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57" r:id="rId4"/>
    <p:sldId id="259" r:id="rId5"/>
    <p:sldId id="260" r:id="rId6"/>
    <p:sldId id="261" r:id="rId7"/>
    <p:sldId id="262" r:id="rId8"/>
    <p:sldId id="263" r:id="rId9"/>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32EB245B-0725-45F3-A223-D72C01C4BFE3}" type="datetimeFigureOut">
              <a:rPr lang="he-IL" smtClean="0"/>
              <a:t>כ"ו/אדר ב/תשע"ו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A2941A0-469F-4B7A-9D6A-AFA98516BC3B}" type="slidenum">
              <a:rPr lang="he-IL" smtClean="0"/>
              <a:t>‹#›</a:t>
            </a:fld>
            <a:endParaRPr lang="he-IL"/>
          </a:p>
        </p:txBody>
      </p:sp>
    </p:spTree>
    <p:extLst>
      <p:ext uri="{BB962C8B-B14F-4D97-AF65-F5344CB8AC3E}">
        <p14:creationId xmlns:p14="http://schemas.microsoft.com/office/powerpoint/2010/main" val="22129398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32EB245B-0725-45F3-A223-D72C01C4BFE3}" type="datetimeFigureOut">
              <a:rPr lang="he-IL" smtClean="0"/>
              <a:t>כ"ו/אדר ב/תשע"ו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A2941A0-469F-4B7A-9D6A-AFA98516BC3B}" type="slidenum">
              <a:rPr lang="he-IL" smtClean="0"/>
              <a:t>‹#›</a:t>
            </a:fld>
            <a:endParaRPr lang="he-IL"/>
          </a:p>
        </p:txBody>
      </p:sp>
    </p:spTree>
    <p:extLst>
      <p:ext uri="{BB962C8B-B14F-4D97-AF65-F5344CB8AC3E}">
        <p14:creationId xmlns:p14="http://schemas.microsoft.com/office/powerpoint/2010/main" val="26572627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32EB245B-0725-45F3-A223-D72C01C4BFE3}" type="datetimeFigureOut">
              <a:rPr lang="he-IL" smtClean="0"/>
              <a:t>כ"ו/אדר ב/תשע"ו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A2941A0-469F-4B7A-9D6A-AFA98516BC3B}" type="slidenum">
              <a:rPr lang="he-IL" smtClean="0"/>
              <a:t>‹#›</a:t>
            </a:fld>
            <a:endParaRPr lang="he-IL"/>
          </a:p>
        </p:txBody>
      </p:sp>
    </p:spTree>
    <p:extLst>
      <p:ext uri="{BB962C8B-B14F-4D97-AF65-F5344CB8AC3E}">
        <p14:creationId xmlns:p14="http://schemas.microsoft.com/office/powerpoint/2010/main" val="14357352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32EB245B-0725-45F3-A223-D72C01C4BFE3}" type="datetimeFigureOut">
              <a:rPr lang="he-IL" smtClean="0"/>
              <a:t>כ"ו/אדר ב/תשע"ו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A2941A0-469F-4B7A-9D6A-AFA98516BC3B}" type="slidenum">
              <a:rPr lang="he-IL" smtClean="0"/>
              <a:t>‹#›</a:t>
            </a:fld>
            <a:endParaRPr lang="he-IL"/>
          </a:p>
        </p:txBody>
      </p:sp>
    </p:spTree>
    <p:extLst>
      <p:ext uri="{BB962C8B-B14F-4D97-AF65-F5344CB8AC3E}">
        <p14:creationId xmlns:p14="http://schemas.microsoft.com/office/powerpoint/2010/main" val="91592189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32EB245B-0725-45F3-A223-D72C01C4BFE3}" type="datetimeFigureOut">
              <a:rPr lang="he-IL" smtClean="0"/>
              <a:t>כ"ו/אדר ב/תשע"ו</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2A2941A0-469F-4B7A-9D6A-AFA98516BC3B}" type="slidenum">
              <a:rPr lang="he-IL" smtClean="0"/>
              <a:t>‹#›</a:t>
            </a:fld>
            <a:endParaRPr lang="he-IL"/>
          </a:p>
        </p:txBody>
      </p:sp>
    </p:spTree>
    <p:extLst>
      <p:ext uri="{BB962C8B-B14F-4D97-AF65-F5344CB8AC3E}">
        <p14:creationId xmlns:p14="http://schemas.microsoft.com/office/powerpoint/2010/main" val="204191175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32EB245B-0725-45F3-A223-D72C01C4BFE3}" type="datetimeFigureOut">
              <a:rPr lang="he-IL" smtClean="0"/>
              <a:t>כ"ו/אדר ב/תשע"ו</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2A2941A0-469F-4B7A-9D6A-AFA98516BC3B}" type="slidenum">
              <a:rPr lang="he-IL" smtClean="0"/>
              <a:t>‹#›</a:t>
            </a:fld>
            <a:endParaRPr lang="he-IL"/>
          </a:p>
        </p:txBody>
      </p:sp>
    </p:spTree>
    <p:extLst>
      <p:ext uri="{BB962C8B-B14F-4D97-AF65-F5344CB8AC3E}">
        <p14:creationId xmlns:p14="http://schemas.microsoft.com/office/powerpoint/2010/main" val="25394230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32EB245B-0725-45F3-A223-D72C01C4BFE3}" type="datetimeFigureOut">
              <a:rPr lang="he-IL" smtClean="0"/>
              <a:t>כ"ו/אדר ב/תשע"ו</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2A2941A0-469F-4B7A-9D6A-AFA98516BC3B}" type="slidenum">
              <a:rPr lang="he-IL" smtClean="0"/>
              <a:t>‹#›</a:t>
            </a:fld>
            <a:endParaRPr lang="he-IL"/>
          </a:p>
        </p:txBody>
      </p:sp>
    </p:spTree>
    <p:extLst>
      <p:ext uri="{BB962C8B-B14F-4D97-AF65-F5344CB8AC3E}">
        <p14:creationId xmlns:p14="http://schemas.microsoft.com/office/powerpoint/2010/main" val="12133473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32EB245B-0725-45F3-A223-D72C01C4BFE3}" type="datetimeFigureOut">
              <a:rPr lang="he-IL" smtClean="0"/>
              <a:t>כ"ו/אדר ב/תשע"ו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A2941A0-469F-4B7A-9D6A-AFA98516BC3B}" type="slidenum">
              <a:rPr lang="he-IL" smtClean="0"/>
              <a:t>‹#›</a:t>
            </a:fld>
            <a:endParaRPr lang="he-IL"/>
          </a:p>
        </p:txBody>
      </p:sp>
    </p:spTree>
    <p:extLst>
      <p:ext uri="{BB962C8B-B14F-4D97-AF65-F5344CB8AC3E}">
        <p14:creationId xmlns:p14="http://schemas.microsoft.com/office/powerpoint/2010/main" val="55646437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32EB245B-0725-45F3-A223-D72C01C4BFE3}" type="datetimeFigureOut">
              <a:rPr lang="he-IL" smtClean="0"/>
              <a:t>כ"ו/אדר ב/תשע"ו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A2941A0-469F-4B7A-9D6A-AFA98516BC3B}" type="slidenum">
              <a:rPr lang="he-IL" smtClean="0"/>
              <a:t>‹#›</a:t>
            </a:fld>
            <a:endParaRPr lang="he-IL"/>
          </a:p>
        </p:txBody>
      </p:sp>
    </p:spTree>
    <p:extLst>
      <p:ext uri="{BB962C8B-B14F-4D97-AF65-F5344CB8AC3E}">
        <p14:creationId xmlns:p14="http://schemas.microsoft.com/office/powerpoint/2010/main" val="202958864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32EB245B-0725-45F3-A223-D72C01C4BFE3}" type="datetimeFigureOut">
              <a:rPr lang="he-IL" smtClean="0"/>
              <a:t>כ"ו/אדר ב/תשע"ו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A2941A0-469F-4B7A-9D6A-AFA98516BC3B}" type="slidenum">
              <a:rPr lang="he-IL" smtClean="0"/>
              <a:t>‹#›</a:t>
            </a:fld>
            <a:endParaRPr lang="he-IL"/>
          </a:p>
        </p:txBody>
      </p:sp>
    </p:spTree>
    <p:extLst>
      <p:ext uri="{BB962C8B-B14F-4D97-AF65-F5344CB8AC3E}">
        <p14:creationId xmlns:p14="http://schemas.microsoft.com/office/powerpoint/2010/main" val="156330112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32EB245B-0725-45F3-A223-D72C01C4BFE3}" type="datetimeFigureOut">
              <a:rPr lang="he-IL" smtClean="0"/>
              <a:t>כ"ו/אדר ב/תשע"ו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A2941A0-469F-4B7A-9D6A-AFA98516BC3B}" type="slidenum">
              <a:rPr lang="he-IL" smtClean="0"/>
              <a:t>‹#›</a:t>
            </a:fld>
            <a:endParaRPr lang="he-IL"/>
          </a:p>
        </p:txBody>
      </p:sp>
    </p:spTree>
    <p:extLst>
      <p:ext uri="{BB962C8B-B14F-4D97-AF65-F5344CB8AC3E}">
        <p14:creationId xmlns:p14="http://schemas.microsoft.com/office/powerpoint/2010/main" val="22930906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1000">
              <a:schemeClr val="accent4">
                <a:lumMod val="20000"/>
                <a:lumOff val="80000"/>
              </a:schemeClr>
            </a:gs>
            <a:gs pos="86000">
              <a:schemeClr val="accent4">
                <a:lumMod val="60000"/>
                <a:lumOff val="4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2EB245B-0725-45F3-A223-D72C01C4BFE3}" type="datetimeFigureOut">
              <a:rPr lang="he-IL" smtClean="0"/>
              <a:t>כ"ו/אדר ב/תשע"ו</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A2941A0-469F-4B7A-9D6A-AFA98516BC3B}" type="slidenum">
              <a:rPr lang="he-IL" smtClean="0"/>
              <a:t>‹#›</a:t>
            </a:fld>
            <a:endParaRPr lang="he-IL"/>
          </a:p>
        </p:txBody>
      </p:sp>
    </p:spTree>
    <p:extLst>
      <p:ext uri="{BB962C8B-B14F-4D97-AF65-F5344CB8AC3E}">
        <p14:creationId xmlns:p14="http://schemas.microsoft.com/office/powerpoint/2010/main" val="1257165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noAutofit/>
          </a:bodyPr>
          <a:lstStyle/>
          <a:p>
            <a:r>
              <a:rPr lang="he-IL" sz="11500" b="1"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שמואל א</a:t>
            </a:r>
            <a:br>
              <a:rPr lang="he-IL" sz="11500" b="1"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br>
            <a:r>
              <a:rPr lang="he-IL" sz="11500" b="1"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פרק ט"ז</a:t>
            </a:r>
            <a:endParaRPr lang="he-IL" sz="11500" b="1"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endParaRPr>
          </a:p>
        </p:txBody>
      </p:sp>
      <p:sp>
        <p:nvSpPr>
          <p:cNvPr id="3" name="כותרת משנה 2"/>
          <p:cNvSpPr>
            <a:spLocks noGrp="1"/>
          </p:cNvSpPr>
          <p:nvPr>
            <p:ph type="subTitle" idx="1"/>
          </p:nvPr>
        </p:nvSpPr>
        <p:spPr/>
        <p:txBody>
          <a:bodyPr/>
          <a:lstStyle/>
          <a:p>
            <a:endParaRPr lang="he-IL" dirty="0"/>
          </a:p>
        </p:txBody>
      </p:sp>
    </p:spTree>
    <p:extLst>
      <p:ext uri="{BB962C8B-B14F-4D97-AF65-F5344CB8AC3E}">
        <p14:creationId xmlns:p14="http://schemas.microsoft.com/office/powerpoint/2010/main" val="33989101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23528" y="260648"/>
            <a:ext cx="8229600" cy="1143000"/>
          </a:xfrm>
        </p:spPr>
        <p:txBody>
          <a:bodyPr>
            <a:normAutofit/>
          </a:bodyPr>
          <a:lstStyle/>
          <a:p>
            <a:r>
              <a:rPr lang="he-IL" sz="6000" b="1"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בפרק הקודם ...</a:t>
            </a:r>
            <a:endParaRPr lang="he-IL" sz="6000" b="1"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endParaRPr>
          </a:p>
        </p:txBody>
      </p:sp>
      <p:sp>
        <p:nvSpPr>
          <p:cNvPr id="3" name="מציין מיקום תוכן 2"/>
          <p:cNvSpPr>
            <a:spLocks noGrp="1"/>
          </p:cNvSpPr>
          <p:nvPr>
            <p:ph idx="1"/>
          </p:nvPr>
        </p:nvSpPr>
        <p:spPr/>
        <p:txBody>
          <a:bodyPr/>
          <a:lstStyle/>
          <a:p>
            <a:r>
              <a:rPr lang="he-IL" b="1" dirty="0" smtClean="0"/>
              <a:t>בפרק ט"ו שוב פוטר שאול מתפקידו . לאחר שטעה בקרב נגד העמלקים ולא החרים את כל רכושם כפי שציווה שמואל בשם ה' . </a:t>
            </a:r>
            <a:endParaRPr lang="he-IL" b="1" dirty="0"/>
          </a:p>
        </p:txBody>
      </p:sp>
    </p:spTree>
    <p:extLst>
      <p:ext uri="{BB962C8B-B14F-4D97-AF65-F5344CB8AC3E}">
        <p14:creationId xmlns:p14="http://schemas.microsoft.com/office/powerpoint/2010/main" val="328438136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23528" y="260648"/>
            <a:ext cx="8568952" cy="6336703"/>
          </a:xfrm>
        </p:spPr>
        <p:txBody>
          <a:bodyPr>
            <a:normAutofit/>
          </a:bodyPr>
          <a:lstStyle/>
          <a:p>
            <a:r>
              <a:rPr lang="he-IL" sz="2000" b="1" dirty="0" smtClean="0">
                <a:solidFill>
                  <a:srgbClr val="FFFF00"/>
                </a:solidFill>
              </a:rPr>
              <a:t>א</a:t>
            </a:r>
            <a:r>
              <a:rPr lang="he-IL" sz="2000" dirty="0" smtClean="0">
                <a:solidFill>
                  <a:srgbClr val="FFFF00"/>
                </a:solidFill>
              </a:rPr>
              <a:t> וַיֹּאמֶר יְהוָה אֶל-שְׁמוּאֵל, עַד-מָתַי אַתָּה מִתְאַבֵּל אֶל-שָׁאוּל, וַאֲנִי </a:t>
            </a:r>
            <a:r>
              <a:rPr lang="he-IL" sz="2000" dirty="0" err="1" smtClean="0">
                <a:solidFill>
                  <a:srgbClr val="FFFF00"/>
                </a:solidFill>
              </a:rPr>
              <a:t>מְאַסְתִּיו</a:t>
            </a:r>
            <a:r>
              <a:rPr lang="he-IL" sz="2000" dirty="0" smtClean="0">
                <a:solidFill>
                  <a:srgbClr val="FFFF00"/>
                </a:solidFill>
              </a:rPr>
              <a:t>, מִמְּלֹךְ עַל-יִשְׂרָאֵל; מַלֵּא קַרְנְךָ שֶׁמֶן, וְלֵךְ אֶשְׁלָחֲךָ אֶל-יִשַׁי </a:t>
            </a:r>
            <a:r>
              <a:rPr lang="he-IL" sz="2000" dirty="0" err="1" smtClean="0">
                <a:solidFill>
                  <a:srgbClr val="FFFF00"/>
                </a:solidFill>
              </a:rPr>
              <a:t>בֵּית-הַלַּחְמִי</a:t>
            </a:r>
            <a:r>
              <a:rPr lang="he-IL" sz="2000" dirty="0" smtClean="0">
                <a:solidFill>
                  <a:srgbClr val="FFFF00"/>
                </a:solidFill>
              </a:rPr>
              <a:t>--כִּי-רָאִיתִי בְּבָנָיו לִי, מֶלֶךְ.  </a:t>
            </a:r>
            <a:r>
              <a:rPr lang="he-IL" sz="2000" b="1" dirty="0" smtClean="0">
                <a:solidFill>
                  <a:srgbClr val="FFFF00"/>
                </a:solidFill>
              </a:rPr>
              <a:t>ב</a:t>
            </a:r>
            <a:r>
              <a:rPr lang="he-IL" sz="2000" dirty="0" smtClean="0">
                <a:solidFill>
                  <a:srgbClr val="FFFF00"/>
                </a:solidFill>
              </a:rPr>
              <a:t> וַיֹּאמֶר שְׁמוּאֵל אֵיךְ אֵלֵךְ, וְשָׁמַע שָׁאוּל וַהֲרָגָנִי; וַיֹּאמֶר יְהוָה, עֶגְלַת בָּקָר </a:t>
            </a:r>
            <a:r>
              <a:rPr lang="he-IL" sz="2000" dirty="0" err="1" smtClean="0">
                <a:solidFill>
                  <a:srgbClr val="FFFF00"/>
                </a:solidFill>
              </a:rPr>
              <a:t>תִּקַּח</a:t>
            </a:r>
            <a:r>
              <a:rPr lang="he-IL" sz="2000" dirty="0" smtClean="0">
                <a:solidFill>
                  <a:srgbClr val="FFFF00"/>
                </a:solidFill>
              </a:rPr>
              <a:t> בְּיָדֶךָ, וְאָמַרְתָּ, לִזְבֹּחַ לַיהוָה בָּאתִי.  </a:t>
            </a:r>
            <a:r>
              <a:rPr lang="he-IL" sz="2000" b="1" dirty="0" smtClean="0">
                <a:solidFill>
                  <a:srgbClr val="FFFF00"/>
                </a:solidFill>
              </a:rPr>
              <a:t>ג</a:t>
            </a:r>
            <a:r>
              <a:rPr lang="he-IL" sz="2000" dirty="0" smtClean="0">
                <a:solidFill>
                  <a:srgbClr val="FFFF00"/>
                </a:solidFill>
              </a:rPr>
              <a:t> וְקָרָאתָ לְיִשַׁי, בַּזָּבַח; וְאָנֹכִי, אוֹדִיעֲךָ אֵת אֲשֶׁר-תַּעֲשֶׂה, וּמָשַׁחְתָּ לִי, אֵת אֲשֶׁר-אֹמַר אֵלֶיךָ.  </a:t>
            </a:r>
            <a:r>
              <a:rPr lang="he-IL" sz="2000" b="1" dirty="0" smtClean="0">
                <a:solidFill>
                  <a:srgbClr val="FFFF00"/>
                </a:solidFill>
              </a:rPr>
              <a:t>ד</a:t>
            </a:r>
            <a:r>
              <a:rPr lang="he-IL" sz="2000" dirty="0" smtClean="0">
                <a:solidFill>
                  <a:srgbClr val="FFFF00"/>
                </a:solidFill>
              </a:rPr>
              <a:t> וַיַּעַשׂ שְׁמוּאֵל, אֵת אֲשֶׁר דִּבֶּר יְהוָה, וַיָּבֹא, בֵּית לָחֶם; וַיֶּחֶרְדוּ זִקְנֵי הָעִיר, לִקְרָאתוֹ, וַיֹּאמֶר, שָׁלֹם בּוֹאֶךָ. </a:t>
            </a:r>
          </a:p>
          <a:p>
            <a:pPr marL="0" indent="0" algn="ctr">
              <a:buNone/>
            </a:pPr>
            <a:r>
              <a:rPr lang="he-IL" b="1" u="sng"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שיחת </a:t>
            </a:r>
            <a:r>
              <a:rPr lang="he-IL" b="1" u="sng"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אלוהים ושמואל</a:t>
            </a:r>
            <a:endParaRPr lang="en-US" b="1"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endParaRPr>
          </a:p>
          <a:p>
            <a:pPr marL="0" indent="0">
              <a:buNone/>
            </a:pPr>
            <a:r>
              <a:rPr lang="he-IL" sz="2000" b="1" dirty="0"/>
              <a:t>אלוהים: "עד מתי אתה מתאבל על שאול, הרי אני הצטערתי, שהמלכתי אותו ואני לא רוצה, שהוא יהיה מלך על ישראל. עכשיו מלא את הקרן שלך בשמן (קרן של בעל חיים) ולך אל ישי מבית לחם, כי שם נמצא אחד מבניו שהוא יהיה המלך הבא."</a:t>
            </a:r>
            <a:endParaRPr lang="en-US" sz="2000" b="1" dirty="0"/>
          </a:p>
          <a:p>
            <a:pPr marL="0" indent="0">
              <a:buNone/>
            </a:pPr>
            <a:r>
              <a:rPr lang="he-IL" sz="2000" b="1" dirty="0"/>
              <a:t>שמואל: "איך אני אלך לשם, הרי אם שאול ישמע, שאני הולך להמליך מלך במקומו הוא יהרוג אותי." (שמואל אהב מאוד את שאול ולא רצה כל כך להמליך מלך אחר במקומו.)</a:t>
            </a:r>
            <a:endParaRPr lang="en-US" sz="2000" b="1" dirty="0"/>
          </a:p>
          <a:p>
            <a:pPr marL="0" indent="0">
              <a:buNone/>
            </a:pPr>
            <a:r>
              <a:rPr lang="he-IL" sz="2000" b="1" dirty="0"/>
              <a:t>אלוהים: "קח </a:t>
            </a:r>
            <a:r>
              <a:rPr lang="he-IL" sz="2000" b="1" dirty="0" err="1"/>
              <a:t>איתך</a:t>
            </a:r>
            <a:r>
              <a:rPr lang="he-IL" sz="2000" b="1" dirty="0"/>
              <a:t> עגלת בקר ותגיד למי שישאל אותך, שאתה בא לזבוח לאלוהים וכך אף אחד לא ידע מה אתה מתכון לעשות באמת. לאחר-מכן תקרא לישי, שיבוא </a:t>
            </a:r>
            <a:r>
              <a:rPr lang="he-IL" sz="2000" b="1" dirty="0" err="1"/>
              <a:t>איתך</a:t>
            </a:r>
            <a:r>
              <a:rPr lang="he-IL" sz="2000" b="1" dirty="0"/>
              <a:t> ואני אתן לך הוראות בהמשך, כדי שאתה תמשח למלך את מי, שאני רוצה</a:t>
            </a:r>
            <a:r>
              <a:rPr lang="he-IL" sz="2000" b="1" dirty="0" smtClean="0"/>
              <a:t>."</a:t>
            </a:r>
            <a:r>
              <a:rPr lang="he-IL" sz="2000" b="1" dirty="0" smtClean="0"/>
              <a:t> שמואל עושה את מה שאלוהים אומר לו לעשות. </a:t>
            </a:r>
            <a:endParaRPr lang="en-US" sz="2000" b="1" dirty="0"/>
          </a:p>
        </p:txBody>
      </p:sp>
    </p:spTree>
    <p:extLst>
      <p:ext uri="{BB962C8B-B14F-4D97-AF65-F5344CB8AC3E}">
        <p14:creationId xmlns:p14="http://schemas.microsoft.com/office/powerpoint/2010/main" val="106290816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95536" y="404664"/>
            <a:ext cx="8229600" cy="6048672"/>
          </a:xfrm>
        </p:spPr>
        <p:txBody>
          <a:bodyPr>
            <a:normAutofit/>
          </a:bodyPr>
          <a:lstStyle/>
          <a:p>
            <a:r>
              <a:rPr lang="he-IL" sz="2000" b="1" dirty="0" smtClean="0">
                <a:solidFill>
                  <a:srgbClr val="FFFF00"/>
                </a:solidFill>
              </a:rPr>
              <a:t>ה</a:t>
            </a:r>
            <a:r>
              <a:rPr lang="he-IL" sz="2000" dirty="0" smtClean="0">
                <a:solidFill>
                  <a:srgbClr val="FFFF00"/>
                </a:solidFill>
              </a:rPr>
              <a:t> וַיֹּאמֶר שָׁלוֹם, לִזְבֹּחַ לַיהוָה בָּאתִי, הִתְקַדְּשׁוּ, וּבָאתֶם אִתִּי בַּזָּבַח; וַיְקַדֵּשׁ אֶת-יִשַׁי וְאֶת-בָּנָיו, וַיִּקְרָא לָהֶם לַזָּבַח.  </a:t>
            </a:r>
            <a:r>
              <a:rPr lang="he-IL" sz="2000" b="1" dirty="0" smtClean="0">
                <a:solidFill>
                  <a:srgbClr val="FFFF00"/>
                </a:solidFill>
              </a:rPr>
              <a:t>ו</a:t>
            </a:r>
            <a:r>
              <a:rPr lang="he-IL" sz="2000" dirty="0" smtClean="0">
                <a:solidFill>
                  <a:srgbClr val="FFFF00"/>
                </a:solidFill>
              </a:rPr>
              <a:t> וַיְהִי בְּבוֹאָם, וַיַּרְא אֶת-אֱלִיאָב; וַיֹּאמֶר, אַךְ נֶגֶד יְהוָה מְשִׁיחוֹ.  {ס}  </a:t>
            </a:r>
            <a:r>
              <a:rPr lang="he-IL" sz="2000" b="1" dirty="0" smtClean="0">
                <a:solidFill>
                  <a:srgbClr val="FFFF00"/>
                </a:solidFill>
              </a:rPr>
              <a:t>ז</a:t>
            </a:r>
            <a:r>
              <a:rPr lang="he-IL" sz="2000" dirty="0" smtClean="0">
                <a:solidFill>
                  <a:srgbClr val="FFFF00"/>
                </a:solidFill>
              </a:rPr>
              <a:t> וַיֹּאמֶר יְהוָה אֶל-שְׁמוּאֵל, </a:t>
            </a:r>
            <a:r>
              <a:rPr lang="he-IL" sz="2000" dirty="0" err="1" smtClean="0">
                <a:solidFill>
                  <a:srgbClr val="FFFF00"/>
                </a:solidFill>
              </a:rPr>
              <a:t>אַל-תַּבֵּט</a:t>
            </a:r>
            <a:r>
              <a:rPr lang="he-IL" sz="2000" dirty="0" smtClean="0">
                <a:solidFill>
                  <a:srgbClr val="FFFF00"/>
                </a:solidFill>
              </a:rPr>
              <a:t> אֶל-מַרְאֵהוּ וְאֶל-גְּבֹהַּ קוֹמָתוֹ--כִּי </a:t>
            </a:r>
            <a:r>
              <a:rPr lang="he-IL" sz="2000" dirty="0" err="1" smtClean="0">
                <a:solidFill>
                  <a:srgbClr val="FFFF00"/>
                </a:solidFill>
              </a:rPr>
              <a:t>מְאַסְתִּיהו</a:t>
            </a:r>
            <a:r>
              <a:rPr lang="he-IL" sz="2000" dirty="0" smtClean="0">
                <a:solidFill>
                  <a:srgbClr val="FFFF00"/>
                </a:solidFill>
              </a:rPr>
              <a:t>ּ:  כִּי לֹא, אֲשֶׁר יִרְאֶה הָאָדָם--כִּי הָאָדָם יִרְאֶה </a:t>
            </a:r>
            <a:r>
              <a:rPr lang="he-IL" sz="2000" dirty="0" err="1" smtClean="0">
                <a:solidFill>
                  <a:srgbClr val="FFFF00"/>
                </a:solidFill>
              </a:rPr>
              <a:t>לַעֵינַיִם</a:t>
            </a:r>
            <a:r>
              <a:rPr lang="he-IL" sz="2000" dirty="0" smtClean="0">
                <a:solidFill>
                  <a:srgbClr val="FFFF00"/>
                </a:solidFill>
              </a:rPr>
              <a:t>, וַיהוָה יִרְאֶה לַלֵּבָב. </a:t>
            </a:r>
          </a:p>
          <a:p>
            <a:endParaRPr lang="he-IL" sz="2000" b="1" dirty="0">
              <a:solidFill>
                <a:srgbClr val="FFFF00"/>
              </a:solidFill>
            </a:endParaRPr>
          </a:p>
          <a:p>
            <a:endParaRPr lang="he-IL" sz="2000" b="1" dirty="0" smtClean="0"/>
          </a:p>
          <a:p>
            <a:r>
              <a:rPr lang="he-IL" sz="2000" b="1" dirty="0" smtClean="0"/>
              <a:t>הוא </a:t>
            </a:r>
            <a:r>
              <a:rPr lang="he-IL" sz="2000" b="1" dirty="0"/>
              <a:t>הולך לבית לחם וכאשר הוא מגיע, זקני בית לחם ממהרים לקראתו ולשאול בשלומו. הם גם שואלים את שמואל מהי סיבת ביקורו ? שמואל עונה להם שהוא בא לזבוח לאלוהים והוא מבקש מהם, שהם יטהרו ויתקדשו, כדי שיוכלו לבוא </a:t>
            </a:r>
            <a:r>
              <a:rPr lang="he-IL" sz="2000" b="1" dirty="0" err="1"/>
              <a:t>איתו</a:t>
            </a:r>
            <a:r>
              <a:rPr lang="he-IL" sz="2000" b="1" dirty="0"/>
              <a:t> לזבוח לאלוהים. שמואל מטהר גם את ישי ואת בניו וקורא להם לבוא לזבח. תוך כדי הטקס של הזבח והסעודה, בניו של ישי עוברים על פני שמואל, כדי שהוא יוכל לבחון אותם. כאשר ניגש אליאב בנו הבכור של ישי לשמואל (לישי היו 8 בנים). שמואל חשב בליבו, כי </a:t>
            </a:r>
            <a:r>
              <a:rPr lang="he-IL" sz="2000" b="1" dirty="0" smtClean="0"/>
              <a:t>אז </a:t>
            </a:r>
            <a:r>
              <a:rPr lang="he-IL" sz="2000" b="1" dirty="0"/>
              <a:t>אומר אלוהים לשמואל: "אל תסתכל על המראה החיצוני של האיש (אלא תסתכל בקנקן אלא במה שיש בתוכו), כי האדם רואה רק את המראה החיצוני אבל אלוהים יכול לראות גם מה יש בתוך האדם, את מחשבותיו </a:t>
            </a:r>
            <a:r>
              <a:rPr lang="he-IL" sz="2000" b="1" dirty="0" err="1"/>
              <a:t>ומעשיו</a:t>
            </a:r>
            <a:r>
              <a:rPr lang="he-IL" sz="2000" b="1" dirty="0" err="1" smtClean="0"/>
              <a:t>".אלוהים</a:t>
            </a:r>
            <a:r>
              <a:rPr lang="he-IL" sz="2000" b="1" dirty="0" smtClean="0"/>
              <a:t> </a:t>
            </a:r>
            <a:r>
              <a:rPr lang="he-IL" sz="2000" b="1" dirty="0"/>
              <a:t>רוצה להמליך את אליאב למלך, בגלל שהוא גדול בגיל, גבוה ויפה תואר. </a:t>
            </a:r>
          </a:p>
        </p:txBody>
      </p:sp>
    </p:spTree>
    <p:extLst>
      <p:ext uri="{BB962C8B-B14F-4D97-AF65-F5344CB8AC3E}">
        <p14:creationId xmlns:p14="http://schemas.microsoft.com/office/powerpoint/2010/main" val="305937940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39552" y="404664"/>
            <a:ext cx="8229600" cy="5760640"/>
          </a:xfrm>
        </p:spPr>
        <p:txBody>
          <a:bodyPr>
            <a:normAutofit/>
          </a:bodyPr>
          <a:lstStyle/>
          <a:p>
            <a:r>
              <a:rPr lang="he-IL" sz="2000" b="1" dirty="0" smtClean="0">
                <a:solidFill>
                  <a:srgbClr val="FFFF00"/>
                </a:solidFill>
              </a:rPr>
              <a:t>ח</a:t>
            </a:r>
            <a:r>
              <a:rPr lang="he-IL" sz="2000" dirty="0" smtClean="0">
                <a:solidFill>
                  <a:srgbClr val="FFFF00"/>
                </a:solidFill>
              </a:rPr>
              <a:t> וַיִּקְרָא יִשַׁי אֶל-אֲבִינָדָב, וַיַּעֲבִרֵהוּ לִפְנֵי שְׁמוּאֵל; וַיֹּאמֶר, גַּם-בָּזֶה לֹא-בָחַר יְהוָה.  </a:t>
            </a:r>
            <a:r>
              <a:rPr lang="he-IL" sz="2000" b="1" dirty="0" smtClean="0">
                <a:solidFill>
                  <a:srgbClr val="FFFF00"/>
                </a:solidFill>
              </a:rPr>
              <a:t>ט</a:t>
            </a:r>
            <a:r>
              <a:rPr lang="he-IL" sz="2000" dirty="0" smtClean="0">
                <a:solidFill>
                  <a:srgbClr val="FFFF00"/>
                </a:solidFill>
              </a:rPr>
              <a:t> וַיַּעֲבֵר יִשַׁי, שַׁמָּה; וַיֹּאמֶר, גַּם-בָּזֶה לֹא-בָחַר יְהוָה.  </a:t>
            </a:r>
            <a:r>
              <a:rPr lang="he-IL" sz="2000" b="1" dirty="0" smtClean="0">
                <a:solidFill>
                  <a:srgbClr val="FFFF00"/>
                </a:solidFill>
              </a:rPr>
              <a:t>י</a:t>
            </a:r>
            <a:r>
              <a:rPr lang="he-IL" sz="2000" dirty="0" smtClean="0">
                <a:solidFill>
                  <a:srgbClr val="FFFF00"/>
                </a:solidFill>
              </a:rPr>
              <a:t> וַיַּעֲבֵר יִשַׁי שִׁבְעַת בָּנָיו, לִפְנֵי שְׁמוּאֵל; וַיֹּאמֶר שְׁמוּאֵל אֶל-יִשַׁי, לֹא-בָחַר יְהוָה בָּאֵלֶּה.  </a:t>
            </a:r>
            <a:r>
              <a:rPr lang="he-IL" sz="2000" b="1" dirty="0" smtClean="0">
                <a:solidFill>
                  <a:srgbClr val="FFFF00"/>
                </a:solidFill>
              </a:rPr>
              <a:t>יא</a:t>
            </a:r>
            <a:r>
              <a:rPr lang="he-IL" sz="2000" dirty="0" smtClean="0">
                <a:solidFill>
                  <a:srgbClr val="FFFF00"/>
                </a:solidFill>
              </a:rPr>
              <a:t> וַיֹּאמֶר שְׁמוּאֵל אֶל-יִשַׁי, </a:t>
            </a:r>
            <a:r>
              <a:rPr lang="he-IL" sz="2000" dirty="0" err="1" smtClean="0">
                <a:solidFill>
                  <a:srgbClr val="FFFF00"/>
                </a:solidFill>
              </a:rPr>
              <a:t>הֲתַמּו</a:t>
            </a:r>
            <a:r>
              <a:rPr lang="he-IL" sz="2000" dirty="0" smtClean="0">
                <a:solidFill>
                  <a:srgbClr val="FFFF00"/>
                </a:solidFill>
              </a:rPr>
              <a:t>ּ הַנְּעָרִים, וַיֹּאמֶר עוֹד שָׁאַר הַקָּטָן, וְהִנֵּה רֹעֶה בַּצֹּאן; וַיֹּאמֶר שְׁמוּאֵל אֶל-יִשַׁי שִׁלְחָה וְקָחֶנּוּ, כִּי לֹא-נָסֹב עַד-בֹּאוֹ פֹה.  </a:t>
            </a:r>
            <a:r>
              <a:rPr lang="he-IL" sz="2000" b="1" dirty="0" err="1" smtClean="0">
                <a:solidFill>
                  <a:srgbClr val="FFFF00"/>
                </a:solidFill>
              </a:rPr>
              <a:t>יב</a:t>
            </a:r>
            <a:r>
              <a:rPr lang="he-IL" sz="2000" dirty="0" smtClean="0">
                <a:solidFill>
                  <a:srgbClr val="FFFF00"/>
                </a:solidFill>
              </a:rPr>
              <a:t> וַיִּשְׁלַח וַיְבִיאֵהוּ וְהוּא אַדְמוֹנִי, עִם-יְפֵה </a:t>
            </a:r>
            <a:r>
              <a:rPr lang="he-IL" sz="2000" dirty="0" err="1" smtClean="0">
                <a:solidFill>
                  <a:srgbClr val="FFFF00"/>
                </a:solidFill>
              </a:rPr>
              <a:t>עֵינַיִם</a:t>
            </a:r>
            <a:r>
              <a:rPr lang="he-IL" sz="2000" dirty="0" smtClean="0">
                <a:solidFill>
                  <a:srgbClr val="FFFF00"/>
                </a:solidFill>
              </a:rPr>
              <a:t> וְטוֹב רֹאִי; </a:t>
            </a:r>
          </a:p>
          <a:p>
            <a:endParaRPr lang="he-IL" sz="2000" dirty="0" smtClean="0"/>
          </a:p>
          <a:p>
            <a:endParaRPr lang="he-IL" sz="2000" b="1" dirty="0"/>
          </a:p>
          <a:p>
            <a:r>
              <a:rPr lang="he-IL" sz="2000" b="1" dirty="0"/>
              <a:t>ישי ממשיך לקרוא לבניו וכאשר כולם עוברים על פני שמואל, שמואל מבין, שאף אחד מהבנים האלה לא מתאים למלוכה. שמואל שואל את ישי, האם יש לו עוד בנים וישי עונה לו שיש לו עוד בן אחד קטן, רועה צאן. שמואל מבקש ללכת לקרוא לאותו בן ואומר, שאף אחד לא ישב לאכול מהזבח עד שאותו בן יגיע. כאשר מגיע הבן הקטן, שמואל רואה שהילד אדמוני בעל מראה יפה מאוד ועיניים יפות.</a:t>
            </a:r>
          </a:p>
        </p:txBody>
      </p:sp>
    </p:spTree>
    <p:extLst>
      <p:ext uri="{BB962C8B-B14F-4D97-AF65-F5344CB8AC3E}">
        <p14:creationId xmlns:p14="http://schemas.microsoft.com/office/powerpoint/2010/main" val="249519472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23528" y="404664"/>
            <a:ext cx="8229600" cy="4525963"/>
          </a:xfrm>
        </p:spPr>
        <p:txBody>
          <a:bodyPr>
            <a:normAutofit lnSpcReduction="10000"/>
          </a:bodyPr>
          <a:lstStyle/>
          <a:p>
            <a:r>
              <a:rPr lang="he-IL" sz="2000" dirty="0" smtClean="0">
                <a:solidFill>
                  <a:srgbClr val="FFFF00"/>
                </a:solidFill>
              </a:rPr>
              <a:t>וַיֹּאמֶר יְהוָה קוּם מְשָׁחֵהוּ, כִּי-זֶה הוּא.  </a:t>
            </a:r>
            <a:r>
              <a:rPr lang="he-IL" sz="2000" b="1" dirty="0" err="1" smtClean="0">
                <a:solidFill>
                  <a:srgbClr val="FFFF00"/>
                </a:solidFill>
              </a:rPr>
              <a:t>יג</a:t>
            </a:r>
            <a:r>
              <a:rPr lang="he-IL" sz="2000" dirty="0" smtClean="0">
                <a:solidFill>
                  <a:srgbClr val="FFFF00"/>
                </a:solidFill>
              </a:rPr>
              <a:t> </a:t>
            </a:r>
            <a:r>
              <a:rPr lang="he-IL" sz="2000" dirty="0" err="1" smtClean="0">
                <a:solidFill>
                  <a:srgbClr val="FFFF00"/>
                </a:solidFill>
              </a:rPr>
              <a:t>וַיִּקַּח</a:t>
            </a:r>
            <a:r>
              <a:rPr lang="he-IL" sz="2000" dirty="0" smtClean="0">
                <a:solidFill>
                  <a:srgbClr val="FFFF00"/>
                </a:solidFill>
              </a:rPr>
              <a:t> שְׁמוּאֵל אֶת-קֶרֶן הַשֶּׁמֶן, וַיִּמְשַׁח אֹתוֹ בְּקֶרֶב אֶחָיו, וַתִּצְלַח רוּחַ-יְהוָה אֶל-דָּוִד, מֵהַיּוֹם הַהוּא וָמָעְלָה; </a:t>
            </a:r>
            <a:r>
              <a:rPr lang="he-IL" sz="2000" dirty="0" err="1" smtClean="0">
                <a:solidFill>
                  <a:srgbClr val="FFFF00"/>
                </a:solidFill>
              </a:rPr>
              <a:t>וַיָּקָם</a:t>
            </a:r>
            <a:r>
              <a:rPr lang="he-IL" sz="2000" dirty="0" smtClean="0">
                <a:solidFill>
                  <a:srgbClr val="FFFF00"/>
                </a:solidFill>
              </a:rPr>
              <a:t> שְׁמוּאֵל, וַיֵּלֶךְ הָרָמָתָה.  </a:t>
            </a:r>
            <a:r>
              <a:rPr lang="he-IL" sz="2000" b="1" dirty="0" smtClean="0">
                <a:solidFill>
                  <a:srgbClr val="FFFF00"/>
                </a:solidFill>
              </a:rPr>
              <a:t>יד</a:t>
            </a:r>
            <a:r>
              <a:rPr lang="he-IL" sz="2000" dirty="0" smtClean="0">
                <a:solidFill>
                  <a:srgbClr val="FFFF00"/>
                </a:solidFill>
              </a:rPr>
              <a:t> וְרוּחַ יְהוָה סָרָה, מֵעִם שָׁאוּל; וּבִעֲתַתּוּ רוּחַ-רָעָה, מֵאֵת יְהוָה.  </a:t>
            </a:r>
            <a:r>
              <a:rPr lang="he-IL" sz="2000" b="1" dirty="0" smtClean="0">
                <a:solidFill>
                  <a:srgbClr val="FFFF00"/>
                </a:solidFill>
              </a:rPr>
              <a:t>טו</a:t>
            </a:r>
            <a:r>
              <a:rPr lang="he-IL" sz="2000" dirty="0" smtClean="0">
                <a:solidFill>
                  <a:srgbClr val="FFFF00"/>
                </a:solidFill>
              </a:rPr>
              <a:t> וַיֹּאמְרוּ עַבְדֵי-שָׁאוּל, אֵלָיו:  הִנֵּה-נָא </a:t>
            </a:r>
            <a:r>
              <a:rPr lang="he-IL" sz="2000" dirty="0" err="1" smtClean="0">
                <a:solidFill>
                  <a:srgbClr val="FFFF00"/>
                </a:solidFill>
              </a:rPr>
              <a:t>רוּחַ-אֱלֹהִים</a:t>
            </a:r>
            <a:r>
              <a:rPr lang="he-IL" sz="2000" dirty="0" smtClean="0">
                <a:solidFill>
                  <a:srgbClr val="FFFF00"/>
                </a:solidFill>
              </a:rPr>
              <a:t> רָעָה, מְבַעִתֶּךָ.  </a:t>
            </a:r>
            <a:r>
              <a:rPr lang="he-IL" sz="2000" b="1" dirty="0" err="1" smtClean="0">
                <a:solidFill>
                  <a:srgbClr val="FFFF00"/>
                </a:solidFill>
              </a:rPr>
              <a:t>טז</a:t>
            </a:r>
            <a:r>
              <a:rPr lang="he-IL" sz="2000" dirty="0" smtClean="0">
                <a:solidFill>
                  <a:srgbClr val="FFFF00"/>
                </a:solidFill>
              </a:rPr>
              <a:t> יֹאמַר-נָא </a:t>
            </a:r>
            <a:r>
              <a:rPr lang="he-IL" sz="2000" dirty="0" err="1" smtClean="0">
                <a:solidFill>
                  <a:srgbClr val="FFFF00"/>
                </a:solidFill>
              </a:rPr>
              <a:t>אֲדֹנֵנו</a:t>
            </a:r>
            <a:r>
              <a:rPr lang="he-IL" sz="2000" dirty="0" smtClean="0">
                <a:solidFill>
                  <a:srgbClr val="FFFF00"/>
                </a:solidFill>
              </a:rPr>
              <a:t>ּ, עֲבָדֶיךָ לְפָנֶיךָ--יְבַקְשׁוּ, אִישׁ יֹדֵעַ מְנַגֵּן </a:t>
            </a:r>
            <a:r>
              <a:rPr lang="he-IL" sz="2000" dirty="0" err="1" smtClean="0">
                <a:solidFill>
                  <a:srgbClr val="FFFF00"/>
                </a:solidFill>
              </a:rPr>
              <a:t>בַּכִּנּוֹר</a:t>
            </a:r>
            <a:r>
              <a:rPr lang="he-IL" sz="2000" dirty="0" smtClean="0">
                <a:solidFill>
                  <a:srgbClr val="FFFF00"/>
                </a:solidFill>
              </a:rPr>
              <a:t>; וְהָיָה, בִּהְיוֹת עָלֶיךָ </a:t>
            </a:r>
            <a:r>
              <a:rPr lang="he-IL" sz="2000" dirty="0" err="1" smtClean="0">
                <a:solidFill>
                  <a:srgbClr val="FFFF00"/>
                </a:solidFill>
              </a:rPr>
              <a:t>רוּחַ-אֱלֹהִים</a:t>
            </a:r>
            <a:r>
              <a:rPr lang="he-IL" sz="2000" dirty="0" smtClean="0">
                <a:solidFill>
                  <a:srgbClr val="FFFF00"/>
                </a:solidFill>
              </a:rPr>
              <a:t> רָעָה--וְנִגֵּן בְּיָדוֹ, וְטוֹב לָךְ. </a:t>
            </a:r>
          </a:p>
          <a:p>
            <a:endParaRPr lang="he-IL" sz="2000" dirty="0"/>
          </a:p>
          <a:p>
            <a:endParaRPr lang="he-IL" sz="2000" b="1" dirty="0" smtClean="0"/>
          </a:p>
          <a:p>
            <a:r>
              <a:rPr lang="he-IL" sz="2000" b="1" dirty="0" smtClean="0"/>
              <a:t>באותו </a:t>
            </a:r>
            <a:r>
              <a:rPr lang="he-IL" sz="2000" b="1" dirty="0"/>
              <a:t>רגע אומר אלוהים לשמואל, כי זהו המלך שבחר. שמואל לוקח את הקרן עם השמן ומושח את דוד למלך מול עיני אביו ואחיו. מאז רוח אלוהים נחה על דוד ואלוהים היה עם דוד בכל אשר עשה ושמואל חזר לביתו הרמתה</a:t>
            </a:r>
            <a:r>
              <a:rPr lang="he-IL" sz="2000" b="1" dirty="0" smtClean="0"/>
              <a:t>.</a:t>
            </a:r>
            <a:r>
              <a:rPr lang="he-IL" sz="2000" b="1" dirty="0"/>
              <a:t> </a:t>
            </a:r>
            <a:endParaRPr lang="he-IL" sz="2000" b="1" dirty="0" smtClean="0"/>
          </a:p>
          <a:p>
            <a:r>
              <a:rPr lang="he-IL" sz="2000" b="1" dirty="0" smtClean="0"/>
              <a:t>בינתיים </a:t>
            </a:r>
            <a:r>
              <a:rPr lang="he-IL" sz="2000" b="1" dirty="0"/>
              <a:t>רוח אלוהים עזבה את שאול והוא הרגיש רע מאוד והיה בדיכאון</a:t>
            </a:r>
            <a:r>
              <a:rPr lang="he-IL" sz="2000" b="1" dirty="0" smtClean="0"/>
              <a:t>. כשעבדיו </a:t>
            </a:r>
            <a:r>
              <a:rPr lang="he-IL" sz="2000" b="1" dirty="0"/>
              <a:t>ראו אותו כך, הם באו אליו ואמרו לו: "אולי נביא לך מישהו שיודע לנגן בכינור וכאשר אתה תרגיש לא טוב האיש הזה ינגן לך</a:t>
            </a:r>
            <a:r>
              <a:rPr lang="he-IL" sz="2000" b="1" dirty="0" smtClean="0"/>
              <a:t>?"</a:t>
            </a:r>
            <a:endParaRPr lang="en-US" sz="2000" b="1" dirty="0"/>
          </a:p>
          <a:p>
            <a:endParaRPr lang="he-IL" sz="2000" dirty="0"/>
          </a:p>
        </p:txBody>
      </p:sp>
    </p:spTree>
    <p:extLst>
      <p:ext uri="{BB962C8B-B14F-4D97-AF65-F5344CB8AC3E}">
        <p14:creationId xmlns:p14="http://schemas.microsoft.com/office/powerpoint/2010/main" val="42650477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79512" y="260648"/>
            <a:ext cx="8784976" cy="5865515"/>
          </a:xfrm>
        </p:spPr>
        <p:txBody>
          <a:bodyPr>
            <a:normAutofit fontScale="70000" lnSpcReduction="20000"/>
          </a:bodyPr>
          <a:lstStyle/>
          <a:p>
            <a:r>
              <a:rPr lang="he-IL" dirty="0" smtClean="0">
                <a:solidFill>
                  <a:srgbClr val="FFFF00"/>
                </a:solidFill>
              </a:rPr>
              <a:t>וַיֹּאמֶר שָׁאוּל, אֶל-עֲבָדָיו:  רְאוּ-נָא לִי, אִישׁ מֵיטִיב לְנַגֵּן, </a:t>
            </a:r>
            <a:r>
              <a:rPr lang="he-IL" dirty="0" err="1" smtClean="0">
                <a:solidFill>
                  <a:srgbClr val="FFFF00"/>
                </a:solidFill>
              </a:rPr>
              <a:t>וַהֲבִיאוֹתֶם</a:t>
            </a:r>
            <a:r>
              <a:rPr lang="he-IL" dirty="0" smtClean="0">
                <a:solidFill>
                  <a:srgbClr val="FFFF00"/>
                </a:solidFill>
              </a:rPr>
              <a:t>, אֵלָי.  </a:t>
            </a:r>
            <a:r>
              <a:rPr lang="he-IL" b="1" dirty="0" err="1" smtClean="0">
                <a:solidFill>
                  <a:srgbClr val="FFFF00"/>
                </a:solidFill>
              </a:rPr>
              <a:t>יח</a:t>
            </a:r>
            <a:r>
              <a:rPr lang="he-IL" dirty="0" smtClean="0">
                <a:solidFill>
                  <a:srgbClr val="FFFF00"/>
                </a:solidFill>
              </a:rPr>
              <a:t> וַיַּעַן אֶחָד מֵהַנְּעָרִים וַיֹּאמֶר, הִנֵּה רָאִיתִי בֵּן לְיִשַׁי בֵּית </a:t>
            </a:r>
            <a:r>
              <a:rPr lang="he-IL" dirty="0" err="1" smtClean="0">
                <a:solidFill>
                  <a:srgbClr val="FFFF00"/>
                </a:solidFill>
              </a:rPr>
              <a:t>הַלַּחְמִי</a:t>
            </a:r>
            <a:r>
              <a:rPr lang="he-IL" dirty="0" smtClean="0">
                <a:solidFill>
                  <a:srgbClr val="FFFF00"/>
                </a:solidFill>
              </a:rPr>
              <a:t>, יֹדֵעַ נַגֵּן </a:t>
            </a:r>
            <a:r>
              <a:rPr lang="he-IL" dirty="0" err="1" smtClean="0">
                <a:solidFill>
                  <a:srgbClr val="FFFF00"/>
                </a:solidFill>
              </a:rPr>
              <a:t>וְגִבּוֹר</a:t>
            </a:r>
            <a:r>
              <a:rPr lang="he-IL" dirty="0" smtClean="0">
                <a:solidFill>
                  <a:srgbClr val="FFFF00"/>
                </a:solidFill>
              </a:rPr>
              <a:t> חַיִל וְאִישׁ מִלְחָמָה וּנְבוֹן דָּבָר, וְאִישׁ תֹּאַר; וַיהוָה, עִמּוֹ.  </a:t>
            </a:r>
            <a:r>
              <a:rPr lang="he-IL" b="1" dirty="0" err="1" smtClean="0">
                <a:solidFill>
                  <a:srgbClr val="FFFF00"/>
                </a:solidFill>
              </a:rPr>
              <a:t>יט</a:t>
            </a:r>
            <a:r>
              <a:rPr lang="he-IL" dirty="0" smtClean="0">
                <a:solidFill>
                  <a:srgbClr val="FFFF00"/>
                </a:solidFill>
              </a:rPr>
              <a:t> וַיִּשְׁלַח שָׁאוּל מַלְאָכִים, אֶל-יִשָׁי; וַיֹּאמֶר, שִׁלְחָה אֵלַי אֶת-דָּוִד בִּנְךָ אֲשֶׁר בַּצֹּאן.  </a:t>
            </a:r>
            <a:r>
              <a:rPr lang="he-IL" b="1" dirty="0" smtClean="0">
                <a:solidFill>
                  <a:srgbClr val="FFFF00"/>
                </a:solidFill>
              </a:rPr>
              <a:t>כ</a:t>
            </a:r>
            <a:r>
              <a:rPr lang="he-IL" dirty="0" smtClean="0">
                <a:solidFill>
                  <a:srgbClr val="FFFF00"/>
                </a:solidFill>
              </a:rPr>
              <a:t> </a:t>
            </a:r>
            <a:r>
              <a:rPr lang="he-IL" dirty="0" err="1" smtClean="0">
                <a:solidFill>
                  <a:srgbClr val="FFFF00"/>
                </a:solidFill>
              </a:rPr>
              <a:t>וַיִּקַּח</a:t>
            </a:r>
            <a:r>
              <a:rPr lang="he-IL" dirty="0" smtClean="0">
                <a:solidFill>
                  <a:srgbClr val="FFFF00"/>
                </a:solidFill>
              </a:rPr>
              <a:t> יִשַׁי חֲמוֹר לֶחֶם, וְנֹאד יַיִן, וּגְדִי עִזִּים, אֶחָד; וַיִּשְׁלַח בְּיַד-דָּוִד בְּנוֹ, אֶל-שָׁאוּל.  </a:t>
            </a:r>
            <a:r>
              <a:rPr lang="he-IL" b="1" dirty="0" err="1" smtClean="0">
                <a:solidFill>
                  <a:srgbClr val="FFFF00"/>
                </a:solidFill>
              </a:rPr>
              <a:t>כא</a:t>
            </a:r>
            <a:r>
              <a:rPr lang="he-IL" dirty="0" smtClean="0">
                <a:solidFill>
                  <a:srgbClr val="FFFF00"/>
                </a:solidFill>
              </a:rPr>
              <a:t> וַיָּבֹא דָוִד אֶל-שָׁאוּל, וַיַּעֲמֹד לְפָנָיו; וַיֶּאֱהָבֵהוּ מְאֹד, וַיְהִי-לוֹ נֹשֵׂא כֵלִים.  </a:t>
            </a:r>
            <a:r>
              <a:rPr lang="he-IL" b="1" dirty="0" err="1" smtClean="0">
                <a:solidFill>
                  <a:srgbClr val="FFFF00"/>
                </a:solidFill>
              </a:rPr>
              <a:t>כב</a:t>
            </a:r>
            <a:r>
              <a:rPr lang="he-IL" dirty="0" smtClean="0">
                <a:solidFill>
                  <a:srgbClr val="FFFF00"/>
                </a:solidFill>
              </a:rPr>
              <a:t> וַיִּשְׁלַח שָׁאוּל, אֶל-יִשַׁי </a:t>
            </a:r>
            <a:r>
              <a:rPr lang="he-IL" dirty="0" err="1" smtClean="0">
                <a:solidFill>
                  <a:srgbClr val="FFFF00"/>
                </a:solidFill>
              </a:rPr>
              <a:t>לֵאמֹר</a:t>
            </a:r>
            <a:r>
              <a:rPr lang="he-IL" dirty="0" smtClean="0">
                <a:solidFill>
                  <a:srgbClr val="FFFF00"/>
                </a:solidFill>
              </a:rPr>
              <a:t>:  יַעֲמָד-נָא דָוִד לְפָנַי, כִּי-מָצָא חֵן בְּעֵינָי.  </a:t>
            </a:r>
            <a:r>
              <a:rPr lang="he-IL" b="1" dirty="0" err="1" smtClean="0">
                <a:solidFill>
                  <a:srgbClr val="FFFF00"/>
                </a:solidFill>
              </a:rPr>
              <a:t>כג</a:t>
            </a:r>
            <a:r>
              <a:rPr lang="he-IL" dirty="0" smtClean="0">
                <a:solidFill>
                  <a:srgbClr val="FFFF00"/>
                </a:solidFill>
              </a:rPr>
              <a:t> וְהָיָה, בִּהְיוֹת </a:t>
            </a:r>
            <a:r>
              <a:rPr lang="he-IL" dirty="0" err="1" smtClean="0">
                <a:solidFill>
                  <a:srgbClr val="FFFF00"/>
                </a:solidFill>
              </a:rPr>
              <a:t>רוּחַ-אֱלֹהִים</a:t>
            </a:r>
            <a:r>
              <a:rPr lang="he-IL" dirty="0" smtClean="0">
                <a:solidFill>
                  <a:srgbClr val="FFFF00"/>
                </a:solidFill>
              </a:rPr>
              <a:t> אֶל-שָׁאוּל, וְלָקַח דָּוִד </a:t>
            </a:r>
            <a:r>
              <a:rPr lang="he-IL" dirty="0" err="1" smtClean="0">
                <a:solidFill>
                  <a:srgbClr val="FFFF00"/>
                </a:solidFill>
              </a:rPr>
              <a:t>אֶת-הַכִּנּוֹר</a:t>
            </a:r>
            <a:r>
              <a:rPr lang="he-IL" dirty="0" smtClean="0">
                <a:solidFill>
                  <a:srgbClr val="FFFF00"/>
                </a:solidFill>
              </a:rPr>
              <a:t>, וְנִגֵּן בְּיָדוֹ; וְרָוַח לְשָׁאוּל וְטוֹב לוֹ, וְסָרָה מֵעָלָיו רוּחַ הָרָעָה.  </a:t>
            </a:r>
          </a:p>
          <a:p>
            <a:endParaRPr lang="he-IL" b="1" dirty="0"/>
          </a:p>
          <a:p>
            <a:pPr marL="0" indent="0">
              <a:buNone/>
            </a:pPr>
            <a:r>
              <a:rPr lang="he-IL" b="1" dirty="0" smtClean="0"/>
              <a:t>שאול הסכים ועבדיו אמרו לו, שיש נער בן ישי, שהוא יודע לנגן והוא גיבור חיל, איש מלחמה, נבון, יפה תואר ואלוהים </a:t>
            </a:r>
            <a:r>
              <a:rPr lang="he-IL" b="1" dirty="0" err="1" smtClean="0"/>
              <a:t>איתו</a:t>
            </a:r>
            <a:r>
              <a:rPr lang="he-IL" b="1" dirty="0" smtClean="0"/>
              <a:t>. שאול שומע את הדברים האלה ומבקש לקרוא לדוד. (זכור: דוד היה רועה צאן, לכן בדרכו היה מנגן בחליל ונלחם בחיות טרף.)</a:t>
            </a:r>
          </a:p>
          <a:p>
            <a:pPr marL="0" indent="0">
              <a:buNone/>
            </a:pPr>
            <a:r>
              <a:rPr lang="he-IL" b="1" dirty="0" smtClean="0"/>
              <a:t>ישי </a:t>
            </a:r>
            <a:r>
              <a:rPr lang="he-IL" b="1" dirty="0"/>
              <a:t>שולח את בנו דוד אל המלך עם מתנות, וברגע שדוד נכנס לבית שאול, שאול אוהב אותו מאוד  והופך אותו לנושא כליו. בכל פעם ששאול הרגיש לא טוב דוד היה מנגן בכינורו ושאול הרגיש יותר טוב.</a:t>
            </a:r>
            <a:endParaRPr lang="en-US" b="1" dirty="0"/>
          </a:p>
          <a:p>
            <a:pPr marL="0" indent="0">
              <a:buNone/>
            </a:pPr>
            <a:r>
              <a:rPr lang="he-IL" dirty="0"/>
              <a:t> </a:t>
            </a:r>
            <a:endParaRPr lang="en-US" dirty="0"/>
          </a:p>
          <a:p>
            <a:endParaRPr lang="he-IL" dirty="0"/>
          </a:p>
        </p:txBody>
      </p:sp>
    </p:spTree>
    <p:extLst>
      <p:ext uri="{BB962C8B-B14F-4D97-AF65-F5344CB8AC3E}">
        <p14:creationId xmlns:p14="http://schemas.microsoft.com/office/powerpoint/2010/main" val="42042798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a:bodyPr>
          <a:lstStyle/>
          <a:p>
            <a:pPr algn="ctr"/>
            <a:r>
              <a:rPr lang="en-US" sz="5400" dirty="0" smtClean="0">
                <a:solidFill>
                  <a:srgbClr val="FFFF00"/>
                </a:solidFill>
              </a:rPr>
              <a:t>https://www.youtube.com/watch?v=0wecc1oFi-I</a:t>
            </a:r>
            <a:endParaRPr lang="he-IL" sz="5400" dirty="0">
              <a:solidFill>
                <a:srgbClr val="FFFF00"/>
              </a:solidFill>
            </a:endParaRPr>
          </a:p>
        </p:txBody>
      </p:sp>
    </p:spTree>
    <p:extLst>
      <p:ext uri="{BB962C8B-B14F-4D97-AF65-F5344CB8AC3E}">
        <p14:creationId xmlns:p14="http://schemas.microsoft.com/office/powerpoint/2010/main" val="27577253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113</Words>
  <Application>Microsoft Office PowerPoint</Application>
  <PresentationFormat>‫הצגה על המסך (4:3)</PresentationFormat>
  <Paragraphs>27</Paragraphs>
  <Slides>8</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8</vt:i4>
      </vt:variant>
    </vt:vector>
  </HeadingPairs>
  <TitlesOfParts>
    <vt:vector size="9" baseType="lpstr">
      <vt:lpstr>ערכת נושא Office</vt:lpstr>
      <vt:lpstr>שמואל א  פרק ט"ז</vt:lpstr>
      <vt:lpstr>בפרק הקודם ...</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שמואל א  פרק ט"ז</dc:title>
  <dc:creator>Lenovo</dc:creator>
  <cp:lastModifiedBy>Lenovo</cp:lastModifiedBy>
  <cp:revision>4</cp:revision>
  <dcterms:created xsi:type="dcterms:W3CDTF">2016-04-05T13:17:33Z</dcterms:created>
  <dcterms:modified xsi:type="dcterms:W3CDTF">2016-04-05T13:51:14Z</dcterms:modified>
</cp:coreProperties>
</file>