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0"/>
  </p:notes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58CD98D-FA76-4C38-9EB0-C0123889E757}" type="datetimeFigureOut">
              <a:rPr lang="he-IL" smtClean="0"/>
              <a:t>ה'/אדר ב/תשע"ו</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95458F5-7119-40DC-BE76-E5FE086A27C2}" type="slidenum">
              <a:rPr lang="he-IL" smtClean="0"/>
              <a:t>‹#›</a:t>
            </a:fld>
            <a:endParaRPr lang="he-IL"/>
          </a:p>
        </p:txBody>
      </p:sp>
    </p:spTree>
    <p:extLst>
      <p:ext uri="{BB962C8B-B14F-4D97-AF65-F5344CB8AC3E}">
        <p14:creationId xmlns:p14="http://schemas.microsoft.com/office/powerpoint/2010/main" val="34871409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595458F5-7119-40DC-BE76-E5FE086A27C2}" type="slidenum">
              <a:rPr lang="he-IL" smtClean="0"/>
              <a:t>14</a:t>
            </a:fld>
            <a:endParaRPr lang="he-IL"/>
          </a:p>
        </p:txBody>
      </p:sp>
    </p:spTree>
    <p:extLst>
      <p:ext uri="{BB962C8B-B14F-4D97-AF65-F5344CB8AC3E}">
        <p14:creationId xmlns:p14="http://schemas.microsoft.com/office/powerpoint/2010/main" val="85066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237414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1018287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93044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586718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4038462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124555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3833166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2425276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2398780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2728550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CCDDFCFF-54CD-491F-9D22-B8AF4216C92A}" type="datetimeFigureOut">
              <a:rPr lang="he-IL" smtClean="0"/>
              <a:t>ה'/אדר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CC25EEF-5BE5-4781-A3EC-D53AC43F7303}" type="slidenum">
              <a:rPr lang="he-IL" smtClean="0"/>
              <a:t>‹#›</a:t>
            </a:fld>
            <a:endParaRPr lang="he-IL"/>
          </a:p>
        </p:txBody>
      </p:sp>
    </p:spTree>
    <p:extLst>
      <p:ext uri="{BB962C8B-B14F-4D97-AF65-F5344CB8AC3E}">
        <p14:creationId xmlns:p14="http://schemas.microsoft.com/office/powerpoint/2010/main" val="562399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CDDFCFF-54CD-491F-9D22-B8AF4216C92A}" type="datetimeFigureOut">
              <a:rPr lang="he-IL" smtClean="0"/>
              <a:t>ה'/אדר ב/תשע"ו</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CC25EEF-5BE5-4781-A3EC-D53AC43F7303}" type="slidenum">
              <a:rPr lang="he-IL" smtClean="0"/>
              <a:t>‹#›</a:t>
            </a:fld>
            <a:endParaRPr lang="he-IL"/>
          </a:p>
        </p:txBody>
      </p:sp>
    </p:spTree>
    <p:extLst>
      <p:ext uri="{BB962C8B-B14F-4D97-AF65-F5344CB8AC3E}">
        <p14:creationId xmlns:p14="http://schemas.microsoft.com/office/powerpoint/2010/main" val="162338949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78wlNFHFT7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83568" y="548680"/>
            <a:ext cx="7772400" cy="1470025"/>
          </a:xfrm>
        </p:spPr>
        <p:txBody>
          <a:bodyPr>
            <a:noAutofit/>
          </a:bodyPr>
          <a:lstStyle/>
          <a:p>
            <a:r>
              <a:rPr lang="he-IL" sz="5400" b="1" dirty="0" smtClean="0">
                <a:solidFill>
                  <a:srgbClr val="002060"/>
                </a:solidFill>
              </a:rPr>
              <a:t>שמואל א' </a:t>
            </a:r>
            <a:br>
              <a:rPr lang="he-IL" sz="5400" b="1" dirty="0" smtClean="0">
                <a:solidFill>
                  <a:srgbClr val="002060"/>
                </a:solidFill>
              </a:rPr>
            </a:br>
            <a:r>
              <a:rPr lang="he-IL" sz="5400" b="1" dirty="0" smtClean="0">
                <a:solidFill>
                  <a:srgbClr val="002060"/>
                </a:solidFill>
              </a:rPr>
              <a:t>פרק טו </a:t>
            </a:r>
            <a:endParaRPr lang="he-IL" sz="5400" b="1" dirty="0">
              <a:solidFill>
                <a:srgbClr val="002060"/>
              </a:solidFill>
            </a:endParaRPr>
          </a:p>
        </p:txBody>
      </p:sp>
      <p:sp>
        <p:nvSpPr>
          <p:cNvPr id="3" name="כותרת משנה 2"/>
          <p:cNvSpPr>
            <a:spLocks noGrp="1"/>
          </p:cNvSpPr>
          <p:nvPr>
            <p:ph type="subTitle" idx="1"/>
          </p:nvPr>
        </p:nvSpPr>
        <p:spPr>
          <a:xfrm>
            <a:off x="1331640" y="2348880"/>
            <a:ext cx="6400800" cy="1752600"/>
          </a:xfrm>
        </p:spPr>
        <p:txBody>
          <a:bodyPr/>
          <a:lstStyle/>
          <a:p>
            <a:r>
              <a:rPr lang="he-IL" b="1" dirty="0" smtClean="0">
                <a:solidFill>
                  <a:srgbClr val="002060"/>
                </a:solidFill>
              </a:rPr>
              <a:t>הקרע בין שמואל לשאול</a:t>
            </a:r>
            <a:endParaRPr lang="he-IL" b="1" dirty="0">
              <a:solidFill>
                <a:srgbClr val="002060"/>
              </a:solidFill>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20" t="22591" r="3376" b="12857"/>
          <a:stretch/>
        </p:blipFill>
        <p:spPr bwMode="auto">
          <a:xfrm>
            <a:off x="2380343" y="3621977"/>
            <a:ext cx="3817258" cy="19871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55395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solidFill>
                  <a:schemeClr val="bg2">
                    <a:lumMod val="60000"/>
                    <a:lumOff val="40000"/>
                  </a:schemeClr>
                </a:solidFill>
              </a:rPr>
              <a:t>הקדמה : עמלקים</a:t>
            </a:r>
            <a:endParaRPr lang="he-IL" sz="5400" b="1" dirty="0">
              <a:solidFill>
                <a:schemeClr val="bg2">
                  <a:lumMod val="60000"/>
                  <a:lumOff val="40000"/>
                </a:schemeClr>
              </a:solidFill>
            </a:endParaRPr>
          </a:p>
        </p:txBody>
      </p:sp>
      <p:sp>
        <p:nvSpPr>
          <p:cNvPr id="3" name="מציין מיקום תוכן 2"/>
          <p:cNvSpPr>
            <a:spLocks noGrp="1"/>
          </p:cNvSpPr>
          <p:nvPr>
            <p:ph idx="1"/>
          </p:nvPr>
        </p:nvSpPr>
        <p:spPr/>
        <p:txBody>
          <a:bodyPr>
            <a:normAutofit lnSpcReduction="10000"/>
          </a:bodyPr>
          <a:lstStyle/>
          <a:p>
            <a:r>
              <a:rPr lang="he-IL" b="1" dirty="0">
                <a:solidFill>
                  <a:srgbClr val="002060"/>
                </a:solidFill>
              </a:rPr>
              <a:t>עמלק – </a:t>
            </a:r>
            <a:r>
              <a:rPr lang="he-IL" dirty="0">
                <a:solidFill>
                  <a:srgbClr val="002060"/>
                </a:solidFill>
              </a:rPr>
              <a:t>היינו עם קדום ,נוודים,  יושבים במדבר הנגב בגבול האזורים המיושבים.  עמלק מתפרנס מביזה, התקפת החלשים, התנפלות על עוברי דרכים ומכירתם לשוק העבדים הגדול באלכסנדריה של מצרים. למעשי </a:t>
            </a:r>
            <a:r>
              <a:rPr lang="he-IL" dirty="0" smtClean="0">
                <a:solidFill>
                  <a:srgbClr val="002060"/>
                </a:solidFill>
              </a:rPr>
              <a:t>העמלקים </a:t>
            </a:r>
            <a:r>
              <a:rPr lang="he-IL" dirty="0">
                <a:solidFill>
                  <a:srgbClr val="002060"/>
                </a:solidFill>
              </a:rPr>
              <a:t>שותפים כל בני המשפחה [ הנשים והילדים שומרים על השבויים בזמן שהלוחמים פושטים...] . </a:t>
            </a:r>
            <a:endParaRPr lang="en-US" dirty="0">
              <a:solidFill>
                <a:srgbClr val="002060"/>
              </a:solidFill>
            </a:endParaRPr>
          </a:p>
          <a:p>
            <a:pPr algn="ctr"/>
            <a:r>
              <a:rPr lang="he-IL" b="1" dirty="0">
                <a:solidFill>
                  <a:srgbClr val="002060"/>
                </a:solidFill>
              </a:rPr>
              <a:t>עם ישראל יצא ממצרים, מבית עבדים , והתורה מחנכת נגד ממסד העבדות . </a:t>
            </a:r>
          </a:p>
        </p:txBody>
      </p:sp>
    </p:spTree>
    <p:extLst>
      <p:ext uri="{BB962C8B-B14F-4D97-AF65-F5344CB8AC3E}">
        <p14:creationId xmlns:p14="http://schemas.microsoft.com/office/powerpoint/2010/main" val="1686229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260648"/>
            <a:ext cx="8229600" cy="6192688"/>
          </a:xfrm>
        </p:spPr>
        <p:txBody>
          <a:bodyPr>
            <a:normAutofit fontScale="92500" lnSpcReduction="10000"/>
          </a:bodyPr>
          <a:lstStyle/>
          <a:p>
            <a:pPr marL="0" indent="0">
              <a:buNone/>
            </a:pPr>
            <a:r>
              <a:rPr lang="he-IL" sz="2400" b="1" dirty="0" smtClean="0">
                <a:solidFill>
                  <a:schemeClr val="bg2">
                    <a:lumMod val="60000"/>
                    <a:lumOff val="40000"/>
                  </a:schemeClr>
                </a:solidFill>
              </a:rPr>
              <a:t>א</a:t>
            </a:r>
            <a:r>
              <a:rPr lang="he-IL" sz="2400" dirty="0" smtClean="0">
                <a:solidFill>
                  <a:schemeClr val="bg2">
                    <a:lumMod val="60000"/>
                    <a:lumOff val="40000"/>
                  </a:schemeClr>
                </a:solidFill>
              </a:rPr>
              <a:t> וַיֹּאמֶר שְׁמוּאֵל, אֶל-שָׁאוּל, אֹתִי שָׁלַח יְהוָה לִמְשָׁחֳךָ לְמֶלֶךְ, עַל-עַמּוֹ עַל-יִשְׂרָאֵל; וְעַתָּה שְׁמַע, לְקוֹל דִּבְרֵי יְהוָה.  {ס}  </a:t>
            </a:r>
            <a:r>
              <a:rPr lang="he-IL" sz="2400" b="1" dirty="0" smtClean="0">
                <a:solidFill>
                  <a:schemeClr val="bg2">
                    <a:lumMod val="60000"/>
                    <a:lumOff val="40000"/>
                  </a:schemeClr>
                </a:solidFill>
              </a:rPr>
              <a:t>ב</a:t>
            </a:r>
            <a:r>
              <a:rPr lang="he-IL" sz="2400" dirty="0" smtClean="0">
                <a:solidFill>
                  <a:schemeClr val="bg2">
                    <a:lumMod val="60000"/>
                    <a:lumOff val="40000"/>
                  </a:schemeClr>
                </a:solidFill>
              </a:rPr>
              <a:t> כֹּה אָמַר, יְהוָה צְבָאוֹת, פָּקַדְתִּי, אֵת אֲשֶׁר-עָשָׂה עֲמָלֵק לְיִשְׂרָאֵל--אֲשֶׁר-שָׂם לוֹ בַּדֶּרֶךְ, בַּעֲלֹתוֹ מִמִּצְרָיִם.  </a:t>
            </a:r>
            <a:r>
              <a:rPr lang="he-IL" sz="2400" b="1" dirty="0" smtClean="0">
                <a:solidFill>
                  <a:schemeClr val="bg2">
                    <a:lumMod val="60000"/>
                    <a:lumOff val="40000"/>
                  </a:schemeClr>
                </a:solidFill>
              </a:rPr>
              <a:t>ג</a:t>
            </a:r>
            <a:r>
              <a:rPr lang="he-IL" sz="2400" dirty="0" smtClean="0">
                <a:solidFill>
                  <a:schemeClr val="bg2">
                    <a:lumMod val="60000"/>
                    <a:lumOff val="40000"/>
                  </a:schemeClr>
                </a:solidFill>
              </a:rPr>
              <a:t> עַתָּה לֵךְ וְהִכִּיתָה אֶת-עֲמָלֵק, וְהַחֲרַמְתֶּם אֶת-כָּל-אֲשֶׁר-לוֹ, וְלֹא </a:t>
            </a:r>
            <a:r>
              <a:rPr lang="he-IL" sz="2400" dirty="0" err="1" smtClean="0">
                <a:solidFill>
                  <a:schemeClr val="bg2">
                    <a:lumMod val="60000"/>
                    <a:lumOff val="40000"/>
                  </a:schemeClr>
                </a:solidFill>
              </a:rPr>
              <a:t>תַחְמֹל</a:t>
            </a:r>
            <a:r>
              <a:rPr lang="he-IL" sz="2400" dirty="0" smtClean="0">
                <a:solidFill>
                  <a:schemeClr val="bg2">
                    <a:lumMod val="60000"/>
                    <a:lumOff val="40000"/>
                  </a:schemeClr>
                </a:solidFill>
              </a:rPr>
              <a:t>, עָלָיו; וְהֵמַתָּה מֵאִישׁ </a:t>
            </a:r>
            <a:r>
              <a:rPr lang="he-IL" sz="2400" dirty="0" err="1" smtClean="0">
                <a:solidFill>
                  <a:schemeClr val="bg2">
                    <a:lumMod val="60000"/>
                    <a:lumOff val="40000"/>
                  </a:schemeClr>
                </a:solidFill>
              </a:rPr>
              <a:t>עַד-אִשָּׁה</a:t>
            </a:r>
            <a:r>
              <a:rPr lang="he-IL" sz="2400" dirty="0" smtClean="0">
                <a:solidFill>
                  <a:schemeClr val="bg2">
                    <a:lumMod val="60000"/>
                    <a:lumOff val="40000"/>
                  </a:schemeClr>
                </a:solidFill>
              </a:rPr>
              <a:t>, מֵעֹלֵל וְעַד-יוֹנֵק, מִשּׁוֹר וְעַד-שֶׂה, מִגָּמָל וְעַד-חֲמוֹר.</a:t>
            </a:r>
            <a:r>
              <a:rPr lang="he-IL" dirty="0" smtClean="0">
                <a:solidFill>
                  <a:schemeClr val="bg2">
                    <a:lumMod val="60000"/>
                    <a:lumOff val="40000"/>
                  </a:schemeClr>
                </a:solidFill>
              </a:rPr>
              <a:t> </a:t>
            </a:r>
          </a:p>
          <a:p>
            <a:pPr marL="0" indent="0" algn="ctr">
              <a:buNone/>
            </a:pPr>
            <a:r>
              <a:rPr lang="he-IL" dirty="0">
                <a:solidFill>
                  <a:srgbClr val="002060"/>
                </a:solidFill>
              </a:rPr>
              <a:t>שמואל מודיע לשאול, שאלוהים ציווה עליו ללכת להילחם בעמלק ולהשמיד  את כל מה שיש לעמלק (אנשים, בעלי חיים ורכוש). שמואל אמר עוד לשאול, כי אלוהים אסר על שאול ועל העם לקחת משהו מעמלק או לרחם על מישהו מתושבי עמלק.</a:t>
            </a:r>
            <a:endParaRPr lang="en-US" dirty="0">
              <a:solidFill>
                <a:srgbClr val="002060"/>
              </a:solidFill>
            </a:endParaRPr>
          </a:p>
          <a:p>
            <a:pPr marL="0" indent="0" algn="ctr">
              <a:buNone/>
            </a:pPr>
            <a:r>
              <a:rPr lang="he-IL" dirty="0">
                <a:solidFill>
                  <a:srgbClr val="002060"/>
                </a:solidFill>
              </a:rPr>
              <a:t>(הסיבה לעונש הכול כך חמור של תושבי עמלק היא, מפני שכאשר בני ישראל יצאו ממצרים, העמלקים תקפו אותם בדרך בלי שום סיבה.)</a:t>
            </a:r>
            <a:endParaRPr lang="en-US" dirty="0">
              <a:solidFill>
                <a:srgbClr val="002060"/>
              </a:solidFill>
            </a:endParaRPr>
          </a:p>
          <a:p>
            <a:pPr marL="0" indent="0">
              <a:buNone/>
            </a:pPr>
            <a:r>
              <a:rPr lang="he-IL" dirty="0"/>
              <a:t> </a:t>
            </a:r>
            <a:endParaRPr lang="en-US" dirty="0"/>
          </a:p>
          <a:p>
            <a:endParaRPr lang="he-IL" dirty="0"/>
          </a:p>
        </p:txBody>
      </p:sp>
    </p:spTree>
    <p:extLst>
      <p:ext uri="{BB962C8B-B14F-4D97-AF65-F5344CB8AC3E}">
        <p14:creationId xmlns:p14="http://schemas.microsoft.com/office/powerpoint/2010/main" val="1976648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188640"/>
            <a:ext cx="8589640" cy="6264696"/>
          </a:xfrm>
        </p:spPr>
        <p:txBody>
          <a:bodyPr>
            <a:normAutofit/>
          </a:bodyPr>
          <a:lstStyle/>
          <a:p>
            <a:pPr marL="0" indent="0">
              <a:buNone/>
            </a:pPr>
            <a:r>
              <a:rPr lang="he-IL" sz="2400" b="1" dirty="0" smtClean="0">
                <a:solidFill>
                  <a:schemeClr val="bg2">
                    <a:lumMod val="60000"/>
                    <a:lumOff val="40000"/>
                  </a:schemeClr>
                </a:solidFill>
              </a:rPr>
              <a:t>ד</a:t>
            </a:r>
            <a:r>
              <a:rPr lang="he-IL" sz="2400" dirty="0" smtClean="0">
                <a:solidFill>
                  <a:schemeClr val="bg2">
                    <a:lumMod val="60000"/>
                    <a:lumOff val="40000"/>
                  </a:schemeClr>
                </a:solidFill>
              </a:rPr>
              <a:t> וַיְשַׁמַּע שָׁאוּל, אֶת-הָעָם, </a:t>
            </a:r>
            <a:r>
              <a:rPr lang="he-IL" sz="2400" dirty="0" err="1" smtClean="0">
                <a:solidFill>
                  <a:schemeClr val="bg2">
                    <a:lumMod val="60000"/>
                    <a:lumOff val="40000"/>
                  </a:schemeClr>
                </a:solidFill>
              </a:rPr>
              <a:t>וַיִּפְקְדֵם</a:t>
            </a:r>
            <a:r>
              <a:rPr lang="he-IL" sz="2400" dirty="0" smtClean="0">
                <a:solidFill>
                  <a:schemeClr val="bg2">
                    <a:lumMod val="60000"/>
                    <a:lumOff val="40000"/>
                  </a:schemeClr>
                </a:solidFill>
              </a:rPr>
              <a:t> בַּטְּלָאִים, מָאתַיִם אֶלֶף רַגְלִי; וַעֲשֶׂרֶת אֲלָפִים, אֶת-אִישׁ יְהוּדָה.  </a:t>
            </a:r>
            <a:r>
              <a:rPr lang="he-IL" sz="2400" b="1" dirty="0" smtClean="0">
                <a:solidFill>
                  <a:schemeClr val="bg2">
                    <a:lumMod val="60000"/>
                    <a:lumOff val="40000"/>
                  </a:schemeClr>
                </a:solidFill>
              </a:rPr>
              <a:t>ה</a:t>
            </a:r>
            <a:r>
              <a:rPr lang="he-IL" sz="2400" dirty="0" smtClean="0">
                <a:solidFill>
                  <a:schemeClr val="bg2">
                    <a:lumMod val="60000"/>
                    <a:lumOff val="40000"/>
                  </a:schemeClr>
                </a:solidFill>
              </a:rPr>
              <a:t> וַיָּבֹא שָׁאוּל, עַד-עִיר עֲמָלֵק; </a:t>
            </a:r>
            <a:r>
              <a:rPr lang="he-IL" sz="2400" dirty="0" err="1" smtClean="0">
                <a:solidFill>
                  <a:schemeClr val="bg2">
                    <a:lumMod val="60000"/>
                    <a:lumOff val="40000"/>
                  </a:schemeClr>
                </a:solidFill>
              </a:rPr>
              <a:t>וַיָּרֶב</a:t>
            </a:r>
            <a:r>
              <a:rPr lang="he-IL" sz="2400" dirty="0" smtClean="0">
                <a:solidFill>
                  <a:schemeClr val="bg2">
                    <a:lumMod val="60000"/>
                    <a:lumOff val="40000"/>
                  </a:schemeClr>
                </a:solidFill>
              </a:rPr>
              <a:t>, בַּנָּחַל. </a:t>
            </a:r>
          </a:p>
          <a:p>
            <a:pPr marL="0" indent="0">
              <a:buNone/>
            </a:pPr>
            <a:r>
              <a:rPr lang="he-IL" sz="2400" dirty="0" smtClean="0">
                <a:solidFill>
                  <a:schemeClr val="bg2">
                    <a:lumMod val="60000"/>
                    <a:lumOff val="40000"/>
                  </a:schemeClr>
                </a:solidFill>
              </a:rPr>
              <a:t> </a:t>
            </a:r>
            <a:r>
              <a:rPr lang="he-IL" sz="2400" b="1" dirty="0" smtClean="0">
                <a:solidFill>
                  <a:schemeClr val="bg2">
                    <a:lumMod val="60000"/>
                    <a:lumOff val="40000"/>
                  </a:schemeClr>
                </a:solidFill>
              </a:rPr>
              <a:t>ו</a:t>
            </a:r>
            <a:r>
              <a:rPr lang="he-IL" sz="2400" dirty="0" smtClean="0">
                <a:solidFill>
                  <a:schemeClr val="bg2">
                    <a:lumMod val="60000"/>
                    <a:lumOff val="40000"/>
                  </a:schemeClr>
                </a:solidFill>
              </a:rPr>
              <a:t> וַיֹּאמֶר שָׁאוּל אֶל-הַקֵּינִי לְכוּ סֻּרוּ רְדוּ מִתּוֹךְ עֲמָלֵקִי, פֶּן-אֹסִפְךָ עִמּוֹ, וְאַתָּה </a:t>
            </a:r>
            <a:r>
              <a:rPr lang="he-IL" sz="2400" dirty="0" err="1" smtClean="0">
                <a:solidFill>
                  <a:schemeClr val="bg2">
                    <a:lumMod val="60000"/>
                    <a:lumOff val="40000"/>
                  </a:schemeClr>
                </a:solidFill>
              </a:rPr>
              <a:t>עָשִׂיתָה</a:t>
            </a:r>
            <a:r>
              <a:rPr lang="he-IL" sz="2400" dirty="0" smtClean="0">
                <a:solidFill>
                  <a:schemeClr val="bg2">
                    <a:lumMod val="60000"/>
                    <a:lumOff val="40000"/>
                  </a:schemeClr>
                </a:solidFill>
              </a:rPr>
              <a:t> חֶסֶד עִם-כָּל-בְּנֵי יִשְׂרָאֵל, בַּעֲלוֹתָם מִמִּצְרָיִם; וַיָּסַר קֵינִי, מִתּוֹךְ עֲמָלֵק</a:t>
            </a:r>
          </a:p>
          <a:p>
            <a:pPr marL="0" indent="0">
              <a:buNone/>
            </a:pPr>
            <a:endParaRPr lang="he-IL" sz="2400" dirty="0"/>
          </a:p>
          <a:p>
            <a:pPr marL="0" indent="0" algn="ctr">
              <a:buNone/>
            </a:pPr>
            <a:r>
              <a:rPr lang="he-IL" sz="2800" dirty="0">
                <a:solidFill>
                  <a:srgbClr val="002060"/>
                </a:solidFill>
              </a:rPr>
              <a:t>שאול שומע בקול אלוהים, הוא מגייס את הצבא וביחד הם הולכים לתקוף את עמלק.</a:t>
            </a:r>
            <a:endParaRPr lang="en-US" sz="2800" dirty="0">
              <a:solidFill>
                <a:srgbClr val="002060"/>
              </a:solidFill>
            </a:endParaRPr>
          </a:p>
          <a:p>
            <a:pPr marL="0" indent="0" algn="ctr">
              <a:buNone/>
            </a:pPr>
            <a:r>
              <a:rPr lang="he-IL" sz="2800" dirty="0">
                <a:solidFill>
                  <a:srgbClr val="002060"/>
                </a:solidFill>
              </a:rPr>
              <a:t>בדרך שאול ואנשיו פוגשים בשבטי הקיני (שבטי הקיני היו גרים סמוך לעמלקים וחיו יחד איתם), שאול ביקש מהשבטים הקינים להתנתק מהעמלקים, כדי שהם לא יפגעו בזמן ההתקפה על עמלק. </a:t>
            </a:r>
            <a:endParaRPr lang="en-US" sz="2800" dirty="0">
              <a:solidFill>
                <a:srgbClr val="002060"/>
              </a:solidFill>
            </a:endParaRPr>
          </a:p>
          <a:p>
            <a:pPr marL="0" indent="0" algn="ctr">
              <a:buNone/>
            </a:pPr>
            <a:r>
              <a:rPr lang="he-IL" sz="2800" dirty="0">
                <a:solidFill>
                  <a:srgbClr val="002060"/>
                </a:solidFill>
              </a:rPr>
              <a:t>(הסיבה לכך ששאול לא רוצה לפגוע בקיני היא, מפני שהשבטים הקינים היו ביחסי ידידות עם ישראל והם התנהגו יפה עם ישראל, בזמן שישראל יצאו ממצרים.) </a:t>
            </a:r>
            <a:endParaRPr lang="en-US" sz="2800" dirty="0">
              <a:solidFill>
                <a:srgbClr val="002060"/>
              </a:solidFill>
            </a:endParaRPr>
          </a:p>
          <a:p>
            <a:endParaRPr lang="he-IL" sz="2400" dirty="0"/>
          </a:p>
        </p:txBody>
      </p:sp>
    </p:spTree>
    <p:extLst>
      <p:ext uri="{BB962C8B-B14F-4D97-AF65-F5344CB8AC3E}">
        <p14:creationId xmlns:p14="http://schemas.microsoft.com/office/powerpoint/2010/main" val="1776361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332656"/>
            <a:ext cx="8229600" cy="5976664"/>
          </a:xfrm>
        </p:spPr>
        <p:txBody>
          <a:bodyPr>
            <a:normAutofit/>
          </a:bodyPr>
          <a:lstStyle/>
          <a:p>
            <a:pPr marL="0" indent="0">
              <a:buNone/>
            </a:pPr>
            <a:r>
              <a:rPr lang="he-IL" sz="2400" b="1" dirty="0" smtClean="0">
                <a:solidFill>
                  <a:schemeClr val="bg2">
                    <a:lumMod val="60000"/>
                    <a:lumOff val="40000"/>
                  </a:schemeClr>
                </a:solidFill>
              </a:rPr>
              <a:t>ז</a:t>
            </a:r>
            <a:r>
              <a:rPr lang="he-IL" sz="2400" dirty="0" smtClean="0">
                <a:solidFill>
                  <a:schemeClr val="bg2">
                    <a:lumMod val="60000"/>
                    <a:lumOff val="40000"/>
                  </a:schemeClr>
                </a:solidFill>
              </a:rPr>
              <a:t> </a:t>
            </a:r>
            <a:r>
              <a:rPr lang="he-IL" sz="2400" dirty="0" err="1" smtClean="0">
                <a:solidFill>
                  <a:schemeClr val="bg2">
                    <a:lumMod val="60000"/>
                    <a:lumOff val="40000"/>
                  </a:schemeClr>
                </a:solidFill>
              </a:rPr>
              <a:t>וַיַּך</a:t>
            </a:r>
            <a:r>
              <a:rPr lang="he-IL" sz="2400" dirty="0" smtClean="0">
                <a:solidFill>
                  <a:schemeClr val="bg2">
                    <a:lumMod val="60000"/>
                    <a:lumOff val="40000"/>
                  </a:schemeClr>
                </a:solidFill>
              </a:rPr>
              <a:t>ְ שָׁאוּל, אֶת-עֲמָלֵק, </a:t>
            </a:r>
            <a:r>
              <a:rPr lang="he-IL" sz="2400" dirty="0" err="1" smtClean="0">
                <a:solidFill>
                  <a:schemeClr val="bg2">
                    <a:lumMod val="60000"/>
                    <a:lumOff val="40000"/>
                  </a:schemeClr>
                </a:solidFill>
              </a:rPr>
              <a:t>מֵחֲוִילָה</a:t>
            </a:r>
            <a:r>
              <a:rPr lang="he-IL" sz="2400" dirty="0" smtClean="0">
                <a:solidFill>
                  <a:schemeClr val="bg2">
                    <a:lumMod val="60000"/>
                    <a:lumOff val="40000"/>
                  </a:schemeClr>
                </a:solidFill>
              </a:rPr>
              <a:t> בּוֹאֲךָ שׁוּר, אֲשֶׁר עַל-פְּנֵי מִצְרָיִם.  </a:t>
            </a:r>
            <a:r>
              <a:rPr lang="he-IL" sz="2400" b="1" dirty="0" smtClean="0">
                <a:solidFill>
                  <a:schemeClr val="bg2">
                    <a:lumMod val="60000"/>
                    <a:lumOff val="40000"/>
                  </a:schemeClr>
                </a:solidFill>
              </a:rPr>
              <a:t>ח</a:t>
            </a:r>
            <a:r>
              <a:rPr lang="he-IL" sz="2400" dirty="0" smtClean="0">
                <a:solidFill>
                  <a:schemeClr val="bg2">
                    <a:lumMod val="60000"/>
                    <a:lumOff val="40000"/>
                  </a:schemeClr>
                </a:solidFill>
              </a:rPr>
              <a:t> </a:t>
            </a:r>
            <a:r>
              <a:rPr lang="he-IL" sz="2400" dirty="0" err="1" smtClean="0">
                <a:solidFill>
                  <a:schemeClr val="bg2">
                    <a:lumMod val="60000"/>
                    <a:lumOff val="40000"/>
                  </a:schemeClr>
                </a:solidFill>
              </a:rPr>
              <a:t>וַיִּתְפֹּש</a:t>
            </a:r>
            <a:r>
              <a:rPr lang="he-IL" sz="2400" dirty="0" smtClean="0">
                <a:solidFill>
                  <a:schemeClr val="bg2">
                    <a:lumMod val="60000"/>
                    <a:lumOff val="40000"/>
                  </a:schemeClr>
                </a:solidFill>
              </a:rPr>
              <a:t>ׂ </a:t>
            </a:r>
            <a:r>
              <a:rPr lang="he-IL" sz="2400" dirty="0" err="1" smtClean="0">
                <a:solidFill>
                  <a:schemeClr val="bg2">
                    <a:lumMod val="60000"/>
                    <a:lumOff val="40000"/>
                  </a:schemeClr>
                </a:solidFill>
              </a:rPr>
              <a:t>אֶת-אֲגַג</a:t>
            </a:r>
            <a:r>
              <a:rPr lang="he-IL" sz="2400" dirty="0" smtClean="0">
                <a:solidFill>
                  <a:schemeClr val="bg2">
                    <a:lumMod val="60000"/>
                    <a:lumOff val="40000"/>
                  </a:schemeClr>
                </a:solidFill>
              </a:rPr>
              <a:t> מֶלֶךְ-עֲמָלֵק, חָי; וְאֶת-כָּל-הָעָם, הֶחֱרִים לְפִי-חָרֶב.  </a:t>
            </a:r>
            <a:r>
              <a:rPr lang="he-IL" sz="2400" b="1" dirty="0" smtClean="0">
                <a:solidFill>
                  <a:schemeClr val="bg2">
                    <a:lumMod val="60000"/>
                    <a:lumOff val="40000"/>
                  </a:schemeClr>
                </a:solidFill>
              </a:rPr>
              <a:t>ט</a:t>
            </a:r>
            <a:r>
              <a:rPr lang="he-IL" sz="2400" dirty="0" smtClean="0">
                <a:solidFill>
                  <a:schemeClr val="bg2">
                    <a:lumMod val="60000"/>
                    <a:lumOff val="40000"/>
                  </a:schemeClr>
                </a:solidFill>
              </a:rPr>
              <a:t> </a:t>
            </a:r>
            <a:r>
              <a:rPr lang="he-IL" sz="2400" dirty="0" err="1" smtClean="0">
                <a:solidFill>
                  <a:schemeClr val="bg2">
                    <a:lumMod val="60000"/>
                    <a:lumOff val="40000"/>
                  </a:schemeClr>
                </a:solidFill>
              </a:rPr>
              <a:t>וַיַּחְמֹל</a:t>
            </a:r>
            <a:r>
              <a:rPr lang="he-IL" sz="2400" dirty="0" smtClean="0">
                <a:solidFill>
                  <a:schemeClr val="bg2">
                    <a:lumMod val="60000"/>
                    <a:lumOff val="40000"/>
                  </a:schemeClr>
                </a:solidFill>
              </a:rPr>
              <a:t> שָׁאוּל וְהָעָם </a:t>
            </a:r>
            <a:r>
              <a:rPr lang="he-IL" sz="2400" dirty="0" err="1" smtClean="0">
                <a:solidFill>
                  <a:schemeClr val="bg2">
                    <a:lumMod val="60000"/>
                    <a:lumOff val="40000"/>
                  </a:schemeClr>
                </a:solidFill>
              </a:rPr>
              <a:t>עַל-אֲגָג</a:t>
            </a:r>
            <a:r>
              <a:rPr lang="he-IL" sz="2400" dirty="0" smtClean="0">
                <a:solidFill>
                  <a:schemeClr val="bg2">
                    <a:lumMod val="60000"/>
                    <a:lumOff val="40000"/>
                  </a:schemeClr>
                </a:solidFill>
              </a:rPr>
              <a:t>, וְעַל-מֵיטַב הַצֹּאן וְהַבָּקָר וְהַמִּשְׁנִים וְעַל-הַכָּרִים וְעַל-כָּל-הַטּוֹב, וְלֹא אָבוּ, הַחֲרִימָם; וְכָל-הַמְּלָאכָה נְמִבְזָה וְנָמֵס, אֹתָהּ הֶחֱרִימוּ. </a:t>
            </a:r>
            <a:r>
              <a:rPr lang="he-IL" sz="2400" dirty="0" smtClean="0"/>
              <a:t> </a:t>
            </a:r>
          </a:p>
          <a:p>
            <a:endParaRPr lang="he-IL" sz="2400" dirty="0"/>
          </a:p>
          <a:p>
            <a:pPr marL="0" indent="0" algn="ctr">
              <a:buNone/>
            </a:pPr>
            <a:r>
              <a:rPr lang="he-IL" sz="2800" dirty="0" smtClean="0">
                <a:solidFill>
                  <a:srgbClr val="002060"/>
                </a:solidFill>
              </a:rPr>
              <a:t>לאחר </a:t>
            </a:r>
            <a:r>
              <a:rPr lang="he-IL" sz="2800" dirty="0">
                <a:solidFill>
                  <a:srgbClr val="002060"/>
                </a:solidFill>
              </a:rPr>
              <a:t>מכן שאול ואנשיו תקפו את העמלקים, אבל הם לא עשו כמצווות אלוהים, מפני שהם לא השמידו את כל האנשים, הרכוש והבהמות. שאול ואנשיו לא הרגו את </a:t>
            </a:r>
            <a:r>
              <a:rPr lang="he-IL" sz="2800" dirty="0" err="1">
                <a:solidFill>
                  <a:srgbClr val="002060"/>
                </a:solidFill>
              </a:rPr>
              <a:t>אגג</a:t>
            </a:r>
            <a:r>
              <a:rPr lang="he-IL" sz="2800" dirty="0">
                <a:solidFill>
                  <a:srgbClr val="002060"/>
                </a:solidFill>
              </a:rPr>
              <a:t> מלך עמלק, מפני שהם ריחמו עליו. הם גם לא השמידו את כל הצאן והבקר, כפי שאלוהים </a:t>
            </a:r>
            <a:r>
              <a:rPr lang="he-IL" sz="2800" dirty="0" err="1">
                <a:solidFill>
                  <a:srgbClr val="002060"/>
                </a:solidFill>
              </a:rPr>
              <a:t>ציוה</a:t>
            </a:r>
            <a:r>
              <a:rPr lang="he-IL" sz="2800" dirty="0">
                <a:solidFill>
                  <a:srgbClr val="002060"/>
                </a:solidFill>
              </a:rPr>
              <a:t> עליהם, אלא את הבהמות הטובות הם לקחו איתם,  וכך הם עשו גם עם השלל, שאותו הם בזזו.</a:t>
            </a:r>
            <a:endParaRPr lang="en-US" sz="2800" dirty="0">
              <a:solidFill>
                <a:srgbClr val="002060"/>
              </a:solidFill>
            </a:endParaRPr>
          </a:p>
          <a:p>
            <a:endParaRPr lang="he-IL" sz="2400" dirty="0"/>
          </a:p>
        </p:txBody>
      </p:sp>
    </p:spTree>
    <p:extLst>
      <p:ext uri="{BB962C8B-B14F-4D97-AF65-F5344CB8AC3E}">
        <p14:creationId xmlns:p14="http://schemas.microsoft.com/office/powerpoint/2010/main" val="2742749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260648"/>
            <a:ext cx="8229600" cy="6048672"/>
          </a:xfrm>
        </p:spPr>
        <p:txBody>
          <a:bodyPr>
            <a:normAutofit/>
          </a:bodyPr>
          <a:lstStyle/>
          <a:p>
            <a:pPr marL="0" indent="0">
              <a:buNone/>
            </a:pPr>
            <a:r>
              <a:rPr lang="he-IL" sz="2400" b="1" dirty="0" smtClean="0">
                <a:solidFill>
                  <a:schemeClr val="bg2">
                    <a:lumMod val="60000"/>
                    <a:lumOff val="40000"/>
                  </a:schemeClr>
                </a:solidFill>
              </a:rPr>
              <a:t>י</a:t>
            </a:r>
            <a:r>
              <a:rPr lang="he-IL" sz="2400" dirty="0" smtClean="0">
                <a:solidFill>
                  <a:schemeClr val="bg2">
                    <a:lumMod val="60000"/>
                    <a:lumOff val="40000"/>
                  </a:schemeClr>
                </a:solidFill>
              </a:rPr>
              <a:t> וַיְהִי, דְּבַר-יְהוָה, אֶל-שְׁמוּאֵל, </a:t>
            </a:r>
            <a:r>
              <a:rPr lang="he-IL" sz="2400" dirty="0" err="1" smtClean="0">
                <a:solidFill>
                  <a:schemeClr val="bg2">
                    <a:lumMod val="60000"/>
                    <a:lumOff val="40000"/>
                  </a:schemeClr>
                </a:solidFill>
              </a:rPr>
              <a:t>לֵאמֹר</a:t>
            </a:r>
            <a:r>
              <a:rPr lang="he-IL" sz="2400" dirty="0" smtClean="0">
                <a:solidFill>
                  <a:schemeClr val="bg2">
                    <a:lumMod val="60000"/>
                    <a:lumOff val="40000"/>
                  </a:schemeClr>
                </a:solidFill>
              </a:rPr>
              <a:t>.  </a:t>
            </a:r>
            <a:r>
              <a:rPr lang="he-IL" sz="2400" b="1" dirty="0" smtClean="0">
                <a:solidFill>
                  <a:schemeClr val="bg2">
                    <a:lumMod val="60000"/>
                    <a:lumOff val="40000"/>
                  </a:schemeClr>
                </a:solidFill>
              </a:rPr>
              <a:t>יא</a:t>
            </a:r>
            <a:r>
              <a:rPr lang="he-IL" sz="2400" dirty="0" smtClean="0">
                <a:solidFill>
                  <a:schemeClr val="bg2">
                    <a:lumMod val="60000"/>
                    <a:lumOff val="40000"/>
                  </a:schemeClr>
                </a:solidFill>
              </a:rPr>
              <a:t> נִחַמְתִּי, כִּי-הִמְלַכְתִּי אֶת-שָׁאוּל לְמֶלֶךְ--כִּי-שָׁב </a:t>
            </a:r>
            <a:r>
              <a:rPr lang="he-IL" sz="2400" dirty="0" err="1" smtClean="0">
                <a:solidFill>
                  <a:schemeClr val="bg2">
                    <a:lumMod val="60000"/>
                    <a:lumOff val="40000"/>
                  </a:schemeClr>
                </a:solidFill>
              </a:rPr>
              <a:t>מֵאַחֲרַי</a:t>
            </a:r>
            <a:r>
              <a:rPr lang="he-IL" sz="2400" dirty="0" smtClean="0">
                <a:solidFill>
                  <a:schemeClr val="bg2">
                    <a:lumMod val="60000"/>
                    <a:lumOff val="40000"/>
                  </a:schemeClr>
                </a:solidFill>
              </a:rPr>
              <a:t>, וְאֶת-דְּבָרַי לֹא הֵקִים; </a:t>
            </a:r>
            <a:r>
              <a:rPr lang="he-IL" sz="2400" dirty="0" err="1" smtClean="0">
                <a:solidFill>
                  <a:schemeClr val="bg2">
                    <a:lumMod val="60000"/>
                    <a:lumOff val="40000"/>
                  </a:schemeClr>
                </a:solidFill>
              </a:rPr>
              <a:t>וַיִּחַר</a:t>
            </a:r>
            <a:r>
              <a:rPr lang="he-IL" sz="2400" dirty="0" smtClean="0">
                <a:solidFill>
                  <a:schemeClr val="bg2">
                    <a:lumMod val="60000"/>
                    <a:lumOff val="40000"/>
                  </a:schemeClr>
                </a:solidFill>
              </a:rPr>
              <a:t>, לִשְׁמוּאֵל, וַיִּזְעַק אֶל-יְהוָה, כָּל-הַלָּיְלָה. </a:t>
            </a:r>
          </a:p>
          <a:p>
            <a:pPr marL="0" indent="0" algn="ctr">
              <a:buNone/>
            </a:pPr>
            <a:r>
              <a:rPr lang="he-IL" sz="2800" dirty="0" smtClean="0">
                <a:solidFill>
                  <a:srgbClr val="002060"/>
                </a:solidFill>
              </a:rPr>
              <a:t>אלוהים </a:t>
            </a:r>
            <a:r>
              <a:rPr lang="he-IL" sz="2800" dirty="0">
                <a:solidFill>
                  <a:srgbClr val="002060"/>
                </a:solidFill>
              </a:rPr>
              <a:t>נגלה אל שמואל ואומר לו, שהוא מתחרט על כך, שהוא המליך את שאול למלך, מפני ששאול לא שמע בקול אלוהים ולא השמיד את כל זכר עמלק כמצוות אלוהים.</a:t>
            </a:r>
            <a:endParaRPr lang="en-US" sz="2800" dirty="0">
              <a:solidFill>
                <a:srgbClr val="002060"/>
              </a:solidFill>
            </a:endParaRPr>
          </a:p>
          <a:p>
            <a:pPr marL="0" indent="0" algn="ctr">
              <a:buNone/>
            </a:pPr>
            <a:r>
              <a:rPr lang="he-IL" sz="2800" dirty="0">
                <a:solidFill>
                  <a:srgbClr val="002060"/>
                </a:solidFill>
              </a:rPr>
              <a:t>שמואל הצטער מאוד על כך ששאול לא שמע בקול אלוהים, וכל הלילה הוא ביקש רחמים מאלוהים על שאול ועל העם.</a:t>
            </a:r>
          </a:p>
        </p:txBody>
      </p:sp>
    </p:spTree>
    <p:extLst>
      <p:ext uri="{BB962C8B-B14F-4D97-AF65-F5344CB8AC3E}">
        <p14:creationId xmlns:p14="http://schemas.microsoft.com/office/powerpoint/2010/main" val="2837309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260648"/>
            <a:ext cx="8435280" cy="6264696"/>
          </a:xfrm>
        </p:spPr>
        <p:txBody>
          <a:bodyPr>
            <a:normAutofit fontScale="92500" lnSpcReduction="10000"/>
          </a:bodyPr>
          <a:lstStyle/>
          <a:p>
            <a:pPr marL="0" indent="0">
              <a:buNone/>
            </a:pPr>
            <a:r>
              <a:rPr lang="he-IL" sz="2600" dirty="0" smtClean="0"/>
              <a:t> </a:t>
            </a:r>
            <a:r>
              <a:rPr lang="he-IL" sz="2600" b="1" dirty="0" err="1" smtClean="0">
                <a:solidFill>
                  <a:schemeClr val="bg2">
                    <a:lumMod val="60000"/>
                    <a:lumOff val="40000"/>
                  </a:schemeClr>
                </a:solidFill>
              </a:rPr>
              <a:t>יב</a:t>
            </a:r>
            <a:r>
              <a:rPr lang="he-IL" sz="2600" dirty="0" smtClean="0">
                <a:solidFill>
                  <a:schemeClr val="bg2">
                    <a:lumMod val="60000"/>
                    <a:lumOff val="40000"/>
                  </a:schemeClr>
                </a:solidFill>
              </a:rPr>
              <a:t> </a:t>
            </a:r>
            <a:r>
              <a:rPr lang="he-IL" sz="2600" dirty="0" err="1" smtClean="0">
                <a:solidFill>
                  <a:schemeClr val="bg2">
                    <a:lumMod val="60000"/>
                    <a:lumOff val="40000"/>
                  </a:schemeClr>
                </a:solidFill>
              </a:rPr>
              <a:t>וַיַּשְׁכֵּם</a:t>
            </a:r>
            <a:r>
              <a:rPr lang="he-IL" sz="2600" dirty="0" smtClean="0">
                <a:solidFill>
                  <a:schemeClr val="bg2">
                    <a:lumMod val="60000"/>
                    <a:lumOff val="40000"/>
                  </a:schemeClr>
                </a:solidFill>
              </a:rPr>
              <a:t> שְׁמוּאֵל לִקְרַאת שָׁאוּל, בַּבֹּקֶר; </a:t>
            </a:r>
            <a:r>
              <a:rPr lang="he-IL" sz="2600" dirty="0" err="1" smtClean="0">
                <a:solidFill>
                  <a:schemeClr val="bg2">
                    <a:lumMod val="60000"/>
                    <a:lumOff val="40000"/>
                  </a:schemeClr>
                </a:solidFill>
              </a:rPr>
              <a:t>וַיֻּגַּד</a:t>
            </a:r>
            <a:r>
              <a:rPr lang="he-IL" sz="2600" dirty="0" smtClean="0">
                <a:solidFill>
                  <a:schemeClr val="bg2">
                    <a:lumMod val="60000"/>
                    <a:lumOff val="40000"/>
                  </a:schemeClr>
                </a:solidFill>
              </a:rPr>
              <a:t> לִשְׁמוּאֵל </a:t>
            </a:r>
            <a:r>
              <a:rPr lang="he-IL" sz="2600" dirty="0" err="1" smtClean="0">
                <a:solidFill>
                  <a:schemeClr val="bg2">
                    <a:lumMod val="60000"/>
                    <a:lumOff val="40000"/>
                  </a:schemeClr>
                </a:solidFill>
              </a:rPr>
              <a:t>לֵאמֹר</a:t>
            </a:r>
            <a:r>
              <a:rPr lang="he-IL" sz="2600" dirty="0" smtClean="0">
                <a:solidFill>
                  <a:schemeClr val="bg2">
                    <a:lumMod val="60000"/>
                    <a:lumOff val="40000"/>
                  </a:schemeClr>
                </a:solidFill>
              </a:rPr>
              <a:t>, בָּא-שָׁאוּל </a:t>
            </a:r>
            <a:r>
              <a:rPr lang="he-IL" sz="2600" dirty="0" err="1" smtClean="0">
                <a:solidFill>
                  <a:schemeClr val="bg2">
                    <a:lumMod val="60000"/>
                    <a:lumOff val="40000"/>
                  </a:schemeClr>
                </a:solidFill>
              </a:rPr>
              <a:t>הַכַּרְמֶלָה</a:t>
            </a:r>
            <a:r>
              <a:rPr lang="he-IL" sz="2600" dirty="0" smtClean="0">
                <a:solidFill>
                  <a:schemeClr val="bg2">
                    <a:lumMod val="60000"/>
                    <a:lumOff val="40000"/>
                  </a:schemeClr>
                </a:solidFill>
              </a:rPr>
              <a:t> וְהִנֵּה מַצִּיב לוֹ יָד, וַיִּסֹּב וַיַּעֲבֹר, וַיֵּרֶד הַגִּלְגָּל.  </a:t>
            </a:r>
            <a:r>
              <a:rPr lang="he-IL" sz="2600" b="1" dirty="0" err="1" smtClean="0">
                <a:solidFill>
                  <a:schemeClr val="bg2">
                    <a:lumMod val="60000"/>
                    <a:lumOff val="40000"/>
                  </a:schemeClr>
                </a:solidFill>
              </a:rPr>
              <a:t>יג</a:t>
            </a:r>
            <a:r>
              <a:rPr lang="he-IL" sz="2600" dirty="0" smtClean="0">
                <a:solidFill>
                  <a:schemeClr val="bg2">
                    <a:lumMod val="60000"/>
                    <a:lumOff val="40000"/>
                  </a:schemeClr>
                </a:solidFill>
              </a:rPr>
              <a:t> וַיָּבֹא שְׁמוּאֵל, אֶל-שָׁאוּל; וַיֹּאמֶר לוֹ שָׁאוּל, בָּרוּךְ אַתָּה לַיהוָה--</a:t>
            </a:r>
            <a:r>
              <a:rPr lang="he-IL" sz="2600" dirty="0" err="1" smtClean="0">
                <a:solidFill>
                  <a:schemeClr val="bg2">
                    <a:lumMod val="60000"/>
                    <a:lumOff val="40000"/>
                  </a:schemeClr>
                </a:solidFill>
              </a:rPr>
              <a:t>הֲקִימֹתִי</a:t>
            </a:r>
            <a:r>
              <a:rPr lang="he-IL" sz="2600" dirty="0" smtClean="0">
                <a:solidFill>
                  <a:schemeClr val="bg2">
                    <a:lumMod val="60000"/>
                    <a:lumOff val="40000"/>
                  </a:schemeClr>
                </a:solidFill>
              </a:rPr>
              <a:t>, אֶת-דְּבַר יְהוָה. </a:t>
            </a:r>
            <a:r>
              <a:rPr lang="he-IL" sz="2800" b="1" dirty="0" smtClean="0">
                <a:solidFill>
                  <a:schemeClr val="bg2">
                    <a:lumMod val="60000"/>
                    <a:lumOff val="40000"/>
                  </a:schemeClr>
                </a:solidFill>
              </a:rPr>
              <a:t>יד</a:t>
            </a:r>
            <a:r>
              <a:rPr lang="he-IL" sz="2800" dirty="0" smtClean="0">
                <a:solidFill>
                  <a:schemeClr val="bg2">
                    <a:lumMod val="60000"/>
                    <a:lumOff val="40000"/>
                  </a:schemeClr>
                </a:solidFill>
              </a:rPr>
              <a:t> וַיֹּאמֶר שְׁמוּאֵל, וּמֶה קוֹל-הַצֹּאן הַזֶּה בְּאָזְנָי, וְקוֹל הַבָּקָר, אֲשֶׁר אָנֹכִי שֹׁמֵעַ.  </a:t>
            </a:r>
            <a:r>
              <a:rPr lang="he-IL" sz="2800" b="1" dirty="0" smtClean="0">
                <a:solidFill>
                  <a:schemeClr val="bg2">
                    <a:lumMod val="60000"/>
                    <a:lumOff val="40000"/>
                  </a:schemeClr>
                </a:solidFill>
              </a:rPr>
              <a:t>טו</a:t>
            </a:r>
            <a:r>
              <a:rPr lang="he-IL" sz="2800" dirty="0" smtClean="0">
                <a:solidFill>
                  <a:schemeClr val="bg2">
                    <a:lumMod val="60000"/>
                    <a:lumOff val="40000"/>
                  </a:schemeClr>
                </a:solidFill>
              </a:rPr>
              <a:t> וַיֹּאמֶר שָׁאוּל מֵעֲמָלֵקִי הֱבִיאוּם, אֲשֶׁר חָמַל הָעָם עַל-מֵיטַב הַצֹּאן וְהַבָּקָר, לְמַעַן זְבֹחַ, לַיהוָה </a:t>
            </a:r>
            <a:r>
              <a:rPr lang="he-IL" sz="2800" dirty="0" err="1" smtClean="0">
                <a:solidFill>
                  <a:schemeClr val="bg2">
                    <a:lumMod val="60000"/>
                    <a:lumOff val="40000"/>
                  </a:schemeClr>
                </a:solidFill>
              </a:rPr>
              <a:t>אֱלֹהֶיך</a:t>
            </a:r>
            <a:r>
              <a:rPr lang="he-IL" sz="2800" dirty="0" smtClean="0">
                <a:solidFill>
                  <a:schemeClr val="bg2">
                    <a:lumMod val="60000"/>
                    <a:lumOff val="40000"/>
                  </a:schemeClr>
                </a:solidFill>
              </a:rPr>
              <a:t>ָ; וְאֶת-הַיּוֹתֵר, הֶחֱרַמְנוּ.  </a:t>
            </a:r>
          </a:p>
          <a:p>
            <a:pPr marL="0" indent="0" algn="ctr">
              <a:buNone/>
            </a:pPr>
            <a:r>
              <a:rPr lang="he-IL" sz="3000" dirty="0" smtClean="0">
                <a:solidFill>
                  <a:srgbClr val="002060"/>
                </a:solidFill>
              </a:rPr>
              <a:t>בבוקר </a:t>
            </a:r>
            <a:r>
              <a:rPr lang="he-IL" sz="3000" dirty="0">
                <a:solidFill>
                  <a:srgbClr val="002060"/>
                </a:solidFill>
              </a:rPr>
              <a:t>השכם שמואל יצא לקראת שאול, וכאשר הם נפגשו התנהלה ביניהם השיחה הבאה:</a:t>
            </a:r>
            <a:endParaRPr lang="en-US" sz="3000" dirty="0">
              <a:solidFill>
                <a:srgbClr val="002060"/>
              </a:solidFill>
            </a:endParaRPr>
          </a:p>
          <a:p>
            <a:pPr marL="0" indent="0" algn="ctr">
              <a:buNone/>
            </a:pPr>
            <a:r>
              <a:rPr lang="he-IL" sz="3000" dirty="0">
                <a:solidFill>
                  <a:srgbClr val="002060"/>
                </a:solidFill>
              </a:rPr>
              <a:t>שאול: "ברוך אתה לאלוהים. עשיתי בדיוק מה שאלוהים ציווה עליי לעשות."</a:t>
            </a:r>
            <a:endParaRPr lang="en-US" sz="3000" dirty="0">
              <a:solidFill>
                <a:srgbClr val="002060"/>
              </a:solidFill>
            </a:endParaRPr>
          </a:p>
          <a:p>
            <a:pPr marL="0" indent="0" algn="ctr">
              <a:buNone/>
            </a:pPr>
            <a:r>
              <a:rPr lang="he-IL" sz="3000" dirty="0">
                <a:solidFill>
                  <a:srgbClr val="002060"/>
                </a:solidFill>
              </a:rPr>
              <a:t>שמואל: "ומהו קול הצאן הזה שאני שומע?"</a:t>
            </a:r>
            <a:endParaRPr lang="en-US" sz="3000" dirty="0">
              <a:solidFill>
                <a:srgbClr val="002060"/>
              </a:solidFill>
            </a:endParaRPr>
          </a:p>
          <a:p>
            <a:pPr marL="0" indent="0" algn="ctr">
              <a:buNone/>
            </a:pPr>
            <a:r>
              <a:rPr lang="he-IL" sz="3000" dirty="0">
                <a:solidFill>
                  <a:srgbClr val="002060"/>
                </a:solidFill>
              </a:rPr>
              <a:t>שאול: "זהו הצאן שהעם הביא מהעמלקים. העם ריחם על הצאן והבקר הזה, כי הם היו טובים מאוד. הם (העם) הביאו אותו, כדי לזבוח לאלוהים, אבל את היתר השמדנו ורק את כלי המלאכה החרמנו."</a:t>
            </a:r>
            <a:endParaRPr lang="en-US" sz="3000" dirty="0">
              <a:solidFill>
                <a:srgbClr val="002060"/>
              </a:solidFill>
            </a:endParaRPr>
          </a:p>
          <a:p>
            <a:endParaRPr lang="he-IL" dirty="0"/>
          </a:p>
        </p:txBody>
      </p:sp>
    </p:spTree>
    <p:extLst>
      <p:ext uri="{BB962C8B-B14F-4D97-AF65-F5344CB8AC3E}">
        <p14:creationId xmlns:p14="http://schemas.microsoft.com/office/powerpoint/2010/main" val="2707401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404664"/>
            <a:ext cx="8229600" cy="5976664"/>
          </a:xfrm>
        </p:spPr>
        <p:txBody>
          <a:bodyPr>
            <a:normAutofit fontScale="62500" lnSpcReduction="20000"/>
          </a:bodyPr>
          <a:lstStyle/>
          <a:p>
            <a:pPr marL="0" indent="0">
              <a:buNone/>
            </a:pPr>
            <a:endParaRPr lang="he-IL" sz="3800" dirty="0" smtClean="0">
              <a:solidFill>
                <a:schemeClr val="bg2">
                  <a:lumMod val="60000"/>
                  <a:lumOff val="40000"/>
                </a:schemeClr>
              </a:solidFill>
            </a:endParaRPr>
          </a:p>
          <a:p>
            <a:pPr marL="0" indent="0">
              <a:buNone/>
            </a:pPr>
            <a:r>
              <a:rPr lang="he-IL" sz="3800" b="1" dirty="0" err="1" smtClean="0">
                <a:solidFill>
                  <a:schemeClr val="bg2">
                    <a:lumMod val="60000"/>
                    <a:lumOff val="40000"/>
                  </a:schemeClr>
                </a:solidFill>
              </a:rPr>
              <a:t>טז</a:t>
            </a:r>
            <a:r>
              <a:rPr lang="he-IL" sz="3800" dirty="0" smtClean="0">
                <a:solidFill>
                  <a:schemeClr val="bg2">
                    <a:lumMod val="60000"/>
                    <a:lumOff val="40000"/>
                  </a:schemeClr>
                </a:solidFill>
              </a:rPr>
              <a:t> וַיֹּאמֶר שְׁמוּאֵל, אֶל-שָׁאוּל, הֶרֶף וְאַגִּידָה לְּךָ, אֵת אֲשֶׁר דִּבֶּר יְהוָה אֵלַי הַלָּיְלָה; ויאמרו (וַיֹּאמֶר) לוֹ, דַּבֵּר.   </a:t>
            </a:r>
            <a:r>
              <a:rPr lang="he-IL" sz="3800" b="1" dirty="0" err="1" smtClean="0">
                <a:solidFill>
                  <a:schemeClr val="bg2">
                    <a:lumMod val="60000"/>
                    <a:lumOff val="40000"/>
                  </a:schemeClr>
                </a:solidFill>
              </a:rPr>
              <a:t>יז</a:t>
            </a:r>
            <a:r>
              <a:rPr lang="he-IL" sz="3800" dirty="0" smtClean="0">
                <a:solidFill>
                  <a:schemeClr val="bg2">
                    <a:lumMod val="60000"/>
                    <a:lumOff val="40000"/>
                  </a:schemeClr>
                </a:solidFill>
              </a:rPr>
              <a:t> וַיֹּאמֶר שְׁמוּאֵל--הֲלוֹא אִם-קָטֹן אַתָּה בְּעֵינֶיךָ, רֹאשׁ שִׁבְטֵי יִשְׂרָאֵל אָתָּה; וַיִּמְשָׁחֲךָ יְהוָה לְמֶלֶךְ, עַל-יִשְׂרָאֵל.  </a:t>
            </a:r>
            <a:r>
              <a:rPr lang="he-IL" sz="3800" b="1" dirty="0" err="1" smtClean="0">
                <a:solidFill>
                  <a:schemeClr val="bg2">
                    <a:lumMod val="60000"/>
                    <a:lumOff val="40000"/>
                  </a:schemeClr>
                </a:solidFill>
              </a:rPr>
              <a:t>יח</a:t>
            </a:r>
            <a:r>
              <a:rPr lang="he-IL" sz="3800" dirty="0" smtClean="0">
                <a:solidFill>
                  <a:schemeClr val="bg2">
                    <a:lumMod val="60000"/>
                    <a:lumOff val="40000"/>
                  </a:schemeClr>
                </a:solidFill>
              </a:rPr>
              <a:t> וַיִּשְׁלָחֲךָ יְהוָה, בְּדָרֶךְ; וַיֹּאמֶר, לֵךְ וְהַחֲרַמְתָּה אֶת-הַחַטָּאִים אֶת-עֲמָלֵק, וְנִלְחַמְתָּ בוֹ, עַד </a:t>
            </a:r>
            <a:r>
              <a:rPr lang="he-IL" sz="3800" dirty="0" err="1" smtClean="0">
                <a:solidFill>
                  <a:schemeClr val="bg2">
                    <a:lumMod val="60000"/>
                    <a:lumOff val="40000"/>
                  </a:schemeClr>
                </a:solidFill>
              </a:rPr>
              <a:t>כַּלּוֹתָם</a:t>
            </a:r>
            <a:r>
              <a:rPr lang="he-IL" sz="3800" dirty="0" smtClean="0">
                <a:solidFill>
                  <a:schemeClr val="bg2">
                    <a:lumMod val="60000"/>
                    <a:lumOff val="40000"/>
                  </a:schemeClr>
                </a:solidFill>
              </a:rPr>
              <a:t> אֹתָם.  </a:t>
            </a:r>
            <a:r>
              <a:rPr lang="he-IL" sz="3800" b="1" dirty="0" err="1" smtClean="0">
                <a:solidFill>
                  <a:schemeClr val="bg2">
                    <a:lumMod val="60000"/>
                    <a:lumOff val="40000"/>
                  </a:schemeClr>
                </a:solidFill>
              </a:rPr>
              <a:t>יט</a:t>
            </a:r>
            <a:r>
              <a:rPr lang="he-IL" sz="3800" dirty="0" smtClean="0">
                <a:solidFill>
                  <a:schemeClr val="bg2">
                    <a:lumMod val="60000"/>
                    <a:lumOff val="40000"/>
                  </a:schemeClr>
                </a:solidFill>
              </a:rPr>
              <a:t> וְלָמָּה לֹא-שָׁמַעְתָּ, בְּקוֹל יְהוָה; </a:t>
            </a:r>
            <a:r>
              <a:rPr lang="he-IL" sz="3800" dirty="0" err="1" smtClean="0">
                <a:solidFill>
                  <a:schemeClr val="bg2">
                    <a:lumMod val="60000"/>
                    <a:lumOff val="40000"/>
                  </a:schemeClr>
                </a:solidFill>
              </a:rPr>
              <a:t>וַתַּעַט</a:t>
            </a:r>
            <a:r>
              <a:rPr lang="he-IL" sz="3800" dirty="0" smtClean="0">
                <a:solidFill>
                  <a:schemeClr val="bg2">
                    <a:lumMod val="60000"/>
                    <a:lumOff val="40000"/>
                  </a:schemeClr>
                </a:solidFill>
              </a:rPr>
              <a:t>, אֶל-הַשָּׁלָל, וַתַּעַשׂ הָרַע, בְּעֵינֵי יְהוָה. </a:t>
            </a:r>
            <a:endParaRPr lang="he-IL" sz="3800" dirty="0">
              <a:solidFill>
                <a:schemeClr val="bg2">
                  <a:lumMod val="60000"/>
                  <a:lumOff val="40000"/>
                </a:schemeClr>
              </a:solidFill>
            </a:endParaRPr>
          </a:p>
          <a:p>
            <a:pPr marL="0" indent="0" algn="ctr">
              <a:buNone/>
            </a:pPr>
            <a:endParaRPr lang="he-IL" sz="4500" dirty="0" smtClean="0">
              <a:solidFill>
                <a:srgbClr val="002060"/>
              </a:solidFill>
            </a:endParaRPr>
          </a:p>
          <a:p>
            <a:pPr marL="0" indent="0" algn="ctr">
              <a:buNone/>
            </a:pPr>
            <a:r>
              <a:rPr lang="he-IL" sz="4500" dirty="0" smtClean="0">
                <a:solidFill>
                  <a:srgbClr val="002060"/>
                </a:solidFill>
              </a:rPr>
              <a:t>שמואל: "עכשיו אני אספר לך מה אמר לי אלוהים בלילה. לפני שאלוהים משח אותך למלך אתה היית צנוע ואמרת, שאתה איש קטן משבט קטן (שמואל א' פרק ט' פס' כ"א), אבל עכשיו כשהפכת למלך על כל ישראל אתה עושה מה שאתה רוצה ואתה לא שומע בקול אלוהים. הרי אלוהים אמר לך להשמיד את כל מה שיש לעמלק: אנשים, בהמות ורכוש, כדי להשמיד את כל החטאים שלהם. אבל אתה עשית רע בעיני אלוהים ולא שמעת בקולו."</a:t>
            </a:r>
            <a:endParaRPr lang="en-US" sz="4500" dirty="0" smtClean="0">
              <a:solidFill>
                <a:srgbClr val="002060"/>
              </a:solidFill>
            </a:endParaRPr>
          </a:p>
        </p:txBody>
      </p:sp>
    </p:spTree>
    <p:extLst>
      <p:ext uri="{BB962C8B-B14F-4D97-AF65-F5344CB8AC3E}">
        <p14:creationId xmlns:p14="http://schemas.microsoft.com/office/powerpoint/2010/main" val="3080890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79512" y="476672"/>
            <a:ext cx="8712968" cy="5649491"/>
          </a:xfrm>
        </p:spPr>
        <p:txBody>
          <a:bodyPr>
            <a:normAutofit fontScale="77500" lnSpcReduction="20000"/>
          </a:bodyPr>
          <a:lstStyle/>
          <a:p>
            <a:pPr marL="0" indent="0" algn="ctr">
              <a:buNone/>
            </a:pPr>
            <a:r>
              <a:rPr lang="he-IL" dirty="0">
                <a:solidFill>
                  <a:srgbClr val="002060"/>
                </a:solidFill>
              </a:rPr>
              <a:t>שאול: "חטאתי באמת , אני לא עשיתי את מה שאלוהים ציווה עליי לעשות , מפני שפחדתי מהעם ושמעתי בקולם. עכשיו סלח לי ובוא איתי להשתחוות לאלוהים ולבקש ממנו סליחה."</a:t>
            </a:r>
            <a:endParaRPr lang="en-US" dirty="0">
              <a:solidFill>
                <a:srgbClr val="002060"/>
              </a:solidFill>
            </a:endParaRPr>
          </a:p>
          <a:p>
            <a:pPr marL="0" indent="0" algn="ctr">
              <a:buNone/>
            </a:pPr>
            <a:r>
              <a:rPr lang="he-IL" dirty="0">
                <a:solidFill>
                  <a:srgbClr val="002060"/>
                </a:solidFill>
              </a:rPr>
              <a:t>שמואל: "אני לא מוכן לבוא </a:t>
            </a:r>
            <a:r>
              <a:rPr lang="he-IL" dirty="0" err="1">
                <a:solidFill>
                  <a:srgbClr val="002060"/>
                </a:solidFill>
              </a:rPr>
              <a:t>איתך</a:t>
            </a:r>
            <a:r>
              <a:rPr lang="he-IL" dirty="0">
                <a:solidFill>
                  <a:srgbClr val="002060"/>
                </a:solidFill>
              </a:rPr>
              <a:t>, כי אלוהים כבר לא מוכן לסלוח לך."</a:t>
            </a:r>
            <a:endParaRPr lang="en-US" dirty="0">
              <a:solidFill>
                <a:srgbClr val="002060"/>
              </a:solidFill>
            </a:endParaRPr>
          </a:p>
          <a:p>
            <a:pPr marL="0" indent="0" algn="ctr">
              <a:buNone/>
            </a:pPr>
            <a:r>
              <a:rPr lang="he-IL" dirty="0">
                <a:solidFill>
                  <a:srgbClr val="002060"/>
                </a:solidFill>
              </a:rPr>
              <a:t>(זכור: שאול בשיחתו עם שמואל לא התנהג כמנהיג אמיתי ומאמין באלוהים. שאול שיקר לשמואל בהתחלה, אחר כך הוא ניסה להפיל את כל האשמה על העם ורק לבסוף, כשהוא ראה, שהכול ידוע וגלוי לשמואל  הוא הודה באשמה.)</a:t>
            </a:r>
            <a:endParaRPr lang="en-US" dirty="0">
              <a:solidFill>
                <a:srgbClr val="002060"/>
              </a:solidFill>
            </a:endParaRPr>
          </a:p>
          <a:p>
            <a:pPr marL="0" indent="0" algn="ctr">
              <a:buNone/>
            </a:pPr>
            <a:r>
              <a:rPr lang="he-IL" dirty="0">
                <a:solidFill>
                  <a:srgbClr val="002060"/>
                </a:solidFill>
              </a:rPr>
              <a:t>שמואל הסתובב ורצה ללכת ולפתע שאול תפס בקצה מעילו, כדי למנוע ממנו ללכת וקרע אותו. שמואל רואה בקריעת המעיל סמל, לכך שהממלכה תקרע מיד שאול והוא אומר לשאול, שאלוהים החליט לקחת לו את המלוכה ולתת אותה לעבדו. שמואל אומר עוד לשאול, שאלוהים לא יתחרט על ההחלטה הזו ולא יסלח לשאול לעולם. לאחר ששאול שומע את הדברים האלה הוא מבין שאלוהים ושמואל יודעים את כל מה שהוא עשה , ולאחר שהוא מודה באשמה, שמואל הולך </a:t>
            </a:r>
            <a:r>
              <a:rPr lang="he-IL" dirty="0" err="1">
                <a:solidFill>
                  <a:srgbClr val="002060"/>
                </a:solidFill>
              </a:rPr>
              <a:t>איתו</a:t>
            </a:r>
            <a:r>
              <a:rPr lang="he-IL" dirty="0">
                <a:solidFill>
                  <a:srgbClr val="002060"/>
                </a:solidFill>
              </a:rPr>
              <a:t> לבקש סליחה מאלוהים.</a:t>
            </a:r>
            <a:endParaRPr lang="en-US" dirty="0">
              <a:solidFill>
                <a:srgbClr val="002060"/>
              </a:solidFill>
            </a:endParaRPr>
          </a:p>
          <a:p>
            <a:endParaRPr lang="he-IL" dirty="0"/>
          </a:p>
        </p:txBody>
      </p:sp>
    </p:spTree>
    <p:extLst>
      <p:ext uri="{BB962C8B-B14F-4D97-AF65-F5344CB8AC3E}">
        <p14:creationId xmlns:p14="http://schemas.microsoft.com/office/powerpoint/2010/main" val="2526786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92500" lnSpcReduction="10000"/>
          </a:bodyPr>
          <a:lstStyle/>
          <a:p>
            <a:pPr marL="0" indent="0">
              <a:buNone/>
            </a:pPr>
            <a:endParaRPr lang="he-IL" sz="2600" dirty="0" smtClean="0">
              <a:solidFill>
                <a:schemeClr val="bg2">
                  <a:lumMod val="60000"/>
                  <a:lumOff val="40000"/>
                </a:schemeClr>
              </a:solidFill>
            </a:endParaRPr>
          </a:p>
          <a:p>
            <a:pPr marL="0" indent="0">
              <a:buNone/>
            </a:pPr>
            <a:r>
              <a:rPr lang="he-IL" sz="2600" b="1" dirty="0" smtClean="0">
                <a:solidFill>
                  <a:schemeClr val="bg2">
                    <a:lumMod val="60000"/>
                    <a:lumOff val="40000"/>
                  </a:schemeClr>
                </a:solidFill>
              </a:rPr>
              <a:t>כ</a:t>
            </a:r>
            <a:r>
              <a:rPr lang="he-IL" sz="2600" dirty="0" smtClean="0">
                <a:solidFill>
                  <a:schemeClr val="bg2">
                    <a:lumMod val="60000"/>
                    <a:lumOff val="40000"/>
                  </a:schemeClr>
                </a:solidFill>
              </a:rPr>
              <a:t> וַיֹּאמֶר שָׁאוּל אֶל-שְׁמוּאֵל, אֲשֶׁר שָׁמַעְתִּי בְּקוֹל יְהוָה, וָאֵלֵךְ, בַּדֶּרֶךְ אֲשֶׁר-שְׁלָחַנִי יְהוָה; וָאָבִיא, </a:t>
            </a:r>
            <a:r>
              <a:rPr lang="he-IL" sz="2600" dirty="0" err="1" smtClean="0">
                <a:solidFill>
                  <a:schemeClr val="bg2">
                    <a:lumMod val="60000"/>
                    <a:lumOff val="40000"/>
                  </a:schemeClr>
                </a:solidFill>
              </a:rPr>
              <a:t>אֶת-אֲגַג</a:t>
            </a:r>
            <a:r>
              <a:rPr lang="he-IL" sz="2600" dirty="0" smtClean="0">
                <a:solidFill>
                  <a:schemeClr val="bg2">
                    <a:lumMod val="60000"/>
                    <a:lumOff val="40000"/>
                  </a:schemeClr>
                </a:solidFill>
              </a:rPr>
              <a:t> מֶלֶךְ עֲמָלֵק, וְאֶת-עֲמָלֵק, הֶחֱרַמְתִּי.  </a:t>
            </a:r>
            <a:r>
              <a:rPr lang="he-IL" sz="2600" b="1" dirty="0" err="1" smtClean="0">
                <a:solidFill>
                  <a:schemeClr val="bg2">
                    <a:lumMod val="60000"/>
                    <a:lumOff val="40000"/>
                  </a:schemeClr>
                </a:solidFill>
              </a:rPr>
              <a:t>כא</a:t>
            </a:r>
            <a:r>
              <a:rPr lang="he-IL" sz="2600" dirty="0" smtClean="0">
                <a:solidFill>
                  <a:schemeClr val="bg2">
                    <a:lumMod val="60000"/>
                    <a:lumOff val="40000"/>
                  </a:schemeClr>
                </a:solidFill>
              </a:rPr>
              <a:t> </a:t>
            </a:r>
            <a:r>
              <a:rPr lang="he-IL" sz="2600" dirty="0" err="1" smtClean="0">
                <a:solidFill>
                  <a:schemeClr val="bg2">
                    <a:lumMod val="60000"/>
                    <a:lumOff val="40000"/>
                  </a:schemeClr>
                </a:solidFill>
              </a:rPr>
              <a:t>וַיִּקַּח</a:t>
            </a:r>
            <a:r>
              <a:rPr lang="he-IL" sz="2600" dirty="0" smtClean="0">
                <a:solidFill>
                  <a:schemeClr val="bg2">
                    <a:lumMod val="60000"/>
                    <a:lumOff val="40000"/>
                  </a:schemeClr>
                </a:solidFill>
              </a:rPr>
              <a:t> הָעָם מֵהַשָּׁלָל צֹאן וּבָקָר, רֵאשִׁית הַחֵרֶם, לִזְבֹּחַ לַיהוָה </a:t>
            </a:r>
            <a:r>
              <a:rPr lang="he-IL" sz="2600" dirty="0" err="1" smtClean="0">
                <a:solidFill>
                  <a:schemeClr val="bg2">
                    <a:lumMod val="60000"/>
                    <a:lumOff val="40000"/>
                  </a:schemeClr>
                </a:solidFill>
              </a:rPr>
              <a:t>אֱלֹהֶיך</a:t>
            </a:r>
            <a:r>
              <a:rPr lang="he-IL" sz="2600" dirty="0" smtClean="0">
                <a:solidFill>
                  <a:schemeClr val="bg2">
                    <a:lumMod val="60000"/>
                    <a:lumOff val="40000"/>
                  </a:schemeClr>
                </a:solidFill>
              </a:rPr>
              <a:t>ָ, בַּגִּלְגָּל.  {ס}  </a:t>
            </a:r>
            <a:r>
              <a:rPr lang="he-IL" sz="2600" b="1" dirty="0" err="1" smtClean="0">
                <a:solidFill>
                  <a:schemeClr val="bg2">
                    <a:lumMod val="60000"/>
                    <a:lumOff val="40000"/>
                  </a:schemeClr>
                </a:solidFill>
              </a:rPr>
              <a:t>כב</a:t>
            </a:r>
            <a:r>
              <a:rPr lang="he-IL" sz="2600" dirty="0" smtClean="0">
                <a:solidFill>
                  <a:schemeClr val="bg2">
                    <a:lumMod val="60000"/>
                    <a:lumOff val="40000"/>
                  </a:schemeClr>
                </a:solidFill>
              </a:rPr>
              <a:t> וַיֹּאמֶר שְׁמוּאֵל, הַחֵפֶץ לַיהוָה בְּעֹלוֹת וּזְבָחִים, כִּשְׁמֹעַ, בְּקוֹל יְהוָה: </a:t>
            </a:r>
            <a:endParaRPr lang="he-IL" sz="2600" dirty="0">
              <a:solidFill>
                <a:schemeClr val="bg2">
                  <a:lumMod val="60000"/>
                  <a:lumOff val="40000"/>
                </a:schemeClr>
              </a:solidFill>
            </a:endParaRPr>
          </a:p>
          <a:p>
            <a:pPr marL="0" indent="0" algn="ctr">
              <a:buNone/>
            </a:pPr>
            <a:endParaRPr lang="he-IL" sz="3000" dirty="0" smtClean="0">
              <a:solidFill>
                <a:srgbClr val="002060"/>
              </a:solidFill>
            </a:endParaRPr>
          </a:p>
          <a:p>
            <a:pPr marL="0" indent="0" algn="ctr">
              <a:buNone/>
            </a:pPr>
            <a:r>
              <a:rPr lang="he-IL" sz="3000" dirty="0" smtClean="0">
                <a:solidFill>
                  <a:srgbClr val="002060"/>
                </a:solidFill>
              </a:rPr>
              <a:t>שאול: "אבל אני כן שמעתי בקולו ועובדה, שאני לא שחררתי את מלך </a:t>
            </a:r>
            <a:r>
              <a:rPr lang="he-IL" sz="3000" dirty="0" err="1" smtClean="0">
                <a:solidFill>
                  <a:srgbClr val="002060"/>
                </a:solidFill>
              </a:rPr>
              <a:t>אגג</a:t>
            </a:r>
            <a:r>
              <a:rPr lang="he-IL" sz="3000" dirty="0" smtClean="0">
                <a:solidFill>
                  <a:srgbClr val="002060"/>
                </a:solidFill>
              </a:rPr>
              <a:t> ולא שלחתי אותו לחופשי, אלא אני הבאתי אותו לכאן בשבי, ואת הבקר התכוונו לזבוח לאלוהים בגלגל ואת ייתר העמלקים השמדנו."</a:t>
            </a:r>
            <a:endParaRPr lang="en-US" sz="3000" dirty="0" smtClean="0">
              <a:solidFill>
                <a:srgbClr val="002060"/>
              </a:solidFill>
            </a:endParaRPr>
          </a:p>
          <a:p>
            <a:pPr marL="0" indent="0" algn="ctr">
              <a:buNone/>
            </a:pPr>
            <a:r>
              <a:rPr lang="he-IL" sz="3000" dirty="0" smtClean="0">
                <a:solidFill>
                  <a:srgbClr val="002060"/>
                </a:solidFill>
              </a:rPr>
              <a:t>שמואל: "האם אתה חושב שאלוהים רוצה את הזבחים האלה, הרי אלוהים רוצה רק שתקשיבו לו ושתשמעו בקולו וזה יותר טוב בשבילו מהקרבת קורבנות."  </a:t>
            </a:r>
            <a:endParaRPr lang="en-US" sz="3000" dirty="0" smtClean="0">
              <a:solidFill>
                <a:srgbClr val="002060"/>
              </a:solidFill>
            </a:endParaRPr>
          </a:p>
          <a:p>
            <a:endParaRPr lang="he-IL" dirty="0" smtClean="0"/>
          </a:p>
          <a:p>
            <a:endParaRPr lang="he-IL" dirty="0"/>
          </a:p>
        </p:txBody>
      </p:sp>
    </p:spTree>
    <p:extLst>
      <p:ext uri="{BB962C8B-B14F-4D97-AF65-F5344CB8AC3E}">
        <p14:creationId xmlns:p14="http://schemas.microsoft.com/office/powerpoint/2010/main" val="1270832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336704"/>
          </a:xfrm>
        </p:spPr>
        <p:txBody>
          <a:bodyPr>
            <a:normAutofit fontScale="85000" lnSpcReduction="10000"/>
          </a:bodyPr>
          <a:lstStyle/>
          <a:p>
            <a:pPr marL="0" indent="0">
              <a:buNone/>
            </a:pPr>
            <a:r>
              <a:rPr lang="he-IL" sz="2800" dirty="0" smtClean="0">
                <a:solidFill>
                  <a:schemeClr val="bg2">
                    <a:lumMod val="60000"/>
                    <a:lumOff val="40000"/>
                  </a:schemeClr>
                </a:solidFill>
              </a:rPr>
              <a:t>הִנֵּה שְׁמֹעַ מִזֶּבַח טוֹב, לְהַקְשִׁיב מֵחֵלֶב אֵילִים.  </a:t>
            </a:r>
            <a:r>
              <a:rPr lang="he-IL" sz="2800" b="1" dirty="0" err="1" smtClean="0">
                <a:solidFill>
                  <a:schemeClr val="bg2">
                    <a:lumMod val="60000"/>
                    <a:lumOff val="40000"/>
                  </a:schemeClr>
                </a:solidFill>
              </a:rPr>
              <a:t>כג</a:t>
            </a:r>
            <a:r>
              <a:rPr lang="he-IL" sz="2800" dirty="0" smtClean="0">
                <a:solidFill>
                  <a:schemeClr val="bg2">
                    <a:lumMod val="60000"/>
                    <a:lumOff val="40000"/>
                  </a:schemeClr>
                </a:solidFill>
              </a:rPr>
              <a:t> כִּי חַטַּאת-קֶסֶם מֶרִי, וְאָוֶן וּתְרָפִים הַפְצַר:  יַעַן, מָאַסְתָּ אֶת-דְּבַר יְהוָה, </a:t>
            </a:r>
            <a:r>
              <a:rPr lang="he-IL" sz="2800" dirty="0" err="1" smtClean="0">
                <a:solidFill>
                  <a:schemeClr val="bg2">
                    <a:lumMod val="60000"/>
                    <a:lumOff val="40000"/>
                  </a:schemeClr>
                </a:solidFill>
              </a:rPr>
              <a:t>וַיִּמְאָסְך</a:t>
            </a:r>
            <a:r>
              <a:rPr lang="he-IL" sz="2800" dirty="0" smtClean="0">
                <a:solidFill>
                  <a:schemeClr val="bg2">
                    <a:lumMod val="60000"/>
                    <a:lumOff val="40000"/>
                  </a:schemeClr>
                </a:solidFill>
              </a:rPr>
              <a:t>ָ, מִמֶּלֶךְ.  </a:t>
            </a:r>
            <a:r>
              <a:rPr lang="he-IL" sz="2800" b="1" dirty="0" smtClean="0">
                <a:solidFill>
                  <a:schemeClr val="bg2">
                    <a:lumMod val="60000"/>
                    <a:lumOff val="40000"/>
                  </a:schemeClr>
                </a:solidFill>
              </a:rPr>
              <a:t>כד</a:t>
            </a:r>
            <a:r>
              <a:rPr lang="he-IL" sz="2800" dirty="0" smtClean="0">
                <a:solidFill>
                  <a:schemeClr val="bg2">
                    <a:lumMod val="60000"/>
                    <a:lumOff val="40000"/>
                  </a:schemeClr>
                </a:solidFill>
              </a:rPr>
              <a:t> וַיֹּאמֶר שָׁאוּל אֶל-שְׁמוּאֵל חָטָאתִי, כִּי-עָבַרְתִּי אֶת-פִּי-יְהוָה וְאֶת-דְּבָרֶיךָ:  כִּי יָרֵאתִי אֶת-הָעָם, וָאֶשְׁמַע בְּקוֹלָם.  </a:t>
            </a:r>
            <a:r>
              <a:rPr lang="he-IL" sz="2800" b="1" dirty="0" smtClean="0">
                <a:solidFill>
                  <a:schemeClr val="bg2">
                    <a:lumMod val="60000"/>
                    <a:lumOff val="40000"/>
                  </a:schemeClr>
                </a:solidFill>
              </a:rPr>
              <a:t>כה</a:t>
            </a:r>
            <a:r>
              <a:rPr lang="he-IL" sz="2800" dirty="0" smtClean="0">
                <a:solidFill>
                  <a:schemeClr val="bg2">
                    <a:lumMod val="60000"/>
                    <a:lumOff val="40000"/>
                  </a:schemeClr>
                </a:solidFill>
              </a:rPr>
              <a:t> וְעַתָּה, שָׂא נָא אֶת-חַטָּאתִי; וְשׁוּב עִמִּי, </a:t>
            </a:r>
            <a:r>
              <a:rPr lang="he-IL" sz="2800" dirty="0" err="1" smtClean="0">
                <a:solidFill>
                  <a:schemeClr val="bg2">
                    <a:lumMod val="60000"/>
                    <a:lumOff val="40000"/>
                  </a:schemeClr>
                </a:solidFill>
              </a:rPr>
              <a:t>וְאֶשְׁתַּחֲוֶה</a:t>
            </a:r>
            <a:r>
              <a:rPr lang="he-IL" sz="2800" dirty="0" smtClean="0">
                <a:solidFill>
                  <a:schemeClr val="bg2">
                    <a:lumMod val="60000"/>
                    <a:lumOff val="40000"/>
                  </a:schemeClr>
                </a:solidFill>
              </a:rPr>
              <a:t> לַיהוָה.   </a:t>
            </a:r>
            <a:r>
              <a:rPr lang="he-IL" sz="2800" b="1" dirty="0" err="1" smtClean="0">
                <a:solidFill>
                  <a:schemeClr val="bg2">
                    <a:lumMod val="60000"/>
                    <a:lumOff val="40000"/>
                  </a:schemeClr>
                </a:solidFill>
              </a:rPr>
              <a:t>כו</a:t>
            </a:r>
            <a:r>
              <a:rPr lang="he-IL" sz="2800" dirty="0" smtClean="0">
                <a:solidFill>
                  <a:schemeClr val="bg2">
                    <a:lumMod val="60000"/>
                    <a:lumOff val="40000"/>
                  </a:schemeClr>
                </a:solidFill>
              </a:rPr>
              <a:t> וַיֹּאמֶר שְׁמוּאֵל אֶל-שָׁאוּל, לֹא אָשׁוּב עִמָּךְ:  כִּי </a:t>
            </a:r>
            <a:r>
              <a:rPr lang="he-IL" sz="2800" dirty="0" err="1" smtClean="0">
                <a:solidFill>
                  <a:schemeClr val="bg2">
                    <a:lumMod val="60000"/>
                    <a:lumOff val="40000"/>
                  </a:schemeClr>
                </a:solidFill>
              </a:rPr>
              <a:t>מָאַסְתָּה</a:t>
            </a:r>
            <a:r>
              <a:rPr lang="he-IL" sz="2800" dirty="0" smtClean="0">
                <a:solidFill>
                  <a:schemeClr val="bg2">
                    <a:lumMod val="60000"/>
                    <a:lumOff val="40000"/>
                  </a:schemeClr>
                </a:solidFill>
              </a:rPr>
              <a:t>, אֶת-דְּבַר יְהוָה, </a:t>
            </a:r>
            <a:r>
              <a:rPr lang="he-IL" sz="2800" dirty="0" err="1" smtClean="0">
                <a:solidFill>
                  <a:schemeClr val="bg2">
                    <a:lumMod val="60000"/>
                    <a:lumOff val="40000"/>
                  </a:schemeClr>
                </a:solidFill>
              </a:rPr>
              <a:t>וַיִּמְאָסְך</a:t>
            </a:r>
            <a:r>
              <a:rPr lang="he-IL" sz="2800" dirty="0" smtClean="0">
                <a:solidFill>
                  <a:schemeClr val="bg2">
                    <a:lumMod val="60000"/>
                    <a:lumOff val="40000"/>
                  </a:schemeClr>
                </a:solidFill>
              </a:rPr>
              <a:t>ָ יְהוָה, מִהְיוֹת מֶלֶךְ עַל-יִשְׂרָאֵל. </a:t>
            </a:r>
          </a:p>
          <a:p>
            <a:pPr marL="0" indent="0" algn="ctr">
              <a:buNone/>
            </a:pPr>
            <a:r>
              <a:rPr lang="he-IL" dirty="0" smtClean="0">
                <a:solidFill>
                  <a:srgbClr val="002060"/>
                </a:solidFill>
              </a:rPr>
              <a:t>שאול</a:t>
            </a:r>
            <a:r>
              <a:rPr lang="he-IL" dirty="0">
                <a:solidFill>
                  <a:srgbClr val="002060"/>
                </a:solidFill>
              </a:rPr>
              <a:t>: "חטאתי באמת , אני לא עשיתי את מה שאלוהים ציווה עליי לעשות , מפני שפחדתי מהעם ושמעתי בקולם. עכשיו סלח לי ובוא איתי להשתחוות לאלוהים ולבקש ממנו סליחה."</a:t>
            </a:r>
            <a:endParaRPr lang="en-US" dirty="0">
              <a:solidFill>
                <a:srgbClr val="002060"/>
              </a:solidFill>
            </a:endParaRPr>
          </a:p>
          <a:p>
            <a:pPr marL="0" indent="0" algn="ctr">
              <a:buNone/>
            </a:pPr>
            <a:r>
              <a:rPr lang="he-IL" dirty="0">
                <a:solidFill>
                  <a:srgbClr val="002060"/>
                </a:solidFill>
              </a:rPr>
              <a:t>שמואל: "אני לא מוכן לבוא </a:t>
            </a:r>
            <a:r>
              <a:rPr lang="he-IL" dirty="0" err="1">
                <a:solidFill>
                  <a:srgbClr val="002060"/>
                </a:solidFill>
              </a:rPr>
              <a:t>איתך</a:t>
            </a:r>
            <a:r>
              <a:rPr lang="he-IL" dirty="0">
                <a:solidFill>
                  <a:srgbClr val="002060"/>
                </a:solidFill>
              </a:rPr>
              <a:t>, כי אלוהים כבר לא מוכן לסלוח לך."</a:t>
            </a:r>
            <a:endParaRPr lang="en-US" dirty="0">
              <a:solidFill>
                <a:srgbClr val="002060"/>
              </a:solidFill>
            </a:endParaRPr>
          </a:p>
          <a:p>
            <a:pPr marL="0" indent="0" algn="ctr">
              <a:buNone/>
            </a:pPr>
            <a:r>
              <a:rPr lang="he-IL" dirty="0">
                <a:solidFill>
                  <a:srgbClr val="002060"/>
                </a:solidFill>
              </a:rPr>
              <a:t>(זכור: שאול בשיחתו עם שמואל לא התנהג כמנהיג אמיתי ומאמין באלוהים. שאול שיקר לשמואל בהתחלה, אחר כך הוא ניסה להפיל את כל האשמה על העם ורק לבסוף, כשהוא ראה, שהכול ידוע וגלוי לשמואל  הוא הודה באשמה.)</a:t>
            </a:r>
            <a:endParaRPr lang="en-US" dirty="0">
              <a:solidFill>
                <a:srgbClr val="002060"/>
              </a:solidFill>
            </a:endParaRPr>
          </a:p>
          <a:p>
            <a:endParaRPr lang="he-IL" dirty="0"/>
          </a:p>
        </p:txBody>
      </p:sp>
    </p:spTree>
    <p:extLst>
      <p:ext uri="{BB962C8B-B14F-4D97-AF65-F5344CB8AC3E}">
        <p14:creationId xmlns:p14="http://schemas.microsoft.com/office/powerpoint/2010/main" val="2184174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76672"/>
            <a:ext cx="8229600" cy="5649491"/>
          </a:xfrm>
        </p:spPr>
        <p:txBody>
          <a:bodyPr>
            <a:normAutofit/>
          </a:bodyPr>
          <a:lstStyle/>
          <a:p>
            <a:pPr marL="0" indent="0">
              <a:buNone/>
            </a:pPr>
            <a:r>
              <a:rPr lang="he-IL" sz="2400" b="1" dirty="0" err="1" smtClean="0">
                <a:solidFill>
                  <a:schemeClr val="bg2">
                    <a:lumMod val="60000"/>
                    <a:lumOff val="40000"/>
                  </a:schemeClr>
                </a:solidFill>
              </a:rPr>
              <a:t>כז</a:t>
            </a:r>
            <a:r>
              <a:rPr lang="he-IL" sz="2400" dirty="0" smtClean="0">
                <a:solidFill>
                  <a:schemeClr val="bg2">
                    <a:lumMod val="60000"/>
                    <a:lumOff val="40000"/>
                  </a:schemeClr>
                </a:solidFill>
              </a:rPr>
              <a:t> וַיִּסֹּב שְׁמוּאֵל, לָלֶכֶת; וַיַּחֲזֵק בִּכְנַף-מְעִילוֹ, וַיִּקָּרַע.   </a:t>
            </a:r>
            <a:r>
              <a:rPr lang="he-IL" sz="2400" b="1" dirty="0" err="1" smtClean="0">
                <a:solidFill>
                  <a:schemeClr val="bg2">
                    <a:lumMod val="60000"/>
                    <a:lumOff val="40000"/>
                  </a:schemeClr>
                </a:solidFill>
              </a:rPr>
              <a:t>כח</a:t>
            </a:r>
            <a:r>
              <a:rPr lang="he-IL" sz="2400" dirty="0" smtClean="0">
                <a:solidFill>
                  <a:schemeClr val="bg2">
                    <a:lumMod val="60000"/>
                    <a:lumOff val="40000"/>
                  </a:schemeClr>
                </a:solidFill>
              </a:rPr>
              <a:t> וַיֹּאמֶר אֵלָיו, שְׁמוּאֵל, קָרַע יְהוָה אֶת-מַמְלְכוּת יִשְׂרָאֵל מֵעָלֶיךָ, הַיּוֹם; וּנְתָנָהּ, לְרֵעֲךָ הַטּוֹב מִמֶּךָּ.  </a:t>
            </a:r>
            <a:endParaRPr lang="he-IL" sz="2400" dirty="0">
              <a:solidFill>
                <a:schemeClr val="bg2">
                  <a:lumMod val="60000"/>
                  <a:lumOff val="40000"/>
                </a:schemeClr>
              </a:solidFill>
            </a:endParaRPr>
          </a:p>
          <a:p>
            <a:pPr marL="0" indent="0" algn="ctr">
              <a:buNone/>
            </a:pPr>
            <a:r>
              <a:rPr lang="he-IL" sz="2800" dirty="0" smtClean="0">
                <a:solidFill>
                  <a:srgbClr val="002060"/>
                </a:solidFill>
              </a:rPr>
              <a:t>שמואל </a:t>
            </a:r>
            <a:r>
              <a:rPr lang="he-IL" sz="2800" dirty="0">
                <a:solidFill>
                  <a:srgbClr val="002060"/>
                </a:solidFill>
              </a:rPr>
              <a:t>הסתובב ורצה ללכת ולפתע שאול תפס בקצה מעילו, כדי למנוע ממנו ללכת וקרע אותו. שמואל רואה בקריעת המעיל סמל, לכך שהממלכה תקרע מיד שאול והוא אומר לשאול, שאלוהים החליט לקחת לו את המלוכה ולתת אותה לעבדו. </a:t>
            </a:r>
          </a:p>
        </p:txBody>
      </p:sp>
    </p:spTree>
    <p:extLst>
      <p:ext uri="{BB962C8B-B14F-4D97-AF65-F5344CB8AC3E}">
        <p14:creationId xmlns:p14="http://schemas.microsoft.com/office/powerpoint/2010/main" val="3550542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rmAutofit/>
          </a:bodyPr>
          <a:lstStyle/>
          <a:p>
            <a:pPr marL="0" indent="0">
              <a:buNone/>
            </a:pPr>
            <a:r>
              <a:rPr lang="he-IL" sz="2400" dirty="0" smtClean="0">
                <a:solidFill>
                  <a:schemeClr val="bg2">
                    <a:lumMod val="60000"/>
                    <a:lumOff val="40000"/>
                  </a:schemeClr>
                </a:solidFill>
              </a:rPr>
              <a:t>וְגַם נֵצַח יִשְׂרָאֵל, לֹא יְשַׁקֵּר וְלֹא יִנָּחֵם:  כִּי לֹא אָדָם הוּא, </a:t>
            </a:r>
            <a:r>
              <a:rPr lang="he-IL" sz="2400" dirty="0" err="1" smtClean="0">
                <a:solidFill>
                  <a:schemeClr val="bg2">
                    <a:lumMod val="60000"/>
                    <a:lumOff val="40000"/>
                  </a:schemeClr>
                </a:solidFill>
              </a:rPr>
              <a:t>לְהִנָּחֵם</a:t>
            </a:r>
            <a:r>
              <a:rPr lang="he-IL" sz="2400" dirty="0" smtClean="0">
                <a:solidFill>
                  <a:schemeClr val="bg2">
                    <a:lumMod val="60000"/>
                    <a:lumOff val="40000"/>
                  </a:schemeClr>
                </a:solidFill>
              </a:rPr>
              <a:t>.  </a:t>
            </a:r>
            <a:r>
              <a:rPr lang="he-IL" sz="2400" b="1" dirty="0" smtClean="0">
                <a:solidFill>
                  <a:schemeClr val="bg2">
                    <a:lumMod val="60000"/>
                    <a:lumOff val="40000"/>
                  </a:schemeClr>
                </a:solidFill>
              </a:rPr>
              <a:t>ל</a:t>
            </a:r>
            <a:r>
              <a:rPr lang="he-IL" sz="2400" dirty="0" smtClean="0">
                <a:solidFill>
                  <a:schemeClr val="bg2">
                    <a:lumMod val="60000"/>
                    <a:lumOff val="40000"/>
                  </a:schemeClr>
                </a:solidFill>
              </a:rPr>
              <a:t> וַיֹּאמֶר חָטָאתִי--עַתָּה כַּבְּדֵנִי נָא נֶגֶד זִקְנֵי-עַמִּי, וְנֶגֶד יִשְׂרָאֵל; וְשׁוּב עִמִּי, </a:t>
            </a:r>
            <a:r>
              <a:rPr lang="he-IL" sz="2400" dirty="0" err="1" smtClean="0">
                <a:solidFill>
                  <a:schemeClr val="bg2">
                    <a:lumMod val="60000"/>
                    <a:lumOff val="40000"/>
                  </a:schemeClr>
                </a:solidFill>
              </a:rPr>
              <a:t>וְהִשְׁתַּחֲוֵיתִי</a:t>
            </a:r>
            <a:r>
              <a:rPr lang="he-IL" sz="2400" dirty="0" smtClean="0">
                <a:solidFill>
                  <a:schemeClr val="bg2">
                    <a:lumMod val="60000"/>
                    <a:lumOff val="40000"/>
                  </a:schemeClr>
                </a:solidFill>
              </a:rPr>
              <a:t> לַיהוָה </a:t>
            </a:r>
            <a:r>
              <a:rPr lang="he-IL" sz="2400" dirty="0" err="1" smtClean="0">
                <a:solidFill>
                  <a:schemeClr val="bg2">
                    <a:lumMod val="60000"/>
                    <a:lumOff val="40000"/>
                  </a:schemeClr>
                </a:solidFill>
              </a:rPr>
              <a:t>אֱלֹהֶיך</a:t>
            </a:r>
            <a:r>
              <a:rPr lang="he-IL" sz="2400" dirty="0" smtClean="0">
                <a:solidFill>
                  <a:schemeClr val="bg2">
                    <a:lumMod val="60000"/>
                    <a:lumOff val="40000"/>
                  </a:schemeClr>
                </a:solidFill>
              </a:rPr>
              <a:t>ָ.  </a:t>
            </a:r>
            <a:r>
              <a:rPr lang="he-IL" sz="2400" b="1" dirty="0" smtClean="0">
                <a:solidFill>
                  <a:schemeClr val="bg2">
                    <a:lumMod val="60000"/>
                    <a:lumOff val="40000"/>
                  </a:schemeClr>
                </a:solidFill>
              </a:rPr>
              <a:t>לא</a:t>
            </a:r>
            <a:r>
              <a:rPr lang="he-IL" sz="2400" dirty="0" smtClean="0">
                <a:solidFill>
                  <a:schemeClr val="bg2">
                    <a:lumMod val="60000"/>
                    <a:lumOff val="40000"/>
                  </a:schemeClr>
                </a:solidFill>
              </a:rPr>
              <a:t> וַיָּשָׁב שְׁמוּאֵל, אַחֲרֵי שָׁאוּל; </a:t>
            </a:r>
            <a:r>
              <a:rPr lang="he-IL" sz="2400" dirty="0" err="1" smtClean="0">
                <a:solidFill>
                  <a:schemeClr val="bg2">
                    <a:lumMod val="60000"/>
                    <a:lumOff val="40000"/>
                  </a:schemeClr>
                </a:solidFill>
              </a:rPr>
              <a:t>וַיִּשְׁתַּחו</a:t>
            </a:r>
            <a:r>
              <a:rPr lang="he-IL" sz="2400" dirty="0" smtClean="0">
                <a:solidFill>
                  <a:schemeClr val="bg2">
                    <a:lumMod val="60000"/>
                    <a:lumOff val="40000"/>
                  </a:schemeClr>
                </a:solidFill>
              </a:rPr>
              <a:t>ּ שָׁאוּל, לַיהוָה.</a:t>
            </a:r>
            <a:endParaRPr lang="he-IL" sz="2400" dirty="0">
              <a:solidFill>
                <a:schemeClr val="bg2">
                  <a:lumMod val="60000"/>
                  <a:lumOff val="40000"/>
                </a:schemeClr>
              </a:solidFill>
            </a:endParaRPr>
          </a:p>
          <a:p>
            <a:pPr marL="0" indent="0" algn="ctr">
              <a:buNone/>
            </a:pPr>
            <a:r>
              <a:rPr lang="he-IL" sz="2800" dirty="0" smtClean="0">
                <a:solidFill>
                  <a:srgbClr val="002060"/>
                </a:solidFill>
              </a:rPr>
              <a:t>שמואל </a:t>
            </a:r>
            <a:r>
              <a:rPr lang="he-IL" sz="2800" dirty="0">
                <a:solidFill>
                  <a:srgbClr val="002060"/>
                </a:solidFill>
              </a:rPr>
              <a:t>אומר עוד לשאול, שאלוהים לא יתחרט על ההחלטה הזו ולא יסלח לשאול לעולם. לאחר ששאול שומע את הדברים האלה הוא מבין שאלוהים ושמואל יודעים את כל מה שהוא עשה , ולאחר שהוא מודה באשמה, שמואל הולך </a:t>
            </a:r>
            <a:r>
              <a:rPr lang="he-IL" sz="2800" dirty="0" err="1">
                <a:solidFill>
                  <a:srgbClr val="002060"/>
                </a:solidFill>
              </a:rPr>
              <a:t>איתו</a:t>
            </a:r>
            <a:r>
              <a:rPr lang="he-IL" sz="2800" dirty="0">
                <a:solidFill>
                  <a:srgbClr val="002060"/>
                </a:solidFill>
              </a:rPr>
              <a:t> לבקש סליחה מאלוהים.</a:t>
            </a:r>
            <a:endParaRPr lang="en-US" sz="2800" dirty="0">
              <a:solidFill>
                <a:srgbClr val="002060"/>
              </a:solidFill>
            </a:endParaRPr>
          </a:p>
          <a:p>
            <a:endParaRPr lang="he-IL" dirty="0"/>
          </a:p>
        </p:txBody>
      </p:sp>
    </p:spTree>
    <p:extLst>
      <p:ext uri="{BB962C8B-B14F-4D97-AF65-F5344CB8AC3E}">
        <p14:creationId xmlns:p14="http://schemas.microsoft.com/office/powerpoint/2010/main" val="409906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404664"/>
            <a:ext cx="8229600" cy="5904656"/>
          </a:xfrm>
        </p:spPr>
        <p:txBody>
          <a:bodyPr>
            <a:normAutofit/>
          </a:bodyPr>
          <a:lstStyle/>
          <a:p>
            <a:pPr marL="0" indent="0">
              <a:buNone/>
            </a:pPr>
            <a:r>
              <a:rPr lang="he-IL" sz="2400" b="1" dirty="0" smtClean="0">
                <a:solidFill>
                  <a:schemeClr val="bg2">
                    <a:lumMod val="60000"/>
                    <a:lumOff val="40000"/>
                  </a:schemeClr>
                </a:solidFill>
              </a:rPr>
              <a:t>לב</a:t>
            </a:r>
            <a:r>
              <a:rPr lang="he-IL" sz="2400" dirty="0" smtClean="0">
                <a:solidFill>
                  <a:schemeClr val="bg2">
                    <a:lumMod val="60000"/>
                    <a:lumOff val="40000"/>
                  </a:schemeClr>
                </a:solidFill>
              </a:rPr>
              <a:t> וַיֹּאמֶר שְׁמוּאֵל, הַגִּישׁוּ אֵלַי </a:t>
            </a:r>
            <a:r>
              <a:rPr lang="he-IL" sz="2400" dirty="0" err="1" smtClean="0">
                <a:solidFill>
                  <a:schemeClr val="bg2">
                    <a:lumMod val="60000"/>
                    <a:lumOff val="40000"/>
                  </a:schemeClr>
                </a:solidFill>
              </a:rPr>
              <a:t>אֶת-אֲגַג</a:t>
            </a:r>
            <a:r>
              <a:rPr lang="he-IL" sz="2400" dirty="0" smtClean="0">
                <a:solidFill>
                  <a:schemeClr val="bg2">
                    <a:lumMod val="60000"/>
                    <a:lumOff val="40000"/>
                  </a:schemeClr>
                </a:solidFill>
              </a:rPr>
              <a:t> מֶלֶךְ עֲמָלֵק, וַיֵּלֶךְ אֵלָיו, </a:t>
            </a:r>
            <a:r>
              <a:rPr lang="he-IL" sz="2400" dirty="0" err="1" smtClean="0">
                <a:solidFill>
                  <a:schemeClr val="bg2">
                    <a:lumMod val="60000"/>
                    <a:lumOff val="40000"/>
                  </a:schemeClr>
                </a:solidFill>
              </a:rPr>
              <a:t>אֲגַג</a:t>
            </a:r>
            <a:r>
              <a:rPr lang="he-IL" sz="2400" dirty="0" smtClean="0">
                <a:solidFill>
                  <a:schemeClr val="bg2">
                    <a:lumMod val="60000"/>
                    <a:lumOff val="40000"/>
                  </a:schemeClr>
                </a:solidFill>
              </a:rPr>
              <a:t> מַעֲדַנֹּת; וַיֹּאמֶר </a:t>
            </a:r>
            <a:r>
              <a:rPr lang="he-IL" sz="2400" dirty="0" err="1" smtClean="0">
                <a:solidFill>
                  <a:schemeClr val="bg2">
                    <a:lumMod val="60000"/>
                    <a:lumOff val="40000"/>
                  </a:schemeClr>
                </a:solidFill>
              </a:rPr>
              <a:t>אֲגָג</a:t>
            </a:r>
            <a:r>
              <a:rPr lang="he-IL" sz="2400" dirty="0" smtClean="0">
                <a:solidFill>
                  <a:schemeClr val="bg2">
                    <a:lumMod val="60000"/>
                    <a:lumOff val="40000"/>
                  </a:schemeClr>
                </a:solidFill>
              </a:rPr>
              <a:t>, אָכֵן סָר </a:t>
            </a:r>
            <a:r>
              <a:rPr lang="he-IL" sz="2400" dirty="0" err="1" smtClean="0">
                <a:solidFill>
                  <a:schemeClr val="bg2">
                    <a:lumMod val="60000"/>
                    <a:lumOff val="40000"/>
                  </a:schemeClr>
                </a:solidFill>
              </a:rPr>
              <a:t>מַר-הַמָּוֶת</a:t>
            </a:r>
            <a:r>
              <a:rPr lang="he-IL" sz="2400" dirty="0" smtClean="0">
                <a:solidFill>
                  <a:schemeClr val="bg2">
                    <a:lumMod val="60000"/>
                    <a:lumOff val="40000"/>
                  </a:schemeClr>
                </a:solidFill>
              </a:rPr>
              <a:t>.  {ס}  </a:t>
            </a:r>
            <a:r>
              <a:rPr lang="he-IL" sz="2400" b="1" dirty="0" smtClean="0">
                <a:solidFill>
                  <a:schemeClr val="bg2">
                    <a:lumMod val="60000"/>
                    <a:lumOff val="40000"/>
                  </a:schemeClr>
                </a:solidFill>
              </a:rPr>
              <a:t>לג</a:t>
            </a:r>
            <a:r>
              <a:rPr lang="he-IL" sz="2400" dirty="0" smtClean="0">
                <a:solidFill>
                  <a:schemeClr val="bg2">
                    <a:lumMod val="60000"/>
                    <a:lumOff val="40000"/>
                  </a:schemeClr>
                </a:solidFill>
              </a:rPr>
              <a:t> וַיֹּאמֶר שְׁמוּאֵל--כַּאֲשֶׁר שִׁכְּלָה נָשִׁים חַרְבֶּךָ, כֵּן-תִּשְׁכַּל מִנָּשִׁים אִמֶּךָ; וַיְשַׁסֵּף שְׁמוּאֵל </a:t>
            </a:r>
            <a:r>
              <a:rPr lang="he-IL" sz="2400" dirty="0" err="1" smtClean="0">
                <a:solidFill>
                  <a:schemeClr val="bg2">
                    <a:lumMod val="60000"/>
                    <a:lumOff val="40000"/>
                  </a:schemeClr>
                </a:solidFill>
              </a:rPr>
              <a:t>אֶת-אֲגָג</a:t>
            </a:r>
            <a:r>
              <a:rPr lang="he-IL" sz="2400" dirty="0" smtClean="0">
                <a:solidFill>
                  <a:schemeClr val="bg2">
                    <a:lumMod val="60000"/>
                    <a:lumOff val="40000"/>
                  </a:schemeClr>
                </a:solidFill>
              </a:rPr>
              <a:t> לִפְנֵי יְהוָה, בַּגִּלְגָּל. </a:t>
            </a:r>
            <a:endParaRPr lang="he-IL" sz="2400" dirty="0">
              <a:solidFill>
                <a:schemeClr val="bg2">
                  <a:lumMod val="60000"/>
                  <a:lumOff val="40000"/>
                </a:schemeClr>
              </a:solidFill>
            </a:endParaRPr>
          </a:p>
          <a:p>
            <a:pPr marL="0" indent="0" algn="ctr">
              <a:buNone/>
            </a:pPr>
            <a:r>
              <a:rPr lang="he-IL" sz="2800" dirty="0">
                <a:solidFill>
                  <a:srgbClr val="002060"/>
                </a:solidFill>
              </a:rPr>
              <a:t>שמואל מבקש את </a:t>
            </a:r>
            <a:r>
              <a:rPr lang="he-IL" sz="2800" dirty="0" err="1">
                <a:solidFill>
                  <a:srgbClr val="002060"/>
                </a:solidFill>
              </a:rPr>
              <a:t>אגג</a:t>
            </a:r>
            <a:r>
              <a:rPr lang="he-IL" sz="2800" dirty="0">
                <a:solidFill>
                  <a:srgbClr val="002060"/>
                </a:solidFill>
              </a:rPr>
              <a:t> מלך עמלק. </a:t>
            </a:r>
            <a:r>
              <a:rPr lang="he-IL" sz="2800" dirty="0" err="1">
                <a:solidFill>
                  <a:srgbClr val="002060"/>
                </a:solidFill>
              </a:rPr>
              <a:t>אגג</a:t>
            </a:r>
            <a:r>
              <a:rPr lang="he-IL" sz="2800" dirty="0">
                <a:solidFill>
                  <a:srgbClr val="002060"/>
                </a:solidFill>
              </a:rPr>
              <a:t>, שיודע שהוא עומד למות אומר, שבאמת המוות נורא קשה. שמואל עונה לו: "אל תהיה כל כך תמים, כי גם אתה הרגת אנשים, וכמו שאתה הרגת הרבה אנשים והפכת הרבה </a:t>
            </a:r>
            <a:r>
              <a:rPr lang="he-IL" sz="2800" dirty="0" smtClean="0">
                <a:solidFill>
                  <a:srgbClr val="002060"/>
                </a:solidFill>
              </a:rPr>
              <a:t>אימהות </a:t>
            </a:r>
            <a:r>
              <a:rPr lang="he-IL" sz="2800" dirty="0">
                <a:solidFill>
                  <a:srgbClr val="002060"/>
                </a:solidFill>
              </a:rPr>
              <a:t>לשכולות (אם שכולה-אימא שבנה מת), כך גם אימא שלך תהפוך היום לאם שכולה!" ושמואל הורג את </a:t>
            </a:r>
            <a:r>
              <a:rPr lang="he-IL" sz="2800" dirty="0" err="1">
                <a:solidFill>
                  <a:srgbClr val="002060"/>
                </a:solidFill>
              </a:rPr>
              <a:t>אגג</a:t>
            </a:r>
            <a:r>
              <a:rPr lang="he-IL" sz="2800" dirty="0">
                <a:solidFill>
                  <a:srgbClr val="002060"/>
                </a:solidFill>
              </a:rPr>
              <a:t> בגלגל</a:t>
            </a:r>
            <a:r>
              <a:rPr lang="he-IL" sz="2800" dirty="0" smtClean="0">
                <a:solidFill>
                  <a:srgbClr val="002060"/>
                </a:solidFill>
              </a:rPr>
              <a:t>,</a:t>
            </a:r>
            <a:r>
              <a:rPr lang="he-IL" sz="2800" dirty="0">
                <a:solidFill>
                  <a:srgbClr val="002060"/>
                </a:solidFill>
              </a:rPr>
              <a:t> כדי שכולם יראו שאת מצוות אלוהים יש לבצע.</a:t>
            </a:r>
            <a:endParaRPr lang="en-US" sz="2800" dirty="0">
              <a:solidFill>
                <a:srgbClr val="002060"/>
              </a:solidFill>
            </a:endParaRPr>
          </a:p>
          <a:p>
            <a:endParaRPr lang="he-IL" dirty="0"/>
          </a:p>
        </p:txBody>
      </p:sp>
    </p:spTree>
    <p:extLst>
      <p:ext uri="{BB962C8B-B14F-4D97-AF65-F5344CB8AC3E}">
        <p14:creationId xmlns:p14="http://schemas.microsoft.com/office/powerpoint/2010/main" val="1572802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404664"/>
            <a:ext cx="8229600" cy="5904656"/>
          </a:xfrm>
        </p:spPr>
        <p:txBody>
          <a:bodyPr>
            <a:normAutofit/>
          </a:bodyPr>
          <a:lstStyle/>
          <a:p>
            <a:pPr marL="0" indent="0">
              <a:buNone/>
            </a:pPr>
            <a:r>
              <a:rPr lang="he-IL" sz="2400" b="1" dirty="0" smtClean="0">
                <a:solidFill>
                  <a:schemeClr val="bg2">
                    <a:lumMod val="60000"/>
                    <a:lumOff val="40000"/>
                  </a:schemeClr>
                </a:solidFill>
              </a:rPr>
              <a:t>לד</a:t>
            </a:r>
            <a:r>
              <a:rPr lang="he-IL" sz="2400" dirty="0" smtClean="0">
                <a:solidFill>
                  <a:schemeClr val="bg2">
                    <a:lumMod val="60000"/>
                    <a:lumOff val="40000"/>
                  </a:schemeClr>
                </a:solidFill>
              </a:rPr>
              <a:t> וַיֵּלֶךְ שְׁמוּאֵל, הָרָמָתָה; וְשָׁאוּל עָלָה אֶל-בֵּיתוֹ, גִּבְעַת שָׁאוּל.  </a:t>
            </a:r>
            <a:r>
              <a:rPr lang="he-IL" sz="2400" b="1" dirty="0" smtClean="0">
                <a:solidFill>
                  <a:schemeClr val="bg2">
                    <a:lumMod val="60000"/>
                    <a:lumOff val="40000"/>
                  </a:schemeClr>
                </a:solidFill>
              </a:rPr>
              <a:t>לה</a:t>
            </a:r>
            <a:r>
              <a:rPr lang="he-IL" sz="2400" dirty="0" smtClean="0">
                <a:solidFill>
                  <a:schemeClr val="bg2">
                    <a:lumMod val="60000"/>
                    <a:lumOff val="40000"/>
                  </a:schemeClr>
                </a:solidFill>
              </a:rPr>
              <a:t> וְלֹא-יָסַף שְׁמוּאֵל לִרְאוֹת אֶת-שָׁאוּל, עַד-יוֹם מוֹתוֹ, כִּי-הִתְאַבֵּל שְׁמוּאֵל, אֶל-שָׁאוּל; וַיהוָה נִחָם, כִּי-הִמְלִיךְ אֶת-שָׁאוּל עַל-יִשְׂרָאֵל. </a:t>
            </a:r>
          </a:p>
          <a:p>
            <a:pPr marL="0" indent="0">
              <a:buNone/>
            </a:pPr>
            <a:endParaRPr lang="he-IL" dirty="0" smtClean="0"/>
          </a:p>
          <a:p>
            <a:pPr marL="0" indent="0" algn="ctr">
              <a:buNone/>
            </a:pPr>
            <a:r>
              <a:rPr lang="he-IL" sz="2800" dirty="0">
                <a:solidFill>
                  <a:srgbClr val="002060"/>
                </a:solidFill>
              </a:rPr>
              <a:t>מאותו היום שמואל ושאול לא נפגשו עד יום מותו של שמואל. שמואל המשיך לבכות על המעשה של שאול עד יום מותו בגלל, שאלוהים כעס על שאול נורא והצטער על כך שהוא המליך אותו.</a:t>
            </a:r>
            <a:endParaRPr lang="en-US" sz="2800" dirty="0">
              <a:solidFill>
                <a:srgbClr val="002060"/>
              </a:solidFill>
            </a:endParaRPr>
          </a:p>
          <a:p>
            <a:pPr marL="0" indent="0" algn="ctr">
              <a:buNone/>
            </a:pPr>
            <a:r>
              <a:rPr lang="he-IL" sz="2800" dirty="0">
                <a:solidFill>
                  <a:srgbClr val="002060"/>
                </a:solidFill>
              </a:rPr>
              <a:t> *</a:t>
            </a:r>
            <a:r>
              <a:rPr lang="he-IL" sz="2800" dirty="0" smtClean="0">
                <a:solidFill>
                  <a:srgbClr val="002060"/>
                </a:solidFill>
              </a:rPr>
              <a:t> </a:t>
            </a:r>
            <a:r>
              <a:rPr lang="he-IL" sz="2800" dirty="0">
                <a:solidFill>
                  <a:srgbClr val="002060"/>
                </a:solidFill>
              </a:rPr>
              <a:t>שמואל אהב את שאול מאוד והמעשה ששאול עשה פגע נורא בשמואל.</a:t>
            </a:r>
            <a:endParaRPr lang="en-US" sz="2800" dirty="0">
              <a:solidFill>
                <a:srgbClr val="002060"/>
              </a:solidFill>
            </a:endParaRPr>
          </a:p>
          <a:p>
            <a:pPr marL="0" indent="0" algn="ctr">
              <a:buNone/>
            </a:pPr>
            <a:r>
              <a:rPr lang="en-US" sz="2800" dirty="0">
                <a:solidFill>
                  <a:srgbClr val="002060"/>
                </a:solidFill>
              </a:rPr>
              <a:t> </a:t>
            </a:r>
          </a:p>
          <a:p>
            <a:endParaRPr lang="he-IL" dirty="0"/>
          </a:p>
        </p:txBody>
      </p:sp>
    </p:spTree>
    <p:extLst>
      <p:ext uri="{BB962C8B-B14F-4D97-AF65-F5344CB8AC3E}">
        <p14:creationId xmlns:p14="http://schemas.microsoft.com/office/powerpoint/2010/main" val="3399676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rmAutofit fontScale="77500" lnSpcReduction="20000"/>
          </a:bodyPr>
          <a:lstStyle/>
          <a:p>
            <a:pPr marL="0" indent="0">
              <a:buNone/>
            </a:pPr>
            <a:r>
              <a:rPr lang="he-IL" b="1" dirty="0"/>
              <a:t>. </a:t>
            </a:r>
            <a:r>
              <a:rPr lang="he-IL" b="1" dirty="0">
                <a:solidFill>
                  <a:srgbClr val="002060"/>
                </a:solidFill>
              </a:rPr>
              <a:t>שאול והעמלקים (טו')</a:t>
            </a:r>
            <a:endParaRPr lang="en-US" dirty="0">
              <a:solidFill>
                <a:srgbClr val="002060"/>
              </a:solidFill>
            </a:endParaRPr>
          </a:p>
          <a:p>
            <a:pPr marL="0" lvl="0" indent="0">
              <a:buNone/>
            </a:pPr>
            <a:r>
              <a:rPr lang="he-IL" dirty="0">
                <a:solidFill>
                  <a:srgbClr val="002060"/>
                </a:solidFill>
              </a:rPr>
              <a:t>מדוע ביקש ה' משאול להכות את העמלקים? __________________________________________________________________________________________________________________</a:t>
            </a:r>
            <a:endParaRPr lang="en-US" dirty="0">
              <a:solidFill>
                <a:srgbClr val="002060"/>
              </a:solidFill>
            </a:endParaRPr>
          </a:p>
          <a:p>
            <a:pPr marL="0" lvl="0" indent="0">
              <a:buNone/>
            </a:pPr>
            <a:r>
              <a:rPr lang="he-IL" dirty="0">
                <a:solidFill>
                  <a:srgbClr val="002060"/>
                </a:solidFill>
              </a:rPr>
              <a:t>שאול סטה מהוראות ה'. במה סטה?</a:t>
            </a:r>
            <a:endParaRPr lang="en-US" dirty="0">
              <a:solidFill>
                <a:srgbClr val="002060"/>
              </a:solidFill>
            </a:endParaRPr>
          </a:p>
          <a:p>
            <a:pPr marL="0" indent="0">
              <a:buNone/>
            </a:pPr>
            <a:r>
              <a:rPr lang="he-IL" dirty="0">
                <a:solidFill>
                  <a:srgbClr val="002060"/>
                </a:solidFill>
              </a:rPr>
              <a:t>____________________________________________________________________________________________________________________________________________________________________________________</a:t>
            </a:r>
            <a:endParaRPr lang="en-US" dirty="0">
              <a:solidFill>
                <a:srgbClr val="002060"/>
              </a:solidFill>
            </a:endParaRPr>
          </a:p>
          <a:p>
            <a:pPr marL="0" lvl="0" indent="0">
              <a:buNone/>
            </a:pPr>
            <a:r>
              <a:rPr lang="he-IL" dirty="0">
                <a:solidFill>
                  <a:srgbClr val="002060"/>
                </a:solidFill>
              </a:rPr>
              <a:t>כיצד הצדיק את מעשיו כששמואל שאל אותו על כך?</a:t>
            </a:r>
            <a:endParaRPr lang="en-US" dirty="0">
              <a:solidFill>
                <a:srgbClr val="002060"/>
              </a:solidFill>
            </a:endParaRPr>
          </a:p>
          <a:p>
            <a:pPr marL="0" indent="0">
              <a:buNone/>
            </a:pPr>
            <a:r>
              <a:rPr lang="he-IL" dirty="0" smtClean="0">
                <a:solidFill>
                  <a:srgbClr val="002060"/>
                </a:solidFill>
              </a:rPr>
              <a:t>____________________________________________________________________________________________________________________________________________________________________________________</a:t>
            </a:r>
          </a:p>
          <a:p>
            <a:pPr marL="0" indent="0">
              <a:buNone/>
            </a:pPr>
            <a:endParaRPr lang="he-IL" dirty="0">
              <a:solidFill>
                <a:srgbClr val="002060"/>
              </a:solidFill>
            </a:endParaRPr>
          </a:p>
        </p:txBody>
      </p:sp>
    </p:spTree>
    <p:extLst>
      <p:ext uri="{BB962C8B-B14F-4D97-AF65-F5344CB8AC3E}">
        <p14:creationId xmlns:p14="http://schemas.microsoft.com/office/powerpoint/2010/main" val="1696619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457200" y="476672"/>
            <a:ext cx="8229600" cy="5649491"/>
          </a:xfrm>
        </p:spPr>
        <p:txBody>
          <a:bodyPr>
            <a:normAutofit/>
          </a:bodyPr>
          <a:lstStyle/>
          <a:p>
            <a:pPr marL="0" indent="0">
              <a:buNone/>
            </a:pPr>
            <a:r>
              <a:rPr lang="he-IL" sz="2800" b="1" dirty="0">
                <a:solidFill>
                  <a:srgbClr val="002060"/>
                </a:solidFill>
              </a:rPr>
              <a:t>את</a:t>
            </a:r>
            <a:r>
              <a:rPr lang="he-IL" sz="2800" dirty="0">
                <a:solidFill>
                  <a:srgbClr val="002060"/>
                </a:solidFill>
              </a:rPr>
              <a:t> </a:t>
            </a:r>
            <a:r>
              <a:rPr lang="he-IL" sz="2800" b="1" dirty="0">
                <a:solidFill>
                  <a:srgbClr val="002060"/>
                </a:solidFill>
              </a:rPr>
              <a:t>מי</a:t>
            </a:r>
            <a:r>
              <a:rPr lang="he-IL" sz="2800" dirty="0">
                <a:solidFill>
                  <a:srgbClr val="002060"/>
                </a:solidFill>
              </a:rPr>
              <a:t> הרגו שאול והעם</a:t>
            </a:r>
            <a:r>
              <a:rPr lang="he-IL" sz="2800" dirty="0" smtClean="0">
                <a:solidFill>
                  <a:srgbClr val="002060"/>
                </a:solidFill>
              </a:rPr>
              <a:t>, </a:t>
            </a:r>
            <a:r>
              <a:rPr lang="he-IL" sz="2800" b="1" dirty="0" smtClean="0">
                <a:solidFill>
                  <a:srgbClr val="002060"/>
                </a:solidFill>
              </a:rPr>
              <a:t>ועל </a:t>
            </a:r>
            <a:r>
              <a:rPr lang="he-IL" sz="2800" b="1" dirty="0">
                <a:solidFill>
                  <a:srgbClr val="002060"/>
                </a:solidFill>
              </a:rPr>
              <a:t>מי</a:t>
            </a:r>
            <a:r>
              <a:rPr lang="he-IL" sz="2800" dirty="0">
                <a:solidFill>
                  <a:srgbClr val="002060"/>
                </a:solidFill>
              </a:rPr>
              <a:t> רחמו שאול והעם?{ח-ט} שאול-  </a:t>
            </a:r>
            <a:r>
              <a:rPr lang="he-IL" sz="2800" dirty="0" smtClean="0">
                <a:solidFill>
                  <a:srgbClr val="002060"/>
                </a:solidFill>
              </a:rPr>
              <a:t>________________________</a:t>
            </a:r>
          </a:p>
          <a:p>
            <a:pPr marL="0" indent="0">
              <a:buNone/>
            </a:pPr>
            <a:r>
              <a:rPr lang="he-IL" sz="2800" dirty="0" smtClean="0">
                <a:solidFill>
                  <a:srgbClr val="002060"/>
                </a:solidFill>
              </a:rPr>
              <a:t>העם-  </a:t>
            </a:r>
            <a:r>
              <a:rPr lang="he-IL" sz="2800" dirty="0">
                <a:solidFill>
                  <a:srgbClr val="002060"/>
                </a:solidFill>
              </a:rPr>
              <a:t>___________________________ </a:t>
            </a:r>
            <a:endParaRPr lang="en-US" sz="2800" dirty="0">
              <a:solidFill>
                <a:srgbClr val="002060"/>
              </a:solidFill>
            </a:endParaRPr>
          </a:p>
          <a:p>
            <a:pPr marL="0" indent="0">
              <a:buNone/>
            </a:pPr>
            <a:r>
              <a:rPr lang="he-IL" sz="2800">
                <a:solidFill>
                  <a:srgbClr val="002060"/>
                </a:solidFill>
              </a:rPr>
              <a:t> </a:t>
            </a:r>
            <a:r>
              <a:rPr lang="he-IL" sz="2800" smtClean="0">
                <a:solidFill>
                  <a:srgbClr val="002060"/>
                </a:solidFill>
              </a:rPr>
              <a:t>  </a:t>
            </a:r>
            <a:r>
              <a:rPr lang="he-IL" sz="2800" b="1" dirty="0" smtClean="0">
                <a:solidFill>
                  <a:srgbClr val="002060"/>
                </a:solidFill>
              </a:rPr>
              <a:t>מה</a:t>
            </a:r>
            <a:r>
              <a:rPr lang="he-IL" sz="2800" dirty="0" smtClean="0">
                <a:solidFill>
                  <a:srgbClr val="002060"/>
                </a:solidFill>
              </a:rPr>
              <a:t> </a:t>
            </a:r>
            <a:r>
              <a:rPr lang="he-IL" sz="2800" dirty="0">
                <a:solidFill>
                  <a:srgbClr val="002060"/>
                </a:solidFill>
              </a:rPr>
              <a:t>מודיע ה' לשמואל בנבואה?          </a:t>
            </a:r>
            <a:endParaRPr lang="he-IL" sz="2800" dirty="0" smtClean="0">
              <a:solidFill>
                <a:srgbClr val="002060"/>
              </a:solidFill>
            </a:endParaRPr>
          </a:p>
          <a:p>
            <a:pPr marL="0" indent="0">
              <a:buNone/>
            </a:pPr>
            <a:r>
              <a:rPr lang="he-IL" sz="2800" dirty="0" smtClean="0">
                <a:solidFill>
                  <a:srgbClr val="002060"/>
                </a:solidFill>
              </a:rPr>
              <a:t>  ו</a:t>
            </a:r>
            <a:r>
              <a:rPr lang="he-IL" sz="2800" b="1" dirty="0" smtClean="0">
                <a:solidFill>
                  <a:srgbClr val="002060"/>
                </a:solidFill>
              </a:rPr>
              <a:t>מהי</a:t>
            </a:r>
            <a:r>
              <a:rPr lang="he-IL" sz="2800" dirty="0" smtClean="0">
                <a:solidFill>
                  <a:srgbClr val="002060"/>
                </a:solidFill>
              </a:rPr>
              <a:t> </a:t>
            </a:r>
            <a:r>
              <a:rPr lang="he-IL" sz="2800" dirty="0">
                <a:solidFill>
                  <a:srgbClr val="002060"/>
                </a:solidFill>
              </a:rPr>
              <a:t>תגובתו המיידית של שמואל באותו הלילה?  {יא }</a:t>
            </a:r>
            <a:endParaRPr lang="en-US" sz="2800" dirty="0">
              <a:solidFill>
                <a:srgbClr val="002060"/>
              </a:solidFill>
            </a:endParaRPr>
          </a:p>
          <a:p>
            <a:pPr marL="0" indent="0">
              <a:buNone/>
            </a:pPr>
            <a:r>
              <a:rPr lang="he-IL" sz="2800" dirty="0" smtClean="0">
                <a:solidFill>
                  <a:srgbClr val="002060"/>
                </a:solidFill>
              </a:rPr>
              <a:t>________________________________________________________________________________</a:t>
            </a:r>
            <a:r>
              <a:rPr lang="he-IL" sz="2800" b="1" dirty="0" smtClean="0">
                <a:solidFill>
                  <a:srgbClr val="002060"/>
                </a:solidFill>
              </a:rPr>
              <a:t>מי</a:t>
            </a:r>
            <a:r>
              <a:rPr lang="he-IL" sz="2800" dirty="0" smtClean="0">
                <a:solidFill>
                  <a:srgbClr val="002060"/>
                </a:solidFill>
              </a:rPr>
              <a:t> קרע למי את המעיל ?  </a:t>
            </a:r>
            <a:r>
              <a:rPr lang="he-IL" sz="2800" b="1" dirty="0" smtClean="0">
                <a:solidFill>
                  <a:srgbClr val="002060"/>
                </a:solidFill>
              </a:rPr>
              <a:t>מה</a:t>
            </a:r>
            <a:r>
              <a:rPr lang="he-IL" sz="2800" dirty="0" smtClean="0">
                <a:solidFill>
                  <a:srgbClr val="002060"/>
                </a:solidFill>
              </a:rPr>
              <a:t> מסמלת קריעת המעיל ? ________________________________________________________________________________</a:t>
            </a:r>
            <a:endParaRPr lang="he-IL" sz="2800" dirty="0">
              <a:solidFill>
                <a:srgbClr val="002060"/>
              </a:solidFill>
            </a:endParaRPr>
          </a:p>
        </p:txBody>
      </p:sp>
    </p:spTree>
    <p:extLst>
      <p:ext uri="{BB962C8B-B14F-4D97-AF65-F5344CB8AC3E}">
        <p14:creationId xmlns:p14="http://schemas.microsoft.com/office/powerpoint/2010/main" val="3845150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721499"/>
          </a:xfrm>
        </p:spPr>
        <p:txBody>
          <a:bodyPr>
            <a:normAutofit/>
          </a:bodyPr>
          <a:lstStyle/>
          <a:p>
            <a:pPr marL="0" indent="0">
              <a:buNone/>
            </a:pPr>
            <a:r>
              <a:rPr lang="he-IL" sz="2400" dirty="0" smtClean="0">
                <a:solidFill>
                  <a:srgbClr val="002060"/>
                </a:solidFill>
              </a:rPr>
              <a:t>.</a:t>
            </a:r>
            <a:endParaRPr lang="en-US" sz="2400" dirty="0">
              <a:solidFill>
                <a:srgbClr val="002060"/>
              </a:solidFill>
            </a:endParaRPr>
          </a:p>
        </p:txBody>
      </p:sp>
      <p:sp>
        <p:nvSpPr>
          <p:cNvPr id="2" name="מלבן 1"/>
          <p:cNvSpPr/>
          <p:nvPr/>
        </p:nvSpPr>
        <p:spPr>
          <a:xfrm>
            <a:off x="2627784" y="908720"/>
            <a:ext cx="5616624" cy="1077218"/>
          </a:xfrm>
          <a:prstGeom prst="rect">
            <a:avLst/>
          </a:prstGeom>
        </p:spPr>
        <p:txBody>
          <a:bodyPr wrap="square">
            <a:spAutoFit/>
          </a:bodyPr>
          <a:lstStyle/>
          <a:p>
            <a:pPr algn="ctr"/>
            <a:r>
              <a:rPr lang="en-US" sz="3200" dirty="0">
                <a:hlinkClick r:id="rId2"/>
              </a:rPr>
              <a:t>https://www.youtube.com/watch?v=78wlNFHFT7U</a:t>
            </a:r>
            <a:endParaRPr lang="he-IL" sz="3200" dirty="0"/>
          </a:p>
        </p:txBody>
      </p:sp>
    </p:spTree>
    <p:extLst>
      <p:ext uri="{BB962C8B-B14F-4D97-AF65-F5344CB8AC3E}">
        <p14:creationId xmlns:p14="http://schemas.microsoft.com/office/powerpoint/2010/main" val="147539297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520</Words>
  <Application>Microsoft Office PowerPoint</Application>
  <PresentationFormat>‫הצגה על המסך (4:3)</PresentationFormat>
  <Paragraphs>68</Paragraphs>
  <Slides>18</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18</vt:i4>
      </vt:variant>
    </vt:vector>
  </HeadingPairs>
  <TitlesOfParts>
    <vt:vector size="19" baseType="lpstr">
      <vt:lpstr>ערכת נושא Office</vt:lpstr>
      <vt:lpstr>שמואל א'  פרק טו </vt:lpstr>
      <vt:lpstr>הקדמה : עמלקים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שמואל א'  פרק טו</dc:title>
  <dc:creator>Lenovo</dc:creator>
  <cp:lastModifiedBy>Lenovo</cp:lastModifiedBy>
  <cp:revision>6</cp:revision>
  <dcterms:created xsi:type="dcterms:W3CDTF">2016-03-15T18:32:20Z</dcterms:created>
  <dcterms:modified xsi:type="dcterms:W3CDTF">2016-03-15T19:22:29Z</dcterms:modified>
</cp:coreProperties>
</file>