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1667544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2742751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999651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3606841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4173844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444700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276133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64422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3681911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3547315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0C481D0-DBF4-4D99-BCEF-EE6B2E289D35}" type="datetimeFigureOut">
              <a:rPr lang="he-IL" smtClean="0"/>
              <a:t>י'/טבת/תשע"ו</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265A066-D32F-495B-89F6-C98B1DF98751}" type="slidenum">
              <a:rPr lang="he-IL" smtClean="0"/>
              <a:t>‹#›</a:t>
            </a:fld>
            <a:endParaRPr lang="he-IL"/>
          </a:p>
        </p:txBody>
      </p:sp>
    </p:spTree>
    <p:extLst>
      <p:ext uri="{BB962C8B-B14F-4D97-AF65-F5344CB8AC3E}">
        <p14:creationId xmlns:p14="http://schemas.microsoft.com/office/powerpoint/2010/main" val="2908693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0C481D0-DBF4-4D99-BCEF-EE6B2E289D35}" type="datetimeFigureOut">
              <a:rPr lang="he-IL" smtClean="0"/>
              <a:t>י'/טבת/תשע"ו</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265A066-D32F-495B-89F6-C98B1DF98751}" type="slidenum">
              <a:rPr lang="he-IL" smtClean="0"/>
              <a:t>‹#›</a:t>
            </a:fld>
            <a:endParaRPr lang="he-IL"/>
          </a:p>
        </p:txBody>
      </p:sp>
    </p:spTree>
    <p:extLst>
      <p:ext uri="{BB962C8B-B14F-4D97-AF65-F5344CB8AC3E}">
        <p14:creationId xmlns:p14="http://schemas.microsoft.com/office/powerpoint/2010/main" val="3217011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g1PCAskD6R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539552" y="764704"/>
            <a:ext cx="7772400" cy="1470025"/>
          </a:xfrm>
        </p:spPr>
        <p:txBody>
          <a:bodyPr>
            <a:noAutofit/>
          </a:bodyPr>
          <a:lstStyle/>
          <a:p>
            <a:r>
              <a:rPr lang="he-IL" sz="6600" b="1" dirty="0" smtClean="0">
                <a:solidFill>
                  <a:srgbClr val="C00000"/>
                </a:solidFill>
              </a:rPr>
              <a:t>שמואל א </a:t>
            </a:r>
            <a:br>
              <a:rPr lang="he-IL" sz="6600" b="1" dirty="0" smtClean="0">
                <a:solidFill>
                  <a:srgbClr val="C00000"/>
                </a:solidFill>
              </a:rPr>
            </a:br>
            <a:r>
              <a:rPr lang="he-IL" sz="6600" b="1" dirty="0" smtClean="0">
                <a:solidFill>
                  <a:srgbClr val="C00000"/>
                </a:solidFill>
              </a:rPr>
              <a:t>פרק ח</a:t>
            </a:r>
            <a:endParaRPr lang="he-IL" sz="6600" b="1" dirty="0">
              <a:solidFill>
                <a:srgbClr val="C00000"/>
              </a:solidFill>
            </a:endParaRPr>
          </a:p>
        </p:txBody>
      </p:sp>
      <p:sp>
        <p:nvSpPr>
          <p:cNvPr id="3" name="כותרת משנה 2"/>
          <p:cNvSpPr>
            <a:spLocks noGrp="1"/>
          </p:cNvSpPr>
          <p:nvPr>
            <p:ph type="subTitle" idx="1"/>
          </p:nvPr>
        </p:nvSpPr>
        <p:spPr/>
        <p:txBody>
          <a:bodyPr/>
          <a:lstStyle/>
          <a:p>
            <a:endParaRPr lang="he-I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3212976"/>
            <a:ext cx="3124200" cy="2286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4077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188640"/>
            <a:ext cx="8229600" cy="1296144"/>
          </a:xfrm>
        </p:spPr>
        <p:txBody>
          <a:bodyPr>
            <a:noAutofit/>
          </a:bodyPr>
          <a:lstStyle/>
          <a:p>
            <a:r>
              <a:rPr lang="he-IL" sz="2400" b="1" dirty="0">
                <a:solidFill>
                  <a:srgbClr val="C00000"/>
                </a:solidFill>
              </a:rPr>
              <a:t>א וַיְהִי, כַּאֲשֶׁר זָקֵן שְׁמוּאֵל; וַיָּשֶׂם אֶת-בָּנָיו שֹׁפְטִים, לְיִשְׂרָאֵל.  ב וַיְהִי שֶׁם-בְּנוֹ הַבְּכוֹר יוֹאֵל, וְשֵׁם מִשְׁנֵהוּ אֲבִיָּה--שֹׁפְטִים, בִּבְאֵר שָׁבַע.  ג וְלֹא-הָלְכוּ בָנָיו בִּדְרָכָו, וַיִּטּוּ אַחֲרֵי הַבָּצַע; </a:t>
            </a:r>
            <a:r>
              <a:rPr lang="he-IL" sz="2400" b="1" dirty="0" err="1">
                <a:solidFill>
                  <a:srgbClr val="C00000"/>
                </a:solidFill>
              </a:rPr>
              <a:t>וַיִּקְחוּ-שֹׁחַד</a:t>
            </a:r>
            <a:r>
              <a:rPr lang="he-IL" sz="2400" b="1" dirty="0">
                <a:solidFill>
                  <a:srgbClr val="C00000"/>
                </a:solidFill>
              </a:rPr>
              <a:t>--וַיַּטּוּ, מִשְׁפָּט. </a:t>
            </a:r>
          </a:p>
        </p:txBody>
      </p:sp>
      <p:sp>
        <p:nvSpPr>
          <p:cNvPr id="3" name="מציין מיקום תוכן 2"/>
          <p:cNvSpPr>
            <a:spLocks noGrp="1"/>
          </p:cNvSpPr>
          <p:nvPr>
            <p:ph idx="1"/>
          </p:nvPr>
        </p:nvSpPr>
        <p:spPr>
          <a:xfrm>
            <a:off x="251520" y="1484784"/>
            <a:ext cx="8686800" cy="4997152"/>
          </a:xfrm>
        </p:spPr>
        <p:txBody>
          <a:bodyPr>
            <a:normAutofit/>
          </a:bodyPr>
          <a:lstStyle/>
          <a:p>
            <a:pPr marL="0" indent="0">
              <a:buNone/>
            </a:pPr>
            <a:r>
              <a:rPr lang="he-IL" sz="2400" dirty="0"/>
              <a:t>פס' 1-3 </a:t>
            </a:r>
            <a:r>
              <a:rPr lang="he-IL" sz="2400" dirty="0" smtClean="0"/>
              <a:t>: שמואל זקן ולכן ממנה את </a:t>
            </a:r>
            <a:r>
              <a:rPr lang="he-IL" sz="2400" dirty="0"/>
              <a:t>בניו לשופטים על </a:t>
            </a:r>
            <a:r>
              <a:rPr lang="he-IL" sz="2400" dirty="0" smtClean="0"/>
              <a:t>ישראל.</a:t>
            </a:r>
            <a:endParaRPr lang="en-US" sz="2400" dirty="0"/>
          </a:p>
          <a:p>
            <a:pPr marL="0" indent="0">
              <a:buNone/>
            </a:pPr>
            <a:r>
              <a:rPr lang="he-IL" sz="2400" dirty="0"/>
              <a:t>בניו של שמואל לא הולכים בדרכי אביהם </a:t>
            </a:r>
            <a:r>
              <a:rPr lang="he-IL" sz="2400" dirty="0" smtClean="0"/>
              <a:t>הם </a:t>
            </a:r>
            <a:r>
              <a:rPr lang="he-IL" sz="2400" dirty="0"/>
              <a:t>לא שופטים משפט צדק ולוקחים שוחד</a:t>
            </a:r>
            <a:r>
              <a:rPr lang="he-IL" sz="2400" dirty="0" smtClean="0"/>
              <a:t>..</a:t>
            </a:r>
          </a:p>
          <a:p>
            <a:pPr marL="0" indent="0">
              <a:buNone/>
            </a:pPr>
            <a:endParaRPr lang="he-IL"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852936"/>
            <a:ext cx="3155999" cy="328954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07877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404664"/>
            <a:ext cx="8229600" cy="1656184"/>
          </a:xfrm>
        </p:spPr>
        <p:txBody>
          <a:bodyPr>
            <a:normAutofit fontScale="90000"/>
          </a:bodyPr>
          <a:lstStyle/>
          <a:p>
            <a:r>
              <a:rPr lang="he-IL" sz="2700" b="1" dirty="0" smtClean="0">
                <a:solidFill>
                  <a:srgbClr val="C00000"/>
                </a:solidFill>
              </a:rPr>
              <a:t>ד וַיִּתְקַבְּצוּ, כֹּל זִקְנֵי יִשְׂרָאֵל; וַיָּבֹאוּ אֶל-שְׁמוּאֵל, הָרָמָתָה.  ה וַיֹּאמְרוּ אֵלָיו, הִנֵּה אַתָּה זָקַנְתָּ, וּבָנֶיךָ, לֹא הָלְכוּ בִּדְרָכֶיךָ; עַתָּה, שִׂימָה-לָּנוּ מֶלֶךְ לְשָׁפְטֵנוּ--</a:t>
            </a:r>
            <a:r>
              <a:rPr lang="he-IL" sz="2700" b="1" dirty="0" err="1" smtClean="0">
                <a:solidFill>
                  <a:srgbClr val="C00000"/>
                </a:solidFill>
              </a:rPr>
              <a:t>כְּכָל-הַגּוֹיִם</a:t>
            </a:r>
            <a:r>
              <a:rPr lang="he-IL" sz="2700" b="1" dirty="0" smtClean="0">
                <a:solidFill>
                  <a:srgbClr val="C00000"/>
                </a:solidFill>
              </a:rPr>
              <a:t>.  ו וַיֵּרַע הַדָּבָר, בְּעֵינֵי שְׁמוּאֵל, כַּאֲשֶׁר אָמְרוּ, תְּנָה-לָּנוּ מֶלֶךְ לְשָׁפְטֵנוּ; וַיִּתְפַּלֵּל שְׁמוּאֵל, אֶל-יְהוָה.</a:t>
            </a:r>
            <a:r>
              <a:rPr lang="he-IL" b="1" dirty="0" smtClean="0">
                <a:solidFill>
                  <a:srgbClr val="C00000"/>
                </a:solidFill>
              </a:rPr>
              <a:t>  </a:t>
            </a:r>
            <a:r>
              <a:rPr lang="he-IL" dirty="0" smtClean="0">
                <a:solidFill>
                  <a:srgbClr val="C00000"/>
                </a:solidFill>
              </a:rPr>
              <a:t/>
            </a:r>
            <a:br>
              <a:rPr lang="he-IL" dirty="0" smtClean="0">
                <a:solidFill>
                  <a:srgbClr val="C00000"/>
                </a:solidFill>
              </a:rPr>
            </a:br>
            <a:endParaRPr lang="he-IL" dirty="0"/>
          </a:p>
        </p:txBody>
      </p:sp>
      <p:sp>
        <p:nvSpPr>
          <p:cNvPr id="3" name="מציין מיקום תוכן 2"/>
          <p:cNvSpPr>
            <a:spLocks noGrp="1"/>
          </p:cNvSpPr>
          <p:nvPr>
            <p:ph idx="1"/>
          </p:nvPr>
        </p:nvSpPr>
        <p:spPr>
          <a:xfrm>
            <a:off x="395536" y="1988840"/>
            <a:ext cx="8229600" cy="3240360"/>
          </a:xfrm>
        </p:spPr>
        <p:txBody>
          <a:bodyPr>
            <a:normAutofit/>
          </a:bodyPr>
          <a:lstStyle/>
          <a:p>
            <a:pPr marL="0" indent="0">
              <a:buNone/>
            </a:pPr>
            <a:r>
              <a:rPr lang="he-IL" sz="2400" dirty="0" smtClean="0"/>
              <a:t>פס' 4-6 : בני ישראל מבקשים להם מלך.</a:t>
            </a:r>
          </a:p>
          <a:p>
            <a:pPr marL="0" indent="0">
              <a:buNone/>
            </a:pPr>
            <a:r>
              <a:rPr lang="he-IL" sz="2400" b="1" dirty="0" smtClean="0"/>
              <a:t>זקני ישראל  </a:t>
            </a:r>
            <a:r>
              <a:rPr lang="he-IL" sz="2400" dirty="0" smtClean="0"/>
              <a:t>=  הם קבוצת ראשי המשפחות וראשי השבטים  שעמדו בראש העם, אנו שומעים עליהם כבר מימי השעבוד במצרים (שמות ג' ד') הם ליוו את משה בהנהגת העם בתקופת הנדודים במדבר (שמות </a:t>
            </a:r>
            <a:r>
              <a:rPr lang="he-IL" sz="2400" dirty="0" err="1" smtClean="0"/>
              <a:t>יט</a:t>
            </a:r>
            <a:r>
              <a:rPr lang="he-IL" sz="2400" dirty="0" smtClean="0"/>
              <a:t>') ופעלו גם בתקופת  יהושע (יהושע כג' כד').</a:t>
            </a:r>
            <a:endParaRPr lang="en-US" sz="2400" dirty="0" smtClean="0"/>
          </a:p>
          <a:p>
            <a:pPr marL="0" indent="0">
              <a:buNone/>
            </a:pPr>
            <a:r>
              <a:rPr lang="he-IL" sz="2400" dirty="0" smtClean="0"/>
              <a:t> </a:t>
            </a:r>
            <a:r>
              <a:rPr lang="he-IL" sz="2400" b="1" dirty="0" smtClean="0"/>
              <a:t>גויים</a:t>
            </a:r>
            <a:r>
              <a:rPr lang="he-IL" sz="2400" dirty="0" smtClean="0"/>
              <a:t>  = עמים</a:t>
            </a:r>
            <a:endParaRPr lang="en-US" sz="2400" dirty="0" smtClean="0"/>
          </a:p>
          <a:p>
            <a:endParaRPr lang="he-IL"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149080"/>
            <a:ext cx="4670425" cy="24001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7041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865515"/>
          </a:xfrm>
        </p:spPr>
        <p:txBody>
          <a:bodyPr>
            <a:normAutofit/>
          </a:bodyPr>
          <a:lstStyle/>
          <a:p>
            <a:pPr marL="0" indent="0" algn="ctr">
              <a:buNone/>
            </a:pPr>
            <a:r>
              <a:rPr lang="he-IL" b="1" dirty="0"/>
              <a:t> </a:t>
            </a:r>
            <a:r>
              <a:rPr lang="he-IL" b="1" dirty="0" smtClean="0"/>
              <a:t>בקשת העם משמואל : </a:t>
            </a:r>
            <a:endParaRPr lang="en-US" dirty="0"/>
          </a:p>
          <a:p>
            <a:pPr marL="0" indent="0" algn="ctr">
              <a:buNone/>
            </a:pPr>
            <a:r>
              <a:rPr lang="he-IL" sz="2600" b="1" dirty="0"/>
              <a:t> </a:t>
            </a:r>
            <a:endParaRPr lang="en-US" sz="2600" dirty="0"/>
          </a:p>
          <a:p>
            <a:pPr marL="0" indent="0" algn="ctr">
              <a:buNone/>
            </a:pPr>
            <a:r>
              <a:rPr lang="he-IL" sz="2600" b="1" dirty="0">
                <a:solidFill>
                  <a:srgbClr val="C00000"/>
                </a:solidFill>
              </a:rPr>
              <a:t>שִׂימָה-לָּנוּ מֶלֶךְ לְשָׁפְטֵנוּ </a:t>
            </a:r>
            <a:r>
              <a:rPr lang="he-IL" sz="2600" dirty="0"/>
              <a:t>מעידה על מעמדו המורם של שמואל, המתפקד כשליח ה' ונביאו ולו סמכות למשוח מלך.</a:t>
            </a:r>
            <a:endParaRPr lang="en-US" sz="2600" dirty="0"/>
          </a:p>
          <a:p>
            <a:pPr marL="0" indent="0" algn="ctr">
              <a:buNone/>
            </a:pPr>
            <a:r>
              <a:rPr lang="he-IL" sz="2600" dirty="0"/>
              <a:t> </a:t>
            </a:r>
            <a:endParaRPr lang="en-US" sz="2600" dirty="0"/>
          </a:p>
          <a:p>
            <a:pPr marL="0" indent="0" algn="ctr">
              <a:buNone/>
            </a:pPr>
            <a:r>
              <a:rPr lang="he-IL" sz="2600" dirty="0"/>
              <a:t>ל</a:t>
            </a:r>
            <a:r>
              <a:rPr lang="he-IL" sz="2600" dirty="0">
                <a:solidFill>
                  <a:srgbClr val="C00000"/>
                </a:solidFill>
              </a:rPr>
              <a:t>ְשָׁפְטֵנוּ</a:t>
            </a:r>
            <a:r>
              <a:rPr lang="he-IL" sz="2600" dirty="0"/>
              <a:t> שישפוט אותנו משפט צדק (להבדיל מבניך).</a:t>
            </a:r>
            <a:endParaRPr lang="en-US" sz="2600" dirty="0"/>
          </a:p>
          <a:p>
            <a:pPr marL="0" indent="0" algn="ctr">
              <a:buNone/>
            </a:pPr>
            <a:r>
              <a:rPr lang="he-IL" sz="2600" dirty="0"/>
              <a:t> </a:t>
            </a:r>
            <a:endParaRPr lang="en-US" sz="2600" dirty="0"/>
          </a:p>
          <a:p>
            <a:pPr marL="0" indent="0" algn="ctr">
              <a:buNone/>
            </a:pPr>
            <a:r>
              <a:rPr lang="he-IL" sz="2600" b="1" dirty="0">
                <a:solidFill>
                  <a:srgbClr val="C00000"/>
                </a:solidFill>
              </a:rPr>
              <a:t>וְהָיִינוּ גַם-אֲנַחְנוּ </a:t>
            </a:r>
            <a:r>
              <a:rPr lang="he-IL" sz="2600" b="1" dirty="0" err="1">
                <a:solidFill>
                  <a:srgbClr val="C00000"/>
                </a:solidFill>
              </a:rPr>
              <a:t>כְּכָל-הַגּוֹיִם</a:t>
            </a:r>
            <a:r>
              <a:rPr lang="he-IL" sz="2600" b="1" dirty="0">
                <a:solidFill>
                  <a:srgbClr val="C00000"/>
                </a:solidFill>
              </a:rPr>
              <a:t> וּשְׁפָטָנוּ מַלְכֵּנוּ וְיָצָא לְפָנֵינוּ וְנִלְחַם אֶת-מִלְחֲמֹתֵנוּ.  </a:t>
            </a:r>
            <a:r>
              <a:rPr lang="he-IL" sz="2600" dirty="0"/>
              <a:t> </a:t>
            </a:r>
            <a:endParaRPr lang="en-US" sz="2600" dirty="0"/>
          </a:p>
          <a:p>
            <a:pPr marL="0" indent="0" algn="ctr">
              <a:buNone/>
            </a:pPr>
            <a:r>
              <a:rPr lang="he-IL" sz="2600" dirty="0"/>
              <a:t>זקני ישראל מבקשים להיות כמו כל העמים, שהמלך שלהם נלחם למענם, הם נמצאים במצב שכל העמים מסביב מנצחים אותם במלחמות, ורוצים להיות כמותם.</a:t>
            </a:r>
            <a:endParaRPr lang="en-US" sz="2600" dirty="0"/>
          </a:p>
          <a:p>
            <a:pPr algn="ctr"/>
            <a:endParaRPr lang="he-IL" dirty="0"/>
          </a:p>
        </p:txBody>
      </p:sp>
    </p:spTree>
    <p:extLst>
      <p:ext uri="{BB962C8B-B14F-4D97-AF65-F5344CB8AC3E}">
        <p14:creationId xmlns:p14="http://schemas.microsoft.com/office/powerpoint/2010/main" val="2100979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332656"/>
            <a:ext cx="8229600" cy="4525963"/>
          </a:xfrm>
        </p:spPr>
        <p:txBody>
          <a:bodyPr/>
          <a:lstStyle/>
          <a:p>
            <a:pPr marL="0" indent="0" algn="ctr">
              <a:buNone/>
            </a:pPr>
            <a:r>
              <a:rPr lang="he-IL" sz="2800" b="1" u="sng" dirty="0"/>
              <a:t>מה הייתה תגובתו של שמואל</a:t>
            </a:r>
            <a:endParaRPr lang="en-US" sz="2800" dirty="0"/>
          </a:p>
          <a:p>
            <a:pPr marL="0" indent="0" algn="ctr">
              <a:buNone/>
            </a:pPr>
            <a:r>
              <a:rPr lang="he-IL" sz="2800" b="1" dirty="0"/>
              <a:t> </a:t>
            </a:r>
            <a:endParaRPr lang="en-US" sz="2800" dirty="0"/>
          </a:p>
          <a:p>
            <a:pPr marL="0" indent="0" algn="ctr">
              <a:buNone/>
            </a:pPr>
            <a:r>
              <a:rPr lang="he-IL" sz="2800" b="1" dirty="0">
                <a:solidFill>
                  <a:srgbClr val="C00000"/>
                </a:solidFill>
              </a:rPr>
              <a:t>וַיֵּרַע הַדָּבָר בְּעֵינֵי שְׁמוּאֵל   </a:t>
            </a:r>
            <a:r>
              <a:rPr lang="he-IL" sz="2800" dirty="0"/>
              <a:t>דברי הזקנים מכאיב לשמואל, הוא רואה בדרישתם אי אמון בו כמנהיג.  וחריגה מייחודו של עם ישראל, כאשר הם רוצים להיות "ככל הגויים" (עמים).</a:t>
            </a:r>
            <a:endParaRPr lang="en-US" sz="2800" dirty="0"/>
          </a:p>
          <a:p>
            <a:endParaRPr lang="he-I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140968"/>
            <a:ext cx="5904656" cy="2788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7014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692696"/>
            <a:ext cx="8229600" cy="1143000"/>
          </a:xfrm>
        </p:spPr>
        <p:txBody>
          <a:bodyPr>
            <a:normAutofit fontScale="90000"/>
          </a:bodyPr>
          <a:lstStyle/>
          <a:p>
            <a:r>
              <a:rPr lang="he-IL" sz="2700" b="1" dirty="0" smtClean="0">
                <a:solidFill>
                  <a:srgbClr val="C00000"/>
                </a:solidFill>
              </a:rPr>
              <a:t>ז.</a:t>
            </a:r>
            <a:r>
              <a:rPr lang="he-IL" sz="2700" b="1" dirty="0">
                <a:solidFill>
                  <a:srgbClr val="C00000"/>
                </a:solidFill>
              </a:rPr>
              <a:t> וַיֹּאמֶר יְהוָה, אֶל-שְׁמוּאֵל, שְׁמַע בְּקוֹל הָעָם, לְכֹל אֲשֶׁר-יֹאמְרוּ אֵלֶיךָ:  כִּי לֹא אֹתְךָ מָאָסוּ, כִּי-אֹתִי מָאֲסוּ מִמְּלֹךְ עֲלֵיהֶם.  ח כְּכָל-הַמַּעֲשִׂים אֲשֶׁר-עָשׂוּ, מִיּוֹם </a:t>
            </a:r>
            <a:r>
              <a:rPr lang="he-IL" sz="2700" b="1" dirty="0" err="1">
                <a:solidFill>
                  <a:srgbClr val="C00000"/>
                </a:solidFill>
              </a:rPr>
              <a:t>הַעֲלֹתִי</a:t>
            </a:r>
            <a:r>
              <a:rPr lang="he-IL" sz="2700" b="1" dirty="0">
                <a:solidFill>
                  <a:srgbClr val="C00000"/>
                </a:solidFill>
              </a:rPr>
              <a:t> אוֹתָם מִמִּצְרַיִם וְעַד-הַיּוֹם הַזֶּה, וַיַּעַזְבֻנִי, וַיַּעַבְדוּ </a:t>
            </a:r>
            <a:r>
              <a:rPr lang="he-IL" sz="2700" b="1" dirty="0" err="1">
                <a:solidFill>
                  <a:srgbClr val="C00000"/>
                </a:solidFill>
              </a:rPr>
              <a:t>אֱלֹהִים</a:t>
            </a:r>
            <a:r>
              <a:rPr lang="he-IL" sz="2700" b="1" dirty="0">
                <a:solidFill>
                  <a:srgbClr val="C00000"/>
                </a:solidFill>
              </a:rPr>
              <a:t> אֲחֵרִים--כֵּן הֵמָּה עֹשִׂים, גַּם-לָךְ.  ט וְעַתָּה, שְׁמַע בְּקוֹלָם:  אַךְ, כִּי-הָעֵד תָּעִיד בָּהֶם, וְהִגַּדְתָּ לָהֶם, מִשְׁפַּט הַמֶּלֶךְ אֲשֶׁר </a:t>
            </a:r>
            <a:r>
              <a:rPr lang="he-IL" sz="2700" b="1" dirty="0" err="1">
                <a:solidFill>
                  <a:srgbClr val="C00000"/>
                </a:solidFill>
              </a:rPr>
              <a:t>יִמְלֹך</a:t>
            </a:r>
            <a:r>
              <a:rPr lang="he-IL" sz="2700" b="1" dirty="0">
                <a:solidFill>
                  <a:srgbClr val="C00000"/>
                </a:solidFill>
              </a:rPr>
              <a:t>ְ עֲלֵיהֶם.</a:t>
            </a:r>
          </a:p>
        </p:txBody>
      </p:sp>
      <p:sp>
        <p:nvSpPr>
          <p:cNvPr id="3" name="מציין מיקום תוכן 2"/>
          <p:cNvSpPr>
            <a:spLocks noGrp="1"/>
          </p:cNvSpPr>
          <p:nvPr>
            <p:ph idx="1"/>
          </p:nvPr>
        </p:nvSpPr>
        <p:spPr>
          <a:xfrm>
            <a:off x="755576" y="2564904"/>
            <a:ext cx="7632848" cy="3517851"/>
          </a:xfrm>
        </p:spPr>
        <p:txBody>
          <a:bodyPr>
            <a:normAutofit/>
          </a:bodyPr>
          <a:lstStyle/>
          <a:p>
            <a:pPr marL="0" indent="0">
              <a:buNone/>
            </a:pPr>
            <a:r>
              <a:rPr lang="he-IL" sz="2600" dirty="0" smtClean="0"/>
              <a:t>ה' אומר לשמואל : אני </a:t>
            </a:r>
            <a:r>
              <a:rPr lang="he-IL" sz="2600" dirty="0" err="1"/>
              <a:t>העלתי</a:t>
            </a:r>
            <a:r>
              <a:rPr lang="he-IL" sz="2600" dirty="0"/>
              <a:t> אותם מארץ מצריים והבאתי אותם לארץ בחירה, וכאן עזבו אותי והלכו לעבוד אלוהים אחרים. עכשיו הם עושים לך מה שהם עשו לי. אבל בכל זאת שמע בקולם, רק הזהר אותם מפני הצפוי להם כאשר ימלוך עליהם מלך בשר ודם</a:t>
            </a:r>
            <a:r>
              <a:rPr lang="he-IL" sz="2600" b="1" dirty="0">
                <a:solidFill>
                  <a:srgbClr val="C00000"/>
                </a:solidFill>
              </a:rPr>
              <a:t>. "וְעַתָה שְמַע בְּקוֹלָם אַךְ כִּי הַעֵד תָעִיד בָּהֵם וְהִגַדְתָ לָהֶם מִשְפַּט הַמֶלֶך אֲשֶר יִמְלוֹךְ עֲלֵיהֶם"</a:t>
            </a:r>
            <a:r>
              <a:rPr lang="he-IL" sz="2600" dirty="0"/>
              <a:t> (שמואל א ח ט)</a:t>
            </a:r>
            <a:endParaRPr lang="en-US" sz="2600" dirty="0"/>
          </a:p>
          <a:p>
            <a:r>
              <a:rPr lang="he-IL" dirty="0"/>
              <a:t> </a:t>
            </a:r>
            <a:endParaRPr lang="en-US" dirty="0"/>
          </a:p>
          <a:p>
            <a:endParaRPr lang="he-IL" dirty="0"/>
          </a:p>
        </p:txBody>
      </p:sp>
    </p:spTree>
    <p:extLst>
      <p:ext uri="{BB962C8B-B14F-4D97-AF65-F5344CB8AC3E}">
        <p14:creationId xmlns:p14="http://schemas.microsoft.com/office/powerpoint/2010/main" val="3453990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9512" y="274638"/>
            <a:ext cx="8507288" cy="3298378"/>
          </a:xfrm>
        </p:spPr>
        <p:txBody>
          <a:bodyPr>
            <a:noAutofit/>
          </a:bodyPr>
          <a:lstStyle/>
          <a:p>
            <a:r>
              <a:rPr lang="he-IL" sz="2400" b="1" dirty="0">
                <a:solidFill>
                  <a:srgbClr val="C00000"/>
                </a:solidFill>
              </a:rPr>
              <a:t>י וַיֹּאמֶר שְׁמוּאֵל, אֵת כָּל-דִּבְרֵי יְהוָה, אֶל-הָעָם, </a:t>
            </a:r>
            <a:r>
              <a:rPr lang="he-IL" sz="2400" b="1" dirty="0" err="1">
                <a:solidFill>
                  <a:srgbClr val="C00000"/>
                </a:solidFill>
              </a:rPr>
              <a:t>הַשֹּׁאֲלִים</a:t>
            </a:r>
            <a:r>
              <a:rPr lang="he-IL" sz="2400" b="1" dirty="0">
                <a:solidFill>
                  <a:srgbClr val="C00000"/>
                </a:solidFill>
              </a:rPr>
              <a:t> מֵאִתּוֹ מֶלֶךְ.   יא וַיֹּאמֶר--זֶה יִהְיֶה מִשְׁפַּט הַמֶּלֶךְ, אֲשֶׁר </a:t>
            </a:r>
            <a:r>
              <a:rPr lang="he-IL" sz="2400" b="1" dirty="0" err="1">
                <a:solidFill>
                  <a:srgbClr val="C00000"/>
                </a:solidFill>
              </a:rPr>
              <a:t>יִמְלֹך</a:t>
            </a:r>
            <a:r>
              <a:rPr lang="he-IL" sz="2400" b="1" dirty="0">
                <a:solidFill>
                  <a:srgbClr val="C00000"/>
                </a:solidFill>
              </a:rPr>
              <a:t>ְ עֲלֵיכֶם:  אֶת-בְּנֵיכֶם </a:t>
            </a:r>
            <a:r>
              <a:rPr lang="he-IL" sz="2400" b="1" dirty="0" err="1">
                <a:solidFill>
                  <a:srgbClr val="C00000"/>
                </a:solidFill>
              </a:rPr>
              <a:t>יִקָּח</a:t>
            </a:r>
            <a:r>
              <a:rPr lang="he-IL" sz="2400" b="1" dirty="0">
                <a:solidFill>
                  <a:srgbClr val="C00000"/>
                </a:solidFill>
              </a:rPr>
              <a:t>, וְשָׂם לוֹ בְּמֶרְכַּבְתּוֹ וּבְפָרָשָׁיו, וְרָצוּ, לִפְנֵי מֶרְכַּבְתּוֹ.  </a:t>
            </a:r>
            <a:r>
              <a:rPr lang="he-IL" sz="2400" b="1" dirty="0" err="1">
                <a:solidFill>
                  <a:srgbClr val="C00000"/>
                </a:solidFill>
              </a:rPr>
              <a:t>יב</a:t>
            </a:r>
            <a:r>
              <a:rPr lang="he-IL" sz="2400" b="1" dirty="0">
                <a:solidFill>
                  <a:srgbClr val="C00000"/>
                </a:solidFill>
              </a:rPr>
              <a:t> וְלָשׂוּם לוֹ, שָׂרֵי אֲלָפִים וְשָׂרֵי חֲמִשִּׁים; וְלַחֲרֹשׁ חֲרִישׁוֹ וְלִקְצֹר קְצִירוֹ, וְלַעֲשׂוֹת כְּלֵי-מִלְחַמְתּוֹ וּכְלֵי רִכְבּוֹ.  </a:t>
            </a:r>
            <a:r>
              <a:rPr lang="he-IL" sz="2400" b="1" dirty="0" err="1">
                <a:solidFill>
                  <a:srgbClr val="C00000"/>
                </a:solidFill>
              </a:rPr>
              <a:t>יג</a:t>
            </a:r>
            <a:r>
              <a:rPr lang="he-IL" sz="2400" b="1" dirty="0">
                <a:solidFill>
                  <a:srgbClr val="C00000"/>
                </a:solidFill>
              </a:rPr>
              <a:t> וְאֶת-בְּנוֹתֵיכֶם, </a:t>
            </a:r>
            <a:r>
              <a:rPr lang="he-IL" sz="2400" b="1" dirty="0" err="1">
                <a:solidFill>
                  <a:srgbClr val="C00000"/>
                </a:solidFill>
              </a:rPr>
              <a:t>יִקָּח</a:t>
            </a:r>
            <a:r>
              <a:rPr lang="he-IL" sz="2400" b="1" dirty="0">
                <a:solidFill>
                  <a:srgbClr val="C00000"/>
                </a:solidFill>
              </a:rPr>
              <a:t>, </a:t>
            </a:r>
            <a:r>
              <a:rPr lang="he-IL" sz="2400" b="1" dirty="0" err="1">
                <a:solidFill>
                  <a:srgbClr val="C00000"/>
                </a:solidFill>
              </a:rPr>
              <a:t>לְרַקָּחוֹת</a:t>
            </a:r>
            <a:r>
              <a:rPr lang="he-IL" sz="2400" b="1" dirty="0">
                <a:solidFill>
                  <a:srgbClr val="C00000"/>
                </a:solidFill>
              </a:rPr>
              <a:t> וּלְטַבָּחוֹת, וּלְאֹפוֹת.  יד וְאֶת-שְׂדוֹתֵיכֶם וְאֶת-כַּרְמֵיכֶם וְזֵיתֵיכֶם, הַטּוֹבִים--</a:t>
            </a:r>
            <a:r>
              <a:rPr lang="he-IL" sz="2400" b="1" dirty="0" err="1">
                <a:solidFill>
                  <a:srgbClr val="C00000"/>
                </a:solidFill>
              </a:rPr>
              <a:t>יִקָּח</a:t>
            </a:r>
            <a:r>
              <a:rPr lang="he-IL" sz="2400" b="1" dirty="0">
                <a:solidFill>
                  <a:srgbClr val="C00000"/>
                </a:solidFill>
              </a:rPr>
              <a:t>; וְנָתַן, לַעֲבָדָיו.  טו וְזַרְעֵיכֶם וְכַרְמֵיכֶם, יַעְשֹׂר; וְנָתַן לְסָרִיסָיו, וְלַעֲבָדָיו.  </a:t>
            </a:r>
            <a:r>
              <a:rPr lang="he-IL" sz="2400" b="1" dirty="0" smtClean="0">
                <a:solidFill>
                  <a:srgbClr val="C00000"/>
                </a:solidFill>
              </a:rPr>
              <a:t>ט. </a:t>
            </a:r>
            <a:r>
              <a:rPr lang="he-IL" sz="2400" b="1" dirty="0" err="1" smtClean="0">
                <a:solidFill>
                  <a:srgbClr val="C00000"/>
                </a:solidFill>
              </a:rPr>
              <a:t>זוְאֶת-עַבְדֵיכֶם</a:t>
            </a:r>
            <a:r>
              <a:rPr lang="he-IL" sz="2400" b="1" dirty="0" smtClean="0">
                <a:solidFill>
                  <a:srgbClr val="C00000"/>
                </a:solidFill>
              </a:rPr>
              <a:t> </a:t>
            </a:r>
            <a:r>
              <a:rPr lang="he-IL" sz="2400" b="1" dirty="0">
                <a:solidFill>
                  <a:srgbClr val="C00000"/>
                </a:solidFill>
              </a:rPr>
              <a:t>וְאֶת-שִׁפְחוֹתֵיכֶם וְאֶת-בַּחוּרֵיכֶם הַטּוֹבִים, וְאֶת-חֲמוֹרֵיכֶם--</a:t>
            </a:r>
            <a:r>
              <a:rPr lang="he-IL" sz="2400" b="1" dirty="0" err="1">
                <a:solidFill>
                  <a:srgbClr val="C00000"/>
                </a:solidFill>
              </a:rPr>
              <a:t>יִקָּח</a:t>
            </a:r>
            <a:r>
              <a:rPr lang="he-IL" sz="2400" b="1" dirty="0">
                <a:solidFill>
                  <a:srgbClr val="C00000"/>
                </a:solidFill>
              </a:rPr>
              <a:t>; וְעָשָׂה, לִמְלַאכְתּוֹ.  </a:t>
            </a:r>
            <a:r>
              <a:rPr lang="he-IL" sz="2400" b="1" dirty="0" err="1">
                <a:solidFill>
                  <a:srgbClr val="C00000"/>
                </a:solidFill>
              </a:rPr>
              <a:t>יז</a:t>
            </a:r>
            <a:r>
              <a:rPr lang="he-IL" sz="2400" b="1" dirty="0">
                <a:solidFill>
                  <a:srgbClr val="C00000"/>
                </a:solidFill>
              </a:rPr>
              <a:t> צֹאנְכֶם, יַעְשֹׂר; וְאַתֶּם, תִּהְיוּ-לוֹ לַעֲבָדִים.  </a:t>
            </a:r>
            <a:r>
              <a:rPr lang="he-IL" sz="2400" b="1" dirty="0" err="1">
                <a:solidFill>
                  <a:srgbClr val="C00000"/>
                </a:solidFill>
              </a:rPr>
              <a:t>יחוּזְעַקְתֶּם</a:t>
            </a:r>
            <a:r>
              <a:rPr lang="he-IL" sz="2400" b="1" dirty="0">
                <a:solidFill>
                  <a:srgbClr val="C00000"/>
                </a:solidFill>
              </a:rPr>
              <a:t>, בַּיּוֹם הַהוּא, מִלִּפְנֵי מַלְכְּכֶם, אֲשֶׁר בְּחַרְתֶּם לָכֶם; וְלֹא-יַעֲנֶה יְהוָה אֶתְכֶם, בַּיּוֹם הַהוּא.</a:t>
            </a:r>
          </a:p>
        </p:txBody>
      </p:sp>
      <p:sp>
        <p:nvSpPr>
          <p:cNvPr id="3" name="מציין מיקום תוכן 2"/>
          <p:cNvSpPr>
            <a:spLocks noGrp="1"/>
          </p:cNvSpPr>
          <p:nvPr>
            <p:ph idx="1"/>
          </p:nvPr>
        </p:nvSpPr>
        <p:spPr>
          <a:xfrm>
            <a:off x="1043608" y="3861048"/>
            <a:ext cx="6696744" cy="2160240"/>
          </a:xfrm>
        </p:spPr>
        <p:txBody>
          <a:bodyPr/>
          <a:lstStyle/>
          <a:p>
            <a:pPr marL="0" indent="0" algn="ctr">
              <a:buNone/>
            </a:pPr>
            <a:r>
              <a:rPr lang="he-IL" sz="2800" dirty="0" smtClean="0"/>
              <a:t>פסוקים 10-18 : משפט המלך </a:t>
            </a:r>
          </a:p>
          <a:p>
            <a:pPr marL="0" indent="0" algn="ctr">
              <a:buNone/>
            </a:pPr>
            <a:r>
              <a:rPr lang="he-IL" sz="2800" dirty="0" smtClean="0"/>
              <a:t>שמואל מזהיר את העם מה יקרה במידה ויהיה להם מלך . </a:t>
            </a:r>
          </a:p>
          <a:p>
            <a:pPr marL="0" indent="0">
              <a:buNone/>
            </a:pPr>
            <a:r>
              <a:rPr lang="he-IL" dirty="0"/>
              <a:t> </a:t>
            </a:r>
          </a:p>
        </p:txBody>
      </p:sp>
    </p:spTree>
    <p:extLst>
      <p:ext uri="{BB962C8B-B14F-4D97-AF65-F5344CB8AC3E}">
        <p14:creationId xmlns:p14="http://schemas.microsoft.com/office/powerpoint/2010/main" val="1373833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476672"/>
            <a:ext cx="8229600" cy="5865515"/>
          </a:xfrm>
        </p:spPr>
        <p:txBody>
          <a:bodyPr>
            <a:normAutofit fontScale="92500" lnSpcReduction="20000"/>
          </a:bodyPr>
          <a:lstStyle/>
          <a:p>
            <a:pPr marL="0" indent="0" algn="ctr">
              <a:buNone/>
            </a:pPr>
            <a:r>
              <a:rPr lang="he-IL" b="1" u="sng" dirty="0">
                <a:solidFill>
                  <a:srgbClr val="C00000"/>
                </a:solidFill>
              </a:rPr>
              <a:t>משפט המלך מתחלק לשלושה נושאים: צבא, כלכלה וחצר המלך</a:t>
            </a:r>
            <a:endParaRPr lang="en-US" dirty="0">
              <a:solidFill>
                <a:srgbClr val="C00000"/>
              </a:solidFill>
            </a:endParaRPr>
          </a:p>
          <a:p>
            <a:pPr marL="0" indent="0" algn="ctr">
              <a:buNone/>
            </a:pPr>
            <a:r>
              <a:rPr lang="he-IL" sz="2800" b="1" dirty="0"/>
              <a:t> </a:t>
            </a:r>
            <a:endParaRPr lang="en-US" sz="2800" dirty="0"/>
          </a:p>
          <a:p>
            <a:pPr marL="0" indent="0" algn="ctr">
              <a:buNone/>
            </a:pPr>
            <a:r>
              <a:rPr lang="he-IL" sz="2800" b="1" dirty="0">
                <a:solidFill>
                  <a:srgbClr val="C00000"/>
                </a:solidFill>
              </a:rPr>
              <a:t>צבא – </a:t>
            </a:r>
            <a:r>
              <a:rPr lang="he-IL" sz="2800" dirty="0"/>
              <a:t>את בניכם ייקח לנהוג במרכבת המלך, לרוץ לפניו,</a:t>
            </a:r>
            <a:endParaRPr lang="en-US" sz="2800" dirty="0"/>
          </a:p>
          <a:p>
            <a:pPr marL="0" indent="0" algn="ctr">
              <a:buNone/>
            </a:pPr>
            <a:r>
              <a:rPr lang="he-IL" sz="2800" dirty="0"/>
              <a:t>מהם ימנה שרים, ייקחם לעבוד באדמה, ולהכין נשק. (11,12)</a:t>
            </a:r>
            <a:endParaRPr lang="en-US" sz="2800" dirty="0"/>
          </a:p>
          <a:p>
            <a:pPr marL="0" indent="0" algn="ctr">
              <a:buNone/>
            </a:pPr>
            <a:r>
              <a:rPr lang="he-IL" sz="2800" b="1" dirty="0">
                <a:solidFill>
                  <a:srgbClr val="C00000"/>
                </a:solidFill>
              </a:rPr>
              <a:t> </a:t>
            </a:r>
            <a:endParaRPr lang="en-US" sz="2800" b="1" dirty="0">
              <a:solidFill>
                <a:srgbClr val="C00000"/>
              </a:solidFill>
            </a:endParaRPr>
          </a:p>
          <a:p>
            <a:pPr marL="0" indent="0" algn="ctr">
              <a:buNone/>
            </a:pPr>
            <a:r>
              <a:rPr lang="he-IL" sz="2800" b="1" dirty="0">
                <a:solidFill>
                  <a:srgbClr val="C00000"/>
                </a:solidFill>
              </a:rPr>
              <a:t>כלכלה -  </a:t>
            </a:r>
            <a:r>
              <a:rPr lang="he-IL" sz="2800" dirty="0"/>
              <a:t>ייקח לכם את הגפנים והזיתים הטובים </a:t>
            </a:r>
            <a:r>
              <a:rPr lang="he-IL" sz="2800" dirty="0" err="1"/>
              <a:t>ויתן</a:t>
            </a:r>
            <a:r>
              <a:rPr lang="he-IL" sz="2800" dirty="0"/>
              <a:t> לעבדיו, ייקח לכם עשירית מן היבול שלכם, ועשירית מהצאן שלכם.  (14.15.17)</a:t>
            </a:r>
            <a:endParaRPr lang="en-US" sz="2800" dirty="0"/>
          </a:p>
          <a:p>
            <a:pPr marL="0" indent="0" algn="ctr">
              <a:buNone/>
            </a:pPr>
            <a:r>
              <a:rPr lang="he-IL" sz="2800" dirty="0"/>
              <a:t> </a:t>
            </a:r>
            <a:endParaRPr lang="en-US" sz="2800" dirty="0"/>
          </a:p>
          <a:p>
            <a:pPr marL="0" indent="0" algn="ctr">
              <a:buNone/>
            </a:pPr>
            <a:r>
              <a:rPr lang="he-IL" sz="2800" b="1" dirty="0">
                <a:solidFill>
                  <a:srgbClr val="C00000"/>
                </a:solidFill>
              </a:rPr>
              <a:t>חצר המלך </a:t>
            </a:r>
            <a:r>
              <a:rPr lang="he-IL" sz="2800" dirty="0">
                <a:solidFill>
                  <a:srgbClr val="C00000"/>
                </a:solidFill>
              </a:rPr>
              <a:t>– </a:t>
            </a:r>
            <a:r>
              <a:rPr lang="he-IL" sz="2800" dirty="0"/>
              <a:t>את בנותיכם ייקח כדי שירקחו בשמים לנשים שבביתו וישמשו מבשלות ואופות. (13).  </a:t>
            </a:r>
            <a:endParaRPr lang="he-IL" sz="2800" dirty="0" smtClean="0"/>
          </a:p>
          <a:p>
            <a:pPr marL="0" indent="0" algn="ctr">
              <a:buNone/>
            </a:pPr>
            <a:r>
              <a:rPr lang="he-IL" sz="2800" dirty="0" smtClean="0"/>
              <a:t> </a:t>
            </a:r>
            <a:r>
              <a:rPr lang="he-IL" sz="2800" dirty="0"/>
              <a:t>את העבדים שלכם – הטובים שבהם, ואת השפחות שלכם, ייקח, ובחמורים שלכם ישתמש לצרכיו. (16).</a:t>
            </a:r>
            <a:endParaRPr lang="en-US" sz="2800" dirty="0"/>
          </a:p>
          <a:p>
            <a:pPr marL="0" indent="0" algn="ctr">
              <a:buNone/>
            </a:pPr>
            <a:r>
              <a:rPr lang="he-IL" dirty="0"/>
              <a:t> </a:t>
            </a:r>
            <a:endParaRPr lang="en-US" dirty="0"/>
          </a:p>
          <a:p>
            <a:endParaRPr lang="he-IL" dirty="0"/>
          </a:p>
        </p:txBody>
      </p:sp>
    </p:spTree>
    <p:extLst>
      <p:ext uri="{BB962C8B-B14F-4D97-AF65-F5344CB8AC3E}">
        <p14:creationId xmlns:p14="http://schemas.microsoft.com/office/powerpoint/2010/main" val="41155830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476673"/>
            <a:ext cx="8229600" cy="3096344"/>
          </a:xfrm>
        </p:spPr>
        <p:txBody>
          <a:bodyPr/>
          <a:lstStyle/>
          <a:p>
            <a:pPr marL="0" indent="0">
              <a:buNone/>
            </a:pPr>
            <a:r>
              <a:rPr lang="he-IL" dirty="0">
                <a:solidFill>
                  <a:srgbClr val="C00000"/>
                </a:solidFill>
              </a:rPr>
              <a:t>וּזְעַקְתֶּם בַּיּוֹם הַהוּא מִלִּפְנֵי מַלְכְּכֶם אֲשֶׁר בְּחַרְתֶּם לָכֶם וְלֹא-יַעֲנֶה יְהוָה אֶתְכֶם בַּיּוֹם הַהוּא</a:t>
            </a:r>
            <a:endParaRPr lang="en-US" dirty="0">
              <a:solidFill>
                <a:srgbClr val="C00000"/>
              </a:solidFill>
            </a:endParaRPr>
          </a:p>
          <a:p>
            <a:pPr marL="0" indent="0">
              <a:buNone/>
            </a:pPr>
            <a:r>
              <a:rPr lang="he-IL" dirty="0"/>
              <a:t>יש שטוענים ששמואל משקף להם את המציאות, ויש שטוענים כי הוא מנסה להפחיד ולהרתיע את העם מלרצות </a:t>
            </a:r>
            <a:r>
              <a:rPr lang="he-IL" dirty="0" smtClean="0"/>
              <a:t>מלך.</a:t>
            </a:r>
          </a:p>
          <a:p>
            <a:pPr marL="0" indent="0">
              <a:buNone/>
            </a:pPr>
            <a:endParaRPr lang="he-IL" dirty="0" smtClean="0"/>
          </a:p>
          <a:p>
            <a:pPr marL="0" indent="0">
              <a:buNone/>
            </a:pPr>
            <a:endParaRPr lang="he-IL" dirty="0"/>
          </a:p>
          <a:p>
            <a:pPr marL="0" indent="0">
              <a:buNone/>
            </a:pPr>
            <a:endParaRPr lang="he-IL"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095582"/>
            <a:ext cx="4608512" cy="31863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89073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7504" y="260648"/>
            <a:ext cx="8686800" cy="2088232"/>
          </a:xfrm>
        </p:spPr>
        <p:txBody>
          <a:bodyPr>
            <a:normAutofit fontScale="90000"/>
          </a:bodyPr>
          <a:lstStyle/>
          <a:p>
            <a:r>
              <a:rPr lang="he-IL" dirty="0"/>
              <a:t> </a:t>
            </a:r>
            <a:r>
              <a:rPr lang="he-IL" sz="2700" b="1" dirty="0" err="1">
                <a:solidFill>
                  <a:srgbClr val="C00000"/>
                </a:solidFill>
              </a:rPr>
              <a:t>יט</a:t>
            </a:r>
            <a:r>
              <a:rPr lang="he-IL" sz="2700" b="1" dirty="0">
                <a:solidFill>
                  <a:srgbClr val="C00000"/>
                </a:solidFill>
              </a:rPr>
              <a:t> וַיְמָאֲנוּ הָעָם, לִשְׁמֹעַ בְּקוֹל שְׁמוּאֵל; וַיֹּאמְרוּ לֹּא, כִּי אִם-מֶלֶךְ יִהְיֶה עָלֵינוּ.  כ וְהָיִינוּ גַם-אֲנַחְנוּ, </a:t>
            </a:r>
            <a:r>
              <a:rPr lang="he-IL" sz="2700" b="1" dirty="0" err="1">
                <a:solidFill>
                  <a:srgbClr val="C00000"/>
                </a:solidFill>
              </a:rPr>
              <a:t>כְּכָל-הַגּוֹיִם</a:t>
            </a:r>
            <a:r>
              <a:rPr lang="he-IL" sz="2700" b="1" dirty="0">
                <a:solidFill>
                  <a:srgbClr val="C00000"/>
                </a:solidFill>
              </a:rPr>
              <a:t>; וּשְׁפָטָנוּ מַלְכֵּנוּ וְיָצָא לְפָנֵינוּ, וְנִלְחַם אֶת-מִלְחֲמֹתֵנוּ.  </a:t>
            </a:r>
            <a:r>
              <a:rPr lang="he-IL" sz="2700" b="1" dirty="0" err="1">
                <a:solidFill>
                  <a:srgbClr val="C00000"/>
                </a:solidFill>
              </a:rPr>
              <a:t>כא</a:t>
            </a:r>
            <a:r>
              <a:rPr lang="he-IL" sz="2700" b="1" dirty="0">
                <a:solidFill>
                  <a:srgbClr val="C00000"/>
                </a:solidFill>
              </a:rPr>
              <a:t> וַיִּשְׁמַע שְׁמוּאֵל, אֵת כָּל-דִּבְרֵי הָעָם; </a:t>
            </a:r>
            <a:r>
              <a:rPr lang="he-IL" sz="2700" b="1" dirty="0" err="1">
                <a:solidFill>
                  <a:srgbClr val="C00000"/>
                </a:solidFill>
              </a:rPr>
              <a:t>וַיְדַבְּרֵם</a:t>
            </a:r>
            <a:r>
              <a:rPr lang="he-IL" sz="2700" b="1" dirty="0">
                <a:solidFill>
                  <a:srgbClr val="C00000"/>
                </a:solidFill>
              </a:rPr>
              <a:t>, בְּאָזְנֵי יְהוָה.  </a:t>
            </a:r>
            <a:r>
              <a:rPr lang="he-IL" sz="2700" b="1" dirty="0" smtClean="0">
                <a:solidFill>
                  <a:srgbClr val="C00000"/>
                </a:solidFill>
              </a:rPr>
              <a:t/>
            </a:r>
            <a:br>
              <a:rPr lang="he-IL" sz="2700" b="1" dirty="0" smtClean="0">
                <a:solidFill>
                  <a:srgbClr val="C00000"/>
                </a:solidFill>
              </a:rPr>
            </a:br>
            <a:r>
              <a:rPr lang="he-IL" sz="2700" b="1" dirty="0" err="1">
                <a:solidFill>
                  <a:srgbClr val="C00000"/>
                </a:solidFill>
              </a:rPr>
              <a:t>כב</a:t>
            </a:r>
            <a:r>
              <a:rPr lang="he-IL" sz="2700" b="1" dirty="0">
                <a:solidFill>
                  <a:srgbClr val="C00000"/>
                </a:solidFill>
              </a:rPr>
              <a:t> וַיֹּאמֶר יְהוָה אֶל-שְׁמוּאֵל שְׁמַע בְּקוֹלָם, וְהִמְלַכְתָּ לָהֶם מֶלֶךְ; וַיֹּאמֶר שְׁמוּאֵל אֶל-אַנְשֵׁי יִשְׂרָאֵל, לְכוּ אִישׁ לְעִירוֹ</a:t>
            </a:r>
            <a:r>
              <a:rPr lang="he-IL" dirty="0"/>
              <a:t>. </a:t>
            </a:r>
          </a:p>
        </p:txBody>
      </p:sp>
      <p:sp>
        <p:nvSpPr>
          <p:cNvPr id="3" name="מציין מיקום תוכן 2"/>
          <p:cNvSpPr>
            <a:spLocks noGrp="1"/>
          </p:cNvSpPr>
          <p:nvPr>
            <p:ph idx="1"/>
          </p:nvPr>
        </p:nvSpPr>
        <p:spPr>
          <a:xfrm>
            <a:off x="683568" y="2564904"/>
            <a:ext cx="7344816" cy="4021907"/>
          </a:xfrm>
        </p:spPr>
        <p:txBody>
          <a:bodyPr/>
          <a:lstStyle/>
          <a:p>
            <a:pPr marL="0" indent="0" algn="ctr">
              <a:buNone/>
            </a:pPr>
            <a:r>
              <a:rPr lang="he-IL" dirty="0"/>
              <a:t>העם לא מקשיב לשמואל וממשיך לבקש מלך כמו כל </a:t>
            </a:r>
            <a:r>
              <a:rPr lang="he-IL" dirty="0" smtClean="0"/>
              <a:t>העמים</a:t>
            </a:r>
            <a:r>
              <a:rPr lang="he-IL" dirty="0"/>
              <a:t>.</a:t>
            </a:r>
            <a:endParaRPr lang="en-US" dirty="0"/>
          </a:p>
          <a:p>
            <a:endParaRPr lang="he-IL"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843447"/>
            <a:ext cx="4471034" cy="250925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6075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r>
              <a:rPr lang="he-IL" dirty="0" err="1" smtClean="0">
                <a:hlinkClick r:id="rId2"/>
              </a:rPr>
              <a:t>התנך</a:t>
            </a:r>
            <a:r>
              <a:rPr lang="he-IL" dirty="0" smtClean="0">
                <a:hlinkClick r:id="rId2"/>
              </a:rPr>
              <a:t> בקומיקס</a:t>
            </a:r>
            <a:endParaRPr lang="he-IL" dirty="0"/>
          </a:p>
        </p:txBody>
      </p:sp>
    </p:spTree>
    <p:extLst>
      <p:ext uri="{BB962C8B-B14F-4D97-AF65-F5344CB8AC3E}">
        <p14:creationId xmlns:p14="http://schemas.microsoft.com/office/powerpoint/2010/main" val="2721292605"/>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TotalTime>
  <Words>248</Words>
  <Application>Microsoft Office PowerPoint</Application>
  <PresentationFormat>‫הצגה על המסך (4:3)</PresentationFormat>
  <Paragraphs>42</Paragraphs>
  <Slides>11</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11</vt:i4>
      </vt:variant>
    </vt:vector>
  </HeadingPairs>
  <TitlesOfParts>
    <vt:vector size="12" baseType="lpstr">
      <vt:lpstr>ערכת נושא Office</vt:lpstr>
      <vt:lpstr>שמואל א  פרק ח</vt:lpstr>
      <vt:lpstr>א וַיְהִי, כַּאֲשֶׁר זָקֵן שְׁמוּאֵל; וַיָּשֶׂם אֶת-בָּנָיו שֹׁפְטִים, לְיִשְׂרָאֵל.  ב וַיְהִי שֶׁם-בְּנוֹ הַבְּכוֹר יוֹאֵל, וְשֵׁם מִשְׁנֵהוּ אֲבִיָּה--שֹׁפְטִים, בִּבְאֵר שָׁבַע.  ג וְלֹא-הָלְכוּ בָנָיו בִּדְרָכָו, וַיִּטּוּ אַחֲרֵי הַבָּצַע; וַיִּקְחוּ-שֹׁחַד--וַיַּטּוּ, מִשְׁפָּט. </vt:lpstr>
      <vt:lpstr>ד וַיִּתְקַבְּצוּ, כֹּל זִקְנֵי יִשְׂרָאֵל; וַיָּבֹאוּ אֶל-שְׁמוּאֵל, הָרָמָתָה.  ה וַיֹּאמְרוּ אֵלָיו, הִנֵּה אַתָּה זָקַנְתָּ, וּבָנֶיךָ, לֹא הָלְכוּ בִּדְרָכֶיךָ; עַתָּה, שִׂימָה-לָּנוּ מֶלֶךְ לְשָׁפְטֵנוּ--כְּכָל-הַגּוֹיִם.  ו וַיֵּרַע הַדָּבָר, בְּעֵינֵי שְׁמוּאֵל, כַּאֲשֶׁר אָמְרוּ, תְּנָה-לָּנוּ מֶלֶךְ לְשָׁפְטֵנוּ; וַיִּתְפַּלֵּל שְׁמוּאֵל, אֶל-יְהוָה.   </vt:lpstr>
      <vt:lpstr>מצגת של PowerPoint</vt:lpstr>
      <vt:lpstr>מצגת של PowerPoint</vt:lpstr>
      <vt:lpstr>ז. וַיֹּאמֶר יְהוָה, אֶל-שְׁמוּאֵל, שְׁמַע בְּקוֹל הָעָם, לְכֹל אֲשֶׁר-יֹאמְרוּ אֵלֶיךָ:  כִּי לֹא אֹתְךָ מָאָסוּ, כִּי-אֹתִי מָאֲסוּ מִמְּלֹךְ עֲלֵיהֶם.  ח כְּכָל-הַמַּעֲשִׂים אֲשֶׁר-עָשׂוּ, מִיּוֹם הַעֲלֹתִי אוֹתָם מִמִּצְרַיִם וְעַד-הַיּוֹם הַזֶּה, וַיַּעַזְבֻנִי, וַיַּעַבְדוּ אֱלֹהִים אֲחֵרִים--כֵּן הֵמָּה עֹשִׂים, גַּם-לָךְ.  ט וְעַתָּה, שְׁמַע בְּקוֹלָם:  אַךְ, כִּי-הָעֵד תָּעִיד בָּהֶם, וְהִגַּדְתָּ לָהֶם, מִשְׁפַּט הַמֶּלֶךְ אֲשֶׁר יִמְלֹךְ עֲלֵיהֶם.</vt:lpstr>
      <vt:lpstr>י וַיֹּאמֶר שְׁמוּאֵל, אֵת כָּל-דִּבְרֵי יְהוָה, אֶל-הָעָם, הַשֹּׁאֲלִים מֵאִתּוֹ מֶלֶךְ.   יא וַיֹּאמֶר--זֶה יִהְיֶה מִשְׁפַּט הַמֶּלֶךְ, אֲשֶׁר יִמְלֹךְ עֲלֵיכֶם:  אֶת-בְּנֵיכֶם יִקָּח, וְשָׂם לוֹ בְּמֶרְכַּבְתּוֹ וּבְפָרָשָׁיו, וְרָצוּ, לִפְנֵי מֶרְכַּבְתּוֹ.  יב וְלָשׂוּם לוֹ, שָׂרֵי אֲלָפִים וְשָׂרֵי חֲמִשִּׁים; וְלַחֲרֹשׁ חֲרִישׁוֹ וְלִקְצֹר קְצִירוֹ, וְלַעֲשׂוֹת כְּלֵי-מִלְחַמְתּוֹ וּכְלֵי רִכְבּוֹ.  יג וְאֶת-בְּנוֹתֵיכֶם, יִקָּח, לְרַקָּחוֹת וּלְטַבָּחוֹת, וּלְאֹפוֹת.  יד וְאֶת-שְׂדוֹתֵיכֶם וְאֶת-כַּרְמֵיכֶם וְזֵיתֵיכֶם, הַטּוֹבִים--יִקָּח; וְנָתַן, לַעֲבָדָיו.  טו וְזַרְעֵיכֶם וְכַרְמֵיכֶם, יַעְשֹׂר; וְנָתַן לְסָרִיסָיו, וְלַעֲבָדָיו.  ט. זוְאֶת-עַבְדֵיכֶם וְאֶת-שִׁפְחוֹתֵיכֶם וְאֶת-בַּחוּרֵיכֶם הַטּוֹבִים, וְאֶת-חֲמוֹרֵיכֶם--יִקָּח; וְעָשָׂה, לִמְלַאכְתּוֹ.  יז צֹאנְכֶם, יַעְשֹׂר; וְאַתֶּם, תִּהְיוּ-לוֹ לַעֲבָדִים.  יחוּזְעַקְתֶּם, בַּיּוֹם הַהוּא, מִלִּפְנֵי מַלְכְּכֶם, אֲשֶׁר בְּחַרְתֶּם לָכֶם; וְלֹא-יַעֲנֶה יְהוָה אֶתְכֶם, בַּיּוֹם הַהוּא.</vt:lpstr>
      <vt:lpstr>מצגת של PowerPoint</vt:lpstr>
      <vt:lpstr>מצגת של PowerPoint</vt:lpstr>
      <vt:lpstr> יט וַיְמָאֲנוּ הָעָם, לִשְׁמֹעַ בְּקוֹל שְׁמוּאֵל; וַיֹּאמְרוּ לֹּא, כִּי אִם-מֶלֶךְ יִהְיֶה עָלֵינוּ.  כ וְהָיִינוּ גַם-אֲנַחְנוּ, כְּכָל-הַגּוֹיִם; וּשְׁפָטָנוּ מַלְכֵּנוּ וְיָצָא לְפָנֵינוּ, וְנִלְחַם אֶת-מִלְחֲמֹתֵנוּ.  כא וַיִּשְׁמַע שְׁמוּאֵל, אֵת כָּל-דִּבְרֵי הָעָם; וַיְדַבְּרֵם, בְּאָזְנֵי יְהוָה.   כב וַיֹּאמֶר יְהוָה אֶל-שְׁמוּאֵל שְׁמַע בְּקוֹלָם, וְהִמְלַכְתָּ לָהֶם מֶלֶךְ; וַיֹּאמֶר שְׁמוּאֵל אֶל-אַנְשֵׁי יִשְׂרָאֵל, לְכוּ אִישׁ לְעִירוֹ. </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שמואל א  פרק ח</dc:title>
  <dc:creator>Lenovo</dc:creator>
  <cp:lastModifiedBy>Lenovo</cp:lastModifiedBy>
  <cp:revision>11</cp:revision>
  <dcterms:created xsi:type="dcterms:W3CDTF">2015-12-22T16:17:27Z</dcterms:created>
  <dcterms:modified xsi:type="dcterms:W3CDTF">2015-12-22T17:32:23Z</dcterms:modified>
</cp:coreProperties>
</file>