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8" r:id="rId4"/>
    <p:sldId id="258" r:id="rId5"/>
    <p:sldId id="259" r:id="rId6"/>
    <p:sldId id="260" r:id="rId7"/>
    <p:sldId id="264" r:id="rId8"/>
    <p:sldId id="261" r:id="rId9"/>
    <p:sldId id="262" r:id="rId10"/>
    <p:sldId id="263" r:id="rId11"/>
    <p:sldId id="265" r:id="rId12"/>
    <p:sldId id="266"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79" d="100"/>
          <a:sy n="79" d="100"/>
        </p:scale>
        <p:origin x="16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he-IL"/>
              <a:t>לחץ כדי לערוך סגנון כותרת של תבנית בסיס</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srcRect/>
          <a:tile tx="0" ty="0" sx="100000" sy="100000" flip="none" algn="tl"/>
        </a:blip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11/1/2021</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1" eaLnBrk="1" latinLnBrk="0" hangingPunct="1">
        <a:spcBef>
          <a:spcPct val="0"/>
        </a:spcBef>
        <a:buNone/>
        <a:defRPr sz="3600" kern="1200">
          <a:solidFill>
            <a:schemeClr val="accent2">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BC51DC0-1583-434F-A796-34C3F8B9694A}"/>
              </a:ext>
            </a:extLst>
          </p:cNvPr>
          <p:cNvSpPr txBox="1"/>
          <p:nvPr/>
        </p:nvSpPr>
        <p:spPr>
          <a:xfrm>
            <a:off x="2407920" y="218551"/>
            <a:ext cx="7376160" cy="830997"/>
          </a:xfrm>
          <a:prstGeom prst="rect">
            <a:avLst/>
          </a:prstGeom>
          <a:solidFill>
            <a:schemeClr val="accent6">
              <a:lumMod val="60000"/>
              <a:lumOff val="40000"/>
            </a:schemeClr>
          </a:solidFill>
          <a:ln w="38100">
            <a:solidFill>
              <a:schemeClr val="tx1"/>
            </a:solidFill>
          </a:ln>
        </p:spPr>
        <p:txBody>
          <a:bodyPr wrap="square" rtlCol="1">
            <a:spAutoFit/>
          </a:bodyPr>
          <a:lstStyle/>
          <a:p>
            <a:pPr algn="r"/>
            <a:r>
              <a:rPr lang="he-IL" sz="4800" b="1" dirty="0">
                <a:latin typeface="David" panose="020E0502060401010101" pitchFamily="34" charset="-79"/>
                <a:cs typeface="David" panose="020E0502060401010101" pitchFamily="34" charset="-79"/>
              </a:rPr>
              <a:t>שמואל א' פרק ד' פסוק א'-</a:t>
            </a:r>
            <a:r>
              <a:rPr lang="he-IL" sz="4800" b="1" dirty="0" err="1">
                <a:latin typeface="David" panose="020E0502060401010101" pitchFamily="34" charset="-79"/>
                <a:cs typeface="David" panose="020E0502060401010101" pitchFamily="34" charset="-79"/>
              </a:rPr>
              <a:t>יב</a:t>
            </a:r>
            <a:r>
              <a:rPr lang="he-IL" sz="4800" b="1" dirty="0">
                <a:latin typeface="David" panose="020E0502060401010101" pitchFamily="34" charset="-79"/>
                <a:cs typeface="David" panose="020E0502060401010101" pitchFamily="34" charset="-79"/>
              </a:rPr>
              <a:t>':</a:t>
            </a:r>
          </a:p>
        </p:txBody>
      </p:sp>
      <p:sp>
        <p:nvSpPr>
          <p:cNvPr id="6" name="TextBox 5">
            <a:extLst>
              <a:ext uri="{FF2B5EF4-FFF2-40B4-BE49-F238E27FC236}">
                <a16:creationId xmlns:a16="http://schemas.microsoft.com/office/drawing/2014/main" id="{EB0860E8-7CE0-41DE-A8C9-E23B743996B2}"/>
              </a:ext>
            </a:extLst>
          </p:cNvPr>
          <p:cNvSpPr txBox="1"/>
          <p:nvPr/>
        </p:nvSpPr>
        <p:spPr>
          <a:xfrm>
            <a:off x="6669024" y="1548384"/>
            <a:ext cx="5047488" cy="3970318"/>
          </a:xfrm>
          <a:prstGeom prst="rect">
            <a:avLst/>
          </a:prstGeom>
          <a:solidFill>
            <a:schemeClr val="accent3">
              <a:lumMod val="40000"/>
              <a:lumOff val="60000"/>
            </a:schemeClr>
          </a:solidFill>
          <a:ln w="38100">
            <a:solidFill>
              <a:schemeClr val="tx1"/>
            </a:solidFill>
          </a:ln>
        </p:spPr>
        <p:txBody>
          <a:bodyPr wrap="square" rtlCol="1">
            <a:spAutoFit/>
          </a:bodyPr>
          <a:lstStyle/>
          <a:p>
            <a:pPr algn="r"/>
            <a:r>
              <a:rPr lang="he-IL" sz="3600" dirty="0">
                <a:latin typeface="David" panose="020E0502060401010101" pitchFamily="34" charset="-79"/>
                <a:cs typeface="David" panose="020E0502060401010101" pitchFamily="34" charset="-79"/>
              </a:rPr>
              <a:t>בפרק הקודם הרחבנו על נבואתו הראשונה של שמואל הנביא, ועל הגזרה הקשה שנגזרה על משפחת עלי וזרעו בעתיד. </a:t>
            </a:r>
          </a:p>
          <a:p>
            <a:pPr algn="r"/>
            <a:r>
              <a:rPr lang="he-IL" sz="3600" dirty="0">
                <a:latin typeface="David" panose="020E0502060401010101" pitchFamily="34" charset="-79"/>
                <a:cs typeface="David" panose="020E0502060401010101" pitchFamily="34" charset="-79"/>
              </a:rPr>
              <a:t>בפרק הזה נרחיב כיצד החלה הנבואה להתגשם ... </a:t>
            </a:r>
          </a:p>
        </p:txBody>
      </p:sp>
      <p:pic>
        <p:nvPicPr>
          <p:cNvPr id="1026" name="Picture 2" descr="הרב בני לאו שמואל א פרק ד - YouTube">
            <a:extLst>
              <a:ext uri="{FF2B5EF4-FFF2-40B4-BE49-F238E27FC236}">
                <a16:creationId xmlns:a16="http://schemas.microsoft.com/office/drawing/2014/main" id="{ADA27D32-9FB7-4984-ACD2-08A3E8238C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753" y="1548384"/>
            <a:ext cx="3671888" cy="27503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ספר שמואל א פרק ד - ש״י לילדים">
            <a:extLst>
              <a:ext uri="{FF2B5EF4-FFF2-40B4-BE49-F238E27FC236}">
                <a16:creationId xmlns:a16="http://schemas.microsoft.com/office/drawing/2014/main" id="{8C13F735-6087-4E3B-9D21-71F6F7C912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1127" y="4137232"/>
            <a:ext cx="3760162" cy="2502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566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fade">
                                      <p:cBhvr>
                                        <p:cTn id="14" dur="1000"/>
                                        <p:tgtEl>
                                          <p:spTgt spid="1026"/>
                                        </p:tgtEl>
                                      </p:cBhvr>
                                    </p:animEffect>
                                    <p:anim calcmode="lin" valueType="num">
                                      <p:cBhvr>
                                        <p:cTn id="15" dur="1000" fill="hold"/>
                                        <p:tgtEl>
                                          <p:spTgt spid="1026"/>
                                        </p:tgtEl>
                                        <p:attrNameLst>
                                          <p:attrName>ppt_x</p:attrName>
                                        </p:attrNameLst>
                                      </p:cBhvr>
                                      <p:tavLst>
                                        <p:tav tm="0">
                                          <p:val>
                                            <p:strVal val="#ppt_x"/>
                                          </p:val>
                                        </p:tav>
                                        <p:tav tm="100000">
                                          <p:val>
                                            <p:strVal val="#ppt_x"/>
                                          </p:val>
                                        </p:tav>
                                      </p:tavLst>
                                    </p:anim>
                                    <p:anim calcmode="lin" valueType="num">
                                      <p:cBhvr>
                                        <p:cTn id="16"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028"/>
                                        </p:tgtEl>
                                        <p:attrNameLst>
                                          <p:attrName>style.visibility</p:attrName>
                                        </p:attrNameLst>
                                      </p:cBhvr>
                                      <p:to>
                                        <p:strVal val="visible"/>
                                      </p:to>
                                    </p:set>
                                    <p:animEffect transition="in" filter="barn(inVertical)">
                                      <p:cBhvr>
                                        <p:cTn id="21"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6478AB-B695-465B-861A-9AE8EBDE7BF8}"/>
              </a:ext>
            </a:extLst>
          </p:cNvPr>
          <p:cNvSpPr txBox="1"/>
          <p:nvPr/>
        </p:nvSpPr>
        <p:spPr>
          <a:xfrm>
            <a:off x="353568" y="256032"/>
            <a:ext cx="5449824" cy="4401205"/>
          </a:xfrm>
          <a:prstGeom prst="rect">
            <a:avLst/>
          </a:prstGeom>
          <a:solidFill>
            <a:schemeClr val="tx2">
              <a:lumMod val="40000"/>
              <a:lumOff val="60000"/>
            </a:schemeClr>
          </a:solidFill>
          <a:ln w="38100">
            <a:solidFill>
              <a:schemeClr val="tx1"/>
            </a:solidFill>
          </a:ln>
        </p:spPr>
        <p:txBody>
          <a:bodyPr wrap="square" rtlCol="1">
            <a:spAutoFit/>
          </a:bodyPr>
          <a:lstStyle/>
          <a:p>
            <a:pPr algn="r"/>
            <a:r>
              <a:rPr lang="he-IL" sz="2800" dirty="0">
                <a:latin typeface="David" panose="020E0502060401010101" pitchFamily="34" charset="-79"/>
                <a:cs typeface="David" panose="020E0502060401010101" pitchFamily="34" charset="-79"/>
              </a:rPr>
              <a:t>א. ואכן נתקיים לכל ישראל מה שדיבר ה' לשמואל: עם ישראל יצאו לקראת פלישתים למלחמה  ע"פ שמואל וחנו במקום שנקרא "אבן העזר" ופלישתים חנו </a:t>
            </a:r>
            <a:r>
              <a:rPr lang="he-IL" sz="2800" dirty="0" err="1">
                <a:latin typeface="David" panose="020E0502060401010101" pitchFamily="34" charset="-79"/>
                <a:cs typeface="David" panose="020E0502060401010101" pitchFamily="34" charset="-79"/>
              </a:rPr>
              <a:t>באפק</a:t>
            </a:r>
            <a:r>
              <a:rPr lang="he-IL" sz="2800" dirty="0">
                <a:latin typeface="David" panose="020E0502060401010101" pitchFamily="34" charset="-79"/>
                <a:cs typeface="David" panose="020E0502060401010101" pitchFamily="34" charset="-79"/>
              </a:rPr>
              <a:t>. (אזור ראש העין)</a:t>
            </a:r>
          </a:p>
          <a:p>
            <a:pPr algn="r"/>
            <a:r>
              <a:rPr lang="he-IL" sz="2800" b="1" u="sng" dirty="0">
                <a:latin typeface="David" panose="020E0502060401010101" pitchFamily="34" charset="-79"/>
                <a:cs typeface="David" panose="020E0502060401010101" pitchFamily="34" charset="-79"/>
              </a:rPr>
              <a:t>ב. </a:t>
            </a:r>
            <a:r>
              <a:rPr lang="he-IL" sz="2800" dirty="0">
                <a:latin typeface="David" panose="020E0502060401010101" pitchFamily="34" charset="-79"/>
                <a:cs typeface="David" panose="020E0502060401010101" pitchFamily="34" charset="-79"/>
              </a:rPr>
              <a:t>הפלישתים הכינו עצמם למלחמה לקראת ישראל והחלו להילחם והמלחמה התפשטה וכבדה על ישראל והובסו עם ישראל לפני הפלישתים והכו בהם בשדה הקרב </a:t>
            </a:r>
            <a:r>
              <a:rPr lang="he-IL" sz="2800" dirty="0" err="1">
                <a:latin typeface="David" panose="020E0502060401010101" pitchFamily="34" charset="-79"/>
                <a:cs typeface="David" panose="020E0502060401010101" pitchFamily="34" charset="-79"/>
              </a:rPr>
              <a:t>כארבעת</a:t>
            </a:r>
            <a:r>
              <a:rPr lang="he-IL" sz="2800" dirty="0">
                <a:latin typeface="David" panose="020E0502060401010101" pitchFamily="34" charset="-79"/>
                <a:cs typeface="David" panose="020E0502060401010101" pitchFamily="34" charset="-79"/>
              </a:rPr>
              <a:t> אלפים איש מישראל.   </a:t>
            </a:r>
          </a:p>
        </p:txBody>
      </p:sp>
      <p:sp>
        <p:nvSpPr>
          <p:cNvPr id="3" name="מלבן 2">
            <a:extLst>
              <a:ext uri="{FF2B5EF4-FFF2-40B4-BE49-F238E27FC236}">
                <a16:creationId xmlns:a16="http://schemas.microsoft.com/office/drawing/2014/main" id="{5BCBA92E-A0FA-4432-A8FE-0306C3B2166B}"/>
              </a:ext>
            </a:extLst>
          </p:cNvPr>
          <p:cNvSpPr/>
          <p:nvPr/>
        </p:nvSpPr>
        <p:spPr>
          <a:xfrm>
            <a:off x="6096000" y="438912"/>
            <a:ext cx="5864352" cy="4031873"/>
          </a:xfrm>
          <a:prstGeom prst="rect">
            <a:avLst/>
          </a:prstGeom>
          <a:solidFill>
            <a:schemeClr val="accent6">
              <a:lumMod val="40000"/>
              <a:lumOff val="60000"/>
            </a:schemeClr>
          </a:solidFill>
        </p:spPr>
        <p:txBody>
          <a:bodyPr wrap="square">
            <a:spAutoFit/>
          </a:bodyPr>
          <a:lstStyle/>
          <a:p>
            <a:pPr algn="r"/>
            <a:r>
              <a:rPr lang="he-IL" sz="3200" b="1" dirty="0">
                <a:solidFill>
                  <a:srgbClr val="000000"/>
                </a:solidFill>
                <a:latin typeface="David" panose="020E0502060401010101" pitchFamily="34" charset="-79"/>
                <a:cs typeface="David" panose="020E0502060401010101" pitchFamily="34" charset="-79"/>
              </a:rPr>
              <a:t>א</a:t>
            </a:r>
            <a:r>
              <a:rPr lang="he-IL" sz="3200" dirty="0">
                <a:solidFill>
                  <a:srgbClr val="000000"/>
                </a:solidFill>
                <a:latin typeface="David" panose="020E0502060401010101" pitchFamily="34" charset="-79"/>
                <a:cs typeface="David" panose="020E0502060401010101" pitchFamily="34" charset="-79"/>
              </a:rPr>
              <a:t> וַיְהִי דְבַר-שְׁמוּאֵל, לְכָל-יִשְׂרָאֵל; וַיֵּצֵא יִשְׂרָאֵל לִקְרַאת </a:t>
            </a:r>
            <a:r>
              <a:rPr lang="he-IL" sz="3200" dirty="0" err="1">
                <a:solidFill>
                  <a:srgbClr val="000000"/>
                </a:solidFill>
                <a:latin typeface="David" panose="020E0502060401010101" pitchFamily="34" charset="-79"/>
                <a:cs typeface="David" panose="020E0502060401010101" pitchFamily="34" charset="-79"/>
              </a:rPr>
              <a:t>פְּלִשְׁתִּים</a:t>
            </a:r>
            <a:r>
              <a:rPr lang="he-IL" sz="3200" dirty="0">
                <a:solidFill>
                  <a:srgbClr val="000000"/>
                </a:solidFill>
                <a:latin typeface="David" panose="020E0502060401010101" pitchFamily="34" charset="-79"/>
                <a:cs typeface="David" panose="020E0502060401010101" pitchFamily="34" charset="-79"/>
              </a:rPr>
              <a:t> לַמִּלְחָמָה, וַיַּחֲנוּ </a:t>
            </a:r>
            <a:r>
              <a:rPr lang="he-IL" sz="3200" b="1" dirty="0">
                <a:solidFill>
                  <a:srgbClr val="000000"/>
                </a:solidFill>
                <a:highlight>
                  <a:srgbClr val="FFFF00"/>
                </a:highlight>
                <a:latin typeface="David" panose="020E0502060401010101" pitchFamily="34" charset="-79"/>
                <a:cs typeface="David" panose="020E0502060401010101" pitchFamily="34" charset="-79"/>
              </a:rPr>
              <a:t>עַל-הָאֶבֶן הָעֵזֶר</a:t>
            </a:r>
            <a:r>
              <a:rPr lang="he-IL" sz="3200" dirty="0">
                <a:solidFill>
                  <a:srgbClr val="000000"/>
                </a:solidFill>
                <a:latin typeface="David" panose="020E0502060401010101" pitchFamily="34" charset="-79"/>
                <a:cs typeface="David" panose="020E0502060401010101" pitchFamily="34" charset="-79"/>
              </a:rPr>
              <a:t>, </a:t>
            </a:r>
            <a:r>
              <a:rPr lang="he-IL" sz="3200" dirty="0" err="1">
                <a:solidFill>
                  <a:srgbClr val="000000"/>
                </a:solidFill>
                <a:latin typeface="David" panose="020E0502060401010101" pitchFamily="34" charset="-79"/>
                <a:cs typeface="David" panose="020E0502060401010101" pitchFamily="34" charset="-79"/>
              </a:rPr>
              <a:t>וּפְלִשְׁתִּים</a:t>
            </a:r>
            <a:r>
              <a:rPr lang="he-IL" sz="3200" dirty="0">
                <a:solidFill>
                  <a:srgbClr val="000000"/>
                </a:solidFill>
                <a:latin typeface="David" panose="020E0502060401010101" pitchFamily="34" charset="-79"/>
                <a:cs typeface="David" panose="020E0502060401010101" pitchFamily="34" charset="-79"/>
              </a:rPr>
              <a:t>, חָנוּ </a:t>
            </a:r>
            <a:r>
              <a:rPr lang="he-IL" sz="3200" b="1" dirty="0" err="1">
                <a:solidFill>
                  <a:srgbClr val="000000"/>
                </a:solidFill>
                <a:highlight>
                  <a:srgbClr val="FFFF00"/>
                </a:highlight>
                <a:latin typeface="David" panose="020E0502060401010101" pitchFamily="34" charset="-79"/>
                <a:cs typeface="David" panose="020E0502060401010101" pitchFamily="34" charset="-79"/>
              </a:rPr>
              <a:t>בַאֲפֵק</a:t>
            </a:r>
            <a:r>
              <a:rPr lang="he-IL" sz="3200" b="1" dirty="0">
                <a:solidFill>
                  <a:srgbClr val="000000"/>
                </a:solidFill>
                <a:highlight>
                  <a:srgbClr val="FFFF00"/>
                </a:highlight>
                <a:latin typeface="David" panose="020E0502060401010101" pitchFamily="34" charset="-79"/>
                <a:cs typeface="David" panose="020E0502060401010101" pitchFamily="34" charset="-79"/>
              </a:rPr>
              <a:t>. </a:t>
            </a:r>
            <a:r>
              <a:rPr lang="he-IL" sz="3200" dirty="0">
                <a:solidFill>
                  <a:srgbClr val="000000"/>
                </a:solidFill>
                <a:latin typeface="David" panose="020E0502060401010101" pitchFamily="34" charset="-79"/>
                <a:cs typeface="David" panose="020E0502060401010101" pitchFamily="34" charset="-79"/>
              </a:rPr>
              <a:t> </a:t>
            </a:r>
          </a:p>
          <a:p>
            <a:pPr algn="r"/>
            <a:r>
              <a:rPr lang="he-IL" sz="3200" b="1" dirty="0">
                <a:solidFill>
                  <a:srgbClr val="000000"/>
                </a:solidFill>
                <a:latin typeface="David" panose="020E0502060401010101" pitchFamily="34" charset="-79"/>
                <a:cs typeface="David" panose="020E0502060401010101" pitchFamily="34" charset="-79"/>
              </a:rPr>
              <a:t>ב</a:t>
            </a:r>
            <a:r>
              <a:rPr lang="he-IL" sz="3200" dirty="0">
                <a:solidFill>
                  <a:srgbClr val="000000"/>
                </a:solidFill>
                <a:latin typeface="David" panose="020E0502060401010101" pitchFamily="34" charset="-79"/>
                <a:cs typeface="David" panose="020E0502060401010101" pitchFamily="34" charset="-79"/>
              </a:rPr>
              <a:t> וַיַּעַרְכוּ </a:t>
            </a:r>
            <a:r>
              <a:rPr lang="he-IL" sz="3200" dirty="0" err="1">
                <a:solidFill>
                  <a:srgbClr val="000000"/>
                </a:solidFill>
                <a:latin typeface="David" panose="020E0502060401010101" pitchFamily="34" charset="-79"/>
                <a:cs typeface="David" panose="020E0502060401010101" pitchFamily="34" charset="-79"/>
              </a:rPr>
              <a:t>פְלִשְׁתִּים</a:t>
            </a:r>
            <a:r>
              <a:rPr lang="he-IL" sz="3200" dirty="0">
                <a:solidFill>
                  <a:srgbClr val="000000"/>
                </a:solidFill>
                <a:latin typeface="David" panose="020E0502060401010101" pitchFamily="34" charset="-79"/>
                <a:cs typeface="David" panose="020E0502060401010101" pitchFamily="34" charset="-79"/>
              </a:rPr>
              <a:t> לִקְרַאת יִשְׂרָאֵל, </a:t>
            </a:r>
            <a:r>
              <a:rPr lang="he-IL" sz="3200" dirty="0" err="1">
                <a:solidFill>
                  <a:srgbClr val="000000"/>
                </a:solidFill>
                <a:latin typeface="David" panose="020E0502060401010101" pitchFamily="34" charset="-79"/>
                <a:cs typeface="David" panose="020E0502060401010101" pitchFamily="34" charset="-79"/>
              </a:rPr>
              <a:t>וַתִּטֹּש</a:t>
            </a:r>
            <a:r>
              <a:rPr lang="he-IL" sz="3200" dirty="0">
                <a:solidFill>
                  <a:srgbClr val="000000"/>
                </a:solidFill>
                <a:latin typeface="David" panose="020E0502060401010101" pitchFamily="34" charset="-79"/>
                <a:cs typeface="David" panose="020E0502060401010101" pitchFamily="34" charset="-79"/>
              </a:rPr>
              <a:t>ׁ הַמִּלְחָמָה, </a:t>
            </a:r>
            <a:r>
              <a:rPr lang="he-IL" sz="3200" dirty="0" err="1">
                <a:solidFill>
                  <a:srgbClr val="000000"/>
                </a:solidFill>
                <a:latin typeface="David" panose="020E0502060401010101" pitchFamily="34" charset="-79"/>
                <a:cs typeface="David" panose="020E0502060401010101" pitchFamily="34" charset="-79"/>
              </a:rPr>
              <a:t>וַיִּנָּגֶף</a:t>
            </a:r>
            <a:r>
              <a:rPr lang="he-IL" sz="3200" dirty="0">
                <a:solidFill>
                  <a:srgbClr val="000000"/>
                </a:solidFill>
                <a:latin typeface="David" panose="020E0502060401010101" pitchFamily="34" charset="-79"/>
                <a:cs typeface="David" panose="020E0502060401010101" pitchFamily="34" charset="-79"/>
              </a:rPr>
              <a:t> יִשְׂרָאֵל, לִפְנֵי </a:t>
            </a:r>
            <a:r>
              <a:rPr lang="he-IL" sz="3200" dirty="0" err="1">
                <a:solidFill>
                  <a:srgbClr val="000000"/>
                </a:solidFill>
                <a:latin typeface="David" panose="020E0502060401010101" pitchFamily="34" charset="-79"/>
                <a:cs typeface="David" panose="020E0502060401010101" pitchFamily="34" charset="-79"/>
              </a:rPr>
              <a:t>פְלִשְׁתִּים</a:t>
            </a:r>
            <a:r>
              <a:rPr lang="he-IL" sz="3200" dirty="0">
                <a:solidFill>
                  <a:srgbClr val="000000"/>
                </a:solidFill>
                <a:latin typeface="David" panose="020E0502060401010101" pitchFamily="34" charset="-79"/>
                <a:cs typeface="David" panose="020E0502060401010101" pitchFamily="34" charset="-79"/>
              </a:rPr>
              <a:t>; וַיַּכּוּ בַמַּעֲרָכָה בַּשָּׂדֶה, </a:t>
            </a:r>
            <a:r>
              <a:rPr lang="he-IL" sz="3200" b="1" dirty="0" err="1">
                <a:solidFill>
                  <a:srgbClr val="000000"/>
                </a:solidFill>
                <a:highlight>
                  <a:srgbClr val="FFFF00"/>
                </a:highlight>
                <a:latin typeface="David" panose="020E0502060401010101" pitchFamily="34" charset="-79"/>
                <a:cs typeface="David" panose="020E0502060401010101" pitchFamily="34" charset="-79"/>
              </a:rPr>
              <a:t>כְּאַרְבַּעַת</a:t>
            </a:r>
            <a:r>
              <a:rPr lang="he-IL" sz="3200" b="1" dirty="0">
                <a:solidFill>
                  <a:srgbClr val="000000"/>
                </a:solidFill>
                <a:highlight>
                  <a:srgbClr val="FFFF00"/>
                </a:highlight>
                <a:latin typeface="David" panose="020E0502060401010101" pitchFamily="34" charset="-79"/>
                <a:cs typeface="David" panose="020E0502060401010101" pitchFamily="34" charset="-79"/>
              </a:rPr>
              <a:t> אֲלָפִים אִישׁ</a:t>
            </a:r>
            <a:r>
              <a:rPr lang="he-IL" dirty="0">
                <a:solidFill>
                  <a:srgbClr val="000000"/>
                </a:solidFill>
                <a:latin typeface="David" panose="020E0502060401010101" pitchFamily="34" charset="-79"/>
                <a:cs typeface="David" panose="020E0502060401010101" pitchFamily="34" charset="-79"/>
              </a:rPr>
              <a:t>.</a:t>
            </a:r>
            <a:endParaRPr lang="he-IL" dirty="0"/>
          </a:p>
        </p:txBody>
      </p:sp>
    </p:spTree>
    <p:extLst>
      <p:ext uri="{BB962C8B-B14F-4D97-AF65-F5344CB8AC3E}">
        <p14:creationId xmlns:p14="http://schemas.microsoft.com/office/powerpoint/2010/main" val="347579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64789A99-2465-4C53-BD1C-547F588B3936}"/>
              </a:ext>
            </a:extLst>
          </p:cNvPr>
          <p:cNvPicPr>
            <a:picLocks noChangeAspect="1"/>
          </p:cNvPicPr>
          <p:nvPr/>
        </p:nvPicPr>
        <p:blipFill>
          <a:blip r:embed="rId2"/>
          <a:stretch>
            <a:fillRect/>
          </a:stretch>
        </p:blipFill>
        <p:spPr>
          <a:xfrm>
            <a:off x="5724794" y="175831"/>
            <a:ext cx="6105256" cy="3542729"/>
          </a:xfrm>
          <a:prstGeom prst="rect">
            <a:avLst/>
          </a:prstGeom>
        </p:spPr>
      </p:pic>
      <p:pic>
        <p:nvPicPr>
          <p:cNvPr id="3074" name="Picture 2" descr="מפת קרב אבן העזר">
            <a:extLst>
              <a:ext uri="{FF2B5EF4-FFF2-40B4-BE49-F238E27FC236}">
                <a16:creationId xmlns:a16="http://schemas.microsoft.com/office/drawing/2014/main" id="{E41C679E-6D51-44E1-931F-F4932BB067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024" y="256031"/>
            <a:ext cx="4655249" cy="48874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3C91D77-EBB3-4508-B921-88348A232884}"/>
              </a:ext>
            </a:extLst>
          </p:cNvPr>
          <p:cNvSpPr txBox="1"/>
          <p:nvPr/>
        </p:nvSpPr>
        <p:spPr>
          <a:xfrm>
            <a:off x="5734050" y="4143863"/>
            <a:ext cx="6096000" cy="1323439"/>
          </a:xfrm>
          <a:prstGeom prst="rect">
            <a:avLst/>
          </a:prstGeom>
          <a:blipFill>
            <a:blip r:embed="rId4"/>
            <a:tile tx="0" ty="0" sx="100000" sy="100000" flip="none" algn="tl"/>
          </a:blipFill>
          <a:ln w="38100">
            <a:solidFill>
              <a:schemeClr val="tx1"/>
            </a:solidFill>
          </a:ln>
        </p:spPr>
        <p:txBody>
          <a:bodyPr wrap="square" rtlCol="1">
            <a:spAutoFit/>
          </a:bodyPr>
          <a:lstStyle/>
          <a:p>
            <a:pPr algn="r"/>
            <a:r>
              <a:rPr lang="he-IL" sz="4000" u="sng" dirty="0">
                <a:latin typeface="David" panose="020E0502060401010101" pitchFamily="34" charset="-79"/>
                <a:cs typeface="David" panose="020E0502060401010101" pitchFamily="34" charset="-79"/>
              </a:rPr>
              <a:t>המ</a:t>
            </a:r>
            <a:r>
              <a:rPr lang="he-IL" sz="4000" dirty="0">
                <a:latin typeface="David" panose="020E0502060401010101" pitchFamily="34" charset="-79"/>
                <a:cs typeface="David" panose="020E0502060401010101" pitchFamily="34" charset="-79"/>
              </a:rPr>
              <a:t>לחמה בין ישראל והפלישתים באבן העזר </a:t>
            </a:r>
            <a:r>
              <a:rPr lang="he-IL" sz="4000" dirty="0" err="1">
                <a:latin typeface="David" panose="020E0502060401010101" pitchFamily="34" charset="-79"/>
                <a:cs typeface="David" panose="020E0502060401010101" pitchFamily="34" charset="-79"/>
              </a:rPr>
              <a:t>ואפק</a:t>
            </a:r>
            <a:r>
              <a:rPr lang="he-IL" sz="2400" dirty="0">
                <a:latin typeface="David" panose="020E0502060401010101" pitchFamily="34" charset="-79"/>
                <a:cs typeface="David" panose="020E0502060401010101" pitchFamily="34" charset="-79"/>
              </a:rPr>
              <a:t>.</a:t>
            </a:r>
            <a:endParaRPr lang="he-IL" sz="2400" b="1" u="sng"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920763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761511-DF96-4179-AB6E-68B13FC737EE}"/>
              </a:ext>
            </a:extLst>
          </p:cNvPr>
          <p:cNvSpPr txBox="1"/>
          <p:nvPr/>
        </p:nvSpPr>
        <p:spPr>
          <a:xfrm>
            <a:off x="426720" y="280416"/>
            <a:ext cx="5742430" cy="6124754"/>
          </a:xfrm>
          <a:prstGeom prst="rect">
            <a:avLst/>
          </a:prstGeom>
          <a:solidFill>
            <a:schemeClr val="accent6">
              <a:lumMod val="60000"/>
              <a:lumOff val="40000"/>
            </a:schemeClr>
          </a:solidFill>
          <a:ln w="38100">
            <a:solidFill>
              <a:schemeClr val="tx1"/>
            </a:solidFill>
          </a:ln>
        </p:spPr>
        <p:txBody>
          <a:bodyPr wrap="square" rtlCol="1">
            <a:spAutoFit/>
          </a:bodyPr>
          <a:lstStyle/>
          <a:p>
            <a:pPr algn="r"/>
            <a:r>
              <a:rPr lang="he-IL" sz="2800" b="1" u="sng" dirty="0">
                <a:latin typeface="David" panose="020E0502060401010101" pitchFamily="34" charset="-79"/>
                <a:cs typeface="David" panose="020E0502060401010101" pitchFamily="34" charset="-79"/>
              </a:rPr>
              <a:t>ג</a:t>
            </a:r>
            <a:r>
              <a:rPr lang="he-IL" sz="2800" dirty="0">
                <a:latin typeface="David" panose="020E0502060401010101" pitchFamily="34" charset="-79"/>
                <a:cs typeface="David" panose="020E0502060401010101" pitchFamily="34" charset="-79"/>
              </a:rPr>
              <a:t>. לאחר שהוכו במלחמה באו הנלחמים אל המחנה באבן </a:t>
            </a:r>
            <a:r>
              <a:rPr lang="he-IL" sz="2800" dirty="0" err="1">
                <a:latin typeface="David" panose="020E0502060401010101" pitchFamily="34" charset="-79"/>
                <a:cs typeface="David" panose="020E0502060401010101" pitchFamily="34" charset="-79"/>
              </a:rPr>
              <a:t>האזל</a:t>
            </a:r>
            <a:r>
              <a:rPr lang="he-IL" sz="2800" dirty="0">
                <a:latin typeface="David" panose="020E0502060401010101" pitchFamily="34" charset="-79"/>
                <a:cs typeface="David" panose="020E0502060401010101" pitchFamily="34" charset="-79"/>
              </a:rPr>
              <a:t> ששם חיכו העם שלא הלכו למלחמה, ואמרו זקני ישראל אחד אל השני- </a:t>
            </a:r>
            <a:r>
              <a:rPr lang="he-IL" sz="2800" b="1" dirty="0">
                <a:highlight>
                  <a:srgbClr val="FFFF00"/>
                </a:highlight>
                <a:latin typeface="David" panose="020E0502060401010101" pitchFamily="34" charset="-79"/>
                <a:cs typeface="David" panose="020E0502060401010101" pitchFamily="34" charset="-79"/>
              </a:rPr>
              <a:t>מה חטאנו שכך ה' הענישנו</a:t>
            </a:r>
            <a:r>
              <a:rPr lang="he-IL" sz="2800" dirty="0">
                <a:latin typeface="David" panose="020E0502060401010101" pitchFamily="34" charset="-79"/>
                <a:cs typeface="David" panose="020E0502060401010101" pitchFamily="34" charset="-79"/>
              </a:rPr>
              <a:t>? (הם לא חשבו בגלל חטא בני עלי זלזול בקורבנות) הם חשבו בגלל שאין להם מספיק זכויות ולכן אמרו: </a:t>
            </a:r>
            <a:r>
              <a:rPr lang="he-IL" sz="2800" b="1" dirty="0">
                <a:highlight>
                  <a:srgbClr val="FFFF00"/>
                </a:highlight>
                <a:latin typeface="David" panose="020E0502060401010101" pitchFamily="34" charset="-79"/>
                <a:cs typeface="David" panose="020E0502060401010101" pitchFamily="34" charset="-79"/>
              </a:rPr>
              <a:t>בואו וניקח עמנו את ארון ה' עם לוחות הברית ממשכן שילה</a:t>
            </a:r>
            <a:r>
              <a:rPr lang="he-IL" sz="2800" dirty="0">
                <a:latin typeface="David" panose="020E0502060401010101" pitchFamily="34" charset="-79"/>
                <a:cs typeface="David" panose="020E0502060401010101" pitchFamily="34" charset="-79"/>
              </a:rPr>
              <a:t>, ובזכות ארון ה' ננצח את הפלישתים.</a:t>
            </a:r>
          </a:p>
          <a:p>
            <a:pPr algn="r"/>
            <a:r>
              <a:rPr lang="he-IL" sz="2800" b="1" u="sng" dirty="0">
                <a:latin typeface="David" panose="020E0502060401010101" pitchFamily="34" charset="-79"/>
                <a:cs typeface="David" panose="020E0502060401010101" pitchFamily="34" charset="-79"/>
              </a:rPr>
              <a:t>ד</a:t>
            </a:r>
            <a:r>
              <a:rPr lang="he-IL" sz="2800" dirty="0">
                <a:latin typeface="David" panose="020E0502060401010101" pitchFamily="34" charset="-79"/>
                <a:cs typeface="David" panose="020E0502060401010101" pitchFamily="34" charset="-79"/>
              </a:rPr>
              <a:t>. הזקנים שלחו שלוחים מהעם לשילה (ולא שאלו את שמואל או אורים ותומים) </a:t>
            </a:r>
            <a:r>
              <a:rPr lang="he-IL" sz="2800" b="1" dirty="0">
                <a:highlight>
                  <a:srgbClr val="FFFF00"/>
                </a:highlight>
                <a:latin typeface="David" panose="020E0502060401010101" pitchFamily="34" charset="-79"/>
                <a:cs typeface="David" panose="020E0502060401010101" pitchFamily="34" charset="-79"/>
              </a:rPr>
              <a:t>ונטלו משם את ארון ה', על כתפיהם </a:t>
            </a:r>
            <a:r>
              <a:rPr lang="he-IL" sz="2800" dirty="0">
                <a:latin typeface="David" panose="020E0502060401010101" pitchFamily="34" charset="-79"/>
                <a:cs typeface="David" panose="020E0502060401010101" pitchFamily="34" charset="-79"/>
              </a:rPr>
              <a:t>ושם במשכן היו שני בני עלי ליד ארון ה' (חופני ופנחס) והם הלכו ביד עימם ועם הארון. </a:t>
            </a:r>
          </a:p>
        </p:txBody>
      </p:sp>
      <p:sp>
        <p:nvSpPr>
          <p:cNvPr id="3" name="מלבן 2">
            <a:extLst>
              <a:ext uri="{FF2B5EF4-FFF2-40B4-BE49-F238E27FC236}">
                <a16:creationId xmlns:a16="http://schemas.microsoft.com/office/drawing/2014/main" id="{A4E6875C-7B8F-4149-838A-4DB4D8FCFD8D}"/>
              </a:ext>
            </a:extLst>
          </p:cNvPr>
          <p:cNvSpPr/>
          <p:nvPr/>
        </p:nvSpPr>
        <p:spPr>
          <a:xfrm>
            <a:off x="6486146" y="280416"/>
            <a:ext cx="5510782" cy="4524315"/>
          </a:xfrm>
          <a:prstGeom prst="rect">
            <a:avLst/>
          </a:prstGeom>
          <a:solidFill>
            <a:schemeClr val="tx2">
              <a:lumMod val="40000"/>
              <a:lumOff val="60000"/>
            </a:schemeClr>
          </a:solidFill>
        </p:spPr>
        <p:txBody>
          <a:bodyPr wrap="square">
            <a:spAutoFit/>
          </a:bodyPr>
          <a:lstStyle/>
          <a:p>
            <a:pPr algn="r"/>
            <a:r>
              <a:rPr lang="he-IL" sz="3200" b="1" dirty="0">
                <a:solidFill>
                  <a:srgbClr val="000000"/>
                </a:solidFill>
                <a:latin typeface="David" panose="020E0502060401010101" pitchFamily="34" charset="-79"/>
                <a:cs typeface="David" panose="020E0502060401010101" pitchFamily="34" charset="-79"/>
              </a:rPr>
              <a:t>ג</a:t>
            </a:r>
            <a:r>
              <a:rPr lang="he-IL" sz="3200" dirty="0">
                <a:solidFill>
                  <a:srgbClr val="000000"/>
                </a:solidFill>
                <a:latin typeface="David" panose="020E0502060401010101" pitchFamily="34" charset="-79"/>
                <a:cs typeface="David" panose="020E0502060401010101" pitchFamily="34" charset="-79"/>
              </a:rPr>
              <a:t> וַיָּבֹא הָעָם, אֶל-הַמַּחֲנֶה, וַיֹּאמְרוּ זִקְנֵי יִשְׂרָאֵל,</a:t>
            </a:r>
            <a:r>
              <a:rPr lang="he-IL" sz="3200" b="1" dirty="0">
                <a:solidFill>
                  <a:srgbClr val="000000"/>
                </a:solidFill>
                <a:highlight>
                  <a:srgbClr val="FFFF00"/>
                </a:highlight>
                <a:latin typeface="David" panose="020E0502060401010101" pitchFamily="34" charset="-79"/>
                <a:cs typeface="David" panose="020E0502060401010101" pitchFamily="34" charset="-79"/>
              </a:rPr>
              <a:t> לָמָּה </a:t>
            </a:r>
            <a:r>
              <a:rPr lang="he-IL" sz="3200" b="1" dirty="0" err="1">
                <a:solidFill>
                  <a:srgbClr val="000000"/>
                </a:solidFill>
                <a:highlight>
                  <a:srgbClr val="FFFF00"/>
                </a:highlight>
                <a:latin typeface="David" panose="020E0502060401010101" pitchFamily="34" charset="-79"/>
                <a:cs typeface="David" panose="020E0502060401010101" pitchFamily="34" charset="-79"/>
              </a:rPr>
              <a:t>נְגָפָנו</a:t>
            </a:r>
            <a:r>
              <a:rPr lang="he-IL" sz="3200" b="1" dirty="0">
                <a:solidFill>
                  <a:srgbClr val="000000"/>
                </a:solidFill>
                <a:highlight>
                  <a:srgbClr val="FFFF00"/>
                </a:highlight>
                <a:latin typeface="David" panose="020E0502060401010101" pitchFamily="34" charset="-79"/>
                <a:cs typeface="David" panose="020E0502060401010101" pitchFamily="34" charset="-79"/>
              </a:rPr>
              <a:t>ּ יְהוָה הַיּוֹם לִפְנֵי </a:t>
            </a:r>
            <a:r>
              <a:rPr lang="he-IL" sz="3200" b="1" dirty="0" err="1">
                <a:solidFill>
                  <a:srgbClr val="000000"/>
                </a:solidFill>
                <a:highlight>
                  <a:srgbClr val="FFFF00"/>
                </a:highlight>
                <a:latin typeface="David" panose="020E0502060401010101" pitchFamily="34" charset="-79"/>
                <a:cs typeface="David" panose="020E0502060401010101" pitchFamily="34" charset="-79"/>
              </a:rPr>
              <a:t>פְלִשְׁתִּים</a:t>
            </a:r>
            <a:r>
              <a:rPr lang="he-IL" sz="3200" dirty="0">
                <a:solidFill>
                  <a:srgbClr val="000000"/>
                </a:solidFill>
                <a:latin typeface="David" panose="020E0502060401010101" pitchFamily="34" charset="-79"/>
                <a:cs typeface="David" panose="020E0502060401010101" pitchFamily="34" charset="-79"/>
              </a:rPr>
              <a:t>; </a:t>
            </a:r>
            <a:r>
              <a:rPr lang="he-IL" sz="3200" dirty="0" err="1">
                <a:solidFill>
                  <a:srgbClr val="000000"/>
                </a:solidFill>
                <a:latin typeface="David" panose="020E0502060401010101" pitchFamily="34" charset="-79"/>
                <a:cs typeface="David" panose="020E0502060401010101" pitchFamily="34" charset="-79"/>
              </a:rPr>
              <a:t>נִקְחָה</a:t>
            </a:r>
            <a:r>
              <a:rPr lang="he-IL" sz="3200" dirty="0">
                <a:solidFill>
                  <a:srgbClr val="000000"/>
                </a:solidFill>
                <a:latin typeface="David" panose="020E0502060401010101" pitchFamily="34" charset="-79"/>
                <a:cs typeface="David" panose="020E0502060401010101" pitchFamily="34" charset="-79"/>
              </a:rPr>
              <a:t> אֵלֵינוּ מִשִּׁלֹה, </a:t>
            </a:r>
            <a:r>
              <a:rPr lang="he-IL" sz="3200" b="1" dirty="0">
                <a:solidFill>
                  <a:srgbClr val="000000"/>
                </a:solidFill>
                <a:highlight>
                  <a:srgbClr val="FFFF00"/>
                </a:highlight>
                <a:latin typeface="David" panose="020E0502060401010101" pitchFamily="34" charset="-79"/>
                <a:cs typeface="David" panose="020E0502060401010101" pitchFamily="34" charset="-79"/>
              </a:rPr>
              <a:t>אֶת-אֲרוֹן בְּרִית יְהוָה</a:t>
            </a:r>
            <a:r>
              <a:rPr lang="he-IL" sz="3200" dirty="0">
                <a:solidFill>
                  <a:srgbClr val="000000"/>
                </a:solidFill>
                <a:latin typeface="David" panose="020E0502060401010101" pitchFamily="34" charset="-79"/>
                <a:cs typeface="David" panose="020E0502060401010101" pitchFamily="34" charset="-79"/>
              </a:rPr>
              <a:t>, וְיָבֹא בְקִרְבֵּנוּ, וְיֹשִׁעֵנוּ מִכַּף </a:t>
            </a:r>
            <a:r>
              <a:rPr lang="he-IL" sz="3200" dirty="0" err="1">
                <a:solidFill>
                  <a:srgbClr val="000000"/>
                </a:solidFill>
                <a:latin typeface="David" panose="020E0502060401010101" pitchFamily="34" charset="-79"/>
                <a:cs typeface="David" panose="020E0502060401010101" pitchFamily="34" charset="-79"/>
              </a:rPr>
              <a:t>אֹיְבֵינו</a:t>
            </a:r>
            <a:r>
              <a:rPr lang="he-IL" sz="3200" dirty="0">
                <a:solidFill>
                  <a:srgbClr val="000000"/>
                </a:solidFill>
                <a:latin typeface="David" panose="020E0502060401010101" pitchFamily="34" charset="-79"/>
                <a:cs typeface="David" panose="020E0502060401010101" pitchFamily="34" charset="-79"/>
              </a:rPr>
              <a:t>ּ.  </a:t>
            </a:r>
          </a:p>
          <a:p>
            <a:pPr algn="r"/>
            <a:r>
              <a:rPr lang="he-IL" sz="3200" b="1" dirty="0">
                <a:solidFill>
                  <a:srgbClr val="000000"/>
                </a:solidFill>
                <a:latin typeface="David" panose="020E0502060401010101" pitchFamily="34" charset="-79"/>
                <a:cs typeface="David" panose="020E0502060401010101" pitchFamily="34" charset="-79"/>
              </a:rPr>
              <a:t>ד</a:t>
            </a:r>
            <a:r>
              <a:rPr lang="he-IL" sz="3200" dirty="0">
                <a:solidFill>
                  <a:srgbClr val="000000"/>
                </a:solidFill>
                <a:latin typeface="David" panose="020E0502060401010101" pitchFamily="34" charset="-79"/>
                <a:cs typeface="David" panose="020E0502060401010101" pitchFamily="34" charset="-79"/>
              </a:rPr>
              <a:t> וַיִּשְׁלַח הָעָם, שִׁלֹה, </a:t>
            </a:r>
            <a:r>
              <a:rPr lang="he-IL" sz="3200" b="1" dirty="0" err="1">
                <a:solidFill>
                  <a:srgbClr val="000000"/>
                </a:solidFill>
                <a:highlight>
                  <a:srgbClr val="FFFF00"/>
                </a:highlight>
                <a:latin typeface="David" panose="020E0502060401010101" pitchFamily="34" charset="-79"/>
                <a:cs typeface="David" panose="020E0502060401010101" pitchFamily="34" charset="-79"/>
              </a:rPr>
              <a:t>וַיִּשְׂאו</a:t>
            </a:r>
            <a:r>
              <a:rPr lang="he-IL" sz="3200" b="1" dirty="0">
                <a:solidFill>
                  <a:srgbClr val="000000"/>
                </a:solidFill>
                <a:highlight>
                  <a:srgbClr val="FFFF00"/>
                </a:highlight>
                <a:latin typeface="David" panose="020E0502060401010101" pitchFamily="34" charset="-79"/>
                <a:cs typeface="David" panose="020E0502060401010101" pitchFamily="34" charset="-79"/>
              </a:rPr>
              <a:t>ּ מִשָּׁם אֵת אֲרוֹן בְּרִית-יְהוָה צְבָאוֹת</a:t>
            </a:r>
            <a:r>
              <a:rPr lang="he-IL" sz="3200" dirty="0">
                <a:solidFill>
                  <a:srgbClr val="000000"/>
                </a:solidFill>
                <a:latin typeface="David" panose="020E0502060401010101" pitchFamily="34" charset="-79"/>
                <a:cs typeface="David" panose="020E0502060401010101" pitchFamily="34" charset="-79"/>
              </a:rPr>
              <a:t>, יֹשֵׁב הַכְּרֻבִים; וְשָׁם שְׁנֵי בְנֵי-עֵלִי, עִם-אֲרוֹן בְּרִית </a:t>
            </a:r>
            <a:r>
              <a:rPr lang="he-IL" sz="3200" dirty="0" err="1">
                <a:solidFill>
                  <a:srgbClr val="000000"/>
                </a:solidFill>
                <a:latin typeface="David" panose="020E0502060401010101" pitchFamily="34" charset="-79"/>
                <a:cs typeface="David" panose="020E0502060401010101" pitchFamily="34" charset="-79"/>
              </a:rPr>
              <a:t>הָאֱלֹהִים</a:t>
            </a:r>
            <a:r>
              <a:rPr lang="he-IL" sz="3200" dirty="0">
                <a:solidFill>
                  <a:srgbClr val="000000"/>
                </a:solidFill>
                <a:latin typeface="David" panose="020E0502060401010101" pitchFamily="34" charset="-79"/>
                <a:cs typeface="David" panose="020E0502060401010101" pitchFamily="34" charset="-79"/>
              </a:rPr>
              <a:t>--חָפְנִי, </a:t>
            </a:r>
            <a:r>
              <a:rPr lang="he-IL" sz="3200" dirty="0" err="1">
                <a:solidFill>
                  <a:srgbClr val="000000"/>
                </a:solidFill>
                <a:latin typeface="David" panose="020E0502060401010101" pitchFamily="34" charset="-79"/>
                <a:cs typeface="David" panose="020E0502060401010101" pitchFamily="34" charset="-79"/>
              </a:rPr>
              <a:t>וּפִינְחָס</a:t>
            </a:r>
            <a:r>
              <a:rPr lang="he-IL" sz="3200" dirty="0">
                <a:solidFill>
                  <a:srgbClr val="000000"/>
                </a:solidFill>
                <a:latin typeface="David" panose="020E0502060401010101" pitchFamily="34" charset="-79"/>
                <a:cs typeface="David" panose="020E0502060401010101" pitchFamily="34" charset="-79"/>
              </a:rPr>
              <a:t>. </a:t>
            </a:r>
            <a:endParaRPr lang="he-IL" sz="3200" dirty="0"/>
          </a:p>
        </p:txBody>
      </p:sp>
      <p:pic>
        <p:nvPicPr>
          <p:cNvPr id="4" name="תמונה 3">
            <a:extLst>
              <a:ext uri="{FF2B5EF4-FFF2-40B4-BE49-F238E27FC236}">
                <a16:creationId xmlns:a16="http://schemas.microsoft.com/office/drawing/2014/main" id="{A9BAC499-60A0-4628-9DB2-246FE1500587}"/>
              </a:ext>
            </a:extLst>
          </p:cNvPr>
          <p:cNvPicPr>
            <a:picLocks noChangeAspect="1"/>
          </p:cNvPicPr>
          <p:nvPr/>
        </p:nvPicPr>
        <p:blipFill>
          <a:blip r:embed="rId2"/>
          <a:stretch>
            <a:fillRect/>
          </a:stretch>
        </p:blipFill>
        <p:spPr>
          <a:xfrm>
            <a:off x="6898576" y="4765149"/>
            <a:ext cx="3806000" cy="2092851"/>
          </a:xfrm>
          <a:prstGeom prst="rect">
            <a:avLst/>
          </a:prstGeom>
        </p:spPr>
      </p:pic>
    </p:spTree>
    <p:extLst>
      <p:ext uri="{BB962C8B-B14F-4D97-AF65-F5344CB8AC3E}">
        <p14:creationId xmlns:p14="http://schemas.microsoft.com/office/powerpoint/2010/main" val="270282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animEffect transition="in" filter="wipe(down)">
                                      <p:cBhvr>
                                        <p:cTn id="14" dur="500"/>
                                        <p:tgtEl>
                                          <p:spTgt spid="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1290AE4-CDAE-41E5-AB1E-480863234269}"/>
              </a:ext>
            </a:extLst>
          </p:cNvPr>
          <p:cNvSpPr txBox="1"/>
          <p:nvPr/>
        </p:nvSpPr>
        <p:spPr>
          <a:xfrm>
            <a:off x="304800" y="168604"/>
            <a:ext cx="5522976" cy="6124754"/>
          </a:xfrm>
          <a:prstGeom prst="rect">
            <a:avLst/>
          </a:prstGeom>
          <a:solidFill>
            <a:schemeClr val="accent6">
              <a:lumMod val="60000"/>
              <a:lumOff val="40000"/>
            </a:schemeClr>
          </a:solidFill>
          <a:ln w="38100">
            <a:solidFill>
              <a:schemeClr val="tx1"/>
            </a:solidFill>
          </a:ln>
        </p:spPr>
        <p:txBody>
          <a:bodyPr wrap="square" rtlCol="1">
            <a:spAutoFit/>
          </a:bodyPr>
          <a:lstStyle/>
          <a:p>
            <a:pPr algn="r"/>
            <a:r>
              <a:rPr lang="he-IL" sz="2800" b="1" u="sng" dirty="0">
                <a:latin typeface="David" panose="020E0502060401010101" pitchFamily="34" charset="-79"/>
                <a:cs typeface="David" panose="020E0502060401010101" pitchFamily="34" charset="-79"/>
              </a:rPr>
              <a:t>ה</a:t>
            </a:r>
            <a:r>
              <a:rPr lang="he-IL" sz="2800" dirty="0">
                <a:latin typeface="David" panose="020E0502060401010101" pitchFamily="34" charset="-79"/>
                <a:cs typeface="David" panose="020E0502060401010101" pitchFamily="34" charset="-79"/>
              </a:rPr>
              <a:t>. וכאשר בא ארון ברית ה' משילה אל המחנה באבן העזר הריעו כל ישראל בקולות תרועה (שהיו בטוחים שעם בא הארון ינצחו את הפלישתים) , </a:t>
            </a:r>
            <a:r>
              <a:rPr lang="he-IL" sz="2800" b="1" dirty="0">
                <a:highlight>
                  <a:srgbClr val="FFFF00"/>
                </a:highlight>
                <a:latin typeface="David" panose="020E0502060401010101" pitchFamily="34" charset="-79"/>
                <a:cs typeface="David" panose="020E0502060401010101" pitchFamily="34" charset="-79"/>
              </a:rPr>
              <a:t>ונהיה המחנה כולו מהומה </a:t>
            </a:r>
            <a:r>
              <a:rPr lang="he-IL" sz="2800" dirty="0">
                <a:latin typeface="David" panose="020E0502060401010101" pitchFamily="34" charset="-79"/>
                <a:cs typeface="David" panose="020E0502060401010101" pitchFamily="34" charset="-79"/>
              </a:rPr>
              <a:t>מרוב הקולות. </a:t>
            </a:r>
          </a:p>
          <a:p>
            <a:pPr algn="r"/>
            <a:r>
              <a:rPr lang="he-IL" sz="2800" b="1" u="sng" dirty="0">
                <a:latin typeface="David" panose="020E0502060401010101" pitchFamily="34" charset="-79"/>
                <a:cs typeface="David" panose="020E0502060401010101" pitchFamily="34" charset="-79"/>
              </a:rPr>
              <a:t>ו. </a:t>
            </a:r>
            <a:r>
              <a:rPr lang="he-IL" sz="2800" dirty="0">
                <a:latin typeface="David" panose="020E0502060401010101" pitchFamily="34" charset="-79"/>
                <a:cs typeface="David" panose="020E0502060401010101" pitchFamily="34" charset="-79"/>
              </a:rPr>
              <a:t>קול התרועה נשמעה עד </a:t>
            </a:r>
            <a:r>
              <a:rPr lang="he-IL" sz="2800" dirty="0" err="1">
                <a:latin typeface="David" panose="020E0502060401010101" pitchFamily="34" charset="-79"/>
                <a:cs typeface="David" panose="020E0502060401010101" pitchFamily="34" charset="-79"/>
              </a:rPr>
              <a:t>מחניהם</a:t>
            </a:r>
            <a:r>
              <a:rPr lang="he-IL" sz="2800" dirty="0">
                <a:latin typeface="David" panose="020E0502060401010101" pitchFamily="34" charset="-79"/>
                <a:cs typeface="David" panose="020E0502060401010101" pitchFamily="34" charset="-79"/>
              </a:rPr>
              <a:t> של פלישתים , ואמרו איש אל חברו, מה פשר ועל מה כה שמחים  אחרי שהובסו במלחמה , הבינו כי ארון ה' הגיע למחנה. </a:t>
            </a:r>
          </a:p>
          <a:p>
            <a:pPr algn="r"/>
            <a:r>
              <a:rPr lang="he-IL" sz="2800" b="1" u="sng" dirty="0">
                <a:latin typeface="David" panose="020E0502060401010101" pitchFamily="34" charset="-79"/>
                <a:cs typeface="David" panose="020E0502060401010101" pitchFamily="34" charset="-79"/>
              </a:rPr>
              <a:t>ז</a:t>
            </a:r>
            <a:r>
              <a:rPr lang="he-IL" sz="2800" dirty="0">
                <a:latin typeface="David" panose="020E0502060401010101" pitchFamily="34" charset="-79"/>
                <a:cs typeface="David" panose="020E0502060401010101" pitchFamily="34" charset="-79"/>
              </a:rPr>
              <a:t>. </a:t>
            </a:r>
            <a:r>
              <a:rPr lang="he-IL" sz="2800" b="1" dirty="0">
                <a:highlight>
                  <a:srgbClr val="FFFF00"/>
                </a:highlight>
                <a:latin typeface="David" panose="020E0502060401010101" pitchFamily="34" charset="-79"/>
                <a:cs typeface="David" panose="020E0502060401010101" pitchFamily="34" charset="-79"/>
              </a:rPr>
              <a:t>פחדו הפלישתים </a:t>
            </a:r>
            <a:r>
              <a:rPr lang="he-IL" sz="2800" dirty="0">
                <a:latin typeface="David" panose="020E0502060401010101" pitchFamily="34" charset="-79"/>
                <a:cs typeface="David" panose="020E0502060401010101" pitchFamily="34" charset="-79"/>
              </a:rPr>
              <a:t>מפני ישראל, כי אמרו בא האלוקים אל המחנה וילחם להם, אמרו רע יהיה לנו כי נפסיד במלחמה, כי לא היה כך אף פעם להביא הארון לשדה המערכה. </a:t>
            </a:r>
          </a:p>
        </p:txBody>
      </p:sp>
      <p:sp>
        <p:nvSpPr>
          <p:cNvPr id="3" name="מלבן 2">
            <a:extLst>
              <a:ext uri="{FF2B5EF4-FFF2-40B4-BE49-F238E27FC236}">
                <a16:creationId xmlns:a16="http://schemas.microsoft.com/office/drawing/2014/main" id="{B7A5F219-8413-48FA-9919-1C0342C6EB2D}"/>
              </a:ext>
            </a:extLst>
          </p:cNvPr>
          <p:cNvSpPr/>
          <p:nvPr/>
        </p:nvSpPr>
        <p:spPr>
          <a:xfrm>
            <a:off x="6181344" y="140208"/>
            <a:ext cx="5900928" cy="5016758"/>
          </a:xfrm>
          <a:prstGeom prst="rect">
            <a:avLst/>
          </a:prstGeom>
          <a:solidFill>
            <a:schemeClr val="accent2">
              <a:lumMod val="40000"/>
              <a:lumOff val="60000"/>
            </a:schemeClr>
          </a:solidFill>
        </p:spPr>
        <p:txBody>
          <a:bodyPr wrap="square">
            <a:spAutoFit/>
          </a:bodyPr>
          <a:lstStyle/>
          <a:p>
            <a:pPr algn="r"/>
            <a:r>
              <a:rPr lang="he-IL" sz="3200" b="1" dirty="0">
                <a:solidFill>
                  <a:srgbClr val="000000"/>
                </a:solidFill>
                <a:latin typeface="David" panose="020E0502060401010101" pitchFamily="34" charset="-79"/>
                <a:cs typeface="David" panose="020E0502060401010101" pitchFamily="34" charset="-79"/>
              </a:rPr>
              <a:t>ה</a:t>
            </a:r>
            <a:r>
              <a:rPr lang="he-IL" sz="3200" dirty="0">
                <a:solidFill>
                  <a:srgbClr val="000000"/>
                </a:solidFill>
                <a:latin typeface="David" panose="020E0502060401010101" pitchFamily="34" charset="-79"/>
                <a:cs typeface="David" panose="020E0502060401010101" pitchFamily="34" charset="-79"/>
              </a:rPr>
              <a:t> וַיְהִי, כְּבוֹא אֲרוֹן בְּרִית-יְהוָה אֶל-הַמַּחֲנֶה, וַיָּרִעוּ כָל-יִשְׂרָאֵל, תְּרוּעָה גְדוֹלָה; </a:t>
            </a:r>
            <a:r>
              <a:rPr lang="he-IL" sz="3200" b="1" dirty="0" err="1">
                <a:solidFill>
                  <a:srgbClr val="000000"/>
                </a:solidFill>
                <a:highlight>
                  <a:srgbClr val="FFFF00"/>
                </a:highlight>
                <a:latin typeface="David" panose="020E0502060401010101" pitchFamily="34" charset="-79"/>
                <a:cs typeface="David" panose="020E0502060401010101" pitchFamily="34" charset="-79"/>
              </a:rPr>
              <a:t>וַתֵּהֹם</a:t>
            </a:r>
            <a:r>
              <a:rPr lang="he-IL" sz="3200" b="1" dirty="0">
                <a:solidFill>
                  <a:srgbClr val="000000"/>
                </a:solidFill>
                <a:highlight>
                  <a:srgbClr val="FFFF00"/>
                </a:highlight>
                <a:latin typeface="David" panose="020E0502060401010101" pitchFamily="34" charset="-79"/>
                <a:cs typeface="David" panose="020E0502060401010101" pitchFamily="34" charset="-79"/>
              </a:rPr>
              <a:t>, </a:t>
            </a:r>
            <a:r>
              <a:rPr lang="he-IL" sz="3200" dirty="0">
                <a:solidFill>
                  <a:srgbClr val="000000"/>
                </a:solidFill>
                <a:latin typeface="David" panose="020E0502060401010101" pitchFamily="34" charset="-79"/>
                <a:cs typeface="David" panose="020E0502060401010101" pitchFamily="34" charset="-79"/>
              </a:rPr>
              <a:t>הָאָרֶץ.  </a:t>
            </a:r>
          </a:p>
          <a:p>
            <a:pPr algn="r"/>
            <a:r>
              <a:rPr lang="he-IL" sz="3200" b="1" dirty="0">
                <a:solidFill>
                  <a:srgbClr val="000000"/>
                </a:solidFill>
                <a:latin typeface="David" panose="020E0502060401010101" pitchFamily="34" charset="-79"/>
                <a:cs typeface="David" panose="020E0502060401010101" pitchFamily="34" charset="-79"/>
              </a:rPr>
              <a:t>ו</a:t>
            </a:r>
            <a:r>
              <a:rPr lang="he-IL" sz="3200" dirty="0">
                <a:solidFill>
                  <a:srgbClr val="000000"/>
                </a:solidFill>
                <a:latin typeface="David" panose="020E0502060401010101" pitchFamily="34" charset="-79"/>
                <a:cs typeface="David" panose="020E0502060401010101" pitchFamily="34" charset="-79"/>
              </a:rPr>
              <a:t> וַיִּשְׁמְעוּ </a:t>
            </a:r>
            <a:r>
              <a:rPr lang="he-IL" sz="3200" dirty="0" err="1">
                <a:solidFill>
                  <a:srgbClr val="000000"/>
                </a:solidFill>
                <a:latin typeface="David" panose="020E0502060401010101" pitchFamily="34" charset="-79"/>
                <a:cs typeface="David" panose="020E0502060401010101" pitchFamily="34" charset="-79"/>
              </a:rPr>
              <a:t>פְלִשְׁתִּים</a:t>
            </a:r>
            <a:r>
              <a:rPr lang="he-IL" sz="3200" dirty="0">
                <a:solidFill>
                  <a:srgbClr val="000000"/>
                </a:solidFill>
                <a:latin typeface="David" panose="020E0502060401010101" pitchFamily="34" charset="-79"/>
                <a:cs typeface="David" panose="020E0502060401010101" pitchFamily="34" charset="-79"/>
              </a:rPr>
              <a:t>, אֶת-קוֹל הַתְּרוּעָה, וַיֹּאמְרוּ, מֶה קוֹל הַתְּרוּעָה הַגְּדוֹלָה הַזֹּאת בְּמַחֲנֵה הָעִבְרִים; וַיֵּדְעוּ--כִּי אֲרוֹן יְהוָה, בָּא אֶל-הַמַּחֲנֶה.  </a:t>
            </a:r>
          </a:p>
          <a:p>
            <a:pPr algn="r"/>
            <a:r>
              <a:rPr lang="he-IL" sz="3200" b="1" dirty="0">
                <a:solidFill>
                  <a:srgbClr val="000000"/>
                </a:solidFill>
                <a:latin typeface="David" panose="020E0502060401010101" pitchFamily="34" charset="-79"/>
                <a:cs typeface="David" panose="020E0502060401010101" pitchFamily="34" charset="-79"/>
              </a:rPr>
              <a:t>ז</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highlight>
                  <a:srgbClr val="FFFF00"/>
                </a:highlight>
                <a:latin typeface="David" panose="020E0502060401010101" pitchFamily="34" charset="-79"/>
                <a:cs typeface="David" panose="020E0502060401010101" pitchFamily="34" charset="-79"/>
              </a:rPr>
              <a:t>וַיִּרְאוּ, </a:t>
            </a:r>
            <a:r>
              <a:rPr lang="he-IL" sz="3200" b="1" dirty="0" err="1">
                <a:solidFill>
                  <a:srgbClr val="000000"/>
                </a:solidFill>
                <a:highlight>
                  <a:srgbClr val="FFFF00"/>
                </a:highlight>
                <a:latin typeface="David" panose="020E0502060401010101" pitchFamily="34" charset="-79"/>
                <a:cs typeface="David" panose="020E0502060401010101" pitchFamily="34" charset="-79"/>
              </a:rPr>
              <a:t>הַפְּלִשְׁתִּים</a:t>
            </a:r>
            <a:r>
              <a:rPr lang="he-IL" sz="3200" b="1" dirty="0">
                <a:solidFill>
                  <a:srgbClr val="000000"/>
                </a:solidFill>
                <a:highlight>
                  <a:srgbClr val="FFFF00"/>
                </a:highlight>
                <a:latin typeface="David" panose="020E0502060401010101" pitchFamily="34" charset="-79"/>
                <a:cs typeface="David" panose="020E0502060401010101" pitchFamily="34" charset="-79"/>
              </a:rPr>
              <a:t>-</a:t>
            </a:r>
            <a:r>
              <a:rPr lang="he-IL" sz="3200" dirty="0">
                <a:solidFill>
                  <a:srgbClr val="000000"/>
                </a:solidFill>
                <a:latin typeface="David" panose="020E0502060401010101" pitchFamily="34" charset="-79"/>
                <a:cs typeface="David" panose="020E0502060401010101" pitchFamily="34" charset="-79"/>
              </a:rPr>
              <a:t>-כִּי אָמְרוּ, בָּא </a:t>
            </a:r>
            <a:r>
              <a:rPr lang="he-IL" sz="3200" dirty="0" err="1">
                <a:solidFill>
                  <a:srgbClr val="000000"/>
                </a:solidFill>
                <a:latin typeface="David" panose="020E0502060401010101" pitchFamily="34" charset="-79"/>
                <a:cs typeface="David" panose="020E0502060401010101" pitchFamily="34" charset="-79"/>
              </a:rPr>
              <a:t>אֱלֹהִים</a:t>
            </a:r>
            <a:r>
              <a:rPr lang="he-IL" sz="3200" dirty="0">
                <a:solidFill>
                  <a:srgbClr val="000000"/>
                </a:solidFill>
                <a:latin typeface="David" panose="020E0502060401010101" pitchFamily="34" charset="-79"/>
                <a:cs typeface="David" panose="020E0502060401010101" pitchFamily="34" charset="-79"/>
              </a:rPr>
              <a:t> אֶל-הַמַּחֲנֶה; </a:t>
            </a:r>
            <a:r>
              <a:rPr lang="he-IL" sz="3200" b="1" dirty="0">
                <a:solidFill>
                  <a:srgbClr val="000000"/>
                </a:solidFill>
                <a:latin typeface="David" panose="020E0502060401010101" pitchFamily="34" charset="-79"/>
                <a:cs typeface="David" panose="020E0502060401010101" pitchFamily="34" charset="-79"/>
              </a:rPr>
              <a:t>וַיֹּאמְרוּ אוֹי לָנוּ, כִּי לֹא </a:t>
            </a:r>
            <a:r>
              <a:rPr lang="he-IL" sz="3200" b="1" dirty="0" err="1">
                <a:solidFill>
                  <a:srgbClr val="000000"/>
                </a:solidFill>
                <a:latin typeface="David" panose="020E0502060401010101" pitchFamily="34" charset="-79"/>
                <a:cs typeface="David" panose="020E0502060401010101" pitchFamily="34" charset="-79"/>
              </a:rPr>
              <a:t>הָיְתָה</a:t>
            </a:r>
            <a:r>
              <a:rPr lang="he-IL" sz="3200" b="1" dirty="0">
                <a:solidFill>
                  <a:srgbClr val="000000"/>
                </a:solidFill>
                <a:latin typeface="David" panose="020E0502060401010101" pitchFamily="34" charset="-79"/>
                <a:cs typeface="David" panose="020E0502060401010101" pitchFamily="34" charset="-79"/>
              </a:rPr>
              <a:t> כָּזֹאת אֶתְמוֹל שִׁלְשֹׁם</a:t>
            </a:r>
            <a:r>
              <a:rPr lang="he-IL" b="1" dirty="0">
                <a:solidFill>
                  <a:srgbClr val="000000"/>
                </a:solidFill>
                <a:latin typeface="David" panose="020E0502060401010101" pitchFamily="34" charset="-79"/>
                <a:cs typeface="David" panose="020E0502060401010101" pitchFamily="34" charset="-79"/>
              </a:rPr>
              <a:t>.</a:t>
            </a:r>
            <a:endParaRPr lang="he-IL" b="1" dirty="0"/>
          </a:p>
        </p:txBody>
      </p:sp>
      <p:pic>
        <p:nvPicPr>
          <p:cNvPr id="4" name="תמונה 3">
            <a:extLst>
              <a:ext uri="{FF2B5EF4-FFF2-40B4-BE49-F238E27FC236}">
                <a16:creationId xmlns:a16="http://schemas.microsoft.com/office/drawing/2014/main" id="{DAD21BFD-41C3-4459-B25B-AE439E88D5C4}"/>
              </a:ext>
            </a:extLst>
          </p:cNvPr>
          <p:cNvPicPr>
            <a:picLocks noChangeAspect="1"/>
          </p:cNvPicPr>
          <p:nvPr/>
        </p:nvPicPr>
        <p:blipFill>
          <a:blip r:embed="rId2"/>
          <a:stretch>
            <a:fillRect/>
          </a:stretch>
        </p:blipFill>
        <p:spPr>
          <a:xfrm>
            <a:off x="6096000" y="5349954"/>
            <a:ext cx="3135086" cy="1367838"/>
          </a:xfrm>
          <a:prstGeom prst="rect">
            <a:avLst/>
          </a:prstGeom>
        </p:spPr>
      </p:pic>
    </p:spTree>
    <p:extLst>
      <p:ext uri="{BB962C8B-B14F-4D97-AF65-F5344CB8AC3E}">
        <p14:creationId xmlns:p14="http://schemas.microsoft.com/office/powerpoint/2010/main" val="689636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Effect transition="in" filter="fade">
                                      <p:cBhvr>
                                        <p:cTn id="13" dur="1000"/>
                                        <p:tgtEl>
                                          <p:spTgt spid="2">
                                            <p:txEl>
                                              <p:pRg st="1" end="1"/>
                                            </p:txEl>
                                          </p:spTgt>
                                        </p:tgtEl>
                                      </p:cBhvr>
                                    </p:animEffect>
                                    <p:anim calcmode="lin" valueType="num">
                                      <p:cBhvr>
                                        <p:cTn id="14"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 calcmode="lin" valueType="num">
                                      <p:cBhvr additive="base">
                                        <p:cTn id="20"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9BBC018-BAE4-4079-99A9-0EFE5CB83ECB}"/>
              </a:ext>
            </a:extLst>
          </p:cNvPr>
          <p:cNvSpPr txBox="1"/>
          <p:nvPr/>
        </p:nvSpPr>
        <p:spPr>
          <a:xfrm>
            <a:off x="475488" y="292608"/>
            <a:ext cx="5803387" cy="3970318"/>
          </a:xfrm>
          <a:prstGeom prst="rect">
            <a:avLst/>
          </a:prstGeom>
          <a:solidFill>
            <a:schemeClr val="accent4">
              <a:lumMod val="40000"/>
              <a:lumOff val="60000"/>
            </a:schemeClr>
          </a:solidFill>
          <a:ln w="38100">
            <a:solidFill>
              <a:schemeClr val="tx1"/>
            </a:solidFill>
          </a:ln>
        </p:spPr>
        <p:txBody>
          <a:bodyPr wrap="square" rtlCol="1">
            <a:spAutoFit/>
          </a:bodyPr>
          <a:lstStyle/>
          <a:p>
            <a:pPr algn="r"/>
            <a:r>
              <a:rPr lang="he-IL" sz="2800" b="1" u="sng" dirty="0">
                <a:latin typeface="David" panose="020E0502060401010101" pitchFamily="34" charset="-79"/>
                <a:cs typeface="David" panose="020E0502060401010101" pitchFamily="34" charset="-79"/>
              </a:rPr>
              <a:t>ח</a:t>
            </a:r>
            <a:r>
              <a:rPr lang="he-IL" sz="2800" dirty="0">
                <a:latin typeface="David" panose="020E0502060401010101" pitchFamily="34" charset="-79"/>
                <a:cs typeface="David" panose="020E0502060401010101" pitchFamily="34" charset="-79"/>
              </a:rPr>
              <a:t>. רע ומר יהיה לנו אין מי שיכול להצילנו מיד האלוקים האדירים האלה ששולט בעולם ועשה ניסים. </a:t>
            </a:r>
            <a:r>
              <a:rPr lang="he-IL" sz="2800" b="1" dirty="0">
                <a:highlight>
                  <a:srgbClr val="FFFF00"/>
                </a:highlight>
                <a:latin typeface="David" panose="020E0502060401010101" pitchFamily="34" charset="-79"/>
                <a:cs typeface="David" panose="020E0502060401010101" pitchFamily="34" charset="-79"/>
              </a:rPr>
              <a:t>ואלה הם האלוקים שהכו את מצרים בכל מכה במדבר. </a:t>
            </a:r>
          </a:p>
          <a:p>
            <a:pPr algn="r"/>
            <a:r>
              <a:rPr lang="he-IL" sz="2800" b="1" u="sng" dirty="0">
                <a:latin typeface="David" panose="020E0502060401010101" pitchFamily="34" charset="-79"/>
                <a:cs typeface="David" panose="020E0502060401010101" pitchFamily="34" charset="-79"/>
              </a:rPr>
              <a:t>ט</a:t>
            </a:r>
            <a:r>
              <a:rPr lang="he-IL" sz="2800" dirty="0">
                <a:latin typeface="David" panose="020E0502060401010101" pitchFamily="34" charset="-79"/>
                <a:cs typeface="David" panose="020E0502060401010101" pitchFamily="34" charset="-79"/>
              </a:rPr>
              <a:t>. ואמרו הפלישתים אחד אל חברו בואו ונהיה חזקים, הפסיקו לפחד שאם לא כן אזי סופכם יהיה שתעבדו לעברים , ולכן על כל פנים היו אנשים גיבורים להילחם אף אם לא תנצחו.</a:t>
            </a:r>
          </a:p>
        </p:txBody>
      </p:sp>
      <p:sp>
        <p:nvSpPr>
          <p:cNvPr id="3" name="מלבן 2">
            <a:extLst>
              <a:ext uri="{FF2B5EF4-FFF2-40B4-BE49-F238E27FC236}">
                <a16:creationId xmlns:a16="http://schemas.microsoft.com/office/drawing/2014/main" id="{CA8BAD8C-A8D4-49D1-9DA2-B3F96B3310AC}"/>
              </a:ext>
            </a:extLst>
          </p:cNvPr>
          <p:cNvSpPr/>
          <p:nvPr/>
        </p:nvSpPr>
        <p:spPr>
          <a:xfrm>
            <a:off x="6412994" y="195364"/>
            <a:ext cx="5547358" cy="3539430"/>
          </a:xfrm>
          <a:prstGeom prst="rect">
            <a:avLst/>
          </a:prstGeom>
          <a:solidFill>
            <a:schemeClr val="accent3">
              <a:lumMod val="60000"/>
              <a:lumOff val="40000"/>
            </a:schemeClr>
          </a:solidFill>
        </p:spPr>
        <p:txBody>
          <a:bodyPr wrap="square">
            <a:spAutoFit/>
          </a:bodyPr>
          <a:lstStyle/>
          <a:p>
            <a:pPr algn="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ח</a:t>
            </a:r>
            <a:r>
              <a:rPr lang="he-IL" sz="3200" dirty="0">
                <a:solidFill>
                  <a:srgbClr val="000000"/>
                </a:solidFill>
                <a:latin typeface="David" panose="020E0502060401010101" pitchFamily="34" charset="-79"/>
                <a:cs typeface="David" panose="020E0502060401010101" pitchFamily="34" charset="-79"/>
              </a:rPr>
              <a:t> אוֹי לָנוּ--מִי יַצִּילֵנוּ, מִיַּד </a:t>
            </a:r>
            <a:r>
              <a:rPr lang="he-IL" sz="3200" dirty="0" err="1">
                <a:solidFill>
                  <a:srgbClr val="000000"/>
                </a:solidFill>
                <a:latin typeface="David" panose="020E0502060401010101" pitchFamily="34" charset="-79"/>
                <a:cs typeface="David" panose="020E0502060401010101" pitchFamily="34" charset="-79"/>
              </a:rPr>
              <a:t>הָאֱלֹהִים</a:t>
            </a:r>
            <a:r>
              <a:rPr lang="he-IL" sz="3200" dirty="0">
                <a:solidFill>
                  <a:srgbClr val="000000"/>
                </a:solidFill>
                <a:latin typeface="David" panose="020E0502060401010101" pitchFamily="34" charset="-79"/>
                <a:cs typeface="David" panose="020E0502060401010101" pitchFamily="34" charset="-79"/>
              </a:rPr>
              <a:t> הָאַדִּירִים הָאֵלֶּה:  </a:t>
            </a:r>
            <a:r>
              <a:rPr lang="he-IL" sz="3200" b="1" dirty="0">
                <a:solidFill>
                  <a:srgbClr val="000000"/>
                </a:solidFill>
                <a:latin typeface="David" panose="020E0502060401010101" pitchFamily="34" charset="-79"/>
                <a:cs typeface="David" panose="020E0502060401010101" pitchFamily="34" charset="-79"/>
              </a:rPr>
              <a:t>אֵלֶּה הֵם </a:t>
            </a:r>
            <a:r>
              <a:rPr lang="he-IL" sz="3200" b="1" dirty="0" err="1">
                <a:solidFill>
                  <a:srgbClr val="000000"/>
                </a:solidFill>
                <a:latin typeface="David" panose="020E0502060401010101" pitchFamily="34" charset="-79"/>
                <a:cs typeface="David" panose="020E0502060401010101" pitchFamily="34" charset="-79"/>
              </a:rPr>
              <a:t>הָאֱלֹהִים</a:t>
            </a:r>
            <a:r>
              <a:rPr lang="he-IL" sz="3200" b="1" dirty="0">
                <a:solidFill>
                  <a:srgbClr val="000000"/>
                </a:solidFill>
                <a:latin typeface="David" panose="020E0502060401010101" pitchFamily="34" charset="-79"/>
                <a:cs typeface="David" panose="020E0502060401010101" pitchFamily="34" charset="-79"/>
              </a:rPr>
              <a:t>, הַמַּכִּים אֶת-מִצְרַיִם בְּכָל-מַכָּה--בַּמִּדְבָּר.  </a:t>
            </a:r>
          </a:p>
          <a:p>
            <a:pPr algn="r"/>
            <a:r>
              <a:rPr lang="he-IL" sz="3200" b="1" dirty="0">
                <a:solidFill>
                  <a:srgbClr val="000000"/>
                </a:solidFill>
                <a:latin typeface="David" panose="020E0502060401010101" pitchFamily="34" charset="-79"/>
                <a:cs typeface="David" panose="020E0502060401010101" pitchFamily="34" charset="-79"/>
              </a:rPr>
              <a:t>ט</a:t>
            </a:r>
            <a:r>
              <a:rPr lang="he-IL" sz="3200" dirty="0">
                <a:solidFill>
                  <a:srgbClr val="000000"/>
                </a:solidFill>
                <a:latin typeface="David" panose="020E0502060401010101" pitchFamily="34" charset="-79"/>
                <a:cs typeface="David" panose="020E0502060401010101" pitchFamily="34" charset="-79"/>
              </a:rPr>
              <a:t> הִתְחַזְּקוּ וִהְיוּ לַאֲנָשִׁים, </a:t>
            </a:r>
            <a:r>
              <a:rPr lang="he-IL" sz="3200" dirty="0" err="1">
                <a:solidFill>
                  <a:srgbClr val="000000"/>
                </a:solidFill>
                <a:latin typeface="David" panose="020E0502060401010101" pitchFamily="34" charset="-79"/>
                <a:cs typeface="David" panose="020E0502060401010101" pitchFamily="34" charset="-79"/>
              </a:rPr>
              <a:t>פְּלִשְׁתִּים</a:t>
            </a:r>
            <a:r>
              <a:rPr lang="he-IL" sz="3200" dirty="0">
                <a:solidFill>
                  <a:srgbClr val="000000"/>
                </a:solidFill>
                <a:latin typeface="David" panose="020E0502060401010101" pitchFamily="34" charset="-79"/>
                <a:cs typeface="David" panose="020E0502060401010101" pitchFamily="34" charset="-79"/>
              </a:rPr>
              <a:t>--פֶּן תַּעַבְדוּ לָעִבְרִים, כַּאֲשֶׁר עָבְדוּ לָכֶם; וִהְיִיתֶם לַאֲנָשִׁים, וְנִלְחַמְתֶּם.</a:t>
            </a:r>
            <a:endParaRPr lang="he-IL" sz="3200" dirty="0"/>
          </a:p>
        </p:txBody>
      </p:sp>
      <p:pic>
        <p:nvPicPr>
          <p:cNvPr id="4" name="תמונה 3">
            <a:extLst>
              <a:ext uri="{FF2B5EF4-FFF2-40B4-BE49-F238E27FC236}">
                <a16:creationId xmlns:a16="http://schemas.microsoft.com/office/drawing/2014/main" id="{59CAF35F-AAAF-4C9F-9E54-EDBD5C4077EC}"/>
              </a:ext>
            </a:extLst>
          </p:cNvPr>
          <p:cNvPicPr>
            <a:picLocks noChangeAspect="1"/>
          </p:cNvPicPr>
          <p:nvPr/>
        </p:nvPicPr>
        <p:blipFill>
          <a:blip r:embed="rId2"/>
          <a:stretch>
            <a:fillRect/>
          </a:stretch>
        </p:blipFill>
        <p:spPr>
          <a:xfrm>
            <a:off x="6604820" y="3734794"/>
            <a:ext cx="4450080" cy="3015622"/>
          </a:xfrm>
          <a:prstGeom prst="rect">
            <a:avLst/>
          </a:prstGeom>
        </p:spPr>
      </p:pic>
      <p:pic>
        <p:nvPicPr>
          <p:cNvPr id="5" name="תמונה 4">
            <a:extLst>
              <a:ext uri="{FF2B5EF4-FFF2-40B4-BE49-F238E27FC236}">
                <a16:creationId xmlns:a16="http://schemas.microsoft.com/office/drawing/2014/main" id="{A07EF2E2-A50B-4B28-BA54-BC4AE3B951B4}"/>
              </a:ext>
            </a:extLst>
          </p:cNvPr>
          <p:cNvPicPr>
            <a:picLocks noChangeAspect="1"/>
          </p:cNvPicPr>
          <p:nvPr/>
        </p:nvPicPr>
        <p:blipFill>
          <a:blip r:embed="rId3"/>
          <a:stretch>
            <a:fillRect/>
          </a:stretch>
        </p:blipFill>
        <p:spPr>
          <a:xfrm>
            <a:off x="751521" y="3901386"/>
            <a:ext cx="3729609" cy="2664006"/>
          </a:xfrm>
          <a:prstGeom prst="rect">
            <a:avLst/>
          </a:prstGeom>
        </p:spPr>
      </p:pic>
    </p:spTree>
    <p:extLst>
      <p:ext uri="{BB962C8B-B14F-4D97-AF65-F5344CB8AC3E}">
        <p14:creationId xmlns:p14="http://schemas.microsoft.com/office/powerpoint/2010/main" val="426078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16" presetClass="entr" presetSubtype="21" fill="hold" nodeType="with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arn(inVertic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60B4308B-5B40-45C0-9697-CE4826E0FFF9}"/>
              </a:ext>
            </a:extLst>
          </p:cNvPr>
          <p:cNvPicPr>
            <a:picLocks noChangeAspect="1"/>
          </p:cNvPicPr>
          <p:nvPr/>
        </p:nvPicPr>
        <p:blipFill>
          <a:blip r:embed="rId2"/>
          <a:stretch>
            <a:fillRect/>
          </a:stretch>
        </p:blipFill>
        <p:spPr>
          <a:xfrm>
            <a:off x="361949" y="609600"/>
            <a:ext cx="11468101" cy="5218176"/>
          </a:xfrm>
          <a:prstGeom prst="rect">
            <a:avLst/>
          </a:prstGeom>
        </p:spPr>
      </p:pic>
    </p:spTree>
    <p:extLst>
      <p:ext uri="{BB962C8B-B14F-4D97-AF65-F5344CB8AC3E}">
        <p14:creationId xmlns:p14="http://schemas.microsoft.com/office/powerpoint/2010/main" val="2621588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לבן 2">
            <a:extLst>
              <a:ext uri="{FF2B5EF4-FFF2-40B4-BE49-F238E27FC236}">
                <a16:creationId xmlns:a16="http://schemas.microsoft.com/office/drawing/2014/main" id="{C271183A-E0F7-4679-984A-FBE4E0416FBF}"/>
              </a:ext>
            </a:extLst>
          </p:cNvPr>
          <p:cNvSpPr/>
          <p:nvPr/>
        </p:nvSpPr>
        <p:spPr>
          <a:xfrm>
            <a:off x="6096000" y="407015"/>
            <a:ext cx="5900928" cy="2554545"/>
          </a:xfrm>
          <a:prstGeom prst="rect">
            <a:avLst/>
          </a:prstGeom>
          <a:solidFill>
            <a:schemeClr val="accent4">
              <a:lumMod val="40000"/>
              <a:lumOff val="60000"/>
            </a:schemeClr>
          </a:solidFill>
        </p:spPr>
        <p:txBody>
          <a:bodyPr wrap="square">
            <a:spAutoFit/>
          </a:bodyPr>
          <a:lstStyle/>
          <a:p>
            <a:pPr algn="r"/>
            <a:r>
              <a:rPr lang="he-IL" sz="3200" b="1" dirty="0">
                <a:solidFill>
                  <a:srgbClr val="000000"/>
                </a:solidFill>
                <a:latin typeface="David" panose="020E0502060401010101" pitchFamily="34" charset="-79"/>
                <a:cs typeface="David" panose="020E0502060401010101" pitchFamily="34" charset="-79"/>
              </a:rPr>
              <a:t>י</a:t>
            </a:r>
            <a:r>
              <a:rPr lang="he-IL" sz="3200" dirty="0">
                <a:solidFill>
                  <a:srgbClr val="000000"/>
                </a:solidFill>
                <a:latin typeface="David" panose="020E0502060401010101" pitchFamily="34" charset="-79"/>
                <a:cs typeface="David" panose="020E0502060401010101" pitchFamily="34" charset="-79"/>
              </a:rPr>
              <a:t> וַיִּלָּחֲמוּ </a:t>
            </a:r>
            <a:r>
              <a:rPr lang="he-IL" sz="3200" dirty="0" err="1">
                <a:solidFill>
                  <a:srgbClr val="000000"/>
                </a:solidFill>
                <a:latin typeface="David" panose="020E0502060401010101" pitchFamily="34" charset="-79"/>
                <a:cs typeface="David" panose="020E0502060401010101" pitchFamily="34" charset="-79"/>
              </a:rPr>
              <a:t>פְלִשְׁתִּים</a:t>
            </a:r>
            <a:r>
              <a:rPr lang="he-IL" sz="3200" dirty="0">
                <a:solidFill>
                  <a:srgbClr val="000000"/>
                </a:solidFill>
                <a:latin typeface="David" panose="020E0502060401010101" pitchFamily="34" charset="-79"/>
                <a:cs typeface="David" panose="020E0502060401010101" pitchFamily="34" charset="-79"/>
              </a:rPr>
              <a:t>, </a:t>
            </a:r>
            <a:r>
              <a:rPr lang="he-IL" sz="3200" dirty="0" err="1">
                <a:solidFill>
                  <a:srgbClr val="000000"/>
                </a:solidFill>
                <a:latin typeface="David" panose="020E0502060401010101" pitchFamily="34" charset="-79"/>
                <a:cs typeface="David" panose="020E0502060401010101" pitchFamily="34" charset="-79"/>
              </a:rPr>
              <a:t>וַיִּנָּגֶף</a:t>
            </a:r>
            <a:r>
              <a:rPr lang="he-IL" sz="3200" dirty="0">
                <a:solidFill>
                  <a:srgbClr val="000000"/>
                </a:solidFill>
                <a:latin typeface="David" panose="020E0502060401010101" pitchFamily="34" charset="-79"/>
                <a:cs typeface="David" panose="020E0502060401010101" pitchFamily="34" charset="-79"/>
              </a:rPr>
              <a:t> יִשְׂרָאֵל וַיָּנֻסוּ אִישׁ </a:t>
            </a:r>
            <a:r>
              <a:rPr lang="he-IL" sz="3200" dirty="0" err="1">
                <a:solidFill>
                  <a:srgbClr val="000000"/>
                </a:solidFill>
                <a:latin typeface="David" panose="020E0502060401010101" pitchFamily="34" charset="-79"/>
                <a:cs typeface="David" panose="020E0502060401010101" pitchFamily="34" charset="-79"/>
              </a:rPr>
              <a:t>לְאֹהָלָיו</a:t>
            </a:r>
            <a:r>
              <a:rPr lang="he-IL" sz="3200" dirty="0">
                <a:solidFill>
                  <a:srgbClr val="000000"/>
                </a:solidFill>
                <a:latin typeface="David" panose="020E0502060401010101" pitchFamily="34" charset="-79"/>
                <a:cs typeface="David" panose="020E0502060401010101" pitchFamily="34" charset="-79"/>
              </a:rPr>
              <a:t>, וַתְּהִי הַמַּכָּה, גְּדוֹלָה מְאֹד; </a:t>
            </a:r>
            <a:r>
              <a:rPr lang="he-IL" sz="3200" dirty="0" err="1">
                <a:solidFill>
                  <a:srgbClr val="000000"/>
                </a:solidFill>
                <a:latin typeface="David" panose="020E0502060401010101" pitchFamily="34" charset="-79"/>
                <a:cs typeface="David" panose="020E0502060401010101" pitchFamily="34" charset="-79"/>
              </a:rPr>
              <a:t>וַיִּפֹּל</a:t>
            </a:r>
            <a:r>
              <a:rPr lang="he-IL" sz="3200" dirty="0">
                <a:solidFill>
                  <a:srgbClr val="000000"/>
                </a:solidFill>
                <a:latin typeface="David" panose="020E0502060401010101" pitchFamily="34" charset="-79"/>
                <a:cs typeface="David" panose="020E0502060401010101" pitchFamily="34" charset="-79"/>
              </a:rPr>
              <a:t>, מִיִּשְׂרָאֵל, </a:t>
            </a:r>
            <a:r>
              <a:rPr lang="he-IL" sz="3200" b="1" dirty="0">
                <a:solidFill>
                  <a:srgbClr val="000000"/>
                </a:solidFill>
                <a:highlight>
                  <a:srgbClr val="FFFF00"/>
                </a:highlight>
                <a:latin typeface="David" panose="020E0502060401010101" pitchFamily="34" charset="-79"/>
                <a:cs typeface="David" panose="020E0502060401010101" pitchFamily="34" charset="-79"/>
              </a:rPr>
              <a:t>שְׁלֹשִׁים אֶלֶף, רַגְלִי</a:t>
            </a:r>
            <a:r>
              <a:rPr lang="he-IL" sz="3200" dirty="0">
                <a:solidFill>
                  <a:srgbClr val="000000"/>
                </a:solidFill>
                <a:latin typeface="David" panose="020E0502060401010101" pitchFamily="34" charset="-79"/>
                <a:cs typeface="David" panose="020E0502060401010101" pitchFamily="34" charset="-79"/>
              </a:rPr>
              <a:t>.  </a:t>
            </a:r>
          </a:p>
          <a:p>
            <a:pPr algn="r"/>
            <a:r>
              <a:rPr lang="he-IL" sz="3200" b="1" dirty="0">
                <a:solidFill>
                  <a:srgbClr val="000000"/>
                </a:solidFill>
                <a:latin typeface="David" panose="020E0502060401010101" pitchFamily="34" charset="-79"/>
                <a:cs typeface="David" panose="020E0502060401010101" pitchFamily="34" charset="-79"/>
              </a:rPr>
              <a:t>יא</a:t>
            </a:r>
            <a:r>
              <a:rPr lang="he-IL" sz="3200" dirty="0">
                <a:solidFill>
                  <a:srgbClr val="000000"/>
                </a:solidFill>
                <a:latin typeface="David" panose="020E0502060401010101" pitchFamily="34" charset="-79"/>
                <a:cs typeface="David" panose="020E0502060401010101" pitchFamily="34" charset="-79"/>
              </a:rPr>
              <a:t> וַאֲרוֹן </a:t>
            </a:r>
            <a:r>
              <a:rPr lang="he-IL" sz="3200" dirty="0" err="1">
                <a:solidFill>
                  <a:srgbClr val="000000"/>
                </a:solidFill>
                <a:latin typeface="David" panose="020E0502060401010101" pitchFamily="34" charset="-79"/>
                <a:cs typeface="David" panose="020E0502060401010101" pitchFamily="34" charset="-79"/>
              </a:rPr>
              <a:t>אֱלֹהִים</a:t>
            </a:r>
            <a:r>
              <a:rPr lang="he-IL" sz="3200" dirty="0">
                <a:solidFill>
                  <a:srgbClr val="000000"/>
                </a:solidFill>
                <a:latin typeface="David" panose="020E0502060401010101" pitchFamily="34" charset="-79"/>
                <a:cs typeface="David" panose="020E0502060401010101" pitchFamily="34" charset="-79"/>
              </a:rPr>
              <a:t>, נִלְקָח; וּשְׁנֵי בְנֵי-עֵלִי מֵתוּ, חָפְנִי </a:t>
            </a:r>
            <a:r>
              <a:rPr lang="he-IL" sz="3200" dirty="0" err="1">
                <a:solidFill>
                  <a:srgbClr val="000000"/>
                </a:solidFill>
                <a:latin typeface="David" panose="020E0502060401010101" pitchFamily="34" charset="-79"/>
                <a:cs typeface="David" panose="020E0502060401010101" pitchFamily="34" charset="-79"/>
              </a:rPr>
              <a:t>וּפִינְחָס</a:t>
            </a:r>
            <a:r>
              <a:rPr lang="he-IL" dirty="0">
                <a:solidFill>
                  <a:srgbClr val="000000"/>
                </a:solidFill>
                <a:latin typeface="David" panose="020E0502060401010101" pitchFamily="34" charset="-79"/>
                <a:cs typeface="David" panose="020E0502060401010101" pitchFamily="34" charset="-79"/>
              </a:rPr>
              <a:t>. </a:t>
            </a:r>
            <a:endParaRPr lang="he-IL" dirty="0"/>
          </a:p>
        </p:txBody>
      </p:sp>
      <p:sp>
        <p:nvSpPr>
          <p:cNvPr id="4" name="TextBox 3">
            <a:extLst>
              <a:ext uri="{FF2B5EF4-FFF2-40B4-BE49-F238E27FC236}">
                <a16:creationId xmlns:a16="http://schemas.microsoft.com/office/drawing/2014/main" id="{0C75FC2E-7F29-49F8-BCB0-E70946FB2980}"/>
              </a:ext>
            </a:extLst>
          </p:cNvPr>
          <p:cNvSpPr txBox="1"/>
          <p:nvPr/>
        </p:nvSpPr>
        <p:spPr>
          <a:xfrm>
            <a:off x="280416" y="407015"/>
            <a:ext cx="5480304" cy="4832092"/>
          </a:xfrm>
          <a:prstGeom prst="rect">
            <a:avLst/>
          </a:prstGeom>
          <a:solidFill>
            <a:schemeClr val="tx2">
              <a:lumMod val="20000"/>
              <a:lumOff val="80000"/>
            </a:schemeClr>
          </a:solidFill>
          <a:ln w="38100">
            <a:solidFill>
              <a:schemeClr val="tx1"/>
            </a:solidFill>
          </a:ln>
        </p:spPr>
        <p:txBody>
          <a:bodyPr wrap="square" rtlCol="1">
            <a:spAutoFit/>
          </a:bodyPr>
          <a:lstStyle/>
          <a:p>
            <a:pPr algn="r"/>
            <a:r>
              <a:rPr lang="he-IL" sz="2800" b="1" u="sng" dirty="0">
                <a:latin typeface="David" panose="020E0502060401010101" pitchFamily="34" charset="-79"/>
                <a:cs typeface="David" panose="020E0502060401010101" pitchFamily="34" charset="-79"/>
              </a:rPr>
              <a:t>י</a:t>
            </a:r>
            <a:r>
              <a:rPr lang="he-IL" sz="2800" dirty="0">
                <a:latin typeface="David" panose="020E0502060401010101" pitchFamily="34" charset="-79"/>
                <a:cs typeface="David" panose="020E0502060401010101" pitchFamily="34" charset="-79"/>
              </a:rPr>
              <a:t>. הפלישתים התחזקו ויצאו להילחם בישראל ושוב בני ישראל נפלו והוכו , מגודל המכה ברחו איש ישראל אל המחנה, </a:t>
            </a:r>
            <a:r>
              <a:rPr lang="he-IL" sz="2800" b="1" dirty="0">
                <a:highlight>
                  <a:srgbClr val="FFFF00"/>
                </a:highlight>
                <a:latin typeface="David" panose="020E0502060401010101" pitchFamily="34" charset="-79"/>
                <a:cs typeface="David" panose="020E0502060401010101" pitchFamily="34" charset="-79"/>
              </a:rPr>
              <a:t>ורבים נהרגו 30,000 חיילים ההולכים ברגל</a:t>
            </a:r>
            <a:r>
              <a:rPr lang="he-IL" sz="2800" dirty="0">
                <a:latin typeface="David" panose="020E0502060401010101" pitchFamily="34" charset="-79"/>
                <a:cs typeface="David" panose="020E0502060401010101" pitchFamily="34" charset="-79"/>
              </a:rPr>
              <a:t>. </a:t>
            </a:r>
          </a:p>
          <a:p>
            <a:pPr algn="r"/>
            <a:r>
              <a:rPr lang="he-IL" sz="2800" b="1" u="sng" dirty="0">
                <a:latin typeface="David" panose="020E0502060401010101" pitchFamily="34" charset="-79"/>
                <a:cs typeface="David" panose="020E0502060401010101" pitchFamily="34" charset="-79"/>
              </a:rPr>
              <a:t>יא</a:t>
            </a:r>
            <a:r>
              <a:rPr lang="he-IL" sz="2800" dirty="0">
                <a:latin typeface="David" panose="020E0502060401010101" pitchFamily="34" charset="-79"/>
                <a:cs typeface="David" panose="020E0502060401010101" pitchFamily="34" charset="-79"/>
              </a:rPr>
              <a:t>. לאחר שבני ישראל ברחו ונטשו את המערכה, </a:t>
            </a:r>
            <a:r>
              <a:rPr lang="he-IL" sz="2800" b="1" dirty="0">
                <a:latin typeface="David" panose="020E0502060401010101" pitchFamily="34" charset="-79"/>
                <a:cs typeface="David" panose="020E0502060401010101" pitchFamily="34" charset="-79"/>
              </a:rPr>
              <a:t>נשאר ארון ה' במערכה, ולקחוהו הפלישתים</a:t>
            </a:r>
            <a:r>
              <a:rPr lang="he-IL" sz="2800" dirty="0">
                <a:latin typeface="David" panose="020E0502060401010101" pitchFamily="34" charset="-79"/>
                <a:cs typeface="David" panose="020E0502060401010101" pitchFamily="34" charset="-79"/>
              </a:rPr>
              <a:t>, </a:t>
            </a:r>
            <a:r>
              <a:rPr lang="he-IL" sz="2800" b="1" dirty="0">
                <a:latin typeface="David" panose="020E0502060401010101" pitchFamily="34" charset="-79"/>
                <a:cs typeface="David" panose="020E0502060401010101" pitchFamily="34" charset="-79"/>
              </a:rPr>
              <a:t>ושני בניו של עלי חופני ופנחס מתו</a:t>
            </a:r>
            <a:r>
              <a:rPr lang="he-IL" sz="2800" dirty="0">
                <a:latin typeface="David" panose="020E0502060401010101" pitchFamily="34" charset="-79"/>
                <a:cs typeface="David" panose="020E0502060401010101" pitchFamily="34" charset="-79"/>
              </a:rPr>
              <a:t> (וזה הדבר שנאמר לשמואל "</a:t>
            </a:r>
            <a:r>
              <a:rPr lang="he-IL" sz="2800" dirty="0" err="1">
                <a:latin typeface="David" panose="020E0502060401010101" pitchFamily="34" charset="-79"/>
                <a:cs typeface="David" panose="020E0502060401010101" pitchFamily="34" charset="-79"/>
              </a:rPr>
              <a:t>שתצילנה</a:t>
            </a:r>
            <a:r>
              <a:rPr lang="he-IL" sz="2800" dirty="0">
                <a:latin typeface="David" panose="020E0502060401010101" pitchFamily="34" charset="-79"/>
                <a:cs typeface="David" panose="020E0502060401010101" pitchFamily="34" charset="-79"/>
              </a:rPr>
              <a:t> שני אוזניו" שנלקח ארון ה'.)  </a:t>
            </a:r>
          </a:p>
        </p:txBody>
      </p:sp>
      <p:pic>
        <p:nvPicPr>
          <p:cNvPr id="5" name="תמונה 4">
            <a:extLst>
              <a:ext uri="{FF2B5EF4-FFF2-40B4-BE49-F238E27FC236}">
                <a16:creationId xmlns:a16="http://schemas.microsoft.com/office/drawing/2014/main" id="{94D66B28-74D3-4310-AB3C-A5645339385D}"/>
              </a:ext>
            </a:extLst>
          </p:cNvPr>
          <p:cNvPicPr>
            <a:picLocks noChangeAspect="1"/>
          </p:cNvPicPr>
          <p:nvPr/>
        </p:nvPicPr>
        <p:blipFill>
          <a:blip r:embed="rId2"/>
          <a:stretch>
            <a:fillRect/>
          </a:stretch>
        </p:blipFill>
        <p:spPr>
          <a:xfrm>
            <a:off x="6571488" y="3155442"/>
            <a:ext cx="4986528" cy="3498012"/>
          </a:xfrm>
          <a:prstGeom prst="rect">
            <a:avLst/>
          </a:prstGeom>
        </p:spPr>
      </p:pic>
    </p:spTree>
    <p:extLst>
      <p:ext uri="{BB962C8B-B14F-4D97-AF65-F5344CB8AC3E}">
        <p14:creationId xmlns:p14="http://schemas.microsoft.com/office/powerpoint/2010/main" val="3361926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barn(inVertical)">
                                      <p:cBhvr>
                                        <p:cTn id="14" dur="5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4CD58BB-6001-4543-95F1-8DC5A36D82BA}"/>
              </a:ext>
            </a:extLst>
          </p:cNvPr>
          <p:cNvSpPr txBox="1"/>
          <p:nvPr/>
        </p:nvSpPr>
        <p:spPr>
          <a:xfrm>
            <a:off x="341376" y="211943"/>
            <a:ext cx="5480304" cy="6124754"/>
          </a:xfrm>
          <a:prstGeom prst="rect">
            <a:avLst/>
          </a:prstGeom>
          <a:solidFill>
            <a:schemeClr val="accent3">
              <a:lumMod val="40000"/>
              <a:lumOff val="60000"/>
            </a:schemeClr>
          </a:solidFill>
          <a:ln w="38100">
            <a:solidFill>
              <a:schemeClr val="tx1"/>
            </a:solidFill>
          </a:ln>
        </p:spPr>
        <p:txBody>
          <a:bodyPr wrap="square" rtlCol="1">
            <a:spAutoFit/>
          </a:bodyPr>
          <a:lstStyle/>
          <a:p>
            <a:pPr algn="r"/>
            <a:r>
              <a:rPr lang="he-IL" sz="2800" b="1" u="sng" dirty="0" err="1">
                <a:latin typeface="David" panose="020E0502060401010101" pitchFamily="34" charset="-79"/>
                <a:cs typeface="David" panose="020E0502060401010101" pitchFamily="34" charset="-79"/>
              </a:rPr>
              <a:t>יב</a:t>
            </a:r>
            <a:r>
              <a:rPr lang="he-IL" sz="2800" dirty="0">
                <a:latin typeface="David" panose="020E0502060401010101" pitchFamily="34" charset="-79"/>
                <a:cs typeface="David" panose="020E0502060401010101" pitchFamily="34" charset="-79"/>
              </a:rPr>
              <a:t>. </a:t>
            </a:r>
            <a:r>
              <a:rPr lang="he-IL" sz="2800" b="1" dirty="0">
                <a:highlight>
                  <a:srgbClr val="FFFF00"/>
                </a:highlight>
                <a:latin typeface="David" panose="020E0502060401010101" pitchFamily="34" charset="-79"/>
                <a:cs typeface="David" panose="020E0502060401010101" pitchFamily="34" charset="-79"/>
              </a:rPr>
              <a:t>ואיש משבט בנימין רץ מהמערכה </a:t>
            </a:r>
            <a:r>
              <a:rPr lang="he-IL" sz="2800" dirty="0">
                <a:latin typeface="David" panose="020E0502060401010101" pitchFamily="34" charset="-79"/>
                <a:cs typeface="David" panose="020E0502060401010101" pitchFamily="34" charset="-79"/>
              </a:rPr>
              <a:t>ולא חזר למחנה אלא הלך לשילה באותו יום, ומדיו היו קרועים ואדמה על ראשו (לאות אבלות על לקיחת ארון ה' ומיתתם של 30,000 חיילים.</a:t>
            </a:r>
          </a:p>
          <a:p>
            <a:pPr algn="r"/>
            <a:r>
              <a:rPr lang="he-IL" sz="2800" b="1" u="sng" dirty="0" err="1">
                <a:latin typeface="David" panose="020E0502060401010101" pitchFamily="34" charset="-79"/>
                <a:cs typeface="David" panose="020E0502060401010101" pitchFamily="34" charset="-79"/>
              </a:rPr>
              <a:t>יג</a:t>
            </a:r>
            <a:r>
              <a:rPr lang="he-IL" sz="2800" dirty="0">
                <a:latin typeface="David" panose="020E0502060401010101" pitchFamily="34" charset="-79"/>
                <a:cs typeface="David" panose="020E0502060401010101" pitchFamily="34" charset="-79"/>
              </a:rPr>
              <a:t>. ובא אותו האיש והנה בעת בואו לעיר, עלי היה יושב על יד הדרך שממנה חוזרים מהמלחמה והיה מצפה לשמוע מבאי המלחמה , </a:t>
            </a:r>
            <a:r>
              <a:rPr lang="he-IL" sz="2800" b="1" dirty="0">
                <a:latin typeface="David" panose="020E0502060401010101" pitchFamily="34" charset="-79"/>
                <a:cs typeface="David" panose="020E0502060401010101" pitchFamily="34" charset="-79"/>
              </a:rPr>
              <a:t>והטעם שציפה: כי היה חושש ומפחד על ארון ה' שנלקח למלחמה</a:t>
            </a:r>
            <a:r>
              <a:rPr lang="he-IL" sz="2800" dirty="0">
                <a:latin typeface="David" panose="020E0502060401010101" pitchFamily="34" charset="-79"/>
                <a:cs typeface="David" panose="020E0502060401010101" pitchFamily="34" charset="-79"/>
              </a:rPr>
              <a:t>, והאיש (שאול) בא וסיפר בהתחלה לאנשי העיר שליה, וכל אנשי העיר צעקו מרב צער ותדהמה. </a:t>
            </a:r>
          </a:p>
          <a:p>
            <a:pPr algn="r"/>
            <a:r>
              <a:rPr lang="he-IL" sz="2800" dirty="0">
                <a:latin typeface="David" panose="020E0502060401010101" pitchFamily="34" charset="-79"/>
                <a:cs typeface="David" panose="020E0502060401010101" pitchFamily="34" charset="-79"/>
              </a:rPr>
              <a:t>  </a:t>
            </a:r>
          </a:p>
        </p:txBody>
      </p:sp>
      <p:sp>
        <p:nvSpPr>
          <p:cNvPr id="3" name="מלבן 2">
            <a:extLst>
              <a:ext uri="{FF2B5EF4-FFF2-40B4-BE49-F238E27FC236}">
                <a16:creationId xmlns:a16="http://schemas.microsoft.com/office/drawing/2014/main" id="{C9ACA675-29DD-4464-9CC7-508105755484}"/>
              </a:ext>
            </a:extLst>
          </p:cNvPr>
          <p:cNvSpPr/>
          <p:nvPr/>
        </p:nvSpPr>
        <p:spPr>
          <a:xfrm>
            <a:off x="6096000" y="330070"/>
            <a:ext cx="5900928" cy="3539430"/>
          </a:xfrm>
          <a:prstGeom prst="rect">
            <a:avLst/>
          </a:prstGeom>
          <a:solidFill>
            <a:schemeClr val="accent4">
              <a:lumMod val="60000"/>
              <a:lumOff val="40000"/>
            </a:schemeClr>
          </a:solidFill>
        </p:spPr>
        <p:txBody>
          <a:bodyPr wrap="square">
            <a:spAutoFit/>
          </a:bodyPr>
          <a:lstStyle/>
          <a:p>
            <a:pPr algn="r"/>
            <a:r>
              <a:rPr lang="he-IL" sz="3200" b="1" dirty="0" err="1">
                <a:solidFill>
                  <a:srgbClr val="000000"/>
                </a:solidFill>
                <a:latin typeface="David" panose="020E0502060401010101" pitchFamily="34" charset="-79"/>
                <a:cs typeface="David" panose="020E0502060401010101" pitchFamily="34" charset="-79"/>
              </a:rPr>
              <a:t>יב</a:t>
            </a:r>
            <a:r>
              <a:rPr lang="he-IL" sz="3200" b="1" dirty="0">
                <a:solidFill>
                  <a:srgbClr val="000000"/>
                </a:solidFill>
                <a:highlight>
                  <a:srgbClr val="FFFF00"/>
                </a:highlight>
                <a:latin typeface="David" panose="020E0502060401010101" pitchFamily="34" charset="-79"/>
                <a:cs typeface="David" panose="020E0502060401010101" pitchFamily="34" charset="-79"/>
              </a:rPr>
              <a:t> </a:t>
            </a:r>
            <a:r>
              <a:rPr lang="he-IL" sz="3200" b="1" dirty="0" err="1">
                <a:solidFill>
                  <a:srgbClr val="000000"/>
                </a:solidFill>
                <a:highlight>
                  <a:srgbClr val="FFFF00"/>
                </a:highlight>
                <a:latin typeface="David" panose="020E0502060401010101" pitchFamily="34" charset="-79"/>
                <a:cs typeface="David" panose="020E0502060401010101" pitchFamily="34" charset="-79"/>
              </a:rPr>
              <a:t>וַיָּרָץ</a:t>
            </a:r>
            <a:r>
              <a:rPr lang="he-IL" sz="3200" b="1" dirty="0">
                <a:solidFill>
                  <a:srgbClr val="000000"/>
                </a:solidFill>
                <a:highlight>
                  <a:srgbClr val="FFFF00"/>
                </a:highlight>
                <a:latin typeface="David" panose="020E0502060401010101" pitchFamily="34" charset="-79"/>
                <a:cs typeface="David" panose="020E0502060401010101" pitchFamily="34" charset="-79"/>
              </a:rPr>
              <a:t> אִישׁ-בִּנְיָמִן </a:t>
            </a:r>
            <a:r>
              <a:rPr lang="he-IL" sz="3200" dirty="0">
                <a:solidFill>
                  <a:srgbClr val="000000"/>
                </a:solidFill>
                <a:latin typeface="David" panose="020E0502060401010101" pitchFamily="34" charset="-79"/>
                <a:cs typeface="David" panose="020E0502060401010101" pitchFamily="34" charset="-79"/>
              </a:rPr>
              <a:t>מֵהַמַּעֲרָכָה, וַיָּבֹא שִׁלֹה בַּיּוֹם הַהוּא; </a:t>
            </a:r>
            <a:r>
              <a:rPr lang="he-IL" sz="3200" b="1" dirty="0">
                <a:solidFill>
                  <a:srgbClr val="000000"/>
                </a:solidFill>
                <a:latin typeface="David" panose="020E0502060401010101" pitchFamily="34" charset="-79"/>
                <a:cs typeface="David" panose="020E0502060401010101" pitchFamily="34" charset="-79"/>
              </a:rPr>
              <a:t>וּמַדָּיו קְרֻעִים, וַאֲדָמָה עַל-רֹאשׁוֹ.  </a:t>
            </a:r>
          </a:p>
          <a:p>
            <a:pPr algn="r"/>
            <a:r>
              <a:rPr lang="he-IL" sz="3200" b="1" dirty="0" err="1">
                <a:solidFill>
                  <a:srgbClr val="000000"/>
                </a:solidFill>
                <a:latin typeface="David" panose="020E0502060401010101" pitchFamily="34" charset="-79"/>
                <a:cs typeface="David" panose="020E0502060401010101" pitchFamily="34" charset="-79"/>
              </a:rPr>
              <a:t>יג</a:t>
            </a:r>
            <a:r>
              <a:rPr lang="he-IL" sz="3200" dirty="0">
                <a:solidFill>
                  <a:srgbClr val="000000"/>
                </a:solidFill>
                <a:latin typeface="David" panose="020E0502060401010101" pitchFamily="34" charset="-79"/>
                <a:cs typeface="David" panose="020E0502060401010101" pitchFamily="34" charset="-79"/>
              </a:rPr>
              <a:t> וַיָּבוֹא, וְהִנֵּה עֵלִי יֹשֵׁב </a:t>
            </a:r>
            <a:r>
              <a:rPr lang="he-IL" sz="3200" dirty="0" err="1">
                <a:solidFill>
                  <a:srgbClr val="000000"/>
                </a:solidFill>
                <a:latin typeface="David" panose="020E0502060401010101" pitchFamily="34" charset="-79"/>
                <a:cs typeface="David" panose="020E0502060401010101" pitchFamily="34" charset="-79"/>
              </a:rPr>
              <a:t>עַל-הַכִּסֵּא</a:t>
            </a:r>
            <a:r>
              <a:rPr lang="he-IL" sz="3200" dirty="0">
                <a:solidFill>
                  <a:srgbClr val="000000"/>
                </a:solidFill>
                <a:latin typeface="David" panose="020E0502060401010101" pitchFamily="34" charset="-79"/>
                <a:cs typeface="David" panose="020E0502060401010101" pitchFamily="34" charset="-79"/>
              </a:rPr>
              <a:t> </a:t>
            </a:r>
            <a:r>
              <a:rPr lang="he-IL" sz="3200" dirty="0" err="1">
                <a:solidFill>
                  <a:srgbClr val="000000"/>
                </a:solidFill>
                <a:latin typeface="David" panose="020E0502060401010101" pitchFamily="34" charset="-79"/>
                <a:cs typeface="David" panose="020E0502060401010101" pitchFamily="34" charset="-79"/>
              </a:rPr>
              <a:t>יך</a:t>
            </a:r>
            <a:r>
              <a:rPr lang="he-IL" sz="3200" dirty="0">
                <a:solidFill>
                  <a:srgbClr val="000000"/>
                </a:solidFill>
                <a:latin typeface="David" panose="020E0502060401010101" pitchFamily="34" charset="-79"/>
                <a:cs typeface="David" panose="020E0502060401010101" pitchFamily="34" charset="-79"/>
              </a:rPr>
              <a:t> (יַד) דֶּרֶךְ מְצַפֶּה--</a:t>
            </a:r>
            <a:r>
              <a:rPr lang="he-IL" sz="3200" b="1" dirty="0">
                <a:solidFill>
                  <a:srgbClr val="000000"/>
                </a:solidFill>
                <a:latin typeface="David" panose="020E0502060401010101" pitchFamily="34" charset="-79"/>
                <a:cs typeface="David" panose="020E0502060401010101" pitchFamily="34" charset="-79"/>
              </a:rPr>
              <a:t>כִּי-הָיָה לִבּוֹ חָרֵד</a:t>
            </a:r>
            <a:r>
              <a:rPr lang="he-IL" sz="3200" dirty="0">
                <a:solidFill>
                  <a:srgbClr val="000000"/>
                </a:solidFill>
                <a:latin typeface="David" panose="020E0502060401010101" pitchFamily="34" charset="-79"/>
                <a:cs typeface="David" panose="020E0502060401010101" pitchFamily="34" charset="-79"/>
              </a:rPr>
              <a:t>, עַל אֲרוֹן </a:t>
            </a:r>
            <a:r>
              <a:rPr lang="he-IL" sz="3200" dirty="0" err="1">
                <a:solidFill>
                  <a:srgbClr val="000000"/>
                </a:solidFill>
                <a:latin typeface="David" panose="020E0502060401010101" pitchFamily="34" charset="-79"/>
                <a:cs typeface="David" panose="020E0502060401010101" pitchFamily="34" charset="-79"/>
              </a:rPr>
              <a:t>הָאֱלֹהִים</a:t>
            </a:r>
            <a:r>
              <a:rPr lang="he-IL" sz="3200" dirty="0">
                <a:solidFill>
                  <a:srgbClr val="000000"/>
                </a:solidFill>
                <a:latin typeface="David" panose="020E0502060401010101" pitchFamily="34" charset="-79"/>
                <a:cs typeface="David" panose="020E0502060401010101" pitchFamily="34" charset="-79"/>
              </a:rPr>
              <a:t>; וְהָאִישׁ, בָּא לְהַגִּיד בָּעִיר, וַתִּזְעַק, כָּל-הָעִיר.</a:t>
            </a:r>
            <a:r>
              <a:rPr lang="he-IL" dirty="0">
                <a:solidFill>
                  <a:srgbClr val="000000"/>
                </a:solidFill>
                <a:latin typeface="David" panose="020E0502060401010101" pitchFamily="34" charset="-79"/>
                <a:cs typeface="David" panose="020E0502060401010101" pitchFamily="34" charset="-79"/>
              </a:rPr>
              <a:t> </a:t>
            </a:r>
            <a:endParaRPr lang="he-IL" dirty="0"/>
          </a:p>
        </p:txBody>
      </p:sp>
      <p:sp>
        <p:nvSpPr>
          <p:cNvPr id="4" name="TextBox 3">
            <a:extLst>
              <a:ext uri="{FF2B5EF4-FFF2-40B4-BE49-F238E27FC236}">
                <a16:creationId xmlns:a16="http://schemas.microsoft.com/office/drawing/2014/main" id="{3FDD40EB-5108-4B2B-AEBF-53496F9BACA7}"/>
              </a:ext>
            </a:extLst>
          </p:cNvPr>
          <p:cNvSpPr txBox="1"/>
          <p:nvPr/>
        </p:nvSpPr>
        <p:spPr>
          <a:xfrm>
            <a:off x="6370322" y="4064615"/>
            <a:ext cx="5626606" cy="2308324"/>
          </a:xfrm>
          <a:prstGeom prst="rect">
            <a:avLst/>
          </a:prstGeom>
          <a:solidFill>
            <a:schemeClr val="accent5">
              <a:lumMod val="60000"/>
              <a:lumOff val="40000"/>
            </a:schemeClr>
          </a:solidFill>
          <a:ln w="38100">
            <a:solidFill>
              <a:schemeClr val="tx1"/>
            </a:solidFill>
          </a:ln>
        </p:spPr>
        <p:txBody>
          <a:bodyPr wrap="square" rtlCol="1">
            <a:spAutoFit/>
          </a:bodyPr>
          <a:lstStyle/>
          <a:p>
            <a:pPr algn="r"/>
            <a:r>
              <a:rPr lang="he-IL" sz="2400" b="1" u="sng" dirty="0">
                <a:latin typeface="David" panose="020E0502060401010101" pitchFamily="34" charset="-79"/>
                <a:cs typeface="David" panose="020E0502060401010101" pitchFamily="34" charset="-79"/>
              </a:rPr>
              <a:t>מי היה אותו איש? ומהיכן הגיע?</a:t>
            </a:r>
          </a:p>
          <a:p>
            <a:pPr algn="r"/>
            <a:r>
              <a:rPr lang="he-IL" sz="2400" dirty="0">
                <a:highlight>
                  <a:srgbClr val="FFFF00"/>
                </a:highlight>
                <a:latin typeface="David" panose="020E0502060401010101" pitchFamily="34" charset="-79"/>
                <a:cs typeface="David" panose="020E0502060401010101" pitchFamily="34" charset="-79"/>
              </a:rPr>
              <a:t>זה היה שאול</a:t>
            </a:r>
            <a:r>
              <a:rPr lang="he-IL" sz="2400" dirty="0">
                <a:latin typeface="David" panose="020E0502060401010101" pitchFamily="34" charset="-79"/>
                <a:cs typeface="David" panose="020E0502060401010101" pitchFamily="34" charset="-79"/>
              </a:rPr>
              <a:t>, (שמיד ששמע על נפילת ארון ה' בשבי רץ 60 ק"מ לתוך העיר אשדוד (פלישתי) וחטף את הלוחות הברית מידיו של </a:t>
            </a:r>
            <a:r>
              <a:rPr lang="he-IL" sz="2400" dirty="0" err="1">
                <a:latin typeface="David" panose="020E0502060401010101" pitchFamily="34" charset="-79"/>
                <a:cs typeface="David" panose="020E0502060401010101" pitchFamily="34" charset="-79"/>
              </a:rPr>
              <a:t>גולית</a:t>
            </a:r>
            <a:r>
              <a:rPr lang="he-IL" sz="2400" dirty="0">
                <a:latin typeface="David" panose="020E0502060401010101" pitchFamily="34" charset="-79"/>
                <a:cs typeface="David" panose="020E0502060401010101" pitchFamily="34" charset="-79"/>
              </a:rPr>
              <a:t>, ורק הארון נישאר שם, ונשא אותם עליו ורץ עד שילה. עם בגדים קרועים ואדמה על ראשו כאות אבל</a:t>
            </a:r>
          </a:p>
        </p:txBody>
      </p:sp>
    </p:spTree>
    <p:extLst>
      <p:ext uri="{BB962C8B-B14F-4D97-AF65-F5344CB8AC3E}">
        <p14:creationId xmlns:p14="http://schemas.microsoft.com/office/powerpoint/2010/main" val="2374209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Effect transition="in" filter="wipe(down)">
                                      <p:cBhvr>
                                        <p:cTn id="19"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6694376-2551-43A2-B3B3-F0909F080E6E}"/>
              </a:ext>
            </a:extLst>
          </p:cNvPr>
          <p:cNvSpPr txBox="1"/>
          <p:nvPr/>
        </p:nvSpPr>
        <p:spPr>
          <a:xfrm>
            <a:off x="231648" y="125629"/>
            <a:ext cx="4888992" cy="6093976"/>
          </a:xfrm>
          <a:prstGeom prst="rect">
            <a:avLst/>
          </a:prstGeom>
          <a:solidFill>
            <a:schemeClr val="accent3">
              <a:lumMod val="20000"/>
              <a:lumOff val="80000"/>
            </a:schemeClr>
          </a:solidFill>
          <a:ln w="38100">
            <a:solidFill>
              <a:schemeClr val="tx1"/>
            </a:solidFill>
          </a:ln>
        </p:spPr>
        <p:txBody>
          <a:bodyPr wrap="square" rtlCol="1">
            <a:spAutoFit/>
          </a:bodyPr>
          <a:lstStyle/>
          <a:p>
            <a:pPr algn="r"/>
            <a:r>
              <a:rPr lang="he-IL" sz="2600" b="1" u="sng" dirty="0">
                <a:latin typeface="David" panose="020E0502060401010101" pitchFamily="34" charset="-79"/>
                <a:cs typeface="David" panose="020E0502060401010101" pitchFamily="34" charset="-79"/>
              </a:rPr>
              <a:t>יד</a:t>
            </a:r>
            <a:r>
              <a:rPr lang="he-IL" sz="2600" dirty="0">
                <a:latin typeface="David" panose="020E0502060401010101" pitchFamily="34" charset="-79"/>
                <a:cs typeface="David" panose="020E0502060401010101" pitchFamily="34" charset="-79"/>
              </a:rPr>
              <a:t>. עלי ששמע ממקום מושבו את הזעקות, ושאל מה פשר הקולות ששומע? ובא שאול אל עלי וסיפר לו. </a:t>
            </a:r>
          </a:p>
          <a:p>
            <a:pPr algn="r"/>
            <a:r>
              <a:rPr lang="he-IL" sz="2600" b="1" u="sng" dirty="0">
                <a:latin typeface="David" panose="020E0502060401010101" pitchFamily="34" charset="-79"/>
                <a:cs typeface="David" panose="020E0502060401010101" pitchFamily="34" charset="-79"/>
              </a:rPr>
              <a:t>טו</a:t>
            </a:r>
            <a:r>
              <a:rPr lang="he-IL" sz="2600" dirty="0">
                <a:latin typeface="David" panose="020E0502060401010101" pitchFamily="34" charset="-79"/>
                <a:cs typeface="David" panose="020E0502060401010101" pitchFamily="34" charset="-79"/>
              </a:rPr>
              <a:t>. ועלי היה זקן בן 98 שנה ועיניו נחלשו וכבר לא יכול היה לראות בברור.</a:t>
            </a:r>
          </a:p>
          <a:p>
            <a:pPr algn="r"/>
            <a:r>
              <a:rPr lang="he-IL" sz="2600" b="1" u="sng" dirty="0" err="1">
                <a:latin typeface="David" panose="020E0502060401010101" pitchFamily="34" charset="-79"/>
                <a:cs typeface="David" panose="020E0502060401010101" pitchFamily="34" charset="-79"/>
              </a:rPr>
              <a:t>טז</a:t>
            </a:r>
            <a:r>
              <a:rPr lang="he-IL" sz="2600" b="1" u="sng" dirty="0">
                <a:latin typeface="David" panose="020E0502060401010101" pitchFamily="34" charset="-79"/>
                <a:cs typeface="David" panose="020E0502060401010101" pitchFamily="34" charset="-79"/>
              </a:rPr>
              <a:t>. </a:t>
            </a:r>
            <a:r>
              <a:rPr lang="he-IL" sz="2600" dirty="0">
                <a:latin typeface="David" panose="020E0502060401010101" pitchFamily="34" charset="-79"/>
                <a:cs typeface="David" panose="020E0502060401010101" pitchFamily="34" charset="-79"/>
              </a:rPr>
              <a:t>ומה סיפר האיש לעלי: אני באתי מהמערכה (מהמלחמה) ובעיני ראיתי את </a:t>
            </a:r>
            <a:r>
              <a:rPr lang="he-IL" sz="2600" dirty="0" err="1">
                <a:latin typeface="David" panose="020E0502060401010101" pitchFamily="34" charset="-79"/>
                <a:cs typeface="David" panose="020E0502060401010101" pitchFamily="34" charset="-79"/>
              </a:rPr>
              <a:t>הכל</a:t>
            </a:r>
            <a:r>
              <a:rPr lang="he-IL" sz="2600" dirty="0">
                <a:latin typeface="David" panose="020E0502060401010101" pitchFamily="34" charset="-79"/>
                <a:cs typeface="David" panose="020E0502060401010101" pitchFamily="34" charset="-79"/>
              </a:rPr>
              <a:t>, וברחתי משם היום , אמר לו עלי מה הסיבה שברחת משם? מה קרה? </a:t>
            </a:r>
          </a:p>
          <a:p>
            <a:pPr algn="r"/>
            <a:r>
              <a:rPr lang="he-IL" sz="2600" b="1" u="sng" dirty="0" err="1">
                <a:latin typeface="David" panose="020E0502060401010101" pitchFamily="34" charset="-79"/>
                <a:cs typeface="David" panose="020E0502060401010101" pitchFamily="34" charset="-79"/>
              </a:rPr>
              <a:t>יז</a:t>
            </a:r>
            <a:r>
              <a:rPr lang="he-IL" sz="2600" dirty="0">
                <a:latin typeface="David" panose="020E0502060401010101" pitchFamily="34" charset="-79"/>
                <a:cs typeface="David" panose="020E0502060401010101" pitchFamily="34" charset="-79"/>
              </a:rPr>
              <a:t>. </a:t>
            </a:r>
            <a:r>
              <a:rPr lang="he-IL" sz="2600" b="1" u="sng" dirty="0">
                <a:latin typeface="David" panose="020E0502060401010101" pitchFamily="34" charset="-79"/>
                <a:cs typeface="David" panose="020E0502060401010101" pitchFamily="34" charset="-79"/>
              </a:rPr>
              <a:t>ענה המבשר לעלי: א</a:t>
            </a:r>
            <a:r>
              <a:rPr lang="he-IL" sz="2600" dirty="0">
                <a:latin typeface="David" panose="020E0502060401010101" pitchFamily="34" charset="-79"/>
                <a:cs typeface="David" panose="020E0502060401010101" pitchFamily="34" charset="-79"/>
              </a:rPr>
              <a:t>. העם ברחו מהמלחמה כי הפלישתים גברו עלינו. </a:t>
            </a:r>
            <a:r>
              <a:rPr lang="he-IL" sz="2600" b="1" u="sng" dirty="0">
                <a:latin typeface="David" panose="020E0502060401010101" pitchFamily="34" charset="-79"/>
                <a:cs typeface="David" panose="020E0502060401010101" pitchFamily="34" charset="-79"/>
              </a:rPr>
              <a:t>ב</a:t>
            </a:r>
            <a:r>
              <a:rPr lang="he-IL" sz="2600" dirty="0">
                <a:latin typeface="David" panose="020E0502060401010101" pitchFamily="34" charset="-79"/>
                <a:cs typeface="David" panose="020E0502060401010101" pitchFamily="34" charset="-79"/>
              </a:rPr>
              <a:t>. ומתו מהעם 30,000 מכה גדולה. </a:t>
            </a:r>
            <a:r>
              <a:rPr lang="he-IL" sz="2600" b="1" u="sng" dirty="0">
                <a:latin typeface="David" panose="020E0502060401010101" pitchFamily="34" charset="-79"/>
                <a:cs typeface="David" panose="020E0502060401010101" pitchFamily="34" charset="-79"/>
              </a:rPr>
              <a:t>ג</a:t>
            </a:r>
            <a:r>
              <a:rPr lang="he-IL" sz="2600" dirty="0">
                <a:latin typeface="David" panose="020E0502060401010101" pitchFamily="34" charset="-79"/>
                <a:cs typeface="David" panose="020E0502060401010101" pitchFamily="34" charset="-79"/>
              </a:rPr>
              <a:t>. וגם שני הבנים שלך חופני ופנחס מתו. </a:t>
            </a:r>
            <a:r>
              <a:rPr lang="he-IL" sz="2600" b="1" u="sng" dirty="0">
                <a:latin typeface="David" panose="020E0502060401010101" pitchFamily="34" charset="-79"/>
                <a:cs typeface="David" panose="020E0502060401010101" pitchFamily="34" charset="-79"/>
              </a:rPr>
              <a:t>ד</a:t>
            </a:r>
            <a:r>
              <a:rPr lang="he-IL" sz="2600" dirty="0">
                <a:latin typeface="David" panose="020E0502060401010101" pitchFamily="34" charset="-79"/>
                <a:cs typeface="David" panose="020E0502060401010101" pitchFamily="34" charset="-79"/>
              </a:rPr>
              <a:t>. ארון ה' נלקח בשבי בידי הפלישתים.  </a:t>
            </a:r>
          </a:p>
        </p:txBody>
      </p:sp>
      <p:sp>
        <p:nvSpPr>
          <p:cNvPr id="3" name="מלבן 2">
            <a:extLst>
              <a:ext uri="{FF2B5EF4-FFF2-40B4-BE49-F238E27FC236}">
                <a16:creationId xmlns:a16="http://schemas.microsoft.com/office/drawing/2014/main" id="{28395AEB-0BD6-4FA2-8937-3C273050E457}"/>
              </a:ext>
            </a:extLst>
          </p:cNvPr>
          <p:cNvSpPr/>
          <p:nvPr/>
        </p:nvSpPr>
        <p:spPr>
          <a:xfrm>
            <a:off x="6096000" y="235357"/>
            <a:ext cx="5949696" cy="5262979"/>
          </a:xfrm>
          <a:prstGeom prst="rect">
            <a:avLst/>
          </a:prstGeom>
          <a:solidFill>
            <a:schemeClr val="accent6">
              <a:lumMod val="60000"/>
              <a:lumOff val="40000"/>
            </a:schemeClr>
          </a:solidFill>
        </p:spPr>
        <p:txBody>
          <a:bodyPr wrap="square">
            <a:spAutoFit/>
          </a:bodyPr>
          <a:lstStyle/>
          <a:p>
            <a:pPr algn="r"/>
            <a:r>
              <a:rPr lang="he-IL" sz="2800" b="1" dirty="0">
                <a:solidFill>
                  <a:srgbClr val="000000"/>
                </a:solidFill>
                <a:latin typeface="David" panose="020E0502060401010101" pitchFamily="34" charset="-79"/>
                <a:cs typeface="David" panose="020E0502060401010101" pitchFamily="34" charset="-79"/>
              </a:rPr>
              <a:t>יד</a:t>
            </a:r>
            <a:r>
              <a:rPr lang="he-IL" sz="2800" dirty="0">
                <a:solidFill>
                  <a:srgbClr val="000000"/>
                </a:solidFill>
                <a:latin typeface="David" panose="020E0502060401010101" pitchFamily="34" charset="-79"/>
                <a:cs typeface="David" panose="020E0502060401010101" pitchFamily="34" charset="-79"/>
              </a:rPr>
              <a:t> וַיִּשְׁמַע עֵלִי, אֶת-קוֹל הַצְּעָקָה, וַיֹּאמֶר, מֶה קוֹל הֶהָמוֹן הַזֶּה; וְהָאִישׁ מִהַר, וַיָּבֹא </a:t>
            </a:r>
            <a:r>
              <a:rPr lang="he-IL" sz="2800" dirty="0" err="1">
                <a:solidFill>
                  <a:srgbClr val="000000"/>
                </a:solidFill>
                <a:latin typeface="David" panose="020E0502060401010101" pitchFamily="34" charset="-79"/>
                <a:cs typeface="David" panose="020E0502060401010101" pitchFamily="34" charset="-79"/>
              </a:rPr>
              <a:t>וַיַּגֵּד</a:t>
            </a:r>
            <a:r>
              <a:rPr lang="he-IL" sz="2800" dirty="0">
                <a:solidFill>
                  <a:srgbClr val="000000"/>
                </a:solidFill>
                <a:latin typeface="David" panose="020E0502060401010101" pitchFamily="34" charset="-79"/>
                <a:cs typeface="David" panose="020E0502060401010101" pitchFamily="34" charset="-79"/>
              </a:rPr>
              <a:t> לְעֵלִי.  </a:t>
            </a:r>
          </a:p>
          <a:p>
            <a:pPr algn="r"/>
            <a:r>
              <a:rPr lang="he-IL" sz="2800" b="1" dirty="0">
                <a:solidFill>
                  <a:srgbClr val="000000"/>
                </a:solidFill>
                <a:latin typeface="David" panose="020E0502060401010101" pitchFamily="34" charset="-79"/>
                <a:cs typeface="David" panose="020E0502060401010101" pitchFamily="34" charset="-79"/>
              </a:rPr>
              <a:t>טו</a:t>
            </a:r>
            <a:r>
              <a:rPr lang="he-IL" sz="2800" dirty="0">
                <a:solidFill>
                  <a:srgbClr val="000000"/>
                </a:solidFill>
                <a:latin typeface="David" panose="020E0502060401010101" pitchFamily="34" charset="-79"/>
                <a:cs typeface="David" panose="020E0502060401010101" pitchFamily="34" charset="-79"/>
              </a:rPr>
              <a:t> וְעֵלִי, </a:t>
            </a:r>
            <a:r>
              <a:rPr lang="he-IL" sz="2800" b="1" dirty="0">
                <a:solidFill>
                  <a:srgbClr val="000000"/>
                </a:solidFill>
                <a:highlight>
                  <a:srgbClr val="FFFF00"/>
                </a:highlight>
                <a:latin typeface="David" panose="020E0502060401010101" pitchFamily="34" charset="-79"/>
                <a:cs typeface="David" panose="020E0502060401010101" pitchFamily="34" charset="-79"/>
              </a:rPr>
              <a:t>בֶּן-תִּשְׁעִים וּשְׁמֹנֶה שָׁנָה</a:t>
            </a:r>
            <a:r>
              <a:rPr lang="he-IL" sz="2800" dirty="0">
                <a:solidFill>
                  <a:srgbClr val="000000"/>
                </a:solidFill>
                <a:latin typeface="David" panose="020E0502060401010101" pitchFamily="34" charset="-79"/>
                <a:cs typeface="David" panose="020E0502060401010101" pitchFamily="34" charset="-79"/>
              </a:rPr>
              <a:t>; </a:t>
            </a:r>
            <a:r>
              <a:rPr lang="he-IL" sz="2800" b="1" dirty="0">
                <a:solidFill>
                  <a:srgbClr val="000000"/>
                </a:solidFill>
                <a:latin typeface="David" panose="020E0502060401010101" pitchFamily="34" charset="-79"/>
                <a:cs typeface="David" panose="020E0502060401010101" pitchFamily="34" charset="-79"/>
              </a:rPr>
              <a:t>וְעֵינָיו קָמָה, וְלֹא יָכוֹל לִרְאוֹת.  </a:t>
            </a:r>
          </a:p>
          <a:p>
            <a:pPr algn="r"/>
            <a:r>
              <a:rPr lang="he-IL" sz="2800" b="1" dirty="0" err="1">
                <a:solidFill>
                  <a:srgbClr val="000000"/>
                </a:solidFill>
                <a:latin typeface="David" panose="020E0502060401010101" pitchFamily="34" charset="-79"/>
                <a:cs typeface="David" panose="020E0502060401010101" pitchFamily="34" charset="-79"/>
              </a:rPr>
              <a:t>טז</a:t>
            </a:r>
            <a:r>
              <a:rPr lang="he-IL" sz="2800" dirty="0">
                <a:solidFill>
                  <a:srgbClr val="000000"/>
                </a:solidFill>
                <a:latin typeface="David" panose="020E0502060401010101" pitchFamily="34" charset="-79"/>
                <a:cs typeface="David" panose="020E0502060401010101" pitchFamily="34" charset="-79"/>
              </a:rPr>
              <a:t> וַיֹּאמֶר הָאִישׁ אֶל-עֵלִי, אָנֹכִי הַבָּא מִן-הַמַּעֲרָכָה, וַאֲנִי, מִן-הַמַּעֲרָכָה נַסְתִּי הַיּוֹם; וַיֹּאמֶר מֶה-הָיָה הַדָּבָר, בְּנִי.  </a:t>
            </a:r>
          </a:p>
          <a:p>
            <a:pPr algn="r"/>
            <a:r>
              <a:rPr lang="he-IL" sz="2800" b="1" dirty="0" err="1">
                <a:solidFill>
                  <a:srgbClr val="000000"/>
                </a:solidFill>
                <a:latin typeface="David" panose="020E0502060401010101" pitchFamily="34" charset="-79"/>
                <a:cs typeface="David" panose="020E0502060401010101" pitchFamily="34" charset="-79"/>
              </a:rPr>
              <a:t>יז</a:t>
            </a:r>
            <a:r>
              <a:rPr lang="he-IL" sz="2800" dirty="0">
                <a:solidFill>
                  <a:srgbClr val="000000"/>
                </a:solidFill>
                <a:latin typeface="David" panose="020E0502060401010101" pitchFamily="34" charset="-79"/>
                <a:cs typeface="David" panose="020E0502060401010101" pitchFamily="34" charset="-79"/>
              </a:rPr>
              <a:t> וַיַּעַן הַמְבַשֵּׂר וַיֹּאמֶר, </a:t>
            </a:r>
            <a:r>
              <a:rPr lang="he-IL" sz="2800" b="1" dirty="0">
                <a:solidFill>
                  <a:srgbClr val="000000"/>
                </a:solidFill>
                <a:highlight>
                  <a:srgbClr val="FFFF00"/>
                </a:highlight>
                <a:latin typeface="David" panose="020E0502060401010101" pitchFamily="34" charset="-79"/>
                <a:cs typeface="David" panose="020E0502060401010101" pitchFamily="34" charset="-79"/>
              </a:rPr>
              <a:t>נָס יִשְׂרָאֵל לִפְנֵי </a:t>
            </a:r>
            <a:r>
              <a:rPr lang="he-IL" sz="2800" b="1" dirty="0" err="1">
                <a:solidFill>
                  <a:srgbClr val="000000"/>
                </a:solidFill>
                <a:highlight>
                  <a:srgbClr val="FFFF00"/>
                </a:highlight>
                <a:latin typeface="David" panose="020E0502060401010101" pitchFamily="34" charset="-79"/>
                <a:cs typeface="David" panose="020E0502060401010101" pitchFamily="34" charset="-79"/>
              </a:rPr>
              <a:t>פְלִשְׁתִּים</a:t>
            </a:r>
            <a:r>
              <a:rPr lang="he-IL" sz="2800" b="1" dirty="0">
                <a:solidFill>
                  <a:srgbClr val="000000"/>
                </a:solidFill>
                <a:highlight>
                  <a:srgbClr val="FFFF00"/>
                </a:highlight>
                <a:latin typeface="David" panose="020E0502060401010101" pitchFamily="34" charset="-79"/>
                <a:cs typeface="David" panose="020E0502060401010101" pitchFamily="34" charset="-79"/>
              </a:rPr>
              <a:t>, וְגַם מַגֵּפָה גְדוֹלָה, </a:t>
            </a:r>
            <a:r>
              <a:rPr lang="he-IL" sz="2800" b="1" dirty="0" err="1">
                <a:solidFill>
                  <a:srgbClr val="000000"/>
                </a:solidFill>
                <a:highlight>
                  <a:srgbClr val="FFFF00"/>
                </a:highlight>
                <a:latin typeface="David" panose="020E0502060401010101" pitchFamily="34" charset="-79"/>
                <a:cs typeface="David" panose="020E0502060401010101" pitchFamily="34" charset="-79"/>
              </a:rPr>
              <a:t>הָיְתָה</a:t>
            </a:r>
            <a:r>
              <a:rPr lang="he-IL" sz="2800" b="1" dirty="0">
                <a:solidFill>
                  <a:srgbClr val="000000"/>
                </a:solidFill>
                <a:highlight>
                  <a:srgbClr val="FFFF00"/>
                </a:highlight>
                <a:latin typeface="David" panose="020E0502060401010101" pitchFamily="34" charset="-79"/>
                <a:cs typeface="David" panose="020E0502060401010101" pitchFamily="34" charset="-79"/>
              </a:rPr>
              <a:t> בָעָם; וְגַם-שְׁנֵי בָנֶיךָ מֵתוּ, חָפְנִי </a:t>
            </a:r>
            <a:r>
              <a:rPr lang="he-IL" sz="2800" b="1" dirty="0" err="1">
                <a:solidFill>
                  <a:srgbClr val="000000"/>
                </a:solidFill>
                <a:highlight>
                  <a:srgbClr val="FFFF00"/>
                </a:highlight>
                <a:latin typeface="David" panose="020E0502060401010101" pitchFamily="34" charset="-79"/>
                <a:cs typeface="David" panose="020E0502060401010101" pitchFamily="34" charset="-79"/>
              </a:rPr>
              <a:t>וּפִינְחָס</a:t>
            </a:r>
            <a:r>
              <a:rPr lang="he-IL" sz="2800" b="1" dirty="0">
                <a:solidFill>
                  <a:srgbClr val="000000"/>
                </a:solidFill>
                <a:highlight>
                  <a:srgbClr val="FFFF00"/>
                </a:highlight>
                <a:latin typeface="David" panose="020E0502060401010101" pitchFamily="34" charset="-79"/>
                <a:cs typeface="David" panose="020E0502060401010101" pitchFamily="34" charset="-79"/>
              </a:rPr>
              <a:t>, וַאֲרוֹן </a:t>
            </a:r>
            <a:r>
              <a:rPr lang="he-IL" sz="2800" b="1" dirty="0" err="1">
                <a:solidFill>
                  <a:srgbClr val="000000"/>
                </a:solidFill>
                <a:highlight>
                  <a:srgbClr val="FFFF00"/>
                </a:highlight>
                <a:latin typeface="David" panose="020E0502060401010101" pitchFamily="34" charset="-79"/>
                <a:cs typeface="David" panose="020E0502060401010101" pitchFamily="34" charset="-79"/>
              </a:rPr>
              <a:t>הָאֱלֹהִים</a:t>
            </a:r>
            <a:r>
              <a:rPr lang="he-IL" sz="2800" b="1" dirty="0">
                <a:solidFill>
                  <a:srgbClr val="000000"/>
                </a:solidFill>
                <a:highlight>
                  <a:srgbClr val="FFFF00"/>
                </a:highlight>
                <a:latin typeface="David" panose="020E0502060401010101" pitchFamily="34" charset="-79"/>
                <a:cs typeface="David" panose="020E0502060401010101" pitchFamily="34" charset="-79"/>
              </a:rPr>
              <a:t>, נִלְקָחָה.  {פ}</a:t>
            </a:r>
            <a:endParaRPr lang="he-IL" sz="2800" b="1" dirty="0">
              <a:highlight>
                <a:srgbClr val="FFFF00"/>
              </a:highlight>
            </a:endParaRPr>
          </a:p>
        </p:txBody>
      </p:sp>
      <p:sp>
        <p:nvSpPr>
          <p:cNvPr id="4" name="TextBox 3">
            <a:extLst>
              <a:ext uri="{FF2B5EF4-FFF2-40B4-BE49-F238E27FC236}">
                <a16:creationId xmlns:a16="http://schemas.microsoft.com/office/drawing/2014/main" id="{B8C9632C-8D84-45EA-BB13-4B70A835F11A}"/>
              </a:ext>
            </a:extLst>
          </p:cNvPr>
          <p:cNvSpPr txBox="1"/>
          <p:nvPr/>
        </p:nvSpPr>
        <p:spPr>
          <a:xfrm>
            <a:off x="5230368" y="5570148"/>
            <a:ext cx="6815328" cy="1200329"/>
          </a:xfrm>
          <a:prstGeom prst="rect">
            <a:avLst/>
          </a:prstGeom>
          <a:solidFill>
            <a:schemeClr val="accent4">
              <a:lumMod val="40000"/>
              <a:lumOff val="60000"/>
            </a:schemeClr>
          </a:solidFill>
          <a:ln w="38100">
            <a:solidFill>
              <a:schemeClr val="tx1"/>
            </a:solidFill>
          </a:ln>
        </p:spPr>
        <p:txBody>
          <a:bodyPr wrap="square" rtlCol="1">
            <a:spAutoFit/>
          </a:bodyPr>
          <a:lstStyle/>
          <a:p>
            <a:pPr algn="r"/>
            <a:r>
              <a:rPr lang="he-IL" sz="2400" dirty="0">
                <a:latin typeface="David" panose="020E0502060401010101" pitchFamily="34" charset="-79"/>
                <a:cs typeface="David" panose="020E0502060401010101" pitchFamily="34" charset="-79"/>
              </a:rPr>
              <a:t>המבשר בישר לעלי את מה שקרה מהקל אל הכבד, ורק בסוף אמר על ארון ה' שנלקח.  ובנוסף סיפר ששני בניו מתו, שארון האלוקים היה בידם, שמסרו עצמם למיתה מחיבת הארון.</a:t>
            </a:r>
          </a:p>
        </p:txBody>
      </p:sp>
    </p:spTree>
    <p:extLst>
      <p:ext uri="{BB962C8B-B14F-4D97-AF65-F5344CB8AC3E}">
        <p14:creationId xmlns:p14="http://schemas.microsoft.com/office/powerpoint/2010/main" val="1725141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wipe(down)">
                                      <p:cBhvr>
                                        <p:cTn id="21" dur="500"/>
                                        <p:tgtEl>
                                          <p:spTgt spid="2">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 calcmode="lin" valueType="num">
                                      <p:cBhvr additive="base">
                                        <p:cTn id="26"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6694376-2551-43A2-B3B3-F0909F080E6E}"/>
              </a:ext>
            </a:extLst>
          </p:cNvPr>
          <p:cNvSpPr txBox="1"/>
          <p:nvPr/>
        </p:nvSpPr>
        <p:spPr>
          <a:xfrm>
            <a:off x="579120" y="182576"/>
            <a:ext cx="5047488" cy="3970318"/>
          </a:xfrm>
          <a:prstGeom prst="rect">
            <a:avLst/>
          </a:prstGeom>
          <a:solidFill>
            <a:schemeClr val="accent6">
              <a:lumMod val="40000"/>
              <a:lumOff val="60000"/>
            </a:schemeClr>
          </a:solidFill>
          <a:ln w="38100">
            <a:solidFill>
              <a:schemeClr val="tx1"/>
            </a:solidFill>
          </a:ln>
        </p:spPr>
        <p:txBody>
          <a:bodyPr wrap="square" rtlCol="1">
            <a:spAutoFit/>
          </a:bodyPr>
          <a:lstStyle/>
          <a:p>
            <a:pPr algn="r"/>
            <a:r>
              <a:rPr lang="he-IL" sz="2800" b="1" u="sng" dirty="0" err="1">
                <a:latin typeface="David" panose="020E0502060401010101" pitchFamily="34" charset="-79"/>
                <a:cs typeface="David" panose="020E0502060401010101" pitchFamily="34" charset="-79"/>
              </a:rPr>
              <a:t>יח</a:t>
            </a:r>
            <a:r>
              <a:rPr lang="he-IL" sz="2800" dirty="0">
                <a:latin typeface="David" panose="020E0502060401010101" pitchFamily="34" charset="-79"/>
                <a:cs typeface="David" panose="020E0502060401010101" pitchFamily="34" charset="-79"/>
              </a:rPr>
              <a:t>. וכששאול אמר שארון הברית נפל בשבי עלי מעצמת כאב הלב נפל מהכיסא אחורנית בזמן שישב על הכיסא ליד שער הכניסה למשכן נשברה עצם הצוואר שלו (מפרקת) ומת (ומחמת כובדו אז נפילה הייתה קשה וגרמה למותו) והוא שפט את ישראל במשך 40 שנה. {נפטר בתאריך י' באייר} </a:t>
            </a:r>
          </a:p>
        </p:txBody>
      </p:sp>
      <p:sp>
        <p:nvSpPr>
          <p:cNvPr id="3" name="מלבן 2">
            <a:extLst>
              <a:ext uri="{FF2B5EF4-FFF2-40B4-BE49-F238E27FC236}">
                <a16:creationId xmlns:a16="http://schemas.microsoft.com/office/drawing/2014/main" id="{E9DE1D94-58F8-40B2-903B-F883629C5AFF}"/>
              </a:ext>
            </a:extLst>
          </p:cNvPr>
          <p:cNvSpPr/>
          <p:nvPr/>
        </p:nvSpPr>
        <p:spPr>
          <a:xfrm>
            <a:off x="5913120" y="182576"/>
            <a:ext cx="6096000" cy="1815882"/>
          </a:xfrm>
          <a:prstGeom prst="rect">
            <a:avLst/>
          </a:prstGeom>
          <a:solidFill>
            <a:schemeClr val="accent2">
              <a:lumMod val="60000"/>
              <a:lumOff val="40000"/>
            </a:schemeClr>
          </a:solidFill>
        </p:spPr>
        <p:txBody>
          <a:bodyPr>
            <a:spAutoFit/>
          </a:bodyPr>
          <a:lstStyle/>
          <a:p>
            <a:pPr algn="r"/>
            <a:r>
              <a:rPr lang="he-IL" sz="2800" b="1" dirty="0" err="1">
                <a:solidFill>
                  <a:srgbClr val="000000"/>
                </a:solidFill>
                <a:latin typeface="David" panose="020E0502060401010101" pitchFamily="34" charset="-79"/>
                <a:cs typeface="David" panose="020E0502060401010101" pitchFamily="34" charset="-79"/>
              </a:rPr>
              <a:t>יח</a:t>
            </a:r>
            <a:r>
              <a:rPr lang="he-IL" sz="2800" dirty="0">
                <a:solidFill>
                  <a:srgbClr val="000000"/>
                </a:solidFill>
                <a:latin typeface="David" panose="020E0502060401010101" pitchFamily="34" charset="-79"/>
                <a:cs typeface="David" panose="020E0502060401010101" pitchFamily="34" charset="-79"/>
              </a:rPr>
              <a:t> וַיְהִי </a:t>
            </a:r>
            <a:r>
              <a:rPr lang="he-IL" sz="2800" dirty="0" err="1">
                <a:solidFill>
                  <a:srgbClr val="000000"/>
                </a:solidFill>
                <a:latin typeface="David" panose="020E0502060401010101" pitchFamily="34" charset="-79"/>
                <a:cs typeface="David" panose="020E0502060401010101" pitchFamily="34" charset="-79"/>
              </a:rPr>
              <a:t>כְּהַזְכִּירו</a:t>
            </a:r>
            <a:r>
              <a:rPr lang="he-IL" sz="2800" dirty="0">
                <a:solidFill>
                  <a:srgbClr val="000000"/>
                </a:solidFill>
                <a:latin typeface="David" panose="020E0502060401010101" pitchFamily="34" charset="-79"/>
                <a:cs typeface="David" panose="020E0502060401010101" pitchFamily="34" charset="-79"/>
              </a:rPr>
              <a:t>ֹ אֶת-אֲרוֹן </a:t>
            </a:r>
            <a:r>
              <a:rPr lang="he-IL" sz="2800" dirty="0" err="1">
                <a:solidFill>
                  <a:srgbClr val="000000"/>
                </a:solidFill>
                <a:latin typeface="David" panose="020E0502060401010101" pitchFamily="34" charset="-79"/>
                <a:cs typeface="David" panose="020E0502060401010101" pitchFamily="34" charset="-79"/>
              </a:rPr>
              <a:t>הָאֱלֹהִים</a:t>
            </a:r>
            <a:r>
              <a:rPr lang="he-IL" sz="2800" dirty="0">
                <a:solidFill>
                  <a:srgbClr val="000000"/>
                </a:solidFill>
                <a:latin typeface="David" panose="020E0502060401010101" pitchFamily="34" charset="-79"/>
                <a:cs typeface="David" panose="020E0502060401010101" pitchFamily="34" charset="-79"/>
              </a:rPr>
              <a:t>, </a:t>
            </a:r>
            <a:r>
              <a:rPr lang="he-IL" sz="2800" b="1" dirty="0" err="1">
                <a:solidFill>
                  <a:srgbClr val="000000"/>
                </a:solidFill>
                <a:highlight>
                  <a:srgbClr val="FFFF00"/>
                </a:highlight>
                <a:latin typeface="David" panose="020E0502060401010101" pitchFamily="34" charset="-79"/>
                <a:cs typeface="David" panose="020E0502060401010101" pitchFamily="34" charset="-79"/>
              </a:rPr>
              <a:t>וַיִּפֹּל</a:t>
            </a:r>
            <a:r>
              <a:rPr lang="he-IL" sz="2800" b="1" dirty="0">
                <a:solidFill>
                  <a:srgbClr val="000000"/>
                </a:solidFill>
                <a:highlight>
                  <a:srgbClr val="FFFF00"/>
                </a:highlight>
                <a:latin typeface="David" panose="020E0502060401010101" pitchFamily="34" charset="-79"/>
                <a:cs typeface="David" panose="020E0502060401010101" pitchFamily="34" charset="-79"/>
              </a:rPr>
              <a:t> </a:t>
            </a:r>
            <a:r>
              <a:rPr lang="he-IL" sz="2800" b="1" dirty="0" err="1">
                <a:solidFill>
                  <a:srgbClr val="000000"/>
                </a:solidFill>
                <a:highlight>
                  <a:srgbClr val="FFFF00"/>
                </a:highlight>
                <a:latin typeface="David" panose="020E0502060401010101" pitchFamily="34" charset="-79"/>
                <a:cs typeface="David" panose="020E0502060401010101" pitchFamily="34" charset="-79"/>
              </a:rPr>
              <a:t>מֵעַל-הַכִּסֵּא</a:t>
            </a:r>
            <a:r>
              <a:rPr lang="he-IL" sz="2800" b="1" dirty="0">
                <a:solidFill>
                  <a:srgbClr val="000000"/>
                </a:solidFill>
                <a:highlight>
                  <a:srgbClr val="FFFF00"/>
                </a:highlight>
                <a:latin typeface="David" panose="020E0502060401010101" pitchFamily="34" charset="-79"/>
                <a:cs typeface="David" panose="020E0502060401010101" pitchFamily="34" charset="-79"/>
              </a:rPr>
              <a:t> </a:t>
            </a:r>
            <a:r>
              <a:rPr lang="he-IL" sz="2800" b="1" dirty="0" err="1">
                <a:solidFill>
                  <a:srgbClr val="000000"/>
                </a:solidFill>
                <a:highlight>
                  <a:srgbClr val="FFFF00"/>
                </a:highlight>
                <a:latin typeface="David" panose="020E0502060401010101" pitchFamily="34" charset="-79"/>
                <a:cs typeface="David" panose="020E0502060401010101" pitchFamily="34" charset="-79"/>
              </a:rPr>
              <a:t>אֲחֹרַנִּית</a:t>
            </a:r>
            <a:r>
              <a:rPr lang="he-IL" sz="2800" b="1" dirty="0">
                <a:solidFill>
                  <a:srgbClr val="000000"/>
                </a:solidFill>
                <a:highlight>
                  <a:srgbClr val="FFFF00"/>
                </a:highlight>
                <a:latin typeface="David" panose="020E0502060401010101" pitchFamily="34" charset="-79"/>
                <a:cs typeface="David" panose="020E0502060401010101" pitchFamily="34" charset="-79"/>
              </a:rPr>
              <a:t> בְּעַד יַד הַשַּׁעַר וַתִּשָּׁבֵר מַפְרַקְתּוֹ וַיָּמֹת--כִּי-זָקֵן הָאִישׁ, וְכָבֵד</a:t>
            </a:r>
            <a:r>
              <a:rPr lang="he-IL" sz="2800" dirty="0">
                <a:solidFill>
                  <a:srgbClr val="000000"/>
                </a:solidFill>
                <a:latin typeface="David" panose="020E0502060401010101" pitchFamily="34" charset="-79"/>
                <a:cs typeface="David" panose="020E0502060401010101" pitchFamily="34" charset="-79"/>
              </a:rPr>
              <a:t>; וְהוּא שָׁפַט אֶת-יִשְׂרָאֵל, אַרְבָּעִים שָׁנָה. </a:t>
            </a:r>
            <a:endParaRPr lang="he-IL" sz="2800" dirty="0"/>
          </a:p>
        </p:txBody>
      </p:sp>
      <p:sp>
        <p:nvSpPr>
          <p:cNvPr id="4" name="TextBox 3">
            <a:extLst>
              <a:ext uri="{FF2B5EF4-FFF2-40B4-BE49-F238E27FC236}">
                <a16:creationId xmlns:a16="http://schemas.microsoft.com/office/drawing/2014/main" id="{3EC2494E-ED3C-425F-957D-5937F81437EF}"/>
              </a:ext>
            </a:extLst>
          </p:cNvPr>
          <p:cNvSpPr txBox="1"/>
          <p:nvPr/>
        </p:nvSpPr>
        <p:spPr>
          <a:xfrm>
            <a:off x="5913120" y="2254103"/>
            <a:ext cx="6096000" cy="4154984"/>
          </a:xfrm>
          <a:prstGeom prst="rect">
            <a:avLst/>
          </a:prstGeom>
          <a:blipFill>
            <a:blip r:embed="rId2"/>
            <a:tile tx="0" ty="0" sx="100000" sy="100000" flip="none" algn="tl"/>
          </a:blipFill>
          <a:ln w="38100">
            <a:solidFill>
              <a:schemeClr val="tx1"/>
            </a:solidFill>
          </a:ln>
        </p:spPr>
        <p:txBody>
          <a:bodyPr wrap="square" rtlCol="1">
            <a:spAutoFit/>
          </a:bodyPr>
          <a:lstStyle/>
          <a:p>
            <a:pPr algn="r"/>
            <a:r>
              <a:rPr lang="he-IL" sz="2400" b="1" u="sng" dirty="0">
                <a:latin typeface="David" panose="020E0502060401010101" pitchFamily="34" charset="-79"/>
                <a:cs typeface="David" panose="020E0502060401010101" pitchFamily="34" charset="-79"/>
              </a:rPr>
              <a:t>המדרש מביא</a:t>
            </a:r>
            <a:r>
              <a:rPr lang="he-IL" sz="2400" dirty="0">
                <a:latin typeface="David" panose="020E0502060401010101" pitchFamily="34" charset="-79"/>
                <a:cs typeface="David" panose="020E0502060401010101" pitchFamily="34" charset="-79"/>
              </a:rPr>
              <a:t>: </a:t>
            </a:r>
            <a:r>
              <a:rPr lang="he-IL" sz="2400" b="1" dirty="0">
                <a:latin typeface="David" panose="020E0502060401010101" pitchFamily="34" charset="-79"/>
                <a:cs typeface="David" panose="020E0502060401010101" pitchFamily="34" charset="-79"/>
              </a:rPr>
              <a:t>שעלי הוא גלגול של אהרון הכהן</a:t>
            </a:r>
            <a:r>
              <a:rPr lang="he-IL" sz="2400" dirty="0">
                <a:latin typeface="David" panose="020E0502060401010101" pitchFamily="34" charset="-79"/>
                <a:cs typeface="David" panose="020E0502060401010101" pitchFamily="34" charset="-79"/>
              </a:rPr>
              <a:t>. אהרן חטא בחטא העגל וכתוצאה מחטא העגל משה שבר את הלוחות, ומשה התפלל על אהרון שלא ייענש ותפילתו הועילה שמתו לאהרון רק שני בניו ולא כולם, ואהרון לא ניכנס לארץ ישראל. ועדיין לא תוקן חטאו ובא בגלגול של עלי, וגם לעלי מתו שני הבנים כמו אצל אהרון. </a:t>
            </a:r>
            <a:r>
              <a:rPr lang="he-IL" sz="2400" b="1" dirty="0">
                <a:latin typeface="David" panose="020E0502060401010101" pitchFamily="34" charset="-79"/>
                <a:cs typeface="David" panose="020E0502060401010101" pitchFamily="34" charset="-79"/>
              </a:rPr>
              <a:t>ואדם שעובד ע"ז עונשו בסקילה, לכן עלי שלא הצליח לתקן את חטאו של אהרון מת בסקילה (בזה שנפל </a:t>
            </a:r>
            <a:r>
              <a:rPr lang="he-IL" sz="2400" b="1" dirty="0" err="1">
                <a:latin typeface="David" panose="020E0502060401010101" pitchFamily="34" charset="-79"/>
                <a:cs typeface="David" panose="020E0502060401010101" pitchFamily="34" charset="-79"/>
              </a:rPr>
              <a:t>מהכסא</a:t>
            </a:r>
            <a:r>
              <a:rPr lang="he-IL" sz="2400" b="1" dirty="0">
                <a:latin typeface="David" panose="020E0502060401010101" pitchFamily="34" charset="-79"/>
                <a:cs typeface="David" panose="020E0502060401010101" pitchFamily="34" charset="-79"/>
              </a:rPr>
              <a:t> זה כמו סקילה). </a:t>
            </a:r>
            <a:r>
              <a:rPr lang="he-IL" sz="2400" dirty="0">
                <a:latin typeface="David" panose="020E0502060401010101" pitchFamily="34" charset="-79"/>
                <a:cs typeface="David" panose="020E0502060401010101" pitchFamily="34" charset="-79"/>
              </a:rPr>
              <a:t>וגם המילים שאהרון אמר בחטא העגל "פרקו נזמי הזהב אשר..." ופה עלי נשברה מפרקתו (שזה כמו המילה פרקו..)   </a:t>
            </a:r>
          </a:p>
        </p:txBody>
      </p:sp>
      <p:pic>
        <p:nvPicPr>
          <p:cNvPr id="5" name="תמונה 4">
            <a:extLst>
              <a:ext uri="{FF2B5EF4-FFF2-40B4-BE49-F238E27FC236}">
                <a16:creationId xmlns:a16="http://schemas.microsoft.com/office/drawing/2014/main" id="{F8E071D1-77E8-48A6-ABD0-50DCA0F6979A}"/>
              </a:ext>
            </a:extLst>
          </p:cNvPr>
          <p:cNvPicPr>
            <a:picLocks noChangeAspect="1"/>
          </p:cNvPicPr>
          <p:nvPr/>
        </p:nvPicPr>
        <p:blipFill>
          <a:blip r:embed="rId3"/>
          <a:stretch>
            <a:fillRect/>
          </a:stretch>
        </p:blipFill>
        <p:spPr>
          <a:xfrm>
            <a:off x="487680" y="4047744"/>
            <a:ext cx="5047488" cy="2810256"/>
          </a:xfrm>
          <a:prstGeom prst="rect">
            <a:avLst/>
          </a:prstGeom>
        </p:spPr>
      </p:pic>
    </p:spTree>
    <p:extLst>
      <p:ext uri="{BB962C8B-B14F-4D97-AF65-F5344CB8AC3E}">
        <p14:creationId xmlns:p14="http://schemas.microsoft.com/office/powerpoint/2010/main" val="3496581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6694376-2551-43A2-B3B3-F0909F080E6E}"/>
              </a:ext>
            </a:extLst>
          </p:cNvPr>
          <p:cNvSpPr txBox="1"/>
          <p:nvPr/>
        </p:nvSpPr>
        <p:spPr>
          <a:xfrm>
            <a:off x="329184" y="198781"/>
            <a:ext cx="5480304" cy="6555641"/>
          </a:xfrm>
          <a:prstGeom prst="rect">
            <a:avLst/>
          </a:prstGeom>
          <a:blipFill>
            <a:blip r:embed="rId2"/>
            <a:tile tx="0" ty="0" sx="100000" sy="100000" flip="none" algn="tl"/>
          </a:blipFill>
          <a:ln w="38100">
            <a:solidFill>
              <a:schemeClr val="tx1"/>
            </a:solidFill>
          </a:ln>
        </p:spPr>
        <p:txBody>
          <a:bodyPr wrap="square" rtlCol="1">
            <a:spAutoFit/>
          </a:bodyPr>
          <a:lstStyle/>
          <a:p>
            <a:pPr algn="r"/>
            <a:r>
              <a:rPr lang="he-IL" sz="2800" b="1" u="sng" dirty="0" err="1">
                <a:latin typeface="David" panose="020E0502060401010101" pitchFamily="34" charset="-79"/>
                <a:cs typeface="David" panose="020E0502060401010101" pitchFamily="34" charset="-79"/>
              </a:rPr>
              <a:t>יט</a:t>
            </a:r>
            <a:r>
              <a:rPr lang="he-IL" sz="2800" dirty="0">
                <a:latin typeface="David" panose="020E0502060401010101" pitchFamily="34" charset="-79"/>
                <a:cs typeface="David" panose="020E0502060401010101" pitchFamily="34" charset="-79"/>
              </a:rPr>
              <a:t>. באותו זמן כלתו של עלי אשתו של פנחס בנו הייתה בהריון שמעה את השמועה ושנשבה הארון ומת חמיה ובעלה, </a:t>
            </a:r>
            <a:r>
              <a:rPr lang="he-IL" sz="2800" b="1" dirty="0">
                <a:highlight>
                  <a:srgbClr val="FFFF00"/>
                </a:highlight>
                <a:latin typeface="David" panose="020E0502060401010101" pitchFamily="34" charset="-79"/>
                <a:cs typeface="David" panose="020E0502060401010101" pitchFamily="34" charset="-79"/>
              </a:rPr>
              <a:t>בפתע כרעה וילדה מוקדם כי הוקדמו ציריה וילדה ומתה</a:t>
            </a:r>
            <a:r>
              <a:rPr lang="he-IL" sz="2800" dirty="0">
                <a:latin typeface="David" panose="020E0502060401010101" pitchFamily="34" charset="-79"/>
                <a:cs typeface="David" panose="020E0502060401010101" pitchFamily="34" charset="-79"/>
              </a:rPr>
              <a:t>.</a:t>
            </a:r>
          </a:p>
          <a:p>
            <a:pPr algn="r"/>
            <a:r>
              <a:rPr lang="he-IL" sz="2800" b="1" u="sng" dirty="0">
                <a:latin typeface="David" panose="020E0502060401010101" pitchFamily="34" charset="-79"/>
                <a:cs typeface="David" panose="020E0502060401010101" pitchFamily="34" charset="-79"/>
              </a:rPr>
              <a:t>כ</a:t>
            </a:r>
            <a:r>
              <a:rPr lang="he-IL" sz="2800" dirty="0">
                <a:latin typeface="David" panose="020E0502060401010101" pitchFamily="34" charset="-79"/>
                <a:cs typeface="David" panose="020E0502060401010101" pitchFamily="34" charset="-79"/>
              </a:rPr>
              <a:t>. בטרם מותה, הנשים שעזרו לה ללדת , אף שאת הולכת למות אבל הבן הנולד יחיה, והיא לא ענתה להן ולא שמה ליבה לדבריהן.</a:t>
            </a:r>
          </a:p>
          <a:p>
            <a:pPr algn="r"/>
            <a:r>
              <a:rPr lang="he-IL" sz="2800" b="1" u="sng" dirty="0" err="1">
                <a:latin typeface="David" panose="020E0502060401010101" pitchFamily="34" charset="-79"/>
                <a:cs typeface="David" panose="020E0502060401010101" pitchFamily="34" charset="-79"/>
              </a:rPr>
              <a:t>כא</a:t>
            </a:r>
            <a:r>
              <a:rPr lang="he-IL" sz="2800" dirty="0">
                <a:latin typeface="David" panose="020E0502060401010101" pitchFamily="34" charset="-79"/>
                <a:cs typeface="David" panose="020E0502060401010101" pitchFamily="34" charset="-79"/>
              </a:rPr>
              <a:t>. </a:t>
            </a:r>
            <a:r>
              <a:rPr lang="he-IL" sz="2800" b="1" dirty="0">
                <a:highlight>
                  <a:srgbClr val="FFFF00"/>
                </a:highlight>
                <a:latin typeface="David" panose="020E0502060401010101" pitchFamily="34" charset="-79"/>
                <a:cs typeface="David" panose="020E0502060401010101" pitchFamily="34" charset="-79"/>
              </a:rPr>
              <a:t>וקראה לבן הנולד "אי כבוד" </a:t>
            </a:r>
            <a:r>
              <a:rPr lang="he-IL" sz="2800" dirty="0">
                <a:latin typeface="David" panose="020E0502060401010101" pitchFamily="34" charset="-79"/>
                <a:cs typeface="David" panose="020E0502060401010101" pitchFamily="34" charset="-79"/>
              </a:rPr>
              <a:t>( אין כבוד </a:t>
            </a:r>
            <a:r>
              <a:rPr lang="he-IL" sz="2800" dirty="0" err="1">
                <a:latin typeface="David" panose="020E0502060401010101" pitchFamily="34" charset="-79"/>
                <a:cs typeface="David" panose="020E0502060401010101" pitchFamily="34" charset="-79"/>
              </a:rPr>
              <a:t>בהיולדך</a:t>
            </a:r>
            <a:r>
              <a:rPr lang="he-IL" sz="2800" dirty="0">
                <a:latin typeface="David" panose="020E0502060401010101" pitchFamily="34" charset="-79"/>
                <a:cs typeface="David" panose="020E0502060401010101" pitchFamily="34" charset="-79"/>
              </a:rPr>
              <a:t>) גלה הכבוד מישראל מפני שנלקח ארון ה' בשבי ועל הרעה שמתו חמיה ובעלה. </a:t>
            </a:r>
          </a:p>
          <a:p>
            <a:pPr algn="r"/>
            <a:r>
              <a:rPr lang="he-IL" sz="2800" b="1" u="sng" dirty="0" err="1">
                <a:latin typeface="David" panose="020E0502060401010101" pitchFamily="34" charset="-79"/>
                <a:cs typeface="David" panose="020E0502060401010101" pitchFamily="34" charset="-79"/>
              </a:rPr>
              <a:t>כב</a:t>
            </a:r>
            <a:r>
              <a:rPr lang="he-IL" sz="2800" dirty="0">
                <a:latin typeface="David" panose="020E0502060401010101" pitchFamily="34" charset="-79"/>
                <a:cs typeface="David" panose="020E0502060401010101" pitchFamily="34" charset="-79"/>
              </a:rPr>
              <a:t>. וחזרה והדגישה בגלה הכבוד מישראל בעיקר בגלל הלקח ארון ה' בשבי. </a:t>
            </a:r>
          </a:p>
        </p:txBody>
      </p:sp>
      <p:sp>
        <p:nvSpPr>
          <p:cNvPr id="3" name="מלבן 2">
            <a:extLst>
              <a:ext uri="{FF2B5EF4-FFF2-40B4-BE49-F238E27FC236}">
                <a16:creationId xmlns:a16="http://schemas.microsoft.com/office/drawing/2014/main" id="{3393C664-F45F-4BA7-9A25-94120D4E2AB2}"/>
              </a:ext>
            </a:extLst>
          </p:cNvPr>
          <p:cNvSpPr/>
          <p:nvPr/>
        </p:nvSpPr>
        <p:spPr>
          <a:xfrm>
            <a:off x="6096000" y="198781"/>
            <a:ext cx="5925312" cy="5262979"/>
          </a:xfrm>
          <a:prstGeom prst="rect">
            <a:avLst/>
          </a:prstGeom>
          <a:solidFill>
            <a:schemeClr val="accent5">
              <a:lumMod val="40000"/>
              <a:lumOff val="60000"/>
            </a:schemeClr>
          </a:solidFill>
        </p:spPr>
        <p:txBody>
          <a:bodyPr wrap="square">
            <a:spAutoFit/>
          </a:bodyPr>
          <a:lstStyle/>
          <a:p>
            <a:pPr algn="r"/>
            <a:r>
              <a:rPr lang="he-IL" sz="2800" b="1" dirty="0" err="1">
                <a:solidFill>
                  <a:srgbClr val="000000"/>
                </a:solidFill>
                <a:latin typeface="David" panose="020E0502060401010101" pitchFamily="34" charset="-79"/>
                <a:cs typeface="David" panose="020E0502060401010101" pitchFamily="34" charset="-79"/>
              </a:rPr>
              <a:t>יט</a:t>
            </a:r>
            <a:r>
              <a:rPr lang="he-IL" sz="2800" dirty="0">
                <a:solidFill>
                  <a:srgbClr val="000000"/>
                </a:solidFill>
                <a:latin typeface="David" panose="020E0502060401010101" pitchFamily="34" charset="-79"/>
                <a:cs typeface="David" panose="020E0502060401010101" pitchFamily="34" charset="-79"/>
              </a:rPr>
              <a:t> וְכַלָּתוֹ </a:t>
            </a:r>
            <a:r>
              <a:rPr lang="he-IL" sz="2800" dirty="0" err="1">
                <a:solidFill>
                  <a:srgbClr val="000000"/>
                </a:solidFill>
                <a:latin typeface="David" panose="020E0502060401010101" pitchFamily="34" charset="-79"/>
                <a:cs typeface="David" panose="020E0502060401010101" pitchFamily="34" charset="-79"/>
              </a:rPr>
              <a:t>אֵשֶׁת-פִּינְחָס</a:t>
            </a:r>
            <a:r>
              <a:rPr lang="he-IL" sz="2800" dirty="0">
                <a:solidFill>
                  <a:srgbClr val="000000"/>
                </a:solidFill>
                <a:latin typeface="David" panose="020E0502060401010101" pitchFamily="34" charset="-79"/>
                <a:cs typeface="David" panose="020E0502060401010101" pitchFamily="34" charset="-79"/>
              </a:rPr>
              <a:t>, הָרָה </a:t>
            </a:r>
            <a:r>
              <a:rPr lang="he-IL" sz="2800" dirty="0" err="1">
                <a:solidFill>
                  <a:srgbClr val="000000"/>
                </a:solidFill>
                <a:latin typeface="David" panose="020E0502060401010101" pitchFamily="34" charset="-79"/>
                <a:cs typeface="David" panose="020E0502060401010101" pitchFamily="34" charset="-79"/>
              </a:rPr>
              <a:t>לָלַת</a:t>
            </a:r>
            <a:r>
              <a:rPr lang="he-IL" sz="2800" dirty="0">
                <a:solidFill>
                  <a:srgbClr val="000000"/>
                </a:solidFill>
                <a:latin typeface="David" panose="020E0502060401010101" pitchFamily="34" charset="-79"/>
                <a:cs typeface="David" panose="020E0502060401010101" pitchFamily="34" charset="-79"/>
              </a:rPr>
              <a:t>, וַתִּשְׁמַע אֶת-הַשְּׁמוּעָה אֶל-הִלָּקַח אֲרוֹן </a:t>
            </a:r>
            <a:r>
              <a:rPr lang="he-IL" sz="2800" dirty="0" err="1">
                <a:solidFill>
                  <a:srgbClr val="000000"/>
                </a:solidFill>
                <a:latin typeface="David" panose="020E0502060401010101" pitchFamily="34" charset="-79"/>
                <a:cs typeface="David" panose="020E0502060401010101" pitchFamily="34" charset="-79"/>
              </a:rPr>
              <a:t>הָאֱלֹהִים</a:t>
            </a:r>
            <a:r>
              <a:rPr lang="he-IL" sz="2800" dirty="0">
                <a:solidFill>
                  <a:srgbClr val="000000"/>
                </a:solidFill>
                <a:latin typeface="David" panose="020E0502060401010101" pitchFamily="34" charset="-79"/>
                <a:cs typeface="David" panose="020E0502060401010101" pitchFamily="34" charset="-79"/>
              </a:rPr>
              <a:t>, וּמֵת חָמִיהָ וְאִישָׁהּ; </a:t>
            </a:r>
            <a:r>
              <a:rPr lang="he-IL" sz="2800" b="1" dirty="0">
                <a:solidFill>
                  <a:srgbClr val="000000"/>
                </a:solidFill>
                <a:highlight>
                  <a:srgbClr val="FFFF00"/>
                </a:highlight>
                <a:latin typeface="David" panose="020E0502060401010101" pitchFamily="34" charset="-79"/>
                <a:cs typeface="David" panose="020E0502060401010101" pitchFamily="34" charset="-79"/>
              </a:rPr>
              <a:t>וַתִּכְרַע וַתֵּלֶד, כִּי-נֶהֶפְכוּ עָלֶיהָ </a:t>
            </a:r>
            <a:r>
              <a:rPr lang="he-IL" sz="2800" b="1" dirty="0" err="1">
                <a:solidFill>
                  <a:srgbClr val="000000"/>
                </a:solidFill>
                <a:highlight>
                  <a:srgbClr val="FFFF00"/>
                </a:highlight>
                <a:latin typeface="David" panose="020E0502060401010101" pitchFamily="34" charset="-79"/>
                <a:cs typeface="David" panose="020E0502060401010101" pitchFamily="34" charset="-79"/>
              </a:rPr>
              <a:t>צִרֶיה</a:t>
            </a:r>
            <a:r>
              <a:rPr lang="he-IL" sz="2800" b="1" dirty="0">
                <a:solidFill>
                  <a:srgbClr val="000000"/>
                </a:solidFill>
                <a:highlight>
                  <a:srgbClr val="FFFF00"/>
                </a:highlight>
                <a:latin typeface="David" panose="020E0502060401010101" pitchFamily="34" charset="-79"/>
                <a:cs typeface="David" panose="020E0502060401010101" pitchFamily="34" charset="-79"/>
              </a:rPr>
              <a:t>ָ.  </a:t>
            </a:r>
          </a:p>
          <a:p>
            <a:pPr algn="r"/>
            <a:r>
              <a:rPr lang="he-IL" sz="2800" b="1" dirty="0">
                <a:solidFill>
                  <a:srgbClr val="000000"/>
                </a:solidFill>
                <a:latin typeface="David" panose="020E0502060401010101" pitchFamily="34" charset="-79"/>
                <a:cs typeface="David" panose="020E0502060401010101" pitchFamily="34" charset="-79"/>
              </a:rPr>
              <a:t>כ</a:t>
            </a:r>
            <a:r>
              <a:rPr lang="he-IL" sz="2800" dirty="0">
                <a:solidFill>
                  <a:srgbClr val="000000"/>
                </a:solidFill>
                <a:latin typeface="David" panose="020E0502060401010101" pitchFamily="34" charset="-79"/>
                <a:cs typeface="David" panose="020E0502060401010101" pitchFamily="34" charset="-79"/>
              </a:rPr>
              <a:t> וּכְעֵת מוּתָהּ, וַתְּדַבֵּרְנָה הַנִּצָּבוֹת עָלֶיהָ, אַל-תִּירְאִי, כִּי בֵן יָלָדְתְּ; וְלֹא עָנְתָה, וְלֹא-שָׁתָה לִבָּהּ.  </a:t>
            </a:r>
          </a:p>
          <a:p>
            <a:pPr algn="r"/>
            <a:r>
              <a:rPr lang="he-IL" sz="2800" b="1" dirty="0" err="1">
                <a:solidFill>
                  <a:srgbClr val="000000"/>
                </a:solidFill>
                <a:latin typeface="David" panose="020E0502060401010101" pitchFamily="34" charset="-79"/>
                <a:cs typeface="David" panose="020E0502060401010101" pitchFamily="34" charset="-79"/>
              </a:rPr>
              <a:t>כא</a:t>
            </a:r>
            <a:r>
              <a:rPr lang="he-IL" sz="2800" dirty="0">
                <a:solidFill>
                  <a:srgbClr val="000000"/>
                </a:solidFill>
                <a:latin typeface="David" panose="020E0502060401010101" pitchFamily="34" charset="-79"/>
                <a:cs typeface="David" panose="020E0502060401010101" pitchFamily="34" charset="-79"/>
              </a:rPr>
              <a:t> </a:t>
            </a:r>
            <a:r>
              <a:rPr lang="he-IL" sz="2800" b="1" dirty="0">
                <a:solidFill>
                  <a:srgbClr val="000000"/>
                </a:solidFill>
                <a:highlight>
                  <a:srgbClr val="FFFF00"/>
                </a:highlight>
                <a:latin typeface="David" panose="020E0502060401010101" pitchFamily="34" charset="-79"/>
                <a:cs typeface="David" panose="020E0502060401010101" pitchFamily="34" charset="-79"/>
              </a:rPr>
              <a:t>וַתִּקְרָא לַנַּעַר, </a:t>
            </a:r>
            <a:r>
              <a:rPr lang="he-IL" sz="2800" b="1" dirty="0" err="1">
                <a:solidFill>
                  <a:srgbClr val="000000"/>
                </a:solidFill>
                <a:highlight>
                  <a:srgbClr val="FFFF00"/>
                </a:highlight>
                <a:latin typeface="David" panose="020E0502060401010101" pitchFamily="34" charset="-79"/>
                <a:cs typeface="David" panose="020E0502060401010101" pitchFamily="34" charset="-79"/>
              </a:rPr>
              <a:t>אִיכָבוֹד</a:t>
            </a:r>
            <a:r>
              <a:rPr lang="he-IL" sz="2800" b="1" dirty="0">
                <a:solidFill>
                  <a:srgbClr val="000000"/>
                </a:solidFill>
                <a:highlight>
                  <a:srgbClr val="FFFF00"/>
                </a:highlight>
                <a:latin typeface="David" panose="020E0502060401010101" pitchFamily="34" charset="-79"/>
                <a:cs typeface="David" panose="020E0502060401010101" pitchFamily="34" charset="-79"/>
              </a:rPr>
              <a:t> </a:t>
            </a:r>
            <a:r>
              <a:rPr lang="he-IL" sz="2800" b="1" dirty="0" err="1">
                <a:solidFill>
                  <a:srgbClr val="000000"/>
                </a:solidFill>
                <a:highlight>
                  <a:srgbClr val="FFFF00"/>
                </a:highlight>
                <a:latin typeface="David" panose="020E0502060401010101" pitchFamily="34" charset="-79"/>
                <a:cs typeface="David" panose="020E0502060401010101" pitchFamily="34" charset="-79"/>
              </a:rPr>
              <a:t>לֵאמֹר</a:t>
            </a:r>
            <a:r>
              <a:rPr lang="he-IL" sz="2800" b="1" dirty="0">
                <a:solidFill>
                  <a:srgbClr val="000000"/>
                </a:solidFill>
                <a:highlight>
                  <a:srgbClr val="FFFF00"/>
                </a:highlight>
                <a:latin typeface="David" panose="020E0502060401010101" pitchFamily="34" charset="-79"/>
                <a:cs typeface="David" panose="020E0502060401010101" pitchFamily="34" charset="-79"/>
              </a:rPr>
              <a:t>, </a:t>
            </a:r>
            <a:r>
              <a:rPr lang="he-IL" sz="2800" dirty="0">
                <a:solidFill>
                  <a:srgbClr val="000000"/>
                </a:solidFill>
                <a:latin typeface="David" panose="020E0502060401010101" pitchFamily="34" charset="-79"/>
                <a:cs typeface="David" panose="020E0502060401010101" pitchFamily="34" charset="-79"/>
              </a:rPr>
              <a:t>גָּלָה כָבוֹד, מִיִּשְׂרָאֵל; אֶל-הִלָּקַח אֲרוֹן </a:t>
            </a:r>
            <a:r>
              <a:rPr lang="he-IL" sz="2800" dirty="0" err="1">
                <a:solidFill>
                  <a:srgbClr val="000000"/>
                </a:solidFill>
                <a:latin typeface="David" panose="020E0502060401010101" pitchFamily="34" charset="-79"/>
                <a:cs typeface="David" panose="020E0502060401010101" pitchFamily="34" charset="-79"/>
              </a:rPr>
              <a:t>הָאֱלֹהִים</a:t>
            </a:r>
            <a:r>
              <a:rPr lang="he-IL" sz="2800" dirty="0">
                <a:solidFill>
                  <a:srgbClr val="000000"/>
                </a:solidFill>
                <a:latin typeface="David" panose="020E0502060401010101" pitchFamily="34" charset="-79"/>
                <a:cs typeface="David" panose="020E0502060401010101" pitchFamily="34" charset="-79"/>
              </a:rPr>
              <a:t>, וְאֶל-חָמִיהָ וְאִישָׁהּ.  </a:t>
            </a:r>
          </a:p>
          <a:p>
            <a:pPr algn="r"/>
            <a:r>
              <a:rPr lang="he-IL" sz="2800" b="1" dirty="0" err="1">
                <a:solidFill>
                  <a:srgbClr val="000000"/>
                </a:solidFill>
                <a:latin typeface="David" panose="020E0502060401010101" pitchFamily="34" charset="-79"/>
                <a:cs typeface="David" panose="020E0502060401010101" pitchFamily="34" charset="-79"/>
              </a:rPr>
              <a:t>כב</a:t>
            </a:r>
            <a:r>
              <a:rPr lang="he-IL" sz="2800" dirty="0">
                <a:solidFill>
                  <a:srgbClr val="000000"/>
                </a:solidFill>
                <a:latin typeface="David" panose="020E0502060401010101" pitchFamily="34" charset="-79"/>
                <a:cs typeface="David" panose="020E0502060401010101" pitchFamily="34" charset="-79"/>
              </a:rPr>
              <a:t> וַתֹּאמֶר, </a:t>
            </a:r>
            <a:r>
              <a:rPr lang="he-IL" sz="2800" b="1" dirty="0">
                <a:solidFill>
                  <a:srgbClr val="000000"/>
                </a:solidFill>
                <a:highlight>
                  <a:srgbClr val="FFFF00"/>
                </a:highlight>
                <a:latin typeface="David" panose="020E0502060401010101" pitchFamily="34" charset="-79"/>
                <a:cs typeface="David" panose="020E0502060401010101" pitchFamily="34" charset="-79"/>
              </a:rPr>
              <a:t>גָּלָה כָבוֹד מִיִּשְׂרָאֵל:  כִּי נִלְקַח, אֲרוֹן </a:t>
            </a:r>
            <a:r>
              <a:rPr lang="he-IL" sz="2800" b="1" dirty="0" err="1">
                <a:solidFill>
                  <a:srgbClr val="000000"/>
                </a:solidFill>
                <a:highlight>
                  <a:srgbClr val="FFFF00"/>
                </a:highlight>
                <a:latin typeface="David" panose="020E0502060401010101" pitchFamily="34" charset="-79"/>
                <a:cs typeface="David" panose="020E0502060401010101" pitchFamily="34" charset="-79"/>
              </a:rPr>
              <a:t>הָאֱלֹהִים</a:t>
            </a:r>
            <a:r>
              <a:rPr lang="he-IL" sz="2800" b="1" dirty="0">
                <a:solidFill>
                  <a:srgbClr val="000000"/>
                </a:solidFill>
                <a:highlight>
                  <a:srgbClr val="FFFF00"/>
                </a:highlight>
                <a:latin typeface="David" panose="020E0502060401010101" pitchFamily="34" charset="-79"/>
                <a:cs typeface="David" panose="020E0502060401010101" pitchFamily="34" charset="-79"/>
              </a:rPr>
              <a:t>. </a:t>
            </a:r>
            <a:r>
              <a:rPr lang="he-IL" sz="2800" dirty="0">
                <a:solidFill>
                  <a:srgbClr val="000000"/>
                </a:solidFill>
                <a:latin typeface="David" panose="020E0502060401010101" pitchFamily="34" charset="-79"/>
                <a:cs typeface="David" panose="020E0502060401010101" pitchFamily="34" charset="-79"/>
              </a:rPr>
              <a:t> {פ}</a:t>
            </a:r>
            <a:endParaRPr lang="he-IL" sz="2800" dirty="0"/>
          </a:p>
        </p:txBody>
      </p:sp>
    </p:spTree>
    <p:extLst>
      <p:ext uri="{BB962C8B-B14F-4D97-AF65-F5344CB8AC3E}">
        <p14:creationId xmlns:p14="http://schemas.microsoft.com/office/powerpoint/2010/main" val="4130186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 calcmode="lin" valueType="num">
                                      <p:cBhvr additive="base">
                                        <p:cTn id="12"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fade">
                                      <p:cBhvr>
                                        <p:cTn id="18" dur="1000"/>
                                        <p:tgtEl>
                                          <p:spTgt spid="2">
                                            <p:txEl>
                                              <p:pRg st="2" end="2"/>
                                            </p:txEl>
                                          </p:spTgt>
                                        </p:tgtEl>
                                      </p:cBhvr>
                                    </p:animEffect>
                                    <p:anim calcmode="lin" valueType="num">
                                      <p:cBhvr>
                                        <p:cTn id="19"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barn(inVertical)">
                                      <p:cBhvr>
                                        <p:cTn id="25"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E25D1F-58D8-44E0-A057-5246C6A54181}"/>
              </a:ext>
            </a:extLst>
          </p:cNvPr>
          <p:cNvSpPr txBox="1"/>
          <p:nvPr/>
        </p:nvSpPr>
        <p:spPr>
          <a:xfrm>
            <a:off x="4572000" y="198781"/>
            <a:ext cx="7205472" cy="4832092"/>
          </a:xfrm>
          <a:prstGeom prst="rect">
            <a:avLst/>
          </a:prstGeom>
          <a:blipFill>
            <a:blip r:embed="rId2"/>
            <a:tile tx="0" ty="0" sx="100000" sy="100000" flip="none" algn="tl"/>
          </a:blipFill>
          <a:ln w="38100">
            <a:solidFill>
              <a:schemeClr val="tx1"/>
            </a:solidFill>
          </a:ln>
        </p:spPr>
        <p:txBody>
          <a:bodyPr wrap="square" rtlCol="1">
            <a:spAutoFit/>
          </a:bodyPr>
          <a:lstStyle/>
          <a:p>
            <a:pPr algn="r"/>
            <a:r>
              <a:rPr lang="he-IL" sz="2800" b="1" u="sng" dirty="0">
                <a:latin typeface="David" panose="020E0502060401010101" pitchFamily="34" charset="-79"/>
                <a:cs typeface="David" panose="020E0502060401010101" pitchFamily="34" charset="-79"/>
              </a:rPr>
              <a:t>"אל תיראי כי בן ילדת":</a:t>
            </a:r>
          </a:p>
          <a:p>
            <a:pPr algn="r"/>
            <a:r>
              <a:rPr lang="he-IL" sz="2800" dirty="0">
                <a:latin typeface="David" panose="020E0502060401010101" pitchFamily="34" charset="-79"/>
                <a:cs typeface="David" panose="020E0502060401010101" pitchFamily="34" charset="-79"/>
              </a:rPr>
              <a:t>בבשורה זו רצו לנחם אותה משום שמי שיש לו מת במשפחה, מידת הדין מתוחה על כל משפחתו, אולם כאשר נולד בן במשפחה התרפאה כל המשפחה, מאחר שסרה מהם מידת הדין (</a:t>
            </a:r>
            <a:r>
              <a:rPr lang="he-IL" sz="2800" dirty="0" err="1">
                <a:latin typeface="David" panose="020E0502060401010101" pitchFamily="34" charset="-79"/>
                <a:cs typeface="David" panose="020E0502060401010101" pitchFamily="34" charset="-79"/>
              </a:rPr>
              <a:t>שו"ע</a:t>
            </a:r>
            <a:r>
              <a:rPr lang="he-IL" sz="2800" dirty="0">
                <a:latin typeface="David" panose="020E0502060401010101" pitchFamily="34" charset="-79"/>
                <a:cs typeface="David" panose="020E0502060401010101" pitchFamily="34" charset="-79"/>
              </a:rPr>
              <a:t> יו"ד </a:t>
            </a:r>
            <a:r>
              <a:rPr lang="he-IL" sz="2800" dirty="0" err="1">
                <a:latin typeface="David" panose="020E0502060401010101" pitchFamily="34" charset="-79"/>
                <a:cs typeface="David" panose="020E0502060401010101" pitchFamily="34" charset="-79"/>
              </a:rPr>
              <a:t>שצד,ד</a:t>
            </a:r>
            <a:r>
              <a:rPr lang="he-IL" sz="2800" dirty="0">
                <a:latin typeface="David" panose="020E0502060401010101" pitchFamily="34" charset="-79"/>
                <a:cs typeface="David" panose="020E0502060401010101" pitchFamily="34" charset="-79"/>
              </a:rPr>
              <a:t>').</a:t>
            </a:r>
          </a:p>
          <a:p>
            <a:pPr algn="r"/>
            <a:r>
              <a:rPr lang="he-IL" sz="2800" dirty="0">
                <a:latin typeface="David" panose="020E0502060401010101" pitchFamily="34" charset="-79"/>
                <a:cs typeface="David" panose="020E0502060401010101" pitchFamily="34" charset="-79"/>
              </a:rPr>
              <a:t>והיא לא שמה לב לדבריהן, וקראה לבן אי כבוד, שנסתלק הכבוד מישראל והתכוונה  לומר </a:t>
            </a:r>
            <a:r>
              <a:rPr lang="he-IL" sz="2800" b="1" dirty="0">
                <a:latin typeface="David" panose="020E0502060401010101" pitchFamily="34" charset="-79"/>
                <a:cs typeface="David" panose="020E0502060401010101" pitchFamily="34" charset="-79"/>
              </a:rPr>
              <a:t>שארון ה' מסמל את התורה שבכתב, ועלי ובניו הם מעבירי התורה שבע"פ</a:t>
            </a:r>
            <a:r>
              <a:rPr lang="he-IL" sz="2800" dirty="0">
                <a:latin typeface="David" panose="020E0502060401010101" pitchFamily="34" charset="-79"/>
                <a:cs typeface="David" panose="020E0502060401010101" pitchFamily="34" charset="-79"/>
              </a:rPr>
              <a:t>, אז עכשיו שאין ארון ואין את עלי ובניו אין מי שיחזיר את לימוד התורה, לכן קראה לו בשם זה, ומיד יצאה נשמתה. </a:t>
            </a:r>
          </a:p>
        </p:txBody>
      </p:sp>
      <p:pic>
        <p:nvPicPr>
          <p:cNvPr id="2050" name="Picture 2" descr="לוחות הברית - אור קידס">
            <a:extLst>
              <a:ext uri="{FF2B5EF4-FFF2-40B4-BE49-F238E27FC236}">
                <a16:creationId xmlns:a16="http://schemas.microsoft.com/office/drawing/2014/main" id="{1AB7691E-980D-4F99-AF66-29B43F0492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528" y="505462"/>
            <a:ext cx="3799452" cy="2401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1222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down)">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down)">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עשן מתפתל">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7413</TotalTime>
  <Words>1697</Words>
  <Application>Microsoft Office PowerPoint</Application>
  <PresentationFormat>מסך רחב</PresentationFormat>
  <Paragraphs>56</Paragraphs>
  <Slides>13</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13</vt:i4>
      </vt:variant>
    </vt:vector>
  </HeadingPairs>
  <TitlesOfParts>
    <vt:vector size="19" baseType="lpstr">
      <vt:lpstr>Arial</vt:lpstr>
      <vt:lpstr>Century Gothic</vt:lpstr>
      <vt:lpstr>David</vt:lpstr>
      <vt:lpstr>Gisha</vt:lpstr>
      <vt:lpstr>Wingdings 3</vt:lpstr>
      <vt:lpstr>עשן מתפתל</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Teacher</dc:creator>
  <cp:lastModifiedBy>Teacher</cp:lastModifiedBy>
  <cp:revision>41</cp:revision>
  <dcterms:created xsi:type="dcterms:W3CDTF">2021-11-01T15:57:25Z</dcterms:created>
  <dcterms:modified xsi:type="dcterms:W3CDTF">2021-11-06T19:30:41Z</dcterms:modified>
</cp:coreProperties>
</file>