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0" r:id="rId4"/>
    <p:sldId id="258" r:id="rId5"/>
    <p:sldId id="259" r:id="rId6"/>
    <p:sldId id="261" r:id="rId7"/>
    <p:sldId id="262" r:id="rId8"/>
    <p:sldId id="265" r:id="rId9"/>
    <p:sldId id="263" r:id="rId10"/>
    <p:sldId id="264" r:id="rId1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87"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2AC375-1CE5-4E9F-9AE1-6DDF03477DB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1E8D4A85-456E-417C-A95A-EE6B2B77D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0A315A0-2A5D-4DA4-BE0D-2C98A3F48176}"/>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EE0A983F-4126-461B-B481-FAF287DE86A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0C33428-45DA-45F5-89BA-9C90AEC07B51}"/>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1838742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B83B77-0B4D-41EA-A53F-374E8C28860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E8191CA-70E5-437E-B5E7-D89958FDF5AE}"/>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E18D50-F3FE-44F3-BA88-7248DC4A9B60}"/>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D9878B30-6D94-466A-BF0E-47CA293DB6D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9BEC4E-0FC8-4425-86DE-19AFFA4A74A0}"/>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372889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1ACD23-7873-476A-AA55-06EF7EF84211}"/>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922EE88-0CF4-46D0-ACE0-BF2213C0E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BDB69758-42A9-4F30-A958-89D4A5E66FDA}"/>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AC244222-F635-44A3-863F-B7EB9996EDA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61D1DA7-4C80-4256-BA29-367444C09D1C}"/>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3456882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C83947-A1FC-473B-81BD-92D9608BEC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3038507-A7EB-477E-81F9-755EA55C44A2}"/>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27F992C-3AA2-45CE-B838-0948021A3020}"/>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5A00720-409B-4373-BBFF-BDC763EA6430}"/>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6" name="מציין מיקום של כותרת תחתונה 5">
            <a:extLst>
              <a:ext uri="{FF2B5EF4-FFF2-40B4-BE49-F238E27FC236}">
                <a16:creationId xmlns:a16="http://schemas.microsoft.com/office/drawing/2014/main" id="{ED1953E5-6D24-48EF-8B87-26F5F564DAE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F44B75C-2F7C-40C9-B60F-26F5CD89CB48}"/>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11092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E6CB38-4D5F-40EA-ACD5-6495A1C09FA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7C93930-FC05-4A51-9459-6694641551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B0A2BD02-4476-42F4-B175-FD1DA605EB96}"/>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19FF74E-9B90-429E-82C2-68D715E54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4F2575DE-5640-46EE-B800-2218EBA6E0C5}"/>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3E0E230-F939-4535-82BC-C2D1631F5A27}"/>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8" name="מציין מיקום של כותרת תחתונה 7">
            <a:extLst>
              <a:ext uri="{FF2B5EF4-FFF2-40B4-BE49-F238E27FC236}">
                <a16:creationId xmlns:a16="http://schemas.microsoft.com/office/drawing/2014/main" id="{DDA6DC2D-0B7C-4844-BBF1-4E7C6E1F9AA1}"/>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F0F5360-BC14-475F-8639-857F65CCD57A}"/>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2176834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68716E-F0B5-4D20-B019-262C7D22D49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0DEE91D-18A1-4974-902D-9722C5E99739}"/>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4" name="מציין מיקום של כותרת תחתונה 3">
            <a:extLst>
              <a:ext uri="{FF2B5EF4-FFF2-40B4-BE49-F238E27FC236}">
                <a16:creationId xmlns:a16="http://schemas.microsoft.com/office/drawing/2014/main" id="{EEDE67E0-3358-49D5-AAF9-649E72A844A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AA0EDDEA-7297-4858-BACD-A80A1B3E21E8}"/>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1906646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9CD55F4-FF98-4CA8-821F-98E08E17CE7B}"/>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3" name="מציין מיקום של כותרת תחתונה 2">
            <a:extLst>
              <a:ext uri="{FF2B5EF4-FFF2-40B4-BE49-F238E27FC236}">
                <a16:creationId xmlns:a16="http://schemas.microsoft.com/office/drawing/2014/main" id="{231B2D1F-6680-4F08-8D1F-4DB6C265AB0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D4344B5-E016-4102-952A-BCF337549C1B}"/>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684405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FA04BE-D4BF-4879-8565-A395DCA4F61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1BC040A-7AEA-4D70-B176-D9496EDD96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4A47D8C-7455-4DC7-946C-AA71595E2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E02BFCE1-7556-493A-A491-878A9E3F9233}"/>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6" name="מציין מיקום של כותרת תחתונה 5">
            <a:extLst>
              <a:ext uri="{FF2B5EF4-FFF2-40B4-BE49-F238E27FC236}">
                <a16:creationId xmlns:a16="http://schemas.microsoft.com/office/drawing/2014/main" id="{4D49D9E8-0B6D-4866-BB06-B93B8DEB2EF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0DCC0F6-54D3-43F9-9EC2-796797C836F2}"/>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130681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7551D8-45EA-45B3-99D9-D229309165B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A15F3D5-7236-4249-A84D-BCF8FA6DB6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5C6E081-87E0-43F6-BC17-274036DEB6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0921FDC3-3E23-499A-A3A0-1F4893FA7A72}"/>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6" name="מציין מיקום של כותרת תחתונה 5">
            <a:extLst>
              <a:ext uri="{FF2B5EF4-FFF2-40B4-BE49-F238E27FC236}">
                <a16:creationId xmlns:a16="http://schemas.microsoft.com/office/drawing/2014/main" id="{7C34B2C9-F3E0-4B4A-9F70-EE140CF0FA2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F7BFBAB-D85E-440E-B31B-66D76C319EBA}"/>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32018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5C5336-A7DE-4B1F-A12D-4410D3F3CF1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444BB74-91DD-4DE4-B707-02926BEBCB62}"/>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C58AD5E-29D9-4FAA-A090-9D01782AC3A2}"/>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B53B2D22-279C-491A-B6F6-60220F54488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E80FF38-E936-450D-AD8B-03C1C22462DE}"/>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365000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7E7AF6D-AD56-4B26-A320-1AF7B2E8C319}"/>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BAF487E-E757-4E65-BEF0-D67A1F0352CD}"/>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70680D0-CAAD-4571-A1AA-38387F02F358}"/>
              </a:ext>
            </a:extLst>
          </p:cNvPr>
          <p:cNvSpPr>
            <a:spLocks noGrp="1"/>
          </p:cNvSpPr>
          <p:nvPr>
            <p:ph type="dt" sz="half" idx="10"/>
          </p:nvPr>
        </p:nvSpPr>
        <p:spPr/>
        <p:txBody>
          <a:body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F5163DAB-B507-4E3E-A9FC-582EE82AF01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34820A6-AA07-4961-B3CF-DF3F8F595B4F}"/>
              </a:ext>
            </a:extLst>
          </p:cNvPr>
          <p:cNvSpPr>
            <a:spLocks noGrp="1"/>
          </p:cNvSpPr>
          <p:nvPr>
            <p:ph type="sldNum" sz="quarter" idx="12"/>
          </p:nvPr>
        </p:nvSpPr>
        <p:spPr/>
        <p:txBody>
          <a:bodyPr/>
          <a:lstStyle/>
          <a:p>
            <a:fld id="{E4CBDE6A-75C2-4F47-A34F-95E23943074B}" type="slidenum">
              <a:rPr lang="he-IL" smtClean="0"/>
              <a:t>‹#›</a:t>
            </a:fld>
            <a:endParaRPr lang="he-IL"/>
          </a:p>
        </p:txBody>
      </p:sp>
    </p:spTree>
    <p:extLst>
      <p:ext uri="{BB962C8B-B14F-4D97-AF65-F5344CB8AC3E}">
        <p14:creationId xmlns:p14="http://schemas.microsoft.com/office/powerpoint/2010/main" val="215062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9E95C09-0186-40A4-B6E2-8C934DF9864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E67A424-E578-4B0D-BA04-90697CEC52A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F6536C7-2A1F-4400-A9E8-81E259744BF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9C74B23-A19D-40D0-9BFA-A2830A2E78B2}" type="datetimeFigureOut">
              <a:rPr lang="he-IL" smtClean="0"/>
              <a:t>י"ט/חשון/תשפ"ב</a:t>
            </a:fld>
            <a:endParaRPr lang="he-IL"/>
          </a:p>
        </p:txBody>
      </p:sp>
      <p:sp>
        <p:nvSpPr>
          <p:cNvPr id="5" name="מציין מיקום של כותרת תחתונה 4">
            <a:extLst>
              <a:ext uri="{FF2B5EF4-FFF2-40B4-BE49-F238E27FC236}">
                <a16:creationId xmlns:a16="http://schemas.microsoft.com/office/drawing/2014/main" id="{B8170E5B-F20E-4914-AEBD-71B1BD2471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F192FFB-7E00-460A-A2CB-923FBD39A2C8}"/>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4CBDE6A-75C2-4F47-A34F-95E23943074B}" type="slidenum">
              <a:rPr lang="he-IL" smtClean="0"/>
              <a:t>‹#›</a:t>
            </a:fld>
            <a:endParaRPr lang="he-IL"/>
          </a:p>
        </p:txBody>
      </p:sp>
    </p:spTree>
    <p:extLst>
      <p:ext uri="{BB962C8B-B14F-4D97-AF65-F5344CB8AC3E}">
        <p14:creationId xmlns:p14="http://schemas.microsoft.com/office/powerpoint/2010/main" val="1348320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BB6CA2-E8ED-4EC5-A637-37E23DAD603E}"/>
              </a:ext>
            </a:extLst>
          </p:cNvPr>
          <p:cNvSpPr txBox="1"/>
          <p:nvPr/>
        </p:nvSpPr>
        <p:spPr>
          <a:xfrm>
            <a:off x="2859024" y="395930"/>
            <a:ext cx="7473696" cy="830997"/>
          </a:xfrm>
          <a:prstGeom prst="rect">
            <a:avLst/>
          </a:prstGeom>
          <a:solidFill>
            <a:schemeClr val="accent2">
              <a:lumMod val="40000"/>
              <a:lumOff val="60000"/>
            </a:schemeClr>
          </a:solidFill>
          <a:ln w="38100">
            <a:solidFill>
              <a:schemeClr val="tx1"/>
            </a:solidFill>
          </a:ln>
        </p:spPr>
        <p:txBody>
          <a:bodyPr wrap="square" rtlCol="1">
            <a:spAutoFit/>
          </a:bodyPr>
          <a:lstStyle/>
          <a:p>
            <a:r>
              <a:rPr lang="he-IL" sz="4800" b="1" dirty="0">
                <a:latin typeface="David" panose="020E0502060401010101" pitchFamily="34" charset="-79"/>
                <a:cs typeface="David" panose="020E0502060401010101" pitchFamily="34" charset="-79"/>
              </a:rPr>
              <a:t>שמואל א פרק ג' פסוק א'- </a:t>
            </a:r>
            <a:r>
              <a:rPr lang="he-IL" sz="4800" b="1" dirty="0" err="1">
                <a:latin typeface="David" panose="020E0502060401010101" pitchFamily="34" charset="-79"/>
                <a:cs typeface="David" panose="020E0502060401010101" pitchFamily="34" charset="-79"/>
              </a:rPr>
              <a:t>כא</a:t>
            </a:r>
            <a:r>
              <a:rPr lang="he-IL" sz="4800" b="1" dirty="0">
                <a:latin typeface="David" panose="020E0502060401010101" pitchFamily="34" charset="-79"/>
                <a:cs typeface="David" panose="020E0502060401010101" pitchFamily="34" charset="-79"/>
              </a:rPr>
              <a:t>':</a:t>
            </a:r>
          </a:p>
        </p:txBody>
      </p:sp>
      <p:sp>
        <p:nvSpPr>
          <p:cNvPr id="6" name="TextBox 5">
            <a:extLst>
              <a:ext uri="{FF2B5EF4-FFF2-40B4-BE49-F238E27FC236}">
                <a16:creationId xmlns:a16="http://schemas.microsoft.com/office/drawing/2014/main" id="{FC4545CB-597F-4F9F-93A7-C333472E422A}"/>
              </a:ext>
            </a:extLst>
          </p:cNvPr>
          <p:cNvSpPr txBox="1"/>
          <p:nvPr/>
        </p:nvSpPr>
        <p:spPr>
          <a:xfrm>
            <a:off x="1648968" y="1561345"/>
            <a:ext cx="9893808" cy="156966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פסוקים א'-י': </a:t>
            </a:r>
            <a:r>
              <a:rPr lang="he-IL" sz="3200" dirty="0">
                <a:latin typeface="David" panose="020E0502060401010101" pitchFamily="34" charset="-79"/>
                <a:cs typeface="David" panose="020E0502060401010101" pitchFamily="34" charset="-79"/>
              </a:rPr>
              <a:t>ה' קורא לשמואל</a:t>
            </a:r>
          </a:p>
          <a:p>
            <a:r>
              <a:rPr lang="he-IL" sz="3200" b="1" u="sng" dirty="0">
                <a:latin typeface="David" panose="020E0502060401010101" pitchFamily="34" charset="-79"/>
                <a:cs typeface="David" panose="020E0502060401010101" pitchFamily="34" charset="-79"/>
              </a:rPr>
              <a:t>פסוקים יא-</a:t>
            </a:r>
            <a:r>
              <a:rPr lang="he-IL" sz="3200" b="1" u="sng" dirty="0" err="1">
                <a:latin typeface="David" panose="020E0502060401010101" pitchFamily="34" charset="-79"/>
                <a:cs typeface="David" panose="020E0502060401010101" pitchFamily="34" charset="-79"/>
              </a:rPr>
              <a:t>יח</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העונש לבית עלי</a:t>
            </a:r>
          </a:p>
          <a:p>
            <a:r>
              <a:rPr lang="he-IL" sz="3200" b="1" u="sng" dirty="0">
                <a:latin typeface="David" panose="020E0502060401010101" pitchFamily="34" charset="-79"/>
                <a:cs typeface="David" panose="020E0502060401010101" pitchFamily="34" charset="-79"/>
              </a:rPr>
              <a:t>פסוקים </a:t>
            </a:r>
            <a:r>
              <a:rPr lang="he-IL" sz="3200" b="1" u="sng" dirty="0" err="1">
                <a:latin typeface="David" panose="020E0502060401010101" pitchFamily="34" charset="-79"/>
                <a:cs typeface="David" panose="020E0502060401010101" pitchFamily="34" charset="-79"/>
              </a:rPr>
              <a:t>יט</a:t>
            </a:r>
            <a:r>
              <a:rPr lang="he-IL" sz="3200" b="1" u="sng" dirty="0">
                <a:latin typeface="David" panose="020E0502060401010101" pitchFamily="34" charset="-79"/>
                <a:cs typeface="David" panose="020E0502060401010101" pitchFamily="34" charset="-79"/>
              </a:rPr>
              <a:t>'-</a:t>
            </a:r>
            <a:r>
              <a:rPr lang="he-IL" sz="3200" b="1" u="sng" dirty="0" err="1">
                <a:latin typeface="David" panose="020E0502060401010101" pitchFamily="34" charset="-79"/>
                <a:cs typeface="David" panose="020E0502060401010101" pitchFamily="34" charset="-79"/>
              </a:rPr>
              <a:t>כא</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שמואל מתפרסם בכל ישראל וה' מתנבא עליו</a:t>
            </a:r>
          </a:p>
        </p:txBody>
      </p:sp>
      <p:pic>
        <p:nvPicPr>
          <p:cNvPr id="8" name="תמונה 7">
            <a:extLst>
              <a:ext uri="{FF2B5EF4-FFF2-40B4-BE49-F238E27FC236}">
                <a16:creationId xmlns:a16="http://schemas.microsoft.com/office/drawing/2014/main" id="{53E68E23-FE84-4353-BAB7-B1902B177CA9}"/>
              </a:ext>
            </a:extLst>
          </p:cNvPr>
          <p:cNvPicPr>
            <a:picLocks noChangeAspect="1"/>
          </p:cNvPicPr>
          <p:nvPr/>
        </p:nvPicPr>
        <p:blipFill>
          <a:blip r:embed="rId2"/>
          <a:stretch>
            <a:fillRect/>
          </a:stretch>
        </p:blipFill>
        <p:spPr>
          <a:xfrm>
            <a:off x="529792" y="3465423"/>
            <a:ext cx="4658464" cy="3099996"/>
          </a:xfrm>
          <a:prstGeom prst="rect">
            <a:avLst/>
          </a:prstGeom>
        </p:spPr>
      </p:pic>
    </p:spTree>
    <p:extLst>
      <p:ext uri="{BB962C8B-B14F-4D97-AF65-F5344CB8AC3E}">
        <p14:creationId xmlns:p14="http://schemas.microsoft.com/office/powerpoint/2010/main" val="361006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052127-3CAF-4586-AA2E-314621CA5DE5}"/>
              </a:ext>
            </a:extLst>
          </p:cNvPr>
          <p:cNvSpPr txBox="1"/>
          <p:nvPr/>
        </p:nvSpPr>
        <p:spPr>
          <a:xfrm>
            <a:off x="140208" y="239375"/>
            <a:ext cx="7205472" cy="3539430"/>
          </a:xfrm>
          <a:prstGeom prst="rect">
            <a:avLst/>
          </a:prstGeom>
          <a:solidFill>
            <a:schemeClr val="accent5">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א</a:t>
            </a:r>
            <a:r>
              <a:rPr lang="he-IL" sz="2800" dirty="0">
                <a:latin typeface="David" panose="020E0502060401010101" pitchFamily="34" charset="-79"/>
                <a:cs typeface="David" panose="020E0502060401010101" pitchFamily="34" charset="-79"/>
              </a:rPr>
              <a:t>. והנער שמואל משמש במשכן ה' (עושה עבודת הלווים במשכן ) תחת השגחתו של עלי . ומראות הנבואה היו נדירים בימי זקנותו של עלי, אין ולא היו הנבואות מצויות. </a:t>
            </a:r>
          </a:p>
          <a:p>
            <a:r>
              <a:rPr lang="he-IL" sz="2800" b="1" u="sng" dirty="0">
                <a:latin typeface="David" panose="020E0502060401010101" pitchFamily="34" charset="-79"/>
                <a:cs typeface="David" panose="020E0502060401010101" pitchFamily="34" charset="-79"/>
              </a:rPr>
              <a:t>ב. </a:t>
            </a:r>
            <a:r>
              <a:rPr lang="he-IL" sz="2800" dirty="0">
                <a:latin typeface="David" panose="020E0502060401010101" pitchFamily="34" charset="-79"/>
                <a:cs typeface="David" panose="020E0502060401010101" pitchFamily="34" charset="-79"/>
              </a:rPr>
              <a:t>באותו יום שהגיע אלקנה איש האלוקים ואמר לעלי את הנבואה, ועלי היה שוכב בלשכת הכוהנים הסמוכה למשכן, </a:t>
            </a:r>
            <a:r>
              <a:rPr lang="he-IL" sz="2800" b="1" dirty="0">
                <a:highlight>
                  <a:srgbClr val="FFFF00"/>
                </a:highlight>
                <a:latin typeface="David" panose="020E0502060401010101" pitchFamily="34" charset="-79"/>
                <a:cs typeface="David" panose="020E0502060401010101" pitchFamily="34" charset="-79"/>
              </a:rPr>
              <a:t>ועיניו (ראייתו) התחילה להתערפל</a:t>
            </a:r>
            <a:r>
              <a:rPr lang="he-IL" sz="2800" dirty="0">
                <a:latin typeface="David" panose="020E0502060401010101" pitchFamily="34" charset="-79"/>
                <a:cs typeface="David" panose="020E0502060401010101" pitchFamily="34" charset="-79"/>
              </a:rPr>
              <a:t> ולא יוכל לראות טוב (והנבואה פסקה ממנו בגלל חטא בניו)</a:t>
            </a:r>
          </a:p>
        </p:txBody>
      </p:sp>
      <p:sp>
        <p:nvSpPr>
          <p:cNvPr id="3" name="מלבן 2">
            <a:extLst>
              <a:ext uri="{FF2B5EF4-FFF2-40B4-BE49-F238E27FC236}">
                <a16:creationId xmlns:a16="http://schemas.microsoft.com/office/drawing/2014/main" id="{84E0F768-9EB6-46BC-9337-6D7D640E4B24}"/>
              </a:ext>
            </a:extLst>
          </p:cNvPr>
          <p:cNvSpPr/>
          <p:nvPr/>
        </p:nvSpPr>
        <p:spPr>
          <a:xfrm>
            <a:off x="7918704" y="130183"/>
            <a:ext cx="4072128" cy="4031873"/>
          </a:xfrm>
          <a:prstGeom prst="rect">
            <a:avLst/>
          </a:prstGeom>
          <a:solidFill>
            <a:schemeClr val="accent6">
              <a:lumMod val="40000"/>
              <a:lumOff val="60000"/>
            </a:schemeClr>
          </a:solidFill>
        </p:spPr>
        <p:txBody>
          <a:bodyPr wrap="square">
            <a:spAutoFit/>
          </a:bodyPr>
          <a:lstStyle/>
          <a:p>
            <a:r>
              <a:rPr lang="he-IL" sz="3200" b="1" i="0" dirty="0">
                <a:solidFill>
                  <a:srgbClr val="000000"/>
                </a:solidFill>
                <a:effectLst/>
                <a:latin typeface="David" panose="020E0502060401010101" pitchFamily="34" charset="-79"/>
                <a:cs typeface="David" panose="020E0502060401010101" pitchFamily="34" charset="-79"/>
              </a:rPr>
              <a:t>א</a:t>
            </a:r>
            <a:r>
              <a:rPr lang="he-IL" sz="3200" b="0" i="0" dirty="0">
                <a:solidFill>
                  <a:srgbClr val="000000"/>
                </a:solidFill>
                <a:effectLst/>
                <a:latin typeface="David" panose="020E0502060401010101" pitchFamily="34" charset="-79"/>
                <a:cs typeface="David" panose="020E0502060401010101" pitchFamily="34" charset="-79"/>
              </a:rPr>
              <a:t> וְהַנַּעַר שְׁמוּאֵל מְשָׁרֵת אֶת-יְהוָה, לִפְנֵי עֵלִי; וּדְבַר-יְהוָה, הָיָה יָקָר בַּיָּמִים הָהֵם--</a:t>
            </a:r>
            <a:r>
              <a:rPr lang="he-IL" sz="3200" b="1" i="0" dirty="0">
                <a:solidFill>
                  <a:srgbClr val="000000"/>
                </a:solidFill>
                <a:effectLst/>
                <a:highlight>
                  <a:srgbClr val="FFFF00"/>
                </a:highlight>
                <a:latin typeface="David" panose="020E0502060401010101" pitchFamily="34" charset="-79"/>
                <a:cs typeface="David" panose="020E0502060401010101" pitchFamily="34" charset="-79"/>
              </a:rPr>
              <a:t>אֵין חָזוֹן, נִפְרָץ. </a:t>
            </a:r>
            <a:r>
              <a:rPr lang="he-IL" sz="3200" b="0" i="0" dirty="0">
                <a:solidFill>
                  <a:srgbClr val="000000"/>
                </a:solidFill>
                <a:effectLst/>
                <a:latin typeface="David" panose="020E0502060401010101" pitchFamily="34" charset="-79"/>
                <a:cs typeface="David" panose="020E0502060401010101" pitchFamily="34" charset="-79"/>
              </a:rPr>
              <a:t> {ס}  </a:t>
            </a:r>
          </a:p>
          <a:p>
            <a:r>
              <a:rPr lang="he-IL" sz="3200" b="1" i="0" dirty="0">
                <a:solidFill>
                  <a:srgbClr val="000000"/>
                </a:solidFill>
                <a:effectLst/>
                <a:latin typeface="David" panose="020E0502060401010101" pitchFamily="34" charset="-79"/>
                <a:cs typeface="David" panose="020E0502060401010101" pitchFamily="34" charset="-79"/>
              </a:rPr>
              <a:t>ב</a:t>
            </a:r>
            <a:r>
              <a:rPr lang="he-IL" sz="3200" b="0" i="0" dirty="0">
                <a:solidFill>
                  <a:srgbClr val="000000"/>
                </a:solidFill>
                <a:effectLst/>
                <a:latin typeface="David" panose="020E0502060401010101" pitchFamily="34" charset="-79"/>
                <a:cs typeface="David" panose="020E0502060401010101" pitchFamily="34" charset="-79"/>
              </a:rPr>
              <a:t> וַיְהִי בַּיּוֹם הַהוּא, וְעֵלִי שֹׁכֵב בִּמְקוֹמוֹ; </a:t>
            </a:r>
            <a:r>
              <a:rPr lang="he-IL" sz="3200" b="1" i="0" dirty="0">
                <a:solidFill>
                  <a:srgbClr val="000000"/>
                </a:solidFill>
                <a:effectLst/>
                <a:highlight>
                  <a:srgbClr val="FFFF00"/>
                </a:highlight>
                <a:latin typeface="David" panose="020E0502060401010101" pitchFamily="34" charset="-79"/>
                <a:cs typeface="David" panose="020E0502060401010101" pitchFamily="34" charset="-79"/>
              </a:rPr>
              <a:t>וְעֵינָו הֵחֵלּוּ כֵהוֹת</a:t>
            </a:r>
            <a:r>
              <a:rPr lang="he-IL" sz="3200" b="0" i="0" dirty="0">
                <a:solidFill>
                  <a:srgbClr val="000000"/>
                </a:solidFill>
                <a:effectLst/>
                <a:latin typeface="David" panose="020E0502060401010101" pitchFamily="34" charset="-79"/>
                <a:cs typeface="David" panose="020E0502060401010101" pitchFamily="34" charset="-79"/>
              </a:rPr>
              <a:t>, לֹא יוּכַל לִרְאוֹת</a:t>
            </a:r>
            <a:endParaRPr lang="he-IL" sz="3200" dirty="0"/>
          </a:p>
        </p:txBody>
      </p:sp>
      <p:pic>
        <p:nvPicPr>
          <p:cNvPr id="4" name="תמונה 3">
            <a:extLst>
              <a:ext uri="{FF2B5EF4-FFF2-40B4-BE49-F238E27FC236}">
                <a16:creationId xmlns:a16="http://schemas.microsoft.com/office/drawing/2014/main" id="{AEB957CB-49DE-4B98-9872-45D549239EEE}"/>
              </a:ext>
            </a:extLst>
          </p:cNvPr>
          <p:cNvPicPr>
            <a:picLocks noChangeAspect="1"/>
          </p:cNvPicPr>
          <p:nvPr/>
        </p:nvPicPr>
        <p:blipFill>
          <a:blip r:embed="rId2"/>
          <a:stretch>
            <a:fillRect/>
          </a:stretch>
        </p:blipFill>
        <p:spPr>
          <a:xfrm>
            <a:off x="140208" y="3778805"/>
            <a:ext cx="2443163" cy="2966820"/>
          </a:xfrm>
          <a:prstGeom prst="rect">
            <a:avLst/>
          </a:prstGeom>
        </p:spPr>
      </p:pic>
      <p:sp>
        <p:nvSpPr>
          <p:cNvPr id="5" name="TextBox 4">
            <a:extLst>
              <a:ext uri="{FF2B5EF4-FFF2-40B4-BE49-F238E27FC236}">
                <a16:creationId xmlns:a16="http://schemas.microsoft.com/office/drawing/2014/main" id="{F1F20BA3-DF1B-47E2-8DD8-DA58959DBB6A}"/>
              </a:ext>
            </a:extLst>
          </p:cNvPr>
          <p:cNvSpPr txBox="1"/>
          <p:nvPr/>
        </p:nvSpPr>
        <p:spPr>
          <a:xfrm>
            <a:off x="5705856" y="4484094"/>
            <a:ext cx="6199632" cy="138499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"ועיניו החלו כהות</a:t>
            </a:r>
            <a:r>
              <a:rPr lang="he-IL" sz="2800" dirty="0">
                <a:latin typeface="David" panose="020E0502060401010101" pitchFamily="34" charset="-79"/>
                <a:cs typeface="David" panose="020E0502060401010101" pitchFamily="34" charset="-79"/>
              </a:rPr>
              <a:t>"- מכאן אמרו חכמים: כל מי שהוא מעמיד בן רשע או תלמיד רשע סוף שעיניו כהות, (מניין לנו? מיצחק אבינו בנו עשו)</a:t>
            </a:r>
          </a:p>
        </p:txBody>
      </p:sp>
    </p:spTree>
    <p:extLst>
      <p:ext uri="{BB962C8B-B14F-4D97-AF65-F5344CB8AC3E}">
        <p14:creationId xmlns:p14="http://schemas.microsoft.com/office/powerpoint/2010/main" val="182000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F0175A-4967-4DBA-B333-40C1D26222BD}"/>
              </a:ext>
            </a:extLst>
          </p:cNvPr>
          <p:cNvSpPr txBox="1"/>
          <p:nvPr/>
        </p:nvSpPr>
        <p:spPr>
          <a:xfrm>
            <a:off x="268224" y="373487"/>
            <a:ext cx="6419088" cy="1815882"/>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והנרות שבמנורה עדיין לא כבו </a:t>
            </a:r>
            <a:r>
              <a:rPr lang="he-IL" sz="2800" dirty="0">
                <a:latin typeface="David" panose="020E0502060401010101" pitchFamily="34" charset="-79"/>
                <a:cs typeface="David" panose="020E0502060401010101" pitchFamily="34" charset="-79"/>
              </a:rPr>
              <a:t>, (שהיו דולקים מערב עד בוקר וזה היה מעט קודם שכבו הנרות לפני הבקר) ושמואל שוכב בלשכת הלווים , ובהיכל ה' קודש קדשים היה שם מקום ארון ה'. </a:t>
            </a:r>
          </a:p>
        </p:txBody>
      </p:sp>
      <p:sp>
        <p:nvSpPr>
          <p:cNvPr id="3" name="מלבן 2">
            <a:extLst>
              <a:ext uri="{FF2B5EF4-FFF2-40B4-BE49-F238E27FC236}">
                <a16:creationId xmlns:a16="http://schemas.microsoft.com/office/drawing/2014/main" id="{83145AD0-069D-499B-84F3-CF3A1710393D}"/>
              </a:ext>
            </a:extLst>
          </p:cNvPr>
          <p:cNvSpPr/>
          <p:nvPr/>
        </p:nvSpPr>
        <p:spPr>
          <a:xfrm>
            <a:off x="6973824" y="280708"/>
            <a:ext cx="4949952" cy="4031873"/>
          </a:xfrm>
          <a:prstGeom prst="rect">
            <a:avLst/>
          </a:prstGeom>
          <a:solidFill>
            <a:schemeClr val="accent4">
              <a:lumMod val="60000"/>
              <a:lumOff val="40000"/>
            </a:schemeClr>
          </a:solidFill>
        </p:spPr>
        <p:txBody>
          <a:bodyPr wrap="square">
            <a:spAutoFit/>
          </a:bodyPr>
          <a:lstStyle/>
          <a:p>
            <a:r>
              <a:rPr lang="he-IL" sz="3200" b="0" i="0" dirty="0">
                <a:solidFill>
                  <a:srgbClr val="000000"/>
                </a:solidFill>
                <a:effectLst/>
                <a:latin typeface="David" panose="020E0502060401010101" pitchFamily="34" charset="-79"/>
                <a:cs typeface="David" panose="020E0502060401010101" pitchFamily="34" charset="-79"/>
              </a:rPr>
              <a:t> </a:t>
            </a:r>
            <a:r>
              <a:rPr lang="he-IL" sz="3200" b="1" i="0" dirty="0">
                <a:solidFill>
                  <a:srgbClr val="000000"/>
                </a:solidFill>
                <a:effectLst/>
                <a:latin typeface="David" panose="020E0502060401010101" pitchFamily="34" charset="-79"/>
                <a:cs typeface="David" panose="020E0502060401010101" pitchFamily="34" charset="-79"/>
              </a:rPr>
              <a:t>ג</a:t>
            </a:r>
            <a:r>
              <a:rPr lang="he-IL" sz="3200" b="0" i="0" dirty="0">
                <a:solidFill>
                  <a:srgbClr val="000000"/>
                </a:solidFill>
                <a:effectLst/>
                <a:latin typeface="David" panose="020E0502060401010101" pitchFamily="34" charset="-79"/>
                <a:cs typeface="David" panose="020E0502060401010101" pitchFamily="34" charset="-79"/>
              </a:rPr>
              <a:t>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וְנֵר </a:t>
            </a:r>
            <a:r>
              <a:rPr lang="he-IL" sz="3200" b="1" i="0" dirty="0" err="1">
                <a:solidFill>
                  <a:srgbClr val="000000"/>
                </a:solidFill>
                <a:effectLst/>
                <a:highlight>
                  <a:srgbClr val="00FFFF"/>
                </a:highlight>
                <a:latin typeface="David" panose="020E0502060401010101" pitchFamily="34" charset="-79"/>
                <a:cs typeface="David" panose="020E0502060401010101" pitchFamily="34" charset="-79"/>
              </a:rPr>
              <a:t>אֱלֹהִים</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 טֶרֶם יִכְבֶּה</a:t>
            </a:r>
            <a:r>
              <a:rPr lang="he-IL" sz="3200" b="0" i="0" dirty="0">
                <a:solidFill>
                  <a:srgbClr val="000000"/>
                </a:solidFill>
                <a:effectLst/>
                <a:latin typeface="David" panose="020E0502060401010101" pitchFamily="34" charset="-79"/>
                <a:cs typeface="David" panose="020E0502060401010101" pitchFamily="34" charset="-79"/>
              </a:rPr>
              <a:t>, וּשְׁמוּאֵל שֹׁכֵב, בְּהֵיכַל יְהוָה, אֲשֶׁר-שָׁם אֲרוֹן </a:t>
            </a:r>
            <a:r>
              <a:rPr lang="he-IL" sz="3200" b="0" i="0" dirty="0" err="1">
                <a:solidFill>
                  <a:srgbClr val="000000"/>
                </a:solidFill>
                <a:effectLst/>
                <a:latin typeface="David" panose="020E0502060401010101" pitchFamily="34" charset="-79"/>
                <a:cs typeface="David" panose="020E0502060401010101" pitchFamily="34" charset="-79"/>
              </a:rPr>
              <a:t>אֱלֹהִים</a:t>
            </a:r>
            <a:r>
              <a:rPr lang="he-IL" sz="3200" b="0" i="0" dirty="0">
                <a:solidFill>
                  <a:srgbClr val="000000"/>
                </a:solidFill>
                <a:effectLst/>
                <a:latin typeface="David" panose="020E0502060401010101" pitchFamily="34" charset="-79"/>
                <a:cs typeface="David" panose="020E0502060401010101" pitchFamily="34" charset="-79"/>
              </a:rPr>
              <a:t>.  {פ}</a:t>
            </a:r>
            <a:br>
              <a:rPr lang="he-IL" sz="3200" dirty="0">
                <a:latin typeface="David" panose="020E0502060401010101" pitchFamily="34" charset="-79"/>
                <a:cs typeface="David" panose="020E0502060401010101" pitchFamily="34" charset="-79"/>
              </a:rPr>
            </a:br>
            <a:r>
              <a:rPr lang="he-IL" sz="3200" b="1" i="0" dirty="0">
                <a:solidFill>
                  <a:srgbClr val="000000"/>
                </a:solidFill>
                <a:effectLst/>
                <a:latin typeface="David" panose="020E0502060401010101" pitchFamily="34" charset="-79"/>
                <a:cs typeface="David" panose="020E0502060401010101" pitchFamily="34" charset="-79"/>
              </a:rPr>
              <a:t>ד</a:t>
            </a:r>
            <a:r>
              <a:rPr lang="he-IL" sz="3200" b="0" i="0" dirty="0">
                <a:solidFill>
                  <a:srgbClr val="000000"/>
                </a:solidFill>
                <a:effectLst/>
                <a:latin typeface="David" panose="020E0502060401010101" pitchFamily="34" charset="-79"/>
                <a:cs typeface="David" panose="020E0502060401010101" pitchFamily="34" charset="-79"/>
              </a:rPr>
              <a:t> וַיִּקְרָא יְהוָה אֶל-שְׁמוּאֵל, וַיֹּאמֶר הִנֵּנִי.  </a:t>
            </a:r>
          </a:p>
          <a:p>
            <a:r>
              <a:rPr lang="he-IL" sz="3200" b="1" i="0" dirty="0">
                <a:solidFill>
                  <a:srgbClr val="000000"/>
                </a:solidFill>
                <a:effectLst/>
                <a:latin typeface="David" panose="020E0502060401010101" pitchFamily="34" charset="-79"/>
                <a:cs typeface="David" panose="020E0502060401010101" pitchFamily="34" charset="-79"/>
              </a:rPr>
              <a:t>ה</a:t>
            </a:r>
            <a:r>
              <a:rPr lang="he-IL" sz="3200" b="0" i="0" dirty="0">
                <a:solidFill>
                  <a:srgbClr val="000000"/>
                </a:solidFill>
                <a:effectLst/>
                <a:latin typeface="David" panose="020E0502060401010101" pitchFamily="34" charset="-79"/>
                <a:cs typeface="David" panose="020E0502060401010101" pitchFamily="34" charset="-79"/>
              </a:rPr>
              <a:t> </a:t>
            </a:r>
            <a:r>
              <a:rPr lang="he-IL" sz="3200" b="0" i="0" dirty="0" err="1">
                <a:solidFill>
                  <a:srgbClr val="000000"/>
                </a:solidFill>
                <a:effectLst/>
                <a:latin typeface="David" panose="020E0502060401010101" pitchFamily="34" charset="-79"/>
                <a:cs typeface="David" panose="020E0502060401010101" pitchFamily="34" charset="-79"/>
              </a:rPr>
              <a:t>וַיָּרָץ</a:t>
            </a:r>
            <a:r>
              <a:rPr lang="he-IL" sz="3200" b="0" i="0" dirty="0">
                <a:solidFill>
                  <a:srgbClr val="000000"/>
                </a:solidFill>
                <a:effectLst/>
                <a:latin typeface="David" panose="020E0502060401010101" pitchFamily="34" charset="-79"/>
                <a:cs typeface="David" panose="020E0502060401010101" pitchFamily="34" charset="-79"/>
              </a:rPr>
              <a:t> אֶל-עֵלִי, וַיֹּאמֶר הִנְנִי כִּי-קָרָאתָ לִּי, וַיֹּאמֶר לֹא-קָרָאתִי, שׁוּב שְׁכָב; וַיֵּלֶךְ, וַיִּשְׁכָּב.</a:t>
            </a:r>
            <a:endParaRPr lang="he-IL" sz="3200" dirty="0">
              <a:latin typeface="David" panose="020E0502060401010101" pitchFamily="34" charset="-79"/>
              <a:cs typeface="David" panose="020E0502060401010101" pitchFamily="34" charset="-79"/>
            </a:endParaRPr>
          </a:p>
        </p:txBody>
      </p:sp>
      <p:sp>
        <p:nvSpPr>
          <p:cNvPr id="4" name="TextBox 3">
            <a:extLst>
              <a:ext uri="{FF2B5EF4-FFF2-40B4-BE49-F238E27FC236}">
                <a16:creationId xmlns:a16="http://schemas.microsoft.com/office/drawing/2014/main" id="{13D155B4-871E-4DE8-BAF8-EBCF1518FDAE}"/>
              </a:ext>
            </a:extLst>
          </p:cNvPr>
          <p:cNvSpPr txBox="1"/>
          <p:nvPr/>
        </p:nvSpPr>
        <p:spPr>
          <a:xfrm>
            <a:off x="6839712" y="4588269"/>
            <a:ext cx="5084064" cy="1815882"/>
          </a:xfrm>
          <a:prstGeom prst="rect">
            <a:avLst/>
          </a:prstGeom>
          <a:solidFill>
            <a:schemeClr val="accent1">
              <a:lumMod val="40000"/>
              <a:lumOff val="6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וחשב שמואל שעלי קורא לו </a:t>
            </a:r>
            <a:r>
              <a:rPr lang="he-IL" sz="2800" dirty="0">
                <a:latin typeface="David" panose="020E0502060401010101" pitchFamily="34" charset="-79"/>
                <a:cs typeface="David" panose="020E0502060401010101" pitchFamily="34" charset="-79"/>
              </a:rPr>
              <a:t>ורץ אליו, ואמר מוכן אני למלא הוראותיך ולשרתך, ועלי אומר לו: לא קראתי לך, חזור לשכב, וחזר שמואל למקומו</a:t>
            </a:r>
          </a:p>
        </p:txBody>
      </p:sp>
      <p:sp>
        <p:nvSpPr>
          <p:cNvPr id="5" name="TextBox 4">
            <a:extLst>
              <a:ext uri="{FF2B5EF4-FFF2-40B4-BE49-F238E27FC236}">
                <a16:creationId xmlns:a16="http://schemas.microsoft.com/office/drawing/2014/main" id="{B9947F8E-3933-441F-8B29-B76EE8AEC1BD}"/>
              </a:ext>
            </a:extLst>
          </p:cNvPr>
          <p:cNvSpPr txBox="1"/>
          <p:nvPr/>
        </p:nvSpPr>
        <p:spPr>
          <a:xfrm>
            <a:off x="268224" y="2512194"/>
            <a:ext cx="6419088" cy="1815882"/>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ד</a:t>
            </a:r>
            <a:r>
              <a:rPr lang="he-IL" sz="2800" dirty="0">
                <a:latin typeface="David" panose="020E0502060401010101" pitchFamily="34" charset="-79"/>
                <a:cs typeface="David" panose="020E0502060401010101" pitchFamily="34" charset="-79"/>
              </a:rPr>
              <a:t>. קול יצא מהיכל ה' מק"ק ועבר הקול על עלי שהיה בעזרה ולא שמע והגיע הקול אל שמואל שהיה בחוץ במקום הלווים (שמואל שמע ולא ידע שה' קורא לו) . וענה שמואל הנה אני מוכן.</a:t>
            </a:r>
          </a:p>
        </p:txBody>
      </p:sp>
      <p:pic>
        <p:nvPicPr>
          <p:cNvPr id="7" name="תמונה 6">
            <a:extLst>
              <a:ext uri="{FF2B5EF4-FFF2-40B4-BE49-F238E27FC236}">
                <a16:creationId xmlns:a16="http://schemas.microsoft.com/office/drawing/2014/main" id="{EE6DBD80-EBFD-4F15-A2CC-54FFD81C5141}"/>
              </a:ext>
            </a:extLst>
          </p:cNvPr>
          <p:cNvPicPr>
            <a:picLocks noChangeAspect="1"/>
          </p:cNvPicPr>
          <p:nvPr/>
        </p:nvPicPr>
        <p:blipFill>
          <a:blip r:embed="rId2"/>
          <a:stretch>
            <a:fillRect/>
          </a:stretch>
        </p:blipFill>
        <p:spPr>
          <a:xfrm>
            <a:off x="463296" y="4479073"/>
            <a:ext cx="4255008" cy="2195744"/>
          </a:xfrm>
          <a:prstGeom prst="rect">
            <a:avLst/>
          </a:prstGeom>
        </p:spPr>
      </p:pic>
    </p:spTree>
    <p:extLst>
      <p:ext uri="{BB962C8B-B14F-4D97-AF65-F5344CB8AC3E}">
        <p14:creationId xmlns:p14="http://schemas.microsoft.com/office/powerpoint/2010/main" val="425408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F0175A-4967-4DBA-B333-40C1D26222BD}"/>
              </a:ext>
            </a:extLst>
          </p:cNvPr>
          <p:cNvSpPr txBox="1"/>
          <p:nvPr/>
        </p:nvSpPr>
        <p:spPr>
          <a:xfrm>
            <a:off x="268224" y="346055"/>
            <a:ext cx="6364224" cy="2677656"/>
          </a:xfrm>
          <a:prstGeom prst="rect">
            <a:avLst/>
          </a:prstGeom>
          <a:solidFill>
            <a:schemeClr val="accent5">
              <a:lumMod val="40000"/>
              <a:lumOff val="6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ו</a:t>
            </a:r>
            <a:r>
              <a:rPr lang="he-IL" sz="2800" dirty="0">
                <a:latin typeface="David" panose="020E0502060401010101" pitchFamily="34" charset="-79"/>
                <a:cs typeface="David" panose="020E0502060401010101" pitchFamily="34" charset="-79"/>
              </a:rPr>
              <a:t>. וה' הוסיף וקרא עוד פעם לשמואל, ושוב קם שמואל, והלך אל עלי, ואמר לעלי: הנה אני מוכן לפניך שקראת לי. ענה עלי: לא קראתי לך בני , חזור למקומך ושכב לישון. </a:t>
            </a:r>
          </a:p>
          <a:p>
            <a:r>
              <a:rPr lang="he-IL" sz="2800" b="1" u="sng" dirty="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ושמואל עדיין לא הכיר את עניין הנבואה, וזו הפעם הראשונה שהופיע עליו </a:t>
            </a:r>
          </a:p>
        </p:txBody>
      </p:sp>
      <p:sp>
        <p:nvSpPr>
          <p:cNvPr id="3" name="מלבן 2">
            <a:extLst>
              <a:ext uri="{FF2B5EF4-FFF2-40B4-BE49-F238E27FC236}">
                <a16:creationId xmlns:a16="http://schemas.microsoft.com/office/drawing/2014/main" id="{3A99A2A5-95F0-4084-9156-27FE99C033C2}"/>
              </a:ext>
            </a:extLst>
          </p:cNvPr>
          <p:cNvSpPr/>
          <p:nvPr/>
        </p:nvSpPr>
        <p:spPr>
          <a:xfrm>
            <a:off x="6839712" y="346055"/>
            <a:ext cx="5084064" cy="3046988"/>
          </a:xfrm>
          <a:prstGeom prst="rect">
            <a:avLst/>
          </a:prstGeom>
          <a:solidFill>
            <a:schemeClr val="accent6">
              <a:lumMod val="60000"/>
              <a:lumOff val="40000"/>
            </a:schemeClr>
          </a:solidFill>
        </p:spPr>
        <p:txBody>
          <a:bodyPr wrap="square">
            <a:spAutoFit/>
          </a:bodyPr>
          <a:lstStyle/>
          <a:p>
            <a:r>
              <a:rPr lang="he-IL" sz="3200" b="1" i="0" dirty="0">
                <a:solidFill>
                  <a:srgbClr val="000000"/>
                </a:solidFill>
                <a:effectLst/>
                <a:latin typeface="David" panose="020E0502060401010101" pitchFamily="34" charset="-79"/>
                <a:cs typeface="David" panose="020E0502060401010101" pitchFamily="34" charset="-79"/>
              </a:rPr>
              <a:t>ו</a:t>
            </a:r>
            <a:r>
              <a:rPr lang="he-IL" sz="3200" b="0" i="0" dirty="0">
                <a:solidFill>
                  <a:srgbClr val="000000"/>
                </a:solidFill>
                <a:effectLst/>
                <a:latin typeface="David" panose="020E0502060401010101" pitchFamily="34" charset="-79"/>
                <a:cs typeface="David" panose="020E0502060401010101" pitchFamily="34" charset="-79"/>
              </a:rPr>
              <a:t> וַיֹּסֶף יְהוָה, קְרֹא עוֹד שְׁמוּאֵל, </a:t>
            </a:r>
            <a:r>
              <a:rPr lang="he-IL" sz="3200" b="0" i="0" dirty="0" err="1">
                <a:solidFill>
                  <a:srgbClr val="000000"/>
                </a:solidFill>
                <a:effectLst/>
                <a:latin typeface="David" panose="020E0502060401010101" pitchFamily="34" charset="-79"/>
                <a:cs typeface="David" panose="020E0502060401010101" pitchFamily="34" charset="-79"/>
              </a:rPr>
              <a:t>וַיָּקָם</a:t>
            </a:r>
            <a:r>
              <a:rPr lang="he-IL" sz="3200" b="0" i="0" dirty="0">
                <a:solidFill>
                  <a:srgbClr val="000000"/>
                </a:solidFill>
                <a:effectLst/>
                <a:latin typeface="David" panose="020E0502060401010101" pitchFamily="34" charset="-79"/>
                <a:cs typeface="David" panose="020E0502060401010101" pitchFamily="34" charset="-79"/>
              </a:rPr>
              <a:t> שְׁמוּאֵל וַיֵּלֶךְ אֶל-עֵלִי, וַיֹּאמֶר הִנְנִי כִּי קָרָאתָ לִי; וַיֹּאמֶר לֹא-קָרָאתִי בְנִי, שׁוּב שְׁכָב.  </a:t>
            </a:r>
          </a:p>
          <a:p>
            <a:r>
              <a:rPr lang="he-IL" sz="3200" b="1" i="0" dirty="0">
                <a:solidFill>
                  <a:srgbClr val="000000"/>
                </a:solidFill>
                <a:effectLst/>
                <a:latin typeface="David" panose="020E0502060401010101" pitchFamily="34" charset="-79"/>
                <a:cs typeface="David" panose="020E0502060401010101" pitchFamily="34" charset="-79"/>
              </a:rPr>
              <a:t>ז</a:t>
            </a:r>
            <a:r>
              <a:rPr lang="he-IL" sz="3200" b="0" i="0" dirty="0">
                <a:solidFill>
                  <a:srgbClr val="000000"/>
                </a:solidFill>
                <a:effectLst/>
                <a:latin typeface="David" panose="020E0502060401010101" pitchFamily="34" charset="-79"/>
                <a:cs typeface="David" panose="020E0502060401010101" pitchFamily="34" charset="-79"/>
              </a:rPr>
              <a:t> וּשְׁמוּאֵל, טֶרֶם יָדַע אֶת-יְהוָה; וְטֶרֶם יִגָּלֶה אֵלָיו, דְּבַר-יְהוָה.</a:t>
            </a:r>
            <a:endParaRPr lang="he-IL" sz="3200" dirty="0"/>
          </a:p>
        </p:txBody>
      </p:sp>
      <p:sp>
        <p:nvSpPr>
          <p:cNvPr id="5" name="מלבן 4">
            <a:extLst>
              <a:ext uri="{FF2B5EF4-FFF2-40B4-BE49-F238E27FC236}">
                <a16:creationId xmlns:a16="http://schemas.microsoft.com/office/drawing/2014/main" id="{36B91CFC-958A-4DC1-9967-D875AA55A51E}"/>
              </a:ext>
            </a:extLst>
          </p:cNvPr>
          <p:cNvSpPr/>
          <p:nvPr/>
        </p:nvSpPr>
        <p:spPr>
          <a:xfrm>
            <a:off x="6461760" y="3649623"/>
            <a:ext cx="5571744" cy="2739211"/>
          </a:xfrm>
          <a:prstGeom prst="rect">
            <a:avLst/>
          </a:prstGeom>
          <a:solidFill>
            <a:schemeClr val="accent2">
              <a:lumMod val="60000"/>
              <a:lumOff val="40000"/>
            </a:schemeClr>
          </a:solidFill>
        </p:spPr>
        <p:txBody>
          <a:bodyPr wrap="square">
            <a:spAutoFit/>
          </a:bodyPr>
          <a:lstStyle/>
          <a:p>
            <a:r>
              <a:rPr lang="he-IL" sz="2800" b="1" i="0" dirty="0">
                <a:solidFill>
                  <a:srgbClr val="000000"/>
                </a:solidFill>
                <a:effectLst/>
                <a:latin typeface="David" panose="020E0502060401010101" pitchFamily="34" charset="-79"/>
                <a:cs typeface="David" panose="020E0502060401010101" pitchFamily="34" charset="-79"/>
              </a:rPr>
              <a:t>ח</a:t>
            </a:r>
            <a:r>
              <a:rPr lang="he-IL" sz="2800" b="0" i="0" dirty="0">
                <a:solidFill>
                  <a:srgbClr val="000000"/>
                </a:solidFill>
                <a:effectLst/>
                <a:latin typeface="David" panose="020E0502060401010101" pitchFamily="34" charset="-79"/>
                <a:cs typeface="David" panose="020E0502060401010101" pitchFamily="34" charset="-79"/>
              </a:rPr>
              <a:t> וַיֹּסֶף יְהוָה קְרֹא-שְׁמוּאֵל, </a:t>
            </a:r>
            <a:r>
              <a:rPr lang="he-IL" sz="2800" b="0" i="0" dirty="0" err="1">
                <a:solidFill>
                  <a:srgbClr val="000000"/>
                </a:solidFill>
                <a:effectLst/>
                <a:latin typeface="David" panose="020E0502060401010101" pitchFamily="34" charset="-79"/>
                <a:cs typeface="David" panose="020E0502060401010101" pitchFamily="34" charset="-79"/>
              </a:rPr>
              <a:t>בַּשְּׁלִישִׁת</a:t>
            </a:r>
            <a:r>
              <a:rPr lang="he-IL" sz="2800" b="0" i="0" dirty="0">
                <a:solidFill>
                  <a:srgbClr val="000000"/>
                </a:solidFill>
                <a:effectLst/>
                <a:latin typeface="David" panose="020E0502060401010101" pitchFamily="34" charset="-79"/>
                <a:cs typeface="David" panose="020E0502060401010101" pitchFamily="34" charset="-79"/>
              </a:rPr>
              <a:t>, </a:t>
            </a:r>
            <a:r>
              <a:rPr lang="he-IL" sz="2800" b="0" i="0" dirty="0" err="1">
                <a:solidFill>
                  <a:srgbClr val="000000"/>
                </a:solidFill>
                <a:effectLst/>
                <a:latin typeface="David" panose="020E0502060401010101" pitchFamily="34" charset="-79"/>
                <a:cs typeface="David" panose="020E0502060401010101" pitchFamily="34" charset="-79"/>
              </a:rPr>
              <a:t>וַיָּקָם</a:t>
            </a:r>
            <a:r>
              <a:rPr lang="he-IL" sz="2800" b="0" i="0" dirty="0">
                <a:solidFill>
                  <a:srgbClr val="000000"/>
                </a:solidFill>
                <a:effectLst/>
                <a:latin typeface="David" panose="020E0502060401010101" pitchFamily="34" charset="-79"/>
                <a:cs typeface="David" panose="020E0502060401010101" pitchFamily="34" charset="-79"/>
              </a:rPr>
              <a:t> וַיֵּלֶךְ אֶל-עֵלִי, וַיֹּאמֶר הִנְנִי כִּי קָרָאתָ לִי; </a:t>
            </a:r>
            <a:r>
              <a:rPr lang="he-IL" sz="2800" b="0" i="0" dirty="0" err="1">
                <a:solidFill>
                  <a:srgbClr val="000000"/>
                </a:solidFill>
                <a:effectLst/>
                <a:latin typeface="David" panose="020E0502060401010101" pitchFamily="34" charset="-79"/>
                <a:cs typeface="David" panose="020E0502060401010101" pitchFamily="34" charset="-79"/>
              </a:rPr>
              <a:t>וַיָּבֶן</a:t>
            </a:r>
            <a:r>
              <a:rPr lang="he-IL" sz="2800" b="0" i="0" dirty="0">
                <a:solidFill>
                  <a:srgbClr val="000000"/>
                </a:solidFill>
                <a:effectLst/>
                <a:latin typeface="David" panose="020E0502060401010101" pitchFamily="34" charset="-79"/>
                <a:cs typeface="David" panose="020E0502060401010101" pitchFamily="34" charset="-79"/>
              </a:rPr>
              <a:t> עֵלִי, כִּי יְהוָה קֹרֵא לַנָּעַר.  </a:t>
            </a:r>
          </a:p>
          <a:p>
            <a:r>
              <a:rPr lang="he-IL" sz="2800" b="1" i="0" dirty="0">
                <a:solidFill>
                  <a:srgbClr val="000000"/>
                </a:solidFill>
                <a:effectLst/>
                <a:latin typeface="David" panose="020E0502060401010101" pitchFamily="34" charset="-79"/>
                <a:cs typeface="David" panose="020E0502060401010101" pitchFamily="34" charset="-79"/>
              </a:rPr>
              <a:t>ט</a:t>
            </a:r>
            <a:r>
              <a:rPr lang="he-IL" sz="2800" b="0" i="0" dirty="0">
                <a:solidFill>
                  <a:srgbClr val="000000"/>
                </a:solidFill>
                <a:effectLst/>
                <a:latin typeface="David" panose="020E0502060401010101" pitchFamily="34" charset="-79"/>
                <a:cs typeface="David" panose="020E0502060401010101" pitchFamily="34" charset="-79"/>
              </a:rPr>
              <a:t> וַיֹּאמֶר עֵלִי לִשְׁמוּאֵל, לֵךְ שְׁכָב, וְהָיָה אִם-יִקְרָא אֵלֶיךָ, וְאָמַרְתָּ דַּבֵּר יְהוָה כִּי שֹׁמֵעַ עַבְדֶּךָ </a:t>
            </a:r>
            <a:r>
              <a:rPr lang="he-IL" sz="2800" dirty="0">
                <a:solidFill>
                  <a:srgbClr val="000000"/>
                </a:solidFill>
                <a:latin typeface="David" panose="020E0502060401010101" pitchFamily="34" charset="-79"/>
                <a:cs typeface="David" panose="020E0502060401010101" pitchFamily="34" charset="-79"/>
              </a:rPr>
              <a:t> וַיֵּלֶךְ שְׁמוּאֵל, וַיִּשְׁכַּב בִּמְקוֹמוֹ.</a:t>
            </a:r>
            <a:endParaRPr lang="he-IL" sz="2800" dirty="0"/>
          </a:p>
        </p:txBody>
      </p:sp>
      <p:sp>
        <p:nvSpPr>
          <p:cNvPr id="6" name="TextBox 5">
            <a:extLst>
              <a:ext uri="{FF2B5EF4-FFF2-40B4-BE49-F238E27FC236}">
                <a16:creationId xmlns:a16="http://schemas.microsoft.com/office/drawing/2014/main" id="{45402413-9AEA-4865-82BF-02384A983A45}"/>
              </a:ext>
            </a:extLst>
          </p:cNvPr>
          <p:cNvSpPr txBox="1"/>
          <p:nvPr/>
        </p:nvSpPr>
        <p:spPr>
          <a:xfrm>
            <a:off x="268224" y="3649623"/>
            <a:ext cx="5949696" cy="31085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ח</a:t>
            </a:r>
            <a:r>
              <a:rPr lang="he-IL" sz="2800" dirty="0">
                <a:latin typeface="David" panose="020E0502060401010101" pitchFamily="34" charset="-79"/>
                <a:cs typeface="David" panose="020E0502060401010101" pitchFamily="34" charset="-79"/>
              </a:rPr>
              <a:t>. המשיך ה' וקרא לשמואל בפעם השלישית, והלך שוב שמואל אל עלי, ואמר הנה אני מוכן לשרתך בגלל שקראת לי, אז הבין עלי שדבר נבואה מאת ה' נשמע לשמואל</a:t>
            </a:r>
          </a:p>
          <a:p>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ואמר עלי לשמואל- חזור לשכב ואם אותו הקול ששמעת יוסיף לקרוא לך, תענה: דבר ה' שאני מקשיב למלא אחר הוראותיך</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4727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F0175A-4967-4DBA-B333-40C1D26222BD}"/>
              </a:ext>
            </a:extLst>
          </p:cNvPr>
          <p:cNvSpPr txBox="1"/>
          <p:nvPr/>
        </p:nvSpPr>
        <p:spPr>
          <a:xfrm>
            <a:off x="268224" y="336911"/>
            <a:ext cx="6291072" cy="353943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י</a:t>
            </a:r>
            <a:r>
              <a:rPr lang="he-IL" sz="2800" dirty="0">
                <a:latin typeface="David" panose="020E0502060401010101" pitchFamily="34" charset="-79"/>
                <a:cs typeface="David" panose="020E0502060401010101" pitchFamily="34" charset="-79"/>
              </a:rPr>
              <a:t>. ה' בא ונתגלה לשמואל וקרא לשמואל כמו בפעמים הקודמות: שמואל </a:t>
            </a:r>
            <a:r>
              <a:rPr lang="he-IL" sz="2800" dirty="0" err="1">
                <a:latin typeface="David" panose="020E0502060401010101" pitchFamily="34" charset="-79"/>
                <a:cs typeface="David" panose="020E0502060401010101" pitchFamily="34" charset="-79"/>
              </a:rPr>
              <a:t>שמואל</a:t>
            </a:r>
            <a:r>
              <a:rPr lang="he-IL" sz="2800" dirty="0">
                <a:latin typeface="David" panose="020E0502060401010101" pitchFamily="34" charset="-79"/>
                <a:cs typeface="David" panose="020E0502060401010101" pitchFamily="34" charset="-79"/>
              </a:rPr>
              <a:t>. וענה שמואל: "דבר כי שומע עבדיך" (ולא אמר "דבר ה'.." כי חשש שמא קול אחר הוא.) .</a:t>
            </a:r>
          </a:p>
          <a:p>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אמר ה' הנה אני הולך לעשות דבר (שנראה בפרק הבא מהו הדבר) שכל מי ששומע את הדבר הזה שיקרה ירעשו וירעדו שתי אוזניו מגודל החרדה.</a:t>
            </a:r>
          </a:p>
        </p:txBody>
      </p:sp>
      <p:sp>
        <p:nvSpPr>
          <p:cNvPr id="3" name="מלבן 2">
            <a:extLst>
              <a:ext uri="{FF2B5EF4-FFF2-40B4-BE49-F238E27FC236}">
                <a16:creationId xmlns:a16="http://schemas.microsoft.com/office/drawing/2014/main" id="{086999D4-07AB-42E0-92E4-2EFC6CACBF4E}"/>
              </a:ext>
            </a:extLst>
          </p:cNvPr>
          <p:cNvSpPr/>
          <p:nvPr/>
        </p:nvSpPr>
        <p:spPr>
          <a:xfrm>
            <a:off x="6778752" y="451104"/>
            <a:ext cx="5145024" cy="3539430"/>
          </a:xfrm>
          <a:prstGeom prst="rect">
            <a:avLst/>
          </a:prstGeom>
          <a:solidFill>
            <a:schemeClr val="accent2">
              <a:lumMod val="60000"/>
              <a:lumOff val="40000"/>
            </a:schemeClr>
          </a:solidFill>
        </p:spPr>
        <p:txBody>
          <a:bodyPr wrap="square">
            <a:spAutoFit/>
          </a:bodyPr>
          <a:lstStyle/>
          <a:p>
            <a:r>
              <a:rPr lang="he-IL" sz="3200" b="0" i="0" dirty="0">
                <a:solidFill>
                  <a:srgbClr val="000000"/>
                </a:solidFill>
                <a:effectLst/>
                <a:latin typeface="David" panose="020E0502060401010101" pitchFamily="34" charset="-79"/>
                <a:cs typeface="David" panose="020E0502060401010101" pitchFamily="34" charset="-79"/>
              </a:rPr>
              <a:t> </a:t>
            </a:r>
            <a:r>
              <a:rPr lang="he-IL" sz="3200" b="1" i="0" dirty="0">
                <a:solidFill>
                  <a:srgbClr val="000000"/>
                </a:solidFill>
                <a:effectLst/>
                <a:latin typeface="David" panose="020E0502060401010101" pitchFamily="34" charset="-79"/>
                <a:cs typeface="David" panose="020E0502060401010101" pitchFamily="34" charset="-79"/>
              </a:rPr>
              <a:t>י</a:t>
            </a:r>
            <a:r>
              <a:rPr lang="he-IL" sz="3200" b="0" i="0" dirty="0">
                <a:solidFill>
                  <a:srgbClr val="000000"/>
                </a:solidFill>
                <a:effectLst/>
                <a:latin typeface="David" panose="020E0502060401010101" pitchFamily="34" charset="-79"/>
                <a:cs typeface="David" panose="020E0502060401010101" pitchFamily="34" charset="-79"/>
              </a:rPr>
              <a:t> וַיָּבֹא יְהוָה </a:t>
            </a:r>
            <a:r>
              <a:rPr lang="he-IL" sz="3200" b="0" i="0" dirty="0" err="1">
                <a:solidFill>
                  <a:srgbClr val="000000"/>
                </a:solidFill>
                <a:effectLst/>
                <a:latin typeface="David" panose="020E0502060401010101" pitchFamily="34" charset="-79"/>
                <a:cs typeface="David" panose="020E0502060401010101" pitchFamily="34" charset="-79"/>
              </a:rPr>
              <a:t>וַיִּתְיַצַּב</a:t>
            </a:r>
            <a:r>
              <a:rPr lang="he-IL" sz="3200" b="0" i="0" dirty="0">
                <a:solidFill>
                  <a:srgbClr val="000000"/>
                </a:solidFill>
                <a:effectLst/>
                <a:latin typeface="David" panose="020E0502060401010101" pitchFamily="34" charset="-79"/>
                <a:cs typeface="David" panose="020E0502060401010101" pitchFamily="34" charset="-79"/>
              </a:rPr>
              <a:t>, וַיִּקְרָא כְפַעַם-בְּפַעַם שְׁמוּאֵל </a:t>
            </a:r>
            <a:r>
              <a:rPr lang="he-IL" sz="3200" b="0" i="0" dirty="0" err="1">
                <a:solidFill>
                  <a:srgbClr val="000000"/>
                </a:solidFill>
                <a:effectLst/>
                <a:latin typeface="David" panose="020E0502060401010101" pitchFamily="34" charset="-79"/>
                <a:cs typeface="David" panose="020E0502060401010101" pitchFamily="34" charset="-79"/>
              </a:rPr>
              <a:t>שְׁמוּאֵל</a:t>
            </a:r>
            <a:r>
              <a:rPr lang="he-IL" sz="3200" b="0" i="0" dirty="0">
                <a:solidFill>
                  <a:srgbClr val="000000"/>
                </a:solidFill>
                <a:effectLst/>
                <a:latin typeface="David" panose="020E0502060401010101" pitchFamily="34" charset="-79"/>
                <a:cs typeface="David" panose="020E0502060401010101" pitchFamily="34" charset="-79"/>
              </a:rPr>
              <a:t>; וַיֹּאמֶר שְׁמוּאֵל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דַּבֵּר, כִּי שֹׁמֵעַ עַבְדֶּךָ.  {פ}</a:t>
            </a:r>
            <a:br>
              <a:rPr lang="he-IL" sz="3200" dirty="0">
                <a:latin typeface="David" panose="020E0502060401010101" pitchFamily="34" charset="-79"/>
                <a:cs typeface="David" panose="020E0502060401010101" pitchFamily="34" charset="-79"/>
              </a:rPr>
            </a:br>
            <a:r>
              <a:rPr lang="he-IL" sz="3200" b="1" i="0" dirty="0">
                <a:solidFill>
                  <a:srgbClr val="000000"/>
                </a:solidFill>
                <a:effectLst/>
                <a:latin typeface="David" panose="020E0502060401010101" pitchFamily="34" charset="-79"/>
                <a:cs typeface="David" panose="020E0502060401010101" pitchFamily="34" charset="-79"/>
              </a:rPr>
              <a:t>יא</a:t>
            </a:r>
            <a:r>
              <a:rPr lang="he-IL" sz="3200" b="0" i="0" dirty="0">
                <a:solidFill>
                  <a:srgbClr val="000000"/>
                </a:solidFill>
                <a:effectLst/>
                <a:latin typeface="David" panose="020E0502060401010101" pitchFamily="34" charset="-79"/>
                <a:cs typeface="David" panose="020E0502060401010101" pitchFamily="34" charset="-79"/>
              </a:rPr>
              <a:t> וַיֹּאמֶר יְהוָה אֶל-שְׁמוּאֵל, הִנֵּה אָנֹכִי עֹשֶׂה דָבָר בְּיִשְׂרָאֵל:  אֲשֶׁר,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כָּל-שֹׁמְעוֹ--תְּצִלֶּינָה, שְׁתֵּי אָזְנָיו</a:t>
            </a:r>
            <a:r>
              <a:rPr lang="he-IL" sz="3200" b="0" i="0" dirty="0">
                <a:solidFill>
                  <a:srgbClr val="000000"/>
                </a:solidFill>
                <a:effectLst/>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4" name="תמונה 3">
            <a:extLst>
              <a:ext uri="{FF2B5EF4-FFF2-40B4-BE49-F238E27FC236}">
                <a16:creationId xmlns:a16="http://schemas.microsoft.com/office/drawing/2014/main" id="{B7E09796-B70C-4789-9332-F37A0BEE49D0}"/>
              </a:ext>
            </a:extLst>
          </p:cNvPr>
          <p:cNvPicPr>
            <a:picLocks noChangeAspect="1"/>
          </p:cNvPicPr>
          <p:nvPr/>
        </p:nvPicPr>
        <p:blipFill>
          <a:blip r:embed="rId2"/>
          <a:stretch>
            <a:fillRect/>
          </a:stretch>
        </p:blipFill>
        <p:spPr>
          <a:xfrm>
            <a:off x="353568" y="3876341"/>
            <a:ext cx="4399979" cy="2900362"/>
          </a:xfrm>
          <a:prstGeom prst="rect">
            <a:avLst/>
          </a:prstGeom>
        </p:spPr>
      </p:pic>
      <p:sp>
        <p:nvSpPr>
          <p:cNvPr id="5" name="TextBox 4">
            <a:extLst>
              <a:ext uri="{FF2B5EF4-FFF2-40B4-BE49-F238E27FC236}">
                <a16:creationId xmlns:a16="http://schemas.microsoft.com/office/drawing/2014/main" id="{AAB43577-A6C9-4088-B17F-C9580C43D05B}"/>
              </a:ext>
            </a:extLst>
          </p:cNvPr>
          <p:cNvSpPr txBox="1"/>
          <p:nvPr/>
        </p:nvSpPr>
        <p:spPr>
          <a:xfrm>
            <a:off x="7059168" y="4588269"/>
            <a:ext cx="4864608" cy="138499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ארבעה אנשים הקב"ה הכפיל את שמותיהם שנגלה אליהם: אברהם יעקב משה ושמואל</a:t>
            </a:r>
          </a:p>
        </p:txBody>
      </p:sp>
    </p:spTree>
    <p:extLst>
      <p:ext uri="{BB962C8B-B14F-4D97-AF65-F5344CB8AC3E}">
        <p14:creationId xmlns:p14="http://schemas.microsoft.com/office/powerpoint/2010/main" val="268879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02962C-1FA4-40BA-B55F-04D5F9BD5B9E}"/>
              </a:ext>
            </a:extLst>
          </p:cNvPr>
          <p:cNvSpPr txBox="1"/>
          <p:nvPr/>
        </p:nvSpPr>
        <p:spPr>
          <a:xfrm>
            <a:off x="176784" y="251567"/>
            <a:ext cx="6096000" cy="6124754"/>
          </a:xfrm>
          <a:prstGeom prst="rect">
            <a:avLst/>
          </a:prstGeom>
          <a:solidFill>
            <a:schemeClr val="accent2">
              <a:lumMod val="20000"/>
              <a:lumOff val="80000"/>
            </a:schemeClr>
          </a:solidFill>
          <a:ln w="38100">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יב</a:t>
            </a:r>
            <a:r>
              <a:rPr lang="he-IL" sz="2800" dirty="0">
                <a:latin typeface="David" panose="020E0502060401010101" pitchFamily="34" charset="-79"/>
                <a:cs typeface="David" panose="020E0502060401010101" pitchFamily="34" charset="-79"/>
              </a:rPr>
              <a:t>. באותו יום שאעשה את הדבר ההוא, אקיים על בית עלי מה שהבטחתי להעניש אותו, ובאותו יום תתחיל הגזרה שלי , שימותו שני בני עלי ותמשך לדורות הבאים אחריו : שימותו צעירים ויחיו בחוסר ועני ורעב ללחם, ויקבצו נדבות. </a:t>
            </a:r>
            <a:r>
              <a:rPr lang="he-IL" sz="2800" b="1" dirty="0">
                <a:latin typeface="David" panose="020E0502060401010101" pitchFamily="34" charset="-79"/>
                <a:cs typeface="David" panose="020E0502060401010101" pitchFamily="34" charset="-79"/>
              </a:rPr>
              <a:t>(החל וכלה= ה' מתחייב לקיים את הגזרה מהתחלה ועד הסוף)</a:t>
            </a:r>
          </a:p>
          <a:p>
            <a:r>
              <a:rPr lang="he-IL" sz="2800" b="1" u="sng" dirty="0" err="1">
                <a:latin typeface="David" panose="020E0502060401010101" pitchFamily="34" charset="-79"/>
                <a:cs typeface="David" panose="020E0502060401010101" pitchFamily="34" charset="-79"/>
              </a:rPr>
              <a:t>יג</a:t>
            </a:r>
            <a:r>
              <a:rPr lang="he-IL" sz="2800" b="1"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ואמרתי לו לעלי ע"י איש האלוקים </a:t>
            </a:r>
            <a:r>
              <a:rPr lang="he-IL" sz="2800" b="1" dirty="0">
                <a:highlight>
                  <a:srgbClr val="00FFFF"/>
                </a:highlight>
                <a:latin typeface="David" panose="020E0502060401010101" pitchFamily="34" charset="-79"/>
                <a:cs typeface="David" panose="020E0502060401010101" pitchFamily="34" charset="-79"/>
              </a:rPr>
              <a:t>כי מעניש </a:t>
            </a:r>
            <a:r>
              <a:rPr lang="he-IL" sz="2800" dirty="0">
                <a:latin typeface="David" panose="020E0502060401010101" pitchFamily="34" charset="-79"/>
                <a:cs typeface="David" panose="020E0502060401010101" pitchFamily="34" charset="-79"/>
              </a:rPr>
              <a:t>אני את ביתו ולא אסתפק בכך שהנני ממית את שני בניו בצעירותם אלא העונש יהיה לעולם וכל זה בגלל העוון שבניו </a:t>
            </a:r>
            <a:r>
              <a:rPr lang="he-IL" sz="2800" b="1" dirty="0">
                <a:highlight>
                  <a:srgbClr val="00FFFF"/>
                </a:highlight>
                <a:latin typeface="David" panose="020E0502060401010101" pitchFamily="34" charset="-79"/>
                <a:cs typeface="David" panose="020E0502060401010101" pitchFamily="34" charset="-79"/>
              </a:rPr>
              <a:t>מקילים ומבזים את שם ה</a:t>
            </a:r>
            <a:r>
              <a:rPr lang="he-IL" sz="2800" dirty="0">
                <a:latin typeface="David" panose="020E0502060401010101" pitchFamily="34" charset="-79"/>
                <a:cs typeface="David" panose="020E0502060401010101" pitchFamily="34" charset="-79"/>
              </a:rPr>
              <a:t>' , ובכל זאת </a:t>
            </a:r>
            <a:r>
              <a:rPr lang="he-IL" sz="2800" b="1" dirty="0">
                <a:highlight>
                  <a:srgbClr val="00FFFF"/>
                </a:highlight>
                <a:latin typeface="David" panose="020E0502060401010101" pitchFamily="34" charset="-79"/>
                <a:cs typeface="David" panose="020E0502060401010101" pitchFamily="34" charset="-79"/>
              </a:rPr>
              <a:t>לא הכלים פניהם להעבירם מגדלותם </a:t>
            </a:r>
            <a:r>
              <a:rPr lang="he-IL" sz="2800" b="1" dirty="0" err="1">
                <a:highlight>
                  <a:srgbClr val="00FFFF"/>
                </a:highlight>
                <a:latin typeface="David" panose="020E0502060401010101" pitchFamily="34" charset="-79"/>
                <a:cs typeface="David" panose="020E0502060401010101" pitchFamily="34" charset="-79"/>
              </a:rPr>
              <a:t>והוכיחם</a:t>
            </a:r>
            <a:r>
              <a:rPr lang="he-IL" sz="2800" b="1" dirty="0">
                <a:highlight>
                  <a:srgbClr val="00FFFF"/>
                </a:highlight>
                <a:latin typeface="David" panose="020E0502060401010101" pitchFamily="34" charset="-79"/>
                <a:cs typeface="David" panose="020E0502060401010101" pitchFamily="34" charset="-79"/>
              </a:rPr>
              <a:t> עד שפניהם </a:t>
            </a:r>
            <a:r>
              <a:rPr lang="he-IL" sz="2800" b="1" dirty="0" err="1">
                <a:highlight>
                  <a:srgbClr val="00FFFF"/>
                </a:highlight>
                <a:latin typeface="David" panose="020E0502060401010101" pitchFamily="34" charset="-79"/>
                <a:cs typeface="David" panose="020E0502060401010101" pitchFamily="34" charset="-79"/>
              </a:rPr>
              <a:t>יתכרמו</a:t>
            </a:r>
            <a:r>
              <a:rPr lang="he-IL" sz="2800" dirty="0">
                <a:latin typeface="David" panose="020E0502060401010101" pitchFamily="34" charset="-79"/>
                <a:cs typeface="David" panose="020E0502060401010101" pitchFamily="34" charset="-79"/>
              </a:rPr>
              <a:t>. </a:t>
            </a:r>
          </a:p>
        </p:txBody>
      </p:sp>
      <p:sp>
        <p:nvSpPr>
          <p:cNvPr id="3" name="מלבן 2">
            <a:extLst>
              <a:ext uri="{FF2B5EF4-FFF2-40B4-BE49-F238E27FC236}">
                <a16:creationId xmlns:a16="http://schemas.microsoft.com/office/drawing/2014/main" id="{09ADDB90-61C0-4D33-BEB1-2711FAADB0EB}"/>
              </a:ext>
            </a:extLst>
          </p:cNvPr>
          <p:cNvSpPr/>
          <p:nvPr/>
        </p:nvSpPr>
        <p:spPr>
          <a:xfrm>
            <a:off x="6528816" y="458831"/>
            <a:ext cx="5376672" cy="3046988"/>
          </a:xfrm>
          <a:prstGeom prst="rect">
            <a:avLst/>
          </a:prstGeom>
          <a:solidFill>
            <a:schemeClr val="accent4">
              <a:lumMod val="60000"/>
              <a:lumOff val="40000"/>
            </a:schemeClr>
          </a:solidFill>
        </p:spPr>
        <p:txBody>
          <a:bodyPr wrap="square">
            <a:spAutoFit/>
          </a:bodyPr>
          <a:lstStyle/>
          <a:p>
            <a:r>
              <a:rPr lang="he-IL" sz="3200" b="1" i="0" dirty="0" err="1">
                <a:solidFill>
                  <a:srgbClr val="000000"/>
                </a:solidFill>
                <a:effectLst/>
                <a:latin typeface="David" panose="020E0502060401010101" pitchFamily="34" charset="-79"/>
                <a:cs typeface="David" panose="020E0502060401010101" pitchFamily="34" charset="-79"/>
              </a:rPr>
              <a:t>יב</a:t>
            </a:r>
            <a:r>
              <a:rPr lang="he-IL" sz="3200" b="0" i="0" dirty="0">
                <a:solidFill>
                  <a:srgbClr val="000000"/>
                </a:solidFill>
                <a:effectLst/>
                <a:latin typeface="David" panose="020E0502060401010101" pitchFamily="34" charset="-79"/>
                <a:cs typeface="David" panose="020E0502060401010101" pitchFamily="34" charset="-79"/>
              </a:rPr>
              <a:t> בַּיּוֹם הַהוּא אָקִים אֶל-עֵלִי, אֵת כָּל-אֲשֶׁר דִּבַּרְתִּי אֶל-בֵּיתוֹ--</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הָחֵל, וְכַלֵּה</a:t>
            </a:r>
            <a:r>
              <a:rPr lang="he-IL" sz="3200" b="0" i="0" dirty="0">
                <a:solidFill>
                  <a:srgbClr val="000000"/>
                </a:solidFill>
                <a:effectLst/>
                <a:latin typeface="David" panose="020E0502060401010101" pitchFamily="34" charset="-79"/>
                <a:cs typeface="David" panose="020E0502060401010101" pitchFamily="34" charset="-79"/>
              </a:rPr>
              <a:t>.  </a:t>
            </a:r>
            <a:r>
              <a:rPr lang="he-IL" sz="3200" b="1" i="0" dirty="0" err="1">
                <a:solidFill>
                  <a:srgbClr val="000000"/>
                </a:solidFill>
                <a:effectLst/>
                <a:latin typeface="David" panose="020E0502060401010101" pitchFamily="34" charset="-79"/>
                <a:cs typeface="David" panose="020E0502060401010101" pitchFamily="34" charset="-79"/>
              </a:rPr>
              <a:t>יג</a:t>
            </a:r>
            <a:r>
              <a:rPr lang="he-IL" sz="3200" b="0" i="0" dirty="0">
                <a:solidFill>
                  <a:srgbClr val="000000"/>
                </a:solidFill>
                <a:effectLst/>
                <a:latin typeface="David" panose="020E0502060401010101" pitchFamily="34" charset="-79"/>
                <a:cs typeface="David" panose="020E0502060401010101" pitchFamily="34" charset="-79"/>
              </a:rPr>
              <a:t> וְהִגַּדְתִּי לוֹ,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כִּי-שֹׁפֵט</a:t>
            </a:r>
            <a:r>
              <a:rPr lang="he-IL" sz="3200" b="0" i="0" dirty="0">
                <a:solidFill>
                  <a:srgbClr val="000000"/>
                </a:solidFill>
                <a:effectLst/>
                <a:latin typeface="David" panose="020E0502060401010101" pitchFamily="34" charset="-79"/>
                <a:cs typeface="David" panose="020E0502060401010101" pitchFamily="34" charset="-79"/>
              </a:rPr>
              <a:t> אֲנִי אֶת-בֵּיתוֹ עַד-עוֹלָם--</a:t>
            </a:r>
            <a:r>
              <a:rPr lang="he-IL" sz="3200" b="0" i="0" dirty="0" err="1">
                <a:solidFill>
                  <a:srgbClr val="000000"/>
                </a:solidFill>
                <a:effectLst/>
                <a:latin typeface="David" panose="020E0502060401010101" pitchFamily="34" charset="-79"/>
                <a:cs typeface="David" panose="020E0502060401010101" pitchFamily="34" charset="-79"/>
              </a:rPr>
              <a:t>בַּעֲוֺן</a:t>
            </a:r>
            <a:r>
              <a:rPr lang="he-IL" sz="3200" b="0" i="0" dirty="0">
                <a:solidFill>
                  <a:srgbClr val="000000"/>
                </a:solidFill>
                <a:effectLst/>
                <a:latin typeface="David" panose="020E0502060401010101" pitchFamily="34" charset="-79"/>
                <a:cs typeface="David" panose="020E0502060401010101" pitchFamily="34" charset="-79"/>
              </a:rPr>
              <a:t> אֲשֶׁר-יָדַע, כִּי-</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מְקַלְלִים</a:t>
            </a:r>
            <a:r>
              <a:rPr lang="he-IL" sz="3200" b="0" i="0" dirty="0">
                <a:solidFill>
                  <a:srgbClr val="000000"/>
                </a:solidFill>
                <a:effectLst/>
                <a:latin typeface="David" panose="020E0502060401010101" pitchFamily="34" charset="-79"/>
                <a:cs typeface="David" panose="020E0502060401010101" pitchFamily="34" charset="-79"/>
              </a:rPr>
              <a:t> לָהֶם בָּנָיו,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וְלֹא כִהָה</a:t>
            </a:r>
            <a:r>
              <a:rPr lang="he-IL" sz="3200" b="0" i="0" dirty="0">
                <a:solidFill>
                  <a:srgbClr val="000000"/>
                </a:solidFill>
                <a:effectLst/>
                <a:latin typeface="David" panose="020E0502060401010101" pitchFamily="34" charset="-79"/>
                <a:cs typeface="David" panose="020E0502060401010101" pitchFamily="34" charset="-79"/>
              </a:rPr>
              <a:t>, בָּם. </a:t>
            </a:r>
            <a:endParaRPr lang="he-IL" sz="3200" dirty="0"/>
          </a:p>
        </p:txBody>
      </p:sp>
      <p:sp>
        <p:nvSpPr>
          <p:cNvPr id="4" name="TextBox 3">
            <a:extLst>
              <a:ext uri="{FF2B5EF4-FFF2-40B4-BE49-F238E27FC236}">
                <a16:creationId xmlns:a16="http://schemas.microsoft.com/office/drawing/2014/main" id="{A7E7B027-C249-44B0-BB58-D66FB910DD05}"/>
              </a:ext>
            </a:extLst>
          </p:cNvPr>
          <p:cNvSpPr txBox="1"/>
          <p:nvPr/>
        </p:nvSpPr>
        <p:spPr>
          <a:xfrm>
            <a:off x="6900672" y="4118334"/>
            <a:ext cx="5004816" cy="138499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מקללים</a:t>
            </a:r>
            <a:r>
              <a:rPr lang="he-IL" sz="2800" dirty="0">
                <a:latin typeface="David" panose="020E0502060401010101" pitchFamily="34" charset="-79"/>
                <a:cs typeface="David" panose="020E0502060401010101" pitchFamily="34" charset="-79"/>
              </a:rPr>
              <a:t>= מבזים מקילים</a:t>
            </a:r>
          </a:p>
          <a:p>
            <a:r>
              <a:rPr lang="he-IL" sz="2800" b="1" u="sng" dirty="0">
                <a:latin typeface="David" panose="020E0502060401010101" pitchFamily="34" charset="-79"/>
                <a:cs typeface="David" panose="020E0502060401010101" pitchFamily="34" charset="-79"/>
              </a:rPr>
              <a:t>כהה בם</a:t>
            </a:r>
            <a:r>
              <a:rPr lang="he-IL" sz="2800" dirty="0">
                <a:latin typeface="David" panose="020E0502060401010101" pitchFamily="34" charset="-79"/>
                <a:cs typeface="David" panose="020E0502060401010101" pitchFamily="34" charset="-79"/>
              </a:rPr>
              <a:t>= להוכיח באופן נחרץ וקשה</a:t>
            </a:r>
          </a:p>
          <a:p>
            <a:r>
              <a:rPr lang="he-IL" sz="2800" b="1" u="sng" dirty="0">
                <a:latin typeface="David" panose="020E0502060401010101" pitchFamily="34" charset="-79"/>
                <a:cs typeface="David" panose="020E0502060401010101" pitchFamily="34" charset="-79"/>
              </a:rPr>
              <a:t>החל וכלה</a:t>
            </a:r>
            <a:r>
              <a:rPr lang="he-IL" sz="2800" dirty="0">
                <a:latin typeface="David" panose="020E0502060401010101" pitchFamily="34" charset="-79"/>
                <a:cs typeface="David" panose="020E0502060401010101" pitchFamily="34" charset="-79"/>
              </a:rPr>
              <a:t>= להתחיל ולסיים. </a:t>
            </a:r>
          </a:p>
        </p:txBody>
      </p:sp>
    </p:spTree>
    <p:extLst>
      <p:ext uri="{BB962C8B-B14F-4D97-AF65-F5344CB8AC3E}">
        <p14:creationId xmlns:p14="http://schemas.microsoft.com/office/powerpoint/2010/main" val="300342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CDC8BB-13A9-41A0-A986-281425114443}"/>
              </a:ext>
            </a:extLst>
          </p:cNvPr>
          <p:cNvSpPr txBox="1"/>
          <p:nvPr/>
        </p:nvSpPr>
        <p:spPr>
          <a:xfrm>
            <a:off x="298704" y="100530"/>
            <a:ext cx="5797296"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יד</a:t>
            </a:r>
            <a:r>
              <a:rPr lang="he-IL" sz="2400" dirty="0">
                <a:latin typeface="David" panose="020E0502060401010101" pitchFamily="34" charset="-79"/>
                <a:cs typeface="David" panose="020E0502060401010101" pitchFamily="34" charset="-79"/>
              </a:rPr>
              <a:t>. </a:t>
            </a:r>
            <a:r>
              <a:rPr lang="he-IL" sz="2400" b="1" dirty="0">
                <a:highlight>
                  <a:srgbClr val="00FFFF"/>
                </a:highlight>
                <a:latin typeface="David" panose="020E0502060401010101" pitchFamily="34" charset="-79"/>
                <a:cs typeface="David" panose="020E0502060401010101" pitchFamily="34" charset="-79"/>
              </a:rPr>
              <a:t>לכן גזר דינם של בית עלי בשבועה </a:t>
            </a:r>
            <a:r>
              <a:rPr lang="he-IL" sz="2400" dirty="0">
                <a:latin typeface="David" panose="020E0502060401010101" pitchFamily="34" charset="-79"/>
                <a:cs typeface="David" panose="020E0502060401010101" pitchFamily="34" charset="-79"/>
              </a:rPr>
              <a:t>שלא יתכפר עוון בית עלי אפילו לא בקורבנות ומנחות (מדה כנגד מדה- הם חטאו בקורבנות לכן הקורבנות לא יכפרו  להם . </a:t>
            </a:r>
          </a:p>
          <a:p>
            <a:r>
              <a:rPr lang="he-IL" sz="2400" b="1" u="sng" dirty="0">
                <a:latin typeface="David" panose="020E0502060401010101" pitchFamily="34" charset="-79"/>
                <a:cs typeface="David" panose="020E0502060401010101" pitchFamily="34" charset="-79"/>
              </a:rPr>
              <a:t>טו. </a:t>
            </a:r>
            <a:r>
              <a:rPr lang="he-IL" sz="2400" dirty="0">
                <a:latin typeface="David" panose="020E0502060401010101" pitchFamily="34" charset="-79"/>
                <a:cs typeface="David" panose="020E0502060401010101" pitchFamily="34" charset="-79"/>
              </a:rPr>
              <a:t>לאחר הדברים הקשים, הלך שמואל לשכב (לא נרדם) עד הבקר </a:t>
            </a:r>
            <a:r>
              <a:rPr lang="he-IL" sz="2400" b="1" dirty="0">
                <a:latin typeface="David" panose="020E0502060401010101" pitchFamily="34" charset="-79"/>
                <a:cs typeface="David" panose="020E0502060401010101" pitchFamily="34" charset="-79"/>
              </a:rPr>
              <a:t>ולא בא לעלי לספר לו </a:t>
            </a:r>
            <a:r>
              <a:rPr lang="he-IL" sz="2400" dirty="0">
                <a:latin typeface="David" panose="020E0502060401010101" pitchFamily="34" charset="-79"/>
                <a:cs typeface="David" panose="020E0502060401010101" pitchFamily="34" charset="-79"/>
              </a:rPr>
              <a:t>(כי לא קיבל ציווי להעביר לו, וגם חשש לצער את עלי מהעונש)</a:t>
            </a:r>
          </a:p>
          <a:p>
            <a:r>
              <a:rPr lang="he-IL" sz="2400" dirty="0">
                <a:latin typeface="David" panose="020E0502060401010101" pitchFamily="34" charset="-79"/>
                <a:cs typeface="David" panose="020E0502060401010101" pitchFamily="34" charset="-79"/>
              </a:rPr>
              <a:t>קם בבקר ופתח את דלתות המשכן (שזה תפקיד הלווים).</a:t>
            </a:r>
          </a:p>
          <a:p>
            <a:r>
              <a:rPr lang="he-IL" sz="2400" b="1" u="sng" dirty="0" err="1">
                <a:latin typeface="David" panose="020E0502060401010101" pitchFamily="34" charset="-79"/>
                <a:cs typeface="David" panose="020E0502060401010101" pitchFamily="34" charset="-79"/>
              </a:rPr>
              <a:t>טז</a:t>
            </a:r>
            <a:r>
              <a:rPr lang="he-IL" sz="2400" dirty="0">
                <a:latin typeface="David" panose="020E0502060401010101" pitchFamily="34" charset="-79"/>
                <a:cs typeface="David" panose="020E0502060401010101" pitchFamily="34" charset="-79"/>
              </a:rPr>
              <a:t>. לאחר מכן הבין עלי שה' קרא לשמואל כדי למסור לו נבואה וקרא עלי לשמואל. ובא שמואל ואמר "הנני". </a:t>
            </a:r>
          </a:p>
        </p:txBody>
      </p:sp>
      <p:sp>
        <p:nvSpPr>
          <p:cNvPr id="3" name="מלבן 2">
            <a:extLst>
              <a:ext uri="{FF2B5EF4-FFF2-40B4-BE49-F238E27FC236}">
                <a16:creationId xmlns:a16="http://schemas.microsoft.com/office/drawing/2014/main" id="{DB90D381-9773-4C9F-9D46-44423FF0182A}"/>
              </a:ext>
            </a:extLst>
          </p:cNvPr>
          <p:cNvSpPr/>
          <p:nvPr/>
        </p:nvSpPr>
        <p:spPr>
          <a:xfrm>
            <a:off x="6382514" y="320331"/>
            <a:ext cx="5522974" cy="4031873"/>
          </a:xfrm>
          <a:prstGeom prst="rect">
            <a:avLst/>
          </a:prstGeom>
          <a:solidFill>
            <a:schemeClr val="accent5">
              <a:lumMod val="60000"/>
              <a:lumOff val="40000"/>
            </a:schemeClr>
          </a:solidFill>
        </p:spPr>
        <p:txBody>
          <a:bodyPr wrap="square">
            <a:spAutoFit/>
          </a:bodyPr>
          <a:lstStyle/>
          <a:p>
            <a:r>
              <a:rPr lang="he-IL" sz="3200" b="1" i="0" dirty="0">
                <a:solidFill>
                  <a:srgbClr val="000000"/>
                </a:solidFill>
                <a:effectLst/>
                <a:latin typeface="David" panose="020E0502060401010101" pitchFamily="34" charset="-79"/>
                <a:cs typeface="David" panose="020E0502060401010101" pitchFamily="34" charset="-79"/>
              </a:rPr>
              <a:t>יד</a:t>
            </a:r>
            <a:r>
              <a:rPr lang="he-IL" sz="3200" b="0" i="0" dirty="0">
                <a:solidFill>
                  <a:srgbClr val="000000"/>
                </a:solidFill>
                <a:effectLst/>
                <a:latin typeface="David" panose="020E0502060401010101" pitchFamily="34" charset="-79"/>
                <a:cs typeface="David" panose="020E0502060401010101" pitchFamily="34" charset="-79"/>
              </a:rPr>
              <a:t> וְלָכֵן</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 נִשְׁבַּעְתִּי</a:t>
            </a:r>
            <a:r>
              <a:rPr lang="he-IL" sz="3200" b="0" i="0" dirty="0">
                <a:solidFill>
                  <a:srgbClr val="000000"/>
                </a:solidFill>
                <a:effectLst/>
                <a:latin typeface="David" panose="020E0502060401010101" pitchFamily="34" charset="-79"/>
                <a:cs typeface="David" panose="020E0502060401010101" pitchFamily="34" charset="-79"/>
              </a:rPr>
              <a:t>, לְבֵית עֵלִי:  אִם-יִתְכַּפֵּר </a:t>
            </a:r>
            <a:r>
              <a:rPr lang="he-IL" sz="3200" b="0" i="0" dirty="0" err="1">
                <a:solidFill>
                  <a:srgbClr val="000000"/>
                </a:solidFill>
                <a:effectLst/>
                <a:latin typeface="David" panose="020E0502060401010101" pitchFamily="34" charset="-79"/>
                <a:cs typeface="David" panose="020E0502060401010101" pitchFamily="34" charset="-79"/>
              </a:rPr>
              <a:t>עֲוֺן</a:t>
            </a:r>
            <a:r>
              <a:rPr lang="he-IL" sz="3200" b="0" i="0" dirty="0">
                <a:solidFill>
                  <a:srgbClr val="000000"/>
                </a:solidFill>
                <a:effectLst/>
                <a:latin typeface="David" panose="020E0502060401010101" pitchFamily="34" charset="-79"/>
                <a:cs typeface="David" panose="020E0502060401010101" pitchFamily="34" charset="-79"/>
              </a:rPr>
              <a:t> בֵּית-עֵלִי,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בְּזֶבַח וּבְמִנְחָה--עַד-עוֹלָם.  </a:t>
            </a:r>
          </a:p>
          <a:p>
            <a:r>
              <a:rPr lang="he-IL" sz="3200" b="1" i="0" dirty="0">
                <a:solidFill>
                  <a:srgbClr val="000000"/>
                </a:solidFill>
                <a:effectLst/>
                <a:latin typeface="David" panose="020E0502060401010101" pitchFamily="34" charset="-79"/>
                <a:cs typeface="David" panose="020E0502060401010101" pitchFamily="34" charset="-79"/>
              </a:rPr>
              <a:t>טו</a:t>
            </a:r>
            <a:r>
              <a:rPr lang="he-IL" sz="3200" b="0" i="0" dirty="0">
                <a:solidFill>
                  <a:srgbClr val="000000"/>
                </a:solidFill>
                <a:effectLst/>
                <a:latin typeface="David" panose="020E0502060401010101" pitchFamily="34" charset="-79"/>
                <a:cs typeface="David" panose="020E0502060401010101" pitchFamily="34" charset="-79"/>
              </a:rPr>
              <a:t> וַיִּשְׁכַּב שְׁמוּאֵל עַד-הַבֹּקֶר, וַיִּפְתַּח אֶת-דַּלְתוֹת בֵּית-יְהוָה;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וּשְׁמוּאֵל יָרֵא, מֵהַגִּיד אֶת-הַמַּרְאָה אֶל-עֵלִי</a:t>
            </a:r>
            <a:r>
              <a:rPr lang="he-IL" sz="3200" b="0" i="0" dirty="0">
                <a:solidFill>
                  <a:srgbClr val="000000"/>
                </a:solidFill>
                <a:effectLst/>
                <a:latin typeface="David" panose="020E0502060401010101" pitchFamily="34" charset="-79"/>
                <a:cs typeface="David" panose="020E0502060401010101" pitchFamily="34" charset="-79"/>
              </a:rPr>
              <a:t>.  </a:t>
            </a:r>
          </a:p>
          <a:p>
            <a:r>
              <a:rPr lang="he-IL" sz="3200" b="1" i="0" dirty="0" err="1">
                <a:solidFill>
                  <a:srgbClr val="000000"/>
                </a:solidFill>
                <a:effectLst/>
                <a:latin typeface="David" panose="020E0502060401010101" pitchFamily="34" charset="-79"/>
                <a:cs typeface="David" panose="020E0502060401010101" pitchFamily="34" charset="-79"/>
              </a:rPr>
              <a:t>טז</a:t>
            </a:r>
            <a:r>
              <a:rPr lang="he-IL" sz="3200" b="0" i="0" dirty="0">
                <a:solidFill>
                  <a:srgbClr val="000000"/>
                </a:solidFill>
                <a:effectLst/>
                <a:latin typeface="David" panose="020E0502060401010101" pitchFamily="34" charset="-79"/>
                <a:cs typeface="David" panose="020E0502060401010101" pitchFamily="34" charset="-79"/>
              </a:rPr>
              <a:t> וַיִּקְרָא עֵלִי אֶת-שְׁמוּאֵל, וַיֹּאמֶר שְׁמוּאֵל בְּנִי; וַיֹּאמֶר, הִנֵּנִי.</a:t>
            </a:r>
            <a:endParaRPr lang="he-IL" sz="3200" dirty="0"/>
          </a:p>
        </p:txBody>
      </p:sp>
      <p:sp>
        <p:nvSpPr>
          <p:cNvPr id="4" name="TextBox 3">
            <a:extLst>
              <a:ext uri="{FF2B5EF4-FFF2-40B4-BE49-F238E27FC236}">
                <a16:creationId xmlns:a16="http://schemas.microsoft.com/office/drawing/2014/main" id="{8EDE9E1D-F756-4155-9412-BD028497EA11}"/>
              </a:ext>
            </a:extLst>
          </p:cNvPr>
          <p:cNvSpPr txBox="1"/>
          <p:nvPr/>
        </p:nvSpPr>
        <p:spPr>
          <a:xfrm>
            <a:off x="7114032" y="4624845"/>
            <a:ext cx="4828032" cy="1815882"/>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"בזבח ובמנחה לא מתכפר להם, אבל יתכפר בתלמוד תורה ובגמילות חסדים, וי"א מתכפר בתפילה. </a:t>
            </a:r>
          </a:p>
          <a:p>
            <a:r>
              <a:rPr lang="he-IL" sz="2800" dirty="0">
                <a:latin typeface="David" panose="020E0502060401010101" pitchFamily="34" charset="-79"/>
                <a:cs typeface="David" panose="020E0502060401010101" pitchFamily="34" charset="-79"/>
              </a:rPr>
              <a:t>(ר"ה </a:t>
            </a:r>
            <a:r>
              <a:rPr lang="he-IL" sz="2800" dirty="0" err="1">
                <a:latin typeface="David" panose="020E0502060401010101" pitchFamily="34" charset="-79"/>
                <a:cs typeface="David" panose="020E0502060401010101" pitchFamily="34" charset="-79"/>
              </a:rPr>
              <a:t>יח</a:t>
            </a:r>
            <a:r>
              <a:rPr lang="he-IL" sz="2800" dirty="0">
                <a:latin typeface="David" panose="020E0502060401010101" pitchFamily="34" charset="-79"/>
                <a:cs typeface="David" panose="020E0502060401010101" pitchFamily="34" charset="-79"/>
              </a:rPr>
              <a:t>)</a:t>
            </a:r>
          </a:p>
        </p:txBody>
      </p:sp>
      <p:pic>
        <p:nvPicPr>
          <p:cNvPr id="5" name="תמונה 4">
            <a:extLst>
              <a:ext uri="{FF2B5EF4-FFF2-40B4-BE49-F238E27FC236}">
                <a16:creationId xmlns:a16="http://schemas.microsoft.com/office/drawing/2014/main" id="{DEF4355D-2193-4D54-855F-C93B3A6C8353}"/>
              </a:ext>
            </a:extLst>
          </p:cNvPr>
          <p:cNvPicPr>
            <a:picLocks noChangeAspect="1"/>
          </p:cNvPicPr>
          <p:nvPr/>
        </p:nvPicPr>
        <p:blipFill>
          <a:blip r:embed="rId2"/>
          <a:stretch>
            <a:fillRect/>
          </a:stretch>
        </p:blipFill>
        <p:spPr>
          <a:xfrm>
            <a:off x="649224" y="4451984"/>
            <a:ext cx="2706624" cy="2161603"/>
          </a:xfrm>
          <a:prstGeom prst="rect">
            <a:avLst/>
          </a:prstGeom>
        </p:spPr>
      </p:pic>
    </p:spTree>
    <p:extLst>
      <p:ext uri="{BB962C8B-B14F-4D97-AF65-F5344CB8AC3E}">
        <p14:creationId xmlns:p14="http://schemas.microsoft.com/office/powerpoint/2010/main" val="16826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6D3320-9AAD-4633-AE74-EE373B27EA20}"/>
              </a:ext>
            </a:extLst>
          </p:cNvPr>
          <p:cNvSpPr txBox="1"/>
          <p:nvPr/>
        </p:nvSpPr>
        <p:spPr>
          <a:xfrm>
            <a:off x="4724590" y="190607"/>
            <a:ext cx="7229856" cy="5755422"/>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רבה בר נחמני </a:t>
            </a:r>
            <a:r>
              <a:rPr lang="he-IL" sz="3200" b="1" u="sng" dirty="0" err="1">
                <a:latin typeface="David" panose="020E0502060401010101" pitchFamily="34" charset="-79"/>
                <a:cs typeface="David" panose="020E0502060401010101" pitchFamily="34" charset="-79"/>
              </a:rPr>
              <a:t>ואביי</a:t>
            </a:r>
            <a:r>
              <a:rPr lang="he-IL" sz="3200" b="1" u="sng" dirty="0">
                <a:latin typeface="David" panose="020E0502060401010101" pitchFamily="34" charset="-79"/>
                <a:cs typeface="David" panose="020E0502060401010101" pitchFamily="34" charset="-79"/>
              </a:rPr>
              <a:t>: מבית עלי</a:t>
            </a:r>
          </a:p>
          <a:p>
            <a:r>
              <a:rPr lang="he-IL" sz="2800" dirty="0" err="1">
                <a:latin typeface="David" panose="020E0502060401010101" pitchFamily="34" charset="-79"/>
                <a:cs typeface="David" panose="020E0502060401010101" pitchFamily="34" charset="-79"/>
              </a:rPr>
              <a:t>אביי</a:t>
            </a:r>
            <a:r>
              <a:rPr lang="he-IL" sz="2800" dirty="0">
                <a:latin typeface="David" panose="020E0502060401010101" pitchFamily="34" charset="-79"/>
                <a:cs typeface="David" panose="020E0502060401010101" pitchFamily="34" charset="-79"/>
              </a:rPr>
              <a:t>- הוריו נפטרו שנולד (</a:t>
            </a:r>
            <a:r>
              <a:rPr lang="he-IL" sz="2800" dirty="0" err="1">
                <a:latin typeface="David" panose="020E0502060401010101" pitchFamily="34" charset="-79"/>
                <a:cs typeface="David" panose="020E0502060401010101" pitchFamily="34" charset="-79"/>
              </a:rPr>
              <a:t>אביי</a:t>
            </a:r>
            <a:r>
              <a:rPr lang="he-IL" sz="2800" dirty="0">
                <a:latin typeface="David" panose="020E0502060401010101" pitchFamily="34" charset="-79"/>
                <a:cs typeface="David" panose="020E0502060401010101" pitchFamily="34" charset="-79"/>
              </a:rPr>
              <a:t>= אשר בך ירוחם יתום) וגדל בבית דודו רבה בר נחמני ובבית היה עוני ומחסור , בדיוק כפי הקללה לבית עלי. </a:t>
            </a:r>
          </a:p>
          <a:p>
            <a:r>
              <a:rPr lang="he-IL" sz="2800" dirty="0">
                <a:latin typeface="David" panose="020E0502060401010101" pitchFamily="34" charset="-79"/>
                <a:cs typeface="David" panose="020E0502060401010101" pitchFamily="34" charset="-79"/>
              </a:rPr>
              <a:t>רבה בר נחמני נפטר בגיל 40- בזכות שלמד תורה</a:t>
            </a:r>
          </a:p>
          <a:p>
            <a:r>
              <a:rPr lang="he-IL" sz="2800" dirty="0" err="1">
                <a:latin typeface="David" panose="020E0502060401010101" pitchFamily="34" charset="-79"/>
                <a:cs typeface="David" panose="020E0502060401010101" pitchFamily="34" charset="-79"/>
              </a:rPr>
              <a:t>ואביי</a:t>
            </a:r>
            <a:r>
              <a:rPr lang="he-IL" sz="2800" dirty="0">
                <a:latin typeface="David" panose="020E0502060401010101" pitchFamily="34" charset="-79"/>
                <a:cs typeface="David" panose="020E0502060401010101" pitchFamily="34" charset="-79"/>
              </a:rPr>
              <a:t> נפטר בגיל 60 בזכות שלמד תורה ועסק בגמילות חסדים. וה' גזר שרק ע"י קורבנות לא תשתנה הגזרה אך ע"י לימוד תורה וחסד יכולים כן לזכות לחיות עוד. (על שלושה דברים העולם עומד: על התורה על העבודה ועל גמילות חסדים).</a:t>
            </a:r>
          </a:p>
          <a:p>
            <a:r>
              <a:rPr lang="he-IL" sz="2800" b="1" u="sng" dirty="0">
                <a:latin typeface="David" panose="020E0502060401010101" pitchFamily="34" charset="-79"/>
                <a:cs typeface="David" panose="020E0502060401010101" pitchFamily="34" charset="-79"/>
              </a:rPr>
              <a:t>גם רב כהנא היה מזרע עלי- </a:t>
            </a:r>
            <a:r>
              <a:rPr lang="he-IL" sz="2800" dirty="0">
                <a:latin typeface="David" panose="020E0502060401010101" pitchFamily="34" charset="-79"/>
                <a:cs typeface="David" panose="020E0502060401010101" pitchFamily="34" charset="-79"/>
              </a:rPr>
              <a:t>והוא זכה לאריכות ימים בגלל שהיה מאריך בתפילתו , שאמר שלא מתכפר עוון בית עלי בזבח ומנחה אלא ע"י תפילה.</a:t>
            </a:r>
          </a:p>
        </p:txBody>
      </p:sp>
      <p:pic>
        <p:nvPicPr>
          <p:cNvPr id="1026" name="Picture 2" descr="lovepik_401164656 גרפיקה_תמונה חינם איש זקן">
            <a:extLst>
              <a:ext uri="{FF2B5EF4-FFF2-40B4-BE49-F238E27FC236}">
                <a16:creationId xmlns:a16="http://schemas.microsoft.com/office/drawing/2014/main" id="{A631E3F6-CE54-462C-8087-4393484ED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360" y="179284"/>
            <a:ext cx="2077105" cy="2077105"/>
          </a:xfrm>
          <a:prstGeom prst="rect">
            <a:avLst/>
          </a:prstGeom>
          <a:noFill/>
          <a:extLst>
            <a:ext uri="{909E8E84-426E-40DD-AFC4-6F175D3DCCD1}">
              <a14:hiddenFill xmlns:a14="http://schemas.microsoft.com/office/drawing/2010/main">
                <a:solidFill>
                  <a:srgbClr val="FFFFFF"/>
                </a:solidFill>
              </a14:hiddenFill>
            </a:ext>
          </a:extLst>
        </p:spPr>
      </p:pic>
      <p:pic>
        <p:nvPicPr>
          <p:cNvPr id="3" name="תמונה 2">
            <a:extLst>
              <a:ext uri="{FF2B5EF4-FFF2-40B4-BE49-F238E27FC236}">
                <a16:creationId xmlns:a16="http://schemas.microsoft.com/office/drawing/2014/main" id="{99538BD6-9ED8-4E10-A94E-4C1D1312B36D}"/>
              </a:ext>
            </a:extLst>
          </p:cNvPr>
          <p:cNvPicPr>
            <a:picLocks noChangeAspect="1"/>
          </p:cNvPicPr>
          <p:nvPr/>
        </p:nvPicPr>
        <p:blipFill>
          <a:blip r:embed="rId3"/>
          <a:stretch>
            <a:fillRect/>
          </a:stretch>
        </p:blipFill>
        <p:spPr>
          <a:xfrm>
            <a:off x="2029777" y="1783461"/>
            <a:ext cx="2524125" cy="1809750"/>
          </a:xfrm>
          <a:prstGeom prst="rect">
            <a:avLst/>
          </a:prstGeom>
        </p:spPr>
      </p:pic>
      <p:pic>
        <p:nvPicPr>
          <p:cNvPr id="4" name="תמונה 3">
            <a:extLst>
              <a:ext uri="{FF2B5EF4-FFF2-40B4-BE49-F238E27FC236}">
                <a16:creationId xmlns:a16="http://schemas.microsoft.com/office/drawing/2014/main" id="{533AE597-26DA-4ADF-8ED1-E4D67D6BAB1A}"/>
              </a:ext>
            </a:extLst>
          </p:cNvPr>
          <p:cNvPicPr>
            <a:picLocks noChangeAspect="1"/>
          </p:cNvPicPr>
          <p:nvPr/>
        </p:nvPicPr>
        <p:blipFill>
          <a:blip r:embed="rId4"/>
          <a:stretch>
            <a:fillRect/>
          </a:stretch>
        </p:blipFill>
        <p:spPr>
          <a:xfrm>
            <a:off x="99060" y="3429000"/>
            <a:ext cx="2619375" cy="1743075"/>
          </a:xfrm>
          <a:prstGeom prst="rect">
            <a:avLst/>
          </a:prstGeom>
        </p:spPr>
      </p:pic>
      <p:pic>
        <p:nvPicPr>
          <p:cNvPr id="5" name="תמונה 4">
            <a:extLst>
              <a:ext uri="{FF2B5EF4-FFF2-40B4-BE49-F238E27FC236}">
                <a16:creationId xmlns:a16="http://schemas.microsoft.com/office/drawing/2014/main" id="{4134B066-8D82-47AA-B56D-328BF69CC3AA}"/>
              </a:ext>
            </a:extLst>
          </p:cNvPr>
          <p:cNvPicPr>
            <a:picLocks noChangeAspect="1"/>
          </p:cNvPicPr>
          <p:nvPr/>
        </p:nvPicPr>
        <p:blipFill>
          <a:blip r:embed="rId5"/>
          <a:stretch>
            <a:fillRect/>
          </a:stretch>
        </p:blipFill>
        <p:spPr>
          <a:xfrm>
            <a:off x="2416588" y="5065014"/>
            <a:ext cx="2609850" cy="1752600"/>
          </a:xfrm>
          <a:prstGeom prst="rect">
            <a:avLst/>
          </a:prstGeom>
        </p:spPr>
      </p:pic>
    </p:spTree>
    <p:extLst>
      <p:ext uri="{BB962C8B-B14F-4D97-AF65-F5344CB8AC3E}">
        <p14:creationId xmlns:p14="http://schemas.microsoft.com/office/powerpoint/2010/main" val="303422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F4328A3F-1599-4C7D-A546-B86D8FD63F37}"/>
              </a:ext>
            </a:extLst>
          </p:cNvPr>
          <p:cNvSpPr/>
          <p:nvPr/>
        </p:nvSpPr>
        <p:spPr>
          <a:xfrm>
            <a:off x="6096000" y="353860"/>
            <a:ext cx="5730240" cy="3539430"/>
          </a:xfrm>
          <a:prstGeom prst="rect">
            <a:avLst/>
          </a:prstGeom>
          <a:solidFill>
            <a:schemeClr val="accent2">
              <a:lumMod val="40000"/>
              <a:lumOff val="60000"/>
            </a:schemeClr>
          </a:solidFill>
        </p:spPr>
        <p:txBody>
          <a:bodyPr wrap="square">
            <a:spAutoFit/>
          </a:bodyPr>
          <a:lstStyle/>
          <a:p>
            <a:r>
              <a:rPr lang="he-IL" sz="3200" b="1" i="0" dirty="0" err="1">
                <a:solidFill>
                  <a:srgbClr val="000000"/>
                </a:solidFill>
                <a:effectLst/>
                <a:latin typeface="David" panose="020E0502060401010101" pitchFamily="34" charset="-79"/>
                <a:cs typeface="David" panose="020E0502060401010101" pitchFamily="34" charset="-79"/>
              </a:rPr>
              <a:t>יז</a:t>
            </a:r>
            <a:r>
              <a:rPr lang="he-IL" sz="3200" b="0" i="0" dirty="0">
                <a:solidFill>
                  <a:srgbClr val="000000"/>
                </a:solidFill>
                <a:effectLst/>
                <a:latin typeface="David" panose="020E0502060401010101" pitchFamily="34" charset="-79"/>
                <a:cs typeface="David" panose="020E0502060401010101" pitchFamily="34" charset="-79"/>
              </a:rPr>
              <a:t> וַיֹּאמֶר, מָה הַדָּבָר אֲשֶׁר דִּבֶּר אֵלֶיךָ--אַל-נָא תְכַחֵד, מִמֶּנִּי:  כֹּה יַעֲשֶׂה-לְּךָ </a:t>
            </a:r>
            <a:r>
              <a:rPr lang="he-IL" sz="3200" b="0" i="0" dirty="0" err="1">
                <a:solidFill>
                  <a:srgbClr val="000000"/>
                </a:solidFill>
                <a:effectLst/>
                <a:latin typeface="David" panose="020E0502060401010101" pitchFamily="34" charset="-79"/>
                <a:cs typeface="David" panose="020E0502060401010101" pitchFamily="34" charset="-79"/>
              </a:rPr>
              <a:t>אֱלֹהִים</a:t>
            </a:r>
            <a:r>
              <a:rPr lang="he-IL" sz="3200" b="0" i="0" dirty="0">
                <a:solidFill>
                  <a:srgbClr val="000000"/>
                </a:solidFill>
                <a:effectLst/>
                <a:latin typeface="David" panose="020E0502060401010101" pitchFamily="34" charset="-79"/>
                <a:cs typeface="David" panose="020E0502060401010101" pitchFamily="34" charset="-79"/>
              </a:rPr>
              <a:t>, וְכֹה יוֹסִיף, אִם-תְּכַחֵד מִמֶּנִּי דָּבָר, מִכָּל-הַדָּבָר אֲשֶׁר-דִּבֶּר אֵלֶיךָ.  </a:t>
            </a:r>
          </a:p>
          <a:p>
            <a:r>
              <a:rPr lang="he-IL" sz="3200" b="1" i="0" dirty="0" err="1">
                <a:solidFill>
                  <a:srgbClr val="000000"/>
                </a:solidFill>
                <a:effectLst/>
                <a:latin typeface="David" panose="020E0502060401010101" pitchFamily="34" charset="-79"/>
                <a:cs typeface="David" panose="020E0502060401010101" pitchFamily="34" charset="-79"/>
              </a:rPr>
              <a:t>יח</a:t>
            </a:r>
            <a:r>
              <a:rPr lang="he-IL" sz="3200" b="0" i="0" dirty="0">
                <a:solidFill>
                  <a:srgbClr val="000000"/>
                </a:solidFill>
                <a:effectLst/>
                <a:latin typeface="David" panose="020E0502060401010101" pitchFamily="34" charset="-79"/>
                <a:cs typeface="David" panose="020E0502060401010101" pitchFamily="34" charset="-79"/>
              </a:rPr>
              <a:t> </a:t>
            </a:r>
            <a:r>
              <a:rPr lang="he-IL" sz="3200" b="0" i="0" dirty="0" err="1">
                <a:solidFill>
                  <a:srgbClr val="000000"/>
                </a:solidFill>
                <a:effectLst/>
                <a:latin typeface="David" panose="020E0502060401010101" pitchFamily="34" charset="-79"/>
                <a:cs typeface="David" panose="020E0502060401010101" pitchFamily="34" charset="-79"/>
              </a:rPr>
              <a:t>וַיַּגֶּד-לו</a:t>
            </a:r>
            <a:r>
              <a:rPr lang="he-IL" sz="3200" b="0" i="0" dirty="0">
                <a:solidFill>
                  <a:srgbClr val="000000"/>
                </a:solidFill>
                <a:effectLst/>
                <a:latin typeface="David" panose="020E0502060401010101" pitchFamily="34" charset="-79"/>
                <a:cs typeface="David" panose="020E0502060401010101" pitchFamily="34" charset="-79"/>
              </a:rPr>
              <a:t>ֹ שְׁמוּאֵל אֶת-כָּל-הַדְּבָרִים, וְלֹא כִחֵד מִמֶּנּוּ; וַיֹּאמַר--</a:t>
            </a:r>
            <a:r>
              <a:rPr lang="he-IL" sz="3200" b="1" i="0" dirty="0">
                <a:solidFill>
                  <a:srgbClr val="000000"/>
                </a:solidFill>
                <a:effectLst/>
                <a:latin typeface="David" panose="020E0502060401010101" pitchFamily="34" charset="-79"/>
                <a:cs typeface="David" panose="020E0502060401010101" pitchFamily="34" charset="-79"/>
              </a:rPr>
              <a:t>יְהוָה הוּא, הַטּוֹב בְּעֵינָו יַעֲשֶׂה.  {פ}</a:t>
            </a:r>
            <a:endParaRPr lang="he-IL" sz="3200" b="1" dirty="0"/>
          </a:p>
        </p:txBody>
      </p:sp>
      <p:sp>
        <p:nvSpPr>
          <p:cNvPr id="3" name="TextBox 2">
            <a:extLst>
              <a:ext uri="{FF2B5EF4-FFF2-40B4-BE49-F238E27FC236}">
                <a16:creationId xmlns:a16="http://schemas.microsoft.com/office/drawing/2014/main" id="{58709F01-7800-4798-87C9-3F88C9CC8632}"/>
              </a:ext>
            </a:extLst>
          </p:cNvPr>
          <p:cNvSpPr txBox="1"/>
          <p:nvPr/>
        </p:nvSpPr>
        <p:spPr>
          <a:xfrm>
            <a:off x="432815" y="458831"/>
            <a:ext cx="5443729" cy="4401205"/>
          </a:xfrm>
          <a:prstGeom prst="rect">
            <a:avLst/>
          </a:prstGeom>
          <a:solidFill>
            <a:schemeClr val="accent6">
              <a:lumMod val="20000"/>
              <a:lumOff val="80000"/>
            </a:schemeClr>
          </a:solidFill>
          <a:ln w="38100">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יז</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שאל עלי את שמואל מה הדבר שדיבר אליך ה' בנבואה ואל תפחד או תמנע או תעלים ממני. שאם תעלים ממני אז  יעשה לך ה' כאותה קללה (שלא יהיו לך בנים הגונים) ויוסיף אם תפחד ולא תספר לי מה הנבואה. </a:t>
            </a:r>
          </a:p>
          <a:p>
            <a:r>
              <a:rPr lang="he-IL" sz="2800" b="1" u="sng" dirty="0" err="1">
                <a:latin typeface="David" panose="020E0502060401010101" pitchFamily="34" charset="-79"/>
                <a:cs typeface="David" panose="020E0502060401010101" pitchFamily="34" charset="-79"/>
              </a:rPr>
              <a:t>יח</a:t>
            </a:r>
            <a:r>
              <a:rPr lang="he-IL" sz="2800" dirty="0">
                <a:latin typeface="David" panose="020E0502060401010101" pitchFamily="34" charset="-79"/>
                <a:cs typeface="David" panose="020E0502060401010101" pitchFamily="34" charset="-79"/>
              </a:rPr>
              <a:t>. שמואל סיפר לעלי את כל הנבואה שקיבל ולא מנע מלספר, למרות החשש . וענה עלי- כל מה שה' עושה טוב הוא אף אם אנו איננו רואים שטוב הדבר. </a:t>
            </a:r>
          </a:p>
        </p:txBody>
      </p:sp>
      <p:sp>
        <p:nvSpPr>
          <p:cNvPr id="4" name="TextBox 3">
            <a:extLst>
              <a:ext uri="{FF2B5EF4-FFF2-40B4-BE49-F238E27FC236}">
                <a16:creationId xmlns:a16="http://schemas.microsoft.com/office/drawing/2014/main" id="{D914F5FF-5BDD-4E62-BBE2-AD67D22D10B4}"/>
              </a:ext>
            </a:extLst>
          </p:cNvPr>
          <p:cNvSpPr txBox="1"/>
          <p:nvPr/>
        </p:nvSpPr>
        <p:spPr>
          <a:xfrm>
            <a:off x="6315456" y="4015245"/>
            <a:ext cx="5510784" cy="2677656"/>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a:t>
            </a:r>
            <a:r>
              <a:rPr lang="he-IL" sz="2800" b="1" u="sng" dirty="0" err="1">
                <a:latin typeface="David" panose="020E0502060401010101" pitchFamily="34" charset="-79"/>
                <a:cs typeface="David" panose="020E0502060401010101" pitchFamily="34" charset="-79"/>
              </a:rPr>
              <a:t>ויגד</a:t>
            </a:r>
            <a:r>
              <a:rPr lang="he-IL" sz="2800" b="1" u="sng" dirty="0">
                <a:latin typeface="David" panose="020E0502060401010101" pitchFamily="34" charset="-79"/>
                <a:cs typeface="David" panose="020E0502060401010101" pitchFamily="34" charset="-79"/>
              </a:rPr>
              <a:t> לו שמואל..."</a:t>
            </a:r>
          </a:p>
          <a:p>
            <a:r>
              <a:rPr lang="he-IL" sz="2800" b="1" dirty="0">
                <a:latin typeface="David" panose="020E0502060401010101" pitchFamily="34" charset="-79"/>
                <a:cs typeface="David" panose="020E0502060401010101" pitchFamily="34" charset="-79"/>
              </a:rPr>
              <a:t>"קללת חכם- אפילו על תנאי היא באה"</a:t>
            </a:r>
          </a:p>
          <a:p>
            <a:r>
              <a:rPr lang="he-IL" sz="2800" dirty="0">
                <a:latin typeface="David" panose="020E0502060401010101" pitchFamily="34" charset="-79"/>
                <a:cs typeface="David" panose="020E0502060401010101" pitchFamily="34" charset="-79"/>
              </a:rPr>
              <a:t>שלמרות ששמואל סיפר את הנבואה לעלי למרות זאת נענש במה שאמר עלי שגם עליו תחול הקללה, ולכן בניו של שמואל גם לא הלכו בדרכו כמוהו</a:t>
            </a:r>
          </a:p>
        </p:txBody>
      </p:sp>
    </p:spTree>
    <p:extLst>
      <p:ext uri="{BB962C8B-B14F-4D97-AF65-F5344CB8AC3E}">
        <p14:creationId xmlns:p14="http://schemas.microsoft.com/office/powerpoint/2010/main" val="72114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197D4A-F390-4E3F-9950-D79EBA8EA3DF}"/>
              </a:ext>
            </a:extLst>
          </p:cNvPr>
          <p:cNvSpPr txBox="1"/>
          <p:nvPr/>
        </p:nvSpPr>
        <p:spPr>
          <a:xfrm>
            <a:off x="243840" y="361295"/>
            <a:ext cx="5657088" cy="5262979"/>
          </a:xfrm>
          <a:prstGeom prst="rect">
            <a:avLst/>
          </a:prstGeom>
          <a:solidFill>
            <a:schemeClr val="accent4">
              <a:lumMod val="20000"/>
              <a:lumOff val="80000"/>
            </a:schemeClr>
          </a:solidFill>
          <a:ln w="38100">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יט</a:t>
            </a:r>
            <a:r>
              <a:rPr lang="he-IL" sz="2800" dirty="0">
                <a:latin typeface="David" panose="020E0502060401010101" pitchFamily="34" charset="-79"/>
                <a:cs typeface="David" panose="020E0502060401010101" pitchFamily="34" charset="-79"/>
              </a:rPr>
              <a:t>. ומאז שמואל גדל בגשמיות ורוחניות, בחכמה ויראת ה', ורוח הקודש שרתה עליו והצליח במעשיו., וכל דברי הנבואה שאמר התקיימו לעיני ישראל.</a:t>
            </a:r>
          </a:p>
          <a:p>
            <a:r>
              <a:rPr lang="he-IL" sz="2800" b="1" u="sng" dirty="0">
                <a:latin typeface="David" panose="020E0502060401010101" pitchFamily="34" charset="-79"/>
                <a:cs typeface="David" panose="020E0502060401010101" pitchFamily="34" charset="-79"/>
              </a:rPr>
              <a:t>כ. </a:t>
            </a:r>
            <a:r>
              <a:rPr lang="he-IL" sz="2800" dirty="0">
                <a:latin typeface="David" panose="020E0502060401010101" pitchFamily="34" charset="-79"/>
                <a:cs typeface="David" panose="020E0502060401010101" pitchFamily="34" charset="-79"/>
              </a:rPr>
              <a:t>וכשראו שדברי נבואתו מתקיימים </a:t>
            </a:r>
            <a:r>
              <a:rPr lang="he-IL" sz="2800" b="1" dirty="0">
                <a:highlight>
                  <a:srgbClr val="00FFFF"/>
                </a:highlight>
                <a:latin typeface="David" panose="020E0502060401010101" pitchFamily="34" charset="-79"/>
                <a:cs typeface="David" panose="020E0502060401010101" pitchFamily="34" charset="-79"/>
              </a:rPr>
              <a:t>מדן בצפון ועד באר שבע בדרום, ידעו ששמואל הנו נביא אמת ונבואותיו מאת ה' ומתקיימות.</a:t>
            </a:r>
          </a:p>
          <a:p>
            <a:r>
              <a:rPr lang="he-IL" sz="2800" b="1" u="sng" dirty="0" err="1">
                <a:latin typeface="David" panose="020E0502060401010101" pitchFamily="34" charset="-79"/>
                <a:cs typeface="David" panose="020E0502060401010101" pitchFamily="34" charset="-79"/>
              </a:rPr>
              <a:t>כא</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ומאז הוסיף והמשיך ה' להשרות שכינתו בשילה ולנבא נביאים. ובזכות שמואל שזכה לקבל נבואות זכו נביאים נוספים לקבל נבואות.</a:t>
            </a:r>
          </a:p>
        </p:txBody>
      </p:sp>
      <p:sp>
        <p:nvSpPr>
          <p:cNvPr id="3" name="מלבן 2">
            <a:extLst>
              <a:ext uri="{FF2B5EF4-FFF2-40B4-BE49-F238E27FC236}">
                <a16:creationId xmlns:a16="http://schemas.microsoft.com/office/drawing/2014/main" id="{5091FF29-29DC-483C-9E36-F53ED633FA11}"/>
              </a:ext>
            </a:extLst>
          </p:cNvPr>
          <p:cNvSpPr/>
          <p:nvPr/>
        </p:nvSpPr>
        <p:spPr>
          <a:xfrm>
            <a:off x="6096000" y="207556"/>
            <a:ext cx="5852160" cy="3539430"/>
          </a:xfrm>
          <a:prstGeom prst="rect">
            <a:avLst/>
          </a:prstGeom>
          <a:solidFill>
            <a:schemeClr val="accent3">
              <a:lumMod val="40000"/>
              <a:lumOff val="60000"/>
            </a:schemeClr>
          </a:solidFill>
        </p:spPr>
        <p:txBody>
          <a:bodyPr wrap="square">
            <a:spAutoFit/>
          </a:bodyPr>
          <a:lstStyle/>
          <a:p>
            <a:r>
              <a:rPr lang="he-IL" sz="3200" b="1" i="0" dirty="0" err="1">
                <a:solidFill>
                  <a:srgbClr val="000000"/>
                </a:solidFill>
                <a:effectLst/>
                <a:latin typeface="David" panose="020E0502060401010101" pitchFamily="34" charset="-79"/>
                <a:cs typeface="David" panose="020E0502060401010101" pitchFamily="34" charset="-79"/>
              </a:rPr>
              <a:t>יט</a:t>
            </a:r>
            <a:r>
              <a:rPr lang="he-IL" sz="3200" b="0" i="0" dirty="0">
                <a:solidFill>
                  <a:srgbClr val="000000"/>
                </a:solidFill>
                <a:effectLst/>
                <a:latin typeface="David" panose="020E0502060401010101" pitchFamily="34" charset="-79"/>
                <a:cs typeface="David" panose="020E0502060401010101" pitchFamily="34" charset="-79"/>
              </a:rPr>
              <a:t> וַיִּגְדַּל, שְׁמוּאֵל; וַיהוָה הָיָה עִמּוֹ, וְלֹא-הִפִּיל מִכָּל-דְּבָרָיו אָרְצָה.  </a:t>
            </a:r>
          </a:p>
          <a:p>
            <a:r>
              <a:rPr lang="he-IL" sz="3200" b="1" i="0" dirty="0">
                <a:solidFill>
                  <a:srgbClr val="000000"/>
                </a:solidFill>
                <a:effectLst/>
                <a:latin typeface="David" panose="020E0502060401010101" pitchFamily="34" charset="-79"/>
                <a:cs typeface="David" panose="020E0502060401010101" pitchFamily="34" charset="-79"/>
              </a:rPr>
              <a:t>כ</a:t>
            </a:r>
            <a:r>
              <a:rPr lang="he-IL" sz="3200" b="0" i="0" dirty="0">
                <a:solidFill>
                  <a:srgbClr val="000000"/>
                </a:solidFill>
                <a:effectLst/>
                <a:latin typeface="David" panose="020E0502060401010101" pitchFamily="34" charset="-79"/>
                <a:cs typeface="David" panose="020E0502060401010101" pitchFamily="34" charset="-79"/>
              </a:rPr>
              <a:t> וַיֵּדַע, כָּל-יִשְׂרָאֵל, </a:t>
            </a:r>
            <a:r>
              <a:rPr lang="he-IL" sz="3200" b="1" i="0" dirty="0">
                <a:solidFill>
                  <a:srgbClr val="000000"/>
                </a:solidFill>
                <a:effectLst/>
                <a:highlight>
                  <a:srgbClr val="00FFFF"/>
                </a:highlight>
                <a:latin typeface="David" panose="020E0502060401010101" pitchFamily="34" charset="-79"/>
                <a:cs typeface="David" panose="020E0502060401010101" pitchFamily="34" charset="-79"/>
              </a:rPr>
              <a:t>מִדָּן, וְעַד-בְּאֵר שָׁבַע:  כִּי נֶאֱמָן שְׁמוּאֵל</a:t>
            </a:r>
            <a:r>
              <a:rPr lang="he-IL" sz="3200" b="0" i="0" dirty="0">
                <a:solidFill>
                  <a:srgbClr val="000000"/>
                </a:solidFill>
                <a:effectLst/>
                <a:latin typeface="David" panose="020E0502060401010101" pitchFamily="34" charset="-79"/>
                <a:cs typeface="David" panose="020E0502060401010101" pitchFamily="34" charset="-79"/>
              </a:rPr>
              <a:t>, לְנָבִיא לַיהוָה.  {ס}  </a:t>
            </a:r>
          </a:p>
          <a:p>
            <a:r>
              <a:rPr lang="he-IL" sz="3200" b="1" i="0" dirty="0" err="1">
                <a:solidFill>
                  <a:srgbClr val="000000"/>
                </a:solidFill>
                <a:effectLst/>
                <a:latin typeface="David" panose="020E0502060401010101" pitchFamily="34" charset="-79"/>
                <a:cs typeface="David" panose="020E0502060401010101" pitchFamily="34" charset="-79"/>
              </a:rPr>
              <a:t>כא</a:t>
            </a:r>
            <a:r>
              <a:rPr lang="he-IL" sz="3200" b="0" i="0" dirty="0">
                <a:solidFill>
                  <a:srgbClr val="000000"/>
                </a:solidFill>
                <a:effectLst/>
                <a:latin typeface="David" panose="020E0502060401010101" pitchFamily="34" charset="-79"/>
                <a:cs typeface="David" panose="020E0502060401010101" pitchFamily="34" charset="-79"/>
              </a:rPr>
              <a:t> וַיֹּסֶף יְהוָה, </a:t>
            </a:r>
            <a:r>
              <a:rPr lang="he-IL" sz="3200" b="0" i="0" dirty="0" err="1">
                <a:solidFill>
                  <a:srgbClr val="000000"/>
                </a:solidFill>
                <a:effectLst/>
                <a:latin typeface="David" panose="020E0502060401010101" pitchFamily="34" charset="-79"/>
                <a:cs typeface="David" panose="020E0502060401010101" pitchFamily="34" charset="-79"/>
              </a:rPr>
              <a:t>לְהֵרָאֹה</a:t>
            </a:r>
            <a:r>
              <a:rPr lang="he-IL" sz="3200" b="0" i="0" dirty="0">
                <a:solidFill>
                  <a:srgbClr val="000000"/>
                </a:solidFill>
                <a:effectLst/>
                <a:latin typeface="David" panose="020E0502060401010101" pitchFamily="34" charset="-79"/>
                <a:cs typeface="David" panose="020E0502060401010101" pitchFamily="34" charset="-79"/>
              </a:rPr>
              <a:t> בְשִׁלֹה:  כִּי-נִגְלָה יְהוָה אֶל-שְׁמוּאֵל בְּשִׁלוֹ, בִּדְבַר יְהוָה.</a:t>
            </a:r>
            <a:endParaRPr lang="he-IL" sz="3200" dirty="0"/>
          </a:p>
        </p:txBody>
      </p:sp>
      <p:pic>
        <p:nvPicPr>
          <p:cNvPr id="4" name="תמונה 3">
            <a:extLst>
              <a:ext uri="{FF2B5EF4-FFF2-40B4-BE49-F238E27FC236}">
                <a16:creationId xmlns:a16="http://schemas.microsoft.com/office/drawing/2014/main" id="{CFDDB5BA-835D-467A-AD25-E7A8DEE731C4}"/>
              </a:ext>
            </a:extLst>
          </p:cNvPr>
          <p:cNvPicPr>
            <a:picLocks noChangeAspect="1"/>
          </p:cNvPicPr>
          <p:nvPr/>
        </p:nvPicPr>
        <p:blipFill>
          <a:blip r:embed="rId2"/>
          <a:stretch>
            <a:fillRect/>
          </a:stretch>
        </p:blipFill>
        <p:spPr>
          <a:xfrm>
            <a:off x="3656266" y="207556"/>
            <a:ext cx="3110294" cy="6201026"/>
          </a:xfrm>
          <a:prstGeom prst="rect">
            <a:avLst/>
          </a:prstGeom>
        </p:spPr>
      </p:pic>
      <p:sp>
        <p:nvSpPr>
          <p:cNvPr id="6" name="TextBox 5">
            <a:extLst>
              <a:ext uri="{FF2B5EF4-FFF2-40B4-BE49-F238E27FC236}">
                <a16:creationId xmlns:a16="http://schemas.microsoft.com/office/drawing/2014/main" id="{212BE47A-C534-4841-9977-526E433B4824}"/>
              </a:ext>
            </a:extLst>
          </p:cNvPr>
          <p:cNvSpPr txBox="1"/>
          <p:nvPr/>
        </p:nvSpPr>
        <p:spPr>
          <a:xfrm>
            <a:off x="7120128" y="4064013"/>
            <a:ext cx="4828032" cy="2246769"/>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בתחילת הפרק התחיל שדבר ה' היה יקר בימים ההם. ועכשיו מסיים לאחר הנבואה לשמואל , ה' החל לתת נבואות יותר לנביאים נוספים, וחזרה הנבואה.</a:t>
            </a:r>
          </a:p>
        </p:txBody>
      </p:sp>
    </p:spTree>
    <p:extLst>
      <p:ext uri="{BB962C8B-B14F-4D97-AF65-F5344CB8AC3E}">
        <p14:creationId xmlns:p14="http://schemas.microsoft.com/office/powerpoint/2010/main" val="203200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7972</TotalTime>
  <Words>1504</Words>
  <Application>Microsoft Office PowerPoint</Application>
  <PresentationFormat>מסך רחב</PresentationFormat>
  <Paragraphs>60</Paragraphs>
  <Slides>10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10</vt:i4>
      </vt:variant>
    </vt:vector>
  </HeadingPairs>
  <TitlesOfParts>
    <vt:vector size="16"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33</cp:revision>
  <dcterms:created xsi:type="dcterms:W3CDTF">2021-10-25T17:02:26Z</dcterms:created>
  <dcterms:modified xsi:type="dcterms:W3CDTF">2021-10-31T05:55:16Z</dcterms:modified>
</cp:coreProperties>
</file>