
<file path=[Content_Types].xml><?xml version="1.0" encoding="utf-8"?>
<Types xmlns="http://schemas.openxmlformats.org/package/2006/content-types">
  <Default Extension="jfif" ContentType="image/j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69" r:id="rId16"/>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987" autoAdjust="0"/>
    <p:restoredTop sz="94660"/>
  </p:normalViewPr>
  <p:slideViewPr>
    <p:cSldViewPr snapToGrid="0">
      <p:cViewPr varScale="1">
        <p:scale>
          <a:sx n="79" d="100"/>
          <a:sy n="79" d="100"/>
        </p:scale>
        <p:origin x="16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0A748CA-354D-40C1-825C-53DB59AD9AB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71A3A654-DCCE-4971-B85D-D71A24235E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2BFE3DC-A217-4EB4-86EF-87AC104C9670}"/>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1272860F-2D7D-40AA-AC73-B7D586B15D7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549D4E0-41B2-47F3-BCBB-3602C39EC77C}"/>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3827097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F558F74-5828-4937-A1CA-D6812FF7226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894F973-E27E-48AC-95C9-1237E07CB55A}"/>
              </a:ext>
            </a:extLst>
          </p:cNvPr>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6BB5063-85D8-4A9B-AA8E-41C1735C5DC2}"/>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1C8F91A5-BD0B-44BD-8D53-2957AB384FB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BB8F8613-E18D-4A73-ABC1-46921177A232}"/>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3032615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040FF7-4DD9-43D2-8BAA-30EDEDAAF6C7}"/>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A01A228-48F5-4D50-AE50-9F54C88E3B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מציין מיקום של תאריך 3">
            <a:extLst>
              <a:ext uri="{FF2B5EF4-FFF2-40B4-BE49-F238E27FC236}">
                <a16:creationId xmlns:a16="http://schemas.microsoft.com/office/drawing/2014/main" id="{B0613F07-A2EE-4362-9365-34DA534873EA}"/>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030A5879-5800-43D3-8F1D-9E0A782297D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129542B-FAC3-4465-A9AC-18591F7EA2D4}"/>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813663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DEFB7E3-E5D0-4151-BF26-FB09B7E2807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B2D1AFA-32AD-4CFC-9C25-BA06885157DD}"/>
              </a:ext>
            </a:extLst>
          </p:cNvPr>
          <p:cNvSpPr>
            <a:spLocks noGrp="1"/>
          </p:cNvSpPr>
          <p:nvPr>
            <p:ph sz="half" idx="1"/>
          </p:nvPr>
        </p:nvSpPr>
        <p:spPr>
          <a:xfrm>
            <a:off x="838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14CC8AC0-F8AB-4E45-B06A-52A3249A1B40}"/>
              </a:ext>
            </a:extLst>
          </p:cNvPr>
          <p:cNvSpPr>
            <a:spLocks noGrp="1"/>
          </p:cNvSpPr>
          <p:nvPr>
            <p:ph sz="half" idx="2"/>
          </p:nvPr>
        </p:nvSpPr>
        <p:spPr>
          <a:xfrm>
            <a:off x="6172200" y="1825625"/>
            <a:ext cx="5181600" cy="435133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8F635A0-F8DA-4795-A7AA-828CBB60897F}"/>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6" name="מציין מיקום של כותרת תחתונה 5">
            <a:extLst>
              <a:ext uri="{FF2B5EF4-FFF2-40B4-BE49-F238E27FC236}">
                <a16:creationId xmlns:a16="http://schemas.microsoft.com/office/drawing/2014/main" id="{D779DF0D-0C7E-4B34-AE7E-F21A7A0F35C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5E7D0F0-412D-4DC4-8F0C-70C0E448F41E}"/>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18241464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C6446E-DF37-45D7-8C29-DE0857C2CDD1}"/>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07166ED-ACE5-431A-A020-1D0C334B0E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מציין מיקום תוכן 3">
            <a:extLst>
              <a:ext uri="{FF2B5EF4-FFF2-40B4-BE49-F238E27FC236}">
                <a16:creationId xmlns:a16="http://schemas.microsoft.com/office/drawing/2014/main" id="{7E57DB1F-D2DA-460B-B448-5DEF6DE850D9}"/>
              </a:ext>
            </a:extLst>
          </p:cNvPr>
          <p:cNvSpPr>
            <a:spLocks noGrp="1"/>
          </p:cNvSpPr>
          <p:nvPr>
            <p:ph sz="half" idx="2"/>
          </p:nvPr>
        </p:nvSpPr>
        <p:spPr>
          <a:xfrm>
            <a:off x="839788" y="2505075"/>
            <a:ext cx="5157787"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BEC81EC-7951-4F1B-BEE1-F85CF1DE29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מציין מיקום תוכן 5">
            <a:extLst>
              <a:ext uri="{FF2B5EF4-FFF2-40B4-BE49-F238E27FC236}">
                <a16:creationId xmlns:a16="http://schemas.microsoft.com/office/drawing/2014/main" id="{1542C6A3-658E-4262-AD59-25A4B52254BB}"/>
              </a:ext>
            </a:extLst>
          </p:cNvPr>
          <p:cNvSpPr>
            <a:spLocks noGrp="1"/>
          </p:cNvSpPr>
          <p:nvPr>
            <p:ph sz="quarter" idx="4"/>
          </p:nvPr>
        </p:nvSpPr>
        <p:spPr>
          <a:xfrm>
            <a:off x="6172200" y="2505075"/>
            <a:ext cx="5183188" cy="3684588"/>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BBDBDA32-616A-415A-9075-9361AC58AA5A}"/>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8" name="מציין מיקום של כותרת תחתונה 7">
            <a:extLst>
              <a:ext uri="{FF2B5EF4-FFF2-40B4-BE49-F238E27FC236}">
                <a16:creationId xmlns:a16="http://schemas.microsoft.com/office/drawing/2014/main" id="{9CB2E894-A20C-4B76-91CB-0EE210B05BBF}"/>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EE1C3DEF-3297-4E55-B00C-AEDA77FC2368}"/>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3797973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76899B-D6B0-4F6E-8F13-7E5BFD5767C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691D1A79-643C-43BB-95AE-A66E0B0B9410}"/>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4" name="מציין מיקום של כותרת תחתונה 3">
            <a:extLst>
              <a:ext uri="{FF2B5EF4-FFF2-40B4-BE49-F238E27FC236}">
                <a16:creationId xmlns:a16="http://schemas.microsoft.com/office/drawing/2014/main" id="{A37E3173-ADE5-4E61-95D3-4FDE17EAD247}"/>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6019206D-44C9-4286-AB8A-6F0BE51E7B61}"/>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1706170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F11ACCEC-7DA4-47F4-A08C-B3FA5ACDEE8B}"/>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3" name="מציין מיקום של כותרת תחתונה 2">
            <a:extLst>
              <a:ext uri="{FF2B5EF4-FFF2-40B4-BE49-F238E27FC236}">
                <a16:creationId xmlns:a16="http://schemas.microsoft.com/office/drawing/2014/main" id="{12EA6EE5-022C-44FA-B7A3-9BFFACD66BB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3B7DC66D-936F-4EA2-BD27-42B4095C885F}"/>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1141489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DD5B25-D7C5-4FE9-9529-9697FA9955C4}"/>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D41E5F8F-8EBF-41AD-BEED-5A8944EF09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8688E157-8CC4-47A3-B51E-C4E917CA17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33476C49-ABEB-45FF-87E4-67CDA1B2D679}"/>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6" name="מציין מיקום של כותרת תחתונה 5">
            <a:extLst>
              <a:ext uri="{FF2B5EF4-FFF2-40B4-BE49-F238E27FC236}">
                <a16:creationId xmlns:a16="http://schemas.microsoft.com/office/drawing/2014/main" id="{E9AAE0F5-CD24-49BB-9243-FF9CFC8388F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E9C9D53-1155-4F1F-9EC5-5E2E4B6E01A2}"/>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895204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9338BA-AC03-4E5B-AB30-99DFA831BC6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1E64DE63-FDD1-4AC2-A52E-6F1849FB00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405943C1-BD3D-4497-A938-106FB9DC2F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מציין מיקום של תאריך 4">
            <a:extLst>
              <a:ext uri="{FF2B5EF4-FFF2-40B4-BE49-F238E27FC236}">
                <a16:creationId xmlns:a16="http://schemas.microsoft.com/office/drawing/2014/main" id="{BA66258D-E00D-4AC7-9844-7E107ADD305E}"/>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6" name="מציין מיקום של כותרת תחתונה 5">
            <a:extLst>
              <a:ext uri="{FF2B5EF4-FFF2-40B4-BE49-F238E27FC236}">
                <a16:creationId xmlns:a16="http://schemas.microsoft.com/office/drawing/2014/main" id="{85E49D07-350F-4E4A-87B1-706CD5B3E78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5C531EBE-DDDB-44CF-A5D3-83DA309ADE9D}"/>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41726837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572183-5824-4E0C-8588-81EA1072B48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4A077239-0912-41FC-9EFA-3001BE12F0C5}"/>
              </a:ext>
            </a:extLst>
          </p:cNvPr>
          <p:cNvSpPr>
            <a:spLocks noGrp="1"/>
          </p:cNvSpPr>
          <p:nvPr>
            <p:ph type="body" orient="vert" idx="1"/>
          </p:nvPr>
        </p:nvSpPr>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AB12C5F-61C3-4F5F-A414-BF092B1DCC13}"/>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D55CA224-A37F-4845-8EA5-E74B9E28507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DABAC56-90AD-439A-BB5F-95F96F45B204}"/>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1611079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00B1A980-A2F8-486C-A8CA-888DCF18FCE4}"/>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21AB9AD3-7BA8-4D59-89E3-8F63F24F2AAF}"/>
              </a:ext>
            </a:extLst>
          </p:cNvPr>
          <p:cNvSpPr>
            <a:spLocks noGrp="1"/>
          </p:cNvSpPr>
          <p:nvPr>
            <p:ph type="body" orient="vert" idx="1"/>
          </p:nvPr>
        </p:nvSpPr>
        <p:spPr>
          <a:xfrm>
            <a:off x="838200" y="365125"/>
            <a:ext cx="7734300" cy="5811838"/>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D941E24-A46D-4121-AEA7-FD2558EDF1C6}"/>
              </a:ext>
            </a:extLst>
          </p:cNvPr>
          <p:cNvSpPr>
            <a:spLocks noGrp="1"/>
          </p:cNvSpPr>
          <p:nvPr>
            <p:ph type="dt" sz="half" idx="10"/>
          </p:nvPr>
        </p:nvSpPr>
        <p:spPr/>
        <p:txBody>
          <a:body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68C25411-B52D-4310-9535-8D2F2911B5A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CA24507-3353-4A9B-A8CD-FE3A7EF7A996}"/>
              </a:ext>
            </a:extLst>
          </p:cNvPr>
          <p:cNvSpPr>
            <a:spLocks noGrp="1"/>
          </p:cNvSpPr>
          <p:nvPr>
            <p:ph type="sldNum" sz="quarter" idx="12"/>
          </p:nvPr>
        </p:nvSpPr>
        <p:spPr/>
        <p:txBody>
          <a:bodyPr/>
          <a:lstStyle/>
          <a:p>
            <a:fld id="{47137059-C22C-40F5-9193-4A017C39D9FA}" type="slidenum">
              <a:rPr lang="he-IL" smtClean="0"/>
              <a:t>‹#›</a:t>
            </a:fld>
            <a:endParaRPr lang="he-IL"/>
          </a:p>
        </p:txBody>
      </p:sp>
    </p:spTree>
    <p:extLst>
      <p:ext uri="{BB962C8B-B14F-4D97-AF65-F5344CB8AC3E}">
        <p14:creationId xmlns:p14="http://schemas.microsoft.com/office/powerpoint/2010/main" val="2437389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f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9106F792-A262-4259-9058-0DAA6CF117E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E0947226-B698-4A43-9B75-239E657A834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AAD356E-0688-49CF-B0E2-8D402B71CAE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B33DDD-2C1F-42AB-AFDC-4080E5CAD2C1}" type="datetimeFigureOut">
              <a:rPr lang="he-IL" smtClean="0"/>
              <a:t>ח'/חשון/תשפ"ב</a:t>
            </a:fld>
            <a:endParaRPr lang="he-IL"/>
          </a:p>
        </p:txBody>
      </p:sp>
      <p:sp>
        <p:nvSpPr>
          <p:cNvPr id="5" name="מציין מיקום של כותרת תחתונה 4">
            <a:extLst>
              <a:ext uri="{FF2B5EF4-FFF2-40B4-BE49-F238E27FC236}">
                <a16:creationId xmlns:a16="http://schemas.microsoft.com/office/drawing/2014/main" id="{C37BEC7A-6DF3-4C67-8376-C8FBA152D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3BFF787-7155-4797-B166-A2D3E977475A}"/>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7137059-C22C-40F5-9193-4A017C39D9FA}" type="slidenum">
              <a:rPr lang="he-IL" smtClean="0"/>
              <a:t>‹#›</a:t>
            </a:fld>
            <a:endParaRPr lang="he-IL"/>
          </a:p>
        </p:txBody>
      </p:sp>
    </p:spTree>
    <p:extLst>
      <p:ext uri="{BB962C8B-B14F-4D97-AF65-F5344CB8AC3E}">
        <p14:creationId xmlns:p14="http://schemas.microsoft.com/office/powerpoint/2010/main" val="3826688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33B57A3-63DC-43B5-ADEB-639F69203953}"/>
              </a:ext>
            </a:extLst>
          </p:cNvPr>
          <p:cNvSpPr txBox="1"/>
          <p:nvPr/>
        </p:nvSpPr>
        <p:spPr>
          <a:xfrm>
            <a:off x="2292096" y="1274064"/>
            <a:ext cx="8607552" cy="1015663"/>
          </a:xfrm>
          <a:prstGeom prst="rect">
            <a:avLst/>
          </a:prstGeom>
          <a:solidFill>
            <a:schemeClr val="accent2">
              <a:lumMod val="75000"/>
            </a:schemeClr>
          </a:solidFill>
          <a:ln w="28575">
            <a:solidFill>
              <a:schemeClr val="tx1"/>
            </a:solidFill>
          </a:ln>
        </p:spPr>
        <p:txBody>
          <a:bodyPr wrap="square" rtlCol="1">
            <a:spAutoFit/>
          </a:bodyPr>
          <a:lstStyle/>
          <a:p>
            <a:r>
              <a:rPr lang="he-IL" sz="6000" b="1" dirty="0">
                <a:latin typeface="David" panose="020E0502060401010101" pitchFamily="34" charset="-79"/>
                <a:cs typeface="David" panose="020E0502060401010101" pitchFamily="34" charset="-79"/>
              </a:rPr>
              <a:t>שמואל א' פרק ב' </a:t>
            </a:r>
            <a:r>
              <a:rPr lang="he-IL" sz="6000" b="1" dirty="0" err="1">
                <a:latin typeface="David" panose="020E0502060401010101" pitchFamily="34" charset="-79"/>
                <a:cs typeface="David" panose="020E0502060401010101" pitchFamily="34" charset="-79"/>
              </a:rPr>
              <a:t>פ"ס</a:t>
            </a:r>
            <a:r>
              <a:rPr lang="he-IL" sz="6000" b="1" dirty="0">
                <a:latin typeface="David" panose="020E0502060401010101" pitchFamily="34" charset="-79"/>
                <a:cs typeface="David" panose="020E0502060401010101" pitchFamily="34" charset="-79"/>
              </a:rPr>
              <a:t> א'-י':</a:t>
            </a:r>
          </a:p>
        </p:txBody>
      </p:sp>
    </p:spTree>
    <p:extLst>
      <p:ext uri="{BB962C8B-B14F-4D97-AF65-F5344CB8AC3E}">
        <p14:creationId xmlns:p14="http://schemas.microsoft.com/office/powerpoint/2010/main" val="2087496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0180DB9F-426E-453B-ABF1-6F6069A79EAE}"/>
              </a:ext>
            </a:extLst>
          </p:cNvPr>
          <p:cNvPicPr>
            <a:picLocks noChangeAspect="1"/>
          </p:cNvPicPr>
          <p:nvPr/>
        </p:nvPicPr>
        <p:blipFill>
          <a:blip r:embed="rId2"/>
          <a:stretch>
            <a:fillRect/>
          </a:stretch>
        </p:blipFill>
        <p:spPr>
          <a:xfrm>
            <a:off x="321373" y="3174492"/>
            <a:ext cx="5067491" cy="3415452"/>
          </a:xfrm>
          <a:prstGeom prst="rect">
            <a:avLst/>
          </a:prstGeom>
        </p:spPr>
      </p:pic>
      <p:pic>
        <p:nvPicPr>
          <p:cNvPr id="3" name="תמונה 2">
            <a:extLst>
              <a:ext uri="{FF2B5EF4-FFF2-40B4-BE49-F238E27FC236}">
                <a16:creationId xmlns:a16="http://schemas.microsoft.com/office/drawing/2014/main" id="{9CFCCE2C-1ED3-400E-9B8D-D12140ACB9B3}"/>
              </a:ext>
            </a:extLst>
          </p:cNvPr>
          <p:cNvPicPr>
            <a:picLocks noChangeAspect="1"/>
          </p:cNvPicPr>
          <p:nvPr/>
        </p:nvPicPr>
        <p:blipFill>
          <a:blip r:embed="rId3"/>
          <a:stretch>
            <a:fillRect/>
          </a:stretch>
        </p:blipFill>
        <p:spPr>
          <a:xfrm>
            <a:off x="5407234" y="121920"/>
            <a:ext cx="6463393" cy="3619500"/>
          </a:xfrm>
          <a:prstGeom prst="rect">
            <a:avLst/>
          </a:prstGeom>
        </p:spPr>
      </p:pic>
    </p:spTree>
    <p:extLst>
      <p:ext uri="{BB962C8B-B14F-4D97-AF65-F5344CB8AC3E}">
        <p14:creationId xmlns:p14="http://schemas.microsoft.com/office/powerpoint/2010/main" val="243647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6E84C5-A8DF-449C-8DF2-D99CE5833D5B}"/>
              </a:ext>
            </a:extLst>
          </p:cNvPr>
          <p:cNvSpPr txBox="1"/>
          <p:nvPr/>
        </p:nvSpPr>
        <p:spPr>
          <a:xfrm>
            <a:off x="6498336" y="438912"/>
            <a:ext cx="5376672" cy="3046988"/>
          </a:xfrm>
          <a:prstGeom prst="rect">
            <a:avLst/>
          </a:prstGeom>
          <a:solidFill>
            <a:schemeClr val="accent4">
              <a:lumMod val="60000"/>
              <a:lumOff val="40000"/>
            </a:schemeClr>
          </a:solidFill>
          <a:ln w="28575">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חנה הייתה אחת משבע הנביאות שעמדו לישראל</a:t>
            </a:r>
            <a:r>
              <a:rPr lang="he-IL" sz="3200" dirty="0">
                <a:latin typeface="David" panose="020E0502060401010101" pitchFamily="34" charset="-79"/>
                <a:cs typeface="David" panose="020E0502060401010101" pitchFamily="34" charset="-79"/>
              </a:rPr>
              <a:t>, לאחר שזכתה לבן פתחה את פיה בתפילה לה', רוב תפילתה היא דברי שבח לה'. ובסופה ביקשה חמש בקשות על בנה שמואל</a:t>
            </a:r>
          </a:p>
        </p:txBody>
      </p:sp>
      <p:pic>
        <p:nvPicPr>
          <p:cNvPr id="4" name="תמונה 3">
            <a:extLst>
              <a:ext uri="{FF2B5EF4-FFF2-40B4-BE49-F238E27FC236}">
                <a16:creationId xmlns:a16="http://schemas.microsoft.com/office/drawing/2014/main" id="{98D4BA8E-82B3-4260-98C4-26E922EA94BA}"/>
              </a:ext>
            </a:extLst>
          </p:cNvPr>
          <p:cNvPicPr>
            <a:picLocks noChangeAspect="1"/>
          </p:cNvPicPr>
          <p:nvPr/>
        </p:nvPicPr>
        <p:blipFill>
          <a:blip r:embed="rId2"/>
          <a:stretch>
            <a:fillRect/>
          </a:stretch>
        </p:blipFill>
        <p:spPr>
          <a:xfrm>
            <a:off x="145704" y="414528"/>
            <a:ext cx="6048270" cy="4791456"/>
          </a:xfrm>
          <a:prstGeom prst="rect">
            <a:avLst/>
          </a:prstGeom>
        </p:spPr>
      </p:pic>
      <p:pic>
        <p:nvPicPr>
          <p:cNvPr id="5" name="תמונה 4">
            <a:extLst>
              <a:ext uri="{FF2B5EF4-FFF2-40B4-BE49-F238E27FC236}">
                <a16:creationId xmlns:a16="http://schemas.microsoft.com/office/drawing/2014/main" id="{889B17A9-46C3-422A-BF01-C56B753D240F}"/>
              </a:ext>
            </a:extLst>
          </p:cNvPr>
          <p:cNvPicPr>
            <a:picLocks noChangeAspect="1"/>
          </p:cNvPicPr>
          <p:nvPr/>
        </p:nvPicPr>
        <p:blipFill>
          <a:blip r:embed="rId3"/>
          <a:stretch>
            <a:fillRect/>
          </a:stretch>
        </p:blipFill>
        <p:spPr>
          <a:xfrm>
            <a:off x="6404419" y="3136582"/>
            <a:ext cx="2325053" cy="3583921"/>
          </a:xfrm>
          <a:prstGeom prst="rect">
            <a:avLst/>
          </a:prstGeom>
        </p:spPr>
      </p:pic>
      <p:sp>
        <p:nvSpPr>
          <p:cNvPr id="6" name="מלבן 5">
            <a:extLst>
              <a:ext uri="{FF2B5EF4-FFF2-40B4-BE49-F238E27FC236}">
                <a16:creationId xmlns:a16="http://schemas.microsoft.com/office/drawing/2014/main" id="{49143E78-DDCA-4C3D-BE46-DE09F57D599D}"/>
              </a:ext>
            </a:extLst>
          </p:cNvPr>
          <p:cNvSpPr/>
          <p:nvPr/>
        </p:nvSpPr>
        <p:spPr>
          <a:xfrm>
            <a:off x="8814816" y="3774380"/>
            <a:ext cx="2731008" cy="2308324"/>
          </a:xfrm>
          <a:prstGeom prst="rect">
            <a:avLst/>
          </a:prstGeom>
          <a:solidFill>
            <a:schemeClr val="accent2">
              <a:lumMod val="60000"/>
              <a:lumOff val="40000"/>
            </a:schemeClr>
          </a:solidFill>
        </p:spPr>
        <p:txBody>
          <a:bodyPr wrap="square">
            <a:spAutoFit/>
          </a:bodyPr>
          <a:lstStyle/>
          <a:p>
            <a:r>
              <a:rPr lang="he-IL" sz="3600" dirty="0">
                <a:latin typeface="David" panose="020E0502060401010101" pitchFamily="34" charset="-79"/>
                <a:cs typeface="David" panose="020E0502060401010101" pitchFamily="34" charset="-79"/>
              </a:rPr>
              <a:t>שרה, מרים, דבורה, חנה, אביגיל, חלודה ואסתר</a:t>
            </a:r>
          </a:p>
        </p:txBody>
      </p:sp>
    </p:spTree>
    <p:extLst>
      <p:ext uri="{BB962C8B-B14F-4D97-AF65-F5344CB8AC3E}">
        <p14:creationId xmlns:p14="http://schemas.microsoft.com/office/powerpoint/2010/main" val="344315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0C034A-A43C-405E-B7A8-BA99AC68DA47}"/>
              </a:ext>
            </a:extLst>
          </p:cNvPr>
          <p:cNvSpPr txBox="1"/>
          <p:nvPr/>
        </p:nvSpPr>
        <p:spPr>
          <a:xfrm>
            <a:off x="219456" y="117377"/>
            <a:ext cx="6376416" cy="6494085"/>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600" b="1" u="sng" dirty="0">
                <a:latin typeface="David" panose="020E0502060401010101" pitchFamily="34" charset="-79"/>
                <a:cs typeface="David" panose="020E0502060401010101" pitchFamily="34" charset="-79"/>
              </a:rPr>
              <a:t>א</a:t>
            </a:r>
            <a:r>
              <a:rPr lang="he-IL" sz="2600" dirty="0">
                <a:latin typeface="David" panose="020E0502060401010101" pitchFamily="34" charset="-79"/>
                <a:cs typeface="David" panose="020E0502060401010101" pitchFamily="34" charset="-79"/>
              </a:rPr>
              <a:t>. חנה התפללה והודתה לה' בדברי שבח : </a:t>
            </a:r>
            <a:r>
              <a:rPr lang="he-IL" sz="2600" b="1" dirty="0">
                <a:highlight>
                  <a:srgbClr val="FFFF00"/>
                </a:highlight>
                <a:latin typeface="David" panose="020E0502060401010101" pitchFamily="34" charset="-79"/>
                <a:cs typeface="David" panose="020E0502060401010101" pitchFamily="34" charset="-79"/>
              </a:rPr>
              <a:t>שמחתי מאד על הישועה</a:t>
            </a:r>
            <a:r>
              <a:rPr lang="he-IL" sz="2600" dirty="0">
                <a:latin typeface="David" panose="020E0502060401010101" pitchFamily="34" charset="-79"/>
                <a:cs typeface="David" panose="020E0502060401010101" pitchFamily="34" charset="-79"/>
              </a:rPr>
              <a:t> שהושיעני ה' ונתן לי בן.  </a:t>
            </a:r>
            <a:r>
              <a:rPr lang="he-IL" sz="2600" b="1" dirty="0">
                <a:highlight>
                  <a:srgbClr val="FFFF00"/>
                </a:highlight>
                <a:latin typeface="David" panose="020E0502060401010101" pitchFamily="34" charset="-79"/>
                <a:cs typeface="David" panose="020E0502060401010101" pitchFamily="34" charset="-79"/>
              </a:rPr>
              <a:t>גבה כבודי- שכולם מסתכלים עלי בהערכה רבה </a:t>
            </a:r>
            <a:r>
              <a:rPr lang="he-IL" sz="2600" dirty="0">
                <a:latin typeface="David" panose="020E0502060401010101" pitchFamily="34" charset="-79"/>
                <a:cs typeface="David" panose="020E0502060401010101" pitchFamily="34" charset="-79"/>
              </a:rPr>
              <a:t>שניתן לי בן. </a:t>
            </a:r>
            <a:r>
              <a:rPr lang="he-IL" sz="2600" b="1" dirty="0">
                <a:highlight>
                  <a:srgbClr val="FFFF00"/>
                </a:highlight>
                <a:latin typeface="David" panose="020E0502060401010101" pitchFamily="34" charset="-79"/>
                <a:cs typeface="David" panose="020E0502060401010101" pitchFamily="34" charset="-79"/>
              </a:rPr>
              <a:t>ואני יכולה לפתוח את פיו להודות לה'</a:t>
            </a:r>
            <a:r>
              <a:rPr lang="he-IL" sz="2600" dirty="0">
                <a:latin typeface="David" panose="020E0502060401010101" pitchFamily="34" charset="-79"/>
                <a:cs typeface="David" panose="020E0502060401010101" pitchFamily="34" charset="-79"/>
              </a:rPr>
              <a:t> ולהתפאר בבני שמואל בפני פנינה ( שקראה לה אויב משום שנפגעה ממנה מהעלבון) </a:t>
            </a:r>
          </a:p>
          <a:p>
            <a:r>
              <a:rPr lang="he-IL" sz="2600" dirty="0">
                <a:latin typeface="David" panose="020E0502060401010101" pitchFamily="34" charset="-79"/>
                <a:cs typeface="David" panose="020E0502060401010101" pitchFamily="34" charset="-79"/>
              </a:rPr>
              <a:t>ושמחה אני על שהושיעני ה' בלידת שמואל. </a:t>
            </a:r>
          </a:p>
          <a:p>
            <a:r>
              <a:rPr lang="he-IL" sz="2600" b="1" u="sng" dirty="0">
                <a:latin typeface="David" panose="020E0502060401010101" pitchFamily="34" charset="-79"/>
                <a:cs typeface="David" panose="020E0502060401010101" pitchFamily="34" charset="-79"/>
              </a:rPr>
              <a:t>ב. </a:t>
            </a:r>
            <a:r>
              <a:rPr lang="he-IL" sz="2600" dirty="0">
                <a:latin typeface="David" panose="020E0502060401010101" pitchFamily="34" charset="-79"/>
                <a:cs typeface="David" panose="020E0502060401010101" pitchFamily="34" charset="-79"/>
              </a:rPr>
              <a:t>אין קדוש כמו ה' כל המעלות בלא חיסרון, ואין מי שדומה לו. ואין בלעדיך מי שאפשר להתפלל אליו. </a:t>
            </a:r>
          </a:p>
          <a:p>
            <a:r>
              <a:rPr lang="he-IL" sz="2600" b="1" dirty="0">
                <a:highlight>
                  <a:srgbClr val="FFFF00"/>
                </a:highlight>
                <a:latin typeface="David" panose="020E0502060401010101" pitchFamily="34" charset="-79"/>
                <a:cs typeface="David" panose="020E0502060401010101" pitchFamily="34" charset="-79"/>
              </a:rPr>
              <a:t>ואין צייר כמו ה' שמצייר צורה בתוך צורה </a:t>
            </a:r>
            <a:r>
              <a:rPr lang="he-IL" sz="2600" dirty="0">
                <a:latin typeface="David" panose="020E0502060401010101" pitchFamily="34" charset="-79"/>
                <a:cs typeface="David" panose="020E0502060401010101" pitchFamily="34" charset="-79"/>
              </a:rPr>
              <a:t>(עובר בתוך מעי אמו). </a:t>
            </a:r>
          </a:p>
          <a:p>
            <a:r>
              <a:rPr lang="he-IL" sz="2600" b="1" u="sng" dirty="0">
                <a:latin typeface="David" panose="020E0502060401010101" pitchFamily="34" charset="-79"/>
                <a:cs typeface="David" panose="020E0502060401010101" pitchFamily="34" charset="-79"/>
              </a:rPr>
              <a:t>ג</a:t>
            </a:r>
            <a:r>
              <a:rPr lang="he-IL" sz="2600" dirty="0">
                <a:latin typeface="David" panose="020E0502060401010101" pitchFamily="34" charset="-79"/>
                <a:cs typeface="David" panose="020E0502060401010101" pitchFamily="34" charset="-79"/>
              </a:rPr>
              <a:t>. ומדברת כנגד אויביה שציערו אותה ובפרט על פנינה צרתה- אל תרבו לדבר תדיר </a:t>
            </a:r>
            <a:r>
              <a:rPr lang="he-IL" sz="2600" b="1" dirty="0">
                <a:highlight>
                  <a:srgbClr val="FFFF00"/>
                </a:highlight>
                <a:latin typeface="David" panose="020E0502060401010101" pitchFamily="34" charset="-79"/>
                <a:cs typeface="David" panose="020E0502060401010101" pitchFamily="34" charset="-79"/>
              </a:rPr>
              <a:t>דברי גאווה וגסות רוח</a:t>
            </a:r>
            <a:r>
              <a:rPr lang="he-IL" sz="2600" dirty="0">
                <a:latin typeface="David" panose="020E0502060401010101" pitchFamily="34" charset="-79"/>
                <a:cs typeface="David" panose="020E0502060401010101" pitchFamily="34" charset="-79"/>
              </a:rPr>
              <a:t>, ואל יצא דברי חוזק וגאווה מפיכם, מפני שיודע ה' את אשר בלבבכם, וכן כל מעשי האדם נמנים וידועים לפניו. </a:t>
            </a:r>
          </a:p>
        </p:txBody>
      </p:sp>
      <p:sp>
        <p:nvSpPr>
          <p:cNvPr id="3" name="מלבן 2">
            <a:extLst>
              <a:ext uri="{FF2B5EF4-FFF2-40B4-BE49-F238E27FC236}">
                <a16:creationId xmlns:a16="http://schemas.microsoft.com/office/drawing/2014/main" id="{C5C24824-8B57-4029-A178-D77977660643}"/>
              </a:ext>
            </a:extLst>
          </p:cNvPr>
          <p:cNvSpPr/>
          <p:nvPr/>
        </p:nvSpPr>
        <p:spPr>
          <a:xfrm>
            <a:off x="6778752" y="440543"/>
            <a:ext cx="5193792" cy="4031873"/>
          </a:xfrm>
          <a:prstGeom prst="rect">
            <a:avLst/>
          </a:prstGeom>
          <a:solidFill>
            <a:schemeClr val="accent4">
              <a:lumMod val="40000"/>
              <a:lumOff val="60000"/>
            </a:schemeClr>
          </a:solidFill>
        </p:spPr>
        <p:txBody>
          <a:bodyPr wrap="square">
            <a:spAutoFit/>
          </a:bodyPr>
          <a:lstStyle/>
          <a:p>
            <a:r>
              <a:rPr lang="he-IL" sz="3200" b="1" i="0" dirty="0">
                <a:effectLst/>
                <a:latin typeface="David" panose="020E0502060401010101" pitchFamily="34" charset="-79"/>
                <a:cs typeface="David" panose="020E0502060401010101" pitchFamily="34" charset="-79"/>
              </a:rPr>
              <a:t>א</a:t>
            </a:r>
            <a:r>
              <a:rPr lang="he-IL" sz="3200" b="0" i="0" dirty="0">
                <a:effectLst/>
                <a:latin typeface="David" panose="020E0502060401010101" pitchFamily="34" charset="-79"/>
                <a:cs typeface="David" panose="020E0502060401010101" pitchFamily="34" charset="-79"/>
              </a:rPr>
              <a:t> וַתִּתְפַּלֵּל חַנָּה, וַתֹּאמַר, </a:t>
            </a:r>
            <a:r>
              <a:rPr lang="he-IL" sz="3200" b="1" i="0" dirty="0">
                <a:effectLst/>
                <a:highlight>
                  <a:srgbClr val="FFFF00"/>
                </a:highlight>
                <a:latin typeface="David" panose="020E0502060401010101" pitchFamily="34" charset="-79"/>
                <a:cs typeface="David" panose="020E0502060401010101" pitchFamily="34" charset="-79"/>
              </a:rPr>
              <a:t>עָלַץ לִבִּי </a:t>
            </a:r>
            <a:r>
              <a:rPr lang="he-IL" sz="3200" b="0" i="0" dirty="0">
                <a:effectLst/>
                <a:latin typeface="David" panose="020E0502060401010101" pitchFamily="34" charset="-79"/>
                <a:cs typeface="David" panose="020E0502060401010101" pitchFamily="34" charset="-79"/>
              </a:rPr>
              <a:t>בַּיהוָה, </a:t>
            </a:r>
            <a:r>
              <a:rPr lang="he-IL" sz="3200" b="1" i="0" dirty="0">
                <a:effectLst/>
                <a:highlight>
                  <a:srgbClr val="FFFF00"/>
                </a:highlight>
                <a:latin typeface="David" panose="020E0502060401010101" pitchFamily="34" charset="-79"/>
                <a:cs typeface="David" panose="020E0502060401010101" pitchFamily="34" charset="-79"/>
              </a:rPr>
              <a:t>רָמָה קַרְנִי </a:t>
            </a:r>
            <a:r>
              <a:rPr lang="he-IL" sz="3200" b="0" i="0" dirty="0">
                <a:effectLst/>
                <a:latin typeface="David" panose="020E0502060401010101" pitchFamily="34" charset="-79"/>
                <a:cs typeface="David" panose="020E0502060401010101" pitchFamily="34" charset="-79"/>
              </a:rPr>
              <a:t>בַּיהוָה; </a:t>
            </a:r>
            <a:r>
              <a:rPr lang="he-IL" sz="3200" b="1" i="0" dirty="0">
                <a:effectLst/>
                <a:highlight>
                  <a:srgbClr val="FFFF00"/>
                </a:highlight>
                <a:latin typeface="David" panose="020E0502060401010101" pitchFamily="34" charset="-79"/>
                <a:cs typeface="David" panose="020E0502060401010101" pitchFamily="34" charset="-79"/>
              </a:rPr>
              <a:t>רָחַב פִּי עַל-אוֹיְבַי,</a:t>
            </a:r>
            <a:r>
              <a:rPr lang="he-IL" sz="3200" b="0" i="0" dirty="0">
                <a:effectLst/>
                <a:latin typeface="David" panose="020E0502060401010101" pitchFamily="34" charset="-79"/>
                <a:cs typeface="David" panose="020E0502060401010101" pitchFamily="34" charset="-79"/>
              </a:rPr>
              <a:t> כִּי שָׂמַחְתִּי בִּישׁוּעָתֶךָ.  </a:t>
            </a:r>
          </a:p>
          <a:p>
            <a:r>
              <a:rPr lang="he-IL" sz="3200" b="1" i="0" dirty="0">
                <a:effectLst/>
                <a:latin typeface="David" panose="020E0502060401010101" pitchFamily="34" charset="-79"/>
                <a:cs typeface="David" panose="020E0502060401010101" pitchFamily="34" charset="-79"/>
              </a:rPr>
              <a:t>ב</a:t>
            </a:r>
            <a:r>
              <a:rPr lang="he-IL" sz="3200" b="0" i="0" dirty="0">
                <a:effectLst/>
                <a:latin typeface="David" panose="020E0502060401010101" pitchFamily="34" charset="-79"/>
                <a:cs typeface="David" panose="020E0502060401010101" pitchFamily="34" charset="-79"/>
              </a:rPr>
              <a:t> אֵין-קָדוֹשׁ כַּיהוָה, כִּי אֵין </a:t>
            </a:r>
            <a:r>
              <a:rPr lang="he-IL" sz="3200" b="0" i="0" dirty="0" err="1">
                <a:effectLst/>
                <a:latin typeface="David" panose="020E0502060401010101" pitchFamily="34" charset="-79"/>
                <a:cs typeface="David" panose="020E0502060401010101" pitchFamily="34" charset="-79"/>
              </a:rPr>
              <a:t>בִּלְתֶּך</a:t>
            </a:r>
            <a:r>
              <a:rPr lang="he-IL" sz="3200" b="0" i="0" dirty="0">
                <a:effectLst/>
                <a:latin typeface="David" panose="020E0502060401010101" pitchFamily="34" charset="-79"/>
                <a:cs typeface="David" panose="020E0502060401010101" pitchFamily="34" charset="-79"/>
              </a:rPr>
              <a:t>ָ; וְאֵין </a:t>
            </a:r>
            <a:r>
              <a:rPr lang="he-IL" sz="3200" b="1" i="0" dirty="0">
                <a:effectLst/>
                <a:highlight>
                  <a:srgbClr val="FFFF00"/>
                </a:highlight>
                <a:latin typeface="David" panose="020E0502060401010101" pitchFamily="34" charset="-79"/>
                <a:cs typeface="David" panose="020E0502060401010101" pitchFamily="34" charset="-79"/>
              </a:rPr>
              <a:t>צוּר, </a:t>
            </a:r>
            <a:r>
              <a:rPr lang="he-IL" sz="3200" b="1" i="0" dirty="0" err="1">
                <a:effectLst/>
                <a:highlight>
                  <a:srgbClr val="FFFF00"/>
                </a:highlight>
                <a:latin typeface="David" panose="020E0502060401010101" pitchFamily="34" charset="-79"/>
                <a:cs typeface="David" panose="020E0502060401010101" pitchFamily="34" charset="-79"/>
              </a:rPr>
              <a:t>כֵּאלֹהֵינו</a:t>
            </a:r>
            <a:r>
              <a:rPr lang="he-IL" sz="3200" b="1" i="0" dirty="0">
                <a:effectLst/>
                <a:highlight>
                  <a:srgbClr val="FFFF00"/>
                </a:highlight>
                <a:latin typeface="David" panose="020E0502060401010101" pitchFamily="34" charset="-79"/>
                <a:cs typeface="David" panose="020E0502060401010101" pitchFamily="34" charset="-79"/>
              </a:rPr>
              <a:t>ּ</a:t>
            </a:r>
            <a:r>
              <a:rPr lang="he-IL" sz="3200" b="0" i="0" dirty="0">
                <a:effectLst/>
                <a:latin typeface="David" panose="020E0502060401010101" pitchFamily="34" charset="-79"/>
                <a:cs typeface="David" panose="020E0502060401010101" pitchFamily="34" charset="-79"/>
              </a:rPr>
              <a:t>.  </a:t>
            </a:r>
          </a:p>
          <a:p>
            <a:r>
              <a:rPr lang="he-IL" sz="3200" b="1" i="0" dirty="0">
                <a:effectLst/>
                <a:latin typeface="David" panose="020E0502060401010101" pitchFamily="34" charset="-79"/>
                <a:cs typeface="David" panose="020E0502060401010101" pitchFamily="34" charset="-79"/>
              </a:rPr>
              <a:t>ג</a:t>
            </a:r>
            <a:r>
              <a:rPr lang="he-IL" sz="3200" b="0" i="0" dirty="0">
                <a:effectLst/>
                <a:latin typeface="David" panose="020E0502060401010101" pitchFamily="34" charset="-79"/>
                <a:cs typeface="David" panose="020E0502060401010101" pitchFamily="34" charset="-79"/>
              </a:rPr>
              <a:t> אַל-תַּרְבּוּ תְדַבְּרוּ </a:t>
            </a:r>
            <a:r>
              <a:rPr lang="he-IL" sz="3200" b="1" i="0" dirty="0">
                <a:effectLst/>
                <a:highlight>
                  <a:srgbClr val="FFFF00"/>
                </a:highlight>
                <a:latin typeface="David" panose="020E0502060401010101" pitchFamily="34" charset="-79"/>
                <a:cs typeface="David" panose="020E0502060401010101" pitchFamily="34" charset="-79"/>
              </a:rPr>
              <a:t>גְּבֹהָה </a:t>
            </a:r>
            <a:r>
              <a:rPr lang="he-IL" sz="3200" b="1" i="0" dirty="0" err="1">
                <a:effectLst/>
                <a:highlight>
                  <a:srgbClr val="FFFF00"/>
                </a:highlight>
                <a:latin typeface="David" panose="020E0502060401010101" pitchFamily="34" charset="-79"/>
                <a:cs typeface="David" panose="020E0502060401010101" pitchFamily="34" charset="-79"/>
              </a:rPr>
              <a:t>גְבֹהָה</a:t>
            </a:r>
            <a:r>
              <a:rPr lang="he-IL" sz="3200" b="0" i="0" dirty="0">
                <a:effectLst/>
                <a:latin typeface="David" panose="020E0502060401010101" pitchFamily="34" charset="-79"/>
                <a:cs typeface="David" panose="020E0502060401010101" pitchFamily="34" charset="-79"/>
              </a:rPr>
              <a:t>, יֵצֵא עָתָק מִפִּיכֶם:  כִּי אֵל דֵּעוֹת יְהוָה, ולא (וְלוֹ) נִתְכְּנוּ </a:t>
            </a:r>
            <a:r>
              <a:rPr lang="he-IL" sz="3200" b="0" i="0" dirty="0" err="1">
                <a:effectLst/>
                <a:latin typeface="David" panose="020E0502060401010101" pitchFamily="34" charset="-79"/>
                <a:cs typeface="David" panose="020E0502060401010101" pitchFamily="34" charset="-79"/>
              </a:rPr>
              <a:t>עֲלִלוֹת</a:t>
            </a:r>
            <a:r>
              <a:rPr lang="he-IL" sz="3200" b="0" i="0" dirty="0">
                <a:effectLst/>
                <a:latin typeface="David" panose="020E0502060401010101" pitchFamily="34" charset="-79"/>
                <a:cs typeface="David" panose="020E0502060401010101" pitchFamily="34" charset="-79"/>
              </a:rPr>
              <a:t>.</a:t>
            </a:r>
            <a:r>
              <a:rPr lang="he-IL" sz="3200" b="0" i="0" dirty="0">
                <a:solidFill>
                  <a:srgbClr val="314B77"/>
                </a:solidFill>
                <a:effectLst/>
                <a:latin typeface="David" panose="020E0502060401010101" pitchFamily="34" charset="-79"/>
                <a:cs typeface="David" panose="020E0502060401010101" pitchFamily="34" charset="-79"/>
              </a:rPr>
              <a:t> </a:t>
            </a:r>
            <a:endParaRPr lang="he-IL" sz="3200" dirty="0"/>
          </a:p>
        </p:txBody>
      </p:sp>
      <p:sp>
        <p:nvSpPr>
          <p:cNvPr id="4" name="TextBox 3">
            <a:extLst>
              <a:ext uri="{FF2B5EF4-FFF2-40B4-BE49-F238E27FC236}">
                <a16:creationId xmlns:a16="http://schemas.microsoft.com/office/drawing/2014/main" id="{C072E597-F493-434C-B4B1-4ECD6BB02208}"/>
              </a:ext>
            </a:extLst>
          </p:cNvPr>
          <p:cNvSpPr txBox="1"/>
          <p:nvPr/>
        </p:nvSpPr>
        <p:spPr>
          <a:xfrm>
            <a:off x="7022592" y="4785360"/>
            <a:ext cx="4730496" cy="1815882"/>
          </a:xfrm>
          <a:prstGeom prst="rect">
            <a:avLst/>
          </a:prstGeom>
          <a:solidFill>
            <a:schemeClr val="accent2">
              <a:lumMod val="75000"/>
            </a:schemeClr>
          </a:solidFill>
          <a:ln w="28575">
            <a:solidFill>
              <a:schemeClr val="tx1"/>
            </a:solidFill>
          </a:ln>
        </p:spPr>
        <p:txBody>
          <a:bodyPr wrap="square" rtlCol="1">
            <a:spAutoFit/>
          </a:bodyPr>
          <a:lstStyle/>
          <a:p>
            <a:r>
              <a:rPr lang="he-IL" sz="2800" b="1" dirty="0">
                <a:latin typeface="David" panose="020E0502060401010101" pitchFamily="34" charset="-79"/>
                <a:cs typeface="David" panose="020E0502060401010101" pitchFamily="34" charset="-79"/>
              </a:rPr>
              <a:t>"עלץ ליבי ב-ה'"- </a:t>
            </a:r>
            <a:r>
              <a:rPr lang="he-IL" sz="2800" dirty="0">
                <a:latin typeface="David" panose="020E0502060401010101" pitchFamily="34" charset="-79"/>
                <a:cs typeface="David" panose="020E0502060401010101" pitchFamily="34" charset="-79"/>
              </a:rPr>
              <a:t>חז"ל "עלץ"=190 אברהם היה בן 100 ושרה בת 90 שנולד יצחק לכן אני שמחה על זה וגם שאני זכיתי.</a:t>
            </a:r>
          </a:p>
        </p:txBody>
      </p:sp>
    </p:spTree>
    <p:extLst>
      <p:ext uri="{BB962C8B-B14F-4D97-AF65-F5344CB8AC3E}">
        <p14:creationId xmlns:p14="http://schemas.microsoft.com/office/powerpoint/2010/main" val="1155163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5471881A-9C86-467F-8B4B-CBB56C0B9489}"/>
              </a:ext>
            </a:extLst>
          </p:cNvPr>
          <p:cNvSpPr/>
          <p:nvPr/>
        </p:nvSpPr>
        <p:spPr>
          <a:xfrm>
            <a:off x="6839712" y="492359"/>
            <a:ext cx="4925568" cy="3970318"/>
          </a:xfrm>
          <a:prstGeom prst="rect">
            <a:avLst/>
          </a:prstGeom>
          <a:solidFill>
            <a:schemeClr val="accent1">
              <a:lumMod val="60000"/>
              <a:lumOff val="40000"/>
            </a:schemeClr>
          </a:solidFill>
        </p:spPr>
        <p:txBody>
          <a:bodyPr wrap="square">
            <a:spAutoFit/>
          </a:bodyPr>
          <a:lstStyle/>
          <a:p>
            <a:r>
              <a:rPr lang="he-IL" sz="3600" b="1" i="0" dirty="0">
                <a:effectLst/>
                <a:latin typeface="David" panose="020E0502060401010101" pitchFamily="34" charset="-79"/>
                <a:cs typeface="David" panose="020E0502060401010101" pitchFamily="34" charset="-79"/>
              </a:rPr>
              <a:t>ד</a:t>
            </a:r>
            <a:r>
              <a:rPr lang="he-IL" sz="3600" b="0" i="0" dirty="0">
                <a:effectLst/>
                <a:latin typeface="David" panose="020E0502060401010101" pitchFamily="34" charset="-79"/>
                <a:cs typeface="David" panose="020E0502060401010101" pitchFamily="34" charset="-79"/>
              </a:rPr>
              <a:t> קֶשֶׁת גִּבֹּרִים, </a:t>
            </a:r>
            <a:r>
              <a:rPr lang="he-IL" sz="3600" b="1" i="0" dirty="0">
                <a:effectLst/>
                <a:highlight>
                  <a:srgbClr val="FFFF00"/>
                </a:highlight>
                <a:latin typeface="David" panose="020E0502060401010101" pitchFamily="34" charset="-79"/>
                <a:cs typeface="David" panose="020E0502060401010101" pitchFamily="34" charset="-79"/>
              </a:rPr>
              <a:t>חַתִּים</a:t>
            </a:r>
            <a:r>
              <a:rPr lang="he-IL" sz="3600" b="0" i="0" dirty="0">
                <a:effectLst/>
                <a:latin typeface="David" panose="020E0502060401010101" pitchFamily="34" charset="-79"/>
                <a:cs typeface="David" panose="020E0502060401010101" pitchFamily="34" charset="-79"/>
              </a:rPr>
              <a:t>; וְנִכְשָׁלִים, אָזְרוּ חָיִל.  </a:t>
            </a:r>
          </a:p>
          <a:p>
            <a:r>
              <a:rPr lang="he-IL" sz="3600" b="1" i="0" dirty="0">
                <a:effectLst/>
                <a:latin typeface="David" panose="020E0502060401010101" pitchFamily="34" charset="-79"/>
                <a:cs typeface="David" panose="020E0502060401010101" pitchFamily="34" charset="-79"/>
              </a:rPr>
              <a:t>ה</a:t>
            </a:r>
            <a:r>
              <a:rPr lang="he-IL" sz="3600" b="0" i="0" dirty="0">
                <a:effectLst/>
                <a:latin typeface="David" panose="020E0502060401010101" pitchFamily="34" charset="-79"/>
                <a:cs typeface="David" panose="020E0502060401010101" pitchFamily="34" charset="-79"/>
              </a:rPr>
              <a:t> שְׂבֵעִים בַּלֶּחֶם </a:t>
            </a:r>
            <a:r>
              <a:rPr lang="he-IL" sz="3600" b="1" i="0" dirty="0">
                <a:effectLst/>
                <a:highlight>
                  <a:srgbClr val="FFFF00"/>
                </a:highlight>
                <a:latin typeface="David" panose="020E0502060401010101" pitchFamily="34" charset="-79"/>
                <a:cs typeface="David" panose="020E0502060401010101" pitchFamily="34" charset="-79"/>
              </a:rPr>
              <a:t>נִשְׂכָּרוּ</a:t>
            </a:r>
            <a:r>
              <a:rPr lang="he-IL" sz="3600" b="0" i="0" dirty="0">
                <a:effectLst/>
                <a:latin typeface="David" panose="020E0502060401010101" pitchFamily="34" charset="-79"/>
                <a:cs typeface="David" panose="020E0502060401010101" pitchFamily="34" charset="-79"/>
              </a:rPr>
              <a:t>, וּרְעֵבִים </a:t>
            </a:r>
            <a:r>
              <a:rPr lang="he-IL" sz="3600" b="1" i="0" dirty="0">
                <a:effectLst/>
                <a:highlight>
                  <a:srgbClr val="FFFF00"/>
                </a:highlight>
                <a:latin typeface="David" panose="020E0502060401010101" pitchFamily="34" charset="-79"/>
                <a:cs typeface="David" panose="020E0502060401010101" pitchFamily="34" charset="-79"/>
              </a:rPr>
              <a:t>חָדֵלּוּ</a:t>
            </a:r>
            <a:r>
              <a:rPr lang="he-IL" sz="3600" b="0" i="0" dirty="0">
                <a:effectLst/>
                <a:latin typeface="David" panose="020E0502060401010101" pitchFamily="34" charset="-79"/>
                <a:cs typeface="David" panose="020E0502060401010101" pitchFamily="34" charset="-79"/>
              </a:rPr>
              <a:t>, עַד-עֲקָרָה יָלְדָה שִׁבְעָה, וְרַבַּת בָּנִים אֻמְלָלָה.  </a:t>
            </a:r>
          </a:p>
          <a:p>
            <a:r>
              <a:rPr lang="he-IL" sz="3600" b="1" i="0" dirty="0">
                <a:effectLst/>
                <a:latin typeface="David" panose="020E0502060401010101" pitchFamily="34" charset="-79"/>
                <a:cs typeface="David" panose="020E0502060401010101" pitchFamily="34" charset="-79"/>
              </a:rPr>
              <a:t>ו</a:t>
            </a:r>
            <a:r>
              <a:rPr lang="he-IL" sz="3600" b="0" i="0" dirty="0">
                <a:effectLst/>
                <a:latin typeface="David" panose="020E0502060401010101" pitchFamily="34" charset="-79"/>
                <a:cs typeface="David" panose="020E0502060401010101" pitchFamily="34" charset="-79"/>
              </a:rPr>
              <a:t> יְהוָה, מֵמִית וּמְחַיֶּה; מוֹרִיד שְׁאוֹל, וַיָּעַל. </a:t>
            </a:r>
            <a:endParaRPr lang="he-IL" sz="3600" dirty="0"/>
          </a:p>
        </p:txBody>
      </p:sp>
      <p:sp>
        <p:nvSpPr>
          <p:cNvPr id="3" name="TextBox 2">
            <a:extLst>
              <a:ext uri="{FF2B5EF4-FFF2-40B4-BE49-F238E27FC236}">
                <a16:creationId xmlns:a16="http://schemas.microsoft.com/office/drawing/2014/main" id="{6E607C44-845F-4660-9F58-08F644023F89}"/>
              </a:ext>
            </a:extLst>
          </p:cNvPr>
          <p:cNvSpPr txBox="1"/>
          <p:nvPr/>
        </p:nvSpPr>
        <p:spPr>
          <a:xfrm>
            <a:off x="219456" y="428178"/>
            <a:ext cx="6376416" cy="6001643"/>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ד. </a:t>
            </a:r>
            <a:r>
              <a:rPr lang="he-IL" sz="2400" dirty="0">
                <a:latin typeface="David" panose="020E0502060401010101" pitchFamily="34" charset="-79"/>
                <a:cs typeface="David" panose="020E0502060401010101" pitchFamily="34" charset="-79"/>
              </a:rPr>
              <a:t>ממשיכה חנה ואומרת, שאין לאדם להתגאות באחד ממעלותיו </a:t>
            </a:r>
            <a:r>
              <a:rPr lang="he-IL" sz="2400" dirty="0" err="1">
                <a:latin typeface="David" panose="020E0502060401010101" pitchFamily="34" charset="-79"/>
                <a:cs typeface="David" panose="020E0502060401010101" pitchFamily="34" charset="-79"/>
              </a:rPr>
              <a:t>שהכל</a:t>
            </a:r>
            <a:r>
              <a:rPr lang="he-IL" sz="2400" dirty="0">
                <a:latin typeface="David" panose="020E0502060401010101" pitchFamily="34" charset="-79"/>
                <a:cs typeface="David" panose="020E0502060401010101" pitchFamily="34" charset="-79"/>
              </a:rPr>
              <a:t> מאת ה'. וברצון ה' </a:t>
            </a:r>
            <a:r>
              <a:rPr lang="he-IL" sz="2400" b="1" dirty="0">
                <a:highlight>
                  <a:srgbClr val="FFFF00"/>
                </a:highlight>
                <a:latin typeface="David" panose="020E0502060401010101" pitchFamily="34" charset="-79"/>
                <a:cs typeface="David" panose="020E0502060401010101" pitchFamily="34" charset="-79"/>
              </a:rPr>
              <a:t>נשברים</a:t>
            </a:r>
            <a:r>
              <a:rPr lang="he-IL" sz="2400" dirty="0">
                <a:latin typeface="David" panose="020E0502060401010101" pitchFamily="34" charset="-79"/>
                <a:cs typeface="David" panose="020E0502060401010101" pitchFamily="34" charset="-79"/>
              </a:rPr>
              <a:t> הקשתות והחיצים של הגיבורים ואילו אותם שנכשלו ה' מחזקם ומנצחים את הגיבורים.</a:t>
            </a:r>
          </a:p>
          <a:p>
            <a:r>
              <a:rPr lang="he-IL" sz="2400" b="1" u="sng" dirty="0">
                <a:latin typeface="David" panose="020E0502060401010101" pitchFamily="34" charset="-79"/>
                <a:cs typeface="David" panose="020E0502060401010101" pitchFamily="34" charset="-79"/>
              </a:rPr>
              <a:t>ה</a:t>
            </a:r>
            <a:r>
              <a:rPr lang="he-IL" sz="2400" dirty="0">
                <a:latin typeface="David" panose="020E0502060401010101" pitchFamily="34" charset="-79"/>
                <a:cs typeface="David" panose="020E0502060401010101" pitchFamily="34" charset="-79"/>
              </a:rPr>
              <a:t>. האנשים ששבעים בלחם שיש להם כל צורכם ולא צריכים עזרה בפרנסה , ה' מרעיב אותם וצריכים להרעיב את עצמם. וההיפך הרעבים שהיו מתייגעים בעבודתם להשיג אוכל, הם הפסיקו כי התעשרו ברגע. </a:t>
            </a:r>
            <a:r>
              <a:rPr lang="he-IL" sz="2400" b="1" dirty="0">
                <a:latin typeface="David" panose="020E0502060401010101" pitchFamily="34" charset="-79"/>
                <a:cs typeface="David" panose="020E0502060401010101" pitchFamily="34" charset="-79"/>
              </a:rPr>
              <a:t>חנה שהייתה עקרה ה' קיבל תפילתה ונתן לה 7 ילדים </a:t>
            </a:r>
            <a:r>
              <a:rPr lang="he-IL" sz="2400" dirty="0">
                <a:latin typeface="David" panose="020E0502060401010101" pitchFamily="34" charset="-79"/>
                <a:cs typeface="David" panose="020E0502060401010101" pitchFamily="34" charset="-79"/>
              </a:rPr>
              <a:t>(נולדו לה 3 בנים ושתי בנות ועוד 2 נכדים משמואל ששייכים לה) </a:t>
            </a:r>
            <a:r>
              <a:rPr lang="he-IL" sz="2400" b="1" dirty="0">
                <a:latin typeface="David" panose="020E0502060401010101" pitchFamily="34" charset="-79"/>
                <a:cs typeface="David" panose="020E0502060401010101" pitchFamily="34" charset="-79"/>
              </a:rPr>
              <a:t>אבל מצד שני "רבת בנים" שזו פנינה שהיו לה 10 ילדים מתו לה </a:t>
            </a:r>
            <a:r>
              <a:rPr lang="he-IL" sz="2400" dirty="0">
                <a:latin typeface="David" panose="020E0502060401010101" pitchFamily="34" charset="-79"/>
                <a:cs typeface="David" panose="020E0502060401010101" pitchFamily="34" charset="-79"/>
              </a:rPr>
              <a:t>(כל ילד שילדה חנה פנינה קברה שני ילדים שלה. ובהריון החמישי של חנה ביקשה פנינה והתחננה ובקשה סליחה בפני חנה שלא ימותו לה השניים האחרונים, וחנה קיבלה ולא מתו השניים האחרונים).  </a:t>
            </a:r>
          </a:p>
          <a:p>
            <a:r>
              <a:rPr lang="he-IL" sz="2400" b="1" u="sng" dirty="0">
                <a:latin typeface="David" panose="020E0502060401010101" pitchFamily="34" charset="-79"/>
                <a:cs typeface="David" panose="020E0502060401010101" pitchFamily="34" charset="-79"/>
              </a:rPr>
              <a:t>מדרש חז"ל: </a:t>
            </a:r>
            <a:r>
              <a:rPr lang="he-IL" sz="2400" dirty="0">
                <a:latin typeface="David" panose="020E0502060401010101" pitchFamily="34" charset="-79"/>
                <a:cs typeface="David" panose="020E0502060401010101" pitchFamily="34" charset="-79"/>
              </a:rPr>
              <a:t>"שבעה"= </a:t>
            </a:r>
            <a:r>
              <a:rPr lang="he-IL" sz="2400" dirty="0" err="1">
                <a:latin typeface="David" panose="020E0502060401010101" pitchFamily="34" charset="-79"/>
                <a:cs typeface="David" panose="020E0502060401010101" pitchFamily="34" charset="-79"/>
              </a:rPr>
              <a:t>גמטרייה</a:t>
            </a:r>
            <a:r>
              <a:rPr lang="he-IL" sz="2400" dirty="0">
                <a:latin typeface="David" panose="020E0502060401010101" pitchFamily="34" charset="-79"/>
                <a:cs typeface="David" panose="020E0502060401010101" pitchFamily="34" charset="-79"/>
              </a:rPr>
              <a:t> "שמואל"  (377) .</a:t>
            </a:r>
          </a:p>
        </p:txBody>
      </p:sp>
      <p:sp>
        <p:nvSpPr>
          <p:cNvPr id="4" name="TextBox 3">
            <a:extLst>
              <a:ext uri="{FF2B5EF4-FFF2-40B4-BE49-F238E27FC236}">
                <a16:creationId xmlns:a16="http://schemas.microsoft.com/office/drawing/2014/main" id="{BE381C33-7C8F-44E4-B156-88492E551CF1}"/>
              </a:ext>
            </a:extLst>
          </p:cNvPr>
          <p:cNvSpPr txBox="1"/>
          <p:nvPr/>
        </p:nvSpPr>
        <p:spPr>
          <a:xfrm>
            <a:off x="7132320" y="4700016"/>
            <a:ext cx="4730496" cy="1938992"/>
          </a:xfrm>
          <a:prstGeom prst="rect">
            <a:avLst/>
          </a:prstGeom>
          <a:solidFill>
            <a:schemeClr val="accent6">
              <a:lumMod val="60000"/>
              <a:lumOff val="40000"/>
            </a:schemeClr>
          </a:solidFill>
          <a:ln w="28575">
            <a:solidFill>
              <a:schemeClr val="tx1"/>
            </a:solidFill>
          </a:ln>
        </p:spPr>
        <p:txBody>
          <a:bodyPr wrap="square" rtlCol="1">
            <a:spAutoFit/>
          </a:bodyPr>
          <a:lstStyle/>
          <a:p>
            <a:r>
              <a:rPr lang="he-IL" sz="2400" dirty="0">
                <a:latin typeface="David" panose="020E0502060401010101" pitchFamily="34" charset="-79"/>
                <a:cs typeface="David" panose="020E0502060401010101" pitchFamily="34" charset="-79"/>
              </a:rPr>
              <a:t>ו. משבחת עוד מידותיו של ה': </a:t>
            </a:r>
            <a:r>
              <a:rPr lang="he-IL" sz="2400" b="1" dirty="0">
                <a:latin typeface="David" panose="020E0502060401010101" pitchFamily="34" charset="-79"/>
                <a:cs typeface="David" panose="020E0502060401010101" pitchFamily="34" charset="-79"/>
              </a:rPr>
              <a:t>ה' ממית </a:t>
            </a:r>
            <a:r>
              <a:rPr lang="he-IL" sz="2400" dirty="0">
                <a:latin typeface="David" panose="020E0502060401010101" pitchFamily="34" charset="-79"/>
                <a:cs typeface="David" panose="020E0502060401010101" pitchFamily="34" charset="-79"/>
              </a:rPr>
              <a:t>את האדם ומצד שני </a:t>
            </a:r>
            <a:r>
              <a:rPr lang="he-IL" sz="2400" b="1" dirty="0">
                <a:latin typeface="David" panose="020E0502060401010101" pitchFamily="34" charset="-79"/>
                <a:cs typeface="David" panose="020E0502060401010101" pitchFamily="34" charset="-79"/>
              </a:rPr>
              <a:t>מחיה</a:t>
            </a:r>
            <a:r>
              <a:rPr lang="he-IL" sz="2400" dirty="0">
                <a:latin typeface="David" panose="020E0502060401010101" pitchFamily="34" charset="-79"/>
                <a:cs typeface="David" panose="020E0502060401010101" pitchFamily="34" charset="-79"/>
              </a:rPr>
              <a:t> ומאריך ימיו. ה' </a:t>
            </a:r>
            <a:r>
              <a:rPr lang="he-IL" sz="2400" b="1" dirty="0">
                <a:latin typeface="David" panose="020E0502060401010101" pitchFamily="34" charset="-79"/>
                <a:cs typeface="David" panose="020E0502060401010101" pitchFamily="34" charset="-79"/>
              </a:rPr>
              <a:t>מוריד את האדם </a:t>
            </a:r>
            <a:r>
              <a:rPr lang="he-IL" sz="2400" dirty="0">
                <a:latin typeface="David" panose="020E0502060401010101" pitchFamily="34" charset="-79"/>
                <a:cs typeface="David" panose="020E0502060401010101" pitchFamily="34" charset="-79"/>
              </a:rPr>
              <a:t>שמביא עליו צרות ומשפילו. ומצד שני </a:t>
            </a:r>
            <a:r>
              <a:rPr lang="he-IL" sz="2400" b="1" dirty="0">
                <a:latin typeface="David" panose="020E0502060401010101" pitchFamily="34" charset="-79"/>
                <a:cs typeface="David" panose="020E0502060401010101" pitchFamily="34" charset="-79"/>
              </a:rPr>
              <a:t>יכול להעלות אותו </a:t>
            </a:r>
            <a:r>
              <a:rPr lang="he-IL" sz="2400" dirty="0">
                <a:latin typeface="David" panose="020E0502060401010101" pitchFamily="34" charset="-79"/>
                <a:cs typeface="David" panose="020E0502060401010101" pitchFamily="34" charset="-79"/>
              </a:rPr>
              <a:t>מצרה לרווחה.</a:t>
            </a:r>
          </a:p>
        </p:txBody>
      </p:sp>
    </p:spTree>
    <p:extLst>
      <p:ext uri="{BB962C8B-B14F-4D97-AF65-F5344CB8AC3E}">
        <p14:creationId xmlns:p14="http://schemas.microsoft.com/office/powerpoint/2010/main" val="2561116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ACBF97A8-C686-4180-A184-41D4D30337FA}"/>
              </a:ext>
            </a:extLst>
          </p:cNvPr>
          <p:cNvSpPr/>
          <p:nvPr/>
        </p:nvSpPr>
        <p:spPr>
          <a:xfrm>
            <a:off x="6803136" y="480167"/>
            <a:ext cx="5084064" cy="3046988"/>
          </a:xfrm>
          <a:prstGeom prst="rect">
            <a:avLst/>
          </a:prstGeom>
          <a:solidFill>
            <a:schemeClr val="accent6">
              <a:lumMod val="60000"/>
              <a:lumOff val="40000"/>
            </a:schemeClr>
          </a:solidFill>
        </p:spPr>
        <p:txBody>
          <a:bodyPr wrap="square">
            <a:spAutoFit/>
          </a:bodyPr>
          <a:lstStyle/>
          <a:p>
            <a:r>
              <a:rPr lang="he-IL" sz="3200" b="1" i="0" dirty="0">
                <a:effectLst/>
                <a:latin typeface="David" panose="020E0502060401010101" pitchFamily="34" charset="-79"/>
                <a:cs typeface="David" panose="020E0502060401010101" pitchFamily="34" charset="-79"/>
              </a:rPr>
              <a:t>ז</a:t>
            </a:r>
            <a:r>
              <a:rPr lang="he-IL" sz="3200" b="0" i="0" dirty="0">
                <a:effectLst/>
                <a:latin typeface="David" panose="020E0502060401010101" pitchFamily="34" charset="-79"/>
                <a:cs typeface="David" panose="020E0502060401010101" pitchFamily="34" charset="-79"/>
              </a:rPr>
              <a:t> יְהוָה, מוֹרִישׁ וּמַעֲשִׁיר; מַשְׁפִּיל, אַף-מְרוֹמֵם.  </a:t>
            </a:r>
          </a:p>
          <a:p>
            <a:r>
              <a:rPr lang="he-IL" sz="3200" b="1" i="0" dirty="0">
                <a:effectLst/>
                <a:latin typeface="David" panose="020E0502060401010101" pitchFamily="34" charset="-79"/>
                <a:cs typeface="David" panose="020E0502060401010101" pitchFamily="34" charset="-79"/>
              </a:rPr>
              <a:t>ח</a:t>
            </a:r>
            <a:r>
              <a:rPr lang="he-IL" sz="3200" b="0" i="0" dirty="0">
                <a:effectLst/>
                <a:latin typeface="David" panose="020E0502060401010101" pitchFamily="34" charset="-79"/>
                <a:cs typeface="David" panose="020E0502060401010101" pitchFamily="34" charset="-79"/>
              </a:rPr>
              <a:t> מֵקִים מֵעָפָר דָּל, מֵאַשְׁפֹּת יָרִים אֶבְיוֹן, לְהוֹשִׁיב עִם-נְדִיבִים, </a:t>
            </a:r>
            <a:r>
              <a:rPr lang="he-IL" sz="3200" b="0" i="0" dirty="0" err="1">
                <a:effectLst/>
                <a:latin typeface="David" panose="020E0502060401010101" pitchFamily="34" charset="-79"/>
                <a:cs typeface="David" panose="020E0502060401010101" pitchFamily="34" charset="-79"/>
              </a:rPr>
              <a:t>וְכִסֵּא</a:t>
            </a:r>
            <a:r>
              <a:rPr lang="he-IL" sz="3200" b="0" i="0" dirty="0">
                <a:effectLst/>
                <a:latin typeface="David" panose="020E0502060401010101" pitchFamily="34" charset="-79"/>
                <a:cs typeface="David" panose="020E0502060401010101" pitchFamily="34" charset="-79"/>
              </a:rPr>
              <a:t> כָבוֹד יַנְחִלֵם:  כִּי לַיהוָה מְצֻקֵי אֶרֶץ, </a:t>
            </a:r>
            <a:r>
              <a:rPr lang="he-IL" sz="3200" b="0" i="0" dirty="0" err="1">
                <a:effectLst/>
                <a:latin typeface="David" panose="020E0502060401010101" pitchFamily="34" charset="-79"/>
                <a:cs typeface="David" panose="020E0502060401010101" pitchFamily="34" charset="-79"/>
              </a:rPr>
              <a:t>וַיָּשֶׁת</a:t>
            </a:r>
            <a:r>
              <a:rPr lang="he-IL" sz="3200" b="0" i="0" dirty="0">
                <a:effectLst/>
                <a:latin typeface="David" panose="020E0502060401010101" pitchFamily="34" charset="-79"/>
                <a:cs typeface="David" panose="020E0502060401010101" pitchFamily="34" charset="-79"/>
              </a:rPr>
              <a:t> עֲלֵיהֶם תֵּבֵל.</a:t>
            </a:r>
            <a:endParaRPr lang="he-IL" sz="3200" dirty="0"/>
          </a:p>
        </p:txBody>
      </p:sp>
      <p:sp>
        <p:nvSpPr>
          <p:cNvPr id="3" name="TextBox 2">
            <a:extLst>
              <a:ext uri="{FF2B5EF4-FFF2-40B4-BE49-F238E27FC236}">
                <a16:creationId xmlns:a16="http://schemas.microsoft.com/office/drawing/2014/main" id="{BA8C133C-C6BB-4156-9F5E-29AE058F5A5F}"/>
              </a:ext>
            </a:extLst>
          </p:cNvPr>
          <p:cNvSpPr txBox="1"/>
          <p:nvPr/>
        </p:nvSpPr>
        <p:spPr>
          <a:xfrm>
            <a:off x="219456" y="428178"/>
            <a:ext cx="6376416" cy="5262979"/>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ז. </a:t>
            </a:r>
            <a:r>
              <a:rPr lang="he-IL" sz="2400" dirty="0">
                <a:latin typeface="David" panose="020E0502060401010101" pitchFamily="34" charset="-79"/>
                <a:cs typeface="David" panose="020E0502060401010101" pitchFamily="34" charset="-79"/>
              </a:rPr>
              <a:t> ה' בגבורתו "</a:t>
            </a:r>
            <a:r>
              <a:rPr lang="he-IL" sz="2400" b="1" u="sng" dirty="0">
                <a:latin typeface="David" panose="020E0502060401010101" pitchFamily="34" charset="-79"/>
                <a:cs typeface="David" panose="020E0502060401010101" pitchFamily="34" charset="-79"/>
              </a:rPr>
              <a:t>מוריש"- </a:t>
            </a:r>
            <a:r>
              <a:rPr lang="he-IL" sz="2400" dirty="0">
                <a:latin typeface="David" panose="020E0502060401010101" pitchFamily="34" charset="-79"/>
                <a:cs typeface="David" panose="020E0502060401010101" pitchFamily="34" charset="-79"/>
              </a:rPr>
              <a:t>מעני את העשיר. </a:t>
            </a:r>
            <a:r>
              <a:rPr lang="he-IL" sz="2400" b="1" u="sng" dirty="0">
                <a:latin typeface="David" panose="020E0502060401010101" pitchFamily="34" charset="-79"/>
                <a:cs typeface="David" panose="020E0502060401010101" pitchFamily="34" charset="-79"/>
              </a:rPr>
              <a:t>"ומעשיר" </a:t>
            </a:r>
            <a:r>
              <a:rPr lang="he-IL" sz="2400" dirty="0">
                <a:latin typeface="David" panose="020E0502060401010101" pitchFamily="34" charset="-79"/>
                <a:cs typeface="David" panose="020E0502060401010101" pitchFamily="34" charset="-79"/>
              </a:rPr>
              <a:t>את העני וכן משפיל את המתגאה ומצד שני מרומם את השפל והעניו</a:t>
            </a:r>
          </a:p>
          <a:p>
            <a:r>
              <a:rPr lang="he-IL" sz="2400" b="1" u="sng" dirty="0">
                <a:latin typeface="David" panose="020E0502060401010101" pitchFamily="34" charset="-79"/>
                <a:cs typeface="David" panose="020E0502060401010101" pitchFamily="34" charset="-79"/>
              </a:rPr>
              <a:t>ח</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"מקים מעפר דל"- </a:t>
            </a:r>
            <a:r>
              <a:rPr lang="he-IL" sz="2400" dirty="0">
                <a:latin typeface="David" panose="020E0502060401010101" pitchFamily="34" charset="-79"/>
                <a:cs typeface="David" panose="020E0502060401010101" pitchFamily="34" charset="-79"/>
              </a:rPr>
              <a:t>ה' מוציא את העני שחש עצמו מסכן חסר ערך כעפר. </a:t>
            </a:r>
          </a:p>
          <a:p>
            <a:r>
              <a:rPr lang="he-IL" sz="2400" dirty="0">
                <a:latin typeface="David" panose="020E0502060401010101" pitchFamily="34" charset="-79"/>
                <a:cs typeface="David" panose="020E0502060401010101" pitchFamily="34" charset="-79"/>
              </a:rPr>
              <a:t>"</a:t>
            </a:r>
            <a:r>
              <a:rPr lang="he-IL" sz="2400" b="1" u="sng" dirty="0">
                <a:latin typeface="David" panose="020E0502060401010101" pitchFamily="34" charset="-79"/>
                <a:cs typeface="David" panose="020E0502060401010101" pitchFamily="34" charset="-79"/>
              </a:rPr>
              <a:t>מאשפות ירים אביון"- </a:t>
            </a:r>
            <a:r>
              <a:rPr lang="he-IL" sz="2400" dirty="0">
                <a:latin typeface="David" panose="020E0502060401010101" pitchFamily="34" charset="-79"/>
                <a:cs typeface="David" panose="020E0502060401010101" pitchFamily="34" charset="-79"/>
              </a:rPr>
              <a:t>ומוציא את העני ששרוי בדיכאון ועצב ובחשיכה כנמצא באשפה (ה' מוציאו משם)</a:t>
            </a:r>
          </a:p>
          <a:p>
            <a:r>
              <a:rPr lang="he-IL" sz="2400" dirty="0">
                <a:latin typeface="David" panose="020E0502060401010101" pitchFamily="34" charset="-79"/>
                <a:cs typeface="David" panose="020E0502060401010101" pitchFamily="34" charset="-79"/>
              </a:rPr>
              <a:t>"</a:t>
            </a:r>
            <a:r>
              <a:rPr lang="he-IL" sz="2400" b="1" u="sng" dirty="0">
                <a:latin typeface="David" panose="020E0502060401010101" pitchFamily="34" charset="-79"/>
                <a:cs typeface="David" panose="020E0502060401010101" pitchFamily="34" charset="-79"/>
              </a:rPr>
              <a:t>להושיב עם נדיבים"- </a:t>
            </a:r>
            <a:r>
              <a:rPr lang="he-IL" sz="2400" dirty="0">
                <a:latin typeface="David" panose="020E0502060401010101" pitchFamily="34" charset="-79"/>
                <a:cs typeface="David" panose="020E0502060401010101" pitchFamily="34" charset="-79"/>
              </a:rPr>
              <a:t>להושיב את הדל והעני עם הנדיבים העשירים ויהיה כמותם. </a:t>
            </a:r>
          </a:p>
          <a:p>
            <a:r>
              <a:rPr lang="he-IL" sz="2400" dirty="0">
                <a:latin typeface="David" panose="020E0502060401010101" pitchFamily="34" charset="-79"/>
                <a:cs typeface="David" panose="020E0502060401010101" pitchFamily="34" charset="-79"/>
              </a:rPr>
              <a:t>"</a:t>
            </a:r>
            <a:r>
              <a:rPr lang="he-IL" sz="2400" b="1" u="sng" dirty="0" err="1">
                <a:latin typeface="David" panose="020E0502060401010101" pitchFamily="34" charset="-79"/>
                <a:cs typeface="David" panose="020E0502060401010101" pitchFamily="34" charset="-79"/>
              </a:rPr>
              <a:t>וכסא</a:t>
            </a:r>
            <a:r>
              <a:rPr lang="he-IL" sz="2400" b="1" u="sng" dirty="0">
                <a:latin typeface="David" panose="020E0502060401010101" pitchFamily="34" charset="-79"/>
                <a:cs typeface="David" panose="020E0502060401010101" pitchFamily="34" charset="-79"/>
              </a:rPr>
              <a:t> כבוד ינחילם</a:t>
            </a:r>
            <a:r>
              <a:rPr lang="he-IL" sz="2400" dirty="0">
                <a:latin typeface="David" panose="020E0502060401010101" pitchFamily="34" charset="-79"/>
                <a:cs typeface="David" panose="020E0502060401010101" pitchFamily="34" charset="-79"/>
              </a:rPr>
              <a:t>"- ה' יעשה אותם מלכים ומנהיגים נכבדים, אחרי היותם דלים ואביונים. </a:t>
            </a:r>
          </a:p>
          <a:p>
            <a:r>
              <a:rPr lang="he-IL" sz="2400" dirty="0">
                <a:latin typeface="David" panose="020E0502060401010101" pitchFamily="34" charset="-79"/>
                <a:cs typeface="David" panose="020E0502060401010101" pitchFamily="34" charset="-79"/>
              </a:rPr>
              <a:t>וכל זאת כי לקב"ה שייכים עמודי הארץ וברצונו ברא את כל אשר בעולם ועושה בכולם כרצונו ואין מי שיכול לעכב אותו.</a:t>
            </a:r>
          </a:p>
        </p:txBody>
      </p:sp>
      <p:sp>
        <p:nvSpPr>
          <p:cNvPr id="4" name="TextBox 3">
            <a:extLst>
              <a:ext uri="{FF2B5EF4-FFF2-40B4-BE49-F238E27FC236}">
                <a16:creationId xmlns:a16="http://schemas.microsoft.com/office/drawing/2014/main" id="{C6125EF5-FA1E-4F3D-B22F-F5B6C8B20325}"/>
              </a:ext>
            </a:extLst>
          </p:cNvPr>
          <p:cNvSpPr txBox="1"/>
          <p:nvPr/>
        </p:nvSpPr>
        <p:spPr>
          <a:xfrm>
            <a:off x="7156704" y="4069509"/>
            <a:ext cx="4730496" cy="2308324"/>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400" dirty="0">
                <a:latin typeface="David" panose="020E0502060401010101" pitchFamily="34" charset="-79"/>
                <a:cs typeface="David" panose="020E0502060401010101" pitchFamily="34" charset="-79"/>
              </a:rPr>
              <a:t>חנה אומרת דברים אלו מכך שראתה בעצמה שהייתה בתכלית הירידה בלי תקווה שהרי בת 130 הייתה בלידתה, וה' הושיב אותה והעלה אותה בזה שנתן לה את שמואל ששקול כמשה ואהרון שעליהם העולם </a:t>
            </a:r>
            <a:r>
              <a:rPr lang="he-IL" sz="2400" dirty="0" err="1">
                <a:latin typeface="David" panose="020E0502060401010101" pitchFamily="34" charset="-79"/>
                <a:cs typeface="David" panose="020E0502060401010101" pitchFamily="34" charset="-79"/>
              </a:rPr>
              <a:t>נתיסד</a:t>
            </a:r>
            <a:r>
              <a:rPr lang="he-IL" sz="2400" dirty="0">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2850735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EEC4860B-9C4D-42F3-94A6-CFE2C7CAB5F1}"/>
              </a:ext>
            </a:extLst>
          </p:cNvPr>
          <p:cNvSpPr/>
          <p:nvPr/>
        </p:nvSpPr>
        <p:spPr>
          <a:xfrm>
            <a:off x="6729984" y="480167"/>
            <a:ext cx="5132832" cy="3539430"/>
          </a:xfrm>
          <a:prstGeom prst="rect">
            <a:avLst/>
          </a:prstGeom>
          <a:solidFill>
            <a:schemeClr val="accent5">
              <a:lumMod val="60000"/>
              <a:lumOff val="40000"/>
            </a:schemeClr>
          </a:solidFill>
        </p:spPr>
        <p:txBody>
          <a:bodyPr wrap="square">
            <a:spAutoFit/>
          </a:bodyPr>
          <a:lstStyle/>
          <a:p>
            <a:r>
              <a:rPr lang="he-IL" sz="3200" b="1" i="0" dirty="0">
                <a:effectLst/>
                <a:latin typeface="David" panose="020E0502060401010101" pitchFamily="34" charset="-79"/>
                <a:cs typeface="David" panose="020E0502060401010101" pitchFamily="34" charset="-79"/>
              </a:rPr>
              <a:t>ט</a:t>
            </a:r>
            <a:r>
              <a:rPr lang="he-IL" sz="3200" b="0" i="0" dirty="0">
                <a:effectLst/>
                <a:latin typeface="David" panose="020E0502060401010101" pitchFamily="34" charset="-79"/>
                <a:cs typeface="David" panose="020E0502060401010101" pitchFamily="34" charset="-79"/>
              </a:rPr>
              <a:t> רַגְלֵי חֲסִידָו יִשְׁמֹר, וּרְשָׁעִים בַּחֹשֶׁךְ יִדָּמּוּ:  כִּי-לֹא </a:t>
            </a:r>
            <a:r>
              <a:rPr lang="he-IL" sz="3200" b="0" i="0" dirty="0" err="1">
                <a:effectLst/>
                <a:latin typeface="David" panose="020E0502060401010101" pitchFamily="34" charset="-79"/>
                <a:cs typeface="David" panose="020E0502060401010101" pitchFamily="34" charset="-79"/>
              </a:rPr>
              <a:t>בְכֹח</a:t>
            </a:r>
            <a:r>
              <a:rPr lang="he-IL" sz="3200" b="0" i="0" dirty="0">
                <a:effectLst/>
                <a:latin typeface="David" panose="020E0502060401010101" pitchFamily="34" charset="-79"/>
                <a:cs typeface="David" panose="020E0502060401010101" pitchFamily="34" charset="-79"/>
              </a:rPr>
              <a:t>ַ, יִגְבַּר-אִישׁ.  </a:t>
            </a:r>
          </a:p>
          <a:p>
            <a:r>
              <a:rPr lang="he-IL" sz="3200" b="1" i="0" dirty="0">
                <a:effectLst/>
                <a:latin typeface="David" panose="020E0502060401010101" pitchFamily="34" charset="-79"/>
                <a:cs typeface="David" panose="020E0502060401010101" pitchFamily="34" charset="-79"/>
              </a:rPr>
              <a:t>י</a:t>
            </a:r>
            <a:r>
              <a:rPr lang="he-IL" sz="3200" b="0" i="0" dirty="0">
                <a:effectLst/>
                <a:latin typeface="David" panose="020E0502060401010101" pitchFamily="34" charset="-79"/>
                <a:cs typeface="David" panose="020E0502060401010101" pitchFamily="34" charset="-79"/>
              </a:rPr>
              <a:t> יְהוָה יֵחַתּוּ מְרִיבָו, עָלָו בַּשָּׁמַיִם יַרְעֵם--יְהוָה, יָדִין אַפְסֵי-אָרֶץ; </a:t>
            </a:r>
            <a:r>
              <a:rPr lang="he-IL" sz="3200" b="0" i="0" dirty="0" err="1">
                <a:effectLst/>
                <a:latin typeface="David" panose="020E0502060401010101" pitchFamily="34" charset="-79"/>
                <a:cs typeface="David" panose="020E0502060401010101" pitchFamily="34" charset="-79"/>
              </a:rPr>
              <a:t>וְיִתֶּן-עֹז</a:t>
            </a:r>
            <a:r>
              <a:rPr lang="he-IL" sz="3200" b="0" i="0" dirty="0">
                <a:effectLst/>
                <a:latin typeface="David" panose="020E0502060401010101" pitchFamily="34" charset="-79"/>
                <a:cs typeface="David" panose="020E0502060401010101" pitchFamily="34" charset="-79"/>
              </a:rPr>
              <a:t> לְמַלְכּוֹ, </a:t>
            </a:r>
            <a:r>
              <a:rPr lang="he-IL" sz="3200" b="0" i="0" dirty="0" err="1">
                <a:effectLst/>
                <a:latin typeface="David" panose="020E0502060401010101" pitchFamily="34" charset="-79"/>
                <a:cs typeface="David" panose="020E0502060401010101" pitchFamily="34" charset="-79"/>
              </a:rPr>
              <a:t>וְיָרֵם</a:t>
            </a:r>
            <a:r>
              <a:rPr lang="he-IL" sz="3200" b="0" i="0" dirty="0">
                <a:effectLst/>
                <a:latin typeface="David" panose="020E0502060401010101" pitchFamily="34" charset="-79"/>
                <a:cs typeface="David" panose="020E0502060401010101" pitchFamily="34" charset="-79"/>
              </a:rPr>
              <a:t> קֶרֶן מְשִׁיחוֹ.  {פ}</a:t>
            </a:r>
            <a:endParaRPr lang="he-IL" sz="3200" dirty="0"/>
          </a:p>
        </p:txBody>
      </p:sp>
      <p:sp>
        <p:nvSpPr>
          <p:cNvPr id="3" name="TextBox 2">
            <a:extLst>
              <a:ext uri="{FF2B5EF4-FFF2-40B4-BE49-F238E27FC236}">
                <a16:creationId xmlns:a16="http://schemas.microsoft.com/office/drawing/2014/main" id="{8FEA037D-7B5F-4344-8310-407C7CEDE6F3}"/>
              </a:ext>
            </a:extLst>
          </p:cNvPr>
          <p:cNvSpPr txBox="1"/>
          <p:nvPr/>
        </p:nvSpPr>
        <p:spPr>
          <a:xfrm>
            <a:off x="219456" y="428178"/>
            <a:ext cx="6376416" cy="5262979"/>
          </a:xfrm>
          <a:prstGeom prst="rect">
            <a:avLst/>
          </a:prstGeom>
          <a:solidFill>
            <a:schemeClr val="accent2">
              <a:lumMod val="40000"/>
              <a:lumOff val="6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ט. </a:t>
            </a:r>
            <a:r>
              <a:rPr lang="he-IL" sz="2400" dirty="0">
                <a:latin typeface="David" panose="020E0502060401010101" pitchFamily="34" charset="-79"/>
                <a:cs typeface="David" panose="020E0502060401010101" pitchFamily="34" charset="-79"/>
              </a:rPr>
              <a:t>"רגלי חסידיו ישמור"- ה' מגן על הצדיקים מלהיכשל ברעות וצרות העולם. "אולם הרשעים ימותו בבוא עליהם חושך ופורענות. </a:t>
            </a:r>
          </a:p>
          <a:p>
            <a:r>
              <a:rPr lang="he-IL" sz="2400" dirty="0">
                <a:latin typeface="David" panose="020E0502060401010101" pitchFamily="34" charset="-79"/>
                <a:cs typeface="David" panose="020E0502060401010101" pitchFamily="34" charset="-79"/>
              </a:rPr>
              <a:t>"כי לא </a:t>
            </a:r>
            <a:r>
              <a:rPr lang="he-IL" sz="2400" dirty="0" err="1">
                <a:latin typeface="David" panose="020E0502060401010101" pitchFamily="34" charset="-79"/>
                <a:cs typeface="David" panose="020E0502060401010101" pitchFamily="34" charset="-79"/>
              </a:rPr>
              <a:t>בכח</a:t>
            </a:r>
            <a:r>
              <a:rPr lang="he-IL" sz="2400" dirty="0">
                <a:latin typeface="David" panose="020E0502060401010101" pitchFamily="34" charset="-79"/>
                <a:cs typeface="David" panose="020E0502060401010101" pitchFamily="34" charset="-79"/>
              </a:rPr>
              <a:t> יגבר איש" לא </a:t>
            </a:r>
            <a:r>
              <a:rPr lang="he-IL" sz="2400" dirty="0" err="1">
                <a:latin typeface="David" panose="020E0502060401010101" pitchFamily="34" charset="-79"/>
                <a:cs typeface="David" panose="020E0502060401010101" pitchFamily="34" charset="-79"/>
              </a:rPr>
              <a:t>הכח</a:t>
            </a:r>
            <a:r>
              <a:rPr lang="he-IL" sz="2400" dirty="0">
                <a:latin typeface="David" panose="020E0502060401010101" pitchFamily="34" charset="-79"/>
                <a:cs typeface="David" panose="020E0502060401010101" pitchFamily="34" charset="-79"/>
              </a:rPr>
              <a:t> של בני האדם שולט בעולם אלא רצונו של הקב"ה .</a:t>
            </a:r>
          </a:p>
          <a:p>
            <a:r>
              <a:rPr lang="he-IL" sz="2400" dirty="0">
                <a:latin typeface="David" panose="020E0502060401010101" pitchFamily="34" charset="-79"/>
                <a:cs typeface="David" panose="020E0502060401010101" pitchFamily="34" charset="-79"/>
              </a:rPr>
              <a:t>י. חנה מבקשת חמישה דברים מה' על בנה: </a:t>
            </a:r>
            <a:r>
              <a:rPr lang="he-IL" sz="2400" b="1" dirty="0">
                <a:latin typeface="David" panose="020E0502060401010101" pitchFamily="34" charset="-79"/>
                <a:cs typeface="David" panose="020E0502060401010101" pitchFamily="34" charset="-79"/>
              </a:rPr>
              <a:t>"ה' יחתו מרביו"- </a:t>
            </a:r>
            <a:r>
              <a:rPr lang="he-IL" sz="2400" dirty="0">
                <a:latin typeface="David" panose="020E0502060401010101" pitchFamily="34" charset="-79"/>
                <a:cs typeface="David" panose="020E0502060401010101" pitchFamily="34" charset="-79"/>
              </a:rPr>
              <a:t>שישברו אויביו של שמואל שהם פלישתים. </a:t>
            </a:r>
            <a:r>
              <a:rPr lang="he-IL" sz="2400" b="1" dirty="0">
                <a:latin typeface="David" panose="020E0502060401010101" pitchFamily="34" charset="-79"/>
                <a:cs typeface="David" panose="020E0502060401010101" pitchFamily="34" charset="-79"/>
              </a:rPr>
              <a:t>"עליו בשמים ירעם ה'"</a:t>
            </a:r>
            <a:r>
              <a:rPr lang="he-IL" sz="2400" dirty="0">
                <a:latin typeface="David" panose="020E0502060401010101" pitchFamily="34" charset="-79"/>
                <a:cs typeface="David" panose="020E0502060401010101" pitchFamily="34" charset="-79"/>
              </a:rPr>
              <a:t>- שה' ירעים עליהם </a:t>
            </a:r>
            <a:r>
              <a:rPr lang="he-IL" sz="2400" dirty="0" err="1">
                <a:latin typeface="David" panose="020E0502060401010101" pitchFamily="34" charset="-79"/>
                <a:cs typeface="David" panose="020E0502060401010101" pitchFamily="34" charset="-79"/>
              </a:rPr>
              <a:t>מהשמים</a:t>
            </a:r>
            <a:r>
              <a:rPr lang="he-IL" sz="2400" dirty="0">
                <a:latin typeface="David" panose="020E0502060401010101" pitchFamily="34" charset="-79"/>
                <a:cs typeface="David" panose="020E0502060401010101" pitchFamily="34" charset="-79"/>
              </a:rPr>
              <a:t> וישמיע להם קולות רעים ומפחידים. </a:t>
            </a:r>
            <a:r>
              <a:rPr lang="he-IL" sz="2400" b="1" dirty="0">
                <a:latin typeface="David" panose="020E0502060401010101" pitchFamily="34" charset="-79"/>
                <a:cs typeface="David" panose="020E0502060401010101" pitchFamily="34" charset="-79"/>
              </a:rPr>
              <a:t>"ידין אפסי ארץ"- </a:t>
            </a:r>
            <a:r>
              <a:rPr lang="he-IL" sz="2400" dirty="0">
                <a:latin typeface="David" panose="020E0502060401010101" pitchFamily="34" charset="-79"/>
                <a:cs typeface="David" panose="020E0502060401010101" pitchFamily="34" charset="-79"/>
              </a:rPr>
              <a:t>ששמואל ידון את ישראל היושבים בכל קצוות הארץ. </a:t>
            </a:r>
            <a:r>
              <a:rPr lang="he-IL" sz="2400" b="1" dirty="0">
                <a:latin typeface="David" panose="020E0502060401010101" pitchFamily="34" charset="-79"/>
                <a:cs typeface="David" panose="020E0502060401010101" pitchFamily="34" charset="-79"/>
              </a:rPr>
              <a:t>"</a:t>
            </a:r>
            <a:r>
              <a:rPr lang="he-IL" sz="2400" b="1" dirty="0" err="1">
                <a:latin typeface="David" panose="020E0502060401010101" pitchFamily="34" charset="-79"/>
                <a:cs typeface="David" panose="020E0502060401010101" pitchFamily="34" charset="-79"/>
              </a:rPr>
              <a:t>ויתן</a:t>
            </a:r>
            <a:r>
              <a:rPr lang="he-IL" sz="2400" b="1" dirty="0">
                <a:latin typeface="David" panose="020E0502060401010101" pitchFamily="34" charset="-79"/>
                <a:cs typeface="David" panose="020E0502060401010101" pitchFamily="34" charset="-79"/>
              </a:rPr>
              <a:t> עוז למלכו"-</a:t>
            </a:r>
            <a:r>
              <a:rPr lang="he-IL" sz="2400" dirty="0">
                <a:latin typeface="David" panose="020E0502060401010101" pitchFamily="34" charset="-79"/>
                <a:cs typeface="David" panose="020E0502060401010101" pitchFamily="34" charset="-79"/>
              </a:rPr>
              <a:t> שה' </a:t>
            </a:r>
            <a:r>
              <a:rPr lang="he-IL" sz="2400" dirty="0" err="1">
                <a:latin typeface="David" panose="020E0502060401010101" pitchFamily="34" charset="-79"/>
                <a:cs typeface="David" panose="020E0502060401010101" pitchFamily="34" charset="-79"/>
              </a:rPr>
              <a:t>יתן</a:t>
            </a:r>
            <a:r>
              <a:rPr lang="he-IL" sz="2400" dirty="0">
                <a:latin typeface="David" panose="020E0502060401010101" pitchFamily="34" charset="-79"/>
                <a:cs typeface="David" panose="020E0502060401010101" pitchFamily="34" charset="-79"/>
              </a:rPr>
              <a:t> עוז למלך ששמואל ימנה- כלומר שאול. </a:t>
            </a:r>
          </a:p>
          <a:p>
            <a:r>
              <a:rPr lang="he-IL" sz="2400" b="1" dirty="0">
                <a:latin typeface="David" panose="020E0502060401010101" pitchFamily="34" charset="-79"/>
                <a:cs typeface="David" panose="020E0502060401010101" pitchFamily="34" charset="-79"/>
              </a:rPr>
              <a:t>"</a:t>
            </a:r>
            <a:r>
              <a:rPr lang="he-IL" sz="2400" b="1" dirty="0" err="1">
                <a:latin typeface="David" panose="020E0502060401010101" pitchFamily="34" charset="-79"/>
                <a:cs typeface="David" panose="020E0502060401010101" pitchFamily="34" charset="-79"/>
              </a:rPr>
              <a:t>וירם</a:t>
            </a:r>
            <a:r>
              <a:rPr lang="he-IL" sz="2400" b="1" dirty="0">
                <a:latin typeface="David" panose="020E0502060401010101" pitchFamily="34" charset="-79"/>
                <a:cs typeface="David" panose="020E0502060401010101" pitchFamily="34" charset="-79"/>
              </a:rPr>
              <a:t> קרן משיחו"- </a:t>
            </a:r>
            <a:r>
              <a:rPr lang="he-IL" sz="2400" dirty="0">
                <a:latin typeface="David" panose="020E0502060401010101" pitchFamily="34" charset="-79"/>
                <a:cs typeface="David" panose="020E0502060401010101" pitchFamily="34" charset="-79"/>
              </a:rPr>
              <a:t>שירומם את מעלת המלך השני ששמואל ימשח בקרן השמן- את דוד המלך.</a:t>
            </a:r>
          </a:p>
        </p:txBody>
      </p:sp>
      <p:pic>
        <p:nvPicPr>
          <p:cNvPr id="4" name="תמונה 3">
            <a:extLst>
              <a:ext uri="{FF2B5EF4-FFF2-40B4-BE49-F238E27FC236}">
                <a16:creationId xmlns:a16="http://schemas.microsoft.com/office/drawing/2014/main" id="{DC1A50A5-9357-4FE8-8691-57E885CC1741}"/>
              </a:ext>
            </a:extLst>
          </p:cNvPr>
          <p:cNvPicPr>
            <a:picLocks noChangeAspect="1"/>
          </p:cNvPicPr>
          <p:nvPr/>
        </p:nvPicPr>
        <p:blipFill>
          <a:blip r:embed="rId2"/>
          <a:stretch>
            <a:fillRect/>
          </a:stretch>
        </p:blipFill>
        <p:spPr>
          <a:xfrm>
            <a:off x="6649783" y="3581590"/>
            <a:ext cx="2619375" cy="1743075"/>
          </a:xfrm>
          <a:prstGeom prst="rect">
            <a:avLst/>
          </a:prstGeom>
        </p:spPr>
      </p:pic>
      <p:pic>
        <p:nvPicPr>
          <p:cNvPr id="5" name="תמונה 4">
            <a:extLst>
              <a:ext uri="{FF2B5EF4-FFF2-40B4-BE49-F238E27FC236}">
                <a16:creationId xmlns:a16="http://schemas.microsoft.com/office/drawing/2014/main" id="{DBE3001E-EB69-42EF-87C1-32AFD0A4B4BC}"/>
              </a:ext>
            </a:extLst>
          </p:cNvPr>
          <p:cNvPicPr>
            <a:picLocks noChangeAspect="1"/>
          </p:cNvPicPr>
          <p:nvPr/>
        </p:nvPicPr>
        <p:blipFill>
          <a:blip r:embed="rId3"/>
          <a:stretch>
            <a:fillRect/>
          </a:stretch>
        </p:blipFill>
        <p:spPr>
          <a:xfrm>
            <a:off x="8617077" y="4799891"/>
            <a:ext cx="3486150" cy="1966669"/>
          </a:xfrm>
          <a:prstGeom prst="rect">
            <a:avLst/>
          </a:prstGeom>
        </p:spPr>
      </p:pic>
    </p:spTree>
    <p:extLst>
      <p:ext uri="{BB962C8B-B14F-4D97-AF65-F5344CB8AC3E}">
        <p14:creationId xmlns:p14="http://schemas.microsoft.com/office/powerpoint/2010/main" val="151535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87036BB-F3C9-4AB0-8B94-F0EF2871BB9F}"/>
              </a:ext>
            </a:extLst>
          </p:cNvPr>
          <p:cNvSpPr txBox="1"/>
          <p:nvPr/>
        </p:nvSpPr>
        <p:spPr>
          <a:xfrm>
            <a:off x="6266688" y="225552"/>
            <a:ext cx="5449824" cy="646331"/>
          </a:xfrm>
          <a:prstGeom prst="rect">
            <a:avLst/>
          </a:prstGeom>
          <a:solidFill>
            <a:schemeClr val="accent2">
              <a:lumMod val="75000"/>
            </a:schemeClr>
          </a:solidFill>
          <a:ln w="28575">
            <a:solidFill>
              <a:schemeClr val="tx1"/>
            </a:solidFill>
          </a:ln>
        </p:spPr>
        <p:txBody>
          <a:bodyPr wrap="square" rtlCol="1">
            <a:spAutoFit/>
          </a:bodyPr>
          <a:lstStyle/>
          <a:p>
            <a:r>
              <a:rPr lang="he-IL" sz="3600" b="1" dirty="0">
                <a:latin typeface="David" panose="020E0502060401010101" pitchFamily="34" charset="-79"/>
                <a:cs typeface="David" panose="020E0502060401010101" pitchFamily="34" charset="-79"/>
              </a:rPr>
              <a:t>שמואל א' פרק ב' </a:t>
            </a:r>
            <a:r>
              <a:rPr lang="he-IL" sz="3600" b="1" dirty="0" err="1">
                <a:latin typeface="David" panose="020E0502060401010101" pitchFamily="34" charset="-79"/>
                <a:cs typeface="David" panose="020E0502060401010101" pitchFamily="34" charset="-79"/>
              </a:rPr>
              <a:t>פ"ס</a:t>
            </a:r>
            <a:r>
              <a:rPr lang="he-IL" sz="3600" b="1" dirty="0">
                <a:latin typeface="David" panose="020E0502060401010101" pitchFamily="34" charset="-79"/>
                <a:cs typeface="David" panose="020E0502060401010101" pitchFamily="34" charset="-79"/>
              </a:rPr>
              <a:t> יא-</a:t>
            </a:r>
            <a:r>
              <a:rPr lang="he-IL" sz="3600" b="1" dirty="0" err="1">
                <a:latin typeface="David" panose="020E0502060401010101" pitchFamily="34" charset="-79"/>
                <a:cs typeface="David" panose="020E0502060401010101" pitchFamily="34" charset="-79"/>
              </a:rPr>
              <a:t>כא</a:t>
            </a:r>
            <a:r>
              <a:rPr lang="he-IL" sz="3600" b="1" dirty="0">
                <a:latin typeface="David" panose="020E0502060401010101" pitchFamily="34" charset="-79"/>
                <a:cs typeface="David" panose="020E0502060401010101" pitchFamily="34" charset="-79"/>
              </a:rPr>
              <a:t>':</a:t>
            </a:r>
          </a:p>
        </p:txBody>
      </p:sp>
      <p:sp>
        <p:nvSpPr>
          <p:cNvPr id="3" name="TextBox 2">
            <a:extLst>
              <a:ext uri="{FF2B5EF4-FFF2-40B4-BE49-F238E27FC236}">
                <a16:creationId xmlns:a16="http://schemas.microsoft.com/office/drawing/2014/main" id="{99A8D724-05D9-412E-9DD0-9FEA45D7A686}"/>
              </a:ext>
            </a:extLst>
          </p:cNvPr>
          <p:cNvSpPr txBox="1"/>
          <p:nvPr/>
        </p:nvSpPr>
        <p:spPr>
          <a:xfrm>
            <a:off x="7071360" y="1253157"/>
            <a:ext cx="4888992" cy="4524315"/>
          </a:xfrm>
          <a:prstGeom prst="rect">
            <a:avLst/>
          </a:prstGeom>
          <a:solidFill>
            <a:schemeClr val="accent3">
              <a:lumMod val="60000"/>
              <a:lumOff val="40000"/>
            </a:schemeClr>
          </a:solidFill>
          <a:ln w="28575">
            <a:solidFill>
              <a:schemeClr val="tx1"/>
            </a:solidFill>
          </a:ln>
        </p:spPr>
        <p:txBody>
          <a:bodyPr wrap="square" rtlCol="1">
            <a:spAutoFit/>
          </a:bodyPr>
          <a:lstStyle/>
          <a:p>
            <a:r>
              <a:rPr lang="he-IL" sz="3200" dirty="0">
                <a:latin typeface="David" panose="020E0502060401010101" pitchFamily="34" charset="-79"/>
                <a:cs typeface="David" panose="020E0502060401010101" pitchFamily="34" charset="-79"/>
              </a:rPr>
              <a:t>לאחר שאלקנה וחנה הביאו את שמואל למשכן שילה, הם חזרו לביתם ברמת אפרים , ושמואל נשאר עם עלי. זה לא היה פשוט לאלקנה לקום וללכת הרי ידוע שהוא מבני בניו של קרח שהוא לוי , אז אלקנה </a:t>
            </a:r>
            <a:r>
              <a:rPr lang="he-IL" sz="3200" dirty="0" err="1">
                <a:latin typeface="David" panose="020E0502060401010101" pitchFamily="34" charset="-79"/>
                <a:cs typeface="David" panose="020E0502060401010101" pitchFamily="34" charset="-79"/>
              </a:rPr>
              <a:t>יכל</a:t>
            </a:r>
            <a:r>
              <a:rPr lang="he-IL" sz="3200" dirty="0">
                <a:latin typeface="David" panose="020E0502060401010101" pitchFamily="34" charset="-79"/>
                <a:cs typeface="David" panose="020E0502060401010101" pitchFamily="34" charset="-79"/>
              </a:rPr>
              <a:t> להישאר גם שם בשילה צמוד לשמואל, אך לא נשאר וקם וחזר לביתו. </a:t>
            </a:r>
          </a:p>
        </p:txBody>
      </p:sp>
      <p:sp>
        <p:nvSpPr>
          <p:cNvPr id="4" name="TextBox 3">
            <a:extLst>
              <a:ext uri="{FF2B5EF4-FFF2-40B4-BE49-F238E27FC236}">
                <a16:creationId xmlns:a16="http://schemas.microsoft.com/office/drawing/2014/main" id="{0375657F-8165-4858-BE5C-894E8995D687}"/>
              </a:ext>
            </a:extLst>
          </p:cNvPr>
          <p:cNvSpPr txBox="1"/>
          <p:nvPr/>
        </p:nvSpPr>
        <p:spPr>
          <a:xfrm>
            <a:off x="1207008" y="3953256"/>
            <a:ext cx="4888992" cy="2554545"/>
          </a:xfrm>
          <a:prstGeom prst="rect">
            <a:avLst/>
          </a:prstGeom>
          <a:solidFill>
            <a:schemeClr val="accent4">
              <a:lumMod val="40000"/>
              <a:lumOff val="60000"/>
            </a:schemeClr>
          </a:solidFill>
          <a:ln w="28575">
            <a:solidFill>
              <a:schemeClr val="tx1"/>
            </a:solidFill>
          </a:ln>
        </p:spPr>
        <p:txBody>
          <a:bodyPr wrap="square" rtlCol="1">
            <a:spAutoFit/>
          </a:bodyPr>
          <a:lstStyle/>
          <a:p>
            <a:r>
              <a:rPr lang="he-IL" sz="3200" dirty="0">
                <a:latin typeface="David" panose="020E0502060401010101" pitchFamily="34" charset="-79"/>
                <a:cs typeface="David" panose="020E0502060401010101" pitchFamily="34" charset="-79"/>
              </a:rPr>
              <a:t>שמואל היה צמוד לעלי למד ממנו תורה וחכמה , אבל לשמואל לא היה פשוט והוא גם היה בניסיון כשהיה במשכן ועל כך נראה בהמשך הפסוקים:</a:t>
            </a:r>
          </a:p>
        </p:txBody>
      </p:sp>
      <p:pic>
        <p:nvPicPr>
          <p:cNvPr id="6" name="תמונה 5">
            <a:extLst>
              <a:ext uri="{FF2B5EF4-FFF2-40B4-BE49-F238E27FC236}">
                <a16:creationId xmlns:a16="http://schemas.microsoft.com/office/drawing/2014/main" id="{BAAE4CCB-AA6D-4917-B953-5F759F8D85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5393" y="125730"/>
            <a:ext cx="2996201" cy="3482340"/>
          </a:xfrm>
          <a:prstGeom prst="rect">
            <a:avLst/>
          </a:prstGeom>
        </p:spPr>
      </p:pic>
    </p:spTree>
    <p:extLst>
      <p:ext uri="{BB962C8B-B14F-4D97-AF65-F5344CB8AC3E}">
        <p14:creationId xmlns:p14="http://schemas.microsoft.com/office/powerpoint/2010/main" val="275921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D1484B29-ABE7-40E3-B777-C5CBDE6C8B2E}"/>
              </a:ext>
            </a:extLst>
          </p:cNvPr>
          <p:cNvSpPr/>
          <p:nvPr/>
        </p:nvSpPr>
        <p:spPr>
          <a:xfrm>
            <a:off x="6851904" y="585508"/>
            <a:ext cx="4876800" cy="4524315"/>
          </a:xfrm>
          <a:prstGeom prst="rect">
            <a:avLst/>
          </a:prstGeom>
          <a:solidFill>
            <a:schemeClr val="accent2">
              <a:lumMod val="60000"/>
              <a:lumOff val="40000"/>
            </a:schemeClr>
          </a:solidFill>
        </p:spPr>
        <p:txBody>
          <a:bodyPr wrap="square">
            <a:spAutoFit/>
          </a:bodyPr>
          <a:lstStyle/>
          <a:p>
            <a:r>
              <a:rPr lang="he-IL" sz="3200" b="1" dirty="0">
                <a:latin typeface="David" panose="020E0502060401010101" pitchFamily="34" charset="-79"/>
                <a:cs typeface="David" panose="020E0502060401010101" pitchFamily="34" charset="-79"/>
              </a:rPr>
              <a:t>יא</a:t>
            </a:r>
            <a:r>
              <a:rPr lang="he-IL" sz="3200" dirty="0">
                <a:latin typeface="David" panose="020E0502060401010101" pitchFamily="34" charset="-79"/>
                <a:cs typeface="David" panose="020E0502060401010101" pitchFamily="34" charset="-79"/>
              </a:rPr>
              <a:t> וַיֵּלֶךְ אֶלְקָנָה הָרָמָתָה, עַל-בֵּיתוֹ; וְהַנַּעַר, הָיָה </a:t>
            </a:r>
            <a:r>
              <a:rPr lang="he-IL" sz="3200" b="1" dirty="0">
                <a:highlight>
                  <a:srgbClr val="FFFF00"/>
                </a:highlight>
                <a:latin typeface="David" panose="020E0502060401010101" pitchFamily="34" charset="-79"/>
                <a:cs typeface="David" panose="020E0502060401010101" pitchFamily="34" charset="-79"/>
              </a:rPr>
              <a:t>מְשָׁרֵת אֶת-יְהוָה</a:t>
            </a:r>
            <a:r>
              <a:rPr lang="he-IL" sz="3200" dirty="0">
                <a:latin typeface="David" panose="020E0502060401010101" pitchFamily="34" charset="-79"/>
                <a:cs typeface="David" panose="020E0502060401010101" pitchFamily="34" charset="-79"/>
              </a:rPr>
              <a:t>, אֶת-פְּנֵי, עֵלִי הַכֹּהֵן.  </a:t>
            </a:r>
          </a:p>
          <a:p>
            <a:r>
              <a:rPr lang="he-IL" sz="3200" b="1" dirty="0" err="1">
                <a:latin typeface="David" panose="020E0502060401010101" pitchFamily="34" charset="-79"/>
                <a:cs typeface="David" panose="020E0502060401010101" pitchFamily="34" charset="-79"/>
              </a:rPr>
              <a:t>יב</a:t>
            </a:r>
            <a:r>
              <a:rPr lang="he-IL" sz="3200" dirty="0">
                <a:latin typeface="David" panose="020E0502060401010101" pitchFamily="34" charset="-79"/>
                <a:cs typeface="David" panose="020E0502060401010101" pitchFamily="34" charset="-79"/>
              </a:rPr>
              <a:t> וּבְנֵי עֵלִי, בְּנֵי </a:t>
            </a:r>
            <a:r>
              <a:rPr lang="he-IL" sz="3200" dirty="0" err="1">
                <a:latin typeface="David" panose="020E0502060401010101" pitchFamily="34" charset="-79"/>
                <a:cs typeface="David" panose="020E0502060401010101" pitchFamily="34" charset="-79"/>
              </a:rPr>
              <a:t>בְלִיָּעַל</a:t>
            </a:r>
            <a:r>
              <a:rPr lang="he-IL" sz="3200" dirty="0">
                <a:latin typeface="David" panose="020E0502060401010101" pitchFamily="34" charset="-79"/>
                <a:cs typeface="David" panose="020E0502060401010101" pitchFamily="34" charset="-79"/>
              </a:rPr>
              <a:t>:  לֹא יָדְעוּ, אֶת-יְהוָה. </a:t>
            </a:r>
          </a:p>
          <a:p>
            <a:r>
              <a:rPr lang="he-IL" sz="3200" dirty="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יג</a:t>
            </a:r>
            <a:r>
              <a:rPr lang="he-IL" sz="3200" dirty="0">
                <a:latin typeface="David" panose="020E0502060401010101" pitchFamily="34" charset="-79"/>
                <a:cs typeface="David" panose="020E0502060401010101" pitchFamily="34" charset="-79"/>
              </a:rPr>
              <a:t> וּמִשְׁפַּט </a:t>
            </a:r>
            <a:r>
              <a:rPr lang="he-IL" sz="3200" dirty="0" err="1">
                <a:latin typeface="David" panose="020E0502060401010101" pitchFamily="34" charset="-79"/>
                <a:cs typeface="David" panose="020E0502060401010101" pitchFamily="34" charset="-79"/>
              </a:rPr>
              <a:t>הַכֹּהֲנִים</a:t>
            </a:r>
            <a:r>
              <a:rPr lang="he-IL" sz="3200" dirty="0">
                <a:latin typeface="David" panose="020E0502060401010101" pitchFamily="34" charset="-79"/>
                <a:cs typeface="David" panose="020E0502060401010101" pitchFamily="34" charset="-79"/>
              </a:rPr>
              <a:t>, אֶת-הָעָם--כָּל-אִישׁ זֹבֵחַ </a:t>
            </a:r>
            <a:r>
              <a:rPr lang="he-IL" sz="3200" dirty="0" err="1">
                <a:latin typeface="David" panose="020E0502060401010101" pitchFamily="34" charset="-79"/>
                <a:cs typeface="David" panose="020E0502060401010101" pitchFamily="34" charset="-79"/>
              </a:rPr>
              <a:t>זֶבַח</a:t>
            </a:r>
            <a:r>
              <a:rPr lang="he-IL" sz="3200" dirty="0">
                <a:latin typeface="David" panose="020E0502060401010101" pitchFamily="34" charset="-79"/>
                <a:cs typeface="David" panose="020E0502060401010101" pitchFamily="34" charset="-79"/>
              </a:rPr>
              <a:t>, וּבָא נַעַר הַכֹּהֵן כְּבַשֵּׁל הַבָּשָׂר, </a:t>
            </a:r>
            <a:r>
              <a:rPr lang="he-IL" sz="3200" b="1" dirty="0">
                <a:highlight>
                  <a:srgbClr val="FFFF00"/>
                </a:highlight>
                <a:latin typeface="David" panose="020E0502060401010101" pitchFamily="34" charset="-79"/>
                <a:cs typeface="David" panose="020E0502060401010101" pitchFamily="34" charset="-79"/>
              </a:rPr>
              <a:t>וְהַמַּזְלֵג שְׁלֹשׁ הַשִּׁנַּיִם, בְּיָדוֹ.</a:t>
            </a:r>
            <a:endParaRPr lang="he-IL" sz="3200" b="1" dirty="0">
              <a:highlight>
                <a:srgbClr val="FFFF00"/>
              </a:highlight>
            </a:endParaRPr>
          </a:p>
        </p:txBody>
      </p:sp>
      <p:sp>
        <p:nvSpPr>
          <p:cNvPr id="3" name="TextBox 2">
            <a:extLst>
              <a:ext uri="{FF2B5EF4-FFF2-40B4-BE49-F238E27FC236}">
                <a16:creationId xmlns:a16="http://schemas.microsoft.com/office/drawing/2014/main" id="{8049C832-CB69-4D5F-9C58-A99EE439721E}"/>
              </a:ext>
            </a:extLst>
          </p:cNvPr>
          <p:cNvSpPr txBox="1"/>
          <p:nvPr/>
        </p:nvSpPr>
        <p:spPr>
          <a:xfrm>
            <a:off x="219456" y="428178"/>
            <a:ext cx="6376416" cy="1569660"/>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יא. </a:t>
            </a:r>
            <a:r>
              <a:rPr lang="he-IL" sz="2400" dirty="0">
                <a:latin typeface="David" panose="020E0502060401010101" pitchFamily="34" charset="-79"/>
                <a:cs typeface="David" panose="020E0502060401010101" pitchFamily="34" charset="-79"/>
              </a:rPr>
              <a:t>לאחר שאלקנה הביא את שמואל לעלי, חזרו לבית שלהם ברמת </a:t>
            </a:r>
            <a:r>
              <a:rPr lang="he-IL" sz="2400" dirty="0" err="1">
                <a:latin typeface="David" panose="020E0502060401010101" pitchFamily="34" charset="-79"/>
                <a:cs typeface="David" panose="020E0502060401010101" pitchFamily="34" charset="-79"/>
              </a:rPr>
              <a:t>אפריים</a:t>
            </a:r>
            <a:r>
              <a:rPr lang="he-IL" sz="2400" dirty="0">
                <a:latin typeface="David" panose="020E0502060401010101" pitchFamily="34" charset="-79"/>
                <a:cs typeface="David" panose="020E0502060401010101" pitchFamily="34" charset="-79"/>
              </a:rPr>
              <a:t> והנער שמואל היה משמש את עלי הכהן במשכן (</a:t>
            </a:r>
            <a:r>
              <a:rPr lang="he-IL" sz="2400" b="1" dirty="0">
                <a:highlight>
                  <a:srgbClr val="FFFF00"/>
                </a:highlight>
                <a:latin typeface="David" panose="020E0502060401010101" pitchFamily="34" charset="-79"/>
                <a:cs typeface="David" panose="020E0502060401010101" pitchFamily="34" charset="-79"/>
              </a:rPr>
              <a:t>ונקרא "משרת ה'"- שכל המשמש תלמידי חכמים כמשמש את השכינה</a:t>
            </a:r>
            <a:r>
              <a:rPr lang="he-IL" sz="2400" dirty="0">
                <a:latin typeface="David" panose="020E0502060401010101" pitchFamily="34" charset="-79"/>
                <a:cs typeface="David" panose="020E0502060401010101" pitchFamily="34" charset="-79"/>
              </a:rPr>
              <a:t>)</a:t>
            </a:r>
          </a:p>
        </p:txBody>
      </p:sp>
      <p:sp>
        <p:nvSpPr>
          <p:cNvPr id="4" name="TextBox 3">
            <a:extLst>
              <a:ext uri="{FF2B5EF4-FFF2-40B4-BE49-F238E27FC236}">
                <a16:creationId xmlns:a16="http://schemas.microsoft.com/office/drawing/2014/main" id="{B482AC6B-FA7E-4B6E-B809-7B871A085DFC}"/>
              </a:ext>
            </a:extLst>
          </p:cNvPr>
          <p:cNvSpPr txBox="1"/>
          <p:nvPr/>
        </p:nvSpPr>
        <p:spPr>
          <a:xfrm>
            <a:off x="219456" y="2386000"/>
            <a:ext cx="6376416" cy="1200329"/>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יב</a:t>
            </a:r>
            <a:r>
              <a:rPr lang="he-IL" sz="2400" b="1" u="sng"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והבנים של עלי היו בני רשע בלי עול מלכות שמים ולא ידעו לירא את ה' ועשו כתאוות ליבם. </a:t>
            </a:r>
            <a:r>
              <a:rPr lang="he-IL" sz="2400" b="1" u="sng" dirty="0">
                <a:latin typeface="David" panose="020E0502060401010101" pitchFamily="34" charset="-79"/>
                <a:cs typeface="David" panose="020E0502060401010101" pitchFamily="34" charset="-79"/>
              </a:rPr>
              <a:t> (לשני בניו קראו "חופני ופנחס)</a:t>
            </a:r>
            <a:endParaRPr lang="he-IL" sz="2400" dirty="0">
              <a:latin typeface="David" panose="020E0502060401010101" pitchFamily="34" charset="-79"/>
              <a:cs typeface="David" panose="020E0502060401010101" pitchFamily="34" charset="-79"/>
            </a:endParaRPr>
          </a:p>
        </p:txBody>
      </p:sp>
      <p:sp>
        <p:nvSpPr>
          <p:cNvPr id="5" name="TextBox 4">
            <a:extLst>
              <a:ext uri="{FF2B5EF4-FFF2-40B4-BE49-F238E27FC236}">
                <a16:creationId xmlns:a16="http://schemas.microsoft.com/office/drawing/2014/main" id="{E867A688-EF7F-48F5-BF4B-A391DE27A009}"/>
              </a:ext>
            </a:extLst>
          </p:cNvPr>
          <p:cNvSpPr txBox="1"/>
          <p:nvPr/>
        </p:nvSpPr>
        <p:spPr>
          <a:xfrm>
            <a:off x="219456" y="3909494"/>
            <a:ext cx="6376416" cy="2308324"/>
          </a:xfrm>
          <a:prstGeom prst="rect">
            <a:avLst/>
          </a:prstGeom>
          <a:solidFill>
            <a:schemeClr val="accent6">
              <a:lumMod val="20000"/>
              <a:lumOff val="8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יג</a:t>
            </a:r>
            <a:r>
              <a:rPr lang="he-IL" sz="2400" b="1" u="sng" dirty="0">
                <a:latin typeface="David" panose="020E0502060401010101" pitchFamily="34" charset="-79"/>
                <a:cs typeface="David" panose="020E0502060401010101" pitchFamily="34" charset="-79"/>
              </a:rPr>
              <a:t>. </a:t>
            </a:r>
            <a:r>
              <a:rPr lang="he-IL" sz="2400" dirty="0">
                <a:latin typeface="David" panose="020E0502060401010101" pitchFamily="34" charset="-79"/>
                <a:cs typeface="David" panose="020E0502060401010101" pitchFamily="34" charset="-79"/>
              </a:rPr>
              <a:t>וכך הייתה רעתם: </a:t>
            </a:r>
            <a:r>
              <a:rPr lang="he-IL" sz="2400" dirty="0" err="1">
                <a:latin typeface="David" panose="020E0502060401010101" pitchFamily="34" charset="-79"/>
                <a:cs typeface="David" panose="020E0502060401010101" pitchFamily="34" charset="-79"/>
              </a:rPr>
              <a:t>חק</a:t>
            </a:r>
            <a:r>
              <a:rPr lang="he-IL" sz="2400" dirty="0">
                <a:latin typeface="David" panose="020E0502060401010101" pitchFamily="34" charset="-79"/>
                <a:cs typeface="David" panose="020E0502060401010101" pitchFamily="34" charset="-79"/>
              </a:rPr>
              <a:t> ששמו הם לעצמם כאשר הביאו העם קורבנות- כאשר אדם הקריב את הקורבן שלמים שלו, היה מגיע נער (משרת של בני עלי) בזמן בישול של בשר השלמים </a:t>
            </a:r>
            <a:r>
              <a:rPr lang="he-IL" sz="2400" b="1" dirty="0">
                <a:highlight>
                  <a:srgbClr val="FFFF00"/>
                </a:highlight>
                <a:latin typeface="David" panose="020E0502060401010101" pitchFamily="34" charset="-79"/>
                <a:cs typeface="David" panose="020E0502060401010101" pitchFamily="34" charset="-79"/>
              </a:rPr>
              <a:t>והיה לו ביד מזלג בעל שלוש שיניים (בכדי לקחת עוד בשר מעבר לחזה ושוק שהכהן מקבל מקורבן שלמים)</a:t>
            </a:r>
          </a:p>
        </p:txBody>
      </p:sp>
      <p:pic>
        <p:nvPicPr>
          <p:cNvPr id="6" name="תמונה 5">
            <a:extLst>
              <a:ext uri="{FF2B5EF4-FFF2-40B4-BE49-F238E27FC236}">
                <a16:creationId xmlns:a16="http://schemas.microsoft.com/office/drawing/2014/main" id="{A8CD8703-12E6-4980-A444-0A3587869A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186" b="99454" l="0" r="98551">
                        <a14:foregroundMark x1="1629" y1="60383" x2="0" y2="61749"/>
                        <a14:foregroundMark x1="34259" y1="33014" x2="34057" y2="33183"/>
                        <a14:foregroundMark x1="71014" y1="2186" x2="69188" y2="3718"/>
                        <a14:foregroundMark x1="26584" y1="94630" x2="21377" y2="98907"/>
                        <a14:foregroundMark x1="74879" y1="54962" x2="74415" y2="55343"/>
                        <a14:foregroundMark x1="98551" y1="35519" x2="83966" y2="47499"/>
                        <a14:foregroundMark x1="98913" y1="20219" x2="91304" y2="40437"/>
                        <a14:foregroundMark x1="91304" y1="40437" x2="81292" y2="40825"/>
                        <a14:backgroundMark x1="68841" y1="3279" x2="61594" y2="13115"/>
                        <a14:backgroundMark x1="61594" y1="13115" x2="34783" y2="33880"/>
                        <a14:backgroundMark x1="34783" y1="33880" x2="28623" y2="46448"/>
                        <a14:backgroundMark x1="28623" y1="46448" x2="16667" y2="45902"/>
                        <a14:backgroundMark x1="16667" y1="45902" x2="1812" y2="60656"/>
                        <a14:backgroundMark x1="84420" y1="48634" x2="63043" y2="45902"/>
                        <a14:backgroundMark x1="63043" y1="45902" x2="9420" y2="99454"/>
                        <a14:backgroundMark x1="74638" y1="55738" x2="42391" y2="75956"/>
                        <a14:backgroundMark x1="42391" y1="75956" x2="36957" y2="89617"/>
                        <a14:backgroundMark x1="36957" y1="89617" x2="28261" y2="97268"/>
                        <a14:backgroundMark x1="28261" y1="97268" x2="48913" y2="82514"/>
                        <a14:backgroundMark x1="48913" y1="82514" x2="35145" y2="84153"/>
                      </a14:backgroundRemoval>
                    </a14:imgEffect>
                  </a14:imgLayer>
                </a14:imgProps>
              </a:ext>
            </a:extLst>
          </a:blip>
          <a:stretch>
            <a:fillRect/>
          </a:stretch>
        </p:blipFill>
        <p:spPr>
          <a:xfrm>
            <a:off x="6595872" y="3448596"/>
            <a:ext cx="5010912" cy="3322453"/>
          </a:xfrm>
          <a:prstGeom prst="rect">
            <a:avLst/>
          </a:prstGeom>
        </p:spPr>
      </p:pic>
    </p:spTree>
    <p:extLst>
      <p:ext uri="{BB962C8B-B14F-4D97-AF65-F5344CB8AC3E}">
        <p14:creationId xmlns:p14="http://schemas.microsoft.com/office/powerpoint/2010/main" val="368027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047A6D3-6DF3-469C-AAB6-B74CF4287211}"/>
              </a:ext>
            </a:extLst>
          </p:cNvPr>
          <p:cNvSpPr/>
          <p:nvPr/>
        </p:nvSpPr>
        <p:spPr>
          <a:xfrm>
            <a:off x="6620256" y="257139"/>
            <a:ext cx="5376672" cy="4031873"/>
          </a:xfrm>
          <a:prstGeom prst="rect">
            <a:avLst/>
          </a:prstGeom>
          <a:solidFill>
            <a:schemeClr val="accent5">
              <a:lumMod val="60000"/>
              <a:lumOff val="40000"/>
            </a:schemeClr>
          </a:solidFill>
        </p:spPr>
        <p:txBody>
          <a:bodyPr wrap="square">
            <a:spAutoFit/>
          </a:bodyPr>
          <a:lstStyle/>
          <a:p>
            <a:r>
              <a:rPr lang="he-IL" sz="3200" b="1" dirty="0">
                <a:latin typeface="David" panose="020E0502060401010101" pitchFamily="34" charset="-79"/>
                <a:cs typeface="David" panose="020E0502060401010101" pitchFamily="34" charset="-79"/>
              </a:rPr>
              <a:t>יד</a:t>
            </a:r>
            <a:r>
              <a:rPr lang="he-IL" sz="3200" dirty="0">
                <a:latin typeface="David" panose="020E0502060401010101" pitchFamily="34" charset="-79"/>
                <a:cs typeface="David" panose="020E0502060401010101" pitchFamily="34" charset="-79"/>
              </a:rPr>
              <a:t> וְהִכָּה </a:t>
            </a:r>
            <a:r>
              <a:rPr lang="he-IL" sz="3200" b="1" dirty="0">
                <a:highlight>
                  <a:srgbClr val="FFFF00"/>
                </a:highlight>
                <a:latin typeface="David" panose="020E0502060401010101" pitchFamily="34" charset="-79"/>
                <a:cs typeface="David" panose="020E0502060401010101" pitchFamily="34" charset="-79"/>
              </a:rPr>
              <a:t>בַכִּיּוֹר אוֹ בַדּוּד, אוֹ בַקַּלַּחַת אוֹ בַפָּרוּר</a:t>
            </a:r>
            <a:r>
              <a:rPr lang="he-IL" sz="3200" dirty="0">
                <a:latin typeface="David" panose="020E0502060401010101" pitchFamily="34" charset="-79"/>
                <a:cs typeface="David" panose="020E0502060401010101" pitchFamily="34" charset="-79"/>
              </a:rPr>
              <a:t>--כֹּל אֲשֶׁר יַעֲלֶה הַמַּזְלֵג, </a:t>
            </a:r>
            <a:r>
              <a:rPr lang="he-IL" sz="3200" dirty="0" err="1">
                <a:latin typeface="David" panose="020E0502060401010101" pitchFamily="34" charset="-79"/>
                <a:cs typeface="David" panose="020E0502060401010101" pitchFamily="34" charset="-79"/>
              </a:rPr>
              <a:t>יִקַּח</a:t>
            </a:r>
            <a:r>
              <a:rPr lang="he-IL" sz="3200" dirty="0">
                <a:latin typeface="David" panose="020E0502060401010101" pitchFamily="34" charset="-79"/>
                <a:cs typeface="David" panose="020E0502060401010101" pitchFamily="34" charset="-79"/>
              </a:rPr>
              <a:t> הַכֹּהֵן בּוֹ; כָּכָה יַעֲשׂוּ לְכָל-יִשְׂרָאֵל, הַבָּאִים שָׁם בְּשִׁלֹה.  </a:t>
            </a:r>
          </a:p>
          <a:p>
            <a:r>
              <a:rPr lang="he-IL" sz="3200" b="1" dirty="0">
                <a:latin typeface="David" panose="020E0502060401010101" pitchFamily="34" charset="-79"/>
                <a:cs typeface="David" panose="020E0502060401010101" pitchFamily="34" charset="-79"/>
              </a:rPr>
              <a:t>טו</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גַּם, בְּטֶרֶם </a:t>
            </a:r>
            <a:r>
              <a:rPr lang="he-IL" sz="3200" b="1" dirty="0" err="1">
                <a:latin typeface="David" panose="020E0502060401010101" pitchFamily="34" charset="-79"/>
                <a:cs typeface="David" panose="020E0502060401010101" pitchFamily="34" charset="-79"/>
              </a:rPr>
              <a:t>יַקְטִרוּן</a:t>
            </a:r>
            <a:r>
              <a:rPr lang="he-IL" sz="3200" b="1" dirty="0">
                <a:latin typeface="David" panose="020E0502060401010101" pitchFamily="34" charset="-79"/>
                <a:cs typeface="David" panose="020E0502060401010101" pitchFamily="34" charset="-79"/>
              </a:rPr>
              <a:t> אֶת-הַחֵלֶב, </a:t>
            </a:r>
            <a:r>
              <a:rPr lang="he-IL" sz="3200" dirty="0">
                <a:latin typeface="David" panose="020E0502060401010101" pitchFamily="34" charset="-79"/>
                <a:cs typeface="David" panose="020E0502060401010101" pitchFamily="34" charset="-79"/>
              </a:rPr>
              <a:t>וּבָא נַעַר הַכֹּהֵן וְאָמַר לָאִישׁ הַזֹּבֵחַ, תְּנָה בָשָׂר לִצְלוֹת לַכֹּהֵן; </a:t>
            </a:r>
            <a:r>
              <a:rPr lang="he-IL" sz="3200" b="1" dirty="0" err="1">
                <a:latin typeface="David" panose="020E0502060401010101" pitchFamily="34" charset="-79"/>
                <a:cs typeface="David" panose="020E0502060401010101" pitchFamily="34" charset="-79"/>
              </a:rPr>
              <a:t>וְלֹא-יִקַּח</a:t>
            </a:r>
            <a:r>
              <a:rPr lang="he-IL" sz="3200" b="1" dirty="0">
                <a:latin typeface="David" panose="020E0502060401010101" pitchFamily="34" charset="-79"/>
                <a:cs typeface="David" panose="020E0502060401010101" pitchFamily="34" charset="-79"/>
              </a:rPr>
              <a:t> מִמְּךָ בָּשָׂר מְבֻשָּׁל, כִּי אִם-חָי</a:t>
            </a:r>
            <a:r>
              <a:rPr lang="he-IL" sz="3200" dirty="0">
                <a:latin typeface="David" panose="020E0502060401010101" pitchFamily="34" charset="-79"/>
                <a:cs typeface="David" panose="020E0502060401010101" pitchFamily="34" charset="-79"/>
              </a:rPr>
              <a:t>.</a:t>
            </a:r>
            <a:endParaRPr lang="he-IL" sz="3200" dirty="0"/>
          </a:p>
        </p:txBody>
      </p:sp>
      <p:sp>
        <p:nvSpPr>
          <p:cNvPr id="3" name="TextBox 2">
            <a:extLst>
              <a:ext uri="{FF2B5EF4-FFF2-40B4-BE49-F238E27FC236}">
                <a16:creationId xmlns:a16="http://schemas.microsoft.com/office/drawing/2014/main" id="{9EA2AAF4-5561-4260-94B1-41A4941FBD38}"/>
              </a:ext>
            </a:extLst>
          </p:cNvPr>
          <p:cNvSpPr txBox="1"/>
          <p:nvPr/>
        </p:nvSpPr>
        <p:spPr>
          <a:xfrm>
            <a:off x="454152" y="257139"/>
            <a:ext cx="5766816" cy="2677656"/>
          </a:xfrm>
          <a:prstGeom prst="rect">
            <a:avLst/>
          </a:prstGeom>
          <a:solidFill>
            <a:schemeClr val="accent4">
              <a:lumMod val="40000"/>
              <a:lumOff val="6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יד</a:t>
            </a:r>
            <a:r>
              <a:rPr lang="he-IL" sz="2400" dirty="0">
                <a:latin typeface="David" panose="020E0502060401010101" pitchFamily="34" charset="-79"/>
                <a:cs typeface="David" panose="020E0502060401010101" pitchFamily="34" charset="-79"/>
              </a:rPr>
              <a:t>. והיה בא אותו משרת כהן ונעץ את המזלג שבידו לתוך הבשר המתבשל </a:t>
            </a:r>
            <a:r>
              <a:rPr lang="he-IL" sz="2400" b="1" dirty="0">
                <a:latin typeface="David" panose="020E0502060401010101" pitchFamily="34" charset="-79"/>
                <a:cs typeface="David" panose="020E0502060401010101" pitchFamily="34" charset="-79"/>
              </a:rPr>
              <a:t>בכיור (סיר נמוך) או בדוד (סיר גבוה) או בקלחת (קדירה) או בפרור (מחבת). </a:t>
            </a:r>
          </a:p>
          <a:p>
            <a:r>
              <a:rPr lang="he-IL" sz="2400" dirty="0">
                <a:latin typeface="David" panose="020E0502060401010101" pitchFamily="34" charset="-79"/>
                <a:cs typeface="David" panose="020E0502060401010101" pitchFamily="34" charset="-79"/>
              </a:rPr>
              <a:t>וכל הבשר שיעלה במזלג ללא בחירה היה לוקח ומביא לבני עלי (וזה הרי גזל </a:t>
            </a:r>
            <a:r>
              <a:rPr lang="he-IL" sz="2400" dirty="0" err="1">
                <a:latin typeface="David" panose="020E0502060401010101" pitchFamily="34" charset="-79"/>
                <a:cs typeface="David" panose="020E0502060401010101" pitchFamily="34" charset="-79"/>
              </a:rPr>
              <a:t>ממביאי</a:t>
            </a:r>
            <a:r>
              <a:rPr lang="he-IL" sz="2400" dirty="0">
                <a:latin typeface="David" panose="020E0502060401010101" pitchFamily="34" charset="-79"/>
                <a:cs typeface="David" panose="020E0502060401010101" pitchFamily="34" charset="-79"/>
              </a:rPr>
              <a:t> הקורבן , שכן התורה נתנה להם רק חזה ושוק) וכך עשו לכל ישראל שבאו להקריב קורבנות במשכן שילה.  </a:t>
            </a:r>
          </a:p>
        </p:txBody>
      </p:sp>
      <p:sp>
        <p:nvSpPr>
          <p:cNvPr id="4" name="TextBox 3">
            <a:extLst>
              <a:ext uri="{FF2B5EF4-FFF2-40B4-BE49-F238E27FC236}">
                <a16:creationId xmlns:a16="http://schemas.microsoft.com/office/drawing/2014/main" id="{D14F71C3-81E6-4523-A20B-077E115E367B}"/>
              </a:ext>
            </a:extLst>
          </p:cNvPr>
          <p:cNvSpPr txBox="1"/>
          <p:nvPr/>
        </p:nvSpPr>
        <p:spPr>
          <a:xfrm>
            <a:off x="195072" y="3429000"/>
            <a:ext cx="6205728" cy="2677656"/>
          </a:xfrm>
          <a:prstGeom prst="rect">
            <a:avLst/>
          </a:prstGeom>
          <a:solidFill>
            <a:schemeClr val="accent4">
              <a:lumMod val="40000"/>
              <a:lumOff val="60000"/>
            </a:schemeClr>
          </a:solidFill>
          <a:ln w="28575">
            <a:solidFill>
              <a:schemeClr val="tx1"/>
            </a:solidFill>
          </a:ln>
        </p:spPr>
        <p:txBody>
          <a:bodyPr wrap="square" rtlCol="1">
            <a:spAutoFit/>
          </a:bodyPr>
          <a:lstStyle/>
          <a:p>
            <a:r>
              <a:rPr lang="he-IL" sz="2400" b="1" u="sng" dirty="0">
                <a:latin typeface="David" panose="020E0502060401010101" pitchFamily="34" charset="-79"/>
                <a:cs typeface="David" panose="020E0502060401010101" pitchFamily="34" charset="-79"/>
              </a:rPr>
              <a:t>טו</a:t>
            </a:r>
            <a:r>
              <a:rPr lang="he-IL" sz="2400" dirty="0">
                <a:latin typeface="David" panose="020E0502060401010101" pitchFamily="34" charset="-79"/>
                <a:cs typeface="David" panose="020E0502060401010101" pitchFamily="34" charset="-79"/>
              </a:rPr>
              <a:t>. גם היו מקרים </a:t>
            </a:r>
            <a:r>
              <a:rPr lang="he-IL" sz="2400" b="1" dirty="0">
                <a:highlight>
                  <a:srgbClr val="FFFF00"/>
                </a:highlight>
                <a:latin typeface="David" panose="020E0502060401010101" pitchFamily="34" charset="-79"/>
                <a:cs typeface="David" panose="020E0502060401010101" pitchFamily="34" charset="-79"/>
              </a:rPr>
              <a:t>שעוד קודם שהקטירו את </a:t>
            </a:r>
            <a:r>
              <a:rPr lang="he-IL" sz="2400" b="1" dirty="0" err="1">
                <a:highlight>
                  <a:srgbClr val="FFFF00"/>
                </a:highlight>
                <a:latin typeface="David" panose="020E0502060401010101" pitchFamily="34" charset="-79"/>
                <a:cs typeface="David" panose="020E0502060401010101" pitchFamily="34" charset="-79"/>
              </a:rPr>
              <a:t>החלבים</a:t>
            </a:r>
            <a:r>
              <a:rPr lang="he-IL" sz="2400" b="1" dirty="0">
                <a:highlight>
                  <a:srgbClr val="FFFF00"/>
                </a:highlight>
                <a:latin typeface="David" panose="020E0502060401010101" pitchFamily="34" charset="-79"/>
                <a:cs typeface="David" panose="020E0502060401010101" pitchFamily="34" charset="-79"/>
              </a:rPr>
              <a:t> של הקורבן על המזבח </a:t>
            </a:r>
            <a:r>
              <a:rPr lang="he-IL" sz="2400" dirty="0">
                <a:latin typeface="David" panose="020E0502060401010101" pitchFamily="34" charset="-79"/>
                <a:cs typeface="David" panose="020E0502060401010101" pitchFamily="34" charset="-79"/>
              </a:rPr>
              <a:t>(ועל פי התורה יכולים </a:t>
            </a:r>
            <a:r>
              <a:rPr lang="he-IL" sz="2400" dirty="0" err="1">
                <a:latin typeface="David" panose="020E0502060401010101" pitchFamily="34" charset="-79"/>
                <a:cs typeface="David" panose="020E0502060401010101" pitchFamily="34" charset="-79"/>
              </a:rPr>
              <a:t>הכהנים</a:t>
            </a:r>
            <a:r>
              <a:rPr lang="he-IL" sz="2400" dirty="0">
                <a:latin typeface="David" panose="020E0502060401010101" pitchFamily="34" charset="-79"/>
                <a:cs typeface="David" panose="020E0502060401010101" pitchFamily="34" charset="-79"/>
              </a:rPr>
              <a:t> לזכות בחלקם רק לאחר זריקת הדם והקטרת </a:t>
            </a:r>
            <a:r>
              <a:rPr lang="he-IL" sz="2400" dirty="0" err="1">
                <a:latin typeface="David" panose="020E0502060401010101" pitchFamily="34" charset="-79"/>
                <a:cs typeface="David" panose="020E0502060401010101" pitchFamily="34" charset="-79"/>
              </a:rPr>
              <a:t>החלבים</a:t>
            </a:r>
            <a:r>
              <a:rPr lang="he-IL" sz="2400" dirty="0">
                <a:latin typeface="David" panose="020E0502060401010101" pitchFamily="34" charset="-79"/>
                <a:cs typeface="David" panose="020E0502060401010101" pitchFamily="34" charset="-79"/>
              </a:rPr>
              <a:t> על המזבח) היה בא הנער הכהן ואומר למקריב: </a:t>
            </a:r>
            <a:r>
              <a:rPr lang="he-IL" sz="2400" b="1" u="sng" dirty="0">
                <a:latin typeface="David" panose="020E0502060401010101" pitchFamily="34" charset="-79"/>
                <a:cs typeface="David" panose="020E0502060401010101" pitchFamily="34" charset="-79"/>
              </a:rPr>
              <a:t>תן לי את חלק הכהן בבשר שהוא חי </a:t>
            </a:r>
            <a:r>
              <a:rPr lang="he-IL" sz="2400" dirty="0">
                <a:latin typeface="David" panose="020E0502060401010101" pitchFamily="34" charset="-79"/>
                <a:cs typeface="David" panose="020E0502060401010101" pitchFamily="34" charset="-79"/>
              </a:rPr>
              <a:t>כדי שבני עלי יוכלו לצלות לעצמם את הבשר , ולא </a:t>
            </a:r>
            <a:r>
              <a:rPr lang="he-IL" sz="2400" dirty="0" err="1">
                <a:latin typeface="David" panose="020E0502060401010101" pitchFamily="34" charset="-79"/>
                <a:cs typeface="David" panose="020E0502060401010101" pitchFamily="34" charset="-79"/>
              </a:rPr>
              <a:t>יקח</a:t>
            </a:r>
            <a:r>
              <a:rPr lang="he-IL" sz="2400" dirty="0">
                <a:latin typeface="David" panose="020E0502060401010101" pitchFamily="34" charset="-79"/>
                <a:cs typeface="David" panose="020E0502060401010101" pitchFamily="34" charset="-79"/>
              </a:rPr>
              <a:t> ממך הכהן </a:t>
            </a:r>
            <a:r>
              <a:rPr lang="he-IL" sz="2400" dirty="0" err="1">
                <a:latin typeface="David" panose="020E0502060401010101" pitchFamily="34" charset="-79"/>
                <a:cs typeface="David" panose="020E0502060401010101" pitchFamily="34" charset="-79"/>
              </a:rPr>
              <a:t>בשרא</a:t>
            </a:r>
            <a:r>
              <a:rPr lang="he-IL" sz="2400" dirty="0">
                <a:latin typeface="David" panose="020E0502060401010101" pitchFamily="34" charset="-79"/>
                <a:cs typeface="David" panose="020E0502060401010101" pitchFamily="34" charset="-79"/>
              </a:rPr>
              <a:t> מבושל שתטרח אתה </a:t>
            </a:r>
            <a:r>
              <a:rPr lang="he-IL" sz="2400" dirty="0" err="1">
                <a:latin typeface="David" panose="020E0502060401010101" pitchFamily="34" charset="-79"/>
                <a:cs typeface="David" panose="020E0502060401010101" pitchFamily="34" charset="-79"/>
              </a:rPr>
              <a:t>בבשולו</a:t>
            </a:r>
            <a:r>
              <a:rPr lang="he-IL" sz="2400" dirty="0">
                <a:latin typeface="David" panose="020E0502060401010101" pitchFamily="34" charset="-79"/>
                <a:cs typeface="David" panose="020E0502060401010101" pitchFamily="34" charset="-79"/>
              </a:rPr>
              <a:t>, אלא תביא לי אותו חי.</a:t>
            </a:r>
            <a:endParaRPr lang="he-IL" sz="3200" dirty="0">
              <a:latin typeface="David" panose="020E0502060401010101" pitchFamily="34" charset="-79"/>
              <a:cs typeface="David" panose="020E0502060401010101" pitchFamily="34" charset="-79"/>
            </a:endParaRPr>
          </a:p>
        </p:txBody>
      </p:sp>
      <p:pic>
        <p:nvPicPr>
          <p:cNvPr id="5" name="תמונה 4">
            <a:extLst>
              <a:ext uri="{FF2B5EF4-FFF2-40B4-BE49-F238E27FC236}">
                <a16:creationId xmlns:a16="http://schemas.microsoft.com/office/drawing/2014/main" id="{CF3D6230-5FF7-4CAD-B142-854D8CC66130}"/>
              </a:ext>
            </a:extLst>
          </p:cNvPr>
          <p:cNvPicPr>
            <a:picLocks noChangeAspect="1"/>
          </p:cNvPicPr>
          <p:nvPr/>
        </p:nvPicPr>
        <p:blipFill>
          <a:blip r:embed="rId2"/>
          <a:stretch>
            <a:fillRect/>
          </a:stretch>
        </p:blipFill>
        <p:spPr>
          <a:xfrm>
            <a:off x="9308592" y="4625425"/>
            <a:ext cx="2381250" cy="1924050"/>
          </a:xfrm>
          <a:prstGeom prst="rect">
            <a:avLst/>
          </a:prstGeom>
        </p:spPr>
      </p:pic>
      <p:pic>
        <p:nvPicPr>
          <p:cNvPr id="6" name="תמונה 5">
            <a:extLst>
              <a:ext uri="{FF2B5EF4-FFF2-40B4-BE49-F238E27FC236}">
                <a16:creationId xmlns:a16="http://schemas.microsoft.com/office/drawing/2014/main" id="{73531ED5-66A5-41D1-8A2F-AC83CE8083D6}"/>
              </a:ext>
            </a:extLst>
          </p:cNvPr>
          <p:cNvPicPr>
            <a:picLocks noChangeAspect="1"/>
          </p:cNvPicPr>
          <p:nvPr/>
        </p:nvPicPr>
        <p:blipFill>
          <a:blip r:embed="rId3"/>
          <a:stretch>
            <a:fillRect/>
          </a:stretch>
        </p:blipFill>
        <p:spPr>
          <a:xfrm>
            <a:off x="6620256" y="4625425"/>
            <a:ext cx="2457069" cy="1853516"/>
          </a:xfrm>
          <a:prstGeom prst="rect">
            <a:avLst/>
          </a:prstGeom>
        </p:spPr>
      </p:pic>
    </p:spTree>
    <p:extLst>
      <p:ext uri="{BB962C8B-B14F-4D97-AF65-F5344CB8AC3E}">
        <p14:creationId xmlns:p14="http://schemas.microsoft.com/office/powerpoint/2010/main" val="1910961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032FA698-E2CE-434C-BD85-956B11AA48D1}"/>
              </a:ext>
            </a:extLst>
          </p:cNvPr>
          <p:cNvSpPr/>
          <p:nvPr/>
        </p:nvSpPr>
        <p:spPr>
          <a:xfrm>
            <a:off x="7083552" y="366052"/>
            <a:ext cx="4767072" cy="4031873"/>
          </a:xfrm>
          <a:prstGeom prst="rect">
            <a:avLst/>
          </a:prstGeom>
          <a:solidFill>
            <a:schemeClr val="accent6">
              <a:lumMod val="60000"/>
              <a:lumOff val="40000"/>
            </a:schemeClr>
          </a:solidFill>
        </p:spPr>
        <p:txBody>
          <a:bodyPr wrap="square">
            <a:spAutoFit/>
          </a:bodyPr>
          <a:lstStyle/>
          <a:p>
            <a:r>
              <a:rPr lang="he-IL" sz="3200" b="1" dirty="0" err="1">
                <a:latin typeface="David" panose="020E0502060401010101" pitchFamily="34" charset="-79"/>
                <a:cs typeface="David" panose="020E0502060401010101" pitchFamily="34" charset="-79"/>
              </a:rPr>
              <a:t>טז</a:t>
            </a:r>
            <a:r>
              <a:rPr lang="he-IL" sz="3200" dirty="0">
                <a:latin typeface="David" panose="020E0502060401010101" pitchFamily="34" charset="-79"/>
                <a:cs typeface="David" panose="020E0502060401010101" pitchFamily="34" charset="-79"/>
              </a:rPr>
              <a:t> וַיֹּאמֶר אֵלָיו הָאִישׁ, קַטֵּר </a:t>
            </a:r>
            <a:r>
              <a:rPr lang="he-IL" sz="3200" dirty="0" err="1">
                <a:latin typeface="David" panose="020E0502060401010101" pitchFamily="34" charset="-79"/>
                <a:cs typeface="David" panose="020E0502060401010101" pitchFamily="34" charset="-79"/>
              </a:rPr>
              <a:t>יַקְטִירוּן</a:t>
            </a:r>
            <a:r>
              <a:rPr lang="he-IL" sz="3200" dirty="0">
                <a:latin typeface="David" panose="020E0502060401010101" pitchFamily="34" charset="-79"/>
                <a:cs typeface="David" panose="020E0502060401010101" pitchFamily="34" charset="-79"/>
              </a:rPr>
              <a:t> כַּיּוֹם הַחֵלֶב, וְקַח-לְךָ, כַּאֲשֶׁר </a:t>
            </a:r>
            <a:r>
              <a:rPr lang="he-IL" sz="3200" dirty="0" err="1">
                <a:latin typeface="David" panose="020E0502060401010101" pitchFamily="34" charset="-79"/>
                <a:cs typeface="David" panose="020E0502060401010101" pitchFamily="34" charset="-79"/>
              </a:rPr>
              <a:t>תְּאַוֶּה</a:t>
            </a:r>
            <a:r>
              <a:rPr lang="he-IL" sz="3200" dirty="0">
                <a:latin typeface="David" panose="020E0502060401010101" pitchFamily="34" charset="-79"/>
                <a:cs typeface="David" panose="020E0502060401010101" pitchFamily="34" charset="-79"/>
              </a:rPr>
              <a:t> נַפְשֶׁךָ; וְאָמַר לו (לֹא), </a:t>
            </a:r>
            <a:r>
              <a:rPr lang="he-IL" sz="3200" b="1" dirty="0">
                <a:highlight>
                  <a:srgbClr val="FFFF00"/>
                </a:highlight>
                <a:latin typeface="David" panose="020E0502060401010101" pitchFamily="34" charset="-79"/>
                <a:cs typeface="David" panose="020E0502060401010101" pitchFamily="34" charset="-79"/>
              </a:rPr>
              <a:t>כִּי עַתָּה </a:t>
            </a:r>
            <a:r>
              <a:rPr lang="he-IL" sz="3200" b="1" dirty="0" err="1">
                <a:highlight>
                  <a:srgbClr val="FFFF00"/>
                </a:highlight>
                <a:latin typeface="David" panose="020E0502060401010101" pitchFamily="34" charset="-79"/>
                <a:cs typeface="David" panose="020E0502060401010101" pitchFamily="34" charset="-79"/>
              </a:rPr>
              <a:t>תִתֵּן</a:t>
            </a:r>
            <a:r>
              <a:rPr lang="he-IL" sz="3200" b="1" dirty="0">
                <a:highlight>
                  <a:srgbClr val="FFFF00"/>
                </a:highlight>
                <a:latin typeface="David" panose="020E0502060401010101" pitchFamily="34" charset="-79"/>
                <a:cs typeface="David" panose="020E0502060401010101" pitchFamily="34" charset="-79"/>
              </a:rPr>
              <a:t>--וְאִם-לֹא, לָקַחְתִּי בְחָזְקָה.  </a:t>
            </a:r>
          </a:p>
          <a:p>
            <a:r>
              <a:rPr lang="he-IL" sz="3200" b="1" dirty="0" err="1">
                <a:latin typeface="David" panose="020E0502060401010101" pitchFamily="34" charset="-79"/>
                <a:cs typeface="David" panose="020E0502060401010101" pitchFamily="34" charset="-79"/>
              </a:rPr>
              <a:t>יז</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וַתְּהִי חַטַּאת הַנְּעָרִים גְּדוֹלָה מְאֹד</a:t>
            </a:r>
            <a:r>
              <a:rPr lang="he-IL" sz="3200" dirty="0">
                <a:latin typeface="David" panose="020E0502060401010101" pitchFamily="34" charset="-79"/>
                <a:cs typeface="David" panose="020E0502060401010101" pitchFamily="34" charset="-79"/>
              </a:rPr>
              <a:t>, אֶת-פְּנֵי יְהוָה:  כִּי נִאֲצוּ הָאֲנָשִׁים, אֵת מִנְחַת יְהוָה.</a:t>
            </a:r>
            <a:endParaRPr lang="he-IL" sz="3200" dirty="0"/>
          </a:p>
        </p:txBody>
      </p:sp>
      <p:sp>
        <p:nvSpPr>
          <p:cNvPr id="4" name="TextBox 3">
            <a:extLst>
              <a:ext uri="{FF2B5EF4-FFF2-40B4-BE49-F238E27FC236}">
                <a16:creationId xmlns:a16="http://schemas.microsoft.com/office/drawing/2014/main" id="{A91100BA-C62A-406B-94DD-78438CD094A3}"/>
              </a:ext>
            </a:extLst>
          </p:cNvPr>
          <p:cNvSpPr txBox="1"/>
          <p:nvPr/>
        </p:nvSpPr>
        <p:spPr>
          <a:xfrm>
            <a:off x="207264" y="366052"/>
            <a:ext cx="6522720" cy="2677656"/>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טז</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והמקריב את הקורבן היה אומר לנער הכהן</a:t>
            </a:r>
            <a:r>
              <a:rPr lang="he-IL" sz="2400" dirty="0">
                <a:latin typeface="David" panose="020E0502060401010101" pitchFamily="34" charset="-79"/>
                <a:cs typeface="David" panose="020E0502060401010101" pitchFamily="34" charset="-79"/>
              </a:rPr>
              <a:t>: מדוע הנך ממהר כל כך לקחת מידי את הבשר לפני ההקטרה של החלב? הרי במשך היום יקטירו את החלב ואז לאחר ההקטרה תיקח ככל שתרצה בשר חי או מבושל רק תמתין להקטרה. </a:t>
            </a:r>
            <a:r>
              <a:rPr lang="he-IL" sz="2400" b="1" u="sng" dirty="0">
                <a:latin typeface="David" panose="020E0502060401010101" pitchFamily="34" charset="-79"/>
                <a:cs typeface="David" panose="020E0502060401010101" pitchFamily="34" charset="-79"/>
              </a:rPr>
              <a:t>וענה לו הנער הכהן</a:t>
            </a:r>
            <a:r>
              <a:rPr lang="he-IL" sz="2400" dirty="0">
                <a:latin typeface="David" panose="020E0502060401010101" pitchFamily="34" charset="-79"/>
                <a:cs typeface="David" panose="020E0502060401010101" pitchFamily="34" charset="-79"/>
              </a:rPr>
              <a:t>: </a:t>
            </a:r>
            <a:r>
              <a:rPr lang="he-IL" sz="2400" b="1" dirty="0">
                <a:highlight>
                  <a:srgbClr val="FFFF00"/>
                </a:highlight>
                <a:latin typeface="David" panose="020E0502060401010101" pitchFamily="34" charset="-79"/>
                <a:cs typeface="David" panose="020E0502060401010101" pitchFamily="34" charset="-79"/>
              </a:rPr>
              <a:t>איני רוצה להמתין להקטרה, עכשיו תיתן לי מהבשר, ואם לא תיתן ברצון אקח בחוזקה </a:t>
            </a:r>
            <a:r>
              <a:rPr lang="he-IL" sz="2400" b="1" dirty="0" err="1">
                <a:highlight>
                  <a:srgbClr val="FFFF00"/>
                </a:highlight>
                <a:latin typeface="David" panose="020E0502060401010101" pitchFamily="34" charset="-79"/>
                <a:cs typeface="David" panose="020E0502060401010101" pitchFamily="34" charset="-79"/>
              </a:rPr>
              <a:t>ובכח</a:t>
            </a:r>
            <a:r>
              <a:rPr lang="he-IL" sz="2400" b="1" dirty="0">
                <a:highlight>
                  <a:srgbClr val="FFFF00"/>
                </a:highlight>
                <a:latin typeface="David" panose="020E0502060401010101" pitchFamily="34" charset="-79"/>
                <a:cs typeface="David" panose="020E0502060401010101" pitchFamily="34" charset="-79"/>
              </a:rPr>
              <a:t>. </a:t>
            </a:r>
          </a:p>
        </p:txBody>
      </p:sp>
      <p:sp>
        <p:nvSpPr>
          <p:cNvPr id="5" name="TextBox 4">
            <a:extLst>
              <a:ext uri="{FF2B5EF4-FFF2-40B4-BE49-F238E27FC236}">
                <a16:creationId xmlns:a16="http://schemas.microsoft.com/office/drawing/2014/main" id="{2C236E59-D824-4F1C-8B6E-87E75A25974B}"/>
              </a:ext>
            </a:extLst>
          </p:cNvPr>
          <p:cNvSpPr txBox="1"/>
          <p:nvPr/>
        </p:nvSpPr>
        <p:spPr>
          <a:xfrm>
            <a:off x="207264" y="3418612"/>
            <a:ext cx="6522720" cy="2308324"/>
          </a:xfrm>
          <a:prstGeom prst="rect">
            <a:avLst/>
          </a:prstGeom>
          <a:solidFill>
            <a:schemeClr val="accent3">
              <a:lumMod val="60000"/>
              <a:lumOff val="40000"/>
            </a:schemeClr>
          </a:solid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יז</a:t>
            </a:r>
            <a:r>
              <a:rPr lang="he-IL" sz="2400" dirty="0">
                <a:latin typeface="David" panose="020E0502060401010101" pitchFamily="34" charset="-79"/>
                <a:cs typeface="David" panose="020E0502060401010101" pitchFamily="34" charset="-79"/>
              </a:rPr>
              <a:t>. </a:t>
            </a:r>
            <a:r>
              <a:rPr lang="he-IL" sz="2400" b="1" u="sng" dirty="0">
                <a:latin typeface="David" panose="020E0502060401010101" pitchFamily="34" charset="-79"/>
                <a:cs typeface="David" panose="020E0502060401010101" pitchFamily="34" charset="-79"/>
              </a:rPr>
              <a:t>מסכם הכתוב: שחטאת משרתי </a:t>
            </a:r>
            <a:r>
              <a:rPr lang="he-IL" sz="2400" b="1" u="sng" dirty="0" err="1">
                <a:latin typeface="David" panose="020E0502060401010101" pitchFamily="34" charset="-79"/>
                <a:cs typeface="David" panose="020E0502060401010101" pitchFamily="34" charset="-79"/>
              </a:rPr>
              <a:t>הכהנים</a:t>
            </a:r>
            <a:r>
              <a:rPr lang="he-IL" sz="2400" b="1" u="sng" dirty="0">
                <a:latin typeface="David" panose="020E0502060401010101" pitchFamily="34" charset="-79"/>
                <a:cs typeface="David" panose="020E0502060401010101" pitchFamily="34" charset="-79"/>
              </a:rPr>
              <a:t> הייתה גדולה מאד לפני ה'  </a:t>
            </a:r>
            <a:r>
              <a:rPr lang="he-IL" sz="2400" dirty="0">
                <a:latin typeface="David" panose="020E0502060401010101" pitchFamily="34" charset="-79"/>
                <a:cs typeface="David" panose="020E0502060401010101" pitchFamily="34" charset="-79"/>
              </a:rPr>
              <a:t>(שלקחו יותר ממה שמגיע להם או שלקחו קודם ההקטרה של </a:t>
            </a:r>
            <a:r>
              <a:rPr lang="he-IL" sz="2400" dirty="0" err="1">
                <a:latin typeface="David" panose="020E0502060401010101" pitchFamily="34" charset="-79"/>
                <a:cs typeface="David" panose="020E0502060401010101" pitchFamily="34" charset="-79"/>
              </a:rPr>
              <a:t>החלבים</a:t>
            </a:r>
            <a:r>
              <a:rPr lang="he-IL" sz="2400" dirty="0">
                <a:latin typeface="David" panose="020E0502060401010101" pitchFamily="34" charset="-79"/>
                <a:cs typeface="David" panose="020E0502060401010101" pitchFamily="34" charset="-79"/>
              </a:rPr>
              <a:t>) כי ביזו בניי עלי את קורבנות ה', ומהם למדו הנערים לחטוא </a:t>
            </a:r>
            <a:r>
              <a:rPr lang="he-IL" sz="2400" dirty="0" err="1">
                <a:latin typeface="David" panose="020E0502060401010101" pitchFamily="34" charset="-79"/>
                <a:cs typeface="David" panose="020E0502060401010101" pitchFamily="34" charset="-79"/>
              </a:rPr>
              <a:t>בבזיון</a:t>
            </a:r>
            <a:r>
              <a:rPr lang="he-IL" sz="2400" dirty="0">
                <a:latin typeface="David" panose="020E0502060401010101" pitchFamily="34" charset="-79"/>
                <a:cs typeface="David" panose="020E0502060401010101" pitchFamily="34" charset="-79"/>
              </a:rPr>
              <a:t> הקודשים ( וגם המקריבים את הקורבנות ביזו את הקורבנות לאחר שראו איך </a:t>
            </a:r>
            <a:r>
              <a:rPr lang="he-IL" sz="2400" dirty="0" err="1">
                <a:latin typeface="David" panose="020E0502060401010101" pitchFamily="34" charset="-79"/>
                <a:cs typeface="David" panose="020E0502060401010101" pitchFamily="34" charset="-79"/>
              </a:rPr>
              <a:t>הכהנים</a:t>
            </a:r>
            <a:r>
              <a:rPr lang="he-IL" sz="2400" dirty="0">
                <a:latin typeface="David" panose="020E0502060401010101" pitchFamily="34" charset="-79"/>
                <a:cs typeface="David" panose="020E0502060401010101" pitchFamily="34" charset="-79"/>
              </a:rPr>
              <a:t> מתייחסים לקורבנות)</a:t>
            </a:r>
            <a:endParaRPr lang="he-IL" sz="2400" b="1" dirty="0">
              <a:latin typeface="David" panose="020E0502060401010101" pitchFamily="34" charset="-79"/>
              <a:cs typeface="David" panose="020E0502060401010101" pitchFamily="34" charset="-79"/>
            </a:endParaRPr>
          </a:p>
        </p:txBody>
      </p:sp>
      <p:sp>
        <p:nvSpPr>
          <p:cNvPr id="6" name="TextBox 5">
            <a:extLst>
              <a:ext uri="{FF2B5EF4-FFF2-40B4-BE49-F238E27FC236}">
                <a16:creationId xmlns:a16="http://schemas.microsoft.com/office/drawing/2014/main" id="{BE30C8B0-6997-44BB-B0B6-C31D7C1A5129}"/>
              </a:ext>
            </a:extLst>
          </p:cNvPr>
          <p:cNvSpPr txBox="1"/>
          <p:nvPr/>
        </p:nvSpPr>
        <p:spPr>
          <a:xfrm>
            <a:off x="6998208" y="4614511"/>
            <a:ext cx="4937760" cy="1877437"/>
          </a:xfrm>
          <a:prstGeom prst="rect">
            <a:avLst/>
          </a:prstGeom>
          <a:solidFill>
            <a:schemeClr val="accent2">
              <a:lumMod val="75000"/>
            </a:schemeClr>
          </a:solidFill>
          <a:ln w="28575">
            <a:solidFill>
              <a:schemeClr val="tx1"/>
            </a:solidFill>
          </a:ln>
        </p:spPr>
        <p:txBody>
          <a:bodyPr wrap="square" rtlCol="1">
            <a:spAutoFit/>
          </a:bodyPr>
          <a:lstStyle/>
          <a:p>
            <a:r>
              <a:rPr lang="he-IL" sz="3200" b="1" u="sng" dirty="0">
                <a:latin typeface="David" panose="020E0502060401010101" pitchFamily="34" charset="-79"/>
                <a:cs typeface="David" panose="020E0502060401010101" pitchFamily="34" charset="-79"/>
              </a:rPr>
              <a:t>הגמרא </a:t>
            </a:r>
            <a:r>
              <a:rPr lang="he-IL" sz="3200" b="1" u="sng" dirty="0" err="1">
                <a:latin typeface="David" panose="020E0502060401010101" pitchFamily="34" charset="-79"/>
                <a:cs typeface="David" panose="020E0502060401010101" pitchFamily="34" charset="-79"/>
              </a:rPr>
              <a:t>ביומא</a:t>
            </a:r>
            <a:r>
              <a:rPr lang="he-IL" sz="3200" b="1" u="sng" dirty="0">
                <a:latin typeface="David" panose="020E0502060401010101" pitchFamily="34" charset="-79"/>
                <a:cs typeface="David" panose="020E0502060401010101" pitchFamily="34" charset="-79"/>
              </a:rPr>
              <a:t> דף ט':</a:t>
            </a:r>
          </a:p>
          <a:p>
            <a:r>
              <a:rPr lang="he-IL" sz="2800" dirty="0">
                <a:latin typeface="David" panose="020E0502060401010101" pitchFamily="34" charset="-79"/>
                <a:cs typeface="David" panose="020E0502060401010101" pitchFamily="34" charset="-79"/>
              </a:rPr>
              <a:t>אמר רבי יוחנן בן </a:t>
            </a:r>
            <a:r>
              <a:rPr lang="he-IL" sz="2800" dirty="0" err="1">
                <a:latin typeface="David" panose="020E0502060401010101" pitchFamily="34" charset="-79"/>
                <a:cs typeface="David" panose="020E0502060401010101" pitchFamily="34" charset="-79"/>
              </a:rPr>
              <a:t>תורתא</a:t>
            </a:r>
            <a:r>
              <a:rPr lang="he-IL" sz="2800" dirty="0">
                <a:latin typeface="David" panose="020E0502060401010101" pitchFamily="34" charset="-79"/>
                <a:cs typeface="David" panose="020E0502060401010101" pitchFamily="34" charset="-79"/>
              </a:rPr>
              <a:t> מפני מה חרבה שילה מפני שהיו בה שני דברים: גילוי עריות, ובזיון קודשים..</a:t>
            </a:r>
            <a:endParaRPr lang="he-IL" sz="2400" dirty="0">
              <a:latin typeface="David" panose="020E0502060401010101" pitchFamily="34" charset="-79"/>
              <a:cs typeface="David" panose="020E0502060401010101" pitchFamily="34" charset="-79"/>
            </a:endParaRPr>
          </a:p>
        </p:txBody>
      </p:sp>
      <p:pic>
        <p:nvPicPr>
          <p:cNvPr id="7" name="תמונה 6">
            <a:extLst>
              <a:ext uri="{FF2B5EF4-FFF2-40B4-BE49-F238E27FC236}">
                <a16:creationId xmlns:a16="http://schemas.microsoft.com/office/drawing/2014/main" id="{87020522-EC7C-4DD5-94A2-A820C4F00785}"/>
              </a:ext>
            </a:extLst>
          </p:cNvPr>
          <p:cNvPicPr>
            <a:picLocks noChangeAspect="1"/>
          </p:cNvPicPr>
          <p:nvPr/>
        </p:nvPicPr>
        <p:blipFill>
          <a:blip r:embed="rId2"/>
          <a:stretch>
            <a:fillRect/>
          </a:stretch>
        </p:blipFill>
        <p:spPr>
          <a:xfrm>
            <a:off x="707136" y="690169"/>
            <a:ext cx="5913501" cy="3971110"/>
          </a:xfrm>
          <a:prstGeom prst="rect">
            <a:avLst/>
          </a:prstGeom>
        </p:spPr>
      </p:pic>
    </p:spTree>
    <p:extLst>
      <p:ext uri="{BB962C8B-B14F-4D97-AF65-F5344CB8AC3E}">
        <p14:creationId xmlns:p14="http://schemas.microsoft.com/office/powerpoint/2010/main" val="2045414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F652AFE-952F-4F43-801C-D2875E526DED}"/>
              </a:ext>
            </a:extLst>
          </p:cNvPr>
          <p:cNvSpPr txBox="1"/>
          <p:nvPr/>
        </p:nvSpPr>
        <p:spPr>
          <a:xfrm>
            <a:off x="4486656" y="403443"/>
            <a:ext cx="7473696" cy="2923877"/>
          </a:xfrm>
          <a:prstGeom prst="rect">
            <a:avLst/>
          </a:prstGeom>
          <a:blipFill>
            <a:blip r:embed="rId2"/>
            <a:tile tx="0" ty="0" sx="100000" sy="100000" flip="none" algn="tl"/>
          </a:blipFill>
          <a:ln w="28575">
            <a:solidFill>
              <a:schemeClr val="tx1"/>
            </a:solidFill>
          </a:ln>
        </p:spPr>
        <p:txBody>
          <a:bodyPr wrap="square" rtlCol="1">
            <a:spAutoFit/>
          </a:bodyPr>
          <a:lstStyle/>
          <a:p>
            <a:r>
              <a:rPr lang="he-IL" sz="4000" b="1" u="sng" dirty="0">
                <a:latin typeface="David" panose="020E0502060401010101" pitchFamily="34" charset="-79"/>
                <a:cs typeface="David" panose="020E0502060401010101" pitchFamily="34" charset="-79"/>
              </a:rPr>
              <a:t>חומש ויקרא פרק ז' פסוקים לא-לב':</a:t>
            </a:r>
          </a:p>
          <a:p>
            <a:r>
              <a:rPr lang="he-IL" sz="3600" dirty="0">
                <a:latin typeface="David" panose="020E0502060401010101" pitchFamily="34" charset="-79"/>
                <a:cs typeface="David" panose="020E0502060401010101" pitchFamily="34" charset="-79"/>
              </a:rPr>
              <a:t>"והקטיר הכהן את החלב </a:t>
            </a:r>
            <a:r>
              <a:rPr lang="he-IL" sz="3600" dirty="0" err="1">
                <a:latin typeface="David" panose="020E0502060401010101" pitchFamily="34" charset="-79"/>
                <a:cs typeface="David" panose="020E0502060401010101" pitchFamily="34" charset="-79"/>
              </a:rPr>
              <a:t>המזבחה</a:t>
            </a:r>
            <a:r>
              <a:rPr lang="he-IL" sz="3600" dirty="0">
                <a:latin typeface="David" panose="020E0502060401010101" pitchFamily="34" charset="-79"/>
                <a:cs typeface="David" panose="020E0502060401010101" pitchFamily="34" charset="-79"/>
              </a:rPr>
              <a:t> והיה </a:t>
            </a:r>
            <a:r>
              <a:rPr lang="he-IL" sz="3600" b="1" dirty="0">
                <a:latin typeface="David" panose="020E0502060401010101" pitchFamily="34" charset="-79"/>
                <a:cs typeface="David" panose="020E0502060401010101" pitchFamily="34" charset="-79"/>
              </a:rPr>
              <a:t>החזה לאהרון ולבניו</a:t>
            </a:r>
            <a:r>
              <a:rPr lang="he-IL" sz="3600" dirty="0">
                <a:latin typeface="David" panose="020E0502060401010101" pitchFamily="34" charset="-79"/>
                <a:cs typeface="David" panose="020E0502060401010101" pitchFamily="34" charset="-79"/>
              </a:rPr>
              <a:t>.</a:t>
            </a:r>
          </a:p>
          <a:p>
            <a:r>
              <a:rPr lang="he-IL" sz="3600" b="1" dirty="0">
                <a:latin typeface="David" panose="020E0502060401010101" pitchFamily="34" charset="-79"/>
                <a:cs typeface="David" panose="020E0502060401010101" pitchFamily="34" charset="-79"/>
              </a:rPr>
              <a:t>ואת שוק הימין תתנו תרומה לכהן </a:t>
            </a:r>
            <a:r>
              <a:rPr lang="he-IL" sz="3600" dirty="0">
                <a:latin typeface="David" panose="020E0502060401010101" pitchFamily="34" charset="-79"/>
                <a:cs typeface="David" panose="020E0502060401010101" pitchFamily="34" charset="-79"/>
              </a:rPr>
              <a:t>מזבחי </a:t>
            </a:r>
            <a:r>
              <a:rPr lang="he-IL" sz="3600" dirty="0" err="1">
                <a:latin typeface="David" panose="020E0502060401010101" pitchFamily="34" charset="-79"/>
                <a:cs typeface="David" panose="020E0502060401010101" pitchFamily="34" charset="-79"/>
              </a:rPr>
              <a:t>שלמיכם</a:t>
            </a:r>
            <a:r>
              <a:rPr lang="he-IL" sz="3600" dirty="0">
                <a:latin typeface="David" panose="020E0502060401010101" pitchFamily="34" charset="-79"/>
                <a:cs typeface="David" panose="020E0502060401010101" pitchFamily="34" charset="-79"/>
              </a:rPr>
              <a:t>"</a:t>
            </a:r>
          </a:p>
        </p:txBody>
      </p:sp>
      <p:sp>
        <p:nvSpPr>
          <p:cNvPr id="3" name="TextBox 2">
            <a:extLst>
              <a:ext uri="{FF2B5EF4-FFF2-40B4-BE49-F238E27FC236}">
                <a16:creationId xmlns:a16="http://schemas.microsoft.com/office/drawing/2014/main" id="{9A806C57-D06B-4162-A9F2-6A4647BE29A7}"/>
              </a:ext>
            </a:extLst>
          </p:cNvPr>
          <p:cNvSpPr txBox="1"/>
          <p:nvPr/>
        </p:nvSpPr>
        <p:spPr>
          <a:xfrm>
            <a:off x="310896" y="3811107"/>
            <a:ext cx="7473696" cy="2554545"/>
          </a:xfrm>
          <a:prstGeom prst="rect">
            <a:avLst/>
          </a:prstGeom>
          <a:blipFill>
            <a:blip r:embed="rId2"/>
            <a:tile tx="0" ty="0" sx="100000" sy="100000" flip="none" algn="tl"/>
          </a:blipFill>
          <a:ln w="28575">
            <a:solidFill>
              <a:schemeClr val="tx1"/>
            </a:solidFill>
          </a:ln>
        </p:spPr>
        <p:txBody>
          <a:bodyPr wrap="square" rtlCol="1">
            <a:spAutoFit/>
          </a:bodyPr>
          <a:lstStyle/>
          <a:p>
            <a:r>
              <a:rPr lang="he-IL" sz="4000" b="1" u="sng" dirty="0">
                <a:latin typeface="David" panose="020E0502060401010101" pitchFamily="34" charset="-79"/>
                <a:cs typeface="David" panose="020E0502060401010101" pitchFamily="34" charset="-79"/>
              </a:rPr>
              <a:t>חומש דברים פרק יח' פסוק ג':</a:t>
            </a:r>
          </a:p>
          <a:p>
            <a:r>
              <a:rPr lang="he-IL" sz="4000" dirty="0">
                <a:latin typeface="David" panose="020E0502060401010101" pitchFamily="34" charset="-79"/>
                <a:cs typeface="David" panose="020E0502060401010101" pitchFamily="34" charset="-79"/>
              </a:rPr>
              <a:t>וזה יהיה משפט </a:t>
            </a:r>
            <a:r>
              <a:rPr lang="he-IL" sz="4000" dirty="0" err="1">
                <a:latin typeface="David" panose="020E0502060401010101" pitchFamily="34" charset="-79"/>
                <a:cs typeface="David" panose="020E0502060401010101" pitchFamily="34" charset="-79"/>
              </a:rPr>
              <a:t>הכהנים</a:t>
            </a:r>
            <a:r>
              <a:rPr lang="he-IL" sz="4000" dirty="0">
                <a:latin typeface="David" panose="020E0502060401010101" pitchFamily="34" charset="-79"/>
                <a:cs typeface="David" panose="020E0502060401010101" pitchFamily="34" charset="-79"/>
              </a:rPr>
              <a:t> מאת העם מאת </a:t>
            </a:r>
            <a:r>
              <a:rPr lang="he-IL" sz="4000" dirty="0" err="1">
                <a:latin typeface="David" panose="020E0502060401010101" pitchFamily="34" charset="-79"/>
                <a:cs typeface="David" panose="020E0502060401010101" pitchFamily="34" charset="-79"/>
              </a:rPr>
              <a:t>זובחי</a:t>
            </a:r>
            <a:r>
              <a:rPr lang="he-IL" sz="4000" dirty="0">
                <a:latin typeface="David" panose="020E0502060401010101" pitchFamily="34" charset="-79"/>
                <a:cs typeface="David" panose="020E0502060401010101" pitchFamily="34" charset="-79"/>
              </a:rPr>
              <a:t> הזבח אם שור אם שה ונתן לכהן הזרוע והלחיים והקבה</a:t>
            </a:r>
            <a:endParaRPr lang="he-IL" sz="3600" dirty="0">
              <a:latin typeface="David" panose="020E0502060401010101" pitchFamily="34" charset="-79"/>
              <a:cs typeface="David" panose="020E0502060401010101" pitchFamily="34" charset="-79"/>
            </a:endParaRPr>
          </a:p>
        </p:txBody>
      </p:sp>
      <p:pic>
        <p:nvPicPr>
          <p:cNvPr id="4" name="תמונה 3">
            <a:extLst>
              <a:ext uri="{FF2B5EF4-FFF2-40B4-BE49-F238E27FC236}">
                <a16:creationId xmlns:a16="http://schemas.microsoft.com/office/drawing/2014/main" id="{CDA74464-54FD-43CC-ADBF-AA5AD36DBCBB}"/>
              </a:ext>
            </a:extLst>
          </p:cNvPr>
          <p:cNvPicPr>
            <a:picLocks noChangeAspect="1"/>
          </p:cNvPicPr>
          <p:nvPr/>
        </p:nvPicPr>
        <p:blipFill>
          <a:blip r:embed="rId3"/>
          <a:stretch>
            <a:fillRect/>
          </a:stretch>
        </p:blipFill>
        <p:spPr>
          <a:xfrm>
            <a:off x="8107680" y="3697844"/>
            <a:ext cx="3439287" cy="2797071"/>
          </a:xfrm>
          <a:prstGeom prst="rect">
            <a:avLst/>
          </a:prstGeom>
        </p:spPr>
      </p:pic>
      <p:pic>
        <p:nvPicPr>
          <p:cNvPr id="5" name="תמונה 4">
            <a:extLst>
              <a:ext uri="{FF2B5EF4-FFF2-40B4-BE49-F238E27FC236}">
                <a16:creationId xmlns:a16="http://schemas.microsoft.com/office/drawing/2014/main" id="{34021F2A-A42A-49B5-B261-58AC17BE9AEF}"/>
              </a:ext>
            </a:extLst>
          </p:cNvPr>
          <p:cNvPicPr>
            <a:picLocks noChangeAspect="1"/>
          </p:cNvPicPr>
          <p:nvPr/>
        </p:nvPicPr>
        <p:blipFill>
          <a:blip r:embed="rId4"/>
          <a:stretch>
            <a:fillRect/>
          </a:stretch>
        </p:blipFill>
        <p:spPr>
          <a:xfrm>
            <a:off x="369135" y="403443"/>
            <a:ext cx="5051334" cy="6260592"/>
          </a:xfrm>
          <a:prstGeom prst="rect">
            <a:avLst/>
          </a:prstGeom>
        </p:spPr>
      </p:pic>
    </p:spTree>
    <p:extLst>
      <p:ext uri="{BB962C8B-B14F-4D97-AF65-F5344CB8AC3E}">
        <p14:creationId xmlns:p14="http://schemas.microsoft.com/office/powerpoint/2010/main" val="306400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1D3AE16D-3383-422B-8BEE-7C61DEE65F8C}"/>
              </a:ext>
            </a:extLst>
          </p:cNvPr>
          <p:cNvSpPr/>
          <p:nvPr/>
        </p:nvSpPr>
        <p:spPr>
          <a:xfrm>
            <a:off x="6876288" y="358247"/>
            <a:ext cx="5047488" cy="3046988"/>
          </a:xfrm>
          <a:prstGeom prst="rect">
            <a:avLst/>
          </a:prstGeom>
          <a:blipFill>
            <a:blip r:embed="rId2"/>
            <a:tile tx="0" ty="0" sx="100000" sy="100000" flip="none" algn="tl"/>
          </a:blipFill>
        </p:spPr>
        <p:txBody>
          <a:bodyPr wrap="square">
            <a:spAutoFit/>
          </a:bodyPr>
          <a:lstStyle/>
          <a:p>
            <a:r>
              <a:rPr lang="he-IL" sz="3200" b="1" dirty="0" err="1">
                <a:latin typeface="David" panose="020E0502060401010101" pitchFamily="34" charset="-79"/>
                <a:cs typeface="David" panose="020E0502060401010101" pitchFamily="34" charset="-79"/>
              </a:rPr>
              <a:t>יח</a:t>
            </a:r>
            <a:r>
              <a:rPr lang="he-IL" sz="3200" dirty="0">
                <a:latin typeface="David" panose="020E0502060401010101" pitchFamily="34" charset="-79"/>
                <a:cs typeface="David" panose="020E0502060401010101" pitchFamily="34" charset="-79"/>
              </a:rPr>
              <a:t> וּשְׁמוּאֵל, מְשָׁרֵת אֶת-פְּנֵי יְהוָה:  </a:t>
            </a:r>
            <a:r>
              <a:rPr lang="he-IL" sz="3200" b="1" dirty="0">
                <a:highlight>
                  <a:srgbClr val="FFFF00"/>
                </a:highlight>
                <a:latin typeface="David" panose="020E0502060401010101" pitchFamily="34" charset="-79"/>
                <a:cs typeface="David" panose="020E0502060401010101" pitchFamily="34" charset="-79"/>
              </a:rPr>
              <a:t>נַעַר, חָגוּר אֵפוֹד בָּד</a:t>
            </a:r>
            <a:r>
              <a:rPr lang="he-IL" sz="3200" dirty="0">
                <a:latin typeface="David" panose="020E0502060401010101" pitchFamily="34" charset="-79"/>
                <a:cs typeface="David" panose="020E0502060401010101" pitchFamily="34" charset="-79"/>
              </a:rPr>
              <a:t>.  </a:t>
            </a:r>
          </a:p>
          <a:p>
            <a:r>
              <a:rPr lang="he-IL" sz="3200" b="1" dirty="0" err="1">
                <a:latin typeface="David" panose="020E0502060401010101" pitchFamily="34" charset="-79"/>
                <a:cs typeface="David" panose="020E0502060401010101" pitchFamily="34" charset="-79"/>
              </a:rPr>
              <a:t>יט</a:t>
            </a:r>
            <a:r>
              <a:rPr lang="he-IL" sz="3200" dirty="0">
                <a:latin typeface="David" panose="020E0502060401010101" pitchFamily="34" charset="-79"/>
                <a:cs typeface="David" panose="020E0502060401010101" pitchFamily="34" charset="-79"/>
              </a:rPr>
              <a:t> </a:t>
            </a:r>
            <a:r>
              <a:rPr lang="he-IL" sz="3200" b="1" dirty="0">
                <a:highlight>
                  <a:srgbClr val="FFFF00"/>
                </a:highlight>
                <a:latin typeface="David" panose="020E0502060401010101" pitchFamily="34" charset="-79"/>
                <a:cs typeface="David" panose="020E0502060401010101" pitchFamily="34" charset="-79"/>
              </a:rPr>
              <a:t>וּמְעִיל קָטֹן תַּעֲשֶׂה-לּוֹ אִמּוֹ</a:t>
            </a:r>
            <a:r>
              <a:rPr lang="he-IL" sz="3200" dirty="0">
                <a:latin typeface="David" panose="020E0502060401010101" pitchFamily="34" charset="-79"/>
                <a:cs typeface="David" panose="020E0502060401010101" pitchFamily="34" charset="-79"/>
              </a:rPr>
              <a:t>, וְהַעַלְתָה לוֹ מִיָּמִים יָמִימָה--בַּעֲלוֹתָהּ, אֶת-אִישָׁהּ, לִזְבֹּחַ, אֶת-זֶבַח הַיָּמִים</a:t>
            </a:r>
            <a:endParaRPr lang="he-IL" sz="3200" dirty="0"/>
          </a:p>
        </p:txBody>
      </p:sp>
      <p:sp>
        <p:nvSpPr>
          <p:cNvPr id="3" name="TextBox 2">
            <a:extLst>
              <a:ext uri="{FF2B5EF4-FFF2-40B4-BE49-F238E27FC236}">
                <a16:creationId xmlns:a16="http://schemas.microsoft.com/office/drawing/2014/main" id="{EE631D6C-E737-48E6-A17B-AADDF0111D25}"/>
              </a:ext>
            </a:extLst>
          </p:cNvPr>
          <p:cNvSpPr txBox="1"/>
          <p:nvPr/>
        </p:nvSpPr>
        <p:spPr>
          <a:xfrm>
            <a:off x="633984" y="358247"/>
            <a:ext cx="6022848" cy="1938992"/>
          </a:xfrm>
          <a:prstGeom prst="rect">
            <a:avLst/>
          </a:prstGeom>
          <a:blipFill>
            <a:blip r:embed="rId3"/>
            <a:tile tx="0" ty="0" sx="100000" sy="100000" flip="none" algn="tl"/>
          </a:blipFill>
          <a:ln w="28575">
            <a:solidFill>
              <a:schemeClr val="tx1"/>
            </a:solidFill>
          </a:ln>
        </p:spPr>
        <p:txBody>
          <a:bodyPr wrap="square" rtlCol="1">
            <a:spAutoFit/>
          </a:bodyPr>
          <a:lstStyle/>
          <a:p>
            <a:r>
              <a:rPr lang="he-IL" sz="2400" b="1" u="sng" dirty="0" err="1">
                <a:latin typeface="David" panose="020E0502060401010101" pitchFamily="34" charset="-79"/>
                <a:cs typeface="David" panose="020E0502060401010101" pitchFamily="34" charset="-79"/>
              </a:rPr>
              <a:t>יח</a:t>
            </a:r>
            <a:r>
              <a:rPr lang="he-IL" sz="2400" dirty="0">
                <a:latin typeface="David" panose="020E0502060401010101" pitchFamily="34" charset="-79"/>
                <a:cs typeface="David" panose="020E0502060401010101" pitchFamily="34" charset="-79"/>
              </a:rPr>
              <a:t>. שמואל למרות שהיה במחיצתם של בני עלי לא למד ממעשיהם ואף התעלה- שמואל היה בלימוד תורה ובלימוד עבודת הלווים . </a:t>
            </a:r>
            <a:r>
              <a:rPr lang="he-IL" sz="2400" b="1" dirty="0">
                <a:highlight>
                  <a:srgbClr val="FFFF00"/>
                </a:highlight>
                <a:latin typeface="David" panose="020E0502060401010101" pitchFamily="34" charset="-79"/>
                <a:cs typeface="David" panose="020E0502060401010101" pitchFamily="34" charset="-79"/>
              </a:rPr>
              <a:t>ושמואל על אף שעודנו נער צעיר היה לבוש כעין חולצה מפשתן </a:t>
            </a:r>
            <a:r>
              <a:rPr lang="he-IL" sz="2400" dirty="0">
                <a:latin typeface="David" panose="020E0502060401010101" pitchFamily="34" charset="-79"/>
                <a:cs typeface="David" panose="020E0502060401010101" pitchFamily="34" charset="-79"/>
              </a:rPr>
              <a:t>(כדרך עובדי ה' החשובים)</a:t>
            </a:r>
          </a:p>
        </p:txBody>
      </p:sp>
      <p:sp>
        <p:nvSpPr>
          <p:cNvPr id="4" name="TextBox 3">
            <a:extLst>
              <a:ext uri="{FF2B5EF4-FFF2-40B4-BE49-F238E27FC236}">
                <a16:creationId xmlns:a16="http://schemas.microsoft.com/office/drawing/2014/main" id="{A5CC3540-AE9B-4614-926C-A6DB36D6CD16}"/>
              </a:ext>
            </a:extLst>
          </p:cNvPr>
          <p:cNvSpPr txBox="1"/>
          <p:nvPr/>
        </p:nvSpPr>
        <p:spPr>
          <a:xfrm>
            <a:off x="6876288" y="3685032"/>
            <a:ext cx="5047488" cy="2308324"/>
          </a:xfrm>
          <a:prstGeom prst="rect">
            <a:avLst/>
          </a:prstGeom>
          <a:blipFill>
            <a:blip r:embed="rId3"/>
            <a:tile tx="0" ty="0" sx="100000" sy="100000" flip="none" algn="tl"/>
          </a:blipFill>
          <a:ln w="28575">
            <a:solidFill>
              <a:schemeClr val="tx1"/>
            </a:solidFill>
          </a:ln>
        </p:spPr>
        <p:txBody>
          <a:bodyPr wrap="square" rtlCol="1">
            <a:spAutoFit/>
          </a:bodyPr>
          <a:lstStyle/>
          <a:p>
            <a:r>
              <a:rPr lang="he-IL" sz="2400" dirty="0" err="1">
                <a:latin typeface="David" panose="020E0502060401010101" pitchFamily="34" charset="-79"/>
                <a:cs typeface="David" panose="020E0502060401010101" pitchFamily="34" charset="-79"/>
              </a:rPr>
              <a:t>יט</a:t>
            </a:r>
            <a:r>
              <a:rPr lang="he-IL" sz="2400" dirty="0">
                <a:latin typeface="David" panose="020E0502060401010101" pitchFamily="34" charset="-79"/>
                <a:cs typeface="David" panose="020E0502060401010101" pitchFamily="34" charset="-79"/>
              </a:rPr>
              <a:t>. ומלבד האפוד שלבש </a:t>
            </a:r>
            <a:r>
              <a:rPr lang="he-IL" sz="2400" dirty="0" err="1">
                <a:latin typeface="David" panose="020E0502060401010101" pitchFamily="34" charset="-79"/>
                <a:cs typeface="David" panose="020E0502060401010101" pitchFamily="34" charset="-79"/>
              </a:rPr>
              <a:t>אמא</a:t>
            </a:r>
            <a:r>
              <a:rPr lang="he-IL" sz="2400" dirty="0">
                <a:latin typeface="David" panose="020E0502060401010101" pitchFamily="34" charset="-79"/>
                <a:cs typeface="David" panose="020E0502060401010101" pitchFamily="34" charset="-79"/>
              </a:rPr>
              <a:t> של שמואל, חנה הייתה </a:t>
            </a:r>
            <a:r>
              <a:rPr lang="he-IL" sz="2400" b="1" dirty="0">
                <a:highlight>
                  <a:srgbClr val="FFFF00"/>
                </a:highlight>
                <a:latin typeface="David" panose="020E0502060401010101" pitchFamily="34" charset="-79"/>
                <a:cs typeface="David" panose="020E0502060401010101" pitchFamily="34" charset="-79"/>
              </a:rPr>
              <a:t>מכינה לו כל שנה מעיל </a:t>
            </a:r>
            <a:r>
              <a:rPr lang="he-IL" sz="2400" dirty="0">
                <a:latin typeface="David" panose="020E0502060401010101" pitchFamily="34" charset="-79"/>
                <a:cs typeface="David" panose="020E0502060401010101" pitchFamily="34" charset="-79"/>
              </a:rPr>
              <a:t>והייתה מעלה לו פעם בשנה בימים שאלקנה היה עולה לרגל להקרבת קורבנות, הייתה חנה גם עולה וכך ראו את בנם שמואל, ונתנו לו את המעיל. </a:t>
            </a:r>
          </a:p>
        </p:txBody>
      </p:sp>
      <p:pic>
        <p:nvPicPr>
          <p:cNvPr id="5" name="תמונה 4">
            <a:extLst>
              <a:ext uri="{FF2B5EF4-FFF2-40B4-BE49-F238E27FC236}">
                <a16:creationId xmlns:a16="http://schemas.microsoft.com/office/drawing/2014/main" id="{B1E3D921-2435-4D00-8226-735BEB20F1F0}"/>
              </a:ext>
            </a:extLst>
          </p:cNvPr>
          <p:cNvPicPr>
            <a:picLocks noChangeAspect="1"/>
          </p:cNvPicPr>
          <p:nvPr/>
        </p:nvPicPr>
        <p:blipFill>
          <a:blip r:embed="rId4"/>
          <a:stretch>
            <a:fillRect/>
          </a:stretch>
        </p:blipFill>
        <p:spPr>
          <a:xfrm>
            <a:off x="841248" y="2707620"/>
            <a:ext cx="5352288" cy="2742204"/>
          </a:xfrm>
          <a:prstGeom prst="rect">
            <a:avLst/>
          </a:prstGeom>
        </p:spPr>
      </p:pic>
    </p:spTree>
    <p:extLst>
      <p:ext uri="{BB962C8B-B14F-4D97-AF65-F5344CB8AC3E}">
        <p14:creationId xmlns:p14="http://schemas.microsoft.com/office/powerpoint/2010/main" val="2380715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a:extLst>
              <a:ext uri="{FF2B5EF4-FFF2-40B4-BE49-F238E27FC236}">
                <a16:creationId xmlns:a16="http://schemas.microsoft.com/office/drawing/2014/main" id="{BD13A2D0-F34A-439A-A45E-ABC11008A00D}"/>
              </a:ext>
            </a:extLst>
          </p:cNvPr>
          <p:cNvSpPr/>
          <p:nvPr/>
        </p:nvSpPr>
        <p:spPr>
          <a:xfrm>
            <a:off x="6461760" y="439204"/>
            <a:ext cx="5388864" cy="3539430"/>
          </a:xfrm>
          <a:prstGeom prst="rect">
            <a:avLst/>
          </a:prstGeom>
          <a:blipFill>
            <a:blip r:embed="rId2"/>
            <a:tile tx="0" ty="0" sx="100000" sy="100000" flip="none" algn="tl"/>
          </a:blipFill>
        </p:spPr>
        <p:txBody>
          <a:bodyPr wrap="square">
            <a:spAutoFit/>
          </a:bodyPr>
          <a:lstStyle/>
          <a:p>
            <a:r>
              <a:rPr lang="he-IL" sz="3200" b="1" dirty="0">
                <a:solidFill>
                  <a:srgbClr val="314B77"/>
                </a:solidFill>
                <a:latin typeface="David" panose="020E0502060401010101" pitchFamily="34" charset="-79"/>
                <a:cs typeface="David" panose="020E0502060401010101" pitchFamily="34" charset="-79"/>
              </a:rPr>
              <a:t>כ</a:t>
            </a:r>
            <a:r>
              <a:rPr lang="he-IL" sz="3200" dirty="0">
                <a:solidFill>
                  <a:srgbClr val="314B77"/>
                </a:solidFill>
                <a:latin typeface="David" panose="020E0502060401010101" pitchFamily="34" charset="-79"/>
                <a:cs typeface="David" panose="020E0502060401010101" pitchFamily="34" charset="-79"/>
              </a:rPr>
              <a:t> וּבֵרַךְ עֵלִי אֶת-אֶלְקָנָה וְאֶת-אִשְׁתּוֹ, וְאָמַר </a:t>
            </a:r>
            <a:r>
              <a:rPr lang="he-IL" sz="3200" b="1" dirty="0">
                <a:solidFill>
                  <a:srgbClr val="314B77"/>
                </a:solidFill>
                <a:highlight>
                  <a:srgbClr val="FFFF00"/>
                </a:highlight>
                <a:latin typeface="David" panose="020E0502060401010101" pitchFamily="34" charset="-79"/>
                <a:cs typeface="David" panose="020E0502060401010101" pitchFamily="34" charset="-79"/>
              </a:rPr>
              <a:t>יָשֵׂם יְהוָה לְךָ זֶרַע </a:t>
            </a:r>
            <a:r>
              <a:rPr lang="he-IL" sz="3200" b="1" dirty="0" err="1">
                <a:solidFill>
                  <a:srgbClr val="314B77"/>
                </a:solidFill>
                <a:highlight>
                  <a:srgbClr val="FFFF00"/>
                </a:highlight>
                <a:latin typeface="David" panose="020E0502060401010101" pitchFamily="34" charset="-79"/>
                <a:cs typeface="David" panose="020E0502060401010101" pitchFamily="34" charset="-79"/>
              </a:rPr>
              <a:t>מִן-הָאִשָּׁה</a:t>
            </a:r>
            <a:r>
              <a:rPr lang="he-IL" sz="3200" b="1" dirty="0">
                <a:solidFill>
                  <a:srgbClr val="314B77"/>
                </a:solidFill>
                <a:highlight>
                  <a:srgbClr val="FFFF00"/>
                </a:highlight>
                <a:latin typeface="David" panose="020E0502060401010101" pitchFamily="34" charset="-79"/>
                <a:cs typeface="David" panose="020E0502060401010101" pitchFamily="34" charset="-79"/>
              </a:rPr>
              <a:t> הַזֹּאת, תַּחַת הַשְּׁאֵלָה, אֲשֶׁר שָׁאַל לַיהוָה</a:t>
            </a:r>
            <a:r>
              <a:rPr lang="he-IL" sz="3200" dirty="0">
                <a:solidFill>
                  <a:srgbClr val="314B77"/>
                </a:solidFill>
                <a:latin typeface="David" panose="020E0502060401010101" pitchFamily="34" charset="-79"/>
                <a:cs typeface="David" panose="020E0502060401010101" pitchFamily="34" charset="-79"/>
              </a:rPr>
              <a:t>; וְהָלְכוּ, לִמְקוֹמוֹ.  </a:t>
            </a:r>
          </a:p>
          <a:p>
            <a:r>
              <a:rPr lang="he-IL" sz="3200" b="1" dirty="0" err="1">
                <a:solidFill>
                  <a:srgbClr val="314B77"/>
                </a:solidFill>
                <a:latin typeface="David" panose="020E0502060401010101" pitchFamily="34" charset="-79"/>
                <a:cs typeface="David" panose="020E0502060401010101" pitchFamily="34" charset="-79"/>
              </a:rPr>
              <a:t>כא</a:t>
            </a:r>
            <a:r>
              <a:rPr lang="he-IL" sz="3200" dirty="0">
                <a:solidFill>
                  <a:srgbClr val="314B77"/>
                </a:solidFill>
                <a:latin typeface="David" panose="020E0502060401010101" pitchFamily="34" charset="-79"/>
                <a:cs typeface="David" panose="020E0502060401010101" pitchFamily="34" charset="-79"/>
              </a:rPr>
              <a:t> כִּי-פָקַד יְהוָה אֶת-חַנָּה, </a:t>
            </a:r>
            <a:r>
              <a:rPr lang="he-IL" sz="3200" dirty="0" err="1">
                <a:solidFill>
                  <a:srgbClr val="314B77"/>
                </a:solidFill>
                <a:latin typeface="David" panose="020E0502060401010101" pitchFamily="34" charset="-79"/>
                <a:cs typeface="David" panose="020E0502060401010101" pitchFamily="34" charset="-79"/>
              </a:rPr>
              <a:t>וַתַּהַר</a:t>
            </a:r>
            <a:r>
              <a:rPr lang="he-IL" sz="3200" dirty="0">
                <a:solidFill>
                  <a:srgbClr val="314B77"/>
                </a:solidFill>
                <a:latin typeface="David" panose="020E0502060401010101" pitchFamily="34" charset="-79"/>
                <a:cs typeface="David" panose="020E0502060401010101" pitchFamily="34" charset="-79"/>
              </a:rPr>
              <a:t> וַתֵּלֶד שְׁלֹשָׁה-בָנִים וּשְׁתֵּי בָנוֹת; וַיִּגְדַּל הַנַּעַר שְׁמוּאֵל, עִם-יְהוָה.  </a:t>
            </a:r>
            <a:endParaRPr lang="he-IL" sz="3200" dirty="0"/>
          </a:p>
        </p:txBody>
      </p:sp>
      <p:sp>
        <p:nvSpPr>
          <p:cNvPr id="3" name="TextBox 2">
            <a:extLst>
              <a:ext uri="{FF2B5EF4-FFF2-40B4-BE49-F238E27FC236}">
                <a16:creationId xmlns:a16="http://schemas.microsoft.com/office/drawing/2014/main" id="{83001A79-1E95-48C9-8908-92F13FC09119}"/>
              </a:ext>
            </a:extLst>
          </p:cNvPr>
          <p:cNvSpPr txBox="1"/>
          <p:nvPr/>
        </p:nvSpPr>
        <p:spPr>
          <a:xfrm>
            <a:off x="219456" y="358247"/>
            <a:ext cx="6071616" cy="3108543"/>
          </a:xfrm>
          <a:prstGeom prst="rect">
            <a:avLst/>
          </a:prstGeom>
          <a:blipFill>
            <a:blip r:embed="rId3"/>
            <a:tile tx="0" ty="0" sx="100000" sy="100000" flip="none" algn="tl"/>
          </a:blipFill>
          <a:ln w="28575">
            <a:solidFill>
              <a:schemeClr val="tx1"/>
            </a:solidFill>
          </a:ln>
        </p:spPr>
        <p:txBody>
          <a:bodyPr wrap="square" rtlCol="1">
            <a:spAutoFit/>
          </a:bodyPr>
          <a:lstStyle/>
          <a:p>
            <a:r>
              <a:rPr lang="he-IL" sz="2800" b="1" u="sng" dirty="0">
                <a:latin typeface="David" panose="020E0502060401010101" pitchFamily="34" charset="-79"/>
                <a:cs typeface="David" panose="020E0502060401010101" pitchFamily="34" charset="-79"/>
              </a:rPr>
              <a:t>כ</a:t>
            </a:r>
            <a:r>
              <a:rPr lang="he-IL" sz="2800" dirty="0">
                <a:latin typeface="David" panose="020E0502060401010101" pitchFamily="34" charset="-79"/>
                <a:cs typeface="David" panose="020E0502060401010101" pitchFamily="34" charset="-79"/>
              </a:rPr>
              <a:t>. בעת שהגיעו אלקנה ומשפחתו למשכן שילה נגשו לעלי והיה עלי מברך את אלקנה וחנה: "</a:t>
            </a:r>
            <a:r>
              <a:rPr lang="he-IL" sz="2800" b="1" dirty="0">
                <a:highlight>
                  <a:srgbClr val="FFFF00"/>
                </a:highlight>
                <a:latin typeface="David" panose="020E0502060401010101" pitchFamily="34" charset="-79"/>
                <a:cs typeface="David" panose="020E0502060401010101" pitchFamily="34" charset="-79"/>
              </a:rPr>
              <a:t>יהי רצון שייתן לך ה' בן נוסף מחנה , שיהיה במקום שמואל שאותו השאלתם לה' ולא נמצא בבית אתכם</a:t>
            </a:r>
            <a:r>
              <a:rPr lang="he-IL" sz="2800" dirty="0">
                <a:latin typeface="David" panose="020E0502060401010101" pitchFamily="34" charset="-79"/>
                <a:cs typeface="David" panose="020E0502060401010101" pitchFamily="34" charset="-79"/>
              </a:rPr>
              <a:t>, ואלקנה וחנה לא התעכבו בילה וחזרו לביתם כדי שתתקיים ברכת עלי במהרה ויולד בן.</a:t>
            </a:r>
          </a:p>
        </p:txBody>
      </p:sp>
      <p:sp>
        <p:nvSpPr>
          <p:cNvPr id="4" name="TextBox 3">
            <a:extLst>
              <a:ext uri="{FF2B5EF4-FFF2-40B4-BE49-F238E27FC236}">
                <a16:creationId xmlns:a16="http://schemas.microsoft.com/office/drawing/2014/main" id="{1E97C25B-112E-4B11-949F-84947431FA21}"/>
              </a:ext>
            </a:extLst>
          </p:cNvPr>
          <p:cNvSpPr txBox="1"/>
          <p:nvPr/>
        </p:nvSpPr>
        <p:spPr>
          <a:xfrm>
            <a:off x="6681216" y="4302359"/>
            <a:ext cx="5169408" cy="2246769"/>
          </a:xfrm>
          <a:prstGeom prst="rect">
            <a:avLst/>
          </a:prstGeom>
          <a:blipFill>
            <a:blip r:embed="rId3"/>
            <a:tile tx="0" ty="0" sx="100000" sy="100000" flip="none" algn="tl"/>
          </a:blipFill>
          <a:ln w="28575">
            <a:solidFill>
              <a:schemeClr val="tx1"/>
            </a:solidFill>
          </a:ln>
        </p:spPr>
        <p:txBody>
          <a:bodyPr wrap="square" rtlCol="1">
            <a:spAutoFit/>
          </a:bodyPr>
          <a:lstStyle/>
          <a:p>
            <a:r>
              <a:rPr lang="he-IL" sz="2800" b="1" u="sng" dirty="0" err="1">
                <a:latin typeface="David" panose="020E0502060401010101" pitchFamily="34" charset="-79"/>
                <a:cs typeface="David" panose="020E0502060401010101" pitchFamily="34" charset="-79"/>
              </a:rPr>
              <a:t>כא</a:t>
            </a:r>
            <a:r>
              <a:rPr lang="he-IL" sz="2800" dirty="0">
                <a:latin typeface="David" panose="020E0502060401010101" pitchFamily="34" charset="-79"/>
                <a:cs typeface="David" panose="020E0502060401010101" pitchFamily="34" charset="-79"/>
              </a:rPr>
              <a:t>. ה' זכר את צדקותה של חנה ואת ברכת עלי ובמשך כמה שנים שעלי מברכם, זכו לשלושה בנים ושתי בנות, ושמואל בבית עלי גדל בשנים ומתעלה בעבודת ה' . </a:t>
            </a:r>
          </a:p>
        </p:txBody>
      </p:sp>
      <p:pic>
        <p:nvPicPr>
          <p:cNvPr id="5" name="תמונה 4">
            <a:extLst>
              <a:ext uri="{FF2B5EF4-FFF2-40B4-BE49-F238E27FC236}">
                <a16:creationId xmlns:a16="http://schemas.microsoft.com/office/drawing/2014/main" id="{FCF05638-D7AD-46A6-8E03-7D2DB323892B}"/>
              </a:ext>
            </a:extLst>
          </p:cNvPr>
          <p:cNvPicPr>
            <a:picLocks noChangeAspect="1"/>
          </p:cNvPicPr>
          <p:nvPr/>
        </p:nvPicPr>
        <p:blipFill>
          <a:blip r:embed="rId4"/>
          <a:stretch>
            <a:fillRect/>
          </a:stretch>
        </p:blipFill>
        <p:spPr>
          <a:xfrm>
            <a:off x="414528" y="3978634"/>
            <a:ext cx="2952750" cy="2246769"/>
          </a:xfrm>
          <a:prstGeom prst="rect">
            <a:avLst/>
          </a:prstGeom>
        </p:spPr>
      </p:pic>
    </p:spTree>
    <p:extLst>
      <p:ext uri="{BB962C8B-B14F-4D97-AF65-F5344CB8AC3E}">
        <p14:creationId xmlns:p14="http://schemas.microsoft.com/office/powerpoint/2010/main" val="3151662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AB6631-21E2-4CD0-9476-67D4DE1D62B7}"/>
              </a:ext>
            </a:extLst>
          </p:cNvPr>
          <p:cNvPicPr>
            <a:picLocks noChangeAspect="1"/>
          </p:cNvPicPr>
          <p:nvPr/>
        </p:nvPicPr>
        <p:blipFill>
          <a:blip r:embed="rId2"/>
          <a:stretch>
            <a:fillRect/>
          </a:stretch>
        </p:blipFill>
        <p:spPr>
          <a:xfrm>
            <a:off x="1140142" y="104775"/>
            <a:ext cx="5845874" cy="6648450"/>
          </a:xfrm>
          <a:prstGeom prst="rect">
            <a:avLst/>
          </a:prstGeom>
        </p:spPr>
      </p:pic>
      <p:sp>
        <p:nvSpPr>
          <p:cNvPr id="3" name="TextBox 2">
            <a:extLst>
              <a:ext uri="{FF2B5EF4-FFF2-40B4-BE49-F238E27FC236}">
                <a16:creationId xmlns:a16="http://schemas.microsoft.com/office/drawing/2014/main" id="{D9BB0DBD-1DFE-4187-BF90-D2E5903A1D0A}"/>
              </a:ext>
            </a:extLst>
          </p:cNvPr>
          <p:cNvSpPr txBox="1"/>
          <p:nvPr/>
        </p:nvSpPr>
        <p:spPr>
          <a:xfrm>
            <a:off x="7839456" y="330291"/>
            <a:ext cx="4111752" cy="4401205"/>
          </a:xfrm>
          <a:prstGeom prst="rect">
            <a:avLst/>
          </a:prstGeom>
          <a:solidFill>
            <a:schemeClr val="accent4">
              <a:lumMod val="40000"/>
              <a:lumOff val="60000"/>
            </a:schemeClr>
          </a:solidFill>
          <a:ln w="28575">
            <a:solidFill>
              <a:schemeClr val="tx1"/>
            </a:solidFill>
          </a:ln>
        </p:spPr>
        <p:txBody>
          <a:bodyPr wrap="square" rtlCol="1">
            <a:spAutoFit/>
          </a:bodyPr>
          <a:lstStyle/>
          <a:p>
            <a:r>
              <a:rPr lang="he-IL" sz="4000" b="1" u="sng" dirty="0">
                <a:latin typeface="David" panose="020E0502060401010101" pitchFamily="34" charset="-79"/>
                <a:cs typeface="David" panose="020E0502060401010101" pitchFamily="34" charset="-79"/>
              </a:rPr>
              <a:t>במפה המקומות שראינו עד עכשיו: </a:t>
            </a:r>
            <a:r>
              <a:rPr lang="he-IL" sz="4000" b="1" dirty="0">
                <a:highlight>
                  <a:srgbClr val="FFFF00"/>
                </a:highlight>
                <a:latin typeface="David" panose="020E0502060401010101" pitchFamily="34" charset="-79"/>
                <a:cs typeface="David" panose="020E0502060401010101" pitchFamily="34" charset="-79"/>
              </a:rPr>
              <a:t>אפרים</a:t>
            </a:r>
            <a:r>
              <a:rPr lang="he-IL" sz="4000" dirty="0">
                <a:latin typeface="David" panose="020E0502060401010101" pitchFamily="34" charset="-79"/>
                <a:cs typeface="David" panose="020E0502060401010101" pitchFamily="34" charset="-79"/>
              </a:rPr>
              <a:t> האזור שבו גר אלקנה וחנה.</a:t>
            </a:r>
          </a:p>
          <a:p>
            <a:r>
              <a:rPr lang="he-IL" sz="4000" b="1" dirty="0">
                <a:highlight>
                  <a:srgbClr val="FFFF00"/>
                </a:highlight>
                <a:latin typeface="David" panose="020E0502060401010101" pitchFamily="34" charset="-79"/>
                <a:cs typeface="David" panose="020E0502060401010101" pitchFamily="34" charset="-79"/>
              </a:rPr>
              <a:t>בית אל- שילה </a:t>
            </a:r>
            <a:r>
              <a:rPr lang="he-IL" sz="4000" dirty="0">
                <a:latin typeface="David" panose="020E0502060401010101" pitchFamily="34" charset="-79"/>
                <a:cs typeface="David" panose="020E0502060401010101" pitchFamily="34" charset="-79"/>
              </a:rPr>
              <a:t>המשכן שבו ישב שמואל ועלי. </a:t>
            </a:r>
          </a:p>
        </p:txBody>
      </p:sp>
    </p:spTree>
    <p:extLst>
      <p:ext uri="{BB962C8B-B14F-4D97-AF65-F5344CB8AC3E}">
        <p14:creationId xmlns:p14="http://schemas.microsoft.com/office/powerpoint/2010/main" val="857345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10566</TotalTime>
  <Words>1924</Words>
  <Application>Microsoft Office PowerPoint</Application>
  <PresentationFormat>מסך רחב</PresentationFormat>
  <Paragraphs>69</Paragraphs>
  <Slides>15</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15</vt:i4>
      </vt:variant>
    </vt:vector>
  </HeadingPairs>
  <TitlesOfParts>
    <vt:vector size="21"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Teacher</dc:creator>
  <cp:lastModifiedBy>Teacher</cp:lastModifiedBy>
  <cp:revision>39</cp:revision>
  <dcterms:created xsi:type="dcterms:W3CDTF">2021-10-04T21:16:11Z</dcterms:created>
  <dcterms:modified xsi:type="dcterms:W3CDTF">2021-10-14T10:19:07Z</dcterms:modified>
</cp:coreProperties>
</file>