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6" r:id="rId3"/>
    <p:sldId id="258" r:id="rId4"/>
    <p:sldId id="259" r:id="rId5"/>
    <p:sldId id="260" r:id="rId6"/>
    <p:sldId id="261" r:id="rId7"/>
    <p:sldId id="266" r:id="rId8"/>
    <p:sldId id="262" r:id="rId9"/>
    <p:sldId id="263" r:id="rId10"/>
    <p:sldId id="264" r:id="rId11"/>
    <p:sldId id="265" r:id="rId12"/>
    <p:sldId id="267"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99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13" autoAdjust="0"/>
    <p:restoredTop sz="94660"/>
  </p:normalViewPr>
  <p:slideViewPr>
    <p:cSldViewPr snapToGrid="0">
      <p:cViewPr varScale="1">
        <p:scale>
          <a:sx n="79" d="100"/>
          <a:sy n="79" d="100"/>
        </p:scale>
        <p:origin x="12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0F439B5-0D8D-441A-9E6B-8FDDAF8884E0}"/>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95C1476-E1B1-46EB-BFCF-31D241651E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BC59E90-A6D0-46B7-8C69-3BE6D38779E6}"/>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5" name="מציין מיקום של כותרת תחתונה 4">
            <a:extLst>
              <a:ext uri="{FF2B5EF4-FFF2-40B4-BE49-F238E27FC236}">
                <a16:creationId xmlns:a16="http://schemas.microsoft.com/office/drawing/2014/main" id="{9FFF7283-5B02-4428-9508-A0ABC9662EB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229CE9C-60BA-4E43-8C00-36325A85345B}"/>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161789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7799928-7E65-4292-A1D4-27A73782A99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07058C2-A132-42ED-A7F3-40962ED3E53B}"/>
              </a:ext>
            </a:extLst>
          </p:cNvPr>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872AF4B-1444-4934-A280-5DEAB86F95CA}"/>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5" name="מציין מיקום של כותרת תחתונה 4">
            <a:extLst>
              <a:ext uri="{FF2B5EF4-FFF2-40B4-BE49-F238E27FC236}">
                <a16:creationId xmlns:a16="http://schemas.microsoft.com/office/drawing/2014/main" id="{3C2FC499-688A-4D93-A4A5-2008DEAC2D8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0142642-AA1E-4530-B906-81AD7B7B33F6}"/>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103489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4CA5FD-9CBB-4D66-B9C4-85DFA8223F07}"/>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A2597F9-DE43-46CD-995C-CAD347755F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מציין מיקום של תאריך 3">
            <a:extLst>
              <a:ext uri="{FF2B5EF4-FFF2-40B4-BE49-F238E27FC236}">
                <a16:creationId xmlns:a16="http://schemas.microsoft.com/office/drawing/2014/main" id="{6BC9B075-1D77-4282-8A15-12E43ED89111}"/>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5" name="מציין מיקום של כותרת תחתונה 4">
            <a:extLst>
              <a:ext uri="{FF2B5EF4-FFF2-40B4-BE49-F238E27FC236}">
                <a16:creationId xmlns:a16="http://schemas.microsoft.com/office/drawing/2014/main" id="{410124B6-8D6D-4A01-8314-A38A3DD1D14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AE89DFD-8A95-49BD-9FDC-C65299F1C519}"/>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480966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0FB3DFB-48F5-42E9-B930-109067AFA82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11E6540-9DE9-4563-9025-6F3D3DAD9D1A}"/>
              </a:ext>
            </a:extLst>
          </p:cNvPr>
          <p:cNvSpPr>
            <a:spLocks noGrp="1"/>
          </p:cNvSpPr>
          <p:nvPr>
            <p:ph sz="half" idx="1"/>
          </p:nvPr>
        </p:nvSpPr>
        <p:spPr>
          <a:xfrm>
            <a:off x="838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7033F9E-5C09-4A23-B50D-E763E02A34FB}"/>
              </a:ext>
            </a:extLst>
          </p:cNvPr>
          <p:cNvSpPr>
            <a:spLocks noGrp="1"/>
          </p:cNvSpPr>
          <p:nvPr>
            <p:ph sz="half" idx="2"/>
          </p:nvPr>
        </p:nvSpPr>
        <p:spPr>
          <a:xfrm>
            <a:off x="6172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0CD5BF1-173A-468D-9E23-238C3E9653FF}"/>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6" name="מציין מיקום של כותרת תחתונה 5">
            <a:extLst>
              <a:ext uri="{FF2B5EF4-FFF2-40B4-BE49-F238E27FC236}">
                <a16:creationId xmlns:a16="http://schemas.microsoft.com/office/drawing/2014/main" id="{035A2ACC-889C-4DEF-92F8-DDB1AD2000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D0CC94A-11DB-4964-B97D-B70B69991831}"/>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3041284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349EE7-9263-4893-AFD0-2884530CC774}"/>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53B5059-76AF-40B5-8A4C-6F7664ED87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מציין מיקום תוכן 3">
            <a:extLst>
              <a:ext uri="{FF2B5EF4-FFF2-40B4-BE49-F238E27FC236}">
                <a16:creationId xmlns:a16="http://schemas.microsoft.com/office/drawing/2014/main" id="{F05AFA65-C519-4553-9351-9B4C56E01783}"/>
              </a:ext>
            </a:extLst>
          </p:cNvPr>
          <p:cNvSpPr>
            <a:spLocks noGrp="1"/>
          </p:cNvSpPr>
          <p:nvPr>
            <p:ph sz="half" idx="2"/>
          </p:nvPr>
        </p:nvSpPr>
        <p:spPr>
          <a:xfrm>
            <a:off x="839788" y="2505075"/>
            <a:ext cx="5157787"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CA6BC5A4-107F-4A0B-926C-B58D557458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מציין מיקום תוכן 5">
            <a:extLst>
              <a:ext uri="{FF2B5EF4-FFF2-40B4-BE49-F238E27FC236}">
                <a16:creationId xmlns:a16="http://schemas.microsoft.com/office/drawing/2014/main" id="{B7613CF5-49F9-4AFB-AA1B-92EA156ED413}"/>
              </a:ext>
            </a:extLst>
          </p:cNvPr>
          <p:cNvSpPr>
            <a:spLocks noGrp="1"/>
          </p:cNvSpPr>
          <p:nvPr>
            <p:ph sz="quarter" idx="4"/>
          </p:nvPr>
        </p:nvSpPr>
        <p:spPr>
          <a:xfrm>
            <a:off x="6172200" y="2505075"/>
            <a:ext cx="5183188"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0074D9C-46C8-4CB4-B037-6000E9451608}"/>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8" name="מציין מיקום של כותרת תחתונה 7">
            <a:extLst>
              <a:ext uri="{FF2B5EF4-FFF2-40B4-BE49-F238E27FC236}">
                <a16:creationId xmlns:a16="http://schemas.microsoft.com/office/drawing/2014/main" id="{AC36F5CB-61E8-4B5F-8CA3-C29620F7B3BB}"/>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11E9EB43-0064-4B6E-9A2B-22BC15C100ED}"/>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231830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6318F80-7F5B-4552-9830-4C0F2C642B1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25ABF499-3127-4F63-A3F6-50BC898C0446}"/>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4" name="מציין מיקום של כותרת תחתונה 3">
            <a:extLst>
              <a:ext uri="{FF2B5EF4-FFF2-40B4-BE49-F238E27FC236}">
                <a16:creationId xmlns:a16="http://schemas.microsoft.com/office/drawing/2014/main" id="{282E66C2-5F65-4E43-8DAA-4CDAFB716EE5}"/>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B5C3260-8B41-4C63-A4D8-2954A753AE6B}"/>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4010155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418907D8-38B8-4F36-A6F0-4CB32D574563}"/>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3" name="מציין מיקום של כותרת תחתונה 2">
            <a:extLst>
              <a:ext uri="{FF2B5EF4-FFF2-40B4-BE49-F238E27FC236}">
                <a16:creationId xmlns:a16="http://schemas.microsoft.com/office/drawing/2014/main" id="{7917FF41-E12F-4310-B50D-2EF39B413190}"/>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3BB12D4-7504-4AC2-B30E-74DE152D3F60}"/>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397365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17684C-983D-4197-8D18-E9409E8780F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4A2E33B-06DA-4BBA-92E1-FCFA48268F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D07CAF95-529B-4EED-A49D-9B8193F307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4B7E8CB7-F40F-4ECB-BEF3-8B6DDF71A81A}"/>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6" name="מציין מיקום של כותרת תחתונה 5">
            <a:extLst>
              <a:ext uri="{FF2B5EF4-FFF2-40B4-BE49-F238E27FC236}">
                <a16:creationId xmlns:a16="http://schemas.microsoft.com/office/drawing/2014/main" id="{578E81FE-4C3B-454A-BC79-520F723C3E6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BFEAF5C-B98A-4D90-8BBF-BD8799BF1F8A}"/>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3511525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CF99387-83A4-4788-B206-563357B408F7}"/>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BDDF2F59-61AB-4EC8-8CB8-4995425D1B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4272DD31-C618-484A-A717-9DFAB8CB6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4DE30E3A-7AE0-4E42-8926-3B65BE5A5802}"/>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6" name="מציין מיקום של כותרת תחתונה 5">
            <a:extLst>
              <a:ext uri="{FF2B5EF4-FFF2-40B4-BE49-F238E27FC236}">
                <a16:creationId xmlns:a16="http://schemas.microsoft.com/office/drawing/2014/main" id="{470F4A66-7A87-4669-A22A-7ACEFEDD764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DEB4601-9746-4CCB-80C2-95ED0CF710C6}"/>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2659299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2D83FE-590A-48DE-B863-CBAA07CB03A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32AD8E1-E3EC-4434-A4A6-CDEABB31899B}"/>
              </a:ext>
            </a:extLst>
          </p:cNvPr>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2906C23-64F7-47D5-BC0B-2C8BEEAD428D}"/>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5" name="מציין מיקום של כותרת תחתונה 4">
            <a:extLst>
              <a:ext uri="{FF2B5EF4-FFF2-40B4-BE49-F238E27FC236}">
                <a16:creationId xmlns:a16="http://schemas.microsoft.com/office/drawing/2014/main" id="{C10FA797-5B07-411E-A642-8923C5441D1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6CDA731-045B-493C-9EA0-81F69AEA6EEC}"/>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2423389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B399045-DE14-49D9-B9DC-84C3139082FA}"/>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FE3746B-92FF-40DF-B862-F19F4CFCE53D}"/>
              </a:ext>
            </a:extLst>
          </p:cNvPr>
          <p:cNvSpPr>
            <a:spLocks noGrp="1"/>
          </p:cNvSpPr>
          <p:nvPr>
            <p:ph type="body" orient="vert" idx="1"/>
          </p:nvPr>
        </p:nvSpPr>
        <p:spPr>
          <a:xfrm>
            <a:off x="838200" y="365125"/>
            <a:ext cx="7734300"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CA5BFD7-F740-41F4-9829-FF0F0771E562}"/>
              </a:ext>
            </a:extLst>
          </p:cNvPr>
          <p:cNvSpPr>
            <a:spLocks noGrp="1"/>
          </p:cNvSpPr>
          <p:nvPr>
            <p:ph type="dt" sz="half" idx="10"/>
          </p:nvPr>
        </p:nvSpPr>
        <p:spPr/>
        <p:txBody>
          <a:bodyPr/>
          <a:lstStyle/>
          <a:p>
            <a:fld id="{C9DA00A3-FBC2-4BFD-81D8-2FF2DB326BA6}" type="datetimeFigureOut">
              <a:rPr lang="he-IL" smtClean="0"/>
              <a:t>ט"ז/תשרי/תשפ"ב</a:t>
            </a:fld>
            <a:endParaRPr lang="he-IL"/>
          </a:p>
        </p:txBody>
      </p:sp>
      <p:sp>
        <p:nvSpPr>
          <p:cNvPr id="5" name="מציין מיקום של כותרת תחתונה 4">
            <a:extLst>
              <a:ext uri="{FF2B5EF4-FFF2-40B4-BE49-F238E27FC236}">
                <a16:creationId xmlns:a16="http://schemas.microsoft.com/office/drawing/2014/main" id="{926E7A79-FDD9-496D-9ACC-B9E98E7C808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149FC84-7435-4917-B5BF-1CA290BE3FC9}"/>
              </a:ext>
            </a:extLst>
          </p:cNvPr>
          <p:cNvSpPr>
            <a:spLocks noGrp="1"/>
          </p:cNvSpPr>
          <p:nvPr>
            <p:ph type="sldNum" sz="quarter" idx="12"/>
          </p:nvPr>
        </p:nvSpPr>
        <p:spPr/>
        <p:txBody>
          <a:bodyPr/>
          <a:lstStyle/>
          <a:p>
            <a:fld id="{9D1D5F00-9E04-4106-B0AD-49B18F5DF00A}" type="slidenum">
              <a:rPr lang="he-IL" smtClean="0"/>
              <a:t>‹#›</a:t>
            </a:fld>
            <a:endParaRPr lang="he-IL"/>
          </a:p>
        </p:txBody>
      </p:sp>
    </p:spTree>
    <p:extLst>
      <p:ext uri="{BB962C8B-B14F-4D97-AF65-F5344CB8AC3E}">
        <p14:creationId xmlns:p14="http://schemas.microsoft.com/office/powerpoint/2010/main" val="615779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f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7000" b="-7000"/>
          </a:stretch>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C84FCDF-7F3E-4D60-BA0E-4187FB20B9C0}"/>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5B3946E-C73C-4A8C-8E5F-2DB845D2557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9773CEA-FEB9-4F57-9A5B-AB86CA15599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9DA00A3-FBC2-4BFD-81D8-2FF2DB326BA6}" type="datetimeFigureOut">
              <a:rPr lang="he-IL" smtClean="0"/>
              <a:t>ט"ז/תשרי/תשפ"ב</a:t>
            </a:fld>
            <a:endParaRPr lang="he-IL"/>
          </a:p>
        </p:txBody>
      </p:sp>
      <p:sp>
        <p:nvSpPr>
          <p:cNvPr id="5" name="מציין מיקום של כותרת תחתונה 4">
            <a:extLst>
              <a:ext uri="{FF2B5EF4-FFF2-40B4-BE49-F238E27FC236}">
                <a16:creationId xmlns:a16="http://schemas.microsoft.com/office/drawing/2014/main" id="{24D8F908-4F97-4C95-BDC9-E581FE3D4D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B905F16C-8367-4A9A-B541-FF394F0A552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D1D5F00-9E04-4106-B0AD-49B18F5DF00A}" type="slidenum">
              <a:rPr lang="he-IL" smtClean="0"/>
              <a:t>‹#›</a:t>
            </a:fld>
            <a:endParaRPr lang="he-IL"/>
          </a:p>
        </p:txBody>
      </p:sp>
    </p:spTree>
    <p:extLst>
      <p:ext uri="{BB962C8B-B14F-4D97-AF65-F5344CB8AC3E}">
        <p14:creationId xmlns:p14="http://schemas.microsoft.com/office/powerpoint/2010/main" val="33400681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0_%D7%90_%D7%91" TargetMode="External"/><Relationship Id="rId2" Type="http://schemas.openxmlformats.org/officeDocument/2006/relationships/hyperlink" Target="https://he.wikisource.org/wiki/%D7%A7%D7%98%D7%92%D7%95%D7%A8%D7%99%D7%94:%D7%A9%D7%9E%D7%95%D7%90%D7%9C_%D7%90_%D7%90_%D7%90" TargetMode="Externa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0_%D7%90_%D7%96" TargetMode="External"/><Relationship Id="rId2" Type="http://schemas.openxmlformats.org/officeDocument/2006/relationships/hyperlink" Target="https://he.wikisource.org/wiki/%D7%A7%D7%98%D7%92%D7%95%D7%A8%D7%99%D7%94:%D7%A9%D7%9E%D7%95%D7%90%D7%9C_%D7%90_%D7%90_%D7%95" TargetMode="Externa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he.wikisource.org/wiki/%D7%A7%D7%98%D7%92%D7%95%D7%A8%D7%99%D7%94:%D7%A9%D7%9E%D7%95%D7%90%D7%9C_%D7%90_%D7%90_%D7%97"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0_%D7%90_%D7%99" TargetMode="External"/><Relationship Id="rId2" Type="http://schemas.openxmlformats.org/officeDocument/2006/relationships/hyperlink" Target="https://he.wikisource.org/wiki/%D7%A7%D7%98%D7%92%D7%95%D7%A8%D7%99%D7%94:%D7%A9%D7%9E%D7%95%D7%90%D7%9C_%D7%90_%D7%90_%D7%98" TargetMode="Externa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he.wikisource.org/wiki/%D7%A7%D7%98%D7%92%D7%95%D7%A8%D7%99%D7%94:%D7%A9%D7%9E%D7%95%D7%90%D7%9C_%D7%90_%D7%90_%D7%99%D7%90" TargetMode="External"/></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hyperlink" Target="https://he.wikisource.org/wiki/%D7%A7%D7%98%D7%92%D7%95%D7%A8%D7%99%D7%94:%D7%A9%D7%9E%D7%95%D7%90%D7%9C_%D7%90_%D7%90_%D7%99%D7%92" TargetMode="External"/><Relationship Id="rId7" Type="http://schemas.openxmlformats.org/officeDocument/2006/relationships/image" Target="../media/image8.png"/><Relationship Id="rId2" Type="http://schemas.openxmlformats.org/officeDocument/2006/relationships/hyperlink" Target="https://he.wikisource.org/wiki/%D7%A7%D7%98%D7%92%D7%95%D7%A8%D7%99%D7%94:%D7%A9%D7%9E%D7%95%D7%90%D7%9C_%D7%90_%D7%90_%D7%99%D7%91" TargetMode="Externa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hyperlink" Target="https://he.wikisource.org/wiki/%D7%A7%D7%98%D7%92%D7%95%D7%A8%D7%99%D7%94:%D7%A9%D7%9E%D7%95%D7%90%D7%9C_%D7%90_%D7%90_%D7%99%D7%93" TargetMode="External"/><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0_%D7%90_%D7%98%D7%96" TargetMode="External"/><Relationship Id="rId2" Type="http://schemas.openxmlformats.org/officeDocument/2006/relationships/hyperlink" Target="https://he.wikisource.org/wiki/%D7%A7%D7%98%D7%92%D7%95%D7%A8%D7%99%D7%94:%D7%A9%D7%9E%D7%95%D7%90%D7%9C_%D7%90_%D7%90_%D7%98%D7%95" TargetMode="Externa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s://he.wikisource.org/wiki/%D7%A7%D7%98%D7%92%D7%95%D7%A8%D7%99%D7%94:%D7%A9%D7%9E%D7%95%D7%90%D7%9C_%D7%90_%D7%90_%D7%99%D7%97" TargetMode="External"/><Relationship Id="rId4" Type="http://schemas.openxmlformats.org/officeDocument/2006/relationships/hyperlink" Target="https://he.wikisource.org/wiki/%D7%A7%D7%98%D7%92%D7%95%D7%A8%D7%99%D7%94:%D7%A9%D7%9E%D7%95%D7%90%D7%9C_%D7%90_%D7%90_%D7%99%D7%96"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0_%D7%90_%D7%9B" TargetMode="External"/><Relationship Id="rId2" Type="http://schemas.openxmlformats.org/officeDocument/2006/relationships/hyperlink" Target="https://he.wikisource.org/wiki/%D7%A7%D7%98%D7%92%D7%95%D7%A8%D7%99%D7%94:%D7%A9%D7%9E%D7%95%D7%90%D7%9C_%D7%90_%D7%90_%D7%99%D7%98" TargetMode="Externa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hyperlink" Target="https://he.wikisource.org/wiki/%D7%A7%D7%98%D7%92%D7%95%D7%A8%D7%99%D7%94:%D7%A9%D7%9E%D7%95%D7%90%D7%9C_%D7%90_%D7%90_%D7%9B%D7%9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0_%D7%90_%D7%9B%D7%92" TargetMode="External"/><Relationship Id="rId2" Type="http://schemas.openxmlformats.org/officeDocument/2006/relationships/hyperlink" Target="https://he.wikisource.org/wiki/%D7%A7%D7%98%D7%92%D7%95%D7%A8%D7%99%D7%94:%D7%A9%D7%9E%D7%95%D7%90%D7%9C_%D7%90_%D7%90_%D7%9B%D7%91" TargetMode="Externa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he.wikisource.org/wiki/%D7%A7%D7%98%D7%92%D7%95%D7%A8%D7%99%D7%94:%D7%A9%D7%9E%D7%95%D7%90%D7%9C_%D7%90_%D7%90_%D7%9B%D7%93"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0_%D7%90_%D7%9B%D7%95" TargetMode="External"/><Relationship Id="rId2" Type="http://schemas.openxmlformats.org/officeDocument/2006/relationships/hyperlink" Target="https://he.wikisource.org/wiki/%D7%A7%D7%98%D7%92%D7%95%D7%A8%D7%99%D7%94:%D7%A9%D7%9E%D7%95%D7%90%D7%9C_%D7%90_%D7%90_%D7%9B%D7%94" TargetMode="Externa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hyperlink" Target="https://he.wikisource.org/wiki/%D7%A7%D7%98%D7%92%D7%95%D7%A8%D7%99%D7%94:%D7%A9%D7%9E%D7%95%D7%90%D7%9C_%D7%90_%D7%90_%D7%9B%D7%97" TargetMode="External"/><Relationship Id="rId4" Type="http://schemas.openxmlformats.org/officeDocument/2006/relationships/hyperlink" Target="https://he.wikisource.org/wiki/%D7%A7%D7%98%D7%92%D7%95%D7%A8%D7%99%D7%94:%D7%A9%D7%9E%D7%95%D7%90%D7%9C_%D7%90_%D7%90_%D7%9B%D7%96" TargetMode="Externa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30469-16F2-4506-83C4-92358BE36210}"/>
              </a:ext>
            </a:extLst>
          </p:cNvPr>
          <p:cNvSpPr txBox="1"/>
          <p:nvPr/>
        </p:nvSpPr>
        <p:spPr>
          <a:xfrm>
            <a:off x="513482" y="435353"/>
            <a:ext cx="11327130" cy="1862048"/>
          </a:xfrm>
          <a:prstGeom prst="rect">
            <a:avLst/>
          </a:prstGeom>
          <a:solidFill>
            <a:schemeClr val="accent1">
              <a:lumMod val="60000"/>
              <a:lumOff val="40000"/>
            </a:schemeClr>
          </a:solidFill>
          <a:ln w="28575">
            <a:solidFill>
              <a:schemeClr val="tx1"/>
            </a:solidFill>
          </a:ln>
        </p:spPr>
        <p:txBody>
          <a:bodyPr wrap="square" rtlCol="1">
            <a:spAutoFit/>
          </a:bodyPr>
          <a:lstStyle/>
          <a:p>
            <a:r>
              <a:rPr lang="he-IL" sz="11500" b="1" dirty="0">
                <a:latin typeface="David" panose="020E0502060401010101" pitchFamily="34" charset="-79"/>
                <a:cs typeface="David" panose="020E0502060401010101" pitchFamily="34" charset="-79"/>
              </a:rPr>
              <a:t>ספר שמואל פרק א': </a:t>
            </a:r>
          </a:p>
        </p:txBody>
      </p:sp>
      <p:sp>
        <p:nvSpPr>
          <p:cNvPr id="5" name="TextBox 4">
            <a:extLst>
              <a:ext uri="{FF2B5EF4-FFF2-40B4-BE49-F238E27FC236}">
                <a16:creationId xmlns:a16="http://schemas.microsoft.com/office/drawing/2014/main" id="{C8B83DCD-0B16-467F-969B-CAD3CCE27D35}"/>
              </a:ext>
            </a:extLst>
          </p:cNvPr>
          <p:cNvSpPr txBox="1"/>
          <p:nvPr/>
        </p:nvSpPr>
        <p:spPr>
          <a:xfrm>
            <a:off x="2044700" y="2578920"/>
            <a:ext cx="8813833" cy="3662541"/>
          </a:xfrm>
          <a:prstGeom prst="rect">
            <a:avLst/>
          </a:prstGeom>
          <a:solidFill>
            <a:schemeClr val="accent2">
              <a:lumMod val="60000"/>
              <a:lumOff val="40000"/>
            </a:schemeClr>
          </a:solidFill>
          <a:ln w="28575">
            <a:solidFill>
              <a:schemeClr val="tx1"/>
            </a:solidFill>
          </a:ln>
        </p:spPr>
        <p:txBody>
          <a:bodyPr wrap="square" rtlCol="1">
            <a:spAutoFit/>
          </a:bodyPr>
          <a:lstStyle/>
          <a:p>
            <a:r>
              <a:rPr lang="he-IL" sz="4000" b="1" u="sng" dirty="0">
                <a:latin typeface="David" panose="020E0502060401010101" pitchFamily="34" charset="-79"/>
                <a:cs typeface="David" panose="020E0502060401010101" pitchFamily="34" charset="-79"/>
              </a:rPr>
              <a:t>הנושאים בפרק:</a:t>
            </a:r>
          </a:p>
          <a:p>
            <a:r>
              <a:rPr lang="he-IL" sz="3200" dirty="0">
                <a:latin typeface="David" panose="020E0502060401010101" pitchFamily="34" charset="-79"/>
                <a:cs typeface="David" panose="020E0502060401010101" pitchFamily="34" charset="-79"/>
              </a:rPr>
              <a:t>אלקנה עולה לרגל לשילה                    </a:t>
            </a:r>
            <a:r>
              <a:rPr lang="he-IL" sz="3200" dirty="0" err="1">
                <a:latin typeface="David" panose="020E0502060401010101" pitchFamily="34" charset="-79"/>
                <a:cs typeface="David" panose="020E0502060401010101" pitchFamily="34" charset="-79"/>
              </a:rPr>
              <a:t>פ"ס</a:t>
            </a:r>
            <a:r>
              <a:rPr lang="he-IL" sz="3200" dirty="0">
                <a:latin typeface="David" panose="020E0502060401010101" pitchFamily="34" charset="-79"/>
                <a:cs typeface="David" panose="020E0502060401010101" pitchFamily="34" charset="-79"/>
              </a:rPr>
              <a:t> א'-ג'</a:t>
            </a:r>
          </a:p>
          <a:p>
            <a:r>
              <a:rPr lang="he-IL" sz="3200" dirty="0">
                <a:latin typeface="David" panose="020E0502060401010101" pitchFamily="34" charset="-79"/>
                <a:cs typeface="David" panose="020E0502060401010101" pitchFamily="34" charset="-79"/>
              </a:rPr>
              <a:t>צערה של חנה                                      </a:t>
            </a:r>
            <a:r>
              <a:rPr lang="he-IL" sz="3200" dirty="0" err="1">
                <a:latin typeface="David" panose="020E0502060401010101" pitchFamily="34" charset="-79"/>
                <a:cs typeface="David" panose="020E0502060401010101" pitchFamily="34" charset="-79"/>
              </a:rPr>
              <a:t>פ"ס</a:t>
            </a:r>
            <a:r>
              <a:rPr lang="he-IL" sz="3200" dirty="0">
                <a:latin typeface="David" panose="020E0502060401010101" pitchFamily="34" charset="-79"/>
                <a:cs typeface="David" panose="020E0502060401010101" pitchFamily="34" charset="-79"/>
              </a:rPr>
              <a:t> ד'-ח'</a:t>
            </a:r>
          </a:p>
          <a:p>
            <a:r>
              <a:rPr lang="he-IL" sz="3200" dirty="0">
                <a:latin typeface="David" panose="020E0502060401010101" pitchFamily="34" charset="-79"/>
                <a:cs typeface="David" panose="020E0502060401010101" pitchFamily="34" charset="-79"/>
              </a:rPr>
              <a:t>חנה מתפללת ליד עלי הכהן                </a:t>
            </a:r>
            <a:r>
              <a:rPr lang="he-IL" sz="3200" dirty="0" err="1">
                <a:latin typeface="David" panose="020E0502060401010101" pitchFamily="34" charset="-79"/>
                <a:cs typeface="David" panose="020E0502060401010101" pitchFamily="34" charset="-79"/>
              </a:rPr>
              <a:t>פ"ס</a:t>
            </a:r>
            <a:r>
              <a:rPr lang="he-IL" sz="3200" dirty="0">
                <a:latin typeface="David" panose="020E0502060401010101" pitchFamily="34" charset="-79"/>
                <a:cs typeface="David" panose="020E0502060401010101" pitchFamily="34" charset="-79"/>
              </a:rPr>
              <a:t> ט'-יא'</a:t>
            </a:r>
          </a:p>
          <a:p>
            <a:r>
              <a:rPr lang="he-IL" sz="3200" dirty="0">
                <a:latin typeface="David" panose="020E0502060401010101" pitchFamily="34" charset="-79"/>
                <a:cs typeface="David" panose="020E0502060401010101" pitchFamily="34" charset="-79"/>
              </a:rPr>
              <a:t>חנה נודרת נדר                                    </a:t>
            </a:r>
            <a:r>
              <a:rPr lang="he-IL" sz="3200" dirty="0" err="1">
                <a:latin typeface="David" panose="020E0502060401010101" pitchFamily="34" charset="-79"/>
                <a:cs typeface="David" panose="020E0502060401010101" pitchFamily="34" charset="-79"/>
              </a:rPr>
              <a:t>פ"ס</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יב</a:t>
            </a:r>
            <a:r>
              <a:rPr lang="he-IL" sz="3200" dirty="0">
                <a:latin typeface="David" panose="020E0502060401010101" pitchFamily="34" charset="-79"/>
                <a:cs typeface="David" panose="020E0502060401010101" pitchFamily="34" charset="-79"/>
              </a:rPr>
              <a:t>'-</a:t>
            </a:r>
            <a:r>
              <a:rPr lang="he-IL" sz="3200" dirty="0" err="1">
                <a:latin typeface="David" panose="020E0502060401010101" pitchFamily="34" charset="-79"/>
                <a:cs typeface="David" panose="020E0502060401010101" pitchFamily="34" charset="-79"/>
              </a:rPr>
              <a:t>יט</a:t>
            </a:r>
            <a:r>
              <a:rPr lang="he-IL" sz="3200" dirty="0">
                <a:latin typeface="David" panose="020E0502060401010101" pitchFamily="34" charset="-79"/>
                <a:cs typeface="David" panose="020E0502060401010101" pitchFamily="34" charset="-79"/>
              </a:rPr>
              <a:t>'</a:t>
            </a:r>
          </a:p>
          <a:p>
            <a:r>
              <a:rPr lang="he-IL" sz="3200" dirty="0">
                <a:latin typeface="David" panose="020E0502060401010101" pitchFamily="34" charset="-79"/>
                <a:cs typeface="David" panose="020E0502060401010101" pitchFamily="34" charset="-79"/>
              </a:rPr>
              <a:t>לידת שמואל והיגמלו                         </a:t>
            </a:r>
            <a:r>
              <a:rPr lang="he-IL" sz="3200" dirty="0" err="1">
                <a:latin typeface="David" panose="020E0502060401010101" pitchFamily="34" charset="-79"/>
                <a:cs typeface="David" panose="020E0502060401010101" pitchFamily="34" charset="-79"/>
              </a:rPr>
              <a:t>פ"ס</a:t>
            </a:r>
            <a:r>
              <a:rPr lang="he-IL" sz="3200" dirty="0">
                <a:latin typeface="David" panose="020E0502060401010101" pitchFamily="34" charset="-79"/>
                <a:cs typeface="David" panose="020E0502060401010101" pitchFamily="34" charset="-79"/>
              </a:rPr>
              <a:t> כ'- כג' </a:t>
            </a:r>
          </a:p>
          <a:p>
            <a:r>
              <a:rPr lang="he-IL" sz="3200" dirty="0">
                <a:latin typeface="David" panose="020E0502060401010101" pitchFamily="34" charset="-79"/>
                <a:cs typeface="David" panose="020E0502060401010101" pitchFamily="34" charset="-79"/>
              </a:rPr>
              <a:t>חנה מקדישה את שמואל לה'            </a:t>
            </a:r>
            <a:r>
              <a:rPr lang="he-IL" sz="3200" dirty="0" err="1">
                <a:latin typeface="David" panose="020E0502060401010101" pitchFamily="34" charset="-79"/>
                <a:cs typeface="David" panose="020E0502060401010101" pitchFamily="34" charset="-79"/>
              </a:rPr>
              <a:t>פ"ס</a:t>
            </a:r>
            <a:r>
              <a:rPr lang="he-IL" sz="3200" dirty="0">
                <a:latin typeface="David" panose="020E0502060401010101" pitchFamily="34" charset="-79"/>
                <a:cs typeface="David" panose="020E0502060401010101" pitchFamily="34" charset="-79"/>
              </a:rPr>
              <a:t> כד'-כה</a:t>
            </a:r>
          </a:p>
        </p:txBody>
      </p:sp>
    </p:spTree>
    <p:extLst>
      <p:ext uri="{BB962C8B-B14F-4D97-AF65-F5344CB8AC3E}">
        <p14:creationId xmlns:p14="http://schemas.microsoft.com/office/powerpoint/2010/main" val="263242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a:extLst>
              <a:ext uri="{FF2B5EF4-FFF2-40B4-BE49-F238E27FC236}">
                <a16:creationId xmlns:a16="http://schemas.microsoft.com/office/drawing/2014/main" id="{AE21BEAD-C5D8-4135-9290-AE288603FFD8}"/>
              </a:ext>
            </a:extLst>
          </p:cNvPr>
          <p:cNvSpPr/>
          <p:nvPr/>
        </p:nvSpPr>
        <p:spPr>
          <a:xfrm>
            <a:off x="5880100" y="212705"/>
            <a:ext cx="6096000" cy="2554545"/>
          </a:xfrm>
          <a:prstGeom prst="rect">
            <a:avLst/>
          </a:prstGeom>
          <a:solidFill>
            <a:schemeClr val="accent4">
              <a:lumMod val="40000"/>
              <a:lumOff val="60000"/>
            </a:schemeClr>
          </a:solidFill>
        </p:spPr>
        <p:txBody>
          <a:bodyPr>
            <a:spAutoFit/>
          </a:bodyPr>
          <a:lstStyle/>
          <a:p>
            <a:r>
              <a:rPr lang="he-IL" sz="3200" dirty="0">
                <a:solidFill>
                  <a:srgbClr val="0645AD"/>
                </a:solidFill>
                <a:latin typeface="David" panose="020E0502060401010101" pitchFamily="34" charset="-79"/>
                <a:cs typeface="David" panose="020E0502060401010101" pitchFamily="34" charset="-79"/>
                <a:hlinkClick r:id="rId2" tooltip="קטגוריה:שמואל א א א">
                  <a:extLst>
                    <a:ext uri="{A12FA001-AC4F-418D-AE19-62706E023703}">
                      <ahyp:hlinkClr xmlns:ahyp="http://schemas.microsoft.com/office/drawing/2018/hyperlinkcolor" val="tx"/>
                    </a:ext>
                  </a:extLst>
                </a:hlinkClick>
              </a:rPr>
              <a:t>א</a:t>
            </a:r>
            <a:r>
              <a:rPr lang="he-IL" sz="3200" dirty="0">
                <a:solidFill>
                  <a:srgbClr val="202122"/>
                </a:solidFill>
                <a:latin typeface="David" panose="020E0502060401010101" pitchFamily="34" charset="-79"/>
                <a:cs typeface="David" panose="020E0502060401010101" pitchFamily="34" charset="-79"/>
              </a:rPr>
              <a:t> וַיְהִי אִישׁ אֶחָד מִן </a:t>
            </a:r>
            <a:r>
              <a:rPr lang="he-IL" sz="3200" b="1" dirty="0">
                <a:solidFill>
                  <a:srgbClr val="202122"/>
                </a:solidFill>
                <a:highlight>
                  <a:srgbClr val="FFFF00"/>
                </a:highlight>
                <a:latin typeface="David" panose="020E0502060401010101" pitchFamily="34" charset="-79"/>
                <a:cs typeface="David" panose="020E0502060401010101" pitchFamily="34" charset="-79"/>
              </a:rPr>
              <a:t>הָרָמָתַיִם צוֹפִים </a:t>
            </a:r>
            <a:r>
              <a:rPr lang="he-IL" sz="3200" dirty="0">
                <a:solidFill>
                  <a:srgbClr val="202122"/>
                </a:solidFill>
                <a:latin typeface="David" panose="020E0502060401010101" pitchFamily="34" charset="-79"/>
                <a:cs typeface="David" panose="020E0502060401010101" pitchFamily="34" charset="-79"/>
              </a:rPr>
              <a:t>מֵהַר אֶפְרָיִם וּשְׁמוֹ </a:t>
            </a:r>
            <a:r>
              <a:rPr lang="he-IL" sz="3200" b="1" dirty="0">
                <a:solidFill>
                  <a:srgbClr val="202122"/>
                </a:solidFill>
                <a:latin typeface="David" panose="020E0502060401010101" pitchFamily="34" charset="-79"/>
                <a:cs typeface="David" panose="020E0502060401010101" pitchFamily="34" charset="-79"/>
              </a:rPr>
              <a:t>אֶלְקָנָה בֶּן יְרֹחָם בֶּן אֱלִיהוּא בֶּן </a:t>
            </a:r>
            <a:r>
              <a:rPr lang="he-IL" sz="3200" b="1" dirty="0" err="1">
                <a:solidFill>
                  <a:srgbClr val="202122"/>
                </a:solidFill>
                <a:latin typeface="David" panose="020E0502060401010101" pitchFamily="34" charset="-79"/>
                <a:cs typeface="David" panose="020E0502060401010101" pitchFamily="34" charset="-79"/>
              </a:rPr>
              <a:t>תֹּחו</a:t>
            </a:r>
            <a:r>
              <a:rPr lang="he-IL" sz="3200" b="1" dirty="0">
                <a:solidFill>
                  <a:srgbClr val="202122"/>
                </a:solidFill>
                <a:latin typeface="David" panose="020E0502060401010101" pitchFamily="34" charset="-79"/>
                <a:cs typeface="David" panose="020E0502060401010101" pitchFamily="34" charset="-79"/>
              </a:rPr>
              <a:t>ּ בֶן צוּף </a:t>
            </a:r>
            <a:r>
              <a:rPr lang="he-IL" sz="3200" b="1" dirty="0" err="1">
                <a:solidFill>
                  <a:srgbClr val="202122"/>
                </a:solidFill>
                <a:latin typeface="David" panose="020E0502060401010101" pitchFamily="34" charset="-79"/>
                <a:cs typeface="David" panose="020E0502060401010101" pitchFamily="34" charset="-79"/>
              </a:rPr>
              <a:t>אֶפְרָתִי</a:t>
            </a:r>
            <a:r>
              <a:rPr lang="he-IL" sz="3200" dirty="0" err="1">
                <a:solidFill>
                  <a:srgbClr val="202122"/>
                </a:solidFill>
                <a:latin typeface="David" panose="020E0502060401010101" pitchFamily="34" charset="-79"/>
                <a:cs typeface="David" panose="020E0502060401010101" pitchFamily="34" charset="-79"/>
              </a:rPr>
              <a:t>.</a:t>
            </a:r>
            <a:r>
              <a:rPr lang="he-IL" sz="3200" dirty="0" err="1">
                <a:solidFill>
                  <a:srgbClr val="0645AD"/>
                </a:solidFill>
                <a:latin typeface="David" panose="020E0502060401010101" pitchFamily="34" charset="-79"/>
                <a:cs typeface="David" panose="020E0502060401010101" pitchFamily="34" charset="-79"/>
                <a:hlinkClick r:id="rId3" tooltip="קטגוריה:שמואל א א ב">
                  <a:extLst>
                    <a:ext uri="{A12FA001-AC4F-418D-AE19-62706E023703}">
                      <ahyp:hlinkClr xmlns:ahyp="http://schemas.microsoft.com/office/drawing/2018/hyperlinkcolor" val="tx"/>
                    </a:ext>
                  </a:extLst>
                </a:hlinkClick>
              </a:rPr>
              <a:t>ב</a:t>
            </a:r>
            <a:r>
              <a:rPr lang="he-IL" sz="3200" dirty="0">
                <a:solidFill>
                  <a:srgbClr val="202122"/>
                </a:solidFill>
                <a:latin typeface="David" panose="020E0502060401010101" pitchFamily="34" charset="-79"/>
                <a:cs typeface="David" panose="020E0502060401010101" pitchFamily="34" charset="-79"/>
              </a:rPr>
              <a:t> וְלוֹ שְׁתֵּי נָשִׁים שֵׁם אַחַת </a:t>
            </a:r>
            <a:r>
              <a:rPr lang="he-IL" sz="3200" b="1" dirty="0">
                <a:solidFill>
                  <a:srgbClr val="202122"/>
                </a:solidFill>
                <a:highlight>
                  <a:srgbClr val="FFFF00"/>
                </a:highlight>
                <a:latin typeface="David" panose="020E0502060401010101" pitchFamily="34" charset="-79"/>
                <a:cs typeface="David" panose="020E0502060401010101" pitchFamily="34" charset="-79"/>
              </a:rPr>
              <a:t>חַנָּה </a:t>
            </a:r>
            <a:r>
              <a:rPr lang="he-IL" sz="3200" dirty="0">
                <a:solidFill>
                  <a:srgbClr val="202122"/>
                </a:solidFill>
                <a:latin typeface="David" panose="020E0502060401010101" pitchFamily="34" charset="-79"/>
                <a:cs typeface="David" panose="020E0502060401010101" pitchFamily="34" charset="-79"/>
              </a:rPr>
              <a:t>וְשֵׁם הַשֵּׁנִית </a:t>
            </a:r>
            <a:r>
              <a:rPr lang="he-IL" sz="3200" b="1" dirty="0" err="1">
                <a:solidFill>
                  <a:srgbClr val="202122"/>
                </a:solidFill>
                <a:highlight>
                  <a:srgbClr val="FFFF00"/>
                </a:highlight>
                <a:latin typeface="David" panose="020E0502060401010101" pitchFamily="34" charset="-79"/>
                <a:cs typeface="David" panose="020E0502060401010101" pitchFamily="34" charset="-79"/>
              </a:rPr>
              <a:t>פְּנִנָּה</a:t>
            </a:r>
            <a:r>
              <a:rPr lang="he-IL" sz="3200" dirty="0">
                <a:solidFill>
                  <a:srgbClr val="202122"/>
                </a:solidFill>
                <a:latin typeface="David" panose="020E0502060401010101" pitchFamily="34" charset="-79"/>
                <a:cs typeface="David" panose="020E0502060401010101" pitchFamily="34" charset="-79"/>
              </a:rPr>
              <a:t> וַיְהִי </a:t>
            </a:r>
            <a:r>
              <a:rPr lang="he-IL" sz="3200" dirty="0" err="1">
                <a:solidFill>
                  <a:srgbClr val="202122"/>
                </a:solidFill>
                <a:latin typeface="David" panose="020E0502060401010101" pitchFamily="34" charset="-79"/>
                <a:cs typeface="David" panose="020E0502060401010101" pitchFamily="34" charset="-79"/>
              </a:rPr>
              <a:t>לִפְנִנָּה</a:t>
            </a:r>
            <a:r>
              <a:rPr lang="he-IL" sz="3200" dirty="0">
                <a:solidFill>
                  <a:srgbClr val="202122"/>
                </a:solidFill>
                <a:latin typeface="David" panose="020E0502060401010101" pitchFamily="34" charset="-79"/>
                <a:cs typeface="David" panose="020E0502060401010101" pitchFamily="34" charset="-79"/>
              </a:rPr>
              <a:t> יְלָדִים וּלְחַנָּה אֵין יְלָדִים</a:t>
            </a:r>
          </a:p>
        </p:txBody>
      </p:sp>
      <p:sp>
        <p:nvSpPr>
          <p:cNvPr id="5" name="TextBox 4">
            <a:extLst>
              <a:ext uri="{FF2B5EF4-FFF2-40B4-BE49-F238E27FC236}">
                <a16:creationId xmlns:a16="http://schemas.microsoft.com/office/drawing/2014/main" id="{8380A709-E8A6-42DB-897F-205659442C0C}"/>
              </a:ext>
            </a:extLst>
          </p:cNvPr>
          <p:cNvSpPr txBox="1"/>
          <p:nvPr/>
        </p:nvSpPr>
        <p:spPr>
          <a:xfrm>
            <a:off x="215900" y="354330"/>
            <a:ext cx="5397500" cy="4401205"/>
          </a:xfrm>
          <a:prstGeom prst="rect">
            <a:avLst/>
          </a:prstGeom>
          <a:solidFill>
            <a:schemeClr val="accent3">
              <a:lumMod val="60000"/>
              <a:lumOff val="40000"/>
            </a:schemeClr>
          </a:solidFill>
          <a:ln w="28575">
            <a:solidFill>
              <a:schemeClr val="tx1"/>
            </a:solidFill>
          </a:ln>
        </p:spPr>
        <p:txBody>
          <a:bodyPr wrap="square" rtlCol="1">
            <a:spAutoFit/>
          </a:bodyPr>
          <a:lstStyle/>
          <a:p>
            <a:r>
              <a:rPr lang="he-IL" sz="2800" dirty="0">
                <a:latin typeface="David" panose="020E0502060401010101" pitchFamily="34" charset="-79"/>
                <a:cs typeface="David" panose="020E0502060401010101" pitchFamily="34" charset="-79"/>
              </a:rPr>
              <a:t>א. היה איש אחד מיוחד שהיה גר על </a:t>
            </a:r>
            <a:r>
              <a:rPr lang="he-IL" sz="2800" b="1" dirty="0">
                <a:highlight>
                  <a:srgbClr val="FFFF00"/>
                </a:highlight>
                <a:latin typeface="David" panose="020E0502060401010101" pitchFamily="34" charset="-79"/>
                <a:cs typeface="David" panose="020E0502060401010101" pitchFamily="34" charset="-79"/>
              </a:rPr>
              <a:t>אחת משתי גבעות שסמוכות וצופות אחת לשנייה </a:t>
            </a:r>
            <a:r>
              <a:rPr lang="he-IL" sz="2800" dirty="0">
                <a:latin typeface="David" panose="020E0502060401010101" pitchFamily="34" charset="-79"/>
                <a:cs typeface="David" panose="020E0502060401010101" pitchFamily="34" charset="-79"/>
              </a:rPr>
              <a:t>(</a:t>
            </a:r>
            <a:r>
              <a:rPr lang="he-IL" sz="2800" dirty="0" err="1">
                <a:latin typeface="David" panose="020E0502060401010101" pitchFamily="34" charset="-79"/>
                <a:cs typeface="David" panose="020E0502060401010101" pitchFamily="34" charset="-79"/>
              </a:rPr>
              <a:t>רמתיים</a:t>
            </a:r>
            <a:r>
              <a:rPr lang="he-IL" sz="2800" dirty="0">
                <a:latin typeface="David" panose="020E0502060401010101" pitchFamily="34" charset="-79"/>
                <a:cs typeface="David" panose="020E0502060401010101" pitchFamily="34" charset="-79"/>
              </a:rPr>
              <a:t> צופים) ומקום זה היה בהר אפרים. ושם האיש אלקנה .. בן צוף (היה משבט לוי ומנכבדי קרח) אבל התגורר בנחלת אפרים (ידוע שהשבטים נתנו נחלות לשבט לוי ) </a:t>
            </a:r>
          </a:p>
          <a:p>
            <a:r>
              <a:rPr lang="he-IL" sz="2800" dirty="0">
                <a:latin typeface="David" panose="020E0502060401010101" pitchFamily="34" charset="-79"/>
                <a:cs typeface="David" panose="020E0502060401010101" pitchFamily="34" charset="-79"/>
              </a:rPr>
              <a:t>ב. </a:t>
            </a:r>
            <a:r>
              <a:rPr lang="he-IL" sz="2800" b="1" dirty="0">
                <a:highlight>
                  <a:srgbClr val="FFFF00"/>
                </a:highlight>
                <a:latin typeface="David" panose="020E0502060401010101" pitchFamily="34" charset="-79"/>
                <a:cs typeface="David" panose="020E0502060401010101" pitchFamily="34" charset="-79"/>
              </a:rPr>
              <a:t>ולאלקנה היו שתי נשים </a:t>
            </a:r>
            <a:r>
              <a:rPr lang="he-IL" sz="2800" dirty="0">
                <a:latin typeface="David" panose="020E0502060401010101" pitchFamily="34" charset="-79"/>
                <a:cs typeface="David" panose="020E0502060401010101" pitchFamily="34" charset="-79"/>
              </a:rPr>
              <a:t>שם אחת חנה והשנייה פנינה. ולפנינה היו ילדים ולחנה אין ילדים.  </a:t>
            </a:r>
          </a:p>
        </p:txBody>
      </p:sp>
      <p:pic>
        <p:nvPicPr>
          <p:cNvPr id="6" name="תמונה 5">
            <a:extLst>
              <a:ext uri="{FF2B5EF4-FFF2-40B4-BE49-F238E27FC236}">
                <a16:creationId xmlns:a16="http://schemas.microsoft.com/office/drawing/2014/main" id="{9C22A8D9-7D66-4F0C-A8D0-A869E9642FB4}"/>
              </a:ext>
            </a:extLst>
          </p:cNvPr>
          <p:cNvPicPr>
            <a:picLocks noChangeAspect="1"/>
          </p:cNvPicPr>
          <p:nvPr/>
        </p:nvPicPr>
        <p:blipFill>
          <a:blip r:embed="rId4"/>
          <a:stretch>
            <a:fillRect/>
          </a:stretch>
        </p:blipFill>
        <p:spPr>
          <a:xfrm>
            <a:off x="567844" y="229552"/>
            <a:ext cx="5197956" cy="6398895"/>
          </a:xfrm>
          <a:prstGeom prst="rect">
            <a:avLst/>
          </a:prstGeom>
        </p:spPr>
      </p:pic>
      <p:pic>
        <p:nvPicPr>
          <p:cNvPr id="7" name="תמונה 6">
            <a:extLst>
              <a:ext uri="{FF2B5EF4-FFF2-40B4-BE49-F238E27FC236}">
                <a16:creationId xmlns:a16="http://schemas.microsoft.com/office/drawing/2014/main" id="{26A9FD88-D070-45AF-B5CE-08375A505C14}"/>
              </a:ext>
            </a:extLst>
          </p:cNvPr>
          <p:cNvPicPr>
            <a:picLocks noChangeAspect="1"/>
          </p:cNvPicPr>
          <p:nvPr/>
        </p:nvPicPr>
        <p:blipFill>
          <a:blip r:embed="rId5"/>
          <a:stretch>
            <a:fillRect/>
          </a:stretch>
        </p:blipFill>
        <p:spPr>
          <a:xfrm>
            <a:off x="7086600" y="3076575"/>
            <a:ext cx="4018892" cy="3010290"/>
          </a:xfrm>
          <a:prstGeom prst="rect">
            <a:avLst/>
          </a:prstGeom>
        </p:spPr>
      </p:pic>
      <p:cxnSp>
        <p:nvCxnSpPr>
          <p:cNvPr id="9" name="מחבר חץ ישר 8">
            <a:extLst>
              <a:ext uri="{FF2B5EF4-FFF2-40B4-BE49-F238E27FC236}">
                <a16:creationId xmlns:a16="http://schemas.microsoft.com/office/drawing/2014/main" id="{223111A1-F09C-40E5-B695-6407F4F398FB}"/>
              </a:ext>
            </a:extLst>
          </p:cNvPr>
          <p:cNvCxnSpPr/>
          <p:nvPr/>
        </p:nvCxnSpPr>
        <p:spPr>
          <a:xfrm>
            <a:off x="8255000" y="622300"/>
            <a:ext cx="787400" cy="29100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07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BE179E2D-7F5A-4B82-98AB-EA0AD329907F}"/>
              </a:ext>
            </a:extLst>
          </p:cNvPr>
          <p:cNvSpPr/>
          <p:nvPr/>
        </p:nvSpPr>
        <p:spPr>
          <a:xfrm>
            <a:off x="6769100" y="191556"/>
            <a:ext cx="5232400" cy="4524315"/>
          </a:xfrm>
          <a:prstGeom prst="rect">
            <a:avLst/>
          </a:prstGeom>
          <a:solidFill>
            <a:schemeClr val="accent5">
              <a:lumMod val="60000"/>
              <a:lumOff val="40000"/>
            </a:schemeClr>
          </a:solidFill>
        </p:spPr>
        <p:txBody>
          <a:bodyPr wrap="square">
            <a:spAutoFit/>
          </a:bodyPr>
          <a:lstStyle/>
          <a:p>
            <a:r>
              <a:rPr lang="he-IL" sz="3200" dirty="0">
                <a:latin typeface="David" panose="020E0502060401010101" pitchFamily="34" charset="-79"/>
                <a:cs typeface="David" panose="020E0502060401010101" pitchFamily="34" charset="-79"/>
              </a:rPr>
              <a:t>ג וְעָלָה הָאִישׁ הַהוּא מֵעִירוֹ </a:t>
            </a:r>
            <a:r>
              <a:rPr lang="he-IL" sz="3200" b="1" dirty="0">
                <a:highlight>
                  <a:srgbClr val="FFFF00"/>
                </a:highlight>
                <a:latin typeface="David" panose="020E0502060401010101" pitchFamily="34" charset="-79"/>
                <a:cs typeface="David" panose="020E0502060401010101" pitchFamily="34" charset="-79"/>
              </a:rPr>
              <a:t>מִיָּמִים יָמִימָה</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לְהִשְׁתַּחֲו‍ֹת</a:t>
            </a:r>
            <a:r>
              <a:rPr lang="he-IL" sz="3200" dirty="0">
                <a:latin typeface="David" panose="020E0502060401010101" pitchFamily="34" charset="-79"/>
                <a:cs typeface="David" panose="020E0502060401010101" pitchFamily="34" charset="-79"/>
              </a:rPr>
              <a:t> וְלִזְבֹּחַ לַיהוָה צְבָאוֹת </a:t>
            </a:r>
            <a:r>
              <a:rPr lang="he-IL" sz="3200" b="1" dirty="0">
                <a:highlight>
                  <a:srgbClr val="FFFF00"/>
                </a:highlight>
                <a:latin typeface="David" panose="020E0502060401010101" pitchFamily="34" charset="-79"/>
                <a:cs typeface="David" panose="020E0502060401010101" pitchFamily="34" charset="-79"/>
              </a:rPr>
              <a:t>בְּשִׁלֹה </a:t>
            </a:r>
            <a:r>
              <a:rPr lang="he-IL" sz="3200" dirty="0">
                <a:latin typeface="David" panose="020E0502060401010101" pitchFamily="34" charset="-79"/>
                <a:cs typeface="David" panose="020E0502060401010101" pitchFamily="34" charset="-79"/>
              </a:rPr>
              <a:t>וְשָׁם </a:t>
            </a:r>
            <a:r>
              <a:rPr lang="he-IL" sz="3200" b="1" dirty="0">
                <a:highlight>
                  <a:srgbClr val="00FFFF"/>
                </a:highlight>
                <a:latin typeface="David" panose="020E0502060401010101" pitchFamily="34" charset="-79"/>
                <a:cs typeface="David" panose="020E0502060401010101" pitchFamily="34" charset="-79"/>
              </a:rPr>
              <a:t>שְׁנֵי בְנֵי עֵלִי חָפְנִי וּפִנְחָס</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כֹּהֲנִים</a:t>
            </a:r>
            <a:r>
              <a:rPr lang="he-IL" sz="3200" dirty="0">
                <a:latin typeface="David" panose="020E0502060401010101" pitchFamily="34" charset="-79"/>
                <a:cs typeface="David" panose="020E0502060401010101" pitchFamily="34" charset="-79"/>
              </a:rPr>
              <a:t> לַיהוָה. </a:t>
            </a:r>
          </a:p>
          <a:p>
            <a:r>
              <a:rPr lang="he-IL" sz="3200" dirty="0">
                <a:latin typeface="David" panose="020E0502060401010101" pitchFamily="34" charset="-79"/>
                <a:cs typeface="David" panose="020E0502060401010101" pitchFamily="34" charset="-79"/>
              </a:rPr>
              <a:t>ד וַיְהִי הַיּוֹם וַיִּזְבַּח אֶלְקָנָה וְנָתַן </a:t>
            </a:r>
            <a:r>
              <a:rPr lang="he-IL" sz="3200" dirty="0" err="1">
                <a:latin typeface="David" panose="020E0502060401010101" pitchFamily="34" charset="-79"/>
                <a:cs typeface="David" panose="020E0502060401010101" pitchFamily="34" charset="-79"/>
              </a:rPr>
              <a:t>לִפְנִנָּה</a:t>
            </a:r>
            <a:r>
              <a:rPr lang="he-IL" sz="3200" dirty="0">
                <a:latin typeface="David" panose="020E0502060401010101" pitchFamily="34" charset="-79"/>
                <a:cs typeface="David" panose="020E0502060401010101" pitchFamily="34" charset="-79"/>
              </a:rPr>
              <a:t> אִשְׁתּוֹ וּלְכָל בָּנֶיהָ וּבְנוֹתֶיהָ מָנוֹת. </a:t>
            </a:r>
          </a:p>
          <a:p>
            <a:r>
              <a:rPr lang="he-IL" sz="3200" dirty="0">
                <a:latin typeface="David" panose="020E0502060401010101" pitchFamily="34" charset="-79"/>
                <a:cs typeface="David" panose="020E0502060401010101" pitchFamily="34" charset="-79"/>
              </a:rPr>
              <a:t>ה </a:t>
            </a:r>
            <a:r>
              <a:rPr lang="he-IL" sz="3200" b="1" dirty="0">
                <a:highlight>
                  <a:srgbClr val="FFFF00"/>
                </a:highlight>
                <a:latin typeface="David" panose="020E0502060401010101" pitchFamily="34" charset="-79"/>
                <a:cs typeface="David" panose="020E0502060401010101" pitchFamily="34" charset="-79"/>
              </a:rPr>
              <a:t>וּלְחַנָּה </a:t>
            </a:r>
            <a:r>
              <a:rPr lang="he-IL" sz="3200" b="1" dirty="0" err="1">
                <a:highlight>
                  <a:srgbClr val="FFFF00"/>
                </a:highlight>
                <a:latin typeface="David" panose="020E0502060401010101" pitchFamily="34" charset="-79"/>
                <a:cs typeface="David" panose="020E0502060401010101" pitchFamily="34" charset="-79"/>
              </a:rPr>
              <a:t>יִתֵּן</a:t>
            </a:r>
            <a:r>
              <a:rPr lang="he-IL" sz="3200" b="1" dirty="0">
                <a:highlight>
                  <a:srgbClr val="FFFF00"/>
                </a:highlight>
                <a:latin typeface="David" panose="020E0502060401010101" pitchFamily="34" charset="-79"/>
                <a:cs typeface="David" panose="020E0502060401010101" pitchFamily="34" charset="-79"/>
              </a:rPr>
              <a:t> מָנָה אַחַת אַפָּיִם </a:t>
            </a:r>
            <a:r>
              <a:rPr lang="he-IL" sz="3200" dirty="0">
                <a:latin typeface="David" panose="020E0502060401010101" pitchFamily="34" charset="-79"/>
                <a:cs typeface="David" panose="020E0502060401010101" pitchFamily="34" charset="-79"/>
              </a:rPr>
              <a:t>כִּי אֶת חַנָּה אָהֵב </a:t>
            </a:r>
            <a:r>
              <a:rPr lang="he-IL" sz="3200" b="1" dirty="0">
                <a:latin typeface="David" panose="020E0502060401010101" pitchFamily="34" charset="-79"/>
                <a:cs typeface="David" panose="020E0502060401010101" pitchFamily="34" charset="-79"/>
              </a:rPr>
              <a:t>וַיהוָה סָגַר רַחְמָהּ</a:t>
            </a:r>
          </a:p>
        </p:txBody>
      </p:sp>
      <p:sp>
        <p:nvSpPr>
          <p:cNvPr id="4" name="TextBox 3">
            <a:extLst>
              <a:ext uri="{FF2B5EF4-FFF2-40B4-BE49-F238E27FC236}">
                <a16:creationId xmlns:a16="http://schemas.microsoft.com/office/drawing/2014/main" id="{DD14B873-C139-41C5-AFB7-F0052980EE0D}"/>
              </a:ext>
            </a:extLst>
          </p:cNvPr>
          <p:cNvSpPr txBox="1"/>
          <p:nvPr/>
        </p:nvSpPr>
        <p:spPr>
          <a:xfrm>
            <a:off x="190500" y="181964"/>
            <a:ext cx="6159500" cy="4832092"/>
          </a:xfrm>
          <a:prstGeom prst="rect">
            <a:avLst/>
          </a:prstGeom>
          <a:solidFill>
            <a:schemeClr val="accent3">
              <a:lumMod val="60000"/>
              <a:lumOff val="4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ג</a:t>
            </a:r>
            <a:r>
              <a:rPr lang="he-IL" sz="2800" dirty="0">
                <a:latin typeface="David" panose="020E0502060401010101" pitchFamily="34" charset="-79"/>
                <a:cs typeface="David" panose="020E0502060401010101" pitchFamily="34" charset="-79"/>
              </a:rPr>
              <a:t>. אלקנה היה רגיל בכל חג לעלות מהעיר שלו הר אפרים </a:t>
            </a:r>
            <a:r>
              <a:rPr lang="he-IL" sz="2800" b="1" dirty="0">
                <a:highlight>
                  <a:srgbClr val="FFFF00"/>
                </a:highlight>
                <a:latin typeface="David" panose="020E0502060401010101" pitchFamily="34" charset="-79"/>
                <a:cs typeface="David" panose="020E0502060401010101" pitchFamily="34" charset="-79"/>
              </a:rPr>
              <a:t>בכל שנה </a:t>
            </a:r>
            <a:r>
              <a:rPr lang="he-IL" sz="2800" dirty="0">
                <a:latin typeface="David" panose="020E0502060401010101" pitchFamily="34" charset="-79"/>
                <a:cs typeface="David" panose="020E0502060401010101" pitchFamily="34" charset="-79"/>
              </a:rPr>
              <a:t>להתפלל לפני ה' ולהקריב את קורבן החג במשכן שילה </a:t>
            </a:r>
            <a:r>
              <a:rPr lang="he-IL" sz="2800" b="1" dirty="0">
                <a:latin typeface="David" panose="020E0502060401010101" pitchFamily="34" charset="-79"/>
                <a:cs typeface="David" panose="020E0502060401010101" pitchFamily="34" charset="-79"/>
              </a:rPr>
              <a:t>ושם היו שני הבנים של עלי הכהן הגדול חופני ופנחס והם היו סגני כוהנים. </a:t>
            </a:r>
          </a:p>
          <a:p>
            <a:r>
              <a:rPr lang="he-IL" sz="2800" b="1" u="sng" dirty="0">
                <a:latin typeface="David" panose="020E0502060401010101" pitchFamily="34" charset="-79"/>
                <a:cs typeface="David" panose="020E0502060401010101" pitchFamily="34" charset="-79"/>
              </a:rPr>
              <a:t>ד</a:t>
            </a:r>
            <a:r>
              <a:rPr lang="he-IL" sz="2800" dirty="0">
                <a:latin typeface="David" panose="020E0502060401010101" pitchFamily="34" charset="-79"/>
                <a:cs typeface="David" panose="020E0502060401010101" pitchFamily="34" charset="-79"/>
              </a:rPr>
              <a:t>. כאשר הגיע החג אלקנה היה מקריב את קורבנותיו מחלק בשר מקורבן שלמים לפנינה וילדיה. </a:t>
            </a:r>
          </a:p>
          <a:p>
            <a:r>
              <a:rPr lang="he-IL" sz="2800" b="1" u="sng" dirty="0">
                <a:latin typeface="David" panose="020E0502060401010101" pitchFamily="34" charset="-79"/>
                <a:cs typeface="David" panose="020E0502060401010101" pitchFamily="34" charset="-79"/>
              </a:rPr>
              <a:t>ה</a:t>
            </a:r>
            <a:r>
              <a:rPr lang="he-IL" sz="2800" dirty="0">
                <a:latin typeface="David" panose="020E0502060401010101" pitchFamily="34" charset="-79"/>
                <a:cs typeface="David" panose="020E0502060401010101" pitchFamily="34" charset="-79"/>
              </a:rPr>
              <a:t>. ואלו לחנה אשתו </a:t>
            </a:r>
            <a:r>
              <a:rPr lang="he-IL" sz="2800" b="1" dirty="0">
                <a:highlight>
                  <a:srgbClr val="FFFF00"/>
                </a:highlight>
                <a:latin typeface="David" panose="020E0502060401010101" pitchFamily="34" charset="-79"/>
                <a:cs typeface="David" panose="020E0502060401010101" pitchFamily="34" charset="-79"/>
              </a:rPr>
              <a:t>נתן מנה אחת מובחרת ומשובחת מאד</a:t>
            </a:r>
            <a:r>
              <a:rPr lang="he-IL" sz="2800" dirty="0">
                <a:latin typeface="David" panose="020E0502060401010101" pitchFamily="34" charset="-79"/>
                <a:cs typeface="David" panose="020E0502060401010101" pitchFamily="34" charset="-79"/>
              </a:rPr>
              <a:t>, כדי להראות לה חיבה מיוחדת </a:t>
            </a:r>
            <a:r>
              <a:rPr lang="he-IL" sz="2800" b="1" dirty="0">
                <a:latin typeface="David" panose="020E0502060401010101" pitchFamily="34" charset="-79"/>
                <a:cs typeface="David" panose="020E0502060401010101" pitchFamily="34" charset="-79"/>
              </a:rPr>
              <a:t>ולהפיג מעט את צערה על כך שאין לה ילדים.</a:t>
            </a:r>
            <a:r>
              <a:rPr lang="he-IL" sz="2800" dirty="0">
                <a:latin typeface="David" panose="020E0502060401010101" pitchFamily="34" charset="-79"/>
                <a:cs typeface="David" panose="020E0502060401010101" pitchFamily="34" charset="-79"/>
              </a:rPr>
              <a:t>  </a:t>
            </a:r>
          </a:p>
        </p:txBody>
      </p:sp>
      <p:sp>
        <p:nvSpPr>
          <p:cNvPr id="5" name="TextBox 4">
            <a:extLst>
              <a:ext uri="{FF2B5EF4-FFF2-40B4-BE49-F238E27FC236}">
                <a16:creationId xmlns:a16="http://schemas.microsoft.com/office/drawing/2014/main" id="{4F6B642A-A3BA-4A3F-BBF3-0C16837B0292}"/>
              </a:ext>
            </a:extLst>
          </p:cNvPr>
          <p:cNvSpPr txBox="1"/>
          <p:nvPr/>
        </p:nvSpPr>
        <p:spPr>
          <a:xfrm>
            <a:off x="6470634" y="5068120"/>
            <a:ext cx="5549932" cy="1569660"/>
          </a:xfrm>
          <a:prstGeom prst="rect">
            <a:avLst/>
          </a:prstGeom>
          <a:solidFill>
            <a:schemeClr val="accent2">
              <a:lumMod val="60000"/>
              <a:lumOff val="4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אלקנה היה מעלה את כל משפחתו ואחיותיו </a:t>
            </a:r>
            <a:r>
              <a:rPr lang="he-IL" sz="2400" dirty="0">
                <a:latin typeface="David" panose="020E0502060401010101" pitchFamily="34" charset="-79"/>
                <a:cs typeface="David" panose="020E0502060401010101" pitchFamily="34" charset="-79"/>
              </a:rPr>
              <a:t>וכו'</a:t>
            </a:r>
          </a:p>
          <a:p>
            <a:r>
              <a:rPr lang="he-IL" sz="2400" dirty="0">
                <a:latin typeface="David" panose="020E0502060401010101" pitchFamily="34" charset="-79"/>
                <a:cs typeface="David" panose="020E0502060401010101" pitchFamily="34" charset="-79"/>
              </a:rPr>
              <a:t>ובדרך היה עובר בין הערים וישן במרכז העיר והיה סוחף אליו אנשים שיבואו אתו לקיים מצוות "עליה לרגל" וכך עלו הרבה מאד אנשים.</a:t>
            </a:r>
          </a:p>
        </p:txBody>
      </p:sp>
      <p:sp>
        <p:nvSpPr>
          <p:cNvPr id="6" name="TextBox 5">
            <a:extLst>
              <a:ext uri="{FF2B5EF4-FFF2-40B4-BE49-F238E27FC236}">
                <a16:creationId xmlns:a16="http://schemas.microsoft.com/office/drawing/2014/main" id="{6936F9B7-AD5B-4F8E-96A2-71B5D051CF8E}"/>
              </a:ext>
            </a:extLst>
          </p:cNvPr>
          <p:cNvSpPr txBox="1"/>
          <p:nvPr/>
        </p:nvSpPr>
        <p:spPr>
          <a:xfrm>
            <a:off x="965200" y="5014056"/>
            <a:ext cx="4864100" cy="1631216"/>
          </a:xfrm>
          <a:prstGeom prst="rect">
            <a:avLst/>
          </a:prstGeom>
          <a:solidFill>
            <a:schemeClr val="accent6"/>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"מימים ימימה":</a:t>
            </a:r>
          </a:p>
          <a:p>
            <a:r>
              <a:rPr lang="he-IL" sz="2400" dirty="0">
                <a:latin typeface="David" panose="020E0502060401010101" pitchFamily="34" charset="-79"/>
                <a:cs typeface="David" panose="020E0502060401010101" pitchFamily="34" charset="-79"/>
              </a:rPr>
              <a:t>חז"ל מבארים שהכוונה לחג פסח  שנאמר: ושמרת את החוקה למועדה מימים ימימה". </a:t>
            </a:r>
          </a:p>
        </p:txBody>
      </p:sp>
      <p:pic>
        <p:nvPicPr>
          <p:cNvPr id="7" name="תמונה 6">
            <a:extLst>
              <a:ext uri="{FF2B5EF4-FFF2-40B4-BE49-F238E27FC236}">
                <a16:creationId xmlns:a16="http://schemas.microsoft.com/office/drawing/2014/main" id="{1F853FA3-E9DC-40A1-90B2-76A7613B2F92}"/>
              </a:ext>
            </a:extLst>
          </p:cNvPr>
          <p:cNvPicPr>
            <a:picLocks noChangeAspect="1"/>
          </p:cNvPicPr>
          <p:nvPr/>
        </p:nvPicPr>
        <p:blipFill>
          <a:blip r:embed="rId2"/>
          <a:stretch>
            <a:fillRect/>
          </a:stretch>
        </p:blipFill>
        <p:spPr>
          <a:xfrm>
            <a:off x="526796" y="504033"/>
            <a:ext cx="4306888" cy="3048696"/>
          </a:xfrm>
          <a:prstGeom prst="rect">
            <a:avLst/>
          </a:prstGeom>
        </p:spPr>
      </p:pic>
    </p:spTree>
    <p:extLst>
      <p:ext uri="{BB962C8B-B14F-4D97-AF65-F5344CB8AC3E}">
        <p14:creationId xmlns:p14="http://schemas.microsoft.com/office/powerpoint/2010/main" val="34056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F60CC4D1-FAAC-41A2-AE45-BD8F49790DBA}"/>
              </a:ext>
            </a:extLst>
          </p:cNvPr>
          <p:cNvSpPr/>
          <p:nvPr/>
        </p:nvSpPr>
        <p:spPr>
          <a:xfrm>
            <a:off x="6515100" y="187236"/>
            <a:ext cx="5575300" cy="4524315"/>
          </a:xfrm>
          <a:prstGeom prst="rect">
            <a:avLst/>
          </a:prstGeom>
          <a:solidFill>
            <a:schemeClr val="accent6">
              <a:lumMod val="60000"/>
              <a:lumOff val="40000"/>
            </a:schemeClr>
          </a:solidFill>
        </p:spPr>
        <p:txBody>
          <a:bodyPr wrap="square">
            <a:spAutoFit/>
          </a:bodyPr>
          <a:lstStyle/>
          <a:p>
            <a:r>
              <a:rPr lang="he-IL" sz="3200" b="0" i="0" dirty="0">
                <a:solidFill>
                  <a:srgbClr val="202122"/>
                </a:solidFill>
                <a:effectLst/>
                <a:latin typeface="David" panose="020E0502060401010101" pitchFamily="34" charset="-79"/>
                <a:cs typeface="David" panose="020E0502060401010101" pitchFamily="34" charset="-79"/>
              </a:rPr>
              <a:t> </a:t>
            </a:r>
            <a:r>
              <a:rPr lang="he-IL" sz="3200" b="0" i="0" u="none" strike="noStrike" dirty="0">
                <a:solidFill>
                  <a:srgbClr val="0645AD"/>
                </a:solidFill>
                <a:effectLst/>
                <a:latin typeface="David" panose="020E0502060401010101" pitchFamily="34" charset="-79"/>
                <a:cs typeface="David" panose="020E0502060401010101" pitchFamily="34" charset="-79"/>
                <a:hlinkClick r:id="rId2" tooltip="קטגוריה:שמואל א א ו"/>
              </a:rPr>
              <a:t>ו</a:t>
            </a:r>
            <a:r>
              <a:rPr lang="he-IL" sz="3200" b="0" i="0" dirty="0">
                <a:solidFill>
                  <a:srgbClr val="202122"/>
                </a:solidFill>
                <a:effectLst/>
                <a:latin typeface="David" panose="020E0502060401010101" pitchFamily="34" charset="-79"/>
                <a:cs typeface="David" panose="020E0502060401010101" pitchFamily="34" charset="-79"/>
              </a:rPr>
              <a:t> </a:t>
            </a:r>
            <a:r>
              <a:rPr lang="he-IL" sz="3200" b="1" i="0" dirty="0" err="1">
                <a:solidFill>
                  <a:srgbClr val="202122"/>
                </a:solidFill>
                <a:effectLst/>
                <a:highlight>
                  <a:srgbClr val="FFFF00"/>
                </a:highlight>
                <a:latin typeface="David" panose="020E0502060401010101" pitchFamily="34" charset="-79"/>
                <a:cs typeface="David" panose="020E0502060401010101" pitchFamily="34" charset="-79"/>
              </a:rPr>
              <a:t>וְכִעֲסַתָּה</a:t>
            </a:r>
            <a:r>
              <a:rPr lang="he-IL" sz="3200" b="1" i="0" dirty="0">
                <a:solidFill>
                  <a:srgbClr val="202122"/>
                </a:solidFill>
                <a:effectLst/>
                <a:highlight>
                  <a:srgbClr val="FFFF00"/>
                </a:highlight>
                <a:latin typeface="David" panose="020E0502060401010101" pitchFamily="34" charset="-79"/>
                <a:cs typeface="David" panose="020E0502060401010101" pitchFamily="34" charset="-79"/>
              </a:rPr>
              <a:t> צָרָתָהּ </a:t>
            </a:r>
            <a:r>
              <a:rPr lang="he-IL" sz="3200" b="0" i="0" dirty="0">
                <a:solidFill>
                  <a:srgbClr val="202122"/>
                </a:solidFill>
                <a:effectLst/>
                <a:latin typeface="David" panose="020E0502060401010101" pitchFamily="34" charset="-79"/>
                <a:cs typeface="David" panose="020E0502060401010101" pitchFamily="34" charset="-79"/>
              </a:rPr>
              <a:t>גַּם כַּעַס בַּעֲבוּר הַרְּעִמָהּ כִּי סָגַר יְהוָה בְּעַד רַחְמָהּ. </a:t>
            </a:r>
          </a:p>
          <a:p>
            <a:r>
              <a:rPr lang="he-IL" sz="3200" b="0" i="0" u="none" strike="noStrike" dirty="0">
                <a:solidFill>
                  <a:srgbClr val="0645AD"/>
                </a:solidFill>
                <a:effectLst/>
                <a:latin typeface="David" panose="020E0502060401010101" pitchFamily="34" charset="-79"/>
                <a:cs typeface="David" panose="020E0502060401010101" pitchFamily="34" charset="-79"/>
                <a:hlinkClick r:id="rId3" tooltip="קטגוריה:שמואל א א ז"/>
              </a:rPr>
              <a:t>ז</a:t>
            </a:r>
            <a:r>
              <a:rPr lang="he-IL" sz="3200" b="0" i="0" dirty="0">
                <a:solidFill>
                  <a:srgbClr val="202122"/>
                </a:solidFill>
                <a:effectLst/>
                <a:latin typeface="David" panose="020E0502060401010101" pitchFamily="34" charset="-79"/>
                <a:cs typeface="David" panose="020E0502060401010101" pitchFamily="34" charset="-79"/>
              </a:rPr>
              <a:t> וְכֵן יַעֲשֶׂה שָׁנָה בְשָׁנָה מִדֵּי עֲלֹתָהּ בְּבֵית יְהוָה כֵּן תַּכְעִסֶנָּה וַתִּבְכֶּה וְלֹא תֹאכַל. </a:t>
            </a:r>
          </a:p>
          <a:p>
            <a:r>
              <a:rPr lang="he-IL" sz="3200" b="0" i="0" u="none" strike="noStrike" dirty="0">
                <a:solidFill>
                  <a:srgbClr val="0645AD"/>
                </a:solidFill>
                <a:effectLst/>
                <a:latin typeface="David" panose="020E0502060401010101" pitchFamily="34" charset="-79"/>
                <a:cs typeface="David" panose="020E0502060401010101" pitchFamily="34" charset="-79"/>
                <a:hlinkClick r:id="rId4" tooltip="קטגוריה:שמואל א א ח"/>
              </a:rPr>
              <a:t>ח</a:t>
            </a:r>
            <a:r>
              <a:rPr lang="he-IL" sz="3200" b="0" i="0" dirty="0">
                <a:solidFill>
                  <a:srgbClr val="202122"/>
                </a:solidFill>
                <a:effectLst/>
                <a:latin typeface="David" panose="020E0502060401010101" pitchFamily="34" charset="-79"/>
                <a:cs typeface="David" panose="020E0502060401010101" pitchFamily="34" charset="-79"/>
              </a:rPr>
              <a:t> וַיֹּאמֶר לָהּ אֶלְקָנָה </a:t>
            </a:r>
            <a:r>
              <a:rPr lang="he-IL" sz="3200" b="1" i="0" dirty="0">
                <a:solidFill>
                  <a:srgbClr val="202122"/>
                </a:solidFill>
                <a:effectLst/>
                <a:highlight>
                  <a:srgbClr val="00FFFF"/>
                </a:highlight>
                <a:latin typeface="David" panose="020E0502060401010101" pitchFamily="34" charset="-79"/>
                <a:cs typeface="David" panose="020E0502060401010101" pitchFamily="34" charset="-79"/>
              </a:rPr>
              <a:t>אִישָׁהּ</a:t>
            </a:r>
            <a:r>
              <a:rPr lang="he-IL" sz="3200" b="0" i="0" dirty="0">
                <a:solidFill>
                  <a:srgbClr val="202122"/>
                </a:solidFill>
                <a:effectLst/>
                <a:latin typeface="David" panose="020E0502060401010101" pitchFamily="34" charset="-79"/>
                <a:cs typeface="David" panose="020E0502060401010101" pitchFamily="34" charset="-79"/>
              </a:rPr>
              <a:t> חַנָּה לָמֶה תִבְכִּי וְלָמֶה לֹא תֹאכְלִי וְלָמֶה יֵרַע לְבָבֵךְ </a:t>
            </a:r>
            <a:r>
              <a:rPr lang="he-IL" sz="3200" b="1" i="0" dirty="0">
                <a:solidFill>
                  <a:srgbClr val="202122"/>
                </a:solidFill>
                <a:effectLst/>
                <a:highlight>
                  <a:srgbClr val="FFFF00"/>
                </a:highlight>
                <a:latin typeface="David" panose="020E0502060401010101" pitchFamily="34" charset="-79"/>
                <a:cs typeface="David" panose="020E0502060401010101" pitchFamily="34" charset="-79"/>
              </a:rPr>
              <a:t>הֲלוֹא אָנֹכִי טוֹב לָךְ מֵעֲשָׂרָה בָּנִים.</a:t>
            </a:r>
            <a:endParaRPr lang="he-IL" sz="3200" b="1" dirty="0">
              <a:highlight>
                <a:srgbClr val="FFFF00"/>
              </a:highlight>
            </a:endParaRPr>
          </a:p>
        </p:txBody>
      </p:sp>
      <p:sp>
        <p:nvSpPr>
          <p:cNvPr id="3" name="TextBox 2">
            <a:extLst>
              <a:ext uri="{FF2B5EF4-FFF2-40B4-BE49-F238E27FC236}">
                <a16:creationId xmlns:a16="http://schemas.microsoft.com/office/drawing/2014/main" id="{7504D18E-253A-4E3D-ADF2-8E9DBECAF3B1}"/>
              </a:ext>
            </a:extLst>
          </p:cNvPr>
          <p:cNvSpPr txBox="1"/>
          <p:nvPr/>
        </p:nvSpPr>
        <p:spPr>
          <a:xfrm>
            <a:off x="101600" y="339636"/>
            <a:ext cx="6184900" cy="5262979"/>
          </a:xfrm>
          <a:prstGeom prst="rect">
            <a:avLst/>
          </a:prstGeom>
          <a:solidFill>
            <a:schemeClr val="accent2">
              <a:lumMod val="60000"/>
              <a:lumOff val="4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ו</a:t>
            </a:r>
            <a:r>
              <a:rPr lang="he-IL" sz="2400" dirty="0">
                <a:latin typeface="David" panose="020E0502060401010101" pitchFamily="34" charset="-79"/>
                <a:cs typeface="David" panose="020E0502060401010101" pitchFamily="34" charset="-79"/>
              </a:rPr>
              <a:t>. וכאשר פנינה הייתה רואה את החיבה היתרה שהראה אלקנה לחנה, שנתן לה מנה מובחרת, הייתה פנינה מצערת את חנה שהיא </a:t>
            </a:r>
            <a:r>
              <a:rPr lang="he-IL" sz="2400" b="1" dirty="0">
                <a:latin typeface="David" panose="020E0502060401010101" pitchFamily="34" charset="-79"/>
                <a:cs typeface="David" panose="020E0502060401010101" pitchFamily="34" charset="-79"/>
              </a:rPr>
              <a:t>צרתה (שתי נשים שנשואות לאיש אחד הן כמו אויבות וצרות ושונאות אחת את השנייה</a:t>
            </a:r>
            <a:r>
              <a:rPr lang="he-IL" sz="2400" dirty="0">
                <a:latin typeface="David" panose="020E0502060401010101" pitchFamily="34" charset="-79"/>
                <a:cs typeface="David" panose="020E0502060401010101" pitchFamily="34" charset="-79"/>
              </a:rPr>
              <a:t>) שוב ושוב. והסיבה שעשתה זאת לא מרוע אלא כדי שחנה תצטער ותתפלל לה' שסגר את רחמה . וע"י התפילה אולי ה' יפתח את רחמה. </a:t>
            </a:r>
          </a:p>
          <a:p>
            <a:r>
              <a:rPr lang="he-IL" sz="2400" b="1" u="sng" dirty="0">
                <a:latin typeface="David" panose="020E0502060401010101" pitchFamily="34" charset="-79"/>
                <a:cs typeface="David" panose="020E0502060401010101" pitchFamily="34" charset="-79"/>
              </a:rPr>
              <a:t>ז</a:t>
            </a:r>
            <a:r>
              <a:rPr lang="he-IL" sz="2400" dirty="0">
                <a:latin typeface="David" panose="020E0502060401010101" pitchFamily="34" charset="-79"/>
                <a:cs typeface="David" panose="020E0502060401010101" pitchFamily="34" charset="-79"/>
              </a:rPr>
              <a:t>. וכך עשה אלקנה שנה בשנה שהיה עולה לבית ה' נתן לפנינה וילדיה את המנות ולחנה מנה מובחרת, ופנינה הרבתה להכעיסה. </a:t>
            </a:r>
            <a:r>
              <a:rPr lang="he-IL" sz="2400" b="1" dirty="0">
                <a:highlight>
                  <a:srgbClr val="FFFF00"/>
                </a:highlight>
                <a:latin typeface="David" panose="020E0502060401010101" pitchFamily="34" charset="-79"/>
                <a:cs typeface="David" panose="020E0502060401010101" pitchFamily="34" charset="-79"/>
              </a:rPr>
              <a:t>ומרוב הבכי והמרירות חנה לא חפצה לאכול.</a:t>
            </a:r>
          </a:p>
          <a:p>
            <a:r>
              <a:rPr lang="he-IL" sz="2400" b="1" u="sng" dirty="0">
                <a:latin typeface="David" panose="020E0502060401010101" pitchFamily="34" charset="-79"/>
                <a:cs typeface="David" panose="020E0502060401010101" pitchFamily="34" charset="-79"/>
              </a:rPr>
              <a:t>ח</a:t>
            </a:r>
            <a:r>
              <a:rPr lang="he-IL" sz="2400" dirty="0">
                <a:latin typeface="David" panose="020E0502060401010101" pitchFamily="34" charset="-79"/>
                <a:cs typeface="David" panose="020E0502060401010101" pitchFamily="34" charset="-79"/>
              </a:rPr>
              <a:t>. אמר לה אלקנה מה התועלת בבכי? ולמה את לא אוכלת? </a:t>
            </a:r>
            <a:r>
              <a:rPr lang="he-IL" sz="2400" b="1" dirty="0">
                <a:highlight>
                  <a:srgbClr val="FFFF00"/>
                </a:highlight>
                <a:latin typeface="David" panose="020E0502060401010101" pitchFamily="34" charset="-79"/>
                <a:cs typeface="David" panose="020E0502060401010101" pitchFamily="34" charset="-79"/>
              </a:rPr>
              <a:t>ולמה רע לך שאין לך בנים? הרי אני מחבב ואוהב אותך וזה יותר עדיף מעשרה בנים של פנינה</a:t>
            </a:r>
          </a:p>
        </p:txBody>
      </p:sp>
      <p:pic>
        <p:nvPicPr>
          <p:cNvPr id="4" name="תמונה 3">
            <a:extLst>
              <a:ext uri="{FF2B5EF4-FFF2-40B4-BE49-F238E27FC236}">
                <a16:creationId xmlns:a16="http://schemas.microsoft.com/office/drawing/2014/main" id="{941E0266-9AE3-4F3A-946F-EF8DE77240E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97004" y1="9524" x2="56180" y2="14286"/>
                        <a14:backgroundMark x1="56180" y1="14286" x2="30712" y2="29630"/>
                        <a14:backgroundMark x1="30712" y1="29630" x2="21348" y2="45503"/>
                        <a14:backgroundMark x1="21348" y1="45503" x2="6742" y2="46032"/>
                        <a14:backgroundMark x1="6742" y1="46032" x2="4869" y2="67725"/>
                        <a14:backgroundMark x1="4869" y1="67725" x2="20974" y2="74074"/>
                        <a14:backgroundMark x1="20974" y1="74074" x2="26217" y2="91534"/>
                        <a14:backgroundMark x1="26217" y1="91534" x2="39326" y2="95238"/>
                        <a14:backgroundMark x1="39326" y1="95238" x2="65918" y2="87302"/>
                        <a14:backgroundMark x1="65918" y1="87302" x2="79775" y2="91005"/>
                        <a14:backgroundMark x1="79775" y1="91005" x2="82772" y2="70899"/>
                        <a14:backgroundMark x1="82772" y1="70899" x2="99251" y2="65608"/>
                      </a14:backgroundRemoval>
                    </a14:imgEffect>
                  </a14:imgLayer>
                </a14:imgProps>
              </a:ext>
            </a:extLst>
          </a:blip>
          <a:stretch>
            <a:fillRect/>
          </a:stretch>
        </p:blipFill>
        <p:spPr>
          <a:xfrm>
            <a:off x="4902200" y="4511208"/>
            <a:ext cx="3778729" cy="2513013"/>
          </a:xfrm>
          <a:prstGeom prst="rect">
            <a:avLst/>
          </a:prstGeom>
        </p:spPr>
      </p:pic>
    </p:spTree>
    <p:extLst>
      <p:ext uri="{BB962C8B-B14F-4D97-AF65-F5344CB8AC3E}">
        <p14:creationId xmlns:p14="http://schemas.microsoft.com/office/powerpoint/2010/main" val="110565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25AF6893-3FC0-481C-8D45-02B350B4B141}"/>
              </a:ext>
            </a:extLst>
          </p:cNvPr>
          <p:cNvSpPr/>
          <p:nvPr/>
        </p:nvSpPr>
        <p:spPr>
          <a:xfrm>
            <a:off x="7086600" y="177700"/>
            <a:ext cx="4927600" cy="4401205"/>
          </a:xfrm>
          <a:prstGeom prst="rect">
            <a:avLst/>
          </a:prstGeom>
          <a:solidFill>
            <a:schemeClr val="accent5">
              <a:lumMod val="60000"/>
              <a:lumOff val="40000"/>
            </a:schemeClr>
          </a:solidFill>
        </p:spPr>
        <p:txBody>
          <a:bodyPr wrap="square">
            <a:spAutoFit/>
          </a:bodyPr>
          <a:lstStyle/>
          <a:p>
            <a:r>
              <a:rPr lang="he-IL" sz="2800" b="0" i="0" u="none" strike="noStrike" dirty="0">
                <a:solidFill>
                  <a:srgbClr val="0645AD"/>
                </a:solidFill>
                <a:effectLst/>
                <a:latin typeface="David" panose="020E0502060401010101" pitchFamily="34" charset="-79"/>
                <a:cs typeface="David" panose="020E0502060401010101" pitchFamily="34" charset="-79"/>
                <a:hlinkClick r:id="rId2" tooltip="קטגוריה:שמואל א א ט"/>
              </a:rPr>
              <a:t>ט</a:t>
            </a:r>
            <a:r>
              <a:rPr lang="he-IL" sz="2800" b="0" i="0" dirty="0">
                <a:solidFill>
                  <a:srgbClr val="202122"/>
                </a:solidFill>
                <a:effectLst/>
                <a:latin typeface="David" panose="020E0502060401010101" pitchFamily="34" charset="-79"/>
                <a:cs typeface="David" panose="020E0502060401010101" pitchFamily="34" charset="-79"/>
              </a:rPr>
              <a:t> </a:t>
            </a:r>
            <a:r>
              <a:rPr lang="he-IL" sz="2800" b="0" i="0" dirty="0" err="1">
                <a:solidFill>
                  <a:srgbClr val="202122"/>
                </a:solidFill>
                <a:effectLst/>
                <a:latin typeface="David" panose="020E0502060401010101" pitchFamily="34" charset="-79"/>
                <a:cs typeface="David" panose="020E0502060401010101" pitchFamily="34" charset="-79"/>
              </a:rPr>
              <a:t>וַתָּקָם</a:t>
            </a:r>
            <a:r>
              <a:rPr lang="he-IL" sz="2800" b="0" i="0" dirty="0">
                <a:solidFill>
                  <a:srgbClr val="202122"/>
                </a:solidFill>
                <a:effectLst/>
                <a:latin typeface="David" panose="020E0502060401010101" pitchFamily="34" charset="-79"/>
                <a:cs typeface="David" panose="020E0502060401010101" pitchFamily="34" charset="-79"/>
              </a:rPr>
              <a:t> חַנָּה אַחֲרֵי אָכְלָה בְשִׁלֹה וְאַחֲרֵי שָׁתֹה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וְעֵלִי הַכֹּהֵן </a:t>
            </a:r>
            <a:r>
              <a:rPr lang="he-IL" sz="2800" b="0" i="0" dirty="0">
                <a:solidFill>
                  <a:srgbClr val="202122"/>
                </a:solidFill>
                <a:effectLst/>
                <a:latin typeface="David" panose="020E0502060401010101" pitchFamily="34" charset="-79"/>
                <a:cs typeface="David" panose="020E0502060401010101" pitchFamily="34" charset="-79"/>
              </a:rPr>
              <a:t>יֹשֵׁב עַל </a:t>
            </a:r>
            <a:r>
              <a:rPr lang="he-IL" sz="2800" b="0" i="0" dirty="0" err="1">
                <a:solidFill>
                  <a:srgbClr val="202122"/>
                </a:solidFill>
                <a:effectLst/>
                <a:latin typeface="David" panose="020E0502060401010101" pitchFamily="34" charset="-79"/>
                <a:cs typeface="David" panose="020E0502060401010101" pitchFamily="34" charset="-79"/>
              </a:rPr>
              <a:t>הַכִּסֵּא</a:t>
            </a:r>
            <a:r>
              <a:rPr lang="he-IL" sz="2800" b="0" i="0" dirty="0">
                <a:solidFill>
                  <a:srgbClr val="202122"/>
                </a:solidFill>
                <a:effectLst/>
                <a:latin typeface="David" panose="020E0502060401010101" pitchFamily="34" charset="-79"/>
                <a:cs typeface="David" panose="020E0502060401010101" pitchFamily="34" charset="-79"/>
              </a:rPr>
              <a:t> עַל מְזוּזַת הֵיכַל יְהוָה. </a:t>
            </a:r>
          </a:p>
          <a:p>
            <a:r>
              <a:rPr lang="he-IL" sz="2800" b="0" i="0" u="none" strike="noStrike" dirty="0">
                <a:solidFill>
                  <a:srgbClr val="0645AD"/>
                </a:solidFill>
                <a:effectLst/>
                <a:latin typeface="David" panose="020E0502060401010101" pitchFamily="34" charset="-79"/>
                <a:cs typeface="David" panose="020E0502060401010101" pitchFamily="34" charset="-79"/>
                <a:hlinkClick r:id="rId3" tooltip="קטגוריה:שמואל א א י"/>
              </a:rPr>
              <a:t>י</a:t>
            </a:r>
            <a:r>
              <a:rPr lang="he-IL" sz="2800" b="0" i="0" dirty="0">
                <a:solidFill>
                  <a:srgbClr val="202122"/>
                </a:solidFill>
                <a:effectLst/>
                <a:latin typeface="David" panose="020E0502060401010101" pitchFamily="34" charset="-79"/>
                <a:cs typeface="David" panose="020E0502060401010101" pitchFamily="34" charset="-79"/>
              </a:rPr>
              <a:t> וְהִיא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מָרַת נָפֶשׁ </a:t>
            </a:r>
            <a:r>
              <a:rPr lang="he-IL" sz="2800" b="0" i="0" dirty="0">
                <a:solidFill>
                  <a:srgbClr val="202122"/>
                </a:solidFill>
                <a:effectLst/>
                <a:latin typeface="David" panose="020E0502060401010101" pitchFamily="34" charset="-79"/>
                <a:cs typeface="David" panose="020E0502060401010101" pitchFamily="34" charset="-79"/>
              </a:rPr>
              <a:t>וַתִּתְפַּלֵּל עַל יְהוָה וּבָכֹה תִבְכֶּה. </a:t>
            </a:r>
          </a:p>
          <a:p>
            <a:r>
              <a:rPr lang="he-IL" sz="2800" b="0" i="0" u="none" strike="noStrike" dirty="0">
                <a:solidFill>
                  <a:srgbClr val="0645AD"/>
                </a:solidFill>
                <a:effectLst/>
                <a:latin typeface="David" panose="020E0502060401010101" pitchFamily="34" charset="-79"/>
                <a:cs typeface="David" panose="020E0502060401010101" pitchFamily="34" charset="-79"/>
                <a:hlinkClick r:id="rId4" tooltip="קטגוריה:שמואל א א יא"/>
              </a:rPr>
              <a:t>יא</a:t>
            </a:r>
            <a:r>
              <a:rPr lang="he-IL" sz="2800" b="0" i="0" dirty="0">
                <a:solidFill>
                  <a:srgbClr val="202122"/>
                </a:solidFill>
                <a:effectLst/>
                <a:latin typeface="David" panose="020E0502060401010101" pitchFamily="34" charset="-79"/>
                <a:cs typeface="David" panose="020E0502060401010101" pitchFamily="34" charset="-79"/>
              </a:rPr>
              <a:t>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וַתִּדֹּר נֶדֶר </a:t>
            </a:r>
            <a:r>
              <a:rPr lang="he-IL" sz="2800" b="0" i="0" dirty="0">
                <a:solidFill>
                  <a:srgbClr val="202122"/>
                </a:solidFill>
                <a:effectLst/>
                <a:latin typeface="David" panose="020E0502060401010101" pitchFamily="34" charset="-79"/>
                <a:cs typeface="David" panose="020E0502060401010101" pitchFamily="34" charset="-79"/>
              </a:rPr>
              <a:t>וַתֹּאמַר יְהוָה צְבָאוֹת </a:t>
            </a:r>
            <a:r>
              <a:rPr lang="he-IL" sz="2800" b="1" i="0" u="sng" dirty="0">
                <a:solidFill>
                  <a:srgbClr val="202122"/>
                </a:solidFill>
                <a:effectLst/>
                <a:latin typeface="David" panose="020E0502060401010101" pitchFamily="34" charset="-79"/>
                <a:cs typeface="David" panose="020E0502060401010101" pitchFamily="34" charset="-79"/>
              </a:rPr>
              <a:t>אִם</a:t>
            </a:r>
            <a:r>
              <a:rPr lang="he-IL" sz="2800" b="0" i="0" dirty="0">
                <a:solidFill>
                  <a:srgbClr val="202122"/>
                </a:solidFill>
                <a:effectLst/>
                <a:latin typeface="David" panose="020E0502060401010101" pitchFamily="34" charset="-79"/>
                <a:cs typeface="David" panose="020E0502060401010101" pitchFamily="34" charset="-79"/>
              </a:rPr>
              <a:t> רָאֹה תִרְאֶה בָּעֳנִי אֲמָתֶךָ וּזְכַרְתַּנִי וְלֹא תִשְׁכַּח אֶת אֲמָתֶךָ </a:t>
            </a:r>
            <a:r>
              <a:rPr lang="he-IL" sz="2800" b="0" i="0" dirty="0" err="1">
                <a:solidFill>
                  <a:srgbClr val="202122"/>
                </a:solidFill>
                <a:effectLst/>
                <a:latin typeface="David" panose="020E0502060401010101" pitchFamily="34" charset="-79"/>
                <a:cs typeface="David" panose="020E0502060401010101" pitchFamily="34" charset="-79"/>
              </a:rPr>
              <a:t>וְנָתַתָּה</a:t>
            </a:r>
            <a:r>
              <a:rPr lang="he-IL" sz="2800" b="0" i="0" dirty="0">
                <a:solidFill>
                  <a:srgbClr val="202122"/>
                </a:solidFill>
                <a:effectLst/>
                <a:latin typeface="David" panose="020E0502060401010101" pitchFamily="34" charset="-79"/>
                <a:cs typeface="David" panose="020E0502060401010101" pitchFamily="34" charset="-79"/>
              </a:rPr>
              <a:t> לַאֲמָתְךָ זֶרַע אֲנָשִׁים </a:t>
            </a:r>
            <a:r>
              <a:rPr lang="he-IL" sz="2800" b="1" i="0" u="sng" dirty="0">
                <a:solidFill>
                  <a:srgbClr val="202122"/>
                </a:solidFill>
                <a:effectLst/>
                <a:latin typeface="David" panose="020E0502060401010101" pitchFamily="34" charset="-79"/>
                <a:cs typeface="David" panose="020E0502060401010101" pitchFamily="34" charset="-79"/>
              </a:rPr>
              <a:t>וּנְתַתִּיו </a:t>
            </a:r>
            <a:r>
              <a:rPr lang="he-IL" sz="2800" b="0" i="0" dirty="0">
                <a:solidFill>
                  <a:srgbClr val="202122"/>
                </a:solidFill>
                <a:effectLst/>
                <a:latin typeface="David" panose="020E0502060401010101" pitchFamily="34" charset="-79"/>
                <a:cs typeface="David" panose="020E0502060401010101" pitchFamily="34" charset="-79"/>
              </a:rPr>
              <a:t>לַיהוָה כָּל יְמֵי חַיָּיו וּמוֹרָה לֹא יַעֲלֶה עַל רֹאשׁוֹ.</a:t>
            </a:r>
            <a:endParaRPr lang="he-IL" sz="2800" dirty="0"/>
          </a:p>
        </p:txBody>
      </p:sp>
      <p:sp>
        <p:nvSpPr>
          <p:cNvPr id="3" name="TextBox 2">
            <a:extLst>
              <a:ext uri="{FF2B5EF4-FFF2-40B4-BE49-F238E27FC236}">
                <a16:creationId xmlns:a16="http://schemas.microsoft.com/office/drawing/2014/main" id="{F1A17163-BBA8-46DA-9053-F6A8E1C2AE7E}"/>
              </a:ext>
            </a:extLst>
          </p:cNvPr>
          <p:cNvSpPr txBox="1"/>
          <p:nvPr/>
        </p:nvSpPr>
        <p:spPr>
          <a:xfrm>
            <a:off x="279400" y="173672"/>
            <a:ext cx="6451600" cy="4832092"/>
          </a:xfrm>
          <a:prstGeom prst="rect">
            <a:avLst/>
          </a:prstGeom>
          <a:solidFill>
            <a:schemeClr val="accent3">
              <a:lumMod val="60000"/>
              <a:lumOff val="4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ט</a:t>
            </a:r>
            <a:r>
              <a:rPr lang="he-IL" sz="2800" dirty="0">
                <a:latin typeface="David" panose="020E0502060401010101" pitchFamily="34" charset="-79"/>
                <a:cs typeface="David" panose="020E0502060401010101" pitchFamily="34" charset="-79"/>
              </a:rPr>
              <a:t>. חנה התפייסה קצת ואכלה ושתתה מעט, וקמה ללכת לבית ה' בשילה . </a:t>
            </a:r>
            <a:r>
              <a:rPr lang="he-IL" sz="2800" b="1" dirty="0">
                <a:highlight>
                  <a:srgbClr val="FFFF00"/>
                </a:highlight>
                <a:latin typeface="David" panose="020E0502060401010101" pitchFamily="34" charset="-79"/>
                <a:cs typeface="David" panose="020E0502060401010101" pitchFamily="34" charset="-79"/>
              </a:rPr>
              <a:t>ובאותו היום עלי הכהן התמנה להיות שופט על ישראל</a:t>
            </a:r>
            <a:r>
              <a:rPr lang="he-IL" sz="2800" dirty="0">
                <a:latin typeface="David" panose="020E0502060401010101" pitchFamily="34" charset="-79"/>
                <a:cs typeface="David" panose="020E0502060401010101" pitchFamily="34" charset="-79"/>
              </a:rPr>
              <a:t>, והוא ישב בפתח היכל ה'. </a:t>
            </a:r>
          </a:p>
          <a:p>
            <a:r>
              <a:rPr lang="he-IL" sz="2800" b="1" u="sng" dirty="0">
                <a:latin typeface="David" panose="020E0502060401010101" pitchFamily="34" charset="-79"/>
                <a:cs typeface="David" panose="020E0502060401010101" pitchFamily="34" charset="-79"/>
              </a:rPr>
              <a:t>י</a:t>
            </a:r>
            <a:r>
              <a:rPr lang="he-IL" sz="2800" dirty="0">
                <a:latin typeface="David" panose="020E0502060401010101" pitchFamily="34" charset="-79"/>
                <a:cs typeface="David" panose="020E0502060401010101" pitchFamily="34" charset="-79"/>
              </a:rPr>
              <a:t>. וחנה הייתה </a:t>
            </a:r>
            <a:r>
              <a:rPr lang="he-IL" sz="2800" b="1" dirty="0">
                <a:highlight>
                  <a:srgbClr val="FFFF00"/>
                </a:highlight>
                <a:latin typeface="David" panose="020E0502060401010101" pitchFamily="34" charset="-79"/>
                <a:cs typeface="David" panose="020E0502060401010101" pitchFamily="34" charset="-79"/>
              </a:rPr>
              <a:t>מצטערת ועצובה </a:t>
            </a:r>
            <a:r>
              <a:rPr lang="he-IL" sz="2800" dirty="0">
                <a:latin typeface="David" panose="020E0502060401010101" pitchFamily="34" charset="-79"/>
                <a:cs typeface="David" panose="020E0502060401010101" pitchFamily="34" charset="-79"/>
              </a:rPr>
              <a:t>והתפללה אל ה' , ובכתה בתפילתה אל ה'. </a:t>
            </a:r>
          </a:p>
          <a:p>
            <a:r>
              <a:rPr lang="he-IL" sz="2800" b="1" u="sng" dirty="0">
                <a:latin typeface="David" panose="020E0502060401010101" pitchFamily="34" charset="-79"/>
                <a:cs typeface="David" panose="020E0502060401010101" pitchFamily="34" charset="-79"/>
              </a:rPr>
              <a:t>יא</a:t>
            </a:r>
            <a:r>
              <a:rPr lang="he-IL" sz="2800" dirty="0">
                <a:latin typeface="David" panose="020E0502060401010101" pitchFamily="34" charset="-79"/>
                <a:cs typeface="David" panose="020E0502060401010101" pitchFamily="34" charset="-79"/>
              </a:rPr>
              <a:t>. </a:t>
            </a:r>
            <a:r>
              <a:rPr lang="he-IL" sz="2800" b="1" u="sng" dirty="0">
                <a:latin typeface="David" panose="020E0502060401010101" pitchFamily="34" charset="-79"/>
                <a:cs typeface="David" panose="020E0502060401010101" pitchFamily="34" charset="-79"/>
              </a:rPr>
              <a:t>וחנה בתפילתה נדרה נדר</a:t>
            </a:r>
            <a:r>
              <a:rPr lang="he-IL" sz="2800" dirty="0">
                <a:latin typeface="David" panose="020E0502060401010101" pitchFamily="34" charset="-79"/>
                <a:cs typeface="David" panose="020E0502060401010101" pitchFamily="34" charset="-79"/>
              </a:rPr>
              <a:t>: ה' צבאות אם תראה את הצער שיש לשפחתך ותזכור אותי ולא תשכח אותי שמתפללת אליך, ותיתן לי בן זכר שיהיה צדיק ואני נודרת שאתן אותו לך ה' במתנה כל ימי חייו.   </a:t>
            </a:r>
          </a:p>
        </p:txBody>
      </p:sp>
      <p:sp>
        <p:nvSpPr>
          <p:cNvPr id="4" name="TextBox 3">
            <a:extLst>
              <a:ext uri="{FF2B5EF4-FFF2-40B4-BE49-F238E27FC236}">
                <a16:creationId xmlns:a16="http://schemas.microsoft.com/office/drawing/2014/main" id="{6E361580-F4AD-4E16-9C02-D293E069B36E}"/>
              </a:ext>
            </a:extLst>
          </p:cNvPr>
          <p:cNvSpPr txBox="1"/>
          <p:nvPr/>
        </p:nvSpPr>
        <p:spPr>
          <a:xfrm>
            <a:off x="6845300" y="4747356"/>
            <a:ext cx="5168900" cy="2000548"/>
          </a:xfrm>
          <a:prstGeom prst="rect">
            <a:avLst/>
          </a:prstGeom>
          <a:solidFill>
            <a:schemeClr val="accent6"/>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"ומורא לא יעלה על ראשו"</a:t>
            </a:r>
          </a:p>
          <a:p>
            <a:r>
              <a:rPr lang="he-IL" sz="2400" b="1" u="sng" dirty="0">
                <a:latin typeface="David" panose="020E0502060401010101" pitchFamily="34" charset="-79"/>
                <a:cs typeface="David" panose="020E0502060401010101" pitchFamily="34" charset="-79"/>
              </a:rPr>
              <a:t>רש"י מסביר: </a:t>
            </a:r>
            <a:r>
              <a:rPr lang="he-IL" sz="2400" dirty="0">
                <a:latin typeface="David" panose="020E0502060401010101" pitchFamily="34" charset="-79"/>
                <a:cs typeface="David" panose="020E0502060401010101" pitchFamily="34" charset="-79"/>
              </a:rPr>
              <a:t>שלא יפחד מאף אדם ורק ירא מה'. </a:t>
            </a:r>
          </a:p>
          <a:p>
            <a:r>
              <a:rPr lang="he-IL" sz="2400" b="1" u="sng" dirty="0">
                <a:latin typeface="David" panose="020E0502060401010101" pitchFamily="34" charset="-79"/>
                <a:cs typeface="David" panose="020E0502060401010101" pitchFamily="34" charset="-79"/>
              </a:rPr>
              <a:t>מצודות: </a:t>
            </a:r>
            <a:r>
              <a:rPr lang="he-IL" sz="2400" dirty="0">
                <a:latin typeface="David" panose="020E0502060401010101" pitchFamily="34" charset="-79"/>
                <a:cs typeface="David" panose="020E0502060401010101" pitchFamily="34" charset="-79"/>
              </a:rPr>
              <a:t>שקבלה חנה על עצמה שלא יסתפר ויהיה נזיר לעולם מהבטן. </a:t>
            </a:r>
            <a:endParaRPr lang="he-IL" sz="2000" dirty="0">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56A9ABF1-28E7-4895-9076-81709AFCF1B6}"/>
              </a:ext>
            </a:extLst>
          </p:cNvPr>
          <p:cNvPicPr>
            <a:picLocks noChangeAspect="1"/>
          </p:cNvPicPr>
          <p:nvPr/>
        </p:nvPicPr>
        <p:blipFill>
          <a:blip r:embed="rId5"/>
          <a:stretch>
            <a:fillRect/>
          </a:stretch>
        </p:blipFill>
        <p:spPr>
          <a:xfrm>
            <a:off x="469900" y="4578905"/>
            <a:ext cx="2143125" cy="2143125"/>
          </a:xfrm>
          <a:prstGeom prst="rect">
            <a:avLst/>
          </a:prstGeom>
        </p:spPr>
      </p:pic>
    </p:spTree>
    <p:extLst>
      <p:ext uri="{BB962C8B-B14F-4D97-AF65-F5344CB8AC3E}">
        <p14:creationId xmlns:p14="http://schemas.microsoft.com/office/powerpoint/2010/main" val="60633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F02531C4-E9AE-415B-8FF6-E4D600EB92BF}"/>
              </a:ext>
            </a:extLst>
          </p:cNvPr>
          <p:cNvSpPr/>
          <p:nvPr/>
        </p:nvSpPr>
        <p:spPr>
          <a:xfrm>
            <a:off x="6937248" y="187559"/>
            <a:ext cx="5122164" cy="3539430"/>
          </a:xfrm>
          <a:prstGeom prst="rect">
            <a:avLst/>
          </a:prstGeom>
          <a:solidFill>
            <a:schemeClr val="accent2">
              <a:lumMod val="60000"/>
              <a:lumOff val="40000"/>
            </a:schemeClr>
          </a:solidFill>
        </p:spPr>
        <p:txBody>
          <a:bodyPr wrap="square">
            <a:spAutoFit/>
          </a:bodyPr>
          <a:lstStyle/>
          <a:p>
            <a:r>
              <a:rPr lang="he-IL" sz="3200" b="0" i="0" u="none" strike="noStrike" dirty="0" err="1">
                <a:solidFill>
                  <a:srgbClr val="0645AD"/>
                </a:solidFill>
                <a:effectLst/>
                <a:latin typeface="David" panose="020E0502060401010101" pitchFamily="34" charset="-79"/>
                <a:cs typeface="David" panose="020E0502060401010101" pitchFamily="34" charset="-79"/>
                <a:hlinkClick r:id="rId2" tooltip="קטגוריה:שמואל א א יב"/>
              </a:rPr>
              <a:t>יב</a:t>
            </a:r>
            <a:r>
              <a:rPr lang="he-IL" sz="3200" b="0" i="0" dirty="0">
                <a:solidFill>
                  <a:srgbClr val="202122"/>
                </a:solidFill>
                <a:effectLst/>
                <a:latin typeface="David" panose="020E0502060401010101" pitchFamily="34" charset="-79"/>
                <a:cs typeface="David" panose="020E0502060401010101" pitchFamily="34" charset="-79"/>
              </a:rPr>
              <a:t> וְהָיָה כִּי הִרְבְּתָה לְהִתְפַּלֵּל לִפְנֵי יְהוָה </a:t>
            </a:r>
            <a:r>
              <a:rPr lang="he-IL" sz="3200" b="1" i="0" dirty="0">
                <a:solidFill>
                  <a:srgbClr val="202122"/>
                </a:solidFill>
                <a:effectLst/>
                <a:highlight>
                  <a:srgbClr val="FFFF00"/>
                </a:highlight>
                <a:latin typeface="David" panose="020E0502060401010101" pitchFamily="34" charset="-79"/>
                <a:cs typeface="David" panose="020E0502060401010101" pitchFamily="34" charset="-79"/>
              </a:rPr>
              <a:t>וְעֵלִי שֹׁמֵר אֶת פִּיהָ</a:t>
            </a:r>
            <a:r>
              <a:rPr lang="he-IL" sz="3200" b="0" i="0" dirty="0">
                <a:solidFill>
                  <a:srgbClr val="202122"/>
                </a:solidFill>
                <a:effectLst/>
                <a:latin typeface="David" panose="020E0502060401010101" pitchFamily="34" charset="-79"/>
                <a:cs typeface="David" panose="020E0502060401010101" pitchFamily="34" charset="-79"/>
              </a:rPr>
              <a:t>. </a:t>
            </a:r>
          </a:p>
          <a:p>
            <a:r>
              <a:rPr lang="he-IL" sz="3200" b="0" i="0" u="none" strike="noStrike" dirty="0" err="1">
                <a:solidFill>
                  <a:srgbClr val="0645AD"/>
                </a:solidFill>
                <a:effectLst/>
                <a:latin typeface="David" panose="020E0502060401010101" pitchFamily="34" charset="-79"/>
                <a:cs typeface="David" panose="020E0502060401010101" pitchFamily="34" charset="-79"/>
                <a:hlinkClick r:id="rId3" tooltip="קטגוריה:שמואל א א יג"/>
              </a:rPr>
              <a:t>יג</a:t>
            </a:r>
            <a:r>
              <a:rPr lang="he-IL" sz="3200" b="0" i="0" dirty="0">
                <a:solidFill>
                  <a:srgbClr val="202122"/>
                </a:solidFill>
                <a:effectLst/>
                <a:latin typeface="David" panose="020E0502060401010101" pitchFamily="34" charset="-79"/>
                <a:cs typeface="David" panose="020E0502060401010101" pitchFamily="34" charset="-79"/>
              </a:rPr>
              <a:t> וְחַנָּה הִיא מְדַבֶּרֶת עַל לִבָּהּ רַק שְׂפָתֶיהָ נָּעוֹת וְקוֹלָהּ לֹא יִשָּׁמֵעַ ו</a:t>
            </a:r>
            <a:r>
              <a:rPr lang="he-IL" sz="3200" b="1" i="0" dirty="0">
                <a:solidFill>
                  <a:srgbClr val="202122"/>
                </a:solidFill>
                <a:effectLst/>
                <a:highlight>
                  <a:srgbClr val="FFFF00"/>
                </a:highlight>
                <a:latin typeface="David" panose="020E0502060401010101" pitchFamily="34" charset="-79"/>
                <a:cs typeface="David" panose="020E0502060401010101" pitchFamily="34" charset="-79"/>
              </a:rPr>
              <a:t>ַיַּחְשְׁבֶהָ עֵלִי לְשִׁכֹּרָה</a:t>
            </a:r>
            <a:r>
              <a:rPr lang="he-IL" sz="3200" b="0" i="0" dirty="0">
                <a:solidFill>
                  <a:srgbClr val="202122"/>
                </a:solidFill>
                <a:effectLst/>
                <a:latin typeface="David" panose="020E0502060401010101" pitchFamily="34" charset="-79"/>
                <a:cs typeface="David" panose="020E0502060401010101" pitchFamily="34" charset="-79"/>
              </a:rPr>
              <a:t>. </a:t>
            </a:r>
          </a:p>
          <a:p>
            <a:r>
              <a:rPr lang="he-IL" sz="3200" b="0" i="0" u="none" strike="noStrike" dirty="0">
                <a:solidFill>
                  <a:srgbClr val="0645AD"/>
                </a:solidFill>
                <a:effectLst/>
                <a:latin typeface="David" panose="020E0502060401010101" pitchFamily="34" charset="-79"/>
                <a:cs typeface="David" panose="020E0502060401010101" pitchFamily="34" charset="-79"/>
                <a:hlinkClick r:id="rId4" tooltip="קטגוריה:שמואל א א יד"/>
              </a:rPr>
              <a:t>יד</a:t>
            </a:r>
            <a:r>
              <a:rPr lang="he-IL" sz="3200" b="0" i="0" dirty="0">
                <a:solidFill>
                  <a:srgbClr val="202122"/>
                </a:solidFill>
                <a:effectLst/>
                <a:latin typeface="David" panose="020E0502060401010101" pitchFamily="34" charset="-79"/>
                <a:cs typeface="David" panose="020E0502060401010101" pitchFamily="34" charset="-79"/>
              </a:rPr>
              <a:t> וַיֹּאמֶר אֵלֶיהָ עֵלִי </a:t>
            </a:r>
            <a:r>
              <a:rPr lang="he-IL" sz="3200" b="1" i="0" dirty="0">
                <a:solidFill>
                  <a:srgbClr val="202122"/>
                </a:solidFill>
                <a:effectLst/>
                <a:highlight>
                  <a:srgbClr val="FFFF00"/>
                </a:highlight>
                <a:latin typeface="David" panose="020E0502060401010101" pitchFamily="34" charset="-79"/>
                <a:cs typeface="David" panose="020E0502060401010101" pitchFamily="34" charset="-79"/>
              </a:rPr>
              <a:t>עַד מָתַי </a:t>
            </a:r>
            <a:r>
              <a:rPr lang="he-IL" sz="3200" b="1" i="0" dirty="0" err="1">
                <a:solidFill>
                  <a:srgbClr val="202122"/>
                </a:solidFill>
                <a:effectLst/>
                <a:highlight>
                  <a:srgbClr val="FFFF00"/>
                </a:highlight>
                <a:latin typeface="David" panose="020E0502060401010101" pitchFamily="34" charset="-79"/>
                <a:cs typeface="David" panose="020E0502060401010101" pitchFamily="34" charset="-79"/>
              </a:rPr>
              <a:t>תִּשְׁתַּכָּרִין</a:t>
            </a:r>
            <a:r>
              <a:rPr lang="he-IL" sz="3200" b="0" i="0" dirty="0">
                <a:solidFill>
                  <a:srgbClr val="202122"/>
                </a:solidFill>
                <a:effectLst/>
                <a:latin typeface="David" panose="020E0502060401010101" pitchFamily="34" charset="-79"/>
                <a:cs typeface="David" panose="020E0502060401010101" pitchFamily="34" charset="-79"/>
              </a:rPr>
              <a:t> הָסִירִי אֶת יֵינֵךְ מֵעָלָיִךְ.</a:t>
            </a:r>
            <a:endParaRPr lang="he-IL" sz="3200" dirty="0"/>
          </a:p>
        </p:txBody>
      </p:sp>
      <p:sp>
        <p:nvSpPr>
          <p:cNvPr id="3" name="TextBox 2">
            <a:extLst>
              <a:ext uri="{FF2B5EF4-FFF2-40B4-BE49-F238E27FC236}">
                <a16:creationId xmlns:a16="http://schemas.microsoft.com/office/drawing/2014/main" id="{8D318576-50F8-4D22-893C-B30C6AE6E9F7}"/>
              </a:ext>
            </a:extLst>
          </p:cNvPr>
          <p:cNvSpPr txBox="1"/>
          <p:nvPr/>
        </p:nvSpPr>
        <p:spPr>
          <a:xfrm>
            <a:off x="279400" y="173672"/>
            <a:ext cx="6451600" cy="1384995"/>
          </a:xfrm>
          <a:prstGeom prst="rect">
            <a:avLst/>
          </a:prstGeom>
          <a:solidFill>
            <a:schemeClr val="accent3">
              <a:lumMod val="60000"/>
              <a:lumOff val="40000"/>
            </a:schemeClr>
          </a:solidFill>
          <a:ln w="28575">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יב</a:t>
            </a:r>
            <a:r>
              <a:rPr lang="he-IL" sz="2800" b="1" u="sng"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חנה התפללה והאריכה בתפילתה לפני ה' שייתן לה בן, ובאותו זמן עלי </a:t>
            </a:r>
            <a:r>
              <a:rPr lang="he-IL" sz="2800" b="1" dirty="0">
                <a:highlight>
                  <a:srgbClr val="FFFF00"/>
                </a:highlight>
                <a:latin typeface="David" panose="020E0502060401010101" pitchFamily="34" charset="-79"/>
                <a:cs typeface="David" panose="020E0502060401010101" pitchFamily="34" charset="-79"/>
              </a:rPr>
              <a:t>המתין וציפה שתסיים תפילתה. </a:t>
            </a:r>
          </a:p>
        </p:txBody>
      </p:sp>
      <p:sp>
        <p:nvSpPr>
          <p:cNvPr id="4" name="TextBox 3">
            <a:extLst>
              <a:ext uri="{FF2B5EF4-FFF2-40B4-BE49-F238E27FC236}">
                <a16:creationId xmlns:a16="http://schemas.microsoft.com/office/drawing/2014/main" id="{CA761709-0AF4-4F54-A0B3-507EF2D0E44E}"/>
              </a:ext>
            </a:extLst>
          </p:cNvPr>
          <p:cNvSpPr txBox="1"/>
          <p:nvPr/>
        </p:nvSpPr>
        <p:spPr>
          <a:xfrm>
            <a:off x="5607812" y="3894763"/>
            <a:ext cx="6451600" cy="1200329"/>
          </a:xfrm>
          <a:prstGeom prst="rect">
            <a:avLst/>
          </a:prstGeom>
          <a:solidFill>
            <a:schemeClr val="accent1">
              <a:lumMod val="60000"/>
              <a:lumOff val="4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יד</a:t>
            </a:r>
            <a:r>
              <a:rPr lang="he-IL" sz="2400" dirty="0">
                <a:latin typeface="David" panose="020E0502060401010101" pitchFamily="34" charset="-79"/>
                <a:cs typeface="David" panose="020E0502060401010101" pitchFamily="34" charset="-79"/>
              </a:rPr>
              <a:t>. ראתה אותה עלי ואמר לה:</a:t>
            </a:r>
            <a:r>
              <a:rPr lang="he-IL" sz="2400" b="1" dirty="0">
                <a:highlight>
                  <a:srgbClr val="FFFF00"/>
                </a:highlight>
                <a:latin typeface="David" panose="020E0502060401010101" pitchFamily="34" charset="-79"/>
                <a:cs typeface="David" panose="020E0502060401010101" pitchFamily="34" charset="-79"/>
              </a:rPr>
              <a:t> עד מתי תעשי מעשים מתוך שכרות</a:t>
            </a:r>
            <a:r>
              <a:rPr lang="he-IL" sz="2400" dirty="0">
                <a:latin typeface="David" panose="020E0502060401010101" pitchFamily="34" charset="-79"/>
                <a:cs typeface="David" panose="020E0502060401010101" pitchFamily="34" charset="-79"/>
              </a:rPr>
              <a:t>, מניעה את שפתייך ולא משמיעה קול (שזה כמו שכור) ואם שתית הרבה יין לכי והפיגי אותו בשינה</a:t>
            </a:r>
          </a:p>
        </p:txBody>
      </p:sp>
      <p:sp>
        <p:nvSpPr>
          <p:cNvPr id="5" name="TextBox 4">
            <a:extLst>
              <a:ext uri="{FF2B5EF4-FFF2-40B4-BE49-F238E27FC236}">
                <a16:creationId xmlns:a16="http://schemas.microsoft.com/office/drawing/2014/main" id="{A6FD3D7F-74F3-417D-B1EA-D6627DE8F7D3}"/>
              </a:ext>
            </a:extLst>
          </p:cNvPr>
          <p:cNvSpPr txBox="1"/>
          <p:nvPr/>
        </p:nvSpPr>
        <p:spPr>
          <a:xfrm>
            <a:off x="279400" y="1757219"/>
            <a:ext cx="6451600" cy="1938992"/>
          </a:xfrm>
          <a:prstGeom prst="rect">
            <a:avLst/>
          </a:prstGeom>
          <a:solidFill>
            <a:schemeClr val="accent4">
              <a:lumMod val="60000"/>
              <a:lumOff val="40000"/>
            </a:schemeClr>
          </a:solidFill>
          <a:ln w="28575">
            <a:solidFill>
              <a:schemeClr val="tx1"/>
            </a:solidFill>
          </a:ln>
        </p:spPr>
        <p:txBody>
          <a:bodyPr wrap="square" rtlCol="1">
            <a:spAutoFit/>
          </a:bodyPr>
          <a:lstStyle/>
          <a:p>
            <a:r>
              <a:rPr lang="he-IL" sz="2400" b="1" u="sng" dirty="0" err="1">
                <a:latin typeface="David" panose="020E0502060401010101" pitchFamily="34" charset="-79"/>
                <a:cs typeface="David" panose="020E0502060401010101" pitchFamily="34" charset="-79"/>
              </a:rPr>
              <a:t>יג</a:t>
            </a:r>
            <a:r>
              <a:rPr lang="he-IL" sz="2400" dirty="0">
                <a:latin typeface="David" panose="020E0502060401010101" pitchFamily="34" charset="-79"/>
                <a:cs typeface="David" panose="020E0502060401010101" pitchFamily="34" charset="-79"/>
              </a:rPr>
              <a:t>. חנה הייתה מתפללת בכוונה מעומק ליבה, רק השפתיים שלה היו מרחשות תפילה בלחש ולא היה נשמע קול לעומדים סביבה. </a:t>
            </a:r>
          </a:p>
          <a:p>
            <a:r>
              <a:rPr lang="he-IL" sz="2400" b="1" dirty="0">
                <a:highlight>
                  <a:srgbClr val="FFFF00"/>
                </a:highlight>
                <a:latin typeface="David" panose="020E0502060401010101" pitchFamily="34" charset="-79"/>
                <a:cs typeface="David" panose="020E0502060401010101" pitchFamily="34" charset="-79"/>
              </a:rPr>
              <a:t>עלי חשב שהיא שכורה </a:t>
            </a:r>
            <a:r>
              <a:rPr lang="he-IL" sz="2400" dirty="0">
                <a:latin typeface="David" panose="020E0502060401010101" pitchFamily="34" charset="-79"/>
                <a:cs typeface="David" panose="020E0502060401010101" pitchFamily="34" charset="-79"/>
              </a:rPr>
              <a:t>כי לא היו רגילים להתפלל כך (שפתיים נעות ולא משמיעות קול).  </a:t>
            </a:r>
          </a:p>
        </p:txBody>
      </p:sp>
      <p:pic>
        <p:nvPicPr>
          <p:cNvPr id="6" name="תמונה 5">
            <a:extLst>
              <a:ext uri="{FF2B5EF4-FFF2-40B4-BE49-F238E27FC236}">
                <a16:creationId xmlns:a16="http://schemas.microsoft.com/office/drawing/2014/main" id="{54B2A738-22C9-43DF-9152-DD7C4E4FBA7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backgroundMark x1="16364" y1="31441" x2="31364" y2="20961"/>
                        <a14:backgroundMark x1="31364" y1="20961" x2="66364" y2="20524"/>
                        <a14:backgroundMark x1="66364" y1="20524" x2="82727" y2="30131"/>
                        <a14:backgroundMark x1="82727" y1="30131" x2="90455" y2="45415"/>
                        <a14:backgroundMark x1="90455" y1="45415" x2="84091" y2="61135"/>
                        <a14:backgroundMark x1="84091" y1="61135" x2="70000" y2="71179"/>
                        <a14:backgroundMark x1="70000" y1="71179" x2="31364" y2="77729"/>
                        <a14:backgroundMark x1="31364" y1="77729" x2="19091" y2="64629"/>
                        <a14:backgroundMark x1="19091" y1="64629" x2="2727" y2="55022"/>
                        <a14:backgroundMark x1="2727" y1="55022" x2="17273" y2="31878"/>
                      </a14:backgroundRemoval>
                    </a14:imgEffect>
                  </a14:imgLayer>
                </a14:imgProps>
              </a:ext>
            </a:extLst>
          </a:blip>
          <a:stretch>
            <a:fillRect/>
          </a:stretch>
        </p:blipFill>
        <p:spPr>
          <a:xfrm>
            <a:off x="0" y="3255180"/>
            <a:ext cx="2779013" cy="2892700"/>
          </a:xfrm>
          <a:prstGeom prst="rect">
            <a:avLst/>
          </a:prstGeom>
        </p:spPr>
      </p:pic>
      <p:pic>
        <p:nvPicPr>
          <p:cNvPr id="7" name="תמונה 6">
            <a:extLst>
              <a:ext uri="{FF2B5EF4-FFF2-40B4-BE49-F238E27FC236}">
                <a16:creationId xmlns:a16="http://schemas.microsoft.com/office/drawing/2014/main" id="{E55099EE-C211-4930-8B55-7BC260984F8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backgroundMark x1="6222" y1="4000" x2="7111" y2="27556"/>
                        <a14:backgroundMark x1="7111" y1="27556" x2="14667" y2="50667"/>
                        <a14:backgroundMark x1="14667" y1="50667" x2="4444" y2="72000"/>
                        <a14:backgroundMark x1="4444" y1="72000" x2="4889" y2="94667"/>
                        <a14:backgroundMark x1="4889" y1="94667" x2="29778" y2="99111"/>
                        <a14:backgroundMark x1="29778" y1="99111" x2="53333" y2="94667"/>
                        <a14:backgroundMark x1="53333" y1="94667" x2="77333" y2="96889"/>
                        <a14:backgroundMark x1="77333" y1="96889" x2="94222" y2="79556"/>
                        <a14:backgroundMark x1="94222" y1="79556" x2="99111" y2="55556"/>
                        <a14:backgroundMark x1="99111" y1="55556" x2="95556" y2="64889"/>
                      </a14:backgroundRemoval>
                    </a14:imgEffect>
                  </a14:imgLayer>
                </a14:imgProps>
              </a:ext>
            </a:extLst>
          </a:blip>
          <a:stretch>
            <a:fillRect/>
          </a:stretch>
        </p:blipFill>
        <p:spPr>
          <a:xfrm>
            <a:off x="1986850" y="3629967"/>
            <a:ext cx="2143125" cy="2143125"/>
          </a:xfrm>
          <a:prstGeom prst="rect">
            <a:avLst/>
          </a:prstGeom>
        </p:spPr>
      </p:pic>
      <p:cxnSp>
        <p:nvCxnSpPr>
          <p:cNvPr id="9" name="מחבר ישר 8">
            <a:extLst>
              <a:ext uri="{FF2B5EF4-FFF2-40B4-BE49-F238E27FC236}">
                <a16:creationId xmlns:a16="http://schemas.microsoft.com/office/drawing/2014/main" id="{3DE3DFE0-F87E-413E-9817-321CF0CA08C9}"/>
              </a:ext>
            </a:extLst>
          </p:cNvPr>
          <p:cNvCxnSpPr/>
          <p:nvPr/>
        </p:nvCxnSpPr>
        <p:spPr>
          <a:xfrm flipH="1">
            <a:off x="2036064" y="3850483"/>
            <a:ext cx="1926336" cy="18187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7DC80C0-7DE2-4D75-B1E5-354E812984E9}"/>
              </a:ext>
            </a:extLst>
          </p:cNvPr>
          <p:cNvSpPr txBox="1"/>
          <p:nvPr/>
        </p:nvSpPr>
        <p:spPr>
          <a:xfrm>
            <a:off x="5973062" y="5114668"/>
            <a:ext cx="6086350" cy="1569660"/>
          </a:xfrm>
          <a:prstGeom prst="rect">
            <a:avLst/>
          </a:prstGeom>
          <a:solidFill>
            <a:schemeClr val="accent1">
              <a:lumMod val="60000"/>
              <a:lumOff val="4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המדרש מביא</a:t>
            </a:r>
            <a:r>
              <a:rPr lang="he-IL" sz="2400" dirty="0">
                <a:latin typeface="David" panose="020E0502060401010101" pitchFamily="34" charset="-79"/>
                <a:cs typeface="David" panose="020E0502060401010101" pitchFamily="34" charset="-79"/>
              </a:rPr>
              <a:t>: שעלי הסתכל באפוד המיוחד שהיה לו וראה שמוארים בחושן האותיות "</a:t>
            </a:r>
            <a:r>
              <a:rPr lang="he-IL" sz="2400" dirty="0" err="1">
                <a:latin typeface="David" panose="020E0502060401010101" pitchFamily="34" charset="-79"/>
                <a:cs typeface="David" panose="020E0502060401010101" pitchFamily="34" charset="-79"/>
              </a:rPr>
              <a:t>ה,כ,ש,ר</a:t>
            </a:r>
            <a:r>
              <a:rPr lang="he-IL" sz="2400" dirty="0">
                <a:latin typeface="David" panose="020E0502060401010101" pitchFamily="34" charset="-79"/>
                <a:cs typeface="David" panose="020E0502060401010101" pitchFamily="34" charset="-79"/>
              </a:rPr>
              <a:t> שזה בדיוק האותיות של המילה "שכרה" לכן אמר לה עלי כשסיימה "עד מתי תהי שכרה"? </a:t>
            </a:r>
          </a:p>
        </p:txBody>
      </p:sp>
      <p:pic>
        <p:nvPicPr>
          <p:cNvPr id="11" name="תמונה 10">
            <a:extLst>
              <a:ext uri="{FF2B5EF4-FFF2-40B4-BE49-F238E27FC236}">
                <a16:creationId xmlns:a16="http://schemas.microsoft.com/office/drawing/2014/main" id="{74941623-AD62-4854-A097-641A145C7CBA}"/>
              </a:ext>
            </a:extLst>
          </p:cNvPr>
          <p:cNvPicPr>
            <a:picLocks noChangeAspect="1"/>
          </p:cNvPicPr>
          <p:nvPr/>
        </p:nvPicPr>
        <p:blipFill>
          <a:blip r:embed="rId9"/>
          <a:stretch>
            <a:fillRect/>
          </a:stretch>
        </p:blipFill>
        <p:spPr>
          <a:xfrm>
            <a:off x="4011614" y="4759881"/>
            <a:ext cx="2276475" cy="2009775"/>
          </a:xfrm>
          <a:prstGeom prst="rect">
            <a:avLst/>
          </a:prstGeom>
        </p:spPr>
      </p:pic>
    </p:spTree>
    <p:extLst>
      <p:ext uri="{BB962C8B-B14F-4D97-AF65-F5344CB8AC3E}">
        <p14:creationId xmlns:p14="http://schemas.microsoft.com/office/powerpoint/2010/main" val="204463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2000"/>
                                        <p:tgtEl>
                                          <p:spTgt spid="11"/>
                                        </p:tgtEl>
                                      </p:cBhvr>
                                    </p:animEffect>
                                    <p:anim calcmode="lin" valueType="num">
                                      <p:cBhvr>
                                        <p:cTn id="50" dur="2000" fill="hold"/>
                                        <p:tgtEl>
                                          <p:spTgt spid="11"/>
                                        </p:tgtEl>
                                        <p:attrNameLst>
                                          <p:attrName>ppt_w</p:attrName>
                                        </p:attrNameLst>
                                      </p:cBhvr>
                                      <p:tavLst>
                                        <p:tav tm="0" fmla="#ppt_w*sin(2.5*pi*$)">
                                          <p:val>
                                            <p:fltVal val="0"/>
                                          </p:val>
                                        </p:tav>
                                        <p:tav tm="100000">
                                          <p:val>
                                            <p:fltVal val="1"/>
                                          </p:val>
                                        </p:tav>
                                      </p:tavLst>
                                    </p:anim>
                                    <p:anim calcmode="lin" valueType="num">
                                      <p:cBhvr>
                                        <p:cTn id="51"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שמואל א' א-ב: סיפור הולדת שמואל - פורטל עובדי הוראה | מרחב פדגוגי">
            <a:extLst>
              <a:ext uri="{FF2B5EF4-FFF2-40B4-BE49-F238E27FC236}">
                <a16:creationId xmlns:a16="http://schemas.microsoft.com/office/drawing/2014/main" id="{4A93E30B-F4A4-4846-8991-CC00F65313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79" y="97536"/>
            <a:ext cx="11888641" cy="6470092"/>
          </a:xfrm>
          <a:prstGeom prst="rect">
            <a:avLst/>
          </a:prstGeom>
          <a:noFill/>
          <a:extLst>
            <a:ext uri="{909E8E84-426E-40DD-AFC4-6F175D3DCCD1}">
              <a14:hiddenFill xmlns:a14="http://schemas.microsoft.com/office/drawing/2010/main">
                <a:solidFill>
                  <a:srgbClr val="FFFFFF"/>
                </a:solidFill>
              </a14:hiddenFill>
            </a:ext>
          </a:extLst>
        </p:spPr>
      </p:pic>
      <p:sp>
        <p:nvSpPr>
          <p:cNvPr id="3" name="בועת מחשבה: ענן 2">
            <a:extLst>
              <a:ext uri="{FF2B5EF4-FFF2-40B4-BE49-F238E27FC236}">
                <a16:creationId xmlns:a16="http://schemas.microsoft.com/office/drawing/2014/main" id="{7FE50BE4-55BF-483C-9129-0E2174F12739}"/>
              </a:ext>
            </a:extLst>
          </p:cNvPr>
          <p:cNvSpPr/>
          <p:nvPr/>
        </p:nvSpPr>
        <p:spPr>
          <a:xfrm>
            <a:off x="4572720" y="290372"/>
            <a:ext cx="3608832" cy="203606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David" panose="020E0502060401010101" pitchFamily="34" charset="-79"/>
                <a:cs typeface="David" panose="020E0502060401010101" pitchFamily="34" charset="-79"/>
              </a:rPr>
              <a:t>עד מתי "</a:t>
            </a:r>
            <a:r>
              <a:rPr lang="he-IL" sz="2800" dirty="0" err="1">
                <a:solidFill>
                  <a:schemeClr val="tx1"/>
                </a:solidFill>
                <a:latin typeface="David" panose="020E0502060401010101" pitchFamily="34" charset="-79"/>
                <a:cs typeface="David" panose="020E0502060401010101" pitchFamily="34" charset="-79"/>
              </a:rPr>
              <a:t>תשתכרין</a:t>
            </a:r>
            <a:r>
              <a:rPr lang="he-IL" sz="2800" dirty="0">
                <a:solidFill>
                  <a:schemeClr val="tx1"/>
                </a:solidFill>
                <a:latin typeface="David" panose="020E0502060401010101" pitchFamily="34" charset="-79"/>
                <a:cs typeface="David" panose="020E0502060401010101" pitchFamily="34" charset="-79"/>
              </a:rPr>
              <a:t>" הסירי יינך מעליך"</a:t>
            </a:r>
          </a:p>
        </p:txBody>
      </p:sp>
      <p:sp>
        <p:nvSpPr>
          <p:cNvPr id="5" name="בועת מחשבה: ענן 4">
            <a:extLst>
              <a:ext uri="{FF2B5EF4-FFF2-40B4-BE49-F238E27FC236}">
                <a16:creationId xmlns:a16="http://schemas.microsoft.com/office/drawing/2014/main" id="{5F68EBD2-FC1B-4553-8AC4-B359A6CC957C}"/>
              </a:ext>
            </a:extLst>
          </p:cNvPr>
          <p:cNvSpPr/>
          <p:nvPr/>
        </p:nvSpPr>
        <p:spPr>
          <a:xfrm>
            <a:off x="8461248" y="290372"/>
            <a:ext cx="3858768" cy="2036064"/>
          </a:xfrm>
          <a:prstGeom prst="cloudCallou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David" panose="020E0502060401010101" pitchFamily="34" charset="-79"/>
                <a:cs typeface="David" panose="020E0502060401010101" pitchFamily="34" charset="-79"/>
              </a:rPr>
              <a:t>"יין ושכר לא שתיתי ואשפוך את נפשי לפני ה' "</a:t>
            </a:r>
          </a:p>
        </p:txBody>
      </p:sp>
    </p:spTree>
    <p:extLst>
      <p:ext uri="{BB962C8B-B14F-4D97-AF65-F5344CB8AC3E}">
        <p14:creationId xmlns:p14="http://schemas.microsoft.com/office/powerpoint/2010/main" val="61707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1AA5896A-9E92-42B4-9EA9-09D128D27C5A}"/>
              </a:ext>
            </a:extLst>
          </p:cNvPr>
          <p:cNvSpPr/>
          <p:nvPr/>
        </p:nvSpPr>
        <p:spPr>
          <a:xfrm>
            <a:off x="6571488" y="104108"/>
            <a:ext cx="5451348" cy="4401205"/>
          </a:xfrm>
          <a:prstGeom prst="rect">
            <a:avLst/>
          </a:prstGeom>
          <a:solidFill>
            <a:schemeClr val="accent4"/>
          </a:solidFill>
        </p:spPr>
        <p:txBody>
          <a:bodyPr wrap="square">
            <a:spAutoFit/>
          </a:bodyPr>
          <a:lstStyle/>
          <a:p>
            <a:r>
              <a:rPr lang="he-IL" sz="2800" b="0" i="0" u="none" strike="noStrike" dirty="0">
                <a:solidFill>
                  <a:srgbClr val="0645AD"/>
                </a:solidFill>
                <a:effectLst/>
                <a:latin typeface="David" panose="020E0502060401010101" pitchFamily="34" charset="-79"/>
                <a:cs typeface="David" panose="020E0502060401010101" pitchFamily="34" charset="-79"/>
                <a:hlinkClick r:id="rId2" tooltip="קטגוריה:שמואל א א טו"/>
              </a:rPr>
              <a:t>טו</a:t>
            </a:r>
            <a:r>
              <a:rPr lang="he-IL" sz="2800" b="0" i="0" dirty="0">
                <a:solidFill>
                  <a:srgbClr val="202122"/>
                </a:solidFill>
                <a:effectLst/>
                <a:latin typeface="David" panose="020E0502060401010101" pitchFamily="34" charset="-79"/>
                <a:cs typeface="David" panose="020E0502060401010101" pitchFamily="34" charset="-79"/>
              </a:rPr>
              <a:t> </a:t>
            </a:r>
            <a:r>
              <a:rPr lang="he-IL" sz="2800" b="0" i="0" dirty="0" err="1">
                <a:solidFill>
                  <a:srgbClr val="202122"/>
                </a:solidFill>
                <a:effectLst/>
                <a:latin typeface="David" panose="020E0502060401010101" pitchFamily="34" charset="-79"/>
                <a:cs typeface="David" panose="020E0502060401010101" pitchFamily="34" charset="-79"/>
              </a:rPr>
              <a:t>וַתַּעַן</a:t>
            </a:r>
            <a:r>
              <a:rPr lang="he-IL" sz="2800" b="0" i="0" dirty="0">
                <a:solidFill>
                  <a:srgbClr val="202122"/>
                </a:solidFill>
                <a:effectLst/>
                <a:latin typeface="David" panose="020E0502060401010101" pitchFamily="34" charset="-79"/>
                <a:cs typeface="David" panose="020E0502060401010101" pitchFamily="34" charset="-79"/>
              </a:rPr>
              <a:t> חַנָּה וַתֹּאמֶר לֹא אֲדֹנִי </a:t>
            </a:r>
            <a:r>
              <a:rPr lang="he-IL" sz="2800" b="1" i="0" dirty="0" err="1">
                <a:solidFill>
                  <a:srgbClr val="202122"/>
                </a:solidFill>
                <a:effectLst/>
                <a:highlight>
                  <a:srgbClr val="00FFFF"/>
                </a:highlight>
                <a:latin typeface="David" panose="020E0502060401010101" pitchFamily="34" charset="-79"/>
                <a:cs typeface="David" panose="020E0502060401010101" pitchFamily="34" charset="-79"/>
              </a:rPr>
              <a:t>אִשָּׁה</a:t>
            </a:r>
            <a:r>
              <a:rPr lang="he-IL" sz="2800" b="1" i="0" dirty="0">
                <a:solidFill>
                  <a:srgbClr val="202122"/>
                </a:solidFill>
                <a:effectLst/>
                <a:highlight>
                  <a:srgbClr val="00FFFF"/>
                </a:highlight>
                <a:latin typeface="David" panose="020E0502060401010101" pitchFamily="34" charset="-79"/>
                <a:cs typeface="David" panose="020E0502060401010101" pitchFamily="34" charset="-79"/>
              </a:rPr>
              <a:t> קְשַׁת רוּח</a:t>
            </a:r>
            <a:r>
              <a:rPr lang="he-IL" sz="2800" b="0" i="0" dirty="0">
                <a:solidFill>
                  <a:srgbClr val="202122"/>
                </a:solidFill>
                <a:effectLst/>
                <a:latin typeface="David" panose="020E0502060401010101" pitchFamily="34" charset="-79"/>
                <a:cs typeface="David" panose="020E0502060401010101" pitchFamily="34" charset="-79"/>
              </a:rPr>
              <a:t>ַ אָנֹכִי וְיַיִן וְשֵׁכָר לֹא שָׁתִיתִי וָאֶשְׁפֹּךְ אֶת נַפְשִׁי לִפְנֵי יְהוָה. </a:t>
            </a:r>
          </a:p>
          <a:p>
            <a:r>
              <a:rPr lang="he-IL" sz="2800" b="0" i="0" u="none" strike="noStrike" dirty="0" err="1">
                <a:solidFill>
                  <a:srgbClr val="0645AD"/>
                </a:solidFill>
                <a:effectLst/>
                <a:latin typeface="David" panose="020E0502060401010101" pitchFamily="34" charset="-79"/>
                <a:cs typeface="David" panose="020E0502060401010101" pitchFamily="34" charset="-79"/>
                <a:hlinkClick r:id="rId3" tooltip="קטגוריה:שמואל א א טז"/>
              </a:rPr>
              <a:t>טז</a:t>
            </a:r>
            <a:r>
              <a:rPr lang="he-IL" sz="2800" b="0" i="0" dirty="0">
                <a:solidFill>
                  <a:srgbClr val="202122"/>
                </a:solidFill>
                <a:effectLst/>
                <a:latin typeface="David" panose="020E0502060401010101" pitchFamily="34" charset="-79"/>
                <a:cs typeface="David" panose="020E0502060401010101" pitchFamily="34" charset="-79"/>
              </a:rPr>
              <a:t> אַל </a:t>
            </a:r>
            <a:r>
              <a:rPr lang="he-IL" sz="2800" b="0" i="0" dirty="0" err="1">
                <a:solidFill>
                  <a:srgbClr val="202122"/>
                </a:solidFill>
                <a:effectLst/>
                <a:latin typeface="David" panose="020E0502060401010101" pitchFamily="34" charset="-79"/>
                <a:cs typeface="David" panose="020E0502060401010101" pitchFamily="34" charset="-79"/>
              </a:rPr>
              <a:t>תִּתֵּן</a:t>
            </a:r>
            <a:r>
              <a:rPr lang="he-IL" sz="2800" b="0" i="0" dirty="0">
                <a:solidFill>
                  <a:srgbClr val="202122"/>
                </a:solidFill>
                <a:effectLst/>
                <a:latin typeface="David" panose="020E0502060401010101" pitchFamily="34" charset="-79"/>
                <a:cs typeface="David" panose="020E0502060401010101" pitchFamily="34" charset="-79"/>
              </a:rPr>
              <a:t> אֶת אֲמָתְךָ </a:t>
            </a:r>
            <a:r>
              <a:rPr lang="he-IL" sz="2800" b="1" i="0" dirty="0">
                <a:solidFill>
                  <a:srgbClr val="202122"/>
                </a:solidFill>
                <a:effectLst/>
                <a:highlight>
                  <a:srgbClr val="00FFFF"/>
                </a:highlight>
                <a:latin typeface="David" panose="020E0502060401010101" pitchFamily="34" charset="-79"/>
                <a:cs typeface="David" panose="020E0502060401010101" pitchFamily="34" charset="-79"/>
              </a:rPr>
              <a:t>לִפְנֵי בַּת </a:t>
            </a:r>
            <a:r>
              <a:rPr lang="he-IL" sz="2800" b="1" i="0" dirty="0" err="1">
                <a:solidFill>
                  <a:srgbClr val="202122"/>
                </a:solidFill>
                <a:effectLst/>
                <a:highlight>
                  <a:srgbClr val="00FFFF"/>
                </a:highlight>
                <a:latin typeface="David" panose="020E0502060401010101" pitchFamily="34" charset="-79"/>
                <a:cs typeface="David" panose="020E0502060401010101" pitchFamily="34" charset="-79"/>
              </a:rPr>
              <a:t>בְּלִיָּעַל</a:t>
            </a:r>
            <a:r>
              <a:rPr lang="he-IL" sz="2800" b="1" i="0" dirty="0">
                <a:solidFill>
                  <a:srgbClr val="202122"/>
                </a:solidFill>
                <a:effectLst/>
                <a:highlight>
                  <a:srgbClr val="00FFFF"/>
                </a:highlight>
                <a:latin typeface="David" panose="020E0502060401010101" pitchFamily="34" charset="-79"/>
                <a:cs typeface="David" panose="020E0502060401010101" pitchFamily="34" charset="-79"/>
              </a:rPr>
              <a:t> </a:t>
            </a:r>
            <a:r>
              <a:rPr lang="he-IL" sz="2800" b="0" i="0" dirty="0">
                <a:solidFill>
                  <a:srgbClr val="202122"/>
                </a:solidFill>
                <a:effectLst/>
                <a:latin typeface="David" panose="020E0502060401010101" pitchFamily="34" charset="-79"/>
                <a:cs typeface="David" panose="020E0502060401010101" pitchFamily="34" charset="-79"/>
              </a:rPr>
              <a:t>כִּי מֵרֹב </a:t>
            </a:r>
            <a:r>
              <a:rPr lang="he-IL" sz="2800" b="0" i="0" dirty="0">
                <a:solidFill>
                  <a:srgbClr val="202122"/>
                </a:solidFill>
                <a:effectLst/>
                <a:highlight>
                  <a:srgbClr val="00FFFF"/>
                </a:highlight>
                <a:latin typeface="David" panose="020E0502060401010101" pitchFamily="34" charset="-79"/>
                <a:cs typeface="David" panose="020E0502060401010101" pitchFamily="34" charset="-79"/>
              </a:rPr>
              <a:t>שִׂיחִי וְכַעְסִי </a:t>
            </a:r>
            <a:r>
              <a:rPr lang="he-IL" sz="2800" b="0" i="0" dirty="0">
                <a:solidFill>
                  <a:srgbClr val="202122"/>
                </a:solidFill>
                <a:effectLst/>
                <a:latin typeface="David" panose="020E0502060401010101" pitchFamily="34" charset="-79"/>
                <a:cs typeface="David" panose="020E0502060401010101" pitchFamily="34" charset="-79"/>
              </a:rPr>
              <a:t>דִּבַּרְתִּי עַד הֵנָּה. </a:t>
            </a:r>
          </a:p>
          <a:p>
            <a:r>
              <a:rPr lang="he-IL" sz="2800" b="0" i="0" u="none" strike="noStrike" dirty="0" err="1">
                <a:solidFill>
                  <a:srgbClr val="0645AD"/>
                </a:solidFill>
                <a:effectLst/>
                <a:latin typeface="David" panose="020E0502060401010101" pitchFamily="34" charset="-79"/>
                <a:cs typeface="David" panose="020E0502060401010101" pitchFamily="34" charset="-79"/>
                <a:hlinkClick r:id="rId4" tooltip="קטגוריה:שמואל א א יז"/>
              </a:rPr>
              <a:t>יז</a:t>
            </a:r>
            <a:r>
              <a:rPr lang="he-IL" sz="2800" b="0" i="0" dirty="0">
                <a:solidFill>
                  <a:srgbClr val="202122"/>
                </a:solidFill>
                <a:effectLst/>
                <a:latin typeface="David" panose="020E0502060401010101" pitchFamily="34" charset="-79"/>
                <a:cs typeface="David" panose="020E0502060401010101" pitchFamily="34" charset="-79"/>
              </a:rPr>
              <a:t> וַיַּעַן עֵלִי וַיֹּאמֶר לְכִי לְשָׁלוֹם </a:t>
            </a:r>
            <a:r>
              <a:rPr lang="he-IL" sz="2800" b="0" i="0" dirty="0" err="1">
                <a:solidFill>
                  <a:srgbClr val="202122"/>
                </a:solidFill>
                <a:effectLst/>
                <a:latin typeface="David" panose="020E0502060401010101" pitchFamily="34" charset="-79"/>
                <a:cs typeface="David" panose="020E0502060401010101" pitchFamily="34" charset="-79"/>
              </a:rPr>
              <a:t>וֵאלֹהֵי</a:t>
            </a:r>
            <a:r>
              <a:rPr lang="he-IL" sz="2800" b="0" i="0" dirty="0">
                <a:solidFill>
                  <a:srgbClr val="202122"/>
                </a:solidFill>
                <a:effectLst/>
                <a:latin typeface="David" panose="020E0502060401010101" pitchFamily="34" charset="-79"/>
                <a:cs typeface="David" panose="020E0502060401010101" pitchFamily="34" charset="-79"/>
              </a:rPr>
              <a:t> יִשְׂרָאֵל </a:t>
            </a:r>
            <a:r>
              <a:rPr lang="he-IL" sz="2800" b="1" i="0" dirty="0" err="1">
                <a:solidFill>
                  <a:srgbClr val="202122"/>
                </a:solidFill>
                <a:effectLst/>
                <a:highlight>
                  <a:srgbClr val="00FFFF"/>
                </a:highlight>
                <a:latin typeface="David" panose="020E0502060401010101" pitchFamily="34" charset="-79"/>
                <a:cs typeface="David" panose="020E0502060401010101" pitchFamily="34" charset="-79"/>
              </a:rPr>
              <a:t>יִתֵּן</a:t>
            </a:r>
            <a:r>
              <a:rPr lang="he-IL" sz="2800" b="1" i="0" dirty="0">
                <a:solidFill>
                  <a:srgbClr val="202122"/>
                </a:solidFill>
                <a:effectLst/>
                <a:highlight>
                  <a:srgbClr val="00FFFF"/>
                </a:highlight>
                <a:latin typeface="David" panose="020E0502060401010101" pitchFamily="34" charset="-79"/>
                <a:cs typeface="David" panose="020E0502060401010101" pitchFamily="34" charset="-79"/>
              </a:rPr>
              <a:t> אֶת שֵׁלָתֵךְ </a:t>
            </a:r>
            <a:r>
              <a:rPr lang="he-IL" sz="2800" b="0" i="0" dirty="0">
                <a:solidFill>
                  <a:srgbClr val="202122"/>
                </a:solidFill>
                <a:effectLst/>
                <a:latin typeface="David" panose="020E0502060401010101" pitchFamily="34" charset="-79"/>
                <a:cs typeface="David" panose="020E0502060401010101" pitchFamily="34" charset="-79"/>
              </a:rPr>
              <a:t>אֲשֶׁר שָׁאַלְתְּ מֵעִמּוֹ. </a:t>
            </a:r>
          </a:p>
          <a:p>
            <a:r>
              <a:rPr lang="he-IL" sz="2800" b="0" i="0" u="none" strike="noStrike" dirty="0" err="1">
                <a:solidFill>
                  <a:srgbClr val="0645AD"/>
                </a:solidFill>
                <a:effectLst/>
                <a:latin typeface="David" panose="020E0502060401010101" pitchFamily="34" charset="-79"/>
                <a:cs typeface="David" panose="020E0502060401010101" pitchFamily="34" charset="-79"/>
                <a:hlinkClick r:id="rId5" tooltip="קטגוריה:שמואל א א יח"/>
              </a:rPr>
              <a:t>יח</a:t>
            </a:r>
            <a:r>
              <a:rPr lang="he-IL" sz="2800" b="0" i="0" dirty="0">
                <a:solidFill>
                  <a:srgbClr val="202122"/>
                </a:solidFill>
                <a:effectLst/>
                <a:latin typeface="David" panose="020E0502060401010101" pitchFamily="34" charset="-79"/>
                <a:cs typeface="David" panose="020E0502060401010101" pitchFamily="34" charset="-79"/>
              </a:rPr>
              <a:t> וַתֹּאמֶר תִּמְצָא שִׁפְחָתְךָ חֵן בְּעֵינֶיךָ וַתֵּלֶךְ </a:t>
            </a:r>
            <a:r>
              <a:rPr lang="he-IL" sz="2800" b="0" i="0" dirty="0" err="1">
                <a:solidFill>
                  <a:srgbClr val="202122"/>
                </a:solidFill>
                <a:effectLst/>
                <a:latin typeface="David" panose="020E0502060401010101" pitchFamily="34" charset="-79"/>
                <a:cs typeface="David" panose="020E0502060401010101" pitchFamily="34" charset="-79"/>
              </a:rPr>
              <a:t>הָאִשָּׁה</a:t>
            </a:r>
            <a:r>
              <a:rPr lang="he-IL" sz="2800" b="0" i="0" dirty="0">
                <a:solidFill>
                  <a:srgbClr val="202122"/>
                </a:solidFill>
                <a:effectLst/>
                <a:latin typeface="David" panose="020E0502060401010101" pitchFamily="34" charset="-79"/>
                <a:cs typeface="David" panose="020E0502060401010101" pitchFamily="34" charset="-79"/>
              </a:rPr>
              <a:t> לְדַרְכָּהּ וַתֹּאכַל </a:t>
            </a:r>
            <a:r>
              <a:rPr lang="he-IL" sz="2800" b="1" i="0" dirty="0">
                <a:solidFill>
                  <a:srgbClr val="202122"/>
                </a:solidFill>
                <a:effectLst/>
                <a:highlight>
                  <a:srgbClr val="00FFFF"/>
                </a:highlight>
                <a:latin typeface="David" panose="020E0502060401010101" pitchFamily="34" charset="-79"/>
                <a:cs typeface="David" panose="020E0502060401010101" pitchFamily="34" charset="-79"/>
              </a:rPr>
              <a:t>וּפָנֶיהָ לֹא הָיוּ לָהּ עוֹד</a:t>
            </a:r>
            <a:endParaRPr lang="he-IL" sz="2800" b="1" dirty="0">
              <a:highlight>
                <a:srgbClr val="00FFFF"/>
              </a:highlight>
            </a:endParaRPr>
          </a:p>
        </p:txBody>
      </p:sp>
      <p:sp>
        <p:nvSpPr>
          <p:cNvPr id="3" name="TextBox 2">
            <a:extLst>
              <a:ext uri="{FF2B5EF4-FFF2-40B4-BE49-F238E27FC236}">
                <a16:creationId xmlns:a16="http://schemas.microsoft.com/office/drawing/2014/main" id="{384E0FC7-76BD-4F6B-B39E-AA3B9C28FA59}"/>
              </a:ext>
            </a:extLst>
          </p:cNvPr>
          <p:cNvSpPr txBox="1"/>
          <p:nvPr/>
        </p:nvSpPr>
        <p:spPr>
          <a:xfrm>
            <a:off x="169164" y="104108"/>
            <a:ext cx="6184900" cy="6370975"/>
          </a:xfrm>
          <a:prstGeom prst="rect">
            <a:avLst/>
          </a:prstGeom>
          <a:solidFill>
            <a:schemeClr val="accent2">
              <a:lumMod val="60000"/>
              <a:lumOff val="4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טו. ענתה לו חנה: </a:t>
            </a:r>
            <a:r>
              <a:rPr lang="he-IL" sz="2400" dirty="0">
                <a:latin typeface="David" panose="020E0502060401010101" pitchFamily="34" charset="-79"/>
                <a:cs typeface="David" panose="020E0502060401010101" pitchFamily="34" charset="-79"/>
              </a:rPr>
              <a:t>לא אדוני אינך צודק איני שכורה (האותיות שראית בחושן הם המילה "כשרה" כמו שרה אימנו שלא היו לה ילדים גם לי אין, והקב"ה רוצה שנתפלל אליו מכל הלב) </a:t>
            </a:r>
            <a:r>
              <a:rPr lang="he-IL" sz="2400" b="1" dirty="0">
                <a:highlight>
                  <a:srgbClr val="00FFFF"/>
                </a:highlight>
                <a:latin typeface="David" panose="020E0502060401010101" pitchFamily="34" charset="-79"/>
                <a:cs typeface="David" panose="020E0502060401010101" pitchFamily="34" charset="-79"/>
              </a:rPr>
              <a:t>אני אישה עצובה</a:t>
            </a:r>
            <a:r>
              <a:rPr lang="he-IL" sz="2400" dirty="0">
                <a:latin typeface="David" panose="020E0502060401010101" pitchFamily="34" charset="-79"/>
                <a:cs typeface="David" panose="020E0502060401010101" pitchFamily="34" charset="-79"/>
              </a:rPr>
              <a:t>, ולא שתיתי יין ושכר. ורק שפכתי ואמרתי לקב"ה את כל מה שמציק וכואב לי. </a:t>
            </a:r>
          </a:p>
          <a:p>
            <a:r>
              <a:rPr lang="he-IL" sz="2400" b="1" u="sng" dirty="0" err="1">
                <a:latin typeface="David" panose="020E0502060401010101" pitchFamily="34" charset="-79"/>
                <a:cs typeface="David" panose="020E0502060401010101" pitchFamily="34" charset="-79"/>
              </a:rPr>
              <a:t>טז</a:t>
            </a:r>
            <a:r>
              <a:rPr lang="he-IL" sz="2400" dirty="0">
                <a:latin typeface="David" panose="020E0502060401010101" pitchFamily="34" charset="-79"/>
                <a:cs typeface="David" panose="020E0502060401010101" pitchFamily="34" charset="-79"/>
              </a:rPr>
              <a:t>. </a:t>
            </a:r>
            <a:r>
              <a:rPr lang="he-IL" sz="2400" b="1" u="sng" dirty="0">
                <a:latin typeface="David" panose="020E0502060401010101" pitchFamily="34" charset="-79"/>
                <a:cs typeface="David" panose="020E0502060401010101" pitchFamily="34" charset="-79"/>
              </a:rPr>
              <a:t>חנה דברה קשות לעלי והתנצלה</a:t>
            </a:r>
            <a:r>
              <a:rPr lang="he-IL" sz="2400" dirty="0">
                <a:latin typeface="David" panose="020E0502060401010101" pitchFamily="34" charset="-79"/>
                <a:cs typeface="David" panose="020E0502060401010101" pitchFamily="34" charset="-79"/>
              </a:rPr>
              <a:t>: בבקשה אדוני אל </a:t>
            </a:r>
            <a:r>
              <a:rPr lang="he-IL" sz="2400" b="1" dirty="0">
                <a:highlight>
                  <a:srgbClr val="00FFFF"/>
                </a:highlight>
                <a:latin typeface="David" panose="020E0502060401010101" pitchFamily="34" charset="-79"/>
                <a:cs typeface="David" panose="020E0502060401010101" pitchFamily="34" charset="-79"/>
              </a:rPr>
              <a:t>תבייש אותי לפני פנינה (בת </a:t>
            </a:r>
            <a:r>
              <a:rPr lang="he-IL" sz="2400" b="1" dirty="0" err="1">
                <a:highlight>
                  <a:srgbClr val="00FFFF"/>
                </a:highlight>
                <a:latin typeface="David" panose="020E0502060401010101" pitchFamily="34" charset="-79"/>
                <a:cs typeface="David" panose="020E0502060401010101" pitchFamily="34" charset="-79"/>
              </a:rPr>
              <a:t>בליעל</a:t>
            </a:r>
            <a:r>
              <a:rPr lang="he-IL" sz="2400" b="1" dirty="0">
                <a:highlight>
                  <a:srgbClr val="00FFFF"/>
                </a:highlight>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כי </a:t>
            </a:r>
            <a:r>
              <a:rPr lang="he-IL" sz="2400" b="1" dirty="0">
                <a:highlight>
                  <a:srgbClr val="00FFFF"/>
                </a:highlight>
                <a:latin typeface="David" panose="020E0502060401010101" pitchFamily="34" charset="-79"/>
                <a:cs typeface="David" panose="020E0502060401010101" pitchFamily="34" charset="-79"/>
              </a:rPr>
              <a:t>מרוב הכאב שהכעיסה אותי פנינה </a:t>
            </a:r>
            <a:r>
              <a:rPr lang="he-IL" sz="2400" dirty="0">
                <a:latin typeface="David" panose="020E0502060401010101" pitchFamily="34" charset="-79"/>
                <a:cs typeface="David" panose="020E0502060401010101" pitchFamily="34" charset="-79"/>
              </a:rPr>
              <a:t>(שהקניטה אותי שאין לי ילדים) הארכתי כל כך בתפילה.  </a:t>
            </a:r>
          </a:p>
          <a:p>
            <a:r>
              <a:rPr lang="he-IL" sz="2400" b="1" u="sng" dirty="0" err="1">
                <a:latin typeface="David" panose="020E0502060401010101" pitchFamily="34" charset="-79"/>
                <a:cs typeface="David" panose="020E0502060401010101" pitchFamily="34" charset="-79"/>
              </a:rPr>
              <a:t>יז</a:t>
            </a:r>
            <a:r>
              <a:rPr lang="he-IL" sz="2400" dirty="0">
                <a:latin typeface="David" panose="020E0502060401010101" pitchFamily="34" charset="-79"/>
                <a:cs typeface="David" panose="020E0502060401010101" pitchFamily="34" charset="-79"/>
              </a:rPr>
              <a:t>. </a:t>
            </a:r>
            <a:r>
              <a:rPr lang="he-IL" sz="2400" b="1" u="sng" dirty="0">
                <a:latin typeface="David" panose="020E0502060401010101" pitchFamily="34" charset="-79"/>
                <a:cs typeface="David" panose="020E0502060401010101" pitchFamily="34" charset="-79"/>
              </a:rPr>
              <a:t>עלי השיב לה: </a:t>
            </a:r>
            <a:r>
              <a:rPr lang="he-IL" sz="2400" dirty="0">
                <a:latin typeface="David" panose="020E0502060401010101" pitchFamily="34" charset="-79"/>
                <a:cs typeface="David" panose="020E0502060401010101" pitchFamily="34" charset="-79"/>
              </a:rPr>
              <a:t>לכי לביתך ויהי לך שלום ולא כעס וצער, וה' אלוקי ישראל </a:t>
            </a:r>
            <a:r>
              <a:rPr lang="he-IL" sz="2400" b="1" dirty="0">
                <a:highlight>
                  <a:srgbClr val="00FFFF"/>
                </a:highlight>
                <a:latin typeface="David" panose="020E0502060401010101" pitchFamily="34" charset="-79"/>
                <a:cs typeface="David" panose="020E0502060401010101" pitchFamily="34" charset="-79"/>
              </a:rPr>
              <a:t>ימלא את בקשתך </a:t>
            </a:r>
            <a:r>
              <a:rPr lang="he-IL" sz="2400" dirty="0">
                <a:latin typeface="David" panose="020E0502060401010101" pitchFamily="34" charset="-79"/>
                <a:cs typeface="David" panose="020E0502060401010101" pitchFamily="34" charset="-79"/>
              </a:rPr>
              <a:t>שביקשת ממנו (חנה הבינה שעלי הבטיח לה שתפילתה התקבלה).</a:t>
            </a:r>
          </a:p>
          <a:p>
            <a:r>
              <a:rPr lang="he-IL" sz="2400" b="1" u="sng" dirty="0" err="1">
                <a:latin typeface="David" panose="020E0502060401010101" pitchFamily="34" charset="-79"/>
                <a:cs typeface="David" panose="020E0502060401010101" pitchFamily="34" charset="-79"/>
              </a:rPr>
              <a:t>יח</a:t>
            </a:r>
            <a:r>
              <a:rPr lang="he-IL" sz="2400" b="1" u="sng" dirty="0">
                <a:latin typeface="David" panose="020E0502060401010101" pitchFamily="34" charset="-79"/>
                <a:cs typeface="David" panose="020E0502060401010101" pitchFamily="34" charset="-79"/>
              </a:rPr>
              <a:t>. חנה אמרה לעלי</a:t>
            </a:r>
            <a:r>
              <a:rPr lang="he-IL" sz="2400" dirty="0">
                <a:latin typeface="David" panose="020E0502060401010101" pitchFamily="34" charset="-79"/>
                <a:cs typeface="David" panose="020E0502060401010101" pitchFamily="34" charset="-79"/>
              </a:rPr>
              <a:t>: תתפלל עלי עוד ותבקש עלי רחמים. חנה יצאה מהמשכן והלכה לביתה ואכלה את המנה שנתן לה אלקנה </a:t>
            </a:r>
            <a:r>
              <a:rPr lang="he-IL" sz="2400" b="1" dirty="0">
                <a:highlight>
                  <a:srgbClr val="00FFFF"/>
                </a:highlight>
                <a:latin typeface="David" panose="020E0502060401010101" pitchFamily="34" charset="-79"/>
                <a:cs typeface="David" panose="020E0502060401010101" pitchFamily="34" charset="-79"/>
              </a:rPr>
              <a:t>ולא היה ניכר עוד על פניה כאב וצער אלא שמחה. </a:t>
            </a:r>
          </a:p>
        </p:txBody>
      </p:sp>
      <p:pic>
        <p:nvPicPr>
          <p:cNvPr id="4" name="תמונה 3">
            <a:extLst>
              <a:ext uri="{FF2B5EF4-FFF2-40B4-BE49-F238E27FC236}">
                <a16:creationId xmlns:a16="http://schemas.microsoft.com/office/drawing/2014/main" id="{D6FDEAB2-EDD1-4D85-A9FD-0A3F5FA3EF6D}"/>
              </a:ext>
            </a:extLst>
          </p:cNvPr>
          <p:cNvPicPr>
            <a:picLocks noChangeAspect="1"/>
          </p:cNvPicPr>
          <p:nvPr/>
        </p:nvPicPr>
        <p:blipFill>
          <a:blip r:embed="rId6"/>
          <a:stretch>
            <a:fillRect/>
          </a:stretch>
        </p:blipFill>
        <p:spPr>
          <a:xfrm>
            <a:off x="6787324" y="4245905"/>
            <a:ext cx="4319588" cy="2229178"/>
          </a:xfrm>
          <a:prstGeom prst="rect">
            <a:avLst/>
          </a:prstGeom>
        </p:spPr>
      </p:pic>
      <p:sp>
        <p:nvSpPr>
          <p:cNvPr id="7" name="חץ: שמאלה 6">
            <a:extLst>
              <a:ext uri="{FF2B5EF4-FFF2-40B4-BE49-F238E27FC236}">
                <a16:creationId xmlns:a16="http://schemas.microsoft.com/office/drawing/2014/main" id="{8C549498-CCC5-4243-BDBD-306FB7224F98}"/>
              </a:ext>
            </a:extLst>
          </p:cNvPr>
          <p:cNvSpPr/>
          <p:nvPr/>
        </p:nvSpPr>
        <p:spPr>
          <a:xfrm>
            <a:off x="8546592" y="5108448"/>
            <a:ext cx="621792" cy="31699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1609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923A1424-8FC5-458A-A155-BACA69B530FA}"/>
              </a:ext>
            </a:extLst>
          </p:cNvPr>
          <p:cNvSpPr/>
          <p:nvPr/>
        </p:nvSpPr>
        <p:spPr>
          <a:xfrm>
            <a:off x="6510528" y="192824"/>
            <a:ext cx="5496052" cy="3785652"/>
          </a:xfrm>
          <a:prstGeom prst="rect">
            <a:avLst/>
          </a:prstGeom>
          <a:solidFill>
            <a:schemeClr val="accent6">
              <a:lumMod val="60000"/>
              <a:lumOff val="40000"/>
            </a:schemeClr>
          </a:solidFill>
        </p:spPr>
        <p:txBody>
          <a:bodyPr wrap="square">
            <a:spAutoFit/>
          </a:bodyPr>
          <a:lstStyle/>
          <a:p>
            <a:r>
              <a:rPr lang="he-IL" sz="3000" b="0" i="0" dirty="0">
                <a:solidFill>
                  <a:srgbClr val="202122"/>
                </a:solidFill>
                <a:effectLst/>
                <a:latin typeface="David" panose="020E0502060401010101" pitchFamily="34" charset="-79"/>
                <a:cs typeface="David" panose="020E0502060401010101" pitchFamily="34" charset="-79"/>
              </a:rPr>
              <a:t> </a:t>
            </a:r>
            <a:r>
              <a:rPr lang="he-IL" sz="3000" b="0" i="0" u="none" strike="noStrike" dirty="0" err="1">
                <a:solidFill>
                  <a:srgbClr val="0645AD"/>
                </a:solidFill>
                <a:effectLst/>
                <a:latin typeface="David" panose="020E0502060401010101" pitchFamily="34" charset="-79"/>
                <a:cs typeface="David" panose="020E0502060401010101" pitchFamily="34" charset="-79"/>
                <a:hlinkClick r:id="rId2" tooltip="קטגוריה:שמואל א א יט"/>
              </a:rPr>
              <a:t>יט</a:t>
            </a:r>
            <a:r>
              <a:rPr lang="he-IL" sz="3000" b="0" i="0" dirty="0">
                <a:solidFill>
                  <a:srgbClr val="202122"/>
                </a:solidFill>
                <a:effectLst/>
                <a:latin typeface="David" panose="020E0502060401010101" pitchFamily="34" charset="-79"/>
                <a:cs typeface="David" panose="020E0502060401010101" pitchFamily="34" charset="-79"/>
              </a:rPr>
              <a:t> </a:t>
            </a:r>
            <a:r>
              <a:rPr lang="he-IL" sz="3000" b="0" i="0" dirty="0" err="1">
                <a:solidFill>
                  <a:srgbClr val="202122"/>
                </a:solidFill>
                <a:effectLst/>
                <a:latin typeface="David" panose="020E0502060401010101" pitchFamily="34" charset="-79"/>
                <a:cs typeface="David" panose="020E0502060401010101" pitchFamily="34" charset="-79"/>
              </a:rPr>
              <a:t>וַיַּשְׁכִּמו</a:t>
            </a:r>
            <a:r>
              <a:rPr lang="he-IL" sz="3000" b="0" i="0" dirty="0">
                <a:solidFill>
                  <a:srgbClr val="202122"/>
                </a:solidFill>
                <a:effectLst/>
                <a:latin typeface="David" panose="020E0502060401010101" pitchFamily="34" charset="-79"/>
                <a:cs typeface="David" panose="020E0502060401010101" pitchFamily="34" charset="-79"/>
              </a:rPr>
              <a:t>ּ בַבֹּקֶר וַיִּשְׁתַּחֲווּ לִפְנֵי יְהוָה וַיָּשֻׁבוּ וַיָּבֹאוּ אֶל בֵּיתָם הָרָמָתָה </a:t>
            </a:r>
            <a:r>
              <a:rPr lang="he-IL" sz="3000" b="1" i="0" dirty="0">
                <a:solidFill>
                  <a:srgbClr val="202122"/>
                </a:solidFill>
                <a:effectLst/>
                <a:highlight>
                  <a:srgbClr val="00FFFF"/>
                </a:highlight>
                <a:latin typeface="David" panose="020E0502060401010101" pitchFamily="34" charset="-79"/>
                <a:cs typeface="David" panose="020E0502060401010101" pitchFamily="34" charset="-79"/>
              </a:rPr>
              <a:t>וַיֵּדַע אֶלְקָנָה אֶת חַנָּה אִשְׁתּוֹ וַיִּזְכְּרֶהָ יְהוָה</a:t>
            </a:r>
            <a:r>
              <a:rPr lang="he-IL" sz="3000" b="0" i="0" dirty="0">
                <a:solidFill>
                  <a:srgbClr val="202122"/>
                </a:solidFill>
                <a:effectLst/>
                <a:latin typeface="David" panose="020E0502060401010101" pitchFamily="34" charset="-79"/>
                <a:cs typeface="David" panose="020E0502060401010101" pitchFamily="34" charset="-79"/>
              </a:rPr>
              <a:t>. </a:t>
            </a:r>
          </a:p>
          <a:p>
            <a:r>
              <a:rPr lang="he-IL" sz="3000" b="0" i="0" u="none" strike="noStrike" dirty="0">
                <a:solidFill>
                  <a:srgbClr val="0645AD"/>
                </a:solidFill>
                <a:effectLst/>
                <a:latin typeface="David" panose="020E0502060401010101" pitchFamily="34" charset="-79"/>
                <a:cs typeface="David" panose="020E0502060401010101" pitchFamily="34" charset="-79"/>
                <a:hlinkClick r:id="rId3" tooltip="קטגוריה:שמואל א א כ"/>
              </a:rPr>
              <a:t>כ</a:t>
            </a:r>
            <a:r>
              <a:rPr lang="he-IL" sz="3000" b="0" i="0" dirty="0">
                <a:solidFill>
                  <a:srgbClr val="202122"/>
                </a:solidFill>
                <a:effectLst/>
                <a:latin typeface="David" panose="020E0502060401010101" pitchFamily="34" charset="-79"/>
                <a:cs typeface="David" panose="020E0502060401010101" pitchFamily="34" charset="-79"/>
              </a:rPr>
              <a:t> וַיְהִי </a:t>
            </a:r>
            <a:r>
              <a:rPr lang="he-IL" sz="3000" b="1" i="0" dirty="0">
                <a:solidFill>
                  <a:srgbClr val="202122"/>
                </a:solidFill>
                <a:effectLst/>
                <a:highlight>
                  <a:srgbClr val="00FFFF"/>
                </a:highlight>
                <a:latin typeface="David" panose="020E0502060401010101" pitchFamily="34" charset="-79"/>
                <a:cs typeface="David" panose="020E0502060401010101" pitchFamily="34" charset="-79"/>
              </a:rPr>
              <a:t>לִתְקֻפוֹת הַיָּמִים </a:t>
            </a:r>
            <a:r>
              <a:rPr lang="he-IL" sz="3000" b="0" i="0" dirty="0" err="1">
                <a:solidFill>
                  <a:srgbClr val="202122"/>
                </a:solidFill>
                <a:effectLst/>
                <a:latin typeface="David" panose="020E0502060401010101" pitchFamily="34" charset="-79"/>
                <a:cs typeface="David" panose="020E0502060401010101" pitchFamily="34" charset="-79"/>
              </a:rPr>
              <a:t>וַתַּהַר</a:t>
            </a:r>
            <a:r>
              <a:rPr lang="he-IL" sz="3000" b="0" i="0" dirty="0">
                <a:solidFill>
                  <a:srgbClr val="202122"/>
                </a:solidFill>
                <a:effectLst/>
                <a:latin typeface="David" panose="020E0502060401010101" pitchFamily="34" charset="-79"/>
                <a:cs typeface="David" panose="020E0502060401010101" pitchFamily="34" charset="-79"/>
              </a:rPr>
              <a:t> חַנָּה וַתֵּלֶד בֵּן וַתִּקְרָא אֶת שְׁמוֹ שְׁמוּאֵל כִּי מֵיְהוָה </a:t>
            </a:r>
            <a:r>
              <a:rPr lang="he-IL" sz="3000" b="1" i="0" dirty="0">
                <a:solidFill>
                  <a:srgbClr val="202122"/>
                </a:solidFill>
                <a:effectLst/>
                <a:highlight>
                  <a:srgbClr val="00FFFF"/>
                </a:highlight>
                <a:latin typeface="David" panose="020E0502060401010101" pitchFamily="34" charset="-79"/>
                <a:cs typeface="David" panose="020E0502060401010101" pitchFamily="34" charset="-79"/>
              </a:rPr>
              <a:t>שְׁאִלְתִּיו.</a:t>
            </a:r>
            <a:r>
              <a:rPr lang="he-IL" sz="3000" b="0" i="0" dirty="0">
                <a:solidFill>
                  <a:srgbClr val="202122"/>
                </a:solidFill>
                <a:effectLst/>
                <a:latin typeface="David" panose="020E0502060401010101" pitchFamily="34" charset="-79"/>
                <a:cs typeface="David" panose="020E0502060401010101" pitchFamily="34" charset="-79"/>
              </a:rPr>
              <a:t> </a:t>
            </a:r>
          </a:p>
          <a:p>
            <a:r>
              <a:rPr lang="he-IL" sz="3000" b="0" i="0" u="none" strike="noStrike" dirty="0" err="1">
                <a:solidFill>
                  <a:srgbClr val="0645AD"/>
                </a:solidFill>
                <a:effectLst/>
                <a:latin typeface="David" panose="020E0502060401010101" pitchFamily="34" charset="-79"/>
                <a:cs typeface="David" panose="020E0502060401010101" pitchFamily="34" charset="-79"/>
                <a:hlinkClick r:id="rId4" tooltip="קטגוריה:שמואל א א כא"/>
              </a:rPr>
              <a:t>כא</a:t>
            </a:r>
            <a:r>
              <a:rPr lang="he-IL" sz="3000" b="0" i="0" dirty="0">
                <a:solidFill>
                  <a:srgbClr val="202122"/>
                </a:solidFill>
                <a:effectLst/>
                <a:latin typeface="David" panose="020E0502060401010101" pitchFamily="34" charset="-79"/>
                <a:cs typeface="David" panose="020E0502060401010101" pitchFamily="34" charset="-79"/>
              </a:rPr>
              <a:t> וַיַּעַל הָאִישׁ אֶלְקָנָה וְכָל בֵּיתוֹ לִזְבֹּחַ לַיהוָה אֶת </a:t>
            </a:r>
            <a:r>
              <a:rPr lang="he-IL" sz="3000" b="1" i="0" dirty="0">
                <a:solidFill>
                  <a:srgbClr val="202122"/>
                </a:solidFill>
                <a:effectLst/>
                <a:highlight>
                  <a:srgbClr val="00FFFF"/>
                </a:highlight>
                <a:latin typeface="David" panose="020E0502060401010101" pitchFamily="34" charset="-79"/>
                <a:cs typeface="David" panose="020E0502060401010101" pitchFamily="34" charset="-79"/>
              </a:rPr>
              <a:t>זֶבַח הַיָּמִים וְאֶת נִדְרוֹ</a:t>
            </a:r>
            <a:r>
              <a:rPr lang="he-IL" sz="3000" b="0" i="0" dirty="0">
                <a:solidFill>
                  <a:srgbClr val="202122"/>
                </a:solidFill>
                <a:effectLst/>
                <a:latin typeface="David" panose="020E0502060401010101" pitchFamily="34" charset="-79"/>
                <a:cs typeface="David" panose="020E0502060401010101" pitchFamily="34" charset="-79"/>
              </a:rPr>
              <a:t>.</a:t>
            </a:r>
            <a:endParaRPr lang="he-IL" sz="3000" dirty="0"/>
          </a:p>
        </p:txBody>
      </p:sp>
      <p:sp>
        <p:nvSpPr>
          <p:cNvPr id="3" name="TextBox 2">
            <a:extLst>
              <a:ext uri="{FF2B5EF4-FFF2-40B4-BE49-F238E27FC236}">
                <a16:creationId xmlns:a16="http://schemas.microsoft.com/office/drawing/2014/main" id="{BE820C9D-9CB6-47A2-9587-A4B1D75B05BC}"/>
              </a:ext>
            </a:extLst>
          </p:cNvPr>
          <p:cNvSpPr txBox="1"/>
          <p:nvPr/>
        </p:nvSpPr>
        <p:spPr>
          <a:xfrm>
            <a:off x="190500" y="181964"/>
            <a:ext cx="6159500" cy="3785652"/>
          </a:xfrm>
          <a:prstGeom prst="rect">
            <a:avLst/>
          </a:prstGeom>
          <a:solidFill>
            <a:schemeClr val="accent3">
              <a:lumMod val="60000"/>
              <a:lumOff val="40000"/>
            </a:schemeClr>
          </a:solidFill>
          <a:ln w="28575">
            <a:solidFill>
              <a:schemeClr val="tx1"/>
            </a:solidFill>
          </a:ln>
        </p:spPr>
        <p:txBody>
          <a:bodyPr wrap="square" rtlCol="1">
            <a:spAutoFit/>
          </a:bodyPr>
          <a:lstStyle/>
          <a:p>
            <a:r>
              <a:rPr lang="he-IL" sz="2400" b="1" u="sng" dirty="0" err="1">
                <a:latin typeface="David" panose="020E0502060401010101" pitchFamily="34" charset="-79"/>
                <a:cs typeface="David" panose="020E0502060401010101" pitchFamily="34" charset="-79"/>
              </a:rPr>
              <a:t>יט</a:t>
            </a:r>
            <a:r>
              <a:rPr lang="he-IL" sz="2400" b="1" u="sng"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אלקנה וחנה קמו למחרת בבקר כדי לשוב לביתם והשתחוו לפני ה' בהכנעה , וחזרו לבית שלהם ברמה בהר צופים. </a:t>
            </a:r>
            <a:r>
              <a:rPr lang="he-IL" sz="2400" b="1" dirty="0">
                <a:highlight>
                  <a:srgbClr val="00FFFF"/>
                </a:highlight>
                <a:latin typeface="David" panose="020E0502060401010101" pitchFamily="34" charset="-79"/>
                <a:cs typeface="David" panose="020E0502060401010101" pitchFamily="34" charset="-79"/>
              </a:rPr>
              <a:t>ועלה זיכרונה של חנה לפני ה' לטובה לתת לה בן. </a:t>
            </a:r>
          </a:p>
          <a:p>
            <a:r>
              <a:rPr lang="he-IL" sz="2400" b="1" u="sng" dirty="0">
                <a:latin typeface="David" panose="020E0502060401010101" pitchFamily="34" charset="-79"/>
                <a:cs typeface="David" panose="020E0502060401010101" pitchFamily="34" charset="-79"/>
              </a:rPr>
              <a:t>כ</a:t>
            </a:r>
            <a:r>
              <a:rPr lang="he-IL" sz="2400" dirty="0">
                <a:latin typeface="David" panose="020E0502060401010101" pitchFamily="34" charset="-79"/>
                <a:cs typeface="David" panose="020E0502060401010101" pitchFamily="34" charset="-79"/>
              </a:rPr>
              <a:t>. לאחר </a:t>
            </a:r>
            <a:r>
              <a:rPr lang="he-IL" sz="2400" b="1" dirty="0">
                <a:highlight>
                  <a:srgbClr val="00FFFF"/>
                </a:highlight>
                <a:latin typeface="David" panose="020E0502060401010101" pitchFamily="34" charset="-79"/>
                <a:cs typeface="David" panose="020E0502060401010101" pitchFamily="34" charset="-79"/>
              </a:rPr>
              <a:t>שישה חודשים ויומיים </a:t>
            </a:r>
            <a:r>
              <a:rPr lang="he-IL" sz="2400" dirty="0">
                <a:latin typeface="David" panose="020E0502060401010101" pitchFamily="34" charset="-79"/>
                <a:cs typeface="David" panose="020E0502060401010101" pitchFamily="34" charset="-79"/>
              </a:rPr>
              <a:t>(תקופה זה שלושה חודשים) חנה הרתה וילדה בן וקראה לתינוק "שמואל" כי מה' </a:t>
            </a:r>
            <a:r>
              <a:rPr lang="he-IL" sz="2400" b="1" dirty="0">
                <a:highlight>
                  <a:srgbClr val="00FFFF"/>
                </a:highlight>
                <a:latin typeface="David" panose="020E0502060401010101" pitchFamily="34" charset="-79"/>
                <a:cs typeface="David" panose="020E0502060401010101" pitchFamily="34" charset="-79"/>
              </a:rPr>
              <a:t>ביקשתי אותו. </a:t>
            </a:r>
          </a:p>
          <a:p>
            <a:r>
              <a:rPr lang="he-IL" sz="2400" b="1" u="sng" dirty="0" err="1">
                <a:latin typeface="David" panose="020E0502060401010101" pitchFamily="34" charset="-79"/>
                <a:cs typeface="David" panose="020E0502060401010101" pitchFamily="34" charset="-79"/>
              </a:rPr>
              <a:t>כא</a:t>
            </a:r>
            <a:r>
              <a:rPr lang="he-IL" sz="2400" dirty="0">
                <a:latin typeface="David" panose="020E0502060401010101" pitchFamily="34" charset="-79"/>
                <a:cs typeface="David" panose="020E0502060401010101" pitchFamily="34" charset="-79"/>
              </a:rPr>
              <a:t>. לאחר לידת שמואל עלה אלקנה וכל משפחתו לשילה למשכן להקריב לה' </a:t>
            </a:r>
            <a:r>
              <a:rPr lang="he-IL" sz="2400" b="1" dirty="0">
                <a:highlight>
                  <a:srgbClr val="00FFFF"/>
                </a:highlight>
                <a:latin typeface="David" panose="020E0502060401010101" pitchFamily="34" charset="-79"/>
                <a:cs typeface="David" panose="020E0502060401010101" pitchFamily="34" charset="-79"/>
              </a:rPr>
              <a:t>את קורבנות המועד וגם קורבנות נדרים שנדר בין מועד למועד</a:t>
            </a:r>
            <a:r>
              <a:rPr lang="he-IL" sz="2400" dirty="0">
                <a:latin typeface="David" panose="020E0502060401010101" pitchFamily="34" charset="-79"/>
                <a:cs typeface="David" panose="020E0502060401010101" pitchFamily="34" charset="-79"/>
              </a:rPr>
              <a:t>.</a:t>
            </a:r>
          </a:p>
        </p:txBody>
      </p:sp>
      <p:sp>
        <p:nvSpPr>
          <p:cNvPr id="4" name="TextBox 3">
            <a:extLst>
              <a:ext uri="{FF2B5EF4-FFF2-40B4-BE49-F238E27FC236}">
                <a16:creationId xmlns:a16="http://schemas.microsoft.com/office/drawing/2014/main" id="{D6C3D475-3570-41FC-9D40-22794D24D6BB}"/>
              </a:ext>
            </a:extLst>
          </p:cNvPr>
          <p:cNvSpPr txBox="1"/>
          <p:nvPr/>
        </p:nvSpPr>
        <p:spPr>
          <a:xfrm>
            <a:off x="6510528" y="4184840"/>
            <a:ext cx="5496052" cy="2554545"/>
          </a:xfrm>
          <a:prstGeom prst="rect">
            <a:avLst/>
          </a:prstGeom>
          <a:solidFill>
            <a:schemeClr val="accent4">
              <a:lumMod val="40000"/>
              <a:lumOff val="60000"/>
            </a:schemeClr>
          </a:solidFill>
          <a:ln w="28575">
            <a:solidFill>
              <a:schemeClr val="tx1"/>
            </a:solidFill>
          </a:ln>
        </p:spPr>
        <p:txBody>
          <a:bodyPr wrap="square" rtlCol="1">
            <a:spAutoFit/>
          </a:bodyPr>
          <a:lstStyle/>
          <a:p>
            <a:r>
              <a:rPr lang="he-IL" sz="2000" dirty="0">
                <a:latin typeface="David" panose="020E0502060401010101" pitchFamily="34" charset="-79"/>
                <a:cs typeface="David" panose="020E0502060401010101" pitchFamily="34" charset="-79"/>
              </a:rPr>
              <a:t>חז"ל מביאים: </a:t>
            </a:r>
            <a:r>
              <a:rPr lang="he-IL" sz="2000" b="1" dirty="0">
                <a:latin typeface="David" panose="020E0502060401010101" pitchFamily="34" charset="-79"/>
                <a:cs typeface="David" panose="020E0502060401010101" pitchFamily="34" charset="-79"/>
              </a:rPr>
              <a:t>שחנה ילדה את שמואל בגיל 130</a:t>
            </a:r>
            <a:r>
              <a:rPr lang="he-IL" sz="2000" dirty="0">
                <a:latin typeface="David" panose="020E0502060401010101" pitchFamily="34" charset="-79"/>
                <a:cs typeface="David" panose="020E0502060401010101" pitchFamily="34" charset="-79"/>
              </a:rPr>
              <a:t> (כמו שיוכבד ילדה את משה רבינו). </a:t>
            </a:r>
          </a:p>
          <a:p>
            <a:r>
              <a:rPr lang="he-IL" sz="2000" b="1" u="sng" dirty="0">
                <a:latin typeface="David" panose="020E0502060401010101" pitchFamily="34" charset="-79"/>
                <a:cs typeface="David" panose="020E0502060401010101" pitchFamily="34" charset="-79"/>
              </a:rPr>
              <a:t>ומביאים עוד סיבה למה קראה לו "שמואל": </a:t>
            </a:r>
            <a:r>
              <a:rPr lang="he-IL" sz="2000" dirty="0">
                <a:latin typeface="David" panose="020E0502060401010101" pitchFamily="34" charset="-79"/>
                <a:cs typeface="David" panose="020E0502060401010101" pitchFamily="34" charset="-79"/>
              </a:rPr>
              <a:t>באותו הדור הייתה יוצאת בת קול ואומרת- "עתיד להיוולד צדיק אחד ושמו יהיה שמואל" וינהיג את עם ישראל וכל אחת שנולד לה בן מיד קראה לו שמואל שחשבה שזה הבן שלה ואז כשחנה ילדה בגיל 130 בן הבינו כולם שזה הבן שמואל שהבת קול הכריזה.</a:t>
            </a:r>
          </a:p>
        </p:txBody>
      </p:sp>
      <p:pic>
        <p:nvPicPr>
          <p:cNvPr id="5" name="תמונה 4">
            <a:extLst>
              <a:ext uri="{FF2B5EF4-FFF2-40B4-BE49-F238E27FC236}">
                <a16:creationId xmlns:a16="http://schemas.microsoft.com/office/drawing/2014/main" id="{BF0829BC-49EB-4A04-A9C4-D4BBFD5E551C}"/>
              </a:ext>
            </a:extLst>
          </p:cNvPr>
          <p:cNvPicPr>
            <a:picLocks noChangeAspect="1"/>
          </p:cNvPicPr>
          <p:nvPr/>
        </p:nvPicPr>
        <p:blipFill>
          <a:blip r:embed="rId5"/>
          <a:stretch>
            <a:fillRect/>
          </a:stretch>
        </p:blipFill>
        <p:spPr>
          <a:xfrm>
            <a:off x="524256" y="4031794"/>
            <a:ext cx="4120895" cy="2707591"/>
          </a:xfrm>
          <a:prstGeom prst="rect">
            <a:avLst/>
          </a:prstGeom>
        </p:spPr>
      </p:pic>
    </p:spTree>
    <p:extLst>
      <p:ext uri="{BB962C8B-B14F-4D97-AF65-F5344CB8AC3E}">
        <p14:creationId xmlns:p14="http://schemas.microsoft.com/office/powerpoint/2010/main" val="138614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3D55A259-D84B-47CC-A79D-A711CCAD3112}"/>
              </a:ext>
            </a:extLst>
          </p:cNvPr>
          <p:cNvSpPr/>
          <p:nvPr/>
        </p:nvSpPr>
        <p:spPr>
          <a:xfrm>
            <a:off x="6864096" y="288512"/>
            <a:ext cx="5108448" cy="4401205"/>
          </a:xfrm>
          <a:prstGeom prst="rect">
            <a:avLst/>
          </a:prstGeom>
          <a:solidFill>
            <a:schemeClr val="accent2">
              <a:lumMod val="60000"/>
              <a:lumOff val="40000"/>
            </a:schemeClr>
          </a:solidFill>
        </p:spPr>
        <p:txBody>
          <a:bodyPr wrap="square">
            <a:spAutoFit/>
          </a:bodyPr>
          <a:lstStyle/>
          <a:p>
            <a:r>
              <a:rPr lang="he-IL" b="0" i="0" dirty="0">
                <a:solidFill>
                  <a:srgbClr val="202122"/>
                </a:solidFill>
                <a:effectLst/>
                <a:latin typeface="David" panose="020E0502060401010101" pitchFamily="34" charset="-79"/>
                <a:cs typeface="David" panose="020E0502060401010101" pitchFamily="34" charset="-79"/>
              </a:rPr>
              <a:t> </a:t>
            </a:r>
            <a:r>
              <a:rPr lang="he-IL" sz="2800" b="0" i="0" u="none" strike="noStrike" dirty="0" err="1">
                <a:solidFill>
                  <a:srgbClr val="0645AD"/>
                </a:solidFill>
                <a:effectLst/>
                <a:latin typeface="David" panose="020E0502060401010101" pitchFamily="34" charset="-79"/>
                <a:cs typeface="David" panose="020E0502060401010101" pitchFamily="34" charset="-79"/>
                <a:hlinkClick r:id="rId2" tooltip="קטגוריה:שמואל א א כב"/>
              </a:rPr>
              <a:t>כב</a:t>
            </a:r>
            <a:r>
              <a:rPr lang="he-IL" sz="2800" b="0" i="0" dirty="0">
                <a:solidFill>
                  <a:srgbClr val="202122"/>
                </a:solidFill>
                <a:effectLst/>
                <a:latin typeface="David" panose="020E0502060401010101" pitchFamily="34" charset="-79"/>
                <a:cs typeface="David" panose="020E0502060401010101" pitchFamily="34" charset="-79"/>
              </a:rPr>
              <a:t> וְחַנָּה לֹא עָלָתָה כִּי אָמְרָה לְאִישָׁהּ</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 עַד </a:t>
            </a:r>
            <a:r>
              <a:rPr lang="he-IL" sz="2800" b="1" i="0" dirty="0" err="1">
                <a:solidFill>
                  <a:srgbClr val="202122"/>
                </a:solidFill>
                <a:effectLst/>
                <a:highlight>
                  <a:srgbClr val="FFFF00"/>
                </a:highlight>
                <a:latin typeface="David" panose="020E0502060401010101" pitchFamily="34" charset="-79"/>
                <a:cs typeface="David" panose="020E0502060401010101" pitchFamily="34" charset="-79"/>
              </a:rPr>
              <a:t>יִגָּמֵל</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 הַנַּעַר </a:t>
            </a:r>
            <a:r>
              <a:rPr lang="he-IL" sz="2800" b="0" i="0" dirty="0">
                <a:solidFill>
                  <a:srgbClr val="202122"/>
                </a:solidFill>
                <a:effectLst/>
                <a:latin typeface="David" panose="020E0502060401010101" pitchFamily="34" charset="-79"/>
                <a:cs typeface="David" panose="020E0502060401010101" pitchFamily="34" charset="-79"/>
              </a:rPr>
              <a:t>וַהֲבִאֹתִיו וְנִרְאָה אֶת פְּנֵי יְהוָה וְיָשַׁב שָׁם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עַד עוֹלָם</a:t>
            </a:r>
            <a:r>
              <a:rPr lang="he-IL" sz="2800" b="0" i="0" dirty="0">
                <a:solidFill>
                  <a:srgbClr val="202122"/>
                </a:solidFill>
                <a:effectLst/>
                <a:latin typeface="David" panose="020E0502060401010101" pitchFamily="34" charset="-79"/>
                <a:cs typeface="David" panose="020E0502060401010101" pitchFamily="34" charset="-79"/>
              </a:rPr>
              <a:t>. </a:t>
            </a:r>
          </a:p>
          <a:p>
            <a:r>
              <a:rPr lang="he-IL" sz="2800" b="0" i="0" u="none" strike="noStrike" dirty="0" err="1">
                <a:solidFill>
                  <a:srgbClr val="0645AD"/>
                </a:solidFill>
                <a:effectLst/>
                <a:latin typeface="David" panose="020E0502060401010101" pitchFamily="34" charset="-79"/>
                <a:cs typeface="David" panose="020E0502060401010101" pitchFamily="34" charset="-79"/>
                <a:hlinkClick r:id="rId3" tooltip="קטגוריה:שמואל א א כג"/>
              </a:rPr>
              <a:t>כג</a:t>
            </a:r>
            <a:r>
              <a:rPr lang="he-IL" sz="2800" b="0" i="0" dirty="0">
                <a:solidFill>
                  <a:srgbClr val="202122"/>
                </a:solidFill>
                <a:effectLst/>
                <a:latin typeface="David" panose="020E0502060401010101" pitchFamily="34" charset="-79"/>
                <a:cs typeface="David" panose="020E0502060401010101" pitchFamily="34" charset="-79"/>
              </a:rPr>
              <a:t> וַיֹּאמֶר לָהּ אֶלְקָנָה אִישָׁהּ עֲשִׂי הַטּוֹב בְּעֵינַיִךְ שְׁבִי עַד גָּמְלֵךְ אֹתוֹ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אַךְ </a:t>
            </a:r>
            <a:r>
              <a:rPr lang="he-IL" sz="2800" b="1" i="0" dirty="0" err="1">
                <a:solidFill>
                  <a:srgbClr val="202122"/>
                </a:solidFill>
                <a:effectLst/>
                <a:highlight>
                  <a:srgbClr val="FFFF00"/>
                </a:highlight>
                <a:latin typeface="David" panose="020E0502060401010101" pitchFamily="34" charset="-79"/>
                <a:cs typeface="David" panose="020E0502060401010101" pitchFamily="34" charset="-79"/>
              </a:rPr>
              <a:t>יָקֵם</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 יְהוָה אֶת דְּבָרוֹ</a:t>
            </a:r>
            <a:r>
              <a:rPr lang="he-IL" sz="2800" b="0" i="0" dirty="0">
                <a:solidFill>
                  <a:srgbClr val="202122"/>
                </a:solidFill>
                <a:effectLst/>
                <a:latin typeface="David" panose="020E0502060401010101" pitchFamily="34" charset="-79"/>
                <a:cs typeface="David" panose="020E0502060401010101" pitchFamily="34" charset="-79"/>
              </a:rPr>
              <a:t> וַתֵּשֶׁב </a:t>
            </a:r>
            <a:r>
              <a:rPr lang="he-IL" sz="2800" b="0" i="0" dirty="0" err="1">
                <a:solidFill>
                  <a:srgbClr val="202122"/>
                </a:solidFill>
                <a:effectLst/>
                <a:latin typeface="David" panose="020E0502060401010101" pitchFamily="34" charset="-79"/>
                <a:cs typeface="David" panose="020E0502060401010101" pitchFamily="34" charset="-79"/>
              </a:rPr>
              <a:t>הָאִשָּׁה</a:t>
            </a:r>
            <a:r>
              <a:rPr lang="he-IL" sz="2800" b="0" i="0" dirty="0">
                <a:solidFill>
                  <a:srgbClr val="202122"/>
                </a:solidFill>
                <a:effectLst/>
                <a:latin typeface="David" panose="020E0502060401010101" pitchFamily="34" charset="-79"/>
                <a:cs typeface="David" panose="020E0502060401010101" pitchFamily="34" charset="-79"/>
              </a:rPr>
              <a:t> </a:t>
            </a:r>
            <a:r>
              <a:rPr lang="he-IL" sz="2800" b="0" i="0" dirty="0" err="1">
                <a:solidFill>
                  <a:srgbClr val="202122"/>
                </a:solidFill>
                <a:effectLst/>
                <a:latin typeface="David" panose="020E0502060401010101" pitchFamily="34" charset="-79"/>
                <a:cs typeface="David" panose="020E0502060401010101" pitchFamily="34" charset="-79"/>
              </a:rPr>
              <a:t>וַתֵּינֶק</a:t>
            </a:r>
            <a:r>
              <a:rPr lang="he-IL" sz="2800" b="0" i="0" dirty="0">
                <a:solidFill>
                  <a:srgbClr val="202122"/>
                </a:solidFill>
                <a:effectLst/>
                <a:latin typeface="David" panose="020E0502060401010101" pitchFamily="34" charset="-79"/>
                <a:cs typeface="David" panose="020E0502060401010101" pitchFamily="34" charset="-79"/>
              </a:rPr>
              <a:t> אֶת בְּנָהּ עַד גָמְלָהּ אֹתוֹ. </a:t>
            </a:r>
          </a:p>
          <a:p>
            <a:r>
              <a:rPr lang="he-IL" sz="2800" b="0" i="0" u="none" strike="noStrike" dirty="0">
                <a:solidFill>
                  <a:srgbClr val="0645AD"/>
                </a:solidFill>
                <a:effectLst/>
                <a:latin typeface="David" panose="020E0502060401010101" pitchFamily="34" charset="-79"/>
                <a:cs typeface="David" panose="020E0502060401010101" pitchFamily="34" charset="-79"/>
                <a:hlinkClick r:id="rId4" tooltip="קטגוריה:שמואל א א כד"/>
              </a:rPr>
              <a:t>כד</a:t>
            </a:r>
            <a:r>
              <a:rPr lang="he-IL" sz="2800" b="0" i="0" dirty="0">
                <a:solidFill>
                  <a:srgbClr val="202122"/>
                </a:solidFill>
                <a:effectLst/>
                <a:latin typeface="David" panose="020E0502060401010101" pitchFamily="34" charset="-79"/>
                <a:cs typeface="David" panose="020E0502060401010101" pitchFamily="34" charset="-79"/>
              </a:rPr>
              <a:t> וַתַּעֲלֵהוּ עִמָּהּ כַּאֲשֶׁר גְּמָלַתּוּ בְּפָרִים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שְׁלֹשָׁה וְאֵיפָה אַחַת קֶמַח וְנֵבֶל יַיִן </a:t>
            </a:r>
            <a:r>
              <a:rPr lang="he-IL" sz="2800" b="0" i="0" dirty="0" err="1">
                <a:solidFill>
                  <a:srgbClr val="202122"/>
                </a:solidFill>
                <a:effectLst/>
                <a:latin typeface="David" panose="020E0502060401010101" pitchFamily="34" charset="-79"/>
                <a:cs typeface="David" panose="020E0502060401010101" pitchFamily="34" charset="-79"/>
              </a:rPr>
              <a:t>וַתְּבִאֵהו</a:t>
            </a:r>
            <a:r>
              <a:rPr lang="he-IL" sz="2800" b="0" i="0" dirty="0">
                <a:solidFill>
                  <a:srgbClr val="202122"/>
                </a:solidFill>
                <a:effectLst/>
                <a:latin typeface="David" panose="020E0502060401010101" pitchFamily="34" charset="-79"/>
                <a:cs typeface="David" panose="020E0502060401010101" pitchFamily="34" charset="-79"/>
              </a:rPr>
              <a:t>ּ בֵית יְהוָה שִׁלוֹ וְהַנַּעַר נָעַר.</a:t>
            </a:r>
            <a:endParaRPr lang="he-IL" dirty="0"/>
          </a:p>
        </p:txBody>
      </p:sp>
      <p:sp>
        <p:nvSpPr>
          <p:cNvPr id="5" name="TextBox 4">
            <a:extLst>
              <a:ext uri="{FF2B5EF4-FFF2-40B4-BE49-F238E27FC236}">
                <a16:creationId xmlns:a16="http://schemas.microsoft.com/office/drawing/2014/main" id="{9BF0196A-D06C-4007-A098-605E83A0AD43}"/>
              </a:ext>
            </a:extLst>
          </p:cNvPr>
          <p:cNvSpPr txBox="1"/>
          <p:nvPr/>
        </p:nvSpPr>
        <p:spPr>
          <a:xfrm>
            <a:off x="121920" y="210693"/>
            <a:ext cx="6545072" cy="4893647"/>
          </a:xfrm>
          <a:prstGeom prst="rect">
            <a:avLst/>
          </a:prstGeom>
          <a:solidFill>
            <a:schemeClr val="accent6">
              <a:lumMod val="40000"/>
              <a:lumOff val="60000"/>
            </a:schemeClr>
          </a:solidFill>
          <a:ln w="28575">
            <a:solidFill>
              <a:schemeClr val="tx1"/>
            </a:solidFill>
          </a:ln>
        </p:spPr>
        <p:txBody>
          <a:bodyPr wrap="square" rtlCol="1">
            <a:spAutoFit/>
          </a:bodyPr>
          <a:lstStyle/>
          <a:p>
            <a:r>
              <a:rPr lang="he-IL" sz="2400" b="1" u="sng" dirty="0" err="1">
                <a:latin typeface="David" panose="020E0502060401010101" pitchFamily="34" charset="-79"/>
                <a:cs typeface="David" panose="020E0502060401010101" pitchFamily="34" charset="-79"/>
              </a:rPr>
              <a:t>כב</a:t>
            </a:r>
            <a:r>
              <a:rPr lang="he-IL" sz="2400" dirty="0">
                <a:latin typeface="David" panose="020E0502060401010101" pitchFamily="34" charset="-79"/>
                <a:cs typeface="David" panose="020E0502060401010101" pitchFamily="34" charset="-79"/>
              </a:rPr>
              <a:t>. על אף חיוב היולדת להביא קורבן לאחר לידה. חנה לא עלתה עם כולם לשילה אמרה אמתין שנתיים (זמן ההנקה) </a:t>
            </a:r>
            <a:r>
              <a:rPr lang="he-IL" sz="2400" b="1" dirty="0">
                <a:highlight>
                  <a:srgbClr val="FFFF00"/>
                </a:highlight>
                <a:latin typeface="David" panose="020E0502060401010101" pitchFamily="34" charset="-79"/>
                <a:cs typeface="David" panose="020E0502060401010101" pitchFamily="34" charset="-79"/>
              </a:rPr>
              <a:t>ששמואל ייגמל מההנקה </a:t>
            </a:r>
            <a:r>
              <a:rPr lang="he-IL" sz="2400" dirty="0">
                <a:latin typeface="David" panose="020E0502060401010101" pitchFamily="34" charset="-79"/>
                <a:cs typeface="David" panose="020E0502060401010101" pitchFamily="34" charset="-79"/>
              </a:rPr>
              <a:t>ואז נעלה אותו יחד למשכן נודה לה' ואשאיר אותו שם "עד עולם"</a:t>
            </a:r>
            <a:r>
              <a:rPr lang="he-IL" sz="2400" b="1" dirty="0">
                <a:highlight>
                  <a:srgbClr val="FFFF00"/>
                </a:highlight>
                <a:latin typeface="David" panose="020E0502060401010101" pitchFamily="34" charset="-79"/>
                <a:cs typeface="David" panose="020E0502060401010101" pitchFamily="34" charset="-79"/>
              </a:rPr>
              <a:t> עולמם של הלווים – חמישים שנה.</a:t>
            </a:r>
          </a:p>
          <a:p>
            <a:r>
              <a:rPr lang="he-IL" sz="2400" b="1" u="sng" dirty="0" err="1">
                <a:latin typeface="David" panose="020E0502060401010101" pitchFamily="34" charset="-79"/>
                <a:cs typeface="David" panose="020E0502060401010101" pitchFamily="34" charset="-79"/>
              </a:rPr>
              <a:t>כג</a:t>
            </a:r>
            <a:r>
              <a:rPr lang="he-IL" sz="2400" dirty="0">
                <a:latin typeface="David" panose="020E0502060401010101" pitchFamily="34" charset="-79"/>
                <a:cs typeface="David" panose="020E0502060401010101" pitchFamily="34" charset="-79"/>
              </a:rPr>
              <a:t>. אמר לה אלקנה תעשי כפי מה שאת מבינה לילד, תשבי בבית עד שנתיים ימים שהנער ייגמל. והלוואי ויתקיים בשמואל מה שבישרך עלי , שהוא יהיה צדיק וראוי לעבוד במשכן. וישבה חנה בביתה והניקה את בנה עד גיל שנתיים. </a:t>
            </a:r>
          </a:p>
          <a:p>
            <a:r>
              <a:rPr lang="he-IL" sz="2400" b="1" u="sng" dirty="0">
                <a:latin typeface="David" panose="020E0502060401010101" pitchFamily="34" charset="-79"/>
                <a:cs typeface="David" panose="020E0502060401010101" pitchFamily="34" charset="-79"/>
              </a:rPr>
              <a:t>כד</a:t>
            </a:r>
            <a:r>
              <a:rPr lang="he-IL" sz="2400" dirty="0">
                <a:latin typeface="David" panose="020E0502060401010101" pitchFamily="34" charset="-79"/>
                <a:cs typeface="David" panose="020E0502060401010101" pitchFamily="34" charset="-79"/>
              </a:rPr>
              <a:t>. לאחר שנתיים העלתה חנה את שמואל עמה לשילה והביאה קורבן :</a:t>
            </a:r>
            <a:r>
              <a:rPr lang="he-IL" sz="2400" b="1" dirty="0">
                <a:highlight>
                  <a:srgbClr val="FFFF00"/>
                </a:highlight>
                <a:latin typeface="David" panose="020E0502060401010101" pitchFamily="34" charset="-79"/>
                <a:cs typeface="David" panose="020E0502060401010101" pitchFamily="34" charset="-79"/>
              </a:rPr>
              <a:t>שלושה פרים ואיפה אחת קמח למנחה ונבל אחד יין לנסכים, </a:t>
            </a:r>
            <a:r>
              <a:rPr lang="he-IL" sz="2400" dirty="0">
                <a:latin typeface="David" panose="020E0502060401010101" pitchFamily="34" charset="-79"/>
                <a:cs typeface="David" panose="020E0502060401010101" pitchFamily="34" charset="-79"/>
              </a:rPr>
              <a:t>והביאה אותו לבית ה' לשילה. ושמואל היה עדיין נער רך וקטן. </a:t>
            </a:r>
          </a:p>
        </p:txBody>
      </p:sp>
      <p:pic>
        <p:nvPicPr>
          <p:cNvPr id="6" name="תמונה 5">
            <a:extLst>
              <a:ext uri="{FF2B5EF4-FFF2-40B4-BE49-F238E27FC236}">
                <a16:creationId xmlns:a16="http://schemas.microsoft.com/office/drawing/2014/main" id="{6088DE85-68A5-4978-ADB9-D1A58C1BA96B}"/>
              </a:ext>
            </a:extLst>
          </p:cNvPr>
          <p:cNvPicPr>
            <a:picLocks noChangeAspect="1"/>
          </p:cNvPicPr>
          <p:nvPr/>
        </p:nvPicPr>
        <p:blipFill>
          <a:blip r:embed="rId5"/>
          <a:stretch>
            <a:fillRect/>
          </a:stretch>
        </p:blipFill>
        <p:spPr>
          <a:xfrm>
            <a:off x="7989189" y="129998"/>
            <a:ext cx="3828288" cy="6439490"/>
          </a:xfrm>
          <a:prstGeom prst="rect">
            <a:avLst/>
          </a:prstGeom>
        </p:spPr>
      </p:pic>
      <p:pic>
        <p:nvPicPr>
          <p:cNvPr id="3" name="תמונה 2">
            <a:extLst>
              <a:ext uri="{FF2B5EF4-FFF2-40B4-BE49-F238E27FC236}">
                <a16:creationId xmlns:a16="http://schemas.microsoft.com/office/drawing/2014/main" id="{4A062647-1503-420C-A6A7-4DD726C05CA2}"/>
              </a:ext>
            </a:extLst>
          </p:cNvPr>
          <p:cNvPicPr>
            <a:picLocks noChangeAspect="1"/>
          </p:cNvPicPr>
          <p:nvPr/>
        </p:nvPicPr>
        <p:blipFill>
          <a:blip r:embed="rId6"/>
          <a:stretch>
            <a:fillRect/>
          </a:stretch>
        </p:blipFill>
        <p:spPr>
          <a:xfrm>
            <a:off x="6314123" y="288512"/>
            <a:ext cx="3176016" cy="2037648"/>
          </a:xfrm>
          <a:prstGeom prst="rect">
            <a:avLst/>
          </a:prstGeom>
        </p:spPr>
      </p:pic>
      <p:cxnSp>
        <p:nvCxnSpPr>
          <p:cNvPr id="8" name="מחבר חץ ישר 7">
            <a:extLst>
              <a:ext uri="{FF2B5EF4-FFF2-40B4-BE49-F238E27FC236}">
                <a16:creationId xmlns:a16="http://schemas.microsoft.com/office/drawing/2014/main" id="{3ACD02E9-F9BE-41BA-B2D6-390DD47C5216}"/>
              </a:ext>
            </a:extLst>
          </p:cNvPr>
          <p:cNvCxnSpPr/>
          <p:nvPr/>
        </p:nvCxnSpPr>
        <p:spPr>
          <a:xfrm>
            <a:off x="9204960" y="2157984"/>
            <a:ext cx="1133856" cy="816864"/>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99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39DB7D95-E48F-4EFF-953A-523E82F2CE71}"/>
              </a:ext>
            </a:extLst>
          </p:cNvPr>
          <p:cNvSpPr/>
          <p:nvPr/>
        </p:nvSpPr>
        <p:spPr>
          <a:xfrm>
            <a:off x="7388352" y="251936"/>
            <a:ext cx="4645152" cy="4832092"/>
          </a:xfrm>
          <a:prstGeom prst="rect">
            <a:avLst/>
          </a:prstGeom>
          <a:solidFill>
            <a:schemeClr val="accent5">
              <a:lumMod val="40000"/>
              <a:lumOff val="60000"/>
            </a:schemeClr>
          </a:solidFill>
        </p:spPr>
        <p:txBody>
          <a:bodyPr wrap="square">
            <a:spAutoFit/>
          </a:bodyPr>
          <a:lstStyle/>
          <a:p>
            <a:r>
              <a:rPr lang="he-IL" sz="2800" b="0" i="0" u="none" strike="noStrike" dirty="0">
                <a:solidFill>
                  <a:srgbClr val="0645AD"/>
                </a:solidFill>
                <a:effectLst/>
                <a:latin typeface="David" panose="020E0502060401010101" pitchFamily="34" charset="-79"/>
                <a:cs typeface="David" panose="020E0502060401010101" pitchFamily="34" charset="-79"/>
                <a:hlinkClick r:id="rId2" tooltip="קטגוריה:שמואל א א כה"/>
              </a:rPr>
              <a:t>כה</a:t>
            </a:r>
            <a:r>
              <a:rPr lang="he-IL" sz="2800" b="0" i="0" dirty="0">
                <a:solidFill>
                  <a:srgbClr val="202122"/>
                </a:solidFill>
                <a:effectLst/>
                <a:latin typeface="David" panose="020E0502060401010101" pitchFamily="34" charset="-79"/>
                <a:cs typeface="David" panose="020E0502060401010101" pitchFamily="34" charset="-79"/>
              </a:rPr>
              <a:t> וַיִּשְׁחֲטוּ אֶת הַפָּר וַיָּבִיאוּ אֶת הַנַּעַר אֶל עֵלִי. </a:t>
            </a:r>
          </a:p>
          <a:p>
            <a:r>
              <a:rPr lang="he-IL" sz="2800" b="0" i="0" u="none" strike="noStrike" dirty="0" err="1">
                <a:solidFill>
                  <a:srgbClr val="0645AD"/>
                </a:solidFill>
                <a:effectLst/>
                <a:latin typeface="David" panose="020E0502060401010101" pitchFamily="34" charset="-79"/>
                <a:cs typeface="David" panose="020E0502060401010101" pitchFamily="34" charset="-79"/>
                <a:hlinkClick r:id="rId3" tooltip="קטגוריה:שמואל א א כו"/>
              </a:rPr>
              <a:t>כו</a:t>
            </a:r>
            <a:r>
              <a:rPr lang="he-IL" sz="2800" b="0" i="0" dirty="0">
                <a:solidFill>
                  <a:srgbClr val="202122"/>
                </a:solidFill>
                <a:effectLst/>
                <a:latin typeface="David" panose="020E0502060401010101" pitchFamily="34" charset="-79"/>
                <a:cs typeface="David" panose="020E0502060401010101" pitchFamily="34" charset="-79"/>
              </a:rPr>
              <a:t> וַתֹּאמֶר בִּי אֲדֹנִי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חֵי נַפְשְׁךָ אֲדֹנִי </a:t>
            </a:r>
            <a:r>
              <a:rPr lang="he-IL" sz="2800" b="0" i="0" dirty="0">
                <a:solidFill>
                  <a:srgbClr val="202122"/>
                </a:solidFill>
                <a:effectLst/>
                <a:latin typeface="David" panose="020E0502060401010101" pitchFamily="34" charset="-79"/>
                <a:cs typeface="David" panose="020E0502060401010101" pitchFamily="34" charset="-79"/>
              </a:rPr>
              <a:t>אֲנִי </a:t>
            </a:r>
            <a:r>
              <a:rPr lang="he-IL" sz="2800" b="0" i="0" dirty="0" err="1">
                <a:solidFill>
                  <a:srgbClr val="202122"/>
                </a:solidFill>
                <a:effectLst/>
                <a:latin typeface="David" panose="020E0502060401010101" pitchFamily="34" charset="-79"/>
                <a:cs typeface="David" panose="020E0502060401010101" pitchFamily="34" charset="-79"/>
              </a:rPr>
              <a:t>הָאִשָּׁה</a:t>
            </a:r>
            <a:r>
              <a:rPr lang="he-IL" sz="2800" b="0" i="0" dirty="0">
                <a:solidFill>
                  <a:srgbClr val="202122"/>
                </a:solidFill>
                <a:effectLst/>
                <a:latin typeface="David" panose="020E0502060401010101" pitchFamily="34" charset="-79"/>
                <a:cs typeface="David" panose="020E0502060401010101" pitchFamily="34" charset="-79"/>
              </a:rPr>
              <a:t>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הַנִּצֶּבֶת </a:t>
            </a:r>
            <a:r>
              <a:rPr lang="he-IL" sz="2800" b="1" i="0" dirty="0" err="1">
                <a:solidFill>
                  <a:srgbClr val="202122"/>
                </a:solidFill>
                <a:effectLst/>
                <a:highlight>
                  <a:srgbClr val="FFFF00"/>
                </a:highlight>
                <a:latin typeface="David" panose="020E0502060401010101" pitchFamily="34" charset="-79"/>
                <a:cs typeface="David" panose="020E0502060401010101" pitchFamily="34" charset="-79"/>
              </a:rPr>
              <a:t>עִמְּכָה</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 </a:t>
            </a:r>
            <a:r>
              <a:rPr lang="he-IL" sz="2800" b="0" i="0" dirty="0">
                <a:solidFill>
                  <a:srgbClr val="202122"/>
                </a:solidFill>
                <a:effectLst/>
                <a:latin typeface="David" panose="020E0502060401010101" pitchFamily="34" charset="-79"/>
                <a:cs typeface="David" panose="020E0502060401010101" pitchFamily="34" charset="-79"/>
              </a:rPr>
              <a:t>בָּזֶה לְהִתְפַּלֵּל אֶל יְהוָה. </a:t>
            </a:r>
          </a:p>
          <a:p>
            <a:r>
              <a:rPr lang="he-IL" sz="2800" b="0" i="0" u="none" strike="noStrike" dirty="0" err="1">
                <a:solidFill>
                  <a:srgbClr val="0645AD"/>
                </a:solidFill>
                <a:effectLst/>
                <a:latin typeface="David" panose="020E0502060401010101" pitchFamily="34" charset="-79"/>
                <a:cs typeface="David" panose="020E0502060401010101" pitchFamily="34" charset="-79"/>
                <a:hlinkClick r:id="rId4" tooltip="קטגוריה:שמואל א א כז"/>
              </a:rPr>
              <a:t>כז</a:t>
            </a:r>
            <a:r>
              <a:rPr lang="he-IL" sz="2800" b="0" i="0" dirty="0">
                <a:solidFill>
                  <a:srgbClr val="202122"/>
                </a:solidFill>
                <a:effectLst/>
                <a:latin typeface="David" panose="020E0502060401010101" pitchFamily="34" charset="-79"/>
                <a:cs typeface="David" panose="020E0502060401010101" pitchFamily="34" charset="-79"/>
              </a:rPr>
              <a:t> </a:t>
            </a:r>
            <a:r>
              <a:rPr lang="he-IL" sz="2800" b="1" i="0" dirty="0">
                <a:solidFill>
                  <a:srgbClr val="202122"/>
                </a:solidFill>
                <a:effectLst/>
                <a:highlight>
                  <a:srgbClr val="FFFF00"/>
                </a:highlight>
                <a:latin typeface="David" panose="020E0502060401010101" pitchFamily="34" charset="-79"/>
                <a:cs typeface="David" panose="020E0502060401010101" pitchFamily="34" charset="-79"/>
              </a:rPr>
              <a:t>אֶל הַנַּעַר הַזֶּה הִתְפַּלָּלְתִּי </a:t>
            </a:r>
            <a:r>
              <a:rPr lang="he-IL" sz="2800" b="0" i="0" dirty="0" err="1">
                <a:solidFill>
                  <a:srgbClr val="202122"/>
                </a:solidFill>
                <a:effectLst/>
                <a:latin typeface="David" panose="020E0502060401010101" pitchFamily="34" charset="-79"/>
                <a:cs typeface="David" panose="020E0502060401010101" pitchFamily="34" charset="-79"/>
              </a:rPr>
              <a:t>וַיִּתֵּן</a:t>
            </a:r>
            <a:r>
              <a:rPr lang="he-IL" sz="2800" b="0" i="0" dirty="0">
                <a:solidFill>
                  <a:srgbClr val="202122"/>
                </a:solidFill>
                <a:effectLst/>
                <a:latin typeface="David" panose="020E0502060401010101" pitchFamily="34" charset="-79"/>
                <a:cs typeface="David" panose="020E0502060401010101" pitchFamily="34" charset="-79"/>
              </a:rPr>
              <a:t> יְהוָה לִי אֶת שְׁאֵלָתִי אֲשֶׁר שָׁאַלְתִּי מֵעִמּוֹ. </a:t>
            </a:r>
          </a:p>
          <a:p>
            <a:r>
              <a:rPr lang="he-IL" sz="2800" b="0" i="0" u="none" strike="noStrike" dirty="0" err="1">
                <a:solidFill>
                  <a:srgbClr val="0645AD"/>
                </a:solidFill>
                <a:effectLst/>
                <a:latin typeface="David" panose="020E0502060401010101" pitchFamily="34" charset="-79"/>
                <a:cs typeface="David" panose="020E0502060401010101" pitchFamily="34" charset="-79"/>
                <a:hlinkClick r:id="rId5" tooltip="קטגוריה:שמואל א א כח"/>
              </a:rPr>
              <a:t>כח</a:t>
            </a:r>
            <a:r>
              <a:rPr lang="he-IL" sz="2800" b="0" i="0" dirty="0">
                <a:solidFill>
                  <a:srgbClr val="202122"/>
                </a:solidFill>
                <a:effectLst/>
                <a:latin typeface="David" panose="020E0502060401010101" pitchFamily="34" charset="-79"/>
                <a:cs typeface="David" panose="020E0502060401010101" pitchFamily="34" charset="-79"/>
              </a:rPr>
              <a:t> וְגַם אָנֹכִי </a:t>
            </a:r>
            <a:r>
              <a:rPr lang="he-IL" sz="2800" b="0" i="0" dirty="0" err="1">
                <a:solidFill>
                  <a:srgbClr val="202122"/>
                </a:solidFill>
                <a:effectLst/>
                <a:latin typeface="David" panose="020E0502060401010101" pitchFamily="34" charset="-79"/>
                <a:cs typeface="David" panose="020E0502060401010101" pitchFamily="34" charset="-79"/>
              </a:rPr>
              <a:t>הִשְׁאִלְתִּהו</a:t>
            </a:r>
            <a:r>
              <a:rPr lang="he-IL" sz="2800" b="0" i="0" dirty="0">
                <a:solidFill>
                  <a:srgbClr val="202122"/>
                </a:solidFill>
                <a:effectLst/>
                <a:latin typeface="David" panose="020E0502060401010101" pitchFamily="34" charset="-79"/>
                <a:cs typeface="David" panose="020E0502060401010101" pitchFamily="34" charset="-79"/>
              </a:rPr>
              <a:t>ּ לַיהוָה כָּל הַיָּמִים אֲשֶׁר הָיָה הוּא שָׁאוּל לַיהוָה </a:t>
            </a:r>
            <a:r>
              <a:rPr lang="he-IL" sz="2800" b="0" i="0" dirty="0" err="1">
                <a:solidFill>
                  <a:srgbClr val="202122"/>
                </a:solidFill>
                <a:effectLst/>
                <a:latin typeface="David" panose="020E0502060401010101" pitchFamily="34" charset="-79"/>
                <a:cs typeface="David" panose="020E0502060401010101" pitchFamily="34" charset="-79"/>
              </a:rPr>
              <a:t>וַיִּשְׁתַּחו</a:t>
            </a:r>
            <a:r>
              <a:rPr lang="he-IL" sz="2800" b="0" i="0" dirty="0">
                <a:solidFill>
                  <a:srgbClr val="202122"/>
                </a:solidFill>
                <a:effectLst/>
                <a:latin typeface="David" panose="020E0502060401010101" pitchFamily="34" charset="-79"/>
                <a:cs typeface="David" panose="020E0502060401010101" pitchFamily="34" charset="-79"/>
              </a:rPr>
              <a:t>ּ שָׁם לַיהוָה.</a:t>
            </a:r>
            <a:endParaRPr lang="he-IL" sz="2800" dirty="0"/>
          </a:p>
        </p:txBody>
      </p:sp>
      <p:sp>
        <p:nvSpPr>
          <p:cNvPr id="3" name="TextBox 2">
            <a:extLst>
              <a:ext uri="{FF2B5EF4-FFF2-40B4-BE49-F238E27FC236}">
                <a16:creationId xmlns:a16="http://schemas.microsoft.com/office/drawing/2014/main" id="{A2739691-8D91-4113-A44D-D8CED1FA1D49}"/>
              </a:ext>
            </a:extLst>
          </p:cNvPr>
          <p:cNvSpPr txBox="1"/>
          <p:nvPr/>
        </p:nvSpPr>
        <p:spPr>
          <a:xfrm>
            <a:off x="584200" y="251936"/>
            <a:ext cx="6451600" cy="4154984"/>
          </a:xfrm>
          <a:prstGeom prst="rect">
            <a:avLst/>
          </a:prstGeom>
          <a:solidFill>
            <a:schemeClr val="accent4">
              <a:lumMod val="60000"/>
              <a:lumOff val="4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כה</a:t>
            </a:r>
            <a:r>
              <a:rPr lang="he-IL" sz="2400" dirty="0">
                <a:latin typeface="David" panose="020E0502060401010101" pitchFamily="34" charset="-79"/>
                <a:cs typeface="David" panose="020E0502060401010101" pitchFamily="34" charset="-79"/>
              </a:rPr>
              <a:t>. ושחטו את הפר הראשון והביאו את הנער שמואל אל עלי שיראה שנתקיימה נבואתו על הנער. </a:t>
            </a:r>
          </a:p>
          <a:p>
            <a:r>
              <a:rPr lang="he-IL" sz="2400" b="1" u="sng" dirty="0" err="1">
                <a:latin typeface="David" panose="020E0502060401010101" pitchFamily="34" charset="-79"/>
                <a:cs typeface="David" panose="020E0502060401010101" pitchFamily="34" charset="-79"/>
              </a:rPr>
              <a:t>כו</a:t>
            </a:r>
            <a:r>
              <a:rPr lang="he-IL" sz="2400" dirty="0">
                <a:latin typeface="David" panose="020E0502060401010101" pitchFamily="34" charset="-79"/>
                <a:cs typeface="David" panose="020E0502060401010101" pitchFamily="34" charset="-79"/>
              </a:rPr>
              <a:t>. ואמרה חנה לעלי בבקשה שים עיניך עליו שיהיה תלמידך, </a:t>
            </a:r>
            <a:r>
              <a:rPr lang="he-IL" sz="2400" b="1" dirty="0">
                <a:highlight>
                  <a:srgbClr val="FFFF00"/>
                </a:highlight>
                <a:latin typeface="David" panose="020E0502060401010101" pitchFamily="34" charset="-79"/>
                <a:cs typeface="David" panose="020E0502060401010101" pitchFamily="34" charset="-79"/>
              </a:rPr>
              <a:t>ומשביעה אותו חנה את עלי  </a:t>
            </a:r>
            <a:r>
              <a:rPr lang="he-IL" sz="2400" dirty="0">
                <a:latin typeface="David" panose="020E0502060401010101" pitchFamily="34" charset="-79"/>
                <a:cs typeface="David" panose="020E0502060401010101" pitchFamily="34" charset="-79"/>
              </a:rPr>
              <a:t>שידאג לכל צרכיו, ומזכירה לו שהיא האישה </a:t>
            </a:r>
            <a:r>
              <a:rPr lang="he-IL" sz="2400" b="1" dirty="0">
                <a:highlight>
                  <a:srgbClr val="FFFF00"/>
                </a:highlight>
                <a:latin typeface="David" panose="020E0502060401010101" pitchFamily="34" charset="-79"/>
                <a:cs typeface="David" panose="020E0502060401010101" pitchFamily="34" charset="-79"/>
              </a:rPr>
              <a:t>שעמדה לפניך </a:t>
            </a:r>
            <a:r>
              <a:rPr lang="he-IL" sz="2400" dirty="0">
                <a:latin typeface="David" panose="020E0502060401010101" pitchFamily="34" charset="-79"/>
                <a:cs typeface="David" panose="020E0502060401010101" pitchFamily="34" charset="-79"/>
              </a:rPr>
              <a:t>לפני 3 שנים והתפללה.  ואמרת לי בנבואה שה' יקבל את שאלתי. </a:t>
            </a:r>
          </a:p>
          <a:p>
            <a:r>
              <a:rPr lang="he-IL" sz="2400" b="1" u="sng" dirty="0" err="1">
                <a:latin typeface="David" panose="020E0502060401010101" pitchFamily="34" charset="-79"/>
                <a:cs typeface="David" panose="020E0502060401010101" pitchFamily="34" charset="-79"/>
              </a:rPr>
              <a:t>כז</a:t>
            </a:r>
            <a:r>
              <a:rPr lang="he-IL" sz="2400" dirty="0">
                <a:latin typeface="David" panose="020E0502060401010101" pitchFamily="34" charset="-79"/>
                <a:cs typeface="David" panose="020E0502060401010101" pitchFamily="34" charset="-79"/>
              </a:rPr>
              <a:t>. </a:t>
            </a:r>
            <a:r>
              <a:rPr lang="he-IL" sz="2400" b="1" dirty="0">
                <a:highlight>
                  <a:srgbClr val="FFFF00"/>
                </a:highlight>
                <a:latin typeface="David" panose="020E0502060401010101" pitchFamily="34" charset="-79"/>
                <a:cs typeface="David" panose="020E0502060401010101" pitchFamily="34" charset="-79"/>
              </a:rPr>
              <a:t>בעבור הילד הזה התפללתי </a:t>
            </a:r>
            <a:r>
              <a:rPr lang="he-IL" sz="2400" dirty="0">
                <a:latin typeface="David" panose="020E0502060401010101" pitchFamily="34" charset="-79"/>
                <a:cs typeface="David" panose="020E0502060401010101" pitchFamily="34" charset="-79"/>
              </a:rPr>
              <a:t>וה' מילא את בקשתי וזכיתי לבן הזה  עליו התחננתי. </a:t>
            </a:r>
          </a:p>
          <a:p>
            <a:r>
              <a:rPr lang="he-IL" sz="2400" b="1" u="sng" dirty="0" err="1">
                <a:latin typeface="David" panose="020E0502060401010101" pitchFamily="34" charset="-79"/>
                <a:cs typeface="David" panose="020E0502060401010101" pitchFamily="34" charset="-79"/>
              </a:rPr>
              <a:t>כח</a:t>
            </a:r>
            <a:r>
              <a:rPr lang="he-IL" sz="2400" dirty="0">
                <a:latin typeface="David" panose="020E0502060401010101" pitchFamily="34" charset="-79"/>
                <a:cs typeface="David" panose="020E0502060401010101" pitchFamily="34" charset="-79"/>
              </a:rPr>
              <a:t>. </a:t>
            </a:r>
            <a:r>
              <a:rPr lang="he-IL" sz="2400" b="1" dirty="0">
                <a:highlight>
                  <a:srgbClr val="FFFF00"/>
                </a:highlight>
                <a:latin typeface="David" panose="020E0502060401010101" pitchFamily="34" charset="-79"/>
                <a:cs typeface="David" panose="020E0502060401010101" pitchFamily="34" charset="-79"/>
              </a:rPr>
              <a:t>וגם נדרתי נדר והקדשתי אותו לשמש לפני ה' </a:t>
            </a:r>
            <a:r>
              <a:rPr lang="he-IL" sz="2400" dirty="0">
                <a:latin typeface="David" panose="020E0502060401010101" pitchFamily="34" charset="-79"/>
                <a:cs typeface="David" panose="020E0502060401010101" pitchFamily="34" charset="-79"/>
              </a:rPr>
              <a:t>וכל ימיו אשר יחיה יהיה כולו לעבודת ה' . ושמואל השתחווה כמקבל נדר אמו שכל ימיו קודש לעבודת ה'</a:t>
            </a:r>
          </a:p>
        </p:txBody>
      </p:sp>
      <p:pic>
        <p:nvPicPr>
          <p:cNvPr id="4" name="תמונה 3">
            <a:extLst>
              <a:ext uri="{FF2B5EF4-FFF2-40B4-BE49-F238E27FC236}">
                <a16:creationId xmlns:a16="http://schemas.microsoft.com/office/drawing/2014/main" id="{099F8231-9E5A-4ACF-82C7-0860D598238D}"/>
              </a:ext>
            </a:extLst>
          </p:cNvPr>
          <p:cNvPicPr>
            <a:picLocks noChangeAspect="1"/>
          </p:cNvPicPr>
          <p:nvPr/>
        </p:nvPicPr>
        <p:blipFill>
          <a:blip r:embed="rId6"/>
          <a:stretch>
            <a:fillRect/>
          </a:stretch>
        </p:blipFill>
        <p:spPr>
          <a:xfrm>
            <a:off x="450088" y="3597613"/>
            <a:ext cx="1917954" cy="2972829"/>
          </a:xfrm>
          <a:prstGeom prst="rect">
            <a:avLst/>
          </a:prstGeom>
        </p:spPr>
      </p:pic>
    </p:spTree>
    <p:extLst>
      <p:ext uri="{BB962C8B-B14F-4D97-AF65-F5344CB8AC3E}">
        <p14:creationId xmlns:p14="http://schemas.microsoft.com/office/powerpoint/2010/main" val="153727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86DD2B-D3AD-4ACE-95A9-FB11797E847C}"/>
              </a:ext>
            </a:extLst>
          </p:cNvPr>
          <p:cNvSpPr txBox="1"/>
          <p:nvPr/>
        </p:nvSpPr>
        <p:spPr>
          <a:xfrm>
            <a:off x="152400" y="174117"/>
            <a:ext cx="11887200" cy="5755422"/>
          </a:xfrm>
          <a:prstGeom prst="rect">
            <a:avLst/>
          </a:prstGeom>
          <a:solidFill>
            <a:schemeClr val="accent6">
              <a:lumMod val="40000"/>
              <a:lumOff val="60000"/>
            </a:schemeClr>
          </a:solidFill>
          <a:ln w="28575">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מספר המדרש: על פי הפסוקים האחרונים בפרק:</a:t>
            </a:r>
          </a:p>
          <a:p>
            <a:r>
              <a:rPr lang="he-IL" sz="2400" dirty="0">
                <a:latin typeface="David" panose="020E0502060401010101" pitchFamily="34" charset="-79"/>
                <a:cs typeface="David" panose="020E0502060401010101" pitchFamily="34" charset="-79"/>
              </a:rPr>
              <a:t>כאשר הביאו את הפר הראשון ביקש עלי להביא כהן שישחט את הפר. שמואל הקטן שמע ואמר להם: "למה אתם צריכים כהן? הרי השחיטה של הקורבן לא חייבת להיות דווקא ע"י כהן אפשר שכל יהודי ישחט. כששמעו זאת אומר משהו נגד דבריו של עלי, הביאו אותו מיד לעלי ואמרו לו.</a:t>
            </a:r>
          </a:p>
          <a:p>
            <a:r>
              <a:rPr lang="he-IL" sz="2400" b="1" u="sng" dirty="0">
                <a:latin typeface="David" panose="020E0502060401010101" pitchFamily="34" charset="-79"/>
                <a:cs typeface="David" panose="020E0502060401010101" pitchFamily="34" charset="-79"/>
              </a:rPr>
              <a:t>עלי שמע את שמואל ושאלו</a:t>
            </a:r>
            <a:r>
              <a:rPr lang="he-IL" sz="2400" dirty="0">
                <a:latin typeface="David" panose="020E0502060401010101" pitchFamily="34" charset="-79"/>
                <a:cs typeface="David" panose="020E0502060401010101" pitchFamily="34" charset="-79"/>
              </a:rPr>
              <a:t>: מניין אתה יודע שמותר לכל אחד לשחוט ולא חייב כהן? </a:t>
            </a:r>
          </a:p>
          <a:p>
            <a:r>
              <a:rPr lang="he-IL" sz="2400" b="1" u="sng" dirty="0">
                <a:latin typeface="David" panose="020E0502060401010101" pitchFamily="34" charset="-79"/>
                <a:cs typeface="David" panose="020E0502060401010101" pitchFamily="34" charset="-79"/>
              </a:rPr>
              <a:t>ענה שמואל: </a:t>
            </a:r>
            <a:r>
              <a:rPr lang="he-IL" sz="2400" dirty="0">
                <a:latin typeface="David" panose="020E0502060401010101" pitchFamily="34" charset="-79"/>
                <a:cs typeface="David" panose="020E0502060401010101" pitchFamily="34" charset="-79"/>
              </a:rPr>
              <a:t>כתוב בתורה "ושחט את בן הבקר" ולא כתוב "ושחט הכהן" משמע שכל אחד יכול לשחוט. ורק מזריקת דם ששם כתוב "והקריבו בני אהרון הכהן את הדם.." זה צריך רק בכהן והלאה, אבל שחיטה לא חייבת דווקא בכהן. </a:t>
            </a:r>
          </a:p>
          <a:p>
            <a:r>
              <a:rPr lang="he-IL" sz="2400" b="1" u="sng" dirty="0">
                <a:latin typeface="David" panose="020E0502060401010101" pitchFamily="34" charset="-79"/>
                <a:cs typeface="David" panose="020E0502060401010101" pitchFamily="34" charset="-79"/>
              </a:rPr>
              <a:t>אמר לו עלי: </a:t>
            </a:r>
            <a:r>
              <a:rPr lang="he-IL" sz="2400" dirty="0">
                <a:latin typeface="David" panose="020E0502060401010101" pitchFamily="34" charset="-79"/>
                <a:cs typeface="David" panose="020E0502060401010101" pitchFamily="34" charset="-79"/>
              </a:rPr>
              <a:t>נכון אתה צודק! ההלכה שאמרת נכונה, אבל אתה הסתבכת עם בעיה מאד חמורה: </a:t>
            </a:r>
            <a:r>
              <a:rPr lang="he-IL" sz="2400" b="1" dirty="0">
                <a:latin typeface="David" panose="020E0502060401010101" pitchFamily="34" charset="-79"/>
                <a:cs typeface="David" panose="020E0502060401010101" pitchFamily="34" charset="-79"/>
              </a:rPr>
              <a:t>"אסור לתלמיד לומר הלכה כשהרב שלו נמצא לידו, וכל מי שמורה הלכה בפני רבו- חייב מיתה בידי שמים</a:t>
            </a:r>
            <a:r>
              <a:rPr lang="he-IL" sz="2400" dirty="0">
                <a:latin typeface="David" panose="020E0502060401010101" pitchFamily="34" charset="-79"/>
                <a:cs typeface="David" panose="020E0502060401010101" pitchFamily="34" charset="-79"/>
              </a:rPr>
              <a:t>, בשמים יענישו אותך.</a:t>
            </a:r>
          </a:p>
          <a:p>
            <a:r>
              <a:rPr lang="he-IL" sz="2400" b="1" u="sng" dirty="0">
                <a:latin typeface="David" panose="020E0502060401010101" pitchFamily="34" charset="-79"/>
                <a:cs typeface="David" panose="020E0502060401010101" pitchFamily="34" charset="-79"/>
              </a:rPr>
              <a:t>ואז חנה רצה במהירות לעלי והתחננה בדמעות- </a:t>
            </a:r>
            <a:r>
              <a:rPr lang="he-IL" sz="2400" dirty="0">
                <a:latin typeface="David" panose="020E0502060401010101" pitchFamily="34" charset="-79"/>
                <a:cs typeface="David" panose="020E0502060401010101" pitchFamily="34" charset="-79"/>
              </a:rPr>
              <a:t>אינך זוכר כמה הארכתי בתפילתי כדי לזכות לבן הזה, אני מבקשת שתסלח לו ושלא ימות . אמר לה עלי מדוע? עדיף שאתפלל עליו וימות ואחר כך אבקש מה' ביתן לה בן אחר. חנה לא הסכימה ואמרה אני רוצה דווקא את הילד הזה והוא בא מהתפילות שלי. וחוץ מזה אני השאלתי אותו לה' ואני צריכה לקבל אותו בחזרה בריא ושלם. ובאמת עלי סלח לו ושמואל לא נענש.</a:t>
            </a:r>
          </a:p>
        </p:txBody>
      </p:sp>
      <p:pic>
        <p:nvPicPr>
          <p:cNvPr id="3" name="תמונה 2">
            <a:extLst>
              <a:ext uri="{FF2B5EF4-FFF2-40B4-BE49-F238E27FC236}">
                <a16:creationId xmlns:a16="http://schemas.microsoft.com/office/drawing/2014/main" id="{D5418770-8D26-46B1-B16D-2CEBD5F0154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backgroundMark x1="43556" y1="4444" x2="71111" y2="30222"/>
                        <a14:backgroundMark x1="71111" y1="30222" x2="81778" y2="46667"/>
                        <a14:backgroundMark x1="81778" y1="46667" x2="99556" y2="61333"/>
                        <a14:backgroundMark x1="0" y1="41333" x2="8000" y2="57333"/>
                        <a14:backgroundMark x1="8000" y1="57333" x2="21778" y2="68889"/>
                        <a14:backgroundMark x1="21778" y1="68889" x2="72444" y2="82667"/>
                        <a14:backgroundMark x1="72444" y1="82667" x2="99111" y2="99111"/>
                      </a14:backgroundRemoval>
                    </a14:imgEffect>
                  </a14:imgLayer>
                </a14:imgProps>
              </a:ext>
            </a:extLst>
          </a:blip>
          <a:stretch>
            <a:fillRect/>
          </a:stretch>
        </p:blipFill>
        <p:spPr>
          <a:xfrm>
            <a:off x="8790433" y="4149661"/>
            <a:ext cx="2851594" cy="2851594"/>
          </a:xfrm>
          <a:prstGeom prst="rect">
            <a:avLst/>
          </a:prstGeom>
        </p:spPr>
      </p:pic>
    </p:spTree>
    <p:extLst>
      <p:ext uri="{BB962C8B-B14F-4D97-AF65-F5344CB8AC3E}">
        <p14:creationId xmlns:p14="http://schemas.microsoft.com/office/powerpoint/2010/main" val="58153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12588</TotalTime>
  <Words>2011</Words>
  <Application>Microsoft Office PowerPoint</Application>
  <PresentationFormat>מסך רחב</PresentationFormat>
  <Paragraphs>82</Paragraphs>
  <Slides>12</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12</vt:i4>
      </vt:variant>
    </vt:vector>
  </HeadingPairs>
  <TitlesOfParts>
    <vt:vector size="18"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Teacher</dc:creator>
  <cp:lastModifiedBy>Teacher</cp:lastModifiedBy>
  <cp:revision>59</cp:revision>
  <dcterms:created xsi:type="dcterms:W3CDTF">2021-07-11T21:16:49Z</dcterms:created>
  <dcterms:modified xsi:type="dcterms:W3CDTF">2021-09-22T17:20:11Z</dcterms:modified>
</cp:coreProperties>
</file>