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7"/>
  </p:notesMasterIdLst>
  <p:sldIdLst>
    <p:sldId id="256" r:id="rId2"/>
    <p:sldId id="259" r:id="rId3"/>
    <p:sldId id="260" r:id="rId4"/>
    <p:sldId id="261" r:id="rId5"/>
    <p:sldId id="258" r:id="rId6"/>
    <p:sldId id="257" r:id="rId7"/>
    <p:sldId id="262" r:id="rId8"/>
    <p:sldId id="263" r:id="rId9"/>
    <p:sldId id="267" r:id="rId10"/>
    <p:sldId id="264" r:id="rId11"/>
    <p:sldId id="268" r:id="rId12"/>
    <p:sldId id="265" r:id="rId13"/>
    <p:sldId id="269" r:id="rId14"/>
    <p:sldId id="266" r:id="rId15"/>
    <p:sldId id="270" r:id="rId16"/>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103" d="100"/>
          <a:sy n="103" d="100"/>
        </p:scale>
        <p:origin x="234"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2A6AAEF9-34F5-4730-B45B-542A2DAFBB95}" type="datetimeFigureOut">
              <a:rPr lang="he-IL" smtClean="0"/>
              <a:t>י"ט/טבת/תשע"ו</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F6D0883-CD63-42D0-9B56-AA6CCF046893}" type="slidenum">
              <a:rPr lang="he-IL" smtClean="0"/>
              <a:t>‹#›</a:t>
            </a:fld>
            <a:endParaRPr lang="he-IL"/>
          </a:p>
        </p:txBody>
      </p:sp>
    </p:spTree>
    <p:extLst>
      <p:ext uri="{BB962C8B-B14F-4D97-AF65-F5344CB8AC3E}">
        <p14:creationId xmlns:p14="http://schemas.microsoft.com/office/powerpoint/2010/main" val="42871424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fld id="{1F6D0883-CD63-42D0-9B56-AA6CCF046893}" type="slidenum">
              <a:rPr lang="he-IL" smtClean="0"/>
              <a:t>7</a:t>
            </a:fld>
            <a:endParaRPr lang="he-IL"/>
          </a:p>
        </p:txBody>
      </p:sp>
    </p:spTree>
    <p:extLst>
      <p:ext uri="{BB962C8B-B14F-4D97-AF65-F5344CB8AC3E}">
        <p14:creationId xmlns:p14="http://schemas.microsoft.com/office/powerpoint/2010/main" val="23754320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EA4A2EB5-EADA-4A13-A46F-9522EA4177AA}" type="datetime8">
              <a:rPr lang="he-IL" smtClean="0"/>
              <a:t>31 דצמבר 15</a:t>
            </a:fld>
            <a:endParaRPr lang="he-IL"/>
          </a:p>
        </p:txBody>
      </p:sp>
      <p:sp>
        <p:nvSpPr>
          <p:cNvPr id="5" name="מציין מיקום של כותרת תחתונה 4"/>
          <p:cNvSpPr>
            <a:spLocks noGrp="1"/>
          </p:cNvSpPr>
          <p:nvPr>
            <p:ph type="ftr" sz="quarter" idx="11"/>
          </p:nvPr>
        </p:nvSpPr>
        <p:spPr/>
        <p:txBody>
          <a:bodyPr/>
          <a:lstStyle/>
          <a:p>
            <a:r>
              <a:rPr lang="he-IL" smtClean="0"/>
              <a:t>תכנון ועיצוב: עילית נר</a:t>
            </a:r>
            <a:endParaRPr lang="he-IL"/>
          </a:p>
        </p:txBody>
      </p:sp>
      <p:sp>
        <p:nvSpPr>
          <p:cNvPr id="6" name="מציין מיקום של מספר שקופית 5"/>
          <p:cNvSpPr>
            <a:spLocks noGrp="1"/>
          </p:cNvSpPr>
          <p:nvPr>
            <p:ph type="sldNum" sz="quarter" idx="12"/>
          </p:nvPr>
        </p:nvSpPr>
        <p:spPr/>
        <p:txBody>
          <a:bodyPr/>
          <a:lstStyle/>
          <a:p>
            <a:fld id="{8309B76E-C352-4AFB-8300-75AE2CC712B0}" type="slidenum">
              <a:rPr lang="he-IL" smtClean="0"/>
              <a:t>‹#›</a:t>
            </a:fld>
            <a:endParaRPr lang="he-IL"/>
          </a:p>
        </p:txBody>
      </p:sp>
    </p:spTree>
    <p:extLst>
      <p:ext uri="{BB962C8B-B14F-4D97-AF65-F5344CB8AC3E}">
        <p14:creationId xmlns:p14="http://schemas.microsoft.com/office/powerpoint/2010/main" val="8534726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7EC0E905-E4F6-467B-B6D1-EB60EAA3DD37}" type="datetime8">
              <a:rPr lang="he-IL" smtClean="0"/>
              <a:t>31 דצמבר 15</a:t>
            </a:fld>
            <a:endParaRPr lang="he-IL"/>
          </a:p>
        </p:txBody>
      </p:sp>
      <p:sp>
        <p:nvSpPr>
          <p:cNvPr id="5" name="מציין מיקום של כותרת תחתונה 4"/>
          <p:cNvSpPr>
            <a:spLocks noGrp="1"/>
          </p:cNvSpPr>
          <p:nvPr>
            <p:ph type="ftr" sz="quarter" idx="11"/>
          </p:nvPr>
        </p:nvSpPr>
        <p:spPr/>
        <p:txBody>
          <a:bodyPr/>
          <a:lstStyle/>
          <a:p>
            <a:r>
              <a:rPr lang="he-IL" smtClean="0"/>
              <a:t>תכנון ועיצוב: עילית נר</a:t>
            </a:r>
            <a:endParaRPr lang="he-IL"/>
          </a:p>
        </p:txBody>
      </p:sp>
      <p:sp>
        <p:nvSpPr>
          <p:cNvPr id="6" name="מציין מיקום של מספר שקופית 5"/>
          <p:cNvSpPr>
            <a:spLocks noGrp="1"/>
          </p:cNvSpPr>
          <p:nvPr>
            <p:ph type="sldNum" sz="quarter" idx="12"/>
          </p:nvPr>
        </p:nvSpPr>
        <p:spPr/>
        <p:txBody>
          <a:bodyPr/>
          <a:lstStyle/>
          <a:p>
            <a:fld id="{8309B76E-C352-4AFB-8300-75AE2CC712B0}" type="slidenum">
              <a:rPr lang="he-IL" smtClean="0"/>
              <a:t>‹#›</a:t>
            </a:fld>
            <a:endParaRPr lang="he-IL"/>
          </a:p>
        </p:txBody>
      </p:sp>
    </p:spTree>
    <p:extLst>
      <p:ext uri="{BB962C8B-B14F-4D97-AF65-F5344CB8AC3E}">
        <p14:creationId xmlns:p14="http://schemas.microsoft.com/office/powerpoint/2010/main" val="1407479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F9CF433E-B727-4BA2-9931-CF59425CD697}" type="datetime8">
              <a:rPr lang="he-IL" smtClean="0"/>
              <a:t>31 דצמבר 15</a:t>
            </a:fld>
            <a:endParaRPr lang="he-IL"/>
          </a:p>
        </p:txBody>
      </p:sp>
      <p:sp>
        <p:nvSpPr>
          <p:cNvPr id="5" name="מציין מיקום של כותרת תחתונה 4"/>
          <p:cNvSpPr>
            <a:spLocks noGrp="1"/>
          </p:cNvSpPr>
          <p:nvPr>
            <p:ph type="ftr" sz="quarter" idx="11"/>
          </p:nvPr>
        </p:nvSpPr>
        <p:spPr/>
        <p:txBody>
          <a:bodyPr/>
          <a:lstStyle/>
          <a:p>
            <a:r>
              <a:rPr lang="he-IL" smtClean="0"/>
              <a:t>תכנון ועיצוב: עילית נר</a:t>
            </a:r>
            <a:endParaRPr lang="he-IL"/>
          </a:p>
        </p:txBody>
      </p:sp>
      <p:sp>
        <p:nvSpPr>
          <p:cNvPr id="6" name="מציין מיקום של מספר שקופית 5"/>
          <p:cNvSpPr>
            <a:spLocks noGrp="1"/>
          </p:cNvSpPr>
          <p:nvPr>
            <p:ph type="sldNum" sz="quarter" idx="12"/>
          </p:nvPr>
        </p:nvSpPr>
        <p:spPr/>
        <p:txBody>
          <a:bodyPr/>
          <a:lstStyle/>
          <a:p>
            <a:fld id="{8309B76E-C352-4AFB-8300-75AE2CC712B0}" type="slidenum">
              <a:rPr lang="he-IL" smtClean="0"/>
              <a:t>‹#›</a:t>
            </a:fld>
            <a:endParaRPr lang="he-IL"/>
          </a:p>
        </p:txBody>
      </p:sp>
    </p:spTree>
    <p:extLst>
      <p:ext uri="{BB962C8B-B14F-4D97-AF65-F5344CB8AC3E}">
        <p14:creationId xmlns:p14="http://schemas.microsoft.com/office/powerpoint/2010/main" val="2891811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66E2D81A-1F99-4C04-9CE4-2AEE0971AB55}" type="datetime8">
              <a:rPr lang="he-IL" smtClean="0"/>
              <a:t>31 דצמבר 15</a:t>
            </a:fld>
            <a:endParaRPr lang="he-IL"/>
          </a:p>
        </p:txBody>
      </p:sp>
      <p:sp>
        <p:nvSpPr>
          <p:cNvPr id="6" name="מציין מיקום של כותרת תחתונה 5"/>
          <p:cNvSpPr>
            <a:spLocks noGrp="1"/>
          </p:cNvSpPr>
          <p:nvPr>
            <p:ph type="ftr" sz="quarter" idx="11"/>
          </p:nvPr>
        </p:nvSpPr>
        <p:spPr/>
        <p:txBody>
          <a:bodyPr/>
          <a:lstStyle/>
          <a:p>
            <a:r>
              <a:rPr lang="he-IL" smtClean="0"/>
              <a:t>תכנון ועיצוב: עילית נר</a:t>
            </a:r>
            <a:endParaRPr lang="he-IL"/>
          </a:p>
        </p:txBody>
      </p:sp>
      <p:sp>
        <p:nvSpPr>
          <p:cNvPr id="7" name="מציין מיקום של מספר שקופית 6"/>
          <p:cNvSpPr>
            <a:spLocks noGrp="1"/>
          </p:cNvSpPr>
          <p:nvPr>
            <p:ph type="sldNum" sz="quarter" idx="12"/>
          </p:nvPr>
        </p:nvSpPr>
        <p:spPr/>
        <p:txBody>
          <a:bodyPr/>
          <a:lstStyle/>
          <a:p>
            <a:fld id="{8309B76E-C352-4AFB-8300-75AE2CC712B0}" type="slidenum">
              <a:rPr lang="he-IL" smtClean="0"/>
              <a:t>‹#›</a:t>
            </a:fld>
            <a:endParaRPr lang="he-IL"/>
          </a:p>
        </p:txBody>
      </p:sp>
    </p:spTree>
    <p:extLst>
      <p:ext uri="{BB962C8B-B14F-4D97-AF65-F5344CB8AC3E}">
        <p14:creationId xmlns:p14="http://schemas.microsoft.com/office/powerpoint/2010/main" val="1098085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04F81A1F-9095-4459-BC38-39932FEB308A}" type="datetime8">
              <a:rPr lang="he-IL" smtClean="0"/>
              <a:t>31 דצמבר 15</a:t>
            </a:fld>
            <a:endParaRPr lang="he-IL"/>
          </a:p>
        </p:txBody>
      </p:sp>
      <p:sp>
        <p:nvSpPr>
          <p:cNvPr id="8" name="מציין מיקום של כותרת תחתונה 7"/>
          <p:cNvSpPr>
            <a:spLocks noGrp="1"/>
          </p:cNvSpPr>
          <p:nvPr>
            <p:ph type="ftr" sz="quarter" idx="11"/>
          </p:nvPr>
        </p:nvSpPr>
        <p:spPr/>
        <p:txBody>
          <a:bodyPr/>
          <a:lstStyle/>
          <a:p>
            <a:r>
              <a:rPr lang="he-IL" smtClean="0"/>
              <a:t>תכנון ועיצוב: עילית נר</a:t>
            </a:r>
            <a:endParaRPr lang="he-IL"/>
          </a:p>
        </p:txBody>
      </p:sp>
      <p:sp>
        <p:nvSpPr>
          <p:cNvPr id="9" name="מציין מיקום של מספר שקופית 8"/>
          <p:cNvSpPr>
            <a:spLocks noGrp="1"/>
          </p:cNvSpPr>
          <p:nvPr>
            <p:ph type="sldNum" sz="quarter" idx="12"/>
          </p:nvPr>
        </p:nvSpPr>
        <p:spPr/>
        <p:txBody>
          <a:bodyPr/>
          <a:lstStyle/>
          <a:p>
            <a:fld id="{8309B76E-C352-4AFB-8300-75AE2CC712B0}" type="slidenum">
              <a:rPr lang="he-IL" smtClean="0"/>
              <a:t>‹#›</a:t>
            </a:fld>
            <a:endParaRPr lang="he-IL"/>
          </a:p>
        </p:txBody>
      </p:sp>
    </p:spTree>
    <p:extLst>
      <p:ext uri="{BB962C8B-B14F-4D97-AF65-F5344CB8AC3E}">
        <p14:creationId xmlns:p14="http://schemas.microsoft.com/office/powerpoint/2010/main" val="4110509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560FC0A8-1D10-407E-8B3D-96388DE32A5E}" type="datetime8">
              <a:rPr lang="he-IL" smtClean="0"/>
              <a:t>31 דצמבר 15</a:t>
            </a:fld>
            <a:endParaRPr lang="he-IL"/>
          </a:p>
        </p:txBody>
      </p:sp>
      <p:sp>
        <p:nvSpPr>
          <p:cNvPr id="4" name="מציין מיקום של כותרת תחתונה 3"/>
          <p:cNvSpPr>
            <a:spLocks noGrp="1"/>
          </p:cNvSpPr>
          <p:nvPr>
            <p:ph type="ftr" sz="quarter" idx="11"/>
          </p:nvPr>
        </p:nvSpPr>
        <p:spPr/>
        <p:txBody>
          <a:bodyPr/>
          <a:lstStyle/>
          <a:p>
            <a:r>
              <a:rPr lang="he-IL" smtClean="0"/>
              <a:t>תכנון ועיצוב: עילית נר</a:t>
            </a:r>
            <a:endParaRPr lang="he-IL"/>
          </a:p>
        </p:txBody>
      </p:sp>
      <p:sp>
        <p:nvSpPr>
          <p:cNvPr id="5" name="מציין מיקום של מספר שקופית 4"/>
          <p:cNvSpPr>
            <a:spLocks noGrp="1"/>
          </p:cNvSpPr>
          <p:nvPr>
            <p:ph type="sldNum" sz="quarter" idx="12"/>
          </p:nvPr>
        </p:nvSpPr>
        <p:spPr/>
        <p:txBody>
          <a:bodyPr/>
          <a:lstStyle/>
          <a:p>
            <a:fld id="{8309B76E-C352-4AFB-8300-75AE2CC712B0}" type="slidenum">
              <a:rPr lang="he-IL" smtClean="0"/>
              <a:t>‹#›</a:t>
            </a:fld>
            <a:endParaRPr lang="he-IL"/>
          </a:p>
        </p:txBody>
      </p:sp>
    </p:spTree>
    <p:extLst>
      <p:ext uri="{BB962C8B-B14F-4D97-AF65-F5344CB8AC3E}">
        <p14:creationId xmlns:p14="http://schemas.microsoft.com/office/powerpoint/2010/main" val="1271543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76492E1C-8559-4807-A39C-15BDA35CC926}" type="datetime8">
              <a:rPr lang="he-IL" smtClean="0"/>
              <a:t>31 דצמבר 15</a:t>
            </a:fld>
            <a:endParaRPr lang="he-IL"/>
          </a:p>
        </p:txBody>
      </p:sp>
      <p:sp>
        <p:nvSpPr>
          <p:cNvPr id="3" name="מציין מיקום של כותרת תחתונה 2"/>
          <p:cNvSpPr>
            <a:spLocks noGrp="1"/>
          </p:cNvSpPr>
          <p:nvPr>
            <p:ph type="ftr" sz="quarter" idx="11"/>
          </p:nvPr>
        </p:nvSpPr>
        <p:spPr/>
        <p:txBody>
          <a:bodyPr/>
          <a:lstStyle/>
          <a:p>
            <a:r>
              <a:rPr lang="he-IL" smtClean="0"/>
              <a:t>תכנון ועיצוב: עילית נר</a:t>
            </a:r>
            <a:endParaRPr lang="he-IL"/>
          </a:p>
        </p:txBody>
      </p:sp>
      <p:sp>
        <p:nvSpPr>
          <p:cNvPr id="4" name="מציין מיקום של מספר שקופית 3"/>
          <p:cNvSpPr>
            <a:spLocks noGrp="1"/>
          </p:cNvSpPr>
          <p:nvPr>
            <p:ph type="sldNum" sz="quarter" idx="12"/>
          </p:nvPr>
        </p:nvSpPr>
        <p:spPr/>
        <p:txBody>
          <a:bodyPr/>
          <a:lstStyle/>
          <a:p>
            <a:fld id="{8309B76E-C352-4AFB-8300-75AE2CC712B0}" type="slidenum">
              <a:rPr lang="he-IL" smtClean="0"/>
              <a:t>‹#›</a:t>
            </a:fld>
            <a:endParaRPr lang="he-IL"/>
          </a:p>
        </p:txBody>
      </p:sp>
    </p:spTree>
    <p:extLst>
      <p:ext uri="{BB962C8B-B14F-4D97-AF65-F5344CB8AC3E}">
        <p14:creationId xmlns:p14="http://schemas.microsoft.com/office/powerpoint/2010/main" val="951263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6812EE7F-A87B-4486-BD43-B8F995DFAF75}" type="datetime8">
              <a:rPr lang="he-IL" smtClean="0"/>
              <a:t>31 דצמבר 15</a:t>
            </a:fld>
            <a:endParaRPr lang="he-IL"/>
          </a:p>
        </p:txBody>
      </p:sp>
      <p:sp>
        <p:nvSpPr>
          <p:cNvPr id="6" name="מציין מיקום של כותרת תחתונה 5"/>
          <p:cNvSpPr>
            <a:spLocks noGrp="1"/>
          </p:cNvSpPr>
          <p:nvPr>
            <p:ph type="ftr" sz="quarter" idx="11"/>
          </p:nvPr>
        </p:nvSpPr>
        <p:spPr/>
        <p:txBody>
          <a:bodyPr/>
          <a:lstStyle/>
          <a:p>
            <a:r>
              <a:rPr lang="he-IL" smtClean="0"/>
              <a:t>תכנון ועיצוב: עילית נר</a:t>
            </a:r>
            <a:endParaRPr lang="he-IL"/>
          </a:p>
        </p:txBody>
      </p:sp>
      <p:sp>
        <p:nvSpPr>
          <p:cNvPr id="7" name="מציין מיקום של מספר שקופית 6"/>
          <p:cNvSpPr>
            <a:spLocks noGrp="1"/>
          </p:cNvSpPr>
          <p:nvPr>
            <p:ph type="sldNum" sz="quarter" idx="12"/>
          </p:nvPr>
        </p:nvSpPr>
        <p:spPr/>
        <p:txBody>
          <a:bodyPr/>
          <a:lstStyle/>
          <a:p>
            <a:fld id="{8309B76E-C352-4AFB-8300-75AE2CC712B0}" type="slidenum">
              <a:rPr lang="he-IL" smtClean="0"/>
              <a:t>‹#›</a:t>
            </a:fld>
            <a:endParaRPr lang="he-IL"/>
          </a:p>
        </p:txBody>
      </p:sp>
    </p:spTree>
    <p:extLst>
      <p:ext uri="{BB962C8B-B14F-4D97-AF65-F5344CB8AC3E}">
        <p14:creationId xmlns:p14="http://schemas.microsoft.com/office/powerpoint/2010/main" val="3020913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861FC481-43E3-40D5-B817-1E863E28930C}" type="datetime8">
              <a:rPr lang="he-IL" smtClean="0"/>
              <a:t>31 דצמבר 15</a:t>
            </a:fld>
            <a:endParaRPr lang="he-IL"/>
          </a:p>
        </p:txBody>
      </p:sp>
      <p:sp>
        <p:nvSpPr>
          <p:cNvPr id="6" name="מציין מיקום של כותרת תחתונה 5"/>
          <p:cNvSpPr>
            <a:spLocks noGrp="1"/>
          </p:cNvSpPr>
          <p:nvPr>
            <p:ph type="ftr" sz="quarter" idx="11"/>
          </p:nvPr>
        </p:nvSpPr>
        <p:spPr/>
        <p:txBody>
          <a:bodyPr/>
          <a:lstStyle/>
          <a:p>
            <a:r>
              <a:rPr lang="he-IL" smtClean="0"/>
              <a:t>תכנון ועיצוב: עילית נר</a:t>
            </a:r>
            <a:endParaRPr lang="he-IL"/>
          </a:p>
        </p:txBody>
      </p:sp>
      <p:sp>
        <p:nvSpPr>
          <p:cNvPr id="7" name="מציין מיקום של מספר שקופית 6"/>
          <p:cNvSpPr>
            <a:spLocks noGrp="1"/>
          </p:cNvSpPr>
          <p:nvPr>
            <p:ph type="sldNum" sz="quarter" idx="12"/>
          </p:nvPr>
        </p:nvSpPr>
        <p:spPr/>
        <p:txBody>
          <a:bodyPr/>
          <a:lstStyle/>
          <a:p>
            <a:fld id="{8309B76E-C352-4AFB-8300-75AE2CC712B0}" type="slidenum">
              <a:rPr lang="he-IL" smtClean="0"/>
              <a:t>‹#›</a:t>
            </a:fld>
            <a:endParaRPr lang="he-IL"/>
          </a:p>
        </p:txBody>
      </p:sp>
    </p:spTree>
    <p:extLst>
      <p:ext uri="{BB962C8B-B14F-4D97-AF65-F5344CB8AC3E}">
        <p14:creationId xmlns:p14="http://schemas.microsoft.com/office/powerpoint/2010/main" val="652596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C6AC90F0-AFC9-4CFF-BE12-8610430EE6FE}" type="datetime8">
              <a:rPr lang="he-IL" smtClean="0"/>
              <a:t>31 דצמבר 15</a:t>
            </a:fld>
            <a:endParaRPr lang="he-IL"/>
          </a:p>
        </p:txBody>
      </p:sp>
      <p:sp>
        <p:nvSpPr>
          <p:cNvPr id="5" name="מציין מיקום של כותרת תחתונה 4"/>
          <p:cNvSpPr>
            <a:spLocks noGrp="1"/>
          </p:cNvSpPr>
          <p:nvPr>
            <p:ph type="ftr" sz="quarter" idx="11"/>
          </p:nvPr>
        </p:nvSpPr>
        <p:spPr/>
        <p:txBody>
          <a:bodyPr/>
          <a:lstStyle/>
          <a:p>
            <a:r>
              <a:rPr lang="he-IL" smtClean="0"/>
              <a:t>תכנון ועיצוב: עילית נר</a:t>
            </a:r>
            <a:endParaRPr lang="he-IL"/>
          </a:p>
        </p:txBody>
      </p:sp>
      <p:sp>
        <p:nvSpPr>
          <p:cNvPr id="6" name="מציין מיקום של מספר שקופית 5"/>
          <p:cNvSpPr>
            <a:spLocks noGrp="1"/>
          </p:cNvSpPr>
          <p:nvPr>
            <p:ph type="sldNum" sz="quarter" idx="12"/>
          </p:nvPr>
        </p:nvSpPr>
        <p:spPr/>
        <p:txBody>
          <a:bodyPr/>
          <a:lstStyle/>
          <a:p>
            <a:fld id="{8309B76E-C352-4AFB-8300-75AE2CC712B0}" type="slidenum">
              <a:rPr lang="he-IL" smtClean="0"/>
              <a:t>‹#›</a:t>
            </a:fld>
            <a:endParaRPr lang="he-IL"/>
          </a:p>
        </p:txBody>
      </p:sp>
    </p:spTree>
    <p:extLst>
      <p:ext uri="{BB962C8B-B14F-4D97-AF65-F5344CB8AC3E}">
        <p14:creationId xmlns:p14="http://schemas.microsoft.com/office/powerpoint/2010/main" val="70509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8A378AAA-6114-430A-B5B8-7FBA8A68122C}" type="datetime8">
              <a:rPr lang="he-IL" smtClean="0"/>
              <a:t>31 דצמבר 15</a:t>
            </a:fld>
            <a:endParaRPr lang="he-IL"/>
          </a:p>
        </p:txBody>
      </p:sp>
      <p:sp>
        <p:nvSpPr>
          <p:cNvPr id="5" name="מציין מיקום של כותרת תחתונה 4"/>
          <p:cNvSpPr>
            <a:spLocks noGrp="1"/>
          </p:cNvSpPr>
          <p:nvPr>
            <p:ph type="ftr" sz="quarter" idx="11"/>
          </p:nvPr>
        </p:nvSpPr>
        <p:spPr/>
        <p:txBody>
          <a:bodyPr/>
          <a:lstStyle/>
          <a:p>
            <a:r>
              <a:rPr lang="he-IL" smtClean="0"/>
              <a:t>תכנון ועיצוב: עילית נר</a:t>
            </a:r>
            <a:endParaRPr lang="he-IL"/>
          </a:p>
        </p:txBody>
      </p:sp>
      <p:sp>
        <p:nvSpPr>
          <p:cNvPr id="6" name="מציין מיקום של מספר שקופית 5"/>
          <p:cNvSpPr>
            <a:spLocks noGrp="1"/>
          </p:cNvSpPr>
          <p:nvPr>
            <p:ph type="sldNum" sz="quarter" idx="12"/>
          </p:nvPr>
        </p:nvSpPr>
        <p:spPr/>
        <p:txBody>
          <a:bodyPr/>
          <a:lstStyle/>
          <a:p>
            <a:fld id="{8309B76E-C352-4AFB-8300-75AE2CC712B0}" type="slidenum">
              <a:rPr lang="he-IL" smtClean="0"/>
              <a:t>‹#›</a:t>
            </a:fld>
            <a:endParaRPr lang="he-IL"/>
          </a:p>
        </p:txBody>
      </p:sp>
    </p:spTree>
    <p:extLst>
      <p:ext uri="{BB962C8B-B14F-4D97-AF65-F5344CB8AC3E}">
        <p14:creationId xmlns:p14="http://schemas.microsoft.com/office/powerpoint/2010/main" val="15837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B7958A1B-1661-4454-8F11-754362F01083}" type="datetime8">
              <a:rPr lang="he-IL" smtClean="0"/>
              <a:t>31 דצמבר 15</a:t>
            </a:fld>
            <a:endParaRPr lang="he-IL"/>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he-IL" smtClean="0"/>
              <a:t>תכנון ועיצוב: עילית נר</a:t>
            </a:r>
            <a:endParaRPr lang="he-IL"/>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309B76E-C352-4AFB-8300-75AE2CC712B0}" type="slidenum">
              <a:rPr lang="he-IL" smtClean="0"/>
              <a:t>‹#›</a:t>
            </a:fld>
            <a:endParaRPr lang="he-IL"/>
          </a:p>
        </p:txBody>
      </p:sp>
    </p:spTree>
    <p:extLst>
      <p:ext uri="{BB962C8B-B14F-4D97-AF65-F5344CB8AC3E}">
        <p14:creationId xmlns:p14="http://schemas.microsoft.com/office/powerpoint/2010/main" val="35849588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hyperlink" Target="http://www.google.co.il/url?sa=i&amp;rct=j&amp;q=&amp;esrc=s&amp;source=images&amp;cd=&amp;cad=rja&amp;uact=8&amp;ved=0CAcQjRw&amp;url=http://www.gamesbox.co.il/game/%D7%9E%D7%9C%D7%9A-%D7%94%D7%A4%D7%9C%D7%90%D7%A4%D7%9C/&amp;ei=yV9uVPDtNouhyQSaooDoDA&amp;psig=AFQjCNGP-jD4aRBjim7h8saN24gp3rFMww&amp;ust=1416605928313703" TargetMode="External"/><Relationship Id="rId7" Type="http://schemas.openxmlformats.org/officeDocument/2006/relationships/hyperlink" Target="https://www.google.co.il/url?sa=i&amp;rct=j&amp;q=&amp;esrc=s&amp;source=images&amp;cd=&amp;cad=rja&amp;uact=8&amp;ved=0CAcQjRw&amp;url=https://www.brurya.co.il/%D7%9B%D7%95%D7%91%D7%A2-%D7%9E%D7%9C%D7%9A-%D7%9E%D7%94%D7%95%D7%93%D7%A8-h098&amp;ei=JGBuVIWoHsOYyAT76oFI&amp;psig=AFQjCNGP-jD4aRBjim7h8saN24gp3rFMww&amp;ust=1416605928313703"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jpeg"/><Relationship Id="rId11" Type="http://schemas.openxmlformats.org/officeDocument/2006/relationships/image" Target="../media/image6.jpeg"/><Relationship Id="rId5" Type="http://schemas.openxmlformats.org/officeDocument/2006/relationships/hyperlink" Target="http://www.google.co.il/url?sa=i&amp;rct=j&amp;q=&amp;esrc=s&amp;source=images&amp;cd=&amp;cad=rja&amp;uact=8&amp;ved=0CAcQjRw&amp;url=http://www.silverbearcafe.com/private/05.12/kingcoal.html&amp;ei=8F9uVL-zG5esyATLm4HwBw&amp;psig=AFQjCNGP-jD4aRBjim7h8saN24gp3rFMww&amp;ust=1416605928313703" TargetMode="External"/><Relationship Id="rId10" Type="http://schemas.openxmlformats.org/officeDocument/2006/relationships/image" Target="../media/image5.jpeg"/><Relationship Id="rId4" Type="http://schemas.openxmlformats.org/officeDocument/2006/relationships/image" Target="../media/image2.jpeg"/><Relationship Id="rId9" Type="http://schemas.openxmlformats.org/officeDocument/2006/relationships/hyperlink" Target="http://www.google.co.il/url?sa=i&amp;rct=j&amp;q=&amp;esrc=s&amp;source=images&amp;cd=&amp;cad=rja&amp;uact=8&amp;ved=0CAcQjRw&amp;url=http://www.renaissancecostumesclothing.com/king-hat.html&amp;ei=Y2BuVISFDdGmyAT59oHQBA&amp;psig=AFQjCNGP-jD4aRBjim7h8saN24gp3rFMww&amp;ust=1416605928313703"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hyperlink" Target="https://www.youtube.com/watch?v=l1UXoQ6anIY"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hyperlink" Target="https://www.youtube.com/watch?v=inKSvLk7kiI"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jpeg"/><Relationship Id="rId1" Type="http://schemas.openxmlformats.org/officeDocument/2006/relationships/slideLayout" Target="../slideLayouts/slideLayout6.xml"/><Relationship Id="rId5" Type="http://schemas.openxmlformats.org/officeDocument/2006/relationships/image" Target="../media/image11.jpg"/><Relationship Id="rId4" Type="http://schemas.openxmlformats.org/officeDocument/2006/relationships/hyperlink" Target="http://www.mikranet.org.il/cgi-bin/mikranet/kids/my_bible/page.pl?chapter=242"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kabalove.org/wp-content/uploads/2009/08/500_Apollo_Muses.jpg"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www.google.co.il/url?sa=i&amp;rct=j&amp;q=&amp;esrc=s&amp;source=images&amp;cd=&amp;cad=rja&amp;uact=8&amp;ved=0CAcQjRw&amp;url=http://paulstroble.blogspot.com/2013/06/the-twelve-minor-prophets-as-one-book.html&amp;ei=5lhwVNrtBMitaaXugYgG&amp;psig=AFQjCNEDRDkZx-eLoKYpkuohpF88hEpjGA&amp;ust=1416734988592948" TargetMode="Externa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jpeg"/><Relationship Id="rId1" Type="http://schemas.openxmlformats.org/officeDocument/2006/relationships/slideLayout" Target="../slideLayouts/slideLayout6.xml"/><Relationship Id="rId5" Type="http://schemas.openxmlformats.org/officeDocument/2006/relationships/image" Target="../media/image11.jpg"/><Relationship Id="rId4" Type="http://schemas.openxmlformats.org/officeDocument/2006/relationships/hyperlink" Target="http://www.mikranet.org.il/cgi-bin/mikranet/kids/my_bible/page.pl?chapter=242" TargetMode="External"/></Relationships>
</file>

<file path=ppt/slides/_rels/slide12.xml.rels><?xml version="1.0" encoding="UTF-8" standalone="yes"?>
<Relationships xmlns="http://schemas.openxmlformats.org/package/2006/relationships"><Relationship Id="rId2" Type="http://schemas.openxmlformats.org/officeDocument/2006/relationships/slide" Target="slide14.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www.google.co.il/url?sa=i&amp;rct=j&amp;q=&amp;esrc=s&amp;source=images&amp;cd=&amp;cad=rja&amp;uact=8&amp;ved=0CAcQjRw&amp;url=http://wwwbloggercomaccountsve.blogspot.com/2010/02/blog-post_28.html&amp;ei=Yk5wVNn9DMHfPc_LgeAE&amp;bvm=bv.80185997,d.bGQ&amp;psig=AFQjCNH7p9QA3jUxfSIdcwclF92BO-wiwA&amp;ust=1416732636922035" TargetMode="External"/><Relationship Id="rId2" Type="http://schemas.openxmlformats.org/officeDocument/2006/relationships/slide" Target="slide12.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hyperlink" Target="https://www.youtube.com/watch?v=cJUTiZCdltc&amp;list=UUNigeDCITM-h9yycn_WgiZQ&amp;index=3" TargetMode="Externa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hyperlink" Target="http://comics.mikranet.org.il/comix8.html"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683568" y="1700808"/>
            <a:ext cx="7772400" cy="1470025"/>
          </a:xfrm>
        </p:spPr>
        <p:txBody>
          <a:bodyPr>
            <a:normAutofit/>
          </a:bodyPr>
          <a:lstStyle/>
          <a:p>
            <a:r>
              <a:rPr lang="he-IL" sz="8800" b="1" dirty="0" smtClean="0">
                <a:solidFill>
                  <a:srgbClr val="0070C0"/>
                </a:solidFill>
                <a:effectLst>
                  <a:outerShdw blurRad="38100" dist="38100" dir="2700000" algn="tl">
                    <a:srgbClr val="000000">
                      <a:alpha val="43137"/>
                    </a:srgbClr>
                  </a:outerShdw>
                </a:effectLst>
                <a:cs typeface="+mn-cs"/>
              </a:rPr>
              <a:t>מלך בישראל</a:t>
            </a:r>
            <a:endParaRPr lang="he-IL" sz="8800" b="1" dirty="0">
              <a:solidFill>
                <a:srgbClr val="0070C0"/>
              </a:solidFill>
              <a:effectLst>
                <a:outerShdw blurRad="38100" dist="38100" dir="2700000" algn="tl">
                  <a:srgbClr val="000000">
                    <a:alpha val="43137"/>
                  </a:srgbClr>
                </a:outerShdw>
              </a:effectLst>
              <a:cs typeface="+mn-cs"/>
            </a:endParaRPr>
          </a:p>
        </p:txBody>
      </p:sp>
      <p:sp>
        <p:nvSpPr>
          <p:cNvPr id="3" name="כותרת משנה 2"/>
          <p:cNvSpPr>
            <a:spLocks noGrp="1"/>
          </p:cNvSpPr>
          <p:nvPr>
            <p:ph type="subTitle" idx="1"/>
          </p:nvPr>
        </p:nvSpPr>
        <p:spPr>
          <a:xfrm>
            <a:off x="2845357" y="3429000"/>
            <a:ext cx="3888432" cy="622920"/>
          </a:xfrm>
        </p:spPr>
        <p:txBody>
          <a:bodyPr/>
          <a:lstStyle/>
          <a:p>
            <a:r>
              <a:rPr lang="he-IL" b="1" dirty="0" smtClean="0">
                <a:solidFill>
                  <a:srgbClr val="C00000"/>
                </a:solidFill>
              </a:rPr>
              <a:t>שמואל א' פרק י'</a:t>
            </a:r>
            <a:endParaRPr lang="he-IL" b="1" dirty="0">
              <a:solidFill>
                <a:srgbClr val="C00000"/>
              </a:solidFill>
            </a:endParaRPr>
          </a:p>
        </p:txBody>
      </p:sp>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734340">
            <a:off x="756350" y="2965046"/>
            <a:ext cx="1800200" cy="2546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descr="https://encrypted-tbn1.gstatic.com/images?q=tbn:ANd9GcQb5NChI9Cu7eEs-F_V_k7495rwcFE6k_1iCARWiydo4jKJFH0s">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4208" y="3861048"/>
            <a:ext cx="2467265" cy="2727574"/>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https://encrypted-tbn2.gstatic.com/images?q=tbn:ANd9GcSmTtw-oJeADeXn9dS2FUnwhGefQxr6iQsJpL-kSEPxQLpsq48p">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44690" y="4735972"/>
            <a:ext cx="2245635" cy="2138967"/>
          </a:xfrm>
          <a:prstGeom prst="rect">
            <a:avLst/>
          </a:prstGeom>
          <a:noFill/>
          <a:extLst>
            <a:ext uri="{909E8E84-426E-40DD-AFC4-6F175D3DCCD1}">
              <a14:hiddenFill xmlns:a14="http://schemas.microsoft.com/office/drawing/2010/main">
                <a:solidFill>
                  <a:srgbClr val="FFFFFF"/>
                </a:solidFill>
              </a14:hiddenFill>
            </a:ext>
          </a:extLst>
        </p:spPr>
      </p:pic>
      <p:pic>
        <p:nvPicPr>
          <p:cNvPr id="4105" name="Picture 9" descr="https://encrypted-tbn3.gstatic.com/images?q=tbn:ANd9GcT5yDiDV72NzoEInX-IdHK5Zn5Qgy14FaywLdf2IsOE4Fz0z-bX">
            <a:hlinkClick r:id="rId7"/>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1203" t="11521" r="13690" b="14981"/>
          <a:stretch/>
        </p:blipFill>
        <p:spPr bwMode="auto">
          <a:xfrm rot="1494798">
            <a:off x="7452320" y="116632"/>
            <a:ext cx="1630392" cy="1595483"/>
          </a:xfrm>
          <a:prstGeom prst="rect">
            <a:avLst/>
          </a:prstGeom>
          <a:noFill/>
          <a:extLst>
            <a:ext uri="{909E8E84-426E-40DD-AFC4-6F175D3DCCD1}">
              <a14:hiddenFill xmlns:a14="http://schemas.microsoft.com/office/drawing/2010/main">
                <a:solidFill>
                  <a:srgbClr val="FFFFFF"/>
                </a:solidFill>
              </a14:hiddenFill>
            </a:ext>
          </a:extLst>
        </p:spPr>
      </p:pic>
      <p:pic>
        <p:nvPicPr>
          <p:cNvPr id="4107" name="Picture 11" descr="https://encrypted-tbn3.gstatic.com/images?q=tbn:ANd9GcQmhvzglQuo-TaJqrTFANmg8L-XPVOdI7Jd-jkf5_5SQr9FDl0i">
            <a:hlinkClick r:id="rId9"/>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19925" b="21207"/>
          <a:stretch/>
        </p:blipFill>
        <p:spPr bwMode="auto">
          <a:xfrm rot="19537309">
            <a:off x="99622" y="237343"/>
            <a:ext cx="1866515" cy="1569684"/>
          </a:xfrm>
          <a:prstGeom prst="rect">
            <a:avLst/>
          </a:prstGeom>
          <a:noFill/>
          <a:extLst>
            <a:ext uri="{909E8E84-426E-40DD-AFC4-6F175D3DCCD1}">
              <a14:hiddenFill xmlns:a14="http://schemas.microsoft.com/office/drawing/2010/main">
                <a:solidFill>
                  <a:srgbClr val="FFFFFF"/>
                </a:solidFill>
              </a14:hiddenFill>
            </a:ext>
          </a:extLst>
        </p:spPr>
      </p:pic>
      <p:sp>
        <p:nvSpPr>
          <p:cNvPr id="6" name="מלבן 5"/>
          <p:cNvSpPr/>
          <p:nvPr/>
        </p:nvSpPr>
        <p:spPr>
          <a:xfrm>
            <a:off x="-36512" y="6580843"/>
            <a:ext cx="3651962" cy="261610"/>
          </a:xfrm>
          <a:prstGeom prst="rect">
            <a:avLst/>
          </a:prstGeom>
        </p:spPr>
        <p:txBody>
          <a:bodyPr wrap="none">
            <a:spAutoFit/>
          </a:bodyPr>
          <a:lstStyle/>
          <a:p>
            <a:r>
              <a:rPr lang="he-IL" sz="1100" b="1" dirty="0" smtClean="0">
                <a:solidFill>
                  <a:srgbClr val="002060"/>
                </a:solidFill>
              </a:rPr>
              <a:t>חלקים במצגת זו נלקחו מתוך מאמרה של ברוריה בן-דוד (וייס)</a:t>
            </a:r>
            <a:endParaRPr lang="he-IL" sz="1100" b="1" dirty="0">
              <a:solidFill>
                <a:srgbClr val="002060"/>
              </a:solidFill>
            </a:endParaRPr>
          </a:p>
        </p:txBody>
      </p:sp>
      <p:pic>
        <p:nvPicPr>
          <p:cNvPr id="4109" name="Picture 13" descr="http://icd.snunit.k12.il/icd_DEV/files/ICD_Clozes/Picture/1605.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419872" y="-25565"/>
            <a:ext cx="2000251" cy="2095500"/>
          </a:xfrm>
          <a:prstGeom prst="rect">
            <a:avLst/>
          </a:prstGeom>
          <a:noFill/>
          <a:extLst>
            <a:ext uri="{909E8E84-426E-40DD-AFC4-6F175D3DCCD1}">
              <a14:hiddenFill xmlns:a14="http://schemas.microsoft.com/office/drawing/2010/main">
                <a:solidFill>
                  <a:srgbClr val="FFFFFF"/>
                </a:solidFill>
              </a14:hiddenFill>
            </a:ext>
          </a:extLst>
        </p:spPr>
      </p:pic>
      <p:sp>
        <p:nvSpPr>
          <p:cNvPr id="7" name="מציין מיקום של כותרת תחתונה 6"/>
          <p:cNvSpPr>
            <a:spLocks noGrp="1"/>
          </p:cNvSpPr>
          <p:nvPr>
            <p:ph type="ftr" sz="quarter" idx="11"/>
          </p:nvPr>
        </p:nvSpPr>
        <p:spPr/>
        <p:txBody>
          <a:bodyPr/>
          <a:lstStyle/>
          <a:p>
            <a:r>
              <a:rPr lang="he-IL" smtClean="0"/>
              <a:t>תכנון ועיצוב: עילית נר</a:t>
            </a:r>
            <a:endParaRPr lang="he-IL"/>
          </a:p>
        </p:txBody>
      </p:sp>
    </p:spTree>
    <p:extLst>
      <p:ext uri="{BB962C8B-B14F-4D97-AF65-F5344CB8AC3E}">
        <p14:creationId xmlns:p14="http://schemas.microsoft.com/office/powerpoint/2010/main" val="4060120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105"/>
                                        </p:tgtEl>
                                        <p:attrNameLst>
                                          <p:attrName>style.visibility</p:attrName>
                                        </p:attrNameLst>
                                      </p:cBhvr>
                                      <p:to>
                                        <p:strVal val="visible"/>
                                      </p:to>
                                    </p:set>
                                    <p:animEffect transition="in" filter="barn(inVertical)">
                                      <p:cBhvr>
                                        <p:cTn id="18" dur="500"/>
                                        <p:tgtEl>
                                          <p:spTgt spid="4105"/>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4107"/>
                                        </p:tgtEl>
                                        <p:attrNameLst>
                                          <p:attrName>style.visibility</p:attrName>
                                        </p:attrNameLst>
                                      </p:cBhvr>
                                      <p:to>
                                        <p:strVal val="visible"/>
                                      </p:to>
                                    </p:set>
                                    <p:animEffect transition="in" filter="barn(inVertical)">
                                      <p:cBhvr>
                                        <p:cTn id="23" dur="500"/>
                                        <p:tgtEl>
                                          <p:spTgt spid="4107"/>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4099"/>
                                        </p:tgtEl>
                                        <p:attrNameLst>
                                          <p:attrName>style.visibility</p:attrName>
                                        </p:attrNameLst>
                                      </p:cBhvr>
                                      <p:to>
                                        <p:strVal val="visible"/>
                                      </p:to>
                                    </p:set>
                                    <p:animEffect transition="in" filter="barn(inVertical)">
                                      <p:cBhvr>
                                        <p:cTn id="28" dur="500"/>
                                        <p:tgtEl>
                                          <p:spTgt spid="4099"/>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4101"/>
                                        </p:tgtEl>
                                        <p:attrNameLst>
                                          <p:attrName>style.visibility</p:attrName>
                                        </p:attrNameLst>
                                      </p:cBhvr>
                                      <p:to>
                                        <p:strVal val="visible"/>
                                      </p:to>
                                    </p:set>
                                    <p:animEffect transition="in" filter="barn(inVertical)">
                                      <p:cBhvr>
                                        <p:cTn id="33" dur="500"/>
                                        <p:tgtEl>
                                          <p:spTgt spid="4101"/>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4103"/>
                                        </p:tgtEl>
                                        <p:attrNameLst>
                                          <p:attrName>style.visibility</p:attrName>
                                        </p:attrNameLst>
                                      </p:cBhvr>
                                      <p:to>
                                        <p:strVal val="visible"/>
                                      </p:to>
                                    </p:set>
                                    <p:animEffect transition="in" filter="barn(inVertical)">
                                      <p:cBhvr>
                                        <p:cTn id="38" dur="500"/>
                                        <p:tgtEl>
                                          <p:spTgt spid="4103"/>
                                        </p:tgtEl>
                                      </p:cBhvr>
                                    </p:animEffec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nodeType="clickEffect">
                                  <p:stCondLst>
                                    <p:cond delay="0"/>
                                  </p:stCondLst>
                                  <p:childTnLst>
                                    <p:set>
                                      <p:cBhvr>
                                        <p:cTn id="42" dur="1" fill="hold">
                                          <p:stCondLst>
                                            <p:cond delay="0"/>
                                          </p:stCondLst>
                                        </p:cTn>
                                        <p:tgtEl>
                                          <p:spTgt spid="4109"/>
                                        </p:tgtEl>
                                        <p:attrNameLst>
                                          <p:attrName>style.visibility</p:attrName>
                                        </p:attrNameLst>
                                      </p:cBhvr>
                                      <p:to>
                                        <p:strVal val="visible"/>
                                      </p:to>
                                    </p:set>
                                    <p:anim calcmode="lin" valueType="num">
                                      <p:cBhvr>
                                        <p:cTn id="43" dur="1000" fill="hold"/>
                                        <p:tgtEl>
                                          <p:spTgt spid="4109"/>
                                        </p:tgtEl>
                                        <p:attrNameLst>
                                          <p:attrName>ppt_w</p:attrName>
                                        </p:attrNameLst>
                                      </p:cBhvr>
                                      <p:tavLst>
                                        <p:tav tm="0">
                                          <p:val>
                                            <p:fltVal val="0"/>
                                          </p:val>
                                        </p:tav>
                                        <p:tav tm="100000">
                                          <p:val>
                                            <p:strVal val="#ppt_w"/>
                                          </p:val>
                                        </p:tav>
                                      </p:tavLst>
                                    </p:anim>
                                    <p:anim calcmode="lin" valueType="num">
                                      <p:cBhvr>
                                        <p:cTn id="44" dur="1000" fill="hold"/>
                                        <p:tgtEl>
                                          <p:spTgt spid="4109"/>
                                        </p:tgtEl>
                                        <p:attrNameLst>
                                          <p:attrName>ppt_h</p:attrName>
                                        </p:attrNameLst>
                                      </p:cBhvr>
                                      <p:tavLst>
                                        <p:tav tm="0">
                                          <p:val>
                                            <p:fltVal val="0"/>
                                          </p:val>
                                        </p:tav>
                                        <p:tav tm="100000">
                                          <p:val>
                                            <p:strVal val="#ppt_h"/>
                                          </p:val>
                                        </p:tav>
                                      </p:tavLst>
                                    </p:anim>
                                    <p:anim calcmode="lin" valueType="num">
                                      <p:cBhvr>
                                        <p:cTn id="45" dur="1000" fill="hold"/>
                                        <p:tgtEl>
                                          <p:spTgt spid="4109"/>
                                        </p:tgtEl>
                                        <p:attrNameLst>
                                          <p:attrName>style.rotation</p:attrName>
                                        </p:attrNameLst>
                                      </p:cBhvr>
                                      <p:tavLst>
                                        <p:tav tm="0">
                                          <p:val>
                                            <p:fltVal val="90"/>
                                          </p:val>
                                        </p:tav>
                                        <p:tav tm="100000">
                                          <p:val>
                                            <p:fltVal val="0"/>
                                          </p:val>
                                        </p:tav>
                                      </p:tavLst>
                                    </p:anim>
                                    <p:animEffect transition="in" filter="fade">
                                      <p:cBhvr>
                                        <p:cTn id="46" dur="1000"/>
                                        <p:tgtEl>
                                          <p:spTgt spid="4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508502" y="1412776"/>
            <a:ext cx="8229600" cy="5257800"/>
          </a:xfrm>
        </p:spPr>
        <p:txBody>
          <a:bodyPr>
            <a:normAutofit fontScale="77500" lnSpcReduction="20000"/>
          </a:bodyPr>
          <a:lstStyle/>
          <a:p>
            <a:pPr marL="0" indent="0">
              <a:buNone/>
            </a:pPr>
            <a:r>
              <a:rPr lang="he-IL" sz="2600" b="1" dirty="0" smtClean="0">
                <a:solidFill>
                  <a:srgbClr val="002060"/>
                </a:solidFill>
              </a:rPr>
              <a:t>לפניכם סרטון המתאר את המלכתו של מלך ספרד, </a:t>
            </a:r>
            <a:r>
              <a:rPr lang="he-IL" sz="2600" b="1" dirty="0" err="1" smtClean="0">
                <a:solidFill>
                  <a:srgbClr val="002060"/>
                </a:solidFill>
              </a:rPr>
              <a:t>פִילִיפֶּה</a:t>
            </a:r>
            <a:r>
              <a:rPr lang="he-IL" sz="2600" b="1" dirty="0" smtClean="0">
                <a:solidFill>
                  <a:srgbClr val="002060"/>
                </a:solidFill>
              </a:rPr>
              <a:t> הַשִישִי, בשנת 2014.</a:t>
            </a:r>
          </a:p>
          <a:p>
            <a:pPr marL="0" indent="0">
              <a:buNone/>
            </a:pPr>
            <a:endParaRPr lang="he-IL" b="1" dirty="0" smtClean="0">
              <a:solidFill>
                <a:srgbClr val="C00000"/>
              </a:solidFill>
            </a:endParaRPr>
          </a:p>
          <a:p>
            <a:pPr marL="0" indent="0">
              <a:buNone/>
            </a:pPr>
            <a:r>
              <a:rPr lang="he-IL" b="1" dirty="0" smtClean="0">
                <a:solidFill>
                  <a:srgbClr val="C00000"/>
                </a:solidFill>
              </a:rPr>
              <a:t>התבוננו היטב בסרטון וענו: </a:t>
            </a:r>
          </a:p>
          <a:p>
            <a:pPr>
              <a:buClr>
                <a:srgbClr val="C00000"/>
              </a:buClr>
              <a:buFont typeface="Wingdings" panose="05000000000000000000" pitchFamily="2" charset="2"/>
              <a:buChar char="ü"/>
            </a:pPr>
            <a:r>
              <a:rPr lang="he-IL" b="1" dirty="0" smtClean="0">
                <a:solidFill>
                  <a:srgbClr val="002060"/>
                </a:solidFill>
              </a:rPr>
              <a:t>היכן מתרחשת ההמלכה?</a:t>
            </a:r>
          </a:p>
          <a:p>
            <a:pPr>
              <a:buClr>
                <a:srgbClr val="C00000"/>
              </a:buClr>
              <a:buFont typeface="Wingdings" panose="05000000000000000000" pitchFamily="2" charset="2"/>
              <a:buChar char="ü"/>
            </a:pPr>
            <a:r>
              <a:rPr lang="he-IL" b="1" dirty="0" smtClean="0">
                <a:solidFill>
                  <a:srgbClr val="002060"/>
                </a:solidFill>
              </a:rPr>
              <a:t>מיהם הנוכחים בטקס ההמלכה?</a:t>
            </a:r>
          </a:p>
          <a:p>
            <a:pPr>
              <a:buClr>
                <a:srgbClr val="C00000"/>
              </a:buClr>
              <a:buFont typeface="Wingdings" panose="05000000000000000000" pitchFamily="2" charset="2"/>
              <a:buChar char="ü"/>
            </a:pPr>
            <a:r>
              <a:rPr lang="he-IL" b="1" dirty="0" smtClean="0">
                <a:solidFill>
                  <a:srgbClr val="002060"/>
                </a:solidFill>
              </a:rPr>
              <a:t>מה לובש המלך?</a:t>
            </a:r>
          </a:p>
          <a:p>
            <a:pPr>
              <a:buClr>
                <a:srgbClr val="C00000"/>
              </a:buClr>
              <a:buFont typeface="Wingdings" panose="05000000000000000000" pitchFamily="2" charset="2"/>
              <a:buChar char="ü"/>
            </a:pPr>
            <a:r>
              <a:rPr lang="he-IL" b="1" dirty="0" smtClean="0">
                <a:solidFill>
                  <a:srgbClr val="002060"/>
                </a:solidFill>
              </a:rPr>
              <a:t>באילו מקומות מבקר המלך?</a:t>
            </a:r>
          </a:p>
          <a:p>
            <a:pPr>
              <a:buClr>
                <a:srgbClr val="C00000"/>
              </a:buClr>
              <a:buFont typeface="Wingdings" panose="05000000000000000000" pitchFamily="2" charset="2"/>
              <a:buChar char="ü"/>
            </a:pPr>
            <a:r>
              <a:rPr lang="he-IL" b="1" dirty="0" smtClean="0">
                <a:solidFill>
                  <a:srgbClr val="002060"/>
                </a:solidFill>
              </a:rPr>
              <a:t>באילו כלי תחבורה הוא משתמש?</a:t>
            </a:r>
          </a:p>
          <a:p>
            <a:pPr>
              <a:buClr>
                <a:srgbClr val="C00000"/>
              </a:buClr>
              <a:buFont typeface="Wingdings" panose="05000000000000000000" pitchFamily="2" charset="2"/>
              <a:buChar char="ü"/>
            </a:pPr>
            <a:r>
              <a:rPr lang="he-IL" b="1" dirty="0" smtClean="0">
                <a:solidFill>
                  <a:srgbClr val="002060"/>
                </a:solidFill>
              </a:rPr>
              <a:t>כיצד מגיב העם להמלכתו?</a:t>
            </a:r>
          </a:p>
          <a:p>
            <a:pPr marL="0" indent="0">
              <a:buClr>
                <a:srgbClr val="C00000"/>
              </a:buClr>
              <a:buNone/>
            </a:pPr>
            <a:endParaRPr lang="he-IL" sz="2800" b="1" dirty="0" smtClean="0">
              <a:solidFill>
                <a:srgbClr val="002060"/>
              </a:solidFill>
            </a:endParaRPr>
          </a:p>
          <a:p>
            <a:pPr marL="0" indent="0">
              <a:buClr>
                <a:srgbClr val="C00000"/>
              </a:buClr>
              <a:buNone/>
            </a:pPr>
            <a:endParaRPr lang="he-IL" sz="2800" b="1" dirty="0" smtClean="0">
              <a:solidFill>
                <a:srgbClr val="002060"/>
              </a:solidFill>
            </a:endParaRPr>
          </a:p>
          <a:p>
            <a:pPr marL="0" indent="0">
              <a:buClr>
                <a:srgbClr val="C00000"/>
              </a:buClr>
              <a:buNone/>
            </a:pPr>
            <a:r>
              <a:rPr lang="he-IL" sz="2800" b="1" u="sng" dirty="0" smtClean="0">
                <a:solidFill>
                  <a:srgbClr val="002060"/>
                </a:solidFill>
              </a:rPr>
              <a:t>עבודה בקבוצה: </a:t>
            </a:r>
          </a:p>
          <a:p>
            <a:pPr marL="0" indent="0">
              <a:buClr>
                <a:srgbClr val="C00000"/>
              </a:buClr>
              <a:buNone/>
            </a:pPr>
            <a:r>
              <a:rPr lang="he-IL" sz="2800" b="1" dirty="0" smtClean="0">
                <a:solidFill>
                  <a:srgbClr val="002060"/>
                </a:solidFill>
              </a:rPr>
              <a:t>חלקו ביניכם את השאלות וכל אחד בקבוצה יתמקד בחיפוש תשובה לשאלתו. בתום הצפייה ענו על השאלות במחברת.</a:t>
            </a:r>
          </a:p>
        </p:txBody>
      </p:sp>
      <p:sp>
        <p:nvSpPr>
          <p:cNvPr id="4" name="לחצן פעולה: סרט 3">
            <a:hlinkClick r:id="rId2" highlightClick="1"/>
          </p:cNvPr>
          <p:cNvSpPr/>
          <p:nvPr/>
        </p:nvSpPr>
        <p:spPr>
          <a:xfrm>
            <a:off x="3923928" y="404664"/>
            <a:ext cx="2160240" cy="936104"/>
          </a:xfrm>
          <a:prstGeom prst="actionButtonMovie">
            <a:avLst/>
          </a:prstGeom>
        </p:spPr>
        <p:style>
          <a:lnRef idx="0">
            <a:schemeClr val="accent5"/>
          </a:lnRef>
          <a:fillRef idx="3">
            <a:schemeClr val="accent5"/>
          </a:fillRef>
          <a:effectRef idx="3">
            <a:schemeClr val="accent5"/>
          </a:effectRef>
          <a:fontRef idx="minor">
            <a:schemeClr val="lt1"/>
          </a:fontRef>
        </p:style>
        <p:txBody>
          <a:bodyPr rtlCol="1" anchor="ctr"/>
          <a:lstStyle/>
          <a:p>
            <a:pPr algn="ctr"/>
            <a:r>
              <a:rPr lang="he-IL" b="1" dirty="0" smtClean="0"/>
              <a:t>הכתרת המלך בספרד</a:t>
            </a:r>
            <a:endParaRPr lang="he-IL" b="1" dirty="0"/>
          </a:p>
        </p:txBody>
      </p:sp>
      <p:pic>
        <p:nvPicPr>
          <p:cNvPr id="5" name="Picture 2" descr="http://www.mkm-haifa.co.il/ahuza/group_work/Picture2.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32" y="116632"/>
            <a:ext cx="1103820" cy="1094395"/>
          </a:xfrm>
          <a:prstGeom prst="rect">
            <a:avLst/>
          </a:prstGeom>
          <a:noFill/>
          <a:extLst>
            <a:ext uri="{909E8E84-426E-40DD-AFC4-6F175D3DCCD1}">
              <a14:hiddenFill xmlns:a14="http://schemas.microsoft.com/office/drawing/2010/main">
                <a:solidFill>
                  <a:srgbClr val="FFFFFF"/>
                </a:solidFill>
              </a14:hiddenFill>
            </a:ext>
          </a:extLst>
        </p:spPr>
      </p:pic>
      <p:sp>
        <p:nvSpPr>
          <p:cNvPr id="6" name="מציין מיקום של כותרת תחתונה 5"/>
          <p:cNvSpPr>
            <a:spLocks noGrp="1"/>
          </p:cNvSpPr>
          <p:nvPr>
            <p:ph type="ftr" sz="quarter" idx="11"/>
          </p:nvPr>
        </p:nvSpPr>
        <p:spPr/>
        <p:txBody>
          <a:bodyPr/>
          <a:lstStyle/>
          <a:p>
            <a:r>
              <a:rPr lang="he-IL" smtClean="0"/>
              <a:t>תכנון ועיצוב: עילית נר</a:t>
            </a:r>
            <a:endParaRPr lang="he-IL"/>
          </a:p>
        </p:txBody>
      </p:sp>
    </p:spTree>
    <p:extLst>
      <p:ext uri="{BB962C8B-B14F-4D97-AF65-F5344CB8AC3E}">
        <p14:creationId xmlns:p14="http://schemas.microsoft.com/office/powerpoint/2010/main" val="4102447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2" presetClass="entr" presetSubtype="2" fill="hold"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2" presetClass="entr" presetSubtype="2" fill="hold" nodeType="after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additive="base">
                                        <p:cTn id="28"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29"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par>
                          <p:cTn id="30" fill="hold">
                            <p:stCondLst>
                              <p:cond delay="1500"/>
                            </p:stCondLst>
                            <p:childTnLst>
                              <p:par>
                                <p:cTn id="31" presetID="2" presetClass="entr" presetSubtype="2" fill="hold" nodeType="after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2" presetClass="entr" presetSubtype="2" fill="hold" nodeType="after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 calcmode="lin" valueType="num">
                                      <p:cBhvr additive="base">
                                        <p:cTn id="38"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39"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par>
                          <p:cTn id="40" fill="hold">
                            <p:stCondLst>
                              <p:cond delay="2500"/>
                            </p:stCondLst>
                            <p:childTnLst>
                              <p:par>
                                <p:cTn id="41" presetID="2" presetClass="entr" presetSubtype="2" fill="hold" nodeType="after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par>
                          <p:cTn id="45" fill="hold">
                            <p:stCondLst>
                              <p:cond delay="3000"/>
                            </p:stCondLst>
                            <p:childTnLst>
                              <p:par>
                                <p:cTn id="46" presetID="2" presetClass="entr" presetSubtype="2" fill="hold" nodeType="afterEffect">
                                  <p:stCondLst>
                                    <p:cond delay="0"/>
                                  </p:stCondLst>
                                  <p:childTnLst>
                                    <p:set>
                                      <p:cBhvr>
                                        <p:cTn id="47" dur="1" fill="hold">
                                          <p:stCondLst>
                                            <p:cond delay="0"/>
                                          </p:stCondLst>
                                        </p:cTn>
                                        <p:tgtEl>
                                          <p:spTgt spid="3">
                                            <p:txEl>
                                              <p:pRg st="8" end="8"/>
                                            </p:txEl>
                                          </p:spTgt>
                                        </p:tgtEl>
                                        <p:attrNameLst>
                                          <p:attrName>style.visibility</p:attrName>
                                        </p:attrNameLst>
                                      </p:cBhvr>
                                      <p:to>
                                        <p:strVal val="visible"/>
                                      </p:to>
                                    </p:set>
                                    <p:anim calcmode="lin" valueType="num">
                                      <p:cBhvr additive="base">
                                        <p:cTn id="48" dur="500" fill="hold"/>
                                        <p:tgtEl>
                                          <p:spTgt spid="3">
                                            <p:txEl>
                                              <p:pRg st="8" end="8"/>
                                            </p:txEl>
                                          </p:spTgt>
                                        </p:tgtEl>
                                        <p:attrNameLst>
                                          <p:attrName>ppt_x</p:attrName>
                                        </p:attrNameLst>
                                      </p:cBhvr>
                                      <p:tavLst>
                                        <p:tav tm="0">
                                          <p:val>
                                            <p:strVal val="1+#ppt_w/2"/>
                                          </p:val>
                                        </p:tav>
                                        <p:tav tm="100000">
                                          <p:val>
                                            <p:strVal val="#ppt_x"/>
                                          </p:val>
                                        </p:tav>
                                      </p:tavLst>
                                    </p:anim>
                                    <p:anim calcmode="lin" valueType="num">
                                      <p:cBhvr additive="base">
                                        <p:cTn id="49" dur="5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3">
                                            <p:txEl>
                                              <p:pRg st="11" end="11"/>
                                            </p:txEl>
                                          </p:spTgt>
                                        </p:tgtEl>
                                        <p:attrNameLst>
                                          <p:attrName>style.visibility</p:attrName>
                                        </p:attrNameLst>
                                      </p:cBhvr>
                                      <p:to>
                                        <p:strVal val="visible"/>
                                      </p:to>
                                    </p:set>
                                    <p:animEffect transition="in" filter="fade">
                                      <p:cBhvr>
                                        <p:cTn id="54" dur="1000"/>
                                        <p:tgtEl>
                                          <p:spTgt spid="3">
                                            <p:txEl>
                                              <p:pRg st="11" end="11"/>
                                            </p:txEl>
                                          </p:spTgt>
                                        </p:tgtEl>
                                      </p:cBhvr>
                                    </p:animEffect>
                                    <p:anim calcmode="lin" valueType="num">
                                      <p:cBhvr>
                                        <p:cTn id="55"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11" end="11"/>
                                            </p:txEl>
                                          </p:spTgt>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3">
                                            <p:txEl>
                                              <p:pRg st="12" end="12"/>
                                            </p:txEl>
                                          </p:spTgt>
                                        </p:tgtEl>
                                        <p:attrNameLst>
                                          <p:attrName>style.visibility</p:attrName>
                                        </p:attrNameLst>
                                      </p:cBhvr>
                                      <p:to>
                                        <p:strVal val="visible"/>
                                      </p:to>
                                    </p:set>
                                    <p:animEffect transition="in" filter="fade">
                                      <p:cBhvr>
                                        <p:cTn id="59" dur="1000"/>
                                        <p:tgtEl>
                                          <p:spTgt spid="3">
                                            <p:txEl>
                                              <p:pRg st="12" end="12"/>
                                            </p:txEl>
                                          </p:spTgt>
                                        </p:tgtEl>
                                      </p:cBhvr>
                                    </p:animEffect>
                                    <p:anim calcmode="lin" valueType="num">
                                      <p:cBhvr>
                                        <p:cTn id="60"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61"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1" presetClass="entr" presetSubtype="1" fill="hold" grpId="0" nodeType="clickEffect">
                                  <p:stCondLst>
                                    <p:cond delay="0"/>
                                  </p:stCondLst>
                                  <p:childTnLst>
                                    <p:set>
                                      <p:cBhvr>
                                        <p:cTn id="65" dur="1" fill="hold">
                                          <p:stCondLst>
                                            <p:cond delay="0"/>
                                          </p:stCondLst>
                                        </p:cTn>
                                        <p:tgtEl>
                                          <p:spTgt spid="4"/>
                                        </p:tgtEl>
                                        <p:attrNameLst>
                                          <p:attrName>style.visibility</p:attrName>
                                        </p:attrNameLst>
                                      </p:cBhvr>
                                      <p:to>
                                        <p:strVal val="visible"/>
                                      </p:to>
                                    </p:set>
                                    <p:animEffect transition="in" filter="wheel(1)">
                                      <p:cBhvr>
                                        <p:cTn id="66"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67544" y="1484784"/>
            <a:ext cx="8229600" cy="5085184"/>
          </a:xfrm>
        </p:spPr>
        <p:txBody>
          <a:bodyPr>
            <a:normAutofit fontScale="85000" lnSpcReduction="20000"/>
          </a:bodyPr>
          <a:lstStyle/>
          <a:p>
            <a:pPr marL="0" indent="0">
              <a:buNone/>
            </a:pPr>
            <a:r>
              <a:rPr lang="he-IL" sz="2600" b="1" dirty="0" smtClean="0">
                <a:solidFill>
                  <a:srgbClr val="002060"/>
                </a:solidFill>
              </a:rPr>
              <a:t>לפניכם סרטון המתאר את המלכתה של מלכת אנגליה, אֶלִיזָבֵּט הַשְנִיָיה, בשנת 1953.</a:t>
            </a:r>
          </a:p>
          <a:p>
            <a:pPr marL="0" indent="0">
              <a:buNone/>
            </a:pPr>
            <a:endParaRPr lang="he-IL" b="1" dirty="0" smtClean="0">
              <a:solidFill>
                <a:srgbClr val="C00000"/>
              </a:solidFill>
            </a:endParaRPr>
          </a:p>
          <a:p>
            <a:pPr marL="0" indent="0">
              <a:buNone/>
            </a:pPr>
            <a:r>
              <a:rPr lang="he-IL" b="1" dirty="0" smtClean="0">
                <a:solidFill>
                  <a:srgbClr val="C00000"/>
                </a:solidFill>
              </a:rPr>
              <a:t>התבוננו היטב בסרטון וענו: </a:t>
            </a:r>
          </a:p>
          <a:p>
            <a:pPr>
              <a:buClr>
                <a:srgbClr val="C00000"/>
              </a:buClr>
              <a:buFont typeface="Wingdings" panose="05000000000000000000" pitchFamily="2" charset="2"/>
              <a:buChar char="ü"/>
            </a:pPr>
            <a:r>
              <a:rPr lang="he-IL" b="1" dirty="0" smtClean="0">
                <a:solidFill>
                  <a:srgbClr val="002060"/>
                </a:solidFill>
              </a:rPr>
              <a:t>היכן מתרחשת ההמלכה?</a:t>
            </a:r>
          </a:p>
          <a:p>
            <a:pPr>
              <a:buClr>
                <a:srgbClr val="C00000"/>
              </a:buClr>
              <a:buFont typeface="Wingdings" panose="05000000000000000000" pitchFamily="2" charset="2"/>
              <a:buChar char="ü"/>
            </a:pPr>
            <a:r>
              <a:rPr lang="he-IL" b="1" dirty="0" smtClean="0">
                <a:solidFill>
                  <a:srgbClr val="002060"/>
                </a:solidFill>
              </a:rPr>
              <a:t>מיהם הנוכחים בטקס ההמלכה?</a:t>
            </a:r>
          </a:p>
          <a:p>
            <a:pPr>
              <a:buClr>
                <a:srgbClr val="C00000"/>
              </a:buClr>
              <a:buFont typeface="Wingdings" panose="05000000000000000000" pitchFamily="2" charset="2"/>
              <a:buChar char="ü"/>
            </a:pPr>
            <a:r>
              <a:rPr lang="he-IL" b="1" dirty="0" smtClean="0">
                <a:solidFill>
                  <a:srgbClr val="002060"/>
                </a:solidFill>
              </a:rPr>
              <a:t>מה לובשת המלכה?</a:t>
            </a:r>
            <a:endParaRPr lang="en-US" b="1" dirty="0" smtClean="0">
              <a:solidFill>
                <a:srgbClr val="002060"/>
              </a:solidFill>
            </a:endParaRPr>
          </a:p>
          <a:p>
            <a:pPr>
              <a:buClr>
                <a:srgbClr val="C00000"/>
              </a:buClr>
              <a:buFont typeface="Wingdings" panose="05000000000000000000" pitchFamily="2" charset="2"/>
              <a:buChar char="ü"/>
            </a:pPr>
            <a:r>
              <a:rPr lang="he-IL" b="1" dirty="0" smtClean="0">
                <a:solidFill>
                  <a:srgbClr val="002060"/>
                </a:solidFill>
              </a:rPr>
              <a:t>מה מניחים על ראשה?</a:t>
            </a:r>
          </a:p>
          <a:p>
            <a:pPr>
              <a:buClr>
                <a:srgbClr val="C00000"/>
              </a:buClr>
              <a:buFont typeface="Wingdings" panose="05000000000000000000" pitchFamily="2" charset="2"/>
              <a:buChar char="ü"/>
            </a:pPr>
            <a:r>
              <a:rPr lang="he-IL" b="1" dirty="0" smtClean="0">
                <a:solidFill>
                  <a:srgbClr val="002060"/>
                </a:solidFill>
              </a:rPr>
              <a:t>כיצד מגיבים המשתתפים להמלכתה?</a:t>
            </a:r>
          </a:p>
          <a:p>
            <a:pPr marL="0" indent="0">
              <a:buClr>
                <a:srgbClr val="C00000"/>
              </a:buClr>
              <a:buNone/>
            </a:pPr>
            <a:endParaRPr lang="he-IL" sz="2800" b="1" u="sng" dirty="0" smtClean="0">
              <a:solidFill>
                <a:srgbClr val="002060"/>
              </a:solidFill>
            </a:endParaRPr>
          </a:p>
          <a:p>
            <a:pPr marL="0" indent="0">
              <a:buClr>
                <a:srgbClr val="C00000"/>
              </a:buClr>
              <a:buNone/>
            </a:pPr>
            <a:r>
              <a:rPr lang="he-IL" sz="2800" b="1" u="sng" dirty="0" smtClean="0">
                <a:solidFill>
                  <a:srgbClr val="002060"/>
                </a:solidFill>
              </a:rPr>
              <a:t>עבודה בקבוצה: </a:t>
            </a:r>
          </a:p>
          <a:p>
            <a:pPr marL="0" indent="0">
              <a:buClr>
                <a:srgbClr val="C00000"/>
              </a:buClr>
              <a:buNone/>
            </a:pPr>
            <a:r>
              <a:rPr lang="he-IL" sz="2800" b="1" dirty="0" smtClean="0">
                <a:solidFill>
                  <a:srgbClr val="002060"/>
                </a:solidFill>
              </a:rPr>
              <a:t>חלקו ביניכם את השאלות וכל אחד בקבוצה יתמקד בחיפוש תשובה לשאלתו. בתום הצפייה ענו על השאלות במחברת.</a:t>
            </a:r>
          </a:p>
          <a:p>
            <a:pPr>
              <a:buClr>
                <a:srgbClr val="C00000"/>
              </a:buClr>
              <a:buFont typeface="Wingdings" panose="05000000000000000000" pitchFamily="2" charset="2"/>
              <a:buChar char="ü"/>
            </a:pPr>
            <a:endParaRPr lang="he-IL" b="1" dirty="0" smtClean="0">
              <a:solidFill>
                <a:srgbClr val="002060"/>
              </a:solidFill>
            </a:endParaRPr>
          </a:p>
          <a:p>
            <a:pPr marL="0" indent="0">
              <a:buNone/>
            </a:pPr>
            <a:endParaRPr lang="he-IL" dirty="0"/>
          </a:p>
        </p:txBody>
      </p:sp>
      <p:sp>
        <p:nvSpPr>
          <p:cNvPr id="4" name="לחצן פעולה: סרט 3">
            <a:hlinkClick r:id="rId2" highlightClick="1"/>
          </p:cNvPr>
          <p:cNvSpPr/>
          <p:nvPr/>
        </p:nvSpPr>
        <p:spPr>
          <a:xfrm>
            <a:off x="3203848" y="252373"/>
            <a:ext cx="2808312" cy="936104"/>
          </a:xfrm>
          <a:prstGeom prst="actionButtonMovie">
            <a:avLst/>
          </a:prstGeom>
        </p:spPr>
        <p:style>
          <a:lnRef idx="0">
            <a:schemeClr val="accent5"/>
          </a:lnRef>
          <a:fillRef idx="3">
            <a:schemeClr val="accent5"/>
          </a:fillRef>
          <a:effectRef idx="3">
            <a:schemeClr val="accent5"/>
          </a:effectRef>
          <a:fontRef idx="minor">
            <a:schemeClr val="lt1"/>
          </a:fontRef>
        </p:style>
        <p:txBody>
          <a:bodyPr rtlCol="1" anchor="ctr"/>
          <a:lstStyle/>
          <a:p>
            <a:pPr algn="ctr"/>
            <a:r>
              <a:rPr lang="he-IL" b="1" dirty="0" smtClean="0"/>
              <a:t>הכתרת מלכת  אנגליה </a:t>
            </a:r>
            <a:endParaRPr lang="he-IL" b="1" dirty="0"/>
          </a:p>
        </p:txBody>
      </p:sp>
      <p:pic>
        <p:nvPicPr>
          <p:cNvPr id="5" name="Picture 2" descr="http://www.mkm-haifa.co.il/ahuza/group_work/Picture2.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32" y="116632"/>
            <a:ext cx="1103820" cy="1094395"/>
          </a:xfrm>
          <a:prstGeom prst="rect">
            <a:avLst/>
          </a:prstGeom>
          <a:noFill/>
          <a:extLst>
            <a:ext uri="{909E8E84-426E-40DD-AFC4-6F175D3DCCD1}">
              <a14:hiddenFill xmlns:a14="http://schemas.microsoft.com/office/drawing/2010/main">
                <a:solidFill>
                  <a:srgbClr val="FFFFFF"/>
                </a:solidFill>
              </a14:hiddenFill>
            </a:ext>
          </a:extLst>
        </p:spPr>
      </p:pic>
      <p:sp>
        <p:nvSpPr>
          <p:cNvPr id="2" name="מציין מיקום של כותרת תחתונה 1"/>
          <p:cNvSpPr>
            <a:spLocks noGrp="1"/>
          </p:cNvSpPr>
          <p:nvPr>
            <p:ph type="ftr" sz="quarter" idx="11"/>
          </p:nvPr>
        </p:nvSpPr>
        <p:spPr/>
        <p:txBody>
          <a:bodyPr/>
          <a:lstStyle/>
          <a:p>
            <a:r>
              <a:rPr lang="he-IL" smtClean="0"/>
              <a:t>תכנון ועיצוב: עילית נר</a:t>
            </a:r>
            <a:endParaRPr lang="he-IL"/>
          </a:p>
        </p:txBody>
      </p:sp>
    </p:spTree>
    <p:extLst>
      <p:ext uri="{BB962C8B-B14F-4D97-AF65-F5344CB8AC3E}">
        <p14:creationId xmlns:p14="http://schemas.microsoft.com/office/powerpoint/2010/main" val="3937663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2" presetClass="entr" presetSubtype="2" fill="hold"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2" presetClass="entr" presetSubtype="2" fill="hold" nodeType="after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additive="base">
                                        <p:cTn id="28"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29"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par>
                          <p:cTn id="30" fill="hold">
                            <p:stCondLst>
                              <p:cond delay="1500"/>
                            </p:stCondLst>
                            <p:childTnLst>
                              <p:par>
                                <p:cTn id="31" presetID="2" presetClass="entr" presetSubtype="2" fill="hold" nodeType="after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2" presetClass="entr" presetSubtype="2" fill="hold" nodeType="after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 calcmode="lin" valueType="num">
                                      <p:cBhvr additive="base">
                                        <p:cTn id="38"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39"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par>
                          <p:cTn id="40" fill="hold">
                            <p:stCondLst>
                              <p:cond delay="2500"/>
                            </p:stCondLst>
                            <p:childTnLst>
                              <p:par>
                                <p:cTn id="41" presetID="2" presetClass="entr" presetSubtype="2" fill="hold" nodeType="after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1000"/>
                                        <p:tgtEl>
                                          <p:spTgt spid="3">
                                            <p:txEl>
                                              <p:pRg st="9" end="9"/>
                                            </p:txEl>
                                          </p:spTgt>
                                        </p:tgtEl>
                                      </p:cBhvr>
                                    </p:animEffect>
                                    <p:anim calcmode="lin" valueType="num">
                                      <p:cBhvr>
                                        <p:cTn id="5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9" end="9"/>
                                            </p:txEl>
                                          </p:spTgt>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3">
                                            <p:txEl>
                                              <p:pRg st="10" end="10"/>
                                            </p:txEl>
                                          </p:spTgt>
                                        </p:tgtEl>
                                        <p:attrNameLst>
                                          <p:attrName>style.visibility</p:attrName>
                                        </p:attrNameLst>
                                      </p:cBhvr>
                                      <p:to>
                                        <p:strVal val="visible"/>
                                      </p:to>
                                    </p:set>
                                    <p:animEffect transition="in" filter="fade">
                                      <p:cBhvr>
                                        <p:cTn id="54" dur="1000"/>
                                        <p:tgtEl>
                                          <p:spTgt spid="3">
                                            <p:txEl>
                                              <p:pRg st="10" end="10"/>
                                            </p:txEl>
                                          </p:spTgt>
                                        </p:tgtEl>
                                      </p:cBhvr>
                                    </p:animEffect>
                                    <p:anim calcmode="lin" valueType="num">
                                      <p:cBhvr>
                                        <p:cTn id="55"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1" presetClass="entr" presetSubtype="1" fill="hold" grpId="0" nodeType="click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wheel(1)">
                                      <p:cBhvr>
                                        <p:cTn id="6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67544" y="0"/>
            <a:ext cx="8229600" cy="1143000"/>
          </a:xfrm>
        </p:spPr>
        <p:txBody>
          <a:bodyPr/>
          <a:lstStyle/>
          <a:p>
            <a:r>
              <a:rPr lang="he-IL" b="1" dirty="0" smtClean="0">
                <a:solidFill>
                  <a:srgbClr val="C00000"/>
                </a:solidFill>
                <a:cs typeface="+mn-cs"/>
              </a:rPr>
              <a:t>בפרק י' בפסוק א' כתוב: </a:t>
            </a:r>
            <a:endParaRPr lang="he-IL" b="1" dirty="0">
              <a:solidFill>
                <a:srgbClr val="C00000"/>
              </a:solidFill>
              <a:cs typeface="+mn-cs"/>
            </a:endParaRPr>
          </a:p>
        </p:txBody>
      </p:sp>
      <p:sp>
        <p:nvSpPr>
          <p:cNvPr id="3" name="מציין מיקום תוכן 2"/>
          <p:cNvSpPr>
            <a:spLocks noGrp="1"/>
          </p:cNvSpPr>
          <p:nvPr>
            <p:ph idx="1"/>
          </p:nvPr>
        </p:nvSpPr>
        <p:spPr>
          <a:xfrm>
            <a:off x="457200" y="1052736"/>
            <a:ext cx="8229600" cy="5805263"/>
          </a:xfrm>
        </p:spPr>
        <p:txBody>
          <a:bodyPr>
            <a:normAutofit fontScale="92500" lnSpcReduction="20000"/>
          </a:bodyPr>
          <a:lstStyle/>
          <a:p>
            <a:pPr marL="0" indent="0">
              <a:lnSpc>
                <a:spcPct val="150000"/>
              </a:lnSpc>
              <a:buNone/>
            </a:pPr>
            <a:r>
              <a:rPr lang="he-IL" b="1" i="1" dirty="0" smtClean="0"/>
              <a:t>א "</a:t>
            </a:r>
            <a:r>
              <a:rPr lang="he-IL" b="1" i="1" dirty="0" err="1" smtClean="0"/>
              <a:t>וַיִּקַּח</a:t>
            </a:r>
            <a:r>
              <a:rPr lang="he-IL" b="1" i="1" dirty="0" smtClean="0"/>
              <a:t> שְׁמוּאֵל אֶת-פַּךְ הַשֶּׁמֶן וַיִּצֹק עַל-רֹאשׁוֹ וַיִּשָּׁקֵהוּ וַיֹּאמֶר הֲלוֹא כִּי-מְשָׁחֲךָ יְהוָה עַל-נַחֲלָתוֹ לְנָגִיד "</a:t>
            </a:r>
          </a:p>
          <a:p>
            <a:pPr marL="0" indent="0">
              <a:buNone/>
            </a:pPr>
            <a:endParaRPr lang="he-IL" b="1" i="1" dirty="0"/>
          </a:p>
          <a:p>
            <a:pPr marL="0" indent="0">
              <a:buNone/>
            </a:pPr>
            <a:r>
              <a:rPr lang="he-IL" b="1" dirty="0" smtClean="0">
                <a:solidFill>
                  <a:srgbClr val="002060"/>
                </a:solidFill>
              </a:rPr>
              <a:t>בפסוק זה מתוארת המלכתו של שאול למלך.</a:t>
            </a:r>
          </a:p>
          <a:p>
            <a:pPr marL="0" indent="0">
              <a:buNone/>
            </a:pPr>
            <a:r>
              <a:rPr lang="he-IL" b="1" u="sng" dirty="0" smtClean="0">
                <a:solidFill>
                  <a:srgbClr val="002060"/>
                </a:solidFill>
              </a:rPr>
              <a:t>חשבו וענו בקבוצה:</a:t>
            </a:r>
          </a:p>
          <a:p>
            <a:pPr marL="0" indent="0">
              <a:buNone/>
            </a:pPr>
            <a:r>
              <a:rPr lang="he-IL" b="1" dirty="0" smtClean="0">
                <a:solidFill>
                  <a:srgbClr val="C00000"/>
                </a:solidFill>
              </a:rPr>
              <a:t>קראו שנית את הפסוק וענו:</a:t>
            </a:r>
          </a:p>
          <a:p>
            <a:pPr>
              <a:buClr>
                <a:srgbClr val="C00000"/>
              </a:buClr>
              <a:buFont typeface="Wingdings" panose="05000000000000000000" pitchFamily="2" charset="2"/>
              <a:buChar char="ü"/>
            </a:pPr>
            <a:r>
              <a:rPr lang="he-IL" b="1" dirty="0" smtClean="0">
                <a:solidFill>
                  <a:srgbClr val="002060"/>
                </a:solidFill>
              </a:rPr>
              <a:t>היכן מתרחשת ההמלכה?</a:t>
            </a:r>
          </a:p>
          <a:p>
            <a:pPr>
              <a:buClr>
                <a:srgbClr val="C00000"/>
              </a:buClr>
              <a:buFont typeface="Wingdings" panose="05000000000000000000" pitchFamily="2" charset="2"/>
              <a:buChar char="ü"/>
            </a:pPr>
            <a:r>
              <a:rPr lang="he-IL" b="1" dirty="0" smtClean="0">
                <a:solidFill>
                  <a:srgbClr val="002060"/>
                </a:solidFill>
              </a:rPr>
              <a:t>מיהם הנוכחים בטקס ההמלכה?</a:t>
            </a:r>
          </a:p>
          <a:p>
            <a:pPr>
              <a:buClr>
                <a:srgbClr val="C00000"/>
              </a:buClr>
              <a:buFont typeface="Wingdings" panose="05000000000000000000" pitchFamily="2" charset="2"/>
              <a:buChar char="ü"/>
            </a:pPr>
            <a:r>
              <a:rPr lang="he-IL" b="1" dirty="0" smtClean="0">
                <a:solidFill>
                  <a:srgbClr val="002060"/>
                </a:solidFill>
              </a:rPr>
              <a:t>מה לובש המלך?</a:t>
            </a:r>
            <a:endParaRPr lang="en-US" b="1" dirty="0" smtClean="0">
              <a:solidFill>
                <a:srgbClr val="002060"/>
              </a:solidFill>
            </a:endParaRPr>
          </a:p>
          <a:p>
            <a:pPr>
              <a:buClr>
                <a:srgbClr val="C00000"/>
              </a:buClr>
              <a:buFont typeface="Wingdings" panose="05000000000000000000" pitchFamily="2" charset="2"/>
              <a:buChar char="ü"/>
            </a:pPr>
            <a:r>
              <a:rPr lang="he-IL" b="1" dirty="0" smtClean="0">
                <a:solidFill>
                  <a:srgbClr val="002060"/>
                </a:solidFill>
              </a:rPr>
              <a:t>מה מושחים על ראשו?</a:t>
            </a:r>
          </a:p>
          <a:p>
            <a:pPr>
              <a:buClr>
                <a:srgbClr val="C00000"/>
              </a:buClr>
              <a:buFont typeface="Wingdings" panose="05000000000000000000" pitchFamily="2" charset="2"/>
              <a:buChar char="ü"/>
            </a:pPr>
            <a:r>
              <a:rPr lang="he-IL" b="1" i="1" dirty="0" smtClean="0">
                <a:solidFill>
                  <a:srgbClr val="002060"/>
                </a:solidFill>
              </a:rPr>
              <a:t>מדוע, לדעתכם , נערכה ההמלכה באופן זה?</a:t>
            </a:r>
            <a:endParaRPr lang="he-IL" b="1" i="1" dirty="0" smtClean="0"/>
          </a:p>
          <a:p>
            <a:pPr marL="0" indent="0">
              <a:buNone/>
            </a:pPr>
            <a:endParaRPr lang="he-IL" b="1" i="1" dirty="0"/>
          </a:p>
        </p:txBody>
      </p:sp>
      <p:pic>
        <p:nvPicPr>
          <p:cNvPr id="4" name="Picture 2" descr="http://www.mkm-haifa.co.il/ahuza/group_work/Picture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32" y="116632"/>
            <a:ext cx="1103820" cy="1094395"/>
          </a:xfrm>
          <a:prstGeom prst="rect">
            <a:avLst/>
          </a:prstGeom>
          <a:noFill/>
          <a:extLst>
            <a:ext uri="{909E8E84-426E-40DD-AFC4-6F175D3DCCD1}">
              <a14:hiddenFill xmlns:a14="http://schemas.microsoft.com/office/drawing/2010/main">
                <a:solidFill>
                  <a:srgbClr val="FFFFFF"/>
                </a:solidFill>
              </a14:hiddenFill>
            </a:ext>
          </a:extLst>
        </p:spPr>
      </p:pic>
      <p:sp>
        <p:nvSpPr>
          <p:cNvPr id="6" name="מציין מיקום של כותרת תחתונה 5"/>
          <p:cNvSpPr>
            <a:spLocks noGrp="1"/>
          </p:cNvSpPr>
          <p:nvPr>
            <p:ph type="ftr" sz="quarter" idx="11"/>
          </p:nvPr>
        </p:nvSpPr>
        <p:spPr/>
        <p:txBody>
          <a:bodyPr/>
          <a:lstStyle/>
          <a:p>
            <a:r>
              <a:rPr lang="he-IL" smtClean="0"/>
              <a:t>תכנון ועיצוב: עילית נר</a:t>
            </a:r>
            <a:endParaRPr lang="he-IL"/>
          </a:p>
        </p:txBody>
      </p:sp>
    </p:spTree>
    <p:extLst>
      <p:ext uri="{BB962C8B-B14F-4D97-AF65-F5344CB8AC3E}">
        <p14:creationId xmlns:p14="http://schemas.microsoft.com/office/powerpoint/2010/main" val="2397689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wipe(down)">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additive="base">
                                        <p:cTn id="22"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additive="base">
                                        <p:cTn id="28"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9" dur="500" fill="hold"/>
                                        <p:tgtEl>
                                          <p:spTgt spid="3">
                                            <p:txEl>
                                              <p:pRg st="3" end="3"/>
                                            </p:txEl>
                                          </p:spTgt>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 calcmode="lin" valueType="num">
                                      <p:cBhvr additive="base">
                                        <p:cTn id="32"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3"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par>
                          <p:cTn id="34" fill="hold">
                            <p:stCondLst>
                              <p:cond delay="500"/>
                            </p:stCondLst>
                            <p:childTnLst>
                              <p:par>
                                <p:cTn id="35" presetID="2" presetClass="entr" presetSubtype="2" fill="hold" nodeType="after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par>
                          <p:cTn id="39" fill="hold">
                            <p:stCondLst>
                              <p:cond delay="1000"/>
                            </p:stCondLst>
                            <p:childTnLst>
                              <p:par>
                                <p:cTn id="40" presetID="2" presetClass="entr" presetSubtype="2" fill="hold" nodeType="after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 calcmode="lin" valueType="num">
                                      <p:cBhvr additive="base">
                                        <p:cTn id="42"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43"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par>
                          <p:cTn id="44" fill="hold">
                            <p:stCondLst>
                              <p:cond delay="1500"/>
                            </p:stCondLst>
                            <p:childTnLst>
                              <p:par>
                                <p:cTn id="45" presetID="2" presetClass="entr" presetSubtype="2" fill="hold" nodeType="after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 calcmode="lin" valueType="num">
                                      <p:cBhvr additive="base">
                                        <p:cTn id="47" dur="5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par>
                          <p:cTn id="49" fill="hold">
                            <p:stCondLst>
                              <p:cond delay="2000"/>
                            </p:stCondLst>
                            <p:childTnLst>
                              <p:par>
                                <p:cTn id="50" presetID="2" presetClass="entr" presetSubtype="2" fill="hold" nodeType="afterEffect">
                                  <p:stCondLst>
                                    <p:cond delay="0"/>
                                  </p:stCondLst>
                                  <p:childTnLst>
                                    <p:set>
                                      <p:cBhvr>
                                        <p:cTn id="51" dur="1" fill="hold">
                                          <p:stCondLst>
                                            <p:cond delay="0"/>
                                          </p:stCondLst>
                                        </p:cTn>
                                        <p:tgtEl>
                                          <p:spTgt spid="3">
                                            <p:txEl>
                                              <p:pRg st="8" end="8"/>
                                            </p:txEl>
                                          </p:spTgt>
                                        </p:tgtEl>
                                        <p:attrNameLst>
                                          <p:attrName>style.visibility</p:attrName>
                                        </p:attrNameLst>
                                      </p:cBhvr>
                                      <p:to>
                                        <p:strVal val="visible"/>
                                      </p:to>
                                    </p:set>
                                    <p:anim calcmode="lin" valueType="num">
                                      <p:cBhvr additive="base">
                                        <p:cTn id="52" dur="500" fill="hold"/>
                                        <p:tgtEl>
                                          <p:spTgt spid="3">
                                            <p:txEl>
                                              <p:pRg st="8" end="8"/>
                                            </p:txEl>
                                          </p:spTgt>
                                        </p:tgtEl>
                                        <p:attrNameLst>
                                          <p:attrName>ppt_x</p:attrName>
                                        </p:attrNameLst>
                                      </p:cBhvr>
                                      <p:tavLst>
                                        <p:tav tm="0">
                                          <p:val>
                                            <p:strVal val="1+#ppt_w/2"/>
                                          </p:val>
                                        </p:tav>
                                        <p:tav tm="100000">
                                          <p:val>
                                            <p:strVal val="#ppt_x"/>
                                          </p:val>
                                        </p:tav>
                                      </p:tavLst>
                                    </p:anim>
                                    <p:anim calcmode="lin" valueType="num">
                                      <p:cBhvr additive="base">
                                        <p:cTn id="53" dur="5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par>
                          <p:cTn id="54" fill="hold">
                            <p:stCondLst>
                              <p:cond delay="2500"/>
                            </p:stCondLst>
                            <p:childTnLst>
                              <p:par>
                                <p:cTn id="55" presetID="2" presetClass="entr" presetSubtype="2" fill="hold" nodeType="after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 calcmode="lin" valueType="num">
                                      <p:cBhvr additive="base">
                                        <p:cTn id="57" dur="500" fill="hold"/>
                                        <p:tgtEl>
                                          <p:spTgt spid="3">
                                            <p:txEl>
                                              <p:pRg st="9" end="9"/>
                                            </p:txEl>
                                          </p:spTgt>
                                        </p:tgtEl>
                                        <p:attrNameLst>
                                          <p:attrName>ppt_x</p:attrName>
                                        </p:attrNameLst>
                                      </p:cBhvr>
                                      <p:tavLst>
                                        <p:tav tm="0">
                                          <p:val>
                                            <p:strVal val="1+#ppt_w/2"/>
                                          </p:val>
                                        </p:tav>
                                        <p:tav tm="100000">
                                          <p:val>
                                            <p:strVal val="#ppt_x"/>
                                          </p:val>
                                        </p:tav>
                                      </p:tavLst>
                                    </p:anim>
                                    <p:anim calcmode="lin" valueType="num">
                                      <p:cBhvr additive="base">
                                        <p:cTn id="58" dur="500" fill="hold"/>
                                        <p:tgtEl>
                                          <p:spTgt spid="3">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539552" y="44624"/>
            <a:ext cx="8229600" cy="792088"/>
          </a:xfrm>
        </p:spPr>
        <p:txBody>
          <a:bodyPr/>
          <a:lstStyle/>
          <a:p>
            <a:r>
              <a:rPr lang="he-IL" b="1" dirty="0" smtClean="0">
                <a:solidFill>
                  <a:srgbClr val="C00000"/>
                </a:solidFill>
                <a:cs typeface="+mn-cs"/>
              </a:rPr>
              <a:t>המלכת שאול</a:t>
            </a:r>
            <a:endParaRPr lang="he-IL" b="1" dirty="0">
              <a:solidFill>
                <a:srgbClr val="C00000"/>
              </a:solidFill>
              <a:cs typeface="+mn-cs"/>
            </a:endParaRPr>
          </a:p>
        </p:txBody>
      </p:sp>
      <p:pic>
        <p:nvPicPr>
          <p:cNvPr id="2050" name="Picture 2" descr="שמואל מושח את שאול למלך"/>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2420889"/>
            <a:ext cx="2880320" cy="3555949"/>
          </a:xfrm>
          <a:prstGeom prst="rect">
            <a:avLst/>
          </a:prstGeom>
          <a:noFill/>
          <a:extLst>
            <a:ext uri="{909E8E84-426E-40DD-AFC4-6F175D3DCCD1}">
              <a14:hiddenFill xmlns:a14="http://schemas.microsoft.com/office/drawing/2010/main">
                <a:solidFill>
                  <a:srgbClr val="FFFFFF"/>
                </a:solidFill>
              </a14:hiddenFill>
            </a:ext>
          </a:extLst>
        </p:spPr>
      </p:pic>
      <p:sp>
        <p:nvSpPr>
          <p:cNvPr id="4" name="מלבן 3"/>
          <p:cNvSpPr/>
          <p:nvPr/>
        </p:nvSpPr>
        <p:spPr>
          <a:xfrm>
            <a:off x="597260" y="692696"/>
            <a:ext cx="7812360" cy="1815882"/>
          </a:xfrm>
          <a:prstGeom prst="rect">
            <a:avLst/>
          </a:prstGeom>
        </p:spPr>
        <p:txBody>
          <a:bodyPr wrap="square">
            <a:spAutoFit/>
          </a:bodyPr>
          <a:lstStyle/>
          <a:p>
            <a:r>
              <a:rPr lang="he-IL" sz="2800" b="1" dirty="0" smtClean="0">
                <a:solidFill>
                  <a:srgbClr val="002060"/>
                </a:solidFill>
              </a:rPr>
              <a:t>בתמונה אתם רואים כיצד יוצק שמואל שמן על ראשו של שאול. כך היו עושים לאדם כסימן לכך שנבחר למלך. יהוה ציווה על שמואל ליצוק שמן על ראשו של שאול. זהו שמן מיוחד בעל ריח ניחוח. </a:t>
            </a:r>
            <a:endParaRPr lang="he-IL" sz="2800" b="1" dirty="0">
              <a:solidFill>
                <a:srgbClr val="002060"/>
              </a:solidFill>
            </a:endParaRPr>
          </a:p>
        </p:txBody>
      </p:sp>
      <p:sp>
        <p:nvSpPr>
          <p:cNvPr id="5" name="מלבן 4"/>
          <p:cNvSpPr/>
          <p:nvPr/>
        </p:nvSpPr>
        <p:spPr>
          <a:xfrm>
            <a:off x="345232" y="5876780"/>
            <a:ext cx="8691264" cy="1015663"/>
          </a:xfrm>
          <a:prstGeom prst="rect">
            <a:avLst/>
          </a:prstGeom>
        </p:spPr>
        <p:txBody>
          <a:bodyPr wrap="square">
            <a:spAutoFit/>
          </a:bodyPr>
          <a:lstStyle/>
          <a:p>
            <a:r>
              <a:rPr lang="he-IL" sz="2000" b="1" dirty="0" smtClean="0">
                <a:solidFill>
                  <a:srgbClr val="002060"/>
                </a:solidFill>
              </a:rPr>
              <a:t>שמואל נישק את שאול על מצחו לאחר שיצק השמן על ראשו לאות כבוד וחיבה. רק שאול זכה לנשיקה מפיו של שמואל. שמואל אמנם התנגד לבקשת העם למנות מלך אבל חיבב את שאול בחיר ה'. </a:t>
            </a:r>
            <a:endParaRPr lang="he-IL" sz="2000" b="1" dirty="0">
              <a:solidFill>
                <a:srgbClr val="002060"/>
              </a:solidFill>
            </a:endParaRPr>
          </a:p>
        </p:txBody>
      </p:sp>
    </p:spTree>
    <p:extLst>
      <p:ext uri="{BB962C8B-B14F-4D97-AF65-F5344CB8AC3E}">
        <p14:creationId xmlns:p14="http://schemas.microsoft.com/office/powerpoint/2010/main" val="2023799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2050"/>
                                        </p:tgtEl>
                                        <p:attrNameLst>
                                          <p:attrName>style.visibility</p:attrName>
                                        </p:attrNameLst>
                                      </p:cBhvr>
                                      <p:to>
                                        <p:strVal val="visible"/>
                                      </p:to>
                                    </p:set>
                                    <p:animEffect transition="in" filter="wheel(1)">
                                      <p:cBhvr>
                                        <p:cTn id="18" dur="2000"/>
                                        <p:tgtEl>
                                          <p:spTgt spid="2050"/>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3"/>
          <p:cNvSpPr>
            <a:spLocks noGrp="1"/>
          </p:cNvSpPr>
          <p:nvPr>
            <p:ph type="title"/>
          </p:nvPr>
        </p:nvSpPr>
        <p:spPr/>
        <p:txBody>
          <a:bodyPr>
            <a:normAutofit fontScale="90000"/>
          </a:bodyPr>
          <a:lstStyle/>
          <a:p>
            <a:r>
              <a:rPr lang="he-IL" b="1" dirty="0" smtClean="0">
                <a:solidFill>
                  <a:srgbClr val="C00000"/>
                </a:solidFill>
                <a:cs typeface="+mn-cs"/>
              </a:rPr>
              <a:t>וכעת נקרא את פרק י' (פסוקים א'-י"ז)</a:t>
            </a:r>
            <a:endParaRPr lang="he-IL" b="1" dirty="0">
              <a:solidFill>
                <a:srgbClr val="C00000"/>
              </a:solidFill>
              <a:cs typeface="+mn-cs"/>
            </a:endParaRPr>
          </a:p>
        </p:txBody>
      </p:sp>
      <p:pic>
        <p:nvPicPr>
          <p:cNvPr id="1026" name="Picture 2" descr="שמואל מושח את שאול"/>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3384231"/>
            <a:ext cx="3333751" cy="30003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3384230"/>
            <a:ext cx="4534360" cy="2781073"/>
          </a:xfrm>
          <a:prstGeom prst="rect">
            <a:avLst/>
          </a:prstGeom>
          <a:noFill/>
          <a:extLst>
            <a:ext uri="{909E8E84-426E-40DD-AFC4-6F175D3DCCD1}">
              <a14:hiddenFill xmlns:a14="http://schemas.microsoft.com/office/drawing/2010/main">
                <a:solidFill>
                  <a:srgbClr val="FFFFFF"/>
                </a:solidFill>
              </a14:hiddenFill>
            </a:ext>
          </a:extLst>
        </p:spPr>
      </p:pic>
      <p:pic>
        <p:nvPicPr>
          <p:cNvPr id="5" name="תמונה 4">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39952" y="2060848"/>
            <a:ext cx="1533525" cy="571500"/>
          </a:xfrm>
          <a:prstGeom prst="rect">
            <a:avLst/>
          </a:prstGeom>
        </p:spPr>
      </p:pic>
      <p:sp>
        <p:nvSpPr>
          <p:cNvPr id="6" name="מציין מיקום של כותרת תחתונה 5"/>
          <p:cNvSpPr>
            <a:spLocks noGrp="1"/>
          </p:cNvSpPr>
          <p:nvPr>
            <p:ph type="ftr" sz="quarter" idx="11"/>
          </p:nvPr>
        </p:nvSpPr>
        <p:spPr/>
        <p:txBody>
          <a:bodyPr/>
          <a:lstStyle/>
          <a:p>
            <a:r>
              <a:rPr lang="he-IL" smtClean="0"/>
              <a:t>תכנון ועיצוב: עילית נר</a:t>
            </a:r>
            <a:endParaRPr lang="he-IL"/>
          </a:p>
        </p:txBody>
      </p:sp>
    </p:spTree>
    <p:extLst>
      <p:ext uri="{BB962C8B-B14F-4D97-AF65-F5344CB8AC3E}">
        <p14:creationId xmlns:p14="http://schemas.microsoft.com/office/powerpoint/2010/main" val="3729243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wheel(1)">
                                      <p:cBhvr>
                                        <p:cTn id="17" dur="2000"/>
                                        <p:tgtEl>
                                          <p:spTgt spid="1026"/>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1028"/>
                                        </p:tgtEl>
                                        <p:attrNameLst>
                                          <p:attrName>style.visibility</p:attrName>
                                        </p:attrNameLst>
                                      </p:cBhvr>
                                      <p:to>
                                        <p:strVal val="visible"/>
                                      </p:to>
                                    </p:set>
                                    <p:animEffect transition="in" filter="wheel(1)">
                                      <p:cBhvr>
                                        <p:cTn id="22"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115616" y="116632"/>
            <a:ext cx="7859216" cy="2088232"/>
          </a:xfrm>
        </p:spPr>
        <p:txBody>
          <a:bodyPr>
            <a:normAutofit/>
          </a:bodyPr>
          <a:lstStyle/>
          <a:p>
            <a:r>
              <a:rPr lang="he-IL" sz="2400" b="1" dirty="0" smtClean="0">
                <a:solidFill>
                  <a:srgbClr val="C00000"/>
                </a:solidFill>
                <a:cs typeface="+mn-cs"/>
              </a:rPr>
              <a:t>שמואל נתן לשאול סימנים, כדי להוכיח את רצינות דבריו ומעשיו וכדי ששאול יֵדַע כי בשם ה' הוא מושח אותו למלך.. קראו את פסוקים ב'- ו' ופרטו מהם הסימנים</a:t>
            </a:r>
            <a:r>
              <a:rPr lang="he-IL" sz="2400" b="1" dirty="0" smtClean="0">
                <a:solidFill>
                  <a:srgbClr val="C00000"/>
                </a:solidFill>
                <a:cs typeface="+mn-cs"/>
              </a:rPr>
              <a:t>. (</a:t>
            </a:r>
            <a:r>
              <a:rPr lang="he-IL" sz="2400" b="1" dirty="0">
                <a:solidFill>
                  <a:srgbClr val="C00000"/>
                </a:solidFill>
                <a:cs typeface="+mn-cs"/>
              </a:rPr>
              <a:t>כתבו במחברת: מהם שלושת הסימנים ששמואל נותן </a:t>
            </a:r>
            <a:r>
              <a:rPr lang="he-IL" sz="2400" b="1" dirty="0" smtClean="0">
                <a:solidFill>
                  <a:srgbClr val="C00000"/>
                </a:solidFill>
                <a:cs typeface="+mn-cs"/>
              </a:rPr>
              <a:t>לשאול)</a:t>
            </a:r>
            <a:endParaRPr lang="he-IL" sz="2400" b="1" dirty="0">
              <a:solidFill>
                <a:srgbClr val="C00000"/>
              </a:solidFill>
              <a:cs typeface="+mn-cs"/>
            </a:endParaRPr>
          </a:p>
        </p:txBody>
      </p:sp>
      <p:sp>
        <p:nvSpPr>
          <p:cNvPr id="3" name="מלבן 2"/>
          <p:cNvSpPr/>
          <p:nvPr/>
        </p:nvSpPr>
        <p:spPr>
          <a:xfrm>
            <a:off x="827584" y="2132856"/>
            <a:ext cx="7974632" cy="4190314"/>
          </a:xfrm>
          <a:prstGeom prst="rect">
            <a:avLst/>
          </a:prstGeom>
        </p:spPr>
        <p:txBody>
          <a:bodyPr wrap="square">
            <a:spAutoFit/>
          </a:bodyPr>
          <a:lstStyle/>
          <a:p>
            <a:pPr marL="180000">
              <a:lnSpc>
                <a:spcPct val="150000"/>
              </a:lnSpc>
            </a:pPr>
            <a:r>
              <a:rPr lang="he-IL" sz="2000" b="1" i="1" dirty="0" smtClean="0">
                <a:solidFill>
                  <a:srgbClr val="002060"/>
                </a:solidFill>
              </a:rPr>
              <a:t>"ב בְּלֶכְתְּךָ הַיּוֹם מֵעִמָּדִי וּמָצָאתָ שְׁנֵי אֲנָשִׁים עִם-קְבֻרַת רָחֵל בִּגְבוּל בִּנְיָמִן </a:t>
            </a:r>
            <a:r>
              <a:rPr lang="he-IL" sz="2000" b="1" i="1" dirty="0" err="1" smtClean="0">
                <a:solidFill>
                  <a:srgbClr val="002060"/>
                </a:solidFill>
              </a:rPr>
              <a:t>בְּצֶלְצַח</a:t>
            </a:r>
            <a:r>
              <a:rPr lang="he-IL" sz="2000" b="1" i="1" dirty="0" smtClean="0">
                <a:solidFill>
                  <a:srgbClr val="002060"/>
                </a:solidFill>
              </a:rPr>
              <a:t> וְאָמְרוּ אֵלֶיךָ נִמְצְאוּ </a:t>
            </a:r>
            <a:r>
              <a:rPr lang="he-IL" sz="2000" b="1" i="1" dirty="0" err="1" smtClean="0">
                <a:solidFill>
                  <a:srgbClr val="002060"/>
                </a:solidFill>
              </a:rPr>
              <a:t>הָאֲתֹנוֹת</a:t>
            </a:r>
            <a:r>
              <a:rPr lang="he-IL" sz="2000" b="1" i="1" dirty="0" smtClean="0">
                <a:solidFill>
                  <a:srgbClr val="002060"/>
                </a:solidFill>
              </a:rPr>
              <a:t> אֲשֶׁר הָלַכְתָּ לְבַקֵּשׁ וְהִנֵּה נָטַשׁ אָבִיךָ אֶת-דִּבְרֵי </a:t>
            </a:r>
            <a:r>
              <a:rPr lang="he-IL" sz="2000" b="1" i="1" dirty="0" err="1" smtClean="0">
                <a:solidFill>
                  <a:srgbClr val="002060"/>
                </a:solidFill>
              </a:rPr>
              <a:t>הָאֲתֹנוֹת</a:t>
            </a:r>
            <a:r>
              <a:rPr lang="he-IL" sz="2000" b="1" i="1" dirty="0" smtClean="0">
                <a:solidFill>
                  <a:srgbClr val="002060"/>
                </a:solidFill>
              </a:rPr>
              <a:t> וְדָאַג לָכֶם </a:t>
            </a:r>
            <a:r>
              <a:rPr lang="he-IL" sz="2000" b="1" i="1" dirty="0" err="1" smtClean="0">
                <a:solidFill>
                  <a:srgbClr val="002060"/>
                </a:solidFill>
              </a:rPr>
              <a:t>לֵאמֹר</a:t>
            </a:r>
            <a:r>
              <a:rPr lang="he-IL" sz="2000" b="1" i="1" dirty="0" smtClean="0">
                <a:solidFill>
                  <a:srgbClr val="002060"/>
                </a:solidFill>
              </a:rPr>
              <a:t> מָה אֶעֱשֶׂה לִבְנִי.  ג וְחָלַפְתָּ מִשָּׁם וָהָלְאָה וּבָאתָ עַד-אֵלוֹן תָּבוֹר וּמְצָאוּךָ שָּׁם שְׁלֹשָׁה אֲנָשִׁים עֹלִים </a:t>
            </a:r>
            <a:r>
              <a:rPr lang="he-IL" sz="2000" b="1" i="1" dirty="0" err="1" smtClean="0">
                <a:solidFill>
                  <a:srgbClr val="002060"/>
                </a:solidFill>
              </a:rPr>
              <a:t>אֶל-הָאֱלֹהִים</a:t>
            </a:r>
            <a:r>
              <a:rPr lang="he-IL" sz="2000" b="1" i="1" dirty="0" smtClean="0">
                <a:solidFill>
                  <a:srgbClr val="002060"/>
                </a:solidFill>
              </a:rPr>
              <a:t> בֵּית-אֵל אֶחָד נֹשֵׂא שְׁלֹשָׁה גְדָיִים וְאֶחָד נֹשֵׂא שְׁלֹשֶׁת כִּכְּרוֹת לֶחֶם וְאֶחָד נֹשֵׂא נֵבֶל-יָיִן.  ד וְשָׁאֲלוּ לְךָ לְשָׁלוֹם וְנָתְנוּ לְךָ שְׁתֵּי-לֶחֶם וְלָקַחְתָּ מִיָּדָם.  ה אַחַר כֵּן תָּבוֹא גִּבְעַת </a:t>
            </a:r>
            <a:r>
              <a:rPr lang="he-IL" sz="2000" b="1" i="1" dirty="0" err="1" smtClean="0">
                <a:solidFill>
                  <a:srgbClr val="002060"/>
                </a:solidFill>
              </a:rPr>
              <a:t>הָאֱלֹהִים</a:t>
            </a:r>
            <a:r>
              <a:rPr lang="he-IL" sz="2000" b="1" i="1" dirty="0" smtClean="0">
                <a:solidFill>
                  <a:srgbClr val="002060"/>
                </a:solidFill>
              </a:rPr>
              <a:t> אֲשֶׁר-שָׁם </a:t>
            </a:r>
            <a:r>
              <a:rPr lang="he-IL" sz="2000" b="1" i="1" dirty="0" err="1" smtClean="0">
                <a:solidFill>
                  <a:srgbClr val="002060"/>
                </a:solidFill>
              </a:rPr>
              <a:t>נְצִבֵי</a:t>
            </a:r>
            <a:r>
              <a:rPr lang="he-IL" sz="2000" b="1" i="1" dirty="0" smtClean="0">
                <a:solidFill>
                  <a:srgbClr val="002060"/>
                </a:solidFill>
              </a:rPr>
              <a:t> </a:t>
            </a:r>
            <a:r>
              <a:rPr lang="he-IL" sz="2000" b="1" i="1" dirty="0" err="1" smtClean="0">
                <a:solidFill>
                  <a:srgbClr val="002060"/>
                </a:solidFill>
              </a:rPr>
              <a:t>פְלִשְׁתִּים</a:t>
            </a:r>
            <a:r>
              <a:rPr lang="he-IL" sz="2000" b="1" i="1" dirty="0" smtClean="0">
                <a:solidFill>
                  <a:srgbClr val="002060"/>
                </a:solidFill>
              </a:rPr>
              <a:t> וִיהִי כְבֹאֲךָ שָׁם הָעִיר וּפָגַעְתָּ חֶבֶל </a:t>
            </a:r>
            <a:r>
              <a:rPr lang="he-IL" sz="2000" b="1" i="1" dirty="0" err="1" smtClean="0">
                <a:solidFill>
                  <a:srgbClr val="002060"/>
                </a:solidFill>
              </a:rPr>
              <a:t>נְבִאִים</a:t>
            </a:r>
            <a:r>
              <a:rPr lang="he-IL" sz="2000" b="1" i="1" dirty="0" smtClean="0">
                <a:solidFill>
                  <a:srgbClr val="002060"/>
                </a:solidFill>
              </a:rPr>
              <a:t> יֹרְדִים מֵהַבָּמָה וְלִפְנֵיהֶם נֵבֶל </a:t>
            </a:r>
            <a:r>
              <a:rPr lang="he-IL" sz="2000" b="1" i="1" dirty="0" err="1" smtClean="0">
                <a:solidFill>
                  <a:srgbClr val="002060"/>
                </a:solidFill>
              </a:rPr>
              <a:t>וְתֹף</a:t>
            </a:r>
            <a:r>
              <a:rPr lang="he-IL" sz="2000" b="1" i="1" dirty="0" smtClean="0">
                <a:solidFill>
                  <a:srgbClr val="002060"/>
                </a:solidFill>
              </a:rPr>
              <a:t> וְחָלִיל </a:t>
            </a:r>
            <a:r>
              <a:rPr lang="he-IL" sz="2000" b="1" i="1" dirty="0" err="1" smtClean="0">
                <a:solidFill>
                  <a:srgbClr val="002060"/>
                </a:solidFill>
              </a:rPr>
              <a:t>וְכִנּוֹר</a:t>
            </a:r>
            <a:r>
              <a:rPr lang="he-IL" sz="2000" b="1" i="1" dirty="0" smtClean="0">
                <a:solidFill>
                  <a:srgbClr val="002060"/>
                </a:solidFill>
              </a:rPr>
              <a:t> וְהֵמָּה מִתְנַבְּאִים.  ו וְצָלְחָה עָלֶיךָ רוּחַ יְהוָה </a:t>
            </a:r>
            <a:r>
              <a:rPr lang="he-IL" sz="2000" b="1" i="1" dirty="0" err="1" smtClean="0">
                <a:solidFill>
                  <a:srgbClr val="002060"/>
                </a:solidFill>
              </a:rPr>
              <a:t>וְהִתְנַבִּית</a:t>
            </a:r>
            <a:r>
              <a:rPr lang="he-IL" sz="2000" b="1" i="1" dirty="0" smtClean="0">
                <a:solidFill>
                  <a:srgbClr val="002060"/>
                </a:solidFill>
              </a:rPr>
              <a:t>ָ עִמָּם וְנֶהְפַּכְתָּ לְאִישׁ אַחֵר".</a:t>
            </a:r>
            <a:endParaRPr lang="he-IL" sz="2000" b="1" i="1" dirty="0">
              <a:solidFill>
                <a:srgbClr val="002060"/>
              </a:solidFill>
            </a:endParaRPr>
          </a:p>
        </p:txBody>
      </p:sp>
      <p:pic>
        <p:nvPicPr>
          <p:cNvPr id="4" name="Picture 2" descr="http://www.mkm-haifa.co.il/ahuza/group_work/Picture2.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658" y="188640"/>
            <a:ext cx="1103820" cy="1094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6812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303240" y="116632"/>
            <a:ext cx="6840760" cy="1143000"/>
          </a:xfrm>
        </p:spPr>
        <p:txBody>
          <a:bodyPr>
            <a:normAutofit/>
          </a:bodyPr>
          <a:lstStyle/>
          <a:p>
            <a:r>
              <a:rPr lang="he-IL" b="1" dirty="0" smtClean="0">
                <a:solidFill>
                  <a:srgbClr val="C00000"/>
                </a:solidFill>
                <a:cs typeface="+mn-cs"/>
              </a:rPr>
              <a:t>הגם שאול בנביאים?</a:t>
            </a:r>
            <a:endParaRPr lang="he-IL" b="1" dirty="0">
              <a:solidFill>
                <a:srgbClr val="C00000"/>
              </a:solidFill>
              <a:cs typeface="+mn-cs"/>
            </a:endParaRPr>
          </a:p>
        </p:txBody>
      </p:sp>
      <p:sp>
        <p:nvSpPr>
          <p:cNvPr id="3" name="מלבן 2"/>
          <p:cNvSpPr/>
          <p:nvPr/>
        </p:nvSpPr>
        <p:spPr>
          <a:xfrm>
            <a:off x="179512" y="1412776"/>
            <a:ext cx="8856984" cy="6986528"/>
          </a:xfrm>
          <a:prstGeom prst="rect">
            <a:avLst/>
          </a:prstGeom>
        </p:spPr>
        <p:txBody>
          <a:bodyPr wrap="square">
            <a:spAutoFit/>
          </a:bodyPr>
          <a:lstStyle/>
          <a:p>
            <a:r>
              <a:rPr lang="he-IL" sz="2800" b="1" dirty="0" smtClean="0">
                <a:solidFill>
                  <a:srgbClr val="002060"/>
                </a:solidFill>
              </a:rPr>
              <a:t>בגבעת האלוקים יפגוש שאול חבל נביאים , </a:t>
            </a:r>
          </a:p>
          <a:p>
            <a:r>
              <a:rPr lang="he-IL" sz="2800" b="1" dirty="0" smtClean="0">
                <a:solidFill>
                  <a:srgbClr val="002060"/>
                </a:solidFill>
              </a:rPr>
              <a:t>חבורת נביאים המאוחדים וקשורים זה לזה כמו בחבל, הכוונה לחבורות אנשים שחיו חיים מקודשים בהכנה לקבלת רוח הקודש ביחד.</a:t>
            </a:r>
          </a:p>
          <a:p>
            <a:endParaRPr lang="he-IL" sz="2800" b="1" dirty="0" smtClean="0"/>
          </a:p>
          <a:p>
            <a:r>
              <a:rPr lang="he-IL" sz="2800" b="1" dirty="0" smtClean="0">
                <a:solidFill>
                  <a:srgbClr val="002060"/>
                </a:solidFill>
              </a:rPr>
              <a:t>שמואל אומר לשאול </a:t>
            </a:r>
            <a:r>
              <a:rPr lang="he-IL" sz="2800" b="1" i="1" dirty="0" smtClean="0">
                <a:solidFill>
                  <a:srgbClr val="C00000"/>
                </a:solidFill>
              </a:rPr>
              <a:t>"ופגעת חבל נביאים יורדים מהבמה ולפניהם נבל ותוף וחליל </a:t>
            </a:r>
            <a:r>
              <a:rPr lang="he-IL" sz="2800" b="1" i="1" dirty="0" err="1" smtClean="0">
                <a:solidFill>
                  <a:srgbClr val="C00000"/>
                </a:solidFill>
              </a:rPr>
              <a:t>וכנור</a:t>
            </a:r>
            <a:r>
              <a:rPr lang="he-IL" sz="2800" b="1" i="1" dirty="0" smtClean="0">
                <a:solidFill>
                  <a:srgbClr val="C00000"/>
                </a:solidFill>
              </a:rPr>
              <a:t> והמה מתנבאים" (פס' ה). </a:t>
            </a:r>
          </a:p>
          <a:p>
            <a:r>
              <a:rPr lang="he-IL" sz="2800" b="1" dirty="0" smtClean="0">
                <a:solidFill>
                  <a:srgbClr val="002060"/>
                </a:solidFill>
              </a:rPr>
              <a:t>לפי דעת חז"ל היו מנגנים לפניהם בכלי זמר לשמחם, כי אין רוח הקודש שורה אלא מתוך שמחה. יש סוברים שהנביאים היו שרים תהילות ה'. </a:t>
            </a:r>
            <a:endParaRPr lang="he-IL" sz="2800" b="1" dirty="0" smtClean="0"/>
          </a:p>
          <a:p>
            <a:r>
              <a:rPr lang="he-IL" sz="2800" b="1" dirty="0" smtClean="0">
                <a:solidFill>
                  <a:srgbClr val="002060"/>
                </a:solidFill>
              </a:rPr>
              <a:t>בלוויית כלי זמר כדרך הנגינה בבית המקדש. הנגינה הייתה אצל הנביאים אמצעי להשראת רוח הנבואה (מל"ב' ג' ט"ו). </a:t>
            </a:r>
          </a:p>
          <a:p>
            <a:endParaRPr lang="he-IL" sz="2800" b="1" dirty="0" smtClean="0"/>
          </a:p>
          <a:p>
            <a:endParaRPr lang="he-IL" sz="2800" b="1" dirty="0"/>
          </a:p>
          <a:p>
            <a:r>
              <a:rPr lang="he-IL" sz="2800" b="1" dirty="0" smtClean="0"/>
              <a:t/>
            </a:r>
            <a:br>
              <a:rPr lang="he-IL" sz="2800" b="1" dirty="0" smtClean="0"/>
            </a:br>
            <a:endParaRPr lang="he-IL" sz="2800" b="1" dirty="0"/>
          </a:p>
        </p:txBody>
      </p:sp>
      <p:sp>
        <p:nvSpPr>
          <p:cNvPr id="4" name="מציין מיקום של כותרת תחתונה 3"/>
          <p:cNvSpPr>
            <a:spLocks noGrp="1"/>
          </p:cNvSpPr>
          <p:nvPr>
            <p:ph type="ftr" sz="quarter" idx="11"/>
          </p:nvPr>
        </p:nvSpPr>
        <p:spPr>
          <a:xfrm>
            <a:off x="3160204" y="6505639"/>
            <a:ext cx="2895600" cy="365125"/>
          </a:xfrm>
        </p:spPr>
        <p:txBody>
          <a:bodyPr/>
          <a:lstStyle/>
          <a:p>
            <a:r>
              <a:rPr lang="he-IL" dirty="0" smtClean="0"/>
              <a:t>תכנון ועיצוב: עילית נר</a:t>
            </a:r>
            <a:endParaRPr lang="he-IL" dirty="0"/>
          </a:p>
        </p:txBody>
      </p:sp>
      <p:pic>
        <p:nvPicPr>
          <p:cNvPr id="6" name="Picture 2" descr="500_Apollo_Muses">
            <a:hlinkClick r:id="rId2" tooltip="500_Apollo_Muses"/>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86388"/>
            <a:ext cx="2592288" cy="1736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3172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heel(1)">
                                      <p:cBhvr>
                                        <p:cTn id="24" dur="20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additive="base">
                                        <p:cTn id="33"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 calcmode="lin" valueType="num">
                                      <p:cBhvr additive="base">
                                        <p:cTn id="39"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40"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43508" y="764704"/>
            <a:ext cx="8784976" cy="1498178"/>
          </a:xfrm>
        </p:spPr>
        <p:txBody>
          <a:bodyPr>
            <a:noAutofit/>
          </a:bodyPr>
          <a:lstStyle/>
          <a:p>
            <a:pPr algn="r"/>
            <a:r>
              <a:rPr lang="he-IL" sz="2800" b="1" dirty="0" smtClean="0">
                <a:solidFill>
                  <a:srgbClr val="002060"/>
                </a:solidFill>
                <a:cs typeface="+mn-cs"/>
              </a:rPr>
              <a:t>כששאול פגש את חבר הנביאים עברה גם עליו רוח הנבואה והוא התנבא אתם, התעוררו בו כוחות נפש חדשים, והוא היה ראוי להיות מנהיגם של ישראל הפועל בהשראת רוח ה' השורה עליו. </a:t>
            </a:r>
            <a:br>
              <a:rPr lang="he-IL" sz="2800" b="1" dirty="0" smtClean="0">
                <a:solidFill>
                  <a:srgbClr val="002060"/>
                </a:solidFill>
                <a:cs typeface="+mn-cs"/>
              </a:rPr>
            </a:br>
            <a:r>
              <a:rPr lang="he-IL" sz="2800" b="1" dirty="0" smtClean="0">
                <a:solidFill>
                  <a:srgbClr val="002060"/>
                </a:solidFill>
                <a:cs typeface="+mn-cs"/>
              </a:rPr>
              <a:t>שאול הפך להיות לאדם אחר, והתנהגותו הפתיעה את כל מכריו. הם שאלו: מה קרה לשאול? הגם שאול בנביאים?</a:t>
            </a:r>
            <a:r>
              <a:rPr lang="en-US" sz="2800" b="1" dirty="0" smtClean="0">
                <a:solidFill>
                  <a:srgbClr val="002060"/>
                </a:solidFill>
                <a:cs typeface="+mn-cs"/>
              </a:rPr>
              <a:t/>
            </a:r>
            <a:br>
              <a:rPr lang="en-US" sz="2800" b="1" dirty="0" smtClean="0">
                <a:solidFill>
                  <a:srgbClr val="002060"/>
                </a:solidFill>
                <a:cs typeface="+mn-cs"/>
              </a:rPr>
            </a:br>
            <a:endParaRPr lang="he-IL" sz="2800" b="1" dirty="0">
              <a:solidFill>
                <a:srgbClr val="002060"/>
              </a:solidFill>
              <a:cs typeface="+mn-cs"/>
            </a:endParaRPr>
          </a:p>
        </p:txBody>
      </p:sp>
      <p:pic>
        <p:nvPicPr>
          <p:cNvPr id="3" name="Picture 2" descr="http://vodyzivota.cz/wp-content/uploads/2012/10/múzy.jpg"/>
          <p:cNvPicPr>
            <a:picLocks noChangeAspect="1" noChangeArrowheads="1"/>
          </p:cNvPicPr>
          <p:nvPr/>
        </p:nvPicPr>
        <p:blipFill rotWithShape="1">
          <a:blip r:embed="rId2">
            <a:extLst>
              <a:ext uri="{28A0092B-C50C-407E-A947-70E740481C1C}">
                <a14:useLocalDpi xmlns:a14="http://schemas.microsoft.com/office/drawing/2010/main" val="0"/>
              </a:ext>
            </a:extLst>
          </a:blip>
          <a:srcRect l="1676" t="3138" r="1323" b="4331"/>
          <a:stretch/>
        </p:blipFill>
        <p:spPr bwMode="auto">
          <a:xfrm>
            <a:off x="879894" y="2613803"/>
            <a:ext cx="7194431" cy="4054415"/>
          </a:xfrm>
          <a:prstGeom prst="rect">
            <a:avLst/>
          </a:prstGeom>
          <a:noFill/>
          <a:extLst>
            <a:ext uri="{909E8E84-426E-40DD-AFC4-6F175D3DCCD1}">
              <a14:hiddenFill xmlns:a14="http://schemas.microsoft.com/office/drawing/2010/main">
                <a:solidFill>
                  <a:srgbClr val="FFFFFF"/>
                </a:solidFill>
              </a14:hiddenFill>
            </a:ext>
          </a:extLst>
        </p:spPr>
      </p:pic>
      <p:sp>
        <p:nvSpPr>
          <p:cNvPr id="4" name="כותרת 1"/>
          <p:cNvSpPr txBox="1">
            <a:spLocks/>
          </p:cNvSpPr>
          <p:nvPr/>
        </p:nvSpPr>
        <p:spPr>
          <a:xfrm>
            <a:off x="2339752" y="5661248"/>
            <a:ext cx="4392488" cy="566936"/>
          </a:xfrm>
          <a:prstGeom prst="rect">
            <a:avLst/>
          </a:prstGeom>
          <a:solidFill>
            <a:schemeClr val="accent2">
              <a:lumMod val="75000"/>
            </a:schemeClr>
          </a:solidFill>
        </p:spPr>
        <p:txBody>
          <a:bodyPr vert="horz" lIns="91440" tIns="45720" rIns="91440" bIns="45720" rtlCol="1" anchor="ctr">
            <a:normAutofit fontScale="85000" lnSpcReduction="20000"/>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he-IL" b="1" smtClean="0">
                <a:solidFill>
                  <a:schemeClr val="bg1"/>
                </a:solidFill>
                <a:cs typeface="+mn-cs"/>
              </a:rPr>
              <a:t>הגם שאול בנביאים?</a:t>
            </a:r>
            <a:endParaRPr lang="he-IL" b="1" dirty="0">
              <a:solidFill>
                <a:schemeClr val="bg1"/>
              </a:solidFill>
              <a:cs typeface="+mn-cs"/>
            </a:endParaRPr>
          </a:p>
        </p:txBody>
      </p:sp>
    </p:spTree>
    <p:extLst>
      <p:ext uri="{BB962C8B-B14F-4D97-AF65-F5344CB8AC3E}">
        <p14:creationId xmlns:p14="http://schemas.microsoft.com/office/powerpoint/2010/main" val="611098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1)">
                                      <p:cBhvr>
                                        <p:cTn id="13" dur="20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565921" y="-99392"/>
            <a:ext cx="8229600" cy="1143000"/>
          </a:xfrm>
        </p:spPr>
        <p:txBody>
          <a:bodyPr/>
          <a:lstStyle/>
          <a:p>
            <a:r>
              <a:rPr lang="he-IL" b="1" dirty="0" smtClean="0">
                <a:solidFill>
                  <a:srgbClr val="C00000"/>
                </a:solidFill>
                <a:cs typeface="+mn-cs"/>
              </a:rPr>
              <a:t>הגם שאול בנביאים?</a:t>
            </a:r>
            <a:endParaRPr lang="he-IL" b="1" dirty="0">
              <a:solidFill>
                <a:srgbClr val="C00000"/>
              </a:solidFill>
              <a:cs typeface="+mn-cs"/>
            </a:endParaRPr>
          </a:p>
        </p:txBody>
      </p:sp>
      <p:sp>
        <p:nvSpPr>
          <p:cNvPr id="3" name="מלבן 2"/>
          <p:cNvSpPr/>
          <p:nvPr/>
        </p:nvSpPr>
        <p:spPr>
          <a:xfrm>
            <a:off x="140380" y="1412776"/>
            <a:ext cx="8784976" cy="4801314"/>
          </a:xfrm>
          <a:prstGeom prst="rect">
            <a:avLst/>
          </a:prstGeom>
        </p:spPr>
        <p:txBody>
          <a:bodyPr wrap="square">
            <a:spAutoFit/>
          </a:bodyPr>
          <a:lstStyle/>
          <a:p>
            <a:pPr>
              <a:lnSpc>
                <a:spcPct val="150000"/>
              </a:lnSpc>
            </a:pPr>
            <a:r>
              <a:rPr lang="he-IL" sz="2400" b="1" dirty="0" smtClean="0">
                <a:solidFill>
                  <a:srgbClr val="C00000"/>
                </a:solidFill>
              </a:rPr>
              <a:t>כיצד נוצר הפתגם ומהי משמעותו?</a:t>
            </a:r>
          </a:p>
          <a:p>
            <a:pPr>
              <a:lnSpc>
                <a:spcPct val="150000"/>
              </a:lnSpc>
            </a:pPr>
            <a:r>
              <a:rPr lang="he-IL" sz="2400" b="1" dirty="0" smtClean="0">
                <a:solidFill>
                  <a:srgbClr val="002060"/>
                </a:solidFill>
              </a:rPr>
              <a:t>הנביאים: משה, יהושע, שמואל- </a:t>
            </a:r>
          </a:p>
          <a:p>
            <a:pPr>
              <a:lnSpc>
                <a:spcPct val="150000"/>
              </a:lnSpc>
            </a:pPr>
            <a:r>
              <a:rPr lang="he-IL" sz="2400" b="1" dirty="0" smtClean="0">
                <a:solidFill>
                  <a:srgbClr val="002060"/>
                </a:solidFill>
              </a:rPr>
              <a:t>מי היה  אביהם של כל הנביאים? האם אביהם היה גם נביא?</a:t>
            </a:r>
          </a:p>
          <a:p>
            <a:pPr>
              <a:lnSpc>
                <a:spcPct val="150000"/>
              </a:lnSpc>
            </a:pPr>
            <a:r>
              <a:rPr lang="he-IL" sz="2400" b="1" dirty="0" smtClean="0">
                <a:solidFill>
                  <a:srgbClr val="002060"/>
                </a:solidFill>
              </a:rPr>
              <a:t>אבותיהם לא היו נביאים, אין הנבואה עוברת בירושה, ומשום כך יכול גם שאול להיות נביא.</a:t>
            </a:r>
          </a:p>
          <a:p>
            <a:pPr>
              <a:lnSpc>
                <a:spcPct val="150000"/>
              </a:lnSpc>
            </a:pPr>
            <a:r>
              <a:rPr lang="he-IL" sz="2400" b="1" dirty="0" smtClean="0">
                <a:solidFill>
                  <a:srgbClr val="002060"/>
                </a:solidFill>
              </a:rPr>
              <a:t>וכך נוצר הפתגם </a:t>
            </a:r>
            <a:r>
              <a:rPr lang="he-IL" sz="3600" b="1" dirty="0" smtClean="0">
                <a:solidFill>
                  <a:srgbClr val="C00000"/>
                </a:solidFill>
              </a:rPr>
              <a:t>"הגם שאול בנביאים?" </a:t>
            </a:r>
          </a:p>
          <a:p>
            <a:pPr>
              <a:lnSpc>
                <a:spcPct val="150000"/>
              </a:lnSpc>
            </a:pPr>
            <a:r>
              <a:rPr lang="he-IL" sz="2400" b="1" dirty="0" smtClean="0">
                <a:solidFill>
                  <a:srgbClr val="002060"/>
                </a:solidFill>
              </a:rPr>
              <a:t>כשרואים אדם במצב חדש שלא היו רגילים אליו קודם לכן, או כשרואים איש משנה פתאום דרכו, נוהגים לומר: </a:t>
            </a:r>
            <a:r>
              <a:rPr lang="he-IL" sz="2400" b="1" dirty="0" smtClean="0">
                <a:solidFill>
                  <a:srgbClr val="C00000"/>
                </a:solidFill>
              </a:rPr>
              <a:t>הגם שאול בנביאים?</a:t>
            </a:r>
          </a:p>
        </p:txBody>
      </p:sp>
      <p:sp>
        <p:nvSpPr>
          <p:cNvPr id="4" name="מציין מיקום של כותרת תחתונה 3"/>
          <p:cNvSpPr>
            <a:spLocks noGrp="1"/>
          </p:cNvSpPr>
          <p:nvPr>
            <p:ph type="ftr" sz="quarter" idx="11"/>
          </p:nvPr>
        </p:nvSpPr>
        <p:spPr/>
        <p:txBody>
          <a:bodyPr/>
          <a:lstStyle/>
          <a:p>
            <a:r>
              <a:rPr lang="he-IL" smtClean="0"/>
              <a:t>תכנון ועיצוב: עילית נר</a:t>
            </a:r>
            <a:endParaRPr lang="he-IL"/>
          </a:p>
        </p:txBody>
      </p:sp>
      <p:pic>
        <p:nvPicPr>
          <p:cNvPr id="9220" name="Picture 4" descr="https://encrypted-tbn3.gstatic.com/images?q=tbn:ANd9GcR8Gr17ZERoLer_cwSZP3x7wsvhjP2raylBYkdh53bF-2oKgpM8">
            <a:hlinkClick r:id="rId2"/>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112" b="5900"/>
          <a:stretch/>
        </p:blipFill>
        <p:spPr bwMode="auto">
          <a:xfrm>
            <a:off x="0" y="0"/>
            <a:ext cx="313184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5330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9220"/>
                                        </p:tgtEl>
                                        <p:attrNameLst>
                                          <p:attrName>style.visibility</p:attrName>
                                        </p:attrNameLst>
                                      </p:cBhvr>
                                      <p:to>
                                        <p:strVal val="visible"/>
                                      </p:to>
                                    </p:set>
                                    <p:animEffect transition="in" filter="wheel(1)">
                                      <p:cBhvr>
                                        <p:cTn id="12" dur="2000"/>
                                        <p:tgtEl>
                                          <p:spTgt spid="9220"/>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additive="base">
                                        <p:cTn id="1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additive="base">
                                        <p:cTn id="2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additive="base">
                                        <p:cTn id="2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additive="base">
                                        <p:cTn id="3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 calcmode="lin" valueType="num">
                                      <p:cBhvr additive="base">
                                        <p:cTn id="4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9" fill="hold"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additive="base">
                                        <p:cTn id="4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3">
                                            <p:txEl>
                                              <p:pRg st="5" end="5"/>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3"/>
          <p:cNvSpPr>
            <a:spLocks noGrp="1"/>
          </p:cNvSpPr>
          <p:nvPr>
            <p:ph type="title"/>
          </p:nvPr>
        </p:nvSpPr>
        <p:spPr>
          <a:xfrm>
            <a:off x="457200" y="274638"/>
            <a:ext cx="8435280" cy="1143000"/>
          </a:xfrm>
        </p:spPr>
        <p:txBody>
          <a:bodyPr>
            <a:normAutofit fontScale="90000"/>
          </a:bodyPr>
          <a:lstStyle/>
          <a:p>
            <a:r>
              <a:rPr lang="he-IL" b="1" dirty="0" smtClean="0">
                <a:solidFill>
                  <a:srgbClr val="C00000"/>
                </a:solidFill>
                <a:cs typeface="+mn-cs"/>
              </a:rPr>
              <a:t>נמשיך בקריאת הפרק (פסוקים י"ח- כ"ז)</a:t>
            </a:r>
            <a:endParaRPr lang="he-IL" b="1" dirty="0">
              <a:solidFill>
                <a:srgbClr val="C00000"/>
              </a:solidFill>
              <a:cs typeface="+mn-cs"/>
            </a:endParaRPr>
          </a:p>
        </p:txBody>
      </p:sp>
      <p:pic>
        <p:nvPicPr>
          <p:cNvPr id="1026" name="Picture 2" descr="שמואל מושח את שאול"/>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3384231"/>
            <a:ext cx="3333751" cy="30003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3384230"/>
            <a:ext cx="4534360" cy="2781073"/>
          </a:xfrm>
          <a:prstGeom prst="rect">
            <a:avLst/>
          </a:prstGeom>
          <a:noFill/>
          <a:extLst>
            <a:ext uri="{909E8E84-426E-40DD-AFC4-6F175D3DCCD1}">
              <a14:hiddenFill xmlns:a14="http://schemas.microsoft.com/office/drawing/2010/main">
                <a:solidFill>
                  <a:srgbClr val="FFFFFF"/>
                </a:solidFill>
              </a14:hiddenFill>
            </a:ext>
          </a:extLst>
        </p:spPr>
      </p:pic>
      <p:pic>
        <p:nvPicPr>
          <p:cNvPr id="5" name="תמונה 4">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39952" y="2060848"/>
            <a:ext cx="1533525" cy="571500"/>
          </a:xfrm>
          <a:prstGeom prst="rect">
            <a:avLst/>
          </a:prstGeom>
        </p:spPr>
      </p:pic>
      <p:sp>
        <p:nvSpPr>
          <p:cNvPr id="2" name="מציין מיקום של כותרת תחתונה 1"/>
          <p:cNvSpPr>
            <a:spLocks noGrp="1"/>
          </p:cNvSpPr>
          <p:nvPr>
            <p:ph type="ftr" sz="quarter" idx="11"/>
          </p:nvPr>
        </p:nvSpPr>
        <p:spPr/>
        <p:txBody>
          <a:bodyPr/>
          <a:lstStyle/>
          <a:p>
            <a:r>
              <a:rPr lang="he-IL" smtClean="0"/>
              <a:t>תכנון ועיצוב: עילית נר</a:t>
            </a:r>
            <a:endParaRPr lang="he-IL"/>
          </a:p>
        </p:txBody>
      </p:sp>
    </p:spTree>
    <p:extLst>
      <p:ext uri="{BB962C8B-B14F-4D97-AF65-F5344CB8AC3E}">
        <p14:creationId xmlns:p14="http://schemas.microsoft.com/office/powerpoint/2010/main" val="257741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wheel(1)">
                                      <p:cBhvr>
                                        <p:cTn id="17" dur="2000"/>
                                        <p:tgtEl>
                                          <p:spTgt spid="1026"/>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1028"/>
                                        </p:tgtEl>
                                        <p:attrNameLst>
                                          <p:attrName>style.visibility</p:attrName>
                                        </p:attrNameLst>
                                      </p:cBhvr>
                                      <p:to>
                                        <p:strVal val="visible"/>
                                      </p:to>
                                    </p:set>
                                    <p:animEffect transition="in" filter="wheel(1)">
                                      <p:cBhvr>
                                        <p:cTn id="22"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528293" y="116632"/>
            <a:ext cx="8229600" cy="1143000"/>
          </a:xfrm>
        </p:spPr>
        <p:txBody>
          <a:bodyPr/>
          <a:lstStyle/>
          <a:p>
            <a:r>
              <a:rPr lang="he-IL" b="1" dirty="0" smtClean="0">
                <a:solidFill>
                  <a:srgbClr val="C00000"/>
                </a:solidFill>
                <a:cs typeface="+mn-cs"/>
              </a:rPr>
              <a:t>ההמלכה השנייה של שאול</a:t>
            </a:r>
            <a:endParaRPr lang="he-IL" b="1" dirty="0">
              <a:solidFill>
                <a:srgbClr val="C00000"/>
              </a:solidFill>
              <a:cs typeface="+mn-cs"/>
            </a:endParaRPr>
          </a:p>
        </p:txBody>
      </p:sp>
      <p:sp>
        <p:nvSpPr>
          <p:cNvPr id="3" name="מלבן 2"/>
          <p:cNvSpPr/>
          <p:nvPr/>
        </p:nvSpPr>
        <p:spPr>
          <a:xfrm>
            <a:off x="539552" y="1268760"/>
            <a:ext cx="8352928" cy="5324535"/>
          </a:xfrm>
          <a:prstGeom prst="rect">
            <a:avLst/>
          </a:prstGeom>
        </p:spPr>
        <p:txBody>
          <a:bodyPr wrap="square">
            <a:spAutoFit/>
          </a:bodyPr>
          <a:lstStyle/>
          <a:p>
            <a:r>
              <a:rPr lang="he-IL" sz="2000" b="1" i="1" dirty="0" smtClean="0">
                <a:solidFill>
                  <a:srgbClr val="C00000"/>
                </a:solidFill>
              </a:rPr>
              <a:t>"</a:t>
            </a:r>
            <a:r>
              <a:rPr lang="he-IL" sz="2000" b="1" i="1" dirty="0" err="1" smtClean="0">
                <a:solidFill>
                  <a:srgbClr val="C00000"/>
                </a:solidFill>
              </a:rPr>
              <a:t>יז</a:t>
            </a:r>
            <a:r>
              <a:rPr lang="he-IL" sz="2000" b="1" i="1" dirty="0" smtClean="0">
                <a:solidFill>
                  <a:srgbClr val="C00000"/>
                </a:solidFill>
              </a:rPr>
              <a:t> וַיַּצְעֵק שְׁמוּאֵל אֶת-הָעָם אֶל-יְהוָה הַמִּצְפָּה"</a:t>
            </a:r>
          </a:p>
          <a:p>
            <a:r>
              <a:rPr lang="he-IL" sz="2000" b="1" dirty="0" smtClean="0">
                <a:solidFill>
                  <a:srgbClr val="002060"/>
                </a:solidFill>
              </a:rPr>
              <a:t>לאחר שבאו כל האותות ושאול כבר האמין בייעודו, הגיעה השעה לגלות לעם כולו מיהו בחיר האלוקים שנועד למלוך על עם ישראל.</a:t>
            </a:r>
          </a:p>
          <a:p>
            <a:r>
              <a:rPr lang="he-IL" sz="2000" b="1" dirty="0" smtClean="0">
                <a:solidFill>
                  <a:srgbClr val="002060"/>
                </a:solidFill>
              </a:rPr>
              <a:t>במצפה, שבנחלת בנימין,  באסיפת העם הגדולה שנתקיימה שם מודיע שמואל על בחירת המלך. הפעם נבחר שאול ע"י גורל. </a:t>
            </a:r>
            <a:endParaRPr lang="he-IL" sz="2000" b="1" u="sng" dirty="0" smtClean="0">
              <a:solidFill>
                <a:srgbClr val="C00000"/>
              </a:solidFill>
            </a:endParaRPr>
          </a:p>
          <a:p>
            <a:endParaRPr lang="he-IL" sz="2000" b="1" u="sng" dirty="0" smtClean="0">
              <a:solidFill>
                <a:srgbClr val="C00000"/>
              </a:solidFill>
            </a:endParaRPr>
          </a:p>
          <a:p>
            <a:r>
              <a:rPr lang="he-IL" sz="2000" b="1" u="sng" dirty="0" smtClean="0">
                <a:solidFill>
                  <a:srgbClr val="C00000"/>
                </a:solidFill>
              </a:rPr>
              <a:t>ערכו שיח עמיתים: </a:t>
            </a:r>
            <a:r>
              <a:rPr lang="he-IL" sz="2000" b="1" dirty="0" smtClean="0">
                <a:solidFill>
                  <a:srgbClr val="C00000"/>
                </a:solidFill>
              </a:rPr>
              <a:t>מדוע נעשתה פעולה זו, הרי שאול כבר נבחר ?</a:t>
            </a:r>
          </a:p>
          <a:p>
            <a:endParaRPr lang="he-IL" sz="2000" b="1" dirty="0" smtClean="0">
              <a:solidFill>
                <a:srgbClr val="C00000"/>
              </a:solidFill>
            </a:endParaRPr>
          </a:p>
          <a:p>
            <a:r>
              <a:rPr lang="he-IL" sz="2000" b="1" dirty="0" smtClean="0">
                <a:solidFill>
                  <a:srgbClr val="002060"/>
                </a:solidFill>
              </a:rPr>
              <a:t>בפעם הראשונה שאול נבחר בסתר. פעולה זו נעשתה בגלוי לעיני כול כדי לשכנע את העם שאכן שאול הוא בחיר אלוקים. </a:t>
            </a:r>
          </a:p>
          <a:p>
            <a:r>
              <a:rPr lang="he-IL" sz="2000" b="1" dirty="0" smtClean="0"/>
              <a:t/>
            </a:r>
            <a:br>
              <a:rPr lang="he-IL" sz="2000" b="1" dirty="0" smtClean="0"/>
            </a:br>
            <a:r>
              <a:rPr lang="he-IL" sz="2000" b="1" dirty="0" smtClean="0">
                <a:solidFill>
                  <a:srgbClr val="C00000"/>
                </a:solidFill>
              </a:rPr>
              <a:t>כיצד הוכיח שמואל לעם ששאול נבחר ע"י אלוהים?</a:t>
            </a:r>
          </a:p>
          <a:p>
            <a:endParaRPr lang="he-IL" sz="2000" b="1" dirty="0" smtClean="0">
              <a:solidFill>
                <a:srgbClr val="002060"/>
              </a:solidFill>
            </a:endParaRPr>
          </a:p>
          <a:p>
            <a:r>
              <a:rPr lang="he-IL" sz="2000" b="1" dirty="0" smtClean="0">
                <a:solidFill>
                  <a:srgbClr val="002060"/>
                </a:solidFill>
              </a:rPr>
              <a:t>ביום </a:t>
            </a:r>
            <a:r>
              <a:rPr lang="he-IL" sz="2000" b="1" dirty="0">
                <a:solidFill>
                  <a:srgbClr val="002060"/>
                </a:solidFill>
              </a:rPr>
              <a:t>ההוא אסף שמואל את זקני העם אל המצפה ואמר להם: בקשתם מלך, ואלוהים צווה עלי למצוא לכם מלך. נטיל גורל ונראה מי האיש.</a:t>
            </a:r>
            <a:endParaRPr lang="en-US" sz="2000" b="1" dirty="0">
              <a:solidFill>
                <a:srgbClr val="002060"/>
              </a:solidFill>
            </a:endParaRPr>
          </a:p>
          <a:p>
            <a:r>
              <a:rPr lang="he-IL" sz="2000" b="1" dirty="0">
                <a:solidFill>
                  <a:srgbClr val="002060"/>
                </a:solidFill>
              </a:rPr>
              <a:t>תחילה נפל הגורל על </a:t>
            </a:r>
            <a:r>
              <a:rPr lang="he-IL" sz="2000" b="1" dirty="0">
                <a:solidFill>
                  <a:srgbClr val="C00000"/>
                </a:solidFill>
              </a:rPr>
              <a:t>שבט בנימין, </a:t>
            </a:r>
            <a:r>
              <a:rPr lang="he-IL" sz="2000" b="1" dirty="0">
                <a:solidFill>
                  <a:srgbClr val="002060"/>
                </a:solidFill>
              </a:rPr>
              <a:t>אחר כך נפל הגורל על </a:t>
            </a:r>
            <a:r>
              <a:rPr lang="he-IL" sz="2000" b="1" dirty="0">
                <a:solidFill>
                  <a:srgbClr val="C00000"/>
                </a:solidFill>
              </a:rPr>
              <a:t>משפחת המטרי, </a:t>
            </a:r>
            <a:r>
              <a:rPr lang="he-IL" sz="2000" b="1" dirty="0">
                <a:solidFill>
                  <a:srgbClr val="002060"/>
                </a:solidFill>
              </a:rPr>
              <a:t>משפחתו של שאול בן קיש, ולבסוף נפל הגורל על </a:t>
            </a:r>
            <a:r>
              <a:rPr lang="he-IL" sz="2000" b="1" dirty="0">
                <a:solidFill>
                  <a:srgbClr val="C00000"/>
                </a:solidFill>
              </a:rPr>
              <a:t>שאול</a:t>
            </a:r>
            <a:r>
              <a:rPr lang="he-IL" sz="2000" b="1" dirty="0" smtClean="0">
                <a:solidFill>
                  <a:srgbClr val="002060"/>
                </a:solidFill>
              </a:rPr>
              <a:t>.</a:t>
            </a:r>
            <a:endParaRPr lang="en-US" sz="2000" b="1" dirty="0">
              <a:solidFill>
                <a:srgbClr val="002060"/>
              </a:solidFill>
            </a:endParaRPr>
          </a:p>
        </p:txBody>
      </p:sp>
      <p:sp>
        <p:nvSpPr>
          <p:cNvPr id="4" name="לחצן פעולה: מסמך 3">
            <a:hlinkClick r:id="" action="ppaction://hlinkshowjump?jump=nextslide" highlightClick="1"/>
          </p:cNvPr>
          <p:cNvSpPr/>
          <p:nvPr/>
        </p:nvSpPr>
        <p:spPr>
          <a:xfrm>
            <a:off x="3059832" y="2636912"/>
            <a:ext cx="1296144" cy="504056"/>
          </a:xfrm>
          <a:prstGeom prst="actionButtonDocument">
            <a:avLst/>
          </a:prstGeom>
        </p:spPr>
        <p:style>
          <a:lnRef idx="0">
            <a:schemeClr val="accent5"/>
          </a:lnRef>
          <a:fillRef idx="3">
            <a:schemeClr val="accent5"/>
          </a:fillRef>
          <a:effectRef idx="3">
            <a:schemeClr val="accent5"/>
          </a:effectRef>
          <a:fontRef idx="minor">
            <a:schemeClr val="lt1"/>
          </a:fontRef>
        </p:style>
        <p:txBody>
          <a:bodyPr rtlCol="1" anchor="ctr"/>
          <a:lstStyle/>
          <a:p>
            <a:pPr algn="ctr"/>
            <a:endParaRPr lang="he-IL" sz="1200" b="1" dirty="0" smtClean="0">
              <a:solidFill>
                <a:schemeClr val="bg1"/>
              </a:solidFill>
            </a:endParaRPr>
          </a:p>
          <a:p>
            <a:pPr algn="ctr"/>
            <a:r>
              <a:rPr lang="he-IL" sz="1200" b="1" dirty="0" smtClean="0">
                <a:solidFill>
                  <a:schemeClr val="bg1"/>
                </a:solidFill>
              </a:rPr>
              <a:t>הסבר -מהי הטלת גורל?</a:t>
            </a:r>
          </a:p>
          <a:p>
            <a:pPr algn="ctr"/>
            <a:endParaRPr lang="he-IL" dirty="0"/>
          </a:p>
        </p:txBody>
      </p:sp>
      <p:sp>
        <p:nvSpPr>
          <p:cNvPr id="5" name="לחצן פעולה: קדימה או הבא 4">
            <a:hlinkClick r:id="rId2" action="ppaction://hlinksldjump" highlightClick="1"/>
          </p:cNvPr>
          <p:cNvSpPr/>
          <p:nvPr/>
        </p:nvSpPr>
        <p:spPr>
          <a:xfrm>
            <a:off x="323528" y="6165304"/>
            <a:ext cx="648072" cy="576064"/>
          </a:xfrm>
          <a:prstGeom prst="actionButtonForwardNext">
            <a:avLst/>
          </a:prstGeom>
        </p:spPr>
        <p:style>
          <a:lnRef idx="0">
            <a:schemeClr val="accent5"/>
          </a:lnRef>
          <a:fillRef idx="3">
            <a:schemeClr val="accent5"/>
          </a:fillRef>
          <a:effectRef idx="3">
            <a:schemeClr val="accent5"/>
          </a:effectRef>
          <a:fontRef idx="minor">
            <a:schemeClr val="lt1"/>
          </a:fontRef>
        </p:style>
        <p:txBody>
          <a:bodyPr rtlCol="1" anchor="ctr"/>
          <a:lstStyle/>
          <a:p>
            <a:pPr algn="ctr"/>
            <a:endParaRPr lang="he-IL"/>
          </a:p>
        </p:txBody>
      </p:sp>
      <p:sp>
        <p:nvSpPr>
          <p:cNvPr id="6" name="מציין מיקום של כותרת תחתונה 5"/>
          <p:cNvSpPr>
            <a:spLocks noGrp="1"/>
          </p:cNvSpPr>
          <p:nvPr>
            <p:ph type="ftr" sz="quarter" idx="11"/>
          </p:nvPr>
        </p:nvSpPr>
        <p:spPr/>
        <p:txBody>
          <a:bodyPr/>
          <a:lstStyle/>
          <a:p>
            <a:r>
              <a:rPr lang="he-IL" smtClean="0"/>
              <a:t>תכנון ועיצוב: עילית נר</a:t>
            </a:r>
            <a:endParaRPr lang="he-IL"/>
          </a:p>
        </p:txBody>
      </p:sp>
    </p:spTree>
    <p:extLst>
      <p:ext uri="{BB962C8B-B14F-4D97-AF65-F5344CB8AC3E}">
        <p14:creationId xmlns:p14="http://schemas.microsoft.com/office/powerpoint/2010/main" val="4286717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additive="base">
                                        <p:cTn id="16"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3">
                                            <p:txEl>
                                              <p:pRg st="1" end="1"/>
                                            </p:txEl>
                                          </p:spTgt>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additive="base">
                                        <p:cTn id="20"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1"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down)">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3"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3"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fill="hold"/>
                                        <p:tgtEl>
                                          <p:spTgt spid="3">
                                            <p:txEl>
                                              <p:pRg st="9" end="9"/>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3">
                                            <p:txEl>
                                              <p:pRg st="9" end="9"/>
                                            </p:txEl>
                                          </p:spTgt>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anim calcmode="lin" valueType="num">
                                      <p:cBhvr additive="base">
                                        <p:cTn id="53" dur="500" fill="hold"/>
                                        <p:tgtEl>
                                          <p:spTgt spid="3">
                                            <p:txEl>
                                              <p:pRg st="10" end="10"/>
                                            </p:txEl>
                                          </p:spTgt>
                                        </p:tgtEl>
                                        <p:attrNameLst>
                                          <p:attrName>ppt_x</p:attrName>
                                        </p:attrNameLst>
                                      </p:cBhvr>
                                      <p:tavLst>
                                        <p:tav tm="0">
                                          <p:val>
                                            <p:strVal val="1+#ppt_w/2"/>
                                          </p:val>
                                        </p:tav>
                                        <p:tav tm="100000">
                                          <p:val>
                                            <p:strVal val="#ppt_x"/>
                                          </p:val>
                                        </p:tav>
                                      </p:tavLst>
                                    </p:anim>
                                    <p:anim calcmode="lin" valueType="num">
                                      <p:cBhvr additive="base">
                                        <p:cTn id="54" dur="500" fill="hold"/>
                                        <p:tgtEl>
                                          <p:spTgt spid="3">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b="1" dirty="0" smtClean="0">
                <a:solidFill>
                  <a:srgbClr val="C00000"/>
                </a:solidFill>
                <a:cs typeface="+mn-cs"/>
              </a:rPr>
              <a:t>מהי הטלת גורל?</a:t>
            </a:r>
            <a:endParaRPr lang="he-IL" b="1" dirty="0">
              <a:solidFill>
                <a:srgbClr val="C00000"/>
              </a:solidFill>
              <a:cs typeface="+mn-cs"/>
            </a:endParaRPr>
          </a:p>
        </p:txBody>
      </p:sp>
      <p:sp>
        <p:nvSpPr>
          <p:cNvPr id="3" name="מלבן 2"/>
          <p:cNvSpPr/>
          <p:nvPr/>
        </p:nvSpPr>
        <p:spPr>
          <a:xfrm>
            <a:off x="1329662" y="1548075"/>
            <a:ext cx="7614592" cy="4401205"/>
          </a:xfrm>
          <a:prstGeom prst="rect">
            <a:avLst/>
          </a:prstGeom>
        </p:spPr>
        <p:txBody>
          <a:bodyPr wrap="square">
            <a:spAutoFit/>
          </a:bodyPr>
          <a:lstStyle/>
          <a:p>
            <a:r>
              <a:rPr lang="he-IL" sz="2800" b="1" dirty="0" smtClean="0">
                <a:solidFill>
                  <a:srgbClr val="002060"/>
                </a:solidFill>
              </a:rPr>
              <a:t>בטקס ההגרלה בוחרים אפשרות אחת מבין כמה אפשרויות, בהנחה שהאפשרות שתעלה בגורל היא הרצויה בפני האל. ההגרלה נעשית בעזרת כלים שונים – שימוש </a:t>
            </a:r>
            <a:r>
              <a:rPr lang="he-IL" sz="2800" b="1" i="1" u="sng" dirty="0" smtClean="0">
                <a:solidFill>
                  <a:srgbClr val="002060"/>
                </a:solidFill>
              </a:rPr>
              <a:t>באורים ותומים </a:t>
            </a:r>
            <a:r>
              <a:rPr lang="he-IL" sz="2800" b="1" dirty="0" smtClean="0">
                <a:solidFill>
                  <a:srgbClr val="002060"/>
                </a:solidFill>
              </a:rPr>
              <a:t>(</a:t>
            </a:r>
            <a:r>
              <a:rPr lang="he-IL" sz="2800" b="1" dirty="0" smtClean="0">
                <a:solidFill>
                  <a:srgbClr val="C00000"/>
                </a:solidFill>
              </a:rPr>
              <a:t>כינוי לדרך קבלת מסרים מן האל בתשובה לשאלות, בעזרת החושן שלבש הכהן הגדול על חזהו), </a:t>
            </a:r>
          </a:p>
          <a:p>
            <a:r>
              <a:rPr lang="he-IL" sz="2800" b="1" dirty="0" smtClean="0">
                <a:solidFill>
                  <a:srgbClr val="002060"/>
                </a:solidFill>
              </a:rPr>
              <a:t>הוצאת קלפים </a:t>
            </a:r>
            <a:r>
              <a:rPr lang="he-IL" sz="2800" b="1" i="1" u="sng" dirty="0" smtClean="0">
                <a:solidFill>
                  <a:srgbClr val="002060"/>
                </a:solidFill>
              </a:rPr>
              <a:t>מקלפי </a:t>
            </a:r>
            <a:r>
              <a:rPr lang="he-IL" sz="2800" b="1" dirty="0" smtClean="0">
                <a:solidFill>
                  <a:srgbClr val="C00000"/>
                </a:solidFill>
              </a:rPr>
              <a:t>(קופסה המשמשת פתקי הצבעה והגרלה)  </a:t>
            </a:r>
            <a:r>
              <a:rPr lang="he-IL" sz="2800" b="1" dirty="0" smtClean="0">
                <a:solidFill>
                  <a:srgbClr val="002060"/>
                </a:solidFill>
              </a:rPr>
              <a:t>זריקת אבנים, מקלות או עצמות של חיות, כאשר מיקום הנפילה או צורת הנפילה מסמנים את בחירת הגורל.</a:t>
            </a:r>
            <a:endParaRPr lang="he-IL" sz="2800" b="1" dirty="0">
              <a:solidFill>
                <a:srgbClr val="002060"/>
              </a:solidFill>
            </a:endParaRPr>
          </a:p>
        </p:txBody>
      </p:sp>
      <p:sp>
        <p:nvSpPr>
          <p:cNvPr id="4" name="לחצן פעולה: בית 3">
            <a:hlinkClick r:id="rId2" action="ppaction://hlinksldjump" highlightClick="1"/>
          </p:cNvPr>
          <p:cNvSpPr/>
          <p:nvPr/>
        </p:nvSpPr>
        <p:spPr>
          <a:xfrm>
            <a:off x="4644008" y="5949280"/>
            <a:ext cx="648072" cy="720080"/>
          </a:xfrm>
          <a:prstGeom prst="actionButtonHome">
            <a:avLst/>
          </a:prstGeom>
        </p:spPr>
        <p:style>
          <a:lnRef idx="0">
            <a:schemeClr val="accent5"/>
          </a:lnRef>
          <a:fillRef idx="3">
            <a:schemeClr val="accent5"/>
          </a:fillRef>
          <a:effectRef idx="3">
            <a:schemeClr val="accent5"/>
          </a:effectRef>
          <a:fontRef idx="minor">
            <a:schemeClr val="lt1"/>
          </a:fontRef>
        </p:style>
        <p:txBody>
          <a:bodyPr rtlCol="1" anchor="ctr"/>
          <a:lstStyle/>
          <a:p>
            <a:pPr algn="ctr"/>
            <a:endParaRPr lang="he-IL"/>
          </a:p>
        </p:txBody>
      </p:sp>
      <p:pic>
        <p:nvPicPr>
          <p:cNvPr id="5" name="Picture 2" descr="https://encrypted-tbn2.gstatic.com/images?q=tbn:ANd9GcTaSRi921Icw61QHPBr9ZhxYiLqOR5i6c0YR0Cti5bcOGMsHlIwLA">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2420888"/>
            <a:ext cx="1512168" cy="2016224"/>
          </a:xfrm>
          <a:prstGeom prst="rect">
            <a:avLst/>
          </a:prstGeom>
          <a:noFill/>
          <a:extLst>
            <a:ext uri="{909E8E84-426E-40DD-AFC4-6F175D3DCCD1}">
              <a14:hiddenFill xmlns:a14="http://schemas.microsoft.com/office/drawing/2010/main">
                <a:solidFill>
                  <a:srgbClr val="FFFFFF"/>
                </a:solidFill>
              </a14:hiddenFill>
            </a:ext>
          </a:extLst>
        </p:spPr>
      </p:pic>
      <p:sp>
        <p:nvSpPr>
          <p:cNvPr id="6" name="מציין מיקום של כותרת תחתונה 5"/>
          <p:cNvSpPr>
            <a:spLocks noGrp="1"/>
          </p:cNvSpPr>
          <p:nvPr>
            <p:ph type="ftr" sz="quarter" idx="11"/>
          </p:nvPr>
        </p:nvSpPr>
        <p:spPr>
          <a:xfrm>
            <a:off x="2241358" y="6486797"/>
            <a:ext cx="2895600" cy="365125"/>
          </a:xfrm>
        </p:spPr>
        <p:txBody>
          <a:bodyPr/>
          <a:lstStyle/>
          <a:p>
            <a:r>
              <a:rPr lang="he-IL" dirty="0" smtClean="0"/>
              <a:t>תכנון ועיצוב: עילית נר</a:t>
            </a:r>
            <a:endParaRPr lang="he-IL" dirty="0"/>
          </a:p>
        </p:txBody>
      </p:sp>
    </p:spTree>
    <p:extLst>
      <p:ext uri="{BB962C8B-B14F-4D97-AF65-F5344CB8AC3E}">
        <p14:creationId xmlns:p14="http://schemas.microsoft.com/office/powerpoint/2010/main" val="147934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down)">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2"/>
          <p:cNvSpPr/>
          <p:nvPr/>
        </p:nvSpPr>
        <p:spPr>
          <a:xfrm>
            <a:off x="395536" y="168040"/>
            <a:ext cx="8568952" cy="6555641"/>
          </a:xfrm>
          <a:prstGeom prst="rect">
            <a:avLst/>
          </a:prstGeom>
        </p:spPr>
        <p:txBody>
          <a:bodyPr wrap="square">
            <a:spAutoFit/>
          </a:bodyPr>
          <a:lstStyle/>
          <a:p>
            <a:r>
              <a:rPr lang="he-IL" sz="2000" b="1" dirty="0" smtClean="0">
                <a:solidFill>
                  <a:srgbClr val="C00000"/>
                </a:solidFill>
              </a:rPr>
              <a:t>אך איפה הוא</a:t>
            </a:r>
            <a:r>
              <a:rPr lang="he-IL" sz="2000" dirty="0" smtClean="0">
                <a:solidFill>
                  <a:srgbClr val="C00000"/>
                </a:solidFill>
              </a:rPr>
              <a:t> </a:t>
            </a:r>
            <a:r>
              <a:rPr lang="he-IL" sz="2000" b="1" dirty="0" smtClean="0">
                <a:solidFill>
                  <a:srgbClr val="C00000"/>
                </a:solidFill>
              </a:rPr>
              <a:t>?</a:t>
            </a:r>
            <a:r>
              <a:rPr lang="he-IL" sz="2000" dirty="0" smtClean="0">
                <a:solidFill>
                  <a:srgbClr val="C00000"/>
                </a:solidFill>
              </a:rPr>
              <a:t> </a:t>
            </a:r>
            <a:r>
              <a:rPr lang="he-IL" sz="2000" b="1" dirty="0" smtClean="0">
                <a:solidFill>
                  <a:srgbClr val="C00000"/>
                </a:solidFill>
              </a:rPr>
              <a:t>הכול רוצים לראות את המלך הנבחר והוא איננו</a:t>
            </a:r>
            <a:r>
              <a:rPr lang="he-IL" sz="2000" dirty="0" smtClean="0">
                <a:solidFill>
                  <a:srgbClr val="C00000"/>
                </a:solidFill>
              </a:rPr>
              <a:t> </a:t>
            </a:r>
            <a:r>
              <a:rPr lang="he-IL" sz="2000" b="1" dirty="0" smtClean="0">
                <a:solidFill>
                  <a:srgbClr val="C00000"/>
                </a:solidFill>
              </a:rPr>
              <a:t>? לאן נעלם</a:t>
            </a:r>
            <a:r>
              <a:rPr lang="he-IL" sz="2000" dirty="0" smtClean="0">
                <a:solidFill>
                  <a:srgbClr val="C00000"/>
                </a:solidFill>
              </a:rPr>
              <a:t> </a:t>
            </a:r>
            <a:r>
              <a:rPr lang="he-IL" sz="2000" b="1" dirty="0" smtClean="0">
                <a:solidFill>
                  <a:srgbClr val="C00000"/>
                </a:solidFill>
              </a:rPr>
              <a:t>?</a:t>
            </a:r>
            <a:endParaRPr lang="he-IL" sz="2000" dirty="0" smtClean="0">
              <a:solidFill>
                <a:srgbClr val="C00000"/>
              </a:solidFill>
            </a:endParaRPr>
          </a:p>
          <a:p>
            <a:r>
              <a:rPr lang="he-IL" sz="2000" b="1" dirty="0" smtClean="0">
                <a:solidFill>
                  <a:srgbClr val="002060"/>
                </a:solidFill>
              </a:rPr>
              <a:t>מתוך ביישנות נחבא אל הכלים, הסתתר בין החבילות והחפצים. </a:t>
            </a:r>
          </a:p>
          <a:p>
            <a:r>
              <a:rPr lang="he-IL" sz="2000" b="1" dirty="0" smtClean="0">
                <a:solidFill>
                  <a:srgbClr val="C00000"/>
                </a:solidFill>
              </a:rPr>
              <a:t>על מה מורה הדבר</a:t>
            </a:r>
            <a:r>
              <a:rPr lang="he-IL" sz="2000" dirty="0" smtClean="0">
                <a:solidFill>
                  <a:srgbClr val="C00000"/>
                </a:solidFill>
              </a:rPr>
              <a:t> </a:t>
            </a:r>
            <a:r>
              <a:rPr lang="he-IL" sz="2000" b="1" dirty="0" smtClean="0">
                <a:solidFill>
                  <a:srgbClr val="C00000"/>
                </a:solidFill>
              </a:rPr>
              <a:t>?</a:t>
            </a:r>
            <a:endParaRPr lang="he-IL" sz="2000" dirty="0" smtClean="0">
              <a:solidFill>
                <a:srgbClr val="C00000"/>
              </a:solidFill>
            </a:endParaRPr>
          </a:p>
          <a:p>
            <a:r>
              <a:rPr lang="he-IL" sz="2000" b="1" dirty="0" smtClean="0">
                <a:solidFill>
                  <a:srgbClr val="002060"/>
                </a:solidFill>
              </a:rPr>
              <a:t>על צניעותו וענוותנותו.</a:t>
            </a:r>
            <a:endParaRPr lang="he-IL" sz="2000" dirty="0" smtClean="0"/>
          </a:p>
          <a:p>
            <a:r>
              <a:rPr lang="he-IL" sz="2000" b="1" i="1" dirty="0" smtClean="0">
                <a:solidFill>
                  <a:srgbClr val="C00000"/>
                </a:solidFill>
              </a:rPr>
              <a:t>"וירוצו </a:t>
            </a:r>
            <a:r>
              <a:rPr lang="he-IL" sz="2000" b="1" i="1" dirty="0" err="1" smtClean="0">
                <a:solidFill>
                  <a:srgbClr val="C00000"/>
                </a:solidFill>
              </a:rPr>
              <a:t>ויקחוהו</a:t>
            </a:r>
            <a:r>
              <a:rPr lang="he-IL" sz="2000" b="1" i="1" dirty="0" smtClean="0">
                <a:solidFill>
                  <a:srgbClr val="C00000"/>
                </a:solidFill>
              </a:rPr>
              <a:t> משם, </a:t>
            </a:r>
            <a:r>
              <a:rPr lang="he-IL" sz="2000" b="1" i="1" dirty="0" err="1" smtClean="0">
                <a:solidFill>
                  <a:srgbClr val="C00000"/>
                </a:solidFill>
              </a:rPr>
              <a:t>ויתיצב</a:t>
            </a:r>
            <a:r>
              <a:rPr lang="he-IL" sz="2000" b="1" i="1" dirty="0" smtClean="0">
                <a:solidFill>
                  <a:srgbClr val="C00000"/>
                </a:solidFill>
              </a:rPr>
              <a:t> בתוך העם, ויגבה מכל העם משכמו ומעלה" (פס' </a:t>
            </a:r>
            <a:r>
              <a:rPr lang="he-IL" sz="2000" b="1" i="1" dirty="0" err="1" smtClean="0">
                <a:solidFill>
                  <a:srgbClr val="C00000"/>
                </a:solidFill>
              </a:rPr>
              <a:t>כג</a:t>
            </a:r>
            <a:r>
              <a:rPr lang="he-IL" sz="2000" b="1" i="1" dirty="0" smtClean="0">
                <a:solidFill>
                  <a:srgbClr val="C00000"/>
                </a:solidFill>
              </a:rPr>
              <a:t>).</a:t>
            </a:r>
          </a:p>
          <a:p>
            <a:r>
              <a:rPr lang="he-IL" sz="2000" b="1" dirty="0" smtClean="0">
                <a:solidFill>
                  <a:srgbClr val="002060"/>
                </a:solidFill>
              </a:rPr>
              <a:t>שמואל אמר לעם: "הראיתם אשר בחר בו ה' כי אין כמוהו בכל העם?"</a:t>
            </a:r>
          </a:p>
          <a:p>
            <a:r>
              <a:rPr lang="he-IL" sz="2000" b="1" dirty="0" smtClean="0">
                <a:solidFill>
                  <a:srgbClr val="C00000"/>
                </a:solidFill>
              </a:rPr>
              <a:t>כיצד ראה שמואל  כי אכן שאול</a:t>
            </a:r>
            <a:r>
              <a:rPr lang="he-IL" sz="2000" dirty="0" smtClean="0">
                <a:solidFill>
                  <a:srgbClr val="C00000"/>
                </a:solidFill>
              </a:rPr>
              <a:t> </a:t>
            </a:r>
            <a:r>
              <a:rPr lang="he-IL" sz="2000" b="1" dirty="0" smtClean="0">
                <a:solidFill>
                  <a:srgbClr val="C00000"/>
                </a:solidFill>
              </a:rPr>
              <a:t>התקבל ברצון ובאהדה</a:t>
            </a:r>
            <a:r>
              <a:rPr lang="he-IL" sz="2000" dirty="0" smtClean="0">
                <a:solidFill>
                  <a:srgbClr val="C00000"/>
                </a:solidFill>
              </a:rPr>
              <a:t> </a:t>
            </a:r>
            <a:r>
              <a:rPr lang="he-IL" sz="2000" b="1" dirty="0" smtClean="0">
                <a:solidFill>
                  <a:srgbClr val="C00000"/>
                </a:solidFill>
              </a:rPr>
              <a:t>?</a:t>
            </a:r>
            <a:endParaRPr lang="he-IL" sz="2000" dirty="0" smtClean="0">
              <a:solidFill>
                <a:srgbClr val="C00000"/>
              </a:solidFill>
            </a:endParaRPr>
          </a:p>
          <a:p>
            <a:r>
              <a:rPr lang="he-IL" sz="2000" b="1" dirty="0" smtClean="0">
                <a:solidFill>
                  <a:srgbClr val="002060"/>
                </a:solidFill>
              </a:rPr>
              <a:t>"ויאמרו יחי המלך" (פס' כד).</a:t>
            </a:r>
          </a:p>
          <a:p>
            <a:r>
              <a:rPr lang="he-IL" sz="2000" b="1" dirty="0" smtClean="0">
                <a:solidFill>
                  <a:srgbClr val="C00000"/>
                </a:solidFill>
              </a:rPr>
              <a:t>אך היו כאלה שדעתם לא הייתה נוחה משאול</a:t>
            </a:r>
            <a:r>
              <a:rPr lang="he-IL" sz="2000" dirty="0" smtClean="0">
                <a:solidFill>
                  <a:srgbClr val="C00000"/>
                </a:solidFill>
              </a:rPr>
              <a:t> </a:t>
            </a:r>
            <a:r>
              <a:rPr lang="he-IL" sz="2000" b="1" dirty="0" smtClean="0">
                <a:solidFill>
                  <a:srgbClr val="C00000"/>
                </a:solidFill>
              </a:rPr>
              <a:t>.</a:t>
            </a:r>
            <a:r>
              <a:rPr lang="he-IL" sz="2000" dirty="0" smtClean="0">
                <a:solidFill>
                  <a:srgbClr val="C00000"/>
                </a:solidFill>
              </a:rPr>
              <a:t> </a:t>
            </a:r>
            <a:r>
              <a:rPr lang="he-IL" sz="2000" b="1" dirty="0" smtClean="0">
                <a:solidFill>
                  <a:srgbClr val="C00000"/>
                </a:solidFill>
              </a:rPr>
              <a:t>כיצד הביעו זאת</a:t>
            </a:r>
            <a:r>
              <a:rPr lang="he-IL" sz="2000" dirty="0" smtClean="0">
                <a:solidFill>
                  <a:srgbClr val="C00000"/>
                </a:solidFill>
              </a:rPr>
              <a:t> </a:t>
            </a:r>
            <a:r>
              <a:rPr lang="he-IL" sz="2000" b="1" dirty="0" smtClean="0">
                <a:solidFill>
                  <a:srgbClr val="C00000"/>
                </a:solidFill>
              </a:rPr>
              <a:t>?</a:t>
            </a:r>
            <a:endParaRPr lang="he-IL" sz="2000" dirty="0" smtClean="0">
              <a:solidFill>
                <a:srgbClr val="C00000"/>
              </a:solidFill>
            </a:endParaRPr>
          </a:p>
          <a:p>
            <a:r>
              <a:rPr lang="he-IL" sz="2000" b="1" dirty="0" smtClean="0">
                <a:solidFill>
                  <a:srgbClr val="002060"/>
                </a:solidFill>
              </a:rPr>
              <a:t>הם זלזלו במלך הביישן המתחבא אל הכלים ואמרו: "מה ישענו זה?" ולא הביאו לו מנחה.</a:t>
            </a:r>
          </a:p>
          <a:p>
            <a:r>
              <a:rPr lang="he-IL" sz="2000" b="1" dirty="0" smtClean="0">
                <a:solidFill>
                  <a:srgbClr val="C00000"/>
                </a:solidFill>
              </a:rPr>
              <a:t>כיצד הגיב שאול על יחסם</a:t>
            </a:r>
            <a:r>
              <a:rPr lang="he-IL" sz="2000" dirty="0" smtClean="0">
                <a:solidFill>
                  <a:srgbClr val="C00000"/>
                </a:solidFill>
              </a:rPr>
              <a:t> </a:t>
            </a:r>
            <a:r>
              <a:rPr lang="he-IL" sz="2000" b="1" dirty="0" smtClean="0">
                <a:solidFill>
                  <a:srgbClr val="C00000"/>
                </a:solidFill>
              </a:rPr>
              <a:t>?</a:t>
            </a:r>
            <a:endParaRPr lang="he-IL" sz="2000" dirty="0" smtClean="0">
              <a:solidFill>
                <a:srgbClr val="C00000"/>
              </a:solidFill>
            </a:endParaRPr>
          </a:p>
          <a:p>
            <a:r>
              <a:rPr lang="he-IL" sz="2000" b="1" i="1" dirty="0" smtClean="0">
                <a:solidFill>
                  <a:srgbClr val="002060"/>
                </a:solidFill>
              </a:rPr>
              <a:t>"ויהי כמחריש". </a:t>
            </a:r>
            <a:r>
              <a:rPr lang="he-IL" sz="2000" b="1" dirty="0" smtClean="0">
                <a:solidFill>
                  <a:srgbClr val="002060"/>
                </a:solidFill>
              </a:rPr>
              <a:t>עשה עצמו כחרש שאינו שומע את דברי הבוז ולא </a:t>
            </a:r>
            <a:r>
              <a:rPr lang="he-IL" sz="2000" b="1" dirty="0" err="1" smtClean="0">
                <a:solidFill>
                  <a:srgbClr val="002060"/>
                </a:solidFill>
              </a:rPr>
              <a:t>הוכיחם</a:t>
            </a:r>
            <a:r>
              <a:rPr lang="he-IL" sz="2000" b="1" dirty="0" smtClean="0">
                <a:solidFill>
                  <a:srgbClr val="002060"/>
                </a:solidFill>
              </a:rPr>
              <a:t> על דבריהם. </a:t>
            </a:r>
          </a:p>
          <a:p>
            <a:r>
              <a:rPr lang="he-IL" sz="2000" b="1" dirty="0" smtClean="0">
                <a:solidFill>
                  <a:srgbClr val="002060"/>
                </a:solidFill>
              </a:rPr>
              <a:t>במעמד הזה במצפה הסביר שמואל לעם את משפט המלוכה. כנראה הכוונה לחובות המלך כלפי העם וחובות העם כלפי המלך. את הספר שבו נכתב משפט המלוכה הניח שמואל למשמרת לפני ארון הברית. </a:t>
            </a:r>
          </a:p>
          <a:p>
            <a:endParaRPr lang="he-IL" sz="2000" b="1" i="1" dirty="0" smtClean="0">
              <a:solidFill>
                <a:srgbClr val="002060"/>
              </a:solidFill>
            </a:endParaRPr>
          </a:p>
          <a:p>
            <a:r>
              <a:rPr lang="he-IL" sz="2000" b="1" i="1" dirty="0" smtClean="0">
                <a:solidFill>
                  <a:srgbClr val="C00000"/>
                </a:solidFill>
              </a:rPr>
              <a:t>"וגם שאול הלך לביתו גבעתה" </a:t>
            </a:r>
            <a:r>
              <a:rPr lang="he-IL" sz="2000" b="1" dirty="0" smtClean="0">
                <a:solidFill>
                  <a:srgbClr val="002060"/>
                </a:solidFill>
              </a:rPr>
              <a:t>הוא פונה אל ביתו בגבעה שקבע אותה לעיר בירתו ונקראה על שמו "גבעת שאול".</a:t>
            </a:r>
          </a:p>
          <a:p>
            <a:endParaRPr lang="he-IL" sz="2000" dirty="0"/>
          </a:p>
        </p:txBody>
      </p:sp>
      <p:sp>
        <p:nvSpPr>
          <p:cNvPr id="4" name="לחצן פעולה: סרט 3">
            <a:hlinkClick r:id="rId2" highlightClick="1"/>
          </p:cNvPr>
          <p:cNvSpPr/>
          <p:nvPr/>
        </p:nvSpPr>
        <p:spPr>
          <a:xfrm>
            <a:off x="539552" y="6165304"/>
            <a:ext cx="1224136" cy="576064"/>
          </a:xfrm>
          <a:prstGeom prst="actionButtonMovie">
            <a:avLst/>
          </a:prstGeom>
        </p:spPr>
        <p:style>
          <a:lnRef idx="0">
            <a:schemeClr val="accent5"/>
          </a:lnRef>
          <a:fillRef idx="3">
            <a:schemeClr val="accent5"/>
          </a:fillRef>
          <a:effectRef idx="3">
            <a:schemeClr val="accent5"/>
          </a:effectRef>
          <a:fontRef idx="minor">
            <a:schemeClr val="lt1"/>
          </a:fontRef>
        </p:style>
        <p:txBody>
          <a:bodyPr rtlCol="1" anchor="ctr"/>
          <a:lstStyle/>
          <a:p>
            <a:pPr algn="ctr"/>
            <a:r>
              <a:rPr lang="he-IL" sz="1200" b="1" dirty="0" smtClean="0"/>
              <a:t>המלכת שאול למלך במצפה</a:t>
            </a:r>
            <a:endParaRPr lang="he-IL" sz="1200" b="1" dirty="0"/>
          </a:p>
        </p:txBody>
      </p:sp>
      <p:sp>
        <p:nvSpPr>
          <p:cNvPr id="5" name="מציין מיקום של כותרת תחתונה 4"/>
          <p:cNvSpPr>
            <a:spLocks noGrp="1"/>
          </p:cNvSpPr>
          <p:nvPr>
            <p:ph type="ftr" sz="quarter" idx="11"/>
          </p:nvPr>
        </p:nvSpPr>
        <p:spPr/>
        <p:txBody>
          <a:bodyPr/>
          <a:lstStyle/>
          <a:p>
            <a:r>
              <a:rPr lang="he-IL" smtClean="0"/>
              <a:t>תכנון ועיצוב: עילית נר</a:t>
            </a:r>
            <a:endParaRPr lang="he-IL"/>
          </a:p>
        </p:txBody>
      </p:sp>
    </p:spTree>
    <p:extLst>
      <p:ext uri="{BB962C8B-B14F-4D97-AF65-F5344CB8AC3E}">
        <p14:creationId xmlns:p14="http://schemas.microsoft.com/office/powerpoint/2010/main" val="3667375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2" fill="hold"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1+#ppt_w/2"/>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2" fill="hold" nodeType="click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 calcmode="lin" valueType="num">
                                      <p:cBhvr additive="base">
                                        <p:cTn id="73" dur="500" fill="hold"/>
                                        <p:tgtEl>
                                          <p:spTgt spid="3">
                                            <p:txEl>
                                              <p:pRg st="11" end="11"/>
                                            </p:txEl>
                                          </p:spTgt>
                                        </p:tgtEl>
                                        <p:attrNameLst>
                                          <p:attrName>ppt_x</p:attrName>
                                        </p:attrNameLst>
                                      </p:cBhvr>
                                      <p:tavLst>
                                        <p:tav tm="0">
                                          <p:val>
                                            <p:strVal val="1+#ppt_w/2"/>
                                          </p:val>
                                        </p:tav>
                                        <p:tav tm="100000">
                                          <p:val>
                                            <p:strVal val="#ppt_x"/>
                                          </p:val>
                                        </p:tav>
                                      </p:tavLst>
                                    </p:anim>
                                    <p:anim calcmode="lin" valueType="num">
                                      <p:cBhvr additive="base">
                                        <p:cTn id="74" dur="500" fill="hold"/>
                                        <p:tgtEl>
                                          <p:spTgt spid="3">
                                            <p:txEl>
                                              <p:pRg st="11" end="11"/>
                                            </p:txEl>
                                          </p:spTgt>
                                        </p:tgtEl>
                                        <p:attrNameLst>
                                          <p:attrName>ppt_y</p:attrName>
                                        </p:attrNameLst>
                                      </p:cBhvr>
                                      <p:tavLst>
                                        <p:tav tm="0">
                                          <p:val>
                                            <p:strVal val="#ppt_y"/>
                                          </p:val>
                                        </p:tav>
                                        <p:tav tm="100000">
                                          <p:val>
                                            <p:strVal val="#ppt_y"/>
                                          </p:val>
                                        </p:tav>
                                      </p:tavLst>
                                    </p:anim>
                                  </p:childTnLst>
                                </p:cTn>
                              </p:par>
                              <p:par>
                                <p:cTn id="75" presetID="2" presetClass="entr" presetSubtype="2" fill="hold" nodeType="withEffect">
                                  <p:stCondLst>
                                    <p:cond delay="0"/>
                                  </p:stCondLst>
                                  <p:childTnLst>
                                    <p:set>
                                      <p:cBhvr>
                                        <p:cTn id="76" dur="1" fill="hold">
                                          <p:stCondLst>
                                            <p:cond delay="0"/>
                                          </p:stCondLst>
                                        </p:cTn>
                                        <p:tgtEl>
                                          <p:spTgt spid="3">
                                            <p:txEl>
                                              <p:pRg st="12" end="12"/>
                                            </p:txEl>
                                          </p:spTgt>
                                        </p:tgtEl>
                                        <p:attrNameLst>
                                          <p:attrName>style.visibility</p:attrName>
                                        </p:attrNameLst>
                                      </p:cBhvr>
                                      <p:to>
                                        <p:strVal val="visible"/>
                                      </p:to>
                                    </p:set>
                                    <p:anim calcmode="lin" valueType="num">
                                      <p:cBhvr additive="base">
                                        <p:cTn id="77" dur="500" fill="hold"/>
                                        <p:tgtEl>
                                          <p:spTgt spid="3">
                                            <p:txEl>
                                              <p:pRg st="12" end="12"/>
                                            </p:txEl>
                                          </p:spTgt>
                                        </p:tgtEl>
                                        <p:attrNameLst>
                                          <p:attrName>ppt_x</p:attrName>
                                        </p:attrNameLst>
                                      </p:cBhvr>
                                      <p:tavLst>
                                        <p:tav tm="0">
                                          <p:val>
                                            <p:strVal val="1+#ppt_w/2"/>
                                          </p:val>
                                        </p:tav>
                                        <p:tav tm="100000">
                                          <p:val>
                                            <p:strVal val="#ppt_x"/>
                                          </p:val>
                                        </p:tav>
                                      </p:tavLst>
                                    </p:anim>
                                    <p:anim calcmode="lin" valueType="num">
                                      <p:cBhvr additive="base">
                                        <p:cTn id="78" dur="500" fill="hold"/>
                                        <p:tgtEl>
                                          <p:spTgt spid="3">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2" fill="hold" nodeType="clickEffect">
                                  <p:stCondLst>
                                    <p:cond delay="0"/>
                                  </p:stCondLst>
                                  <p:childTnLst>
                                    <p:set>
                                      <p:cBhvr>
                                        <p:cTn id="82" dur="1" fill="hold">
                                          <p:stCondLst>
                                            <p:cond delay="0"/>
                                          </p:stCondLst>
                                        </p:cTn>
                                        <p:tgtEl>
                                          <p:spTgt spid="3">
                                            <p:txEl>
                                              <p:pRg st="14" end="14"/>
                                            </p:txEl>
                                          </p:spTgt>
                                        </p:tgtEl>
                                        <p:attrNameLst>
                                          <p:attrName>style.visibility</p:attrName>
                                        </p:attrNameLst>
                                      </p:cBhvr>
                                      <p:to>
                                        <p:strVal val="visible"/>
                                      </p:to>
                                    </p:set>
                                    <p:anim calcmode="lin" valueType="num">
                                      <p:cBhvr additive="base">
                                        <p:cTn id="83" dur="500" fill="hold"/>
                                        <p:tgtEl>
                                          <p:spTgt spid="3">
                                            <p:txEl>
                                              <p:pRg st="14" end="14"/>
                                            </p:txEl>
                                          </p:spTgt>
                                        </p:tgtEl>
                                        <p:attrNameLst>
                                          <p:attrName>ppt_x</p:attrName>
                                        </p:attrNameLst>
                                      </p:cBhvr>
                                      <p:tavLst>
                                        <p:tav tm="0">
                                          <p:val>
                                            <p:strVal val="1+#ppt_w/2"/>
                                          </p:val>
                                        </p:tav>
                                        <p:tav tm="100000">
                                          <p:val>
                                            <p:strVal val="#ppt_x"/>
                                          </p:val>
                                        </p:tav>
                                      </p:tavLst>
                                    </p:anim>
                                    <p:anim calcmode="lin" valueType="num">
                                      <p:cBhvr additive="base">
                                        <p:cTn id="84" dur="500" fill="hold"/>
                                        <p:tgtEl>
                                          <p:spTgt spid="3">
                                            <p:txEl>
                                              <p:pRg st="14" end="14"/>
                                            </p:txEl>
                                          </p:spTgt>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1" presetClass="entr" presetSubtype="1" fill="hold" grpId="0" nodeType="clickEffect">
                                  <p:stCondLst>
                                    <p:cond delay="0"/>
                                  </p:stCondLst>
                                  <p:childTnLst>
                                    <p:set>
                                      <p:cBhvr>
                                        <p:cTn id="88" dur="1" fill="hold">
                                          <p:stCondLst>
                                            <p:cond delay="0"/>
                                          </p:stCondLst>
                                        </p:cTn>
                                        <p:tgtEl>
                                          <p:spTgt spid="4"/>
                                        </p:tgtEl>
                                        <p:attrNameLst>
                                          <p:attrName>style.visibility</p:attrName>
                                        </p:attrNameLst>
                                      </p:cBhvr>
                                      <p:to>
                                        <p:strVal val="visible"/>
                                      </p:to>
                                    </p:set>
                                    <p:animEffect transition="in" filter="wheel(1)">
                                      <p:cBhvr>
                                        <p:cTn id="8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95536" y="764704"/>
            <a:ext cx="8229600" cy="1143000"/>
          </a:xfrm>
        </p:spPr>
        <p:txBody>
          <a:bodyPr>
            <a:normAutofit fontScale="90000"/>
          </a:bodyPr>
          <a:lstStyle/>
          <a:p>
            <a:r>
              <a:rPr lang="he-IL" b="1" dirty="0" smtClean="0">
                <a:solidFill>
                  <a:srgbClr val="C00000"/>
                </a:solidFill>
                <a:cs typeface="+mn-cs"/>
              </a:rPr>
              <a:t>התנ"ך בקומיקס ועוד פעילויות לפרק </a:t>
            </a:r>
            <a:br>
              <a:rPr lang="he-IL" b="1" dirty="0" smtClean="0">
                <a:solidFill>
                  <a:srgbClr val="C00000"/>
                </a:solidFill>
                <a:cs typeface="+mn-cs"/>
              </a:rPr>
            </a:br>
            <a:r>
              <a:rPr lang="he-IL" sz="2200" b="1" dirty="0">
                <a:solidFill>
                  <a:srgbClr val="C00000"/>
                </a:solidFill>
                <a:cs typeface="+mn-cs"/>
              </a:rPr>
              <a:t>(</a:t>
            </a:r>
            <a:r>
              <a:rPr lang="he-IL" sz="2200" b="1" dirty="0" smtClean="0">
                <a:solidFill>
                  <a:srgbClr val="C00000"/>
                </a:solidFill>
                <a:cs typeface="+mn-cs"/>
              </a:rPr>
              <a:t>גלים מבית סנונית)</a:t>
            </a:r>
            <a:endParaRPr lang="he-IL" sz="2200" b="1" dirty="0">
              <a:solidFill>
                <a:srgbClr val="C00000"/>
              </a:solidFill>
              <a:cs typeface="+mn-cs"/>
            </a:endParaRPr>
          </a:p>
        </p:txBody>
      </p:sp>
      <p:sp>
        <p:nvSpPr>
          <p:cNvPr id="3" name="מציין מיקום של כותרת תחתונה 2"/>
          <p:cNvSpPr>
            <a:spLocks noGrp="1"/>
          </p:cNvSpPr>
          <p:nvPr>
            <p:ph type="ftr" sz="quarter" idx="11"/>
          </p:nvPr>
        </p:nvSpPr>
        <p:spPr/>
        <p:txBody>
          <a:bodyPr/>
          <a:lstStyle/>
          <a:p>
            <a:r>
              <a:rPr lang="he-IL" smtClean="0"/>
              <a:t>תכנון ועיצוב: עילית נר</a:t>
            </a:r>
            <a:endParaRPr lang="he-IL"/>
          </a:p>
        </p:txBody>
      </p:sp>
      <p:sp>
        <p:nvSpPr>
          <p:cNvPr id="4" name="לחצן פעולה: סרט 3">
            <a:hlinkClick r:id="rId2" highlightClick="1"/>
          </p:cNvPr>
          <p:cNvSpPr/>
          <p:nvPr/>
        </p:nvSpPr>
        <p:spPr>
          <a:xfrm>
            <a:off x="2987824" y="2564904"/>
            <a:ext cx="3024336" cy="1800200"/>
          </a:xfrm>
          <a:prstGeom prst="actionButtonMovie">
            <a:avLst/>
          </a:prstGeom>
        </p:spPr>
        <p:style>
          <a:lnRef idx="0">
            <a:schemeClr val="accent5"/>
          </a:lnRef>
          <a:fillRef idx="3">
            <a:schemeClr val="accent5"/>
          </a:fillRef>
          <a:effectRef idx="3">
            <a:schemeClr val="accent5"/>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883789867"/>
      </p:ext>
    </p:extLst>
  </p:cSld>
  <p:clrMapOvr>
    <a:masterClrMapping/>
  </p:clrMapOvr>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2338</TotalTime>
  <Words>1083</Words>
  <Application>Microsoft Office PowerPoint</Application>
  <PresentationFormat>‫הצגה על המסך (4:3)</PresentationFormat>
  <Paragraphs>113</Paragraphs>
  <Slides>15</Slides>
  <Notes>1</Notes>
  <HiddenSlides>0</HiddenSlides>
  <MMClips>0</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15</vt:i4>
      </vt:variant>
    </vt:vector>
  </HeadingPairs>
  <TitlesOfParts>
    <vt:vector size="20" baseType="lpstr">
      <vt:lpstr>Arial</vt:lpstr>
      <vt:lpstr>Calibri</vt:lpstr>
      <vt:lpstr>Times New Roman</vt:lpstr>
      <vt:lpstr>Wingdings</vt:lpstr>
      <vt:lpstr>ערכת נושא Office</vt:lpstr>
      <vt:lpstr>מלך בישראל</vt:lpstr>
      <vt:lpstr>מצגת של PowerPoint</vt:lpstr>
      <vt:lpstr>מצגת של PowerPoint</vt:lpstr>
      <vt:lpstr>בפרק י' בפסוק א' כתוב: </vt:lpstr>
      <vt:lpstr>המלכת שאול</vt:lpstr>
      <vt:lpstr>וכעת נקרא את פרק י' (פסוקים א'-י"ז)</vt:lpstr>
      <vt:lpstr>שמואל נתן לשאול סימנים, כדי להוכיח את רצינות דבריו ומעשיו וכדי ששאול יֵדַע כי בשם ה' הוא מושח אותו למלך.. קראו את פסוקים ב'- ו' ופרטו מהם הסימנים. (כתבו במחברת: מהם שלושת הסימנים ששמואל נותן לשאול)</vt:lpstr>
      <vt:lpstr>הגם שאול בנביאים?</vt:lpstr>
      <vt:lpstr>כששאול פגש את חבר הנביאים עברה גם עליו רוח הנבואה והוא התנבא אתם, התעוררו בו כוחות נפש חדשים, והוא היה ראוי להיות מנהיגם של ישראל הפועל בהשראת רוח ה' השורה עליו.  שאול הפך להיות לאדם אחר, והתנהגותו הפתיעה את כל מכריו. הם שאלו: מה קרה לשאול? הגם שאול בנביאים? </vt:lpstr>
      <vt:lpstr>הגם שאול בנביאים?</vt:lpstr>
      <vt:lpstr>נמשיך בקריאת הפרק (פסוקים י"ח- כ"ז)</vt:lpstr>
      <vt:lpstr>ההמלכה השנייה של שאול</vt:lpstr>
      <vt:lpstr>מהי הטלת גורל?</vt:lpstr>
      <vt:lpstr>מצגת של PowerPoint</vt:lpstr>
      <vt:lpstr>התנ"ך בקומיקס ועוד פעילויות לפרק  (גלים מבית סנונית)</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Ner</dc:creator>
  <cp:lastModifiedBy>Galitp</cp:lastModifiedBy>
  <cp:revision>33</cp:revision>
  <dcterms:created xsi:type="dcterms:W3CDTF">2014-11-20T19:10:15Z</dcterms:created>
  <dcterms:modified xsi:type="dcterms:W3CDTF">2015-12-31T19:03:50Z</dcterms:modified>
</cp:coreProperties>
</file>