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0"/>
  </p:notes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18D042D-C169-490D-8FE3-D7898461C68E}" type="datetimeFigureOut">
              <a:rPr lang="he-IL" smtClean="0"/>
              <a:t>י"ב/סיון/תשע"ח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3090F6E-35A3-4773-B187-26AC835DE04B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73169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90F6E-35A3-4773-B187-26AC835DE04B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15514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e-IL" smtClean="0"/>
              <a:t>לחץ כדי לערוך סגנון כותרת משנה של תבנית בסיס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B57C-1AF7-4F99-8725-5D42956324A0}" type="datetimeFigureOut">
              <a:rPr lang="he-IL" smtClean="0"/>
              <a:t>י"ב/סיון/תשע"ח</a:t>
            </a:fld>
            <a:endParaRPr lang="he-IL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C6FB-A5CE-47F0-8FFE-A1ED5B59D818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B57C-1AF7-4F99-8725-5D42956324A0}" type="datetimeFigureOut">
              <a:rPr lang="he-IL" smtClean="0"/>
              <a:t>י"ב/סיון/תשע"ח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C6FB-A5CE-47F0-8FFE-A1ED5B59D81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B57C-1AF7-4F99-8725-5D42956324A0}" type="datetimeFigureOut">
              <a:rPr lang="he-IL" smtClean="0"/>
              <a:t>י"ב/סיון/תשע"ח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C6FB-A5CE-47F0-8FFE-A1ED5B59D818}" type="slidenum">
              <a:rPr lang="he-IL" smtClean="0"/>
              <a:t>‹#›</a:t>
            </a:fld>
            <a:endParaRPr lang="he-I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B57C-1AF7-4F99-8725-5D42956324A0}" type="datetimeFigureOut">
              <a:rPr lang="he-IL" smtClean="0"/>
              <a:t>י"ב/סיון/תשע"ח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C6FB-A5CE-47F0-8FFE-A1ED5B59D81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B57C-1AF7-4F99-8725-5D42956324A0}" type="datetimeFigureOut">
              <a:rPr lang="he-IL" smtClean="0"/>
              <a:t>י"ב/סיון/תשע"ח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C6FB-A5CE-47F0-8FFE-A1ED5B59D81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B57C-1AF7-4F99-8725-5D42956324A0}" type="datetimeFigureOut">
              <a:rPr lang="he-IL" smtClean="0"/>
              <a:t>י"ב/סיון/תשע"ח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C6FB-A5CE-47F0-8FFE-A1ED5B59D81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B57C-1AF7-4F99-8725-5D42956324A0}" type="datetimeFigureOut">
              <a:rPr lang="he-IL" smtClean="0"/>
              <a:t>י"ב/סיון/תשע"ח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C6FB-A5CE-47F0-8FFE-A1ED5B59D81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B57C-1AF7-4F99-8725-5D42956324A0}" type="datetimeFigureOut">
              <a:rPr lang="he-IL" smtClean="0"/>
              <a:t>י"ב/סיון/תשע"ח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C6FB-A5CE-47F0-8FFE-A1ED5B59D81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B57C-1AF7-4F99-8725-5D42956324A0}" type="datetimeFigureOut">
              <a:rPr lang="he-IL" smtClean="0"/>
              <a:t>י"ב/סיון/תשע"ח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34DC6FB-A5CE-47F0-8FFE-A1ED5B59D818}" type="slidenum">
              <a:rPr lang="he-IL" smtClean="0"/>
              <a:t>‹#›</a:t>
            </a:fld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e-IL" smtClean="0"/>
              <a:t>לחץ על הסמל כדי להוסיף תמונה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B57C-1AF7-4F99-8725-5D42956324A0}" type="datetimeFigureOut">
              <a:rPr lang="he-IL" smtClean="0"/>
              <a:t>י"ב/סיון/תשע"ח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C6FB-A5CE-47F0-8FFE-A1ED5B59D81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lang="he-IL" smtClean="0"/>
              <a:t>רמה שנייה</a:t>
            </a:r>
          </a:p>
          <a:p>
            <a:pPr lvl="2" eaLnBrk="1" latinLnBrk="0" hangingPunct="1"/>
            <a:r>
              <a:rPr lang="he-IL" smtClean="0"/>
              <a:t>רמה שלישית</a:t>
            </a:r>
          </a:p>
          <a:p>
            <a:pPr lvl="3" eaLnBrk="1" latinLnBrk="0" hangingPunct="1"/>
            <a:r>
              <a:rPr lang="he-IL" smtClean="0"/>
              <a:t>רמה רביעית</a:t>
            </a:r>
          </a:p>
          <a:p>
            <a:pPr lvl="4" eaLnBrk="1" latinLnBrk="0" hangingPunct="1"/>
            <a:r>
              <a:rPr lang="he-IL" smtClean="0"/>
              <a:t>רמה חמישית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EB57C-1AF7-4F99-8725-5D42956324A0}" type="datetimeFigureOut">
              <a:rPr lang="he-IL" smtClean="0"/>
              <a:t>י"ב/סיון/תשע"ח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DC6FB-A5CE-47F0-8FFE-A1ED5B59D818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e-IL" smtClean="0"/>
              <a:t>לחץ כדי לערוך סגנון כותרת של תבנית בסיס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e-IL" smtClean="0"/>
              <a:t>לחץ כדי לערוך סגנונות טקסט של תבנית בסיס</a:t>
            </a:r>
          </a:p>
          <a:p>
            <a:pPr lvl="1" eaLnBrk="1" latinLnBrk="0" hangingPunct="1"/>
            <a:r>
              <a:rPr kumimoji="0" lang="he-IL" smtClean="0"/>
              <a:t>רמה שנייה</a:t>
            </a:r>
          </a:p>
          <a:p>
            <a:pPr lvl="2" eaLnBrk="1" latinLnBrk="0" hangingPunct="1"/>
            <a:r>
              <a:rPr kumimoji="0" lang="he-IL" smtClean="0"/>
              <a:t>רמה שלישית</a:t>
            </a:r>
          </a:p>
          <a:p>
            <a:pPr lvl="3" eaLnBrk="1" latinLnBrk="0" hangingPunct="1"/>
            <a:r>
              <a:rPr kumimoji="0" lang="he-IL" smtClean="0"/>
              <a:t>רמה רביעית</a:t>
            </a:r>
          </a:p>
          <a:p>
            <a:pPr lvl="4" eaLnBrk="1" latinLnBrk="0" hangingPunct="1"/>
            <a:r>
              <a:rPr kumimoji="0" lang="he-IL" smtClean="0"/>
              <a:t>רמה חמישית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B0EB57C-1AF7-4F99-8725-5D42956324A0}" type="datetimeFigureOut">
              <a:rPr lang="he-IL" smtClean="0"/>
              <a:t>י"ב/סיון/תשע"ח</a:t>
            </a:fld>
            <a:endParaRPr lang="he-IL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34DC6FB-A5CE-47F0-8FFE-A1ED5B59D818}" type="slidenum">
              <a:rPr lang="he-IL" smtClean="0"/>
              <a:t>‹#›</a:t>
            </a:fld>
            <a:endParaRPr lang="he-IL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r" rtl="1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r" rtl="1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r" rtl="1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r" rtl="1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r" rtl="1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r" rtl="1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rtl="1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r" rtl="1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r" rtl="1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23528" y="836712"/>
            <a:ext cx="8143056" cy="2736304"/>
          </a:xfrm>
        </p:spPr>
        <p:txBody>
          <a:bodyPr>
            <a:normAutofit/>
          </a:bodyPr>
          <a:lstStyle/>
          <a:p>
            <a:pPr algn="ctr"/>
            <a:r>
              <a:rPr lang="he-IL" dirty="0" smtClean="0"/>
              <a:t>תפילת חנה </a:t>
            </a:r>
            <a:br>
              <a:rPr lang="he-IL" dirty="0" smtClean="0"/>
            </a:br>
            <a:r>
              <a:rPr lang="he-IL" dirty="0" smtClean="0"/>
              <a:t>אחרי הולדת בנה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533400" y="3908648"/>
            <a:ext cx="7854696" cy="1752600"/>
          </a:xfrm>
        </p:spPr>
        <p:txBody>
          <a:bodyPr>
            <a:normAutofit/>
          </a:bodyPr>
          <a:lstStyle/>
          <a:p>
            <a:pPr algn="ctr"/>
            <a:r>
              <a:rPr lang="he-IL" sz="3600" dirty="0" smtClean="0"/>
              <a:t>פרק ב פסוקים א- י</a:t>
            </a: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3406234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he-IL" sz="4800" dirty="0" smtClean="0">
                <a:solidFill>
                  <a:srgbClr val="FF0000"/>
                </a:solidFill>
              </a:rPr>
              <a:t>3 חלקים בתפילה:</a:t>
            </a:r>
            <a:endParaRPr lang="he-IL" sz="4800" dirty="0">
              <a:solidFill>
                <a:srgbClr val="FF0000"/>
              </a:solidFill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95536" y="2822330"/>
            <a:ext cx="8229600" cy="3775022"/>
          </a:xfrm>
        </p:spPr>
        <p:txBody>
          <a:bodyPr/>
          <a:lstStyle/>
          <a:p>
            <a:r>
              <a:rPr lang="he-IL" dirty="0" smtClean="0"/>
              <a:t>פתיחה – שבח והודאה לה' על מצבה עכשיו!</a:t>
            </a:r>
          </a:p>
          <a:p>
            <a:endParaRPr lang="he-IL" dirty="0"/>
          </a:p>
          <a:p>
            <a:r>
              <a:rPr lang="he-IL" dirty="0" smtClean="0"/>
              <a:t>דברים כלפי פנינה – אל תדברו גבוהה גבוהה</a:t>
            </a:r>
          </a:p>
          <a:p>
            <a:pPr marL="0" indent="0">
              <a:buNone/>
            </a:pPr>
            <a:r>
              <a:rPr lang="he-IL" dirty="0" smtClean="0"/>
              <a:t>ה' הוא זה שמתכנן את הכל והא גם זה שמנהיג את הדברים איך שרוצה</a:t>
            </a:r>
          </a:p>
          <a:p>
            <a:pPr marL="0" indent="0">
              <a:buNone/>
            </a:pPr>
            <a:endParaRPr lang="he-IL" dirty="0"/>
          </a:p>
          <a:p>
            <a:r>
              <a:rPr lang="he-IL" dirty="0" smtClean="0"/>
              <a:t>סיום – תפילה על הנהגתו של שמואל ועל המעשים שהוא הולך לעשות – נבואה.</a:t>
            </a:r>
            <a:endParaRPr lang="he-IL" dirty="0"/>
          </a:p>
        </p:txBody>
      </p:sp>
      <p:sp>
        <p:nvSpPr>
          <p:cNvPr id="4" name="כותרת 1"/>
          <p:cNvSpPr txBox="1">
            <a:spLocks/>
          </p:cNvSpPr>
          <p:nvPr/>
        </p:nvSpPr>
        <p:spPr>
          <a:xfrm>
            <a:off x="288571" y="980728"/>
            <a:ext cx="8143056" cy="72008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4400" dirty="0" smtClean="0"/>
              <a:t>תפילת חנה אחרי הולדת בנה</a:t>
            </a:r>
            <a:endParaRPr lang="he-IL" sz="4400" dirty="0"/>
          </a:p>
        </p:txBody>
      </p:sp>
    </p:spTree>
    <p:extLst>
      <p:ext uri="{BB962C8B-B14F-4D97-AF65-F5344CB8AC3E}">
        <p14:creationId xmlns:p14="http://schemas.microsoft.com/office/powerpoint/2010/main" val="2010978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2000">
              <a:srgbClr val="459DCE"/>
            </a:gs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קבוצה 4"/>
          <p:cNvGrpSpPr/>
          <p:nvPr/>
        </p:nvGrpSpPr>
        <p:grpSpPr>
          <a:xfrm>
            <a:off x="533400" y="351704"/>
            <a:ext cx="8143056" cy="2213200"/>
            <a:chOff x="288571" y="687016"/>
            <a:chExt cx="8143056" cy="2213200"/>
          </a:xfrm>
        </p:grpSpPr>
        <p:sp>
          <p:nvSpPr>
            <p:cNvPr id="4" name="כותרת 1"/>
            <p:cNvSpPr txBox="1">
              <a:spLocks/>
            </p:cNvSpPr>
            <p:nvPr/>
          </p:nvSpPr>
          <p:spPr>
            <a:xfrm>
              <a:off x="288571" y="687016"/>
              <a:ext cx="8143056" cy="720080"/>
            </a:xfrm>
            <a:prstGeom prst="rect">
              <a:avLst/>
            </a:prstGeom>
          </p:spPr>
          <p:txBody>
            <a:bodyPr vert="horz" lIns="0" rIns="0" bIns="0" anchor="b">
              <a:normAutofit/>
            </a:bodyPr>
            <a:lstStyle>
              <a:lvl1pPr algn="l" rtl="1" eaLnBrk="1" latinLnBrk="0" hangingPunct="1">
                <a:spcBef>
                  <a:spcPct val="0"/>
                </a:spcBef>
                <a:buNone/>
                <a:defRPr kumimoji="0" sz="5000" b="0" kern="1200">
                  <a:ln>
                    <a:noFill/>
                  </a:ln>
                  <a:solidFill>
                    <a:schemeClr val="tx2"/>
                  </a:solidFill>
                  <a:effectLst/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he-IL" sz="4400" dirty="0" smtClean="0"/>
                <a:t>תפילת חנה אחרי הולדת בנה</a:t>
              </a:r>
              <a:endParaRPr lang="he-IL" sz="4400" dirty="0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2" y="1196752"/>
              <a:ext cx="7238256" cy="17034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7" name="TextBox 6"/>
          <p:cNvSpPr txBox="1"/>
          <p:nvPr/>
        </p:nvSpPr>
        <p:spPr>
          <a:xfrm>
            <a:off x="179512" y="1556792"/>
            <a:ext cx="8712968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א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וַתִּתְפַּלֵּל חַנָּה וַתֹּאמַר עָלַץ לִבִּי בַּיהֹוָה רָמָה קַרְנִי בַּיהֹוָה רָחַב פִּי עַל-אוֹיְבַי כִּי שָׂמַחְתִּי בִּישׁוּעָתֶךָ: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ב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אֵין-קָדוֹשׁ כַּיהֹוָה כִּי-אֵין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בִּלְתֶּך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ָ וְאֵין צוּר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כֵּאלֹהֵינו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ּ: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ג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אַל-תַּרְבּוּ תְדַבְּרוּ גְּבֹהָה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גְבֹהָה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 יֵצֵא עָתָק מִפִּיכֶם כִּי אֵל דֵּעוֹת יְהֹוָה (וְלֹא) [וְלוֹ] נִתְכְּנוּ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עֲלִלוֹת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ד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קֶשֶׁת גִּבֹּרִים חַתִּים וְנִכְשָׁלִים אָזְרוּ-חָיִל: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ה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שְׂבֵעִים בַּלֶּחֶם נִשְׂכָּרוּ וּרְעֵבִים חָדֵלּוּ עַד-עֲקָרָה יָלְדָה שִׁבְעָה וְרַבַּת בָּנִים אֻמְלָלָה: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ו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יְהֹוָה מֵמִית וּמְחַיֶּה מוֹרִיד שְׁאוֹל וַיָּעַל: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ז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יְהֹוָה מוֹרִישׁ וּמַעֲשִׁיר מַשְׁפִּיל אַף-מְרוֹמֵם: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ח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מֵקִים מֵעָפָר דָּל מֵאַשְׁפֹּת יָרִים אֶבְיוֹן לְהוֹשִׁיב עִם-נְדִיבִים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וְכִסֵּא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 כָבוֹד יַנְחִלֵם כִּי לַיהֹוָה מְצֻקֵי אֶרֶץ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וַיָּשֶׁת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 עֲלֵיהֶם תֵּבֵל: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ט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רַגְלֵי (חֲסִידָו) [חֲסִידָיו] יִשְׁמֹר וּרְשָׁעִים בַּחֹשֶׁךְ יִדָּמּוּ כִּי-לֹא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בְכֹח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ַ יִגְבַּר-אִישׁ: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י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יְהֹוָה יֵחַתּוּ (מְרִיבָו) [מְרִיבָיו] (עָלָו) [עָלָיו] בַּשָּׁמַיִם יַרְעֵם יְהֹוָה יָדִין אַפְסֵי-אָרֶץ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וְיִתֶּן-עֹז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 לְמַלְכּוֹ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וְיָרֵם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 קֶרֶן מְשִׁיחוֹ: </a:t>
            </a:r>
            <a:endParaRPr lang="he-IL" sz="2400" dirty="0"/>
          </a:p>
        </p:txBody>
      </p:sp>
    </p:spTree>
    <p:extLst>
      <p:ext uri="{BB962C8B-B14F-4D97-AF65-F5344CB8AC3E}">
        <p14:creationId xmlns:p14="http://schemas.microsoft.com/office/powerpoint/2010/main" val="260475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2000">
              <a:srgbClr val="459DCE"/>
            </a:gs>
            <a:gs pos="0">
              <a:schemeClr val="bg2">
                <a:tint val="80000"/>
                <a:satMod val="400000"/>
              </a:schemeClr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 txBox="1">
            <a:spLocks/>
          </p:cNvSpPr>
          <p:nvPr/>
        </p:nvSpPr>
        <p:spPr>
          <a:xfrm rot="400334">
            <a:off x="567158" y="458536"/>
            <a:ext cx="8143056" cy="113308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4800" dirty="0" smtClean="0"/>
              <a:t>תדעו לחלק את התפילה </a:t>
            </a:r>
          </a:p>
          <a:p>
            <a:pPr algn="ctr"/>
            <a:r>
              <a:rPr lang="he-IL" sz="4800" dirty="0" smtClean="0"/>
              <a:t>ל -3 החלקים?</a:t>
            </a:r>
            <a:endParaRPr lang="he-IL" sz="4800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1484784"/>
            <a:ext cx="8712968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א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וַתִּתְפַּלֵּל חַנָּה וַתֹּאמַר עָלַץ לִבִּי בַּיהֹוָה רָמָה קַרְנִי בַּיהֹוָה רָחַב פִּי עַל-אוֹיְבַי כִּי שָׂמַחְתִּי בִּישׁוּעָתֶךָ: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ב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אֵין-קָדוֹשׁ כַּיהֹוָה כִּי-אֵין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בִּלְתֶּך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ָ וְאֵין צוּר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כֵּאלֹהֵינו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ּ: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ג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אַל-תַּרְבּוּ תְדַבְּרוּ גְּבֹהָה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גְבֹהָה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 יֵצֵא עָתָק מִפִּיכֶם כִּי אֵל דֵּעוֹת יְהֹוָה (וְלֹא) [וְלוֹ] נִתְכְּנוּ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עֲלִלוֹת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ד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קֶשֶׁת גִּבֹּרִים חַתִּים וְנִכְשָׁלִים אָזְרוּ-חָיִל: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ה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שְׂבֵעִים בַּלֶּחֶם נִשְׂכָּרוּ וּרְעֵבִים חָדֵלּוּ עַד-עֲקָרָה יָלְדָה שִׁבְעָה וְרַבַּת בָּנִים אֻמְלָלָה: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ו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יְהֹוָה מֵמִית וּמְחַיֶּה מוֹרִיד שְׁאוֹל וַיָּעַל: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ז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יְהֹוָה מוֹרִישׁ וּמַעֲשִׁיר מַשְׁפִּיל אַף-מְרוֹמֵם: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ח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מֵקִים מֵעָפָר דָּל מֵאַשְׁפֹּת יָרִים אֶבְיוֹן לְהוֹשִׁיב עִם-נְדִיבִים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וְכִסֵּא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 כָבוֹד יַנְחִלֵם כִּי לַיהֹוָה מְצֻקֵי אֶרֶץ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וַיָּשֶׁת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 עֲלֵיהֶם תֵּבֵל: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ט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רַגְלֵי (חֲסִידָו) [חֲסִידָיו] יִשְׁמֹר וּרְשָׁעִים בַּחֹשֶׁךְ יִדָּמּוּ כִּי-לֹא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בְכֹח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ַ יִגְבַּר-אִישׁ: </a:t>
            </a: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  <a:t/>
            </a:r>
            <a:b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</a:rPr>
            </a:br>
            <a:r>
              <a:rPr lang="he-IL" sz="240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י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 יְהֹוָה יֵחַתּוּ (מְרִיבָו) [מְרִיבָיו] (עָלָו) [עָלָיו] בַּשָּׁמַיִם יַרְעֵם יְהֹוָה יָדִין אַפְסֵי-אָרֶץ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וְיִתֶּן-עֹז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 לְמַלְכּוֹ </a:t>
            </a:r>
            <a:r>
              <a:rPr lang="he-IL" sz="2400" b="0" dirty="0" err="1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וְיָרֵם</a:t>
            </a:r>
            <a:r>
              <a:rPr lang="he-IL" sz="2400" b="0" dirty="0" smtClean="0">
                <a:solidFill>
                  <a:schemeClr val="bg2">
                    <a:lumMod val="20000"/>
                    <a:lumOff val="80000"/>
                  </a:schemeClr>
                </a:solidFill>
                <a:effectLst/>
              </a:rPr>
              <a:t> קֶרֶן מְשִׁיחוֹ: </a:t>
            </a:r>
            <a:endParaRPr lang="he-IL" sz="2400" dirty="0"/>
          </a:p>
        </p:txBody>
      </p:sp>
      <p:sp>
        <p:nvSpPr>
          <p:cNvPr id="8" name="סוגר מסולסל שמאלי 7"/>
          <p:cNvSpPr/>
          <p:nvPr/>
        </p:nvSpPr>
        <p:spPr>
          <a:xfrm>
            <a:off x="295922" y="1484784"/>
            <a:ext cx="531662" cy="1080120"/>
          </a:xfrm>
          <a:prstGeom prst="leftBrac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" name="סוגר מסולסל שמאלי 9"/>
          <p:cNvSpPr/>
          <p:nvPr/>
        </p:nvSpPr>
        <p:spPr>
          <a:xfrm>
            <a:off x="7890" y="2685278"/>
            <a:ext cx="531662" cy="3119986"/>
          </a:xfrm>
          <a:prstGeom prst="leftBrac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1" name="סוגר מסולסל שמאלי 10"/>
          <p:cNvSpPr/>
          <p:nvPr/>
        </p:nvSpPr>
        <p:spPr>
          <a:xfrm>
            <a:off x="116410" y="6021287"/>
            <a:ext cx="495150" cy="726475"/>
          </a:xfrm>
          <a:prstGeom prst="leftBrac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42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4038600" cy="4726125"/>
          </a:xfrm>
        </p:spPr>
        <p:txBody>
          <a:bodyPr>
            <a:normAutofit lnSpcReduction="10000"/>
          </a:bodyPr>
          <a:lstStyle/>
          <a:p>
            <a:endParaRPr lang="he-IL" dirty="0" smtClean="0">
              <a:cs typeface="+mj-cs"/>
            </a:endParaRPr>
          </a:p>
          <a:p>
            <a:endParaRPr lang="he-IL" dirty="0">
              <a:cs typeface="+mj-cs"/>
            </a:endParaRPr>
          </a:p>
          <a:p>
            <a:endParaRPr lang="he-IL" dirty="0" smtClean="0">
              <a:cs typeface="+mj-cs"/>
            </a:endParaRPr>
          </a:p>
          <a:p>
            <a:r>
              <a:rPr lang="he-IL" dirty="0" smtClean="0">
                <a:cs typeface="+mj-cs"/>
              </a:rPr>
              <a:t>כמה אני שמחה בה'!</a:t>
            </a:r>
          </a:p>
          <a:p>
            <a:pPr marL="0" indent="0">
              <a:buNone/>
            </a:pPr>
            <a:r>
              <a:rPr lang="he-IL" dirty="0" smtClean="0">
                <a:cs typeface="+mj-cs"/>
              </a:rPr>
              <a:t>ה' הרים את מצבי, עכשיו יש לי מה לענות </a:t>
            </a:r>
            <a:r>
              <a:rPr lang="he-IL" dirty="0" err="1" smtClean="0">
                <a:cs typeface="+mj-cs"/>
              </a:rPr>
              <a:t>לאוייבי</a:t>
            </a:r>
            <a:r>
              <a:rPr lang="he-IL" dirty="0" smtClean="0">
                <a:cs typeface="+mj-cs"/>
              </a:rPr>
              <a:t> – כי שמחתך נותנת לי תשובות.</a:t>
            </a:r>
          </a:p>
          <a:p>
            <a:pPr marL="0" indent="0">
              <a:buNone/>
            </a:pPr>
            <a:r>
              <a:rPr lang="he-IL" dirty="0" err="1" smtClean="0">
                <a:cs typeface="+mj-cs"/>
              </a:rPr>
              <a:t>אוייבי</a:t>
            </a:r>
            <a:r>
              <a:rPr lang="he-IL" dirty="0" smtClean="0">
                <a:cs typeface="+mj-cs"/>
              </a:rPr>
              <a:t> - פנינה</a:t>
            </a:r>
          </a:p>
          <a:p>
            <a:r>
              <a:rPr lang="he-IL" dirty="0" smtClean="0">
                <a:cs typeface="+mj-cs"/>
              </a:rPr>
              <a:t>אין קדוש כמו ה', כי כל העולם ממך! ואין חזק </a:t>
            </a:r>
            <a:r>
              <a:rPr lang="he-IL" dirty="0" err="1" smtClean="0">
                <a:cs typeface="+mj-cs"/>
              </a:rPr>
              <a:t>כאלוקנו</a:t>
            </a:r>
            <a:r>
              <a:rPr lang="he-IL" dirty="0" smtClean="0">
                <a:cs typeface="+mj-cs"/>
              </a:rPr>
              <a:t>!</a:t>
            </a:r>
            <a:endParaRPr lang="he-IL" dirty="0">
              <a:cs typeface="+mj-cs"/>
            </a:endParaRP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2738576"/>
            <a:ext cx="4038600" cy="443484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he-IL" sz="2000" spc="-300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he-IL" sz="2800" dirty="0" smtClean="0">
                <a:solidFill>
                  <a:schemeClr val="accent1">
                    <a:lumMod val="75000"/>
                  </a:schemeClr>
                </a:solidFill>
              </a:rPr>
              <a:t>א</a:t>
            </a:r>
            <a:r>
              <a:rPr lang="he-IL" sz="2800" dirty="0">
                <a:solidFill>
                  <a:schemeClr val="accent1">
                    <a:lumMod val="75000"/>
                  </a:schemeClr>
                </a:solidFill>
              </a:rPr>
              <a:t> וַתִּתְפַּלֵּל חַנָּה וַתֹּאמַר </a:t>
            </a:r>
            <a:endParaRPr lang="he-IL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he-IL" sz="2800" dirty="0" smtClean="0">
                <a:solidFill>
                  <a:schemeClr val="accent1">
                    <a:lumMod val="75000"/>
                  </a:schemeClr>
                </a:solidFill>
              </a:rPr>
              <a:t>עָלַץ </a:t>
            </a:r>
            <a:r>
              <a:rPr lang="he-IL" sz="2800" dirty="0">
                <a:solidFill>
                  <a:schemeClr val="accent1">
                    <a:lumMod val="75000"/>
                  </a:schemeClr>
                </a:solidFill>
              </a:rPr>
              <a:t>לִבִּי בַּיהֹוָה רָמָה קַרְנִי בַּיהֹוָה רָחַב פִּי עַל-אוֹיְבַי כִּי שָׂמַחְתִּי בִּישׁוּעָתֶךָ: </a:t>
            </a:r>
            <a:endParaRPr lang="he-IL" sz="28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he-IL" sz="28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he-IL" sz="2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e-IL" sz="2800" dirty="0">
                <a:solidFill>
                  <a:schemeClr val="accent1">
                    <a:lumMod val="75000"/>
                  </a:schemeClr>
                </a:solidFill>
              </a:rPr>
              <a:t>ב אֵין-קָדוֹשׁ כַּיהֹוָה כִּי-אֵין </a:t>
            </a:r>
            <a:r>
              <a:rPr lang="he-IL" sz="2800" dirty="0" err="1">
                <a:solidFill>
                  <a:schemeClr val="accent1">
                    <a:lumMod val="75000"/>
                  </a:schemeClr>
                </a:solidFill>
              </a:rPr>
              <a:t>בִּלְתֶּך</a:t>
            </a:r>
            <a:r>
              <a:rPr lang="he-IL" sz="2800" dirty="0">
                <a:solidFill>
                  <a:schemeClr val="accent1">
                    <a:lumMod val="75000"/>
                  </a:schemeClr>
                </a:solidFill>
              </a:rPr>
              <a:t>ָ וְאֵין צוּר </a:t>
            </a:r>
            <a:r>
              <a:rPr lang="he-IL" sz="2800" dirty="0" err="1">
                <a:solidFill>
                  <a:schemeClr val="accent1">
                    <a:lumMod val="75000"/>
                  </a:schemeClr>
                </a:solidFill>
              </a:rPr>
              <a:t>כֵּאלֹהֵינו</a:t>
            </a:r>
            <a:r>
              <a:rPr lang="he-IL" sz="2800" dirty="0">
                <a:solidFill>
                  <a:schemeClr val="accent1">
                    <a:lumMod val="75000"/>
                  </a:schemeClr>
                </a:solidFill>
              </a:rPr>
              <a:t>ּ: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1628800"/>
            <a:ext cx="784887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 smtClean="0">
                <a:solidFill>
                  <a:srgbClr val="FF0000"/>
                </a:solidFill>
                <a:cs typeface="+mj-cs"/>
              </a:rPr>
              <a:t>פתיחה – הודאה ושבח לה' על מצבה עכשיו!</a:t>
            </a:r>
          </a:p>
          <a:p>
            <a:pPr algn="ctr"/>
            <a:endParaRPr lang="he-IL" sz="3600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7" name="כותרת 1"/>
          <p:cNvSpPr txBox="1">
            <a:spLocks/>
          </p:cNvSpPr>
          <p:nvPr/>
        </p:nvSpPr>
        <p:spPr>
          <a:xfrm>
            <a:off x="611560" y="12576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2800" b="1" dirty="0" smtClean="0">
                <a:solidFill>
                  <a:srgbClr val="FF0000"/>
                </a:solidFill>
              </a:rPr>
              <a:t>חלק א: פסוקים א-ב</a:t>
            </a:r>
            <a:endParaRPr lang="he-IL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78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-108520" y="2420888"/>
            <a:ext cx="4248472" cy="4680520"/>
          </a:xfrm>
        </p:spPr>
        <p:txBody>
          <a:bodyPr>
            <a:normAutofit lnSpcReduction="10000"/>
          </a:bodyPr>
          <a:lstStyle/>
          <a:p>
            <a:r>
              <a:rPr lang="he-IL" sz="1900" dirty="0" smtClean="0">
                <a:cs typeface="+mj-cs"/>
              </a:rPr>
              <a:t>אל תדברו גבוהה = בגאווה                כי ה' ק-ל דעות, הוא יודע הכל והוא מתכנן הכל</a:t>
            </a:r>
          </a:p>
          <a:p>
            <a:r>
              <a:rPr lang="he-IL" sz="1900" dirty="0" smtClean="0">
                <a:cs typeface="+mj-cs"/>
              </a:rPr>
              <a:t>הגיבורים- נשברים, והחלשים-מתחזקים. שבעים נהיים רעבים ורעבים הפסיקו לרעוב. עד כדי כך שעקרה ילדה 7 בנים (!) ורבת בנים כל בניה מתו.</a:t>
            </a:r>
          </a:p>
          <a:p>
            <a:r>
              <a:rPr lang="he-IL" sz="1900" dirty="0" smtClean="0">
                <a:cs typeface="+mj-cs"/>
              </a:rPr>
              <a:t>ה' ממית וגם מחיה, מוריד למטה וגם מעלה</a:t>
            </a:r>
          </a:p>
          <a:p>
            <a:r>
              <a:rPr lang="he-IL" sz="1900" dirty="0" smtClean="0">
                <a:cs typeface="+mj-cs"/>
              </a:rPr>
              <a:t>מקים מעפר דל, להושיב אותו עם עשירי עם ונותן לו כבוד כי ה' בנה את הארץ</a:t>
            </a:r>
          </a:p>
          <a:p>
            <a:pPr>
              <a:spcBef>
                <a:spcPts val="0"/>
              </a:spcBef>
            </a:pPr>
            <a:r>
              <a:rPr lang="he-IL" sz="1900" dirty="0" smtClean="0">
                <a:cs typeface="+mj-cs"/>
              </a:rPr>
              <a:t>את מי הוא שומר? את הצדיקים, מי שמקיים את דבר ה' ורשעים יפלו.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he-IL" b="1" u="sng" dirty="0" smtClean="0">
                <a:solidFill>
                  <a:srgbClr val="FF0000"/>
                </a:solidFill>
                <a:cs typeface="+mj-cs"/>
              </a:rPr>
              <a:t>לא </a:t>
            </a:r>
            <a:r>
              <a:rPr lang="he-IL" b="1" u="sng" dirty="0" err="1" smtClean="0">
                <a:solidFill>
                  <a:srgbClr val="FF0000"/>
                </a:solidFill>
                <a:cs typeface="+mj-cs"/>
              </a:rPr>
              <a:t>בכח</a:t>
            </a:r>
            <a:r>
              <a:rPr lang="he-IL" b="1" u="sng" dirty="0" smtClean="0">
                <a:solidFill>
                  <a:srgbClr val="FF0000"/>
                </a:solidFill>
                <a:cs typeface="+mj-cs"/>
              </a:rPr>
              <a:t> גוברים אלא מי שעושה את רצון ה'</a:t>
            </a:r>
            <a:endParaRPr lang="he-IL" b="1" u="sng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995936" y="2384884"/>
            <a:ext cx="5076056" cy="306034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e-IL" sz="2300" dirty="0">
                <a:solidFill>
                  <a:srgbClr val="0070C0"/>
                </a:solidFill>
              </a:rPr>
              <a:t>ג אַל-תַּרְבּוּ תְדַבְּרוּ גְּבֹהָה </a:t>
            </a:r>
            <a:r>
              <a:rPr lang="he-IL" sz="2300" dirty="0" err="1">
                <a:solidFill>
                  <a:srgbClr val="0070C0"/>
                </a:solidFill>
              </a:rPr>
              <a:t>גְבֹהָה</a:t>
            </a:r>
            <a:r>
              <a:rPr lang="he-IL" sz="2300" dirty="0">
                <a:solidFill>
                  <a:srgbClr val="0070C0"/>
                </a:solidFill>
              </a:rPr>
              <a:t> יֵצֵא עָתָק מִפִּיכֶם כִּי אֵל דֵּעוֹת יְהֹוָה (וְלֹא) [וְלוֹ] נִתְכְּנוּ </a:t>
            </a:r>
            <a:r>
              <a:rPr lang="he-IL" sz="2300" dirty="0" err="1">
                <a:solidFill>
                  <a:srgbClr val="0070C0"/>
                </a:solidFill>
              </a:rPr>
              <a:t>עֲלִלוֹת</a:t>
            </a:r>
            <a:r>
              <a:rPr lang="he-IL" sz="2300" dirty="0">
                <a:solidFill>
                  <a:srgbClr val="0070C0"/>
                </a:solidFill>
              </a:rPr>
              <a:t>: </a:t>
            </a:r>
            <a:br>
              <a:rPr lang="he-IL" sz="2300" dirty="0">
                <a:solidFill>
                  <a:srgbClr val="0070C0"/>
                </a:solidFill>
              </a:rPr>
            </a:br>
            <a:r>
              <a:rPr lang="he-IL" sz="2300" dirty="0">
                <a:solidFill>
                  <a:srgbClr val="0070C0"/>
                </a:solidFill>
              </a:rPr>
              <a:t>ד קֶשֶׁת גִּבֹּרִים חַתִּים וְנִכְשָׁלִים אָזְרוּ-חָיִל: </a:t>
            </a:r>
            <a:br>
              <a:rPr lang="he-IL" sz="2300" dirty="0">
                <a:solidFill>
                  <a:srgbClr val="0070C0"/>
                </a:solidFill>
              </a:rPr>
            </a:br>
            <a:r>
              <a:rPr lang="he-IL" sz="2300" dirty="0">
                <a:solidFill>
                  <a:srgbClr val="0070C0"/>
                </a:solidFill>
              </a:rPr>
              <a:t>ה שְׂבֵעִים בַּלֶּחֶם נִשְׂכָּרוּ וּרְעֵבִים חָדֵלּוּ עַד-עֲקָרָה יָלְדָה שִׁבְעָה וְרַבַּת בָּנִים אֻמְלָלָה: </a:t>
            </a:r>
            <a:br>
              <a:rPr lang="he-IL" sz="2300" dirty="0">
                <a:solidFill>
                  <a:srgbClr val="0070C0"/>
                </a:solidFill>
              </a:rPr>
            </a:br>
            <a:r>
              <a:rPr lang="he-IL" sz="2300" dirty="0">
                <a:solidFill>
                  <a:srgbClr val="0070C0"/>
                </a:solidFill>
              </a:rPr>
              <a:t>ו יְהֹוָה מֵמִית וּמְחַיֶּה מוֹרִיד שְׁאוֹל וַיָּעַל: </a:t>
            </a:r>
            <a:br>
              <a:rPr lang="he-IL" sz="2300" dirty="0">
                <a:solidFill>
                  <a:srgbClr val="0070C0"/>
                </a:solidFill>
              </a:rPr>
            </a:br>
            <a:r>
              <a:rPr lang="he-IL" sz="2300" dirty="0">
                <a:solidFill>
                  <a:srgbClr val="0070C0"/>
                </a:solidFill>
              </a:rPr>
              <a:t>ז יְהֹוָה מוֹרִישׁ וּמַעֲשִׁיר מַשְׁפִּיל אַף-מְרוֹמֵם: </a:t>
            </a:r>
            <a:br>
              <a:rPr lang="he-IL" sz="2300" dirty="0">
                <a:solidFill>
                  <a:srgbClr val="0070C0"/>
                </a:solidFill>
              </a:rPr>
            </a:br>
            <a:r>
              <a:rPr lang="he-IL" sz="2300" dirty="0">
                <a:solidFill>
                  <a:srgbClr val="0070C0"/>
                </a:solidFill>
              </a:rPr>
              <a:t>ח מֵקִים מֵעָפָר דָּל מֵאַשְׁפֹּת יָרִים אֶבְיוֹן לְהוֹשִׁיב עִם-נְדִיבִים </a:t>
            </a:r>
            <a:r>
              <a:rPr lang="he-IL" sz="2300" dirty="0" err="1">
                <a:solidFill>
                  <a:srgbClr val="0070C0"/>
                </a:solidFill>
              </a:rPr>
              <a:t>וְכִסֵּא</a:t>
            </a:r>
            <a:r>
              <a:rPr lang="he-IL" sz="2300" dirty="0">
                <a:solidFill>
                  <a:srgbClr val="0070C0"/>
                </a:solidFill>
              </a:rPr>
              <a:t> כָבוֹד יַנְחִלֵם כִּי לַיהֹוָה מְצֻקֵי אֶרֶץ </a:t>
            </a:r>
            <a:r>
              <a:rPr lang="he-IL" sz="2300" dirty="0" err="1">
                <a:solidFill>
                  <a:srgbClr val="0070C0"/>
                </a:solidFill>
              </a:rPr>
              <a:t>וַיָּשֶׁת</a:t>
            </a:r>
            <a:r>
              <a:rPr lang="he-IL" sz="2300" dirty="0">
                <a:solidFill>
                  <a:srgbClr val="0070C0"/>
                </a:solidFill>
              </a:rPr>
              <a:t> עֲלֵיהֶם תֵּבֵל: </a:t>
            </a:r>
            <a:br>
              <a:rPr lang="he-IL" sz="2300" dirty="0">
                <a:solidFill>
                  <a:srgbClr val="0070C0"/>
                </a:solidFill>
              </a:rPr>
            </a:br>
            <a:r>
              <a:rPr lang="he-IL" sz="2300" dirty="0">
                <a:solidFill>
                  <a:srgbClr val="0070C0"/>
                </a:solidFill>
              </a:rPr>
              <a:t>ט רַגְלֵי (חֲסִידָו) [חֲסִידָיו] יִשְׁמֹר וּרְשָׁעִים בַּחֹשֶׁךְ יִדָּמּוּ כִּי-לֹא </a:t>
            </a:r>
            <a:r>
              <a:rPr lang="he-IL" sz="2300" dirty="0" err="1">
                <a:solidFill>
                  <a:srgbClr val="0070C0"/>
                </a:solidFill>
              </a:rPr>
              <a:t>בְכֹח</a:t>
            </a:r>
            <a:r>
              <a:rPr lang="he-IL" sz="2300" dirty="0">
                <a:solidFill>
                  <a:srgbClr val="0070C0"/>
                </a:solidFill>
              </a:rPr>
              <a:t>ַ יִגְבַּר-אִישׁ: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764704"/>
            <a:ext cx="8064896" cy="156966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solidFill>
                  <a:srgbClr val="FF0000"/>
                </a:solidFill>
                <a:cs typeface="+mj-cs"/>
              </a:rPr>
              <a:t>דברים כלפי פנינה – אל תדברו גבוהה </a:t>
            </a:r>
            <a:r>
              <a:rPr lang="he-IL" sz="3200" dirty="0" smtClean="0">
                <a:solidFill>
                  <a:srgbClr val="FF0000"/>
                </a:solidFill>
                <a:cs typeface="+mj-cs"/>
              </a:rPr>
              <a:t>גבוהה!</a:t>
            </a:r>
            <a:endParaRPr lang="he-IL" sz="3200" dirty="0">
              <a:solidFill>
                <a:srgbClr val="FF0000"/>
              </a:solidFill>
              <a:cs typeface="+mj-cs"/>
            </a:endParaRPr>
          </a:p>
          <a:p>
            <a:pPr algn="ctr"/>
            <a:r>
              <a:rPr lang="he-IL" sz="3200" dirty="0">
                <a:solidFill>
                  <a:srgbClr val="FF0000"/>
                </a:solidFill>
                <a:cs typeface="+mj-cs"/>
              </a:rPr>
              <a:t>ה' הוא זה </a:t>
            </a:r>
            <a:r>
              <a:rPr lang="he-IL" sz="3200" dirty="0" smtClean="0">
                <a:solidFill>
                  <a:srgbClr val="FF0000"/>
                </a:solidFill>
                <a:cs typeface="+mj-cs"/>
              </a:rPr>
              <a:t>שמתכנן הכל!</a:t>
            </a:r>
          </a:p>
          <a:p>
            <a:pPr algn="ctr"/>
            <a:r>
              <a:rPr lang="he-IL" sz="3200" dirty="0" smtClean="0">
                <a:solidFill>
                  <a:srgbClr val="FF0000"/>
                </a:solidFill>
                <a:cs typeface="+mj-cs"/>
              </a:rPr>
              <a:t> הוא שמנהיג </a:t>
            </a:r>
            <a:r>
              <a:rPr lang="he-IL" sz="3200" dirty="0">
                <a:solidFill>
                  <a:srgbClr val="FF0000"/>
                </a:solidFill>
                <a:cs typeface="+mj-cs"/>
              </a:rPr>
              <a:t>את הדברים איך </a:t>
            </a:r>
            <a:r>
              <a:rPr lang="he-IL" sz="3200" dirty="0" smtClean="0">
                <a:solidFill>
                  <a:srgbClr val="FF0000"/>
                </a:solidFill>
                <a:cs typeface="+mj-cs"/>
              </a:rPr>
              <a:t>שהוא רוצה!</a:t>
            </a:r>
            <a:endParaRPr lang="he-IL" sz="3200" dirty="0">
              <a:solidFill>
                <a:srgbClr val="FF0000"/>
              </a:solidFill>
              <a:cs typeface="+mj-cs"/>
            </a:endParaRPr>
          </a:p>
        </p:txBody>
      </p:sp>
      <p:sp>
        <p:nvSpPr>
          <p:cNvPr id="7" name="כותרת 1"/>
          <p:cNvSpPr txBox="1">
            <a:spLocks/>
          </p:cNvSpPr>
          <p:nvPr/>
        </p:nvSpPr>
        <p:spPr>
          <a:xfrm>
            <a:off x="2797460" y="-27384"/>
            <a:ext cx="3862772" cy="764704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2800" b="1" dirty="0" smtClean="0">
                <a:solidFill>
                  <a:srgbClr val="FF0000"/>
                </a:solidFill>
              </a:rPr>
              <a:t>חלק ב: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  <a:r>
              <a:rPr lang="he-IL" sz="2800" b="1" dirty="0" smtClean="0">
                <a:solidFill>
                  <a:srgbClr val="FF0000"/>
                </a:solidFill>
              </a:rPr>
              <a:t>פסוקים ג-ט</a:t>
            </a:r>
            <a:endParaRPr lang="he-IL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473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build="p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539552" y="1484784"/>
            <a:ext cx="4038600" cy="5656245"/>
          </a:xfrm>
        </p:spPr>
        <p:txBody>
          <a:bodyPr>
            <a:normAutofit/>
          </a:bodyPr>
          <a:lstStyle/>
          <a:p>
            <a:endParaRPr lang="he-IL" dirty="0" smtClean="0">
              <a:cs typeface="+mj-cs"/>
            </a:endParaRPr>
          </a:p>
          <a:p>
            <a:endParaRPr lang="he-IL" dirty="0" smtClean="0">
              <a:cs typeface="+mj-cs"/>
            </a:endParaRPr>
          </a:p>
          <a:p>
            <a:endParaRPr lang="he-IL" dirty="0" smtClean="0">
              <a:cs typeface="+mj-cs"/>
            </a:endParaRPr>
          </a:p>
          <a:p>
            <a:pPr marL="0" indent="0">
              <a:buNone/>
            </a:pPr>
            <a:r>
              <a:rPr lang="he-IL" dirty="0" smtClean="0">
                <a:cs typeface="+mj-cs"/>
              </a:rPr>
              <a:t>ה' ישבור את </a:t>
            </a:r>
            <a:r>
              <a:rPr lang="he-IL" dirty="0" err="1" smtClean="0">
                <a:cs typeface="+mj-cs"/>
              </a:rPr>
              <a:t>אוייביו</a:t>
            </a:r>
            <a:r>
              <a:rPr lang="he-IL" dirty="0" smtClean="0">
                <a:cs typeface="+mj-cs"/>
              </a:rPr>
              <a:t> </a:t>
            </a:r>
          </a:p>
          <a:p>
            <a:pPr marL="0" indent="0">
              <a:buNone/>
            </a:pPr>
            <a:r>
              <a:rPr lang="he-IL" sz="1600" dirty="0" smtClean="0">
                <a:cs typeface="+mj-cs"/>
              </a:rPr>
              <a:t>(נבואה שפלישתים הולכים להילחם בזמן שמואל)</a:t>
            </a:r>
          </a:p>
          <a:p>
            <a:pPr marL="0" indent="0">
              <a:buNone/>
            </a:pPr>
            <a:r>
              <a:rPr lang="he-IL" dirty="0" smtClean="0">
                <a:cs typeface="+mj-cs"/>
              </a:rPr>
              <a:t>ה' ירעם עליהם בקול גדול </a:t>
            </a:r>
            <a:r>
              <a:rPr lang="he-IL" dirty="0" err="1" smtClean="0">
                <a:cs typeface="+mj-cs"/>
              </a:rPr>
              <a:t>מהשמים</a:t>
            </a:r>
            <a:endParaRPr lang="he-IL" dirty="0" smtClean="0">
              <a:cs typeface="+mj-cs"/>
            </a:endParaRPr>
          </a:p>
          <a:p>
            <a:pPr marL="0" indent="0">
              <a:buNone/>
            </a:pPr>
            <a:r>
              <a:rPr lang="he-IL" dirty="0" smtClean="0">
                <a:cs typeface="+mj-cs"/>
              </a:rPr>
              <a:t>שמואל ידון בכל הארץ</a:t>
            </a:r>
          </a:p>
          <a:p>
            <a:pPr marL="0" indent="0">
              <a:buNone/>
            </a:pPr>
            <a:endParaRPr lang="he-IL" sz="700" dirty="0" smtClean="0">
              <a:cs typeface="+mj-cs"/>
            </a:endParaRPr>
          </a:p>
          <a:p>
            <a:pPr marL="0" indent="0">
              <a:buNone/>
            </a:pPr>
            <a:r>
              <a:rPr lang="he-IL" dirty="0" smtClean="0">
                <a:cs typeface="+mj-cs"/>
              </a:rPr>
              <a:t>ה' </a:t>
            </a:r>
            <a:r>
              <a:rPr lang="he-IL" dirty="0" err="1" smtClean="0">
                <a:cs typeface="+mj-cs"/>
              </a:rPr>
              <a:t>יתן</a:t>
            </a:r>
            <a:r>
              <a:rPr lang="he-IL" dirty="0" smtClean="0">
                <a:cs typeface="+mj-cs"/>
              </a:rPr>
              <a:t> עז למלך שימליך (שאול)</a:t>
            </a:r>
          </a:p>
          <a:p>
            <a:pPr marL="0" indent="0">
              <a:buNone/>
            </a:pPr>
            <a:endParaRPr lang="he-IL" sz="1000" dirty="0" smtClean="0">
              <a:cs typeface="+mj-cs"/>
            </a:endParaRPr>
          </a:p>
          <a:p>
            <a:pPr marL="0" indent="0">
              <a:buNone/>
            </a:pPr>
            <a:r>
              <a:rPr lang="he-IL" dirty="0" smtClean="0">
                <a:cs typeface="+mj-cs"/>
              </a:rPr>
              <a:t>ויחזק את מי שימשח למלך אחריו (דוד)</a:t>
            </a:r>
            <a:endParaRPr lang="he-IL" dirty="0">
              <a:cs typeface="+mj-cs"/>
            </a:endParaRP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2996952"/>
            <a:ext cx="4038600" cy="443484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20000"/>
              </a:lnSpc>
              <a:buNone/>
            </a:pPr>
            <a:r>
              <a:rPr lang="he-IL" sz="3200" dirty="0">
                <a:solidFill>
                  <a:srgbClr val="0070C0"/>
                </a:solidFill>
              </a:rPr>
              <a:t> יְהֹוָה </a:t>
            </a:r>
            <a:r>
              <a:rPr lang="he-IL" sz="3200" dirty="0" smtClean="0">
                <a:solidFill>
                  <a:srgbClr val="0070C0"/>
                </a:solidFill>
              </a:rPr>
              <a:t>יֵחַתּוּ מְרִיבָיו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he-IL" sz="3200" dirty="0" smtClean="0">
                <a:solidFill>
                  <a:srgbClr val="0070C0"/>
                </a:solidFill>
              </a:rPr>
              <a:t>עָלָיו </a:t>
            </a:r>
            <a:r>
              <a:rPr lang="he-IL" sz="3200" dirty="0">
                <a:solidFill>
                  <a:srgbClr val="0070C0"/>
                </a:solidFill>
              </a:rPr>
              <a:t>בַּשָּׁמַיִם יַרְעֵם יְהֹוָה </a:t>
            </a:r>
            <a:endParaRPr lang="he-IL" sz="3200" dirty="0" smtClean="0">
              <a:solidFill>
                <a:srgbClr val="0070C0"/>
              </a:solidFill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he-IL" sz="3200" dirty="0" smtClean="0">
                <a:solidFill>
                  <a:srgbClr val="0070C0"/>
                </a:solidFill>
              </a:rPr>
              <a:t>יָדִין </a:t>
            </a:r>
            <a:r>
              <a:rPr lang="he-IL" sz="3200" dirty="0">
                <a:solidFill>
                  <a:srgbClr val="0070C0"/>
                </a:solidFill>
              </a:rPr>
              <a:t>אַפְסֵי-אָרֶץ </a:t>
            </a:r>
            <a:endParaRPr lang="he-IL" sz="3200" dirty="0" smtClean="0">
              <a:solidFill>
                <a:srgbClr val="0070C0"/>
              </a:solidFill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he-IL" sz="3200" dirty="0" err="1" smtClean="0">
                <a:solidFill>
                  <a:srgbClr val="0070C0"/>
                </a:solidFill>
              </a:rPr>
              <a:t>וְיִתֶּן-עֹז</a:t>
            </a:r>
            <a:r>
              <a:rPr lang="he-IL" sz="3200" dirty="0" smtClean="0">
                <a:solidFill>
                  <a:srgbClr val="0070C0"/>
                </a:solidFill>
              </a:rPr>
              <a:t> לְמַלְכּוֹ </a:t>
            </a:r>
          </a:p>
          <a:p>
            <a:pPr marL="0" indent="0" algn="ctr">
              <a:lnSpc>
                <a:spcPct val="120000"/>
              </a:lnSpc>
              <a:buNone/>
            </a:pPr>
            <a:r>
              <a:rPr lang="he-IL" sz="3200" dirty="0" err="1" smtClean="0">
                <a:solidFill>
                  <a:srgbClr val="0070C0"/>
                </a:solidFill>
              </a:rPr>
              <a:t>וְיָרֵם</a:t>
            </a:r>
            <a:r>
              <a:rPr lang="he-IL" sz="3200" dirty="0" smtClean="0">
                <a:solidFill>
                  <a:srgbClr val="0070C0"/>
                </a:solidFill>
              </a:rPr>
              <a:t> </a:t>
            </a:r>
            <a:r>
              <a:rPr lang="he-IL" sz="3200" dirty="0">
                <a:solidFill>
                  <a:srgbClr val="0070C0"/>
                </a:solidFill>
              </a:rPr>
              <a:t>קֶרֶן מְשִׁיחוֹ: 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3568" y="1412776"/>
            <a:ext cx="7848872" cy="120032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dirty="0">
                <a:solidFill>
                  <a:srgbClr val="FF0000"/>
                </a:solidFill>
                <a:cs typeface="+mj-cs"/>
              </a:rPr>
              <a:t>סיום – תפילה על הנהגתו של שמואל ועל המעשים שהוא הולך לעשות – נבואה.</a:t>
            </a:r>
          </a:p>
        </p:txBody>
      </p:sp>
      <p:sp>
        <p:nvSpPr>
          <p:cNvPr id="7" name="כותרת 1"/>
          <p:cNvSpPr txBox="1">
            <a:spLocks/>
          </p:cNvSpPr>
          <p:nvPr/>
        </p:nvSpPr>
        <p:spPr>
          <a:xfrm>
            <a:off x="493204" y="-27384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>
            <a:lvl1pPr algn="l" rtl="1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e-IL" sz="2800" b="1" dirty="0" smtClean="0">
                <a:solidFill>
                  <a:srgbClr val="FF0000"/>
                </a:solidFill>
              </a:rPr>
              <a:t>חלק ג: פסוק י</a:t>
            </a:r>
            <a:endParaRPr lang="he-IL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164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611560" y="452264"/>
            <a:ext cx="7854696" cy="1752600"/>
          </a:xfrm>
        </p:spPr>
        <p:txBody>
          <a:bodyPr>
            <a:normAutofit/>
          </a:bodyPr>
          <a:lstStyle/>
          <a:p>
            <a:r>
              <a:rPr lang="he-IL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+mj-cs"/>
              </a:rPr>
              <a:t>לסיכום:</a:t>
            </a:r>
          </a:p>
        </p:txBody>
      </p:sp>
      <p:sp>
        <p:nvSpPr>
          <p:cNvPr id="4" name="כותרת משנה 2"/>
          <p:cNvSpPr txBox="1">
            <a:spLocks/>
          </p:cNvSpPr>
          <p:nvPr/>
        </p:nvSpPr>
        <p:spPr>
          <a:xfrm>
            <a:off x="3887924" y="1244352"/>
            <a:ext cx="4658724" cy="960512"/>
          </a:xfrm>
          <a:prstGeom prst="rect">
            <a:avLst/>
          </a:prstGeom>
        </p:spPr>
        <p:txBody>
          <a:bodyPr vert="horz" lIns="0" rIns="18288">
            <a:noAutofit/>
          </a:bodyPr>
          <a:lstStyle>
            <a:lvl1pPr marL="0" marR="45720" indent="0" algn="r" rtl="1" eaLnBrk="1" latinLnBrk="0" hangingPunct="1">
              <a:spcBef>
                <a:spcPct val="20000"/>
              </a:spcBef>
              <a:buClr>
                <a:schemeClr val="accent3"/>
              </a:buClr>
              <a:buSzPct val="95000"/>
              <a:buFont typeface="Wingdings 2"/>
              <a:buNone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rtl="1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1" eaLnBrk="1" latinLnBrk="0" hangingPunct="1">
              <a:spcBef>
                <a:spcPct val="20000"/>
              </a:spcBef>
              <a:buClr>
                <a:schemeClr val="accent2"/>
              </a:buClr>
              <a:buSzPct val="70000"/>
              <a:buFont typeface="Wingdings 2"/>
              <a:buNone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1" eaLnBrk="1" latinLnBrk="0" hangingPunct="1">
              <a:spcBef>
                <a:spcPct val="20000"/>
              </a:spcBef>
              <a:buClr>
                <a:schemeClr val="accent3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1" eaLnBrk="1" latinLnBrk="0" hangingPunct="1">
              <a:spcBef>
                <a:spcPct val="20000"/>
              </a:spcBef>
              <a:buClr>
                <a:schemeClr val="accent4"/>
              </a:buClr>
              <a:buSzPct val="6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1" eaLnBrk="1" latinLnBrk="0" hangingPunct="1">
              <a:spcBef>
                <a:spcPct val="20000"/>
              </a:spcBef>
              <a:buClr>
                <a:schemeClr val="accent5"/>
              </a:buClr>
              <a:buSzPct val="80000"/>
              <a:buFont typeface="Wingdings 2"/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1" eaLnBrk="1" latinLnBrk="0" hangingPunct="1">
              <a:spcBef>
                <a:spcPct val="20000"/>
              </a:spcBef>
              <a:buClr>
                <a:schemeClr val="accent6"/>
              </a:buClr>
              <a:buSzPct val="80000"/>
              <a:buFont typeface="Wingdings 2"/>
              <a:buNone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1" eaLnBrk="1" latinLnBrk="0" hangingPunct="1">
              <a:spcBef>
                <a:spcPct val="20000"/>
              </a:spcBef>
              <a:buClr>
                <a:schemeClr val="tx2"/>
              </a:buClr>
              <a:buNone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1" eaLnBrk="1" latinLnBrk="0" hangingPunct="1">
              <a:spcBef>
                <a:spcPct val="20000"/>
              </a:spcBef>
              <a:buClr>
                <a:schemeClr val="tx2"/>
              </a:buClr>
              <a:buFontTx/>
              <a:buNone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e-IL" sz="2800" dirty="0" smtClean="0"/>
              <a:t>ראינו 3 </a:t>
            </a:r>
            <a:r>
              <a:rPr lang="he-IL" sz="2800" smtClean="0"/>
              <a:t>חלקים </a:t>
            </a:r>
            <a:r>
              <a:rPr lang="he-IL" sz="2800" smtClean="0"/>
              <a:t>בתפילה</a:t>
            </a:r>
            <a:r>
              <a:rPr lang="he-IL" sz="2800" dirty="0" smtClean="0"/>
              <a:t>:</a:t>
            </a:r>
          </a:p>
          <a:p>
            <a:endParaRPr lang="he-IL" sz="105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he-IL" sz="2800" dirty="0"/>
          </a:p>
          <a:p>
            <a:endParaRPr lang="he-IL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691680" y="1988840"/>
            <a:ext cx="6552728" cy="95410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 smtClean="0"/>
              <a:t>פתיחה –הודאה ושבח לה' על מצבה עכשיו</a:t>
            </a:r>
          </a:p>
          <a:p>
            <a:endParaRPr lang="he-IL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467544" y="2838415"/>
            <a:ext cx="7776864" cy="224676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 smtClean="0"/>
              <a:t>לב התפילה – ה' ממית ומחייה – מנהיג את העולם! אין מה </a:t>
            </a:r>
            <a:r>
              <a:rPr lang="he-IL" sz="2800" dirty="0" smtClean="0"/>
              <a:t>להתגאות!</a:t>
            </a:r>
            <a:endParaRPr lang="he-IL" sz="2800" dirty="0" smtClean="0"/>
          </a:p>
          <a:p>
            <a:r>
              <a:rPr lang="he-IL" sz="2800" dirty="0" smtClean="0"/>
              <a:t>מי שעושה את רצון ה'  - ה' מעלה אותו. ומי שלא עושה את רצונו – </a:t>
            </a:r>
            <a:r>
              <a:rPr lang="he-IL" sz="2800" dirty="0" smtClean="0"/>
              <a:t> ה' מוריד </a:t>
            </a:r>
            <a:r>
              <a:rPr lang="he-IL" sz="2800" dirty="0" smtClean="0"/>
              <a:t>אותו</a:t>
            </a:r>
          </a:p>
          <a:p>
            <a:endParaRPr lang="he-IL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67544" y="4941168"/>
            <a:ext cx="7704856" cy="138499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e-IL" sz="2800" dirty="0" smtClean="0"/>
              <a:t>סיום – תפילה על שמואל שיהיה מנהיג טוב. </a:t>
            </a:r>
            <a:endParaRPr lang="he-IL" sz="2800" dirty="0" smtClean="0"/>
          </a:p>
          <a:p>
            <a:r>
              <a:rPr lang="he-IL" sz="2800" dirty="0" smtClean="0"/>
              <a:t>שמעשיו </a:t>
            </a:r>
            <a:r>
              <a:rPr lang="he-IL" sz="2800" dirty="0" smtClean="0"/>
              <a:t>יצליחו בהנהגת האומה והמלכת מלכים</a:t>
            </a:r>
          </a:p>
          <a:p>
            <a:endParaRPr lang="he-IL" sz="2800" dirty="0"/>
          </a:p>
        </p:txBody>
      </p:sp>
    </p:spTree>
    <p:extLst>
      <p:ext uri="{BB962C8B-B14F-4D97-AF65-F5344CB8AC3E}">
        <p14:creationId xmlns:p14="http://schemas.microsoft.com/office/powerpoint/2010/main" val="292993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זרימה">
  <a:themeElements>
    <a:clrScheme name="זרימה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זרימה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זרימה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111</TotalTime>
  <Words>398</Words>
  <Application>Microsoft Office PowerPoint</Application>
  <PresentationFormat>‫הצגה על המסך (4:3)</PresentationFormat>
  <Paragraphs>66</Paragraphs>
  <Slides>8</Slides>
  <Notes>1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8</vt:i4>
      </vt:variant>
    </vt:vector>
  </HeadingPairs>
  <TitlesOfParts>
    <vt:vector size="9" baseType="lpstr">
      <vt:lpstr>זרימה</vt:lpstr>
      <vt:lpstr>תפילת חנה  אחרי הולדת בנה</vt:lpstr>
      <vt:lpstr>3 חלקים בתפילה: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תפילת חנה  אחרי הולדת בנה</dc:title>
  <dc:creator>shirel_c</dc:creator>
  <cp:lastModifiedBy>shirel_c</cp:lastModifiedBy>
  <cp:revision>14</cp:revision>
  <dcterms:created xsi:type="dcterms:W3CDTF">2018-05-26T18:42:04Z</dcterms:created>
  <dcterms:modified xsi:type="dcterms:W3CDTF">2018-05-26T20:34:17Z</dcterms:modified>
</cp:coreProperties>
</file>