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7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81FD"/>
    <a:srgbClr val="E3B9D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0" d="100"/>
          <a:sy n="60" d="100"/>
        </p:scale>
        <p:origin x="-13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2607E3D-A3D3-43FC-95BF-09C4B36700DD}" type="datetimeFigureOut">
              <a:rPr lang="he-IL" smtClean="0"/>
              <a:t>כ"ב/אייר/תשע"ד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40ED96-9B24-4F64-8878-45F003E0FA4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0ED96-9B24-4F64-8878-45F003E0FA42}" type="slidenum">
              <a:rPr lang="he-IL" smtClean="0"/>
              <a:t>11</a:t>
            </a:fld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56FDD-62B2-4C6F-A1E3-69409177109F}" type="datetimeFigureOut">
              <a:rPr lang="he-IL" smtClean="0"/>
              <a:t>כ"א/אייר/תשע"ד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4D84E-7282-4437-8BA3-38F5E627E85D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.il/url?sa=i&amp;rct=j&amp;q=&amp;esrc=s&amp;source=images&amp;cd=&amp;cad=rja&amp;uact=8&amp;docid=49QRIvuFPhQ2ZM&amp;tbnid=Ur8o1u4hNqOj6M:&amp;ved=0CAUQjRw&amp;url=http%3A%2F%2Fwww.karusela.co.il%2Fposts%2Fkatavot%2F62%2F352-%25D7%25A9%25D7%2591%25D7%2595%25D7%25A2-%25D7%2594%25D7%25A8%25D7%2599%25D7%2595%25D7%259F-9&amp;ei=3AR_U_GXG4KDO5vHgbgL&amp;bvm=bv.67720277,d.ZGU&amp;psig=AFQjCNG36tzwYZLpkjZWsHwVBWuTUxbNpA&amp;ust=1400919593309364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www.partybag.co.il/images_att/4fdae76114a40f9d7ae6d70056ed9fc9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267744" y="1745432"/>
            <a:ext cx="5112570" cy="5112568"/>
          </a:xfrm>
          <a:prstGeom prst="rect">
            <a:avLst/>
          </a:prstGeom>
          <a:noFill/>
        </p:spPr>
      </p:pic>
      <p:sp>
        <p:nvSpPr>
          <p:cNvPr id="10" name="כותרת 1"/>
          <p:cNvSpPr>
            <a:spLocks noGrp="1"/>
          </p:cNvSpPr>
          <p:nvPr>
            <p:ph type="ctrTitle"/>
          </p:nvPr>
        </p:nvSpPr>
        <p:spPr>
          <a:xfrm>
            <a:off x="467544" y="-459432"/>
            <a:ext cx="7995664" cy="4797152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/>
            </a:r>
            <a:br>
              <a:rPr lang="en-US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</a:br>
            <a:r>
              <a:rPr lang="he-IL" sz="12800" b="1" dirty="0" smtClean="0">
                <a:ln w="19050">
                  <a:solidFill>
                    <a:schemeClr val="tx1"/>
                  </a:solidFill>
                </a:ln>
                <a:solidFill>
                  <a:srgbClr val="7030A0"/>
                </a:solidFill>
                <a:cs typeface="+mn-cs"/>
              </a:rPr>
              <a:t>שמואל א'</a:t>
            </a:r>
            <a:br>
              <a:rPr lang="he-IL" sz="12800" b="1" dirty="0" smtClean="0">
                <a:ln w="19050">
                  <a:solidFill>
                    <a:schemeClr val="tx1"/>
                  </a:solidFill>
                </a:ln>
                <a:solidFill>
                  <a:srgbClr val="7030A0"/>
                </a:solidFill>
                <a:cs typeface="+mn-cs"/>
              </a:rPr>
            </a:br>
            <a:r>
              <a:rPr lang="he-IL" sz="12800" b="1" dirty="0" smtClean="0">
                <a:ln w="19050">
                  <a:solidFill>
                    <a:schemeClr val="tx1"/>
                  </a:solidFill>
                </a:ln>
                <a:solidFill>
                  <a:srgbClr val="7030A0"/>
                </a:solidFill>
                <a:cs typeface="+mn-cs"/>
              </a:rPr>
              <a:t>פרק א'</a:t>
            </a:r>
            <a:endParaRPr lang="he-IL" sz="4800" b="1" dirty="0">
              <a:ln w="19050">
                <a:solidFill>
                  <a:schemeClr val="tx1"/>
                </a:solidFill>
              </a:ln>
              <a:solidFill>
                <a:srgbClr val="7030A0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anielahirsh.co.il/wp-content/uploads/2012/04/%D7%A1%D7%99%D7%9E%D7%9F-%D7%A9%D7%90%D7%9C%D7%94-%D7%96%D7%94%D7%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99878"/>
            <a:ext cx="5760640" cy="5358122"/>
          </a:xfrm>
          <a:prstGeom prst="rect">
            <a:avLst/>
          </a:prstGeom>
          <a:noFill/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507288" cy="3298378"/>
          </a:xfrm>
        </p:spPr>
        <p:txBody>
          <a:bodyPr>
            <a:noAutofit/>
          </a:bodyPr>
          <a:lstStyle/>
          <a:p>
            <a:r>
              <a:rPr lang="he-IL" sz="9600" b="1" dirty="0" smtClean="0">
                <a:latin typeface="David" pitchFamily="34" charset="-79"/>
                <a:cs typeface="David" pitchFamily="34" charset="-79"/>
              </a:rPr>
              <a:t>טריוויה שמואל א' פרק א'</a:t>
            </a:r>
            <a:endParaRPr lang="he-IL" sz="96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48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מהי התשובה הנכונה?</a:t>
            </a: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ספר שמואל מגיע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לפני   /   אחרי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ספר שופטים?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4" name="אליפסה 3"/>
          <p:cNvSpPr/>
          <p:nvPr/>
        </p:nvSpPr>
        <p:spPr>
          <a:xfrm>
            <a:off x="3131840" y="2060848"/>
            <a:ext cx="115212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48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מהי התשובה הנכונה?</a:t>
            </a: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>
                <a:latin typeface="David" pitchFamily="34" charset="-79"/>
                <a:ea typeface="Calibri"/>
                <a:cs typeface="David" pitchFamily="34" charset="-79"/>
              </a:rPr>
              <a:t>בימי שופטים הנהגת העם </a:t>
            </a: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הייתה:</a:t>
            </a:r>
          </a:p>
          <a:p>
            <a:pPr>
              <a:buNone/>
            </a:pP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   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ea typeface="Calibri"/>
                <a:cs typeface="David" pitchFamily="34" charset="-79"/>
              </a:rPr>
              <a:t>זמנית   /    </a:t>
            </a:r>
            <a:r>
              <a:rPr lang="he-IL" sz="3600" b="1" dirty="0">
                <a:solidFill>
                  <a:srgbClr val="FF0000"/>
                </a:solidFill>
                <a:latin typeface="David" pitchFamily="34" charset="-79"/>
                <a:ea typeface="Calibri"/>
                <a:cs typeface="David" pitchFamily="34" charset="-79"/>
              </a:rPr>
              <a:t>קבועה</a:t>
            </a:r>
            <a:r>
              <a:rPr lang="he-IL" sz="3600" b="1" dirty="0">
                <a:latin typeface="David" pitchFamily="34" charset="-79"/>
                <a:ea typeface="Calibri"/>
                <a:cs typeface="David" pitchFamily="34" charset="-79"/>
              </a:rPr>
              <a:t>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7092280" y="2852936"/>
            <a:ext cx="115212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48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מהי התשובה הנכונה?</a:t>
            </a: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3600" b="1" dirty="0">
                <a:latin typeface="David" pitchFamily="34" charset="-79"/>
                <a:ea typeface="Calibri"/>
                <a:cs typeface="David" pitchFamily="34" charset="-79"/>
              </a:rPr>
              <a:t>ספר שמואל מספר על השינוי שחל בהנהגת העם: מעבר משלטון </a:t>
            </a: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של  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ea typeface="Calibri"/>
                <a:cs typeface="David" pitchFamily="34" charset="-79"/>
              </a:rPr>
              <a:t>שופטים  /  מלכים</a:t>
            </a: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 </a:t>
            </a:r>
            <a:r>
              <a:rPr lang="he-IL" sz="3600" b="1" dirty="0">
                <a:latin typeface="David" pitchFamily="34" charset="-79"/>
                <a:ea typeface="Calibri"/>
                <a:cs typeface="David" pitchFamily="34" charset="-79"/>
              </a:rPr>
              <a:t>לשלטון </a:t>
            </a: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של  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ea typeface="Calibri"/>
                <a:cs typeface="David" pitchFamily="34" charset="-79"/>
              </a:rPr>
              <a:t>שופטים  /  מלכים </a:t>
            </a: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.</a:t>
            </a:r>
            <a:endParaRPr lang="en-US" sz="2800" dirty="0">
              <a:latin typeface="David" pitchFamily="34" charset="-79"/>
              <a:ea typeface="Calibri"/>
              <a:cs typeface="David" pitchFamily="34" charset="-79"/>
            </a:endParaRP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2483768" y="2996952"/>
            <a:ext cx="1584176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אליפסה 5"/>
          <p:cNvSpPr/>
          <p:nvPr/>
        </p:nvSpPr>
        <p:spPr>
          <a:xfrm>
            <a:off x="2987824" y="3645024"/>
            <a:ext cx="1152128" cy="7920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40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מהי התשובה הנכונה?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he-IL" sz="3600" b="1" dirty="0" smtClean="0"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   שמואל</a:t>
            </a:r>
            <a:r>
              <a:rPr lang="he-IL" sz="3600" b="1" dirty="0">
                <a:latin typeface="David" pitchFamily="34" charset="-79"/>
                <a:ea typeface="Calibri"/>
                <a:cs typeface="David" pitchFamily="34" charset="-79"/>
              </a:rPr>
              <a:t>, שעל שמו קרוי ספר זה </a:t>
            </a: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הוא         </a:t>
            </a:r>
            <a:r>
              <a:rPr lang="he-IL" sz="3600" b="1" dirty="0">
                <a:solidFill>
                  <a:srgbClr val="FF0000"/>
                </a:solidFill>
                <a:latin typeface="David" pitchFamily="34" charset="-79"/>
                <a:ea typeface="Calibri"/>
                <a:cs typeface="David" pitchFamily="34" charset="-79"/>
              </a:rPr>
              <a:t>המלך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ea typeface="Calibri"/>
                <a:cs typeface="David" pitchFamily="34" charset="-79"/>
              </a:rPr>
              <a:t>הראשון   /    השופט </a:t>
            </a:r>
            <a:r>
              <a:rPr lang="he-IL" sz="3600" b="1" dirty="0">
                <a:solidFill>
                  <a:srgbClr val="FF0000"/>
                </a:solidFill>
                <a:latin typeface="David" pitchFamily="34" charset="-79"/>
                <a:ea typeface="Calibri"/>
                <a:cs typeface="David" pitchFamily="34" charset="-79"/>
              </a:rPr>
              <a:t>האחרון</a:t>
            </a:r>
            <a:r>
              <a:rPr lang="he-IL" sz="3600" b="1" dirty="0">
                <a:latin typeface="David" pitchFamily="34" charset="-79"/>
                <a:ea typeface="Calibri"/>
                <a:cs typeface="David" pitchFamily="34" charset="-79"/>
              </a:rPr>
              <a:t> </a:t>
            </a:r>
            <a:r>
              <a:rPr lang="he-IL" sz="3600" b="1" dirty="0" smtClean="0">
                <a:latin typeface="David" pitchFamily="34" charset="-79"/>
                <a:ea typeface="Calibri"/>
                <a:cs typeface="David" pitchFamily="34" charset="-79"/>
              </a:rPr>
              <a:t>  של </a:t>
            </a:r>
            <a:r>
              <a:rPr lang="he-IL" sz="3600" b="1" dirty="0">
                <a:latin typeface="David" pitchFamily="34" charset="-79"/>
                <a:ea typeface="Calibri"/>
                <a:cs typeface="David" pitchFamily="34" charset="-79"/>
              </a:rPr>
              <a:t>עם ישראל.</a:t>
            </a:r>
            <a:endParaRPr lang="en-US" sz="3600" dirty="0">
              <a:latin typeface="David" pitchFamily="34" charset="-79"/>
              <a:ea typeface="Calibri"/>
              <a:cs typeface="David" pitchFamily="34" charset="-79"/>
            </a:endParaRP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אליפסה 4"/>
          <p:cNvSpPr/>
          <p:nvPr/>
        </p:nvSpPr>
        <p:spPr>
          <a:xfrm>
            <a:off x="2411760" y="2564904"/>
            <a:ext cx="2808312" cy="7200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ctr">
              <a:buNone/>
            </a:pPr>
            <a:r>
              <a:rPr lang="he-IL" sz="4800" b="1" u="sng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ענו</a:t>
            </a:r>
            <a:r>
              <a:rPr lang="he-IL" sz="48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4800" b="1" dirty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על </a:t>
            </a:r>
            <a:r>
              <a:rPr lang="he-IL" sz="48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השאלה הבאה:</a:t>
            </a:r>
            <a:endParaRPr lang="en-US" sz="4800" dirty="0">
              <a:solidFill>
                <a:srgbClr val="7030A0"/>
              </a:solidFill>
              <a:latin typeface="David" pitchFamily="34" charset="-79"/>
              <a:cs typeface="David" pitchFamily="34" charset="-79"/>
            </a:endParaRPr>
          </a:p>
          <a:p>
            <a:endParaRPr lang="he-IL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he-IL" b="1" dirty="0"/>
              <a:t>לאלקנה היו שתי נשים, מה היו שמותיהן</a:t>
            </a:r>
            <a:r>
              <a:rPr lang="he-IL" b="1" dirty="0" smtClean="0"/>
              <a:t>?</a:t>
            </a: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5364088" y="3861048"/>
            <a:ext cx="2232248" cy="10801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חנה</a:t>
            </a:r>
            <a:endParaRPr lang="he-IL" sz="4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2267744" y="3861048"/>
            <a:ext cx="2232248" cy="10801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פנינה</a:t>
            </a:r>
            <a:endParaRPr lang="he-IL" sz="40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ctr">
              <a:buNone/>
            </a:pPr>
            <a:r>
              <a:rPr lang="he-IL" sz="4800" b="1" u="sng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ענו</a:t>
            </a:r>
            <a:r>
              <a:rPr lang="he-IL" sz="48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על השאלה הבאה:</a:t>
            </a:r>
            <a:endParaRPr lang="en-US" sz="4800" dirty="0" smtClean="0">
              <a:solidFill>
                <a:srgbClr val="7030A0"/>
              </a:solidFill>
              <a:latin typeface="David" pitchFamily="34" charset="-79"/>
              <a:cs typeface="David" pitchFamily="34" charset="-79"/>
            </a:endParaRPr>
          </a:p>
          <a:p>
            <a:endParaRPr lang="he-IL" dirty="0" smtClean="0"/>
          </a:p>
          <a:p>
            <a:pPr>
              <a:buNone/>
            </a:pPr>
            <a:r>
              <a:rPr lang="he-IL" b="1" dirty="0" smtClean="0"/>
              <a:t>מי מנשותיו של אלקנה הייתה עקרה?</a:t>
            </a:r>
          </a:p>
          <a:p>
            <a:pPr>
              <a:buNone/>
            </a:pPr>
            <a:endParaRPr lang="he-IL" b="1" dirty="0" smtClean="0"/>
          </a:p>
          <a:p>
            <a:endParaRPr lang="he-IL" dirty="0"/>
          </a:p>
        </p:txBody>
      </p:sp>
      <p:sp>
        <p:nvSpPr>
          <p:cNvPr id="4" name="מלבן 3"/>
          <p:cNvSpPr/>
          <p:nvPr/>
        </p:nvSpPr>
        <p:spPr>
          <a:xfrm>
            <a:off x="3635896" y="3861048"/>
            <a:ext cx="2232248" cy="108012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 smtClean="0">
                <a:latin typeface="David" pitchFamily="34" charset="-79"/>
                <a:cs typeface="David" pitchFamily="34" charset="-79"/>
              </a:rPr>
              <a:t>חנה</a:t>
            </a:r>
            <a:endParaRPr lang="he-IL" sz="40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lvl="0" algn="ctr">
              <a:buNone/>
            </a:pPr>
            <a:r>
              <a:rPr lang="he-IL" sz="4800" b="1" u="sng" dirty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ענו</a:t>
            </a:r>
            <a:r>
              <a:rPr lang="he-IL" sz="4800" b="1" dirty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על השאלה הבאה:</a:t>
            </a:r>
            <a:endParaRPr lang="en-US" sz="4800" dirty="0">
              <a:solidFill>
                <a:srgbClr val="7030A0"/>
              </a:solidFill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endParaRPr lang="he-IL" b="1" dirty="0" smtClean="0"/>
          </a:p>
          <a:p>
            <a:pPr>
              <a:buNone/>
            </a:pPr>
            <a:r>
              <a:rPr lang="he-IL" b="1" dirty="0" smtClean="0">
                <a:solidFill>
                  <a:srgbClr val="00B0F0"/>
                </a:solidFill>
              </a:rPr>
              <a:t>מה משמעות המושג "מנה אחת אפיים"?</a:t>
            </a:r>
          </a:p>
          <a:p>
            <a:pPr>
              <a:buNone/>
            </a:pPr>
            <a:r>
              <a:rPr lang="he-IL" b="1" dirty="0" smtClean="0"/>
              <a:t>א. מנה אחת בלבד.</a:t>
            </a:r>
          </a:p>
          <a:p>
            <a:pPr>
              <a:buNone/>
            </a:pPr>
            <a:r>
              <a:rPr lang="he-IL" b="1" dirty="0" smtClean="0"/>
              <a:t>ב. מנת אף של פרה.</a:t>
            </a:r>
          </a:p>
          <a:p>
            <a:pPr>
              <a:buNone/>
            </a:pPr>
            <a:r>
              <a:rPr lang="he-IL" b="1" dirty="0" smtClean="0"/>
              <a:t>ג. מנה כפולה.</a:t>
            </a:r>
          </a:p>
          <a:p>
            <a:pPr>
              <a:buNone/>
            </a:pPr>
            <a:r>
              <a:rPr lang="he-IL" b="1" dirty="0" smtClean="0"/>
              <a:t>ד. חצי מנה.</a:t>
            </a:r>
            <a:endParaRPr lang="he-IL" b="1" dirty="0"/>
          </a:p>
        </p:txBody>
      </p:sp>
      <p:sp>
        <p:nvSpPr>
          <p:cNvPr id="4" name="אליפסה 3"/>
          <p:cNvSpPr/>
          <p:nvPr/>
        </p:nvSpPr>
        <p:spPr>
          <a:xfrm>
            <a:off x="6012160" y="4077072"/>
            <a:ext cx="2808312" cy="7200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algn="ctr">
              <a:buNone/>
            </a:pPr>
            <a:r>
              <a:rPr lang="he-IL" sz="4800" b="1" u="sng" dirty="0" smtClean="0">
                <a:solidFill>
                  <a:srgbClr val="7030A0"/>
                </a:solidFill>
              </a:rPr>
              <a:t>ענו</a:t>
            </a:r>
            <a:r>
              <a:rPr lang="he-IL" sz="4800" b="1" dirty="0" smtClean="0">
                <a:solidFill>
                  <a:srgbClr val="7030A0"/>
                </a:solidFill>
              </a:rPr>
              <a:t> על השאלה הבאה:</a:t>
            </a:r>
            <a:endParaRPr lang="en-US" sz="48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he-IL" sz="4000" b="1" dirty="0" smtClean="0">
                <a:solidFill>
                  <a:srgbClr val="00B0F0"/>
                </a:solidFill>
              </a:rPr>
              <a:t>מהו נדר?</a:t>
            </a:r>
          </a:p>
          <a:p>
            <a:pPr>
              <a:buNone/>
            </a:pPr>
            <a:endParaRPr lang="he-IL" b="1" dirty="0" smtClean="0"/>
          </a:p>
          <a:p>
            <a:pPr>
              <a:buNone/>
            </a:pPr>
            <a:r>
              <a:rPr lang="he-IL" b="1" dirty="0" smtClean="0"/>
              <a:t>א. שבועה של אלוהים בפני האדם.</a:t>
            </a:r>
          </a:p>
          <a:p>
            <a:pPr>
              <a:buNone/>
            </a:pPr>
            <a:r>
              <a:rPr lang="he-IL" b="1" dirty="0" smtClean="0"/>
              <a:t>ב. שבועה בה יש שני תנאים: אם....אז....</a:t>
            </a:r>
          </a:p>
          <a:p>
            <a:pPr>
              <a:buNone/>
            </a:pPr>
            <a:r>
              <a:rPr lang="he-IL" b="1" dirty="0" smtClean="0"/>
              <a:t>ג. שבועה שלא ניתן היה להתיר בתקופת המקרא.</a:t>
            </a:r>
          </a:p>
          <a:p>
            <a:pPr>
              <a:buNone/>
            </a:pPr>
            <a:r>
              <a:rPr lang="he-IL" b="1" dirty="0" smtClean="0"/>
              <a:t>ד. תשובות ב' </a:t>
            </a:r>
            <a:r>
              <a:rPr lang="he-IL" b="1" dirty="0" err="1" smtClean="0"/>
              <a:t>וג</a:t>
            </a:r>
            <a:r>
              <a:rPr lang="he-IL" b="1" dirty="0" smtClean="0"/>
              <a:t>' נכונות.</a:t>
            </a:r>
            <a:endParaRPr lang="he-IL" b="1" dirty="0"/>
          </a:p>
        </p:txBody>
      </p:sp>
      <p:sp>
        <p:nvSpPr>
          <p:cNvPr id="4" name="אליפסה 3"/>
          <p:cNvSpPr/>
          <p:nvPr/>
        </p:nvSpPr>
        <p:spPr>
          <a:xfrm>
            <a:off x="4283968" y="4725144"/>
            <a:ext cx="4392488" cy="7200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e-IL" sz="4800" b="1" u="sng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ענו</a:t>
            </a:r>
            <a:r>
              <a:rPr lang="he-IL" sz="48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על השאלה הבאה:</a:t>
            </a:r>
            <a:endParaRPr lang="he-IL" sz="4800" dirty="0">
              <a:solidFill>
                <a:srgbClr val="7030A0"/>
              </a:solidFill>
              <a:latin typeface="David" pitchFamily="34" charset="-79"/>
              <a:cs typeface="David" pitchFamily="34" charset="-79"/>
            </a:endParaRPr>
          </a:p>
          <a:p>
            <a:pPr algn="ctr">
              <a:buNone/>
            </a:pPr>
            <a:endParaRPr lang="he-IL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he-IL" sz="4000" b="1" dirty="0" smtClean="0">
                <a:solidFill>
                  <a:srgbClr val="00B0F0"/>
                </a:solidFill>
              </a:rPr>
              <a:t> מה היה נדרה של חנה?</a:t>
            </a:r>
          </a:p>
          <a:p>
            <a:pPr algn="ctr">
              <a:buNone/>
            </a:pPr>
            <a:endParaRPr lang="he-IL" b="1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he-IL" b="1" dirty="0" smtClean="0">
                <a:latin typeface="David" pitchFamily="34" charset="-79"/>
                <a:cs typeface="David" pitchFamily="34" charset="-79"/>
              </a:rPr>
              <a:t>א. חנה נדרה לה' שאם יהיה לה ילד היא תקדיש אותו לה' ושיערו לא ייגזר.</a:t>
            </a:r>
          </a:p>
          <a:p>
            <a:pPr>
              <a:buNone/>
            </a:pPr>
            <a:r>
              <a:rPr lang="he-IL" b="1" dirty="0" smtClean="0">
                <a:latin typeface="David" pitchFamily="34" charset="-79"/>
                <a:cs typeface="David" pitchFamily="34" charset="-79"/>
              </a:rPr>
              <a:t>ב. חנה נדרה לה' שאם יהיה לה ילד היא תהיה נזירה לה'.</a:t>
            </a:r>
          </a:p>
          <a:p>
            <a:pPr>
              <a:buNone/>
            </a:pPr>
            <a:r>
              <a:rPr lang="he-IL" b="1" dirty="0" smtClean="0">
                <a:latin typeface="David" pitchFamily="34" charset="-79"/>
                <a:cs typeface="David" pitchFamily="34" charset="-79"/>
              </a:rPr>
              <a:t>ג. חנה נדרה לה' שאם יהיה לה ילד היא לא תשתה עוד יין.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431032" y="2852936"/>
            <a:ext cx="8712968" cy="122413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algn="ctr">
              <a:buNone/>
            </a:pPr>
            <a:r>
              <a:rPr lang="he-IL" sz="4800" b="1" u="sng" dirty="0" smtClean="0">
                <a:solidFill>
                  <a:srgbClr val="7030A0"/>
                </a:solidFill>
              </a:rPr>
              <a:t>ענו</a:t>
            </a:r>
            <a:r>
              <a:rPr lang="he-IL" sz="4800" b="1" dirty="0" smtClean="0">
                <a:solidFill>
                  <a:srgbClr val="7030A0"/>
                </a:solidFill>
              </a:rPr>
              <a:t> על השאלה הבאה:</a:t>
            </a:r>
            <a:endParaRPr lang="en-US" sz="48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he-IL" sz="4000" b="1" dirty="0" smtClean="0">
                <a:solidFill>
                  <a:srgbClr val="00B0F0"/>
                </a:solidFill>
              </a:rPr>
              <a:t>מדוע עלי חשב שחנה שיכורה?</a:t>
            </a:r>
          </a:p>
          <a:p>
            <a:pPr>
              <a:buNone/>
            </a:pPr>
            <a:endParaRPr lang="he-IL" b="1" dirty="0" smtClean="0"/>
          </a:p>
          <a:p>
            <a:pPr>
              <a:buNone/>
            </a:pPr>
            <a:r>
              <a:rPr lang="he-IL" b="1" dirty="0" smtClean="0"/>
              <a:t>א. מכיוון שהיא התפללה בקול רם.</a:t>
            </a:r>
          </a:p>
          <a:p>
            <a:pPr>
              <a:buNone/>
            </a:pPr>
            <a:r>
              <a:rPr lang="he-IL" b="1" dirty="0" smtClean="0"/>
              <a:t>ב. מכיוון שהיא התפללה בשקט, רק שפתיה זזו.</a:t>
            </a:r>
          </a:p>
          <a:p>
            <a:pPr>
              <a:buNone/>
            </a:pPr>
            <a:r>
              <a:rPr lang="he-IL" b="1" dirty="0" smtClean="0"/>
              <a:t>ג. מכיוון שרק גברים התפללו באותה תקופה.</a:t>
            </a:r>
          </a:p>
          <a:p>
            <a:pPr>
              <a:buNone/>
            </a:pPr>
            <a:r>
              <a:rPr lang="he-IL" b="1" dirty="0" smtClean="0"/>
              <a:t>ד. מכיוון שעלי ידע שהיא נוהגת לשתות.</a:t>
            </a:r>
            <a:endParaRPr lang="he-IL" b="1" dirty="0"/>
          </a:p>
        </p:txBody>
      </p:sp>
      <p:sp>
        <p:nvSpPr>
          <p:cNvPr id="5" name="אליפסה 4"/>
          <p:cNvSpPr/>
          <p:nvPr/>
        </p:nvSpPr>
        <p:spPr>
          <a:xfrm>
            <a:off x="683568" y="3140968"/>
            <a:ext cx="8208912" cy="7200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shayela.nl/smil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548680"/>
            <a:ext cx="5876926" cy="56292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499992" y="3861048"/>
            <a:ext cx="5760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dirty="0" smtClean="0"/>
              <a:t>כ</a:t>
            </a:r>
            <a:endParaRPr lang="he-IL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95936" y="3861048"/>
            <a:ext cx="5760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dirty="0" smtClean="0"/>
              <a:t>ל</a:t>
            </a:r>
            <a:endParaRPr lang="he-IL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64088" y="4221088"/>
            <a:ext cx="5760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 smtClean="0"/>
              <a:t>ה</a:t>
            </a:r>
            <a:endParaRPr lang="he-IL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365104"/>
            <a:ext cx="5760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 smtClean="0"/>
              <a:t>כ</a:t>
            </a:r>
            <a:endParaRPr lang="he-IL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44008" y="4437112"/>
            <a:ext cx="5760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ב</a:t>
            </a:r>
            <a:endParaRPr lang="he-IL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139952" y="4509120"/>
            <a:ext cx="5760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/>
              <a:t>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7904" y="4572417"/>
            <a:ext cx="57606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b="1" dirty="0" smtClean="0"/>
              <a:t>ד</a:t>
            </a:r>
            <a:endParaRPr lang="he-IL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www.partybag.co.il/images_att/4fdae76114a40f9d7ae6d70056ed9fc9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123728" y="1745432"/>
            <a:ext cx="5112570" cy="5112568"/>
          </a:xfrm>
          <a:prstGeom prst="rect">
            <a:avLst/>
          </a:prstGeom>
          <a:noFill/>
        </p:spPr>
      </p:pic>
      <p:sp>
        <p:nvSpPr>
          <p:cNvPr id="4" name="מלבן 3"/>
          <p:cNvSpPr/>
          <p:nvPr/>
        </p:nvSpPr>
        <p:spPr>
          <a:xfrm>
            <a:off x="1691680" y="980728"/>
            <a:ext cx="561662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שמואל א'</a:t>
            </a:r>
          </a:p>
          <a:p>
            <a:pPr algn="ctr"/>
            <a:r>
              <a:rPr lang="he-IL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פרק ב'</a:t>
            </a:r>
            <a:endParaRPr lang="he-IL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11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7" name="מציין מיקום תוכן 6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7030A0"/>
                </a:solidFill>
              </a:rPr>
              <a:t>יא</a:t>
            </a:r>
            <a:r>
              <a:rPr lang="he-IL" sz="3600" b="1" dirty="0" smtClean="0"/>
              <a:t> וַיֵּלֶךְ </a:t>
            </a:r>
            <a:r>
              <a:rPr lang="he-IL" sz="3600" b="1" dirty="0" err="1" smtClean="0"/>
              <a:t>אֶלְקָנ</a:t>
            </a:r>
            <a:r>
              <a:rPr lang="he-IL" sz="3600" b="1" dirty="0" smtClean="0"/>
              <a:t>ָה</a:t>
            </a:r>
            <a:r>
              <a:rPr lang="he-IL" sz="3600" b="1" dirty="0" err="1" smtClean="0"/>
              <a:t> </a:t>
            </a:r>
            <a:r>
              <a:rPr lang="he-IL" sz="3600" b="1" dirty="0" smtClean="0"/>
              <a:t>הָרָמָתָה, עַל-בֵּיתוֹ; וְהַנַּעַר, הָיָה מְשָׁרֵת אֶת-יְהוָה, </a:t>
            </a:r>
            <a:r>
              <a:rPr lang="he-IL" sz="3600" b="1" dirty="0" err="1" smtClean="0"/>
              <a:t>אֶ</a:t>
            </a:r>
            <a:r>
              <a:rPr lang="he-IL" sz="3600" b="1" dirty="0" smtClean="0"/>
              <a:t>ת-פְּנֵי, </a:t>
            </a:r>
            <a:r>
              <a:rPr lang="he-IL" sz="3600" b="1" dirty="0" err="1" smtClean="0"/>
              <a:t>עֵל</a:t>
            </a:r>
            <a:r>
              <a:rPr lang="he-IL" sz="3600" b="1" dirty="0" smtClean="0"/>
              <a:t>ִי הַכֹּהֵן. </a:t>
            </a:r>
            <a:r>
              <a:rPr lang="he-IL" sz="3600" b="1" dirty="0" err="1" smtClean="0">
                <a:solidFill>
                  <a:srgbClr val="7030A0"/>
                </a:solidFill>
              </a:rPr>
              <a:t>יב</a:t>
            </a:r>
            <a:r>
              <a:rPr lang="he-IL" sz="3600" b="1" dirty="0" smtClean="0"/>
              <a:t> וּבְנֵי </a:t>
            </a:r>
            <a:r>
              <a:rPr lang="he-IL" sz="3600" b="1" dirty="0" err="1" smtClean="0"/>
              <a:t>עֵל</a:t>
            </a:r>
            <a:r>
              <a:rPr lang="he-IL" sz="3600" b="1" dirty="0" smtClean="0"/>
              <a:t>ִי, בְּנֵי </a:t>
            </a:r>
            <a:r>
              <a:rPr lang="he-IL" sz="3600" b="1" dirty="0" err="1" smtClean="0"/>
              <a:t>בְלִי</a:t>
            </a:r>
            <a:r>
              <a:rPr lang="he-IL" sz="3600" b="1" dirty="0" smtClean="0"/>
              <a:t>ָּעַ</a:t>
            </a:r>
            <a:r>
              <a:rPr lang="he-IL" sz="3600" b="1" dirty="0" err="1" smtClean="0"/>
              <a:t>ל </a:t>
            </a:r>
            <a:r>
              <a:rPr lang="he-IL" sz="3600" b="1" dirty="0" smtClean="0">
                <a:solidFill>
                  <a:srgbClr val="00B0F0"/>
                </a:solidFill>
              </a:rPr>
              <a:t>(מושחתים)</a:t>
            </a:r>
            <a:r>
              <a:rPr lang="he-IL" sz="3600" b="1" dirty="0" smtClean="0"/>
              <a:t>:  לֹא יָדְעוּ, </a:t>
            </a:r>
            <a:r>
              <a:rPr lang="he-IL" sz="3600" b="1" dirty="0" err="1" smtClean="0"/>
              <a:t>אֶ</a:t>
            </a:r>
            <a:r>
              <a:rPr lang="he-IL" sz="3600" b="1" dirty="0" smtClean="0"/>
              <a:t>ת-יְהוָה.</a:t>
            </a:r>
          </a:p>
          <a:p>
            <a:pPr>
              <a:buNone/>
            </a:pPr>
            <a:endParaRPr lang="he-IL" sz="3600" b="1" dirty="0"/>
          </a:p>
          <a:p>
            <a:pPr algn="ctr">
              <a:buNone/>
            </a:pPr>
            <a:r>
              <a:rPr lang="he-IL" sz="3600" b="1" dirty="0" smtClean="0">
                <a:solidFill>
                  <a:srgbClr val="7030A0"/>
                </a:solidFill>
              </a:rPr>
              <a:t> פסוקים 11-12 הם הקדמה לסיפור אותו אנו עתידים לקרוא: שמואל עובד את ה' ואילו בני עלי הכהן חוטאים לה'.</a:t>
            </a:r>
          </a:p>
          <a:p>
            <a:pPr algn="ctr">
              <a:buNone/>
            </a:pPr>
            <a:r>
              <a:rPr lang="he-IL" sz="3600" b="1" dirty="0" smtClean="0">
                <a:solidFill>
                  <a:srgbClr val="7030A0"/>
                </a:solidFill>
              </a:rPr>
              <a:t>יש לנו </a:t>
            </a:r>
            <a:r>
              <a:rPr lang="he-IL" sz="3600" b="1" dirty="0" smtClean="0">
                <a:solidFill>
                  <a:srgbClr val="FF0000"/>
                </a:solidFill>
              </a:rPr>
              <a:t>ניגוד</a:t>
            </a:r>
            <a:r>
              <a:rPr lang="he-IL" sz="3600" b="1" dirty="0" smtClean="0">
                <a:solidFill>
                  <a:srgbClr val="7030A0"/>
                </a:solidFill>
              </a:rPr>
              <a:t> בין שמואל לבני עלי!</a:t>
            </a:r>
          </a:p>
          <a:p>
            <a:pPr algn="ctr">
              <a:buNone/>
            </a:pPr>
            <a:endParaRPr lang="he-IL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13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1124744"/>
            <a:ext cx="9036496" cy="57332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 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יג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וּמִשׁ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ְפַּט הַכֹּה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ֲנִים,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ת-הָעָם-כָּל-אִישׁ זֹבֵ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חַ זֶב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ַח, וּבָא נַעַ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הַכֹּהֵן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כְּב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ַשֵּׁל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ָשָׂ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וְהַמַּזְלֵ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ג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שְׁלֹשׁ הַשִּׁנַּיִם,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בְּי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ָדוֹ. 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 (כלי גדול איתו הוציאו את בשר  הזבח)</a:t>
            </a:r>
            <a:endParaRPr lang="he-IL" sz="3600" b="1" dirty="0" smtClean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30721" name="Picture 1" descr="http://images.kotar.co.il/Crop.ashx?gPageToken=b23a303d-fbe9-49a8-b468-1fc868e388cb&amp;v=10&amp;nSizeStep=5&amp;nTop=685&amp;nLeft=286&amp;nWidth=236&amp;nHeight=3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996952"/>
            <a:ext cx="2895972" cy="3742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14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/>
          <a:lstStyle/>
          <a:p>
            <a:pPr>
              <a:buNone/>
            </a:pP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יד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וְהִכָּה בַכִּיּוֹר אוֹ בַדּוּד,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 בַקַּלַּחַת אוֹ בַפָּרוּר-כֹּ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אֲשֶׁר יַעֲל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ֶה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הַמַּזְ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לֵג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יִק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ַּ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ח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הַכֹּהֵן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וֹ; כָּכ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יַעֲשׂוּ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לְכ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ָל-יִשְׂרָאֵל,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הַבָּאִי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ם שָׁ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ם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בְּשִׁלֹה.</a:t>
            </a:r>
          </a:p>
          <a:p>
            <a:pPr>
              <a:buNone/>
            </a:pPr>
            <a:endParaRPr lang="he-IL" sz="4000" b="1" dirty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err="1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חפני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err="1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ופנחס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 לקחו את בשר הזבח שהעלו אנשים מעם, בשר שהיה מיועד לה' או לאדם שהקריב את הקרבן.</a:t>
            </a:r>
            <a:r>
              <a:rPr lang="he-IL" sz="40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 </a:t>
            </a:r>
          </a:p>
          <a:p>
            <a:pPr>
              <a:buNone/>
            </a:pPr>
            <a:endParaRPr lang="he-IL" b="1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פסוקים 15-16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טו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גַּם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בְּטֶרֶם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יַקְטִ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רוּן אֶת-הַחֵלֶב,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וּב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ָא נַעַ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הַכֹּהֵן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וְאָ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מַר לָאִישׁ הַזֹּבֵחַ, תְּנָה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בָש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ָׂ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לִצְלוֹת לַכֹּהֵן;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וְל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ֹא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-יִ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קַּ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ח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מִמְּךָ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בָּ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שָׂ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מְבֻשָּׁל, כִּי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ם-חָי.  </a:t>
            </a: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טז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וַיֹּאמֶר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אֵלָ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יו הָאִישׁ,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קַט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ֵּר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יַקְטִי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רוּן כַּיּוֹם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הַחֵ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לֶב, וְקַח-לְךָ,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כַּא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ֲשֶׁר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תְּאַו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ֶּ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נַפְשֶׁךָ;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וְאָ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מַר לו (לֹא), כִּי עַתּ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ָה תִת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ֵּן-וְאִם-לֹא,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לָקַחְת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ִּ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בְחָזְקָה.</a:t>
            </a:r>
          </a:p>
          <a:p>
            <a:pPr>
              <a:buNone/>
            </a:pPr>
            <a:endParaRPr lang="he-IL" sz="3600" b="1" dirty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חטא נוסף של בני עלי: הם לא חיכו עד שבשר הקורבן בושל אלא אכלו אותו חי!</a:t>
            </a:r>
            <a:endParaRPr lang="he-IL" sz="3600" b="1" dirty="0">
              <a:solidFill>
                <a:srgbClr val="00B0F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17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>
              <a:buNone/>
            </a:pP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יז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וַתְּהִי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חַטּ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ַאת הַנְּעָרִים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גְּדו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ֹלָ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מְאֹד,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ת-פְּנ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ֵי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יְהוָה: 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כּ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ִי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נִאֲ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צוּ הָאֲנָשִׁים 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(</a:t>
            </a:r>
            <a:r>
              <a:rPr lang="he-IL" sz="3600" b="1" dirty="0" err="1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בני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 עלי)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, אֵת מִנְח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ַת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יְהוָה.</a:t>
            </a:r>
            <a:r>
              <a:rPr lang="he-IL" dirty="0" smtClean="0"/>
              <a:t> </a:t>
            </a:r>
          </a:p>
          <a:p>
            <a:pPr>
              <a:buNone/>
            </a:pPr>
            <a:endParaRPr lang="he-IL" dirty="0" smtClean="0"/>
          </a:p>
          <a:p>
            <a:pPr>
              <a:buNone/>
            </a:pP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חטאי בני עלי היו גדולים מאוד כי הם זלזלו במנחה לה'.</a:t>
            </a:r>
            <a:endParaRPr lang="he-IL" sz="3600" b="1" dirty="0">
              <a:solidFill>
                <a:srgbClr val="00B0F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סיכום פסוקים 12-17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>
              <a:buNone/>
            </a:pPr>
            <a:endParaRPr lang="he-IL" sz="3600" b="1" dirty="0" smtClean="0"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בפסוקים אלו מסופר לנו כי שמואל נשאר בבית עלי לעבוד את ה'. בנוסף הסופר המקראי מתאר את החטאים של בני עלי, חופני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ופנחס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:  </a:t>
            </a:r>
          </a:p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בני עלי לקחו חלקים מבשר הקרבנות שאסור היה להם לקחת, לקחו בשר חי- בשר שטרם נצלה והם התנהגו בזלזול כלפי העם וכלפי ה'.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18-19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יח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וּשְׁמוּאֵל,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מְשָׁר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ֵת אֶת-פְּנֵי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יְהו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ָה:  נַעַר, חָגוּר אֵפוֹד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ָד 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(לבוש שנהגו ללבוש </a:t>
            </a:r>
            <a:r>
              <a:rPr lang="he-IL" sz="3600" b="1" dirty="0" err="1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כהנים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)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.  </a:t>
            </a: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יט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וּמְעִיל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קָט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ֹן תַּעֲשֶׂה-לּו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ֹ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אִמּו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ֹ,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וְהַעַלְתָה לוֹ מִיָּמ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ִים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יָמִימָה-בַּעֲלוֹתָהּ, אֶת-אִישָׁהּ,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לִזְבּ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ֹחַ,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אֶ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ת-זֶבַח הַיָּמִים.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פסוקים 20-21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כ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וּבֵרַךְ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עֵל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ִי אֶת-אֶלְקָנָה וְאֶת-אִשְׁתּוֹ, וְאָמַר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יָש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ֵׂם יְהוָה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לְ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ךָ זֶרַע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מִ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ן-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הָאִ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שּׁ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הַזֹּאת,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תַּ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חַת הַשְּׁאֵלָה, אֲשֶׁר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שָׁ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אַל לַיהוָה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;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וְהָלְכ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וּ,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לִמְקוֹמוֹ.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  </a:t>
            </a: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כא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כִּי-פָקַד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יְהו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ָה אֶת-חַנּ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ָה, וַתּ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ַהַ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וַתֵּלֶד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שְׁל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ֹשָׁה-בָנִים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וּשְׁת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ֵּ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י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בָנוֹת; וַיִּגְדַּל הַנַּ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עַר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שְׁמוּאֵל, עִם-יְהוָה. 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34820" name="Picture 4" descr="http://www.karusela.co.il/files/index/image_132009-09-10_16-23-3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058332"/>
            <a:ext cx="4211960" cy="2799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 22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כב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וְעֵלִי,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זָק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ֵן מְאֹד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;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וְשָׁמַע, אֵת כָּל-אֲ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שֶׁר יַעֲשׂו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ּן בָּנָיו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לְכ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ָל-יִשְׂרָאֵל, וְאֵת אֲשׁ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ֶר-יִש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ְׁכְּבוּ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ן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אֶת-הַנָּשִׁים,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הַצֹּב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ְאוֹת פֶּתַח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אֹה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ֶל מוֹעֵד.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 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(נשים שעבדו באוהל מועד)</a:t>
            </a:r>
          </a:p>
          <a:p>
            <a:pPr>
              <a:buNone/>
            </a:pPr>
            <a:endParaRPr lang="he-IL" sz="3600" b="1" dirty="0" smtClean="0">
              <a:solidFill>
                <a:srgbClr val="7030A0"/>
              </a:solidFill>
              <a:latin typeface="David" pitchFamily="34" charset="-79"/>
              <a:cs typeface="David" pitchFamily="34" charset="-79"/>
            </a:endParaRPr>
          </a:p>
          <a:p>
            <a:pPr>
              <a:buNone/>
            </a:pP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אנו שומעים על חטא נוסף של </a:t>
            </a:r>
            <a:r>
              <a:rPr lang="he-IL" sz="3600" b="1" dirty="0" err="1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חפני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 </a:t>
            </a:r>
            <a:r>
              <a:rPr lang="he-IL" sz="3600" b="1" dirty="0" err="1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ופנחס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: הם הכריחו את הנשים העובדות בקודש לשכב עימם.</a:t>
            </a:r>
            <a:endParaRPr lang="he-IL" sz="3600" b="1" dirty="0">
              <a:solidFill>
                <a:srgbClr val="00B0F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פסוקים 23-24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11560" y="1052737"/>
            <a:ext cx="8229600" cy="28803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err="1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כג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וַיֹּאמֶר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לָה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ֶם, לָמָּה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תַעֲשׂו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ּן כַּדְּבָרִים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הָאֵ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לֶּה, אֲשׁ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ֶר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אָנֹכִי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שֹׁמֵ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עַ אֶת-דִּבְרֵיכֶם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רָעִ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ים, מֵאֵת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כּ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ָל-הָעָם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אֵל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ֶּה.  </a:t>
            </a:r>
            <a:r>
              <a:rPr lang="he-IL" sz="3600" b="1" dirty="0" smtClean="0">
                <a:solidFill>
                  <a:srgbClr val="7030A0"/>
                </a:solidFill>
                <a:latin typeface="David" pitchFamily="34" charset="-79"/>
                <a:cs typeface="David" pitchFamily="34" charset="-79"/>
              </a:rPr>
              <a:t>כד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אַל, בָּנָי: 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כּ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ִי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לוֹ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א-טוֹבָ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הַשְּׁמֻעָ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ה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אֲשׁ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ֶר 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אָנֹכִי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שֹׁמֵ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עַ, מַעֲבִרִים עַם-יְהוָה </a:t>
            </a:r>
            <a:r>
              <a:rPr lang="he-IL" sz="3600" b="1" dirty="0" smtClean="0">
                <a:solidFill>
                  <a:srgbClr val="00B0F0"/>
                </a:solidFill>
                <a:latin typeface="David" pitchFamily="34" charset="-79"/>
                <a:cs typeface="David" pitchFamily="34" charset="-79"/>
              </a:rPr>
              <a:t>(מרחיקים את העם מלבוא לה')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.</a:t>
            </a:r>
          </a:p>
          <a:p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4653136"/>
            <a:ext cx="792088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האם לדעתכם עלי הגיב לחטאי בניו בצורה הנכונה?</a:t>
            </a:r>
          </a:p>
          <a:p>
            <a:pPr algn="ctr"/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איך אתם הייתם מגיבים?</a:t>
            </a:r>
            <a:endParaRPr lang="he-IL" sz="36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he-IL" sz="6000" b="1" dirty="0" smtClean="0">
                <a:latin typeface="David" pitchFamily="34" charset="-79"/>
                <a:cs typeface="David" pitchFamily="34" charset="-79"/>
              </a:rPr>
              <a:t>סיכום פסוקים 18-24</a:t>
            </a:r>
            <a:endParaRPr lang="he-IL" sz="6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1764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עלי הכהן מברך את חנה ואלקנה ונולדים לי עוד חמישה ילדים. שמואל הנער ממשיך לעבוד את ה' והוא מוצג בפשטות כלובש אפוד בד ומעיל ישן לעומת בני עלי- חופני </a:t>
            </a:r>
            <a:r>
              <a:rPr lang="he-IL" sz="3600" b="1" dirty="0" err="1" smtClean="0">
                <a:latin typeface="David" pitchFamily="34" charset="-79"/>
                <a:cs typeface="David" pitchFamily="34" charset="-79"/>
              </a:rPr>
              <a:t>ופנחס</a:t>
            </a:r>
            <a:r>
              <a:rPr lang="he-IL" sz="3600" b="1" dirty="0" smtClean="0">
                <a:latin typeface="David" pitchFamily="34" charset="-79"/>
                <a:cs typeface="David" pitchFamily="34" charset="-79"/>
              </a:rPr>
              <a:t> שמתנהגים בגסות, חוטאים לה' ומכריחים נשים לשכב עימם. עלי הזקן שומע מהעם על מעשיהם ומעיר לבניו על התנהגותם.</a:t>
            </a:r>
            <a:endParaRPr lang="he-IL" sz="3600" b="1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2318</TotalTime>
  <Words>646</Words>
  <Application>Microsoft Office PowerPoint</Application>
  <PresentationFormat>‫הצגה על המסך (4:3)</PresentationFormat>
  <Paragraphs>99</Paragraphs>
  <Slides>25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26" baseType="lpstr">
      <vt:lpstr>ערכת נושא Office</vt:lpstr>
      <vt:lpstr> שמואל א' פרק א'</vt:lpstr>
      <vt:lpstr>טריוויה שמואל א' פרק א'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  <vt:lpstr>שקופית 11</vt:lpstr>
      <vt:lpstr>שקופית 12</vt:lpstr>
      <vt:lpstr>שקופית 13</vt:lpstr>
      <vt:lpstr>שקופית 14</vt:lpstr>
      <vt:lpstr>פסוק 11</vt:lpstr>
      <vt:lpstr>פסוק 13</vt:lpstr>
      <vt:lpstr>פסוק 14</vt:lpstr>
      <vt:lpstr>פסוקים 15-16</vt:lpstr>
      <vt:lpstr>פסוק 17</vt:lpstr>
      <vt:lpstr>סיכום פסוקים 12-17</vt:lpstr>
      <vt:lpstr>פסוק 18-19</vt:lpstr>
      <vt:lpstr>פסוקים 20-21</vt:lpstr>
      <vt:lpstr>פסוק 22</vt:lpstr>
      <vt:lpstr>פסוקים 23-24</vt:lpstr>
      <vt:lpstr>סיכום פסוקים 18-24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155</cp:revision>
  <dcterms:created xsi:type="dcterms:W3CDTF">2014-05-21T18:12:21Z</dcterms:created>
  <dcterms:modified xsi:type="dcterms:W3CDTF">2014-05-23T08:50:36Z</dcterms:modified>
</cp:coreProperties>
</file>