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92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248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530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227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987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267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43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077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050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438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670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835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9280D-E30C-482C-BE1C-BE31906B16FB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ABD72-C2BC-4521-A18F-028A99FDF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785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cafe.themarker.com/media/t/235/535/8/file_0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6084168" y="476672"/>
            <a:ext cx="252028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b="1" u="sng" dirty="0">
                <a:solidFill>
                  <a:prstClr val="black"/>
                </a:solidFill>
              </a:rPr>
              <a:t>פרק ד משנה ז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703285" y="980728"/>
            <a:ext cx="4025461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sz="2000" b="1" dirty="0">
                <a:solidFill>
                  <a:prstClr val="black"/>
                </a:solidFill>
              </a:rPr>
              <a:t>חלק א: באיזו תפילה תוקעים בשופר?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4716016" y="1628800"/>
            <a:ext cx="4141590" cy="48936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2400" b="1" u="sng" dirty="0">
                <a:solidFill>
                  <a:prstClr val="black"/>
                </a:solidFill>
              </a:rPr>
              <a:t>חלק א</a:t>
            </a:r>
            <a:r>
              <a:rPr lang="he-IL" sz="2400" dirty="0">
                <a:solidFill>
                  <a:prstClr val="black"/>
                </a:solidFill>
              </a:rPr>
              <a:t>: 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שני שליחי ציבור: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שליח ציבור המתפלל שחרית.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שליח ציבור המתפלל מוסף.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היכן תוקעים?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בתפילת מוסף בברכת מלכויות, זכרונות ושופרות.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שליח הציבור מברך והעומד לידו תוקע. (בעל תוקע).</a:t>
            </a: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האם הש"ץ יכול לתקוע?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יכול במידה ולא יבוא לידי בלבול בתפילה.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205028" y="2396441"/>
            <a:ext cx="4248472" cy="37856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he-IL" sz="2400" b="1" dirty="0">
                <a:solidFill>
                  <a:prstClr val="black"/>
                </a:solidFill>
              </a:rPr>
              <a:t>"</a:t>
            </a:r>
            <a:r>
              <a:rPr lang="he-IL" sz="2400" b="1" dirty="0">
                <a:effectLst/>
              </a:rPr>
              <a:t>אמר רבי יוחנן בשעת גזרת המלכות שנו</a:t>
            </a:r>
            <a:r>
              <a:rPr lang="he-IL" sz="1600" b="1" dirty="0">
                <a:effectLst/>
              </a:rPr>
              <a:t>"(</a:t>
            </a:r>
            <a:r>
              <a:rPr lang="he-IL" sz="1600" b="1" dirty="0">
                <a:solidFill>
                  <a:prstClr val="black"/>
                </a:solidFill>
              </a:rPr>
              <a:t>ראש השנה לב, ב) </a:t>
            </a: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בתקופת מלכות רומא שחשדו שהתקיעות בשחרית הם להכריז מלחמה עליהם ולכן הרגו בהם. באו חכמים ותיקנו חכמים לדחותם למוסף. מכאן הבינו הרומאים שאלו תקיעות מצווה.(בתחילה תקעו בשחרית)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391831" y="1651181"/>
            <a:ext cx="3409908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sz="2000" dirty="0">
                <a:solidFill>
                  <a:prstClr val="black"/>
                </a:solidFill>
              </a:rPr>
              <a:t>מדוע לא תקעו בתפילת שחרית?</a:t>
            </a:r>
            <a:r>
              <a:rPr lang="he-IL" sz="2000" b="1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5276"/>
            <a:ext cx="1404000" cy="136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84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260648"/>
            <a:ext cx="73803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2400" b="1" dirty="0">
                <a:solidFill>
                  <a:prstClr val="black"/>
                </a:solidFill>
              </a:rPr>
              <a:t>חלק ב- באיזה תפילה אומרים הלל? מי מקרה את ההלל?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467544" y="2492896"/>
            <a:ext cx="4211960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b="1" u="sng" dirty="0"/>
              <a:t>חלק ב:</a:t>
            </a:r>
            <a:r>
              <a:rPr lang="he-IL" dirty="0"/>
              <a:t> </a:t>
            </a:r>
          </a:p>
          <a:p>
            <a:endParaRPr lang="he-IL" dirty="0"/>
          </a:p>
          <a:p>
            <a:r>
              <a:rPr lang="he-IL" dirty="0"/>
              <a:t>בימים טובים שאומרים בהם הלל שליח הציבור הראשון שהתפלל שחרית מקריא את הלל וכל העם עונים אחריו הללויה כפי שהיה נהוג בזמנם.</a:t>
            </a:r>
            <a:endParaRPr lang="en-US" dirty="0"/>
          </a:p>
        </p:txBody>
      </p:sp>
      <p:sp>
        <p:nvSpPr>
          <p:cNvPr id="5" name="מלבן 4"/>
          <p:cNvSpPr/>
          <p:nvPr/>
        </p:nvSpPr>
        <p:spPr>
          <a:xfrm>
            <a:off x="323528" y="4725144"/>
            <a:ext cx="45720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he-IL" dirty="0">
                <a:solidFill>
                  <a:prstClr val="black"/>
                </a:solidFill>
              </a:rPr>
              <a:t>הלל בראש השנה וביום הכיפורים:</a:t>
            </a:r>
          </a:p>
          <a:p>
            <a:pPr lvl="0"/>
            <a:endParaRPr lang="he-IL" dirty="0">
              <a:solidFill>
                <a:prstClr val="black"/>
              </a:solidFill>
            </a:endParaRPr>
          </a:p>
          <a:p>
            <a:pPr lvl="0"/>
            <a:r>
              <a:rPr lang="he-IL" dirty="0">
                <a:solidFill>
                  <a:prstClr val="black"/>
                </a:solidFill>
              </a:rPr>
              <a:t>בראש השנה ויום הכיפורים לא קוראים הלל מכיוון שהקב"ה יושב על כסא הדין ולא ראוי שנאמר שירה לפניו.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5292080" y="1052736"/>
            <a:ext cx="3312368" cy="53553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b="1" dirty="0"/>
              <a:t>אמירת הלל מתי?</a:t>
            </a:r>
          </a:p>
          <a:p>
            <a:endParaRPr lang="he-IL" dirty="0"/>
          </a:p>
          <a:p>
            <a:r>
              <a:rPr lang="he-IL" dirty="0"/>
              <a:t>הלל הוא חלק  מן התפילה. </a:t>
            </a:r>
          </a:p>
          <a:p>
            <a:r>
              <a:rPr lang="he-IL" dirty="0"/>
              <a:t>תוכנו: מזמורי תהילים, פרקים קי"ג-קי"ח.</a:t>
            </a:r>
          </a:p>
          <a:p>
            <a:r>
              <a:rPr lang="he-IL" b="1" dirty="0"/>
              <a:t>הלל שלם:</a:t>
            </a:r>
          </a:p>
          <a:p>
            <a:r>
              <a:rPr lang="he-IL" dirty="0"/>
              <a:t>•יום ראשון של פסח ,</a:t>
            </a:r>
          </a:p>
          <a:p>
            <a:r>
              <a:rPr lang="he-IL" dirty="0"/>
              <a:t>•חג השבועות ,</a:t>
            </a:r>
          </a:p>
          <a:p>
            <a:r>
              <a:rPr lang="he-IL" dirty="0"/>
              <a:t>•כל ימי חג הסוכות </a:t>
            </a:r>
          </a:p>
          <a:p>
            <a:r>
              <a:rPr lang="he-IL" dirty="0"/>
              <a:t>•שמיני עצרת ,</a:t>
            </a:r>
          </a:p>
          <a:p>
            <a:r>
              <a:rPr lang="he-IL" dirty="0"/>
              <a:t>•שמונת ימי חג החנוכה.</a:t>
            </a:r>
          </a:p>
          <a:p>
            <a:r>
              <a:rPr lang="he-IL" dirty="0"/>
              <a:t> </a:t>
            </a:r>
          </a:p>
          <a:p>
            <a:r>
              <a:rPr lang="he-IL" b="1" dirty="0"/>
              <a:t>חצי הלל:</a:t>
            </a:r>
          </a:p>
          <a:p>
            <a:r>
              <a:rPr lang="he-IL" dirty="0"/>
              <a:t>•ראשי חודשים,</a:t>
            </a:r>
          </a:p>
          <a:p>
            <a:r>
              <a:rPr lang="he-IL" dirty="0"/>
              <a:t>•חול המועד פסח, </a:t>
            </a:r>
          </a:p>
          <a:p>
            <a:r>
              <a:rPr lang="he-IL" dirty="0"/>
              <a:t>•שביעי של פסח.</a:t>
            </a:r>
          </a:p>
          <a:p>
            <a:r>
              <a:rPr lang="he-IL" dirty="0"/>
              <a:t>•	</a:t>
            </a:r>
          </a:p>
          <a:p>
            <a:r>
              <a:rPr lang="he-IL" b="1" dirty="0"/>
              <a:t>מחלוקת:</a:t>
            </a:r>
            <a:r>
              <a:rPr lang="he-IL" dirty="0"/>
              <a:t> יום העצמאות ויום ירושלים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10" y="836712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84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843807" y="1196752"/>
            <a:ext cx="6066639" cy="5078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b="1" dirty="0">
                <a:ea typeface="Calibri"/>
                <a:cs typeface="David"/>
              </a:rPr>
              <a:t>חלק א - אלו פעולות אסור לעשות בראש השנה לצורך תקיעת שופר?</a:t>
            </a:r>
            <a:endParaRPr lang="en-US" sz="1600" dirty="0">
              <a:ea typeface="Calibri"/>
              <a:cs typeface="Arial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4211959" y="332655"/>
            <a:ext cx="2191661" cy="598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b="1" dirty="0">
                <a:solidFill>
                  <a:prstClr val="black"/>
                </a:solidFill>
                <a:ea typeface="Calibri"/>
                <a:cs typeface="David"/>
              </a:rPr>
              <a:t>פרק ד משנה ח.</a:t>
            </a:r>
            <a:endParaRPr lang="en-US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331640" y="3645024"/>
            <a:ext cx="7578807" cy="24724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b="1" u="sng" dirty="0">
                <a:ea typeface="Calibri"/>
                <a:cs typeface="David"/>
              </a:rPr>
              <a:t>מצוות שביתת יום טוב:</a:t>
            </a:r>
            <a:endParaRPr lang="en-US" sz="2400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dirty="0">
                <a:solidFill>
                  <a:srgbClr val="000000"/>
                </a:solidFill>
                <a:ea typeface="Calibri"/>
                <a:cs typeface="David"/>
              </a:rPr>
              <a:t>"וּבַחֹדֶשׁ הַשְּׁבִיעִי בְּאֶחָד לַחֹדֶשׁ, מִקְרָא-קֹדֶשׁ יִהְיֶה לָכֶם </a:t>
            </a:r>
            <a:r>
              <a:rPr lang="he-IL" sz="2400" b="1" dirty="0">
                <a:solidFill>
                  <a:srgbClr val="000000"/>
                </a:solidFill>
                <a:ea typeface="Calibri"/>
                <a:cs typeface="David"/>
              </a:rPr>
              <a:t>כָּל-מְלֶאכֶת עֲבֹדָה, לֹא תַעֲשׂוּ</a:t>
            </a:r>
            <a:r>
              <a:rPr lang="he-IL" sz="2400" dirty="0">
                <a:solidFill>
                  <a:srgbClr val="000000"/>
                </a:solidFill>
                <a:ea typeface="Calibri"/>
                <a:cs typeface="David"/>
              </a:rPr>
              <a:t> </a:t>
            </a:r>
            <a:r>
              <a:rPr lang="he-IL" sz="2400" dirty="0">
                <a:ea typeface="Calibri"/>
                <a:cs typeface="David"/>
              </a:rPr>
              <a:t>"(שם, שם) – </a:t>
            </a:r>
            <a:r>
              <a:rPr lang="he-IL" sz="2400" dirty="0">
                <a:solidFill>
                  <a:srgbClr val="C00000"/>
                </a:solidFill>
                <a:ea typeface="Calibri"/>
                <a:cs typeface="David"/>
              </a:rPr>
              <a:t>מצוות לא תעשה.</a:t>
            </a:r>
            <a:endParaRPr lang="en-US" sz="2400" dirty="0">
              <a:solidFill>
                <a:srgbClr val="C00000"/>
              </a:solidFill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dirty="0">
                <a:solidFill>
                  <a:srgbClr val="000000"/>
                </a:solidFill>
                <a:ea typeface="Calibri"/>
                <a:cs typeface="David"/>
              </a:rPr>
              <a:t>"בַּחֹדֶשׁ הַשְּׁבִיעִי בְּאֶחָד לַחֹדֶשׁ, יִהְיֶה לָכֶם </a:t>
            </a:r>
            <a:r>
              <a:rPr lang="he-IL" sz="2400" b="1" dirty="0">
                <a:solidFill>
                  <a:srgbClr val="000000"/>
                </a:solidFill>
                <a:ea typeface="Calibri"/>
                <a:cs typeface="David"/>
              </a:rPr>
              <a:t>שַׁבָּתוֹן-</a:t>
            </a:r>
            <a:r>
              <a:rPr lang="he-IL" sz="2400" dirty="0">
                <a:solidFill>
                  <a:srgbClr val="000000"/>
                </a:solidFill>
                <a:ea typeface="Calibri"/>
                <a:cs typeface="David"/>
              </a:rPr>
              <a:t>-זִכְרוֹן תְּרוּעָה, מִקְרָא-קֹדֶשׁ</a:t>
            </a:r>
            <a:r>
              <a:rPr lang="he-IL" sz="2400" dirty="0">
                <a:ea typeface="Calibri"/>
                <a:cs typeface="David"/>
              </a:rPr>
              <a:t>" (ויקרא כג, כד) – </a:t>
            </a:r>
            <a:r>
              <a:rPr lang="he-IL" sz="2400" dirty="0">
                <a:solidFill>
                  <a:srgbClr val="C00000"/>
                </a:solidFill>
                <a:ea typeface="Calibri"/>
                <a:cs typeface="David"/>
              </a:rPr>
              <a:t>מצוות עשה.</a:t>
            </a:r>
            <a:endParaRPr lang="en-US" sz="2400" dirty="0">
              <a:solidFill>
                <a:srgbClr val="C00000"/>
              </a:solidFill>
              <a:ea typeface="Calibri"/>
              <a:cs typeface="Arial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2483768" y="2060848"/>
            <a:ext cx="6426679" cy="1070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b="1" u="sng" dirty="0">
                <a:solidFill>
                  <a:prstClr val="black"/>
                </a:solidFill>
                <a:ea typeface="Calibri"/>
                <a:cs typeface="David"/>
              </a:rPr>
              <a:t>מצוות שופר:</a:t>
            </a:r>
            <a:endParaRPr lang="en-US" sz="24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b="1" dirty="0">
                <a:solidFill>
                  <a:srgbClr val="000000"/>
                </a:solidFill>
                <a:ea typeface="Calibri"/>
                <a:cs typeface="David"/>
              </a:rPr>
              <a:t>"</a:t>
            </a:r>
            <a:r>
              <a:rPr lang="he-IL" sz="2400" dirty="0">
                <a:solidFill>
                  <a:srgbClr val="000000"/>
                </a:solidFill>
                <a:ea typeface="Calibri"/>
                <a:cs typeface="David"/>
              </a:rPr>
              <a:t>יוֹם תְּרוּעָה, יִהְיֶה לָכֶם".</a:t>
            </a:r>
            <a:r>
              <a:rPr lang="he-IL" sz="2400" dirty="0">
                <a:solidFill>
                  <a:prstClr val="black"/>
                </a:solidFill>
                <a:ea typeface="Calibri"/>
                <a:cs typeface="David"/>
              </a:rPr>
              <a:t>(במדבר כט, א)- </a:t>
            </a:r>
            <a:r>
              <a:rPr lang="he-IL" sz="2400" dirty="0">
                <a:solidFill>
                  <a:srgbClr val="C00000"/>
                </a:solidFill>
                <a:ea typeface="Calibri"/>
                <a:cs typeface="David"/>
              </a:rPr>
              <a:t>מצוות עשה.</a:t>
            </a:r>
            <a:endParaRPr lang="en-US" sz="2400" dirty="0">
              <a:solidFill>
                <a:srgbClr val="C00000"/>
              </a:solidFill>
              <a:ea typeface="Calibri"/>
              <a:cs typeface="Arial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36966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80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-252536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dirty="0"/>
              <a:t>  </a:t>
            </a:r>
          </a:p>
          <a:p>
            <a:r>
              <a:rPr lang="he-IL" dirty="0"/>
              <a:t> </a:t>
            </a:r>
          </a:p>
        </p:txBody>
      </p:sp>
      <p:sp>
        <p:nvSpPr>
          <p:cNvPr id="5" name="מלבן 4"/>
          <p:cNvSpPr/>
          <p:nvPr/>
        </p:nvSpPr>
        <p:spPr>
          <a:xfrm>
            <a:off x="683568" y="836712"/>
            <a:ext cx="8128725" cy="56323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3600" dirty="0">
                <a:solidFill>
                  <a:srgbClr val="C00000"/>
                </a:solidFill>
              </a:rPr>
              <a:t>אין</a:t>
            </a:r>
            <a:r>
              <a:rPr lang="he-IL" sz="3600" dirty="0">
                <a:solidFill>
                  <a:prstClr val="black"/>
                </a:solidFill>
              </a:rPr>
              <a:t> מעבירין עליו את התחום</a:t>
            </a:r>
          </a:p>
          <a:p>
            <a:pPr lvl="0"/>
            <a:r>
              <a:rPr lang="he-IL" sz="3600" dirty="0">
                <a:solidFill>
                  <a:srgbClr val="C00000"/>
                </a:solidFill>
              </a:rPr>
              <a:t>אין</a:t>
            </a:r>
            <a:r>
              <a:rPr lang="he-IL" sz="3600" dirty="0">
                <a:solidFill>
                  <a:prstClr val="black"/>
                </a:solidFill>
              </a:rPr>
              <a:t> מפקחין עליו את הגל, </a:t>
            </a:r>
          </a:p>
          <a:p>
            <a:pPr lvl="0"/>
            <a:r>
              <a:rPr lang="he-IL" sz="3600" dirty="0">
                <a:solidFill>
                  <a:srgbClr val="C00000"/>
                </a:solidFill>
              </a:rPr>
              <a:t>ולא</a:t>
            </a:r>
            <a:r>
              <a:rPr lang="he-IL" sz="3600" dirty="0">
                <a:solidFill>
                  <a:prstClr val="black"/>
                </a:solidFill>
              </a:rPr>
              <a:t> עולין באילן, </a:t>
            </a:r>
          </a:p>
          <a:p>
            <a:pPr lvl="0"/>
            <a:r>
              <a:rPr lang="he-IL" sz="3600" dirty="0">
                <a:solidFill>
                  <a:srgbClr val="C00000"/>
                </a:solidFill>
              </a:rPr>
              <a:t>ולא</a:t>
            </a:r>
            <a:r>
              <a:rPr lang="he-IL" sz="3600" dirty="0">
                <a:solidFill>
                  <a:prstClr val="black"/>
                </a:solidFill>
              </a:rPr>
              <a:t> רוכבין על גבי בהמה, </a:t>
            </a:r>
          </a:p>
          <a:p>
            <a:pPr lvl="0"/>
            <a:r>
              <a:rPr lang="he-IL" sz="3600" dirty="0">
                <a:solidFill>
                  <a:srgbClr val="C00000"/>
                </a:solidFill>
              </a:rPr>
              <a:t>ולא</a:t>
            </a:r>
            <a:r>
              <a:rPr lang="he-IL" sz="3600" dirty="0">
                <a:solidFill>
                  <a:prstClr val="black"/>
                </a:solidFill>
              </a:rPr>
              <a:t> שטים על פני המים; </a:t>
            </a:r>
          </a:p>
          <a:p>
            <a:pPr lvl="0"/>
            <a:r>
              <a:rPr lang="he-IL" sz="3600" dirty="0">
                <a:solidFill>
                  <a:srgbClr val="C00000"/>
                </a:solidFill>
              </a:rPr>
              <a:t>ואין</a:t>
            </a:r>
            <a:r>
              <a:rPr lang="he-IL" sz="3600" dirty="0">
                <a:solidFill>
                  <a:prstClr val="black"/>
                </a:solidFill>
              </a:rPr>
              <a:t> חותכין אותו </a:t>
            </a:r>
          </a:p>
          <a:p>
            <a:pPr lvl="0"/>
            <a:r>
              <a:rPr lang="he-IL" sz="3600" dirty="0">
                <a:solidFill>
                  <a:prstClr val="black"/>
                </a:solidFill>
              </a:rPr>
              <a:t>בין בדבר שהוא משום שבות, </a:t>
            </a:r>
          </a:p>
          <a:p>
            <a:pPr lvl="0"/>
            <a:r>
              <a:rPr lang="he-IL" sz="3600" dirty="0">
                <a:solidFill>
                  <a:prstClr val="black"/>
                </a:solidFill>
              </a:rPr>
              <a:t>בין בדבר שהוא משום לא תעשה.</a:t>
            </a:r>
          </a:p>
          <a:p>
            <a:pPr lvl="0"/>
            <a:r>
              <a:rPr lang="he-IL" sz="3600" dirty="0">
                <a:solidFill>
                  <a:prstClr val="black"/>
                </a:solidFill>
              </a:rPr>
              <a:t>אבל אם רצה ליתן לתוכו מים או יין, </a:t>
            </a:r>
            <a:r>
              <a:rPr lang="he-IL" sz="3600" dirty="0">
                <a:solidFill>
                  <a:srgbClr val="C00000"/>
                </a:solidFill>
              </a:rPr>
              <a:t>ייתן.</a:t>
            </a:r>
          </a:p>
          <a:p>
            <a:pPr lvl="0"/>
            <a:endParaRPr lang="he-IL" sz="3600" dirty="0"/>
          </a:p>
        </p:txBody>
      </p:sp>
      <p:sp>
        <p:nvSpPr>
          <p:cNvPr id="6" name="מלבן 5"/>
          <p:cNvSpPr/>
          <p:nvPr/>
        </p:nvSpPr>
        <p:spPr>
          <a:xfrm>
            <a:off x="2750911" y="227811"/>
            <a:ext cx="326082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he-IL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שופר של ראש השנה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2079598" cy="2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02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23528" y="2132856"/>
            <a:ext cx="8589011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b="1" dirty="0">
                <a:solidFill>
                  <a:prstClr val="black"/>
                </a:solidFill>
              </a:rPr>
              <a:t>תחום שבת:</a:t>
            </a:r>
          </a:p>
          <a:p>
            <a:pPr lvl="0"/>
            <a:r>
              <a:rPr lang="he-IL" dirty="0">
                <a:solidFill>
                  <a:prstClr val="black"/>
                </a:solidFill>
              </a:rPr>
              <a:t>המרחק שבו מותר לאדם ללכת ממקום שבו שבת. בעיר מותר לאדם ללכת בכל תחום העיר. </a:t>
            </a:r>
          </a:p>
          <a:p>
            <a:pPr lvl="0"/>
            <a:r>
              <a:rPr lang="he-IL" dirty="0">
                <a:solidFill>
                  <a:prstClr val="black"/>
                </a:solidFill>
              </a:rPr>
              <a:t>מן המקום שבו מסתיים תחום העיר מותר ללכת אלפיים אמה( בערך קילומטר) לכל כוון.</a:t>
            </a:r>
          </a:p>
        </p:txBody>
      </p:sp>
      <p:sp>
        <p:nvSpPr>
          <p:cNvPr id="3" name="מלבן 2"/>
          <p:cNvSpPr/>
          <p:nvPr/>
        </p:nvSpPr>
        <p:spPr>
          <a:xfrm>
            <a:off x="3563888" y="260648"/>
            <a:ext cx="527664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3600" dirty="0">
                <a:solidFill>
                  <a:srgbClr val="C00000"/>
                </a:solidFill>
              </a:rPr>
              <a:t>אין</a:t>
            </a:r>
            <a:r>
              <a:rPr lang="he-IL" sz="3600" dirty="0">
                <a:solidFill>
                  <a:prstClr val="black"/>
                </a:solidFill>
              </a:rPr>
              <a:t> מעבירין עליו את התחום</a:t>
            </a:r>
          </a:p>
        </p:txBody>
      </p:sp>
      <p:sp>
        <p:nvSpPr>
          <p:cNvPr id="4" name="מלבן 3"/>
          <p:cNvSpPr/>
          <p:nvPr/>
        </p:nvSpPr>
        <p:spPr>
          <a:xfrm>
            <a:off x="3314171" y="1124744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he-IL" sz="3600" dirty="0">
              <a:solidFill>
                <a:prstClr val="black"/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395536" y="1124744"/>
            <a:ext cx="844499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dirty="0">
                <a:ea typeface="Calibri"/>
              </a:rPr>
              <a:t>אם אין שופר בתחומה של העיר אסור לצאת  מחוץ לתחום ביום טוב, על מנת להביא שופר לצורך קיומה של המצווה.</a:t>
            </a:r>
            <a:endParaRPr lang="he-IL" dirty="0"/>
          </a:p>
        </p:txBody>
      </p:sp>
      <p:sp>
        <p:nvSpPr>
          <p:cNvPr id="11" name="מלבן 10"/>
          <p:cNvSpPr/>
          <p:nvPr/>
        </p:nvSpPr>
        <p:spPr>
          <a:xfrm>
            <a:off x="3059832" y="3480683"/>
            <a:ext cx="578069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dirty="0"/>
              <a:t>נימוק: אין מצוות עשה דוחה עשה ולא תעשה.</a:t>
            </a:r>
          </a:p>
          <a:p>
            <a:r>
              <a:rPr lang="he-IL" dirty="0"/>
              <a:t>תקיעת שופר  </a:t>
            </a:r>
            <a:r>
              <a:rPr lang="he-IL" dirty="0">
                <a:solidFill>
                  <a:srgbClr val="C00000"/>
                </a:solidFill>
              </a:rPr>
              <a:t>מצוות עשה.</a:t>
            </a:r>
          </a:p>
          <a:p>
            <a:r>
              <a:rPr lang="he-IL" dirty="0"/>
              <a:t>שביתת יום טוב- </a:t>
            </a:r>
            <a:r>
              <a:rPr lang="he-IL" dirty="0">
                <a:solidFill>
                  <a:srgbClr val="C00000"/>
                </a:solidFill>
              </a:rPr>
              <a:t>עשה ולא תעשה.</a:t>
            </a:r>
          </a:p>
        </p:txBody>
      </p:sp>
      <p:sp>
        <p:nvSpPr>
          <p:cNvPr id="12" name="מלבן 11"/>
          <p:cNvSpPr/>
          <p:nvPr/>
        </p:nvSpPr>
        <p:spPr>
          <a:xfrm>
            <a:off x="4120795" y="4549856"/>
            <a:ext cx="47197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3600" dirty="0">
                <a:solidFill>
                  <a:srgbClr val="C00000"/>
                </a:solidFill>
              </a:rPr>
              <a:t>אין</a:t>
            </a:r>
            <a:r>
              <a:rPr lang="he-IL" sz="3600" dirty="0">
                <a:solidFill>
                  <a:prstClr val="black"/>
                </a:solidFill>
              </a:rPr>
              <a:t> מפקחין עליו את הגל</a:t>
            </a:r>
            <a:r>
              <a:rPr lang="he-IL" sz="3600" dirty="0">
                <a:solidFill>
                  <a:srgbClr val="C00000"/>
                </a:solidFill>
              </a:rPr>
              <a:t> </a:t>
            </a:r>
            <a:endParaRPr lang="he-IL" sz="3600" dirty="0">
              <a:solidFill>
                <a:prstClr val="black"/>
              </a:solidFill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1458358" y="5445224"/>
            <a:ext cx="738217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b="1" dirty="0">
                <a:ea typeface="Calibri"/>
              </a:rPr>
              <a:t>פיקוח גל: </a:t>
            </a:r>
            <a:r>
              <a:rPr lang="he-IL" dirty="0">
                <a:ea typeface="Calibri"/>
              </a:rPr>
              <a:t>פינוי מפולת אבנים  ביום טוב , כדי להוציא את השופר.</a:t>
            </a:r>
            <a:endParaRPr lang="he-IL" dirty="0"/>
          </a:p>
        </p:txBody>
      </p:sp>
      <p:sp>
        <p:nvSpPr>
          <p:cNvPr id="15" name="מלבן 14"/>
          <p:cNvSpPr/>
          <p:nvPr/>
        </p:nvSpPr>
        <p:spPr>
          <a:xfrm>
            <a:off x="3401110" y="6093296"/>
            <a:ext cx="529824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dirty="0">
                <a:ea typeface="Calibri"/>
              </a:rPr>
              <a:t>נימוק: האבנים הם מוקצה ופנויים ביו"ט אסור- אסור דרבנן.</a:t>
            </a:r>
            <a:endParaRPr lang="he-I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7" y="3356992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11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1" grpId="0" animBg="1"/>
      <p:bldP spid="1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796136" y="188640"/>
            <a:ext cx="3033202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sz="3600" dirty="0">
                <a:solidFill>
                  <a:srgbClr val="C00000"/>
                </a:solidFill>
              </a:rPr>
              <a:t>ולא</a:t>
            </a:r>
            <a:r>
              <a:rPr lang="he-IL" sz="3600" dirty="0">
                <a:solidFill>
                  <a:prstClr val="black"/>
                </a:solidFill>
              </a:rPr>
              <a:t> עולין באילן, </a:t>
            </a:r>
          </a:p>
        </p:txBody>
      </p:sp>
      <p:sp>
        <p:nvSpPr>
          <p:cNvPr id="3" name="מלבן 2"/>
          <p:cNvSpPr/>
          <p:nvPr/>
        </p:nvSpPr>
        <p:spPr>
          <a:xfrm>
            <a:off x="4233477" y="1009615"/>
            <a:ext cx="461536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dirty="0">
                <a:ea typeface="Calibri"/>
              </a:rPr>
              <a:t>הורדת שופר המונח על האילן לצורך קיום המצווה. </a:t>
            </a:r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569012" y="1628800"/>
            <a:ext cx="8279831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dirty="0">
                <a:ea typeface="Calibri"/>
              </a:rPr>
              <a:t>נימוק: חשש שתוך כדי עלייתו יבוא לתלוש ענפים- הרחקה של חכמים על מנת שלא יעבור על </a:t>
            </a:r>
          </a:p>
          <a:p>
            <a:r>
              <a:rPr lang="he-IL" dirty="0">
                <a:ea typeface="Calibri"/>
              </a:rPr>
              <a:t>איסור מן תורה </a:t>
            </a:r>
            <a:endParaRPr lang="he-IL" dirty="0"/>
          </a:p>
        </p:txBody>
      </p:sp>
      <p:sp>
        <p:nvSpPr>
          <p:cNvPr id="5" name="מלבן 4"/>
          <p:cNvSpPr/>
          <p:nvPr/>
        </p:nvSpPr>
        <p:spPr>
          <a:xfrm>
            <a:off x="4240174" y="2564904"/>
            <a:ext cx="454002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sz="3600" dirty="0">
                <a:solidFill>
                  <a:srgbClr val="C00000"/>
                </a:solidFill>
              </a:rPr>
              <a:t>ולא</a:t>
            </a:r>
            <a:r>
              <a:rPr lang="he-IL" sz="3600" dirty="0">
                <a:solidFill>
                  <a:prstClr val="black"/>
                </a:solidFill>
              </a:rPr>
              <a:t> רוכבין על גבי בהמה,</a:t>
            </a:r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298136" y="3532366"/>
            <a:ext cx="853120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dirty="0">
                <a:ea typeface="Calibri"/>
              </a:rPr>
              <a:t>רכיבה על גבי בהמה ביום טוב, כדי להביא את השופר, או לחולה כדי שילך וישמע קול שופר.</a:t>
            </a:r>
            <a:endParaRPr lang="he-IL" dirty="0"/>
          </a:p>
        </p:txBody>
      </p:sp>
      <p:sp>
        <p:nvSpPr>
          <p:cNvPr id="7" name="מלבן 6"/>
          <p:cNvSpPr/>
          <p:nvPr/>
        </p:nvSpPr>
        <p:spPr>
          <a:xfrm>
            <a:off x="4273836" y="4221088"/>
            <a:ext cx="450636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dirty="0">
                <a:ea typeface="Calibri"/>
              </a:rPr>
              <a:t>נימוק: חשש שיתלוש ענף כדי להנהיג את הבהמה</a:t>
            </a: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4375876" y="4797152"/>
            <a:ext cx="445346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sz="3600" dirty="0">
                <a:solidFill>
                  <a:srgbClr val="C00000"/>
                </a:solidFill>
              </a:rPr>
              <a:t>ולא</a:t>
            </a:r>
            <a:r>
              <a:rPr lang="he-IL" sz="3600" dirty="0">
                <a:solidFill>
                  <a:prstClr val="black"/>
                </a:solidFill>
              </a:rPr>
              <a:t> שטים על פני המים; </a:t>
            </a:r>
          </a:p>
        </p:txBody>
      </p:sp>
      <p:sp>
        <p:nvSpPr>
          <p:cNvPr id="9" name="מלבן 8"/>
          <p:cNvSpPr/>
          <p:nvPr/>
        </p:nvSpPr>
        <p:spPr>
          <a:xfrm>
            <a:off x="665477" y="5589240"/>
            <a:ext cx="81724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dirty="0">
                <a:ea typeface="Calibri"/>
              </a:rPr>
              <a:t>לשוט מעבר לנהר או למקום מים ביום טוב, כדי להביא שופר. או לשוט על מנת להוציאו מן המים.</a:t>
            </a:r>
            <a:endParaRPr lang="he-IL" dirty="0"/>
          </a:p>
        </p:txBody>
      </p:sp>
      <p:sp>
        <p:nvSpPr>
          <p:cNvPr id="11" name="מלבן 10"/>
          <p:cNvSpPr/>
          <p:nvPr/>
        </p:nvSpPr>
        <p:spPr>
          <a:xfrm>
            <a:off x="6255850" y="6381328"/>
            <a:ext cx="25555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dirty="0">
                <a:ea typeface="Calibri"/>
              </a:rPr>
              <a:t>נימוק: חשש שיכין כלי שיט.</a:t>
            </a:r>
            <a:endParaRPr lang="he-I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54391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94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5337" y="4797152"/>
            <a:ext cx="8486614" cy="15081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3600" dirty="0">
                <a:solidFill>
                  <a:prstClr val="black"/>
                </a:solidFill>
              </a:rPr>
              <a:t>בין בדבר שהוא משום לא תעשה.</a:t>
            </a:r>
          </a:p>
          <a:p>
            <a:pPr lvl="0"/>
            <a:r>
              <a:rPr lang="he-IL" sz="2800" dirty="0">
                <a:solidFill>
                  <a:prstClr val="black"/>
                </a:solidFill>
              </a:rPr>
              <a:t>אסור לחתוך את השופר בכלי שנאסר שימושו מן התורה בשבת כגון: שימוש במסור המיועד למלאכה האסורה בשבת.</a:t>
            </a:r>
          </a:p>
        </p:txBody>
      </p:sp>
      <p:sp>
        <p:nvSpPr>
          <p:cNvPr id="3" name="מלבן 2"/>
          <p:cNvSpPr/>
          <p:nvPr/>
        </p:nvSpPr>
        <p:spPr>
          <a:xfrm>
            <a:off x="225337" y="188640"/>
            <a:ext cx="861004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sz="3600" dirty="0">
                <a:solidFill>
                  <a:srgbClr val="C00000"/>
                </a:solidFill>
              </a:rPr>
              <a:t>ואין</a:t>
            </a:r>
            <a:r>
              <a:rPr lang="he-IL" sz="3600" dirty="0">
                <a:solidFill>
                  <a:prstClr val="black"/>
                </a:solidFill>
              </a:rPr>
              <a:t> חותכין אותו – </a:t>
            </a:r>
            <a:r>
              <a:rPr lang="he-IL" sz="2800" dirty="0">
                <a:solidFill>
                  <a:prstClr val="black"/>
                </a:solidFill>
              </a:rPr>
              <a:t>חיתוך השופר כדי לתקנו לצורך תקיעה</a:t>
            </a:r>
          </a:p>
        </p:txBody>
      </p:sp>
      <p:sp>
        <p:nvSpPr>
          <p:cNvPr id="4" name="מלבן 3"/>
          <p:cNvSpPr/>
          <p:nvPr/>
        </p:nvSpPr>
        <p:spPr>
          <a:xfrm>
            <a:off x="225338" y="1196752"/>
            <a:ext cx="8584788" cy="32316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3600" dirty="0">
                <a:solidFill>
                  <a:prstClr val="black"/>
                </a:solidFill>
              </a:rPr>
              <a:t>בין בדבר שהוא משום שבות,</a:t>
            </a:r>
          </a:p>
          <a:p>
            <a:pPr lvl="0"/>
            <a:r>
              <a:rPr lang="he-IL" sz="2800" b="1" dirty="0">
                <a:solidFill>
                  <a:prstClr val="black"/>
                </a:solidFill>
              </a:rPr>
              <a:t>שבות:</a:t>
            </a:r>
            <a:r>
              <a:rPr lang="he-IL" sz="2800" dirty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he-IL" sz="2800" dirty="0">
                <a:solidFill>
                  <a:prstClr val="black"/>
                </a:solidFill>
              </a:rPr>
              <a:t>דברים שאסרו חכמים ביום טוב ובשבת, שמטרתם גדר או  הרחקה, כדי שאדם לא יגיע בטעות לעבור על איסור מלאכה מן התורה. </a:t>
            </a:r>
          </a:p>
          <a:p>
            <a:pPr lvl="0"/>
            <a:r>
              <a:rPr lang="he-IL" sz="2800" dirty="0">
                <a:solidFill>
                  <a:prstClr val="black"/>
                </a:solidFill>
              </a:rPr>
              <a:t>לענין השופר: סכין רגילה מותרת בשימוש לצרכים שנועדה, אך אסור לחתוך בה את השופר. </a:t>
            </a:r>
          </a:p>
        </p:txBody>
      </p:sp>
    </p:spTree>
    <p:extLst>
      <p:ext uri="{BB962C8B-B14F-4D97-AF65-F5344CB8AC3E}">
        <p14:creationId xmlns:p14="http://schemas.microsoft.com/office/powerpoint/2010/main" val="233945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115616" y="188640"/>
            <a:ext cx="76328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3600" dirty="0">
                <a:solidFill>
                  <a:prstClr val="black"/>
                </a:solidFill>
              </a:rPr>
              <a:t>אבל אם רצה ליתן לתוכו מים או יין, </a:t>
            </a:r>
            <a:r>
              <a:rPr lang="he-IL" sz="3600" dirty="0">
                <a:solidFill>
                  <a:srgbClr val="C00000"/>
                </a:solidFill>
              </a:rPr>
              <a:t>ייתן.</a:t>
            </a:r>
            <a:endParaRPr lang="he-IL" sz="3600" dirty="0">
              <a:solidFill>
                <a:prstClr val="black"/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683568" y="1844824"/>
            <a:ext cx="792088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800" dirty="0">
                <a:ea typeface="Calibri"/>
              </a:rPr>
              <a:t>נתינת מים או יין לתוך השופר, כדי שקולו יהיה צלול יותר</a:t>
            </a:r>
            <a:endParaRPr lang="he-IL" sz="2800" dirty="0"/>
          </a:p>
        </p:txBody>
      </p:sp>
      <p:sp>
        <p:nvSpPr>
          <p:cNvPr id="4" name="מלבן 3"/>
          <p:cNvSpPr/>
          <p:nvPr/>
        </p:nvSpPr>
        <p:spPr>
          <a:xfrm>
            <a:off x="2553023" y="3068960"/>
            <a:ext cx="392447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sz="3600" dirty="0">
                <a:ea typeface="Calibri"/>
              </a:rPr>
              <a:t>אינו נחשב כמתקן כלי</a:t>
            </a:r>
            <a:endParaRPr lang="he-IL" sz="3600" dirty="0"/>
          </a:p>
        </p:txBody>
      </p:sp>
      <p:pic>
        <p:nvPicPr>
          <p:cNvPr id="5122" name="Picture 2" descr="http://cafe.themarker.com/media/t/235/535/8/file_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37112"/>
            <a:ext cx="204481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30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284672" y="692696"/>
            <a:ext cx="8676456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b="1" u="sng" dirty="0">
                <a:solidFill>
                  <a:prstClr val="black"/>
                </a:solidFill>
                <a:ea typeface="Calibri"/>
                <a:cs typeface="David"/>
              </a:rPr>
              <a:t>חלק ב:  </a:t>
            </a:r>
            <a:endParaRPr lang="he-IL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b="1" dirty="0">
                <a:solidFill>
                  <a:prstClr val="black"/>
                </a:solidFill>
                <a:ea typeface="Calibri"/>
                <a:cs typeface="David"/>
              </a:rPr>
              <a:t>האם יש למנוע מקטן לתקוע בשופר ביום טוב?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dirty="0">
                <a:solidFill>
                  <a:prstClr val="black"/>
                </a:solidFill>
                <a:ea typeface="Calibri"/>
                <a:cs typeface="David"/>
              </a:rPr>
              <a:t>קטן: ילד שלא הגיע לגיל מצוות.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dirty="0">
                <a:solidFill>
                  <a:prstClr val="black"/>
                </a:solidFill>
                <a:ea typeface="Calibri"/>
                <a:cs typeface="David"/>
              </a:rPr>
              <a:t>במשנתנו מדובר שהגיע ע לגיל חינוך גיל שש.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1600" dirty="0">
                <a:solidFill>
                  <a:prstClr val="black"/>
                </a:solidFill>
                <a:ea typeface="Calibri"/>
              </a:rPr>
              <a:t>הדין: </a:t>
            </a:r>
            <a:r>
              <a:rPr lang="he-IL" sz="1600" b="1" dirty="0">
                <a:solidFill>
                  <a:srgbClr val="C00000"/>
                </a:solidFill>
                <a:ea typeface="Calibri"/>
              </a:rPr>
              <a:t>"אין מעכבין את התינוקות מלתקוע"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1600" dirty="0">
                <a:solidFill>
                  <a:prstClr val="black"/>
                </a:solidFill>
                <a:ea typeface="Calibri"/>
              </a:rPr>
              <a:t>אין למנוע ילדים שהגיעו לגיל חינוך מלתקוע בשופר ביום טוב של ראש השנה , כיוון שיש לחנכם במצוות.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1600" b="1" dirty="0">
                <a:solidFill>
                  <a:prstClr val="black"/>
                </a:solidFill>
                <a:ea typeface="Calibri"/>
                <a:cs typeface="Arial"/>
              </a:rPr>
              <a:t>האם מותר לגדול ללמדם לתקוע ביום טוב?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1600" b="1" dirty="0">
                <a:solidFill>
                  <a:srgbClr val="C00000"/>
                </a:solidFill>
                <a:ea typeface="Calibri"/>
                <a:cs typeface="Arial"/>
              </a:rPr>
              <a:t>"אבל מתעסקין עמהן שילמדו".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dirty="0">
                <a:solidFill>
                  <a:prstClr val="black"/>
                </a:solidFill>
                <a:ea typeface="Calibri"/>
                <a:cs typeface="David"/>
              </a:rPr>
              <a:t>מלמדים את הקטן לתקוע כראוי, כדי שידע לקיים את המצווה כהלכתה.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dirty="0">
                <a:solidFill>
                  <a:prstClr val="black"/>
                </a:solidFill>
                <a:ea typeface="Calibri"/>
                <a:cs typeface="David"/>
              </a:rPr>
              <a:t>נימוק: לא חוששים שהגדול יבוא לטלטל את השופר ארבע אמות ברשות הרבים, כיוון שאינו טרוד במצווה אלא מתעסק בלבד.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75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259632" y="548680"/>
            <a:ext cx="7416824" cy="46115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b="1" dirty="0">
                <a:solidFill>
                  <a:prstClr val="black"/>
                </a:solidFill>
                <a:ea typeface="Calibri"/>
                <a:cs typeface="Arial"/>
              </a:rPr>
              <a:t>חלק ג: התוקע לא לשם מצווה.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dirty="0">
                <a:solidFill>
                  <a:prstClr val="black"/>
                </a:solidFill>
                <a:ea typeface="Calibri"/>
                <a:cs typeface="Arial"/>
              </a:rPr>
              <a:t> </a:t>
            </a:r>
            <a:r>
              <a:rPr lang="he-IL" sz="2400" b="1" dirty="0">
                <a:solidFill>
                  <a:prstClr val="black"/>
                </a:solidFill>
                <a:ea typeface="Calibri"/>
                <a:cs typeface="Arial"/>
              </a:rPr>
              <a:t>האם הוא יוצא ידי חובה בתקיעתו?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dirty="0">
                <a:solidFill>
                  <a:prstClr val="black"/>
                </a:solidFill>
                <a:ea typeface="Calibri"/>
                <a:cs typeface="Arial"/>
              </a:rPr>
              <a:t>דין: אינו יוצא.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dirty="0">
                <a:solidFill>
                  <a:prstClr val="black"/>
                </a:solidFill>
                <a:ea typeface="Calibri"/>
                <a:cs typeface="Arial"/>
              </a:rPr>
              <a:t>נימוק: צריך לכוון לצאת, מכיוון שמתעסק אינו מכוון ולא לא יצא.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b="1" dirty="0">
                <a:solidFill>
                  <a:prstClr val="black"/>
                </a:solidFill>
                <a:ea typeface="Calibri"/>
                <a:cs typeface="Arial"/>
              </a:rPr>
              <a:t>האם השומע מן המתעסק  יוצא ידי חובה?</a:t>
            </a:r>
          </a:p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400" dirty="0">
                <a:solidFill>
                  <a:prstClr val="black"/>
                </a:solidFill>
                <a:ea typeface="Calibri"/>
                <a:cs typeface="Arial"/>
              </a:rPr>
              <a:t>הדין: השומע אינו יוצא  אפילו שכיוון לצאת, כי המתעסק אינו מתכוון להוציאו.</a:t>
            </a:r>
            <a:endParaRPr lang="en-US" sz="24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323528" y="5301208"/>
            <a:ext cx="8424935" cy="6690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1000"/>
              </a:spcAft>
              <a:tabLst>
                <a:tab pos="1948180" algn="l"/>
              </a:tabLst>
            </a:pPr>
            <a:r>
              <a:rPr lang="he-IL" sz="2800" dirty="0">
                <a:solidFill>
                  <a:prstClr val="black"/>
                </a:solidFill>
                <a:ea typeface="Calibri"/>
                <a:cs typeface="Arial"/>
              </a:rPr>
              <a:t>להוציא ידי חובה  מצריך כוונה מן המתעסק ומן השומע.</a:t>
            </a:r>
            <a:endParaRPr lang="en-US" sz="2800" dirty="0">
              <a:solidFill>
                <a:prstClr val="black"/>
              </a:solidFill>
              <a:ea typeface="Calibri"/>
              <a:cs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36712"/>
            <a:ext cx="140176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78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184</TotalTime>
  <Words>907</Words>
  <Application>Microsoft Office PowerPoint</Application>
  <PresentationFormat>‫הצגה על המסך (4:3)</PresentationFormat>
  <Paragraphs>107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3" baseType="lpstr">
      <vt:lpstr>Arial</vt:lpstr>
      <vt:lpstr>Calibri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DG Win&amp;Soft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win7</dc:creator>
  <cp:lastModifiedBy>יצחק נחושתן</cp:lastModifiedBy>
  <cp:revision>20</cp:revision>
  <dcterms:created xsi:type="dcterms:W3CDTF">2014-09-16T06:30:43Z</dcterms:created>
  <dcterms:modified xsi:type="dcterms:W3CDTF">2020-08-30T14:46:03Z</dcterms:modified>
</cp:coreProperties>
</file>