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5" r:id="rId8"/>
    <p:sldId id="262" r:id="rId9"/>
    <p:sldId id="263" r:id="rId10"/>
    <p:sldId id="264" r:id="rId11"/>
  </p:sldIdLst>
  <p:sldSz cx="12192000" cy="6858000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80"/>
    <p:restoredTop sz="94660"/>
  </p:normalViewPr>
  <p:slideViewPr>
    <p:cSldViewPr snapToGrid="0">
      <p:cViewPr varScale="1">
        <p:scale>
          <a:sx n="83" d="100"/>
          <a:sy n="83" d="100"/>
        </p:scale>
        <p:origin x="658" y="2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DDA94F6A-4FAE-9BCB-449B-C2D921568B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כותרת משנה 2">
            <a:extLst>
              <a:ext uri="{FF2B5EF4-FFF2-40B4-BE49-F238E27FC236}">
                <a16:creationId xmlns:a16="http://schemas.microsoft.com/office/drawing/2014/main" id="{A151784F-5D3D-D7FD-840A-230ED65088C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e-IL"/>
              <a:t>לחץ כדי לערוך סגנון כותרת משנה של תבנית בסיס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09455671-CC03-7B5F-7A06-6FB9EB107F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B2953-1BD6-4B02-A004-5AAD1171C0BC}" type="datetimeFigureOut">
              <a:rPr lang="he-IL" smtClean="0"/>
              <a:t>כ"ז/טבת/תשפ"ה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AE9C67CD-464D-CDB6-3BC9-B76FF7F21C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B1CA0E02-AE1D-A07A-08E6-AD5BDA3E65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ACA9C-4AE6-4EB5-8AD3-5E5D2DD7D4E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264160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02EAC12B-B296-E707-612B-91E429402B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377A56CB-A518-506A-DA7D-A87C62A6CC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986E7E9C-2B27-4A0F-4CC3-1C6C52418F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B2953-1BD6-4B02-A004-5AAD1171C0BC}" type="datetimeFigureOut">
              <a:rPr lang="he-IL" smtClean="0"/>
              <a:t>כ"ז/טבת/תשפ"ה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9C7D0960-6229-3AB3-ED7F-B82A31D946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093EE1C2-4EF5-2271-9426-78BB08B1B1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ACA9C-4AE6-4EB5-8AD3-5E5D2DD7D4E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144426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A994E82A-B959-EAE6-5D65-B699D7F8FC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D66213A5-F67E-E72B-FF8F-E0E0BEC68D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7945C19D-39E8-529B-2FE2-F2C10D8F4E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B2953-1BD6-4B02-A004-5AAD1171C0BC}" type="datetimeFigureOut">
              <a:rPr lang="he-IL" smtClean="0"/>
              <a:t>כ"ז/טבת/תשפ"ה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DF564182-BD7B-500F-E3CE-218535D322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A872E938-36FD-38A0-1AF2-15F2676C14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ACA9C-4AE6-4EB5-8AD3-5E5D2DD7D4E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116945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6016F5BA-2C1F-E153-F298-71A1F80ACF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AF7D248F-CEC6-6E7D-2E4D-D4423F612E4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תוכן 3">
            <a:extLst>
              <a:ext uri="{FF2B5EF4-FFF2-40B4-BE49-F238E27FC236}">
                <a16:creationId xmlns:a16="http://schemas.microsoft.com/office/drawing/2014/main" id="{EA8BFEBA-A091-8609-A72D-8C7D65DD20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C56B690E-0C03-5705-D94C-AE1E7FDC2B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B2953-1BD6-4B02-A004-5AAD1171C0BC}" type="datetimeFigureOut">
              <a:rPr lang="he-IL" smtClean="0"/>
              <a:t>כ"ז/טבת/תשפ"ה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7BE48A6E-F9C7-0150-1046-A8B38FBE7F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1A4280C6-D790-67EF-F52C-BEA66B6709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ACA9C-4AE6-4EB5-8AD3-5E5D2DD7D4E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823315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EDC74CC2-ABAB-D3F8-90EA-2F28A65659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2512C680-55B1-397F-9103-C59FBDBEF8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מציין מיקום תוכן 3">
            <a:extLst>
              <a:ext uri="{FF2B5EF4-FFF2-40B4-BE49-F238E27FC236}">
                <a16:creationId xmlns:a16="http://schemas.microsoft.com/office/drawing/2014/main" id="{7E9DC50F-44D7-0758-9F95-7DBE4E22CB2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5" name="מציין מיקום טקסט 4">
            <a:extLst>
              <a:ext uri="{FF2B5EF4-FFF2-40B4-BE49-F238E27FC236}">
                <a16:creationId xmlns:a16="http://schemas.microsoft.com/office/drawing/2014/main" id="{0AC038A8-3012-463E-B845-281267D7638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6" name="מציין מיקום תוכן 5">
            <a:extLst>
              <a:ext uri="{FF2B5EF4-FFF2-40B4-BE49-F238E27FC236}">
                <a16:creationId xmlns:a16="http://schemas.microsoft.com/office/drawing/2014/main" id="{18998868-4636-2B65-D6A2-CF5605765D1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7" name="מציין מיקום של תאריך 6">
            <a:extLst>
              <a:ext uri="{FF2B5EF4-FFF2-40B4-BE49-F238E27FC236}">
                <a16:creationId xmlns:a16="http://schemas.microsoft.com/office/drawing/2014/main" id="{67C74DCD-2BE1-EE36-0A92-3E0B099ADC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B2953-1BD6-4B02-A004-5AAD1171C0BC}" type="datetimeFigureOut">
              <a:rPr lang="he-IL" smtClean="0"/>
              <a:t>כ"ז/טבת/תשפ"ה</a:t>
            </a:fld>
            <a:endParaRPr lang="he-IL"/>
          </a:p>
        </p:txBody>
      </p:sp>
      <p:sp>
        <p:nvSpPr>
          <p:cNvPr id="8" name="מציין מיקום של כותרת תחתונה 7">
            <a:extLst>
              <a:ext uri="{FF2B5EF4-FFF2-40B4-BE49-F238E27FC236}">
                <a16:creationId xmlns:a16="http://schemas.microsoft.com/office/drawing/2014/main" id="{B6C2657A-4F1B-2CFB-19A3-DE500820EB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>
            <a:extLst>
              <a:ext uri="{FF2B5EF4-FFF2-40B4-BE49-F238E27FC236}">
                <a16:creationId xmlns:a16="http://schemas.microsoft.com/office/drawing/2014/main" id="{A5611CFF-F9FD-33FB-E645-0E87C0B657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ACA9C-4AE6-4EB5-8AD3-5E5D2DD7D4E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215806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08193EC8-FE89-1CB5-8A9E-46A0B8988B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תאריך 2">
            <a:extLst>
              <a:ext uri="{FF2B5EF4-FFF2-40B4-BE49-F238E27FC236}">
                <a16:creationId xmlns:a16="http://schemas.microsoft.com/office/drawing/2014/main" id="{E8236C02-3F0A-C154-1C44-066D0B1EEE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B2953-1BD6-4B02-A004-5AAD1171C0BC}" type="datetimeFigureOut">
              <a:rPr lang="he-IL" smtClean="0"/>
              <a:t>כ"ז/טבת/תשפ"ה</a:t>
            </a:fld>
            <a:endParaRPr lang="he-IL"/>
          </a:p>
        </p:txBody>
      </p:sp>
      <p:sp>
        <p:nvSpPr>
          <p:cNvPr id="4" name="מציין מיקום של כותרת תחתונה 3">
            <a:extLst>
              <a:ext uri="{FF2B5EF4-FFF2-40B4-BE49-F238E27FC236}">
                <a16:creationId xmlns:a16="http://schemas.microsoft.com/office/drawing/2014/main" id="{77047641-FCED-D79A-4EB7-ED0F103D4C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>
            <a:extLst>
              <a:ext uri="{FF2B5EF4-FFF2-40B4-BE49-F238E27FC236}">
                <a16:creationId xmlns:a16="http://schemas.microsoft.com/office/drawing/2014/main" id="{53CC189B-DD68-A84B-E2D3-E7572C5AEE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ACA9C-4AE6-4EB5-8AD3-5E5D2DD7D4E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743873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>
            <a:extLst>
              <a:ext uri="{FF2B5EF4-FFF2-40B4-BE49-F238E27FC236}">
                <a16:creationId xmlns:a16="http://schemas.microsoft.com/office/drawing/2014/main" id="{41C9D70C-45C6-E4FF-F54B-F30E931CF5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B2953-1BD6-4B02-A004-5AAD1171C0BC}" type="datetimeFigureOut">
              <a:rPr lang="he-IL" smtClean="0"/>
              <a:t>כ"ז/טבת/תשפ"ה</a:t>
            </a:fld>
            <a:endParaRPr lang="he-IL"/>
          </a:p>
        </p:txBody>
      </p:sp>
      <p:sp>
        <p:nvSpPr>
          <p:cNvPr id="3" name="מציין מיקום של כותרת תחתונה 2">
            <a:extLst>
              <a:ext uri="{FF2B5EF4-FFF2-40B4-BE49-F238E27FC236}">
                <a16:creationId xmlns:a16="http://schemas.microsoft.com/office/drawing/2014/main" id="{112AC675-E2E0-AC98-DE4E-874F300F87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>
            <a:extLst>
              <a:ext uri="{FF2B5EF4-FFF2-40B4-BE49-F238E27FC236}">
                <a16:creationId xmlns:a16="http://schemas.microsoft.com/office/drawing/2014/main" id="{FF2F5FB6-7481-358B-BEB8-7CBA3E6CA4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ACA9C-4AE6-4EB5-8AD3-5E5D2DD7D4E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15601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E0341496-C497-8947-FF24-0A85FF81FA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055C159D-449E-C799-31B3-EEDBE6E911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טקסט 3">
            <a:extLst>
              <a:ext uri="{FF2B5EF4-FFF2-40B4-BE49-F238E27FC236}">
                <a16:creationId xmlns:a16="http://schemas.microsoft.com/office/drawing/2014/main" id="{5500F0EE-B48C-56C2-0CF6-44A8EDBC040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0EBB1501-BDA5-F423-FF6A-9595CA49D4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B2953-1BD6-4B02-A004-5AAD1171C0BC}" type="datetimeFigureOut">
              <a:rPr lang="he-IL" smtClean="0"/>
              <a:t>כ"ז/טבת/תשפ"ה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3A1E3C05-0761-693E-A64A-D3FE990854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84E07583-B182-7E82-D101-EB593E869E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ACA9C-4AE6-4EB5-8AD3-5E5D2DD7D4E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479040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33A46DC5-7E16-0258-720E-6198417B8B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תמונה 2">
            <a:extLst>
              <a:ext uri="{FF2B5EF4-FFF2-40B4-BE49-F238E27FC236}">
                <a16:creationId xmlns:a16="http://schemas.microsoft.com/office/drawing/2014/main" id="{8C389695-4606-BD32-E4E1-37540FD40E1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>
            <a:extLst>
              <a:ext uri="{FF2B5EF4-FFF2-40B4-BE49-F238E27FC236}">
                <a16:creationId xmlns:a16="http://schemas.microsoft.com/office/drawing/2014/main" id="{251FC47E-E72A-A4E6-A262-4A92582CA5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A5DDFCA1-CEC8-4F5D-4B50-87979E99AB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B2953-1BD6-4B02-A004-5AAD1171C0BC}" type="datetimeFigureOut">
              <a:rPr lang="he-IL" smtClean="0"/>
              <a:t>כ"ז/טבת/תשפ"ה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1553BFD8-5CA5-8599-AD7A-B54B04E891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AC78FACD-E8E1-B3D6-25FC-317F791F91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ACA9C-4AE6-4EB5-8AD3-5E5D2DD7D4E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793195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18E0CA8F-6C56-D627-8985-2DB0D48682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טקסט אנכי 2">
            <a:extLst>
              <a:ext uri="{FF2B5EF4-FFF2-40B4-BE49-F238E27FC236}">
                <a16:creationId xmlns:a16="http://schemas.microsoft.com/office/drawing/2014/main" id="{537147A5-1308-F390-0BF0-8F73E1ED52D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724BE095-3A24-1A01-99BA-F4F1E133B3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B2953-1BD6-4B02-A004-5AAD1171C0BC}" type="datetimeFigureOut">
              <a:rPr lang="he-IL" smtClean="0"/>
              <a:t>כ"ז/טבת/תשפ"ה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85ABFF39-3105-C294-A37F-BE14E58E19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C930E403-EA37-F30E-C1F0-41973AC764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ACA9C-4AE6-4EB5-8AD3-5E5D2DD7D4E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653812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>
            <a:extLst>
              <a:ext uri="{FF2B5EF4-FFF2-40B4-BE49-F238E27FC236}">
                <a16:creationId xmlns:a16="http://schemas.microsoft.com/office/drawing/2014/main" id="{A788869B-1F4A-A326-1E96-BA71318A982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טקסט אנכי 2">
            <a:extLst>
              <a:ext uri="{FF2B5EF4-FFF2-40B4-BE49-F238E27FC236}">
                <a16:creationId xmlns:a16="http://schemas.microsoft.com/office/drawing/2014/main" id="{39563388-C52F-AD28-FEA7-3010D300914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D909D073-97BC-A78F-FEC5-0C6CFF17F0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B2953-1BD6-4B02-A004-5AAD1171C0BC}" type="datetimeFigureOut">
              <a:rPr lang="he-IL" smtClean="0"/>
              <a:t>כ"ז/טבת/תשפ"ה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A0D6C42F-3504-6A1C-C8D5-EA4379719D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D8881750-A976-32AA-6CB1-50A5996CA9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ACA9C-4AE6-4EB5-8AD3-5E5D2DD7D4E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9483206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כותר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A7369CD8-307F-BD74-FD3E-672CC7C8B0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1A4B14A8-D4D3-45CE-E926-BB07B69582A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747E88E5-E8DB-0BF1-8EFA-828F9D23FC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B2953-1BD6-4B02-A004-5AAD1171C0BC}" type="datetimeFigureOut">
              <a:rPr lang="he-IL" smtClean="0"/>
              <a:t>כ"ז/טבת/תשפ"ה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DEC7E893-E3C0-C6DE-94B2-806EC3EC1A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6A880DE9-2ED8-2789-B1A0-2DD9BB5BB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ACA9C-4AE6-4EB5-8AD3-5E5D2DD7D4E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554817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>
            <a:extLst>
              <a:ext uri="{FF2B5EF4-FFF2-40B4-BE49-F238E27FC236}">
                <a16:creationId xmlns:a16="http://schemas.microsoft.com/office/drawing/2014/main" id="{15D26692-B975-7B36-F3A0-3E57215B29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9C659231-154F-C176-480F-E5F41AC372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419FB4FD-8560-C09C-0741-8CE5E04EF11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25B2953-1BD6-4B02-A004-5AAD1171C0BC}" type="datetimeFigureOut">
              <a:rPr lang="he-IL" smtClean="0"/>
              <a:t>כ"ז/טבת/תשפ"ה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C84D42D1-253A-FA89-F3E6-C33AA2F932A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428F1788-9616-5B35-EC74-0B344921712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49ACA9C-4AE6-4EB5-8AD3-5E5D2DD7D4E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392581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DEF7F388-2865-1047-05D3-F75B280D749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he-IL" sz="4000">
                <a:solidFill>
                  <a:srgbClr val="8B4513"/>
                </a:solidFill>
                <a:latin typeface="David" panose="020E0502060401010101" pitchFamily="34" charset="-79"/>
              </a:rPr>
              <a:t>התשובה והגאולה בפרשת נצבים</a:t>
            </a:r>
          </a:p>
        </p:txBody>
      </p:sp>
      <p:sp>
        <p:nvSpPr>
          <p:cNvPr id="3" name="כותרת משנה 2">
            <a:extLst>
              <a:ext uri="{FF2B5EF4-FFF2-40B4-BE49-F238E27FC236}">
                <a16:creationId xmlns:a16="http://schemas.microsoft.com/office/drawing/2014/main" id="{DA87B6A7-C9C0-B8A2-70E4-B0CE6B1A606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205057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5CFA3B76-80F9-E903-4A09-75D71514FB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sz="4000">
                <a:solidFill>
                  <a:srgbClr val="8B4513"/>
                </a:solidFill>
                <a:latin typeface="David" panose="020E0502060401010101" pitchFamily="34" charset="-79"/>
              </a:rPr>
              <a:t>מבנה הפרשה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11D9975E-EFFF-73F8-AD6F-2CBFDC73B70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he-IL" sz="2400">
                <a:solidFill>
                  <a:srgbClr val="000000"/>
                </a:solidFill>
                <a:latin typeface="David" panose="020E0502060401010101" pitchFamily="34" charset="-79"/>
              </a:rPr>
              <a:t>• התורה שוזרת את נושאי התשובה והגאולה</a:t>
            </a:r>
          </a:p>
          <a:p>
            <a:r>
              <a:rPr lang="he-IL" sz="2400">
                <a:solidFill>
                  <a:srgbClr val="000000"/>
                </a:solidFill>
                <a:latin typeface="David" panose="020E0502060401010101" pitchFamily="34" charset="-79"/>
              </a:rPr>
              <a:t>• הפסוקים מופיעים לסירוגין</a:t>
            </a:r>
          </a:p>
          <a:p>
            <a:r>
              <a:rPr lang="he-IL" sz="2400">
                <a:solidFill>
                  <a:srgbClr val="000000"/>
                </a:solidFill>
                <a:latin typeface="David" panose="020E0502060401010101" pitchFamily="34" charset="-79"/>
              </a:rPr>
              <a:t>• יש תלות הדדית בין התהליכים</a:t>
            </a:r>
          </a:p>
        </p:txBody>
      </p:sp>
    </p:spTree>
    <p:extLst>
      <p:ext uri="{BB962C8B-B14F-4D97-AF65-F5344CB8AC3E}">
        <p14:creationId xmlns:p14="http://schemas.microsoft.com/office/powerpoint/2010/main" val="6895830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755E301B-3268-C552-7D01-2C704C0176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sz="4000">
                <a:solidFill>
                  <a:srgbClr val="8B4513"/>
                </a:solidFill>
                <a:latin typeface="David" panose="020E0502060401010101" pitchFamily="34" charset="-79"/>
              </a:rPr>
              <a:t>פסוקי התשובה הראשונים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0BCD3B2A-173C-ABDD-9367-D78F8B6CEB2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he-IL" sz="2400">
                <a:solidFill>
                  <a:srgbClr val="000000"/>
                </a:solidFill>
                <a:latin typeface="David" panose="020E0502060401010101" pitchFamily="34" charset="-79"/>
              </a:rPr>
              <a:t>וְהָיָה כִי יָבֹאוּ עָלֶיךָ כָּל הַדְּבָרִים הָאֵלֶּה הַבְּרָכָה וְהַקְּלָלָה... </a:t>
            </a:r>
          </a:p>
          <a:p>
            <a:r>
              <a:rPr lang="he-IL" sz="2400">
                <a:solidFill>
                  <a:srgbClr val="000000"/>
                </a:solidFill>
                <a:latin typeface="David" panose="020E0502060401010101" pitchFamily="34" charset="-79"/>
              </a:rPr>
              <a:t>וְשַׁבְתָּ עַד יְיָ אֱלֹהֶיךָ וְשָׁמַעְתָּ בְקֹלוֹ כְּכֹל אֲשֶׁר אָנֹכִי מְצַוְּךָ הַיּוֹם </a:t>
            </a:r>
          </a:p>
          <a:p>
            <a:r>
              <a:rPr lang="he-IL" sz="2400">
                <a:solidFill>
                  <a:srgbClr val="000000"/>
                </a:solidFill>
                <a:latin typeface="David" panose="020E0502060401010101" pitchFamily="34" charset="-79"/>
              </a:rPr>
              <a:t>אַתָּה וּבָנֶיךָ בְּכָל לְבָבְךָ וּבְכָל נַפְשֶׁךָ</a:t>
            </a:r>
          </a:p>
        </p:txBody>
      </p:sp>
    </p:spTree>
    <p:extLst>
      <p:ext uri="{BB962C8B-B14F-4D97-AF65-F5344CB8AC3E}">
        <p14:creationId xmlns:p14="http://schemas.microsoft.com/office/powerpoint/2010/main" val="1596097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897BE387-580B-2DD2-050B-99DC882B8B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sz="4000">
                <a:solidFill>
                  <a:srgbClr val="8B4513"/>
                </a:solidFill>
                <a:latin typeface="David" panose="020E0502060401010101" pitchFamily="34" charset="-79"/>
              </a:rPr>
              <a:t>פסוקי הגאולה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6646502A-67C6-F63F-AF84-EEC85CDE37A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he-IL" sz="2400">
                <a:solidFill>
                  <a:srgbClr val="000000"/>
                </a:solidFill>
                <a:latin typeface="David" panose="020E0502060401010101" pitchFamily="34" charset="-79"/>
              </a:rPr>
              <a:t>וְשָׁב יְיָ אֱלֹהֶיךָ אֶת שְׁבוּתְךָ וְרִחֲמֶךָ</a:t>
            </a:r>
          </a:p>
          <a:p>
            <a:r>
              <a:rPr lang="he-IL" sz="2400">
                <a:solidFill>
                  <a:srgbClr val="000000"/>
                </a:solidFill>
                <a:latin typeface="David" panose="020E0502060401010101" pitchFamily="34" charset="-79"/>
              </a:rPr>
              <a:t>וְשָׁב וְקִבֶּצְךָ מִכָּל הָעַמִּים אֲשֶׁר הֱפִיצְךָ יְיָ אֱלֹהֶיךָ שָׁמָּה</a:t>
            </a:r>
          </a:p>
          <a:p>
            <a:r>
              <a:rPr lang="he-IL" sz="2400">
                <a:solidFill>
                  <a:srgbClr val="000000"/>
                </a:solidFill>
                <a:latin typeface="David" panose="020E0502060401010101" pitchFamily="34" charset="-79"/>
              </a:rPr>
              <a:t>אִם יִהְיֶה נִדַּחֲךָ בִּקְצֵה הַשָּׁמָיִם מִשָּׁם יְקַבֶּצְךָ</a:t>
            </a:r>
          </a:p>
        </p:txBody>
      </p:sp>
    </p:spTree>
    <p:extLst>
      <p:ext uri="{BB962C8B-B14F-4D97-AF65-F5344CB8AC3E}">
        <p14:creationId xmlns:p14="http://schemas.microsoft.com/office/powerpoint/2010/main" val="31431963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0F984AD1-11BF-54C2-1CF2-35571593DA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sz="4000">
                <a:solidFill>
                  <a:srgbClr val="8B4513"/>
                </a:solidFill>
                <a:latin typeface="David" panose="020E0502060401010101" pitchFamily="34" charset="-79"/>
              </a:rPr>
              <a:t>פסוקי מילת הלב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BC6A37C2-72E1-3C11-EC0A-437DE219396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he-IL" sz="2400">
                <a:solidFill>
                  <a:srgbClr val="000000"/>
                </a:solidFill>
                <a:latin typeface="David" panose="020E0502060401010101" pitchFamily="34" charset="-79"/>
              </a:rPr>
              <a:t>וּמָל יְיָ אֱלֹהֶיךָ אֶת לְבָבְךָ וְאֶת לְבַב זַרְעֶךָ</a:t>
            </a:r>
          </a:p>
          <a:p>
            <a:r>
              <a:rPr lang="he-IL" sz="2400">
                <a:solidFill>
                  <a:srgbClr val="000000"/>
                </a:solidFill>
                <a:latin typeface="David" panose="020E0502060401010101" pitchFamily="34" charset="-79"/>
              </a:rPr>
              <a:t>לְאַהֲבָה אֶת יְיָ אֱלֹהֶיךָ בְּכָל לְבָבְךָ וּבְכָל נַפְשְׁךָ לְמַעַן חַיֶּיךָ</a:t>
            </a:r>
          </a:p>
        </p:txBody>
      </p:sp>
    </p:spTree>
    <p:extLst>
      <p:ext uri="{BB962C8B-B14F-4D97-AF65-F5344CB8AC3E}">
        <p14:creationId xmlns:p14="http://schemas.microsoft.com/office/powerpoint/2010/main" val="2022550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925DEAF0-0749-9701-3953-B017DD2943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sz="4000">
                <a:solidFill>
                  <a:srgbClr val="8B4513"/>
                </a:solidFill>
                <a:latin typeface="David" panose="020E0502060401010101" pitchFamily="34" charset="-79"/>
              </a:rPr>
              <a:t>המקור בפרשת ואתחנן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EA194482-0545-DFB3-E525-520D8E8C3D8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he-IL" sz="2400">
                <a:solidFill>
                  <a:srgbClr val="000000"/>
                </a:solidFill>
                <a:latin typeface="David" panose="020E0502060401010101" pitchFamily="34" charset="-79"/>
              </a:rPr>
              <a:t>וּבִקַּשְׁתֶּם מִשָּׁם אֶת יְיָ אֱלֹהֶיךָ וּמָצָאתָ</a:t>
            </a:r>
          </a:p>
          <a:p>
            <a:r>
              <a:rPr lang="he-IL" sz="2400">
                <a:solidFill>
                  <a:srgbClr val="000000"/>
                </a:solidFill>
                <a:latin typeface="David" panose="020E0502060401010101" pitchFamily="34" charset="-79"/>
              </a:rPr>
              <a:t>כִּי תִדְרְשֶׁנּוּ בְּכָל לְבָבְךָ וּבְכָל נַפְשֶׁךָ</a:t>
            </a:r>
          </a:p>
          <a:p>
            <a:r>
              <a:rPr lang="he-IL" sz="2400">
                <a:solidFill>
                  <a:srgbClr val="000000"/>
                </a:solidFill>
                <a:latin typeface="David" panose="020E0502060401010101" pitchFamily="34" charset="-79"/>
              </a:rPr>
              <a:t>בַּצַּר לְךָ וּמְצָאוּךָ כֹּל הַדְּבָרִים הָאֵלֶּה בְּאַחֲרִית הַיָּמִים</a:t>
            </a:r>
          </a:p>
        </p:txBody>
      </p:sp>
    </p:spTree>
    <p:extLst>
      <p:ext uri="{BB962C8B-B14F-4D97-AF65-F5344CB8AC3E}">
        <p14:creationId xmlns:p14="http://schemas.microsoft.com/office/powerpoint/2010/main" val="3768652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2EDCD2-B3C5-88D5-2AB2-EADF5E63DF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E25C3234-0D8A-6021-D5C0-8C5CC4896B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sz="4000" dirty="0" err="1">
                <a:solidFill>
                  <a:srgbClr val="8B4513"/>
                </a:solidFill>
                <a:latin typeface="David" panose="020E0502060401010101" pitchFamily="34" charset="-79"/>
              </a:rPr>
              <a:t>הויכוח</a:t>
            </a:r>
            <a:r>
              <a:rPr lang="he-IL" sz="4000" dirty="0">
                <a:solidFill>
                  <a:srgbClr val="8B4513"/>
                </a:solidFill>
                <a:latin typeface="David" panose="020E0502060401010101" pitchFamily="34" charset="-79"/>
              </a:rPr>
              <a:t> בין מיכאל לשר של אדם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47D13A39-6DAF-7B72-4139-E0AAF7CA3C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08000" y="1825625"/>
            <a:ext cx="10845800" cy="4510520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he-IL" sz="2400" dirty="0">
                <a:solidFill>
                  <a:srgbClr val="000000"/>
                </a:solidFill>
                <a:latin typeface="David" panose="020E0502060401010101" pitchFamily="34" charset="-79"/>
              </a:rPr>
              <a:t>זוהר חדש כרך א (תורה) פרשת נח דף מ עמוד א</a:t>
            </a:r>
          </a:p>
          <a:p>
            <a:pPr algn="just"/>
            <a:r>
              <a:rPr lang="he-IL" sz="2400" dirty="0">
                <a:solidFill>
                  <a:srgbClr val="000000"/>
                </a:solidFill>
                <a:latin typeface="David" panose="020E0502060401010101" pitchFamily="34" charset="-79"/>
              </a:rPr>
              <a:t>אתא מיכאל </a:t>
            </a:r>
            <a:r>
              <a:rPr lang="he-IL" sz="2400" dirty="0" err="1">
                <a:solidFill>
                  <a:srgbClr val="000000"/>
                </a:solidFill>
                <a:latin typeface="David" panose="020E0502060401010101" pitchFamily="34" charset="-79"/>
              </a:rPr>
              <a:t>אפטרופסא</a:t>
            </a:r>
            <a:r>
              <a:rPr lang="he-IL" sz="2400" dirty="0">
                <a:solidFill>
                  <a:srgbClr val="000000"/>
                </a:solidFill>
                <a:latin typeface="David" panose="020E0502060401010101" pitchFamily="34" charset="-79"/>
              </a:rPr>
              <a:t> רבה </a:t>
            </a:r>
            <a:r>
              <a:rPr lang="he-IL" sz="2400" dirty="0" err="1">
                <a:solidFill>
                  <a:srgbClr val="000000"/>
                </a:solidFill>
                <a:latin typeface="David" panose="020E0502060401010101" pitchFamily="34" charset="-79"/>
              </a:rPr>
              <a:t>דילהון</a:t>
            </a:r>
            <a:r>
              <a:rPr lang="he-IL" sz="2400" dirty="0">
                <a:solidFill>
                  <a:srgbClr val="000000"/>
                </a:solidFill>
                <a:latin typeface="David" panose="020E0502060401010101" pitchFamily="34" charset="-79"/>
              </a:rPr>
              <a:t> ובעי </a:t>
            </a:r>
            <a:r>
              <a:rPr lang="he-IL" sz="2400" dirty="0" err="1">
                <a:solidFill>
                  <a:srgbClr val="000000"/>
                </a:solidFill>
                <a:latin typeface="David" panose="020E0502060401010101" pitchFamily="34" charset="-79"/>
              </a:rPr>
              <a:t>דאימתי</a:t>
            </a:r>
            <a:r>
              <a:rPr lang="he-IL" sz="2400" dirty="0">
                <a:solidFill>
                  <a:srgbClr val="000000"/>
                </a:solidFill>
                <a:latin typeface="David" panose="020E0502060401010101" pitchFamily="34" charset="-79"/>
              </a:rPr>
              <a:t> </a:t>
            </a:r>
            <a:r>
              <a:rPr lang="he-IL" sz="2400" dirty="0" err="1">
                <a:solidFill>
                  <a:srgbClr val="000000"/>
                </a:solidFill>
                <a:latin typeface="David" panose="020E0502060401010101" pitchFamily="34" charset="-79"/>
              </a:rPr>
              <a:t>יפקון</a:t>
            </a:r>
            <a:r>
              <a:rPr lang="he-IL" sz="2400" dirty="0">
                <a:solidFill>
                  <a:srgbClr val="000000"/>
                </a:solidFill>
                <a:latin typeface="David" panose="020E0502060401010101" pitchFamily="34" charset="-79"/>
              </a:rPr>
              <a:t> </a:t>
            </a:r>
            <a:r>
              <a:rPr lang="he-IL" sz="2400" dirty="0" err="1">
                <a:solidFill>
                  <a:srgbClr val="000000"/>
                </a:solidFill>
                <a:latin typeface="David" panose="020E0502060401010101" pitchFamily="34" charset="-79"/>
              </a:rPr>
              <a:t>בנוהי</a:t>
            </a:r>
            <a:r>
              <a:rPr lang="he-IL" sz="2400" dirty="0">
                <a:solidFill>
                  <a:srgbClr val="000000"/>
                </a:solidFill>
                <a:latin typeface="David" panose="020E0502060401010101" pitchFamily="34" charset="-79"/>
              </a:rPr>
              <a:t> </a:t>
            </a:r>
            <a:r>
              <a:rPr lang="he-IL" sz="2400" dirty="0" err="1">
                <a:solidFill>
                  <a:srgbClr val="000000"/>
                </a:solidFill>
                <a:latin typeface="David" panose="020E0502060401010101" pitchFamily="34" charset="-79"/>
              </a:rPr>
              <a:t>רחימוהי</a:t>
            </a:r>
            <a:r>
              <a:rPr lang="he-IL" sz="2400" dirty="0">
                <a:solidFill>
                  <a:srgbClr val="000000"/>
                </a:solidFill>
                <a:latin typeface="David" panose="020E0502060401010101" pitchFamily="34" charset="-79"/>
              </a:rPr>
              <a:t> </a:t>
            </a:r>
            <a:r>
              <a:rPr lang="he-IL" sz="2400" dirty="0" err="1">
                <a:solidFill>
                  <a:srgbClr val="000000"/>
                </a:solidFill>
                <a:latin typeface="David" panose="020E0502060401010101" pitchFamily="34" charset="-79"/>
              </a:rPr>
              <a:t>מתחות</a:t>
            </a:r>
            <a:r>
              <a:rPr lang="he-IL" sz="2400" dirty="0">
                <a:solidFill>
                  <a:srgbClr val="000000"/>
                </a:solidFill>
                <a:latin typeface="David" panose="020E0502060401010101" pitchFamily="34" charset="-79"/>
              </a:rPr>
              <a:t> גלותא </a:t>
            </a:r>
            <a:r>
              <a:rPr lang="he-IL" sz="2400" dirty="0" err="1">
                <a:solidFill>
                  <a:srgbClr val="000000"/>
                </a:solidFill>
                <a:latin typeface="David" panose="020E0502060401010101" pitchFamily="34" charset="-79"/>
              </a:rPr>
              <a:t>דאדום</a:t>
            </a:r>
            <a:r>
              <a:rPr lang="he-IL" sz="2400" dirty="0">
                <a:solidFill>
                  <a:srgbClr val="000000"/>
                </a:solidFill>
                <a:latin typeface="David" panose="020E0502060401010101" pitchFamily="34" charset="-79"/>
              </a:rPr>
              <a:t> ואמר את כתבת </a:t>
            </a:r>
            <a:r>
              <a:rPr lang="he-IL" sz="2400" dirty="0" err="1">
                <a:solidFill>
                  <a:srgbClr val="000000"/>
                </a:solidFill>
                <a:latin typeface="David" panose="020E0502060401010101" pitchFamily="34" charset="-79"/>
              </a:rPr>
              <a:t>באורייתך</a:t>
            </a:r>
            <a:r>
              <a:rPr lang="he-IL" sz="2400" dirty="0">
                <a:solidFill>
                  <a:srgbClr val="000000"/>
                </a:solidFill>
                <a:latin typeface="David" panose="020E0502060401010101" pitchFamily="34" charset="-79"/>
              </a:rPr>
              <a:t> </a:t>
            </a:r>
            <a:r>
              <a:rPr lang="he-IL" sz="2400" dirty="0" err="1">
                <a:solidFill>
                  <a:srgbClr val="000000"/>
                </a:solidFill>
                <a:latin typeface="David" panose="020E0502060401010101" pitchFamily="34" charset="-79"/>
              </a:rPr>
              <a:t>דכד</a:t>
            </a:r>
            <a:r>
              <a:rPr lang="he-IL" sz="2400" dirty="0">
                <a:solidFill>
                  <a:srgbClr val="000000"/>
                </a:solidFill>
                <a:latin typeface="David" panose="020E0502060401010101" pitchFamily="34" charset="-79"/>
              </a:rPr>
              <a:t> יסבלון אינון </a:t>
            </a:r>
            <a:r>
              <a:rPr lang="he-IL" sz="2400" dirty="0" err="1">
                <a:solidFill>
                  <a:srgbClr val="000000"/>
                </a:solidFill>
                <a:latin typeface="David" panose="020E0502060401010101" pitchFamily="34" charset="-79"/>
              </a:rPr>
              <a:t>עונשייא</a:t>
            </a:r>
            <a:r>
              <a:rPr lang="he-IL" sz="2400" dirty="0">
                <a:solidFill>
                  <a:srgbClr val="000000"/>
                </a:solidFill>
                <a:latin typeface="David" panose="020E0502060401010101" pitchFamily="34" charset="-79"/>
              </a:rPr>
              <a:t> על מה </a:t>
            </a:r>
            <a:r>
              <a:rPr lang="he-IL" sz="2400" dirty="0" err="1">
                <a:solidFill>
                  <a:srgbClr val="000000"/>
                </a:solidFill>
                <a:latin typeface="David" panose="020E0502060401010101" pitchFamily="34" charset="-79"/>
              </a:rPr>
              <a:t>דעבדו</a:t>
            </a:r>
            <a:r>
              <a:rPr lang="he-IL" sz="2400" dirty="0">
                <a:solidFill>
                  <a:srgbClr val="000000"/>
                </a:solidFill>
                <a:latin typeface="David" panose="020E0502060401010101" pitchFamily="34" charset="-79"/>
              </a:rPr>
              <a:t> מאי כתיב כי אל רחום ה' </a:t>
            </a:r>
            <a:r>
              <a:rPr lang="he-IL" sz="2400" dirty="0" err="1">
                <a:solidFill>
                  <a:srgbClr val="000000"/>
                </a:solidFill>
                <a:latin typeface="David" panose="020E0502060401010101" pitchFamily="34" charset="-79"/>
              </a:rPr>
              <a:t>אלהיך</a:t>
            </a:r>
            <a:r>
              <a:rPr lang="he-IL" sz="2400" dirty="0">
                <a:solidFill>
                  <a:srgbClr val="000000"/>
                </a:solidFill>
                <a:latin typeface="David" panose="020E0502060401010101" pitchFamily="34" charset="-79"/>
              </a:rPr>
              <a:t>. </a:t>
            </a:r>
          </a:p>
          <a:p>
            <a:pPr algn="just"/>
            <a:r>
              <a:rPr lang="he-IL" sz="2400" dirty="0">
                <a:solidFill>
                  <a:srgbClr val="000000"/>
                </a:solidFill>
                <a:latin typeface="David" panose="020E0502060401010101" pitchFamily="34" charset="-79"/>
              </a:rPr>
              <a:t>א"ל </a:t>
            </a:r>
            <a:r>
              <a:rPr lang="he-IL" sz="2400" dirty="0" err="1">
                <a:solidFill>
                  <a:srgbClr val="000000"/>
                </a:solidFill>
                <a:latin typeface="David" panose="020E0502060401010101" pitchFamily="34" charset="-79"/>
              </a:rPr>
              <a:t>ייתי</a:t>
            </a:r>
            <a:r>
              <a:rPr lang="he-IL" sz="2400" dirty="0">
                <a:solidFill>
                  <a:srgbClr val="000000"/>
                </a:solidFill>
                <a:latin typeface="David" panose="020E0502060401010101" pitchFamily="34" charset="-79"/>
              </a:rPr>
              <a:t> סמאל </a:t>
            </a:r>
            <a:r>
              <a:rPr lang="he-IL" sz="2400" dirty="0" err="1">
                <a:solidFill>
                  <a:srgbClr val="000000"/>
                </a:solidFill>
                <a:latin typeface="David" panose="020E0502060401010101" pitchFamily="34" charset="-79"/>
              </a:rPr>
              <a:t>אפוטרופסא</a:t>
            </a:r>
            <a:r>
              <a:rPr lang="he-IL" sz="2400" dirty="0">
                <a:solidFill>
                  <a:srgbClr val="000000"/>
                </a:solidFill>
                <a:latin typeface="David" panose="020E0502060401010101" pitchFamily="34" charset="-79"/>
              </a:rPr>
              <a:t> </a:t>
            </a:r>
            <a:r>
              <a:rPr lang="he-IL" sz="2400" dirty="0" err="1">
                <a:solidFill>
                  <a:srgbClr val="000000"/>
                </a:solidFill>
                <a:latin typeface="David" panose="020E0502060401010101" pitchFamily="34" charset="-79"/>
              </a:rPr>
              <a:t>דאדום</a:t>
            </a:r>
            <a:r>
              <a:rPr lang="he-IL" sz="2400" dirty="0">
                <a:solidFill>
                  <a:srgbClr val="000000"/>
                </a:solidFill>
                <a:latin typeface="David" panose="020E0502060401010101" pitchFamily="34" charset="-79"/>
              </a:rPr>
              <a:t> ויטעין עמיה קמאי. </a:t>
            </a:r>
          </a:p>
          <a:p>
            <a:pPr algn="just"/>
            <a:r>
              <a:rPr lang="he-IL" sz="2400" dirty="0">
                <a:solidFill>
                  <a:srgbClr val="000000"/>
                </a:solidFill>
                <a:latin typeface="David" panose="020E0502060401010101" pitchFamily="34" charset="-79"/>
              </a:rPr>
              <a:t>אתא סמאל. וטעין מיכאל </a:t>
            </a:r>
            <a:r>
              <a:rPr lang="he-IL" sz="2400" dirty="0" err="1">
                <a:solidFill>
                  <a:srgbClr val="000000"/>
                </a:solidFill>
                <a:latin typeface="David" panose="020E0502060401010101" pitchFamily="34" charset="-79"/>
              </a:rPr>
              <a:t>מלתא</a:t>
            </a:r>
            <a:r>
              <a:rPr lang="he-IL" sz="2400" dirty="0">
                <a:solidFill>
                  <a:srgbClr val="000000"/>
                </a:solidFill>
                <a:latin typeface="David" panose="020E0502060401010101" pitchFamily="34" charset="-79"/>
              </a:rPr>
              <a:t> דא </a:t>
            </a:r>
            <a:r>
              <a:rPr lang="he-IL" sz="2400" dirty="0" err="1">
                <a:solidFill>
                  <a:srgbClr val="000000"/>
                </a:solidFill>
                <a:latin typeface="David" panose="020E0502060401010101" pitchFamily="34" charset="-79"/>
              </a:rPr>
              <a:t>כדבקדמייתא</a:t>
            </a:r>
            <a:r>
              <a:rPr lang="he-IL" sz="2400" dirty="0">
                <a:solidFill>
                  <a:srgbClr val="000000"/>
                </a:solidFill>
                <a:latin typeface="David" panose="020E0502060401010101" pitchFamily="34" charset="-79"/>
              </a:rPr>
              <a:t>. אמר סמאל מארי </a:t>
            </a:r>
            <a:r>
              <a:rPr lang="he-IL" sz="2400" dirty="0" err="1">
                <a:solidFill>
                  <a:srgbClr val="000000"/>
                </a:solidFill>
                <a:latin typeface="David" panose="020E0502060401010101" pitchFamily="34" charset="-79"/>
              </a:rPr>
              <a:t>דעלמא</a:t>
            </a:r>
            <a:r>
              <a:rPr lang="he-IL" sz="2400" dirty="0">
                <a:solidFill>
                  <a:srgbClr val="000000"/>
                </a:solidFill>
                <a:latin typeface="David" panose="020E0502060401010101" pitchFamily="34" charset="-79"/>
              </a:rPr>
              <a:t> את הוא </a:t>
            </a:r>
            <a:r>
              <a:rPr lang="he-IL" sz="2400" dirty="0" err="1">
                <a:solidFill>
                  <a:srgbClr val="000000"/>
                </a:solidFill>
                <a:latin typeface="David" panose="020E0502060401010101" pitchFamily="34" charset="-79"/>
              </a:rPr>
              <a:t>דאמרת</a:t>
            </a:r>
            <a:r>
              <a:rPr lang="he-IL" sz="2400" dirty="0">
                <a:solidFill>
                  <a:srgbClr val="000000"/>
                </a:solidFill>
                <a:latin typeface="David" panose="020E0502060401010101" pitchFamily="34" charset="-79"/>
              </a:rPr>
              <a:t> </a:t>
            </a:r>
            <a:r>
              <a:rPr lang="he-IL" sz="2400" dirty="0" err="1">
                <a:solidFill>
                  <a:srgbClr val="000000"/>
                </a:solidFill>
                <a:latin typeface="David" panose="020E0502060401010101" pitchFamily="34" charset="-79"/>
              </a:rPr>
              <a:t>דתהוי</a:t>
            </a:r>
            <a:r>
              <a:rPr lang="he-IL" sz="2400" dirty="0">
                <a:solidFill>
                  <a:srgbClr val="000000"/>
                </a:solidFill>
                <a:latin typeface="David" panose="020E0502060401010101" pitchFamily="34" charset="-79"/>
              </a:rPr>
              <a:t> כנישתא </a:t>
            </a:r>
            <a:r>
              <a:rPr lang="he-IL" sz="2400" dirty="0" err="1">
                <a:solidFill>
                  <a:srgbClr val="000000"/>
                </a:solidFill>
                <a:latin typeface="David" panose="020E0502060401010101" pitchFamily="34" charset="-79"/>
              </a:rPr>
              <a:t>דישראל</a:t>
            </a:r>
            <a:r>
              <a:rPr lang="he-IL" sz="2400" dirty="0">
                <a:solidFill>
                  <a:srgbClr val="000000"/>
                </a:solidFill>
                <a:latin typeface="David" panose="020E0502060401010101" pitchFamily="34" charset="-79"/>
              </a:rPr>
              <a:t> תחות </a:t>
            </a:r>
            <a:r>
              <a:rPr lang="he-IL" sz="2400" dirty="0" err="1">
                <a:solidFill>
                  <a:srgbClr val="000000"/>
                </a:solidFill>
                <a:latin typeface="David" panose="020E0502060401010101" pitchFamily="34" charset="-79"/>
              </a:rPr>
              <a:t>שולטנא</a:t>
            </a:r>
            <a:r>
              <a:rPr lang="he-IL" sz="2400" dirty="0">
                <a:solidFill>
                  <a:srgbClr val="000000"/>
                </a:solidFill>
                <a:latin typeface="David" panose="020E0502060401010101" pitchFamily="34" charset="-79"/>
              </a:rPr>
              <a:t> </a:t>
            </a:r>
            <a:r>
              <a:rPr lang="he-IL" sz="2400" dirty="0" err="1">
                <a:solidFill>
                  <a:srgbClr val="000000"/>
                </a:solidFill>
                <a:latin typeface="David" panose="020E0502060401010101" pitchFamily="34" charset="-79"/>
              </a:rPr>
              <a:t>דאדום</a:t>
            </a:r>
            <a:r>
              <a:rPr lang="he-IL" sz="2400" dirty="0">
                <a:solidFill>
                  <a:srgbClr val="000000"/>
                </a:solidFill>
                <a:latin typeface="David" panose="020E0502060401010101" pitchFamily="34" charset="-79"/>
              </a:rPr>
              <a:t> עד </a:t>
            </a:r>
            <a:r>
              <a:rPr lang="he-IL" sz="2400" dirty="0" err="1">
                <a:solidFill>
                  <a:srgbClr val="000000"/>
                </a:solidFill>
                <a:latin typeface="David" panose="020E0502060401010101" pitchFamily="34" charset="-79"/>
              </a:rPr>
              <a:t>דיהון</a:t>
            </a:r>
            <a:r>
              <a:rPr lang="he-IL" sz="2400" dirty="0">
                <a:solidFill>
                  <a:srgbClr val="000000"/>
                </a:solidFill>
                <a:latin typeface="David" panose="020E0502060401010101" pitchFamily="34" charset="-79"/>
              </a:rPr>
              <a:t> </a:t>
            </a:r>
            <a:r>
              <a:rPr lang="he-IL" sz="2400" dirty="0" err="1">
                <a:solidFill>
                  <a:srgbClr val="000000"/>
                </a:solidFill>
                <a:latin typeface="David" panose="020E0502060401010101" pitchFamily="34" charset="-79"/>
              </a:rPr>
              <a:t>זכאין</a:t>
            </a:r>
            <a:r>
              <a:rPr lang="he-IL" sz="2400" dirty="0">
                <a:solidFill>
                  <a:srgbClr val="000000"/>
                </a:solidFill>
                <a:latin typeface="David" panose="020E0502060401010101" pitchFamily="34" charset="-79"/>
              </a:rPr>
              <a:t> </a:t>
            </a:r>
            <a:r>
              <a:rPr lang="he-IL" sz="2400" dirty="0" err="1">
                <a:solidFill>
                  <a:srgbClr val="000000"/>
                </a:solidFill>
                <a:latin typeface="David" panose="020E0502060401010101" pitchFamily="34" charset="-79"/>
              </a:rPr>
              <a:t>קמך</a:t>
            </a:r>
            <a:r>
              <a:rPr lang="he-IL" sz="2400" dirty="0">
                <a:solidFill>
                  <a:srgbClr val="000000"/>
                </a:solidFill>
                <a:latin typeface="David" panose="020E0502060401010101" pitchFamily="34" charset="-79"/>
              </a:rPr>
              <a:t> והא </a:t>
            </a:r>
            <a:r>
              <a:rPr lang="he-IL" sz="2400" dirty="0" err="1">
                <a:solidFill>
                  <a:srgbClr val="000000"/>
                </a:solidFill>
                <a:latin typeface="David" panose="020E0502060401010101" pitchFamily="34" charset="-79"/>
              </a:rPr>
              <a:t>כלהון</a:t>
            </a:r>
            <a:r>
              <a:rPr lang="he-IL" sz="2400" dirty="0">
                <a:solidFill>
                  <a:srgbClr val="000000"/>
                </a:solidFill>
                <a:latin typeface="David" panose="020E0502060401010101" pitchFamily="34" charset="-79"/>
              </a:rPr>
              <a:t> חייבין עד יומא דין. </a:t>
            </a:r>
          </a:p>
          <a:p>
            <a:pPr algn="just"/>
            <a:r>
              <a:rPr lang="he-IL" sz="2400" dirty="0">
                <a:solidFill>
                  <a:srgbClr val="000000"/>
                </a:solidFill>
                <a:latin typeface="David" panose="020E0502060401010101" pitchFamily="34" charset="-79"/>
              </a:rPr>
              <a:t>ביה </a:t>
            </a:r>
            <a:r>
              <a:rPr lang="he-IL" sz="2400" dirty="0" err="1">
                <a:solidFill>
                  <a:srgbClr val="000000"/>
                </a:solidFill>
                <a:latin typeface="David" panose="020E0502060401010101" pitchFamily="34" charset="-79"/>
              </a:rPr>
              <a:t>שעתא</a:t>
            </a:r>
            <a:r>
              <a:rPr lang="he-IL" sz="2400" dirty="0">
                <a:solidFill>
                  <a:srgbClr val="000000"/>
                </a:solidFill>
                <a:latin typeface="David" panose="020E0502060401010101" pitchFamily="34" charset="-79"/>
              </a:rPr>
              <a:t> </a:t>
            </a:r>
            <a:r>
              <a:rPr lang="he-IL" sz="2400" dirty="0" err="1">
                <a:solidFill>
                  <a:srgbClr val="000000"/>
                </a:solidFill>
                <a:latin typeface="David" panose="020E0502060401010101" pitchFamily="34" charset="-79"/>
              </a:rPr>
              <a:t>אנזיפיה</a:t>
            </a:r>
            <a:r>
              <a:rPr lang="he-IL" sz="2400" dirty="0">
                <a:solidFill>
                  <a:srgbClr val="000000"/>
                </a:solidFill>
                <a:latin typeface="David" panose="020E0502060401010101" pitchFamily="34" charset="-79"/>
              </a:rPr>
              <a:t> קב"ה על </a:t>
            </a:r>
            <a:r>
              <a:rPr lang="he-IL" sz="2400" dirty="0" err="1">
                <a:solidFill>
                  <a:srgbClr val="000000"/>
                </a:solidFill>
                <a:latin typeface="David" panose="020E0502060401010101" pitchFamily="34" charset="-79"/>
              </a:rPr>
              <a:t>דאמר</a:t>
            </a:r>
            <a:r>
              <a:rPr lang="he-IL" sz="2400" dirty="0">
                <a:solidFill>
                  <a:srgbClr val="000000"/>
                </a:solidFill>
                <a:latin typeface="David" panose="020E0502060401010101" pitchFamily="34" charset="-79"/>
              </a:rPr>
              <a:t> </a:t>
            </a:r>
            <a:r>
              <a:rPr lang="he-IL" sz="2400" dirty="0" err="1">
                <a:solidFill>
                  <a:srgbClr val="000000"/>
                </a:solidFill>
                <a:latin typeface="David" panose="020E0502060401010101" pitchFamily="34" charset="-79"/>
              </a:rPr>
              <a:t>דלטורא</a:t>
            </a:r>
            <a:r>
              <a:rPr lang="he-IL" sz="2400" dirty="0">
                <a:solidFill>
                  <a:srgbClr val="000000"/>
                </a:solidFill>
                <a:latin typeface="David" panose="020E0502060401010101" pitchFamily="34" charset="-79"/>
              </a:rPr>
              <a:t> על </a:t>
            </a:r>
            <a:r>
              <a:rPr lang="he-IL" sz="2400" dirty="0" err="1">
                <a:solidFill>
                  <a:srgbClr val="000000"/>
                </a:solidFill>
                <a:latin typeface="David" panose="020E0502060401010101" pitchFamily="34" charset="-79"/>
              </a:rPr>
              <a:t>בנוהי</a:t>
            </a:r>
            <a:r>
              <a:rPr lang="he-IL" sz="2400" dirty="0">
                <a:solidFill>
                  <a:srgbClr val="000000"/>
                </a:solidFill>
                <a:latin typeface="David" panose="020E0502060401010101" pitchFamily="34" charset="-79"/>
              </a:rPr>
              <a:t> וערק תלת אלפי </a:t>
            </a:r>
            <a:r>
              <a:rPr lang="he-IL" sz="2400" dirty="0" err="1">
                <a:solidFill>
                  <a:srgbClr val="000000"/>
                </a:solidFill>
                <a:latin typeface="David" panose="020E0502060401010101" pitchFamily="34" charset="-79"/>
              </a:rPr>
              <a:t>מילין</a:t>
            </a:r>
            <a:r>
              <a:rPr lang="he-IL" sz="2400" dirty="0">
                <a:solidFill>
                  <a:srgbClr val="000000"/>
                </a:solidFill>
                <a:latin typeface="David" panose="020E0502060401010101" pitchFamily="34" charset="-79"/>
              </a:rPr>
              <a:t>. </a:t>
            </a:r>
          </a:p>
          <a:p>
            <a:pPr algn="just"/>
            <a:r>
              <a:rPr lang="he-IL" sz="2400" dirty="0">
                <a:solidFill>
                  <a:srgbClr val="000000"/>
                </a:solidFill>
                <a:latin typeface="David" panose="020E0502060401010101" pitchFamily="34" charset="-79"/>
              </a:rPr>
              <a:t>ואמר למיכאל מיכאל </a:t>
            </a:r>
            <a:r>
              <a:rPr lang="he-IL" sz="2400" dirty="0" err="1">
                <a:solidFill>
                  <a:srgbClr val="000000"/>
                </a:solidFill>
                <a:latin typeface="David" panose="020E0502060401010101" pitchFamily="34" charset="-79"/>
              </a:rPr>
              <a:t>הוה</a:t>
            </a:r>
            <a:r>
              <a:rPr lang="he-IL" sz="2400" dirty="0">
                <a:solidFill>
                  <a:srgbClr val="000000"/>
                </a:solidFill>
                <a:latin typeface="David" panose="020E0502060401010101" pitchFamily="34" charset="-79"/>
              </a:rPr>
              <a:t> לך </a:t>
            </a:r>
            <a:r>
              <a:rPr lang="he-IL" sz="2400" dirty="0" err="1">
                <a:solidFill>
                  <a:srgbClr val="000000"/>
                </a:solidFill>
                <a:latin typeface="David" panose="020E0502060401010101" pitchFamily="34" charset="-79"/>
              </a:rPr>
              <a:t>למהוי</a:t>
            </a:r>
            <a:r>
              <a:rPr lang="he-IL" sz="2400" dirty="0">
                <a:solidFill>
                  <a:srgbClr val="000000"/>
                </a:solidFill>
                <a:latin typeface="David" panose="020E0502060401010101" pitchFamily="34" charset="-79"/>
              </a:rPr>
              <a:t> שפיל </a:t>
            </a:r>
            <a:r>
              <a:rPr lang="he-IL" sz="2400" dirty="0" err="1">
                <a:solidFill>
                  <a:srgbClr val="000000"/>
                </a:solidFill>
                <a:latin typeface="David" panose="020E0502060401010101" pitchFamily="34" charset="-79"/>
              </a:rPr>
              <a:t>לרישיה</a:t>
            </a:r>
            <a:r>
              <a:rPr lang="he-IL" sz="2400" dirty="0">
                <a:solidFill>
                  <a:srgbClr val="000000"/>
                </a:solidFill>
                <a:latin typeface="David" panose="020E0502060401010101" pitchFamily="34" charset="-79"/>
              </a:rPr>
              <a:t> </a:t>
            </a:r>
            <a:r>
              <a:rPr lang="he-IL" sz="2400" dirty="0" err="1">
                <a:solidFill>
                  <a:srgbClr val="000000"/>
                </a:solidFill>
                <a:latin typeface="David" panose="020E0502060401010101" pitchFamily="34" charset="-79"/>
              </a:rPr>
              <a:t>דקרא</a:t>
            </a:r>
            <a:r>
              <a:rPr lang="he-IL" sz="2400" dirty="0">
                <a:solidFill>
                  <a:srgbClr val="000000"/>
                </a:solidFill>
                <a:latin typeface="David" panose="020E0502060401010101" pitchFamily="34" charset="-79"/>
              </a:rPr>
              <a:t> </a:t>
            </a:r>
            <a:r>
              <a:rPr lang="he-IL" sz="2400" dirty="0" err="1">
                <a:solidFill>
                  <a:srgbClr val="000000"/>
                </a:solidFill>
                <a:latin typeface="David" panose="020E0502060401010101" pitchFamily="34" charset="-79"/>
              </a:rPr>
              <a:t>דכתיב</a:t>
            </a:r>
            <a:r>
              <a:rPr lang="he-IL" sz="2400" dirty="0">
                <a:solidFill>
                  <a:srgbClr val="000000"/>
                </a:solidFill>
                <a:latin typeface="David" panose="020E0502060401010101" pitchFamily="34" charset="-79"/>
              </a:rPr>
              <a:t> ושבת עד ה' </a:t>
            </a:r>
            <a:r>
              <a:rPr lang="he-IL" sz="2400" dirty="0" err="1">
                <a:solidFill>
                  <a:srgbClr val="000000"/>
                </a:solidFill>
                <a:latin typeface="David" panose="020E0502060401010101" pitchFamily="34" charset="-79"/>
              </a:rPr>
              <a:t>אלהיך</a:t>
            </a:r>
            <a:r>
              <a:rPr lang="he-IL" sz="2400" dirty="0">
                <a:solidFill>
                  <a:srgbClr val="000000"/>
                </a:solidFill>
                <a:latin typeface="David" panose="020E0502060401010101" pitchFamily="34" charset="-79"/>
              </a:rPr>
              <a:t> ושמעת בקולו ואח"כ כתיב כי אל רחום ה' </a:t>
            </a:r>
            <a:r>
              <a:rPr lang="he-IL" sz="2400" dirty="0" err="1">
                <a:solidFill>
                  <a:srgbClr val="000000"/>
                </a:solidFill>
                <a:latin typeface="David" panose="020E0502060401010101" pitchFamily="34" charset="-79"/>
              </a:rPr>
              <a:t>אלהיך</a:t>
            </a:r>
            <a:r>
              <a:rPr lang="he-IL" sz="2400" dirty="0">
                <a:solidFill>
                  <a:srgbClr val="000000"/>
                </a:solidFill>
                <a:latin typeface="David" panose="020E0502060401010101" pitchFamily="34" charset="-79"/>
              </a:rPr>
              <a:t>. </a:t>
            </a:r>
          </a:p>
          <a:p>
            <a:pPr algn="just"/>
            <a:r>
              <a:rPr lang="he-IL" sz="2400" dirty="0">
                <a:solidFill>
                  <a:srgbClr val="000000"/>
                </a:solidFill>
                <a:latin typeface="David" panose="020E0502060401010101" pitchFamily="34" charset="-79"/>
              </a:rPr>
              <a:t>אמר מיכאל מארי </a:t>
            </a:r>
            <a:r>
              <a:rPr lang="he-IL" sz="2400" dirty="0" err="1">
                <a:solidFill>
                  <a:srgbClr val="000000"/>
                </a:solidFill>
                <a:latin typeface="David" panose="020E0502060401010101" pitchFamily="34" charset="-79"/>
              </a:rPr>
              <a:t>דעלמא</a:t>
            </a:r>
            <a:r>
              <a:rPr lang="he-IL" sz="2400" dirty="0">
                <a:solidFill>
                  <a:srgbClr val="000000"/>
                </a:solidFill>
                <a:latin typeface="David" panose="020E0502060401010101" pitchFamily="34" charset="-79"/>
              </a:rPr>
              <a:t> </a:t>
            </a:r>
            <a:r>
              <a:rPr lang="he-IL" sz="2400" dirty="0" err="1">
                <a:solidFill>
                  <a:srgbClr val="000000"/>
                </a:solidFill>
                <a:latin typeface="David" panose="020E0502060401010101" pitchFamily="34" charset="-79"/>
              </a:rPr>
              <a:t>הוה</a:t>
            </a:r>
            <a:r>
              <a:rPr lang="he-IL" sz="2400" dirty="0">
                <a:solidFill>
                  <a:srgbClr val="000000"/>
                </a:solidFill>
                <a:latin typeface="David" panose="020E0502060401010101" pitchFamily="34" charset="-79"/>
              </a:rPr>
              <a:t> לך </a:t>
            </a:r>
            <a:r>
              <a:rPr lang="he-IL" sz="2400" dirty="0" err="1">
                <a:solidFill>
                  <a:srgbClr val="000000"/>
                </a:solidFill>
                <a:latin typeface="David" panose="020E0502060401010101" pitchFamily="34" charset="-79"/>
              </a:rPr>
              <a:t>לרחמא</a:t>
            </a:r>
            <a:r>
              <a:rPr lang="he-IL" sz="2400" dirty="0">
                <a:solidFill>
                  <a:srgbClr val="000000"/>
                </a:solidFill>
                <a:latin typeface="David" panose="020E0502060401010101" pitchFamily="34" charset="-79"/>
              </a:rPr>
              <a:t> </a:t>
            </a:r>
            <a:r>
              <a:rPr lang="he-IL" sz="2400" dirty="0" err="1">
                <a:solidFill>
                  <a:srgbClr val="000000"/>
                </a:solidFill>
                <a:latin typeface="David" panose="020E0502060401010101" pitchFamily="34" charset="-79"/>
              </a:rPr>
              <a:t>עלייהו</a:t>
            </a:r>
            <a:r>
              <a:rPr lang="he-IL" sz="2400" dirty="0">
                <a:solidFill>
                  <a:srgbClr val="000000"/>
                </a:solidFill>
                <a:latin typeface="David" panose="020E0502060401010101" pitchFamily="34" charset="-79"/>
              </a:rPr>
              <a:t> את רחום וכך </a:t>
            </a:r>
            <a:r>
              <a:rPr lang="he-IL" sz="2400" dirty="0" err="1">
                <a:solidFill>
                  <a:srgbClr val="000000"/>
                </a:solidFill>
                <a:latin typeface="David" panose="020E0502060401010101" pitchFamily="34" charset="-79"/>
              </a:rPr>
              <a:t>אתקריאת</a:t>
            </a:r>
            <a:r>
              <a:rPr lang="he-IL" sz="2400" dirty="0">
                <a:solidFill>
                  <a:srgbClr val="000000"/>
                </a:solidFill>
                <a:latin typeface="David" panose="020E0502060401010101" pitchFamily="34" charset="-79"/>
              </a:rPr>
              <a:t>. </a:t>
            </a:r>
          </a:p>
          <a:p>
            <a:pPr algn="just"/>
            <a:r>
              <a:rPr lang="he-IL" sz="2400" dirty="0">
                <a:solidFill>
                  <a:srgbClr val="000000"/>
                </a:solidFill>
                <a:latin typeface="David" panose="020E0502060401010101" pitchFamily="34" charset="-79"/>
              </a:rPr>
              <a:t>א"ל </a:t>
            </a:r>
            <a:r>
              <a:rPr lang="he-IL" sz="2400" dirty="0" err="1">
                <a:solidFill>
                  <a:srgbClr val="000000"/>
                </a:solidFill>
                <a:latin typeface="David" panose="020E0502060401010101" pitchFamily="34" charset="-79"/>
              </a:rPr>
              <a:t>אומאה</a:t>
            </a:r>
            <a:r>
              <a:rPr lang="he-IL" sz="2400" dirty="0">
                <a:solidFill>
                  <a:srgbClr val="000000"/>
                </a:solidFill>
                <a:latin typeface="David" panose="020E0502060401010101" pitchFamily="34" charset="-79"/>
              </a:rPr>
              <a:t> </a:t>
            </a:r>
            <a:r>
              <a:rPr lang="he-IL" sz="2400" dirty="0" err="1">
                <a:solidFill>
                  <a:srgbClr val="000000"/>
                </a:solidFill>
                <a:latin typeface="David" panose="020E0502060401010101" pitchFamily="34" charset="-79"/>
              </a:rPr>
              <a:t>אומיתי</a:t>
            </a:r>
            <a:r>
              <a:rPr lang="he-IL" sz="2400" dirty="0">
                <a:solidFill>
                  <a:srgbClr val="000000"/>
                </a:solidFill>
                <a:latin typeface="David" panose="020E0502060401010101" pitchFamily="34" charset="-79"/>
              </a:rPr>
              <a:t> </a:t>
            </a:r>
            <a:r>
              <a:rPr lang="he-IL" sz="2400" dirty="0" err="1">
                <a:solidFill>
                  <a:srgbClr val="000000"/>
                </a:solidFill>
                <a:latin typeface="David" panose="020E0502060401010101" pitchFamily="34" charset="-79"/>
              </a:rPr>
              <a:t>ביומא</a:t>
            </a:r>
            <a:r>
              <a:rPr lang="he-IL" sz="2400" dirty="0">
                <a:solidFill>
                  <a:srgbClr val="000000"/>
                </a:solidFill>
                <a:latin typeface="David" panose="020E0502060401010101" pitchFamily="34" charset="-79"/>
              </a:rPr>
              <a:t> </a:t>
            </a:r>
            <a:r>
              <a:rPr lang="he-IL" sz="2400" dirty="0" err="1">
                <a:solidFill>
                  <a:srgbClr val="000000"/>
                </a:solidFill>
                <a:latin typeface="David" panose="020E0502060401010101" pitchFamily="34" charset="-79"/>
              </a:rPr>
              <a:t>דאתגזרא</a:t>
            </a:r>
            <a:r>
              <a:rPr lang="he-IL" sz="2400" dirty="0">
                <a:solidFill>
                  <a:srgbClr val="000000"/>
                </a:solidFill>
                <a:latin typeface="David" panose="020E0502060401010101" pitchFamily="34" charset="-79"/>
              </a:rPr>
              <a:t> </a:t>
            </a:r>
            <a:r>
              <a:rPr lang="he-IL" sz="2400" dirty="0" err="1">
                <a:solidFill>
                  <a:srgbClr val="000000"/>
                </a:solidFill>
                <a:latin typeface="David" panose="020E0502060401010101" pitchFamily="34" charset="-79"/>
              </a:rPr>
              <a:t>דינא</a:t>
            </a:r>
            <a:r>
              <a:rPr lang="he-IL" sz="2400" dirty="0">
                <a:solidFill>
                  <a:srgbClr val="000000"/>
                </a:solidFill>
                <a:latin typeface="David" panose="020E0502060401010101" pitchFamily="34" charset="-79"/>
              </a:rPr>
              <a:t> </a:t>
            </a:r>
            <a:r>
              <a:rPr lang="he-IL" sz="2400" dirty="0" err="1">
                <a:solidFill>
                  <a:srgbClr val="000000"/>
                </a:solidFill>
                <a:latin typeface="David" panose="020E0502060401010101" pitchFamily="34" charset="-79"/>
              </a:rPr>
              <a:t>קדמאי</a:t>
            </a:r>
            <a:r>
              <a:rPr lang="he-IL" sz="2400" dirty="0">
                <a:solidFill>
                  <a:srgbClr val="000000"/>
                </a:solidFill>
                <a:latin typeface="David" panose="020E0502060401010101" pitchFamily="34" charset="-79"/>
              </a:rPr>
              <a:t> עד די </a:t>
            </a:r>
            <a:r>
              <a:rPr lang="he-IL" sz="2400" dirty="0" err="1">
                <a:solidFill>
                  <a:srgbClr val="000000"/>
                </a:solidFill>
                <a:latin typeface="David" panose="020E0502060401010101" pitchFamily="34" charset="-79"/>
              </a:rPr>
              <a:t>יתובון</a:t>
            </a:r>
            <a:r>
              <a:rPr lang="he-IL" sz="2400" dirty="0">
                <a:solidFill>
                  <a:srgbClr val="000000"/>
                </a:solidFill>
                <a:latin typeface="David" panose="020E0502060401010101" pitchFamily="34" charset="-79"/>
              </a:rPr>
              <a:t>. ואי כנישתא </a:t>
            </a:r>
            <a:r>
              <a:rPr lang="he-IL" sz="2400" dirty="0" err="1">
                <a:solidFill>
                  <a:srgbClr val="000000"/>
                </a:solidFill>
                <a:latin typeface="David" panose="020E0502060401010101" pitchFamily="34" charset="-79"/>
              </a:rPr>
              <a:t>דישראל</a:t>
            </a:r>
            <a:r>
              <a:rPr lang="he-IL" sz="2400" dirty="0">
                <a:solidFill>
                  <a:srgbClr val="000000"/>
                </a:solidFill>
                <a:latin typeface="David" panose="020E0502060401010101" pitchFamily="34" charset="-79"/>
              </a:rPr>
              <a:t> </a:t>
            </a:r>
            <a:r>
              <a:rPr lang="he-IL" sz="2400" dirty="0" err="1">
                <a:solidFill>
                  <a:srgbClr val="000000"/>
                </a:solidFill>
                <a:latin typeface="David" panose="020E0502060401010101" pitchFamily="34" charset="-79"/>
              </a:rPr>
              <a:t>אפתחת</a:t>
            </a:r>
            <a:r>
              <a:rPr lang="he-IL" sz="2400" dirty="0">
                <a:solidFill>
                  <a:srgbClr val="000000"/>
                </a:solidFill>
                <a:latin typeface="David" panose="020E0502060401010101" pitchFamily="34" charset="-79"/>
              </a:rPr>
              <a:t> תשובה </a:t>
            </a:r>
            <a:r>
              <a:rPr lang="he-IL" sz="2400" dirty="0" err="1">
                <a:solidFill>
                  <a:srgbClr val="000000"/>
                </a:solidFill>
                <a:latin typeface="David" panose="020E0502060401010101" pitchFamily="34" charset="-79"/>
              </a:rPr>
              <a:t>כעינא</a:t>
            </a:r>
            <a:r>
              <a:rPr lang="he-IL" sz="2400" dirty="0">
                <a:solidFill>
                  <a:srgbClr val="000000"/>
                </a:solidFill>
                <a:latin typeface="David" panose="020E0502060401010101" pitchFamily="34" charset="-79"/>
              </a:rPr>
              <a:t> </a:t>
            </a:r>
            <a:r>
              <a:rPr lang="he-IL" sz="2400" dirty="0" err="1">
                <a:solidFill>
                  <a:srgbClr val="000000"/>
                </a:solidFill>
                <a:latin typeface="David" panose="020E0502060401010101" pitchFamily="34" charset="-79"/>
              </a:rPr>
              <a:t>דמחטא</a:t>
            </a:r>
            <a:r>
              <a:rPr lang="he-IL" sz="2400" dirty="0">
                <a:solidFill>
                  <a:srgbClr val="000000"/>
                </a:solidFill>
                <a:latin typeface="David" panose="020E0502060401010101" pitchFamily="34" charset="-79"/>
              </a:rPr>
              <a:t> אנא אפתח לה תרעין </a:t>
            </a:r>
            <a:r>
              <a:rPr lang="he-IL" sz="2400" dirty="0" err="1">
                <a:solidFill>
                  <a:srgbClr val="000000"/>
                </a:solidFill>
                <a:latin typeface="David" panose="020E0502060401010101" pitchFamily="34" charset="-79"/>
              </a:rPr>
              <a:t>רברבין</a:t>
            </a:r>
            <a:r>
              <a:rPr lang="he-IL" sz="2400" dirty="0">
                <a:solidFill>
                  <a:srgbClr val="000000"/>
                </a:solidFill>
                <a:latin typeface="David" panose="020E0502060401010101" pitchFamily="34" charset="-79"/>
              </a:rPr>
              <a:t>: </a:t>
            </a:r>
          </a:p>
        </p:txBody>
      </p:sp>
    </p:spTree>
    <p:extLst>
      <p:ext uri="{BB962C8B-B14F-4D97-AF65-F5344CB8AC3E}">
        <p14:creationId xmlns:p14="http://schemas.microsoft.com/office/powerpoint/2010/main" val="6665012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92ECF8AF-84FE-B81C-753E-7289D06688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sz="4000">
                <a:solidFill>
                  <a:srgbClr val="8B4513"/>
                </a:solidFill>
                <a:latin typeface="David" panose="020E0502060401010101" pitchFamily="34" charset="-79"/>
              </a:rPr>
              <a:t>הקושי המרכזי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D52F25AF-18E6-FBE9-F60F-84A1687CB8B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he-IL" sz="2400">
                <a:solidFill>
                  <a:srgbClr val="000000"/>
                </a:solidFill>
                <a:latin typeface="David" panose="020E0502060401010101" pitchFamily="34" charset="-79"/>
              </a:rPr>
              <a:t>• התורה קובעת: תשובה תחילה, גאולה אחר כך</a:t>
            </a:r>
          </a:p>
          <a:p>
            <a:r>
              <a:rPr lang="he-IL" sz="2400">
                <a:solidFill>
                  <a:srgbClr val="000000"/>
                </a:solidFill>
                <a:latin typeface="David" panose="020E0502060401010101" pitchFamily="34" charset="-79"/>
              </a:rPr>
              <a:t>• המציאות בימינו: גאולה פיזית ללא תשובה מקדימה</a:t>
            </a:r>
          </a:p>
          <a:p>
            <a:r>
              <a:rPr lang="he-IL" sz="2400">
                <a:solidFill>
                  <a:srgbClr val="000000"/>
                </a:solidFill>
                <a:latin typeface="David" panose="020E0502060401010101" pitchFamily="34" charset="-79"/>
              </a:rPr>
              <a:t>• כיצד מתיישבת הסתירה?</a:t>
            </a:r>
          </a:p>
        </p:txBody>
      </p:sp>
    </p:spTree>
    <p:extLst>
      <p:ext uri="{BB962C8B-B14F-4D97-AF65-F5344CB8AC3E}">
        <p14:creationId xmlns:p14="http://schemas.microsoft.com/office/powerpoint/2010/main" val="39568171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3558F52E-80CA-78DE-1342-0B9233A9A7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sz="4000">
                <a:solidFill>
                  <a:srgbClr val="8B4513"/>
                </a:solidFill>
                <a:latin typeface="David" panose="020E0502060401010101" pitchFamily="34" charset="-79"/>
              </a:rPr>
              <a:t>שאלות לעיון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46C846E2-9820-7622-C7DC-52E466DBE05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he-IL" sz="2400">
                <a:solidFill>
                  <a:srgbClr val="000000"/>
                </a:solidFill>
                <a:latin typeface="David" panose="020E0502060401010101" pitchFamily="34" charset="-79"/>
              </a:rPr>
              <a:t>1. האם יתכן שהסדר השתנה?</a:t>
            </a:r>
          </a:p>
          <a:p>
            <a:r>
              <a:rPr lang="he-IL" sz="2400">
                <a:solidFill>
                  <a:srgbClr val="000000"/>
                </a:solidFill>
                <a:latin typeface="David" panose="020E0502060401010101" pitchFamily="34" charset="-79"/>
              </a:rPr>
              <a:t>2. מהי מהות התשובה הנדרשת?</a:t>
            </a:r>
          </a:p>
          <a:p>
            <a:r>
              <a:rPr lang="he-IL" sz="2400">
                <a:solidFill>
                  <a:srgbClr val="000000"/>
                </a:solidFill>
                <a:latin typeface="David" panose="020E0502060401010101" pitchFamily="34" charset="-79"/>
              </a:rPr>
              <a:t>3. האם יש דרגות שונות בגאולה?</a:t>
            </a:r>
          </a:p>
          <a:p>
            <a:r>
              <a:rPr lang="he-IL" sz="2400">
                <a:solidFill>
                  <a:srgbClr val="000000"/>
                </a:solidFill>
                <a:latin typeface="David" panose="020E0502060401010101" pitchFamily="34" charset="-79"/>
              </a:rPr>
              <a:t>4. כיצד להבין את המציאות הנוכחית?</a:t>
            </a:r>
          </a:p>
        </p:txBody>
      </p:sp>
    </p:spTree>
    <p:extLst>
      <p:ext uri="{BB962C8B-B14F-4D97-AF65-F5344CB8AC3E}">
        <p14:creationId xmlns:p14="http://schemas.microsoft.com/office/powerpoint/2010/main" val="39568298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3074B056-48D1-E16D-C272-57F61A48F0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sz="4000">
                <a:solidFill>
                  <a:srgbClr val="8B4513"/>
                </a:solidFill>
                <a:latin typeface="David" panose="020E0502060401010101" pitchFamily="34" charset="-79"/>
              </a:rPr>
              <a:t>נקודות למחשבה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6DAE27CE-061E-9921-BD67-745A4E26F14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he-IL" sz="2400">
                <a:solidFill>
                  <a:srgbClr val="000000"/>
                </a:solidFill>
                <a:latin typeface="David" panose="020E0502060401010101" pitchFamily="34" charset="-79"/>
              </a:rPr>
              <a:t>• היחס בין תשובה וגאולה הוא מורכב</a:t>
            </a:r>
          </a:p>
          <a:p>
            <a:r>
              <a:rPr lang="he-IL" sz="2400">
                <a:solidFill>
                  <a:srgbClr val="000000"/>
                </a:solidFill>
                <a:latin typeface="David" panose="020E0502060401010101" pitchFamily="34" charset="-79"/>
              </a:rPr>
              <a:t>• יש לבחון את המושגים לעומקם</a:t>
            </a:r>
          </a:p>
          <a:p>
            <a:r>
              <a:rPr lang="he-IL" sz="2400">
                <a:solidFill>
                  <a:srgbClr val="000000"/>
                </a:solidFill>
                <a:latin typeface="David" panose="020E0502060401010101" pitchFamily="34" charset="-79"/>
              </a:rPr>
              <a:t>• המציאות מחייבת עיון מחודש בפסוקים</a:t>
            </a:r>
          </a:p>
          <a:p>
            <a:r>
              <a:rPr lang="he-IL" sz="2400">
                <a:solidFill>
                  <a:srgbClr val="000000"/>
                </a:solidFill>
                <a:latin typeface="David" panose="020E0502060401010101" pitchFamily="34" charset="-79"/>
              </a:rPr>
              <a:t>• נדרשת הבנה מעמיקה של תהליך הגאולה</a:t>
            </a:r>
          </a:p>
        </p:txBody>
      </p:sp>
    </p:spTree>
    <p:extLst>
      <p:ext uri="{BB962C8B-B14F-4D97-AF65-F5344CB8AC3E}">
        <p14:creationId xmlns:p14="http://schemas.microsoft.com/office/powerpoint/2010/main" val="2633549222"/>
      </p:ext>
    </p:extLst>
  </p:cSld>
  <p:clrMapOvr>
    <a:masterClrMapping/>
  </p:clrMapOvr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796</TotalTime>
  <Words>378</Words>
  <Application>Microsoft Office PowerPoint</Application>
  <PresentationFormat>מסך רחב</PresentationFormat>
  <Paragraphs>43</Paragraphs>
  <Slides>10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4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10</vt:i4>
      </vt:variant>
    </vt:vector>
  </HeadingPairs>
  <TitlesOfParts>
    <vt:vector size="15" baseType="lpstr">
      <vt:lpstr>Aptos</vt:lpstr>
      <vt:lpstr>Aptos Display</vt:lpstr>
      <vt:lpstr>Arial</vt:lpstr>
      <vt:lpstr>David</vt:lpstr>
      <vt:lpstr>ערכת נושא Office</vt:lpstr>
      <vt:lpstr>התשובה והגאולה בפרשת נצבים</vt:lpstr>
      <vt:lpstr>מבנה הפרשה</vt:lpstr>
      <vt:lpstr>פסוקי התשובה הראשונים</vt:lpstr>
      <vt:lpstr>פסוקי הגאולה</vt:lpstr>
      <vt:lpstr>פסוקי מילת הלב</vt:lpstr>
      <vt:lpstr>המקור בפרשת ואתחנן</vt:lpstr>
      <vt:lpstr>הויכוח בין מיכאל לשר של אדם</vt:lpstr>
      <vt:lpstr>הקושי המרכזי</vt:lpstr>
      <vt:lpstr>שאלות לעיון</vt:lpstr>
      <vt:lpstr>נקודות למחשבה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יהודה טאוב</dc:creator>
  <cp:lastModifiedBy>יהודה טאוב</cp:lastModifiedBy>
  <cp:revision>1</cp:revision>
  <dcterms:created xsi:type="dcterms:W3CDTF">2025-01-27T02:30:59Z</dcterms:created>
  <dcterms:modified xsi:type="dcterms:W3CDTF">2025-01-27T15:47:51Z</dcterms:modified>
</cp:coreProperties>
</file>