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93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3" d="100"/>
          <a:sy n="83" d="100"/>
        </p:scale>
        <p:origin x="65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109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931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324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890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505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872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023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7837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66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9628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כותר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2B5ED9-EAD5-7C17-E4D1-32CFF052A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0891E05-4E5C-AC98-ADC0-65267D6AC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667474-CC37-2853-3516-03D9EF22A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A4317B6-E817-F91C-3BFA-6FBD81A4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BCE44F6-AEE4-EEA2-0BC7-8D3D793CB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951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A6D22-82FE-462F-A84C-725F5C4B5F24}" type="datetimeFigureOut">
              <a:rPr lang="he-IL" smtClean="0"/>
              <a:t>ז'/טבת/תשפ"ה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8195EE3-4CDC-4E21-B829-611D27E1CBC6}" type="slidenum">
              <a:rPr lang="he-IL" smtClean="0"/>
              <a:t>‹#›</a:t>
            </a:fld>
            <a:endParaRPr lang="he-IL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0386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7CDD75-C77C-39DE-1093-8C33F7B33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/>
              <a:t>ניתוח הסתירה בדברי הרמב"ן על מהות התפילה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588A4CA-A787-2FC3-5A39-EC15C7EC2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פתח בניתוח מעמיק של הקושיה המופלאה שהעלה אותו תלמיד חכם.</a:t>
            </a:r>
          </a:p>
          <a:p>
            <a:r>
              <a:rPr lang="he-IL"/>
              <a:t>- סתירה בדברי הרמב"ן בעניין מהות התפילה:</a:t>
            </a:r>
          </a:p>
          <a:p>
            <a:r>
              <a:rPr lang="he-IL"/>
              <a:t>  מח"ד גיסא: אין חיוב תפילה מן התורה.</a:t>
            </a:r>
          </a:p>
          <a:p>
            <a:r>
              <a:rPr lang="he-IL"/>
              <a:t>  מאידך גיסא: הרמב"ן בפירושו לסוף פרשת בא מגדיר את התפילה כתכלית הבריאה.</a:t>
            </a:r>
          </a:p>
          <a:p>
            <a:r>
              <a:rPr lang="he-IL"/>
              <a:t>- השאלה: איך יתכן שדבר שהוא תכלית הבריאה אינו מחויב מן התורה?</a:t>
            </a:r>
          </a:p>
        </p:txBody>
      </p:sp>
    </p:spTree>
    <p:extLst>
      <p:ext uri="{BB962C8B-B14F-4D97-AF65-F5344CB8AC3E}">
        <p14:creationId xmlns:p14="http://schemas.microsoft.com/office/powerpoint/2010/main" val="3156885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e-I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D6EDB49-211E-499D-9A08-6C5FF3D06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F9F37E-D3CF-4F3D-96C2-25307819D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5FFF17D-767C-40E7-8C89-962F1F54B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9F39E1-619D-4D9E-8823-8BD8CC320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8C53F47-DF50-454F-A5A6-6B969748D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noFill/>
          <a:ln>
            <a:solidFill>
              <a:srgbClr val="4545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C3943BE4-6DD2-332F-A4E9-A578DB183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376053"/>
            <a:ext cx="9405891" cy="100299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b="0" i="0" kern="1200" cap="all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יסוד התירוץ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5929B0-2842-C28B-1BDA-F9CBD9D1B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1579" y="2464991"/>
            <a:ext cx="9405891" cy="24035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dirty="0"/>
              <a:t>- </a:t>
            </a:r>
            <a:r>
              <a:rPr lang="en-US" dirty="0" err="1"/>
              <a:t>יסוד</a:t>
            </a:r>
            <a:r>
              <a:rPr lang="en-US" dirty="0"/>
              <a:t> </a:t>
            </a:r>
            <a:r>
              <a:rPr lang="en-US" dirty="0" err="1"/>
              <a:t>מחודש</a:t>
            </a:r>
            <a:r>
              <a:rPr lang="en-US" dirty="0"/>
              <a:t> </a:t>
            </a:r>
            <a:r>
              <a:rPr lang="en-US" dirty="0" err="1"/>
              <a:t>בהבנת</a:t>
            </a:r>
            <a:r>
              <a:rPr lang="en-US" dirty="0"/>
              <a:t> </a:t>
            </a:r>
            <a:r>
              <a:rPr lang="en-US" dirty="0" err="1"/>
              <a:t>גדרי</a:t>
            </a:r>
            <a:r>
              <a:rPr lang="en-US" dirty="0"/>
              <a:t> </a:t>
            </a:r>
            <a:r>
              <a:rPr lang="en-US" dirty="0" err="1"/>
              <a:t>המצוות</a:t>
            </a:r>
            <a:r>
              <a:rPr lang="en-US" dirty="0"/>
              <a:t> </a:t>
            </a:r>
            <a:r>
              <a:rPr lang="en-US" dirty="0" err="1"/>
              <a:t>שבלב</a:t>
            </a:r>
            <a:r>
              <a:rPr lang="en-US" dirty="0"/>
              <a:t>:</a:t>
            </a:r>
          </a:p>
          <a:p>
            <a:pPr algn="r"/>
            <a:r>
              <a:rPr lang="en-US" dirty="0"/>
              <a:t>  - </a:t>
            </a:r>
            <a:r>
              <a:rPr lang="en-US" dirty="0" err="1"/>
              <a:t>התורה</a:t>
            </a:r>
            <a:r>
              <a:rPr lang="en-US" dirty="0"/>
              <a:t> </a:t>
            </a:r>
            <a:r>
              <a:rPr lang="en-US" dirty="0" err="1"/>
              <a:t>מצווה</a:t>
            </a:r>
            <a:r>
              <a:rPr lang="en-US" dirty="0"/>
              <a:t> </a:t>
            </a:r>
            <a:r>
              <a:rPr lang="en-US" dirty="0" err="1"/>
              <a:t>על</a:t>
            </a:r>
            <a:r>
              <a:rPr lang="en-US" dirty="0"/>
              <a:t> </a:t>
            </a:r>
            <a:r>
              <a:rPr lang="en-US" dirty="0" err="1"/>
              <a:t>עניין</a:t>
            </a:r>
            <a:r>
              <a:rPr lang="en-US" dirty="0"/>
              <a:t> </a:t>
            </a:r>
            <a:r>
              <a:rPr lang="en-US" dirty="0" err="1"/>
              <a:t>פנימי-רוחני</a:t>
            </a:r>
            <a:r>
              <a:rPr lang="en-US" dirty="0"/>
              <a:t> </a:t>
            </a:r>
            <a:r>
              <a:rPr lang="en-US" dirty="0" err="1"/>
              <a:t>כמו</a:t>
            </a:r>
            <a:r>
              <a:rPr lang="en-US" dirty="0"/>
              <a:t> </a:t>
            </a:r>
            <a:r>
              <a:rPr lang="en-US" dirty="0" err="1"/>
              <a:t>אהבת</a:t>
            </a:r>
            <a:r>
              <a:rPr lang="en-US" dirty="0"/>
              <a:t> ה' </a:t>
            </a:r>
            <a:r>
              <a:rPr lang="en-US" dirty="0" err="1"/>
              <a:t>או</a:t>
            </a:r>
            <a:r>
              <a:rPr lang="en-US" dirty="0"/>
              <a:t> </a:t>
            </a:r>
            <a:r>
              <a:rPr lang="en-US" dirty="0" err="1"/>
              <a:t>הכרת</a:t>
            </a:r>
            <a:r>
              <a:rPr lang="en-US" dirty="0"/>
              <a:t> </a:t>
            </a:r>
            <a:r>
              <a:rPr lang="en-US" dirty="0" err="1"/>
              <a:t>הבורא</a:t>
            </a:r>
            <a:r>
              <a:rPr lang="en-US" dirty="0"/>
              <a:t>.</a:t>
            </a:r>
          </a:p>
          <a:p>
            <a:pPr algn="r"/>
            <a:r>
              <a:rPr lang="en-US" dirty="0"/>
              <a:t>  - </a:t>
            </a:r>
            <a:r>
              <a:rPr lang="en-US" dirty="0" err="1"/>
              <a:t>אין</a:t>
            </a:r>
            <a:r>
              <a:rPr lang="en-US" dirty="0"/>
              <a:t> </a:t>
            </a:r>
            <a:r>
              <a:rPr lang="en-US" dirty="0" err="1"/>
              <a:t>קביעה</a:t>
            </a:r>
            <a:r>
              <a:rPr lang="en-US" dirty="0"/>
              <a:t> </a:t>
            </a:r>
            <a:r>
              <a:rPr lang="en-US" dirty="0" err="1"/>
              <a:t>של</a:t>
            </a:r>
            <a:r>
              <a:rPr lang="en-US" dirty="0"/>
              <a:t> </a:t>
            </a:r>
            <a:r>
              <a:rPr lang="en-US" dirty="0" err="1"/>
              <a:t>דרכים</a:t>
            </a:r>
            <a:r>
              <a:rPr lang="en-US" dirty="0"/>
              <a:t> </a:t>
            </a:r>
            <a:r>
              <a:rPr lang="en-US" dirty="0" err="1"/>
              <a:t>מעשיות</a:t>
            </a:r>
            <a:r>
              <a:rPr lang="en-US" dirty="0"/>
              <a:t> </a:t>
            </a:r>
            <a:r>
              <a:rPr lang="en-US" dirty="0" err="1"/>
              <a:t>להשגת</a:t>
            </a:r>
            <a:r>
              <a:rPr lang="en-US" dirty="0"/>
              <a:t> </a:t>
            </a:r>
            <a:r>
              <a:rPr lang="en-US" dirty="0" err="1"/>
              <a:t>המטרה</a:t>
            </a:r>
            <a:r>
              <a:rPr lang="en-US" dirty="0"/>
              <a:t>.</a:t>
            </a:r>
          </a:p>
          <a:p>
            <a:pPr algn="r"/>
            <a:r>
              <a:rPr lang="en-US" dirty="0"/>
              <a:t>- </a:t>
            </a:r>
            <a:r>
              <a:rPr lang="en-US" dirty="0" err="1"/>
              <a:t>כל</a:t>
            </a:r>
            <a:r>
              <a:rPr lang="en-US" dirty="0"/>
              <a:t> </a:t>
            </a:r>
            <a:r>
              <a:rPr lang="en-US" dirty="0" err="1"/>
              <a:t>אדם</a:t>
            </a:r>
            <a:r>
              <a:rPr lang="en-US" dirty="0"/>
              <a:t> </a:t>
            </a:r>
            <a:r>
              <a:rPr lang="en-US" dirty="0" err="1"/>
              <a:t>לפי</a:t>
            </a:r>
            <a:r>
              <a:rPr lang="en-US" dirty="0"/>
              <a:t> </a:t>
            </a:r>
            <a:r>
              <a:rPr lang="en-US" dirty="0" err="1"/>
              <a:t>מדרגו</a:t>
            </a:r>
            <a:r>
              <a:rPr lang="en-US" dirty="0"/>
              <a:t> </a:t>
            </a:r>
            <a:r>
              <a:rPr lang="en-US" dirty="0" err="1"/>
              <a:t>ומצבו</a:t>
            </a:r>
            <a:r>
              <a:rPr lang="en-US" dirty="0"/>
              <a:t> </a:t>
            </a:r>
            <a:r>
              <a:rPr lang="en-US" dirty="0" err="1"/>
              <a:t>הרוחני</a:t>
            </a:r>
            <a:r>
              <a:rPr lang="en-US" dirty="0"/>
              <a:t> </a:t>
            </a:r>
            <a:r>
              <a:rPr lang="en-US" dirty="0" err="1"/>
              <a:t>מוצא</a:t>
            </a:r>
            <a:r>
              <a:rPr lang="en-US" dirty="0"/>
              <a:t> </a:t>
            </a:r>
            <a:r>
              <a:rPr lang="en-US" dirty="0" err="1"/>
              <a:t>את</a:t>
            </a:r>
            <a:r>
              <a:rPr lang="en-US" dirty="0"/>
              <a:t> </a:t>
            </a:r>
            <a:r>
              <a:rPr lang="en-US" dirty="0" err="1"/>
              <a:t>הדרך</a:t>
            </a:r>
            <a:r>
              <a:rPr lang="en-US" dirty="0"/>
              <a:t> </a:t>
            </a:r>
            <a:r>
              <a:rPr lang="en-US" dirty="0" err="1"/>
              <a:t>להשגת</a:t>
            </a:r>
            <a:r>
              <a:rPr lang="en-US" dirty="0"/>
              <a:t> </a:t>
            </a:r>
            <a:r>
              <a:rPr lang="en-US" dirty="0" err="1"/>
              <a:t>המטרה</a:t>
            </a:r>
            <a:r>
              <a:rPr lang="en-US" dirty="0"/>
              <a:t>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6A26901A-BC62-4A3A-A07A-65E1F3DDD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98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58DA292-D13C-9DDD-9265-145F6B576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ראיה מדברי הרמב"ם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8C1046F-0E50-AFB7-66E2-19A50B66CC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הרמב"ם בהלכות אבל (י"ד, א'):</a:t>
            </a:r>
          </a:p>
          <a:p>
            <a:r>
              <a:rPr lang="he-IL"/>
              <a:t>  - גמילות חסדים בכלל מצוות 'ואהבת לרעך כמוך' שהיא מן התורה.</a:t>
            </a:r>
          </a:p>
          <a:p>
            <a:r>
              <a:rPr lang="he-IL"/>
              <a:t>  - המעשים הפרטיים של חסד מוגדרים כ'מדבריהם'.</a:t>
            </a:r>
          </a:p>
          <a:p>
            <a:r>
              <a:rPr lang="he-IL"/>
              <a:t>- ההבנה: התכלית היא דאורייתא, אך הדרכים להשגתה הן בגדר 'מדבריהם'.</a:t>
            </a:r>
          </a:p>
        </p:txBody>
      </p:sp>
    </p:spTree>
    <p:extLst>
      <p:ext uri="{BB962C8B-B14F-4D97-AF65-F5344CB8AC3E}">
        <p14:creationId xmlns:p14="http://schemas.microsoft.com/office/powerpoint/2010/main" val="1497075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912E033-5F0E-CAC8-41CF-3C0171031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העמקה בגדר 'מדבריהם'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2599A6A-AF25-E257-B15C-BA1505CEBA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'מדבריהם' אינו תקנה פורמלית של חכמים.</a:t>
            </a:r>
          </a:p>
          <a:p>
            <a:r>
              <a:rPr lang="he-IL"/>
              <a:t>- זהו ביטוי לדרגת החיוב של המעשים הפרטיים.</a:t>
            </a:r>
          </a:p>
          <a:p>
            <a:r>
              <a:rPr lang="he-IL"/>
              <a:t>- דוגמה: צער בעלי חיים - גם אם מדרבנן, הוא משקף את החיוב הכללי להידמות למידותיו של הקב"ה.</a:t>
            </a:r>
          </a:p>
        </p:txBody>
      </p:sp>
    </p:spTree>
    <p:extLst>
      <p:ext uri="{BB962C8B-B14F-4D97-AF65-F5344CB8AC3E}">
        <p14:creationId xmlns:p14="http://schemas.microsoft.com/office/powerpoint/2010/main" val="79387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4534B12-3D94-D63F-B39D-15DB8948C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מסקנה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39AD9AB-B6F2-5233-981F-71B8FF55A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/>
              <a:t>- אין סתירה בדברי הרמב"ן:</a:t>
            </a:r>
          </a:p>
          <a:p>
            <a:r>
              <a:rPr lang="he-IL"/>
              <a:t>  - התפילה היא תכלית הבריאה אך אינה מחויבת מן התורה.</a:t>
            </a:r>
          </a:p>
          <a:p>
            <a:r>
              <a:rPr lang="he-IL"/>
              <a:t>- התכלית: הכרת הבורא.</a:t>
            </a:r>
          </a:p>
          <a:p>
            <a:r>
              <a:rPr lang="he-IL"/>
              <a:t>- התפילה היא אחת הדרכים, וכל אדם בוחר את הדרך המתאימה לו לפי מדרגתו.</a:t>
            </a:r>
          </a:p>
          <a:p>
            <a:r>
              <a:rPr lang="he-IL"/>
              <a:t>- כך מתיישבת הסתירה ומעמיקה את הבנתנו במהות המצוות שבלב.</a:t>
            </a:r>
          </a:p>
        </p:txBody>
      </p:sp>
    </p:spTree>
    <p:extLst>
      <p:ext uri="{BB962C8B-B14F-4D97-AF65-F5344CB8AC3E}">
        <p14:creationId xmlns:p14="http://schemas.microsoft.com/office/powerpoint/2010/main" val="918736849"/>
      </p:ext>
    </p:extLst>
  </p:cSld>
  <p:clrMapOvr>
    <a:masterClrMapping/>
  </p:clrMapOvr>
</p:sld>
</file>

<file path=ppt/theme/theme1.xml><?xml version="1.0" encoding="utf-8"?>
<a:theme xmlns:a="http://schemas.openxmlformats.org/drawingml/2006/main" name="גלריה">
  <a:themeElements>
    <a:clrScheme name="גלריה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גלריה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גלריה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258</Words>
  <Application>Microsoft Office PowerPoint</Application>
  <PresentationFormat>מסך רחב</PresentationFormat>
  <Paragraphs>26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גלריה</vt:lpstr>
      <vt:lpstr>ניתוח הסתירה בדברי הרמב"ן על מהות התפילה</vt:lpstr>
      <vt:lpstr>יסוד התירוץ</vt:lpstr>
      <vt:lpstr>ראיה מדברי הרמב"ם</vt:lpstr>
      <vt:lpstr>העמקה בגדר 'מדבריהם'</vt:lpstr>
      <vt:lpstr>מסקנה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1</cp:revision>
  <dcterms:created xsi:type="dcterms:W3CDTF">2025-01-07T14:27:18Z</dcterms:created>
  <dcterms:modified xsi:type="dcterms:W3CDTF">2025-01-07T14:29:46Z</dcterms:modified>
</cp:coreProperties>
</file>