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7" r:id="rId2"/>
  </p:sldMasterIdLst>
  <p:sldIdLst>
    <p:sldId id="536" r:id="rId3"/>
    <p:sldId id="452" r:id="rId4"/>
    <p:sldId id="454" r:id="rId5"/>
    <p:sldId id="537" r:id="rId6"/>
    <p:sldId id="538" r:id="rId7"/>
    <p:sldId id="599" r:id="rId8"/>
    <p:sldId id="600" r:id="rId9"/>
    <p:sldId id="601" r:id="rId10"/>
    <p:sldId id="596" r:id="rId11"/>
    <p:sldId id="539" r:id="rId12"/>
    <p:sldId id="602" r:id="rId13"/>
    <p:sldId id="542" r:id="rId14"/>
    <p:sldId id="603" r:id="rId15"/>
    <p:sldId id="540" r:id="rId16"/>
    <p:sldId id="541" r:id="rId1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02731757-9E12-4D17-ADC8-65678ECCF26E}">
          <p14:sldIdLst/>
        </p14:section>
        <p14:section name="הזקן המאושר" id="{B44D0FF4-235E-427C-A900-1EA77F1448F3}">
          <p14:sldIdLst>
            <p14:sldId id="536"/>
            <p14:sldId id="452"/>
            <p14:sldId id="454"/>
            <p14:sldId id="537"/>
            <p14:sldId id="538"/>
            <p14:sldId id="599"/>
            <p14:sldId id="600"/>
            <p14:sldId id="601"/>
          </p14:sldIdLst>
        </p14:section>
        <p14:section name="בישישים חכמה" id="{791B1712-0942-44FC-B501-48A4282947A1}">
          <p14:sldIdLst>
            <p14:sldId id="596"/>
            <p14:sldId id="539"/>
            <p14:sldId id="602"/>
            <p14:sldId id="542"/>
            <p14:sldId id="603"/>
            <p14:sldId id="540"/>
            <p14:sldId id="54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975" autoAdjust="0"/>
    <p:restoredTop sz="94660"/>
  </p:normalViewPr>
  <p:slideViewPr>
    <p:cSldViewPr snapToGrid="0">
      <p:cViewPr varScale="1">
        <p:scale>
          <a:sx n="95" d="100"/>
          <a:sy n="95" d="100"/>
        </p:scale>
        <p:origin x="67"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51366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451663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85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2/26/2024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2128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2/26/2024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72005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2/26/2024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98181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2/26/2024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37057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2/26/2024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6019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2/26/2024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76094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46995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3364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180373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58539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36545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847584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2/26/2024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65600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50342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353034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570931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7154571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2/25/2024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75610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2/25/2024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733260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2/25/2024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85561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0298217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2/25/2024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852033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365866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605282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535033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181464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11975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289772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2/25/2024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25279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2/26/2024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699755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2/25/2024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6500957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4C12F-3AC1-18EF-E74B-8B8C8241BC8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C94419-DF04-3BBB-DEF5-7A5A68355717}"/>
              </a:ext>
            </a:extLst>
          </p:cNvPr>
          <p:cNvSpPr>
            <a:spLocks noGrp="1"/>
          </p:cNvSpPr>
          <p:nvPr>
            <p:ph type="title"/>
          </p:nvPr>
        </p:nvSpPr>
        <p:spPr>
          <a:xfrm>
            <a:off x="1745673" y="624110"/>
            <a:ext cx="9758939" cy="1280890"/>
          </a:xfrm>
        </p:spPr>
        <p:txBody>
          <a:bodyPr>
            <a:normAutofit/>
          </a:bodyPr>
          <a:lstStyle/>
          <a:p>
            <a:pPr algn="ctr"/>
            <a:r>
              <a:rPr lang="he-IL" sz="3200" b="1" dirty="0"/>
              <a:t>"פרדוקס הזקנה"</a:t>
            </a:r>
          </a:p>
        </p:txBody>
      </p:sp>
      <p:pic>
        <p:nvPicPr>
          <p:cNvPr id="7" name="להקת להבה וירון בר- אורך ימים  השיבנו  ניגון באבוב - להקה לחתונה">
            <a:hlinkClick r:id="" action="ppaction://media"/>
            <a:extLst>
              <a:ext uri="{FF2B5EF4-FFF2-40B4-BE49-F238E27FC236}">
                <a16:creationId xmlns:a16="http://schemas.microsoft.com/office/drawing/2014/main" id="{675A46C2-BD6D-6A48-796B-799396288E2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23715" y="5470525"/>
            <a:ext cx="487363" cy="487363"/>
          </a:xfrm>
          <a:prstGeom prst="rect">
            <a:avLst/>
          </a:prstGeom>
        </p:spPr>
      </p:pic>
      <p:sp>
        <p:nvSpPr>
          <p:cNvPr id="9" name="מציין מיקום תוכן 8">
            <a:extLst>
              <a:ext uri="{FF2B5EF4-FFF2-40B4-BE49-F238E27FC236}">
                <a16:creationId xmlns:a16="http://schemas.microsoft.com/office/drawing/2014/main" id="{B23F9208-47AA-FB5B-4744-E624313466CC}"/>
              </a:ext>
            </a:extLst>
          </p:cNvPr>
          <p:cNvSpPr>
            <a:spLocks noGrp="1"/>
          </p:cNvSpPr>
          <p:nvPr>
            <p:ph idx="1"/>
          </p:nvPr>
        </p:nvSpPr>
        <p:spPr>
          <a:xfrm>
            <a:off x="677333" y="2160589"/>
            <a:ext cx="10303487" cy="3880773"/>
          </a:xfrm>
        </p:spPr>
        <p:txBody>
          <a:bodyPr>
            <a:normAutofit/>
          </a:bodyPr>
          <a:lstStyle/>
          <a:p>
            <a:r>
              <a:rPr lang="he-IL" sz="2800" dirty="0"/>
              <a:t>כיצד יתכן שואלים החוקרים:</a:t>
            </a:r>
          </a:p>
          <a:p>
            <a:r>
              <a:rPr lang="he-IL" sz="2800" b="0" i="0" dirty="0">
                <a:solidFill>
                  <a:srgbClr val="2D2D2D"/>
                </a:solidFill>
                <a:effectLst/>
                <a:latin typeface="Open Sans Hebrew"/>
              </a:rPr>
              <a:t> שעל אף הדאגות בענייני בריאות, כספים ומעמד חברתי, והחשש ממוות ודאי בעתיד הקרוב מאוד, </a:t>
            </a:r>
          </a:p>
          <a:p>
            <a:r>
              <a:rPr lang="he-IL" sz="2800" b="0" i="0" dirty="0">
                <a:solidFill>
                  <a:srgbClr val="2D2D2D"/>
                </a:solidFill>
                <a:effectLst/>
                <a:latin typeface="Open Sans Hebrew"/>
              </a:rPr>
              <a:t>נראה שהפרקים האחרונים בחיי האדם הם בעצם "גיל הזהב" </a:t>
            </a:r>
          </a:p>
          <a:p>
            <a:pPr algn="ctr"/>
            <a:r>
              <a:rPr lang="he-IL" sz="2800" dirty="0">
                <a:solidFill>
                  <a:srgbClr val="2D2D2D"/>
                </a:solidFill>
                <a:highlight>
                  <a:srgbClr val="FFFF00"/>
                </a:highlight>
                <a:latin typeface="Open Sans Hebrew"/>
              </a:rPr>
              <a:t>כיצד יתקן והזקנים יותר מאושרים מהצעירים?</a:t>
            </a:r>
            <a:endParaRPr lang="he-IL" sz="2800" dirty="0">
              <a:highlight>
                <a:srgbClr val="FFFF00"/>
              </a:highlight>
            </a:endParaRPr>
          </a:p>
        </p:txBody>
      </p:sp>
      <p:pic>
        <p:nvPicPr>
          <p:cNvPr id="10" name="תמונה 9">
            <a:extLst>
              <a:ext uri="{FF2B5EF4-FFF2-40B4-BE49-F238E27FC236}">
                <a16:creationId xmlns:a16="http://schemas.microsoft.com/office/drawing/2014/main" id="{0D4AEDC0-5939-6833-27B6-6829B35B9AD0}"/>
              </a:ext>
            </a:extLst>
          </p:cNvPr>
          <p:cNvPicPr>
            <a:picLocks noChangeAspect="1"/>
          </p:cNvPicPr>
          <p:nvPr/>
        </p:nvPicPr>
        <p:blipFill>
          <a:blip r:embed="rId5"/>
          <a:stretch>
            <a:fillRect/>
          </a:stretch>
        </p:blipFill>
        <p:spPr>
          <a:xfrm>
            <a:off x="0" y="-116336"/>
            <a:ext cx="4137243" cy="3412989"/>
          </a:xfrm>
          <a:prstGeom prst="rect">
            <a:avLst/>
          </a:prstGeom>
        </p:spPr>
      </p:pic>
      <p:pic>
        <p:nvPicPr>
          <p:cNvPr id="11" name="תמונה 10" descr="42.jpg">
            <a:extLst>
              <a:ext uri="{FF2B5EF4-FFF2-40B4-BE49-F238E27FC236}">
                <a16:creationId xmlns:a16="http://schemas.microsoft.com/office/drawing/2014/main" id="{AB7FB745-C4A1-EC46-AD4D-87CCADA1360A}"/>
              </a:ext>
            </a:extLst>
          </p:cNvPr>
          <p:cNvPicPr>
            <a:picLocks noChangeAspect="1"/>
          </p:cNvPicPr>
          <p:nvPr/>
        </p:nvPicPr>
        <p:blipFill>
          <a:blip r:embed="rId6"/>
          <a:srcRect l="7480" t="8311" r="15225" b="30186"/>
          <a:stretch>
            <a:fillRect/>
          </a:stretch>
        </p:blipFill>
        <p:spPr>
          <a:xfrm>
            <a:off x="9809747" y="4223091"/>
            <a:ext cx="2126608" cy="253821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תמונה 12">
            <a:extLst>
              <a:ext uri="{FF2B5EF4-FFF2-40B4-BE49-F238E27FC236}">
                <a16:creationId xmlns:a16="http://schemas.microsoft.com/office/drawing/2014/main" id="{E00E271F-DDD0-588A-270E-5EA26D50ED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148" y="4764505"/>
            <a:ext cx="3099640" cy="2020301"/>
          </a:xfrm>
          <a:prstGeom prst="rect">
            <a:avLst/>
          </a:prstGeom>
        </p:spPr>
      </p:pic>
    </p:spTree>
    <p:extLst>
      <p:ext uri="{BB962C8B-B14F-4D97-AF65-F5344CB8AC3E}">
        <p14:creationId xmlns:p14="http://schemas.microsoft.com/office/powerpoint/2010/main" val="3230822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0"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edg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1"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FE5C00-7E19-C4E3-01B8-A12EC33C1E5A}"/>
              </a:ext>
            </a:extLst>
          </p:cNvPr>
          <p:cNvSpPr>
            <a:spLocks noGrp="1"/>
          </p:cNvSpPr>
          <p:nvPr>
            <p:ph type="title"/>
          </p:nvPr>
        </p:nvSpPr>
        <p:spPr/>
        <p:txBody>
          <a:bodyPr/>
          <a:lstStyle/>
          <a:p>
            <a:pPr algn="ctr"/>
            <a:r>
              <a:rPr lang="he-IL" dirty="0"/>
              <a:t>הזקנים הרבה פחות מדוכאים</a:t>
            </a:r>
          </a:p>
        </p:txBody>
      </p:sp>
      <p:pic>
        <p:nvPicPr>
          <p:cNvPr id="7" name="מציין מיקום תוכן 6">
            <a:extLst>
              <a:ext uri="{FF2B5EF4-FFF2-40B4-BE49-F238E27FC236}">
                <a16:creationId xmlns:a16="http://schemas.microsoft.com/office/drawing/2014/main" id="{F956D97E-54D0-1C19-E567-6CEBE8982F7B}"/>
              </a:ext>
            </a:extLst>
          </p:cNvPr>
          <p:cNvPicPr>
            <a:picLocks noGrp="1" noChangeAspect="1"/>
          </p:cNvPicPr>
          <p:nvPr>
            <p:ph idx="1"/>
          </p:nvPr>
        </p:nvPicPr>
        <p:blipFill>
          <a:blip r:embed="rId2"/>
          <a:stretch>
            <a:fillRect/>
          </a:stretch>
        </p:blipFill>
        <p:spPr>
          <a:xfrm>
            <a:off x="5171403" y="1894703"/>
            <a:ext cx="6814651" cy="3778250"/>
          </a:xfrm>
        </p:spPr>
      </p:pic>
      <p:pic>
        <p:nvPicPr>
          <p:cNvPr id="9" name="תמונה 8">
            <a:extLst>
              <a:ext uri="{FF2B5EF4-FFF2-40B4-BE49-F238E27FC236}">
                <a16:creationId xmlns:a16="http://schemas.microsoft.com/office/drawing/2014/main" id="{0F596214-DB18-A2F5-8CE9-2BE462197D9C}"/>
              </a:ext>
            </a:extLst>
          </p:cNvPr>
          <p:cNvPicPr>
            <a:picLocks noChangeAspect="1"/>
          </p:cNvPicPr>
          <p:nvPr/>
        </p:nvPicPr>
        <p:blipFill>
          <a:blip r:embed="rId3"/>
          <a:stretch>
            <a:fillRect/>
          </a:stretch>
        </p:blipFill>
        <p:spPr>
          <a:xfrm>
            <a:off x="821712" y="1668022"/>
            <a:ext cx="4194963" cy="4103910"/>
          </a:xfrm>
          <a:prstGeom prst="rect">
            <a:avLst/>
          </a:prstGeom>
        </p:spPr>
      </p:pic>
    </p:spTree>
    <p:extLst>
      <p:ext uri="{BB962C8B-B14F-4D97-AF65-F5344CB8AC3E}">
        <p14:creationId xmlns:p14="http://schemas.microsoft.com/office/powerpoint/2010/main" val="1373365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B3E125-0C4A-7DA4-DE34-79DD159C82F8}"/>
              </a:ext>
            </a:extLst>
          </p:cNvPr>
          <p:cNvSpPr>
            <a:spLocks noGrp="1"/>
          </p:cNvSpPr>
          <p:nvPr>
            <p:ph type="title"/>
          </p:nvPr>
        </p:nvSpPr>
        <p:spPr/>
        <p:txBody>
          <a:bodyPr/>
          <a:lstStyle/>
          <a:p>
            <a:pPr algn="ctr"/>
            <a:r>
              <a:rPr lang="he-IL" dirty="0"/>
              <a:t>הזקנים הם </a:t>
            </a:r>
            <a:r>
              <a:rPr lang="he-IL" dirty="0" err="1"/>
              <a:t>האוכלסיה</a:t>
            </a:r>
            <a:r>
              <a:rPr lang="he-IL" dirty="0"/>
              <a:t> המאושרת ביותר</a:t>
            </a:r>
          </a:p>
        </p:txBody>
      </p:sp>
      <p:pic>
        <p:nvPicPr>
          <p:cNvPr id="5" name="מציין מיקום תוכן 4">
            <a:extLst>
              <a:ext uri="{FF2B5EF4-FFF2-40B4-BE49-F238E27FC236}">
                <a16:creationId xmlns:a16="http://schemas.microsoft.com/office/drawing/2014/main" id="{DDE515D7-80D3-2E82-3859-1D733FB37D5C}"/>
              </a:ext>
            </a:extLst>
          </p:cNvPr>
          <p:cNvPicPr>
            <a:picLocks noGrp="1" noChangeAspect="1"/>
          </p:cNvPicPr>
          <p:nvPr>
            <p:ph idx="1"/>
          </p:nvPr>
        </p:nvPicPr>
        <p:blipFill>
          <a:blip r:embed="rId2"/>
          <a:stretch>
            <a:fillRect/>
          </a:stretch>
        </p:blipFill>
        <p:spPr>
          <a:xfrm>
            <a:off x="4521079" y="1577008"/>
            <a:ext cx="4781325" cy="3778250"/>
          </a:xfrm>
        </p:spPr>
      </p:pic>
      <p:sp>
        <p:nvSpPr>
          <p:cNvPr id="6" name="תיבת טקסט 5">
            <a:extLst>
              <a:ext uri="{FF2B5EF4-FFF2-40B4-BE49-F238E27FC236}">
                <a16:creationId xmlns:a16="http://schemas.microsoft.com/office/drawing/2014/main" id="{04BE848A-2C2D-46DE-7204-1447737AF6A0}"/>
              </a:ext>
            </a:extLst>
          </p:cNvPr>
          <p:cNvSpPr txBox="1"/>
          <p:nvPr/>
        </p:nvSpPr>
        <p:spPr>
          <a:xfrm>
            <a:off x="2027582" y="5542059"/>
            <a:ext cx="9700592" cy="923330"/>
          </a:xfrm>
          <a:prstGeom prst="rect">
            <a:avLst/>
          </a:prstGeom>
          <a:noFill/>
        </p:spPr>
        <p:txBody>
          <a:bodyPr wrap="square" rtlCol="1">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5" normalizeH="0" baseline="0" noProof="0" dirty="0">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הפסיכולוגית לורה </a:t>
            </a:r>
            <a:r>
              <a:rPr kumimoji="0" lang="he-IL" sz="1800" b="0" i="0" u="none" strike="noStrike" kern="1200" cap="none" spc="-5" normalizeH="0" baseline="0" noProof="0" dirty="0" err="1">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קרסטנסן</a:t>
            </a:r>
            <a:r>
              <a:rPr kumimoji="0" lang="he-IL" sz="1800" b="0" i="0" u="none" strike="noStrike" kern="1200" cap="none" spc="-5" normalizeH="0" baseline="0" noProof="0" dirty="0">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 מציגה מחקר המוכיח שככל שבני האדם מזדקנים הם נעשים מאושרים יותר, מרוצים יותר ובעלי השקפה חיובית יותר על העולם</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8935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18432-4198-57D5-0FA6-5096C1511E3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7CFFC93-4382-87C1-396A-2CA7BB94BAB0}"/>
              </a:ext>
            </a:extLst>
          </p:cNvPr>
          <p:cNvSpPr>
            <a:spLocks noGrp="1"/>
          </p:cNvSpPr>
          <p:nvPr>
            <p:ph type="title"/>
          </p:nvPr>
        </p:nvSpPr>
        <p:spPr>
          <a:xfrm>
            <a:off x="1745673" y="624110"/>
            <a:ext cx="9758939" cy="1280890"/>
          </a:xfrm>
        </p:spPr>
        <p:txBody>
          <a:bodyPr>
            <a:normAutofit/>
          </a:bodyPr>
          <a:lstStyle/>
          <a:p>
            <a:pPr algn="ctr"/>
            <a:r>
              <a:rPr lang="he-IL" sz="3200" b="1" dirty="0"/>
              <a:t>מדוע זקנים יותר מאושרים?</a:t>
            </a:r>
          </a:p>
        </p:txBody>
      </p:sp>
      <p:sp>
        <p:nvSpPr>
          <p:cNvPr id="3" name="מציין מיקום תוכן 2">
            <a:extLst>
              <a:ext uri="{FF2B5EF4-FFF2-40B4-BE49-F238E27FC236}">
                <a16:creationId xmlns:a16="http://schemas.microsoft.com/office/drawing/2014/main" id="{E3413F59-BB29-35B1-4E89-7FCC5A0BE68F}"/>
              </a:ext>
            </a:extLst>
          </p:cNvPr>
          <p:cNvSpPr>
            <a:spLocks noGrp="1"/>
          </p:cNvSpPr>
          <p:nvPr>
            <p:ph idx="1"/>
          </p:nvPr>
        </p:nvSpPr>
        <p:spPr>
          <a:xfrm>
            <a:off x="955343" y="1264554"/>
            <a:ext cx="10549269" cy="5477439"/>
          </a:xfrm>
        </p:spPr>
        <p:txBody>
          <a:bodyPr>
            <a:normAutofit fontScale="92500" lnSpcReduction="20000"/>
          </a:bodyPr>
          <a:lstStyle/>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נכון מאד, אנשים מבוגרים יותר הם מאושרים. מאושרים יותר מבני גיל העמידה, ובוודאי שיותר מהצעירים. מחקר אחרי מחקר מגיע לאותה המסקנה.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המרכז לבקרת מחלות ערך לאחרונה סקר ובו ביקשו מהנשאלים שפשוט יאמרו להם האם חוו מצוקה פסיכולוגית ניכרת בשבוע הקודם. ופחות קשישים ענו בחיוב לשאלה זו מאשר בני גיל העמידה, וגם מאשר הצעירים יותר.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וסקר "</a:t>
            </a:r>
            <a:r>
              <a:rPr lang="he-IL" sz="1900" dirty="0" err="1">
                <a:effectLst/>
                <a:latin typeface="Calibri" panose="020F0502020204030204" pitchFamily="34" charset="0"/>
                <a:ea typeface="Calibri" panose="020F0502020204030204" pitchFamily="34" charset="0"/>
                <a:cs typeface="Arial" panose="020B0604020202020204" pitchFamily="34" charset="0"/>
              </a:rPr>
              <a:t>גאלופ</a:t>
            </a:r>
            <a:r>
              <a:rPr lang="he-IL" sz="1900" dirty="0">
                <a:effectLst/>
                <a:latin typeface="Calibri" panose="020F0502020204030204" pitchFamily="34" charset="0"/>
                <a:ea typeface="Calibri" panose="020F0502020204030204" pitchFamily="34" charset="0"/>
                <a:cs typeface="Arial" panose="020B0604020202020204" pitchFamily="34" charset="0"/>
              </a:rPr>
              <a:t>" שנערך לאחרונה שאל את המשתתפים בו כמה מצוקה ודאגה וכעס הם חוו ביום הקודם. והמצוקה, הדאגה והכעס פוחתים כולם עם הגיל.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אנשי מדעי החברה מכנים זאת "פרדוקס ההזדקנות". אחרי </a:t>
            </a:r>
            <a:r>
              <a:rPr lang="he-IL" sz="1900" dirty="0" err="1">
                <a:effectLst/>
                <a:latin typeface="Calibri" panose="020F0502020204030204" pitchFamily="34" charset="0"/>
                <a:ea typeface="Calibri" panose="020F0502020204030204" pitchFamily="34" charset="0"/>
                <a:cs typeface="Arial" panose="020B0604020202020204" pitchFamily="34" charset="0"/>
              </a:rPr>
              <a:t>הכל</a:t>
            </a:r>
            <a:r>
              <a:rPr lang="he-IL" sz="1900" dirty="0">
                <a:effectLst/>
                <a:latin typeface="Calibri" panose="020F0502020204030204" pitchFamily="34" charset="0"/>
                <a:ea typeface="Calibri" panose="020F0502020204030204" pitchFamily="34" charset="0"/>
                <a:cs typeface="Arial" panose="020B0604020202020204" pitchFamily="34" charset="0"/>
              </a:rPr>
              <a:t>, ההזדקנות אינה עניין פשוט. לכן העלינו כל מיני שאלות </a:t>
            </a:r>
            <a:r>
              <a:rPr lang="he-IL" sz="1900" dirty="0" err="1">
                <a:effectLst/>
                <a:latin typeface="Calibri" panose="020F0502020204030204" pitchFamily="34" charset="0"/>
                <a:ea typeface="Calibri" panose="020F0502020204030204" pitchFamily="34" charset="0"/>
                <a:cs typeface="Arial" panose="020B0604020202020204" pitchFamily="34" charset="0"/>
              </a:rPr>
              <a:t>בנסיון</a:t>
            </a:r>
            <a:r>
              <a:rPr lang="he-IL" sz="1900" dirty="0">
                <a:effectLst/>
                <a:latin typeface="Calibri" panose="020F0502020204030204" pitchFamily="34" charset="0"/>
                <a:ea typeface="Calibri" panose="020F0502020204030204" pitchFamily="34" charset="0"/>
                <a:cs typeface="Arial" panose="020B0604020202020204" pitchFamily="34" charset="0"/>
              </a:rPr>
              <a:t> לסתור את הממצא הזה.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שאלנו האם ייתכן שדורות הקשישים הנוכחיים הם - ותמיד היו - הדורות הגדולים ביותר. כלומר, אולי הצעירים של היום לא יחוו באופן טיפוסי את השיפורים הללו לכשיזדקנו.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שאלנו אולי הקשישים פשוט מנסים להציג באור חיובי את קיומם המדכא מכל בחינה אחרת. [צחוק]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r>
              <a:rPr lang="he-IL" sz="1500" dirty="0">
                <a:effectLst/>
                <a:latin typeface="Calibri" panose="020F0502020204030204" pitchFamily="34" charset="0"/>
                <a:ea typeface="Calibri" panose="020F0502020204030204" pitchFamily="34" charset="0"/>
                <a:cs typeface="Arial" panose="020B0604020202020204" pitchFamily="34" charset="0"/>
              </a:rPr>
              <a:t>לפני שנים, עמיתי ואני פתחנו במחקר שבו עקבנו אחרי אותה קבוצת אנשים במשך 10 שנים. במקור, המדגם היה בין הגילים 18-94. חקרנו האם ואיך חוויותיהם הרגשיות השתנו ככל שהזדקנו. הנבדקים שלנו נשאו איתוריות אלקטרוניות למשך שבוע רצוף בכל פעם, התקשרנו אליהם במשך היום ובערבים במועדים אקראיים, ובכל פעם שהתקשרנו אליהם ביקשנו מהם לענות על מספר שאלות: "בסולם של 1 עד 7, כמה מאושר אתה כרגע?" "כמה עצוב אתה כרגע?" "כמה מתוסכל אתה כרגע?" וכך יכולנו לקבל מושג אילו רגשות ותחושות הם חווים בחיי היומיום שלהם. </a:t>
            </a:r>
            <a:r>
              <a:rPr lang="he-IL" dirty="0">
                <a:effectLst/>
                <a:latin typeface="Calibri" panose="020F0502020204030204" pitchFamily="34" charset="0"/>
                <a:ea typeface="Calibri" panose="020F0502020204030204" pitchFamily="34" charset="0"/>
                <a:cs typeface="Arial" panose="020B0604020202020204" pitchFamily="34" charset="0"/>
              </a:rPr>
              <a:t>ובעזרת המחקר האינטנסיבי הזה שנערך על בני-אדם רבים, מצאנו שלא דור מסוים אחד הוא שמצליח יותר מהאחרים, אלא שאותם אנשים, במרוצת הזמן, דיווחו יחסית יותר ויותר על חוויות חיוביות. </a:t>
            </a:r>
            <a:endParaRPr lang="en-US" dirty="0">
              <a:effectLst/>
              <a:latin typeface="Calibri" panose="020F0502020204030204" pitchFamily="34" charset="0"/>
              <a:ea typeface="Calibri" panose="020F0502020204030204" pitchFamily="34" charset="0"/>
              <a:cs typeface="Arial" panose="020B0604020202020204" pitchFamily="34" charset="0"/>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3125792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61A4C-EE1E-7B7B-D838-B16F8996702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6BD2247-0C08-E31D-AE00-1C4DAD6A21DD}"/>
              </a:ext>
            </a:extLst>
          </p:cNvPr>
          <p:cNvSpPr>
            <a:spLocks noGrp="1"/>
          </p:cNvSpPr>
          <p:nvPr>
            <p:ph type="title"/>
          </p:nvPr>
        </p:nvSpPr>
        <p:spPr>
          <a:xfrm>
            <a:off x="1745673" y="624110"/>
            <a:ext cx="9758939" cy="1280890"/>
          </a:xfrm>
        </p:spPr>
        <p:txBody>
          <a:bodyPr>
            <a:normAutofit/>
          </a:bodyPr>
          <a:lstStyle/>
          <a:p>
            <a:pPr algn="ctr"/>
            <a:r>
              <a:rPr lang="he-IL" sz="1800" b="1" dirty="0"/>
              <a:t>מדוע זקנים יותר מאושרים? – </a:t>
            </a:r>
            <a:r>
              <a:rPr lang="he-IL" sz="3200" b="1" dirty="0"/>
              <a:t>יכולת הקבלה</a:t>
            </a:r>
          </a:p>
        </p:txBody>
      </p:sp>
      <p:sp>
        <p:nvSpPr>
          <p:cNvPr id="3" name="מציין מיקום תוכן 2">
            <a:extLst>
              <a:ext uri="{FF2B5EF4-FFF2-40B4-BE49-F238E27FC236}">
                <a16:creationId xmlns:a16="http://schemas.microsoft.com/office/drawing/2014/main" id="{5D0FEE9A-7426-B03B-32AB-0DDDD1848EA1}"/>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לפי המחקר שלנו הם יותר חיוביים, אך גם סביר יותר שהם יחוו רגשות מעורבים יותר מהצעירים -- עצב יחד עם אושר; אותה דמעה בקצה העין כשמחייכים אל חבר.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ומחקרים אחרים הראו שהמבוגרים יותר מתמודדים עם עצב בנוחות רבה יותר. </a:t>
            </a: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יש בהם יותר קבלה של העצב מאשר הצעירים מהם.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אנו חושדים שיש בכך כדי להסביר מדוע המבוגרים יותר טובים מהצעירים בפתרון סכסוכים ו-ויכוחים טעונים.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המבוגרים יותר מסוגלים להתייחס לאי-צדק בחמלה, אך לא בייאוש.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2124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D9CE-8050-79E5-A708-4CDFD6FAFA5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0B8FA5D-3A6D-6678-741C-302C2B64AD0E}"/>
              </a:ext>
            </a:extLst>
          </p:cNvPr>
          <p:cNvSpPr>
            <a:spLocks noGrp="1"/>
          </p:cNvSpPr>
          <p:nvPr>
            <p:ph idx="1"/>
          </p:nvPr>
        </p:nvSpPr>
        <p:spPr/>
        <p:txBody>
          <a:bodyPr>
            <a:normAutofit/>
          </a:bodyPr>
          <a:lstStyle/>
          <a:p>
            <a:pPr algn="just"/>
            <a:r>
              <a:rPr lang="he-IL" dirty="0"/>
              <a:t>חברי הכנסת, אורחים נכבדים, ידידי שר הבריאות, שרים שאינם, אני מודה על כך שאפשרה לנו לציין את יום הקשיש הבין-לאומי, ואני מברך את אורחינו הנכבדים שמבקרים היום בכנסת ויושבים ביציע. בשבילנו, סיעת הגמלאים, זה כבוד גדול לארח אותם כאן, שהרי אלה אותם גמלאים שעבורם ולמענם אנו, סיעת הגמלאים, שרי הגמלאים, עושים כל שביכולתנו להיטיב את מצבם בישראל.</a:t>
            </a:r>
          </a:p>
          <a:p>
            <a:r>
              <a:rPr lang="he-IL" dirty="0"/>
              <a:t>אני, כבן לעם היהודי, מרגיש חובה באירוע של יום הזקן לבדוק במקורות, במסורת היהודית, איך נהגנו אנחנו בעבר הרחוק להתייחס לזקן. </a:t>
            </a:r>
          </a:p>
          <a:p>
            <a:r>
              <a:rPr lang="he-IL" dirty="0"/>
              <a:t>בדקתי, והאדם הזקן נזכר בתנ"ך בלא פחות מ-‎200 מקומות. מעניינת הגדרת הזקן והשיבה המובאת על-ידי חז"ל, ואמרו: זקן מה זה אומר? זה קנה חוכמה. </a:t>
            </a:r>
          </a:p>
          <a:p>
            <a:r>
              <a:rPr lang="he-IL" dirty="0"/>
              <a:t>אבל מצאתי במדרשים נוספים: זקן - זה קנה ניסיון.</a:t>
            </a:r>
          </a:p>
          <a:p>
            <a:r>
              <a:rPr lang="he-IL" dirty="0"/>
              <a:t>כדי להדגיש שיש חוכמה לזקנים, אקריא ואספר את סיפורו של רחבעם בן שלמה, מלך ישראל, שבזמנו התפרקה מלכות ישראל לשני חלקים, ויש לו מוסר השכל לימינו אלה. </a:t>
            </a:r>
          </a:p>
          <a:p>
            <a:endParaRPr lang="he-IL" dirty="0"/>
          </a:p>
        </p:txBody>
      </p:sp>
      <p:sp>
        <p:nvSpPr>
          <p:cNvPr id="4" name="מציין מיקום של מספר שקופית 3">
            <a:extLst>
              <a:ext uri="{FF2B5EF4-FFF2-40B4-BE49-F238E27FC236}">
                <a16:creationId xmlns:a16="http://schemas.microsoft.com/office/drawing/2014/main" id="{4F090CDD-99E5-0EDA-C82E-60CE94E5C0CB}"/>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06772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07EFBD-2AEF-9AF1-9A58-608303CF36E5}"/>
              </a:ext>
            </a:extLst>
          </p:cNvPr>
          <p:cNvSpPr>
            <a:spLocks noGrp="1"/>
          </p:cNvSpPr>
          <p:nvPr>
            <p:ph type="title"/>
          </p:nvPr>
        </p:nvSpPr>
        <p:spPr/>
        <p:txBody>
          <a:bodyPr/>
          <a:lstStyle/>
          <a:p>
            <a:r>
              <a:rPr lang="he-IL" dirty="0"/>
              <a:t>עצת הזקנים</a:t>
            </a:r>
          </a:p>
        </p:txBody>
      </p:sp>
      <p:sp>
        <p:nvSpPr>
          <p:cNvPr id="3" name="מציין מיקום תוכן 2">
            <a:extLst>
              <a:ext uri="{FF2B5EF4-FFF2-40B4-BE49-F238E27FC236}">
                <a16:creationId xmlns:a16="http://schemas.microsoft.com/office/drawing/2014/main" id="{D114A796-FE7C-9551-7465-2EEE71B428D1}"/>
              </a:ext>
            </a:extLst>
          </p:cNvPr>
          <p:cNvSpPr>
            <a:spLocks noGrp="1"/>
          </p:cNvSpPr>
          <p:nvPr>
            <p:ph idx="1"/>
          </p:nvPr>
        </p:nvSpPr>
        <p:spPr>
          <a:xfrm>
            <a:off x="157017" y="942109"/>
            <a:ext cx="10132291" cy="5800597"/>
          </a:xfrm>
        </p:spPr>
        <p:txBody>
          <a:bodyPr>
            <a:normAutofit lnSpcReduction="10000"/>
          </a:bodyPr>
          <a:lstStyle/>
          <a:p>
            <a:pPr rtl="1"/>
            <a:r>
              <a:rPr lang="he-IL" sz="1800" b="0" i="0" dirty="0">
                <a:solidFill>
                  <a:srgbClr val="000000"/>
                </a:solidFill>
                <a:effectLst/>
                <a:latin typeface="Arial" panose="020B0604020202020204" pitchFamily="34" charset="0"/>
              </a:rPr>
              <a:t>רחבעם בן שלמה עולה למלוכה. אנו יודעים בן כמה היה במלכו: בן ארבעים ואחת. גבר במלוא כוחו, במלוא שכלו. הוא מגיע לטכס ההכתרה, בשכם. הוא צריך להחליט מי יהיו היועצים שלו: יועצי הדור הישן, הזקנים שהיו יועצים של שלמה אביו, או יועצים חדשים, מחבריו. </a:t>
            </a:r>
          </a:p>
          <a:p>
            <a:pPr rtl="1"/>
            <a:r>
              <a:rPr lang="he-IL" sz="1800" b="0" i="0" dirty="0">
                <a:solidFill>
                  <a:srgbClr val="000000"/>
                </a:solidFill>
                <a:effectLst/>
                <a:latin typeface="Arial" panose="020B0604020202020204" pitchFamily="34" charset="0"/>
              </a:rPr>
              <a:t>אנו יכולים לתאר לעצמנו את הלחץ שהופעל על רחבעם על ידי חבריו, שהיו נאמנים לו שנים הרבה, ועכשיו, שעה שהוא מגיע סוף סוף </a:t>
            </a:r>
            <a:r>
              <a:rPr lang="he-IL" sz="1800" b="0" i="0" dirty="0" err="1">
                <a:solidFill>
                  <a:srgbClr val="000000"/>
                </a:solidFill>
                <a:effectLst/>
                <a:latin typeface="Arial" panose="020B0604020202020204" pitchFamily="34" charset="0"/>
              </a:rPr>
              <a:t>לכסא</a:t>
            </a:r>
            <a:r>
              <a:rPr lang="he-IL" sz="1800" b="0" i="0" dirty="0">
                <a:solidFill>
                  <a:srgbClr val="000000"/>
                </a:solidFill>
                <a:effectLst/>
                <a:latin typeface="Arial" panose="020B0604020202020204" pitchFamily="34" charset="0"/>
              </a:rPr>
              <a:t> המלכות, רוצים גם הם חלק בשלטון, חלק באחריות. רחבעם נכנע לחבריו מילדות, והוא ממנה אותם ליועצים.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הגיע יום ההכתרה. רחבעם מגיע לטכס. בפי העם בקשה אחת:</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"אביך הקשה את עולנו, ואתה הקל מעבודת אביך הקשה ומעולו הכבד אשר נתן עלינו, ונעבדך".</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שלמה המלך בנה בניה רבה, מלך בתנופה ובעוז, והעם שילם את מחיר תעוזתו. העם עייף.</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"הקל מעבודת אביך הקשה ומעולו הכבד אשר נתן עלינו, ונעבדך".</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שינוי סדרי </a:t>
            </a:r>
            <a:r>
              <a:rPr lang="he-IL" sz="1800" b="0" i="0" dirty="0" err="1">
                <a:solidFill>
                  <a:srgbClr val="000000"/>
                </a:solidFill>
                <a:effectLst/>
                <a:latin typeface="Arial" panose="020B0604020202020204" pitchFamily="34" charset="0"/>
              </a:rPr>
              <a:t>המסים</a:t>
            </a:r>
            <a:r>
              <a:rPr lang="he-IL" sz="1800" b="0" i="0" dirty="0">
                <a:solidFill>
                  <a:srgbClr val="000000"/>
                </a:solidFill>
                <a:effectLst/>
                <a:latin typeface="Arial" panose="020B0604020202020204" pitchFamily="34" charset="0"/>
              </a:rPr>
              <a:t> הוא עניין בעל חשיבות מכרעת. רחבעם דוחה את מתן ההחלטה בשלשה ימים. הוא רוצה להיוועץ. שתי קבוצות יועצים: </a:t>
            </a:r>
          </a:p>
          <a:p>
            <a:pPr rtl="1"/>
            <a:r>
              <a:rPr lang="he-IL" sz="1800" b="0" i="0" dirty="0">
                <a:solidFill>
                  <a:srgbClr val="000000"/>
                </a:solidFill>
                <a:effectLst/>
                <a:latin typeface="Arial" panose="020B0604020202020204" pitchFamily="34" charset="0"/>
              </a:rPr>
              <a:t>יועצי שלמה אביו, ויועציו הוא, הצעירים, המבטיחים, החברים מנוער.</a:t>
            </a:r>
            <a:endParaRPr lang="he-IL" b="0" i="0" dirty="0">
              <a:solidFill>
                <a:srgbClr val="000000"/>
              </a:solidFill>
              <a:effectLst/>
              <a:latin typeface="Arial" panose="020B0604020202020204" pitchFamily="34" charset="0"/>
            </a:endParaRPr>
          </a:p>
          <a:p>
            <a:pPr rtl="1"/>
            <a:r>
              <a:rPr lang="he-IL" b="0" i="0" dirty="0">
                <a:solidFill>
                  <a:srgbClr val="000000"/>
                </a:solidFill>
                <a:effectLst/>
                <a:latin typeface="Arial" panose="020B0604020202020204" pitchFamily="34" charset="0"/>
              </a:rPr>
              <a:t> </a:t>
            </a:r>
            <a:r>
              <a:rPr lang="he-IL" sz="1800" b="0" i="0" dirty="0">
                <a:solidFill>
                  <a:srgbClr val="000000"/>
                </a:solidFill>
                <a:effectLst/>
                <a:latin typeface="Arial" panose="020B0604020202020204" pitchFamily="34" charset="0"/>
              </a:rPr>
              <a:t>יועציו של שלמה מייעצים לרחבעם ללכת לקראת העם.</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"אם תהיה טוב להעם הזה, ורציתם, ודברת אליהם דברים טובים, והיו לך עבדים כל הימים".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 היועצים הזקנים לא הציעו להיכנע לכל רצון העם. הם הציעו להסביר לעם, לדבר אליו דברים טובים, לרצות אותו. העם מסוגל לעמוד בלחץ, צריך רק להיות טוב אליו, לרצותו.</a:t>
            </a:r>
            <a:endParaRPr lang="he-IL" b="0" i="0" dirty="0">
              <a:solidFill>
                <a:srgbClr val="000000"/>
              </a:solidFill>
              <a:effectLs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8FF80021-A01A-B5E1-E6E1-54DB8B37D18E}"/>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74536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71522-90C9-F350-AAA5-48926214578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A7EC2F2-A970-AB88-2AC4-D46FC527E828}"/>
              </a:ext>
            </a:extLst>
          </p:cNvPr>
          <p:cNvSpPr>
            <a:spLocks noGrp="1"/>
          </p:cNvSpPr>
          <p:nvPr>
            <p:ph type="title"/>
          </p:nvPr>
        </p:nvSpPr>
        <p:spPr/>
        <p:txBody>
          <a:bodyPr/>
          <a:lstStyle/>
          <a:p>
            <a:r>
              <a:rPr lang="he-IL" dirty="0"/>
              <a:t>עצת הצעירים</a:t>
            </a:r>
          </a:p>
        </p:txBody>
      </p:sp>
      <p:sp>
        <p:nvSpPr>
          <p:cNvPr id="3" name="מציין מיקום תוכן 2">
            <a:extLst>
              <a:ext uri="{FF2B5EF4-FFF2-40B4-BE49-F238E27FC236}">
                <a16:creationId xmlns:a16="http://schemas.microsoft.com/office/drawing/2014/main" id="{BBB9C098-5495-F113-77A3-F5FE88DE1615}"/>
              </a:ext>
            </a:extLst>
          </p:cNvPr>
          <p:cNvSpPr>
            <a:spLocks noGrp="1"/>
          </p:cNvSpPr>
          <p:nvPr>
            <p:ph idx="1"/>
          </p:nvPr>
        </p:nvSpPr>
        <p:spPr>
          <a:xfrm>
            <a:off x="157017" y="942109"/>
            <a:ext cx="10132291" cy="5800597"/>
          </a:xfrm>
        </p:spPr>
        <p:txBody>
          <a:bodyPr>
            <a:normAutofit lnSpcReduction="10000"/>
          </a:bodyPr>
          <a:lstStyle/>
          <a:p>
            <a:pPr rtl="1"/>
            <a:r>
              <a:rPr lang="he-IL" sz="1800" b="0" i="0" dirty="0">
                <a:solidFill>
                  <a:srgbClr val="000000"/>
                </a:solidFill>
                <a:effectLst/>
                <a:latin typeface="Arial" panose="020B0604020202020204" pitchFamily="34" charset="0"/>
              </a:rPr>
              <a:t>הצעירים אגרסיביים יותר. כמעט אמרתי: "צברים קשוחים". הם מאמינים במשמעת ברזל, בשלטון תקיף, בדברים בוטים.</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"כה תאמר אליהם: קטני עבה ממותני אבי. ועתה, אבי העמיס עליהם עול כבד, ואני אוסיף על עולכם. אבי ייסר אתכם בשוטים, ואני בעקרבים".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מחבר הנאום הזה בוודאי התמוגג מנחת למקרא יצירתו. אילו דימויים עשירים! איזה סגנון מליצי!</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"קטני עבה ממתני אבי".</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אצבעי הקטנה עבה יותר ממתניו של אבי.</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"אבי ייסר אתכם בשוטים, ואני בעקרבים".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שוב דימוי מרשים, שוב משפט בומבסטי, שאין לו כיסוי בשטח. טקס ההכתרה מסתיים בבושת פנים. העם מכריז:</a:t>
            </a:r>
            <a:endParaRPr lang="he-IL" b="0" i="0" dirty="0">
              <a:solidFill>
                <a:srgbClr val="000000"/>
              </a:solidFill>
              <a:effectLst/>
              <a:latin typeface="Arial" panose="020B0604020202020204" pitchFamily="34" charset="0"/>
            </a:endParaRPr>
          </a:p>
          <a:p>
            <a:pPr indent="457200" rtl="1"/>
            <a:r>
              <a:rPr lang="he-IL" sz="1800" b="0" i="0" dirty="0">
                <a:solidFill>
                  <a:srgbClr val="00AAAA"/>
                </a:solidFill>
                <a:effectLst/>
                <a:latin typeface="Arial" panose="020B0604020202020204" pitchFamily="34" charset="0"/>
              </a:rPr>
              <a:t>"מה לנו חלק בדויד, ולא נחלה בבן ישי, איש </a:t>
            </a:r>
            <a:r>
              <a:rPr lang="he-IL" sz="1800" b="0" i="0" dirty="0" err="1">
                <a:solidFill>
                  <a:srgbClr val="00AAAA"/>
                </a:solidFill>
                <a:effectLst/>
                <a:latin typeface="Arial" panose="020B0604020202020204" pitchFamily="34" charset="0"/>
              </a:rPr>
              <a:t>לאהליך</a:t>
            </a:r>
            <a:r>
              <a:rPr lang="he-IL" sz="1800" b="0" i="0" dirty="0">
                <a:solidFill>
                  <a:srgbClr val="00AAAA"/>
                </a:solidFill>
                <a:effectLst/>
                <a:latin typeface="Arial" panose="020B0604020202020204" pitchFamily="34" charset="0"/>
              </a:rPr>
              <a:t> ישראל, עתה ראה ביתך דוד".</a:t>
            </a:r>
          </a:p>
          <a:p>
            <a:pPr indent="457200" rtl="1"/>
            <a:r>
              <a:rPr lang="he-IL" sz="500" b="0" i="0" dirty="0">
                <a:solidFill>
                  <a:srgbClr val="000000"/>
                </a:solidFill>
                <a:effectLst/>
                <a:latin typeface="Arial" panose="020B0604020202020204" pitchFamily="34" charset="0"/>
              </a:rPr>
              <a:t>תלמוד בבלי מסכת מגילה דף לא עמוד ב  </a:t>
            </a:r>
            <a:r>
              <a:rPr lang="he-IL" b="0" i="0" dirty="0">
                <a:solidFill>
                  <a:srgbClr val="000000"/>
                </a:solidFill>
                <a:effectLst/>
                <a:latin typeface="Arial" panose="020B0604020202020204" pitchFamily="34" charset="0"/>
              </a:rPr>
              <a:t>תניא, רבי שמעון בן אלעזר אומר: אם יאמרו לך זקנים: סתור! וילדים: בנה! - סתור ואל תבנה, מפני שסתירת זקנים - בנין, ובנין נערים - סתירה, וסימן לדבר: רחבעם בן שלמה. </a:t>
            </a:r>
          </a:p>
          <a:p>
            <a:pPr indent="457200" rtl="1"/>
            <a:r>
              <a:rPr lang="he-IL" b="0" i="0" dirty="0" err="1">
                <a:solidFill>
                  <a:srgbClr val="000000"/>
                </a:solidFill>
                <a:effectLst/>
                <a:latin typeface="Arial" panose="020B0604020202020204" pitchFamily="34" charset="0"/>
              </a:rPr>
              <a:t>המהרש"ם</a:t>
            </a:r>
            <a:r>
              <a:rPr lang="he-IL" b="0" i="0" dirty="0">
                <a:solidFill>
                  <a:srgbClr val="000000"/>
                </a:solidFill>
                <a:effectLst/>
                <a:latin typeface="Arial" panose="020B0604020202020204" pitchFamily="34" charset="0"/>
              </a:rPr>
              <a:t> מביא, </a:t>
            </a:r>
            <a:r>
              <a:rPr lang="he-IL" b="0" i="0" dirty="0" err="1">
                <a:solidFill>
                  <a:srgbClr val="000000"/>
                </a:solidFill>
                <a:effectLst/>
                <a:latin typeface="Arial" panose="020B0604020202020204" pitchFamily="34" charset="0"/>
              </a:rPr>
              <a:t>דבתוספתא</a:t>
            </a:r>
            <a:r>
              <a:rPr lang="he-IL" b="0" i="0" dirty="0">
                <a:solidFill>
                  <a:srgbClr val="000000"/>
                </a:solidFill>
                <a:effectLst/>
                <a:latin typeface="Arial" panose="020B0604020202020204" pitchFamily="34" charset="0"/>
              </a:rPr>
              <a:t> </a:t>
            </a:r>
            <a:r>
              <a:rPr lang="he-IL" sz="500" b="0" i="0" dirty="0" err="1">
                <a:solidFill>
                  <a:srgbClr val="000000"/>
                </a:solidFill>
                <a:effectLst/>
                <a:latin typeface="Arial" panose="020B0604020202020204" pitchFamily="34" charset="0"/>
              </a:rPr>
              <a:t>דעבודה</a:t>
            </a:r>
            <a:r>
              <a:rPr lang="he-IL" sz="500" b="0" i="0" dirty="0">
                <a:solidFill>
                  <a:srgbClr val="000000"/>
                </a:solidFill>
                <a:effectLst/>
                <a:latin typeface="Arial" panose="020B0604020202020204" pitchFamily="34" charset="0"/>
              </a:rPr>
              <a:t> זרה [פרק א'] איתא</a:t>
            </a:r>
            <a:r>
              <a:rPr lang="he-IL" b="0" i="0" dirty="0">
                <a:solidFill>
                  <a:srgbClr val="000000"/>
                </a:solidFill>
                <a:effectLst/>
                <a:latin typeface="Arial" panose="020B0604020202020204" pitchFamily="34" charset="0"/>
              </a:rPr>
              <a:t>, דהיינו אפילו גבי בית המקדש. דאם יאמרו לו זקנים: סתור, וילדים - בנה, אפילו הכי - ישמע לזקנים. </a:t>
            </a:r>
            <a:r>
              <a:rPr lang="he-IL" sz="500" b="0" i="0" dirty="0">
                <a:solidFill>
                  <a:srgbClr val="000000"/>
                </a:solidFill>
                <a:effectLst/>
                <a:latin typeface="Arial" panose="020B0604020202020204" pitchFamily="34" charset="0"/>
              </a:rPr>
              <a:t>וכך כתב רש"י בנדרים [מ' ע"א]. ועוד כתב התם</a:t>
            </a:r>
            <a:r>
              <a:rPr lang="he-IL" b="0" i="0" dirty="0">
                <a:solidFill>
                  <a:srgbClr val="000000"/>
                </a:solidFill>
                <a:effectLst/>
                <a:latin typeface="Arial" panose="020B0604020202020204" pitchFamily="34" charset="0"/>
              </a:rPr>
              <a:t>, </a:t>
            </a:r>
            <a:r>
              <a:rPr lang="he-IL" b="0" i="0" dirty="0" err="1">
                <a:solidFill>
                  <a:srgbClr val="000000"/>
                </a:solidFill>
                <a:effectLst/>
                <a:latin typeface="Arial" panose="020B0604020202020204" pitchFamily="34" charset="0"/>
              </a:rPr>
              <a:t>דהכי</a:t>
            </a:r>
            <a:r>
              <a:rPr lang="he-IL" b="0" i="0" dirty="0">
                <a:solidFill>
                  <a:srgbClr val="000000"/>
                </a:solidFill>
                <a:effectLst/>
                <a:latin typeface="Arial" panose="020B0604020202020204" pitchFamily="34" charset="0"/>
              </a:rPr>
              <a:t> </a:t>
            </a:r>
            <a:r>
              <a:rPr lang="he-IL" b="0" i="0" dirty="0" err="1">
                <a:solidFill>
                  <a:srgbClr val="000000"/>
                </a:solidFill>
                <a:effectLst/>
                <a:latin typeface="Arial" panose="020B0604020202020204" pitchFamily="34" charset="0"/>
              </a:rPr>
              <a:t>הוה</a:t>
            </a:r>
            <a:r>
              <a:rPr lang="he-IL" b="0" i="0" dirty="0">
                <a:solidFill>
                  <a:srgbClr val="000000"/>
                </a:solidFill>
                <a:effectLst/>
                <a:latin typeface="Arial" panose="020B0604020202020204" pitchFamily="34" charset="0"/>
              </a:rPr>
              <a:t> גבי רחבעם בן שלמה, </a:t>
            </a:r>
            <a:r>
              <a:rPr lang="he-IL" b="0" i="0" dirty="0" err="1">
                <a:solidFill>
                  <a:srgbClr val="000000"/>
                </a:solidFill>
                <a:effectLst/>
                <a:latin typeface="Arial" panose="020B0604020202020204" pitchFamily="34" charset="0"/>
              </a:rPr>
              <a:t>דכתיב</a:t>
            </a:r>
            <a:r>
              <a:rPr lang="he-IL" b="0" i="0" dirty="0">
                <a:solidFill>
                  <a:srgbClr val="000000"/>
                </a:solidFill>
                <a:effectLst/>
                <a:latin typeface="Arial" panose="020B0604020202020204" pitchFamily="34" charset="0"/>
              </a:rPr>
              <a:t> ביה: "ויעזוב את עצת הזקנים וגו'", ונחרב </a:t>
            </a:r>
            <a:r>
              <a:rPr lang="he-IL" b="0" i="0" dirty="0" err="1">
                <a:solidFill>
                  <a:srgbClr val="000000"/>
                </a:solidFill>
                <a:effectLst/>
                <a:latin typeface="Arial" panose="020B0604020202020204" pitchFamily="34" charset="0"/>
              </a:rPr>
              <a:t>ביהמ"ק</a:t>
            </a:r>
            <a:r>
              <a:rPr lang="he-IL" b="0" i="0" dirty="0">
                <a:solidFill>
                  <a:srgbClr val="000000"/>
                </a:solidFill>
                <a:effectLst/>
                <a:latin typeface="Arial" panose="020B0604020202020204" pitchFamily="34" charset="0"/>
              </a:rPr>
              <a:t> על אותה עצה. </a:t>
            </a:r>
          </a:p>
          <a:p>
            <a:pPr indent="457200" rtl="1"/>
            <a:r>
              <a:rPr lang="he-IL" b="0" dirty="0">
                <a:solidFill>
                  <a:srgbClr val="000000"/>
                </a:solidFill>
                <a:highlight>
                  <a:srgbClr val="FFFF00"/>
                </a:highlight>
                <a:latin typeface="Arial" panose="020B0604020202020204" pitchFamily="34" charset="0"/>
              </a:rPr>
              <a:t>הנה לנו דוגמא על החמלה שיש לזקנים. </a:t>
            </a:r>
            <a:endParaRPr lang="he-IL" b="0" i="0" dirty="0">
              <a:solidFill>
                <a:srgbClr val="000000"/>
              </a:solidFill>
              <a:effectLst/>
              <a:highlight>
                <a:srgbClr val="FFFF00"/>
              </a:highlight>
              <a:latin typeface="Arial" panose="020B0604020202020204" pitchFamily="34" charset="0"/>
            </a:endParaRPr>
          </a:p>
          <a:p>
            <a:pPr indent="457200" rtl="1"/>
            <a:endParaRPr lang="he-IL" b="0" i="0" dirty="0">
              <a:solidFill>
                <a:srgbClr val="000000"/>
              </a:solidFill>
              <a:effectLst/>
              <a:latin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9089ADEC-AA43-A171-5DA2-39BE0AD4C9A9}"/>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69776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C7AC7-3FB2-77EF-3341-466753BF46A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C697AC8-AB8C-4C06-680B-EF474B765642}"/>
              </a:ext>
            </a:extLst>
          </p:cNvPr>
          <p:cNvSpPr>
            <a:spLocks noGrp="1"/>
          </p:cNvSpPr>
          <p:nvPr>
            <p:ph type="title"/>
          </p:nvPr>
        </p:nvSpPr>
        <p:spPr>
          <a:xfrm>
            <a:off x="1745673" y="624110"/>
            <a:ext cx="9758939" cy="1280890"/>
          </a:xfrm>
        </p:spPr>
        <p:txBody>
          <a:bodyPr>
            <a:normAutofit/>
          </a:bodyPr>
          <a:lstStyle/>
          <a:p>
            <a:pPr algn="ctr"/>
            <a:r>
              <a:rPr lang="he-IL" sz="1800" b="1" dirty="0"/>
              <a:t>מדוע זקנים יותר מאושרים? – </a:t>
            </a:r>
            <a:r>
              <a:rPr lang="he-IL" sz="3200" b="1" dirty="0"/>
              <a:t>חיים חיוביים</a:t>
            </a:r>
          </a:p>
        </p:txBody>
      </p:sp>
      <p:sp>
        <p:nvSpPr>
          <p:cNvPr id="3" name="מציין מיקום תוכן 2">
            <a:extLst>
              <a:ext uri="{FF2B5EF4-FFF2-40B4-BE49-F238E27FC236}">
                <a16:creationId xmlns:a16="http://schemas.microsoft.com/office/drawing/2014/main" id="{20A8A2AE-0B80-A345-3E83-3FD00041680D}"/>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וכשכל שאר הדברים זהים, המבוגרים יותר מתעלים את משאביהם הקוגניטיביים, כמו תשומת-לב </a:t>
            </a:r>
            <a:r>
              <a:rPr lang="he-IL" sz="1800" dirty="0" err="1">
                <a:effectLst/>
                <a:latin typeface="Calibri" panose="020F0502020204030204" pitchFamily="34" charset="0"/>
                <a:ea typeface="Calibri" panose="020F0502020204030204" pitchFamily="34" charset="0"/>
                <a:cs typeface="Arial" panose="020B0604020202020204" pitchFamily="34" charset="0"/>
              </a:rPr>
              <a:t>וזכרון</a:t>
            </a:r>
            <a:r>
              <a:rPr lang="he-IL" sz="1800" dirty="0">
                <a:effectLst/>
                <a:latin typeface="Calibri" panose="020F0502020204030204" pitchFamily="34" charset="0"/>
                <a:ea typeface="Calibri" panose="020F0502020204030204" pitchFamily="34" charset="0"/>
                <a:cs typeface="Arial" panose="020B0604020202020204" pitchFamily="34" charset="0"/>
              </a:rPr>
              <a:t>, למידע חיובי יותר מאשר למידע שלילי.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מראים לקשיש, לאיש בגיל העמידה ולצעיר תמונות כמו אלה שאתם רואים על המסך, ואחר מבקשים מהם להיזכר בהכי הרבה תמונות, המבוגרים יותר, אך לא הצעירים, זוכרים יותר תמונות חיוביות מאשר שליליות. ביקשנו במחקרי מעבדה מאנשים מבוגרים יותר וצעירים יותר להתבונן בפרצופים, חלקם זועפים, חלקם מחייכים. </a:t>
            </a:r>
            <a:r>
              <a:rPr lang="he-IL" sz="1800" b="1" dirty="0">
                <a:effectLst/>
                <a:latin typeface="Calibri" panose="020F0502020204030204" pitchFamily="34" charset="0"/>
                <a:ea typeface="Calibri" panose="020F0502020204030204" pitchFamily="34" charset="0"/>
                <a:cs typeface="Arial" panose="020B0604020202020204" pitchFamily="34" charset="0"/>
              </a:rPr>
              <a:t>המבוגרים יותר הביטו בפרצופים המחייכים והסבו את המבט מהזועפים והכועסים.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כך, איך זה ייתכן? </a:t>
            </a:r>
          </a:p>
        </p:txBody>
      </p:sp>
    </p:spTree>
    <p:extLst>
      <p:ext uri="{BB962C8B-B14F-4D97-AF65-F5344CB8AC3E}">
        <p14:creationId xmlns:p14="http://schemas.microsoft.com/office/powerpoint/2010/main" val="1135901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327B9-DCDA-E5E6-49C6-023675DBD49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F701250-210B-B6E4-C6A1-09A589CE660A}"/>
              </a:ext>
            </a:extLst>
          </p:cNvPr>
          <p:cNvSpPr>
            <a:spLocks noGrp="1"/>
          </p:cNvSpPr>
          <p:nvPr>
            <p:ph type="title"/>
          </p:nvPr>
        </p:nvSpPr>
        <p:spPr>
          <a:xfrm>
            <a:off x="1745673" y="624110"/>
            <a:ext cx="9758939" cy="1280890"/>
          </a:xfrm>
        </p:spPr>
        <p:txBody>
          <a:bodyPr>
            <a:normAutofit/>
          </a:bodyPr>
          <a:lstStyle/>
          <a:p>
            <a:pPr algn="ctr"/>
            <a:r>
              <a:rPr lang="he-IL" sz="1500" b="1" dirty="0"/>
              <a:t>מדוע זקנים יותר מאושרים? – </a:t>
            </a:r>
            <a:r>
              <a:rPr lang="he-IL" sz="3200" b="1" dirty="0"/>
              <a:t>ניצול הזמן לדברים חשובים</a:t>
            </a:r>
          </a:p>
        </p:txBody>
      </p:sp>
      <p:sp>
        <p:nvSpPr>
          <p:cNvPr id="3" name="מציין מיקום תוכן 2">
            <a:extLst>
              <a:ext uri="{FF2B5EF4-FFF2-40B4-BE49-F238E27FC236}">
                <a16:creationId xmlns:a16="http://schemas.microsoft.com/office/drawing/2014/main" id="{E9BFC835-6F56-8205-5671-C16EDED5D2DC}"/>
              </a:ext>
            </a:extLst>
          </p:cNvPr>
          <p:cNvSpPr>
            <a:spLocks noGrp="1"/>
          </p:cNvSpPr>
          <p:nvPr>
            <p:ph idx="1"/>
          </p:nvPr>
        </p:nvSpPr>
        <p:spPr>
          <a:xfrm>
            <a:off x="87465" y="1264554"/>
            <a:ext cx="10869432" cy="5477439"/>
          </a:xfrm>
        </p:spPr>
        <p:txBody>
          <a:bodyPr>
            <a:normAutofit fontScale="925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במחקר שלנו מצאנו ששינויים אלה מבוססים על היכולת האנושית הייחודית </a:t>
            </a:r>
            <a:r>
              <a:rPr lang="he-IL" sz="1800" dirty="0" err="1">
                <a:effectLst/>
                <a:latin typeface="Calibri" panose="020F0502020204030204" pitchFamily="34" charset="0"/>
                <a:ea typeface="Calibri" panose="020F0502020204030204" pitchFamily="34" charset="0"/>
                <a:cs typeface="Arial" panose="020B0604020202020204" pitchFamily="34" charset="0"/>
              </a:rPr>
              <a:t>לנטר</a:t>
            </a:r>
            <a:r>
              <a:rPr lang="he-IL" sz="1800" dirty="0">
                <a:effectLst/>
                <a:latin typeface="Calibri" panose="020F0502020204030204" pitchFamily="34" charset="0"/>
                <a:ea typeface="Calibri" panose="020F0502020204030204" pitchFamily="34" charset="0"/>
                <a:cs typeface="Arial" panose="020B0604020202020204" pitchFamily="34" charset="0"/>
              </a:rPr>
              <a:t> זמן -- לא רק הזמן בשעון ובלוח השנה אלא גם הזמן של החיים עצמם.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ואם יש פרדוקס של הזדקנות, </a:t>
            </a:r>
            <a:r>
              <a:rPr lang="he-IL" sz="1800" b="1" dirty="0">
                <a:effectLst/>
                <a:latin typeface="Calibri" panose="020F0502020204030204" pitchFamily="34" charset="0"/>
                <a:ea typeface="Calibri" panose="020F0502020204030204" pitchFamily="34" charset="0"/>
                <a:cs typeface="Arial" panose="020B0604020202020204" pitchFamily="34" charset="0"/>
              </a:rPr>
              <a:t>הריהו בכך שההכרה שלא נחיה לנצח משנה את השקפתנו על החיים בדרכים חיוביות</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כשאופק הזמן ארוך ומעורפל, כפי שזה בדרך כלל בגיל צעיר, אנשים מתכוננים כל העת, מנסים לקלוט מידע רב ככל שיוכלו, לוקחים סיכונים, חוקרים ובודקים. אנו עשויים לבלות עם אנשים שאיננו מחבבים בגלל שזה איכשהו מעניין. אולי נלמד משהו בלתי-צפוי. (צחוק) אנו יוצאים לפגישות עיוורות. (צחוק) כי ככלות </a:t>
            </a:r>
            <a:r>
              <a:rPr lang="he-IL" sz="1800" dirty="0" err="1">
                <a:effectLst/>
                <a:latin typeface="Calibri" panose="020F0502020204030204" pitchFamily="34" charset="0"/>
                <a:ea typeface="Calibri" panose="020F0502020204030204" pitchFamily="34" charset="0"/>
                <a:cs typeface="Arial" panose="020B0604020202020204" pitchFamily="34" charset="0"/>
              </a:rPr>
              <a:t>הכל</a:t>
            </a:r>
            <a:r>
              <a:rPr lang="he-IL" sz="1800" dirty="0">
                <a:effectLst/>
                <a:latin typeface="Calibri" panose="020F0502020204030204" pitchFamily="34" charset="0"/>
                <a:ea typeface="Calibri" panose="020F0502020204030204" pitchFamily="34" charset="0"/>
                <a:cs typeface="Arial" panose="020B0604020202020204" pitchFamily="34" charset="0"/>
              </a:rPr>
              <a:t>, אם זה לא יצליח, תמיד יהיה מחר. אנשים מעל גיל 50 לא יוצאים לפגישות עיוורות. (צחוק) ככל שאנו מזדקנים אופק הזמן שלנו הולך ומתקרב ומטרותינו משתנות.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כשאנו מבינים שאין לנו כל הזמן שבעולם, אנו מזהים הכי טוב את העדיפויות שלנו.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מתייחסים פחות לדברים שוליים.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אנו מתענגים על החיים.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יודעים יותר להעריך דברים, נכונים יותר להתפייס.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משקיעים בחלקים החשובים יותר מבחינה רגשית של החיים, והחיים נעשים טובים יותר, כך שאנו מאושרים יותר בחיי היומיום שלנו.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5787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A2F131-153F-8A4A-7294-701E7380F141}"/>
              </a:ext>
            </a:extLst>
          </p:cNvPr>
          <p:cNvSpPr>
            <a:spLocks noGrp="1"/>
          </p:cNvSpPr>
          <p:nvPr>
            <p:ph type="title"/>
          </p:nvPr>
        </p:nvSpPr>
        <p:spPr/>
        <p:txBody>
          <a:bodyPr>
            <a:normAutofit/>
          </a:bodyPr>
          <a:lstStyle/>
          <a:p>
            <a:r>
              <a:rPr lang="he-IL" sz="600" dirty="0"/>
              <a:t>איוב פרק </a:t>
            </a:r>
            <a:r>
              <a:rPr lang="he-IL" sz="600" dirty="0" err="1"/>
              <a:t>יב</a:t>
            </a:r>
            <a:r>
              <a:rPr lang="he-IL" sz="600" dirty="0"/>
              <a:t> פסוק </a:t>
            </a:r>
            <a:r>
              <a:rPr lang="he-IL" sz="600" dirty="0" err="1"/>
              <a:t>יב</a:t>
            </a:r>
            <a:br>
              <a:rPr lang="he-IL" dirty="0"/>
            </a:br>
            <a:r>
              <a:rPr lang="he-IL" dirty="0"/>
              <a:t>בִּישִׁישִׁים חָכְמָה </a:t>
            </a:r>
          </a:p>
        </p:txBody>
      </p:sp>
      <p:sp>
        <p:nvSpPr>
          <p:cNvPr id="3" name="מציין מיקום תוכן 2">
            <a:extLst>
              <a:ext uri="{FF2B5EF4-FFF2-40B4-BE49-F238E27FC236}">
                <a16:creationId xmlns:a16="http://schemas.microsoft.com/office/drawing/2014/main" id="{40DD2123-C905-2169-FB2E-D31ED0314D41}"/>
              </a:ext>
            </a:extLst>
          </p:cNvPr>
          <p:cNvSpPr>
            <a:spLocks noGrp="1"/>
          </p:cNvSpPr>
          <p:nvPr>
            <p:ph idx="1"/>
          </p:nvPr>
        </p:nvSpPr>
        <p:spPr>
          <a:xfrm>
            <a:off x="157017" y="942109"/>
            <a:ext cx="10132291" cy="5577961"/>
          </a:xfrm>
        </p:spPr>
        <p:txBody>
          <a:bodyPr>
            <a:normAutofit/>
          </a:bodyPr>
          <a:lstStyle/>
          <a:p>
            <a:r>
              <a:rPr lang="he-IL" dirty="0"/>
              <a:t>הנה אין לך אדם שאין לו על מה להודות, וכמאמר העולם שלכל אחד יש 'חצי כוס מלאה', </a:t>
            </a:r>
          </a:p>
          <a:p>
            <a:r>
              <a:rPr lang="he-IL" dirty="0"/>
              <a:t>לעומת זאת תמיד נדמה לאדם שחסר לו ויש לו 'חצי כוס ריקנית'. </a:t>
            </a:r>
          </a:p>
          <a:p>
            <a:r>
              <a:rPr lang="he-IL" dirty="0"/>
              <a:t>ה'חכם' יביט על החצי המלא, </a:t>
            </a:r>
            <a:r>
              <a:rPr lang="he-IL" dirty="0" err="1"/>
              <a:t>ויגל</a:t>
            </a:r>
            <a:r>
              <a:rPr lang="he-IL" dirty="0"/>
              <a:t> וישמח בחלקו, </a:t>
            </a:r>
          </a:p>
          <a:p>
            <a:r>
              <a:rPr lang="he-IL" dirty="0"/>
              <a:t>לעומתו הכסיל תמיד יראה לנגד עיניו את החצי החסר, ועל כן תמיד הוא מתלונן ומתאונן וממורמר.</a:t>
            </a:r>
          </a:p>
          <a:p>
            <a:r>
              <a:rPr lang="he-IL" dirty="0">
                <a:highlight>
                  <a:srgbClr val="FFFF00"/>
                </a:highlight>
              </a:rPr>
              <a:t>ורמז לדבר כי 'חכם' ר"ת חצי כוס מלאה ... </a:t>
            </a:r>
          </a:p>
          <a:p>
            <a:r>
              <a:rPr lang="he-IL" dirty="0"/>
              <a:t>ועל כגון דא נאמר (תהלים </a:t>
            </a:r>
            <a:r>
              <a:rPr lang="he-IL" dirty="0" err="1"/>
              <a:t>קז</a:t>
            </a:r>
            <a:r>
              <a:rPr lang="he-IL" dirty="0"/>
              <a:t> מג) 'מי חכם וישמר אלה ויתבוננו חסדי ה'', </a:t>
            </a:r>
          </a:p>
          <a:p>
            <a:r>
              <a:rPr lang="he-IL" dirty="0" err="1"/>
              <a:t>שה'חכם</a:t>
            </a:r>
            <a:r>
              <a:rPr lang="he-IL" dirty="0"/>
              <a:t>' הרואה חצי כוס מלאה תמיד מתבונן בחסדי ה', </a:t>
            </a:r>
          </a:p>
          <a:p>
            <a:r>
              <a:rPr lang="he-IL" dirty="0"/>
              <a:t>וחילופיהן ב...</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8880688C-1A4E-2C3A-0997-71EFC65A99BA}"/>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37756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63ED-9C16-200D-20C2-14DFA483BEF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6D3FE61-1CC5-BAA5-229B-22AE135C15BC}"/>
              </a:ext>
            </a:extLst>
          </p:cNvPr>
          <p:cNvSpPr>
            <a:spLocks noGrp="1"/>
          </p:cNvSpPr>
          <p:nvPr>
            <p:ph type="title"/>
          </p:nvPr>
        </p:nvSpPr>
        <p:spPr>
          <a:xfrm>
            <a:off x="1745673" y="198783"/>
            <a:ext cx="9758939" cy="580445"/>
          </a:xfrm>
        </p:spPr>
        <p:txBody>
          <a:bodyPr>
            <a:normAutofit/>
          </a:bodyPr>
          <a:lstStyle/>
          <a:p>
            <a:pPr algn="ctr"/>
            <a:r>
              <a:rPr lang="he-IL" sz="2800" b="1" dirty="0"/>
              <a:t>וְאֹרֶךְ יָמִים תְּבוּנָה</a:t>
            </a:r>
          </a:p>
        </p:txBody>
      </p:sp>
      <p:sp>
        <p:nvSpPr>
          <p:cNvPr id="3" name="מציין מיקום תוכן 2">
            <a:extLst>
              <a:ext uri="{FF2B5EF4-FFF2-40B4-BE49-F238E27FC236}">
                <a16:creationId xmlns:a16="http://schemas.microsoft.com/office/drawing/2014/main" id="{70D55ECB-D552-6E66-5137-ECC7D6544D97}"/>
              </a:ext>
            </a:extLst>
          </p:cNvPr>
          <p:cNvSpPr>
            <a:spLocks noGrp="1"/>
          </p:cNvSpPr>
          <p:nvPr>
            <p:ph idx="1"/>
          </p:nvPr>
        </p:nvSpPr>
        <p:spPr>
          <a:xfrm>
            <a:off x="1" y="2035534"/>
            <a:ext cx="11504612" cy="4706459"/>
          </a:xfrm>
        </p:spPr>
        <p:txBody>
          <a:bodyPr>
            <a:normAutofit/>
          </a:bodyPr>
          <a:lstStyle/>
          <a:p>
            <a:pPr algn="just">
              <a:lnSpc>
                <a:spcPct val="107000"/>
              </a:lnSpc>
              <a:spcAft>
                <a:spcPts val="800"/>
              </a:spcAft>
            </a:pPr>
            <a:r>
              <a:rPr lang="he-IL" dirty="0" err="1">
                <a:solidFill>
                  <a:srgbClr val="000000"/>
                </a:solidFill>
                <a:latin typeface="OpenSansHebrew"/>
              </a:rPr>
              <a:t>הנויורוכירורג</a:t>
            </a:r>
            <a:r>
              <a:rPr lang="he-IL" dirty="0">
                <a:solidFill>
                  <a:srgbClr val="000000"/>
                </a:solidFill>
                <a:latin typeface="OpenSansHebrew"/>
              </a:rPr>
              <a:t> וחוקר המוח פרופ' אלחנן גולדברג מאוניברסיטת ניו יורק, יש הסבר מפתיע. </a:t>
            </a:r>
          </a:p>
          <a:p>
            <a:pPr algn="just">
              <a:lnSpc>
                <a:spcPct val="107000"/>
              </a:lnSpc>
              <a:spcAft>
                <a:spcPts val="800"/>
              </a:spcAft>
            </a:pPr>
            <a:r>
              <a:rPr lang="he-IL" dirty="0">
                <a:solidFill>
                  <a:srgbClr val="000000"/>
                </a:solidFill>
                <a:latin typeface="OpenSansHebrew"/>
              </a:rPr>
              <a:t>גולדברג מאבחן בספרו את התבניות העולות וחוזרות במוחו, העוזרות לו להתמצא בקלות כמעט בכל דילמה שהחיים מעמידים מולו, כ"חוכמת ההתבגרות". המנגנון העצבי העומד בבסיס החוכמה מעניק יתרונות קוגניטיביים מרחיקי לכת בתהליך ההזדקנות. כלומר, אם הזרעים המנטליים נזרעים בשלב מוקדם בנעורים בזכות הסקרנות והחקרנות, ואם הניסיון בשלבים הבוגרים יותר של החיים מעבד ומטפח את היבול המנטלי, הרי החוכמה היא הקציר המנטלי, שאפשר ליהנות ממנו רק בגיל מבוגר.</a:t>
            </a:r>
          </a:p>
          <a:p>
            <a:r>
              <a:rPr lang="he-IL" dirty="0"/>
              <a:t>איוב פרק </a:t>
            </a:r>
            <a:r>
              <a:rPr lang="he-IL" dirty="0" err="1"/>
              <a:t>יב</a:t>
            </a:r>
            <a:r>
              <a:rPr lang="he-IL" dirty="0"/>
              <a:t> פסוק </a:t>
            </a:r>
            <a:r>
              <a:rPr lang="he-IL" dirty="0" err="1"/>
              <a:t>יב</a:t>
            </a:r>
            <a:r>
              <a:rPr lang="he-IL" dirty="0"/>
              <a:t>: בִּישִׁישִׁים חָכְמָה וְאֹרֶךְ יָמִים תְּבוּנָה: </a:t>
            </a:r>
          </a:p>
          <a:p>
            <a:r>
              <a:rPr lang="he-IL" dirty="0"/>
              <a:t>מצודת ציון: בישישים - הזקן הרבה יקרא ישיש והוא מלשון יש כי עמדה בו הישות ימים רבים: </a:t>
            </a:r>
          </a:p>
          <a:p>
            <a:r>
              <a:rPr lang="he-IL" sz="1800" dirty="0" err="1"/>
              <a:t>מלבי"ם</a:t>
            </a:r>
            <a:r>
              <a:rPr lang="he-IL" sz="1800" dirty="0"/>
              <a:t> וכן הידיעה המושגת ע"י הבחינה </a:t>
            </a:r>
            <a:r>
              <a:rPr lang="he-IL" sz="1800" dirty="0" err="1"/>
              <a:t>והנסיון</a:t>
            </a:r>
            <a:r>
              <a:rPr lang="he-IL" sz="1800" dirty="0"/>
              <a:t> היא </a:t>
            </a:r>
            <a:r>
              <a:rPr lang="he-IL" sz="1800" dirty="0" err="1"/>
              <a:t>אמתיית</a:t>
            </a:r>
            <a:r>
              <a:rPr lang="he-IL" sz="1800" dirty="0"/>
              <a:t>, באשר ישיג ע"י </a:t>
            </a:r>
            <a:r>
              <a:rPr lang="he-IL" sz="1800" dirty="0" err="1"/>
              <a:t>נסיונות</a:t>
            </a:r>
            <a:r>
              <a:rPr lang="he-IL" sz="1800" dirty="0"/>
              <a:t> רבות ובחינות שונות ויוציא מהם משפטים כוללים </a:t>
            </a:r>
            <a:r>
              <a:rPr lang="he-IL" sz="1800" dirty="0" err="1"/>
              <a:t>אמתיים</a:t>
            </a:r>
            <a:r>
              <a:rPr lang="he-IL" sz="1800" dirty="0"/>
              <a:t> אין בהם שום ספק כלל, וע"כ בישישים חכמה, כי הם ברוב ימיהם קבלו חקי החכמה מזקני קדם שהיה להם מורשה מאבותיהם, ובארך ימים תבונה, שברבות הימים ירבה העיון והבחינה ויוציאו דבר מתוך דבר על ידי היקשים ותולדות השכל, הרי כי יש לאדם </a:t>
            </a:r>
            <a:r>
              <a:rPr lang="he-IL" sz="1800" dirty="0" err="1"/>
              <a:t>כח</a:t>
            </a:r>
            <a:r>
              <a:rPr lang="he-IL" sz="1800" dirty="0"/>
              <a:t> להשיג השגות אמתיות ויוכל לסמוך על ידיעתו:</a:t>
            </a:r>
            <a:endParaRPr lang="he-IL" dirty="0"/>
          </a:p>
          <a:p>
            <a:pPr algn="just">
              <a:lnSpc>
                <a:spcPct val="107000"/>
              </a:lnSpc>
              <a:spcAft>
                <a:spcPts val="800"/>
              </a:spcAft>
            </a:pPr>
            <a:endParaRPr lang="en-US" b="1"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he-IL" sz="1800" b="1" dirty="0">
              <a:solidFill>
                <a:srgbClr val="000000"/>
              </a:solidFill>
              <a:latin typeface="OpenSansHebrew"/>
              <a:ea typeface="Calibri" panose="020F0502020204030204" pitchFamily="34" charset="0"/>
              <a:cs typeface="Arial" panose="020B0604020202020204" pitchFamily="34" charset="0"/>
            </a:endParaRPr>
          </a:p>
        </p:txBody>
      </p:sp>
      <p:pic>
        <p:nvPicPr>
          <p:cNvPr id="1026" name="Picture 2" descr="פרדוקס החוכמה">
            <a:extLst>
              <a:ext uri="{FF2B5EF4-FFF2-40B4-BE49-F238E27FC236}">
                <a16:creationId xmlns:a16="http://schemas.microsoft.com/office/drawing/2014/main" id="{6D207B4C-DBB7-7CA3-CE74-90DB3DE749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653871" cy="257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852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A63A1-DC4B-5984-5846-40DE87B9451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BE56A50-9BDE-F3D1-149A-2326607AF8AC}"/>
              </a:ext>
            </a:extLst>
          </p:cNvPr>
          <p:cNvSpPr>
            <a:spLocks noGrp="1"/>
          </p:cNvSpPr>
          <p:nvPr>
            <p:ph type="title"/>
          </p:nvPr>
        </p:nvSpPr>
        <p:spPr>
          <a:xfrm>
            <a:off x="1745673" y="198783"/>
            <a:ext cx="9758939" cy="580445"/>
          </a:xfrm>
        </p:spPr>
        <p:txBody>
          <a:bodyPr>
            <a:normAutofit/>
          </a:bodyPr>
          <a:lstStyle/>
          <a:p>
            <a:pPr algn="ctr"/>
            <a:r>
              <a:rPr lang="he-IL" sz="2800" b="1" dirty="0"/>
              <a:t>מה הסוד שמתגלה בגיל הזה? </a:t>
            </a:r>
          </a:p>
        </p:txBody>
      </p:sp>
      <p:sp>
        <p:nvSpPr>
          <p:cNvPr id="3" name="מציין מיקום תוכן 2">
            <a:extLst>
              <a:ext uri="{FF2B5EF4-FFF2-40B4-BE49-F238E27FC236}">
                <a16:creationId xmlns:a16="http://schemas.microsoft.com/office/drawing/2014/main" id="{174ADBD0-D233-E058-3FD9-71B074996E9E}"/>
              </a:ext>
            </a:extLst>
          </p:cNvPr>
          <p:cNvSpPr>
            <a:spLocks noGrp="1"/>
          </p:cNvSpPr>
          <p:nvPr>
            <p:ph idx="1"/>
          </p:nvPr>
        </p:nvSpPr>
        <p:spPr>
          <a:xfrm>
            <a:off x="1" y="644056"/>
            <a:ext cx="11504612" cy="6097937"/>
          </a:xfrm>
        </p:spPr>
        <p:txBody>
          <a:bodyPr>
            <a:normAutofit/>
          </a:bodyPr>
          <a:lstStyle/>
          <a:p>
            <a:pPr algn="just">
              <a:lnSpc>
                <a:spcPct val="107000"/>
              </a:lnSpc>
              <a:spcAft>
                <a:spcPts val="800"/>
              </a:spcAft>
            </a:pPr>
            <a:r>
              <a:rPr lang="he-IL" dirty="0" err="1">
                <a:solidFill>
                  <a:srgbClr val="000000"/>
                </a:solidFill>
                <a:latin typeface="OpenSansHebrew"/>
              </a:rPr>
              <a:t>הנויורוכירורג</a:t>
            </a:r>
            <a:r>
              <a:rPr lang="he-IL" dirty="0">
                <a:solidFill>
                  <a:srgbClr val="000000"/>
                </a:solidFill>
                <a:latin typeface="OpenSansHebrew"/>
              </a:rPr>
              <a:t> וחוקר המוח פרופ' אלחנן גולדברג מאוניברסיטת ניו יורק, יש הסבר מפתיע. </a:t>
            </a:r>
          </a:p>
          <a:p>
            <a:pPr algn="just" rtl="1">
              <a:lnSpc>
                <a:spcPct val="107000"/>
              </a:lnSpc>
              <a:spcAft>
                <a:spcPts val="800"/>
              </a:spcAft>
            </a:pPr>
            <a:r>
              <a:rPr lang="he-IL" b="0" i="0" dirty="0">
                <a:solidFill>
                  <a:srgbClr val="000000"/>
                </a:solidFill>
                <a:effectLst/>
                <a:latin typeface="OpenSansHebrew"/>
              </a:rPr>
              <a:t>יש משהו עמוק אפילו יותר, גם אם עלול להיווצר הרושם שאני שרוי במאניה קלה (ואני לא, לכן אני מרגיש חופשי לומר זאת), אסתכן ואומר שאני חווה יותר ויותר </a:t>
            </a:r>
            <a:r>
              <a:rPr lang="he-IL" b="1" i="0" dirty="0">
                <a:solidFill>
                  <a:srgbClr val="000000"/>
                </a:solidFill>
                <a:effectLst/>
                <a:latin typeface="OpenSansHebrew"/>
              </a:rPr>
              <a:t>את התחושה שהחיים הם חגיגה</a:t>
            </a:r>
            <a:r>
              <a:rPr lang="he-IL" b="0" i="0" dirty="0">
                <a:solidFill>
                  <a:srgbClr val="000000"/>
                </a:solidFill>
                <a:effectLst/>
                <a:latin typeface="OpenSansHebrew"/>
              </a:rPr>
              <a:t>, </a:t>
            </a:r>
          </a:p>
          <a:p>
            <a:pPr algn="just" rtl="1">
              <a:lnSpc>
                <a:spcPct val="107000"/>
              </a:lnSpc>
              <a:spcAft>
                <a:spcPts val="800"/>
              </a:spcAft>
            </a:pPr>
            <a:r>
              <a:rPr lang="he-IL" b="0" i="0" dirty="0">
                <a:solidFill>
                  <a:srgbClr val="000000"/>
                </a:solidFill>
                <a:effectLst/>
                <a:latin typeface="OpenSansHebrew"/>
              </a:rPr>
              <a:t>ואילו לפנים ההרגשה הייתה שהחיים הם מאבק. </a:t>
            </a:r>
          </a:p>
          <a:p>
            <a:pPr algn="just" rtl="1">
              <a:lnSpc>
                <a:spcPct val="107000"/>
              </a:lnSpc>
              <a:spcAft>
                <a:spcPts val="800"/>
              </a:spcAft>
            </a:pPr>
            <a:r>
              <a:rPr lang="he-IL" b="0" i="0" dirty="0">
                <a:solidFill>
                  <a:srgbClr val="000000"/>
                </a:solidFill>
                <a:effectLst/>
                <a:latin typeface="OpenSansHebrew"/>
              </a:rPr>
              <a:t>למרות ההכרה המלאה שלי בציווי הביולוגי שהחגיגה תבוא לקצה ביום מן הימים, </a:t>
            </a:r>
          </a:p>
          <a:p>
            <a:pPr algn="just" rtl="1">
              <a:lnSpc>
                <a:spcPct val="107000"/>
              </a:lnSpc>
              <a:spcAft>
                <a:spcPts val="800"/>
              </a:spcAft>
            </a:pPr>
            <a:r>
              <a:rPr lang="he-IL" b="0" i="0" dirty="0">
                <a:solidFill>
                  <a:srgbClr val="000000"/>
                </a:solidFill>
                <a:effectLst/>
                <a:latin typeface="OpenSansHebrew"/>
              </a:rPr>
              <a:t>ואולי דווקא בגלל ההכרה הזו,</a:t>
            </a:r>
          </a:p>
          <a:p>
            <a:pPr algn="just" rtl="1">
              <a:lnSpc>
                <a:spcPct val="107000"/>
              </a:lnSpc>
              <a:spcAft>
                <a:spcPts val="800"/>
              </a:spcAft>
            </a:pPr>
            <a:r>
              <a:rPr lang="he-IL" b="1" i="0" dirty="0">
                <a:solidFill>
                  <a:srgbClr val="000000"/>
                </a:solidFill>
                <a:effectLst/>
                <a:latin typeface="OpenSansHebrew"/>
              </a:rPr>
              <a:t> ממלא אותי דחף, שעוצמתו דומה לכוח טבע והיא רק הולכת וגדלה עם השנים".</a:t>
            </a:r>
          </a:p>
          <a:p>
            <a:pPr algn="just" rtl="1">
              <a:lnSpc>
                <a:spcPct val="107000"/>
              </a:lnSpc>
              <a:spcAft>
                <a:spcPts val="800"/>
              </a:spcAft>
            </a:pPr>
            <a:endParaRPr lang="he-IL" sz="1800" b="1" dirty="0">
              <a:solidFill>
                <a:srgbClr val="000000"/>
              </a:solidFill>
              <a:latin typeface="OpenSansHebrew"/>
              <a:ea typeface="Calibri" panose="020F0502020204030204" pitchFamily="34" charset="0"/>
              <a:cs typeface="Arial" panose="020B0604020202020204" pitchFamily="34" charset="0"/>
            </a:endParaRPr>
          </a:p>
        </p:txBody>
      </p:sp>
      <p:pic>
        <p:nvPicPr>
          <p:cNvPr id="1026" name="Picture 2" descr="פרדוקס החוכמה">
            <a:extLst>
              <a:ext uri="{FF2B5EF4-FFF2-40B4-BE49-F238E27FC236}">
                <a16:creationId xmlns:a16="http://schemas.microsoft.com/office/drawing/2014/main" id="{14C4D9A6-C4B0-635E-CB52-ECA3B066C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24250"/>
            <a:ext cx="2143125"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010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189D0-1DDE-4F4D-9DB5-90A74A2F918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C787655-7108-204E-29CB-B4244F30DC8D}"/>
              </a:ext>
            </a:extLst>
          </p:cNvPr>
          <p:cNvSpPr>
            <a:spLocks noGrp="1"/>
          </p:cNvSpPr>
          <p:nvPr>
            <p:ph type="title"/>
          </p:nvPr>
        </p:nvSpPr>
        <p:spPr>
          <a:xfrm>
            <a:off x="1745673" y="214685"/>
            <a:ext cx="9758939" cy="1690315"/>
          </a:xfrm>
        </p:spPr>
        <p:txBody>
          <a:bodyPr>
            <a:normAutofit/>
          </a:bodyPr>
          <a:lstStyle/>
          <a:p>
            <a:pPr algn="ctr"/>
            <a:r>
              <a:rPr lang="he-IL" sz="4800" b="1" dirty="0"/>
              <a:t>ניצחון הנשמה על הנפש</a:t>
            </a:r>
            <a:endParaRPr lang="he-IL" sz="8800" b="1" dirty="0"/>
          </a:p>
        </p:txBody>
      </p:sp>
      <p:sp>
        <p:nvSpPr>
          <p:cNvPr id="3" name="מציין מיקום תוכן 2">
            <a:extLst>
              <a:ext uri="{FF2B5EF4-FFF2-40B4-BE49-F238E27FC236}">
                <a16:creationId xmlns:a16="http://schemas.microsoft.com/office/drawing/2014/main" id="{9F620124-E2EB-A2F5-F353-8761CDDF6DF9}"/>
              </a:ext>
            </a:extLst>
          </p:cNvPr>
          <p:cNvSpPr>
            <a:spLocks noGrp="1"/>
          </p:cNvSpPr>
          <p:nvPr>
            <p:ph idx="1"/>
          </p:nvPr>
        </p:nvSpPr>
        <p:spPr>
          <a:xfrm>
            <a:off x="270345" y="1264554"/>
            <a:ext cx="10678601"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ננסה להבין מבחינה יהודית ורוחנית מה קורה לאדם המבוגר, שהוא נהיה בקבלה - סבלן, חומל, מכיל?</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הפסוק אומר במשלי </a:t>
            </a:r>
            <a:r>
              <a:rPr lang="he-IL" sz="400" dirty="0">
                <a:latin typeface="Calibri" panose="020F0502020204030204" pitchFamily="34" charset="0"/>
                <a:ea typeface="Calibri" panose="020F0502020204030204" pitchFamily="34" charset="0"/>
                <a:cs typeface="Arial" panose="020B0604020202020204" pitchFamily="34" charset="0"/>
              </a:rPr>
              <a:t>(פרק </a:t>
            </a:r>
            <a:r>
              <a:rPr lang="he-IL" sz="400" dirty="0" err="1">
                <a:latin typeface="Calibri" panose="020F0502020204030204" pitchFamily="34" charset="0"/>
                <a:ea typeface="Calibri" panose="020F0502020204030204" pitchFamily="34" charset="0"/>
                <a:cs typeface="Arial" panose="020B0604020202020204" pitchFamily="34" charset="0"/>
              </a:rPr>
              <a:t>טז</a:t>
            </a:r>
            <a:r>
              <a:rPr lang="he-IL" sz="400" dirty="0">
                <a:latin typeface="Calibri" panose="020F0502020204030204" pitchFamily="34" charset="0"/>
                <a:ea typeface="Calibri" panose="020F0502020204030204" pitchFamily="34" charset="0"/>
                <a:cs typeface="Arial" panose="020B0604020202020204" pitchFamily="34" charset="0"/>
              </a:rPr>
              <a:t> פסוק לא – לב) </a:t>
            </a:r>
            <a:r>
              <a:rPr lang="he-IL" sz="800" dirty="0">
                <a:latin typeface="Calibri" panose="020F0502020204030204" pitchFamily="34" charset="0"/>
                <a:ea typeface="Calibri" panose="020F0502020204030204" pitchFamily="34" charset="0"/>
                <a:cs typeface="Arial" panose="020B0604020202020204" pitchFamily="34" charset="0"/>
              </a:rPr>
              <a:t>עֲטֶרֶת תִּפְאֶרֶת שֵׂיבָה בְּדֶרֶךְ צְדָקָה תִּמָּצֵא: </a:t>
            </a:r>
            <a:r>
              <a:rPr lang="he-IL" b="1" dirty="0">
                <a:latin typeface="Calibri" panose="020F0502020204030204" pitchFamily="34" charset="0"/>
                <a:ea typeface="Calibri" panose="020F0502020204030204" pitchFamily="34" charset="0"/>
                <a:cs typeface="Arial" panose="020B0604020202020204" pitchFamily="34" charset="0"/>
              </a:rPr>
              <a:t>טוֹב אֶרֶךְ אַפַּיִם מִגִּבּוֹר וּמֹשֵׁל בְּרוּחוֹ מִלֹּכֵד עִיר: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רבינו יונה: טוב ארך אפים מגבור וגו'. שמושל להאריך אפו שלא </a:t>
            </a:r>
            <a:r>
              <a:rPr lang="he-IL" sz="1800" dirty="0" err="1">
                <a:effectLst/>
                <a:latin typeface="Calibri" panose="020F0502020204030204" pitchFamily="34" charset="0"/>
                <a:ea typeface="Calibri" panose="020F0502020204030204" pitchFamily="34" charset="0"/>
                <a:cs typeface="Arial" panose="020B0604020202020204" pitchFamily="34" charset="0"/>
              </a:rPr>
              <a:t>להנקם</a:t>
            </a:r>
            <a:r>
              <a:rPr lang="he-IL" sz="1800" dirty="0">
                <a:effectLst/>
                <a:latin typeface="Calibri" panose="020F0502020204030204" pitchFamily="34" charset="0"/>
                <a:ea typeface="Calibri" panose="020F0502020204030204" pitchFamily="34" charset="0"/>
                <a:cs typeface="Arial" panose="020B0604020202020204" pitchFamily="34" charset="0"/>
              </a:rPr>
              <a:t> נקמתו בעת שיחטאו לו, עד </a:t>
            </a:r>
            <a:r>
              <a:rPr lang="he-IL" sz="1800" dirty="0" err="1">
                <a:effectLst/>
                <a:latin typeface="Calibri" panose="020F0502020204030204" pitchFamily="34" charset="0"/>
                <a:ea typeface="Calibri" panose="020F0502020204030204" pitchFamily="34" charset="0"/>
                <a:cs typeface="Arial" panose="020B0604020202020204" pitchFamily="34" charset="0"/>
              </a:rPr>
              <a:t>שיתישב</a:t>
            </a:r>
            <a:r>
              <a:rPr lang="he-IL" sz="1800" dirty="0">
                <a:effectLst/>
                <a:latin typeface="Calibri" panose="020F0502020204030204" pitchFamily="34" charset="0"/>
                <a:ea typeface="Calibri" panose="020F0502020204030204" pitchFamily="34" charset="0"/>
                <a:cs typeface="Arial" panose="020B0604020202020204" pitchFamily="34" charset="0"/>
              </a:rPr>
              <a:t> בשכלו ויסכים על הראוי וכדת מה לעשות במי שחטא לו. </a:t>
            </a:r>
            <a:r>
              <a:rPr lang="he-IL" sz="1200" dirty="0">
                <a:effectLst/>
                <a:latin typeface="Calibri" panose="020F0502020204030204" pitchFamily="34" charset="0"/>
                <a:ea typeface="Calibri" panose="020F0502020204030204" pitchFamily="34" charset="0"/>
                <a:cs typeface="Arial" panose="020B0604020202020204" pitchFamily="34" charset="0"/>
              </a:rPr>
              <a:t>כי בעת שחטאו וחמתו בערה בו, לא יסכים על הראוי ולא ינצל מן הפשעים, כי כעסו עוצם עיניו ושכלו, כמו שנאמר: "ובעל חמה רב פשע" (להלן </a:t>
            </a:r>
            <a:r>
              <a:rPr lang="he-IL" sz="1200" dirty="0" err="1">
                <a:effectLst/>
                <a:latin typeface="Calibri" panose="020F0502020204030204" pitchFamily="34" charset="0"/>
                <a:ea typeface="Calibri" panose="020F0502020204030204" pitchFamily="34" charset="0"/>
                <a:cs typeface="Arial" panose="020B0604020202020204" pitchFamily="34" charset="0"/>
              </a:rPr>
              <a:t>כט</a:t>
            </a:r>
            <a:r>
              <a:rPr lang="he-IL" sz="1200" dirty="0">
                <a:effectLst/>
                <a:latin typeface="Calibri" panose="020F0502020204030204" pitchFamily="34" charset="0"/>
                <a:ea typeface="Calibri" panose="020F0502020204030204" pitchFamily="34" charset="0"/>
                <a:cs typeface="Arial" panose="020B0604020202020204" pitchFamily="34" charset="0"/>
              </a:rPr>
              <a:t>, </a:t>
            </a:r>
            <a:r>
              <a:rPr lang="he-IL" sz="1200" dirty="0" err="1">
                <a:effectLst/>
                <a:latin typeface="Calibri" panose="020F0502020204030204" pitchFamily="34" charset="0"/>
                <a:ea typeface="Calibri" panose="020F0502020204030204" pitchFamily="34" charset="0"/>
                <a:cs typeface="Arial" panose="020B0604020202020204" pitchFamily="34" charset="0"/>
              </a:rPr>
              <a:t>כב</a:t>
            </a:r>
            <a:r>
              <a:rPr lang="he-IL" sz="12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והמושל בעצמו לנהוג כן, טוב מגבור, </a:t>
            </a:r>
            <a:r>
              <a:rPr lang="he-IL" sz="1800" b="1" dirty="0">
                <a:effectLst/>
                <a:latin typeface="Calibri" panose="020F0502020204030204" pitchFamily="34" charset="0"/>
                <a:ea typeface="Calibri" panose="020F0502020204030204" pitchFamily="34" charset="0"/>
                <a:cs typeface="Arial" panose="020B0604020202020204" pitchFamily="34" charset="0"/>
              </a:rPr>
              <a:t>כי טובה גבורת הלב והדעת 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התאוה</a:t>
            </a:r>
            <a:r>
              <a:rPr lang="he-IL" sz="1800" b="1" dirty="0">
                <a:effectLst/>
                <a:latin typeface="Calibri" panose="020F0502020204030204" pitchFamily="34" charset="0"/>
                <a:ea typeface="Calibri" panose="020F0502020204030204" pitchFamily="34" charset="0"/>
                <a:cs typeface="Arial" panose="020B0604020202020204" pitchFamily="34" charset="0"/>
              </a:rPr>
              <a:t>, מגבורת האיברים</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800" dirty="0">
                <a:effectLst/>
                <a:latin typeface="Calibri" panose="020F0502020204030204" pitchFamily="34" charset="0"/>
                <a:ea typeface="Calibri" panose="020F0502020204030204" pitchFamily="34" charset="0"/>
                <a:cs typeface="Arial" panose="020B0604020202020204" pitchFamily="34" charset="0"/>
              </a:rPr>
              <a:t>ומושל ברוחו מלוכד עיר. ברוחו - בכעסו. שמושל בכעסו </a:t>
            </a:r>
            <a:r>
              <a:rPr lang="he-IL" sz="800" b="1" dirty="0">
                <a:effectLst/>
                <a:latin typeface="Calibri" panose="020F0502020204030204" pitchFamily="34" charset="0"/>
                <a:ea typeface="Calibri" panose="020F0502020204030204" pitchFamily="34" charset="0"/>
                <a:cs typeface="Arial" panose="020B0604020202020204" pitchFamily="34" charset="0"/>
              </a:rPr>
              <a:t>להעבירו, שלא לנקום כעסו. </a:t>
            </a:r>
            <a:r>
              <a:rPr lang="he-IL" sz="800" dirty="0">
                <a:effectLst/>
                <a:latin typeface="Calibri" panose="020F0502020204030204" pitchFamily="34" charset="0"/>
                <a:ea typeface="Calibri" panose="020F0502020204030204" pitchFamily="34" charset="0"/>
                <a:cs typeface="Arial" panose="020B0604020202020204" pitchFamily="34" charset="0"/>
              </a:rPr>
              <a:t>והוא גדול מארך אפים, על כן אמר ומושל ברוחו מלוכד עיר, שהוא יותר מגבור. </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למדנו מכאן </a:t>
            </a:r>
            <a:r>
              <a:rPr lang="he-IL" b="1" dirty="0">
                <a:latin typeface="Calibri" panose="020F0502020204030204" pitchFamily="34" charset="0"/>
                <a:ea typeface="Calibri" panose="020F0502020204030204" pitchFamily="34" charset="0"/>
                <a:cs typeface="Arial" panose="020B0604020202020204" pitchFamily="34" charset="0"/>
              </a:rPr>
              <a:t>הנפש מושכת את האדם לכעוס להגיב לנקום</a:t>
            </a:r>
            <a:r>
              <a:rPr lang="he-IL"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וכאשר </a:t>
            </a:r>
            <a:r>
              <a:rPr lang="he-IL" b="1" dirty="0">
                <a:latin typeface="Calibri" panose="020F0502020204030204" pitchFamily="34" charset="0"/>
                <a:ea typeface="Calibri" panose="020F0502020204030204" pitchFamily="34" charset="0"/>
                <a:cs typeface="Arial" panose="020B0604020202020204" pitchFamily="34" charset="0"/>
              </a:rPr>
              <a:t>הנשמה שולטת על הנפש והרוח </a:t>
            </a:r>
            <a:r>
              <a:rPr lang="he-IL" dirty="0">
                <a:latin typeface="Calibri" panose="020F0502020204030204" pitchFamily="34" charset="0"/>
                <a:ea typeface="Calibri" panose="020F0502020204030204" pitchFamily="34" charset="0"/>
                <a:cs typeface="Arial" panose="020B0604020202020204" pitchFamily="34" charset="0"/>
              </a:rPr>
              <a:t>האדם מצליח להיות סבלן, למחול ולהכיל את השונה. </a:t>
            </a:r>
          </a:p>
          <a:p>
            <a:pPr algn="just" rtl="1">
              <a:lnSpc>
                <a:spcPct val="107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האדם המבוגר זוכה ונ</a:t>
            </a:r>
            <a:r>
              <a:rPr lang="he-IL" b="1" dirty="0">
                <a:highlight>
                  <a:srgbClr val="FFFF00"/>
                </a:highlight>
                <a:latin typeface="Calibri" panose="020F0502020204030204" pitchFamily="34" charset="0"/>
                <a:ea typeface="Calibri" panose="020F0502020204030204" pitchFamily="34" charset="0"/>
                <a:cs typeface="Arial" panose="020B0604020202020204" pitchFamily="34" charset="0"/>
              </a:rPr>
              <a:t>שמתו הרבה יותר דומיננטית מנפשו ורוחו ולכן מצליח מאוד. </a:t>
            </a:r>
          </a:p>
          <a:p>
            <a:pPr algn="just" rtl="1">
              <a:lnSpc>
                <a:spcPct val="107000"/>
              </a:lnSpc>
              <a:spcAft>
                <a:spcPts val="800"/>
              </a:spcAft>
            </a:pPr>
            <a:r>
              <a:rPr lang="he-IL" sz="800" dirty="0">
                <a:effectLst/>
                <a:latin typeface="Calibri" panose="020F0502020204030204" pitchFamily="34" charset="0"/>
                <a:ea typeface="Calibri" panose="020F0502020204030204" pitchFamily="34" charset="0"/>
                <a:cs typeface="Arial" panose="020B0604020202020204" pitchFamily="34" charset="0"/>
              </a:rPr>
              <a:t>וכן כאשר </a:t>
            </a:r>
            <a:r>
              <a:rPr lang="he-IL" sz="800" dirty="0">
                <a:latin typeface="Calibri" panose="020F0502020204030204" pitchFamily="34" charset="0"/>
                <a:ea typeface="Calibri" panose="020F0502020204030204" pitchFamily="34" charset="0"/>
                <a:cs typeface="Arial" panose="020B0604020202020204" pitchFamily="34" charset="0"/>
              </a:rPr>
              <a:t>שולטת באדם נשמתו, הוא מחפש בעיקר לעשות דברים בעלי משמעות ולא דברים של ריגושים ומשחקים. </a:t>
            </a:r>
            <a:endParaRPr lang="he-IL" sz="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79835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D16C6-3003-12EA-30F9-7B408570233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CE61663-BCC0-8771-5095-D4D0838756A5}"/>
              </a:ext>
            </a:extLst>
          </p:cNvPr>
          <p:cNvSpPr>
            <a:spLocks noGrp="1"/>
          </p:cNvSpPr>
          <p:nvPr>
            <p:ph type="title"/>
          </p:nvPr>
        </p:nvSpPr>
        <p:spPr>
          <a:xfrm>
            <a:off x="1745673" y="214685"/>
            <a:ext cx="9758939" cy="1690315"/>
          </a:xfrm>
        </p:spPr>
        <p:txBody>
          <a:bodyPr>
            <a:normAutofit/>
          </a:bodyPr>
          <a:lstStyle/>
          <a:p>
            <a:pPr algn="r"/>
            <a:r>
              <a:rPr lang="he-IL" sz="4800" b="1" dirty="0"/>
              <a:t>         אופטימי מול פסימי</a:t>
            </a:r>
            <a:endParaRPr lang="he-IL" sz="8800" b="1" dirty="0"/>
          </a:p>
        </p:txBody>
      </p:sp>
      <p:sp>
        <p:nvSpPr>
          <p:cNvPr id="3" name="מציין מיקום תוכן 2">
            <a:extLst>
              <a:ext uri="{FF2B5EF4-FFF2-40B4-BE49-F238E27FC236}">
                <a16:creationId xmlns:a16="http://schemas.microsoft.com/office/drawing/2014/main" id="{6BF406F5-888E-A8BC-CC1B-84547200E832}"/>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להסתכל כלפי מעלה או להסתכל כלפי מטה?</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מעלה – נשמה חיובי, מטה – נפש שלישי. </a:t>
            </a:r>
          </a:p>
          <a:p>
            <a:pPr algn="just" rtl="1">
              <a:lnSpc>
                <a:spcPct val="107000"/>
              </a:lnSpc>
              <a:spcAft>
                <a:spcPts val="8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הנשמה אוהבת לראות "טוב", לראות את מידותיו הטובות של הקב"ה ואת אהבתו לברואיו, משתקפות בבריאה ובברואים. שמחה זו של הנשמה היא מעין שמחתו של אדם שפוגש במרחקים ידיד נעורים, שכמעט נשכח ממנו מחמת אורך הזמן וריבוי התלאות. כך מתרגשת הנשמה כאשר היא פוגשת בעולם הזה גילוי של מידות טובו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ואהבתו הגדולה לברואיו מעין זו שהכירה לפני ירידתה לעולם. </a:t>
            </a:r>
          </a:p>
          <a:p>
            <a:pPr algn="just" rtl="1">
              <a:lnSpc>
                <a:spcPct val="107000"/>
              </a:lnSpc>
              <a:spcAft>
                <a:spcPts val="8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בראותה את מדות החסד של השי"ת מוקרנות בתוך ההסתר הגדול של העולם על ידי מי שדבוק במידותיו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(אף כשהחסד נעשה לאדם אחר), היא חשה שמחה ונעימות נשגבה להביע את הכרתה ולשבח טובה זו, לשחזר לעצמה ולהפיץ לאחרים את מידת הטוב המתגלה בעובדה זו.</a:t>
            </a:r>
          </a:p>
        </p:txBody>
      </p:sp>
      <p:pic>
        <p:nvPicPr>
          <p:cNvPr id="2050" name="Picture 2" descr="סדנת אפוקסי-יצירת עיניים">
            <a:extLst>
              <a:ext uri="{FF2B5EF4-FFF2-40B4-BE49-F238E27FC236}">
                <a16:creationId xmlns:a16="http://schemas.microsoft.com/office/drawing/2014/main" id="{28ECEE16-4064-4483-3506-D1B97AB73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01048"/>
            <a:ext cx="3611619" cy="179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238318"/>
      </p:ext>
    </p:extLst>
  </p:cSld>
  <p:clrMapOvr>
    <a:masterClrMapping/>
  </p:clrMapOvr>
</p:sld>
</file>

<file path=ppt/theme/theme1.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otalTime>1365</TotalTime>
  <Words>2284</Words>
  <Application>Microsoft Office PowerPoint</Application>
  <PresentationFormat>מסך רחב</PresentationFormat>
  <Paragraphs>106</Paragraphs>
  <Slides>15</Slides>
  <Notes>0</Notes>
  <HiddenSlides>0</HiddenSlides>
  <MMClips>1</MMClips>
  <ScaleCrop>false</ScaleCrop>
  <HeadingPairs>
    <vt:vector size="6" baseType="variant">
      <vt:variant>
        <vt:lpstr>גופנים בשימוש</vt:lpstr>
      </vt:variant>
      <vt:variant>
        <vt:i4>7</vt:i4>
      </vt:variant>
      <vt:variant>
        <vt:lpstr>ערכת נושא</vt:lpstr>
      </vt:variant>
      <vt:variant>
        <vt:i4>2</vt:i4>
      </vt:variant>
      <vt:variant>
        <vt:lpstr>כותרות שקופיות</vt:lpstr>
      </vt:variant>
      <vt:variant>
        <vt:i4>15</vt:i4>
      </vt:variant>
    </vt:vector>
  </HeadingPairs>
  <TitlesOfParts>
    <vt:vector size="24" baseType="lpstr">
      <vt:lpstr>Arial</vt:lpstr>
      <vt:lpstr>Calibri</vt:lpstr>
      <vt:lpstr>Open Sans Hebrew</vt:lpstr>
      <vt:lpstr>OpenSansHebrew</vt:lpstr>
      <vt:lpstr>Times New Roman</vt:lpstr>
      <vt:lpstr>Trebuchet MS</vt:lpstr>
      <vt:lpstr>Wingdings 3</vt:lpstr>
      <vt:lpstr>1_פיאה</vt:lpstr>
      <vt:lpstr>פיאה</vt:lpstr>
      <vt:lpstr>"פרדוקס הזקנה"</vt:lpstr>
      <vt:lpstr>הזקנים הרבה פחות מדוכאים</vt:lpstr>
      <vt:lpstr>הזקנים הם האוכלסיה המאושרת ביותר</vt:lpstr>
      <vt:lpstr>מדוע זקנים יותר מאושרים?</vt:lpstr>
      <vt:lpstr>מדוע זקנים יותר מאושרים? – יכולת הקבלה</vt:lpstr>
      <vt:lpstr>מצגת של PowerPoint‏</vt:lpstr>
      <vt:lpstr>עצת הזקנים</vt:lpstr>
      <vt:lpstr>עצת הצעירים</vt:lpstr>
      <vt:lpstr>מדוע זקנים יותר מאושרים? – חיים חיוביים</vt:lpstr>
      <vt:lpstr>מדוע זקנים יותר מאושרים? – ניצול הזמן לדברים חשובים</vt:lpstr>
      <vt:lpstr>איוב פרק יב פסוק יב בִּישִׁישִׁים חָכְמָה </vt:lpstr>
      <vt:lpstr>וְאֹרֶךְ יָמִים תְּבוּנָה</vt:lpstr>
      <vt:lpstr>מה הסוד שמתגלה בגיל הזה? </vt:lpstr>
      <vt:lpstr>ניצחון הנשמה על הנפש</vt:lpstr>
      <vt:lpstr>         אופטימי מול פסימי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"פרדוקס הזקנה"</dc:title>
  <dc:creator>יהודה טאוב</dc:creator>
  <cp:lastModifiedBy>יהודה טאוב</cp:lastModifiedBy>
  <cp:revision>1</cp:revision>
  <dcterms:created xsi:type="dcterms:W3CDTF">2024-02-26T15:17:25Z</dcterms:created>
  <dcterms:modified xsi:type="dcterms:W3CDTF">2024-02-27T14:03:20Z</dcterms:modified>
</cp:coreProperties>
</file>