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16"/>
  </p:notesMasterIdLst>
  <p:sldIdLst>
    <p:sldId id="256" r:id="rId3"/>
    <p:sldId id="258" r:id="rId4"/>
    <p:sldId id="264" r:id="rId5"/>
    <p:sldId id="265" r:id="rId6"/>
    <p:sldId id="266" r:id="rId7"/>
    <p:sldId id="291" r:id="rId8"/>
    <p:sldId id="290" r:id="rId9"/>
    <p:sldId id="263" r:id="rId10"/>
    <p:sldId id="288" r:id="rId11"/>
    <p:sldId id="285" r:id="rId12"/>
    <p:sldId id="279" r:id="rId13"/>
    <p:sldId id="553" r:id="rId14"/>
    <p:sldId id="562" r:id="rId1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F9F"/>
    <a:srgbClr val="FF5050"/>
    <a:srgbClr val="DCB4C3"/>
    <a:srgbClr val="ECA4D7"/>
    <a:srgbClr val="FCF6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96" d="100"/>
          <a:sy n="96" d="100"/>
        </p:scale>
        <p:origin x="178"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ED88C5-18A3-46F6-90C6-9FA7A350C6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2A3E709-E88F-477C-ABB4-B953ED5397DE}">
      <dgm:prSet phldrT="[טקסט]"/>
      <dgm:spPr/>
      <dgm:t>
        <a:bodyPr/>
        <a:lstStyle/>
        <a:p>
          <a:pPr rtl="1"/>
          <a:r>
            <a:rPr lang="he-IL" dirty="0"/>
            <a:t>כך יש הנאה גדולה מכולם, שהאדם נהנה ממציאותו של הדבר האהוב לו.</a:t>
          </a:r>
        </a:p>
        <a:p>
          <a:pPr rtl="1"/>
          <a:r>
            <a:rPr lang="he-IL" dirty="0"/>
            <a:t> </a:t>
          </a:r>
        </a:p>
      </dgm:t>
    </dgm:pt>
    <dgm:pt modelId="{44B722B8-E159-4C4D-9541-E58F5C0B153C}" type="parTrans" cxnId="{E814A14A-A95C-4972-9A4B-2F955433F508}">
      <dgm:prSet/>
      <dgm:spPr/>
      <dgm:t>
        <a:bodyPr/>
        <a:lstStyle/>
        <a:p>
          <a:pPr rtl="1"/>
          <a:endParaRPr lang="he-IL"/>
        </a:p>
      </dgm:t>
    </dgm:pt>
    <dgm:pt modelId="{8CB2A713-3901-4C46-92E3-8B6641F9CD26}" type="sibTrans" cxnId="{E814A14A-A95C-4972-9A4B-2F955433F508}">
      <dgm:prSet/>
      <dgm:spPr/>
      <dgm:t>
        <a:bodyPr/>
        <a:lstStyle/>
        <a:p>
          <a:pPr rtl="1"/>
          <a:endParaRPr lang="he-IL"/>
        </a:p>
      </dgm:t>
    </dgm:pt>
    <dgm:pt modelId="{277C7C57-5F8E-47C1-947D-B25D55B7968B}">
      <dgm:prSet phldrT="[טקסט]"/>
      <dgm:spPr/>
      <dgm:t>
        <a:bodyPr/>
        <a:lstStyle/>
        <a:p>
          <a:pPr rtl="1"/>
          <a:r>
            <a:rPr lang="he-IL" dirty="0"/>
            <a:t>כשם שאדם נהנה הנאת </a:t>
          </a:r>
          <a:r>
            <a:rPr lang="he-IL" dirty="0" err="1"/>
            <a:t>חיך</a:t>
          </a:r>
          <a:r>
            <a:rPr lang="he-IL" dirty="0"/>
            <a:t> באכילת מאכל טעים וערב, והעין נהנית </a:t>
          </a:r>
          <a:r>
            <a:rPr lang="he-IL" dirty="0" err="1"/>
            <a:t>בראית</a:t>
          </a:r>
          <a:r>
            <a:rPr lang="he-IL" dirty="0"/>
            <a:t> מראה יפה, והאוזן בשמיעת שיר נעים.</a:t>
          </a:r>
        </a:p>
      </dgm:t>
    </dgm:pt>
    <dgm:pt modelId="{16E33D07-3880-430D-8093-8BB2A67B40DA}" type="parTrans" cxnId="{002BAD89-5821-40DC-A02A-BECB3FBD9EBD}">
      <dgm:prSet/>
      <dgm:spPr/>
      <dgm:t>
        <a:bodyPr/>
        <a:lstStyle/>
        <a:p>
          <a:pPr rtl="1"/>
          <a:endParaRPr lang="he-IL"/>
        </a:p>
      </dgm:t>
    </dgm:pt>
    <dgm:pt modelId="{A6F0E51E-651D-495B-A53E-A36CF36113FB}" type="sibTrans" cxnId="{002BAD89-5821-40DC-A02A-BECB3FBD9EBD}">
      <dgm:prSet/>
      <dgm:spPr/>
      <dgm:t>
        <a:bodyPr/>
        <a:lstStyle/>
        <a:p>
          <a:pPr rtl="1"/>
          <a:endParaRPr lang="he-IL"/>
        </a:p>
      </dgm:t>
    </dgm:pt>
    <dgm:pt modelId="{DE13677E-E71C-438B-9A32-AB01D7071958}">
      <dgm:prSet phldrT="[טקסט]"/>
      <dgm:spPr/>
      <dgm:t>
        <a:bodyPr/>
        <a:lstStyle/>
        <a:p>
          <a:pPr rtl="1"/>
          <a:r>
            <a:rPr lang="he-IL" dirty="0"/>
            <a:t>אהבה היא מין ממיני ההנאה והעינוגים שברא הקב"ה בעולמו להנות בהן את בריותיו. </a:t>
          </a:r>
        </a:p>
      </dgm:t>
    </dgm:pt>
    <dgm:pt modelId="{E5178396-27B2-4A56-94F2-80704DE34993}" type="parTrans" cxnId="{E6B863CF-A628-4183-9173-F40E2C1A46EE}">
      <dgm:prSet/>
      <dgm:spPr/>
      <dgm:t>
        <a:bodyPr/>
        <a:lstStyle/>
        <a:p>
          <a:pPr rtl="1"/>
          <a:endParaRPr lang="he-IL"/>
        </a:p>
      </dgm:t>
    </dgm:pt>
    <dgm:pt modelId="{B29CA6EA-3F5F-492C-B9BE-1CCE85058101}" type="sibTrans" cxnId="{E6B863CF-A628-4183-9173-F40E2C1A46EE}">
      <dgm:prSet/>
      <dgm:spPr/>
      <dgm:t>
        <a:bodyPr/>
        <a:lstStyle/>
        <a:p>
          <a:pPr rtl="1"/>
          <a:endParaRPr lang="he-IL"/>
        </a:p>
      </dgm:t>
    </dgm:pt>
    <dgm:pt modelId="{AFE09D66-75CD-4638-BA3D-CEC8DD442ABA}">
      <dgm:prSet phldrT="[טקסט]"/>
      <dgm:spPr/>
      <dgm:t>
        <a:bodyPr/>
        <a:lstStyle/>
        <a:p>
          <a:pPr rtl="1"/>
          <a:r>
            <a:rPr lang="he-IL" dirty="0"/>
            <a:t>כך מרגשת האם לילדיה האהובים לה, שאינה מסתפקת בעונג </a:t>
          </a:r>
          <a:r>
            <a:rPr lang="he-IL" dirty="0" err="1"/>
            <a:t>שבראית</a:t>
          </a:r>
          <a:r>
            <a:rPr lang="he-IL" dirty="0"/>
            <a:t> בנה, אלא היא מקרבת אותם אליה ומחברת אותם באהבה ובעונג. </a:t>
          </a:r>
        </a:p>
      </dgm:t>
    </dgm:pt>
    <dgm:pt modelId="{7ABC2EFE-F911-4EFD-9637-4A2615799683}" type="parTrans" cxnId="{B3A45D91-F946-40F3-B955-7A565A259443}">
      <dgm:prSet/>
      <dgm:spPr/>
      <dgm:t>
        <a:bodyPr/>
        <a:lstStyle/>
        <a:p>
          <a:pPr rtl="1"/>
          <a:endParaRPr lang="he-IL"/>
        </a:p>
      </dgm:t>
    </dgm:pt>
    <dgm:pt modelId="{0C551F87-0DCF-4A0A-B921-010E3C7E9AAC}" type="sibTrans" cxnId="{B3A45D91-F946-40F3-B955-7A565A259443}">
      <dgm:prSet/>
      <dgm:spPr/>
      <dgm:t>
        <a:bodyPr/>
        <a:lstStyle/>
        <a:p>
          <a:pPr rtl="1"/>
          <a:endParaRPr lang="he-IL"/>
        </a:p>
      </dgm:t>
    </dgm:pt>
    <dgm:pt modelId="{FCAB19EE-7EC6-4820-A7CA-6DC480F8FDF2}">
      <dgm:prSet phldrT="[טקסט]" custT="1"/>
      <dgm:spPr/>
      <dgm:t>
        <a:bodyPr/>
        <a:lstStyle/>
        <a:p>
          <a:pPr marL="0" lvl="0" defTabSz="755650" rtl="1">
            <a:lnSpc>
              <a:spcPct val="90000"/>
            </a:lnSpc>
            <a:spcBef>
              <a:spcPct val="0"/>
            </a:spcBef>
            <a:spcAft>
              <a:spcPct val="35000"/>
            </a:spcAft>
            <a:buNone/>
          </a:pPr>
          <a:r>
            <a:rPr lang="he-IL" sz="1800" dirty="0"/>
            <a:t>ולכן אנו רואים שהאדם האוהב ביותר איזה שהוא דבר, אינו מסתפק בגילויי אהבה רחוקים, אלא הוא מחבק את אותו הדבר, בחפצו להרגיש בכוח המישוש שלו ובכל חושי גופו שהדבר האהוב לו נמצא אצלו קרוב אליו.</a:t>
          </a:r>
        </a:p>
        <a:p>
          <a:pPr marL="0" lvl="0" defTabSz="755650" rtl="1">
            <a:lnSpc>
              <a:spcPct val="90000"/>
            </a:lnSpc>
            <a:spcBef>
              <a:spcPct val="0"/>
            </a:spcBef>
            <a:spcAft>
              <a:spcPct val="35000"/>
            </a:spcAft>
            <a:buNone/>
          </a:pPr>
          <a:r>
            <a:rPr lang="he-IL" sz="1800" dirty="0"/>
            <a:t>עד שהוא רוצה להתאחד עם הדבר האהוב, שיהיה עמו מאוחד תמיד ויתענג על אהבתו. </a:t>
          </a:r>
        </a:p>
      </dgm:t>
    </dgm:pt>
    <dgm:pt modelId="{F93212F7-4FF3-47BC-B3AA-CB90BEE6A226}" type="parTrans" cxnId="{88FA49A4-97CD-4262-B2F5-3F7440B5046F}">
      <dgm:prSet/>
      <dgm:spPr/>
      <dgm:t>
        <a:bodyPr/>
        <a:lstStyle/>
        <a:p>
          <a:pPr rtl="1"/>
          <a:endParaRPr lang="he-IL"/>
        </a:p>
      </dgm:t>
    </dgm:pt>
    <dgm:pt modelId="{CF3EDB69-66B7-4F14-9953-6512AE3CB788}" type="sibTrans" cxnId="{88FA49A4-97CD-4262-B2F5-3F7440B5046F}">
      <dgm:prSet/>
      <dgm:spPr/>
      <dgm:t>
        <a:bodyPr/>
        <a:lstStyle/>
        <a:p>
          <a:pPr rtl="1"/>
          <a:endParaRPr lang="he-IL"/>
        </a:p>
      </dgm:t>
    </dgm:pt>
    <dgm:pt modelId="{420AEFEA-FC38-4554-8085-83B39FBE449D}">
      <dgm:prSet/>
      <dgm:spPr/>
      <dgm:t>
        <a:bodyPr/>
        <a:lstStyle/>
        <a:p>
          <a:pPr rtl="1"/>
          <a:r>
            <a:rPr lang="he-IL" dirty="0"/>
            <a:t>וכל מה שהוא מתקרב יותר הוא מתענג יותר. ולבו נעשה חפץ עוד ועוד להתקרב לאותה מציאות אהובה. </a:t>
          </a:r>
        </a:p>
      </dgm:t>
    </dgm:pt>
    <dgm:pt modelId="{7041FB9F-E555-43B6-AF52-2D2B65BC5835}" type="parTrans" cxnId="{D603B65C-61D6-47A4-8200-219A529FA3D7}">
      <dgm:prSet/>
      <dgm:spPr/>
      <dgm:t>
        <a:bodyPr/>
        <a:lstStyle/>
        <a:p>
          <a:pPr rtl="1"/>
          <a:endParaRPr lang="he-IL"/>
        </a:p>
      </dgm:t>
    </dgm:pt>
    <dgm:pt modelId="{78A360F4-5B47-4630-A76A-FB387012D988}" type="sibTrans" cxnId="{D603B65C-61D6-47A4-8200-219A529FA3D7}">
      <dgm:prSet/>
      <dgm:spPr/>
      <dgm:t>
        <a:bodyPr/>
        <a:lstStyle/>
        <a:p>
          <a:pPr rtl="1"/>
          <a:endParaRPr lang="he-IL"/>
        </a:p>
      </dgm:t>
    </dgm:pt>
    <dgm:pt modelId="{C928BFA9-5FEA-4C7D-9875-9F6989350131}" type="pres">
      <dgm:prSet presAssocID="{D8ED88C5-18A3-46F6-90C6-9FA7A350C6C7}" presName="diagram" presStyleCnt="0">
        <dgm:presLayoutVars>
          <dgm:dir/>
          <dgm:resizeHandles val="exact"/>
        </dgm:presLayoutVars>
      </dgm:prSet>
      <dgm:spPr/>
    </dgm:pt>
    <dgm:pt modelId="{9F015182-84A3-43EF-96B2-F5BA083B5087}" type="pres">
      <dgm:prSet presAssocID="{32A3E709-E88F-477C-ABB4-B953ED5397DE}" presName="node" presStyleLbl="node1" presStyleIdx="0" presStyleCnt="6" custScaleX="90869">
        <dgm:presLayoutVars>
          <dgm:bulletEnabled val="1"/>
        </dgm:presLayoutVars>
      </dgm:prSet>
      <dgm:spPr/>
    </dgm:pt>
    <dgm:pt modelId="{503BBF46-D2B7-47B9-BB95-B502F1DE5B87}" type="pres">
      <dgm:prSet presAssocID="{8CB2A713-3901-4C46-92E3-8B6641F9CD26}" presName="sibTrans" presStyleCnt="0"/>
      <dgm:spPr/>
    </dgm:pt>
    <dgm:pt modelId="{9B494BB1-739E-40C1-BC9C-721307411BE4}" type="pres">
      <dgm:prSet presAssocID="{277C7C57-5F8E-47C1-947D-B25D55B7968B}" presName="node" presStyleLbl="node1" presStyleIdx="1" presStyleCnt="6">
        <dgm:presLayoutVars>
          <dgm:bulletEnabled val="1"/>
        </dgm:presLayoutVars>
      </dgm:prSet>
      <dgm:spPr/>
    </dgm:pt>
    <dgm:pt modelId="{99458259-22A3-4963-B4B9-049F7AB3A19A}" type="pres">
      <dgm:prSet presAssocID="{A6F0E51E-651D-495B-A53E-A36CF36113FB}" presName="sibTrans" presStyleCnt="0"/>
      <dgm:spPr/>
    </dgm:pt>
    <dgm:pt modelId="{0099FA11-4D86-4697-AC2E-47A91183DF66}" type="pres">
      <dgm:prSet presAssocID="{DE13677E-E71C-438B-9A32-AB01D7071958}" presName="node" presStyleLbl="node1" presStyleIdx="2" presStyleCnt="6">
        <dgm:presLayoutVars>
          <dgm:bulletEnabled val="1"/>
        </dgm:presLayoutVars>
      </dgm:prSet>
      <dgm:spPr/>
    </dgm:pt>
    <dgm:pt modelId="{FA2FC38E-C181-4746-B085-462174FABCB1}" type="pres">
      <dgm:prSet presAssocID="{B29CA6EA-3F5F-492C-B9BE-1CCE85058101}" presName="sibTrans" presStyleCnt="0"/>
      <dgm:spPr/>
    </dgm:pt>
    <dgm:pt modelId="{363E6E0C-73BD-4FE7-9918-7E604F5F8D73}" type="pres">
      <dgm:prSet presAssocID="{AFE09D66-75CD-4638-BA3D-CEC8DD442ABA}" presName="node" presStyleLbl="node1" presStyleIdx="3" presStyleCnt="6" custScaleX="88383">
        <dgm:presLayoutVars>
          <dgm:bulletEnabled val="1"/>
        </dgm:presLayoutVars>
      </dgm:prSet>
      <dgm:spPr/>
    </dgm:pt>
    <dgm:pt modelId="{16DF3445-6501-4E34-A74E-E465879FD4F5}" type="pres">
      <dgm:prSet presAssocID="{0C551F87-0DCF-4A0A-B921-010E3C7E9AAC}" presName="sibTrans" presStyleCnt="0"/>
      <dgm:spPr/>
    </dgm:pt>
    <dgm:pt modelId="{36930407-77F1-494F-A13C-7C5D9836E56E}" type="pres">
      <dgm:prSet presAssocID="{FCAB19EE-7EC6-4820-A7CA-6DC480F8FDF2}" presName="node" presStyleLbl="node1" presStyleIdx="4" presStyleCnt="6">
        <dgm:presLayoutVars>
          <dgm:bulletEnabled val="1"/>
        </dgm:presLayoutVars>
      </dgm:prSet>
      <dgm:spPr/>
    </dgm:pt>
    <dgm:pt modelId="{DCBEE6E1-46E5-40A1-A11F-7BA1BCD55DE1}" type="pres">
      <dgm:prSet presAssocID="{CF3EDB69-66B7-4F14-9953-6512AE3CB788}" presName="sibTrans" presStyleCnt="0"/>
      <dgm:spPr/>
    </dgm:pt>
    <dgm:pt modelId="{43E3A756-B45C-4978-A494-CCDCCA093A49}" type="pres">
      <dgm:prSet presAssocID="{420AEFEA-FC38-4554-8085-83B39FBE449D}" presName="node" presStyleLbl="node1" presStyleIdx="5" presStyleCnt="6">
        <dgm:presLayoutVars>
          <dgm:bulletEnabled val="1"/>
        </dgm:presLayoutVars>
      </dgm:prSet>
      <dgm:spPr/>
    </dgm:pt>
  </dgm:ptLst>
  <dgm:cxnLst>
    <dgm:cxn modelId="{D112880A-4DE8-4FB2-9D6B-B23DC78550DD}" type="presOf" srcId="{DE13677E-E71C-438B-9A32-AB01D7071958}" destId="{0099FA11-4D86-4697-AC2E-47A91183DF66}" srcOrd="0" destOrd="0" presId="urn:microsoft.com/office/officeart/2005/8/layout/default"/>
    <dgm:cxn modelId="{CC98063C-AA6F-4FEC-BD00-2BF06805D16D}" type="presOf" srcId="{420AEFEA-FC38-4554-8085-83B39FBE449D}" destId="{43E3A756-B45C-4978-A494-CCDCCA093A49}" srcOrd="0" destOrd="0" presId="urn:microsoft.com/office/officeart/2005/8/layout/default"/>
    <dgm:cxn modelId="{D603B65C-61D6-47A4-8200-219A529FA3D7}" srcId="{D8ED88C5-18A3-46F6-90C6-9FA7A350C6C7}" destId="{420AEFEA-FC38-4554-8085-83B39FBE449D}" srcOrd="5" destOrd="0" parTransId="{7041FB9F-E555-43B6-AF52-2D2B65BC5835}" sibTransId="{78A360F4-5B47-4630-A76A-FB387012D988}"/>
    <dgm:cxn modelId="{EC7E5B69-E99A-46C2-BE15-5C439EF2BA4B}" type="presOf" srcId="{D8ED88C5-18A3-46F6-90C6-9FA7A350C6C7}" destId="{C928BFA9-5FEA-4C7D-9875-9F6989350131}" srcOrd="0" destOrd="0" presId="urn:microsoft.com/office/officeart/2005/8/layout/default"/>
    <dgm:cxn modelId="{E814A14A-A95C-4972-9A4B-2F955433F508}" srcId="{D8ED88C5-18A3-46F6-90C6-9FA7A350C6C7}" destId="{32A3E709-E88F-477C-ABB4-B953ED5397DE}" srcOrd="0" destOrd="0" parTransId="{44B722B8-E159-4C4D-9541-E58F5C0B153C}" sibTransId="{8CB2A713-3901-4C46-92E3-8B6641F9CD26}"/>
    <dgm:cxn modelId="{002BAD89-5821-40DC-A02A-BECB3FBD9EBD}" srcId="{D8ED88C5-18A3-46F6-90C6-9FA7A350C6C7}" destId="{277C7C57-5F8E-47C1-947D-B25D55B7968B}" srcOrd="1" destOrd="0" parTransId="{16E33D07-3880-430D-8093-8BB2A67B40DA}" sibTransId="{A6F0E51E-651D-495B-A53E-A36CF36113FB}"/>
    <dgm:cxn modelId="{B3A45D91-F946-40F3-B955-7A565A259443}" srcId="{D8ED88C5-18A3-46F6-90C6-9FA7A350C6C7}" destId="{AFE09D66-75CD-4638-BA3D-CEC8DD442ABA}" srcOrd="3" destOrd="0" parTransId="{7ABC2EFE-F911-4EFD-9637-4A2615799683}" sibTransId="{0C551F87-0DCF-4A0A-B921-010E3C7E9AAC}"/>
    <dgm:cxn modelId="{88FA49A4-97CD-4262-B2F5-3F7440B5046F}" srcId="{D8ED88C5-18A3-46F6-90C6-9FA7A350C6C7}" destId="{FCAB19EE-7EC6-4820-A7CA-6DC480F8FDF2}" srcOrd="4" destOrd="0" parTransId="{F93212F7-4FF3-47BC-B3AA-CB90BEE6A226}" sibTransId="{CF3EDB69-66B7-4F14-9953-6512AE3CB788}"/>
    <dgm:cxn modelId="{0C9506B6-E52C-464B-8021-C0A8AC1E52FF}" type="presOf" srcId="{AFE09D66-75CD-4638-BA3D-CEC8DD442ABA}" destId="{363E6E0C-73BD-4FE7-9918-7E604F5F8D73}" srcOrd="0" destOrd="0" presId="urn:microsoft.com/office/officeart/2005/8/layout/default"/>
    <dgm:cxn modelId="{B911C0B7-BE0E-4B9C-928C-789C564E4E82}" type="presOf" srcId="{32A3E709-E88F-477C-ABB4-B953ED5397DE}" destId="{9F015182-84A3-43EF-96B2-F5BA083B5087}" srcOrd="0" destOrd="0" presId="urn:microsoft.com/office/officeart/2005/8/layout/default"/>
    <dgm:cxn modelId="{16CDDAC4-F8E4-4ADB-88DA-BA29B36385AD}" type="presOf" srcId="{277C7C57-5F8E-47C1-947D-B25D55B7968B}" destId="{9B494BB1-739E-40C1-BC9C-721307411BE4}" srcOrd="0" destOrd="0" presId="urn:microsoft.com/office/officeart/2005/8/layout/default"/>
    <dgm:cxn modelId="{E6B863CF-A628-4183-9173-F40E2C1A46EE}" srcId="{D8ED88C5-18A3-46F6-90C6-9FA7A350C6C7}" destId="{DE13677E-E71C-438B-9A32-AB01D7071958}" srcOrd="2" destOrd="0" parTransId="{E5178396-27B2-4A56-94F2-80704DE34993}" sibTransId="{B29CA6EA-3F5F-492C-B9BE-1CCE85058101}"/>
    <dgm:cxn modelId="{152086ED-5F04-4D2F-A82E-A99C5446D1E8}" type="presOf" srcId="{FCAB19EE-7EC6-4820-A7CA-6DC480F8FDF2}" destId="{36930407-77F1-494F-A13C-7C5D9836E56E}" srcOrd="0" destOrd="0" presId="urn:microsoft.com/office/officeart/2005/8/layout/default"/>
    <dgm:cxn modelId="{5FA35DBA-8D90-41D1-A54A-D8522D9F85D8}" type="presParOf" srcId="{C928BFA9-5FEA-4C7D-9875-9F6989350131}" destId="{9F015182-84A3-43EF-96B2-F5BA083B5087}" srcOrd="0" destOrd="0" presId="urn:microsoft.com/office/officeart/2005/8/layout/default"/>
    <dgm:cxn modelId="{EDB48787-CC8C-4B3A-B9BB-9DF5E1DCB3E5}" type="presParOf" srcId="{C928BFA9-5FEA-4C7D-9875-9F6989350131}" destId="{503BBF46-D2B7-47B9-BB95-B502F1DE5B87}" srcOrd="1" destOrd="0" presId="urn:microsoft.com/office/officeart/2005/8/layout/default"/>
    <dgm:cxn modelId="{783EB4F1-AAC6-4FC4-9528-C6C26BD2DA76}" type="presParOf" srcId="{C928BFA9-5FEA-4C7D-9875-9F6989350131}" destId="{9B494BB1-739E-40C1-BC9C-721307411BE4}" srcOrd="2" destOrd="0" presId="urn:microsoft.com/office/officeart/2005/8/layout/default"/>
    <dgm:cxn modelId="{228958DB-BC58-46B8-8407-D9241E410887}" type="presParOf" srcId="{C928BFA9-5FEA-4C7D-9875-9F6989350131}" destId="{99458259-22A3-4963-B4B9-049F7AB3A19A}" srcOrd="3" destOrd="0" presId="urn:microsoft.com/office/officeart/2005/8/layout/default"/>
    <dgm:cxn modelId="{11CC2627-8A39-4150-B5CB-B5A6DE842752}" type="presParOf" srcId="{C928BFA9-5FEA-4C7D-9875-9F6989350131}" destId="{0099FA11-4D86-4697-AC2E-47A91183DF66}" srcOrd="4" destOrd="0" presId="urn:microsoft.com/office/officeart/2005/8/layout/default"/>
    <dgm:cxn modelId="{3B333544-EA46-407A-9D4A-C8BE939FBC86}" type="presParOf" srcId="{C928BFA9-5FEA-4C7D-9875-9F6989350131}" destId="{FA2FC38E-C181-4746-B085-462174FABCB1}" srcOrd="5" destOrd="0" presId="urn:microsoft.com/office/officeart/2005/8/layout/default"/>
    <dgm:cxn modelId="{4F7C366D-9A60-420B-BFAD-830D9118AFF8}" type="presParOf" srcId="{C928BFA9-5FEA-4C7D-9875-9F6989350131}" destId="{363E6E0C-73BD-4FE7-9918-7E604F5F8D73}" srcOrd="6" destOrd="0" presId="urn:microsoft.com/office/officeart/2005/8/layout/default"/>
    <dgm:cxn modelId="{1FA62817-0C0B-41F1-AAAA-8E38E13C54B2}" type="presParOf" srcId="{C928BFA9-5FEA-4C7D-9875-9F6989350131}" destId="{16DF3445-6501-4E34-A74E-E465879FD4F5}" srcOrd="7" destOrd="0" presId="urn:microsoft.com/office/officeart/2005/8/layout/default"/>
    <dgm:cxn modelId="{22F148EB-A0A4-4761-96DE-4FD8536B7290}" type="presParOf" srcId="{C928BFA9-5FEA-4C7D-9875-9F6989350131}" destId="{36930407-77F1-494F-A13C-7C5D9836E56E}" srcOrd="8" destOrd="0" presId="urn:microsoft.com/office/officeart/2005/8/layout/default"/>
    <dgm:cxn modelId="{6C00E5A7-53A6-495F-BAEC-15E972BFD783}" type="presParOf" srcId="{C928BFA9-5FEA-4C7D-9875-9F6989350131}" destId="{DCBEE6E1-46E5-40A1-A11F-7BA1BCD55DE1}" srcOrd="9" destOrd="0" presId="urn:microsoft.com/office/officeart/2005/8/layout/default"/>
    <dgm:cxn modelId="{B51162CB-9D98-4567-85F2-E1423C394C30}" type="presParOf" srcId="{C928BFA9-5FEA-4C7D-9875-9F6989350131}" destId="{43E3A756-B45C-4978-A494-CCDCCA093A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15182-84A3-43EF-96B2-F5BA083B5087}">
      <dsp:nvSpPr>
        <dsp:cNvPr id="0" name=""/>
        <dsp:cNvSpPr/>
      </dsp:nvSpPr>
      <dsp:spPr>
        <a:xfrm>
          <a:off x="7207" y="453848"/>
          <a:ext cx="3472815" cy="22930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כך יש הנאה גדולה מכולם, שהאדם נהנה ממציאותו של הדבר האהוב לו.</a:t>
          </a:r>
        </a:p>
        <a:p>
          <a:pPr marL="0" lvl="0" indent="0" algn="ctr" defTabSz="1155700" rtl="1">
            <a:lnSpc>
              <a:spcPct val="90000"/>
            </a:lnSpc>
            <a:spcBef>
              <a:spcPct val="0"/>
            </a:spcBef>
            <a:spcAft>
              <a:spcPct val="35000"/>
            </a:spcAft>
            <a:buNone/>
          </a:pPr>
          <a:r>
            <a:rPr lang="he-IL" sz="2600" kern="1200" dirty="0"/>
            <a:t> </a:t>
          </a:r>
        </a:p>
      </dsp:txBody>
      <dsp:txXfrm>
        <a:off x="7207" y="453848"/>
        <a:ext cx="3472815" cy="2293069"/>
      </dsp:txXfrm>
    </dsp:sp>
    <dsp:sp modelId="{9B494BB1-739E-40C1-BC9C-721307411BE4}">
      <dsp:nvSpPr>
        <dsp:cNvPr id="0" name=""/>
        <dsp:cNvSpPr/>
      </dsp:nvSpPr>
      <dsp:spPr>
        <a:xfrm>
          <a:off x="3862201" y="453848"/>
          <a:ext cx="3821781" cy="22930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כשם שאדם נהנה הנאת </a:t>
          </a:r>
          <a:r>
            <a:rPr lang="he-IL" sz="2600" kern="1200" dirty="0" err="1"/>
            <a:t>חיך</a:t>
          </a:r>
          <a:r>
            <a:rPr lang="he-IL" sz="2600" kern="1200" dirty="0"/>
            <a:t> באכילת מאכל טעים וערב, והעין נהנית </a:t>
          </a:r>
          <a:r>
            <a:rPr lang="he-IL" sz="2600" kern="1200" dirty="0" err="1"/>
            <a:t>בראית</a:t>
          </a:r>
          <a:r>
            <a:rPr lang="he-IL" sz="2600" kern="1200" dirty="0"/>
            <a:t> מראה יפה, והאוזן בשמיעת שיר נעים.</a:t>
          </a:r>
        </a:p>
      </dsp:txBody>
      <dsp:txXfrm>
        <a:off x="3862201" y="453848"/>
        <a:ext cx="3821781" cy="2293069"/>
      </dsp:txXfrm>
    </dsp:sp>
    <dsp:sp modelId="{0099FA11-4D86-4697-AC2E-47A91183DF66}">
      <dsp:nvSpPr>
        <dsp:cNvPr id="0" name=""/>
        <dsp:cNvSpPr/>
      </dsp:nvSpPr>
      <dsp:spPr>
        <a:xfrm>
          <a:off x="8066161" y="453848"/>
          <a:ext cx="3821781" cy="22930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אהבה היא מין ממיני ההנאה והעינוגים שברא הקב"ה בעולמו להנות בהן את בריותיו. </a:t>
          </a:r>
        </a:p>
      </dsp:txBody>
      <dsp:txXfrm>
        <a:off x="8066161" y="453848"/>
        <a:ext cx="3821781" cy="2293069"/>
      </dsp:txXfrm>
    </dsp:sp>
    <dsp:sp modelId="{363E6E0C-73BD-4FE7-9918-7E604F5F8D73}">
      <dsp:nvSpPr>
        <dsp:cNvPr id="0" name=""/>
        <dsp:cNvSpPr/>
      </dsp:nvSpPr>
      <dsp:spPr>
        <a:xfrm>
          <a:off x="54712" y="3129096"/>
          <a:ext cx="3377805" cy="22930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כך מרגשת האם לילדיה האהובים לה, שאינה מסתפקת בעונג </a:t>
          </a:r>
          <a:r>
            <a:rPr lang="he-IL" sz="2600" kern="1200" dirty="0" err="1"/>
            <a:t>שבראית</a:t>
          </a:r>
          <a:r>
            <a:rPr lang="he-IL" sz="2600" kern="1200" dirty="0"/>
            <a:t> בנה, אלא היא מקרבת אותם אליה ומחברת אותם באהבה ובעונג. </a:t>
          </a:r>
        </a:p>
      </dsp:txBody>
      <dsp:txXfrm>
        <a:off x="54712" y="3129096"/>
        <a:ext cx="3377805" cy="2293069"/>
      </dsp:txXfrm>
    </dsp:sp>
    <dsp:sp modelId="{36930407-77F1-494F-A13C-7C5D9836E56E}">
      <dsp:nvSpPr>
        <dsp:cNvPr id="0" name=""/>
        <dsp:cNvSpPr/>
      </dsp:nvSpPr>
      <dsp:spPr>
        <a:xfrm>
          <a:off x="3814696" y="3129096"/>
          <a:ext cx="3821781" cy="22930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755650" rtl="1">
            <a:lnSpc>
              <a:spcPct val="90000"/>
            </a:lnSpc>
            <a:spcBef>
              <a:spcPct val="0"/>
            </a:spcBef>
            <a:spcAft>
              <a:spcPct val="35000"/>
            </a:spcAft>
            <a:buNone/>
          </a:pPr>
          <a:r>
            <a:rPr lang="he-IL" sz="1800" kern="1200" dirty="0"/>
            <a:t>ולכן אנו רואים שהאדם האוהב ביותר איזה שהוא דבר, אינו מסתפק בגילויי אהבה רחוקים, אלא הוא מחבק את אותו הדבר, בחפצו להרגיש בכוח המישוש שלו ובכל חושי גופו שהדבר האהוב לו נמצא אצלו קרוב אליו.</a:t>
          </a:r>
        </a:p>
        <a:p>
          <a:pPr marL="0" lvl="0" indent="0" algn="ctr" defTabSz="755650" rtl="1">
            <a:lnSpc>
              <a:spcPct val="90000"/>
            </a:lnSpc>
            <a:spcBef>
              <a:spcPct val="0"/>
            </a:spcBef>
            <a:spcAft>
              <a:spcPct val="35000"/>
            </a:spcAft>
            <a:buNone/>
          </a:pPr>
          <a:r>
            <a:rPr lang="he-IL" sz="1800" kern="1200" dirty="0"/>
            <a:t>עד שהוא רוצה להתאחד עם הדבר האהוב, שיהיה עמו מאוחד תמיד ויתענג על אהבתו. </a:t>
          </a:r>
        </a:p>
      </dsp:txBody>
      <dsp:txXfrm>
        <a:off x="3814696" y="3129096"/>
        <a:ext cx="3821781" cy="2293069"/>
      </dsp:txXfrm>
    </dsp:sp>
    <dsp:sp modelId="{43E3A756-B45C-4978-A494-CCDCCA093A49}">
      <dsp:nvSpPr>
        <dsp:cNvPr id="0" name=""/>
        <dsp:cNvSpPr/>
      </dsp:nvSpPr>
      <dsp:spPr>
        <a:xfrm>
          <a:off x="8018656" y="3129096"/>
          <a:ext cx="3821781" cy="22930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וכל מה שהוא מתקרב יותר הוא מתענג יותר. ולבו נעשה חפץ עוד ועוד להתקרב לאותה מציאות אהובה. </a:t>
          </a:r>
        </a:p>
      </dsp:txBody>
      <dsp:txXfrm>
        <a:off x="8018656" y="3129096"/>
        <a:ext cx="3821781" cy="229306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02B0B96-54AC-4FCA-B366-4750B478ECFD}" type="datetimeFigureOut">
              <a:rPr lang="he-IL" smtClean="0"/>
              <a:t>כ"ו/אדר א/תשפ"ד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6E6F153-35E2-4862-8A9B-AA46B177E884}" type="slidenum">
              <a:rPr lang="he-IL" smtClean="0"/>
              <a:t>‹#›</a:t>
            </a:fld>
            <a:endParaRPr lang="he-IL"/>
          </a:p>
        </p:txBody>
      </p:sp>
    </p:spTree>
    <p:extLst>
      <p:ext uri="{BB962C8B-B14F-4D97-AF65-F5344CB8AC3E}">
        <p14:creationId xmlns:p14="http://schemas.microsoft.com/office/powerpoint/2010/main" val="162386169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17512-95C4-2890-9896-3F379B83C5F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21FF692-F911-D2AC-EE09-06C5D8B0585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E257152-A0F7-2FE2-5FCB-498AED19CB01}"/>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1FF40C3E-82BC-F718-BD1C-3F3666DF1897}"/>
              </a:ext>
            </a:extLst>
          </p:cNvPr>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735077E8-9545-444B-9F19-741A80E045D1}"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4</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356769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B35B4-3737-E189-A1FD-8CDA3680E29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08EC9FE-C345-F272-8882-0C8156A6667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7CAA9DB-1FBA-21BE-5CCF-9E34A1DEF5ED}"/>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לפ"ז</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מבואר שבברכת "יוצר המאורות" מודים ומהללים על דברים רבים שנראים כאינם קשורים לברכת האור והמאורות; "קדושה" ו"לאל ברוך נעימות יתנו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כו</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ובשבת מתארים בהרחבה את כל ענין השבת "לאל אשר שבת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כו</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שלפי האמור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הכל</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אכן שייך לאורו של "מדור יונתי". </a:t>
            </a:r>
            <a:endParaRPr lang="en-US" sz="1800" dirty="0">
              <a:effectLst/>
              <a:latin typeface="Times New Roman" panose="02020603050405020304" pitchFamily="18" charset="0"/>
              <a:ea typeface="Calibri" panose="020F0502020204030204" pitchFamily="34" charset="0"/>
              <a:cs typeface="David" panose="020E0502060401010101" pitchFamily="34" charset="-79"/>
            </a:endParaRPr>
          </a:p>
          <a:p>
            <a:endParaRPr lang="he-IL" dirty="0"/>
          </a:p>
        </p:txBody>
      </p:sp>
      <p:sp>
        <p:nvSpPr>
          <p:cNvPr id="4" name="מציין מיקום של מספר שקופית 3">
            <a:extLst>
              <a:ext uri="{FF2B5EF4-FFF2-40B4-BE49-F238E27FC236}">
                <a16:creationId xmlns:a16="http://schemas.microsoft.com/office/drawing/2014/main" id="{5C740FDB-98C5-CDC0-8638-779EF795625C}"/>
              </a:ext>
            </a:extLst>
          </p:cNvPr>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735077E8-9545-444B-9F19-741A80E045D1}"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7</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51522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FC772-FCB8-860F-64C0-B88DC832DFC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5BC1101-374F-12D9-14BE-5F7AD3B51CC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4BF48A1-354E-8323-0BF5-5471BDFAE6D9}"/>
              </a:ext>
            </a:extLst>
          </p:cNvPr>
          <p:cNvSpPr>
            <a:spLocks noGrp="1"/>
          </p:cNvSpPr>
          <p:nvPr>
            <p:ph type="body" idx="1"/>
          </p:nvPr>
        </p:nvSpPr>
        <p:spPr/>
        <p:txBody>
          <a:bodyPr/>
          <a:lstStyle/>
          <a:p>
            <a:pPr algn="just" rtl="1">
              <a:lnSpc>
                <a:spcPts val="1600"/>
              </a:lnSpc>
              <a:spcAft>
                <a:spcPts val="600"/>
              </a:spcAf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וז"ל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הגר"א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המובאה שם בשנות אליהו:</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lnSpc>
                <a:spcPts val="1500"/>
              </a:lnSpc>
              <a:spcAft>
                <a:spcPts val="600"/>
              </a:spcAft>
            </a:pPr>
            <a:r>
              <a:rPr lang="he-IL" sz="1800" b="1" dirty="0">
                <a:effectLst/>
                <a:latin typeface="Times New Roman" panose="02020603050405020304" pitchFamily="18" charset="0"/>
                <a:ea typeface="Times New Roman" panose="02020603050405020304" pitchFamily="18" charset="0"/>
                <a:cs typeface="Monotype Hadassah"/>
              </a:rPr>
              <a:t>דברי תורה .. יש בה גם כן "טוב" "ערב" "מועיל".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"ערב": היינו שלומד </a:t>
            </a:r>
            <a:r>
              <a:rPr lang="he-IL" sz="1800" b="1" u="sng" dirty="0">
                <a:effectLst/>
                <a:latin typeface="Times New Roman" panose="02020603050405020304" pitchFamily="18" charset="0"/>
                <a:ea typeface="Times New Roman" panose="02020603050405020304" pitchFamily="18" charset="0"/>
                <a:cs typeface="Monotype Hadassah"/>
              </a:rPr>
              <a:t>שלא לשם שמים</a:t>
            </a:r>
            <a:r>
              <a:rPr lang="he-IL" sz="1800" b="1" dirty="0">
                <a:effectLst/>
                <a:latin typeface="Times New Roman" panose="02020603050405020304" pitchFamily="18" charset="0"/>
                <a:ea typeface="Times New Roman" panose="02020603050405020304" pitchFamily="18" charset="0"/>
                <a:cs typeface="Monotype Hadassah"/>
              </a:rPr>
              <a:t> רק מחמת שהוא ערב שנהנה מהחכמה.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ו"מועיל" שלומד כדי שיהיה בקי בתורה ש"אשרי מי שבא לכאן ותלמודו בידו". ולומד </a:t>
            </a:r>
            <a:r>
              <a:rPr lang="he-IL" sz="1800" b="1" u="sng" dirty="0">
                <a:effectLst/>
                <a:latin typeface="Times New Roman" panose="02020603050405020304" pitchFamily="18" charset="0"/>
                <a:ea typeface="Times New Roman" panose="02020603050405020304" pitchFamily="18" charset="0"/>
                <a:cs typeface="Monotype Hadassah"/>
              </a:rPr>
              <a:t>לשם שמים</a:t>
            </a:r>
            <a:r>
              <a:rPr lang="he-IL" sz="1800" b="1" dirty="0">
                <a:effectLst/>
                <a:latin typeface="Times New Roman" panose="02020603050405020304" pitchFamily="18" charset="0"/>
                <a:ea typeface="Times New Roman" panose="02020603050405020304" pitchFamily="18" charset="0"/>
                <a:cs typeface="Monotype Hadassah"/>
              </a:rPr>
              <a:t> שהשם יתברך </a:t>
            </a:r>
            <a:r>
              <a:rPr lang="he-IL" sz="1800" b="1" dirty="0" err="1">
                <a:effectLst/>
                <a:latin typeface="Times New Roman" panose="02020603050405020304" pitchFamily="18" charset="0"/>
                <a:ea typeface="Times New Roman" panose="02020603050405020304" pitchFamily="18" charset="0"/>
                <a:cs typeface="Monotype Hadassah"/>
              </a:rPr>
              <a:t>צוה</a:t>
            </a:r>
            <a:r>
              <a:rPr lang="he-IL" sz="1800" b="1" dirty="0">
                <a:effectLst/>
                <a:latin typeface="Times New Roman" panose="02020603050405020304" pitchFamily="18" charset="0"/>
                <a:ea typeface="Times New Roman" panose="02020603050405020304" pitchFamily="18" charset="0"/>
                <a:cs typeface="Monotype Hadassah"/>
              </a:rPr>
              <a:t> אותו ללמוד ויהיה גם כן בקי. אבל </a:t>
            </a:r>
            <a:r>
              <a:rPr lang="he-IL" sz="1800" b="1" u="dotted" dirty="0">
                <a:effectLst/>
                <a:latin typeface="Times New Roman" panose="02020603050405020304" pitchFamily="18" charset="0"/>
                <a:ea typeface="Times New Roman" panose="02020603050405020304" pitchFamily="18" charset="0"/>
                <a:cs typeface="Monotype Hadassah"/>
              </a:rPr>
              <a:t>אינו נהנה עדיין כשלומד עד שיהיה בקי</a:t>
            </a:r>
            <a:r>
              <a:rPr lang="he-IL" sz="1800" b="1" dirty="0">
                <a:effectLst/>
                <a:latin typeface="Times New Roman" panose="02020603050405020304" pitchFamily="18" charset="0"/>
                <a:ea typeface="Times New Roman" panose="02020603050405020304" pitchFamily="18" charset="0"/>
                <a:cs typeface="Monotype Hadassah"/>
              </a:rPr>
              <a:t>, שהמבקש אינו בטוב לב עד שיבא מבוקשתו.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ו"טוב" נקרא גם כן שנהנה תיכף בעת לימודו אף שעדיין אין תלמודו בידו, וגם אחר כך כשתלמודו בידו. ... וזה שאמר הגמרא ברכות ח' ע"א "גדול הנהנה </a:t>
            </a:r>
            <a:r>
              <a:rPr lang="he-IL" sz="1800" b="1" dirty="0" err="1">
                <a:effectLst/>
                <a:latin typeface="Times New Roman" panose="02020603050405020304" pitchFamily="18" charset="0"/>
                <a:ea typeface="Times New Roman" panose="02020603050405020304" pitchFamily="18" charset="0"/>
                <a:cs typeface="Monotype Hadassah"/>
              </a:rPr>
              <a:t>מיגיעו</a:t>
            </a:r>
            <a:r>
              <a:rPr lang="he-IL" sz="1800" b="1" dirty="0">
                <a:effectLst/>
                <a:latin typeface="Times New Roman" panose="02020603050405020304" pitchFamily="18" charset="0"/>
                <a:ea typeface="Times New Roman" panose="02020603050405020304" pitchFamily="18" charset="0"/>
                <a:cs typeface="Monotype Hadassah"/>
              </a:rPr>
              <a:t>" פי' </a:t>
            </a:r>
            <a:r>
              <a:rPr lang="he-IL" sz="1800" b="1" u="dotted" dirty="0" err="1">
                <a:effectLst/>
                <a:latin typeface="Times New Roman" panose="02020603050405020304" pitchFamily="18" charset="0"/>
                <a:ea typeface="Times New Roman" panose="02020603050405020304" pitchFamily="18" charset="0"/>
                <a:cs typeface="Monotype Hadassah"/>
              </a:rPr>
              <a:t>שיהנה</a:t>
            </a:r>
            <a:r>
              <a:rPr lang="he-IL" sz="1800" b="1" u="dotted" dirty="0">
                <a:effectLst/>
                <a:latin typeface="Times New Roman" panose="02020603050405020304" pitchFamily="18" charset="0"/>
                <a:ea typeface="Times New Roman" panose="02020603050405020304" pitchFamily="18" charset="0"/>
                <a:cs typeface="Monotype Hadassah"/>
              </a:rPr>
              <a:t> תיכף בשעת יגיעו</a:t>
            </a:r>
            <a:r>
              <a:rPr lang="he-IL" sz="1800" b="1" dirty="0">
                <a:effectLst/>
                <a:latin typeface="Times New Roman" panose="02020603050405020304" pitchFamily="18" charset="0"/>
                <a:ea typeface="Times New Roman" panose="02020603050405020304" pitchFamily="18" charset="0"/>
                <a:cs typeface="Monotype Hadassah"/>
              </a:rPr>
              <a:t> ... "יותר מירא שמים" היינו מי שיש לו מדת "מועיל" שלומד גם כן לשם שמים, אבל אינו נהנה תיכף. ... "אין כל חדש תחת השמש"... מי שיש לו מדרגת "טוב" אינו נשאר תחת השמש אלא לעילא מעל השמש.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endParaRPr lang="he-IL" dirty="0"/>
          </a:p>
        </p:txBody>
      </p:sp>
      <p:sp>
        <p:nvSpPr>
          <p:cNvPr id="4" name="מציין מיקום של מספר שקופית 3">
            <a:extLst>
              <a:ext uri="{FF2B5EF4-FFF2-40B4-BE49-F238E27FC236}">
                <a16:creationId xmlns:a16="http://schemas.microsoft.com/office/drawing/2014/main" id="{FEFD0CDF-76E2-2A62-0FDC-7FD55044E64A}"/>
              </a:ext>
            </a:extLst>
          </p:cNvPr>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735077E8-9545-444B-9F19-741A80E045D1}"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11</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306640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26"/>
            <a:ext cx="103632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B5C23016-EE08-4BB5-B33F-E1C17CD03511}" type="datetimeFigureOut">
              <a:rPr lang="he-IL" smtClean="0"/>
              <a:t>כ"ו/אדר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816707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B5C23016-EE08-4BB5-B33F-E1C17CD03511}" type="datetimeFigureOut">
              <a:rPr lang="he-IL" smtClean="0"/>
              <a:t>כ"ו/אדר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2858056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01"/>
            <a:ext cx="103632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5C23016-EE08-4BB5-B33F-E1C17CD03511}" type="datetimeFigureOut">
              <a:rPr lang="he-IL" smtClean="0"/>
              <a:t>כ"ו/אדר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144377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B5C23016-EE08-4BB5-B33F-E1C17CD03511}" type="datetimeFigureOut">
              <a:rPr lang="he-IL" smtClean="0"/>
              <a:t>כ"ו/אדר א/תשפ"ד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814351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B5C23016-EE08-4BB5-B33F-E1C17CD03511}" type="datetimeFigureOut">
              <a:rPr lang="he-IL" smtClean="0"/>
              <a:t>כ"ו/אדר א/תשפ"ד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2978314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B5C23016-EE08-4BB5-B33F-E1C17CD03511}" type="datetimeFigureOut">
              <a:rPr lang="he-IL" smtClean="0"/>
              <a:t>כ"ו/אדר א/תשפ"ד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2739905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5C23016-EE08-4BB5-B33F-E1C17CD03511}" type="datetimeFigureOut">
              <a:rPr lang="he-IL" smtClean="0"/>
              <a:t>כ"ו/אדר א/תשפ"ד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911431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1" y="273050"/>
            <a:ext cx="4011084"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B5C23016-EE08-4BB5-B33F-E1C17CD03511}" type="datetimeFigureOut">
              <a:rPr lang="he-IL" smtClean="0"/>
              <a:t>כ"ו/אדר א/תשפ"ד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250978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7" y="4800600"/>
            <a:ext cx="73152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B5C23016-EE08-4BB5-B33F-E1C17CD03511}" type="datetimeFigureOut">
              <a:rPr lang="he-IL" smtClean="0"/>
              <a:t>כ"ו/אדר א/תשפ"ד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1570375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B5C23016-EE08-4BB5-B33F-E1C17CD03511}" type="datetimeFigureOut">
              <a:rPr lang="he-IL" smtClean="0"/>
              <a:t>כ"ו/אדר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2131497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639"/>
            <a:ext cx="27432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609600" y="274639"/>
            <a:ext cx="80264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B5C23016-EE08-4BB5-B33F-E1C17CD03511}" type="datetimeFigureOut">
              <a:rPr lang="he-IL" smtClean="0"/>
              <a:t>כ"ו/אדר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4072798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6118EA-D3CA-4345-B468-FA805A9E561E}" type="datetime1">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3/6/2024</a:t>
            </a:fld>
            <a:endParaRPr kumimoji="0" lang="en-US" sz="900" b="0" i="0" u="none" strike="noStrike" kern="1200" cap="none" spc="0" normalizeH="0" baseline="0" noProof="0" dirty="0">
              <a:ln>
                <a:noFill/>
              </a:ln>
              <a:solidFill>
                <a:prstClr val="black">
                  <a:tint val="75000"/>
                </a:prstClr>
              </a:solidFill>
              <a:effectLst/>
              <a:uLnTx/>
              <a:uFillTx/>
              <a:latin typeface="Trebuchet MS" panose="020B0603020202020204"/>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Trebuchet MS" panose="020B0603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637444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59E1433-1996-4339-AFE6-B69ADDFB5EA4}" type="datetime1">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3/6/2024</a:t>
            </a:fld>
            <a:endParaRPr kumimoji="0" lang="en-US" sz="900" b="0" i="0" u="none" strike="noStrike" kern="1200" cap="none" spc="0" normalizeH="0" baseline="0" noProof="0" dirty="0">
              <a:ln>
                <a:noFill/>
              </a:ln>
              <a:solidFill>
                <a:prstClr val="black">
                  <a:tint val="75000"/>
                </a:prstClr>
              </a:solidFill>
              <a:effectLst/>
              <a:uLnTx/>
              <a:uFillTx/>
              <a:latin typeface="Trebuchet MS" panose="020B0603020202020204"/>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Trebuchet MS" panose="020B0603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420022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5C23016-EE08-4BB5-B33F-E1C17CD03511}" type="datetimeFigureOut">
              <a:rPr lang="he-IL" smtClean="0"/>
              <a:t>כ"ו/אדר א/תשפ"ד</a:t>
            </a:fld>
            <a:endParaRPr lang="he-IL"/>
          </a:p>
        </p:txBody>
      </p:sp>
      <p:sp>
        <p:nvSpPr>
          <p:cNvPr id="5" name="מציין מיקום של כותרת תחתונה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8D117EB-3307-4D6C-AFA9-339A41C9C51D}" type="slidenum">
              <a:rPr lang="he-IL" smtClean="0"/>
              <a:t>‹#›</a:t>
            </a:fld>
            <a:endParaRPr lang="he-IL"/>
          </a:p>
        </p:txBody>
      </p:sp>
    </p:spTree>
    <p:extLst>
      <p:ext uri="{BB962C8B-B14F-4D97-AF65-F5344CB8AC3E}">
        <p14:creationId xmlns:p14="http://schemas.microsoft.com/office/powerpoint/2010/main" val="3711147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3/6/2024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38947724"/>
      </p:ext>
    </p:extLst>
  </p:cSld>
  <p:clrMap bg1="lt1" tx1="dk1" bg2="lt2" tx2="dk2" accent1="accent1" accent2="accent2" accent3="accent3" accent4="accent4" accent5="accent5" accent6="accent6" hlink="hlink" folHlink="folHlink"/>
  <p:sldLayoutIdLst>
    <p:sldLayoutId id="2147483673" r:id="rId1"/>
    <p:sldLayoutId id="2147483674" r:id="rId2"/>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DCCC4544-579E-451D-A1FA-88A53B9DFAF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1778" b="76000" l="6222" r="91556"/>
                    </a14:imgEffect>
                  </a14:imgLayer>
                </a14:imgProps>
              </a:ext>
              <a:ext uri="{28A0092B-C50C-407E-A947-70E740481C1C}">
                <a14:useLocalDpi xmlns:a14="http://schemas.microsoft.com/office/drawing/2010/main" val="0"/>
              </a:ext>
            </a:extLst>
          </a:blip>
          <a:srcRect l="8146" t="18000" r="8349" b="25314"/>
          <a:stretch/>
        </p:blipFill>
        <p:spPr>
          <a:xfrm>
            <a:off x="269827" y="5068393"/>
            <a:ext cx="2486437" cy="1384663"/>
          </a:xfrm>
          <a:prstGeom prst="rect">
            <a:avLst/>
          </a:prstGeom>
          <a:effectLst>
            <a:glow rad="139700">
              <a:schemeClr val="accent1">
                <a:satMod val="175000"/>
                <a:alpha val="40000"/>
              </a:schemeClr>
            </a:glow>
          </a:effectLst>
        </p:spPr>
      </p:pic>
      <p:sp>
        <p:nvSpPr>
          <p:cNvPr id="6" name="TextBox 5">
            <a:extLst>
              <a:ext uri="{FF2B5EF4-FFF2-40B4-BE49-F238E27FC236}">
                <a16:creationId xmlns:a16="http://schemas.microsoft.com/office/drawing/2014/main" id="{F61E56F9-678B-406F-830D-DB3A9927C96B}"/>
              </a:ext>
            </a:extLst>
          </p:cNvPr>
          <p:cNvSpPr txBox="1"/>
          <p:nvPr/>
        </p:nvSpPr>
        <p:spPr>
          <a:xfrm>
            <a:off x="10452298" y="590843"/>
            <a:ext cx="1181687" cy="369332"/>
          </a:xfrm>
          <a:prstGeom prst="rect">
            <a:avLst/>
          </a:prstGeom>
          <a:noFill/>
        </p:spPr>
        <p:txBody>
          <a:bodyPr wrap="square" rtlCol="1">
            <a:spAutoFit/>
          </a:bodyPr>
          <a:lstStyle/>
          <a:p>
            <a:r>
              <a:rPr lang="he-IL" dirty="0"/>
              <a:t>בס"ד</a:t>
            </a:r>
          </a:p>
        </p:txBody>
      </p:sp>
      <p:sp>
        <p:nvSpPr>
          <p:cNvPr id="8" name="מלבן 7">
            <a:extLst>
              <a:ext uri="{FF2B5EF4-FFF2-40B4-BE49-F238E27FC236}">
                <a16:creationId xmlns:a16="http://schemas.microsoft.com/office/drawing/2014/main" id="{0A4009A9-B106-425D-848E-E98F13D7DABB}"/>
              </a:ext>
            </a:extLst>
          </p:cNvPr>
          <p:cNvSpPr/>
          <p:nvPr/>
        </p:nvSpPr>
        <p:spPr>
          <a:xfrm>
            <a:off x="2222698" y="2135944"/>
            <a:ext cx="7210977" cy="1446550"/>
          </a:xfrm>
          <a:prstGeom prst="rect">
            <a:avLst/>
          </a:prstGeom>
        </p:spPr>
        <p:txBody>
          <a:bodyPr wrap="square">
            <a:spAutoFit/>
          </a:bodyPr>
          <a:lstStyle/>
          <a:p>
            <a:pPr algn="ctr"/>
            <a:r>
              <a:rPr lang="he-IL" sz="8800" b="1" dirty="0">
                <a:ln w="9525">
                  <a:solidFill>
                    <a:schemeClr val="bg1"/>
                  </a:solidFill>
                  <a:prstDash val="solid"/>
                </a:ln>
                <a:solidFill>
                  <a:srgbClr val="FF5050"/>
                </a:solidFill>
                <a:effectLst>
                  <a:outerShdw blurRad="12700" dist="38100" dir="2700000" algn="tl" rotWithShape="0">
                    <a:schemeClr val="bg1">
                      <a:lumMod val="50000"/>
                    </a:schemeClr>
                  </a:outerShdw>
                </a:effectLst>
              </a:rPr>
              <a:t>משולש אהבה</a:t>
            </a:r>
          </a:p>
        </p:txBody>
      </p:sp>
      <p:sp>
        <p:nvSpPr>
          <p:cNvPr id="2" name="מלבן 1">
            <a:extLst>
              <a:ext uri="{FF2B5EF4-FFF2-40B4-BE49-F238E27FC236}">
                <a16:creationId xmlns:a16="http://schemas.microsoft.com/office/drawing/2014/main" id="{BFCB46B0-C04A-499F-BACC-A852B6AD67B4}"/>
              </a:ext>
            </a:extLst>
          </p:cNvPr>
          <p:cNvSpPr/>
          <p:nvPr/>
        </p:nvSpPr>
        <p:spPr>
          <a:xfrm>
            <a:off x="2966837" y="3863775"/>
            <a:ext cx="6058069" cy="923330"/>
          </a:xfrm>
          <a:prstGeom prst="rect">
            <a:avLst/>
          </a:prstGeom>
          <a:noFill/>
        </p:spPr>
        <p:txBody>
          <a:bodyPr wrap="none" lIns="91440" tIns="45720" rIns="91440" bIns="45720">
            <a:spAutoFit/>
          </a:bodyPr>
          <a:lstStyle/>
          <a:p>
            <a:pPr algn="ctr"/>
            <a:r>
              <a:rPr lang="he-IL" sz="5400" dirty="0">
                <a:ln w="0"/>
                <a:solidFill>
                  <a:srgbClr val="F19F9F"/>
                </a:solidFill>
                <a:effectLst>
                  <a:outerShdw blurRad="38100" dist="19050" dir="2700000" algn="tl" rotWithShape="0">
                    <a:schemeClr val="dk1">
                      <a:alpha val="40000"/>
                    </a:schemeClr>
                  </a:outerShdw>
                </a:effectLst>
              </a:rPr>
              <a:t>אהבת ערב מועיל וטוב</a:t>
            </a:r>
          </a:p>
        </p:txBody>
      </p:sp>
      <p:sp>
        <p:nvSpPr>
          <p:cNvPr id="3" name="מלבן 2">
            <a:extLst>
              <a:ext uri="{FF2B5EF4-FFF2-40B4-BE49-F238E27FC236}">
                <a16:creationId xmlns:a16="http://schemas.microsoft.com/office/drawing/2014/main" id="{225EC8D8-9FDC-4029-A294-3D0BAB53208F}"/>
              </a:ext>
            </a:extLst>
          </p:cNvPr>
          <p:cNvSpPr/>
          <p:nvPr/>
        </p:nvSpPr>
        <p:spPr>
          <a:xfrm>
            <a:off x="0" y="0"/>
            <a:ext cx="12192000" cy="6858000"/>
          </a:xfrm>
          <a:prstGeom prst="rect">
            <a:avLst/>
          </a:prstGeom>
          <a:noFill/>
          <a:ln w="111125" cmpd="tri">
            <a:solidFill>
              <a:srgbClr val="F19F9F">
                <a:alpha val="66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388976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AA5A-A3F4-3B8F-6E95-99E814B2861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70BA287-7FB8-FC09-2449-2F5B1D0BA69F}"/>
              </a:ext>
            </a:extLst>
          </p:cNvPr>
          <p:cNvSpPr>
            <a:spLocks noGrp="1"/>
          </p:cNvSpPr>
          <p:nvPr>
            <p:ph type="title"/>
          </p:nvPr>
        </p:nvSpPr>
        <p:spPr>
          <a:xfrm>
            <a:off x="685801" y="174929"/>
            <a:ext cx="10131425" cy="580445"/>
          </a:xfrm>
        </p:spPr>
        <p:txBody>
          <a:bodyPr>
            <a:normAutofit fontScale="90000"/>
          </a:bodyPr>
          <a:lstStyle/>
          <a:p>
            <a:pPr algn="ctr"/>
            <a:r>
              <a:rPr lang="he-IL" b="1" dirty="0">
                <a:solidFill>
                  <a:schemeClr val="accent5">
                    <a:lumMod val="50000"/>
                  </a:schemeClr>
                </a:solidFill>
                <a:highlight>
                  <a:srgbClr val="FFFF00"/>
                </a:highlight>
              </a:rPr>
              <a:t>אהבה היא תענוג אלוקי</a:t>
            </a:r>
          </a:p>
        </p:txBody>
      </p:sp>
      <p:graphicFrame>
        <p:nvGraphicFramePr>
          <p:cNvPr id="4" name="מציין מיקום תוכן 3">
            <a:extLst>
              <a:ext uri="{FF2B5EF4-FFF2-40B4-BE49-F238E27FC236}">
                <a16:creationId xmlns:a16="http://schemas.microsoft.com/office/drawing/2014/main" id="{52735E5E-E77E-C578-4AEC-CB300542242C}"/>
              </a:ext>
            </a:extLst>
          </p:cNvPr>
          <p:cNvGraphicFramePr>
            <a:graphicFrameLocks noGrp="1"/>
          </p:cNvGraphicFramePr>
          <p:nvPr>
            <p:ph idx="1"/>
          </p:nvPr>
        </p:nvGraphicFramePr>
        <p:xfrm>
          <a:off x="190831" y="858742"/>
          <a:ext cx="11895151" cy="5876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DF3DE903-31EE-23E8-F234-A1C1DA94A3F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7729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4991A-5AA5-1977-4C24-9CC6E707378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7A67A63-2785-0D28-452B-ABFF79E03D13}"/>
              </a:ext>
            </a:extLst>
          </p:cNvPr>
          <p:cNvSpPr>
            <a:spLocks noGrp="1"/>
          </p:cNvSpPr>
          <p:nvPr>
            <p:ph type="title"/>
          </p:nvPr>
        </p:nvSpPr>
        <p:spPr/>
        <p:txBody>
          <a:bodyPr/>
          <a:lstStyle/>
          <a:p>
            <a:r>
              <a:rPr lang="he-IL" sz="4000" dirty="0">
                <a:solidFill>
                  <a:srgbClr val="FF5050"/>
                </a:solidFill>
                <a:latin typeface="Guttman Stam" panose="02010401010101010101" pitchFamily="2" charset="-79"/>
                <a:ea typeface="+mn-ea"/>
                <a:cs typeface="Guttman Stam" panose="02010401010101010101" pitchFamily="2" charset="-79"/>
              </a:rPr>
              <a:t>להודות על אהבה</a:t>
            </a:r>
          </a:p>
        </p:txBody>
      </p:sp>
      <p:pic>
        <p:nvPicPr>
          <p:cNvPr id="7" name="מציין מיקום תוכן 6">
            <a:extLst>
              <a:ext uri="{FF2B5EF4-FFF2-40B4-BE49-F238E27FC236}">
                <a16:creationId xmlns:a16="http://schemas.microsoft.com/office/drawing/2014/main" id="{6C05541D-F8B3-6B9D-FC4F-DF624C23A98E}"/>
              </a:ext>
            </a:extLst>
          </p:cNvPr>
          <p:cNvPicPr>
            <a:picLocks noGrp="1" noChangeAspect="1"/>
          </p:cNvPicPr>
          <p:nvPr>
            <p:ph idx="1"/>
          </p:nvPr>
        </p:nvPicPr>
        <p:blipFill>
          <a:blip r:embed="rId2"/>
          <a:stretch>
            <a:fillRect/>
          </a:stretch>
        </p:blipFill>
        <p:spPr>
          <a:xfrm>
            <a:off x="5135784" y="1600200"/>
            <a:ext cx="1920432" cy="4525963"/>
          </a:xfrm>
        </p:spPr>
      </p:pic>
      <p:sp>
        <p:nvSpPr>
          <p:cNvPr id="4" name="מלבן 3">
            <a:extLst>
              <a:ext uri="{FF2B5EF4-FFF2-40B4-BE49-F238E27FC236}">
                <a16:creationId xmlns:a16="http://schemas.microsoft.com/office/drawing/2014/main" id="{D868FADE-D488-2B8A-100B-A6D7A3571871}"/>
              </a:ext>
            </a:extLst>
          </p:cNvPr>
          <p:cNvSpPr/>
          <p:nvPr/>
        </p:nvSpPr>
        <p:spPr>
          <a:xfrm>
            <a:off x="0" y="0"/>
            <a:ext cx="12192000" cy="6858000"/>
          </a:xfrm>
          <a:prstGeom prst="rect">
            <a:avLst/>
          </a:prstGeom>
          <a:noFill/>
          <a:ln w="111125" cmpd="tri">
            <a:solidFill>
              <a:srgbClr val="F19F9F">
                <a:alpha val="66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8" name="תמונה 7">
            <a:extLst>
              <a:ext uri="{FF2B5EF4-FFF2-40B4-BE49-F238E27FC236}">
                <a16:creationId xmlns:a16="http://schemas.microsoft.com/office/drawing/2014/main" id="{9D9D4225-E4FC-8A7C-5694-C1EB1C912336}"/>
              </a:ext>
            </a:extLst>
          </p:cNvPr>
          <p:cNvPicPr>
            <a:picLocks noChangeAspect="1"/>
          </p:cNvPicPr>
          <p:nvPr/>
        </p:nvPicPr>
        <p:blipFill>
          <a:blip r:embed="rId3"/>
          <a:stretch>
            <a:fillRect/>
          </a:stretch>
        </p:blipFill>
        <p:spPr>
          <a:xfrm>
            <a:off x="283211" y="4796287"/>
            <a:ext cx="2767824" cy="1670449"/>
          </a:xfrm>
          <a:prstGeom prst="rect">
            <a:avLst/>
          </a:prstGeom>
        </p:spPr>
      </p:pic>
    </p:spTree>
    <p:extLst>
      <p:ext uri="{BB962C8B-B14F-4D97-AF65-F5344CB8AC3E}">
        <p14:creationId xmlns:p14="http://schemas.microsoft.com/office/powerpoint/2010/main" val="2511984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CE64E-119D-E4DC-BB3A-3193D86A74B5}"/>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0536F4D9-91C5-7140-BC67-191D96F1C682}"/>
              </a:ext>
            </a:extLst>
          </p:cNvPr>
          <p:cNvSpPr>
            <a:spLocks noGrp="1"/>
          </p:cNvSpPr>
          <p:nvPr>
            <p:ph type="title"/>
          </p:nvPr>
        </p:nvSpPr>
        <p:spPr>
          <a:xfrm>
            <a:off x="677333" y="609600"/>
            <a:ext cx="10287515" cy="1320800"/>
          </a:xfrm>
        </p:spPr>
        <p:txBody>
          <a:bodyPr>
            <a:normAutofit/>
          </a:bodyPr>
          <a:lstStyle/>
          <a:p>
            <a:pPr algn="ctr"/>
            <a:r>
              <a:rPr lang="he-IL" sz="4000" b="1" dirty="0">
                <a:effectLst>
                  <a:glow rad="520700">
                    <a:schemeClr val="accent6">
                      <a:satMod val="175000"/>
                      <a:alpha val="40000"/>
                    </a:schemeClr>
                  </a:glow>
                </a:effectLst>
              </a:rPr>
              <a:t>ספר העיקרים ג' סוגי אהבה</a:t>
            </a:r>
            <a:br>
              <a:rPr lang="he-IL" dirty="0"/>
            </a:br>
            <a:r>
              <a:rPr lang="he-IL" dirty="0" err="1"/>
              <a:t>טע"ם</a:t>
            </a:r>
            <a:endParaRPr lang="he-IL" sz="2000" dirty="0"/>
          </a:p>
        </p:txBody>
      </p:sp>
      <p:sp>
        <p:nvSpPr>
          <p:cNvPr id="9" name="מציין מיקום טקסט 8">
            <a:extLst>
              <a:ext uri="{FF2B5EF4-FFF2-40B4-BE49-F238E27FC236}">
                <a16:creationId xmlns:a16="http://schemas.microsoft.com/office/drawing/2014/main" id="{CF3711CE-28DD-2EB9-1E21-C4F613303CE5}"/>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1DE8AC60-F703-57B5-C49E-C52F30C279C6}"/>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3EFCB7D8-2F1C-8A6B-7ED8-13573F8CD6EE}"/>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77500" lnSpcReduction="20000"/>
          </a:bodyPr>
          <a:lstStyle/>
          <a:p>
            <a:r>
              <a:rPr lang="he-IL" dirty="0"/>
              <a:t>שיאהב האדם הדבר הנאהב מצד התועלת שיקבל ממנו בלבד.  </a:t>
            </a:r>
          </a:p>
          <a:p>
            <a:endParaRPr lang="he-IL" dirty="0"/>
          </a:p>
          <a:p>
            <a:endParaRPr lang="he-IL" dirty="0"/>
          </a:p>
        </p:txBody>
      </p:sp>
      <p:sp>
        <p:nvSpPr>
          <p:cNvPr id="18" name="מציין מיקום תוכן 17">
            <a:extLst>
              <a:ext uri="{FF2B5EF4-FFF2-40B4-BE49-F238E27FC236}">
                <a16:creationId xmlns:a16="http://schemas.microsoft.com/office/drawing/2014/main" id="{F25B42A7-6C54-EF92-E57E-1E2EF413560E}"/>
              </a:ext>
            </a:extLst>
          </p:cNvPr>
          <p:cNvSpPr>
            <a:spLocks noGrp="1"/>
          </p:cNvSpPr>
          <p:nvPr>
            <p:ph sz="half" idx="2"/>
          </p:nvPr>
        </p:nvSpPr>
        <p:spPr>
          <a:xfrm>
            <a:off x="675745" y="2737245"/>
            <a:ext cx="3240000" cy="3304117"/>
          </a:xfrm>
          <a:solidFill>
            <a:srgbClr val="00B0F0">
              <a:alpha val="31000"/>
            </a:srgbClr>
          </a:solidFill>
        </p:spPr>
        <p:txBody>
          <a:bodyPr>
            <a:normAutofit fontScale="77500" lnSpcReduction="20000"/>
          </a:bodyPr>
          <a:lstStyle/>
          <a:p>
            <a:pPr marL="0" indent="0" algn="just">
              <a:buNone/>
            </a:pPr>
            <a:r>
              <a:rPr lang="he-IL" dirty="0">
                <a:solidFill>
                  <a:prstClr val="black">
                    <a:lumMod val="75000"/>
                    <a:lumOff val="25000"/>
                  </a:prstClr>
                </a:solidFill>
              </a:rPr>
              <a:t>אהבת הטוב הוא שיאהב האדם הדבר הנאהב מצד שהוא טוב גמור מבלתי שיתערב באהבה ההיא קבלת תועלת ולא קבלת ערבות כלל, אבל יאהב הטוב מצד מה שהוא טוב בלבד. </a:t>
            </a:r>
          </a:p>
          <a:p>
            <a:pPr marL="0" indent="0" algn="just">
              <a:buNone/>
            </a:pPr>
            <a:r>
              <a:rPr lang="he-IL" dirty="0">
                <a:cs typeface="+mj-cs"/>
              </a:rPr>
              <a:t>אולם האהבה אשר תהיה בעבור הטוב בעצמו הנה זאת האהבה לא </a:t>
            </a:r>
            <a:r>
              <a:rPr lang="he-IL" dirty="0" err="1">
                <a:cs typeface="+mj-cs"/>
              </a:rPr>
              <a:t>תפסד</a:t>
            </a:r>
            <a:r>
              <a:rPr lang="he-IL" dirty="0">
                <a:cs typeface="+mj-cs"/>
              </a:rPr>
              <a:t> ולא תשתנה, לפי שהאוהב לא יאהב האהוב בעבור שהוא טוב אליו כלומר בצרוף אל האוהב, </a:t>
            </a:r>
          </a:p>
          <a:p>
            <a:pPr marL="0" indent="0" algn="just">
              <a:buNone/>
            </a:pPr>
            <a:r>
              <a:rPr lang="he-IL" dirty="0">
                <a:cs typeface="+mj-cs"/>
              </a:rPr>
              <a:t>אבל למה שהתבאר לו שזה האהוב טוב בעצמו, והאהוב הוא הידוע אצל האוהב, והוא הדבר הנאהב בלבד החקוק </a:t>
            </a:r>
            <a:r>
              <a:rPr lang="he-IL" dirty="0" err="1">
                <a:cs typeface="+mj-cs"/>
              </a:rPr>
              <a:t>בלבו</a:t>
            </a:r>
            <a:r>
              <a:rPr lang="he-IL" dirty="0">
                <a:cs typeface="+mj-cs"/>
              </a:rPr>
              <a:t> עד שיצדק עליהם יחד גדר האהבה, </a:t>
            </a:r>
          </a:p>
          <a:p>
            <a:pPr marL="0" indent="0" algn="just">
              <a:buNone/>
            </a:pPr>
            <a:r>
              <a:rPr lang="he-IL" dirty="0">
                <a:cs typeface="+mj-cs"/>
              </a:rPr>
              <a:t>כי האהבה היא התאחד דבר הנאהב עם האוהב </a:t>
            </a:r>
            <a:r>
              <a:rPr lang="he-IL" dirty="0" err="1">
                <a:cs typeface="+mj-cs"/>
              </a:rPr>
              <a:t>והתדבקם</a:t>
            </a:r>
            <a:r>
              <a:rPr lang="he-IL" dirty="0">
                <a:cs typeface="+mj-cs"/>
              </a:rPr>
              <a:t> יחד דבוק שכלי בשלמות. </a:t>
            </a:r>
            <a:endParaRPr lang="he-IL" dirty="0"/>
          </a:p>
          <a:p>
            <a:endParaRPr lang="he-IL" dirty="0"/>
          </a:p>
        </p:txBody>
      </p:sp>
      <p:sp>
        <p:nvSpPr>
          <p:cNvPr id="20" name="תיבת טקסט 19">
            <a:extLst>
              <a:ext uri="{FF2B5EF4-FFF2-40B4-BE49-F238E27FC236}">
                <a16:creationId xmlns:a16="http://schemas.microsoft.com/office/drawing/2014/main" id="{7E8962C9-60BB-08FE-318E-159548A874A8}"/>
              </a:ext>
            </a:extLst>
          </p:cNvPr>
          <p:cNvSpPr txBox="1"/>
          <p:nvPr/>
        </p:nvSpPr>
        <p:spPr>
          <a:xfrm>
            <a:off x="7723761" y="2733472"/>
            <a:ext cx="3240000" cy="1200329"/>
          </a:xfrm>
          <a:prstGeom prst="rect">
            <a:avLst/>
          </a:prstGeom>
          <a:solidFill>
            <a:srgbClr val="FF0000">
              <a:alpha val="15000"/>
            </a:srgbClr>
          </a:solidFill>
        </p:spPr>
        <p:txBody>
          <a:bodyPr wrap="square" rtlCol="1">
            <a:spAutoFit/>
          </a:bodyPr>
          <a:lstStyle/>
          <a:p>
            <a:pPr marL="342900" marR="0" lvl="0" indent="-342900" algn="just"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שיאהב האדם הדבר הנאהב מצד הערבות המגיע לו ממנו לא בעבור שהוא טוב ולא מועיל אלא שהוא ערב בלבד </a:t>
            </a:r>
          </a:p>
        </p:txBody>
      </p:sp>
      <p:sp>
        <p:nvSpPr>
          <p:cNvPr id="22" name="תיבת טקסט 21">
            <a:extLst>
              <a:ext uri="{FF2B5EF4-FFF2-40B4-BE49-F238E27FC236}">
                <a16:creationId xmlns:a16="http://schemas.microsoft.com/office/drawing/2014/main" id="{E584C0E9-0364-067B-7E94-99024D2FDBA4}"/>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אהבת הערב</a:t>
            </a:r>
          </a:p>
        </p:txBody>
      </p:sp>
      <p:pic>
        <p:nvPicPr>
          <p:cNvPr id="2052" name="Picture 4" descr="ספר העיקרים לרבי יוסף אלבו עם באורו של הרב מרדכי דוד נויגרשל - הרב מרדכי  נויגרשל">
            <a:extLst>
              <a:ext uri="{FF2B5EF4-FFF2-40B4-BE49-F238E27FC236}">
                <a16:creationId xmlns:a16="http://schemas.microsoft.com/office/drawing/2014/main" id="{E15AE122-7EA1-EBB5-9135-E613A420B6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6116" y="0"/>
            <a:ext cx="1800225" cy="2543175"/>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מספר שקופית 1">
            <a:extLst>
              <a:ext uri="{FF2B5EF4-FFF2-40B4-BE49-F238E27FC236}">
                <a16:creationId xmlns:a16="http://schemas.microsoft.com/office/drawing/2014/main" id="{C438AE0D-4600-E5BC-5BE4-9151444ADAB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577591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A83AA-4FAA-2F44-236E-991852017E6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22D0DBA-40C5-9AAD-11EE-8255D4BD9EC0}"/>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A230F39-CC5C-7FC7-F092-3C6E3F0F91AA}"/>
              </a:ext>
            </a:extLst>
          </p:cNvPr>
          <p:cNvSpPr>
            <a:spLocks noGrp="1"/>
          </p:cNvSpPr>
          <p:nvPr>
            <p:ph idx="1"/>
          </p:nvPr>
        </p:nvSpPr>
        <p:spPr/>
        <p:txBody>
          <a:bodyPr/>
          <a:lstStyle/>
          <a:p>
            <a:r>
              <a:rPr lang="he-IL" dirty="0"/>
              <a:t>אהבת הבורא </a:t>
            </a:r>
          </a:p>
          <a:p>
            <a:r>
              <a:rPr lang="he-IL" dirty="0"/>
              <a:t>ארץ חמדה טובה ורחבה. </a:t>
            </a:r>
          </a:p>
          <a:p>
            <a:endParaRPr lang="he-IL" dirty="0"/>
          </a:p>
        </p:txBody>
      </p:sp>
      <p:sp>
        <p:nvSpPr>
          <p:cNvPr id="4" name="מלבן 3">
            <a:extLst>
              <a:ext uri="{FF2B5EF4-FFF2-40B4-BE49-F238E27FC236}">
                <a16:creationId xmlns:a16="http://schemas.microsoft.com/office/drawing/2014/main" id="{AB7C3FC0-817D-A717-71AC-721B37E667C8}"/>
              </a:ext>
            </a:extLst>
          </p:cNvPr>
          <p:cNvSpPr/>
          <p:nvPr/>
        </p:nvSpPr>
        <p:spPr>
          <a:xfrm>
            <a:off x="0" y="0"/>
            <a:ext cx="12192000" cy="6858000"/>
          </a:xfrm>
          <a:prstGeom prst="rect">
            <a:avLst/>
          </a:prstGeom>
          <a:noFill/>
          <a:ln w="111125" cmpd="tri">
            <a:solidFill>
              <a:srgbClr val="F19F9F">
                <a:alpha val="66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83361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46975-354F-589A-0193-FB0FBF3E239A}"/>
            </a:ext>
          </a:extLst>
        </p:cNvPr>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A7157519-C176-2CEF-78AE-04CA9FCBCDF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pic>
        <p:nvPicPr>
          <p:cNvPr id="3" name="Picture 4" descr="כלי המשכן – ויקיפדיה">
            <a:extLst>
              <a:ext uri="{FF2B5EF4-FFF2-40B4-BE49-F238E27FC236}">
                <a16:creationId xmlns:a16="http://schemas.microsoft.com/office/drawing/2014/main" id="{DAE8846E-10C0-5B8C-BE57-30280F43B4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1068" y="278296"/>
            <a:ext cx="4166483" cy="6261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554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65D79-ED9B-9348-E0C5-38338A9AE5A4}"/>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163779AD-CC76-7D64-4680-23B61A87FBC9}"/>
              </a:ext>
            </a:extLst>
          </p:cNvPr>
          <p:cNvSpPr>
            <a:spLocks noGrp="1"/>
          </p:cNvSpPr>
          <p:nvPr>
            <p:ph type="title"/>
          </p:nvPr>
        </p:nvSpPr>
        <p:spPr>
          <a:xfrm>
            <a:off x="677333" y="609600"/>
            <a:ext cx="10279563" cy="1320800"/>
          </a:xfrm>
        </p:spPr>
        <p:txBody>
          <a:bodyPr/>
          <a:lstStyle/>
          <a:p>
            <a:pPr algn="ctr"/>
            <a:r>
              <a:rPr lang="he-IL" dirty="0"/>
              <a:t>המשכן – בית לאהבה</a:t>
            </a:r>
          </a:p>
        </p:txBody>
      </p:sp>
      <p:sp>
        <p:nvSpPr>
          <p:cNvPr id="9" name="מציין מיקום טקסט 8">
            <a:extLst>
              <a:ext uri="{FF2B5EF4-FFF2-40B4-BE49-F238E27FC236}">
                <a16:creationId xmlns:a16="http://schemas.microsoft.com/office/drawing/2014/main" id="{CF81D27A-990C-D268-2A42-CCD4C5E3E933}"/>
              </a:ext>
            </a:extLst>
          </p:cNvPr>
          <p:cNvSpPr>
            <a:spLocks noGrp="1"/>
          </p:cNvSpPr>
          <p:nvPr>
            <p:ph type="body" idx="1"/>
          </p:nvPr>
        </p:nvSpPr>
        <p:spPr>
          <a:xfrm>
            <a:off x="675745" y="2160983"/>
            <a:ext cx="3240000" cy="576262"/>
          </a:xfrm>
          <a:solidFill>
            <a:srgbClr val="00B0F0">
              <a:alpha val="55000"/>
            </a:srgbClr>
          </a:solidFill>
        </p:spPr>
        <p:txBody>
          <a:bodyPr/>
          <a:lstStyle/>
          <a:p>
            <a:r>
              <a:rPr lang="he-IL" sz="2800" dirty="0">
                <a:effectLst>
                  <a:glow rad="368300">
                    <a:schemeClr val="accent5">
                      <a:satMod val="175000"/>
                      <a:alpha val="40000"/>
                    </a:schemeClr>
                  </a:glow>
                </a:effectLst>
                <a:cs typeface="+mj-cs"/>
              </a:rPr>
              <a:t>   אהבת הטוב</a:t>
            </a:r>
          </a:p>
        </p:txBody>
      </p:sp>
      <p:sp>
        <p:nvSpPr>
          <p:cNvPr id="11" name="מציין מיקום טקסט 10">
            <a:extLst>
              <a:ext uri="{FF2B5EF4-FFF2-40B4-BE49-F238E27FC236}">
                <a16:creationId xmlns:a16="http://schemas.microsoft.com/office/drawing/2014/main" id="{D885893B-F90D-4E0A-C5E7-AD0CDFA87C84}"/>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6FF11DB7-85B4-B0A9-EA93-CEE3006FCA5A}"/>
              </a:ext>
            </a:extLst>
          </p:cNvPr>
          <p:cNvSpPr>
            <a:spLocks noGrp="1"/>
          </p:cNvSpPr>
          <p:nvPr>
            <p:ph sz="quarter" idx="4"/>
          </p:nvPr>
        </p:nvSpPr>
        <p:spPr>
          <a:xfrm>
            <a:off x="4251805" y="2698335"/>
            <a:ext cx="3240000" cy="335012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Autofit/>
          </a:bodyPr>
          <a:lstStyle/>
          <a:p>
            <a:pPr>
              <a:buClr>
                <a:srgbClr val="F496CB">
                  <a:lumMod val="75000"/>
                </a:srgbClr>
              </a:buClr>
              <a:defRPr/>
            </a:pPr>
            <a:r>
              <a:rPr lang="he-IL" sz="1900" b="1" dirty="0">
                <a:latin typeface="Times New Roman" panose="02020603050405020304" pitchFamily="18" charset="0"/>
                <a:ea typeface="Times New Roman" panose="02020603050405020304" pitchFamily="18" charset="0"/>
                <a:cs typeface="David" panose="020E0502060401010101" pitchFamily="34" charset="-79"/>
              </a:rPr>
              <a:t>השולחן עם לחם הפנים</a:t>
            </a:r>
            <a:r>
              <a:rPr lang="he-IL" sz="1900" dirty="0">
                <a:latin typeface="Times New Roman" panose="02020603050405020304" pitchFamily="18" charset="0"/>
                <a:ea typeface="Times New Roman" panose="02020603050405020304" pitchFamily="18" charset="0"/>
                <a:cs typeface="David" panose="020E0502060401010101" pitchFamily="34" charset="-79"/>
              </a:rPr>
              <a:t> </a:t>
            </a:r>
            <a:r>
              <a:rPr lang="he-IL" sz="1900" b="1" dirty="0">
                <a:latin typeface="Times New Roman" panose="02020603050405020304" pitchFamily="18" charset="0"/>
                <a:ea typeface="Times New Roman" panose="02020603050405020304" pitchFamily="18" charset="0"/>
                <a:cs typeface="David" panose="020E0502060401010101" pitchFamily="34" charset="-79"/>
              </a:rPr>
              <a:t>-</a:t>
            </a:r>
            <a:r>
              <a:rPr lang="he-IL" sz="1900" dirty="0">
                <a:latin typeface="Times New Roman" panose="02020603050405020304" pitchFamily="18" charset="0"/>
                <a:ea typeface="Times New Roman" panose="02020603050405020304" pitchFamily="18" charset="0"/>
                <a:cs typeface="David" panose="020E0502060401010101" pitchFamily="34" charset="-79"/>
              </a:rPr>
              <a:t> מקבילים לאהבת המועיל ("אחותי") שהרי הלחם הוא הבסיס לקיום החיים הגשמיים  האנושיים - "ולחם לבב אנוש יסעד". </a:t>
            </a:r>
          </a:p>
          <a:p>
            <a:pPr>
              <a:buClr>
                <a:srgbClr val="F496CB">
                  <a:lumMod val="75000"/>
                </a:srgbClr>
              </a:buClr>
              <a:defRPr/>
            </a:pPr>
            <a:r>
              <a:rPr lang="he-IL" sz="1900" dirty="0">
                <a:latin typeface="Times New Roman" panose="02020603050405020304" pitchFamily="18" charset="0"/>
                <a:ea typeface="Times New Roman" panose="02020603050405020304" pitchFamily="18" charset="0"/>
                <a:cs typeface="David" panose="020E0502060401010101" pitchFamily="34" charset="-79"/>
              </a:rPr>
              <a:t>אין בעולם הגשמי דבר המתאים להדגים את תכונתו </a:t>
            </a:r>
            <a:r>
              <a:rPr lang="he-IL" sz="1900" dirty="0" err="1">
                <a:latin typeface="Times New Roman" panose="02020603050405020304" pitchFamily="18" charset="0"/>
                <a:ea typeface="Times New Roman" panose="02020603050405020304" pitchFamily="18" charset="0"/>
                <a:cs typeface="David" panose="020E0502060401010101" pitchFamily="34" charset="-79"/>
              </a:rPr>
              <a:t>ית</a:t>
            </a:r>
            <a:r>
              <a:rPr lang="he-IL" sz="1900" dirty="0">
                <a:latin typeface="Times New Roman" panose="02020603050405020304" pitchFamily="18" charset="0"/>
                <a:ea typeface="Times New Roman" panose="02020603050405020304" pitchFamily="18" charset="0"/>
                <a:cs typeface="David" panose="020E0502060401010101" pitchFamily="34" charset="-79"/>
              </a:rPr>
              <a:t>' שהוא דואג לתועלת ברואיו יותר ממציאות הלחם שהמציא כדי </a:t>
            </a:r>
            <a:r>
              <a:rPr lang="he-IL" sz="1900" dirty="0" err="1">
                <a:latin typeface="Times New Roman" panose="02020603050405020304" pitchFamily="18" charset="0"/>
                <a:ea typeface="Times New Roman" panose="02020603050405020304" pitchFamily="18" charset="0"/>
                <a:cs typeface="David" panose="020E0502060401010101" pitchFamily="34" charset="-79"/>
              </a:rPr>
              <a:t>להחיותם</a:t>
            </a:r>
            <a:r>
              <a:rPr lang="he-IL" sz="1900" dirty="0">
                <a:latin typeface="Times New Roman" panose="02020603050405020304" pitchFamily="18" charset="0"/>
                <a:ea typeface="Times New Roman" panose="02020603050405020304" pitchFamily="18" charset="0"/>
                <a:cs typeface="David" panose="020E0502060401010101" pitchFamily="34" charset="-79"/>
              </a:rPr>
              <a:t>.</a:t>
            </a:r>
            <a:endParaRPr lang="en-US" sz="1900" dirty="0">
              <a:latin typeface="Times New Roman" panose="02020603050405020304" pitchFamily="18" charset="0"/>
              <a:ea typeface="Times New Roman" panose="02020603050405020304" pitchFamily="18" charset="0"/>
              <a:cs typeface="David" panose="020E0502060401010101" pitchFamily="34" charset="-79"/>
            </a:endParaRPr>
          </a:p>
          <a:p>
            <a:pPr lvl="0">
              <a:buClr>
                <a:srgbClr val="F496CB">
                  <a:lumMod val="75000"/>
                </a:srgbClr>
              </a:buClr>
              <a:defRPr/>
            </a:pPr>
            <a:endParaRPr lang="he-IL" sz="1900" dirty="0">
              <a:solidFill>
                <a:prstClr val="black">
                  <a:lumMod val="75000"/>
                  <a:lumOff val="25000"/>
                </a:prstClr>
              </a:solidFill>
            </a:endParaRPr>
          </a:p>
          <a:p>
            <a:endParaRPr lang="he-IL" sz="1900" dirty="0"/>
          </a:p>
        </p:txBody>
      </p:sp>
      <p:sp>
        <p:nvSpPr>
          <p:cNvPr id="18" name="מציין מיקום תוכן 17">
            <a:extLst>
              <a:ext uri="{FF2B5EF4-FFF2-40B4-BE49-F238E27FC236}">
                <a16:creationId xmlns:a16="http://schemas.microsoft.com/office/drawing/2014/main" id="{FC7C3C50-9295-51AA-866B-A8BBAD8345AA}"/>
              </a:ext>
            </a:extLst>
          </p:cNvPr>
          <p:cNvSpPr>
            <a:spLocks noGrp="1"/>
          </p:cNvSpPr>
          <p:nvPr>
            <p:ph sz="half" idx="2"/>
          </p:nvPr>
        </p:nvSpPr>
        <p:spPr>
          <a:xfrm>
            <a:off x="675745" y="2737245"/>
            <a:ext cx="3240000" cy="3304117"/>
          </a:xfrm>
          <a:solidFill>
            <a:srgbClr val="00B0F0">
              <a:alpha val="31000"/>
            </a:srgbClr>
          </a:solidFill>
        </p:spPr>
        <p:txBody>
          <a:bodyPr>
            <a:normAutofit fontScale="92500" lnSpcReduction="20000"/>
          </a:bodyPr>
          <a:lstStyle/>
          <a:p>
            <a:r>
              <a:rPr lang="he-IL" dirty="0"/>
              <a:t>המנורה - מקבילה לאהבת ה"טוב" ("יונתי"). האור מסמל את הטוב של גילוי כבוד שמים, </a:t>
            </a:r>
          </a:p>
          <a:p>
            <a:r>
              <a:rPr lang="he-IL" dirty="0"/>
              <a:t>שכן כל אור הוא חלק מאור פניו </a:t>
            </a:r>
            <a:r>
              <a:rPr lang="he-IL" dirty="0" err="1"/>
              <a:t>ית</a:t>
            </a:r>
            <a:r>
              <a:rPr lang="he-IL" dirty="0"/>
              <a:t>' שהוא גילוי כבודו </a:t>
            </a:r>
            <a:r>
              <a:rPr lang="he-IL" dirty="0" err="1"/>
              <a:t>ית</a:t>
            </a:r>
            <a:r>
              <a:rPr lang="he-IL" dirty="0"/>
              <a:t>', ולעומתו החושך והרע מסתירים את האור העליון הזה. </a:t>
            </a:r>
          </a:p>
          <a:p>
            <a:r>
              <a:rPr lang="he-IL" dirty="0"/>
              <a:t>כמו שכתוב (ישעיה [כ"ד - ט"ו]) "על כן באורים כבדו ה'", לכן נוהגים להדליק נרות לכבוד שבת וחג, בסעודות מצוה ובאירועי קדושה . הרגשת כבוד שמים – שהיא רגש הכבוד הנובע מההכרה בטוב ה'.</a:t>
            </a:r>
          </a:p>
        </p:txBody>
      </p:sp>
      <p:sp>
        <p:nvSpPr>
          <p:cNvPr id="20" name="תיבת טקסט 19">
            <a:extLst>
              <a:ext uri="{FF2B5EF4-FFF2-40B4-BE49-F238E27FC236}">
                <a16:creationId xmlns:a16="http://schemas.microsoft.com/office/drawing/2014/main" id="{595031B1-9090-B89B-C9FB-34A133807E14}"/>
              </a:ext>
            </a:extLst>
          </p:cNvPr>
          <p:cNvSpPr txBox="1"/>
          <p:nvPr/>
        </p:nvSpPr>
        <p:spPr>
          <a:xfrm>
            <a:off x="7723761" y="2733472"/>
            <a:ext cx="3240000" cy="2308324"/>
          </a:xfrm>
          <a:prstGeom prst="rect">
            <a:avLst/>
          </a:prstGeom>
          <a:solidFill>
            <a:srgbClr val="FF0000">
              <a:alpha val="15000"/>
            </a:srgbClr>
          </a:solidFill>
        </p:spPr>
        <p:txBody>
          <a:bodyPr wrap="square" rtlCol="1">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David" panose="020E0502060401010101" pitchFamily="34" charset="-79"/>
              </a:rPr>
              <a:t>מזבח הקטורת </a:t>
            </a: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David" panose="020E0502060401010101" pitchFamily="34" charset="-79"/>
              </a:rPr>
              <a:t>­</a:t>
            </a:r>
            <a:r>
              <a:rPr kumimoji="0" lang="he-IL"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David" panose="020E0502060401010101" pitchFamily="34" charset="-79"/>
              </a:rPr>
              <a:t>-</a:t>
            </a: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David" panose="020E0502060401010101" pitchFamily="34" charset="-79"/>
              </a:rPr>
              <a:t> מקביל לאהבת הערב ("רעיתי"), המיוצגת על ידי הריח הנעים של סממני הקטורת.</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David" panose="020E0502060401010101" pitchFamily="34" charset="-79"/>
              </a:rPr>
              <a:t> הריחות הנעימים של סממנים אלו, הם מציאות שהקב"ה המציא עבורנו רק כדי להנעים לנו ולהוסיף לנו שמחה בחיים. </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David" panose="020E0502060401010101" pitchFamily="34" charset="-79"/>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62A43C32-5243-7B8B-0692-A49B858354E6}"/>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אהבת הערב</a:t>
            </a:r>
          </a:p>
        </p:txBody>
      </p:sp>
      <p:sp>
        <p:nvSpPr>
          <p:cNvPr id="2" name="מציין מיקום של מספר שקופית 1">
            <a:extLst>
              <a:ext uri="{FF2B5EF4-FFF2-40B4-BE49-F238E27FC236}">
                <a16:creationId xmlns:a16="http://schemas.microsoft.com/office/drawing/2014/main" id="{709E79D8-BD32-B693-E8C1-9A776E55B64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pic>
        <p:nvPicPr>
          <p:cNvPr id="15362" name="Picture 2" descr="סדנת בניית דגם בית המקדש - ענק סדנאות להכרת חגי ישראל פעילות לילדים">
            <a:extLst>
              <a:ext uri="{FF2B5EF4-FFF2-40B4-BE49-F238E27FC236}">
                <a16:creationId xmlns:a16="http://schemas.microsoft.com/office/drawing/2014/main" id="{FB0C80AB-B998-E35D-2410-7F1F02F169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7201" y="92434"/>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כלי המשכן – ויקיפדיה">
            <a:extLst>
              <a:ext uri="{FF2B5EF4-FFF2-40B4-BE49-F238E27FC236}">
                <a16:creationId xmlns:a16="http://schemas.microsoft.com/office/drawing/2014/main" id="{45C35218-85C7-E845-DB56-1A783769C4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43075"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8267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D4303-5EC9-77D8-100A-688F5B1F02E3}"/>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E5DF5D00-152C-8818-2789-A5A73503FDFD}"/>
              </a:ext>
            </a:extLst>
          </p:cNvPr>
          <p:cNvSpPr>
            <a:spLocks noGrp="1"/>
          </p:cNvSpPr>
          <p:nvPr>
            <p:ph type="title"/>
          </p:nvPr>
        </p:nvSpPr>
        <p:spPr>
          <a:xfrm>
            <a:off x="677333" y="609600"/>
            <a:ext cx="10279563" cy="1320800"/>
          </a:xfrm>
        </p:spPr>
        <p:txBody>
          <a:bodyPr>
            <a:normAutofit/>
          </a:bodyPr>
          <a:lstStyle/>
          <a:p>
            <a:pPr algn="ctr"/>
            <a:r>
              <a:rPr lang="he-IL" sz="4000" b="1" dirty="0">
                <a:effectLst>
                  <a:glow rad="520700">
                    <a:schemeClr val="accent6">
                      <a:satMod val="175000"/>
                      <a:alpha val="40000"/>
                    </a:schemeClr>
                  </a:glow>
                </a:effectLst>
              </a:rPr>
              <a:t>חיי האדם נחלקים לג' חלקים</a:t>
            </a:r>
          </a:p>
        </p:txBody>
      </p:sp>
      <p:sp>
        <p:nvSpPr>
          <p:cNvPr id="9" name="מציין מיקום טקסט 8">
            <a:extLst>
              <a:ext uri="{FF2B5EF4-FFF2-40B4-BE49-F238E27FC236}">
                <a16:creationId xmlns:a16="http://schemas.microsoft.com/office/drawing/2014/main" id="{9B40BAFA-54E7-E409-D213-28AECBE6E2A2}"/>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שני ירידה</a:t>
            </a:r>
          </a:p>
        </p:txBody>
      </p:sp>
      <p:sp>
        <p:nvSpPr>
          <p:cNvPr id="11" name="מציין מיקום טקסט 10">
            <a:extLst>
              <a:ext uri="{FF2B5EF4-FFF2-40B4-BE49-F238E27FC236}">
                <a16:creationId xmlns:a16="http://schemas.microsoft.com/office/drawing/2014/main" id="{D058CBD7-A697-6107-817E-C14BF16D18AC}"/>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שני עמידה</a:t>
            </a:r>
          </a:p>
        </p:txBody>
      </p:sp>
      <p:sp>
        <p:nvSpPr>
          <p:cNvPr id="12" name="מציין מיקום תוכן 11">
            <a:extLst>
              <a:ext uri="{FF2B5EF4-FFF2-40B4-BE49-F238E27FC236}">
                <a16:creationId xmlns:a16="http://schemas.microsoft.com/office/drawing/2014/main" id="{DCC2C000-D8C1-21A7-C11D-2170F1B32596}"/>
              </a:ext>
            </a:extLst>
          </p:cNvPr>
          <p:cNvSpPr>
            <a:spLocks noGrp="1"/>
          </p:cNvSpPr>
          <p:nvPr>
            <p:ph sz="quarter" idx="4"/>
          </p:nvPr>
        </p:nvSpPr>
        <p:spPr>
          <a:xfrm>
            <a:off x="4251805" y="2698336"/>
            <a:ext cx="3240000" cy="1317074"/>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lang="he-IL" dirty="0"/>
              <a:t>ובשני העמידה שהם משלשים ועד </a:t>
            </a:r>
            <a:r>
              <a:rPr lang="he-IL" dirty="0" err="1"/>
              <a:t>חמשים</a:t>
            </a:r>
            <a:r>
              <a:rPr lang="he-IL" dirty="0"/>
              <a:t> או קרוב להם.</a:t>
            </a:r>
          </a:p>
          <a:p>
            <a:pPr marL="0" indent="0">
              <a:buNone/>
            </a:pPr>
            <a:r>
              <a:rPr lang="he-IL" dirty="0"/>
              <a:t>דומה לצהרים שהשמש באמצע. </a:t>
            </a:r>
          </a:p>
        </p:txBody>
      </p:sp>
      <p:sp>
        <p:nvSpPr>
          <p:cNvPr id="18" name="מציין מיקום תוכן 17">
            <a:extLst>
              <a:ext uri="{FF2B5EF4-FFF2-40B4-BE49-F238E27FC236}">
                <a16:creationId xmlns:a16="http://schemas.microsoft.com/office/drawing/2014/main" id="{1A255A73-339F-B3C6-776C-BFE90542DA48}"/>
              </a:ext>
            </a:extLst>
          </p:cNvPr>
          <p:cNvSpPr>
            <a:spLocks noGrp="1"/>
          </p:cNvSpPr>
          <p:nvPr>
            <p:ph sz="half" idx="2"/>
          </p:nvPr>
        </p:nvSpPr>
        <p:spPr>
          <a:xfrm>
            <a:off x="675745" y="2737245"/>
            <a:ext cx="3240000" cy="1254310"/>
          </a:xfrm>
          <a:solidFill>
            <a:srgbClr val="00B0F0">
              <a:alpha val="31000"/>
            </a:srgbClr>
          </a:solidFill>
        </p:spPr>
        <p:txBody>
          <a:bodyPr>
            <a:noAutofit/>
          </a:bodyPr>
          <a:lstStyle/>
          <a:p>
            <a:pPr marL="0" indent="0" algn="just">
              <a:buNone/>
            </a:pPr>
            <a:r>
              <a:rPr lang="he-IL" sz="1500" dirty="0"/>
              <a:t>ובשני הירידה שהם שני הזקנה </a:t>
            </a:r>
            <a:r>
              <a:rPr lang="he-IL" sz="1500" dirty="0" err="1"/>
              <a:t>מנ</a:t>
            </a:r>
            <a:r>
              <a:rPr lang="he-IL" sz="1500" dirty="0"/>
              <a:t>' שנים ואילך.</a:t>
            </a:r>
          </a:p>
          <a:p>
            <a:pPr marL="0" indent="0" algn="just">
              <a:buNone/>
            </a:pPr>
            <a:r>
              <a:rPr lang="he-IL" sz="1500" dirty="0"/>
              <a:t>דומה לערב שהשמש שוקעת. </a:t>
            </a:r>
          </a:p>
        </p:txBody>
      </p:sp>
      <p:sp>
        <p:nvSpPr>
          <p:cNvPr id="20" name="תיבת טקסט 19">
            <a:extLst>
              <a:ext uri="{FF2B5EF4-FFF2-40B4-BE49-F238E27FC236}">
                <a16:creationId xmlns:a16="http://schemas.microsoft.com/office/drawing/2014/main" id="{DF9CD473-7063-8751-B85E-8F0AC6603223}"/>
              </a:ext>
            </a:extLst>
          </p:cNvPr>
          <p:cNvSpPr txBox="1"/>
          <p:nvPr/>
        </p:nvSpPr>
        <p:spPr>
          <a:xfrm>
            <a:off x="7723761" y="2733472"/>
            <a:ext cx="3240000" cy="1051570"/>
          </a:xfrm>
          <a:prstGeom prst="rect">
            <a:avLst/>
          </a:prstGeom>
          <a:solidFill>
            <a:srgbClr val="FF0000">
              <a:alpha val="15000"/>
            </a:srgbClr>
          </a:solidFill>
        </p:spPr>
        <p:txBody>
          <a:bodyPr wrap="square" rtlCol="1">
            <a:spAutoFit/>
          </a:bodyPr>
          <a:lstStyle/>
          <a:p>
            <a:pPr marL="0" marR="0" lvl="0" indent="0" algn="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שני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שהם עד שלשים או קרוב להם.</a:t>
            </a:r>
          </a:p>
          <a:p>
            <a:pPr marL="0" marR="0" lvl="0" indent="0" algn="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דומה לבוקר שהשמש עולה. </a:t>
            </a:r>
          </a:p>
        </p:txBody>
      </p:sp>
      <p:sp>
        <p:nvSpPr>
          <p:cNvPr id="22" name="תיבת טקסט 21">
            <a:extLst>
              <a:ext uri="{FF2B5EF4-FFF2-40B4-BE49-F238E27FC236}">
                <a16:creationId xmlns:a16="http://schemas.microsoft.com/office/drawing/2014/main" id="{5A7E75BD-689C-0B26-48CE-01759870DF1E}"/>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שני עליה</a:t>
            </a:r>
          </a:p>
        </p:txBody>
      </p:sp>
      <p:pic>
        <p:nvPicPr>
          <p:cNvPr id="10246" name="Picture 6" descr="הילד כאבאל'ה, והזקן המשול כילד">
            <a:extLst>
              <a:ext uri="{FF2B5EF4-FFF2-40B4-BE49-F238E27FC236}">
                <a16:creationId xmlns:a16="http://schemas.microsoft.com/office/drawing/2014/main" id="{9A9D9C49-C657-9D30-1C74-DDE42FCC5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90825" cy="1638300"/>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B92E1067-FBD0-7416-8E9D-A0DE7204202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
        <p:nvSpPr>
          <p:cNvPr id="6" name="חץ: שמאלה 5">
            <a:extLst>
              <a:ext uri="{FF2B5EF4-FFF2-40B4-BE49-F238E27FC236}">
                <a16:creationId xmlns:a16="http://schemas.microsoft.com/office/drawing/2014/main" id="{103F39FE-3A59-27BB-1601-7967FBCE6BD5}"/>
              </a:ext>
            </a:extLst>
          </p:cNvPr>
          <p:cNvSpPr/>
          <p:nvPr/>
        </p:nvSpPr>
        <p:spPr>
          <a:xfrm>
            <a:off x="310100" y="4142630"/>
            <a:ext cx="10766067" cy="301354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srgbClr val="F2AC19">
                    <a:lumMod val="50000"/>
                  </a:srgbClr>
                </a:solidFill>
                <a:effectLst/>
                <a:uLnTx/>
                <a:uFillTx/>
                <a:latin typeface="Trebuchet MS" panose="020B0603020202020204"/>
                <a:ea typeface="+mn-ea"/>
                <a:cs typeface="Gisha" panose="020B0502040204020203" pitchFamily="34" charset="-79"/>
              </a:rPr>
              <a:t>כנגד אלו השלשה זמנים נתקנו לנו ג' תפלות, בקר ערב וצהרים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srgbClr val="F2AC19">
                    <a:lumMod val="50000"/>
                  </a:srgbClr>
                </a:solidFill>
                <a:effectLst/>
                <a:uLnTx/>
                <a:uFillTx/>
                <a:latin typeface="Trebuchet MS" panose="020B0603020202020204"/>
                <a:ea typeface="+mn-ea"/>
                <a:cs typeface="Gisha" panose="020B0502040204020203" pitchFamily="34" charset="-79"/>
              </a:rPr>
              <a:t>להתפלל באלו שלשה זמנים בבקר בזמן </a:t>
            </a:r>
            <a:r>
              <a:rPr kumimoji="0" lang="he-IL" sz="1800" b="1" i="0" u="none" strike="noStrike" kern="1200" cap="none" spc="0" normalizeH="0" baseline="0" noProof="0" dirty="0" err="1">
                <a:ln>
                  <a:noFill/>
                </a:ln>
                <a:solidFill>
                  <a:srgbClr val="F2AC19">
                    <a:lumMod val="50000"/>
                  </a:srgbClr>
                </a:solidFill>
                <a:effectLst/>
                <a:uLnTx/>
                <a:uFillTx/>
                <a:latin typeface="Trebuchet MS" panose="020B0603020202020204"/>
                <a:ea typeface="+mn-ea"/>
                <a:cs typeface="Gisha" panose="020B0502040204020203" pitchFamily="34" charset="-79"/>
              </a:rPr>
              <a:t>העליה</a:t>
            </a:r>
            <a:r>
              <a:rPr kumimoji="0" lang="he-IL" sz="1800" b="1" i="0" u="none" strike="noStrike" kern="1200" cap="none" spc="0" normalizeH="0" baseline="0" noProof="0" dirty="0">
                <a:ln>
                  <a:noFill/>
                </a:ln>
                <a:solidFill>
                  <a:srgbClr val="F2AC19">
                    <a:lumMod val="50000"/>
                  </a:srgbClr>
                </a:solidFill>
                <a:effectLst/>
                <a:uLnTx/>
                <a:uFillTx/>
                <a:latin typeface="Trebuchet MS" panose="020B0603020202020204"/>
                <a:ea typeface="+mn-ea"/>
                <a:cs typeface="Gisha" panose="020B0502040204020203" pitchFamily="34" charset="-79"/>
              </a:rPr>
              <a:t>, ובצהרים בזמן העמידה, והערב בזמן הירידה,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srgbClr val="F2AC19">
                    <a:lumMod val="50000"/>
                  </a:srgbClr>
                </a:solidFill>
                <a:effectLst/>
                <a:uLnTx/>
                <a:uFillTx/>
                <a:latin typeface="Trebuchet MS" panose="020B0603020202020204"/>
                <a:ea typeface="+mn-ea"/>
                <a:cs typeface="Gisha" panose="020B0502040204020203" pitchFamily="34" charset="-79"/>
              </a:rPr>
              <a:t>להתפלל לפניו שיעזור לנו בשלשה זמנים אלו,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srgbClr val="F2AC19">
                    <a:lumMod val="50000"/>
                  </a:srgbClr>
                </a:solidFill>
                <a:effectLst/>
                <a:uLnTx/>
                <a:uFillTx/>
                <a:latin typeface="Trebuchet MS" panose="020B0603020202020204"/>
                <a:ea typeface="+mn-ea"/>
                <a:cs typeface="Gisha" panose="020B0502040204020203" pitchFamily="34" charset="-79"/>
              </a:rPr>
              <a:t>ולהודות לפניו על </a:t>
            </a:r>
            <a:r>
              <a:rPr kumimoji="0" lang="he-IL" sz="1800" b="1" i="0" u="none" strike="noStrike" kern="1200" cap="none" spc="0" normalizeH="0" baseline="0" noProof="0" dirty="0" err="1">
                <a:ln>
                  <a:noFill/>
                </a:ln>
                <a:solidFill>
                  <a:srgbClr val="F2AC19">
                    <a:lumMod val="50000"/>
                  </a:srgbClr>
                </a:solidFill>
                <a:effectLst/>
                <a:uLnTx/>
                <a:uFillTx/>
                <a:latin typeface="Trebuchet MS" panose="020B0603020202020204"/>
                <a:ea typeface="+mn-ea"/>
                <a:cs typeface="Gisha" panose="020B0502040204020203" pitchFamily="34" charset="-79"/>
              </a:rPr>
              <a:t>קיומינו</a:t>
            </a:r>
            <a:r>
              <a:rPr kumimoji="0" lang="he-IL" sz="1800" b="1" i="0" u="none" strike="noStrike" kern="1200" cap="none" spc="0" normalizeH="0" baseline="0" noProof="0" dirty="0">
                <a:ln>
                  <a:noFill/>
                </a:ln>
                <a:solidFill>
                  <a:srgbClr val="F2AC19">
                    <a:lumMod val="50000"/>
                  </a:srgbClr>
                </a:solidFill>
                <a:effectLst/>
                <a:uLnTx/>
                <a:uFillTx/>
                <a:latin typeface="Trebuchet MS" panose="020B0603020202020204"/>
                <a:ea typeface="+mn-ea"/>
                <a:cs typeface="Gisha" panose="020B0502040204020203" pitchFamily="34" charset="-79"/>
              </a:rPr>
              <a:t> ועל שהוא מספיק כל צרכינו באלו השלשה זמנים.</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he-IL" sz="1800" b="1" i="0" u="none" strike="noStrike" kern="1200" cap="none" spc="0" normalizeH="0" baseline="0" noProof="0" dirty="0">
              <a:ln>
                <a:noFill/>
              </a:ln>
              <a:solidFill>
                <a:srgbClr val="F2AC19">
                  <a:lumMod val="50000"/>
                </a:srgbClr>
              </a:solidFill>
              <a:effectLst/>
              <a:uLnTx/>
              <a:uFillTx/>
              <a:latin typeface="Trebuchet MS" panose="020B0603020202020204"/>
              <a:ea typeface="+mn-ea"/>
              <a:cs typeface="Gisha" panose="020B0502040204020203" pitchFamily="34" charset="-79"/>
            </a:endParaRPr>
          </a:p>
        </p:txBody>
      </p:sp>
    </p:spTree>
    <p:extLst>
      <p:ext uri="{BB962C8B-B14F-4D97-AF65-F5344CB8AC3E}">
        <p14:creationId xmlns:p14="http://schemas.microsoft.com/office/powerpoint/2010/main" val="2581948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BAFD6-0D45-B6E4-2100-6E4B27D166CF}"/>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09796349-74C3-C343-C38F-22ED483DCD0F}"/>
              </a:ext>
            </a:extLst>
          </p:cNvPr>
          <p:cNvSpPr>
            <a:spLocks noGrp="1"/>
          </p:cNvSpPr>
          <p:nvPr>
            <p:ph type="title"/>
          </p:nvPr>
        </p:nvSpPr>
        <p:spPr>
          <a:xfrm>
            <a:off x="677333" y="609600"/>
            <a:ext cx="10279563" cy="1320800"/>
          </a:xfrm>
        </p:spPr>
        <p:txBody>
          <a:bodyPr>
            <a:normAutofit/>
          </a:bodyPr>
          <a:lstStyle/>
          <a:p>
            <a:pPr algn="ctr"/>
            <a:r>
              <a:rPr lang="he-IL" sz="4000" b="1" dirty="0">
                <a:effectLst>
                  <a:glow rad="520700">
                    <a:schemeClr val="accent6">
                      <a:satMod val="175000"/>
                      <a:alpha val="40000"/>
                    </a:schemeClr>
                  </a:glow>
                </a:effectLst>
              </a:rPr>
              <a:t>חיי האדם נחלקים לג' חלקים</a:t>
            </a:r>
          </a:p>
        </p:txBody>
      </p:sp>
      <p:sp>
        <p:nvSpPr>
          <p:cNvPr id="9" name="מציין מיקום טקסט 8">
            <a:extLst>
              <a:ext uri="{FF2B5EF4-FFF2-40B4-BE49-F238E27FC236}">
                <a16:creationId xmlns:a16="http://schemas.microsoft.com/office/drawing/2014/main" id="{C4A5CCE0-6504-472E-A2E7-F8000F1672A8}"/>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שני ירידה</a:t>
            </a:r>
          </a:p>
        </p:txBody>
      </p:sp>
      <p:sp>
        <p:nvSpPr>
          <p:cNvPr id="11" name="מציין מיקום טקסט 10">
            <a:extLst>
              <a:ext uri="{FF2B5EF4-FFF2-40B4-BE49-F238E27FC236}">
                <a16:creationId xmlns:a16="http://schemas.microsoft.com/office/drawing/2014/main" id="{1C7788B6-A405-DD62-DC6E-D92B77A6A693}"/>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שני עמידה</a:t>
            </a:r>
          </a:p>
        </p:txBody>
      </p:sp>
      <p:sp>
        <p:nvSpPr>
          <p:cNvPr id="12" name="מציין מיקום תוכן 11">
            <a:extLst>
              <a:ext uri="{FF2B5EF4-FFF2-40B4-BE49-F238E27FC236}">
                <a16:creationId xmlns:a16="http://schemas.microsoft.com/office/drawing/2014/main" id="{2762359F-7C11-7B56-379C-905319408F5A}"/>
              </a:ext>
            </a:extLst>
          </p:cNvPr>
          <p:cNvSpPr>
            <a:spLocks noGrp="1"/>
          </p:cNvSpPr>
          <p:nvPr>
            <p:ph sz="quarter" idx="4"/>
          </p:nvPr>
        </p:nvSpPr>
        <p:spPr>
          <a:xfrm>
            <a:off x="4251805" y="2698335"/>
            <a:ext cx="3240000" cy="1253463"/>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שבועות שהוא באמצע הקיץ, הוא נגד ימי העמידה, שאז דואג לגוף ולנפש, ועל כן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מקריבין</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שתי הלחם.</a:t>
            </a:r>
            <a:endParaRPr lang="he-IL" dirty="0"/>
          </a:p>
        </p:txBody>
      </p:sp>
      <p:sp>
        <p:nvSpPr>
          <p:cNvPr id="18" name="מציין מיקום תוכן 17">
            <a:extLst>
              <a:ext uri="{FF2B5EF4-FFF2-40B4-BE49-F238E27FC236}">
                <a16:creationId xmlns:a16="http://schemas.microsoft.com/office/drawing/2014/main" id="{37355FC7-D716-89C6-7BA2-09F448CF863D}"/>
              </a:ext>
            </a:extLst>
          </p:cNvPr>
          <p:cNvSpPr>
            <a:spLocks noGrp="1"/>
          </p:cNvSpPr>
          <p:nvPr>
            <p:ph sz="half" idx="2"/>
          </p:nvPr>
        </p:nvSpPr>
        <p:spPr>
          <a:xfrm>
            <a:off x="675745" y="2737245"/>
            <a:ext cx="3240000" cy="1103235"/>
          </a:xfrm>
          <a:solidFill>
            <a:srgbClr val="00B0F0">
              <a:alpha val="31000"/>
            </a:srgbClr>
          </a:solidFill>
        </p:spPr>
        <p:txBody>
          <a:bodyPr>
            <a:noAutofit/>
          </a:bodyPr>
          <a:lstStyle/>
          <a:p>
            <a:pPr marL="0" indent="0" algn="just">
              <a:buNone/>
            </a:pPr>
            <a:r>
              <a:rPr kumimoji="0" lang="he-IL"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סוכות שאמרו עליה צא מדירת קבע, הוא נגד ימי הירידה, שאז אינו מרבה במותרות, ודואג עבור הנשמה.</a:t>
            </a:r>
            <a:endParaRPr lang="he-IL" sz="1500" dirty="0"/>
          </a:p>
        </p:txBody>
      </p:sp>
      <p:sp>
        <p:nvSpPr>
          <p:cNvPr id="20" name="תיבת טקסט 19">
            <a:extLst>
              <a:ext uri="{FF2B5EF4-FFF2-40B4-BE49-F238E27FC236}">
                <a16:creationId xmlns:a16="http://schemas.microsoft.com/office/drawing/2014/main" id="{4A69EA94-8B8F-949A-ACAC-56C1E82B7357}"/>
              </a:ext>
            </a:extLst>
          </p:cNvPr>
          <p:cNvSpPr txBox="1"/>
          <p:nvPr/>
        </p:nvSpPr>
        <p:spPr>
          <a:xfrm>
            <a:off x="7723761" y="2733472"/>
            <a:ext cx="3240000" cy="1200329"/>
          </a:xfrm>
          <a:prstGeom prst="rect">
            <a:avLst/>
          </a:prstGeom>
          <a:solidFill>
            <a:srgbClr val="FF0000">
              <a:alpha val="15000"/>
            </a:srgbClr>
          </a:solidFill>
        </p:spPr>
        <p:txBody>
          <a:bodyPr wrap="square" rtlCol="1">
            <a:spAutoFit/>
          </a:bodyPr>
          <a:lstStyle/>
          <a:p>
            <a:pPr marL="0" marR="0" lvl="0" indent="0" algn="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ג' מועדים,  חג הפסח שבזמן האביב, הוא נגד ימי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נגד ימי הילדות, שאז נפש הבהמית מתאווה לחומריות. </a:t>
            </a:r>
          </a:p>
        </p:txBody>
      </p:sp>
      <p:sp>
        <p:nvSpPr>
          <p:cNvPr id="22" name="תיבת טקסט 21">
            <a:extLst>
              <a:ext uri="{FF2B5EF4-FFF2-40B4-BE49-F238E27FC236}">
                <a16:creationId xmlns:a16="http://schemas.microsoft.com/office/drawing/2014/main" id="{DDF7D091-34E7-EE04-8C96-527038B73D17}"/>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שני עליה</a:t>
            </a:r>
          </a:p>
        </p:txBody>
      </p:sp>
      <p:pic>
        <p:nvPicPr>
          <p:cNvPr id="10246" name="Picture 6" descr="הילד כאבאל'ה, והזקן המשול כילד">
            <a:extLst>
              <a:ext uri="{FF2B5EF4-FFF2-40B4-BE49-F238E27FC236}">
                <a16:creationId xmlns:a16="http://schemas.microsoft.com/office/drawing/2014/main" id="{897BDC0D-982F-9A22-B929-A473241ACF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90825" cy="1638300"/>
          </a:xfrm>
          <a:prstGeom prst="rect">
            <a:avLst/>
          </a:prstGeom>
          <a:noFill/>
          <a:extLst>
            <a:ext uri="{909E8E84-426E-40DD-AFC4-6F175D3DCCD1}">
              <a14:hiddenFill xmlns:a14="http://schemas.microsoft.com/office/drawing/2010/main">
                <a:solidFill>
                  <a:srgbClr val="FFFFFF"/>
                </a:solidFill>
              </a14:hiddenFill>
            </a:ext>
          </a:extLst>
        </p:spPr>
      </p:pic>
      <p:sp>
        <p:nvSpPr>
          <p:cNvPr id="2" name="חץ: שמאלה 1">
            <a:extLst>
              <a:ext uri="{FF2B5EF4-FFF2-40B4-BE49-F238E27FC236}">
                <a16:creationId xmlns:a16="http://schemas.microsoft.com/office/drawing/2014/main" id="{B5A0FA83-286D-4D46-5351-A88C062895C9}"/>
              </a:ext>
            </a:extLst>
          </p:cNvPr>
          <p:cNvSpPr/>
          <p:nvPr/>
        </p:nvSpPr>
        <p:spPr>
          <a:xfrm>
            <a:off x="310101" y="4381169"/>
            <a:ext cx="11410122" cy="247683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שלמה המלך החכם באדם, כתב 3 ספרים בפרקי חייו השונים</a:t>
            </a:r>
            <a:r>
              <a:rPr kumimoji="0" lang="he-IL" sz="1800" b="0"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בגיל צעיר הוא כתב את </a:t>
            </a:r>
            <a:r>
              <a:rPr kumimoji="0" lang="he-IL" sz="1800" b="1"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שיר השירים</a:t>
            </a:r>
            <a:r>
              <a:rPr kumimoji="0" lang="he-IL" sz="1800" b="0"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בגיל הביניים והמבוגר את </a:t>
            </a:r>
            <a:r>
              <a:rPr kumimoji="0" lang="he-IL" sz="1800" b="1"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משלי</a:t>
            </a:r>
            <a:r>
              <a:rPr kumimoji="0" lang="he-IL" sz="1800" b="0"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ובגיל הזקנה את </a:t>
            </a:r>
            <a:r>
              <a:rPr kumimoji="0" lang="he-IL" sz="1800" b="1"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קהלת</a:t>
            </a:r>
            <a:r>
              <a:rPr kumimoji="0" lang="he-IL" sz="1800" b="0"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a:t>
            </a:r>
            <a:endParaRPr kumimoji="0" lang="he-IL" sz="1800" b="0" i="0" u="none" strike="noStrike" kern="1200" cap="none" spc="0" normalizeH="0" baseline="0" noProof="0" dirty="0">
              <a:ln>
                <a:noFill/>
              </a:ln>
              <a:solidFill>
                <a:prstClr val="white"/>
              </a:solidFill>
              <a:effectLst/>
              <a:uLnTx/>
              <a:uFillTx/>
              <a:latin typeface="Trebuchet MS" panose="020B0603020202020204"/>
              <a:ea typeface="+mn-ea"/>
              <a:cs typeface="Gisha" panose="020B0502040204020203" pitchFamily="34" charset="-79"/>
            </a:endParaRPr>
          </a:p>
        </p:txBody>
      </p:sp>
      <p:sp>
        <p:nvSpPr>
          <p:cNvPr id="3" name="מציין מיקום של מספר שקופית 2">
            <a:extLst>
              <a:ext uri="{FF2B5EF4-FFF2-40B4-BE49-F238E27FC236}">
                <a16:creationId xmlns:a16="http://schemas.microsoft.com/office/drawing/2014/main" id="{7472359E-F077-56D2-BC9C-8D75A526818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694118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A7257-EADB-E121-8AB4-155029907623}"/>
            </a:ext>
          </a:extLst>
        </p:cNvPr>
        <p:cNvGrpSpPr/>
        <p:nvPr/>
      </p:nvGrpSpPr>
      <p:grpSpPr>
        <a:xfrm>
          <a:off x="0" y="0"/>
          <a:ext cx="0" cy="0"/>
          <a:chOff x="0" y="0"/>
          <a:chExt cx="0" cy="0"/>
        </a:xfrm>
      </p:grpSpPr>
      <p:pic>
        <p:nvPicPr>
          <p:cNvPr id="10242" name="Picture 2" descr="הידברות לנוער: בואו נדבר על זה - עליה, ירידה או שניהם יחד? - הידברות">
            <a:extLst>
              <a:ext uri="{FF2B5EF4-FFF2-40B4-BE49-F238E27FC236}">
                <a16:creationId xmlns:a16="http://schemas.microsoft.com/office/drawing/2014/main" id="{1C88FBE3-19DF-7A00-B19D-292BDDC3D0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13" y="0"/>
            <a:ext cx="2609850" cy="1752600"/>
          </a:xfrm>
          <a:prstGeom prst="rect">
            <a:avLst/>
          </a:prstGeom>
          <a:noFill/>
          <a:extLst>
            <a:ext uri="{909E8E84-426E-40DD-AFC4-6F175D3DCCD1}">
              <a14:hiddenFill xmlns:a14="http://schemas.microsoft.com/office/drawing/2010/main">
                <a:solidFill>
                  <a:srgbClr val="FFFFFF"/>
                </a:solidFill>
              </a14:hiddenFill>
            </a:ext>
          </a:extLst>
        </p:spPr>
      </p:pic>
      <p:sp>
        <p:nvSpPr>
          <p:cNvPr id="8" name="כותרת 7">
            <a:extLst>
              <a:ext uri="{FF2B5EF4-FFF2-40B4-BE49-F238E27FC236}">
                <a16:creationId xmlns:a16="http://schemas.microsoft.com/office/drawing/2014/main" id="{75DBE8B8-EA01-3C77-EDF0-58383B52CCC7}"/>
              </a:ext>
            </a:extLst>
          </p:cNvPr>
          <p:cNvSpPr>
            <a:spLocks noGrp="1"/>
          </p:cNvSpPr>
          <p:nvPr>
            <p:ph type="title"/>
          </p:nvPr>
        </p:nvSpPr>
        <p:spPr>
          <a:xfrm>
            <a:off x="677333" y="609600"/>
            <a:ext cx="10279563" cy="1320800"/>
          </a:xfrm>
        </p:spPr>
        <p:txBody>
          <a:bodyPr>
            <a:normAutofit/>
          </a:bodyPr>
          <a:lstStyle/>
          <a:p>
            <a:pPr algn="r"/>
            <a:r>
              <a:rPr lang="he-IL" dirty="0"/>
              <a:t>       חיי האדם מתחלפים כמיני האהבה </a:t>
            </a:r>
            <a:br>
              <a:rPr lang="he-IL" dirty="0"/>
            </a:br>
            <a:endParaRPr lang="he-IL" dirty="0"/>
          </a:p>
        </p:txBody>
      </p:sp>
      <p:sp>
        <p:nvSpPr>
          <p:cNvPr id="9" name="מציין מיקום טקסט 8">
            <a:extLst>
              <a:ext uri="{FF2B5EF4-FFF2-40B4-BE49-F238E27FC236}">
                <a16:creationId xmlns:a16="http://schemas.microsoft.com/office/drawing/2014/main" id="{76191149-56E8-03E2-8B48-B9292C1E3302}"/>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3CB82E10-2F1C-B02B-073B-33B7D565C911}"/>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F8CCCEFE-18D4-7D4C-E388-3A700A0461FE}"/>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lang="he-IL" b="1" dirty="0"/>
              <a:t>ובשני העמידה </a:t>
            </a:r>
            <a:r>
              <a:rPr lang="he-IL" dirty="0"/>
              <a:t>שהם משלשים ועד </a:t>
            </a:r>
            <a:r>
              <a:rPr lang="he-IL" dirty="0" err="1"/>
              <a:t>חמשים</a:t>
            </a:r>
            <a:r>
              <a:rPr lang="he-IL" dirty="0"/>
              <a:t> או קרוב להם תגבר על האדם אהבת המועיל.</a:t>
            </a:r>
          </a:p>
          <a:p>
            <a:pPr marL="0" indent="0">
              <a:buNone/>
            </a:pPr>
            <a:r>
              <a:rPr lang="he-IL" dirty="0"/>
              <a:t>וכן מי שירכב על הספינות </a:t>
            </a:r>
            <a:r>
              <a:rPr lang="he-IL" dirty="0" err="1"/>
              <a:t>ויתן</a:t>
            </a:r>
            <a:r>
              <a:rPr lang="he-IL" dirty="0"/>
              <a:t> בים דרך ויסכן עצמו במים עזים </a:t>
            </a:r>
            <a:r>
              <a:rPr lang="he-IL" dirty="0" err="1"/>
              <a:t>ויתן</a:t>
            </a:r>
            <a:r>
              <a:rPr lang="he-IL" dirty="0"/>
              <a:t> בהם נתיבה </a:t>
            </a:r>
            <a:r>
              <a:rPr lang="he-IL" dirty="0" err="1"/>
              <a:t>לתקות</a:t>
            </a:r>
            <a:r>
              <a:rPr lang="he-IL" dirty="0"/>
              <a:t> </a:t>
            </a:r>
            <a:r>
              <a:rPr lang="he-IL" dirty="0" err="1"/>
              <a:t>הריוח</a:t>
            </a:r>
            <a:r>
              <a:rPr lang="he-IL" dirty="0"/>
              <a:t> והתועלת ולא יחוש לתענוג אחר כלל. </a:t>
            </a:r>
          </a:p>
        </p:txBody>
      </p:sp>
      <p:sp>
        <p:nvSpPr>
          <p:cNvPr id="18" name="מציין מיקום תוכן 17">
            <a:extLst>
              <a:ext uri="{FF2B5EF4-FFF2-40B4-BE49-F238E27FC236}">
                <a16:creationId xmlns:a16="http://schemas.microsoft.com/office/drawing/2014/main" id="{DACBDE8C-D192-383C-0D25-F30BE799FBDD}"/>
              </a:ext>
            </a:extLst>
          </p:cNvPr>
          <p:cNvSpPr>
            <a:spLocks noGrp="1"/>
          </p:cNvSpPr>
          <p:nvPr>
            <p:ph sz="half" idx="2"/>
          </p:nvPr>
        </p:nvSpPr>
        <p:spPr>
          <a:xfrm>
            <a:off x="675745" y="2737245"/>
            <a:ext cx="3240000" cy="3890058"/>
          </a:xfrm>
          <a:solidFill>
            <a:srgbClr val="00B0F0">
              <a:alpha val="31000"/>
            </a:srgbClr>
          </a:solidFill>
        </p:spPr>
        <p:txBody>
          <a:bodyPr>
            <a:noAutofit/>
          </a:bodyPr>
          <a:lstStyle/>
          <a:p>
            <a:pPr marL="0" indent="0" algn="just">
              <a:buNone/>
            </a:pPr>
            <a:r>
              <a:rPr lang="he-IL" sz="1500" b="1" dirty="0"/>
              <a:t>ובשני הירידה </a:t>
            </a:r>
            <a:r>
              <a:rPr lang="he-IL" sz="1500" dirty="0"/>
              <a:t>שהם שני הזקנה </a:t>
            </a:r>
            <a:r>
              <a:rPr lang="he-IL" sz="1500" dirty="0" err="1"/>
              <a:t>מנ</a:t>
            </a:r>
            <a:r>
              <a:rPr lang="he-IL" sz="1500" dirty="0"/>
              <a:t>' שנים ואילך לא יחוש האדם למועיל ולא לערב אבל אהבתו בלבד תהיה אל הטוב מצד מה שהוא טוב, </a:t>
            </a:r>
          </a:p>
          <a:p>
            <a:pPr marL="0" indent="0" algn="just">
              <a:buNone/>
            </a:pPr>
            <a:r>
              <a:rPr lang="he-IL" sz="1500" dirty="0"/>
              <a:t>ולזה ימצאו הזקנים נמשכים לעבודת השם ונבדלים מהתאוות יותר מזולתם, כי אחר שיראו שהאהבה אשר מצד הערב או מצד המועיל בלתי קיימות, לא יחושו רק לאהבת הטוב מצד מה שהוא טוב </a:t>
            </a:r>
          </a:p>
          <a:p>
            <a:pPr marL="0" indent="0" algn="just">
              <a:buNone/>
            </a:pPr>
            <a:r>
              <a:rPr lang="he-IL" sz="1500" dirty="0"/>
              <a:t>שהיא </a:t>
            </a:r>
            <a:r>
              <a:rPr lang="he-IL" sz="1500" b="1" dirty="0"/>
              <a:t>אהבה קיימת ובלתי משתנת </a:t>
            </a:r>
            <a:r>
              <a:rPr lang="he-IL" sz="1500" b="1" dirty="0" err="1"/>
              <a:t>בהמצא</a:t>
            </a:r>
            <a:r>
              <a:rPr lang="he-IL" sz="1500" b="1" dirty="0"/>
              <a:t> האהוב שהוא השם כמו שבארנו, וזו היא סבת ישועת הנפש</a:t>
            </a:r>
            <a:r>
              <a:rPr lang="he-IL" sz="1500" dirty="0"/>
              <a:t>. </a:t>
            </a:r>
          </a:p>
        </p:txBody>
      </p:sp>
      <p:sp>
        <p:nvSpPr>
          <p:cNvPr id="20" name="תיבת טקסט 19">
            <a:extLst>
              <a:ext uri="{FF2B5EF4-FFF2-40B4-BE49-F238E27FC236}">
                <a16:creationId xmlns:a16="http://schemas.microsoft.com/office/drawing/2014/main" id="{577A0D64-41A9-1366-4399-76B4F6B188B8}"/>
              </a:ext>
            </a:extLst>
          </p:cNvPr>
          <p:cNvSpPr txBox="1"/>
          <p:nvPr/>
        </p:nvSpPr>
        <p:spPr>
          <a:xfrm>
            <a:off x="7723761" y="2733472"/>
            <a:ext cx="3240000" cy="3970318"/>
          </a:xfrm>
          <a:prstGeom prst="rect">
            <a:avLst/>
          </a:prstGeom>
          <a:solidFill>
            <a:srgbClr val="FF0000">
              <a:alpha val="15000"/>
            </a:srgbClr>
          </a:solidFill>
        </p:spPr>
        <p:txBody>
          <a:bodyPr wrap="square" rtlCol="1">
            <a:spAutoFit/>
          </a:bodyPr>
          <a:lstStyle/>
          <a:p>
            <a:pPr marL="0" marR="0" lvl="0" indent="0" algn="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כי </a:t>
            </a:r>
            <a:r>
              <a:rPr kumimoji="0" lang="he-IL"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בשני </a:t>
            </a:r>
            <a:r>
              <a:rPr kumimoji="0" lang="he-IL"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שהם עד שלשים או קרוב להם יאהב האדם הערב וימשך אחריו מאד, ולזה תמצא האהבה הזאת בנערים ובנשים ובאשר הם במדרגת הנערים, כמי שימשך אחר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תאות</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המשגל לפי שהוא ערב אליו מבלתי שיביט אל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ההזק</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הנמשך ממנו לגוף ולנפש, הנה הוא דומה אל הנערים הנמשכים אחר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תאות</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המאכל ולא יבחינו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ההזק</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הנמשך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מרבוי</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המאכל, ולא יאהבו דבר אחר אלא מי שיעניקם ככר לחם אחת או אחד משאר התענוגים הערבים. </a:t>
            </a:r>
          </a:p>
        </p:txBody>
      </p:sp>
      <p:sp>
        <p:nvSpPr>
          <p:cNvPr id="22" name="תיבת טקסט 21">
            <a:extLst>
              <a:ext uri="{FF2B5EF4-FFF2-40B4-BE49-F238E27FC236}">
                <a16:creationId xmlns:a16="http://schemas.microsoft.com/office/drawing/2014/main" id="{CA8ADD49-5582-7422-0F32-4A242F4D07C7}"/>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אהבת הערב</a:t>
            </a:r>
          </a:p>
        </p:txBody>
      </p:sp>
      <p:sp>
        <p:nvSpPr>
          <p:cNvPr id="2" name="מציין מיקום של מספר שקופית 1">
            <a:extLst>
              <a:ext uri="{FF2B5EF4-FFF2-40B4-BE49-F238E27FC236}">
                <a16:creationId xmlns:a16="http://schemas.microsoft.com/office/drawing/2014/main" id="{4200BE16-688C-4F41-9198-6F03CF0B788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628385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4D1C0-72BB-C086-F032-07A3027D8D92}"/>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B97316DD-E20B-97F7-0EDB-904C5A323C14}"/>
              </a:ext>
            </a:extLst>
          </p:cNvPr>
          <p:cNvSpPr>
            <a:spLocks noGrp="1"/>
          </p:cNvSpPr>
          <p:nvPr>
            <p:ph type="title"/>
          </p:nvPr>
        </p:nvSpPr>
        <p:spPr>
          <a:xfrm>
            <a:off x="677333" y="609600"/>
            <a:ext cx="10279563" cy="1320800"/>
          </a:xfrm>
        </p:spPr>
        <p:txBody>
          <a:bodyPr/>
          <a:lstStyle/>
          <a:p>
            <a:pPr algn="ctr"/>
            <a:r>
              <a:rPr lang="he-IL" dirty="0"/>
              <a:t>לימוד תורה בג' חלקי אהבה</a:t>
            </a:r>
          </a:p>
        </p:txBody>
      </p:sp>
      <p:sp>
        <p:nvSpPr>
          <p:cNvPr id="9" name="מציין מיקום טקסט 8">
            <a:extLst>
              <a:ext uri="{FF2B5EF4-FFF2-40B4-BE49-F238E27FC236}">
                <a16:creationId xmlns:a16="http://schemas.microsoft.com/office/drawing/2014/main" id="{BBFC5412-42E7-4E4A-033E-916724C19B2B}"/>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BE887073-AF75-7E57-33E6-CF423CC0BA0C}"/>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7DCCC076-2AB6-18DA-46C6-ACFF2A0EA9FC}"/>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85000" lnSpcReduction="10000"/>
          </a:bodyPr>
          <a:lstStyle/>
          <a:p>
            <a:r>
              <a:rPr lang="he-IL" sz="2000" dirty="0"/>
              <a:t>אברכים אוהבים ללמוד הלכה. דברים שמועילים להם ויוכלו לדעת את המעשה עשר יעשון. </a:t>
            </a:r>
          </a:p>
        </p:txBody>
      </p:sp>
      <p:sp>
        <p:nvSpPr>
          <p:cNvPr id="18" name="מציין מיקום תוכן 17">
            <a:extLst>
              <a:ext uri="{FF2B5EF4-FFF2-40B4-BE49-F238E27FC236}">
                <a16:creationId xmlns:a16="http://schemas.microsoft.com/office/drawing/2014/main" id="{E4DDA1B7-C76D-11C0-95B1-F259768A4E04}"/>
              </a:ext>
            </a:extLst>
          </p:cNvPr>
          <p:cNvSpPr>
            <a:spLocks noGrp="1"/>
          </p:cNvSpPr>
          <p:nvPr>
            <p:ph sz="half" idx="2"/>
          </p:nvPr>
        </p:nvSpPr>
        <p:spPr>
          <a:xfrm>
            <a:off x="675745" y="2737245"/>
            <a:ext cx="3240000" cy="3304117"/>
          </a:xfrm>
          <a:solidFill>
            <a:srgbClr val="00B0F0">
              <a:alpha val="31000"/>
            </a:srgbClr>
          </a:solidFill>
        </p:spPr>
        <p:txBody>
          <a:bodyPr>
            <a:normAutofit fontScale="85000" lnSpcReduction="10000"/>
          </a:bodyPr>
          <a:lstStyle/>
          <a:p>
            <a:r>
              <a:rPr lang="he-IL" dirty="0"/>
              <a:t>מבוגרים אוהבים ללמוד דברים שמדברים על האמת שבתורה. </a:t>
            </a:r>
          </a:p>
          <a:p>
            <a:r>
              <a:rPr lang="he-IL" dirty="0"/>
              <a:t>מדוע כך זה האמת? מדוע ציוותה התורה כך וכך?</a:t>
            </a:r>
          </a:p>
          <a:p>
            <a:r>
              <a:rPr lang="he-IL" dirty="0"/>
              <a:t>דברים שיש להם משמעות. דברים ...</a:t>
            </a:r>
          </a:p>
          <a:p>
            <a:r>
              <a:rPr lang="he-IL" dirty="0"/>
              <a:t>אפשר גם שטוב יהיה שלומדים בשביל מצוות ה' לעסוק בתורה. </a:t>
            </a:r>
          </a:p>
          <a:p>
            <a:pPr algn="just" rtl="1">
              <a:lnSpc>
                <a:spcPts val="1600"/>
              </a:lnSpc>
              <a:spcAft>
                <a:spcPts val="600"/>
              </a:spcAf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כדברי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הגר"א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במשלי (י"ז – כ"ד): </a:t>
            </a:r>
            <a:r>
              <a:rPr lang="he-IL" sz="1800" b="1" dirty="0">
                <a:effectLst/>
                <a:latin typeface="Times New Roman" panose="02020603050405020304" pitchFamily="18" charset="0"/>
                <a:ea typeface="Times New Roman" panose="02020603050405020304" pitchFamily="18" charset="0"/>
                <a:cs typeface="Monotype Hadassah"/>
              </a:rPr>
              <a:t>אבל הלומד כדי לקיים מצות בוראו יתברך, </a:t>
            </a:r>
            <a:r>
              <a:rPr lang="he-IL" sz="1800" b="1" u="sng" dirty="0">
                <a:effectLst/>
                <a:latin typeface="Times New Roman" panose="02020603050405020304" pitchFamily="18" charset="0"/>
                <a:ea typeface="Times New Roman" panose="02020603050405020304" pitchFamily="18" charset="0"/>
                <a:cs typeface="Monotype Hadassah"/>
              </a:rPr>
              <a:t>טוב לו גם בעת שלומד, כי עושה מצות הבורא יתברך במה שלומד</a:t>
            </a:r>
            <a:r>
              <a:rPr lang="he-IL" sz="1800" b="1" dirty="0">
                <a:effectLst/>
                <a:latin typeface="Times New Roman" panose="02020603050405020304" pitchFamily="18" charset="0"/>
                <a:ea typeface="Times New Roman" panose="02020603050405020304" pitchFamily="18" charset="0"/>
                <a:cs typeface="Monotype Hadassah"/>
              </a:rPr>
              <a:t>... ואז טוב לו אף בעת עמלו.</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20" name="תיבת טקסט 19">
            <a:extLst>
              <a:ext uri="{FF2B5EF4-FFF2-40B4-BE49-F238E27FC236}">
                <a16:creationId xmlns:a16="http://schemas.microsoft.com/office/drawing/2014/main" id="{1D44EC05-CA6F-19E9-FABC-89857FC04F7E}"/>
              </a:ext>
            </a:extLst>
          </p:cNvPr>
          <p:cNvSpPr txBox="1"/>
          <p:nvPr/>
        </p:nvSpPr>
        <p:spPr>
          <a:xfrm>
            <a:off x="7723761" y="2733472"/>
            <a:ext cx="3240000" cy="1328569"/>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ילדים אוהבים לפתור תרגילים, ללמוד דברים שעושים כיף.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ללמוד עם פלפול, ושיעורי עיון. </a:t>
            </a:r>
          </a:p>
        </p:txBody>
      </p:sp>
      <p:sp>
        <p:nvSpPr>
          <p:cNvPr id="22" name="תיבת טקסט 21">
            <a:extLst>
              <a:ext uri="{FF2B5EF4-FFF2-40B4-BE49-F238E27FC236}">
                <a16:creationId xmlns:a16="http://schemas.microsoft.com/office/drawing/2014/main" id="{81492566-1776-0F4F-F5E1-1EF2D62E73F1}"/>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אהבת הערב</a:t>
            </a:r>
          </a:p>
        </p:txBody>
      </p:sp>
      <p:sp>
        <p:nvSpPr>
          <p:cNvPr id="2" name="מציין מיקום של מספר שקופית 1">
            <a:extLst>
              <a:ext uri="{FF2B5EF4-FFF2-40B4-BE49-F238E27FC236}">
                <a16:creationId xmlns:a16="http://schemas.microsoft.com/office/drawing/2014/main" id="{261E85CC-2D37-7595-7409-19E88213A77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065440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DA287-FC64-4A1E-0E83-1B567749CE83}"/>
            </a:ext>
          </a:extLst>
        </p:cNvPr>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2647BDE-7E2F-6A06-0FBC-2303D3BB324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graphicFrame>
        <p:nvGraphicFramePr>
          <p:cNvPr id="3" name="טבלה 2">
            <a:extLst>
              <a:ext uri="{FF2B5EF4-FFF2-40B4-BE49-F238E27FC236}">
                <a16:creationId xmlns:a16="http://schemas.microsoft.com/office/drawing/2014/main" id="{39D5EF0D-EDC7-F004-B4C7-6847899AA81C}"/>
              </a:ext>
            </a:extLst>
          </p:cNvPr>
          <p:cNvGraphicFramePr>
            <a:graphicFrameLocks noGrp="1"/>
          </p:cNvGraphicFramePr>
          <p:nvPr>
            <p:extLst>
              <p:ext uri="{D42A27DB-BD31-4B8C-83A1-F6EECF244321}">
                <p14:modId xmlns:p14="http://schemas.microsoft.com/office/powerpoint/2010/main" val="1618259775"/>
              </p:ext>
            </p:extLst>
          </p:nvPr>
        </p:nvGraphicFramePr>
        <p:xfrm>
          <a:off x="2032001" y="1"/>
          <a:ext cx="8127999" cy="6797042"/>
        </p:xfrm>
        <a:graphic>
          <a:graphicData uri="http://schemas.openxmlformats.org/drawingml/2006/table">
            <a:tbl>
              <a:tblPr rtl="1" firstRow="1" bandRow="1">
                <a:tableStyleId>{5C22544A-7EE6-4342-B048-85BDC9FD1C3A}</a:tableStyleId>
              </a:tblPr>
              <a:tblGrid>
                <a:gridCol w="2709333">
                  <a:extLst>
                    <a:ext uri="{9D8B030D-6E8A-4147-A177-3AD203B41FA5}">
                      <a16:colId xmlns:a16="http://schemas.microsoft.com/office/drawing/2014/main" val="2583704480"/>
                    </a:ext>
                  </a:extLst>
                </a:gridCol>
                <a:gridCol w="2709333">
                  <a:extLst>
                    <a:ext uri="{9D8B030D-6E8A-4147-A177-3AD203B41FA5}">
                      <a16:colId xmlns:a16="http://schemas.microsoft.com/office/drawing/2014/main" val="3364519573"/>
                    </a:ext>
                  </a:extLst>
                </a:gridCol>
                <a:gridCol w="2709333">
                  <a:extLst>
                    <a:ext uri="{9D8B030D-6E8A-4147-A177-3AD203B41FA5}">
                      <a16:colId xmlns:a16="http://schemas.microsoft.com/office/drawing/2014/main" val="1605610909"/>
                    </a:ext>
                  </a:extLst>
                </a:gridCol>
              </a:tblGrid>
              <a:tr h="375912">
                <a:tc>
                  <a:txBody>
                    <a:bodyPr/>
                    <a:lstStyle/>
                    <a:p>
                      <a:pPr algn="ctr" rtl="1"/>
                      <a:r>
                        <a:rPr lang="he-IL" dirty="0">
                          <a:solidFill>
                            <a:schemeClr val="accent5">
                              <a:lumMod val="50000"/>
                            </a:schemeClr>
                          </a:solidFill>
                        </a:rPr>
                        <a:t>ערב</a:t>
                      </a:r>
                    </a:p>
                  </a:txBody>
                  <a:tcPr/>
                </a:tc>
                <a:tc>
                  <a:txBody>
                    <a:bodyPr/>
                    <a:lstStyle/>
                    <a:p>
                      <a:pPr algn="ctr" rtl="1"/>
                      <a:r>
                        <a:rPr lang="he-IL" dirty="0">
                          <a:solidFill>
                            <a:schemeClr val="accent5">
                              <a:lumMod val="50000"/>
                            </a:schemeClr>
                          </a:solidFill>
                        </a:rPr>
                        <a:t>מועיל</a:t>
                      </a:r>
                    </a:p>
                  </a:txBody>
                  <a:tcPr/>
                </a:tc>
                <a:tc>
                  <a:txBody>
                    <a:bodyPr/>
                    <a:lstStyle/>
                    <a:p>
                      <a:pPr algn="ctr" rtl="1"/>
                      <a:r>
                        <a:rPr lang="he-IL" dirty="0">
                          <a:solidFill>
                            <a:schemeClr val="accent5">
                              <a:lumMod val="50000"/>
                            </a:schemeClr>
                          </a:solidFill>
                        </a:rPr>
                        <a:t>טוב</a:t>
                      </a:r>
                    </a:p>
                  </a:txBody>
                  <a:tcPr/>
                </a:tc>
                <a:extLst>
                  <a:ext uri="{0D108BD9-81ED-4DB2-BD59-A6C34878D82A}">
                    <a16:rowId xmlns:a16="http://schemas.microsoft.com/office/drawing/2014/main" val="647908494"/>
                  </a:ext>
                </a:extLst>
              </a:tr>
              <a:tr h="375912">
                <a:tc>
                  <a:txBody>
                    <a:bodyPr/>
                    <a:lstStyle/>
                    <a:p>
                      <a:pPr algn="ctr" rtl="1"/>
                      <a:r>
                        <a:rPr lang="he-IL" b="1" dirty="0">
                          <a:solidFill>
                            <a:schemeClr val="accent5">
                              <a:lumMod val="50000"/>
                            </a:schemeClr>
                          </a:solidFill>
                        </a:rPr>
                        <a:t>נפש</a:t>
                      </a:r>
                    </a:p>
                  </a:txBody>
                  <a:tcPr/>
                </a:tc>
                <a:tc>
                  <a:txBody>
                    <a:bodyPr/>
                    <a:lstStyle/>
                    <a:p>
                      <a:pPr algn="ctr" rtl="1"/>
                      <a:r>
                        <a:rPr lang="he-IL" b="1" dirty="0">
                          <a:solidFill>
                            <a:schemeClr val="accent5">
                              <a:lumMod val="50000"/>
                            </a:schemeClr>
                          </a:solidFill>
                        </a:rPr>
                        <a:t>רוח</a:t>
                      </a:r>
                    </a:p>
                  </a:txBody>
                  <a:tcPr/>
                </a:tc>
                <a:tc>
                  <a:txBody>
                    <a:bodyPr/>
                    <a:lstStyle/>
                    <a:p>
                      <a:pPr algn="ctr" rtl="1"/>
                      <a:r>
                        <a:rPr lang="he-IL" b="1" dirty="0">
                          <a:solidFill>
                            <a:schemeClr val="accent5">
                              <a:lumMod val="50000"/>
                            </a:schemeClr>
                          </a:solidFill>
                        </a:rPr>
                        <a:t>נשמה</a:t>
                      </a:r>
                    </a:p>
                  </a:txBody>
                  <a:tcPr/>
                </a:tc>
                <a:extLst>
                  <a:ext uri="{0D108BD9-81ED-4DB2-BD59-A6C34878D82A}">
                    <a16:rowId xmlns:a16="http://schemas.microsoft.com/office/drawing/2014/main" val="253598924"/>
                  </a:ext>
                </a:extLst>
              </a:tr>
              <a:tr h="375912">
                <a:tc>
                  <a:txBody>
                    <a:bodyPr/>
                    <a:lstStyle/>
                    <a:p>
                      <a:pPr algn="ctr" rtl="1"/>
                      <a:r>
                        <a:rPr lang="he-IL" dirty="0">
                          <a:solidFill>
                            <a:schemeClr val="accent5">
                              <a:lumMod val="50000"/>
                            </a:schemeClr>
                          </a:solidFill>
                        </a:rPr>
                        <a:t>צעיר</a:t>
                      </a:r>
                    </a:p>
                  </a:txBody>
                  <a:tcPr/>
                </a:tc>
                <a:tc>
                  <a:txBody>
                    <a:bodyPr/>
                    <a:lstStyle/>
                    <a:p>
                      <a:pPr algn="ctr" rtl="1"/>
                      <a:r>
                        <a:rPr lang="he-IL" dirty="0">
                          <a:solidFill>
                            <a:schemeClr val="accent5">
                              <a:lumMod val="50000"/>
                            </a:schemeClr>
                          </a:solidFill>
                        </a:rPr>
                        <a:t>בוגר</a:t>
                      </a:r>
                    </a:p>
                  </a:txBody>
                  <a:tcPr/>
                </a:tc>
                <a:tc>
                  <a:txBody>
                    <a:bodyPr/>
                    <a:lstStyle/>
                    <a:p>
                      <a:pPr algn="ctr" rtl="1"/>
                      <a:r>
                        <a:rPr lang="he-IL" dirty="0">
                          <a:solidFill>
                            <a:schemeClr val="accent5">
                              <a:lumMod val="50000"/>
                            </a:schemeClr>
                          </a:solidFill>
                        </a:rPr>
                        <a:t>זקן</a:t>
                      </a:r>
                    </a:p>
                  </a:txBody>
                  <a:tcPr/>
                </a:tc>
                <a:extLst>
                  <a:ext uri="{0D108BD9-81ED-4DB2-BD59-A6C34878D82A}">
                    <a16:rowId xmlns:a16="http://schemas.microsoft.com/office/drawing/2014/main" val="2455273150"/>
                  </a:ext>
                </a:extLst>
              </a:tr>
              <a:tr h="375912">
                <a:tc>
                  <a:txBody>
                    <a:bodyPr/>
                    <a:lstStyle/>
                    <a:p>
                      <a:pPr algn="ctr" rtl="1"/>
                      <a:r>
                        <a:rPr lang="he-IL" dirty="0">
                          <a:solidFill>
                            <a:schemeClr val="accent5">
                              <a:lumMod val="50000"/>
                            </a:schemeClr>
                          </a:solidFill>
                        </a:rPr>
                        <a:t>ארץ חמדה</a:t>
                      </a:r>
                    </a:p>
                  </a:txBody>
                  <a:tcPr/>
                </a:tc>
                <a:tc>
                  <a:txBody>
                    <a:bodyPr/>
                    <a:lstStyle/>
                    <a:p>
                      <a:pPr algn="ctr" rtl="1"/>
                      <a:r>
                        <a:rPr lang="he-IL" dirty="0">
                          <a:solidFill>
                            <a:schemeClr val="accent5">
                              <a:lumMod val="50000"/>
                            </a:schemeClr>
                          </a:solidFill>
                        </a:rPr>
                        <a:t>ארץ רחבה</a:t>
                      </a:r>
                    </a:p>
                  </a:txBody>
                  <a:tcPr/>
                </a:tc>
                <a:tc>
                  <a:txBody>
                    <a:bodyPr/>
                    <a:lstStyle/>
                    <a:p>
                      <a:pPr algn="ctr" rtl="1"/>
                      <a:r>
                        <a:rPr lang="he-IL" dirty="0">
                          <a:solidFill>
                            <a:schemeClr val="accent5">
                              <a:lumMod val="50000"/>
                            </a:schemeClr>
                          </a:solidFill>
                        </a:rPr>
                        <a:t>ארץ טובה</a:t>
                      </a:r>
                    </a:p>
                  </a:txBody>
                  <a:tcPr/>
                </a:tc>
                <a:extLst>
                  <a:ext uri="{0D108BD9-81ED-4DB2-BD59-A6C34878D82A}">
                    <a16:rowId xmlns:a16="http://schemas.microsoft.com/office/drawing/2014/main" val="394291269"/>
                  </a:ext>
                </a:extLst>
              </a:tr>
              <a:tr h="375912">
                <a:tc>
                  <a:txBody>
                    <a:bodyPr/>
                    <a:lstStyle/>
                    <a:p>
                      <a:pPr algn="ctr" rtl="1"/>
                      <a:r>
                        <a:rPr lang="he-IL" dirty="0">
                          <a:solidFill>
                            <a:schemeClr val="accent5">
                              <a:lumMod val="50000"/>
                            </a:schemeClr>
                          </a:solidFill>
                        </a:rPr>
                        <a:t>ממתקים</a:t>
                      </a:r>
                    </a:p>
                  </a:txBody>
                  <a:tcPr/>
                </a:tc>
                <a:tc>
                  <a:txBody>
                    <a:bodyPr/>
                    <a:lstStyle/>
                    <a:p>
                      <a:pPr algn="ctr" rtl="1"/>
                      <a:r>
                        <a:rPr lang="he-IL" dirty="0">
                          <a:solidFill>
                            <a:schemeClr val="accent5">
                              <a:lumMod val="50000"/>
                            </a:schemeClr>
                          </a:solidFill>
                        </a:rPr>
                        <a:t>לחם</a:t>
                      </a:r>
                    </a:p>
                  </a:txBody>
                  <a:tcPr/>
                </a:tc>
                <a:tc>
                  <a:txBody>
                    <a:bodyPr/>
                    <a:lstStyle/>
                    <a:p>
                      <a:pPr algn="ctr" rtl="1"/>
                      <a:r>
                        <a:rPr lang="he-IL" dirty="0">
                          <a:solidFill>
                            <a:schemeClr val="accent5">
                              <a:lumMod val="50000"/>
                            </a:schemeClr>
                          </a:solidFill>
                        </a:rPr>
                        <a:t>מצה/שבת</a:t>
                      </a:r>
                    </a:p>
                  </a:txBody>
                  <a:tcPr/>
                </a:tc>
                <a:extLst>
                  <a:ext uri="{0D108BD9-81ED-4DB2-BD59-A6C34878D82A}">
                    <a16:rowId xmlns:a16="http://schemas.microsoft.com/office/drawing/2014/main" val="1648204863"/>
                  </a:ext>
                </a:extLst>
              </a:tr>
              <a:tr h="375912">
                <a:tc>
                  <a:txBody>
                    <a:bodyPr/>
                    <a:lstStyle/>
                    <a:p>
                      <a:pPr algn="ctr" rtl="1"/>
                      <a:r>
                        <a:rPr lang="he-IL" dirty="0">
                          <a:solidFill>
                            <a:schemeClr val="accent5">
                              <a:lumMod val="50000"/>
                            </a:schemeClr>
                          </a:solidFill>
                        </a:rPr>
                        <a:t>עיקרון העונג</a:t>
                      </a:r>
                    </a:p>
                  </a:txBody>
                  <a:tcPr/>
                </a:tc>
                <a:tc>
                  <a:txBody>
                    <a:bodyPr/>
                    <a:lstStyle/>
                    <a:p>
                      <a:pPr algn="ctr" rtl="1"/>
                      <a:r>
                        <a:rPr lang="he-IL" dirty="0">
                          <a:solidFill>
                            <a:schemeClr val="accent5">
                              <a:lumMod val="50000"/>
                            </a:schemeClr>
                          </a:solidFill>
                        </a:rPr>
                        <a:t>עיקרון המציאות</a:t>
                      </a:r>
                    </a:p>
                  </a:txBody>
                  <a:tcPr/>
                </a:tc>
                <a:tc>
                  <a:txBody>
                    <a:bodyPr/>
                    <a:lstStyle/>
                    <a:p>
                      <a:pPr algn="ctr" rtl="1"/>
                      <a:r>
                        <a:rPr lang="he-IL" dirty="0">
                          <a:solidFill>
                            <a:schemeClr val="accent5">
                              <a:lumMod val="50000"/>
                            </a:schemeClr>
                          </a:solidFill>
                        </a:rPr>
                        <a:t>משמעות</a:t>
                      </a:r>
                    </a:p>
                  </a:txBody>
                  <a:tcPr/>
                </a:tc>
                <a:extLst>
                  <a:ext uri="{0D108BD9-81ED-4DB2-BD59-A6C34878D82A}">
                    <a16:rowId xmlns:a16="http://schemas.microsoft.com/office/drawing/2014/main" val="1333236803"/>
                  </a:ext>
                </a:extLst>
              </a:tr>
              <a:tr h="375912">
                <a:tc>
                  <a:txBody>
                    <a:bodyPr/>
                    <a:lstStyle/>
                    <a:p>
                      <a:pPr algn="ctr" rtl="1"/>
                      <a:r>
                        <a:rPr lang="he-IL" dirty="0">
                          <a:solidFill>
                            <a:schemeClr val="accent5">
                              <a:lumMod val="50000"/>
                            </a:schemeClr>
                          </a:solidFill>
                        </a:rPr>
                        <a:t>והערב נא</a:t>
                      </a:r>
                    </a:p>
                  </a:txBody>
                  <a:tcPr/>
                </a:tc>
                <a:tc>
                  <a:txBody>
                    <a:bodyPr/>
                    <a:lstStyle/>
                    <a:p>
                      <a:pPr algn="ctr" rtl="1"/>
                      <a:r>
                        <a:rPr lang="he-IL" dirty="0">
                          <a:solidFill>
                            <a:schemeClr val="accent5">
                              <a:lumMod val="50000"/>
                            </a:schemeClr>
                          </a:solidFill>
                        </a:rPr>
                        <a:t>לעסוק בדברי תורה</a:t>
                      </a:r>
                    </a:p>
                  </a:txBody>
                  <a:tcPr/>
                </a:tc>
                <a:tc>
                  <a:txBody>
                    <a:bodyPr/>
                    <a:lstStyle/>
                    <a:p>
                      <a:pPr algn="ctr" rtl="1"/>
                      <a:r>
                        <a:rPr lang="he-IL" dirty="0">
                          <a:solidFill>
                            <a:schemeClr val="accent5">
                              <a:lumMod val="50000"/>
                            </a:schemeClr>
                          </a:solidFill>
                        </a:rPr>
                        <a:t>אשר בחר </a:t>
                      </a:r>
                    </a:p>
                  </a:txBody>
                  <a:tcPr/>
                </a:tc>
                <a:extLst>
                  <a:ext uri="{0D108BD9-81ED-4DB2-BD59-A6C34878D82A}">
                    <a16:rowId xmlns:a16="http://schemas.microsoft.com/office/drawing/2014/main" val="485581821"/>
                  </a:ext>
                </a:extLst>
              </a:tr>
              <a:tr h="375912">
                <a:tc>
                  <a:txBody>
                    <a:bodyPr/>
                    <a:lstStyle/>
                    <a:p>
                      <a:pPr algn="ctr" rtl="1"/>
                      <a:r>
                        <a:rPr lang="he-IL" dirty="0">
                          <a:solidFill>
                            <a:schemeClr val="accent5">
                              <a:lumMod val="50000"/>
                            </a:schemeClr>
                          </a:solidFill>
                        </a:rPr>
                        <a:t>לימוד פלפול</a:t>
                      </a:r>
                    </a:p>
                  </a:txBody>
                  <a:tcPr/>
                </a:tc>
                <a:tc>
                  <a:txBody>
                    <a:bodyPr/>
                    <a:lstStyle/>
                    <a:p>
                      <a:pPr algn="ctr" rtl="1"/>
                      <a:r>
                        <a:rPr lang="he-IL" dirty="0">
                          <a:solidFill>
                            <a:schemeClr val="accent5">
                              <a:lumMod val="50000"/>
                            </a:schemeClr>
                          </a:solidFill>
                        </a:rPr>
                        <a:t>לימוד הלכה</a:t>
                      </a:r>
                    </a:p>
                  </a:txBody>
                  <a:tcPr/>
                </a:tc>
                <a:tc>
                  <a:txBody>
                    <a:bodyPr/>
                    <a:lstStyle/>
                    <a:p>
                      <a:pPr algn="ctr" rtl="1"/>
                      <a:r>
                        <a:rPr lang="he-IL" dirty="0">
                          <a:solidFill>
                            <a:schemeClr val="accent5">
                              <a:lumMod val="50000"/>
                            </a:schemeClr>
                          </a:solidFill>
                        </a:rPr>
                        <a:t>לימוד חכמה</a:t>
                      </a:r>
                    </a:p>
                  </a:txBody>
                  <a:tcPr/>
                </a:tc>
                <a:extLst>
                  <a:ext uri="{0D108BD9-81ED-4DB2-BD59-A6C34878D82A}">
                    <a16:rowId xmlns:a16="http://schemas.microsoft.com/office/drawing/2014/main" val="3997584875"/>
                  </a:ext>
                </a:extLst>
              </a:tr>
              <a:tr h="375912">
                <a:tc>
                  <a:txBody>
                    <a:bodyPr/>
                    <a:lstStyle/>
                    <a:p>
                      <a:pPr algn="ctr" rtl="1"/>
                      <a:r>
                        <a:rPr lang="he-IL" dirty="0">
                          <a:solidFill>
                            <a:schemeClr val="accent5">
                              <a:lumMod val="50000"/>
                            </a:schemeClr>
                          </a:solidFill>
                        </a:rPr>
                        <a:t>מזבח הקטורות</a:t>
                      </a:r>
                    </a:p>
                  </a:txBody>
                  <a:tcPr/>
                </a:tc>
                <a:tc>
                  <a:txBody>
                    <a:bodyPr/>
                    <a:lstStyle/>
                    <a:p>
                      <a:pPr algn="ctr" rtl="1"/>
                      <a:r>
                        <a:rPr lang="he-IL" dirty="0">
                          <a:solidFill>
                            <a:schemeClr val="accent5">
                              <a:lumMod val="50000"/>
                            </a:schemeClr>
                          </a:solidFill>
                        </a:rPr>
                        <a:t>לחם הפנים</a:t>
                      </a:r>
                    </a:p>
                  </a:txBody>
                  <a:tcPr/>
                </a:tc>
                <a:tc>
                  <a:txBody>
                    <a:bodyPr/>
                    <a:lstStyle/>
                    <a:p>
                      <a:pPr algn="ctr" rtl="1"/>
                      <a:r>
                        <a:rPr lang="he-IL" dirty="0">
                          <a:solidFill>
                            <a:schemeClr val="accent5">
                              <a:lumMod val="50000"/>
                            </a:schemeClr>
                          </a:solidFill>
                        </a:rPr>
                        <a:t>מנורה</a:t>
                      </a:r>
                    </a:p>
                  </a:txBody>
                  <a:tcPr/>
                </a:tc>
                <a:extLst>
                  <a:ext uri="{0D108BD9-81ED-4DB2-BD59-A6C34878D82A}">
                    <a16:rowId xmlns:a16="http://schemas.microsoft.com/office/drawing/2014/main" val="3559664760"/>
                  </a:ext>
                </a:extLst>
              </a:tr>
              <a:tr h="375912">
                <a:tc>
                  <a:txBody>
                    <a:bodyPr/>
                    <a:lstStyle/>
                    <a:p>
                      <a:pPr algn="ctr" rtl="1"/>
                      <a:r>
                        <a:rPr lang="he-IL" sz="1000" dirty="0">
                          <a:solidFill>
                            <a:schemeClr val="accent5">
                              <a:lumMod val="50000"/>
                            </a:schemeClr>
                          </a:solidFill>
                        </a:rPr>
                        <a:t>שיר השירים פרק ה פסוק ב</a:t>
                      </a:r>
                    </a:p>
                    <a:p>
                      <a:pPr algn="ctr" rtl="1"/>
                      <a:r>
                        <a:rPr lang="he-IL" sz="1000" dirty="0">
                          <a:solidFill>
                            <a:schemeClr val="accent5">
                              <a:lumMod val="50000"/>
                            </a:schemeClr>
                          </a:solidFill>
                        </a:rPr>
                        <a:t>אֲנִי יְשֵׁנָה וְלִבִּי עֵר קוֹל דּוֹדִי דוֹפֵק פִּתְחִי לִי </a:t>
                      </a:r>
                      <a:r>
                        <a:rPr lang="he-IL" sz="1000" dirty="0" err="1">
                          <a:solidFill>
                            <a:schemeClr val="accent5">
                              <a:lumMod val="50000"/>
                            </a:schemeClr>
                          </a:solidFill>
                        </a:rPr>
                        <a:t>אֲחֹתִי</a:t>
                      </a:r>
                      <a:endParaRPr lang="he-IL" sz="1000" dirty="0">
                        <a:solidFill>
                          <a:schemeClr val="accent5">
                            <a:lumMod val="50000"/>
                          </a:schemeClr>
                        </a:solidFill>
                      </a:endParaRPr>
                    </a:p>
                  </a:txBody>
                  <a:tcPr/>
                </a:tc>
                <a:tc>
                  <a:txBody>
                    <a:bodyPr/>
                    <a:lstStyle/>
                    <a:p>
                      <a:pPr algn="ctr" rtl="1"/>
                      <a:r>
                        <a:rPr lang="he-IL" sz="1800" dirty="0">
                          <a:solidFill>
                            <a:schemeClr val="accent5">
                              <a:lumMod val="50000"/>
                            </a:schemeClr>
                          </a:solidFill>
                        </a:rPr>
                        <a:t>רַעְיָתִי</a:t>
                      </a:r>
                      <a:endParaRPr lang="he-IL" dirty="0">
                        <a:solidFill>
                          <a:schemeClr val="accent5">
                            <a:lumMod val="50000"/>
                          </a:schemeClr>
                        </a:solidFill>
                      </a:endParaRPr>
                    </a:p>
                  </a:txBody>
                  <a:tcPr/>
                </a:tc>
                <a:tc>
                  <a:txBody>
                    <a:bodyPr/>
                    <a:lstStyle/>
                    <a:p>
                      <a:pPr algn="ctr" rtl="1"/>
                      <a:r>
                        <a:rPr lang="he-IL" sz="1800" dirty="0">
                          <a:solidFill>
                            <a:schemeClr val="accent5">
                              <a:lumMod val="50000"/>
                            </a:schemeClr>
                          </a:solidFill>
                        </a:rPr>
                        <a:t>יוֹנָתִי </a:t>
                      </a:r>
                      <a:r>
                        <a:rPr lang="he-IL" sz="1800" dirty="0" err="1">
                          <a:solidFill>
                            <a:schemeClr val="accent5">
                              <a:lumMod val="50000"/>
                            </a:schemeClr>
                          </a:solidFill>
                        </a:rPr>
                        <a:t>תַמָּתִי</a:t>
                      </a:r>
                      <a:endParaRPr lang="he-IL" dirty="0">
                        <a:solidFill>
                          <a:schemeClr val="accent5">
                            <a:lumMod val="50000"/>
                          </a:schemeClr>
                        </a:solidFill>
                      </a:endParaRPr>
                    </a:p>
                  </a:txBody>
                  <a:tcPr/>
                </a:tc>
                <a:extLst>
                  <a:ext uri="{0D108BD9-81ED-4DB2-BD59-A6C34878D82A}">
                    <a16:rowId xmlns:a16="http://schemas.microsoft.com/office/drawing/2014/main" val="1513938892"/>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4143313524"/>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2182833890"/>
                  </a:ext>
                </a:extLst>
              </a:tr>
              <a:tr h="386210">
                <a:tc>
                  <a:txBody>
                    <a:bodyPr/>
                    <a:lstStyle/>
                    <a:p>
                      <a:pPr algn="ctr" rtl="1"/>
                      <a:endParaRPr lang="he-IL" dirty="0">
                        <a:solidFill>
                          <a:schemeClr val="accent5">
                            <a:lumMod val="50000"/>
                          </a:schemeClr>
                        </a:solidFill>
                      </a:endParaRPr>
                    </a:p>
                  </a:txBody>
                  <a:tcPr/>
                </a:tc>
                <a:tc>
                  <a:txBody>
                    <a:bodyPr/>
                    <a:lstStyle/>
                    <a:p>
                      <a:pPr algn="ctr" rtl="1"/>
                      <a:endParaRPr lang="he-IL" sz="100"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2333145073"/>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4275243333"/>
                  </a:ext>
                </a:extLst>
              </a:tr>
              <a:tr h="375912">
                <a:tc>
                  <a:txBody>
                    <a:bodyPr/>
                    <a:lstStyle/>
                    <a:p>
                      <a:pPr algn="ctr" rtl="1"/>
                      <a:endParaRPr lang="he-IL" sz="900" dirty="0">
                        <a:solidFill>
                          <a:schemeClr val="accent5">
                            <a:lumMod val="50000"/>
                          </a:schemeClr>
                        </a:solidFill>
                      </a:endParaRPr>
                    </a:p>
                  </a:txBody>
                  <a:tcPr/>
                </a:tc>
                <a:tc>
                  <a:txBody>
                    <a:bodyPr/>
                    <a:lstStyle/>
                    <a:p>
                      <a:pPr algn="ctr" rtl="1"/>
                      <a:endParaRPr lang="he-IL" sz="600"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107879720"/>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1445048916"/>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3300077743"/>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272706742"/>
                  </a:ext>
                </a:extLst>
              </a:tr>
            </a:tbl>
          </a:graphicData>
        </a:graphic>
      </p:graphicFrame>
    </p:spTree>
    <p:extLst>
      <p:ext uri="{BB962C8B-B14F-4D97-AF65-F5344CB8AC3E}">
        <p14:creationId xmlns:p14="http://schemas.microsoft.com/office/powerpoint/2010/main" val="3494463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0BD8B-17CE-DBED-0550-F3B8BBA8034A}"/>
            </a:ext>
          </a:extLst>
        </p:cNvPr>
        <p:cNvGrpSpPr/>
        <p:nvPr/>
      </p:nvGrpSpPr>
      <p:grpSpPr>
        <a:xfrm>
          <a:off x="0" y="0"/>
          <a:ext cx="0" cy="0"/>
          <a:chOff x="0" y="0"/>
          <a:chExt cx="0" cy="0"/>
        </a:xfrm>
      </p:grpSpPr>
      <p:sp>
        <p:nvSpPr>
          <p:cNvPr id="4" name="מלבן 3">
            <a:extLst>
              <a:ext uri="{FF2B5EF4-FFF2-40B4-BE49-F238E27FC236}">
                <a16:creationId xmlns:a16="http://schemas.microsoft.com/office/drawing/2014/main" id="{F4F77805-B6B0-946C-1D3C-52F26FA2906C}"/>
              </a:ext>
            </a:extLst>
          </p:cNvPr>
          <p:cNvSpPr/>
          <p:nvPr/>
        </p:nvSpPr>
        <p:spPr>
          <a:xfrm>
            <a:off x="98477" y="3105835"/>
            <a:ext cx="11915335" cy="2185214"/>
          </a:xfrm>
          <a:prstGeom prst="rect">
            <a:avLst/>
          </a:prstGeom>
        </p:spPr>
        <p:txBody>
          <a:bodyPr wrap="square">
            <a:spAutoFit/>
          </a:bodyPr>
          <a:lstStyle/>
          <a:p>
            <a:pPr algn="ctr"/>
            <a:r>
              <a:rPr lang="he-IL" sz="3600" b="0" i="0" dirty="0" err="1">
                <a:solidFill>
                  <a:schemeClr val="tx1">
                    <a:lumMod val="65000"/>
                    <a:lumOff val="35000"/>
                  </a:schemeClr>
                </a:solidFill>
                <a:effectLst/>
                <a:latin typeface="Guttman Stam" panose="02010401010101010101" pitchFamily="2" charset="-79"/>
                <a:cs typeface="Guttman Stam" panose="02010401010101010101" pitchFamily="2" charset="-79"/>
              </a:rPr>
              <a:t>שָׁרְרֵך</a:t>
            </a:r>
            <a:r>
              <a:rPr lang="he-IL" sz="3600" b="0" i="0" dirty="0">
                <a:solidFill>
                  <a:schemeClr val="tx1">
                    <a:lumMod val="65000"/>
                    <a:lumOff val="35000"/>
                  </a:schemeClr>
                </a:solidFill>
                <a:effectLst/>
                <a:latin typeface="Guttman Stam" panose="02010401010101010101" pitchFamily="2" charset="-79"/>
                <a:cs typeface="Guttman Stam" panose="02010401010101010101" pitchFamily="2" charset="-79"/>
              </a:rPr>
              <a:t>ְ֙ </a:t>
            </a:r>
            <a:r>
              <a:rPr lang="he-IL" sz="3600" b="0" i="0" dirty="0" err="1">
                <a:solidFill>
                  <a:schemeClr val="tx1">
                    <a:lumMod val="65000"/>
                    <a:lumOff val="35000"/>
                  </a:schemeClr>
                </a:solidFill>
                <a:effectLst/>
                <a:latin typeface="Guttman Stam" panose="02010401010101010101" pitchFamily="2" charset="-79"/>
                <a:cs typeface="Guttman Stam" panose="02010401010101010101" pitchFamily="2" charset="-79"/>
              </a:rPr>
              <a:t>אַגַּ֣ן</a:t>
            </a:r>
            <a:r>
              <a:rPr lang="he-IL" sz="3600" b="0" i="0" dirty="0">
                <a:solidFill>
                  <a:schemeClr val="tx1">
                    <a:lumMod val="65000"/>
                    <a:lumOff val="35000"/>
                  </a:schemeClr>
                </a:solidFill>
                <a:effectLst/>
                <a:latin typeface="Guttman Stam" panose="02010401010101010101" pitchFamily="2" charset="-79"/>
                <a:cs typeface="Guttman Stam" panose="02010401010101010101" pitchFamily="2" charset="-79"/>
              </a:rPr>
              <a:t> </a:t>
            </a:r>
            <a:r>
              <a:rPr lang="he-IL" sz="3600" b="0" i="0" dirty="0" err="1">
                <a:solidFill>
                  <a:schemeClr val="tx1">
                    <a:lumMod val="65000"/>
                    <a:lumOff val="35000"/>
                  </a:schemeClr>
                </a:solidFill>
                <a:effectLst/>
                <a:latin typeface="Guttman Stam" panose="02010401010101010101" pitchFamily="2" charset="-79"/>
                <a:cs typeface="Guttman Stam" panose="02010401010101010101" pitchFamily="2" charset="-79"/>
              </a:rPr>
              <a:t>הַסַּ֔הַר</a:t>
            </a:r>
            <a:r>
              <a:rPr lang="he-IL" sz="3600" b="0" i="0" dirty="0">
                <a:solidFill>
                  <a:schemeClr val="tx1">
                    <a:lumMod val="65000"/>
                    <a:lumOff val="35000"/>
                  </a:schemeClr>
                </a:solidFill>
                <a:effectLst/>
                <a:latin typeface="Guttman Stam" panose="02010401010101010101" pitchFamily="2" charset="-79"/>
                <a:cs typeface="Guttman Stam" panose="02010401010101010101" pitchFamily="2" charset="-79"/>
              </a:rPr>
              <a:t> </a:t>
            </a:r>
            <a:r>
              <a:rPr lang="he-IL" sz="3600" b="0" i="0" dirty="0" err="1">
                <a:solidFill>
                  <a:schemeClr val="tx1">
                    <a:lumMod val="65000"/>
                    <a:lumOff val="35000"/>
                  </a:schemeClr>
                </a:solidFill>
                <a:effectLst/>
                <a:latin typeface="Guttman Stam" panose="02010401010101010101" pitchFamily="2" charset="-79"/>
                <a:cs typeface="Guttman Stam" panose="02010401010101010101" pitchFamily="2" charset="-79"/>
              </a:rPr>
              <a:t>אַל־יֶחְסַ֖ר</a:t>
            </a:r>
            <a:r>
              <a:rPr lang="he-IL" sz="3600" b="0" i="0" dirty="0">
                <a:solidFill>
                  <a:schemeClr val="tx1">
                    <a:lumMod val="65000"/>
                    <a:lumOff val="35000"/>
                  </a:schemeClr>
                </a:solidFill>
                <a:effectLst/>
                <a:latin typeface="Guttman Stam" panose="02010401010101010101" pitchFamily="2" charset="-79"/>
                <a:cs typeface="Guttman Stam" panose="02010401010101010101" pitchFamily="2" charset="-79"/>
              </a:rPr>
              <a:t> </a:t>
            </a:r>
            <a:r>
              <a:rPr lang="he-IL" sz="3600" b="0" i="0" dirty="0" err="1">
                <a:solidFill>
                  <a:schemeClr val="tx1">
                    <a:lumMod val="65000"/>
                    <a:lumOff val="35000"/>
                  </a:schemeClr>
                </a:solidFill>
                <a:effectLst/>
                <a:latin typeface="Guttman Stam" panose="02010401010101010101" pitchFamily="2" charset="-79"/>
                <a:cs typeface="Guttman Stam" panose="02010401010101010101" pitchFamily="2" charset="-79"/>
              </a:rPr>
              <a:t>הַמָּ֑זֶג</a:t>
            </a:r>
            <a:r>
              <a:rPr lang="he-IL" sz="3600" b="0" i="0" dirty="0">
                <a:solidFill>
                  <a:schemeClr val="tx1">
                    <a:lumMod val="65000"/>
                    <a:lumOff val="35000"/>
                  </a:schemeClr>
                </a:solidFill>
                <a:effectLst/>
                <a:latin typeface="Guttman Stam" panose="02010401010101010101" pitchFamily="2" charset="-79"/>
                <a:cs typeface="Guttman Stam" panose="02010401010101010101" pitchFamily="2" charset="-79"/>
              </a:rPr>
              <a:t> </a:t>
            </a:r>
          </a:p>
          <a:p>
            <a:pPr algn="ctr"/>
            <a:endParaRPr lang="he-IL" sz="3600" b="0" i="0" dirty="0">
              <a:solidFill>
                <a:srgbClr val="333333"/>
              </a:solidFill>
              <a:effectLst/>
              <a:latin typeface="Guttman Stam" panose="02010401010101010101" pitchFamily="2" charset="-79"/>
              <a:cs typeface="Guttman Stam" panose="02010401010101010101" pitchFamily="2" charset="-79"/>
            </a:endParaRPr>
          </a:p>
          <a:p>
            <a:pPr algn="ctr"/>
            <a:r>
              <a:rPr lang="he-IL" sz="4000" b="0" i="0" dirty="0" err="1">
                <a:solidFill>
                  <a:srgbClr val="FF5050"/>
                </a:solidFill>
                <a:effectLst/>
                <a:latin typeface="Guttman Stam" panose="02010401010101010101" pitchFamily="2" charset="-79"/>
                <a:cs typeface="Guttman Stam" panose="02010401010101010101" pitchFamily="2" charset="-79"/>
              </a:rPr>
              <a:t>בִּטְנֵך</a:t>
            </a:r>
            <a:r>
              <a:rPr lang="he-IL" sz="4000" b="0" i="0" dirty="0">
                <a:solidFill>
                  <a:srgbClr val="FF5050"/>
                </a:solidFill>
                <a:effectLst/>
                <a:latin typeface="Guttman Stam" panose="02010401010101010101" pitchFamily="2" charset="-79"/>
                <a:cs typeface="Guttman Stam" panose="02010401010101010101" pitchFamily="2" charset="-79"/>
              </a:rPr>
              <a:t>ְ֙ עֲרֵמַ֣ת </a:t>
            </a:r>
            <a:r>
              <a:rPr lang="he-IL" sz="4000" b="0" i="0" dirty="0" err="1">
                <a:solidFill>
                  <a:srgbClr val="FF5050"/>
                </a:solidFill>
                <a:effectLst/>
                <a:latin typeface="Guttman Stam" panose="02010401010101010101" pitchFamily="2" charset="-79"/>
                <a:cs typeface="Guttman Stam" panose="02010401010101010101" pitchFamily="2" charset="-79"/>
              </a:rPr>
              <a:t>חִטִּ֔ים</a:t>
            </a:r>
            <a:r>
              <a:rPr lang="he-IL" sz="4000" b="0" i="0" dirty="0">
                <a:solidFill>
                  <a:srgbClr val="FF5050"/>
                </a:solidFill>
                <a:effectLst/>
                <a:latin typeface="Guttman Stam" panose="02010401010101010101" pitchFamily="2" charset="-79"/>
                <a:cs typeface="Guttman Stam" panose="02010401010101010101" pitchFamily="2" charset="-79"/>
              </a:rPr>
              <a:t> </a:t>
            </a:r>
            <a:r>
              <a:rPr lang="he-IL" sz="4000" b="0" i="0" dirty="0" err="1">
                <a:solidFill>
                  <a:srgbClr val="FF0000"/>
                </a:solidFill>
                <a:effectLst/>
                <a:latin typeface="Guttman Stam" panose="02010401010101010101" pitchFamily="2" charset="-79"/>
                <a:cs typeface="Guttman Stam" panose="02010401010101010101" pitchFamily="2" charset="-79"/>
              </a:rPr>
              <a:t>סוּגָ֖ה</a:t>
            </a:r>
            <a:r>
              <a:rPr lang="he-IL" sz="4000" b="0" i="0" dirty="0">
                <a:solidFill>
                  <a:srgbClr val="FF0000"/>
                </a:solidFill>
                <a:effectLst/>
                <a:latin typeface="Guttman Stam" panose="02010401010101010101" pitchFamily="2" charset="-79"/>
                <a:cs typeface="Guttman Stam" panose="02010401010101010101" pitchFamily="2" charset="-79"/>
              </a:rPr>
              <a:t> </a:t>
            </a:r>
            <a:r>
              <a:rPr lang="he-IL" sz="4000" b="0" i="0" dirty="0" err="1">
                <a:solidFill>
                  <a:srgbClr val="FF0000"/>
                </a:solidFill>
                <a:effectLst/>
                <a:latin typeface="Guttman Stam" panose="02010401010101010101" pitchFamily="2" charset="-79"/>
                <a:cs typeface="Guttman Stam" panose="02010401010101010101" pitchFamily="2" charset="-79"/>
              </a:rPr>
              <a:t>בַּשּׁוֹשַׁנִּֽים</a:t>
            </a:r>
            <a:r>
              <a:rPr lang="he-IL" sz="4000" b="0" i="0" dirty="0">
                <a:solidFill>
                  <a:srgbClr val="FF5050"/>
                </a:solidFill>
                <a:effectLst/>
                <a:latin typeface="Guttman Stam" panose="02010401010101010101" pitchFamily="2" charset="-79"/>
                <a:cs typeface="Guttman Stam" panose="02010401010101010101" pitchFamily="2" charset="-79"/>
              </a:rPr>
              <a:t>:</a:t>
            </a:r>
            <a:r>
              <a:rPr lang="he-IL" sz="4000" b="0" i="0" dirty="0">
                <a:solidFill>
                  <a:srgbClr val="FF5050"/>
                </a:solidFill>
                <a:effectLst/>
                <a:latin typeface="sbl_hebrewregular"/>
              </a:rPr>
              <a:t> </a:t>
            </a:r>
          </a:p>
          <a:p>
            <a:pPr algn="l"/>
            <a:r>
              <a:rPr lang="he-IL" sz="2400" b="0" i="0" dirty="0">
                <a:solidFill>
                  <a:srgbClr val="FF5050"/>
                </a:solidFill>
                <a:effectLst/>
                <a:latin typeface="Guttman Stam" panose="02010401010101010101" pitchFamily="2" charset="-79"/>
              </a:rPr>
              <a:t>(שיר השירים פרק ז פסוק ג)</a:t>
            </a:r>
            <a:endParaRPr lang="he-IL" sz="2000" b="0" i="0" dirty="0">
              <a:solidFill>
                <a:srgbClr val="FF5050"/>
              </a:solidFill>
              <a:effectLst/>
              <a:latin typeface="Guttman Stam" panose="02010401010101010101" pitchFamily="2" charset="-79"/>
            </a:endParaRPr>
          </a:p>
        </p:txBody>
      </p:sp>
      <p:pic>
        <p:nvPicPr>
          <p:cNvPr id="7" name="תמונה 6">
            <a:extLst>
              <a:ext uri="{FF2B5EF4-FFF2-40B4-BE49-F238E27FC236}">
                <a16:creationId xmlns:a16="http://schemas.microsoft.com/office/drawing/2014/main" id="{D53038C9-76EB-4384-1C3C-E971D52E721C}"/>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1778" b="76000" l="6222" r="91556"/>
                    </a14:imgEffect>
                  </a14:imgLayer>
                </a14:imgProps>
              </a:ext>
              <a:ext uri="{28A0092B-C50C-407E-A947-70E740481C1C}">
                <a14:useLocalDpi xmlns:a14="http://schemas.microsoft.com/office/drawing/2010/main" val="0"/>
              </a:ext>
            </a:extLst>
          </a:blip>
          <a:srcRect l="8146" t="18000" r="8349" b="25314"/>
          <a:stretch/>
        </p:blipFill>
        <p:spPr>
          <a:xfrm>
            <a:off x="269827" y="5068393"/>
            <a:ext cx="2486437" cy="1384663"/>
          </a:xfrm>
          <a:prstGeom prst="rect">
            <a:avLst/>
          </a:prstGeom>
          <a:effectLst>
            <a:glow rad="139700">
              <a:schemeClr val="accent1">
                <a:satMod val="175000"/>
                <a:alpha val="40000"/>
              </a:schemeClr>
            </a:glow>
          </a:effectLst>
        </p:spPr>
      </p:pic>
      <p:sp>
        <p:nvSpPr>
          <p:cNvPr id="5" name="מלבן 4">
            <a:extLst>
              <a:ext uri="{FF2B5EF4-FFF2-40B4-BE49-F238E27FC236}">
                <a16:creationId xmlns:a16="http://schemas.microsoft.com/office/drawing/2014/main" id="{0F396638-8CAB-D112-D1F0-15E6E97D526B}"/>
              </a:ext>
            </a:extLst>
          </p:cNvPr>
          <p:cNvSpPr/>
          <p:nvPr/>
        </p:nvSpPr>
        <p:spPr>
          <a:xfrm>
            <a:off x="0" y="0"/>
            <a:ext cx="12192000" cy="6858000"/>
          </a:xfrm>
          <a:prstGeom prst="rect">
            <a:avLst/>
          </a:prstGeom>
          <a:noFill/>
          <a:ln w="111125" cmpd="tri">
            <a:solidFill>
              <a:srgbClr val="F19F9F">
                <a:alpha val="66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extBox 1">
            <a:extLst>
              <a:ext uri="{FF2B5EF4-FFF2-40B4-BE49-F238E27FC236}">
                <a16:creationId xmlns:a16="http://schemas.microsoft.com/office/drawing/2014/main" id="{06C58C00-055F-C91E-CCDD-7BC7B1112603}"/>
              </a:ext>
            </a:extLst>
          </p:cNvPr>
          <p:cNvSpPr txBox="1"/>
          <p:nvPr/>
        </p:nvSpPr>
        <p:spPr>
          <a:xfrm>
            <a:off x="10522635" y="661182"/>
            <a:ext cx="886264" cy="369332"/>
          </a:xfrm>
          <a:prstGeom prst="rect">
            <a:avLst/>
          </a:prstGeom>
          <a:noFill/>
        </p:spPr>
        <p:txBody>
          <a:bodyPr wrap="square" rtlCol="1">
            <a:spAutoFit/>
          </a:bodyPr>
          <a:lstStyle/>
          <a:p>
            <a:r>
              <a:rPr lang="he-IL" dirty="0"/>
              <a:t>בס"ד</a:t>
            </a:r>
          </a:p>
        </p:txBody>
      </p:sp>
    </p:spTree>
    <p:extLst>
      <p:ext uri="{BB962C8B-B14F-4D97-AF65-F5344CB8AC3E}">
        <p14:creationId xmlns:p14="http://schemas.microsoft.com/office/powerpoint/2010/main" val="2972869712"/>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1651</TotalTime>
  <Words>1351</Words>
  <Application>Microsoft Office PowerPoint</Application>
  <PresentationFormat>מסך רחב</PresentationFormat>
  <Paragraphs>137</Paragraphs>
  <Slides>13</Slides>
  <Notes>3</Notes>
  <HiddenSlides>0</HiddenSlides>
  <MMClips>0</MMClips>
  <ScaleCrop>false</ScaleCrop>
  <HeadingPairs>
    <vt:vector size="6" baseType="variant">
      <vt:variant>
        <vt:lpstr>גופנים בשימוש</vt:lpstr>
      </vt:variant>
      <vt:variant>
        <vt:i4>8</vt:i4>
      </vt:variant>
      <vt:variant>
        <vt:lpstr>ערכת נושא</vt:lpstr>
      </vt:variant>
      <vt:variant>
        <vt:i4>2</vt:i4>
      </vt:variant>
      <vt:variant>
        <vt:lpstr>כותרות שקופיות</vt:lpstr>
      </vt:variant>
      <vt:variant>
        <vt:i4>13</vt:i4>
      </vt:variant>
    </vt:vector>
  </HeadingPairs>
  <TitlesOfParts>
    <vt:vector size="23" baseType="lpstr">
      <vt:lpstr>Almoni neue aaa</vt:lpstr>
      <vt:lpstr>Arial</vt:lpstr>
      <vt:lpstr>Calibri</vt:lpstr>
      <vt:lpstr>Guttman Stam</vt:lpstr>
      <vt:lpstr>sbl_hebrewregular</vt:lpstr>
      <vt:lpstr>Times New Roman</vt:lpstr>
      <vt:lpstr>Trebuchet MS</vt:lpstr>
      <vt:lpstr>Wingdings 3</vt:lpstr>
      <vt:lpstr>ערכת נושא Office</vt:lpstr>
      <vt:lpstr>פיאה</vt:lpstr>
      <vt:lpstr>מצגת של PowerPoint‏</vt:lpstr>
      <vt:lpstr>אהבה היא תענוג אלוקי</vt:lpstr>
      <vt:lpstr>להודות על אהבה</vt:lpstr>
      <vt:lpstr>ספר העיקרים ג' סוגי אהבה טע"ם</vt:lpstr>
      <vt:lpstr>מצגת של PowerPoint‏</vt:lpstr>
      <vt:lpstr>מצגת של PowerPoint‏</vt:lpstr>
      <vt:lpstr>המשכן – בית לאהבה</vt:lpstr>
      <vt:lpstr>חיי האדם נחלקים לג' חלקים</vt:lpstr>
      <vt:lpstr>חיי האדם נחלקים לג' חלקים</vt:lpstr>
      <vt:lpstr>       חיי האדם מתחלפים כמיני האהבה  </vt:lpstr>
      <vt:lpstr>לימוד תורה בג' חלקי אהבה</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יהודה טאוב</cp:lastModifiedBy>
  <cp:revision>39</cp:revision>
  <dcterms:created xsi:type="dcterms:W3CDTF">2019-05-19T09:24:49Z</dcterms:created>
  <dcterms:modified xsi:type="dcterms:W3CDTF">2024-03-06T10:30:41Z</dcterms:modified>
</cp:coreProperties>
</file>