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013" autoAdjust="0"/>
    <p:restoredTop sz="94660"/>
  </p:normalViewPr>
  <p:slideViewPr>
    <p:cSldViewPr snapToGrid="0">
      <p:cViewPr varScale="1">
        <p:scale>
          <a:sx n="96" d="100"/>
          <a:sy n="96" d="100"/>
        </p:scale>
        <p:origin x="13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EE2B17F-F870-3184-15DC-D0AF1D54FAA4}"/>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D5973419-0007-FAC0-81F6-03D3626784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F180FC9D-821D-EE86-F658-76F6896881A3}"/>
              </a:ext>
            </a:extLst>
          </p:cNvPr>
          <p:cNvSpPr>
            <a:spLocks noGrp="1"/>
          </p:cNvSpPr>
          <p:nvPr>
            <p:ph type="dt" sz="half" idx="10"/>
          </p:nvPr>
        </p:nvSpPr>
        <p:spPr/>
        <p:txBody>
          <a:bodyPr/>
          <a:lstStyle/>
          <a:p>
            <a:fld id="{4DBD34CF-496B-4734-9E8B-B79AB318C5DB}" type="datetimeFigureOut">
              <a:rPr lang="he-IL" smtClean="0"/>
              <a:t>כ"ג/אדר א/תשפ"ד</a:t>
            </a:fld>
            <a:endParaRPr lang="he-IL"/>
          </a:p>
        </p:txBody>
      </p:sp>
      <p:sp>
        <p:nvSpPr>
          <p:cNvPr id="5" name="מציין מיקום של כותרת תחתונה 4">
            <a:extLst>
              <a:ext uri="{FF2B5EF4-FFF2-40B4-BE49-F238E27FC236}">
                <a16:creationId xmlns:a16="http://schemas.microsoft.com/office/drawing/2014/main" id="{ECEF556D-5CDC-6724-E0D0-157742C3824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CEE4ED4-9AF4-6328-99A6-A2EC9CA49AD6}"/>
              </a:ext>
            </a:extLst>
          </p:cNvPr>
          <p:cNvSpPr>
            <a:spLocks noGrp="1"/>
          </p:cNvSpPr>
          <p:nvPr>
            <p:ph type="sldNum" sz="quarter" idx="12"/>
          </p:nvPr>
        </p:nvSpPr>
        <p:spPr/>
        <p:txBody>
          <a:bodyPr/>
          <a:lstStyle/>
          <a:p>
            <a:fld id="{E12CD6D7-5A32-4505-97C2-E0DE91707896}" type="slidenum">
              <a:rPr lang="he-IL" smtClean="0"/>
              <a:t>‹#›</a:t>
            </a:fld>
            <a:endParaRPr lang="he-IL"/>
          </a:p>
        </p:txBody>
      </p:sp>
    </p:spTree>
    <p:extLst>
      <p:ext uri="{BB962C8B-B14F-4D97-AF65-F5344CB8AC3E}">
        <p14:creationId xmlns:p14="http://schemas.microsoft.com/office/powerpoint/2010/main" val="662767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11C83F3-F31F-DACF-4236-D70A5745E7B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0418464C-0A67-F5D2-D6D5-B72BB3E9C898}"/>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C8834437-F705-2FCC-7C0D-E7A634A76BD0}"/>
              </a:ext>
            </a:extLst>
          </p:cNvPr>
          <p:cNvSpPr>
            <a:spLocks noGrp="1"/>
          </p:cNvSpPr>
          <p:nvPr>
            <p:ph type="dt" sz="half" idx="10"/>
          </p:nvPr>
        </p:nvSpPr>
        <p:spPr/>
        <p:txBody>
          <a:bodyPr/>
          <a:lstStyle/>
          <a:p>
            <a:fld id="{4DBD34CF-496B-4734-9E8B-B79AB318C5DB}" type="datetimeFigureOut">
              <a:rPr lang="he-IL" smtClean="0"/>
              <a:t>כ"ג/אדר א/תשפ"ד</a:t>
            </a:fld>
            <a:endParaRPr lang="he-IL"/>
          </a:p>
        </p:txBody>
      </p:sp>
      <p:sp>
        <p:nvSpPr>
          <p:cNvPr id="5" name="מציין מיקום של כותרת תחתונה 4">
            <a:extLst>
              <a:ext uri="{FF2B5EF4-FFF2-40B4-BE49-F238E27FC236}">
                <a16:creationId xmlns:a16="http://schemas.microsoft.com/office/drawing/2014/main" id="{A7066710-9D37-D8E1-6A94-247B827E191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2914FC8-97D7-EBEA-9D8B-7CB6ECA9ECB5}"/>
              </a:ext>
            </a:extLst>
          </p:cNvPr>
          <p:cNvSpPr>
            <a:spLocks noGrp="1"/>
          </p:cNvSpPr>
          <p:nvPr>
            <p:ph type="sldNum" sz="quarter" idx="12"/>
          </p:nvPr>
        </p:nvSpPr>
        <p:spPr/>
        <p:txBody>
          <a:bodyPr/>
          <a:lstStyle/>
          <a:p>
            <a:fld id="{E12CD6D7-5A32-4505-97C2-E0DE91707896}" type="slidenum">
              <a:rPr lang="he-IL" smtClean="0"/>
              <a:t>‹#›</a:t>
            </a:fld>
            <a:endParaRPr lang="he-IL"/>
          </a:p>
        </p:txBody>
      </p:sp>
    </p:spTree>
    <p:extLst>
      <p:ext uri="{BB962C8B-B14F-4D97-AF65-F5344CB8AC3E}">
        <p14:creationId xmlns:p14="http://schemas.microsoft.com/office/powerpoint/2010/main" val="846678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E531DD3-4FFB-FD8C-6B31-92689E85FAB9}"/>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BCFB249E-AA4C-E659-0FB6-0137BB56EC3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5FCB8C3-CD46-0A22-EB6A-8409296CEB00}"/>
              </a:ext>
            </a:extLst>
          </p:cNvPr>
          <p:cNvSpPr>
            <a:spLocks noGrp="1"/>
          </p:cNvSpPr>
          <p:nvPr>
            <p:ph type="dt" sz="half" idx="10"/>
          </p:nvPr>
        </p:nvSpPr>
        <p:spPr/>
        <p:txBody>
          <a:bodyPr/>
          <a:lstStyle/>
          <a:p>
            <a:fld id="{4DBD34CF-496B-4734-9E8B-B79AB318C5DB}" type="datetimeFigureOut">
              <a:rPr lang="he-IL" smtClean="0"/>
              <a:t>כ"ג/אדר א/תשפ"ד</a:t>
            </a:fld>
            <a:endParaRPr lang="he-IL"/>
          </a:p>
        </p:txBody>
      </p:sp>
      <p:sp>
        <p:nvSpPr>
          <p:cNvPr id="5" name="מציין מיקום של כותרת תחתונה 4">
            <a:extLst>
              <a:ext uri="{FF2B5EF4-FFF2-40B4-BE49-F238E27FC236}">
                <a16:creationId xmlns:a16="http://schemas.microsoft.com/office/drawing/2014/main" id="{942E329F-DCF1-D5D2-FD3E-80C3E66331A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3FC95DA-6C26-5D06-FBCD-07FD91E6D615}"/>
              </a:ext>
            </a:extLst>
          </p:cNvPr>
          <p:cNvSpPr>
            <a:spLocks noGrp="1"/>
          </p:cNvSpPr>
          <p:nvPr>
            <p:ph type="sldNum" sz="quarter" idx="12"/>
          </p:nvPr>
        </p:nvSpPr>
        <p:spPr/>
        <p:txBody>
          <a:bodyPr/>
          <a:lstStyle/>
          <a:p>
            <a:fld id="{E12CD6D7-5A32-4505-97C2-E0DE91707896}" type="slidenum">
              <a:rPr lang="he-IL" smtClean="0"/>
              <a:t>‹#›</a:t>
            </a:fld>
            <a:endParaRPr lang="he-IL"/>
          </a:p>
        </p:txBody>
      </p:sp>
    </p:spTree>
    <p:extLst>
      <p:ext uri="{BB962C8B-B14F-4D97-AF65-F5344CB8AC3E}">
        <p14:creationId xmlns:p14="http://schemas.microsoft.com/office/powerpoint/2010/main" val="2854049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21BC5E6-5922-B957-C066-4E90880FB905}"/>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3F04EAA1-95D2-A5E5-FD41-57DE577999B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A62B1FF3-EB71-D5C2-8DF6-8C2C4761D938}"/>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24108C85-CFA8-E329-469D-0F2121AB1ACF}"/>
              </a:ext>
            </a:extLst>
          </p:cNvPr>
          <p:cNvSpPr>
            <a:spLocks noGrp="1"/>
          </p:cNvSpPr>
          <p:nvPr>
            <p:ph type="dt" sz="half" idx="10"/>
          </p:nvPr>
        </p:nvSpPr>
        <p:spPr/>
        <p:txBody>
          <a:bodyPr/>
          <a:lstStyle/>
          <a:p>
            <a:fld id="{4DBD34CF-496B-4734-9E8B-B79AB318C5DB}" type="datetimeFigureOut">
              <a:rPr lang="he-IL" smtClean="0"/>
              <a:t>כ"ג/אדר א/תשפ"ד</a:t>
            </a:fld>
            <a:endParaRPr lang="he-IL"/>
          </a:p>
        </p:txBody>
      </p:sp>
      <p:sp>
        <p:nvSpPr>
          <p:cNvPr id="6" name="מציין מיקום של כותרת תחתונה 5">
            <a:extLst>
              <a:ext uri="{FF2B5EF4-FFF2-40B4-BE49-F238E27FC236}">
                <a16:creationId xmlns:a16="http://schemas.microsoft.com/office/drawing/2014/main" id="{41AE9E03-0322-F46E-9A34-E8CE38248C05}"/>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373F4D8-FA9C-B00A-61CF-DBE86E8D5B71}"/>
              </a:ext>
            </a:extLst>
          </p:cNvPr>
          <p:cNvSpPr>
            <a:spLocks noGrp="1"/>
          </p:cNvSpPr>
          <p:nvPr>
            <p:ph type="sldNum" sz="quarter" idx="12"/>
          </p:nvPr>
        </p:nvSpPr>
        <p:spPr/>
        <p:txBody>
          <a:bodyPr/>
          <a:lstStyle/>
          <a:p>
            <a:fld id="{E12CD6D7-5A32-4505-97C2-E0DE91707896}" type="slidenum">
              <a:rPr lang="he-IL" smtClean="0"/>
              <a:t>‹#›</a:t>
            </a:fld>
            <a:endParaRPr lang="he-IL"/>
          </a:p>
        </p:txBody>
      </p:sp>
    </p:spTree>
    <p:extLst>
      <p:ext uri="{BB962C8B-B14F-4D97-AF65-F5344CB8AC3E}">
        <p14:creationId xmlns:p14="http://schemas.microsoft.com/office/powerpoint/2010/main" val="3862737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2EAF3E1-6C17-C4F9-39A0-05A99E1CF87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2945B771-85BC-5D85-9CAD-BBBA4A5C23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C8B31277-FC75-1684-7C0E-34C5C761063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E0ACC0BE-C1FF-17C9-B251-724349D3E8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A79FE592-F07A-A450-84E6-0A4E8958FF17}"/>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8302C83A-9EE7-FF18-36EB-F90AD93D5F4B}"/>
              </a:ext>
            </a:extLst>
          </p:cNvPr>
          <p:cNvSpPr>
            <a:spLocks noGrp="1"/>
          </p:cNvSpPr>
          <p:nvPr>
            <p:ph type="dt" sz="half" idx="10"/>
          </p:nvPr>
        </p:nvSpPr>
        <p:spPr/>
        <p:txBody>
          <a:bodyPr/>
          <a:lstStyle/>
          <a:p>
            <a:fld id="{4DBD34CF-496B-4734-9E8B-B79AB318C5DB}" type="datetimeFigureOut">
              <a:rPr lang="he-IL" smtClean="0"/>
              <a:t>כ"ג/אדר א/תשפ"ד</a:t>
            </a:fld>
            <a:endParaRPr lang="he-IL"/>
          </a:p>
        </p:txBody>
      </p:sp>
      <p:sp>
        <p:nvSpPr>
          <p:cNvPr id="8" name="מציין מיקום של כותרת תחתונה 7">
            <a:extLst>
              <a:ext uri="{FF2B5EF4-FFF2-40B4-BE49-F238E27FC236}">
                <a16:creationId xmlns:a16="http://schemas.microsoft.com/office/drawing/2014/main" id="{F762D1F7-3AC0-73B9-AFCB-7096829AA9F6}"/>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89C736C1-05A3-FBB3-FA0B-0461FC1F5113}"/>
              </a:ext>
            </a:extLst>
          </p:cNvPr>
          <p:cNvSpPr>
            <a:spLocks noGrp="1"/>
          </p:cNvSpPr>
          <p:nvPr>
            <p:ph type="sldNum" sz="quarter" idx="12"/>
          </p:nvPr>
        </p:nvSpPr>
        <p:spPr/>
        <p:txBody>
          <a:bodyPr/>
          <a:lstStyle/>
          <a:p>
            <a:fld id="{E12CD6D7-5A32-4505-97C2-E0DE91707896}" type="slidenum">
              <a:rPr lang="he-IL" smtClean="0"/>
              <a:t>‹#›</a:t>
            </a:fld>
            <a:endParaRPr lang="he-IL"/>
          </a:p>
        </p:txBody>
      </p:sp>
    </p:spTree>
    <p:extLst>
      <p:ext uri="{BB962C8B-B14F-4D97-AF65-F5344CB8AC3E}">
        <p14:creationId xmlns:p14="http://schemas.microsoft.com/office/powerpoint/2010/main" val="2354439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6B4D75C-0E6C-F8BF-3FF4-92C426AC05E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D6EA0D8B-64E5-1928-BB80-10413D5C14CE}"/>
              </a:ext>
            </a:extLst>
          </p:cNvPr>
          <p:cNvSpPr>
            <a:spLocks noGrp="1"/>
          </p:cNvSpPr>
          <p:nvPr>
            <p:ph type="dt" sz="half" idx="10"/>
          </p:nvPr>
        </p:nvSpPr>
        <p:spPr/>
        <p:txBody>
          <a:bodyPr/>
          <a:lstStyle/>
          <a:p>
            <a:fld id="{4DBD34CF-496B-4734-9E8B-B79AB318C5DB}" type="datetimeFigureOut">
              <a:rPr lang="he-IL" smtClean="0"/>
              <a:t>כ"ג/אדר א/תשפ"ד</a:t>
            </a:fld>
            <a:endParaRPr lang="he-IL"/>
          </a:p>
        </p:txBody>
      </p:sp>
      <p:sp>
        <p:nvSpPr>
          <p:cNvPr id="4" name="מציין מיקום של כותרת תחתונה 3">
            <a:extLst>
              <a:ext uri="{FF2B5EF4-FFF2-40B4-BE49-F238E27FC236}">
                <a16:creationId xmlns:a16="http://schemas.microsoft.com/office/drawing/2014/main" id="{2D82816C-E764-4EA4-2826-A4DA402F6A2A}"/>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B86EAFFB-0B97-12A8-F1AE-5A00DB15E6AA}"/>
              </a:ext>
            </a:extLst>
          </p:cNvPr>
          <p:cNvSpPr>
            <a:spLocks noGrp="1"/>
          </p:cNvSpPr>
          <p:nvPr>
            <p:ph type="sldNum" sz="quarter" idx="12"/>
          </p:nvPr>
        </p:nvSpPr>
        <p:spPr/>
        <p:txBody>
          <a:bodyPr/>
          <a:lstStyle/>
          <a:p>
            <a:fld id="{E12CD6D7-5A32-4505-97C2-E0DE91707896}" type="slidenum">
              <a:rPr lang="he-IL" smtClean="0"/>
              <a:t>‹#›</a:t>
            </a:fld>
            <a:endParaRPr lang="he-IL"/>
          </a:p>
        </p:txBody>
      </p:sp>
    </p:spTree>
    <p:extLst>
      <p:ext uri="{BB962C8B-B14F-4D97-AF65-F5344CB8AC3E}">
        <p14:creationId xmlns:p14="http://schemas.microsoft.com/office/powerpoint/2010/main" val="2253435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FB09B5C9-53E6-8C89-C43F-082AC243DA78}"/>
              </a:ext>
            </a:extLst>
          </p:cNvPr>
          <p:cNvSpPr>
            <a:spLocks noGrp="1"/>
          </p:cNvSpPr>
          <p:nvPr>
            <p:ph type="dt" sz="half" idx="10"/>
          </p:nvPr>
        </p:nvSpPr>
        <p:spPr/>
        <p:txBody>
          <a:bodyPr/>
          <a:lstStyle/>
          <a:p>
            <a:fld id="{4DBD34CF-496B-4734-9E8B-B79AB318C5DB}" type="datetimeFigureOut">
              <a:rPr lang="he-IL" smtClean="0"/>
              <a:t>כ"ג/אדר א/תשפ"ד</a:t>
            </a:fld>
            <a:endParaRPr lang="he-IL"/>
          </a:p>
        </p:txBody>
      </p:sp>
      <p:sp>
        <p:nvSpPr>
          <p:cNvPr id="3" name="מציין מיקום של כותרת תחתונה 2">
            <a:extLst>
              <a:ext uri="{FF2B5EF4-FFF2-40B4-BE49-F238E27FC236}">
                <a16:creationId xmlns:a16="http://schemas.microsoft.com/office/drawing/2014/main" id="{18AF9574-8B8D-7F51-3AB3-840C12AC0ADD}"/>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51B6EB21-91AA-0800-D510-FC501A7573E1}"/>
              </a:ext>
            </a:extLst>
          </p:cNvPr>
          <p:cNvSpPr>
            <a:spLocks noGrp="1"/>
          </p:cNvSpPr>
          <p:nvPr>
            <p:ph type="sldNum" sz="quarter" idx="12"/>
          </p:nvPr>
        </p:nvSpPr>
        <p:spPr/>
        <p:txBody>
          <a:bodyPr/>
          <a:lstStyle/>
          <a:p>
            <a:fld id="{E12CD6D7-5A32-4505-97C2-E0DE91707896}" type="slidenum">
              <a:rPr lang="he-IL" smtClean="0"/>
              <a:t>‹#›</a:t>
            </a:fld>
            <a:endParaRPr lang="he-IL"/>
          </a:p>
        </p:txBody>
      </p:sp>
    </p:spTree>
    <p:extLst>
      <p:ext uri="{BB962C8B-B14F-4D97-AF65-F5344CB8AC3E}">
        <p14:creationId xmlns:p14="http://schemas.microsoft.com/office/powerpoint/2010/main" val="2606099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8186125-FB80-B201-4FC6-DA1D31CADE1D}"/>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670D8619-7EB5-058D-5580-7B93BCCE39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55957225-E148-F397-C0F6-9A28034180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3C1213A-96E2-5921-296E-24A6C01709D0}"/>
              </a:ext>
            </a:extLst>
          </p:cNvPr>
          <p:cNvSpPr>
            <a:spLocks noGrp="1"/>
          </p:cNvSpPr>
          <p:nvPr>
            <p:ph type="dt" sz="half" idx="10"/>
          </p:nvPr>
        </p:nvSpPr>
        <p:spPr/>
        <p:txBody>
          <a:bodyPr/>
          <a:lstStyle/>
          <a:p>
            <a:fld id="{4DBD34CF-496B-4734-9E8B-B79AB318C5DB}" type="datetimeFigureOut">
              <a:rPr lang="he-IL" smtClean="0"/>
              <a:t>כ"ג/אדר א/תשפ"ד</a:t>
            </a:fld>
            <a:endParaRPr lang="he-IL"/>
          </a:p>
        </p:txBody>
      </p:sp>
      <p:sp>
        <p:nvSpPr>
          <p:cNvPr id="6" name="מציין מיקום של כותרת תחתונה 5">
            <a:extLst>
              <a:ext uri="{FF2B5EF4-FFF2-40B4-BE49-F238E27FC236}">
                <a16:creationId xmlns:a16="http://schemas.microsoft.com/office/drawing/2014/main" id="{428C2C87-583E-1967-3D40-E3E01038BF02}"/>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D6BC6EA9-0050-7979-2392-D1024168C834}"/>
              </a:ext>
            </a:extLst>
          </p:cNvPr>
          <p:cNvSpPr>
            <a:spLocks noGrp="1"/>
          </p:cNvSpPr>
          <p:nvPr>
            <p:ph type="sldNum" sz="quarter" idx="12"/>
          </p:nvPr>
        </p:nvSpPr>
        <p:spPr/>
        <p:txBody>
          <a:bodyPr/>
          <a:lstStyle/>
          <a:p>
            <a:fld id="{E12CD6D7-5A32-4505-97C2-E0DE91707896}" type="slidenum">
              <a:rPr lang="he-IL" smtClean="0"/>
              <a:t>‹#›</a:t>
            </a:fld>
            <a:endParaRPr lang="he-IL"/>
          </a:p>
        </p:txBody>
      </p:sp>
    </p:spTree>
    <p:extLst>
      <p:ext uri="{BB962C8B-B14F-4D97-AF65-F5344CB8AC3E}">
        <p14:creationId xmlns:p14="http://schemas.microsoft.com/office/powerpoint/2010/main" val="2274856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D25AEDA-050A-6942-2FC2-8625EF5A643F}"/>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72B41D74-876F-D925-ACFC-0CBB090217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076E98A8-9F2E-D211-DC43-F27410A9CE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6A67C3F8-9734-92F3-5DFC-0B403BF199CC}"/>
              </a:ext>
            </a:extLst>
          </p:cNvPr>
          <p:cNvSpPr>
            <a:spLocks noGrp="1"/>
          </p:cNvSpPr>
          <p:nvPr>
            <p:ph type="dt" sz="half" idx="10"/>
          </p:nvPr>
        </p:nvSpPr>
        <p:spPr/>
        <p:txBody>
          <a:bodyPr/>
          <a:lstStyle/>
          <a:p>
            <a:fld id="{4DBD34CF-496B-4734-9E8B-B79AB318C5DB}" type="datetimeFigureOut">
              <a:rPr lang="he-IL" smtClean="0"/>
              <a:t>כ"ג/אדר א/תשפ"ד</a:t>
            </a:fld>
            <a:endParaRPr lang="he-IL"/>
          </a:p>
        </p:txBody>
      </p:sp>
      <p:sp>
        <p:nvSpPr>
          <p:cNvPr id="6" name="מציין מיקום של כותרת תחתונה 5">
            <a:extLst>
              <a:ext uri="{FF2B5EF4-FFF2-40B4-BE49-F238E27FC236}">
                <a16:creationId xmlns:a16="http://schemas.microsoft.com/office/drawing/2014/main" id="{B02A0BFB-EC66-7838-3098-974A146490B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11A4CE7-30F6-6B17-2EB0-76CD0F4B0B12}"/>
              </a:ext>
            </a:extLst>
          </p:cNvPr>
          <p:cNvSpPr>
            <a:spLocks noGrp="1"/>
          </p:cNvSpPr>
          <p:nvPr>
            <p:ph type="sldNum" sz="quarter" idx="12"/>
          </p:nvPr>
        </p:nvSpPr>
        <p:spPr/>
        <p:txBody>
          <a:bodyPr/>
          <a:lstStyle/>
          <a:p>
            <a:fld id="{E12CD6D7-5A32-4505-97C2-E0DE91707896}" type="slidenum">
              <a:rPr lang="he-IL" smtClean="0"/>
              <a:t>‹#›</a:t>
            </a:fld>
            <a:endParaRPr lang="he-IL"/>
          </a:p>
        </p:txBody>
      </p:sp>
    </p:spTree>
    <p:extLst>
      <p:ext uri="{BB962C8B-B14F-4D97-AF65-F5344CB8AC3E}">
        <p14:creationId xmlns:p14="http://schemas.microsoft.com/office/powerpoint/2010/main" val="842147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7F0A496-CEF9-DD4A-A5CA-CE14F892191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27485EEE-4B96-4AD7-75AA-C16C22181EDF}"/>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73776C-287C-BEEE-65C8-41396B03C0D1}"/>
              </a:ext>
            </a:extLst>
          </p:cNvPr>
          <p:cNvSpPr>
            <a:spLocks noGrp="1"/>
          </p:cNvSpPr>
          <p:nvPr>
            <p:ph type="dt" sz="half" idx="10"/>
          </p:nvPr>
        </p:nvSpPr>
        <p:spPr/>
        <p:txBody>
          <a:bodyPr/>
          <a:lstStyle/>
          <a:p>
            <a:fld id="{4DBD34CF-496B-4734-9E8B-B79AB318C5DB}" type="datetimeFigureOut">
              <a:rPr lang="he-IL" smtClean="0"/>
              <a:t>כ"ג/אדר א/תשפ"ד</a:t>
            </a:fld>
            <a:endParaRPr lang="he-IL"/>
          </a:p>
        </p:txBody>
      </p:sp>
      <p:sp>
        <p:nvSpPr>
          <p:cNvPr id="5" name="מציין מיקום של כותרת תחתונה 4">
            <a:extLst>
              <a:ext uri="{FF2B5EF4-FFF2-40B4-BE49-F238E27FC236}">
                <a16:creationId xmlns:a16="http://schemas.microsoft.com/office/drawing/2014/main" id="{1083D597-82E2-3F49-5C3F-74E1F0D14F68}"/>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C61FE20-760F-9889-8C9E-85227EA6BD43}"/>
              </a:ext>
            </a:extLst>
          </p:cNvPr>
          <p:cNvSpPr>
            <a:spLocks noGrp="1"/>
          </p:cNvSpPr>
          <p:nvPr>
            <p:ph type="sldNum" sz="quarter" idx="12"/>
          </p:nvPr>
        </p:nvSpPr>
        <p:spPr/>
        <p:txBody>
          <a:bodyPr/>
          <a:lstStyle/>
          <a:p>
            <a:fld id="{E12CD6D7-5A32-4505-97C2-E0DE91707896}" type="slidenum">
              <a:rPr lang="he-IL" smtClean="0"/>
              <a:t>‹#›</a:t>
            </a:fld>
            <a:endParaRPr lang="he-IL"/>
          </a:p>
        </p:txBody>
      </p:sp>
    </p:spTree>
    <p:extLst>
      <p:ext uri="{BB962C8B-B14F-4D97-AF65-F5344CB8AC3E}">
        <p14:creationId xmlns:p14="http://schemas.microsoft.com/office/powerpoint/2010/main" val="1842742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7230D767-EBEB-0BA3-996C-97A36522EC36}"/>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6E50FE60-7F4E-38A9-DB64-7D6417B6D04A}"/>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4DFA5537-5EBD-6BF3-3BD5-49AB104343C3}"/>
              </a:ext>
            </a:extLst>
          </p:cNvPr>
          <p:cNvSpPr>
            <a:spLocks noGrp="1"/>
          </p:cNvSpPr>
          <p:nvPr>
            <p:ph type="dt" sz="half" idx="10"/>
          </p:nvPr>
        </p:nvSpPr>
        <p:spPr/>
        <p:txBody>
          <a:bodyPr/>
          <a:lstStyle/>
          <a:p>
            <a:fld id="{4DBD34CF-496B-4734-9E8B-B79AB318C5DB}" type="datetimeFigureOut">
              <a:rPr lang="he-IL" smtClean="0"/>
              <a:t>כ"ג/אדר א/תשפ"ד</a:t>
            </a:fld>
            <a:endParaRPr lang="he-IL"/>
          </a:p>
        </p:txBody>
      </p:sp>
      <p:sp>
        <p:nvSpPr>
          <p:cNvPr id="5" name="מציין מיקום של כותרת תחתונה 4">
            <a:extLst>
              <a:ext uri="{FF2B5EF4-FFF2-40B4-BE49-F238E27FC236}">
                <a16:creationId xmlns:a16="http://schemas.microsoft.com/office/drawing/2014/main" id="{A2464FD1-C15A-3BDE-32FD-481D5B30E94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ABDA579-0607-465D-FB5C-DAB1666FB371}"/>
              </a:ext>
            </a:extLst>
          </p:cNvPr>
          <p:cNvSpPr>
            <a:spLocks noGrp="1"/>
          </p:cNvSpPr>
          <p:nvPr>
            <p:ph type="sldNum" sz="quarter" idx="12"/>
          </p:nvPr>
        </p:nvSpPr>
        <p:spPr/>
        <p:txBody>
          <a:bodyPr/>
          <a:lstStyle/>
          <a:p>
            <a:fld id="{E12CD6D7-5A32-4505-97C2-E0DE91707896}" type="slidenum">
              <a:rPr lang="he-IL" smtClean="0"/>
              <a:t>‹#›</a:t>
            </a:fld>
            <a:endParaRPr lang="he-IL"/>
          </a:p>
        </p:txBody>
      </p:sp>
    </p:spTree>
    <p:extLst>
      <p:ext uri="{BB962C8B-B14F-4D97-AF65-F5344CB8AC3E}">
        <p14:creationId xmlns:p14="http://schemas.microsoft.com/office/powerpoint/2010/main" val="2287582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050A49B9-C13A-2A1F-05F6-06EAAD3C713B}"/>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0DC0BE9-92EF-92C6-6FDC-1D1109027149}"/>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D1638AA-6537-8F8C-D837-75A536D7A47D}"/>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DBD34CF-496B-4734-9E8B-B79AB318C5DB}" type="datetimeFigureOut">
              <a:rPr lang="he-IL" smtClean="0"/>
              <a:t>כ"ג/אדר א/תשפ"ד</a:t>
            </a:fld>
            <a:endParaRPr lang="he-IL"/>
          </a:p>
        </p:txBody>
      </p:sp>
      <p:sp>
        <p:nvSpPr>
          <p:cNvPr id="5" name="מציין מיקום של כותרת תחתונה 4">
            <a:extLst>
              <a:ext uri="{FF2B5EF4-FFF2-40B4-BE49-F238E27FC236}">
                <a16:creationId xmlns:a16="http://schemas.microsoft.com/office/drawing/2014/main" id="{EE0D7C88-4FF0-A43A-CEAF-F7B68217CA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D8DFEED3-B023-EA83-F823-19CF60D028AC}"/>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12CD6D7-5A32-4505-97C2-E0DE91707896}" type="slidenum">
              <a:rPr lang="he-IL" smtClean="0"/>
              <a:t>‹#›</a:t>
            </a:fld>
            <a:endParaRPr lang="he-IL"/>
          </a:p>
        </p:txBody>
      </p:sp>
    </p:spTree>
    <p:extLst>
      <p:ext uri="{BB962C8B-B14F-4D97-AF65-F5344CB8AC3E}">
        <p14:creationId xmlns:p14="http://schemas.microsoft.com/office/powerpoint/2010/main" val="12205061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soulology.co.il/%d7%9c%d7%93%d7%91%d7%a8-%d7%a2%d7%9d-%d7%91%d7%95%d7%a8%d7%90-%d7%a2%d7%95%d7%9c%d7%9d-%d7%91%d7%aa%d7%a4%d7%99%d7%9c%d7%aa-%d7%a9%d7%9e%d7%95%d7%a0%d7%94-%d7%a2%d7%a9%d7%a8%d7%94/" TargetMode="External"/><Relationship Id="rId2" Type="http://schemas.openxmlformats.org/officeDocument/2006/relationships/hyperlink" Target="https://www.soulology.co.il/%d7%9c%d7%93%d7%91%d7%a8-%d7%a2%d7%9d-%d7%91%d7%95%d7%a8%d7%90-%d7%a2%d7%95%d7%9c%d7%9d/" TargetMode="External"/><Relationship Id="rId1" Type="http://schemas.openxmlformats.org/officeDocument/2006/relationships/slideLayout" Target="../slideLayouts/slideLayout2.xml"/><Relationship Id="rId4" Type="http://schemas.openxmlformats.org/officeDocument/2006/relationships/hyperlink" Target="https://www.soulology.co.il/tag/%d7%90%d7%9c%d7%95%d7%9c/"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ECF2CC7-9D15-7628-772F-546CE5280886}"/>
              </a:ext>
            </a:extLst>
          </p:cNvPr>
          <p:cNvSpPr>
            <a:spLocks noGrp="1"/>
          </p:cNvSpPr>
          <p:nvPr>
            <p:ph type="ctrTitle"/>
          </p:nvPr>
        </p:nvSpPr>
        <p:spPr/>
        <p:txBody>
          <a:bodyPr/>
          <a:lstStyle/>
          <a:p>
            <a:endParaRPr lang="he-IL"/>
          </a:p>
        </p:txBody>
      </p:sp>
      <p:sp>
        <p:nvSpPr>
          <p:cNvPr id="3" name="כותרת משנה 2">
            <a:extLst>
              <a:ext uri="{FF2B5EF4-FFF2-40B4-BE49-F238E27FC236}">
                <a16:creationId xmlns:a16="http://schemas.microsoft.com/office/drawing/2014/main" id="{DFFDA867-96E3-CBD1-4C65-29AD41DA1856}"/>
              </a:ext>
            </a:extLst>
          </p:cNvPr>
          <p:cNvSpPr>
            <a:spLocks noGrp="1"/>
          </p:cNvSpPr>
          <p:nvPr>
            <p:ph type="subTitle" idx="1"/>
          </p:nvPr>
        </p:nvSpPr>
        <p:spPr/>
        <p:txBody>
          <a:bodyPr/>
          <a:lstStyle/>
          <a:p>
            <a:endParaRPr lang="he-IL"/>
          </a:p>
        </p:txBody>
      </p:sp>
    </p:spTree>
    <p:extLst>
      <p:ext uri="{BB962C8B-B14F-4D97-AF65-F5344CB8AC3E}">
        <p14:creationId xmlns:p14="http://schemas.microsoft.com/office/powerpoint/2010/main" val="1809139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68D0EAB-A172-F102-2E24-E6847CAC6A88}"/>
              </a:ext>
            </a:extLst>
          </p:cNvPr>
          <p:cNvSpPr>
            <a:spLocks noGrp="1"/>
          </p:cNvSpPr>
          <p:nvPr>
            <p:ph type="title"/>
          </p:nvPr>
        </p:nvSpPr>
        <p:spPr/>
        <p:txBody>
          <a:bodyPr/>
          <a:lstStyle/>
          <a:p>
            <a:pPr algn="ctr"/>
            <a:r>
              <a:rPr lang="he-IL" dirty="0"/>
              <a:t>הפעלה אינה חינוך – מתי המעשים משפיעים</a:t>
            </a:r>
          </a:p>
        </p:txBody>
      </p:sp>
      <p:sp>
        <p:nvSpPr>
          <p:cNvPr id="3" name="מציין מיקום תוכן 2">
            <a:extLst>
              <a:ext uri="{FF2B5EF4-FFF2-40B4-BE49-F238E27FC236}">
                <a16:creationId xmlns:a16="http://schemas.microsoft.com/office/drawing/2014/main" id="{38B3B334-3F99-F781-F779-AF36AE2C00EA}"/>
              </a:ext>
            </a:extLst>
          </p:cNvPr>
          <p:cNvSpPr>
            <a:spLocks noGrp="1"/>
          </p:cNvSpPr>
          <p:nvPr>
            <p:ph idx="1"/>
          </p:nvPr>
        </p:nvSpPr>
        <p:spPr/>
        <p:txBody>
          <a:bodyPr>
            <a:normAutofit fontScale="62500" lnSpcReduction="20000"/>
          </a:bodyPr>
          <a:lstStyle/>
          <a:p>
            <a:pPr rtl="1"/>
            <a:r>
              <a:rPr lang="he-IL" sz="1800" b="0" i="0" dirty="0">
                <a:solidFill>
                  <a:srgbClr val="212121"/>
                </a:solidFill>
                <a:effectLst/>
                <a:latin typeface="Lato" panose="020F0502020204030203" pitchFamily="34" charset="0"/>
              </a:rPr>
              <a:t>מעשיו החיצוניים של אדם משפיעים על </a:t>
            </a:r>
            <a:r>
              <a:rPr lang="he-IL" sz="1800" b="0" i="0" dirty="0" err="1">
                <a:solidFill>
                  <a:srgbClr val="212121"/>
                </a:solidFill>
                <a:effectLst/>
                <a:latin typeface="Lato" panose="020F0502020204030203" pitchFamily="34" charset="0"/>
              </a:rPr>
              <a:t>פנמיותו</a:t>
            </a:r>
            <a:r>
              <a:rPr lang="he-IL" sz="1800" b="0" i="0" dirty="0">
                <a:solidFill>
                  <a:srgbClr val="212121"/>
                </a:solidFill>
                <a:effectLst/>
                <a:latin typeface="Lato" panose="020F0502020204030203" pitchFamily="34" charset="0"/>
              </a:rPr>
              <a:t> – הפנמה.</a:t>
            </a:r>
          </a:p>
          <a:p>
            <a:pPr rtl="1"/>
            <a:r>
              <a:rPr lang="he-IL" sz="1800" b="0" i="0" dirty="0">
                <a:solidFill>
                  <a:srgbClr val="212121"/>
                </a:solidFill>
                <a:effectLst/>
                <a:latin typeface="Lato" panose="020F0502020204030203" pitchFamily="34" charset="0"/>
              </a:rPr>
              <a:t>בלשון ספר החינוך: דע, כי האדם נפעל כפי פעולותיו, ולבו וכל מחשבותיו תמיד אחר מעשיו שהוא עוסק בהם ... כי אחרי הפעולות נמשכים הלבבות.</a:t>
            </a:r>
          </a:p>
          <a:p>
            <a:pPr rtl="1"/>
            <a:r>
              <a:rPr lang="he-IL" sz="1800" b="0" i="0" dirty="0">
                <a:solidFill>
                  <a:srgbClr val="212121"/>
                </a:solidFill>
                <a:effectLst/>
                <a:latin typeface="Lato" panose="020F0502020204030203" pitchFamily="34" charset="0"/>
              </a:rPr>
              <a:t>אם כן מדוע יש ילדים שהורגלו בהתנהגות נאותה פורקים עול כשהם עומדים ברשות עצמם?</a:t>
            </a:r>
          </a:p>
          <a:p>
            <a:pPr rtl="1"/>
            <a:r>
              <a:rPr lang="he-IL" sz="1800" b="0" i="0" dirty="0">
                <a:solidFill>
                  <a:srgbClr val="226E93"/>
                </a:solidFill>
                <a:effectLst/>
                <a:latin typeface="Lato" panose="020F0502020204030203" pitchFamily="34" charset="0"/>
              </a:rPr>
              <a:t>משל הקוזקים של החפץ חיים</a:t>
            </a:r>
          </a:p>
          <a:p>
            <a:pPr rtl="1"/>
            <a:r>
              <a:rPr lang="he-IL" sz="1800" b="0" i="0" dirty="0">
                <a:solidFill>
                  <a:srgbClr val="212121"/>
                </a:solidFill>
                <a:effectLst/>
                <a:latin typeface="Lato" panose="020F0502020204030203" pitchFamily="34" charset="0"/>
              </a:rPr>
              <a:t>קוזקים היו פרשים זריזים ופעלתניים והיו סמל לחריצות ולזריזות. אבל כשהשתחררו בזבזו את זמנם בבטלה וברביצה בהמית באכסניות ובתי מרזח שהעמיד לרשותם המלך.</a:t>
            </a:r>
          </a:p>
          <a:p>
            <a:pPr rtl="1"/>
            <a:r>
              <a:rPr lang="he-IL" sz="1800" b="0" i="0" dirty="0">
                <a:solidFill>
                  <a:srgbClr val="212121"/>
                </a:solidFill>
                <a:effectLst/>
                <a:latin typeface="Lato" panose="020F0502020204030203" pitchFamily="34" charset="0"/>
              </a:rPr>
              <a:t>מדוע זריזותם ופעלתנותם של הקוזקים לא עמדה להם כששוחררו?</a:t>
            </a:r>
          </a:p>
          <a:p>
            <a:pPr rtl="1"/>
            <a:r>
              <a:rPr lang="he-IL" sz="1800" b="0" i="0" dirty="0">
                <a:solidFill>
                  <a:srgbClr val="212121"/>
                </a:solidFill>
                <a:effectLst/>
                <a:latin typeface="Lato" panose="020F0502020204030203" pitchFamily="34" charset="0"/>
              </a:rPr>
              <a:t>מפני שכל זמנם בשירות המלך רק חיכו לרגע השחרור. כלומר למרות שהרבו פעלתנות וזריזות לא רצו להיות מושפעים ממנה </a:t>
            </a:r>
            <a:r>
              <a:rPr lang="he-IL" sz="1800" b="0" i="0" dirty="0" err="1">
                <a:solidFill>
                  <a:srgbClr val="212121"/>
                </a:solidFill>
                <a:effectLst/>
                <a:latin typeface="Lato" panose="020F0502020204030203" pitchFamily="34" charset="0"/>
              </a:rPr>
              <a:t>בפנמיותם</a:t>
            </a:r>
            <a:r>
              <a:rPr lang="he-IL" sz="1800" b="0" i="0" dirty="0">
                <a:solidFill>
                  <a:srgbClr val="212121"/>
                </a:solidFill>
                <a:effectLst/>
                <a:latin typeface="Lato" panose="020F0502020204030203" pitchFamily="34" charset="0"/>
              </a:rPr>
              <a:t> ואז נוצרה השפעה הפוכה – בריחה ממידות אלה.</a:t>
            </a:r>
          </a:p>
          <a:p>
            <a:pPr rtl="1"/>
            <a:r>
              <a:rPr lang="he-IL" sz="1800" b="0" i="0" dirty="0">
                <a:solidFill>
                  <a:srgbClr val="226E93"/>
                </a:solidFill>
                <a:effectLst/>
                <a:latin typeface="Lato" panose="020F0502020204030203" pitchFamily="34" charset="0"/>
              </a:rPr>
              <a:t>משל הטירה של הרב </a:t>
            </a:r>
            <a:r>
              <a:rPr lang="he-IL" sz="1800" b="0" i="0" dirty="0" err="1">
                <a:solidFill>
                  <a:srgbClr val="226E93"/>
                </a:solidFill>
                <a:effectLst/>
                <a:latin typeface="Lato" panose="020F0502020204030203" pitchFamily="34" charset="0"/>
              </a:rPr>
              <a:t>דסלר</a:t>
            </a:r>
            <a:endParaRPr lang="he-IL" sz="1800" b="0" i="0" dirty="0">
              <a:solidFill>
                <a:srgbClr val="226E93"/>
              </a:solidFill>
              <a:effectLst/>
              <a:latin typeface="Lato" panose="020F0502020204030203" pitchFamily="34" charset="0"/>
            </a:endParaRPr>
          </a:p>
          <a:p>
            <a:pPr rtl="1"/>
            <a:r>
              <a:rPr lang="he-IL" sz="1800" b="0" i="0" dirty="0">
                <a:solidFill>
                  <a:srgbClr val="212121"/>
                </a:solidFill>
                <a:effectLst/>
                <a:latin typeface="Lato" panose="020F0502020204030203" pitchFamily="34" charset="0"/>
              </a:rPr>
              <a:t>בנסיעה עם תלמידים ברחבי אנגליה הצביע הרב </a:t>
            </a:r>
            <a:r>
              <a:rPr lang="he-IL" sz="1800" b="0" i="0" dirty="0" err="1">
                <a:solidFill>
                  <a:srgbClr val="212121"/>
                </a:solidFill>
                <a:effectLst/>
                <a:latin typeface="Lato" panose="020F0502020204030203" pitchFamily="34" charset="0"/>
              </a:rPr>
              <a:t>דסלר</a:t>
            </a:r>
            <a:r>
              <a:rPr lang="he-IL" sz="1800" b="0" i="0" dirty="0">
                <a:solidFill>
                  <a:srgbClr val="212121"/>
                </a:solidFill>
                <a:effectLst/>
                <a:latin typeface="Lato" panose="020F0502020204030203" pitchFamily="34" charset="0"/>
              </a:rPr>
              <a:t> על טירה עתיקה שבה יושבים אנשים אשר אוכלים לחמם במלח ושותים מים במשורה וישנים על הארץ, אך בצאתם מן הטירה אינם הופכים לאנשים טובים משהיו אלא גרועים מכך.</a:t>
            </a:r>
          </a:p>
          <a:p>
            <a:pPr rtl="1"/>
            <a:r>
              <a:rPr lang="he-IL" sz="1800" b="0" i="0" dirty="0">
                <a:solidFill>
                  <a:srgbClr val="212121"/>
                </a:solidFill>
                <a:effectLst/>
                <a:latin typeface="Lato" panose="020F0502020204030203" pitchFamily="34" charset="0"/>
              </a:rPr>
              <a:t>המקום היה בית כלא פלילי. כיוון שנפשם של האסירים לא חפצה </a:t>
            </a:r>
            <a:r>
              <a:rPr lang="he-IL" sz="1800" b="0" i="0" dirty="0" err="1">
                <a:solidFill>
                  <a:srgbClr val="212121"/>
                </a:solidFill>
                <a:effectLst/>
                <a:latin typeface="Lato" panose="020F0502020204030203" pitchFamily="34" charset="0"/>
              </a:rPr>
              <a:t>בצנאים</a:t>
            </a:r>
            <a:r>
              <a:rPr lang="he-IL" sz="1800" b="0" i="0" dirty="0">
                <a:solidFill>
                  <a:srgbClr val="212121"/>
                </a:solidFill>
                <a:effectLst/>
                <a:latin typeface="Lato" panose="020F0502020204030203" pitchFamily="34" charset="0"/>
              </a:rPr>
              <a:t> הקשים הם לא פעלו עליה לטובה אלא בדיוק להיפך.</a:t>
            </a:r>
          </a:p>
          <a:p>
            <a:pPr rtl="1"/>
            <a:r>
              <a:rPr lang="he-IL" sz="1800" b="0" i="0" dirty="0">
                <a:solidFill>
                  <a:srgbClr val="00B050"/>
                </a:solidFill>
                <a:effectLst/>
                <a:latin typeface="Lato" panose="020F0502020204030203" pitchFamily="34" charset="0"/>
              </a:rPr>
              <a:t>תכונה מהותית</a:t>
            </a:r>
          </a:p>
          <a:p>
            <a:pPr rtl="1"/>
            <a:r>
              <a:rPr lang="he-IL" sz="1800" b="0" i="0" dirty="0">
                <a:solidFill>
                  <a:srgbClr val="212121"/>
                </a:solidFill>
                <a:effectLst/>
                <a:latin typeface="Lato" panose="020F0502020204030203" pitchFamily="34" charset="0"/>
              </a:rPr>
              <a:t>דבר זה נובע ממהותו של האדם כבוחר. אדם לא נברא כדי לפעול טוב אלא כדי לבחור בטוב. לא ניתן לשלוט בנפש הילד בכפייה (פרט לדרך שתוביל לנזק נפשי) ונפש הילד מתקוממת כנגד מי שכופה עליה. לכן הפעלה ללא חינוך תייצר רק התנגדות ודחייה.</a:t>
            </a:r>
          </a:p>
          <a:p>
            <a:pPr rtl="1"/>
            <a:r>
              <a:rPr lang="he-IL" sz="1800" b="0" i="0" dirty="0">
                <a:solidFill>
                  <a:srgbClr val="212121"/>
                </a:solidFill>
                <a:effectLst/>
                <a:latin typeface="Lato" panose="020F0502020204030203" pitchFamily="34" charset="0"/>
              </a:rPr>
              <a:t>בוגרים מעידים על כך שהזניחו דברים ומצוות שכפו אותם עליהם ואם יש דברים ומצוות שכפו אותם עליהם והם עדיין מקיימים אותם – דברים אלו נעשים כשהם מלווים בהרגשת שנאה.</a:t>
            </a:r>
          </a:p>
          <a:p>
            <a:pPr rtl="1"/>
            <a:r>
              <a:rPr lang="he-IL" sz="1800" b="0" i="0" dirty="0">
                <a:solidFill>
                  <a:srgbClr val="212121"/>
                </a:solidFill>
                <a:effectLst/>
                <a:latin typeface="Lato" panose="020F0502020204030203" pitchFamily="34" charset="0"/>
              </a:rPr>
              <a:t>מטרת החינוך היא הפנמה – לסייע לילד לבחור בטוב ולשדו לרצות בערכים ולהטמיעם בנפשו.</a:t>
            </a:r>
          </a:p>
          <a:p>
            <a:pPr rtl="1"/>
            <a:r>
              <a:rPr lang="he-IL" sz="1800" b="0" i="0" dirty="0">
                <a:solidFill>
                  <a:srgbClr val="212121"/>
                </a:solidFill>
                <a:effectLst/>
                <a:latin typeface="Lato" panose="020F0502020204030203" pitchFamily="34" charset="0"/>
              </a:rPr>
              <a:t>הפעלה ללא חינוך – ללא השתדלות להביא לידי הפנמה – אינה רק הזנחה חינוכית אלא גם קלקול אקטיבי. </a:t>
            </a:r>
          </a:p>
          <a:p>
            <a:endParaRPr lang="he-IL" dirty="0"/>
          </a:p>
        </p:txBody>
      </p:sp>
    </p:spTree>
    <p:extLst>
      <p:ext uri="{BB962C8B-B14F-4D97-AF65-F5344CB8AC3E}">
        <p14:creationId xmlns:p14="http://schemas.microsoft.com/office/powerpoint/2010/main" val="2281951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6A91825-AEAB-09A9-0E3A-A255887E7974}"/>
              </a:ext>
            </a:extLst>
          </p:cNvPr>
          <p:cNvSpPr>
            <a:spLocks noGrp="1"/>
          </p:cNvSpPr>
          <p:nvPr>
            <p:ph type="title"/>
          </p:nvPr>
        </p:nvSpPr>
        <p:spPr/>
        <p:txBody>
          <a:bodyPr/>
          <a:lstStyle/>
          <a:p>
            <a:r>
              <a:rPr lang="he-IL" dirty="0"/>
              <a:t>סיפורים של נוער נושר מחמת התניה שלילית</a:t>
            </a:r>
          </a:p>
        </p:txBody>
      </p:sp>
      <p:sp>
        <p:nvSpPr>
          <p:cNvPr id="3" name="מציין מיקום תוכן 2">
            <a:extLst>
              <a:ext uri="{FF2B5EF4-FFF2-40B4-BE49-F238E27FC236}">
                <a16:creationId xmlns:a16="http://schemas.microsoft.com/office/drawing/2014/main" id="{2D3C969E-8042-0D24-4B96-B17572F7AA4B}"/>
              </a:ext>
            </a:extLst>
          </p:cNvPr>
          <p:cNvSpPr>
            <a:spLocks noGrp="1"/>
          </p:cNvSpPr>
          <p:nvPr>
            <p:ph idx="1"/>
          </p:nvPr>
        </p:nvSpPr>
        <p:spPr>
          <a:xfrm>
            <a:off x="838200" y="1825625"/>
            <a:ext cx="10515600" cy="4956838"/>
          </a:xfrm>
        </p:spPr>
        <p:txBody>
          <a:bodyPr>
            <a:normAutofit fontScale="92500" lnSpcReduction="10000"/>
          </a:bodyPr>
          <a:lstStyle/>
          <a:p>
            <a:r>
              <a:rPr lang="he-IL" sz="800" b="0" i="0" dirty="0">
                <a:solidFill>
                  <a:srgbClr val="000000"/>
                </a:solidFill>
                <a:effectLst/>
                <a:latin typeface="Alef" panose="00000500000000000000" pitchFamily="2" charset="-79"/>
                <a:cs typeface="Alef" panose="00000500000000000000" pitchFamily="2" charset="-79"/>
              </a:rPr>
              <a:t>אני נפגש הרבה אם נוער נושר. קשה לי לכתוב את צמד המילים האלו 'נוער נושר', כי בעיניי הם בכלל לא נושרים, הם פשוט נערים קדושים. אחרי שיחה אחת או שתיים איתם אתה מבין כמה הם קדושים וטהורים.</a:t>
            </a:r>
            <a:br>
              <a:rPr lang="he-IL" sz="800" dirty="0"/>
            </a:br>
            <a:br>
              <a:rPr lang="he-IL" sz="800" dirty="0"/>
            </a:br>
            <a:r>
              <a:rPr lang="he-IL" sz="800" b="0" i="0" dirty="0">
                <a:solidFill>
                  <a:srgbClr val="000000"/>
                </a:solidFill>
                <a:effectLst/>
                <a:latin typeface="Alef" panose="00000500000000000000" pitchFamily="2" charset="-79"/>
                <a:cs typeface="Alef" panose="00000500000000000000" pitchFamily="2" charset="-79"/>
              </a:rPr>
              <a:t>לפני כשנה, לפני תקופת החגים, הגיע אלי בחור שהמפגש שלי </a:t>
            </a:r>
            <a:r>
              <a:rPr lang="he-IL" sz="800" b="0" i="0" dirty="0" err="1">
                <a:solidFill>
                  <a:srgbClr val="000000"/>
                </a:solidFill>
                <a:effectLst/>
                <a:latin typeface="Alef" panose="00000500000000000000" pitchFamily="2" charset="-79"/>
                <a:cs typeface="Alef" panose="00000500000000000000" pitchFamily="2" charset="-79"/>
              </a:rPr>
              <a:t>איתו</a:t>
            </a:r>
            <a:r>
              <a:rPr lang="he-IL" sz="800" b="0" i="0" dirty="0">
                <a:solidFill>
                  <a:srgbClr val="000000"/>
                </a:solidFill>
                <a:effectLst/>
                <a:latin typeface="Alef" panose="00000500000000000000" pitchFamily="2" charset="-79"/>
                <a:cs typeface="Alef" panose="00000500000000000000" pitchFamily="2" charset="-79"/>
              </a:rPr>
              <a:t> גרם לי להוריד דמעות רבות. הוא היה בחור ישיבה מן השורה, לא מתמיד ולא גאון, פשוט בחור רגיל שלמד בישיבה רגילה אך לא הסתדר בה ועבר מספר גלגולים במספר ישיבות, עד שהגיע ללמוד בישיבה לנוער מתמודד בירושלים.</a:t>
            </a:r>
            <a:br>
              <a:rPr lang="he-IL" sz="800" dirty="0"/>
            </a:br>
            <a:br>
              <a:rPr lang="he-IL" sz="800" dirty="0"/>
            </a:br>
            <a:r>
              <a:rPr lang="he-IL" sz="800" b="0" i="0" dirty="0">
                <a:solidFill>
                  <a:srgbClr val="000000"/>
                </a:solidFill>
                <a:effectLst/>
                <a:latin typeface="Alef" panose="00000500000000000000" pitchFamily="2" charset="-79"/>
                <a:cs typeface="Alef" panose="00000500000000000000" pitchFamily="2" charset="-79"/>
              </a:rPr>
              <a:t>כך הוא סיפר לי: "זהו, החלטתי לעזוב גם את הישיבה הזו ולצאת לעבוד, לעזוב את </a:t>
            </a:r>
            <a:r>
              <a:rPr lang="he-IL" sz="800" b="0" i="0" dirty="0" err="1">
                <a:solidFill>
                  <a:srgbClr val="000000"/>
                </a:solidFill>
                <a:effectLst/>
                <a:latin typeface="Alef" panose="00000500000000000000" pitchFamily="2" charset="-79"/>
                <a:cs typeface="Alef" panose="00000500000000000000" pitchFamily="2" charset="-79"/>
              </a:rPr>
              <a:t>הכל</a:t>
            </a:r>
            <a:r>
              <a:rPr lang="he-IL" sz="800" b="0" i="0" dirty="0">
                <a:solidFill>
                  <a:srgbClr val="000000"/>
                </a:solidFill>
                <a:effectLst/>
                <a:latin typeface="Alef" panose="00000500000000000000" pitchFamily="2" charset="-79"/>
                <a:cs typeface="Alef" panose="00000500000000000000" pitchFamily="2" charset="-79"/>
              </a:rPr>
              <a:t>, קשה לי ללמוד בישיבה".</a:t>
            </a:r>
            <a:br>
              <a:rPr lang="he-IL" sz="800" dirty="0"/>
            </a:br>
            <a:br>
              <a:rPr lang="he-IL" sz="800" dirty="0"/>
            </a:br>
            <a:r>
              <a:rPr lang="he-IL" sz="800" b="0" i="0" dirty="0">
                <a:solidFill>
                  <a:srgbClr val="000000"/>
                </a:solidFill>
                <a:effectLst/>
                <a:latin typeface="Alef" panose="00000500000000000000" pitchFamily="2" charset="-79"/>
                <a:cs typeface="Alef" panose="00000500000000000000" pitchFamily="2" charset="-79"/>
              </a:rPr>
              <a:t>הסיפור שלו היה ארוך וכואב. "אני זוכר שכשהייתי ילד אבי היה כועס ולוחץ עלי ללא הפוגה שאני אתפלל ואלמד ומה יצא ממך אם לא תלמד, ובשביל מה הגעת לעולם הזה אם לא ללמוד ולהתפלל ולעבוד את השם. וככל שפחות הייתי שומע בקולו של אבי כך הגערות והצעקות הלכו והתחזקו. בנוגע לתפילות וללימודים הייתי איך שהוא יכול לספוג את זה, אך שבתות והחגים הפכו אצלי לסיוט של ממש, אני ואחי היינו צריכים לשבת ליד השולחן כל זמן הסעודה, לשיר את כל השירים ולשבת בדממה דקה ולשמוע את אבי מדבר דברי תורה שלקחו כמעט חצי שעה.</a:t>
            </a:r>
            <a:br>
              <a:rPr lang="he-IL" sz="800" dirty="0"/>
            </a:br>
            <a:br>
              <a:rPr lang="he-IL" sz="800" dirty="0"/>
            </a:br>
            <a:r>
              <a:rPr lang="he-IL" sz="800" b="0" i="0" dirty="0">
                <a:solidFill>
                  <a:srgbClr val="000000"/>
                </a:solidFill>
                <a:effectLst/>
                <a:latin typeface="Alef" panose="00000500000000000000" pitchFamily="2" charset="-79"/>
                <a:cs typeface="Alef" panose="00000500000000000000" pitchFamily="2" charset="-79"/>
              </a:rPr>
              <a:t>"בערב חג הפסח היינו רועדים מחמת החמץ שלא נכניס לחדרים, אם היינו חס וחלילה מכניסים היינו שומעים קול זעקה 'זה דאורייתא, זה אסור אפילו במשהו', ובפסח עצמו היו לו את הכללים הנוקשים שלו, כך בכל ליבי כשהייתי ילד הייתי ממש מבקש מאלוקים שיעשה נס והשבת או החג יסתיימו כבר.</a:t>
            </a:r>
            <a:br>
              <a:rPr lang="he-IL" sz="800" dirty="0"/>
            </a:br>
            <a:br>
              <a:rPr lang="he-IL" sz="800" dirty="0"/>
            </a:br>
            <a:r>
              <a:rPr lang="he-IL" sz="800" b="0" i="0" dirty="0">
                <a:solidFill>
                  <a:srgbClr val="000000"/>
                </a:solidFill>
                <a:effectLst/>
                <a:latin typeface="Alef" panose="00000500000000000000" pitchFamily="2" charset="-79"/>
                <a:cs typeface="Alef" panose="00000500000000000000" pitchFamily="2" charset="-79"/>
              </a:rPr>
              <a:t>"הגעתי לגיל בר מצווה, זמן הישיבה, ואז הגיע אבי והחליט שאני צריך ללמוד בישיבה הכי חזקה, שם אולי יתפסו אותי ויחנכו אותי כראוי. 'אולי כך יצא ממך בן אדם', הוא אמר לי. אם בבית היו חוקים נוקשים וקשים, בישיבה הקטנה שלי היה משגיח שעלה על אבי בלחץ ובצעקות. כל הישיבה היו בחורים חזקים שישבו ולמדו ואני בתוך ליבי אט אט ממש פיתחתי חוסר אהבה ללמוד ולהתפלל והכל שמרתי בליבי. לא הייתה לי ברירה והמשכתי ללמוד בישיבה ממש כמו מי שכפאו שד.</a:t>
            </a:r>
            <a:br>
              <a:rPr lang="he-IL" sz="800" dirty="0"/>
            </a:br>
            <a:br>
              <a:rPr lang="he-IL" sz="800" dirty="0"/>
            </a:br>
            <a:r>
              <a:rPr lang="he-IL" sz="800" b="0" i="0" dirty="0">
                <a:solidFill>
                  <a:srgbClr val="000000"/>
                </a:solidFill>
                <a:effectLst/>
                <a:latin typeface="Alef" panose="00000500000000000000" pitchFamily="2" charset="-79"/>
                <a:cs typeface="Alef" panose="00000500000000000000" pitchFamily="2" charset="-79"/>
              </a:rPr>
              <a:t>"כך היה עד זמן קיץ בשיעור ב', אז הרגשתי שאני עומד להתפוצץ, לא יכולתי להמשיך יותר ללמוד, לא רציתי, הייתי מוכן לספוג את כל הצעקות מאבי ולהגיד לו שאני לא מוכן להמשיך ללמוד בישיבה, אך הרגשתי שאני חייב להגיד אבא אני לא מסוגל יותר ללמוד בישיבה.</a:t>
            </a:r>
            <a:br>
              <a:rPr lang="he-IL" sz="800" dirty="0"/>
            </a:br>
            <a:br>
              <a:rPr lang="he-IL" sz="800" dirty="0"/>
            </a:br>
            <a:r>
              <a:rPr lang="he-IL" sz="800" b="0" i="0" dirty="0">
                <a:solidFill>
                  <a:srgbClr val="000000"/>
                </a:solidFill>
                <a:effectLst/>
                <a:latin typeface="Alef" panose="00000500000000000000" pitchFamily="2" charset="-79"/>
                <a:cs typeface="Alef" panose="00000500000000000000" pitchFamily="2" charset="-79"/>
              </a:rPr>
              <a:t>"אני לא יכול לתאר מה הלך באותו זמן כשסיפרתי לו את זה. שוב אותן מנטרות חזרו, אבל הפעם בעוצמה שלא חוויתי אף פעם ובתוספת מנטרות חדשות, עם מי תתחתן? מי תיקח אותך בכלל? יהיה לי התקף לב בגללך, אתה עובר על איסור דאורייתא של כיבוד אב ואם, אין לך מחילה לעולמים. נפשי גופי רוחי ונשמתי בכו באותו זמן, אמרתי 'אבא אני לא יכול יותר', אך ליבו של אבי נאטם. אם אתה עוזב את הישיבה תדע לך שאתה פוגע בי, באמא ובאחים ובאחיות שלך, כך אמר ויצא מהחדר בטריקת דלת.</a:t>
            </a:r>
            <a:br>
              <a:rPr lang="he-IL" sz="800" dirty="0"/>
            </a:br>
            <a:br>
              <a:rPr lang="he-IL" sz="800" dirty="0"/>
            </a:br>
            <a:r>
              <a:rPr lang="he-IL" sz="800" b="0" i="0" dirty="0">
                <a:solidFill>
                  <a:srgbClr val="000000"/>
                </a:solidFill>
                <a:effectLst/>
                <a:latin typeface="Alef" panose="00000500000000000000" pitchFamily="2" charset="-79"/>
                <a:cs typeface="Alef" panose="00000500000000000000" pitchFamily="2" charset="-79"/>
              </a:rPr>
              <a:t>"בכוחות לא לי המשכתי ללמוד את זמן קיץ בישיבה, כאשר הגיע בין הזמנים החלטתי פשוט לא להגיד מילה לאבי ועזבתי את הישיבה. נשארתי בבית כל זמן אלול ובזמן חורף הלכתי ללמוד בישיבה בירושלים לבחורים מתמודדים, שם באמת החיים שלי החלו להשתנות, המשגיח היה יותר מבין, שומע ומכיל. האווירה הייתה יותר נחמדה והיה פחות לחץ לימודי, התחלתי פשוט לחיות, אך בליבי ונשמתי הרגשתי שמשהו קרה להם, אפילו את המעט שלמדו בישיבה לא הייתי מסוגל ללמוד ולא להתפלל, הרגשתי כמו מחיצה ביני ובין כל הדברים האלה. אך בליבי הרגשתי שאני פשוט לא אוהב את החגים והשבתות. למרות שחלק מהחגים היינו נפגשים בישיבה מדי פעם, זהו, אני רוצה לעזוב את </a:t>
            </a:r>
            <a:r>
              <a:rPr lang="he-IL" sz="800" b="0" i="0" dirty="0" err="1">
                <a:solidFill>
                  <a:srgbClr val="000000"/>
                </a:solidFill>
                <a:effectLst/>
                <a:latin typeface="Alef" panose="00000500000000000000" pitchFamily="2" charset="-79"/>
                <a:cs typeface="Alef" panose="00000500000000000000" pitchFamily="2" charset="-79"/>
              </a:rPr>
              <a:t>הכל</a:t>
            </a:r>
            <a:r>
              <a:rPr lang="he-IL" sz="800" b="0" i="0" dirty="0">
                <a:solidFill>
                  <a:srgbClr val="000000"/>
                </a:solidFill>
                <a:effectLst/>
                <a:latin typeface="Alef" panose="00000500000000000000" pitchFamily="2" charset="-79"/>
                <a:cs typeface="Alef" panose="00000500000000000000" pitchFamily="2" charset="-79"/>
              </a:rPr>
              <a:t> פשוט אין לי כוחות יותר".</a:t>
            </a:r>
            <a:br>
              <a:rPr lang="he-IL" sz="800" dirty="0"/>
            </a:br>
            <a:br>
              <a:rPr lang="he-IL" sz="800" dirty="0"/>
            </a:br>
            <a:r>
              <a:rPr lang="he-IL" sz="800" b="0" i="0" dirty="0">
                <a:solidFill>
                  <a:srgbClr val="000000"/>
                </a:solidFill>
                <a:effectLst/>
                <a:latin typeface="Alef" panose="00000500000000000000" pitchFamily="2" charset="-79"/>
                <a:cs typeface="Alef" panose="00000500000000000000" pitchFamily="2" charset="-79"/>
              </a:rPr>
              <a:t>הוא ישב מולי ודמעות גדולות זלגו מעיניו, "תאמין לי מרדכי, אני כל כך רוצה להתפלל, ללמוד, כל רוצה להרגיש את החגים והשבתות, כל כך רוצה להרגיש שהשם אוהב אותי ואכפת לו ממני".</a:t>
            </a:r>
            <a:br>
              <a:rPr lang="he-IL" sz="800" dirty="0"/>
            </a:br>
            <a:br>
              <a:rPr lang="he-IL" sz="800" dirty="0"/>
            </a:br>
            <a:r>
              <a:rPr lang="he-IL" sz="800" b="0" i="0" dirty="0">
                <a:solidFill>
                  <a:srgbClr val="000000"/>
                </a:solidFill>
                <a:effectLst/>
                <a:latin typeface="Alef" panose="00000500000000000000" pitchFamily="2" charset="-79"/>
                <a:cs typeface="Alef" panose="00000500000000000000" pitchFamily="2" charset="-79"/>
              </a:rPr>
              <a:t>בכיתי </a:t>
            </a:r>
            <a:r>
              <a:rPr lang="he-IL" sz="800" b="0" i="0" dirty="0" err="1">
                <a:solidFill>
                  <a:srgbClr val="000000"/>
                </a:solidFill>
                <a:effectLst/>
                <a:latin typeface="Alef" panose="00000500000000000000" pitchFamily="2" charset="-79"/>
                <a:cs typeface="Alef" panose="00000500000000000000" pitchFamily="2" charset="-79"/>
              </a:rPr>
              <a:t>איתו</a:t>
            </a:r>
            <a:r>
              <a:rPr lang="he-IL" sz="800" b="0" i="0" dirty="0">
                <a:solidFill>
                  <a:srgbClr val="000000"/>
                </a:solidFill>
                <a:effectLst/>
                <a:latin typeface="Alef" panose="00000500000000000000" pitchFamily="2" charset="-79"/>
                <a:cs typeface="Alef" panose="00000500000000000000" pitchFamily="2" charset="-79"/>
              </a:rPr>
              <a:t> יחד, הוא ממש נשמה קדושה, למרות מה שעבר נשמתו רוצה </a:t>
            </a:r>
            <a:r>
              <a:rPr lang="he-IL" sz="800" b="0" i="0" dirty="0" err="1">
                <a:solidFill>
                  <a:srgbClr val="000000"/>
                </a:solidFill>
                <a:effectLst/>
                <a:latin typeface="Alef" panose="00000500000000000000" pitchFamily="2" charset="-79"/>
                <a:cs typeface="Alef" panose="00000500000000000000" pitchFamily="2" charset="-79"/>
              </a:rPr>
              <a:t>וכוספת</a:t>
            </a:r>
            <a:r>
              <a:rPr lang="he-IL" sz="800" b="0" i="0" dirty="0">
                <a:solidFill>
                  <a:srgbClr val="000000"/>
                </a:solidFill>
                <a:effectLst/>
                <a:latin typeface="Alef" panose="00000500000000000000" pitchFamily="2" charset="-79"/>
                <a:cs typeface="Alef" panose="00000500000000000000" pitchFamily="2" charset="-79"/>
              </a:rPr>
              <a:t>. אהיה כנה, התהליך אתו לקח זמן, אבל השבוע נפגשנו והוא אומר לי את המשפט המדהים הבא 'איך אפשר בלי החגים? איזה כיף, איך יהודי יכול בלי פסח חנוכה פורים סוכות? זה כיף, כל כך טהור וכל כך קדוש'.</a:t>
            </a:r>
            <a:br>
              <a:rPr lang="he-IL" sz="800" dirty="0"/>
            </a:br>
            <a:br>
              <a:rPr lang="he-IL" sz="800" dirty="0"/>
            </a:br>
            <a:r>
              <a:rPr lang="he-IL" sz="800" b="0" i="0" dirty="0">
                <a:solidFill>
                  <a:srgbClr val="000000"/>
                </a:solidFill>
                <a:effectLst/>
                <a:latin typeface="Alef" panose="00000500000000000000" pitchFamily="2" charset="-79"/>
                <a:cs typeface="Alef" panose="00000500000000000000" pitchFamily="2" charset="-79"/>
              </a:rPr>
              <a:t>לקח זמן לשנות את ההתניה שהייתה לו מההורים ומהמשגיחים, שתפילה, לימוד תורה, חגים שבתות וכל מה שקשור לדת זה איום ונורא, מפחיד מאיים ומלחיץ.</a:t>
            </a:r>
            <a:br>
              <a:rPr lang="he-IL" sz="800" dirty="0"/>
            </a:br>
            <a:br>
              <a:rPr lang="he-IL" sz="800" dirty="0"/>
            </a:br>
            <a:r>
              <a:rPr lang="he-IL" sz="800" b="0" i="0" dirty="0">
                <a:solidFill>
                  <a:srgbClr val="000000"/>
                </a:solidFill>
                <a:effectLst/>
                <a:latin typeface="Alef" panose="00000500000000000000" pitchFamily="2" charset="-79"/>
                <a:cs typeface="Alef" panose="00000500000000000000" pitchFamily="2" charset="-79"/>
              </a:rPr>
              <a:t>אנשים שואלים למה יש נוער נושר, למה זה מגיע ואיך זה קורה? יש לכך מספר סיבות, אבל אחת הסיבות המרכזיות היא שאותם נערים חוו בצורה שלילית את הדת, הם חוו זאת מהוריהם ומהישיבה שלהם, יש להם התניה קשה מכל מה שקשור לדת, והם הגיעו למצב שהם לא אוהבים את התורה, הם לא מתחברים.</a:t>
            </a:r>
            <a:br>
              <a:rPr lang="he-IL" sz="800" dirty="0"/>
            </a:br>
            <a:br>
              <a:rPr lang="he-IL" sz="800" dirty="0"/>
            </a:br>
            <a:r>
              <a:rPr lang="he-IL" sz="800" b="0" i="0" dirty="0">
                <a:solidFill>
                  <a:srgbClr val="000000"/>
                </a:solidFill>
                <a:effectLst/>
                <a:latin typeface="Alef" panose="00000500000000000000" pitchFamily="2" charset="-79"/>
                <a:cs typeface="Alef" panose="00000500000000000000" pitchFamily="2" charset="-79"/>
              </a:rPr>
              <a:t>תמיד אני אומר לאותם נערים, תאמינו לי השם הוא טוב, הוא מתוק, התורה שלו המצוות שלו </a:t>
            </a:r>
            <a:r>
              <a:rPr lang="he-IL" sz="800" b="0" i="0" dirty="0" err="1">
                <a:solidFill>
                  <a:srgbClr val="000000"/>
                </a:solidFill>
                <a:effectLst/>
                <a:latin typeface="Alef" panose="00000500000000000000" pitchFamily="2" charset="-79"/>
                <a:cs typeface="Alef" panose="00000500000000000000" pitchFamily="2" charset="-79"/>
              </a:rPr>
              <a:t>הכל</a:t>
            </a:r>
            <a:r>
              <a:rPr lang="he-IL" sz="800" b="0" i="0" dirty="0">
                <a:solidFill>
                  <a:srgbClr val="000000"/>
                </a:solidFill>
                <a:effectLst/>
                <a:latin typeface="Alef" panose="00000500000000000000" pitchFamily="2" charset="-79"/>
                <a:cs typeface="Alef" panose="00000500000000000000" pitchFamily="2" charset="-79"/>
              </a:rPr>
              <a:t> נפלא, רק פשוט בואו תלמדו את זה מחדש. שיקרו לכם שהתורה היא מפחידה, זה ממש הפוך, שמירת התורה והמצוות וקשר לאלוקים זה הדבר הכי כיף שיש. נפש האדם מחפשת עונג ואם היא לא מסופקת בדברים רוחניים היא מחפשת לדאבון לב בדברים אחרים.</a:t>
            </a:r>
            <a:br>
              <a:rPr lang="he-IL" sz="800" dirty="0"/>
            </a:br>
            <a:br>
              <a:rPr lang="he-IL" sz="800" dirty="0"/>
            </a:br>
            <a:r>
              <a:rPr lang="he-IL" sz="800" b="0" i="0" dirty="0">
                <a:solidFill>
                  <a:srgbClr val="000000"/>
                </a:solidFill>
                <a:effectLst/>
                <a:latin typeface="Alef" panose="00000500000000000000" pitchFamily="2" charset="-79"/>
                <a:cs typeface="Alef" panose="00000500000000000000" pitchFamily="2" charset="-79"/>
              </a:rPr>
              <a:t>הסוד לשמור את הנוער הוא ליצור להם כמה שיותר אהבה שמחה והתניות חיוביות לדברים רוחניים, כמה השם הוא טוב והוא אוהב אותנו, וכמה החגים ושבתות הם דבר נפלא. לא להגיד כל הזמן תתפלל תלמד תעשה ותעשה. רק לדאוג כל הזמן שאת החוויות הרוחניות שיש בבית הם יזכרו לטובה כאור ושמח וכיף, כל השאר יבוא ממילא.</a:t>
            </a:r>
            <a:br>
              <a:rPr lang="he-IL" sz="800" dirty="0"/>
            </a:br>
            <a:br>
              <a:rPr lang="he-IL" sz="800" dirty="0"/>
            </a:br>
            <a:r>
              <a:rPr lang="he-IL" sz="800" b="0" i="0" dirty="0">
                <a:solidFill>
                  <a:srgbClr val="000000"/>
                </a:solidFill>
                <a:effectLst/>
                <a:latin typeface="Alef" panose="00000500000000000000" pitchFamily="2" charset="-79"/>
                <a:cs typeface="Alef" panose="00000500000000000000" pitchFamily="2" charset="-79"/>
              </a:rPr>
              <a:t>אני רואה את זה שוב ושוב 99 אחוזים מהנוער הנושר, הוא לא נושר בגלל שיש לו אידיאולוגיה שהוא הגיע למסקנות נגד התורה, ממש לא, הם נושרים בגלל סיבה אחת - כי לא טוב להם, אם היה להם טוב הם לא היו עוזבים לאף מקום. הם פשוט בורחים למקום אחר בתקווה ששם יהיה להם יותר טוב.</a:t>
            </a:r>
            <a:br>
              <a:rPr lang="he-IL" sz="800" dirty="0"/>
            </a:br>
            <a:br>
              <a:rPr lang="he-IL" sz="800" dirty="0"/>
            </a:br>
            <a:r>
              <a:rPr lang="he-IL" sz="800" b="0" i="0" dirty="0">
                <a:solidFill>
                  <a:srgbClr val="000000"/>
                </a:solidFill>
                <a:effectLst/>
                <a:latin typeface="Alef" panose="00000500000000000000" pitchFamily="2" charset="-79"/>
                <a:cs typeface="Alef" panose="00000500000000000000" pitchFamily="2" charset="-79"/>
              </a:rPr>
              <a:t>קחו דוגמה מפסח בליל הסדר, אתה יכול להפוך את ליל הסדר כך שהילד יקבל התניה לא טובה או שהפוך, הוא יזכור תמיד כמה פסח וליל הסדר זה דבר חיובי והוא כל כך יצפה לחג הזה. אתה יכול לשבת בליל הסדר ולהיות בלחץ, להלחיץ את הילדים שישבו כל הסדר ויקשיבו כל הזמן ולא יזוזו מהמקום, או שהפוך לחייך לילדים, להביא להם מתנות, להתייחס אליהם.</a:t>
            </a:r>
            <a:br>
              <a:rPr lang="he-IL" sz="800" dirty="0"/>
            </a:br>
            <a:br>
              <a:rPr lang="he-IL" sz="800" dirty="0"/>
            </a:br>
            <a:r>
              <a:rPr lang="he-IL" sz="800" b="0" i="0" dirty="0">
                <a:solidFill>
                  <a:srgbClr val="000000"/>
                </a:solidFill>
                <a:effectLst/>
                <a:latin typeface="Alef" panose="00000500000000000000" pitchFamily="2" charset="-79"/>
                <a:cs typeface="Alef" panose="00000500000000000000" pitchFamily="2" charset="-79"/>
              </a:rPr>
              <a:t>זכור לי במיוחד שנער אחד אחרי סעודת שבת אצלי אמר לי חצי בעצב חצי במבוכה - לא ידעתי שכך יכולה להיראות סעודת שבת.</a:t>
            </a:r>
            <a:br>
              <a:rPr lang="he-IL" sz="800" dirty="0"/>
            </a:br>
            <a:br>
              <a:rPr lang="he-IL" sz="800" dirty="0"/>
            </a:br>
            <a:r>
              <a:rPr lang="he-IL" sz="800" b="0" i="0" dirty="0">
                <a:solidFill>
                  <a:srgbClr val="000000"/>
                </a:solidFill>
                <a:effectLst/>
                <a:latin typeface="Alef" panose="00000500000000000000" pitchFamily="2" charset="-79"/>
                <a:cs typeface="Alef" panose="00000500000000000000" pitchFamily="2" charset="-79"/>
              </a:rPr>
              <a:t>נסו בכל סעודת שבת לתת לכל ילד מספר דקות בהן הוא יספר על עצמו לפני כולם איך עבר עליו השבוע, וכל ילד אומר דברים טובים על כל אחד מהאחים שלו. אתם יודעים כמה אור והתניה חיובית זה שם בליבו של ילד? הוא יזכור תמיד בליבו ששבת זה אור, שחנוכה זה אור, שפסח זה אור, שסוכות זה אור ובעיקר שמצוות השם הן אור.</a:t>
            </a:r>
            <a:br>
              <a:rPr lang="he-IL" sz="800" dirty="0"/>
            </a:br>
            <a:br>
              <a:rPr lang="he-IL" sz="800" dirty="0"/>
            </a:br>
            <a:r>
              <a:rPr lang="he-IL" sz="800" b="0" i="0" dirty="0">
                <a:solidFill>
                  <a:srgbClr val="000000"/>
                </a:solidFill>
                <a:effectLst/>
                <a:latin typeface="Alef" panose="00000500000000000000" pitchFamily="2" charset="-79"/>
                <a:cs typeface="Alef" panose="00000500000000000000" pitchFamily="2" charset="-79"/>
              </a:rPr>
              <a:t>שנזכה תמיד להאיר לעצמינו ולסובבים אותנו אהבת השם.</a:t>
            </a:r>
            <a:endParaRPr lang="he-IL" sz="800" dirty="0"/>
          </a:p>
        </p:txBody>
      </p:sp>
    </p:spTree>
    <p:extLst>
      <p:ext uri="{BB962C8B-B14F-4D97-AF65-F5344CB8AC3E}">
        <p14:creationId xmlns:p14="http://schemas.microsoft.com/office/powerpoint/2010/main" val="1651085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CF5FA-964A-08F3-2827-A47EA6F18B4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6139421-FBFA-F21F-A0DE-C89AC15D6362}"/>
              </a:ext>
            </a:extLst>
          </p:cNvPr>
          <p:cNvSpPr>
            <a:spLocks noGrp="1"/>
          </p:cNvSpPr>
          <p:nvPr>
            <p:ph type="title"/>
          </p:nvPr>
        </p:nvSpPr>
        <p:spPr/>
        <p:txBody>
          <a:bodyPr/>
          <a:lstStyle/>
          <a:p>
            <a:pPr algn="ctr" fontAlgn="base"/>
            <a:r>
              <a:rPr lang="he-IL" sz="4400" b="1" i="0" dirty="0">
                <a:solidFill>
                  <a:srgbClr val="4B4F58"/>
                </a:solidFill>
                <a:effectLst/>
                <a:latin typeface="-apple-system"/>
              </a:rPr>
              <a:t>שו”ת על התניה קלאסית באלול</a:t>
            </a:r>
            <a:endParaRPr lang="he-IL" sz="4400" b="0" i="0" dirty="0">
              <a:solidFill>
                <a:srgbClr val="4B4F58"/>
              </a:solidFill>
              <a:effectLst/>
              <a:latin typeface="-apple-system"/>
            </a:endParaRPr>
          </a:p>
        </p:txBody>
      </p:sp>
      <p:sp>
        <p:nvSpPr>
          <p:cNvPr id="3" name="מציין מיקום תוכן 2">
            <a:extLst>
              <a:ext uri="{FF2B5EF4-FFF2-40B4-BE49-F238E27FC236}">
                <a16:creationId xmlns:a16="http://schemas.microsoft.com/office/drawing/2014/main" id="{F070863B-DD34-69C3-409B-AA146A7855B7}"/>
              </a:ext>
            </a:extLst>
          </p:cNvPr>
          <p:cNvSpPr>
            <a:spLocks noGrp="1"/>
          </p:cNvSpPr>
          <p:nvPr>
            <p:ph idx="1"/>
          </p:nvPr>
        </p:nvSpPr>
        <p:spPr>
          <a:xfrm>
            <a:off x="838200" y="1825625"/>
            <a:ext cx="10515600" cy="4956838"/>
          </a:xfrm>
        </p:spPr>
        <p:txBody>
          <a:bodyPr>
            <a:normAutofit/>
          </a:bodyPr>
          <a:lstStyle/>
          <a:p>
            <a:pPr fontAlgn="base"/>
            <a:r>
              <a:rPr lang="he-IL" sz="800" b="1" i="0" dirty="0">
                <a:solidFill>
                  <a:srgbClr val="4B4F58"/>
                </a:solidFill>
                <a:effectLst/>
                <a:latin typeface="-apple-system"/>
              </a:rPr>
              <a:t>שאלה:</a:t>
            </a:r>
            <a:endParaRPr lang="he-IL" sz="800" b="0" i="0" dirty="0">
              <a:solidFill>
                <a:srgbClr val="4B4F58"/>
              </a:solidFill>
              <a:effectLst/>
              <a:latin typeface="-apple-system"/>
            </a:endParaRPr>
          </a:p>
          <a:p>
            <a:pPr fontAlgn="base"/>
            <a:r>
              <a:rPr lang="he-IL" sz="800" b="0" i="0" dirty="0">
                <a:solidFill>
                  <a:srgbClr val="4B4F58"/>
                </a:solidFill>
                <a:effectLst/>
                <a:latin typeface="-apple-system"/>
              </a:rPr>
              <a:t>כל שנה כשמגיע חודש אלול אני מתקשה לתפקד ואינני יודע למה. אני פשוט מרגיש רע. אבל יותר מזה, ככל שמתקרב ראש השנה, אז בכלל אני מרגיש רע יותר. מה אני צריך לעשות?</a:t>
            </a:r>
          </a:p>
          <a:p>
            <a:pPr fontAlgn="base"/>
            <a:r>
              <a:rPr lang="he-IL" sz="800" b="0" i="0" dirty="0">
                <a:solidFill>
                  <a:srgbClr val="4B4F58"/>
                </a:solidFill>
                <a:effectLst/>
                <a:latin typeface="-apple-system"/>
              </a:rPr>
              <a:t>תודה,</a:t>
            </a:r>
          </a:p>
          <a:p>
            <a:pPr fontAlgn="base"/>
            <a:r>
              <a:rPr lang="he-IL" sz="800" b="0" i="0" dirty="0">
                <a:solidFill>
                  <a:srgbClr val="4B4F58"/>
                </a:solidFill>
                <a:effectLst/>
                <a:latin typeface="-apple-system"/>
              </a:rPr>
              <a:t>יחזקאל פ. אברך ירושלמי</a:t>
            </a:r>
          </a:p>
          <a:p>
            <a:pPr fontAlgn="base"/>
            <a:r>
              <a:rPr lang="he-IL" sz="800" b="1" i="0" dirty="0">
                <a:solidFill>
                  <a:srgbClr val="4B4F58"/>
                </a:solidFill>
                <a:effectLst/>
                <a:latin typeface="-apple-system"/>
              </a:rPr>
              <a:t>תשובה:</a:t>
            </a:r>
            <a:endParaRPr lang="he-IL" sz="800" b="0" i="0" dirty="0">
              <a:solidFill>
                <a:srgbClr val="4B4F58"/>
              </a:solidFill>
              <a:effectLst/>
              <a:latin typeface="-apple-system"/>
            </a:endParaRPr>
          </a:p>
          <a:p>
            <a:pPr fontAlgn="base"/>
            <a:r>
              <a:rPr lang="he-IL" sz="800" b="0" i="0" dirty="0">
                <a:solidFill>
                  <a:srgbClr val="4B4F58"/>
                </a:solidFill>
                <a:effectLst/>
                <a:latin typeface="-apple-system"/>
              </a:rPr>
              <a:t>בפסיכולוגיה יש מושג הנקרא </a:t>
            </a:r>
            <a:r>
              <a:rPr lang="he-IL" sz="800" b="1" i="0" dirty="0">
                <a:solidFill>
                  <a:srgbClr val="4B4F58"/>
                </a:solidFill>
                <a:effectLst/>
                <a:latin typeface="-apple-system"/>
              </a:rPr>
              <a:t>התניה קלאסית</a:t>
            </a:r>
            <a:r>
              <a:rPr lang="he-IL" sz="800" b="0" i="0" dirty="0">
                <a:solidFill>
                  <a:srgbClr val="4B4F58"/>
                </a:solidFill>
                <a:effectLst/>
                <a:latin typeface="-apple-system"/>
              </a:rPr>
              <a:t>. ‘התניה קלאסית’ הוא מצב בו גירוי מותנה הבא תכופות לפני גירוי בלתי מותנה – תוצאתו הסופית היא תגובה מותנית.</a:t>
            </a:r>
          </a:p>
          <a:p>
            <a:pPr fontAlgn="base"/>
            <a:r>
              <a:rPr lang="he-IL" sz="800" b="0" i="0" dirty="0">
                <a:solidFill>
                  <a:srgbClr val="4B4F58"/>
                </a:solidFill>
                <a:effectLst/>
                <a:latin typeface="-apple-system"/>
              </a:rPr>
              <a:t>נשמע מסובך?</a:t>
            </a:r>
          </a:p>
          <a:p>
            <a:pPr fontAlgn="base"/>
            <a:r>
              <a:rPr lang="he-IL" sz="800" b="0" i="0" dirty="0">
                <a:solidFill>
                  <a:srgbClr val="4B4F58"/>
                </a:solidFill>
                <a:effectLst/>
                <a:latin typeface="-apple-system"/>
              </a:rPr>
              <a:t>ובכן, נכתוב זאת בדוגמה פשוטה: ניקח בחור (</a:t>
            </a:r>
            <a:r>
              <a:rPr lang="he-IL" sz="800" b="0" i="0" dirty="0" err="1">
                <a:solidFill>
                  <a:srgbClr val="4B4F58"/>
                </a:solidFill>
                <a:effectLst/>
                <a:latin typeface="-apple-system"/>
              </a:rPr>
              <a:t>תיאורתית</a:t>
            </a:r>
            <a:r>
              <a:rPr lang="he-IL" sz="800" b="0" i="0" dirty="0">
                <a:solidFill>
                  <a:srgbClr val="4B4F58"/>
                </a:solidFill>
                <a:effectLst/>
                <a:latin typeface="-apple-system"/>
              </a:rPr>
              <a:t>, כמובן שאסור לעשות זאת) ונגיש לו גלידה טעימה שהוא אוהב, ובאמצע אכילתו נסכם עם אדם שיבוא ויצרח עליו: “מה אתה אוכל גלידה?!” יבזה אותו ויפחיד אותו קשות </a:t>
            </a:r>
            <a:r>
              <a:rPr lang="he-IL" sz="800" b="0" i="0" dirty="0" err="1">
                <a:solidFill>
                  <a:srgbClr val="4B4F58"/>
                </a:solidFill>
                <a:effectLst/>
                <a:latin typeface="-apple-system"/>
              </a:rPr>
              <a:t>וכו</a:t>
            </a:r>
            <a:r>
              <a:rPr lang="he-IL" sz="800" b="0" i="0" dirty="0">
                <a:solidFill>
                  <a:srgbClr val="4B4F58"/>
                </a:solidFill>
                <a:effectLst/>
                <a:latin typeface="-apple-system"/>
              </a:rPr>
              <a:t>’, וכך נעשה מספר פעמים, כל פעם שהוא מקבל גלידה יתלווה לזה רגש קשה של פחד וביזיונות. לאחר מספר פעמים כאלו, הבחור ימאס בגלידה (כל עוד לא ביצענו ‘הכחדה’ של ההתניה).</a:t>
            </a:r>
          </a:p>
          <a:p>
            <a:pPr fontAlgn="base"/>
            <a:r>
              <a:rPr lang="he-IL" sz="800" b="0" i="0" dirty="0">
                <a:solidFill>
                  <a:srgbClr val="4B4F58"/>
                </a:solidFill>
                <a:effectLst/>
                <a:latin typeface="-apple-system"/>
              </a:rPr>
              <a:t>מה זה אומר? כשלדבר טוב, ואפילו טעים כמו גלידה, מתלווה רגש רע כמה וכמה פעמים, כל פעם שהדבר הזה (הגלידה) יגיע, אפילו שהוא לכשעצמו טעים/טוב, ואין כאן שום אדם רע שצועק, יתלווה אליו רגש רע, פחד, בהלה הרגשה מדכאת </a:t>
            </a:r>
            <a:r>
              <a:rPr lang="he-IL" sz="800" b="0" i="0" dirty="0" err="1">
                <a:solidFill>
                  <a:srgbClr val="4B4F58"/>
                </a:solidFill>
                <a:effectLst/>
                <a:latin typeface="-apple-system"/>
              </a:rPr>
              <a:t>וכו</a:t>
            </a:r>
            <a:r>
              <a:rPr lang="he-IL" sz="800" b="0" i="0" dirty="0">
                <a:solidFill>
                  <a:srgbClr val="4B4F58"/>
                </a:solidFill>
                <a:effectLst/>
                <a:latin typeface="-apple-system"/>
              </a:rPr>
              <a:t>’.</a:t>
            </a:r>
          </a:p>
          <a:p>
            <a:pPr fontAlgn="base"/>
            <a:r>
              <a:rPr lang="he-IL" sz="800" b="0" i="0" dirty="0">
                <a:solidFill>
                  <a:srgbClr val="4B4F58"/>
                </a:solidFill>
                <a:effectLst/>
                <a:latin typeface="-apple-system"/>
              </a:rPr>
              <a:t>‘אלול’ זה דבר טוב לכשעצמו באופן אובייקטיבי אמיתי. ‘ראש השנה’ זה דבר מתוק על פי האמת האובייקטיבית. אבל ניתן לקחת את אלול ולעשות לו התניה קלאסית, וניתן גם לקחת את ראש השנה ולעשות לו התניה קלאסית: כל פעם שמגיע חודש אלול, נצעק על הילדים, נפחיד בחורים, נדכא אברכים וניצור התניה קלאסית בין אלול לבין רגשות קשים, מדכאים ורעים. ואותו הדבר בנוגע לראש השנה, פסח </a:t>
            </a:r>
            <a:r>
              <a:rPr lang="he-IL" sz="800" b="0" i="0" dirty="0" err="1">
                <a:solidFill>
                  <a:srgbClr val="4B4F58"/>
                </a:solidFill>
                <a:effectLst/>
                <a:latin typeface="-apple-system"/>
              </a:rPr>
              <a:t>וכו</a:t>
            </a:r>
            <a:r>
              <a:rPr lang="he-IL" sz="800" b="0" i="0" dirty="0">
                <a:solidFill>
                  <a:srgbClr val="4B4F58"/>
                </a:solidFill>
                <a:effectLst/>
                <a:latin typeface="-apple-system"/>
              </a:rPr>
              <a:t>’.</a:t>
            </a:r>
          </a:p>
          <a:p>
            <a:pPr fontAlgn="base"/>
            <a:r>
              <a:rPr lang="he-IL" sz="800" b="0" i="0" dirty="0">
                <a:solidFill>
                  <a:srgbClr val="4B4F58"/>
                </a:solidFill>
                <a:effectLst/>
                <a:latin typeface="-apple-system"/>
              </a:rPr>
              <a:t>כלומר, יש יכולת לאדם, בבחירתו החופשית, להתנות קשר של רגש רע, פחדים ודיכאונות עם חפצים, אנשים וכן! – גם עם זמנים, חודשי שנה וחגים.</a:t>
            </a:r>
          </a:p>
          <a:p>
            <a:pPr fontAlgn="base"/>
            <a:r>
              <a:rPr lang="he-IL" sz="800" b="0" i="0" dirty="0">
                <a:solidFill>
                  <a:srgbClr val="4B4F58"/>
                </a:solidFill>
                <a:effectLst/>
                <a:latin typeface="-apple-system"/>
              </a:rPr>
              <a:t>ואם זה דבר שהאדם חווה פעם אחר פעם כל שנה מחדש מנערותו (או אפילו ילדותו) ועד בגרותו, כך שמדובר על עשור ויותר, כדוגמת מוסד ההפחדות של אלול, זו כבר התניה מושרשת וקשה יותר.</a:t>
            </a:r>
          </a:p>
          <a:p>
            <a:pPr fontAlgn="base"/>
            <a:r>
              <a:rPr lang="he-IL" sz="800" b="0" i="0" dirty="0">
                <a:solidFill>
                  <a:srgbClr val="4B4F58"/>
                </a:solidFill>
                <a:effectLst/>
                <a:latin typeface="-apple-system"/>
              </a:rPr>
              <a:t>אז כיצד יוצאים מזה? על ידי פעולת ‘הכחדה’ שמכחידה את ההתניה הקלאסית.</a:t>
            </a:r>
          </a:p>
          <a:p>
            <a:pPr fontAlgn="base"/>
            <a:r>
              <a:rPr lang="he-IL" sz="800" b="0" i="0" dirty="0">
                <a:solidFill>
                  <a:srgbClr val="4B4F58"/>
                </a:solidFill>
                <a:effectLst/>
                <a:latin typeface="-apple-system"/>
              </a:rPr>
              <a:t>דבר ראשון יש לברוח ולהתרחק מכל אותם המשווקים את אלול וראש השנה כדבר מפחיד, מדכא, מרתיע ומחריד נפש הגורם לפחדים ותחושות קשות, ולפעמים אפילו לחרדות ודיכאון. אם לא נעשה כן, הרי זה כטובל ושרץ בידו. אי אפשר להכחיד התניה קלאסית של חרדה מאובייקט (ובמקרה שלנו אלול ור”ה) ללא שמפסיקים עם ההתניה הזו, ולגמרי. משווקים אלו גורמים לכך, שאלול ור”ה יהיו אצל נערים, בחורים ומבוגרים ימים שמצפים שלא יגיעו ומייחלים שיסתיימו כבר, וזה ודאי לא אלול ולא רצון ה’, כך שהם </a:t>
            </a:r>
            <a:r>
              <a:rPr lang="he-IL" sz="800" b="0" i="0" dirty="0" err="1">
                <a:solidFill>
                  <a:srgbClr val="4B4F58"/>
                </a:solidFill>
                <a:effectLst/>
                <a:latin typeface="-apple-system"/>
              </a:rPr>
              <a:t>בודאי</a:t>
            </a:r>
            <a:r>
              <a:rPr lang="he-IL" sz="800" b="0" i="0" dirty="0">
                <a:solidFill>
                  <a:srgbClr val="4B4F58"/>
                </a:solidFill>
                <a:effectLst/>
                <a:latin typeface="-apple-system"/>
              </a:rPr>
              <a:t> טועים לגמרי, כי הם מרחיקים אנשים מה’ ומתורתו.</a:t>
            </a:r>
          </a:p>
          <a:p>
            <a:pPr fontAlgn="base"/>
            <a:r>
              <a:rPr lang="he-IL" sz="800" b="0" i="0" dirty="0">
                <a:solidFill>
                  <a:srgbClr val="4B4F58"/>
                </a:solidFill>
                <a:effectLst/>
                <a:latin typeface="-apple-system"/>
              </a:rPr>
              <a:t>לאחר מכן צריך לבצע פעולות שמקשרים את אלול וראש השנה עם אווירה חיובית, מקדמת, מחזקת, מרוממת, אהובה, נעימה, יפה מגדלת ועילאית, של קשר עם הקב”ה, </a:t>
            </a:r>
            <a:r>
              <a:rPr lang="he-IL" sz="800" b="0" i="0" u="sng" dirty="0">
                <a:solidFill>
                  <a:srgbClr val="3A3A3A"/>
                </a:solidFill>
                <a:effectLst/>
                <a:latin typeface="-apple-system"/>
                <a:hlinkClick r:id="rId2"/>
              </a:rPr>
              <a:t>דיבור עימו</a:t>
            </a:r>
            <a:r>
              <a:rPr lang="he-IL" sz="800" b="0" i="0" dirty="0">
                <a:solidFill>
                  <a:srgbClr val="4B4F58"/>
                </a:solidFill>
                <a:effectLst/>
                <a:latin typeface="-apple-system"/>
              </a:rPr>
              <a:t>, </a:t>
            </a:r>
            <a:r>
              <a:rPr lang="he-IL" sz="800" b="0" i="0" u="sng" dirty="0">
                <a:solidFill>
                  <a:srgbClr val="3A3A3A"/>
                </a:solidFill>
                <a:effectLst/>
                <a:latin typeface="-apple-system"/>
                <a:hlinkClick r:id="rId3"/>
              </a:rPr>
              <a:t>תפילה אליו</a:t>
            </a:r>
            <a:r>
              <a:rPr lang="he-IL" sz="800" b="0" i="0" dirty="0">
                <a:solidFill>
                  <a:srgbClr val="4B4F58"/>
                </a:solidFill>
                <a:effectLst/>
                <a:latin typeface="-apple-system"/>
              </a:rPr>
              <a:t> והתקרבות לצידו, אני לדודי ודודי לי (ר”ת אלול) באהבה, עליה כתבתי בארוכה במאמרים המופיעים יחדיו </a:t>
            </a:r>
            <a:r>
              <a:rPr lang="he-IL" sz="800" b="0" i="0" u="sng" dirty="0">
                <a:solidFill>
                  <a:srgbClr val="3A3A3A"/>
                </a:solidFill>
                <a:effectLst/>
                <a:latin typeface="-apple-system"/>
                <a:hlinkClick r:id="rId4"/>
              </a:rPr>
              <a:t>כאן</a:t>
            </a:r>
            <a:r>
              <a:rPr lang="he-IL" sz="800" b="0" i="0" dirty="0">
                <a:solidFill>
                  <a:srgbClr val="4B4F58"/>
                </a:solidFill>
                <a:effectLst/>
                <a:latin typeface="-apple-system"/>
              </a:rPr>
              <a:t>.</a:t>
            </a:r>
          </a:p>
          <a:p>
            <a:pPr fontAlgn="base"/>
            <a:r>
              <a:rPr lang="he-IL" sz="800" b="0" i="0" dirty="0">
                <a:solidFill>
                  <a:srgbClr val="4B4F58"/>
                </a:solidFill>
                <a:effectLst/>
                <a:latin typeface="-apple-system"/>
              </a:rPr>
              <a:t>אם נתמיד בכך מספר “</a:t>
            </a:r>
            <a:r>
              <a:rPr lang="he-IL" sz="800" b="0" i="0" dirty="0" err="1">
                <a:solidFill>
                  <a:srgbClr val="4B4F58"/>
                </a:solidFill>
                <a:effectLst/>
                <a:latin typeface="-apple-system"/>
              </a:rPr>
              <a:t>אלולים</a:t>
            </a:r>
            <a:r>
              <a:rPr lang="he-IL" sz="800" b="0" i="0" dirty="0">
                <a:solidFill>
                  <a:srgbClr val="4B4F58"/>
                </a:solidFill>
                <a:effectLst/>
                <a:latin typeface="-apple-system"/>
              </a:rPr>
              <a:t>” (‘אלול’ בצורת הרבים) וראשי שנה, במקום התניה קלאסית שלילית לאלול ור”ה נחווה התניה </a:t>
            </a:r>
            <a:r>
              <a:rPr lang="he-IL" sz="800" b="1" i="0" dirty="0">
                <a:solidFill>
                  <a:srgbClr val="4B4F58"/>
                </a:solidFill>
                <a:effectLst/>
                <a:latin typeface="-apple-system"/>
              </a:rPr>
              <a:t>חיובית ומעצימה.</a:t>
            </a:r>
            <a:r>
              <a:rPr lang="he-IL" sz="800" b="0" i="0" dirty="0">
                <a:solidFill>
                  <a:srgbClr val="4B4F58"/>
                </a:solidFill>
                <a:effectLst/>
                <a:latin typeface="-apple-system"/>
              </a:rPr>
              <a:t> חוויה של אהבת ה’ ויראה טהורה העומדת לעד.</a:t>
            </a:r>
          </a:p>
          <a:p>
            <a:pPr fontAlgn="base"/>
            <a:r>
              <a:rPr lang="he-IL" sz="800" b="0" i="0" dirty="0">
                <a:solidFill>
                  <a:srgbClr val="4B4F58"/>
                </a:solidFill>
                <a:effectLst/>
                <a:latin typeface="-apple-system"/>
              </a:rPr>
              <a:t>וכיצד נדע שהצלחנו? – אתם שואלים. פשוט, כשכל שנה נמתין מחדש ומתוכנו תעלה הרגשה רפלקסיבית “מתי כבר יגיע אלול?!” “מתי כבר יבוא ראש השנה?!” וכשיגמר אלול וכשיעבור ראש השנה, נחוש “אוף, חבל, אלול עבר, כמה חבל!” או אז נדע שביצענו חוויה מתקנת לאלול וראש השנה וכעת ה’ מחייך אליך באהבה ואומר: “אהבת עולם אהבתיך!”</a:t>
            </a:r>
          </a:p>
          <a:p>
            <a:pPr fontAlgn="base"/>
            <a:r>
              <a:rPr lang="he-IL" sz="800" b="1" i="0" dirty="0">
                <a:solidFill>
                  <a:srgbClr val="4B4F58"/>
                </a:solidFill>
                <a:effectLst/>
                <a:latin typeface="-apple-system"/>
              </a:rPr>
              <a:t>בהצלחה!</a:t>
            </a:r>
            <a:endParaRPr lang="he-IL" sz="800" b="0" i="0" dirty="0">
              <a:solidFill>
                <a:srgbClr val="4B4F58"/>
              </a:solidFill>
              <a:effectLst/>
              <a:latin typeface="-apple-system"/>
            </a:endParaRPr>
          </a:p>
        </p:txBody>
      </p:sp>
    </p:spTree>
    <p:extLst>
      <p:ext uri="{BB962C8B-B14F-4D97-AF65-F5344CB8AC3E}">
        <p14:creationId xmlns:p14="http://schemas.microsoft.com/office/powerpoint/2010/main" val="4264059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A4C627F-003B-B33B-AFD7-8C41FD9D5DFB}"/>
              </a:ext>
            </a:extLst>
          </p:cNvPr>
          <p:cNvSpPr>
            <a:spLocks noGrp="1"/>
          </p:cNvSpPr>
          <p:nvPr>
            <p:ph type="title"/>
          </p:nvPr>
        </p:nvSpPr>
        <p:spPr/>
        <p:txBody>
          <a:bodyPr/>
          <a:lstStyle/>
          <a:p>
            <a:endParaRPr lang="he-IL"/>
          </a:p>
        </p:txBody>
      </p:sp>
      <p:sp>
        <p:nvSpPr>
          <p:cNvPr id="6" name="מציין מיקום תוכן 5">
            <a:extLst>
              <a:ext uri="{FF2B5EF4-FFF2-40B4-BE49-F238E27FC236}">
                <a16:creationId xmlns:a16="http://schemas.microsoft.com/office/drawing/2014/main" id="{9E2781AA-605E-4B4F-02E0-2EC5DDC3AA14}"/>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992396157"/>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1850</TotalTime>
  <Words>2245</Words>
  <Application>Microsoft Office PowerPoint</Application>
  <PresentationFormat>מסך רחב</PresentationFormat>
  <Paragraphs>37</Paragraphs>
  <Slides>5</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5</vt:i4>
      </vt:variant>
    </vt:vector>
  </HeadingPairs>
  <TitlesOfParts>
    <vt:vector size="12" baseType="lpstr">
      <vt:lpstr>Alef</vt:lpstr>
      <vt:lpstr>-apple-system</vt:lpstr>
      <vt:lpstr>Arial</vt:lpstr>
      <vt:lpstr>Calibri</vt:lpstr>
      <vt:lpstr>Calibri Light</vt:lpstr>
      <vt:lpstr>Lato</vt:lpstr>
      <vt:lpstr>ערכת נושא Office</vt:lpstr>
      <vt:lpstr>מצגת של PowerPoint‏</vt:lpstr>
      <vt:lpstr>הפעלה אינה חינוך – מתי המעשים משפיעים</vt:lpstr>
      <vt:lpstr>סיפורים של נוער נושר מחמת התניה שלילית</vt:lpstr>
      <vt:lpstr>שו”ת על התניה קלאסית באלול</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cp:revision>
  <dcterms:created xsi:type="dcterms:W3CDTF">2024-03-03T03:16:08Z</dcterms:created>
  <dcterms:modified xsi:type="dcterms:W3CDTF">2024-03-04T10:06:20Z</dcterms:modified>
</cp:coreProperties>
</file>