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8"/>
  </p:notesMasterIdLst>
  <p:sldIdLst>
    <p:sldId id="284" r:id="rId2"/>
    <p:sldId id="285" r:id="rId3"/>
    <p:sldId id="301" r:id="rId4"/>
    <p:sldId id="300" r:id="rId5"/>
    <p:sldId id="260" r:id="rId6"/>
    <p:sldId id="282" r:id="rId7"/>
  </p:sldIdLst>
  <p:sldSz cx="12192000" cy="6858000"/>
  <p:notesSz cx="6797675" cy="987266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D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96" d="100"/>
          <a:sy n="96" d="100"/>
        </p:scale>
        <p:origin x="13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A9BDB8-EF2D-47B4-9EE3-5CB44885589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B28ADC9-261F-4A11-95B9-414260DBD32F}">
      <dgm:prSet phldrT="[טקסט]"/>
      <dgm:spPr>
        <a:solidFill>
          <a:srgbClr val="26F216"/>
        </a:solidFill>
      </dgm:spPr>
      <dgm:t>
        <a:bodyPr/>
        <a:lstStyle/>
        <a:p>
          <a:pPr rtl="1"/>
          <a:r>
            <a:rPr lang="he-IL" b="0" i="0" dirty="0"/>
            <a:t>יוצא מזה שאין פעולה שהאדם עושה שתכליתה אינה אלא לתענוג.</a:t>
          </a:r>
        </a:p>
        <a:p>
          <a:pPr rtl="1"/>
          <a:endParaRPr lang="he-IL" dirty="0"/>
        </a:p>
      </dgm:t>
    </dgm:pt>
    <dgm:pt modelId="{7525F92E-3D19-4998-8835-F79C2023E156}" type="parTrans" cxnId="{D4A45676-CBB1-4F61-853A-8900152C9E40}">
      <dgm:prSet/>
      <dgm:spPr/>
      <dgm:t>
        <a:bodyPr/>
        <a:lstStyle/>
        <a:p>
          <a:pPr rtl="1"/>
          <a:endParaRPr lang="he-IL"/>
        </a:p>
      </dgm:t>
    </dgm:pt>
    <dgm:pt modelId="{BA94B9E4-4D48-404B-8835-2923F50F946F}" type="sibTrans" cxnId="{D4A45676-CBB1-4F61-853A-8900152C9E40}">
      <dgm:prSet/>
      <dgm:spPr/>
      <dgm:t>
        <a:bodyPr/>
        <a:lstStyle/>
        <a:p>
          <a:pPr rtl="1"/>
          <a:endParaRPr lang="he-IL"/>
        </a:p>
      </dgm:t>
    </dgm:pt>
    <dgm:pt modelId="{FF6C5A7A-E003-41B2-B4C4-31EFD60DCF83}">
      <dgm:prSet phldrT="[טקסט]"/>
      <dgm:spPr>
        <a:solidFill>
          <a:srgbClr val="26F216"/>
        </a:solidFill>
      </dgm:spPr>
      <dgm:t>
        <a:bodyPr/>
        <a:lstStyle/>
        <a:p>
          <a:pPr rtl="1"/>
          <a:r>
            <a:rPr lang="he-IL" b="0" i="0" u="sng" dirty="0"/>
            <a:t>כוח התענוג והקיום שבנפש</a:t>
          </a:r>
          <a:r>
            <a:rPr lang="he-IL" b="0" i="0" dirty="0"/>
            <a:t>:</a:t>
          </a:r>
        </a:p>
        <a:p>
          <a:pPr rtl="1"/>
          <a:r>
            <a:rPr lang="he-IL" b="0" i="0" dirty="0"/>
            <a:t>הינו הכוח המחייה, והוא השורש לתענוג.</a:t>
          </a:r>
        </a:p>
        <a:p>
          <a:pPr rtl="1"/>
          <a:r>
            <a:rPr lang="he-IL" b="0" i="0" dirty="0" err="1"/>
            <a:t>כח</a:t>
          </a:r>
          <a:r>
            <a:rPr lang="he-IL" b="0" i="0" dirty="0"/>
            <a:t> התענוג שבנפש הוא זה שמקיים את האדם, כלומר, </a:t>
          </a:r>
          <a:r>
            <a:rPr lang="he-IL" b="1" i="0" dirty="0"/>
            <a:t>התענוג מוכרח לקיום האדם</a:t>
          </a:r>
          <a:r>
            <a:rPr lang="he-IL" b="0" i="0" dirty="0"/>
            <a:t>.</a:t>
          </a:r>
          <a:endParaRPr lang="he-IL" dirty="0"/>
        </a:p>
      </dgm:t>
    </dgm:pt>
    <dgm:pt modelId="{973D8E49-ADD6-47D4-B087-37B36453C09B}" type="parTrans" cxnId="{3D70D041-F9F6-4AC4-9F59-EFBE30B02F72}">
      <dgm:prSet/>
      <dgm:spPr/>
      <dgm:t>
        <a:bodyPr/>
        <a:lstStyle/>
        <a:p>
          <a:pPr rtl="1"/>
          <a:endParaRPr lang="he-IL"/>
        </a:p>
      </dgm:t>
    </dgm:pt>
    <dgm:pt modelId="{2DFF136A-3D3A-46EF-BC20-BF39B0F55E0F}" type="sibTrans" cxnId="{3D70D041-F9F6-4AC4-9F59-EFBE30B02F72}">
      <dgm:prSet/>
      <dgm:spPr/>
      <dgm:t>
        <a:bodyPr/>
        <a:lstStyle/>
        <a:p>
          <a:pPr rtl="1"/>
          <a:endParaRPr lang="he-IL"/>
        </a:p>
      </dgm:t>
    </dgm:pt>
    <dgm:pt modelId="{4700B264-2909-4373-BF7F-23F4318C5197}">
      <dgm:prSet phldrT="[טקסט]"/>
      <dgm:spPr>
        <a:solidFill>
          <a:srgbClr val="26F216"/>
        </a:solidFill>
      </dgm:spPr>
      <dgm:t>
        <a:bodyPr/>
        <a:lstStyle/>
        <a:p>
          <a:pPr rtl="1"/>
          <a:r>
            <a:rPr lang="he-IL" b="0" i="0" dirty="0"/>
            <a:t>כשם שלא ניתן להתקיים ללא מים, כך </a:t>
          </a:r>
          <a:r>
            <a:rPr lang="he-IL" b="0" i="0" u="sng" dirty="0"/>
            <a:t>לא ניתן להתקיים ללא תענוג</a:t>
          </a:r>
          <a:r>
            <a:rPr lang="he-IL" b="0" i="0" dirty="0"/>
            <a:t>.</a:t>
          </a:r>
        </a:p>
        <a:p>
          <a:pPr rtl="1"/>
          <a:r>
            <a:rPr lang="he-IL" b="0" i="0" dirty="0"/>
            <a:t>כפי גודל התענוג כך גודל הקיום.</a:t>
          </a:r>
        </a:p>
        <a:p>
          <a:pPr rtl="1"/>
          <a:endParaRPr lang="he-IL" b="0" i="0" dirty="0"/>
        </a:p>
      </dgm:t>
    </dgm:pt>
    <dgm:pt modelId="{1F784F2B-72FA-4BCF-B63B-D2504DB7057D}" type="parTrans" cxnId="{63F676C4-8F44-4030-BD4B-E77EBBF60631}">
      <dgm:prSet/>
      <dgm:spPr/>
      <dgm:t>
        <a:bodyPr/>
        <a:lstStyle/>
        <a:p>
          <a:pPr rtl="1"/>
          <a:endParaRPr lang="he-IL"/>
        </a:p>
      </dgm:t>
    </dgm:pt>
    <dgm:pt modelId="{D8ADD7E4-0F6A-476C-A661-02D6445D0630}" type="sibTrans" cxnId="{63F676C4-8F44-4030-BD4B-E77EBBF60631}">
      <dgm:prSet/>
      <dgm:spPr/>
      <dgm:t>
        <a:bodyPr/>
        <a:lstStyle/>
        <a:p>
          <a:pPr rtl="1"/>
          <a:endParaRPr lang="he-IL"/>
        </a:p>
      </dgm:t>
    </dgm:pt>
    <dgm:pt modelId="{729E7B52-D973-4FBA-B4E8-EB8464B32B80}">
      <dgm:prSet/>
      <dgm:spPr>
        <a:solidFill>
          <a:srgbClr val="26F216"/>
        </a:solidFill>
      </dgm:spPr>
      <dgm:t>
        <a:bodyPr/>
        <a:lstStyle/>
        <a:p>
          <a:pPr rtl="1"/>
          <a:r>
            <a:rPr lang="he-IL" dirty="0"/>
            <a:t>כיוון שהמקיים של האדם הוא התענוג, לכן כפי עוצמת התענוג שבו כך היא עוצמת חווית החיות. ככל שרמת התענוג אצל האדם רבה יותר כך רמת החיות שלו גדלה, ולהיפך ככל שרמת התענוג אצל האדם </a:t>
          </a:r>
          <a:r>
            <a:rPr lang="he-IL" dirty="0" err="1"/>
            <a:t>מועטת</a:t>
          </a:r>
          <a:r>
            <a:rPr lang="he-IL" dirty="0"/>
            <a:t> יותר כך רמת החיות שלו קטֵנה.</a:t>
          </a:r>
          <a:endParaRPr lang="en-US" dirty="0"/>
        </a:p>
      </dgm:t>
    </dgm:pt>
    <dgm:pt modelId="{76EFF1B7-2730-4B22-9AD2-6BCAE0715A25}" type="parTrans" cxnId="{0E4B35EB-B165-4DDD-90C0-3ABC16CF576D}">
      <dgm:prSet/>
      <dgm:spPr/>
      <dgm:t>
        <a:bodyPr/>
        <a:lstStyle/>
        <a:p>
          <a:pPr rtl="1"/>
          <a:endParaRPr lang="he-IL"/>
        </a:p>
      </dgm:t>
    </dgm:pt>
    <dgm:pt modelId="{FCAA6F7E-7B60-4F0E-8D1D-A62480885E7C}" type="sibTrans" cxnId="{0E4B35EB-B165-4DDD-90C0-3ABC16CF576D}">
      <dgm:prSet/>
      <dgm:spPr/>
      <dgm:t>
        <a:bodyPr/>
        <a:lstStyle/>
        <a:p>
          <a:pPr rtl="1"/>
          <a:endParaRPr lang="he-IL"/>
        </a:p>
      </dgm:t>
    </dgm:pt>
    <dgm:pt modelId="{CD1D70AC-4FD1-4D77-B360-F3C97CC5F9B6}">
      <dgm:prSet/>
      <dgm:spPr>
        <a:solidFill>
          <a:srgbClr val="26F216"/>
        </a:solidFill>
      </dgm:spPr>
      <dgm:t>
        <a:bodyPr/>
        <a:lstStyle/>
        <a:p>
          <a:pPr rtl="1"/>
          <a:r>
            <a:rPr lang="he-IL" dirty="0"/>
            <a:t>משל למה הדבר דומה, כשרואים לפנינו עץ שפירותיו גדולים דשנים ועסיסיים, נבין מכך כי העץ הזה קיבל השקיה הבראה וזיבול בתמידיות ובשפע, ולעומתו עץ שפירותיו קטנים שדופים וחסרי לחות אפשר להסיק שזה מחמת שנמנע ממנו מים וזיבול אויר ואור.</a:t>
          </a:r>
          <a:endParaRPr lang="en-US" dirty="0"/>
        </a:p>
      </dgm:t>
    </dgm:pt>
    <dgm:pt modelId="{26B16D91-FB3D-4ACD-85FF-841BCBBE35E5}" type="parTrans" cxnId="{CD8B5D7A-32FA-4416-9486-D4C87E40B1A4}">
      <dgm:prSet/>
      <dgm:spPr/>
      <dgm:t>
        <a:bodyPr/>
        <a:lstStyle/>
        <a:p>
          <a:pPr rtl="1"/>
          <a:endParaRPr lang="he-IL"/>
        </a:p>
      </dgm:t>
    </dgm:pt>
    <dgm:pt modelId="{A46E9FED-E94C-4678-9196-5A42ADB61588}" type="sibTrans" cxnId="{CD8B5D7A-32FA-4416-9486-D4C87E40B1A4}">
      <dgm:prSet/>
      <dgm:spPr/>
      <dgm:t>
        <a:bodyPr/>
        <a:lstStyle/>
        <a:p>
          <a:pPr rtl="1"/>
          <a:endParaRPr lang="he-IL"/>
        </a:p>
      </dgm:t>
    </dgm:pt>
    <dgm:pt modelId="{EE78AF2D-2134-47F9-9C47-524730278F4C}" type="pres">
      <dgm:prSet presAssocID="{21A9BDB8-EF2D-47B4-9EE3-5CB448855894}" presName="diagram" presStyleCnt="0">
        <dgm:presLayoutVars>
          <dgm:dir/>
          <dgm:resizeHandles val="exact"/>
        </dgm:presLayoutVars>
      </dgm:prSet>
      <dgm:spPr/>
    </dgm:pt>
    <dgm:pt modelId="{6DC14F60-9309-4C46-B6C9-2415F51341D3}" type="pres">
      <dgm:prSet presAssocID="{4700B264-2909-4373-BF7F-23F4318C5197}" presName="node" presStyleLbl="node1" presStyleIdx="0" presStyleCnt="5">
        <dgm:presLayoutVars>
          <dgm:bulletEnabled val="1"/>
        </dgm:presLayoutVars>
      </dgm:prSet>
      <dgm:spPr/>
    </dgm:pt>
    <dgm:pt modelId="{A8DB6322-A482-4FBB-8FC1-42E07F5995EF}" type="pres">
      <dgm:prSet presAssocID="{D8ADD7E4-0F6A-476C-A661-02D6445D0630}" presName="sibTrans" presStyleCnt="0"/>
      <dgm:spPr/>
    </dgm:pt>
    <dgm:pt modelId="{CF898BD6-AE0E-44DB-9E33-157F543FB435}" type="pres">
      <dgm:prSet presAssocID="{0B28ADC9-261F-4A11-95B9-414260DBD32F}" presName="node" presStyleLbl="node1" presStyleIdx="1" presStyleCnt="5">
        <dgm:presLayoutVars>
          <dgm:bulletEnabled val="1"/>
        </dgm:presLayoutVars>
      </dgm:prSet>
      <dgm:spPr/>
    </dgm:pt>
    <dgm:pt modelId="{6B5C3C66-816A-451D-9BA3-F83EE8F67B0D}" type="pres">
      <dgm:prSet presAssocID="{BA94B9E4-4D48-404B-8835-2923F50F946F}" presName="sibTrans" presStyleCnt="0"/>
      <dgm:spPr/>
    </dgm:pt>
    <dgm:pt modelId="{2437ED1A-2C7B-40AD-B75A-C6A2C78A35AE}" type="pres">
      <dgm:prSet presAssocID="{FF6C5A7A-E003-41B2-B4C4-31EFD60DCF83}" presName="node" presStyleLbl="node1" presStyleIdx="2" presStyleCnt="5" custLinFactNeighborX="1506">
        <dgm:presLayoutVars>
          <dgm:bulletEnabled val="1"/>
        </dgm:presLayoutVars>
      </dgm:prSet>
      <dgm:spPr/>
    </dgm:pt>
    <dgm:pt modelId="{3A4CDA7D-6DF7-4532-881D-B1E662A9E0EE}" type="pres">
      <dgm:prSet presAssocID="{2DFF136A-3D3A-46EF-BC20-BF39B0F55E0F}" presName="sibTrans" presStyleCnt="0"/>
      <dgm:spPr/>
    </dgm:pt>
    <dgm:pt modelId="{7726AB00-6449-4FFA-B82D-6DB9CBDBA8DF}" type="pres">
      <dgm:prSet presAssocID="{CD1D70AC-4FD1-4D77-B360-F3C97CC5F9B6}" presName="node" presStyleLbl="node1" presStyleIdx="3" presStyleCnt="5">
        <dgm:presLayoutVars>
          <dgm:bulletEnabled val="1"/>
        </dgm:presLayoutVars>
      </dgm:prSet>
      <dgm:spPr/>
    </dgm:pt>
    <dgm:pt modelId="{5BF8367C-39EE-4604-8F44-1BE3C72E7A0F}" type="pres">
      <dgm:prSet presAssocID="{A46E9FED-E94C-4678-9196-5A42ADB61588}" presName="sibTrans" presStyleCnt="0"/>
      <dgm:spPr/>
    </dgm:pt>
    <dgm:pt modelId="{836F936C-2DBE-42D2-A394-AC086ED786D4}" type="pres">
      <dgm:prSet presAssocID="{729E7B52-D973-4FBA-B4E8-EB8464B32B80}" presName="node" presStyleLbl="node1" presStyleIdx="4" presStyleCnt="5">
        <dgm:presLayoutVars>
          <dgm:bulletEnabled val="1"/>
        </dgm:presLayoutVars>
      </dgm:prSet>
      <dgm:spPr/>
    </dgm:pt>
  </dgm:ptLst>
  <dgm:cxnLst>
    <dgm:cxn modelId="{53532906-3033-427E-8962-72B15A391F06}" type="presOf" srcId="{0B28ADC9-261F-4A11-95B9-414260DBD32F}" destId="{CF898BD6-AE0E-44DB-9E33-157F543FB435}" srcOrd="0" destOrd="0" presId="urn:microsoft.com/office/officeart/2005/8/layout/default"/>
    <dgm:cxn modelId="{2D6EB52A-B83D-4DB4-AA91-4BB040571D10}" type="presOf" srcId="{FF6C5A7A-E003-41B2-B4C4-31EFD60DCF83}" destId="{2437ED1A-2C7B-40AD-B75A-C6A2C78A35AE}" srcOrd="0" destOrd="0" presId="urn:microsoft.com/office/officeart/2005/8/layout/default"/>
    <dgm:cxn modelId="{3D70D041-F9F6-4AC4-9F59-EFBE30B02F72}" srcId="{21A9BDB8-EF2D-47B4-9EE3-5CB448855894}" destId="{FF6C5A7A-E003-41B2-B4C4-31EFD60DCF83}" srcOrd="2" destOrd="0" parTransId="{973D8E49-ADD6-47D4-B087-37B36453C09B}" sibTransId="{2DFF136A-3D3A-46EF-BC20-BF39B0F55E0F}"/>
    <dgm:cxn modelId="{BE282F63-9617-4369-BF1D-08CCFDD5D713}" type="presOf" srcId="{4700B264-2909-4373-BF7F-23F4318C5197}" destId="{6DC14F60-9309-4C46-B6C9-2415F51341D3}" srcOrd="0" destOrd="0" presId="urn:microsoft.com/office/officeart/2005/8/layout/default"/>
    <dgm:cxn modelId="{7717D86E-79D1-4FA9-97AE-74A47DDEF509}" type="presOf" srcId="{729E7B52-D973-4FBA-B4E8-EB8464B32B80}" destId="{836F936C-2DBE-42D2-A394-AC086ED786D4}" srcOrd="0" destOrd="0" presId="urn:microsoft.com/office/officeart/2005/8/layout/default"/>
    <dgm:cxn modelId="{D4A45676-CBB1-4F61-853A-8900152C9E40}" srcId="{21A9BDB8-EF2D-47B4-9EE3-5CB448855894}" destId="{0B28ADC9-261F-4A11-95B9-414260DBD32F}" srcOrd="1" destOrd="0" parTransId="{7525F92E-3D19-4998-8835-F79C2023E156}" sibTransId="{BA94B9E4-4D48-404B-8835-2923F50F946F}"/>
    <dgm:cxn modelId="{7E848677-3BE9-4A93-89B1-4D533DB89E04}" type="presOf" srcId="{21A9BDB8-EF2D-47B4-9EE3-5CB448855894}" destId="{EE78AF2D-2134-47F9-9C47-524730278F4C}" srcOrd="0" destOrd="0" presId="urn:microsoft.com/office/officeart/2005/8/layout/default"/>
    <dgm:cxn modelId="{CD8B5D7A-32FA-4416-9486-D4C87E40B1A4}" srcId="{21A9BDB8-EF2D-47B4-9EE3-5CB448855894}" destId="{CD1D70AC-4FD1-4D77-B360-F3C97CC5F9B6}" srcOrd="3" destOrd="0" parTransId="{26B16D91-FB3D-4ACD-85FF-841BCBBE35E5}" sibTransId="{A46E9FED-E94C-4678-9196-5A42ADB61588}"/>
    <dgm:cxn modelId="{63F676C4-8F44-4030-BD4B-E77EBBF60631}" srcId="{21A9BDB8-EF2D-47B4-9EE3-5CB448855894}" destId="{4700B264-2909-4373-BF7F-23F4318C5197}" srcOrd="0" destOrd="0" parTransId="{1F784F2B-72FA-4BCF-B63B-D2504DB7057D}" sibTransId="{D8ADD7E4-0F6A-476C-A661-02D6445D0630}"/>
    <dgm:cxn modelId="{25E2F0E6-60CA-4547-ACD7-8C698071CD8B}" type="presOf" srcId="{CD1D70AC-4FD1-4D77-B360-F3C97CC5F9B6}" destId="{7726AB00-6449-4FFA-B82D-6DB9CBDBA8DF}" srcOrd="0" destOrd="0" presId="urn:microsoft.com/office/officeart/2005/8/layout/default"/>
    <dgm:cxn modelId="{0E4B35EB-B165-4DDD-90C0-3ABC16CF576D}" srcId="{21A9BDB8-EF2D-47B4-9EE3-5CB448855894}" destId="{729E7B52-D973-4FBA-B4E8-EB8464B32B80}" srcOrd="4" destOrd="0" parTransId="{76EFF1B7-2730-4B22-9AD2-6BCAE0715A25}" sibTransId="{FCAA6F7E-7B60-4F0E-8D1D-A62480885E7C}"/>
    <dgm:cxn modelId="{2DE16818-AA33-467F-94CA-3A4EFB338B12}" type="presParOf" srcId="{EE78AF2D-2134-47F9-9C47-524730278F4C}" destId="{6DC14F60-9309-4C46-B6C9-2415F51341D3}" srcOrd="0" destOrd="0" presId="urn:microsoft.com/office/officeart/2005/8/layout/default"/>
    <dgm:cxn modelId="{DF6040AA-9BA7-4BE8-A7E7-176BCB93330F}" type="presParOf" srcId="{EE78AF2D-2134-47F9-9C47-524730278F4C}" destId="{A8DB6322-A482-4FBB-8FC1-42E07F5995EF}" srcOrd="1" destOrd="0" presId="urn:microsoft.com/office/officeart/2005/8/layout/default"/>
    <dgm:cxn modelId="{DE1304EA-80D7-447A-9490-0E4659355665}" type="presParOf" srcId="{EE78AF2D-2134-47F9-9C47-524730278F4C}" destId="{CF898BD6-AE0E-44DB-9E33-157F543FB435}" srcOrd="2" destOrd="0" presId="urn:microsoft.com/office/officeart/2005/8/layout/default"/>
    <dgm:cxn modelId="{2BFE2A2C-1105-4A15-86A7-ABF916A08EF9}" type="presParOf" srcId="{EE78AF2D-2134-47F9-9C47-524730278F4C}" destId="{6B5C3C66-816A-451D-9BA3-F83EE8F67B0D}" srcOrd="3" destOrd="0" presId="urn:microsoft.com/office/officeart/2005/8/layout/default"/>
    <dgm:cxn modelId="{A94AE749-D986-4959-B7C3-F79870969FBF}" type="presParOf" srcId="{EE78AF2D-2134-47F9-9C47-524730278F4C}" destId="{2437ED1A-2C7B-40AD-B75A-C6A2C78A35AE}" srcOrd="4" destOrd="0" presId="urn:microsoft.com/office/officeart/2005/8/layout/default"/>
    <dgm:cxn modelId="{A59C2D86-790B-49AF-A67B-747D8AB931F4}" type="presParOf" srcId="{EE78AF2D-2134-47F9-9C47-524730278F4C}" destId="{3A4CDA7D-6DF7-4532-881D-B1E662A9E0EE}" srcOrd="5" destOrd="0" presId="urn:microsoft.com/office/officeart/2005/8/layout/default"/>
    <dgm:cxn modelId="{A9B6083A-A7BA-4ECC-B9C6-7774BC3DD732}" type="presParOf" srcId="{EE78AF2D-2134-47F9-9C47-524730278F4C}" destId="{7726AB00-6449-4FFA-B82D-6DB9CBDBA8DF}" srcOrd="6" destOrd="0" presId="urn:microsoft.com/office/officeart/2005/8/layout/default"/>
    <dgm:cxn modelId="{34CD1A31-566A-4825-832B-E62A4F4E1E10}" type="presParOf" srcId="{EE78AF2D-2134-47F9-9C47-524730278F4C}" destId="{5BF8367C-39EE-4604-8F44-1BE3C72E7A0F}" srcOrd="7" destOrd="0" presId="urn:microsoft.com/office/officeart/2005/8/layout/default"/>
    <dgm:cxn modelId="{54BA33FA-CE9B-433C-A836-FAE3301E0857}" type="presParOf" srcId="{EE78AF2D-2134-47F9-9C47-524730278F4C}" destId="{836F936C-2DBE-42D2-A394-AC086ED786D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6B4006-A998-47BB-8012-FFCD83E78D7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35AD378-82A4-493D-8380-0B9A84AFEBDB}">
      <dgm:prSet phldrT="[טקסט]"/>
      <dgm:spPr/>
      <dgm:t>
        <a:bodyPr/>
        <a:lstStyle/>
        <a:p>
          <a:pPr rtl="1"/>
          <a:r>
            <a:rPr lang="he-IL" dirty="0"/>
            <a:t>ר' צדוק הכהן מלובלין - צדקת הצדיק אות </a:t>
          </a:r>
          <a:r>
            <a:rPr lang="he-IL" dirty="0" err="1"/>
            <a:t>רסב</a:t>
          </a:r>
          <a:endParaRPr lang="he-IL" dirty="0"/>
        </a:p>
        <a:p>
          <a:pPr rtl="1"/>
          <a:r>
            <a:rPr lang="he-IL" dirty="0">
              <a:solidFill>
                <a:srgbClr val="FF00FF"/>
              </a:solidFill>
            </a:rPr>
            <a:t>עצם הנפש הוא </a:t>
          </a:r>
          <a:r>
            <a:rPr lang="he-IL" dirty="0" err="1">
              <a:solidFill>
                <a:srgbClr val="FF00FF"/>
              </a:solidFill>
            </a:rPr>
            <a:t>כח</a:t>
          </a:r>
          <a:r>
            <a:rPr lang="he-IL" dirty="0">
              <a:solidFill>
                <a:srgbClr val="FF00FF"/>
              </a:solidFill>
            </a:rPr>
            <a:t> החיות. </a:t>
          </a:r>
        </a:p>
        <a:p>
          <a:pPr rtl="1"/>
          <a:r>
            <a:rPr lang="he-IL" dirty="0"/>
            <a:t>ומחשבה דיבור ומעשה הם לבושי הנפש שעצם החיות מתלבש בהם במעשה הפרטית שעושה וכן בדיבור ומחשבה. </a:t>
          </a:r>
        </a:p>
        <a:p>
          <a:pPr rtl="1"/>
          <a:r>
            <a:rPr lang="he-IL" b="1" dirty="0">
              <a:highlight>
                <a:srgbClr val="61D6FF"/>
              </a:highlight>
            </a:rPr>
            <a:t>ומזון הנפש הוא התענוג </a:t>
          </a:r>
          <a:r>
            <a:rPr lang="he-IL" dirty="0"/>
            <a:t>כידוע שההנאה והעונג שהנפש מרגשת מאיזה דבר בזה ניתוסף חיות. </a:t>
          </a:r>
        </a:p>
      </dgm:t>
    </dgm:pt>
    <dgm:pt modelId="{C14ADCFD-2675-4A28-8CB4-1C6D4FE87932}" type="parTrans" cxnId="{285794DC-4591-410C-AD22-C9BEAB4A333D}">
      <dgm:prSet/>
      <dgm:spPr/>
      <dgm:t>
        <a:bodyPr/>
        <a:lstStyle/>
        <a:p>
          <a:pPr rtl="1"/>
          <a:endParaRPr lang="he-IL"/>
        </a:p>
      </dgm:t>
    </dgm:pt>
    <dgm:pt modelId="{5C6AD2B6-1130-4146-B511-DEE2950915EF}" type="sibTrans" cxnId="{285794DC-4591-410C-AD22-C9BEAB4A333D}">
      <dgm:prSet/>
      <dgm:spPr/>
      <dgm:t>
        <a:bodyPr/>
        <a:lstStyle/>
        <a:p>
          <a:pPr rtl="1"/>
          <a:endParaRPr lang="he-IL"/>
        </a:p>
      </dgm:t>
    </dgm:pt>
    <dgm:pt modelId="{E5981894-FCF3-4AE6-AA20-18DA8DCD9A35}">
      <dgm:prSet phldrT="[טקסט]"/>
      <dgm:spPr/>
      <dgm:t>
        <a:bodyPr/>
        <a:lstStyle/>
        <a:p>
          <a:pPr rtl="1"/>
          <a:r>
            <a:rPr lang="he-IL" b="0" i="0" dirty="0"/>
            <a:t>נפש האדם מחולקת לעשר כוחות, המתאימים לעשר הספירות שלמעלה, והם משתלשלים מהם. </a:t>
          </a:r>
          <a:r>
            <a:rPr lang="he-IL" b="0" i="0" dirty="0">
              <a:solidFill>
                <a:srgbClr val="FF00FF"/>
              </a:solidFill>
            </a:rPr>
            <a:t>למעלה מעשר כוחות אלו, יש את </a:t>
          </a:r>
          <a:r>
            <a:rPr lang="he-IL" b="0" i="0" dirty="0" err="1">
              <a:solidFill>
                <a:srgbClr val="FF00FF"/>
              </a:solidFill>
            </a:rPr>
            <a:t>כח</a:t>
          </a:r>
          <a:r>
            <a:rPr lang="he-IL" b="0" i="0" dirty="0">
              <a:solidFill>
                <a:srgbClr val="FF00FF"/>
              </a:solidFill>
            </a:rPr>
            <a:t> הרצון </a:t>
          </a:r>
          <a:r>
            <a:rPr lang="he-IL" b="0" i="0" dirty="0" err="1">
              <a:solidFill>
                <a:srgbClr val="FF00FF"/>
              </a:solidFill>
            </a:rPr>
            <a:t>וכח</a:t>
          </a:r>
          <a:r>
            <a:rPr lang="he-IL" b="0" i="0" dirty="0">
              <a:solidFill>
                <a:srgbClr val="FF00FF"/>
              </a:solidFill>
            </a:rPr>
            <a:t> התענוג</a:t>
          </a:r>
          <a:r>
            <a:rPr lang="he-IL" b="0" i="0" dirty="0"/>
            <a:t>, והם קשורים עם עצמיות הנפש. </a:t>
          </a:r>
        </a:p>
        <a:p>
          <a:pPr rtl="1"/>
          <a:r>
            <a:rPr lang="he-IL" b="0" i="0" dirty="0"/>
            <a:t>זוהי הסיבה </a:t>
          </a:r>
          <a:r>
            <a:rPr lang="he-IL" b="0" i="0" dirty="0">
              <a:solidFill>
                <a:srgbClr val="FF00FF"/>
              </a:solidFill>
            </a:rPr>
            <a:t>שאדם לא יכול להסביר </a:t>
          </a:r>
          <a:r>
            <a:rPr lang="he-IL" b="0" i="0" dirty="0"/>
            <a:t>למה הוא רוצה דווקא בדבר זה ולא בדבר אחר, או למה הוא מתענג דווקא מענין </a:t>
          </a:r>
          <a:r>
            <a:rPr lang="he-IL" b="0" i="0" dirty="0" err="1"/>
            <a:t>מסויים</a:t>
          </a:r>
          <a:r>
            <a:rPr lang="he-IL" b="0" i="0" dirty="0"/>
            <a:t> ולא מענין אחר, </a:t>
          </a:r>
          <a:r>
            <a:rPr lang="he-IL" b="0" i="0" dirty="0" err="1"/>
            <a:t>מכיון</a:t>
          </a:r>
          <a:r>
            <a:rPr lang="he-IL" b="0" i="0" dirty="0"/>
            <a:t> שהרצון והתענוג הם למעלה </a:t>
          </a:r>
          <a:r>
            <a:rPr lang="he-IL" b="0" i="0" dirty="0" err="1"/>
            <a:t>מכח</a:t>
          </a:r>
          <a:r>
            <a:rPr lang="he-IL" b="0" i="0" dirty="0"/>
            <a:t> השכל, והם קשורים עם עצם הנפש.</a:t>
          </a:r>
        </a:p>
      </dgm:t>
    </dgm:pt>
    <dgm:pt modelId="{4CDD2C50-9D5F-403B-8DA1-40CED2F59E4B}" type="parTrans" cxnId="{72CFF36D-09B9-4F76-8934-097E17D9E03C}">
      <dgm:prSet/>
      <dgm:spPr/>
      <dgm:t>
        <a:bodyPr/>
        <a:lstStyle/>
        <a:p>
          <a:pPr rtl="1"/>
          <a:endParaRPr lang="he-IL"/>
        </a:p>
      </dgm:t>
    </dgm:pt>
    <dgm:pt modelId="{2E1087A9-60C6-4B40-9813-6C0B5F13869D}" type="sibTrans" cxnId="{72CFF36D-09B9-4F76-8934-097E17D9E03C}">
      <dgm:prSet/>
      <dgm:spPr/>
      <dgm:t>
        <a:bodyPr/>
        <a:lstStyle/>
        <a:p>
          <a:pPr rtl="1"/>
          <a:endParaRPr lang="he-IL"/>
        </a:p>
      </dgm:t>
    </dgm:pt>
    <dgm:pt modelId="{C99116F1-FC28-4A00-B944-C3E60F53DC50}">
      <dgm:prSet phldrT="[טקסט]"/>
      <dgm:spPr/>
      <dgm:t>
        <a:bodyPr/>
        <a:lstStyle/>
        <a:p>
          <a:pPr rtl="1"/>
          <a:r>
            <a:rPr lang="he-IL" dirty="0"/>
            <a:t>האדמו"ר </a:t>
          </a:r>
          <a:r>
            <a:rPr lang="he-IL" dirty="0" err="1"/>
            <a:t>הרש"ב</a:t>
          </a:r>
          <a:r>
            <a:rPr lang="he-IL" b="0" i="0" dirty="0"/>
            <a:t>: "</a:t>
          </a:r>
          <a:r>
            <a:rPr lang="he-IL" b="0" i="0" dirty="0" err="1"/>
            <a:t>דהנה</a:t>
          </a:r>
          <a:r>
            <a:rPr lang="he-IL" b="0" i="0" dirty="0"/>
            <a:t> ידוע </a:t>
          </a:r>
          <a:r>
            <a:rPr lang="he-IL" b="0" i="0" dirty="0" err="1"/>
            <a:t>דהעונג</a:t>
          </a:r>
          <a:r>
            <a:rPr lang="he-IL" b="0" i="0" dirty="0"/>
            <a:t> שבנפש </a:t>
          </a:r>
          <a:r>
            <a:rPr lang="he-IL" b="0" i="0" dirty="0">
              <a:solidFill>
                <a:srgbClr val="FF00FF"/>
              </a:solidFill>
            </a:rPr>
            <a:t>הוא הכוח היותר עליון </a:t>
          </a:r>
          <a:r>
            <a:rPr lang="he-IL" b="0" i="0" dirty="0" err="1">
              <a:solidFill>
                <a:srgbClr val="FF00FF"/>
              </a:solidFill>
            </a:rPr>
            <a:t>בהכוחות</a:t>
          </a:r>
          <a:r>
            <a:rPr lang="he-IL" b="0" i="0" dirty="0">
              <a:solidFill>
                <a:srgbClr val="FF00FF"/>
              </a:solidFill>
            </a:rPr>
            <a:t> מקיפים שבנפש</a:t>
          </a:r>
          <a:r>
            <a:rPr lang="he-IL" b="0" i="0" dirty="0"/>
            <a:t>, וכמאמר 'אין למעלה מעונג', שהוא למעלה גם  מכוח הרצון. </a:t>
          </a:r>
        </a:p>
        <a:p>
          <a:pPr rtl="1"/>
          <a:r>
            <a:rPr lang="he-IL" b="0" i="0" dirty="0"/>
            <a:t>וכמו שאנו </a:t>
          </a:r>
          <a:r>
            <a:rPr lang="he-IL" b="0" i="0" dirty="0" err="1"/>
            <a:t>רואין</a:t>
          </a:r>
          <a:r>
            <a:rPr lang="he-IL" b="0" i="0" dirty="0"/>
            <a:t> </a:t>
          </a:r>
          <a:r>
            <a:rPr lang="he-IL" b="0" i="0" dirty="0">
              <a:solidFill>
                <a:srgbClr val="FF00FF"/>
              </a:solidFill>
            </a:rPr>
            <a:t>שהעונג הוא סיבת הרצון</a:t>
          </a:r>
          <a:r>
            <a:rPr lang="he-IL" b="0" i="0" dirty="0"/>
            <a:t>, דמה שאדם רוצה באיזה דבר הוא מפני התענוג שיש לו </a:t>
          </a:r>
          <a:r>
            <a:rPr lang="he-IL" b="0" i="0" dirty="0" err="1"/>
            <a:t>בהדבר</a:t>
          </a:r>
          <a:r>
            <a:rPr lang="he-IL" b="0" i="0" dirty="0"/>
            <a:t> הוא, ואם לא יהיה לו תענוג בעצם הדבר, לא ירצה בו, אם כן </a:t>
          </a:r>
          <a:r>
            <a:rPr lang="he-IL" b="0" i="0" dirty="0">
              <a:solidFill>
                <a:srgbClr val="FF00FF"/>
              </a:solidFill>
            </a:rPr>
            <a:t>העונג למעלה מהרצון</a:t>
          </a:r>
          <a:r>
            <a:rPr lang="he-IL" b="0" i="0" dirty="0"/>
            <a:t>, שהרי הוא סיבת הרצון".</a:t>
          </a:r>
        </a:p>
      </dgm:t>
    </dgm:pt>
    <dgm:pt modelId="{BEE5AEA4-7069-4F60-9F6D-D7CB4221ED9D}" type="parTrans" cxnId="{F336629A-87CE-4C49-BCA3-1ACF8ED6A99B}">
      <dgm:prSet/>
      <dgm:spPr/>
      <dgm:t>
        <a:bodyPr/>
        <a:lstStyle/>
        <a:p>
          <a:pPr rtl="1"/>
          <a:endParaRPr lang="he-IL"/>
        </a:p>
      </dgm:t>
    </dgm:pt>
    <dgm:pt modelId="{F52E04A7-6EC3-468C-91C3-6111489CF439}" type="sibTrans" cxnId="{F336629A-87CE-4C49-BCA3-1ACF8ED6A99B}">
      <dgm:prSet/>
      <dgm:spPr/>
      <dgm:t>
        <a:bodyPr/>
        <a:lstStyle/>
        <a:p>
          <a:pPr rtl="1"/>
          <a:endParaRPr lang="he-IL"/>
        </a:p>
      </dgm:t>
    </dgm:pt>
    <dgm:pt modelId="{8D6D3B21-B21D-4D4C-9CD9-D2B00614EBB4}">
      <dgm:prSet/>
      <dgm:spPr/>
      <dgm:t>
        <a:bodyPr/>
        <a:lstStyle/>
        <a:p>
          <a:pPr rtl="1"/>
          <a:r>
            <a:rPr lang="he-IL" b="0" i="0" dirty="0"/>
            <a:t>כפי שאדם אינו יכול לחיות ללא חמצן, שהוא הכרח הגוף, כך גם בנפש – העונג שבנפש האדם הוא </a:t>
          </a:r>
          <a:r>
            <a:rPr lang="he-IL" b="0" i="0" dirty="0">
              <a:solidFill>
                <a:srgbClr val="FF00FF"/>
              </a:solidFill>
            </a:rPr>
            <a:t>מקור החיות המתמיד</a:t>
          </a:r>
          <a:r>
            <a:rPr lang="he-IL" b="0" i="0" dirty="0"/>
            <a:t>.</a:t>
          </a:r>
          <a:r>
            <a:rPr lang="he-IL" b="1" i="0" dirty="0"/>
            <a:t> אי אפשר לחיות בבריאות נפשית לאורך זמן ללא תענוג</a:t>
          </a:r>
          <a:r>
            <a:rPr lang="he-IL" b="0" i="0" dirty="0"/>
            <a:t>. </a:t>
          </a:r>
        </a:p>
        <a:p>
          <a:pPr rtl="1"/>
          <a:r>
            <a:rPr lang="he-IL" b="0" i="0" dirty="0"/>
            <a:t>ישנם מקרים בהם האדם מקבל על עצמו במודע תקופה ארוכה ללא תענוג, אך זאת רק מכיוון שמעדיף ומצפה לתענוג העתידי הגדול שמחכה לו בסוף, שלפי העדר וההשתוקקות אל התענוג, כך ילך ויתעצם.</a:t>
          </a:r>
          <a:endParaRPr lang="he-IL" dirty="0"/>
        </a:p>
      </dgm:t>
    </dgm:pt>
    <dgm:pt modelId="{0C5F79D2-0ABF-4074-8125-D7996AE5CFC2}" type="parTrans" cxnId="{D8C88FC1-EC7B-445B-8176-7071182BCFB3}">
      <dgm:prSet/>
      <dgm:spPr/>
      <dgm:t>
        <a:bodyPr/>
        <a:lstStyle/>
        <a:p>
          <a:pPr rtl="1"/>
          <a:endParaRPr lang="he-IL"/>
        </a:p>
      </dgm:t>
    </dgm:pt>
    <dgm:pt modelId="{484BEA29-0CF5-44EA-BEE0-C56F820FDEA7}" type="sibTrans" cxnId="{D8C88FC1-EC7B-445B-8176-7071182BCFB3}">
      <dgm:prSet/>
      <dgm:spPr/>
      <dgm:t>
        <a:bodyPr/>
        <a:lstStyle/>
        <a:p>
          <a:pPr rtl="1"/>
          <a:endParaRPr lang="he-IL"/>
        </a:p>
      </dgm:t>
    </dgm:pt>
    <dgm:pt modelId="{17380B68-53F2-46F2-BC3B-2E2A0C21EC97}" type="pres">
      <dgm:prSet presAssocID="{CE6B4006-A998-47BB-8012-FFCD83E78D77}" presName="diagram" presStyleCnt="0">
        <dgm:presLayoutVars>
          <dgm:dir/>
          <dgm:resizeHandles val="exact"/>
        </dgm:presLayoutVars>
      </dgm:prSet>
      <dgm:spPr/>
    </dgm:pt>
    <dgm:pt modelId="{91F7D4A3-B7AB-46B9-A9AE-E03CD648641A}" type="pres">
      <dgm:prSet presAssocID="{235AD378-82A4-493D-8380-0B9A84AFEBDB}" presName="node" presStyleLbl="node1" presStyleIdx="0" presStyleCnt="4">
        <dgm:presLayoutVars>
          <dgm:bulletEnabled val="1"/>
        </dgm:presLayoutVars>
      </dgm:prSet>
      <dgm:spPr/>
    </dgm:pt>
    <dgm:pt modelId="{AAA10854-19D8-4231-8BD8-29936ABCF054}" type="pres">
      <dgm:prSet presAssocID="{5C6AD2B6-1130-4146-B511-DEE2950915EF}" presName="sibTrans" presStyleCnt="0"/>
      <dgm:spPr/>
    </dgm:pt>
    <dgm:pt modelId="{3574C890-9ADA-4010-B961-123A8CA61B28}" type="pres">
      <dgm:prSet presAssocID="{E5981894-FCF3-4AE6-AA20-18DA8DCD9A35}" presName="node" presStyleLbl="node1" presStyleIdx="1" presStyleCnt="4">
        <dgm:presLayoutVars>
          <dgm:bulletEnabled val="1"/>
        </dgm:presLayoutVars>
      </dgm:prSet>
      <dgm:spPr/>
    </dgm:pt>
    <dgm:pt modelId="{EE4A53AF-B2FE-457A-814D-D683041B117A}" type="pres">
      <dgm:prSet presAssocID="{2E1087A9-60C6-4B40-9813-6C0B5F13869D}" presName="sibTrans" presStyleCnt="0"/>
      <dgm:spPr/>
    </dgm:pt>
    <dgm:pt modelId="{6923DE75-8EB4-459F-BC12-BE1C7D5DC722}" type="pres">
      <dgm:prSet presAssocID="{8D6D3B21-B21D-4D4C-9CD9-D2B00614EBB4}" presName="node" presStyleLbl="node1" presStyleIdx="2" presStyleCnt="4">
        <dgm:presLayoutVars>
          <dgm:bulletEnabled val="1"/>
        </dgm:presLayoutVars>
      </dgm:prSet>
      <dgm:spPr/>
    </dgm:pt>
    <dgm:pt modelId="{2BF63234-F31D-4079-A109-FF23A4E1771E}" type="pres">
      <dgm:prSet presAssocID="{484BEA29-0CF5-44EA-BEE0-C56F820FDEA7}" presName="sibTrans" presStyleCnt="0"/>
      <dgm:spPr/>
    </dgm:pt>
    <dgm:pt modelId="{03440157-3F8A-4133-A9E8-077A830BF43A}" type="pres">
      <dgm:prSet presAssocID="{C99116F1-FC28-4A00-B944-C3E60F53DC50}" presName="node" presStyleLbl="node1" presStyleIdx="3" presStyleCnt="4">
        <dgm:presLayoutVars>
          <dgm:bulletEnabled val="1"/>
        </dgm:presLayoutVars>
      </dgm:prSet>
      <dgm:spPr/>
    </dgm:pt>
  </dgm:ptLst>
  <dgm:cxnLst>
    <dgm:cxn modelId="{06442D1B-EFC9-4008-8586-7D53D4D4EE7D}" type="presOf" srcId="{8D6D3B21-B21D-4D4C-9CD9-D2B00614EBB4}" destId="{6923DE75-8EB4-459F-BC12-BE1C7D5DC722}" srcOrd="0" destOrd="0" presId="urn:microsoft.com/office/officeart/2005/8/layout/default"/>
    <dgm:cxn modelId="{F61E243E-6658-4AF6-A8C7-3730CF42886A}" type="presOf" srcId="{CE6B4006-A998-47BB-8012-FFCD83E78D77}" destId="{17380B68-53F2-46F2-BC3B-2E2A0C21EC97}" srcOrd="0" destOrd="0" presId="urn:microsoft.com/office/officeart/2005/8/layout/default"/>
    <dgm:cxn modelId="{72CFF36D-09B9-4F76-8934-097E17D9E03C}" srcId="{CE6B4006-A998-47BB-8012-FFCD83E78D77}" destId="{E5981894-FCF3-4AE6-AA20-18DA8DCD9A35}" srcOrd="1" destOrd="0" parTransId="{4CDD2C50-9D5F-403B-8DA1-40CED2F59E4B}" sibTransId="{2E1087A9-60C6-4B40-9813-6C0B5F13869D}"/>
    <dgm:cxn modelId="{F336629A-87CE-4C49-BCA3-1ACF8ED6A99B}" srcId="{CE6B4006-A998-47BB-8012-FFCD83E78D77}" destId="{C99116F1-FC28-4A00-B944-C3E60F53DC50}" srcOrd="3" destOrd="0" parTransId="{BEE5AEA4-7069-4F60-9F6D-D7CB4221ED9D}" sibTransId="{F52E04A7-6EC3-468C-91C3-6111489CF439}"/>
    <dgm:cxn modelId="{D8C88FC1-EC7B-445B-8176-7071182BCFB3}" srcId="{CE6B4006-A998-47BB-8012-FFCD83E78D77}" destId="{8D6D3B21-B21D-4D4C-9CD9-D2B00614EBB4}" srcOrd="2" destOrd="0" parTransId="{0C5F79D2-0ABF-4074-8125-D7996AE5CFC2}" sibTransId="{484BEA29-0CF5-44EA-BEE0-C56F820FDEA7}"/>
    <dgm:cxn modelId="{A89FDDC8-3239-448B-920D-31AE3953D446}" type="presOf" srcId="{C99116F1-FC28-4A00-B944-C3E60F53DC50}" destId="{03440157-3F8A-4133-A9E8-077A830BF43A}" srcOrd="0" destOrd="0" presId="urn:microsoft.com/office/officeart/2005/8/layout/default"/>
    <dgm:cxn modelId="{887993D9-1F88-4DA1-A077-0FCB47D60F5E}" type="presOf" srcId="{E5981894-FCF3-4AE6-AA20-18DA8DCD9A35}" destId="{3574C890-9ADA-4010-B961-123A8CA61B28}" srcOrd="0" destOrd="0" presId="urn:microsoft.com/office/officeart/2005/8/layout/default"/>
    <dgm:cxn modelId="{285794DC-4591-410C-AD22-C9BEAB4A333D}" srcId="{CE6B4006-A998-47BB-8012-FFCD83E78D77}" destId="{235AD378-82A4-493D-8380-0B9A84AFEBDB}" srcOrd="0" destOrd="0" parTransId="{C14ADCFD-2675-4A28-8CB4-1C6D4FE87932}" sibTransId="{5C6AD2B6-1130-4146-B511-DEE2950915EF}"/>
    <dgm:cxn modelId="{FD713CF6-86F8-489F-BB58-2871A785A7F5}" type="presOf" srcId="{235AD378-82A4-493D-8380-0B9A84AFEBDB}" destId="{91F7D4A3-B7AB-46B9-A9AE-E03CD648641A}" srcOrd="0" destOrd="0" presId="urn:microsoft.com/office/officeart/2005/8/layout/default"/>
    <dgm:cxn modelId="{FB15370D-8508-4846-B43D-801E62B11C06}" type="presParOf" srcId="{17380B68-53F2-46F2-BC3B-2E2A0C21EC97}" destId="{91F7D4A3-B7AB-46B9-A9AE-E03CD648641A}" srcOrd="0" destOrd="0" presId="urn:microsoft.com/office/officeart/2005/8/layout/default"/>
    <dgm:cxn modelId="{4032C770-305A-4E09-B082-16754BB57FC1}" type="presParOf" srcId="{17380B68-53F2-46F2-BC3B-2E2A0C21EC97}" destId="{AAA10854-19D8-4231-8BD8-29936ABCF054}" srcOrd="1" destOrd="0" presId="urn:microsoft.com/office/officeart/2005/8/layout/default"/>
    <dgm:cxn modelId="{46DD4FC3-E87F-401E-A681-5B0E32F1F7C2}" type="presParOf" srcId="{17380B68-53F2-46F2-BC3B-2E2A0C21EC97}" destId="{3574C890-9ADA-4010-B961-123A8CA61B28}" srcOrd="2" destOrd="0" presId="urn:microsoft.com/office/officeart/2005/8/layout/default"/>
    <dgm:cxn modelId="{EFE8039C-C881-49E7-80BA-61A637150458}" type="presParOf" srcId="{17380B68-53F2-46F2-BC3B-2E2A0C21EC97}" destId="{EE4A53AF-B2FE-457A-814D-D683041B117A}" srcOrd="3" destOrd="0" presId="urn:microsoft.com/office/officeart/2005/8/layout/default"/>
    <dgm:cxn modelId="{1D81D6F1-A701-4AD3-92C3-6732A02BB88F}" type="presParOf" srcId="{17380B68-53F2-46F2-BC3B-2E2A0C21EC97}" destId="{6923DE75-8EB4-459F-BC12-BE1C7D5DC722}" srcOrd="4" destOrd="0" presId="urn:microsoft.com/office/officeart/2005/8/layout/default"/>
    <dgm:cxn modelId="{0E80786F-35DB-45E7-B468-8458E01437AC}" type="presParOf" srcId="{17380B68-53F2-46F2-BC3B-2E2A0C21EC97}" destId="{2BF63234-F31D-4079-A109-FF23A4E1771E}" srcOrd="5" destOrd="0" presId="urn:microsoft.com/office/officeart/2005/8/layout/default"/>
    <dgm:cxn modelId="{06FC6E68-3B1C-40D7-A31C-344575B6D9A5}" type="presParOf" srcId="{17380B68-53F2-46F2-BC3B-2E2A0C21EC97}" destId="{03440157-3F8A-4133-A9E8-077A830BF43A}"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549748-415D-4259-BBB4-A08F7188D1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C9EA133A-CC1E-43B8-ACA9-32E628B20A13}">
      <dgm:prSet phldrT="[טקסט]"/>
      <dgm:spPr/>
      <dgm:t>
        <a:bodyPr/>
        <a:lstStyle/>
        <a:p>
          <a:pPr rtl="1"/>
          <a:r>
            <a:rPr lang="he-IL" dirty="0"/>
            <a:t>כתב ר' אליהו לאפיין זצ"ל (לב אליהו ח"א עמוד לא): אל יאמר האדם, ואל יחיה האדם, באופן זה שיחשוב: - אמת שאם אעבוד את ה' ואקיים את התורה יהיה עלי לסבול הרבה, ולא יהיה לי כאן בעוה"ז טוב, אבל זה כדאי, כי כדאי להקריב "קרבן" בעוה"ז החולף, שע"י כך </a:t>
          </a:r>
          <a:r>
            <a:rPr lang="he-IL" dirty="0" err="1"/>
            <a:t>בעוה</a:t>
          </a:r>
          <a:r>
            <a:rPr lang="he-IL" dirty="0"/>
            <a:t>''ב יהיה לי כל טוב.</a:t>
          </a:r>
          <a:endParaRPr lang="en-US" dirty="0"/>
        </a:p>
        <a:p>
          <a:pPr rtl="1"/>
          <a:r>
            <a:rPr lang="he-IL" dirty="0"/>
            <a:t>החושב כך טועה הרבה מאוד! </a:t>
          </a:r>
        </a:p>
        <a:p>
          <a:pPr rtl="1"/>
          <a:r>
            <a:rPr lang="he-IL" dirty="0"/>
            <a:t> ומלבד שזה אינו נכון, הנה גם אין זו הדרך בעבודת השי"ת, כך אין מצליחים, - ומלבד שזו לא דרך ההצלחה, </a:t>
          </a:r>
        </a:p>
        <a:p>
          <a:pPr rtl="1"/>
          <a:r>
            <a:rPr lang="he-IL" b="1" dirty="0"/>
            <a:t>הנה האדם מחויב, וכן תובע </a:t>
          </a:r>
          <a:r>
            <a:rPr lang="he-IL" b="1" dirty="0" err="1"/>
            <a:t>הקב''ה</a:t>
          </a:r>
          <a:r>
            <a:rPr lang="he-IL" b="1" dirty="0"/>
            <a:t> מהאדם</a:t>
          </a:r>
          <a:r>
            <a:rPr lang="he-IL" dirty="0"/>
            <a:t>, שיתבונן וימצא שאם יקיים רצונו של מקום יהיה לו </a:t>
          </a:r>
          <a:r>
            <a:rPr lang="he-IL" dirty="0" err="1"/>
            <a:t>בעוה</a:t>
          </a:r>
          <a:r>
            <a:rPr lang="he-IL" dirty="0"/>
            <a:t>''ז </a:t>
          </a:r>
          <a:r>
            <a:rPr lang="he-IL" dirty="0" err="1"/>
            <a:t>ג''כ</a:t>
          </a:r>
          <a:r>
            <a:rPr lang="he-IL" dirty="0"/>
            <a:t> טובה וברכה!  עכ"ל.</a:t>
          </a:r>
        </a:p>
      </dgm:t>
    </dgm:pt>
    <dgm:pt modelId="{DD4C5697-6F2D-48E4-8CF2-56ABD4759685}" type="parTrans" cxnId="{88D7A6A6-C7CE-46F1-8C8E-016B183AAD07}">
      <dgm:prSet/>
      <dgm:spPr/>
      <dgm:t>
        <a:bodyPr/>
        <a:lstStyle/>
        <a:p>
          <a:pPr rtl="1"/>
          <a:endParaRPr lang="he-IL"/>
        </a:p>
      </dgm:t>
    </dgm:pt>
    <dgm:pt modelId="{62452414-F5F8-47AC-A611-D1C17539DE49}" type="sibTrans" cxnId="{88D7A6A6-C7CE-46F1-8C8E-016B183AAD07}">
      <dgm:prSet/>
      <dgm:spPr/>
      <dgm:t>
        <a:bodyPr/>
        <a:lstStyle/>
        <a:p>
          <a:pPr rtl="1"/>
          <a:endParaRPr lang="he-IL"/>
        </a:p>
      </dgm:t>
    </dgm:pt>
    <dgm:pt modelId="{606A0E66-8564-4250-BFC8-F1CF25FDD16D}" type="pres">
      <dgm:prSet presAssocID="{B8549748-415D-4259-BBB4-A08F7188D1F3}" presName="diagram" presStyleCnt="0">
        <dgm:presLayoutVars>
          <dgm:dir/>
          <dgm:resizeHandles val="exact"/>
        </dgm:presLayoutVars>
      </dgm:prSet>
      <dgm:spPr/>
    </dgm:pt>
    <dgm:pt modelId="{DBBBF880-5250-4E27-8B1E-E112B26E7D69}" type="pres">
      <dgm:prSet presAssocID="{C9EA133A-CC1E-43B8-ACA9-32E628B20A13}" presName="node" presStyleLbl="node1" presStyleIdx="0" presStyleCnt="1" custScaleX="139989" custScaleY="96610">
        <dgm:presLayoutVars>
          <dgm:bulletEnabled val="1"/>
        </dgm:presLayoutVars>
      </dgm:prSet>
      <dgm:spPr/>
    </dgm:pt>
  </dgm:ptLst>
  <dgm:cxnLst>
    <dgm:cxn modelId="{05685F5A-9DD4-429E-9159-A16FE4CB9E4D}" type="presOf" srcId="{B8549748-415D-4259-BBB4-A08F7188D1F3}" destId="{606A0E66-8564-4250-BFC8-F1CF25FDD16D}" srcOrd="0" destOrd="0" presId="urn:microsoft.com/office/officeart/2005/8/layout/default"/>
    <dgm:cxn modelId="{88D7A6A6-C7CE-46F1-8C8E-016B183AAD07}" srcId="{B8549748-415D-4259-BBB4-A08F7188D1F3}" destId="{C9EA133A-CC1E-43B8-ACA9-32E628B20A13}" srcOrd="0" destOrd="0" parTransId="{DD4C5697-6F2D-48E4-8CF2-56ABD4759685}" sibTransId="{62452414-F5F8-47AC-A611-D1C17539DE49}"/>
    <dgm:cxn modelId="{A488B2B7-2FDD-4D40-8F09-8FCA5C494653}" type="presOf" srcId="{C9EA133A-CC1E-43B8-ACA9-32E628B20A13}" destId="{DBBBF880-5250-4E27-8B1E-E112B26E7D69}" srcOrd="0" destOrd="0" presId="urn:microsoft.com/office/officeart/2005/8/layout/default"/>
    <dgm:cxn modelId="{EBA06B11-2A1B-4790-8C6B-E2092C05D6C3}" type="presParOf" srcId="{606A0E66-8564-4250-BFC8-F1CF25FDD16D}" destId="{DBBBF880-5250-4E27-8B1E-E112B26E7D69}"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14F60-9309-4C46-B6C9-2415F51341D3}">
      <dsp:nvSpPr>
        <dsp:cNvPr id="0" name=""/>
        <dsp:cNvSpPr/>
      </dsp:nvSpPr>
      <dsp:spPr>
        <a:xfrm>
          <a:off x="0" y="39687"/>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כשם שלא ניתן להתקיים ללא מים, כך </a:t>
          </a:r>
          <a:r>
            <a:rPr lang="he-IL" sz="1700" b="0" i="0" u="sng" kern="1200" dirty="0"/>
            <a:t>לא ניתן להתקיים ללא תענוג</a:t>
          </a:r>
          <a:r>
            <a:rPr lang="he-IL" sz="1700" b="0" i="0" kern="1200" dirty="0"/>
            <a:t>.</a:t>
          </a:r>
        </a:p>
        <a:p>
          <a:pPr marL="0" lvl="0" indent="0" algn="ctr" defTabSz="755650" rtl="1">
            <a:lnSpc>
              <a:spcPct val="90000"/>
            </a:lnSpc>
            <a:spcBef>
              <a:spcPct val="0"/>
            </a:spcBef>
            <a:spcAft>
              <a:spcPct val="35000"/>
            </a:spcAft>
            <a:buNone/>
          </a:pPr>
          <a:r>
            <a:rPr lang="he-IL" sz="1700" b="0" i="0" kern="1200" dirty="0"/>
            <a:t>כפי גודל התענוג כך גודל הקיום.</a:t>
          </a:r>
        </a:p>
        <a:p>
          <a:pPr marL="0" lvl="0" indent="0" algn="ctr" defTabSz="755650" rtl="1">
            <a:lnSpc>
              <a:spcPct val="90000"/>
            </a:lnSpc>
            <a:spcBef>
              <a:spcPct val="0"/>
            </a:spcBef>
            <a:spcAft>
              <a:spcPct val="35000"/>
            </a:spcAft>
            <a:buNone/>
          </a:pPr>
          <a:endParaRPr lang="he-IL" sz="1700" b="0" i="0" kern="1200" dirty="0"/>
        </a:p>
      </dsp:txBody>
      <dsp:txXfrm>
        <a:off x="0" y="39687"/>
        <a:ext cx="3286125" cy="1971675"/>
      </dsp:txXfrm>
    </dsp:sp>
    <dsp:sp modelId="{CF898BD6-AE0E-44DB-9E33-157F543FB435}">
      <dsp:nvSpPr>
        <dsp:cNvPr id="0" name=""/>
        <dsp:cNvSpPr/>
      </dsp:nvSpPr>
      <dsp:spPr>
        <a:xfrm>
          <a:off x="3614737" y="39687"/>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יוצא מזה שאין פעולה שהאדם עושה שתכליתה אינה אלא לתענוג.</a:t>
          </a:r>
        </a:p>
        <a:p>
          <a:pPr marL="0" lvl="0" indent="0" algn="ctr" defTabSz="755650" rtl="1">
            <a:lnSpc>
              <a:spcPct val="90000"/>
            </a:lnSpc>
            <a:spcBef>
              <a:spcPct val="0"/>
            </a:spcBef>
            <a:spcAft>
              <a:spcPct val="35000"/>
            </a:spcAft>
            <a:buNone/>
          </a:pPr>
          <a:endParaRPr lang="he-IL" sz="1700" kern="1200" dirty="0"/>
        </a:p>
      </dsp:txBody>
      <dsp:txXfrm>
        <a:off x="3614737" y="39687"/>
        <a:ext cx="3286125" cy="1971675"/>
      </dsp:txXfrm>
    </dsp:sp>
    <dsp:sp modelId="{2437ED1A-2C7B-40AD-B75A-C6A2C78A35AE}">
      <dsp:nvSpPr>
        <dsp:cNvPr id="0" name=""/>
        <dsp:cNvSpPr/>
      </dsp:nvSpPr>
      <dsp:spPr>
        <a:xfrm>
          <a:off x="7229475" y="39687"/>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u="sng" kern="1200" dirty="0"/>
            <a:t>כוח התענוג והקיום שבנפש</a:t>
          </a:r>
          <a:r>
            <a:rPr lang="he-IL" sz="1700" b="0" i="0" kern="1200" dirty="0"/>
            <a:t>:</a:t>
          </a:r>
        </a:p>
        <a:p>
          <a:pPr marL="0" lvl="0" indent="0" algn="ctr" defTabSz="755650" rtl="1">
            <a:lnSpc>
              <a:spcPct val="90000"/>
            </a:lnSpc>
            <a:spcBef>
              <a:spcPct val="0"/>
            </a:spcBef>
            <a:spcAft>
              <a:spcPct val="35000"/>
            </a:spcAft>
            <a:buNone/>
          </a:pPr>
          <a:r>
            <a:rPr lang="he-IL" sz="1700" b="0" i="0" kern="1200" dirty="0"/>
            <a:t>הינו הכוח המחייה, והוא השורש לתענוג.</a:t>
          </a:r>
        </a:p>
        <a:p>
          <a:pPr marL="0" lvl="0" indent="0" algn="ctr" defTabSz="755650" rtl="1">
            <a:lnSpc>
              <a:spcPct val="90000"/>
            </a:lnSpc>
            <a:spcBef>
              <a:spcPct val="0"/>
            </a:spcBef>
            <a:spcAft>
              <a:spcPct val="35000"/>
            </a:spcAft>
            <a:buNone/>
          </a:pPr>
          <a:r>
            <a:rPr lang="he-IL" sz="1700" b="0" i="0" kern="1200" dirty="0" err="1"/>
            <a:t>כח</a:t>
          </a:r>
          <a:r>
            <a:rPr lang="he-IL" sz="1700" b="0" i="0" kern="1200" dirty="0"/>
            <a:t> התענוג שבנפש הוא זה שמקיים את האדם, כלומר, </a:t>
          </a:r>
          <a:r>
            <a:rPr lang="he-IL" sz="1700" b="1" i="0" kern="1200" dirty="0"/>
            <a:t>התענוג מוכרח לקיום האדם</a:t>
          </a:r>
          <a:r>
            <a:rPr lang="he-IL" sz="1700" b="0" i="0" kern="1200" dirty="0"/>
            <a:t>.</a:t>
          </a:r>
          <a:endParaRPr lang="he-IL" sz="1700" kern="1200" dirty="0"/>
        </a:p>
      </dsp:txBody>
      <dsp:txXfrm>
        <a:off x="7229475" y="39687"/>
        <a:ext cx="3286125" cy="1971675"/>
      </dsp:txXfrm>
    </dsp:sp>
    <dsp:sp modelId="{7726AB00-6449-4FFA-B82D-6DB9CBDBA8DF}">
      <dsp:nvSpPr>
        <dsp:cNvPr id="0" name=""/>
        <dsp:cNvSpPr/>
      </dsp:nvSpPr>
      <dsp:spPr>
        <a:xfrm>
          <a:off x="1807368" y="2339975"/>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משל למה הדבר דומה, כשרואים לפנינו עץ שפירותיו גדולים דשנים ועסיסיים, נבין מכך כי העץ הזה קיבל השקיה הבראה וזיבול בתמידיות ובשפע, ולעומתו עץ שפירותיו קטנים שדופים וחסרי לחות אפשר להסיק שזה מחמת שנמנע ממנו מים וזיבול אויר ואור.</a:t>
          </a:r>
          <a:endParaRPr lang="en-US" sz="1700" kern="1200" dirty="0"/>
        </a:p>
      </dsp:txBody>
      <dsp:txXfrm>
        <a:off x="1807368" y="2339975"/>
        <a:ext cx="3286125" cy="1971675"/>
      </dsp:txXfrm>
    </dsp:sp>
    <dsp:sp modelId="{836F936C-2DBE-42D2-A394-AC086ED786D4}">
      <dsp:nvSpPr>
        <dsp:cNvPr id="0" name=""/>
        <dsp:cNvSpPr/>
      </dsp:nvSpPr>
      <dsp:spPr>
        <a:xfrm>
          <a:off x="5422106" y="2339975"/>
          <a:ext cx="3286125" cy="1971675"/>
        </a:xfrm>
        <a:prstGeom prst="rect">
          <a:avLst/>
        </a:prstGeom>
        <a:solidFill>
          <a:srgbClr val="26F21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כיוון שהמקיים של האדם הוא התענוג, לכן כפי עוצמת התענוג שבו כך היא עוצמת חווית החיות. ככל שרמת התענוג אצל האדם רבה יותר כך רמת החיות שלו גדלה, ולהיפך ככל שרמת התענוג אצל האדם </a:t>
          </a:r>
          <a:r>
            <a:rPr lang="he-IL" sz="1700" kern="1200" dirty="0" err="1"/>
            <a:t>מועטת</a:t>
          </a:r>
          <a:r>
            <a:rPr lang="he-IL" sz="1700" kern="1200" dirty="0"/>
            <a:t> יותר כך רמת החיות שלו קטֵנה.</a:t>
          </a:r>
          <a:endParaRPr lang="en-US" sz="1700" kern="1200" dirty="0"/>
        </a:p>
      </dsp:txBody>
      <dsp:txXfrm>
        <a:off x="5422106"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7D4A3-B7AB-46B9-A9AE-E03CD648641A}">
      <dsp:nvSpPr>
        <dsp:cNvPr id="0" name=""/>
        <dsp:cNvSpPr/>
      </dsp:nvSpPr>
      <dsp:spPr>
        <a:xfrm>
          <a:off x="1565700" y="1946"/>
          <a:ext cx="3850577" cy="23103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ר' צדוק הכהן מלובלין - צדקת הצדיק אות </a:t>
          </a:r>
          <a:r>
            <a:rPr lang="he-IL" sz="1600" kern="1200" dirty="0" err="1"/>
            <a:t>רסב</a:t>
          </a:r>
          <a:endParaRPr lang="he-IL" sz="1600" kern="1200" dirty="0"/>
        </a:p>
        <a:p>
          <a:pPr marL="0" lvl="0" indent="0" algn="ctr" defTabSz="711200" rtl="1">
            <a:lnSpc>
              <a:spcPct val="90000"/>
            </a:lnSpc>
            <a:spcBef>
              <a:spcPct val="0"/>
            </a:spcBef>
            <a:spcAft>
              <a:spcPct val="35000"/>
            </a:spcAft>
            <a:buNone/>
          </a:pPr>
          <a:r>
            <a:rPr lang="he-IL" sz="1600" kern="1200" dirty="0">
              <a:solidFill>
                <a:srgbClr val="FF00FF"/>
              </a:solidFill>
            </a:rPr>
            <a:t>עצם הנפש הוא </a:t>
          </a:r>
          <a:r>
            <a:rPr lang="he-IL" sz="1600" kern="1200" dirty="0" err="1">
              <a:solidFill>
                <a:srgbClr val="FF00FF"/>
              </a:solidFill>
            </a:rPr>
            <a:t>כח</a:t>
          </a:r>
          <a:r>
            <a:rPr lang="he-IL" sz="1600" kern="1200" dirty="0">
              <a:solidFill>
                <a:srgbClr val="FF00FF"/>
              </a:solidFill>
            </a:rPr>
            <a:t> החיות. </a:t>
          </a:r>
        </a:p>
        <a:p>
          <a:pPr marL="0" lvl="0" indent="0" algn="ctr" defTabSz="711200" rtl="1">
            <a:lnSpc>
              <a:spcPct val="90000"/>
            </a:lnSpc>
            <a:spcBef>
              <a:spcPct val="0"/>
            </a:spcBef>
            <a:spcAft>
              <a:spcPct val="35000"/>
            </a:spcAft>
            <a:buNone/>
          </a:pPr>
          <a:r>
            <a:rPr lang="he-IL" sz="1600" kern="1200" dirty="0"/>
            <a:t>ומחשבה דיבור ומעשה הם לבושי הנפש שעצם החיות מתלבש בהם במעשה הפרטית שעושה וכן בדיבור ומחשבה. </a:t>
          </a:r>
        </a:p>
        <a:p>
          <a:pPr marL="0" lvl="0" indent="0" algn="ctr" defTabSz="711200" rtl="1">
            <a:lnSpc>
              <a:spcPct val="90000"/>
            </a:lnSpc>
            <a:spcBef>
              <a:spcPct val="0"/>
            </a:spcBef>
            <a:spcAft>
              <a:spcPct val="35000"/>
            </a:spcAft>
            <a:buNone/>
          </a:pPr>
          <a:r>
            <a:rPr lang="he-IL" sz="1600" b="1" kern="1200" dirty="0">
              <a:highlight>
                <a:srgbClr val="61D6FF"/>
              </a:highlight>
            </a:rPr>
            <a:t>ומזון הנפש הוא התענוג </a:t>
          </a:r>
          <a:r>
            <a:rPr lang="he-IL" sz="1600" kern="1200" dirty="0"/>
            <a:t>כידוע שההנאה והעונג שהנפש מרגשת מאיזה דבר בזה ניתוסף חיות. </a:t>
          </a:r>
        </a:p>
      </dsp:txBody>
      <dsp:txXfrm>
        <a:off x="1565700" y="1946"/>
        <a:ext cx="3850577" cy="2310346"/>
      </dsp:txXfrm>
    </dsp:sp>
    <dsp:sp modelId="{3574C890-9ADA-4010-B961-123A8CA61B28}">
      <dsp:nvSpPr>
        <dsp:cNvPr id="0" name=""/>
        <dsp:cNvSpPr/>
      </dsp:nvSpPr>
      <dsp:spPr>
        <a:xfrm>
          <a:off x="5801335" y="1946"/>
          <a:ext cx="3850577" cy="23103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נפש האדם מחולקת לעשר כוחות, המתאימים לעשר הספירות שלמעלה, והם משתלשלים מהם. </a:t>
          </a:r>
          <a:r>
            <a:rPr lang="he-IL" sz="1600" b="0" i="0" kern="1200" dirty="0">
              <a:solidFill>
                <a:srgbClr val="FF00FF"/>
              </a:solidFill>
            </a:rPr>
            <a:t>למעלה מעשר כוחות אלו, יש את </a:t>
          </a:r>
          <a:r>
            <a:rPr lang="he-IL" sz="1600" b="0" i="0" kern="1200" dirty="0" err="1">
              <a:solidFill>
                <a:srgbClr val="FF00FF"/>
              </a:solidFill>
            </a:rPr>
            <a:t>כח</a:t>
          </a:r>
          <a:r>
            <a:rPr lang="he-IL" sz="1600" b="0" i="0" kern="1200" dirty="0">
              <a:solidFill>
                <a:srgbClr val="FF00FF"/>
              </a:solidFill>
            </a:rPr>
            <a:t> הרצון </a:t>
          </a:r>
          <a:r>
            <a:rPr lang="he-IL" sz="1600" b="0" i="0" kern="1200" dirty="0" err="1">
              <a:solidFill>
                <a:srgbClr val="FF00FF"/>
              </a:solidFill>
            </a:rPr>
            <a:t>וכח</a:t>
          </a:r>
          <a:r>
            <a:rPr lang="he-IL" sz="1600" b="0" i="0" kern="1200" dirty="0">
              <a:solidFill>
                <a:srgbClr val="FF00FF"/>
              </a:solidFill>
            </a:rPr>
            <a:t> התענוג</a:t>
          </a:r>
          <a:r>
            <a:rPr lang="he-IL" sz="1600" b="0" i="0" kern="1200" dirty="0"/>
            <a:t>, והם קשורים עם עצמיות הנפש. </a:t>
          </a:r>
        </a:p>
        <a:p>
          <a:pPr marL="0" lvl="0" indent="0" algn="ctr" defTabSz="711200" rtl="1">
            <a:lnSpc>
              <a:spcPct val="90000"/>
            </a:lnSpc>
            <a:spcBef>
              <a:spcPct val="0"/>
            </a:spcBef>
            <a:spcAft>
              <a:spcPct val="35000"/>
            </a:spcAft>
            <a:buNone/>
          </a:pPr>
          <a:r>
            <a:rPr lang="he-IL" sz="1600" b="0" i="0" kern="1200" dirty="0"/>
            <a:t>זוהי הסיבה </a:t>
          </a:r>
          <a:r>
            <a:rPr lang="he-IL" sz="1600" b="0" i="0" kern="1200" dirty="0">
              <a:solidFill>
                <a:srgbClr val="FF00FF"/>
              </a:solidFill>
            </a:rPr>
            <a:t>שאדם לא יכול להסביר </a:t>
          </a:r>
          <a:r>
            <a:rPr lang="he-IL" sz="1600" b="0" i="0" kern="1200" dirty="0"/>
            <a:t>למה הוא רוצה דווקא בדבר זה ולא בדבר אחר, או למה הוא מתענג דווקא מענין </a:t>
          </a:r>
          <a:r>
            <a:rPr lang="he-IL" sz="1600" b="0" i="0" kern="1200" dirty="0" err="1"/>
            <a:t>מסויים</a:t>
          </a:r>
          <a:r>
            <a:rPr lang="he-IL" sz="1600" b="0" i="0" kern="1200" dirty="0"/>
            <a:t> ולא מענין אחר, </a:t>
          </a:r>
          <a:r>
            <a:rPr lang="he-IL" sz="1600" b="0" i="0" kern="1200" dirty="0" err="1"/>
            <a:t>מכיון</a:t>
          </a:r>
          <a:r>
            <a:rPr lang="he-IL" sz="1600" b="0" i="0" kern="1200" dirty="0"/>
            <a:t> שהרצון והתענוג הם למעלה </a:t>
          </a:r>
          <a:r>
            <a:rPr lang="he-IL" sz="1600" b="0" i="0" kern="1200" dirty="0" err="1"/>
            <a:t>מכח</a:t>
          </a:r>
          <a:r>
            <a:rPr lang="he-IL" sz="1600" b="0" i="0" kern="1200" dirty="0"/>
            <a:t> השכל, והם קשורים עם עצם הנפש.</a:t>
          </a:r>
        </a:p>
      </dsp:txBody>
      <dsp:txXfrm>
        <a:off x="5801335" y="1946"/>
        <a:ext cx="3850577" cy="2310346"/>
      </dsp:txXfrm>
    </dsp:sp>
    <dsp:sp modelId="{6923DE75-8EB4-459F-BC12-BE1C7D5DC722}">
      <dsp:nvSpPr>
        <dsp:cNvPr id="0" name=""/>
        <dsp:cNvSpPr/>
      </dsp:nvSpPr>
      <dsp:spPr>
        <a:xfrm>
          <a:off x="1565700" y="2697350"/>
          <a:ext cx="3850577" cy="23103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0" i="0" kern="1200" dirty="0"/>
            <a:t>כפי שאדם אינו יכול לחיות ללא חמצן, שהוא הכרח הגוף, כך גם בנפש – העונג שבנפש האדם הוא </a:t>
          </a:r>
          <a:r>
            <a:rPr lang="he-IL" sz="1600" b="0" i="0" kern="1200" dirty="0">
              <a:solidFill>
                <a:srgbClr val="FF00FF"/>
              </a:solidFill>
            </a:rPr>
            <a:t>מקור החיות המתמיד</a:t>
          </a:r>
          <a:r>
            <a:rPr lang="he-IL" sz="1600" b="0" i="0" kern="1200" dirty="0"/>
            <a:t>.</a:t>
          </a:r>
          <a:r>
            <a:rPr lang="he-IL" sz="1600" b="1" i="0" kern="1200" dirty="0"/>
            <a:t> אי אפשר לחיות בבריאות נפשית לאורך זמן ללא תענוג</a:t>
          </a:r>
          <a:r>
            <a:rPr lang="he-IL" sz="1600" b="0" i="0" kern="1200" dirty="0"/>
            <a:t>. </a:t>
          </a:r>
        </a:p>
        <a:p>
          <a:pPr marL="0" lvl="0" indent="0" algn="ctr" defTabSz="711200" rtl="1">
            <a:lnSpc>
              <a:spcPct val="90000"/>
            </a:lnSpc>
            <a:spcBef>
              <a:spcPct val="0"/>
            </a:spcBef>
            <a:spcAft>
              <a:spcPct val="35000"/>
            </a:spcAft>
            <a:buNone/>
          </a:pPr>
          <a:r>
            <a:rPr lang="he-IL" sz="1600" b="0" i="0" kern="1200" dirty="0"/>
            <a:t>ישנם מקרים בהם האדם מקבל על עצמו במודע תקופה ארוכה ללא תענוג, אך זאת רק מכיוון שמעדיף ומצפה לתענוג העתידי הגדול שמחכה לו בסוף, שלפי העדר וההשתוקקות אל התענוג, כך ילך ויתעצם.</a:t>
          </a:r>
          <a:endParaRPr lang="he-IL" sz="1600" kern="1200" dirty="0"/>
        </a:p>
      </dsp:txBody>
      <dsp:txXfrm>
        <a:off x="1565700" y="2697350"/>
        <a:ext cx="3850577" cy="2310346"/>
      </dsp:txXfrm>
    </dsp:sp>
    <dsp:sp modelId="{03440157-3F8A-4133-A9E8-077A830BF43A}">
      <dsp:nvSpPr>
        <dsp:cNvPr id="0" name=""/>
        <dsp:cNvSpPr/>
      </dsp:nvSpPr>
      <dsp:spPr>
        <a:xfrm>
          <a:off x="5801335" y="2697350"/>
          <a:ext cx="3850577" cy="23103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האדמו"ר </a:t>
          </a:r>
          <a:r>
            <a:rPr lang="he-IL" sz="1600" kern="1200" dirty="0" err="1"/>
            <a:t>הרש"ב</a:t>
          </a:r>
          <a:r>
            <a:rPr lang="he-IL" sz="1600" b="0" i="0" kern="1200" dirty="0"/>
            <a:t>: "</a:t>
          </a:r>
          <a:r>
            <a:rPr lang="he-IL" sz="1600" b="0" i="0" kern="1200" dirty="0" err="1"/>
            <a:t>דהנה</a:t>
          </a:r>
          <a:r>
            <a:rPr lang="he-IL" sz="1600" b="0" i="0" kern="1200" dirty="0"/>
            <a:t> ידוע </a:t>
          </a:r>
          <a:r>
            <a:rPr lang="he-IL" sz="1600" b="0" i="0" kern="1200" dirty="0" err="1"/>
            <a:t>דהעונג</a:t>
          </a:r>
          <a:r>
            <a:rPr lang="he-IL" sz="1600" b="0" i="0" kern="1200" dirty="0"/>
            <a:t> שבנפש </a:t>
          </a:r>
          <a:r>
            <a:rPr lang="he-IL" sz="1600" b="0" i="0" kern="1200" dirty="0">
              <a:solidFill>
                <a:srgbClr val="FF00FF"/>
              </a:solidFill>
            </a:rPr>
            <a:t>הוא הכוח היותר עליון </a:t>
          </a:r>
          <a:r>
            <a:rPr lang="he-IL" sz="1600" b="0" i="0" kern="1200" dirty="0" err="1">
              <a:solidFill>
                <a:srgbClr val="FF00FF"/>
              </a:solidFill>
            </a:rPr>
            <a:t>בהכוחות</a:t>
          </a:r>
          <a:r>
            <a:rPr lang="he-IL" sz="1600" b="0" i="0" kern="1200" dirty="0">
              <a:solidFill>
                <a:srgbClr val="FF00FF"/>
              </a:solidFill>
            </a:rPr>
            <a:t> מקיפים שבנפש</a:t>
          </a:r>
          <a:r>
            <a:rPr lang="he-IL" sz="1600" b="0" i="0" kern="1200" dirty="0"/>
            <a:t>, וכמאמר 'אין למעלה מעונג', שהוא למעלה גם  מכוח הרצון. </a:t>
          </a:r>
        </a:p>
        <a:p>
          <a:pPr marL="0" lvl="0" indent="0" algn="ctr" defTabSz="711200" rtl="1">
            <a:lnSpc>
              <a:spcPct val="90000"/>
            </a:lnSpc>
            <a:spcBef>
              <a:spcPct val="0"/>
            </a:spcBef>
            <a:spcAft>
              <a:spcPct val="35000"/>
            </a:spcAft>
            <a:buNone/>
          </a:pPr>
          <a:r>
            <a:rPr lang="he-IL" sz="1600" b="0" i="0" kern="1200" dirty="0"/>
            <a:t>וכמו שאנו </a:t>
          </a:r>
          <a:r>
            <a:rPr lang="he-IL" sz="1600" b="0" i="0" kern="1200" dirty="0" err="1"/>
            <a:t>רואין</a:t>
          </a:r>
          <a:r>
            <a:rPr lang="he-IL" sz="1600" b="0" i="0" kern="1200" dirty="0"/>
            <a:t> </a:t>
          </a:r>
          <a:r>
            <a:rPr lang="he-IL" sz="1600" b="0" i="0" kern="1200" dirty="0">
              <a:solidFill>
                <a:srgbClr val="FF00FF"/>
              </a:solidFill>
            </a:rPr>
            <a:t>שהעונג הוא סיבת הרצון</a:t>
          </a:r>
          <a:r>
            <a:rPr lang="he-IL" sz="1600" b="0" i="0" kern="1200" dirty="0"/>
            <a:t>, דמה שאדם רוצה באיזה דבר הוא מפני התענוג שיש לו </a:t>
          </a:r>
          <a:r>
            <a:rPr lang="he-IL" sz="1600" b="0" i="0" kern="1200" dirty="0" err="1"/>
            <a:t>בהדבר</a:t>
          </a:r>
          <a:r>
            <a:rPr lang="he-IL" sz="1600" b="0" i="0" kern="1200" dirty="0"/>
            <a:t> הוא, ואם לא יהיה לו תענוג בעצם הדבר, לא ירצה בו, אם כן </a:t>
          </a:r>
          <a:r>
            <a:rPr lang="he-IL" sz="1600" b="0" i="0" kern="1200" dirty="0">
              <a:solidFill>
                <a:srgbClr val="FF00FF"/>
              </a:solidFill>
            </a:rPr>
            <a:t>העונג למעלה מהרצון</a:t>
          </a:r>
          <a:r>
            <a:rPr lang="he-IL" sz="1600" b="0" i="0" kern="1200" dirty="0"/>
            <a:t>, שהרי הוא סיבת הרצון".</a:t>
          </a:r>
        </a:p>
      </dsp:txBody>
      <dsp:txXfrm>
        <a:off x="5801335" y="2697350"/>
        <a:ext cx="3850577" cy="23103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BF880-5250-4E27-8B1E-E112B26E7D69}">
      <dsp:nvSpPr>
        <dsp:cNvPr id="0" name=""/>
        <dsp:cNvSpPr/>
      </dsp:nvSpPr>
      <dsp:spPr>
        <a:xfrm>
          <a:off x="10681" y="2966"/>
          <a:ext cx="10494237" cy="43454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כתב ר' אליהו לאפיין זצ"ל (לב אליהו ח"א עמוד לא): אל יאמר האדם, ואל יחיה האדם, באופן זה שיחשוב: - אמת שאם אעבוד את ה' ואקיים את התורה יהיה עלי לסבול הרבה, ולא יהיה לי כאן בעוה"ז טוב, אבל זה כדאי, כי כדאי להקריב "קרבן" בעוה"ז החולף, שע"י כך </a:t>
          </a:r>
          <a:r>
            <a:rPr lang="he-IL" sz="2900" kern="1200" dirty="0" err="1"/>
            <a:t>בעוה</a:t>
          </a:r>
          <a:r>
            <a:rPr lang="he-IL" sz="2900" kern="1200" dirty="0"/>
            <a:t>''ב יהיה לי כל טוב.</a:t>
          </a:r>
          <a:endParaRPr lang="en-US" sz="2900" kern="1200" dirty="0"/>
        </a:p>
        <a:p>
          <a:pPr marL="0" lvl="0" indent="0" algn="ctr" defTabSz="1289050" rtl="1">
            <a:lnSpc>
              <a:spcPct val="90000"/>
            </a:lnSpc>
            <a:spcBef>
              <a:spcPct val="0"/>
            </a:spcBef>
            <a:spcAft>
              <a:spcPct val="35000"/>
            </a:spcAft>
            <a:buNone/>
          </a:pPr>
          <a:r>
            <a:rPr lang="he-IL" sz="2900" kern="1200" dirty="0"/>
            <a:t>החושב כך טועה הרבה מאוד! </a:t>
          </a:r>
        </a:p>
        <a:p>
          <a:pPr marL="0" lvl="0" indent="0" algn="ctr" defTabSz="1289050" rtl="1">
            <a:lnSpc>
              <a:spcPct val="90000"/>
            </a:lnSpc>
            <a:spcBef>
              <a:spcPct val="0"/>
            </a:spcBef>
            <a:spcAft>
              <a:spcPct val="35000"/>
            </a:spcAft>
            <a:buNone/>
          </a:pPr>
          <a:r>
            <a:rPr lang="he-IL" sz="2900" kern="1200" dirty="0"/>
            <a:t> ומלבד שזה אינו נכון, הנה גם אין זו הדרך בעבודת השי"ת, כך אין מצליחים, - ומלבד שזו לא דרך ההצלחה, </a:t>
          </a:r>
        </a:p>
        <a:p>
          <a:pPr marL="0" lvl="0" indent="0" algn="ctr" defTabSz="1289050" rtl="1">
            <a:lnSpc>
              <a:spcPct val="90000"/>
            </a:lnSpc>
            <a:spcBef>
              <a:spcPct val="0"/>
            </a:spcBef>
            <a:spcAft>
              <a:spcPct val="35000"/>
            </a:spcAft>
            <a:buNone/>
          </a:pPr>
          <a:r>
            <a:rPr lang="he-IL" sz="2900" b="1" kern="1200" dirty="0"/>
            <a:t>הנה האדם מחויב, וכן תובע </a:t>
          </a:r>
          <a:r>
            <a:rPr lang="he-IL" sz="2900" b="1" kern="1200" dirty="0" err="1"/>
            <a:t>הקב''ה</a:t>
          </a:r>
          <a:r>
            <a:rPr lang="he-IL" sz="2900" b="1" kern="1200" dirty="0"/>
            <a:t> מהאדם</a:t>
          </a:r>
          <a:r>
            <a:rPr lang="he-IL" sz="2900" kern="1200" dirty="0"/>
            <a:t>, שיתבונן וימצא שאם יקיים רצונו של מקום יהיה לו </a:t>
          </a:r>
          <a:r>
            <a:rPr lang="he-IL" sz="2900" kern="1200" dirty="0" err="1"/>
            <a:t>בעוה</a:t>
          </a:r>
          <a:r>
            <a:rPr lang="he-IL" sz="2900" kern="1200" dirty="0"/>
            <a:t>''ז </a:t>
          </a:r>
          <a:r>
            <a:rPr lang="he-IL" sz="2900" kern="1200" dirty="0" err="1"/>
            <a:t>ג''כ</a:t>
          </a:r>
          <a:r>
            <a:rPr lang="he-IL" sz="2900" kern="1200" dirty="0"/>
            <a:t> טובה וברכה!  עכ"ל.</a:t>
          </a:r>
        </a:p>
      </dsp:txBody>
      <dsp:txXfrm>
        <a:off x="10681" y="2966"/>
        <a:ext cx="10494237" cy="43454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534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5348"/>
          </a:xfrm>
          <a:prstGeom prst="rect">
            <a:avLst/>
          </a:prstGeom>
        </p:spPr>
        <p:txBody>
          <a:bodyPr vert="horz" lIns="91440" tIns="45720" rIns="91440" bIns="45720" rtlCol="1"/>
          <a:lstStyle>
            <a:lvl1pPr algn="l">
              <a:defRPr sz="1200"/>
            </a:lvl1pPr>
          </a:lstStyle>
          <a:p>
            <a:fld id="{FFD68451-FB36-43A1-99DC-E60C34A22F05}" type="datetimeFigureOut">
              <a:rPr lang="he-IL" smtClean="0"/>
              <a:t>ד'/שבט/תשפ"ד</a:t>
            </a:fld>
            <a:endParaRPr lang="he-IL"/>
          </a:p>
        </p:txBody>
      </p:sp>
      <p:sp>
        <p:nvSpPr>
          <p:cNvPr id="4" name="מציין מיקום של תמונת שקופית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51219"/>
            <a:ext cx="5438140" cy="3887361"/>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52016" y="9377317"/>
            <a:ext cx="2945659" cy="49534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377317"/>
            <a:ext cx="2945659" cy="495347"/>
          </a:xfrm>
          <a:prstGeom prst="rect">
            <a:avLst/>
          </a:prstGeom>
        </p:spPr>
        <p:txBody>
          <a:bodyPr vert="horz" lIns="91440" tIns="45720" rIns="91440" bIns="45720" rtlCol="1" anchor="b"/>
          <a:lstStyle>
            <a:lvl1pPr algn="l">
              <a:defRPr sz="1200"/>
            </a:lvl1pPr>
          </a:lstStyle>
          <a:p>
            <a:fld id="{89F831EF-C7FA-427B-B615-01D519E720A7}" type="slidenum">
              <a:rPr lang="he-IL" smtClean="0"/>
              <a:t>‹#›</a:t>
            </a:fld>
            <a:endParaRPr lang="he-IL"/>
          </a:p>
        </p:txBody>
      </p:sp>
    </p:spTree>
    <p:extLst>
      <p:ext uri="{BB962C8B-B14F-4D97-AF65-F5344CB8AC3E}">
        <p14:creationId xmlns:p14="http://schemas.microsoft.com/office/powerpoint/2010/main" val="124962556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תניא ליקוטי אמרים פרק יד</a:t>
            </a:r>
          </a:p>
          <a:p>
            <a:r>
              <a:rPr lang="he-IL" dirty="0"/>
              <a:t>גודל ותוקף האהבה לה' </a:t>
            </a:r>
            <a:r>
              <a:rPr lang="he-IL" dirty="0" err="1"/>
              <a:t>בבחי</a:t>
            </a:r>
            <a:r>
              <a:rPr lang="he-IL" dirty="0"/>
              <a:t>' אהבה בתענוגים להתענג על ה' מעין עוה"ב </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1692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האם ניתן לבחור האם להתענג ולהנות?</a:t>
            </a:r>
          </a:p>
          <a:p>
            <a:r>
              <a:rPr lang="he-IL" dirty="0"/>
              <a:t>האם יש מקום שלמדים את זה?</a:t>
            </a:r>
          </a:p>
          <a:p>
            <a:r>
              <a:rPr lang="he-IL" dirty="0"/>
              <a:t>האם ביהדות יש מקורות איך מתענגים?</a:t>
            </a:r>
          </a:p>
          <a:p>
            <a:r>
              <a:rPr lang="he-IL" dirty="0"/>
              <a:t>האם האדם נברא רק להנות?</a:t>
            </a:r>
          </a:p>
          <a:p>
            <a:r>
              <a:rPr lang="he-IL" dirty="0"/>
              <a:t>מדוע יש לאדם </a:t>
            </a:r>
            <a:r>
              <a:rPr lang="he-IL" dirty="0" err="1"/>
              <a:t>יסורים</a:t>
            </a:r>
            <a:r>
              <a:rPr lang="he-IL" dirty="0"/>
              <a:t>?</a:t>
            </a:r>
          </a:p>
          <a:p>
            <a:r>
              <a:rPr lang="he-IL" dirty="0"/>
              <a:t>הארת התענוג</a:t>
            </a:r>
          </a:p>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609211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ראיית הלב אליהו מרחל ולאה שחיפשו להרגיש כיצד ציווי ה' לעזוב את בית אביהם כדאי להם. </a:t>
            </a:r>
          </a:p>
          <a:p>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09167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כמה לחמניות נשארו לנו – לתת לילדים הנאה רוחנית. </a:t>
            </a: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333D7F82-4CF1-46ED-B51E-E389E6030BAB}" type="slidenum">
              <a:rPr kumimoji="0" lang="he-IL"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9860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4A92875-EF55-924C-A230-8ADE2171873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A12B900-E027-2A98-F1DC-DF70261DA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260E8D6-0039-BE44-3BBB-8EF0F99726D5}"/>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E162FD98-B4E7-4F09-ABC4-E68F2BF7C135}"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14 ינואר 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BA0CCE99-A646-2654-F018-AEC1E2C25361}"/>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69686D34-CC40-7878-3B8F-D7755A572849}"/>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30832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646216-1216-7A0A-D33D-C648E3F4DCB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912295-AEB4-5711-0347-3B12739D8EF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FD38413-04DD-8CF4-53D2-44D7327A7973}"/>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39391F0-3CEC-43F2-B2F5-040D7CE80DEA}"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14 ינואר 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F7F1BCD1-2403-5130-B993-3A55369C975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EFCFF28C-1671-9B1E-BDBF-5A85CEA48D7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90784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68CFB4-5EFA-F79A-3DBE-495B038D3B9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3FE116C-E7A8-6FDC-ED66-D92EF66B4C76}"/>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93B64E9-23A8-41A7-90C8-F18AE66A74EA}" type="datetime8">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14 ינואר 24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מציין מיקום של כותרת תחתונה 3">
            <a:extLst>
              <a:ext uri="{FF2B5EF4-FFF2-40B4-BE49-F238E27FC236}">
                <a16:creationId xmlns:a16="http://schemas.microsoft.com/office/drawing/2014/main" id="{145E64B2-5DE0-A24E-CB5C-BD9CF4947950}"/>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מספר שקופית 4">
            <a:extLst>
              <a:ext uri="{FF2B5EF4-FFF2-40B4-BE49-F238E27FC236}">
                <a16:creationId xmlns:a16="http://schemas.microsoft.com/office/drawing/2014/main" id="{A12865B0-F0D4-C777-217E-C6AA0D546257}"/>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556082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9F6374B-B85F-FED4-FD1F-7D652977472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420E6AC-966F-4344-88F3-4A44D20428E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08D683-405D-9EDE-94ED-E43A1F497F7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E913AD-9159-49BF-908E-CD4102F9EF02}" type="datetime8">
              <a:rPr lang="he-IL" smtClean="0"/>
              <a:t>14 ינואר 24</a:t>
            </a:fld>
            <a:endParaRPr lang="he-IL"/>
          </a:p>
        </p:txBody>
      </p:sp>
      <p:sp>
        <p:nvSpPr>
          <p:cNvPr id="5" name="מציין מיקום של כותרת תחתונה 4">
            <a:extLst>
              <a:ext uri="{FF2B5EF4-FFF2-40B4-BE49-F238E27FC236}">
                <a16:creationId xmlns:a16="http://schemas.microsoft.com/office/drawing/2014/main" id="{156D62D5-11E2-0EE2-0C61-A25D07E24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2554CA80-356D-E107-5F52-962527056FEC}"/>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1D74C7B-3CD2-4568-B085-18174C517405}" type="slidenum">
              <a:rPr lang="he-IL" smtClean="0"/>
              <a:t>‹#›</a:t>
            </a:fld>
            <a:endParaRPr lang="he-IL"/>
          </a:p>
        </p:txBody>
      </p:sp>
    </p:spTree>
    <p:extLst>
      <p:ext uri="{BB962C8B-B14F-4D97-AF65-F5344CB8AC3E}">
        <p14:creationId xmlns:p14="http://schemas.microsoft.com/office/powerpoint/2010/main" val="4279916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keshet-loves.blogspot.com/2014/10/manuella.htm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mako.co.il/news-money/2020_q1/Article-2f9018aa0343071026.htm?Partner=interlink"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link.springer.com/article/10.1007/s12144-021-02206-4" TargetMode="External"/><Relationship Id="rId4" Type="http://schemas.openxmlformats.org/officeDocument/2006/relationships/hyperlink" Target="https://www.cbs.gov.il/he/Events/DocLib/kenes/kns_2_15_0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837473B0-CC2E-450A-ABE3-18F120FF3D39}">
                <a1611:picAttrSrcUrl xmlns:a1611="http://schemas.microsoft.com/office/drawing/2016/11/main" r:id="rId4"/>
              </a:ext>
            </a:extLst>
          </a:blip>
          <a:srcRect/>
          <a:stretch>
            <a:fillRect t="-29000" b="-29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AF00AF-9C5E-3E0C-DFD2-E693EA191FEC}"/>
              </a:ext>
            </a:extLst>
          </p:cNvPr>
          <p:cNvSpPr>
            <a:spLocks noGrp="1"/>
          </p:cNvSpPr>
          <p:nvPr>
            <p:ph type="ctrTitle"/>
          </p:nvPr>
        </p:nvSpPr>
        <p:spPr>
          <a:noFill/>
        </p:spPr>
        <p:txBody>
          <a:bodyPr>
            <a:normAutofit fontScale="90000"/>
            <a:scene3d>
              <a:camera prst="orthographicFront"/>
              <a:lightRig rig="threePt" dir="t"/>
            </a:scene3d>
            <a:sp3d>
              <a:bevelB h="25400" prst="softRound"/>
            </a:sp3d>
          </a:bodyPr>
          <a:lstStyle/>
          <a:p>
            <a:r>
              <a:rPr lang="he-IL" sz="8800" b="1" dirty="0">
                <a:effectLst>
                  <a:glow rad="304800">
                    <a:schemeClr val="accent4">
                      <a:lumMod val="60000"/>
                      <a:lumOff val="40000"/>
                    </a:schemeClr>
                  </a:glow>
                </a:effectLst>
              </a:rPr>
              <a:t>קורס </a:t>
            </a:r>
            <a:br>
              <a:rPr lang="he-IL" sz="8800" b="1" dirty="0">
                <a:effectLst>
                  <a:glow rad="304800">
                    <a:schemeClr val="accent4">
                      <a:lumMod val="60000"/>
                      <a:lumOff val="40000"/>
                    </a:schemeClr>
                  </a:glow>
                </a:effectLst>
              </a:rPr>
            </a:br>
            <a:r>
              <a:rPr lang="he-IL" sz="8800" b="1" dirty="0">
                <a:effectLst>
                  <a:glow rad="304800">
                    <a:schemeClr val="accent4">
                      <a:lumMod val="60000"/>
                      <a:lumOff val="40000"/>
                    </a:schemeClr>
                  </a:glow>
                </a:effectLst>
              </a:rPr>
              <a:t>להתענג באהבה</a:t>
            </a:r>
          </a:p>
        </p:txBody>
      </p:sp>
      <p:sp>
        <p:nvSpPr>
          <p:cNvPr id="3" name="כותרת משנה 2">
            <a:extLst>
              <a:ext uri="{FF2B5EF4-FFF2-40B4-BE49-F238E27FC236}">
                <a16:creationId xmlns:a16="http://schemas.microsoft.com/office/drawing/2014/main" id="{29BD372E-6D35-E2EB-63DA-A8004BFF1BE8}"/>
              </a:ext>
            </a:extLst>
          </p:cNvPr>
          <p:cNvSpPr>
            <a:spLocks noGrp="1"/>
          </p:cNvSpPr>
          <p:nvPr>
            <p:ph type="subTitle" idx="1"/>
          </p:nvPr>
        </p:nvSpPr>
        <p:spPr>
          <a:xfrm>
            <a:off x="1524000" y="3602038"/>
            <a:ext cx="9144000" cy="2754312"/>
          </a:xfrm>
        </p:spPr>
        <p:txBody>
          <a:bodyPr>
            <a:normAutofit/>
          </a:bodyPr>
          <a:lstStyle/>
          <a:p>
            <a:r>
              <a:rPr lang="he-IL" dirty="0"/>
              <a:t>מַה יָּפִית וּמַה נָּעַמְתְּ אַהֲבָה בַּתַּעֲנוּגִים:</a:t>
            </a:r>
          </a:p>
          <a:p>
            <a:r>
              <a:rPr lang="he-IL" dirty="0">
                <a:highlight>
                  <a:srgbClr val="61D6FF"/>
                </a:highlight>
              </a:rPr>
              <a:t>מדריך מעשי</a:t>
            </a:r>
          </a:p>
          <a:p>
            <a:r>
              <a:rPr lang="he-IL" dirty="0">
                <a:highlight>
                  <a:srgbClr val="61D6FF"/>
                </a:highlight>
              </a:rPr>
              <a:t>ליהדות מאושרת</a:t>
            </a:r>
          </a:p>
          <a:p>
            <a:r>
              <a:rPr lang="he-IL" dirty="0">
                <a:highlight>
                  <a:srgbClr val="61D6FF"/>
                </a:highlight>
              </a:rPr>
              <a:t>הרב יהודה טאוב</a:t>
            </a:r>
          </a:p>
          <a:p>
            <a:r>
              <a:rPr lang="he-IL" dirty="0">
                <a:highlight>
                  <a:srgbClr val="61D6FF"/>
                </a:highlight>
              </a:rPr>
              <a:t>052-7139520</a:t>
            </a:r>
          </a:p>
        </p:txBody>
      </p:sp>
      <p:sp>
        <p:nvSpPr>
          <p:cNvPr id="4" name="מציין מיקום של מספר שקופית 3">
            <a:extLst>
              <a:ext uri="{FF2B5EF4-FFF2-40B4-BE49-F238E27FC236}">
                <a16:creationId xmlns:a16="http://schemas.microsoft.com/office/drawing/2014/main" id="{F93933FD-3A47-A9CF-40BD-AF84AF5F0380}"/>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14873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398E52-E9E6-07A1-6085-CE925D43986C}"/>
              </a:ext>
            </a:extLst>
          </p:cNvPr>
          <p:cNvSpPr>
            <a:spLocks noGrp="1"/>
          </p:cNvSpPr>
          <p:nvPr>
            <p:ph type="title"/>
          </p:nvPr>
        </p:nvSpPr>
        <p:spPr>
          <a:xfrm>
            <a:off x="838200" y="365126"/>
            <a:ext cx="10515600" cy="850832"/>
          </a:xfrm>
          <a:solidFill>
            <a:schemeClr val="accent6">
              <a:lumMod val="40000"/>
              <a:lumOff val="60000"/>
            </a:schemeClr>
          </a:solidFill>
        </p:spPr>
        <p:txBody>
          <a:bodyPr>
            <a:normAutofit fontScale="90000"/>
          </a:bodyPr>
          <a:lstStyle/>
          <a:p>
            <a:pPr algn="ctr"/>
            <a:br>
              <a:rPr lang="he-IL" b="1" dirty="0"/>
            </a:br>
            <a:r>
              <a:rPr lang="he-IL" b="1" dirty="0"/>
              <a:t>יסוד החסידות ושרש העבודה התמימה הוא שיתברר ויתאמת אצל האדם מה חובתו בעולמו? ולמה צריך שישים מבטו ומגמתו בכל אשר הוא עמל כל ימי חייו? </a:t>
            </a:r>
          </a:p>
        </p:txBody>
      </p:sp>
      <p:sp>
        <p:nvSpPr>
          <p:cNvPr id="3" name="מציין מיקום תוכן 2">
            <a:extLst>
              <a:ext uri="{FF2B5EF4-FFF2-40B4-BE49-F238E27FC236}">
                <a16:creationId xmlns:a16="http://schemas.microsoft.com/office/drawing/2014/main" id="{8758E540-85CA-EEC5-154B-9A7A7C806CF4}"/>
              </a:ext>
            </a:extLst>
          </p:cNvPr>
          <p:cNvSpPr>
            <a:spLocks noGrp="1"/>
          </p:cNvSpPr>
          <p:nvPr>
            <p:ph idx="1"/>
          </p:nvPr>
        </p:nvSpPr>
        <p:spPr>
          <a:xfrm>
            <a:off x="838200" y="2334637"/>
            <a:ext cx="10515600" cy="3842325"/>
          </a:xfrm>
        </p:spPr>
        <p:txBody>
          <a:bodyPr>
            <a:noAutofit/>
          </a:bodyPr>
          <a:lstStyle/>
          <a:p>
            <a:pPr algn="ctr"/>
            <a:r>
              <a:rPr lang="he-IL" sz="4000" dirty="0">
                <a:effectLst/>
                <a:ea typeface="Calibri" panose="020F0502020204030204" pitchFamily="34" charset="0"/>
                <a:cs typeface="Aharoni" panose="02010803020104030203" pitchFamily="2" charset="-79"/>
              </a:rPr>
              <a:t>והנה מה </a:t>
            </a:r>
            <a:r>
              <a:rPr lang="he-IL" sz="4000" dirty="0" err="1">
                <a:effectLst/>
                <a:ea typeface="Calibri" panose="020F0502020204030204" pitchFamily="34" charset="0"/>
                <a:cs typeface="Aharoni" panose="02010803020104030203" pitchFamily="2" charset="-79"/>
              </a:rPr>
              <a:t>שהורונו</a:t>
            </a:r>
            <a:r>
              <a:rPr lang="he-IL" sz="4000" dirty="0">
                <a:effectLst/>
                <a:ea typeface="Calibri" panose="020F0502020204030204" pitchFamily="34" charset="0"/>
                <a:cs typeface="Aharoni" panose="02010803020104030203" pitchFamily="2" charset="-79"/>
              </a:rPr>
              <a:t> חכמינו </a:t>
            </a:r>
            <a:r>
              <a:rPr lang="he-IL" sz="4000" dirty="0" err="1">
                <a:effectLst/>
                <a:ea typeface="Calibri" panose="020F0502020204030204" pitchFamily="34" charset="0"/>
                <a:cs typeface="Aharoni" panose="02010803020104030203" pitchFamily="2" charset="-79"/>
              </a:rPr>
              <a:t>זכרונם</a:t>
            </a:r>
            <a:r>
              <a:rPr lang="he-IL" sz="4000" dirty="0">
                <a:effectLst/>
                <a:ea typeface="Calibri" panose="020F0502020204030204" pitchFamily="34" charset="0"/>
                <a:cs typeface="Aharoni" panose="02010803020104030203" pitchFamily="2" charset="-79"/>
              </a:rPr>
              <a:t> לברכה הוא: </a:t>
            </a:r>
          </a:p>
          <a:p>
            <a:pPr algn="ctr"/>
            <a:r>
              <a:rPr lang="he-IL" sz="4000" dirty="0">
                <a:solidFill>
                  <a:schemeClr val="accent1">
                    <a:lumMod val="75000"/>
                  </a:schemeClr>
                </a:solidFill>
                <a:effectLst/>
                <a:ea typeface="Calibri" panose="020F0502020204030204" pitchFamily="34" charset="0"/>
                <a:cs typeface="Aharoni" panose="02010803020104030203" pitchFamily="2" charset="-79"/>
              </a:rPr>
              <a:t>שהאדם לא נברא </a:t>
            </a:r>
            <a:r>
              <a:rPr lang="he-IL" sz="4000" b="1" dirty="0">
                <a:solidFill>
                  <a:schemeClr val="accent1">
                    <a:lumMod val="75000"/>
                  </a:schemeClr>
                </a:solidFill>
                <a:effectLst/>
                <a:ea typeface="Calibri" panose="020F0502020204030204" pitchFamily="34" charset="0"/>
                <a:cs typeface="Aharoni" panose="02010803020104030203" pitchFamily="2" charset="-79"/>
              </a:rPr>
              <a:t>אלא להתענג </a:t>
            </a:r>
            <a:r>
              <a:rPr lang="he-IL" sz="4000" b="1" dirty="0">
                <a:effectLst/>
                <a:ea typeface="Calibri" panose="020F0502020204030204" pitchFamily="34" charset="0"/>
                <a:cs typeface="Aharoni" panose="02010803020104030203" pitchFamily="2" charset="-79"/>
              </a:rPr>
              <a:t>על ה'</a:t>
            </a:r>
            <a:r>
              <a:rPr lang="he-IL" sz="4000" dirty="0">
                <a:effectLst/>
                <a:ea typeface="Calibri" panose="020F0502020204030204" pitchFamily="34" charset="0"/>
                <a:cs typeface="Aharoni" panose="02010803020104030203" pitchFamily="2" charset="-79"/>
              </a:rPr>
              <a:t> ולהנות מזיו שכינתו </a:t>
            </a:r>
          </a:p>
          <a:p>
            <a:pPr algn="ctr"/>
            <a:r>
              <a:rPr lang="he-IL" sz="4000" dirty="0">
                <a:effectLst/>
                <a:ea typeface="Calibri" panose="020F0502020204030204" pitchFamily="34" charset="0"/>
                <a:cs typeface="Aharoni" panose="02010803020104030203" pitchFamily="2" charset="-79"/>
              </a:rPr>
              <a:t>שזהו התענוג האמיתי והעידון הגדול מכל העידונים שיכולים </a:t>
            </a:r>
            <a:r>
              <a:rPr lang="he-IL" sz="4000" dirty="0" err="1">
                <a:effectLst/>
                <a:ea typeface="Calibri" panose="020F0502020204030204" pitchFamily="34" charset="0"/>
                <a:cs typeface="Aharoni" panose="02010803020104030203" pitchFamily="2" charset="-79"/>
              </a:rPr>
              <a:t>להמצא</a:t>
            </a:r>
            <a:r>
              <a:rPr lang="he-IL" sz="4000" dirty="0">
                <a:effectLst/>
                <a:ea typeface="Calibri" panose="020F0502020204030204" pitchFamily="34" charset="0"/>
                <a:cs typeface="Aharoni" panose="02010803020104030203" pitchFamily="2" charset="-79"/>
              </a:rPr>
              <a:t>. </a:t>
            </a:r>
          </a:p>
          <a:p>
            <a:pPr algn="ctr"/>
            <a:r>
              <a:rPr lang="he-IL" sz="4000" dirty="0">
                <a:solidFill>
                  <a:schemeClr val="accent4">
                    <a:lumMod val="50000"/>
                  </a:schemeClr>
                </a:solidFill>
                <a:ea typeface="Calibri" panose="020F0502020204030204" pitchFamily="34" charset="0"/>
                <a:cs typeface="Aharoni" panose="02010803020104030203" pitchFamily="2" charset="-79"/>
              </a:rPr>
              <a:t>מסילת ישרים - פתיחה</a:t>
            </a:r>
            <a:endParaRPr lang="he-IL" sz="5400" dirty="0">
              <a:solidFill>
                <a:schemeClr val="accent4">
                  <a:lumMod val="50000"/>
                </a:schemeClr>
              </a:solidFill>
            </a:endParaRPr>
          </a:p>
        </p:txBody>
      </p:sp>
      <p:sp>
        <p:nvSpPr>
          <p:cNvPr id="4" name="מציין מיקום של מספר שקופית 3">
            <a:extLst>
              <a:ext uri="{FF2B5EF4-FFF2-40B4-BE49-F238E27FC236}">
                <a16:creationId xmlns:a16="http://schemas.microsoft.com/office/drawing/2014/main" id="{B0444F6C-108B-ABEB-33AC-E25C9559CDC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0211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1D6FF">
            <a:alpha val="85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DCDFCF-FFFD-E1F2-53D4-61572D8D9B89}"/>
              </a:ext>
            </a:extLst>
          </p:cNvPr>
          <p:cNvSpPr>
            <a:spLocks noGrp="1"/>
          </p:cNvSpPr>
          <p:nvPr>
            <p:ph type="title"/>
          </p:nvPr>
        </p:nvSpPr>
        <p:spPr/>
        <p:txBody>
          <a:bodyPr>
            <a:scene3d>
              <a:camera prst="orthographicFront"/>
              <a:lightRig rig="threePt" dir="t"/>
            </a:scene3d>
            <a:sp3d extrusionH="57150">
              <a:bevelT w="50800" h="38100" prst="riblet"/>
            </a:sp3d>
          </a:bodyPr>
          <a:lstStyle/>
          <a:p>
            <a:pPr algn="ctr"/>
            <a:r>
              <a:rPr lang="he-IL" dirty="0">
                <a:effectLst>
                  <a:outerShdw blurRad="50800" dist="38100" dir="10800000" algn="r" rotWithShape="0">
                    <a:schemeClr val="accent5">
                      <a:lumMod val="75000"/>
                    </a:schemeClr>
                  </a:outerShdw>
                </a:effectLst>
              </a:rPr>
              <a:t>יסוד המים - תענוג</a:t>
            </a:r>
          </a:p>
        </p:txBody>
      </p:sp>
      <p:graphicFrame>
        <p:nvGraphicFramePr>
          <p:cNvPr id="5" name="מציין מיקום תוכן 4">
            <a:extLst>
              <a:ext uri="{FF2B5EF4-FFF2-40B4-BE49-F238E27FC236}">
                <a16:creationId xmlns:a16="http://schemas.microsoft.com/office/drawing/2014/main" id="{E20225BB-8A8C-A280-CF90-1D165A02BDF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7E1D03C5-37C2-3EED-89BD-DBF837A3CEE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291602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B97BF3-784C-9602-CAAC-461F4DC4AFA2}"/>
              </a:ext>
            </a:extLst>
          </p:cNvPr>
          <p:cNvSpPr>
            <a:spLocks noGrp="1"/>
          </p:cNvSpPr>
          <p:nvPr>
            <p:ph type="title"/>
          </p:nvPr>
        </p:nvSpPr>
        <p:spPr>
          <a:effectLst>
            <a:glow rad="228600">
              <a:schemeClr val="accent4">
                <a:satMod val="175000"/>
                <a:alpha val="40000"/>
              </a:schemeClr>
            </a:glow>
          </a:effectLst>
        </p:spPr>
        <p:txBody>
          <a:bodyPr>
            <a:normAutofit/>
            <a:scene3d>
              <a:camera prst="orthographicFront"/>
              <a:lightRig rig="threePt" dir="t"/>
            </a:scene3d>
            <a:sp3d extrusionH="57150">
              <a:bevelT w="38100" h="38100" prst="angle"/>
            </a:sp3d>
          </a:bodyPr>
          <a:lstStyle/>
          <a:p>
            <a:pPr lvl="0" algn="ctr" rtl="1"/>
            <a:r>
              <a:rPr lang="he-IL" b="0" i="0" dirty="0">
                <a:solidFill>
                  <a:srgbClr val="00B0F0"/>
                </a:solidFill>
                <a:effectLst>
                  <a:outerShdw blurRad="50800" dir="5400000" algn="ctr" rotWithShape="0">
                    <a:srgbClr val="000000">
                      <a:alpha val="43137"/>
                    </a:srgbClr>
                  </a:outerShdw>
                </a:effectLst>
              </a:rPr>
              <a:t>ספר יצירה</a:t>
            </a:r>
            <a:r>
              <a:rPr lang="he-IL" b="0" i="0" baseline="30000" dirty="0">
                <a:solidFill>
                  <a:srgbClr val="00B0F0"/>
                </a:solidFill>
                <a:effectLst>
                  <a:outerShdw blurRad="50800" dir="5400000" algn="ctr" rotWithShape="0">
                    <a:srgbClr val="000000">
                      <a:alpha val="43137"/>
                    </a:srgbClr>
                  </a:outerShdw>
                </a:effectLst>
              </a:rPr>
              <a:t> - </a:t>
            </a:r>
            <a:r>
              <a:rPr lang="he-IL" dirty="0">
                <a:solidFill>
                  <a:srgbClr val="00B0F0"/>
                </a:solidFill>
                <a:effectLst>
                  <a:outerShdw blurRad="50800" dir="5400000" algn="ctr" rotWithShape="0">
                    <a:srgbClr val="000000">
                      <a:alpha val="43137"/>
                    </a:srgbClr>
                  </a:outerShdw>
                </a:effectLst>
              </a:rPr>
              <a:t>אין בטובה למעלה מענג </a:t>
            </a:r>
            <a:br>
              <a:rPr lang="he-IL" dirty="0">
                <a:solidFill>
                  <a:srgbClr val="00B0F0"/>
                </a:solidFill>
                <a:effectLst>
                  <a:outerShdw blurRad="50800" dir="5400000" algn="ctr" rotWithShape="0">
                    <a:srgbClr val="000000">
                      <a:alpha val="43137"/>
                    </a:srgbClr>
                  </a:outerShdw>
                </a:effectLst>
              </a:rPr>
            </a:br>
            <a:endParaRPr lang="he-IL" dirty="0">
              <a:solidFill>
                <a:srgbClr val="00B0F0"/>
              </a:solidFill>
              <a:effectLst>
                <a:outerShdw blurRad="50800" dir="5400000" algn="ctr" rotWithShape="0">
                  <a:srgbClr val="000000">
                    <a:alpha val="43137"/>
                  </a:srgbClr>
                </a:outerShdw>
              </a:effectLst>
            </a:endParaRPr>
          </a:p>
        </p:txBody>
      </p:sp>
      <p:graphicFrame>
        <p:nvGraphicFramePr>
          <p:cNvPr id="5" name="מציין מיקום תוכן 4">
            <a:extLst>
              <a:ext uri="{FF2B5EF4-FFF2-40B4-BE49-F238E27FC236}">
                <a16:creationId xmlns:a16="http://schemas.microsoft.com/office/drawing/2014/main" id="{B0BBD997-FC26-68A2-BC77-DC84B4915FF9}"/>
              </a:ext>
            </a:extLst>
          </p:cNvPr>
          <p:cNvGraphicFramePr>
            <a:graphicFrameLocks noGrp="1"/>
          </p:cNvGraphicFramePr>
          <p:nvPr>
            <p:ph idx="1"/>
          </p:nvPr>
        </p:nvGraphicFramePr>
        <p:xfrm>
          <a:off x="136187" y="1167319"/>
          <a:ext cx="11217613" cy="5009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36AA828D-2072-5B21-54FA-9F5B3206A219}"/>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589388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1D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C59515-8707-4897-9EFC-169085AB693B}"/>
              </a:ext>
            </a:extLst>
          </p:cNvPr>
          <p:cNvSpPr>
            <a:spLocks noGrp="1"/>
          </p:cNvSpPr>
          <p:nvPr>
            <p:ph type="title"/>
          </p:nvPr>
        </p:nvSpPr>
        <p:spPr/>
        <p:txBody>
          <a:bodyPr/>
          <a:lstStyle/>
          <a:p>
            <a:pPr algn="ctr"/>
            <a:r>
              <a:rPr lang="he-IL" dirty="0"/>
              <a:t>האם יהדות זה לסבול כאן בשביל להנות שם?</a:t>
            </a:r>
          </a:p>
        </p:txBody>
      </p:sp>
      <p:graphicFrame>
        <p:nvGraphicFramePr>
          <p:cNvPr id="4" name="מציין מיקום תוכן 3">
            <a:extLst>
              <a:ext uri="{FF2B5EF4-FFF2-40B4-BE49-F238E27FC236}">
                <a16:creationId xmlns:a16="http://schemas.microsoft.com/office/drawing/2014/main" id="{AA4C9A1D-292A-5D9F-0C85-A52ACC2CE5FF}"/>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מציין מיקום של מספר שקופית 2">
            <a:extLst>
              <a:ext uri="{FF2B5EF4-FFF2-40B4-BE49-F238E27FC236}">
                <a16:creationId xmlns:a16="http://schemas.microsoft.com/office/drawing/2014/main" id="{D0844E4F-5562-8690-32FC-F08B079C938F}"/>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74319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alpha val="47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597177-8F6C-DD0A-F56D-DA3BCF5C5538}"/>
              </a:ext>
            </a:extLst>
          </p:cNvPr>
          <p:cNvSpPr>
            <a:spLocks noGrp="1"/>
          </p:cNvSpPr>
          <p:nvPr>
            <p:ph type="title"/>
          </p:nvPr>
        </p:nvSpPr>
        <p:spPr/>
        <p:txBody>
          <a:bodyPr>
            <a:normAutofit fontScale="90000"/>
          </a:bodyPr>
          <a:lstStyle/>
          <a:p>
            <a:pPr algn="ctr" fontAlgn="base"/>
            <a:br>
              <a:rPr lang="he-IL" b="1" dirty="0">
                <a:solidFill>
                  <a:srgbClr val="000000"/>
                </a:solidFill>
                <a:effectLst/>
                <a:latin typeface="ReformaNarrowMedium"/>
              </a:rPr>
            </a:br>
            <a:br>
              <a:rPr lang="he-IL" b="1" dirty="0">
                <a:solidFill>
                  <a:srgbClr val="000000"/>
                </a:solidFill>
                <a:effectLst/>
                <a:latin typeface="ReformaNarrowMedium"/>
              </a:rPr>
            </a:br>
            <a:r>
              <a:rPr lang="he-IL" b="1" dirty="0">
                <a:solidFill>
                  <a:srgbClr val="000000"/>
                </a:solidFill>
                <a:effectLst/>
                <a:latin typeface="ReformaNarrowMedium"/>
              </a:rPr>
              <a:t>מי מאושר יותר: חרדים או חילונים?</a:t>
            </a:r>
            <a:br>
              <a:rPr lang="he-IL" b="1" dirty="0">
                <a:solidFill>
                  <a:srgbClr val="000000"/>
                </a:solidFill>
                <a:effectLst/>
                <a:latin typeface="ReformaNarrowMedium"/>
              </a:rPr>
            </a:br>
            <a:r>
              <a:rPr lang="he-IL" sz="2200" b="1" dirty="0">
                <a:solidFill>
                  <a:srgbClr val="000000"/>
                </a:solidFill>
                <a:effectLst/>
                <a:latin typeface="ReformaNarrowRegular"/>
              </a:rPr>
              <a:t>מחקר שבדק את מידת האושר הכללית בישראל, על פי מספר פרמטרים, השווה בין מידת האושר של חילונים מול דתיים. מסתבר שלאופטימיות והכרת תודה – השפעה דרמטית. אז מי יותר מאושר: דתיים או חילונים?</a:t>
            </a:r>
            <a:br>
              <a:rPr lang="he-IL" b="1" dirty="0">
                <a:solidFill>
                  <a:srgbClr val="000000"/>
                </a:solidFill>
                <a:effectLst/>
                <a:latin typeface="ReformaNarrowRegular"/>
              </a:rPr>
            </a:br>
            <a:br>
              <a:rPr lang="he-IL" dirty="0"/>
            </a:br>
            <a:endParaRPr lang="he-IL" dirty="0"/>
          </a:p>
        </p:txBody>
      </p:sp>
      <p:sp>
        <p:nvSpPr>
          <p:cNvPr id="3" name="מציין מיקום של מספר שקופית 2">
            <a:extLst>
              <a:ext uri="{FF2B5EF4-FFF2-40B4-BE49-F238E27FC236}">
                <a16:creationId xmlns:a16="http://schemas.microsoft.com/office/drawing/2014/main" id="{ED1DA478-1343-A5B8-F6F1-9F752EE85F5B}"/>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81D74C7B-3CD2-4568-B085-18174C517405}"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6</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תיבת טקסט 3">
            <a:extLst>
              <a:ext uri="{FF2B5EF4-FFF2-40B4-BE49-F238E27FC236}">
                <a16:creationId xmlns:a16="http://schemas.microsoft.com/office/drawing/2014/main" id="{BB306DEF-25EB-A69C-8D3D-46FAF2BA44A7}"/>
              </a:ext>
            </a:extLst>
          </p:cNvPr>
          <p:cNvSpPr txBox="1"/>
          <p:nvPr/>
        </p:nvSpPr>
        <p:spPr>
          <a:xfrm>
            <a:off x="838200" y="1692000"/>
            <a:ext cx="10144328" cy="4247317"/>
          </a:xfrm>
          <a:prstGeom prst="rect">
            <a:avLst/>
          </a:prstGeom>
          <a:noFill/>
        </p:spPr>
        <p:txBody>
          <a:bodyPr wrap="square" rtlCol="1">
            <a:spAutoFit/>
          </a:bodyPr>
          <a:lstStyle/>
          <a:p>
            <a:pPr marL="0" marR="0" lvl="0" indent="0" algn="r" defTabSz="914400" rtl="1" eaLnBrk="1" fontAlgn="base"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מחקר חדש מצא כי בהשוואה לחילונים, החרדים מאושרים יותר. המחקר מצטרף לשורת מחקרים בארץ ובעולם שממחישים שוב ושוב כי ישנה השפעה חיובית לחיים דתיים על חווית האושר הכללית בחיים. </a:t>
            </a:r>
          </a:p>
          <a:p>
            <a:pPr marL="0" marR="0" lvl="0" indent="0" algn="r" defTabSz="914400" rtl="1" eaLnBrk="1" fontAlgn="base"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כך גם </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hlinkClick r:id="rId3"/>
              </a:rPr>
              <a:t>מדד</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 האושר של </a:t>
            </a:r>
            <a:r>
              <a:rPr kumimoji="0" lang="he-IL" sz="1800" b="0" i="0" u="none" strike="noStrike" kern="1200" cap="none" spc="0" normalizeH="0" baseline="0" noProof="0" dirty="0" err="1">
                <a:ln>
                  <a:noFill/>
                </a:ln>
                <a:solidFill>
                  <a:srgbClr val="000000"/>
                </a:solidFill>
                <a:effectLst/>
                <a:uLnTx/>
                <a:uFillTx/>
                <a:latin typeface="OpenSansHebrewRegular"/>
                <a:ea typeface="+mn-ea"/>
                <a:cs typeface="Arial" panose="020B0604020202020204" pitchFamily="34" charset="0"/>
              </a:rPr>
              <a:t>הלמ"ס</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 הציב בראש הרשימה את הערים החרדיות בית שמש ובני ברק (לצד כפר סבא) כאשר רוב מוחץ של התושבים בערים האלו העידו כי הם מרוצים מחייהם. </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hlinkClick r:id="rId4"/>
              </a:rPr>
              <a:t>בפרסום</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 מיוחד של </a:t>
            </a:r>
            <a:r>
              <a:rPr kumimoji="0" lang="he-IL" sz="1800" b="0" i="0" u="none" strike="noStrike" kern="1200" cap="none" spc="0" normalizeH="0" baseline="0" noProof="0" dirty="0" err="1">
                <a:ln>
                  <a:noFill/>
                </a:ln>
                <a:solidFill>
                  <a:srgbClr val="000000"/>
                </a:solidFill>
                <a:effectLst/>
                <a:uLnTx/>
                <a:uFillTx/>
                <a:latin typeface="OpenSansHebrewRegular"/>
                <a:ea typeface="+mn-ea"/>
                <a:cs typeface="Arial" panose="020B0604020202020204" pitchFamily="34" charset="0"/>
              </a:rPr>
              <a:t>הלמ"ס</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 משנת 2016 תחת הכותרת "פרופיל האדם המאושר", נבדק הקשר בין מצבי אושר לבין מידת הדתיות </a:t>
            </a:r>
            <a:r>
              <a:rPr kumimoji="0" lang="he-IL" sz="1800" b="0" i="0" u="none" strike="noStrike" kern="1200" cap="none" spc="0" normalizeH="0" baseline="0" noProof="0" dirty="0">
                <a:ln>
                  <a:noFill/>
                </a:ln>
                <a:solidFill>
                  <a:srgbClr val="000000"/>
                </a:solidFill>
                <a:effectLst>
                  <a:glow rad="228600">
                    <a:srgbClr val="4472C4">
                      <a:satMod val="175000"/>
                      <a:alpha val="40000"/>
                    </a:srgbClr>
                  </a:glow>
                </a:effectLst>
                <a:uLnTx/>
                <a:uFillTx/>
                <a:latin typeface="OpenSansHebrewRegular"/>
                <a:ea typeface="+mn-ea"/>
                <a:cs typeface="Arial" panose="020B0604020202020204" pitchFamily="34" charset="0"/>
              </a:rPr>
              <a:t>ולפי התוצאות 62% מהחרדים מגדירים את עצמם "מרוצים מאוד מחייהם", זאת ביחס ל-26% בלבד בקרב החילונים.</a:t>
            </a:r>
          </a:p>
          <a:p>
            <a:pPr marL="0" marR="0" lvl="0" indent="0" algn="r" defTabSz="914400" rtl="1" eaLnBrk="1" fontAlgn="base"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srgbClr val="000000"/>
              </a:solidFill>
              <a:effectLst>
                <a:glow rad="228600">
                  <a:srgbClr val="4472C4">
                    <a:satMod val="175000"/>
                    <a:alpha val="40000"/>
                  </a:srgbClr>
                </a:glow>
              </a:effectLst>
              <a:uLnTx/>
              <a:uFillTx/>
              <a:latin typeface="OpenSansHebrewRegular"/>
              <a:ea typeface="+mn-ea"/>
              <a:cs typeface="Arial" panose="020B0604020202020204" pitchFamily="34" charset="0"/>
            </a:endParaRPr>
          </a:p>
          <a:p>
            <a:pPr marL="0" marR="0" lvl="0" indent="0" algn="r" defTabSz="914400" rtl="1" eaLnBrk="1" fontAlgn="base"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אז מדוע חרדים מדווחים על רמות גבוהות יותר של שביעות רצון מהחיים, למרות שהכנסתם ורמת החיים שלהם נופלת משמעותית מזו של החילונים?</a:t>
            </a:r>
          </a:p>
          <a:p>
            <a:pPr marL="0" marR="0" lvl="0" indent="0" algn="r" defTabSz="914400" rtl="1" eaLnBrk="1" fontAlgn="base"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מחקרים קודמים הצביעו על תרומתן של תחושת משמעות, שייכות ותמיכה חברתית לרמות האושר של חרדים. כעת </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hlinkClick r:id="rId5"/>
              </a:rPr>
              <a:t>המחקר </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שנערך על ידי ד"ר פנינית רוסו-נצר (המכללה האקדמית אחווה ואוניברסיטת חיפה), ד"ר תמר </a:t>
            </a:r>
            <a:r>
              <a:rPr kumimoji="0" lang="he-IL" sz="1800" b="0" i="0" u="none" strike="noStrike" kern="1200" cap="none" spc="0" normalizeH="0" baseline="0" noProof="0" dirty="0" err="1">
                <a:ln>
                  <a:noFill/>
                </a:ln>
                <a:solidFill>
                  <a:srgbClr val="000000"/>
                </a:solidFill>
                <a:effectLst/>
                <a:uLnTx/>
                <a:uFillTx/>
                <a:latin typeface="OpenSansHebrewRegular"/>
                <a:ea typeface="+mn-ea"/>
                <a:cs typeface="Arial" panose="020B0604020202020204" pitchFamily="34" charset="0"/>
              </a:rPr>
              <a:t>איצקסון</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 (המרכז האקדמי פרס ואוניברסיטת בן גוריון) והדוקטורנטית איה </a:t>
            </a:r>
            <a:r>
              <a:rPr kumimoji="0" lang="he-IL" sz="1800" b="0" i="0" u="none" strike="noStrike" kern="1200" cap="none" spc="0" normalizeH="0" baseline="0" noProof="0" dirty="0" err="1">
                <a:ln>
                  <a:noFill/>
                </a:ln>
                <a:solidFill>
                  <a:srgbClr val="000000"/>
                </a:solidFill>
                <a:effectLst/>
                <a:uLnTx/>
                <a:uFillTx/>
                <a:latin typeface="OpenSansHebrewRegular"/>
                <a:ea typeface="+mn-ea"/>
                <a:cs typeface="Arial" panose="020B0604020202020204" pitchFamily="34" charset="0"/>
              </a:rPr>
              <a:t>צייגר</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 (אוניברסיטת תל אביב), מצביע על שני מנגנונים נוספים שעשויים להסביר את ההבדלים ברמות האושר בין חילונים וחרדים. </a:t>
            </a:r>
          </a:p>
          <a:p>
            <a:pPr marL="0" marR="0" lvl="0" indent="0" algn="r" defTabSz="914400" rtl="1" eaLnBrk="1" fontAlgn="base"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המחקר התמקד בתרומתן של הכרת תודה ואופטימיות להסבר ההבדלים </a:t>
            </a:r>
            <a:r>
              <a:rPr kumimoji="0" lang="he-IL" sz="1800" b="0" i="0" u="none" strike="noStrike" kern="1200" cap="none" spc="0" normalizeH="0" baseline="0" noProof="0" dirty="0" err="1">
                <a:ln>
                  <a:noFill/>
                </a:ln>
                <a:solidFill>
                  <a:srgbClr val="000000"/>
                </a:solidFill>
                <a:effectLst/>
                <a:uLnTx/>
                <a:uFillTx/>
                <a:latin typeface="OpenSansHebrewRegular"/>
                <a:ea typeface="+mn-ea"/>
                <a:cs typeface="Arial" panose="020B0604020202020204" pitchFamily="34" charset="0"/>
              </a:rPr>
              <a:t>הבינתרבותיים</a:t>
            </a:r>
            <a:r>
              <a:rPr kumimoji="0" lang="he-IL" sz="1800" b="0" i="0" u="none" strike="noStrike" kern="1200" cap="none" spc="0" normalizeH="0" baseline="0" noProof="0" dirty="0">
                <a:ln>
                  <a:noFill/>
                </a:ln>
                <a:solidFill>
                  <a:srgbClr val="000000"/>
                </a:solidFill>
                <a:effectLst/>
                <a:uLnTx/>
                <a:uFillTx/>
                <a:latin typeface="OpenSansHebrewRegular"/>
                <a:ea typeface="+mn-ea"/>
                <a:cs typeface="Arial" panose="020B0604020202020204" pitchFamily="34" charset="0"/>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71441817"/>
      </p:ext>
    </p:extLst>
  </p:cSld>
  <p:clrMapOvr>
    <a:masterClrMapping/>
  </p:clrMapOvr>
</p:sld>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TotalTime>
  <Words>998</Words>
  <Application>Microsoft Office PowerPoint</Application>
  <PresentationFormat>מסך רחב</PresentationFormat>
  <Paragraphs>63</Paragraphs>
  <Slides>6</Slides>
  <Notes>4</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6</vt:i4>
      </vt:variant>
    </vt:vector>
  </HeadingPairs>
  <TitlesOfParts>
    <vt:vector size="13" baseType="lpstr">
      <vt:lpstr>Arial</vt:lpstr>
      <vt:lpstr>Calibri</vt:lpstr>
      <vt:lpstr>Calibri Light</vt:lpstr>
      <vt:lpstr>OpenSansHebrewRegular</vt:lpstr>
      <vt:lpstr>ReformaNarrowMedium</vt:lpstr>
      <vt:lpstr>ReformaNarrowRegular</vt:lpstr>
      <vt:lpstr>1_ערכת נושא Office</vt:lpstr>
      <vt:lpstr>קורס  להתענג באהבה</vt:lpstr>
      <vt:lpstr> יסוד החסידות ושרש העבודה התמימה הוא שיתברר ויתאמת אצל האדם מה חובתו בעולמו? ולמה צריך שישים מבטו ומגמתו בכל אשר הוא עמל כל ימי חייו? </vt:lpstr>
      <vt:lpstr>יסוד המים - תענוג</vt:lpstr>
      <vt:lpstr>ספר יצירה - אין בטובה למעלה מענג  </vt:lpstr>
      <vt:lpstr>האם יהדות זה לסבול כאן בשביל להנות שם?</vt:lpstr>
      <vt:lpstr>  מי מאושר יותר: חרדים או חילונים? מחקר שבדק את מידת האושר הכללית בישראל, על פי מספר פרמטרים, השווה בין מידת האושר של חילונים מול דתיים. מסתבר שלאופטימיות והכרת תודה – השפעה דרמטית. אז מי יותר מאושר: דתיים או חילונים?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קורס  להתענג באהבה</dc:title>
  <dc:creator>יהודה טאוב</dc:creator>
  <cp:lastModifiedBy>יהודה טאוב</cp:lastModifiedBy>
  <cp:revision>2</cp:revision>
  <cp:lastPrinted>2024-01-14T13:41:48Z</cp:lastPrinted>
  <dcterms:created xsi:type="dcterms:W3CDTF">2024-01-14T09:33:12Z</dcterms:created>
  <dcterms:modified xsi:type="dcterms:W3CDTF">2024-01-14T13:59:17Z</dcterms:modified>
</cp:coreProperties>
</file>