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73"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microsoft.com/office/2016/11/relationships/changesInfo" Target="changesInfos/changesInfo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0ED45E1-5598-244F-B2CB-F17B1C6694D9}"/>
    <pc:docChg chg="addSld modSld">
      <pc:chgData name="יהודה טאוב" userId="80c2dbd02819b45c" providerId="LiveId" clId="{60ED45E1-5598-244F-B2CB-F17B1C6694D9}" dt="2024-04-19T14:53:47.151" v="104" actId="20577"/>
      <pc:docMkLst>
        <pc:docMk/>
      </pc:docMkLst>
      <pc:sldChg chg="modSp">
        <pc:chgData name="יהודה טאוב" userId="80c2dbd02819b45c" providerId="LiveId" clId="{60ED45E1-5598-244F-B2CB-F17B1C6694D9}" dt="2024-04-19T14:37:30.248" v="0" actId="1076"/>
        <pc:sldMkLst>
          <pc:docMk/>
          <pc:sldMk cId="3308053338" sldId="257"/>
        </pc:sldMkLst>
        <pc:spChg chg="mod">
          <ac:chgData name="יהודה טאוב" userId="80c2dbd02819b45c" providerId="LiveId" clId="{60ED45E1-5598-244F-B2CB-F17B1C6694D9}" dt="2024-04-19T14:37:30.248" v="0" actId="1076"/>
          <ac:spMkLst>
            <pc:docMk/>
            <pc:sldMk cId="3308053338" sldId="257"/>
            <ac:spMk id="3" creationId="{36A4624F-BF06-E4BD-B1BA-BF771EF4A835}"/>
          </ac:spMkLst>
        </pc:spChg>
      </pc:sldChg>
      <pc:sldChg chg="modSp new">
        <pc:chgData name="יהודה טאוב" userId="80c2dbd02819b45c" providerId="LiveId" clId="{60ED45E1-5598-244F-B2CB-F17B1C6694D9}" dt="2024-04-19T14:53:47.151" v="104" actId="20577"/>
        <pc:sldMkLst>
          <pc:docMk/>
          <pc:sldMk cId="861828158" sldId="273"/>
        </pc:sldMkLst>
        <pc:spChg chg="mod">
          <ac:chgData name="יהודה טאוב" userId="80c2dbd02819b45c" providerId="LiveId" clId="{60ED45E1-5598-244F-B2CB-F17B1C6694D9}" dt="2024-04-19T14:52:37.082" v="9" actId="20577"/>
          <ac:spMkLst>
            <pc:docMk/>
            <pc:sldMk cId="861828158" sldId="273"/>
            <ac:spMk id="2" creationId="{F539CAEB-A18E-E531-C3D2-CF89CE5D6175}"/>
          </ac:spMkLst>
        </pc:spChg>
        <pc:spChg chg="mod">
          <ac:chgData name="יהודה טאוב" userId="80c2dbd02819b45c" providerId="LiveId" clId="{60ED45E1-5598-244F-B2CB-F17B1C6694D9}" dt="2024-04-19T14:53:47.151" v="104" actId="20577"/>
          <ac:spMkLst>
            <pc:docMk/>
            <pc:sldMk cId="861828158" sldId="273"/>
            <ac:spMk id="3" creationId="{47DB8313-B082-4657-7655-85393E530611}"/>
          </ac:spMkLst>
        </pc:spChg>
      </pc:sldChg>
    </pc:docChg>
  </pc:docChgLst>
  <pc:docChgLst>
    <pc:chgData name="יהודה טאוב" userId="80c2dbd02819b45c" providerId="LiveId" clId="{5E49143D-77FB-4148-918B-FE48A199726D}"/>
    <pc:docChg chg="modSld">
      <pc:chgData name="יהודה טאוב" userId="80c2dbd02819b45c" providerId="LiveId" clId="{5E49143D-77FB-4148-918B-FE48A199726D}" dt="2024-04-21T16:10:15.075" v="0" actId="20577"/>
      <pc:docMkLst>
        <pc:docMk/>
      </pc:docMkLst>
      <pc:sldChg chg="modSp">
        <pc:chgData name="יהודה טאוב" userId="80c2dbd02819b45c" providerId="LiveId" clId="{5E49143D-77FB-4148-918B-FE48A199726D}" dt="2024-04-21T16:10:15.075" v="0" actId="20577"/>
        <pc:sldMkLst>
          <pc:docMk/>
          <pc:sldMk cId="861828158" sldId="273"/>
        </pc:sldMkLst>
        <pc:spChg chg="mod">
          <ac:chgData name="יהודה טאוב" userId="80c2dbd02819b45c" providerId="LiveId" clId="{5E49143D-77FB-4148-918B-FE48A199726D}" dt="2024-04-21T16:10:15.075" v="0" actId="20577"/>
          <ac:spMkLst>
            <pc:docMk/>
            <pc:sldMk cId="861828158" sldId="273"/>
            <ac:spMk id="3" creationId="{47DB8313-B082-4657-7655-85393E53061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5C4099-F7E4-D0C6-CC18-8DC2B8B5F3B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1F211E2-B40C-D010-0FCD-1F1844CAD0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772657C-CF6E-6619-72EF-3603CF58D3D5}"/>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429AAFD1-62DB-B9C4-6284-AAEC790391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BEBD148-92F3-41EA-BDE3-A57E13197569}"/>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4020220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221CA0-FBE7-E146-BB5F-E79E8F5C5B2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55703E5-B39D-39B4-1980-C8A5B911E78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28C1284-CD77-9167-85C3-CECFFB156E32}"/>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63F23623-F9DC-153F-6E59-B9621725486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B4B6C4E-5269-1681-6718-DE640C69CB1B}"/>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478804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CC15CA-B2D3-1129-E2C4-8D3FACA4204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65BAE91-8E92-D30A-D24C-24FDDD31C4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E8A01516-4C7A-7A3A-3307-BF5A2C1AB52F}"/>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871F0E6F-22DB-7FEA-27F8-A939E484BAD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A08F4F1-0A51-12BD-F214-53497EE1E504}"/>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373987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796532-7FD1-FA98-0A69-4D4E62CD697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4F68831-60CC-8A91-6B4F-5D2891C5356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58F0BBCA-6F6A-BED1-8073-81840CC044F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F28F5BF-620E-C089-6F3A-B955558A5B67}"/>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6" name="מציין מיקום של כותרת תחתונה 5">
            <a:extLst>
              <a:ext uri="{FF2B5EF4-FFF2-40B4-BE49-F238E27FC236}">
                <a16:creationId xmlns:a16="http://schemas.microsoft.com/office/drawing/2014/main" id="{8E2A9834-A76C-7556-BB3F-247A517CBF5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1A0A0A7-53F0-8C2C-1DD4-15E6AC8C76B4}"/>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37050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B16802-13F1-5080-2037-9A790077BAD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B4898F0-3E7B-CCD1-B047-77499ACF9F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5B062020-5837-8E20-D30E-814F05ABC573}"/>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DB7AF11B-0507-AAF8-6795-AED1F06E8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9DC2E74-C1E9-6605-20AD-5E0095D0F42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803C49F-32BF-FE9C-E0B4-D19986862712}"/>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8" name="מציין מיקום של כותרת תחתונה 7">
            <a:extLst>
              <a:ext uri="{FF2B5EF4-FFF2-40B4-BE49-F238E27FC236}">
                <a16:creationId xmlns:a16="http://schemas.microsoft.com/office/drawing/2014/main" id="{3E3DB33F-131A-546B-4680-71D25947059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5AE44BC-5861-9E4B-0867-B60360C99333}"/>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377651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C1AA55-41A9-9995-1F8A-4FDE980417F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F2D4E09-AA82-DE33-9058-E7345EC91A54}"/>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4" name="מציין מיקום של כותרת תחתונה 3">
            <a:extLst>
              <a:ext uri="{FF2B5EF4-FFF2-40B4-BE49-F238E27FC236}">
                <a16:creationId xmlns:a16="http://schemas.microsoft.com/office/drawing/2014/main" id="{FCA49EBB-6045-77FF-25FE-074663BE7F3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6756936-F1B5-512C-28D9-86CB4F290CC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68016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8968C70-FA4E-C842-6ADF-1B330F18BB71}"/>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3" name="מציין מיקום של כותרת תחתונה 2">
            <a:extLst>
              <a:ext uri="{FF2B5EF4-FFF2-40B4-BE49-F238E27FC236}">
                <a16:creationId xmlns:a16="http://schemas.microsoft.com/office/drawing/2014/main" id="{6AADC17F-2148-1B79-F871-ED93A62C3F3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E222684-A5AF-05D1-27AB-E894B50C3D87}"/>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1391344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B9CCCE-5058-5B93-68D4-34F4DEA7AB0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ED9D2C8-DFC7-091A-BF79-3C4D54F212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34859B3-F1A9-87D8-77F0-9CFF4E96A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35C4318-4BE5-347E-11DD-E7F81780D7E1}"/>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6" name="מציין מיקום של כותרת תחתונה 5">
            <a:extLst>
              <a:ext uri="{FF2B5EF4-FFF2-40B4-BE49-F238E27FC236}">
                <a16:creationId xmlns:a16="http://schemas.microsoft.com/office/drawing/2014/main" id="{72A156CC-E644-AB7F-08E5-40842424090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A46BA6A-26DE-FB21-EB1A-80A04A701212}"/>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642386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1C5183-509D-4393-B509-B0F69B5F322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EF609D7-E99E-71C3-78FC-7BE6ACEAEA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B8093ED-7562-E2F8-CE5D-160C96C9A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8AB9571-336C-8815-AEF7-F75C82619661}"/>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6" name="מציין מיקום של כותרת תחתונה 5">
            <a:extLst>
              <a:ext uri="{FF2B5EF4-FFF2-40B4-BE49-F238E27FC236}">
                <a16:creationId xmlns:a16="http://schemas.microsoft.com/office/drawing/2014/main" id="{3F64C7E2-761D-C910-DCBD-6099B9FE649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2FFC6CA-CEEE-AD3C-B81B-F65CD54635D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88968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A41EC8-75FE-5790-BB8A-6D92F0363E7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E4C8D65-5AEE-119C-CFDF-F760DAE7E7A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63027EE-F93F-3D0D-1F09-F8A29B527D8C}"/>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4B625665-5FB4-4A6F-9637-179380FE03C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3CF960D-651A-30AA-83F5-4FF0D9F7AE63}"/>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726475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6E7927A-EA86-2507-600A-D31768F4695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FD66606-95AF-2144-A552-AB8825B5413F}"/>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8A4520E-4E33-AAEC-64A7-393BB8A4538B}"/>
              </a:ext>
            </a:extLst>
          </p:cNvPr>
          <p:cNvSpPr>
            <a:spLocks noGrp="1"/>
          </p:cNvSpPr>
          <p:nvPr>
            <p:ph type="dt" sz="half" idx="10"/>
          </p:nvPr>
        </p:nvSpPr>
        <p:spPr/>
        <p:txBody>
          <a:body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A3162A5D-43C3-CE7B-E14C-6C2B1B64144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1A53F6C-477E-B625-651C-8B8F326D669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75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557A68F-C0C6-6CBC-A069-D814C0C8182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2564960-2030-A43C-FDB0-1BE900E6550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09C8EBB-F3A5-CAED-A96F-1DDA1B337C5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EEAE413-317F-4B61-9F4E-907C58B3D792}" type="datetimeFigureOut">
              <a:rPr lang="he-IL" smtClean="0"/>
              <a:t>י"ג/ניסן/תשפ"ד</a:t>
            </a:fld>
            <a:endParaRPr lang="he-IL"/>
          </a:p>
        </p:txBody>
      </p:sp>
      <p:sp>
        <p:nvSpPr>
          <p:cNvPr id="5" name="מציין מיקום של כותרת תחתונה 4">
            <a:extLst>
              <a:ext uri="{FF2B5EF4-FFF2-40B4-BE49-F238E27FC236}">
                <a16:creationId xmlns:a16="http://schemas.microsoft.com/office/drawing/2014/main" id="{851C7487-3B42-D674-0D19-6A11B07492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2E1D5A7-D923-1CAF-FCED-7850D66320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E51FE9B-244E-4992-BFDF-44625E150367}" type="slidenum">
              <a:rPr lang="he-IL" smtClean="0"/>
              <a:t>‹#›</a:t>
            </a:fld>
            <a:endParaRPr lang="he-IL"/>
          </a:p>
        </p:txBody>
      </p:sp>
    </p:spTree>
    <p:extLst>
      <p:ext uri="{BB962C8B-B14F-4D97-AF65-F5344CB8AC3E}">
        <p14:creationId xmlns:p14="http://schemas.microsoft.com/office/powerpoint/2010/main" val="2445019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4A6C10-A8B3-9D22-3C02-3A55BDC9E02D}"/>
              </a:ext>
            </a:extLst>
          </p:cNvPr>
          <p:cNvSpPr>
            <a:spLocks noGrp="1"/>
          </p:cNvSpPr>
          <p:nvPr>
            <p:ph type="ctrTitle"/>
          </p:nvPr>
        </p:nvSpPr>
        <p:spPr/>
        <p:txBody>
          <a:bodyPr/>
          <a:lstStyle/>
          <a:p>
            <a:r>
              <a:rPr lang="he-IL" dirty="0"/>
              <a:t>שבת הגדול</a:t>
            </a:r>
          </a:p>
        </p:txBody>
      </p:sp>
      <p:sp>
        <p:nvSpPr>
          <p:cNvPr id="3" name="כותרת משנה 2">
            <a:extLst>
              <a:ext uri="{FF2B5EF4-FFF2-40B4-BE49-F238E27FC236}">
                <a16:creationId xmlns:a16="http://schemas.microsoft.com/office/drawing/2014/main" id="{3616E955-7C0C-0231-C89E-33AF7560CEDA}"/>
              </a:ext>
            </a:extLst>
          </p:cNvPr>
          <p:cNvSpPr>
            <a:spLocks noGrp="1"/>
          </p:cNvSpPr>
          <p:nvPr>
            <p:ph type="subTitle" idx="1"/>
          </p:nvPr>
        </p:nvSpPr>
        <p:spPr/>
        <p:txBody>
          <a:bodyPr/>
          <a:lstStyle/>
          <a:p>
            <a:r>
              <a:rPr lang="he-IL" dirty="0"/>
              <a:t>מהותו וענינו </a:t>
            </a:r>
          </a:p>
        </p:txBody>
      </p:sp>
    </p:spTree>
    <p:extLst>
      <p:ext uri="{BB962C8B-B14F-4D97-AF65-F5344CB8AC3E}">
        <p14:creationId xmlns:p14="http://schemas.microsoft.com/office/powerpoint/2010/main" val="3130551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למה נקרא שמו שבת הגדול?</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a:xfrm>
            <a:off x="1144657" y="1690688"/>
            <a:ext cx="10515600" cy="4351338"/>
          </a:xfrm>
        </p:spPr>
        <p:txBody>
          <a:bodyPr>
            <a:normAutofit fontScale="92500" lnSpcReduction="20000"/>
          </a:bodyPr>
          <a:lstStyle/>
          <a:p>
            <a:r>
              <a:rPr lang="he-IL" dirty="0"/>
              <a:t>נאמרו בזה הרבה טעמים נפלאים, </a:t>
            </a:r>
            <a:r>
              <a:rPr lang="he-IL" dirty="0" err="1"/>
              <a:t>בינהם</a:t>
            </a:r>
            <a:r>
              <a:rPr lang="he-IL" dirty="0"/>
              <a:t> שהגדול שבעיר דורש, </a:t>
            </a:r>
          </a:p>
          <a:p>
            <a:r>
              <a:rPr lang="he-IL" dirty="0"/>
              <a:t>מפטירים בהפטרה על יום ה' הגדול והנורא, </a:t>
            </a:r>
          </a:p>
          <a:p>
            <a:r>
              <a:rPr lang="he-IL" dirty="0"/>
              <a:t>על דרך החידוד היו אומרים פעם היות ובשבת זו מזיזים לשעון קיץ אז השבת נהית שבת גדולה יש הרבה שעות ביום השבת.</a:t>
            </a:r>
          </a:p>
          <a:p>
            <a:r>
              <a:rPr lang="he-IL" dirty="0"/>
              <a:t>בטור סימן תל כתב: שבת שלפני הפסח קורין אותו שבת הגדול והטעם לפי שנעשה בו נס גדול, </a:t>
            </a:r>
          </a:p>
          <a:p>
            <a:r>
              <a:rPr lang="he-IL" dirty="0"/>
              <a:t>שפסח מצרים </a:t>
            </a:r>
            <a:r>
              <a:rPr lang="he-IL" dirty="0" err="1"/>
              <a:t>מקחו</a:t>
            </a:r>
            <a:r>
              <a:rPr lang="he-IL" dirty="0"/>
              <a:t> בעשור </a:t>
            </a:r>
            <a:r>
              <a:rPr lang="he-IL" dirty="0" err="1"/>
              <a:t>כדכתיב</a:t>
            </a:r>
            <a:r>
              <a:rPr lang="he-IL" dirty="0"/>
              <a:t> בעשור לחודש הזה </a:t>
            </a:r>
            <a:r>
              <a:rPr lang="he-IL" dirty="0" err="1"/>
              <a:t>ויקחו</a:t>
            </a:r>
            <a:r>
              <a:rPr lang="he-IL" dirty="0"/>
              <a:t> להם שה לבית אבות שה לבית, ופסח שיצאו ישראל ממצרים היה ביום ה' </a:t>
            </a:r>
            <a:r>
              <a:rPr lang="he-IL" dirty="0" err="1"/>
              <a:t>כדאיתא</a:t>
            </a:r>
            <a:r>
              <a:rPr lang="he-IL" dirty="0"/>
              <a:t> בסדר עולם ונמצא שי' בחדש היה שבת ולקחו להם כל אחד שה לפסחו וקשר אותו בכרעי </a:t>
            </a:r>
            <a:r>
              <a:rPr lang="he-IL" dirty="0" err="1"/>
              <a:t>מטתו</a:t>
            </a:r>
            <a:r>
              <a:rPr lang="he-IL" dirty="0"/>
              <a:t> ושאלום המצריים למה זה לכם והשיבו לשחטו לשם פסח במצות השם עלינו והיו שיניהם קהות על </a:t>
            </a:r>
            <a:r>
              <a:rPr lang="he-IL" dirty="0" err="1"/>
              <a:t>ששוחטין</a:t>
            </a:r>
            <a:r>
              <a:rPr lang="he-IL" dirty="0"/>
              <a:t> את </a:t>
            </a:r>
            <a:r>
              <a:rPr lang="he-IL" dirty="0" err="1"/>
              <a:t>אלהיהן</a:t>
            </a:r>
            <a:r>
              <a:rPr lang="he-IL" dirty="0"/>
              <a:t> ולא היו </a:t>
            </a:r>
            <a:r>
              <a:rPr lang="he-IL" dirty="0" err="1"/>
              <a:t>רשאין</a:t>
            </a:r>
            <a:r>
              <a:rPr lang="he-IL" dirty="0"/>
              <a:t> לומר להם דבר ועל שם אותו הנס קורין אותו שבת הגדול </a:t>
            </a:r>
            <a:r>
              <a:rPr lang="he-IL" dirty="0" err="1"/>
              <a:t>עכ</a:t>
            </a:r>
            <a:r>
              <a:rPr lang="he-IL" dirty="0"/>
              <a:t>''ל.</a:t>
            </a:r>
            <a:endParaRPr lang="en-US" dirty="0"/>
          </a:p>
          <a:p>
            <a:endParaRPr lang="he-IL" dirty="0"/>
          </a:p>
          <a:p>
            <a:endParaRPr lang="en-US" dirty="0"/>
          </a:p>
          <a:p>
            <a:endParaRPr lang="he-IL" dirty="0"/>
          </a:p>
        </p:txBody>
      </p:sp>
    </p:spTree>
    <p:extLst>
      <p:ext uri="{BB962C8B-B14F-4D97-AF65-F5344CB8AC3E}">
        <p14:creationId xmlns:p14="http://schemas.microsoft.com/office/powerpoint/2010/main" val="330805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39CAEB-A18E-E531-C3D2-CF89CE5D6175}"/>
              </a:ext>
            </a:extLst>
          </p:cNvPr>
          <p:cNvSpPr>
            <a:spLocks noGrp="1"/>
          </p:cNvSpPr>
          <p:nvPr>
            <p:ph type="title"/>
          </p:nvPr>
        </p:nvSpPr>
        <p:spPr/>
        <p:txBody>
          <a:bodyPr/>
          <a:lstStyle/>
          <a:p>
            <a:r>
              <a:rPr lang="he-IL" dirty="0"/>
              <a:t>הרבה ניסים נעשו לעם ישראל</a:t>
            </a:r>
          </a:p>
        </p:txBody>
      </p:sp>
      <p:sp>
        <p:nvSpPr>
          <p:cNvPr id="3" name="מציין מיקום תוכן 2">
            <a:extLst>
              <a:ext uri="{FF2B5EF4-FFF2-40B4-BE49-F238E27FC236}">
                <a16:creationId xmlns:a16="http://schemas.microsoft.com/office/drawing/2014/main" id="{47DB8313-B082-4657-7655-85393E530611}"/>
              </a:ext>
            </a:extLst>
          </p:cNvPr>
          <p:cNvSpPr>
            <a:spLocks noGrp="1"/>
          </p:cNvSpPr>
          <p:nvPr>
            <p:ph idx="1"/>
          </p:nvPr>
        </p:nvSpPr>
        <p:spPr/>
        <p:txBody>
          <a:bodyPr/>
          <a:lstStyle/>
          <a:p>
            <a:r>
              <a:rPr lang="he-IL" dirty="0"/>
              <a:t>צריך עיון וכי מכת חושך מכת ערוב היא לא נס גדול? </a:t>
            </a:r>
          </a:p>
          <a:p>
            <a:r>
              <a:rPr lang="he-IL" dirty="0"/>
              <a:t>יתכן מאוד להסביר שהנס הגדול שנעשה פה, הוא שעם ישראל הצליח להתנהג בכזה עוז ותעצומות. מישהו כמו עבד קשה לו להפך להיות אדון. </a:t>
            </a:r>
            <a:r>
              <a:rPr lang="he-IL"/>
              <a:t>ללכת לעשות דבר כנגד אדונו זה צריך גבורה גדולה, זהו נס גדול שהם קיבלו עוז ותעצומות.</a:t>
            </a:r>
          </a:p>
          <a:p>
            <a:endParaRPr lang="he-IL"/>
          </a:p>
        </p:txBody>
      </p:sp>
    </p:spTree>
    <p:extLst>
      <p:ext uri="{BB962C8B-B14F-4D97-AF65-F5344CB8AC3E}">
        <p14:creationId xmlns:p14="http://schemas.microsoft.com/office/powerpoint/2010/main" val="861828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למה תולים בשבת?</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כתב בספר התודעה: מה שתולים הנס בשבת </a:t>
            </a:r>
            <a:r>
              <a:rPr lang="he-IL" dirty="0" err="1"/>
              <a:t>דוקא</a:t>
            </a:r>
            <a:r>
              <a:rPr lang="he-IL" dirty="0"/>
              <a:t>, ולא עשו לו זכר בעשור לחֹדש, בין בשבת ובין בחול, וכמו שיום זה ומעשיו נזכר בתורה בשם עשור לחדש ולא נזכר בפֵרוש שיום שבת היה? </a:t>
            </a:r>
          </a:p>
        </p:txBody>
      </p:sp>
    </p:spTree>
    <p:extLst>
      <p:ext uri="{BB962C8B-B14F-4D97-AF65-F5344CB8AC3E}">
        <p14:creationId xmlns:p14="http://schemas.microsoft.com/office/powerpoint/2010/main" val="417575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pPr algn="ctr"/>
            <a:r>
              <a:rPr lang="he-IL" dirty="0"/>
              <a:t>הלכה </a:t>
            </a:r>
            <a:r>
              <a:rPr lang="he-IL" dirty="0" err="1"/>
              <a:t>בשו"ע</a:t>
            </a:r>
            <a:r>
              <a:rPr lang="he-IL" dirty="0"/>
              <a:t> – על שום מה?</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err="1"/>
              <a:t>שו"ע</a:t>
            </a:r>
            <a:r>
              <a:rPr lang="he-IL" dirty="0"/>
              <a:t> </a:t>
            </a:r>
            <a:r>
              <a:rPr lang="he-IL" dirty="0" err="1"/>
              <a:t>או"ח</a:t>
            </a:r>
            <a:r>
              <a:rPr lang="he-IL" dirty="0"/>
              <a:t> סימן תל. שבת שלפני הפסח קורין אותו שבת הגדול, מפני הנס שנעשה בו.</a:t>
            </a:r>
            <a:endParaRPr lang="en-US" dirty="0"/>
          </a:p>
          <a:p>
            <a:r>
              <a:rPr lang="he-IL" dirty="0"/>
              <a:t>שואלים המפרשים: הרי </a:t>
            </a:r>
            <a:r>
              <a:rPr lang="he-IL" dirty="0" err="1"/>
              <a:t>השו</a:t>
            </a:r>
            <a:r>
              <a:rPr lang="he-IL" dirty="0"/>
              <a:t>''ע זה ספר הלכה ולא ספר מנהגים, וכמו שאין </a:t>
            </a:r>
            <a:r>
              <a:rPr lang="he-IL" dirty="0" err="1"/>
              <a:t>בשו</a:t>
            </a:r>
            <a:r>
              <a:rPr lang="he-IL" dirty="0"/>
              <a:t>''ע הלכה לפסח קוראים פסח היות וה' פסח על בתי בני ישראל, מדוע יש הלכה </a:t>
            </a:r>
            <a:r>
              <a:rPr lang="he-IL" dirty="0" err="1"/>
              <a:t>בשו</a:t>
            </a:r>
            <a:r>
              <a:rPr lang="he-IL" dirty="0"/>
              <a:t>''ע אך קוראים לשבת שלפני פסח? </a:t>
            </a:r>
            <a:endParaRPr lang="en-US" dirty="0"/>
          </a:p>
          <a:p>
            <a:r>
              <a:rPr lang="he-IL" dirty="0"/>
              <a:t>מתרצים המפרשים: בא </a:t>
            </a:r>
            <a:r>
              <a:rPr lang="he-IL" dirty="0" err="1"/>
              <a:t>השו</a:t>
            </a:r>
            <a:r>
              <a:rPr lang="he-IL" dirty="0"/>
              <a:t>''ע לומר לנו שיש מצווה לקרוא לשבת שלפני פסח שבת הגדול (ויש הנוהגים לומר במקום שבת שלום, שבת הגדול שלום או שבת הגדול מבורך, ולפחות יכריז בביתו השבת שבת הגדול).</a:t>
            </a:r>
            <a:endParaRPr lang="en-US" dirty="0"/>
          </a:p>
          <a:p>
            <a:endParaRPr lang="he-IL" dirty="0"/>
          </a:p>
        </p:txBody>
      </p:sp>
    </p:spTree>
    <p:extLst>
      <p:ext uri="{BB962C8B-B14F-4D97-AF65-F5344CB8AC3E}">
        <p14:creationId xmlns:p14="http://schemas.microsoft.com/office/powerpoint/2010/main" val="156816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שיחו בכל נפלאותיו</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יש מצווה על כל יהודי להודות לה' יתברך ולפרסם ניסים וטובות שעשה ושעושה עימנו, </a:t>
            </a:r>
          </a:p>
          <a:p>
            <a:r>
              <a:rPr lang="he-IL" dirty="0"/>
              <a:t>ככתוב שירו לו זמרו לו </a:t>
            </a:r>
            <a:r>
              <a:rPr lang="he-IL" b="1" dirty="0"/>
              <a:t>שיחו בכל נפלאותיו</a:t>
            </a:r>
            <a:r>
              <a:rPr lang="he-IL" dirty="0"/>
              <a:t>, </a:t>
            </a:r>
          </a:p>
          <a:p>
            <a:r>
              <a:rPr lang="he-IL" dirty="0"/>
              <a:t>וכתוב אֲשֶׁר שָׁמַעְנוּ וַנֵּדָעֵם וַאֲבוֹתֵינוּ סִפְּרוּ לָנוּ: לֹא נְכַחֵד מִבְּנֵיהֶם לְדוֹר אַחֲרוֹן מְסַפְּרִים </a:t>
            </a:r>
            <a:r>
              <a:rPr lang="he-IL" dirty="0" err="1"/>
              <a:t>תְּהִלּוֹת</a:t>
            </a:r>
            <a:r>
              <a:rPr lang="he-IL" dirty="0"/>
              <a:t> </a:t>
            </a:r>
            <a:r>
              <a:rPr lang="he-IL" dirty="0" err="1"/>
              <a:t>יְקֹוָק</a:t>
            </a:r>
            <a:r>
              <a:rPr lang="he-IL" dirty="0"/>
              <a:t> </a:t>
            </a:r>
            <a:r>
              <a:rPr lang="he-IL" dirty="0" err="1"/>
              <a:t>וֶעֱזוּזו</a:t>
            </a:r>
            <a:r>
              <a:rPr lang="he-IL" dirty="0"/>
              <a:t>ֹ וְנִפְלְאוֹתָיו אֲשֶׁר עָשָׂה: (תהלים פרק </a:t>
            </a:r>
            <a:r>
              <a:rPr lang="he-IL" dirty="0" err="1"/>
              <a:t>עח</a:t>
            </a:r>
            <a:r>
              <a:rPr lang="he-IL" dirty="0"/>
              <a:t>, ג-ד)</a:t>
            </a:r>
            <a:endParaRPr lang="en-US" dirty="0"/>
          </a:p>
          <a:p>
            <a:endParaRPr lang="he-IL" dirty="0"/>
          </a:p>
        </p:txBody>
      </p:sp>
    </p:spTree>
    <p:extLst>
      <p:ext uri="{BB962C8B-B14F-4D97-AF65-F5344CB8AC3E}">
        <p14:creationId xmlns:p14="http://schemas.microsoft.com/office/powerpoint/2010/main" val="33536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שבת – טוב להודות</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נחזור </a:t>
            </a:r>
            <a:r>
              <a:rPr lang="he-IL" dirty="0" err="1"/>
              <a:t>לענין</a:t>
            </a:r>
            <a:r>
              <a:rPr lang="he-IL" dirty="0"/>
              <a:t> שבת הגדול: שאלנו למה מצווה להכריז שקורים לשבת שבת הגדול? </a:t>
            </a:r>
          </a:p>
          <a:p>
            <a:r>
              <a:rPr lang="he-IL" dirty="0"/>
              <a:t>התשובה נפלאה: שאתה תבוא הביתה תגיד השבת שבת הגדול, הילדה שלך תשאל למה קורים לשבת שבת הגדול, ואתה תספר לה את הנס הגדול, זה בדיוק מה שרוצה ה' שיספרו את ניסיו שעושה ושעשה עימנו, וקבעו ...כדי להודות ולהלל.</a:t>
            </a:r>
            <a:endParaRPr lang="en-US" dirty="0"/>
          </a:p>
          <a:p>
            <a:endParaRPr lang="he-IL" dirty="0"/>
          </a:p>
        </p:txBody>
      </p:sp>
    </p:spTree>
    <p:extLst>
      <p:ext uri="{BB962C8B-B14F-4D97-AF65-F5344CB8AC3E}">
        <p14:creationId xmlns:p14="http://schemas.microsoft.com/office/powerpoint/2010/main" val="352346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אתה זוכר – מה היה</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normAutofit fontScale="92500" lnSpcReduction="10000"/>
          </a:bodyPr>
          <a:lstStyle/>
          <a:p>
            <a:r>
              <a:rPr lang="he-IL" dirty="0"/>
              <a:t>גם על הניסים </a:t>
            </a:r>
            <a:r>
              <a:rPr lang="he-IL" dirty="0" err="1"/>
              <a:t>שארעו</a:t>
            </a:r>
            <a:r>
              <a:rPr lang="he-IL" dirty="0"/>
              <a:t> לאבותינו נתן את דעתו (ר' שמואל </a:t>
            </a:r>
            <a:r>
              <a:rPr lang="he-IL" dirty="0" err="1"/>
              <a:t>הומינר</a:t>
            </a:r>
            <a:r>
              <a:rPr lang="he-IL" dirty="0"/>
              <a:t> זצ"ל), כך מספר לנו מקורבו רבי א"צ שפיצר שבא לבקרו בעת חוליו האחרון חודשיים סמוך לפטירתו, היה זה בתאריך י' ניסן, פונה אליו רבי שמואל בשאלה: אתה זוכר מה היה בתאריך זה? </a:t>
            </a:r>
          </a:p>
          <a:p>
            <a:r>
              <a:rPr lang="he-IL" dirty="0"/>
              <a:t>הלה מהרהר: פטירתה של מרים?! נכון! מה עוד? "בעשור לחודש הזה" שבת הגדול במצרים שלקחו את הכבש לפסח, גם נכון אומר רבי שמואל, אך מה עוד?...</a:t>
            </a:r>
            <a:endParaRPr lang="en-US" dirty="0"/>
          </a:p>
          <a:p>
            <a:r>
              <a:rPr lang="he-IL" dirty="0"/>
              <a:t>עונה לו רבי שמואל: ביום זה עברו עם ישראל את הירדן בימות יהושע, ונתקדש שם שמים בעולם, הארון נשא את נושאיו והעם פורח </a:t>
            </a:r>
            <a:r>
              <a:rPr lang="he-IL" dirty="0" err="1"/>
              <a:t>באויר</a:t>
            </a:r>
            <a:r>
              <a:rPr lang="he-IL" dirty="0"/>
              <a:t> מעל הירדן, כל העולם שמע וראה זאת. </a:t>
            </a:r>
          </a:p>
          <a:p>
            <a:r>
              <a:rPr lang="he-IL" dirty="0"/>
              <a:t>הנה כי כן, בהגיעך הביתה תספר ניסים אלו לבניך. </a:t>
            </a:r>
            <a:r>
              <a:rPr lang="he-IL" sz="1700" dirty="0"/>
              <a:t>(מהספר מפנקסיו של עבד המלך). </a:t>
            </a:r>
            <a:endParaRPr lang="en-US" sz="1700" dirty="0"/>
          </a:p>
          <a:p>
            <a:endParaRPr lang="he-IL" dirty="0"/>
          </a:p>
        </p:txBody>
      </p:sp>
    </p:spTree>
    <p:extLst>
      <p:ext uri="{BB962C8B-B14F-4D97-AF65-F5344CB8AC3E}">
        <p14:creationId xmlns:p14="http://schemas.microsoft.com/office/powerpoint/2010/main" val="13730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רמזים</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ורמז נפלא מצאנו שזה ענין שבת הגדול: שכן מה הסימן </a:t>
            </a:r>
            <a:r>
              <a:rPr lang="he-IL" dirty="0" err="1"/>
              <a:t>בשו</a:t>
            </a:r>
            <a:r>
              <a:rPr lang="he-IL" dirty="0"/>
              <a:t>''ע של שבת הגדול – תל, מה ראשי תיבות? </a:t>
            </a:r>
            <a:r>
              <a:rPr lang="he-IL" b="1" dirty="0"/>
              <a:t>תודה לה'</a:t>
            </a:r>
            <a:r>
              <a:rPr lang="he-IL" dirty="0"/>
              <a:t>, זה המהות של שבת הגדול.</a:t>
            </a:r>
            <a:endParaRPr lang="en-US" dirty="0"/>
          </a:p>
          <a:p>
            <a:r>
              <a:rPr lang="he-IL" dirty="0"/>
              <a:t>וכמה נפלא שמצווה ת"ל בחינוך היא מצוות ברכת המזון, בא מאריך החינוך להסביר כמה שפע יורד לעולם כאשר אדם מודה לה' יתברך.</a:t>
            </a:r>
            <a:endParaRPr lang="en-US" dirty="0"/>
          </a:p>
          <a:p>
            <a:r>
              <a:rPr lang="he-IL" dirty="0"/>
              <a:t>סופי אותיות שב</a:t>
            </a:r>
            <a:r>
              <a:rPr lang="he-IL" b="1" dirty="0"/>
              <a:t>ת</a:t>
            </a:r>
            <a:r>
              <a:rPr lang="he-IL" dirty="0"/>
              <a:t> הגדו</a:t>
            </a:r>
            <a:r>
              <a:rPr lang="he-IL" b="1" dirty="0"/>
              <a:t>ל</a:t>
            </a:r>
            <a:r>
              <a:rPr lang="he-IL" dirty="0"/>
              <a:t> הם - ת"ל. (ויסברג)</a:t>
            </a:r>
            <a:endParaRPr lang="en-US" dirty="0"/>
          </a:p>
          <a:p>
            <a:endParaRPr lang="he-IL" dirty="0"/>
          </a:p>
        </p:txBody>
      </p:sp>
    </p:spTree>
    <p:extLst>
      <p:ext uri="{BB962C8B-B14F-4D97-AF65-F5344CB8AC3E}">
        <p14:creationId xmlns:p14="http://schemas.microsoft.com/office/powerpoint/2010/main" val="144705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קרבן תודה – פרשת צו</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שבת הגדול מופיע בדרך כלל (בשנה לא מעוברת) בפרשת צו, כמו שכתוב בטור אורח חיים הלכות ראש חודש סימן </a:t>
            </a:r>
            <a:r>
              <a:rPr lang="he-IL" dirty="0" err="1"/>
              <a:t>תכח</a:t>
            </a:r>
            <a:r>
              <a:rPr lang="he-IL" dirty="0"/>
              <a:t> "לעולם קורין צו את אהרן קודם פסח בפשוטה".  </a:t>
            </a:r>
          </a:p>
          <a:p>
            <a:r>
              <a:rPr lang="he-IL" dirty="0"/>
              <a:t>מה יש בפרשת צו שקשור לשבת הגדול? בפרשה מופיע קרבן תודה שמקריבים אותו על הודיה לה'. </a:t>
            </a:r>
          </a:p>
          <a:p>
            <a:r>
              <a:rPr lang="he-IL" dirty="0"/>
              <a:t>ויש ללמוד מקרבן זה על רצון ה' שנפרסם את ניסיו כדלהלן.</a:t>
            </a:r>
            <a:endParaRPr lang="en-US" dirty="0"/>
          </a:p>
          <a:p>
            <a:endParaRPr lang="he-IL" dirty="0"/>
          </a:p>
        </p:txBody>
      </p:sp>
    </p:spTree>
    <p:extLst>
      <p:ext uri="{BB962C8B-B14F-4D97-AF65-F5344CB8AC3E}">
        <p14:creationId xmlns:p14="http://schemas.microsoft.com/office/powerpoint/2010/main" val="103861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להפטרה קורים בשבת הגדול הפטרה המסיימת בפסוק: מלאכי פרק ג, </a:t>
            </a:r>
            <a:r>
              <a:rPr lang="he-IL" dirty="0" err="1"/>
              <a:t>כג</a:t>
            </a:r>
            <a:endParaRPr lang="en-US" dirty="0"/>
          </a:p>
          <a:p>
            <a:r>
              <a:rPr lang="he-IL" dirty="0"/>
              <a:t>הִנֵּה אָנֹכִי שֹׁלֵחַ לָכֶם אֵת אֵלִיָּה הַנָּבִיא לִפְנֵי בּוֹא יוֹם </a:t>
            </a:r>
            <a:r>
              <a:rPr lang="he-IL" dirty="0" err="1"/>
              <a:t>יְקֹוָק</a:t>
            </a:r>
            <a:r>
              <a:rPr lang="he-IL" dirty="0"/>
              <a:t> הַגָּדוֹל וְהַנּוֹרָא:</a:t>
            </a:r>
            <a:endParaRPr lang="en-US" dirty="0"/>
          </a:p>
          <a:p>
            <a:r>
              <a:rPr lang="he-IL" dirty="0"/>
              <a:t>הקשו המפרשים: הרי צריך לקרוא להפטרה מעין הפרשה או מעין המאורע, והפטרה זו אין בה לא מעין הפרשה ולא מעין המאורע שאירע ביום זה?</a:t>
            </a:r>
            <a:endParaRPr lang="en-US" dirty="0"/>
          </a:p>
          <a:p>
            <a:r>
              <a:rPr lang="he-IL" dirty="0"/>
              <a:t>ותירצו: שהיות ומוזכר בהפטרה יום הגדול, יזכרו האנשים שהשבת שבת הגדול, וכך יהיה עוד פרסום לנס הגדול שאירע ביום זה. </a:t>
            </a:r>
            <a:endParaRPr lang="en-US" dirty="0"/>
          </a:p>
          <a:p>
            <a:endParaRPr lang="he-IL" dirty="0"/>
          </a:p>
        </p:txBody>
      </p:sp>
    </p:spTree>
    <p:extLst>
      <p:ext uri="{BB962C8B-B14F-4D97-AF65-F5344CB8AC3E}">
        <p14:creationId xmlns:p14="http://schemas.microsoft.com/office/powerpoint/2010/main" val="29125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A44F03-F577-3500-B43A-BB69FF48A38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E0FB4F9-CD82-1C10-58C7-F01594212229}"/>
              </a:ext>
            </a:extLst>
          </p:cNvPr>
          <p:cNvSpPr>
            <a:spLocks noGrp="1"/>
          </p:cNvSpPr>
          <p:nvPr>
            <p:ph idx="1"/>
          </p:nvPr>
        </p:nvSpPr>
        <p:spPr/>
        <p:txBody>
          <a:bodyPr/>
          <a:lstStyle/>
          <a:p>
            <a:r>
              <a:rPr lang="he-IL" dirty="0"/>
              <a:t>המגן אברהם כתב: טעם נוסף מדוע לא עושים בתאריך י' בניסן אלא בשבת? </a:t>
            </a:r>
          </a:p>
          <a:p>
            <a:r>
              <a:rPr lang="he-IL" dirty="0"/>
              <a:t>לפיכך קבעו זכר לנס רק בשבת, ולא בעשור לחדש, מפני שביום זה מתה מרים ונסתלקה הבאר, ונקבע ליום תענית צדיקים כשהוא חל ביום חול:</a:t>
            </a:r>
            <a:endParaRPr lang="en-US" dirty="0"/>
          </a:p>
          <a:p>
            <a:r>
              <a:rPr lang="he-IL" dirty="0"/>
              <a:t> </a:t>
            </a:r>
          </a:p>
        </p:txBody>
      </p:sp>
    </p:spTree>
    <p:extLst>
      <p:ext uri="{BB962C8B-B14F-4D97-AF65-F5344CB8AC3E}">
        <p14:creationId xmlns:p14="http://schemas.microsoft.com/office/powerpoint/2010/main" val="170604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normAutofit fontScale="92500"/>
          </a:bodyPr>
          <a:lstStyle/>
          <a:p>
            <a:r>
              <a:rPr lang="he-IL" dirty="0"/>
              <a:t>נראה לתת טעם מדוע דווקא מרים נפטרה באותו יום שנקבע ליום של הודאה על ניסים.</a:t>
            </a:r>
            <a:endParaRPr lang="en-US" dirty="0"/>
          </a:p>
          <a:p>
            <a:r>
              <a:rPr lang="he-IL" dirty="0"/>
              <a:t>לא לחינם נפטרה מרים ביום גדול זה, ביום שכל מהותו לפרסם ניסי ה', שכן מהותה של מרים היא שירה לבורא עולם, לכן הזמן לזכור אותה זה ביום שבו עם ישראל מודים ומהללים למי שעשה להם ניסים ונפלאות, ובטוחים בו שיעשה להם עוד נסים ונפלאות, כמו שמרים </a:t>
            </a:r>
            <a:r>
              <a:rPr lang="he-IL" dirty="0" err="1"/>
              <a:t>היתה</a:t>
            </a:r>
            <a:r>
              <a:rPr lang="he-IL" dirty="0"/>
              <a:t> בטוחה שה' יעשה לה נס והוציאה תופים ממצרים עוד לפני הנס. </a:t>
            </a:r>
            <a:endParaRPr lang="en-US" dirty="0"/>
          </a:p>
          <a:p>
            <a:r>
              <a:rPr lang="he-IL" dirty="0"/>
              <a:t>עוד נוסיף: כל מהותה של מרים </a:t>
            </a:r>
            <a:r>
              <a:rPr lang="he-IL" dirty="0" err="1"/>
              <a:t>היתה</a:t>
            </a:r>
            <a:r>
              <a:rPr lang="he-IL" dirty="0"/>
              <a:t> להודות ולהלל, לכן זיכה אותה ה' ובזכותה דחו את הזיכרון לשבת ולא ליום י' בניסן (כדברי </a:t>
            </a:r>
            <a:r>
              <a:rPr lang="he-IL" dirty="0" err="1"/>
              <a:t>המג"א</a:t>
            </a:r>
            <a:r>
              <a:rPr lang="he-IL" dirty="0"/>
              <a:t> לעיל), ועל ידי זה נהיה פרסום הנס גדול מאוד, כי אדם שמחפש כל הזמן לפרסם כבוד שמים, בורא עולם מזכה אותו לפרסם את כבודו בדרכים נפלאות אפילו במותו. </a:t>
            </a:r>
            <a:endParaRPr lang="en-US" dirty="0"/>
          </a:p>
          <a:p>
            <a:endParaRPr lang="he-IL" dirty="0"/>
          </a:p>
        </p:txBody>
      </p:sp>
    </p:spTree>
    <p:extLst>
      <p:ext uri="{BB962C8B-B14F-4D97-AF65-F5344CB8AC3E}">
        <p14:creationId xmlns:p14="http://schemas.microsoft.com/office/powerpoint/2010/main" val="374386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r>
              <a:rPr lang="he-IL" dirty="0"/>
              <a:t>מדוע דווקא בשבת עושים את </a:t>
            </a:r>
            <a:r>
              <a:rPr lang="he-IL" dirty="0" err="1"/>
              <a:t>זכרון</a:t>
            </a:r>
            <a:r>
              <a:rPr lang="he-IL" dirty="0"/>
              <a:t> הנס?</a:t>
            </a:r>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normAutofit fontScale="85000" lnSpcReduction="20000"/>
          </a:bodyPr>
          <a:lstStyle/>
          <a:p>
            <a:r>
              <a:rPr lang="he-IL" dirty="0"/>
              <a:t>לאחר שלמדנו שרצון התורה שנפרס את הנס, בכמה שיותר פרסום, נוכל להבין דבר נפלא מדוע דווקא בשבת עושים את </a:t>
            </a:r>
            <a:r>
              <a:rPr lang="he-IL" dirty="0" err="1"/>
              <a:t>זכרון</a:t>
            </a:r>
            <a:r>
              <a:rPr lang="he-IL" dirty="0"/>
              <a:t> הנס. </a:t>
            </a:r>
            <a:endParaRPr lang="en-US" dirty="0"/>
          </a:p>
          <a:p>
            <a:r>
              <a:rPr lang="he-IL" dirty="0"/>
              <a:t>הנה מצאנו שמנהג האשכנזים לעשות סעודת הודיה בהולדת בן בליל שבת. מדוע דווקא בשעה זו? </a:t>
            </a:r>
          </a:p>
          <a:p>
            <a:r>
              <a:rPr lang="he-IL" dirty="0"/>
              <a:t>כתב </a:t>
            </a:r>
            <a:r>
              <a:rPr lang="he-IL" dirty="0" err="1"/>
              <a:t>התרומת</a:t>
            </a:r>
            <a:r>
              <a:rPr lang="he-IL" dirty="0"/>
              <a:t> הדשן (שם) משום שאז אנשים </a:t>
            </a:r>
            <a:r>
              <a:rPr lang="he-IL" dirty="0" err="1"/>
              <a:t>מצויין</a:t>
            </a:r>
            <a:r>
              <a:rPr lang="he-IL" dirty="0"/>
              <a:t> בבתיהם.</a:t>
            </a:r>
            <a:endParaRPr lang="en-US" dirty="0"/>
          </a:p>
          <a:p>
            <a:r>
              <a:rPr lang="he-IL" dirty="0"/>
              <a:t>באור: הרי יש מצווה לפרסם את ניסי ה' ככתוב מזמור לתודה הריעו לה' כל הארץ - שיש תודה (נס) מצווה להריע בכל הארץ.</a:t>
            </a:r>
            <a:endParaRPr lang="en-US" dirty="0"/>
          </a:p>
          <a:p>
            <a:r>
              <a:rPr lang="he-IL" dirty="0"/>
              <a:t>היות וליל שבת זה זמן שבו אנשים מצויים בבתיהם לכן קבעו לעשות את הסעודה כדי שיהיה ברוב עם. </a:t>
            </a:r>
            <a:endParaRPr lang="en-US" dirty="0"/>
          </a:p>
          <a:p>
            <a:r>
              <a:rPr lang="he-IL" dirty="0"/>
              <a:t>לפי זה נאמר היות וכל מטרת שבת הגדול היא להודות ולפרסם את ניסי ה' נפלא עד מאוד שעושים זה בשבת, שכן אם היה יום חול מי היה זוכר את הנס, היכן היה ניתן לפרסמו, הרי אין שולחן ליל שבת שניתן לדבר עליו, אין דרשה בליל שבת, לכן קבעו חז"ל לעשות את הזכר לנס בשבת קודש שאז יהיה פרסום גדול ויריעו לה' כל הארץ. </a:t>
            </a:r>
            <a:endParaRPr lang="en-US" dirty="0"/>
          </a:p>
          <a:p>
            <a:endParaRPr lang="he-IL" dirty="0"/>
          </a:p>
        </p:txBody>
      </p:sp>
    </p:spTree>
    <p:extLst>
      <p:ext uri="{BB962C8B-B14F-4D97-AF65-F5344CB8AC3E}">
        <p14:creationId xmlns:p14="http://schemas.microsoft.com/office/powerpoint/2010/main" val="40214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25822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26532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65190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72749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1010</TotalTime>
  <Words>1152</Words>
  <Application>Microsoft Office PowerPoint</Application>
  <PresentationFormat>מסך רחב</PresentationFormat>
  <Paragraphs>52</Paragraphs>
  <Slides>18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18</vt:i4>
      </vt:variant>
    </vt:vector>
  </HeadingPairs>
  <TitlesOfParts>
    <vt:vector size="19" baseType="lpstr">
      <vt:lpstr>ערכת נושא Office</vt:lpstr>
      <vt:lpstr>שבת הגדול</vt:lpstr>
      <vt:lpstr>למה נקרא שמו שבת הגדול?</vt:lpstr>
      <vt:lpstr>הרבה ניסים נעשו לעם ישראל</vt:lpstr>
      <vt:lpstr>למה תולים בשבת?</vt:lpstr>
      <vt:lpstr>הלכה בשו"ע – על שום מה?</vt:lpstr>
      <vt:lpstr>שיחו בכל נפלאותיו</vt:lpstr>
      <vt:lpstr>שבת – טוב להודות</vt:lpstr>
      <vt:lpstr>אתה זוכר – מה היה</vt:lpstr>
      <vt:lpstr>רמזים</vt:lpstr>
      <vt:lpstr>קרבן תודה – פרשת צו</vt:lpstr>
      <vt:lpstr>מצגת של PowerPoint‏</vt:lpstr>
      <vt:lpstr>מצגת של PowerPoint‏</vt:lpstr>
      <vt:lpstr>מצגת של PowerPoint‏</vt:lpstr>
      <vt:lpstr>מדוע דווקא בשבת עושים את זכרון הנס?</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שבת הגדול</dc:title>
  <dc:creator>יהודה טאוב</dc:creator>
  <cp:lastModifiedBy>יהודה טאוב</cp:lastModifiedBy>
  <cp:revision>3</cp:revision>
  <dcterms:created xsi:type="dcterms:W3CDTF">2024-04-16T07:42:15Z</dcterms:created>
  <dcterms:modified xsi:type="dcterms:W3CDTF">2024-04-21T16:10:25Z</dcterms:modified>
</cp:coreProperties>
</file>