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53"/>
  </p:notesMasterIdLst>
  <p:sldIdLst>
    <p:sldId id="256" r:id="rId6"/>
    <p:sldId id="656" r:id="rId7"/>
    <p:sldId id="657" r:id="rId8"/>
    <p:sldId id="658" r:id="rId9"/>
    <p:sldId id="659" r:id="rId10"/>
    <p:sldId id="660" r:id="rId11"/>
    <p:sldId id="661" r:id="rId12"/>
    <p:sldId id="662" r:id="rId13"/>
    <p:sldId id="663" r:id="rId14"/>
    <p:sldId id="664" r:id="rId15"/>
    <p:sldId id="665" r:id="rId16"/>
    <p:sldId id="666" r:id="rId17"/>
    <p:sldId id="550" r:id="rId18"/>
    <p:sldId id="586" r:id="rId19"/>
    <p:sldId id="566" r:id="rId20"/>
    <p:sldId id="565" r:id="rId21"/>
    <p:sldId id="568" r:id="rId22"/>
    <p:sldId id="569" r:id="rId23"/>
    <p:sldId id="570" r:id="rId24"/>
    <p:sldId id="605" r:id="rId25"/>
    <p:sldId id="607" r:id="rId26"/>
    <p:sldId id="606" r:id="rId27"/>
    <p:sldId id="610" r:id="rId28"/>
    <p:sldId id="611" r:id="rId29"/>
    <p:sldId id="608" r:id="rId30"/>
    <p:sldId id="609" r:id="rId31"/>
    <p:sldId id="575" r:id="rId32"/>
    <p:sldId id="576" r:id="rId33"/>
    <p:sldId id="577" r:id="rId34"/>
    <p:sldId id="594" r:id="rId35"/>
    <p:sldId id="548" r:id="rId36"/>
    <p:sldId id="578" r:id="rId37"/>
    <p:sldId id="549" r:id="rId38"/>
    <p:sldId id="552" r:id="rId39"/>
    <p:sldId id="547" r:id="rId40"/>
    <p:sldId id="613" r:id="rId41"/>
    <p:sldId id="614" r:id="rId42"/>
    <p:sldId id="650" r:id="rId43"/>
    <p:sldId id="654" r:id="rId44"/>
    <p:sldId id="655" r:id="rId45"/>
    <p:sldId id="612" r:id="rId46"/>
    <p:sldId id="543" r:id="rId47"/>
    <p:sldId id="574" r:id="rId48"/>
    <p:sldId id="582" r:id="rId49"/>
    <p:sldId id="583" r:id="rId50"/>
    <p:sldId id="584" r:id="rId51"/>
    <p:sldId id="585" r:id="rId52"/>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56"/>
            <p14:sldId id="657"/>
            <p14:sldId id="658"/>
            <p14:sldId id="659"/>
            <p14:sldId id="660"/>
            <p14:sldId id="661"/>
            <p14:sldId id="662"/>
            <p14:sldId id="663"/>
            <p14:sldId id="664"/>
            <p14:sldId id="665"/>
            <p14:sldId id="666"/>
          </p14:sldIdLst>
        </p14:section>
        <p14:section name="אופטימיות יהודית" id="{906B9B58-571D-419A-96BB-23F88B7F1892}">
          <p14:sldIdLst>
            <p14:sldId id="550"/>
            <p14:sldId id="586"/>
          </p14:sldIdLst>
        </p14:section>
        <p14:section name="וטוב לב משתה תמיד" id="{B867CF6F-3227-429B-AA24-A77268E8D33D}">
          <p14:sldIdLst>
            <p14:sldId id="566"/>
            <p14:sldId id="565"/>
            <p14:sldId id="568"/>
            <p14:sldId id="569"/>
            <p14:sldId id="570"/>
          </p14:sldIdLst>
        </p14:section>
        <p14:section name="בנק אהבה" id="{B087C811-DBFB-4DB7-9CA1-2C77A81FE270}">
          <p14:sldIdLst>
            <p14:sldId id="605"/>
            <p14:sldId id="607"/>
            <p14:sldId id="606"/>
            <p14:sldId id="610"/>
            <p14:sldId id="611"/>
          </p14:sldIdLst>
        </p14:section>
        <p14:section name="וישמור אלה" id="{AC620C22-3283-4EC4-9D70-56833E8E6EA0}">
          <p14:sldIdLst>
            <p14:sldId id="608"/>
            <p14:sldId id="609"/>
          </p14:sldIdLst>
        </p14:section>
        <p14:section name="ידיעת השם" id="{9EE67684-FAE9-4184-B914-080290065ED9}">
          <p14:sldIdLst>
            <p14:sldId id="575"/>
            <p14:sldId id="576"/>
            <p14:sldId id="577"/>
            <p14:sldId id="594"/>
            <p14:sldId id="548"/>
            <p14:sldId id="578"/>
            <p14:sldId id="549"/>
            <p14:sldId id="552"/>
            <p14:sldId id="547"/>
          </p14:sldIdLst>
        </p14:section>
        <p14:section name="ומה למעשה" id="{95594160-309F-40E6-8374-B308337C02ED}">
          <p14:sldIdLst>
            <p14:sldId id="613"/>
            <p14:sldId id="614"/>
            <p14:sldId id="650"/>
            <p14:sldId id="654"/>
            <p14:sldId id="655"/>
          </p14:sldIdLst>
        </p14:section>
        <p14:section name="אופטימיות מהתורה" id="{5BB96D3B-B900-46C9-AC7F-E88BBE949E45}">
          <p14:sldIdLst>
            <p14:sldId id="612"/>
            <p14:sldId id="543"/>
            <p14:sldId id="574"/>
          </p14:sldIdLst>
        </p14:section>
        <p14:section name="לב טוב" id="{F6D4D731-AB80-4C0C-B184-B3A193783F12}">
          <p14:sldIdLst>
            <p14:sldId id="582"/>
            <p14:sldId id="583"/>
            <p14:sldId id="584"/>
            <p14:sldId id="58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11059"/>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microsoft.com/office/2018/10/relationships/authors" Target="authors.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50539-729E-42AB-BBEA-5A134282751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pPr rtl="1"/>
          <a:endParaRPr lang="he-IL"/>
        </a:p>
      </dgm:t>
    </dgm:pt>
    <dgm:pt modelId="{ED4FBCF6-0DA8-4596-8963-5F4FA30BE2CC}">
      <dgm:prSet custT="1"/>
      <dgm:spPr/>
      <dgm:t>
        <a:bodyPr/>
        <a:lstStyle/>
        <a:p>
          <a:pPr rtl="1"/>
          <a:r>
            <a:rPr lang="he-IL" sz="1600" b="1" dirty="0">
              <a:solidFill>
                <a:schemeClr val="accent6">
                  <a:lumMod val="75000"/>
                </a:schemeClr>
              </a:solidFill>
            </a:rPr>
            <a:t>ונראה שהכוונה במצות "</a:t>
          </a:r>
          <a:r>
            <a:rPr lang="he-IL" sz="1600" b="1" dirty="0" err="1">
              <a:solidFill>
                <a:schemeClr val="accent6">
                  <a:lumMod val="75000"/>
                </a:schemeClr>
              </a:solidFill>
            </a:rPr>
            <a:t>שויתי</a:t>
          </a:r>
          <a:r>
            <a:rPr lang="he-IL" sz="1600" b="1" dirty="0">
              <a:solidFill>
                <a:schemeClr val="accent6">
                  <a:lumMod val="75000"/>
                </a:schemeClr>
              </a:solidFill>
            </a:rPr>
            <a:t> ה' לנגדי תמיד" אינה לסוג מחשבה המפריע לחשוב ולהתרכז על דברים אחרים; אלא הכוונה להסתכלות על העולם, בדומה ללבישת משקפיים, המשנים לגמרי את מבטו של האדם על העולם.</a:t>
          </a:r>
        </a:p>
      </dgm:t>
    </dgm:pt>
    <dgm:pt modelId="{120C59FA-D739-4AED-B17F-C2B4E371C146}" type="parTrans" cxnId="{0C467F53-0E2F-458A-A6A3-AF92130A72B9}">
      <dgm:prSet/>
      <dgm:spPr/>
      <dgm:t>
        <a:bodyPr/>
        <a:lstStyle/>
        <a:p>
          <a:pPr rtl="1"/>
          <a:endParaRPr lang="he-IL"/>
        </a:p>
      </dgm:t>
    </dgm:pt>
    <dgm:pt modelId="{9DDC3642-67A1-4675-ABF6-01831D0B6EF8}" type="sibTrans" cxnId="{0C467F53-0E2F-458A-A6A3-AF92130A72B9}">
      <dgm:prSet/>
      <dgm:spPr/>
      <dgm:t>
        <a:bodyPr/>
        <a:lstStyle/>
        <a:p>
          <a:pPr rtl="1"/>
          <a:endParaRPr lang="he-IL"/>
        </a:p>
      </dgm:t>
    </dgm:pt>
    <dgm:pt modelId="{7CDCBFBA-0665-48A8-802E-EC51C5228412}">
      <dgm:prSet custT="1"/>
      <dgm:spPr/>
      <dgm:t>
        <a:bodyPr/>
        <a:lstStyle/>
        <a:p>
          <a:pPr rtl="1"/>
          <a:r>
            <a:rPr lang="he-IL" sz="1600" b="1" dirty="0">
              <a:solidFill>
                <a:schemeClr val="accent6">
                  <a:lumMod val="75000"/>
                </a:schemeClr>
              </a:solidFill>
            </a:rPr>
            <a:t>מבט מואר זה על העולם של "</a:t>
          </a:r>
          <a:r>
            <a:rPr lang="he-IL" sz="1600" b="1" dirty="0" err="1">
              <a:solidFill>
                <a:schemeClr val="accent6">
                  <a:lumMod val="75000"/>
                </a:schemeClr>
              </a:solidFill>
            </a:rPr>
            <a:t>שויתי</a:t>
          </a:r>
          <a:r>
            <a:rPr lang="he-IL" sz="1600" b="1" dirty="0">
              <a:solidFill>
                <a:schemeClr val="accent6">
                  <a:lumMod val="75000"/>
                </a:schemeClr>
              </a:solidFill>
            </a:rPr>
            <a:t> ה'", קיים גם כאשר מחשבת האדם מרוכזת לגמרי על דבר המצריך את כל כוחות ריכוזו. </a:t>
          </a:r>
          <a:endParaRPr lang="he-IL" sz="1600" dirty="0">
            <a:solidFill>
              <a:schemeClr val="accent6">
                <a:lumMod val="75000"/>
              </a:schemeClr>
            </a:solidFill>
          </a:endParaRPr>
        </a:p>
      </dgm:t>
    </dgm:pt>
    <dgm:pt modelId="{304DB269-8580-41B5-B440-04B924C85DAA}" type="parTrans" cxnId="{6077827D-27E2-4B02-A7D2-6DBC6544C5AC}">
      <dgm:prSet/>
      <dgm:spPr/>
      <dgm:t>
        <a:bodyPr/>
        <a:lstStyle/>
        <a:p>
          <a:pPr rtl="1"/>
          <a:endParaRPr lang="he-IL"/>
        </a:p>
      </dgm:t>
    </dgm:pt>
    <dgm:pt modelId="{0B3C5B4D-D102-43E1-B68F-7E576106ED05}" type="sibTrans" cxnId="{6077827D-27E2-4B02-A7D2-6DBC6544C5AC}">
      <dgm:prSet/>
      <dgm:spPr/>
      <dgm:t>
        <a:bodyPr/>
        <a:lstStyle/>
        <a:p>
          <a:pPr rtl="1"/>
          <a:endParaRPr lang="he-IL"/>
        </a:p>
      </dgm:t>
    </dgm:pt>
    <dgm:pt modelId="{9AFC5573-E0EC-455D-B329-7FB9976BF619}">
      <dgm:prSet custT="1"/>
      <dgm:spPr/>
      <dgm:t>
        <a:bodyPr/>
        <a:lstStyle/>
        <a:p>
          <a:pPr rtl="1"/>
          <a:r>
            <a:rPr lang="he-IL" sz="1400" b="1" dirty="0"/>
            <a:t>קושיא זו מופיעה בספר דברי סופרים </a:t>
          </a:r>
          <a:r>
            <a:rPr lang="he-IL" sz="800" b="1" dirty="0"/>
            <a:t>(קונטרס </a:t>
          </a:r>
          <a:r>
            <a:rPr lang="he-IL" sz="800" b="1" dirty="0" err="1"/>
            <a:t>הזכרונות</a:t>
          </a:r>
          <a:r>
            <a:rPr lang="he-IL" sz="800" b="1" dirty="0"/>
            <a:t> מצוה א') </a:t>
          </a:r>
          <a:r>
            <a:rPr lang="he-IL" sz="1400" b="1" dirty="0" err="1"/>
            <a:t>להרב</a:t>
          </a:r>
          <a:r>
            <a:rPr lang="he-IL" sz="1400" b="1" dirty="0"/>
            <a:t> צדוק הכהן מלובלין זצ"ל.</a:t>
          </a:r>
          <a:endParaRPr lang="he-IL" sz="1400" dirty="0"/>
        </a:p>
      </dgm:t>
    </dgm:pt>
    <dgm:pt modelId="{CFFABBF6-3D4D-4CB6-B587-F5D425356BC1}" type="sibTrans" cxnId="{CF0797ED-D8BC-4A66-AF9C-A3219F85EB74}">
      <dgm:prSet/>
      <dgm:spPr/>
      <dgm:t>
        <a:bodyPr/>
        <a:lstStyle/>
        <a:p>
          <a:pPr rtl="1"/>
          <a:endParaRPr lang="he-IL"/>
        </a:p>
      </dgm:t>
    </dgm:pt>
    <dgm:pt modelId="{932E698C-5988-4E5C-B644-0AD0D28FB246}" type="parTrans" cxnId="{CF0797ED-D8BC-4A66-AF9C-A3219F85EB74}">
      <dgm:prSet/>
      <dgm:spPr/>
      <dgm:t>
        <a:bodyPr/>
        <a:lstStyle/>
        <a:p>
          <a:pPr rtl="1"/>
          <a:endParaRPr lang="he-IL"/>
        </a:p>
      </dgm:t>
    </dgm:pt>
    <dgm:pt modelId="{3CDA36FC-6248-4533-9036-4CA68E15D66D}">
      <dgm:prSet/>
      <dgm:spPr/>
      <dgm:t>
        <a:bodyPr/>
        <a:lstStyle/>
        <a:p>
          <a:pPr rtl="1"/>
          <a:r>
            <a:rPr lang="he-IL" b="1" dirty="0"/>
            <a:t>כאשר רואים את העולם מתוך הכרה שיש רבש"ע שהוא טוב ומטיב, ושכל מה שקיים ושקורה בעולם מגיע ממנו, רואים עולם מואר, מלא בטחון ושמחה, מתוך הידיעה שכל בעיות העולם נמצאות בידיו הטובות </a:t>
          </a:r>
          <a:r>
            <a:rPr lang="he-IL" b="1" dirty="0" err="1"/>
            <a:t>ית</a:t>
          </a:r>
          <a:r>
            <a:rPr lang="he-IL" b="1" dirty="0"/>
            <a:t>', ושכל מה שהוא </a:t>
          </a:r>
          <a:r>
            <a:rPr lang="he-IL" b="1" dirty="0" err="1"/>
            <a:t>ית</a:t>
          </a:r>
          <a:r>
            <a:rPr lang="he-IL" b="1" dirty="0"/>
            <a:t>' יחליט לעשות יהיה לטובתנו הגדולה ביותר. </a:t>
          </a:r>
          <a:endParaRPr lang="he-IL" dirty="0"/>
        </a:p>
      </dgm:t>
    </dgm:pt>
    <dgm:pt modelId="{FF37DD4A-418A-4FB8-AC4F-52151DD1AF27}" type="sibTrans" cxnId="{D3807F8F-FBA7-42E5-BB99-9A76D31EF8A3}">
      <dgm:prSet/>
      <dgm:spPr/>
      <dgm:t>
        <a:bodyPr/>
        <a:lstStyle/>
        <a:p>
          <a:pPr rtl="1"/>
          <a:endParaRPr lang="he-IL"/>
        </a:p>
      </dgm:t>
    </dgm:pt>
    <dgm:pt modelId="{DA04DE23-29DA-4D86-BD86-7FE937B74E41}" type="parTrans" cxnId="{D3807F8F-FBA7-42E5-BB99-9A76D31EF8A3}">
      <dgm:prSet/>
      <dgm:spPr/>
      <dgm:t>
        <a:bodyPr/>
        <a:lstStyle/>
        <a:p>
          <a:pPr rtl="1"/>
          <a:endParaRPr lang="he-IL"/>
        </a:p>
      </dgm:t>
    </dgm:pt>
    <dgm:pt modelId="{6D9FC2B2-10FE-435F-B7B6-8DD8C1633D85}">
      <dgm:prSet/>
      <dgm:spPr/>
      <dgm:t>
        <a:bodyPr/>
        <a:lstStyle/>
        <a:p>
          <a:pPr rtl="1"/>
          <a:r>
            <a:rPr lang="he-IL" b="1" dirty="0"/>
            <a:t>והנה דרישה זו של התורה במצוות </a:t>
          </a:r>
          <a:r>
            <a:rPr lang="he-IL" b="1" dirty="0" err="1"/>
            <a:t>שויתי</a:t>
          </a:r>
          <a:r>
            <a:rPr lang="he-IL" b="1" dirty="0"/>
            <a:t> צריכה ביאור גדול: </a:t>
          </a:r>
          <a:endParaRPr lang="he-IL" dirty="0"/>
        </a:p>
      </dgm:t>
    </dgm:pt>
    <dgm:pt modelId="{8604C366-F3B9-4BE8-A526-653EEB619A8A}" type="sibTrans" cxnId="{52DB7E51-A25F-441F-8B7A-BE129794D552}">
      <dgm:prSet/>
      <dgm:spPr/>
      <dgm:t>
        <a:bodyPr/>
        <a:lstStyle/>
        <a:p>
          <a:pPr rtl="1"/>
          <a:endParaRPr lang="he-IL"/>
        </a:p>
      </dgm:t>
    </dgm:pt>
    <dgm:pt modelId="{B435281A-7DC0-48BE-B6AB-B701B637ADD2}" type="parTrans" cxnId="{52DB7E51-A25F-441F-8B7A-BE129794D552}">
      <dgm:prSet/>
      <dgm:spPr/>
      <dgm:t>
        <a:bodyPr/>
        <a:lstStyle/>
        <a:p>
          <a:pPr rtl="1"/>
          <a:endParaRPr lang="he-IL"/>
        </a:p>
      </dgm:t>
    </dgm:pt>
    <dgm:pt modelId="{821FC8FB-1AF8-4966-BC07-C45D0F72EE74}">
      <dgm:prSet/>
      <dgm:spPr/>
      <dgm:t>
        <a:bodyPr/>
        <a:lstStyle/>
        <a:p>
          <a:pPr rtl="1"/>
          <a:r>
            <a:rPr lang="he-IL" b="1" dirty="0"/>
            <a:t>   שהרי כל אחד צריך להתעסק בעסקים רבים (כולל גם לימוד התורה), שדורשים את כל כוחות ריכוז שכלו ומחשבתו, ואיך אפשר לדרוש מהאדם לא להסיח דעת מנוכחותו </a:t>
          </a:r>
          <a:r>
            <a:rPr lang="he-IL" b="1" dirty="0" err="1"/>
            <a:t>ית</a:t>
          </a:r>
          <a:r>
            <a:rPr lang="he-IL" b="1" dirty="0"/>
            <a:t>' – אף לא לרגע?! </a:t>
          </a:r>
          <a:endParaRPr lang="he-IL" dirty="0"/>
        </a:p>
      </dgm:t>
    </dgm:pt>
    <dgm:pt modelId="{4425CB5E-775C-4C7E-80EB-2ED66AA91063}" type="sibTrans" cxnId="{F5A07076-F18C-435A-B32E-7F59A3BDCCBA}">
      <dgm:prSet/>
      <dgm:spPr/>
      <dgm:t>
        <a:bodyPr/>
        <a:lstStyle/>
        <a:p>
          <a:pPr rtl="1"/>
          <a:endParaRPr lang="he-IL"/>
        </a:p>
      </dgm:t>
    </dgm:pt>
    <dgm:pt modelId="{D9270AE8-932A-4C25-9510-9A83259E7CBD}" type="parTrans" cxnId="{F5A07076-F18C-435A-B32E-7F59A3BDCCBA}">
      <dgm:prSet/>
      <dgm:spPr/>
      <dgm:t>
        <a:bodyPr/>
        <a:lstStyle/>
        <a:p>
          <a:pPr rtl="1"/>
          <a:endParaRPr lang="he-IL"/>
        </a:p>
      </dgm:t>
    </dgm:pt>
    <dgm:pt modelId="{D808DBBA-232C-41A0-AB46-56C7AA9E88FC}" type="pres">
      <dgm:prSet presAssocID="{28150539-729E-42AB-BBEA-5A134282751E}" presName="Name0" presStyleCnt="0">
        <dgm:presLayoutVars>
          <dgm:chMax val="7"/>
          <dgm:dir/>
          <dgm:animLvl val="lvl"/>
          <dgm:resizeHandles val="exact"/>
        </dgm:presLayoutVars>
      </dgm:prSet>
      <dgm:spPr/>
    </dgm:pt>
    <dgm:pt modelId="{6F24201A-23BB-4E92-84AB-4D295D943E01}" type="pres">
      <dgm:prSet presAssocID="{6D9FC2B2-10FE-435F-B7B6-8DD8C1633D85}" presName="circle1" presStyleLbl="node1" presStyleIdx="0" presStyleCnt="6"/>
      <dgm:spPr/>
    </dgm:pt>
    <dgm:pt modelId="{C82AC345-6C90-4252-BF23-0EDCA1A6A0B2}" type="pres">
      <dgm:prSet presAssocID="{6D9FC2B2-10FE-435F-B7B6-8DD8C1633D85}" presName="space" presStyleCnt="0"/>
      <dgm:spPr/>
    </dgm:pt>
    <dgm:pt modelId="{FB2AD841-D133-493E-96A0-6E31882234EA}" type="pres">
      <dgm:prSet presAssocID="{6D9FC2B2-10FE-435F-B7B6-8DD8C1633D85}" presName="rect1" presStyleLbl="alignAcc1" presStyleIdx="0" presStyleCnt="6"/>
      <dgm:spPr/>
    </dgm:pt>
    <dgm:pt modelId="{4A73479F-0F50-405F-BBC6-3342C709388B}" type="pres">
      <dgm:prSet presAssocID="{821FC8FB-1AF8-4966-BC07-C45D0F72EE74}" presName="vertSpace2" presStyleLbl="node1" presStyleIdx="0" presStyleCnt="6"/>
      <dgm:spPr/>
    </dgm:pt>
    <dgm:pt modelId="{AE0F1571-119F-47C9-84D7-86D4B4591E2C}" type="pres">
      <dgm:prSet presAssocID="{821FC8FB-1AF8-4966-BC07-C45D0F72EE74}" presName="circle2" presStyleLbl="node1" presStyleIdx="1" presStyleCnt="6"/>
      <dgm:spPr/>
    </dgm:pt>
    <dgm:pt modelId="{8715D251-987D-40F7-A5D7-FB0E3319E527}" type="pres">
      <dgm:prSet presAssocID="{821FC8FB-1AF8-4966-BC07-C45D0F72EE74}" presName="rect2" presStyleLbl="alignAcc1" presStyleIdx="1" presStyleCnt="6"/>
      <dgm:spPr/>
    </dgm:pt>
    <dgm:pt modelId="{6ED497EE-7F4E-4FA1-B880-A1380F5718A7}" type="pres">
      <dgm:prSet presAssocID="{9AFC5573-E0EC-455D-B329-7FB9976BF619}" presName="vertSpace3" presStyleLbl="node1" presStyleIdx="1" presStyleCnt="6"/>
      <dgm:spPr/>
    </dgm:pt>
    <dgm:pt modelId="{4AC3ACDD-514D-48C1-B69B-B7FCE1D99DF4}" type="pres">
      <dgm:prSet presAssocID="{9AFC5573-E0EC-455D-B329-7FB9976BF619}" presName="circle3" presStyleLbl="node1" presStyleIdx="2" presStyleCnt="6"/>
      <dgm:spPr/>
    </dgm:pt>
    <dgm:pt modelId="{7E2049E3-0967-482B-A60E-339B49163A50}" type="pres">
      <dgm:prSet presAssocID="{9AFC5573-E0EC-455D-B329-7FB9976BF619}" presName="rect3" presStyleLbl="alignAcc1" presStyleIdx="2" presStyleCnt="6"/>
      <dgm:spPr/>
    </dgm:pt>
    <dgm:pt modelId="{AFDA2036-AD84-4C2C-95E2-0E53F830A8EC}" type="pres">
      <dgm:prSet presAssocID="{ED4FBCF6-0DA8-4596-8963-5F4FA30BE2CC}" presName="vertSpace4" presStyleLbl="node1" presStyleIdx="2" presStyleCnt="6"/>
      <dgm:spPr/>
    </dgm:pt>
    <dgm:pt modelId="{3A0F4C3B-A5AF-490C-A836-C9CCE9135FD8}" type="pres">
      <dgm:prSet presAssocID="{ED4FBCF6-0DA8-4596-8963-5F4FA30BE2CC}" presName="circle4" presStyleLbl="node1" presStyleIdx="3" presStyleCnt="6"/>
      <dgm:spPr/>
    </dgm:pt>
    <dgm:pt modelId="{66D7C0C6-DCF5-4F85-9815-E892EB6381C1}" type="pres">
      <dgm:prSet presAssocID="{ED4FBCF6-0DA8-4596-8963-5F4FA30BE2CC}" presName="rect4" presStyleLbl="alignAcc1" presStyleIdx="3" presStyleCnt="6"/>
      <dgm:spPr/>
    </dgm:pt>
    <dgm:pt modelId="{02BE9BB1-E8C5-497D-8FBD-AA6AAD0C704B}" type="pres">
      <dgm:prSet presAssocID="{3CDA36FC-6248-4533-9036-4CA68E15D66D}" presName="vertSpace5" presStyleLbl="node1" presStyleIdx="3" presStyleCnt="6"/>
      <dgm:spPr/>
    </dgm:pt>
    <dgm:pt modelId="{D3B81FDA-672F-42A3-8336-025939251AD5}" type="pres">
      <dgm:prSet presAssocID="{3CDA36FC-6248-4533-9036-4CA68E15D66D}" presName="circle5" presStyleLbl="node1" presStyleIdx="4" presStyleCnt="6"/>
      <dgm:spPr/>
    </dgm:pt>
    <dgm:pt modelId="{BBAE1DA3-C03A-49FE-8A5C-7A83C1289FD1}" type="pres">
      <dgm:prSet presAssocID="{3CDA36FC-6248-4533-9036-4CA68E15D66D}" presName="rect5" presStyleLbl="alignAcc1" presStyleIdx="4" presStyleCnt="6"/>
      <dgm:spPr/>
    </dgm:pt>
    <dgm:pt modelId="{E546D162-5584-461E-A57D-82887F2A901F}" type="pres">
      <dgm:prSet presAssocID="{7CDCBFBA-0665-48A8-802E-EC51C5228412}" presName="vertSpace6" presStyleLbl="node1" presStyleIdx="4" presStyleCnt="6"/>
      <dgm:spPr/>
    </dgm:pt>
    <dgm:pt modelId="{5B0CAA24-C326-42E7-B9E5-6A3B3102B0BC}" type="pres">
      <dgm:prSet presAssocID="{7CDCBFBA-0665-48A8-802E-EC51C5228412}" presName="circle6" presStyleLbl="node1" presStyleIdx="5" presStyleCnt="6"/>
      <dgm:spPr/>
    </dgm:pt>
    <dgm:pt modelId="{69E7F6B1-6BB1-47C6-8820-EB3C554825CF}" type="pres">
      <dgm:prSet presAssocID="{7CDCBFBA-0665-48A8-802E-EC51C5228412}" presName="rect6" presStyleLbl="alignAcc1" presStyleIdx="5" presStyleCnt="6"/>
      <dgm:spPr/>
    </dgm:pt>
    <dgm:pt modelId="{6475C452-A28F-4DC0-88BA-28B9745738C7}" type="pres">
      <dgm:prSet presAssocID="{6D9FC2B2-10FE-435F-B7B6-8DD8C1633D85}" presName="rect1ParTxNoCh" presStyleLbl="alignAcc1" presStyleIdx="5" presStyleCnt="6">
        <dgm:presLayoutVars>
          <dgm:chMax val="1"/>
          <dgm:bulletEnabled val="1"/>
        </dgm:presLayoutVars>
      </dgm:prSet>
      <dgm:spPr/>
    </dgm:pt>
    <dgm:pt modelId="{B58EB8EC-D830-4DD9-904A-7E8A2F759675}" type="pres">
      <dgm:prSet presAssocID="{821FC8FB-1AF8-4966-BC07-C45D0F72EE74}" presName="rect2ParTxNoCh" presStyleLbl="alignAcc1" presStyleIdx="5" presStyleCnt="6">
        <dgm:presLayoutVars>
          <dgm:chMax val="1"/>
          <dgm:bulletEnabled val="1"/>
        </dgm:presLayoutVars>
      </dgm:prSet>
      <dgm:spPr/>
    </dgm:pt>
    <dgm:pt modelId="{981577F7-06D1-4635-96B3-79B0937D255C}" type="pres">
      <dgm:prSet presAssocID="{9AFC5573-E0EC-455D-B329-7FB9976BF619}" presName="rect3ParTxNoCh" presStyleLbl="alignAcc1" presStyleIdx="5" presStyleCnt="6">
        <dgm:presLayoutVars>
          <dgm:chMax val="1"/>
          <dgm:bulletEnabled val="1"/>
        </dgm:presLayoutVars>
      </dgm:prSet>
      <dgm:spPr/>
    </dgm:pt>
    <dgm:pt modelId="{A9E32132-1AC2-480C-B996-9E8A18C8E224}" type="pres">
      <dgm:prSet presAssocID="{ED4FBCF6-0DA8-4596-8963-5F4FA30BE2CC}" presName="rect4ParTxNoCh" presStyleLbl="alignAcc1" presStyleIdx="5" presStyleCnt="6">
        <dgm:presLayoutVars>
          <dgm:chMax val="1"/>
          <dgm:bulletEnabled val="1"/>
        </dgm:presLayoutVars>
      </dgm:prSet>
      <dgm:spPr/>
    </dgm:pt>
    <dgm:pt modelId="{97DED63B-716D-4910-8533-9D840E5DAD84}" type="pres">
      <dgm:prSet presAssocID="{3CDA36FC-6248-4533-9036-4CA68E15D66D}" presName="rect5ParTxNoCh" presStyleLbl="alignAcc1" presStyleIdx="5" presStyleCnt="6">
        <dgm:presLayoutVars>
          <dgm:chMax val="1"/>
          <dgm:bulletEnabled val="1"/>
        </dgm:presLayoutVars>
      </dgm:prSet>
      <dgm:spPr/>
    </dgm:pt>
    <dgm:pt modelId="{0E0A15BA-1CF0-4199-918A-015F0D419702}" type="pres">
      <dgm:prSet presAssocID="{7CDCBFBA-0665-48A8-802E-EC51C5228412}" presName="rect6ParTxNoCh" presStyleLbl="alignAcc1" presStyleIdx="5" presStyleCnt="6">
        <dgm:presLayoutVars>
          <dgm:chMax val="1"/>
          <dgm:bulletEnabled val="1"/>
        </dgm:presLayoutVars>
      </dgm:prSet>
      <dgm:spPr/>
    </dgm:pt>
  </dgm:ptLst>
  <dgm:cxnLst>
    <dgm:cxn modelId="{50AD430D-6491-4997-9B17-FCC59846D5CA}" type="presOf" srcId="{3CDA36FC-6248-4533-9036-4CA68E15D66D}" destId="{BBAE1DA3-C03A-49FE-8A5C-7A83C1289FD1}" srcOrd="0" destOrd="0" presId="urn:microsoft.com/office/officeart/2005/8/layout/target3"/>
    <dgm:cxn modelId="{61D0641F-5E08-4241-94AB-E4059F8DFE25}" type="presOf" srcId="{ED4FBCF6-0DA8-4596-8963-5F4FA30BE2CC}" destId="{A9E32132-1AC2-480C-B996-9E8A18C8E224}" srcOrd="1" destOrd="0" presId="urn:microsoft.com/office/officeart/2005/8/layout/target3"/>
    <dgm:cxn modelId="{B721DE22-EBC4-499A-A593-F19317D20973}" type="presOf" srcId="{7CDCBFBA-0665-48A8-802E-EC51C5228412}" destId="{0E0A15BA-1CF0-4199-918A-015F0D419702}" srcOrd="1" destOrd="0" presId="urn:microsoft.com/office/officeart/2005/8/layout/target3"/>
    <dgm:cxn modelId="{52CDFC29-A4DF-4272-8CE4-F3DA69B43413}" type="presOf" srcId="{9AFC5573-E0EC-455D-B329-7FB9976BF619}" destId="{981577F7-06D1-4635-96B3-79B0937D255C}" srcOrd="1" destOrd="0" presId="urn:microsoft.com/office/officeart/2005/8/layout/target3"/>
    <dgm:cxn modelId="{A1B2232A-3D86-4BB9-AC14-BC5C7CE41D16}" type="presOf" srcId="{3CDA36FC-6248-4533-9036-4CA68E15D66D}" destId="{97DED63B-716D-4910-8533-9D840E5DAD84}" srcOrd="1" destOrd="0" presId="urn:microsoft.com/office/officeart/2005/8/layout/target3"/>
    <dgm:cxn modelId="{CA24263E-AE2E-41D8-9B7D-E9978796C289}" type="presOf" srcId="{9AFC5573-E0EC-455D-B329-7FB9976BF619}" destId="{7E2049E3-0967-482B-A60E-339B49163A50}" srcOrd="0" destOrd="0" presId="urn:microsoft.com/office/officeart/2005/8/layout/target3"/>
    <dgm:cxn modelId="{3B76AB41-E1E4-4EF7-964E-65D79EC0DF8F}" type="presOf" srcId="{6D9FC2B2-10FE-435F-B7B6-8DD8C1633D85}" destId="{FB2AD841-D133-493E-96A0-6E31882234EA}" srcOrd="0" destOrd="0" presId="urn:microsoft.com/office/officeart/2005/8/layout/target3"/>
    <dgm:cxn modelId="{52DB7E51-A25F-441F-8B7A-BE129794D552}" srcId="{28150539-729E-42AB-BBEA-5A134282751E}" destId="{6D9FC2B2-10FE-435F-B7B6-8DD8C1633D85}" srcOrd="0" destOrd="0" parTransId="{B435281A-7DC0-48BE-B6AB-B701B637ADD2}" sibTransId="{8604C366-F3B9-4BE8-A526-653EEB619A8A}"/>
    <dgm:cxn modelId="{0C467F53-0E2F-458A-A6A3-AF92130A72B9}" srcId="{28150539-729E-42AB-BBEA-5A134282751E}" destId="{ED4FBCF6-0DA8-4596-8963-5F4FA30BE2CC}" srcOrd="3" destOrd="0" parTransId="{120C59FA-D739-4AED-B17F-C2B4E371C146}" sibTransId="{9DDC3642-67A1-4675-ABF6-01831D0B6EF8}"/>
    <dgm:cxn modelId="{6170B975-B80D-45F5-A82B-793A7741B258}" type="presOf" srcId="{821FC8FB-1AF8-4966-BC07-C45D0F72EE74}" destId="{8715D251-987D-40F7-A5D7-FB0E3319E527}" srcOrd="0" destOrd="0" presId="urn:microsoft.com/office/officeart/2005/8/layout/target3"/>
    <dgm:cxn modelId="{F5A07076-F18C-435A-B32E-7F59A3BDCCBA}" srcId="{28150539-729E-42AB-BBEA-5A134282751E}" destId="{821FC8FB-1AF8-4966-BC07-C45D0F72EE74}" srcOrd="1" destOrd="0" parTransId="{D9270AE8-932A-4C25-9510-9A83259E7CBD}" sibTransId="{4425CB5E-775C-4C7E-80EB-2ED66AA91063}"/>
    <dgm:cxn modelId="{1E2DF578-EEB2-4974-B6E4-CBE614B90FF9}" type="presOf" srcId="{28150539-729E-42AB-BBEA-5A134282751E}" destId="{D808DBBA-232C-41A0-AB46-56C7AA9E88FC}" srcOrd="0" destOrd="0" presId="urn:microsoft.com/office/officeart/2005/8/layout/target3"/>
    <dgm:cxn modelId="{C4F3657C-E62C-4F75-BF00-C954C32D561B}" type="presOf" srcId="{7CDCBFBA-0665-48A8-802E-EC51C5228412}" destId="{69E7F6B1-6BB1-47C6-8820-EB3C554825CF}" srcOrd="0" destOrd="0" presId="urn:microsoft.com/office/officeart/2005/8/layout/target3"/>
    <dgm:cxn modelId="{6077827D-27E2-4B02-A7D2-6DBC6544C5AC}" srcId="{28150539-729E-42AB-BBEA-5A134282751E}" destId="{7CDCBFBA-0665-48A8-802E-EC51C5228412}" srcOrd="5" destOrd="0" parTransId="{304DB269-8580-41B5-B440-04B924C85DAA}" sibTransId="{0B3C5B4D-D102-43E1-B68F-7E576106ED05}"/>
    <dgm:cxn modelId="{9BF4C57E-ADF5-49CE-B9E6-7FCBCF6F1C34}" type="presOf" srcId="{ED4FBCF6-0DA8-4596-8963-5F4FA30BE2CC}" destId="{66D7C0C6-DCF5-4F85-9815-E892EB6381C1}" srcOrd="0" destOrd="0" presId="urn:microsoft.com/office/officeart/2005/8/layout/target3"/>
    <dgm:cxn modelId="{D3807F8F-FBA7-42E5-BB99-9A76D31EF8A3}" srcId="{28150539-729E-42AB-BBEA-5A134282751E}" destId="{3CDA36FC-6248-4533-9036-4CA68E15D66D}" srcOrd="4" destOrd="0" parTransId="{DA04DE23-29DA-4D86-BD86-7FE937B74E41}" sibTransId="{FF37DD4A-418A-4FB8-AC4F-52151DD1AF27}"/>
    <dgm:cxn modelId="{DC69D290-59D3-4EFC-BD2D-E046F333B197}" type="presOf" srcId="{6D9FC2B2-10FE-435F-B7B6-8DD8C1633D85}" destId="{6475C452-A28F-4DC0-88BA-28B9745738C7}" srcOrd="1" destOrd="0" presId="urn:microsoft.com/office/officeart/2005/8/layout/target3"/>
    <dgm:cxn modelId="{D6ED92C4-D9C7-492B-ADAD-2DC183B9A13F}" type="presOf" srcId="{821FC8FB-1AF8-4966-BC07-C45D0F72EE74}" destId="{B58EB8EC-D830-4DD9-904A-7E8A2F759675}" srcOrd="1" destOrd="0" presId="urn:microsoft.com/office/officeart/2005/8/layout/target3"/>
    <dgm:cxn modelId="{CF0797ED-D8BC-4A66-AF9C-A3219F85EB74}" srcId="{28150539-729E-42AB-BBEA-5A134282751E}" destId="{9AFC5573-E0EC-455D-B329-7FB9976BF619}" srcOrd="2" destOrd="0" parTransId="{932E698C-5988-4E5C-B644-0AD0D28FB246}" sibTransId="{CFFABBF6-3D4D-4CB6-B587-F5D425356BC1}"/>
    <dgm:cxn modelId="{70F8FDAA-DE03-40A0-98CA-6831CABBCF57}" type="presParOf" srcId="{D808DBBA-232C-41A0-AB46-56C7AA9E88FC}" destId="{6F24201A-23BB-4E92-84AB-4D295D943E01}" srcOrd="0" destOrd="0" presId="urn:microsoft.com/office/officeart/2005/8/layout/target3"/>
    <dgm:cxn modelId="{1B4091E3-3159-429F-8290-3C3AFFA1D148}" type="presParOf" srcId="{D808DBBA-232C-41A0-AB46-56C7AA9E88FC}" destId="{C82AC345-6C90-4252-BF23-0EDCA1A6A0B2}" srcOrd="1" destOrd="0" presId="urn:microsoft.com/office/officeart/2005/8/layout/target3"/>
    <dgm:cxn modelId="{48E3DD32-4AA4-457C-8644-A3E7BC55CAAF}" type="presParOf" srcId="{D808DBBA-232C-41A0-AB46-56C7AA9E88FC}" destId="{FB2AD841-D133-493E-96A0-6E31882234EA}" srcOrd="2" destOrd="0" presId="urn:microsoft.com/office/officeart/2005/8/layout/target3"/>
    <dgm:cxn modelId="{7F77F5B1-AD28-47CF-8D9A-E6846959FDA0}" type="presParOf" srcId="{D808DBBA-232C-41A0-AB46-56C7AA9E88FC}" destId="{4A73479F-0F50-405F-BBC6-3342C709388B}" srcOrd="3" destOrd="0" presId="urn:microsoft.com/office/officeart/2005/8/layout/target3"/>
    <dgm:cxn modelId="{92CC334F-3E1C-419B-93CD-62625553DD6E}" type="presParOf" srcId="{D808DBBA-232C-41A0-AB46-56C7AA9E88FC}" destId="{AE0F1571-119F-47C9-84D7-86D4B4591E2C}" srcOrd="4" destOrd="0" presId="urn:microsoft.com/office/officeart/2005/8/layout/target3"/>
    <dgm:cxn modelId="{E922B1A3-E47B-49E8-A3DC-29C16DEA65C3}" type="presParOf" srcId="{D808DBBA-232C-41A0-AB46-56C7AA9E88FC}" destId="{8715D251-987D-40F7-A5D7-FB0E3319E527}" srcOrd="5" destOrd="0" presId="urn:microsoft.com/office/officeart/2005/8/layout/target3"/>
    <dgm:cxn modelId="{1CEB3E24-9C85-4187-B1F7-E3E9A79A0F0B}" type="presParOf" srcId="{D808DBBA-232C-41A0-AB46-56C7AA9E88FC}" destId="{6ED497EE-7F4E-4FA1-B880-A1380F5718A7}" srcOrd="6" destOrd="0" presId="urn:microsoft.com/office/officeart/2005/8/layout/target3"/>
    <dgm:cxn modelId="{58DAFA09-F887-49BF-A312-9CCB43BA2705}" type="presParOf" srcId="{D808DBBA-232C-41A0-AB46-56C7AA9E88FC}" destId="{4AC3ACDD-514D-48C1-B69B-B7FCE1D99DF4}" srcOrd="7" destOrd="0" presId="urn:microsoft.com/office/officeart/2005/8/layout/target3"/>
    <dgm:cxn modelId="{2E19E276-9878-440D-A86E-F0BE272B670D}" type="presParOf" srcId="{D808DBBA-232C-41A0-AB46-56C7AA9E88FC}" destId="{7E2049E3-0967-482B-A60E-339B49163A50}" srcOrd="8" destOrd="0" presId="urn:microsoft.com/office/officeart/2005/8/layout/target3"/>
    <dgm:cxn modelId="{69AA4009-73C3-473D-9D18-C9E819EDDD7F}" type="presParOf" srcId="{D808DBBA-232C-41A0-AB46-56C7AA9E88FC}" destId="{AFDA2036-AD84-4C2C-95E2-0E53F830A8EC}" srcOrd="9" destOrd="0" presId="urn:microsoft.com/office/officeart/2005/8/layout/target3"/>
    <dgm:cxn modelId="{A325CE66-8140-463F-B1FE-EB24B303395A}" type="presParOf" srcId="{D808DBBA-232C-41A0-AB46-56C7AA9E88FC}" destId="{3A0F4C3B-A5AF-490C-A836-C9CCE9135FD8}" srcOrd="10" destOrd="0" presId="urn:microsoft.com/office/officeart/2005/8/layout/target3"/>
    <dgm:cxn modelId="{15D06640-AFEF-4BE8-9CEC-E56481D5C0CF}" type="presParOf" srcId="{D808DBBA-232C-41A0-AB46-56C7AA9E88FC}" destId="{66D7C0C6-DCF5-4F85-9815-E892EB6381C1}" srcOrd="11" destOrd="0" presId="urn:microsoft.com/office/officeart/2005/8/layout/target3"/>
    <dgm:cxn modelId="{37846AE5-DA59-4759-A442-A2C9CA25A130}" type="presParOf" srcId="{D808DBBA-232C-41A0-AB46-56C7AA9E88FC}" destId="{02BE9BB1-E8C5-497D-8FBD-AA6AAD0C704B}" srcOrd="12" destOrd="0" presId="urn:microsoft.com/office/officeart/2005/8/layout/target3"/>
    <dgm:cxn modelId="{4B8DA862-2335-49C0-9562-A3101D824EEC}" type="presParOf" srcId="{D808DBBA-232C-41A0-AB46-56C7AA9E88FC}" destId="{D3B81FDA-672F-42A3-8336-025939251AD5}" srcOrd="13" destOrd="0" presId="urn:microsoft.com/office/officeart/2005/8/layout/target3"/>
    <dgm:cxn modelId="{452124A3-DE03-4D5E-AED8-478844C77A49}" type="presParOf" srcId="{D808DBBA-232C-41A0-AB46-56C7AA9E88FC}" destId="{BBAE1DA3-C03A-49FE-8A5C-7A83C1289FD1}" srcOrd="14" destOrd="0" presId="urn:microsoft.com/office/officeart/2005/8/layout/target3"/>
    <dgm:cxn modelId="{F5222734-CD17-42C1-94DE-8FDBA9032075}" type="presParOf" srcId="{D808DBBA-232C-41A0-AB46-56C7AA9E88FC}" destId="{E546D162-5584-461E-A57D-82887F2A901F}" srcOrd="15" destOrd="0" presId="urn:microsoft.com/office/officeart/2005/8/layout/target3"/>
    <dgm:cxn modelId="{906236E4-0AF9-4E97-88E9-7F3D93334A46}" type="presParOf" srcId="{D808DBBA-232C-41A0-AB46-56C7AA9E88FC}" destId="{5B0CAA24-C326-42E7-B9E5-6A3B3102B0BC}" srcOrd="16" destOrd="0" presId="urn:microsoft.com/office/officeart/2005/8/layout/target3"/>
    <dgm:cxn modelId="{059C3549-D0A0-46D2-9FBD-CA3A00D07D9E}" type="presParOf" srcId="{D808DBBA-232C-41A0-AB46-56C7AA9E88FC}" destId="{69E7F6B1-6BB1-47C6-8820-EB3C554825CF}" srcOrd="17" destOrd="0" presId="urn:microsoft.com/office/officeart/2005/8/layout/target3"/>
    <dgm:cxn modelId="{276066EC-661F-4197-8EFA-4E47A704A3D4}" type="presParOf" srcId="{D808DBBA-232C-41A0-AB46-56C7AA9E88FC}" destId="{6475C452-A28F-4DC0-88BA-28B9745738C7}" srcOrd="18" destOrd="0" presId="urn:microsoft.com/office/officeart/2005/8/layout/target3"/>
    <dgm:cxn modelId="{44B4EE77-1F63-44B7-B3C0-0BCB19AA14BB}" type="presParOf" srcId="{D808DBBA-232C-41A0-AB46-56C7AA9E88FC}" destId="{B58EB8EC-D830-4DD9-904A-7E8A2F759675}" srcOrd="19" destOrd="0" presId="urn:microsoft.com/office/officeart/2005/8/layout/target3"/>
    <dgm:cxn modelId="{942FF08E-A8F9-4259-8603-B0EDB4ABA5F2}" type="presParOf" srcId="{D808DBBA-232C-41A0-AB46-56C7AA9E88FC}" destId="{981577F7-06D1-4635-96B3-79B0937D255C}" srcOrd="20" destOrd="0" presId="urn:microsoft.com/office/officeart/2005/8/layout/target3"/>
    <dgm:cxn modelId="{CE7F778A-74CF-462B-9DAC-082EC7739D3A}" type="presParOf" srcId="{D808DBBA-232C-41A0-AB46-56C7AA9E88FC}" destId="{A9E32132-1AC2-480C-B996-9E8A18C8E224}" srcOrd="21" destOrd="0" presId="urn:microsoft.com/office/officeart/2005/8/layout/target3"/>
    <dgm:cxn modelId="{946A5ABF-5386-406A-B6E6-A843B60F32F4}" type="presParOf" srcId="{D808DBBA-232C-41A0-AB46-56C7AA9E88FC}" destId="{97DED63B-716D-4910-8533-9D840E5DAD84}" srcOrd="22" destOrd="0" presId="urn:microsoft.com/office/officeart/2005/8/layout/target3"/>
    <dgm:cxn modelId="{5FE6ED94-3DC9-4A63-9D77-0526EDC0160A}" type="presParOf" srcId="{D808DBBA-232C-41A0-AB46-56C7AA9E88FC}" destId="{0E0A15BA-1CF0-4199-918A-015F0D419702}" srcOrd="2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24201A-23BB-4E92-84AB-4D295D943E01}">
      <dsp:nvSpPr>
        <dsp:cNvPr id="0" name=""/>
        <dsp:cNvSpPr/>
      </dsp:nvSpPr>
      <dsp:spPr>
        <a:xfrm>
          <a:off x="0" y="0"/>
          <a:ext cx="5915891" cy="5915891"/>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2AD841-D133-493E-96A0-6E31882234EA}">
      <dsp:nvSpPr>
        <dsp:cNvPr id="0" name=""/>
        <dsp:cNvSpPr/>
      </dsp:nvSpPr>
      <dsp:spPr>
        <a:xfrm>
          <a:off x="2957945" y="0"/>
          <a:ext cx="7174345" cy="5915891"/>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והנה דרישה זו של התורה במצוות </a:t>
          </a:r>
          <a:r>
            <a:rPr lang="he-IL" sz="1400" b="1" kern="1200" dirty="0" err="1"/>
            <a:t>שויתי</a:t>
          </a:r>
          <a:r>
            <a:rPr lang="he-IL" sz="1400" b="1" kern="1200" dirty="0"/>
            <a:t> צריכה ביאור גדול: </a:t>
          </a:r>
          <a:endParaRPr lang="he-IL" sz="1400" kern="1200" dirty="0"/>
        </a:p>
      </dsp:txBody>
      <dsp:txXfrm>
        <a:off x="2957945" y="0"/>
        <a:ext cx="7174345" cy="739488"/>
      </dsp:txXfrm>
    </dsp:sp>
    <dsp:sp modelId="{AE0F1571-119F-47C9-84D7-86D4B4591E2C}">
      <dsp:nvSpPr>
        <dsp:cNvPr id="0" name=""/>
        <dsp:cNvSpPr/>
      </dsp:nvSpPr>
      <dsp:spPr>
        <a:xfrm>
          <a:off x="517641" y="739488"/>
          <a:ext cx="4880608" cy="4880608"/>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15D251-987D-40F7-A5D7-FB0E3319E527}">
      <dsp:nvSpPr>
        <dsp:cNvPr id="0" name=""/>
        <dsp:cNvSpPr/>
      </dsp:nvSpPr>
      <dsp:spPr>
        <a:xfrm>
          <a:off x="2957945" y="739488"/>
          <a:ext cx="7174345" cy="4880608"/>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   שהרי כל אחד צריך להתעסק בעסקים רבים (כולל גם לימוד התורה), שדורשים את כל כוחות ריכוז שכלו ומחשבתו, ואיך אפשר לדרוש מהאדם לא להסיח דעת מנוכחותו </a:t>
          </a:r>
          <a:r>
            <a:rPr lang="he-IL" sz="1400" b="1" kern="1200" dirty="0" err="1"/>
            <a:t>ית</a:t>
          </a:r>
          <a:r>
            <a:rPr lang="he-IL" sz="1400" b="1" kern="1200" dirty="0"/>
            <a:t>' – אף לא לרגע?! </a:t>
          </a:r>
          <a:endParaRPr lang="he-IL" sz="1400" kern="1200" dirty="0"/>
        </a:p>
      </dsp:txBody>
      <dsp:txXfrm>
        <a:off x="2957945" y="739488"/>
        <a:ext cx="7174345" cy="739488"/>
      </dsp:txXfrm>
    </dsp:sp>
    <dsp:sp modelId="{4AC3ACDD-514D-48C1-B69B-B7FCE1D99DF4}">
      <dsp:nvSpPr>
        <dsp:cNvPr id="0" name=""/>
        <dsp:cNvSpPr/>
      </dsp:nvSpPr>
      <dsp:spPr>
        <a:xfrm>
          <a:off x="1035282" y="1478976"/>
          <a:ext cx="3845325" cy="3845325"/>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2049E3-0967-482B-A60E-339B49163A50}">
      <dsp:nvSpPr>
        <dsp:cNvPr id="0" name=""/>
        <dsp:cNvSpPr/>
      </dsp:nvSpPr>
      <dsp:spPr>
        <a:xfrm>
          <a:off x="2957945" y="1478976"/>
          <a:ext cx="7174345" cy="3845325"/>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קושיא זו מופיעה בספר דברי סופרים </a:t>
          </a:r>
          <a:r>
            <a:rPr lang="he-IL" sz="800" b="1" kern="1200" dirty="0"/>
            <a:t>(קונטרס </a:t>
          </a:r>
          <a:r>
            <a:rPr lang="he-IL" sz="800" b="1" kern="1200" dirty="0" err="1"/>
            <a:t>הזכרונות</a:t>
          </a:r>
          <a:r>
            <a:rPr lang="he-IL" sz="800" b="1" kern="1200" dirty="0"/>
            <a:t> מצוה א') </a:t>
          </a:r>
          <a:r>
            <a:rPr lang="he-IL" sz="1400" b="1" kern="1200" dirty="0" err="1"/>
            <a:t>להרב</a:t>
          </a:r>
          <a:r>
            <a:rPr lang="he-IL" sz="1400" b="1" kern="1200" dirty="0"/>
            <a:t> צדוק הכהן מלובלין זצ"ל.</a:t>
          </a:r>
          <a:endParaRPr lang="he-IL" sz="1400" kern="1200" dirty="0"/>
        </a:p>
      </dsp:txBody>
      <dsp:txXfrm>
        <a:off x="2957945" y="1478976"/>
        <a:ext cx="7174345" cy="739482"/>
      </dsp:txXfrm>
    </dsp:sp>
    <dsp:sp modelId="{3A0F4C3B-A5AF-490C-A836-C9CCE9135FD8}">
      <dsp:nvSpPr>
        <dsp:cNvPr id="0" name=""/>
        <dsp:cNvSpPr/>
      </dsp:nvSpPr>
      <dsp:spPr>
        <a:xfrm>
          <a:off x="1552921" y="2218459"/>
          <a:ext cx="2810048" cy="2810048"/>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D7C0C6-DCF5-4F85-9815-E892EB6381C1}">
      <dsp:nvSpPr>
        <dsp:cNvPr id="0" name=""/>
        <dsp:cNvSpPr/>
      </dsp:nvSpPr>
      <dsp:spPr>
        <a:xfrm>
          <a:off x="2957945" y="2218459"/>
          <a:ext cx="7174345" cy="2810048"/>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solidFill>
                <a:schemeClr val="accent6">
                  <a:lumMod val="75000"/>
                </a:schemeClr>
              </a:solidFill>
            </a:rPr>
            <a:t>ונראה שהכוונה במצות "</a:t>
          </a:r>
          <a:r>
            <a:rPr lang="he-IL" sz="1600" b="1" kern="1200" dirty="0" err="1">
              <a:solidFill>
                <a:schemeClr val="accent6">
                  <a:lumMod val="75000"/>
                </a:schemeClr>
              </a:solidFill>
            </a:rPr>
            <a:t>שויתי</a:t>
          </a:r>
          <a:r>
            <a:rPr lang="he-IL" sz="1600" b="1" kern="1200" dirty="0">
              <a:solidFill>
                <a:schemeClr val="accent6">
                  <a:lumMod val="75000"/>
                </a:schemeClr>
              </a:solidFill>
            </a:rPr>
            <a:t> ה' לנגדי תמיד" אינה לסוג מחשבה המפריע לחשוב ולהתרכז על דברים אחרים; אלא הכוונה להסתכלות על העולם, בדומה ללבישת משקפיים, המשנים לגמרי את מבטו של האדם על העולם.</a:t>
          </a:r>
        </a:p>
      </dsp:txBody>
      <dsp:txXfrm>
        <a:off x="2957945" y="2218459"/>
        <a:ext cx="7174345" cy="739488"/>
      </dsp:txXfrm>
    </dsp:sp>
    <dsp:sp modelId="{D3B81FDA-672F-42A3-8336-025939251AD5}">
      <dsp:nvSpPr>
        <dsp:cNvPr id="0" name=""/>
        <dsp:cNvSpPr/>
      </dsp:nvSpPr>
      <dsp:spPr>
        <a:xfrm>
          <a:off x="2070562" y="2957947"/>
          <a:ext cx="1774765" cy="1774765"/>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AE1DA3-C03A-49FE-8A5C-7A83C1289FD1}">
      <dsp:nvSpPr>
        <dsp:cNvPr id="0" name=""/>
        <dsp:cNvSpPr/>
      </dsp:nvSpPr>
      <dsp:spPr>
        <a:xfrm>
          <a:off x="2957945" y="2957947"/>
          <a:ext cx="7174345" cy="1774765"/>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כאשר רואים את העולם מתוך הכרה שיש רבש"ע שהוא טוב ומטיב, ושכל מה שקיים ושקורה בעולם מגיע ממנו, רואים עולם מואר, מלא בטחון ושמחה, מתוך הידיעה שכל בעיות העולם נמצאות בידיו הטובות </a:t>
          </a:r>
          <a:r>
            <a:rPr lang="he-IL" sz="1400" b="1" kern="1200" dirty="0" err="1"/>
            <a:t>ית</a:t>
          </a:r>
          <a:r>
            <a:rPr lang="he-IL" sz="1400" b="1" kern="1200" dirty="0"/>
            <a:t>', ושכל מה שהוא </a:t>
          </a:r>
          <a:r>
            <a:rPr lang="he-IL" sz="1400" b="1" kern="1200" dirty="0" err="1"/>
            <a:t>ית</a:t>
          </a:r>
          <a:r>
            <a:rPr lang="he-IL" sz="1400" b="1" kern="1200" dirty="0"/>
            <a:t>' יחליט לעשות יהיה לטובתנו הגדולה ביותר. </a:t>
          </a:r>
          <a:endParaRPr lang="he-IL" sz="1400" kern="1200" dirty="0"/>
        </a:p>
      </dsp:txBody>
      <dsp:txXfrm>
        <a:off x="2957945" y="2957947"/>
        <a:ext cx="7174345" cy="739488"/>
      </dsp:txXfrm>
    </dsp:sp>
    <dsp:sp modelId="{5B0CAA24-C326-42E7-B9E5-6A3B3102B0BC}">
      <dsp:nvSpPr>
        <dsp:cNvPr id="0" name=""/>
        <dsp:cNvSpPr/>
      </dsp:nvSpPr>
      <dsp:spPr>
        <a:xfrm>
          <a:off x="2588204" y="3697435"/>
          <a:ext cx="739482" cy="739482"/>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E7F6B1-6BB1-47C6-8820-EB3C554825CF}">
      <dsp:nvSpPr>
        <dsp:cNvPr id="0" name=""/>
        <dsp:cNvSpPr/>
      </dsp:nvSpPr>
      <dsp:spPr>
        <a:xfrm>
          <a:off x="2957945" y="3697435"/>
          <a:ext cx="7174345" cy="739482"/>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solidFill>
                <a:schemeClr val="accent6">
                  <a:lumMod val="75000"/>
                </a:schemeClr>
              </a:solidFill>
            </a:rPr>
            <a:t>מבט מואר זה על העולם של "</a:t>
          </a:r>
          <a:r>
            <a:rPr lang="he-IL" sz="1600" b="1" kern="1200" dirty="0" err="1">
              <a:solidFill>
                <a:schemeClr val="accent6">
                  <a:lumMod val="75000"/>
                </a:schemeClr>
              </a:solidFill>
            </a:rPr>
            <a:t>שויתי</a:t>
          </a:r>
          <a:r>
            <a:rPr lang="he-IL" sz="1600" b="1" kern="1200" dirty="0">
              <a:solidFill>
                <a:schemeClr val="accent6">
                  <a:lumMod val="75000"/>
                </a:schemeClr>
              </a:solidFill>
            </a:rPr>
            <a:t> ה'", קיים גם כאשר מחשבת האדם מרוכזת לגמרי על דבר המצריך את כל כוחות ריכוזו. </a:t>
          </a:r>
          <a:endParaRPr lang="he-IL" sz="1600" kern="1200" dirty="0">
            <a:solidFill>
              <a:schemeClr val="accent6">
                <a:lumMod val="75000"/>
              </a:schemeClr>
            </a:solidFill>
          </a:endParaRPr>
        </a:p>
      </dsp:txBody>
      <dsp:txXfrm>
        <a:off x="2957945" y="3697435"/>
        <a:ext cx="7174345" cy="739482"/>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ט'/אדר ב/תשפ"ד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3/19/2024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3/19/2024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3/19/2024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3/19/2024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3/19/2024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3/19/2024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3/19/2024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3/19/2024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3/19/2024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3/19/2024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3/19/2024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3/19/2024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3/19/2024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3/19/2024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3/19/2024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3/19/2024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3/19/2024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3/19/2024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3/19/2024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3/19/2024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3/19/2024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3/19/2024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3/19/2024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3/19/2024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3/19/2024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3/19/2024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3/19/2024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3/19/2024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3/19/2024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3/19/2024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hyperlink" Target="https://www.nsf.org/" TargetMode="Externa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חכם אהבה</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החיים הנפלאים - של אהבה</a:t>
            </a:r>
          </a:p>
        </p:txBody>
      </p:sp>
      <p:pic>
        <p:nvPicPr>
          <p:cNvPr id="4" name="תמונה 3">
            <a:extLst>
              <a:ext uri="{FF2B5EF4-FFF2-40B4-BE49-F238E27FC236}">
                <a16:creationId xmlns:a16="http://schemas.microsoft.com/office/drawing/2014/main" id="{2B5795FC-761D-EDC5-7BA0-6F111658EDB0}"/>
              </a:ext>
            </a:extLst>
          </p:cNvPr>
          <p:cNvPicPr>
            <a:picLocks noChangeAspect="1"/>
          </p:cNvPicPr>
          <p:nvPr/>
        </p:nvPicPr>
        <p:blipFill>
          <a:blip r:embed="rId2"/>
          <a:stretch>
            <a:fillRect/>
          </a:stretch>
        </p:blipFill>
        <p:spPr>
          <a:xfrm>
            <a:off x="0" y="0"/>
            <a:ext cx="2790825" cy="1638300"/>
          </a:xfrm>
          <a:prstGeom prst="rect">
            <a:avLst/>
          </a:prstGeom>
        </p:spPr>
      </p:pic>
      <p:pic>
        <p:nvPicPr>
          <p:cNvPr id="3074" name="Picture 2" descr="פוקס ורוד / ריבת שושנים קסומה - מיכל וקסמן">
            <a:extLst>
              <a:ext uri="{FF2B5EF4-FFF2-40B4-BE49-F238E27FC236}">
                <a16:creationId xmlns:a16="http://schemas.microsoft.com/office/drawing/2014/main" id="{52C8397F-CD62-BADE-A514-D32554BEF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38625"/>
            <a:ext cx="1743075" cy="26193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משקפיים ורודים » אודות">
            <a:extLst>
              <a:ext uri="{FF2B5EF4-FFF2-40B4-BE49-F238E27FC236}">
                <a16:creationId xmlns:a16="http://schemas.microsoft.com/office/drawing/2014/main" id="{6A9D0CFD-FDFE-75D3-B386-CA5F5113E1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0878" y="87464"/>
            <a:ext cx="2505075" cy="18192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באיזה משקפיים אתם בוחרים לראות את העולם? • נטיעת האור">
            <a:extLst>
              <a:ext uri="{FF2B5EF4-FFF2-40B4-BE49-F238E27FC236}">
                <a16:creationId xmlns:a16="http://schemas.microsoft.com/office/drawing/2014/main" id="{158A91C7-06D2-6838-601A-908EF4AF83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77450" y="4695825"/>
            <a:ext cx="2114550" cy="2162175"/>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B8A8064-5816-0536-1C7D-A927038C7A9E}"/>
              </a:ext>
            </a:extLst>
          </p:cNvPr>
          <p:cNvSpPr>
            <a:spLocks noGrp="1"/>
          </p:cNvSpPr>
          <p:nvPr>
            <p:ph type="title"/>
          </p:nvPr>
        </p:nvSpPr>
        <p:spPr/>
        <p:txBody>
          <a:bodyPr/>
          <a:lstStyle/>
          <a:p>
            <a:r>
              <a:rPr lang="he-IL" dirty="0"/>
              <a:t>החכם שנולד מאהבת אישה</a:t>
            </a:r>
          </a:p>
        </p:txBody>
      </p:sp>
      <p:sp>
        <p:nvSpPr>
          <p:cNvPr id="3" name="מציין מיקום תוכן 2">
            <a:extLst>
              <a:ext uri="{FF2B5EF4-FFF2-40B4-BE49-F238E27FC236}">
                <a16:creationId xmlns:a16="http://schemas.microsoft.com/office/drawing/2014/main" id="{1334D20D-ACE3-8E24-71FC-953197D73F4B}"/>
              </a:ext>
            </a:extLst>
          </p:cNvPr>
          <p:cNvSpPr>
            <a:spLocks noGrp="1"/>
          </p:cNvSpPr>
          <p:nvPr>
            <p:ph idx="1"/>
          </p:nvPr>
        </p:nvSpPr>
        <p:spPr/>
        <p:txBody>
          <a:bodyPr>
            <a:normAutofit/>
          </a:bodyPr>
          <a:lstStyle/>
          <a:p>
            <a:r>
              <a:rPr lang="he-IL" dirty="0"/>
              <a:t>תלמוד בבלי מסכת כתובות דף סב עמוד ב</a:t>
            </a:r>
          </a:p>
          <a:p>
            <a:r>
              <a:rPr lang="he-IL" dirty="0"/>
              <a:t>ר"ע </a:t>
            </a:r>
            <a:r>
              <a:rPr lang="he-IL" dirty="0" err="1"/>
              <a:t>רעיא</a:t>
            </a:r>
            <a:r>
              <a:rPr lang="he-IL" dirty="0"/>
              <a:t> </a:t>
            </a:r>
            <a:r>
              <a:rPr lang="he-IL" dirty="0" err="1"/>
              <a:t>דבן</a:t>
            </a:r>
            <a:r>
              <a:rPr lang="he-IL" dirty="0"/>
              <a:t> </a:t>
            </a:r>
            <a:r>
              <a:rPr lang="he-IL" dirty="0" err="1"/>
              <a:t>כלבא</a:t>
            </a:r>
            <a:r>
              <a:rPr lang="he-IL" dirty="0"/>
              <a:t> שבוע </a:t>
            </a:r>
            <a:r>
              <a:rPr lang="he-IL" dirty="0" err="1"/>
              <a:t>הוה</a:t>
            </a:r>
            <a:r>
              <a:rPr lang="he-IL" dirty="0"/>
              <a:t>, </a:t>
            </a:r>
          </a:p>
          <a:p>
            <a:r>
              <a:rPr lang="he-IL" dirty="0"/>
              <a:t>חזיתיה </a:t>
            </a:r>
            <a:r>
              <a:rPr lang="he-IL" dirty="0" err="1"/>
              <a:t>ברתיה</a:t>
            </a:r>
            <a:r>
              <a:rPr lang="he-IL" dirty="0"/>
              <a:t> </a:t>
            </a:r>
            <a:r>
              <a:rPr lang="he-IL" dirty="0">
                <a:highlight>
                  <a:srgbClr val="FFFF00"/>
                </a:highlight>
              </a:rPr>
              <a:t>דהוה </a:t>
            </a:r>
            <a:r>
              <a:rPr lang="he-IL" dirty="0" err="1">
                <a:highlight>
                  <a:srgbClr val="FFFF00"/>
                </a:highlight>
              </a:rPr>
              <a:t>צניע</a:t>
            </a:r>
            <a:r>
              <a:rPr lang="he-IL" dirty="0">
                <a:highlight>
                  <a:srgbClr val="FFFF00"/>
                </a:highlight>
              </a:rPr>
              <a:t> ומעלי</a:t>
            </a:r>
            <a:r>
              <a:rPr lang="he-IL" dirty="0"/>
              <a:t>, </a:t>
            </a:r>
          </a:p>
          <a:p>
            <a:r>
              <a:rPr lang="he-IL" dirty="0"/>
              <a:t>אמרה ליה: אי </a:t>
            </a:r>
            <a:r>
              <a:rPr lang="he-IL" dirty="0" err="1"/>
              <a:t>מקדשנא</a:t>
            </a:r>
            <a:r>
              <a:rPr lang="he-IL" dirty="0"/>
              <a:t> לך אזלת לבי רב? אמר לה: אין. </a:t>
            </a:r>
          </a:p>
          <a:p>
            <a:r>
              <a:rPr lang="he-IL" dirty="0" err="1"/>
              <a:t>איקדשא</a:t>
            </a:r>
            <a:r>
              <a:rPr lang="he-IL" dirty="0"/>
              <a:t> ליה </a:t>
            </a:r>
            <a:r>
              <a:rPr lang="he-IL" dirty="0" err="1"/>
              <a:t>בצינעה</a:t>
            </a:r>
            <a:r>
              <a:rPr lang="he-IL" dirty="0"/>
              <a:t> </a:t>
            </a:r>
            <a:r>
              <a:rPr lang="he-IL" dirty="0" err="1"/>
              <a:t>ושדרתיה</a:t>
            </a:r>
            <a:r>
              <a:rPr lang="he-IL" dirty="0"/>
              <a:t>. </a:t>
            </a:r>
          </a:p>
          <a:p>
            <a:r>
              <a:rPr lang="he-IL" dirty="0"/>
              <a:t>שמע אבוה </a:t>
            </a:r>
            <a:r>
              <a:rPr lang="he-IL" dirty="0" err="1"/>
              <a:t>אפקה</a:t>
            </a:r>
            <a:r>
              <a:rPr lang="he-IL" dirty="0"/>
              <a:t> </a:t>
            </a:r>
            <a:r>
              <a:rPr lang="he-IL" dirty="0" err="1"/>
              <a:t>מביתיה</a:t>
            </a:r>
            <a:r>
              <a:rPr lang="he-IL" dirty="0"/>
              <a:t>, אדרה הנאה מנכסיה. </a:t>
            </a:r>
          </a:p>
          <a:p>
            <a:r>
              <a:rPr lang="he-IL" dirty="0">
                <a:ea typeface="Times New Roman" panose="02020603050405020304" pitchFamily="18" charset="0"/>
                <a:cs typeface="Times New Roman" panose="02020603050405020304" pitchFamily="18" charset="0"/>
              </a:rPr>
              <a:t>ר' עקיבא רועה של </a:t>
            </a:r>
            <a:r>
              <a:rPr lang="he-IL" dirty="0" err="1">
                <a:ea typeface="Times New Roman" panose="02020603050405020304" pitchFamily="18" charset="0"/>
                <a:cs typeface="Times New Roman" panose="02020603050405020304" pitchFamily="18" charset="0"/>
              </a:rPr>
              <a:t>כלבא</a:t>
            </a:r>
            <a:r>
              <a:rPr lang="he-IL" dirty="0">
                <a:ea typeface="Times New Roman" panose="02020603050405020304" pitchFamily="18" charset="0"/>
                <a:cs typeface="Times New Roman" panose="02020603050405020304" pitchFamily="18" charset="0"/>
              </a:rPr>
              <a:t> שבוע היה. ראתה רחל בתו של </a:t>
            </a:r>
            <a:r>
              <a:rPr lang="he-IL" dirty="0" err="1">
                <a:ea typeface="Times New Roman" panose="02020603050405020304" pitchFamily="18" charset="0"/>
                <a:cs typeface="Times New Roman" panose="02020603050405020304" pitchFamily="18" charset="0"/>
              </a:rPr>
              <a:t>כלבא</a:t>
            </a:r>
            <a:r>
              <a:rPr lang="he-IL" dirty="0">
                <a:ea typeface="Times New Roman" panose="02020603050405020304" pitchFamily="18" charset="0"/>
                <a:cs typeface="Times New Roman" panose="02020603050405020304" pitchFamily="18" charset="0"/>
              </a:rPr>
              <a:t> שבוע שהוא צנוע ומעולה.</a:t>
            </a:r>
            <a:br>
              <a:rPr lang="he-IL" dirty="0">
                <a:ea typeface="Times New Roman" panose="02020603050405020304" pitchFamily="18" charset="0"/>
                <a:cs typeface="Times New Roman" panose="02020603050405020304" pitchFamily="18" charset="0"/>
              </a:rPr>
            </a:br>
            <a:r>
              <a:rPr lang="he-IL" dirty="0">
                <a:ea typeface="Times New Roman" panose="02020603050405020304" pitchFamily="18" charset="0"/>
                <a:cs typeface="Times New Roman" panose="02020603050405020304" pitchFamily="18" charset="0"/>
              </a:rPr>
              <a:t>אמרה לו: אם אתקדש לך תלך לבית המדרש?</a:t>
            </a:r>
            <a:br>
              <a:rPr lang="he-IL" dirty="0">
                <a:ea typeface="Times New Roman" panose="02020603050405020304" pitchFamily="18" charset="0"/>
                <a:cs typeface="Times New Roman" panose="02020603050405020304" pitchFamily="18" charset="0"/>
              </a:rPr>
            </a:br>
            <a:r>
              <a:rPr lang="he-IL" dirty="0">
                <a:ea typeface="Times New Roman" panose="02020603050405020304" pitchFamily="18" charset="0"/>
                <a:cs typeface="Times New Roman" panose="02020603050405020304" pitchFamily="18" charset="0"/>
              </a:rPr>
              <a:t>אמר לה: הן..</a:t>
            </a:r>
            <a:br>
              <a:rPr lang="he-IL" dirty="0">
                <a:ea typeface="Times New Roman" panose="02020603050405020304" pitchFamily="18" charset="0"/>
                <a:cs typeface="Times New Roman" panose="02020603050405020304" pitchFamily="18" charset="0"/>
              </a:rPr>
            </a:br>
            <a:r>
              <a:rPr lang="he-IL" dirty="0">
                <a:ea typeface="Times New Roman" panose="02020603050405020304" pitchFamily="18" charset="0"/>
                <a:cs typeface="Times New Roman" panose="02020603050405020304" pitchFamily="18" charset="0"/>
              </a:rPr>
              <a:t>שמע </a:t>
            </a:r>
            <a:r>
              <a:rPr lang="he-IL" dirty="0" err="1">
                <a:ea typeface="Times New Roman" panose="02020603050405020304" pitchFamily="18" charset="0"/>
                <a:cs typeface="Times New Roman" panose="02020603050405020304" pitchFamily="18" charset="0"/>
              </a:rPr>
              <a:t>כלבא</a:t>
            </a:r>
            <a:r>
              <a:rPr lang="he-IL" dirty="0">
                <a:ea typeface="Times New Roman" panose="02020603050405020304" pitchFamily="18" charset="0"/>
                <a:cs typeface="Times New Roman" panose="02020603050405020304" pitchFamily="18" charset="0"/>
              </a:rPr>
              <a:t> שבוע והוציאה מביתו והדירה הנאה מכל נכסיו. הלכה ונשאת </a:t>
            </a:r>
            <a:r>
              <a:rPr lang="he-IL" dirty="0" err="1">
                <a:ea typeface="Times New Roman" panose="02020603050405020304" pitchFamily="18" charset="0"/>
                <a:cs typeface="Times New Roman" panose="02020603050405020304" pitchFamily="18" charset="0"/>
              </a:rPr>
              <a:t>לר</a:t>
            </a:r>
            <a:r>
              <a:rPr lang="he-IL" dirty="0">
                <a:ea typeface="Times New Roman" panose="02020603050405020304" pitchFamily="18" charset="0"/>
                <a:cs typeface="Times New Roman" panose="02020603050405020304" pitchFamily="18" charset="0"/>
              </a:rPr>
              <a:t>' עקיבא בצנעא.</a:t>
            </a:r>
            <a:endParaRPr lang="he-IL" dirty="0"/>
          </a:p>
          <a:p>
            <a:endParaRPr lang="he-IL" dirty="0"/>
          </a:p>
          <a:p>
            <a:r>
              <a:rPr lang="he-IL" dirty="0">
                <a:solidFill>
                  <a:schemeClr val="accent6">
                    <a:lumMod val="50000"/>
                  </a:schemeClr>
                </a:solidFill>
                <a:latin typeface="Arial" panose="020B0604020202020204" pitchFamily="34" charset="0"/>
                <a:cs typeface="Arial" panose="020B0604020202020204" pitchFamily="34" charset="0"/>
              </a:rPr>
              <a:t>מהם אותם מידות </a:t>
            </a:r>
            <a:r>
              <a:rPr lang="he-IL" dirty="0" err="1">
                <a:solidFill>
                  <a:schemeClr val="accent6">
                    <a:lumMod val="50000"/>
                  </a:schemeClr>
                </a:solidFill>
                <a:latin typeface="Arial" panose="020B0604020202020204" pitchFamily="34" charset="0"/>
                <a:cs typeface="Arial" panose="020B0604020202020204" pitchFamily="34" charset="0"/>
              </a:rPr>
              <a:t>צניע</a:t>
            </a:r>
            <a:r>
              <a:rPr lang="he-IL" dirty="0">
                <a:solidFill>
                  <a:schemeClr val="accent6">
                    <a:lumMod val="50000"/>
                  </a:schemeClr>
                </a:solidFill>
                <a:latin typeface="Arial" panose="020B0604020202020204" pitchFamily="34" charset="0"/>
                <a:cs typeface="Arial" panose="020B0604020202020204" pitchFamily="34" charset="0"/>
              </a:rPr>
              <a:t> ומעלי – שהיא כל כך בטוחה בהם שיצא ת"ח?</a:t>
            </a:r>
          </a:p>
          <a:p>
            <a:endParaRPr lang="he-IL" dirty="0">
              <a:solidFill>
                <a:schemeClr val="accent6">
                  <a:lumMod val="50000"/>
                </a:schemeClr>
              </a:solidFill>
              <a:latin typeface="Arial" panose="020B0604020202020204" pitchFamily="34" charset="0"/>
              <a:cs typeface="Arial" panose="020B0604020202020204" pitchFamily="34" charset="0"/>
            </a:endParaRP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E324F279-3CA5-732A-69B5-AA6A3147171F}"/>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21046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heel(1)">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heel(1)">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heel(1)">
                                      <p:cBhvr>
                                        <p:cTn id="42"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DE924C8-0111-3B07-752C-58CDEEC7F1D2}"/>
              </a:ext>
            </a:extLst>
          </p:cNvPr>
          <p:cNvSpPr>
            <a:spLocks noGrp="1"/>
          </p:cNvSpPr>
          <p:nvPr>
            <p:ph type="title"/>
          </p:nvPr>
        </p:nvSpPr>
        <p:spPr/>
        <p:txBody>
          <a:bodyPr>
            <a:normAutofit fontScale="90000"/>
          </a:bodyPr>
          <a:lstStyle/>
          <a:p>
            <a:r>
              <a:rPr lang="he-IL" sz="4000" b="1" dirty="0">
                <a:effectLst/>
                <a:latin typeface="ScreenSAPH FixFr"/>
                <a:ea typeface="Times New Roman" panose="02020603050405020304" pitchFamily="18" charset="0"/>
                <a:cs typeface="Monotype Hadassah"/>
              </a:rPr>
              <a:t>מהות הצניעות :</a:t>
            </a:r>
            <a:br>
              <a:rPr lang="en-US" sz="4000" dirty="0">
                <a:effectLst/>
                <a:latin typeface="Times New Roman" panose="02020603050405020304" pitchFamily="18" charset="0"/>
                <a:ea typeface="Times New Roman" panose="02020603050405020304" pitchFamily="18" charset="0"/>
                <a:cs typeface="David" panose="020E0502060401010101" pitchFamily="34" charset="-79"/>
              </a:rPr>
            </a:br>
            <a:endParaRPr lang="he-IL" dirty="0"/>
          </a:p>
        </p:txBody>
      </p:sp>
      <p:sp>
        <p:nvSpPr>
          <p:cNvPr id="3" name="מציין מיקום תוכן 2">
            <a:extLst>
              <a:ext uri="{FF2B5EF4-FFF2-40B4-BE49-F238E27FC236}">
                <a16:creationId xmlns:a16="http://schemas.microsoft.com/office/drawing/2014/main" id="{AA49B821-735C-D660-4D95-5DD818E0C4D0}"/>
              </a:ext>
            </a:extLst>
          </p:cNvPr>
          <p:cNvSpPr>
            <a:spLocks noGrp="1"/>
          </p:cNvSpPr>
          <p:nvPr>
            <p:ph idx="1"/>
          </p:nvPr>
        </p:nvSpPr>
        <p:spPr/>
        <p:txBody>
          <a:bodyPr/>
          <a:lstStyle/>
          <a:p>
            <a:pPr marL="93980" algn="just" rtl="1">
              <a:tabLst>
                <a:tab pos="147320" algn="l"/>
                <a:tab pos="3376930" algn="l"/>
                <a:tab pos="4862830" algn="l"/>
                <a:tab pos="4977130" algn="l"/>
              </a:tabLst>
            </a:pPr>
            <a:r>
              <a:rPr lang="he-IL" sz="1800" b="1" dirty="0">
                <a:effectLst/>
                <a:latin typeface="ScreenSAPH FixFr"/>
                <a:ea typeface="Times New Roman" panose="02020603050405020304" pitchFamily="18" charset="0"/>
                <a:cs typeface="Monotype Hadassah"/>
              </a:rPr>
              <a:t>"הנהגת הצניעות"</a:t>
            </a:r>
            <a:r>
              <a:rPr lang="he-IL" sz="1800" dirty="0">
                <a:effectLst/>
                <a:latin typeface="ScreenSAPH FixFr"/>
                <a:ea typeface="Times New Roman" panose="02020603050405020304" pitchFamily="18" charset="0"/>
                <a:cs typeface="Monotype Hadassah"/>
              </a:rPr>
              <a:t> היא עקיפת מצבים שמעוררים רגשות שליליות של גאוה או תאוה (רגשות, שאם האדם היה מתוקן לגמרי במידות אלו, לא יהיו קיימים כלל, ולא הייתה נצרכת הנהגות אלו של צניעות).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93980" algn="just" rtl="1">
              <a:tabLst>
                <a:tab pos="147320" algn="l"/>
                <a:tab pos="3376930" algn="l"/>
                <a:tab pos="4862830" algn="l"/>
                <a:tab pos="4977130" algn="l"/>
              </a:tabLst>
            </a:pPr>
            <a:r>
              <a:rPr lang="he-IL" sz="1800" b="1" dirty="0">
                <a:effectLst/>
                <a:latin typeface="ScreenSAPH FixFr"/>
                <a:ea typeface="Times New Roman" panose="02020603050405020304" pitchFamily="18" charset="0"/>
                <a:cs typeface="Monotype Hadassah"/>
              </a:rPr>
              <a:t>"מידת הצניעות"</a:t>
            </a:r>
            <a:r>
              <a:rPr lang="he-IL" sz="1800" dirty="0">
                <a:effectLst/>
                <a:latin typeface="ScreenSAPH FixFr"/>
                <a:ea typeface="Times New Roman" panose="02020603050405020304" pitchFamily="18" charset="0"/>
                <a:cs typeface="Monotype Hadassah"/>
              </a:rPr>
              <a:t> היא הרגשות שהם המניע הפנימי להנהגת הצניעות. רגשות אלו הם תחושות הסלידה והבושה מרגשות שהם סתירה לרגשות הנשמה. רגשי סלידה ובושה אלו הם "מידת הצניעות".</a:t>
            </a:r>
          </a:p>
          <a:p>
            <a:pPr marL="93980" algn="just" rtl="1">
              <a:tabLst>
                <a:tab pos="147320" algn="l"/>
                <a:tab pos="3376930" algn="l"/>
                <a:tab pos="4862830" algn="l"/>
                <a:tab pos="4977130"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רגש הצניעות - שומרת על האדם לא לאבד את קשרו לרגשי הנשמה, ומעוררת רגשי סלידה מרגשי הגוף שאינם משומשים לעבודת ה'. </a:t>
            </a:r>
          </a:p>
          <a:p>
            <a:pPr marL="93980" algn="just" rtl="1">
              <a:tabLst>
                <a:tab pos="147320" algn="l"/>
                <a:tab pos="3376930" algn="l"/>
                <a:tab pos="4862830" algn="l"/>
                <a:tab pos="4977130" algn="l"/>
              </a:tabLst>
            </a:pPr>
            <a:r>
              <a:rPr lang="he-IL" dirty="0">
                <a:latin typeface="Times New Roman" panose="02020603050405020304" pitchFamily="18" charset="0"/>
                <a:ea typeface="Times New Roman" panose="02020603050405020304" pitchFamily="18" charset="0"/>
                <a:cs typeface="David" panose="020E0502060401010101" pitchFamily="34" charset="-79"/>
              </a:rPr>
              <a:t>אמנם יש בזה הנהגות בין הצדיקים – מתי להתעלם ומתי להצטנע ולהתחבא. </a:t>
            </a:r>
          </a:p>
          <a:p>
            <a:pPr marL="93980" algn="just" rtl="1">
              <a:tabLst>
                <a:tab pos="147320" algn="l"/>
                <a:tab pos="3376930" algn="l"/>
                <a:tab pos="4862830" algn="l"/>
                <a:tab pos="4977130" algn="l"/>
              </a:tabLst>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ניתן לראות זאת לגבי פרישות מתאוות, גאווה, שמירת עיניים וצניעות. </a:t>
            </a:r>
          </a:p>
          <a:p>
            <a:pPr marL="93980" algn="just" rtl="1">
              <a:tabLst>
                <a:tab pos="147320" algn="l"/>
                <a:tab pos="3376930" algn="l"/>
                <a:tab pos="4862830" algn="l"/>
                <a:tab pos="4977130" algn="l"/>
              </a:tabLst>
            </a:pP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4" name="מציין מיקום של מספר שקופית 3">
            <a:extLst>
              <a:ext uri="{FF2B5EF4-FFF2-40B4-BE49-F238E27FC236}">
                <a16:creationId xmlns:a16="http://schemas.microsoft.com/office/drawing/2014/main" id="{B9284CF1-E77A-17FA-BD4B-9BD35EE9A567}"/>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1282717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31BCA0-0539-590D-C7D6-EA92FE42F039}"/>
              </a:ext>
            </a:extLst>
          </p:cNvPr>
          <p:cNvSpPr>
            <a:spLocks noGrp="1"/>
          </p:cNvSpPr>
          <p:nvPr>
            <p:ph type="title"/>
          </p:nvPr>
        </p:nvSpPr>
        <p:spPr/>
        <p:txBody>
          <a:bodyPr/>
          <a:lstStyle/>
          <a:p>
            <a:r>
              <a:rPr lang="he-IL" dirty="0"/>
              <a:t>אהבה רומנטית</a:t>
            </a:r>
          </a:p>
        </p:txBody>
      </p:sp>
      <p:sp>
        <p:nvSpPr>
          <p:cNvPr id="3" name="מציין מיקום תוכן 2">
            <a:extLst>
              <a:ext uri="{FF2B5EF4-FFF2-40B4-BE49-F238E27FC236}">
                <a16:creationId xmlns:a16="http://schemas.microsoft.com/office/drawing/2014/main" id="{B54F6DC1-5686-89DC-5044-4578ADE1DD62}"/>
              </a:ext>
            </a:extLst>
          </p:cNvPr>
          <p:cNvSpPr>
            <a:spLocks noGrp="1"/>
          </p:cNvSpPr>
          <p:nvPr>
            <p:ph idx="1"/>
          </p:nvPr>
        </p:nvSpPr>
        <p:spPr/>
        <p:txBody>
          <a:bodyPr/>
          <a:lstStyle/>
          <a:p>
            <a:r>
              <a:rPr lang="he-IL" dirty="0"/>
              <a:t>תלמוד בבלי מסכת נדרים דף נ עמוד א</a:t>
            </a:r>
          </a:p>
          <a:p>
            <a:r>
              <a:rPr lang="he-IL" dirty="0"/>
              <a:t>ר' עקיבא </a:t>
            </a:r>
            <a:r>
              <a:rPr lang="he-IL" dirty="0" err="1"/>
              <a:t>איתקדשת</a:t>
            </a:r>
            <a:r>
              <a:rPr lang="he-IL" dirty="0"/>
              <a:t> ליה </a:t>
            </a:r>
            <a:r>
              <a:rPr lang="he-IL" dirty="0" err="1"/>
              <a:t>ברתיה</a:t>
            </a:r>
            <a:r>
              <a:rPr lang="he-IL" dirty="0"/>
              <a:t> </a:t>
            </a:r>
            <a:r>
              <a:rPr lang="he-IL" dirty="0" err="1"/>
              <a:t>דכלבא</a:t>
            </a:r>
            <a:r>
              <a:rPr lang="he-IL" dirty="0"/>
              <a:t> שבוע, שמע </a:t>
            </a:r>
            <a:r>
              <a:rPr lang="he-IL" dirty="0" err="1"/>
              <a:t>כלבא</a:t>
            </a:r>
            <a:r>
              <a:rPr lang="he-IL" dirty="0"/>
              <a:t> שבוע אדרה הנאה מכל נכסיה, </a:t>
            </a:r>
          </a:p>
          <a:p>
            <a:r>
              <a:rPr lang="he-IL" dirty="0"/>
              <a:t>אזלא </a:t>
            </a:r>
            <a:r>
              <a:rPr lang="he-IL" dirty="0" err="1"/>
              <a:t>ואיתנסיבה</a:t>
            </a:r>
            <a:r>
              <a:rPr lang="he-IL" dirty="0"/>
              <a:t> ליה. </a:t>
            </a:r>
          </a:p>
          <a:p>
            <a:r>
              <a:rPr lang="he-IL" dirty="0" err="1"/>
              <a:t>בסיתוא</a:t>
            </a:r>
            <a:r>
              <a:rPr lang="he-IL" dirty="0"/>
              <a:t> </a:t>
            </a:r>
            <a:r>
              <a:rPr lang="he-IL" dirty="0" err="1"/>
              <a:t>הוה</a:t>
            </a:r>
            <a:r>
              <a:rPr lang="he-IL" dirty="0"/>
              <a:t> גנו בי </a:t>
            </a:r>
            <a:r>
              <a:rPr lang="he-IL" dirty="0" err="1"/>
              <a:t>תיבנא</a:t>
            </a:r>
            <a:r>
              <a:rPr lang="he-IL" dirty="0"/>
              <a:t>, </a:t>
            </a:r>
            <a:r>
              <a:rPr lang="he-IL" dirty="0" err="1"/>
              <a:t>הוה</a:t>
            </a:r>
            <a:r>
              <a:rPr lang="he-IL" dirty="0"/>
              <a:t> </a:t>
            </a:r>
            <a:r>
              <a:rPr lang="he-IL" dirty="0" err="1"/>
              <a:t>קא</a:t>
            </a:r>
            <a:r>
              <a:rPr lang="he-IL" dirty="0"/>
              <a:t> </a:t>
            </a:r>
            <a:r>
              <a:rPr lang="he-IL" dirty="0" err="1"/>
              <a:t>מנקיט</a:t>
            </a:r>
            <a:r>
              <a:rPr lang="he-IL" dirty="0"/>
              <a:t> ליה </a:t>
            </a:r>
            <a:r>
              <a:rPr lang="he-IL" dirty="0" err="1"/>
              <a:t>תיבנא</a:t>
            </a:r>
            <a:r>
              <a:rPr lang="he-IL" dirty="0"/>
              <a:t> מן </a:t>
            </a:r>
            <a:r>
              <a:rPr lang="he-IL" dirty="0" err="1"/>
              <a:t>מזייה</a:t>
            </a:r>
            <a:r>
              <a:rPr lang="he-IL" dirty="0"/>
              <a:t>, </a:t>
            </a:r>
          </a:p>
          <a:p>
            <a:r>
              <a:rPr lang="he-IL" dirty="0"/>
              <a:t>אמר לה: </a:t>
            </a:r>
            <a:r>
              <a:rPr lang="he-IL" dirty="0">
                <a:highlight>
                  <a:srgbClr val="FFFF00"/>
                </a:highlight>
              </a:rPr>
              <a:t>אי </a:t>
            </a:r>
            <a:r>
              <a:rPr lang="he-IL" dirty="0" err="1">
                <a:highlight>
                  <a:srgbClr val="FFFF00"/>
                </a:highlight>
              </a:rPr>
              <a:t>הואי</a:t>
            </a:r>
            <a:r>
              <a:rPr lang="he-IL" dirty="0">
                <a:highlight>
                  <a:srgbClr val="FFFF00"/>
                </a:highlight>
              </a:rPr>
              <a:t> לי, </a:t>
            </a:r>
            <a:r>
              <a:rPr lang="he-IL" dirty="0" err="1">
                <a:highlight>
                  <a:srgbClr val="FFFF00"/>
                </a:highlight>
              </a:rPr>
              <a:t>רמינא</a:t>
            </a:r>
            <a:r>
              <a:rPr lang="he-IL" dirty="0">
                <a:highlight>
                  <a:srgbClr val="FFFF00"/>
                </a:highlight>
              </a:rPr>
              <a:t> </a:t>
            </a:r>
            <a:r>
              <a:rPr lang="he-IL" dirty="0" err="1">
                <a:highlight>
                  <a:srgbClr val="FFFF00"/>
                </a:highlight>
              </a:rPr>
              <a:t>ליך</a:t>
            </a:r>
            <a:r>
              <a:rPr lang="he-IL" dirty="0">
                <a:highlight>
                  <a:srgbClr val="FFFF00"/>
                </a:highlight>
              </a:rPr>
              <a:t> ירושלים </a:t>
            </a:r>
            <a:r>
              <a:rPr lang="he-IL" dirty="0" err="1">
                <a:highlight>
                  <a:srgbClr val="FFFF00"/>
                </a:highlight>
              </a:rPr>
              <a:t>דדהבא</a:t>
            </a:r>
            <a:r>
              <a:rPr lang="he-IL" dirty="0">
                <a:highlight>
                  <a:srgbClr val="FFFF00"/>
                </a:highlight>
              </a:rPr>
              <a:t>. </a:t>
            </a:r>
          </a:p>
          <a:p>
            <a:r>
              <a:rPr lang="he-IL" dirty="0"/>
              <a:t>אתא אליהו </a:t>
            </a:r>
            <a:r>
              <a:rPr lang="he-IL" dirty="0" err="1"/>
              <a:t>אידמי</a:t>
            </a:r>
            <a:r>
              <a:rPr lang="he-IL" dirty="0"/>
              <a:t> להון </a:t>
            </a:r>
            <a:r>
              <a:rPr lang="he-IL" dirty="0" err="1"/>
              <a:t>כאנשא</a:t>
            </a:r>
            <a:r>
              <a:rPr lang="he-IL" dirty="0"/>
              <a:t> </a:t>
            </a:r>
            <a:r>
              <a:rPr lang="he-IL" dirty="0" err="1"/>
              <a:t>וקא</a:t>
            </a:r>
            <a:r>
              <a:rPr lang="he-IL" dirty="0"/>
              <a:t> קרי </a:t>
            </a:r>
            <a:r>
              <a:rPr lang="he-IL" dirty="0" err="1"/>
              <a:t>אבבא</a:t>
            </a:r>
            <a:r>
              <a:rPr lang="he-IL" dirty="0"/>
              <a:t>, אמר להו: </a:t>
            </a:r>
            <a:r>
              <a:rPr lang="he-IL" dirty="0" err="1"/>
              <a:t>הבו</a:t>
            </a:r>
            <a:r>
              <a:rPr lang="he-IL" dirty="0"/>
              <a:t> לי פורתא </a:t>
            </a:r>
            <a:r>
              <a:rPr lang="he-IL" dirty="0" err="1"/>
              <a:t>דתיבנא</a:t>
            </a:r>
            <a:r>
              <a:rPr lang="he-IL" dirty="0"/>
              <a:t>, </a:t>
            </a:r>
            <a:r>
              <a:rPr lang="he-IL" dirty="0" err="1"/>
              <a:t>דילדת</a:t>
            </a:r>
            <a:r>
              <a:rPr lang="he-IL" dirty="0"/>
              <a:t> </a:t>
            </a:r>
            <a:r>
              <a:rPr lang="he-IL" dirty="0" err="1"/>
              <a:t>אתתי</a:t>
            </a:r>
            <a:r>
              <a:rPr lang="he-IL" dirty="0"/>
              <a:t> ולית לי </a:t>
            </a:r>
            <a:r>
              <a:rPr lang="he-IL" dirty="0" err="1"/>
              <a:t>מידעם</a:t>
            </a:r>
            <a:r>
              <a:rPr lang="he-IL" dirty="0"/>
              <a:t> </a:t>
            </a:r>
            <a:r>
              <a:rPr lang="he-IL" dirty="0" err="1"/>
              <a:t>לאגונה</a:t>
            </a:r>
            <a:r>
              <a:rPr lang="he-IL" dirty="0"/>
              <a:t>. </a:t>
            </a:r>
          </a:p>
          <a:p>
            <a:r>
              <a:rPr lang="he-IL" dirty="0"/>
              <a:t>אמר לה ר' עקיבא </a:t>
            </a:r>
            <a:r>
              <a:rPr lang="he-IL" dirty="0" err="1"/>
              <a:t>לאנתתיה</a:t>
            </a:r>
            <a:r>
              <a:rPr lang="he-IL" dirty="0"/>
              <a:t>: חזי גברא </a:t>
            </a:r>
            <a:r>
              <a:rPr lang="he-IL" dirty="0" err="1"/>
              <a:t>דאפילו</a:t>
            </a:r>
            <a:r>
              <a:rPr lang="he-IL" dirty="0"/>
              <a:t> </a:t>
            </a:r>
            <a:r>
              <a:rPr lang="he-IL" dirty="0" err="1"/>
              <a:t>תיבנא</a:t>
            </a:r>
            <a:r>
              <a:rPr lang="he-IL" dirty="0"/>
              <a:t> לא </a:t>
            </a:r>
            <a:r>
              <a:rPr lang="he-IL" dirty="0" err="1"/>
              <a:t>אית</a:t>
            </a:r>
            <a:r>
              <a:rPr lang="he-IL" dirty="0"/>
              <a:t> ליה. </a:t>
            </a:r>
          </a:p>
          <a:p>
            <a:r>
              <a:rPr lang="he-IL" dirty="0"/>
              <a:t>אמרה ליה: </a:t>
            </a:r>
            <a:r>
              <a:rPr lang="he-IL" dirty="0" err="1"/>
              <a:t>זיל</a:t>
            </a:r>
            <a:r>
              <a:rPr lang="he-IL" dirty="0"/>
              <a:t> הוי בי רב.</a:t>
            </a:r>
          </a:p>
          <a:p>
            <a:endParaRPr lang="he-IL" dirty="0"/>
          </a:p>
          <a:p>
            <a:r>
              <a:rPr lang="he-IL" dirty="0" err="1"/>
              <a:t>אשה</a:t>
            </a:r>
            <a:r>
              <a:rPr lang="he-IL" dirty="0"/>
              <a:t> מחפשת את הלב של האדם. </a:t>
            </a:r>
          </a:p>
          <a:p>
            <a:r>
              <a:rPr lang="he-IL" dirty="0"/>
              <a:t>פרחים מהרחוב. </a:t>
            </a:r>
          </a:p>
        </p:txBody>
      </p:sp>
      <p:sp>
        <p:nvSpPr>
          <p:cNvPr id="4" name="מציין מיקום של מספר שקופית 3">
            <a:extLst>
              <a:ext uri="{FF2B5EF4-FFF2-40B4-BE49-F238E27FC236}">
                <a16:creationId xmlns:a16="http://schemas.microsoft.com/office/drawing/2014/main" id="{D952ECE8-BDB1-9B44-D170-3D9204291BAD}"/>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2922059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3D3BD52-995C-8A02-5D94-E45E3A61F3FE}"/>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0159D15-3013-7100-827A-80B2450A6E63}"/>
              </a:ext>
            </a:extLst>
          </p:cNvPr>
          <p:cNvSpPr>
            <a:spLocks noGrp="1"/>
          </p:cNvSpPr>
          <p:nvPr>
            <p:ph idx="1"/>
          </p:nvPr>
        </p:nvSpPr>
        <p:spPr/>
        <p:txBody>
          <a:bodyPr/>
          <a:lstStyle/>
          <a:p>
            <a:r>
              <a:rPr lang="he-IL" dirty="0"/>
              <a:t>חברותא מסכת עירובין דף ק עמוד ב</a:t>
            </a:r>
          </a:p>
          <a:p>
            <a:r>
              <a:rPr lang="he-IL" dirty="0"/>
              <a:t>אמר רבי יוחנן: </a:t>
            </a:r>
            <a:r>
              <a:rPr lang="he-IL" dirty="0" err="1"/>
              <a:t>אילמלא</a:t>
            </a:r>
            <a:r>
              <a:rPr lang="he-IL" dirty="0"/>
              <a:t> לא ניתנה תורה, היינו למדין:</a:t>
            </a:r>
          </a:p>
          <a:p>
            <a:r>
              <a:rPr lang="he-IL" dirty="0"/>
              <a:t>צניעות מחתול שאינו עושה צרכיו בפני אדם ומכסה צואתו.</a:t>
            </a:r>
          </a:p>
          <a:p>
            <a:r>
              <a:rPr lang="he-IL" dirty="0"/>
              <a:t>וגזל מנמלה שכל אחת אוגרת מזונה לעצמה ואינה גוזלת מחברתה.</a:t>
            </a:r>
          </a:p>
          <a:p>
            <a:r>
              <a:rPr lang="he-IL" dirty="0"/>
              <a:t>ועריות מיונה שאינה מזדווגת אלא עם בן זוגה.</a:t>
            </a:r>
          </a:p>
          <a:p>
            <a:r>
              <a:rPr lang="he-IL" dirty="0"/>
              <a:t>שנינו </a:t>
            </a:r>
            <a:r>
              <a:rPr lang="he-IL" dirty="0" err="1"/>
              <a:t>בברייתא</a:t>
            </a:r>
            <a:r>
              <a:rPr lang="he-IL" dirty="0"/>
              <a:t>: דרך ארץ מתרנגול - שמפייס ואח"כ בועל.</a:t>
            </a:r>
          </a:p>
          <a:p>
            <a:r>
              <a:rPr lang="he-IL" dirty="0"/>
              <a:t>ומאי וכיצד הוא מפייס לה?</a:t>
            </a:r>
          </a:p>
          <a:p>
            <a:r>
              <a:rPr lang="he-IL" dirty="0"/>
              <a:t>אמר רב יהודה אמר רב: הכי </a:t>
            </a:r>
            <a:r>
              <a:rPr lang="he-IL" dirty="0" err="1"/>
              <a:t>קאמר</a:t>
            </a:r>
            <a:r>
              <a:rPr lang="he-IL" dirty="0"/>
              <a:t> לה: </a:t>
            </a:r>
            <a:r>
              <a:rPr lang="he-IL" dirty="0" err="1"/>
              <a:t>זביננא</a:t>
            </a:r>
            <a:r>
              <a:rPr lang="he-IL" dirty="0"/>
              <a:t> לך </a:t>
            </a:r>
            <a:r>
              <a:rPr lang="he-IL" dirty="0" err="1"/>
              <a:t>זיגא</a:t>
            </a:r>
            <a:r>
              <a:rPr lang="he-IL" dirty="0"/>
              <a:t> - אקנה לך מלבוש ארוך, </a:t>
            </a:r>
            <a:r>
              <a:rPr lang="he-IL" dirty="0" err="1"/>
              <a:t>דמטו</a:t>
            </a:r>
            <a:r>
              <a:rPr lang="he-IL" dirty="0"/>
              <a:t> </a:t>
            </a:r>
            <a:r>
              <a:rPr lang="he-IL" dirty="0" err="1"/>
              <a:t>ליך</a:t>
            </a:r>
            <a:r>
              <a:rPr lang="he-IL" dirty="0"/>
              <a:t> עד כרעיך - שמגיע לך עד לארץ.</a:t>
            </a:r>
          </a:p>
          <a:p>
            <a:r>
              <a:rPr lang="he-IL" dirty="0"/>
              <a:t>לבתר הכי, לאחר שבעל, הוא מנענע וכופף ראשו לעומתה, ואמר לה: </a:t>
            </a:r>
            <a:r>
              <a:rPr lang="he-IL" dirty="0" err="1"/>
              <a:t>לישמטתיה</a:t>
            </a:r>
            <a:r>
              <a:rPr lang="he-IL" dirty="0"/>
              <a:t> </a:t>
            </a:r>
            <a:r>
              <a:rPr lang="he-IL" dirty="0" err="1"/>
              <a:t>לכרבלתיה</a:t>
            </a:r>
            <a:r>
              <a:rPr lang="he-IL" dirty="0"/>
              <a:t> </a:t>
            </a:r>
            <a:r>
              <a:rPr lang="he-IL" dirty="0" err="1"/>
              <a:t>דההוא</a:t>
            </a:r>
            <a:r>
              <a:rPr lang="he-IL" dirty="0"/>
              <a:t> </a:t>
            </a:r>
            <a:r>
              <a:rPr lang="he-IL" dirty="0" err="1"/>
              <a:t>תרנגולא</a:t>
            </a:r>
            <a:r>
              <a:rPr lang="he-IL" dirty="0"/>
              <a:t>, תיחתך כרבולתי, אי </a:t>
            </a:r>
            <a:r>
              <a:rPr lang="he-IL" dirty="0" err="1"/>
              <a:t>אית</a:t>
            </a:r>
            <a:r>
              <a:rPr lang="he-IL" dirty="0"/>
              <a:t> ליה ולא </a:t>
            </a:r>
            <a:r>
              <a:rPr lang="he-IL" dirty="0" err="1"/>
              <a:t>זביננא</a:t>
            </a:r>
            <a:r>
              <a:rPr lang="he-IL" dirty="0"/>
              <a:t> </a:t>
            </a:r>
            <a:r>
              <a:rPr lang="he-IL" dirty="0" err="1"/>
              <a:t>ליך</a:t>
            </a:r>
            <a:r>
              <a:rPr lang="he-IL" dirty="0"/>
              <a:t> - אם יהיה לי במה לקנות המלבוש, ולא אקנה לך.</a:t>
            </a:r>
          </a:p>
          <a:p>
            <a:endParaRPr lang="he-IL" dirty="0"/>
          </a:p>
        </p:txBody>
      </p:sp>
      <p:sp>
        <p:nvSpPr>
          <p:cNvPr id="4" name="מציין מיקום של מספר שקופית 3">
            <a:extLst>
              <a:ext uri="{FF2B5EF4-FFF2-40B4-BE49-F238E27FC236}">
                <a16:creationId xmlns:a16="http://schemas.microsoft.com/office/drawing/2014/main" id="{D68A9CD2-463F-6611-AAA7-821FFDA1D410}"/>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2290722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FFC6EB2-9DA0-2D9F-D9F8-F52C2C17932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B4B8222-A32E-E6C5-1E8B-B57E1C8DF77C}"/>
              </a:ext>
            </a:extLst>
          </p:cNvPr>
          <p:cNvSpPr>
            <a:spLocks noGrp="1"/>
          </p:cNvSpPr>
          <p:nvPr>
            <p:ph idx="1"/>
          </p:nvPr>
        </p:nvSpPr>
        <p:spPr/>
        <p:txBody>
          <a:bodyPr/>
          <a:lstStyle/>
          <a:p>
            <a:r>
              <a:rPr lang="he-IL" dirty="0"/>
              <a:t>מסכתות קטנות מסכת אבות דרבי נתן </a:t>
            </a:r>
            <a:r>
              <a:rPr lang="he-IL" dirty="0" err="1"/>
              <a:t>נוסחא</a:t>
            </a:r>
            <a:r>
              <a:rPr lang="he-IL" dirty="0"/>
              <a:t> א פרק ו</a:t>
            </a:r>
          </a:p>
          <a:p>
            <a:r>
              <a:rPr lang="he-IL" dirty="0" err="1"/>
              <a:t>היתה</a:t>
            </a:r>
            <a:r>
              <a:rPr lang="he-IL" dirty="0"/>
              <a:t> אשתו של ר' עקיבא יוצאה </a:t>
            </a:r>
            <a:r>
              <a:rPr lang="he-IL" dirty="0" err="1"/>
              <a:t>בקרדוטין</a:t>
            </a:r>
            <a:r>
              <a:rPr lang="he-IL" dirty="0"/>
              <a:t> ובעיר של זהב. </a:t>
            </a:r>
          </a:p>
          <a:p>
            <a:r>
              <a:rPr lang="he-IL" dirty="0"/>
              <a:t>אמרו לו תלמידיו </a:t>
            </a:r>
            <a:r>
              <a:rPr lang="he-IL" dirty="0">
                <a:highlight>
                  <a:srgbClr val="FFFF00"/>
                </a:highlight>
              </a:rPr>
              <a:t>רבי ביישתנו </a:t>
            </a:r>
            <a:r>
              <a:rPr lang="he-IL" dirty="0"/>
              <a:t>ממה שעשית לה. </a:t>
            </a:r>
          </a:p>
          <a:p>
            <a:r>
              <a:rPr lang="he-IL" dirty="0"/>
              <a:t>אמר להם הרבה צער </a:t>
            </a:r>
            <a:r>
              <a:rPr lang="he-IL" dirty="0" err="1"/>
              <a:t>נצטערה</a:t>
            </a:r>
            <a:r>
              <a:rPr lang="he-IL" dirty="0"/>
              <a:t> עמי בתורה:</a:t>
            </a:r>
          </a:p>
          <a:p>
            <a:endParaRPr lang="he-IL" dirty="0"/>
          </a:p>
          <a:p>
            <a:r>
              <a:rPr lang="he-IL" dirty="0"/>
              <a:t> מה הבושה שהייתה להם?</a:t>
            </a:r>
          </a:p>
          <a:p>
            <a:r>
              <a:rPr lang="he-IL" dirty="0"/>
              <a:t>אולי בגלל שלא היה להם לתת לנשותיהם. </a:t>
            </a:r>
          </a:p>
          <a:p>
            <a:endParaRPr lang="he-IL" dirty="0"/>
          </a:p>
          <a:p>
            <a:r>
              <a:rPr lang="he-IL" dirty="0"/>
              <a:t>מה הצער </a:t>
            </a:r>
            <a:r>
              <a:rPr lang="he-IL" dirty="0" err="1"/>
              <a:t>שנצטערה</a:t>
            </a:r>
            <a:r>
              <a:rPr lang="he-IL" dirty="0"/>
              <a:t>?</a:t>
            </a:r>
          </a:p>
          <a:p>
            <a:r>
              <a:rPr lang="he-IL" dirty="0"/>
              <a:t>בפשטות שחיכתה 24 שנים. ויש מסבירים עד שזכתה שהלך ללמוד. </a:t>
            </a:r>
          </a:p>
        </p:txBody>
      </p:sp>
      <p:sp>
        <p:nvSpPr>
          <p:cNvPr id="4" name="מציין מיקום של מספר שקופית 3">
            <a:extLst>
              <a:ext uri="{FF2B5EF4-FFF2-40B4-BE49-F238E27FC236}">
                <a16:creationId xmlns:a16="http://schemas.microsoft.com/office/drawing/2014/main" id="{771D6119-CB77-F4B7-56C9-98452EDE46E2}"/>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2721512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2A1C241-E22C-BE02-FB24-80C38183594D}"/>
              </a:ext>
            </a:extLst>
          </p:cNvPr>
          <p:cNvSpPr>
            <a:spLocks noGrp="1"/>
          </p:cNvSpPr>
          <p:nvPr>
            <p:ph type="title"/>
          </p:nvPr>
        </p:nvSpPr>
        <p:spPr/>
        <p:txBody>
          <a:bodyPr/>
          <a:lstStyle/>
          <a:p>
            <a:r>
              <a:rPr lang="he-IL" dirty="0"/>
              <a:t>אבנים שחקו מים</a:t>
            </a:r>
          </a:p>
        </p:txBody>
      </p:sp>
      <p:sp>
        <p:nvSpPr>
          <p:cNvPr id="3" name="מציין מיקום תוכן 2">
            <a:extLst>
              <a:ext uri="{FF2B5EF4-FFF2-40B4-BE49-F238E27FC236}">
                <a16:creationId xmlns:a16="http://schemas.microsoft.com/office/drawing/2014/main" id="{D866E329-569F-73F4-DE70-D03091845643}"/>
              </a:ext>
            </a:extLst>
          </p:cNvPr>
          <p:cNvSpPr>
            <a:spLocks noGrp="1"/>
          </p:cNvSpPr>
          <p:nvPr>
            <p:ph idx="1"/>
          </p:nvPr>
        </p:nvSpPr>
        <p:spPr/>
        <p:txBody>
          <a:bodyPr/>
          <a:lstStyle/>
          <a:p>
            <a:r>
              <a:rPr lang="he-IL" dirty="0"/>
              <a:t>מסכתות קטנות מסכת אבות דרבי נתן </a:t>
            </a:r>
            <a:r>
              <a:rPr lang="he-IL" dirty="0" err="1"/>
              <a:t>נוסחא</a:t>
            </a:r>
            <a:r>
              <a:rPr lang="he-IL" dirty="0"/>
              <a:t> א פרק ו</a:t>
            </a:r>
          </a:p>
          <a:p>
            <a:r>
              <a:rPr lang="he-IL" dirty="0"/>
              <a:t>.מה היה </a:t>
            </a:r>
            <a:r>
              <a:rPr lang="he-IL" dirty="0" err="1"/>
              <a:t>תחלתו</a:t>
            </a:r>
            <a:r>
              <a:rPr lang="he-IL" dirty="0"/>
              <a:t> של ר' עקיבא. אמרו בן ארבעים שנה היה ולא שנה כלום. </a:t>
            </a:r>
          </a:p>
          <a:p>
            <a:r>
              <a:rPr lang="he-IL" dirty="0"/>
              <a:t>פעם אחת היה עומד על פי הבאר אמר מי חקק אבן זו </a:t>
            </a:r>
          </a:p>
          <a:p>
            <a:r>
              <a:rPr lang="he-IL" dirty="0"/>
              <a:t>אמרו לו המים שתדיר נופלים עליה בכל יום. אמרו לו עקיבא אי אתה קורא אבנים שחקו מים (איוב י"ד י"ט). </a:t>
            </a:r>
          </a:p>
          <a:p>
            <a:r>
              <a:rPr lang="he-IL" dirty="0"/>
              <a:t>מיד היה רבי עקיבא דן ק"ו בעצמו מה רך פסל את הקשה דברי תורה </a:t>
            </a:r>
            <a:r>
              <a:rPr lang="he-IL" dirty="0" err="1"/>
              <a:t>שקשין</a:t>
            </a:r>
            <a:r>
              <a:rPr lang="he-IL" dirty="0"/>
              <a:t> כברזל על אחת כמה וכמה שיחקקו את לבי שהוא בשר ודם מיד חזר ללמוד תורה. </a:t>
            </a:r>
          </a:p>
          <a:p>
            <a:r>
              <a:rPr lang="he-IL" dirty="0"/>
              <a:t>הלך הוא ובנו וישבו אצל מלמדי תינוקות. א"ל רבי למדני תורה אחז רבי עקיבא בראש הלוח ובנו בראש הלוח. כתב לו אלף בית ולמדה. אלף תיו ולמדה. תורת כהנים ולמדה. היה לומד והולך עד שלמד כל התורה כולה. </a:t>
            </a:r>
          </a:p>
        </p:txBody>
      </p:sp>
      <p:sp>
        <p:nvSpPr>
          <p:cNvPr id="4" name="מציין מיקום של מספר שקופית 3">
            <a:extLst>
              <a:ext uri="{FF2B5EF4-FFF2-40B4-BE49-F238E27FC236}">
                <a16:creationId xmlns:a16="http://schemas.microsoft.com/office/drawing/2014/main" id="{7B0997B2-2E34-3DE8-4E80-4FAF35EC166C}"/>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479896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7A3CB5-2258-0CFF-4817-1940B982AD5A}"/>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8A91BD17-FEDC-D646-16A2-775C106096DA}"/>
              </a:ext>
            </a:extLst>
          </p:cNvPr>
          <p:cNvSpPr>
            <a:spLocks noGrp="1"/>
          </p:cNvSpPr>
          <p:nvPr>
            <p:ph idx="1"/>
          </p:nvPr>
        </p:nvSpPr>
        <p:spPr/>
        <p:txBody>
          <a:bodyPr/>
          <a:lstStyle/>
          <a:p>
            <a:r>
              <a:rPr lang="he-IL" dirty="0"/>
              <a:t>תלמוד ירושלמי מסכת שבת פרק ו הלכה א</a:t>
            </a:r>
          </a:p>
          <a:p>
            <a:r>
              <a:rPr lang="he-IL" dirty="0"/>
              <a:t>מַעֲשֶׂה בְּרַ' עֲקִיבָה שֶׁעָשָׂה לְאִשְׁתּוֹ עִיר שֶׁל זָהָב. </a:t>
            </a:r>
            <a:r>
              <a:rPr lang="he-IL" dirty="0" err="1"/>
              <a:t>חַמָתֵיה</a:t>
            </a:r>
            <a:r>
              <a:rPr lang="he-IL" dirty="0"/>
              <a:t>ּ </a:t>
            </a:r>
            <a:r>
              <a:rPr lang="he-IL" dirty="0" err="1"/>
              <a:t>אִיתְתֵיה</a:t>
            </a:r>
            <a:r>
              <a:rPr lang="he-IL" dirty="0"/>
              <a:t>ּ דְּרַבָּן גַּמְלִיאֵל וְקָנְיִית בָּהּ ראתה זאת אשתו של ר"ג וקינאה בה. אַתָּת וְאָמַרְתְּ </a:t>
            </a:r>
            <a:r>
              <a:rPr lang="he-IL" dirty="0" err="1"/>
              <a:t>קוּמוֹי</a:t>
            </a:r>
            <a:r>
              <a:rPr lang="he-IL" dirty="0"/>
              <a:t> בַּעֲלָהּ הלכה ובקשה מבעלה שיעשה לה גם כן עיר של זהב. </a:t>
            </a:r>
          </a:p>
          <a:p>
            <a:r>
              <a:rPr lang="he-IL" dirty="0"/>
              <a:t>אָמַר לָהּ, הַכִין הֲוֵוית עָבַדְתְּ לִי כְּמַה </a:t>
            </a:r>
            <a:r>
              <a:rPr lang="he-IL" dirty="0" err="1"/>
              <a:t>דְּהֲוֵית</a:t>
            </a:r>
            <a:r>
              <a:rPr lang="he-IL" dirty="0"/>
              <a:t> עָבְדָה לֵיהּ? האם גם את היית עושה עבורי מה שהיא עשתה עבורו</a:t>
            </a:r>
            <a:r>
              <a:rPr lang="he-IL"/>
              <a:t>? </a:t>
            </a:r>
          </a:p>
          <a:p>
            <a:r>
              <a:rPr lang="he-IL"/>
              <a:t>דְּהֲוֵות</a:t>
            </a:r>
            <a:r>
              <a:rPr lang="he-IL" dirty="0"/>
              <a:t> מִזְּבָּנָה </a:t>
            </a:r>
            <a:r>
              <a:rPr lang="he-IL" dirty="0" err="1"/>
              <a:t>מִקְלִיעָתָא</a:t>
            </a:r>
            <a:r>
              <a:rPr lang="he-IL" dirty="0"/>
              <a:t> </a:t>
            </a:r>
            <a:r>
              <a:rPr lang="he-IL" dirty="0" err="1"/>
              <a:t>דְּרֵישָׁא</a:t>
            </a:r>
            <a:r>
              <a:rPr lang="he-IL" dirty="0"/>
              <a:t> וִיהָבָהּ לֵיהּ וְהוּא לָעֵי </a:t>
            </a:r>
            <a:r>
              <a:rPr lang="he-IL" dirty="0" err="1"/>
              <a:t>בְּאוֹרָיְתָא</a:t>
            </a:r>
            <a:r>
              <a:rPr lang="he-IL" dirty="0"/>
              <a:t> שהייתה מוכרת שערות ראשה כדי שיעסוק בתורה!</a:t>
            </a:r>
          </a:p>
          <a:p>
            <a:endParaRPr lang="he-IL" dirty="0"/>
          </a:p>
        </p:txBody>
      </p:sp>
      <p:sp>
        <p:nvSpPr>
          <p:cNvPr id="4" name="מציין מיקום של מספר שקופית 3">
            <a:extLst>
              <a:ext uri="{FF2B5EF4-FFF2-40B4-BE49-F238E27FC236}">
                <a16:creationId xmlns:a16="http://schemas.microsoft.com/office/drawing/2014/main" id="{B66A0DCC-58D0-0023-5E8D-8951BD9E6CCD}"/>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942384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BC2C65-C73E-2F2F-1650-0FDA9E183796}"/>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681B436B-0F72-3018-FDE1-242B8C9940E8}"/>
              </a:ext>
            </a:extLst>
          </p:cNvPr>
          <p:cNvSpPr>
            <a:spLocks noGrp="1"/>
          </p:cNvSpPr>
          <p:nvPr>
            <p:ph idx="1"/>
          </p:nvPr>
        </p:nvSpPr>
        <p:spPr/>
        <p:txBody>
          <a:bodyPr>
            <a:normAutofit/>
          </a:bodyPr>
          <a:lstStyle/>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רבי עקיבא </a:t>
            </a:r>
            <a:r>
              <a:rPr lang="he-IL" sz="1800" dirty="0" err="1">
                <a:effectLst/>
                <a:latin typeface="Calibri" panose="020F0502020204030204" pitchFamily="34" charset="0"/>
                <a:ea typeface="Calibri" panose="020F0502020204030204" pitchFamily="34" charset="0"/>
                <a:cs typeface="Arial" panose="020B0604020202020204" pitchFamily="34" charset="0"/>
              </a:rPr>
              <a:t>רעיא</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דבן</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כלבא</a:t>
            </a:r>
            <a:r>
              <a:rPr lang="he-IL" sz="1800" dirty="0">
                <a:effectLst/>
                <a:latin typeface="Calibri" panose="020F0502020204030204" pitchFamily="34" charset="0"/>
                <a:ea typeface="Calibri" panose="020F0502020204030204" pitchFamily="34" charset="0"/>
                <a:cs typeface="Arial" panose="020B0604020202020204" pitchFamily="34" charset="0"/>
              </a:rPr>
              <a:t> שבוע </a:t>
            </a:r>
            <a:r>
              <a:rPr lang="he-IL" sz="1800" dirty="0" err="1">
                <a:effectLst/>
                <a:latin typeface="Calibri" panose="020F0502020204030204" pitchFamily="34" charset="0"/>
                <a:ea typeface="Calibri" panose="020F0502020204030204" pitchFamily="34" charset="0"/>
                <a:cs typeface="Arial" panose="020B0604020202020204" pitchFamily="34" charset="0"/>
              </a:rPr>
              <a:t>הוה</a:t>
            </a:r>
            <a:r>
              <a:rPr lang="he-IL" sz="1800" dirty="0">
                <a:effectLst/>
                <a:latin typeface="Calibri" panose="020F0502020204030204" pitchFamily="34" charset="0"/>
                <a:ea typeface="Calibri" panose="020F0502020204030204" pitchFamily="34" charset="0"/>
                <a:cs typeface="Arial" panose="020B0604020202020204" pitchFamily="34" charset="0"/>
              </a:rPr>
              <a:t>, חזיתיה </a:t>
            </a:r>
            <a:r>
              <a:rPr lang="he-IL" sz="1800" dirty="0" err="1">
                <a:effectLst/>
                <a:latin typeface="Calibri" panose="020F0502020204030204" pitchFamily="34" charset="0"/>
                <a:ea typeface="Calibri" panose="020F0502020204030204" pitchFamily="34" charset="0"/>
                <a:cs typeface="Arial" panose="020B0604020202020204" pitchFamily="34" charset="0"/>
              </a:rPr>
              <a:t>ברתיה</a:t>
            </a:r>
            <a:r>
              <a:rPr lang="he-IL" sz="1800" dirty="0">
                <a:effectLst/>
                <a:latin typeface="Calibri" panose="020F0502020204030204" pitchFamily="34" charset="0"/>
                <a:ea typeface="Calibri" panose="020F0502020204030204" pitchFamily="34" charset="0"/>
                <a:cs typeface="Arial" panose="020B0604020202020204" pitchFamily="34" charset="0"/>
              </a:rPr>
              <a:t> דהוה </a:t>
            </a:r>
            <a:r>
              <a:rPr lang="he-IL" sz="1800" dirty="0" err="1">
                <a:effectLst/>
                <a:latin typeface="Calibri" panose="020F0502020204030204" pitchFamily="34" charset="0"/>
                <a:ea typeface="Calibri" panose="020F0502020204030204" pitchFamily="34" charset="0"/>
                <a:cs typeface="Arial" panose="020B0604020202020204" pitchFamily="34" charset="0"/>
              </a:rPr>
              <a:t>צניע</a:t>
            </a:r>
            <a:r>
              <a:rPr lang="he-IL" sz="1800" dirty="0">
                <a:effectLst/>
                <a:latin typeface="Calibri" panose="020F0502020204030204" pitchFamily="34" charset="0"/>
                <a:ea typeface="Calibri" panose="020F0502020204030204" pitchFamily="34" charset="0"/>
                <a:cs typeface="Arial" panose="020B0604020202020204" pitchFamily="34" charset="0"/>
              </a:rPr>
              <a:t> ומעלי.</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אמרה ליה: אי </a:t>
            </a:r>
            <a:r>
              <a:rPr lang="he-IL" sz="1800" dirty="0" err="1">
                <a:effectLst/>
                <a:latin typeface="Calibri" panose="020F0502020204030204" pitchFamily="34" charset="0"/>
                <a:ea typeface="Calibri" panose="020F0502020204030204" pitchFamily="34" charset="0"/>
                <a:cs typeface="Arial" panose="020B0604020202020204" pitchFamily="34" charset="0"/>
              </a:rPr>
              <a:t>מקדשנא</a:t>
            </a:r>
            <a:r>
              <a:rPr lang="he-IL" sz="1800" dirty="0">
                <a:effectLst/>
                <a:latin typeface="Calibri" panose="020F0502020204030204" pitchFamily="34" charset="0"/>
                <a:ea typeface="Calibri" panose="020F0502020204030204" pitchFamily="34" charset="0"/>
                <a:cs typeface="Arial" panose="020B0604020202020204" pitchFamily="34" charset="0"/>
              </a:rPr>
              <a:t> לך אזלת לבי רב?</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אמר לה: אין.</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err="1">
                <a:effectLst/>
                <a:latin typeface="Calibri" panose="020F0502020204030204" pitchFamily="34" charset="0"/>
                <a:ea typeface="Calibri" panose="020F0502020204030204" pitchFamily="34" charset="0"/>
                <a:cs typeface="Arial" panose="020B0604020202020204" pitchFamily="34" charset="0"/>
              </a:rPr>
              <a:t>איקדשא</a:t>
            </a:r>
            <a:r>
              <a:rPr lang="he-IL" sz="1800" dirty="0">
                <a:effectLst/>
                <a:latin typeface="Calibri" panose="020F0502020204030204" pitchFamily="34" charset="0"/>
                <a:ea typeface="Calibri" panose="020F0502020204030204" pitchFamily="34" charset="0"/>
                <a:cs typeface="Arial" panose="020B0604020202020204" pitchFamily="34" charset="0"/>
              </a:rPr>
              <a:t> ליה </a:t>
            </a:r>
            <a:r>
              <a:rPr lang="he-IL" sz="1800" dirty="0" err="1">
                <a:effectLst/>
                <a:latin typeface="Calibri" panose="020F0502020204030204" pitchFamily="34" charset="0"/>
                <a:ea typeface="Calibri" panose="020F0502020204030204" pitchFamily="34" charset="0"/>
                <a:cs typeface="Arial" panose="020B0604020202020204" pitchFamily="34" charset="0"/>
              </a:rPr>
              <a:t>בצינעה</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ושדרתיה</a:t>
            </a:r>
            <a:r>
              <a:rPr lang="he-IL" sz="18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שמע אבוה </a:t>
            </a:r>
            <a:r>
              <a:rPr lang="he-IL" sz="1800" dirty="0" err="1">
                <a:effectLst/>
                <a:latin typeface="Calibri" panose="020F0502020204030204" pitchFamily="34" charset="0"/>
                <a:ea typeface="Calibri" panose="020F0502020204030204" pitchFamily="34" charset="0"/>
                <a:cs typeface="Arial" panose="020B0604020202020204" pitchFamily="34" charset="0"/>
              </a:rPr>
              <a:t>אפקה</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מביתיה</a:t>
            </a:r>
            <a:r>
              <a:rPr lang="he-IL" sz="1800" dirty="0">
                <a:effectLst/>
                <a:latin typeface="Calibri" panose="020F0502020204030204" pitchFamily="34" charset="0"/>
                <a:ea typeface="Calibri" panose="020F0502020204030204" pitchFamily="34" charset="0"/>
                <a:cs typeface="Arial" panose="020B0604020202020204" pitchFamily="34" charset="0"/>
              </a:rPr>
              <a:t>, אדרה הנאה מנכסיה.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אזיל יתיב תרי סרי שנין בבי רב.</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כי אתא, אייתי בהדיה תרי סרי אלפי תלמידי.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שמעיה </a:t>
            </a:r>
            <a:r>
              <a:rPr lang="he-IL" sz="1800" dirty="0" err="1">
                <a:effectLst/>
                <a:latin typeface="Calibri" panose="020F0502020204030204" pitchFamily="34" charset="0"/>
                <a:ea typeface="Calibri" panose="020F0502020204030204" pitchFamily="34" charset="0"/>
                <a:cs typeface="Arial" panose="020B0604020202020204" pitchFamily="34" charset="0"/>
              </a:rPr>
              <a:t>לההוא</a:t>
            </a:r>
            <a:r>
              <a:rPr lang="he-IL" sz="1800" dirty="0">
                <a:effectLst/>
                <a:latin typeface="Calibri" panose="020F0502020204030204" pitchFamily="34" charset="0"/>
                <a:ea typeface="Calibri" panose="020F0502020204030204" pitchFamily="34" charset="0"/>
                <a:cs typeface="Arial" panose="020B0604020202020204" pitchFamily="34" charset="0"/>
              </a:rPr>
              <a:t> סבא </a:t>
            </a:r>
            <a:r>
              <a:rPr lang="he-IL" sz="1800" dirty="0" err="1">
                <a:effectLst/>
                <a:latin typeface="Calibri" panose="020F0502020204030204" pitchFamily="34" charset="0"/>
                <a:ea typeface="Calibri" panose="020F0502020204030204" pitchFamily="34" charset="0"/>
                <a:cs typeface="Arial" panose="020B0604020202020204" pitchFamily="34" charset="0"/>
              </a:rPr>
              <a:t>דקאמר</a:t>
            </a:r>
            <a:r>
              <a:rPr lang="he-IL" sz="1800" dirty="0">
                <a:effectLst/>
                <a:latin typeface="Calibri" panose="020F0502020204030204" pitchFamily="34" charset="0"/>
                <a:ea typeface="Calibri" panose="020F0502020204030204" pitchFamily="34" charset="0"/>
                <a:cs typeface="Arial" panose="020B0604020202020204" pitchFamily="34" charset="0"/>
              </a:rPr>
              <a:t> לה: עד כמה  </a:t>
            </a:r>
            <a:r>
              <a:rPr lang="he-IL" sz="1800" dirty="0" err="1">
                <a:effectLst/>
                <a:latin typeface="Calibri" panose="020F0502020204030204" pitchFamily="34" charset="0"/>
                <a:ea typeface="Calibri" panose="020F0502020204030204" pitchFamily="34" charset="0"/>
                <a:cs typeface="Arial" panose="020B0604020202020204" pitchFamily="34" charset="0"/>
              </a:rPr>
              <a:t>קא</a:t>
            </a:r>
            <a:r>
              <a:rPr lang="he-IL" sz="1800" dirty="0">
                <a:effectLst/>
                <a:latin typeface="Calibri" panose="020F0502020204030204" pitchFamily="34" charset="0"/>
                <a:ea typeface="Calibri" panose="020F0502020204030204" pitchFamily="34" charset="0"/>
                <a:cs typeface="Arial" panose="020B0604020202020204" pitchFamily="34" charset="0"/>
              </a:rPr>
              <a:t> מדברת אלמנות חיים?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אמרה ליה: אי לדידי ציית, יתיב תרי סרי שני אחריני.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אמר: ברשות </a:t>
            </a:r>
            <a:r>
              <a:rPr lang="he-IL" sz="1800" dirty="0" err="1">
                <a:effectLst/>
                <a:latin typeface="Calibri" panose="020F0502020204030204" pitchFamily="34" charset="0"/>
                <a:ea typeface="Calibri" panose="020F0502020204030204" pitchFamily="34" charset="0"/>
                <a:cs typeface="Arial" panose="020B0604020202020204" pitchFamily="34" charset="0"/>
              </a:rPr>
              <a:t>קא</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עבידנא</a:t>
            </a:r>
            <a:r>
              <a:rPr lang="he-IL" sz="1800" dirty="0">
                <a:effectLst/>
                <a:latin typeface="Calibri" panose="020F0502020204030204" pitchFamily="34" charset="0"/>
                <a:ea typeface="Calibri" panose="020F0502020204030204" pitchFamily="34" charset="0"/>
                <a:cs typeface="Arial" panose="020B0604020202020204" pitchFamily="34" charset="0"/>
              </a:rPr>
              <a:t>, הדר אזיל ויתיב תרי סרי שני אחריני בבי רב.</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כי אתא, אייתי בהדיה עשרין וארבעה אלפי תלמידי.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שמעה </a:t>
            </a:r>
            <a:r>
              <a:rPr lang="he-IL" sz="1800" dirty="0" err="1">
                <a:effectLst/>
                <a:latin typeface="Calibri" panose="020F0502020204030204" pitchFamily="34" charset="0"/>
                <a:ea typeface="Calibri" panose="020F0502020204030204" pitchFamily="34" charset="0"/>
                <a:cs typeface="Arial" panose="020B0604020202020204" pitchFamily="34" charset="0"/>
              </a:rPr>
              <a:t>דביתהו</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הות</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קא</a:t>
            </a:r>
            <a:r>
              <a:rPr lang="he-IL" sz="1800" dirty="0">
                <a:effectLst/>
                <a:latin typeface="Calibri" panose="020F0502020204030204" pitchFamily="34" charset="0"/>
                <a:ea typeface="Calibri" panose="020F0502020204030204" pitchFamily="34" charset="0"/>
                <a:cs typeface="Arial" panose="020B0604020202020204" pitchFamily="34" charset="0"/>
              </a:rPr>
              <a:t> נפקא לאפיה.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אמרו לה </a:t>
            </a:r>
            <a:r>
              <a:rPr lang="he-IL" sz="1800" dirty="0" err="1">
                <a:effectLst/>
                <a:latin typeface="Calibri" panose="020F0502020204030204" pitchFamily="34" charset="0"/>
                <a:ea typeface="Calibri" panose="020F0502020204030204" pitchFamily="34" charset="0"/>
                <a:cs typeface="Arial" panose="020B0604020202020204" pitchFamily="34" charset="0"/>
              </a:rPr>
              <a:t>שיבבתא</a:t>
            </a:r>
            <a:r>
              <a:rPr lang="he-IL" sz="1800" dirty="0">
                <a:effectLst/>
                <a:latin typeface="Calibri" panose="020F0502020204030204" pitchFamily="34" charset="0"/>
                <a:ea typeface="Calibri" panose="020F0502020204030204" pitchFamily="34" charset="0"/>
                <a:cs typeface="Arial" panose="020B0604020202020204" pitchFamily="34" charset="0"/>
              </a:rPr>
              <a:t>: שאילי מאני לבוש </a:t>
            </a:r>
            <a:r>
              <a:rPr lang="he-IL" sz="1800" dirty="0" err="1">
                <a:effectLst/>
                <a:latin typeface="Calibri" panose="020F0502020204030204" pitchFamily="34" charset="0"/>
                <a:ea typeface="Calibri" panose="020F0502020204030204" pitchFamily="34" charset="0"/>
                <a:cs typeface="Arial" panose="020B0604020202020204" pitchFamily="34" charset="0"/>
              </a:rPr>
              <a:t>ואיכסאי</a:t>
            </a:r>
            <a:r>
              <a:rPr lang="he-IL" sz="18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אמרה להו: [משלי י"ב] יודע צדיק נפש בהמתו.</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כי </a:t>
            </a:r>
            <a:r>
              <a:rPr lang="he-IL" sz="1800" dirty="0" err="1">
                <a:effectLst/>
                <a:latin typeface="Calibri" panose="020F0502020204030204" pitchFamily="34" charset="0"/>
                <a:ea typeface="Calibri" panose="020F0502020204030204" pitchFamily="34" charset="0"/>
                <a:cs typeface="Arial" panose="020B0604020202020204" pitchFamily="34" charset="0"/>
              </a:rPr>
              <a:t>מטיא</a:t>
            </a:r>
            <a:r>
              <a:rPr lang="he-IL" sz="1800" dirty="0">
                <a:effectLst/>
                <a:latin typeface="Calibri" panose="020F0502020204030204" pitchFamily="34" charset="0"/>
                <a:ea typeface="Calibri" panose="020F0502020204030204" pitchFamily="34" charset="0"/>
                <a:cs typeface="Arial" panose="020B0604020202020204" pitchFamily="34" charset="0"/>
              </a:rPr>
              <a:t> לגביה, נפלה על אפה </a:t>
            </a:r>
            <a:r>
              <a:rPr lang="he-IL" sz="1800" dirty="0" err="1">
                <a:effectLst/>
                <a:latin typeface="Calibri" panose="020F0502020204030204" pitchFamily="34" charset="0"/>
                <a:ea typeface="Calibri" panose="020F0502020204030204" pitchFamily="34" charset="0"/>
                <a:cs typeface="Arial" panose="020B0604020202020204" pitchFamily="34" charset="0"/>
              </a:rPr>
              <a:t>קא</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מנשקא</a:t>
            </a:r>
            <a:r>
              <a:rPr lang="he-IL" sz="1800" dirty="0">
                <a:effectLst/>
                <a:latin typeface="Calibri" panose="020F0502020204030204" pitchFamily="34" charset="0"/>
                <a:ea typeface="Calibri" panose="020F0502020204030204" pitchFamily="34" charset="0"/>
                <a:cs typeface="Arial" panose="020B0604020202020204" pitchFamily="34" charset="0"/>
              </a:rPr>
              <a:t> ליה לכרעיה.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הוו </a:t>
            </a:r>
            <a:r>
              <a:rPr lang="he-IL" sz="1800" dirty="0" err="1">
                <a:effectLst/>
                <a:latin typeface="Calibri" panose="020F0502020204030204" pitchFamily="34" charset="0"/>
                <a:ea typeface="Calibri" panose="020F0502020204030204" pitchFamily="34" charset="0"/>
                <a:cs typeface="Arial" panose="020B0604020202020204" pitchFamily="34" charset="0"/>
              </a:rPr>
              <a:t>קא</a:t>
            </a:r>
            <a:r>
              <a:rPr lang="he-IL" sz="1800" dirty="0">
                <a:effectLst/>
                <a:latin typeface="Calibri" panose="020F0502020204030204" pitchFamily="34" charset="0"/>
                <a:ea typeface="Calibri" panose="020F0502020204030204" pitchFamily="34" charset="0"/>
                <a:cs typeface="Arial" panose="020B0604020202020204" pitchFamily="34" charset="0"/>
              </a:rPr>
              <a:t> מדחפי לה שמעיה.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ts val="400"/>
              </a:lnSpc>
              <a:spcAft>
                <a:spcPts val="800"/>
              </a:spcAft>
            </a:pP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אמר להו: שבקוה, שלי ושלכם שלה הוא</a:t>
            </a:r>
            <a:r>
              <a:rPr lang="he-IL" sz="18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ts val="400"/>
              </a:lnSpc>
            </a:pPr>
            <a:endParaRPr lang="he-IL" dirty="0"/>
          </a:p>
        </p:txBody>
      </p:sp>
      <p:sp>
        <p:nvSpPr>
          <p:cNvPr id="4" name="מציין מיקום של מספר שקופית 3">
            <a:extLst>
              <a:ext uri="{FF2B5EF4-FFF2-40B4-BE49-F238E27FC236}">
                <a16:creationId xmlns:a16="http://schemas.microsoft.com/office/drawing/2014/main" id="{08039D08-0349-2252-B079-1BDF799367BD}"/>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1330113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0BC2C65-C73E-2F2F-1650-0FDA9E183796}"/>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681B436B-0F72-3018-FDE1-242B8C9940E8}"/>
              </a:ext>
            </a:extLst>
          </p:cNvPr>
          <p:cNvSpPr>
            <a:spLocks noGrp="1"/>
          </p:cNvSpPr>
          <p:nvPr>
            <p:ph idx="1"/>
          </p:nvPr>
        </p:nvSpPr>
        <p:spPr>
          <a:xfrm>
            <a:off x="157017" y="1137037"/>
            <a:ext cx="10132291" cy="5720963"/>
          </a:xfrm>
        </p:spPr>
        <p:txBody>
          <a:bodyPr>
            <a:normAutofit/>
          </a:bodyPr>
          <a:lstStyle/>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 עקיבא רועה צאן של בן </a:t>
            </a:r>
            <a:r>
              <a:rPr lang="he-IL" sz="1800" dirty="0" err="1">
                <a:effectLst/>
                <a:latin typeface="Calibri" panose="020F0502020204030204" pitchFamily="34" charset="0"/>
                <a:ea typeface="Calibri" panose="020F0502020204030204" pitchFamily="34" charset="0"/>
                <a:cs typeface="Arial" panose="020B0604020202020204" pitchFamily="34" charset="0"/>
              </a:rPr>
              <a:t>כלבא</a:t>
            </a:r>
            <a:r>
              <a:rPr lang="he-IL" sz="1800" dirty="0">
                <a:effectLst/>
                <a:latin typeface="Calibri" panose="020F0502020204030204" pitchFamily="34" charset="0"/>
                <a:ea typeface="Calibri" panose="020F0502020204030204" pitchFamily="34" charset="0"/>
                <a:cs typeface="Arial" panose="020B0604020202020204" pitchFamily="34" charset="0"/>
              </a:rPr>
              <a:t> שבוע היה.</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ראתה אותו בתו שהוא צנוע ומעולה.</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אמרה לו: אם אתקדש לך, תלך לבית הרב?</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אמר לה: 'כן'.</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התקדשה לו בצנעה </a:t>
            </a:r>
            <a:r>
              <a:rPr lang="he-IL" sz="1800" dirty="0" err="1">
                <a:effectLst/>
                <a:latin typeface="Calibri" panose="020F0502020204030204" pitchFamily="34" charset="0"/>
                <a:ea typeface="Calibri" panose="020F0502020204030204" pitchFamily="34" charset="0"/>
                <a:cs typeface="Arial" panose="020B0604020202020204" pitchFamily="34" charset="0"/>
              </a:rPr>
              <a:t>ושלחתו</a:t>
            </a:r>
            <a:r>
              <a:rPr lang="he-IL" sz="1800" dirty="0">
                <a:effectLst/>
                <a:latin typeface="Calibri" panose="020F0502020204030204" pitchFamily="34" charset="0"/>
                <a:ea typeface="Calibri" panose="020F0502020204030204" pitchFamily="34" charset="0"/>
                <a:cs typeface="Arial" panose="020B0604020202020204" pitchFamily="34" charset="0"/>
              </a:rPr>
              <a:t>.</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שמע אביה הוציאה מביתו, הדירה הנאה מנכסיו.</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הלך ישב שתים עשרה שנים בבית הרב.</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כאשר בא, באו אתו שנים עשר אלף תלמידים.</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שמעו לאותו זקן שהוא אומר לה : עד כמה את נוהגת כאלמנה חיה.</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אמרה לו : אם לי ציית, ישב שתים עשרה שנים אחרות.</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אמר: ברשות אני עושה.</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חזר הלך וישב שתים עשרה שנה אחרות בבית הרב.</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כשבא, באו אתו. שמעה אשתו, הייתה אשתו יוצאת לקראתו.</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אמרו לה שכנותיה: שאלי כלי לבוש והתכסי.</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אמרה להן: יודע צדיק נפש בהמתו.</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כאשר הגיע אליו, נפלה על פניה ונשקה את רגליו.</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היו דוחפים אותה תלמידיו.</a:t>
            </a:r>
          </a:p>
          <a:p>
            <a:pPr algn="r" rtl="1">
              <a:lnSpc>
                <a:spcPts val="4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אמר להם: "שלי ושלכם, שלה הוא".</a:t>
            </a:r>
          </a:p>
        </p:txBody>
      </p:sp>
      <p:sp>
        <p:nvSpPr>
          <p:cNvPr id="4" name="מציין מיקום של מספר שקופית 3">
            <a:extLst>
              <a:ext uri="{FF2B5EF4-FFF2-40B4-BE49-F238E27FC236}">
                <a16:creationId xmlns:a16="http://schemas.microsoft.com/office/drawing/2014/main" id="{08039D08-0349-2252-B079-1BDF799367BD}"/>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2880217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76BA68F-4102-EA9D-A145-47BB854A7A9E}"/>
              </a:ext>
            </a:extLst>
          </p:cNvPr>
          <p:cNvSpPr>
            <a:spLocks noGrp="1"/>
          </p:cNvSpPr>
          <p:nvPr>
            <p:ph type="title"/>
          </p:nvPr>
        </p:nvSpPr>
        <p:spPr/>
        <p:txBody>
          <a:bodyPr/>
          <a:lstStyle/>
          <a:p>
            <a:r>
              <a:rPr lang="he-IL" dirty="0"/>
              <a:t>במופלא ממך אל תחקור</a:t>
            </a:r>
          </a:p>
        </p:txBody>
      </p:sp>
      <p:sp>
        <p:nvSpPr>
          <p:cNvPr id="3" name="מציין מיקום תוכן 2">
            <a:extLst>
              <a:ext uri="{FF2B5EF4-FFF2-40B4-BE49-F238E27FC236}">
                <a16:creationId xmlns:a16="http://schemas.microsoft.com/office/drawing/2014/main" id="{ED3760AC-3678-FA82-A09F-C33E01B67035}"/>
              </a:ext>
            </a:extLst>
          </p:cNvPr>
          <p:cNvSpPr>
            <a:spLocks noGrp="1"/>
          </p:cNvSpPr>
          <p:nvPr>
            <p:ph idx="1"/>
          </p:nvPr>
        </p:nvSpPr>
        <p:spPr/>
        <p:txBody>
          <a:bodyPr/>
          <a:lstStyle/>
          <a:p>
            <a:r>
              <a:rPr lang="he-IL" b="0" i="0" dirty="0">
                <a:solidFill>
                  <a:srgbClr val="202122"/>
                </a:solidFill>
                <a:effectLst/>
                <a:latin typeface="Narkisim" panose="020E0502050101010101" pitchFamily="34" charset="-79"/>
                <a:cs typeface="Narkisim" panose="020E0502050101010101" pitchFamily="34" charset="-79"/>
              </a:rPr>
              <a:t>אמר רב יהודה אמר רב בשעה שעלה משה למרום מצאו להקב"ה שיושב וקושר כתרים לאותיות אמר לפניו רבש"ע מי מעכב על ידך אמר לו אדם אחד יש שעתיד להיות בסוף כמה דורות ועקיבא בן יוסף שמו שעתיד לדרוש על כל קוץ וקוץ </a:t>
            </a:r>
            <a:r>
              <a:rPr lang="he-IL" b="0" i="0" dirty="0" err="1">
                <a:solidFill>
                  <a:srgbClr val="202122"/>
                </a:solidFill>
                <a:effectLst/>
                <a:latin typeface="Narkisim" panose="020E0502050101010101" pitchFamily="34" charset="-79"/>
                <a:cs typeface="Narkisim" panose="020E0502050101010101" pitchFamily="34" charset="-79"/>
              </a:rPr>
              <a:t>תילין</a:t>
            </a:r>
            <a:r>
              <a:rPr lang="he-IL" b="0" i="0" dirty="0">
                <a:solidFill>
                  <a:srgbClr val="202122"/>
                </a:solidFill>
                <a:effectLst/>
                <a:latin typeface="Narkisim" panose="020E0502050101010101" pitchFamily="34" charset="-79"/>
                <a:cs typeface="Narkisim" panose="020E0502050101010101" pitchFamily="34" charset="-79"/>
              </a:rPr>
              <a:t> </a:t>
            </a:r>
            <a:r>
              <a:rPr lang="he-IL" b="0" i="0" dirty="0" err="1">
                <a:solidFill>
                  <a:srgbClr val="202122"/>
                </a:solidFill>
                <a:effectLst/>
                <a:latin typeface="Narkisim" panose="020E0502050101010101" pitchFamily="34" charset="-79"/>
                <a:cs typeface="Narkisim" panose="020E0502050101010101" pitchFamily="34" charset="-79"/>
              </a:rPr>
              <a:t>תילין</a:t>
            </a:r>
            <a:r>
              <a:rPr lang="he-IL" b="0" i="0" dirty="0">
                <a:solidFill>
                  <a:srgbClr val="202122"/>
                </a:solidFill>
                <a:effectLst/>
                <a:latin typeface="Narkisim" panose="020E0502050101010101" pitchFamily="34" charset="-79"/>
                <a:cs typeface="Narkisim" panose="020E0502050101010101" pitchFamily="34" charset="-79"/>
              </a:rPr>
              <a:t> של הלכות אמר לפניו רבש"ע הראהו לי אמר לו חזור </a:t>
            </a:r>
            <a:r>
              <a:rPr lang="he-IL" b="0" i="0" dirty="0" err="1">
                <a:solidFill>
                  <a:srgbClr val="202122"/>
                </a:solidFill>
                <a:effectLst/>
                <a:latin typeface="Narkisim" panose="020E0502050101010101" pitchFamily="34" charset="-79"/>
                <a:cs typeface="Narkisim" panose="020E0502050101010101" pitchFamily="34" charset="-79"/>
              </a:rPr>
              <a:t>לאחורך</a:t>
            </a:r>
            <a:r>
              <a:rPr lang="he-IL" b="0" i="0" dirty="0">
                <a:solidFill>
                  <a:srgbClr val="202122"/>
                </a:solidFill>
                <a:effectLst/>
                <a:latin typeface="Narkisim" panose="020E0502050101010101" pitchFamily="34" charset="-79"/>
                <a:cs typeface="Narkisim" panose="020E0502050101010101" pitchFamily="34" charset="-79"/>
              </a:rPr>
              <a:t> הלך וישב בסוף שמונה שורות ולא היה יודע מה הן אומרים תשש </a:t>
            </a:r>
            <a:r>
              <a:rPr lang="he-IL" b="0" i="0" dirty="0" err="1">
                <a:solidFill>
                  <a:srgbClr val="202122"/>
                </a:solidFill>
                <a:effectLst/>
                <a:latin typeface="Narkisim" panose="020E0502050101010101" pitchFamily="34" charset="-79"/>
                <a:cs typeface="Narkisim" panose="020E0502050101010101" pitchFamily="34" charset="-79"/>
              </a:rPr>
              <a:t>כחו</a:t>
            </a:r>
            <a:r>
              <a:rPr lang="he-IL" b="0" i="0" dirty="0">
                <a:solidFill>
                  <a:srgbClr val="202122"/>
                </a:solidFill>
                <a:effectLst/>
                <a:latin typeface="Narkisim" panose="020E0502050101010101" pitchFamily="34" charset="-79"/>
                <a:cs typeface="Narkisim" panose="020E0502050101010101" pitchFamily="34" charset="-79"/>
              </a:rPr>
              <a:t> כיון שהגיע לדבר אחד אמרו לו תלמידיו רבי מנין לך אמר להן הלכה למשה מסיני </a:t>
            </a:r>
            <a:r>
              <a:rPr lang="he-IL" b="0" i="0" dirty="0" err="1">
                <a:solidFill>
                  <a:srgbClr val="202122"/>
                </a:solidFill>
                <a:effectLst/>
                <a:latin typeface="Narkisim" panose="020E0502050101010101" pitchFamily="34" charset="-79"/>
                <a:cs typeface="Narkisim" panose="020E0502050101010101" pitchFamily="34" charset="-79"/>
              </a:rPr>
              <a:t>נתיישבה</a:t>
            </a:r>
            <a:r>
              <a:rPr lang="he-IL" b="0" i="0" dirty="0">
                <a:solidFill>
                  <a:srgbClr val="202122"/>
                </a:solidFill>
                <a:effectLst/>
                <a:latin typeface="Narkisim" panose="020E0502050101010101" pitchFamily="34" charset="-79"/>
                <a:cs typeface="Narkisim" panose="020E0502050101010101" pitchFamily="34" charset="-79"/>
              </a:rPr>
              <a:t> דעתו חזר ובא לפני הקב"ה אמר לפניו </a:t>
            </a:r>
            <a:r>
              <a:rPr lang="he-IL" b="0" i="0" dirty="0" err="1">
                <a:solidFill>
                  <a:srgbClr val="202122"/>
                </a:solidFill>
                <a:effectLst/>
                <a:latin typeface="Narkisim" panose="020E0502050101010101" pitchFamily="34" charset="-79"/>
                <a:cs typeface="Narkisim" panose="020E0502050101010101" pitchFamily="34" charset="-79"/>
              </a:rPr>
              <a:t>רבונו</a:t>
            </a:r>
            <a:r>
              <a:rPr lang="he-IL" b="0" i="0" dirty="0">
                <a:solidFill>
                  <a:srgbClr val="202122"/>
                </a:solidFill>
                <a:effectLst/>
                <a:latin typeface="Narkisim" panose="020E0502050101010101" pitchFamily="34" charset="-79"/>
                <a:cs typeface="Narkisim" panose="020E0502050101010101" pitchFamily="34" charset="-79"/>
              </a:rPr>
              <a:t> של עולם יש לך אדם כזה ואתה נותן תורה ע"י אמר לו שתוק כך עלה במחשבה לפני אמר לפניו </a:t>
            </a:r>
            <a:r>
              <a:rPr lang="he-IL" b="0" i="0" dirty="0" err="1">
                <a:solidFill>
                  <a:srgbClr val="202122"/>
                </a:solidFill>
                <a:effectLst/>
                <a:latin typeface="Narkisim" panose="020E0502050101010101" pitchFamily="34" charset="-79"/>
                <a:cs typeface="Narkisim" panose="020E0502050101010101" pitchFamily="34" charset="-79"/>
              </a:rPr>
              <a:t>רבונו</a:t>
            </a:r>
            <a:r>
              <a:rPr lang="he-IL" b="0" i="0" dirty="0">
                <a:solidFill>
                  <a:srgbClr val="202122"/>
                </a:solidFill>
                <a:effectLst/>
                <a:latin typeface="Narkisim" panose="020E0502050101010101" pitchFamily="34" charset="-79"/>
                <a:cs typeface="Narkisim" panose="020E0502050101010101" pitchFamily="34" charset="-79"/>
              </a:rPr>
              <a:t> של עולם הראיתני תורתו הראני שכרו אמר לו חזור [</a:t>
            </a:r>
            <a:r>
              <a:rPr lang="he-IL" b="0" i="0" dirty="0" err="1">
                <a:solidFill>
                  <a:srgbClr val="202122"/>
                </a:solidFill>
                <a:effectLst/>
                <a:latin typeface="Narkisim" panose="020E0502050101010101" pitchFamily="34" charset="-79"/>
                <a:cs typeface="Narkisim" panose="020E0502050101010101" pitchFamily="34" charset="-79"/>
              </a:rPr>
              <a:t>לאחורך</a:t>
            </a:r>
            <a:r>
              <a:rPr lang="he-IL" b="0" i="0" dirty="0">
                <a:solidFill>
                  <a:srgbClr val="202122"/>
                </a:solidFill>
                <a:effectLst/>
                <a:latin typeface="Narkisim" panose="020E0502050101010101" pitchFamily="34" charset="-79"/>
                <a:cs typeface="Narkisim" panose="020E0502050101010101" pitchFamily="34" charset="-79"/>
              </a:rPr>
              <a:t>] חזר לאחוריו ראה </a:t>
            </a:r>
            <a:r>
              <a:rPr lang="he-IL" b="0" i="0" dirty="0" err="1">
                <a:solidFill>
                  <a:srgbClr val="202122"/>
                </a:solidFill>
                <a:effectLst/>
                <a:latin typeface="Narkisim" panose="020E0502050101010101" pitchFamily="34" charset="-79"/>
                <a:cs typeface="Narkisim" panose="020E0502050101010101" pitchFamily="34" charset="-79"/>
              </a:rPr>
              <a:t>ששוקלין</a:t>
            </a:r>
            <a:r>
              <a:rPr lang="he-IL" b="0" i="0" dirty="0">
                <a:solidFill>
                  <a:srgbClr val="202122"/>
                </a:solidFill>
                <a:effectLst/>
                <a:latin typeface="Narkisim" panose="020E0502050101010101" pitchFamily="34" charset="-79"/>
                <a:cs typeface="Narkisim" panose="020E0502050101010101" pitchFamily="34" charset="-79"/>
              </a:rPr>
              <a:t> בשרו במקולין אמר לפניו רבש"ע זו תורה וזו שכרה א"ל שתוק כך עלה במחשבה לפני </a:t>
            </a:r>
            <a:endParaRPr lang="he-IL" dirty="0"/>
          </a:p>
        </p:txBody>
      </p:sp>
      <p:sp>
        <p:nvSpPr>
          <p:cNvPr id="4" name="מציין מיקום של מספר שקופית 3">
            <a:extLst>
              <a:ext uri="{FF2B5EF4-FFF2-40B4-BE49-F238E27FC236}">
                <a16:creationId xmlns:a16="http://schemas.microsoft.com/office/drawing/2014/main" id="{E66A4152-F50A-DF3F-06BA-1119B14093A6}"/>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2644539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C0DBFDC-F67F-6DCC-BB00-2F0566B86057}"/>
              </a:ext>
            </a:extLst>
          </p:cNvPr>
          <p:cNvSpPr>
            <a:spLocks noGrp="1"/>
          </p:cNvSpPr>
          <p:nvPr>
            <p:ph type="title"/>
          </p:nvPr>
        </p:nvSpPr>
        <p:spPr/>
        <p:txBody>
          <a:bodyPr/>
          <a:lstStyle/>
          <a:p>
            <a:r>
              <a:rPr lang="he-IL" dirty="0"/>
              <a:t>בכל נפשך</a:t>
            </a:r>
          </a:p>
        </p:txBody>
      </p:sp>
      <p:sp>
        <p:nvSpPr>
          <p:cNvPr id="3" name="מציין מיקום תוכן 2">
            <a:extLst>
              <a:ext uri="{FF2B5EF4-FFF2-40B4-BE49-F238E27FC236}">
                <a16:creationId xmlns:a16="http://schemas.microsoft.com/office/drawing/2014/main" id="{871B52B5-E6CF-2EC4-72B8-5001FAA55560}"/>
              </a:ext>
            </a:extLst>
          </p:cNvPr>
          <p:cNvSpPr>
            <a:spLocks noGrp="1"/>
          </p:cNvSpPr>
          <p:nvPr>
            <p:ph idx="1"/>
          </p:nvPr>
        </p:nvSpPr>
        <p:spPr/>
        <p:txBody>
          <a:bodyPr/>
          <a:lstStyle/>
          <a:p>
            <a:r>
              <a:rPr lang="he-IL" dirty="0"/>
              <a:t>תלמוד בבלי מסכת ברכות דף </a:t>
            </a:r>
            <a:r>
              <a:rPr lang="he-IL" dirty="0" err="1"/>
              <a:t>סא</a:t>
            </a:r>
            <a:r>
              <a:rPr lang="he-IL" dirty="0"/>
              <a:t> עמוד ב</a:t>
            </a:r>
          </a:p>
          <a:p>
            <a:r>
              <a:rPr lang="he-IL" dirty="0"/>
              <a:t>בשעה שהוציאו את רבי עקיבא להריגה זמן קריאת שמע היה, והיו סורקים את בשרו במסרקות של ברזל, והיה מקבל עליו עול מלכות שמים. אמרו לו תלמידיו: רבינו, עד כאן? אמר להם: כל ימי הייתי מצטער על פסוק זה בכל נפשך - אפילו נוטל את נשמתך, אמרתי: מתי יבא לידי </a:t>
            </a:r>
            <a:r>
              <a:rPr lang="he-IL" dirty="0" err="1"/>
              <a:t>ואקיימנו</a:t>
            </a:r>
            <a:r>
              <a:rPr lang="he-IL" dirty="0"/>
              <a:t>, ועכשיו שבא לידי לא </a:t>
            </a:r>
            <a:r>
              <a:rPr lang="he-IL" dirty="0" err="1"/>
              <a:t>אקיימנו</a:t>
            </a:r>
            <a:r>
              <a:rPr lang="he-IL" dirty="0"/>
              <a:t>? היה מאריך באחד עד </a:t>
            </a:r>
            <a:r>
              <a:rPr lang="he-IL" dirty="0" err="1"/>
              <a:t>שיצתה</a:t>
            </a:r>
            <a:r>
              <a:rPr lang="he-IL" dirty="0"/>
              <a:t> נשמתו באחד. </a:t>
            </a:r>
            <a:r>
              <a:rPr lang="he-IL" dirty="0" err="1"/>
              <a:t>יצתה</a:t>
            </a:r>
            <a:r>
              <a:rPr lang="he-IL" dirty="0"/>
              <a:t> בת קול ואמרה: אשריך רבי עקיבא שיצאה נשמתך באחד. </a:t>
            </a:r>
          </a:p>
          <a:p>
            <a:r>
              <a:rPr lang="he-IL" dirty="0"/>
              <a:t>אהבה עד כלות הנשמה</a:t>
            </a:r>
          </a:p>
          <a:p>
            <a:r>
              <a:rPr lang="he-IL" dirty="0"/>
              <a:t>כל ימי הייתי מצטער. </a:t>
            </a:r>
          </a:p>
          <a:p>
            <a:r>
              <a:rPr lang="he-IL" dirty="0"/>
              <a:t>לא קללות ולא זעקה – </a:t>
            </a:r>
            <a:r>
              <a:rPr lang="he-IL"/>
              <a:t>אלא כולו אהבה.</a:t>
            </a:r>
          </a:p>
          <a:p>
            <a:endParaRPr lang="he-IL" dirty="0"/>
          </a:p>
        </p:txBody>
      </p:sp>
      <p:sp>
        <p:nvSpPr>
          <p:cNvPr id="4" name="מציין מיקום של מספר שקופית 3">
            <a:extLst>
              <a:ext uri="{FF2B5EF4-FFF2-40B4-BE49-F238E27FC236}">
                <a16:creationId xmlns:a16="http://schemas.microsoft.com/office/drawing/2014/main" id="{2F310F05-3D2D-D751-DE13-410FC87D0105}"/>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399842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5CF00E-35FA-8545-1C3F-898D0EDB145A}"/>
              </a:ext>
            </a:extLst>
          </p:cNvPr>
          <p:cNvSpPr>
            <a:spLocks noGrp="1"/>
          </p:cNvSpPr>
          <p:nvPr>
            <p:ph type="title"/>
          </p:nvPr>
        </p:nvSpPr>
        <p:spPr/>
        <p:txBody>
          <a:bodyPr>
            <a:normAutofit fontScale="90000"/>
          </a:bodyPr>
          <a:lstStyle/>
          <a:p>
            <a:pPr algn="ctr"/>
            <a:r>
              <a:rPr lang="he-IL" dirty="0"/>
              <a:t>אופטימיות יהודית </a:t>
            </a:r>
            <a:br>
              <a:rPr lang="he-IL" dirty="0"/>
            </a:br>
            <a:r>
              <a:rPr lang="he-IL" dirty="0"/>
              <a:t>האם יש כזה דבר?</a:t>
            </a:r>
          </a:p>
        </p:txBody>
      </p:sp>
      <p:sp>
        <p:nvSpPr>
          <p:cNvPr id="3" name="מציין מיקום תוכן 2">
            <a:extLst>
              <a:ext uri="{FF2B5EF4-FFF2-40B4-BE49-F238E27FC236}">
                <a16:creationId xmlns:a16="http://schemas.microsoft.com/office/drawing/2014/main" id="{6416E56C-F9C8-D467-F52C-AF59F61EBFCC}"/>
              </a:ext>
            </a:extLst>
          </p:cNvPr>
          <p:cNvSpPr>
            <a:spLocks noGrp="1"/>
          </p:cNvSpPr>
          <p:nvPr>
            <p:ph idx="1"/>
          </p:nvPr>
        </p:nvSpPr>
        <p:spPr/>
        <p:txBody>
          <a:bodyPr/>
          <a:lstStyle/>
          <a:p>
            <a:endParaRPr lang="he-IL" dirty="0"/>
          </a:p>
          <a:p>
            <a:r>
              <a:rPr lang="he-IL" dirty="0"/>
              <a:t>האם יש מצווה להיות אופטימי?</a:t>
            </a:r>
          </a:p>
          <a:p>
            <a:r>
              <a:rPr lang="he-IL" dirty="0"/>
              <a:t>האם מצווה לזכור בעיקר דברים חיובים?</a:t>
            </a:r>
          </a:p>
          <a:p>
            <a:r>
              <a:rPr lang="he-IL" dirty="0"/>
              <a:t>האם מצווה להשתדל לראות את היש?</a:t>
            </a:r>
          </a:p>
          <a:p>
            <a:r>
              <a:rPr lang="he-IL" dirty="0"/>
              <a:t>האם צריך להשתדל לא לראות דברים שלילים?</a:t>
            </a:r>
          </a:p>
          <a:p>
            <a:r>
              <a:rPr lang="he-IL" dirty="0"/>
              <a:t>האם יש בעיה להתלונן?</a:t>
            </a:r>
          </a:p>
          <a:p>
            <a:r>
              <a:rPr lang="he-IL" dirty="0"/>
              <a:t>חשיבה חיובית ביהדות. </a:t>
            </a:r>
          </a:p>
          <a:p>
            <a:r>
              <a:rPr lang="he-IL" sz="1800" b="1" dirty="0"/>
              <a:t>אַסוֹצִיאַצְיָה ויהדות. </a:t>
            </a:r>
            <a:endParaRPr lang="he-IL" dirty="0"/>
          </a:p>
          <a:p>
            <a:endParaRPr lang="he-IL" dirty="0"/>
          </a:p>
        </p:txBody>
      </p:sp>
      <p:sp>
        <p:nvSpPr>
          <p:cNvPr id="4" name="מציין מיקום של מספר שקופית 3">
            <a:extLst>
              <a:ext uri="{FF2B5EF4-FFF2-40B4-BE49-F238E27FC236}">
                <a16:creationId xmlns:a16="http://schemas.microsoft.com/office/drawing/2014/main" id="{A1C45C1B-8226-A052-D2F0-826BA7D2D64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802182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A84FDE-9FBF-B515-FB4B-15AF4587A28C}"/>
              </a:ext>
            </a:extLst>
          </p:cNvPr>
          <p:cNvSpPr>
            <a:spLocks noGrp="1"/>
          </p:cNvSpPr>
          <p:nvPr>
            <p:ph type="title"/>
          </p:nvPr>
        </p:nvSpPr>
        <p:spPr/>
        <p:txBody>
          <a:bodyPr>
            <a:normAutofit fontScale="90000"/>
          </a:bodyPr>
          <a:lstStyle/>
          <a:p>
            <a:r>
              <a:rPr lang="he-IL" dirty="0"/>
              <a:t>כמה מחשבות יש לנו ביום?</a:t>
            </a:r>
            <a:br>
              <a:rPr lang="he-IL" dirty="0"/>
            </a:br>
            <a:endParaRPr lang="he-IL" dirty="0"/>
          </a:p>
        </p:txBody>
      </p:sp>
      <p:sp>
        <p:nvSpPr>
          <p:cNvPr id="3" name="מציין מיקום תוכן 2">
            <a:extLst>
              <a:ext uri="{FF2B5EF4-FFF2-40B4-BE49-F238E27FC236}">
                <a16:creationId xmlns:a16="http://schemas.microsoft.com/office/drawing/2014/main" id="{3E12E065-84A4-62DD-CCCF-B988FE350ACF}"/>
              </a:ext>
            </a:extLst>
          </p:cNvPr>
          <p:cNvSpPr>
            <a:spLocks noGrp="1"/>
          </p:cNvSpPr>
          <p:nvPr>
            <p:ph idx="1"/>
          </p:nvPr>
        </p:nvSpPr>
        <p:spPr/>
        <p:txBody>
          <a:bodyPr/>
          <a:lstStyle/>
          <a:p>
            <a:pPr algn="just"/>
            <a:r>
              <a:rPr lang="he-IL" b="0" i="0" dirty="0">
                <a:solidFill>
                  <a:srgbClr val="000000"/>
                </a:solidFill>
                <a:effectLst/>
                <a:latin typeface="Varela Round" panose="00000500000000000000" pitchFamily="2" charset="-79"/>
                <a:cs typeface="Varela Round" panose="00000500000000000000" pitchFamily="2" charset="-79"/>
              </a:rPr>
              <a:t>אנחנו חושבים אלפי מחשבות מדי יום, כמה בדיוק? יש לך ניחוש? 100, 200 או אולי 1,000?</a:t>
            </a:r>
          </a:p>
          <a:p>
            <a:pPr algn="just"/>
            <a:r>
              <a:rPr lang="he-IL" b="0" i="0" dirty="0">
                <a:solidFill>
                  <a:srgbClr val="000000"/>
                </a:solidFill>
                <a:effectLst/>
                <a:latin typeface="Varela Round" panose="00000500000000000000" pitchFamily="2" charset="-79"/>
                <a:cs typeface="Varela Round" panose="00000500000000000000" pitchFamily="2" charset="-79"/>
              </a:rPr>
              <a:t>על פי הקרן הלאומית למדע בארה"ב (ארגון ה </a:t>
            </a:r>
            <a:r>
              <a:rPr lang="en-US" b="1" i="0" u="none" strike="noStrike" dirty="0">
                <a:solidFill>
                  <a:srgbClr val="CC3366"/>
                </a:solidFill>
                <a:effectLst/>
                <a:latin typeface="Varela Round" panose="00000500000000000000" pitchFamily="2" charset="-79"/>
                <a:cs typeface="Varela Round" panose="00000500000000000000" pitchFamily="2" charset="-79"/>
                <a:hlinkClick r:id="rId2"/>
              </a:rPr>
              <a:t>NSF</a:t>
            </a:r>
            <a:r>
              <a:rPr lang="en-US" b="0" i="0" dirty="0">
                <a:solidFill>
                  <a:srgbClr val="000000"/>
                </a:solidFill>
                <a:effectLst/>
                <a:latin typeface="Varela Round" panose="00000500000000000000" pitchFamily="2" charset="-79"/>
                <a:cs typeface="Varela Round" panose="00000500000000000000" pitchFamily="2" charset="-79"/>
              </a:rPr>
              <a:t>), </a:t>
            </a:r>
            <a:r>
              <a:rPr lang="he-IL" b="0" i="0" dirty="0">
                <a:solidFill>
                  <a:srgbClr val="000000"/>
                </a:solidFill>
                <a:effectLst/>
                <a:latin typeface="Varela Round" panose="00000500000000000000" pitchFamily="2" charset="-79"/>
                <a:cs typeface="Varela Round" panose="00000500000000000000" pitchFamily="2" charset="-79"/>
              </a:rPr>
              <a:t>לאדם ממוצע יש בין 12,000 ל 60,000 מחשבות ביום.</a:t>
            </a:r>
          </a:p>
          <a:p>
            <a:pPr algn="just"/>
            <a:r>
              <a:rPr lang="he-IL" b="0" i="0" dirty="0">
                <a:solidFill>
                  <a:srgbClr val="000000"/>
                </a:solidFill>
                <a:effectLst/>
                <a:latin typeface="Varela Round" panose="00000500000000000000" pitchFamily="2" charset="-79"/>
                <a:cs typeface="Varela Round" panose="00000500000000000000" pitchFamily="2" charset="-79"/>
              </a:rPr>
              <a:t>נשמע לא מעט נכון?.</a:t>
            </a:r>
          </a:p>
          <a:p>
            <a:pPr algn="just"/>
            <a:r>
              <a:rPr lang="he-IL" b="0" i="0" dirty="0">
                <a:solidFill>
                  <a:srgbClr val="000000"/>
                </a:solidFill>
                <a:effectLst/>
                <a:latin typeface="Varela Round" panose="00000500000000000000" pitchFamily="2" charset="-79"/>
                <a:cs typeface="Varela Round" panose="00000500000000000000" pitchFamily="2" charset="-79"/>
              </a:rPr>
              <a:t> והינה החדשות הנוספות. על פי המחקר:</a:t>
            </a:r>
          </a:p>
          <a:p>
            <a:pPr algn="just"/>
            <a:r>
              <a:rPr lang="he-IL" b="0" i="0" dirty="0">
                <a:solidFill>
                  <a:srgbClr val="000000"/>
                </a:solidFill>
                <a:effectLst/>
                <a:latin typeface="Varela Round" panose="00000500000000000000" pitchFamily="2" charset="-79"/>
                <a:cs typeface="Varela Round" panose="00000500000000000000" pitchFamily="2" charset="-79"/>
              </a:rPr>
              <a:t>כ 80% מהחשבון שלנו הן </a:t>
            </a:r>
            <a:r>
              <a:rPr lang="he-IL" b="0" i="0" u="sng" dirty="0">
                <a:solidFill>
                  <a:srgbClr val="000000"/>
                </a:solidFill>
                <a:effectLst/>
                <a:latin typeface="Varela Round" panose="00000500000000000000" pitchFamily="2" charset="-79"/>
                <a:cs typeface="Varela Round" panose="00000500000000000000" pitchFamily="2" charset="-79"/>
              </a:rPr>
              <a:t>מחשבות שליליות</a:t>
            </a:r>
            <a:endParaRPr lang="he-IL" b="0" i="0" dirty="0">
              <a:solidFill>
                <a:srgbClr val="000000"/>
              </a:solidFill>
              <a:effectLst/>
              <a:latin typeface="Varela Round" panose="00000500000000000000" pitchFamily="2" charset="-79"/>
              <a:cs typeface="Varela Round" panose="00000500000000000000" pitchFamily="2" charset="-79"/>
            </a:endParaRPr>
          </a:p>
          <a:p>
            <a:pPr algn="just"/>
            <a:r>
              <a:rPr lang="he-IL" b="0" i="0" dirty="0" err="1">
                <a:solidFill>
                  <a:srgbClr val="000000"/>
                </a:solidFill>
                <a:effectLst/>
                <a:latin typeface="Varela Round" panose="00000500000000000000" pitchFamily="2" charset="-79"/>
                <a:cs typeface="Varela Round" panose="00000500000000000000" pitchFamily="2" charset="-79"/>
              </a:rPr>
              <a:t>וכ</a:t>
            </a:r>
            <a:r>
              <a:rPr lang="he-IL" b="0" i="0" dirty="0">
                <a:solidFill>
                  <a:srgbClr val="000000"/>
                </a:solidFill>
                <a:effectLst/>
                <a:latin typeface="Varela Round" panose="00000500000000000000" pitchFamily="2" charset="-79"/>
                <a:cs typeface="Varela Round" panose="00000500000000000000" pitchFamily="2" charset="-79"/>
              </a:rPr>
              <a:t> 95% הן מחשבות חוזרות ונשנות (כלומר מחשבות שכבר חשבנו אותן בעבר)</a:t>
            </a:r>
          </a:p>
          <a:p>
            <a:pPr algn="just"/>
            <a:endParaRPr lang="he-IL" b="0" dirty="0">
              <a:solidFill>
                <a:srgbClr val="000000"/>
              </a:solidFill>
              <a:latin typeface="Varela Round" panose="00000500000000000000" pitchFamily="2" charset="-79"/>
              <a:cs typeface="Varela Round" panose="00000500000000000000" pitchFamily="2" charset="-79"/>
            </a:endParaRPr>
          </a:p>
          <a:p>
            <a:pPr algn="just"/>
            <a:endParaRPr lang="he-IL" b="0" i="0" dirty="0">
              <a:solidFill>
                <a:srgbClr val="000000"/>
              </a:solidFill>
              <a:effectLst/>
              <a:latin typeface="Varela Round" panose="00000500000000000000" pitchFamily="2" charset="-79"/>
              <a:cs typeface="Varela Round" panose="00000500000000000000" pitchFamily="2" charset="-79"/>
            </a:endParaRPr>
          </a:p>
          <a:p>
            <a:pPr algn="just"/>
            <a:r>
              <a:rPr lang="he-IL" b="1" dirty="0">
                <a:highlight>
                  <a:srgbClr val="FFFF00"/>
                </a:highlight>
              </a:rPr>
              <a:t> "החיים הם 10 אחוזים מה שקורה לכם ו-90 אחוז איך אתם מגיבים לכך"</a:t>
            </a:r>
          </a:p>
          <a:p>
            <a:pPr algn="just"/>
            <a:endParaRPr lang="he-IL" b="0" i="0" dirty="0">
              <a:solidFill>
                <a:srgbClr val="000000"/>
              </a:solidFill>
              <a:effectLst/>
              <a:latin typeface="Varela Round" panose="00000500000000000000" pitchFamily="2" charset="-79"/>
              <a:cs typeface="Varela Round" panose="00000500000000000000" pitchFamily="2" charset="-79"/>
            </a:endParaRPr>
          </a:p>
          <a:p>
            <a:endParaRPr lang="he-IL" dirty="0"/>
          </a:p>
        </p:txBody>
      </p:sp>
      <p:sp>
        <p:nvSpPr>
          <p:cNvPr id="4" name="מציין מיקום של מספר שקופית 3">
            <a:extLst>
              <a:ext uri="{FF2B5EF4-FFF2-40B4-BE49-F238E27FC236}">
                <a16:creationId xmlns:a16="http://schemas.microsoft.com/office/drawing/2014/main" id="{7EDAB48F-AAE7-D76E-D35C-619926095292}"/>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4035384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A27AEC-59E7-C430-0F8A-92E92FD8CFF5}"/>
              </a:ext>
            </a:extLst>
          </p:cNvPr>
          <p:cNvSpPr>
            <a:spLocks noGrp="1"/>
          </p:cNvSpPr>
          <p:nvPr>
            <p:ph type="title"/>
          </p:nvPr>
        </p:nvSpPr>
        <p:spPr/>
        <p:txBody>
          <a:bodyPr/>
          <a:lstStyle/>
          <a:p>
            <a:r>
              <a:rPr lang="he-IL" dirty="0"/>
              <a:t>פורים שמח?</a:t>
            </a:r>
          </a:p>
        </p:txBody>
      </p:sp>
      <p:sp>
        <p:nvSpPr>
          <p:cNvPr id="3" name="מציין מיקום תוכן 2">
            <a:extLst>
              <a:ext uri="{FF2B5EF4-FFF2-40B4-BE49-F238E27FC236}">
                <a16:creationId xmlns:a16="http://schemas.microsoft.com/office/drawing/2014/main" id="{4DAB0A14-028F-981E-51DF-062EE3E6FE8A}"/>
              </a:ext>
            </a:extLst>
          </p:cNvPr>
          <p:cNvSpPr>
            <a:spLocks noGrp="1"/>
          </p:cNvSpPr>
          <p:nvPr>
            <p:ph idx="1"/>
          </p:nvPr>
        </p:nvSpPr>
        <p:spPr/>
        <p:txBody>
          <a:bodyPr>
            <a:normAutofit lnSpcReduction="10000"/>
          </a:bodyPr>
          <a:lstStyle/>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בספר מעדני שלמה מסופר: פעם </a:t>
            </a:r>
            <a:r>
              <a:rPr lang="he-IL" sz="1800" b="1" dirty="0" err="1">
                <a:effectLst/>
                <a:latin typeface="Calibri" panose="020F0502020204030204" pitchFamily="34" charset="0"/>
                <a:ea typeface="Calibri" panose="020F0502020204030204" pitchFamily="34" charset="0"/>
                <a:cs typeface="Arial" panose="020B0604020202020204" pitchFamily="34" charset="0"/>
              </a:rPr>
              <a:t>הרגש''ז</a:t>
            </a:r>
            <a:r>
              <a:rPr lang="he-IL" sz="1800" b="1" dirty="0">
                <a:effectLst/>
                <a:latin typeface="Calibri" panose="020F0502020204030204" pitchFamily="34" charset="0"/>
                <a:ea typeface="Calibri" panose="020F0502020204030204" pitchFamily="34" charset="0"/>
                <a:cs typeface="Arial" panose="020B0604020202020204" pitchFamily="34" charset="0"/>
              </a:rPr>
              <a:t> </a:t>
            </a:r>
            <a:r>
              <a:rPr lang="he-IL" sz="1800" b="1" dirty="0" err="1">
                <a:effectLst/>
                <a:latin typeface="Calibri" panose="020F0502020204030204" pitchFamily="34" charset="0"/>
                <a:ea typeface="Calibri" panose="020F0502020204030204" pitchFamily="34" charset="0"/>
                <a:cs typeface="Arial" panose="020B0604020202020204" pitchFamily="34" charset="0"/>
              </a:rPr>
              <a:t>אויערבך</a:t>
            </a:r>
            <a:r>
              <a:rPr lang="he-IL" sz="1800" b="1" dirty="0">
                <a:effectLst/>
                <a:latin typeface="Calibri" panose="020F0502020204030204" pitchFamily="34" charset="0"/>
                <a:ea typeface="Calibri" panose="020F0502020204030204" pitchFamily="34" charset="0"/>
                <a:cs typeface="Arial" panose="020B0604020202020204" pitchFamily="34" charset="0"/>
              </a:rPr>
              <a:t> </a:t>
            </a:r>
            <a:r>
              <a:rPr lang="he-IL" sz="1800" b="1" dirty="0" err="1">
                <a:effectLst/>
                <a:latin typeface="Calibri" panose="020F0502020204030204" pitchFamily="34" charset="0"/>
                <a:ea typeface="Calibri" panose="020F0502020204030204" pitchFamily="34" charset="0"/>
                <a:cs typeface="Arial" panose="020B0604020202020204" pitchFamily="34" charset="0"/>
              </a:rPr>
              <a:t>זצ</a:t>
            </a:r>
            <a:r>
              <a:rPr lang="he-IL" sz="1800" b="1" dirty="0">
                <a:effectLst/>
                <a:latin typeface="Calibri" panose="020F0502020204030204" pitchFamily="34" charset="0"/>
                <a:ea typeface="Calibri" panose="020F0502020204030204" pitchFamily="34" charset="0"/>
                <a:cs typeface="Arial" panose="020B0604020202020204" pitchFamily="34" charset="0"/>
              </a:rPr>
              <a:t>''ל הלך בפורים ברחוב ועבר לידו אדם שאיחל לו 'פורים שמח'. אחרי שהאיש הלך, אמר </a:t>
            </a:r>
            <a:r>
              <a:rPr lang="he-IL" sz="1800" b="1" dirty="0" err="1">
                <a:effectLst/>
                <a:latin typeface="Calibri" panose="020F0502020204030204" pitchFamily="34" charset="0"/>
                <a:ea typeface="Calibri" panose="020F0502020204030204" pitchFamily="34" charset="0"/>
                <a:cs typeface="Arial" panose="020B0604020202020204" pitchFamily="34" charset="0"/>
              </a:rPr>
              <a:t>הגרש"ז</a:t>
            </a:r>
            <a:r>
              <a:rPr lang="he-IL" sz="1800" b="1" dirty="0">
                <a:effectLst/>
                <a:latin typeface="Calibri" panose="020F0502020204030204" pitchFamily="34" charset="0"/>
                <a:ea typeface="Calibri" panose="020F0502020204030204" pitchFamily="34" charset="0"/>
                <a:cs typeface="Arial" panose="020B0604020202020204" pitchFamily="34" charset="0"/>
              </a:rPr>
              <a:t> ליהודי שלווה אותו: "</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זה לא טוב שחושבים שרק בפורים צריך להיות שמח, האדם באמת צריך להיות לעולם בשמחה". </a:t>
            </a:r>
            <a:endParaRPr lang="en-US"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והוסיף והביא מקור לכך. בשערי תשובה (על </a:t>
            </a:r>
            <a:r>
              <a:rPr lang="he-IL" sz="1800" b="1" dirty="0" err="1">
                <a:effectLst/>
                <a:latin typeface="Calibri" panose="020F0502020204030204" pitchFamily="34" charset="0"/>
                <a:ea typeface="Calibri" panose="020F0502020204030204" pitchFamily="34" charset="0"/>
                <a:cs typeface="Arial" panose="020B0604020202020204" pitchFamily="34" charset="0"/>
              </a:rPr>
              <a:t>השו"ע</a:t>
            </a:r>
            <a:r>
              <a:rPr lang="he-IL" sz="1800" b="1" dirty="0">
                <a:effectLst/>
                <a:latin typeface="Calibri" panose="020F0502020204030204" pitchFamily="34" charset="0"/>
                <a:ea typeface="Calibri" panose="020F0502020204030204" pitchFamily="34" charset="0"/>
                <a:cs typeface="Arial" panose="020B0604020202020204" pitchFamily="34" charset="0"/>
              </a:rPr>
              <a:t>) שואל על המילים האחרונות של </a:t>
            </a:r>
            <a:r>
              <a:rPr lang="he-IL" sz="1800" b="1" dirty="0" err="1">
                <a:effectLst/>
                <a:latin typeface="Calibri" panose="020F0502020204030204" pitchFamily="34" charset="0"/>
                <a:ea typeface="Calibri" panose="020F0502020204030204" pitchFamily="34" charset="0"/>
                <a:cs typeface="Arial" panose="020B0604020202020204" pitchFamily="34" charset="0"/>
              </a:rPr>
              <a:t>הרמ</a:t>
            </a:r>
            <a:r>
              <a:rPr lang="he-IL" sz="1800" b="1" dirty="0">
                <a:effectLst/>
                <a:latin typeface="Calibri" panose="020F0502020204030204" pitchFamily="34" charset="0"/>
                <a:ea typeface="Calibri" panose="020F0502020204030204" pitchFamily="34" charset="0"/>
                <a:cs typeface="Arial" panose="020B0604020202020204" pitchFamily="34" charset="0"/>
              </a:rPr>
              <a:t>''א בשולחן ערוך אורח חיים, מדוע סיים </a:t>
            </a:r>
            <a:r>
              <a:rPr lang="he-IL" sz="1800" b="1" dirty="0" err="1">
                <a:effectLst/>
                <a:latin typeface="Calibri" panose="020F0502020204030204" pitchFamily="34" charset="0"/>
                <a:ea typeface="Calibri" panose="020F0502020204030204" pitchFamily="34" charset="0"/>
                <a:cs typeface="Arial" panose="020B0604020202020204" pitchFamily="34" charset="0"/>
              </a:rPr>
              <a:t>הרמ"א</a:t>
            </a:r>
            <a:r>
              <a:rPr lang="he-IL" sz="1800" b="1" dirty="0">
                <a:effectLst/>
                <a:latin typeface="Calibri" panose="020F0502020204030204" pitchFamily="34" charset="0"/>
                <a:ea typeface="Calibri" panose="020F0502020204030204" pitchFamily="34" charset="0"/>
                <a:cs typeface="Arial" panose="020B0604020202020204" pitchFamily="34" charset="0"/>
              </a:rPr>
              <a:t> את הגהותיו דווקא עם המילים "וטוב לב משתה תמיד"? </a:t>
            </a: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ומתרץ בשם </a:t>
            </a:r>
            <a:r>
              <a:rPr lang="he-IL" sz="1800" b="1" dirty="0" err="1">
                <a:effectLst/>
                <a:latin typeface="Calibri" panose="020F0502020204030204" pitchFamily="34" charset="0"/>
                <a:ea typeface="Calibri" panose="020F0502020204030204" pitchFamily="34" charset="0"/>
                <a:cs typeface="Arial" panose="020B0604020202020204" pitchFamily="34" charset="0"/>
              </a:rPr>
              <a:t>החיד"א</a:t>
            </a:r>
            <a:r>
              <a:rPr lang="he-IL" sz="1800" b="1" dirty="0">
                <a:effectLst/>
                <a:latin typeface="Calibri" panose="020F0502020204030204" pitchFamily="34" charset="0"/>
                <a:ea typeface="Calibri" panose="020F0502020204030204" pitchFamily="34" charset="0"/>
                <a:cs typeface="Arial" panose="020B0604020202020204" pitchFamily="34" charset="0"/>
              </a:rPr>
              <a:t>: ישנם שני פסוקים המתארים מצוות המוטלות על האדם תמיד: '</a:t>
            </a:r>
            <a:r>
              <a:rPr lang="he-IL" sz="1800" b="1" dirty="0" err="1">
                <a:effectLst/>
                <a:latin typeface="Calibri" panose="020F0502020204030204" pitchFamily="34" charset="0"/>
                <a:ea typeface="Calibri" panose="020F0502020204030204" pitchFamily="34" charset="0"/>
                <a:cs typeface="Arial" panose="020B0604020202020204" pitchFamily="34" charset="0"/>
              </a:rPr>
              <a:t>שויתי</a:t>
            </a:r>
            <a:r>
              <a:rPr lang="he-IL" sz="1800" b="1" dirty="0">
                <a:effectLst/>
                <a:latin typeface="Calibri" panose="020F0502020204030204" pitchFamily="34" charset="0"/>
                <a:ea typeface="Calibri" panose="020F0502020204030204" pitchFamily="34" charset="0"/>
                <a:cs typeface="Arial" panose="020B0604020202020204" pitchFamily="34" charset="0"/>
              </a:rPr>
              <a:t> ה' לנגדי תמיד' (תהלים ט"ז) בו התחיל </a:t>
            </a:r>
            <a:r>
              <a:rPr lang="he-IL" sz="1800" b="1" dirty="0" err="1">
                <a:effectLst/>
                <a:latin typeface="Calibri" panose="020F0502020204030204" pitchFamily="34" charset="0"/>
                <a:ea typeface="Calibri" panose="020F0502020204030204" pitchFamily="34" charset="0"/>
                <a:cs typeface="Arial" panose="020B0604020202020204" pitchFamily="34" charset="0"/>
              </a:rPr>
              <a:t>הרמ"א</a:t>
            </a:r>
            <a:r>
              <a:rPr lang="he-IL" sz="1800" b="1" dirty="0">
                <a:effectLst/>
                <a:latin typeface="Calibri" panose="020F0502020204030204" pitchFamily="34" charset="0"/>
                <a:ea typeface="Calibri" panose="020F0502020204030204" pitchFamily="34" charset="0"/>
                <a:cs typeface="Arial" panose="020B0604020202020204" pitchFamily="34" charset="0"/>
              </a:rPr>
              <a:t> את סעיף הראשון של שולחן ערוך, והפסוק 'וטוב לב משתה תמיד' (משלי ט"ו, ט"ו) בו סיים. שכן כך היא דרך עלייתו של האדם, בתחילה עליו לקיים '</a:t>
            </a:r>
            <a:r>
              <a:rPr lang="he-IL" sz="1800" b="1" dirty="0" err="1">
                <a:effectLst/>
                <a:latin typeface="Calibri" panose="020F0502020204030204" pitchFamily="34" charset="0"/>
                <a:ea typeface="Calibri" panose="020F0502020204030204" pitchFamily="34" charset="0"/>
                <a:cs typeface="Arial" panose="020B0604020202020204" pitchFamily="34" charset="0"/>
              </a:rPr>
              <a:t>שויתי</a:t>
            </a:r>
            <a:r>
              <a:rPr lang="he-IL" sz="1800" b="1" dirty="0">
                <a:effectLst/>
                <a:latin typeface="Calibri" panose="020F0502020204030204" pitchFamily="34" charset="0"/>
                <a:ea typeface="Calibri" panose="020F0502020204030204" pitchFamily="34" charset="0"/>
                <a:cs typeface="Arial" panose="020B0604020202020204" pitchFamily="34" charset="0"/>
              </a:rPr>
              <a:t> ה' לנגדי תמיד' ומתוך כך יגיע 'לטוב לב משתה תמיד'. </a:t>
            </a: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והעיר הרב שלמה זלמן, האמת היא שעל האדם לקיים את שני התמידים הללו יחד, לשמוח עם הרגשת "</a:t>
            </a:r>
            <a:r>
              <a:rPr lang="he-IL" sz="1800" b="1" dirty="0" err="1">
                <a:effectLst/>
                <a:latin typeface="Calibri" panose="020F0502020204030204" pitchFamily="34" charset="0"/>
                <a:ea typeface="Calibri" panose="020F0502020204030204" pitchFamily="34" charset="0"/>
                <a:cs typeface="Arial" panose="020B0604020202020204" pitchFamily="34" charset="0"/>
              </a:rPr>
              <a:t>שויתי</a:t>
            </a:r>
            <a:r>
              <a:rPr lang="he-IL" sz="1800" b="1" dirty="0">
                <a:effectLst/>
                <a:latin typeface="Calibri" panose="020F0502020204030204" pitchFamily="34" charset="0"/>
                <a:ea typeface="Calibri" panose="020F0502020204030204" pitchFamily="34" charset="0"/>
                <a:cs typeface="Arial" panose="020B0604020202020204" pitchFamily="34" charset="0"/>
              </a:rPr>
              <a:t> ה' לנגדי תמיד".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ונראה שכוון בזה לדבר עמוק ונפלא מאד. </a:t>
            </a:r>
          </a:p>
          <a:p>
            <a:pPr algn="just" rtl="1">
              <a:lnSpc>
                <a:spcPct val="106000"/>
              </a:lnSpc>
              <a:spcAft>
                <a:spcPts val="800"/>
              </a:spcAft>
            </a:pP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אדם החי עם בורא העולם כפי הוראת הפסוק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שויתי</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ה' לנגדי תמיד', כאשר מזדמן לו דבר שהוא אוהב ונהנה ממנו, הוא תמיד יקשר את הנעימות הזו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להשי"ת</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כלומר, בשעת הנאתו יעורר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בלבו</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את המחשבה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שהשי"ת</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הוא מקור כל הנעימות והטוב שהוא חש עכשיו,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ושהכל</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הוא מתנת בורא העולם הניתנת מתוך נדיבות ואהבה גדולה, ויודה אליו בכל ליבו. אדם כזה יזכה להיות 'טוב לב משתה תמיד' – להיות בשמחה תמיד. </a:t>
            </a:r>
            <a:endParaRPr lang="en-US"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endParaRPr lang="he-IL" b="1" dirty="0"/>
          </a:p>
        </p:txBody>
      </p:sp>
      <p:sp>
        <p:nvSpPr>
          <p:cNvPr id="4" name="מציין מיקום של מספר שקופית 3">
            <a:extLst>
              <a:ext uri="{FF2B5EF4-FFF2-40B4-BE49-F238E27FC236}">
                <a16:creationId xmlns:a16="http://schemas.microsoft.com/office/drawing/2014/main" id="{0CF00582-D718-2271-3E03-200552332B93}"/>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2032064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A49ED-131C-9592-4FB7-7D029BFE2B5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7A7E310-DC29-5FED-F436-08DC5C650B69}"/>
              </a:ext>
            </a:extLst>
          </p:cNvPr>
          <p:cNvSpPr>
            <a:spLocks noGrp="1"/>
          </p:cNvSpPr>
          <p:nvPr>
            <p:ph type="title"/>
          </p:nvPr>
        </p:nvSpPr>
        <p:spPr>
          <a:xfrm>
            <a:off x="1745674" y="214685"/>
            <a:ext cx="8368386" cy="1690315"/>
          </a:xfrm>
        </p:spPr>
        <p:txBody>
          <a:bodyPr>
            <a:normAutofit/>
          </a:bodyPr>
          <a:lstStyle/>
          <a:p>
            <a:r>
              <a:rPr lang="he-IL" sz="2400" dirty="0"/>
              <a:t>תמיד </a:t>
            </a:r>
            <a:r>
              <a:rPr lang="he-IL" sz="2400" dirty="0" err="1"/>
              <a:t>תמיד</a:t>
            </a:r>
            <a:r>
              <a:rPr lang="he-IL" sz="2400" dirty="0"/>
              <a:t> </a:t>
            </a:r>
            <a:r>
              <a:rPr lang="he-IL" sz="2400" dirty="0" err="1"/>
              <a:t>תמיד</a:t>
            </a:r>
            <a:r>
              <a:rPr lang="he-IL" sz="2400" dirty="0"/>
              <a:t> &gt;&gt; שניים ליום עולה תמיד &gt;&gt; שיוויתי ה' לנגד תמיד &gt;&gt; וטוב לב משתה תמיד</a:t>
            </a:r>
          </a:p>
        </p:txBody>
      </p:sp>
      <p:sp>
        <p:nvSpPr>
          <p:cNvPr id="3" name="מציין מיקום תוכן 2">
            <a:extLst>
              <a:ext uri="{FF2B5EF4-FFF2-40B4-BE49-F238E27FC236}">
                <a16:creationId xmlns:a16="http://schemas.microsoft.com/office/drawing/2014/main" id="{AAA0A22C-8D5C-855E-4022-B5A35E8E9CF4}"/>
              </a:ext>
            </a:extLst>
          </p:cNvPr>
          <p:cNvSpPr>
            <a:spLocks noGrp="1"/>
          </p:cNvSpPr>
          <p:nvPr>
            <p:ph idx="1"/>
          </p:nvPr>
        </p:nvSpPr>
        <p:spPr>
          <a:xfrm>
            <a:off x="254443" y="1264554"/>
            <a:ext cx="10304889" cy="5477439"/>
          </a:xfrm>
        </p:spPr>
        <p:txBody>
          <a:bodyPr>
            <a:normAutofit/>
          </a:bodyPr>
          <a:lstStyle/>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כשנכנס רבי חיים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מוולוז'ין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אל רבו הגאון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מווילנא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כדי ליטול ברכת פרידה וביקש את ברכתו, </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נענה ר' אליהו ואמר: "יהי רצון שתזכה לשני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תמידים</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כהלכתם". כך נפרד ר' חיים מלפני רבו.</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התלמידים שנכחו באותו מעמד לא הבינו את כוונת הרב. וכששאלו מאת ר' חיים לביאור הכוונה הסביר להם: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הרי זה פשוט.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הרמ"א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ז"ל בחר לפתוח את "המפה" שלו לשולחן ערוך בפסוק </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שויתי</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ה' לנגדי תמיד"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(תהילים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טז</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8) ולסיים את ספרו בחלק 'אורח חיים'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תרצז</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 בפסוק </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"וטוב לב משתה תמיד"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(משלי טו, 15) ולזה כיוון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הגר"א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בברכתו, ששני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תמידים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אלו –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שויתי</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....תמיד וטוב לב..... תמיד יהיו נעשים כהלכתם.</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הבה ונבהיר, אורח החיים של היהודי מן הראוי שיהא מושתת על שני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ה"תמידים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האמונה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ב'קודשא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בריך</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הוא' הנובעת מ"שויתי", ומהשמחה (שהיא "טוב לב" – לפי פרושו של האבן-עזרא) אשר היהודי צריך להיות שרוי בה תמיד.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כי כן ללא ה"תמיד" השני כהלכתו, נמצא חסרון באדם, אין לו את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השויתי</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הראשון, אין לו את הראיה הנכונה על העולם, עיניו עכורות, כושר השיפוט שלו נפגם והוא כבול במצבי לחץ. </a:t>
            </a:r>
          </a:p>
          <a:p>
            <a:pPr algn="just"/>
            <a:endParaRPr lang="he-IL" sz="1800" b="1" kern="1400" dirty="0">
              <a:effectLst/>
              <a:latin typeface="Arial" panose="020B0604020202020204" pitchFamily="34" charset="0"/>
              <a:ea typeface="Times New Roman" panose="02020603050405020304" pitchFamily="18" charset="0"/>
              <a:cs typeface="David" panose="020E0502060401010101" pitchFamily="34" charset="-79"/>
            </a:endParaRP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רבי נחמן מברסלב מחזק את ה"תמיד" השני – "וטוב לב משתה תמיד", באמרו:</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"מצווה גדולה להיות בשמחה תמיד ולהתגבר להרחיק העצבות והמרה השחורה בכל כוחו כי כל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החולאות</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(חוליים)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הבאין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על האדם כולם באים מקלקול השמחה" (ליקוטי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מוהר"ן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מהדורא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תנינא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סימן כד)</a:t>
            </a:r>
          </a:p>
          <a:p>
            <a:pPr algn="just"/>
            <a:endParaRPr lang="he-IL" sz="1800" b="1" kern="1400" dirty="0">
              <a:effectLst/>
              <a:latin typeface="Arial" panose="020B0604020202020204" pitchFamily="34" charset="0"/>
              <a:ea typeface="Times New Roman" panose="02020603050405020304" pitchFamily="18" charset="0"/>
              <a:cs typeface="David" panose="020E0502060401010101" pitchFamily="34" charset="-79"/>
            </a:endParaRPr>
          </a:p>
        </p:txBody>
      </p:sp>
      <p:sp>
        <p:nvSpPr>
          <p:cNvPr id="5" name="מציין מיקום של מספר שקופית 4">
            <a:extLst>
              <a:ext uri="{FF2B5EF4-FFF2-40B4-BE49-F238E27FC236}">
                <a16:creationId xmlns:a16="http://schemas.microsoft.com/office/drawing/2014/main" id="{4BAB12C9-B4B0-B655-9C09-D32B96258B64}"/>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3566018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B681241-923A-C5F0-71B7-22BAA346758D}"/>
              </a:ext>
            </a:extLst>
          </p:cNvPr>
          <p:cNvSpPr>
            <a:spLocks noGrp="1"/>
          </p:cNvSpPr>
          <p:nvPr>
            <p:ph type="title"/>
          </p:nvPr>
        </p:nvSpPr>
        <p:spPr/>
        <p:txBody>
          <a:bodyPr/>
          <a:lstStyle/>
          <a:p>
            <a:r>
              <a:rPr lang="he-IL" dirty="0"/>
              <a:t>פורים קטן</a:t>
            </a:r>
          </a:p>
        </p:txBody>
      </p:sp>
      <p:sp>
        <p:nvSpPr>
          <p:cNvPr id="3" name="מציין מיקום תוכן 2">
            <a:extLst>
              <a:ext uri="{FF2B5EF4-FFF2-40B4-BE49-F238E27FC236}">
                <a16:creationId xmlns:a16="http://schemas.microsoft.com/office/drawing/2014/main" id="{739C26D5-E2DB-B6E1-7490-F0AA6453CD41}"/>
              </a:ext>
            </a:extLst>
          </p:cNvPr>
          <p:cNvSpPr>
            <a:spLocks noGrp="1"/>
          </p:cNvSpPr>
          <p:nvPr>
            <p:ph idx="1"/>
          </p:nvPr>
        </p:nvSpPr>
        <p:spPr/>
        <p:txBody>
          <a:bodyPr>
            <a:normAutofit/>
          </a:bodyPr>
          <a:lstStyle/>
          <a:p>
            <a:r>
              <a:rPr lang="he-IL" dirty="0"/>
              <a:t>כאן הבן שואל: שמחת פורים גדול – ניחא, "ונהפוך הוא, אשר ישלטו היהודים המה בשונאיהם". אבל מהי משמעותו ועבודתו של פורים קטן?</a:t>
            </a:r>
          </a:p>
          <a:p>
            <a:endParaRPr lang="he-IL" dirty="0"/>
          </a:p>
          <a:p>
            <a:r>
              <a:rPr lang="he-IL" dirty="0"/>
              <a:t>זו לא שאלה פשוטה בכלל. הרבי </a:t>
            </a:r>
            <a:r>
              <a:rPr lang="he-IL" dirty="0" err="1"/>
              <a:t>מלובביץ</a:t>
            </a:r>
            <a:r>
              <a:rPr lang="he-IL" dirty="0"/>
              <a:t>' זי"ע הופך בסוגיה זו ומלבן אותה </a:t>
            </a:r>
            <a:r>
              <a:rPr lang="he-IL" sz="800" dirty="0"/>
              <a:t>(</a:t>
            </a:r>
            <a:r>
              <a:rPr lang="he-IL" sz="800" dirty="0" err="1"/>
              <a:t>לקוטי</a:t>
            </a:r>
            <a:r>
              <a:rPr lang="he-IL" sz="800" dirty="0"/>
              <a:t> שיחות חלק כ"ו):</a:t>
            </a:r>
          </a:p>
          <a:p>
            <a:pPr algn="just"/>
            <a:r>
              <a:rPr lang="he-IL" dirty="0"/>
              <a:t>ידוע הנאמר בשם כמה מגדולי ישראל, ביניהם </a:t>
            </a:r>
            <a:r>
              <a:rPr lang="he-IL" dirty="0" err="1"/>
              <a:t>החיד"א</a:t>
            </a:r>
            <a:r>
              <a:rPr lang="he-IL" dirty="0"/>
              <a:t>, שאצל כל יהודי צריכים להיות בכפיפה אחת שני "</a:t>
            </a:r>
            <a:r>
              <a:rPr lang="he-IL" dirty="0" err="1"/>
              <a:t>תמידים</a:t>
            </a:r>
            <a:r>
              <a:rPr lang="he-IL" dirty="0"/>
              <a:t>". וכיוון שאחד מיסודות החסידות הוא הדיוק בכל פרט שבבריאה, וכל שכן וקל וחומר בדברי תורה שכל הקשור אליהם הוא בהשגחה פרטית מכוונת, </a:t>
            </a:r>
            <a:r>
              <a:rPr lang="he-IL" dirty="0">
                <a:highlight>
                  <a:srgbClr val="FFFF00"/>
                </a:highlight>
              </a:rPr>
              <a:t>הרי בוודאי הסיבה לכך שדיני פורים קטן מסיימים את חלק אורח חיים אינה רק מפני שבהם מסתיים מעגל מועדי השנה (החל מניסן וכלה באדר – תחילה דיני פורים הרגיל ולבסוף דיני פורים קטן), אלא מפני שתכלית ופסגת אורח חיים של יהודי היא ההלכה הנכתבת בסוף סימן זה, בדיני פורים קטן</a:t>
            </a:r>
            <a:r>
              <a:rPr lang="he-IL" dirty="0"/>
              <a:t>.</a:t>
            </a:r>
          </a:p>
          <a:p>
            <a:r>
              <a:rPr lang="he-IL" dirty="0"/>
              <a:t>למה ומדוע – שאל הרבי – נבחר פורים קטן ללמדנו עבודה גדולה זו, ולא פורים גדול?</a:t>
            </a:r>
          </a:p>
          <a:p>
            <a:r>
              <a:rPr lang="he-IL" dirty="0"/>
              <a:t>הלא כידוע, כל אחד מהמועדים </a:t>
            </a:r>
            <a:r>
              <a:rPr lang="he-IL" dirty="0" err="1"/>
              <a:t>והימים־טובים</a:t>
            </a:r>
            <a:r>
              <a:rPr lang="he-IL" dirty="0"/>
              <a:t> מדגיש ומאיר באור מיוחד נקודה מסוימת בעבודת ה' שעלינו לאמץ אל לבנו ולעסוק בה כל השנה.</a:t>
            </a:r>
          </a:p>
        </p:txBody>
      </p:sp>
      <p:sp>
        <p:nvSpPr>
          <p:cNvPr id="4" name="מציין מיקום של מספר שקופית 3">
            <a:extLst>
              <a:ext uri="{FF2B5EF4-FFF2-40B4-BE49-F238E27FC236}">
                <a16:creationId xmlns:a16="http://schemas.microsoft.com/office/drawing/2014/main" id="{A9E85248-E8A9-F569-BB5A-33E31F891CE5}"/>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3845359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7AA190-DEC8-331A-BCE7-0AB9D718C12D}"/>
              </a:ext>
            </a:extLst>
          </p:cNvPr>
          <p:cNvSpPr>
            <a:spLocks noGrp="1"/>
          </p:cNvSpPr>
          <p:nvPr>
            <p:ph type="title"/>
          </p:nvPr>
        </p:nvSpPr>
        <p:spPr/>
        <p:txBody>
          <a:bodyPr/>
          <a:lstStyle/>
          <a:p>
            <a:r>
              <a:rPr lang="he-IL" dirty="0"/>
              <a:t>הלימדו של פורים קטן</a:t>
            </a:r>
          </a:p>
        </p:txBody>
      </p:sp>
      <p:sp>
        <p:nvSpPr>
          <p:cNvPr id="3" name="מציין מיקום תוכן 2">
            <a:extLst>
              <a:ext uri="{FF2B5EF4-FFF2-40B4-BE49-F238E27FC236}">
                <a16:creationId xmlns:a16="http://schemas.microsoft.com/office/drawing/2014/main" id="{274CE5C3-FBCB-5916-D127-BBA6F0134253}"/>
              </a:ext>
            </a:extLst>
          </p:cNvPr>
          <p:cNvSpPr>
            <a:spLocks noGrp="1"/>
          </p:cNvSpPr>
          <p:nvPr>
            <p:ph idx="1"/>
          </p:nvPr>
        </p:nvSpPr>
        <p:spPr>
          <a:xfrm>
            <a:off x="157017" y="942109"/>
            <a:ext cx="10132291" cy="5808548"/>
          </a:xfrm>
        </p:spPr>
        <p:txBody>
          <a:bodyPr>
            <a:normAutofit/>
          </a:bodyPr>
          <a:lstStyle/>
          <a:p>
            <a:pPr algn="just"/>
            <a:r>
              <a:rPr lang="he-IL" dirty="0"/>
              <a:t>נכון, פורים הוא יום גדול המעניק לנו שמחה גם אפילו ליהודים שנמצאים בגלות בפרס ומדי ומהודו ועד כוש, אבל ככלות </a:t>
            </a:r>
            <a:r>
              <a:rPr lang="he-IL" dirty="0" err="1"/>
              <a:t>הכל</a:t>
            </a:r>
            <a:r>
              <a:rPr lang="he-IL" dirty="0"/>
              <a:t> הוא אינו יום רגיל. למרות שהוא לא </a:t>
            </a:r>
            <a:r>
              <a:rPr lang="he-IL" dirty="0" err="1"/>
              <a:t>יום־טוב</a:t>
            </a:r>
            <a:r>
              <a:rPr lang="he-IL" dirty="0"/>
              <a:t> של ממש, אבל הרי יש בו כמה מצוות הממלאות אותו מראשיתו לסופו, ובכלל הוא יום של יציאה מההגבלות, מהרגילות ומהשגרה, ולא לחינם אמרו חז"ל עליו "לא בכל </a:t>
            </a:r>
            <a:r>
              <a:rPr lang="he-IL" dirty="0" err="1"/>
              <a:t>שעתא</a:t>
            </a:r>
            <a:r>
              <a:rPr lang="he-IL" dirty="0"/>
              <a:t> </a:t>
            </a:r>
            <a:r>
              <a:rPr lang="he-IL" dirty="0" err="1"/>
              <a:t>אתרחיש</a:t>
            </a:r>
            <a:r>
              <a:rPr lang="he-IL" dirty="0"/>
              <a:t> </a:t>
            </a:r>
            <a:r>
              <a:rPr lang="he-IL" dirty="0" err="1"/>
              <a:t>ניסא</a:t>
            </a:r>
            <a:r>
              <a:rPr lang="he-IL" dirty="0"/>
              <a:t>", לא כל יום פורים. </a:t>
            </a:r>
          </a:p>
          <a:p>
            <a:pPr algn="just"/>
            <a:r>
              <a:rPr lang="he-IL" dirty="0"/>
              <a:t>כיצד נצליח, אם כן, לספוג שמחה לכל השנה כולה אם מקור השמחה הוא יום מיוחד ושונה מחבריו?!</a:t>
            </a:r>
          </a:p>
          <a:p>
            <a:pPr algn="just"/>
            <a:r>
              <a:rPr lang="he-IL" dirty="0"/>
              <a:t>אי לכך, אין לנו אלא להפנות את מבטנו אל פורים קטן, שהוא יום רגיל לכל דבר כמעט, בו נתמקד וממנו ניקח "טוב לב משתה תמיד".</a:t>
            </a:r>
          </a:p>
          <a:p>
            <a:pPr algn="just"/>
            <a:r>
              <a:rPr lang="he-IL" dirty="0"/>
              <a:t>מהי משמעות הדבר? אם אין כל ציווי בתורה ובדברי חז"ל והפוסקים להיות בשמחה מיוחדת בפורים קטן, מה בדיוק נשאב ממנו?</a:t>
            </a:r>
          </a:p>
          <a:p>
            <a:pPr algn="just"/>
            <a:r>
              <a:rPr lang="he-IL" i="0" dirty="0">
                <a:solidFill>
                  <a:srgbClr val="2D2A28"/>
                </a:solidFill>
                <a:effectLst/>
                <a:latin typeface="Heebo" pitchFamily="2" charset="-79"/>
                <a:cs typeface="Heebo" pitchFamily="2" charset="-79"/>
              </a:rPr>
              <a:t>אם ננסה להגדיר את הדברים, ישנה שמחה המלווה את הפעולות בעת עשייתן. לעומת זה, ישנה גם שמחה עצמאית שאינה מוגדרת בפעולה או מצב מסוים, והיא השמחה של "טוב לב משתה תמיד".</a:t>
            </a:r>
          </a:p>
          <a:p>
            <a:pPr algn="just"/>
            <a:r>
              <a:rPr lang="he-IL" i="0" dirty="0">
                <a:solidFill>
                  <a:srgbClr val="2D2A28"/>
                </a:solidFill>
                <a:effectLst/>
                <a:latin typeface="Heebo" pitchFamily="2" charset="-79"/>
                <a:cs typeface="Heebo" pitchFamily="2" charset="-79"/>
              </a:rPr>
              <a:t>השמחה של </a:t>
            </a:r>
            <a:r>
              <a:rPr lang="he-IL" b="1" i="0" dirty="0">
                <a:solidFill>
                  <a:srgbClr val="2D2A28"/>
                </a:solidFill>
                <a:effectLst/>
                <a:latin typeface="Heebo" pitchFamily="2" charset="-79"/>
                <a:cs typeface="Heebo" pitchFamily="2" charset="-79"/>
              </a:rPr>
              <a:t> "באתי לגני אחותי כלה",</a:t>
            </a:r>
            <a:r>
              <a:rPr lang="he-IL" b="0" i="0" dirty="0">
                <a:solidFill>
                  <a:srgbClr val="2D2A28"/>
                </a:solidFill>
                <a:effectLst/>
                <a:latin typeface="Heebo" pitchFamily="2" charset="-79"/>
                <a:cs typeface="Heebo" pitchFamily="2" charset="-79"/>
              </a:rPr>
              <a:t> לראות שהעולם הזה הוא ביסודו ומהותו גן פורח, </a:t>
            </a:r>
            <a:r>
              <a:rPr lang="he-IL" b="0" i="0" dirty="0" err="1">
                <a:solidFill>
                  <a:srgbClr val="2D2A28"/>
                </a:solidFill>
                <a:effectLst/>
                <a:latin typeface="Heebo" pitchFamily="2" charset="-79"/>
                <a:cs typeface="Heebo" pitchFamily="2" charset="-79"/>
              </a:rPr>
              <a:t>גינוניא</a:t>
            </a:r>
            <a:r>
              <a:rPr lang="he-IL" b="0" i="0" dirty="0">
                <a:solidFill>
                  <a:srgbClr val="2D2A28"/>
                </a:solidFill>
                <a:effectLst/>
                <a:latin typeface="Heebo" pitchFamily="2" charset="-79"/>
                <a:cs typeface="Heebo" pitchFamily="2" charset="-79"/>
              </a:rPr>
              <a:t> של הקב"ה. אמנם עלו בו במשך הזמן קוצים ודרדרים, אך תפקידנו הוא לנקותו ולייפותו עד שסוף-כל-סוף ייראה לעיני כל שהעולם הזה הוא גן מרחיב לב ודעת.</a:t>
            </a:r>
            <a:endParaRPr lang="he-IL" i="0" dirty="0">
              <a:solidFill>
                <a:srgbClr val="2D2A28"/>
              </a:solidFill>
              <a:effectLst/>
              <a:latin typeface="Heebo" pitchFamily="2" charset="-79"/>
              <a:cs typeface="Heebo" pitchFamily="2" charset="-79"/>
            </a:endParaRPr>
          </a:p>
          <a:p>
            <a:pPr algn="just"/>
            <a:r>
              <a:rPr lang="he-IL" dirty="0"/>
              <a:t>לחיים, לחיים ולברכה. אחיי ורעיי, אני מאחל לנו שנאסוף לחיקנו שנה תמימה של פורים קטן – שמחה שאינה תלויה ואינה קשורה בפעולות מסוימות, אלא חיינו יהיו מלאי שמחה ואושר על עצם ההתקשרות והקרבה שלנו אל הקב"ה בכבודו ובעצמו. לחיים!</a:t>
            </a:r>
          </a:p>
          <a:p>
            <a:pPr algn="just"/>
            <a:endParaRPr lang="he-IL" dirty="0"/>
          </a:p>
          <a:p>
            <a:pPr algn="just"/>
            <a:endParaRPr lang="he-IL" dirty="0"/>
          </a:p>
        </p:txBody>
      </p:sp>
      <p:sp>
        <p:nvSpPr>
          <p:cNvPr id="4" name="מציין מיקום של מספר שקופית 3">
            <a:extLst>
              <a:ext uri="{FF2B5EF4-FFF2-40B4-BE49-F238E27FC236}">
                <a16:creationId xmlns:a16="http://schemas.microsoft.com/office/drawing/2014/main" id="{90FD9094-9AA0-D857-5AB6-84DBD2120FC3}"/>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3404089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B27104-3321-FEA6-D9E4-8C6B3E2566E9}"/>
              </a:ext>
            </a:extLst>
          </p:cNvPr>
          <p:cNvSpPr>
            <a:spLocks noGrp="1"/>
          </p:cNvSpPr>
          <p:nvPr>
            <p:ph type="title"/>
          </p:nvPr>
        </p:nvSpPr>
        <p:spPr>
          <a:xfrm>
            <a:off x="677333" y="79512"/>
            <a:ext cx="9556557" cy="825651"/>
          </a:xfrm>
        </p:spPr>
        <p:txBody>
          <a:bodyPr/>
          <a:lstStyle/>
          <a:p>
            <a:r>
              <a:rPr lang="he-IL" dirty="0"/>
              <a:t>שמחה </a:t>
            </a:r>
            <a:r>
              <a:rPr lang="he-IL" dirty="0" err="1"/>
              <a:t>בטהרתה</a:t>
            </a:r>
            <a:endParaRPr lang="he-IL" dirty="0"/>
          </a:p>
        </p:txBody>
      </p:sp>
      <p:sp>
        <p:nvSpPr>
          <p:cNvPr id="3" name="מציין מיקום תוכן 2">
            <a:extLst>
              <a:ext uri="{FF2B5EF4-FFF2-40B4-BE49-F238E27FC236}">
                <a16:creationId xmlns:a16="http://schemas.microsoft.com/office/drawing/2014/main" id="{474B7434-9E48-A880-09D7-EC46138F762B}"/>
              </a:ext>
            </a:extLst>
          </p:cNvPr>
          <p:cNvSpPr>
            <a:spLocks noGrp="1"/>
          </p:cNvSpPr>
          <p:nvPr>
            <p:ph idx="1"/>
          </p:nvPr>
        </p:nvSpPr>
        <p:spPr/>
        <p:txBody>
          <a:bodyPr/>
          <a:lstStyle/>
          <a:p>
            <a:r>
              <a:rPr lang="he-IL" dirty="0"/>
              <a:t>יום הפורים קטן שאין בו שום מצווה או מנהג אחר, וכל עניינו מתחילת היום ועד סופו הוא עניין השמחה, הנה שמחה זו היא שמחה </a:t>
            </a:r>
            <a:r>
              <a:rPr lang="he-IL" dirty="0" err="1"/>
              <a:t>בטהרתה</a:t>
            </a:r>
            <a:r>
              <a:rPr lang="he-IL" dirty="0"/>
              <a:t>. </a:t>
            </a:r>
          </a:p>
          <a:p>
            <a:r>
              <a:rPr lang="he-IL" dirty="0"/>
              <a:t>כלומר, </a:t>
            </a:r>
            <a:r>
              <a:rPr lang="he-IL" dirty="0">
                <a:highlight>
                  <a:srgbClr val="FFFF00"/>
                </a:highlight>
              </a:rPr>
              <a:t>שמחה שאינה קשורה </a:t>
            </a:r>
            <a:r>
              <a:rPr lang="he-IL" dirty="0" err="1">
                <a:highlight>
                  <a:srgbClr val="FFFF00"/>
                </a:highlight>
              </a:rPr>
              <a:t>למצוה</a:t>
            </a:r>
            <a:r>
              <a:rPr lang="he-IL" dirty="0">
                <a:highlight>
                  <a:srgbClr val="FFFF00"/>
                </a:highlight>
              </a:rPr>
              <a:t> וחיוב </a:t>
            </a:r>
            <a:r>
              <a:rPr lang="he-IL" dirty="0" err="1">
                <a:highlight>
                  <a:srgbClr val="FFFF00"/>
                </a:highlight>
              </a:rPr>
              <a:t>מסויים</a:t>
            </a:r>
            <a:r>
              <a:rPr lang="he-IL" dirty="0"/>
              <a:t>, אלא אדרבה, הדבר המבדיל בינו לימים אחרים בשנה הוא אך ורק ענין השמחה שבו. </a:t>
            </a:r>
          </a:p>
          <a:p>
            <a:r>
              <a:rPr lang="he-IL" dirty="0"/>
              <a:t>ולכן שמחה זו היא שייכת לאותה שמחה שרומז </a:t>
            </a:r>
            <a:r>
              <a:rPr lang="he-IL" dirty="0" err="1"/>
              <a:t>הרמ"א</a:t>
            </a:r>
            <a:r>
              <a:rPr lang="he-IL" dirty="0"/>
              <a:t> ב"וטוב לב משתה תמיד", </a:t>
            </a:r>
          </a:p>
          <a:p>
            <a:r>
              <a:rPr lang="he-IL" dirty="0"/>
              <a:t>שסיום העבודה של יהודי הוא שמחה מחמת הכרתו את טובו של בורא עולם – שמחה </a:t>
            </a:r>
            <a:r>
              <a:rPr lang="he-IL" dirty="0" err="1"/>
              <a:t>בטהרתה</a:t>
            </a:r>
            <a:r>
              <a:rPr lang="he-IL" dirty="0"/>
              <a:t>. </a:t>
            </a:r>
          </a:p>
        </p:txBody>
      </p:sp>
      <p:sp>
        <p:nvSpPr>
          <p:cNvPr id="4" name="מציין מיקום של מספר שקופית 3">
            <a:extLst>
              <a:ext uri="{FF2B5EF4-FFF2-40B4-BE49-F238E27FC236}">
                <a16:creationId xmlns:a16="http://schemas.microsoft.com/office/drawing/2014/main" id="{303D365D-D5F7-2280-94B8-7E0E303FAB1D}"/>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3990001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80ABAE4-80CD-B623-BF82-27A6A1A7E401}"/>
              </a:ext>
            </a:extLst>
          </p:cNvPr>
          <p:cNvSpPr>
            <a:spLocks noGrp="1"/>
          </p:cNvSpPr>
          <p:nvPr>
            <p:ph type="title"/>
          </p:nvPr>
        </p:nvSpPr>
        <p:spPr/>
        <p:txBody>
          <a:bodyPr/>
          <a:lstStyle/>
          <a:p>
            <a:r>
              <a:rPr lang="he-IL" dirty="0"/>
              <a:t>להפקיד בבנק אהבה</a:t>
            </a:r>
          </a:p>
        </p:txBody>
      </p:sp>
      <p:sp>
        <p:nvSpPr>
          <p:cNvPr id="3" name="מציין מיקום תוכן 2">
            <a:extLst>
              <a:ext uri="{FF2B5EF4-FFF2-40B4-BE49-F238E27FC236}">
                <a16:creationId xmlns:a16="http://schemas.microsoft.com/office/drawing/2014/main" id="{AA290CE7-05B8-42DD-7DA9-AD71F1C088E9}"/>
              </a:ext>
            </a:extLst>
          </p:cNvPr>
          <p:cNvSpPr>
            <a:spLocks noGrp="1"/>
          </p:cNvSpPr>
          <p:nvPr>
            <p:ph idx="1"/>
          </p:nvPr>
        </p:nvSpPr>
        <p:spPr/>
        <p:txBody>
          <a:bodyPr>
            <a:normAutofit lnSpcReduction="10000"/>
          </a:bodyPr>
          <a:lstStyle/>
          <a:p>
            <a:pPr>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יש דרך פשוטה ונוחה לפתח את הנעימות הגדולה של תחושת נוכחות ה': </a:t>
            </a:r>
          </a:p>
          <a:p>
            <a:pPr>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כאשר מזדמן לאדם דבר נעים שהוא אוהב ונהנה ממנו, </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יקפיד תמיד לקשר את הנעימות הזו </a:t>
            </a:r>
            <a:r>
              <a:rPr lang="he-IL" sz="1800"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להשי"ת</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p>
          <a:p>
            <a:pPr>
              <a:lnSpc>
                <a:spcPct val="150000"/>
              </a:lnSpc>
            </a:pP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כלומר, בשעת הנאתו יעורר </a:t>
            </a:r>
            <a:r>
              <a:rPr lang="he-IL" sz="1800" kern="1400" dirty="0" err="1">
                <a:solidFill>
                  <a:srgbClr val="00B050"/>
                </a:solidFill>
                <a:effectLst/>
                <a:latin typeface="Arial" panose="020B0604020202020204" pitchFamily="34" charset="0"/>
                <a:ea typeface="Times New Roman" panose="02020603050405020304" pitchFamily="18" charset="0"/>
                <a:cs typeface="David" panose="020E0502060401010101" pitchFamily="34" charset="-79"/>
              </a:rPr>
              <a:t>בלבו</a:t>
            </a: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 את המחשבה </a:t>
            </a:r>
            <a:r>
              <a:rPr lang="he-IL" sz="1800" kern="1400" dirty="0" err="1">
                <a:solidFill>
                  <a:srgbClr val="00B050"/>
                </a:solidFill>
                <a:effectLst/>
                <a:latin typeface="Arial" panose="020B0604020202020204" pitchFamily="34" charset="0"/>
                <a:ea typeface="Times New Roman" panose="02020603050405020304" pitchFamily="18" charset="0"/>
                <a:cs typeface="David" panose="020E0502060401010101" pitchFamily="34" charset="-79"/>
              </a:rPr>
              <a:t>שהשי"ת</a:t>
            </a: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 הוא מקור כל הנעימות והטוב שהוא חש עכשיו, </a:t>
            </a:r>
            <a:r>
              <a:rPr lang="he-IL" sz="1800" kern="1400" dirty="0" err="1">
                <a:solidFill>
                  <a:srgbClr val="00B050"/>
                </a:solidFill>
                <a:effectLst/>
                <a:latin typeface="Arial" panose="020B0604020202020204" pitchFamily="34" charset="0"/>
                <a:ea typeface="Times New Roman" panose="02020603050405020304" pitchFamily="18" charset="0"/>
                <a:cs typeface="David" panose="020E0502060401010101" pitchFamily="34" charset="-79"/>
              </a:rPr>
              <a:t>ושהכל</a:t>
            </a: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 הוא מתנת בורא העולם </a:t>
            </a:r>
            <a:r>
              <a:rPr lang="he-IL" sz="1800" kern="1400" dirty="0" err="1">
                <a:solidFill>
                  <a:srgbClr val="00B050"/>
                </a:solidFill>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 הניתנת מתוך נדיבות ואהבה גדולה. </a:t>
            </a:r>
          </a:p>
          <a:p>
            <a:pPr>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ניתן להמשיל פעולה זו לפעולת "הפקדה" בבנק שיש אחר כך אפשרות "למשוך" ממנה בעת הצורך,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וכדלהלן</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a:t>
            </a:r>
          </a:p>
          <a:p>
            <a:pPr>
              <a:lnSpc>
                <a:spcPct val="150000"/>
              </a:lnSpc>
            </a:pP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"הפקדה":</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בכל פעם שהאדם מקשר במחשבתו בין השי"ת לנעימות החסד והאהבה של השי"ת הנראית בעולם, מתווספת לתדמית שלו ברבש"ע רגשות חיוביים של נועם טוב ה'. ככל שירבו "הפקדות" מסוג זה תגדל התדמית המוחשית שלו בנעימותו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a:t>
            </a:r>
          </a:p>
          <a:p>
            <a:pPr algn="just">
              <a:lnSpc>
                <a:spcPct val="150000"/>
              </a:lnSpc>
            </a:pP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"משיכה":</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לפי כמות ה"הפקדות" תגדל האפשרות אחר כך "למשוך" בעת הצורך. שכן בהמשך, כאשר יעלה לפני עיניו את נוכחותו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יתעוררו יחד עם זה כל הטוב, הנעימות והאהבה שהופקדו בתדמית שלו ברבש"ע. </a:t>
            </a:r>
          </a:p>
          <a:p>
            <a:pPr algn="just">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ולכן, אף כשהדברים הטובים האלו לא יהיו קיימים עוד, ואפילו כאשר המצב הנוכחי יראה כהפך של הטוב הזה, כאשר יחשוב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שהכל</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מגיע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מהשי"ת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יחזור להרגיש את טובו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מעין רגשותיו בשעת ההפקדה. על ידי ההפקדה בזמנים של גילוי חסד ה', תהיה אפשרות אחר כך למשוך אמונה ובטחון בטוב ה' גם במצב של הסתר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רח"ל</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4" name="מציין מיקום של מספר שקופית 3">
            <a:extLst>
              <a:ext uri="{FF2B5EF4-FFF2-40B4-BE49-F238E27FC236}">
                <a16:creationId xmlns:a16="http://schemas.microsoft.com/office/drawing/2014/main" id="{860DCA2A-5E8D-A4D3-0600-3D6AF3559F63}"/>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2504005864"/>
      </p:ext>
    </p:extLst>
  </p:cSld>
  <p:clrMapOvr>
    <a:masterClrMapping/>
  </p:clrMapOvr>
  <mc:AlternateContent xmlns:mc="http://schemas.openxmlformats.org/markup-compatibility/2006" xmlns:p14="http://schemas.microsoft.com/office/powerpoint/2010/main">
    <mc:Choice Requires="p14">
      <p:transition spd="slow" p14:dur="2000" advTm="6024"/>
    </mc:Choice>
    <mc:Fallback xmlns="">
      <p:transition spd="slow" advTm="6024"/>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5E668-C3A3-0611-E9B3-9D7ABEA7D5E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82CE066-DFB9-76E1-F3BC-97CB93283A33}"/>
              </a:ext>
            </a:extLst>
          </p:cNvPr>
          <p:cNvSpPr>
            <a:spLocks noGrp="1"/>
          </p:cNvSpPr>
          <p:nvPr>
            <p:ph type="title"/>
          </p:nvPr>
        </p:nvSpPr>
        <p:spPr/>
        <p:txBody>
          <a:bodyPr/>
          <a:lstStyle/>
          <a:p>
            <a:r>
              <a:rPr lang="he-IL" dirty="0"/>
              <a:t>להפקיד באותיות</a:t>
            </a:r>
          </a:p>
        </p:txBody>
      </p:sp>
      <p:sp>
        <p:nvSpPr>
          <p:cNvPr id="3" name="מציין מיקום תוכן 2">
            <a:extLst>
              <a:ext uri="{FF2B5EF4-FFF2-40B4-BE49-F238E27FC236}">
                <a16:creationId xmlns:a16="http://schemas.microsoft.com/office/drawing/2014/main" id="{3D479EF8-3B43-6999-C9F7-21850282FE60}"/>
              </a:ext>
            </a:extLst>
          </p:cNvPr>
          <p:cNvSpPr>
            <a:spLocks noGrp="1"/>
          </p:cNvSpPr>
          <p:nvPr>
            <p:ph idx="1"/>
          </p:nvPr>
        </p:nvSpPr>
        <p:spPr>
          <a:xfrm>
            <a:off x="157017" y="942109"/>
            <a:ext cx="10132291" cy="5516880"/>
          </a:xfrm>
        </p:spPr>
        <p:txBody>
          <a:bodyPr>
            <a:normAutofit/>
          </a:bodyPr>
          <a:lstStyle/>
          <a:p>
            <a:pPr marL="44450" algn="just" rtl="1">
              <a:lnSpc>
                <a:spcPct val="150000"/>
              </a:lnSpc>
              <a:tabLst>
                <a:tab pos="-52070" algn="l"/>
              </a:tabLst>
            </a:pPr>
            <a:r>
              <a:rPr lang="he-IL" sz="1800" kern="1400" dirty="0" err="1">
                <a:effectLst/>
                <a:latin typeface="Arial" panose="020B0604020202020204" pitchFamily="34" charset="0"/>
                <a:ea typeface="Times New Roman" panose="02020603050405020304" pitchFamily="18" charset="0"/>
                <a:cs typeface="+mj-cs"/>
              </a:rPr>
              <a:t>האריז"ל</a:t>
            </a:r>
            <a:r>
              <a:rPr lang="he-IL" sz="1800" kern="1400" dirty="0">
                <a:effectLst/>
                <a:latin typeface="Arial" panose="020B0604020202020204" pitchFamily="34" charset="0"/>
                <a:ea typeface="Times New Roman" panose="02020603050405020304" pitchFamily="18" charset="0"/>
                <a:cs typeface="+mj-cs"/>
              </a:rPr>
              <a:t>, בעצתו המובאת במשנה ברורה (סימן א' </a:t>
            </a:r>
            <a:r>
              <a:rPr lang="he-IL" sz="1800" kern="1400" dirty="0" err="1">
                <a:effectLst/>
                <a:latin typeface="Arial" panose="020B0604020202020204" pitchFamily="34" charset="0"/>
                <a:ea typeface="Times New Roman" panose="02020603050405020304" pitchFamily="18" charset="0"/>
                <a:cs typeface="+mj-cs"/>
              </a:rPr>
              <a:t>ס"ק</a:t>
            </a:r>
            <a:r>
              <a:rPr lang="he-IL" sz="1800" kern="1400" dirty="0">
                <a:effectLst/>
                <a:latin typeface="Arial" panose="020B0604020202020204" pitchFamily="34" charset="0"/>
                <a:ea typeface="Times New Roman" panose="02020603050405020304" pitchFamily="18" charset="0"/>
                <a:cs typeface="+mj-cs"/>
              </a:rPr>
              <a:t> ד') הביא את התועלת הגדולה לדמות לפני העניים את אותיות שם </a:t>
            </a:r>
            <a:r>
              <a:rPr lang="he-IL" sz="1800" kern="1400" dirty="0" err="1">
                <a:effectLst/>
                <a:latin typeface="Arial" panose="020B0604020202020204" pitchFamily="34" charset="0"/>
                <a:ea typeface="Times New Roman" panose="02020603050405020304" pitchFamily="18" charset="0"/>
                <a:cs typeface="+mj-cs"/>
              </a:rPr>
              <a:t>ההוי"ה</a:t>
            </a:r>
            <a:r>
              <a:rPr lang="he-IL" sz="1800" kern="1400" dirty="0">
                <a:effectLst/>
                <a:latin typeface="Arial" panose="020B0604020202020204" pitchFamily="34" charset="0"/>
                <a:ea typeface="Times New Roman" panose="02020603050405020304" pitchFamily="18" charset="0"/>
                <a:cs typeface="+mj-cs"/>
              </a:rPr>
              <a:t>, ונראה שיש בזה אמצעי חשוב שיוכל לסייע לאדם בפיתוח רגשות אלו. שכן רואים מדברי </a:t>
            </a:r>
            <a:r>
              <a:rPr lang="he-IL" sz="1800" kern="1400" dirty="0" err="1">
                <a:effectLst/>
                <a:latin typeface="Arial" panose="020B0604020202020204" pitchFamily="34" charset="0"/>
                <a:ea typeface="Times New Roman" panose="02020603050405020304" pitchFamily="18" charset="0"/>
                <a:cs typeface="+mj-cs"/>
              </a:rPr>
              <a:t>האריז"ל</a:t>
            </a:r>
            <a:r>
              <a:rPr lang="he-IL" sz="1800" kern="1400" dirty="0">
                <a:effectLst/>
                <a:latin typeface="Arial" panose="020B0604020202020204" pitchFamily="34" charset="0"/>
                <a:ea typeface="Times New Roman" panose="02020603050405020304" pitchFamily="18" charset="0"/>
                <a:cs typeface="+mj-cs"/>
              </a:rPr>
              <a:t> שאותיות שם </a:t>
            </a:r>
            <a:r>
              <a:rPr lang="he-IL" sz="1800" kern="1400" dirty="0" err="1">
                <a:effectLst/>
                <a:latin typeface="Arial" panose="020B0604020202020204" pitchFamily="34" charset="0"/>
                <a:ea typeface="Times New Roman" panose="02020603050405020304" pitchFamily="18" charset="0"/>
                <a:cs typeface="+mj-cs"/>
              </a:rPr>
              <a:t>הוי"ה</a:t>
            </a:r>
            <a:r>
              <a:rPr lang="he-IL" sz="1800" kern="1400" dirty="0">
                <a:effectLst/>
                <a:latin typeface="Arial" panose="020B0604020202020204" pitchFamily="34" charset="0"/>
                <a:ea typeface="Times New Roman" panose="02020603050405020304" pitchFamily="18" charset="0"/>
                <a:cs typeface="+mj-cs"/>
              </a:rPr>
              <a:t> אינן אותיות שנקבעו רק לסמל בשבילנו את השי"ת, אלא יש בצורתן סגולה לעורר בצורה חזקה את תחושת נוכחותו </a:t>
            </a:r>
            <a:r>
              <a:rPr lang="he-IL" sz="1800" kern="1400" dirty="0" err="1">
                <a:effectLst/>
                <a:latin typeface="Arial" panose="020B0604020202020204" pitchFamily="34" charset="0"/>
                <a:ea typeface="Times New Roman" panose="02020603050405020304" pitchFamily="18" charset="0"/>
                <a:cs typeface="+mj-cs"/>
              </a:rPr>
              <a:t>ית</a:t>
            </a:r>
            <a:r>
              <a:rPr lang="he-IL" sz="1800" kern="1400" dirty="0">
                <a:effectLst/>
                <a:latin typeface="Arial" panose="020B0604020202020204" pitchFamily="34" charset="0"/>
                <a:ea typeface="Times New Roman" panose="02020603050405020304" pitchFamily="18" charset="0"/>
                <a:cs typeface="+mj-cs"/>
              </a:rPr>
              <a:t>' החבויה בעומק הנשמה.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על כן, יש אפשרות </a:t>
            </a:r>
            <a:r>
              <a:rPr lang="he-IL" sz="1800" kern="1400" dirty="0">
                <a:effectLst/>
                <a:highlight>
                  <a:srgbClr val="FFFF00"/>
                </a:highlight>
                <a:latin typeface="Arial" panose="020B0604020202020204" pitchFamily="34" charset="0"/>
                <a:ea typeface="Times New Roman" panose="02020603050405020304" pitchFamily="18" charset="0"/>
                <a:cs typeface="+mj-cs"/>
              </a:rPr>
              <a:t>לשכלל את התוכנית </a:t>
            </a:r>
            <a:r>
              <a:rPr lang="he-IL" sz="1800" kern="1400" dirty="0">
                <a:effectLst/>
                <a:latin typeface="Arial" panose="020B0604020202020204" pitchFamily="34" charset="0"/>
                <a:ea typeface="Times New Roman" panose="02020603050405020304" pitchFamily="18" charset="0"/>
                <a:cs typeface="+mj-cs"/>
              </a:rPr>
              <a:t>של "הפקדה ומשיכה" המתוארת למעלה.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והיא שכאשר מזדמן לאדם דבר שהוא אוהב, והוא מרגיש </a:t>
            </a:r>
            <a:r>
              <a:rPr lang="he-IL" sz="1800" kern="1400" dirty="0" err="1">
                <a:effectLst/>
                <a:latin typeface="Arial" panose="020B0604020202020204" pitchFamily="34" charset="0"/>
                <a:ea typeface="Times New Roman" panose="02020603050405020304" pitchFamily="18" charset="0"/>
                <a:cs typeface="+mj-cs"/>
              </a:rPr>
              <a:t>שהשי"ת</a:t>
            </a:r>
            <a:r>
              <a:rPr lang="he-IL" sz="1800" kern="1400" dirty="0">
                <a:effectLst/>
                <a:latin typeface="Arial" panose="020B0604020202020204" pitchFamily="34" charset="0"/>
                <a:ea typeface="Times New Roman" panose="02020603050405020304" pitchFamily="18" charset="0"/>
                <a:cs typeface="+mj-cs"/>
              </a:rPr>
              <a:t> הוא מקור כל הנעימות והטוב שהוא חש עכשיו, יעלה לפני עיניו באותה הזדמנות - לרגע קט - את אותיות שם </a:t>
            </a:r>
            <a:r>
              <a:rPr lang="he-IL" sz="1800" kern="1400" dirty="0" err="1">
                <a:effectLst/>
                <a:latin typeface="Arial" panose="020B0604020202020204" pitchFamily="34" charset="0"/>
                <a:ea typeface="Times New Roman" panose="02020603050405020304" pitchFamily="18" charset="0"/>
                <a:cs typeface="+mj-cs"/>
              </a:rPr>
              <a:t>הוי"ה</a:t>
            </a:r>
            <a:r>
              <a:rPr lang="he-IL" sz="1800" kern="1400" dirty="0">
                <a:effectLst/>
                <a:latin typeface="Arial" panose="020B0604020202020204" pitchFamily="34" charset="0"/>
                <a:ea typeface="Times New Roman" panose="02020603050405020304" pitchFamily="18" charset="0"/>
                <a:cs typeface="+mj-cs"/>
              </a:rPr>
              <a:t>. </a:t>
            </a:r>
            <a:r>
              <a:rPr lang="he-IL" sz="1800" kern="1400" dirty="0">
                <a:effectLst/>
                <a:highlight>
                  <a:srgbClr val="FFFF00"/>
                </a:highlight>
                <a:latin typeface="Arial" panose="020B0604020202020204" pitchFamily="34" charset="0"/>
                <a:ea typeface="Times New Roman" panose="02020603050405020304" pitchFamily="18" charset="0"/>
                <a:cs typeface="+mj-cs"/>
              </a:rPr>
              <a:t>על ידי זה ה"הפקדה" שלו תהיה לא רק למושג הכללי של השי"ת אלא לאותיות אלו.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בכל פעם שהאדם מקשר בין אותיות שם השם לנעימות של החסד והאהבה של השי"ת הנראית בעולם, מתווספים ליחס האישי שלו לאותיות הללו רגשות חיוביים של נועם וטוב ה'. ככל שירבו "הפקדות" כאלו, האותיות תקבלנה תדמית חיובית ונעימה יותר (ויקל עליו להעלותן לפני עיניו), ורגש חדש זה יתוסף לתדמיתו המוחשית </a:t>
            </a:r>
            <a:r>
              <a:rPr lang="he-IL" sz="1800" kern="1400" dirty="0" err="1">
                <a:effectLst/>
                <a:latin typeface="Arial" panose="020B0604020202020204" pitchFamily="34" charset="0"/>
                <a:ea typeface="Times New Roman" panose="02020603050405020304" pitchFamily="18" charset="0"/>
                <a:cs typeface="+mj-cs"/>
              </a:rPr>
              <a:t>בהשי"ת</a:t>
            </a:r>
            <a:r>
              <a:rPr lang="he-IL" sz="1800" kern="1400" dirty="0">
                <a:effectLst/>
                <a:latin typeface="Arial" panose="020B0604020202020204" pitchFamily="34" charset="0"/>
                <a:ea typeface="Times New Roman" panose="02020603050405020304" pitchFamily="18" charset="0"/>
                <a:cs typeface="+mj-cs"/>
              </a:rPr>
              <a:t>. </a:t>
            </a:r>
          </a:p>
        </p:txBody>
      </p:sp>
      <p:sp>
        <p:nvSpPr>
          <p:cNvPr id="4" name="מציין מיקום של מספר שקופית 3">
            <a:extLst>
              <a:ext uri="{FF2B5EF4-FFF2-40B4-BE49-F238E27FC236}">
                <a16:creationId xmlns:a16="http://schemas.microsoft.com/office/drawing/2014/main" id="{A832B5D4-D0BB-C868-3E53-C8972CA1C0A4}"/>
              </a:ext>
            </a:extLst>
          </p:cNvPr>
          <p:cNvSpPr>
            <a:spLocks noGrp="1"/>
          </p:cNvSpPr>
          <p:nvPr>
            <p:ph type="sldNum" sz="quarter" idx="12"/>
          </p:nvPr>
        </p:nvSpPr>
        <p:spPr/>
        <p:txBody>
          <a:bodyPr/>
          <a:lstStyle/>
          <a:p>
            <a:fld id="{519954A3-9DFD-4C44-94BA-B95130A3BA1C}" type="slidenum">
              <a:rPr lang="en-US" smtClean="0"/>
              <a:t>21</a:t>
            </a:fld>
            <a:endParaRPr lang="en-US" dirty="0"/>
          </a:p>
        </p:txBody>
      </p:sp>
      <p:pic>
        <p:nvPicPr>
          <p:cNvPr id="5" name="תמונה 4">
            <a:extLst>
              <a:ext uri="{FF2B5EF4-FFF2-40B4-BE49-F238E27FC236}">
                <a16:creationId xmlns:a16="http://schemas.microsoft.com/office/drawing/2014/main" id="{71B2D14F-A699-0594-965B-69014C9C694C}"/>
              </a:ext>
            </a:extLst>
          </p:cNvPr>
          <p:cNvPicPr>
            <a:picLocks noChangeAspect="1"/>
          </p:cNvPicPr>
          <p:nvPr/>
        </p:nvPicPr>
        <p:blipFill>
          <a:blip r:embed="rId2"/>
          <a:stretch>
            <a:fillRect/>
          </a:stretch>
        </p:blipFill>
        <p:spPr>
          <a:xfrm>
            <a:off x="10497165" y="0"/>
            <a:ext cx="1694835" cy="1682642"/>
          </a:xfrm>
          <a:prstGeom prst="rect">
            <a:avLst/>
          </a:prstGeom>
        </p:spPr>
      </p:pic>
    </p:spTree>
    <p:extLst>
      <p:ext uri="{BB962C8B-B14F-4D97-AF65-F5344CB8AC3E}">
        <p14:creationId xmlns:p14="http://schemas.microsoft.com/office/powerpoint/2010/main" val="1393856975"/>
      </p:ext>
    </p:extLst>
  </p:cSld>
  <p:clrMapOvr>
    <a:masterClrMapping/>
  </p:clrMapOvr>
  <mc:AlternateContent xmlns:mc="http://schemas.openxmlformats.org/markup-compatibility/2006" xmlns:p14="http://schemas.microsoft.com/office/powerpoint/2010/main">
    <mc:Choice Requires="p14">
      <p:transition spd="slow" p14:dur="2000" advTm="2941"/>
    </mc:Choice>
    <mc:Fallback xmlns="">
      <p:transition spd="slow" advTm="2941"/>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6B64939-5622-E1E9-0885-A4D75C2D09D5}"/>
              </a:ext>
            </a:extLst>
          </p:cNvPr>
          <p:cNvSpPr>
            <a:spLocks noGrp="1"/>
          </p:cNvSpPr>
          <p:nvPr>
            <p:ph type="title"/>
          </p:nvPr>
        </p:nvSpPr>
        <p:spPr/>
        <p:txBody>
          <a:bodyPr/>
          <a:lstStyle/>
          <a:p>
            <a:r>
              <a:rPr lang="he-IL" dirty="0"/>
              <a:t>למשוך מהאותיות</a:t>
            </a:r>
          </a:p>
        </p:txBody>
      </p:sp>
      <p:sp>
        <p:nvSpPr>
          <p:cNvPr id="3" name="מציין מיקום תוכן 2">
            <a:extLst>
              <a:ext uri="{FF2B5EF4-FFF2-40B4-BE49-F238E27FC236}">
                <a16:creationId xmlns:a16="http://schemas.microsoft.com/office/drawing/2014/main" id="{0EF79ACA-4F10-E116-9500-D2AB44EC040A}"/>
              </a:ext>
            </a:extLst>
          </p:cNvPr>
          <p:cNvSpPr>
            <a:spLocks noGrp="1"/>
          </p:cNvSpPr>
          <p:nvPr>
            <p:ph idx="1"/>
          </p:nvPr>
        </p:nvSpPr>
        <p:spPr/>
        <p:txBody>
          <a:bodyPr>
            <a:normAutofit/>
          </a:bodyPr>
          <a:lstStyle/>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לפי כמות ה"הפקדות", תהיה אפשרות אחר כך "למשוך" מאותיות אלו. שכן בהמשך, כאשר הוא יעלה אותיות אלו לפני עיניו, יתעוררו יחד איתן כל הטוב, הנעימות והאהבה שהופקדו בהם.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סגולת אותיות אלו היא העלאת רגשות אלו, לא בצורה שטחית וחופפת בלבד, </a:t>
            </a:r>
            <a:r>
              <a:rPr lang="he-IL" sz="1800" kern="1400" dirty="0">
                <a:effectLst/>
                <a:highlight>
                  <a:srgbClr val="FFFF00"/>
                </a:highlight>
                <a:latin typeface="Arial" panose="020B0604020202020204" pitchFamily="34" charset="0"/>
                <a:ea typeface="Times New Roman" panose="02020603050405020304" pitchFamily="18" charset="0"/>
                <a:cs typeface="+mj-cs"/>
              </a:rPr>
              <a:t>אלא בצורה החודרת עמוק וממלאת את הלב.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אדם שינהיג עצה זו למעשה, ויתרגל ל"הפקיד" באותיות אלו את הכרתו בטוב ה', יגלה כי עצה זו יעילה ביותר לרומם ולחזק את הקשר לו עם השי"ת.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לדוגמה, כאשר יהיה במצב של ניסיון ויתעוררו </a:t>
            </a:r>
            <a:r>
              <a:rPr lang="he-IL" sz="1800" kern="1400" dirty="0" err="1">
                <a:effectLst/>
                <a:latin typeface="Arial" panose="020B0604020202020204" pitchFamily="34" charset="0"/>
                <a:ea typeface="Times New Roman" panose="02020603050405020304" pitchFamily="18" charset="0"/>
                <a:cs typeface="+mj-cs"/>
              </a:rPr>
              <a:t>בלבו</a:t>
            </a:r>
            <a:r>
              <a:rPr lang="he-IL" sz="1800" kern="1400" dirty="0">
                <a:effectLst/>
                <a:latin typeface="Arial" panose="020B0604020202020204" pitchFamily="34" charset="0"/>
                <a:ea typeface="Times New Roman" panose="02020603050405020304" pitchFamily="18" charset="0"/>
                <a:cs typeface="+mj-cs"/>
              </a:rPr>
              <a:t> מחשבות שאינם מצד הקדושה </a:t>
            </a:r>
            <a:r>
              <a:rPr lang="he-IL" sz="1800" kern="1400" dirty="0" err="1">
                <a:effectLst/>
                <a:latin typeface="Arial" panose="020B0604020202020204" pitchFamily="34" charset="0"/>
                <a:ea typeface="Times New Roman" panose="02020603050405020304" pitchFamily="18" charset="0"/>
                <a:cs typeface="+mj-cs"/>
              </a:rPr>
              <a:t>רח"ל</a:t>
            </a:r>
            <a:r>
              <a:rPr lang="he-IL" sz="1800" kern="1400" dirty="0">
                <a:effectLst/>
                <a:latin typeface="Arial" panose="020B0604020202020204" pitchFamily="34" charset="0"/>
                <a:ea typeface="Times New Roman" panose="02020603050405020304" pitchFamily="18" charset="0"/>
                <a:cs typeface="+mj-cs"/>
              </a:rPr>
              <a:t>, יוכל לעורר לפני עיניו אותיות אלו של שם </a:t>
            </a:r>
            <a:r>
              <a:rPr lang="he-IL" sz="1800" kern="1400" dirty="0" err="1">
                <a:effectLst/>
                <a:latin typeface="Arial" panose="020B0604020202020204" pitchFamily="34" charset="0"/>
                <a:ea typeface="Times New Roman" panose="02020603050405020304" pitchFamily="18" charset="0"/>
                <a:cs typeface="+mj-cs"/>
              </a:rPr>
              <a:t>הוי"ה</a:t>
            </a:r>
            <a:r>
              <a:rPr lang="he-IL" sz="1800" kern="1400" dirty="0">
                <a:effectLst/>
                <a:latin typeface="Arial" panose="020B0604020202020204" pitchFamily="34" charset="0"/>
                <a:ea typeface="Times New Roman" panose="02020603050405020304" pitchFamily="18" charset="0"/>
                <a:cs typeface="+mj-cs"/>
              </a:rPr>
              <a:t> ב"ה, ואז - אחרי שהשקיע והפקיד בהם כנ"ל - יורגש נועם הקדושה </a:t>
            </a:r>
            <a:r>
              <a:rPr lang="he-IL" sz="1800" kern="1400" dirty="0" err="1">
                <a:effectLst/>
                <a:latin typeface="Arial" panose="020B0604020202020204" pitchFamily="34" charset="0"/>
                <a:ea typeface="Times New Roman" panose="02020603050405020304" pitchFamily="18" charset="0"/>
                <a:cs typeface="+mj-cs"/>
              </a:rPr>
              <a:t>שהשי"ת</a:t>
            </a:r>
            <a:r>
              <a:rPr lang="he-IL" sz="1800" kern="1400" dirty="0">
                <a:effectLst/>
                <a:latin typeface="Arial" panose="020B0604020202020204" pitchFamily="34" charset="0"/>
                <a:ea typeface="Times New Roman" panose="02020603050405020304" pitchFamily="18" charset="0"/>
                <a:cs typeface="+mj-cs"/>
              </a:rPr>
              <a:t> שם באותיות אלו, ויוכר שיש בהן אמצעי חזק ביותר של קדושה מרוכזת ומרוממת שניתן להשתמש בו להגנה מפני כל סוגי ההתקפות הרוחניות למיניהן. </a:t>
            </a:r>
          </a:p>
        </p:txBody>
      </p:sp>
      <p:sp>
        <p:nvSpPr>
          <p:cNvPr id="4" name="מציין מיקום של מספר שקופית 3">
            <a:extLst>
              <a:ext uri="{FF2B5EF4-FFF2-40B4-BE49-F238E27FC236}">
                <a16:creationId xmlns:a16="http://schemas.microsoft.com/office/drawing/2014/main" id="{7D7483F2-EA68-7794-AF34-961A4A48A7B6}"/>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1397266254"/>
      </p:ext>
    </p:extLst>
  </p:cSld>
  <p:clrMapOvr>
    <a:masterClrMapping/>
  </p:clrMapOvr>
  <mc:AlternateContent xmlns:mc="http://schemas.openxmlformats.org/markup-compatibility/2006" xmlns:p14="http://schemas.microsoft.com/office/powerpoint/2010/main">
    <mc:Choice Requires="p14">
      <p:transition spd="slow" p14:dur="2000" advTm="9302"/>
    </mc:Choice>
    <mc:Fallback xmlns="">
      <p:transition spd="slow" advTm="9302"/>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39291A-B355-3D73-21BC-EEAA81F1F902}"/>
              </a:ext>
            </a:extLst>
          </p:cNvPr>
          <p:cNvSpPr>
            <a:spLocks noGrp="1"/>
          </p:cNvSpPr>
          <p:nvPr>
            <p:ph type="title"/>
          </p:nvPr>
        </p:nvSpPr>
        <p:spPr/>
        <p:txBody>
          <a:bodyPr>
            <a:normAutofit fontScale="90000"/>
          </a:bodyPr>
          <a:lstStyle/>
          <a:p>
            <a:r>
              <a:rPr lang="he-IL" sz="4000" b="1"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חגגו את הניצחונות הקטנים שלכם בכל יום</a:t>
            </a:r>
            <a:br>
              <a:rPr lang="en-US" sz="4000" b="1"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br>
            <a:endParaRPr lang="he-IL" dirty="0"/>
          </a:p>
        </p:txBody>
      </p:sp>
      <p:sp>
        <p:nvSpPr>
          <p:cNvPr id="3" name="מציין מיקום תוכן 2">
            <a:extLst>
              <a:ext uri="{FF2B5EF4-FFF2-40B4-BE49-F238E27FC236}">
                <a16:creationId xmlns:a16="http://schemas.microsoft.com/office/drawing/2014/main" id="{0DD12D08-9840-C9B1-6555-A63C07D058BE}"/>
              </a:ext>
            </a:extLst>
          </p:cNvPr>
          <p:cNvSpPr>
            <a:spLocks noGrp="1"/>
          </p:cNvSpPr>
          <p:nvPr>
            <p:ph idx="1"/>
          </p:nvPr>
        </p:nvSpPr>
        <p:spPr/>
        <p:txBody>
          <a:bodyPr/>
          <a:lstStyle/>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במהלך החיים אנו מקבלים מסרים מהסביבה שחגיגות נועדו רק למאורעות גדולים ומיוחדים, ושהישגים קטנים הם רק אבני דרך שמובילות אותנו למטרה סופית. </a:t>
            </a:r>
          </a:p>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זוהי התניה שקשה להשתחרר ממנה, אך זה בהחלט אפשרי. </a:t>
            </a:r>
          </a:p>
          <a:p>
            <a:pPr algn="just" rtl="1">
              <a:lnSpc>
                <a:spcPct val="150000"/>
              </a:lnSpc>
              <a:spcAft>
                <a:spcPts val="750"/>
              </a:spcAft>
            </a:pPr>
            <a:r>
              <a:rPr lang="he-IL" sz="2000" dirty="0">
                <a:solidFill>
                  <a:schemeClr val="accent1">
                    <a:lumMod val="75000"/>
                  </a:schemeClr>
                </a:solidFill>
                <a:effectLst/>
                <a:latin typeface="Open Sans Hebrew"/>
                <a:ea typeface="Times New Roman" panose="02020603050405020304" pitchFamily="18" charset="0"/>
                <a:cs typeface="DBS-Vilna" pitchFamily="2" charset="-79"/>
              </a:rPr>
              <a:t>אם אתם רוצים להיות חיוביים יותר, אל תשכחו לחגוג ולשמוח את הרגעים הקטנים בחיים שמרכיבים את מרבית הזמן שלנו. </a:t>
            </a:r>
          </a:p>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אתם לא חייבים לעשות משהו יוצא מגדר הרגיל לשם כך, אלא לציין בפניי עצמכם מה השגתם בכל יום ולהתגאות בכך. </a:t>
            </a:r>
          </a:p>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פרץ הביטחון העצמי שתרגישו יגרום לכם לא רק להרגיש הרבה יותר טוב עם עצמכם, אלא גם לאמץ גישה חיובית שמכירה בחשיבות של כל יום בחיינו ולא רק של מאורעות חריגים.</a:t>
            </a:r>
            <a:endParaRPr lang="en-US" sz="2000" b="0" dirty="0">
              <a:effectLst/>
              <a:latin typeface="Calibri" panose="020F0502020204030204" pitchFamily="34" charset="0"/>
              <a:ea typeface="Calibri" panose="020F0502020204030204" pitchFamily="34" charset="0"/>
              <a:cs typeface="DBS-Vilna" pitchFamily="2" charset="-79"/>
            </a:endParaRPr>
          </a:p>
          <a:p>
            <a:pPr algn="just"/>
            <a:endParaRPr lang="he-IL" b="0" dirty="0"/>
          </a:p>
        </p:txBody>
      </p:sp>
      <p:sp>
        <p:nvSpPr>
          <p:cNvPr id="4" name="מציין מיקום של מספר שקופית 3">
            <a:extLst>
              <a:ext uri="{FF2B5EF4-FFF2-40B4-BE49-F238E27FC236}">
                <a16:creationId xmlns:a16="http://schemas.microsoft.com/office/drawing/2014/main" id="{21363C92-6061-BEF9-DB72-BEB9F9988C72}"/>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3095664638"/>
      </p:ext>
    </p:extLst>
  </p:cSld>
  <p:clrMapOvr>
    <a:masterClrMapping/>
  </p:clrMapOvr>
  <mc:AlternateContent xmlns:mc="http://schemas.openxmlformats.org/markup-compatibility/2006" xmlns:p14="http://schemas.microsoft.com/office/powerpoint/2010/main">
    <mc:Choice Requires="p14">
      <p:transition spd="slow" p14:dur="2000" advTm="1296"/>
    </mc:Choice>
    <mc:Fallback xmlns="">
      <p:transition spd="slow" advTm="1296"/>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1CA4FFD-332B-118A-A9EA-CD9441C5F117}"/>
              </a:ext>
            </a:extLst>
          </p:cNvPr>
          <p:cNvSpPr>
            <a:spLocks noGrp="1"/>
          </p:cNvSpPr>
          <p:nvPr>
            <p:ph type="title"/>
          </p:nvPr>
        </p:nvSpPr>
        <p:spPr/>
        <p:txBody>
          <a:bodyPr/>
          <a:lstStyle/>
          <a:p>
            <a:r>
              <a:rPr lang="he-IL" dirty="0"/>
              <a:t>כד.	מודעות ליש - </a:t>
            </a:r>
            <a:r>
              <a:rPr lang="en-US" dirty="0"/>
              <a:t>Take in the good</a:t>
            </a:r>
            <a:endParaRPr lang="he-IL" dirty="0"/>
          </a:p>
        </p:txBody>
      </p:sp>
      <p:sp>
        <p:nvSpPr>
          <p:cNvPr id="3" name="מציין מיקום תוכן 2">
            <a:extLst>
              <a:ext uri="{FF2B5EF4-FFF2-40B4-BE49-F238E27FC236}">
                <a16:creationId xmlns:a16="http://schemas.microsoft.com/office/drawing/2014/main" id="{FC278A78-03F1-78AE-B2B9-2BE0DDC56DCF}"/>
              </a:ext>
            </a:extLst>
          </p:cNvPr>
          <p:cNvSpPr>
            <a:spLocks noGrp="1"/>
          </p:cNvSpPr>
          <p:nvPr>
            <p:ph idx="1"/>
          </p:nvPr>
        </p:nvSpPr>
        <p:spPr/>
        <p:txBody>
          <a:bodyPr/>
          <a:lstStyle/>
          <a:p>
            <a:pPr marL="0" lvl="0" indent="0" algn="just" rtl="1">
              <a:lnSpc>
                <a:spcPct val="107000"/>
              </a:lnSpc>
              <a:spcAft>
                <a:spcPts val="800"/>
              </a:spcAft>
              <a:buNone/>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אחת מהדרכים הנפלאות להנחלת </a:t>
            </a:r>
            <a:r>
              <a:rPr lang="he-IL" sz="1800" dirty="0" err="1">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הייש</a:t>
            </a: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 היא מודעות – והיא בנויה מכמה חלקים:</a:t>
            </a:r>
            <a:endParaRPr lang="en-US"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א.  לשים לב (לחוות) לחוויה החיובית. </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ב. להעשיר את החוויה – להתעמק בה למשך כמה שניות (להנות, לשים לב לפרטים, משך הזמן, העוצמה)</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ג. חדשנות – להסתכל על החוויה בעיניים של אדם שמעולם לא זכה לה. </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ד. לספוג את החוויה לתוכנו – לדמיין כיצד החוויה נכנסה לתוך מהותנו. </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ה. לדמיין – כיצד פעם לא היה לי אותו, כמו בליל הסדר שמדמיינים את המרור שהיה במצרים. </a:t>
            </a:r>
            <a:endParaRPr lang="en-US"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003E97D6-C89B-FD30-6A83-E1B82B667AF6}"/>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868334670"/>
      </p:ext>
    </p:extLst>
  </p:cSld>
  <p:clrMapOvr>
    <a:masterClrMapping/>
  </p:clrMapOvr>
  <mc:AlternateContent xmlns:mc="http://schemas.openxmlformats.org/markup-compatibility/2006" xmlns:p14="http://schemas.microsoft.com/office/powerpoint/2010/main">
    <mc:Choice Requires="p14">
      <p:transition spd="slow" p14:dur="2000" advTm="4665"/>
    </mc:Choice>
    <mc:Fallback xmlns="">
      <p:transition spd="slow" advTm="4665"/>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777D10-98DA-B080-C2ED-8065D0AEB0ED}"/>
              </a:ext>
            </a:extLst>
          </p:cNvPr>
          <p:cNvSpPr>
            <a:spLocks noGrp="1"/>
          </p:cNvSpPr>
          <p:nvPr>
            <p:ph type="title"/>
          </p:nvPr>
        </p:nvSpPr>
        <p:spPr/>
        <p:txBody>
          <a:bodyPr/>
          <a:lstStyle/>
          <a:p>
            <a:r>
              <a:rPr lang="he-IL" dirty="0"/>
              <a:t>מי חכם וישמור אלה</a:t>
            </a:r>
          </a:p>
        </p:txBody>
      </p:sp>
      <p:sp>
        <p:nvSpPr>
          <p:cNvPr id="3" name="מציין מיקום תוכן 2">
            <a:extLst>
              <a:ext uri="{FF2B5EF4-FFF2-40B4-BE49-F238E27FC236}">
                <a16:creationId xmlns:a16="http://schemas.microsoft.com/office/drawing/2014/main" id="{333D850F-B93E-268D-944D-CB57711B09A1}"/>
              </a:ext>
            </a:extLst>
          </p:cNvPr>
          <p:cNvSpPr>
            <a:spLocks noGrp="1"/>
          </p:cNvSpPr>
          <p:nvPr>
            <p:ph idx="1"/>
          </p:nvPr>
        </p:nvSpPr>
        <p:spPr/>
        <p:txBody>
          <a:bodyPr>
            <a:normAutofit fontScale="92500"/>
          </a:bodyPr>
          <a:lstStyle/>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כתב רבינו יונה (שערי תשובה שער ג אות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יז</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דע כי המעלות העליונות נמסרו במצות עשה, כמו...מעלות </a:t>
            </a:r>
            <a:r>
              <a:rPr lang="he-IL" sz="1800" dirty="0" err="1">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זכרון</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 חסדיו והתבונן בהם,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שנאמר (דברים ח, ב): "וזכרת את כל הדרך", </a:t>
            </a:r>
            <a:r>
              <a:rPr lang="he-IL" sz="1800" b="1"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ונאמר (שם ח, ה): "וידעת עם לבבך כי כאשר ייסר איש את בנו ה' </a:t>
            </a:r>
            <a:r>
              <a:rPr lang="he-IL" sz="1800" b="1" dirty="0" err="1">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אלקיך</a:t>
            </a:r>
            <a:r>
              <a:rPr lang="he-IL" sz="1800" b="1"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 </a:t>
            </a:r>
            <a:r>
              <a:rPr lang="he-IL" sz="1800" b="1" dirty="0" err="1">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מיסרך</a:t>
            </a:r>
            <a:r>
              <a:rPr lang="he-IL" sz="1800" b="1"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 </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ודוד אמר (תהלים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קז</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מג): "ויתבוננו חסדי ה'", ונאמר (שם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כו</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ג): "כי חסדך לנגד עיני".</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דברי רבינו יונה צריכים באור, מדוע הביא את הפסוק "וידעת עם לבבך כי כאשר ייסר איש את בנו 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אלקיך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מיסרך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לכאורה אין לזה קשר כלל למצוות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זכרון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חסדי</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a:t>
            </a:r>
          </a:p>
          <a:p>
            <a:pPr algn="just">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נראה לומר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בבאור</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הדברים: טמונה כאן חכמת חיים גדולה כיצד לעבור את משברי החיים, ולקנות ביטחון חזק בה' בכל מצב. אומר דוד המלך: מי חכם וישמר אלה- יהודי חכם, (איזהו חכם הרואה את הנולד (תמיד לב:)), כאשר קורים לו ניסים וחסדים, שמח ומודה אך יודע שיבוא יום ויגיעו שנות הרעב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והיסורים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ואז יהיה לו קשה לדעת ולהאמין שאבינו אב הרחמן הטוב והמטיב עושה הכול לטובתו, לדעת שכאשר ייסר איש את בנו 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אלקיך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מיסרך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ולכן נוהג בחכמה ובשנות השובע שומר את חסדי ה' בפנקס ההודיה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וכאשר יבואו שנות הרעב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והיסורים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יוציא את הפנקס ויקרא את חסדי ה' יתברך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ויתבונן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בחסדי ה' ויבין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שחיבים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לומר שגם הרעות בעצם הם טובות והכול לטובה, ודבר זה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יתן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לו כוח לעבור גם תקופה קשה זו מתוך אהבת ה'. </a:t>
            </a:r>
            <a:endParaRPr lang="he-IL" dirty="0"/>
          </a:p>
        </p:txBody>
      </p:sp>
      <p:sp>
        <p:nvSpPr>
          <p:cNvPr id="4" name="מציין מיקום של מספר שקופית 3">
            <a:extLst>
              <a:ext uri="{FF2B5EF4-FFF2-40B4-BE49-F238E27FC236}">
                <a16:creationId xmlns:a16="http://schemas.microsoft.com/office/drawing/2014/main" id="{637062C9-46D7-01D3-A367-A94022046CDE}"/>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2744513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D0854D8-C317-C7B1-E3D4-735CF6A23D64}"/>
              </a:ext>
            </a:extLst>
          </p:cNvPr>
          <p:cNvSpPr>
            <a:spLocks noGrp="1"/>
          </p:cNvSpPr>
          <p:nvPr>
            <p:ph type="title"/>
          </p:nvPr>
        </p:nvSpPr>
        <p:spPr/>
        <p:txBody>
          <a:bodyPr/>
          <a:lstStyle/>
          <a:p>
            <a:r>
              <a:rPr lang="he-IL" dirty="0"/>
              <a:t>ויתבוננו חסדי ה'</a:t>
            </a:r>
          </a:p>
        </p:txBody>
      </p:sp>
      <p:sp>
        <p:nvSpPr>
          <p:cNvPr id="3" name="מציין מיקום תוכן 2">
            <a:extLst>
              <a:ext uri="{FF2B5EF4-FFF2-40B4-BE49-F238E27FC236}">
                <a16:creationId xmlns:a16="http://schemas.microsoft.com/office/drawing/2014/main" id="{B0A2AD60-875D-F9BD-CE94-DC56DC070906}"/>
              </a:ext>
            </a:extLst>
          </p:cNvPr>
          <p:cNvSpPr>
            <a:spLocks noGrp="1"/>
          </p:cNvSpPr>
          <p:nvPr>
            <p:ph idx="1"/>
          </p:nvPr>
        </p:nvSpPr>
        <p:spPr/>
        <p:txBody>
          <a:bodyPr/>
          <a:lstStyle/>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זה כוונת רבינו יונה שכתב שיש שתי מצוות: א. לזכור חסדי ה'.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ב. להתבונן בהם ולהבין שכל מצבי החיים הם מאב אוהב</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ועל זה הביא את הפסוק וידעת עם לבבך - בפסוק זה נצטווינו להתבונן בחסדים ולהבין מתוכם שגם הצרות והקשיים הם מאב אוהב, וכן אומר דוד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ויתבוננו חסדי ה' </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להבין מתוך החסדים שכל מעשי ה' הם לטובה.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נסיים בדברי רבינו יונה שכתב על מצוות אלו "ובעבור המעלות האלה נברא האדם, שנאמר (ישעיה מג, ז): "כל הנקרא בשמי ולכבודי בראתיו". ומהי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תקות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הנברא - אם לא ישים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עמל נפשו ועיקר עסקו</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בדברים שנברא בעבורם?!"</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D90FA5E2-DBC7-F312-3476-BF47B94F7814}"/>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7042711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B43882-C0C6-30E7-86AF-1BB1F2EE6AD4}"/>
              </a:ext>
            </a:extLst>
          </p:cNvPr>
          <p:cNvSpPr>
            <a:spLocks noGrp="1"/>
          </p:cNvSpPr>
          <p:nvPr>
            <p:ph type="title"/>
          </p:nvPr>
        </p:nvSpPr>
        <p:spPr/>
        <p:txBody>
          <a:bodyPr/>
          <a:lstStyle/>
          <a:p>
            <a:r>
              <a:rPr lang="he-IL" dirty="0"/>
              <a:t>למה? ומדוע?</a:t>
            </a:r>
          </a:p>
        </p:txBody>
      </p:sp>
      <p:sp>
        <p:nvSpPr>
          <p:cNvPr id="3" name="מציין מיקום תוכן 2">
            <a:extLst>
              <a:ext uri="{FF2B5EF4-FFF2-40B4-BE49-F238E27FC236}">
                <a16:creationId xmlns:a16="http://schemas.microsoft.com/office/drawing/2014/main" id="{C3E19957-C542-A401-1D65-3AB8A54E2CA1}"/>
              </a:ext>
            </a:extLst>
          </p:cNvPr>
          <p:cNvSpPr>
            <a:spLocks noGrp="1"/>
          </p:cNvSpPr>
          <p:nvPr>
            <p:ph idx="1"/>
          </p:nvPr>
        </p:nvSpPr>
        <p:spPr/>
        <p:txBody>
          <a:bodyPr/>
          <a:lstStyle/>
          <a:p>
            <a:r>
              <a:rPr lang="he-IL" dirty="0"/>
              <a:t>שואל הרבי </a:t>
            </a:r>
            <a:r>
              <a:rPr lang="he-IL" dirty="0" err="1"/>
              <a:t>מלובביץ</a:t>
            </a:r>
            <a:r>
              <a:rPr lang="he-IL" dirty="0"/>
              <a:t> זצ"ל:</a:t>
            </a:r>
          </a:p>
          <a:p>
            <a:r>
              <a:rPr lang="he-IL" dirty="0"/>
              <a:t>מדוע קשישים רבים אומללים כל כך? </a:t>
            </a:r>
          </a:p>
          <a:p>
            <a:r>
              <a:rPr lang="he-IL" dirty="0"/>
              <a:t>הרי היו צריכים ליהנות מן הפירות של חיים ארוכים בעבודה? </a:t>
            </a:r>
          </a:p>
          <a:p>
            <a:r>
              <a:rPr lang="he-IL" dirty="0"/>
              <a:t>מדוע הם מרגישים </a:t>
            </a:r>
            <a:r>
              <a:rPr lang="he-IL" dirty="0" err="1"/>
              <a:t>רקנות</a:t>
            </a:r>
            <a:r>
              <a:rPr lang="he-IL" dirty="0"/>
              <a:t> כזאת גדולה? </a:t>
            </a:r>
          </a:p>
          <a:p>
            <a:endParaRPr lang="he-IL" dirty="0"/>
          </a:p>
          <a:p>
            <a:r>
              <a:rPr lang="he-IL" dirty="0"/>
              <a:t>לפני שעונים על השאלות הללו צריך לשאול מדוע אני נמצא לפני האדמה? </a:t>
            </a:r>
          </a:p>
          <a:p>
            <a:endParaRPr lang="he-IL" dirty="0"/>
          </a:p>
          <a:p>
            <a:r>
              <a:rPr lang="he-IL" dirty="0">
                <a:highlight>
                  <a:srgbClr val="FFFF00"/>
                </a:highlight>
              </a:rPr>
              <a:t>התשובה שאדם נותן על השאלה הזאת קובעת את גישתו לזקנותו.</a:t>
            </a:r>
          </a:p>
        </p:txBody>
      </p:sp>
      <p:sp>
        <p:nvSpPr>
          <p:cNvPr id="4" name="מציין מיקום של מספר שקופית 3">
            <a:extLst>
              <a:ext uri="{FF2B5EF4-FFF2-40B4-BE49-F238E27FC236}">
                <a16:creationId xmlns:a16="http://schemas.microsoft.com/office/drawing/2014/main" id="{72028172-779B-F30C-005E-D603B9F79AB9}"/>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32364277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5E37C6-0BD2-241B-77A3-A50DFAB634E8}"/>
              </a:ext>
            </a:extLst>
          </p:cNvPr>
          <p:cNvSpPr>
            <a:spLocks noGrp="1"/>
          </p:cNvSpPr>
          <p:nvPr>
            <p:ph type="title"/>
          </p:nvPr>
        </p:nvSpPr>
        <p:spPr/>
        <p:txBody>
          <a:bodyPr/>
          <a:lstStyle/>
          <a:p>
            <a:r>
              <a:rPr lang="he-IL" dirty="0"/>
              <a:t>עטרותיהן בראשיהן</a:t>
            </a:r>
          </a:p>
        </p:txBody>
      </p:sp>
      <p:sp>
        <p:nvSpPr>
          <p:cNvPr id="3" name="מציין מיקום תוכן 2">
            <a:extLst>
              <a:ext uri="{FF2B5EF4-FFF2-40B4-BE49-F238E27FC236}">
                <a16:creationId xmlns:a16="http://schemas.microsoft.com/office/drawing/2014/main" id="{62843392-A666-3D22-6DEC-2DECDBA192AE}"/>
              </a:ext>
            </a:extLst>
          </p:cNvPr>
          <p:cNvSpPr>
            <a:spLocks noGrp="1"/>
          </p:cNvSpPr>
          <p:nvPr>
            <p:ph idx="1"/>
          </p:nvPr>
        </p:nvSpPr>
        <p:spPr/>
        <p:txBody>
          <a:bodyPr>
            <a:normAutofit/>
          </a:bodyPr>
          <a:lstStyle/>
          <a:p>
            <a:r>
              <a:rPr lang="he-IL" sz="2000" dirty="0">
                <a:effectLst/>
                <a:latin typeface="Times New Roman" panose="02020603050405020304" pitchFamily="18" charset="0"/>
                <a:ea typeface="Times New Roman" panose="02020603050405020304" pitchFamily="18" charset="0"/>
                <a:cs typeface="David" panose="020E0502060401010101" pitchFamily="34" charset="-79"/>
              </a:rPr>
              <a:t>הרמב"ם מביא בכמה מקומות בכתביו </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שמטרת כל חיינו היא "ידיעת ה'". </a:t>
            </a:r>
          </a:p>
          <a:p>
            <a:pPr algn="just"/>
            <a:r>
              <a:rPr lang="he-IL" sz="2000" dirty="0">
                <a:effectLst/>
                <a:latin typeface="Times New Roman" panose="02020603050405020304" pitchFamily="18" charset="0"/>
                <a:ea typeface="Times New Roman" panose="02020603050405020304" pitchFamily="18" charset="0"/>
                <a:cs typeface="David" panose="020E0502060401010101" pitchFamily="34" charset="-79"/>
              </a:rPr>
              <a:t>בהלכות מזוזה (ו' – י"ג) כתב שרק זה נשאר עם האדם לנצח, וז"ל: "חייב אדם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להזהר</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במזוזה מפני שהיא חובת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הכל</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תמיד, וכל זמן שיכנס ויצא יפגע ביחוד השם שמו של הקדוש ב"ה ויזכור אהבתו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ויעור</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משנתו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ושגיותיו</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בהבלי הזמן, </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וידע שאין דבר העומד לעולם ולעולמי עולמים אלא ידיעת צור העולם</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a:t>
            </a:r>
          </a:p>
          <a:p>
            <a:r>
              <a:rPr lang="he-IL" sz="2000" dirty="0">
                <a:effectLst/>
                <a:latin typeface="Times New Roman" panose="02020603050405020304" pitchFamily="18" charset="0"/>
                <a:ea typeface="Times New Roman" panose="02020603050405020304" pitchFamily="18" charset="0"/>
                <a:cs typeface="David" panose="020E0502060401010101" pitchFamily="34" charset="-79"/>
              </a:rPr>
              <a:t>וכן בהלכות תשובה (ח' – ב'): "העולם הבא אין בו לא אכילה ולא שתיה אלא צדיקים יושבים </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ועטרותיהם בראשיהן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ונהנין</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מזיו השכינה ... </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זה שאמרו 'עטרותיהן בראשיהן' כלומר דעת שידעו</a:t>
            </a:r>
            <a:r>
              <a:rPr lang="he-IL" sz="2000" spc="15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 שבגללה זכו לחיי העולם הבא</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 </a:t>
            </a:r>
          </a:p>
          <a:p>
            <a:r>
              <a:rPr lang="he-IL" sz="2000" dirty="0">
                <a:effectLst/>
                <a:latin typeface="Times New Roman" panose="02020603050405020304" pitchFamily="18" charset="0"/>
                <a:ea typeface="Times New Roman" panose="02020603050405020304" pitchFamily="18" charset="0"/>
                <a:cs typeface="David" panose="020E0502060401010101" pitchFamily="34" charset="-79"/>
              </a:rPr>
              <a:t>גם בשמונה פרקים (פרק ה') מתאר הרמב"ם בהרחבה שהמצב המתוקן ביותר של האדם בעולם הזה הוא שכל מעשיו, </a:t>
            </a:r>
            <a:r>
              <a:rPr lang="he-IL" sz="2000" dirty="0">
                <a:latin typeface="Times New Roman" panose="02020603050405020304" pitchFamily="18" charset="0"/>
                <a:cs typeface="David" panose="020E0502060401010101" pitchFamily="34" charset="-79"/>
              </a:rPr>
              <a:t>בלי יוצא מן הכלל, יעשו לשם מטרה זו של ידיעת השם. </a:t>
            </a:r>
          </a:p>
          <a:p>
            <a:pPr algn="just"/>
            <a:r>
              <a:rPr lang="he-IL" sz="2000" dirty="0">
                <a:latin typeface="Times New Roman" panose="02020603050405020304" pitchFamily="18" charset="0"/>
                <a:cs typeface="David" panose="020E0502060401010101" pitchFamily="34" charset="-79"/>
              </a:rPr>
              <a:t>וז"ל: "צריך לאדם שישעבד כחות נפשו כולם לפי הדעת, </a:t>
            </a:r>
            <a:r>
              <a:rPr lang="he-IL" sz="2000" dirty="0">
                <a:highlight>
                  <a:srgbClr val="FFFF00"/>
                </a:highlight>
                <a:latin typeface="Times New Roman" panose="02020603050405020304" pitchFamily="18" charset="0"/>
                <a:cs typeface="David" panose="020E0502060401010101" pitchFamily="34" charset="-79"/>
              </a:rPr>
              <a:t>וישים לנגד עיניו תמיד תכלית אחת, והיא השגת השם יתברך כפי יכולת האדם לדעת אותו.</a:t>
            </a:r>
            <a:r>
              <a:rPr lang="he-IL" sz="2000" dirty="0">
                <a:latin typeface="Times New Roman" panose="02020603050405020304" pitchFamily="18" charset="0"/>
                <a:cs typeface="David" panose="020E0502060401010101" pitchFamily="34" charset="-79"/>
              </a:rPr>
              <a:t> וישים פעולותיו כולן, תנועותיו, מנוחותיו וכל דבריו, מביאים לזו התכלית, עד שלא יהיה בפעולותיו דבר שלא יביא אל זאת התכלית ... </a:t>
            </a:r>
          </a:p>
          <a:p>
            <a:pPr algn="just"/>
            <a:r>
              <a:rPr lang="he-IL" sz="2000" dirty="0">
                <a:latin typeface="Times New Roman" panose="02020603050405020304" pitchFamily="18" charset="0"/>
                <a:cs typeface="David" panose="020E0502060401010101" pitchFamily="34" charset="-79"/>
              </a:rPr>
              <a:t>זהו אשר בקש ממנו יתברך </a:t>
            </a:r>
            <a:r>
              <a:rPr lang="he-IL" sz="2000" dirty="0" err="1">
                <a:latin typeface="Times New Roman" panose="02020603050405020304" pitchFamily="18" charset="0"/>
                <a:cs typeface="David" panose="020E0502060401010101" pitchFamily="34" charset="-79"/>
              </a:rPr>
              <a:t>שנכוין</a:t>
            </a:r>
            <a:r>
              <a:rPr lang="he-IL" sz="2000" dirty="0">
                <a:latin typeface="Times New Roman" panose="02020603050405020304" pitchFamily="18" charset="0"/>
                <a:cs typeface="David" panose="020E0502060401010101" pitchFamily="34" charset="-79"/>
              </a:rPr>
              <a:t> אליו באמרו (דברים ו' ה'), "ואהבת את ה' </a:t>
            </a:r>
            <a:r>
              <a:rPr lang="he-IL" sz="2000" dirty="0" err="1">
                <a:latin typeface="Times New Roman" panose="02020603050405020304" pitchFamily="18" charset="0"/>
                <a:cs typeface="David" panose="020E0502060401010101" pitchFamily="34" charset="-79"/>
              </a:rPr>
              <a:t>אלהיך</a:t>
            </a:r>
            <a:r>
              <a:rPr lang="he-IL" sz="2000" dirty="0">
                <a:latin typeface="Times New Roman" panose="02020603050405020304" pitchFamily="18" charset="0"/>
                <a:cs typeface="David" panose="020E0502060401010101" pitchFamily="34" charset="-79"/>
              </a:rPr>
              <a:t> בכל לבבך ובכל נפשך ובכל מאודך", רצונו לומר, בכל חלקי נפשך, שתעשה תכלית כל חלק ממנה תכלית אחת, והיא לאהבת השם יתברך.</a:t>
            </a:r>
          </a:p>
          <a:p>
            <a:pPr algn="just"/>
            <a:r>
              <a:rPr lang="he-IL" dirty="0"/>
              <a:t>מה הפירוש לדעת את ה'?</a:t>
            </a:r>
          </a:p>
          <a:p>
            <a:pPr algn="just"/>
            <a:endParaRPr lang="he-IL" dirty="0">
              <a:latin typeface="Times New Roman" panose="02020603050405020304" pitchFamily="18" charset="0"/>
              <a:cs typeface="David" panose="020E0502060401010101" pitchFamily="34" charset="-79"/>
            </a:endParaRPr>
          </a:p>
          <a:p>
            <a:endParaRPr lang="he-IL" dirty="0"/>
          </a:p>
        </p:txBody>
      </p:sp>
      <p:sp>
        <p:nvSpPr>
          <p:cNvPr id="4" name="מציין מיקום של מספר שקופית 3">
            <a:extLst>
              <a:ext uri="{FF2B5EF4-FFF2-40B4-BE49-F238E27FC236}">
                <a16:creationId xmlns:a16="http://schemas.microsoft.com/office/drawing/2014/main" id="{D1E9BCD8-2078-2EBD-0E22-9AE0A63B1510}"/>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3645370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3A87F-D801-082A-BE69-F5DA63EDFD72}"/>
              </a:ext>
            </a:extLst>
          </p:cNvPr>
          <p:cNvSpPr>
            <a:spLocks noGrp="1"/>
          </p:cNvSpPr>
          <p:nvPr>
            <p:ph type="title"/>
          </p:nvPr>
        </p:nvSpPr>
        <p:spPr/>
        <p:txBody>
          <a:bodyPr/>
          <a:lstStyle/>
          <a:p>
            <a:r>
              <a:rPr lang="he-IL" dirty="0"/>
              <a:t>מהי אותה ידיעה?</a:t>
            </a:r>
          </a:p>
        </p:txBody>
      </p:sp>
      <p:sp>
        <p:nvSpPr>
          <p:cNvPr id="3" name="מציין מיקום תוכן 2">
            <a:extLst>
              <a:ext uri="{FF2B5EF4-FFF2-40B4-BE49-F238E27FC236}">
                <a16:creationId xmlns:a16="http://schemas.microsoft.com/office/drawing/2014/main" id="{52410297-C9E3-7618-21AC-CEC712BE30AE}"/>
              </a:ext>
            </a:extLst>
          </p:cNvPr>
          <p:cNvSpPr>
            <a:spLocks noGrp="1"/>
          </p:cNvSpPr>
          <p:nvPr>
            <p:ph idx="1"/>
          </p:nvPr>
        </p:nvSpPr>
        <p:spPr/>
        <p:txBody>
          <a:bodyPr/>
          <a:lstStyle/>
          <a:p>
            <a:r>
              <a:rPr lang="he-IL" dirty="0"/>
              <a:t>מה הפירוש לדעת את ה'?</a:t>
            </a:r>
          </a:p>
          <a:p>
            <a:r>
              <a:rPr lang="he-IL" dirty="0"/>
              <a:t>כותב מחבר הספר שערי אהבה:</a:t>
            </a:r>
          </a:p>
          <a:p>
            <a:r>
              <a:rPr kumimoji="0" lang="he-IL" sz="1800" b="1" i="0" u="none" strike="noStrike" kern="1200" cap="none" spc="0" normalizeH="0" baseline="0" noProof="0" dirty="0">
                <a:ln>
                  <a:noFill/>
                </a:ln>
                <a:solidFill>
                  <a:prstClr val="black">
                    <a:lumMod val="75000"/>
                    <a:lumOff val="25000"/>
                  </a:prstClr>
                </a:solidFill>
                <a:effectLst/>
                <a:highlight>
                  <a:srgbClr val="FFFF00"/>
                </a:highlight>
                <a:uLnTx/>
                <a:uFillTx/>
                <a:latin typeface="Calibri" panose="020F0502020204030204" pitchFamily="34" charset="0"/>
                <a:ea typeface="Calibri" panose="020F0502020204030204" pitchFamily="34" charset="0"/>
                <a:cs typeface="Arial" panose="020B0604020202020204" pitchFamily="34" charset="0"/>
              </a:rPr>
              <a:t>התדמית רגשית העמוקה בלב האדם - שהיא הכרתו הרגשית בבורא העולם – "ידיעת ה'" שלו.</a:t>
            </a:r>
          </a:p>
          <a:p>
            <a:r>
              <a:rPr lang="he-IL"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rPr>
              <a:t>ההכרה הרגשית העמוקה של האדם כלפי ה' – היא ידיעת ה'. </a:t>
            </a:r>
          </a:p>
          <a:p>
            <a:endParaRPr lang="he-IL"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endParaRPr>
          </a:p>
          <a:p>
            <a:endParaRPr lang="he-IL"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endParaRPr>
          </a:p>
          <a:p>
            <a:endParaRPr lang="he-IL"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endParaRPr>
          </a:p>
          <a:p>
            <a:r>
              <a:rPr lang="he-IL" sz="1800" kern="1400" dirty="0">
                <a:effectLst/>
                <a:latin typeface="Arial" panose="020B0604020202020204" pitchFamily="34" charset="0"/>
                <a:ea typeface="Times New Roman" panose="02020603050405020304" pitchFamily="18" charset="0"/>
                <a:cs typeface="David" panose="020E0502060401010101" pitchFamily="34" charset="-79"/>
              </a:rPr>
              <a:t>תגובת האדם לאותיות שם ה' יכולה לשמש כבדיקה למידת אהבת ה' שזכה אליה. מידת הנעימות שציור אותיות אלו מול העיניים גורמת לו, היא סימן לעומק אהבת ה' האמיתית שרכש. </a:t>
            </a:r>
          </a:p>
          <a:p>
            <a:r>
              <a:rPr lang="he-IL" sz="1800" kern="1400" dirty="0">
                <a:effectLst/>
                <a:latin typeface="Arial" panose="020B0604020202020204" pitchFamily="34" charset="0"/>
                <a:ea typeface="Times New Roman" panose="02020603050405020304" pitchFamily="18" charset="0"/>
                <a:cs typeface="David" panose="020E0502060401010101" pitchFamily="34" charset="-79"/>
              </a:rPr>
              <a:t>ניתן לדמות זאת לדגל של מדינה. כמו שהיחס הרגשי של האדם לדגל מגלה את היחס למדינה כולה, כך – להבדיל – היחס </a:t>
            </a:r>
            <a:r>
              <a:rPr lang="he-IL" kern="1400" dirty="0">
                <a:latin typeface="Arial" panose="020B0604020202020204" pitchFamily="34" charset="0"/>
                <a:cs typeface="David" panose="020E0502060401010101" pitchFamily="34" charset="-79"/>
              </a:rPr>
              <a:t>לאותיות שמסמלות את שמו </a:t>
            </a:r>
            <a:r>
              <a:rPr lang="he-IL" kern="1400" dirty="0" err="1">
                <a:latin typeface="Arial" panose="020B0604020202020204" pitchFamily="34" charset="0"/>
                <a:cs typeface="David" panose="020E0502060401010101" pitchFamily="34" charset="-79"/>
              </a:rPr>
              <a:t>ית</a:t>
            </a:r>
            <a:r>
              <a:rPr lang="he-IL" kern="1400" dirty="0">
                <a:latin typeface="Arial" panose="020B0604020202020204" pitchFamily="34" charset="0"/>
                <a:cs typeface="David" panose="020E0502060401010101" pitchFamily="34" charset="-79"/>
              </a:rPr>
              <a:t>', מגלה את עומק היחס האמיתי שחש האדם כלפי השי"ת בעצמו.</a:t>
            </a:r>
          </a:p>
          <a:p>
            <a:endParaRPr lang="en-US" kern="1400" dirty="0">
              <a:latin typeface="Arial" panose="020B0604020202020204" pitchFamily="34" charset="0"/>
              <a:cs typeface="David" panose="020E0502060401010101" pitchFamily="34" charset="-79"/>
            </a:endParaRP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D6305A02-787D-71CC-0950-C46D3D4FCB3E}"/>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27116263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F4C6D6-BD14-B1E4-5F6E-46BB1F683EBE}"/>
              </a:ext>
            </a:extLst>
          </p:cNvPr>
          <p:cNvSpPr>
            <a:spLocks noGrp="1"/>
          </p:cNvSpPr>
          <p:nvPr>
            <p:ph type="title"/>
          </p:nvPr>
        </p:nvSpPr>
        <p:spPr/>
        <p:txBody>
          <a:bodyPr/>
          <a:lstStyle/>
          <a:p>
            <a:r>
              <a:rPr lang="he-IL" dirty="0"/>
              <a:t>דעת </a:t>
            </a:r>
          </a:p>
        </p:txBody>
      </p:sp>
      <p:sp>
        <p:nvSpPr>
          <p:cNvPr id="3" name="מציין מיקום תוכן 2">
            <a:extLst>
              <a:ext uri="{FF2B5EF4-FFF2-40B4-BE49-F238E27FC236}">
                <a16:creationId xmlns:a16="http://schemas.microsoft.com/office/drawing/2014/main" id="{88591508-B572-D1BB-804A-4A9687ADDC4B}"/>
              </a:ext>
            </a:extLst>
          </p:cNvPr>
          <p:cNvSpPr>
            <a:spLocks noGrp="1"/>
          </p:cNvSpPr>
          <p:nvPr>
            <p:ph idx="1"/>
          </p:nvPr>
        </p:nvSpPr>
        <p:spPr/>
        <p:txBody>
          <a:bodyPr>
            <a:normAutofit/>
          </a:bodyPr>
          <a:lstStyle/>
          <a:p>
            <a:pPr>
              <a:lnSpc>
                <a:spcPct val="150000"/>
              </a:lnSpc>
            </a:pPr>
            <a:r>
              <a:rPr lang="he-IL" sz="800" dirty="0">
                <a:cs typeface="+mj-cs"/>
              </a:rPr>
              <a:t>בראשית פרק </a:t>
            </a:r>
            <a:r>
              <a:rPr lang="he-IL" sz="800" dirty="0" err="1">
                <a:cs typeface="+mj-cs"/>
              </a:rPr>
              <a:t>יח</a:t>
            </a:r>
            <a:r>
              <a:rPr lang="he-IL" sz="800" dirty="0">
                <a:cs typeface="+mj-cs"/>
              </a:rPr>
              <a:t> פסוק </a:t>
            </a:r>
            <a:r>
              <a:rPr lang="he-IL" sz="800" dirty="0" err="1">
                <a:cs typeface="+mj-cs"/>
              </a:rPr>
              <a:t>יט</a:t>
            </a:r>
            <a:r>
              <a:rPr lang="he-IL" sz="800" dirty="0">
                <a:cs typeface="+mj-cs"/>
              </a:rPr>
              <a:t>  </a:t>
            </a:r>
            <a:r>
              <a:rPr lang="he-IL" dirty="0">
                <a:solidFill>
                  <a:schemeClr val="accent6">
                    <a:lumMod val="75000"/>
                  </a:schemeClr>
                </a:solidFill>
                <a:cs typeface="+mj-cs"/>
              </a:rPr>
              <a:t>כִּי יְדַעְתִּיו </a:t>
            </a:r>
            <a:r>
              <a:rPr lang="he-IL" dirty="0">
                <a:cs typeface="+mj-cs"/>
              </a:rPr>
              <a:t>לְמַעַן אֲשֶׁר </a:t>
            </a:r>
            <a:r>
              <a:rPr lang="he-IL" dirty="0" err="1">
                <a:cs typeface="+mj-cs"/>
              </a:rPr>
              <a:t>יְצַוֶּה</a:t>
            </a:r>
            <a:r>
              <a:rPr lang="he-IL" dirty="0">
                <a:cs typeface="+mj-cs"/>
              </a:rPr>
              <a:t> אֶת בָּנָיו וְאֶת בֵּיתוֹ אַחֲרָיו וְשָׁמְרוּ דֶּרֶךְ יְיָ לַעֲשׂוֹת צְדָקָה וּמִשְׁפָּט.</a:t>
            </a:r>
          </a:p>
          <a:p>
            <a:pPr>
              <a:lnSpc>
                <a:spcPct val="150000"/>
              </a:lnSpc>
            </a:pPr>
            <a:r>
              <a:rPr lang="he-IL" dirty="0">
                <a:cs typeface="+mj-cs"/>
              </a:rPr>
              <a:t>רש"י: כי ידעתיו - לשון חיבה, כמו (רות ב א) מודע לאישה, (שם ג ב) הלא בועז מודעתנו, (שמות לג </a:t>
            </a:r>
            <a:r>
              <a:rPr lang="he-IL" dirty="0" err="1">
                <a:cs typeface="+mj-cs"/>
              </a:rPr>
              <a:t>יז</a:t>
            </a:r>
            <a:r>
              <a:rPr lang="he-IL" dirty="0">
                <a:cs typeface="+mj-cs"/>
              </a:rPr>
              <a:t>) ואדעך בשם, ואמנם עיקר לשון כולם אינו אלא לשון ידיעה, </a:t>
            </a:r>
            <a:r>
              <a:rPr lang="he-IL" dirty="0">
                <a:highlight>
                  <a:srgbClr val="FFFF00"/>
                </a:highlight>
                <a:cs typeface="+mj-cs"/>
              </a:rPr>
              <a:t>שהמחבב את האדם מקרבו אצלו ויודעו ומכירו.  </a:t>
            </a:r>
          </a:p>
          <a:p>
            <a:pPr algn="just">
              <a:lnSpc>
                <a:spcPct val="150000"/>
              </a:lnSpc>
            </a:pPr>
            <a:r>
              <a:rPr lang="he-IL" dirty="0">
                <a:cs typeface="+mj-cs"/>
              </a:rPr>
              <a:t>שעורי דעת חלק ד - חכמה ומוסר שעור ג הספרים </a:t>
            </a:r>
            <a:r>
              <a:rPr lang="he-IL" dirty="0" err="1">
                <a:cs typeface="+mj-cs"/>
              </a:rPr>
              <a:t>הק</a:t>
            </a:r>
            <a:r>
              <a:rPr lang="he-IL" dirty="0">
                <a:cs typeface="+mj-cs"/>
              </a:rPr>
              <a:t>' מכנים חכמה בשם "אבא" ובינה בשם "אמא", אבא הוא המשפיע ומוליד, אמא היא הקולטת השפעה זו, </a:t>
            </a:r>
            <a:r>
              <a:rPr lang="he-IL" dirty="0" err="1">
                <a:cs typeface="+mj-cs"/>
              </a:rPr>
              <a:t>מרחיבתה</a:t>
            </a:r>
            <a:r>
              <a:rPr lang="he-IL" dirty="0">
                <a:cs typeface="+mj-cs"/>
              </a:rPr>
              <a:t> בקרבה </a:t>
            </a:r>
            <a:r>
              <a:rPr lang="he-IL" dirty="0" err="1">
                <a:cs typeface="+mj-cs"/>
              </a:rPr>
              <a:t>ומשלימתה</a:t>
            </a:r>
            <a:r>
              <a:rPr lang="he-IL" dirty="0">
                <a:cs typeface="+mj-cs"/>
              </a:rPr>
              <a:t>, "דעת" היא תולדת החכמה והבינה והוא ענין קרוב וקשור לאיזה עצם, </a:t>
            </a:r>
          </a:p>
          <a:p>
            <a:pPr algn="just">
              <a:lnSpc>
                <a:spcPct val="150000"/>
              </a:lnSpc>
            </a:pPr>
            <a:r>
              <a:rPr lang="he-IL" dirty="0">
                <a:cs typeface="+mj-cs"/>
              </a:rPr>
              <a:t>וכמו </a:t>
            </a:r>
            <a:r>
              <a:rPr lang="he-IL" dirty="0" err="1">
                <a:cs typeface="+mj-cs"/>
              </a:rPr>
              <a:t>שמצינו</a:t>
            </a:r>
            <a:r>
              <a:rPr lang="he-IL" dirty="0">
                <a:cs typeface="+mj-cs"/>
              </a:rPr>
              <a:t> בתורה "כי ידעתיו למען אשר </a:t>
            </a:r>
            <a:r>
              <a:rPr lang="he-IL" dirty="0" err="1">
                <a:cs typeface="+mj-cs"/>
              </a:rPr>
              <a:t>יצוה</a:t>
            </a:r>
            <a:r>
              <a:rPr lang="he-IL" dirty="0">
                <a:cs typeface="+mj-cs"/>
              </a:rPr>
              <a:t> את בניו" וגו' </a:t>
            </a:r>
            <a:r>
              <a:rPr lang="he-IL" sz="800" dirty="0" err="1">
                <a:cs typeface="+mj-cs"/>
              </a:rPr>
              <a:t>ופירש"י</a:t>
            </a:r>
            <a:r>
              <a:rPr lang="he-IL" sz="800" dirty="0">
                <a:cs typeface="+mj-cs"/>
              </a:rPr>
              <a:t>: "כי ידעתיו - לשון חיבה, כמו מודע לאישה, ואדעך בשם. ואמנם עיקר לשון כולם אינו אלא לשון ידיעה, שהמחבב את האדם מקרבו אצלו ויודעו ומכירו". וכן מצינו "והאדם ידע את חוה אשתו" - </a:t>
            </a:r>
            <a:r>
              <a:rPr lang="he-IL" sz="800" dirty="0" err="1">
                <a:cs typeface="+mj-cs"/>
              </a:rPr>
              <a:t>מכיון</a:t>
            </a:r>
            <a:r>
              <a:rPr lang="he-IL" sz="800" dirty="0">
                <a:cs typeface="+mj-cs"/>
              </a:rPr>
              <a:t> שנתקרב אליה נקרא "ידע אותה". </a:t>
            </a:r>
          </a:p>
          <a:p>
            <a:pPr algn="just">
              <a:lnSpc>
                <a:spcPct val="150000"/>
              </a:lnSpc>
            </a:pPr>
            <a:r>
              <a:rPr lang="he-IL" dirty="0">
                <a:cs typeface="+mj-cs"/>
              </a:rPr>
              <a:t>וכן ענין דעה, </a:t>
            </a:r>
            <a:r>
              <a:rPr lang="he-IL" dirty="0" err="1">
                <a:cs typeface="+mj-cs"/>
              </a:rPr>
              <a:t>שמצינו</a:t>
            </a:r>
            <a:r>
              <a:rPr lang="he-IL" dirty="0">
                <a:cs typeface="+mj-cs"/>
              </a:rPr>
              <a:t> בספרים </a:t>
            </a:r>
            <a:r>
              <a:rPr lang="he-IL" dirty="0" err="1">
                <a:cs typeface="+mj-cs"/>
              </a:rPr>
              <a:t>הק</a:t>
            </a:r>
            <a:r>
              <a:rPr lang="he-IL" dirty="0">
                <a:cs typeface="+mj-cs"/>
              </a:rPr>
              <a:t>', </a:t>
            </a:r>
            <a:r>
              <a:rPr lang="he-IL" dirty="0">
                <a:highlight>
                  <a:srgbClr val="FFFF00"/>
                </a:highlight>
                <a:cs typeface="+mj-cs"/>
              </a:rPr>
              <a:t>משמעו הוא שמתקרבות ידיעות החכמה אל האדם, וכשאלו הידיעות הנאצרות </a:t>
            </a:r>
            <a:r>
              <a:rPr lang="he-IL" dirty="0" err="1">
                <a:highlight>
                  <a:srgbClr val="FFFF00"/>
                </a:highlight>
                <a:cs typeface="+mj-cs"/>
              </a:rPr>
              <a:t>בלבו</a:t>
            </a:r>
            <a:r>
              <a:rPr lang="he-IL" dirty="0">
                <a:highlight>
                  <a:srgbClr val="FFFF00"/>
                </a:highlight>
                <a:cs typeface="+mj-cs"/>
              </a:rPr>
              <a:t> של האדם, </a:t>
            </a:r>
            <a:r>
              <a:rPr lang="he-IL" dirty="0" err="1">
                <a:highlight>
                  <a:srgbClr val="FFFF00"/>
                </a:highlight>
                <a:cs typeface="+mj-cs"/>
              </a:rPr>
              <a:t>נתאגדו</a:t>
            </a:r>
            <a:r>
              <a:rPr lang="he-IL" dirty="0">
                <a:highlight>
                  <a:srgbClr val="FFFF00"/>
                </a:highlight>
                <a:cs typeface="+mj-cs"/>
              </a:rPr>
              <a:t> </a:t>
            </a:r>
            <a:r>
              <a:rPr lang="he-IL" dirty="0" err="1">
                <a:highlight>
                  <a:srgbClr val="FFFF00"/>
                </a:highlight>
                <a:cs typeface="+mj-cs"/>
              </a:rPr>
              <a:t>ונתאחדו</a:t>
            </a:r>
            <a:r>
              <a:rPr lang="he-IL" dirty="0">
                <a:highlight>
                  <a:srgbClr val="FFFF00"/>
                </a:highlight>
                <a:cs typeface="+mj-cs"/>
              </a:rPr>
              <a:t> בקשר בלתי נפרד ל"אני" הפנימי שלו ורצונו, חפצו ומעשיו הם תוצאה ישרה מהתמזגות ידיעותיו עם שורש נשמתו</a:t>
            </a:r>
            <a:r>
              <a:rPr lang="he-IL" dirty="0">
                <a:cs typeface="+mj-cs"/>
              </a:rPr>
              <a:t>, ידיעות כגון אלו, שלו הן, בעלים הוא עליהן בהטותו את מעשיו עפ"י חפצו ורצונו שבאו מתוך </a:t>
            </a:r>
            <a:r>
              <a:rPr lang="he-IL" dirty="0" err="1">
                <a:cs typeface="+mj-cs"/>
              </a:rPr>
              <a:t>התישבות</a:t>
            </a:r>
            <a:r>
              <a:rPr lang="he-IL" dirty="0">
                <a:cs typeface="+mj-cs"/>
              </a:rPr>
              <a:t> החכמה </a:t>
            </a:r>
            <a:r>
              <a:rPr lang="he-IL" dirty="0" err="1">
                <a:cs typeface="+mj-cs"/>
              </a:rPr>
              <a:t>בלבו</a:t>
            </a:r>
            <a:r>
              <a:rPr lang="he-IL" dirty="0">
                <a:cs typeface="+mj-cs"/>
              </a:rPr>
              <a:t> ונשמתו. </a:t>
            </a:r>
          </a:p>
        </p:txBody>
      </p:sp>
      <p:sp>
        <p:nvSpPr>
          <p:cNvPr id="4" name="מציין מיקום של מספר שקופית 3">
            <a:extLst>
              <a:ext uri="{FF2B5EF4-FFF2-40B4-BE49-F238E27FC236}">
                <a16:creationId xmlns:a16="http://schemas.microsoft.com/office/drawing/2014/main" id="{450AE5F8-4A3A-C868-F363-420E2143D2D6}"/>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2230891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10E95-A15E-93D0-2CB2-8A91D14437B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068594F-16CC-6D39-366A-5BF383192335}"/>
              </a:ext>
            </a:extLst>
          </p:cNvPr>
          <p:cNvSpPr>
            <a:spLocks noGrp="1"/>
          </p:cNvSpPr>
          <p:nvPr>
            <p:ph type="title"/>
          </p:nvPr>
        </p:nvSpPr>
        <p:spPr>
          <a:xfrm>
            <a:off x="1745673" y="214685"/>
            <a:ext cx="9758939" cy="1690315"/>
          </a:xfrm>
        </p:spPr>
        <p:txBody>
          <a:bodyPr>
            <a:normAutofit/>
          </a:bodyPr>
          <a:lstStyle/>
          <a:p>
            <a:pPr algn="ctr"/>
            <a:r>
              <a:rPr lang="he-IL" sz="4800" b="1" dirty="0"/>
              <a:t>ידיעת ה' – הצטברות החוויות</a:t>
            </a:r>
            <a:endParaRPr lang="he-IL" sz="8800" b="1" dirty="0"/>
          </a:p>
        </p:txBody>
      </p:sp>
      <p:sp>
        <p:nvSpPr>
          <p:cNvPr id="3" name="מציין מיקום תוכן 2">
            <a:extLst>
              <a:ext uri="{FF2B5EF4-FFF2-40B4-BE49-F238E27FC236}">
                <a16:creationId xmlns:a16="http://schemas.microsoft.com/office/drawing/2014/main" id="{9A7D9545-FAB8-6503-2D3E-DD438ACE6D48}"/>
              </a:ext>
            </a:extLst>
          </p:cNvPr>
          <p:cNvSpPr>
            <a:spLocks noGrp="1"/>
          </p:cNvSpPr>
          <p:nvPr>
            <p:ph idx="1"/>
          </p:nvPr>
        </p:nvSpPr>
        <p:spPr>
          <a:xfrm>
            <a:off x="955343" y="1264554"/>
            <a:ext cx="10549269" cy="5477439"/>
          </a:xfrm>
        </p:spPr>
        <p:txBody>
          <a:bodyPr>
            <a:normAutofit/>
          </a:bodyPr>
          <a:lstStyle/>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בכוחן של כל החוויות שאדם חווה במשך חייו להוסיף להכרתו במידת טובו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שהיא "ידיעת ה'" שלו. </a:t>
            </a:r>
          </a:p>
          <a:p>
            <a:pPr algn="just"/>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על ידי הצטברות כל החוויות האלו, ובמידה שהוא השתמש בהן לבנות את הכרתו המוחשית בתכונותיו </a:t>
            </a:r>
            <a:r>
              <a:rPr lang="he-IL" sz="1800"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הוא יגיע בסוף חייו להכרה מסוימת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בהשי"ת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שבה נמדדת כל הצלחת חייו האמיתית. </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וכלשונו של הרמב"ם (הל' מזוזה פ"ו הל' י"ג)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"אין דבר העומד לעולם ולעולמי עולמים אלא ידיעת צור העולם"</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עכ"ל.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r>
              <a:rPr lang="he-IL" sz="1800" kern="1400" dirty="0">
                <a:effectLst/>
                <a:latin typeface="Narkisim" panose="020E0502050101010101" pitchFamily="34" charset="-79"/>
                <a:ea typeface="Calibri" panose="020F0502020204030204" pitchFamily="34" charset="0"/>
                <a:cs typeface="David" panose="020E0502060401010101" pitchFamily="34" charset="-79"/>
              </a:rPr>
              <a:t>כמו שכתב בספר חרדים - פרק א', וז"ל: כתוב בדברי הנביאים (ירמיה ב' - ח') "ותופשי התורה לא ידעוני", וכתיב "ישראל לא ידע" (ישעיה א' - ג') וכתיב "כי אם בזאת יתהלל המתהלל השכל וידוע אותי" (ירמיה ט' - כ"ג), והלא ידיעה זו </a:t>
            </a:r>
            <a:r>
              <a:rPr lang="he-IL" sz="1800" kern="1400" dirty="0" err="1">
                <a:effectLst/>
                <a:latin typeface="Narkisim" panose="020E0502050101010101" pitchFamily="34" charset="-79"/>
                <a:ea typeface="Calibri" panose="020F0502020204030204" pitchFamily="34" charset="0"/>
                <a:cs typeface="David" panose="020E0502060401010101" pitchFamily="34" charset="-79"/>
              </a:rPr>
              <a:t>זיל</a:t>
            </a:r>
            <a:r>
              <a:rPr lang="he-IL" sz="1800" kern="1400" dirty="0">
                <a:effectLst/>
                <a:latin typeface="Narkisim" panose="020E0502050101010101" pitchFamily="34" charset="-79"/>
                <a:ea typeface="Calibri" panose="020F0502020204030204" pitchFamily="34" charset="0"/>
                <a:cs typeface="David" panose="020E0502060401010101" pitchFamily="34" charset="-79"/>
              </a:rPr>
              <a:t> קרי בי רב הוא, </a:t>
            </a:r>
            <a:r>
              <a:rPr lang="he-IL" sz="1800" kern="1400" dirty="0">
                <a:effectLst/>
                <a:highlight>
                  <a:srgbClr val="FFFF00"/>
                </a:highlight>
                <a:latin typeface="Narkisim" panose="020E0502050101010101" pitchFamily="34" charset="-79"/>
                <a:ea typeface="Calibri" panose="020F0502020204030204" pitchFamily="34" charset="0"/>
                <a:cs typeface="David" panose="020E0502060401010101" pitchFamily="34" charset="-79"/>
              </a:rPr>
              <a:t>ואפילו עם הארץ שבישראל יודע אותה? </a:t>
            </a:r>
          </a:p>
          <a:p>
            <a:pPr algn="just" rtl="1"/>
            <a:r>
              <a:rPr lang="he-IL" sz="1800" kern="1400" dirty="0">
                <a:effectLst/>
                <a:latin typeface="Narkisim" panose="020E0502050101010101" pitchFamily="34" charset="-79"/>
                <a:ea typeface="Calibri" panose="020F0502020204030204" pitchFamily="34" charset="0"/>
                <a:cs typeface="David" panose="020E0502060401010101" pitchFamily="34" charset="-79"/>
              </a:rPr>
              <a:t>אלא מכאן אתה למד, שפירוש </a:t>
            </a:r>
            <a:r>
              <a:rPr lang="he-IL" sz="1800" b="1" kern="1400" dirty="0">
                <a:effectLst/>
                <a:latin typeface="Narkisim" panose="020E0502050101010101" pitchFamily="34" charset="-79"/>
                <a:ea typeface="Calibri" panose="020F0502020204030204" pitchFamily="34" charset="0"/>
                <a:cs typeface="David" panose="020E0502060401010101" pitchFamily="34" charset="-79"/>
              </a:rPr>
              <a:t>"ידיעה" זו [הוא] כעין ראִיה בתוקף האמונה, </a:t>
            </a:r>
            <a:r>
              <a:rPr lang="he-IL" sz="1800" kern="1400" dirty="0">
                <a:effectLst/>
                <a:latin typeface="Narkisim" panose="020E0502050101010101" pitchFamily="34" charset="-79"/>
                <a:ea typeface="Calibri" panose="020F0502020204030204" pitchFamily="34" charset="0"/>
                <a:cs typeface="David" panose="020E0502060401010101" pitchFamily="34" charset="-79"/>
              </a:rPr>
              <a:t>דומה למשכיל בעיני שכלו כאילו רואהו בעיני בשרו ... וזהו שאמר דוד המלך ע"ה "עיני תמיד אל ה'", ואומר "</a:t>
            </a:r>
            <a:r>
              <a:rPr lang="he-IL" sz="1800" kern="1400" dirty="0" err="1">
                <a:effectLst/>
                <a:latin typeface="Narkisim" panose="020E0502050101010101" pitchFamily="34" charset="-79"/>
                <a:ea typeface="Calibri" panose="020F0502020204030204" pitchFamily="34" charset="0"/>
                <a:cs typeface="David" panose="020E0502060401010101" pitchFamily="34" charset="-79"/>
              </a:rPr>
              <a:t>שויתי</a:t>
            </a:r>
            <a:r>
              <a:rPr lang="he-IL" sz="1800" kern="1400" dirty="0">
                <a:effectLst/>
                <a:latin typeface="Narkisim" panose="020E0502050101010101" pitchFamily="34" charset="-79"/>
                <a:ea typeface="Calibri" panose="020F0502020204030204" pitchFamily="34" charset="0"/>
                <a:cs typeface="David" panose="020E0502060401010101" pitchFamily="34" charset="-79"/>
              </a:rPr>
              <a:t> ה' לנגדי תמיד".</a:t>
            </a:r>
            <a:endParaRPr lang="en-US" sz="1800"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504706D8-E79B-EC8B-4D4F-E2E36AAC7400}"/>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19581954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FF6093-2848-CDC9-8D01-DA525F06322A}"/>
              </a:ext>
            </a:extLst>
          </p:cNvPr>
          <p:cNvSpPr>
            <a:spLocks noGrp="1"/>
          </p:cNvSpPr>
          <p:nvPr>
            <p:ph type="title"/>
          </p:nvPr>
        </p:nvSpPr>
        <p:spPr/>
        <p:txBody>
          <a:bodyPr/>
          <a:lstStyle/>
          <a:p>
            <a:r>
              <a:rPr lang="he-IL" dirty="0"/>
              <a:t>הודיעני נא את דרכיך</a:t>
            </a:r>
          </a:p>
        </p:txBody>
      </p:sp>
      <p:sp>
        <p:nvSpPr>
          <p:cNvPr id="3" name="מציין מיקום תוכן 2">
            <a:extLst>
              <a:ext uri="{FF2B5EF4-FFF2-40B4-BE49-F238E27FC236}">
                <a16:creationId xmlns:a16="http://schemas.microsoft.com/office/drawing/2014/main" id="{073E2B87-0288-39CC-0003-36D538C30AA1}"/>
              </a:ext>
            </a:extLst>
          </p:cNvPr>
          <p:cNvSpPr>
            <a:spLocks noGrp="1"/>
          </p:cNvSpPr>
          <p:nvPr>
            <p:ph idx="1"/>
          </p:nvPr>
        </p:nvSpPr>
        <p:spPr/>
        <p:txBody>
          <a:bodyPr/>
          <a:lstStyle/>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משה רבנו שאל מרבש"ע כשאמר (שמות ל"ג - י"ג) "הודיעני נא את דרכיך ", שביקש ממנו שיגלה לו באיזה אופן ראוי לנו להתייחס אליו. </a:t>
            </a:r>
          </a:p>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ונראה שהיה כלול בשאלתו, שכיון שאין לנו אפשרות כלל להכיר את מהותו של הקב"ה, אנו צריכים גילוי נבואי כדי ללמד אותנו את האופן שבו מותר וראוי לנו להתייחס אליו </a:t>
            </a:r>
            <a:r>
              <a:rPr lang="he-IL" dirty="0" err="1">
                <a:latin typeface="Narkisim" panose="020E0502050101010101" pitchFamily="34" charset="-79"/>
                <a:ea typeface="Calibri" panose="020F0502020204030204" pitchFamily="34" charset="0"/>
                <a:cs typeface="David" panose="020E0502060401010101" pitchFamily="34" charset="-79"/>
              </a:rPr>
              <a:t>ית</a:t>
            </a:r>
            <a:r>
              <a:rPr lang="he-IL" dirty="0">
                <a:latin typeface="Narkisim" panose="020E0502050101010101" pitchFamily="34" charset="-79"/>
                <a:ea typeface="Calibri" panose="020F0502020204030204" pitchFamily="34" charset="0"/>
                <a:cs typeface="David" panose="020E0502060401010101" pitchFamily="34" charset="-79"/>
              </a:rPr>
              <a:t>' . </a:t>
            </a:r>
          </a:p>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כמו שכתב האבן עזרא (פי' הקצר) שם: וטעם "הודיעני נא את דרכיך", כי יוצר בראשית אין </a:t>
            </a:r>
            <a:r>
              <a:rPr lang="he-IL" dirty="0" err="1">
                <a:latin typeface="Narkisim" panose="020E0502050101010101" pitchFamily="34" charset="-79"/>
                <a:ea typeface="Calibri" panose="020F0502020204030204" pitchFamily="34" charset="0"/>
                <a:cs typeface="David" panose="020E0502060401010101" pitchFamily="34" charset="-79"/>
              </a:rPr>
              <a:t>כח</a:t>
            </a:r>
            <a:r>
              <a:rPr lang="he-IL" dirty="0">
                <a:latin typeface="Narkisim" panose="020E0502050101010101" pitchFamily="34" charset="-79"/>
                <a:ea typeface="Calibri" panose="020F0502020204030204" pitchFamily="34" charset="0"/>
                <a:cs typeface="David" panose="020E0502060401010101" pitchFamily="34" charset="-79"/>
              </a:rPr>
              <a:t> בנברא לדעתו, כי אם בדרכיו, </a:t>
            </a:r>
            <a:r>
              <a:rPr lang="he-IL" dirty="0">
                <a:highlight>
                  <a:srgbClr val="FFFF00"/>
                </a:highlight>
                <a:latin typeface="Narkisim" panose="020E0502050101010101" pitchFamily="34" charset="-79"/>
                <a:ea typeface="Calibri" panose="020F0502020204030204" pitchFamily="34" charset="0"/>
                <a:cs typeface="David" panose="020E0502060401010101" pitchFamily="34" charset="-79"/>
              </a:rPr>
              <a:t>ומי שיודע דרכיו ידענו, כי אז יהיה כמו צורה</a:t>
            </a:r>
            <a:r>
              <a:rPr lang="he-IL" dirty="0">
                <a:latin typeface="Narkisim" panose="020E0502050101010101" pitchFamily="34" charset="-79"/>
                <a:ea typeface="Calibri" panose="020F0502020204030204" pitchFamily="34" charset="0"/>
                <a:cs typeface="David" panose="020E0502060401010101" pitchFamily="34" charset="-79"/>
              </a:rPr>
              <a:t>. </a:t>
            </a:r>
          </a:p>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על שאלה זו השיב לו השי"ת: "ה' ה' א- ל רחום וחנון ארך אפיים ורב חסד </a:t>
            </a:r>
            <a:r>
              <a:rPr lang="he-IL" dirty="0" err="1">
                <a:latin typeface="Narkisim" panose="020E0502050101010101" pitchFamily="34" charset="-79"/>
                <a:ea typeface="Calibri" panose="020F0502020204030204" pitchFamily="34" charset="0"/>
                <a:cs typeface="David" panose="020E0502060401010101" pitchFamily="34" charset="-79"/>
              </a:rPr>
              <a:t>וכו</a:t>
            </a:r>
            <a:r>
              <a:rPr lang="he-IL" dirty="0">
                <a:latin typeface="Narkisim" panose="020E0502050101010101" pitchFamily="34" charset="-79"/>
                <a:ea typeface="Calibri" panose="020F0502020204030204" pitchFamily="34" charset="0"/>
                <a:cs typeface="David" panose="020E0502060401010101" pitchFamily="34" charset="-79"/>
              </a:rPr>
              <a:t>'". </a:t>
            </a:r>
          </a:p>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במילים אלו תיאר השי"ת את המידות שבהן הוא מנהיג את העולם, וגילה לנו שהיחס הראוי והאמיתי שבו עלינו להתייחס אליו הוא כמי שיש לו "מידות" של נדיבות ורחמים, שמניעות את כל החסדים וכל המתנות הרבות שאנו מסובבים בהם.</a:t>
            </a:r>
          </a:p>
          <a:p>
            <a:pPr marL="25400" indent="457200" algn="just">
              <a:lnSpc>
                <a:spcPct val="150000"/>
              </a:lnSpc>
              <a:tabLst>
                <a:tab pos="-52070" algn="l"/>
              </a:tabLst>
            </a:pPr>
            <a:r>
              <a:rPr lang="he-IL" kern="1400" dirty="0">
                <a:latin typeface="Arial" panose="020B0604020202020204" pitchFamily="34" charset="0"/>
                <a:cs typeface="David" panose="020E0502060401010101" pitchFamily="34" charset="-79"/>
              </a:rPr>
              <a:t>ירמיהו פרק ט פסוק </a:t>
            </a:r>
            <a:r>
              <a:rPr lang="he-IL" kern="1400" dirty="0" err="1">
                <a:latin typeface="Arial" panose="020B0604020202020204" pitchFamily="34" charset="0"/>
                <a:cs typeface="David" panose="020E0502060401010101" pitchFamily="34" charset="-79"/>
              </a:rPr>
              <a:t>כג</a:t>
            </a:r>
            <a:r>
              <a:rPr lang="he-IL" kern="1400" dirty="0">
                <a:latin typeface="Arial" panose="020B0604020202020204" pitchFamily="34" charset="0"/>
                <a:cs typeface="David" panose="020E0502060401010101" pitchFamily="34" charset="-79"/>
              </a:rPr>
              <a:t> - כִּי אִם בְּזֹאת יִתְהַלֵּל הַמִּתְהַלֵּל </a:t>
            </a:r>
            <a:r>
              <a:rPr lang="he-IL" kern="1400" dirty="0">
                <a:highlight>
                  <a:srgbClr val="FFFF00"/>
                </a:highlight>
                <a:latin typeface="Arial" panose="020B0604020202020204" pitchFamily="34" charset="0"/>
                <a:cs typeface="David" panose="020E0502060401010101" pitchFamily="34" charset="-79"/>
              </a:rPr>
              <a:t>הַשְׂכֵּל וְיָדֹעַ אוֹתִי </a:t>
            </a:r>
            <a:r>
              <a:rPr lang="he-IL" kern="1400" dirty="0">
                <a:latin typeface="Arial" panose="020B0604020202020204" pitchFamily="34" charset="0"/>
                <a:cs typeface="David" panose="020E0502060401010101" pitchFamily="34" charset="-79"/>
              </a:rPr>
              <a:t>כִּי אֲנִי יְיָ עֹשֶׂה חֶסֶד מִשְׁפָּט וּצְדָקָה בָּאָרֶץ כִּי בְאֵלֶּה חָפַצְתִּי נְאֻם יְיָ:</a:t>
            </a:r>
          </a:p>
          <a:p>
            <a:pPr marL="25400" indent="457200" algn="just" rtl="1">
              <a:lnSpc>
                <a:spcPct val="150000"/>
              </a:lnSpc>
              <a:tabLst>
                <a:tab pos="-52070" algn="l"/>
              </a:tabLst>
            </a:pPr>
            <a:endParaRPr lang="he-IL" dirty="0"/>
          </a:p>
        </p:txBody>
      </p:sp>
      <p:sp>
        <p:nvSpPr>
          <p:cNvPr id="4" name="מציין מיקום של מספר שקופית 3">
            <a:extLst>
              <a:ext uri="{FF2B5EF4-FFF2-40B4-BE49-F238E27FC236}">
                <a16:creationId xmlns:a16="http://schemas.microsoft.com/office/drawing/2014/main" id="{BC1470DB-B7BE-938E-F025-37435641FB02}"/>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870993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DB278-51C2-B68A-DDE0-76B0472ACC6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91C54DF-3F57-F101-B091-BEED931A40F4}"/>
              </a:ext>
            </a:extLst>
          </p:cNvPr>
          <p:cNvSpPr>
            <a:spLocks noGrp="1"/>
          </p:cNvSpPr>
          <p:nvPr>
            <p:ph type="title"/>
          </p:nvPr>
        </p:nvSpPr>
        <p:spPr>
          <a:xfrm>
            <a:off x="1745673" y="214685"/>
            <a:ext cx="9758939" cy="1690315"/>
          </a:xfrm>
        </p:spPr>
        <p:txBody>
          <a:bodyPr>
            <a:normAutofit/>
          </a:bodyPr>
          <a:lstStyle/>
          <a:p>
            <a:pPr algn="ctr"/>
            <a:r>
              <a:rPr lang="he-IL" sz="4800" b="1" dirty="0"/>
              <a:t>תגובה רגשית</a:t>
            </a:r>
            <a:endParaRPr lang="he-IL" sz="8800" b="1" dirty="0"/>
          </a:p>
        </p:txBody>
      </p:sp>
      <p:sp>
        <p:nvSpPr>
          <p:cNvPr id="3" name="מציין מיקום תוכן 2">
            <a:extLst>
              <a:ext uri="{FF2B5EF4-FFF2-40B4-BE49-F238E27FC236}">
                <a16:creationId xmlns:a16="http://schemas.microsoft.com/office/drawing/2014/main" id="{E1A8889C-C656-7393-93B0-6BEDA2F3C1CF}"/>
              </a:ext>
            </a:extLst>
          </p:cNvPr>
          <p:cNvSpPr>
            <a:spLocks noGrp="1"/>
          </p:cNvSpPr>
          <p:nvPr>
            <p:ph idx="1"/>
          </p:nvPr>
        </p:nvSpPr>
        <p:spPr>
          <a:xfrm>
            <a:off x="338959" y="1264554"/>
            <a:ext cx="10444655"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יש לשים לב שכמות ה"הפקדות" אינה תלויה בריבוי הברכות הגשמיות שהאדם מקבל בעולם הזה, אלא ביחס שלו אליהם.</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יש אנשים חסרי כל ומלאי אהבת ה' ושמחה על כל מה שה' העניק להם, ויש שחוננו באין ספור מתנות והם ממורמרים ומרגישים תמיד רק את החסר. </a:t>
            </a:r>
          </a:p>
          <a:p>
            <a:pPr algn="just"/>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לכן, חשוב שהאדם ישים לב לתגובותיו הרגשיות לכל מה שקורה לו ולכל מה שהוא פוגש בחיים. </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בדברים המורגשים לו כמועילים וכנעימים יזהר להשתמש בהם להגדיל את הכרתו בטוב ה', ובדברים המורגשים לו כשליליים יזהר שהם לא יגרעו מהכרה זו, על ידי שהוא מעורר את עצמו לחוש ולקבל בלב שלם שגם הם לטובה.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כל תגובה, הן לטוב הן למוטב, תשנה את התוצאה הסופית הקובעת את מעמדו הנצחי של האדם. </a:t>
            </a:r>
          </a:p>
          <a:p>
            <a:pPr algn="just"/>
            <a:r>
              <a:rPr lang="he-IL" kern="1400" dirty="0">
                <a:latin typeface="Arial" panose="020B0604020202020204" pitchFamily="34" charset="0"/>
                <a:ea typeface="Calibri" panose="020F0502020204030204" pitchFamily="34" charset="0"/>
                <a:cs typeface="David" panose="020E0502060401010101" pitchFamily="34" charset="-79"/>
              </a:rPr>
              <a:t>ומכאן עלינו ללמוד </a:t>
            </a:r>
            <a:r>
              <a:rPr lang="he-IL" kern="1400" dirty="0">
                <a:solidFill>
                  <a:schemeClr val="accent6">
                    <a:lumMod val="75000"/>
                  </a:schemeClr>
                </a:solidFill>
                <a:latin typeface="Arial" panose="020B0604020202020204" pitchFamily="34" charset="0"/>
                <a:ea typeface="Calibri" panose="020F0502020204030204" pitchFamily="34" charset="0"/>
                <a:cs typeface="David" panose="020E0502060401010101" pitchFamily="34" charset="-79"/>
              </a:rPr>
              <a:t>כמה צריך להיזהר מחוויות שליליות.</a:t>
            </a:r>
            <a:endParaRPr lang="en-US" sz="1800" b="1" dirty="0">
              <a:solidFill>
                <a:schemeClr val="accent6">
                  <a:lumMod val="75000"/>
                </a:schemeClr>
              </a:solidFill>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0DBF2956-F5B3-D648-FAD8-501F494A97A4}"/>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1149276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D4273-EDC5-B7F7-CF25-F889EC1EEB6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17BEF3D-4DCA-B6B7-7BD4-FF4B10925BF6}"/>
              </a:ext>
            </a:extLst>
          </p:cNvPr>
          <p:cNvSpPr>
            <a:spLocks noGrp="1"/>
          </p:cNvSpPr>
          <p:nvPr>
            <p:ph type="title"/>
          </p:nvPr>
        </p:nvSpPr>
        <p:spPr>
          <a:xfrm>
            <a:off x="1745673" y="214685"/>
            <a:ext cx="9758939" cy="1690315"/>
          </a:xfrm>
        </p:spPr>
        <p:txBody>
          <a:bodyPr>
            <a:normAutofit/>
          </a:bodyPr>
          <a:lstStyle/>
          <a:p>
            <a:pPr algn="ctr"/>
            <a:r>
              <a:rPr lang="he-IL" sz="4800" b="1" dirty="0"/>
              <a:t>         ח-ר-ד-י-ם</a:t>
            </a:r>
            <a:endParaRPr lang="he-IL" sz="8800" b="1" dirty="0"/>
          </a:p>
        </p:txBody>
      </p:sp>
      <p:sp>
        <p:nvSpPr>
          <p:cNvPr id="3" name="מציין מיקום תוכן 2">
            <a:extLst>
              <a:ext uri="{FF2B5EF4-FFF2-40B4-BE49-F238E27FC236}">
                <a16:creationId xmlns:a16="http://schemas.microsoft.com/office/drawing/2014/main" id="{A643D644-FD38-79E6-EBBA-61D941A8D5CE}"/>
              </a:ext>
            </a:extLst>
          </p:cNvPr>
          <p:cNvSpPr>
            <a:spLocks noGrp="1"/>
          </p:cNvSpPr>
          <p:nvPr>
            <p:ph idx="1"/>
          </p:nvPr>
        </p:nvSpPr>
        <p:spPr>
          <a:xfrm>
            <a:off x="955343" y="1264554"/>
            <a:ext cx="10549269" cy="5477439"/>
          </a:xfrm>
        </p:spPr>
        <p:txBody>
          <a:bodyPr>
            <a:normAutofit fontScale="77500" lnSpcReduction="20000"/>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חרדים. תקראו שוב: ח-ר-ד-י-ם. עכשיו תגידו, מה האסוציאציה הראשונה שחלפה לכם בראש? יאיר שרקי, כתב הדתות של ערוץ 12, נוהג לפתוח בשאלה הזו את הרצאותיו על המגזר החרדי, והקהל לרוב מגיב בשלל כינויי גנאי. וזה לא מפתיע.</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כינויי גנאי על המגזר החרדי הם תופעה שכיחה, שאף נתפסת כלגיטימית. השדרן לשעבר גבי גזית נתן ביטוי לגישה הזאת כאשר כינה את החרדים בשידור חי "עלוקות, תולעים ופרזיטים מן הסוג הגרוע ביותר".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כמו </a:t>
            </a:r>
            <a:r>
              <a:rPr lang="he-IL" sz="1800" dirty="0" err="1">
                <a:effectLst/>
                <a:latin typeface="Calibri" panose="020F0502020204030204" pitchFamily="34" charset="0"/>
                <a:ea typeface="Calibri" panose="020F0502020204030204" pitchFamily="34" charset="0"/>
                <a:cs typeface="Arial" panose="020B0604020202020204" pitchFamily="34" charset="0"/>
              </a:rPr>
              <a:t>תקשורתנים</a:t>
            </a:r>
            <a:r>
              <a:rPr lang="he-IL" sz="1800" dirty="0">
                <a:effectLst/>
                <a:latin typeface="Calibri" panose="020F0502020204030204" pitchFamily="34" charset="0"/>
                <a:ea typeface="Calibri" panose="020F0502020204030204" pitchFamily="34" charset="0"/>
                <a:cs typeface="Arial" panose="020B0604020202020204" pitchFamily="34" charset="0"/>
              </a:rPr>
              <a:t>, גם פוליטיקאים שמאמצים שיח אנטי-חרדי יודעים שהם מבטאים בכך דעות של חלק ניכר מהציבור. עבור חלק מהציבור החשש והרתיעה מהחרדים הפכו עם השנים לבעיה של ממש. ראש המוסד לשעבר אפרים הלוי אמר שהחרדים מהווים "סכנה קיומית" למדינת ישראל, יותר מהאיום האיראני. לשיח הירידה מהארץ, שבעבר היה מוגבל לחוגים מצומצמים, נוספה הסיבה של "התגברות הכוח החרדי".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כמה עובדות שחשוב לדעת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מה גורם לאנשים להתבטא באופן כזה כלפי החרדים, וכיצד זכו החרדים לתדמית כל-כך שלילית? המקור שממנו רובנו שואבים מידע כמעט בכל נושא הוא התקשורת. בהיעדר סיבה שתעורר בנו ספק, אנו מקבלים את מה שהיא מאכילה אותנו כאמת מוחלטת. כך גם בנוגע למגזר החרדי. אלא שביחס של התקשורת לחרדים התגלו כמה עובדות שחשוב לדעת.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במחקר שערך המכון הישראלי לדמוקרטיה עבור קרן לאוטמן נמצא כי מספר ההופעות של חרדים בתקשורת הכללית קטן ב-70% ביחס לחלקם באוכלוסייה, כאשר רוב ההופעות של חרדים הן בהקשרים פוליטיים או שליליים. לפי המחקר, התקשורת הישראלית מספקת </a:t>
            </a:r>
            <a:r>
              <a:rPr lang="he-IL" sz="1800" dirty="0" err="1">
                <a:effectLst/>
                <a:latin typeface="Calibri" panose="020F0502020204030204" pitchFamily="34" charset="0"/>
                <a:ea typeface="Calibri" panose="020F0502020204030204" pitchFamily="34" charset="0"/>
                <a:cs typeface="Arial" panose="020B0604020202020204" pitchFamily="34" charset="0"/>
              </a:rPr>
              <a:t>לצרכניה</a:t>
            </a:r>
            <a:r>
              <a:rPr lang="he-IL" sz="1800" dirty="0">
                <a:effectLst/>
                <a:latin typeface="Calibri" panose="020F0502020204030204" pitchFamily="34" charset="0"/>
                <a:ea typeface="Calibri" panose="020F0502020204030204" pitchFamily="34" charset="0"/>
                <a:cs typeface="Arial" panose="020B0604020202020204" pitchFamily="34" charset="0"/>
              </a:rPr>
              <a:t> מידע חלקי בלבד ושלילי ברובו על המגזר החרדי.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ד"ר פנינה שוקרון-נגר, בלשנית וחוקרת השיח הפוליטי ושיח התקשורת מהמחלקה ללשון העברית באוניברסיטת בן-גוריון, קבעה בשנת 2011 כי "התקשורת היא הזירה המרכזית בימינו להנצחת סטריאוטיפים נגד המגזר החרדי. היא מייצגת את התפיסה שחרדים הם דבר מאיים ומסוכן". כך, באין גורם מאזן, רבים מצרכני התקשורת הישראלית גיבשו דעה שלילית על המגזר החרדי.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אך כל זה משתנה כאשר נפגשים באופן אישי עם העולם החרדי. ללא מחיצות ומסכים, האמת על הציבור החרדי מתגלה. מאז שנת 2012 ערכתי סיורי היכרות במגזר החרדי בהשתתפות מאות אנשים מהציבור הרחב, ונטלתי חלק בעשרות מפגשי חילונים-חרדים. המסר המרכזי שעולה </a:t>
            </a:r>
            <a:r>
              <a:rPr lang="he-IL" sz="1800" dirty="0" err="1">
                <a:effectLst/>
                <a:latin typeface="Calibri" panose="020F0502020204030204" pitchFamily="34" charset="0"/>
                <a:ea typeface="Calibri" panose="020F0502020204030204" pitchFamily="34" charset="0"/>
                <a:cs typeface="Arial" panose="020B0604020202020204" pitchFamily="34" charset="0"/>
              </a:rPr>
              <a:t>במשובי</a:t>
            </a:r>
            <a:r>
              <a:rPr lang="he-IL" sz="1800" dirty="0">
                <a:effectLst/>
                <a:latin typeface="Calibri" panose="020F0502020204030204" pitchFamily="34" charset="0"/>
                <a:ea typeface="Calibri" panose="020F0502020204030204" pitchFamily="34" charset="0"/>
                <a:cs typeface="Arial" panose="020B0604020202020204" pitchFamily="34" charset="0"/>
              </a:rPr>
              <a:t> המשתתפים הוא שקיים פער עצום בין האופן השלילי שהחרדים מוצגים בתקשורת לבין מה שמתגלה בהיכרות ישירה.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מציין מיקום של מספר שקופית 3">
            <a:extLst>
              <a:ext uri="{FF2B5EF4-FFF2-40B4-BE49-F238E27FC236}">
                <a16:creationId xmlns:a16="http://schemas.microsoft.com/office/drawing/2014/main" id="{C0BE99CE-0D3E-ADC0-DD27-E7B840404BBB}"/>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33335424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92213-A519-69F4-F776-C5F302CE615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F576745-585F-251C-0F36-12FB45EE8BAA}"/>
              </a:ext>
            </a:extLst>
          </p:cNvPr>
          <p:cNvSpPr>
            <a:spLocks noGrp="1"/>
          </p:cNvSpPr>
          <p:nvPr>
            <p:ph type="title"/>
          </p:nvPr>
        </p:nvSpPr>
        <p:spPr>
          <a:xfrm>
            <a:off x="1745673" y="214685"/>
            <a:ext cx="9758939" cy="1690315"/>
          </a:xfrm>
        </p:spPr>
        <p:txBody>
          <a:bodyPr>
            <a:normAutofit/>
          </a:bodyPr>
          <a:lstStyle/>
          <a:p>
            <a:pPr algn="ctr"/>
            <a:r>
              <a:rPr lang="he-IL" sz="4800" b="1" dirty="0"/>
              <a:t>תכלית העונג</a:t>
            </a:r>
            <a:endParaRPr lang="he-IL" sz="8800" b="1" dirty="0"/>
          </a:p>
        </p:txBody>
      </p:sp>
      <p:sp>
        <p:nvSpPr>
          <p:cNvPr id="3" name="מציין מיקום תוכן 2">
            <a:extLst>
              <a:ext uri="{FF2B5EF4-FFF2-40B4-BE49-F238E27FC236}">
                <a16:creationId xmlns:a16="http://schemas.microsoft.com/office/drawing/2014/main" id="{26B2749C-B4A5-8CBA-5EDB-7EFA8ADD22F7}"/>
              </a:ext>
            </a:extLst>
          </p:cNvPr>
          <p:cNvSpPr>
            <a:spLocks noGrp="1"/>
          </p:cNvSpPr>
          <p:nvPr>
            <p:ph idx="1"/>
          </p:nvPr>
        </p:nvSpPr>
        <p:spPr>
          <a:xfrm>
            <a:off x="294199" y="1264554"/>
            <a:ext cx="10821724"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תכלית העונג לעתיד הוא מנבא לנו בנבואה (ישעיה </a:t>
            </a:r>
            <a:r>
              <a:rPr lang="he-IL" sz="1800" dirty="0" err="1">
                <a:effectLst/>
                <a:latin typeface="Calibri" panose="020F0502020204030204" pitchFamily="34" charset="0"/>
                <a:ea typeface="Calibri" panose="020F0502020204030204" pitchFamily="34" charset="0"/>
                <a:cs typeface="Arial" panose="020B0604020202020204" pitchFamily="34" charset="0"/>
              </a:rPr>
              <a:t>יא,ט</a:t>
            </a:r>
            <a:r>
              <a:rPr lang="he-IL" sz="1800" dirty="0">
                <a:effectLst/>
                <a:latin typeface="Calibri" panose="020F0502020204030204" pitchFamily="34" charset="0"/>
                <a:ea typeface="Calibri" panose="020F0502020204030204" pitchFamily="34" charset="0"/>
                <a:cs typeface="Arial" panose="020B0604020202020204" pitchFamily="34" charset="0"/>
              </a:rPr>
              <a:t>) "כי מלאה הארץ דעה את ה'"... (ירמיה </a:t>
            </a:r>
            <a:r>
              <a:rPr lang="he-IL" sz="1800" dirty="0" err="1">
                <a:effectLst/>
                <a:latin typeface="Calibri" panose="020F0502020204030204" pitchFamily="34" charset="0"/>
                <a:ea typeface="Calibri" panose="020F0502020204030204" pitchFamily="34" charset="0"/>
                <a:cs typeface="Arial" panose="020B0604020202020204" pitchFamily="34" charset="0"/>
              </a:rPr>
              <a:t>לא,לג</a:t>
            </a:r>
            <a:r>
              <a:rPr lang="he-IL" sz="1800" dirty="0">
                <a:effectLst/>
                <a:latin typeface="Calibri" panose="020F0502020204030204" pitchFamily="34" charset="0"/>
                <a:ea typeface="Calibri" panose="020F0502020204030204" pitchFamily="34" charset="0"/>
                <a:cs typeface="Arial" panose="020B0604020202020204" pitchFamily="34" charset="0"/>
              </a:rPr>
              <a:t>) "כי כולם ידעו אותי </a:t>
            </a:r>
            <a:r>
              <a:rPr lang="he-IL" sz="1800" dirty="0" err="1">
                <a:effectLst/>
                <a:latin typeface="Calibri" panose="020F0502020204030204" pitchFamily="34" charset="0"/>
                <a:ea typeface="Calibri" panose="020F0502020204030204" pitchFamily="34" charset="0"/>
                <a:cs typeface="Arial" panose="020B0604020202020204" pitchFamily="34" charset="0"/>
              </a:rPr>
              <a:t>למקטנם</a:t>
            </a:r>
            <a:r>
              <a:rPr lang="he-IL" sz="1800" dirty="0">
                <a:effectLst/>
                <a:latin typeface="Calibri" panose="020F0502020204030204" pitchFamily="34" charset="0"/>
                <a:ea typeface="Calibri" panose="020F0502020204030204" pitchFamily="34" charset="0"/>
                <a:cs typeface="Arial" panose="020B0604020202020204" pitchFamily="34" charset="0"/>
              </a:rPr>
              <a:t> ועד </a:t>
            </a:r>
            <a:r>
              <a:rPr lang="he-IL" sz="1800" dirty="0" err="1">
                <a:effectLst/>
                <a:latin typeface="Calibri" panose="020F0502020204030204" pitchFamily="34" charset="0"/>
                <a:ea typeface="Calibri" panose="020F0502020204030204" pitchFamily="34" charset="0"/>
                <a:cs typeface="Arial" panose="020B0604020202020204" pitchFamily="34" charset="0"/>
              </a:rPr>
              <a:t>גדולם</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הרי שתכלית </a:t>
            </a:r>
            <a:r>
              <a:rPr lang="he-IL" sz="1800" dirty="0" err="1">
                <a:effectLst/>
                <a:latin typeface="Calibri" panose="020F0502020204030204" pitchFamily="34" charset="0"/>
                <a:ea typeface="Calibri" panose="020F0502020204030204" pitchFamily="34" charset="0"/>
                <a:cs typeface="Arial" panose="020B0604020202020204" pitchFamily="34" charset="0"/>
              </a:rPr>
              <a:t>הענג</a:t>
            </a:r>
            <a:r>
              <a:rPr lang="he-IL" sz="1800" dirty="0">
                <a:effectLst/>
                <a:latin typeface="Calibri" panose="020F0502020204030204" pitchFamily="34" charset="0"/>
                <a:ea typeface="Calibri" panose="020F0502020204030204" pitchFamily="34" charset="0"/>
                <a:cs typeface="Arial" panose="020B0604020202020204" pitchFamily="34" charset="0"/>
              </a:rPr>
              <a:t> שיהא לעתיד הוא שהדעת תהא מכרת את ה' ויודעת את טובו, ותחושת כל אדם בעולם הבא, תהא מתוך הכרה אמיתית היאך חי הוא בעולם שכולו טוב, ויש רק טוב, והטוב הנו בעצם זועק מכל פינה, והיאך </a:t>
            </a:r>
            <a:r>
              <a:rPr lang="he-IL" sz="1800" dirty="0" err="1">
                <a:effectLst/>
                <a:latin typeface="Calibri" panose="020F0502020204030204" pitchFamily="34" charset="0"/>
                <a:ea typeface="Calibri" panose="020F0502020204030204" pitchFamily="34" charset="0"/>
                <a:cs typeface="Arial" panose="020B0604020202020204" pitchFamily="34" charset="0"/>
              </a:rPr>
              <a:t>הקב''ה</a:t>
            </a:r>
            <a:r>
              <a:rPr lang="he-IL" sz="1800" dirty="0">
                <a:effectLst/>
                <a:latin typeface="Calibri" panose="020F0502020204030204" pitchFamily="34" charset="0"/>
                <a:ea typeface="Calibri" panose="020F0502020204030204" pitchFamily="34" charset="0"/>
                <a:cs typeface="Arial" panose="020B0604020202020204" pitchFamily="34" charset="0"/>
              </a:rPr>
              <a:t> שהוא טוב מחפש רק להטיב ולהיטיב,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ודבקות הנשמה בשרשה ובמקור מצבתה לעתיד, תביא לתחושה כאילו יושב אדם בתוך ים של טוב, שכל סביבו קורא ומבשר רק טוב וטוב אין רע כלל, אין דין כלל, והכרה זו תהא כל כך אמיתית וברורה עד שתהוה ענג עצום לחיות בה בכל רגע ורגע, וכל רגע בהכרה שכזו יפה מכל ענגי עולם הזה.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אלא שצריך לדעת כל אדם ידיעה נחוצה שבה בעצם תלוי כל עתידו. </a:t>
            </a:r>
            <a:r>
              <a:rPr lang="he-IL" sz="1800" dirty="0">
                <a:effectLst/>
                <a:latin typeface="Calibri" panose="020F0502020204030204" pitchFamily="34" charset="0"/>
                <a:ea typeface="Calibri" panose="020F0502020204030204" pitchFamily="34" charset="0"/>
                <a:cs typeface="Arial" panose="020B0604020202020204" pitchFamily="34" charset="0"/>
              </a:rPr>
              <a:t>והוא </a:t>
            </a:r>
            <a:r>
              <a:rPr lang="he-IL" sz="1800" b="1" dirty="0">
                <a:effectLst/>
                <a:latin typeface="Calibri" panose="020F0502020204030204" pitchFamily="34" charset="0"/>
                <a:ea typeface="Calibri" panose="020F0502020204030204" pitchFamily="34" charset="0"/>
                <a:cs typeface="Arial" panose="020B0604020202020204" pitchFamily="34" charset="0"/>
              </a:rPr>
              <a:t>שככל שישתייך האדם לידיעה זו עתה כשאנו בגלות והסתר ויכיר </a:t>
            </a:r>
            <a:r>
              <a:rPr lang="he-IL" sz="1800" b="1" dirty="0" err="1">
                <a:effectLst/>
                <a:latin typeface="Calibri" panose="020F0502020204030204" pitchFamily="34" charset="0"/>
                <a:ea typeface="Calibri" panose="020F0502020204030204" pitchFamily="34" charset="0"/>
                <a:cs typeface="Arial" panose="020B0604020202020204" pitchFamily="34" charset="0"/>
              </a:rPr>
              <a:t>שהכל</a:t>
            </a:r>
            <a:r>
              <a:rPr lang="he-IL" sz="1800" b="1" dirty="0">
                <a:effectLst/>
                <a:latin typeface="Calibri" panose="020F0502020204030204" pitchFamily="34" charset="0"/>
                <a:ea typeface="Calibri" panose="020F0502020204030204" pitchFamily="34" charset="0"/>
                <a:cs typeface="Arial" panose="020B0604020202020204" pitchFamily="34" charset="0"/>
              </a:rPr>
              <a:t> טוב כבר כאן בעולם הזה, ויעמל </a:t>
            </a:r>
            <a:r>
              <a:rPr lang="he-IL" sz="1800" b="1" dirty="0" err="1">
                <a:effectLst/>
                <a:latin typeface="Calibri" panose="020F0502020204030204" pitchFamily="34" charset="0"/>
                <a:ea typeface="Calibri" panose="020F0502020204030204" pitchFamily="34" charset="0"/>
                <a:cs typeface="Arial" panose="020B0604020202020204" pitchFamily="34" charset="0"/>
              </a:rPr>
              <a:t>ויתיגע</a:t>
            </a:r>
            <a:r>
              <a:rPr lang="he-IL" sz="1800" b="1" dirty="0">
                <a:effectLst/>
                <a:latin typeface="Calibri" panose="020F0502020204030204" pitchFamily="34" charset="0"/>
                <a:ea typeface="Calibri" panose="020F0502020204030204" pitchFamily="34" charset="0"/>
                <a:cs typeface="Arial" panose="020B0604020202020204" pitchFamily="34" charset="0"/>
              </a:rPr>
              <a:t> להשריש ידיעה זו </a:t>
            </a:r>
            <a:r>
              <a:rPr lang="he-IL" sz="1800" b="1" dirty="0" err="1">
                <a:effectLst/>
                <a:latin typeface="Calibri" panose="020F0502020204030204" pitchFamily="34" charset="0"/>
                <a:ea typeface="Calibri" panose="020F0502020204030204" pitchFamily="34" charset="0"/>
                <a:cs typeface="Arial" panose="020B0604020202020204" pitchFamily="34" charset="0"/>
              </a:rPr>
              <a:t>בלבו</a:t>
            </a:r>
            <a:r>
              <a:rPr lang="he-IL" sz="1800" b="1" dirty="0">
                <a:effectLst/>
                <a:latin typeface="Calibri" panose="020F0502020204030204" pitchFamily="34" charset="0"/>
                <a:ea typeface="Calibri" panose="020F0502020204030204" pitchFamily="34" charset="0"/>
                <a:cs typeface="Arial" panose="020B0604020202020204" pitchFamily="34" charset="0"/>
              </a:rPr>
              <a:t> שבעצם </a:t>
            </a:r>
            <a:r>
              <a:rPr lang="he-IL" sz="1800" b="1" dirty="0" err="1">
                <a:effectLst/>
                <a:latin typeface="Calibri" panose="020F0502020204030204" pitchFamily="34" charset="0"/>
                <a:ea typeface="Calibri" panose="020F0502020204030204" pitchFamily="34" charset="0"/>
                <a:cs typeface="Arial" panose="020B0604020202020204" pitchFamily="34" charset="0"/>
              </a:rPr>
              <a:t>הכל</a:t>
            </a:r>
            <a:r>
              <a:rPr lang="he-IL" sz="1800" b="1" dirty="0">
                <a:effectLst/>
                <a:latin typeface="Calibri" panose="020F0502020204030204" pitchFamily="34" charset="0"/>
                <a:ea typeface="Calibri" panose="020F0502020204030204" pitchFamily="34" charset="0"/>
                <a:cs typeface="Arial" panose="020B0604020202020204" pitchFamily="34" charset="0"/>
              </a:rPr>
              <a:t> לטובה</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אזי כפי אשר ישתייך לידיעה זו כאן בעולם הזה כן יזכה לה בבהירות ובהכרה יותר לעולם הבא </a:t>
            </a:r>
            <a:r>
              <a:rPr lang="he-IL" sz="1800"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ויהנה</a:t>
            </a: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ממנה לנצח. </a:t>
            </a:r>
            <a:endPar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marL="457200" algn="just" rtl="1">
              <a:lnSpc>
                <a:spcPts val="1400"/>
              </a:lnSpc>
              <a:spcBef>
                <a:spcPts val="1200"/>
              </a:spcBef>
              <a:spcAft>
                <a:spcPts val="300"/>
              </a:spcAft>
              <a:tabLst>
                <a:tab pos="147320" algn="l"/>
              </a:tabLst>
            </a:pP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53EE7F0D-E9BC-0AEE-3B34-B9B245A8BBD4}"/>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21180135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154D1C-392E-17E3-2760-B169ED08FA7B}"/>
              </a:ext>
            </a:extLst>
          </p:cNvPr>
          <p:cNvSpPr>
            <a:spLocks noGrp="1"/>
          </p:cNvSpPr>
          <p:nvPr>
            <p:ph type="title"/>
          </p:nvPr>
        </p:nvSpPr>
        <p:spPr/>
        <p:txBody>
          <a:bodyPr/>
          <a:lstStyle/>
          <a:p>
            <a:r>
              <a:rPr lang="he-IL" dirty="0" err="1"/>
              <a:t>שויתי</a:t>
            </a:r>
            <a:r>
              <a:rPr lang="he-IL" dirty="0"/>
              <a:t> למעשה - כיצד</a:t>
            </a:r>
          </a:p>
        </p:txBody>
      </p:sp>
      <p:graphicFrame>
        <p:nvGraphicFramePr>
          <p:cNvPr id="6" name="מציין מיקום תוכן 5">
            <a:extLst>
              <a:ext uri="{FF2B5EF4-FFF2-40B4-BE49-F238E27FC236}">
                <a16:creationId xmlns:a16="http://schemas.microsoft.com/office/drawing/2014/main" id="{19B5CDA1-4106-FAE3-432D-100E3DE62311}"/>
              </a:ext>
            </a:extLst>
          </p:cNvPr>
          <p:cNvGraphicFramePr>
            <a:graphicFrameLocks noGrp="1"/>
          </p:cNvGraphicFramePr>
          <p:nvPr>
            <p:ph idx="1"/>
            <p:extLst>
              <p:ext uri="{D42A27DB-BD31-4B8C-83A1-F6EECF244321}">
                <p14:modId xmlns:p14="http://schemas.microsoft.com/office/powerpoint/2010/main" val="2379812359"/>
              </p:ext>
            </p:extLst>
          </p:nvPr>
        </p:nvGraphicFramePr>
        <p:xfrm>
          <a:off x="157017" y="942109"/>
          <a:ext cx="10132291" cy="5915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A52F8067-54C5-09E2-EA4F-610CCA31A92A}"/>
              </a:ext>
            </a:extLst>
          </p:cNvPr>
          <p:cNvSpPr>
            <a:spLocks noGrp="1"/>
          </p:cNvSpPr>
          <p:nvPr>
            <p:ph type="sldNum" sz="quarter" idx="12"/>
          </p:nvPr>
        </p:nvSpPr>
        <p:spPr/>
        <p:txBody>
          <a:bodyPr/>
          <a:lstStyle/>
          <a:p>
            <a:fld id="{519954A3-9DFD-4C44-94BA-B95130A3BA1C}" type="slidenum">
              <a:rPr lang="en-US" smtClean="0"/>
              <a:t>36</a:t>
            </a:fld>
            <a:endParaRPr lang="en-US" dirty="0"/>
          </a:p>
        </p:txBody>
      </p:sp>
      <p:pic>
        <p:nvPicPr>
          <p:cNvPr id="5" name="תמונה 4">
            <a:extLst>
              <a:ext uri="{FF2B5EF4-FFF2-40B4-BE49-F238E27FC236}">
                <a16:creationId xmlns:a16="http://schemas.microsoft.com/office/drawing/2014/main" id="{18A58435-92B5-9027-379A-2FB4F27F9660}"/>
              </a:ext>
            </a:extLst>
          </p:cNvPr>
          <p:cNvPicPr>
            <a:picLocks noChangeAspect="1"/>
          </p:cNvPicPr>
          <p:nvPr/>
        </p:nvPicPr>
        <p:blipFill>
          <a:blip r:embed="rId7"/>
          <a:stretch>
            <a:fillRect/>
          </a:stretch>
        </p:blipFill>
        <p:spPr>
          <a:xfrm>
            <a:off x="10058215" y="0"/>
            <a:ext cx="2133785" cy="2133785"/>
          </a:xfrm>
          <a:prstGeom prst="rect">
            <a:avLst/>
          </a:prstGeom>
        </p:spPr>
      </p:pic>
    </p:spTree>
    <p:extLst>
      <p:ext uri="{BB962C8B-B14F-4D97-AF65-F5344CB8AC3E}">
        <p14:creationId xmlns:p14="http://schemas.microsoft.com/office/powerpoint/2010/main" val="29834569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6CF67D-2782-2796-5F63-CAF75134B695}"/>
              </a:ext>
            </a:extLst>
          </p:cNvPr>
          <p:cNvSpPr>
            <a:spLocks noGrp="1"/>
          </p:cNvSpPr>
          <p:nvPr>
            <p:ph type="title"/>
          </p:nvPr>
        </p:nvSpPr>
        <p:spPr/>
        <p:txBody>
          <a:bodyPr/>
          <a:lstStyle/>
          <a:p>
            <a:r>
              <a:rPr lang="he-IL" dirty="0"/>
              <a:t>תמיד בתודעה - תמיד בשמחה</a:t>
            </a:r>
          </a:p>
        </p:txBody>
      </p:sp>
      <p:sp>
        <p:nvSpPr>
          <p:cNvPr id="3" name="מציין מיקום תוכן 2">
            <a:extLst>
              <a:ext uri="{FF2B5EF4-FFF2-40B4-BE49-F238E27FC236}">
                <a16:creationId xmlns:a16="http://schemas.microsoft.com/office/drawing/2014/main" id="{95F8986D-32E1-2E70-982D-AE834B8AF8FA}"/>
              </a:ext>
            </a:extLst>
          </p:cNvPr>
          <p:cNvSpPr>
            <a:spLocks noGrp="1"/>
          </p:cNvSpPr>
          <p:nvPr>
            <p:ph idx="1"/>
          </p:nvPr>
        </p:nvSpPr>
        <p:spPr/>
        <p:txBody>
          <a:bodyPr/>
          <a:lstStyle/>
          <a:p>
            <a:pPr algn="just"/>
            <a:r>
              <a:rPr lang="he-IL" dirty="0"/>
              <a:t>לפי זה, מצות דביקות בה' ו"שויתי ה' לנגדי תמיד" ומצות "השמר לך פן תשכח את ה' אלוקיך" דורשות מהאדם לא להינתק אף לרגע, מהיבט מואר זה על החיים המשקף את נוכחות השי"ת עם כל מידות טובו ואהבתו הגדולה לברואיו. </a:t>
            </a:r>
          </a:p>
          <a:p>
            <a:pPr algn="just"/>
            <a:r>
              <a:rPr lang="he-IL" dirty="0"/>
              <a:t>שיראה תמיד את העולם במבט של ההכרה שיש בורא עולם שהוא טוב ואוהב אותו מאד, היבט הנובע </a:t>
            </a:r>
            <a:r>
              <a:rPr lang="he-IL" dirty="0" err="1"/>
              <a:t>מהכרותו</a:t>
            </a:r>
            <a:r>
              <a:rPr lang="he-IL" dirty="0"/>
              <a:t> בו </a:t>
            </a:r>
            <a:r>
              <a:rPr lang="he-IL" dirty="0" err="1"/>
              <a:t>ית</a:t>
            </a:r>
            <a:r>
              <a:rPr lang="he-IL" dirty="0"/>
              <a:t>' מכל הקורה </a:t>
            </a:r>
            <a:r>
              <a:rPr lang="he-IL" dirty="0" err="1"/>
              <a:t>איתו</a:t>
            </a:r>
            <a:r>
              <a:rPr lang="he-IL" dirty="0"/>
              <a:t> יום יום בחייו האישיים. </a:t>
            </a:r>
          </a:p>
          <a:p>
            <a:pPr algn="just"/>
            <a:r>
              <a:rPr lang="he-IL" dirty="0">
                <a:highlight>
                  <a:srgbClr val="FFFF00"/>
                </a:highlight>
              </a:rPr>
              <a:t>נמצא שפירוש המילה "תמיד" היא כפשוטה, תמיד ממש.</a:t>
            </a:r>
          </a:p>
          <a:p>
            <a:pPr algn="just"/>
            <a:endParaRPr lang="he-IL" dirty="0"/>
          </a:p>
          <a:p>
            <a:pPr algn="just"/>
            <a:r>
              <a:rPr lang="he-IL" dirty="0"/>
              <a:t>בנוסף לכך, האדם שזכה לחוש את הנעימות, השמחה והרוגע של הרגשת נוכחותו </a:t>
            </a:r>
            <a:r>
              <a:rPr lang="he-IL" dirty="0" err="1"/>
              <a:t>ית</a:t>
            </a:r>
            <a:r>
              <a:rPr lang="he-IL" dirty="0"/>
              <a:t>', בכל הזדמנות שאין הרהוריו תפוסים על ידי דברים הכרחיים אחרים, יחזרו מחשבותיו באופן טבעי לרגשות הנעימים לו ביותר, לחוש את טובו </a:t>
            </a:r>
            <a:r>
              <a:rPr lang="he-IL" dirty="0" err="1"/>
              <a:t>ית</a:t>
            </a:r>
            <a:r>
              <a:rPr lang="he-IL" dirty="0"/>
              <a:t>' ואת אהבתו הגדולה אליו.</a:t>
            </a:r>
          </a:p>
          <a:p>
            <a:pPr algn="just"/>
            <a:r>
              <a:rPr lang="he-IL" dirty="0"/>
              <a:t>יש להוסיף </a:t>
            </a:r>
            <a:r>
              <a:rPr lang="he-IL" dirty="0" err="1"/>
              <a:t>שודאי</a:t>
            </a:r>
            <a:r>
              <a:rPr lang="he-IL" dirty="0"/>
              <a:t> הדרך לעבוד על קיום </a:t>
            </a:r>
            <a:r>
              <a:rPr lang="he-IL" dirty="0" err="1"/>
              <a:t>המצוה</a:t>
            </a:r>
            <a:r>
              <a:rPr lang="he-IL" dirty="0"/>
              <a:t> היא אכן לחשוב באופן פעיל - במחשבה מלאה - על נוכחותו וטובו </a:t>
            </a:r>
            <a:r>
              <a:rPr lang="he-IL" dirty="0" err="1"/>
              <a:t>ית</a:t>
            </a:r>
            <a:r>
              <a:rPr lang="he-IL" dirty="0"/>
              <a:t>' ועל ידי זה יקבל את ההיבט הנכון על הבריאה, אמנם לא על זה נאמר החיוב של "תמיד" ו"השמר לך פן תשכח את ה' אלוקיך".</a:t>
            </a:r>
          </a:p>
          <a:p>
            <a:pPr algn="just"/>
            <a:endParaRPr lang="he-IL" dirty="0"/>
          </a:p>
        </p:txBody>
      </p:sp>
      <p:sp>
        <p:nvSpPr>
          <p:cNvPr id="4" name="מציין מיקום של מספר שקופית 3">
            <a:extLst>
              <a:ext uri="{FF2B5EF4-FFF2-40B4-BE49-F238E27FC236}">
                <a16:creationId xmlns:a16="http://schemas.microsoft.com/office/drawing/2014/main" id="{4450487A-8E98-29EC-FB6E-C63D3BDBDDAA}"/>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22880469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DF3F3BA-BC52-895A-5ACF-8B22AE2FA0B8}"/>
              </a:ext>
            </a:extLst>
          </p:cNvPr>
          <p:cNvSpPr>
            <a:spLocks noGrp="1"/>
          </p:cNvSpPr>
          <p:nvPr>
            <p:ph type="title"/>
          </p:nvPr>
        </p:nvSpPr>
        <p:spPr/>
        <p:txBody>
          <a:bodyPr/>
          <a:lstStyle/>
          <a:p>
            <a:r>
              <a:rPr lang="he-IL" dirty="0"/>
              <a:t>תמיד – הרגשה תמידית</a:t>
            </a:r>
          </a:p>
        </p:txBody>
      </p:sp>
      <p:sp>
        <p:nvSpPr>
          <p:cNvPr id="3" name="מציין מיקום תוכן 2">
            <a:extLst>
              <a:ext uri="{FF2B5EF4-FFF2-40B4-BE49-F238E27FC236}">
                <a16:creationId xmlns:a16="http://schemas.microsoft.com/office/drawing/2014/main" id="{DD7E7CE4-D3D4-2DBF-72FB-DC711CFDAE72}"/>
              </a:ext>
            </a:extLst>
          </p:cNvPr>
          <p:cNvSpPr>
            <a:spLocks noGrp="1"/>
          </p:cNvSpPr>
          <p:nvPr>
            <p:ph idx="1"/>
          </p:nvPr>
        </p:nvSpPr>
        <p:spPr/>
        <p:txBody>
          <a:bodyPr>
            <a:normAutofit lnSpcReduction="10000"/>
          </a:bodyPr>
          <a:lstStyle/>
          <a:p>
            <a:r>
              <a:rPr lang="he-IL" b="0" dirty="0"/>
              <a:t>מצאנו מקומות נוספים שכוונת המצווה היא </a:t>
            </a:r>
            <a:r>
              <a:rPr lang="he-IL" b="0" dirty="0">
                <a:highlight>
                  <a:srgbClr val="FFFF00"/>
                </a:highlight>
              </a:rPr>
              <a:t>לחיות מתחת הרגשה התמידית</a:t>
            </a:r>
            <a:r>
              <a:rPr lang="he-IL" b="0" dirty="0"/>
              <a:t>, ולא שבפועל צריך לחשוב על הדבר. </a:t>
            </a:r>
          </a:p>
          <a:p>
            <a:r>
              <a:rPr lang="he-IL" b="0" dirty="0"/>
              <a:t>לגבי שש מצוות תמידיות כתב החינוך: </a:t>
            </a:r>
            <a:r>
              <a:rPr lang="he-IL" b="0" dirty="0">
                <a:solidFill>
                  <a:srgbClr val="00B050"/>
                </a:solidFill>
              </a:rPr>
              <a:t>"חיובן תמידי לא יפסק מעל האדם אפילו רגע אחד כל ימיו".</a:t>
            </a:r>
          </a:p>
          <a:p>
            <a:r>
              <a:rPr lang="he-IL" b="0" dirty="0"/>
              <a:t>מפרש הפסקי תשובות </a:t>
            </a:r>
            <a:r>
              <a:rPr lang="he-IL" sz="500" b="0" dirty="0"/>
              <a:t>סימן א אות ג </a:t>
            </a:r>
            <a:r>
              <a:rPr lang="he-IL" b="0" dirty="0"/>
              <a:t>ועוד מתפרש </a:t>
            </a:r>
            <a:r>
              <a:rPr lang="he-IL" dirty="0"/>
              <a:t>'חיובן תמידי' על היות כל מעשי האדם תמיד תחת ההרגשה של עול מלכות שמים הנזכר </a:t>
            </a:r>
            <a:r>
              <a:rPr lang="he-IL" dirty="0" err="1"/>
              <a:t>מכח</a:t>
            </a:r>
            <a:r>
              <a:rPr lang="he-IL" dirty="0"/>
              <a:t> האמונה בשש המצוות התמידיות</a:t>
            </a:r>
            <a:r>
              <a:rPr lang="he-IL" b="0" dirty="0"/>
              <a:t>.</a:t>
            </a:r>
          </a:p>
          <a:p>
            <a:pPr algn="just"/>
            <a:r>
              <a:rPr lang="he-IL" b="0" dirty="0"/>
              <a:t>וכן כתב </a:t>
            </a:r>
            <a:r>
              <a:rPr lang="he-IL" b="0" dirty="0" err="1"/>
              <a:t>בשו"ת</a:t>
            </a:r>
            <a:r>
              <a:rPr lang="he-IL" b="0" dirty="0"/>
              <a:t> להורות נתן </a:t>
            </a:r>
            <a:r>
              <a:rPr lang="he-IL" sz="1000" b="0" dirty="0"/>
              <a:t>חלק ט סימן א </a:t>
            </a:r>
            <a:r>
              <a:rPr lang="he-IL" b="0" dirty="0"/>
              <a:t>- נראה דאף בשעה שאינו </a:t>
            </a:r>
            <a:r>
              <a:rPr lang="he-IL" b="0" dirty="0" err="1"/>
              <a:t>מכוין</a:t>
            </a:r>
            <a:r>
              <a:rPr lang="he-IL" b="0" dirty="0"/>
              <a:t> </a:t>
            </a:r>
            <a:r>
              <a:rPr lang="he-IL" b="0" dirty="0" err="1"/>
              <a:t>בהדיא</a:t>
            </a:r>
            <a:r>
              <a:rPr lang="he-IL" b="0" dirty="0"/>
              <a:t> ביחוד השם, </a:t>
            </a:r>
            <a:r>
              <a:rPr lang="he-IL" dirty="0"/>
              <a:t>אלא שיודע ומאמין ביחוד השם והדבר מוסכם בידיעתו, הרי קיים את </a:t>
            </a:r>
            <a:r>
              <a:rPr lang="he-IL" dirty="0" err="1"/>
              <a:t>המצוה</a:t>
            </a:r>
            <a:r>
              <a:rPr lang="he-IL" dirty="0"/>
              <a:t> בכל רגע.</a:t>
            </a:r>
          </a:p>
          <a:p>
            <a:pPr algn="just"/>
            <a:r>
              <a:rPr lang="he-IL" b="0" dirty="0"/>
              <a:t>ועיין </a:t>
            </a:r>
            <a:r>
              <a:rPr lang="he-IL" b="0" dirty="0" err="1"/>
              <a:t>בשו"ת</a:t>
            </a:r>
            <a:r>
              <a:rPr lang="he-IL" b="0" dirty="0"/>
              <a:t> להורות נתן (ח"א סי' א') שכתבנו </a:t>
            </a:r>
            <a:r>
              <a:rPr lang="he-IL" b="0" dirty="0" err="1"/>
              <a:t>דאסור</a:t>
            </a:r>
            <a:r>
              <a:rPr lang="he-IL" b="0" dirty="0"/>
              <a:t> להרהר במציאות השי"ת במקומות שאסור להרהר בדברי תורה. </a:t>
            </a:r>
          </a:p>
          <a:p>
            <a:pPr algn="just"/>
            <a:r>
              <a:rPr lang="he-IL" b="0" dirty="0" err="1"/>
              <a:t>ובשו"ת</a:t>
            </a:r>
            <a:r>
              <a:rPr lang="he-IL" b="0" dirty="0"/>
              <a:t> לב אברהם (ח"א סי' כ"ג) תמה על זה, </a:t>
            </a:r>
            <a:r>
              <a:rPr lang="he-IL" b="0" dirty="0" err="1"/>
              <a:t>ממש"כ</a:t>
            </a:r>
            <a:r>
              <a:rPr lang="he-IL" b="0" dirty="0"/>
              <a:t> החנוך בהקדמתו </a:t>
            </a:r>
            <a:r>
              <a:rPr lang="he-IL" b="0" dirty="0" err="1"/>
              <a:t>דשש</a:t>
            </a:r>
            <a:r>
              <a:rPr lang="he-IL" b="0" dirty="0"/>
              <a:t> מצוות הן שחיובן תמידי לא יפסוק מעל האדם אפילו רגע אחד, </a:t>
            </a:r>
            <a:r>
              <a:rPr lang="he-IL" sz="500" b="0" dirty="0"/>
              <a:t>דהיינו להאמין בה', ושלא להאמין זולתו, לייחדו, לאהבה אותו, ליראה אותו, שלא לתור אחר מחשבת הלב וראיית </a:t>
            </a:r>
            <a:r>
              <a:rPr lang="he-IL" sz="500" b="0" dirty="0" err="1"/>
              <a:t>העינים</a:t>
            </a:r>
            <a:r>
              <a:rPr lang="he-IL" sz="500" b="0" dirty="0"/>
              <a:t>, </a:t>
            </a:r>
            <a:r>
              <a:rPr lang="he-IL" b="0" dirty="0">
                <a:solidFill>
                  <a:srgbClr val="00B050"/>
                </a:solidFill>
              </a:rPr>
              <a:t>וא"כ אין להפטר מהן אף במקום שאסור להרהר בדברי תורה עיין שם. </a:t>
            </a:r>
          </a:p>
          <a:p>
            <a:pPr algn="just"/>
            <a:r>
              <a:rPr lang="he-IL" b="0" dirty="0"/>
              <a:t>ובאמת לק"מ, דאין </a:t>
            </a:r>
            <a:r>
              <a:rPr lang="he-IL" b="0" dirty="0" err="1"/>
              <a:t>כונת</a:t>
            </a:r>
            <a:r>
              <a:rPr lang="he-IL" b="0" dirty="0"/>
              <a:t> החנוך ז"ל שלא יסיח דעתו אף רגע משש מצוות הללו, </a:t>
            </a:r>
            <a:r>
              <a:rPr lang="he-IL" sz="1100" b="0" dirty="0" err="1"/>
              <a:t>דהא</a:t>
            </a:r>
            <a:r>
              <a:rPr lang="he-IL" sz="1100" b="0" dirty="0"/>
              <a:t> כשעוסק במשא ומתן ואף כשעוסק בתורה לא יתכן שלא יסיח דעתו מהן, </a:t>
            </a:r>
            <a:r>
              <a:rPr lang="he-IL" sz="1100" b="0" dirty="0" err="1"/>
              <a:t>וכמש"כ</a:t>
            </a:r>
            <a:r>
              <a:rPr lang="he-IL" sz="1100" b="0" dirty="0"/>
              <a:t> </a:t>
            </a:r>
            <a:r>
              <a:rPr lang="he-IL" sz="1100" b="0" dirty="0" err="1"/>
              <a:t>הראב"ד</a:t>
            </a:r>
            <a:r>
              <a:rPr lang="he-IL" sz="1100" b="0" dirty="0"/>
              <a:t> (פ"ז מפרה אדומה </a:t>
            </a:r>
            <a:r>
              <a:rPr lang="he-IL" sz="1100" b="0" dirty="0" err="1"/>
              <a:t>ה"ג</a:t>
            </a:r>
            <a:r>
              <a:rPr lang="he-IL" sz="1100" b="0" dirty="0"/>
              <a:t>) שאין אדם יכול </a:t>
            </a:r>
            <a:r>
              <a:rPr lang="he-IL" sz="1100" b="0" dirty="0" err="1"/>
              <a:t>לכוין</a:t>
            </a:r>
            <a:r>
              <a:rPr lang="he-IL" sz="1100" b="0" dirty="0"/>
              <a:t> דעתו לב' דברים כאחד עיין שם</a:t>
            </a:r>
            <a:r>
              <a:rPr lang="he-IL" b="0" dirty="0"/>
              <a:t>, </a:t>
            </a:r>
            <a:r>
              <a:rPr lang="he-IL" dirty="0"/>
              <a:t>אלא הכונה </a:t>
            </a:r>
            <a:r>
              <a:rPr lang="he-IL" dirty="0" err="1"/>
              <a:t>דשש</a:t>
            </a:r>
            <a:r>
              <a:rPr lang="he-IL" dirty="0"/>
              <a:t> מצוות הללו </a:t>
            </a:r>
            <a:r>
              <a:rPr lang="he-IL" dirty="0" err="1"/>
              <a:t>צריכין</a:t>
            </a:r>
            <a:r>
              <a:rPr lang="he-IL" dirty="0"/>
              <a:t> שיהיו </a:t>
            </a:r>
            <a:r>
              <a:rPr lang="he-IL" dirty="0" err="1"/>
              <a:t>חקוקין</a:t>
            </a:r>
            <a:r>
              <a:rPr lang="he-IL" dirty="0"/>
              <a:t> </a:t>
            </a:r>
            <a:r>
              <a:rPr lang="he-IL" dirty="0" err="1"/>
              <a:t>בלבו</a:t>
            </a:r>
            <a:r>
              <a:rPr lang="he-IL" dirty="0"/>
              <a:t> בידיעה ברורה ואמונה שלימה, ולא תסור ממנו ידיעה ואמונה זו אף רגע</a:t>
            </a:r>
            <a:r>
              <a:rPr lang="he-IL" b="0" dirty="0"/>
              <a:t>, אבל אין הכונה שיהרהר בהן כל רגע שהוא מן הנמנע. ואף כשאינו מהרהר </a:t>
            </a:r>
            <a:r>
              <a:rPr lang="he-IL" b="0" dirty="0" err="1"/>
              <a:t>בהדיא</a:t>
            </a:r>
            <a:r>
              <a:rPr lang="he-IL" b="0" dirty="0"/>
              <a:t> במחשבת מצוות אלו הרי הוא מקיים אותן, כיון </a:t>
            </a:r>
            <a:r>
              <a:rPr lang="he-IL" b="0" dirty="0" err="1"/>
              <a:t>שענין</a:t>
            </a:r>
            <a:r>
              <a:rPr lang="he-IL" b="0" dirty="0"/>
              <a:t> מצוות אלו חקוקים בלבבו. </a:t>
            </a:r>
          </a:p>
          <a:p>
            <a:pPr algn="just"/>
            <a:r>
              <a:rPr lang="he-IL" b="0" dirty="0"/>
              <a:t>וא"כ שפיר </a:t>
            </a:r>
            <a:r>
              <a:rPr lang="he-IL" b="0" dirty="0" err="1"/>
              <a:t>י"ל</a:t>
            </a:r>
            <a:r>
              <a:rPr lang="he-IL" b="0" dirty="0"/>
              <a:t> </a:t>
            </a:r>
            <a:r>
              <a:rPr lang="he-IL" b="0" dirty="0" err="1"/>
              <a:t>דבמקום</a:t>
            </a:r>
            <a:r>
              <a:rPr lang="he-IL" b="0" dirty="0"/>
              <a:t> שאסור להרהר בדברי תורה אסור להרהר </a:t>
            </a:r>
            <a:r>
              <a:rPr lang="he-IL" b="0" dirty="0" err="1"/>
              <a:t>בהדיא</a:t>
            </a:r>
            <a:r>
              <a:rPr lang="he-IL" b="0" dirty="0"/>
              <a:t> במציאות השי"ת, ואין זה ביטול </a:t>
            </a:r>
            <a:r>
              <a:rPr lang="he-IL" b="0" dirty="0" err="1"/>
              <a:t>המצוה</a:t>
            </a:r>
            <a:r>
              <a:rPr lang="he-IL" b="0" dirty="0"/>
              <a:t> כיון </a:t>
            </a:r>
            <a:r>
              <a:rPr lang="he-IL" b="0" dirty="0" err="1"/>
              <a:t>דעכ"פ</a:t>
            </a:r>
            <a:r>
              <a:rPr lang="he-IL" b="0" dirty="0"/>
              <a:t> חקוק בלבבו ענין מצוה זו. </a:t>
            </a:r>
          </a:p>
        </p:txBody>
      </p:sp>
      <p:sp>
        <p:nvSpPr>
          <p:cNvPr id="4" name="מציין מיקום של מספר שקופית 3">
            <a:extLst>
              <a:ext uri="{FF2B5EF4-FFF2-40B4-BE49-F238E27FC236}">
                <a16:creationId xmlns:a16="http://schemas.microsoft.com/office/drawing/2014/main" id="{46703B7C-3ED4-2B72-A795-59A89096FF63}"/>
              </a:ext>
            </a:extLst>
          </p:cNvPr>
          <p:cNvSpPr>
            <a:spLocks noGrp="1"/>
          </p:cNvSpPr>
          <p:nvPr>
            <p:ph type="sldNum" sz="quarter" idx="12"/>
          </p:nvPr>
        </p:nvSpPr>
        <p:spPr/>
        <p:txBody>
          <a:bodyPr/>
          <a:lstStyle/>
          <a:p>
            <a:fld id="{519954A3-9DFD-4C44-94BA-B95130A3BA1C}" type="slidenum">
              <a:rPr lang="en-US" smtClean="0"/>
              <a:t>38</a:t>
            </a:fld>
            <a:endParaRPr lang="en-US" dirty="0"/>
          </a:p>
        </p:txBody>
      </p:sp>
    </p:spTree>
    <p:extLst>
      <p:ext uri="{BB962C8B-B14F-4D97-AF65-F5344CB8AC3E}">
        <p14:creationId xmlns:p14="http://schemas.microsoft.com/office/powerpoint/2010/main" val="22188472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313362-FEA2-4B5D-6FC5-18B0EF99D7AF}"/>
              </a:ext>
            </a:extLst>
          </p:cNvPr>
          <p:cNvSpPr>
            <a:spLocks noGrp="1"/>
          </p:cNvSpPr>
          <p:nvPr>
            <p:ph type="title"/>
          </p:nvPr>
        </p:nvSpPr>
        <p:spPr/>
        <p:txBody>
          <a:bodyPr/>
          <a:lstStyle/>
          <a:p>
            <a:r>
              <a:rPr lang="he-IL" dirty="0"/>
              <a:t>שכינה בתפילה או תמיד</a:t>
            </a:r>
          </a:p>
        </p:txBody>
      </p:sp>
      <p:pic>
        <p:nvPicPr>
          <p:cNvPr id="6" name="מציין מיקום תוכן 5">
            <a:extLst>
              <a:ext uri="{FF2B5EF4-FFF2-40B4-BE49-F238E27FC236}">
                <a16:creationId xmlns:a16="http://schemas.microsoft.com/office/drawing/2014/main" id="{EDBD9DC8-3742-4049-30E7-3913666C06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504" y="878216"/>
            <a:ext cx="10131425" cy="5056993"/>
          </a:xfrm>
        </p:spPr>
      </p:pic>
      <p:sp>
        <p:nvSpPr>
          <p:cNvPr id="4" name="מציין מיקום של מספר שקופית 3">
            <a:extLst>
              <a:ext uri="{FF2B5EF4-FFF2-40B4-BE49-F238E27FC236}">
                <a16:creationId xmlns:a16="http://schemas.microsoft.com/office/drawing/2014/main" id="{3A954066-FBB6-0E00-5927-6DF0C6E1F831}"/>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3393080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7B941E-62D8-B09E-4AB9-2B112716D9EE}"/>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AA7E388-2579-C477-ADB2-9D0A01CF551E}"/>
              </a:ext>
            </a:extLst>
          </p:cNvPr>
          <p:cNvSpPr>
            <a:spLocks noGrp="1"/>
          </p:cNvSpPr>
          <p:nvPr>
            <p:ph idx="1"/>
          </p:nvPr>
        </p:nvSpPr>
        <p:spPr/>
        <p:txBody>
          <a:bodyPr/>
          <a:lstStyle/>
          <a:p>
            <a:r>
              <a:rPr lang="he-IL" dirty="0"/>
              <a:t>ונראה לתרץ שבאמת יש כמה דרגות במצווה זו. </a:t>
            </a:r>
          </a:p>
          <a:p>
            <a:r>
              <a:rPr lang="he-IL" dirty="0"/>
              <a:t>בזמן התפילה היה ברור לחז"ל שצריך שממש יהיה במחשבתו כאילו שכינה כנגדו. </a:t>
            </a:r>
          </a:p>
          <a:p>
            <a:r>
              <a:rPr lang="he-IL" dirty="0"/>
              <a:t>ובשאר הזמן מספיק ידיעה כללית – שהקב"ה מנהל את העולם לטובה. </a:t>
            </a:r>
          </a:p>
          <a:p>
            <a:r>
              <a:rPr lang="he-IL" dirty="0"/>
              <a:t>ועיין דברי אור שתירץ מעין כך. </a:t>
            </a:r>
          </a:p>
          <a:p>
            <a:endParaRPr lang="he-IL" dirty="0"/>
          </a:p>
          <a:p>
            <a:r>
              <a:rPr lang="he-IL" dirty="0"/>
              <a:t>פני יהושע מסכת ברכות דף ל עמוד ב</a:t>
            </a:r>
          </a:p>
          <a:p>
            <a:r>
              <a:rPr lang="he-IL" dirty="0"/>
              <a:t>ולכאורה ענין מחשבה וכוונה כזאת אי אפשר לכוון בשעת התפלה ממש שהרי בתפלה צריך לכוון בפירוש המלות ולשאול צרכיו כעבד המבקש פרס מרבו שרובם ככולם הם מעניני העוה"ז וגשמיים. לכן יותר נאות לעשות כזאת קודם התפלה לשעבד המחשבה לעבודת הבורא עד שידע לפני מי הוא עומד.</a:t>
            </a:r>
          </a:p>
          <a:p>
            <a:r>
              <a:rPr lang="he-IL" dirty="0"/>
              <a:t>הרב </a:t>
            </a:r>
            <a:r>
              <a:rPr lang="he-IL" dirty="0" err="1"/>
              <a:t>יעקובזון</a:t>
            </a:r>
            <a:r>
              <a:rPr lang="he-IL" dirty="0"/>
              <a:t> מסביר </a:t>
            </a:r>
            <a:r>
              <a:rPr lang="he-IL" dirty="0" err="1"/>
              <a:t>שכשאשר</a:t>
            </a:r>
            <a:r>
              <a:rPr lang="he-IL" dirty="0"/>
              <a:t> האדם מכוון לפני הדבר, זה נשאר בתודעה שלו וגם אם הוא לא חושב על כך בהמשך. ראה אדון עולם עמוד 36.</a:t>
            </a:r>
          </a:p>
        </p:txBody>
      </p:sp>
      <p:sp>
        <p:nvSpPr>
          <p:cNvPr id="4" name="מציין מיקום של מספר שקופית 3">
            <a:extLst>
              <a:ext uri="{FF2B5EF4-FFF2-40B4-BE49-F238E27FC236}">
                <a16:creationId xmlns:a16="http://schemas.microsoft.com/office/drawing/2014/main" id="{9893B6F1-7BCD-6641-4775-6E7E5D74A775}"/>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extLst>
      <p:ext uri="{BB962C8B-B14F-4D97-AF65-F5344CB8AC3E}">
        <p14:creationId xmlns:p14="http://schemas.microsoft.com/office/powerpoint/2010/main" val="4564796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F4AD1-8CA0-3494-67A2-37FF5EA6C6C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C1A9081-6306-F019-658C-15F98B24AD46}"/>
              </a:ext>
            </a:extLst>
          </p:cNvPr>
          <p:cNvSpPr>
            <a:spLocks noGrp="1"/>
          </p:cNvSpPr>
          <p:nvPr>
            <p:ph type="title"/>
          </p:nvPr>
        </p:nvSpPr>
        <p:spPr/>
        <p:txBody>
          <a:bodyPr>
            <a:normAutofit fontScale="90000"/>
          </a:bodyPr>
          <a:lstStyle/>
          <a:p>
            <a:pPr algn="ctr"/>
            <a:r>
              <a:rPr lang="he-IL" dirty="0"/>
              <a:t>אופטימיות יהודית </a:t>
            </a:r>
            <a:br>
              <a:rPr lang="he-IL" dirty="0"/>
            </a:br>
            <a:r>
              <a:rPr lang="he-IL" dirty="0"/>
              <a:t>מצווה חשובה מאוד</a:t>
            </a:r>
          </a:p>
        </p:txBody>
      </p:sp>
      <p:sp>
        <p:nvSpPr>
          <p:cNvPr id="3" name="מציין מיקום תוכן 2">
            <a:extLst>
              <a:ext uri="{FF2B5EF4-FFF2-40B4-BE49-F238E27FC236}">
                <a16:creationId xmlns:a16="http://schemas.microsoft.com/office/drawing/2014/main" id="{A1D6AA13-9E39-9B9D-B253-4FA4B645D345}"/>
              </a:ext>
            </a:extLst>
          </p:cNvPr>
          <p:cNvSpPr>
            <a:spLocks noGrp="1"/>
          </p:cNvSpPr>
          <p:nvPr>
            <p:ph idx="1"/>
          </p:nvPr>
        </p:nvSpPr>
        <p:spPr/>
        <p:txBody>
          <a:bodyPr/>
          <a:lstStyle/>
          <a:p>
            <a:endParaRPr lang="he-IL" dirty="0"/>
          </a:p>
          <a:p>
            <a:r>
              <a:rPr lang="he-IL" dirty="0"/>
              <a:t>האם יש מצווה להיות אופטימי?</a:t>
            </a:r>
          </a:p>
          <a:p>
            <a:r>
              <a:rPr lang="he-IL" dirty="0"/>
              <a:t>האם מצווה לזכור בעיקר דברים חיובים?</a:t>
            </a:r>
          </a:p>
          <a:p>
            <a:r>
              <a:rPr lang="he-IL" dirty="0"/>
              <a:t>האם מצווה להשתדל לראות את היש?</a:t>
            </a:r>
          </a:p>
          <a:p>
            <a:r>
              <a:rPr lang="he-IL" dirty="0"/>
              <a:t>האם צריך להשתדל לא לראות דברים שלילים?</a:t>
            </a:r>
          </a:p>
          <a:p>
            <a:r>
              <a:rPr lang="he-IL" dirty="0"/>
              <a:t>האם יש בעיה להתלונן?</a:t>
            </a:r>
          </a:p>
          <a:p>
            <a:r>
              <a:rPr lang="he-IL" dirty="0"/>
              <a:t>חשיבה חיובית ביהדות. </a:t>
            </a:r>
          </a:p>
          <a:p>
            <a:r>
              <a:rPr lang="he-IL" sz="1800" b="1" dirty="0"/>
              <a:t>אַסוֹצִיאַצְיָה ויהדות. </a:t>
            </a:r>
            <a:endParaRPr lang="he-IL" dirty="0"/>
          </a:p>
          <a:p>
            <a:endParaRPr lang="he-IL" dirty="0"/>
          </a:p>
        </p:txBody>
      </p:sp>
      <p:sp>
        <p:nvSpPr>
          <p:cNvPr id="4" name="מציין מיקום של מספר שקופית 3">
            <a:extLst>
              <a:ext uri="{FF2B5EF4-FFF2-40B4-BE49-F238E27FC236}">
                <a16:creationId xmlns:a16="http://schemas.microsoft.com/office/drawing/2014/main" id="{85588524-BF96-43AD-B87D-FD0F4E8CB64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4568942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0E820-63DA-982B-787F-3311D1A6C39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33EF76D-BAA4-09E7-9DA1-905C15FA0C27}"/>
              </a:ext>
            </a:extLst>
          </p:cNvPr>
          <p:cNvSpPr>
            <a:spLocks noGrp="1"/>
          </p:cNvSpPr>
          <p:nvPr>
            <p:ph type="title"/>
          </p:nvPr>
        </p:nvSpPr>
        <p:spPr>
          <a:xfrm>
            <a:off x="1745673" y="214685"/>
            <a:ext cx="9758939" cy="1690315"/>
          </a:xfrm>
        </p:spPr>
        <p:txBody>
          <a:bodyPr>
            <a:normAutofit/>
          </a:bodyPr>
          <a:lstStyle/>
          <a:p>
            <a:pPr algn="r"/>
            <a:r>
              <a:rPr lang="he-IL" sz="4800" b="1" dirty="0"/>
              <a:t>         אופטימי מול פסימי</a:t>
            </a:r>
            <a:endParaRPr lang="he-IL" sz="8800" b="1" dirty="0"/>
          </a:p>
        </p:txBody>
      </p:sp>
      <p:sp>
        <p:nvSpPr>
          <p:cNvPr id="3" name="מציין מיקום תוכן 2">
            <a:extLst>
              <a:ext uri="{FF2B5EF4-FFF2-40B4-BE49-F238E27FC236}">
                <a16:creationId xmlns:a16="http://schemas.microsoft.com/office/drawing/2014/main" id="{7DC4FBFC-3204-F60C-3B9E-92BAE3B650B1}"/>
              </a:ext>
            </a:extLst>
          </p:cNvPr>
          <p:cNvSpPr>
            <a:spLocks noGrp="1"/>
          </p:cNvSpPr>
          <p:nvPr>
            <p:ph idx="1"/>
          </p:nvPr>
        </p:nvSpPr>
        <p:spPr>
          <a:xfrm>
            <a:off x="955343" y="1264554"/>
            <a:ext cx="10549269" cy="5477439"/>
          </a:xfrm>
        </p:spPr>
        <p:txBody>
          <a:bodyPr>
            <a:normAutofit/>
          </a:bodyPr>
          <a:lstStyle/>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להסתכל כלפי מעלה או להסתכל כלפי מטה?</a:t>
            </a:r>
          </a:p>
          <a:p>
            <a:pPr algn="just" rtl="1">
              <a:lnSpc>
                <a:spcPct val="107000"/>
              </a:lnSpc>
              <a:spcAft>
                <a:spcPts val="800"/>
              </a:spcAft>
            </a:pPr>
            <a:r>
              <a:rPr lang="he-IL" b="1" dirty="0">
                <a:latin typeface="Calibri" panose="020F0502020204030204" pitchFamily="34" charset="0"/>
                <a:ea typeface="Calibri" panose="020F0502020204030204" pitchFamily="34" charset="0"/>
                <a:cs typeface="Arial" panose="020B0604020202020204" pitchFamily="34" charset="0"/>
              </a:rPr>
              <a:t>מעלה – נשמה חיובי, מטה – נפש שלישי. </a:t>
            </a:r>
          </a:p>
          <a:p>
            <a:pPr algn="just" rtl="1">
              <a:lnSpc>
                <a:spcPct val="107000"/>
              </a:lnSpc>
              <a:spcAft>
                <a:spcPts val="800"/>
              </a:spcAft>
            </a:pP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בגיל </a:t>
            </a:r>
            <a:r>
              <a:rPr lang="he-IL" dirty="0" err="1">
                <a:highlight>
                  <a:srgbClr val="FFFF00"/>
                </a:highlight>
                <a:latin typeface="Calibri" panose="020F0502020204030204" pitchFamily="34" charset="0"/>
                <a:ea typeface="Calibri" panose="020F0502020204030204" pitchFamily="34" charset="0"/>
                <a:cs typeface="Arial" panose="020B0604020202020204" pitchFamily="34" charset="0"/>
              </a:rPr>
              <a:t>הזיקנה</a:t>
            </a: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 יש לאדם אפשרות לקנות מבט החיים שיקנה לו תענוג נצחי נפלא. </a:t>
            </a:r>
          </a:p>
          <a:p>
            <a:pPr algn="just" rtl="1">
              <a:lnSpc>
                <a:spcPct val="107000"/>
              </a:lnSpc>
              <a:spcAft>
                <a:spcPts val="800"/>
              </a:spcAft>
            </a:pP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שכן התכונות של ראית היש והחיוביות יש בהם עזרה עצומה לקנות את עיקר היהדות.  </a:t>
            </a:r>
          </a:p>
          <a:p>
            <a:pPr algn="just" rtl="1">
              <a:lnSpc>
                <a:spcPct val="107000"/>
              </a:lnSpc>
              <a:spcAft>
                <a:spcPts val="800"/>
              </a:spcAft>
            </a:pPr>
            <a:endParaRPr lang="he-IL"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ההכרה המוחשית של האדם בטובו </a:t>
            </a:r>
            <a:r>
              <a:rPr lang="he-IL" dirty="0" err="1">
                <a:latin typeface="Calibri" panose="020F0502020204030204" pitchFamily="34" charset="0"/>
                <a:ea typeface="Calibri" panose="020F0502020204030204" pitchFamily="34" charset="0"/>
                <a:cs typeface="Arial" panose="020B0604020202020204" pitchFamily="34" charset="0"/>
              </a:rPr>
              <a:t>ית</a:t>
            </a:r>
            <a:r>
              <a:rPr lang="he-IL" dirty="0">
                <a:latin typeface="Calibri" panose="020F0502020204030204" pitchFamily="34" charset="0"/>
                <a:ea typeface="Calibri" panose="020F0502020204030204" pitchFamily="34" charset="0"/>
                <a:cs typeface="Arial" panose="020B0604020202020204" pitchFamily="34" charset="0"/>
              </a:rPr>
              <a:t>' ובהשגחתו על כל אחד ואחד כאב רחמן ואוהב, היא הכרחית לרכישת מידת הביטחון בה'. הישג זה הוא לפי </a:t>
            </a:r>
            <a:r>
              <a:rPr lang="he-IL" dirty="0" err="1">
                <a:latin typeface="Calibri" panose="020F0502020204030204" pitchFamily="34" charset="0"/>
                <a:ea typeface="Calibri" panose="020F0502020204030204" pitchFamily="34" charset="0"/>
                <a:cs typeface="Arial" panose="020B0604020202020204" pitchFamily="34" charset="0"/>
              </a:rPr>
              <a:t>הגר"א</a:t>
            </a:r>
            <a:r>
              <a:rPr lang="he-IL" dirty="0">
                <a:latin typeface="Calibri" panose="020F0502020204030204" pitchFamily="34" charset="0"/>
                <a:ea typeface="Calibri" panose="020F0502020204030204" pitchFamily="34" charset="0"/>
                <a:cs typeface="Arial" panose="020B0604020202020204" pitchFamily="34" charset="0"/>
              </a:rPr>
              <a:t> מטרת כל התורה כולה . </a:t>
            </a:r>
          </a:p>
          <a:p>
            <a:pPr algn="just">
              <a:lnSpc>
                <a:spcPct val="107000"/>
              </a:lnSpc>
              <a:spcAft>
                <a:spcPts val="800"/>
              </a:spcAft>
            </a:pPr>
            <a:r>
              <a:rPr lang="he-IL" b="1" dirty="0">
                <a:latin typeface="Calibri" panose="020F0502020204030204" pitchFamily="34" charset="0"/>
                <a:ea typeface="Calibri" panose="020F0502020204030204" pitchFamily="34" charset="0"/>
                <a:cs typeface="Arial" panose="020B0604020202020204" pitchFamily="34" charset="0"/>
              </a:rPr>
              <a:t>יחד עם זאת, על ידי הכרה זו, הוא גם ירכוש מבט חיובי ושמח על החיים וישיג בזה את התכונות של עין טובה ולב טוב. </a:t>
            </a:r>
            <a:r>
              <a:rPr lang="he-IL" dirty="0">
                <a:latin typeface="Calibri" panose="020F0502020204030204" pitchFamily="34" charset="0"/>
                <a:ea typeface="Calibri" panose="020F0502020204030204" pitchFamily="34" charset="0"/>
                <a:cs typeface="Arial" panose="020B0604020202020204" pitchFamily="34" charset="0"/>
              </a:rPr>
              <a:t>כל אלו הם ענפי מצות אהבת ה', ואמצעים חשובים ביותר - ואף הכרחיים - להשלמת האדם.</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איש צר ואויב – המן הרע הזה. המן העץ אשר </a:t>
            </a:r>
            <a:r>
              <a:rPr lang="he-IL" dirty="0" err="1">
                <a:latin typeface="Calibri" panose="020F0502020204030204" pitchFamily="34" charset="0"/>
                <a:ea typeface="Calibri" panose="020F0502020204030204" pitchFamily="34" charset="0"/>
                <a:cs typeface="Arial" panose="020B0604020202020204" pitchFamily="34" charset="0"/>
              </a:rPr>
              <a:t>צויתך</a:t>
            </a:r>
            <a:r>
              <a:rPr lang="he-IL" dirty="0">
                <a:latin typeface="Calibri" panose="020F0502020204030204" pitchFamily="34" charset="0"/>
                <a:ea typeface="Calibri" panose="020F0502020204030204" pitchFamily="34" charset="0"/>
                <a:cs typeface="Arial" panose="020B0604020202020204" pitchFamily="34" charset="0"/>
              </a:rPr>
              <a:t> לבלתי אכול ממנו. לשון הרע. </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עין טובה – השמח בחלקו - אשריך בעולם הזה וטוב לך לעולם הבא. </a:t>
            </a:r>
          </a:p>
          <a:p>
            <a:pPr algn="just" rtl="1">
              <a:lnSpc>
                <a:spcPct val="107000"/>
              </a:lnSpc>
              <a:spcAft>
                <a:spcPts val="800"/>
              </a:spcAft>
            </a:pPr>
            <a:endParaRPr lang="he-IL"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050" name="Picture 2" descr="סדנת אפוקסי-יצירת עיניים">
            <a:extLst>
              <a:ext uri="{FF2B5EF4-FFF2-40B4-BE49-F238E27FC236}">
                <a16:creationId xmlns:a16="http://schemas.microsoft.com/office/drawing/2014/main" id="{E368DB94-749A-90FF-83BA-BD6FCA1339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01048"/>
            <a:ext cx="3611619" cy="1791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0418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89A6A1D-26F4-E5FE-837E-19BAAEF8F162}"/>
              </a:ext>
            </a:extLst>
          </p:cNvPr>
          <p:cNvSpPr>
            <a:spLocks noGrp="1"/>
          </p:cNvSpPr>
          <p:nvPr>
            <p:ph type="title"/>
          </p:nvPr>
        </p:nvSpPr>
        <p:spPr/>
        <p:txBody>
          <a:bodyPr/>
          <a:lstStyle/>
          <a:p>
            <a:r>
              <a:rPr lang="he-IL" dirty="0"/>
              <a:t>כל אדם מכריע</a:t>
            </a:r>
          </a:p>
        </p:txBody>
      </p:sp>
      <p:pic>
        <p:nvPicPr>
          <p:cNvPr id="5" name="מציין מיקום תוכן 4">
            <a:extLst>
              <a:ext uri="{FF2B5EF4-FFF2-40B4-BE49-F238E27FC236}">
                <a16:creationId xmlns:a16="http://schemas.microsoft.com/office/drawing/2014/main" id="{9A8CA4F6-DC00-7505-3485-A1D9EF24E388}"/>
              </a:ext>
            </a:extLst>
          </p:cNvPr>
          <p:cNvPicPr>
            <a:picLocks noGrp="1" noChangeAspect="1"/>
          </p:cNvPicPr>
          <p:nvPr>
            <p:ph idx="1"/>
          </p:nvPr>
        </p:nvPicPr>
        <p:blipFill rotWithShape="1">
          <a:blip r:embed="rId2"/>
          <a:srcRect l="30896" t="38599" r="13948" b="24300"/>
          <a:stretch/>
        </p:blipFill>
        <p:spPr>
          <a:xfrm>
            <a:off x="652007" y="978009"/>
            <a:ext cx="10359972" cy="3919993"/>
          </a:xfrm>
          <a:prstGeom prst="rect">
            <a:avLst/>
          </a:prstGeom>
        </p:spPr>
      </p:pic>
      <p:sp>
        <p:nvSpPr>
          <p:cNvPr id="4" name="מציין מיקום של מספר שקופית 3">
            <a:extLst>
              <a:ext uri="{FF2B5EF4-FFF2-40B4-BE49-F238E27FC236}">
                <a16:creationId xmlns:a16="http://schemas.microsoft.com/office/drawing/2014/main" id="{6CEBC1B8-DEE4-12C2-0A1C-AF18C1394537}"/>
              </a:ext>
            </a:extLst>
          </p:cNvPr>
          <p:cNvSpPr>
            <a:spLocks noGrp="1"/>
          </p:cNvSpPr>
          <p:nvPr>
            <p:ph type="sldNum" sz="quarter" idx="12"/>
          </p:nvPr>
        </p:nvSpPr>
        <p:spPr/>
        <p:txBody>
          <a:bodyPr/>
          <a:lstStyle/>
          <a:p>
            <a:fld id="{519954A3-9DFD-4C44-94BA-B95130A3BA1C}" type="slidenum">
              <a:rPr lang="en-US" smtClean="0"/>
              <a:t>43</a:t>
            </a:fld>
            <a:endParaRPr lang="en-US" dirty="0"/>
          </a:p>
        </p:txBody>
      </p:sp>
    </p:spTree>
    <p:extLst>
      <p:ext uri="{BB962C8B-B14F-4D97-AF65-F5344CB8AC3E}">
        <p14:creationId xmlns:p14="http://schemas.microsoft.com/office/powerpoint/2010/main" val="29434405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52F86AA-B195-B37F-5254-CDE261330B28}"/>
              </a:ext>
            </a:extLst>
          </p:cNvPr>
          <p:cNvSpPr>
            <a:spLocks noGrp="1"/>
          </p:cNvSpPr>
          <p:nvPr>
            <p:ph type="title"/>
          </p:nvPr>
        </p:nvSpPr>
        <p:spPr/>
        <p:txBody>
          <a:bodyPr/>
          <a:lstStyle/>
          <a:p>
            <a:r>
              <a:rPr lang="he-IL" dirty="0"/>
              <a:t>מצב הרוח ישתפר מחר?</a:t>
            </a:r>
          </a:p>
        </p:txBody>
      </p:sp>
      <p:sp>
        <p:nvSpPr>
          <p:cNvPr id="3" name="מציין מיקום תוכן 2">
            <a:extLst>
              <a:ext uri="{FF2B5EF4-FFF2-40B4-BE49-F238E27FC236}">
                <a16:creationId xmlns:a16="http://schemas.microsoft.com/office/drawing/2014/main" id="{B44744FC-892D-FD35-AE0D-68CB898D4A95}"/>
              </a:ext>
            </a:extLst>
          </p:cNvPr>
          <p:cNvSpPr>
            <a:spLocks noGrp="1"/>
          </p:cNvSpPr>
          <p:nvPr>
            <p:ph idx="1"/>
          </p:nvPr>
        </p:nvSpPr>
        <p:spPr/>
        <p:txBody>
          <a:bodyPr/>
          <a:lstStyle/>
          <a:p>
            <a:r>
              <a:rPr lang="he-IL" dirty="0"/>
              <a:t>אפשר לחלק את כל סוגי מצבי הרוח השונים לשני מצבי רוח קוטביים:</a:t>
            </a:r>
          </a:p>
          <a:p>
            <a:pPr algn="just"/>
            <a:r>
              <a:rPr lang="he-IL" dirty="0"/>
              <a:t>1</a:t>
            </a:r>
            <a:r>
              <a:rPr lang="he-IL" dirty="0">
                <a:highlight>
                  <a:srgbClr val="FFFF00"/>
                </a:highlight>
              </a:rPr>
              <a:t>."מצב רוח טוב" </a:t>
            </a:r>
            <a:r>
              <a:rPr lang="he-IL" dirty="0"/>
              <a:t>- כאשר האדם נמצא במצב רוח טוב, הוא מרגיש אופטימי ורואה את הטוב בחיים האישיים ובעולם כולו. לאדם כזה יש נטייה לאהוב לראות את הטוב בכל דבר ומצב שהוא נמצא, שהרי הוא אוהב להרגיש את רגשי אהבה אלו, </a:t>
            </a:r>
            <a:r>
              <a:rPr lang="he-IL" dirty="0">
                <a:highlight>
                  <a:srgbClr val="FFFF00"/>
                </a:highlight>
              </a:rPr>
              <a:t>הוא "אוהב לאהוב" </a:t>
            </a:r>
            <a:r>
              <a:rPr lang="he-IL" dirty="0"/>
              <a:t>ומשתדל למצוא סיבות לאהוב ולא לשנוא. אפילו כאשר קיימים דברים שליליים, כל שיש ביניהם גם דבר חיובי, הוא תמיד יראה וירגיש את הטוב הזה המעורר את הרגשות החיוביים שהוא שואף ורוצה להרגיש . </a:t>
            </a:r>
          </a:p>
          <a:p>
            <a:pPr algn="just"/>
            <a:r>
              <a:rPr lang="he-IL" dirty="0"/>
              <a:t>2</a:t>
            </a:r>
            <a:r>
              <a:rPr lang="he-IL" dirty="0">
                <a:highlight>
                  <a:srgbClr val="FFFF00"/>
                </a:highlight>
              </a:rPr>
              <a:t>."מצב רוח רע" </a:t>
            </a:r>
            <a:r>
              <a:rPr lang="he-IL" dirty="0"/>
              <a:t>- מצב הפוך מזה, הוא כאשר האדם נמצא במצב של נטייה ושאיפה לכיוון רגשות של שנאה, שהוא עכשיו "אוהב לשנוא". במצב רוח כזה האדם רוצה להתלונן, וכל מי שיעיר לו שלפי האמת אין הדברים כל כך גרועים כמו שהוא מתאר, דיבורים כאלו יעצבנו אותו ביותר. אדם כזה יחפש תמיד גיבוי להיבט השלילי שלו, ואף יחפש אדם שסובר כמותו שיסכים ויתמוך בתלונותיו כדי להתחבר עמו, ושביחד איש את רעהו יעזרו להתלונן כאות נפשם. </a:t>
            </a:r>
          </a:p>
          <a:p>
            <a:r>
              <a:rPr lang="he-IL" sz="1800" dirty="0">
                <a:effectLst/>
                <a:latin typeface="Times New Roman" panose="02020603050405020304" pitchFamily="18" charset="0"/>
                <a:ea typeface="Times New Roman" panose="02020603050405020304" pitchFamily="18" charset="0"/>
                <a:cs typeface="David" panose="020E0502060401010101" pitchFamily="34" charset="-79"/>
              </a:rPr>
              <a:t>מהיכן מגיע הרצון "לאהוב לשנוא", הרי הנשמה בטבעה אוהבת לראות טוב ולא לשנוא את החיים. וכן מה הסיבה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לרצות</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להוסיף רגשות שליליים, דהיינו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לאהוב</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את השנאה"?</a:t>
            </a:r>
            <a:endParaRPr lang="he-IL" dirty="0"/>
          </a:p>
        </p:txBody>
      </p:sp>
      <p:sp>
        <p:nvSpPr>
          <p:cNvPr id="4" name="מציין מיקום של מספר שקופית 3">
            <a:extLst>
              <a:ext uri="{FF2B5EF4-FFF2-40B4-BE49-F238E27FC236}">
                <a16:creationId xmlns:a16="http://schemas.microsoft.com/office/drawing/2014/main" id="{10B54F87-C502-1C46-5C82-A59924C0F7F6}"/>
              </a:ext>
            </a:extLst>
          </p:cNvPr>
          <p:cNvSpPr>
            <a:spLocks noGrp="1"/>
          </p:cNvSpPr>
          <p:nvPr>
            <p:ph type="sldNum" sz="quarter" idx="12"/>
          </p:nvPr>
        </p:nvSpPr>
        <p:spPr/>
        <p:txBody>
          <a:bodyPr/>
          <a:lstStyle/>
          <a:p>
            <a:fld id="{519954A3-9DFD-4C44-94BA-B95130A3BA1C}" type="slidenum">
              <a:rPr lang="en-US" smtClean="0"/>
              <a:t>44</a:t>
            </a:fld>
            <a:endParaRPr lang="en-US" dirty="0"/>
          </a:p>
        </p:txBody>
      </p:sp>
    </p:spTree>
    <p:extLst>
      <p:ext uri="{BB962C8B-B14F-4D97-AF65-F5344CB8AC3E}">
        <p14:creationId xmlns:p14="http://schemas.microsoft.com/office/powerpoint/2010/main" val="11169253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4937C52-91EA-9FC0-DD9E-E966D681562F}"/>
              </a:ext>
            </a:extLst>
          </p:cNvPr>
          <p:cNvSpPr>
            <a:spLocks noGrp="1"/>
          </p:cNvSpPr>
          <p:nvPr>
            <p:ph type="title"/>
          </p:nvPr>
        </p:nvSpPr>
        <p:spPr/>
        <p:txBody>
          <a:bodyPr/>
          <a:lstStyle/>
          <a:p>
            <a:r>
              <a:rPr lang="he-IL" dirty="0"/>
              <a:t>לב טוב</a:t>
            </a:r>
          </a:p>
        </p:txBody>
      </p:sp>
      <p:sp>
        <p:nvSpPr>
          <p:cNvPr id="3" name="מציין מיקום תוכן 2">
            <a:extLst>
              <a:ext uri="{FF2B5EF4-FFF2-40B4-BE49-F238E27FC236}">
                <a16:creationId xmlns:a16="http://schemas.microsoft.com/office/drawing/2014/main" id="{2B0D1F93-91BC-FF5D-46C0-A473C5D24AF9}"/>
              </a:ext>
            </a:extLst>
          </p:cNvPr>
          <p:cNvSpPr>
            <a:spLocks noGrp="1"/>
          </p:cNvSpPr>
          <p:nvPr>
            <p:ph idx="1"/>
          </p:nvPr>
        </p:nvSpPr>
        <p:spPr/>
        <p:txBody>
          <a:bodyPr/>
          <a:lstStyle/>
          <a:p>
            <a:r>
              <a:rPr lang="he-IL" dirty="0"/>
              <a:t>העניין של מצב רוח טוב (ראיה חיובית) ולא טוב אינו רק דבר שהאדם נתון בו למקרי העולם ואין בידו להשפיע עליו, אלא שמירה על מצב רוח טוב תמידי הוא קיומה של המידה הנעלה של "לב טוב" שרבי יוחנן בן זכאי כל כך משבח במשנה הנ"ל באבות פרק ב' (משנה ט'). </a:t>
            </a:r>
          </a:p>
          <a:p>
            <a:pPr algn="just"/>
            <a:r>
              <a:rPr lang="he-IL" dirty="0"/>
              <a:t>וזה לשון המשנה שם: "חמשה תלמידים היו לו לרבן יוחנן בן זכאי ... אמר להם, צאו וראו איזוהי דרך טובה שידבק בה האדם [כדי שיכנס בה לעוה"ב (לשון אבות דרבי נתן פ' י"ד מ"ה)]. רבי אליעזר אומר, עין טובה. רבי יהושע אומר, חבר טוב. רבי יוסי אומר, שכן טוב. רבי שמעון אומר, הרואה את הנולד. </a:t>
            </a:r>
            <a:r>
              <a:rPr lang="he-IL" dirty="0">
                <a:highlight>
                  <a:srgbClr val="FFFF00"/>
                </a:highlight>
              </a:rPr>
              <a:t>רבי אלעזר אומר, לב טוב </a:t>
            </a:r>
            <a:r>
              <a:rPr lang="he-IL" dirty="0"/>
              <a:t>. אמר להם, רואה אני את דברי אלעזר בן ערך מדבריכם, שבכלל דבריו דבריכם". </a:t>
            </a:r>
          </a:p>
          <a:p>
            <a:pPr algn="just"/>
            <a:r>
              <a:rPr lang="he-IL" dirty="0"/>
              <a:t>היינו, שראיית הטוב בבריאה ובחיים האישיים, שהיא לב טוב, היא השורש של כל מדות הטובות, והיא הדרך הישרה שידבק בה האדם כדי להשיג את היעד המיוחל של העולם הבא.</a:t>
            </a:r>
          </a:p>
        </p:txBody>
      </p:sp>
      <p:sp>
        <p:nvSpPr>
          <p:cNvPr id="4" name="מציין מיקום של מספר שקופית 3">
            <a:extLst>
              <a:ext uri="{FF2B5EF4-FFF2-40B4-BE49-F238E27FC236}">
                <a16:creationId xmlns:a16="http://schemas.microsoft.com/office/drawing/2014/main" id="{D2C19A54-BBD0-AE12-2542-C8A44A55F2E3}"/>
              </a:ext>
            </a:extLst>
          </p:cNvPr>
          <p:cNvSpPr>
            <a:spLocks noGrp="1"/>
          </p:cNvSpPr>
          <p:nvPr>
            <p:ph type="sldNum" sz="quarter" idx="12"/>
          </p:nvPr>
        </p:nvSpPr>
        <p:spPr/>
        <p:txBody>
          <a:bodyPr/>
          <a:lstStyle/>
          <a:p>
            <a:fld id="{519954A3-9DFD-4C44-94BA-B95130A3BA1C}" type="slidenum">
              <a:rPr lang="en-US" smtClean="0"/>
              <a:t>45</a:t>
            </a:fld>
            <a:endParaRPr lang="en-US" dirty="0"/>
          </a:p>
        </p:txBody>
      </p:sp>
    </p:spTree>
    <p:extLst>
      <p:ext uri="{BB962C8B-B14F-4D97-AF65-F5344CB8AC3E}">
        <p14:creationId xmlns:p14="http://schemas.microsoft.com/office/powerpoint/2010/main" val="18800322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36A49F9-D8EC-3DFA-6059-C1C476CF963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2F56E7E-3E25-742C-CAC2-3C06859AC5BF}"/>
              </a:ext>
            </a:extLst>
          </p:cNvPr>
          <p:cNvSpPr>
            <a:spLocks noGrp="1"/>
          </p:cNvSpPr>
          <p:nvPr>
            <p:ph idx="1"/>
          </p:nvPr>
        </p:nvSpPr>
        <p:spPr/>
        <p:txBody>
          <a:bodyPr/>
          <a:lstStyle/>
          <a:p>
            <a:r>
              <a:rPr lang="he-IL" dirty="0"/>
              <a:t>אדם הזוכה להשיג את מדרגת "לב טוב" יהיה תמיד במצב של שמחה גדולה. שכוונת הפסוק "וטוב לב משתה תמיד" היא שהאדם יגיע מכוח היבטו החיובי על העולם, שבו הוא רואה בכל מקום את הטוב הנפלא של ה', להרגשה של שמחה תמידית מעין שמחת מי שנמצא באמצע חגיגה גדולה.</a:t>
            </a:r>
          </a:p>
          <a:p>
            <a:r>
              <a:rPr lang="he-IL" dirty="0"/>
              <a:t> וכמו שתיאר שם </a:t>
            </a:r>
            <a:r>
              <a:rPr lang="he-IL" dirty="0" err="1"/>
              <a:t>הגר"א</a:t>
            </a:r>
            <a:r>
              <a:rPr lang="he-IL" dirty="0"/>
              <a:t> בפירושו למשלי, וז"ל:</a:t>
            </a:r>
          </a:p>
          <a:p>
            <a:r>
              <a:rPr lang="he-IL" dirty="0"/>
              <a:t>"וטוב לב משתה תמיד": מי שמסתפק במה שיש לו, לבו שמח תמיד כמו האיש אשר משתה בביתו, שלבו שמח בעת שהוא שתוי יין, עד שאז אפילו המלך אינו </a:t>
            </a:r>
            <a:r>
              <a:rPr lang="he-IL" dirty="0" err="1"/>
              <a:t>שוה</a:t>
            </a:r>
            <a:r>
              <a:rPr lang="he-IL" dirty="0"/>
              <a:t> לו. אך לאחר שפג יינו אינו בשמחה שהיה תחלה. </a:t>
            </a:r>
            <a:r>
              <a:rPr lang="he-IL" dirty="0">
                <a:highlight>
                  <a:srgbClr val="FFFF00"/>
                </a:highlight>
              </a:rPr>
              <a:t>מה שאין כן ה"טוב לב" הוא תמיד שמח כשמחת השתוי בעת המשתה. </a:t>
            </a:r>
          </a:p>
          <a:p>
            <a:endParaRPr lang="he-IL" dirty="0">
              <a:highlight>
                <a:srgbClr val="FFFF00"/>
              </a:highlight>
            </a:endParaRPr>
          </a:p>
        </p:txBody>
      </p:sp>
      <p:sp>
        <p:nvSpPr>
          <p:cNvPr id="4" name="מציין מיקום של מספר שקופית 3">
            <a:extLst>
              <a:ext uri="{FF2B5EF4-FFF2-40B4-BE49-F238E27FC236}">
                <a16:creationId xmlns:a16="http://schemas.microsoft.com/office/drawing/2014/main" id="{DBED28D5-E6C9-DEAF-88E5-37B366C87DC9}"/>
              </a:ext>
            </a:extLst>
          </p:cNvPr>
          <p:cNvSpPr>
            <a:spLocks noGrp="1"/>
          </p:cNvSpPr>
          <p:nvPr>
            <p:ph type="sldNum" sz="quarter" idx="12"/>
          </p:nvPr>
        </p:nvSpPr>
        <p:spPr/>
        <p:txBody>
          <a:bodyPr/>
          <a:lstStyle/>
          <a:p>
            <a:fld id="{519954A3-9DFD-4C44-94BA-B95130A3BA1C}" type="slidenum">
              <a:rPr lang="en-US" smtClean="0"/>
              <a:t>46</a:t>
            </a:fld>
            <a:endParaRPr lang="en-US" dirty="0"/>
          </a:p>
        </p:txBody>
      </p:sp>
    </p:spTree>
    <p:extLst>
      <p:ext uri="{BB962C8B-B14F-4D97-AF65-F5344CB8AC3E}">
        <p14:creationId xmlns:p14="http://schemas.microsoft.com/office/powerpoint/2010/main" val="28014115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B05DC8E-4A48-6A94-2DDF-8CC9DAF01649}"/>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CCE2595-2C36-3822-1019-51582BE7A163}"/>
              </a:ext>
            </a:extLst>
          </p:cNvPr>
          <p:cNvSpPr>
            <a:spLocks noGrp="1"/>
          </p:cNvSpPr>
          <p:nvPr>
            <p:ph idx="1"/>
          </p:nvPr>
        </p:nvSpPr>
        <p:spPr>
          <a:xfrm>
            <a:off x="157017" y="942109"/>
            <a:ext cx="10132291" cy="5617717"/>
          </a:xfrm>
        </p:spPr>
        <p:txBody>
          <a:bodyPr>
            <a:normAutofit/>
          </a:bodyPr>
          <a:lstStyle/>
          <a:p>
            <a:pPr algn="just" rtl="1">
              <a:lnSpc>
                <a:spcPts val="1400"/>
              </a:lnSpc>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מסופר על האדמו"ר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ממודז'יץ</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זצ"ל (בתקופה שלפני מלחמת העולם השנייה), שניחן בחוש מוזיקלי מיוחד והלחין שירים מרוממים רבים. כאשר היה צריך לעבור ניתוח, אמר שאינו זקוק להרדמה, אלא הוא יתחיל לשיר ולא יפסיק עד שיגמר הניתוח. באופן זה הוא עבר את הניתוח בלי לחוש מאומה. מעין סיפור זה מסופר על כמה מגדולי ישראל שהשקיעו את עצמם בלימוד סוגיה עמוקה בגמרא בשעה שעברו ניתוח ולא שמו לב למתרחש איתם כלל (עד כדי שהיו מהם ששאלו בסוף "מתי מתחילים?"). ואכן מובא מעין זה על רבא בגמרא שבת פ"ח ע"א.</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איך הצליחו גדולי ישראל אלו להתעלות מעל תחושת הכאב?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Low"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ביאור עובדה זו של האדמו"ר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ממודז'יץ</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הוא, </a:t>
            </a:r>
            <a:r>
              <a:rPr lang="he-IL" sz="18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יש לכל אדם מציאות נפשית הנקראת בתורה ובדברי חז"ל  </a:t>
            </a:r>
            <a:r>
              <a:rPr lang="he-IL" sz="1800" b="1"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"לב"</a:t>
            </a:r>
            <a:r>
              <a:rPr lang="he-IL" sz="18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 –  שהוא ה"מסך" של הדמיון שלו, אשר כל חלקי הנפש וגם השכל מעבירים תמונות למסך זה</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לכל אדם יש רק מסך אחד פעיל בכל זמן. </a:t>
            </a:r>
          </a:p>
          <a:p>
            <a:pPr algn="just"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על מסך זה נאמר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מדר"ר</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אסתר י' – ג') "צדיקים ליבם ברשותם", כלומר יש לאדם אפשרות לשלוט על התמונות הנכנסות למסך שלו. הצדיקים במשך כל חייהם מסננים את התמונות לפני שמרשים להם לעלות על המסך, ולא נותנים לתמונות שליליות לא רצויות לעלות. לעומת זאת, רשעים הם לגמרי ברשות ליבם ואין להם שליטה על התמונות שנכנסות למסך שלהם. </a:t>
            </a:r>
          </a:p>
          <a:p>
            <a:pPr algn="just"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האדמו"ר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ממודז'י"ץ</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בשעת הניתוח, באמצעות השירה המרוממת, העלה על המסך שלו נעימות חזקה ביותר של דבקות בה' וקרבת ה', ולא נתן לשום תמונה שלילית שמקורה מהגוף ומכאביו להיכנס למסך. בזה הוא נכנס לעולם של נועם קרבת ה' של הנשמה, עם קשר מזערי בלבד לגוף. הוא נכנס למישור של נעימות חזקה שמקורה מרובד יותר מרומם מהגוף, אשר בו הגוף וכאביו לא היו מורגשים.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4" name="מציין מיקום של מספר שקופית 3">
            <a:extLst>
              <a:ext uri="{FF2B5EF4-FFF2-40B4-BE49-F238E27FC236}">
                <a16:creationId xmlns:a16="http://schemas.microsoft.com/office/drawing/2014/main" id="{62D3C65E-2FD7-FD86-B111-2CCE48F307DD}"/>
              </a:ext>
            </a:extLst>
          </p:cNvPr>
          <p:cNvSpPr>
            <a:spLocks noGrp="1"/>
          </p:cNvSpPr>
          <p:nvPr>
            <p:ph type="sldNum" sz="quarter" idx="12"/>
          </p:nvPr>
        </p:nvSpPr>
        <p:spPr/>
        <p:txBody>
          <a:bodyPr/>
          <a:lstStyle/>
          <a:p>
            <a:fld id="{519954A3-9DFD-4C44-94BA-B95130A3BA1C}" type="slidenum">
              <a:rPr lang="en-US" smtClean="0"/>
              <a:t>47</a:t>
            </a:fld>
            <a:endParaRPr lang="en-US" dirty="0"/>
          </a:p>
        </p:txBody>
      </p:sp>
    </p:spTree>
    <p:extLst>
      <p:ext uri="{BB962C8B-B14F-4D97-AF65-F5344CB8AC3E}">
        <p14:creationId xmlns:p14="http://schemas.microsoft.com/office/powerpoint/2010/main" val="1846296069"/>
      </p:ext>
    </p:extLst>
  </p:cSld>
  <p:clrMapOvr>
    <a:masterClrMapping/>
  </p:clrMapOvr>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16999</TotalTime>
  <Words>7645</Words>
  <Application>Microsoft Office PowerPoint</Application>
  <PresentationFormat>מסך רחב</PresentationFormat>
  <Paragraphs>385</Paragraphs>
  <Slides>47</Slides>
  <Notes>0</Notes>
  <HiddenSlides>0</HiddenSlides>
  <MMClips>0</MMClips>
  <ScaleCrop>false</ScaleCrop>
  <HeadingPairs>
    <vt:vector size="6" baseType="variant">
      <vt:variant>
        <vt:lpstr>גופנים בשימוש</vt:lpstr>
      </vt:variant>
      <vt:variant>
        <vt:i4>13</vt:i4>
      </vt:variant>
      <vt:variant>
        <vt:lpstr>ערכת נושא</vt:lpstr>
      </vt:variant>
      <vt:variant>
        <vt:i4>5</vt:i4>
      </vt:variant>
      <vt:variant>
        <vt:lpstr>כותרות שקופיות</vt:lpstr>
      </vt:variant>
      <vt:variant>
        <vt:i4>47</vt:i4>
      </vt:variant>
    </vt:vector>
  </HeadingPairs>
  <TitlesOfParts>
    <vt:vector size="65" baseType="lpstr">
      <vt:lpstr>Aharoni</vt:lpstr>
      <vt:lpstr>Arial</vt:lpstr>
      <vt:lpstr>Calibri</vt:lpstr>
      <vt:lpstr>Calibri Light</vt:lpstr>
      <vt:lpstr>Heebo</vt:lpstr>
      <vt:lpstr>Narkisim</vt:lpstr>
      <vt:lpstr>Open Sans Hebrew</vt:lpstr>
      <vt:lpstr>ScreenSAPH FixFr</vt:lpstr>
      <vt:lpstr>Times New Roman</vt:lpstr>
      <vt:lpstr>Trebuchet MS</vt:lpstr>
      <vt:lpstr>Varela Round</vt:lpstr>
      <vt:lpstr>Wingdings</vt:lpstr>
      <vt:lpstr>Wingdings 3</vt:lpstr>
      <vt:lpstr>2_פיאה</vt:lpstr>
      <vt:lpstr>ערכת נושא Office</vt:lpstr>
      <vt:lpstr>פיאה</vt:lpstr>
      <vt:lpstr>3_פיאה</vt:lpstr>
      <vt:lpstr>1_פיאה</vt:lpstr>
      <vt:lpstr>חכם אהבה</vt:lpstr>
      <vt:lpstr>החכם שנולד מאהבת אישה</vt:lpstr>
      <vt:lpstr>מהות הצניעות : </vt:lpstr>
      <vt:lpstr>אהבה רומנטית</vt:lpstr>
      <vt:lpstr>מצגת של PowerPoint‏</vt:lpstr>
      <vt:lpstr>מצגת של PowerPoint‏</vt:lpstr>
      <vt:lpstr>אבנים שחקו מים</vt:lpstr>
      <vt:lpstr>מצגת של PowerPoint‏</vt:lpstr>
      <vt:lpstr>מצגת של PowerPoint‏</vt:lpstr>
      <vt:lpstr>מצגת של PowerPoint‏</vt:lpstr>
      <vt:lpstr>במופלא ממך אל תחקור</vt:lpstr>
      <vt:lpstr>בכל נפשך</vt:lpstr>
      <vt:lpstr>אופטימיות יהודית  האם יש כזה דבר?</vt:lpstr>
      <vt:lpstr>כמה מחשבות יש לנו ביום? </vt:lpstr>
      <vt:lpstr>פורים שמח?</vt:lpstr>
      <vt:lpstr>תמיד תמיד תמיד &gt;&gt; שניים ליום עולה תמיד &gt;&gt; שיוויתי ה' לנגד תמיד &gt;&gt; וטוב לב משתה תמיד</vt:lpstr>
      <vt:lpstr>פורים קטן</vt:lpstr>
      <vt:lpstr>הלימדו של פורים קטן</vt:lpstr>
      <vt:lpstr>שמחה בטהרתה</vt:lpstr>
      <vt:lpstr>להפקיד בבנק אהבה</vt:lpstr>
      <vt:lpstr>להפקיד באותיות</vt:lpstr>
      <vt:lpstr>למשוך מהאותיות</vt:lpstr>
      <vt:lpstr>חגגו את הניצחונות הקטנים שלכם בכל יום </vt:lpstr>
      <vt:lpstr>כד. מודעות ליש - Take in the good</vt:lpstr>
      <vt:lpstr>מי חכם וישמור אלה</vt:lpstr>
      <vt:lpstr>ויתבוננו חסדי ה'</vt:lpstr>
      <vt:lpstr>למה? ומדוע?</vt:lpstr>
      <vt:lpstr>עטרותיהן בראשיהן</vt:lpstr>
      <vt:lpstr>מהי אותה ידיעה?</vt:lpstr>
      <vt:lpstr>דעת </vt:lpstr>
      <vt:lpstr>ידיעת ה' – הצטברות החוויות</vt:lpstr>
      <vt:lpstr>הודיעני נא את דרכיך</vt:lpstr>
      <vt:lpstr>תגובה רגשית</vt:lpstr>
      <vt:lpstr>         ח-ר-ד-י-ם</vt:lpstr>
      <vt:lpstr>תכלית העונג</vt:lpstr>
      <vt:lpstr>שויתי למעשה - כיצד</vt:lpstr>
      <vt:lpstr>תמיד בתודעה - תמיד בשמחה</vt:lpstr>
      <vt:lpstr>תמיד – הרגשה תמידית</vt:lpstr>
      <vt:lpstr>שכינה בתפילה או תמיד</vt:lpstr>
      <vt:lpstr>מצגת של PowerPoint‏</vt:lpstr>
      <vt:lpstr>אופטימיות יהודית  מצווה חשובה מאוד</vt:lpstr>
      <vt:lpstr>         אופטימי מול פסימי</vt:lpstr>
      <vt:lpstr>כל אדם מכריע</vt:lpstr>
      <vt:lpstr>מצב הרוח ישתפר מחר?</vt:lpstr>
      <vt:lpstr>לב טוב</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11</cp:revision>
  <cp:lastPrinted>2024-02-26T05:45:50Z</cp:lastPrinted>
  <dcterms:created xsi:type="dcterms:W3CDTF">2024-02-23T09:02:47Z</dcterms:created>
  <dcterms:modified xsi:type="dcterms:W3CDTF">2024-03-19T08:11:27Z</dcterms:modified>
</cp:coreProperties>
</file>