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18"/>
  </p:notesMasterIdLst>
  <p:sldIdLst>
    <p:sldId id="256" r:id="rId6"/>
    <p:sldId id="672" r:id="rId7"/>
    <p:sldId id="671" r:id="rId8"/>
    <p:sldId id="677" r:id="rId9"/>
    <p:sldId id="675" r:id="rId10"/>
    <p:sldId id="676" r:id="rId11"/>
    <p:sldId id="674" r:id="rId12"/>
    <p:sldId id="678" r:id="rId13"/>
    <p:sldId id="680" r:id="rId14"/>
    <p:sldId id="679" r:id="rId15"/>
    <p:sldId id="673" r:id="rId16"/>
    <p:sldId id="670" r:id="rId17"/>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2"/>
            <p14:sldId id="671"/>
            <p14:sldId id="677"/>
            <p14:sldId id="675"/>
            <p14:sldId id="676"/>
            <p14:sldId id="674"/>
            <p14:sldId id="678"/>
            <p14:sldId id="680"/>
            <p14:sldId id="679"/>
            <p14:sldId id="673"/>
            <p14:sldId id="67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י"ח/אדר ב/תשפ"ד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3/28/2024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3/28/2024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3/28/2024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3/28/2024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3/28/2024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3/28/2024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3/28/2024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3/28/2024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3/28/2024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3/28/2024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3/28/2024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3/28/2024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3/28/2024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3/28/2024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3/28/2024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3/28/2024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3/28/2024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3/28/2024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3/28/2024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3/28/2024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3/28/2024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3/28/2024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3/28/2024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3/28/2024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3/28/2024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3/28/2024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3/28/2024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3/28/2024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100 שנה </a:t>
            </a:r>
            <a:br>
              <a:rPr lang="he-IL" b="1" dirty="0">
                <a:solidFill>
                  <a:srgbClr val="FF66FF"/>
                </a:solidFill>
                <a:highlight>
                  <a:srgbClr val="FFFF00"/>
                </a:highlight>
              </a:rPr>
            </a:br>
            <a:r>
              <a:rPr lang="he-IL" b="1" dirty="0" err="1">
                <a:solidFill>
                  <a:srgbClr val="FF66FF"/>
                </a:solidFill>
                <a:highlight>
                  <a:srgbClr val="FFFF00"/>
                </a:highlight>
              </a:rPr>
              <a:t>לקרית</a:t>
            </a:r>
            <a:r>
              <a:rPr lang="he-IL" b="1" dirty="0">
                <a:solidFill>
                  <a:srgbClr val="FF66FF"/>
                </a:solidFill>
                <a:highlight>
                  <a:srgbClr val="FFFF00"/>
                </a:highlight>
              </a:rPr>
              <a:t> אתא</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אדמת קודש – מקום ישיבת הסנהדרין</a:t>
            </a:r>
          </a:p>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pic>
        <p:nvPicPr>
          <p:cNvPr id="4" name="תמונה 3">
            <a:extLst>
              <a:ext uri="{FF2B5EF4-FFF2-40B4-BE49-F238E27FC236}">
                <a16:creationId xmlns:a16="http://schemas.microsoft.com/office/drawing/2014/main" id="{2B5795FC-761D-EDC5-7BA0-6F111658EDB0}"/>
              </a:ext>
            </a:extLst>
          </p:cNvPr>
          <p:cNvPicPr>
            <a:picLocks noChangeAspect="1"/>
          </p:cNvPicPr>
          <p:nvPr/>
        </p:nvPicPr>
        <p:blipFill>
          <a:blip r:embed="rId2"/>
          <a:stretch>
            <a:fillRect/>
          </a:stretch>
        </p:blipFill>
        <p:spPr>
          <a:xfrm>
            <a:off x="0" y="0"/>
            <a:ext cx="2790825" cy="1638300"/>
          </a:xfrm>
          <a:prstGeom prst="rect">
            <a:avLst/>
          </a:prstGeom>
        </p:spPr>
      </p:pic>
      <p:pic>
        <p:nvPicPr>
          <p:cNvPr id="3074" name="Picture 2" descr="פוקס ורוד / ריבת שושנים קסומה - מיכל וקסמן">
            <a:extLst>
              <a:ext uri="{FF2B5EF4-FFF2-40B4-BE49-F238E27FC236}">
                <a16:creationId xmlns:a16="http://schemas.microsoft.com/office/drawing/2014/main" id="{52C8397F-CD62-BADE-A514-D32554BEF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38625"/>
            <a:ext cx="1743075" cy="2619375"/>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D4AEC057-A16C-8165-ECC3-C9E4CA1B086E}"/>
              </a:ext>
            </a:extLst>
          </p:cNvPr>
          <p:cNvSpPr>
            <a:spLocks noGrp="1"/>
          </p:cNvSpPr>
          <p:nvPr>
            <p:ph type="sldNum" sz="quarter" idx="12"/>
          </p:nvPr>
        </p:nvSpPr>
        <p:spPr/>
        <p:txBody>
          <a:bodyPr/>
          <a:lstStyle/>
          <a:p>
            <a:fld id="{D57F1E4F-1CFF-5643-939E-217C01CDF565}" type="slidenum">
              <a:rPr lang="en-US" smtClean="0"/>
              <a:pPr/>
              <a:t>2</a:t>
            </a:fld>
            <a:endParaRPr lang="en-US" dirty="0"/>
          </a:p>
        </p:txBody>
      </p:sp>
      <p:pic>
        <p:nvPicPr>
          <p:cNvPr id="3" name="תמונה 2">
            <a:extLst>
              <a:ext uri="{FF2B5EF4-FFF2-40B4-BE49-F238E27FC236}">
                <a16:creationId xmlns:a16="http://schemas.microsoft.com/office/drawing/2014/main" id="{328003ED-1EA3-A059-D47D-2DFA4F7F41FC}"/>
              </a:ext>
            </a:extLst>
          </p:cNvPr>
          <p:cNvPicPr preferRelativeResize="0">
            <a:picLocks/>
          </p:cNvPicPr>
          <p:nvPr/>
        </p:nvPicPr>
        <p:blipFill>
          <a:blip r:embed="rId2"/>
          <a:stretch>
            <a:fillRect/>
          </a:stretch>
        </p:blipFill>
        <p:spPr>
          <a:xfrm>
            <a:off x="0" y="0"/>
            <a:ext cx="12801600" cy="6119446"/>
          </a:xfrm>
          <a:prstGeom prst="rect">
            <a:avLst/>
          </a:prstGeom>
        </p:spPr>
      </p:pic>
    </p:spTree>
    <p:extLst>
      <p:ext uri="{BB962C8B-B14F-4D97-AF65-F5344CB8AC3E}">
        <p14:creationId xmlns:p14="http://schemas.microsoft.com/office/powerpoint/2010/main" val="3305442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למה חשוב לדעת</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מצוות חיבת הארץ. </a:t>
            </a:r>
          </a:p>
          <a:p>
            <a:r>
              <a:rPr lang="he-IL" dirty="0"/>
              <a:t>ללכת בדרכי האבות. </a:t>
            </a:r>
          </a:p>
          <a:p>
            <a:r>
              <a:rPr lang="he-IL" dirty="0"/>
              <a:t>לדעת שהשורשים בקדושה. </a:t>
            </a:r>
          </a:p>
          <a:p>
            <a:r>
              <a:rPr lang="he-IL" dirty="0"/>
              <a:t>להכיר טובה למייסדים. </a:t>
            </a:r>
          </a:p>
          <a:p>
            <a:r>
              <a:rPr lang="he-IL" dirty="0"/>
              <a:t>ללמוד מהמסירות של האבות. </a:t>
            </a:r>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424115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היכן השלט?</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האם ראיתם מימיכם שלט בעיר המכריז על מייסד העיר?</a:t>
            </a:r>
          </a:p>
          <a:p>
            <a:r>
              <a:rPr lang="he-IL" dirty="0"/>
              <a:t>האם אתם יודעים מי היה המייסד?</a:t>
            </a:r>
          </a:p>
          <a:p>
            <a:r>
              <a:rPr lang="he-IL" dirty="0"/>
              <a:t>מדוע ולמה אותו מייסד נסתר ונעלם?</a:t>
            </a:r>
          </a:p>
          <a:p>
            <a:r>
              <a:rPr lang="he-IL" dirty="0"/>
              <a:t>נצא לחיפושים....</a:t>
            </a:r>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1756401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5885EC37-D680-F359-EC0C-1961BF199940}"/>
              </a:ext>
            </a:extLst>
          </p:cNvPr>
          <p:cNvSpPr>
            <a:spLocks noGrp="1"/>
          </p:cNvSpPr>
          <p:nvPr>
            <p:ph type="sldNum" sz="quarter" idx="12"/>
          </p:nvPr>
        </p:nvSpPr>
        <p:spPr/>
        <p:txBody>
          <a:bodyPr/>
          <a:lstStyle/>
          <a:p>
            <a:fld id="{D57F1E4F-1CFF-5643-939E-217C01CDF565}" type="slidenum">
              <a:rPr lang="en-US" smtClean="0"/>
              <a:pPr/>
              <a:t>5</a:t>
            </a:fld>
            <a:endParaRPr lang="en-US" dirty="0"/>
          </a:p>
        </p:txBody>
      </p:sp>
      <p:pic>
        <p:nvPicPr>
          <p:cNvPr id="4" name="תמונה 3">
            <a:extLst>
              <a:ext uri="{FF2B5EF4-FFF2-40B4-BE49-F238E27FC236}">
                <a16:creationId xmlns:a16="http://schemas.microsoft.com/office/drawing/2014/main" id="{613AAF08-F24F-A579-5FEB-AFBF708DAB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
        <p:nvSpPr>
          <p:cNvPr id="6" name="תיבת טקסט 5">
            <a:extLst>
              <a:ext uri="{FF2B5EF4-FFF2-40B4-BE49-F238E27FC236}">
                <a16:creationId xmlns:a16="http://schemas.microsoft.com/office/drawing/2014/main" id="{390603E9-3EF2-69C4-1210-CE4B91960CE7}"/>
              </a:ext>
            </a:extLst>
          </p:cNvPr>
          <p:cNvSpPr txBox="1"/>
          <p:nvPr/>
        </p:nvSpPr>
        <p:spPr>
          <a:xfrm>
            <a:off x="0" y="119270"/>
            <a:ext cx="2989690" cy="2780248"/>
          </a:xfrm>
          <a:prstGeom prst="rect">
            <a:avLst/>
          </a:prstGeom>
          <a:noFill/>
        </p:spPr>
        <p:txBody>
          <a:bodyPr wrap="square" rtlCol="1">
            <a:spAutoFit/>
          </a:bodyPr>
          <a:lstStyle/>
          <a:p>
            <a:pPr algn="r" rtl="1">
              <a:lnSpc>
                <a:spcPct val="150000"/>
              </a:lnSpc>
              <a:spcAft>
                <a:spcPts val="800"/>
              </a:spcAft>
            </a:pPr>
            <a:r>
              <a:rPr lang="he-IL" sz="2000" b="1" dirty="0">
                <a:solidFill>
                  <a:schemeClr val="accent6">
                    <a:lumMod val="75000"/>
                  </a:schemeClr>
                </a:solidFill>
                <a:effectLst/>
                <a:latin typeface="Arial" panose="020B0604020202020204" pitchFamily="34" charset="0"/>
                <a:ea typeface="Arial" panose="020B0604020202020204" pitchFamily="34" charset="0"/>
                <a:cs typeface="David" panose="020E0502060401010101" pitchFamily="34" charset="-79"/>
              </a:rPr>
              <a:t>על לוח שיש מעל דלת הכניסה לבית כנסת ברחוב </a:t>
            </a:r>
            <a:r>
              <a:rPr lang="he-IL" sz="2000" b="1" dirty="0" err="1">
                <a:solidFill>
                  <a:schemeClr val="accent6">
                    <a:lumMod val="75000"/>
                  </a:schemeClr>
                </a:solidFill>
                <a:effectLst/>
                <a:latin typeface="Arial" panose="020B0604020202020204" pitchFamily="34" charset="0"/>
                <a:ea typeface="Arial" panose="020B0604020202020204" pitchFamily="34" charset="0"/>
                <a:cs typeface="David" panose="020E0502060401010101" pitchFamily="34" charset="-79"/>
              </a:rPr>
              <a:t>פינסקר</a:t>
            </a:r>
            <a:r>
              <a:rPr lang="he-IL" sz="2000" b="1" dirty="0">
                <a:solidFill>
                  <a:schemeClr val="accent6">
                    <a:lumMod val="75000"/>
                  </a:schemeClr>
                </a:solidFill>
                <a:effectLst/>
                <a:latin typeface="Arial" panose="020B0604020202020204" pitchFamily="34" charset="0"/>
                <a:ea typeface="Arial" panose="020B0604020202020204" pitchFamily="34" charset="0"/>
                <a:cs typeface="David" panose="020E0502060401010101" pitchFamily="34" charset="-79"/>
              </a:rPr>
              <a:t> מספר שתיים בעיר הצפונית קריית אתא חקוקות המילים הבאות:</a:t>
            </a:r>
          </a:p>
          <a:p>
            <a:endParaRPr lang="he-IL" dirty="0"/>
          </a:p>
        </p:txBody>
      </p:sp>
    </p:spTree>
    <p:extLst>
      <p:ext uri="{BB962C8B-B14F-4D97-AF65-F5344CB8AC3E}">
        <p14:creationId xmlns:p14="http://schemas.microsoft.com/office/powerpoint/2010/main" val="134784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B36AFF3B-D933-2AFE-7C58-65AC3280C196}"/>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4" name="תמונה 3">
            <a:extLst>
              <a:ext uri="{FF2B5EF4-FFF2-40B4-BE49-F238E27FC236}">
                <a16:creationId xmlns:a16="http://schemas.microsoft.com/office/drawing/2014/main" id="{B104A626-4FE2-7534-FE08-18FACE7464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
        <p:nvSpPr>
          <p:cNvPr id="5" name="תיבת טקסט 4">
            <a:extLst>
              <a:ext uri="{FF2B5EF4-FFF2-40B4-BE49-F238E27FC236}">
                <a16:creationId xmlns:a16="http://schemas.microsoft.com/office/drawing/2014/main" id="{4E19C3F6-7121-FFD5-3E78-559004F1720A}"/>
              </a:ext>
            </a:extLst>
          </p:cNvPr>
          <p:cNvSpPr txBox="1"/>
          <p:nvPr/>
        </p:nvSpPr>
        <p:spPr>
          <a:xfrm>
            <a:off x="55659" y="95416"/>
            <a:ext cx="2926080" cy="2764859"/>
          </a:xfrm>
          <a:prstGeom prst="rect">
            <a:avLst/>
          </a:prstGeom>
          <a:noFill/>
        </p:spPr>
        <p:txBody>
          <a:bodyPr wrap="square" rtlCol="1">
            <a:spAutoFit/>
          </a:bodyPr>
          <a:lstStyle/>
          <a:p>
            <a:pPr algn="r" rtl="1">
              <a:lnSpc>
                <a:spcPct val="150000"/>
              </a:lnSpc>
              <a:spcAft>
                <a:spcPts val="800"/>
              </a:spcAft>
            </a:pPr>
            <a:endParaRPr lang="he-IL" sz="2000" b="1" dirty="0">
              <a:solidFill>
                <a:schemeClr val="accent6">
                  <a:lumMod val="75000"/>
                </a:schemeClr>
              </a:solidFill>
              <a:effectLst/>
              <a:latin typeface="Arial" panose="020B0604020202020204" pitchFamily="34" charset="0"/>
              <a:ea typeface="Arial" panose="020B0604020202020204" pitchFamily="34" charset="0"/>
              <a:cs typeface="David" panose="020E0502060401010101" pitchFamily="34" charset="-79"/>
            </a:endParaRPr>
          </a:p>
          <a:p>
            <a:pPr algn="ctr" rtl="1">
              <a:lnSpc>
                <a:spcPct val="150000"/>
              </a:lnSpc>
              <a:spcAft>
                <a:spcPts val="800"/>
              </a:spcAft>
            </a:pPr>
            <a:r>
              <a:rPr lang="he-IL" sz="2000" b="1" dirty="0">
                <a:solidFill>
                  <a:schemeClr val="accent6">
                    <a:lumMod val="75000"/>
                  </a:schemeClr>
                </a:solidFill>
                <a:effectLst/>
                <a:latin typeface="Arial" panose="020B0604020202020204" pitchFamily="34" charset="0"/>
                <a:ea typeface="Arial" panose="020B0604020202020204" pitchFamily="34" charset="0"/>
                <a:cs typeface="David" panose="020E0502060401010101" pitchFamily="34" charset="-79"/>
              </a:rPr>
              <a:t>'בית הכנסת הפועל המזרחי</a:t>
            </a:r>
          </a:p>
          <a:p>
            <a:pPr algn="ctr" rtl="1">
              <a:lnSpc>
                <a:spcPct val="150000"/>
              </a:lnSpc>
              <a:spcAft>
                <a:spcPts val="800"/>
              </a:spcAft>
            </a:pPr>
            <a:r>
              <a:rPr lang="he-IL" b="1" dirty="0">
                <a:solidFill>
                  <a:schemeClr val="accent6">
                    <a:lumMod val="75000"/>
                  </a:schemeClr>
                </a:solidFill>
                <a:effectLst/>
                <a:latin typeface="Arial" panose="020B0604020202020204" pitchFamily="34" charset="0"/>
                <a:ea typeface="Arial" panose="020B0604020202020204" pitchFamily="34" charset="0"/>
                <a:cs typeface="David" panose="020E0502060401010101" pitchFamily="34" charset="-79"/>
              </a:rPr>
              <a:t>על שם הרב ישעיהו שפירא זצ"ל </a:t>
            </a:r>
          </a:p>
          <a:p>
            <a:pPr algn="ctr" rtl="1">
              <a:lnSpc>
                <a:spcPct val="150000"/>
              </a:lnSpc>
              <a:spcAft>
                <a:spcPts val="800"/>
              </a:spcAft>
            </a:pPr>
            <a:r>
              <a:rPr lang="he-IL" sz="2800" b="1" dirty="0">
                <a:solidFill>
                  <a:schemeClr val="accent6">
                    <a:lumMod val="75000"/>
                  </a:schemeClr>
                </a:solidFill>
                <a:effectLst/>
                <a:latin typeface="Arial" panose="020B0604020202020204" pitchFamily="34" charset="0"/>
                <a:ea typeface="Arial" panose="020B0604020202020204" pitchFamily="34" charset="0"/>
                <a:cs typeface="David" panose="020E0502060401010101" pitchFamily="34" charset="-79"/>
              </a:rPr>
              <a:t>מיסד קריית אתא'.</a:t>
            </a:r>
            <a:endParaRPr lang="en-US" sz="2800" b="1" dirty="0">
              <a:solidFill>
                <a:schemeClr val="accent6">
                  <a:lumMod val="75000"/>
                </a:schemeClr>
              </a:solidFill>
              <a:effectLst/>
              <a:latin typeface="Arial" panose="020B0604020202020204" pitchFamily="34" charset="0"/>
              <a:ea typeface="Arial" panose="020B060402020202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1330079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F8B731-FBBC-00BD-5AC8-E552C301F053}"/>
              </a:ext>
            </a:extLst>
          </p:cNvPr>
          <p:cNvSpPr>
            <a:spLocks noGrp="1"/>
          </p:cNvSpPr>
          <p:nvPr>
            <p:ph type="title"/>
          </p:nvPr>
        </p:nvSpPr>
        <p:spPr/>
        <p:txBody>
          <a:bodyPr/>
          <a:lstStyle/>
          <a:p>
            <a:r>
              <a:rPr lang="he-IL" dirty="0"/>
              <a:t>התעלומה</a:t>
            </a:r>
          </a:p>
        </p:txBody>
      </p:sp>
      <p:sp>
        <p:nvSpPr>
          <p:cNvPr id="3" name="מציין מיקום תוכן 2">
            <a:extLst>
              <a:ext uri="{FF2B5EF4-FFF2-40B4-BE49-F238E27FC236}">
                <a16:creationId xmlns:a16="http://schemas.microsoft.com/office/drawing/2014/main" id="{E4FBF436-9127-F6C9-3DAA-CC771A66C873}"/>
              </a:ext>
            </a:extLst>
          </p:cNvPr>
          <p:cNvSpPr>
            <a:spLocks noGrp="1"/>
          </p:cNvSpPr>
          <p:nvPr>
            <p:ph idx="1"/>
          </p:nvPr>
        </p:nvSpPr>
        <p:spPr>
          <a:xfrm>
            <a:off x="157018" y="1634837"/>
            <a:ext cx="8319072" cy="5116946"/>
          </a:xfrm>
        </p:spPr>
        <p:txBody>
          <a:bodyPr/>
          <a:lstStyle/>
          <a:p>
            <a:pPr algn="r" rtl="1">
              <a:lnSpc>
                <a:spcPct val="150000"/>
              </a:lnSpc>
              <a:spcAft>
                <a:spcPts val="800"/>
              </a:spcAft>
            </a:pPr>
            <a:r>
              <a:rPr lang="he-IL" sz="1800" dirty="0">
                <a:effectLst/>
                <a:latin typeface="Arial" panose="020B0604020202020204" pitchFamily="34" charset="0"/>
                <a:ea typeface="Arial" panose="020B0604020202020204" pitchFamily="34" charset="0"/>
                <a:cs typeface="David" panose="020E0502060401010101" pitchFamily="34" charset="-79"/>
              </a:rPr>
              <a:t>אם תלך ברחובות אותה עיר ותשאל את תושביה לשמה של מיסדה, </a:t>
            </a:r>
          </a:p>
          <a:p>
            <a:pPr algn="r" rtl="1">
              <a:lnSpc>
                <a:spcPct val="150000"/>
              </a:lnSpc>
              <a:spcAft>
                <a:spcPts val="800"/>
              </a:spcAft>
            </a:pPr>
            <a:r>
              <a:rPr lang="he-IL" sz="1800" dirty="0">
                <a:effectLst/>
                <a:latin typeface="Arial" panose="020B0604020202020204" pitchFamily="34" charset="0"/>
                <a:ea typeface="Arial" panose="020B0604020202020204" pitchFamily="34" charset="0"/>
                <a:cs typeface="David" panose="020E0502060401010101" pitchFamily="34" charset="-79"/>
              </a:rPr>
              <a:t>איש לא יזכיר וכלל לא יכיר את שמו של הרב ישעיהו שפירא (1891 – 1945).</a:t>
            </a:r>
          </a:p>
          <a:p>
            <a:pPr algn="r" rtl="1">
              <a:lnSpc>
                <a:spcPct val="150000"/>
              </a:lnSpc>
              <a:spcAft>
                <a:spcPts val="800"/>
              </a:spcAft>
            </a:pPr>
            <a:r>
              <a:rPr lang="he-IL" sz="1800" baseline="30000" dirty="0">
                <a:effectLst/>
                <a:latin typeface="Arial" panose="020B0604020202020204" pitchFamily="34" charset="0"/>
                <a:ea typeface="Arial" panose="020B0604020202020204" pitchFamily="34" charset="0"/>
                <a:cs typeface="David" panose="020E0502060401010101" pitchFamily="34" charset="-79"/>
              </a:rPr>
              <a:t> </a:t>
            </a:r>
            <a:r>
              <a:rPr lang="he-IL" sz="1800" dirty="0">
                <a:effectLst/>
                <a:latin typeface="Arial" panose="020B0604020202020204" pitchFamily="34" charset="0"/>
                <a:ea typeface="Arial" panose="020B0604020202020204" pitchFamily="34" charset="0"/>
                <a:cs typeface="David" panose="020E0502060401010101" pitchFamily="34" charset="-79"/>
              </a:rPr>
              <a:t>בפרסומים הרשמיים של עיריית קריית אתא, וגם בית כתליו של 'בית פישר' המוזיאון העירוני לתולדות העיר, אין לתואר מייסד העיר ולרב ישעיהו שפירא ולא כלום, </a:t>
            </a:r>
          </a:p>
          <a:p>
            <a:pPr algn="r" rtl="1">
              <a:lnSpc>
                <a:spcPct val="150000"/>
              </a:lnSpc>
              <a:spcAft>
                <a:spcPts val="800"/>
              </a:spcAft>
            </a:pPr>
            <a:r>
              <a:rPr lang="he-IL" sz="1800" dirty="0">
                <a:effectLst/>
                <a:latin typeface="Arial" panose="020B0604020202020204" pitchFamily="34" charset="0"/>
                <a:ea typeface="Arial" panose="020B0604020202020204" pitchFamily="34" charset="0"/>
                <a:cs typeface="David" panose="020E0502060401010101" pitchFamily="34" charset="-79"/>
              </a:rPr>
              <a:t>רק לאחר חיפוש מאומץ ניתן למצוא רמז דק לחלקו בתולדות העיר, שהתחילה ככפר. </a:t>
            </a:r>
            <a:endParaRPr lang="en-US" sz="1800" dirty="0">
              <a:effectLst/>
              <a:latin typeface="Arial" panose="020B0604020202020204" pitchFamily="34" charset="0"/>
              <a:ea typeface="Arial" panose="020B060402020202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C82F1AD9-15B8-68D4-9AC8-8E83B491F5C6}"/>
              </a:ext>
            </a:extLst>
          </p:cNvPr>
          <p:cNvSpPr>
            <a:spLocks noGrp="1"/>
          </p:cNvSpPr>
          <p:nvPr>
            <p:ph type="sldNum" sz="quarter" idx="12"/>
          </p:nvPr>
        </p:nvSpPr>
        <p:spPr/>
        <p:txBody>
          <a:bodyPr/>
          <a:lstStyle/>
          <a:p>
            <a:fld id="{519954A3-9DFD-4C44-94BA-B95130A3BA1C}" type="slidenum">
              <a:rPr lang="en-US" smtClean="0"/>
              <a:t>7</a:t>
            </a:fld>
            <a:endParaRPr lang="en-US" dirty="0"/>
          </a:p>
        </p:txBody>
      </p:sp>
      <p:pic>
        <p:nvPicPr>
          <p:cNvPr id="6" name="תמונה 5">
            <a:extLst>
              <a:ext uri="{FF2B5EF4-FFF2-40B4-BE49-F238E27FC236}">
                <a16:creationId xmlns:a16="http://schemas.microsoft.com/office/drawing/2014/main" id="{A3FA619F-9D01-5822-A572-04EB576908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3671" y="138722"/>
            <a:ext cx="3496163" cy="1952898"/>
          </a:xfrm>
          <a:prstGeom prst="rect">
            <a:avLst/>
          </a:prstGeom>
        </p:spPr>
      </p:pic>
      <p:pic>
        <p:nvPicPr>
          <p:cNvPr id="10" name="תמונה 9">
            <a:extLst>
              <a:ext uri="{FF2B5EF4-FFF2-40B4-BE49-F238E27FC236}">
                <a16:creationId xmlns:a16="http://schemas.microsoft.com/office/drawing/2014/main" id="{9EB1E959-92EA-A380-8449-44EAF798C974}"/>
              </a:ext>
            </a:extLst>
          </p:cNvPr>
          <p:cNvPicPr>
            <a:picLocks noChangeAspect="1"/>
          </p:cNvPicPr>
          <p:nvPr/>
        </p:nvPicPr>
        <p:blipFill>
          <a:blip r:embed="rId3"/>
          <a:stretch>
            <a:fillRect/>
          </a:stretch>
        </p:blipFill>
        <p:spPr>
          <a:xfrm>
            <a:off x="8934981" y="2606990"/>
            <a:ext cx="2576115" cy="3587075"/>
          </a:xfrm>
          <a:prstGeom prst="rect">
            <a:avLst/>
          </a:prstGeom>
        </p:spPr>
      </p:pic>
    </p:spTree>
    <p:extLst>
      <p:ext uri="{BB962C8B-B14F-4D97-AF65-F5344CB8AC3E}">
        <p14:creationId xmlns:p14="http://schemas.microsoft.com/office/powerpoint/2010/main" val="638291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E78E479-D7BE-1F86-FB05-603F131234A3}"/>
              </a:ext>
            </a:extLst>
          </p:cNvPr>
          <p:cNvSpPr>
            <a:spLocks noGrp="1"/>
          </p:cNvSpPr>
          <p:nvPr>
            <p:ph type="title"/>
          </p:nvPr>
        </p:nvSpPr>
        <p:spPr>
          <a:xfrm>
            <a:off x="3331597" y="92364"/>
            <a:ext cx="8706678" cy="1366981"/>
          </a:xfrm>
        </p:spPr>
        <p:txBody>
          <a:bodyPr/>
          <a:lstStyle/>
          <a:p>
            <a:r>
              <a:rPr lang="he-IL" dirty="0"/>
              <a:t>האחים שנולדו בשביל כפר אתא</a:t>
            </a:r>
          </a:p>
        </p:txBody>
      </p:sp>
      <p:sp>
        <p:nvSpPr>
          <p:cNvPr id="3" name="מציין מיקום תוכן 2">
            <a:extLst>
              <a:ext uri="{FF2B5EF4-FFF2-40B4-BE49-F238E27FC236}">
                <a16:creationId xmlns:a16="http://schemas.microsoft.com/office/drawing/2014/main" id="{E8E46F42-CBC1-C0D4-22F9-E39F7599DFB4}"/>
              </a:ext>
            </a:extLst>
          </p:cNvPr>
          <p:cNvSpPr>
            <a:spLocks noGrp="1"/>
          </p:cNvSpPr>
          <p:nvPr>
            <p:ph idx="1"/>
          </p:nvPr>
        </p:nvSpPr>
        <p:spPr>
          <a:xfrm>
            <a:off x="3339549" y="1634837"/>
            <a:ext cx="8746434" cy="5116946"/>
          </a:xfrm>
        </p:spPr>
        <p:txBody>
          <a:bodyPr>
            <a:normAutofit/>
          </a:bodyPr>
          <a:lstStyle/>
          <a:p>
            <a:pPr>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לאדמו"ר </a:t>
            </a:r>
            <a:r>
              <a:rPr lang="he-IL" sz="1800" b="1" dirty="0" err="1">
                <a:effectLst/>
                <a:latin typeface="Calibri" panose="020F0502020204030204" pitchFamily="34" charset="0"/>
                <a:ea typeface="Calibri" panose="020F0502020204030204" pitchFamily="34" charset="0"/>
                <a:cs typeface="David" panose="020E0502060401010101" pitchFamily="34" charset="-79"/>
              </a:rPr>
              <a:t>מגרודזיסק</a:t>
            </a:r>
            <a:r>
              <a:rPr lang="he-IL" sz="1800" dirty="0">
                <a:effectLst/>
                <a:latin typeface="Calibri" panose="020F0502020204030204" pitchFamily="34" charset="0"/>
                <a:ea typeface="Calibri" panose="020F0502020204030204" pitchFamily="34" charset="0"/>
                <a:cs typeface="Arial" panose="020B0604020202020204" pitchFamily="34" charset="0"/>
              </a:rPr>
              <a:t> - </a:t>
            </a:r>
            <a:r>
              <a:rPr lang="he-IL" sz="1800" dirty="0">
                <a:effectLst/>
                <a:latin typeface="Calibri" panose="020F0502020204030204" pitchFamily="34" charset="0"/>
                <a:ea typeface="Calibri" panose="020F0502020204030204" pitchFamily="34" charset="0"/>
                <a:cs typeface="David" panose="020E0502060401010101" pitchFamily="34" charset="-79"/>
              </a:rPr>
              <a:t>הרבי ר' אלימלך שפירא זצ"ל, מגזע </a:t>
            </a:r>
            <a:r>
              <a:rPr lang="he-IL" sz="1800" dirty="0" err="1">
                <a:effectLst/>
                <a:latin typeface="Calibri" panose="020F0502020204030204" pitchFamily="34" charset="0"/>
                <a:ea typeface="Calibri" panose="020F0502020204030204" pitchFamily="34" charset="0"/>
                <a:cs typeface="David" panose="020E0502060401010101" pitchFamily="34" charset="-79"/>
              </a:rPr>
              <a:t>הרה"ק</a:t>
            </a:r>
            <a:r>
              <a:rPr lang="he-IL" sz="1800" dirty="0">
                <a:effectLst/>
                <a:latin typeface="Calibri" panose="020F0502020204030204" pitchFamily="34" charset="0"/>
                <a:ea typeface="Calibri" panose="020F0502020204030204" pitchFamily="34" charset="0"/>
                <a:cs typeface="David" panose="020E0502060401010101" pitchFamily="34" charset="-79"/>
              </a:rPr>
              <a:t> בעל הנעם אלימלך </a:t>
            </a:r>
            <a:r>
              <a:rPr lang="he-IL" sz="1800" dirty="0" err="1">
                <a:effectLst/>
                <a:latin typeface="Calibri" panose="020F0502020204030204" pitchFamily="34" charset="0"/>
                <a:ea typeface="Calibri" panose="020F0502020204030204" pitchFamily="34" charset="0"/>
                <a:cs typeface="David" panose="020E0502060401010101" pitchFamily="34" charset="-79"/>
              </a:rPr>
              <a:t>מליז'נסק</a:t>
            </a:r>
            <a:r>
              <a:rPr lang="he-IL" sz="1800" dirty="0">
                <a:effectLst/>
                <a:latin typeface="Calibri" panose="020F0502020204030204" pitchFamily="34" charset="0"/>
                <a:ea typeface="Calibri" panose="020F0502020204030204" pitchFamily="34" charset="0"/>
                <a:cs typeface="David" panose="020E0502060401010101" pitchFamily="34" charset="-79"/>
              </a:rPr>
              <a:t> זי"ע </a:t>
            </a:r>
            <a:r>
              <a:rPr lang="he-IL" sz="1800" dirty="0" err="1">
                <a:effectLst/>
                <a:latin typeface="Calibri" panose="020F0502020204030204" pitchFamily="34" charset="0"/>
                <a:ea typeface="Calibri" panose="020F0502020204030204" pitchFamily="34" charset="0"/>
                <a:cs typeface="David" panose="020E0502060401010101" pitchFamily="34" charset="-79"/>
              </a:rPr>
              <a:t>והרה"ק</a:t>
            </a:r>
            <a:r>
              <a:rPr lang="he-IL" sz="1800" dirty="0">
                <a:effectLst/>
                <a:latin typeface="Calibri" panose="020F0502020204030204" pitchFamily="34" charset="0"/>
                <a:ea typeface="Calibri" panose="020F0502020204030204" pitchFamily="34" charset="0"/>
                <a:cs typeface="David" panose="020E0502060401010101" pitchFamily="34" charset="-79"/>
              </a:rPr>
              <a:t> בעל </a:t>
            </a:r>
            <a:r>
              <a:rPr lang="he-IL" sz="1800" dirty="0" err="1">
                <a:effectLst/>
                <a:latin typeface="Calibri" panose="020F0502020204030204" pitchFamily="34" charset="0"/>
                <a:ea typeface="Calibri" panose="020F0502020204030204" pitchFamily="34" charset="0"/>
                <a:cs typeface="David" panose="020E0502060401010101" pitchFamily="34" charset="-79"/>
              </a:rPr>
              <a:t>העבודת</a:t>
            </a:r>
            <a:r>
              <a:rPr lang="he-IL" sz="1800" dirty="0">
                <a:effectLst/>
                <a:latin typeface="Calibri" panose="020F0502020204030204" pitchFamily="34" charset="0"/>
                <a:ea typeface="Calibri" panose="020F0502020204030204" pitchFamily="34" charset="0"/>
                <a:cs typeface="David" panose="020E0502060401010101" pitchFamily="34" charset="-79"/>
              </a:rPr>
              <a:t> ישראל </a:t>
            </a:r>
            <a:r>
              <a:rPr lang="he-IL" sz="1800" dirty="0" err="1">
                <a:effectLst/>
                <a:latin typeface="Calibri" panose="020F0502020204030204" pitchFamily="34" charset="0"/>
                <a:ea typeface="Calibri" panose="020F0502020204030204" pitchFamily="34" charset="0"/>
                <a:cs typeface="David" panose="020E0502060401010101" pitchFamily="34" charset="-79"/>
              </a:rPr>
              <a:t>מקוז'ניץ</a:t>
            </a:r>
            <a:r>
              <a:rPr lang="he-IL" sz="1800" dirty="0">
                <a:effectLst/>
                <a:latin typeface="Calibri" panose="020F0502020204030204" pitchFamily="34" charset="0"/>
                <a:ea typeface="Calibri" panose="020F0502020204030204" pitchFamily="34" charset="0"/>
                <a:cs typeface="David" panose="020E0502060401010101" pitchFamily="34" charset="-79"/>
              </a:rPr>
              <a:t> זי"ע</a:t>
            </a:r>
            <a:r>
              <a:rPr lang="he-IL" sz="1800" dirty="0">
                <a:effectLst/>
                <a:latin typeface="Calibri" panose="020F0502020204030204" pitchFamily="34" charset="0"/>
                <a:ea typeface="Calibri" panose="020F0502020204030204" pitchFamily="34" charset="0"/>
                <a:cs typeface="Arial" panose="020B0604020202020204" pitchFamily="34" charset="0"/>
              </a:rPr>
              <a:t>.</a:t>
            </a:r>
          </a:p>
          <a:p>
            <a:pPr>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היו שני בנים ששניהם </a:t>
            </a:r>
            <a:r>
              <a:rPr lang="he-IL" sz="1800" dirty="0" err="1">
                <a:effectLst/>
                <a:latin typeface="Calibri" panose="020F0502020204030204" pitchFamily="34" charset="0"/>
                <a:ea typeface="Calibri" panose="020F0502020204030204" pitchFamily="34" charset="0"/>
                <a:cs typeface="Arial" panose="020B0604020202020204" pitchFamily="34" charset="0"/>
              </a:rPr>
              <a:t>שיכים</a:t>
            </a:r>
            <a:r>
              <a:rPr lang="he-IL" sz="1800" dirty="0">
                <a:effectLst/>
                <a:latin typeface="Calibri" panose="020F0502020204030204" pitchFamily="34" charset="0"/>
                <a:ea typeface="Calibri" panose="020F0502020204030204" pitchFamily="34" charset="0"/>
                <a:cs typeface="Arial" panose="020B0604020202020204" pitchFamily="34" charset="0"/>
              </a:rPr>
              <a:t> כאן לעיר, לא תמצא עוד עיר בישראל שיש בה את שני האחים. </a:t>
            </a:r>
          </a:p>
          <a:p>
            <a:pPr>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האחד ר' ישעיהו שפירא שעל שמו הוקם בית הכנסת בית ישעיהו ברחוב </a:t>
            </a:r>
            <a:r>
              <a:rPr lang="he-IL" sz="1800" dirty="0" err="1">
                <a:effectLst/>
                <a:latin typeface="Calibri" panose="020F0502020204030204" pitchFamily="34" charset="0"/>
                <a:ea typeface="Calibri" panose="020F0502020204030204" pitchFamily="34" charset="0"/>
                <a:cs typeface="Arial" panose="020B0604020202020204" pitchFamily="34" charset="0"/>
              </a:rPr>
              <a:t>פינסקר</a:t>
            </a:r>
            <a:r>
              <a:rPr lang="he-IL" sz="1800" dirty="0">
                <a:effectLst/>
                <a:latin typeface="Calibri" panose="020F0502020204030204" pitchFamily="34" charset="0"/>
                <a:ea typeface="Calibri" panose="020F0502020204030204" pitchFamily="34" charset="0"/>
                <a:cs typeface="Arial" panose="020B0604020202020204" pitchFamily="34" charset="0"/>
              </a:rPr>
              <a:t> 2. </a:t>
            </a:r>
          </a:p>
          <a:p>
            <a:pPr>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והשני ר' </a:t>
            </a:r>
            <a:r>
              <a:rPr lang="he-IL" sz="1800" dirty="0" err="1">
                <a:effectLst/>
                <a:latin typeface="Calibri" panose="020F0502020204030204" pitchFamily="34" charset="0"/>
                <a:ea typeface="Calibri" panose="020F0502020204030204" pitchFamily="34" charset="0"/>
                <a:cs typeface="Arial" panose="020B0604020202020204" pitchFamily="34" charset="0"/>
              </a:rPr>
              <a:t>קלונימוס</a:t>
            </a:r>
            <a:r>
              <a:rPr lang="he-IL" sz="1800" dirty="0">
                <a:effectLst/>
                <a:latin typeface="Calibri" panose="020F0502020204030204" pitchFamily="34" charset="0"/>
                <a:ea typeface="Calibri" panose="020F0502020204030204" pitchFamily="34" charset="0"/>
                <a:cs typeface="Arial" panose="020B0604020202020204" pitchFamily="34" charset="0"/>
              </a:rPr>
              <a:t> קלמן שפירא </a:t>
            </a:r>
            <a:r>
              <a:rPr lang="he-IL" sz="1800" dirty="0">
                <a:effectLst/>
                <a:latin typeface="Calibri" panose="020F0502020204030204" pitchFamily="34" charset="0"/>
                <a:ea typeface="Calibri" panose="020F0502020204030204" pitchFamily="34" charset="0"/>
                <a:cs typeface="David" panose="020E0502060401010101" pitchFamily="34" charset="-79"/>
              </a:rPr>
              <a:t>הרבי </a:t>
            </a:r>
            <a:r>
              <a:rPr lang="he-IL" sz="1800" dirty="0" err="1">
                <a:effectLst/>
                <a:latin typeface="Calibri" panose="020F0502020204030204" pitchFamily="34" charset="0"/>
                <a:ea typeface="Calibri" panose="020F0502020204030204" pitchFamily="34" charset="0"/>
                <a:cs typeface="David" panose="020E0502060401010101" pitchFamily="34" charset="-79"/>
              </a:rPr>
              <a:t>מפיאסצנה</a:t>
            </a:r>
            <a:r>
              <a:rPr lang="he-IL" sz="1800" dirty="0">
                <a:effectLst/>
                <a:latin typeface="Calibri" panose="020F0502020204030204" pitchFamily="34" charset="0"/>
                <a:ea typeface="Calibri" panose="020F0502020204030204" pitchFamily="34" charset="0"/>
                <a:cs typeface="David" panose="020E0502060401010101" pitchFamily="34" charset="-79"/>
              </a:rPr>
              <a:t> שעל שמו יש בית הכנסת ברחוב העצמאות 100.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האמת הוא שילדים אלו בכלל לא היו אמורים להגיע לעולם, הם נולדו לאדמו"ר בארבע שנות חייו האחרונות כאשר הוא היה בן 65 שנה ונפטר בגיל 68 בשנת תרמ"ח (1888).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אז כיצד הקב"ה מביא את שתי הנשמות הקדושות הללו לעולם?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אותם נשמות שצריכות לבנות את העיר </a:t>
            </a:r>
            <a:r>
              <a:rPr lang="he-IL" sz="1800" dirty="0" err="1">
                <a:effectLst/>
                <a:latin typeface="Calibri" panose="020F0502020204030204" pitchFamily="34" charset="0"/>
                <a:ea typeface="Calibri" panose="020F0502020204030204" pitchFamily="34" charset="0"/>
                <a:cs typeface="Arial" panose="020B0604020202020204" pitchFamily="34" charset="0"/>
              </a:rPr>
              <a:t>קרית</a:t>
            </a:r>
            <a:r>
              <a:rPr lang="he-IL" sz="1800" dirty="0">
                <a:effectLst/>
                <a:latin typeface="Calibri" panose="020F0502020204030204" pitchFamily="34" charset="0"/>
                <a:ea typeface="Calibri" panose="020F0502020204030204" pitchFamily="34" charset="0"/>
                <a:cs typeface="Arial" panose="020B0604020202020204" pitchFamily="34" charset="0"/>
              </a:rPr>
              <a:t> אתא ברבות הימים. הרבה פעמים הקב"ה בוחר להביא את האור דרך החושך בבחינת ויהי ערב </a:t>
            </a:r>
            <a:r>
              <a:rPr lang="he-IL" sz="1800" dirty="0" err="1">
                <a:effectLst/>
                <a:latin typeface="Calibri" panose="020F0502020204030204" pitchFamily="34" charset="0"/>
                <a:ea typeface="Calibri" panose="020F0502020204030204" pitchFamily="34" charset="0"/>
                <a:cs typeface="Arial" panose="020B0604020202020204" pitchFamily="34" charset="0"/>
              </a:rPr>
              <a:t>ואח''כ</a:t>
            </a:r>
            <a:r>
              <a:rPr lang="he-IL" sz="1800" dirty="0">
                <a:effectLst/>
                <a:latin typeface="Calibri" panose="020F0502020204030204" pitchFamily="34" charset="0"/>
                <a:ea typeface="Calibri" panose="020F0502020204030204" pitchFamily="34" charset="0"/>
                <a:cs typeface="Arial" panose="020B0604020202020204" pitchFamily="34" charset="0"/>
              </a:rPr>
              <a:t> ויהי בוקר.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F90ADDF1-1D13-18F9-CA05-647696E011D7}"/>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3241021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E78E479-D7BE-1F86-FB05-603F131234A3}"/>
              </a:ext>
            </a:extLst>
          </p:cNvPr>
          <p:cNvSpPr>
            <a:spLocks noGrp="1"/>
          </p:cNvSpPr>
          <p:nvPr>
            <p:ph type="title"/>
          </p:nvPr>
        </p:nvSpPr>
        <p:spPr>
          <a:xfrm>
            <a:off x="3331597" y="92364"/>
            <a:ext cx="8706678" cy="1366981"/>
          </a:xfrm>
        </p:spPr>
        <p:txBody>
          <a:bodyPr/>
          <a:lstStyle/>
          <a:p>
            <a:r>
              <a:rPr lang="he-IL" dirty="0"/>
              <a:t>האחים שנולדו בשביל כפר אתא</a:t>
            </a:r>
          </a:p>
        </p:txBody>
      </p:sp>
      <p:sp>
        <p:nvSpPr>
          <p:cNvPr id="3" name="מציין מיקום תוכן 2">
            <a:extLst>
              <a:ext uri="{FF2B5EF4-FFF2-40B4-BE49-F238E27FC236}">
                <a16:creationId xmlns:a16="http://schemas.microsoft.com/office/drawing/2014/main" id="{E8E46F42-CBC1-C0D4-22F9-E39F7599DFB4}"/>
              </a:ext>
            </a:extLst>
          </p:cNvPr>
          <p:cNvSpPr>
            <a:spLocks noGrp="1"/>
          </p:cNvSpPr>
          <p:nvPr>
            <p:ph idx="1"/>
          </p:nvPr>
        </p:nvSpPr>
        <p:spPr>
          <a:xfrm>
            <a:off x="3339549" y="1634837"/>
            <a:ext cx="8746434" cy="5116946"/>
          </a:xfrm>
        </p:spPr>
        <p:txBody>
          <a:bodyPr>
            <a:normAutofit/>
          </a:bodyPr>
          <a:lstStyle/>
          <a:p>
            <a:pPr algn="just" rtl="1">
              <a:lnSpc>
                <a:spcPct val="150000"/>
              </a:lnSpc>
              <a:spcAft>
                <a:spcPts val="800"/>
              </a:spcAft>
            </a:pPr>
            <a:r>
              <a:rPr lang="he-IL" sz="1800" dirty="0">
                <a:effectLst/>
                <a:latin typeface="Calibri" panose="020F0502020204030204" pitchFamily="34" charset="0"/>
                <a:ea typeface="Calibri" panose="020F0502020204030204" pitchFamily="34" charset="0"/>
                <a:cs typeface="David" panose="020E0502060401010101" pitchFamily="34" charset="-79"/>
              </a:rPr>
              <a:t>האם, הרבנית חנה ברכה האלמנה ושני בניה המשיכו להתגורר </a:t>
            </a:r>
            <a:r>
              <a:rPr lang="he-IL" sz="1800" dirty="0" err="1">
                <a:effectLst/>
                <a:latin typeface="Calibri" panose="020F0502020204030204" pitchFamily="34" charset="0"/>
                <a:ea typeface="Calibri" panose="020F0502020204030204" pitchFamily="34" charset="0"/>
                <a:cs typeface="David" panose="020E0502060401010101" pitchFamily="34" charset="-79"/>
              </a:rPr>
              <a:t>בגרודזיסק</a:t>
            </a:r>
            <a:r>
              <a:rPr lang="he-IL" sz="1800" dirty="0">
                <a:effectLst/>
                <a:latin typeface="Calibri" panose="020F0502020204030204" pitchFamily="34" charset="0"/>
                <a:ea typeface="Calibri" panose="020F0502020204030204" pitchFamily="34" charset="0"/>
                <a:cs typeface="David" panose="020E0502060401010101" pitchFamily="34" charset="-79"/>
              </a:rPr>
              <a:t> ושם קיבלו את עיקר חינוכם. </a:t>
            </a:r>
          </a:p>
          <a:p>
            <a:pPr algn="just" rtl="1">
              <a:lnSpc>
                <a:spcPct val="150000"/>
              </a:lnSpc>
              <a:spcAft>
                <a:spcPts val="800"/>
              </a:spcAft>
            </a:pPr>
            <a:r>
              <a:rPr lang="he-IL" sz="1800" dirty="0">
                <a:effectLst/>
                <a:latin typeface="Calibri" panose="020F0502020204030204" pitchFamily="34" charset="0"/>
                <a:ea typeface="Calibri" panose="020F0502020204030204" pitchFamily="34" charset="0"/>
                <a:cs typeface="David" panose="020E0502060401010101" pitchFamily="34" charset="-79"/>
              </a:rPr>
              <a:t>יחד עם זאת עוצבה אישיותם גם בבית הסבא הרבי </a:t>
            </a:r>
            <a:r>
              <a:rPr lang="he-IL" sz="1800" dirty="0" err="1">
                <a:effectLst/>
                <a:latin typeface="Calibri" panose="020F0502020204030204" pitchFamily="34" charset="0"/>
                <a:ea typeface="Calibri" panose="020F0502020204030204" pitchFamily="34" charset="0"/>
                <a:cs typeface="David" panose="020E0502060401010101" pitchFamily="34" charset="-79"/>
              </a:rPr>
              <a:t>מחנטשין</a:t>
            </a:r>
            <a:r>
              <a:rPr lang="he-IL" sz="1800" dirty="0">
                <a:effectLst/>
                <a:latin typeface="Calibri" panose="020F0502020204030204" pitchFamily="34" charset="0"/>
                <a:ea typeface="Calibri" panose="020F0502020204030204" pitchFamily="34" charset="0"/>
                <a:cs typeface="David" panose="020E0502060401010101" pitchFamily="34" charset="-79"/>
              </a:rPr>
              <a:t>. </a:t>
            </a:r>
          </a:p>
          <a:p>
            <a:pPr algn="just" rtl="1">
              <a:lnSpc>
                <a:spcPct val="150000"/>
              </a:lnSpc>
              <a:spcAft>
                <a:spcPts val="800"/>
              </a:spcAft>
            </a:pPr>
            <a:r>
              <a:rPr lang="he-IL" sz="1800" dirty="0">
                <a:effectLst/>
                <a:latin typeface="Calibri" panose="020F0502020204030204" pitchFamily="34" charset="0"/>
                <a:ea typeface="Calibri" panose="020F0502020204030204" pitchFamily="34" charset="0"/>
                <a:cs typeface="David" panose="020E0502060401010101" pitchFamily="34" charset="-79"/>
              </a:rPr>
              <a:t>בבית זה היה יחס יוצא דופן לארץ ישראל. הוא היה הרבי הראשון בפולין שהשתמש ביינות כרמל תוצרת ארץ ישראל, הזמין חיטים למצות ואתרוגים מארץ ישראל, וביטא את אהבתו לארץ בדרכים רבות נוספות</a:t>
            </a:r>
            <a:r>
              <a:rPr lang="he-IL" sz="1800">
                <a:effectLst/>
                <a:latin typeface="Calibri" panose="020F0502020204030204" pitchFamily="34" charset="0"/>
                <a:ea typeface="Calibri" panose="020F0502020204030204" pitchFamily="34" charset="0"/>
                <a:cs typeface="David" panose="020E0502060401010101" pitchFamily="34" charset="-79"/>
              </a:rPr>
              <a:t>. </a:t>
            </a:r>
          </a:p>
          <a:p>
            <a:pPr algn="just" rtl="1">
              <a:lnSpc>
                <a:spcPct val="150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מציין מיקום של מספר שקופית 3">
            <a:extLst>
              <a:ext uri="{FF2B5EF4-FFF2-40B4-BE49-F238E27FC236}">
                <a16:creationId xmlns:a16="http://schemas.microsoft.com/office/drawing/2014/main" id="{F90ADDF1-1D13-18F9-CA05-647696E011D7}"/>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1221518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E78E479-D7BE-1F86-FB05-603F131234A3}"/>
              </a:ext>
            </a:extLst>
          </p:cNvPr>
          <p:cNvSpPr>
            <a:spLocks noGrp="1"/>
          </p:cNvSpPr>
          <p:nvPr>
            <p:ph type="title"/>
          </p:nvPr>
        </p:nvSpPr>
        <p:spPr>
          <a:xfrm>
            <a:off x="3331597" y="92364"/>
            <a:ext cx="8706678" cy="1366981"/>
          </a:xfrm>
        </p:spPr>
        <p:txBody>
          <a:bodyPr/>
          <a:lstStyle/>
          <a:p>
            <a:r>
              <a:rPr lang="he-IL" dirty="0"/>
              <a:t>האחים שנולדו בשביל כפר אתא</a:t>
            </a:r>
          </a:p>
        </p:txBody>
      </p:sp>
      <p:sp>
        <p:nvSpPr>
          <p:cNvPr id="3" name="מציין מיקום תוכן 2">
            <a:extLst>
              <a:ext uri="{FF2B5EF4-FFF2-40B4-BE49-F238E27FC236}">
                <a16:creationId xmlns:a16="http://schemas.microsoft.com/office/drawing/2014/main" id="{E8E46F42-CBC1-C0D4-22F9-E39F7599DFB4}"/>
              </a:ext>
            </a:extLst>
          </p:cNvPr>
          <p:cNvSpPr>
            <a:spLocks noGrp="1"/>
          </p:cNvSpPr>
          <p:nvPr>
            <p:ph idx="1"/>
          </p:nvPr>
        </p:nvSpPr>
        <p:spPr>
          <a:xfrm>
            <a:off x="3339549" y="1634837"/>
            <a:ext cx="8746434" cy="5116946"/>
          </a:xfrm>
        </p:spPr>
        <p:txBody>
          <a:bodyPr>
            <a:normAutofit fontScale="92500"/>
          </a:bodyPr>
          <a:lstStyle/>
          <a:p>
            <a:pPr algn="just" rtl="1">
              <a:lnSpc>
                <a:spcPct val="150000"/>
              </a:lnSpc>
              <a:spcAft>
                <a:spcPts val="800"/>
              </a:spcAft>
            </a:pPr>
            <a:r>
              <a:rPr lang="he-IL" sz="1800" dirty="0">
                <a:effectLst/>
                <a:latin typeface="Calibri" panose="020F0502020204030204" pitchFamily="34" charset="0"/>
                <a:ea typeface="Calibri" panose="020F0502020204030204" pitchFamily="34" charset="0"/>
                <a:cs typeface="David" panose="020E0502060401010101" pitchFamily="34" charset="-79"/>
              </a:rPr>
              <a:t>וכך חייו של רבי אלימלך האחרונות רצופי שכול. בניו, אבי עזרי </a:t>
            </a:r>
            <a:r>
              <a:rPr lang="he-IL" sz="1800" dirty="0" err="1">
                <a:effectLst/>
                <a:latin typeface="Calibri" panose="020F0502020204030204" pitchFamily="34" charset="0"/>
                <a:ea typeface="Calibri" panose="020F0502020204030204" pitchFamily="34" charset="0"/>
                <a:cs typeface="David" panose="020E0502060401010101" pitchFamily="34" charset="-79"/>
              </a:rPr>
              <a:t>זעליג</a:t>
            </a:r>
            <a:r>
              <a:rPr lang="he-IL" sz="1800" dirty="0">
                <a:effectLst/>
                <a:latin typeface="Calibri" panose="020F0502020204030204" pitchFamily="34" charset="0"/>
                <a:ea typeface="Calibri" panose="020F0502020204030204" pitchFamily="34" charset="0"/>
                <a:cs typeface="David" panose="020E0502060401010101" pitchFamily="34" charset="-79"/>
              </a:rPr>
              <a:t> וירחמיאל נפטרו בחייו בל' סיון תרכ"ו.  חתנו ר' יחיאל יעקב </a:t>
            </a:r>
            <a:r>
              <a:rPr lang="he-IL" sz="1800" dirty="0" err="1">
                <a:effectLst/>
                <a:latin typeface="Calibri" panose="020F0502020204030204" pitchFamily="34" charset="0"/>
                <a:ea typeface="Calibri" panose="020F0502020204030204" pitchFamily="34" charset="0"/>
                <a:cs typeface="David" panose="020E0502060401010101" pitchFamily="34" charset="-79"/>
              </a:rPr>
              <a:t>מקוז'ניץ</a:t>
            </a:r>
            <a:r>
              <a:rPr lang="he-IL" sz="1800" dirty="0">
                <a:effectLst/>
                <a:latin typeface="Calibri" panose="020F0502020204030204" pitchFamily="34" charset="0"/>
                <a:ea typeface="Calibri" panose="020F0502020204030204" pitchFamily="34" charset="0"/>
                <a:cs typeface="David" panose="020E0502060401010101" pitchFamily="34" charset="-79"/>
              </a:rPr>
              <a:t> בעלה של בתו שרה דבורה, טבע בנהר בהיותו בן עשרים שנה בלבד. בשנת תרל"ג פרצה מגפת הכולרה ובנו ר' מאיר חיים יחיאל, שבאותה עת היה כבן שבע עשרה שנה בלבד, נספה במגפה. במגיפה זו נפטרו גם בתו </a:t>
            </a:r>
            <a:r>
              <a:rPr lang="he-IL" sz="1800" dirty="0" err="1">
                <a:effectLst/>
                <a:latin typeface="Calibri" panose="020F0502020204030204" pitchFamily="34" charset="0"/>
                <a:ea typeface="Calibri" panose="020F0502020204030204" pitchFamily="34" charset="0"/>
                <a:cs typeface="David" panose="020E0502060401010101" pitchFamily="34" charset="-79"/>
              </a:rPr>
              <a:t>רח'לה</a:t>
            </a:r>
            <a:r>
              <a:rPr lang="he-IL" sz="1800" dirty="0">
                <a:effectLst/>
                <a:latin typeface="Calibri" panose="020F0502020204030204" pitchFamily="34" charset="0"/>
                <a:ea typeface="Calibri" panose="020F0502020204030204" pitchFamily="34" charset="0"/>
                <a:cs typeface="David" panose="020E0502060401010101" pitchFamily="34" charset="-79"/>
              </a:rPr>
              <a:t> וחתנו ר' אשר </a:t>
            </a:r>
            <a:r>
              <a:rPr lang="he-IL" sz="1800" dirty="0" err="1">
                <a:effectLst/>
                <a:latin typeface="Calibri" panose="020F0502020204030204" pitchFamily="34" charset="0"/>
                <a:ea typeface="Calibri" panose="020F0502020204030204" pitchFamily="34" charset="0"/>
                <a:cs typeface="David" panose="020E0502060401010101" pitchFamily="34" charset="-79"/>
              </a:rPr>
              <a:t>פרלוב</a:t>
            </a:r>
            <a:r>
              <a:rPr lang="he-IL" sz="1800" dirty="0">
                <a:effectLst/>
                <a:latin typeface="Calibri" panose="020F0502020204030204" pitchFamily="34" charset="0"/>
                <a:ea typeface="Calibri" panose="020F0502020204030204" pitchFamily="34" charset="0"/>
                <a:cs typeface="David" panose="020E0502060401010101" pitchFamily="34" charset="-79"/>
              </a:rPr>
              <a:t> </a:t>
            </a:r>
            <a:r>
              <a:rPr lang="he-IL" sz="1800" dirty="0" err="1">
                <a:effectLst/>
                <a:latin typeface="Calibri" panose="020F0502020204030204" pitchFamily="34" charset="0"/>
                <a:ea typeface="Calibri" panose="020F0502020204030204" pitchFamily="34" charset="0"/>
                <a:cs typeface="David" panose="020E0502060401010101" pitchFamily="34" charset="-79"/>
              </a:rPr>
              <a:t>מסטולין</a:t>
            </a:r>
            <a:r>
              <a:rPr lang="he-IL" sz="1800" dirty="0">
                <a:effectLst/>
                <a:latin typeface="Calibri" panose="020F0502020204030204" pitchFamily="34" charset="0"/>
                <a:ea typeface="Calibri" panose="020F0502020204030204" pitchFamily="34" charset="0"/>
                <a:cs typeface="David" panose="020E0502060401010101" pitchFamily="34" charset="-79"/>
              </a:rPr>
              <a:t> בעלה השני של בתו שרה דבורה. מפני שהשכול שלט במשפחה ומחשש לחיי נכדיו שלחם מחוץ לביתו, ולא נתן להם ללון </a:t>
            </a:r>
            <a:r>
              <a:rPr lang="he-IL" sz="1800" dirty="0" err="1">
                <a:effectLst/>
                <a:latin typeface="Calibri" panose="020F0502020204030204" pitchFamily="34" charset="0"/>
                <a:ea typeface="Calibri" panose="020F0502020204030204" pitchFamily="34" charset="0"/>
                <a:cs typeface="David" panose="020E0502060401010101" pitchFamily="34" charset="-79"/>
              </a:rPr>
              <a:t>בגרודזיסק</a:t>
            </a:r>
            <a:r>
              <a:rPr lang="he-IL" sz="1800" dirty="0">
                <a:effectLst/>
                <a:latin typeface="Calibri" panose="020F0502020204030204" pitchFamily="34" charset="0"/>
                <a:ea typeface="Calibri" panose="020F0502020204030204" pitchFamily="34" charset="0"/>
                <a:cs typeface="David" panose="020E0502060401010101" pitchFamily="34" charset="-79"/>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800"/>
              </a:spcAft>
            </a:pPr>
            <a:r>
              <a:rPr lang="he-IL" sz="1800" dirty="0">
                <a:effectLst/>
                <a:latin typeface="Calibri" panose="020F0502020204030204" pitchFamily="34" charset="0"/>
                <a:ea typeface="Calibri" panose="020F0502020204030204" pitchFamily="34" charset="0"/>
                <a:cs typeface="David" panose="020E0502060401010101" pitchFamily="34" charset="-79"/>
              </a:rPr>
              <a:t>משנותר רבי אלימלך ללא בנים, החליט להתחתן בשנית. </a:t>
            </a:r>
          </a:p>
          <a:p>
            <a:pPr algn="just" rtl="1">
              <a:lnSpc>
                <a:spcPct val="150000"/>
              </a:lnSpc>
              <a:spcAft>
                <a:spcPts val="800"/>
              </a:spcAft>
            </a:pPr>
            <a:r>
              <a:rPr lang="he-IL" sz="1800" dirty="0">
                <a:effectLst/>
                <a:latin typeface="Calibri" panose="020F0502020204030204" pitchFamily="34" charset="0"/>
                <a:ea typeface="Calibri" panose="020F0502020204030204" pitchFamily="34" charset="0"/>
                <a:cs typeface="David" panose="020E0502060401010101" pitchFamily="34" charset="-79"/>
              </a:rPr>
              <a:t>בשנת תרמ"ח שהוא בן 64! נשא לאישה את הרבנית חנה ברכה אשר הייתה בתו של האדמו"ר רבי חיים שמואל </a:t>
            </a:r>
            <a:r>
              <a:rPr lang="he-IL" sz="1800" dirty="0" err="1">
                <a:effectLst/>
                <a:latin typeface="Calibri" panose="020F0502020204030204" pitchFamily="34" charset="0"/>
                <a:ea typeface="Calibri" panose="020F0502020204030204" pitchFamily="34" charset="0"/>
                <a:cs typeface="David" panose="020E0502060401010101" pitchFamily="34" charset="-79"/>
              </a:rPr>
              <a:t>הורוויץ-שטרנפלד</a:t>
            </a:r>
            <a:r>
              <a:rPr lang="he-IL" sz="1800" dirty="0">
                <a:effectLst/>
                <a:latin typeface="Calibri" panose="020F0502020204030204" pitchFamily="34" charset="0"/>
                <a:ea typeface="Calibri" panose="020F0502020204030204" pitchFamily="34" charset="0"/>
                <a:cs typeface="David" panose="020E0502060401010101" pitchFamily="34" charset="-79"/>
              </a:rPr>
              <a:t> </a:t>
            </a:r>
            <a:r>
              <a:rPr lang="he-IL" sz="1800" dirty="0" err="1">
                <a:effectLst/>
                <a:latin typeface="Calibri" panose="020F0502020204030204" pitchFamily="34" charset="0"/>
                <a:ea typeface="Calibri" panose="020F0502020204030204" pitchFamily="34" charset="0"/>
                <a:cs typeface="David" panose="020E0502060401010101" pitchFamily="34" charset="-79"/>
              </a:rPr>
              <a:t>מחנטשין</a:t>
            </a:r>
            <a:r>
              <a:rPr lang="he-IL" sz="1800" dirty="0">
                <a:effectLst/>
                <a:latin typeface="Calibri" panose="020F0502020204030204" pitchFamily="34" charset="0"/>
                <a:ea typeface="Calibri" panose="020F0502020204030204" pitchFamily="34" charset="0"/>
                <a:cs typeface="David" panose="020E0502060401010101" pitchFamily="34" charset="-79"/>
              </a:rPr>
              <a:t> זצ"ל. נכד החוזה מלובלין מצד אביו, ונכד רבי יוסף ברוך ה'היהודי הטוב' </a:t>
            </a:r>
            <a:r>
              <a:rPr lang="he-IL" sz="1800" dirty="0" err="1">
                <a:effectLst/>
                <a:latin typeface="Calibri" panose="020F0502020204030204" pitchFamily="34" charset="0"/>
                <a:ea typeface="Calibri" panose="020F0502020204030204" pitchFamily="34" charset="0"/>
                <a:cs typeface="David" panose="020E0502060401010101" pitchFamily="34" charset="-79"/>
              </a:rPr>
              <a:t>מניישטאט</a:t>
            </a:r>
            <a:r>
              <a:rPr lang="he-IL" sz="1800" dirty="0">
                <a:effectLst/>
                <a:latin typeface="Calibri" panose="020F0502020204030204" pitchFamily="34" charset="0"/>
                <a:ea typeface="Calibri" panose="020F0502020204030204" pitchFamily="34" charset="0"/>
                <a:cs typeface="David" panose="020E0502060401010101" pitchFamily="34" charset="-79"/>
              </a:rPr>
              <a:t> בן </a:t>
            </a:r>
            <a:r>
              <a:rPr lang="he-IL" sz="1800" dirty="0" err="1">
                <a:effectLst/>
                <a:latin typeface="Calibri" panose="020F0502020204030204" pitchFamily="34" charset="0"/>
                <a:ea typeface="Calibri" panose="020F0502020204030204" pitchFamily="34" charset="0"/>
                <a:cs typeface="David" panose="020E0502060401010101" pitchFamily="34" charset="-79"/>
              </a:rPr>
              <a:t>הרה"ק</a:t>
            </a:r>
            <a:r>
              <a:rPr lang="he-IL" sz="1800" dirty="0">
                <a:effectLst/>
                <a:latin typeface="Calibri" panose="020F0502020204030204" pitchFamily="34" charset="0"/>
                <a:ea typeface="Calibri" panose="020F0502020204030204" pitchFamily="34" charset="0"/>
                <a:cs typeface="David" panose="020E0502060401010101" pitchFamily="34" charset="-79"/>
              </a:rPr>
              <a:t> ר' </a:t>
            </a:r>
            <a:r>
              <a:rPr lang="he-IL" sz="1800" dirty="0" err="1">
                <a:effectLst/>
                <a:latin typeface="Calibri" panose="020F0502020204030204" pitchFamily="34" charset="0"/>
                <a:ea typeface="Calibri" panose="020F0502020204030204" pitchFamily="34" charset="0"/>
                <a:cs typeface="David" panose="020E0502060401010101" pitchFamily="34" charset="-79"/>
              </a:rPr>
              <a:t>קלונימוס</a:t>
            </a:r>
            <a:r>
              <a:rPr lang="he-IL" sz="1800" dirty="0">
                <a:effectLst/>
                <a:latin typeface="Calibri" panose="020F0502020204030204" pitchFamily="34" charset="0"/>
                <a:ea typeface="Calibri" panose="020F0502020204030204" pitchFamily="34" charset="0"/>
                <a:cs typeface="David" panose="020E0502060401010101" pitchFamily="34" charset="-79"/>
              </a:rPr>
              <a:t> קלמן הלוי אפשטיין בעל המאור ושמש מצד אימו.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50000"/>
              </a:lnSpc>
              <a:spcAft>
                <a:spcPts val="800"/>
              </a:spcAft>
            </a:pPr>
            <a:r>
              <a:rPr lang="he-IL" sz="1800" dirty="0">
                <a:effectLst/>
                <a:latin typeface="Calibri" panose="020F0502020204030204" pitchFamily="34" charset="0"/>
                <a:ea typeface="Calibri" panose="020F0502020204030204" pitchFamily="34" charset="0"/>
                <a:cs typeface="David" panose="020E0502060401010101" pitchFamily="34" charset="-79"/>
              </a:rPr>
              <a:t>הרבי ר' </a:t>
            </a:r>
            <a:r>
              <a:rPr lang="he-IL" sz="1800" dirty="0" err="1">
                <a:effectLst/>
                <a:latin typeface="Calibri" panose="020F0502020204030204" pitchFamily="34" charset="0"/>
                <a:ea typeface="Calibri" panose="020F0502020204030204" pitchFamily="34" charset="0"/>
                <a:cs typeface="David" panose="020E0502060401010101" pitchFamily="34" charset="-79"/>
              </a:rPr>
              <a:t>קלונימוס</a:t>
            </a:r>
            <a:r>
              <a:rPr lang="he-IL" sz="1800" dirty="0">
                <a:effectLst/>
                <a:latin typeface="Calibri" panose="020F0502020204030204" pitchFamily="34" charset="0"/>
                <a:ea typeface="Calibri" panose="020F0502020204030204" pitchFamily="34" charset="0"/>
                <a:cs typeface="David" panose="020E0502060401010101" pitchFamily="34" charset="-79"/>
              </a:rPr>
              <a:t> </a:t>
            </a:r>
            <a:r>
              <a:rPr lang="he-IL" sz="1800" dirty="0" err="1">
                <a:effectLst/>
                <a:latin typeface="Calibri" panose="020F0502020204030204" pitchFamily="34" charset="0"/>
                <a:ea typeface="Calibri" panose="020F0502020204030204" pitchFamily="34" charset="0"/>
                <a:cs typeface="David" panose="020E0502060401010101" pitchFamily="34" charset="-79"/>
              </a:rPr>
              <a:t>קלמיש</a:t>
            </a:r>
            <a:r>
              <a:rPr lang="he-IL" sz="1800" dirty="0">
                <a:effectLst/>
                <a:latin typeface="Calibri" panose="020F0502020204030204" pitchFamily="34" charset="0"/>
                <a:ea typeface="Calibri" panose="020F0502020204030204" pitchFamily="34" charset="0"/>
                <a:cs typeface="David" panose="020E0502060401010101" pitchFamily="34" charset="-79"/>
              </a:rPr>
              <a:t> שפירא נולד </a:t>
            </a:r>
            <a:r>
              <a:rPr lang="he-IL" sz="1800" dirty="0" err="1">
                <a:effectLst/>
                <a:latin typeface="Calibri" panose="020F0502020204030204" pitchFamily="34" charset="0"/>
                <a:ea typeface="Calibri" panose="020F0502020204030204" pitchFamily="34" charset="0"/>
                <a:cs typeface="David" panose="020E0502060401010101" pitchFamily="34" charset="-79"/>
              </a:rPr>
              <a:t>בגרודזיסק</a:t>
            </a:r>
            <a:r>
              <a:rPr lang="he-IL" sz="1800" dirty="0">
                <a:effectLst/>
                <a:latin typeface="Calibri" panose="020F0502020204030204" pitchFamily="34" charset="0"/>
                <a:ea typeface="Calibri" panose="020F0502020204030204" pitchFamily="34" charset="0"/>
                <a:cs typeface="David" panose="020E0502060401010101" pitchFamily="34" charset="-79"/>
              </a:rPr>
              <a:t> בשנת תרמ"ט, והרב ישעיהו שפירא נולד </a:t>
            </a:r>
            <a:r>
              <a:rPr lang="he-IL" sz="1800" dirty="0" err="1">
                <a:effectLst/>
                <a:latin typeface="Calibri" panose="020F0502020204030204" pitchFamily="34" charset="0"/>
                <a:ea typeface="Calibri" panose="020F0502020204030204" pitchFamily="34" charset="0"/>
                <a:cs typeface="David" panose="020E0502060401010101" pitchFamily="34" charset="-79"/>
              </a:rPr>
              <a:t>בגרודזיסק</a:t>
            </a:r>
            <a:r>
              <a:rPr lang="he-IL" sz="1800" dirty="0">
                <a:effectLst/>
                <a:latin typeface="Calibri" panose="020F0502020204030204" pitchFamily="34" charset="0"/>
                <a:ea typeface="Calibri" panose="020F0502020204030204" pitchFamily="34" charset="0"/>
                <a:cs typeface="David" panose="020E0502060401010101" pitchFamily="34" charset="-79"/>
              </a:rPr>
              <a:t> בי"א שבט תרנ"א (20.1.1891). שנה לאחר מכן נפטר אביו בראש חודש ניסן תרנ"ב.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מציין מיקום של מספר שקופית 3">
            <a:extLst>
              <a:ext uri="{FF2B5EF4-FFF2-40B4-BE49-F238E27FC236}">
                <a16:creationId xmlns:a16="http://schemas.microsoft.com/office/drawing/2014/main" id="{F90ADDF1-1D13-18F9-CA05-647696E011D7}"/>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3211438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C5A973-CB44-4D05-EDC3-17A3418D9460}"/>
              </a:ext>
            </a:extLst>
          </p:cNvPr>
          <p:cNvSpPr>
            <a:spLocks noGrp="1"/>
          </p:cNvSpPr>
          <p:nvPr>
            <p:ph type="title"/>
          </p:nvPr>
        </p:nvSpPr>
        <p:spPr/>
        <p:txBody>
          <a:bodyPr/>
          <a:lstStyle/>
          <a:p>
            <a:r>
              <a:rPr lang="he-IL" dirty="0" err="1"/>
              <a:t>האדמ"ר</a:t>
            </a:r>
            <a:r>
              <a:rPr lang="he-IL" dirty="0"/>
              <a:t> החלוץ</a:t>
            </a:r>
          </a:p>
        </p:txBody>
      </p:sp>
      <p:sp>
        <p:nvSpPr>
          <p:cNvPr id="3" name="מציין מיקום תוכן 2">
            <a:extLst>
              <a:ext uri="{FF2B5EF4-FFF2-40B4-BE49-F238E27FC236}">
                <a16:creationId xmlns:a16="http://schemas.microsoft.com/office/drawing/2014/main" id="{29541738-F911-338E-44F8-199512F6C16F}"/>
              </a:ext>
            </a:extLst>
          </p:cNvPr>
          <p:cNvSpPr>
            <a:spLocks noGrp="1"/>
          </p:cNvSpPr>
          <p:nvPr>
            <p:ph idx="1"/>
          </p:nvPr>
        </p:nvSpPr>
        <p:spPr/>
        <p:txBody>
          <a:bodyPr>
            <a:normAutofit fontScale="92500" lnSpcReduction="20000"/>
          </a:bodyPr>
          <a:lstStyle/>
          <a:p>
            <a:pPr lvl="0"/>
            <a:r>
              <a:rPr lang="he-IL" dirty="0"/>
              <a:t>הרב ישעיהו שפירא נולד </a:t>
            </a:r>
            <a:r>
              <a:rPr lang="he-IL" dirty="0" err="1"/>
              <a:t>בגרודזיסק</a:t>
            </a:r>
            <a:r>
              <a:rPr lang="he-IL" dirty="0"/>
              <a:t> בי"א שבט תרנ"א (20.1.1891). והוא בן זקונים לאביו רבי אלימלך שפירא, האדמו"ר </a:t>
            </a:r>
            <a:r>
              <a:rPr lang="he-IL" dirty="0" err="1"/>
              <a:t>מגרודזיסק</a:t>
            </a:r>
            <a:r>
              <a:rPr lang="he-IL" dirty="0"/>
              <a:t> (1824 – 1892). רבי אלימלך, בן לשושלת </a:t>
            </a:r>
            <a:r>
              <a:rPr lang="he-IL" dirty="0" err="1"/>
              <a:t>קוז'ניץ</a:t>
            </a:r>
            <a:r>
              <a:rPr lang="he-IL" dirty="0"/>
              <a:t> היה מגדולי האדמו"רים בפולין בדורו.</a:t>
            </a:r>
            <a:endParaRPr lang="en-US" dirty="0"/>
          </a:p>
          <a:p>
            <a:pPr lvl="0"/>
            <a:r>
              <a:rPr lang="he-IL" dirty="0"/>
              <a:t>אחיו היחיד של הרב ישעיהו שפירא מאב ואם גם יחד היה, רבי </a:t>
            </a:r>
            <a:r>
              <a:rPr lang="he-IL" dirty="0" err="1"/>
              <a:t>קלונימוס</a:t>
            </a:r>
            <a:r>
              <a:rPr lang="he-IL" dirty="0"/>
              <a:t> קלמן (</a:t>
            </a:r>
            <a:r>
              <a:rPr lang="he-IL" dirty="0" err="1"/>
              <a:t>קלמיש</a:t>
            </a:r>
            <a:r>
              <a:rPr lang="he-IL" dirty="0"/>
              <a:t>) שפירא, שנולד כשנה וחצי לפניו, והתפרסם מאוחר יותר כרבי </a:t>
            </a:r>
            <a:r>
              <a:rPr lang="he-IL" dirty="0" err="1"/>
              <a:t>מפיאסצ'נה</a:t>
            </a:r>
            <a:r>
              <a:rPr lang="he-IL" dirty="0"/>
              <a:t>.</a:t>
            </a:r>
            <a:endParaRPr lang="en-US" dirty="0"/>
          </a:p>
          <a:p>
            <a:pPr lvl="0"/>
            <a:r>
              <a:rPr lang="he-IL" dirty="0"/>
              <a:t>סבו היה הרבי הראשון בפולין שהשתמש ביינות כרמל תוצרת ארץ ישראל, הזמין חיטים למצות ואתרוגים מארץ ישראל, וביטא את אהבתו לארץ בדרכים רבות נוספות.</a:t>
            </a:r>
            <a:endParaRPr lang="en-US" dirty="0"/>
          </a:p>
          <a:p>
            <a:pPr lvl="0"/>
            <a:r>
              <a:rPr lang="he-IL" dirty="0"/>
              <a:t>אצל קרובי משפחתו מצאנו שכתוב: "הורנו פיטמונו באהבת ישראל, אהבת ארץ ישראל </a:t>
            </a:r>
            <a:r>
              <a:rPr lang="he-IL" dirty="0" err="1"/>
              <a:t>עפ</a:t>
            </a:r>
            <a:r>
              <a:rPr lang="he-IL" dirty="0"/>
              <a:t>''י התורה והמצוות. טרם ידענו לקרוא 'אבא – אמא' ידענו להגיד 'ארץ ישראל שלנו'! טרם ידענו להבחין בין טוב לרע ידענו שארץ ישראל היא מולדתנו''.</a:t>
            </a:r>
            <a:endParaRPr lang="en-US" dirty="0"/>
          </a:p>
          <a:p>
            <a:pPr lvl="0"/>
            <a:r>
              <a:rPr lang="he-IL" dirty="0"/>
              <a:t>בי"ח שבט תרע"ד עלה בפעם הראשונה לארץ ישראל, שם פגש את הרב קוק וראה בו את רבו ומורה דרכו, לימים מוציא ספר 'ארץ חפץ' על אמרות על ארץ ישראל ובנינה, מהרב קוק. </a:t>
            </a:r>
            <a:endParaRPr lang="en-US" dirty="0"/>
          </a:p>
          <a:p>
            <a:pPr lvl="0"/>
            <a:r>
              <a:rPr lang="he-IL" dirty="0"/>
              <a:t>הוא הקים את תנועת הפועל המזרחי, לפני כן היה רק המזרחי. </a:t>
            </a:r>
            <a:endParaRPr lang="en-US" dirty="0"/>
          </a:p>
          <a:p>
            <a:pPr lvl="0"/>
            <a:r>
              <a:rPr lang="he-IL" dirty="0"/>
              <a:t>בשנת תרפ"ו הוא מתמנה למחלקת החרדים של קק"ל – לעורר חדרים לעלות לארץ ישראל. </a:t>
            </a:r>
            <a:endParaRPr lang="en-US" dirty="0"/>
          </a:p>
          <a:p>
            <a:pPr lvl="0"/>
            <a:r>
              <a:rPr lang="he-IL" dirty="0"/>
              <a:t>הוא מנהל את בנק זרובבל </a:t>
            </a:r>
            <a:endParaRPr lang="en-US" dirty="0"/>
          </a:p>
          <a:p>
            <a:pPr lvl="0"/>
            <a:r>
              <a:rPr lang="he-IL" dirty="0"/>
              <a:t>בשנת תש"ג הוא עובר לכפר פינס, קונה משק, כי רצונו לעבוד את אדמת ארץ הקודש. </a:t>
            </a:r>
            <a:endParaRPr lang="en-US" dirty="0"/>
          </a:p>
          <a:p>
            <a:pPr lvl="0"/>
            <a:r>
              <a:rPr lang="he-IL" dirty="0"/>
              <a:t>גופו היה חלוש, ובשורות השואה החמירו את המצב וכך הוא נפטר בה' סיון תש"ה.</a:t>
            </a:r>
            <a:endParaRPr lang="en-US" dirty="0"/>
          </a:p>
          <a:p>
            <a:r>
              <a:rPr lang="en-US" dirty="0"/>
              <a:t> </a:t>
            </a:r>
            <a:r>
              <a:rPr lang="he-IL" dirty="0"/>
              <a:t>י' אלפסי, </a:t>
            </a:r>
            <a:r>
              <a:rPr lang="he-IL" dirty="0" err="1"/>
              <a:t>אינציקלופדיה</a:t>
            </a:r>
            <a:r>
              <a:rPr lang="he-IL" dirty="0"/>
              <a:t> לחסידות, כרך א', ירושלים תשמ"ו, עמ' תר"כ – תרכ"ג.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AA8BCF64-35C2-0A72-F15F-53026EAC5C69}"/>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307190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הפטרת פקודי</a:t>
            </a:r>
            <a:br>
              <a:rPr lang="he-IL" dirty="0"/>
            </a:br>
            <a:r>
              <a:rPr lang="he-IL" dirty="0"/>
              <a:t>ושינוי המציאות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0" i="0" dirty="0">
                <a:solidFill>
                  <a:srgbClr val="202122"/>
                </a:solidFill>
                <a:effectLst/>
                <a:latin typeface="Arial" panose="020B0604020202020204" pitchFamily="34" charset="0"/>
              </a:rPr>
              <a:t>בשנה מעוברת שבה קוראים לפרשת </a:t>
            </a:r>
            <a:r>
              <a:rPr lang="he-IL" b="0" i="0" dirty="0" err="1">
                <a:solidFill>
                  <a:srgbClr val="202122"/>
                </a:solidFill>
                <a:effectLst/>
                <a:latin typeface="Arial" panose="020B0604020202020204" pitchFamily="34" charset="0"/>
              </a:rPr>
              <a:t>ויקהל</a:t>
            </a:r>
            <a:r>
              <a:rPr lang="he-IL" b="0" i="0" dirty="0">
                <a:solidFill>
                  <a:srgbClr val="202122"/>
                </a:solidFill>
                <a:effectLst/>
                <a:latin typeface="Arial" panose="020B0604020202020204" pitchFamily="34" charset="0"/>
              </a:rPr>
              <a:t> – הפטרת שקלים. </a:t>
            </a:r>
          </a:p>
          <a:p>
            <a:r>
              <a:rPr lang="he-IL" dirty="0">
                <a:solidFill>
                  <a:srgbClr val="202122"/>
                </a:solidFill>
                <a:latin typeface="Arial" panose="020B0604020202020204" pitchFamily="34" charset="0"/>
              </a:rPr>
              <a:t>יש שלוש דעות מה לקרוא בהפטרה של פקודי. </a:t>
            </a:r>
          </a:p>
          <a:p>
            <a:r>
              <a:rPr lang="he-IL" dirty="0">
                <a:solidFill>
                  <a:srgbClr val="202122"/>
                </a:solidFill>
                <a:latin typeface="Arial" panose="020B0604020202020204" pitchFamily="34" charset="0"/>
              </a:rPr>
              <a:t>נתבונן ונראה שעל פי רוב ההכרעה במחלוקת זו היא תלויה בהנהגה הראויה על פי התורה</a:t>
            </a:r>
          </a:p>
          <a:p>
            <a:r>
              <a:rPr lang="he-IL" dirty="0">
                <a:solidFill>
                  <a:srgbClr val="202122"/>
                </a:solidFill>
                <a:latin typeface="Arial" panose="020B0604020202020204" pitchFamily="34" charset="0"/>
              </a:rPr>
              <a:t>למצב שבו בארץ ישראל משתנה המציאות </a:t>
            </a:r>
          </a:p>
          <a:p>
            <a:r>
              <a:rPr lang="he-IL" dirty="0">
                <a:solidFill>
                  <a:srgbClr val="202122"/>
                </a:solidFill>
                <a:latin typeface="Arial" panose="020B0604020202020204" pitchFamily="34" charset="0"/>
              </a:rPr>
              <a:t>האם גם ההלכה משתנה?</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20599</TotalTime>
  <Words>928</Words>
  <Application>Microsoft Office PowerPoint</Application>
  <PresentationFormat>מסך רחב</PresentationFormat>
  <Paragraphs>70</Paragraphs>
  <Slides>12</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5</vt:i4>
      </vt:variant>
      <vt:variant>
        <vt:lpstr>כותרות שקופיות</vt:lpstr>
      </vt:variant>
      <vt:variant>
        <vt:i4>12</vt:i4>
      </vt:variant>
    </vt:vector>
  </HeadingPairs>
  <TitlesOfParts>
    <vt:vector size="23" baseType="lpstr">
      <vt:lpstr>Aharoni</vt:lpstr>
      <vt:lpstr>Arial</vt:lpstr>
      <vt:lpstr>Calibri</vt:lpstr>
      <vt:lpstr>Calibri Light</vt:lpstr>
      <vt:lpstr>Trebuchet MS</vt:lpstr>
      <vt:lpstr>Wingdings 3</vt:lpstr>
      <vt:lpstr>2_פיאה</vt:lpstr>
      <vt:lpstr>ערכת נושא Office</vt:lpstr>
      <vt:lpstr>פיאה</vt:lpstr>
      <vt:lpstr>3_פיאה</vt:lpstr>
      <vt:lpstr>1_פיאה</vt:lpstr>
      <vt:lpstr>100 שנה  לקרית אתא</vt:lpstr>
      <vt:lpstr>מצגת של PowerPoint‏</vt:lpstr>
      <vt:lpstr>למה חשוב לדעת</vt:lpstr>
      <vt:lpstr>היכן השלט?</vt:lpstr>
      <vt:lpstr>מצגת של PowerPoint‏</vt:lpstr>
      <vt:lpstr>מצגת של PowerPoint‏</vt:lpstr>
      <vt:lpstr>התעלומה</vt:lpstr>
      <vt:lpstr>האחים שנולדו בשביל כפר אתא</vt:lpstr>
      <vt:lpstr>האחים שנולדו בשביל כפר אתא</vt:lpstr>
      <vt:lpstr>האחים שנולדו בשביל כפר אתא</vt:lpstr>
      <vt:lpstr>האדמ"ר החלוץ</vt:lpstr>
      <vt:lpstr>הפטרת פקודי ושינוי המציאות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מרים טאוב</cp:lastModifiedBy>
  <cp:revision>15</cp:revision>
  <cp:lastPrinted>2024-02-26T05:45:50Z</cp:lastPrinted>
  <dcterms:created xsi:type="dcterms:W3CDTF">2024-02-23T09:02:47Z</dcterms:created>
  <dcterms:modified xsi:type="dcterms:W3CDTF">2024-03-28T14:46:11Z</dcterms:modified>
</cp:coreProperties>
</file>