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7" r:id="rId10"/>
    <p:sldId id="264" r:id="rId11"/>
    <p:sldId id="266" r:id="rId12"/>
    <p:sldId id="265"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028" autoAdjust="0"/>
    <p:restoredTop sz="94660"/>
  </p:normalViewPr>
  <p:slideViewPr>
    <p:cSldViewPr snapToGrid="0">
      <p:cViewPr varScale="1">
        <p:scale>
          <a:sx n="49" d="100"/>
          <a:sy n="49" d="100"/>
        </p:scale>
        <p:origin x="65"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92D12C8-C167-4297-809C-5240E4921DCD}"/>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9D7B7F8F-27CA-4103-8C68-48B81984C8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B2FD1AD-E313-4719-8424-266F4BB31C1E}"/>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CBDE4F7B-B728-471D-B6C9-0BDF268CE2A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09AFF2F-F9DF-4446-BA4A-B4DC7FA1D7BD}"/>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70062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33B90D-9AB4-44A1-8994-F69AD81FBC0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9BA03E5-DED7-4C34-A3BF-3003C3958D9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64BCB49-7BE2-435F-ABE6-CC5F8FBC58B7}"/>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BDE22306-ECE8-4339-B2F3-4E5256D2485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EF1C059-1DFB-4027-8256-13F83E45A701}"/>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1176566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9E6B7AB-9884-4B5C-B591-AA6BD0258A76}"/>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076365D-B078-4B1A-9C70-017F42634B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CDF6720-DBDD-44F1-AD33-D742562D5B70}"/>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46C6652D-7030-415D-8A5A-CD414AAC4B7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763F527-AA2C-4BF0-8665-86CD59614D30}"/>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941480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36FE8A-4E32-48C9-AFE0-24BCC0EE17E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34BE256-4693-490E-BC73-F58617847758}"/>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6BD65DE-5859-4381-8FBE-397FBF619350}"/>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8D8A0299-A3B1-4942-BB07-05BCF4AB2AB4}"/>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6" name="מציין מיקום של כותרת תחתונה 5">
            <a:extLst>
              <a:ext uri="{FF2B5EF4-FFF2-40B4-BE49-F238E27FC236}">
                <a16:creationId xmlns:a16="http://schemas.microsoft.com/office/drawing/2014/main" id="{ADC10EAA-F9B3-44A5-9A91-928E3429EE5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BEC198D-2F32-45EA-AD87-876D6F03BDDF}"/>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3044199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976152-379B-47FF-AA09-45F464A6730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C447D85-B2AA-44CC-A974-E560CE1B48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04B7E3AE-550A-4388-ABF4-52E0DD98D3AA}"/>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67DFF08-3AE4-458B-8BCD-E553708AD7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4A2D1D00-DE46-46FB-B4D8-236DB72C0AC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09F06F52-3A02-4456-B47B-FE482059BEBC}"/>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8" name="מציין מיקום של כותרת תחתונה 7">
            <a:extLst>
              <a:ext uri="{FF2B5EF4-FFF2-40B4-BE49-F238E27FC236}">
                <a16:creationId xmlns:a16="http://schemas.microsoft.com/office/drawing/2014/main" id="{DAA197E0-CB5F-4363-8152-4227E682B4BF}"/>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51D4708-3A8C-4F4F-AC99-9D03F40DCD7D}"/>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950056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C9FB06-B545-4B63-8901-1426A2942BD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B0C3660-8134-4E18-86E5-FA6187063785}"/>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4" name="מציין מיקום של כותרת תחתונה 3">
            <a:extLst>
              <a:ext uri="{FF2B5EF4-FFF2-40B4-BE49-F238E27FC236}">
                <a16:creationId xmlns:a16="http://schemas.microsoft.com/office/drawing/2014/main" id="{854710F1-C216-4AD1-817E-913DB58B8EFA}"/>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4034F78A-445D-4855-9596-8A9374E1E735}"/>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627750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9347F3B-FFB5-4A4C-88E5-C2E2E832B0CC}"/>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3" name="מציין מיקום של כותרת תחתונה 2">
            <a:extLst>
              <a:ext uri="{FF2B5EF4-FFF2-40B4-BE49-F238E27FC236}">
                <a16:creationId xmlns:a16="http://schemas.microsoft.com/office/drawing/2014/main" id="{C379FC46-7A99-4444-A0BF-764364156A53}"/>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5975BEE-A1BF-4092-B800-B7BC639F00F6}"/>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555114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A740DC-F202-4E1A-968C-09829E5A473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E91A75-8B6B-4C75-890C-CA30EB0F47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04A304B-4373-440B-8AFA-61BCCED32F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2893487-75EF-47E3-B9F9-4F5F7C2C7E52}"/>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6" name="מציין מיקום של כותרת תחתונה 5">
            <a:extLst>
              <a:ext uri="{FF2B5EF4-FFF2-40B4-BE49-F238E27FC236}">
                <a16:creationId xmlns:a16="http://schemas.microsoft.com/office/drawing/2014/main" id="{693FA227-6BFC-4854-8695-940F2C31998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F77E8F8-E4B6-41A2-8F6A-30C73424197F}"/>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1543152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D7CA0F1-DE13-42CE-945C-A448010242D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916554FF-B79B-4A60-A332-8D17164EC2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18F51428-D8A5-4CD6-8849-4AA42545B0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607EA8D-F94C-4421-9D79-893224511191}"/>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6" name="מציין מיקום של כותרת תחתונה 5">
            <a:extLst>
              <a:ext uri="{FF2B5EF4-FFF2-40B4-BE49-F238E27FC236}">
                <a16:creationId xmlns:a16="http://schemas.microsoft.com/office/drawing/2014/main" id="{00A61AA9-7EA8-46A6-BBDD-C63E233F2A4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CA5BB48-81B7-4DBA-967E-98C45EF86010}"/>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229083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3FB046-9354-4A7A-B1F8-F0AC7BED5E6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215D28E-5C68-49EC-BC70-0BF938BC908B}"/>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0FA3B1D-9A10-4673-9FD0-4E9EE6FF81C5}"/>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7E548A43-8FF9-461A-A248-6DE6D040920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DF1D52F-6F6B-4D37-88B7-3BC8EF99E1F6}"/>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152941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2BC65A4-E559-4CBA-8493-0C230775A72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DB620E2-AAED-4E03-92B2-C86594E07E79}"/>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E0FA22A-769F-4A03-8B53-C24A5EA184D2}"/>
              </a:ext>
            </a:extLst>
          </p:cNvPr>
          <p:cNvSpPr>
            <a:spLocks noGrp="1"/>
          </p:cNvSpPr>
          <p:nvPr>
            <p:ph type="dt" sz="half" idx="10"/>
          </p:nvPr>
        </p:nvSpPr>
        <p:spPr/>
        <p:txBody>
          <a:bodyPr/>
          <a:lstStyle/>
          <a:p>
            <a:fld id="{1B4C1B1E-4D81-4713-909E-227AE69B237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F01DF954-9043-4A96-9C32-2FA96CA7B0C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533F5DB-639B-4A67-AB8C-A29301528B14}"/>
              </a:ext>
            </a:extLst>
          </p:cNvPr>
          <p:cNvSpPr>
            <a:spLocks noGrp="1"/>
          </p:cNvSpPr>
          <p:nvPr>
            <p:ph type="sldNum" sz="quarter" idx="12"/>
          </p:nvPr>
        </p:nvSpPr>
        <p:spPr/>
        <p:txBody>
          <a:bodyPr/>
          <a:lstStyle/>
          <a:p>
            <a:fld id="{EF4E0783-1B2E-40AE-B4F8-13C266C5B7FD}" type="slidenum">
              <a:rPr lang="he-IL" smtClean="0"/>
              <a:t>‹#›</a:t>
            </a:fld>
            <a:endParaRPr lang="he-IL"/>
          </a:p>
        </p:txBody>
      </p:sp>
    </p:spTree>
    <p:extLst>
      <p:ext uri="{BB962C8B-B14F-4D97-AF65-F5344CB8AC3E}">
        <p14:creationId xmlns:p14="http://schemas.microsoft.com/office/powerpoint/2010/main" val="199080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968D23C5-5B34-4122-A971-4417954AFAE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E82A106-D67A-43A0-8BBF-8E898DDF1428}"/>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05C7DF1-0F77-4360-A757-A74BAB1B7EA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4C1B1E-4D81-4713-909E-227AE69B237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857B4D91-03A3-4F1E-BD76-AA1260BFF4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024F7EC4-B631-4425-9B8B-B032D9C2A6C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F4E0783-1B2E-40AE-B4F8-13C266C5B7FD}" type="slidenum">
              <a:rPr lang="he-IL" smtClean="0"/>
              <a:t>‹#›</a:t>
            </a:fld>
            <a:endParaRPr lang="he-IL"/>
          </a:p>
        </p:txBody>
      </p:sp>
    </p:spTree>
    <p:extLst>
      <p:ext uri="{BB962C8B-B14F-4D97-AF65-F5344CB8AC3E}">
        <p14:creationId xmlns:p14="http://schemas.microsoft.com/office/powerpoint/2010/main" val="2611683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2.emf" /><Relationship Id="rId1" Type="http://schemas.openxmlformats.org/officeDocument/2006/relationships/slideLayout" Target="../slideLayouts/slideLayout9.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17F9582-6A1C-4815-8F64-ED29BF55B566}"/>
              </a:ext>
            </a:extLst>
          </p:cNvPr>
          <p:cNvSpPr>
            <a:spLocks noGrp="1"/>
          </p:cNvSpPr>
          <p:nvPr>
            <p:ph type="ctrTitle"/>
          </p:nvPr>
        </p:nvSpPr>
        <p:spPr/>
        <p:txBody>
          <a:bodyPr/>
          <a:lstStyle/>
          <a:p>
            <a:endParaRPr lang="he-IL"/>
          </a:p>
        </p:txBody>
      </p:sp>
      <p:sp>
        <p:nvSpPr>
          <p:cNvPr id="3" name="כותרת משנה 2">
            <a:extLst>
              <a:ext uri="{FF2B5EF4-FFF2-40B4-BE49-F238E27FC236}">
                <a16:creationId xmlns:a16="http://schemas.microsoft.com/office/drawing/2014/main" id="{972D2E80-CCC6-4BD2-9363-F12CD0EB71A2}"/>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3252333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0FA6B6-FBC0-4E56-92DB-06FB79EEA541}"/>
              </a:ext>
            </a:extLst>
          </p:cNvPr>
          <p:cNvSpPr>
            <a:spLocks noGrp="1"/>
          </p:cNvSpPr>
          <p:nvPr>
            <p:ph type="title"/>
          </p:nvPr>
        </p:nvSpPr>
        <p:spPr/>
        <p:txBody>
          <a:bodyPr/>
          <a:lstStyle/>
          <a:p>
            <a:r>
              <a:rPr lang="he-IL" dirty="0"/>
              <a:t>תעלומת המייסד</a:t>
            </a:r>
          </a:p>
        </p:txBody>
      </p:sp>
      <p:sp>
        <p:nvSpPr>
          <p:cNvPr id="3" name="מציין מיקום תוכן 2">
            <a:extLst>
              <a:ext uri="{FF2B5EF4-FFF2-40B4-BE49-F238E27FC236}">
                <a16:creationId xmlns:a16="http://schemas.microsoft.com/office/drawing/2014/main" id="{3A6C55AC-1C6B-4A4F-9E63-5273407D11B3}"/>
              </a:ext>
            </a:extLst>
          </p:cNvPr>
          <p:cNvSpPr>
            <a:spLocks noGrp="1"/>
          </p:cNvSpPr>
          <p:nvPr>
            <p:ph idx="1"/>
          </p:nvPr>
        </p:nvSpPr>
        <p:spPr/>
        <p:txBody>
          <a:bodyPr/>
          <a:lstStyle/>
          <a:p>
            <a:r>
              <a:rPr lang="he-IL" sz="1800" dirty="0">
                <a:effectLst/>
                <a:latin typeface="Arial" panose="020B0604020202020204" pitchFamily="34" charset="0"/>
                <a:ea typeface="Arial" panose="020B0604020202020204" pitchFamily="34" charset="0"/>
                <a:cs typeface="David" panose="020E0502060401010101" pitchFamily="34" charset="-79"/>
              </a:rPr>
              <a:t>היכן בקרית אתא נמצא שלט המספר על מייסד העיר?</a:t>
            </a:r>
          </a:p>
          <a:p>
            <a:r>
              <a:rPr lang="he-IL" sz="1800" dirty="0">
                <a:latin typeface="Arial" panose="020B0604020202020204" pitchFamily="34" charset="0"/>
                <a:ea typeface="Arial" panose="020B0604020202020204" pitchFamily="34" charset="0"/>
                <a:cs typeface="David" panose="020E0502060401010101" pitchFamily="34" charset="-79"/>
              </a:rPr>
              <a:t>מי היה אותו מייסד?</a:t>
            </a:r>
          </a:p>
          <a:p>
            <a:r>
              <a:rPr lang="he-IL" sz="1800" dirty="0">
                <a:effectLst/>
                <a:latin typeface="Arial" panose="020B0604020202020204" pitchFamily="34" charset="0"/>
                <a:ea typeface="Arial" panose="020B0604020202020204" pitchFamily="34" charset="0"/>
                <a:cs typeface="David" panose="020E0502060401010101" pitchFamily="34" charset="-79"/>
              </a:rPr>
              <a:t>ומדוע כמעט ואין איש המכיר את האיש ואת השלט?</a:t>
            </a:r>
            <a:endParaRPr lang="en-US" sz="1800" dirty="0">
              <a:effectLst/>
              <a:latin typeface="Arial" panose="020B0604020202020204" pitchFamily="34" charset="0"/>
              <a:ea typeface="Arial" panose="020B060402020202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651839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DAA91EEB-C2EC-4AEF-81E5-C76AAD4B91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104123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F0D725-1280-464D-BD97-C4A47741DF5D}"/>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135E069-ACD3-4C62-A8E8-4E072F07F5DD}"/>
              </a:ext>
            </a:extLst>
          </p:cNvPr>
          <p:cNvSpPr>
            <a:spLocks noGrp="1"/>
          </p:cNvSpPr>
          <p:nvPr>
            <p:ph idx="1"/>
          </p:nvPr>
        </p:nvSpPr>
        <p:spPr/>
        <p:txBody>
          <a:bodyPr>
            <a:normAutofit fontScale="92500" lnSpcReduction="10000"/>
          </a:bodyPr>
          <a:lstStyle/>
          <a:p>
            <a:r>
              <a:rPr lang="he-IL" dirty="0"/>
              <a:t>על לוח שיש מעל דלת הכניסה לבית כנסת ברחוב </a:t>
            </a:r>
            <a:r>
              <a:rPr lang="he-IL" dirty="0" err="1"/>
              <a:t>פינסקר</a:t>
            </a:r>
            <a:r>
              <a:rPr lang="he-IL" dirty="0"/>
              <a:t> מספר שתיים בעיר הצפונית קריית אתא חקוקות המילים הבאות:</a:t>
            </a:r>
            <a:endParaRPr lang="en-US" dirty="0"/>
          </a:p>
          <a:p>
            <a:r>
              <a:rPr lang="he-IL" b="1" dirty="0"/>
              <a:t> 'בית הכנסת הפועל המזרחי על שם הרב ישעיהו שפירא זצ"ל מיסד קריית אתא'.</a:t>
            </a:r>
            <a:endParaRPr lang="en-US" b="1" dirty="0"/>
          </a:p>
          <a:p>
            <a:r>
              <a:rPr lang="he-IL" dirty="0"/>
              <a:t>אם תלך ברחובות אותה עיר ותשאל את תושביה לשמה של מיסדה, איש לא יזכיר וכלל לא יכיר את שמו של הרב ישעיהו שפירא (1891 – 1945).</a:t>
            </a:r>
            <a:r>
              <a:rPr lang="he-IL" baseline="30000" dirty="0"/>
              <a:t> </a:t>
            </a:r>
          </a:p>
          <a:p>
            <a:r>
              <a:rPr lang="he-IL" dirty="0"/>
              <a:t>בפרסומים הרשמיים של עיריית קריית אתא, וגם בית כתליו של 'בית פישר' המוזיאון העירוני לתולדות העיר, אין לתואר מייסד העיר ולרב ישעיהו שפירא ולא כלום, </a:t>
            </a:r>
          </a:p>
          <a:p>
            <a:r>
              <a:rPr lang="he-IL" dirty="0"/>
              <a:t>רק לאחר חיפוש מאומץ ניתן למצוא רמז דק לחלקו בתולדות העיר, שהתחילה ככפר. </a:t>
            </a:r>
            <a:endParaRPr lang="en-US" dirty="0"/>
          </a:p>
          <a:p>
            <a:endParaRPr lang="he-IL" dirty="0"/>
          </a:p>
        </p:txBody>
      </p:sp>
    </p:spTree>
    <p:extLst>
      <p:ext uri="{BB962C8B-B14F-4D97-AF65-F5344CB8AC3E}">
        <p14:creationId xmlns:p14="http://schemas.microsoft.com/office/powerpoint/2010/main" val="132077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F0D725-1280-464D-BD97-C4A47741DF5D}"/>
              </a:ext>
            </a:extLst>
          </p:cNvPr>
          <p:cNvSpPr>
            <a:spLocks noGrp="1"/>
          </p:cNvSpPr>
          <p:nvPr>
            <p:ph type="title"/>
          </p:nvPr>
        </p:nvSpPr>
        <p:spPr/>
        <p:txBody>
          <a:bodyPr/>
          <a:lstStyle/>
          <a:p>
            <a:pPr algn="ctr"/>
            <a:r>
              <a:rPr lang="he-IL" dirty="0"/>
              <a:t>מי הוא ר' ישעיהו?</a:t>
            </a:r>
          </a:p>
        </p:txBody>
      </p:sp>
      <p:sp>
        <p:nvSpPr>
          <p:cNvPr id="3" name="מציין מיקום תוכן 2">
            <a:extLst>
              <a:ext uri="{FF2B5EF4-FFF2-40B4-BE49-F238E27FC236}">
                <a16:creationId xmlns:a16="http://schemas.microsoft.com/office/drawing/2014/main" id="{F135E069-ACD3-4C62-A8E8-4E072F07F5DD}"/>
              </a:ext>
            </a:extLst>
          </p:cNvPr>
          <p:cNvSpPr>
            <a:spLocks noGrp="1"/>
          </p:cNvSpPr>
          <p:nvPr>
            <p:ph idx="1"/>
          </p:nvPr>
        </p:nvSpPr>
        <p:spPr/>
        <p:txBody>
          <a:bodyPr>
            <a:normAutofit fontScale="92500" lnSpcReduction="10000"/>
          </a:bodyPr>
          <a:lstStyle/>
          <a:p>
            <a:r>
              <a:rPr lang="he-IL" dirty="0"/>
              <a:t>רבים מכירים את רבי </a:t>
            </a:r>
            <a:r>
              <a:rPr lang="he-IL" dirty="0" err="1"/>
              <a:t>קלונימוס</a:t>
            </a:r>
            <a:r>
              <a:rPr lang="he-IL" dirty="0"/>
              <a:t> קלמן שפירא, הרבי </a:t>
            </a:r>
            <a:r>
              <a:rPr lang="he-IL" dirty="0" err="1"/>
              <a:t>מפיאסצ'נה</a:t>
            </a:r>
            <a:r>
              <a:rPr lang="he-IL" dirty="0"/>
              <a:t> מחבר הספר 'חובת התלמידים', הכשרת האברכים' 'אש קודש' ועוד. </a:t>
            </a:r>
            <a:endParaRPr lang="en-US" dirty="0"/>
          </a:p>
          <a:p>
            <a:r>
              <a:rPr lang="he-IL" dirty="0"/>
              <a:t>אח יחיד מאב ואם היה לו לרבי </a:t>
            </a:r>
            <a:r>
              <a:rPr lang="he-IL" dirty="0" err="1"/>
              <a:t>מפסיאצ'נה</a:t>
            </a:r>
            <a:r>
              <a:rPr lang="he-IL" dirty="0"/>
              <a:t> ר' ישעיהו שפירא, שנולד </a:t>
            </a:r>
            <a:r>
              <a:rPr lang="he-IL" dirty="0" err="1"/>
              <a:t>בגרודזיסק</a:t>
            </a:r>
            <a:r>
              <a:rPr lang="he-IL" dirty="0"/>
              <a:t> בי"א שבט תרנ"א. </a:t>
            </a:r>
          </a:p>
          <a:p>
            <a:r>
              <a:rPr lang="he-IL" dirty="0"/>
              <a:t>הוא היה בן זקונים לאביו רבי אלימלך שפירא, האדמו"ר </a:t>
            </a:r>
            <a:r>
              <a:rPr lang="he-IL" dirty="0" err="1"/>
              <a:t>מגרודזיסק</a:t>
            </a:r>
            <a:r>
              <a:rPr lang="he-IL" dirty="0"/>
              <a:t>, בן לשושלת </a:t>
            </a:r>
            <a:r>
              <a:rPr lang="he-IL" dirty="0" err="1"/>
              <a:t>קוז'ניץ</a:t>
            </a:r>
            <a:r>
              <a:rPr lang="he-IL" dirty="0"/>
              <a:t> מגדולי האדמו"רים בפולין בדורו.</a:t>
            </a:r>
            <a:endParaRPr lang="en-US" dirty="0"/>
          </a:p>
          <a:p>
            <a:r>
              <a:rPr lang="he-IL" dirty="0"/>
              <a:t>בביתם </a:t>
            </a:r>
            <a:r>
              <a:rPr lang="he-IL" dirty="0" err="1"/>
              <a:t>היתה</a:t>
            </a:r>
            <a:r>
              <a:rPr lang="he-IL" dirty="0"/>
              <a:t> חיבה גדולה לארץ ה', תמיד חיפשו חיטים למצות ואתרוגים לסוכות מארץ ישראל. והשתוקקו תמיד לזכות לגור בנחלת ה'. </a:t>
            </a:r>
          </a:p>
          <a:p>
            <a:r>
              <a:rPr lang="he-IL" dirty="0"/>
              <a:t>ר' </a:t>
            </a:r>
            <a:r>
              <a:rPr lang="he-IL" dirty="0" err="1"/>
              <a:t>ישעי'לה</a:t>
            </a:r>
            <a:r>
              <a:rPr lang="he-IL" dirty="0"/>
              <a:t> הוציא לימים ספר בשם 'ארץ חפץ' – אמרות על ארץ ישראל ובנינה. כמו שכתב </a:t>
            </a:r>
            <a:r>
              <a:rPr lang="he-IL" dirty="0" err="1"/>
              <a:t>הגר"א</a:t>
            </a:r>
            <a:r>
              <a:rPr lang="he-IL" dirty="0"/>
              <a:t> - "ארץ חפץ – ארץ שחפץ בה השי"ת. ושבחה מבואר בכל התורה. וכל תשוקתו של משה לכנוס בה".</a:t>
            </a:r>
            <a:endParaRPr lang="en-US" dirty="0"/>
          </a:p>
          <a:p>
            <a:endParaRPr lang="he-IL" dirty="0"/>
          </a:p>
        </p:txBody>
      </p:sp>
    </p:spTree>
    <p:extLst>
      <p:ext uri="{BB962C8B-B14F-4D97-AF65-F5344CB8AC3E}">
        <p14:creationId xmlns:p14="http://schemas.microsoft.com/office/powerpoint/2010/main" val="406105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F0D725-1280-464D-BD97-C4A47741DF5D}"/>
              </a:ext>
            </a:extLst>
          </p:cNvPr>
          <p:cNvSpPr>
            <a:spLocks noGrp="1"/>
          </p:cNvSpPr>
          <p:nvPr>
            <p:ph type="title"/>
          </p:nvPr>
        </p:nvSpPr>
        <p:spPr/>
        <p:txBody>
          <a:bodyPr/>
          <a:lstStyle/>
          <a:p>
            <a:pPr algn="ctr"/>
            <a:r>
              <a:rPr lang="he-IL" dirty="0"/>
              <a:t>האדמו"ר החלוץ</a:t>
            </a:r>
          </a:p>
        </p:txBody>
      </p:sp>
      <p:sp>
        <p:nvSpPr>
          <p:cNvPr id="3" name="מציין מיקום תוכן 2">
            <a:extLst>
              <a:ext uri="{FF2B5EF4-FFF2-40B4-BE49-F238E27FC236}">
                <a16:creationId xmlns:a16="http://schemas.microsoft.com/office/drawing/2014/main" id="{F135E069-ACD3-4C62-A8E8-4E072F07F5DD}"/>
              </a:ext>
            </a:extLst>
          </p:cNvPr>
          <p:cNvSpPr>
            <a:spLocks noGrp="1"/>
          </p:cNvSpPr>
          <p:nvPr>
            <p:ph idx="1"/>
          </p:nvPr>
        </p:nvSpPr>
        <p:spPr>
          <a:xfrm>
            <a:off x="838200" y="1800687"/>
            <a:ext cx="10515600" cy="4351338"/>
          </a:xfrm>
        </p:spPr>
        <p:txBody>
          <a:bodyPr>
            <a:normAutofit fontScale="70000" lnSpcReduction="20000"/>
          </a:bodyPr>
          <a:lstStyle/>
          <a:p>
            <a:r>
              <a:rPr lang="he-IL" dirty="0"/>
              <a:t>ר' </a:t>
            </a:r>
            <a:r>
              <a:rPr lang="he-IL" dirty="0" err="1"/>
              <a:t>ישעי'לה</a:t>
            </a:r>
            <a:r>
              <a:rPr lang="he-IL" dirty="0"/>
              <a:t> מחליט להעביר מחשבה למעשה ובי"ח שבט תרע"ד עלה בפעם הראשונה לארץ ישראל, משפחתו לא עלתה עימו היות וחמיו התנגד לעליה לארץ.</a:t>
            </a:r>
          </a:p>
          <a:p>
            <a:r>
              <a:rPr lang="he-IL" dirty="0"/>
              <a:t>עוד לא קרה בחצרות אדמו"ר, שבן רבי מהולל, שמציעים לפניו לשמש בכתר </a:t>
            </a:r>
            <a:r>
              <a:rPr lang="he-IL" dirty="0" err="1"/>
              <a:t>האדמו"רות</a:t>
            </a:r>
            <a:r>
              <a:rPr lang="he-IL" dirty="0"/>
              <a:t> וחסידים מעריצים מקיפים אותו - יתגבר על הרגלי חיים קבועים, על סיכויים של חיים מלאים כבוד ונחת, </a:t>
            </a:r>
            <a:r>
              <a:rPr lang="he-IL" dirty="0" err="1"/>
              <a:t>ויסע</a:t>
            </a:r>
            <a:r>
              <a:rPr lang="he-IL" dirty="0"/>
              <a:t> לארץ ישראל השוממה על מנת לעבוד בה כעובד אדמה.</a:t>
            </a:r>
            <a:endParaRPr lang="en-US" dirty="0"/>
          </a:p>
          <a:p>
            <a:r>
              <a:rPr lang="he-IL" dirty="0"/>
              <a:t>זמן רב היו משוחחים בחצר אדמו"רים על מעשהו המוזר של ר' ישעיה </a:t>
            </a:r>
            <a:r>
              <a:rPr lang="he-IL" dirty="0" err="1"/>
              <a:t>מגרודז'יסק</a:t>
            </a:r>
            <a:r>
              <a:rPr lang="he-IL" dirty="0"/>
              <a:t>. גם בא"י היו מתייחסים אליו כאל נטע זר, מופלא, השונה כ"כ מהבריות המצויות בשוק.</a:t>
            </a:r>
          </a:p>
          <a:p>
            <a:r>
              <a:rPr lang="he-IL" dirty="0"/>
              <a:t>כמה שנים לאחר מכן הוא מתמנה למנהל מחלקת </a:t>
            </a:r>
            <a:r>
              <a:rPr lang="he-IL" dirty="0" err="1"/>
              <a:t>העליה</a:t>
            </a:r>
            <a:r>
              <a:rPr lang="he-IL" dirty="0"/>
              <a:t>, עיקר תפקידו לארגן עלית יהודים שומרי תורה ומצוות לארץ. </a:t>
            </a:r>
          </a:p>
          <a:p>
            <a:r>
              <a:rPr lang="he-IL" dirty="0" err="1"/>
              <a:t>לר</a:t>
            </a:r>
            <a:r>
              <a:rPr lang="he-IL" dirty="0"/>
              <a:t>' </a:t>
            </a:r>
            <a:r>
              <a:rPr lang="he-IL" dirty="0" err="1"/>
              <a:t>ישעי'לה</a:t>
            </a:r>
            <a:r>
              <a:rPr lang="he-IL" dirty="0"/>
              <a:t> חשוב מאוד ליישב את ארץ ישראל לא רק גשמית, אלא גם רוחנית. שיבואו אנשים שומרי מצוות ויבנו את ארץ  ישראל בקדושה.</a:t>
            </a:r>
            <a:endParaRPr lang="en-US" dirty="0"/>
          </a:p>
          <a:p>
            <a:pPr algn="just"/>
            <a:r>
              <a:rPr lang="he-IL" dirty="0"/>
              <a:t>וכך הוא כותב בעיתון ההד (תרצ"ב, י) : "ארץ ישראל יכולה </a:t>
            </a:r>
            <a:r>
              <a:rPr lang="he-IL" dirty="0" err="1"/>
              <a:t>להעשות</a:t>
            </a:r>
            <a:r>
              <a:rPr lang="he-IL" dirty="0"/>
              <a:t> למבצר היהדות שומרת התורה, ולשמש לה משען בשעה טרופה זו. אילו </a:t>
            </a:r>
            <a:r>
              <a:rPr lang="he-IL" dirty="0" err="1"/>
              <a:t>היתה</a:t>
            </a:r>
            <a:r>
              <a:rPr lang="he-IL" dirty="0"/>
              <a:t> היהדות הדתית לכל </a:t>
            </a:r>
            <a:r>
              <a:rPr lang="he-IL" dirty="0" err="1"/>
              <a:t>פלגותיה</a:t>
            </a:r>
            <a:r>
              <a:rPr lang="he-IL" dirty="0"/>
              <a:t> מגייסת את </a:t>
            </a:r>
            <a:r>
              <a:rPr lang="he-IL" dirty="0" err="1"/>
              <a:t>כחותיה</a:t>
            </a:r>
            <a:r>
              <a:rPr lang="he-IL" dirty="0"/>
              <a:t> הטובים ביותר מכל המקצועות ומשרישה אותם בא"י אפשר היה ע"י כך לא רק להציל את היהדות בא"י ולהטביע עליה את הצורה המקורית הקדומה של יהדות וחיי תורה, כי אם היא </a:t>
            </a:r>
            <a:r>
              <a:rPr lang="he-IL" dirty="0" err="1"/>
              <a:t>היתה</a:t>
            </a:r>
            <a:r>
              <a:rPr lang="he-IL" dirty="0"/>
              <a:t> משמשת גם מקור השפעה לדבר ה' לכל הגולה כולה".</a:t>
            </a:r>
            <a:endParaRPr lang="en-US" dirty="0"/>
          </a:p>
          <a:p>
            <a:endParaRPr lang="he-IL" dirty="0"/>
          </a:p>
        </p:txBody>
      </p:sp>
    </p:spTree>
    <p:extLst>
      <p:ext uri="{BB962C8B-B14F-4D97-AF65-F5344CB8AC3E}">
        <p14:creationId xmlns:p14="http://schemas.microsoft.com/office/powerpoint/2010/main" val="29459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F0D725-1280-464D-BD97-C4A47741DF5D}"/>
              </a:ext>
            </a:extLst>
          </p:cNvPr>
          <p:cNvSpPr>
            <a:spLocks noGrp="1"/>
          </p:cNvSpPr>
          <p:nvPr>
            <p:ph type="title"/>
          </p:nvPr>
        </p:nvSpPr>
        <p:spPr/>
        <p:txBody>
          <a:bodyPr/>
          <a:lstStyle/>
          <a:p>
            <a:pPr algn="ctr"/>
            <a:r>
              <a:rPr lang="he-IL" dirty="0"/>
              <a:t>מטרותיו של ר' ישעיהו</a:t>
            </a:r>
          </a:p>
        </p:txBody>
      </p:sp>
      <p:sp>
        <p:nvSpPr>
          <p:cNvPr id="3" name="מציין מיקום תוכן 2">
            <a:extLst>
              <a:ext uri="{FF2B5EF4-FFF2-40B4-BE49-F238E27FC236}">
                <a16:creationId xmlns:a16="http://schemas.microsoft.com/office/drawing/2014/main" id="{F135E069-ACD3-4C62-A8E8-4E072F07F5DD}"/>
              </a:ext>
            </a:extLst>
          </p:cNvPr>
          <p:cNvSpPr>
            <a:spLocks noGrp="1"/>
          </p:cNvSpPr>
          <p:nvPr>
            <p:ph idx="1"/>
          </p:nvPr>
        </p:nvSpPr>
        <p:spPr>
          <a:xfrm>
            <a:off x="838200" y="1825625"/>
            <a:ext cx="10515600" cy="4667250"/>
          </a:xfrm>
        </p:spPr>
        <p:txBody>
          <a:bodyPr>
            <a:normAutofit fontScale="92500" lnSpcReduction="10000"/>
          </a:bodyPr>
          <a:lstStyle/>
          <a:p>
            <a:r>
              <a:rPr lang="he-IL" dirty="0"/>
              <a:t>בשנת תרפ"ד הוא מחליט לחזור לפולין ולעלות את משפחתו לארץ ישראל. כאשר הוא שומע על המשבר של חברת קהילת ציון (שאין קונים לאדמה), הוא מציע רעיון חדש, </a:t>
            </a:r>
          </a:p>
          <a:p>
            <a:r>
              <a:rPr lang="he-IL" dirty="0"/>
              <a:t>הנה אני נוסע עכשיו לפולין להביא את משפחתי, כאשר אהיה שם ואפגוש את היהודים פנים אל פנים, אדבר איתם על חשיבות מצוות ישוב הארץ, על ארץ חמדה -  ארץ שחמדו לה האבות. "הארץ הקדושה </a:t>
            </a:r>
            <a:r>
              <a:rPr lang="he-IL" dirty="0" err="1"/>
              <a:t>שהכל</a:t>
            </a:r>
            <a:r>
              <a:rPr lang="he-IL" dirty="0"/>
              <a:t> מצפים לראותה, חמדת כל ישראל וחמדת השי"ת. </a:t>
            </a:r>
            <a:r>
              <a:rPr lang="he-IL" b="1" dirty="0"/>
              <a:t>כל העליונים והתחתונים - תשוקתם אליה</a:t>
            </a:r>
            <a:r>
              <a:rPr lang="he-IL" dirty="0"/>
              <a:t>" (מתוך אגרת </a:t>
            </a:r>
            <a:r>
              <a:rPr lang="he-IL" dirty="0" err="1"/>
              <a:t>הגר"א</a:t>
            </a:r>
            <a:r>
              <a:rPr lang="he-IL" dirty="0"/>
              <a:t>), בטוח אני שיש רק להצית בנצוץ את חמר הבערה הזה והיה לאש לוהטת. ויקנו את כל הקרקעות. </a:t>
            </a:r>
            <a:endParaRPr lang="en-US" dirty="0"/>
          </a:p>
          <a:p>
            <a:r>
              <a:rPr lang="he-IL" dirty="0"/>
              <a:t>שלוש מטרות עומדות בפני ר' ישעיה בארגון היהודים בוורשה: </a:t>
            </a:r>
          </a:p>
          <a:p>
            <a:r>
              <a:rPr lang="he-IL" dirty="0"/>
              <a:t>א. גאולת קרקעות - שלא יפלו בחזרה בידי </a:t>
            </a:r>
            <a:r>
              <a:rPr lang="he-IL" dirty="0" err="1"/>
              <a:t>סורסוק</a:t>
            </a:r>
            <a:r>
              <a:rPr lang="he-IL" dirty="0"/>
              <a:t>. ב. לעלות יהודים לארץ  ישראל. ג. והעיקר גאולת הארץ מידי החילונים, להטביע בארץ צורת חיי תורה ומצוות.</a:t>
            </a:r>
            <a:endParaRPr lang="en-US" dirty="0"/>
          </a:p>
          <a:p>
            <a:endParaRPr lang="he-IL" dirty="0"/>
          </a:p>
        </p:txBody>
      </p:sp>
    </p:spTree>
    <p:extLst>
      <p:ext uri="{BB962C8B-B14F-4D97-AF65-F5344CB8AC3E}">
        <p14:creationId xmlns:p14="http://schemas.microsoft.com/office/powerpoint/2010/main" val="418667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F0D725-1280-464D-BD97-C4A47741DF5D}"/>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F135E069-ACD3-4C62-A8E8-4E072F07F5DD}"/>
              </a:ext>
            </a:extLst>
          </p:cNvPr>
          <p:cNvSpPr>
            <a:spLocks noGrp="1"/>
          </p:cNvSpPr>
          <p:nvPr>
            <p:ph idx="1"/>
          </p:nvPr>
        </p:nvSpPr>
        <p:spPr/>
        <p:txBody>
          <a:bodyPr>
            <a:normAutofit fontScale="92500" lnSpcReduction="20000"/>
          </a:bodyPr>
          <a:lstStyle/>
          <a:p>
            <a:r>
              <a:rPr lang="he-IL" dirty="0"/>
              <a:t>אמר ועשה, ביום ג', ט"ז באייר תרפ"ד נסע לוורשה ולשאר ערי פולין, שם הרי רבים מכירים אותו, הרי הוא בנו של האדמו"ר </a:t>
            </a:r>
            <a:r>
              <a:rPr lang="he-IL" dirty="0" err="1"/>
              <a:t>מגרודזיסק</a:t>
            </a:r>
            <a:r>
              <a:rPr lang="he-IL" dirty="0"/>
              <a:t> משולשלת </a:t>
            </a:r>
            <a:r>
              <a:rPr lang="he-IL" dirty="0" err="1"/>
              <a:t>קוז'ניץ</a:t>
            </a:r>
            <a:r>
              <a:rPr lang="he-IL" dirty="0"/>
              <a:t>, ואח של הרבה </a:t>
            </a:r>
            <a:r>
              <a:rPr lang="he-IL" dirty="0" err="1"/>
              <a:t>מפיאסצ'נה</a:t>
            </a:r>
            <a:r>
              <a:rPr lang="he-IL" dirty="0"/>
              <a:t>.  </a:t>
            </a:r>
          </a:p>
          <a:p>
            <a:r>
              <a:rPr lang="he-IL" dirty="0" err="1"/>
              <a:t>בשטיבלך</a:t>
            </a:r>
            <a:r>
              <a:rPr lang="he-IL" dirty="0"/>
              <a:t> הוא מסר דרשות נלהבות על חשיבות הארץ הטובה, ויהודים נסחפו אחריו במהירות עצומה, מיד בסיום הדרשה חתמו הרבה יהודים על קנית קרקע, וכך הוא מקים כמה אגודות לקנית קרקעות (אחת מהאגודות קונה את כפר חסידים).</a:t>
            </a:r>
            <a:endParaRPr lang="en-US" dirty="0"/>
          </a:p>
          <a:p>
            <a:r>
              <a:rPr lang="he-IL" dirty="0"/>
              <a:t>באחד הכנסים, שהתקיים ברחוב </a:t>
            </a:r>
            <a:r>
              <a:rPr lang="he-IL" dirty="0" err="1"/>
              <a:t>פטשיה</a:t>
            </a:r>
            <a:r>
              <a:rPr lang="he-IL" dirty="0"/>
              <a:t> 4 בוורשה, בו מתכנסים כשלושים איש, מייסדים מיד לאחר הכנס אגודת התיישבות נוספת, הנקראת 'עבודת ישראל'. אליהם מצטרפים בסוף עוד כ 300 איש. </a:t>
            </a:r>
          </a:p>
          <a:p>
            <a:r>
              <a:rPr lang="he-IL" dirty="0"/>
              <a:t>אגודה זו  קונה בהמשך את 'כפר אתא' (ועל כך בפרקים הבאים). </a:t>
            </a:r>
          </a:p>
          <a:p>
            <a:r>
              <a:rPr lang="he-IL" b="1" dirty="0"/>
              <a:t>כל קיומה של העיר הוא בזכות אותו יהודי צנוע אחיו של </a:t>
            </a:r>
            <a:r>
              <a:rPr lang="he-IL" b="1" dirty="0" err="1"/>
              <a:t>האדמ"ר</a:t>
            </a:r>
            <a:r>
              <a:rPr lang="he-IL" b="1" dirty="0"/>
              <a:t> </a:t>
            </a:r>
            <a:r>
              <a:rPr lang="he-IL" b="1" dirty="0" err="1"/>
              <a:t>מפסיצנה</a:t>
            </a:r>
            <a:r>
              <a:rPr lang="he-IL" b="1" dirty="0"/>
              <a:t> – ר' ישעיהו שפירא. </a:t>
            </a:r>
            <a:endParaRPr lang="en-US" dirty="0"/>
          </a:p>
          <a:p>
            <a:endParaRPr lang="he-IL" dirty="0"/>
          </a:p>
        </p:txBody>
      </p:sp>
    </p:spTree>
    <p:extLst>
      <p:ext uri="{BB962C8B-B14F-4D97-AF65-F5344CB8AC3E}">
        <p14:creationId xmlns:p14="http://schemas.microsoft.com/office/powerpoint/2010/main" val="287732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B3B005-AA43-4613-ACFB-0F0803E1005B}"/>
              </a:ext>
            </a:extLst>
          </p:cNvPr>
          <p:cNvSpPr>
            <a:spLocks noGrp="1"/>
          </p:cNvSpPr>
          <p:nvPr>
            <p:ph type="title"/>
          </p:nvPr>
        </p:nvSpPr>
        <p:spPr/>
        <p:txBody>
          <a:bodyPr/>
          <a:lstStyle/>
          <a:p>
            <a:pPr algn="ctr"/>
            <a:r>
              <a:rPr lang="he-IL" dirty="0"/>
              <a:t>זכור ימות עולם!</a:t>
            </a:r>
          </a:p>
        </p:txBody>
      </p:sp>
      <p:sp>
        <p:nvSpPr>
          <p:cNvPr id="4" name="מציין מיקום טקסט 3">
            <a:extLst>
              <a:ext uri="{FF2B5EF4-FFF2-40B4-BE49-F238E27FC236}">
                <a16:creationId xmlns:a16="http://schemas.microsoft.com/office/drawing/2014/main" id="{B81704FB-9194-4C03-B92A-B284287F3843}"/>
              </a:ext>
            </a:extLst>
          </p:cNvPr>
          <p:cNvSpPr>
            <a:spLocks noGrp="1"/>
          </p:cNvSpPr>
          <p:nvPr>
            <p:ph type="body" sz="half" idx="2"/>
          </p:nvPr>
        </p:nvSpPr>
        <p:spPr/>
        <p:txBody>
          <a:bodyPr>
            <a:normAutofit fontScale="92500" lnSpcReduction="10000"/>
          </a:body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e-IL" sz="2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לימים יהודים יקרים שמאוד מעריכים את פעלו, ורוצים להכיר לו טובה, בונים בית הכנסת וקוראים את בית הכנסת על שמו "בית ישעיהו". </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e-IL" sz="2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על לוח שיש מעל דלת הכניסה לבית כנסת ברחוב </a:t>
            </a:r>
            <a:r>
              <a:rPr kumimoji="0" lang="he-IL" sz="26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פינסקר</a:t>
            </a:r>
            <a:r>
              <a:rPr kumimoji="0" lang="he-IL" sz="2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מספר שתיים בעיר הצפונית קריית אתא חקוקות המילים הבאות: </a:t>
            </a:r>
            <a:r>
              <a:rPr kumimoji="0" lang="he-IL" sz="2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'בית הכנסת על שם הרב ישעיהו שפירא זצ"ל מיסד קריית אתא'.</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he-IL" dirty="0"/>
          </a:p>
        </p:txBody>
      </p:sp>
      <p:pic>
        <p:nvPicPr>
          <p:cNvPr id="5" name="מציין מיקום של תמונה 4">
            <a:extLst>
              <a:ext uri="{FF2B5EF4-FFF2-40B4-BE49-F238E27FC236}">
                <a16:creationId xmlns:a16="http://schemas.microsoft.com/office/drawing/2014/main" id="{71522B47-1147-4319-B783-F2513640EFBC}"/>
              </a:ext>
            </a:extLst>
          </p:cNvPr>
          <p:cNvPicPr>
            <a:picLocks noGrp="1" noChangeAspect="1"/>
          </p:cNvPicPr>
          <p:nvPr>
            <p:ph type="pic" idx="1"/>
          </p:nvPr>
        </p:nvPicPr>
        <p:blipFill>
          <a:blip r:embed="rId2"/>
          <a:srcRect l="9849" r="9849"/>
          <a:stretch>
            <a:fillRect/>
          </a:stretch>
        </p:blipFill>
        <p:spPr>
          <a:xfrm>
            <a:off x="5183188" y="987425"/>
            <a:ext cx="6172200" cy="4873625"/>
          </a:xfrm>
          <a:prstGeom prst="rect">
            <a:avLst/>
          </a:prstGeom>
        </p:spPr>
      </p:pic>
    </p:spTree>
    <p:extLst>
      <p:ext uri="{BB962C8B-B14F-4D97-AF65-F5344CB8AC3E}">
        <p14:creationId xmlns:p14="http://schemas.microsoft.com/office/powerpoint/2010/main" val="1831938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F0D725-1280-464D-BD97-C4A47741DF5D}"/>
              </a:ext>
            </a:extLst>
          </p:cNvPr>
          <p:cNvSpPr>
            <a:spLocks noGrp="1"/>
          </p:cNvSpPr>
          <p:nvPr>
            <p:ph type="title"/>
          </p:nvPr>
        </p:nvSpPr>
        <p:spPr/>
        <p:txBody>
          <a:bodyPr/>
          <a:lstStyle/>
          <a:p>
            <a:pPr algn="ctr"/>
            <a:r>
              <a:rPr lang="he-IL" dirty="0"/>
              <a:t>זכור את מייסד העיר!</a:t>
            </a:r>
          </a:p>
        </p:txBody>
      </p:sp>
      <p:sp>
        <p:nvSpPr>
          <p:cNvPr id="3" name="מציין מיקום תוכן 2">
            <a:extLst>
              <a:ext uri="{FF2B5EF4-FFF2-40B4-BE49-F238E27FC236}">
                <a16:creationId xmlns:a16="http://schemas.microsoft.com/office/drawing/2014/main" id="{F135E069-ACD3-4C62-A8E8-4E072F07F5DD}"/>
              </a:ext>
            </a:extLst>
          </p:cNvPr>
          <p:cNvSpPr>
            <a:spLocks noGrp="1"/>
          </p:cNvSpPr>
          <p:nvPr>
            <p:ph idx="1"/>
          </p:nvPr>
        </p:nvSpPr>
        <p:spPr/>
        <p:txBody>
          <a:bodyPr>
            <a:normAutofit/>
          </a:bodyPr>
          <a:lstStyle/>
          <a:p>
            <a:r>
              <a:rPr lang="he-IL" dirty="0"/>
              <a:t>אם תלך ברחובות אותה עיר ותשאל את תושביה לשמה של מיסדה, איש לא יזכיר וכלל לא יכיר את שמו של ר' ישעיהו שפירא. </a:t>
            </a:r>
          </a:p>
          <a:p>
            <a:r>
              <a:rPr lang="he-IL" dirty="0"/>
              <a:t>בפרסומים הרשמיים של עיריית קריית אתא, וגם בית כתליו של 'בית פישר' המוזיאון העירוני לתולדות העיר, אין לתואר מייסד העיר ולרב ישעיהו שפירא ולא כלום. </a:t>
            </a:r>
          </a:p>
          <a:p>
            <a:r>
              <a:rPr lang="he-IL" dirty="0"/>
              <a:t>תודה למיכה קליין (בן העיר </a:t>
            </a:r>
            <a:r>
              <a:rPr lang="he-IL" dirty="0" err="1"/>
              <a:t>קרית</a:t>
            </a:r>
            <a:r>
              <a:rPr lang="he-IL" dirty="0"/>
              <a:t> אתא) שפועל הרבה לפרסם את הדברים. חלק מהדברים כאן נלקחו מהמחקר שעורך מיכה קליין, בבר אילן, בהנחיית דב שוורץ</a:t>
            </a:r>
            <a:r>
              <a:rPr lang="en-US" dirty="0"/>
              <a:t>. </a:t>
            </a:r>
          </a:p>
          <a:p>
            <a:endParaRPr lang="he-IL" dirty="0"/>
          </a:p>
        </p:txBody>
      </p:sp>
    </p:spTree>
    <p:extLst>
      <p:ext uri="{BB962C8B-B14F-4D97-AF65-F5344CB8AC3E}">
        <p14:creationId xmlns:p14="http://schemas.microsoft.com/office/powerpoint/2010/main" val="199393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909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F0D725-1280-464D-BD97-C4A47741DF5D}"/>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F135E069-ACD3-4C62-A8E8-4E072F07F5DD}"/>
              </a:ext>
            </a:extLst>
          </p:cNvPr>
          <p:cNvSpPr>
            <a:spLocks noGrp="1"/>
          </p:cNvSpPr>
          <p:nvPr>
            <p:ph idx="1"/>
          </p:nvPr>
        </p:nvSpPr>
        <p:spPr/>
        <p:txBody>
          <a:bodyPr>
            <a:normAutofit/>
          </a:bodyPr>
          <a:lstStyle/>
          <a:p>
            <a:endParaRPr lang="he-IL" dirty="0"/>
          </a:p>
        </p:txBody>
      </p:sp>
    </p:spTree>
    <p:extLst>
      <p:ext uri="{BB962C8B-B14F-4D97-AF65-F5344CB8AC3E}">
        <p14:creationId xmlns:p14="http://schemas.microsoft.com/office/powerpoint/2010/main" val="227860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956</Words>
  <Application>Microsoft Office PowerPoint</Application>
  <PresentationFormat>מסך רחב</PresentationFormat>
  <Paragraphs>39</Paragraphs>
  <Slides>12</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12</vt:i4>
      </vt:variant>
    </vt:vector>
  </HeadingPairs>
  <TitlesOfParts>
    <vt:vector size="13" baseType="lpstr">
      <vt:lpstr>ערכת נושא Office</vt:lpstr>
      <vt:lpstr>מצגת של PowerPoint‏</vt:lpstr>
      <vt:lpstr>תעלומת המייסד</vt:lpstr>
      <vt:lpstr>מצגת של PowerPoint‏</vt:lpstr>
      <vt:lpstr>מצגת של PowerPoint‏</vt:lpstr>
      <vt:lpstr>מי הוא ר' ישעיהו?</vt:lpstr>
      <vt:lpstr>האדמו"ר החלוץ</vt:lpstr>
      <vt:lpstr>מטרותיו של ר' ישעיהו</vt:lpstr>
      <vt:lpstr>מצגת של PowerPoint‏</vt:lpstr>
      <vt:lpstr>זכור ימות עולם!</vt:lpstr>
      <vt:lpstr>זכור את מייסד העיר!</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מרים</dc:creator>
  <cp:lastModifiedBy>יהודה טאוב</cp:lastModifiedBy>
  <cp:revision>6</cp:revision>
  <dcterms:created xsi:type="dcterms:W3CDTF">2024-04-07T08:44:06Z</dcterms:created>
  <dcterms:modified xsi:type="dcterms:W3CDTF">2024-04-16T00:48:26Z</dcterms:modified>
</cp:coreProperties>
</file>