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0"/>
  </p:notesMasterIdLst>
  <p:sldIdLst>
    <p:sldId id="256" r:id="rId2"/>
    <p:sldId id="257" r:id="rId3"/>
    <p:sldId id="380" r:id="rId4"/>
    <p:sldId id="382" r:id="rId5"/>
    <p:sldId id="381" r:id="rId6"/>
    <p:sldId id="384" r:id="rId7"/>
    <p:sldId id="383" r:id="rId8"/>
    <p:sldId id="385" r:id="rId9"/>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5" autoAdjust="0"/>
    <p:restoredTop sz="94660"/>
  </p:normalViewPr>
  <p:slideViewPr>
    <p:cSldViewPr snapToGrid="0">
      <p:cViewPr varScale="1">
        <p:scale>
          <a:sx n="82" d="100"/>
          <a:sy n="82" d="100"/>
        </p:scale>
        <p:origin x="72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b="1" i="0" dirty="0"/>
            <a:t>חיים מסופקים: גילוי הכוחות של האדם ושימוש קבוע בהם בחברה, במשפחה ובעבודה. </a:t>
          </a:r>
        </a:p>
        <a:p>
          <a:pPr rtl="1"/>
          <a:r>
            <a:rPr lang="he-IL" b="0" i="0" dirty="0"/>
            <a:t>חיים טובים נמדדים על ידי מידת המעורבות שלנו בפעילות שבה אנחנו לוקחים חלק. חיים חיוביים במובן הזה הם חיים בהם ישנה התאמה בנינו לבין מה שאנחנו עושים. כך למשל בעבודה אנחנו נרגיש כי אנחנו מסוגלים לבצע את המשימות המוטלות עלינו באופן טוב. זו ההנאה שאנו רווים מעצם המסוגלות שלנו שהופכת את החיים שלנו לטובים.</a:t>
          </a: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1" i="0" dirty="0"/>
            <a:t>חיים נעימים:</a:t>
          </a:r>
          <a:r>
            <a:rPr lang="he-IL" b="0" i="0" dirty="0"/>
            <a:t> המושג של חיים נעימים נוגע באופן שבו אנו חווים את החוויות שלנו בצורה חיובית ומיטבית. </a:t>
          </a:r>
        </a:p>
        <a:p>
          <a:pPr rtl="1"/>
          <a:r>
            <a:rPr lang="he-IL" b="0" i="0" dirty="0"/>
            <a:t>צמצום רגשות שליליים והעצמת רגשות חיוביים.</a:t>
          </a:r>
        </a:p>
        <a:p>
          <a:pPr rtl="1"/>
          <a:r>
            <a:rPr lang="he-IL" b="1" i="0" dirty="0"/>
            <a:t>רגשות חיוביים</a:t>
          </a:r>
          <a:r>
            <a:rPr lang="he-IL" b="0" i="0" dirty="0"/>
            <a:t> כוללים טווח הנע מאושר ושמחה עד סיפוק, גאווה ומסירות. מחקרים מראים כי רמה גבוהה של רגשות כאלו תורמים לחיים בריאים וארוכים.</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b="1" i="0" dirty="0"/>
            <a:t>חיים משמעותיים: </a:t>
          </a:r>
          <a:r>
            <a:rPr lang="he-IL" b="0" i="0" dirty="0"/>
            <a:t>כאן המיקוד הוא בשאלות של תחושת משמעות, ערך ומטרה במה שאנחנו עושים. כאן נכנסים הרצון להיות משמעותיים בעבור אחרים ולהשתייך למשהו גדול ורחב יותר מאתנו.</a:t>
          </a:r>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b="1" i="0" dirty="0"/>
            <a:t>הישגים</a:t>
          </a:r>
          <a:r>
            <a:rPr lang="he-IL" b="0" i="0" dirty="0"/>
            <a:t> הם החתירה להצלחה ושליטה.</a:t>
          </a:r>
        </a:p>
        <a:p>
          <a:pPr rtl="1"/>
          <a:r>
            <a:rPr lang="he-IL" b="0" i="0" dirty="0"/>
            <a:t>הישגים נשמעים טוב מאוד על הנייר, אך הם הפכפכים מאוד כשזה נוגע אל האושר שלנו. מצד אחד, צבירת הישגים יכולה לגרום לנו להרגיש נפלא. זה בוודאי אחד הדברים שמשפר פלאים את הביטחון העצמי. מצד שני, רדיפה אחר הישגים יכולה ליצור תלות לא בריאה, להכניס לחיינו לחץ ואכזבה.</a:t>
          </a:r>
        </a:p>
        <a:p>
          <a:pPr rtl="1"/>
          <a:r>
            <a:rPr lang="he-IL" b="0" i="0" dirty="0"/>
            <a:t>אחת השאלות החשובות שאתם צריכים לשאול את עצמכם היא "מה אני רוצה להשיג?"</a:t>
          </a: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1" i="0" dirty="0"/>
            <a:t>מערכות יחסים</a:t>
          </a:r>
          <a:r>
            <a:rPr lang="he-IL" b="0" i="0" dirty="0"/>
            <a:t> הם בפשטות החשיבות שיש לאנשים אחרים בחיינו, בין אם בזמנים טובים או רעים. כאן השאלה הגדולה היא כיצד והאם מיטיבות מערכות היחסים בחיינו לנו ולאחרים. זאת מאחר ועל פי הפסיכולוגיה החיובית יש להם השפעה מכרעת על איכות ואריכות חיינו.</a:t>
          </a:r>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b="0" i="0" dirty="0" err="1"/>
            <a:t>סליגמן</a:t>
          </a:r>
          <a:r>
            <a:rPr lang="he-IL" b="0" i="0" dirty="0"/>
            <a:t> מציע מודל מעשי של חמישה מרכיבים מדידים שניתן לאמן ולטפח אותם. כל אחד מהם הוא קריטי ליצירת החיים המאושרים שלנו. הוא קרא למרכיבים הללו </a:t>
          </a:r>
          <a:r>
            <a:rPr lang="en-US" b="0" i="0" dirty="0"/>
            <a:t> PERMA </a:t>
          </a:r>
          <a:r>
            <a:rPr lang="he-IL" b="0" i="0" dirty="0"/>
            <a:t>ראשי תיבות העוזרות לנו לזכור את המרכיבים במודל המחומש: </a:t>
          </a:r>
          <a:r>
            <a:rPr lang="en-US" b="0" i="0" dirty="0"/>
            <a:t>Positive Emotions - </a:t>
          </a:r>
          <a:r>
            <a:rPr lang="he-IL" b="1" i="0" dirty="0"/>
            <a:t>רגשות חיוביים</a:t>
          </a:r>
          <a:r>
            <a:rPr lang="he-IL" b="0" i="0" dirty="0"/>
            <a:t>, </a:t>
          </a:r>
          <a:r>
            <a:rPr lang="en-US" b="0" i="0" dirty="0"/>
            <a:t>Engagement - </a:t>
          </a:r>
          <a:r>
            <a:rPr lang="he-IL" b="1" i="0" dirty="0"/>
            <a:t>מעורבות </a:t>
          </a:r>
          <a:r>
            <a:rPr lang="he-IL" b="0" i="0" dirty="0"/>
            <a:t>, </a:t>
          </a:r>
          <a:r>
            <a:rPr lang="en-US" b="0" i="0" dirty="0"/>
            <a:t>Relationships - </a:t>
          </a:r>
          <a:r>
            <a:rPr lang="he-IL" b="1" i="0" dirty="0"/>
            <a:t>מערכות יחסים </a:t>
          </a:r>
          <a:r>
            <a:rPr lang="he-IL" b="0" i="0" dirty="0"/>
            <a:t>, </a:t>
          </a:r>
          <a:r>
            <a:rPr lang="en-US" b="0" i="0" dirty="0"/>
            <a:t>Meaning - </a:t>
          </a:r>
          <a:r>
            <a:rPr lang="he-IL" b="1" i="0" dirty="0"/>
            <a:t>משמעות ו</a:t>
          </a:r>
          <a:r>
            <a:rPr lang="he-IL" b="0" i="0" dirty="0"/>
            <a:t>-</a:t>
          </a:r>
          <a:r>
            <a:rPr lang="en-US" b="0" i="0" dirty="0"/>
            <a:t>Accomplishments - </a:t>
          </a:r>
          <a:r>
            <a:rPr lang="he-IL" b="1" i="0" dirty="0"/>
            <a:t>הישגים </a:t>
          </a:r>
          <a:r>
            <a:rPr lang="he-IL" b="0" i="0" dirty="0"/>
            <a:t>.</a:t>
          </a:r>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phldr="1"/>
      <dgm:spPr/>
      <dgm:t>
        <a:bodyPr/>
        <a:lstStyle/>
        <a:p>
          <a:pPr rtl="1"/>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0" i="0" dirty="0"/>
            <a:t>כישורי ומיומנויות הליבה בהם אנו מתמקדים, מחולקים לאשכולות של יכולות אינטלקטואליות, אישיות, חברתיות, תקשורתיות ורגשיות. </a:t>
          </a:r>
        </a:p>
        <a:p>
          <a:pPr rtl="1"/>
          <a:r>
            <a:rPr lang="he-IL" b="0" i="0" dirty="0"/>
            <a:t>כישורי ומיומנויות הליבה כוללים בין היתר: רגיעה, חקר וסקרנות, אמפתיה והקשבה, חשיבה רפלקטיבית (אחרי הצלחה / אי הצלחה), מודעות וניהול עצמי, חשיבה יצירתית ופתרון בעיות, עבודת צוות, חשיבה ביקורתית, מודעות חברתית וסביבתית וקבלת החלטות מושכלת. </a:t>
          </a:r>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לא לחינם זה נקרא שלומות</a:t>
          </a:r>
        </a:p>
        <a:p>
          <a:pPr rtl="1"/>
          <a:r>
            <a:rPr lang="he-IL" dirty="0"/>
            <a:t>שכן האושר הרגשת המיצוי</a:t>
          </a:r>
        </a:p>
        <a:p>
          <a:pPr rtl="1"/>
          <a:r>
            <a:rPr lang="he-IL" dirty="0"/>
            <a:t>מגיעה מהמצב בו האדם מרגיש שלם בנפשו. </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buFont typeface="Arial" panose="020B0604020202020204" pitchFamily="34" charset="0"/>
            <a:buChar char="•"/>
          </a:pPr>
          <a:r>
            <a:rPr lang="he-IL" b="1" i="0" dirty="0"/>
            <a:t>שְׁלוֹמוּת</a:t>
          </a:r>
        </a:p>
        <a:p>
          <a:pPr rtl="1">
            <a:buFont typeface="Arial" panose="020B0604020202020204" pitchFamily="34" charset="0"/>
            <a:buChar char="•"/>
          </a:pPr>
          <a:br>
            <a:rPr lang="he-IL" dirty="0"/>
          </a:br>
          <a:r>
            <a:rPr lang="he-IL" b="1" i="0" dirty="0"/>
            <a:t>הגדרה</a:t>
          </a:r>
        </a:p>
        <a:p>
          <a:pPr rtl="1">
            <a:buFont typeface="Arial" panose="020B0604020202020204" pitchFamily="34" charset="0"/>
            <a:buChar char="•"/>
          </a:pPr>
          <a:r>
            <a:rPr lang="he-IL" b="0" i="0" dirty="0"/>
            <a:t>מצב של רְווחה גופנית, נפשית וחברתית המושגת על ידי אורח חיים בריא, התעמלות, פיתוח מודעות עצמית ועוד (באנגלית </a:t>
          </a:r>
          <a:r>
            <a:rPr lang="en-US" b="0" i="0" dirty="0"/>
            <a:t>well-being)</a:t>
          </a:r>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והנה השלמות יהיה בשלשה </a:t>
          </a:r>
          <a:r>
            <a:rPr lang="he-IL" dirty="0" err="1"/>
            <a:t>ענינים</a:t>
          </a:r>
          <a:r>
            <a:rPr lang="he-IL" dirty="0"/>
            <a:t>, שלמות הקנין, שלמות הגוף, שלמות הנפש, </a:t>
          </a:r>
        </a:p>
        <a:p>
          <a:pPr rtl="1"/>
          <a:r>
            <a:rPr lang="he-IL" dirty="0"/>
            <a:t>לכן באר שמדבר פה מאשרי האיש, האושר המיוחד אל האיש והאדם מצד שהוא אדם, לא האושר שישתתף בו עם סוגו מצד שהוא חי, ר"ל כי שלמות הקנין ושלמות הגוף ימצא גם בשאר בע"ח, כי מצאנו כמה בע"ח שמשיגים מחייתם ומזונם ביתר נקל וביתר שאת מן האדם ולית </a:t>
          </a:r>
          <a:r>
            <a:rPr lang="he-IL" dirty="0" err="1"/>
            <a:t>דעתיר</a:t>
          </a:r>
          <a:r>
            <a:rPr lang="he-IL" dirty="0"/>
            <a:t> מחזירי, וכן יתעצמו </a:t>
          </a:r>
          <a:r>
            <a:rPr lang="he-IL" dirty="0" err="1"/>
            <a:t>בכח</a:t>
          </a:r>
          <a:r>
            <a:rPr lang="he-IL" dirty="0"/>
            <a:t> גופם יותר מן האדם, כמו הפיל והאריה, וכן בחושיהם, הנשר </a:t>
          </a:r>
          <a:r>
            <a:rPr lang="he-IL" dirty="0" err="1"/>
            <a:t>והאיה</a:t>
          </a:r>
          <a:r>
            <a:rPr lang="he-IL" dirty="0"/>
            <a:t> בחוש הראות וכדומה, ואין זה אושר המיוחד אל האיש והאדם,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err="1"/>
            <a:t>מלבי"ם</a:t>
          </a:r>
          <a:r>
            <a:rPr lang="he-IL" dirty="0"/>
            <a:t> תהלים פרק א פסוק א</a:t>
          </a:r>
        </a:p>
        <a:p>
          <a:pPr rtl="1"/>
          <a:r>
            <a:rPr lang="he-IL" dirty="0"/>
            <a:t>אשרי האיש, בא לבאר התנאים שבעבורם יהיה האיש מאושר, ויש הבדל בין מאושר ובין מצליח, ההצלחה היא </a:t>
          </a:r>
          <a:r>
            <a:rPr lang="he-IL" dirty="0" err="1"/>
            <a:t>בענינים</a:t>
          </a:r>
          <a:r>
            <a:rPr lang="he-IL" dirty="0"/>
            <a:t> עולמיים בחיי העולם הזה, והאושר הוא </a:t>
          </a:r>
          <a:r>
            <a:rPr lang="he-IL" dirty="0" err="1"/>
            <a:t>בענינים</a:t>
          </a:r>
          <a:r>
            <a:rPr lang="he-IL" dirty="0"/>
            <a:t> הנפשיים בחיי העוה"ב, </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רק שלמות המידות ותכונת הנפשיים הם המיוחדים אל האיש לבדו.</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phldr="1"/>
      <dgm:spPr/>
      <dgm:t>
        <a:bodyPr/>
        <a:lstStyle/>
        <a:p>
          <a:pPr rtl="1"/>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phldr="1"/>
      <dgm:spPr/>
      <dgm:t>
        <a:bodyPr/>
        <a:lstStyle/>
        <a:p>
          <a:pPr rtl="1"/>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phldr="1"/>
      <dgm:spPr/>
      <dgm:t>
        <a:bodyPr/>
        <a:lstStyle/>
        <a:p>
          <a:pPr rtl="1"/>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phldr="1"/>
      <dgm:spPr/>
      <dgm:t>
        <a:bodyPr/>
        <a:lstStyle/>
        <a:p>
          <a:pPr rtl="1"/>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0" i="0" dirty="0"/>
            <a:t>מוח רגשי לעומת מוח שכלתני?</a:t>
          </a:r>
        </a:p>
        <a:p>
          <a:pPr rtl="1"/>
          <a:r>
            <a:rPr lang="he-IL" b="0" i="0" dirty="0"/>
            <a:t>הנטייה שלנו לראות את הרגש וההיגיון כחלקים נפרדים ואפילו נוגדים, שגויה לחלוטין.</a:t>
          </a:r>
        </a:p>
        <a:p>
          <a:pPr rtl="1"/>
          <a:r>
            <a:rPr lang="he-IL" b="0" i="0" dirty="0"/>
            <a:t>האמת היא שההתנהגות האנושית שלנו היא תוצר משולב המשקלל כל מיני אותות בדרך לקבלת החלטות והקוגניציה והרגש שזורים אחד בשני בכל רמה של המוח.</a:t>
          </a:r>
        </a:p>
        <a:p>
          <a:pPr rtl="1"/>
          <a:r>
            <a:rPr lang="he-IL" b="0" i="0" dirty="0"/>
            <a:t>האותות הרגשיים במוח שלנו מכתיבים את תשומת הלב שאנחנו מקנים לנושא מסוים ותומכים ביכולת קבלת ההחלטות שלנו באותו נושא, כך שלחשוב על רגשות כמשהו לא רציונלי…זה ממש לא רציונלי.</a:t>
          </a:r>
        </a:p>
        <a:p>
          <a:pPr rtl="1"/>
          <a:r>
            <a:rPr lang="he-IL" b="0" i="0" dirty="0"/>
            <a:t>הרגש הוא זה שהופך תוכן "רגיל" לתוכן רלבנטי, שמעניין אותנו ושחשוב לנו ללמוד אותו ולתת לו תשומת לב, הרגש מנחה אותנו מה מותר להחמיץ ולמה חייבים להתייחס.</a:t>
          </a:r>
          <a:br>
            <a:rPr lang="he-IL" b="0" i="0" dirty="0"/>
          </a:br>
          <a:r>
            <a:rPr lang="he-IL" b="0" i="0" dirty="0"/>
            <a:t>.</a:t>
          </a:r>
        </a:p>
        <a:p>
          <a:pPr rtl="1"/>
          <a:r>
            <a:rPr lang="he-IL" b="0" i="0" dirty="0"/>
            <a:t>לרגש יש תפקיד בהדרכת המוח וחוש הראייה, עוד לפני שאלו מתחילים לעבוד.</a:t>
          </a:r>
        </a:p>
        <a:p>
          <a:pPr rtl="1"/>
          <a:r>
            <a:rPr lang="he-IL" b="0" i="0" dirty="0" err="1"/>
            <a:t>האמיגדלה</a:t>
          </a:r>
          <a:r>
            <a:rPr lang="he-IL" b="0" i="0" dirty="0"/>
            <a:t>, חלק קטן במוח בגודל של שקד, היא זו שמזהה את רמת הרלבנטיות של תוכן מסוים (חיובי או שלילי) ומנחה אותנו לתת לו תשומת לב וכתוצאה מכך להשפיע על מנגנון קבלת ההחלטות שלנו ביחס לאותו נושא.</a:t>
          </a:r>
        </a:p>
        <a:p>
          <a:pPr rtl="1"/>
          <a:r>
            <a:rPr lang="he-IL" b="0" i="0" dirty="0"/>
            <a:t>הקוגניציה, מתחילה פעמים רבות באזורים שלא יוחסו לה במוח, ולא ניתן להפריד בין רגשות וקוגניציה מבחינת היכן הם מתקיימים במוח.</a:t>
          </a:r>
        </a:p>
        <a:p>
          <a:pPr rtl="1"/>
          <a:r>
            <a:rPr lang="he-IL" b="0" i="0" dirty="0"/>
            <a:t>מאוד נוח לחשוב על המוח בצורה פשוטה יחסית, בו לכל חלק יש תפקוד מוגדר ותחום.</a:t>
          </a:r>
        </a:p>
        <a:p>
          <a:pPr rtl="1"/>
          <a:r>
            <a:rPr lang="he-IL" b="0" i="0" dirty="0"/>
            <a:t>המחקרים מראים שהמכונה שנקראת מוח היא הרבה יותר משוכללת מזה.</a:t>
          </a:r>
        </a:p>
        <a:p>
          <a:pPr rtl="1"/>
          <a:r>
            <a:rPr lang="he-IL" b="0" i="0" dirty="0"/>
            <a:t>האזורים השונים במוח מרושתים, הפעילות הרשתית היא זו שיוצרת את ההתנהלות שלנו, רגש והגיון שזורים אחד בשני כל הזמן, ולא ניתן להפריד ביניהם או לייחס לנו יכולות רק באזורים מסוימים.</a:t>
          </a:r>
        </a:p>
        <a:p>
          <a:pPr rtl="1"/>
          <a:r>
            <a:rPr lang="he-IL" b="0" i="0" dirty="0"/>
            <a:t>אם קיבלתם החלטה הגיונית בנושא מסוים, רוב הסיכויים שהרגש שיחק שם תפקיד מרכזי.</a:t>
          </a:r>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phldr="1"/>
      <dgm:spPr/>
      <dgm:t>
        <a:bodyPr/>
        <a:lstStyle/>
        <a:p>
          <a:pPr rtl="1"/>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9772">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21369">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9772">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9772">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b="1" i="0" kern="1200" dirty="0"/>
            <a:t>חיים מסופקים: גילוי הכוחות של האדם ושימוש קבוע בהם בחברה, במשפחה ובעבודה. </a:t>
          </a:r>
        </a:p>
        <a:p>
          <a:pPr marL="0" lvl="0" indent="0" algn="ctr" defTabSz="889000" rtl="1">
            <a:lnSpc>
              <a:spcPct val="90000"/>
            </a:lnSpc>
            <a:spcBef>
              <a:spcPct val="0"/>
            </a:spcBef>
            <a:spcAft>
              <a:spcPct val="35000"/>
            </a:spcAft>
            <a:buNone/>
          </a:pPr>
          <a:r>
            <a:rPr lang="he-IL" sz="2000" b="0" i="0" kern="1200" dirty="0"/>
            <a:t>חיים טובים נמדדים על ידי מידת המעורבות שלנו בפעילות שבה אנחנו לוקחים חלק. חיים חיוביים במובן הזה הם חיים בהם ישנה התאמה בנינו לבין מה שאנחנו עושים. כך למשל בעבודה אנחנו נרגיש כי אנחנו מסוגלים לבצע את המשימות המוטלות עלינו באופן טוב. זו ההנאה שאנו רווים מעצם המסוגלות שלנו שהופכת את החיים שלנו לטובים.</a:t>
          </a:r>
          <a:endParaRPr lang="he-IL" sz="2000" kern="1200" dirty="0"/>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b="1" i="0" kern="1200" dirty="0"/>
            <a:t>חיים נעימים:</a:t>
          </a:r>
          <a:r>
            <a:rPr lang="he-IL" sz="2000" b="0" i="0" kern="1200" dirty="0"/>
            <a:t> המושג של חיים נעימים נוגע באופן שבו אנו חווים את החוויות שלנו בצורה חיובית ומיטבית. </a:t>
          </a:r>
        </a:p>
        <a:p>
          <a:pPr marL="0" lvl="0" indent="0" algn="ctr" defTabSz="889000" rtl="1">
            <a:lnSpc>
              <a:spcPct val="90000"/>
            </a:lnSpc>
            <a:spcBef>
              <a:spcPct val="0"/>
            </a:spcBef>
            <a:spcAft>
              <a:spcPct val="35000"/>
            </a:spcAft>
            <a:buNone/>
          </a:pPr>
          <a:r>
            <a:rPr lang="he-IL" sz="2000" b="0" i="0" kern="1200" dirty="0"/>
            <a:t>צמצום רגשות שליליים והעצמת רגשות חיוביים.</a:t>
          </a:r>
        </a:p>
        <a:p>
          <a:pPr marL="0" lvl="0" indent="0" algn="ctr" defTabSz="889000" rtl="1">
            <a:lnSpc>
              <a:spcPct val="90000"/>
            </a:lnSpc>
            <a:spcBef>
              <a:spcPct val="0"/>
            </a:spcBef>
            <a:spcAft>
              <a:spcPct val="35000"/>
            </a:spcAft>
            <a:buNone/>
          </a:pPr>
          <a:r>
            <a:rPr lang="he-IL" sz="2000" b="1" i="0" kern="1200" dirty="0"/>
            <a:t>רגשות חיוביים</a:t>
          </a:r>
          <a:r>
            <a:rPr lang="he-IL" sz="2000" b="0" i="0" kern="1200" dirty="0"/>
            <a:t> כוללים טווח הנע מאושר ושמחה עד סיפוק, גאווה ומסירות. מחקרים מראים כי רמה גבוהה של רגשות כאלו תורמים לחיים בריאים וארוכים.</a:t>
          </a:r>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endParaRPr lang="he-IL" sz="20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b="1" i="0" kern="1200" dirty="0"/>
            <a:t>חיים משמעותיים: </a:t>
          </a:r>
          <a:r>
            <a:rPr lang="he-IL" sz="2000" b="0" i="0" kern="1200" dirty="0"/>
            <a:t>כאן המיקוד הוא בשאלות של תחושת משמעות, ערך ומטרה במה שאנחנו עושים. כאן נכנסים הרצון להיות משמעותיים בעבור אחרים ולהשתייך למשהו גדול ורחב יותר מאתנו.</a:t>
          </a:r>
          <a:endParaRPr lang="he-IL" sz="2000" kern="1200" dirty="0"/>
        </a:p>
      </dsp:txBody>
      <dsp:txXfrm>
        <a:off x="6043715" y="3184856"/>
        <a:ext cx="5665036" cy="26999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r>
            <a:rPr lang="he-IL" sz="1900" b="1" i="0" kern="1200" dirty="0"/>
            <a:t>הישגים</a:t>
          </a:r>
          <a:r>
            <a:rPr lang="he-IL" sz="1900" b="0" i="0" kern="1200" dirty="0"/>
            <a:t> הם החתירה להצלחה ושליטה.</a:t>
          </a:r>
        </a:p>
        <a:p>
          <a:pPr marL="0" lvl="0" indent="0" algn="ctr" defTabSz="844550" rtl="1">
            <a:lnSpc>
              <a:spcPct val="90000"/>
            </a:lnSpc>
            <a:spcBef>
              <a:spcPct val="0"/>
            </a:spcBef>
            <a:spcAft>
              <a:spcPct val="35000"/>
            </a:spcAft>
            <a:buNone/>
          </a:pPr>
          <a:r>
            <a:rPr lang="he-IL" sz="1900" b="0" i="0" kern="1200" dirty="0"/>
            <a:t>הישגים נשמעים טוב מאוד על הנייר, אך הם הפכפכים מאוד כשזה נוגע אל האושר שלנו. מצד אחד, צבירת הישגים יכולה לגרום לנו להרגיש נפלא. זה בוודאי אחד הדברים שמשפר פלאים את הביטחון העצמי. מצד שני, רדיפה אחר הישגים יכולה ליצור תלות לא בריאה, להכניס לחיינו לחץ ואכזבה.</a:t>
          </a:r>
        </a:p>
        <a:p>
          <a:pPr marL="0" lvl="0" indent="0" algn="ctr" defTabSz="844550" rtl="1">
            <a:lnSpc>
              <a:spcPct val="90000"/>
            </a:lnSpc>
            <a:spcBef>
              <a:spcPct val="0"/>
            </a:spcBef>
            <a:spcAft>
              <a:spcPct val="35000"/>
            </a:spcAft>
            <a:buNone/>
          </a:pPr>
          <a:r>
            <a:rPr lang="he-IL" sz="1900" b="0" i="0" kern="1200" dirty="0"/>
            <a:t>אחת השאלות החשובות שאתם צריכים לשאול את עצמכם היא "מה אני רוצה להשיג?"</a:t>
          </a:r>
          <a:endParaRPr lang="he-IL" sz="1900" kern="1200" dirty="0"/>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r>
            <a:rPr lang="he-IL" sz="1900" b="1" i="0" kern="1200" dirty="0"/>
            <a:t>מערכות יחסים</a:t>
          </a:r>
          <a:r>
            <a:rPr lang="he-IL" sz="1900" b="0" i="0" kern="1200" dirty="0"/>
            <a:t> הם בפשטות החשיבות שיש לאנשים אחרים בחיינו, בין אם בזמנים טובים או רעים. כאן השאלה הגדולה היא כיצד והאם מיטיבות מערכות היחסים בחיינו לנו ולאחרים. זאת מאחר ועל פי הפסיכולוגיה החיובית יש להם השפעה מכרעת על איכות ואריכות חיינו.</a:t>
          </a:r>
          <a:endParaRPr lang="he-IL" sz="1900" kern="1200" dirty="0"/>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endParaRPr lang="he-IL" sz="19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r>
            <a:rPr lang="he-IL" sz="1900" b="0" i="0" kern="1200" dirty="0" err="1"/>
            <a:t>סליגמן</a:t>
          </a:r>
          <a:r>
            <a:rPr lang="he-IL" sz="1900" b="0" i="0" kern="1200" dirty="0"/>
            <a:t> מציע מודל מעשי של חמישה מרכיבים מדידים שניתן לאמן ולטפח אותם. כל אחד מהם הוא קריטי ליצירת החיים המאושרים שלנו. הוא קרא למרכיבים הללו </a:t>
          </a:r>
          <a:r>
            <a:rPr lang="en-US" sz="1900" b="0" i="0" kern="1200" dirty="0"/>
            <a:t> PERMA </a:t>
          </a:r>
          <a:r>
            <a:rPr lang="he-IL" sz="1900" b="0" i="0" kern="1200" dirty="0"/>
            <a:t>ראשי תיבות העוזרות לנו לזכור את המרכיבים במודל המחומש: </a:t>
          </a:r>
          <a:r>
            <a:rPr lang="en-US" sz="1900" b="0" i="0" kern="1200" dirty="0"/>
            <a:t>Positive Emotions - </a:t>
          </a:r>
          <a:r>
            <a:rPr lang="he-IL" sz="1900" b="1" i="0" kern="1200" dirty="0"/>
            <a:t>רגשות חיוביים</a:t>
          </a:r>
          <a:r>
            <a:rPr lang="he-IL" sz="1900" b="0" i="0" kern="1200" dirty="0"/>
            <a:t>, </a:t>
          </a:r>
          <a:r>
            <a:rPr lang="en-US" sz="1900" b="0" i="0" kern="1200" dirty="0"/>
            <a:t>Engagement - </a:t>
          </a:r>
          <a:r>
            <a:rPr lang="he-IL" sz="1900" b="1" i="0" kern="1200" dirty="0"/>
            <a:t>מעורבות </a:t>
          </a:r>
          <a:r>
            <a:rPr lang="he-IL" sz="1900" b="0" i="0" kern="1200" dirty="0"/>
            <a:t>, </a:t>
          </a:r>
          <a:r>
            <a:rPr lang="en-US" sz="1900" b="0" i="0" kern="1200" dirty="0"/>
            <a:t>Relationships - </a:t>
          </a:r>
          <a:r>
            <a:rPr lang="he-IL" sz="1900" b="1" i="0" kern="1200" dirty="0"/>
            <a:t>מערכות יחסים </a:t>
          </a:r>
          <a:r>
            <a:rPr lang="he-IL" sz="1900" b="0" i="0" kern="1200" dirty="0"/>
            <a:t>, </a:t>
          </a:r>
          <a:r>
            <a:rPr lang="en-US" sz="1900" b="0" i="0" kern="1200" dirty="0"/>
            <a:t>Meaning - </a:t>
          </a:r>
          <a:r>
            <a:rPr lang="he-IL" sz="1900" b="1" i="0" kern="1200" dirty="0"/>
            <a:t>משמעות ו</a:t>
          </a:r>
          <a:r>
            <a:rPr lang="he-IL" sz="1900" b="0" i="0" kern="1200" dirty="0"/>
            <a:t>-</a:t>
          </a:r>
          <a:r>
            <a:rPr lang="en-US" sz="1900" b="0" i="0" kern="1200" dirty="0"/>
            <a:t>Accomplishments - </a:t>
          </a:r>
          <a:r>
            <a:rPr lang="he-IL" sz="1900" b="1" i="0" kern="1200" dirty="0"/>
            <a:t>הישגים </a:t>
          </a:r>
          <a:r>
            <a:rPr lang="he-IL" sz="1900" b="0" i="0" kern="1200" dirty="0"/>
            <a:t>.</a:t>
          </a:r>
          <a:endParaRPr lang="he-IL" sz="1900" kern="1200" dirty="0"/>
        </a:p>
      </dsp:txBody>
      <dsp:txXfrm>
        <a:off x="6043715" y="3184856"/>
        <a:ext cx="5665036" cy="26999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endParaRPr lang="he-IL" sz="2000" kern="1200" dirty="0"/>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b="0" i="0" kern="1200" dirty="0"/>
            <a:t>כישורי ומיומנויות הליבה בהם אנו מתמקדים, מחולקים לאשכולות של יכולות אינטלקטואליות, אישיות, חברתיות, תקשורתיות ורגשיות. </a:t>
          </a:r>
        </a:p>
        <a:p>
          <a:pPr marL="0" lvl="0" indent="0" algn="ctr" defTabSz="889000" rtl="1">
            <a:lnSpc>
              <a:spcPct val="90000"/>
            </a:lnSpc>
            <a:spcBef>
              <a:spcPct val="0"/>
            </a:spcBef>
            <a:spcAft>
              <a:spcPct val="35000"/>
            </a:spcAft>
            <a:buNone/>
          </a:pPr>
          <a:r>
            <a:rPr lang="he-IL" sz="2000" b="0" i="0" kern="1200" dirty="0"/>
            <a:t>כישורי ומיומנויות הליבה כוללים בין היתר: רגיעה, חקר וסקרנות, אמפתיה והקשבה, חשיבה רפלקטיבית (אחרי הצלחה / אי הצלחה), מודעות וניהול עצמי, חשיבה יצירתית ופתרון בעיות, עבודת צוות, חשיבה ביקורתית, מודעות חברתית וסביבתית וקבלת החלטות מושכלת. </a:t>
          </a:r>
          <a:endParaRPr lang="he-IL" sz="2000" kern="1200" dirty="0"/>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kern="1200" dirty="0"/>
            <a:t>לא לחינם זה נקרא שלומות</a:t>
          </a:r>
        </a:p>
        <a:p>
          <a:pPr marL="0" lvl="0" indent="0" algn="ctr" defTabSz="889000" rtl="1">
            <a:lnSpc>
              <a:spcPct val="90000"/>
            </a:lnSpc>
            <a:spcBef>
              <a:spcPct val="0"/>
            </a:spcBef>
            <a:spcAft>
              <a:spcPct val="35000"/>
            </a:spcAft>
            <a:buNone/>
          </a:pPr>
          <a:r>
            <a:rPr lang="he-IL" sz="2000" kern="1200" dirty="0"/>
            <a:t>שכן האושר הרגשת המיצוי</a:t>
          </a:r>
        </a:p>
        <a:p>
          <a:pPr marL="0" lvl="0" indent="0" algn="ctr" defTabSz="889000" rtl="1">
            <a:lnSpc>
              <a:spcPct val="90000"/>
            </a:lnSpc>
            <a:spcBef>
              <a:spcPct val="0"/>
            </a:spcBef>
            <a:spcAft>
              <a:spcPct val="35000"/>
            </a:spcAft>
            <a:buNone/>
          </a:pPr>
          <a:r>
            <a:rPr lang="he-IL" sz="2000" kern="1200" dirty="0"/>
            <a:t>מגיעה מהמצב בו האדם מרגיש שלם בנפשו. </a:t>
          </a:r>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Font typeface="Arial" panose="020B0604020202020204" pitchFamily="34" charset="0"/>
            <a:buNone/>
          </a:pPr>
          <a:r>
            <a:rPr lang="he-IL" sz="2000" b="1" i="0" kern="1200" dirty="0"/>
            <a:t>שְׁלוֹמוּת</a:t>
          </a:r>
        </a:p>
        <a:p>
          <a:pPr marL="0" lvl="0" indent="0" algn="ctr" defTabSz="889000" rtl="1">
            <a:lnSpc>
              <a:spcPct val="90000"/>
            </a:lnSpc>
            <a:spcBef>
              <a:spcPct val="0"/>
            </a:spcBef>
            <a:spcAft>
              <a:spcPct val="35000"/>
            </a:spcAft>
            <a:buFont typeface="Arial" panose="020B0604020202020204" pitchFamily="34" charset="0"/>
            <a:buNone/>
          </a:pPr>
          <a:br>
            <a:rPr lang="he-IL" sz="2000" kern="1200" dirty="0"/>
          </a:br>
          <a:r>
            <a:rPr lang="he-IL" sz="2000" b="1" i="0" kern="1200" dirty="0"/>
            <a:t>הגדרה</a:t>
          </a:r>
        </a:p>
        <a:p>
          <a:pPr marL="0" lvl="0" indent="0" algn="ctr" defTabSz="889000" rtl="1">
            <a:lnSpc>
              <a:spcPct val="90000"/>
            </a:lnSpc>
            <a:spcBef>
              <a:spcPct val="0"/>
            </a:spcBef>
            <a:spcAft>
              <a:spcPct val="35000"/>
            </a:spcAft>
            <a:buFont typeface="Arial" panose="020B0604020202020204" pitchFamily="34" charset="0"/>
            <a:buNone/>
          </a:pPr>
          <a:r>
            <a:rPr lang="he-IL" sz="2000" b="0" i="0" kern="1200" dirty="0"/>
            <a:t>מצב של רְווחה גופנית, נפשית וחברתית המושגת על ידי אורח חיים בריא, התעמלות, פיתוח מודעות עצמית ועוד (באנגלית </a:t>
          </a:r>
          <a:r>
            <a:rPr lang="en-US" sz="2000" b="0" i="0" kern="1200" dirty="0"/>
            <a:t>well-being)</a:t>
          </a:r>
          <a:endParaRPr lang="he-IL" sz="2000" kern="1200" dirty="0"/>
        </a:p>
      </dsp:txBody>
      <dsp:txXfrm>
        <a:off x="6043715" y="3184856"/>
        <a:ext cx="5665036" cy="26999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והנה השלמות יהיה בשלשה </a:t>
          </a:r>
          <a:r>
            <a:rPr lang="he-IL" sz="1800" kern="1200" dirty="0" err="1"/>
            <a:t>ענינים</a:t>
          </a:r>
          <a:r>
            <a:rPr lang="he-IL" sz="1800" kern="1200" dirty="0"/>
            <a:t>, שלמות הקנין, שלמות הגוף, שלמות הנפש, </a:t>
          </a:r>
        </a:p>
        <a:p>
          <a:pPr marL="0" lvl="0" indent="0" algn="ctr" defTabSz="800100" rtl="1">
            <a:lnSpc>
              <a:spcPct val="90000"/>
            </a:lnSpc>
            <a:spcBef>
              <a:spcPct val="0"/>
            </a:spcBef>
            <a:spcAft>
              <a:spcPct val="35000"/>
            </a:spcAft>
            <a:buNone/>
          </a:pPr>
          <a:r>
            <a:rPr lang="he-IL" sz="1800" kern="1200" dirty="0"/>
            <a:t>לכן באר שמדבר פה מאשרי האיש, האושר המיוחד אל האיש והאדם מצד שהוא אדם, לא האושר שישתתף בו עם סוגו מצד שהוא חי, ר"ל כי שלמות הקנין ושלמות הגוף ימצא גם בשאר בע"ח, כי מצאנו כמה בע"ח שמשיגים מחייתם ומזונם ביתר נקל וביתר שאת מן האדם ולית </a:t>
          </a:r>
          <a:r>
            <a:rPr lang="he-IL" sz="1800" kern="1200" dirty="0" err="1"/>
            <a:t>דעתיר</a:t>
          </a:r>
          <a:r>
            <a:rPr lang="he-IL" sz="1800" kern="1200" dirty="0"/>
            <a:t> מחזירי, וכן יתעצמו </a:t>
          </a:r>
          <a:r>
            <a:rPr lang="he-IL" sz="1800" kern="1200" dirty="0" err="1"/>
            <a:t>בכח</a:t>
          </a:r>
          <a:r>
            <a:rPr lang="he-IL" sz="1800" kern="1200" dirty="0"/>
            <a:t> גופם יותר מן האדם, כמו הפיל והאריה, וכן בחושיהם, הנשר </a:t>
          </a:r>
          <a:r>
            <a:rPr lang="he-IL" sz="1800" kern="1200" dirty="0" err="1"/>
            <a:t>והאיה</a:t>
          </a:r>
          <a:r>
            <a:rPr lang="he-IL" sz="1800" kern="1200" dirty="0"/>
            <a:t> בחוש הראות וכדומה, ואין זה אושר המיוחד אל האיש והאדם, </a:t>
          </a:r>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err="1"/>
            <a:t>מלבי"ם</a:t>
          </a:r>
          <a:r>
            <a:rPr lang="he-IL" sz="1800" kern="1200" dirty="0"/>
            <a:t> תהלים פרק א פסוק א</a:t>
          </a:r>
        </a:p>
        <a:p>
          <a:pPr marL="0" lvl="0" indent="0" algn="ctr" defTabSz="800100" rtl="1">
            <a:lnSpc>
              <a:spcPct val="90000"/>
            </a:lnSpc>
            <a:spcBef>
              <a:spcPct val="0"/>
            </a:spcBef>
            <a:spcAft>
              <a:spcPct val="35000"/>
            </a:spcAft>
            <a:buNone/>
          </a:pPr>
          <a:r>
            <a:rPr lang="he-IL" sz="1800" kern="1200" dirty="0"/>
            <a:t>אשרי האיש, בא לבאר התנאים שבעבורם יהיה האיש מאושר, ויש הבדל בין מאושר ובין מצליח, ההצלחה היא </a:t>
          </a:r>
          <a:r>
            <a:rPr lang="he-IL" sz="1800" kern="1200" dirty="0" err="1"/>
            <a:t>בענינים</a:t>
          </a:r>
          <a:r>
            <a:rPr lang="he-IL" sz="1800" kern="1200" dirty="0"/>
            <a:t> עולמיים בחיי העולם הזה, והאושר הוא </a:t>
          </a:r>
          <a:r>
            <a:rPr lang="he-IL" sz="1800" kern="1200" dirty="0" err="1"/>
            <a:t>בענינים</a:t>
          </a:r>
          <a:r>
            <a:rPr lang="he-IL" sz="1800" kern="1200" dirty="0"/>
            <a:t> הנפשיים בחיי העוה"ב, </a:t>
          </a:r>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endParaRPr lang="he-IL" sz="18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רק שלמות המידות ותכונת הנפשיים הם המיוחדים אל האיש לבדו.</a:t>
          </a:r>
        </a:p>
      </dsp:txBody>
      <dsp:txXfrm>
        <a:off x="6043715" y="3184856"/>
        <a:ext cx="5665036" cy="26999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6043715" y="3184856"/>
        <a:ext cx="5665036" cy="269999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2966" y="91150"/>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rtl="1">
            <a:lnSpc>
              <a:spcPct val="90000"/>
            </a:lnSpc>
            <a:spcBef>
              <a:spcPct val="0"/>
            </a:spcBef>
            <a:spcAft>
              <a:spcPct val="35000"/>
            </a:spcAft>
            <a:buNone/>
          </a:pPr>
          <a:endParaRPr lang="he-IL" sz="800" kern="1200" dirty="0"/>
        </a:p>
      </dsp:txBody>
      <dsp:txXfrm>
        <a:off x="2966" y="91150"/>
        <a:ext cx="5665036" cy="2699992"/>
      </dsp:txXfrm>
    </dsp:sp>
    <dsp:sp modelId="{7CD77BC4-D7BE-4475-B464-90F9F2005203}">
      <dsp:nvSpPr>
        <dsp:cNvPr id="0" name=""/>
        <dsp:cNvSpPr/>
      </dsp:nvSpPr>
      <dsp:spPr>
        <a:xfrm>
          <a:off x="6043715" y="73150"/>
          <a:ext cx="5665036" cy="27359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rtl="1">
            <a:lnSpc>
              <a:spcPct val="90000"/>
            </a:lnSpc>
            <a:spcBef>
              <a:spcPct val="0"/>
            </a:spcBef>
            <a:spcAft>
              <a:spcPct val="35000"/>
            </a:spcAft>
            <a:buNone/>
          </a:pPr>
          <a:r>
            <a:rPr lang="he-IL" sz="800" b="0" i="0" kern="1200" dirty="0"/>
            <a:t>מוח רגשי לעומת מוח שכלתני?</a:t>
          </a:r>
        </a:p>
        <a:p>
          <a:pPr marL="0" lvl="0" indent="0" algn="ctr" defTabSz="355600" rtl="1">
            <a:lnSpc>
              <a:spcPct val="90000"/>
            </a:lnSpc>
            <a:spcBef>
              <a:spcPct val="0"/>
            </a:spcBef>
            <a:spcAft>
              <a:spcPct val="35000"/>
            </a:spcAft>
            <a:buNone/>
          </a:pPr>
          <a:r>
            <a:rPr lang="he-IL" sz="800" b="0" i="0" kern="1200" dirty="0"/>
            <a:t>הנטייה שלנו לראות את הרגש וההיגיון כחלקים נפרדים ואפילו נוגדים, שגויה לחלוטין.</a:t>
          </a:r>
        </a:p>
        <a:p>
          <a:pPr marL="0" lvl="0" indent="0" algn="ctr" defTabSz="355600" rtl="1">
            <a:lnSpc>
              <a:spcPct val="90000"/>
            </a:lnSpc>
            <a:spcBef>
              <a:spcPct val="0"/>
            </a:spcBef>
            <a:spcAft>
              <a:spcPct val="35000"/>
            </a:spcAft>
            <a:buNone/>
          </a:pPr>
          <a:r>
            <a:rPr lang="he-IL" sz="800" b="0" i="0" kern="1200" dirty="0"/>
            <a:t>האמת היא שההתנהגות האנושית שלנו היא תוצר משולב המשקלל כל מיני אותות בדרך לקבלת החלטות והקוגניציה והרגש שזורים אחד בשני בכל רמה של המוח.</a:t>
          </a:r>
        </a:p>
        <a:p>
          <a:pPr marL="0" lvl="0" indent="0" algn="ctr" defTabSz="355600" rtl="1">
            <a:lnSpc>
              <a:spcPct val="90000"/>
            </a:lnSpc>
            <a:spcBef>
              <a:spcPct val="0"/>
            </a:spcBef>
            <a:spcAft>
              <a:spcPct val="35000"/>
            </a:spcAft>
            <a:buNone/>
          </a:pPr>
          <a:r>
            <a:rPr lang="he-IL" sz="800" b="0" i="0" kern="1200" dirty="0"/>
            <a:t>האותות הרגשיים במוח שלנו מכתיבים את תשומת הלב שאנחנו מקנים לנושא מסוים ותומכים ביכולת קבלת ההחלטות שלנו באותו נושא, כך שלחשוב על רגשות כמשהו לא רציונלי…זה ממש לא רציונלי.</a:t>
          </a:r>
        </a:p>
        <a:p>
          <a:pPr marL="0" lvl="0" indent="0" algn="ctr" defTabSz="355600" rtl="1">
            <a:lnSpc>
              <a:spcPct val="90000"/>
            </a:lnSpc>
            <a:spcBef>
              <a:spcPct val="0"/>
            </a:spcBef>
            <a:spcAft>
              <a:spcPct val="35000"/>
            </a:spcAft>
            <a:buNone/>
          </a:pPr>
          <a:r>
            <a:rPr lang="he-IL" sz="800" b="0" i="0" kern="1200" dirty="0"/>
            <a:t>הרגש הוא זה שהופך תוכן "רגיל" לתוכן רלבנטי, שמעניין אותנו ושחשוב לנו ללמוד אותו ולתת לו תשומת לב, הרגש מנחה אותנו מה מותר להחמיץ ולמה חייבים להתייחס.</a:t>
          </a:r>
          <a:br>
            <a:rPr lang="he-IL" sz="800" b="0" i="0" kern="1200" dirty="0"/>
          </a:br>
          <a:r>
            <a:rPr lang="he-IL" sz="800" b="0" i="0" kern="1200" dirty="0"/>
            <a:t>.</a:t>
          </a:r>
        </a:p>
        <a:p>
          <a:pPr marL="0" lvl="0" indent="0" algn="ctr" defTabSz="355600" rtl="1">
            <a:lnSpc>
              <a:spcPct val="90000"/>
            </a:lnSpc>
            <a:spcBef>
              <a:spcPct val="0"/>
            </a:spcBef>
            <a:spcAft>
              <a:spcPct val="35000"/>
            </a:spcAft>
            <a:buNone/>
          </a:pPr>
          <a:r>
            <a:rPr lang="he-IL" sz="800" b="0" i="0" kern="1200" dirty="0"/>
            <a:t>לרגש יש תפקיד בהדרכת המוח וחוש הראייה, עוד לפני שאלו מתחילים לעבוד.</a:t>
          </a:r>
        </a:p>
        <a:p>
          <a:pPr marL="0" lvl="0" indent="0" algn="ctr" defTabSz="355600" rtl="1">
            <a:lnSpc>
              <a:spcPct val="90000"/>
            </a:lnSpc>
            <a:spcBef>
              <a:spcPct val="0"/>
            </a:spcBef>
            <a:spcAft>
              <a:spcPct val="35000"/>
            </a:spcAft>
            <a:buNone/>
          </a:pPr>
          <a:r>
            <a:rPr lang="he-IL" sz="800" b="0" i="0" kern="1200" dirty="0" err="1"/>
            <a:t>האמיגדלה</a:t>
          </a:r>
          <a:r>
            <a:rPr lang="he-IL" sz="800" b="0" i="0" kern="1200" dirty="0"/>
            <a:t>, חלק קטן במוח בגודל של שקד, היא זו שמזהה את רמת הרלבנטיות של תוכן מסוים (חיובי או שלילי) ומנחה אותנו לתת לו תשומת לב וכתוצאה מכך להשפיע על מנגנון קבלת ההחלטות שלנו ביחס לאותו נושא.</a:t>
          </a:r>
        </a:p>
        <a:p>
          <a:pPr marL="0" lvl="0" indent="0" algn="ctr" defTabSz="355600" rtl="1">
            <a:lnSpc>
              <a:spcPct val="90000"/>
            </a:lnSpc>
            <a:spcBef>
              <a:spcPct val="0"/>
            </a:spcBef>
            <a:spcAft>
              <a:spcPct val="35000"/>
            </a:spcAft>
            <a:buNone/>
          </a:pPr>
          <a:r>
            <a:rPr lang="he-IL" sz="800" b="0" i="0" kern="1200" dirty="0"/>
            <a:t>הקוגניציה, מתחילה פעמים רבות באזורים שלא יוחסו לה במוח, ולא ניתן להפריד בין רגשות וקוגניציה מבחינת היכן הם מתקיימים במוח.</a:t>
          </a:r>
        </a:p>
        <a:p>
          <a:pPr marL="0" lvl="0" indent="0" algn="ctr" defTabSz="355600" rtl="1">
            <a:lnSpc>
              <a:spcPct val="90000"/>
            </a:lnSpc>
            <a:spcBef>
              <a:spcPct val="0"/>
            </a:spcBef>
            <a:spcAft>
              <a:spcPct val="35000"/>
            </a:spcAft>
            <a:buNone/>
          </a:pPr>
          <a:r>
            <a:rPr lang="he-IL" sz="800" b="0" i="0" kern="1200" dirty="0"/>
            <a:t>מאוד נוח לחשוב על המוח בצורה פשוטה יחסית, בו לכל חלק יש תפקוד מוגדר ותחום.</a:t>
          </a:r>
        </a:p>
        <a:p>
          <a:pPr marL="0" lvl="0" indent="0" algn="ctr" defTabSz="355600" rtl="1">
            <a:lnSpc>
              <a:spcPct val="90000"/>
            </a:lnSpc>
            <a:spcBef>
              <a:spcPct val="0"/>
            </a:spcBef>
            <a:spcAft>
              <a:spcPct val="35000"/>
            </a:spcAft>
            <a:buNone/>
          </a:pPr>
          <a:r>
            <a:rPr lang="he-IL" sz="800" b="0" i="0" kern="1200" dirty="0"/>
            <a:t>המחקרים מראים שהמכונה שנקראת מוח היא הרבה יותר משוכללת מזה.</a:t>
          </a:r>
        </a:p>
        <a:p>
          <a:pPr marL="0" lvl="0" indent="0" algn="ctr" defTabSz="355600" rtl="1">
            <a:lnSpc>
              <a:spcPct val="90000"/>
            </a:lnSpc>
            <a:spcBef>
              <a:spcPct val="0"/>
            </a:spcBef>
            <a:spcAft>
              <a:spcPct val="35000"/>
            </a:spcAft>
            <a:buNone/>
          </a:pPr>
          <a:r>
            <a:rPr lang="he-IL" sz="800" b="0" i="0" kern="1200" dirty="0"/>
            <a:t>האזורים השונים במוח מרושתים, הפעילות הרשתית היא זו שיוצרת את ההתנהלות שלנו, רגש והגיון שזורים אחד בשני כל הזמן, ולא ניתן להפריד ביניהם או לייחס לנו יכולות רק באזורים מסוימים.</a:t>
          </a:r>
        </a:p>
        <a:p>
          <a:pPr marL="0" lvl="0" indent="0" algn="ctr" defTabSz="355600" rtl="1">
            <a:lnSpc>
              <a:spcPct val="90000"/>
            </a:lnSpc>
            <a:spcBef>
              <a:spcPct val="0"/>
            </a:spcBef>
            <a:spcAft>
              <a:spcPct val="35000"/>
            </a:spcAft>
            <a:buNone/>
          </a:pPr>
          <a:r>
            <a:rPr lang="he-IL" sz="800" b="0" i="0" kern="1200" dirty="0"/>
            <a:t>אם קיבלתם החלטה הגיונית בנושא מסוים, רוב הסיכויים שהרגש שיחק שם תפקיד מרכזי.</a:t>
          </a:r>
          <a:endParaRPr lang="he-IL" sz="800" kern="1200" dirty="0"/>
        </a:p>
      </dsp:txBody>
      <dsp:txXfrm>
        <a:off x="6043715" y="73150"/>
        <a:ext cx="5665036" cy="2735993"/>
      </dsp:txXfrm>
    </dsp:sp>
    <dsp:sp modelId="{1048BA7F-2ABC-40B2-9CB1-BF1C300165B8}">
      <dsp:nvSpPr>
        <dsp:cNvPr id="0" name=""/>
        <dsp:cNvSpPr/>
      </dsp:nvSpPr>
      <dsp:spPr>
        <a:xfrm>
          <a:off x="2966"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rtl="1">
            <a:lnSpc>
              <a:spcPct val="90000"/>
            </a:lnSpc>
            <a:spcBef>
              <a:spcPct val="0"/>
            </a:spcBef>
            <a:spcAft>
              <a:spcPct val="35000"/>
            </a:spcAft>
            <a:buNone/>
          </a:pPr>
          <a:endParaRPr lang="he-IL" sz="800" kern="1200" dirty="0"/>
        </a:p>
      </dsp:txBody>
      <dsp:txXfrm>
        <a:off x="2966" y="3184856"/>
        <a:ext cx="5665036" cy="2699992"/>
      </dsp:txXfrm>
    </dsp:sp>
    <dsp:sp modelId="{188BE399-BB79-42C6-9208-A5A9DB0B4E3C}">
      <dsp:nvSpPr>
        <dsp:cNvPr id="0" name=""/>
        <dsp:cNvSpPr/>
      </dsp:nvSpPr>
      <dsp:spPr>
        <a:xfrm>
          <a:off x="6043715" y="3184856"/>
          <a:ext cx="5665036" cy="26999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rtl="1">
            <a:lnSpc>
              <a:spcPct val="90000"/>
            </a:lnSpc>
            <a:spcBef>
              <a:spcPct val="0"/>
            </a:spcBef>
            <a:spcAft>
              <a:spcPct val="35000"/>
            </a:spcAft>
            <a:buNone/>
          </a:pPr>
          <a:endParaRPr lang="he-IL" sz="800" kern="1200" dirty="0"/>
        </a:p>
      </dsp:txBody>
      <dsp:txXfrm>
        <a:off x="6043715" y="3184856"/>
        <a:ext cx="5665036" cy="269999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A7CC4BF6-F202-47C8-9E75-B3BCFF78073E}" type="datetimeFigureOut">
              <a:rPr lang="he-IL" smtClean="0"/>
              <a:t>כ"ה/שבט/תשפ"ד</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638A6C26-5824-4262-99B7-F08E5DED7B62}" type="slidenum">
              <a:rPr lang="he-IL" smtClean="0"/>
              <a:t>‹#›</a:t>
            </a:fld>
            <a:endParaRPr lang="he-IL"/>
          </a:p>
        </p:txBody>
      </p:sp>
    </p:spTree>
    <p:extLst>
      <p:ext uri="{BB962C8B-B14F-4D97-AF65-F5344CB8AC3E}">
        <p14:creationId xmlns:p14="http://schemas.microsoft.com/office/powerpoint/2010/main" val="162168673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79739E-10A9-4399-BD67-DD2BD423EDF7}" type="slidenum">
              <a:rPr kumimoji="0" lang="he-IL" sz="13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3</a:t>
            </a:fld>
            <a:endParaRPr kumimoji="0" lang="he-IL" sz="13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768353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79739E-10A9-4399-BD67-DD2BD423EDF7}" type="slidenum">
              <a:rPr kumimoji="0" lang="he-IL" sz="13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4</a:t>
            </a:fld>
            <a:endParaRPr kumimoji="0" lang="he-IL" sz="13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662778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79739E-10A9-4399-BD67-DD2BD423EDF7}" type="slidenum">
              <a:rPr kumimoji="0" lang="he-IL" sz="13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5</a:t>
            </a:fld>
            <a:endParaRPr kumimoji="0" lang="he-IL" sz="13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683574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79739E-10A9-4399-BD67-DD2BD423EDF7}" type="slidenum">
              <a:rPr kumimoji="0" lang="he-IL" sz="13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6</a:t>
            </a:fld>
            <a:endParaRPr kumimoji="0" lang="he-IL" sz="13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963756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79739E-10A9-4399-BD67-DD2BD423EDF7}" type="slidenum">
              <a:rPr kumimoji="0" lang="he-IL" sz="13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7</a:t>
            </a:fld>
            <a:endParaRPr kumimoji="0" lang="he-IL" sz="13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212083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F79739E-10A9-4399-BD67-DD2BD423EDF7}" type="slidenum">
              <a:rPr kumimoji="0" lang="he-IL" sz="13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8</a:t>
            </a:fld>
            <a:endParaRPr kumimoji="0" lang="he-IL" sz="13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543083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1EEDDAE-2802-AA79-3CE8-1417ED2C8AEE}"/>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C48CF760-BFEA-9F09-5BE2-D6CFB32C1F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A91BCA63-FF23-FA99-AF72-740FF8E7A913}"/>
              </a:ext>
            </a:extLst>
          </p:cNvPr>
          <p:cNvSpPr>
            <a:spLocks noGrp="1"/>
          </p:cNvSpPr>
          <p:nvPr>
            <p:ph type="dt" sz="half" idx="10"/>
          </p:nvPr>
        </p:nvSpPr>
        <p:spPr/>
        <p:txBody>
          <a:bodyPr/>
          <a:lstStyle/>
          <a:p>
            <a:fld id="{4D6AAF4C-79E3-4578-A145-2D3847326774}" type="datetimeFigureOut">
              <a:rPr lang="he-IL" smtClean="0"/>
              <a:t>כ"ה/שבט/תשפ"ד</a:t>
            </a:fld>
            <a:endParaRPr lang="he-IL"/>
          </a:p>
        </p:txBody>
      </p:sp>
      <p:sp>
        <p:nvSpPr>
          <p:cNvPr id="5" name="מציין מיקום של כותרת תחתונה 4">
            <a:extLst>
              <a:ext uri="{FF2B5EF4-FFF2-40B4-BE49-F238E27FC236}">
                <a16:creationId xmlns:a16="http://schemas.microsoft.com/office/drawing/2014/main" id="{9AC356EF-E12B-5578-6261-E4B0B79C483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5FF30E0-11BB-9086-A9DB-837B4D610208}"/>
              </a:ext>
            </a:extLst>
          </p:cNvPr>
          <p:cNvSpPr>
            <a:spLocks noGrp="1"/>
          </p:cNvSpPr>
          <p:nvPr>
            <p:ph type="sldNum" sz="quarter" idx="12"/>
          </p:nvPr>
        </p:nvSpPr>
        <p:spPr/>
        <p:txBody>
          <a:bodyPr/>
          <a:lstStyle/>
          <a:p>
            <a:fld id="{6349107C-7DF8-4461-8CDA-CA29585B4280}" type="slidenum">
              <a:rPr lang="he-IL" smtClean="0"/>
              <a:t>‹#›</a:t>
            </a:fld>
            <a:endParaRPr lang="he-IL"/>
          </a:p>
        </p:txBody>
      </p:sp>
    </p:spTree>
    <p:extLst>
      <p:ext uri="{BB962C8B-B14F-4D97-AF65-F5344CB8AC3E}">
        <p14:creationId xmlns:p14="http://schemas.microsoft.com/office/powerpoint/2010/main" val="3836777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0FB9D4E-5121-A17B-F7CB-1CC4F19F269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020BD4C3-301A-488A-396E-8702CE1F41C2}"/>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72C9918-FB18-BC89-6A34-B12EF12DCEAD}"/>
              </a:ext>
            </a:extLst>
          </p:cNvPr>
          <p:cNvSpPr>
            <a:spLocks noGrp="1"/>
          </p:cNvSpPr>
          <p:nvPr>
            <p:ph type="dt" sz="half" idx="10"/>
          </p:nvPr>
        </p:nvSpPr>
        <p:spPr/>
        <p:txBody>
          <a:bodyPr/>
          <a:lstStyle/>
          <a:p>
            <a:fld id="{4D6AAF4C-79E3-4578-A145-2D3847326774}" type="datetimeFigureOut">
              <a:rPr lang="he-IL" smtClean="0"/>
              <a:t>כ"ה/שבט/תשפ"ד</a:t>
            </a:fld>
            <a:endParaRPr lang="he-IL"/>
          </a:p>
        </p:txBody>
      </p:sp>
      <p:sp>
        <p:nvSpPr>
          <p:cNvPr id="5" name="מציין מיקום של כותרת תחתונה 4">
            <a:extLst>
              <a:ext uri="{FF2B5EF4-FFF2-40B4-BE49-F238E27FC236}">
                <a16:creationId xmlns:a16="http://schemas.microsoft.com/office/drawing/2014/main" id="{43A62A5F-2570-EBE4-E7E9-DA54B4BB643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5069DEB-CE64-65FE-2FD9-8A6FCE45DA82}"/>
              </a:ext>
            </a:extLst>
          </p:cNvPr>
          <p:cNvSpPr>
            <a:spLocks noGrp="1"/>
          </p:cNvSpPr>
          <p:nvPr>
            <p:ph type="sldNum" sz="quarter" idx="12"/>
          </p:nvPr>
        </p:nvSpPr>
        <p:spPr/>
        <p:txBody>
          <a:bodyPr/>
          <a:lstStyle/>
          <a:p>
            <a:fld id="{6349107C-7DF8-4461-8CDA-CA29585B4280}" type="slidenum">
              <a:rPr lang="he-IL" smtClean="0"/>
              <a:t>‹#›</a:t>
            </a:fld>
            <a:endParaRPr lang="he-IL"/>
          </a:p>
        </p:txBody>
      </p:sp>
    </p:spTree>
    <p:extLst>
      <p:ext uri="{BB962C8B-B14F-4D97-AF65-F5344CB8AC3E}">
        <p14:creationId xmlns:p14="http://schemas.microsoft.com/office/powerpoint/2010/main" val="3543271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35A1549-1DB1-2F52-40F9-CDFBD763995E}"/>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263FB9F-B119-AF37-4DC3-67B8F6BA3D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DDA252BC-7EB0-88DE-E4AF-54FF56FF0D6D}"/>
              </a:ext>
            </a:extLst>
          </p:cNvPr>
          <p:cNvSpPr>
            <a:spLocks noGrp="1"/>
          </p:cNvSpPr>
          <p:nvPr>
            <p:ph type="dt" sz="half" idx="10"/>
          </p:nvPr>
        </p:nvSpPr>
        <p:spPr/>
        <p:txBody>
          <a:bodyPr/>
          <a:lstStyle/>
          <a:p>
            <a:fld id="{4D6AAF4C-79E3-4578-A145-2D3847326774}" type="datetimeFigureOut">
              <a:rPr lang="he-IL" smtClean="0"/>
              <a:t>כ"ה/שבט/תשפ"ד</a:t>
            </a:fld>
            <a:endParaRPr lang="he-IL"/>
          </a:p>
        </p:txBody>
      </p:sp>
      <p:sp>
        <p:nvSpPr>
          <p:cNvPr id="5" name="מציין מיקום של כותרת תחתונה 4">
            <a:extLst>
              <a:ext uri="{FF2B5EF4-FFF2-40B4-BE49-F238E27FC236}">
                <a16:creationId xmlns:a16="http://schemas.microsoft.com/office/drawing/2014/main" id="{6A8B855C-352C-343D-99AB-9AAA2368F5D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A4F7A9B-BF21-B8E4-CE03-E85F0E81439E}"/>
              </a:ext>
            </a:extLst>
          </p:cNvPr>
          <p:cNvSpPr>
            <a:spLocks noGrp="1"/>
          </p:cNvSpPr>
          <p:nvPr>
            <p:ph type="sldNum" sz="quarter" idx="12"/>
          </p:nvPr>
        </p:nvSpPr>
        <p:spPr/>
        <p:txBody>
          <a:bodyPr/>
          <a:lstStyle/>
          <a:p>
            <a:fld id="{6349107C-7DF8-4461-8CDA-CA29585B4280}" type="slidenum">
              <a:rPr lang="he-IL" smtClean="0"/>
              <a:t>‹#›</a:t>
            </a:fld>
            <a:endParaRPr lang="he-IL"/>
          </a:p>
        </p:txBody>
      </p:sp>
    </p:spTree>
    <p:extLst>
      <p:ext uri="{BB962C8B-B14F-4D97-AF65-F5344CB8AC3E}">
        <p14:creationId xmlns:p14="http://schemas.microsoft.com/office/powerpoint/2010/main" val="3618919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8B452F3-5D75-DD1E-C2FC-E9D89EA073D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01F3CCE-A25C-6D99-7B46-88870A7EC77A}"/>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BD7B04EA-E1FF-C48F-9841-4649C2DD7F9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E37195DF-FA1B-E271-4747-B8BB5CDADC76}"/>
              </a:ext>
            </a:extLst>
          </p:cNvPr>
          <p:cNvSpPr>
            <a:spLocks noGrp="1"/>
          </p:cNvSpPr>
          <p:nvPr>
            <p:ph type="dt" sz="half" idx="10"/>
          </p:nvPr>
        </p:nvSpPr>
        <p:spPr/>
        <p:txBody>
          <a:bodyPr/>
          <a:lstStyle/>
          <a:p>
            <a:fld id="{4D6AAF4C-79E3-4578-A145-2D3847326774}" type="datetimeFigureOut">
              <a:rPr lang="he-IL" smtClean="0"/>
              <a:t>כ"ה/שבט/תשפ"ד</a:t>
            </a:fld>
            <a:endParaRPr lang="he-IL"/>
          </a:p>
        </p:txBody>
      </p:sp>
      <p:sp>
        <p:nvSpPr>
          <p:cNvPr id="6" name="מציין מיקום של כותרת תחתונה 5">
            <a:extLst>
              <a:ext uri="{FF2B5EF4-FFF2-40B4-BE49-F238E27FC236}">
                <a16:creationId xmlns:a16="http://schemas.microsoft.com/office/drawing/2014/main" id="{1ED76A57-75F0-E190-8B33-18BC1C9F2F68}"/>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12FCA2CD-4BA4-3BF0-52C4-AABB2ADBC63F}"/>
              </a:ext>
            </a:extLst>
          </p:cNvPr>
          <p:cNvSpPr>
            <a:spLocks noGrp="1"/>
          </p:cNvSpPr>
          <p:nvPr>
            <p:ph type="sldNum" sz="quarter" idx="12"/>
          </p:nvPr>
        </p:nvSpPr>
        <p:spPr/>
        <p:txBody>
          <a:bodyPr/>
          <a:lstStyle/>
          <a:p>
            <a:fld id="{6349107C-7DF8-4461-8CDA-CA29585B4280}" type="slidenum">
              <a:rPr lang="he-IL" smtClean="0"/>
              <a:t>‹#›</a:t>
            </a:fld>
            <a:endParaRPr lang="he-IL"/>
          </a:p>
        </p:txBody>
      </p:sp>
    </p:spTree>
    <p:extLst>
      <p:ext uri="{BB962C8B-B14F-4D97-AF65-F5344CB8AC3E}">
        <p14:creationId xmlns:p14="http://schemas.microsoft.com/office/powerpoint/2010/main" val="3081253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D85CA3C-021D-66F4-042B-79CFAFC90960}"/>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978BDC94-BB30-257F-36EE-DDA614A008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FB889A76-C1AA-F1E5-430C-D4D8C236CA7A}"/>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57E0F253-FAF8-06C6-2C03-5488C3EF4F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BE989B22-B201-C3DE-34CA-7D69C3C34BAD}"/>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20A76967-658C-812C-C769-10CA8B3652BF}"/>
              </a:ext>
            </a:extLst>
          </p:cNvPr>
          <p:cNvSpPr>
            <a:spLocks noGrp="1"/>
          </p:cNvSpPr>
          <p:nvPr>
            <p:ph type="dt" sz="half" idx="10"/>
          </p:nvPr>
        </p:nvSpPr>
        <p:spPr/>
        <p:txBody>
          <a:bodyPr/>
          <a:lstStyle/>
          <a:p>
            <a:fld id="{4D6AAF4C-79E3-4578-A145-2D3847326774}" type="datetimeFigureOut">
              <a:rPr lang="he-IL" smtClean="0"/>
              <a:t>כ"ה/שבט/תשפ"ד</a:t>
            </a:fld>
            <a:endParaRPr lang="he-IL"/>
          </a:p>
        </p:txBody>
      </p:sp>
      <p:sp>
        <p:nvSpPr>
          <p:cNvPr id="8" name="מציין מיקום של כותרת תחתונה 7">
            <a:extLst>
              <a:ext uri="{FF2B5EF4-FFF2-40B4-BE49-F238E27FC236}">
                <a16:creationId xmlns:a16="http://schemas.microsoft.com/office/drawing/2014/main" id="{D1112515-FA0A-1C6A-7ADF-0B6FA9E6F356}"/>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5EEED5CA-3050-1CDB-F95F-D7A169274EA8}"/>
              </a:ext>
            </a:extLst>
          </p:cNvPr>
          <p:cNvSpPr>
            <a:spLocks noGrp="1"/>
          </p:cNvSpPr>
          <p:nvPr>
            <p:ph type="sldNum" sz="quarter" idx="12"/>
          </p:nvPr>
        </p:nvSpPr>
        <p:spPr/>
        <p:txBody>
          <a:bodyPr/>
          <a:lstStyle/>
          <a:p>
            <a:fld id="{6349107C-7DF8-4461-8CDA-CA29585B4280}" type="slidenum">
              <a:rPr lang="he-IL" smtClean="0"/>
              <a:t>‹#›</a:t>
            </a:fld>
            <a:endParaRPr lang="he-IL"/>
          </a:p>
        </p:txBody>
      </p:sp>
    </p:spTree>
    <p:extLst>
      <p:ext uri="{BB962C8B-B14F-4D97-AF65-F5344CB8AC3E}">
        <p14:creationId xmlns:p14="http://schemas.microsoft.com/office/powerpoint/2010/main" val="3447423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5C9990-413B-4C25-3909-397A3CD88D9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69C5E4BC-4640-2BB8-08EF-AA0E1DFAE7E3}"/>
              </a:ext>
            </a:extLst>
          </p:cNvPr>
          <p:cNvSpPr>
            <a:spLocks noGrp="1"/>
          </p:cNvSpPr>
          <p:nvPr>
            <p:ph type="dt" sz="half" idx="10"/>
          </p:nvPr>
        </p:nvSpPr>
        <p:spPr/>
        <p:txBody>
          <a:bodyPr/>
          <a:lstStyle/>
          <a:p>
            <a:fld id="{4D6AAF4C-79E3-4578-A145-2D3847326774}" type="datetimeFigureOut">
              <a:rPr lang="he-IL" smtClean="0"/>
              <a:t>כ"ה/שבט/תשפ"ד</a:t>
            </a:fld>
            <a:endParaRPr lang="he-IL"/>
          </a:p>
        </p:txBody>
      </p:sp>
      <p:sp>
        <p:nvSpPr>
          <p:cNvPr id="4" name="מציין מיקום של כותרת תחתונה 3">
            <a:extLst>
              <a:ext uri="{FF2B5EF4-FFF2-40B4-BE49-F238E27FC236}">
                <a16:creationId xmlns:a16="http://schemas.microsoft.com/office/drawing/2014/main" id="{731B73CA-E9B9-6C3F-34C3-92AB9E9EDA40}"/>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61033245-F8D1-ECE2-D47E-A4FEA1F68E46}"/>
              </a:ext>
            </a:extLst>
          </p:cNvPr>
          <p:cNvSpPr>
            <a:spLocks noGrp="1"/>
          </p:cNvSpPr>
          <p:nvPr>
            <p:ph type="sldNum" sz="quarter" idx="12"/>
          </p:nvPr>
        </p:nvSpPr>
        <p:spPr/>
        <p:txBody>
          <a:bodyPr/>
          <a:lstStyle/>
          <a:p>
            <a:fld id="{6349107C-7DF8-4461-8CDA-CA29585B4280}" type="slidenum">
              <a:rPr lang="he-IL" smtClean="0"/>
              <a:t>‹#›</a:t>
            </a:fld>
            <a:endParaRPr lang="he-IL"/>
          </a:p>
        </p:txBody>
      </p:sp>
    </p:spTree>
    <p:extLst>
      <p:ext uri="{BB962C8B-B14F-4D97-AF65-F5344CB8AC3E}">
        <p14:creationId xmlns:p14="http://schemas.microsoft.com/office/powerpoint/2010/main" val="2894848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2EB11E3C-A28E-FBCA-889D-60C5E5BDC470}"/>
              </a:ext>
            </a:extLst>
          </p:cNvPr>
          <p:cNvSpPr>
            <a:spLocks noGrp="1"/>
          </p:cNvSpPr>
          <p:nvPr>
            <p:ph type="dt" sz="half" idx="10"/>
          </p:nvPr>
        </p:nvSpPr>
        <p:spPr/>
        <p:txBody>
          <a:bodyPr/>
          <a:lstStyle/>
          <a:p>
            <a:fld id="{4D6AAF4C-79E3-4578-A145-2D3847326774}" type="datetimeFigureOut">
              <a:rPr lang="he-IL" smtClean="0"/>
              <a:t>כ"ה/שבט/תשפ"ד</a:t>
            </a:fld>
            <a:endParaRPr lang="he-IL"/>
          </a:p>
        </p:txBody>
      </p:sp>
      <p:sp>
        <p:nvSpPr>
          <p:cNvPr id="3" name="מציין מיקום של כותרת תחתונה 2">
            <a:extLst>
              <a:ext uri="{FF2B5EF4-FFF2-40B4-BE49-F238E27FC236}">
                <a16:creationId xmlns:a16="http://schemas.microsoft.com/office/drawing/2014/main" id="{BF7B5F38-683D-AC89-C5AB-CD3ED1DA98D9}"/>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FE590375-36F0-3F22-7107-5B7DF0781E66}"/>
              </a:ext>
            </a:extLst>
          </p:cNvPr>
          <p:cNvSpPr>
            <a:spLocks noGrp="1"/>
          </p:cNvSpPr>
          <p:nvPr>
            <p:ph type="sldNum" sz="quarter" idx="12"/>
          </p:nvPr>
        </p:nvSpPr>
        <p:spPr/>
        <p:txBody>
          <a:bodyPr/>
          <a:lstStyle/>
          <a:p>
            <a:fld id="{6349107C-7DF8-4461-8CDA-CA29585B4280}" type="slidenum">
              <a:rPr lang="he-IL" smtClean="0"/>
              <a:t>‹#›</a:t>
            </a:fld>
            <a:endParaRPr lang="he-IL"/>
          </a:p>
        </p:txBody>
      </p:sp>
    </p:spTree>
    <p:extLst>
      <p:ext uri="{BB962C8B-B14F-4D97-AF65-F5344CB8AC3E}">
        <p14:creationId xmlns:p14="http://schemas.microsoft.com/office/powerpoint/2010/main" val="3628830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07FAF96-4726-1A64-B6F0-01FA95D62EB0}"/>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3E2A8708-E0BA-C680-88EF-4E32D54DB3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941B6E94-F1E6-6028-CB82-FEA3B05B42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4136B839-FE39-A48D-F21E-1CCE77147342}"/>
              </a:ext>
            </a:extLst>
          </p:cNvPr>
          <p:cNvSpPr>
            <a:spLocks noGrp="1"/>
          </p:cNvSpPr>
          <p:nvPr>
            <p:ph type="dt" sz="half" idx="10"/>
          </p:nvPr>
        </p:nvSpPr>
        <p:spPr/>
        <p:txBody>
          <a:bodyPr/>
          <a:lstStyle/>
          <a:p>
            <a:fld id="{4D6AAF4C-79E3-4578-A145-2D3847326774}" type="datetimeFigureOut">
              <a:rPr lang="he-IL" smtClean="0"/>
              <a:t>כ"ה/שבט/תשפ"ד</a:t>
            </a:fld>
            <a:endParaRPr lang="he-IL"/>
          </a:p>
        </p:txBody>
      </p:sp>
      <p:sp>
        <p:nvSpPr>
          <p:cNvPr id="6" name="מציין מיקום של כותרת תחתונה 5">
            <a:extLst>
              <a:ext uri="{FF2B5EF4-FFF2-40B4-BE49-F238E27FC236}">
                <a16:creationId xmlns:a16="http://schemas.microsoft.com/office/drawing/2014/main" id="{F1B4B289-E460-4560-D5F2-D0B1F8C40AA6}"/>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FCDC50B9-42A2-D36D-B6EE-9CFCC44B1C0D}"/>
              </a:ext>
            </a:extLst>
          </p:cNvPr>
          <p:cNvSpPr>
            <a:spLocks noGrp="1"/>
          </p:cNvSpPr>
          <p:nvPr>
            <p:ph type="sldNum" sz="quarter" idx="12"/>
          </p:nvPr>
        </p:nvSpPr>
        <p:spPr/>
        <p:txBody>
          <a:bodyPr/>
          <a:lstStyle/>
          <a:p>
            <a:fld id="{6349107C-7DF8-4461-8CDA-CA29585B4280}" type="slidenum">
              <a:rPr lang="he-IL" smtClean="0"/>
              <a:t>‹#›</a:t>
            </a:fld>
            <a:endParaRPr lang="he-IL"/>
          </a:p>
        </p:txBody>
      </p:sp>
    </p:spTree>
    <p:extLst>
      <p:ext uri="{BB962C8B-B14F-4D97-AF65-F5344CB8AC3E}">
        <p14:creationId xmlns:p14="http://schemas.microsoft.com/office/powerpoint/2010/main" val="1130299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AB716B1-8FC6-F0D6-BE29-055F1C8460D6}"/>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5D7E7E64-0521-8DE8-DE52-60ABB36D31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2671E981-F178-13ED-5BAF-9CEC0B1743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57B50EBE-A95D-9BE9-2E1F-D5046EBF1741}"/>
              </a:ext>
            </a:extLst>
          </p:cNvPr>
          <p:cNvSpPr>
            <a:spLocks noGrp="1"/>
          </p:cNvSpPr>
          <p:nvPr>
            <p:ph type="dt" sz="half" idx="10"/>
          </p:nvPr>
        </p:nvSpPr>
        <p:spPr/>
        <p:txBody>
          <a:bodyPr/>
          <a:lstStyle/>
          <a:p>
            <a:fld id="{4D6AAF4C-79E3-4578-A145-2D3847326774}" type="datetimeFigureOut">
              <a:rPr lang="he-IL" smtClean="0"/>
              <a:t>כ"ה/שבט/תשפ"ד</a:t>
            </a:fld>
            <a:endParaRPr lang="he-IL"/>
          </a:p>
        </p:txBody>
      </p:sp>
      <p:sp>
        <p:nvSpPr>
          <p:cNvPr id="6" name="מציין מיקום של כותרת תחתונה 5">
            <a:extLst>
              <a:ext uri="{FF2B5EF4-FFF2-40B4-BE49-F238E27FC236}">
                <a16:creationId xmlns:a16="http://schemas.microsoft.com/office/drawing/2014/main" id="{989782E0-106D-A2F7-8086-15EEE4FF3C64}"/>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AC30BCC-2128-E189-000D-EF56CED86820}"/>
              </a:ext>
            </a:extLst>
          </p:cNvPr>
          <p:cNvSpPr>
            <a:spLocks noGrp="1"/>
          </p:cNvSpPr>
          <p:nvPr>
            <p:ph type="sldNum" sz="quarter" idx="12"/>
          </p:nvPr>
        </p:nvSpPr>
        <p:spPr/>
        <p:txBody>
          <a:bodyPr/>
          <a:lstStyle/>
          <a:p>
            <a:fld id="{6349107C-7DF8-4461-8CDA-CA29585B4280}" type="slidenum">
              <a:rPr lang="he-IL" smtClean="0"/>
              <a:t>‹#›</a:t>
            </a:fld>
            <a:endParaRPr lang="he-IL"/>
          </a:p>
        </p:txBody>
      </p:sp>
    </p:spTree>
    <p:extLst>
      <p:ext uri="{BB962C8B-B14F-4D97-AF65-F5344CB8AC3E}">
        <p14:creationId xmlns:p14="http://schemas.microsoft.com/office/powerpoint/2010/main" val="4020135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57B0F1-DC6E-064C-46DE-F95198F0B9A4}"/>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630A682D-2320-0DB4-D7CD-0D525EF1D3DC}"/>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65DDBBB-EB26-A34C-3C73-4F816715C8FE}"/>
              </a:ext>
            </a:extLst>
          </p:cNvPr>
          <p:cNvSpPr>
            <a:spLocks noGrp="1"/>
          </p:cNvSpPr>
          <p:nvPr>
            <p:ph type="dt" sz="half" idx="10"/>
          </p:nvPr>
        </p:nvSpPr>
        <p:spPr/>
        <p:txBody>
          <a:bodyPr/>
          <a:lstStyle/>
          <a:p>
            <a:fld id="{4D6AAF4C-79E3-4578-A145-2D3847326774}" type="datetimeFigureOut">
              <a:rPr lang="he-IL" smtClean="0"/>
              <a:t>כ"ה/שבט/תשפ"ד</a:t>
            </a:fld>
            <a:endParaRPr lang="he-IL"/>
          </a:p>
        </p:txBody>
      </p:sp>
      <p:sp>
        <p:nvSpPr>
          <p:cNvPr id="5" name="מציין מיקום של כותרת תחתונה 4">
            <a:extLst>
              <a:ext uri="{FF2B5EF4-FFF2-40B4-BE49-F238E27FC236}">
                <a16:creationId xmlns:a16="http://schemas.microsoft.com/office/drawing/2014/main" id="{F84AC7B5-0CC6-324B-0D54-CE611B07F3F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FBB4E58-C672-7A3F-78FC-C45964AFB50F}"/>
              </a:ext>
            </a:extLst>
          </p:cNvPr>
          <p:cNvSpPr>
            <a:spLocks noGrp="1"/>
          </p:cNvSpPr>
          <p:nvPr>
            <p:ph type="sldNum" sz="quarter" idx="12"/>
          </p:nvPr>
        </p:nvSpPr>
        <p:spPr/>
        <p:txBody>
          <a:bodyPr/>
          <a:lstStyle/>
          <a:p>
            <a:fld id="{6349107C-7DF8-4461-8CDA-CA29585B4280}" type="slidenum">
              <a:rPr lang="he-IL" smtClean="0"/>
              <a:t>‹#›</a:t>
            </a:fld>
            <a:endParaRPr lang="he-IL"/>
          </a:p>
        </p:txBody>
      </p:sp>
    </p:spTree>
    <p:extLst>
      <p:ext uri="{BB962C8B-B14F-4D97-AF65-F5344CB8AC3E}">
        <p14:creationId xmlns:p14="http://schemas.microsoft.com/office/powerpoint/2010/main" val="887881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6258F13-A047-AE35-15C4-EC84E009490D}"/>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C0D64B57-DCC3-AEED-FD82-065D80325091}"/>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35CC2FB-B361-40C4-8550-FB888342F6BD}"/>
              </a:ext>
            </a:extLst>
          </p:cNvPr>
          <p:cNvSpPr>
            <a:spLocks noGrp="1"/>
          </p:cNvSpPr>
          <p:nvPr>
            <p:ph type="dt" sz="half" idx="10"/>
          </p:nvPr>
        </p:nvSpPr>
        <p:spPr/>
        <p:txBody>
          <a:bodyPr/>
          <a:lstStyle/>
          <a:p>
            <a:fld id="{4D6AAF4C-79E3-4578-A145-2D3847326774}" type="datetimeFigureOut">
              <a:rPr lang="he-IL" smtClean="0"/>
              <a:t>כ"ה/שבט/תשפ"ד</a:t>
            </a:fld>
            <a:endParaRPr lang="he-IL"/>
          </a:p>
        </p:txBody>
      </p:sp>
      <p:sp>
        <p:nvSpPr>
          <p:cNvPr id="5" name="מציין מיקום של כותרת תחתונה 4">
            <a:extLst>
              <a:ext uri="{FF2B5EF4-FFF2-40B4-BE49-F238E27FC236}">
                <a16:creationId xmlns:a16="http://schemas.microsoft.com/office/drawing/2014/main" id="{344C4C77-7E2A-ADFC-691A-BEA54F6F1C68}"/>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9A07D53-EF35-1618-BBB9-61B82F227163}"/>
              </a:ext>
            </a:extLst>
          </p:cNvPr>
          <p:cNvSpPr>
            <a:spLocks noGrp="1"/>
          </p:cNvSpPr>
          <p:nvPr>
            <p:ph type="sldNum" sz="quarter" idx="12"/>
          </p:nvPr>
        </p:nvSpPr>
        <p:spPr/>
        <p:txBody>
          <a:bodyPr/>
          <a:lstStyle/>
          <a:p>
            <a:fld id="{6349107C-7DF8-4461-8CDA-CA29585B4280}" type="slidenum">
              <a:rPr lang="he-IL" smtClean="0"/>
              <a:t>‹#›</a:t>
            </a:fld>
            <a:endParaRPr lang="he-IL"/>
          </a:p>
        </p:txBody>
      </p:sp>
    </p:spTree>
    <p:extLst>
      <p:ext uri="{BB962C8B-B14F-4D97-AF65-F5344CB8AC3E}">
        <p14:creationId xmlns:p14="http://schemas.microsoft.com/office/powerpoint/2010/main" val="896222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BFA59808-CB41-7D3E-3BB1-228D08B067DB}"/>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D22ADC0-32CD-D5CE-72BF-2CFD1B81E8CB}"/>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E04C31C7-1B55-1C1F-84C8-EA7D6C0BC93A}"/>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D6AAF4C-79E3-4578-A145-2D3847326774}" type="datetimeFigureOut">
              <a:rPr lang="he-IL" smtClean="0"/>
              <a:t>כ"ה/שבט/תשפ"ד</a:t>
            </a:fld>
            <a:endParaRPr lang="he-IL"/>
          </a:p>
        </p:txBody>
      </p:sp>
      <p:sp>
        <p:nvSpPr>
          <p:cNvPr id="5" name="מציין מיקום של כותרת תחתונה 4">
            <a:extLst>
              <a:ext uri="{FF2B5EF4-FFF2-40B4-BE49-F238E27FC236}">
                <a16:creationId xmlns:a16="http://schemas.microsoft.com/office/drawing/2014/main" id="{7F8B8533-C0E4-7AAB-8BE0-1F84B0CCD6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68886A14-173C-A955-00A2-A534B8D04AD5}"/>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349107C-7DF8-4461-8CDA-CA29585B4280}" type="slidenum">
              <a:rPr lang="he-IL" smtClean="0"/>
              <a:t>‹#›</a:t>
            </a:fld>
            <a:endParaRPr lang="he-IL"/>
          </a:p>
        </p:txBody>
      </p:sp>
    </p:spTree>
    <p:extLst>
      <p:ext uri="{BB962C8B-B14F-4D97-AF65-F5344CB8AC3E}">
        <p14:creationId xmlns:p14="http://schemas.microsoft.com/office/powerpoint/2010/main" val="4029986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audio" Target="../media/audio1.wav"/><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audio" Target="../media/audio1.wav"/></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audio" Target="../media/audio1.wav"/><Relationship Id="rId7" Type="http://schemas.openxmlformats.org/officeDocument/2006/relationships/diagramColors" Target="../diagrams/colors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audio" Target="../media/audio1.wav"/><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audio" Target="../media/audio1.wav"/><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audio" Target="../media/audio1.wav"/><Relationship Id="rId7" Type="http://schemas.openxmlformats.org/officeDocument/2006/relationships/diagramColors" Target="../diagrams/colors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8.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audio" Target="../media/audio1.wav"/><Relationship Id="rId7" Type="http://schemas.openxmlformats.org/officeDocument/2006/relationships/diagramColors" Target="../diagrams/colors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FF6311-2B0C-F7B5-3298-743695726EC0}"/>
              </a:ext>
            </a:extLst>
          </p:cNvPr>
          <p:cNvSpPr>
            <a:spLocks noGrp="1"/>
          </p:cNvSpPr>
          <p:nvPr>
            <p:ph type="ctrTitle"/>
          </p:nvPr>
        </p:nvSpPr>
        <p:spPr/>
        <p:txBody>
          <a:bodyPr/>
          <a:lstStyle/>
          <a:p>
            <a:r>
              <a:rPr lang="he-IL" dirty="0" err="1"/>
              <a:t>פסיכולגיה</a:t>
            </a:r>
            <a:r>
              <a:rPr lang="he-IL" dirty="0"/>
              <a:t> חיובית</a:t>
            </a:r>
          </a:p>
        </p:txBody>
      </p:sp>
      <p:sp>
        <p:nvSpPr>
          <p:cNvPr id="3" name="כותרת משנה 2">
            <a:extLst>
              <a:ext uri="{FF2B5EF4-FFF2-40B4-BE49-F238E27FC236}">
                <a16:creationId xmlns:a16="http://schemas.microsoft.com/office/drawing/2014/main" id="{5F594BD3-BA64-AA4A-A54B-42A2FF62AA6A}"/>
              </a:ext>
            </a:extLst>
          </p:cNvPr>
          <p:cNvSpPr>
            <a:spLocks noGrp="1"/>
          </p:cNvSpPr>
          <p:nvPr>
            <p:ph type="subTitle" idx="1"/>
          </p:nvPr>
        </p:nvSpPr>
        <p:spPr/>
        <p:txBody>
          <a:bodyPr/>
          <a:lstStyle/>
          <a:p>
            <a:endParaRPr lang="he-IL"/>
          </a:p>
        </p:txBody>
      </p:sp>
    </p:spTree>
    <p:extLst>
      <p:ext uri="{BB962C8B-B14F-4D97-AF65-F5344CB8AC3E}">
        <p14:creationId xmlns:p14="http://schemas.microsoft.com/office/powerpoint/2010/main" val="1745850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4269C54-8DCE-B3D6-559C-2B5D06DC4CE3}"/>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A64265A0-EF5B-6320-0E10-FA6A73C6A693}"/>
              </a:ext>
            </a:extLst>
          </p:cNvPr>
          <p:cNvSpPr>
            <a:spLocks noGrp="1"/>
          </p:cNvSpPr>
          <p:nvPr>
            <p:ph idx="1"/>
          </p:nvPr>
        </p:nvSpPr>
        <p:spPr/>
        <p:txBody>
          <a:bodyPr/>
          <a:lstStyle/>
          <a:p>
            <a:endParaRPr lang="he-IL"/>
          </a:p>
        </p:txBody>
      </p:sp>
      <p:pic>
        <p:nvPicPr>
          <p:cNvPr id="1026" name="Picture 2">
            <a:extLst>
              <a:ext uri="{FF2B5EF4-FFF2-40B4-BE49-F238E27FC236}">
                <a16:creationId xmlns:a16="http://schemas.microsoft.com/office/drawing/2014/main" id="{739212C0-D160-95EB-3776-9F3B72AADC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2295" y="1925605"/>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691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שלוש דרכים לחיים טובים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2351577744"/>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95563379"/>
      </p:ext>
    </p:extLst>
  </p:cSld>
  <p:clrMapOvr>
    <a:masterClrMapping/>
  </p:clrMapOvr>
  <mc:AlternateContent xmlns:mc="http://schemas.openxmlformats.org/markup-compatibility/2006" xmlns:p14="http://schemas.microsoft.com/office/powerpoint/2010/main">
    <mc:Choice Requires="p14">
      <p:transition spd="slow" p14:dur="2000">
        <p:wipe dir="r"/>
        <p:sndAc>
          <p:stSnd>
            <p:snd r:embed="rId3" name="push.wav"/>
          </p:stSnd>
        </p:sndAc>
      </p:transition>
    </mc:Choice>
    <mc:Fallback xmlns="">
      <p:transition spd="slow">
        <p:wipe dir="r"/>
        <p:sndAc>
          <p:stSnd>
            <p:snd r:embed="rId9" name="push.wav"/>
          </p:stSnd>
        </p:sndAc>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הוספת שתי מרכיבים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123672025"/>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07317761"/>
      </p:ext>
    </p:extLst>
  </p:cSld>
  <p:clrMapOvr>
    <a:masterClrMapping/>
  </p:clrMapOvr>
  <mc:AlternateContent xmlns:mc="http://schemas.openxmlformats.org/markup-compatibility/2006">
    <mc:Choice xmlns:p14="http://schemas.microsoft.com/office/powerpoint/2010/main" Requires="p14">
      <p:transition spd="slow" p14:dur="2000">
        <p:wipe dir="r"/>
        <p:sndAc>
          <p:stSnd>
            <p:snd r:embed="rId3" name="push.wav"/>
          </p:stSnd>
        </p:sndAc>
      </p:transition>
    </mc:Choice>
    <mc:Fallback>
      <p:transition spd="slow">
        <p:wipe dir="r"/>
        <p:sndAc>
          <p:stSnd>
            <p:snd r:embed="rId3" name="push.wav"/>
          </p:stSnd>
        </p:sndAc>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a:bodyPr>
          <a:lstStyle/>
          <a:p>
            <a:pPr algn="ctr"/>
            <a:r>
              <a:rPr lang="he-IL" sz="1800" b="1" i="0" dirty="0">
                <a:solidFill>
                  <a:srgbClr val="44546A"/>
                </a:solidFill>
                <a:effectLst/>
                <a:latin typeface="Gisha" panose="020B0502040204020203" pitchFamily="34" charset="-79"/>
                <a:cs typeface="Gisha" panose="020B0502040204020203" pitchFamily="34" charset="-79"/>
              </a:rPr>
              <a:t>ארגז כלים מנטלי רגשי וחברתי למיצוי יכולות אישיות</a:t>
            </a:r>
            <a:endParaRPr lang="he-IL" dirty="0">
              <a:effectLst>
                <a:glow rad="762000">
                  <a:schemeClr val="accent6">
                    <a:satMod val="175000"/>
                    <a:alpha val="40000"/>
                  </a:schemeClr>
                </a:glow>
              </a:effectLst>
            </a:endParaRP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307011208"/>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04373517"/>
      </p:ext>
    </p:extLst>
  </p:cSld>
  <p:clrMapOvr>
    <a:masterClrMapping/>
  </p:clrMapOvr>
  <mc:AlternateContent xmlns:mc="http://schemas.openxmlformats.org/markup-compatibility/2006">
    <mc:Choice xmlns:p14="http://schemas.microsoft.com/office/powerpoint/2010/main" Requires="p14">
      <p:transition spd="slow" p14:dur="2000">
        <p:wipe dir="r"/>
        <p:sndAc>
          <p:stSnd>
            <p:snd r:embed="rId3" name="push.wav"/>
          </p:stSnd>
        </p:sndAc>
      </p:transition>
    </mc:Choice>
    <mc:Fallback>
      <p:transition spd="slow">
        <p:wipe dir="r"/>
        <p:sndAc>
          <p:stSnd>
            <p:snd r:embed="rId3" name="push.wav"/>
          </p:stSnd>
        </p:sndAc>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שלומות</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442908849"/>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24929977"/>
      </p:ext>
    </p:extLst>
  </p:cSld>
  <p:clrMapOvr>
    <a:masterClrMapping/>
  </p:clrMapOvr>
  <mc:AlternateContent xmlns:mc="http://schemas.openxmlformats.org/markup-compatibility/2006">
    <mc:Choice xmlns:p14="http://schemas.microsoft.com/office/powerpoint/2010/main" Requires="p14">
      <p:transition spd="slow" p14:dur="2000">
        <p:wipe dir="r"/>
        <p:sndAc>
          <p:stSnd>
            <p:snd r:embed="rId3" name="push.wav"/>
          </p:stSnd>
        </p:sndAc>
      </p:transition>
    </mc:Choice>
    <mc:Fallback>
      <p:transition spd="slow">
        <p:wipe dir="r"/>
        <p:sndAc>
          <p:stSnd>
            <p:snd r:embed="rId3" name="push.wav"/>
          </p:stSnd>
        </p:sndAc>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ריבועים גדולים ורחבים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81617406"/>
      </p:ext>
    </p:extLst>
  </p:cSld>
  <p:clrMapOvr>
    <a:masterClrMapping/>
  </p:clrMapOvr>
  <mc:AlternateContent xmlns:mc="http://schemas.openxmlformats.org/markup-compatibility/2006">
    <mc:Choice xmlns:p14="http://schemas.microsoft.com/office/powerpoint/2010/main" Requires="p14">
      <p:transition spd="slow" p14:dur="2000">
        <p:wipe dir="r"/>
        <p:sndAc>
          <p:stSnd>
            <p:snd r:embed="rId3" name="push.wav"/>
          </p:stSnd>
        </p:sndAc>
      </p:transition>
    </mc:Choice>
    <mc:Fallback>
      <p:transition spd="slow">
        <p:wipe dir="r"/>
        <p:sndAc>
          <p:stSnd>
            <p:snd r:embed="rId3" name="push.wav"/>
          </p:stSnd>
        </p:sndAc>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6"/>
            <a:ext cx="10515600" cy="398200"/>
          </a:xfrm>
        </p:spPr>
        <p:txBody>
          <a:bodyPr>
            <a:normAutofit fontScale="90000"/>
          </a:bodyPr>
          <a:lstStyle/>
          <a:p>
            <a:pPr algn="ctr"/>
            <a:r>
              <a:rPr lang="he-IL" dirty="0">
                <a:effectLst>
                  <a:glow rad="762000">
                    <a:schemeClr val="accent6">
                      <a:satMod val="175000"/>
                      <a:alpha val="40000"/>
                    </a:schemeClr>
                  </a:glow>
                </a:effectLst>
              </a:rPr>
              <a:t>הרגש שלנו הוא זה שמאפשר לנו לקבל החלטות הגיוניות</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2071479354"/>
              </p:ext>
            </p:extLst>
          </p:nvPr>
        </p:nvGraphicFramePr>
        <p:xfrm>
          <a:off x="204281" y="900000"/>
          <a:ext cx="11711719" cy="59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83201393"/>
      </p:ext>
    </p:extLst>
  </p:cSld>
  <p:clrMapOvr>
    <a:masterClrMapping/>
  </p:clrMapOvr>
  <mc:AlternateContent xmlns:mc="http://schemas.openxmlformats.org/markup-compatibility/2006">
    <mc:Choice xmlns:p14="http://schemas.microsoft.com/office/powerpoint/2010/main" Requires="p14">
      <p:transition spd="slow" p14:dur="2000">
        <p:wipe dir="r"/>
        <p:sndAc>
          <p:stSnd>
            <p:snd r:embed="rId3" name="push.wav"/>
          </p:stSnd>
        </p:sndAc>
      </p:transition>
    </mc:Choice>
    <mc:Fallback>
      <p:transition spd="slow">
        <p:wipe dir="r"/>
        <p:sndAc>
          <p:stSnd>
            <p:snd r:embed="rId3" name="push.wav"/>
          </p:stSnd>
        </p:sndAc>
      </p:transition>
    </mc:Fallback>
  </mc:AlternateContent>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10435</TotalTime>
  <Words>899</Words>
  <Application>Microsoft Office PowerPoint</Application>
  <PresentationFormat>מסך רחב</PresentationFormat>
  <Paragraphs>49</Paragraphs>
  <Slides>8</Slides>
  <Notes>6</Notes>
  <HiddenSlides>0</HiddenSlides>
  <MMClips>0</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8</vt:i4>
      </vt:variant>
    </vt:vector>
  </HeadingPairs>
  <TitlesOfParts>
    <vt:vector size="13" baseType="lpstr">
      <vt:lpstr>Arial</vt:lpstr>
      <vt:lpstr>Calibri</vt:lpstr>
      <vt:lpstr>Calibri Light</vt:lpstr>
      <vt:lpstr>Gisha</vt:lpstr>
      <vt:lpstr>ערכת נושא Office</vt:lpstr>
      <vt:lpstr>פסיכולגיה חיובית</vt:lpstr>
      <vt:lpstr>מצגת של PowerPoint‏</vt:lpstr>
      <vt:lpstr>שלוש דרכים לחיים טובים</vt:lpstr>
      <vt:lpstr>הוספת שתי מרכיבים</vt:lpstr>
      <vt:lpstr>ארגז כלים מנטלי רגשי וחברתי למיצוי יכולות אישיות</vt:lpstr>
      <vt:lpstr>שלומות</vt:lpstr>
      <vt:lpstr>ריבועים גדולים ורחבים</vt:lpstr>
      <vt:lpstr>הרגש שלנו הוא זה שמאפשר לנו לקבל החלטות הגיוניות</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פסיכולגיה חיובית</dc:title>
  <dc:creator>יהודה טאוב</dc:creator>
  <cp:lastModifiedBy>יהודה טאוב</cp:lastModifiedBy>
  <cp:revision>1</cp:revision>
  <dcterms:created xsi:type="dcterms:W3CDTF">2024-02-04T02:38:20Z</dcterms:created>
  <dcterms:modified xsi:type="dcterms:W3CDTF">2024-02-11T08:33:50Z</dcterms:modified>
</cp:coreProperties>
</file>