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611" r:id="rId2"/>
    <p:sldId id="648" r:id="rId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013" autoAdjust="0"/>
    <p:restoredTop sz="94660"/>
  </p:normalViewPr>
  <p:slideViewPr>
    <p:cSldViewPr snapToGrid="0">
      <p:cViewPr varScale="1">
        <p:scale>
          <a:sx n="91" d="100"/>
          <a:sy n="91" d="100"/>
        </p:scale>
        <p:origin x="32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4E528A4-5D48-C3E4-F5B0-F7147458DD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A7AF926D-A839-48D6-2067-4CB644DB74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36142C6-6AA8-D56D-E4BD-2F27B1E85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86931-D572-4E3D-9F43-560F7E5A76D1}" type="datetimeFigureOut">
              <a:rPr lang="he-IL" smtClean="0"/>
              <a:t>י'/אב/תשפ"ד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0BC9A2D-44D7-0FBA-DA79-F8395AEC7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C485862-3661-1648-2402-0ECEC0E4D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E9A6-54E9-4A21-A6B0-6F686F4B51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60198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10EF857-AC06-4BFC-3FE0-E9B6DCB20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E37CB2B-1CC7-348A-10F1-341FDE286C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A73A966-18A4-E66B-AAC8-0F5C9A58E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86931-D572-4E3D-9F43-560F7E5A76D1}" type="datetimeFigureOut">
              <a:rPr lang="he-IL" smtClean="0"/>
              <a:t>י'/אב/תשפ"ד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B0BB010-305E-79A6-3B79-886632F1A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E7E5102-8C07-D280-FE03-45E0F4144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E9A6-54E9-4A21-A6B0-6F686F4B51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34244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6E2A2BD3-46AC-271B-A386-BD6BC44E20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3A9B117-6149-4AE9-F44B-942876551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D8B9214-84A6-57FE-409D-0DDF03D0F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86931-D572-4E3D-9F43-560F7E5A76D1}" type="datetimeFigureOut">
              <a:rPr lang="he-IL" smtClean="0"/>
              <a:t>י'/אב/תשפ"ד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F968819-D14C-2D1F-B763-1C17B9093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FE5EB5F-E2C1-6A51-49D2-9065E340B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E9A6-54E9-4A21-A6B0-6F686F4B51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54348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EF4A964-35FA-39B8-6760-6211146F5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75BF773F-26D6-921E-A110-1887E524DF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04609FC5-D06A-622D-7799-5C27480C7E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D2DC0A0E-33A7-71C7-75C2-227F2810B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86931-D572-4E3D-9F43-560F7E5A76D1}" type="datetimeFigureOut">
              <a:rPr lang="he-IL" smtClean="0"/>
              <a:t>י'/אב/תשפ"ד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615DF624-4C42-C8CB-5CAD-578F3DE11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FA425A54-CE50-5433-3849-FA92F56B2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E9A6-54E9-4A21-A6B0-6F686F4B51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41008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C5E5B93-FFBF-619E-2C5F-43A94E1C2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3BC25376-BA69-DC46-BCA5-34CD78800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3654FC2E-6A3A-66F6-CFC9-4CFE12A5E1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FB17A44E-F0DC-FC66-C40F-71D04282FF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D21F9021-C4FB-9F2C-E958-3E543E6A38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B936A3F2-A6E0-AE64-7138-504222F80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86931-D572-4E3D-9F43-560F7E5A76D1}" type="datetimeFigureOut">
              <a:rPr lang="he-IL" smtClean="0"/>
              <a:t>י'/אב/תשפ"ד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02340F9F-89C8-2C59-FE40-F904050A9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0D768B57-E8F7-34A0-24CC-D2DEE91CA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E9A6-54E9-4A21-A6B0-6F686F4B51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254023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5F5FA6-390E-8A26-3E8F-8ED8EF6EE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C892EB1F-CA7B-35F6-2E51-7B530441F4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86931-D572-4E3D-9F43-560F7E5A76D1}" type="datetimeFigureOut">
              <a:rPr lang="he-IL" smtClean="0"/>
              <a:t>י'/אב/תשפ"ד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775A8DF0-52BD-1420-D0F0-3F7E6AC91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AA682C1C-EA81-7825-8ED3-2CC2253D6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E9A6-54E9-4A21-A6B0-6F686F4B51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79948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F0191CDC-43DB-03C9-FF69-9B64C7AB9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86931-D572-4E3D-9F43-560F7E5A76D1}" type="datetimeFigureOut">
              <a:rPr lang="he-IL" smtClean="0"/>
              <a:t>י'/אב/תשפ"ד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8DB31A97-3848-7B2A-D7FD-A14171424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5B9DE0DA-40A1-5347-75FC-3BB4841E1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E9A6-54E9-4A21-A6B0-6F686F4B51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21840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0B3F29-454B-CA75-AA71-F73FDB5B3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D8C35B0-AFC8-ADA3-818C-410AAE4AFE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72013406-BD1C-0AEF-A6FB-DA9E2AC16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FB514C2C-23C6-A0CB-FA0D-5869DACD9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86931-D572-4E3D-9F43-560F7E5A76D1}" type="datetimeFigureOut">
              <a:rPr lang="he-IL" smtClean="0"/>
              <a:t>י'/אב/תשפ"ד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9396502-BD27-19B2-8EE3-698950D72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82F94B74-D7D5-01A4-D183-5FCD978B0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E9A6-54E9-4A21-A6B0-6F686F4B51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44883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A34C10A-4A39-925D-4629-2DB34F2CC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5B7AF64B-E395-AEEE-134B-EF74050677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A972656-CB56-DAD8-AEEC-5602EE308C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11915556-7281-E913-904D-B0AD8EAB6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86931-D572-4E3D-9F43-560F7E5A76D1}" type="datetimeFigureOut">
              <a:rPr lang="he-IL" smtClean="0"/>
              <a:t>י'/אב/תשפ"ד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41088C6-6CFE-55F6-AA01-12668B4C9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263C8A5-E0E4-0D17-46A1-43171FDDD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E9A6-54E9-4A21-A6B0-6F686F4B51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924447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432C8DF-C6DA-3C98-89C8-8A3F014FD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DFE59BBF-3353-23A1-E22D-E4A4049AAF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072FC0A-0407-0224-4B86-F5E95F90F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86931-D572-4E3D-9F43-560F7E5A76D1}" type="datetimeFigureOut">
              <a:rPr lang="he-IL" smtClean="0"/>
              <a:t>י'/אב/תשפ"ד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2F846EE-537A-00D9-DD9D-551CD33EB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AE0BBD1-4EB4-E1CA-F6B6-C06337078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E9A6-54E9-4A21-A6B0-6F686F4B51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70257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C8245BE0-096E-68B3-94BB-699D0BAFEF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04EA35B2-3CCD-EDDA-FEDD-68F196B611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96F9550F-7692-E8D8-AEC2-FA720931A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886931-D572-4E3D-9F43-560F7E5A76D1}" type="datetimeFigureOut">
              <a:rPr lang="he-IL" smtClean="0"/>
              <a:t>י'/אב/תשפ"ד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8F720CC-E3D9-5ED0-ECC3-747D5D746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A6CD012-F451-87D5-1622-EC4855A62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E9A6-54E9-4A21-A6B0-6F686F4B51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25409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5EF2E-A6C3-4031-A8AC-CA8EE1BC63BB}" type="datetime1">
              <a:rPr lang="en-US" smtClean="0"/>
              <a:t>8/14/2024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 rtl="1">
              <a:defRPr/>
            </a:lvl1pPr>
          </a:lstStyle>
          <a:p>
            <a:fld id="{223250AE-58E6-4BA9-B30D-06D0085D83C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636" y="5429034"/>
            <a:ext cx="2240658" cy="149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589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40C9FAC4-3CE7-EE49-5139-6B39D2BDE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C1807F0-21EC-5A0C-76B1-8742272B8D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5BCDB01-8A57-FF1E-1DD7-F53CFD8D4E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886931-D572-4E3D-9F43-560F7E5A76D1}" type="datetimeFigureOut">
              <a:rPr lang="he-IL" smtClean="0"/>
              <a:t>י'/אב/תשפ"ד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5CCDC60-9ACB-B459-0942-A2BF3B76F3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DA39D9C-6BEA-89C5-6C72-61588C6DEA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0E9A6-54E9-4A21-A6B0-6F686F4B51A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34857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0"/>
            <a:ext cx="12192000" cy="856129"/>
          </a:xfrm>
          <a:prstGeom prst="rect">
            <a:avLst/>
          </a:prstGeom>
          <a:solidFill>
            <a:srgbClr val="13254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5" y="0"/>
            <a:ext cx="11877675" cy="1325563"/>
          </a:xfrm>
        </p:spPr>
        <p:txBody>
          <a:bodyPr anchor="t">
            <a:normAutofit/>
          </a:bodyPr>
          <a:lstStyle/>
          <a:p>
            <a:r>
              <a:rPr lang="he-IL" b="1" dirty="0">
                <a:solidFill>
                  <a:schemeClr val="bg1"/>
                </a:solidFill>
              </a:rPr>
              <a:t>על הר גבוה – מבשרת ציון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250AE-58E6-4BA9-B30D-06D0085D83CC}" type="slidenum">
              <a:rPr lang="en-US" smtClean="0"/>
              <a:t>1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6275" y="856129"/>
            <a:ext cx="6855725" cy="3743168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/>
              <a:t> </a:t>
            </a:r>
            <a:endParaRPr lang="he-IL" dirty="0"/>
          </a:p>
        </p:txBody>
      </p:sp>
      <p:sp>
        <p:nvSpPr>
          <p:cNvPr id="6" name="Rectangle 5"/>
          <p:cNvSpPr/>
          <p:nvPr/>
        </p:nvSpPr>
        <p:spPr>
          <a:xfrm>
            <a:off x="7884993" y="3725782"/>
            <a:ext cx="41944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spcBef>
                <a:spcPts val="0"/>
              </a:spcBef>
              <a:spcAft>
                <a:spcPts val="1200"/>
              </a:spcAft>
            </a:pPr>
            <a:r>
              <a:rPr lang="he-IL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endParaRPr lang="he-IL" dirty="0"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13254" y="1127463"/>
            <a:ext cx="11093019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e-IL" sz="2800" b="0" i="0" dirty="0">
                <a:solidFill>
                  <a:srgbClr val="2021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ישעיהו פרק מ פסוק ט</a:t>
            </a:r>
          </a:p>
          <a:p>
            <a:pPr algn="r"/>
            <a:r>
              <a:rPr lang="he-IL" sz="2800" b="0" i="0" dirty="0">
                <a:solidFill>
                  <a:srgbClr val="202122"/>
                </a:solidFill>
                <a:effectLst/>
                <a:highlight>
                  <a:srgbClr val="00FFFF"/>
                </a:highlight>
                <a:latin typeface="Arial" panose="020B0604020202020204" pitchFamily="34" charset="0"/>
              </a:rPr>
              <a:t>עַל הַר גָּבֹהַּ עֲלִי לָךְ מְבַשֶּׂרֶת צִיּוֹן הָרִימִי </a:t>
            </a:r>
            <a:r>
              <a:rPr lang="he-IL" sz="2800" b="0" i="0" dirty="0" err="1">
                <a:solidFill>
                  <a:srgbClr val="202122"/>
                </a:solidFill>
                <a:effectLst/>
                <a:highlight>
                  <a:srgbClr val="00FFFF"/>
                </a:highlight>
                <a:latin typeface="Arial" panose="020B0604020202020204" pitchFamily="34" charset="0"/>
              </a:rPr>
              <a:t>בַכֹּח</a:t>
            </a:r>
            <a:r>
              <a:rPr lang="he-IL" sz="2800" b="0" i="0" dirty="0">
                <a:solidFill>
                  <a:srgbClr val="202122"/>
                </a:solidFill>
                <a:effectLst/>
                <a:highlight>
                  <a:srgbClr val="00FFFF"/>
                </a:highlight>
                <a:latin typeface="Arial" panose="020B0604020202020204" pitchFamily="34" charset="0"/>
              </a:rPr>
              <a:t>ַ קוֹלֵךְ מְבַשֶּׂרֶת יְרוּשָׁלִָם הָרִימִי אַל תִּירָאִי אִמְרִי לְעָרֵי יְהוּדָה הִנֵּה </a:t>
            </a:r>
            <a:r>
              <a:rPr lang="he-IL" sz="2800" b="0" i="0" dirty="0" err="1">
                <a:solidFill>
                  <a:srgbClr val="202122"/>
                </a:solidFill>
                <a:effectLst/>
                <a:highlight>
                  <a:srgbClr val="00FFFF"/>
                </a:highlight>
                <a:latin typeface="Arial" panose="020B0604020202020204" pitchFamily="34" charset="0"/>
              </a:rPr>
              <a:t>אֱלֹהֵיכֶם</a:t>
            </a:r>
            <a:r>
              <a:rPr lang="he-IL" sz="2800" b="0" i="0" dirty="0">
                <a:solidFill>
                  <a:srgbClr val="202122"/>
                </a:solidFill>
                <a:effectLst/>
                <a:highlight>
                  <a:srgbClr val="00FFFF"/>
                </a:highlight>
                <a:latin typeface="Arial" panose="020B0604020202020204" pitchFamily="34" charset="0"/>
              </a:rPr>
              <a:t>:</a:t>
            </a:r>
          </a:p>
          <a:p>
            <a:pPr algn="r"/>
            <a:r>
              <a:rPr lang="he-IL" sz="2800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והנה פסוק זה קשה לכאורה:</a:t>
            </a:r>
          </a:p>
          <a:p>
            <a:pPr algn="r"/>
            <a:r>
              <a:rPr lang="he-IL" sz="2800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מדוע מי שמבשר את הגאולה </a:t>
            </a:r>
            <a:r>
              <a:rPr lang="he-IL" sz="2800" b="1" dirty="0">
                <a:solidFill>
                  <a:srgbClr val="202122"/>
                </a:solidFill>
                <a:highlight>
                  <a:srgbClr val="FF0000"/>
                </a:highlight>
                <a:latin typeface="Arial" panose="020B0604020202020204" pitchFamily="34" charset="0"/>
              </a:rPr>
              <a:t>צריך – לפחד !!!</a:t>
            </a:r>
          </a:p>
          <a:p>
            <a:pPr algn="r"/>
            <a:r>
              <a:rPr lang="he-IL" sz="2800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שצריך הנביא לומר לו: הרימי אל תיראי. </a:t>
            </a:r>
          </a:p>
          <a:p>
            <a:pPr algn="r"/>
            <a:endParaRPr lang="he-IL" sz="2800" dirty="0">
              <a:solidFill>
                <a:srgbClr val="202122"/>
              </a:solidFill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algn="r"/>
            <a:r>
              <a:rPr lang="he-IL" sz="2800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מדוע הוא צריך לומר בקול גדול מאוד – האם אנשים לא רוצים לשמוע את הגאולה?</a:t>
            </a:r>
          </a:p>
          <a:p>
            <a:pPr algn="r"/>
            <a:r>
              <a:rPr lang="he-IL" sz="2800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מדוע הוא צריך לעלות על הר גבוה – האם אנשים לא באים לשמוע גאולה???</a:t>
            </a:r>
          </a:p>
          <a:p>
            <a:pPr algn="r"/>
            <a:r>
              <a:rPr lang="he-IL" sz="2800" dirty="0">
                <a:solidFill>
                  <a:srgbClr val="202122"/>
                </a:solidFill>
                <a:highlight>
                  <a:srgbClr val="FFFFFF"/>
                </a:highlight>
                <a:latin typeface="Arial" panose="020B0604020202020204" pitchFamily="34" charset="0"/>
              </a:rPr>
              <a:t>והלא במשך שנים הם בוכים ומתפללים על הגאולה – וכיצד יתכן שהגאולה מגיעה ובסוף הם לא רוצים לשמוע אותה. ????</a:t>
            </a:r>
          </a:p>
        </p:txBody>
      </p:sp>
    </p:spTree>
    <p:extLst>
      <p:ext uri="{BB962C8B-B14F-4D97-AF65-F5344CB8AC3E}">
        <p14:creationId xmlns:p14="http://schemas.microsoft.com/office/powerpoint/2010/main" val="2766926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" y="0"/>
            <a:ext cx="12192000" cy="856129"/>
          </a:xfrm>
          <a:prstGeom prst="rect">
            <a:avLst/>
          </a:prstGeom>
          <a:solidFill>
            <a:srgbClr val="13254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5" y="0"/>
            <a:ext cx="11877675" cy="1325563"/>
          </a:xfrm>
        </p:spPr>
        <p:txBody>
          <a:bodyPr anchor="t">
            <a:normAutofit/>
          </a:bodyPr>
          <a:lstStyle/>
          <a:p>
            <a:r>
              <a:rPr lang="he-IL" b="1" dirty="0">
                <a:solidFill>
                  <a:schemeClr val="bg1"/>
                </a:solidFill>
              </a:rPr>
              <a:t>מבשרת ציון – לעומת רגלי מבשר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250AE-58E6-4BA9-B30D-06D0085D83CC}" type="slidenum">
              <a:rPr lang="en-US" smtClean="0"/>
              <a:t>2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6275" y="856129"/>
            <a:ext cx="6855725" cy="3743168"/>
          </a:xfr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/>
              <a:t> </a:t>
            </a:r>
            <a:endParaRPr lang="he-IL" dirty="0"/>
          </a:p>
        </p:txBody>
      </p:sp>
      <p:sp>
        <p:nvSpPr>
          <p:cNvPr id="6" name="Rectangle 5"/>
          <p:cNvSpPr/>
          <p:nvPr/>
        </p:nvSpPr>
        <p:spPr>
          <a:xfrm>
            <a:off x="7884993" y="3725782"/>
            <a:ext cx="419441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spcBef>
                <a:spcPts val="0"/>
              </a:spcBef>
              <a:spcAft>
                <a:spcPts val="1200"/>
              </a:spcAft>
            </a:pPr>
            <a:r>
              <a:rPr lang="he-IL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endParaRPr lang="he-IL" dirty="0">
              <a:effectLst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41406" y="1127463"/>
            <a:ext cx="11364868" cy="5475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</a:pPr>
            <a:r>
              <a:rPr lang="he-IL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אבל הנה לנו עוד נבואה שמתגשמת בימינו:</a:t>
            </a:r>
          </a:p>
          <a:p>
            <a:pPr marL="342900" indent="-342900" algn="just" rtl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e-I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רש"י על המקום מביא - ובמקום אחר הוא אומר רגלי </a:t>
            </a:r>
            <a:r>
              <a:rPr lang="he-IL" sz="24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מבשר</a:t>
            </a:r>
            <a:r>
              <a:rPr lang="he-I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(לקמן /ישעיהו/ נב)?</a:t>
            </a:r>
          </a:p>
          <a:p>
            <a:pPr marL="342900" indent="-342900" algn="just" rtl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e-I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זכו קל כזכר לא זכו תש כנקבה ומאחר פעמיו עד הקץ:</a:t>
            </a:r>
          </a:p>
          <a:p>
            <a:pPr marL="342900" indent="-342900" algn="just" rtl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e-IL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מדובר כאן בתקופה שלנו – שעדין לא זכו – עדין לא כולם צדיקים ובכל זאת הקב"ה מביא את הגאולה בצורה של עני ורוכב על חמור – חומריות. </a:t>
            </a:r>
          </a:p>
          <a:p>
            <a:pPr marL="342900" indent="-342900" algn="just" rtl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e-I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ובמצב כזה יש הרבה שלא רק שאינם </a:t>
            </a:r>
            <a:r>
              <a:rPr lang="he-IL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רואים את הגאולה – אלא אפילו הם כועסים על אלו שטוענים שזה חלק מהגאולה. </a:t>
            </a:r>
          </a:p>
          <a:p>
            <a:pPr marL="342900" indent="-342900" algn="just" rtl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e-I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ולכן מבשר הגאולה במצב שלנו (לא זכו) מפחד לדבר על כך – מה הוא ציוני</a:t>
            </a:r>
            <a:r>
              <a:rPr lang="he-IL" sz="24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סט?</a:t>
            </a:r>
          </a:p>
          <a:p>
            <a:pPr marL="342900" indent="-342900" algn="just" rtl="1">
              <a:lnSpc>
                <a:spcPct val="107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he-IL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והנביא אומר לכל חברי קדושת ציון - </a:t>
            </a:r>
            <a:r>
              <a:rPr lang="he-IL" sz="2400" b="0" i="0" dirty="0">
                <a:solidFill>
                  <a:srgbClr val="202122"/>
                </a:solidFill>
                <a:effectLst/>
                <a:highlight>
                  <a:srgbClr val="00FFFF"/>
                </a:highlight>
                <a:latin typeface="Arial" panose="020B0604020202020204" pitchFamily="34" charset="0"/>
              </a:rPr>
              <a:t>הָרִימִי </a:t>
            </a:r>
            <a:r>
              <a:rPr lang="he-IL" sz="2400" b="0" i="0" dirty="0" err="1">
                <a:solidFill>
                  <a:srgbClr val="202122"/>
                </a:solidFill>
                <a:effectLst/>
                <a:highlight>
                  <a:srgbClr val="00FFFF"/>
                </a:highlight>
                <a:latin typeface="Arial" panose="020B0604020202020204" pitchFamily="34" charset="0"/>
              </a:rPr>
              <a:t>בַכֹּח</a:t>
            </a:r>
            <a:r>
              <a:rPr lang="he-IL" sz="2400" b="0" i="0" dirty="0">
                <a:solidFill>
                  <a:srgbClr val="202122"/>
                </a:solidFill>
                <a:effectLst/>
                <a:highlight>
                  <a:srgbClr val="00FFFF"/>
                </a:highlight>
                <a:latin typeface="Arial" panose="020B0604020202020204" pitchFamily="34" charset="0"/>
              </a:rPr>
              <a:t>ַ קוֹלֵךְ מְבַשֶּׂרֶת יְרוּשָׁלִָם הָרִימִי אַל תִּירָאִי</a:t>
            </a:r>
            <a:endParaRPr lang="en-US" sz="2400" dirty="0">
              <a:effectLst/>
              <a:highlight>
                <a:srgbClr val="00FFFF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408668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241</Words>
  <Application>Microsoft Office PowerPoint</Application>
  <PresentationFormat>מסך רחב</PresentationFormat>
  <Paragraphs>24</Paragraphs>
  <Slides>2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ערכת נושא Office</vt:lpstr>
      <vt:lpstr>על הר גבוה – מבשרת ציון</vt:lpstr>
      <vt:lpstr>מבשרת ציון – לעומת רגלי מבשר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יהודה טאוב</dc:creator>
  <cp:lastModifiedBy>יהודה טאוב</cp:lastModifiedBy>
  <cp:revision>1</cp:revision>
  <dcterms:created xsi:type="dcterms:W3CDTF">2024-08-14T04:13:50Z</dcterms:created>
  <dcterms:modified xsi:type="dcterms:W3CDTF">2024-08-14T04:14:12Z</dcterms:modified>
</cp:coreProperties>
</file>