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7.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2.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3.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4.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5.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40.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1.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42.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3.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44.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45.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72"/>
  </p:notesMasterIdLst>
  <p:handoutMasterIdLst>
    <p:handoutMasterId r:id="rId73"/>
  </p:handoutMasterIdLst>
  <p:sldIdLst>
    <p:sldId id="256" r:id="rId3"/>
    <p:sldId id="372" r:id="rId4"/>
    <p:sldId id="400" r:id="rId5"/>
    <p:sldId id="401" r:id="rId6"/>
    <p:sldId id="402" r:id="rId7"/>
    <p:sldId id="371" r:id="rId8"/>
    <p:sldId id="399" r:id="rId9"/>
    <p:sldId id="374" r:id="rId10"/>
    <p:sldId id="373" r:id="rId11"/>
    <p:sldId id="376" r:id="rId12"/>
    <p:sldId id="377" r:id="rId13"/>
    <p:sldId id="403" r:id="rId14"/>
    <p:sldId id="375" r:id="rId15"/>
    <p:sldId id="381" r:id="rId16"/>
    <p:sldId id="384" r:id="rId17"/>
    <p:sldId id="382" r:id="rId18"/>
    <p:sldId id="378" r:id="rId19"/>
    <p:sldId id="379" r:id="rId20"/>
    <p:sldId id="404" r:id="rId21"/>
    <p:sldId id="405" r:id="rId22"/>
    <p:sldId id="380" r:id="rId23"/>
    <p:sldId id="407" r:id="rId24"/>
    <p:sldId id="354" r:id="rId25"/>
    <p:sldId id="355" r:id="rId26"/>
    <p:sldId id="408" r:id="rId27"/>
    <p:sldId id="409" r:id="rId28"/>
    <p:sldId id="357" r:id="rId29"/>
    <p:sldId id="358" r:id="rId30"/>
    <p:sldId id="398" r:id="rId31"/>
    <p:sldId id="397" r:id="rId32"/>
    <p:sldId id="365" r:id="rId33"/>
    <p:sldId id="360" r:id="rId34"/>
    <p:sldId id="410" r:id="rId35"/>
    <p:sldId id="349" r:id="rId36"/>
    <p:sldId id="361" r:id="rId37"/>
    <p:sldId id="356" r:id="rId38"/>
    <p:sldId id="363" r:id="rId39"/>
    <p:sldId id="406" r:id="rId40"/>
    <p:sldId id="411" r:id="rId41"/>
    <p:sldId id="366" r:id="rId42"/>
    <p:sldId id="367" r:id="rId43"/>
    <p:sldId id="368" r:id="rId44"/>
    <p:sldId id="369" r:id="rId45"/>
    <p:sldId id="370" r:id="rId46"/>
    <p:sldId id="364" r:id="rId47"/>
    <p:sldId id="347" r:id="rId48"/>
    <p:sldId id="257" r:id="rId49"/>
    <p:sldId id="348" r:id="rId50"/>
    <p:sldId id="352" r:id="rId51"/>
    <p:sldId id="353" r:id="rId52"/>
    <p:sldId id="351" r:id="rId53"/>
    <p:sldId id="386" r:id="rId54"/>
    <p:sldId id="385" r:id="rId55"/>
    <p:sldId id="387" r:id="rId56"/>
    <p:sldId id="388" r:id="rId57"/>
    <p:sldId id="389" r:id="rId58"/>
    <p:sldId id="390" r:id="rId59"/>
    <p:sldId id="391" r:id="rId60"/>
    <p:sldId id="392" r:id="rId61"/>
    <p:sldId id="260" r:id="rId62"/>
    <p:sldId id="394" r:id="rId63"/>
    <p:sldId id="395" r:id="rId64"/>
    <p:sldId id="396" r:id="rId65"/>
    <p:sldId id="393" r:id="rId66"/>
    <p:sldId id="258" r:id="rId67"/>
    <p:sldId id="346" r:id="rId68"/>
    <p:sldId id="350" r:id="rId69"/>
    <p:sldId id="362" r:id="rId70"/>
    <p:sldId id="359" r:id="rId71"/>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עולם הרגש" id="{BD943950-3149-4FA0-8C1B-A24A1B142D4D}">
          <p14:sldIdLst>
            <p14:sldId id="256"/>
            <p14:sldId id="372"/>
            <p14:sldId id="400"/>
            <p14:sldId id="401"/>
            <p14:sldId id="402"/>
            <p14:sldId id="371"/>
            <p14:sldId id="399"/>
            <p14:sldId id="374"/>
          </p14:sldIdLst>
        </p14:section>
        <p14:section name="חשיבות הרגש ביהדות" id="{10CE6537-393B-430B-9E32-5F117C65AEEF}">
          <p14:sldIdLst>
            <p14:sldId id="373"/>
            <p14:sldId id="376"/>
            <p14:sldId id="377"/>
            <p14:sldId id="403"/>
          </p14:sldIdLst>
        </p14:section>
        <p14:section name="חוויה יהודית" id="{914D2654-B75B-4470-B9D2-EB543222318D}">
          <p14:sldIdLst>
            <p14:sldId id="375"/>
            <p14:sldId id="381"/>
            <p14:sldId id="384"/>
            <p14:sldId id="382"/>
            <p14:sldId id="378"/>
            <p14:sldId id="379"/>
          </p14:sldIdLst>
        </p14:section>
        <p14:section name="איחוד חמה ולבנה" id="{8E9FDAFF-D96C-4F3B-981C-097FDEE05D26}">
          <p14:sldIdLst>
            <p14:sldId id="404"/>
            <p14:sldId id="405"/>
            <p14:sldId id="380"/>
            <p14:sldId id="407"/>
          </p14:sldIdLst>
        </p14:section>
        <p14:section name="פיתוח עולם הרגש" id="{F596DD3A-A1FA-4646-A01D-6C80B831DBBC}">
          <p14:sldIdLst>
            <p14:sldId id="354"/>
            <p14:sldId id="355"/>
            <p14:sldId id="408"/>
            <p14:sldId id="409"/>
          </p14:sldIdLst>
        </p14:section>
        <p14:section name="חשיבות הרגש במתן תורה" id="{6E13E4B8-AA80-44BA-9045-E7ADC82C9B0E}">
          <p14:sldIdLst>
            <p14:sldId id="357"/>
            <p14:sldId id="358"/>
          </p14:sldIdLst>
        </p14:section>
        <p14:section name="מהו רגש?" id="{B686B41C-9131-4BC6-9AF3-55A59B93B49B}">
          <p14:sldIdLst>
            <p14:sldId id="398"/>
            <p14:sldId id="397"/>
            <p14:sldId id="365"/>
            <p14:sldId id="360"/>
            <p14:sldId id="410"/>
            <p14:sldId id="349"/>
            <p14:sldId id="361"/>
            <p14:sldId id="356"/>
            <p14:sldId id="363"/>
            <p14:sldId id="406"/>
            <p14:sldId id="411"/>
          </p14:sldIdLst>
        </p14:section>
        <p14:section name="אינטלגנציה רגשית" id="{4E681F56-8EE8-406B-B6D8-192C1016D8D4}">
          <p14:sldIdLst>
            <p14:sldId id="366"/>
            <p14:sldId id="367"/>
            <p14:sldId id="368"/>
            <p14:sldId id="369"/>
            <p14:sldId id="370"/>
            <p14:sldId id="364"/>
            <p14:sldId id="347"/>
          </p14:sldIdLst>
        </p14:section>
        <p14:section name="הדיבור פועל על הרגש" id="{B7DEDEBE-577A-4B1B-8875-754AAD92EB99}">
          <p14:sldIdLst>
            <p14:sldId id="257"/>
            <p14:sldId id="348"/>
            <p14:sldId id="352"/>
            <p14:sldId id="353"/>
            <p14:sldId id="351"/>
          </p14:sldIdLst>
        </p14:section>
        <p14:section name="למה תורם הרגש" id="{EFD82559-9AA5-40B4-96DE-EF3073180C25}">
          <p14:sldIdLst>
            <p14:sldId id="386"/>
            <p14:sldId id="385"/>
            <p14:sldId id="387"/>
          </p14:sldIdLst>
        </p14:section>
        <p14:section name="למה לפתח רגשות?" id="{5138140A-1E30-490D-81D8-D2501DE02723}">
          <p14:sldIdLst>
            <p14:sldId id="388"/>
            <p14:sldId id="389"/>
            <p14:sldId id="390"/>
            <p14:sldId id="391"/>
            <p14:sldId id="392"/>
            <p14:sldId id="260"/>
            <p14:sldId id="394"/>
            <p14:sldId id="395"/>
            <p14:sldId id="396"/>
            <p14:sldId id="393"/>
          </p14:sldIdLst>
        </p14:section>
        <p14:section name="נספכים" id="{A59314BE-3723-41CC-87BD-A5C2A481C8B5}">
          <p14:sldIdLst>
            <p14:sldId id="258"/>
            <p14:sldId id="346"/>
            <p14:sldId id="350"/>
            <p14:sldId id="362"/>
            <p14:sldId id="35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5726" autoAdjust="0"/>
  </p:normalViewPr>
  <p:slideViewPr>
    <p:cSldViewPr snapToGrid="0">
      <p:cViewPr varScale="1">
        <p:scale>
          <a:sx n="96" d="100"/>
          <a:sy n="96" d="100"/>
        </p:scale>
        <p:origin x="130" y="72"/>
      </p:cViewPr>
      <p:guideLst/>
    </p:cSldViewPr>
  </p:slideViewPr>
  <p:outlineViewPr>
    <p:cViewPr>
      <p:scale>
        <a:sx n="33" d="100"/>
        <a:sy n="33" d="100"/>
      </p:scale>
      <p:origin x="0" y="-336"/>
    </p:cViewPr>
  </p:outlineViewPr>
  <p:notesTextViewPr>
    <p:cViewPr>
      <p:scale>
        <a:sx n="1" d="1"/>
        <a:sy n="1" d="1"/>
      </p:scale>
      <p:origin x="0" y="0"/>
    </p:cViewPr>
  </p:notesTextViewPr>
  <p:sorterViewPr>
    <p:cViewPr>
      <p:scale>
        <a:sx n="100" d="100"/>
        <a:sy n="100" d="100"/>
      </p:scale>
      <p:origin x="0" y="-5030"/>
    </p:cViewPr>
  </p:sorterViewPr>
  <p:notesViewPr>
    <p:cSldViewPr snapToGrid="0">
      <p:cViewPr varScale="1">
        <p:scale>
          <a:sx n="56" d="100"/>
          <a:sy n="56" d="100"/>
        </p:scale>
        <p:origin x="3307" y="53"/>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handoutMaster" Target="handoutMasters/handoutMaster1.xml"/><Relationship Id="rId78"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diagrams/_rels/data30.xml.rels><?xml version="1.0" encoding="UTF-8" standalone="yes"?>
<Relationships xmlns="http://schemas.openxmlformats.org/package/2006/relationships"><Relationship Id="rId1" Type="http://schemas.openxmlformats.org/officeDocument/2006/relationships/hyperlink" Target="http://www.youtube.com/watch?v=vJG698U2Mvo" TargetMode="External"/></Relationships>
</file>

<file path=ppt/diagrams/_rels/drawing30.xml.rels><?xml version="1.0" encoding="UTF-8" standalone="yes"?>
<Relationships xmlns="http://schemas.openxmlformats.org/package/2006/relationships"><Relationship Id="rId1" Type="http://schemas.openxmlformats.org/officeDocument/2006/relationships/hyperlink" Target="http://www.youtube.com/watch?v=vJG698U2Mvo"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highlight>
                <a:srgbClr val="FF00FF"/>
              </a:highlight>
            </a:rPr>
            <a:t>מכתב מבעל מחבר שערי אהבה</a:t>
          </a:r>
        </a:p>
        <a:p>
          <a:pPr rtl="1"/>
          <a:r>
            <a:rPr lang="he-IL" dirty="0"/>
            <a:t>זכיתי ב"ה להתעסק הרבה שנים עם עולים חדשים </a:t>
          </a:r>
          <a:r>
            <a:rPr lang="he-IL" dirty="0" err="1"/>
            <a:t>מרוסיא</a:t>
          </a:r>
          <a:r>
            <a:rPr lang="he-IL" dirty="0"/>
            <a:t>. שמעתי מראש ישיבת "שבות עמי" הרב אליעזר קוגל זצ"ל (אחיינו של הרב אלישיב זצ"ל) שיש קרוב למאה אחוז (!) בעיות של שלום בית במשפחות רוסיות. והסיבה לכך שהם חסרי רגש.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highlight>
                <a:srgbClr val="FF00FF"/>
              </a:highlight>
            </a:rPr>
            <a:t>חשיבות הרגש</a:t>
          </a:r>
        </a:p>
        <a:p>
          <a:pPr rtl="1"/>
          <a:r>
            <a:rPr lang="he-IL" b="0" i="0" dirty="0"/>
            <a:t>תחום הרגש הוא תחום חשוב מאוד בחיי האדם ובלי רגשות לא הייתה משמעות כמעט לשום חוויה בחיינו, כיון </a:t>
          </a:r>
          <a:r>
            <a:rPr lang="he-IL" b="0" i="0" dirty="0" err="1"/>
            <a:t>שהכל</a:t>
          </a:r>
          <a:r>
            <a:rPr lang="he-IL" b="0" i="0" dirty="0"/>
            <a:t> היה הופך להיות טכני וקר. </a:t>
          </a:r>
        </a:p>
        <a:p>
          <a:pPr rtl="1"/>
          <a:r>
            <a:rPr lang="he-IL" b="0" i="0" dirty="0"/>
            <a:t>למרות זאת המחקר </a:t>
          </a:r>
          <a:r>
            <a:rPr lang="he-IL" b="0" i="0" dirty="0" err="1"/>
            <a:t>הפיסכולגי</a:t>
          </a:r>
          <a:r>
            <a:rPr lang="he-IL" b="0" i="0" dirty="0"/>
            <a:t> בתחום הוא חדש יחסית, והיישום שלו חדש אף יותר. כמו בהרבה תחומים אחרים, גם כאן הקדימה התורה את האקדמיה והפסיכולוגיה המודרנית, לא רק במבט נכון על הדברים אלא גם בהצגת הדרכים המדויקות לשיפור חיי הרגש. </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על כן, יש בהחלט חשיבות גדולה לפתח המודעות לרגשות, שזה יעזור לאדם עצמו להבין ולסדר את רגשותיו וגם להתייחס לאחרים בתור בעלי רגש.</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לפי הבנתי, סיבת הדבר היא שהתרבות הרוסית מגנה כל המציאות של רגש. </a:t>
          </a:r>
        </a:p>
        <a:p>
          <a:pPr rtl="1"/>
          <a:r>
            <a:rPr lang="he-IL" dirty="0"/>
            <a:t>היינו כיון שהאידיאל הכי גבוה היא "עבודה כלכלית", והרגשות רק מפריעים ליעילות העובדים במלאכתם, אם היו יכולים להפוך אנשים לרובוטים בלי רגש - זה היה האידיאל. וכך יצאו אנשים שמתביישים מכל המושג של רגש - "</a:t>
          </a:r>
          <a:r>
            <a:rPr lang="he-IL" dirty="0" err="1"/>
            <a:t>גבור</a:t>
          </a:r>
          <a:r>
            <a:rPr lang="he-IL" dirty="0"/>
            <a:t> זה מי שאין לו רגשות!". אנשים אלו הם דוגמה קיצונית, אולם  גם אחרים סובלים במידה מסוימת מחוסר מודעות לרגשות שלהם, וכתוצאה מכך בהתייחסותם לרגשות של אחרים [הנשים הרבה יותר מודעים לרגשותיהן מהגברים].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custLinFactNeighborX="212" custLinFactNeighborY="3245">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dgm:spPr>
      <dgm:t>
        <a:bodyPr/>
        <a:lstStyle/>
        <a:p>
          <a:pPr rtl="1"/>
          <a:r>
            <a:rPr lang="he-IL" b="0" i="0" u="none" strike="noStrike" baseline="0" dirty="0">
              <a:solidFill>
                <a:srgbClr val="000000"/>
              </a:solidFill>
              <a:latin typeface="Arial" panose="020B0604020202020204" pitchFamily="34" charset="0"/>
            </a:rPr>
            <a:t>לפי </a:t>
          </a:r>
          <a:r>
            <a:rPr lang="he-IL" b="1" i="0" u="none" strike="noStrike" baseline="0" dirty="0">
              <a:solidFill>
                <a:srgbClr val="000000"/>
              </a:solidFill>
              <a:latin typeface="Arial" panose="020B0604020202020204" pitchFamily="34" charset="0"/>
            </a:rPr>
            <a:t>התפיסה המסורתית</a:t>
          </a:r>
          <a:r>
            <a:rPr lang="he-IL" b="0" i="0" u="none" strike="noStrike" baseline="0" dirty="0">
              <a:solidFill>
                <a:srgbClr val="000000"/>
              </a:solidFill>
              <a:latin typeface="Arial" panose="020B0604020202020204" pitchFamily="34" charset="0"/>
            </a:rPr>
            <a:t>, יש "צודק" ו"טועה". </a:t>
          </a:r>
        </a:p>
        <a:p>
          <a:pPr rtl="1"/>
          <a:r>
            <a:rPr lang="he-IL" b="0" i="0" u="none" strike="noStrike" baseline="0" dirty="0">
              <a:solidFill>
                <a:srgbClr val="000000"/>
              </a:solidFill>
              <a:latin typeface="Arial" panose="020B0604020202020204" pitchFamily="34" charset="0"/>
            </a:rPr>
            <a:t>ה"צודק" זהו האינטלקט, ה"טועה" זה הרגש. </a:t>
          </a:r>
        </a:p>
        <a:p>
          <a:pPr rtl="1">
            <a:buFont typeface="Wingdings" panose="05000000000000000000" pitchFamily="2" charset="2"/>
            <a:buChar char=""/>
          </a:pPr>
          <a:r>
            <a:rPr lang="he-IL" b="0" i="0" u="none" strike="noStrike" baseline="0" dirty="0">
              <a:solidFill>
                <a:srgbClr val="000000"/>
              </a:solidFill>
              <a:latin typeface="Arial" panose="020B0604020202020204" pitchFamily="34" charset="0"/>
            </a:rPr>
            <a:t>לפי </a:t>
          </a:r>
          <a:r>
            <a:rPr lang="he-IL" b="1" i="0" u="none" strike="noStrike" baseline="0" dirty="0">
              <a:solidFill>
                <a:srgbClr val="000000"/>
              </a:solidFill>
              <a:latin typeface="Arial" panose="020B0604020202020204" pitchFamily="34" charset="0"/>
            </a:rPr>
            <a:t>התפיסה המודרנית</a:t>
          </a:r>
          <a:r>
            <a:rPr lang="he-IL" b="0" i="0" u="none" strike="noStrike" baseline="0" dirty="0">
              <a:solidFill>
                <a:srgbClr val="000000"/>
              </a:solidFill>
              <a:latin typeface="Arial" panose="020B0604020202020204" pitchFamily="34" charset="0"/>
            </a:rPr>
            <a:t>, הרגשות יכולים לשפר את הקוגניציה. למעשה, קוגניציה נטולת רגש היא הרבה פחות מדויקת. אם עושים שימוש נכון ברגש, הוא יכול לשפר את התפקוד האינטלקטואלי. </a:t>
          </a:r>
        </a:p>
        <a:p>
          <a:pPr rtl="1">
            <a:buFont typeface="Wingdings" panose="05000000000000000000" pitchFamily="2" charset="2"/>
            <a:buChar char=""/>
          </a:pPr>
          <a:r>
            <a:rPr lang="he-IL" b="0" i="0" u="none" strike="noStrike" baseline="0" dirty="0">
              <a:solidFill>
                <a:srgbClr val="000000"/>
              </a:solidFill>
              <a:latin typeface="Arial" panose="020B0604020202020204" pitchFamily="34" charset="0"/>
            </a:rPr>
            <a:t>בנוסף, לפי </a:t>
          </a:r>
          <a:r>
            <a:rPr lang="he-IL" b="1" i="0" u="none" strike="noStrike" baseline="0" dirty="0">
              <a:solidFill>
                <a:srgbClr val="000000"/>
              </a:solidFill>
              <a:latin typeface="Arial" panose="020B0604020202020204" pitchFamily="34" charset="0"/>
            </a:rPr>
            <a:t>התפיסה המסורתית</a:t>
          </a:r>
          <a:r>
            <a:rPr lang="he-IL" b="0" i="0" u="none" strike="noStrike" baseline="0" dirty="0">
              <a:solidFill>
                <a:srgbClr val="000000"/>
              </a:solidFill>
              <a:latin typeface="Arial" panose="020B0604020202020204" pitchFamily="34" charset="0"/>
            </a:rPr>
            <a:t>, רגש הוא גורם מסוכן שפוגע בחשיבה ויש להימנע ממנו. </a:t>
          </a:r>
        </a:p>
        <a:p>
          <a:pPr rtl="1">
            <a:buFont typeface="Wingdings" panose="05000000000000000000" pitchFamily="2" charset="2"/>
            <a:buChar char=""/>
          </a:pPr>
          <a:r>
            <a:rPr lang="he-IL" b="0" i="0" u="none" strike="noStrike" baseline="0" dirty="0">
              <a:solidFill>
                <a:srgbClr val="000000"/>
              </a:solidFill>
              <a:latin typeface="Arial" panose="020B0604020202020204" pitchFamily="34" charset="0"/>
            </a:rPr>
            <a:t>לפי </a:t>
          </a:r>
          <a:r>
            <a:rPr lang="he-IL" b="1" i="0" u="none" strike="noStrike" baseline="0" dirty="0">
              <a:solidFill>
                <a:srgbClr val="000000"/>
              </a:solidFill>
              <a:latin typeface="Arial" panose="020B0604020202020204" pitchFamily="34" charset="0"/>
            </a:rPr>
            <a:t>התפיסה המודרנית</a:t>
          </a:r>
          <a:r>
            <a:rPr lang="he-IL" b="0" i="0" u="none" strike="noStrike" baseline="0" dirty="0">
              <a:solidFill>
                <a:srgbClr val="000000"/>
              </a:solidFill>
              <a:latin typeface="Arial" panose="020B0604020202020204" pitchFamily="34" charset="0"/>
            </a:rPr>
            <a:t>, לרגש יש יכולת לאפשר לאדם להסתגל טוב יותר לסביבה. </a:t>
          </a:r>
        </a:p>
        <a:p>
          <a:pPr rtl="1">
            <a:buFont typeface="Wingdings" panose="05000000000000000000" pitchFamily="2" charset="2"/>
            <a:buChar char=""/>
          </a:pPr>
          <a:r>
            <a:rPr lang="he-IL" b="0" i="0" u="none" strike="noStrike" baseline="0" dirty="0">
              <a:solidFill>
                <a:srgbClr val="000000"/>
              </a:solidFill>
              <a:latin typeface="Arial" panose="020B0604020202020204" pitchFamily="34" charset="0"/>
            </a:rPr>
            <a:t>לא עוד "אני חושב משמע אני קיים" (</a:t>
          </a:r>
          <a:r>
            <a:rPr lang="he-IL" b="0" i="0" u="none" strike="noStrike" baseline="0" dirty="0" err="1">
              <a:solidFill>
                <a:srgbClr val="000000"/>
              </a:solidFill>
              <a:latin typeface="Arial" panose="020B0604020202020204" pitchFamily="34" charset="0"/>
            </a:rPr>
            <a:t>דקארט</a:t>
          </a:r>
          <a:r>
            <a:rPr lang="he-IL" b="0" i="0" u="none" strike="noStrike" baseline="0" dirty="0">
              <a:solidFill>
                <a:srgbClr val="000000"/>
              </a:solidFill>
              <a:latin typeface="Arial" panose="020B0604020202020204" pitchFamily="34" charset="0"/>
            </a:rPr>
            <a:t>), אלא – "אני חושב ומרגיש, משמע אני קיים". הרגש והחשיבה תורמים שניהם להתנהגות אדפטיבית. </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1" i="0" dirty="0">
              <a:highlight>
                <a:srgbClr val="FF00FF"/>
              </a:highlight>
            </a:rPr>
            <a:t>השכל מול הרגש בעולם האקדמיה</a:t>
          </a:r>
          <a:endParaRPr lang="he-IL" b="0" i="0" dirty="0">
            <a:highlight>
              <a:srgbClr val="FF00FF"/>
            </a:highlight>
          </a:endParaRPr>
        </a:p>
        <a:p>
          <a:pPr rtl="1"/>
          <a:r>
            <a:rPr lang="he-IL" b="0" i="0" dirty="0"/>
            <a:t>לאורך ההיסטוריה ניצבו השכל והרגש בשני צידי המתרס, כאילו הם סותרים האחד את השני, והמטוטלת שבין שני הצדדים נעה מצד אל צד: </a:t>
          </a:r>
        </a:p>
        <a:p>
          <a:pPr rtl="1"/>
          <a:r>
            <a:rPr lang="he-IL" b="0" i="0" dirty="0"/>
            <a:t>השכל כמעט תמיד שלט בכיפה. הפילוסופיה הסטואית העלתה על נס את חשיבות השכל, ולא ייחסה מקום לרגש, ואכן אנשים רגשנים נחשבו חלשי אופי, וכך רוב המסורות הפילוסופיות המערביות שבאו בעקבותיה ראו באינטלקט ובהיגיון כוחות המנוגדים לתופעות לא רציונליות ובראשם הרגשות. </a:t>
          </a:r>
        </a:p>
        <a:p>
          <a:pPr rtl="1"/>
          <a:r>
            <a:rPr lang="he-IL" b="0" i="0" dirty="0"/>
            <a:t>השכל הקר נתפס כמייצג עיבוד מידע מדויק, ואילו הרגש נתפס כמפריע לו, כרעש רקע שיש להתעלם ממנו.</a:t>
          </a:r>
          <a:endParaRPr lang="he-IL" dirty="0"/>
        </a:p>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0" i="0" dirty="0"/>
            <a:t>אחת הסיבות המרכזיות לפופולריות של המושג "אינטליגנציה רגשית", היא הביקורת הרבה על ההסתמכות המכריעה בעולם המודרני על מבחני האינטליגנציה לבדיקת מנת המשכל, המכונה בקיצור </a:t>
          </a:r>
          <a:r>
            <a:rPr lang="en-US" b="0" i="0" dirty="0"/>
            <a:t>IQ </a:t>
          </a:r>
          <a:r>
            <a:rPr lang="he-IL" b="0" i="0" dirty="0"/>
            <a:t> המשמשים לקביעת גורלם של </a:t>
          </a:r>
          <a:r>
            <a:rPr lang="he-IL" b="0" i="0" dirty="0" err="1"/>
            <a:t>מליוני</a:t>
          </a:r>
          <a:r>
            <a:rPr lang="he-IL" b="0" i="0" dirty="0"/>
            <a:t> אנשים בעולם בעת עריכת מיונים לעבודה, ללימודים, לצבא ועוד, </a:t>
          </a:r>
        </a:p>
        <a:p>
          <a:pPr rtl="1"/>
          <a:r>
            <a:rPr lang="he-IL" b="0" i="0" dirty="0"/>
            <a:t>ובמיוחד על הקביעה לפיה רמת המשכל היא הנתון המשפיע ביותר על הצלחה או אי הצלחה של אדם בחייו. </a:t>
          </a:r>
        </a:p>
        <a:p>
          <a:pPr rtl="1"/>
          <a:r>
            <a:rPr lang="he-IL" dirty="0"/>
            <a:t>לדוגמא: </a:t>
          </a:r>
          <a:r>
            <a:rPr lang="he-IL" b="0" i="0" dirty="0"/>
            <a:t>נמצא כי אנשים שמוחם נפגע כתוצאה מתאונה או ניתוח </a:t>
          </a:r>
          <a:r>
            <a:rPr lang="he-IL" b="0" i="0" dirty="0" err="1"/>
            <a:t>באמיגדלה</a:t>
          </a:r>
          <a:r>
            <a:rPr lang="he-IL" b="0" i="0" dirty="0"/>
            <a:t> הנמצאת בעומק האונה </a:t>
          </a:r>
          <a:r>
            <a:rPr lang="he-IL" b="0" i="0" dirty="0" err="1"/>
            <a:t>הרקתית</a:t>
          </a:r>
          <a:r>
            <a:rPr lang="he-IL" b="0" i="0" dirty="0"/>
            <a:t> התיכונה במוח ומעורבת בתהליכי ויסות רגשי, נכשלו במטלות פשוטות של שיפוטים רגשיים.</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0" i="0" dirty="0"/>
            <a:t>לפני כשלושה עשורים החלה תזוזה משמעותית ביותר מהפרדיגמה הישנה, כאשר הפסיכולוגיה המודרנית החלה לראות בשכל וברגש שני צדדים של אותו מטבע, במקום שני כוחות מנוגדים. </a:t>
          </a:r>
        </a:p>
        <a:p>
          <a:pPr rtl="1"/>
          <a:r>
            <a:rPr lang="he-IL" b="0" i="0" dirty="0"/>
            <a:t>התהליך החל בתחילת שנות התשעים, ומאז נערכו מחקרים רבים על מנת להגדיר את המושג המעורפל "אינטליגנציה רגשית", לפתח כלי מדידה תקפים ומהימנים, ולבדוק האם אכן יש להבדלים ברמת הרגש בין בני אדם השפעה גדולה על תחומים רבים כל כך. </a:t>
          </a:r>
        </a:p>
        <a:p>
          <a:pPr rtl="1"/>
          <a:r>
            <a:rPr lang="he-IL" b="0" i="0" dirty="0"/>
            <a:t>במקביל הצביעו מחקרים רבים על חשיבות הרגש להתנהגות האדם.</a:t>
          </a:r>
        </a:p>
        <a:p>
          <a:pPr rtl="1"/>
          <a:r>
            <a:rPr lang="he-IL" b="0" i="0" dirty="0"/>
            <a:t>הנושא קיבל תנופה אדירה בעקבות ספרו רב המכר של דניאל גולמן בשנת 1995 "אינטליגנציה רגשית", שהעלה טענות מרחיקות לכת בזכות חשיבותו של הרגש להצלחה בחיים, להתמודדות עם בעיות חברתיות ועוד </a:t>
          </a:r>
          <a:r>
            <a:rPr lang="he-IL" b="0" i="0" dirty="0" err="1"/>
            <a:t>ועוד</a:t>
          </a:r>
          <a:r>
            <a:rPr lang="he-IL" b="0" i="0" dirty="0"/>
            <a:t>.</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custLinFactNeighborX="212" custLinFactNeighborY="3245">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0" i="0" dirty="0"/>
            <a:t>החוקרים טוענים שיש צורך לפתח מבחנים מתוקננים של תחום הרגש, וצירוף המדדים יעניק ציון אמיתי יותר לנבחנים.</a:t>
          </a:r>
        </a:p>
        <a:p>
          <a:pPr rtl="1"/>
          <a:r>
            <a:rPr lang="he-IL" b="0" i="0" dirty="0"/>
            <a:t>בפרט כאשר מדובר על מבחני קבלה לעבודות שבהם הרגש חשוב מאוד ואולי אפילו יותר מאשר השכל (למשל מורים, עובדים סוציאליים, אנשי מכירות וכיו"ב).</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את רמת המשכל קשה לשנות– למרות מאמצים רבים שהושקעו בניסיונות מעין אלו. </a:t>
          </a:r>
        </a:p>
        <a:p>
          <a:pPr rtl="1"/>
          <a:r>
            <a:rPr lang="he-IL" b="0" i="0" dirty="0"/>
            <a:t>בשונה מכך, האינטליגנציה הרגשית ניתנת לשינוי, כיון שלפי הטענה הנפוצה, אדם יכול לשפר את רמת המשכל הרגשית שלו באמצעות </a:t>
          </a:r>
          <a:r>
            <a:rPr lang="he-IL" b="0" i="0" dirty="0" err="1"/>
            <a:t>תכניות</a:t>
          </a:r>
          <a:r>
            <a:rPr lang="he-IL" b="0" i="0" dirty="0"/>
            <a:t> התערבות.</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לעומת זאת, התפיסה המודרנית סוברת כי רגש והיגיון הם לא ניגודים, ומטרת ההיגיון לשרת את הרגש. </a:t>
          </a:r>
        </a:p>
        <a:p>
          <a:pPr rtl="1"/>
          <a:r>
            <a:rPr lang="he-IL" dirty="0"/>
            <a:t>היום אנו יודעים שרגש וחשיבה יכולים לעבוד ביחד. אפשר להיעזר בחשיבה כדי לשנות את הרגש, ואפשר </a:t>
          </a:r>
        </a:p>
        <a:p>
          <a:pPr rtl="1"/>
          <a:r>
            <a:rPr lang="he-IL" dirty="0"/>
            <a:t>להיעזר ברגש כדי לשנות את החשיבה. לרגש ולחשיבה יש השפעה הדדית, והם יכולים לעבוד ביחד, ללכת </a:t>
          </a:r>
        </a:p>
        <a:p>
          <a:pPr rtl="1"/>
          <a:r>
            <a:rPr lang="he-IL" dirty="0"/>
            <a:t>יד ביד. בהתאם לתפיסות המודרניות של חקר הרגש, לרגשות תפקיד אדפטיבי ברוב התהליכים </a:t>
          </a:r>
        </a:p>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התפיסה המסורתית  סברה כי מדובר בשני קצוות, ככל שאדם חושב יותר בהיגיון כך הוא פחות מרגיש. </a:t>
          </a:r>
        </a:p>
        <a:p>
          <a:pPr rtl="1"/>
          <a:r>
            <a:rPr lang="he-IL" dirty="0"/>
            <a:t>תפיסה זו ראתה ברגש דבר נחות. כלומר, שאם עולה בך רגש, הדבר הכי טוב שאתה יכול לעשות זה לנסות </a:t>
          </a:r>
        </a:p>
        <a:p>
          <a:pPr rtl="1"/>
          <a:r>
            <a:rPr lang="he-IL" dirty="0"/>
            <a:t>להיפטר ממנו, כי רגש לא מוביל אותך למקומות טובים. זאת בעוד שהשכל נתפס כרואה את המציאות בצורה </a:t>
          </a:r>
        </a:p>
        <a:p>
          <a:pPr rtl="1"/>
          <a:r>
            <a:rPr lang="he-IL" dirty="0"/>
            <a:t>נכונה ומדויקת. לפיכך הסיקו שהאדם צריך לפעול לפי מה שמשדר לו השכל, ולא הרגש.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אבן עזרא  שמות (כ' - א') כל המצות על ג' דרכים; האחת מצות הלב, </a:t>
          </a:r>
          <a:r>
            <a:rPr lang="he-IL" dirty="0" err="1"/>
            <a:t>והב</a:t>
          </a:r>
          <a:r>
            <a:rPr lang="he-IL" dirty="0"/>
            <a:t>' מצות הלשון, </a:t>
          </a:r>
          <a:r>
            <a:rPr lang="he-IL" dirty="0" err="1"/>
            <a:t>והג</a:t>
          </a:r>
          <a:r>
            <a:rPr lang="he-IL" dirty="0"/>
            <a:t>' מצות עשה ... </a:t>
          </a:r>
        </a:p>
        <a:p>
          <a:pPr rtl="1"/>
          <a:r>
            <a:rPr lang="he-IL" dirty="0"/>
            <a:t>ומצות הלב הם העיקרים הנכבדים על כלם. ורבים חשבו כי אין </a:t>
          </a:r>
          <a:r>
            <a:rPr lang="he-IL" dirty="0" err="1"/>
            <a:t>עון</a:t>
          </a:r>
          <a:r>
            <a:rPr lang="he-IL" dirty="0"/>
            <a:t> במחשבת הלב רק בדברי עבודת כוכבים. ובאמת כי הוא קשה לבדה יותר מכל מחשבות רעות, רק היא כנגד כלם. </a:t>
          </a:r>
        </a:p>
        <a:p>
          <a:pPr rtl="1"/>
          <a:r>
            <a:rPr lang="he-IL" dirty="0"/>
            <a:t>וכתיב; "</a:t>
          </a:r>
          <a:r>
            <a:rPr lang="he-IL" dirty="0" err="1"/>
            <a:t>היטבות</a:t>
          </a:r>
          <a:r>
            <a:rPr lang="he-IL" dirty="0"/>
            <a:t> כי הי' עם לבבך", "הטיבה ה' לטובים ולישרים בלבותם", "והיה לבבכם שלם", "אני ה' חוקר לב", "וה' יראה ללבב".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אבן עזרא דברים (ה' - ט"ז): רבים אמרו כי אין </a:t>
          </a:r>
          <a:r>
            <a:rPr lang="he-IL" dirty="0" err="1"/>
            <a:t>עון</a:t>
          </a:r>
          <a:r>
            <a:rPr lang="he-IL" dirty="0"/>
            <a:t> במחשבת הלב ואין עליהם שכר ועונש, ויש ראיות רבות להשיב עליהן. ולא אאריך רק אראה להם; "לב חורש מחשבות און", "</a:t>
          </a:r>
          <a:r>
            <a:rPr lang="he-IL" dirty="0" err="1"/>
            <a:t>הטיבות</a:t>
          </a:r>
          <a:r>
            <a:rPr lang="he-IL" dirty="0"/>
            <a:t> כי היה עם לבבך", "ולישרים בלבותם". ומשה אמר בסוף "בפיך ובלבבך לעשותו". ועיקר כל המצות ליישר הלב, ורובם זכר, והמזיד והשוגג יוכיחו.</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endParaRPr lang="he-IL" dirty="0">
            <a:highlight>
              <a:srgbClr val="FF00FF"/>
            </a:highlight>
          </a:endParaRP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1" dirty="0"/>
            <a:t>מצוות הלב</a:t>
          </a:r>
          <a:endParaRPr lang="en-US" dirty="0"/>
        </a:p>
        <a:p>
          <a:pPr rtl="1"/>
          <a:r>
            <a:rPr lang="he-IL" b="1" dirty="0"/>
            <a:t>שער ה': </a:t>
          </a:r>
          <a:r>
            <a:rPr lang="he-IL" dirty="0"/>
            <a:t>בטחון בהשם.</a:t>
          </a:r>
          <a:endParaRPr lang="en-US" dirty="0"/>
        </a:p>
        <a:p>
          <a:pPr rtl="1"/>
          <a:r>
            <a:rPr lang="he-IL" b="1" dirty="0"/>
            <a:t>שער ו': </a:t>
          </a:r>
          <a:r>
            <a:rPr lang="he-IL" dirty="0"/>
            <a:t>שמחה בעבודת ה'.</a:t>
          </a:r>
          <a:endParaRPr lang="en-US" dirty="0"/>
        </a:p>
        <a:p>
          <a:pPr rtl="1"/>
          <a:r>
            <a:rPr lang="he-IL" b="1" dirty="0"/>
            <a:t>שער ז': </a:t>
          </a:r>
          <a:r>
            <a:rPr lang="he-IL" dirty="0"/>
            <a:t>'לשם שמים'.</a:t>
          </a:r>
          <a:endParaRPr lang="en-US" dirty="0"/>
        </a:p>
        <a:p>
          <a:pPr rtl="1"/>
          <a:r>
            <a:rPr lang="he-IL" b="1" dirty="0"/>
            <a:t>שער ח':</a:t>
          </a:r>
          <a:r>
            <a:rPr lang="he-IL" dirty="0"/>
            <a:t> מצות דבקות בה'.</a:t>
          </a:r>
          <a:endParaRPr lang="en-US" dirty="0"/>
        </a:p>
        <a:p>
          <a:pPr rtl="1"/>
          <a:r>
            <a:rPr lang="he-IL" b="1" dirty="0"/>
            <a:t>שער ט': </a:t>
          </a:r>
          <a:r>
            <a:rPr lang="he-IL" dirty="0"/>
            <a:t>יראת שמים </a:t>
          </a:r>
        </a:p>
        <a:p>
          <a:pPr rtl="1"/>
          <a:r>
            <a:rPr lang="he-IL" dirty="0"/>
            <a:t>שער י': אהבת ה'</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הנני רואה משה רבנו עליו השלום, בלמדנו דעת באמת מה חובתנו ומה יפה לנו, אמר </a:t>
          </a:r>
        </a:p>
        <a:p>
          <a:pPr rtl="1"/>
          <a:r>
            <a:rPr lang="he-IL" dirty="0"/>
            <a:t>"וְעַתָּה יִשְׂרָאֵל מָה ה' </a:t>
          </a:r>
          <a:r>
            <a:rPr lang="he-IL" dirty="0" err="1"/>
            <a:t>אֱלֹהֶיך</a:t>
          </a:r>
          <a:r>
            <a:rPr lang="he-IL" dirty="0"/>
            <a:t>ָ שֹׁאֵל מֵעִמָּךְ כִּי אִם; 1) לְיִרְאָה אֶת ה' </a:t>
          </a:r>
          <a:r>
            <a:rPr lang="he-IL" dirty="0" err="1"/>
            <a:t>אֱלֹהֶיך</a:t>
          </a:r>
          <a:r>
            <a:rPr lang="he-IL" dirty="0"/>
            <a:t>ָ, 2) לָלֶכֶת בְּכָל דְּרָכָיו, 3) וּלְאַהֲבָה אֹתוֹ, 4)וְלַעֲבֹד אֶת ה' </a:t>
          </a:r>
          <a:r>
            <a:rPr lang="he-IL" dirty="0" err="1"/>
            <a:t>אֱלֹהֶיך</a:t>
          </a:r>
          <a:r>
            <a:rPr lang="he-IL" dirty="0"/>
            <a:t>ָ בְּכָל לְבָבְךָ וּבְכָל נַפְשֶׁךָ. 5) לִשְׁמֹר אֶת מִצְוֹת ה' וְאֶת </a:t>
          </a:r>
          <a:r>
            <a:rPr lang="he-IL" dirty="0" err="1"/>
            <a:t>חֻקֹּתָיו</a:t>
          </a:r>
          <a:r>
            <a:rPr lang="he-IL" dirty="0"/>
            <a:t> אֲשֶׁר אָנֹכִי </a:t>
          </a:r>
          <a:r>
            <a:rPr lang="he-IL" dirty="0" err="1"/>
            <a:t>מְצַוְּך</a:t>
          </a:r>
          <a:r>
            <a:rPr lang="he-IL" dirty="0"/>
            <a:t>ָ הַיּוֹם לְטוֹב לָךְ"] (דברים י'). </a:t>
          </a:r>
        </a:p>
        <a:p>
          <a:pPr rtl="1"/>
          <a:r>
            <a:rPr lang="he-IL" dirty="0"/>
            <a:t>הנה כלל שמירת כל המצוות [#5)], שהוא כלל הדינים ופסקי ההלכות אשר עסקת בם, הוא רק אחד מן </a:t>
          </a:r>
          <a:r>
            <a:rPr lang="he-IL" dirty="0" err="1"/>
            <a:t>הענינים</a:t>
          </a:r>
          <a:r>
            <a:rPr lang="he-IL" dirty="0"/>
            <a:t> המזכרים בפסוק הזה, אך עוד ארבעה </a:t>
          </a:r>
          <a:r>
            <a:rPr lang="he-IL" dirty="0" err="1"/>
            <a:t>ענינים</a:t>
          </a:r>
          <a:r>
            <a:rPr lang="he-IL" dirty="0"/>
            <a:t> אחרים נזכרו בו, והם: [#1)] היראה, [#2)] ההליכה בדרכיו, [#3)] האהבה, [#4)] והעבודה בלב.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הרמח"ל מרחיב את הדבור </a:t>
          </a:r>
          <a:r>
            <a:rPr lang="he-IL" dirty="0" err="1"/>
            <a:t>בענין</a:t>
          </a:r>
          <a:r>
            <a:rPr lang="he-IL" dirty="0"/>
            <a:t> זה בהקדמת ספרו "מסילת ישרים" במהדורת "סדר ויכוח" הנכתבת </a:t>
          </a:r>
          <a:r>
            <a:rPr lang="he-IL" dirty="0" err="1"/>
            <a:t>כויכוח</a:t>
          </a:r>
          <a:r>
            <a:rPr lang="he-IL" dirty="0"/>
            <a:t> בין חכם לחסיד, שהחסיד מוכיח את החכם על כך, וז"ל:</a:t>
          </a:r>
        </a:p>
        <a:p>
          <a:pPr rtl="1"/>
          <a:r>
            <a:rPr lang="he-IL" dirty="0"/>
            <a:t>אמר נא בתום לבבך, כמו שהוצאת כל כך זמן והעמקת כל כך לחקור בדינים אשר חקרת ובחכמות אשר </a:t>
          </a:r>
          <a:r>
            <a:rPr lang="he-IL" dirty="0" err="1"/>
            <a:t>חפשת</a:t>
          </a:r>
          <a:r>
            <a:rPr lang="he-IL" dirty="0"/>
            <a:t>, הוצאת עשירית הזמן ההוא, או אחד מעשר ממה שחקרת בחכמות ההם, בחקירות היראה והאהבה ובידיעת טהרת הכונה </a:t>
          </a:r>
          <a:r>
            <a:rPr lang="he-IL" dirty="0" err="1"/>
            <a:t>ונקיון</a:t>
          </a:r>
          <a:r>
            <a:rPr lang="he-IL" dirty="0"/>
            <a:t> הלבב? ...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אמנם הנה פֵרַט מכל חיובי הלב, היראה והאהבה, להיותם שני העמודים הגדולים אשר העבודה נשענת עליהם, ושאר כל התלוי </a:t>
          </a:r>
          <a:r>
            <a:rPr lang="he-IL" dirty="0" err="1"/>
            <a:t>במדות</a:t>
          </a:r>
          <a:r>
            <a:rPr lang="he-IL" dirty="0"/>
            <a:t> ובלב כלל אותם באמרו "וללכת בכל דרכיו"  ... </a:t>
          </a:r>
        </a:p>
        <a:p>
          <a:pPr rtl="1"/>
          <a:r>
            <a:rPr lang="he-IL" dirty="0"/>
            <a:t>ואחר כך הזכיר כל מצוות המעשה כאחת, והינו "לשמר את מצות ה'. </a:t>
          </a:r>
        </a:p>
        <a:p>
          <a:pPr rtl="1"/>
          <a:r>
            <a:rPr lang="he-IL" dirty="0"/>
            <a:t>נמצא, שמלבד ידיעת המצוות לעשותם צריך עוד ארבעה דברים אחרים </a:t>
          </a:r>
          <a:r>
            <a:rPr lang="he-IL" dirty="0" err="1"/>
            <a:t>שמתלוים</a:t>
          </a:r>
          <a:r>
            <a:rPr lang="he-IL" dirty="0"/>
            <a:t> אל </a:t>
          </a:r>
          <a:r>
            <a:rPr lang="he-IL" dirty="0" err="1"/>
            <a:t>העשיה</a:t>
          </a:r>
          <a:r>
            <a:rPr lang="he-IL" dirty="0"/>
            <a:t> להשלימה, כדי שתרצה לפני יתברך. ואולם אתה, לפי דבריך, באחד </a:t>
          </a:r>
          <a:r>
            <a:rPr lang="he-IL" dirty="0" err="1"/>
            <a:t>נתעסקת</a:t>
          </a:r>
          <a:r>
            <a:rPr lang="he-IL" dirty="0"/>
            <a:t> וארבעה הנחת. </a:t>
          </a:r>
        </a:p>
        <a:p>
          <a:pPr rtl="1"/>
          <a:r>
            <a:rPr lang="he-IL" dirty="0"/>
            <a:t>.... מאי חזית לשום כל העסק בחלק ההוא ולא בחלקים האלה, וכי אין אלה מצוות כשאר כל המצוות?!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ואולם ראה תראה שהפסוק הזה צריך באור, כי לכאורה נראה הלשון נכפל בו הרבה, מלבד היראה והאהבה הלא גם הנה מכלל </a:t>
          </a:r>
          <a:r>
            <a:rPr lang="he-IL" dirty="0" err="1"/>
            <a:t>התרי"ג</a:t>
          </a:r>
          <a:r>
            <a:rPr lang="he-IL" dirty="0"/>
            <a:t> מצוות, ואם כן באמרו "לשמר את כל מצוות ה'" נכללו שם גם הנה, ולמה זה הזכרו בפני עצמן? אך כשנדקדק על </a:t>
          </a:r>
          <a:r>
            <a:rPr lang="he-IL" dirty="0" err="1"/>
            <a:t>הענין</a:t>
          </a:r>
          <a:r>
            <a:rPr lang="he-IL" dirty="0"/>
            <a:t> נמצא כי כלל מצוות המעשה הם סוג אחד, וכלל מצוות הלב והמחשבה הם סוג אחר. על כן חלקם הכתוב והקדים מצוות הלב למצוות האברים, כי כן יאות לפי החשיבות מצד הפועל ומצד הפעולה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custT="1"/>
      <dgm:spPr/>
      <dgm:t>
        <a:bodyPr/>
        <a:lstStyle/>
        <a:p>
          <a:pPr rtl="1"/>
          <a:r>
            <a:rPr lang="he-IL" sz="1800" b="0" i="0" dirty="0"/>
            <a:t>כדי להבין עד כמה היה שינוי הגישה הזה מהפכני, ניתן ללמוד ממכתבו של אדמו"ר </a:t>
          </a:r>
          <a:r>
            <a:rPr lang="he-IL" sz="1800" b="0" i="0" dirty="0" err="1"/>
            <a:t>הריי"צ</a:t>
          </a:r>
          <a:r>
            <a:rPr lang="he-IL" sz="1800" b="0" i="0" dirty="0"/>
            <a:t> בו הוא מספר כי אפילו גדול תלמידי </a:t>
          </a:r>
          <a:r>
            <a:rPr lang="he-IL" sz="1800" b="0" i="0" dirty="0" err="1"/>
            <a:t>הבעש"ט</a:t>
          </a:r>
          <a:r>
            <a:rPr lang="he-IL" sz="1800" b="0" i="0" dirty="0"/>
            <a:t>, ממשיך דרכו הרב המגיד, לא יכול היה לקבל את יחסו המיוחד של מורו ורבו לאנשים פשוטים, וזאת למרות ששמע בעצמו </a:t>
          </a:r>
          <a:r>
            <a:rPr lang="he-IL" sz="1800" b="0" i="0" dirty="0" err="1"/>
            <a:t>מהבעש"ט</a:t>
          </a:r>
          <a:r>
            <a:rPr lang="he-IL" sz="1800" b="0" i="0" dirty="0"/>
            <a:t> על חשיבות עבודת ה' בלב תמים, ורק כאשר זכה לחיזיון שמיימי בו ראה את מעלת עבודת השם ברגש ובתמימותו, נחה דעתו </a:t>
          </a:r>
          <a:r>
            <a:rPr lang="he-IL" sz="500" b="0" i="0" dirty="0"/>
            <a:t>(קובץ מכתבים, תהלים אוהל יוסף יצחק, עמ' 194).</a:t>
          </a:r>
          <a:endParaRPr lang="he-IL" sz="500"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תהליך דומה לזה שהתרחש בעולם האקדמיה, עבר גם על – להבדיל – עולם המחשבה היהודי, כאשר עד לתקופתו של </a:t>
          </a:r>
          <a:r>
            <a:rPr lang="he-IL" b="0" i="0" dirty="0" err="1"/>
            <a:t>הבעש"ט</a:t>
          </a:r>
          <a:r>
            <a:rPr lang="he-IL" b="0" i="0" dirty="0"/>
            <a:t> השכל היה זה ששלט בכיפה, ויהודים נמדדו על פי יכולתם השכלית בלבד, יכולת שהתבטאה בלימוד תורה מעמיק. יהודים פשוטים, גם אם היו עובדי ה' בכל ליבם ונפשם, לא נחשבו כמעט, והם נותרו בשוליים, </a:t>
          </a:r>
          <a:r>
            <a:rPr lang="he-IL" b="0" i="0" dirty="0" err="1"/>
            <a:t>מכיון</a:t>
          </a:r>
          <a:r>
            <a:rPr lang="he-IL" b="0" i="0" dirty="0"/>
            <a:t> שהרגש לא קיבל מקום של כבוד והערכה ולא יוחסה לו חשיבות. </a:t>
          </a:r>
        </a:p>
        <a:p>
          <a:pPr rtl="1"/>
          <a:r>
            <a:rPr lang="he-IL" b="0" i="0" dirty="0" err="1"/>
            <a:t>הבעש"ט</a:t>
          </a:r>
          <a:r>
            <a:rPr lang="he-IL" b="0" i="0" dirty="0"/>
            <a:t> היה הראשון שהעלה על נס את תחום הרגש בעבודת השם כשהוא מתייחס ליהודי הפשוט אך העובד את ה' בכל ליבו, ביחס מיוחד, לו הוא ראוי בעקבות אהבתו ויראתו לה'.</a:t>
          </a:r>
          <a:endParaRPr lang="he-IL" b="0"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וכאן הגענו לארץ ישראל</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0" i="0" dirty="0"/>
            <a:t>אך גם לאחר פריצת הדרך ההיסטורית של </a:t>
          </a:r>
          <a:r>
            <a:rPr lang="he-IL" b="0" i="0" dirty="0" err="1"/>
            <a:t>הבעש"ט</a:t>
          </a:r>
          <a:r>
            <a:rPr lang="he-IL" b="0" i="0" dirty="0"/>
            <a:t>, נותרו השכל והרגש בשני צידי המתרס. בליטא שלט השכל והיהודים נמדדו לפי ידיעתם והשגתם בתורה, ואילו ברוסיה הלבנה, בפולין ובגליציה שלט הרגש והיהודים נמדדו גם לפי אהבת ה' שלהם. בהיכלי הישיבות לא היה מקום לרגשנות אלא לגאונות וחריפות, ואילו בבתי הכנסת של החסידים החלו יהודים להתפלל מתוך שירה ולעבוד את ה' מתוך שמחה. כך נותרה </a:t>
          </a:r>
          <a:r>
            <a:rPr lang="he-IL" b="0" i="0" dirty="0" err="1"/>
            <a:t>הדיכטומיה</a:t>
          </a:r>
          <a:r>
            <a:rPr lang="he-IL" b="0" i="0" dirty="0"/>
            <a:t> של השכל והרגש מבלי שיתקרבו אחד אל השני.</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ספר חובות הלבבות - השער העשירי - שער אהבת ה'</a:t>
          </a:r>
          <a:r>
            <a:rPr lang="he-IL" u="sng" dirty="0"/>
            <a:t>:</a:t>
          </a:r>
          <a:r>
            <a:rPr lang="he-IL" dirty="0"/>
            <a:t>  </a:t>
          </a:r>
          <a:endParaRPr lang="en-US" dirty="0"/>
        </a:p>
        <a:p>
          <a:pPr rtl="1"/>
          <a:r>
            <a:rPr lang="he-IL" dirty="0"/>
            <a:t>ראוי לך, אחי, שתבין ותדע, כי כל מה שקדם לנו זכרו בספר הזה מחובות הלבבות והמידות ונדבת הנפשות - הן מעלות ומדרגות אל </a:t>
          </a:r>
          <a:r>
            <a:rPr lang="he-IL" dirty="0" err="1"/>
            <a:t>הענין</a:t>
          </a:r>
          <a:r>
            <a:rPr lang="he-IL" dirty="0"/>
            <a:t> העליון הזה (אהבת ה'), אשר התכווננו לבארו בשער הזה. </a:t>
          </a:r>
          <a:endParaRPr lang="en-US" dirty="0"/>
        </a:p>
        <a:p>
          <a:pPr rtl="1"/>
          <a:r>
            <a:rPr lang="he-IL" dirty="0"/>
            <a:t>וגם ראוי לך לדעת, כי כל חובה וכל מידה טובה מושכלת או כתובה או מקובלת הן תכונות ומעלות, שעולים בהן אל </a:t>
          </a:r>
          <a:r>
            <a:rPr lang="he-IL" dirty="0" err="1"/>
            <a:t>הענין</a:t>
          </a:r>
          <a:r>
            <a:rPr lang="he-IL" dirty="0"/>
            <a:t> הזה (אהבת ה') והוא תכליתן וסופן, אין מדרגה למעלה ממנו ולא אחריו, ומפני זה סמכו הנביא, עליו השלום, במשנה - תורה לייחוד, באמרו (דברים ו ד): שמע ישראל ה' </a:t>
          </a:r>
          <a:r>
            <a:rPr lang="he-IL" dirty="0" err="1"/>
            <a:t>אלהינו</a:t>
          </a:r>
          <a:r>
            <a:rPr lang="he-IL" dirty="0"/>
            <a:t> ה' אחד, ואהבת את ה' </a:t>
          </a:r>
          <a:r>
            <a:rPr lang="he-IL" dirty="0" err="1"/>
            <a:t>אלהיך</a:t>
          </a:r>
          <a:r>
            <a:rPr lang="he-IL" dirty="0"/>
            <a:t>.</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custT="1"/>
      <dgm:spPr/>
      <dgm:t>
        <a:bodyPr/>
        <a:lstStyle/>
        <a:p>
          <a:pPr rtl="1"/>
          <a:r>
            <a:rPr lang="he-IL" sz="1700" b="1" dirty="0">
              <a:solidFill>
                <a:srgbClr val="92D050"/>
              </a:solidFill>
            </a:rPr>
            <a:t>תלמוד תורה כנגד כולם</a:t>
          </a:r>
        </a:p>
        <a:p>
          <a:pPr rtl="1"/>
          <a:r>
            <a:rPr lang="he-IL" sz="1700" dirty="0"/>
            <a:t>ירושלמי מסכת פאה פרק א הלכה א</a:t>
          </a:r>
        </a:p>
        <a:p>
          <a:pPr rtl="1"/>
          <a:r>
            <a:rPr lang="he-IL" sz="1700" dirty="0"/>
            <a:t>אפילו כל העולם כולו אינו </a:t>
          </a:r>
          <a:r>
            <a:rPr lang="he-IL" sz="1700" dirty="0" err="1"/>
            <a:t>שוה</a:t>
          </a:r>
          <a:r>
            <a:rPr lang="he-IL" sz="1700" dirty="0"/>
            <a:t> לדבר אחד מן התורה, </a:t>
          </a:r>
        </a:p>
        <a:p>
          <a:pPr rtl="1"/>
          <a:r>
            <a:rPr lang="he-IL" sz="1700" dirty="0"/>
            <a:t>וחד אמר אפילו כל מצותיה של תורה אינן שוות לדבר אחד מן התורה. </a:t>
          </a:r>
          <a:r>
            <a:rPr lang="he-IL" sz="800" dirty="0"/>
            <a:t>כלומר </a:t>
          </a:r>
          <a:r>
            <a:rPr lang="he-IL" sz="800" dirty="0" err="1"/>
            <a:t>דאפילו</a:t>
          </a:r>
          <a:r>
            <a:rPr lang="he-IL" sz="800" dirty="0"/>
            <a:t> כל מצוותיה של תורה בין אדם לחברו, וכגון הכנסת כלה </a:t>
          </a:r>
          <a:r>
            <a:rPr lang="he-IL" sz="800" dirty="0" err="1"/>
            <a:t>והלוית</a:t>
          </a:r>
          <a:r>
            <a:rPr lang="he-IL" sz="800" dirty="0"/>
            <a:t> המת </a:t>
          </a:r>
          <a:r>
            <a:rPr lang="he-IL" sz="800" dirty="0" err="1"/>
            <a:t>ובק"ח</a:t>
          </a:r>
          <a:r>
            <a:rPr lang="he-IL" sz="800" dirty="0"/>
            <a:t> וכו' אם אפשר שתעשה </a:t>
          </a:r>
          <a:r>
            <a:rPr lang="he-IL" sz="800" dirty="0" err="1"/>
            <a:t>המצוה</a:t>
          </a:r>
          <a:r>
            <a:rPr lang="he-IL" sz="800" dirty="0"/>
            <a:t> ע"י אחרים ת"ת קודם שהתלמוד קודם למעשה.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יש מקומות שחיפשו להשליט את המוח על הלב.</a:t>
          </a:r>
        </a:p>
        <a:p>
          <a:pPr rtl="1"/>
          <a:r>
            <a:rPr lang="he-IL" dirty="0"/>
            <a:t>יש מקומות שחיפשו להשליט לב על המוח.</a:t>
          </a:r>
        </a:p>
        <a:p>
          <a:pPr rtl="1"/>
          <a:r>
            <a:rPr lang="he-IL" dirty="0"/>
            <a:t>התורה לא רצה להשליט זה על זה, </a:t>
          </a:r>
        </a:p>
        <a:p>
          <a:pPr rtl="1"/>
          <a:r>
            <a:rPr lang="he-IL" dirty="0"/>
            <a:t>המטרה היא לחפש את ההרמוניה ביניהם. </a:t>
          </a:r>
        </a:p>
        <a:p>
          <a:pPr rtl="1"/>
          <a:r>
            <a:rPr lang="he-IL" dirty="0">
              <a:highlight>
                <a:srgbClr val="FF00FF"/>
              </a:highlight>
            </a:rPr>
            <a:t>לשדך את המוח והלב שיהיו לבשר אחד.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custLinFactNeighborX="635" custLinFactNeighborY="-353">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1" dirty="0"/>
            <a:t>התבוננות שכלית - רגשית</a:t>
          </a:r>
        </a:p>
        <a:p>
          <a:pPr rtl="1"/>
          <a:r>
            <a:rPr lang="he-IL" dirty="0"/>
            <a:t>כתב ביד החזקה (הלכות יסודי התורה פרק ב'): האל הנכבד והנורא הזה מצוה לאהבו וליראה אותו שנאמר ואהבת את ה' </a:t>
          </a:r>
          <a:r>
            <a:rPr lang="he-IL" dirty="0" err="1"/>
            <a:t>אלהיך</a:t>
          </a:r>
          <a:r>
            <a:rPr lang="he-IL" dirty="0"/>
            <a:t> ונאמר את ה' </a:t>
          </a:r>
          <a:r>
            <a:rPr lang="he-IL" dirty="0" err="1"/>
            <a:t>אלהיך</a:t>
          </a:r>
          <a:r>
            <a:rPr lang="he-IL" dirty="0"/>
            <a:t> תירא: </a:t>
          </a:r>
        </a:p>
        <a:p>
          <a:pPr rtl="1"/>
          <a:r>
            <a:rPr lang="he-IL" dirty="0"/>
            <a:t>והיאך היא הדרך לאהבתו ויראתו בשעה שיתבונן האדם במעשיו וברואיו הנפלאים הגדולים ויראה מהן </a:t>
          </a:r>
          <a:r>
            <a:rPr lang="he-IL" dirty="0" err="1"/>
            <a:t>חכמתו</a:t>
          </a:r>
          <a:r>
            <a:rPr lang="he-IL" dirty="0"/>
            <a:t> שאין לה ערך ולא קץ מיד הוא אוהב ומשבח ומפאר </a:t>
          </a:r>
          <a:r>
            <a:rPr lang="he-IL" dirty="0" err="1"/>
            <a:t>ומתאוה</a:t>
          </a:r>
          <a:r>
            <a:rPr lang="he-IL" dirty="0"/>
            <a:t> תאוה גדולה לידע השם הגדול כמו שאמר דוד צמאה נפשי </a:t>
          </a:r>
          <a:r>
            <a:rPr lang="he-IL" dirty="0" err="1"/>
            <a:t>לאלהים</a:t>
          </a:r>
          <a:r>
            <a:rPr lang="he-IL" dirty="0"/>
            <a:t> לאל חי ... שמתוך כך אתה מכיר את מי שאמר והיה העולם.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1" dirty="0"/>
            <a:t>החוויה היהודית</a:t>
          </a:r>
          <a:endParaRPr lang="en-US" b="1" dirty="0"/>
        </a:p>
        <a:p>
          <a:pPr rtl="1"/>
          <a:r>
            <a:rPr lang="he-IL" dirty="0"/>
            <a:t>"... אנחנו קוראים לזה: ”החוויה היהודית“. כשילד מקבל ’</a:t>
          </a:r>
          <a:r>
            <a:rPr lang="he-IL" dirty="0" err="1"/>
            <a:t>פקעלע</a:t>
          </a:r>
          <a:r>
            <a:rPr lang="he-IL" dirty="0"/>
            <a:t>‘ בערב שבת </a:t>
          </a:r>
          <a:r>
            <a:rPr lang="he-IL" dirty="0" err="1"/>
            <a:t>מלכתא</a:t>
          </a:r>
          <a:r>
            <a:rPr lang="he-IL" dirty="0"/>
            <a:t> - מבחינתנו הוא קיבל ממתק. אולי גם סוכריות, אבל זה בכלל לא הסיפור: הוא ממתק קיבל - אנחנו קיבלנו ”חינוך“! שכן, בתודעה העמוקה של הילד נחקק – לנצח - ששבת-קודש זה ממתק. זה סוכריה. חוויה. בדור הנוצץ והצבע, זה חובה. </a:t>
          </a:r>
        </a:p>
        <a:p>
          <a:pPr rtl="1"/>
          <a:r>
            <a:rPr lang="he-IL" dirty="0"/>
            <a:t>"ואתם יודעים מה? כשאתם קניתם לילדים לשבת- </a:t>
          </a:r>
          <a:r>
            <a:rPr lang="he-IL" dirty="0" err="1"/>
            <a:t>מלכתא</a:t>
          </a:r>
          <a:r>
            <a:rPr lang="he-IL" dirty="0"/>
            <a:t> חטיף 'אפרופו' מבית 'אוסם' – מותג החטיפים היוקרתי, לא רק הידרתם ב'עונג שבת'; הידרתם גם בחינוך לאהבת השבת!"</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custT="1"/>
      <dgm:spPr/>
      <dgm:t>
        <a:bodyPr/>
        <a:lstStyle/>
        <a:p>
          <a:pPr rtl="1"/>
          <a:r>
            <a:rPr lang="he-IL" sz="700" b="0" i="0" dirty="0"/>
            <a:t>איני יודע אם כאן זו המקום והעת, אך דווקא בערב פסח יתכן ותהא תועלת מהדברים.</a:t>
          </a:r>
          <a:br>
            <a:rPr lang="he-IL" sz="700" dirty="0"/>
          </a:br>
          <a:r>
            <a:rPr lang="he-IL" sz="700" b="0" i="0" dirty="0"/>
            <a:t>לפני מספר שנים יצא לי לחוות חוויה חינוכית: איך הופכים מצווה, הנראית לכאורה 'פשוטה, למצווה מרוממת </a:t>
          </a:r>
          <a:r>
            <a:rPr lang="he-IL" sz="700" b="0" i="0" dirty="0" err="1"/>
            <a:t>נשגבת</a:t>
          </a:r>
          <a:r>
            <a:rPr lang="he-IL" sz="700" b="0" i="0" dirty="0"/>
            <a:t> ונעלית:</a:t>
          </a:r>
          <a:br>
            <a:rPr lang="he-IL" sz="700" dirty="0"/>
          </a:br>
          <a:r>
            <a:rPr lang="he-IL" sz="700" b="0" i="0" dirty="0"/>
            <a:t>היה זה כשהגעתי למקווה הכלים, לקיים את מצוות טבילת כלים כהרגלי (פשוט - להוציא הכלים מהשקית להטביל ולחזור לביתי...). צדו עיני יהודי ירושלמי (שנראה כי חונך על ברכי אנשי הישוב הישן בירושלים) שהגיע למקווה עם שיירה של לפחות שבעה בנים </a:t>
          </a:r>
          <a:r>
            <a:rPr lang="he-IL" sz="700" b="0" i="0" dirty="0" err="1"/>
            <a:t>בלעה"ר</a:t>
          </a:r>
          <a:r>
            <a:rPr lang="he-IL" sz="700" b="0" i="0" dirty="0"/>
            <a:t>,</a:t>
          </a:r>
          <a:br>
            <a:rPr lang="he-IL" sz="700" dirty="0"/>
          </a:br>
          <a:r>
            <a:rPr lang="he-IL" sz="700" b="0" i="0" dirty="0"/>
            <a:t>הוא החזיק בידיו את השקית בה מונחים הכלים והחל להסביר לילדיו (באידיש): "בשקית זו יש כלים מסכנים ואומללים, הם מאד </a:t>
          </a:r>
          <a:r>
            <a:rPr lang="he-IL" sz="700" b="0" i="0" dirty="0" err="1"/>
            <a:t>מאד</a:t>
          </a:r>
          <a:r>
            <a:rPr lang="he-IL" sz="700" b="0" i="0" dirty="0"/>
            <a:t> רוצים לזכות לבשל דג </a:t>
          </a:r>
          <a:r>
            <a:rPr lang="he-IL" sz="700" b="0" i="0" dirty="0" err="1"/>
            <a:t>וצולנט</a:t>
          </a:r>
          <a:r>
            <a:rPr lang="he-IL" sz="700" b="0" i="0" dirty="0"/>
            <a:t>' לכבוד שבת, כדי שיהודים </a:t>
          </a:r>
          <a:r>
            <a:rPr lang="he-IL" sz="700" b="0" i="0" dirty="0" err="1"/>
            <a:t>יקחו</a:t>
          </a:r>
          <a:r>
            <a:rPr lang="he-IL" sz="700" b="0" i="0" dirty="0"/>
            <a:t> מהם אוכל ויברכו, אך הם מסכנים אומללים הם טמאים! הכלים הללו מאד משתוקקים שיהודים ישירו לידם שירי שבת בשולחן שבת, אבל הם טמאים, הם לא קדושים! אי, הכלים הללו רוצים להאכיל יהודי ולתת לו </a:t>
          </a:r>
          <a:r>
            <a:rPr lang="he-IL" sz="700" b="0" i="0" dirty="0" err="1"/>
            <a:t>כח</a:t>
          </a:r>
          <a:r>
            <a:rPr lang="he-IL" sz="700" b="0" i="0" dirty="0"/>
            <a:t> ללמוד תורה אבל הם לא טהורים! אוי '</a:t>
          </a:r>
          <a:r>
            <a:rPr lang="he-IL" sz="700" b="0" i="0" dirty="0" err="1"/>
            <a:t>דער</a:t>
          </a:r>
          <a:r>
            <a:rPr lang="he-IL" sz="700" b="0" i="0" dirty="0"/>
            <a:t> רחמנות' - פשוט צריך להתפלל על הכלים שבשקית - שהקב"ה יוציא אותם מאפילה לאורה".</a:t>
          </a:r>
          <a:br>
            <a:rPr lang="he-IL" sz="700" dirty="0"/>
          </a:br>
          <a:r>
            <a:rPr lang="he-IL" sz="700" b="0" i="0" dirty="0"/>
            <a:t>הילדים הטהורים שהקשיבו היו נסערים מאד וכאובים, והביטו בשקית ברחמנות גדולה...</a:t>
          </a:r>
          <a:br>
            <a:rPr lang="he-IL" sz="700" dirty="0"/>
          </a:br>
          <a:r>
            <a:rPr lang="he-IL" sz="700" b="0" i="0" dirty="0" err="1"/>
            <a:t>ואו</a:t>
          </a:r>
          <a:r>
            <a:rPr lang="he-IL" sz="700" b="0" i="0" dirty="0"/>
            <a:t> אז הוציא האבא את הכלים, אחז אחד מהם בידיו וברגש רב ברך "על טבילת כלים", הילדים ענו אמן בהתלהבות והאבא הטביל את הכלי וכשהוציא אמר בהתרגשות לילדים "מזל טוב הכלי קדוש"! והילדים בהתרגשות ניגשו לכלי ואיחלו לו 'מזל טוב', וכך עשו לכל כלי וכלי שיצא טהור מן המים! (הגדיל לעשות אחד הילדים שבהתרגשות נשק לכלים!).</a:t>
          </a:r>
          <a:br>
            <a:rPr lang="he-IL" sz="700" dirty="0"/>
          </a:br>
          <a:r>
            <a:rPr lang="he-IL" sz="700" b="0" i="0" dirty="0"/>
            <a:t>לאחר מכן הכניס את הכלים לשקית ואמר לילדיו" אה, ב"ה </a:t>
          </a:r>
          <a:r>
            <a:rPr lang="he-IL" sz="700" b="0" i="0" dirty="0" err="1"/>
            <a:t>היתה</a:t>
          </a:r>
          <a:r>
            <a:rPr lang="he-IL" sz="700" b="0" i="0" dirty="0"/>
            <a:t> </a:t>
          </a:r>
          <a:r>
            <a:rPr lang="he-IL" sz="700" b="0" i="0" dirty="0" err="1"/>
            <a:t>סעייתא</a:t>
          </a:r>
          <a:r>
            <a:rPr lang="he-IL" sz="700" b="0" i="0" dirty="0"/>
            <a:t> דשמיא מיוחדת והכלים יצאו מטומאה לטהרה! </a:t>
          </a:r>
          <a:r>
            <a:rPr lang="he-IL" sz="700" b="0" i="0" dirty="0" err="1"/>
            <a:t>עכשו</a:t>
          </a:r>
          <a:r>
            <a:rPr lang="he-IL" sz="700" b="0" i="0" dirty="0"/>
            <a:t> הם יזכו לשמש יהודים שרוצים ללמוד תורה ולקיים מצוות!".</a:t>
          </a:r>
          <a:br>
            <a:rPr lang="he-IL" sz="700" dirty="0"/>
          </a:br>
          <a:r>
            <a:rPr lang="he-IL" sz="700" b="0" i="0" dirty="0"/>
            <a:t>לא אשכח את הצמרמורת שאחזה בי לגודל המעמד, ועד עצם היום הזה כשאני מטביל כלים- אני חש שאני לא עושה 'סתם מצווה' - אלא מצווה מיוחדת עם היבטים רבים ומשמעותיים!</a:t>
          </a:r>
          <a:endParaRPr lang="he-IL" sz="700"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1" dirty="0"/>
            <a:t>מהו אם כך חינוך חווייתי? </a:t>
          </a:r>
          <a:endParaRPr lang="en-US" b="1" dirty="0"/>
        </a:p>
        <a:p>
          <a:pPr rtl="1"/>
          <a:r>
            <a:rPr lang="he-IL" dirty="0"/>
            <a:t>זהו חינוך השואף להביא את הלומד לכדי חוויה חושית החורגת  מהלימוד האקדמי. החוויה החושית תביא את הלומד לכדי העצמת רגשות שונים. </a:t>
          </a:r>
          <a:endParaRPr lang="en-US" dirty="0"/>
        </a:p>
        <a:p>
          <a:pPr rtl="1"/>
          <a:r>
            <a:rPr lang="he-IL" dirty="0"/>
            <a:t>איש החינוך יסייע להפוך את הרגשות השונים למודעים, וכבסיס לשיח אישי וקבוצתי. </a:t>
          </a:r>
          <a:endParaRPr lang="en-US" dirty="0"/>
        </a:p>
        <a:p>
          <a:pPr rtl="1"/>
          <a:r>
            <a:rPr lang="he-IL" dirty="0"/>
            <a:t>בנוסף לחוויה החושית והרגשית, שותפים בחוויה החינוכית גם עולמות הרגש והרוח עמהם הגיע הלומד לחוויה, הביוגרפיה האישית והמשפחתית שלו, וכמובן, הטקסט הכתוב והטקסט הלא כתוב. לצד הנקלט בחושים ולצד המטען האישי שמביא עמו הלומד, מדגיש החינוך החווייתי את הביטוי העצמי של הלומד. </a:t>
          </a:r>
          <a:endParaRPr lang="en-US" dirty="0"/>
        </a:p>
        <a:p>
          <a:pPr rtl="1"/>
          <a:r>
            <a:rPr lang="he-IL" dirty="0"/>
            <a:t>הלומד אינו רק חש את המציאות (למשל, שומע מוזיקה) אלא גם מביא מעצמו לחוויה. (למשל בכך שהוא שר).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 כי אף אם בשכלו יבין שהחוב עליו לחנך </a:t>
          </a:r>
          <a:r>
            <a:rPr lang="he-IL" dirty="0" err="1"/>
            <a:t>א"ע</a:t>
          </a:r>
          <a:r>
            <a:rPr lang="he-IL" dirty="0"/>
            <a:t>, מ"מ הרגשותיו ותשוקותיו יסירוהו מן הדרך הטוב אל הדרך שאף בעצמו מבין שרע הוא. כי האם אין רוב הפושעים מבינים בעצמם בתחילתם את מעשיהם שרעים הם, מ"מ הרגשת </a:t>
          </a:r>
          <a:r>
            <a:rPr lang="he-IL" dirty="0" err="1"/>
            <a:t>תאותיהם</a:t>
          </a:r>
          <a:r>
            <a:rPr lang="he-IL" dirty="0"/>
            <a:t> מתגברת על דעתם להפילם לבאר שחת.</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אבל בדברים אלו בלבד לא יצאנו עוד ידי חובתנו, כי אף אם נחדור אל עצמות </a:t>
          </a:r>
          <a:r>
            <a:rPr lang="he-IL" dirty="0" err="1"/>
            <a:t>ישיות</a:t>
          </a:r>
          <a:r>
            <a:rPr lang="he-IL" dirty="0"/>
            <a:t> שכל הנער ע"י שנשכילהו, עד שבדעתו יבין כי האחריות על עצמו, ובדעת עצמו ירצה, להתחזק ולעבוד עבודת הקודש, </a:t>
          </a:r>
        </a:p>
        <a:p>
          <a:pPr rtl="1"/>
          <a:r>
            <a:rPr lang="he-IL" dirty="0"/>
            <a:t>מ"מ הלא אמרנו שלא בלבד שכלו רק גם </a:t>
          </a:r>
          <a:r>
            <a:rPr lang="he-IL" dirty="0" err="1"/>
            <a:t>ישיות</a:t>
          </a:r>
          <a:r>
            <a:rPr lang="he-IL" dirty="0"/>
            <a:t> הרגשותיו, </a:t>
          </a:r>
          <a:r>
            <a:rPr lang="he-IL" dirty="0" err="1"/>
            <a:t>התפעלותיו</a:t>
          </a:r>
          <a:r>
            <a:rPr lang="he-IL" dirty="0"/>
            <a:t>, אף </a:t>
          </a:r>
          <a:r>
            <a:rPr lang="he-IL" dirty="0" err="1"/>
            <a:t>התלהבותיו</a:t>
          </a:r>
          <a:r>
            <a:rPr lang="he-IL" dirty="0"/>
            <a:t>, מתקדמות לצאת קודם זמנן להיות לאיש עצמי, להתרגש ולהתלהב מיופי המדומה של שטותי העולם, כבתי </a:t>
          </a:r>
          <a:r>
            <a:rPr lang="he-IL" dirty="0" err="1"/>
            <a:t>הטרטיראות</a:t>
          </a:r>
          <a:r>
            <a:rPr lang="he-IL" dirty="0"/>
            <a:t> וכן ממיני הוללות והפקרות העולם, </a:t>
          </a:r>
          <a:r>
            <a:rPr lang="he-IL" dirty="0">
              <a:highlight>
                <a:srgbClr val="FF00FF"/>
              </a:highlight>
            </a:rPr>
            <a:t>ואם לא נקדם אנו לעורר את נפשו שתתרגש מכל מצוה ותתפעל מן התורה ואור ד', לא נפעל מאומה ח"ו.</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 את כל נפשו וחיות גופו צריך הוא לקשר, צריך לחדור אל נפשו להעלותה ולעוררה שתתלהב בכל מצוה בתורה ובתפלה, תתענג בעונג רוחני ותשמח בה, וכשמקשר גם את נפשו אף חיות גופו אז חוץ מזה שהמצות והעבודה שעושה, יותר עילאות הן ויותר קדושות, עוד זאת, בטוח הוא יותר שיוכל לעמוד נגד יצרו ולא יקרע מן מקור החיים ויושלך כ"כ מהרה אל הבאר שחת ע"י </a:t>
          </a:r>
          <a:r>
            <a:rPr lang="he-IL" dirty="0" err="1"/>
            <a:t>פתוי</a:t>
          </a:r>
          <a:r>
            <a:rPr lang="he-IL" dirty="0"/>
            <a:t> יצרו:</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 וזהו העיקר בתורת החסידות שלא יסתפק האיש בשכלו לבד אשר קובע בעבודה, כי ההתקשרות אשר בשכל לבד אינה קשר של קיימא, יכול הוא לשעבדו ולדעת ברור בשכלו שרק את ד' צריך הוא לעבוד בכל פרטי מחשבה דבור ומעשה שלו, ומ"מ לבו וכל גופו רחוקים,</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custLinFactNeighborX="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וזה החלוק בין קטן לגדול, החסיד הגדול אף אם מתחיל להתעורר, להתרגש ולהתפעל מדבר גופני, לא </a:t>
          </a:r>
          <a:r>
            <a:rPr lang="he-IL" dirty="0" err="1"/>
            <a:t>ישאר</a:t>
          </a:r>
          <a:r>
            <a:rPr lang="he-IL" dirty="0"/>
            <a:t> בהתעוררות הגופנית לבד, רק תיכף יעורר את הנפש והרוח </a:t>
          </a:r>
          <a:r>
            <a:rPr lang="he-IL" dirty="0" err="1"/>
            <a:t>וכו</a:t>
          </a:r>
          <a:r>
            <a:rPr lang="he-IL" dirty="0"/>
            <a:t>', עד שגם נשמתו תתעורר ותתגלה בקרבו בכ"א כפי מצבו, וכפי השעה שעומד בה. </a:t>
          </a:r>
        </a:p>
        <a:p>
          <a:pPr rtl="1"/>
          <a:r>
            <a:rPr lang="he-IL" dirty="0"/>
            <a:t>והקטן יכול </a:t>
          </a:r>
          <a:r>
            <a:rPr lang="he-IL" dirty="0" err="1"/>
            <a:t>להשאר</a:t>
          </a:r>
          <a:r>
            <a:rPr lang="he-IL" dirty="0"/>
            <a:t> בהתעוררות והתרגשות גופנית, אבל גם בה מין זהרה וקו הארה דקה מן הדקה מן הנפש מרחוק עליה יזרח וגם זאת טובה היא, כי גם בה מתקשר גופו ונפשו הקטנים.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חובת התלמידים:</a:t>
          </a:r>
          <a:br>
            <a:rPr lang="en-US" dirty="0"/>
          </a:br>
          <a:r>
            <a:rPr lang="he-IL" dirty="0"/>
            <a:t>מהגוונים הנראים </a:t>
          </a:r>
          <a:r>
            <a:rPr lang="he-IL" dirty="0" err="1"/>
            <a:t>לעינים</a:t>
          </a:r>
          <a:r>
            <a:rPr lang="he-IL" dirty="0"/>
            <a:t> או המצטיירים בשכל, בגופני, יתפעל הרוחני, והנפש תעורר לרוח והרוח לנשמה, והנשמה ממציאות למציאות עד שתתעלה אל מקום יניקתה ותתעורר לפי מציאות ציורה.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a:t>זה יסוד החסידות, שיתפעל ויתלהב, ובדברים נמוכים יתחיל והתרגשויות גופניות יסגל להתעורר בהן לקדושה, ואף אם רק התעוררות גופנית היא, הנפש תעורר לרוח והרוח לנשמה. </a:t>
          </a:r>
        </a:p>
        <a:p>
          <a:pPr marL="0" lvl="0" defTabSz="666750" rtl="1">
            <a:lnSpc>
              <a:spcPct val="90000"/>
            </a:lnSpc>
            <a:spcBef>
              <a:spcPct val="0"/>
            </a:spcBef>
            <a:spcAft>
              <a:spcPct val="35000"/>
            </a:spcAft>
            <a:buNone/>
          </a:pP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להרגיל את בני הנוער בהתלהבות רגשית, נחוץ להם, וא"א להם אחרת.</a:t>
          </a:r>
        </a:p>
        <a:p>
          <a:pPr rtl="1"/>
          <a:r>
            <a:rPr lang="he-IL" dirty="0"/>
            <a:t> ואף אם לא יתקשרו בעצם נשמתם ולא יתלהבו </a:t>
          </a:r>
          <a:r>
            <a:rPr lang="he-IL" dirty="0" err="1"/>
            <a:t>התלהבויות</a:t>
          </a:r>
          <a:r>
            <a:rPr lang="he-IL" dirty="0"/>
            <a:t> נפשיות אמיתיות רק גופניות ג"כ טוב הוא כיון שמהקדושה מתרגש, התרגשות גופנית מהקדושה ובה מתקשר. </a:t>
          </a:r>
        </a:p>
        <a:p>
          <a:pPr rtl="1"/>
          <a:r>
            <a:rPr lang="he-IL" dirty="0"/>
            <a:t>וכשיגדל יקל לו להיות חסיד אמיתי, והאם הנער המתחיל גמרא </a:t>
          </a:r>
          <a:r>
            <a:rPr lang="he-IL" dirty="0" err="1"/>
            <a:t>תוס</a:t>
          </a:r>
          <a:r>
            <a:rPr lang="he-IL" dirty="0"/>
            <a:t>', מבין אותם כמו שמבין הגדול, ומ"מ גם זה טוב הוא וגם </a:t>
          </a:r>
          <a:r>
            <a:rPr lang="he-IL" dirty="0" err="1"/>
            <a:t>בלמודו</a:t>
          </a:r>
          <a:r>
            <a:rPr lang="he-IL" dirty="0"/>
            <a:t> והבנתו זו מתקשר הוא בתורה.</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והנער שמתרגש בליל פסח מן </a:t>
          </a:r>
          <a:r>
            <a:rPr lang="he-IL" dirty="0" err="1"/>
            <a:t>נקיון</a:t>
          </a:r>
          <a:r>
            <a:rPr lang="he-IL" dirty="0"/>
            <a:t> החדר, מן רובי הנרות ומן השלחן המסודר יפה, ג"כ טוב הוא, כי גופו מתרגש מזה ונפשו פנימה מבצבצת ומתרגשת באמירת ההגדה לאמרה מעט בהתלהבות לד' אף שאינו יודע מה זה ועל מה זה וזה.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והשנים שאנו מחשבים בהם הם שני החמה שנאמר בפסח [שמות </a:t>
          </a:r>
          <a:r>
            <a:rPr lang="he-IL" dirty="0" err="1"/>
            <a:t>כג</a:t>
          </a:r>
          <a:r>
            <a:rPr lang="he-IL" dirty="0"/>
            <a:t>, טו] שמור את חדש האביב ובשבועות כתיב [שם </a:t>
          </a:r>
          <a:r>
            <a:rPr lang="he-IL" dirty="0" err="1"/>
            <a:t>טז</a:t>
          </a:r>
          <a:r>
            <a:rPr lang="he-IL" dirty="0"/>
            <a:t>] חג הקציר ובסוכות כתיב [שם] חג האסיף וגידול התבואות וקצירתן </a:t>
          </a:r>
          <a:r>
            <a:rPr lang="he-IL" dirty="0" err="1"/>
            <a:t>ואסיפתן</a:t>
          </a:r>
          <a:r>
            <a:rPr lang="he-IL" dirty="0"/>
            <a:t> אינו תלוי רק בחדשי החמה שבחמה תלויה השתנות העיתים הקור והחום הקיץ והחורף.</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custT="1"/>
      <dgm:spPr/>
      <dgm:t>
        <a:bodyPr/>
        <a:lstStyle/>
        <a:p>
          <a:pPr rtl="1"/>
          <a:r>
            <a:rPr lang="he-IL" sz="1800" dirty="0"/>
            <a:t>הרמב"ם פותח את הלכות קידוש החדש באמירה: "חדשי השנה הם חדשי הלבנה שנאמר [במדבר </a:t>
          </a:r>
          <a:r>
            <a:rPr lang="he-IL" sz="1800" dirty="0" err="1"/>
            <a:t>כח</a:t>
          </a:r>
          <a:r>
            <a:rPr lang="he-IL" sz="1800" dirty="0"/>
            <a:t>, יד] עולת חדש בחדשו".</a:t>
          </a:r>
        </a:p>
        <a:p>
          <a:pPr rtl="1"/>
          <a:r>
            <a:rPr lang="he-IL" sz="1800" dirty="0"/>
            <a:t>מסביר הערוך השולחן </a:t>
          </a:r>
          <a:r>
            <a:rPr lang="he-IL" sz="500" dirty="0"/>
            <a:t>(אורח חיים סימן </a:t>
          </a:r>
          <a:r>
            <a:rPr lang="he-IL" sz="500" dirty="0" err="1"/>
            <a:t>תיז</a:t>
          </a:r>
          <a:r>
            <a:rPr lang="he-IL" sz="500" dirty="0"/>
            <a:t> סעיף א): </a:t>
          </a:r>
          <a:r>
            <a:rPr lang="he-IL" sz="1800" dirty="0"/>
            <a:t>"כלומר חדש הלבנה נראית כדבר חדש שבחצי הראשון הולכת וגדלה ובחצי השני הולכת ומתמעטת עד שתחשך כולה ואח"כ מתחדשת </a:t>
          </a:r>
          <a:r>
            <a:rPr lang="he-IL" sz="1800" dirty="0" err="1"/>
            <a:t>משא"כ</a:t>
          </a:r>
          <a:r>
            <a:rPr lang="he-IL" sz="1800" dirty="0"/>
            <a:t> חדשי החמה אין ניכר לעין שום השתנות </a:t>
          </a:r>
          <a:r>
            <a:rPr lang="he-IL" sz="1800" dirty="0" err="1"/>
            <a:t>ומדאמרה</a:t>
          </a:r>
          <a:r>
            <a:rPr lang="he-IL" sz="1800" dirty="0"/>
            <a:t> תורה </a:t>
          </a:r>
          <a:r>
            <a:rPr lang="he-IL" sz="1800" dirty="0">
              <a:highlight>
                <a:srgbClr val="FF00FF"/>
              </a:highlight>
            </a:rPr>
            <a:t>בחדשו </a:t>
          </a:r>
          <a:r>
            <a:rPr lang="he-IL" sz="1800" dirty="0"/>
            <a:t>מבואר </a:t>
          </a:r>
          <a:r>
            <a:rPr lang="he-IL" sz="1800" dirty="0" err="1"/>
            <a:t>להדיא</a:t>
          </a:r>
          <a:r>
            <a:rPr lang="he-IL" sz="1800" dirty="0"/>
            <a:t> שהחידוש יהיה ניכר וזהו חדשי הלבנה.</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נמצאנו למדים, שעיבור השנה נועד כדי להשוות את מערכת הזמנים הנקבעת על ידי החמה, עם זו של הלבנה. </a:t>
          </a:r>
        </a:p>
        <a:p>
          <a:pPr rtl="1"/>
          <a:r>
            <a:rPr lang="he-IL" dirty="0"/>
            <a:t>נתבונן: בחמה אותיות – מח</a:t>
          </a:r>
        </a:p>
        <a:p>
          <a:pPr rtl="1"/>
          <a:r>
            <a:rPr lang="he-IL" dirty="0"/>
            <a:t>בלבנה אותיות - לב</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ושנת החמה יתירה על שנת הלבנה קרוב לאחד עשר יום לפיכך כשיתקבץ מן התוספת הזה כל' יום או פחות מעט </a:t>
          </a:r>
          <a:r>
            <a:rPr lang="he-IL" dirty="0" err="1"/>
            <a:t>מוסיפין</a:t>
          </a:r>
          <a:r>
            <a:rPr lang="he-IL" dirty="0"/>
            <a:t> חדש אחד על השנה </a:t>
          </a:r>
          <a:r>
            <a:rPr lang="he-IL" dirty="0" err="1"/>
            <a:t>ועושין</a:t>
          </a:r>
          <a:r>
            <a:rPr lang="he-IL" dirty="0"/>
            <a:t> בשנה זו י"ג חדשים ויש בו שני אדרים אדר ראשון ואדר שני וזו השנה נקראת מעוברת".</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המוסלמים מונים ללבנה בלבד, ומה שכל </a:t>
          </a:r>
          <a:r>
            <a:rPr lang="he-IL" dirty="0" err="1"/>
            <a:t>י''ב</a:t>
          </a:r>
          <a:r>
            <a:rPr lang="he-IL" dirty="0"/>
            <a:t> חודשים הם מחליפים שנה, גם כנראה העתיקו מהיהודים, או מזה שהיום הוא </a:t>
          </a:r>
          <a:r>
            <a:rPr lang="he-IL" dirty="0" err="1"/>
            <a:t>י''ב</a:t>
          </a:r>
          <a:r>
            <a:rPr lang="he-IL" dirty="0"/>
            <a:t> שעות. </a:t>
          </a:r>
        </a:p>
        <a:p>
          <a:pPr rtl="1"/>
          <a:r>
            <a:rPr lang="he-IL" dirty="0">
              <a:highlight>
                <a:srgbClr val="FF00FF"/>
              </a:highlight>
            </a:rPr>
            <a:t>אין שנה ללבנה, ואין חודש לחמה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כידוע, בצורת לוח השנה יש הבדל גדול מאוד בין </a:t>
          </a:r>
          <a:r>
            <a:rPr lang="he-IL" dirty="0" err="1"/>
            <a:t>הגוים</a:t>
          </a:r>
          <a:r>
            <a:rPr lang="he-IL" dirty="0"/>
            <a:t> לבין היהודים, הנוצרים מונים לחמה בלבד, ומה שהם חילקו את השנה </a:t>
          </a:r>
          <a:r>
            <a:rPr lang="he-IL" dirty="0" err="1"/>
            <a:t>לי''ב</a:t>
          </a:r>
          <a:r>
            <a:rPr lang="he-IL" dirty="0"/>
            <a:t> חלקים ולא ל10 למשל, כנראה העתיקו מלוח השנה היהודי.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מח שליט על הלב הוא פתגם המתאר מצב בו השכל שולט על המידות שבלב, כלומר מצב בו השכל שבמח הוא </a:t>
          </a:r>
          <a:r>
            <a:rPr lang="he-IL" dirty="0" err="1"/>
            <a:t>הכח</a:t>
          </a:r>
          <a:r>
            <a:rPr lang="he-IL" dirty="0"/>
            <a:t> המוביל והמנחה את האדם, </a:t>
          </a:r>
        </a:p>
        <a:p>
          <a:pPr rtl="1"/>
          <a:r>
            <a:rPr lang="he-IL" dirty="0"/>
            <a:t>המצב ההופכי הוא מצב בו תאוות ורגשות שמקורם בלב הם </a:t>
          </a:r>
          <a:r>
            <a:rPr lang="he-IL" dirty="0" err="1"/>
            <a:t>הכח</a:t>
          </a:r>
          <a:r>
            <a:rPr lang="he-IL" dirty="0"/>
            <a:t> המוביל את האדם. </a:t>
          </a:r>
        </a:p>
        <a:p>
          <a:pPr rtl="1"/>
          <a:r>
            <a:rPr lang="he-IL" dirty="0"/>
            <a:t>באה התורה ומלמדת אותנו – התפקיד שלנו לדאוג לאחד חמה ולבנה – לעשות מצוות עם הלב.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לעומת זאת ביהדות לא רק שאנו מתחשבים בשנים המאורות, אלא אנו היהודים היחידים בעולם כולו שעושים איחוד חמה ולבנה. </a:t>
          </a:r>
        </a:p>
        <a:p>
          <a:pPr rtl="1"/>
          <a:r>
            <a:rPr lang="he-IL" dirty="0"/>
            <a:t>וזו המצווה הראשונה שניתנה לעם ישראל עוד במצרים "החודש הזה לכם ראש חודשים".</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אפשר לעשות מצוות בגלל הכרת השכל בחשיבותם.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אפשר לעשות מצוות מתוך טייס אוטומטי. </a:t>
          </a:r>
        </a:p>
        <a:p>
          <a:pPr rtl="1"/>
          <a:r>
            <a:rPr lang="he-IL" dirty="0"/>
            <a:t>כך הם 70% מהפעולות שלנו.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רבי ליב </a:t>
          </a:r>
          <a:r>
            <a:rPr lang="he-IL" dirty="0" err="1"/>
            <a:t>מינצברג</a:t>
          </a:r>
          <a:r>
            <a:rPr lang="he-IL" dirty="0"/>
            <a:t> זצ"ל היה מזכיר אלפי פעמים (כמעט בכל שיחותיו) את הפסוק *ונתתי את תורתי  בקרבם ועל לבם </a:t>
          </a:r>
          <a:r>
            <a:rPr lang="he-IL" dirty="0" err="1"/>
            <a:t>אכתבנה</a:t>
          </a:r>
          <a:r>
            <a:rPr lang="he-IL" dirty="0"/>
            <a:t>*. </a:t>
          </a:r>
        </a:p>
        <a:p>
          <a:pPr rtl="1"/>
          <a:r>
            <a:rPr lang="he-IL" dirty="0"/>
            <a:t>התורה צריכה להיכנס לתוך הקרביים שלנו ולהפוך חלק  מאיתנו. הוא הזכיר אינספור את הגמרא: "ובתורתו יהגה" וכי זוהי תורתו של ההוגה?  הרי זוהי תורת השם? והגמרא משיבה כאן לפני הלימוד וכאן לאחר הלימוד. לפני הלימוד  זהו תורת השם אך לאחר הלימוד זה *תורה </a:t>
          </a:r>
          <a:r>
            <a:rPr lang="he-IL" dirty="0" err="1"/>
            <a:t>דיליה</a:t>
          </a:r>
          <a:r>
            <a:rPr lang="he-IL" dirty="0"/>
            <a:t>*. תורתו של הלומד. חלק ממנו.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הזכות היא לעשות מצוות מתוך הבנת השכל והרגשת הלב עד כמה הם מועילים לי ועושים לי טוב.</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0" i="0" dirty="0"/>
            <a:t>למשל </a:t>
          </a:r>
          <a:r>
            <a:rPr lang="he-IL" dirty="0"/>
            <a:t>שאלו במפגש אימון את המתאמן: </a:t>
          </a:r>
        </a:p>
        <a:p>
          <a:pPr rtl="1"/>
          <a:r>
            <a:rPr lang="he-IL" dirty="0">
              <a:solidFill>
                <a:srgbClr val="FFC000"/>
              </a:solidFill>
            </a:rPr>
            <a:t>מדוע אינך קובע פעם בשבוע לבדוק כיצד תוכל להתקדם בנתינת מחמאות לרעייתך? </a:t>
          </a:r>
        </a:p>
        <a:p>
          <a:pPr rtl="1"/>
          <a:r>
            <a:rPr lang="he-IL" dirty="0">
              <a:solidFill>
                <a:srgbClr val="FFC000"/>
              </a:solidFill>
            </a:rPr>
            <a:t>הוא ענה: זה קשה לי.</a:t>
          </a:r>
        </a:p>
        <a:p>
          <a:pPr rtl="1"/>
          <a:r>
            <a:rPr lang="he-IL" dirty="0">
              <a:solidFill>
                <a:srgbClr val="FFC000"/>
              </a:solidFill>
            </a:rPr>
            <a:t>שאלו מה אתה מרגיש: אני עסוק שוכח את הקביעות ולא יודע כיצד לעשות. </a:t>
          </a:r>
        </a:p>
        <a:p>
          <a:pPr rtl="1"/>
          <a:r>
            <a:rPr lang="he-IL" b="0" i="0" dirty="0"/>
            <a:t>בשיחה הזו הוא לא ענה מה הוא מרגיש. הוא נתן הצצה לקושי שלו, הרבה מידע (חשוב ורלוונטי) אך היא לא נתן מידע הרגשי. </a:t>
          </a:r>
        </a:p>
        <a:p>
          <a:pPr rtl="1"/>
          <a:r>
            <a:rPr lang="he-IL" b="0" i="0" dirty="0"/>
            <a:t>הוא לא אמר מה הוא מרגיש כלפי הקביעות הזו, אנחנו לפעמים מנחשים מה הרגש המסתתר. אז נסו לרגע לחשוב. מה הרגש שהסתתר אצל אותה אדם?</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פונקציה כל כך בסיסית שיש בה מלא מידע ותוכן ועדיין אנחנו ממעטים להשתמש בה.</a:t>
          </a:r>
        </a:p>
        <a:p>
          <a:pPr rtl="1"/>
          <a:r>
            <a:rPr lang="he-IL" b="0" i="0" dirty="0"/>
            <a:t>אם לרגע תקשיבו לאנשים שסביבכם תשמעו שהם רוצים להעביר לכם הרבה מידע. הם יספרו לכם מה היה, באיזה שעה ולמה זה קרה. יפרטו לכם את המחשבות והפרשנויות לכל סיטואציה. במהלך השיחה אנחנו כמאזינים בדרך כלל שואלים הרבה שאלות, מנסים להבין את התמונה הרחבה.</a:t>
          </a:r>
        </a:p>
        <a:p>
          <a:pPr rtl="1"/>
          <a:r>
            <a:rPr lang="he-IL" b="0" i="0" dirty="0"/>
            <a:t>לצערנו ישנה שאלה אחת שלא נשאלת מספיק והיא "מה הרגשת?". </a:t>
          </a:r>
        </a:p>
        <a:p>
          <a:pPr rtl="1"/>
          <a:r>
            <a:rPr lang="he-IL" b="0" i="0" dirty="0"/>
            <a:t>השיח על "רגש" מעורר בלא מעט אנשים רתיעה והימנעות. כאשר אנחנו שומעים סיפור רובנו מעדיפים להסיק מסקנות לגבי הרגשות אשר עלו בסיטואציה ולא מדברים על הרגש במפורש או שואלים על קיומו.</a:t>
          </a:r>
        </a:p>
        <a:p>
          <a:pPr rtl="1"/>
          <a:r>
            <a:rPr lang="he-IL" b="0" i="0" dirty="0"/>
            <a:t>בחברה כיום לא משתמשים מספיק בביטויים המציינים את הרגש. גם כאשר נשאלת שאלה הקשורה לרגשות לרוב תקבלו תשובה שלא תציין רגש ספציפי. </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1" i="0" dirty="0"/>
            <a:t>2. לשאול – לא להניח הנחות.</a:t>
          </a:r>
          <a:r>
            <a:rPr lang="he-IL" b="0" i="0" dirty="0"/>
            <a:t> </a:t>
          </a:r>
        </a:p>
        <a:p>
          <a:pPr rtl="1"/>
          <a:r>
            <a:rPr lang="he-IL" b="0" i="0" dirty="0"/>
            <a:t>במהלך שיחה תמיד עדיף שתשאלו "מה אתה מרגיש?" ואל תשאלו על קיומו של רגש ספציפי. </a:t>
          </a:r>
        </a:p>
        <a:p>
          <a:pPr rtl="1"/>
          <a:r>
            <a:rPr lang="he-IL" b="0" i="0" dirty="0"/>
            <a:t>עדיף לשאול מה אתה מרגיש? ולא לשאול "הרגשת תסכול? הרגשת כעס?". </a:t>
          </a:r>
        </a:p>
        <a:p>
          <a:pPr rtl="1"/>
          <a:r>
            <a:rPr lang="he-IL" b="0" i="0" dirty="0"/>
            <a:t>שאלה כללית תאפשר מגוון רחב יותר של רגשות ולא תמקד את השיח על הרגש שלדעתכם אמור להיות החזק ביותר. </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1" i="0" u="sng" dirty="0"/>
            <a:t>אז בוא נדבר פרקטית, איך לדבר על רגשות?</a:t>
          </a:r>
          <a:r>
            <a:rPr lang="he-IL" b="0" i="0" dirty="0"/>
            <a:t> </a:t>
          </a:r>
        </a:p>
        <a:p>
          <a:pPr rtl="1"/>
          <a:r>
            <a:rPr lang="he-IL" b="1" i="0" dirty="0"/>
            <a:t>1. זכרו בכל שיחה- רב הנסתר על הגלוי.</a:t>
          </a:r>
          <a:r>
            <a:rPr lang="he-IL" b="0" i="0" dirty="0"/>
            <a:t> גם אם אתם משוכנעים שאתם מבינים לעומק את הסיפור שמספרים לכם, זכרו שאתם לא רואים את כל התמונה ולא מקבלים מידע על כל החוויה. </a:t>
          </a:r>
        </a:p>
        <a:p>
          <a:pPr rtl="1"/>
          <a:r>
            <a:rPr lang="he-IL" b="0" i="0" dirty="0"/>
            <a:t>ההבנה הזו תאפשר לכם מלכתחילה </a:t>
          </a:r>
          <a:r>
            <a:rPr lang="he-IL" b="0" i="0" dirty="0" err="1"/>
            <a:t>להכנס</a:t>
          </a:r>
          <a:r>
            <a:rPr lang="he-IL" b="0" i="0" dirty="0"/>
            <a:t> לשיחה מתוך רצון לחקור ולהבין ולא מתוך רצון להוכיח שהבנתם כבר. </a:t>
          </a:r>
        </a:p>
        <a:p>
          <a:pPr rtl="1"/>
          <a:r>
            <a:rPr lang="he-IL" b="0" i="0" dirty="0"/>
            <a:t>זה בדיוק הזמן לנסות ולקבל מידע על הרגשות שכן הוא נותן לכם רובד נוסף שלרוב אינו גלוי לעין.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(א) בַּחֹדֶשׁ הַשְּׁלִישִׁי לְצֵאת בְּנֵי יִשְׂרָאֵל מֵאֶרֶץ מִצְרָיִם בַּיּוֹם הַזֶּה בָּאוּ מִדְבַּר סִינָי:</a:t>
          </a:r>
        </a:p>
        <a:p>
          <a:pPr rtl="1"/>
          <a:r>
            <a:rPr lang="he-IL" dirty="0"/>
            <a:t>(ב) </a:t>
          </a:r>
          <a:r>
            <a:rPr lang="he-IL" dirty="0" err="1"/>
            <a:t>וַיִּסְעו</a:t>
          </a:r>
          <a:r>
            <a:rPr lang="he-IL" dirty="0"/>
            <a:t>ּ מֵרְפִידִים וַיָּבֹאוּ מִדְבַּר סִינַי וַיַּחֲנוּ בַּמִּדְבָּר </a:t>
          </a:r>
          <a:r>
            <a:rPr lang="he-IL" dirty="0" err="1"/>
            <a:t>וַיִּחַן</a:t>
          </a:r>
          <a:r>
            <a:rPr lang="he-IL" dirty="0"/>
            <a:t> שָׁם יִשְׂרָאֵל נֶגֶד הָהָר:</a:t>
          </a:r>
        </a:p>
        <a:p>
          <a:pPr rtl="1"/>
          <a:r>
            <a:rPr lang="he-IL" dirty="0"/>
            <a:t>(ג) וּמֹשֶׁה עָלָה אֶל </a:t>
          </a:r>
          <a:r>
            <a:rPr lang="he-IL" dirty="0" err="1"/>
            <a:t>הָאֱלֹהִים</a:t>
          </a:r>
          <a:r>
            <a:rPr lang="he-IL" dirty="0"/>
            <a:t> וַיִּקְרָא אֵלָיו יְיָ מִן הָהָר </a:t>
          </a:r>
          <a:r>
            <a:rPr lang="he-IL" dirty="0" err="1"/>
            <a:t>לֵאמֹר</a:t>
          </a:r>
          <a:r>
            <a:rPr lang="he-IL" dirty="0"/>
            <a:t> כֹּה תֹאמַר לְבֵית יַעֲקֹב וְתַגֵּיד לִבְנֵי יִשְׂרָאֵל:</a:t>
          </a:r>
        </a:p>
        <a:p>
          <a:pPr rtl="1"/>
          <a:r>
            <a:rPr lang="he-IL" dirty="0"/>
            <a:t>(ד) אַתֶּם רְאִיתֶם אֲשֶׁר עָשִׂיתִי לְמִצְרָיִם וָאֶשָּׂא אֶתְכֶם עַל כַּנְפֵי נְשָׁרִים וָאָבִא אֶתְכֶם אֵלָי:</a:t>
          </a:r>
        </a:p>
        <a:p>
          <a:pPr rtl="1"/>
          <a:r>
            <a:rPr lang="he-IL" dirty="0"/>
            <a:t>(ה) וְעַתָּה אִם שָׁמוֹעַ תִּשְׁמְעוּ בְּקֹלִי וּשְׁמַרְתֶּם אֶת בְּרִיתִי וִהְיִיתֶם לִי סְגֻלָּה מִכָּל הָעַמִּים כִּי לִי כָּל הָאָרֶץ:</a:t>
          </a:r>
        </a:p>
        <a:p>
          <a:pPr rtl="1"/>
          <a:r>
            <a:rPr lang="he-IL" dirty="0"/>
            <a:t>(ו) וְאַתֶּם תִּהְיוּ לִי מַמְלֶכֶת כֹּהֲנִים וְגוֹי קָדוֹשׁ אֵלֶּה הַדְּבָרִים אֲשֶׁר תְּדַבֵּר אֶל בְּנֵי יִשְׂרָאֵל: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יש בתורה פרשה מיוחדת שהיא ההקדמה למתן תורה, </a:t>
          </a:r>
          <a:r>
            <a:rPr lang="he-IL" dirty="0" err="1"/>
            <a:t>הקב''ה</a:t>
          </a:r>
          <a:r>
            <a:rPr lang="he-IL" dirty="0"/>
            <a:t> מבקש ממשה לשאול את עם ישראל, האם הם רוצים לכרות ברית אהבה עם השי"ת, לחיות ביחד חיים משותפים באהבה וחיבה, להיות קרובים </a:t>
          </a:r>
          <a:r>
            <a:rPr lang="he-IL" dirty="0" err="1"/>
            <a:t>להשי"ת</a:t>
          </a:r>
          <a:r>
            <a:rPr lang="he-IL" dirty="0"/>
            <a:t>. מאה ועשרים שנה של חיבה ואהבה ודביקות עם השי"ת. </a:t>
          </a:r>
        </a:p>
        <a:p>
          <a:pPr rtl="1"/>
          <a:r>
            <a:rPr lang="he-IL" dirty="0"/>
            <a:t>וכפי הדביקות שיהיה להם בעולם הזה, כך היא תמשך לנצח. וכך נאמר: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הַגָּאוֹן רַבִּי זַלְמָן </a:t>
          </a:r>
          <a:r>
            <a:rPr lang="he-IL" dirty="0" err="1"/>
            <a:t>סוֹרוֹצְקִין</a:t>
          </a:r>
          <a:r>
            <a:rPr lang="he-IL" dirty="0"/>
            <a:t> זַצַ"ל מֵאִיר עִנְיָן זֶה עוֹד יוֹתֵר בְּאֹפֶן הַפְלֵא וָפֶלֶא. </a:t>
          </a:r>
          <a:endParaRPr lang="en-US" dirty="0"/>
        </a:p>
        <a:p>
          <a:pPr rtl="1"/>
          <a:r>
            <a:rPr lang="he-IL" b="0" dirty="0"/>
            <a:t>וְנִרְאֶה לְבָאֵר, כִּי שְׁנֵי כּוֹחוֹת </a:t>
          </a:r>
          <a:r>
            <a:rPr lang="he-IL" b="0" dirty="0" err="1"/>
            <a:t>עִקָּרִיִּים</a:t>
          </a:r>
          <a:r>
            <a:rPr lang="he-IL" b="0" dirty="0"/>
            <a:t> לָאָדָם: </a:t>
          </a:r>
        </a:p>
        <a:p>
          <a:pPr rtl="1"/>
          <a:r>
            <a:rPr lang="he-IL" b="0" dirty="0"/>
            <a:t>מוֹחַ – לַחֲשֹׁב מַחְשְׁבוֹת וְלָדַעַת חָכְמָה וּכַשְׁרוּת הַמַּעֲשֶׂה, וּבְזֶה עוֹלֶה, עַל פִּי רֹב הָאִישׁ עַל </a:t>
          </a:r>
          <a:r>
            <a:rPr lang="he-IL" b="0" dirty="0" err="1"/>
            <a:t>הָאִשָּׁה</a:t>
          </a:r>
          <a:r>
            <a:rPr lang="he-IL" b="0" dirty="0"/>
            <a:t>, כְּמוֹ </a:t>
          </a:r>
          <a:r>
            <a:rPr lang="he-IL" b="0" dirty="0" err="1"/>
            <a:t>בְּחָכְמַת</a:t>
          </a:r>
          <a:r>
            <a:rPr lang="he-IL" b="0" dirty="0"/>
            <a:t> הַתּוֹרָה וּבַדַּעַת, וְכֵן בְּחֶשְׁבּוֹן וְהַנְדָּסָה וְכַדּוֹמֶה. </a:t>
          </a:r>
        </a:p>
        <a:p>
          <a:pPr rtl="1"/>
          <a:r>
            <a:rPr lang="he-IL" b="0" dirty="0"/>
            <a:t>אֲבָל עוֹד כּוֹחַ אֶחָד לְנֶפֶשׁ הָאָדָם וְהוּא הָרֶגֶשׁ שֶׁבַּלֵּב וְהַבִּינָה הַתְּלוּיָה בּוֹ, וּבַדָּבָר הַזֶּה עוֹלָה </a:t>
          </a:r>
          <a:r>
            <a:rPr lang="he-IL" b="0" dirty="0" err="1"/>
            <a:t>הָאִשָּׁה</a:t>
          </a:r>
          <a:r>
            <a:rPr lang="he-IL" b="0" dirty="0"/>
            <a:t> עַל הָאִישׁ, כִּי רִגְשֵׁי </a:t>
          </a:r>
          <a:r>
            <a:rPr lang="he-IL" b="0" dirty="0" err="1"/>
            <a:t>הָאִשָּׁה</a:t>
          </a:r>
          <a:r>
            <a:rPr lang="he-IL" b="0" dirty="0"/>
            <a:t> מְפֻתָּחִים הַרְבֵּה יוֹתֵר מֵרִגְשֵׁי הָאִישׁ.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וּבְמִדְרָשׁ רַבָּה: "כֹּה תֹאמַר לְבֵית יַעֲקֹב - אֵלּוּ הַנָּשִׁים, וְתַגֵּיד לִבְנֵי יִשְׂרָאֵל - אֵלּוּ הָאֲנָשִׁים".</a:t>
          </a:r>
        </a:p>
        <a:p>
          <a:pPr rtl="1"/>
          <a:r>
            <a:rPr lang="he-IL" dirty="0"/>
            <a:t> הֲרֵי לְךָ אַזְהָרָה מְפֹרֶשֶׁת לְהַקְדִּים </a:t>
          </a:r>
          <a:r>
            <a:rPr lang="he-IL" dirty="0" err="1"/>
            <a:t>אִשָּׁה</a:t>
          </a:r>
          <a:r>
            <a:rPr lang="he-IL" dirty="0"/>
            <a:t> לָאִישׁ </a:t>
          </a:r>
          <a:r>
            <a:rPr lang="he-IL" dirty="0" err="1"/>
            <a:t>בְּעִנְיְנֵי</a:t>
          </a:r>
          <a:r>
            <a:rPr lang="he-IL" dirty="0"/>
            <a:t> אֱמוּנָה וְדָת. </a:t>
          </a:r>
        </a:p>
        <a:p>
          <a:pPr rtl="1"/>
          <a:r>
            <a:rPr lang="he-IL" dirty="0"/>
            <a:t>וּמַה טַּעַם יֵשׁ בַּדָּבָר?</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custLinFactNeighborX="1549" custLinFactNeighborY="-25813">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3" qsCatId="simple" csTypeId="urn:microsoft.com/office/officeart/2005/8/colors/accent4_2" csCatId="accent4" phldr="1"/>
      <dgm:spPr/>
      <dgm:t>
        <a:bodyPr/>
        <a:lstStyle/>
        <a:p>
          <a:pPr rtl="1"/>
          <a:endParaRPr lang="he-IL"/>
        </a:p>
      </dgm:t>
    </dgm:pt>
    <dgm:pt modelId="{6FE1E1AA-06F7-4D77-92B1-672813D02FA3}">
      <dgm:prSet phldrT="[טקסט]"/>
      <dgm:spPr/>
      <dgm:t>
        <a:bodyPr/>
        <a:lstStyle/>
        <a:p>
          <a:pPr rtl="1"/>
          <a:r>
            <a:rPr lang="he-IL" b="1" dirty="0" err="1"/>
            <a:t>האשה</a:t>
          </a:r>
          <a:r>
            <a:rPr lang="he-IL" b="1" dirty="0"/>
            <a:t> מכירה את מי שאמר והיה העולם</a:t>
          </a:r>
          <a:endParaRPr lang="en-US" b="1" dirty="0"/>
        </a:p>
        <a:p>
          <a:pPr rtl="1"/>
          <a:r>
            <a:rPr lang="he-IL" b="0" dirty="0"/>
            <a:t>אֱמֹר מֵעָתָּה, שֶׁהָאִישׁ מְסֻגָּל בְּמוֹחוֹ הֶחָרִיף לִלְמֹד הַתּוֹרָה בְּעִיּוּן </a:t>
          </a:r>
          <a:r>
            <a:rPr lang="he-IL" b="0" dirty="0" err="1"/>
            <a:t>וּסְבָרָא</a:t>
          </a:r>
          <a:r>
            <a:rPr lang="he-IL" b="0" dirty="0"/>
            <a:t> יוֹתֵר </a:t>
          </a:r>
          <a:r>
            <a:rPr lang="he-IL" b="0" dirty="0" err="1"/>
            <a:t>מֵהָאִשָּׁה</a:t>
          </a:r>
          <a:r>
            <a:rPr lang="he-IL" b="0" dirty="0"/>
            <a:t>, אֲבָל </a:t>
          </a:r>
          <a:r>
            <a:rPr lang="he-IL" b="0" dirty="0" err="1"/>
            <a:t>הָאִשָּׁה</a:t>
          </a:r>
          <a:r>
            <a:rPr lang="he-IL" b="0" dirty="0"/>
            <a:t> בְּלֵב מֵבִין וּבְרֶגֶשׁ מְפֻתָּח, מְסֻגֶּלֶת יוֹתֵר מֵהָאִישׁ לְהַכִּיר אֶת מִי שֶׁאָמַר וְהָיָה הָעוֹלָם, וּלְהַאֲמִין בּוֹ בֶּאֱמוּנָה פְּשׁוּטָה. </a:t>
          </a:r>
        </a:p>
        <a:p>
          <a:pPr rtl="1"/>
          <a:r>
            <a:rPr lang="he-IL" b="0" dirty="0"/>
            <a:t>כִּי הָאֱמוּנָה תְּלוּיָה בַּלֵּב וּבְרִגְשׁוֹתָיו וּכְמוֹ שֶׁנֶּאֱמַר "וּמִבְּשָׂרִי אֶחֱזֶה אֱלוֹהַּ" (אִיּוֹב י"ט). וְהָעוֹלָם מֵעִיד עַל בּוֹרְאוֹ, כְּמוֹ שֶׁנֶּאֱמַר "הַשָּׁמַיִם מְסַפְּרִים כְּבוֹד אֵל" (תְּהִלִּים י"ט), וְכָל מִי שֶׁמִּתְרַגֵּשׁ יוֹתֵר מֵהֲדַר הַטֶּבַע וּמִמַּעֲשֵׂי ה' מְסֻגָּל יוֹתֵר לְהַכִּיר אֶת בּוֹרְאוֹ וּלְהַרְגִּישׁ אֶת הַשְׁגָּחָתוֹ עַל בְּרִיּוֹתָיו. </a:t>
          </a:r>
        </a:p>
        <a:p>
          <a:pPr rtl="1"/>
          <a:r>
            <a:rPr lang="he-IL" b="0" dirty="0"/>
            <a:t>מַה שֶּׁאֵין כֵּן בָּאִישׁ שֶׁהוּא </a:t>
          </a:r>
          <a:r>
            <a:rPr lang="he-IL" b="0" dirty="0" err="1"/>
            <a:t>מִצְטַיֵּן</a:t>
          </a:r>
          <a:r>
            <a:rPr lang="he-IL" b="0" dirty="0"/>
            <a:t> רַק בְּשִׂכְלוֹ </a:t>
          </a:r>
          <a:r>
            <a:rPr lang="he-IL" b="0" dirty="0" err="1"/>
            <a:t>וְחָכְמָתו</a:t>
          </a:r>
          <a:r>
            <a:rPr lang="he-IL" b="0" dirty="0"/>
            <a:t>ֹ, דְּבָרִים שֶׁאִי אֶפְשָׁר לָבוֹא עַל יָדָם אֶל הָאֱמוּנָה הַפְּשׁוּטָה וְהַטְּהוֹרָה.</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buSzPts val="900"/>
            <a:buFont typeface="Wingdings" panose="05000000000000000000" pitchFamily="2" charset="2"/>
            <a:buChar char=""/>
          </a:pPr>
          <a:r>
            <a:rPr lang="he-IL" b="1" dirty="0"/>
            <a:t>לָכֵן אָמְרוּ </a:t>
          </a:r>
          <a:r>
            <a:rPr lang="he-IL" b="1" dirty="0" err="1"/>
            <a:t>חֲז</a:t>
          </a:r>
          <a:r>
            <a:rPr lang="he-IL" b="1" dirty="0"/>
            <a:t>ַ''ל: "נָשִׁים רַחְמָנִיּוֹת הֵן" (מְגִלָּה י"ד). </a:t>
          </a:r>
          <a:endParaRPr lang="en-US" dirty="0"/>
        </a:p>
        <a:p>
          <a:pPr rtl="1">
            <a:buSzPts val="900"/>
            <a:buFont typeface="Wingdings" panose="05000000000000000000" pitchFamily="2" charset="2"/>
            <a:buChar char=""/>
          </a:pPr>
          <a:r>
            <a:rPr lang="he-IL" b="1" dirty="0"/>
            <a:t>בְּבִינָה גְּדוֹלָה </a:t>
          </a:r>
          <a:r>
            <a:rPr lang="he-IL" b="1" dirty="0" err="1"/>
            <a:t>הָאִשָּׁה</a:t>
          </a:r>
          <a:r>
            <a:rPr lang="he-IL" b="1" dirty="0"/>
            <a:t> מֵהָאִישׁ, כְּמוֹ שֶׁדָּרְשׁוּ </a:t>
          </a:r>
          <a:r>
            <a:rPr lang="he-IL" b="1" dirty="0" err="1"/>
            <a:t>חֲז</a:t>
          </a:r>
          <a:r>
            <a:rPr lang="he-IL" b="1" dirty="0"/>
            <a:t>ַ''ל (נִדָּה מה): "'</a:t>
          </a:r>
          <a:r>
            <a:rPr lang="he-IL" b="1" dirty="0" err="1"/>
            <a:t>וַיִּבֶן</a:t>
          </a:r>
          <a:r>
            <a:rPr lang="he-IL" b="1" dirty="0"/>
            <a:t> ה' </a:t>
          </a:r>
          <a:r>
            <a:rPr lang="he-IL" b="1" dirty="0" err="1"/>
            <a:t>אֱלֹקִים</a:t>
          </a:r>
          <a:r>
            <a:rPr lang="he-IL" b="1" dirty="0"/>
            <a:t> אֶת הַצֵּלָע' - מְלַמֵּד שֶׁנָּתַן </a:t>
          </a:r>
          <a:r>
            <a:rPr lang="he-IL" b="1" dirty="0" err="1"/>
            <a:t>הַקָּבָּ''ה</a:t>
          </a:r>
          <a:r>
            <a:rPr lang="he-IL" b="1" dirty="0"/>
            <a:t> בִּינָה יְתֵרָה בָּאִשָּׁה מִבָּאִישׁ". </a:t>
          </a:r>
          <a:endParaRPr lang="en-US" dirty="0"/>
        </a:p>
        <a:p>
          <a:pPr rtl="1">
            <a:buSzPts val="900"/>
            <a:buFont typeface="Wingdings" panose="05000000000000000000" pitchFamily="2" charset="2"/>
            <a:buChar char=""/>
          </a:pPr>
          <a:r>
            <a:rPr lang="he-IL" b="1" dirty="0"/>
            <a:t>וְאָמְרוּ (בְּרָכוֹת י' ע"ב): "</a:t>
          </a:r>
          <a:r>
            <a:rPr lang="he-IL" b="1" dirty="0" err="1"/>
            <a:t>הָאִשָּׁה</a:t>
          </a:r>
          <a:r>
            <a:rPr lang="he-IL" b="1" dirty="0"/>
            <a:t> מַכֶּרֶת </a:t>
          </a:r>
          <a:r>
            <a:rPr lang="he-IL" b="1" dirty="0" err="1"/>
            <a:t>בְּאוֹרְחִין</a:t>
          </a:r>
          <a:r>
            <a:rPr lang="he-IL" b="1" dirty="0"/>
            <a:t> יוֹתֵר מִן הָאִישׁ". </a:t>
          </a:r>
          <a:endParaRPr lang="en-US" dirty="0"/>
        </a:p>
        <a:p>
          <a:pPr rtl="1">
            <a:buSzPts val="900"/>
            <a:buFont typeface="Wingdings" panose="05000000000000000000" pitchFamily="2" charset="2"/>
            <a:buChar char=""/>
          </a:pPr>
          <a:r>
            <a:rPr lang="he-IL" b="1" dirty="0" err="1"/>
            <a:t>וְהָאִשָּׁה</a:t>
          </a:r>
          <a:r>
            <a:rPr lang="he-IL" b="1" dirty="0"/>
            <a:t> נְדָרֶיהָ נִבְדָּקִים </a:t>
          </a:r>
          <a:r>
            <a:rPr lang="he-IL" dirty="0"/>
            <a:t>[פי': אִם יָדְעָה לְשֵׁם מִי נָדְרָה וּלְשֵׁם מִי הִקְדִּישָׁה, נָדְרָה נֶדֶר] </a:t>
          </a:r>
          <a:r>
            <a:rPr lang="he-IL" b="1" dirty="0"/>
            <a:t>בַּת </a:t>
          </a:r>
          <a:r>
            <a:rPr lang="he-IL" b="1" dirty="0" err="1"/>
            <a:t>י''א</a:t>
          </a:r>
          <a:r>
            <a:rPr lang="he-IL" b="1" dirty="0"/>
            <a:t> שָׁנָה, וְהָאִישׁ בֶּן </a:t>
          </a:r>
          <a:r>
            <a:rPr lang="he-IL" b="1" dirty="0" err="1"/>
            <a:t>י''ב</a:t>
          </a:r>
          <a:r>
            <a:rPr lang="he-IL" b="1" dirty="0"/>
            <a:t> שָׁנָה. הֲרֵי </a:t>
          </a:r>
          <a:r>
            <a:rPr lang="he-IL" b="1" dirty="0" err="1"/>
            <a:t>שֶׁהָאִשָּׁה</a:t>
          </a:r>
          <a:r>
            <a:rPr lang="he-IL" b="1" dirty="0"/>
            <a:t> מְמַהֶרֶת לְהַכִּיר אֶת בּוֹרְאָהּ וְלָדַעַת לְשֵׁם מִי נָדְרָה, קֹדֶם לָאִישׁ. לָכֵן </a:t>
          </a:r>
          <a:r>
            <a:rPr lang="he-IL" b="1" dirty="0" err="1"/>
            <a:t>הָאִשָּׁה</a:t>
          </a:r>
          <a:r>
            <a:rPr lang="he-IL" b="1" dirty="0"/>
            <a:t> נַעֲשֵׂית בַּת מִצְוָה גַּם כֵּן קֹדֶם לָאִישׁ. </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כֵּיוָן שֶׁהָרֶגֶשׁ הוּא הַבָּסִיס שֶׁל כָּל אָדָם, וּבְלִי הַסְכָּמַת הָרֶגֶשׁ לֹא יַצְלִיחַ הָאָדָם לָלֶכֶת בַּדֶּרֶךְ הַנְּכוֹנָה לְאֹרֶךְ זְמַן, בְּכוֹחָן שֶׁל הַנָּשִׁים עִם רִגְשׁוֹתֵיהֶן הַמְפֻתָּחִים, לְהוֹבִיל אֶת כָּל הָאֱנוֹשׁוּת לַכִּוּוּן הַנָּכוֹן. וּכְפִי שֶׁכָּתוּב בְּהֶמְשֵׁךְ הַמִּדְרָשׁ הַנַּ"ל, וְיוֹתֵר מֻסְבָּר בְּפִרְקֵי דְּרַבִּי אֱלִיעֶזֶר (פֶּרֶק מ"א), וז"ל:</a:t>
          </a:r>
          <a:r>
            <a:rPr lang="he-IL" b="1" dirty="0"/>
            <a:t> </a:t>
          </a:r>
          <a:endParaRPr lang="en-US" dirty="0"/>
        </a:p>
        <a:p>
          <a:pPr rtl="1"/>
          <a:r>
            <a:rPr lang="he-IL" b="1" dirty="0"/>
            <a:t>אָמַר לוֹ הַקָּבָּ"ה לְמֹשֶׁה: "לֵךְ אֱמֹר לָהֶם לִבְנוֹת יִשְׂרָאֵל אִם רוֹצוֹת הֵן לְקַבֵּל אֶת הַתּוֹרָה". וְלָמָּה שָׁאֲלוּ לַנָּשִׁים? לְפִי שֶׁדַּרְכָּן שֶׁל אֲנָשִׁים </a:t>
          </a:r>
          <a:r>
            <a:rPr lang="he-IL" b="1" dirty="0" err="1"/>
            <a:t>הוֹלְכִין</a:t>
          </a:r>
          <a:r>
            <a:rPr lang="he-IL" b="1" dirty="0"/>
            <a:t> אַחֲרֵי דַּעְתָּן שֶׁל נָשִׁים, שֶׁנֶּאֱמַר "כֹּה תֹאמַר לְבֵית יַעֲקֹב" אֵלּוּ הַנָּשִׁים "וְתַגֵּיד לִבְנֵי יִשְׂרָאֵל" אֵלּוּ הָאֲנָשִׁים. וְעָנוּ כֻּלָּם בְּפֶה אֶחָד וְאָמְרוּ "כֹּל אֲשֶׁר דִּבֶּר ה' נַעֲשֶׂה וְנִשְׁמָע".</a:t>
          </a:r>
          <a:endParaRPr lang="en-US" dirty="0"/>
        </a:p>
        <a:p>
          <a:pPr rtl="1"/>
          <a:r>
            <a:rPr lang="he-IL" dirty="0"/>
            <a:t>וּמַסְבִּיר הַדְּבָרִים בְּסֵפֶר שֵׁם מִשְּׁמוּאֵל (מִשְׁפָּטִים תרע"ח) </a:t>
          </a:r>
          <a:r>
            <a:rPr lang="he-IL" dirty="0" err="1"/>
            <a:t>שֶׁהַכַּוָּנָה</a:t>
          </a:r>
          <a:r>
            <a:rPr lang="he-IL" dirty="0"/>
            <a:t>, שֶׁבְּתוֹךְ כָּל אָדָם בְּאֹפֶן טִבְעִי הַשֵּׂכֶל הוֹלֵךְ אַחֲרֵי הָרֶגֶשׁ, שֶׁבְּלִי </a:t>
          </a:r>
          <a:r>
            <a:rPr lang="he-IL" dirty="0" err="1"/>
            <a:t>תִּקּוּן</a:t>
          </a:r>
          <a:r>
            <a:rPr lang="he-IL" dirty="0"/>
            <a:t> הָרֶגֶשׁ הַשֵּׂכֶל לֹא יַחֲזִיק מַעֲמָד. וְלָכֵן בְּקַבָּלַת הַתּוֹרָה הָיָה נִצְרָךְ קֹדֶם הַסְכָּמַת הָרֶגֶשׁ שֶׁל הַנָּשִׁים וְאַחַר כָּךְ לִפְנוֹת לַשֵּׂכֶל שֶׁל הַגְּבָרִים, וּבְצוּרָה זוֹ </a:t>
          </a:r>
          <a:r>
            <a:rPr lang="he-IL" dirty="0" err="1"/>
            <a:t>הַ"נַעֲשֶׂה</a:t>
          </a:r>
          <a:r>
            <a:rPr lang="he-IL" dirty="0"/>
            <a:t> וְנִשְׁמָע" שֶׁהִכְרִיזוּ הָיָה מְבֻסָּס וּבַר קִיּוּם.</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1" dirty="0" err="1"/>
            <a:t>האשה</a:t>
          </a:r>
          <a:r>
            <a:rPr lang="he-IL" b="1" dirty="0"/>
            <a:t> ראשונה להשיב את המלך</a:t>
          </a:r>
          <a:endParaRPr lang="en-US" b="1" dirty="0"/>
        </a:p>
        <a:p>
          <a:pPr rtl="1"/>
          <a:r>
            <a:rPr lang="he-IL" b="1" dirty="0"/>
            <a:t>וּבְשָׁעָה שֶׁהָאֱמוּנָה רְפוּיָה, וְהַשְּׂרִידִים אֲשֶׁר ה' קוֹרֵא אֲלֵיהֶם מְחַפְּשִׂים תַּחְבּוּלוֹת לְחַמֵּם אֶת הַלְּבָבוֹת וּלְהָפִיחַ בָּהֶם רוּחַ ה', עֲלֵיהֶם לְבַכֵּר אֶת הַלֵּב עַל הַמּוֹחַ, לִפְנוֹת מִקֹּדֶם אֶל </a:t>
          </a:r>
          <a:r>
            <a:rPr lang="he-IL" b="1" dirty="0" err="1"/>
            <a:t>הָאִשָּׁה</a:t>
          </a:r>
          <a:r>
            <a:rPr lang="he-IL" b="1" dirty="0"/>
            <a:t> הַנְּבוֹנָה וּבַעֲלַת הָרֶגֶשׁ, לְלַמְּדָהּ דַּעַת וְיִרְאַת ה' כְּדֵי שֶׁתִּהְיֶה הִיא הָרִאשׁוֹנָה "לְהָשִׁיב אֶת הַמֶּלֶךְ" </a:t>
          </a:r>
          <a:r>
            <a:rPr lang="he-IL" dirty="0"/>
            <a:t>[פי' לְהַחְזִיר אֶת הַהַכָּרָה בְּמֶלֶךְ מַלְכֵי הַמְּלָכִים </a:t>
          </a:r>
          <a:r>
            <a:rPr lang="he-IL" dirty="0" err="1"/>
            <a:t>ית</a:t>
          </a:r>
          <a:r>
            <a:rPr lang="he-IL" dirty="0"/>
            <a:t>' לְעַם יִשְׂרָאֵל]</a:t>
          </a:r>
          <a:r>
            <a:rPr lang="he-IL" b="1" dirty="0"/>
            <a:t>, כִּי הֲלוֹא הִיא מְסֻגֶּלֶת יוֹתֵר לְהַאֲמִין בּוֹ בֶּאֱמוּנָה הַבָּאָה מֵעִמְקֵי הַלֵּב בְּלֹא הִתְחַכְּמוּת יְתֵרָה וּבִקֹּרֶת מִצַּד הַשֵּׂכֶל הַקַּר. וְאִשָּׁה יִרְאַת ה' הִיא תִתְהַלָּל עַל בַּעֲלָהּ וּבָנֶיהָ, לְחַמֵּם גַּם אֶת לֶב הַגְּבָרִים בְּאוֹר הָאֱמוּנָה.</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endParaRPr lang="he-IL" b="0" i="0"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custT="1"/>
      <dgm:spPr/>
      <dgm:t>
        <a:bodyPr/>
        <a:lstStyle/>
        <a:p>
          <a:pPr rtl="1"/>
          <a:endParaRPr lang="he-IL" sz="2000"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לדוגמה : אני אוכלת במסעדה. בראש עוברות לי מחשבות כמו: למה אני מבזבזת כסף.. זה מותרות.. החלטתי על דיאטה.. הילד בבית מחכה לי</a:t>
          </a:r>
          <a:r>
            <a:rPr lang="en-US" dirty="0"/>
            <a:t>..</a:t>
          </a:r>
        </a:p>
        <a:p>
          <a:pPr rtl="1"/>
          <a:r>
            <a:rPr lang="he-IL" dirty="0"/>
            <a:t>בלב אני מרגישה עונג מהטעם ופינוק. ומצד שני תחושת אשמה</a:t>
          </a:r>
          <a:r>
            <a:rPr lang="en-US" dirty="0"/>
            <a:t>.</a:t>
          </a:r>
        </a:p>
        <a:p>
          <a:pPr rtl="1"/>
          <a:r>
            <a:rPr lang="he-IL" dirty="0"/>
            <a:t>ומה קורה בפועל? תלוי איזה רגש חזק יותר, התענוג או האשמה</a:t>
          </a:r>
          <a:r>
            <a:rPr lang="en-US" dirty="0"/>
            <a:t>.</a:t>
          </a:r>
        </a:p>
        <a:p>
          <a:pPr rtl="1"/>
          <a:r>
            <a:rPr lang="he-IL" dirty="0"/>
            <a:t>ואת אזור </a:t>
          </a:r>
          <a:r>
            <a:rPr lang="he-IL" dirty="0" err="1"/>
            <a:t>ה׳בא</a:t>
          </a:r>
          <a:r>
            <a:rPr lang="he-IL" dirty="0"/>
            <a:t> לי׳ אני בכלל לא מרגישה</a:t>
          </a:r>
          <a:r>
            <a:rPr lang="en-US" dirty="0"/>
            <a:t>.</a:t>
          </a:r>
        </a:p>
        <a:p>
          <a:pPr rtl="1"/>
          <a:r>
            <a:rPr lang="he-IL" dirty="0"/>
            <a:t>המודעות למה שקורה לנו בכל המרכזים יכולה לספר לנו היכן אנחנו תקועים ומה מחכה לריפוי. </a:t>
          </a:r>
        </a:p>
        <a:p>
          <a:pPr rtl="1"/>
          <a:r>
            <a:rPr lang="he-IL" dirty="0"/>
            <a:t>כשעוברים תהליך ריפוי עומק, יש זרימת אנרגיה חיובית בכל המרכזים וחווית הנאה ועונג מהממת</a:t>
          </a:r>
          <a:r>
            <a:rPr lang="en-US" dirty="0"/>
            <a:t>.</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1" dirty="0"/>
            <a:t>יש בנו שלושה מרכזים. הראש, הלב, הגוף </a:t>
          </a:r>
          <a:r>
            <a:rPr lang="he-IL" b="1" dirty="0" err="1"/>
            <a:t>ה׳בא-לי</a:t>
          </a:r>
          <a:r>
            <a:rPr lang="he-IL" b="1" dirty="0"/>
            <a:t>׳</a:t>
          </a:r>
          <a:endParaRPr lang="en-US" b="1" dirty="0"/>
        </a:p>
        <a:p>
          <a:pPr rtl="1"/>
          <a:r>
            <a:rPr lang="he-IL" dirty="0">
              <a:highlight>
                <a:srgbClr val="FF00FF"/>
              </a:highlight>
            </a:rPr>
            <a:t>הראש</a:t>
          </a:r>
          <a:r>
            <a:rPr lang="he-IL" dirty="0"/>
            <a:t>- זה החלק של התודעה, המחשבות שלנו (על העולם ועל עצמינו), האמונות שלנו (טוב רע מותר אסור. שטחים אפורים)</a:t>
          </a:r>
          <a:endParaRPr lang="en-US" dirty="0"/>
        </a:p>
        <a:p>
          <a:pPr rtl="1"/>
          <a:r>
            <a:rPr lang="he-IL" dirty="0"/>
            <a:t>אנחנו יכולים להיות במקום מסוים אבל המחשבות שלנו במקום אחר לגמרי</a:t>
          </a:r>
          <a:r>
            <a:rPr lang="en-US" dirty="0"/>
            <a:t>..</a:t>
          </a:r>
        </a:p>
        <a:p>
          <a:pPr rtl="1"/>
          <a:r>
            <a:rPr lang="he-IL" dirty="0">
              <a:highlight>
                <a:srgbClr val="FF00FF"/>
              </a:highlight>
            </a:rPr>
            <a:t>הלב</a:t>
          </a:r>
          <a:r>
            <a:rPr lang="he-IL" dirty="0"/>
            <a:t>- הרגשות שלנו, החיוביים והשליליים, אלו שאנו מסכימים להם ואלו המודחקים</a:t>
          </a:r>
          <a:r>
            <a:rPr lang="en-US" dirty="0"/>
            <a:t>.</a:t>
          </a:r>
          <a:endParaRPr lang="he-IL" dirty="0"/>
        </a:p>
        <a:p>
          <a:pPr rtl="1"/>
          <a:r>
            <a:rPr lang="he-IL" dirty="0"/>
            <a:t>באמת הרגשות הם במוח באזור הנקרא המגדלה, אלא היום ומרגישים את הרגשות בבטן - ליד הלב. לכן אומרים רגש שלב. </a:t>
          </a:r>
        </a:p>
        <a:p>
          <a:pPr rtl="1"/>
          <a:r>
            <a:rPr lang="he-IL" dirty="0"/>
            <a:t>למשל: אם יש רגש של פחד הבטן תכאב. אם נתרגש הבטן תתהפך</a:t>
          </a:r>
          <a:r>
            <a:rPr lang="en-US" dirty="0"/>
            <a:t>..</a:t>
          </a:r>
        </a:p>
        <a:p>
          <a:pPr rtl="1"/>
          <a:r>
            <a:rPr lang="he-IL" dirty="0" err="1">
              <a:highlight>
                <a:srgbClr val="FF00FF"/>
              </a:highlight>
            </a:rPr>
            <a:t>ה׳בא</a:t>
          </a:r>
          <a:r>
            <a:rPr lang="he-IL" dirty="0">
              <a:highlight>
                <a:srgbClr val="FF00FF"/>
              </a:highlight>
            </a:rPr>
            <a:t> לי׳ </a:t>
          </a:r>
          <a:r>
            <a:rPr lang="he-IL" dirty="0"/>
            <a:t>- זו התשוקה האינטימית שממוקמת בתחתית הפירמידה</a:t>
          </a:r>
          <a:r>
            <a:rPr lang="en-US" dirty="0"/>
            <a:t>.</a:t>
          </a:r>
        </a:p>
        <a:p>
          <a:pPr rtl="1"/>
          <a:r>
            <a:rPr lang="he-IL" dirty="0"/>
            <a:t>בכל מצב שנהיה בו יש התרחשות בשלושת המרכזים</a:t>
          </a:r>
          <a:r>
            <a:rPr lang="en-US" dirty="0"/>
            <a:t>.</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0" i="0" dirty="0"/>
            <a:t>חוויה רגשית מורכבת משלושה חלקים: </a:t>
          </a:r>
        </a:p>
        <a:p>
          <a:pPr rtl="1"/>
          <a:r>
            <a:rPr lang="he-IL" b="0" i="0" dirty="0"/>
            <a:t>תגובות פיזיולוגיות (תחושות גוף – דופק, הזעה, הורמונים),</a:t>
          </a:r>
        </a:p>
        <a:p>
          <a:pPr rtl="1"/>
          <a:r>
            <a:rPr lang="he-IL" b="0" i="0" dirty="0"/>
            <a:t>הרגשה סובייקטיבית – אני מפחדת, אני שמחה. </a:t>
          </a:r>
        </a:p>
        <a:p>
          <a:pPr rtl="1"/>
          <a:r>
            <a:rPr lang="he-IL" b="0" i="0" dirty="0"/>
            <a:t>תגובות התנהגותית (התקרבות, התרחקות)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custT="1"/>
      <dgm:spPr/>
      <dgm:t>
        <a:bodyPr/>
        <a:lstStyle/>
        <a:p>
          <a:pPr rtl="1"/>
          <a:r>
            <a:rPr lang="he-IL" sz="2000" dirty="0"/>
            <a:t>רגש היא חוויה הגורמת לאדם הנאה או סבל</a:t>
          </a:r>
          <a:br>
            <a:rPr lang="en-US" sz="2000" dirty="0"/>
          </a:br>
          <a:r>
            <a:rPr lang="he-IL" sz="2000" dirty="0"/>
            <a:t>בתגובה לגירוי חיצוני (רעש חזק, אדם אהוב)</a:t>
          </a:r>
          <a:br>
            <a:rPr lang="en-US" sz="2000" dirty="0"/>
          </a:br>
          <a:r>
            <a:rPr lang="he-IL" sz="2000" dirty="0"/>
            <a:t>או גירוי פנימי (מחשבה או זיכרון).</a:t>
          </a:r>
        </a:p>
        <a:p>
          <a:pPr rtl="1"/>
          <a:endParaRPr lang="he-IL" sz="2000" dirty="0"/>
        </a:p>
        <a:p>
          <a:pPr rtl="1"/>
          <a:r>
            <a:rPr lang="he-IL" sz="2000" dirty="0"/>
            <a:t>מהם הרגשות הבסיסים?</a:t>
          </a:r>
        </a:p>
        <a:p>
          <a:pPr rtl="1"/>
          <a:r>
            <a:rPr lang="he-IL" sz="2000" b="0" i="0" dirty="0"/>
            <a:t>עצב, רגש שמחה, רגש פחד או פליאה ורגש כעס</a:t>
          </a:r>
          <a:endParaRPr lang="he-IL" sz="2000"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custT="1"/>
      <dgm:spPr/>
      <dgm:t>
        <a:bodyPr/>
        <a:lstStyle/>
        <a:p>
          <a:pPr rtl="1"/>
          <a:r>
            <a:rPr lang="he-IL" sz="900" dirty="0" err="1"/>
            <a:t>האשה</a:t>
          </a:r>
          <a:r>
            <a:rPr lang="he-IL" sz="900" dirty="0"/>
            <a:t> שלא יודעת לפחד</a:t>
          </a:r>
        </a:p>
        <a:p>
          <a:pPr rtl="1"/>
          <a:r>
            <a:rPr lang="he-IL" sz="100" dirty="0"/>
            <a:t>החוקרים באוניברסיטת אייווה בארה"ב עושים הכול כדי להפחיד (טורונטו סאן) אישה בת 44 הסובלת מנזק מוחי ייחודי. האישה, שזהותה לא נחשפה וידועה רק כ-</a:t>
          </a:r>
          <a:r>
            <a:rPr lang="en-US" sz="100" dirty="0"/>
            <a:t>SM</a:t>
          </a:r>
          <a:r>
            <a:rPr lang="he-IL" sz="100" dirty="0"/>
            <a:t>, היא אחת מ-300 אנשים היחידים על פני כדור הארץ שלוקים במחלה הנדירה "אורבך-</a:t>
          </a:r>
          <a:r>
            <a:rPr lang="he-IL" sz="100" dirty="0" err="1"/>
            <a:t>ווייט</a:t>
          </a:r>
          <a:r>
            <a:rPr lang="he-IL" sz="100" dirty="0"/>
            <a:t>" – מוטציה גנטית שגורמת למגוון סימפטומים, במקרה שלה המחלה שחקה את </a:t>
          </a:r>
          <a:r>
            <a:rPr lang="he-IL" sz="100" dirty="0" err="1"/>
            <a:t>האמגידלה</a:t>
          </a:r>
          <a:r>
            <a:rPr lang="he-IL" sz="100" dirty="0"/>
            <a:t> במוח וגרמה לה לאבד את הפחד. מהכול.</a:t>
          </a:r>
          <a:endParaRPr lang="en-US" sz="100" dirty="0"/>
        </a:p>
        <a:p>
          <a:pPr rtl="1"/>
          <a:endParaRPr lang="en-US" sz="100" dirty="0"/>
        </a:p>
        <a:p>
          <a:pPr rtl="1"/>
          <a:r>
            <a:rPr lang="en-US" sz="100" dirty="0"/>
            <a:t>SM</a:t>
          </a:r>
          <a:r>
            <a:rPr lang="he-IL" sz="100" dirty="0"/>
            <a:t> ידועה בקרב מכריה כאישה שלא יודעת פחד אבל ג'סטין </a:t>
          </a:r>
          <a:r>
            <a:rPr lang="he-IL" sz="100" dirty="0" err="1"/>
            <a:t>פיינסטין</a:t>
          </a:r>
          <a:r>
            <a:rPr lang="he-IL" sz="100" dirty="0"/>
            <a:t> והקולגות שלו באוניברסיטת אייווה רצו להיות בטוחים אז הם החליטו לערוך עליה כמה ניסויים שיעזרו להעריך את מידת חוסר הפחד שלה. בהתחלה החוקרים לקחו אותה לחנות חיות אקזוטית, לאחר שהיא סיפרה להם שהיא שונאת נחשים ועכבישים אבל ברגע שהיא נכנסה לחנות היא נגעה בהם וליטפה אותם. למעשה, החוקרים נאלצו למנוע ממנה להתקרב לחיות היותר מסוכנות.</a:t>
          </a:r>
          <a:endParaRPr lang="en-US" sz="100" dirty="0"/>
        </a:p>
        <a:p>
          <a:pPr rtl="1"/>
          <a:endParaRPr lang="en-US" sz="100" dirty="0"/>
        </a:p>
        <a:p>
          <a:pPr rtl="1"/>
          <a:r>
            <a:rPr lang="he-IL" sz="100" dirty="0"/>
            <a:t>פחד (צילום: </a:t>
          </a:r>
          <a:r>
            <a:rPr lang="en-US" sz="100" dirty="0" err="1"/>
            <a:t>sumnersgraphicsinc</a:t>
          </a:r>
          <a:r>
            <a:rPr lang="en-US" sz="100" dirty="0"/>
            <a:t>, </a:t>
          </a:r>
          <a:r>
            <a:rPr lang="en-US" sz="100" dirty="0" err="1"/>
            <a:t>Istock</a:t>
          </a:r>
          <a:r>
            <a:rPr lang="he-IL" sz="100" dirty="0"/>
            <a:t>)</a:t>
          </a:r>
          <a:endParaRPr lang="en-US" sz="100" dirty="0"/>
        </a:p>
        <a:p>
          <a:pPr rtl="1"/>
          <a:r>
            <a:rPr lang="he-IL" sz="100" dirty="0"/>
            <a:t>כנראה שהיא פחות נהנית מסרטי אימה | צילום: </a:t>
          </a:r>
          <a:r>
            <a:rPr lang="en-US" sz="100" dirty="0" err="1"/>
            <a:t>sumnersgraphicsinc</a:t>
          </a:r>
          <a:r>
            <a:rPr lang="en-US" sz="100" dirty="0"/>
            <a:t>, </a:t>
          </a:r>
          <a:r>
            <a:rPr lang="en-US" sz="100" dirty="0" err="1"/>
            <a:t>Istock</a:t>
          </a:r>
          <a:endParaRPr lang="en-US" sz="100" dirty="0"/>
        </a:p>
        <a:p>
          <a:pPr rtl="1"/>
          <a:r>
            <a:rPr lang="he-IL" sz="100" dirty="0"/>
            <a:t>בסולם של אחד עד עשר, </a:t>
          </a:r>
          <a:r>
            <a:rPr lang="en-US" sz="100" dirty="0"/>
            <a:t>SM</a:t>
          </a:r>
          <a:r>
            <a:rPr lang="he-IL" sz="100" dirty="0"/>
            <a:t> מעולם לא דירגה את הפחד שלה מעבר לרמה 2 אז החוקרים החליטו להעלות שלב ולקחו אותה לבית ההבראה "</a:t>
          </a:r>
          <a:r>
            <a:rPr lang="he-IL" sz="100" dirty="0" err="1"/>
            <a:t>ווייברלי</a:t>
          </a:r>
          <a:r>
            <a:rPr lang="he-IL" sz="100" dirty="0"/>
            <a:t> הילס" </a:t>
          </a:r>
          <a:r>
            <a:rPr lang="he-IL" sz="100" dirty="0" err="1"/>
            <a:t>בלואיסוויל</a:t>
          </a:r>
          <a:r>
            <a:rPr lang="he-IL" sz="100" dirty="0"/>
            <a:t>, </a:t>
          </a:r>
          <a:r>
            <a:rPr lang="he-IL" sz="100" dirty="0" err="1"/>
            <a:t>קנטאקי</a:t>
          </a:r>
          <a:r>
            <a:rPr lang="he-IL" sz="100" dirty="0"/>
            <a:t> (ארה"ב), שנבנה בשנת 1910 עבור חולי שחפת ולפי החשד רדוף מאז רוחות. המקום צולם ונחקר על ידי </a:t>
          </a:r>
          <a:r>
            <a:rPr lang="he-IL" sz="100" dirty="0" err="1"/>
            <a:t>תכניות</a:t>
          </a:r>
          <a:r>
            <a:rPr lang="he-IL" sz="100" dirty="0"/>
            <a:t> טלוויזיה רבות והרבה חוקרי על-טבעי.</a:t>
          </a:r>
          <a:endParaRPr lang="en-US" sz="100" dirty="0"/>
        </a:p>
        <a:p>
          <a:pPr rtl="1"/>
          <a:endParaRPr lang="en-US" sz="100" dirty="0"/>
        </a:p>
        <a:p>
          <a:pPr rtl="1"/>
          <a:r>
            <a:rPr lang="he-IL" sz="100" dirty="0"/>
            <a:t>בזמן ש-</a:t>
          </a:r>
          <a:r>
            <a:rPr lang="en-US" sz="100" dirty="0"/>
            <a:t>SM</a:t>
          </a:r>
          <a:r>
            <a:rPr lang="he-IL" sz="100" dirty="0"/>
            <a:t> הסתובבה בבית ההבראה, אנשים בתחפושות של מפלצות, רוצחים ורוחות רפאים התחבאו בפינות חשוכות (אמרתי מחקר, לא אמרתי שזה המחקר המקצועי והאמין ביותר שנערך). </a:t>
          </a:r>
          <a:r>
            <a:rPr lang="en-US" sz="100" dirty="0"/>
            <a:t>SM</a:t>
          </a:r>
          <a:r>
            <a:rPr lang="he-IL" sz="100" dirty="0"/>
            <a:t> התהלכה במבנה העתיק בזמן שהרוחות והשדים קפצו מולה והיא אפילו לא נבהלה. אתם יודעים, כמו ברכבת שדים בלונה פארק בתל אביב. כדי להפוך את הניסוי </a:t>
          </a:r>
          <a:r>
            <a:rPr lang="he-IL" sz="100" dirty="0" err="1"/>
            <a:t>לקצת</a:t>
          </a:r>
          <a:r>
            <a:rPr lang="he-IL" sz="100" dirty="0"/>
            <a:t> יותר אמין, החוקרים הובילו באותו מסלול נשים אחרות וכולן נבהלו מאוד כש-</a:t>
          </a:r>
          <a:r>
            <a:rPr lang="en-US" sz="100" dirty="0"/>
            <a:t>SM</a:t>
          </a:r>
          <a:r>
            <a:rPr lang="he-IL" sz="100" dirty="0"/>
            <a:t> רק צחקה בקול.</a:t>
          </a:r>
          <a:endParaRPr lang="en-US" sz="100" dirty="0"/>
        </a:p>
        <a:p>
          <a:pPr rtl="1"/>
          <a:endParaRPr lang="en-US" sz="100" dirty="0"/>
        </a:p>
        <a:p>
          <a:pPr rtl="1"/>
          <a:r>
            <a:rPr lang="he-IL" sz="100" dirty="0"/>
            <a:t>בזמן ששאר הנשים צרחו את עצמן לדעת, </a:t>
          </a:r>
          <a:r>
            <a:rPr lang="en-US" sz="100" dirty="0"/>
            <a:t>SM</a:t>
          </a:r>
          <a:r>
            <a:rPr lang="he-IL" sz="100" dirty="0"/>
            <a:t> לא הפגינה שום היסוס לפני פניות חשוכות או באזורים נסתרים ולמעשה דירגה את מדד הפחד שלה על אפס במהלך כל הניסוי. לדבריה, זה היה מרגש. לבסוף, החוקרים ניסו תרגיל קלאסי – סרטי אימה. אבל כנראה שהסצנות הכי מפחידות בפרויקט המכשפה מבלייר, הניצוץ והצלצול לא מספיק מפחידות בשביל להרעיד לה את </a:t>
          </a:r>
          <a:r>
            <a:rPr lang="he-IL" sz="100" dirty="0" err="1"/>
            <a:t>האמיגדלה</a:t>
          </a:r>
          <a:r>
            <a:rPr lang="he-IL" sz="100" dirty="0"/>
            <a:t> והיא ממש נהנתה מהסרטים.</a:t>
          </a:r>
          <a:endParaRPr lang="en-US" sz="100" dirty="0"/>
        </a:p>
        <a:p>
          <a:pPr rtl="1"/>
          <a:endParaRPr lang="en-US" sz="100" dirty="0"/>
        </a:p>
        <a:p>
          <a:pPr rtl="1"/>
          <a:r>
            <a:rPr lang="he-IL" sz="100" dirty="0"/>
            <a:t>חשוב להבין שהיא לא מנותקת מהמציאות והתגובה שלה לא קרה באופן כללי. היא צחקה כשצפתה בחיות ותינוקות עושים משהו משעשע, היא נגעלה ממראה גבר אוכל צואה של כלב והתעצבה כשחייל ירה בילד קטן – היא רק לא יודעת לפחד.</a:t>
          </a:r>
          <a:endParaRPr lang="en-US" sz="100" dirty="0"/>
        </a:p>
        <a:p>
          <a:pPr rtl="1"/>
          <a:endParaRPr lang="en-US" sz="100" dirty="0"/>
        </a:p>
        <a:p>
          <a:pPr rtl="1"/>
          <a:r>
            <a:rPr lang="he-IL" sz="100" dirty="0"/>
            <a:t>לאורך כל חייה הבוגרים, </a:t>
          </a:r>
          <a:r>
            <a:rPr lang="en-US" sz="100" dirty="0"/>
            <a:t>SM</a:t>
          </a:r>
          <a:r>
            <a:rPr lang="he-IL" sz="100" dirty="0"/>
            <a:t> נותרה חסרת פחד, גם כשנרקומן איים על צווארה עם סכין בפארק באמצע הלילה, גם כשהיא כמעט נהרגה בסכסוך עם בן זוגה וגם כשהייתה בת ערובה באיומי אקדח (חיים מעניינים היו לה). החוקרים גילו כי היא זוכרת אירועים שהתרחשו בילדותה, היא מבינה את משמעות המילים טרור ופאניקה, ומזהה פחד בפניהם של אנשים אחרים.</a:t>
          </a:r>
          <a:endParaRPr lang="en-US" sz="100" dirty="0"/>
        </a:p>
        <a:p>
          <a:pPr rtl="1"/>
          <a:endParaRPr lang="en-US" sz="100" dirty="0"/>
        </a:p>
        <a:p>
          <a:pPr rtl="1"/>
          <a:r>
            <a:rPr lang="he-IL" sz="100" dirty="0"/>
            <a:t>החוקרים, שלא הצליחו להפחיד את </a:t>
          </a:r>
          <a:r>
            <a:rPr lang="en-US" sz="100" dirty="0"/>
            <a:t>SM</a:t>
          </a:r>
          <a:r>
            <a:rPr lang="he-IL" sz="100" dirty="0"/>
            <a:t>, ניסו להעריך את תפיסת הפחד שלה. הם הסיקו שחוסר הפחד שלה מונע ממנה להבין סיטואציות מסוכנות ולהתחמק מהן. אולי בגלל זה היו לה חיים מרגשים כל כך. "למרות חוסר היכולת שלה לחוש פחד, </a:t>
          </a:r>
          <a:r>
            <a:rPr lang="en-US" sz="100" dirty="0"/>
            <a:t>SM</a:t>
          </a:r>
          <a:r>
            <a:rPr lang="he-IL" sz="100" dirty="0"/>
            <a:t> מסוגלת להביע רגשות בסיסיים אחרים. הממצאים תומכים בטענה </a:t>
          </a:r>
          <a:r>
            <a:rPr lang="he-IL" sz="100" dirty="0" err="1"/>
            <a:t>שלאמיגדלה</a:t>
          </a:r>
          <a:r>
            <a:rPr lang="he-IL" sz="100" dirty="0"/>
            <a:t> תפקיד חשוב בביסוס הפחד והתגובה של הגוף לפחד הזה", סיכמו עורכי המחקר.</a:t>
          </a:r>
          <a:endParaRPr lang="en-US" sz="100" dirty="0"/>
        </a:p>
        <a:p>
          <a:pPr rtl="1"/>
          <a:endParaRPr lang="en-US" sz="100" dirty="0"/>
        </a:p>
        <a:p>
          <a:pPr rtl="1"/>
          <a:r>
            <a:rPr lang="he-IL" sz="100" dirty="0"/>
            <a:t>מוח (צילום: </a:t>
          </a:r>
          <a:r>
            <a:rPr lang="en-US" sz="100" dirty="0"/>
            <a:t>Henrik Jonsson, </a:t>
          </a:r>
          <a:r>
            <a:rPr lang="en-US" sz="100" dirty="0" err="1"/>
            <a:t>Istock</a:t>
          </a:r>
          <a:r>
            <a:rPr lang="he-IL" sz="100" dirty="0"/>
            <a:t>)</a:t>
          </a:r>
          <a:endParaRPr lang="en-US" sz="100" dirty="0"/>
        </a:p>
        <a:p>
          <a:pPr rtl="1"/>
          <a:r>
            <a:rPr lang="he-IL" sz="100" dirty="0"/>
            <a:t>יש תפקיד לפחד - לדאוג </a:t>
          </a:r>
          <a:r>
            <a:rPr lang="he-IL" sz="100" dirty="0" err="1"/>
            <a:t>שתשארו</a:t>
          </a:r>
          <a:r>
            <a:rPr lang="he-IL" sz="100" dirty="0"/>
            <a:t> בחיים | צילום: </a:t>
          </a:r>
          <a:r>
            <a:rPr lang="en-US" sz="100" dirty="0"/>
            <a:t>Henrik Jonsson, </a:t>
          </a:r>
          <a:r>
            <a:rPr lang="en-US" sz="100" dirty="0" err="1"/>
            <a:t>Istock</a:t>
          </a:r>
          <a:endParaRPr lang="en-US" sz="100" dirty="0"/>
        </a:p>
        <a:p>
          <a:pPr rtl="1"/>
          <a:r>
            <a:rPr lang="he-IL" sz="100" dirty="0"/>
            <a:t>מעניין איך היה נראה באמת עולם ללא פחד? לא עולם פראי בו כולנו נדרסים ונופלים מבניינים גבוהים באדישות, אלא עולם נטול חרדות מודרניות ולא מציאותיות; עולם בלי הלחצים המיותרים של היומיום.</a:t>
          </a:r>
          <a:endParaRPr lang="en-US" sz="100" dirty="0"/>
        </a:p>
        <a:p>
          <a:pPr rtl="1"/>
          <a:endParaRPr lang="en-US" sz="100" dirty="0"/>
        </a:p>
        <a:p>
          <a:pPr rtl="1"/>
          <a:r>
            <a:rPr lang="he-IL" sz="100" dirty="0"/>
            <a:t>יש תפקיד לפחד - הוא שומר עלינו בחיים, אבל אנחנו כבר מזמן לא בסכנת חיים קיומית יומיומית. רובנו, לפחות. החרדה היא מנגנון מתוחכם שפותח במהלך האבולוציה ועזר לנו להימנע מהפיכה לארוחת הערב של חיות טרף, בזכות שימור זיכרון טראומתי שלי או של אדם אחר והפעלת מנגנוני החירום של הגוף ברגע.</a:t>
          </a:r>
          <a:endParaRPr lang="en-US" sz="100" dirty="0"/>
        </a:p>
        <a:p>
          <a:pPr rtl="1"/>
          <a:endParaRPr lang="en-US" sz="100" dirty="0"/>
        </a:p>
        <a:p>
          <a:pPr rtl="1"/>
          <a:r>
            <a:rPr lang="he-IL" sz="100" dirty="0"/>
            <a:t>בפועל, מנגנון החרדה גורם לפגיעה קשה באיכות החיים – לא מחשש למוות אלא מחשש לפיטורים, קבלת ציונים נמוכים, ירידה בסולם הדרגות החברתי ועוד כל מיני מרעין </a:t>
          </a:r>
          <a:r>
            <a:rPr lang="he-IL" sz="100" dirty="0" err="1"/>
            <a:t>בישין</a:t>
          </a:r>
          <a:r>
            <a:rPr lang="he-IL" sz="100" dirty="0"/>
            <a:t> שהונצחו כאבני יסוד של התרבות המודרנית ומנווטים אותנו בתהליכי קבלת ההחלטות שלנו ביומיום.</a:t>
          </a:r>
          <a:endParaRPr lang="en-US" sz="100" dirty="0"/>
        </a:p>
        <a:p>
          <a:pPr rtl="1"/>
          <a:endParaRPr lang="en-US" sz="100" dirty="0"/>
        </a:p>
        <a:p>
          <a:pPr rtl="1"/>
          <a:r>
            <a:rPr lang="he-IL" sz="100" dirty="0"/>
            <a:t>עולם ללא פחד ינתק אותנו מחוטי החרדה המניעים אותנו כמריונטות, יכניס את כולנו לפרופורציות כדי שנבין שהחרדה מקורה ביחסים של העבר עם העתיד – היא לא מתקיימת בהווה – ומי שחי בהווה לא צריך לחשוש כי להחלטות יש השפעה רק על העתיד.</a:t>
          </a:r>
          <a:endParaRPr lang="en-US" sz="100" dirty="0"/>
        </a:p>
        <a:p>
          <a:pPr rtl="1"/>
          <a:endParaRPr lang="en-US" sz="100" dirty="0"/>
        </a:p>
        <a:p>
          <a:pPr rtl="1"/>
          <a:r>
            <a:rPr lang="he-IL" sz="100" dirty="0"/>
            <a:t>זה נשמע מופשט מדי, אבל כך גם ההבנה שיש קבוצת כלי דם ונוירונים הנקראים </a:t>
          </a:r>
          <a:r>
            <a:rPr lang="he-IL" sz="100" dirty="0" err="1"/>
            <a:t>אמגידלה</a:t>
          </a:r>
          <a:r>
            <a:rPr lang="he-IL" sz="100" dirty="0"/>
            <a:t>, והם אלה שגורמים לחלקנו לאבד את דעתם ולחלק אחר מאפשרים חיים שלווים. כנראה שזה רק עניין של אימון.</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מה עושים לנו הרגשות?</a:t>
          </a:r>
        </a:p>
        <a:p>
          <a:pPr rtl="1"/>
          <a:r>
            <a:rPr lang="he-IL" dirty="0"/>
            <a:t>מגבירים עוררות</a:t>
          </a:r>
        </a:p>
        <a:p>
          <a:pPr rtl="1"/>
          <a:r>
            <a:rPr lang="he-IL" dirty="0"/>
            <a:t>מניעים לפעולה – נותנים מוטיבציה. </a:t>
          </a:r>
        </a:p>
        <a:p>
          <a:pPr rtl="1"/>
          <a:r>
            <a:rPr lang="he-IL" dirty="0"/>
            <a:t>מכוונים התנהגות</a:t>
          </a:r>
        </a:p>
        <a:p>
          <a:pPr rtl="1"/>
          <a:r>
            <a:rPr lang="he-IL" dirty="0"/>
            <a:t>משמשים ערוץ תקשורת עם הסובבים אותו. </a:t>
          </a:r>
        </a:p>
        <a:p>
          <a:pPr rtl="1"/>
          <a:endParaRPr lang="en-US"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0" i="0" dirty="0"/>
            <a:t>כאשר האדם למשל בא בשעה טובה בברית הנישואין או נולד לו בן והוא חש תחושת שמחה, האם הוא מרגיש שהוא תופס את המציאות ולכן הוא שמח, או שהוא מרגיש שהוא שמח? על פי רוב </a:t>
          </a:r>
          <a:r>
            <a:rPr lang="he-IL" b="0" i="0" dirty="0">
              <a:highlight>
                <a:srgbClr val="FF00FF"/>
              </a:highlight>
            </a:rPr>
            <a:t>הוא תופס את השמחה כהרגשה</a:t>
          </a:r>
          <a:r>
            <a:rPr lang="he-IL" b="0" i="0" dirty="0"/>
            <a:t>, לא כמציאות.</a:t>
          </a:r>
        </a:p>
        <a:p>
          <a:pPr rtl="1"/>
          <a:r>
            <a:rPr lang="he-IL" b="0" i="0" dirty="0"/>
            <a:t>כאשר לעומת זאת האדם מרגיש קור וחום, אם ישאלוהו מה הוא מרגיש, יאמר שהוא </a:t>
          </a:r>
          <a:r>
            <a:rPr lang="he-IL" b="0" i="0" dirty="0">
              <a:highlight>
                <a:srgbClr val="FF00FF"/>
              </a:highlight>
            </a:rPr>
            <a:t>מרגיש את המציאות</a:t>
          </a:r>
          <a:r>
            <a:rPr lang="he-IL" b="0" i="0" dirty="0"/>
            <a:t>. </a:t>
          </a:r>
        </a:p>
        <a:p>
          <a:pPr rtl="1"/>
          <a:r>
            <a:rPr lang="he-IL" b="0" i="0" dirty="0"/>
            <a:t>המציאות היא שכעת קר או חם. </a:t>
          </a:r>
          <a:r>
            <a:rPr lang="he-IL" b="0" i="0" dirty="0" err="1"/>
            <a:t>משא"כ</a:t>
          </a:r>
          <a:r>
            <a:rPr lang="he-IL" b="0" i="0" dirty="0"/>
            <a:t> כאשר הוא מרגיש שמחה, הוא מפרש זאת כך: אני שמח, אך לא שאני מרגיש את המציאות.</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כאשר האדם למשל מרגיש חום או קור, ברור לו כי הרגשות אלו חלוקות מהרגשות הנפש כשמחה, עצבות, כעס וכדומה, והחילוק ברור: את השמחה והעצב </a:t>
          </a:r>
          <a:r>
            <a:rPr lang="he-IL" b="0" i="0" dirty="0">
              <a:highlight>
                <a:srgbClr val="FF00FF"/>
              </a:highlight>
            </a:rPr>
            <a:t>הנפש מרגישה</a:t>
          </a:r>
          <a:r>
            <a:rPr lang="he-IL" b="0" i="0" dirty="0"/>
            <a:t>, ואילו את החום והקור </a:t>
          </a:r>
          <a:r>
            <a:rPr lang="he-IL" b="0" i="0" dirty="0">
              <a:highlight>
                <a:srgbClr val="FF00FF"/>
              </a:highlight>
            </a:rPr>
            <a:t>הגוף מרגיש</a:t>
          </a:r>
          <a:r>
            <a:rPr lang="he-IL" b="0" i="0" dirty="0"/>
            <a:t>. אבל מי מרגיש מה הגוף מרגיש? </a:t>
          </a:r>
          <a:r>
            <a:rPr lang="he-IL" b="0" i="0" dirty="0">
              <a:highlight>
                <a:srgbClr val="FF00FF"/>
              </a:highlight>
            </a:rPr>
            <a:t>הנפש!</a:t>
          </a:r>
        </a:p>
        <a:p>
          <a:pPr rtl="1"/>
          <a:r>
            <a:rPr lang="he-IL" b="0" i="0" dirty="0"/>
            <a:t>ישנם, אם כן, שני סוגי הרגשות בנפש האדם - הרגשה מה הנפש מרגישה, והרגשה מה הגוף מרגיש, </a:t>
          </a:r>
        </a:p>
        <a:p>
          <a:pPr rtl="1"/>
          <a:r>
            <a:rPr lang="he-IL" b="0" i="0" dirty="0"/>
            <a:t>וטמון ביניהם הבדל דק ונפלא עד מאוד: את הרגשות הנפש - שמחה, עצב, כעס, שנאה וכו' - תופסים אנו בדרך כלל כהרגשות פרטיות בתוך נפשותינו, לא כמציאות. </a:t>
          </a:r>
        </a:p>
        <a:p>
          <a:pPr rtl="1"/>
          <a:r>
            <a:rPr lang="he-IL" b="0" i="0" dirty="0"/>
            <a:t>אבל את הרגשות הגוף כחום וקור, אנו תופסים כמציאות!</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0" i="0" dirty="0"/>
            <a:t>תחושה זו נובעת מהיות האדם מציאות של נפש המולבשת בתוך גוף, על כן הוא מרגיש שהמציאות היא מה שהגוף מרגיש, ואילו מה שהנפש מרגישה זהו מין עולם לעצמו הנקרא "עולם </a:t>
          </a:r>
          <a:r>
            <a:rPr lang="he-IL" b="0" i="0" dirty="0" err="1"/>
            <a:t>ההרגשים</a:t>
          </a:r>
          <a:r>
            <a:rPr lang="he-IL" b="0" i="0" dirty="0"/>
            <a:t>"...</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המחקר מגלה </a:t>
          </a:r>
          <a:r>
            <a:rPr lang="he-IL" b="0" i="0" dirty="0"/>
            <a:t>שגם לילדים צעירים מאוד יש חוש מוסר בסיסי. </a:t>
          </a:r>
        </a:p>
        <a:p>
          <a:pPr rtl="1"/>
          <a:r>
            <a:rPr lang="he-IL" b="0" i="0" dirty="0"/>
            <a:t>לדוגמה, הוא גילה שתינוקות עד גיל חצי שנה מעדיפים לצפות בסצנות שבהן דמות אחת עוזרת לדמות אחרת ולא בסצנות שבהן דמות אחת מעכבת אחרת. העדפה זו מעידה על כך שלתינוקות יש תחושת צדק ואמפתיה מולדת.</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בניגוד לאמונה הרווחת, ההיגיון המוסרי שלנו אינו תוצר של תרבות או חינוך, אלא יכולת מולדת שמתגלה בשלב מוקדם בחיים.</a:t>
          </a:r>
        </a:p>
        <a:p>
          <a:pPr rtl="1"/>
          <a:r>
            <a:rPr lang="he-IL" b="0" i="0" dirty="0"/>
            <a:t>אלוקים ברא אותנו מראש לפי האמת האלוקית, כאשר נעשה את רצונו נרגיש טוב. </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68F53C08-B600-46D3-8283-9B3816A7DA67}">
      <dgm:prSet phldrT="[טקסט]" custT="1"/>
      <dgm:spPr/>
      <dgm:t>
        <a:bodyPr/>
        <a:lstStyle/>
        <a:p>
          <a:pPr rtl="1"/>
          <a:r>
            <a:rPr lang="he-IL" sz="1200" b="0" i="0" dirty="0"/>
            <a:t>התבוננות בזה יכולה להביא את האדם לרגש עצום של אמונה ואהבה לבורא.</a:t>
          </a:r>
        </a:p>
        <a:p>
          <a:pPr rtl="1"/>
          <a:r>
            <a:rPr lang="he-IL" sz="1200" b="0" i="0" dirty="0"/>
            <a:t>יש כאן שאלה פשוטה</a:t>
          </a:r>
        </a:p>
        <a:p>
          <a:pPr rtl="1"/>
          <a:r>
            <a:rPr lang="he-IL" sz="1200" b="0" i="0" dirty="0"/>
            <a:t>מדוע שאני אוהב אני מרגיש נפלא</a:t>
          </a:r>
        </a:p>
        <a:p>
          <a:pPr rtl="1"/>
          <a:r>
            <a:rPr lang="he-IL" sz="1200" b="0" i="0" dirty="0"/>
            <a:t>וכאשר אני שונא אני מרגיש כאב?</a:t>
          </a:r>
        </a:p>
        <a:p>
          <a:pPr rtl="1"/>
          <a:endParaRPr lang="he-IL" sz="1200" b="0" i="0" dirty="0"/>
        </a:p>
        <a:p>
          <a:pPr rtl="1"/>
          <a:r>
            <a:rPr lang="he-IL" sz="1200" b="0" i="0" dirty="0"/>
            <a:t>מדוע כאשר אני נדיב אני מרגיש נפלא</a:t>
          </a:r>
        </a:p>
        <a:p>
          <a:pPr rtl="1"/>
          <a:r>
            <a:rPr lang="he-IL" sz="1200" b="0" i="0" dirty="0"/>
            <a:t>וכאשר אני מקנא אני מרגיש כאב?</a:t>
          </a:r>
        </a:p>
        <a:p>
          <a:pPr rtl="1"/>
          <a:endParaRPr lang="he-IL" sz="1200" b="0" i="0" dirty="0"/>
        </a:p>
        <a:p>
          <a:pPr rtl="1"/>
          <a:r>
            <a:rPr lang="he-IL" sz="1200" b="0" i="0" dirty="0"/>
            <a:t>מי לימד את המוח להתנהג כך? </a:t>
          </a:r>
        </a:p>
        <a:p>
          <a:pPr rtl="1"/>
          <a:r>
            <a:rPr lang="he-IL" sz="1050" b="0" i="0" dirty="0"/>
            <a:t>אמנם יש לאדם אפשרות קצת לשנות את זה אבל כך נברא אדם נורמלי ומאוד קשה לשנות את זה. </a:t>
          </a:r>
        </a:p>
        <a:p>
          <a:pPr rtl="1"/>
          <a:endParaRPr lang="he-IL" sz="1200"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A6A7C18C-02B9-41D9-84DB-1313CF430C16}">
      <dgm:prSet phldrT="[טקסט]"/>
      <dgm:spPr/>
      <dgm:t>
        <a:bodyPr/>
        <a:lstStyle/>
        <a:p>
          <a:pPr rtl="1"/>
          <a:endParaRPr lang="he-IL" b="0" i="0" dirty="0"/>
        </a:p>
        <a:p>
          <a:pPr rtl="1"/>
          <a:r>
            <a:rPr lang="he-IL" b="0" i="0" dirty="0"/>
            <a:t>לכאורה התשובה המדהימה</a:t>
          </a:r>
        </a:p>
        <a:p>
          <a:pPr rtl="1"/>
          <a:r>
            <a:rPr lang="he-IL" b="0" i="0" dirty="0"/>
            <a:t>אלוקים ברא את האדם להתענג על הבורא</a:t>
          </a:r>
        </a:p>
        <a:p>
          <a:pPr rtl="1"/>
          <a:r>
            <a:rPr lang="he-IL" b="0" i="0" dirty="0"/>
            <a:t>וכיצד זה קורה?</a:t>
          </a:r>
        </a:p>
        <a:p>
          <a:pPr rtl="1"/>
          <a:r>
            <a:rPr lang="he-IL" b="0" i="0" dirty="0"/>
            <a:t>כאשר הוא מתנהג במידות של אלוקים - והלכת בדרכיו. </a:t>
          </a:r>
        </a:p>
        <a:p>
          <a:pPr rtl="1"/>
          <a:endParaRPr lang="he-IL" b="0" i="0" dirty="0"/>
        </a:p>
        <a:p>
          <a:pPr rtl="1"/>
          <a:r>
            <a:rPr lang="he-IL" b="0" i="0" dirty="0"/>
            <a:t>זה לכאורה תגלית מדהימה.</a:t>
          </a:r>
          <a:endParaRPr lang="he-IL" dirty="0"/>
        </a:p>
      </dgm:t>
    </dgm:pt>
    <dgm:pt modelId="{5D83DDFC-0350-4961-8FF1-4CE1501593A2}" type="sibTrans" cxnId="{CD81D129-5205-42F9-9135-1BB4EF370587}">
      <dgm:prSet/>
      <dgm:spPr/>
      <dgm:t>
        <a:bodyPr/>
        <a:lstStyle/>
        <a:p>
          <a:pPr rtl="1"/>
          <a:endParaRPr lang="he-IL"/>
        </a:p>
      </dgm:t>
    </dgm:pt>
    <dgm:pt modelId="{E9C1A183-A2C0-4B13-BFEE-55FD0CF9B9B3}" type="parTrans" cxnId="{CD81D129-5205-42F9-9135-1BB4EF370587}">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custT="1"/>
      <dgm:spPr/>
      <dgm:t>
        <a:bodyPr/>
        <a:lstStyle/>
        <a:p>
          <a:pPr rtl="1"/>
          <a:r>
            <a:rPr lang="he-IL" sz="2000" b="0" i="0" dirty="0"/>
            <a:t>"שעמום הוא סימן לכך שצרכים לא נענים. זהו אות שהסביבה שלך לא מעניינת, מגוונת ומחדשת. </a:t>
          </a:r>
        </a:p>
        <a:p>
          <a:pPr rtl="1"/>
          <a:r>
            <a:rPr lang="he-IL" sz="2000" b="0" i="0" dirty="0"/>
            <a:t>כשם שכאב הכוויה אומר לנו היכן הנזק ומניע אותנו להגיב כראוי, השעמום מניע אותנו לחפש גירוי אינטלקטואלי ומגע חברתי, ללמוד ולעסוק ולפעול. לחיות בלי שעמום תהיה קללה".- פול בלום, הנקודה המתוקה: הנאות הסבל והחיפוש אחר משמעות.</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רגש הפחד נועד לגרום לאדם לברוח. </a:t>
          </a:r>
        </a:p>
        <a:p>
          <a:pPr rtl="1"/>
          <a:r>
            <a:rPr lang="he-IL" dirty="0"/>
            <a:t>בכל פעם שהמערכת מזהה או מפרשות סיטואציה כמסוכנת עבורנו
‏מתעורר רגש, פחד בדרך כלל והסביבה הביוכימית משתנה בתוכנו.</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custLinFactNeighborX="714">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buFont typeface="+mj-lt"/>
            <a:buAutoNum type="arabicPeriod"/>
          </a:pPr>
          <a:r>
            <a:rPr lang="he-IL" b="1" i="0" dirty="0"/>
            <a:t>כל פעם שאתם חווים רגש "שלילי":</a:t>
          </a:r>
        </a:p>
        <a:p>
          <a:pPr rtl="1">
            <a:buFont typeface="+mj-lt"/>
            <a:buAutoNum type="arabicPeriod"/>
          </a:pPr>
          <a:r>
            <a:rPr lang="he-IL" b="0" i="0" dirty="0"/>
            <a:t>בחנו את התיוג שנתתם לרגש – איך אתם יודעים שאתם מרגישים _______ (כעס, עצב, עלבון </a:t>
          </a:r>
          <a:r>
            <a:rPr lang="he-IL" b="0" i="0" dirty="0" err="1"/>
            <a:t>וכו</a:t>
          </a:r>
          <a:r>
            <a:rPr lang="he-IL" b="0" i="0" dirty="0"/>
            <a:t>'…)? האם יתכן שניתן לתת משמעות אחרת למה שאתם חשים?</a:t>
          </a:r>
        </a:p>
        <a:p>
          <a:pPr rtl="1">
            <a:buFont typeface="+mj-lt"/>
            <a:buAutoNum type="arabicPeriod"/>
          </a:pPr>
          <a:r>
            <a:rPr lang="he-IL" b="0" i="0" dirty="0"/>
            <a:t>תנו לגיטימציה לרגש – אל תילחמו בו, אל תנסו להיפטר ממנו, אל תשפטו אותו… אפשרו לו להיות נוכח! – כאן יש מחלוקת!!</a:t>
          </a:r>
        </a:p>
        <a:p>
          <a:pPr rtl="1">
            <a:buFont typeface="+mj-lt"/>
            <a:buAutoNum type="arabicPeriod"/>
          </a:pPr>
          <a:r>
            <a:rPr lang="he-IL" b="0" i="0" dirty="0"/>
            <a:t>בררו מהו המסר של הרגש –מה הרגש הזה רוצה עבורכם? על מה הוא מאותת לכם? למה עליכם לשים לב? איזו למידה אתם יכולים להפיק מהמסר ששולח לכם הרגש הזה?</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1" i="0" dirty="0"/>
            <a:t>האנרגיה זורמת לכיוון שבו תשומת הלב מתמקדת –</a:t>
          </a:r>
          <a:r>
            <a:rPr lang="he-IL" b="0" i="0" dirty="0"/>
            <a:t> </a:t>
          </a:r>
        </a:p>
        <a:p>
          <a:pPr rtl="1"/>
          <a:r>
            <a:rPr lang="he-IL" b="0" i="0" dirty="0"/>
            <a:t>הנחת יסוד זו משמעותה שכל מה שאנו מתמקדים בו הולך וגדל. אם אנו מתמקדים ברגש "השלילי", שופטים אותו, ומנסים להיפטר ממנו, הוא הולך ומתעצם והופך להיות דרקון רגשי. לעומת זאת אם אנו מקבלים אותו, ונותנים לו לגיטימציה להתקיים, השפעתו מתפוגגת ומתאפשר להפנות את תשומת הלב למקום אחר, חיובי ומתגמל.</a:t>
          </a:r>
          <a:br>
            <a:rPr lang="he-IL" dirty="0"/>
          </a:br>
          <a:r>
            <a:rPr lang="he-IL" b="0" i="0" dirty="0"/>
            <a:t>לפיכך, כשאתם חווים רגש "שלילי", שימו לב במה אתם מתמקדים, ובחרו להעתיק את תשומת הלב למקום הנכון עבורכם.</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buFont typeface="+mj-lt"/>
            <a:buAutoNum type="arabicPeriod"/>
          </a:pPr>
          <a:r>
            <a:rPr lang="he-IL" b="0" i="0" dirty="0"/>
            <a:t>מצאו חלופות ליישום המסר – </a:t>
          </a:r>
        </a:p>
        <a:p>
          <a:pPr rtl="1">
            <a:buFont typeface="+mj-lt"/>
            <a:buAutoNum type="arabicPeriod"/>
          </a:pPr>
          <a:r>
            <a:rPr lang="he-IL" b="0" i="0" dirty="0"/>
            <a:t>מרגע שהבנתם את הכוונה החיובית של הרגש ולמדתם מהו המסר שלו, שאלו את עצמכם מהן הדרכים החלופיות שבאמצעותן אתם יכולים לממש את המסר הזה, כדי שלא תצטרכו להמשיך להרגיש את הרגש הלא נעים.</a:t>
          </a:r>
        </a:p>
        <a:p>
          <a:pPr rtl="1">
            <a:buFont typeface="+mj-lt"/>
            <a:buAutoNum type="arabicPeriod"/>
          </a:pPr>
          <a:r>
            <a:rPr lang="he-IL" b="0" i="0" dirty="0"/>
            <a:t>בחרו רגש חלופי – עכשיו שאלו את עצמכם מה אתם רוצים להרגיש במקום, והפנו לרגש הרצוי את תשומת הלב שלכם. </a:t>
          </a:r>
        </a:p>
        <a:p>
          <a:pPr rtl="1">
            <a:buFont typeface="+mj-lt"/>
            <a:buAutoNum type="arabicPeriod"/>
          </a:pPr>
          <a:r>
            <a:rPr lang="he-IL" b="0" i="0" dirty="0"/>
            <a:t>דמיינו את עצמכם חווים את הרגש הרצוי: מה אתם אומרים לעצמכם? איך שפת הגוף שלכם? מה אתם רואים? שומעים? מגישים?. צרו בדמיונכם תמונה חיה ומפורטת של החוויה.</a:t>
          </a:r>
        </a:p>
        <a:p>
          <a:pPr rtl="1">
            <a:buFont typeface="+mj-lt"/>
            <a:buAutoNum type="arabicPeriod"/>
          </a:pPr>
          <a:r>
            <a:rPr lang="he-IL" b="0" i="0" dirty="0"/>
            <a:t>התאמנו בתהליך כל פעם שאתם חווים רגש שתייגתם אותו כ"שלילי".</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יש בעיה בפסיכולוגיה המודרנית. אחת מהדרכים שהם משתדלים להרגיע הוא לתת למטופל את הרגש שכל הרגשות השליליות שלו הנובעים מהנפש והרוח כגון גאוה </a:t>
          </a:r>
          <a:r>
            <a:rPr lang="he-IL" dirty="0" err="1"/>
            <a:t>ותאוה</a:t>
          </a:r>
          <a:r>
            <a:rPr lang="he-IL" dirty="0"/>
            <a:t> וענפיהן, הם רגשות "נורמליות" ואין לו להתבייש מהם, ואין לו להקשיב ל"קול דממה דקה" של הנשמה שעושה לו בעיות פסיכולוגיות. </a:t>
          </a:r>
        </a:p>
        <a:p>
          <a:pPr rtl="1"/>
          <a:r>
            <a:rPr lang="he-IL" dirty="0"/>
            <a:t>מי שמנחה טיפול כזה צריך להיזהר, שכאשר מטופל מזכיר רגשות שליליות כמו קנאה, תאוה, כבוד, פחד,  שנאה, כעס, עצבות </a:t>
          </a:r>
          <a:r>
            <a:rPr lang="he-IL" dirty="0" err="1"/>
            <a:t>כו</a:t>
          </a:r>
          <a:r>
            <a:rPr lang="he-IL" dirty="0"/>
            <a:t>' עליו להכניס את ההיבט של התורה, </a:t>
          </a:r>
        </a:p>
        <a:p>
          <a:pPr rtl="1"/>
          <a:r>
            <a:rPr lang="he-IL" dirty="0"/>
            <a:t>דהיינו איך ההכרה בטוב ה' ובאהבתו משנה את התגובה הרגשית ומביאה לתגובה נכונה, רצויה ובריאה.</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יש הבדל מהותי בין מטרתם של ספרי המוסר לבין מטרת הפסיכותרפיה. בניגוד לפסיכותרפיה, שמטרתה שיפור המצב הרגשי של הבן אדם, </a:t>
          </a:r>
        </a:p>
        <a:p>
          <a:pPr rtl="1"/>
          <a:r>
            <a:rPr lang="he-IL" b="0" i="0" dirty="0"/>
            <a:t>המטרה של המוסר ושל עבודת המידות היא עבודת השם, הליכה בדרכי ה' והשגת דרגות רוחניות. ה</a:t>
          </a:r>
        </a:p>
        <a:p>
          <a:pPr rtl="1"/>
          <a:r>
            <a:rPr lang="he-IL" b="0" i="0" dirty="0"/>
            <a:t>אדם נדרש לפתח את מידותיו ולהתנהג בדרך ארץ ובמוסר, לא למען בריאות נפשו, אלא משום שכך ראוי לו. </a:t>
          </a:r>
        </a:p>
        <a:p>
          <a:pPr rtl="1"/>
          <a:r>
            <a:rPr lang="he-IL" b="0" i="0" dirty="0"/>
            <a:t>כמובן, עבודת השם תורמת גם להרגשה הטובה של האדם, אבל הרגשה זו אינה מוקד העניין. לעומת זאת, הטיפול הפסיכולוגי שם לעצמו למטרה לשפר את ההרגשה של האדם ולהביא אותו לאיזון נפשי.</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לפי המרכיבים הללו, האדם בעל האינטליגנציה הרגשית הגבוהה יכול </a:t>
          </a:r>
          <a:r>
            <a:rPr lang="he-IL" b="1" i="0" dirty="0"/>
            <a:t>לזהות את רגשותיו ולשלוט בהם</a:t>
          </a:r>
          <a:r>
            <a:rPr lang="he-IL" b="0" i="0" dirty="0"/>
            <a:t>, ובנוסף לכך הוא מסוגל </a:t>
          </a:r>
          <a:r>
            <a:rPr lang="he-IL" b="1" i="0" dirty="0"/>
            <a:t>להקשיב לרגשות הזולת ולהשפיע על עולמו הרגשי של האחר</a:t>
          </a:r>
          <a:r>
            <a:rPr lang="he-IL" b="0" i="0" dirty="0"/>
            <a:t> באופן אפקטיבי. </a:t>
          </a:r>
        </a:p>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למעשה, לדבריהם, האדם בעל האינטליגנציה הרגשית הגבוהה מסוגל </a:t>
          </a:r>
          <a:r>
            <a:rPr lang="he-IL" b="1" i="0" dirty="0"/>
            <a:t>לחבר בין הרציונאלי והאמוציונאלי </a:t>
          </a:r>
          <a:r>
            <a:rPr lang="he-IL" b="0" i="0" dirty="0"/>
            <a:t>בדרך להעצמת תפקודו היומיומי.</a:t>
          </a:r>
          <a:endParaRPr lang="he-IL" dirty="0"/>
        </a:p>
        <a:p>
          <a:pPr marL="0" lvl="0" defTabSz="488950" rtl="1">
            <a:lnSpc>
              <a:spcPct val="90000"/>
            </a:lnSpc>
            <a:spcBef>
              <a:spcPct val="0"/>
            </a:spcBef>
            <a:spcAft>
              <a:spcPct val="35000"/>
            </a:spcAft>
            <a:buNone/>
          </a:pP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הפסיכולוגים פיטר </a:t>
          </a:r>
          <a:r>
            <a:rPr lang="he-IL" b="0" i="0" dirty="0" err="1"/>
            <a:t>סאלובי</a:t>
          </a:r>
          <a:r>
            <a:rPr lang="he-IL" b="0" i="0" dirty="0"/>
            <a:t> וג'ון מאייר הגדירו אינטליגנציה רגשית כ</a:t>
          </a:r>
          <a:r>
            <a:rPr lang="he-IL" b="1" i="0" dirty="0"/>
            <a:t>"וויסות רגשות המשפר את אורח חיינו",</a:t>
          </a:r>
          <a:r>
            <a:rPr lang="he-IL" b="0" i="0" dirty="0"/>
            <a:t> או במילים אחרות: יכולתו של האדם </a:t>
          </a:r>
          <a:r>
            <a:rPr lang="he-IL" b="1" i="0" dirty="0"/>
            <a:t>להבין </a:t>
          </a:r>
          <a:r>
            <a:rPr lang="he-IL" b="0" i="0" dirty="0"/>
            <a:t>את העולם הרגשי שלו, </a:t>
          </a:r>
          <a:r>
            <a:rPr lang="he-IL" b="1" i="0" dirty="0"/>
            <a:t>לנהל אותו</a:t>
          </a:r>
          <a:r>
            <a:rPr lang="he-IL" b="0" i="0" dirty="0"/>
            <a:t> באופן תקין </a:t>
          </a:r>
          <a:r>
            <a:rPr lang="he-IL" b="1" i="0" dirty="0"/>
            <a:t>ולשלוט בו.</a:t>
          </a:r>
          <a:endParaRPr lang="he-IL" b="0" i="0" dirty="0"/>
        </a:p>
        <a:p>
          <a:pPr rtl="1"/>
          <a:r>
            <a:rPr lang="he-IL" b="0" i="0" dirty="0"/>
            <a:t>הם גם הגדירו חמישה מרכיבים של האינטליגנציה הרגשית:</a:t>
          </a:r>
        </a:p>
        <a:p>
          <a:pPr rtl="1"/>
          <a:r>
            <a:rPr lang="he-IL" b="1" i="0" dirty="0"/>
            <a:t>מודעות עצמית:</a:t>
          </a:r>
          <a:r>
            <a:rPr lang="he-IL" b="0" i="0" dirty="0"/>
            <a:t> היכרות עם העולם הרגשי הפנימי שלך ומה שמפעיל אותו</a:t>
          </a:r>
        </a:p>
        <a:p>
          <a:pPr rtl="1"/>
          <a:r>
            <a:rPr lang="he-IL" b="1" i="0" dirty="0"/>
            <a:t>ניהול רגשות:</a:t>
          </a:r>
          <a:r>
            <a:rPr lang="he-IL" b="0" i="0" dirty="0"/>
            <a:t> התמודדות אפקטיבית עם רגשות, היכולת לרסן את הרגש ולהיות מסוגל לפעול לדחיית סיפוקים מידיים.</a:t>
          </a:r>
        </a:p>
        <a:p>
          <a:pPr rtl="1"/>
          <a:r>
            <a:rPr lang="he-IL" b="1" i="0" dirty="0"/>
            <a:t>הנעה עצמית:</a:t>
          </a:r>
          <a:r>
            <a:rPr lang="he-IL" b="0" i="0" dirty="0"/>
            <a:t> תיעול הרגשות להשגת מטרות גבוהות.</a:t>
          </a:r>
        </a:p>
        <a:p>
          <a:pPr rtl="1"/>
          <a:r>
            <a:rPr lang="he-IL" b="1" i="0" dirty="0"/>
            <a:t>אמפתיה:</a:t>
          </a:r>
          <a:r>
            <a:rPr lang="he-IL" b="0" i="0" dirty="0"/>
            <a:t> הקשבה ורגישות לרגשות הזולת. הבנת הפרספקטיבה של האחר.</a:t>
          </a:r>
        </a:p>
        <a:p>
          <a:pPr rtl="1"/>
          <a:r>
            <a:rPr lang="he-IL" b="1" i="0" dirty="0"/>
            <a:t>מערכות יחסים:</a:t>
          </a:r>
          <a:r>
            <a:rPr lang="he-IL" b="0" i="0" dirty="0"/>
            <a:t> שימוש במיומנויות האינטליגנציה הרגשית לבנייה, שימור ושיפור של מערכות יחסים.</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1" i="0" dirty="0"/>
            <a:t>איך לפתח אינטליגנציה רגשית גבוהה?</a:t>
          </a:r>
        </a:p>
        <a:p>
          <a:pPr rtl="1"/>
          <a:r>
            <a:rPr lang="he-IL" b="0" i="0" dirty="0"/>
            <a:t>תשומת לב לסביבה היא העיקרון הראשון בפיתוח אינטליגנציה רגשית גבוהה. באמצעות תרגול מתמיד, ניתן להקדיש תשומת לב לאנשים סביבנו כדי לזהות בהבעות פניהם, דיבורם או התנהגותם סימנים לרגשותיהם.</a:t>
          </a:r>
        </a:p>
        <a:p>
          <a:pPr rtl="1"/>
          <a:r>
            <a:rPr lang="he-IL" b="0" i="0" dirty="0"/>
            <a:t>ככל שנדע לזהות נכונה את הרגשות של הסובבים אותנו, נוכל להתאמן על דרכים יעילות כדי להגיב אליהם בהתאם לצרכינו – וכך ליצור קשר קרוב עם האנשים החשובים לנו.</a:t>
          </a:r>
        </a:p>
        <a:p>
          <a:pPr rtl="1"/>
          <a:r>
            <a:rPr lang="he-IL" b="0" i="0" dirty="0"/>
            <a:t>עם תרגול מתמיד ושגרתי, נוכל לצפות את התנהגות קרובינו מתוך שימת לב לרגשותיהם ולהתנהג אליהם בהתאם. זה רלוונטי במיוחד לקשרים שבין הורים וילדים או שבין בני זוג, משום שהיחסים המשפחתיים שנשמרים לאורך זמן הם אלה שיש בהם אמפתיה וכן הבנה והכלה של הרגשות.</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1" i="0" dirty="0"/>
            <a:t>מדוע חשוב לשפר אינטליגנציה רגשית?</a:t>
          </a:r>
        </a:p>
        <a:p>
          <a:pPr rtl="1"/>
          <a:r>
            <a:rPr lang="he-IL" b="0" i="0" dirty="0"/>
            <a:t>החשיבות של אינטליגנציה רגשית היא ברורה: כאשר הילד, הנער או המבוגר מודע לרגשותיו ובאופן מלא, הוא מסוגל לנהל את חייו בסביבתו בצורה נעימה ומספקת, לפתח אמפתיה כלפי הזולת וליצור קשרים בריאים.</a:t>
          </a:r>
        </a:p>
        <a:p>
          <a:pPr rtl="1"/>
          <a:r>
            <a:rPr lang="he-IL" b="0" i="0" dirty="0"/>
            <a:t>עם זאת, לא כולם נולדים עם אינטליגנציה רגשית גבוהה וכדי להגיע למצב זה, יש צורך להשתפר במיומנויות חברתיות דוגמת היכולת להבחין ברגשות הזולת, לסווג אותם באופן נכון, להבין את מניעיהם ולפעול בהתאם.</a:t>
          </a:r>
        </a:p>
        <a:p>
          <a:pPr rtl="1"/>
          <a:r>
            <a:rPr lang="he-IL" b="0" i="0" dirty="0"/>
            <a:t>למשל, יהיו אנשים שיבחינו בכך שזולתם עצוב או מדוכא, בעוד שאחרים כלל לא ישימו לכך לב. אדם שיבחר באופן אקטיבי לנסות ולעודד אדם עצוב או מדוכא וינחל הצלחה, 'יקנה' את חברותו וקרבתו ובצדק</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0" i="0" dirty="0"/>
            <a:t>לעתים קרובות אנו מוצאים הנאה בדברים שמזכירים לנו את חוויות העבר שלנו, כמו הטעם של מאכל מסוים שנהנינו ממנו בילדותנו.</a:t>
          </a:r>
        </a:p>
        <a:p>
          <a:pPr rtl="1"/>
          <a:r>
            <a:rPr lang="he-IL" b="0" i="0" dirty="0"/>
            <a:t>גם הציפיות שלנו ממלאות תפקיד מכריע בעיצוב חווית ההנאה שלנו. לעתים קרובות אנו מוצאים הנאה בדברים העונים על הציפיות שלנו, בעוד שאנו עלולים להתאכזב או אפילו לחוש סלידה מדברים שאינם עומדים בציפיותינו. </a:t>
          </a:r>
        </a:p>
        <a:p>
          <a:pPr rtl="1"/>
          <a:r>
            <a:rPr lang="he-IL" b="0" i="0" dirty="0"/>
            <a:t>לדוגמה, אם אנו מצפים שארוחה מסוימת תהיה טעימה על סמך המוניטין של המסעדה, אנו עשויים ליהנות ממנה יותר מאשר אם לא היו לנו ציפיות כלל.</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זה  לא רק נושאים הנובעים  מגירוי חושי, </a:t>
          </a:r>
        </a:p>
        <a:p>
          <a:pPr rtl="1"/>
          <a:r>
            <a:rPr lang="he-IL" b="0" i="0" dirty="0"/>
            <a:t>אלא חוויה פסיכולוגית מורכבת המתעצבת על ידי מגוון גורמים, כולל הציפיות שלנו, זיכרונות והקשר חברתי.</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ממה נהנים מהאוכל?</a:t>
          </a:r>
        </a:p>
        <a:p>
          <a:pPr rtl="1"/>
          <a:endParaRPr lang="he-IL" dirty="0"/>
        </a:p>
        <a:p>
          <a:pPr rtl="1"/>
          <a:r>
            <a:rPr lang="he-IL" b="0" i="0" dirty="0"/>
            <a:t>ההקשר החברתי שלנו יכול לעצב גם את חווית ההנאה שלנו. הוא טוען שההנאה שלנו מושפעת לעתים קרובות מנוכחותם של אחרים, ושאנו עשויים ליהנות ממשהו יותר אם נתפוס זאת כחוויה משותפת. לדוגמה, אנו עשויים ליהנות יותר מקונצרט מסוים אם אנו מוקפים באנשים אחרים שגם נהנים ממנו. </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חיבור איש ואישה בנוי מכל חלקי האדם</a:t>
          </a:r>
        </a:p>
        <a:p>
          <a:pPr rtl="1"/>
          <a:r>
            <a:rPr lang="he-IL" dirty="0"/>
            <a:t>גוף – פיזי וגם </a:t>
          </a:r>
          <a:r>
            <a:rPr lang="he-IL" dirty="0" err="1"/>
            <a:t>ההתענוג</a:t>
          </a:r>
          <a:r>
            <a:rPr lang="he-IL" dirty="0"/>
            <a:t> הפיזי.</a:t>
          </a:r>
        </a:p>
        <a:p>
          <a:pPr rtl="1"/>
          <a:r>
            <a:rPr lang="he-IL" dirty="0"/>
            <a:t>נפש – חשק.</a:t>
          </a:r>
        </a:p>
        <a:p>
          <a:pPr rtl="1"/>
          <a:r>
            <a:rPr lang="he-IL" dirty="0"/>
            <a:t>רגש – אהבה שמחה.</a:t>
          </a:r>
        </a:p>
        <a:p>
          <a:pPr rtl="1"/>
          <a:r>
            <a:rPr lang="he-IL" dirty="0"/>
            <a:t>שכל – לפי המשמעות שיש לאדם בדבר. </a:t>
          </a:r>
        </a:p>
        <a:p>
          <a:pPr rtl="1"/>
          <a:r>
            <a:rPr lang="he-IL" dirty="0"/>
            <a:t>והנה אם האדם מרוכז בהנאה הפיזית, בדרך כלל הוא לא ישים לב בכלל להנאה הרגשית והשכלית שיש בדבר, למרות שהם הרבה פעמים יותר חזקים.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כיצד יודע המוח איזה רגש לבחור?</a:t>
          </a:r>
        </a:p>
        <a:p>
          <a:pPr rtl="1"/>
          <a:r>
            <a:rPr lang="he-IL" dirty="0"/>
            <a:t>א. כאשר האדם משדר למוח שזה חשוב הוא בוחר להרגיש אותו. </a:t>
          </a:r>
        </a:p>
        <a:p>
          <a:pPr rtl="1"/>
          <a:r>
            <a:rPr lang="he-IL" dirty="0"/>
            <a:t>ב. רגש שלישי הוא הרבה יותר נוכח באדם. יתכן וזה נעשה כדי להציל את האדם מסכנה.</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במוח האדם עוברים בכל רגע עשרות או מאות רגשות, נס עשה איתנו ה' והמוח מסווג כל מה שלא חשוב לנו במיוחד הוא זורק לתת מודע. </a:t>
          </a:r>
        </a:p>
        <a:p>
          <a:pPr rtl="1"/>
          <a:r>
            <a:rPr lang="he-IL" dirty="0"/>
            <a:t>אומרים שרק 5 אחוז מהרגשות אנחנו מודעים להם.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הנה אנו רואים את היסוד הזה בדברי חז"ל מדוע אדם רואה רק את מה שהוא רוצה וחושק?</a:t>
          </a:r>
        </a:p>
        <a:p>
          <a:pPr rtl="1"/>
          <a:r>
            <a:rPr lang="he-IL" dirty="0"/>
            <a:t>משום שהמוח זורק לתת מודע, את כל הרגשות שלא חשובים לאדם.</a:t>
          </a:r>
        </a:p>
        <a:p>
          <a:pPr rtl="1"/>
          <a:r>
            <a:rPr lang="he-IL" dirty="0">
              <a:highlight>
                <a:srgbClr val="FF00FF"/>
              </a:highlight>
            </a:rPr>
            <a:t>תודעת עונג</a:t>
          </a:r>
        </a:p>
        <a:p>
          <a:pPr rtl="1"/>
          <a:r>
            <a:rPr lang="he-IL" dirty="0"/>
            <a:t>למדנו מכאן יסוד גדול: אם נתבונן פעם אחרי פעם ברגשות הנפלאים שאנו מרגישים בלימוד התורה ובתפילה,</a:t>
          </a:r>
        </a:p>
        <a:p>
          <a:pPr rtl="1"/>
          <a:r>
            <a:rPr lang="he-IL" dirty="0"/>
            <a:t>רגשות אלו יגדלו ויגדלו ונרגיש עונג עצום ואנרגיה עצומה מלאת אהבה והודיה לבורא עולם.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האדם בטבעו </a:t>
          </a:r>
          <a:r>
            <a:rPr lang="he-IL" dirty="0" err="1"/>
            <a:t>מתענין</a:t>
          </a:r>
          <a:r>
            <a:rPr lang="he-IL" dirty="0"/>
            <a:t> במה שהוא רוצה בו. משום כך יכול האדם לכוון את מידת הסקרנות שלו לפי </a:t>
          </a:r>
          <a:r>
            <a:rPr lang="he-IL" dirty="0" err="1"/>
            <a:t>התענינות</a:t>
          </a:r>
          <a:r>
            <a:rPr lang="he-IL" dirty="0"/>
            <a:t> הראויה, כבר אמרו רבותינו על הכתוב: לא תתרו אחרי לבבכם ואחרי עיניכם, הלב והעין הם שני סרסורים לעבירה, העין רואה והלב חומד.</a:t>
          </a:r>
          <a:endParaRPr lang="en-US" dirty="0"/>
        </a:p>
        <a:p>
          <a:pPr rtl="1"/>
          <a:r>
            <a:rPr lang="he-IL" dirty="0"/>
            <a:t>והנה יש להקשות: למה נאמר תחילה ״אחרי לבבכם״ ורק אחרי כן ״ואחרי עיניכם״, הרי הסדר הוא כדברי רז״ל להיפך — העין רואה </a:t>
          </a:r>
          <a:r>
            <a:rPr lang="he-IL" dirty="0" err="1"/>
            <a:t>תחילח</a:t>
          </a:r>
          <a:r>
            <a:rPr lang="he-IL" dirty="0"/>
            <a:t> ואחרי כן לב חומד? </a:t>
          </a:r>
          <a:endParaRPr lang="en-US" dirty="0"/>
        </a:p>
        <a:p>
          <a:pPr rtl="1"/>
          <a:r>
            <a:rPr lang="he-IL" dirty="0"/>
            <a:t>למדנו מכך; שהעין רואה רק את מה שהלב רוצה לחמוד.</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46BDAD0-5A5A-437E-A474-729FDAF2E3DE}"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FE9D891C-1131-419D-B197-5AC3C44333F0}">
      <dgm:prSet phldrT="[טקסט]"/>
      <dgm:spPr/>
      <dgm:t>
        <a:bodyPr/>
        <a:lstStyle/>
        <a:p>
          <a:pPr rtl="1"/>
          <a:r>
            <a:rPr lang="he-IL" dirty="0"/>
            <a:t>מילים יוצרות רגש </a:t>
          </a:r>
        </a:p>
        <a:p>
          <a:pPr rtl="1"/>
          <a:r>
            <a:rPr lang="he-IL" dirty="0"/>
            <a:t>לומר בהתפעלות = זה מרגש, זה מדהים, אני מאושר, אני מרגיש נפלא, אני נהנה, אני מתענג, טוב לי.</a:t>
          </a:r>
        </a:p>
      </dgm:t>
    </dgm:pt>
    <dgm:pt modelId="{37C8AA43-7F04-45F5-97DE-C7447BFAA07E}" type="parTrans" cxnId="{9D36DA82-80B1-46DE-A4ED-2B6083CE0826}">
      <dgm:prSet/>
      <dgm:spPr/>
      <dgm:t>
        <a:bodyPr/>
        <a:lstStyle/>
        <a:p>
          <a:pPr rtl="1"/>
          <a:endParaRPr lang="he-IL"/>
        </a:p>
      </dgm:t>
    </dgm:pt>
    <dgm:pt modelId="{E36B6FA7-C46C-45AD-BECF-39DD5560E2AF}" type="sibTrans" cxnId="{9D36DA82-80B1-46DE-A4ED-2B6083CE0826}">
      <dgm:prSet/>
      <dgm:spPr/>
      <dgm:t>
        <a:bodyPr/>
        <a:lstStyle/>
        <a:p>
          <a:pPr rtl="1"/>
          <a:endParaRPr lang="he-IL"/>
        </a:p>
      </dgm:t>
    </dgm:pt>
    <dgm:pt modelId="{02D437C7-55FF-4403-A26A-21C3000717F9}">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שכל המצות עיקרם הלב, ויש מהם זכר בפה לחזוק הלב.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a:t>מאבן עזרא</a:t>
          </a:r>
        </a:p>
        <a:p>
          <a:pPr marL="0" lvl="0" defTabSz="1333500" rtl="1">
            <a:lnSpc>
              <a:spcPct val="90000"/>
            </a:lnSpc>
            <a:spcBef>
              <a:spcPct val="0"/>
            </a:spcBef>
            <a:spcAft>
              <a:spcPct val="35000"/>
            </a:spcAft>
            <a:buNone/>
          </a:pPr>
          <a:endParaRPr lang="he-IL" dirty="0"/>
        </a:p>
      </dgm:t>
    </dgm:pt>
    <dgm:pt modelId="{E6AE1A6A-57A0-4602-BCB7-F889BB187EB5}" type="parTrans" cxnId="{D1E36CA8-ECEE-4AC4-B6F1-48C31595D0D0}">
      <dgm:prSet/>
      <dgm:spPr/>
      <dgm:t>
        <a:bodyPr/>
        <a:lstStyle/>
        <a:p>
          <a:pPr rtl="1"/>
          <a:endParaRPr lang="he-IL"/>
        </a:p>
      </dgm:t>
    </dgm:pt>
    <dgm:pt modelId="{9DA7C278-4301-42B8-B24A-D7269D017DC6}" type="sibTrans" cxnId="{D1E36CA8-ECEE-4AC4-B6F1-48C31595D0D0}">
      <dgm:prSet/>
      <dgm:spPr/>
      <dgm:t>
        <a:bodyPr/>
        <a:lstStyle/>
        <a:p>
          <a:pPr rtl="1"/>
          <a:endParaRPr lang="he-IL"/>
        </a:p>
      </dgm:t>
    </dgm:pt>
    <dgm:pt modelId="{CBCE5186-6F77-400E-9FC9-E6C3ADB968C9}">
      <dgm:prSet phldrT="[טקסט]"/>
      <dgm:spPr/>
      <dgm:t>
        <a:bodyPr/>
        <a:lstStyle/>
        <a:p>
          <a:pPr rtl="1"/>
          <a:r>
            <a:rPr lang="he-IL" dirty="0"/>
            <a:t>כִּי קָרוֹב אֵלֶיךָ הַדָּבָר מְאֹד בְּפִיךָ וּבִלְבָבְךָ </a:t>
          </a:r>
          <a:r>
            <a:rPr lang="he-IL" dirty="0" err="1"/>
            <a:t>לַעֲשֹׂתו</a:t>
          </a:r>
          <a:r>
            <a:rPr lang="he-IL" dirty="0"/>
            <a:t>ֹ: </a:t>
          </a:r>
        </a:p>
      </dgm:t>
    </dgm:pt>
    <dgm:pt modelId="{FC4872E0-51B0-4B34-8A71-3633E60F8B17}" type="parTrans" cxnId="{9AFEF6DA-A576-4613-8E62-4F1130F4094B}">
      <dgm:prSet/>
      <dgm:spPr/>
      <dgm:t>
        <a:bodyPr/>
        <a:lstStyle/>
        <a:p>
          <a:pPr rtl="1"/>
          <a:endParaRPr lang="he-IL"/>
        </a:p>
      </dgm:t>
    </dgm:pt>
    <dgm:pt modelId="{42D87B1D-7589-4EED-A89D-7F94E7CA6FE2}" type="sibTrans" cxnId="{9AFEF6DA-A576-4613-8E62-4F1130F4094B}">
      <dgm:prSet/>
      <dgm:spPr/>
      <dgm:t>
        <a:bodyPr/>
        <a:lstStyle/>
        <a:p>
          <a:pPr rtl="1"/>
          <a:endParaRPr lang="he-IL"/>
        </a:p>
      </dgm:t>
    </dgm:pt>
    <dgm:pt modelId="{0B35F481-F032-4CF2-A9F1-68F15F601C9A}">
      <dgm:prSet phldrT="[טקסט]" phldr="1"/>
      <dgm:spPr/>
      <dgm:t>
        <a:bodyPr/>
        <a:lstStyle/>
        <a:p>
          <a:pPr rtl="1"/>
          <a:endParaRPr lang="he-IL"/>
        </a:p>
      </dgm:t>
    </dgm:pt>
    <dgm:pt modelId="{61F34DE3-4752-49CB-BE26-230F51C7D415}" type="parTrans" cxnId="{AC99ACD3-910B-4B4E-84E7-720F36E59712}">
      <dgm:prSet/>
      <dgm:spPr/>
      <dgm:t>
        <a:bodyPr/>
        <a:lstStyle/>
        <a:p>
          <a:pPr rtl="1"/>
          <a:endParaRPr lang="he-IL"/>
        </a:p>
      </dgm:t>
    </dgm:pt>
    <dgm:pt modelId="{05A8C7A3-3135-4626-BF65-C8C992761BAC}" type="sibTrans" cxnId="{AC99ACD3-910B-4B4E-84E7-720F36E59712}">
      <dgm:prSet/>
      <dgm:spPr/>
      <dgm:t>
        <a:bodyPr/>
        <a:lstStyle/>
        <a:p>
          <a:pPr rtl="1"/>
          <a:endParaRPr lang="he-IL"/>
        </a:p>
      </dgm:t>
    </dgm:pt>
    <dgm:pt modelId="{19906B06-E6AF-479C-B926-7F83003CC7FB}">
      <dgm:prSet phldrT="[טקסט]"/>
      <dgm:spPr/>
      <dgm:t>
        <a:bodyPr/>
        <a:lstStyle/>
        <a:p>
          <a:pPr rtl="1"/>
          <a:r>
            <a:rPr lang="he-IL" dirty="0"/>
            <a:t>כדאי לחזור על כך כמה פעמים</a:t>
          </a:r>
        </a:p>
      </dgm:t>
    </dgm:pt>
    <dgm:pt modelId="{EB7ABAEB-7F46-420C-9023-A0A0C706C5F3}" type="parTrans" cxnId="{8F20C120-17B0-47B4-A578-8BA5E46F8354}">
      <dgm:prSet/>
      <dgm:spPr/>
      <dgm:t>
        <a:bodyPr/>
        <a:lstStyle/>
        <a:p>
          <a:pPr rtl="1"/>
          <a:endParaRPr lang="he-IL"/>
        </a:p>
      </dgm:t>
    </dgm:pt>
    <dgm:pt modelId="{B27FC5C2-8FA8-4E5A-A5F3-7B04FBC73707}" type="sibTrans" cxnId="{8F20C120-17B0-47B4-A578-8BA5E46F8354}">
      <dgm:prSet/>
      <dgm:spPr/>
      <dgm:t>
        <a:bodyPr/>
        <a:lstStyle/>
        <a:p>
          <a:pPr rtl="1"/>
          <a:endParaRPr lang="he-IL"/>
        </a:p>
      </dgm:t>
    </dgm:pt>
    <dgm:pt modelId="{2327716A-90A6-442C-B1D6-C6EDD4975959}" type="pres">
      <dgm:prSet presAssocID="{446BDAD0-5A5A-437E-A474-729FDAF2E3DE}" presName="diagram" presStyleCnt="0">
        <dgm:presLayoutVars>
          <dgm:dir/>
          <dgm:resizeHandles val="exact"/>
        </dgm:presLayoutVars>
      </dgm:prSet>
      <dgm:spPr/>
    </dgm:pt>
    <dgm:pt modelId="{DED91FB2-44F9-491E-9426-CB878012DD3A}" type="pres">
      <dgm:prSet presAssocID="{FE9D891C-1131-419D-B197-5AC3C44333F0}" presName="node" presStyleLbl="node1" presStyleIdx="0" presStyleCnt="5">
        <dgm:presLayoutVars>
          <dgm:bulletEnabled val="1"/>
        </dgm:presLayoutVars>
      </dgm:prSet>
      <dgm:spPr/>
    </dgm:pt>
    <dgm:pt modelId="{5A8E90AC-C599-4C27-A992-68A4DD1DFB9B}" type="pres">
      <dgm:prSet presAssocID="{E36B6FA7-C46C-45AD-BECF-39DD5560E2AF}" presName="sibTrans" presStyleCnt="0"/>
      <dgm:spPr/>
    </dgm:pt>
    <dgm:pt modelId="{77513BD0-0C14-457F-AEF0-84266AD6E584}" type="pres">
      <dgm:prSet presAssocID="{02D437C7-55FF-4403-A26A-21C3000717F9}" presName="node" presStyleLbl="node1" presStyleIdx="1" presStyleCnt="5">
        <dgm:presLayoutVars>
          <dgm:bulletEnabled val="1"/>
        </dgm:presLayoutVars>
      </dgm:prSet>
      <dgm:spPr/>
    </dgm:pt>
    <dgm:pt modelId="{80B97645-1DA0-4694-BB08-84463EA990B8}" type="pres">
      <dgm:prSet presAssocID="{9DA7C278-4301-42B8-B24A-D7269D017DC6}" presName="sibTrans" presStyleCnt="0"/>
      <dgm:spPr/>
    </dgm:pt>
    <dgm:pt modelId="{7605DF0E-626A-4222-9B2A-05981BF87A6C}" type="pres">
      <dgm:prSet presAssocID="{CBCE5186-6F77-400E-9FC9-E6C3ADB968C9}" presName="node" presStyleLbl="node1" presStyleIdx="2" presStyleCnt="5">
        <dgm:presLayoutVars>
          <dgm:bulletEnabled val="1"/>
        </dgm:presLayoutVars>
      </dgm:prSet>
      <dgm:spPr/>
    </dgm:pt>
    <dgm:pt modelId="{AB4794ED-E052-4C24-98F3-1699004C675E}" type="pres">
      <dgm:prSet presAssocID="{42D87B1D-7589-4EED-A89D-7F94E7CA6FE2}" presName="sibTrans" presStyleCnt="0"/>
      <dgm:spPr/>
    </dgm:pt>
    <dgm:pt modelId="{E6D08C2B-F0CA-4EDE-808F-B7E8BED3A734}" type="pres">
      <dgm:prSet presAssocID="{0B35F481-F032-4CF2-A9F1-68F15F601C9A}" presName="node" presStyleLbl="node1" presStyleIdx="3" presStyleCnt="5">
        <dgm:presLayoutVars>
          <dgm:bulletEnabled val="1"/>
        </dgm:presLayoutVars>
      </dgm:prSet>
      <dgm:spPr/>
    </dgm:pt>
    <dgm:pt modelId="{854BF41F-0DD6-4D97-89FB-4778736B95E1}" type="pres">
      <dgm:prSet presAssocID="{05A8C7A3-3135-4626-BF65-C8C992761BAC}" presName="sibTrans" presStyleCnt="0"/>
      <dgm:spPr/>
    </dgm:pt>
    <dgm:pt modelId="{D00E0BE3-207C-4670-8F21-AAA837920DA0}" type="pres">
      <dgm:prSet presAssocID="{19906B06-E6AF-479C-B926-7F83003CC7FB}" presName="node" presStyleLbl="node1" presStyleIdx="4" presStyleCnt="5">
        <dgm:presLayoutVars>
          <dgm:bulletEnabled val="1"/>
        </dgm:presLayoutVars>
      </dgm:prSet>
      <dgm:spPr/>
    </dgm:pt>
  </dgm:ptLst>
  <dgm:cxnLst>
    <dgm:cxn modelId="{CFB06603-4D86-4C3F-B5C1-0FB20E781BFA}" type="presOf" srcId="{CBCE5186-6F77-400E-9FC9-E6C3ADB968C9}" destId="{7605DF0E-626A-4222-9B2A-05981BF87A6C}" srcOrd="0" destOrd="0" presId="urn:microsoft.com/office/officeart/2005/8/layout/default"/>
    <dgm:cxn modelId="{B361490C-5CE2-46BA-AF9B-3B344A6ABF78}" type="presOf" srcId="{02D437C7-55FF-4403-A26A-21C3000717F9}" destId="{77513BD0-0C14-457F-AEF0-84266AD6E584}" srcOrd="0" destOrd="0" presId="urn:microsoft.com/office/officeart/2005/8/layout/default"/>
    <dgm:cxn modelId="{8F20C120-17B0-47B4-A578-8BA5E46F8354}" srcId="{446BDAD0-5A5A-437E-A474-729FDAF2E3DE}" destId="{19906B06-E6AF-479C-B926-7F83003CC7FB}" srcOrd="4" destOrd="0" parTransId="{EB7ABAEB-7F46-420C-9023-A0A0C706C5F3}" sibTransId="{B27FC5C2-8FA8-4E5A-A5F3-7B04FBC73707}"/>
    <dgm:cxn modelId="{CDA37531-F85D-4E09-B7C2-19A6378C0F4C}" type="presOf" srcId="{446BDAD0-5A5A-437E-A474-729FDAF2E3DE}" destId="{2327716A-90A6-442C-B1D6-C6EDD4975959}" srcOrd="0" destOrd="0" presId="urn:microsoft.com/office/officeart/2005/8/layout/default"/>
    <dgm:cxn modelId="{FF4AEA5C-B1A7-4999-AF5B-098394BE8C56}" type="presOf" srcId="{19906B06-E6AF-479C-B926-7F83003CC7FB}" destId="{D00E0BE3-207C-4670-8F21-AAA837920DA0}" srcOrd="0" destOrd="0" presId="urn:microsoft.com/office/officeart/2005/8/layout/default"/>
    <dgm:cxn modelId="{98303879-F4C1-4FC3-9507-7CE757910CC5}" type="presOf" srcId="{FE9D891C-1131-419D-B197-5AC3C44333F0}" destId="{DED91FB2-44F9-491E-9426-CB878012DD3A}" srcOrd="0" destOrd="0" presId="urn:microsoft.com/office/officeart/2005/8/layout/default"/>
    <dgm:cxn modelId="{9D36DA82-80B1-46DE-A4ED-2B6083CE0826}" srcId="{446BDAD0-5A5A-437E-A474-729FDAF2E3DE}" destId="{FE9D891C-1131-419D-B197-5AC3C44333F0}" srcOrd="0" destOrd="0" parTransId="{37C8AA43-7F04-45F5-97DE-C7447BFAA07E}" sibTransId="{E36B6FA7-C46C-45AD-BECF-39DD5560E2AF}"/>
    <dgm:cxn modelId="{A488D392-7A57-4350-BD92-20E5ADFC104E}" type="presOf" srcId="{0B35F481-F032-4CF2-A9F1-68F15F601C9A}" destId="{E6D08C2B-F0CA-4EDE-808F-B7E8BED3A734}" srcOrd="0" destOrd="0" presId="urn:microsoft.com/office/officeart/2005/8/layout/default"/>
    <dgm:cxn modelId="{D1E36CA8-ECEE-4AC4-B6F1-48C31595D0D0}" srcId="{446BDAD0-5A5A-437E-A474-729FDAF2E3DE}" destId="{02D437C7-55FF-4403-A26A-21C3000717F9}" srcOrd="1" destOrd="0" parTransId="{E6AE1A6A-57A0-4602-BCB7-F889BB187EB5}" sibTransId="{9DA7C278-4301-42B8-B24A-D7269D017DC6}"/>
    <dgm:cxn modelId="{AC99ACD3-910B-4B4E-84E7-720F36E59712}" srcId="{446BDAD0-5A5A-437E-A474-729FDAF2E3DE}" destId="{0B35F481-F032-4CF2-A9F1-68F15F601C9A}" srcOrd="3" destOrd="0" parTransId="{61F34DE3-4752-49CB-BE26-230F51C7D415}" sibTransId="{05A8C7A3-3135-4626-BF65-C8C992761BAC}"/>
    <dgm:cxn modelId="{9AFEF6DA-A576-4613-8E62-4F1130F4094B}" srcId="{446BDAD0-5A5A-437E-A474-729FDAF2E3DE}" destId="{CBCE5186-6F77-400E-9FC9-E6C3ADB968C9}" srcOrd="2" destOrd="0" parTransId="{FC4872E0-51B0-4B34-8A71-3633E60F8B17}" sibTransId="{42D87B1D-7589-4EED-A89D-7F94E7CA6FE2}"/>
    <dgm:cxn modelId="{A1F398C0-3E89-425F-8E40-B94BE8E55CFC}" type="presParOf" srcId="{2327716A-90A6-442C-B1D6-C6EDD4975959}" destId="{DED91FB2-44F9-491E-9426-CB878012DD3A}" srcOrd="0" destOrd="0" presId="urn:microsoft.com/office/officeart/2005/8/layout/default"/>
    <dgm:cxn modelId="{8C942769-8927-46FE-9CFF-F837FB4746D9}" type="presParOf" srcId="{2327716A-90A6-442C-B1D6-C6EDD4975959}" destId="{5A8E90AC-C599-4C27-A992-68A4DD1DFB9B}" srcOrd="1" destOrd="0" presId="urn:microsoft.com/office/officeart/2005/8/layout/default"/>
    <dgm:cxn modelId="{7EA53C02-8C90-4591-A565-9ACA5F061738}" type="presParOf" srcId="{2327716A-90A6-442C-B1D6-C6EDD4975959}" destId="{77513BD0-0C14-457F-AEF0-84266AD6E584}" srcOrd="2" destOrd="0" presId="urn:microsoft.com/office/officeart/2005/8/layout/default"/>
    <dgm:cxn modelId="{0A839FC2-85C6-4105-A08D-B861BFA022DD}" type="presParOf" srcId="{2327716A-90A6-442C-B1D6-C6EDD4975959}" destId="{80B97645-1DA0-4694-BB08-84463EA990B8}" srcOrd="3" destOrd="0" presId="urn:microsoft.com/office/officeart/2005/8/layout/default"/>
    <dgm:cxn modelId="{30BE6F8E-D3CA-4C1C-BBB1-60FEB2E661A3}" type="presParOf" srcId="{2327716A-90A6-442C-B1D6-C6EDD4975959}" destId="{7605DF0E-626A-4222-9B2A-05981BF87A6C}" srcOrd="4" destOrd="0" presId="urn:microsoft.com/office/officeart/2005/8/layout/default"/>
    <dgm:cxn modelId="{06AD09F2-6A0C-49B8-8EF1-8B6F3AAD469A}" type="presParOf" srcId="{2327716A-90A6-442C-B1D6-C6EDD4975959}" destId="{AB4794ED-E052-4C24-98F3-1699004C675E}" srcOrd="5" destOrd="0" presId="urn:microsoft.com/office/officeart/2005/8/layout/default"/>
    <dgm:cxn modelId="{36CBD16A-E23D-42B9-8958-DE18618B06A6}" type="presParOf" srcId="{2327716A-90A6-442C-B1D6-C6EDD4975959}" destId="{E6D08C2B-F0CA-4EDE-808F-B7E8BED3A734}" srcOrd="6" destOrd="0" presId="urn:microsoft.com/office/officeart/2005/8/layout/default"/>
    <dgm:cxn modelId="{7AA5C991-CFC5-41B6-A91B-C02BD29A8BBF}" type="presParOf" srcId="{2327716A-90A6-442C-B1D6-C6EDD4975959}" destId="{854BF41F-0DD6-4D97-89FB-4778736B95E1}" srcOrd="7" destOrd="0" presId="urn:microsoft.com/office/officeart/2005/8/layout/default"/>
    <dgm:cxn modelId="{698D383A-4028-46BC-9AAA-46B2F1A9FE4C}" type="presParOf" srcId="{2327716A-90A6-442C-B1D6-C6EDD4975959}" destId="{D00E0BE3-207C-4670-8F21-AAA837920DA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בגמ' בנדרים דרשו: אם לא בריתי יומם ולילה על ברית מילה ותורה. </a:t>
          </a:r>
          <a:endParaRPr lang="en-US" dirty="0"/>
        </a:p>
        <a:p>
          <a:pPr rtl="1"/>
          <a:r>
            <a:rPr lang="he-IL" dirty="0"/>
            <a:t>הקשו מה שייך בברית יומם ולילה? תירץ רע"א: שרק על ידי ברית מילה זוכים לתורה. </a:t>
          </a:r>
          <a:endParaRPr lang="en-US" dirty="0"/>
        </a:p>
        <a:p>
          <a:pPr rtl="1"/>
          <a:r>
            <a:rPr lang="he-IL" dirty="0"/>
            <a:t>על ידי ברית חיצונית זוכים לברית פנימית. </a:t>
          </a:r>
          <a:endParaRPr lang="en-US" dirty="0"/>
        </a:p>
        <a:p>
          <a:pPr rtl="1"/>
          <a:r>
            <a:rPr lang="he-IL" dirty="0"/>
            <a:t>וזהו כשם שנכנס לברית כך יכנס לתורה.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כשם שברית מילה מחבר בין איש לאשה.</a:t>
          </a:r>
          <a:endParaRPr lang="en-US" dirty="0"/>
        </a:p>
        <a:p>
          <a:pPr rtl="1"/>
          <a:r>
            <a:rPr lang="he-IL" dirty="0"/>
            <a:t>כך ברית הלשון מחברת בין איש לאשה - הכיצד?</a:t>
          </a:r>
          <a:endParaRPr lang="en-US" dirty="0"/>
        </a:p>
        <a:p>
          <a:pPr rtl="1"/>
          <a:r>
            <a:rPr lang="he-IL" dirty="0"/>
            <a:t>שכל ולב - זה בחינת איש ואשה. </a:t>
          </a:r>
        </a:p>
        <a:p>
          <a:pPr rtl="1"/>
          <a:r>
            <a:rPr lang="he-IL" dirty="0"/>
            <a:t>כיצד הם מתחברים? </a:t>
          </a:r>
        </a:p>
        <a:p>
          <a:pPr rtl="1"/>
          <a:r>
            <a:rPr lang="he-IL" dirty="0"/>
            <a:t>על ידי פה - סח</a:t>
          </a:r>
          <a:endParaRPr lang="en-US"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לפני היציאה ממצרים מצטווים מילה ופסח - מה מיוחד בהם?</a:t>
          </a:r>
          <a:endParaRPr lang="en-US" dirty="0"/>
        </a:p>
        <a:p>
          <a:pPr rtl="1"/>
          <a:r>
            <a:rPr lang="he-IL" dirty="0"/>
            <a:t>מדוע הם מצוות עשה שיש בהם כרת? </a:t>
          </a:r>
        </a:p>
        <a:p>
          <a:pPr rtl="1"/>
          <a:r>
            <a:rPr lang="he-IL" dirty="0"/>
            <a:t>מדוע אומרת התורה שמי שלא מל לא יכול לעשות פסח?</a:t>
          </a:r>
        </a:p>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הפה הוא מל את </a:t>
          </a:r>
          <a:r>
            <a:rPr lang="he-IL" dirty="0" err="1"/>
            <a:t>ערלת</a:t>
          </a:r>
          <a:r>
            <a:rPr lang="he-IL" dirty="0"/>
            <a:t> הלב. </a:t>
          </a:r>
          <a:endParaRPr lang="en-US" dirty="0"/>
        </a:p>
        <a:p>
          <a:pPr rtl="1"/>
          <a:r>
            <a:rPr lang="he-IL" dirty="0"/>
            <a:t>מילה - שמלה את הערלה.</a:t>
          </a:r>
          <a:endParaRPr lang="en-US" dirty="0"/>
        </a:p>
        <a:p>
          <a:pPr rtl="1"/>
          <a:r>
            <a:rPr lang="he-IL" dirty="0"/>
            <a:t>כי קרוב אליך הדבר...בפיך ובלבבך לעשותו. </a:t>
          </a:r>
          <a:endParaRPr lang="en-US" dirty="0"/>
        </a:p>
        <a:p>
          <a:pPr rtl="1"/>
          <a:r>
            <a:rPr lang="he-IL" dirty="0"/>
            <a:t>חינוך: משרשי </a:t>
          </a:r>
          <a:r>
            <a:rPr lang="he-IL" dirty="0" err="1"/>
            <a:t>המצוה</a:t>
          </a:r>
          <a:r>
            <a:rPr lang="he-IL" dirty="0"/>
            <a:t>. לפי שהאדם מעורר מחשבותיו </a:t>
          </a:r>
          <a:r>
            <a:rPr lang="he-IL" b="1" dirty="0"/>
            <a:t>ומציר בלבבו האמת </a:t>
          </a:r>
          <a:r>
            <a:rPr lang="he-IL" b="1" dirty="0" err="1"/>
            <a:t>בכח</a:t>
          </a:r>
          <a:r>
            <a:rPr lang="he-IL" b="1" dirty="0"/>
            <a:t> דברי פיו.</a:t>
          </a:r>
          <a:endParaRPr lang="he-IL" dirty="0"/>
        </a:p>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1048BA7F-2ABC-40B2-9CB1-BF1C300165B8}" type="pres">
      <dgm:prSet presAssocID="{A6A7C18C-02B9-41D9-84DB-1313CF430C16}" presName="node" presStyleLbl="node1" presStyleIdx="1" presStyleCnt="4" custScaleX="150781" custLinFactNeighborX="1455" custLinFactNeighborY="-1455">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2" presStyleCnt="4" custScaleX="150781">
        <dgm:presLayoutVars>
          <dgm:bulletEnabled val="1"/>
        </dgm:presLayoutVars>
      </dgm:prSet>
      <dgm:spPr/>
    </dgm:pt>
    <dgm:pt modelId="{6DD29C9A-28AD-4FAD-B5A9-C9508F0386BD}" type="pres">
      <dgm:prSet presAssocID="{E91765DF-BCB3-4994-9134-BF3A4E053F2C}" presName="sibTrans" presStyleCnt="0"/>
      <dgm:spPr/>
    </dgm:pt>
    <dgm:pt modelId="{7CD77BC4-D7BE-4475-B464-90F9F2005203}" type="pres">
      <dgm:prSet presAssocID="{28A3E453-3F88-4B5F-B3B1-326ABE0D2BBF}" presName="node" presStyleLbl="node1" presStyleIdx="3" presStyleCnt="4" custScaleX="150781">
        <dgm:presLayoutVars>
          <dgm:bulletEnabled val="1"/>
        </dgm:presLayoutVars>
      </dgm:prSet>
      <dgm:spPr/>
    </dgm:pt>
  </dgm:ptLst>
  <dgm:cxnLst>
    <dgm:cxn modelId="{6BC13F0C-E665-4351-9C39-A7AA8C9C0B26}"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1"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91DD7665-8504-498C-BA73-A83F99E56863}" type="presOf" srcId="{28A3E453-3F88-4B5F-B3B1-326ABE0D2BBF}" destId="{7CD77BC4-D7BE-4475-B464-90F9F2005203}" srcOrd="0" destOrd="0" presId="urn:microsoft.com/office/officeart/2005/8/layout/default"/>
    <dgm:cxn modelId="{6909BCBD-AC79-463B-8F8B-0CD0A98C5F7A}" srcId="{26F90B33-A5A0-4D54-8DAD-10149A0E5DE9}" destId="{68F53C08-B600-46D3-8283-9B3816A7DA67}" srcOrd="2" destOrd="0" parTransId="{EED16D9C-0A9A-4D6D-A892-FFB3340216F7}" sibTransId="{E91765DF-BCB3-4994-9134-BF3A4E053F2C}"/>
    <dgm:cxn modelId="{CE04F8BD-7D50-42EC-8050-5F1C315A4A8B}" type="presOf" srcId="{68F53C08-B600-46D3-8283-9B3816A7DA67}" destId="{188BE399-BB79-42C6-9208-A5A9DB0B4E3C}" srcOrd="0" destOrd="0" presId="urn:microsoft.com/office/officeart/2005/8/layout/default"/>
    <dgm:cxn modelId="{4C1565CF-31AD-4DFE-A723-9DC46BE4611D}" srcId="{26F90B33-A5A0-4D54-8DAD-10149A0E5DE9}" destId="{28A3E453-3F88-4B5F-B3B1-326ABE0D2BBF}" srcOrd="3" destOrd="0" parTransId="{F377F349-E049-493C-BA03-09507540580F}" sibTransId="{9404CEDC-D5DD-4178-917B-1BB42BB0087C}"/>
    <dgm:cxn modelId="{57B359EA-FE1C-49F9-9349-EA8E74B97177}" type="presOf" srcId="{A6A7C18C-02B9-41D9-84DB-1313CF430C16}" destId="{1048BA7F-2ABC-40B2-9CB1-BF1C300165B8}" srcOrd="0" destOrd="0" presId="urn:microsoft.com/office/officeart/2005/8/layout/default"/>
    <dgm:cxn modelId="{9F72C1FC-F3F7-4414-AEC2-C60CF836CA13}" srcId="{26F90B33-A5A0-4D54-8DAD-10149A0E5DE9}" destId="{6FE1E1AA-06F7-4D77-92B1-672813D02FA3}" srcOrd="0" destOrd="0" parTransId="{C4EB10C8-1770-4CF4-8D38-2F2BFFCA2163}" sibTransId="{CE482230-CB28-49B2-AF8E-9CA0E04CECA3}"/>
    <dgm:cxn modelId="{0591D6B9-E488-40ED-BEE7-F404BD036D70}" type="presParOf" srcId="{6819571F-FAFE-464F-AA0C-4B95565A6697}" destId="{7BDD0345-3F6A-42DD-AD0A-FBFA2BE6B4F4}" srcOrd="0" destOrd="0" presId="urn:microsoft.com/office/officeart/2005/8/layout/default"/>
    <dgm:cxn modelId="{DEAFD836-C00A-4737-BB98-E6FA406577D4}" type="presParOf" srcId="{6819571F-FAFE-464F-AA0C-4B95565A6697}" destId="{1BB58B1F-8A5A-47D7-9B98-9B898040F939}" srcOrd="1" destOrd="0" presId="urn:microsoft.com/office/officeart/2005/8/layout/default"/>
    <dgm:cxn modelId="{72F0C60E-EE57-4B35-B291-32C2869A0AE9}" type="presParOf" srcId="{6819571F-FAFE-464F-AA0C-4B95565A6697}" destId="{1048BA7F-2ABC-40B2-9CB1-BF1C300165B8}" srcOrd="2" destOrd="0" presId="urn:microsoft.com/office/officeart/2005/8/layout/default"/>
    <dgm:cxn modelId="{45CD7F45-68C3-4B41-A2A3-AC0998B9A248}" type="presParOf" srcId="{6819571F-FAFE-464F-AA0C-4B95565A6697}" destId="{1E1554D2-BB40-4EE0-A99A-C49328C3B50E}" srcOrd="3" destOrd="0" presId="urn:microsoft.com/office/officeart/2005/8/layout/default"/>
    <dgm:cxn modelId="{0FBA355A-6BA7-410C-AD69-65002A0FE73A}" type="presParOf" srcId="{6819571F-FAFE-464F-AA0C-4B95565A6697}" destId="{188BE399-BB79-42C6-9208-A5A9DB0B4E3C}" srcOrd="4" destOrd="0" presId="urn:microsoft.com/office/officeart/2005/8/layout/default"/>
    <dgm:cxn modelId="{1AD085FA-59F8-42AC-B23B-AA6F27A9110E}" type="presParOf" srcId="{6819571F-FAFE-464F-AA0C-4B95565A6697}" destId="{6DD29C9A-28AD-4FAD-B5A9-C9508F0386BD}" srcOrd="5" destOrd="0" presId="urn:microsoft.com/office/officeart/2005/8/layout/default"/>
    <dgm:cxn modelId="{500538D3-C721-4D64-B465-DD44F2EA09ED}" type="presParOf" srcId="{6819571F-FAFE-464F-AA0C-4B95565A6697}" destId="{7CD77BC4-D7BE-4475-B464-90F9F2005203}"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על כך עונה הפסיכולוגיה החיובית במונח "אשליית המיקוד". כשאנו ממוקדים בדבר מה שאר הדברים נעלמים מעיננו והם לא נמצאים בתפיסת המציאות שלנו. </a:t>
          </a:r>
        </a:p>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קוסמים משתמשים בהבנה זו וקסמים רבים מבוססים על משיכת תשומת הלב לדבר מסוים בזמן שהטריק מתרחש ממש בסמוך אך איש לא מבחין בו.</a:t>
          </a:r>
          <a:endParaRPr lang="he-IL" dirty="0"/>
        </a:p>
        <a:p>
          <a:pPr marL="0" lvl="0" defTabSz="444500" rtl="1">
            <a:lnSpc>
              <a:spcPct val="90000"/>
            </a:lnSpc>
            <a:spcBef>
              <a:spcPct val="0"/>
            </a:spcBef>
            <a:spcAft>
              <a:spcPct val="35000"/>
            </a:spcAft>
            <a:buNone/>
          </a:pP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highlight>
                <a:srgbClr val="FF00FF"/>
              </a:highlight>
              <a:hlinkClick xmlns:r="http://schemas.openxmlformats.org/officeDocument/2006/relationships" r:id="rId1"/>
            </a:rPr>
            <a:t>מבחן הגורילה</a:t>
          </a:r>
          <a:r>
            <a:rPr lang="he-IL" b="0" i="0" dirty="0">
              <a:highlight>
                <a:srgbClr val="FF00FF"/>
              </a:highlight>
            </a:rPr>
            <a:t> </a:t>
          </a:r>
        </a:p>
        <a:p>
          <a:pPr rtl="1"/>
          <a:r>
            <a:rPr lang="he-IL" b="0" i="0" dirty="0"/>
            <a:t>מקרינים סרטון קצר המראה שתי קבוצות כדורסל מתמסרות בכדור והצופים מתבקשים לספור כמה פעמים התמסרה הקבוצה בלבן במהלך הסרטון. </a:t>
          </a:r>
        </a:p>
        <a:p>
          <a:pPr rtl="1"/>
          <a:r>
            <a:rPr lang="he-IL" b="0" i="0" dirty="0"/>
            <a:t>לאחר הצפייה המונחית בסרטון נשאלים הצופים האם הם הבחינו במשהו חריג או מוזר במהלך הקרנת הסרטון ולרוב התשובה היא שלילית. </a:t>
          </a:r>
        </a:p>
        <a:p>
          <a:pPr rtl="1"/>
          <a:r>
            <a:rPr lang="he-IL" b="0" i="0" dirty="0"/>
            <a:t>בהרצת הסרטון לאחור ולאחר צפייה חוזרת מגלים הצופים לתדהמתם כי באמצע הסרטון נכנס למרכז המסך אדם לבוש בתחפושת של גורילה, הוא מכה בחזהו מספר פעמים ויוצא. </a:t>
          </a:r>
        </a:p>
        <a:p>
          <a:pPr rtl="1"/>
          <a:r>
            <a:rPr lang="he-IL" b="0" i="0" dirty="0"/>
            <a:t>כיצד יתכן שרובנו לא מבחינים בו?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0" i="0" dirty="0"/>
            <a:t>חקר מכון </a:t>
          </a:r>
          <a:r>
            <a:rPr lang="he-IL" b="0" i="0" dirty="0" err="1"/>
            <a:t>גאלופ</a:t>
          </a:r>
          <a:r>
            <a:rPr lang="he-IL" b="0" i="0" dirty="0"/>
            <a:t> העולמי בנושא ניהול הראה כי חברות שבודקות הצלחות ומחזקות את החוזקות יעילות יותר בפרמטרים רבים מחברות שממוקדות בתיקון טעויות ומיקוד בחולשות. הסיבה גם כאן טמונה באשליית המיקוד, שהרי מה שנתמקד בו יהיה נוכח בתפיסת המציאות ועובדים שחווים מציאות מלאה בבעיות וקשיים יהיו יעילים פחות מעובדים שתפיסת המציאות שלהם מלאה בהצלחות ובחוזקות.</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0" i="0" dirty="0"/>
            <a:t>הסיבה שאנו ממוקדים כל כך נובעת מהיות המוח מותאם להישרדות. אם נדמיין עצמנו כאנשי מערות הרוצים לצוד לעצמם ארוחה, ברור כי מיקוד במטרה (ממותה) חיוני להצלחה במשימה. אם כל פרח חדש שצמח ביער ימשוך את תשומת ליבנו בזמן המרדף אחרי הממותה, סביר שנאבד את היכולת לצוד ואנו עלולים לגווע ברעב.</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לכן ככל שנשים לב לעונג הקטן שלנו, כך הוא ילך ויגדל.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1" i="0" dirty="0"/>
            <a:t>סיכום</a:t>
          </a:r>
          <a:endParaRPr lang="he-IL" b="0" i="0" dirty="0"/>
        </a:p>
        <a:p>
          <a:pPr rtl="1"/>
          <a:r>
            <a:rPr lang="he-IL" b="0" i="0" dirty="0"/>
            <a:t>הפסיכולוגיה החיובית כאמור חוקרת את האושר האנושי ואת הדרכים להגביר את מנת האושר שלנו. אחת ההבנות המשמעותיות ביותר בגישה זו היא ההבנה כי לרגשות שלנו השפעה גדולה ואף קריטית על התוצאות שלנו בחיים, ההצלחה, מערכות היחסים, היכולת היצירתית, פתרון הבעיות, בריאות הנפש והגוף ועוד. ארגונים עסקיים אינם יכולים להרשות לעצמם ליצור הפרדה מלאכותית בין רגשות העובד לבין התפוקה שלו. על ארגונים להבין כי הדרך להפיק מהעובד את מירב התוצאות, כוללת בין השאר גם את הצורך לאפשר לעובד להנות מעבודתו תוך תחושת משמעות ויצירת אתגרים חדשים ומתחדשים.</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highlight>
                <a:srgbClr val="FF00FF"/>
              </a:highlight>
            </a:rPr>
            <a:t>תנועתיות</a:t>
          </a:r>
        </a:p>
        <a:p>
          <a:pPr rtl="1"/>
          <a:r>
            <a:rPr lang="he-IL" dirty="0"/>
            <a:t>כדאי גם לנוע בהתאם, </a:t>
          </a:r>
        </a:p>
        <a:p>
          <a:pPr rtl="1"/>
          <a:r>
            <a:rPr lang="he-IL" dirty="0"/>
            <a:t>לעשות תנועות של אדם שמח</a:t>
          </a:r>
        </a:p>
        <a:p>
          <a:pPr rtl="1"/>
          <a:r>
            <a:rPr lang="he-IL" dirty="0"/>
            <a:t>אדם מודה, לנגן בפה.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כדאי מאוד לחשוב במילים שמעוררות הרבה רגש. </a:t>
          </a:r>
        </a:p>
        <a:p>
          <a:pPr rtl="1"/>
          <a:r>
            <a:rPr lang="he-IL" dirty="0"/>
            <a:t>לדוגמא: במקום לומר ב"ה למדתי טוב</a:t>
          </a:r>
        </a:p>
        <a:p>
          <a:pPr rtl="1"/>
          <a:r>
            <a:rPr lang="he-IL" dirty="0"/>
            <a:t>אמור: </a:t>
          </a:r>
          <a:r>
            <a:rPr lang="he-IL" dirty="0" err="1"/>
            <a:t>ווהו</a:t>
          </a:r>
          <a:r>
            <a:rPr lang="he-IL" dirty="0"/>
            <a:t> אני </a:t>
          </a:r>
          <a:r>
            <a:rPr lang="he-IL" dirty="0" err="1"/>
            <a:t>מליונר</a:t>
          </a:r>
          <a:r>
            <a:rPr lang="he-IL" dirty="0"/>
            <a:t>, זכיתי ממש, למדתי כל כך טובה היום. איזה אושר עצום.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קולות מגבירים עונג</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1" i="0" dirty="0"/>
            <a:t>מה התפקיד של רגשות חיוביים?</a:t>
          </a:r>
          <a:r>
            <a:rPr lang="he-IL" b="0" i="0" dirty="0"/>
            <a:t> </a:t>
          </a:r>
        </a:p>
        <a:p>
          <a:pPr rtl="1"/>
          <a:r>
            <a:rPr lang="he-IL" b="0" i="0" dirty="0"/>
            <a:t>לגרום לנו לרצות לעשות עוד מהדברים האלו.</a:t>
          </a:r>
        </a:p>
        <a:p>
          <a:pPr rtl="1"/>
          <a:r>
            <a:rPr lang="he-IL" b="0" i="0" dirty="0"/>
            <a:t>שאנחנו מרגישים נפלא שעשינו חסד, נרצה גם מחר לעזור לחבר. </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אלוקים נתן בנו רגשות שליליים כדי שיגנו עלנו מפני סכנות מגוונות בחיינו. </a:t>
          </a:r>
        </a:p>
        <a:p>
          <a:pPr rtl="1"/>
          <a:r>
            <a:rPr lang="he-IL" b="0" i="0" dirty="0"/>
            <a:t>פחד למשל, מזהיר אותנו כי קיימת סכנה. </a:t>
          </a:r>
        </a:p>
        <a:p>
          <a:pPr rtl="1"/>
          <a:r>
            <a:rPr lang="he-IL" b="0" i="0" dirty="0"/>
            <a:t>עצב - מרתיע מפני אובדן. </a:t>
          </a:r>
        </a:p>
        <a:p>
          <a:pPr rtl="1"/>
          <a:r>
            <a:rPr lang="he-IL" b="0" i="0" dirty="0"/>
            <a:t>וכעס - מישהו פועל </a:t>
          </a:r>
          <a:r>
            <a:rPr lang="he-IL" b="0" i="0" dirty="0" err="1"/>
            <a:t>נגדינו</a:t>
          </a:r>
          <a:r>
            <a:rPr lang="he-IL" b="0" i="0" dirty="0"/>
            <a:t>. </a:t>
          </a:r>
        </a:p>
        <a:p>
          <a:pPr rtl="1"/>
          <a:r>
            <a:rPr lang="he-IL" b="0" i="0" dirty="0"/>
            <a:t>רגש שלילי עוזר לנו לשרוד. הוא מעורר אותנו. אנחנו שמים לב מה לא בסדר ומתמקדים </a:t>
          </a:r>
          <a:r>
            <a:rPr lang="he-IL" b="0" i="0" dirty="0" err="1"/>
            <a:t>באיך</a:t>
          </a:r>
          <a:r>
            <a:rPr lang="he-IL" b="0" i="0" dirty="0"/>
            <a:t> נפטרים מהבעיה. עלינו להודות לבורא גם על הרגשות השלילים.</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0" i="0" dirty="0"/>
            <a:t>יחס של 1:3 הוא מה שנדרש לנו כדי שהאושר ישלוט בחיינו, כך טוענת פרופסור ברברה </a:t>
          </a:r>
          <a:r>
            <a:rPr lang="he-IL" b="0" i="0" dirty="0" err="1"/>
            <a:t>פרדריקסון</a:t>
          </a:r>
          <a:r>
            <a:rPr lang="he-IL" b="0" i="0" dirty="0"/>
            <a:t>. </a:t>
          </a:r>
          <a:r>
            <a:rPr lang="he-IL" b="0" i="0" dirty="0" err="1"/>
            <a:t>פרדריקסון</a:t>
          </a:r>
          <a:r>
            <a:rPr lang="he-IL" b="0" i="0" dirty="0"/>
            <a:t>, מומחית לפסיכולוגיה חיובית מאוניברסיטת צפון קרוליינה, ערכה מחקר על התמהיל שבין רגשות שליליים לחיוביים שיכול להביא לאושר, ומצאה כי מתקיים ביניהם יחס של 1:3, כלומר – על כל רגש שלילי אנו צריכים 3 רגשות חיוביים, בכדי לשמור על חיים מאושרים. היא גילתה שעל מנת לשגשג אנו לא צריכים לשאוף להעלים חוויות ורגשות שליליים מחיינו, אלא לנסות לשמור על היחס הנכון: שלושה רגשות חיוביים על כל התנסות שלילית.</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0" i="0" dirty="0"/>
            <a:t>ד"ר ברברה </a:t>
          </a:r>
          <a:r>
            <a:rPr lang="he-IL" b="0" i="0" dirty="0" err="1"/>
            <a:t>פרדריקסון</a:t>
          </a:r>
          <a:r>
            <a:rPr lang="he-IL" b="0" i="0" dirty="0"/>
            <a:t> מציגה את ספרה: </a:t>
          </a:r>
          <a:r>
            <a:rPr lang="he-IL" b="1" i="0" dirty="0"/>
            <a:t>יתרון החיוביות</a:t>
          </a:r>
          <a:r>
            <a:rPr lang="he-IL" b="0" i="0" dirty="0"/>
            <a:t>.</a:t>
          </a:r>
          <a:br>
            <a:rPr lang="he-IL" b="0" i="0" dirty="0"/>
          </a:br>
          <a:r>
            <a:rPr lang="he-IL" b="0" i="0" dirty="0" err="1"/>
            <a:t>מהה</a:t>
          </a:r>
          <a:r>
            <a:rPr lang="he-IL" b="0" i="0" dirty="0"/>
            <a:t> עושים לנו רגשות חיוביים?</a:t>
          </a:r>
          <a:br>
            <a:rPr lang="he-IL" b="0" i="0" dirty="0"/>
          </a:br>
          <a:r>
            <a:rPr lang="he-IL" b="0" i="0" dirty="0"/>
            <a:t>איך הם משפיעים על הכימיה של  הגוף שלנו? </a:t>
          </a:r>
        </a:p>
        <a:p>
          <a:pPr rtl="1"/>
          <a:r>
            <a:rPr lang="he-IL" b="0" i="0" dirty="0"/>
            <a:t>אמנם כבר עברו כמה שנים, היא מסבירה את הרעיון על רקע מצע בבחירות של ברק אובאמה.</a:t>
          </a:r>
          <a:br>
            <a:rPr lang="he-IL" b="0" i="0" dirty="0"/>
          </a:br>
          <a:r>
            <a:rPr lang="he-IL" b="0" i="0" dirty="0"/>
            <a:t>ולכן היא מתחילה ב</a:t>
          </a:r>
          <a:r>
            <a:rPr lang="he-IL" b="1" i="0" dirty="0"/>
            <a:t>תקווה</a:t>
          </a:r>
          <a:r>
            <a:rPr lang="he-IL" b="0" i="0" dirty="0"/>
            <a:t> שאובאמה מציע. אופטימיות בונה תקווה,</a:t>
          </a:r>
          <a:br>
            <a:rPr lang="he-IL" b="0" i="0" dirty="0"/>
          </a:br>
          <a:r>
            <a:rPr lang="he-IL" b="0" i="0" dirty="0"/>
            <a:t> שעושה אותנו </a:t>
          </a:r>
          <a:r>
            <a:rPr lang="he-IL" b="1" i="0" dirty="0"/>
            <a:t>גמישים</a:t>
          </a:r>
          <a:r>
            <a:rPr lang="he-IL" b="0" i="0" dirty="0"/>
            <a:t> יותר, ו</a:t>
          </a:r>
          <a:r>
            <a:rPr lang="he-IL" b="1" i="0" dirty="0"/>
            <a:t>פותחת את הלב וההכרה</a:t>
          </a:r>
          <a:r>
            <a:rPr lang="he-IL" b="0" i="0" dirty="0"/>
            <a:t> שלנו, לרעיונות ולאנשים, גם אם הם שונים מאיתנו וזרים. </a:t>
          </a:r>
        </a:p>
        <a:p>
          <a:pPr rtl="1"/>
          <a:r>
            <a:rPr lang="he-IL" b="0" i="0" dirty="0"/>
            <a:t>פסימיות מוזנת מ</a:t>
          </a:r>
          <a:r>
            <a:rPr lang="he-IL" b="1" i="0" dirty="0"/>
            <a:t>פחד</a:t>
          </a:r>
          <a:r>
            <a:rPr lang="he-IL" b="0" i="0" dirty="0"/>
            <a:t>, סוגרת אותנו גם כלפי מי שאיננו שונה מאוד מאיתנו.</a:t>
          </a:r>
        </a:p>
        <a:p>
          <a:pPr rtl="1"/>
          <a:r>
            <a:rPr lang="he-IL" b="1" i="0" dirty="0"/>
            <a:t>כשאנחנו מטפחים ומזינים את הצד החיובי שבנו היום,</a:t>
          </a:r>
          <a:r>
            <a:rPr lang="he-IL" b="0" i="0" dirty="0"/>
            <a:t> אנחנו תורמים לבריאות ולהרגשה הטובה שלנו, היום, מחר ובכל יום נוסף של חיינו.</a:t>
          </a:r>
          <a:br>
            <a:rPr lang="he-IL" b="0" i="0" dirty="0"/>
          </a:br>
          <a:r>
            <a:rPr lang="he-IL" b="0" i="0" dirty="0"/>
            <a:t>ד"ר </a:t>
          </a:r>
          <a:r>
            <a:rPr lang="he-IL" b="0" i="0" dirty="0" err="1"/>
            <a:t>פרדריקסון</a:t>
          </a:r>
          <a:r>
            <a:rPr lang="he-IL" b="0" i="0" dirty="0"/>
            <a:t> מציעה </a:t>
          </a:r>
          <a:r>
            <a:rPr lang="he-IL" b="1" i="0" dirty="0"/>
            <a:t>לשים לב אילו פעילויות גורמות לנו להרגיש טוב, ולעקוב אחרי הרגשות שלנו באופן יום-יומי.</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והרגש מגלה לנו </a:t>
          </a:r>
        </a:p>
        <a:p>
          <a:pPr rtl="1"/>
          <a:r>
            <a:rPr lang="he-IL" dirty="0"/>
            <a:t>מה קורה לנו </a:t>
          </a:r>
        </a:p>
        <a:p>
          <a:pPr rtl="1"/>
          <a:r>
            <a:rPr lang="he-IL" dirty="0"/>
            <a:t>בפנים.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חמשת החושים מגלים לנו </a:t>
          </a:r>
        </a:p>
        <a:p>
          <a:pPr rtl="1"/>
          <a:r>
            <a:rPr lang="he-IL" dirty="0"/>
            <a:t>מה קורה בחוץ</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מה אתה מגדיר ללמד את האדם לפתח את הרגש שלו?
האם "ואהבת לרעך כמוך" אינה ללמד את האדם לפתח את הרגש שלו?
וכמה קולמוסים נכתבו על כך
איך אפשר לצוות על רגש? ועוד
מדוע אתה רואה כאן משהו חדש? שונה?</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בעולם נוצר בשנים האחרונות מושג חדש</a:t>
          </a:r>
          <a:endParaRPr lang="en-US" dirty="0"/>
        </a:p>
        <a:p>
          <a:pPr rtl="1"/>
          <a:r>
            <a:rPr lang="he-IL" dirty="0"/>
            <a:t>פיתוח הרגש</a:t>
          </a:r>
          <a:endParaRPr lang="en-US" dirty="0"/>
        </a:p>
        <a:p>
          <a:pPr rtl="1"/>
          <a:r>
            <a:rPr lang="he-IL" dirty="0"/>
            <a:t>מלמדים בעיקר בגיל הצעיר – כיצד להיות מודע לרגשות.</a:t>
          </a:r>
          <a:endParaRPr lang="en-US" dirty="0"/>
        </a:p>
        <a:p>
          <a:pPr rtl="1"/>
          <a:r>
            <a:rPr lang="he-IL" dirty="0"/>
            <a:t>להרגיש הרבה יותר כל רגש, להיות מודע למה שמרגישים, ולהיות מודע לרגשות של אחרים. </a:t>
          </a:r>
          <a:endParaRPr lang="en-US" dirty="0"/>
        </a:p>
        <a:p>
          <a:pPr rtl="1"/>
          <a:r>
            <a:rPr lang="he-IL" dirty="0"/>
            <a:t>האם אתם מכירים מבט יהודי על הנושא?</a:t>
          </a:r>
          <a:endParaRPr lang="en-US" dirty="0"/>
        </a:p>
        <a:p>
          <a:pPr rtl="1"/>
          <a:r>
            <a:rPr lang="he-IL" dirty="0"/>
            <a:t>הרי ברור שזה לא רק כישרון חיים חשוב, אלא יש בזה כלי עצום לעבודת ה'. </a:t>
          </a:r>
          <a:endParaRPr lang="en-US" dirty="0"/>
        </a:p>
        <a:p>
          <a:pPr rtl="1"/>
          <a:r>
            <a:rPr lang="he-IL" dirty="0"/>
            <a:t>אבל צריך לדעת איך לכוון אותו ואיך לנווט אותו. </a:t>
          </a:r>
          <a:endParaRPr lang="en-US" dirty="0"/>
        </a:p>
        <a:p>
          <a:pPr rtl="1"/>
          <a:r>
            <a:rPr lang="he-IL" dirty="0"/>
            <a:t>האם אתם יודעים על התייחסות יהודית לנושא?</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0" i="0" dirty="0"/>
            <a:t>מוסר וחסידות זה וודאי דבר טוב.</a:t>
          </a:r>
          <a:br>
            <a:rPr lang="he-IL" dirty="0"/>
          </a:br>
          <a:r>
            <a:rPr lang="he-IL" b="0" i="0" dirty="0"/>
            <a:t>אבל כדאי קצת להגדיר:</a:t>
          </a:r>
          <a:br>
            <a:rPr lang="he-IL" dirty="0"/>
          </a:br>
          <a:r>
            <a:rPr lang="he-IL" b="0" i="0" dirty="0"/>
            <a:t>במוסר ובחסידות - דברו בעיקר מה צריך להרגיש כאשר...</a:t>
          </a:r>
          <a:br>
            <a:rPr lang="he-IL" dirty="0"/>
          </a:br>
          <a:r>
            <a:rPr lang="he-IL" b="1" i="0" dirty="0"/>
            <a:t>כאן יש מושג חדש: ללמד את האדם לפתח את הרגש שלו.</a:t>
          </a:r>
          <a:br>
            <a:rPr lang="he-IL" b="1" i="0" dirty="0"/>
          </a:br>
          <a:br>
            <a:rPr lang="he-IL" dirty="0"/>
          </a:br>
          <a:r>
            <a:rPr lang="he-IL" b="0" i="0" dirty="0"/>
            <a:t>לדוגמא: יש מצווה ללמוד תורה.</a:t>
          </a:r>
          <a:br>
            <a:rPr lang="he-IL" dirty="0"/>
          </a:br>
          <a:r>
            <a:rPr lang="he-IL" b="0" i="0" dirty="0"/>
            <a:t>בשיטה הליטאית קיים מושג של - פיתוח דרך הלימוד, עובדים על זה הרבה בישיבות.</a:t>
          </a:r>
          <a:br>
            <a:rPr lang="he-IL" dirty="0"/>
          </a:br>
          <a:r>
            <a:rPr lang="he-IL" b="0" i="0" dirty="0"/>
            <a:t>זה ללמד את הראש לחשוב בצורה של גמרא - ניתוח בצורה מיוחדת.</a:t>
          </a:r>
          <a:br>
            <a:rPr lang="he-IL" dirty="0"/>
          </a:br>
          <a:br>
            <a:rPr lang="he-IL" b="0" i="0" dirty="0"/>
          </a:br>
          <a:endParaRPr lang="he-IL" b="0" i="0" dirty="0"/>
        </a:p>
        <a:p>
          <a:pPr rtl="1"/>
          <a:r>
            <a:rPr lang="he-IL" b="0" i="0" dirty="0"/>
            <a:t>האם כדאי גם ללמוד כיצד לפתח את רגשות הלב?</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buFont typeface="+mj-lt"/>
            <a:buAutoNum type="arabicPeriod"/>
          </a:pPr>
          <a:r>
            <a:rPr lang="he-IL" b="0" i="0" dirty="0"/>
            <a:t>אני אישית חושב שאצלנו, שומרי התורה והמצוות, וביותר החרדים, וביותר הבני תורה, העמלים בתורה, הלומדים מוסר, אינם צריכים לכל זה, כי לימוד המוסר הוא המפתח הגדול ביותר לחשוב על הזולת, להתחשב, כל </a:t>
          </a:r>
          <a:r>
            <a:rPr lang="he-IL" b="0" i="0" dirty="0" err="1"/>
            <a:t>הענין</a:t>
          </a:r>
          <a:r>
            <a:rPr lang="he-IL" b="0" i="0" dirty="0"/>
            <a:t> של נושא בעול – הוא לחשוב מה השני מרגיש, </a:t>
          </a:r>
          <a:r>
            <a:rPr lang="he-IL" b="0" i="0" dirty="0" err="1"/>
            <a:t>וכו</a:t>
          </a:r>
          <a:r>
            <a:rPr lang="he-IL" b="0" i="0" dirty="0"/>
            <a:t>'... </a:t>
          </a:r>
        </a:p>
        <a:p>
          <a:pPr rtl="1">
            <a:buFont typeface="+mj-lt"/>
            <a:buAutoNum type="arabicPeriod"/>
          </a:pPr>
          <a:r>
            <a:rPr lang="he-IL" b="0" i="0" dirty="0"/>
            <a:t>כך שאם ילד מקבל הורים שאוהבים אותו, מחבקים אותו, מחמיאים לו, תומכים בו, מחזקים אותו  - אין צורך בכל הלימודים האחרים הללו של הרגשות, כי ממילא הוא יגדל בריא, וכמובן, ילמד תורה ומוסר ויתקן את </a:t>
          </a:r>
          <a:r>
            <a:rPr lang="he-IL" b="0" i="0" dirty="0" err="1"/>
            <a:t>מדותיו</a:t>
          </a:r>
          <a:r>
            <a:rPr lang="he-IL" b="0" i="0" dirty="0"/>
            <a:t> – אנחנו נגיע למקומות הרבה יותר גבוהים מכל הלימודים </a:t>
          </a:r>
          <a:r>
            <a:rPr lang="he-IL" b="0" i="0" dirty="0" err="1"/>
            <a:t>החוליין</a:t>
          </a:r>
          <a:r>
            <a:rPr lang="he-IL" b="0" i="0" dirty="0"/>
            <a:t> הללו...</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custT="1"/>
      <dgm:spPr/>
      <dgm:t>
        <a:bodyPr/>
        <a:lstStyle/>
        <a:p>
          <a:pPr rtl="1"/>
          <a:r>
            <a:rPr lang="he-IL" sz="1200" b="1" dirty="0"/>
            <a:t>יש הבדל גדול בין המוסר והחסידות – לפיתוח הרגש. </a:t>
          </a:r>
        </a:p>
        <a:p>
          <a:pPr rtl="1"/>
          <a:r>
            <a:rPr lang="he-IL" sz="1200" dirty="0"/>
            <a:t>ניקח לדוגמא את נושא הזוגיות.
אם נפתח ספרי הדרכה ונחפש כיצד מחזקים את קשר אהבה. 
נמצא כמה דרכים: הכרת הטוב, התבוננות במעלות, נתינה מרצון.
</a:t>
          </a:r>
          <a:r>
            <a:rPr lang="he-IL" sz="1200" dirty="0">
              <a:highlight>
                <a:srgbClr val="FF00FF"/>
              </a:highlight>
            </a:rPr>
            <a:t>במדע הרגש נמצא דרך חדשה:</a:t>
          </a:r>
          <a:r>
            <a:rPr lang="he-IL" sz="1200" dirty="0"/>
            <a:t>
א. נלמד שהרגשות מושפעות הרבה מאוד מהפרשנות שלנו את המקרים. 
ב. כמעט תמיד אנחנו מרגישים רק לא מודעים לכך. 
ג. יש לך אפשרות להחליף את הפרשנות או על מה לחשוב והרגש השתנה. 
ד. מסקנה: כאשר יבוא בעלך הביתה אם תחשבי בעלי אדם טוב, חושב עלי, שואל בשלומי, הזוגיות חשובה לו והוא רוצה לאכול איתי - תרגישי הערכה ולאחר מכן אהבה. 
אבל אם תחשבי שבעלך מגיע: למה הוא מאחר ולא מודיע, אני לא חשובה לו, למה הוא לא שואל איך לעזור לי, רק הבטן מעניינת אותו - תרגישי כעס תסכול ולאחר מכן תגיע שנאה. 
</a:t>
          </a:r>
          <a:r>
            <a:rPr lang="he-IL" sz="1200" dirty="0">
              <a:highlight>
                <a:srgbClr val="FF00FF"/>
              </a:highlight>
            </a:rPr>
            <a:t>מודעות לרגשות - זה לכאורה עולם חדש</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לכאורה גמרא זו תמוהה, היתכן שאדם גדול </a:t>
          </a:r>
          <a:r>
            <a:rPr lang="he-IL" dirty="0" err="1"/>
            <a:t>כרשב"ג</a:t>
          </a:r>
          <a:r>
            <a:rPr lang="he-IL" dirty="0"/>
            <a:t> </a:t>
          </a:r>
          <a:r>
            <a:rPr lang="he-IL" dirty="0" err="1"/>
            <a:t>יתענין</a:t>
          </a:r>
          <a:r>
            <a:rPr lang="he-IL" dirty="0"/>
            <a:t> </a:t>
          </a:r>
          <a:r>
            <a:rPr lang="he-IL" dirty="0" err="1"/>
            <a:t>בענינים</a:t>
          </a:r>
          <a:r>
            <a:rPr lang="he-IL" dirty="0"/>
            <a:t> אלו ויתפעל מהם? ואמנם בגמ' שם מקשה: </a:t>
          </a:r>
          <a:r>
            <a:rPr lang="he-IL" dirty="0" err="1"/>
            <a:t>ולאסתכולי</a:t>
          </a:r>
          <a:r>
            <a:rPr lang="he-IL" dirty="0"/>
            <a:t> מי שרי וכו' ומשני קרן </a:t>
          </a:r>
          <a:r>
            <a:rPr lang="he-IL" dirty="0" err="1"/>
            <a:t>זוית</a:t>
          </a:r>
          <a:r>
            <a:rPr lang="he-IL" dirty="0"/>
            <a:t> הוא, אבל מ"מ קשה להבין איך עשה עליהם דבר כזה רושם כ"כ חזק לעורר בהם רגשות התפעלות כשנזדמן להם לראות ע"י אונס,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מצינו בגמ' ע"ז כ' ע"א: "מעשה </a:t>
          </a:r>
          <a:r>
            <a:rPr lang="he-IL" dirty="0" err="1"/>
            <a:t>ברשב"ג</a:t>
          </a:r>
          <a:r>
            <a:rPr lang="he-IL" dirty="0"/>
            <a:t> שהיה על גבי מעלה בהר הבית וראה נכרית אחת נאה ביותר, אמר: "מה רבו מעשיך ה'" ואף ר"ע ראה את אשת </a:t>
          </a:r>
          <a:r>
            <a:rPr lang="he-IL" dirty="0" err="1"/>
            <a:t>טורנוסרופוס</a:t>
          </a:r>
          <a:r>
            <a:rPr lang="he-IL" dirty="0"/>
            <a:t> הרשע, רק, שחק, ובכה; רק - </a:t>
          </a:r>
          <a:r>
            <a:rPr lang="he-IL" dirty="0" err="1"/>
            <a:t>שהיתה</a:t>
          </a:r>
          <a:r>
            <a:rPr lang="he-IL" dirty="0"/>
            <a:t> באה מטפה סרוחה, שחק - </a:t>
          </a:r>
          <a:r>
            <a:rPr lang="he-IL" dirty="0" err="1"/>
            <a:t>דעתידא</a:t>
          </a:r>
          <a:r>
            <a:rPr lang="he-IL" dirty="0"/>
            <a:t> </a:t>
          </a:r>
          <a:r>
            <a:rPr lang="he-IL" dirty="0" err="1"/>
            <a:t>דמגירא</a:t>
          </a:r>
          <a:r>
            <a:rPr lang="he-IL" dirty="0"/>
            <a:t> </a:t>
          </a:r>
          <a:r>
            <a:rPr lang="he-IL" dirty="0" err="1"/>
            <a:t>ונסיב</a:t>
          </a:r>
          <a:r>
            <a:rPr lang="he-IL" dirty="0"/>
            <a:t> לה, ובכה - </a:t>
          </a:r>
          <a:r>
            <a:rPr lang="he-IL" dirty="0" err="1"/>
            <a:t>דהאי</a:t>
          </a:r>
          <a:r>
            <a:rPr lang="he-IL" dirty="0"/>
            <a:t> שופרא בלי </a:t>
          </a:r>
          <a:r>
            <a:rPr lang="he-IL" dirty="0" err="1"/>
            <a:t>עפרא</a:t>
          </a:r>
          <a:r>
            <a:rPr lang="he-IL" dirty="0"/>
            <a:t>.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כי האדם הגדול, ברוחב לבו </a:t>
          </a:r>
          <a:r>
            <a:rPr lang="he-IL" dirty="0" err="1"/>
            <a:t>ובכחותיו</a:t>
          </a:r>
          <a:r>
            <a:rPr lang="he-IL" dirty="0"/>
            <a:t> הגדולים והחזקים, א"א שלא יתפעל מעניני התבל הנהדרים, ובנפשו הגדולה, המכילה את </a:t>
          </a:r>
          <a:r>
            <a:rPr lang="he-IL" dirty="0" err="1"/>
            <a:t>הכל</a:t>
          </a:r>
          <a:r>
            <a:rPr lang="he-IL" dirty="0"/>
            <a:t>, מוצאים את הדם כל עניני העולם המעוררים התפעלות והתרגשות, אלא שאינו מוציא את התעוררות ותנועת נפשו </a:t>
          </a:r>
          <a:r>
            <a:rPr lang="he-IL" dirty="0" err="1"/>
            <a:t>לענינים</a:t>
          </a:r>
          <a:r>
            <a:rPr lang="he-IL" dirty="0"/>
            <a:t> גסים וכעורים, כי אצלו נוגעת התעוררות </a:t>
          </a:r>
          <a:r>
            <a:rPr lang="he-IL" dirty="0" err="1"/>
            <a:t>כחותיו</a:t>
          </a:r>
          <a:r>
            <a:rPr lang="he-IL" dirty="0"/>
            <a:t> למיתרי נפשו היותר דקים ועדינים, מעוררת אותם ומביאה אותו לידי התרגשות יותר עליונה.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אבל באמת מלמדים אותנו חז"ל בספור מעשה זה, כי דרך האדם הגדול הוא שיחי' בכל </a:t>
          </a:r>
          <a:r>
            <a:rPr lang="he-IL" dirty="0" err="1"/>
            <a:t>כחותיו</a:t>
          </a:r>
          <a:r>
            <a:rPr lang="he-IL" dirty="0"/>
            <a:t> ושיהי' ער ומרגיש את </a:t>
          </a:r>
          <a:r>
            <a:rPr lang="he-IL" dirty="0" err="1"/>
            <a:t>הכל</a:t>
          </a:r>
          <a:r>
            <a:rPr lang="he-IL" dirty="0"/>
            <a:t>, כי אל לו לבטל רגשותיו, ולכן כל מה שיגדל הרי כל רגשותיו ערים וחיים בו יותר וגם רגש היופי מפותח בו בכל תקפו, מתפעל ומתרגש הוא בראותו מחזה טבע נהדר, ובשמעו </a:t>
          </a:r>
          <a:r>
            <a:rPr lang="he-IL" dirty="0" err="1"/>
            <a:t>נגון</a:t>
          </a:r>
          <a:r>
            <a:rPr lang="he-IL" dirty="0"/>
            <a:t> נעים; ובראותו ברי' נאה ביותר הוא בא לידי התפעלות.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וגם אינו אובד </a:t>
          </a:r>
          <a:r>
            <a:rPr lang="he-IL" dirty="0" err="1"/>
            <a:t>עי"ז</a:t>
          </a:r>
          <a:r>
            <a:rPr lang="he-IL" dirty="0"/>
            <a:t> את דרכו העולה למעלה בקודש, אלא בהרגישו </a:t>
          </a:r>
          <a:r>
            <a:rPr lang="he-IL" dirty="0" err="1"/>
            <a:t>הכל</a:t>
          </a:r>
          <a:r>
            <a:rPr lang="he-IL" dirty="0"/>
            <a:t> בכל תוקף נפשו הגדולה, יודע הוא להשתמש ברגש זה לתכלית הנשגבה - להכרת הבורא. ולא רק שאין זה </a:t>
          </a:r>
          <a:r>
            <a:rPr lang="he-IL" dirty="0" err="1"/>
            <a:t>מזיקהו</a:t>
          </a:r>
          <a:r>
            <a:rPr lang="he-IL" dirty="0"/>
            <a:t> </a:t>
          </a:r>
          <a:r>
            <a:rPr lang="he-IL" dirty="0" err="1"/>
            <a:t>ומורידהו</a:t>
          </a:r>
          <a:r>
            <a:rPr lang="he-IL" dirty="0"/>
            <a:t> ממעלתו, אלא אדרבה הוא מרומם את זה הרגש ומתרומם אתו להתבונן ע"י </a:t>
          </a:r>
          <a:r>
            <a:rPr lang="he-IL" dirty="0" err="1"/>
            <a:t>בכח</a:t>
          </a:r>
          <a:r>
            <a:rPr lang="he-IL" dirty="0"/>
            <a:t> ה' וגדולתו, ובהכירו בכל </a:t>
          </a:r>
          <a:r>
            <a:rPr lang="he-IL" dirty="0" err="1"/>
            <a:t>הענינים</a:t>
          </a:r>
          <a:r>
            <a:rPr lang="he-IL" dirty="0"/>
            <a:t> את </a:t>
          </a:r>
          <a:r>
            <a:rPr lang="he-IL" dirty="0" err="1"/>
            <a:t>כח</a:t>
          </a:r>
          <a:r>
            <a:rPr lang="he-IL" dirty="0"/>
            <a:t> הבורא, שברא בריות נפלאות ונהדרות מאפס ומאין, הוא בא מיד להתפעלות נשאה ורוממה ל"מה רבו מעשיך ה'".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ואמנם אסור לו, אפילו לאדם הגדול, להתעסק </a:t>
          </a:r>
          <a:r>
            <a:rPr lang="he-IL" dirty="0" err="1"/>
            <a:t>בענינים</a:t>
          </a:r>
          <a:r>
            <a:rPr lang="he-IL" dirty="0"/>
            <a:t> אלו, </a:t>
          </a:r>
          <a:r>
            <a:rPr lang="he-IL" dirty="0" err="1"/>
            <a:t>שבכחם</a:t>
          </a:r>
          <a:r>
            <a:rPr lang="he-IL" dirty="0"/>
            <a:t> לעורר רגשות בלתי טובים: די לו להסתכל במה שמותר, בטבע הנהדר וביופי חכמת התורה, המפתחת את כל רגשותיו </a:t>
          </a:r>
          <a:r>
            <a:rPr lang="he-IL" dirty="0" err="1"/>
            <a:t>וכחותיו</a:t>
          </a:r>
          <a:r>
            <a:rPr lang="he-IL" dirty="0"/>
            <a:t> של האדם, </a:t>
          </a:r>
        </a:p>
        <a:p>
          <a:pPr rtl="1"/>
          <a:r>
            <a:rPr lang="he-IL" dirty="0"/>
            <a:t>אבל אם נזדמן לו לראות דבר מה, אם אף באונס, הרי הוא מוכן לקבל בנפשו הגדולה הרגשות שמתעוררים בה, אין לבו אטום מלהתרגש מיופי זה,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"תמים תהי' עם ה' </a:t>
          </a:r>
          <a:r>
            <a:rPr lang="he-IL" dirty="0" err="1"/>
            <a:t>אלקיך</a:t>
          </a:r>
          <a:r>
            <a:rPr lang="he-IL" dirty="0"/>
            <a:t>" מהו </a:t>
          </a:r>
          <a:r>
            <a:rPr lang="he-IL" dirty="0" err="1"/>
            <a:t>הצווי</a:t>
          </a:r>
          <a:r>
            <a:rPr lang="he-IL" dirty="0"/>
            <a:t> בזה? נראה לנו שיש בזה עוד רעיון עמוק. צריך להתבונן מה זו שלמות? האדם השלם עדיין איננו יהודי שלם. ומתי נקרא האדם יהודי שלם - כשהוא שלם עם הבורא יתברך, כל ה"אני" שלו מקושר ומחובר עם רצונו </a:t>
          </a:r>
          <a:r>
            <a:rPr lang="he-IL" dirty="0" err="1"/>
            <a:t>ית</a:t>
          </a:r>
          <a:r>
            <a:rPr lang="he-IL" dirty="0"/>
            <a:t>', באיש הזה אין שום רגש </a:t>
          </a:r>
          <a:r>
            <a:rPr lang="he-IL" dirty="0" err="1"/>
            <a:t>וכח</a:t>
          </a:r>
          <a:r>
            <a:rPr lang="he-IL" dirty="0"/>
            <a:t> נפרד מאת ה' </a:t>
          </a:r>
          <a:r>
            <a:rPr lang="he-IL" dirty="0" err="1"/>
            <a:t>ית</a:t>
          </a:r>
          <a:r>
            <a:rPr lang="he-IL" dirty="0"/>
            <a:t>', אלא כל רגשותיו, החיים בו בכל מרצם, מקושרים עם הכונה הנכונה לפי רצונו </a:t>
          </a:r>
          <a:r>
            <a:rPr lang="he-IL" dirty="0" err="1"/>
            <a:t>ית</a:t>
          </a:r>
          <a:r>
            <a:rPr lang="he-IL" dirty="0"/>
            <a:t>'.</a:t>
          </a:r>
          <a:endParaRPr lang="en-US" dirty="0"/>
        </a:p>
        <a:p>
          <a:pPr rtl="1"/>
          <a:r>
            <a:rPr lang="he-IL" dirty="0"/>
            <a:t>לכן לא היה צריך רבן שמעון בן גמליאל להמית את רגשו הכביר ביופי, אלא אדרבה היה חי בו זה הרגש בכל תוקף, מחזה היופי הביאו לידי התפעלות עצומה. אבל בהיות כל </a:t>
          </a:r>
          <a:r>
            <a:rPr lang="he-IL" dirty="0" err="1"/>
            <a:t>כחותיו</a:t>
          </a:r>
          <a:r>
            <a:rPr lang="he-IL" dirty="0"/>
            <a:t> חלק משלמותו עם ה' </a:t>
          </a:r>
          <a:r>
            <a:rPr lang="he-IL" dirty="0" err="1"/>
            <a:t>אלקיו</a:t>
          </a:r>
          <a:r>
            <a:rPr lang="he-IL" dirty="0"/>
            <a:t>, לא היה גם זה </a:t>
          </a:r>
          <a:r>
            <a:rPr lang="he-IL" dirty="0" err="1"/>
            <a:t>הכח</a:t>
          </a:r>
          <a:r>
            <a:rPr lang="he-IL" dirty="0"/>
            <a:t> נפרד, אלא גם זאת ההתפעלות </a:t>
          </a:r>
          <a:r>
            <a:rPr lang="he-IL" dirty="0" err="1"/>
            <a:t>הביאתו</a:t>
          </a:r>
          <a:r>
            <a:rPr lang="he-IL" dirty="0"/>
            <a:t> לידי התרגשות עצומה בגדלות הבורא </a:t>
          </a:r>
          <a:r>
            <a:rPr lang="he-IL" dirty="0" err="1"/>
            <a:t>ית</a:t>
          </a:r>
          <a:r>
            <a:rPr lang="he-IL" dirty="0"/>
            <a:t>' לידי הקריאה: "מה רבו מעשיך ה'"!</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err="1"/>
            <a:t>ומכיון</a:t>
          </a:r>
          <a:r>
            <a:rPr lang="he-IL" dirty="0"/>
            <a:t> שאצל חז"ל חיו כל </a:t>
          </a:r>
          <a:r>
            <a:rPr lang="he-IL" dirty="0" err="1"/>
            <a:t>הכחות</a:t>
          </a:r>
          <a:r>
            <a:rPr lang="he-IL" dirty="0"/>
            <a:t> והרגשות בבהירות ועוז ולא נאבד אצלם אף רגש אחד, אלא כל </a:t>
          </a:r>
          <a:r>
            <a:rPr lang="he-IL" dirty="0" err="1"/>
            <a:t>כחותיהם</a:t>
          </a:r>
          <a:r>
            <a:rPr lang="he-IL" dirty="0"/>
            <a:t> היו שנונים וחזקים, וכל רגשותיהם היו בהירים ורעננים, נוכל להבין מה שאמרו חז"ל "כל הגדול מחברו יצרו גדול ממנו" יצרו - היינו </a:t>
          </a:r>
          <a:r>
            <a:rPr lang="he-IL" dirty="0" err="1"/>
            <a:t>הכחות</a:t>
          </a:r>
          <a:r>
            <a:rPr lang="he-IL" dirty="0"/>
            <a:t> הטבעיים - חיים ביתר שאת באדם הגדול, ופועלים בו ביתר תקף, כי </a:t>
          </a:r>
          <a:r>
            <a:rPr lang="he-IL" dirty="0" err="1"/>
            <a:t>הכל</a:t>
          </a:r>
          <a:r>
            <a:rPr lang="he-IL" dirty="0"/>
            <a:t> הוא מרגיש ביתר בהירות ויתר עוז.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u="none" dirty="0"/>
            <a:t>וכך כתב ר' </a:t>
          </a:r>
          <a:r>
            <a:rPr lang="he-IL" u="none" dirty="0" err="1"/>
            <a:t>איזיק</a:t>
          </a:r>
          <a:r>
            <a:rPr lang="he-IL" u="none" dirty="0"/>
            <a:t> שר (כתב יד) "מידת אהבה אינה מפותחת אצלנו כראוי...אבל יש לדעת שכל שלימות האדם נקנית רק על ידי מידה זו, ואהבת את ה' אלוקיך, ואהבת לרעך כמוך, הן שתי מצוות הכוללות כל התורה כולה, </a:t>
          </a:r>
          <a:r>
            <a:rPr lang="he-IL" u="none" dirty="0" err="1"/>
            <a:t>וע</a:t>
          </a:r>
          <a:r>
            <a:rPr lang="he-IL" u="none" dirty="0"/>
            <a:t>''י האהבה שבין איש לאשתו מקיים האדם מצוות ואהבת לרעת כמוך בשלמותה, ויוכל להגיע לקיום מצוות אהבת ה' </a:t>
          </a:r>
          <a:r>
            <a:rPr lang="he-IL" u="none" dirty="0" err="1"/>
            <a:t>ע''י</a:t>
          </a:r>
          <a:r>
            <a:rPr lang="he-IL" u="none" dirty="0"/>
            <a:t> פיתוח האהבה </a:t>
          </a:r>
          <a:r>
            <a:rPr lang="he-IL" u="none" dirty="0" err="1"/>
            <a:t>בענין</a:t>
          </a:r>
          <a:r>
            <a:rPr lang="he-IL" u="none" dirty="0"/>
            <a:t> האישות.</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לא טוב היות האדם לבדו. מדוע אדם ללא </a:t>
          </a:r>
          <a:r>
            <a:rPr lang="he-IL" dirty="0" err="1"/>
            <a:t>אשה</a:t>
          </a:r>
          <a:r>
            <a:rPr lang="he-IL" dirty="0"/>
            <a:t> הוא לא טוב? </a:t>
          </a:r>
          <a:endParaRPr lang="en-US" dirty="0"/>
        </a:p>
        <a:p>
          <a:pPr rtl="1"/>
          <a:r>
            <a:rPr lang="he-IL" dirty="0"/>
            <a:t>ללא </a:t>
          </a:r>
          <a:r>
            <a:rPr lang="he-IL" dirty="0" err="1"/>
            <a:t>אשה</a:t>
          </a:r>
          <a:r>
            <a:rPr lang="he-IL" dirty="0"/>
            <a:t> חסר לאדם הרבה מאוד ברגש אהבה. ולכן לא טוב שיהיה לבדו, אעשה לו עזר כנגדו, שיעזור לו להרגיש מהי אהבה וכיצד קונים אותה, וכך יוכל לאהוב את ה' יתברך.</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0" dirty="0"/>
            <a:t>ויתכן לפי זה להבין, שמה שאמר ה' "לא טוב היות האדם לבדו" הוא כי אי אפשר שיגיע לתכלית השלמות של דבקות בה' כל עוד שהוא לבדו, ולא ירגיש בחושיו ענין האהבה של הדבקות הגמורה. </a:t>
          </a:r>
        </a:p>
        <a:p>
          <a:pPr rtl="1"/>
          <a:r>
            <a:rPr lang="he-IL" b="0" dirty="0"/>
            <a:t>ולכן למדונו רז"ל שכל אדם שאין לו </a:t>
          </a:r>
          <a:r>
            <a:rPr lang="he-IL" b="0" dirty="0" err="1"/>
            <a:t>אשה</a:t>
          </a:r>
          <a:r>
            <a:rPr lang="he-IL" b="0" dirty="0"/>
            <a:t> שרוי בלא טובה </a:t>
          </a:r>
          <a:r>
            <a:rPr lang="he-IL" b="0" dirty="0" err="1"/>
            <a:t>דכתיב</a:t>
          </a:r>
          <a:r>
            <a:rPr lang="he-IL" b="0" dirty="0"/>
            <a:t> "לא טוב היות האדם לבדו" (יבמות ס"ב ע"ב), שהטובה שהיא טובה בעצם, היא דבקות בה' יתברך, אשר בזה זוכה לקבל טובתו של השי"ת שהוא הטוב האמיתי. וכל שאין לו </a:t>
          </a:r>
          <a:r>
            <a:rPr lang="he-IL" b="0" dirty="0" err="1"/>
            <a:t>אשה</a:t>
          </a:r>
          <a:r>
            <a:rPr lang="he-IL" b="0" dirty="0"/>
            <a:t> אי אפשר להגיע לידי כך.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הרב מרדכי </a:t>
          </a:r>
          <a:r>
            <a:rPr lang="he-IL" dirty="0" err="1"/>
            <a:t>גיפטער</a:t>
          </a:r>
          <a:r>
            <a:rPr lang="he-IL" dirty="0"/>
            <a:t> זצ"ל: </a:t>
          </a:r>
          <a:r>
            <a:rPr lang="he-IL" b="0" dirty="0"/>
            <a:t>אהבת ה' במלואה, אומרת בטול גמור של האוהב אל הנאהב עד כדי דבקות ואיחוד. ולמען הגיע לידי כך, צריך אדם להרגיש בגדר אהבה כזאת דרך החוש.</a:t>
          </a:r>
        </a:p>
        <a:p>
          <a:pPr rtl="1"/>
          <a:r>
            <a:rPr lang="he-IL" b="0" dirty="0"/>
            <a:t> בבריאת האדם כתיב "על כן </a:t>
          </a:r>
          <a:r>
            <a:rPr lang="he-IL" b="0" dirty="0" err="1"/>
            <a:t>יעזב</a:t>
          </a:r>
          <a:r>
            <a:rPr lang="he-IL" b="0" dirty="0"/>
            <a:t> איש את אביו ואת </a:t>
          </a:r>
          <a:r>
            <a:rPr lang="he-IL" b="0" dirty="0" err="1"/>
            <a:t>אמו</a:t>
          </a:r>
          <a:r>
            <a:rPr lang="he-IL" b="0" dirty="0"/>
            <a:t> ודבק באשתו..." - והוא הדבקות הגמורה של האוהב בנאהב. </a:t>
          </a:r>
        </a:p>
        <a:p>
          <a:pPr rtl="1"/>
          <a:r>
            <a:rPr lang="he-IL" b="0" dirty="0"/>
            <a:t>ובהתקיים בו באדם זו הדבקות, יוכשר להתעלות לאותה הדבקות השלמה של ביטול האוהב בנאהב שבאהבת ה'.</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הסקרנות גרמה לאדיר להבחין מתי הוא אוכל כי הוא רעב, מתי הוא לועס מתוך שעמום ומתי הוא בולס כי הוא עצוב. התשובות שעלו היו מראה כנה, והוא צמצם משמעותית את צריכת המתוקים שלו. </a:t>
          </a:r>
          <a:endParaRPr lang="en-US" dirty="0"/>
        </a:p>
        <a:p>
          <a:pPr rtl="1"/>
          <a:r>
            <a:rPr lang="he-IL" dirty="0">
              <a:highlight>
                <a:srgbClr val="00FFFF"/>
              </a:highlight>
            </a:rPr>
            <a:t>"אני לא יכול לאכול שוקולד כיוון שאני משועמם. זה מגוחך". </a:t>
          </a:r>
          <a:endParaRPr lang="en-US" dirty="0">
            <a:highlight>
              <a:srgbClr val="00FFFF"/>
            </a:highlight>
          </a:endParaRPr>
        </a:p>
        <a:p>
          <a:pPr rtl="1"/>
          <a:r>
            <a:rPr lang="he-IL" dirty="0"/>
            <a:t>הפעם, אדיר נפרד בשמחה ובקלות מ- 15 קילוגרמים ממשקלו, אך לא פחות חשוב, הוא אימץ גישה סקרנית לחיים. תשומת הלב שלו עברה מהלקאה עצמית אל הבנת עולמו הפנימי והסיבות שמניעות אותו לפעול כפי שהוא פועל.</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אדיר ניסה כל דיאטה אפשרית. הוא אמנם הצליח לרזות, אבל זה לא החזיק. הוא העלה את הקילוגרמים בתוספת ריבית בכל פעם מחדש. </a:t>
          </a:r>
          <a:endParaRPr lang="en-US" dirty="0"/>
        </a:p>
        <a:p>
          <a:pPr rtl="1"/>
          <a:r>
            <a:rPr lang="he-IL" dirty="0"/>
            <a:t>כשהגיע אליי, במקום לפתוח בעוד דיאטת כאסח, נסינו לפתח סקרנות כלפי הרגלי האכילה שלו ופשוט לשאול "למה אני אוכל עכשיו?". </a:t>
          </a:r>
        </a:p>
        <a:p>
          <a:pPr rtl="1"/>
          <a:r>
            <a:rPr lang="he-IL" dirty="0"/>
            <a:t>שום חוק נוקשה כמו: ״בלי קמח לבן״, ״אסור סוכר״ </a:t>
          </a:r>
          <a:r>
            <a:rPr lang="he-IL" dirty="0" err="1"/>
            <a:t>ו״רק</a:t>
          </a:r>
          <a:r>
            <a:rPr lang="he-IL" dirty="0"/>
            <a:t> ירקות אחרי שש״ לא הוצע. המילה ״קלוריות״ לא עלתה בשיח. רק שאלה אחת קצרה נשאלה בטרם הוכנסה עוד עוגייה לפיו: "למה?".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גם אם אתם לא מעשנים, או אכלנים כפייתיים תוכלו להשתמש בגישה הסקרנית בפעם הבאה בה תרגישו דחף לבדוק את המייל כשאתם משועממים, או כשאתם צריכים הסחת דעת. </a:t>
          </a:r>
          <a:endParaRPr lang="en-US" dirty="0"/>
        </a:p>
        <a:p>
          <a:pPr rtl="1"/>
          <a:r>
            <a:rPr lang="he-IL" dirty="0"/>
            <a:t>תוכלו לגלות סקרנות כשתיתקלו בעוד שרשרת פעולות כזאת, תוכלו לעשות אחד משניים: להיות סקרנים, לחקור ולשחרר, או להמשיך בלולאת ההרגל האינסופית.</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custT="1"/>
      <dgm:spPr/>
      <dgm:t>
        <a:bodyPr/>
        <a:lstStyle/>
        <a:p>
          <a:pPr rtl="1"/>
          <a:r>
            <a:rPr lang="he-IL" sz="1400" dirty="0"/>
            <a:t>כשאנחנו סקרנים, </a:t>
          </a:r>
          <a:r>
            <a:rPr lang="he-IL" sz="1400" b="1" dirty="0"/>
            <a:t>אנחנו מצליחים להרגיש את מה שהמוח ״יודע״.</a:t>
          </a:r>
          <a:r>
            <a:rPr lang="he-IL" sz="1400" dirty="0"/>
            <a:t> אנחנו מתחילים לשים לב שהדחפים בעצם מורכבים מתחושות גוף: ״וואו, יש פה לחץ, מתח, חוסר שקט״. אך התחושות האלו באות והולכות. הן נמצאות איתנו רגע אחד והם לא סיבה להשתגע. </a:t>
          </a:r>
        </a:p>
        <a:p>
          <a:pPr rtl="1"/>
          <a:r>
            <a:rPr lang="he-IL" sz="1400" dirty="0"/>
            <a:t>הבנת התחושות עוזרת להתמודד עם הדחפים, וההתנהגות הכפייתית, כי היא הופכת אותם למשהו שאפשר לפרק ולעבוד </a:t>
          </a:r>
          <a:r>
            <a:rPr lang="he-IL" sz="1400" dirty="0" err="1"/>
            <a:t>איתו</a:t>
          </a:r>
          <a:r>
            <a:rPr lang="he-IL" sz="1400" dirty="0"/>
            <a:t>.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FC37E6AA-4E6D-4F49-A009-16259BE24D53}">
      <dgm:prSet/>
      <dgm:spPr/>
      <dgm:t>
        <a:bodyPr/>
        <a:lstStyle/>
        <a:p>
          <a:pPr rtl="1"/>
          <a:endParaRPr lang="he-IL"/>
        </a:p>
      </dgm:t>
    </dgm:pt>
    <dgm:pt modelId="{A3E854B4-4508-49E5-B1CF-62135201DA4E}" type="parTrans" cxnId="{567B1757-E396-44D5-969D-2A2B84BCC04A}">
      <dgm:prSet/>
      <dgm:spPr/>
    </dgm:pt>
    <dgm:pt modelId="{494C4124-E918-47AD-BDBA-EFBE4156CBC7}" type="sibTrans" cxnId="{567B1757-E396-44D5-969D-2A2B84BCC04A}">
      <dgm:prSet/>
      <dgm:spPr/>
    </dgm:pt>
    <dgm:pt modelId="{AC073CE6-5D24-4470-A1A3-4508BD940CDA}">
      <dgm:prSet/>
      <dgm:spPr/>
      <dgm:t>
        <a:bodyPr/>
        <a:lstStyle/>
        <a:p>
          <a:pPr rtl="1"/>
          <a:endParaRPr lang="he-IL"/>
        </a:p>
      </dgm:t>
    </dgm:pt>
    <dgm:pt modelId="{23B69AEA-EF16-4BBA-8506-93391B9CDA35}" type="parTrans" cxnId="{EA826683-39D2-4E88-9807-9C723518B46E}">
      <dgm:prSet/>
      <dgm:spPr/>
    </dgm:pt>
    <dgm:pt modelId="{24A689E0-0309-4F79-86BD-D948B288421E}" type="sibTrans" cxnId="{EA826683-39D2-4E88-9807-9C723518B46E}">
      <dgm:prSet/>
      <dgm:spPr/>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6"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6"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A27B3A03-0E72-4362-867B-C580C5DBD746}" type="pres">
      <dgm:prSet presAssocID="{FC37E6AA-4E6D-4F49-A009-16259BE24D53}" presName="node" presStyleLbl="node1" presStyleIdx="2" presStyleCnt="6" custScaleY="123073">
        <dgm:presLayoutVars>
          <dgm:bulletEnabled val="1"/>
        </dgm:presLayoutVars>
      </dgm:prSet>
      <dgm:spPr/>
    </dgm:pt>
    <dgm:pt modelId="{316C4C0E-EE8D-423F-906B-4307EE7544FA}" type="pres">
      <dgm:prSet presAssocID="{494C4124-E918-47AD-BDBA-EFBE4156CBC7}" presName="sibTrans" presStyleCnt="0"/>
      <dgm:spPr/>
    </dgm:pt>
    <dgm:pt modelId="{1048BA7F-2ABC-40B2-9CB1-BF1C300165B8}" type="pres">
      <dgm:prSet presAssocID="{A6A7C18C-02B9-41D9-84DB-1313CF430C16}" presName="node" presStyleLbl="node1" presStyleIdx="3" presStyleCnt="6"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4" presStyleCnt="6" custScaleX="150781" custScaleY="119772">
        <dgm:presLayoutVars>
          <dgm:bulletEnabled val="1"/>
        </dgm:presLayoutVars>
      </dgm:prSet>
      <dgm:spPr/>
    </dgm:pt>
    <dgm:pt modelId="{DB113308-1CD7-4ED2-904B-568767EF7C73}" type="pres">
      <dgm:prSet presAssocID="{E91765DF-BCB3-4994-9134-BF3A4E053F2C}" presName="sibTrans" presStyleCnt="0"/>
      <dgm:spPr/>
    </dgm:pt>
    <dgm:pt modelId="{4370222B-6F34-49D1-8807-8C526D8A653D}" type="pres">
      <dgm:prSet presAssocID="{AC073CE6-5D24-4470-A1A3-4508BD940CDA}" presName="node" presStyleLbl="node1" presStyleIdx="5" presStyleCnt="6" custScaleY="118208">
        <dgm:presLayoutVars>
          <dgm:bulletEnabled val="1"/>
        </dgm:presLayoutVars>
      </dgm:prSet>
      <dgm:spPr/>
    </dgm:pt>
  </dgm:ptLst>
  <dgm:cxnLst>
    <dgm:cxn modelId="{F482A81F-8527-43D8-A64D-9421DAD4BDE5}" type="presOf" srcId="{AC073CE6-5D24-4470-A1A3-4508BD940CDA}" destId="{4370222B-6F34-49D1-8807-8C526D8A653D}" srcOrd="0" destOrd="0" presId="urn:microsoft.com/office/officeart/2005/8/layout/defaul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3"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567B1757-E396-44D5-969D-2A2B84BCC04A}" srcId="{26F90B33-A5A0-4D54-8DAD-10149A0E5DE9}" destId="{FC37E6AA-4E6D-4F49-A009-16259BE24D53}" srcOrd="2" destOrd="0" parTransId="{A3E854B4-4508-49E5-B1CF-62135201DA4E}" sibTransId="{494C4124-E918-47AD-BDBA-EFBE4156CBC7}"/>
    <dgm:cxn modelId="{A0933D57-F121-4A7A-9870-322106E23346}" type="presOf" srcId="{FC37E6AA-4E6D-4F49-A009-16259BE24D53}" destId="{A27B3A03-0E72-4362-867B-C580C5DBD746}" srcOrd="0" destOrd="0" presId="urn:microsoft.com/office/officeart/2005/8/layout/default"/>
    <dgm:cxn modelId="{EA826683-39D2-4E88-9807-9C723518B46E}" srcId="{26F90B33-A5A0-4D54-8DAD-10149A0E5DE9}" destId="{AC073CE6-5D24-4470-A1A3-4508BD940CDA}" srcOrd="5" destOrd="0" parTransId="{23B69AEA-EF16-4BBA-8506-93391B9CDA35}" sibTransId="{24A689E0-0309-4F79-86BD-D948B288421E}"/>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4"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697EF773-4683-45B1-B3F0-89660C33EC71}" type="presParOf" srcId="{6819571F-FAFE-464F-AA0C-4B95565A6697}" destId="{A27B3A03-0E72-4362-867B-C580C5DBD746}" srcOrd="4" destOrd="0" presId="urn:microsoft.com/office/officeart/2005/8/layout/default"/>
    <dgm:cxn modelId="{D8B896DD-F392-4515-86C5-F0E9AC21653C}" type="presParOf" srcId="{6819571F-FAFE-464F-AA0C-4B95565A6697}" destId="{316C4C0E-EE8D-423F-906B-4307EE7544FA}" srcOrd="5" destOrd="0" presId="urn:microsoft.com/office/officeart/2005/8/layout/default"/>
    <dgm:cxn modelId="{CF24E964-B51E-4DAE-9FF9-ACAF32A6CA20}" type="presParOf" srcId="{6819571F-FAFE-464F-AA0C-4B95565A6697}" destId="{1048BA7F-2ABC-40B2-9CB1-BF1C300165B8}" srcOrd="6" destOrd="0" presId="urn:microsoft.com/office/officeart/2005/8/layout/default"/>
    <dgm:cxn modelId="{9A4771DC-782C-41AB-9D4D-CB1375F509F5}" type="presParOf" srcId="{6819571F-FAFE-464F-AA0C-4B95565A6697}" destId="{1E1554D2-BB40-4EE0-A99A-C49328C3B50E}" srcOrd="7" destOrd="0" presId="urn:microsoft.com/office/officeart/2005/8/layout/default"/>
    <dgm:cxn modelId="{D1A55F4F-686D-46D8-A870-66CE03E7F4F0}" type="presParOf" srcId="{6819571F-FAFE-464F-AA0C-4B95565A6697}" destId="{188BE399-BB79-42C6-9208-A5A9DB0B4E3C}" srcOrd="8" destOrd="0" presId="urn:microsoft.com/office/officeart/2005/8/layout/default"/>
    <dgm:cxn modelId="{2AEB9584-F6DF-4633-A315-54C68B297F41}" type="presParOf" srcId="{6819571F-FAFE-464F-AA0C-4B95565A6697}" destId="{DB113308-1CD7-4ED2-904B-568767EF7C73}" srcOrd="9" destOrd="0" presId="urn:microsoft.com/office/officeart/2005/8/layout/default"/>
    <dgm:cxn modelId="{A37F551B-E88F-4F2C-87E6-9CAFACB81C78}" type="presParOf" srcId="{6819571F-FAFE-464F-AA0C-4B95565A6697}" destId="{4370222B-6F34-49D1-8807-8C526D8A653D}"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highlight>
                <a:srgbClr val="FF00FF"/>
              </a:highlight>
            </a:rPr>
            <a:t>מכתב מבעל מחבר שערי אהבה</a:t>
          </a:r>
        </a:p>
        <a:p>
          <a:pPr marL="0" lvl="0" indent="0" algn="ctr" defTabSz="800100" rtl="1">
            <a:lnSpc>
              <a:spcPct val="90000"/>
            </a:lnSpc>
            <a:spcBef>
              <a:spcPct val="0"/>
            </a:spcBef>
            <a:spcAft>
              <a:spcPct val="35000"/>
            </a:spcAft>
            <a:buNone/>
          </a:pPr>
          <a:r>
            <a:rPr lang="he-IL" sz="1800" kern="1200" dirty="0"/>
            <a:t>זכיתי ב"ה להתעסק הרבה שנים עם עולים חדשים </a:t>
          </a:r>
          <a:r>
            <a:rPr lang="he-IL" sz="1800" kern="1200" dirty="0" err="1"/>
            <a:t>מרוסיא</a:t>
          </a:r>
          <a:r>
            <a:rPr lang="he-IL" sz="1800" kern="1200" dirty="0"/>
            <a:t>. שמעתי מראש ישיבת "שבות עמי" הרב אליעזר קוגל זצ"ל (אחיינו של הרב אלישיב זצ"ל) שיש קרוב למאה אחוז (!) בעיות של שלום בית במשפחות רוסיות. והסיבה לכך שהם חסרי רגש.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highlight>
                <a:srgbClr val="FF00FF"/>
              </a:highlight>
            </a:rPr>
            <a:t>חשיבות הרגש</a:t>
          </a:r>
        </a:p>
        <a:p>
          <a:pPr marL="0" lvl="0" indent="0" algn="ctr" defTabSz="800100" rtl="1">
            <a:lnSpc>
              <a:spcPct val="90000"/>
            </a:lnSpc>
            <a:spcBef>
              <a:spcPct val="0"/>
            </a:spcBef>
            <a:spcAft>
              <a:spcPct val="35000"/>
            </a:spcAft>
            <a:buNone/>
          </a:pPr>
          <a:r>
            <a:rPr lang="he-IL" sz="1800" b="0" i="0" kern="1200" dirty="0"/>
            <a:t>תחום הרגש הוא תחום חשוב מאוד בחיי האדם ובלי רגשות לא הייתה משמעות כמעט לשום חוויה בחיינו, כיון </a:t>
          </a:r>
          <a:r>
            <a:rPr lang="he-IL" sz="1800" b="0" i="0" kern="1200" dirty="0" err="1"/>
            <a:t>שהכל</a:t>
          </a:r>
          <a:r>
            <a:rPr lang="he-IL" sz="1800" b="0" i="0" kern="1200" dirty="0"/>
            <a:t> היה הופך להיות טכני וקר. </a:t>
          </a:r>
        </a:p>
        <a:p>
          <a:pPr marL="0" lvl="0" indent="0" algn="ctr" defTabSz="800100" rtl="1">
            <a:lnSpc>
              <a:spcPct val="90000"/>
            </a:lnSpc>
            <a:spcBef>
              <a:spcPct val="0"/>
            </a:spcBef>
            <a:spcAft>
              <a:spcPct val="35000"/>
            </a:spcAft>
            <a:buNone/>
          </a:pPr>
          <a:r>
            <a:rPr lang="he-IL" sz="1800" b="0" i="0" kern="1200" dirty="0"/>
            <a:t>למרות זאת המחקר </a:t>
          </a:r>
          <a:r>
            <a:rPr lang="he-IL" sz="1800" b="0" i="0" kern="1200" dirty="0" err="1"/>
            <a:t>הפיסכולגי</a:t>
          </a:r>
          <a:r>
            <a:rPr lang="he-IL" sz="1800" b="0" i="0" kern="1200" dirty="0"/>
            <a:t> בתחום הוא חדש יחסית, והיישום שלו חדש אף יותר. כמו בהרבה תחומים אחרים, גם כאן הקדימה התורה את האקדמיה והפסיכולוגיה המודרנית, לא רק במבט נכון על הדברים אלא גם בהצגת הדרכים המדויקות לשיפור חיי הרגש. </a:t>
          </a:r>
          <a:endParaRPr lang="he-IL" sz="1800" kern="1200" dirty="0"/>
        </a:p>
      </dsp:txBody>
      <dsp:txXfrm>
        <a:off x="6043715" y="73150"/>
        <a:ext cx="5665036" cy="2735993"/>
      </dsp:txXfrm>
    </dsp:sp>
    <dsp:sp modelId="{1048BA7F-2ABC-40B2-9CB1-BF1C300165B8}">
      <dsp:nvSpPr>
        <dsp:cNvPr id="0" name=""/>
        <dsp:cNvSpPr/>
      </dsp:nvSpPr>
      <dsp:spPr>
        <a:xfrm>
          <a:off x="10932" y="3258007"/>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על כן, יש בהחלט חשיבות גדולה לפתח המודעות לרגשות, שזה יעזור לאדם עצמו להבין ולסדר את רגשותיו וגם להתייחס לאחרים בתור בעלי רגש.</a:t>
          </a:r>
        </a:p>
      </dsp:txBody>
      <dsp:txXfrm>
        <a:off x="10932" y="3258007"/>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לפי הבנתי, סיבת הדבר היא שהתרבות הרוסית מגנה כל המציאות של רגש. </a:t>
          </a:r>
        </a:p>
        <a:p>
          <a:pPr marL="0" lvl="0" indent="0" algn="ctr" defTabSz="800100" rtl="1">
            <a:lnSpc>
              <a:spcPct val="90000"/>
            </a:lnSpc>
            <a:spcBef>
              <a:spcPct val="0"/>
            </a:spcBef>
            <a:spcAft>
              <a:spcPct val="35000"/>
            </a:spcAft>
            <a:buNone/>
          </a:pPr>
          <a:r>
            <a:rPr lang="he-IL" sz="1800" kern="1200" dirty="0"/>
            <a:t>היינו כיון שהאידיאל הכי גבוה היא "עבודה כלכלית", והרגשות רק מפריעים ליעילות העובדים במלאכתם, אם היו יכולים להפוך אנשים לרובוטים בלי רגש - זה היה האידיאל. וכך יצאו אנשים שמתביישים מכל המושג של רגש - "</a:t>
          </a:r>
          <a:r>
            <a:rPr lang="he-IL" sz="1800" kern="1200" dirty="0" err="1"/>
            <a:t>גבור</a:t>
          </a:r>
          <a:r>
            <a:rPr lang="he-IL" sz="1800" kern="1200" dirty="0"/>
            <a:t> זה מי שאין לו רגשות!". אנשים אלו הם דוגמה קיצונית, אולם  גם אחרים סובלים במידה מסוימת מחוסר מודעות לרגשות שלהם, וכתוצאה מכך בהתייחסותם לרגשות של אחרים [הנשים הרבה יותר מודעים לרגשותיהן מהגברים]. </a:t>
          </a:r>
        </a:p>
      </dsp:txBody>
      <dsp:txXfrm>
        <a:off x="6043715" y="3184856"/>
        <a:ext cx="5665036" cy="26999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u="none" strike="noStrike" kern="1200" baseline="0" dirty="0">
              <a:solidFill>
                <a:srgbClr val="000000"/>
              </a:solidFill>
              <a:latin typeface="Arial" panose="020B0604020202020204" pitchFamily="34" charset="0"/>
            </a:rPr>
            <a:t>לפי </a:t>
          </a:r>
          <a:r>
            <a:rPr lang="he-IL" sz="1500" b="1" i="0" u="none" strike="noStrike" kern="1200" baseline="0" dirty="0">
              <a:solidFill>
                <a:srgbClr val="000000"/>
              </a:solidFill>
              <a:latin typeface="Arial" panose="020B0604020202020204" pitchFamily="34" charset="0"/>
            </a:rPr>
            <a:t>התפיסה המסורתית</a:t>
          </a:r>
          <a:r>
            <a:rPr lang="he-IL" sz="1500" b="0" i="0" u="none" strike="noStrike" kern="1200" baseline="0" dirty="0">
              <a:solidFill>
                <a:srgbClr val="000000"/>
              </a:solidFill>
              <a:latin typeface="Arial" panose="020B0604020202020204" pitchFamily="34" charset="0"/>
            </a:rPr>
            <a:t>, יש "צודק" ו"טועה". </a:t>
          </a:r>
        </a:p>
        <a:p>
          <a:pPr marL="0" lvl="0" indent="0" algn="ctr" defTabSz="666750" rtl="1">
            <a:lnSpc>
              <a:spcPct val="90000"/>
            </a:lnSpc>
            <a:spcBef>
              <a:spcPct val="0"/>
            </a:spcBef>
            <a:spcAft>
              <a:spcPct val="35000"/>
            </a:spcAft>
            <a:buNone/>
          </a:pPr>
          <a:r>
            <a:rPr lang="he-IL" sz="1500" b="0" i="0" u="none" strike="noStrike" kern="1200" baseline="0" dirty="0">
              <a:solidFill>
                <a:srgbClr val="000000"/>
              </a:solidFill>
              <a:latin typeface="Arial" panose="020B0604020202020204" pitchFamily="34" charset="0"/>
            </a:rPr>
            <a:t>ה"צודק" זהו האינטלקט, ה"טועה" זה הרגש. </a:t>
          </a:r>
        </a:p>
        <a:p>
          <a:pPr marL="0" lvl="0" indent="0" algn="ctr" defTabSz="666750" rtl="1">
            <a:lnSpc>
              <a:spcPct val="90000"/>
            </a:lnSpc>
            <a:spcBef>
              <a:spcPct val="0"/>
            </a:spcBef>
            <a:spcAft>
              <a:spcPct val="35000"/>
            </a:spcAft>
            <a:buFont typeface="Wingdings" panose="05000000000000000000" pitchFamily="2" charset="2"/>
            <a:buNone/>
          </a:pPr>
          <a:r>
            <a:rPr lang="he-IL" sz="1500" b="0" i="0" u="none" strike="noStrike" kern="1200" baseline="0" dirty="0">
              <a:solidFill>
                <a:srgbClr val="000000"/>
              </a:solidFill>
              <a:latin typeface="Arial" panose="020B0604020202020204" pitchFamily="34" charset="0"/>
            </a:rPr>
            <a:t>לפי </a:t>
          </a:r>
          <a:r>
            <a:rPr lang="he-IL" sz="1500" b="1" i="0" u="none" strike="noStrike" kern="1200" baseline="0" dirty="0">
              <a:solidFill>
                <a:srgbClr val="000000"/>
              </a:solidFill>
              <a:latin typeface="Arial" panose="020B0604020202020204" pitchFamily="34" charset="0"/>
            </a:rPr>
            <a:t>התפיסה המודרנית</a:t>
          </a:r>
          <a:r>
            <a:rPr lang="he-IL" sz="1500" b="0" i="0" u="none" strike="noStrike" kern="1200" baseline="0" dirty="0">
              <a:solidFill>
                <a:srgbClr val="000000"/>
              </a:solidFill>
              <a:latin typeface="Arial" panose="020B0604020202020204" pitchFamily="34" charset="0"/>
            </a:rPr>
            <a:t>, הרגשות יכולים לשפר את הקוגניציה. למעשה, קוגניציה נטולת רגש היא הרבה פחות מדויקת. אם עושים שימוש נכון ברגש, הוא יכול לשפר את התפקוד האינטלקטואלי. </a:t>
          </a:r>
        </a:p>
        <a:p>
          <a:pPr marL="0" lvl="0" indent="0" algn="ctr" defTabSz="666750" rtl="1">
            <a:lnSpc>
              <a:spcPct val="90000"/>
            </a:lnSpc>
            <a:spcBef>
              <a:spcPct val="0"/>
            </a:spcBef>
            <a:spcAft>
              <a:spcPct val="35000"/>
            </a:spcAft>
            <a:buFont typeface="Wingdings" panose="05000000000000000000" pitchFamily="2" charset="2"/>
            <a:buNone/>
          </a:pPr>
          <a:r>
            <a:rPr lang="he-IL" sz="1500" b="0" i="0" u="none" strike="noStrike" kern="1200" baseline="0" dirty="0">
              <a:solidFill>
                <a:srgbClr val="000000"/>
              </a:solidFill>
              <a:latin typeface="Arial" panose="020B0604020202020204" pitchFamily="34" charset="0"/>
            </a:rPr>
            <a:t>בנוסף, לפי </a:t>
          </a:r>
          <a:r>
            <a:rPr lang="he-IL" sz="1500" b="1" i="0" u="none" strike="noStrike" kern="1200" baseline="0" dirty="0">
              <a:solidFill>
                <a:srgbClr val="000000"/>
              </a:solidFill>
              <a:latin typeface="Arial" panose="020B0604020202020204" pitchFamily="34" charset="0"/>
            </a:rPr>
            <a:t>התפיסה המסורתית</a:t>
          </a:r>
          <a:r>
            <a:rPr lang="he-IL" sz="1500" b="0" i="0" u="none" strike="noStrike" kern="1200" baseline="0" dirty="0">
              <a:solidFill>
                <a:srgbClr val="000000"/>
              </a:solidFill>
              <a:latin typeface="Arial" panose="020B0604020202020204" pitchFamily="34" charset="0"/>
            </a:rPr>
            <a:t>, רגש הוא גורם מסוכן שפוגע בחשיבה ויש להימנע ממנו. </a:t>
          </a:r>
        </a:p>
        <a:p>
          <a:pPr marL="0" lvl="0" indent="0" algn="ctr" defTabSz="666750" rtl="1">
            <a:lnSpc>
              <a:spcPct val="90000"/>
            </a:lnSpc>
            <a:spcBef>
              <a:spcPct val="0"/>
            </a:spcBef>
            <a:spcAft>
              <a:spcPct val="35000"/>
            </a:spcAft>
            <a:buFont typeface="Wingdings" panose="05000000000000000000" pitchFamily="2" charset="2"/>
            <a:buNone/>
          </a:pPr>
          <a:r>
            <a:rPr lang="he-IL" sz="1500" b="0" i="0" u="none" strike="noStrike" kern="1200" baseline="0" dirty="0">
              <a:solidFill>
                <a:srgbClr val="000000"/>
              </a:solidFill>
              <a:latin typeface="Arial" panose="020B0604020202020204" pitchFamily="34" charset="0"/>
            </a:rPr>
            <a:t>לפי </a:t>
          </a:r>
          <a:r>
            <a:rPr lang="he-IL" sz="1500" b="1" i="0" u="none" strike="noStrike" kern="1200" baseline="0" dirty="0">
              <a:solidFill>
                <a:srgbClr val="000000"/>
              </a:solidFill>
              <a:latin typeface="Arial" panose="020B0604020202020204" pitchFamily="34" charset="0"/>
            </a:rPr>
            <a:t>התפיסה המודרנית</a:t>
          </a:r>
          <a:r>
            <a:rPr lang="he-IL" sz="1500" b="0" i="0" u="none" strike="noStrike" kern="1200" baseline="0" dirty="0">
              <a:solidFill>
                <a:srgbClr val="000000"/>
              </a:solidFill>
              <a:latin typeface="Arial" panose="020B0604020202020204" pitchFamily="34" charset="0"/>
            </a:rPr>
            <a:t>, לרגש יש יכולת לאפשר לאדם להסתגל טוב יותר לסביבה. </a:t>
          </a:r>
        </a:p>
        <a:p>
          <a:pPr marL="0" lvl="0" indent="0" algn="ctr" defTabSz="666750" rtl="1">
            <a:lnSpc>
              <a:spcPct val="90000"/>
            </a:lnSpc>
            <a:spcBef>
              <a:spcPct val="0"/>
            </a:spcBef>
            <a:spcAft>
              <a:spcPct val="35000"/>
            </a:spcAft>
            <a:buFont typeface="Wingdings" panose="05000000000000000000" pitchFamily="2" charset="2"/>
            <a:buNone/>
          </a:pPr>
          <a:r>
            <a:rPr lang="he-IL" sz="1500" b="0" i="0" u="none" strike="noStrike" kern="1200" baseline="0" dirty="0">
              <a:solidFill>
                <a:srgbClr val="000000"/>
              </a:solidFill>
              <a:latin typeface="Arial" panose="020B0604020202020204" pitchFamily="34" charset="0"/>
            </a:rPr>
            <a:t>לא עוד "אני חושב משמע אני קיים" (</a:t>
          </a:r>
          <a:r>
            <a:rPr lang="he-IL" sz="1500" b="0" i="0" u="none" strike="noStrike" kern="1200" baseline="0" dirty="0" err="1">
              <a:solidFill>
                <a:srgbClr val="000000"/>
              </a:solidFill>
              <a:latin typeface="Arial" panose="020B0604020202020204" pitchFamily="34" charset="0"/>
            </a:rPr>
            <a:t>דקארט</a:t>
          </a:r>
          <a:r>
            <a:rPr lang="he-IL" sz="1500" b="0" i="0" u="none" strike="noStrike" kern="1200" baseline="0" dirty="0">
              <a:solidFill>
                <a:srgbClr val="000000"/>
              </a:solidFill>
              <a:latin typeface="Arial" panose="020B0604020202020204" pitchFamily="34" charset="0"/>
            </a:rPr>
            <a:t>), אלא – "אני חושב ומרגיש, משמע אני קיים". הרגש והחשיבה תורמים שניהם להתנהגות אדפטיבית. </a:t>
          </a:r>
          <a:endParaRPr lang="he-IL" sz="15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1" i="0" kern="1200" dirty="0">
              <a:highlight>
                <a:srgbClr val="FF00FF"/>
              </a:highlight>
            </a:rPr>
            <a:t>השכל מול הרגש בעולם האקדמיה</a:t>
          </a:r>
          <a:endParaRPr lang="he-IL" sz="1500" b="0" i="0" kern="1200" dirty="0">
            <a:highlight>
              <a:srgbClr val="FF00FF"/>
            </a:highlight>
          </a:endParaRPr>
        </a:p>
        <a:p>
          <a:pPr marL="0" lvl="0" indent="0" algn="ctr" defTabSz="666750" rtl="1">
            <a:lnSpc>
              <a:spcPct val="90000"/>
            </a:lnSpc>
            <a:spcBef>
              <a:spcPct val="0"/>
            </a:spcBef>
            <a:spcAft>
              <a:spcPct val="35000"/>
            </a:spcAft>
            <a:buNone/>
          </a:pPr>
          <a:r>
            <a:rPr lang="he-IL" sz="1500" b="0" i="0" kern="1200" dirty="0"/>
            <a:t>לאורך ההיסטוריה ניצבו השכל והרגש בשני צידי המתרס, כאילו הם סותרים האחד את השני, והמטוטלת שבין שני הצדדים נעה מצד אל צד: </a:t>
          </a:r>
        </a:p>
        <a:p>
          <a:pPr marL="0" lvl="0" indent="0" algn="ctr" defTabSz="666750" rtl="1">
            <a:lnSpc>
              <a:spcPct val="90000"/>
            </a:lnSpc>
            <a:spcBef>
              <a:spcPct val="0"/>
            </a:spcBef>
            <a:spcAft>
              <a:spcPct val="35000"/>
            </a:spcAft>
            <a:buNone/>
          </a:pPr>
          <a:r>
            <a:rPr lang="he-IL" sz="1500" b="0" i="0" kern="1200" dirty="0"/>
            <a:t>השכל כמעט תמיד שלט בכיפה. הפילוסופיה הסטואית העלתה על נס את חשיבות השכל, ולא ייחסה מקום לרגש, ואכן אנשים רגשנים נחשבו חלשי אופי, וכך רוב המסורות הפילוסופיות המערביות שבאו בעקבותיה ראו באינטלקט ובהיגיון כוחות המנוגדים לתופעות לא רציונליות ובראשם הרגשות. </a:t>
          </a:r>
        </a:p>
        <a:p>
          <a:pPr marL="0" lvl="0" indent="0" algn="ctr" defTabSz="666750" rtl="1">
            <a:lnSpc>
              <a:spcPct val="90000"/>
            </a:lnSpc>
            <a:spcBef>
              <a:spcPct val="0"/>
            </a:spcBef>
            <a:spcAft>
              <a:spcPct val="35000"/>
            </a:spcAft>
            <a:buNone/>
          </a:pPr>
          <a:r>
            <a:rPr lang="he-IL" sz="1500" b="0" i="0" kern="1200" dirty="0"/>
            <a:t>השכל הקר נתפס כמייצג עיבוד מידע מדויק, ואילו הרגש נתפס כמפריע לו, כרעש רקע שיש להתעלם ממנו.</a:t>
          </a:r>
          <a:endParaRPr lang="he-IL" sz="1500" kern="1200" dirty="0"/>
        </a:p>
        <a:p>
          <a:pPr marL="0" lvl="0" indent="0" algn="ctr" defTabSz="666750" rtl="1">
            <a:lnSpc>
              <a:spcPct val="90000"/>
            </a:lnSpc>
            <a:spcBef>
              <a:spcPct val="0"/>
            </a:spcBef>
            <a:spcAft>
              <a:spcPct val="35000"/>
            </a:spcAft>
            <a:buNone/>
          </a:pPr>
          <a:endParaRPr lang="he-IL" sz="1500" kern="1200" dirty="0"/>
        </a:p>
      </dsp:txBody>
      <dsp:txXfrm>
        <a:off x="6043715" y="73150"/>
        <a:ext cx="5665036" cy="2735993"/>
      </dsp:txXfrm>
    </dsp:sp>
    <dsp:sp modelId="{1048BA7F-2ABC-40B2-9CB1-BF1C300165B8}">
      <dsp:nvSpPr>
        <dsp:cNvPr id="0" name=""/>
        <dsp:cNvSpPr/>
      </dsp:nvSpPr>
      <dsp:spPr>
        <a:xfrm>
          <a:off x="10932" y="3258007"/>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אחת הסיבות המרכזיות לפופולריות של המושג "אינטליגנציה רגשית", היא הביקורת הרבה על ההסתמכות המכריעה בעולם המודרני על מבחני האינטליגנציה לבדיקת מנת המשכל, המכונה בקיצור </a:t>
          </a:r>
          <a:r>
            <a:rPr lang="en-US" sz="1500" b="0" i="0" kern="1200" dirty="0"/>
            <a:t>IQ </a:t>
          </a:r>
          <a:r>
            <a:rPr lang="he-IL" sz="1500" b="0" i="0" kern="1200" dirty="0"/>
            <a:t> המשמשים לקביעת גורלם של </a:t>
          </a:r>
          <a:r>
            <a:rPr lang="he-IL" sz="1500" b="0" i="0" kern="1200" dirty="0" err="1"/>
            <a:t>מליוני</a:t>
          </a:r>
          <a:r>
            <a:rPr lang="he-IL" sz="1500" b="0" i="0" kern="1200" dirty="0"/>
            <a:t> אנשים בעולם בעת עריכת מיונים לעבודה, ללימודים, לצבא ועוד, </a:t>
          </a:r>
        </a:p>
        <a:p>
          <a:pPr marL="0" lvl="0" indent="0" algn="ctr" defTabSz="666750" rtl="1">
            <a:lnSpc>
              <a:spcPct val="90000"/>
            </a:lnSpc>
            <a:spcBef>
              <a:spcPct val="0"/>
            </a:spcBef>
            <a:spcAft>
              <a:spcPct val="35000"/>
            </a:spcAft>
            <a:buNone/>
          </a:pPr>
          <a:r>
            <a:rPr lang="he-IL" sz="1500" b="0" i="0" kern="1200" dirty="0"/>
            <a:t>ובמיוחד על הקביעה לפיה רמת המשכל היא הנתון המשפיע ביותר על הצלחה או אי הצלחה של אדם בחייו. </a:t>
          </a:r>
        </a:p>
        <a:p>
          <a:pPr marL="0" lvl="0" indent="0" algn="ctr" defTabSz="666750" rtl="1">
            <a:lnSpc>
              <a:spcPct val="90000"/>
            </a:lnSpc>
            <a:spcBef>
              <a:spcPct val="0"/>
            </a:spcBef>
            <a:spcAft>
              <a:spcPct val="35000"/>
            </a:spcAft>
            <a:buNone/>
          </a:pPr>
          <a:r>
            <a:rPr lang="he-IL" sz="1500" kern="1200" dirty="0"/>
            <a:t>לדוגמא: </a:t>
          </a:r>
          <a:r>
            <a:rPr lang="he-IL" sz="1500" b="0" i="0" kern="1200" dirty="0"/>
            <a:t>נמצא כי אנשים שמוחם נפגע כתוצאה מתאונה או ניתוח </a:t>
          </a:r>
          <a:r>
            <a:rPr lang="he-IL" sz="1500" b="0" i="0" kern="1200" dirty="0" err="1"/>
            <a:t>באמיגדלה</a:t>
          </a:r>
          <a:r>
            <a:rPr lang="he-IL" sz="1500" b="0" i="0" kern="1200" dirty="0"/>
            <a:t> הנמצאת בעומק האונה </a:t>
          </a:r>
          <a:r>
            <a:rPr lang="he-IL" sz="1500" b="0" i="0" kern="1200" dirty="0" err="1"/>
            <a:t>הרקתית</a:t>
          </a:r>
          <a:r>
            <a:rPr lang="he-IL" sz="1500" b="0" i="0" kern="1200" dirty="0"/>
            <a:t> התיכונה במוח ומעורבת בתהליכי ויסות רגשי, נכשלו במטלות פשוטות של שיפוטים רגשיים.</a:t>
          </a:r>
          <a:endParaRPr lang="he-IL" sz="1500" kern="1200" dirty="0"/>
        </a:p>
      </dsp:txBody>
      <dsp:txXfrm>
        <a:off x="10932" y="3258007"/>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לפני כשלושה עשורים החלה תזוזה משמעותית ביותר מהפרדיגמה הישנה, כאשר הפסיכולוגיה המודרנית החלה לראות בשכל וברגש שני צדדים של אותו מטבע, במקום שני כוחות מנוגדים. </a:t>
          </a:r>
        </a:p>
        <a:p>
          <a:pPr marL="0" lvl="0" indent="0" algn="ctr" defTabSz="666750" rtl="1">
            <a:lnSpc>
              <a:spcPct val="90000"/>
            </a:lnSpc>
            <a:spcBef>
              <a:spcPct val="0"/>
            </a:spcBef>
            <a:spcAft>
              <a:spcPct val="35000"/>
            </a:spcAft>
            <a:buNone/>
          </a:pPr>
          <a:r>
            <a:rPr lang="he-IL" sz="1500" b="0" i="0" kern="1200" dirty="0"/>
            <a:t>התהליך החל בתחילת שנות התשעים, ומאז נערכו מחקרים רבים על מנת להגדיר את המושג המעורפל "אינטליגנציה רגשית", לפתח כלי מדידה תקפים ומהימנים, ולבדוק האם אכן יש להבדלים ברמת הרגש בין בני אדם השפעה גדולה על תחומים רבים כל כך. </a:t>
          </a:r>
        </a:p>
        <a:p>
          <a:pPr marL="0" lvl="0" indent="0" algn="ctr" defTabSz="666750" rtl="1">
            <a:lnSpc>
              <a:spcPct val="90000"/>
            </a:lnSpc>
            <a:spcBef>
              <a:spcPct val="0"/>
            </a:spcBef>
            <a:spcAft>
              <a:spcPct val="35000"/>
            </a:spcAft>
            <a:buNone/>
          </a:pPr>
          <a:r>
            <a:rPr lang="he-IL" sz="1500" b="0" i="0" kern="1200" dirty="0"/>
            <a:t>במקביל הצביעו מחקרים רבים על חשיבות הרגש להתנהגות האדם.</a:t>
          </a:r>
        </a:p>
        <a:p>
          <a:pPr marL="0" lvl="0" indent="0" algn="ctr" defTabSz="666750" rtl="1">
            <a:lnSpc>
              <a:spcPct val="90000"/>
            </a:lnSpc>
            <a:spcBef>
              <a:spcPct val="0"/>
            </a:spcBef>
            <a:spcAft>
              <a:spcPct val="35000"/>
            </a:spcAft>
            <a:buNone/>
          </a:pPr>
          <a:r>
            <a:rPr lang="he-IL" sz="1500" b="0" i="0" kern="1200" dirty="0"/>
            <a:t>הנושא קיבל תנופה אדירה בעקבות ספרו רב המכר של דניאל גולמן בשנת 1995 "אינטליגנציה רגשית", שהעלה טענות מרחיקות לכת בזכות חשיבותו של הרגש להצלחה בחיים, להתמודדות עם בעיות חברתיות ועוד </a:t>
          </a:r>
          <a:r>
            <a:rPr lang="he-IL" sz="1500" b="0" i="0" kern="1200" dirty="0" err="1"/>
            <a:t>ועוד</a:t>
          </a:r>
          <a:r>
            <a:rPr lang="he-IL" sz="1500" b="0" i="0" kern="1200" dirty="0"/>
            <a:t>.</a:t>
          </a:r>
          <a:endParaRPr lang="he-IL" sz="1500" kern="1200" dirty="0"/>
        </a:p>
      </dsp:txBody>
      <dsp:txXfrm>
        <a:off x="6043715" y="3184856"/>
        <a:ext cx="5665036" cy="26999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החוקרים טוענים שיש צורך לפתח מבחנים מתוקננים של תחום הרגש, וצירוף המדדים יעניק ציון אמיתי יותר לנבחנים.</a:t>
          </a:r>
        </a:p>
        <a:p>
          <a:pPr marL="0" lvl="0" indent="0" algn="ctr" defTabSz="800100" rtl="1">
            <a:lnSpc>
              <a:spcPct val="90000"/>
            </a:lnSpc>
            <a:spcBef>
              <a:spcPct val="0"/>
            </a:spcBef>
            <a:spcAft>
              <a:spcPct val="35000"/>
            </a:spcAft>
            <a:buNone/>
          </a:pPr>
          <a:r>
            <a:rPr lang="he-IL" sz="1800" b="0" i="0" kern="1200" dirty="0"/>
            <a:t>בפרט כאשר מדובר על מבחני קבלה לעבודות שבהם הרגש חשוב מאוד ואולי אפילו יותר מאשר השכל (למשל מורים, עובדים סוציאליים, אנשי מכירות וכיו"ב).</a:t>
          </a:r>
          <a:endParaRPr lang="he-IL" sz="18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את רמת המשכל קשה לשנות– למרות מאמצים רבים שהושקעו בניסיונות מעין אלו. </a:t>
          </a:r>
        </a:p>
        <a:p>
          <a:pPr marL="0" lvl="0" indent="0" algn="ctr" defTabSz="800100" rtl="1">
            <a:lnSpc>
              <a:spcPct val="90000"/>
            </a:lnSpc>
            <a:spcBef>
              <a:spcPct val="0"/>
            </a:spcBef>
            <a:spcAft>
              <a:spcPct val="35000"/>
            </a:spcAft>
            <a:buNone/>
          </a:pPr>
          <a:r>
            <a:rPr lang="he-IL" sz="1800" b="0" i="0" kern="1200" dirty="0"/>
            <a:t>בשונה מכך, האינטליגנציה הרגשית ניתנת לשינוי, כיון שלפי הטענה הנפוצה, אדם יכול לשפר את רמת המשכל הרגשית שלו באמצעות </a:t>
          </a:r>
          <a:r>
            <a:rPr lang="he-IL" sz="1800" b="0" i="0" kern="1200" dirty="0" err="1"/>
            <a:t>תכניות</a:t>
          </a:r>
          <a:r>
            <a:rPr lang="he-IL" sz="1800" b="0" i="0" kern="1200" dirty="0"/>
            <a:t> התערבות.</a:t>
          </a:r>
          <a:endParaRPr lang="he-IL" sz="18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לעומת זאת, התפיסה המודרנית סוברת כי רגש והיגיון הם לא ניגודים, ומטרת ההיגיון לשרת את הרגש. </a:t>
          </a:r>
        </a:p>
        <a:p>
          <a:pPr marL="0" lvl="0" indent="0" algn="ctr" defTabSz="800100" rtl="1">
            <a:lnSpc>
              <a:spcPct val="90000"/>
            </a:lnSpc>
            <a:spcBef>
              <a:spcPct val="0"/>
            </a:spcBef>
            <a:spcAft>
              <a:spcPct val="35000"/>
            </a:spcAft>
            <a:buNone/>
          </a:pPr>
          <a:r>
            <a:rPr lang="he-IL" sz="1800" kern="1200" dirty="0"/>
            <a:t>היום אנו יודעים שרגש וחשיבה יכולים לעבוד ביחד. אפשר להיעזר בחשיבה כדי לשנות את הרגש, ואפשר </a:t>
          </a:r>
        </a:p>
        <a:p>
          <a:pPr marL="0" lvl="0" indent="0" algn="ctr" defTabSz="800100" rtl="1">
            <a:lnSpc>
              <a:spcPct val="90000"/>
            </a:lnSpc>
            <a:spcBef>
              <a:spcPct val="0"/>
            </a:spcBef>
            <a:spcAft>
              <a:spcPct val="35000"/>
            </a:spcAft>
            <a:buNone/>
          </a:pPr>
          <a:r>
            <a:rPr lang="he-IL" sz="1800" kern="1200" dirty="0"/>
            <a:t>להיעזר ברגש כדי לשנות את החשיבה. לרגש ולחשיבה יש השפעה הדדית, והם יכולים לעבוד ביחד, ללכת </a:t>
          </a:r>
        </a:p>
        <a:p>
          <a:pPr marL="0" lvl="0" indent="0" algn="ctr" defTabSz="800100" rtl="1">
            <a:lnSpc>
              <a:spcPct val="90000"/>
            </a:lnSpc>
            <a:spcBef>
              <a:spcPct val="0"/>
            </a:spcBef>
            <a:spcAft>
              <a:spcPct val="35000"/>
            </a:spcAft>
            <a:buNone/>
          </a:pPr>
          <a:r>
            <a:rPr lang="he-IL" sz="1800" kern="1200" dirty="0"/>
            <a:t>יד ביד. בהתאם לתפיסות המודרניות של חקר הרגש, לרגשות תפקיד אדפטיבי ברוב התהליכים </a:t>
          </a:r>
        </a:p>
        <a:p>
          <a:pPr marL="0" lvl="0" indent="0" algn="ctr" defTabSz="800100" rtl="1">
            <a:lnSpc>
              <a:spcPct val="90000"/>
            </a:lnSpc>
            <a:spcBef>
              <a:spcPct val="0"/>
            </a:spcBef>
            <a:spcAft>
              <a:spcPct val="35000"/>
            </a:spcAft>
            <a:buNone/>
          </a:pPr>
          <a:endParaRPr lang="he-IL" sz="18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התפיסה המסורתית  סברה כי מדובר בשני קצוות, ככל שאדם חושב יותר בהיגיון כך הוא פחות מרגיש. </a:t>
          </a:r>
        </a:p>
        <a:p>
          <a:pPr marL="0" lvl="0" indent="0" algn="ctr" defTabSz="800100" rtl="1">
            <a:lnSpc>
              <a:spcPct val="90000"/>
            </a:lnSpc>
            <a:spcBef>
              <a:spcPct val="0"/>
            </a:spcBef>
            <a:spcAft>
              <a:spcPct val="35000"/>
            </a:spcAft>
            <a:buNone/>
          </a:pPr>
          <a:r>
            <a:rPr lang="he-IL" sz="1800" kern="1200" dirty="0"/>
            <a:t>תפיסה זו ראתה ברגש דבר נחות. כלומר, שאם עולה בך רגש, הדבר הכי טוב שאתה יכול לעשות זה לנסות </a:t>
          </a:r>
        </a:p>
        <a:p>
          <a:pPr marL="0" lvl="0" indent="0" algn="ctr" defTabSz="800100" rtl="1">
            <a:lnSpc>
              <a:spcPct val="90000"/>
            </a:lnSpc>
            <a:spcBef>
              <a:spcPct val="0"/>
            </a:spcBef>
            <a:spcAft>
              <a:spcPct val="35000"/>
            </a:spcAft>
            <a:buNone/>
          </a:pPr>
          <a:r>
            <a:rPr lang="he-IL" sz="1800" kern="1200" dirty="0"/>
            <a:t>להיפטר ממנו, כי רגש לא מוביל אותך למקומות טובים. זאת בעוד שהשכל נתפס כרואה את המציאות בצורה </a:t>
          </a:r>
        </a:p>
        <a:p>
          <a:pPr marL="0" lvl="0" indent="0" algn="ctr" defTabSz="800100" rtl="1">
            <a:lnSpc>
              <a:spcPct val="90000"/>
            </a:lnSpc>
            <a:spcBef>
              <a:spcPct val="0"/>
            </a:spcBef>
            <a:spcAft>
              <a:spcPct val="35000"/>
            </a:spcAft>
            <a:buNone/>
          </a:pPr>
          <a:r>
            <a:rPr lang="he-IL" sz="1800" kern="1200" dirty="0"/>
            <a:t>נכונה ומדויקת. לפיכך הסיקו שהאדם צריך לפעול לפי מה שמשדר לו השכל, ולא הרגש. </a:t>
          </a:r>
        </a:p>
      </dsp:txBody>
      <dsp:txXfrm>
        <a:off x="6043715" y="3184856"/>
        <a:ext cx="5665036" cy="26999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אבן עזרא  שמות (כ' - א') כל המצות על ג' דרכים; האחת מצות הלב, </a:t>
          </a:r>
          <a:r>
            <a:rPr lang="he-IL" sz="1900" kern="1200" dirty="0" err="1"/>
            <a:t>והב</a:t>
          </a:r>
          <a:r>
            <a:rPr lang="he-IL" sz="1900" kern="1200" dirty="0"/>
            <a:t>' מצות הלשון, </a:t>
          </a:r>
          <a:r>
            <a:rPr lang="he-IL" sz="1900" kern="1200" dirty="0" err="1"/>
            <a:t>והג</a:t>
          </a:r>
          <a:r>
            <a:rPr lang="he-IL" sz="1900" kern="1200" dirty="0"/>
            <a:t>' מצות עשה ... </a:t>
          </a:r>
        </a:p>
        <a:p>
          <a:pPr marL="0" lvl="0" indent="0" algn="ctr" defTabSz="844550" rtl="1">
            <a:lnSpc>
              <a:spcPct val="90000"/>
            </a:lnSpc>
            <a:spcBef>
              <a:spcPct val="0"/>
            </a:spcBef>
            <a:spcAft>
              <a:spcPct val="35000"/>
            </a:spcAft>
            <a:buNone/>
          </a:pPr>
          <a:r>
            <a:rPr lang="he-IL" sz="1900" kern="1200" dirty="0"/>
            <a:t>ומצות הלב הם העיקרים הנכבדים על כלם. ורבים חשבו כי אין </a:t>
          </a:r>
          <a:r>
            <a:rPr lang="he-IL" sz="1900" kern="1200" dirty="0" err="1"/>
            <a:t>עון</a:t>
          </a:r>
          <a:r>
            <a:rPr lang="he-IL" sz="1900" kern="1200" dirty="0"/>
            <a:t> במחשבת הלב רק בדברי עבודת כוכבים. ובאמת כי הוא קשה לבדה יותר מכל מחשבות רעות, רק היא כנגד כלם. </a:t>
          </a:r>
        </a:p>
        <a:p>
          <a:pPr marL="0" lvl="0" indent="0" algn="ctr" defTabSz="844550" rtl="1">
            <a:lnSpc>
              <a:spcPct val="90000"/>
            </a:lnSpc>
            <a:spcBef>
              <a:spcPct val="0"/>
            </a:spcBef>
            <a:spcAft>
              <a:spcPct val="35000"/>
            </a:spcAft>
            <a:buNone/>
          </a:pPr>
          <a:r>
            <a:rPr lang="he-IL" sz="1900" kern="1200" dirty="0"/>
            <a:t>וכתיב; "</a:t>
          </a:r>
          <a:r>
            <a:rPr lang="he-IL" sz="1900" kern="1200" dirty="0" err="1"/>
            <a:t>היטבות</a:t>
          </a:r>
          <a:r>
            <a:rPr lang="he-IL" sz="1900" kern="1200" dirty="0"/>
            <a:t> כי הי' עם לבבך", "הטיבה ה' לטובים ולישרים בלבותם", "והיה לבבכם שלם", "אני ה' חוקר לב", "וה' יראה ללבב".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אבן עזרא דברים (ה' - ט"ז): רבים אמרו כי אין </a:t>
          </a:r>
          <a:r>
            <a:rPr lang="he-IL" sz="1900" kern="1200" dirty="0" err="1"/>
            <a:t>עון</a:t>
          </a:r>
          <a:r>
            <a:rPr lang="he-IL" sz="1900" kern="1200" dirty="0"/>
            <a:t> במחשבת הלב ואין עליהם שכר ועונש, ויש ראיות רבות להשיב עליהן. ולא אאריך רק אראה להם; "לב חורש מחשבות און", "</a:t>
          </a:r>
          <a:r>
            <a:rPr lang="he-IL" sz="1900" kern="1200" dirty="0" err="1"/>
            <a:t>הטיבות</a:t>
          </a:r>
          <a:r>
            <a:rPr lang="he-IL" sz="1900" kern="1200" dirty="0"/>
            <a:t> כי היה עם לבבך", "ולישרים בלבותם". ומשה אמר בסוף "בפיך ובלבבך לעשותו". ועיקר כל המצות ליישר הלב, ורובם זכר, והמזיד והשוגג יוכיחו.</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endParaRPr lang="he-IL" sz="1900" kern="1200" dirty="0">
            <a:highlight>
              <a:srgbClr val="FF00FF"/>
            </a:highlight>
          </a:endParaRP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b="1" kern="1200" dirty="0"/>
            <a:t>מצוות הלב</a:t>
          </a:r>
          <a:endParaRPr lang="en-US" sz="1900" kern="1200" dirty="0"/>
        </a:p>
        <a:p>
          <a:pPr marL="0" lvl="0" indent="0" algn="ctr" defTabSz="844550" rtl="1">
            <a:lnSpc>
              <a:spcPct val="90000"/>
            </a:lnSpc>
            <a:spcBef>
              <a:spcPct val="0"/>
            </a:spcBef>
            <a:spcAft>
              <a:spcPct val="35000"/>
            </a:spcAft>
            <a:buNone/>
          </a:pPr>
          <a:r>
            <a:rPr lang="he-IL" sz="1900" b="1" kern="1200" dirty="0"/>
            <a:t>שער ה': </a:t>
          </a:r>
          <a:r>
            <a:rPr lang="he-IL" sz="1900" kern="1200" dirty="0"/>
            <a:t>בטחון בהשם.</a:t>
          </a:r>
          <a:endParaRPr lang="en-US" sz="1900" kern="1200" dirty="0"/>
        </a:p>
        <a:p>
          <a:pPr marL="0" lvl="0" indent="0" algn="ctr" defTabSz="844550" rtl="1">
            <a:lnSpc>
              <a:spcPct val="90000"/>
            </a:lnSpc>
            <a:spcBef>
              <a:spcPct val="0"/>
            </a:spcBef>
            <a:spcAft>
              <a:spcPct val="35000"/>
            </a:spcAft>
            <a:buNone/>
          </a:pPr>
          <a:r>
            <a:rPr lang="he-IL" sz="1900" b="1" kern="1200" dirty="0"/>
            <a:t>שער ו': </a:t>
          </a:r>
          <a:r>
            <a:rPr lang="he-IL" sz="1900" kern="1200" dirty="0"/>
            <a:t>שמחה בעבודת ה'.</a:t>
          </a:r>
          <a:endParaRPr lang="en-US" sz="1900" kern="1200" dirty="0"/>
        </a:p>
        <a:p>
          <a:pPr marL="0" lvl="0" indent="0" algn="ctr" defTabSz="844550" rtl="1">
            <a:lnSpc>
              <a:spcPct val="90000"/>
            </a:lnSpc>
            <a:spcBef>
              <a:spcPct val="0"/>
            </a:spcBef>
            <a:spcAft>
              <a:spcPct val="35000"/>
            </a:spcAft>
            <a:buNone/>
          </a:pPr>
          <a:r>
            <a:rPr lang="he-IL" sz="1900" b="1" kern="1200" dirty="0"/>
            <a:t>שער ז': </a:t>
          </a:r>
          <a:r>
            <a:rPr lang="he-IL" sz="1900" kern="1200" dirty="0"/>
            <a:t>'לשם שמים'.</a:t>
          </a:r>
          <a:endParaRPr lang="en-US" sz="1900" kern="1200" dirty="0"/>
        </a:p>
        <a:p>
          <a:pPr marL="0" lvl="0" indent="0" algn="ctr" defTabSz="844550" rtl="1">
            <a:lnSpc>
              <a:spcPct val="90000"/>
            </a:lnSpc>
            <a:spcBef>
              <a:spcPct val="0"/>
            </a:spcBef>
            <a:spcAft>
              <a:spcPct val="35000"/>
            </a:spcAft>
            <a:buNone/>
          </a:pPr>
          <a:r>
            <a:rPr lang="he-IL" sz="1900" b="1" kern="1200" dirty="0"/>
            <a:t>שער ח':</a:t>
          </a:r>
          <a:r>
            <a:rPr lang="he-IL" sz="1900" kern="1200" dirty="0"/>
            <a:t> מצות דבקות בה'.</a:t>
          </a:r>
          <a:endParaRPr lang="en-US" sz="1900" kern="1200" dirty="0"/>
        </a:p>
        <a:p>
          <a:pPr marL="0" lvl="0" indent="0" algn="ctr" defTabSz="844550" rtl="1">
            <a:lnSpc>
              <a:spcPct val="90000"/>
            </a:lnSpc>
            <a:spcBef>
              <a:spcPct val="0"/>
            </a:spcBef>
            <a:spcAft>
              <a:spcPct val="35000"/>
            </a:spcAft>
            <a:buNone/>
          </a:pPr>
          <a:r>
            <a:rPr lang="he-IL" sz="1900" b="1" kern="1200" dirty="0"/>
            <a:t>שער ט': </a:t>
          </a:r>
          <a:r>
            <a:rPr lang="he-IL" sz="1900" kern="1200" dirty="0"/>
            <a:t>יראת שמים </a:t>
          </a:r>
        </a:p>
        <a:p>
          <a:pPr marL="0" lvl="0" indent="0" algn="ctr" defTabSz="844550" rtl="1">
            <a:lnSpc>
              <a:spcPct val="90000"/>
            </a:lnSpc>
            <a:spcBef>
              <a:spcPct val="0"/>
            </a:spcBef>
            <a:spcAft>
              <a:spcPct val="35000"/>
            </a:spcAft>
            <a:buNone/>
          </a:pPr>
          <a:r>
            <a:rPr lang="he-IL" sz="1900" kern="1200" dirty="0"/>
            <a:t>שער י': אהבת ה'</a:t>
          </a:r>
        </a:p>
      </dsp:txBody>
      <dsp:txXfrm>
        <a:off x="6043715" y="3184856"/>
        <a:ext cx="5665036" cy="26999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הנני רואה משה רבנו עליו השלום, בלמדנו דעת באמת מה חובתנו ומה יפה לנו, אמר </a:t>
          </a:r>
        </a:p>
        <a:p>
          <a:pPr marL="0" lvl="0" indent="0" algn="ctr" defTabSz="755650" rtl="1">
            <a:lnSpc>
              <a:spcPct val="90000"/>
            </a:lnSpc>
            <a:spcBef>
              <a:spcPct val="0"/>
            </a:spcBef>
            <a:spcAft>
              <a:spcPct val="35000"/>
            </a:spcAft>
            <a:buNone/>
          </a:pPr>
          <a:r>
            <a:rPr lang="he-IL" sz="1700" kern="1200" dirty="0"/>
            <a:t>"וְעַתָּה יִשְׂרָאֵל מָה ה' </a:t>
          </a:r>
          <a:r>
            <a:rPr lang="he-IL" sz="1700" kern="1200" dirty="0" err="1"/>
            <a:t>אֱלֹהֶיך</a:t>
          </a:r>
          <a:r>
            <a:rPr lang="he-IL" sz="1700" kern="1200" dirty="0"/>
            <a:t>ָ שֹׁאֵל מֵעִמָּךְ כִּי אִם; 1) לְיִרְאָה אֶת ה' </a:t>
          </a:r>
          <a:r>
            <a:rPr lang="he-IL" sz="1700" kern="1200" dirty="0" err="1"/>
            <a:t>אֱלֹהֶיך</a:t>
          </a:r>
          <a:r>
            <a:rPr lang="he-IL" sz="1700" kern="1200" dirty="0"/>
            <a:t>ָ, 2) לָלֶכֶת בְּכָל דְּרָכָיו, 3) וּלְאַהֲבָה אֹתוֹ, 4)וְלַעֲבֹד אֶת ה' </a:t>
          </a:r>
          <a:r>
            <a:rPr lang="he-IL" sz="1700" kern="1200" dirty="0" err="1"/>
            <a:t>אֱלֹהֶיך</a:t>
          </a:r>
          <a:r>
            <a:rPr lang="he-IL" sz="1700" kern="1200" dirty="0"/>
            <a:t>ָ בְּכָל לְבָבְךָ וּבְכָל נַפְשֶׁךָ. 5) לִשְׁמֹר אֶת מִצְוֹת ה' וְאֶת </a:t>
          </a:r>
          <a:r>
            <a:rPr lang="he-IL" sz="1700" kern="1200" dirty="0" err="1"/>
            <a:t>חֻקֹּתָיו</a:t>
          </a:r>
          <a:r>
            <a:rPr lang="he-IL" sz="1700" kern="1200" dirty="0"/>
            <a:t> אֲשֶׁר אָנֹכִי </a:t>
          </a:r>
          <a:r>
            <a:rPr lang="he-IL" sz="1700" kern="1200" dirty="0" err="1"/>
            <a:t>מְצַוְּך</a:t>
          </a:r>
          <a:r>
            <a:rPr lang="he-IL" sz="1700" kern="1200" dirty="0"/>
            <a:t>ָ הַיּוֹם לְטוֹב לָךְ"] (דברים י'). </a:t>
          </a:r>
        </a:p>
        <a:p>
          <a:pPr marL="0" lvl="0" indent="0" algn="ctr" defTabSz="755650" rtl="1">
            <a:lnSpc>
              <a:spcPct val="90000"/>
            </a:lnSpc>
            <a:spcBef>
              <a:spcPct val="0"/>
            </a:spcBef>
            <a:spcAft>
              <a:spcPct val="35000"/>
            </a:spcAft>
            <a:buNone/>
          </a:pPr>
          <a:r>
            <a:rPr lang="he-IL" sz="1700" kern="1200" dirty="0"/>
            <a:t>הנה כלל שמירת כל המצוות [#5)], שהוא כלל הדינים ופסקי ההלכות אשר עסקת בם, הוא רק אחד מן </a:t>
          </a:r>
          <a:r>
            <a:rPr lang="he-IL" sz="1700" kern="1200" dirty="0" err="1"/>
            <a:t>הענינים</a:t>
          </a:r>
          <a:r>
            <a:rPr lang="he-IL" sz="1700" kern="1200" dirty="0"/>
            <a:t> המזכרים בפסוק הזה, אך עוד ארבעה </a:t>
          </a:r>
          <a:r>
            <a:rPr lang="he-IL" sz="1700" kern="1200" dirty="0" err="1"/>
            <a:t>ענינים</a:t>
          </a:r>
          <a:r>
            <a:rPr lang="he-IL" sz="1700" kern="1200" dirty="0"/>
            <a:t> אחרים נזכרו בו, והם: [#1)] היראה, [#2)] ההליכה בדרכיו, [#3)] האהבה, [#4)] והעבודה בלב.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הרמח"ל מרחיב את הדבור </a:t>
          </a:r>
          <a:r>
            <a:rPr lang="he-IL" sz="1700" kern="1200" dirty="0" err="1"/>
            <a:t>בענין</a:t>
          </a:r>
          <a:r>
            <a:rPr lang="he-IL" sz="1700" kern="1200" dirty="0"/>
            <a:t> זה בהקדמת ספרו "מסילת ישרים" במהדורת "סדר ויכוח" הנכתבת </a:t>
          </a:r>
          <a:r>
            <a:rPr lang="he-IL" sz="1700" kern="1200" dirty="0" err="1"/>
            <a:t>כויכוח</a:t>
          </a:r>
          <a:r>
            <a:rPr lang="he-IL" sz="1700" kern="1200" dirty="0"/>
            <a:t> בין חכם לחסיד, שהחסיד מוכיח את החכם על כך, וז"ל:</a:t>
          </a:r>
        </a:p>
        <a:p>
          <a:pPr marL="0" lvl="0" indent="0" algn="ctr" defTabSz="755650" rtl="1">
            <a:lnSpc>
              <a:spcPct val="90000"/>
            </a:lnSpc>
            <a:spcBef>
              <a:spcPct val="0"/>
            </a:spcBef>
            <a:spcAft>
              <a:spcPct val="35000"/>
            </a:spcAft>
            <a:buNone/>
          </a:pPr>
          <a:r>
            <a:rPr lang="he-IL" sz="1700" kern="1200" dirty="0"/>
            <a:t>אמר נא בתום לבבך, כמו שהוצאת כל כך זמן והעמקת כל כך לחקור בדינים אשר חקרת ובחכמות אשר </a:t>
          </a:r>
          <a:r>
            <a:rPr lang="he-IL" sz="1700" kern="1200" dirty="0" err="1"/>
            <a:t>חפשת</a:t>
          </a:r>
          <a:r>
            <a:rPr lang="he-IL" sz="1700" kern="1200" dirty="0"/>
            <a:t>, הוצאת עשירית הזמן ההוא, או אחד מעשר ממה שחקרת בחכמות ההם, בחקירות היראה והאהבה ובידיעת טהרת הכונה </a:t>
          </a:r>
          <a:r>
            <a:rPr lang="he-IL" sz="1700" kern="1200" dirty="0" err="1"/>
            <a:t>ונקיון</a:t>
          </a:r>
          <a:r>
            <a:rPr lang="he-IL" sz="1700" kern="1200" dirty="0"/>
            <a:t> הלבב? ... </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אמנם הנה פֵרַט מכל חיובי הלב, היראה והאהבה, להיותם שני העמודים הגדולים אשר העבודה נשענת עליהם, ושאר כל התלוי </a:t>
          </a:r>
          <a:r>
            <a:rPr lang="he-IL" sz="1700" kern="1200" dirty="0" err="1"/>
            <a:t>במדות</a:t>
          </a:r>
          <a:r>
            <a:rPr lang="he-IL" sz="1700" kern="1200" dirty="0"/>
            <a:t> ובלב כלל אותם באמרו "וללכת בכל דרכיו"  ... </a:t>
          </a:r>
        </a:p>
        <a:p>
          <a:pPr marL="0" lvl="0" indent="0" algn="ctr" defTabSz="755650" rtl="1">
            <a:lnSpc>
              <a:spcPct val="90000"/>
            </a:lnSpc>
            <a:spcBef>
              <a:spcPct val="0"/>
            </a:spcBef>
            <a:spcAft>
              <a:spcPct val="35000"/>
            </a:spcAft>
            <a:buNone/>
          </a:pPr>
          <a:r>
            <a:rPr lang="he-IL" sz="1700" kern="1200" dirty="0"/>
            <a:t>ואחר כך הזכיר כל מצוות המעשה כאחת, והינו "לשמר את מצות ה'. </a:t>
          </a:r>
        </a:p>
        <a:p>
          <a:pPr marL="0" lvl="0" indent="0" algn="ctr" defTabSz="755650" rtl="1">
            <a:lnSpc>
              <a:spcPct val="90000"/>
            </a:lnSpc>
            <a:spcBef>
              <a:spcPct val="0"/>
            </a:spcBef>
            <a:spcAft>
              <a:spcPct val="35000"/>
            </a:spcAft>
            <a:buNone/>
          </a:pPr>
          <a:r>
            <a:rPr lang="he-IL" sz="1700" kern="1200" dirty="0"/>
            <a:t>נמצא, שמלבד ידיעת המצוות לעשותם צריך עוד ארבעה דברים אחרים </a:t>
          </a:r>
          <a:r>
            <a:rPr lang="he-IL" sz="1700" kern="1200" dirty="0" err="1"/>
            <a:t>שמתלוים</a:t>
          </a:r>
          <a:r>
            <a:rPr lang="he-IL" sz="1700" kern="1200" dirty="0"/>
            <a:t> אל </a:t>
          </a:r>
          <a:r>
            <a:rPr lang="he-IL" sz="1700" kern="1200" dirty="0" err="1"/>
            <a:t>העשיה</a:t>
          </a:r>
          <a:r>
            <a:rPr lang="he-IL" sz="1700" kern="1200" dirty="0"/>
            <a:t> להשלימה, כדי שתרצה לפני יתברך. ואולם אתה, לפי דבריך, באחד </a:t>
          </a:r>
          <a:r>
            <a:rPr lang="he-IL" sz="1700" kern="1200" dirty="0" err="1"/>
            <a:t>נתעסקת</a:t>
          </a:r>
          <a:r>
            <a:rPr lang="he-IL" sz="1700" kern="1200" dirty="0"/>
            <a:t> וארבעה הנחת. </a:t>
          </a:r>
        </a:p>
        <a:p>
          <a:pPr marL="0" lvl="0" indent="0" algn="ctr" defTabSz="755650" rtl="1">
            <a:lnSpc>
              <a:spcPct val="90000"/>
            </a:lnSpc>
            <a:spcBef>
              <a:spcPct val="0"/>
            </a:spcBef>
            <a:spcAft>
              <a:spcPct val="35000"/>
            </a:spcAft>
            <a:buNone/>
          </a:pPr>
          <a:r>
            <a:rPr lang="he-IL" sz="1700" kern="1200" dirty="0"/>
            <a:t>.... מאי חזית לשום כל העסק בחלק ההוא ולא בחלקים האלה, וכי אין אלה מצוות כשאר כל המצוות?! </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ואולם ראה תראה שהפסוק הזה צריך באור, כי לכאורה נראה הלשון נכפל בו הרבה, מלבד היראה והאהבה הלא גם הנה מכלל </a:t>
          </a:r>
          <a:r>
            <a:rPr lang="he-IL" sz="1700" kern="1200" dirty="0" err="1"/>
            <a:t>התרי"ג</a:t>
          </a:r>
          <a:r>
            <a:rPr lang="he-IL" sz="1700" kern="1200" dirty="0"/>
            <a:t> מצוות, ואם כן באמרו "לשמר את כל מצוות ה'" נכללו שם גם הנה, ולמה זה הזכרו בפני עצמן? אך כשנדקדק על </a:t>
          </a:r>
          <a:r>
            <a:rPr lang="he-IL" sz="1700" kern="1200" dirty="0" err="1"/>
            <a:t>הענין</a:t>
          </a:r>
          <a:r>
            <a:rPr lang="he-IL" sz="1700" kern="1200" dirty="0"/>
            <a:t> נמצא כי כלל מצוות המעשה הם סוג אחד, וכלל מצוות הלב והמחשבה הם סוג אחר. על כן חלקם הכתוב והקדים מצוות הלב למצוות האברים, כי כן יאות לפי החשיבות מצד הפועל ומצד הפעולה ...</a:t>
          </a:r>
        </a:p>
      </dsp:txBody>
      <dsp:txXfrm>
        <a:off x="6043715" y="3184856"/>
        <a:ext cx="5665036" cy="26999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כדי להבין עד כמה היה שינוי הגישה הזה מהפכני, ניתן ללמוד ממכתבו של אדמו"ר </a:t>
          </a:r>
          <a:r>
            <a:rPr lang="he-IL" sz="1800" b="0" i="0" kern="1200" dirty="0" err="1"/>
            <a:t>הריי"צ</a:t>
          </a:r>
          <a:r>
            <a:rPr lang="he-IL" sz="1800" b="0" i="0" kern="1200" dirty="0"/>
            <a:t> בו הוא מספר כי אפילו גדול תלמידי </a:t>
          </a:r>
          <a:r>
            <a:rPr lang="he-IL" sz="1800" b="0" i="0" kern="1200" dirty="0" err="1"/>
            <a:t>הבעש"ט</a:t>
          </a:r>
          <a:r>
            <a:rPr lang="he-IL" sz="1800" b="0" i="0" kern="1200" dirty="0"/>
            <a:t>, ממשיך דרכו הרב המגיד, לא יכול היה לקבל את יחסו המיוחד של מורו ורבו לאנשים פשוטים, וזאת למרות ששמע בעצמו </a:t>
          </a:r>
          <a:r>
            <a:rPr lang="he-IL" sz="1800" b="0" i="0" kern="1200" dirty="0" err="1"/>
            <a:t>מהבעש"ט</a:t>
          </a:r>
          <a:r>
            <a:rPr lang="he-IL" sz="1800" b="0" i="0" kern="1200" dirty="0"/>
            <a:t> על חשיבות עבודת ה' בלב תמים, ורק כאשר זכה לחיזיון שמיימי בו ראה את מעלת עבודת השם ברגש ובתמימותו, נחה דעתו </a:t>
          </a:r>
          <a:r>
            <a:rPr lang="he-IL" sz="500" b="0" i="0" kern="1200" dirty="0"/>
            <a:t>(קובץ מכתבים, תהלים אוהל יוסף יצחק, עמ' 194).</a:t>
          </a:r>
          <a:endParaRPr lang="he-IL" sz="5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תהליך דומה לזה שהתרחש בעולם האקדמיה, עבר גם על – להבדיל – עולם המחשבה היהודי, כאשר עד לתקופתו של </a:t>
          </a:r>
          <a:r>
            <a:rPr lang="he-IL" sz="1800" b="0" i="0" kern="1200" dirty="0" err="1"/>
            <a:t>הבעש"ט</a:t>
          </a:r>
          <a:r>
            <a:rPr lang="he-IL" sz="1800" b="0" i="0" kern="1200" dirty="0"/>
            <a:t> השכל היה זה ששלט בכיפה, ויהודים נמדדו על פי יכולתם השכלית בלבד, יכולת שהתבטאה בלימוד תורה מעמיק. יהודים פשוטים, גם אם היו עובדי ה' בכל ליבם ונפשם, לא נחשבו כמעט, והם נותרו בשוליים, </a:t>
          </a:r>
          <a:r>
            <a:rPr lang="he-IL" sz="1800" b="0" i="0" kern="1200" dirty="0" err="1"/>
            <a:t>מכיון</a:t>
          </a:r>
          <a:r>
            <a:rPr lang="he-IL" sz="1800" b="0" i="0" kern="1200" dirty="0"/>
            <a:t> שהרגש לא קיבל מקום של כבוד והערכה ולא יוחסה לו חשיבות. </a:t>
          </a:r>
        </a:p>
        <a:p>
          <a:pPr marL="0" lvl="0" indent="0" algn="ctr" defTabSz="800100" rtl="1">
            <a:lnSpc>
              <a:spcPct val="90000"/>
            </a:lnSpc>
            <a:spcBef>
              <a:spcPct val="0"/>
            </a:spcBef>
            <a:spcAft>
              <a:spcPct val="35000"/>
            </a:spcAft>
            <a:buNone/>
          </a:pPr>
          <a:r>
            <a:rPr lang="he-IL" sz="1800" b="0" i="0" kern="1200" dirty="0" err="1"/>
            <a:t>הבעש"ט</a:t>
          </a:r>
          <a:r>
            <a:rPr lang="he-IL" sz="1800" b="0" i="0" kern="1200" dirty="0"/>
            <a:t> היה הראשון שהעלה על נס את תחום הרגש בעבודת השם כשהוא מתייחס ליהודי הפשוט אך העובד את ה' בכל ליבו, ביחס מיוחד, לו הוא ראוי בעקבות אהבתו ויראתו לה'.</a:t>
          </a:r>
          <a:endParaRPr lang="he-IL" sz="1800" b="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וכאן הגענו לארץ ישראל</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אך גם לאחר פריצת הדרך ההיסטורית של </a:t>
          </a:r>
          <a:r>
            <a:rPr lang="he-IL" sz="1800" b="0" i="0" kern="1200" dirty="0" err="1"/>
            <a:t>הבעש"ט</a:t>
          </a:r>
          <a:r>
            <a:rPr lang="he-IL" sz="1800" b="0" i="0" kern="1200" dirty="0"/>
            <a:t>, נותרו השכל והרגש בשני צידי המתרס. בליטא שלט השכל והיהודים נמדדו לפי ידיעתם והשגתם בתורה, ואילו ברוסיה הלבנה, בפולין ובגליציה שלט הרגש והיהודים נמדדו גם לפי אהבת ה' שלהם. בהיכלי הישיבות לא היה מקום לרגשנות אלא לגאונות וחריפות, ואילו בבתי הכנסת של החסידים החלו יהודים להתפלל מתוך שירה ולעבוד את ה' מתוך שמחה. כך נותרה </a:t>
          </a:r>
          <a:r>
            <a:rPr lang="he-IL" sz="1800" b="0" i="0" kern="1200" dirty="0" err="1"/>
            <a:t>הדיכטומיה</a:t>
          </a:r>
          <a:r>
            <a:rPr lang="he-IL" sz="1800" b="0" i="0" kern="1200" dirty="0"/>
            <a:t> של השכל והרגש מבלי שיתקרבו אחד אל השני.</a:t>
          </a:r>
          <a:endParaRPr lang="he-IL" sz="1800" kern="1200" dirty="0"/>
        </a:p>
      </dsp:txBody>
      <dsp:txXfrm>
        <a:off x="6043715" y="3184856"/>
        <a:ext cx="5665036" cy="26999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ספר חובות הלבבות - השער העשירי - שער אהבת ה'</a:t>
          </a:r>
          <a:r>
            <a:rPr lang="he-IL" sz="1700" u="sng" kern="1200" dirty="0"/>
            <a:t>:</a:t>
          </a:r>
          <a:r>
            <a:rPr lang="he-IL" sz="1700" kern="1200" dirty="0"/>
            <a:t>  </a:t>
          </a:r>
          <a:endParaRPr lang="en-US" sz="1700" kern="1200" dirty="0"/>
        </a:p>
        <a:p>
          <a:pPr marL="0" lvl="0" indent="0" algn="ctr" defTabSz="755650" rtl="1">
            <a:lnSpc>
              <a:spcPct val="90000"/>
            </a:lnSpc>
            <a:spcBef>
              <a:spcPct val="0"/>
            </a:spcBef>
            <a:spcAft>
              <a:spcPct val="35000"/>
            </a:spcAft>
            <a:buNone/>
          </a:pPr>
          <a:r>
            <a:rPr lang="he-IL" sz="1700" kern="1200" dirty="0"/>
            <a:t>ראוי לך, אחי, שתבין ותדע, כי כל מה שקדם לנו זכרו בספר הזה מחובות הלבבות והמידות ונדבת הנפשות - הן מעלות ומדרגות אל </a:t>
          </a:r>
          <a:r>
            <a:rPr lang="he-IL" sz="1700" kern="1200" dirty="0" err="1"/>
            <a:t>הענין</a:t>
          </a:r>
          <a:r>
            <a:rPr lang="he-IL" sz="1700" kern="1200" dirty="0"/>
            <a:t> העליון הזה (אהבת ה'), אשר התכווננו לבארו בשער הזה. </a:t>
          </a:r>
          <a:endParaRPr lang="en-US" sz="1700" kern="1200" dirty="0"/>
        </a:p>
        <a:p>
          <a:pPr marL="0" lvl="0" indent="0" algn="ctr" defTabSz="755650" rtl="1">
            <a:lnSpc>
              <a:spcPct val="90000"/>
            </a:lnSpc>
            <a:spcBef>
              <a:spcPct val="0"/>
            </a:spcBef>
            <a:spcAft>
              <a:spcPct val="35000"/>
            </a:spcAft>
            <a:buNone/>
          </a:pPr>
          <a:r>
            <a:rPr lang="he-IL" sz="1700" kern="1200" dirty="0"/>
            <a:t>וגם ראוי לך לדעת, כי כל חובה וכל מידה טובה מושכלת או כתובה או מקובלת הן תכונות ומעלות, שעולים בהן אל </a:t>
          </a:r>
          <a:r>
            <a:rPr lang="he-IL" sz="1700" kern="1200" dirty="0" err="1"/>
            <a:t>הענין</a:t>
          </a:r>
          <a:r>
            <a:rPr lang="he-IL" sz="1700" kern="1200" dirty="0"/>
            <a:t> הזה (אהבת ה') והוא תכליתן וסופן, אין מדרגה למעלה ממנו ולא אחריו, ומפני זה סמכו הנביא, עליו השלום, במשנה - תורה לייחוד, באמרו (דברים ו ד): שמע ישראל ה' </a:t>
          </a:r>
          <a:r>
            <a:rPr lang="he-IL" sz="1700" kern="1200" dirty="0" err="1"/>
            <a:t>אלהינו</a:t>
          </a:r>
          <a:r>
            <a:rPr lang="he-IL" sz="1700" kern="1200" dirty="0"/>
            <a:t> ה' אחד, ואהבת את ה' </a:t>
          </a:r>
          <a:r>
            <a:rPr lang="he-IL" sz="1700" kern="1200" dirty="0" err="1"/>
            <a:t>אלהיך</a:t>
          </a:r>
          <a:r>
            <a:rPr lang="he-IL" sz="1700" kern="1200" dirty="0"/>
            <a:t>.</a:t>
          </a:r>
        </a:p>
      </dsp:txBody>
      <dsp:txXfrm>
        <a:off x="2966" y="91150"/>
        <a:ext cx="5665036" cy="2699992"/>
      </dsp:txXfrm>
    </dsp:sp>
    <dsp:sp modelId="{7CD77BC4-D7BE-4475-B464-90F9F2005203}">
      <dsp:nvSpPr>
        <dsp:cNvPr id="0" name=""/>
        <dsp:cNvSpPr/>
      </dsp:nvSpPr>
      <dsp:spPr>
        <a:xfrm>
          <a:off x="6046682" y="65192"/>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1" kern="1200" dirty="0">
              <a:solidFill>
                <a:srgbClr val="92D050"/>
              </a:solidFill>
            </a:rPr>
            <a:t>תלמוד תורה כנגד כולם</a:t>
          </a:r>
        </a:p>
        <a:p>
          <a:pPr marL="0" lvl="0" indent="0" algn="ctr" defTabSz="755650" rtl="1">
            <a:lnSpc>
              <a:spcPct val="90000"/>
            </a:lnSpc>
            <a:spcBef>
              <a:spcPct val="0"/>
            </a:spcBef>
            <a:spcAft>
              <a:spcPct val="35000"/>
            </a:spcAft>
            <a:buNone/>
          </a:pPr>
          <a:r>
            <a:rPr lang="he-IL" sz="1700" kern="1200" dirty="0"/>
            <a:t>ירושלמי מסכת פאה פרק א הלכה א</a:t>
          </a:r>
        </a:p>
        <a:p>
          <a:pPr marL="0" lvl="0" indent="0" algn="ctr" defTabSz="755650" rtl="1">
            <a:lnSpc>
              <a:spcPct val="90000"/>
            </a:lnSpc>
            <a:spcBef>
              <a:spcPct val="0"/>
            </a:spcBef>
            <a:spcAft>
              <a:spcPct val="35000"/>
            </a:spcAft>
            <a:buNone/>
          </a:pPr>
          <a:r>
            <a:rPr lang="he-IL" sz="1700" kern="1200" dirty="0"/>
            <a:t>אפילו כל העולם כולו אינו </a:t>
          </a:r>
          <a:r>
            <a:rPr lang="he-IL" sz="1700" kern="1200" dirty="0" err="1"/>
            <a:t>שוה</a:t>
          </a:r>
          <a:r>
            <a:rPr lang="he-IL" sz="1700" kern="1200" dirty="0"/>
            <a:t> לדבר אחד מן התורה, </a:t>
          </a:r>
        </a:p>
        <a:p>
          <a:pPr marL="0" lvl="0" indent="0" algn="ctr" defTabSz="755650" rtl="1">
            <a:lnSpc>
              <a:spcPct val="90000"/>
            </a:lnSpc>
            <a:spcBef>
              <a:spcPct val="0"/>
            </a:spcBef>
            <a:spcAft>
              <a:spcPct val="35000"/>
            </a:spcAft>
            <a:buNone/>
          </a:pPr>
          <a:r>
            <a:rPr lang="he-IL" sz="1700" kern="1200" dirty="0"/>
            <a:t>וחד אמר אפילו כל מצותיה של תורה אינן שוות לדבר אחד מן התורה. </a:t>
          </a:r>
          <a:r>
            <a:rPr lang="he-IL" sz="800" kern="1200" dirty="0"/>
            <a:t>כלומר </a:t>
          </a:r>
          <a:r>
            <a:rPr lang="he-IL" sz="800" kern="1200" dirty="0" err="1"/>
            <a:t>דאפילו</a:t>
          </a:r>
          <a:r>
            <a:rPr lang="he-IL" sz="800" kern="1200" dirty="0"/>
            <a:t> כל מצוותיה של תורה בין אדם לחברו, וכגון הכנסת כלה </a:t>
          </a:r>
          <a:r>
            <a:rPr lang="he-IL" sz="800" kern="1200" dirty="0" err="1"/>
            <a:t>והלוית</a:t>
          </a:r>
          <a:r>
            <a:rPr lang="he-IL" sz="800" kern="1200" dirty="0"/>
            <a:t> המת </a:t>
          </a:r>
          <a:r>
            <a:rPr lang="he-IL" sz="800" kern="1200" dirty="0" err="1"/>
            <a:t>ובק"ח</a:t>
          </a:r>
          <a:r>
            <a:rPr lang="he-IL" sz="800" kern="1200" dirty="0"/>
            <a:t> וכו' אם אפשר שתעשה </a:t>
          </a:r>
          <a:r>
            <a:rPr lang="he-IL" sz="800" kern="1200" dirty="0" err="1"/>
            <a:t>המצוה</a:t>
          </a:r>
          <a:r>
            <a:rPr lang="he-IL" sz="800" kern="1200" dirty="0"/>
            <a:t> ע"י אחרים ת"ת קודם שהתלמוד קודם למעשה. </a:t>
          </a:r>
        </a:p>
      </dsp:txBody>
      <dsp:txXfrm>
        <a:off x="6046682" y="65192"/>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endParaRPr lang="he-IL" sz="17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יש מקומות שחיפשו להשליט את המוח על הלב.</a:t>
          </a:r>
        </a:p>
        <a:p>
          <a:pPr marL="0" lvl="0" indent="0" algn="ctr" defTabSz="755650" rtl="1">
            <a:lnSpc>
              <a:spcPct val="90000"/>
            </a:lnSpc>
            <a:spcBef>
              <a:spcPct val="0"/>
            </a:spcBef>
            <a:spcAft>
              <a:spcPct val="35000"/>
            </a:spcAft>
            <a:buNone/>
          </a:pPr>
          <a:r>
            <a:rPr lang="he-IL" sz="1700" kern="1200" dirty="0"/>
            <a:t>יש מקומות שחיפשו להשליט לב על המוח.</a:t>
          </a:r>
        </a:p>
        <a:p>
          <a:pPr marL="0" lvl="0" indent="0" algn="ctr" defTabSz="755650" rtl="1">
            <a:lnSpc>
              <a:spcPct val="90000"/>
            </a:lnSpc>
            <a:spcBef>
              <a:spcPct val="0"/>
            </a:spcBef>
            <a:spcAft>
              <a:spcPct val="35000"/>
            </a:spcAft>
            <a:buNone/>
          </a:pPr>
          <a:r>
            <a:rPr lang="he-IL" sz="1700" kern="1200" dirty="0"/>
            <a:t>התורה לא רצה להשליט זה על זה, </a:t>
          </a:r>
        </a:p>
        <a:p>
          <a:pPr marL="0" lvl="0" indent="0" algn="ctr" defTabSz="755650" rtl="1">
            <a:lnSpc>
              <a:spcPct val="90000"/>
            </a:lnSpc>
            <a:spcBef>
              <a:spcPct val="0"/>
            </a:spcBef>
            <a:spcAft>
              <a:spcPct val="35000"/>
            </a:spcAft>
            <a:buNone/>
          </a:pPr>
          <a:r>
            <a:rPr lang="he-IL" sz="1700" kern="1200" dirty="0"/>
            <a:t>המטרה היא לחפש את ההרמוניה ביניהם. </a:t>
          </a:r>
        </a:p>
        <a:p>
          <a:pPr marL="0" lvl="0" indent="0" algn="ctr" defTabSz="755650" rtl="1">
            <a:lnSpc>
              <a:spcPct val="90000"/>
            </a:lnSpc>
            <a:spcBef>
              <a:spcPct val="0"/>
            </a:spcBef>
            <a:spcAft>
              <a:spcPct val="35000"/>
            </a:spcAft>
            <a:buNone/>
          </a:pPr>
          <a:r>
            <a:rPr lang="he-IL" sz="1700" kern="1200" dirty="0">
              <a:highlight>
                <a:srgbClr val="FF00FF"/>
              </a:highlight>
            </a:rPr>
            <a:t>לשדך את המוח והלב שיהיו לבשר אחד. </a:t>
          </a:r>
        </a:p>
      </dsp:txBody>
      <dsp:txXfrm>
        <a:off x="6043715" y="3184856"/>
        <a:ext cx="5665036" cy="26999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התבוננות שכלית - רגשית</a:t>
          </a:r>
        </a:p>
        <a:p>
          <a:pPr marL="0" lvl="0" indent="0" algn="ctr" defTabSz="622300" rtl="1">
            <a:lnSpc>
              <a:spcPct val="90000"/>
            </a:lnSpc>
            <a:spcBef>
              <a:spcPct val="0"/>
            </a:spcBef>
            <a:spcAft>
              <a:spcPct val="35000"/>
            </a:spcAft>
            <a:buNone/>
          </a:pPr>
          <a:r>
            <a:rPr lang="he-IL" sz="1400" kern="1200" dirty="0"/>
            <a:t>כתב ביד החזקה (הלכות יסודי התורה פרק ב'): האל הנכבד והנורא הזה מצוה לאהבו וליראה אותו שנאמר ואהבת את ה' </a:t>
          </a:r>
          <a:r>
            <a:rPr lang="he-IL" sz="1400" kern="1200" dirty="0" err="1"/>
            <a:t>אלהיך</a:t>
          </a:r>
          <a:r>
            <a:rPr lang="he-IL" sz="1400" kern="1200" dirty="0"/>
            <a:t> ונאמר את ה' </a:t>
          </a:r>
          <a:r>
            <a:rPr lang="he-IL" sz="1400" kern="1200" dirty="0" err="1"/>
            <a:t>אלהיך</a:t>
          </a:r>
          <a:r>
            <a:rPr lang="he-IL" sz="1400" kern="1200" dirty="0"/>
            <a:t> תירא: </a:t>
          </a:r>
        </a:p>
        <a:p>
          <a:pPr marL="0" lvl="0" indent="0" algn="ctr" defTabSz="622300" rtl="1">
            <a:lnSpc>
              <a:spcPct val="90000"/>
            </a:lnSpc>
            <a:spcBef>
              <a:spcPct val="0"/>
            </a:spcBef>
            <a:spcAft>
              <a:spcPct val="35000"/>
            </a:spcAft>
            <a:buNone/>
          </a:pPr>
          <a:r>
            <a:rPr lang="he-IL" sz="1400" kern="1200" dirty="0"/>
            <a:t>והיאך היא הדרך לאהבתו ויראתו בשעה שיתבונן האדם במעשיו וברואיו הנפלאים הגדולים ויראה מהן </a:t>
          </a:r>
          <a:r>
            <a:rPr lang="he-IL" sz="1400" kern="1200" dirty="0" err="1"/>
            <a:t>חכמתו</a:t>
          </a:r>
          <a:r>
            <a:rPr lang="he-IL" sz="1400" kern="1200" dirty="0"/>
            <a:t> שאין לה ערך ולא קץ מיד הוא אוהב ומשבח ומפאר </a:t>
          </a:r>
          <a:r>
            <a:rPr lang="he-IL" sz="1400" kern="1200" dirty="0" err="1"/>
            <a:t>ומתאוה</a:t>
          </a:r>
          <a:r>
            <a:rPr lang="he-IL" sz="1400" kern="1200" dirty="0"/>
            <a:t> תאוה גדולה לידע השם הגדול כמו שאמר דוד צמאה נפשי </a:t>
          </a:r>
          <a:r>
            <a:rPr lang="he-IL" sz="1400" kern="1200" dirty="0" err="1"/>
            <a:t>לאלהים</a:t>
          </a:r>
          <a:r>
            <a:rPr lang="he-IL" sz="1400" kern="1200" dirty="0"/>
            <a:t> לאל חי ... שמתוך כך אתה מכיר את מי שאמר והיה העולם.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החוויה היהודית</a:t>
          </a:r>
          <a:endParaRPr lang="en-US" sz="1400" b="1" kern="1200" dirty="0"/>
        </a:p>
        <a:p>
          <a:pPr marL="0" lvl="0" indent="0" algn="ctr" defTabSz="622300" rtl="1">
            <a:lnSpc>
              <a:spcPct val="90000"/>
            </a:lnSpc>
            <a:spcBef>
              <a:spcPct val="0"/>
            </a:spcBef>
            <a:spcAft>
              <a:spcPct val="35000"/>
            </a:spcAft>
            <a:buNone/>
          </a:pPr>
          <a:r>
            <a:rPr lang="he-IL" sz="1400" kern="1200" dirty="0"/>
            <a:t>"... אנחנו קוראים לזה: ”החוויה היהודית“. כשילד מקבל ’</a:t>
          </a:r>
          <a:r>
            <a:rPr lang="he-IL" sz="1400" kern="1200" dirty="0" err="1"/>
            <a:t>פקעלע</a:t>
          </a:r>
          <a:r>
            <a:rPr lang="he-IL" sz="1400" kern="1200" dirty="0"/>
            <a:t>‘ בערב שבת </a:t>
          </a:r>
          <a:r>
            <a:rPr lang="he-IL" sz="1400" kern="1200" dirty="0" err="1"/>
            <a:t>מלכתא</a:t>
          </a:r>
          <a:r>
            <a:rPr lang="he-IL" sz="1400" kern="1200" dirty="0"/>
            <a:t> - מבחינתנו הוא קיבל ממתק. אולי גם סוכריות, אבל זה בכלל לא הסיפור: הוא ממתק קיבל - אנחנו קיבלנו ”חינוך“! שכן, בתודעה העמוקה של הילד נחקק – לנצח - ששבת-קודש זה ממתק. זה סוכריה. חוויה. בדור הנוצץ והצבע, זה חובה. </a:t>
          </a:r>
        </a:p>
        <a:p>
          <a:pPr marL="0" lvl="0" indent="0" algn="ctr" defTabSz="622300" rtl="1">
            <a:lnSpc>
              <a:spcPct val="90000"/>
            </a:lnSpc>
            <a:spcBef>
              <a:spcPct val="0"/>
            </a:spcBef>
            <a:spcAft>
              <a:spcPct val="35000"/>
            </a:spcAft>
            <a:buNone/>
          </a:pPr>
          <a:r>
            <a:rPr lang="he-IL" sz="1400" kern="1200" dirty="0"/>
            <a:t>"ואתם יודעים מה? כשאתם קניתם לילדים לשבת- </a:t>
          </a:r>
          <a:r>
            <a:rPr lang="he-IL" sz="1400" kern="1200" dirty="0" err="1"/>
            <a:t>מלכתא</a:t>
          </a:r>
          <a:r>
            <a:rPr lang="he-IL" sz="1400" kern="1200" dirty="0"/>
            <a:t> חטיף 'אפרופו' מבית 'אוסם' – מותג החטיפים היוקרתי, לא רק הידרתם ב'עונג שבת'; הידרתם גם בחינוך לאהבת השבת!"</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1">
            <a:lnSpc>
              <a:spcPct val="90000"/>
            </a:lnSpc>
            <a:spcBef>
              <a:spcPct val="0"/>
            </a:spcBef>
            <a:spcAft>
              <a:spcPct val="35000"/>
            </a:spcAft>
            <a:buNone/>
          </a:pPr>
          <a:r>
            <a:rPr lang="he-IL" sz="700" b="0" i="0" kern="1200" dirty="0"/>
            <a:t>איני יודע אם כאן זו המקום והעת, אך דווקא בערב פסח יתכן ותהא תועלת מהדברים.</a:t>
          </a:r>
          <a:br>
            <a:rPr lang="he-IL" sz="700" kern="1200" dirty="0"/>
          </a:br>
          <a:r>
            <a:rPr lang="he-IL" sz="700" b="0" i="0" kern="1200" dirty="0"/>
            <a:t>לפני מספר שנים יצא לי לחוות חוויה חינוכית: איך הופכים מצווה, הנראית לכאורה 'פשוטה, למצווה מרוממת </a:t>
          </a:r>
          <a:r>
            <a:rPr lang="he-IL" sz="700" b="0" i="0" kern="1200" dirty="0" err="1"/>
            <a:t>נשגבת</a:t>
          </a:r>
          <a:r>
            <a:rPr lang="he-IL" sz="700" b="0" i="0" kern="1200" dirty="0"/>
            <a:t> ונעלית:</a:t>
          </a:r>
          <a:br>
            <a:rPr lang="he-IL" sz="700" kern="1200" dirty="0"/>
          </a:br>
          <a:r>
            <a:rPr lang="he-IL" sz="700" b="0" i="0" kern="1200" dirty="0"/>
            <a:t>היה זה כשהגעתי למקווה הכלים, לקיים את מצוות טבילת כלים כהרגלי (פשוט - להוציא הכלים מהשקית להטביל ולחזור לביתי...). צדו עיני יהודי ירושלמי (שנראה כי חונך על ברכי אנשי הישוב הישן בירושלים) שהגיע למקווה עם שיירה של לפחות שבעה בנים </a:t>
          </a:r>
          <a:r>
            <a:rPr lang="he-IL" sz="700" b="0" i="0" kern="1200" dirty="0" err="1"/>
            <a:t>בלעה"ר</a:t>
          </a:r>
          <a:r>
            <a:rPr lang="he-IL" sz="700" b="0" i="0" kern="1200" dirty="0"/>
            <a:t>,</a:t>
          </a:r>
          <a:br>
            <a:rPr lang="he-IL" sz="700" kern="1200" dirty="0"/>
          </a:br>
          <a:r>
            <a:rPr lang="he-IL" sz="700" b="0" i="0" kern="1200" dirty="0"/>
            <a:t>הוא החזיק בידיו את השקית בה מונחים הכלים והחל להסביר לילדיו (באידיש): "בשקית זו יש כלים מסכנים ואומללים, הם מאד </a:t>
          </a:r>
          <a:r>
            <a:rPr lang="he-IL" sz="700" b="0" i="0" kern="1200" dirty="0" err="1"/>
            <a:t>מאד</a:t>
          </a:r>
          <a:r>
            <a:rPr lang="he-IL" sz="700" b="0" i="0" kern="1200" dirty="0"/>
            <a:t> רוצים לזכות לבשל דג </a:t>
          </a:r>
          <a:r>
            <a:rPr lang="he-IL" sz="700" b="0" i="0" kern="1200" dirty="0" err="1"/>
            <a:t>וצולנט</a:t>
          </a:r>
          <a:r>
            <a:rPr lang="he-IL" sz="700" b="0" i="0" kern="1200" dirty="0"/>
            <a:t>' לכבוד שבת, כדי שיהודים </a:t>
          </a:r>
          <a:r>
            <a:rPr lang="he-IL" sz="700" b="0" i="0" kern="1200" dirty="0" err="1"/>
            <a:t>יקחו</a:t>
          </a:r>
          <a:r>
            <a:rPr lang="he-IL" sz="700" b="0" i="0" kern="1200" dirty="0"/>
            <a:t> מהם אוכל ויברכו, אך הם מסכנים אומללים הם טמאים! הכלים הללו מאד משתוקקים שיהודים ישירו לידם שירי שבת בשולחן שבת, אבל הם טמאים, הם לא קדושים! אי, הכלים הללו רוצים להאכיל יהודי ולתת לו </a:t>
          </a:r>
          <a:r>
            <a:rPr lang="he-IL" sz="700" b="0" i="0" kern="1200" dirty="0" err="1"/>
            <a:t>כח</a:t>
          </a:r>
          <a:r>
            <a:rPr lang="he-IL" sz="700" b="0" i="0" kern="1200" dirty="0"/>
            <a:t> ללמוד תורה אבל הם לא טהורים! אוי '</a:t>
          </a:r>
          <a:r>
            <a:rPr lang="he-IL" sz="700" b="0" i="0" kern="1200" dirty="0" err="1"/>
            <a:t>דער</a:t>
          </a:r>
          <a:r>
            <a:rPr lang="he-IL" sz="700" b="0" i="0" kern="1200" dirty="0"/>
            <a:t> רחמנות' - פשוט צריך להתפלל על הכלים שבשקית - שהקב"ה יוציא אותם מאפילה לאורה".</a:t>
          </a:r>
          <a:br>
            <a:rPr lang="he-IL" sz="700" kern="1200" dirty="0"/>
          </a:br>
          <a:r>
            <a:rPr lang="he-IL" sz="700" b="0" i="0" kern="1200" dirty="0"/>
            <a:t>הילדים הטהורים שהקשיבו היו נסערים מאד וכאובים, והביטו בשקית ברחמנות גדולה...</a:t>
          </a:r>
          <a:br>
            <a:rPr lang="he-IL" sz="700" kern="1200" dirty="0"/>
          </a:br>
          <a:r>
            <a:rPr lang="he-IL" sz="700" b="0" i="0" kern="1200" dirty="0" err="1"/>
            <a:t>ואו</a:t>
          </a:r>
          <a:r>
            <a:rPr lang="he-IL" sz="700" b="0" i="0" kern="1200" dirty="0"/>
            <a:t> אז הוציא האבא את הכלים, אחז אחד מהם בידיו וברגש רב ברך "על טבילת כלים", הילדים ענו אמן בהתלהבות והאבא הטביל את הכלי וכשהוציא אמר בהתרגשות לילדים "מזל טוב הכלי קדוש"! והילדים בהתרגשות ניגשו לכלי ואיחלו לו 'מזל טוב', וכך עשו לכל כלי וכלי שיצא טהור מן המים! (הגדיל לעשות אחד הילדים שבהתרגשות נשק לכלים!).</a:t>
          </a:r>
          <a:br>
            <a:rPr lang="he-IL" sz="700" kern="1200" dirty="0"/>
          </a:br>
          <a:r>
            <a:rPr lang="he-IL" sz="700" b="0" i="0" kern="1200" dirty="0"/>
            <a:t>לאחר מכן הכניס את הכלים לשקית ואמר לילדיו" אה, ב"ה </a:t>
          </a:r>
          <a:r>
            <a:rPr lang="he-IL" sz="700" b="0" i="0" kern="1200" dirty="0" err="1"/>
            <a:t>היתה</a:t>
          </a:r>
          <a:r>
            <a:rPr lang="he-IL" sz="700" b="0" i="0" kern="1200" dirty="0"/>
            <a:t> </a:t>
          </a:r>
          <a:r>
            <a:rPr lang="he-IL" sz="700" b="0" i="0" kern="1200" dirty="0" err="1"/>
            <a:t>סעייתא</a:t>
          </a:r>
          <a:r>
            <a:rPr lang="he-IL" sz="700" b="0" i="0" kern="1200" dirty="0"/>
            <a:t> דשמיא מיוחדת והכלים יצאו מטומאה לטהרה! </a:t>
          </a:r>
          <a:r>
            <a:rPr lang="he-IL" sz="700" b="0" i="0" kern="1200" dirty="0" err="1"/>
            <a:t>עכשו</a:t>
          </a:r>
          <a:r>
            <a:rPr lang="he-IL" sz="700" b="0" i="0" kern="1200" dirty="0"/>
            <a:t> הם יזכו לשמש יהודים שרוצים ללמוד תורה ולקיים מצוות!".</a:t>
          </a:r>
          <a:br>
            <a:rPr lang="he-IL" sz="700" kern="1200" dirty="0"/>
          </a:br>
          <a:r>
            <a:rPr lang="he-IL" sz="700" b="0" i="0" kern="1200" dirty="0"/>
            <a:t>לא אשכח את הצמרמורת שאחזה בי לגודל המעמד, ועד עצם היום הזה כשאני מטביל כלים- אני חש שאני לא עושה 'סתם מצווה' - אלא מצווה מיוחדת עם היבטים רבים ומשמעותיים!</a:t>
          </a:r>
          <a:endParaRPr lang="he-IL" sz="7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מהו אם כך חינוך חווייתי? </a:t>
          </a:r>
          <a:endParaRPr lang="en-US" sz="1400" b="1" kern="1200" dirty="0"/>
        </a:p>
        <a:p>
          <a:pPr marL="0" lvl="0" indent="0" algn="ctr" defTabSz="622300" rtl="1">
            <a:lnSpc>
              <a:spcPct val="90000"/>
            </a:lnSpc>
            <a:spcBef>
              <a:spcPct val="0"/>
            </a:spcBef>
            <a:spcAft>
              <a:spcPct val="35000"/>
            </a:spcAft>
            <a:buNone/>
          </a:pPr>
          <a:r>
            <a:rPr lang="he-IL" sz="1400" kern="1200" dirty="0"/>
            <a:t>זהו חינוך השואף להביא את הלומד לכדי חוויה חושית החורגת  מהלימוד האקדמי. החוויה החושית תביא את הלומד לכדי העצמת רגשות שונים. </a:t>
          </a:r>
          <a:endParaRPr lang="en-US" sz="1400" kern="1200" dirty="0"/>
        </a:p>
        <a:p>
          <a:pPr marL="0" lvl="0" indent="0" algn="ctr" defTabSz="622300" rtl="1">
            <a:lnSpc>
              <a:spcPct val="90000"/>
            </a:lnSpc>
            <a:spcBef>
              <a:spcPct val="0"/>
            </a:spcBef>
            <a:spcAft>
              <a:spcPct val="35000"/>
            </a:spcAft>
            <a:buNone/>
          </a:pPr>
          <a:r>
            <a:rPr lang="he-IL" sz="1400" kern="1200" dirty="0"/>
            <a:t>איש החינוך יסייע להפוך את הרגשות השונים למודעים, וכבסיס לשיח אישי וקבוצתי. </a:t>
          </a:r>
          <a:endParaRPr lang="en-US" sz="1400" kern="1200" dirty="0"/>
        </a:p>
        <a:p>
          <a:pPr marL="0" lvl="0" indent="0" algn="ctr" defTabSz="622300" rtl="1">
            <a:lnSpc>
              <a:spcPct val="90000"/>
            </a:lnSpc>
            <a:spcBef>
              <a:spcPct val="0"/>
            </a:spcBef>
            <a:spcAft>
              <a:spcPct val="35000"/>
            </a:spcAft>
            <a:buNone/>
          </a:pPr>
          <a:r>
            <a:rPr lang="he-IL" sz="1400" kern="1200" dirty="0"/>
            <a:t>בנוסף לחוויה החושית והרגשית, שותפים בחוויה החינוכית גם עולמות הרגש והרוח עמהם הגיע הלומד לחוויה, הביוגרפיה האישית והמשפחתית שלו, וכמובן, הטקסט הכתוב והטקסט הלא כתוב. לצד הנקלט בחושים ולצד המטען האישי שמביא עמו הלומד, מדגיש החינוך החווייתי את הביטוי העצמי של הלומד. </a:t>
          </a:r>
          <a:endParaRPr lang="en-US" sz="1400" kern="1200" dirty="0"/>
        </a:p>
        <a:p>
          <a:pPr marL="0" lvl="0" indent="0" algn="ctr" defTabSz="622300" rtl="1">
            <a:lnSpc>
              <a:spcPct val="90000"/>
            </a:lnSpc>
            <a:spcBef>
              <a:spcPct val="0"/>
            </a:spcBef>
            <a:spcAft>
              <a:spcPct val="35000"/>
            </a:spcAft>
            <a:buNone/>
          </a:pPr>
          <a:r>
            <a:rPr lang="he-IL" sz="1400" kern="1200" dirty="0"/>
            <a:t>הלומד אינו רק חש את המציאות (למשל, שומע מוזיקה) אלא גם מביא מעצמו לחוויה. (למשל בכך שהוא שר). </a:t>
          </a:r>
        </a:p>
      </dsp:txBody>
      <dsp:txXfrm>
        <a:off x="6043715" y="3184856"/>
        <a:ext cx="5665036" cy="26999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 כי אף אם בשכלו יבין שהחוב עליו לחנך </a:t>
          </a:r>
          <a:r>
            <a:rPr lang="he-IL" sz="1800" kern="1200" dirty="0" err="1"/>
            <a:t>א"ע</a:t>
          </a:r>
          <a:r>
            <a:rPr lang="he-IL" sz="1800" kern="1200" dirty="0"/>
            <a:t>, מ"מ הרגשותיו ותשוקותיו יסירוהו מן הדרך הטוב אל הדרך שאף בעצמו מבין שרע הוא. כי האם אין רוב הפושעים מבינים בעצמם בתחילתם את מעשיהם שרעים הם, מ"מ הרגשת </a:t>
          </a:r>
          <a:r>
            <a:rPr lang="he-IL" sz="1800" kern="1200" dirty="0" err="1"/>
            <a:t>תאותיהם</a:t>
          </a:r>
          <a:r>
            <a:rPr lang="he-IL" sz="1800" kern="1200" dirty="0"/>
            <a:t> מתגברת על דעתם להפילם לבאר שחת.</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אבל בדברים אלו בלבד לא יצאנו עוד ידי חובתנו, כי אף אם נחדור אל עצמות </a:t>
          </a:r>
          <a:r>
            <a:rPr lang="he-IL" sz="1800" kern="1200" dirty="0" err="1"/>
            <a:t>ישיות</a:t>
          </a:r>
          <a:r>
            <a:rPr lang="he-IL" sz="1800" kern="1200" dirty="0"/>
            <a:t> שכל הנער ע"י שנשכילהו, עד שבדעתו יבין כי האחריות על עצמו, ובדעת עצמו ירצה, להתחזק ולעבוד עבודת הקודש, </a:t>
          </a:r>
        </a:p>
        <a:p>
          <a:pPr marL="0" lvl="0" indent="0" algn="ctr" defTabSz="800100" rtl="1">
            <a:lnSpc>
              <a:spcPct val="90000"/>
            </a:lnSpc>
            <a:spcBef>
              <a:spcPct val="0"/>
            </a:spcBef>
            <a:spcAft>
              <a:spcPct val="35000"/>
            </a:spcAft>
            <a:buNone/>
          </a:pPr>
          <a:r>
            <a:rPr lang="he-IL" sz="1800" kern="1200" dirty="0"/>
            <a:t>מ"מ הלא אמרנו שלא בלבד שכלו רק גם </a:t>
          </a:r>
          <a:r>
            <a:rPr lang="he-IL" sz="1800" kern="1200" dirty="0" err="1"/>
            <a:t>ישיות</a:t>
          </a:r>
          <a:r>
            <a:rPr lang="he-IL" sz="1800" kern="1200" dirty="0"/>
            <a:t> הרגשותיו, </a:t>
          </a:r>
          <a:r>
            <a:rPr lang="he-IL" sz="1800" kern="1200" dirty="0" err="1"/>
            <a:t>התפעלותיו</a:t>
          </a:r>
          <a:r>
            <a:rPr lang="he-IL" sz="1800" kern="1200" dirty="0"/>
            <a:t>, אף </a:t>
          </a:r>
          <a:r>
            <a:rPr lang="he-IL" sz="1800" kern="1200" dirty="0" err="1"/>
            <a:t>התלהבותיו</a:t>
          </a:r>
          <a:r>
            <a:rPr lang="he-IL" sz="1800" kern="1200" dirty="0"/>
            <a:t>, מתקדמות לצאת קודם זמנן להיות לאיש עצמי, להתרגש ולהתלהב מיופי המדומה של שטותי העולם, כבתי </a:t>
          </a:r>
          <a:r>
            <a:rPr lang="he-IL" sz="1800" kern="1200" dirty="0" err="1"/>
            <a:t>הטרטיראות</a:t>
          </a:r>
          <a:r>
            <a:rPr lang="he-IL" sz="1800" kern="1200" dirty="0"/>
            <a:t> וכן ממיני הוללות והפקרות העולם, </a:t>
          </a:r>
          <a:r>
            <a:rPr lang="he-IL" sz="1800" kern="1200" dirty="0">
              <a:highlight>
                <a:srgbClr val="FF00FF"/>
              </a:highlight>
            </a:rPr>
            <a:t>ואם לא נקדם אנו לעורר את נפשו שתתרגש מכל מצוה ותתפעל מן התורה ואור ד', לא נפעל מאומה ח"ו.</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 את כל נפשו וחיות גופו צריך הוא לקשר, צריך לחדור אל נפשו להעלותה ולעוררה שתתלהב בכל מצוה בתורה ובתפלה, תתענג בעונג רוחני ותשמח בה, וכשמקשר גם את נפשו אף חיות גופו אז חוץ מזה שהמצות והעבודה שעושה, יותר עילאות הן ויותר קדושות, עוד זאת, בטוח הוא יותר שיוכל לעמוד נגד יצרו ולא יקרע מן מקור החיים ויושלך כ"כ מהרה אל הבאר שחת ע"י </a:t>
          </a:r>
          <a:r>
            <a:rPr lang="he-IL" sz="1800" kern="1200" dirty="0" err="1"/>
            <a:t>פתוי</a:t>
          </a:r>
          <a:r>
            <a:rPr lang="he-IL" sz="1800" kern="1200" dirty="0"/>
            <a:t> יצרו:</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 וזהו העיקר בתורת החסידות שלא יסתפק האיש בשכלו לבד אשר קובע בעבודה, כי ההתקשרות אשר בשכל לבד אינה קשר של קיימא, יכול הוא לשעבדו ולדעת ברור בשכלו שרק את ד' צריך הוא לעבוד בכל פרטי מחשבה דבור ומעשה שלו, ומ"מ לבו וכל גופו רחוקים,</a:t>
          </a:r>
        </a:p>
      </dsp:txBody>
      <dsp:txXfrm>
        <a:off x="6043715" y="3184856"/>
        <a:ext cx="5665036" cy="269999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וזה החלוק בין קטן לגדול, החסיד הגדול אף אם מתחיל להתעורר, להתרגש ולהתפעל מדבר גופני, לא </a:t>
          </a:r>
          <a:r>
            <a:rPr lang="he-IL" sz="1800" kern="1200" dirty="0" err="1"/>
            <a:t>ישאר</a:t>
          </a:r>
          <a:r>
            <a:rPr lang="he-IL" sz="1800" kern="1200" dirty="0"/>
            <a:t> בהתעוררות הגופנית לבד, רק תיכף יעורר את הנפש והרוח </a:t>
          </a:r>
          <a:r>
            <a:rPr lang="he-IL" sz="1800" kern="1200" dirty="0" err="1"/>
            <a:t>וכו</a:t>
          </a:r>
          <a:r>
            <a:rPr lang="he-IL" sz="1800" kern="1200" dirty="0"/>
            <a:t>', עד שגם נשמתו תתעורר ותתגלה בקרבו בכ"א כפי מצבו, וכפי השעה שעומד בה. </a:t>
          </a:r>
        </a:p>
        <a:p>
          <a:pPr marL="0" lvl="0" indent="0" algn="ctr" defTabSz="800100" rtl="1">
            <a:lnSpc>
              <a:spcPct val="90000"/>
            </a:lnSpc>
            <a:spcBef>
              <a:spcPct val="0"/>
            </a:spcBef>
            <a:spcAft>
              <a:spcPct val="35000"/>
            </a:spcAft>
            <a:buNone/>
          </a:pPr>
          <a:r>
            <a:rPr lang="he-IL" sz="1800" kern="1200" dirty="0"/>
            <a:t>והקטן יכול </a:t>
          </a:r>
          <a:r>
            <a:rPr lang="he-IL" sz="1800" kern="1200" dirty="0" err="1"/>
            <a:t>להשאר</a:t>
          </a:r>
          <a:r>
            <a:rPr lang="he-IL" sz="1800" kern="1200" dirty="0"/>
            <a:t> בהתעוררות והתרגשות גופנית, אבל גם בה מין זהרה וקו הארה דקה מן הדקה מן הנפש מרחוק עליה יזרח וגם זאת טובה היא, כי גם בה מתקשר גופו ונפשו הקטנים.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חובת התלמידים:</a:t>
          </a:r>
          <a:br>
            <a:rPr lang="en-US" sz="1800" kern="1200" dirty="0"/>
          </a:br>
          <a:r>
            <a:rPr lang="he-IL" sz="1800" kern="1200" dirty="0"/>
            <a:t>מהגוונים הנראים </a:t>
          </a:r>
          <a:r>
            <a:rPr lang="he-IL" sz="1800" kern="1200" dirty="0" err="1"/>
            <a:t>לעינים</a:t>
          </a:r>
          <a:r>
            <a:rPr lang="he-IL" sz="1800" kern="1200" dirty="0"/>
            <a:t> או המצטיירים בשכל, בגופני, יתפעל הרוחני, והנפש תעורר לרוח והרוח לנשמה, והנשמה ממציאות למציאות עד שתתעלה אל מקום יניקתה ותתעורר לפי מציאות ציורה.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זה יסוד החסידות, שיתפעל ויתלהב, ובדברים נמוכים יתחיל והתרגשויות גופניות יסגל להתעורר בהן לקדושה, ואף אם רק התעוררות גופנית היא, הנפש תעורר לרוח והרוח לנשמה. </a:t>
          </a:r>
        </a:p>
        <a:p>
          <a:pPr marL="0" lvl="0" algn="ctr" defTabSz="666750" rtl="1">
            <a:lnSpc>
              <a:spcPct val="90000"/>
            </a:lnSpc>
            <a:spcBef>
              <a:spcPct val="0"/>
            </a:spcBef>
            <a:spcAft>
              <a:spcPct val="35000"/>
            </a:spcAft>
            <a:buNone/>
          </a:pPr>
          <a:endParaRPr lang="he-IL" sz="18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להרגיל את בני הנוער בהתלהבות רגשית, נחוץ להם, וא"א להם אחרת.</a:t>
          </a:r>
        </a:p>
        <a:p>
          <a:pPr marL="0" lvl="0" indent="0" algn="ctr" defTabSz="800100" rtl="1">
            <a:lnSpc>
              <a:spcPct val="90000"/>
            </a:lnSpc>
            <a:spcBef>
              <a:spcPct val="0"/>
            </a:spcBef>
            <a:spcAft>
              <a:spcPct val="35000"/>
            </a:spcAft>
            <a:buNone/>
          </a:pPr>
          <a:r>
            <a:rPr lang="he-IL" sz="1800" kern="1200" dirty="0"/>
            <a:t> ואף אם לא יתקשרו בעצם נשמתם ולא יתלהבו </a:t>
          </a:r>
          <a:r>
            <a:rPr lang="he-IL" sz="1800" kern="1200" dirty="0" err="1"/>
            <a:t>התלהבויות</a:t>
          </a:r>
          <a:r>
            <a:rPr lang="he-IL" sz="1800" kern="1200" dirty="0"/>
            <a:t> נפשיות אמיתיות רק גופניות ג"כ טוב הוא כיון שמהקדושה מתרגש, התרגשות גופנית מהקדושה ובה מתקשר. </a:t>
          </a:r>
        </a:p>
        <a:p>
          <a:pPr marL="0" lvl="0" indent="0" algn="ctr" defTabSz="800100" rtl="1">
            <a:lnSpc>
              <a:spcPct val="90000"/>
            </a:lnSpc>
            <a:spcBef>
              <a:spcPct val="0"/>
            </a:spcBef>
            <a:spcAft>
              <a:spcPct val="35000"/>
            </a:spcAft>
            <a:buNone/>
          </a:pPr>
          <a:r>
            <a:rPr lang="he-IL" sz="1800" kern="1200" dirty="0"/>
            <a:t>וכשיגדל יקל לו להיות חסיד אמיתי, והאם הנער המתחיל גמרא </a:t>
          </a:r>
          <a:r>
            <a:rPr lang="he-IL" sz="1800" kern="1200" dirty="0" err="1"/>
            <a:t>תוס</a:t>
          </a:r>
          <a:r>
            <a:rPr lang="he-IL" sz="1800" kern="1200" dirty="0"/>
            <a:t>', מבין אותם כמו שמבין הגדול, ומ"מ גם זה טוב הוא וגם </a:t>
          </a:r>
          <a:r>
            <a:rPr lang="he-IL" sz="1800" kern="1200" dirty="0" err="1"/>
            <a:t>בלמודו</a:t>
          </a:r>
          <a:r>
            <a:rPr lang="he-IL" sz="1800" kern="1200" dirty="0"/>
            <a:t> והבנתו זו מתקשר הוא בתורה.</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והנער שמתרגש בליל פסח מן </a:t>
          </a:r>
          <a:r>
            <a:rPr lang="he-IL" sz="1800" kern="1200" dirty="0" err="1"/>
            <a:t>נקיון</a:t>
          </a:r>
          <a:r>
            <a:rPr lang="he-IL" sz="1800" kern="1200" dirty="0"/>
            <a:t> החדר, מן רובי הנרות ומן השלחן המסודר יפה, ג"כ טוב הוא, כי גופו מתרגש מזה ונפשו פנימה מבצבצת ומתרגשת באמירת ההגדה לאמרה מעט בהתלהבות לד' אף שאינו יודע מה זה ועל מה זה וזה. </a:t>
          </a:r>
        </a:p>
      </dsp:txBody>
      <dsp:txXfrm>
        <a:off x="6043715" y="3184856"/>
        <a:ext cx="5665036" cy="269999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והשנים שאנו מחשבים בהם הם שני החמה שנאמר בפסח [שמות </a:t>
          </a:r>
          <a:r>
            <a:rPr lang="he-IL" sz="2600" kern="1200" dirty="0" err="1"/>
            <a:t>כג</a:t>
          </a:r>
          <a:r>
            <a:rPr lang="he-IL" sz="2600" kern="1200" dirty="0"/>
            <a:t>, טו] שמור את חדש האביב ובשבועות כתיב [שם </a:t>
          </a:r>
          <a:r>
            <a:rPr lang="he-IL" sz="2600" kern="1200" dirty="0" err="1"/>
            <a:t>טז</a:t>
          </a:r>
          <a:r>
            <a:rPr lang="he-IL" sz="2600" kern="1200" dirty="0"/>
            <a:t>] חג הקציר ובסוכות כתיב [שם] חג האסיף וגידול התבואות וקצירתן </a:t>
          </a:r>
          <a:r>
            <a:rPr lang="he-IL" sz="2600" kern="1200" dirty="0" err="1"/>
            <a:t>ואסיפתן</a:t>
          </a:r>
          <a:r>
            <a:rPr lang="he-IL" sz="2600" kern="1200" dirty="0"/>
            <a:t> אינו תלוי רק בחדשי החמה שבחמה תלויה השתנות העיתים הקור והחום הקיץ והחורף.</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הרמב"ם פותח את הלכות קידוש החדש באמירה: "חדשי השנה הם חדשי הלבנה שנאמר [במדבר </a:t>
          </a:r>
          <a:r>
            <a:rPr lang="he-IL" sz="1800" kern="1200" dirty="0" err="1"/>
            <a:t>כח</a:t>
          </a:r>
          <a:r>
            <a:rPr lang="he-IL" sz="1800" kern="1200" dirty="0"/>
            <a:t>, יד] עולת חדש בחדשו".</a:t>
          </a:r>
        </a:p>
        <a:p>
          <a:pPr marL="0" lvl="0" indent="0" algn="ctr" defTabSz="800100" rtl="1">
            <a:lnSpc>
              <a:spcPct val="90000"/>
            </a:lnSpc>
            <a:spcBef>
              <a:spcPct val="0"/>
            </a:spcBef>
            <a:spcAft>
              <a:spcPct val="35000"/>
            </a:spcAft>
            <a:buNone/>
          </a:pPr>
          <a:r>
            <a:rPr lang="he-IL" sz="1800" kern="1200" dirty="0"/>
            <a:t>מסביר הערוך השולחן </a:t>
          </a:r>
          <a:r>
            <a:rPr lang="he-IL" sz="500" kern="1200" dirty="0"/>
            <a:t>(אורח חיים סימן </a:t>
          </a:r>
          <a:r>
            <a:rPr lang="he-IL" sz="500" kern="1200" dirty="0" err="1"/>
            <a:t>תיז</a:t>
          </a:r>
          <a:r>
            <a:rPr lang="he-IL" sz="500" kern="1200" dirty="0"/>
            <a:t> סעיף א): </a:t>
          </a:r>
          <a:r>
            <a:rPr lang="he-IL" sz="1800" kern="1200" dirty="0"/>
            <a:t>"כלומר חדש הלבנה נראית כדבר חדש שבחצי הראשון הולכת וגדלה ובחצי השני הולכת ומתמעטת עד שתחשך כולה ואח"כ מתחדשת </a:t>
          </a:r>
          <a:r>
            <a:rPr lang="he-IL" sz="1800" kern="1200" dirty="0" err="1"/>
            <a:t>משא"כ</a:t>
          </a:r>
          <a:r>
            <a:rPr lang="he-IL" sz="1800" kern="1200" dirty="0"/>
            <a:t> חדשי החמה אין ניכר לעין שום השתנות </a:t>
          </a:r>
          <a:r>
            <a:rPr lang="he-IL" sz="1800" kern="1200" dirty="0" err="1"/>
            <a:t>ומדאמרה</a:t>
          </a:r>
          <a:r>
            <a:rPr lang="he-IL" sz="1800" kern="1200" dirty="0"/>
            <a:t> תורה </a:t>
          </a:r>
          <a:r>
            <a:rPr lang="he-IL" sz="1800" kern="1200" dirty="0">
              <a:highlight>
                <a:srgbClr val="FF00FF"/>
              </a:highlight>
            </a:rPr>
            <a:t>בחדשו </a:t>
          </a:r>
          <a:r>
            <a:rPr lang="he-IL" sz="1800" kern="1200" dirty="0"/>
            <a:t>מבואר </a:t>
          </a:r>
          <a:r>
            <a:rPr lang="he-IL" sz="1800" kern="1200" dirty="0" err="1"/>
            <a:t>להדיא</a:t>
          </a:r>
          <a:r>
            <a:rPr lang="he-IL" sz="1800" kern="1200" dirty="0"/>
            <a:t> שהחידוש יהיה ניכר וזהו חדשי הלבנה.</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נמצאנו למדים, שעיבור השנה נועד כדי להשוות את מערכת הזמנים הנקבעת על ידי החמה, עם זו של הלבנה. </a:t>
          </a:r>
        </a:p>
        <a:p>
          <a:pPr marL="0" lvl="0" indent="0" algn="ctr" defTabSz="1155700" rtl="1">
            <a:lnSpc>
              <a:spcPct val="90000"/>
            </a:lnSpc>
            <a:spcBef>
              <a:spcPct val="0"/>
            </a:spcBef>
            <a:spcAft>
              <a:spcPct val="35000"/>
            </a:spcAft>
            <a:buNone/>
          </a:pPr>
          <a:r>
            <a:rPr lang="he-IL" sz="2600" kern="1200" dirty="0"/>
            <a:t>נתבונן: בחמה אותיות – מח</a:t>
          </a:r>
        </a:p>
        <a:p>
          <a:pPr marL="0" lvl="0" indent="0" algn="ctr" defTabSz="1155700" rtl="1">
            <a:lnSpc>
              <a:spcPct val="90000"/>
            </a:lnSpc>
            <a:spcBef>
              <a:spcPct val="0"/>
            </a:spcBef>
            <a:spcAft>
              <a:spcPct val="35000"/>
            </a:spcAft>
            <a:buNone/>
          </a:pPr>
          <a:r>
            <a:rPr lang="he-IL" sz="2600" kern="1200" dirty="0"/>
            <a:t>בלבנה אותיות - לב</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ושנת החמה יתירה על שנת הלבנה קרוב לאחד עשר יום לפיכך כשיתקבץ מן התוספת הזה כל' יום או פחות מעט </a:t>
          </a:r>
          <a:r>
            <a:rPr lang="he-IL" sz="2600" kern="1200" dirty="0" err="1"/>
            <a:t>מוסיפין</a:t>
          </a:r>
          <a:r>
            <a:rPr lang="he-IL" sz="2600" kern="1200" dirty="0"/>
            <a:t> חדש אחד על השנה </a:t>
          </a:r>
          <a:r>
            <a:rPr lang="he-IL" sz="2600" kern="1200" dirty="0" err="1"/>
            <a:t>ועושין</a:t>
          </a:r>
          <a:r>
            <a:rPr lang="he-IL" sz="2600" kern="1200" dirty="0"/>
            <a:t> בשנה זו י"ג חדשים ויש בו שני אדרים אדר ראשון ואדר שני וזו השנה נקראת מעוברת".</a:t>
          </a:r>
        </a:p>
      </dsp:txBody>
      <dsp:txXfrm>
        <a:off x="6043715" y="3184856"/>
        <a:ext cx="5665036" cy="269999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המוסלמים מונים ללבנה בלבד, ומה שכל </a:t>
          </a:r>
          <a:r>
            <a:rPr lang="he-IL" sz="2200" kern="1200" dirty="0" err="1"/>
            <a:t>י''ב</a:t>
          </a:r>
          <a:r>
            <a:rPr lang="he-IL" sz="2200" kern="1200" dirty="0"/>
            <a:t> חודשים הם מחליפים שנה, גם כנראה העתיקו מהיהודים, או מזה שהיום הוא </a:t>
          </a:r>
          <a:r>
            <a:rPr lang="he-IL" sz="2200" kern="1200" dirty="0" err="1"/>
            <a:t>י''ב</a:t>
          </a:r>
          <a:r>
            <a:rPr lang="he-IL" sz="2200" kern="1200" dirty="0"/>
            <a:t> שעות. </a:t>
          </a:r>
        </a:p>
        <a:p>
          <a:pPr marL="0" lvl="0" indent="0" algn="ctr" defTabSz="977900" rtl="1">
            <a:lnSpc>
              <a:spcPct val="90000"/>
            </a:lnSpc>
            <a:spcBef>
              <a:spcPct val="0"/>
            </a:spcBef>
            <a:spcAft>
              <a:spcPct val="35000"/>
            </a:spcAft>
            <a:buNone/>
          </a:pPr>
          <a:r>
            <a:rPr lang="he-IL" sz="2200" kern="1200" dirty="0">
              <a:highlight>
                <a:srgbClr val="FF00FF"/>
              </a:highlight>
            </a:rPr>
            <a:t>אין שנה ללבנה, ואין חודש לחמה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כידוע, בצורת לוח השנה יש הבדל גדול מאוד בין </a:t>
          </a:r>
          <a:r>
            <a:rPr lang="he-IL" sz="2200" kern="1200" dirty="0" err="1"/>
            <a:t>הגוים</a:t>
          </a:r>
          <a:r>
            <a:rPr lang="he-IL" sz="2200" kern="1200" dirty="0"/>
            <a:t> לבין היהודים, הנוצרים מונים לחמה בלבד, ומה שהם חילקו את השנה </a:t>
          </a:r>
          <a:r>
            <a:rPr lang="he-IL" sz="2200" kern="1200" dirty="0" err="1"/>
            <a:t>לי''ב</a:t>
          </a:r>
          <a:r>
            <a:rPr lang="he-IL" sz="2200" kern="1200" dirty="0"/>
            <a:t> חלקים ולא ל10 למשל, כנראה העתיקו מלוח השנה היהודי. </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מח שליט על הלב הוא פתגם המתאר מצב בו השכל שולט על המידות שבלב, כלומר מצב בו השכל שבמח הוא </a:t>
          </a:r>
          <a:r>
            <a:rPr lang="he-IL" sz="2200" kern="1200" dirty="0" err="1"/>
            <a:t>הכח</a:t>
          </a:r>
          <a:r>
            <a:rPr lang="he-IL" sz="2200" kern="1200" dirty="0"/>
            <a:t> המוביל והמנחה את האדם, </a:t>
          </a:r>
        </a:p>
        <a:p>
          <a:pPr marL="0" lvl="0" indent="0" algn="ctr" defTabSz="977900" rtl="1">
            <a:lnSpc>
              <a:spcPct val="90000"/>
            </a:lnSpc>
            <a:spcBef>
              <a:spcPct val="0"/>
            </a:spcBef>
            <a:spcAft>
              <a:spcPct val="35000"/>
            </a:spcAft>
            <a:buNone/>
          </a:pPr>
          <a:r>
            <a:rPr lang="he-IL" sz="2200" kern="1200" dirty="0"/>
            <a:t>המצב ההופכי הוא מצב בו תאוות ורגשות שמקורם בלב הם </a:t>
          </a:r>
          <a:r>
            <a:rPr lang="he-IL" sz="2200" kern="1200" dirty="0" err="1"/>
            <a:t>הכח</a:t>
          </a:r>
          <a:r>
            <a:rPr lang="he-IL" sz="2200" kern="1200" dirty="0"/>
            <a:t> המוביל את האדם. </a:t>
          </a:r>
        </a:p>
        <a:p>
          <a:pPr marL="0" lvl="0" indent="0" algn="ctr" defTabSz="977900" rtl="1">
            <a:lnSpc>
              <a:spcPct val="90000"/>
            </a:lnSpc>
            <a:spcBef>
              <a:spcPct val="0"/>
            </a:spcBef>
            <a:spcAft>
              <a:spcPct val="35000"/>
            </a:spcAft>
            <a:buNone/>
          </a:pPr>
          <a:r>
            <a:rPr lang="he-IL" sz="2200" kern="1200" dirty="0"/>
            <a:t>באה התורה ומלמדת אותנו – התפקיד שלנו לדאוג לאחד חמה ולבנה – לעשות מצוות עם הלב. </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לעומת זאת ביהדות לא רק שאנו מתחשבים בשנים המאורות, אלא אנו היהודים היחידים בעולם כולו שעושים איחוד חמה ולבנה. </a:t>
          </a:r>
        </a:p>
        <a:p>
          <a:pPr marL="0" lvl="0" indent="0" algn="ctr" defTabSz="977900" rtl="1">
            <a:lnSpc>
              <a:spcPct val="90000"/>
            </a:lnSpc>
            <a:spcBef>
              <a:spcPct val="0"/>
            </a:spcBef>
            <a:spcAft>
              <a:spcPct val="35000"/>
            </a:spcAft>
            <a:buNone/>
          </a:pPr>
          <a:r>
            <a:rPr lang="he-IL" sz="2200" kern="1200" dirty="0"/>
            <a:t>וזו המצווה הראשונה שניתנה לעם ישראל עוד במצרים "החודש הזה לכם ראש חודשים".</a:t>
          </a:r>
        </a:p>
      </dsp:txBody>
      <dsp:txXfrm>
        <a:off x="6043715" y="3184856"/>
        <a:ext cx="5665036" cy="269999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אפשר לעשות מצוות בגלל הכרת השכל בחשיבותם.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אפשר לעשות מצוות מתוך טייס אוטומטי. </a:t>
          </a:r>
        </a:p>
        <a:p>
          <a:pPr marL="0" lvl="0" indent="0" algn="ctr" defTabSz="889000" rtl="1">
            <a:lnSpc>
              <a:spcPct val="90000"/>
            </a:lnSpc>
            <a:spcBef>
              <a:spcPct val="0"/>
            </a:spcBef>
            <a:spcAft>
              <a:spcPct val="35000"/>
            </a:spcAft>
            <a:buNone/>
          </a:pPr>
          <a:r>
            <a:rPr lang="he-IL" sz="2000" kern="1200" dirty="0"/>
            <a:t>כך הם 70% מהפעולות שלנו. </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רבי ליב </a:t>
          </a:r>
          <a:r>
            <a:rPr lang="he-IL" sz="2000" kern="1200" dirty="0" err="1"/>
            <a:t>מינצברג</a:t>
          </a:r>
          <a:r>
            <a:rPr lang="he-IL" sz="2000" kern="1200" dirty="0"/>
            <a:t> זצ"ל היה מזכיר אלפי פעמים (כמעט בכל שיחותיו) את הפסוק *ונתתי את תורתי  בקרבם ועל לבם </a:t>
          </a:r>
          <a:r>
            <a:rPr lang="he-IL" sz="2000" kern="1200" dirty="0" err="1"/>
            <a:t>אכתבנה</a:t>
          </a:r>
          <a:r>
            <a:rPr lang="he-IL" sz="2000" kern="1200" dirty="0"/>
            <a:t>*. </a:t>
          </a:r>
        </a:p>
        <a:p>
          <a:pPr marL="0" lvl="0" indent="0" algn="ctr" defTabSz="889000" rtl="1">
            <a:lnSpc>
              <a:spcPct val="90000"/>
            </a:lnSpc>
            <a:spcBef>
              <a:spcPct val="0"/>
            </a:spcBef>
            <a:spcAft>
              <a:spcPct val="35000"/>
            </a:spcAft>
            <a:buNone/>
          </a:pPr>
          <a:r>
            <a:rPr lang="he-IL" sz="2000" kern="1200" dirty="0"/>
            <a:t>התורה צריכה להיכנס לתוך הקרביים שלנו ולהפוך חלק  מאיתנו. הוא הזכיר אינספור את הגמרא: "ובתורתו יהגה" וכי זוהי תורתו של ההוגה?  הרי זוהי תורת השם? והגמרא משיבה כאן לפני הלימוד וכאן לאחר הלימוד. לפני הלימוד  זהו תורת השם אך לאחר הלימוד זה *תורה </a:t>
          </a:r>
          <a:r>
            <a:rPr lang="he-IL" sz="2000" kern="1200" dirty="0" err="1"/>
            <a:t>דיליה</a:t>
          </a:r>
          <a:r>
            <a:rPr lang="he-IL" sz="2000" kern="1200" dirty="0"/>
            <a:t>*. תורתו של הלומד. חלק ממנו. </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הזכות היא לעשות מצוות מתוך הבנת השכל והרגשת הלב עד כמה הם מועילים לי ועושים לי טוב.</a:t>
          </a:r>
        </a:p>
      </dsp:txBody>
      <dsp:txXfrm>
        <a:off x="6043715" y="3184856"/>
        <a:ext cx="5665036" cy="269999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למשל </a:t>
          </a:r>
          <a:r>
            <a:rPr lang="he-IL" sz="1400" kern="1200" dirty="0"/>
            <a:t>שאלו במפגש אימון את המתאמן: </a:t>
          </a:r>
        </a:p>
        <a:p>
          <a:pPr marL="0" lvl="0" indent="0" algn="ctr" defTabSz="622300" rtl="1">
            <a:lnSpc>
              <a:spcPct val="90000"/>
            </a:lnSpc>
            <a:spcBef>
              <a:spcPct val="0"/>
            </a:spcBef>
            <a:spcAft>
              <a:spcPct val="35000"/>
            </a:spcAft>
            <a:buNone/>
          </a:pPr>
          <a:r>
            <a:rPr lang="he-IL" sz="1400" kern="1200" dirty="0">
              <a:solidFill>
                <a:srgbClr val="FFC000"/>
              </a:solidFill>
            </a:rPr>
            <a:t>מדוע אינך קובע פעם בשבוע לבדוק כיצד תוכל להתקדם בנתינת מחמאות לרעייתך? </a:t>
          </a:r>
        </a:p>
        <a:p>
          <a:pPr marL="0" lvl="0" indent="0" algn="ctr" defTabSz="622300" rtl="1">
            <a:lnSpc>
              <a:spcPct val="90000"/>
            </a:lnSpc>
            <a:spcBef>
              <a:spcPct val="0"/>
            </a:spcBef>
            <a:spcAft>
              <a:spcPct val="35000"/>
            </a:spcAft>
            <a:buNone/>
          </a:pPr>
          <a:r>
            <a:rPr lang="he-IL" sz="1400" kern="1200" dirty="0">
              <a:solidFill>
                <a:srgbClr val="FFC000"/>
              </a:solidFill>
            </a:rPr>
            <a:t>הוא ענה: זה קשה לי.</a:t>
          </a:r>
        </a:p>
        <a:p>
          <a:pPr marL="0" lvl="0" indent="0" algn="ctr" defTabSz="622300" rtl="1">
            <a:lnSpc>
              <a:spcPct val="90000"/>
            </a:lnSpc>
            <a:spcBef>
              <a:spcPct val="0"/>
            </a:spcBef>
            <a:spcAft>
              <a:spcPct val="35000"/>
            </a:spcAft>
            <a:buNone/>
          </a:pPr>
          <a:r>
            <a:rPr lang="he-IL" sz="1400" kern="1200" dirty="0">
              <a:solidFill>
                <a:srgbClr val="FFC000"/>
              </a:solidFill>
            </a:rPr>
            <a:t>שאלו מה אתה מרגיש: אני עסוק שוכח את הקביעות ולא יודע כיצד לעשות. </a:t>
          </a:r>
        </a:p>
        <a:p>
          <a:pPr marL="0" lvl="0" indent="0" algn="ctr" defTabSz="622300" rtl="1">
            <a:lnSpc>
              <a:spcPct val="90000"/>
            </a:lnSpc>
            <a:spcBef>
              <a:spcPct val="0"/>
            </a:spcBef>
            <a:spcAft>
              <a:spcPct val="35000"/>
            </a:spcAft>
            <a:buNone/>
          </a:pPr>
          <a:r>
            <a:rPr lang="he-IL" sz="1400" b="0" i="0" kern="1200" dirty="0"/>
            <a:t>בשיחה הזו הוא לא ענה מה הוא מרגיש. הוא נתן הצצה לקושי שלו, הרבה מידע (חשוב ורלוונטי) אך היא לא נתן מידע הרגשי. </a:t>
          </a:r>
        </a:p>
        <a:p>
          <a:pPr marL="0" lvl="0" indent="0" algn="ctr" defTabSz="622300" rtl="1">
            <a:lnSpc>
              <a:spcPct val="90000"/>
            </a:lnSpc>
            <a:spcBef>
              <a:spcPct val="0"/>
            </a:spcBef>
            <a:spcAft>
              <a:spcPct val="35000"/>
            </a:spcAft>
            <a:buNone/>
          </a:pPr>
          <a:r>
            <a:rPr lang="he-IL" sz="1400" b="0" i="0" kern="1200" dirty="0"/>
            <a:t>הוא לא אמר מה הוא מרגיש כלפי הקביעות הזו, אנחנו לפעמים מנחשים מה הרגש המסתתר. אז נסו לרגע לחשוב. מה הרגש שהסתתר אצל אותה אדם?</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פונקציה כל כך בסיסית שיש בה מלא מידע ותוכן ועדיין אנחנו ממעטים להשתמש בה.</a:t>
          </a:r>
        </a:p>
        <a:p>
          <a:pPr marL="0" lvl="0" indent="0" algn="ctr" defTabSz="622300" rtl="1">
            <a:lnSpc>
              <a:spcPct val="90000"/>
            </a:lnSpc>
            <a:spcBef>
              <a:spcPct val="0"/>
            </a:spcBef>
            <a:spcAft>
              <a:spcPct val="35000"/>
            </a:spcAft>
            <a:buNone/>
          </a:pPr>
          <a:r>
            <a:rPr lang="he-IL" sz="1400" b="0" i="0" kern="1200" dirty="0"/>
            <a:t>אם לרגע תקשיבו לאנשים שסביבכם תשמעו שהם רוצים להעביר לכם הרבה מידע. הם יספרו לכם מה היה, באיזה שעה ולמה זה קרה. יפרטו לכם את המחשבות והפרשנויות לכל סיטואציה. במהלך השיחה אנחנו כמאזינים בדרך כלל שואלים הרבה שאלות, מנסים להבין את התמונה הרחבה.</a:t>
          </a:r>
        </a:p>
        <a:p>
          <a:pPr marL="0" lvl="0" indent="0" algn="ctr" defTabSz="622300" rtl="1">
            <a:lnSpc>
              <a:spcPct val="90000"/>
            </a:lnSpc>
            <a:spcBef>
              <a:spcPct val="0"/>
            </a:spcBef>
            <a:spcAft>
              <a:spcPct val="35000"/>
            </a:spcAft>
            <a:buNone/>
          </a:pPr>
          <a:r>
            <a:rPr lang="he-IL" sz="1400" b="0" i="0" kern="1200" dirty="0"/>
            <a:t>לצערנו ישנה שאלה אחת שלא נשאלת מספיק והיא "מה הרגשת?". </a:t>
          </a:r>
        </a:p>
        <a:p>
          <a:pPr marL="0" lvl="0" indent="0" algn="ctr" defTabSz="622300" rtl="1">
            <a:lnSpc>
              <a:spcPct val="90000"/>
            </a:lnSpc>
            <a:spcBef>
              <a:spcPct val="0"/>
            </a:spcBef>
            <a:spcAft>
              <a:spcPct val="35000"/>
            </a:spcAft>
            <a:buNone/>
          </a:pPr>
          <a:r>
            <a:rPr lang="he-IL" sz="1400" b="0" i="0" kern="1200" dirty="0"/>
            <a:t>השיח על "רגש" מעורר בלא מעט אנשים רתיעה והימנעות. כאשר אנחנו שומעים סיפור רובנו מעדיפים להסיק מסקנות לגבי הרגשות אשר עלו בסיטואציה ולא מדברים על הרגש במפורש או שואלים על קיומו.</a:t>
          </a:r>
        </a:p>
        <a:p>
          <a:pPr marL="0" lvl="0" indent="0" algn="ctr" defTabSz="622300" rtl="1">
            <a:lnSpc>
              <a:spcPct val="90000"/>
            </a:lnSpc>
            <a:spcBef>
              <a:spcPct val="0"/>
            </a:spcBef>
            <a:spcAft>
              <a:spcPct val="35000"/>
            </a:spcAft>
            <a:buNone/>
          </a:pPr>
          <a:r>
            <a:rPr lang="he-IL" sz="1400" b="0" i="0" kern="1200" dirty="0"/>
            <a:t>בחברה כיום לא משתמשים מספיק בביטויים המציינים את הרגש. גם כאשר נשאלת שאלה הקשורה לרגשות לרוב תקבלו תשובה שלא תציין רגש ספציפי. </a:t>
          </a:r>
          <a:endParaRPr lang="he-IL" sz="14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a:t>2. לשאול – לא להניח הנחות.</a:t>
          </a:r>
          <a:r>
            <a:rPr lang="he-IL" sz="1400" b="0" i="0" kern="1200" dirty="0"/>
            <a:t> </a:t>
          </a:r>
        </a:p>
        <a:p>
          <a:pPr marL="0" lvl="0" indent="0" algn="ctr" defTabSz="622300" rtl="1">
            <a:lnSpc>
              <a:spcPct val="90000"/>
            </a:lnSpc>
            <a:spcBef>
              <a:spcPct val="0"/>
            </a:spcBef>
            <a:spcAft>
              <a:spcPct val="35000"/>
            </a:spcAft>
            <a:buNone/>
          </a:pPr>
          <a:r>
            <a:rPr lang="he-IL" sz="1400" b="0" i="0" kern="1200" dirty="0"/>
            <a:t>במהלך שיחה תמיד עדיף שתשאלו "מה אתה מרגיש?" ואל תשאלו על קיומו של רגש ספציפי. </a:t>
          </a:r>
        </a:p>
        <a:p>
          <a:pPr marL="0" lvl="0" indent="0" algn="ctr" defTabSz="622300" rtl="1">
            <a:lnSpc>
              <a:spcPct val="90000"/>
            </a:lnSpc>
            <a:spcBef>
              <a:spcPct val="0"/>
            </a:spcBef>
            <a:spcAft>
              <a:spcPct val="35000"/>
            </a:spcAft>
            <a:buNone/>
          </a:pPr>
          <a:r>
            <a:rPr lang="he-IL" sz="1400" b="0" i="0" kern="1200" dirty="0"/>
            <a:t>עדיף לשאול מה אתה מרגיש? ולא לשאול "הרגשת תסכול? הרגשת כעס?". </a:t>
          </a:r>
        </a:p>
        <a:p>
          <a:pPr marL="0" lvl="0" indent="0" algn="ctr" defTabSz="622300" rtl="1">
            <a:lnSpc>
              <a:spcPct val="90000"/>
            </a:lnSpc>
            <a:spcBef>
              <a:spcPct val="0"/>
            </a:spcBef>
            <a:spcAft>
              <a:spcPct val="35000"/>
            </a:spcAft>
            <a:buNone/>
          </a:pPr>
          <a:r>
            <a:rPr lang="he-IL" sz="1400" b="0" i="0" kern="1200" dirty="0"/>
            <a:t>שאלה כללית תאפשר מגוון רחב יותר של רגשות ולא תמקד את השיח על הרגש שלדעתכם אמור להיות החזק ביותר. </a:t>
          </a:r>
          <a:endParaRPr lang="he-IL" sz="14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u="sng" kern="1200" dirty="0"/>
            <a:t>אז בוא נדבר פרקטית, איך לדבר על רגשות?</a:t>
          </a:r>
          <a:r>
            <a:rPr lang="he-IL" sz="1400" b="0" i="0" kern="1200" dirty="0"/>
            <a:t> </a:t>
          </a:r>
        </a:p>
        <a:p>
          <a:pPr marL="0" lvl="0" indent="0" algn="ctr" defTabSz="622300" rtl="1">
            <a:lnSpc>
              <a:spcPct val="90000"/>
            </a:lnSpc>
            <a:spcBef>
              <a:spcPct val="0"/>
            </a:spcBef>
            <a:spcAft>
              <a:spcPct val="35000"/>
            </a:spcAft>
            <a:buNone/>
          </a:pPr>
          <a:r>
            <a:rPr lang="he-IL" sz="1400" b="1" i="0" kern="1200" dirty="0"/>
            <a:t>1. זכרו בכל שיחה- רב הנסתר על הגלוי.</a:t>
          </a:r>
          <a:r>
            <a:rPr lang="he-IL" sz="1400" b="0" i="0" kern="1200" dirty="0"/>
            <a:t> גם אם אתם משוכנעים שאתם מבינים לעומק את הסיפור שמספרים לכם, זכרו שאתם לא רואים את כל התמונה ולא מקבלים מידע על כל החוויה. </a:t>
          </a:r>
        </a:p>
        <a:p>
          <a:pPr marL="0" lvl="0" indent="0" algn="ctr" defTabSz="622300" rtl="1">
            <a:lnSpc>
              <a:spcPct val="90000"/>
            </a:lnSpc>
            <a:spcBef>
              <a:spcPct val="0"/>
            </a:spcBef>
            <a:spcAft>
              <a:spcPct val="35000"/>
            </a:spcAft>
            <a:buNone/>
          </a:pPr>
          <a:r>
            <a:rPr lang="he-IL" sz="1400" b="0" i="0" kern="1200" dirty="0"/>
            <a:t>ההבנה הזו תאפשר לכם מלכתחילה </a:t>
          </a:r>
          <a:r>
            <a:rPr lang="he-IL" sz="1400" b="0" i="0" kern="1200" dirty="0" err="1"/>
            <a:t>להכנס</a:t>
          </a:r>
          <a:r>
            <a:rPr lang="he-IL" sz="1400" b="0" i="0" kern="1200" dirty="0"/>
            <a:t> לשיחה מתוך רצון לחקור ולהבין ולא מתוך רצון להוכיח שהבנתם כבר. </a:t>
          </a:r>
        </a:p>
        <a:p>
          <a:pPr marL="0" lvl="0" indent="0" algn="ctr" defTabSz="622300" rtl="1">
            <a:lnSpc>
              <a:spcPct val="90000"/>
            </a:lnSpc>
            <a:spcBef>
              <a:spcPct val="0"/>
            </a:spcBef>
            <a:spcAft>
              <a:spcPct val="35000"/>
            </a:spcAft>
            <a:buNone/>
          </a:pPr>
          <a:r>
            <a:rPr lang="he-IL" sz="1400" b="0" i="0" kern="1200" dirty="0"/>
            <a:t>זה בדיוק הזמן לנסות ולקבל מידע על הרגשות שכן הוא נותן לכם רובד נוסף שלרוב אינו גלוי לעין. </a:t>
          </a:r>
        </a:p>
      </dsp:txBody>
      <dsp:txXfrm>
        <a:off x="6043715" y="3184856"/>
        <a:ext cx="5665036" cy="269999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(א) בַּחֹדֶשׁ הַשְּׁלִישִׁי לְצֵאת בְּנֵי יִשְׂרָאֵל מֵאֶרֶץ מִצְרָיִם בַּיּוֹם הַזֶּה בָּאוּ מִדְבַּר סִינָי:</a:t>
          </a:r>
        </a:p>
        <a:p>
          <a:pPr marL="0" lvl="0" indent="0" algn="ctr" defTabSz="666750" rtl="1">
            <a:lnSpc>
              <a:spcPct val="90000"/>
            </a:lnSpc>
            <a:spcBef>
              <a:spcPct val="0"/>
            </a:spcBef>
            <a:spcAft>
              <a:spcPct val="35000"/>
            </a:spcAft>
            <a:buNone/>
          </a:pPr>
          <a:r>
            <a:rPr lang="he-IL" sz="1500" kern="1200" dirty="0"/>
            <a:t>(ב) </a:t>
          </a:r>
          <a:r>
            <a:rPr lang="he-IL" sz="1500" kern="1200" dirty="0" err="1"/>
            <a:t>וַיִּסְעו</a:t>
          </a:r>
          <a:r>
            <a:rPr lang="he-IL" sz="1500" kern="1200" dirty="0"/>
            <a:t>ּ מֵרְפִידִים וַיָּבֹאוּ מִדְבַּר סִינַי וַיַּחֲנוּ בַּמִּדְבָּר </a:t>
          </a:r>
          <a:r>
            <a:rPr lang="he-IL" sz="1500" kern="1200" dirty="0" err="1"/>
            <a:t>וַיִּחַן</a:t>
          </a:r>
          <a:r>
            <a:rPr lang="he-IL" sz="1500" kern="1200" dirty="0"/>
            <a:t> שָׁם יִשְׂרָאֵל נֶגֶד הָהָר:</a:t>
          </a:r>
        </a:p>
        <a:p>
          <a:pPr marL="0" lvl="0" indent="0" algn="ctr" defTabSz="666750" rtl="1">
            <a:lnSpc>
              <a:spcPct val="90000"/>
            </a:lnSpc>
            <a:spcBef>
              <a:spcPct val="0"/>
            </a:spcBef>
            <a:spcAft>
              <a:spcPct val="35000"/>
            </a:spcAft>
            <a:buNone/>
          </a:pPr>
          <a:r>
            <a:rPr lang="he-IL" sz="1500" kern="1200" dirty="0"/>
            <a:t>(ג) וּמֹשֶׁה עָלָה אֶל </a:t>
          </a:r>
          <a:r>
            <a:rPr lang="he-IL" sz="1500" kern="1200" dirty="0" err="1"/>
            <a:t>הָאֱלֹהִים</a:t>
          </a:r>
          <a:r>
            <a:rPr lang="he-IL" sz="1500" kern="1200" dirty="0"/>
            <a:t> וַיִּקְרָא אֵלָיו יְיָ מִן הָהָר </a:t>
          </a:r>
          <a:r>
            <a:rPr lang="he-IL" sz="1500" kern="1200" dirty="0" err="1"/>
            <a:t>לֵאמֹר</a:t>
          </a:r>
          <a:r>
            <a:rPr lang="he-IL" sz="1500" kern="1200" dirty="0"/>
            <a:t> כֹּה תֹאמַר לְבֵית יַעֲקֹב וְתַגֵּיד לִבְנֵי יִשְׂרָאֵל:</a:t>
          </a:r>
        </a:p>
        <a:p>
          <a:pPr marL="0" lvl="0" indent="0" algn="ctr" defTabSz="666750" rtl="1">
            <a:lnSpc>
              <a:spcPct val="90000"/>
            </a:lnSpc>
            <a:spcBef>
              <a:spcPct val="0"/>
            </a:spcBef>
            <a:spcAft>
              <a:spcPct val="35000"/>
            </a:spcAft>
            <a:buNone/>
          </a:pPr>
          <a:r>
            <a:rPr lang="he-IL" sz="1500" kern="1200" dirty="0"/>
            <a:t>(ד) אַתֶּם רְאִיתֶם אֲשֶׁר עָשִׂיתִי לְמִצְרָיִם וָאֶשָּׂא אֶתְכֶם עַל כַּנְפֵי נְשָׁרִים וָאָבִא אֶתְכֶם אֵלָי:</a:t>
          </a:r>
        </a:p>
        <a:p>
          <a:pPr marL="0" lvl="0" indent="0" algn="ctr" defTabSz="666750" rtl="1">
            <a:lnSpc>
              <a:spcPct val="90000"/>
            </a:lnSpc>
            <a:spcBef>
              <a:spcPct val="0"/>
            </a:spcBef>
            <a:spcAft>
              <a:spcPct val="35000"/>
            </a:spcAft>
            <a:buNone/>
          </a:pPr>
          <a:r>
            <a:rPr lang="he-IL" sz="1500" kern="1200" dirty="0"/>
            <a:t>(ה) וְעַתָּה אִם שָׁמוֹעַ תִּשְׁמְעוּ בְּקֹלִי וּשְׁמַרְתֶּם אֶת בְּרִיתִי וִהְיִיתֶם לִי סְגֻלָּה מִכָּל הָעַמִּים כִּי לִי כָּל הָאָרֶץ:</a:t>
          </a:r>
        </a:p>
        <a:p>
          <a:pPr marL="0" lvl="0" indent="0" algn="ctr" defTabSz="666750" rtl="1">
            <a:lnSpc>
              <a:spcPct val="90000"/>
            </a:lnSpc>
            <a:spcBef>
              <a:spcPct val="0"/>
            </a:spcBef>
            <a:spcAft>
              <a:spcPct val="35000"/>
            </a:spcAft>
            <a:buNone/>
          </a:pPr>
          <a:r>
            <a:rPr lang="he-IL" sz="1500" kern="1200" dirty="0"/>
            <a:t>(ו) וְאַתֶּם תִּהְיוּ לִי מַמְלֶכֶת כֹּהֲנִים וְגוֹי קָדוֹשׁ אֵלֶּה הַדְּבָרִים אֲשֶׁר תְּדַבֵּר אֶל בְּנֵי יִשְׂרָאֵל: </a:t>
          </a:r>
        </a:p>
      </dsp:txBody>
      <dsp:txXfrm>
        <a:off x="2966" y="91150"/>
        <a:ext cx="5665036" cy="2699992"/>
      </dsp:txXfrm>
    </dsp:sp>
    <dsp:sp modelId="{7CD77BC4-D7BE-4475-B464-90F9F2005203}">
      <dsp:nvSpPr>
        <dsp:cNvPr id="0" name=""/>
        <dsp:cNvSpPr/>
      </dsp:nvSpPr>
      <dsp:spPr>
        <a:xfrm>
          <a:off x="6046682" y="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יש בתורה פרשה מיוחדת שהיא ההקדמה למתן תורה, </a:t>
          </a:r>
          <a:r>
            <a:rPr lang="he-IL" sz="1500" kern="1200" dirty="0" err="1"/>
            <a:t>הקב''ה</a:t>
          </a:r>
          <a:r>
            <a:rPr lang="he-IL" sz="1500" kern="1200" dirty="0"/>
            <a:t> מבקש ממשה לשאול את עם ישראל, האם הם רוצים לכרות ברית אהבה עם השי"ת, לחיות ביחד חיים משותפים באהבה וחיבה, להיות קרובים </a:t>
          </a:r>
          <a:r>
            <a:rPr lang="he-IL" sz="1500" kern="1200" dirty="0" err="1"/>
            <a:t>להשי"ת</a:t>
          </a:r>
          <a:r>
            <a:rPr lang="he-IL" sz="1500" kern="1200" dirty="0"/>
            <a:t>. מאה ועשרים שנה של חיבה ואהבה ודביקות עם השי"ת. </a:t>
          </a:r>
        </a:p>
        <a:p>
          <a:pPr marL="0" lvl="0" indent="0" algn="ctr" defTabSz="666750" rtl="1">
            <a:lnSpc>
              <a:spcPct val="90000"/>
            </a:lnSpc>
            <a:spcBef>
              <a:spcPct val="0"/>
            </a:spcBef>
            <a:spcAft>
              <a:spcPct val="35000"/>
            </a:spcAft>
            <a:buNone/>
          </a:pPr>
          <a:r>
            <a:rPr lang="he-IL" sz="1500" kern="1200" dirty="0"/>
            <a:t>וכפי הדביקות שיהיה להם בעולם הזה, כך היא תמשך לנצח. וכך נאמר: </a:t>
          </a:r>
        </a:p>
      </dsp:txBody>
      <dsp:txXfrm>
        <a:off x="6046682" y="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הַגָּאוֹן רַבִּי זַלְמָן </a:t>
          </a:r>
          <a:r>
            <a:rPr lang="he-IL" sz="1500" kern="1200" dirty="0" err="1"/>
            <a:t>סוֹרוֹצְקִין</a:t>
          </a:r>
          <a:r>
            <a:rPr lang="he-IL" sz="1500" kern="1200" dirty="0"/>
            <a:t> זַצַ"ל מֵאִיר עִנְיָן זֶה עוֹד יוֹתֵר בְּאֹפֶן הַפְלֵא וָפֶלֶא. </a:t>
          </a:r>
          <a:endParaRPr lang="en-US" sz="1500" kern="1200" dirty="0"/>
        </a:p>
        <a:p>
          <a:pPr marL="0" lvl="0" indent="0" algn="ctr" defTabSz="666750" rtl="1">
            <a:lnSpc>
              <a:spcPct val="90000"/>
            </a:lnSpc>
            <a:spcBef>
              <a:spcPct val="0"/>
            </a:spcBef>
            <a:spcAft>
              <a:spcPct val="35000"/>
            </a:spcAft>
            <a:buNone/>
          </a:pPr>
          <a:r>
            <a:rPr lang="he-IL" sz="1500" b="0" kern="1200" dirty="0"/>
            <a:t>וְנִרְאֶה לְבָאֵר, כִּי שְׁנֵי כּוֹחוֹת </a:t>
          </a:r>
          <a:r>
            <a:rPr lang="he-IL" sz="1500" b="0" kern="1200" dirty="0" err="1"/>
            <a:t>עִקָּרִיִּים</a:t>
          </a:r>
          <a:r>
            <a:rPr lang="he-IL" sz="1500" b="0" kern="1200" dirty="0"/>
            <a:t> לָאָדָם: </a:t>
          </a:r>
        </a:p>
        <a:p>
          <a:pPr marL="0" lvl="0" indent="0" algn="ctr" defTabSz="666750" rtl="1">
            <a:lnSpc>
              <a:spcPct val="90000"/>
            </a:lnSpc>
            <a:spcBef>
              <a:spcPct val="0"/>
            </a:spcBef>
            <a:spcAft>
              <a:spcPct val="35000"/>
            </a:spcAft>
            <a:buNone/>
          </a:pPr>
          <a:r>
            <a:rPr lang="he-IL" sz="1500" b="0" kern="1200" dirty="0"/>
            <a:t>מוֹחַ – לַחֲשֹׁב מַחְשְׁבוֹת וְלָדַעַת חָכְמָה וּכַשְׁרוּת הַמַּעֲשֶׂה, וּבְזֶה עוֹלֶה, עַל פִּי רֹב הָאִישׁ עַל </a:t>
          </a:r>
          <a:r>
            <a:rPr lang="he-IL" sz="1500" b="0" kern="1200" dirty="0" err="1"/>
            <a:t>הָאִשָּׁה</a:t>
          </a:r>
          <a:r>
            <a:rPr lang="he-IL" sz="1500" b="0" kern="1200" dirty="0"/>
            <a:t>, כְּמוֹ </a:t>
          </a:r>
          <a:r>
            <a:rPr lang="he-IL" sz="1500" b="0" kern="1200" dirty="0" err="1"/>
            <a:t>בְּחָכְמַת</a:t>
          </a:r>
          <a:r>
            <a:rPr lang="he-IL" sz="1500" b="0" kern="1200" dirty="0"/>
            <a:t> הַתּוֹרָה וּבַדַּעַת, וְכֵן בְּחֶשְׁבּוֹן וְהַנְדָּסָה וְכַדּוֹמֶה. </a:t>
          </a:r>
        </a:p>
        <a:p>
          <a:pPr marL="0" lvl="0" indent="0" algn="ctr" defTabSz="666750" rtl="1">
            <a:lnSpc>
              <a:spcPct val="90000"/>
            </a:lnSpc>
            <a:spcBef>
              <a:spcPct val="0"/>
            </a:spcBef>
            <a:spcAft>
              <a:spcPct val="35000"/>
            </a:spcAft>
            <a:buNone/>
          </a:pPr>
          <a:r>
            <a:rPr lang="he-IL" sz="1500" b="0" kern="1200" dirty="0"/>
            <a:t>אֲבָל עוֹד כּוֹחַ אֶחָד לְנֶפֶשׁ הָאָדָם וְהוּא הָרֶגֶשׁ שֶׁבַּלֵּב וְהַבִּינָה הַתְּלוּיָה בּוֹ, וּבַדָּבָר הַזֶּה עוֹלָה </a:t>
          </a:r>
          <a:r>
            <a:rPr lang="he-IL" sz="1500" b="0" kern="1200" dirty="0" err="1"/>
            <a:t>הָאִשָּׁה</a:t>
          </a:r>
          <a:r>
            <a:rPr lang="he-IL" sz="1500" b="0" kern="1200" dirty="0"/>
            <a:t> עַל הָאִישׁ, כִּי רִגְשֵׁי </a:t>
          </a:r>
          <a:r>
            <a:rPr lang="he-IL" sz="1500" b="0" kern="1200" dirty="0" err="1"/>
            <a:t>הָאִשָּׁה</a:t>
          </a:r>
          <a:r>
            <a:rPr lang="he-IL" sz="1500" b="0" kern="1200" dirty="0"/>
            <a:t> מְפֻתָּחִים הַרְבֵּה יוֹתֵר מֵרִגְשֵׁי הָאִישׁ. </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וּבְמִדְרָשׁ רַבָּה: "כֹּה תֹאמַר לְבֵית יַעֲקֹב - אֵלּוּ הַנָּשִׁים, וְתַגֵּיד לִבְנֵי יִשְׂרָאֵל - אֵלּוּ הָאֲנָשִׁים".</a:t>
          </a:r>
        </a:p>
        <a:p>
          <a:pPr marL="0" lvl="0" indent="0" algn="ctr" defTabSz="666750" rtl="1">
            <a:lnSpc>
              <a:spcPct val="90000"/>
            </a:lnSpc>
            <a:spcBef>
              <a:spcPct val="0"/>
            </a:spcBef>
            <a:spcAft>
              <a:spcPct val="35000"/>
            </a:spcAft>
            <a:buNone/>
          </a:pPr>
          <a:r>
            <a:rPr lang="he-IL" sz="1500" kern="1200" dirty="0"/>
            <a:t> הֲרֵי לְךָ אַזְהָרָה מְפֹרֶשֶׁת לְהַקְדִּים </a:t>
          </a:r>
          <a:r>
            <a:rPr lang="he-IL" sz="1500" kern="1200" dirty="0" err="1"/>
            <a:t>אִשָּׁה</a:t>
          </a:r>
          <a:r>
            <a:rPr lang="he-IL" sz="1500" kern="1200" dirty="0"/>
            <a:t> לָאִישׁ </a:t>
          </a:r>
          <a:r>
            <a:rPr lang="he-IL" sz="1500" kern="1200" dirty="0" err="1"/>
            <a:t>בְּעִנְיְנֵי</a:t>
          </a:r>
          <a:r>
            <a:rPr lang="he-IL" sz="1500" kern="1200" dirty="0"/>
            <a:t> אֱמוּנָה וְדָת. </a:t>
          </a:r>
        </a:p>
        <a:p>
          <a:pPr marL="0" lvl="0" indent="0" algn="ctr" defTabSz="666750" rtl="1">
            <a:lnSpc>
              <a:spcPct val="90000"/>
            </a:lnSpc>
            <a:spcBef>
              <a:spcPct val="0"/>
            </a:spcBef>
            <a:spcAft>
              <a:spcPct val="35000"/>
            </a:spcAft>
            <a:buNone/>
          </a:pPr>
          <a:r>
            <a:rPr lang="he-IL" sz="1500" kern="1200" dirty="0"/>
            <a:t>וּמַה טַּעַם יֵשׁ בַּדָּבָר?</a:t>
          </a:r>
        </a:p>
      </dsp:txBody>
      <dsp:txXfrm>
        <a:off x="6043715" y="3184856"/>
        <a:ext cx="5665036" cy="269999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err="1"/>
            <a:t>האשה</a:t>
          </a:r>
          <a:r>
            <a:rPr lang="he-IL" sz="1400" b="1" kern="1200" dirty="0"/>
            <a:t> מכירה את מי שאמר והיה העולם</a:t>
          </a:r>
          <a:endParaRPr lang="en-US" sz="1400" b="1" kern="1200" dirty="0"/>
        </a:p>
        <a:p>
          <a:pPr marL="0" lvl="0" indent="0" algn="ctr" defTabSz="622300" rtl="1">
            <a:lnSpc>
              <a:spcPct val="90000"/>
            </a:lnSpc>
            <a:spcBef>
              <a:spcPct val="0"/>
            </a:spcBef>
            <a:spcAft>
              <a:spcPct val="35000"/>
            </a:spcAft>
            <a:buNone/>
          </a:pPr>
          <a:r>
            <a:rPr lang="he-IL" sz="1400" b="0" kern="1200" dirty="0"/>
            <a:t>אֱמֹר מֵעָתָּה, שֶׁהָאִישׁ מְסֻגָּל בְּמוֹחוֹ הֶחָרִיף לִלְמֹד הַתּוֹרָה בְּעִיּוּן </a:t>
          </a:r>
          <a:r>
            <a:rPr lang="he-IL" sz="1400" b="0" kern="1200" dirty="0" err="1"/>
            <a:t>וּסְבָרָא</a:t>
          </a:r>
          <a:r>
            <a:rPr lang="he-IL" sz="1400" b="0" kern="1200" dirty="0"/>
            <a:t> יוֹתֵר </a:t>
          </a:r>
          <a:r>
            <a:rPr lang="he-IL" sz="1400" b="0" kern="1200" dirty="0" err="1"/>
            <a:t>מֵהָאִשָּׁה</a:t>
          </a:r>
          <a:r>
            <a:rPr lang="he-IL" sz="1400" b="0" kern="1200" dirty="0"/>
            <a:t>, אֲבָל </a:t>
          </a:r>
          <a:r>
            <a:rPr lang="he-IL" sz="1400" b="0" kern="1200" dirty="0" err="1"/>
            <a:t>הָאִשָּׁה</a:t>
          </a:r>
          <a:r>
            <a:rPr lang="he-IL" sz="1400" b="0" kern="1200" dirty="0"/>
            <a:t> בְּלֵב מֵבִין וּבְרֶגֶשׁ מְפֻתָּח, מְסֻגֶּלֶת יוֹתֵר מֵהָאִישׁ לְהַכִּיר אֶת מִי שֶׁאָמַר וְהָיָה הָעוֹלָם, וּלְהַאֲמִין בּוֹ בֶּאֱמוּנָה פְּשׁוּטָה. </a:t>
          </a:r>
        </a:p>
        <a:p>
          <a:pPr marL="0" lvl="0" indent="0" algn="ctr" defTabSz="622300" rtl="1">
            <a:lnSpc>
              <a:spcPct val="90000"/>
            </a:lnSpc>
            <a:spcBef>
              <a:spcPct val="0"/>
            </a:spcBef>
            <a:spcAft>
              <a:spcPct val="35000"/>
            </a:spcAft>
            <a:buNone/>
          </a:pPr>
          <a:r>
            <a:rPr lang="he-IL" sz="1400" b="0" kern="1200" dirty="0"/>
            <a:t>כִּי הָאֱמוּנָה תְּלוּיָה בַּלֵּב וּבְרִגְשׁוֹתָיו וּכְמוֹ שֶׁנֶּאֱמַר "וּמִבְּשָׂרִי אֶחֱזֶה אֱלוֹהַּ" (אִיּוֹב י"ט). וְהָעוֹלָם מֵעִיד עַל בּוֹרְאוֹ, כְּמוֹ שֶׁנֶּאֱמַר "הַשָּׁמַיִם מְסַפְּרִים כְּבוֹד אֵל" (תְּהִלִּים י"ט), וְכָל מִי שֶׁמִּתְרַגֵּשׁ יוֹתֵר מֵהֲדַר הַטֶּבַע וּמִמַּעֲשֵׂי ה' מְסֻגָּל יוֹתֵר לְהַכִּיר אֶת בּוֹרְאוֹ וּלְהַרְגִּישׁ אֶת הַשְׁגָּחָתוֹ עַל בְּרִיּוֹתָיו. </a:t>
          </a:r>
        </a:p>
        <a:p>
          <a:pPr marL="0" lvl="0" indent="0" algn="ctr" defTabSz="622300" rtl="1">
            <a:lnSpc>
              <a:spcPct val="90000"/>
            </a:lnSpc>
            <a:spcBef>
              <a:spcPct val="0"/>
            </a:spcBef>
            <a:spcAft>
              <a:spcPct val="35000"/>
            </a:spcAft>
            <a:buNone/>
          </a:pPr>
          <a:r>
            <a:rPr lang="he-IL" sz="1400" b="0" kern="1200" dirty="0"/>
            <a:t>מַה שֶּׁאֵין כֵּן בָּאִישׁ שֶׁהוּא </a:t>
          </a:r>
          <a:r>
            <a:rPr lang="he-IL" sz="1400" b="0" kern="1200" dirty="0" err="1"/>
            <a:t>מִצְטַיֵּן</a:t>
          </a:r>
          <a:r>
            <a:rPr lang="he-IL" sz="1400" b="0" kern="1200" dirty="0"/>
            <a:t> רַק בְּשִׂכְלוֹ </a:t>
          </a:r>
          <a:r>
            <a:rPr lang="he-IL" sz="1400" b="0" kern="1200" dirty="0" err="1"/>
            <a:t>וְחָכְמָתו</a:t>
          </a:r>
          <a:r>
            <a:rPr lang="he-IL" sz="1400" b="0" kern="1200" dirty="0"/>
            <a:t>ֹ, דְּבָרִים שֶׁאִי אֶפְשָׁר לָבוֹא עַל יָדָם אֶל הָאֱמוּנָה הַפְּשׁוּטָה וְהַטְּהוֹרָה.</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SzPts val="900"/>
            <a:buFont typeface="Wingdings" panose="05000000000000000000" pitchFamily="2" charset="2"/>
            <a:buNone/>
          </a:pPr>
          <a:r>
            <a:rPr lang="he-IL" sz="1400" b="1" kern="1200" dirty="0"/>
            <a:t>לָכֵן אָמְרוּ </a:t>
          </a:r>
          <a:r>
            <a:rPr lang="he-IL" sz="1400" b="1" kern="1200" dirty="0" err="1"/>
            <a:t>חֲז</a:t>
          </a:r>
          <a:r>
            <a:rPr lang="he-IL" sz="1400" b="1" kern="1200" dirty="0"/>
            <a:t>ַ''ל: "נָשִׁים רַחְמָנִיּוֹת הֵן" (מְגִלָּה י"ד). </a:t>
          </a:r>
          <a:endParaRPr lang="en-US" sz="1400" kern="1200" dirty="0"/>
        </a:p>
        <a:p>
          <a:pPr marL="0" lvl="0" indent="0" algn="ctr" defTabSz="622300" rtl="1">
            <a:lnSpc>
              <a:spcPct val="90000"/>
            </a:lnSpc>
            <a:spcBef>
              <a:spcPct val="0"/>
            </a:spcBef>
            <a:spcAft>
              <a:spcPct val="35000"/>
            </a:spcAft>
            <a:buSzPts val="900"/>
            <a:buFont typeface="Wingdings" panose="05000000000000000000" pitchFamily="2" charset="2"/>
            <a:buNone/>
          </a:pPr>
          <a:r>
            <a:rPr lang="he-IL" sz="1400" b="1" kern="1200" dirty="0"/>
            <a:t>בְּבִינָה גְּדוֹלָה </a:t>
          </a:r>
          <a:r>
            <a:rPr lang="he-IL" sz="1400" b="1" kern="1200" dirty="0" err="1"/>
            <a:t>הָאִשָּׁה</a:t>
          </a:r>
          <a:r>
            <a:rPr lang="he-IL" sz="1400" b="1" kern="1200" dirty="0"/>
            <a:t> מֵהָאִישׁ, כְּמוֹ שֶׁדָּרְשׁוּ </a:t>
          </a:r>
          <a:r>
            <a:rPr lang="he-IL" sz="1400" b="1" kern="1200" dirty="0" err="1"/>
            <a:t>חֲז</a:t>
          </a:r>
          <a:r>
            <a:rPr lang="he-IL" sz="1400" b="1" kern="1200" dirty="0"/>
            <a:t>ַ''ל (נִדָּה מה): "'</a:t>
          </a:r>
          <a:r>
            <a:rPr lang="he-IL" sz="1400" b="1" kern="1200" dirty="0" err="1"/>
            <a:t>וַיִּבֶן</a:t>
          </a:r>
          <a:r>
            <a:rPr lang="he-IL" sz="1400" b="1" kern="1200" dirty="0"/>
            <a:t> ה' </a:t>
          </a:r>
          <a:r>
            <a:rPr lang="he-IL" sz="1400" b="1" kern="1200" dirty="0" err="1"/>
            <a:t>אֱלֹקִים</a:t>
          </a:r>
          <a:r>
            <a:rPr lang="he-IL" sz="1400" b="1" kern="1200" dirty="0"/>
            <a:t> אֶת הַצֵּלָע' - מְלַמֵּד שֶׁנָּתַן </a:t>
          </a:r>
          <a:r>
            <a:rPr lang="he-IL" sz="1400" b="1" kern="1200" dirty="0" err="1"/>
            <a:t>הַקָּבָּ''ה</a:t>
          </a:r>
          <a:r>
            <a:rPr lang="he-IL" sz="1400" b="1" kern="1200" dirty="0"/>
            <a:t> בִּינָה יְתֵרָה בָּאִשָּׁה מִבָּאִישׁ". </a:t>
          </a:r>
          <a:endParaRPr lang="en-US" sz="1400" kern="1200" dirty="0"/>
        </a:p>
        <a:p>
          <a:pPr marL="0" lvl="0" indent="0" algn="ctr" defTabSz="622300" rtl="1">
            <a:lnSpc>
              <a:spcPct val="90000"/>
            </a:lnSpc>
            <a:spcBef>
              <a:spcPct val="0"/>
            </a:spcBef>
            <a:spcAft>
              <a:spcPct val="35000"/>
            </a:spcAft>
            <a:buSzPts val="900"/>
            <a:buFont typeface="Wingdings" panose="05000000000000000000" pitchFamily="2" charset="2"/>
            <a:buNone/>
          </a:pPr>
          <a:r>
            <a:rPr lang="he-IL" sz="1400" b="1" kern="1200" dirty="0"/>
            <a:t>וְאָמְרוּ (בְּרָכוֹת י' ע"ב): "</a:t>
          </a:r>
          <a:r>
            <a:rPr lang="he-IL" sz="1400" b="1" kern="1200" dirty="0" err="1"/>
            <a:t>הָאִשָּׁה</a:t>
          </a:r>
          <a:r>
            <a:rPr lang="he-IL" sz="1400" b="1" kern="1200" dirty="0"/>
            <a:t> מַכֶּרֶת </a:t>
          </a:r>
          <a:r>
            <a:rPr lang="he-IL" sz="1400" b="1" kern="1200" dirty="0" err="1"/>
            <a:t>בְּאוֹרְחִין</a:t>
          </a:r>
          <a:r>
            <a:rPr lang="he-IL" sz="1400" b="1" kern="1200" dirty="0"/>
            <a:t> יוֹתֵר מִן הָאִישׁ". </a:t>
          </a:r>
          <a:endParaRPr lang="en-US" sz="1400" kern="1200" dirty="0"/>
        </a:p>
        <a:p>
          <a:pPr marL="0" lvl="0" indent="0" algn="ctr" defTabSz="622300" rtl="1">
            <a:lnSpc>
              <a:spcPct val="90000"/>
            </a:lnSpc>
            <a:spcBef>
              <a:spcPct val="0"/>
            </a:spcBef>
            <a:spcAft>
              <a:spcPct val="35000"/>
            </a:spcAft>
            <a:buSzPts val="900"/>
            <a:buFont typeface="Wingdings" panose="05000000000000000000" pitchFamily="2" charset="2"/>
            <a:buNone/>
          </a:pPr>
          <a:r>
            <a:rPr lang="he-IL" sz="1400" b="1" kern="1200" dirty="0" err="1"/>
            <a:t>וְהָאִשָּׁה</a:t>
          </a:r>
          <a:r>
            <a:rPr lang="he-IL" sz="1400" b="1" kern="1200" dirty="0"/>
            <a:t> נְדָרֶיהָ נִבְדָּקִים </a:t>
          </a:r>
          <a:r>
            <a:rPr lang="he-IL" sz="1400" kern="1200" dirty="0"/>
            <a:t>[פי': אִם יָדְעָה לְשֵׁם מִי נָדְרָה וּלְשֵׁם מִי הִקְדִּישָׁה, נָדְרָה נֶדֶר] </a:t>
          </a:r>
          <a:r>
            <a:rPr lang="he-IL" sz="1400" b="1" kern="1200" dirty="0"/>
            <a:t>בַּת </a:t>
          </a:r>
          <a:r>
            <a:rPr lang="he-IL" sz="1400" b="1" kern="1200" dirty="0" err="1"/>
            <a:t>י''א</a:t>
          </a:r>
          <a:r>
            <a:rPr lang="he-IL" sz="1400" b="1" kern="1200" dirty="0"/>
            <a:t> שָׁנָה, וְהָאִישׁ בֶּן </a:t>
          </a:r>
          <a:r>
            <a:rPr lang="he-IL" sz="1400" b="1" kern="1200" dirty="0" err="1"/>
            <a:t>י''ב</a:t>
          </a:r>
          <a:r>
            <a:rPr lang="he-IL" sz="1400" b="1" kern="1200" dirty="0"/>
            <a:t> שָׁנָה. הֲרֵי </a:t>
          </a:r>
          <a:r>
            <a:rPr lang="he-IL" sz="1400" b="1" kern="1200" dirty="0" err="1"/>
            <a:t>שֶׁהָאִשָּׁה</a:t>
          </a:r>
          <a:r>
            <a:rPr lang="he-IL" sz="1400" b="1" kern="1200" dirty="0"/>
            <a:t> מְמַהֶרֶת לְהַכִּיר אֶת בּוֹרְאָהּ וְלָדַעַת לְשֵׁם מִי נָדְרָה, קֹדֶם לָאִישׁ. לָכֵן </a:t>
          </a:r>
          <a:r>
            <a:rPr lang="he-IL" sz="1400" b="1" kern="1200" dirty="0" err="1"/>
            <a:t>הָאִשָּׁה</a:t>
          </a:r>
          <a:r>
            <a:rPr lang="he-IL" sz="1400" b="1" kern="1200" dirty="0"/>
            <a:t> נַעֲשֵׂית בַּת מִצְוָה גַּם כֵּן קֹדֶם לָאִישׁ. </a:t>
          </a:r>
          <a:endParaRPr lang="he-IL" sz="14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כֵּיוָן שֶׁהָרֶגֶשׁ הוּא הַבָּסִיס שֶׁל כָּל אָדָם, וּבְלִי הַסְכָּמַת הָרֶגֶשׁ לֹא יַצְלִיחַ הָאָדָם לָלֶכֶת בַּדֶּרֶךְ הַנְּכוֹנָה לְאֹרֶךְ זְמַן, בְּכוֹחָן שֶׁל הַנָּשִׁים עִם רִגְשׁוֹתֵיהֶן הַמְפֻתָּחִים, לְהוֹבִיל אֶת כָּל הָאֱנוֹשׁוּת לַכִּוּוּן הַנָּכוֹן. וּכְפִי שֶׁכָּתוּב בְּהֶמְשֵׁךְ הַמִּדְרָשׁ הַנַּ"ל, וְיוֹתֵר מֻסְבָּר בְּפִרְקֵי דְּרַבִּי אֱלִיעֶזֶר (פֶּרֶק מ"א), וז"ל:</a:t>
          </a:r>
          <a:r>
            <a:rPr lang="he-IL" sz="1400" b="1" kern="1200" dirty="0"/>
            <a:t> </a:t>
          </a:r>
          <a:endParaRPr lang="en-US" sz="1400" kern="1200" dirty="0"/>
        </a:p>
        <a:p>
          <a:pPr marL="0" lvl="0" indent="0" algn="ctr" defTabSz="622300" rtl="1">
            <a:lnSpc>
              <a:spcPct val="90000"/>
            </a:lnSpc>
            <a:spcBef>
              <a:spcPct val="0"/>
            </a:spcBef>
            <a:spcAft>
              <a:spcPct val="35000"/>
            </a:spcAft>
            <a:buNone/>
          </a:pPr>
          <a:r>
            <a:rPr lang="he-IL" sz="1400" b="1" kern="1200" dirty="0"/>
            <a:t>אָמַר לוֹ הַקָּבָּ"ה לְמֹשֶׁה: "לֵךְ אֱמֹר לָהֶם לִבְנוֹת יִשְׂרָאֵל אִם רוֹצוֹת הֵן לְקַבֵּל אֶת הַתּוֹרָה". וְלָמָּה שָׁאֲלוּ לַנָּשִׁים? לְפִי שֶׁדַּרְכָּן שֶׁל אֲנָשִׁים </a:t>
          </a:r>
          <a:r>
            <a:rPr lang="he-IL" sz="1400" b="1" kern="1200" dirty="0" err="1"/>
            <a:t>הוֹלְכִין</a:t>
          </a:r>
          <a:r>
            <a:rPr lang="he-IL" sz="1400" b="1" kern="1200" dirty="0"/>
            <a:t> אַחֲרֵי דַּעְתָּן שֶׁל נָשִׁים, שֶׁנֶּאֱמַר "כֹּה תֹאמַר לְבֵית יַעֲקֹב" אֵלּוּ הַנָּשִׁים "וְתַגֵּיד לִבְנֵי יִשְׂרָאֵל" אֵלּוּ הָאֲנָשִׁים. וְעָנוּ כֻּלָּם בְּפֶה אֶחָד וְאָמְרוּ "כֹּל אֲשֶׁר דִּבֶּר ה' נַעֲשֶׂה וְנִשְׁמָע".</a:t>
          </a:r>
          <a:endParaRPr lang="en-US" sz="1400" kern="1200" dirty="0"/>
        </a:p>
        <a:p>
          <a:pPr marL="0" lvl="0" indent="0" algn="ctr" defTabSz="622300" rtl="1">
            <a:lnSpc>
              <a:spcPct val="90000"/>
            </a:lnSpc>
            <a:spcBef>
              <a:spcPct val="0"/>
            </a:spcBef>
            <a:spcAft>
              <a:spcPct val="35000"/>
            </a:spcAft>
            <a:buNone/>
          </a:pPr>
          <a:r>
            <a:rPr lang="he-IL" sz="1400" kern="1200" dirty="0"/>
            <a:t>וּמַסְבִּיר הַדְּבָרִים בְּסֵפֶר שֵׁם מִשְּׁמוּאֵל (מִשְׁפָּטִים תרע"ח) </a:t>
          </a:r>
          <a:r>
            <a:rPr lang="he-IL" sz="1400" kern="1200" dirty="0" err="1"/>
            <a:t>שֶׁהַכַּוָּנָה</a:t>
          </a:r>
          <a:r>
            <a:rPr lang="he-IL" sz="1400" kern="1200" dirty="0"/>
            <a:t>, שֶׁבְּתוֹךְ כָּל אָדָם בְּאֹפֶן טִבְעִי הַשֵּׂכֶל הוֹלֵךְ אַחֲרֵי הָרֶגֶשׁ, שֶׁבְּלִי </a:t>
          </a:r>
          <a:r>
            <a:rPr lang="he-IL" sz="1400" kern="1200" dirty="0" err="1"/>
            <a:t>תִּקּוּן</a:t>
          </a:r>
          <a:r>
            <a:rPr lang="he-IL" sz="1400" kern="1200" dirty="0"/>
            <a:t> הָרֶגֶשׁ הַשֵּׂכֶל לֹא יַחֲזִיק מַעֲמָד. וְלָכֵן בְּקַבָּלַת הַתּוֹרָה הָיָה נִצְרָךְ קֹדֶם הַסְכָּמַת הָרֶגֶשׁ שֶׁל הַנָּשִׁים וְאַחַר כָּךְ לִפְנוֹת לַשֵּׂכֶל שֶׁל הַגְּבָרִים, וּבְצוּרָה זוֹ </a:t>
          </a:r>
          <a:r>
            <a:rPr lang="he-IL" sz="1400" kern="1200" dirty="0" err="1"/>
            <a:t>הַ"נַעֲשֶׂה</a:t>
          </a:r>
          <a:r>
            <a:rPr lang="he-IL" sz="1400" kern="1200" dirty="0"/>
            <a:t> וְנִשְׁמָע" שֶׁהִכְרִיזוּ הָיָה מְבֻסָּס וּבַר קִיּוּם.</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err="1"/>
            <a:t>האשה</a:t>
          </a:r>
          <a:r>
            <a:rPr lang="he-IL" sz="1400" b="1" kern="1200" dirty="0"/>
            <a:t> ראשונה להשיב את המלך</a:t>
          </a:r>
          <a:endParaRPr lang="en-US" sz="1400" b="1" kern="1200" dirty="0"/>
        </a:p>
        <a:p>
          <a:pPr marL="0" lvl="0" indent="0" algn="ctr" defTabSz="622300" rtl="1">
            <a:lnSpc>
              <a:spcPct val="90000"/>
            </a:lnSpc>
            <a:spcBef>
              <a:spcPct val="0"/>
            </a:spcBef>
            <a:spcAft>
              <a:spcPct val="35000"/>
            </a:spcAft>
            <a:buNone/>
          </a:pPr>
          <a:r>
            <a:rPr lang="he-IL" sz="1400" b="1" kern="1200" dirty="0"/>
            <a:t>וּבְשָׁעָה שֶׁהָאֱמוּנָה רְפוּיָה, וְהַשְּׂרִידִים אֲשֶׁר ה' קוֹרֵא אֲלֵיהֶם מְחַפְּשִׂים תַּחְבּוּלוֹת לְחַמֵּם אֶת הַלְּבָבוֹת וּלְהָפִיחַ בָּהֶם רוּחַ ה', עֲלֵיהֶם לְבַכֵּר אֶת הַלֵּב עַל הַמּוֹחַ, לִפְנוֹת מִקֹּדֶם אֶל </a:t>
          </a:r>
          <a:r>
            <a:rPr lang="he-IL" sz="1400" b="1" kern="1200" dirty="0" err="1"/>
            <a:t>הָאִשָּׁה</a:t>
          </a:r>
          <a:r>
            <a:rPr lang="he-IL" sz="1400" b="1" kern="1200" dirty="0"/>
            <a:t> הַנְּבוֹנָה וּבַעֲלַת הָרֶגֶשׁ, לְלַמְּדָהּ דַּעַת וְיִרְאַת ה' כְּדֵי שֶׁתִּהְיֶה הִיא הָרִאשׁוֹנָה "לְהָשִׁיב אֶת הַמֶּלֶךְ" </a:t>
          </a:r>
          <a:r>
            <a:rPr lang="he-IL" sz="1400" kern="1200" dirty="0"/>
            <a:t>[פי' לְהַחְזִיר אֶת הַהַכָּרָה בְּמֶלֶךְ מַלְכֵי הַמְּלָכִים </a:t>
          </a:r>
          <a:r>
            <a:rPr lang="he-IL" sz="1400" kern="1200" dirty="0" err="1"/>
            <a:t>ית</a:t>
          </a:r>
          <a:r>
            <a:rPr lang="he-IL" sz="1400" kern="1200" dirty="0"/>
            <a:t>' לְעַם יִשְׂרָאֵל]</a:t>
          </a:r>
          <a:r>
            <a:rPr lang="he-IL" sz="1400" b="1" kern="1200" dirty="0"/>
            <a:t>, כִּי הֲלוֹא הִיא מְסֻגֶּלֶת יוֹתֵר לְהַאֲמִין בּוֹ בֶּאֱמוּנָה הַבָּאָה מֵעִמְקֵי הַלֵּב בְּלֹא הִתְחַכְּמוּת יְתֵרָה וּבִקֹּרֶת מִצַּד הַשֵּׂכֶל הַקַּר. וְאִשָּׁה יִרְאַת ה' הִיא תִתְהַלָּל עַל בַּעֲלָהּ וּבָנֶיהָ, לְחַמֵּם גַּם אֶת לֶב הַגְּבָרִים בְּאוֹר הָאֱמוּנָה.</a:t>
          </a:r>
          <a:endParaRPr lang="he-IL" sz="1400" kern="1200" dirty="0"/>
        </a:p>
      </dsp:txBody>
      <dsp:txXfrm>
        <a:off x="6043715" y="3184856"/>
        <a:ext cx="5665036" cy="269999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endParaRPr lang="he-IL" sz="1400" b="0" i="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endParaRPr lang="he-IL" sz="20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לדוגמה : אני אוכלת במסעדה. בראש עוברות לי מחשבות כמו: למה אני מבזבזת כסף.. זה מותרות.. החלטתי על דיאטה.. הילד בבית מחכה לי</a:t>
          </a:r>
          <a:r>
            <a:rPr lang="en-US" sz="1400" kern="1200" dirty="0"/>
            <a:t>..</a:t>
          </a:r>
        </a:p>
        <a:p>
          <a:pPr marL="0" lvl="0" indent="0" algn="ctr" defTabSz="622300" rtl="1">
            <a:lnSpc>
              <a:spcPct val="90000"/>
            </a:lnSpc>
            <a:spcBef>
              <a:spcPct val="0"/>
            </a:spcBef>
            <a:spcAft>
              <a:spcPct val="35000"/>
            </a:spcAft>
            <a:buNone/>
          </a:pPr>
          <a:r>
            <a:rPr lang="he-IL" sz="1400" kern="1200" dirty="0"/>
            <a:t>בלב אני מרגישה עונג מהטעם ופינוק. ומצד שני תחושת אשמה</a:t>
          </a:r>
          <a:r>
            <a:rPr lang="en-US" sz="1400" kern="1200" dirty="0"/>
            <a:t>.</a:t>
          </a:r>
        </a:p>
        <a:p>
          <a:pPr marL="0" lvl="0" indent="0" algn="ctr" defTabSz="622300" rtl="1">
            <a:lnSpc>
              <a:spcPct val="90000"/>
            </a:lnSpc>
            <a:spcBef>
              <a:spcPct val="0"/>
            </a:spcBef>
            <a:spcAft>
              <a:spcPct val="35000"/>
            </a:spcAft>
            <a:buNone/>
          </a:pPr>
          <a:r>
            <a:rPr lang="he-IL" sz="1400" kern="1200" dirty="0"/>
            <a:t>ומה קורה בפועל? תלוי איזה רגש חזק יותר, התענוג או האשמה</a:t>
          </a:r>
          <a:r>
            <a:rPr lang="en-US" sz="1400" kern="1200" dirty="0"/>
            <a:t>.</a:t>
          </a:r>
        </a:p>
        <a:p>
          <a:pPr marL="0" lvl="0" indent="0" algn="ctr" defTabSz="622300" rtl="1">
            <a:lnSpc>
              <a:spcPct val="90000"/>
            </a:lnSpc>
            <a:spcBef>
              <a:spcPct val="0"/>
            </a:spcBef>
            <a:spcAft>
              <a:spcPct val="35000"/>
            </a:spcAft>
            <a:buNone/>
          </a:pPr>
          <a:r>
            <a:rPr lang="he-IL" sz="1400" kern="1200" dirty="0"/>
            <a:t>ואת אזור </a:t>
          </a:r>
          <a:r>
            <a:rPr lang="he-IL" sz="1400" kern="1200" dirty="0" err="1"/>
            <a:t>ה׳בא</a:t>
          </a:r>
          <a:r>
            <a:rPr lang="he-IL" sz="1400" kern="1200" dirty="0"/>
            <a:t> לי׳ אני בכלל לא מרגישה</a:t>
          </a:r>
          <a:r>
            <a:rPr lang="en-US" sz="1400" kern="1200" dirty="0"/>
            <a:t>.</a:t>
          </a:r>
        </a:p>
        <a:p>
          <a:pPr marL="0" lvl="0" indent="0" algn="ctr" defTabSz="622300" rtl="1">
            <a:lnSpc>
              <a:spcPct val="90000"/>
            </a:lnSpc>
            <a:spcBef>
              <a:spcPct val="0"/>
            </a:spcBef>
            <a:spcAft>
              <a:spcPct val="35000"/>
            </a:spcAft>
            <a:buNone/>
          </a:pPr>
          <a:r>
            <a:rPr lang="he-IL" sz="1400" kern="1200" dirty="0"/>
            <a:t>המודעות למה שקורה לנו בכל המרכזים יכולה לספר לנו היכן אנחנו תקועים ומה מחכה לריפוי. </a:t>
          </a:r>
        </a:p>
        <a:p>
          <a:pPr marL="0" lvl="0" indent="0" algn="ctr" defTabSz="622300" rtl="1">
            <a:lnSpc>
              <a:spcPct val="90000"/>
            </a:lnSpc>
            <a:spcBef>
              <a:spcPct val="0"/>
            </a:spcBef>
            <a:spcAft>
              <a:spcPct val="35000"/>
            </a:spcAft>
            <a:buNone/>
          </a:pPr>
          <a:r>
            <a:rPr lang="he-IL" sz="1400" kern="1200" dirty="0"/>
            <a:t>כשעוברים תהליך ריפוי עומק, יש זרימת אנרגיה חיובית בכל המרכזים וחווית הנאה ועונג מהממת</a:t>
          </a:r>
          <a:r>
            <a:rPr lang="en-US" sz="1400" kern="1200" dirty="0"/>
            <a:t>.</a:t>
          </a:r>
          <a:endParaRPr lang="he-IL" sz="14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יש בנו שלושה מרכזים. הראש, הלב, הגוף </a:t>
          </a:r>
          <a:r>
            <a:rPr lang="he-IL" sz="1400" b="1" kern="1200" dirty="0" err="1"/>
            <a:t>ה׳בא-לי</a:t>
          </a:r>
          <a:r>
            <a:rPr lang="he-IL" sz="1400" b="1" kern="1200" dirty="0"/>
            <a:t>׳</a:t>
          </a:r>
          <a:endParaRPr lang="en-US" sz="1400" b="1" kern="1200" dirty="0"/>
        </a:p>
        <a:p>
          <a:pPr marL="0" lvl="0" indent="0" algn="ctr" defTabSz="622300" rtl="1">
            <a:lnSpc>
              <a:spcPct val="90000"/>
            </a:lnSpc>
            <a:spcBef>
              <a:spcPct val="0"/>
            </a:spcBef>
            <a:spcAft>
              <a:spcPct val="35000"/>
            </a:spcAft>
            <a:buNone/>
          </a:pPr>
          <a:r>
            <a:rPr lang="he-IL" sz="1400" kern="1200" dirty="0">
              <a:highlight>
                <a:srgbClr val="FF00FF"/>
              </a:highlight>
            </a:rPr>
            <a:t>הראש</a:t>
          </a:r>
          <a:r>
            <a:rPr lang="he-IL" sz="1400" kern="1200" dirty="0"/>
            <a:t>- זה החלק של התודעה, המחשבות שלנו (על העולם ועל עצמינו), האמונות שלנו (טוב רע מותר אסור. שטחים אפורים)</a:t>
          </a:r>
          <a:endParaRPr lang="en-US" sz="1400" kern="1200" dirty="0"/>
        </a:p>
        <a:p>
          <a:pPr marL="0" lvl="0" indent="0" algn="ctr" defTabSz="622300" rtl="1">
            <a:lnSpc>
              <a:spcPct val="90000"/>
            </a:lnSpc>
            <a:spcBef>
              <a:spcPct val="0"/>
            </a:spcBef>
            <a:spcAft>
              <a:spcPct val="35000"/>
            </a:spcAft>
            <a:buNone/>
          </a:pPr>
          <a:r>
            <a:rPr lang="he-IL" sz="1400" kern="1200" dirty="0"/>
            <a:t>אנחנו יכולים להיות במקום מסוים אבל המחשבות שלנו במקום אחר לגמרי</a:t>
          </a:r>
          <a:r>
            <a:rPr lang="en-US" sz="1400" kern="1200" dirty="0"/>
            <a:t>..</a:t>
          </a:r>
        </a:p>
        <a:p>
          <a:pPr marL="0" lvl="0" indent="0" algn="ctr" defTabSz="622300" rtl="1">
            <a:lnSpc>
              <a:spcPct val="90000"/>
            </a:lnSpc>
            <a:spcBef>
              <a:spcPct val="0"/>
            </a:spcBef>
            <a:spcAft>
              <a:spcPct val="35000"/>
            </a:spcAft>
            <a:buNone/>
          </a:pPr>
          <a:r>
            <a:rPr lang="he-IL" sz="1400" kern="1200" dirty="0">
              <a:highlight>
                <a:srgbClr val="FF00FF"/>
              </a:highlight>
            </a:rPr>
            <a:t>הלב</a:t>
          </a:r>
          <a:r>
            <a:rPr lang="he-IL" sz="1400" kern="1200" dirty="0"/>
            <a:t>- הרגשות שלנו, החיוביים והשליליים, אלו שאנו מסכימים להם ואלו המודחקים</a:t>
          </a:r>
          <a:r>
            <a:rPr lang="en-US" sz="1400" kern="1200" dirty="0"/>
            <a:t>.</a:t>
          </a:r>
          <a:endParaRPr lang="he-IL" sz="1400" kern="1200" dirty="0"/>
        </a:p>
        <a:p>
          <a:pPr marL="0" lvl="0" indent="0" algn="ctr" defTabSz="622300" rtl="1">
            <a:lnSpc>
              <a:spcPct val="90000"/>
            </a:lnSpc>
            <a:spcBef>
              <a:spcPct val="0"/>
            </a:spcBef>
            <a:spcAft>
              <a:spcPct val="35000"/>
            </a:spcAft>
            <a:buNone/>
          </a:pPr>
          <a:r>
            <a:rPr lang="he-IL" sz="1400" kern="1200" dirty="0"/>
            <a:t>באמת הרגשות הם במוח באזור הנקרא המגדלה, אלא היום ומרגישים את הרגשות בבטן - ליד הלב. לכן אומרים רגש שלב. </a:t>
          </a:r>
        </a:p>
        <a:p>
          <a:pPr marL="0" lvl="0" indent="0" algn="ctr" defTabSz="622300" rtl="1">
            <a:lnSpc>
              <a:spcPct val="90000"/>
            </a:lnSpc>
            <a:spcBef>
              <a:spcPct val="0"/>
            </a:spcBef>
            <a:spcAft>
              <a:spcPct val="35000"/>
            </a:spcAft>
            <a:buNone/>
          </a:pPr>
          <a:r>
            <a:rPr lang="he-IL" sz="1400" kern="1200" dirty="0"/>
            <a:t>למשל: אם יש רגש של פחד הבטן תכאב. אם נתרגש הבטן תתהפך</a:t>
          </a:r>
          <a:r>
            <a:rPr lang="en-US" sz="1400" kern="1200" dirty="0"/>
            <a:t>..</a:t>
          </a:r>
        </a:p>
        <a:p>
          <a:pPr marL="0" lvl="0" indent="0" algn="ctr" defTabSz="622300" rtl="1">
            <a:lnSpc>
              <a:spcPct val="90000"/>
            </a:lnSpc>
            <a:spcBef>
              <a:spcPct val="0"/>
            </a:spcBef>
            <a:spcAft>
              <a:spcPct val="35000"/>
            </a:spcAft>
            <a:buNone/>
          </a:pPr>
          <a:r>
            <a:rPr lang="he-IL" sz="1400" kern="1200" dirty="0" err="1">
              <a:highlight>
                <a:srgbClr val="FF00FF"/>
              </a:highlight>
            </a:rPr>
            <a:t>ה׳בא</a:t>
          </a:r>
          <a:r>
            <a:rPr lang="he-IL" sz="1400" kern="1200" dirty="0">
              <a:highlight>
                <a:srgbClr val="FF00FF"/>
              </a:highlight>
            </a:rPr>
            <a:t> לי׳ </a:t>
          </a:r>
          <a:r>
            <a:rPr lang="he-IL" sz="1400" kern="1200" dirty="0"/>
            <a:t>- זו התשוקה האינטימית שממוקמת בתחתית הפירמידה</a:t>
          </a:r>
          <a:r>
            <a:rPr lang="en-US" sz="1400" kern="1200" dirty="0"/>
            <a:t>.</a:t>
          </a:r>
        </a:p>
        <a:p>
          <a:pPr marL="0" lvl="0" indent="0" algn="ctr" defTabSz="622300" rtl="1">
            <a:lnSpc>
              <a:spcPct val="90000"/>
            </a:lnSpc>
            <a:spcBef>
              <a:spcPct val="0"/>
            </a:spcBef>
            <a:spcAft>
              <a:spcPct val="35000"/>
            </a:spcAft>
            <a:buNone/>
          </a:pPr>
          <a:r>
            <a:rPr lang="he-IL" sz="1400" kern="1200" dirty="0"/>
            <a:t>בכל מצב שנהיה בו יש התרחשות בשלושת המרכזים</a:t>
          </a:r>
          <a:r>
            <a:rPr lang="en-US" sz="1400" kern="1200" dirty="0"/>
            <a:t>.</a:t>
          </a:r>
        </a:p>
      </dsp:txBody>
      <dsp:txXfrm>
        <a:off x="6043715" y="3184856"/>
        <a:ext cx="5665036" cy="269999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1">
            <a:lnSpc>
              <a:spcPct val="90000"/>
            </a:lnSpc>
            <a:spcBef>
              <a:spcPct val="0"/>
            </a:spcBef>
            <a:spcAft>
              <a:spcPct val="35000"/>
            </a:spcAft>
            <a:buNone/>
          </a:pPr>
          <a:r>
            <a:rPr lang="he-IL" sz="2300" b="0" i="0" kern="1200" dirty="0"/>
            <a:t>חוויה רגשית מורכבת משלושה חלקים: </a:t>
          </a:r>
        </a:p>
        <a:p>
          <a:pPr marL="0" lvl="0" indent="0" algn="ctr" defTabSz="1022350" rtl="1">
            <a:lnSpc>
              <a:spcPct val="90000"/>
            </a:lnSpc>
            <a:spcBef>
              <a:spcPct val="0"/>
            </a:spcBef>
            <a:spcAft>
              <a:spcPct val="35000"/>
            </a:spcAft>
            <a:buNone/>
          </a:pPr>
          <a:r>
            <a:rPr lang="he-IL" sz="2300" b="0" i="0" kern="1200" dirty="0"/>
            <a:t>תגובות פיזיולוגיות (תחושות גוף – דופק, הזעה, הורמונים),</a:t>
          </a:r>
        </a:p>
        <a:p>
          <a:pPr marL="0" lvl="0" indent="0" algn="ctr" defTabSz="1022350" rtl="1">
            <a:lnSpc>
              <a:spcPct val="90000"/>
            </a:lnSpc>
            <a:spcBef>
              <a:spcPct val="0"/>
            </a:spcBef>
            <a:spcAft>
              <a:spcPct val="35000"/>
            </a:spcAft>
            <a:buNone/>
          </a:pPr>
          <a:r>
            <a:rPr lang="he-IL" sz="2300" b="0" i="0" kern="1200" dirty="0"/>
            <a:t>הרגשה סובייקטיבית – אני מפחדת, אני שמחה. </a:t>
          </a:r>
        </a:p>
        <a:p>
          <a:pPr marL="0" lvl="0" indent="0" algn="ctr" defTabSz="1022350" rtl="1">
            <a:lnSpc>
              <a:spcPct val="90000"/>
            </a:lnSpc>
            <a:spcBef>
              <a:spcPct val="0"/>
            </a:spcBef>
            <a:spcAft>
              <a:spcPct val="35000"/>
            </a:spcAft>
            <a:buNone/>
          </a:pPr>
          <a:r>
            <a:rPr lang="he-IL" sz="2300" b="0" i="0" kern="1200" dirty="0"/>
            <a:t>תגובות התנהגותית (התקרבות, התרחקות)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רגש היא חוויה הגורמת לאדם הנאה או סבל</a:t>
          </a:r>
          <a:br>
            <a:rPr lang="en-US" sz="2000" kern="1200" dirty="0"/>
          </a:br>
          <a:r>
            <a:rPr lang="he-IL" sz="2000" kern="1200" dirty="0"/>
            <a:t>בתגובה לגירוי חיצוני (רעש חזק, אדם אהוב)</a:t>
          </a:r>
          <a:br>
            <a:rPr lang="en-US" sz="2000" kern="1200" dirty="0"/>
          </a:br>
          <a:r>
            <a:rPr lang="he-IL" sz="2000" kern="1200" dirty="0"/>
            <a:t>או גירוי פנימי (מחשבה או זיכרון).</a:t>
          </a:r>
        </a:p>
        <a:p>
          <a:pPr marL="0" lvl="0" indent="0" algn="ctr" defTabSz="889000" rtl="1">
            <a:lnSpc>
              <a:spcPct val="90000"/>
            </a:lnSpc>
            <a:spcBef>
              <a:spcPct val="0"/>
            </a:spcBef>
            <a:spcAft>
              <a:spcPct val="35000"/>
            </a:spcAft>
            <a:buNone/>
          </a:pPr>
          <a:endParaRPr lang="he-IL" sz="2000" kern="1200" dirty="0"/>
        </a:p>
        <a:p>
          <a:pPr marL="0" lvl="0" indent="0" algn="ctr" defTabSz="889000" rtl="1">
            <a:lnSpc>
              <a:spcPct val="90000"/>
            </a:lnSpc>
            <a:spcBef>
              <a:spcPct val="0"/>
            </a:spcBef>
            <a:spcAft>
              <a:spcPct val="35000"/>
            </a:spcAft>
            <a:buNone/>
          </a:pPr>
          <a:r>
            <a:rPr lang="he-IL" sz="2000" kern="1200" dirty="0"/>
            <a:t>מהם הרגשות הבסיסים?</a:t>
          </a:r>
        </a:p>
        <a:p>
          <a:pPr marL="0" lvl="0" indent="0" algn="ctr" defTabSz="889000" rtl="1">
            <a:lnSpc>
              <a:spcPct val="90000"/>
            </a:lnSpc>
            <a:spcBef>
              <a:spcPct val="0"/>
            </a:spcBef>
            <a:spcAft>
              <a:spcPct val="35000"/>
            </a:spcAft>
            <a:buNone/>
          </a:pPr>
          <a:r>
            <a:rPr lang="he-IL" sz="2000" b="0" i="0" kern="1200" dirty="0"/>
            <a:t>עצב, רגש שמחה, רגש פחד או פליאה ורגש כעס</a:t>
          </a:r>
          <a:endParaRPr lang="he-IL" sz="20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1">
            <a:lnSpc>
              <a:spcPct val="90000"/>
            </a:lnSpc>
            <a:spcBef>
              <a:spcPct val="0"/>
            </a:spcBef>
            <a:spcAft>
              <a:spcPct val="35000"/>
            </a:spcAft>
            <a:buNone/>
          </a:pPr>
          <a:r>
            <a:rPr lang="he-IL" sz="900" kern="1200" dirty="0" err="1"/>
            <a:t>האשה</a:t>
          </a:r>
          <a:r>
            <a:rPr lang="he-IL" sz="900" kern="1200" dirty="0"/>
            <a:t> שלא יודעת לפחד</a:t>
          </a:r>
        </a:p>
        <a:p>
          <a:pPr marL="0" lvl="0" indent="0" algn="ctr" defTabSz="400050" rtl="1">
            <a:lnSpc>
              <a:spcPct val="90000"/>
            </a:lnSpc>
            <a:spcBef>
              <a:spcPct val="0"/>
            </a:spcBef>
            <a:spcAft>
              <a:spcPct val="35000"/>
            </a:spcAft>
            <a:buNone/>
          </a:pPr>
          <a:r>
            <a:rPr lang="he-IL" sz="100" kern="1200" dirty="0"/>
            <a:t>החוקרים באוניברסיטת אייווה בארה"ב עושים הכול כדי להפחיד (טורונטו סאן) אישה בת 44 הסובלת מנזק מוחי ייחודי. האישה, שזהותה לא נחשפה וידועה רק כ-</a:t>
          </a:r>
          <a:r>
            <a:rPr lang="en-US" sz="100" kern="1200" dirty="0"/>
            <a:t>SM</a:t>
          </a:r>
          <a:r>
            <a:rPr lang="he-IL" sz="100" kern="1200" dirty="0"/>
            <a:t>, היא אחת מ-300 אנשים היחידים על פני כדור הארץ שלוקים במחלה הנדירה "אורבך-</a:t>
          </a:r>
          <a:r>
            <a:rPr lang="he-IL" sz="100" kern="1200" dirty="0" err="1"/>
            <a:t>ווייט</a:t>
          </a:r>
          <a:r>
            <a:rPr lang="he-IL" sz="100" kern="1200" dirty="0"/>
            <a:t>" – מוטציה גנטית שגורמת למגוון סימפטומים, במקרה שלה המחלה שחקה את </a:t>
          </a:r>
          <a:r>
            <a:rPr lang="he-IL" sz="100" kern="1200" dirty="0" err="1"/>
            <a:t>האמגידלה</a:t>
          </a:r>
          <a:r>
            <a:rPr lang="he-IL" sz="100" kern="1200" dirty="0"/>
            <a:t> במוח וגרמה לה לאבד את הפחד. מהכול.</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en-US" sz="100" kern="1200" dirty="0"/>
            <a:t>SM</a:t>
          </a:r>
          <a:r>
            <a:rPr lang="he-IL" sz="100" kern="1200" dirty="0"/>
            <a:t> ידועה בקרב מכריה כאישה שלא יודעת פחד אבל ג'סטין </a:t>
          </a:r>
          <a:r>
            <a:rPr lang="he-IL" sz="100" kern="1200" dirty="0" err="1"/>
            <a:t>פיינסטין</a:t>
          </a:r>
          <a:r>
            <a:rPr lang="he-IL" sz="100" kern="1200" dirty="0"/>
            <a:t> והקולגות שלו באוניברסיטת אייווה רצו להיות בטוחים אז הם החליטו לערוך עליה כמה ניסויים שיעזרו להעריך את מידת חוסר הפחד שלה. בהתחלה החוקרים לקחו אותה לחנות חיות אקזוטית, לאחר שהיא סיפרה להם שהיא שונאת נחשים ועכבישים אבל ברגע שהיא נכנסה לחנות היא נגעה בהם וליטפה אותם. למעשה, החוקרים נאלצו למנוע ממנה להתקרב לחיות היותר מסוכנות.</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he-IL" sz="100" kern="1200" dirty="0"/>
            <a:t>פחד (צילום: </a:t>
          </a:r>
          <a:r>
            <a:rPr lang="en-US" sz="100" kern="1200" dirty="0" err="1"/>
            <a:t>sumnersgraphicsinc</a:t>
          </a:r>
          <a:r>
            <a:rPr lang="en-US" sz="100" kern="1200" dirty="0"/>
            <a:t>, </a:t>
          </a:r>
          <a:r>
            <a:rPr lang="en-US" sz="100" kern="1200" dirty="0" err="1"/>
            <a:t>Istock</a:t>
          </a:r>
          <a:r>
            <a:rPr lang="he-IL" sz="100" kern="1200" dirty="0"/>
            <a:t>)</a:t>
          </a:r>
          <a:endParaRPr lang="en-US" sz="100" kern="1200" dirty="0"/>
        </a:p>
        <a:p>
          <a:pPr marL="0" lvl="0" indent="0" algn="ctr" defTabSz="400050" rtl="1">
            <a:lnSpc>
              <a:spcPct val="90000"/>
            </a:lnSpc>
            <a:spcBef>
              <a:spcPct val="0"/>
            </a:spcBef>
            <a:spcAft>
              <a:spcPct val="35000"/>
            </a:spcAft>
            <a:buNone/>
          </a:pPr>
          <a:r>
            <a:rPr lang="he-IL" sz="100" kern="1200" dirty="0"/>
            <a:t>כנראה שהיא פחות נהנית מסרטי אימה | צילום: </a:t>
          </a:r>
          <a:r>
            <a:rPr lang="en-US" sz="100" kern="1200" dirty="0" err="1"/>
            <a:t>sumnersgraphicsinc</a:t>
          </a:r>
          <a:r>
            <a:rPr lang="en-US" sz="100" kern="1200" dirty="0"/>
            <a:t>, </a:t>
          </a:r>
          <a:r>
            <a:rPr lang="en-US" sz="100" kern="1200" dirty="0" err="1"/>
            <a:t>Istock</a:t>
          </a:r>
          <a:endParaRPr lang="en-US" sz="100" kern="1200" dirty="0"/>
        </a:p>
        <a:p>
          <a:pPr marL="0" lvl="0" indent="0" algn="ctr" defTabSz="400050" rtl="1">
            <a:lnSpc>
              <a:spcPct val="90000"/>
            </a:lnSpc>
            <a:spcBef>
              <a:spcPct val="0"/>
            </a:spcBef>
            <a:spcAft>
              <a:spcPct val="35000"/>
            </a:spcAft>
            <a:buNone/>
          </a:pPr>
          <a:r>
            <a:rPr lang="he-IL" sz="100" kern="1200" dirty="0"/>
            <a:t>בסולם של אחד עד עשר, </a:t>
          </a:r>
          <a:r>
            <a:rPr lang="en-US" sz="100" kern="1200" dirty="0"/>
            <a:t>SM</a:t>
          </a:r>
          <a:r>
            <a:rPr lang="he-IL" sz="100" kern="1200" dirty="0"/>
            <a:t> מעולם לא דירגה את הפחד שלה מעבר לרמה 2 אז החוקרים החליטו להעלות שלב ולקחו אותה לבית ההבראה "</a:t>
          </a:r>
          <a:r>
            <a:rPr lang="he-IL" sz="100" kern="1200" dirty="0" err="1"/>
            <a:t>ווייברלי</a:t>
          </a:r>
          <a:r>
            <a:rPr lang="he-IL" sz="100" kern="1200" dirty="0"/>
            <a:t> הילס" </a:t>
          </a:r>
          <a:r>
            <a:rPr lang="he-IL" sz="100" kern="1200" dirty="0" err="1"/>
            <a:t>בלואיסוויל</a:t>
          </a:r>
          <a:r>
            <a:rPr lang="he-IL" sz="100" kern="1200" dirty="0"/>
            <a:t>, </a:t>
          </a:r>
          <a:r>
            <a:rPr lang="he-IL" sz="100" kern="1200" dirty="0" err="1"/>
            <a:t>קנטאקי</a:t>
          </a:r>
          <a:r>
            <a:rPr lang="he-IL" sz="100" kern="1200" dirty="0"/>
            <a:t> (ארה"ב), שנבנה בשנת 1910 עבור חולי שחפת ולפי החשד רדוף מאז רוחות. המקום צולם ונחקר על ידי </a:t>
          </a:r>
          <a:r>
            <a:rPr lang="he-IL" sz="100" kern="1200" dirty="0" err="1"/>
            <a:t>תכניות</a:t>
          </a:r>
          <a:r>
            <a:rPr lang="he-IL" sz="100" kern="1200" dirty="0"/>
            <a:t> טלוויזיה רבות והרבה חוקרי על-טבעי.</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he-IL" sz="100" kern="1200" dirty="0"/>
            <a:t>בזמן ש-</a:t>
          </a:r>
          <a:r>
            <a:rPr lang="en-US" sz="100" kern="1200" dirty="0"/>
            <a:t>SM</a:t>
          </a:r>
          <a:r>
            <a:rPr lang="he-IL" sz="100" kern="1200" dirty="0"/>
            <a:t> הסתובבה בבית ההבראה, אנשים בתחפושות של מפלצות, רוצחים ורוחות רפאים התחבאו בפינות חשוכות (אמרתי מחקר, לא אמרתי שזה המחקר המקצועי והאמין ביותר שנערך). </a:t>
          </a:r>
          <a:r>
            <a:rPr lang="en-US" sz="100" kern="1200" dirty="0"/>
            <a:t>SM</a:t>
          </a:r>
          <a:r>
            <a:rPr lang="he-IL" sz="100" kern="1200" dirty="0"/>
            <a:t> התהלכה במבנה העתיק בזמן שהרוחות והשדים קפצו מולה והיא אפילו לא נבהלה. אתם יודעים, כמו ברכבת שדים בלונה פארק בתל אביב. כדי להפוך את הניסוי </a:t>
          </a:r>
          <a:r>
            <a:rPr lang="he-IL" sz="100" kern="1200" dirty="0" err="1"/>
            <a:t>לקצת</a:t>
          </a:r>
          <a:r>
            <a:rPr lang="he-IL" sz="100" kern="1200" dirty="0"/>
            <a:t> יותר אמין, החוקרים הובילו באותו מסלול נשים אחרות וכולן נבהלו מאוד כש-</a:t>
          </a:r>
          <a:r>
            <a:rPr lang="en-US" sz="100" kern="1200" dirty="0"/>
            <a:t>SM</a:t>
          </a:r>
          <a:r>
            <a:rPr lang="he-IL" sz="100" kern="1200" dirty="0"/>
            <a:t> רק צחקה בקול.</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he-IL" sz="100" kern="1200" dirty="0"/>
            <a:t>בזמן ששאר הנשים צרחו את עצמן לדעת, </a:t>
          </a:r>
          <a:r>
            <a:rPr lang="en-US" sz="100" kern="1200" dirty="0"/>
            <a:t>SM</a:t>
          </a:r>
          <a:r>
            <a:rPr lang="he-IL" sz="100" kern="1200" dirty="0"/>
            <a:t> לא הפגינה שום היסוס לפני פניות חשוכות או באזורים נסתרים ולמעשה דירגה את מדד הפחד שלה על אפס במהלך כל הניסוי. לדבריה, זה היה מרגש. לבסוף, החוקרים ניסו תרגיל קלאסי – סרטי אימה. אבל כנראה שהסצנות הכי מפחידות בפרויקט המכשפה מבלייר, הניצוץ והצלצול לא מספיק מפחידות בשביל להרעיד לה את </a:t>
          </a:r>
          <a:r>
            <a:rPr lang="he-IL" sz="100" kern="1200" dirty="0" err="1"/>
            <a:t>האמיגדלה</a:t>
          </a:r>
          <a:r>
            <a:rPr lang="he-IL" sz="100" kern="1200" dirty="0"/>
            <a:t> והיא ממש נהנתה מהסרטים.</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he-IL" sz="100" kern="1200" dirty="0"/>
            <a:t>חשוב להבין שהיא לא מנותקת מהמציאות והתגובה שלה לא קרה באופן כללי. היא צחקה כשצפתה בחיות ותינוקות עושים משהו משעשע, היא נגעלה ממראה גבר אוכל צואה של כלב והתעצבה כשחייל ירה בילד קטן – היא רק לא יודעת לפחד.</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he-IL" sz="100" kern="1200" dirty="0"/>
            <a:t>לאורך כל חייה הבוגרים, </a:t>
          </a:r>
          <a:r>
            <a:rPr lang="en-US" sz="100" kern="1200" dirty="0"/>
            <a:t>SM</a:t>
          </a:r>
          <a:r>
            <a:rPr lang="he-IL" sz="100" kern="1200" dirty="0"/>
            <a:t> נותרה חסרת פחד, גם כשנרקומן איים על צווארה עם סכין בפארק באמצע הלילה, גם כשהיא כמעט נהרגה בסכסוך עם בן זוגה וגם כשהייתה בת ערובה באיומי אקדח (חיים מעניינים היו לה). החוקרים גילו כי היא זוכרת אירועים שהתרחשו בילדותה, היא מבינה את משמעות המילים טרור ופאניקה, ומזהה פחד בפניהם של אנשים אחרים.</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he-IL" sz="100" kern="1200" dirty="0"/>
            <a:t>החוקרים, שלא הצליחו להפחיד את </a:t>
          </a:r>
          <a:r>
            <a:rPr lang="en-US" sz="100" kern="1200" dirty="0"/>
            <a:t>SM</a:t>
          </a:r>
          <a:r>
            <a:rPr lang="he-IL" sz="100" kern="1200" dirty="0"/>
            <a:t>, ניסו להעריך את תפיסת הפחד שלה. הם הסיקו שחוסר הפחד שלה מונע ממנה להבין סיטואציות מסוכנות ולהתחמק מהן. אולי בגלל זה היו לה חיים מרגשים כל כך. "למרות חוסר היכולת שלה לחוש פחד, </a:t>
          </a:r>
          <a:r>
            <a:rPr lang="en-US" sz="100" kern="1200" dirty="0"/>
            <a:t>SM</a:t>
          </a:r>
          <a:r>
            <a:rPr lang="he-IL" sz="100" kern="1200" dirty="0"/>
            <a:t> מסוגלת להביע רגשות בסיסיים אחרים. הממצאים תומכים בטענה </a:t>
          </a:r>
          <a:r>
            <a:rPr lang="he-IL" sz="100" kern="1200" dirty="0" err="1"/>
            <a:t>שלאמיגדלה</a:t>
          </a:r>
          <a:r>
            <a:rPr lang="he-IL" sz="100" kern="1200" dirty="0"/>
            <a:t> תפקיד חשוב בביסוס הפחד והתגובה של הגוף לפחד הזה", סיכמו עורכי המחקר.</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he-IL" sz="100" kern="1200" dirty="0"/>
            <a:t>מוח (צילום: </a:t>
          </a:r>
          <a:r>
            <a:rPr lang="en-US" sz="100" kern="1200" dirty="0"/>
            <a:t>Henrik Jonsson, </a:t>
          </a:r>
          <a:r>
            <a:rPr lang="en-US" sz="100" kern="1200" dirty="0" err="1"/>
            <a:t>Istock</a:t>
          </a:r>
          <a:r>
            <a:rPr lang="he-IL" sz="100" kern="1200" dirty="0"/>
            <a:t>)</a:t>
          </a:r>
          <a:endParaRPr lang="en-US" sz="100" kern="1200" dirty="0"/>
        </a:p>
        <a:p>
          <a:pPr marL="0" lvl="0" indent="0" algn="ctr" defTabSz="400050" rtl="1">
            <a:lnSpc>
              <a:spcPct val="90000"/>
            </a:lnSpc>
            <a:spcBef>
              <a:spcPct val="0"/>
            </a:spcBef>
            <a:spcAft>
              <a:spcPct val="35000"/>
            </a:spcAft>
            <a:buNone/>
          </a:pPr>
          <a:r>
            <a:rPr lang="he-IL" sz="100" kern="1200" dirty="0"/>
            <a:t>יש תפקיד לפחד - לדאוג </a:t>
          </a:r>
          <a:r>
            <a:rPr lang="he-IL" sz="100" kern="1200" dirty="0" err="1"/>
            <a:t>שתשארו</a:t>
          </a:r>
          <a:r>
            <a:rPr lang="he-IL" sz="100" kern="1200" dirty="0"/>
            <a:t> בחיים | צילום: </a:t>
          </a:r>
          <a:r>
            <a:rPr lang="en-US" sz="100" kern="1200" dirty="0"/>
            <a:t>Henrik Jonsson, </a:t>
          </a:r>
          <a:r>
            <a:rPr lang="en-US" sz="100" kern="1200" dirty="0" err="1"/>
            <a:t>Istock</a:t>
          </a:r>
          <a:endParaRPr lang="en-US" sz="100" kern="1200" dirty="0"/>
        </a:p>
        <a:p>
          <a:pPr marL="0" lvl="0" indent="0" algn="ctr" defTabSz="400050" rtl="1">
            <a:lnSpc>
              <a:spcPct val="90000"/>
            </a:lnSpc>
            <a:spcBef>
              <a:spcPct val="0"/>
            </a:spcBef>
            <a:spcAft>
              <a:spcPct val="35000"/>
            </a:spcAft>
            <a:buNone/>
          </a:pPr>
          <a:r>
            <a:rPr lang="he-IL" sz="100" kern="1200" dirty="0"/>
            <a:t>מעניין איך היה נראה באמת עולם ללא פחד? לא עולם פראי בו כולנו נדרסים ונופלים מבניינים גבוהים באדישות, אלא עולם נטול חרדות מודרניות ולא מציאותיות; עולם בלי הלחצים המיותרים של היומיום.</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he-IL" sz="100" kern="1200" dirty="0"/>
            <a:t>יש תפקיד לפחד - הוא שומר עלינו בחיים, אבל אנחנו כבר מזמן לא בסכנת חיים קיומית יומיומית. רובנו, לפחות. החרדה היא מנגנון מתוחכם שפותח במהלך האבולוציה ועזר לנו להימנע מהפיכה לארוחת הערב של חיות טרף, בזכות שימור זיכרון טראומתי שלי או של אדם אחר והפעלת מנגנוני החירום של הגוף ברגע.</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he-IL" sz="100" kern="1200" dirty="0"/>
            <a:t>בפועל, מנגנון החרדה גורם לפגיעה קשה באיכות החיים – לא מחשש למוות אלא מחשש לפיטורים, קבלת ציונים נמוכים, ירידה בסולם הדרגות החברתי ועוד כל מיני מרעין </a:t>
          </a:r>
          <a:r>
            <a:rPr lang="he-IL" sz="100" kern="1200" dirty="0" err="1"/>
            <a:t>בישין</a:t>
          </a:r>
          <a:r>
            <a:rPr lang="he-IL" sz="100" kern="1200" dirty="0"/>
            <a:t> שהונצחו כאבני יסוד של התרבות המודרנית ומנווטים אותנו בתהליכי קבלת ההחלטות שלנו ביומיום.</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he-IL" sz="100" kern="1200" dirty="0"/>
            <a:t>עולם ללא פחד ינתק אותנו מחוטי החרדה המניעים אותנו כמריונטות, יכניס את כולנו לפרופורציות כדי שנבין שהחרדה מקורה ביחסים של העבר עם העתיד – היא לא מתקיימת בהווה – ומי שחי בהווה לא צריך לחשוש כי להחלטות יש השפעה רק על העתיד.</a:t>
          </a:r>
          <a:endParaRPr lang="en-US" sz="100" kern="1200" dirty="0"/>
        </a:p>
        <a:p>
          <a:pPr marL="0" lvl="0" indent="0" algn="ctr" defTabSz="400050" rtl="1">
            <a:lnSpc>
              <a:spcPct val="90000"/>
            </a:lnSpc>
            <a:spcBef>
              <a:spcPct val="0"/>
            </a:spcBef>
            <a:spcAft>
              <a:spcPct val="35000"/>
            </a:spcAft>
            <a:buNone/>
          </a:pPr>
          <a:endParaRPr lang="en-US" sz="100" kern="1200" dirty="0"/>
        </a:p>
        <a:p>
          <a:pPr marL="0" lvl="0" indent="0" algn="ctr" defTabSz="400050" rtl="1">
            <a:lnSpc>
              <a:spcPct val="90000"/>
            </a:lnSpc>
            <a:spcBef>
              <a:spcPct val="0"/>
            </a:spcBef>
            <a:spcAft>
              <a:spcPct val="35000"/>
            </a:spcAft>
            <a:buNone/>
          </a:pPr>
          <a:r>
            <a:rPr lang="he-IL" sz="100" kern="1200" dirty="0"/>
            <a:t>זה נשמע מופשט מדי, אבל כך גם ההבנה שיש קבוצת כלי דם ונוירונים הנקראים </a:t>
          </a:r>
          <a:r>
            <a:rPr lang="he-IL" sz="100" kern="1200" dirty="0" err="1"/>
            <a:t>אמגידלה</a:t>
          </a:r>
          <a:r>
            <a:rPr lang="he-IL" sz="100" kern="1200" dirty="0"/>
            <a:t>, והם אלה שגורמים לחלקנו לאבד את דעתם ולחלק אחר מאפשרים חיים שלווים. כנראה שזה רק עניין של אימון.</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1">
            <a:lnSpc>
              <a:spcPct val="90000"/>
            </a:lnSpc>
            <a:spcBef>
              <a:spcPct val="0"/>
            </a:spcBef>
            <a:spcAft>
              <a:spcPct val="35000"/>
            </a:spcAft>
            <a:buNone/>
          </a:pPr>
          <a:r>
            <a:rPr lang="he-IL" sz="2300" kern="1200" dirty="0"/>
            <a:t>מה עושים לנו הרגשות?</a:t>
          </a:r>
        </a:p>
        <a:p>
          <a:pPr marL="0" lvl="0" indent="0" algn="ctr" defTabSz="1022350" rtl="1">
            <a:lnSpc>
              <a:spcPct val="90000"/>
            </a:lnSpc>
            <a:spcBef>
              <a:spcPct val="0"/>
            </a:spcBef>
            <a:spcAft>
              <a:spcPct val="35000"/>
            </a:spcAft>
            <a:buNone/>
          </a:pPr>
          <a:r>
            <a:rPr lang="he-IL" sz="2300" kern="1200" dirty="0"/>
            <a:t>מגבירים עוררות</a:t>
          </a:r>
        </a:p>
        <a:p>
          <a:pPr marL="0" lvl="0" indent="0" algn="ctr" defTabSz="1022350" rtl="1">
            <a:lnSpc>
              <a:spcPct val="90000"/>
            </a:lnSpc>
            <a:spcBef>
              <a:spcPct val="0"/>
            </a:spcBef>
            <a:spcAft>
              <a:spcPct val="35000"/>
            </a:spcAft>
            <a:buNone/>
          </a:pPr>
          <a:r>
            <a:rPr lang="he-IL" sz="2300" kern="1200" dirty="0"/>
            <a:t>מניעים לפעולה – נותנים מוטיבציה. </a:t>
          </a:r>
        </a:p>
        <a:p>
          <a:pPr marL="0" lvl="0" indent="0" algn="ctr" defTabSz="1022350" rtl="1">
            <a:lnSpc>
              <a:spcPct val="90000"/>
            </a:lnSpc>
            <a:spcBef>
              <a:spcPct val="0"/>
            </a:spcBef>
            <a:spcAft>
              <a:spcPct val="35000"/>
            </a:spcAft>
            <a:buNone/>
          </a:pPr>
          <a:r>
            <a:rPr lang="he-IL" sz="2300" kern="1200" dirty="0"/>
            <a:t>מכוונים התנהגות</a:t>
          </a:r>
        </a:p>
        <a:p>
          <a:pPr marL="0" lvl="0" indent="0" algn="ctr" defTabSz="1022350" rtl="1">
            <a:lnSpc>
              <a:spcPct val="90000"/>
            </a:lnSpc>
            <a:spcBef>
              <a:spcPct val="0"/>
            </a:spcBef>
            <a:spcAft>
              <a:spcPct val="35000"/>
            </a:spcAft>
            <a:buNone/>
          </a:pPr>
          <a:r>
            <a:rPr lang="he-IL" sz="2300" kern="1200" dirty="0"/>
            <a:t>משמשים ערוץ תקשורת עם הסובבים אותו. </a:t>
          </a:r>
        </a:p>
        <a:p>
          <a:pPr marL="0" lvl="0" indent="0" algn="ctr" defTabSz="1022350" rtl="1">
            <a:lnSpc>
              <a:spcPct val="90000"/>
            </a:lnSpc>
            <a:spcBef>
              <a:spcPct val="0"/>
            </a:spcBef>
            <a:spcAft>
              <a:spcPct val="35000"/>
            </a:spcAft>
            <a:buNone/>
          </a:pPr>
          <a:endParaRPr lang="en-US" sz="2300" kern="1200" dirty="0"/>
        </a:p>
      </dsp:txBody>
      <dsp:txXfrm>
        <a:off x="6043715" y="3184856"/>
        <a:ext cx="5665036" cy="269999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כאשר האדם למשל בא בשעה טובה בברית הנישואין או נולד לו בן והוא חש תחושת שמחה, האם הוא מרגיש שהוא תופס את המציאות ולכן הוא שמח, או שהוא מרגיש שהוא שמח? על פי רוב </a:t>
          </a:r>
          <a:r>
            <a:rPr lang="he-IL" sz="1700" b="0" i="0" kern="1200" dirty="0">
              <a:highlight>
                <a:srgbClr val="FF00FF"/>
              </a:highlight>
            </a:rPr>
            <a:t>הוא תופס את השמחה כהרגשה</a:t>
          </a:r>
          <a:r>
            <a:rPr lang="he-IL" sz="1700" b="0" i="0" kern="1200" dirty="0"/>
            <a:t>, לא כמציאות.</a:t>
          </a:r>
        </a:p>
        <a:p>
          <a:pPr marL="0" lvl="0" indent="0" algn="ctr" defTabSz="755650" rtl="1">
            <a:lnSpc>
              <a:spcPct val="90000"/>
            </a:lnSpc>
            <a:spcBef>
              <a:spcPct val="0"/>
            </a:spcBef>
            <a:spcAft>
              <a:spcPct val="35000"/>
            </a:spcAft>
            <a:buNone/>
          </a:pPr>
          <a:r>
            <a:rPr lang="he-IL" sz="1700" b="0" i="0" kern="1200" dirty="0"/>
            <a:t>כאשר לעומת זאת האדם מרגיש קור וחום, אם ישאלוהו מה הוא מרגיש, יאמר שהוא </a:t>
          </a:r>
          <a:r>
            <a:rPr lang="he-IL" sz="1700" b="0" i="0" kern="1200" dirty="0">
              <a:highlight>
                <a:srgbClr val="FF00FF"/>
              </a:highlight>
            </a:rPr>
            <a:t>מרגיש את המציאות</a:t>
          </a:r>
          <a:r>
            <a:rPr lang="he-IL" sz="1700" b="0" i="0" kern="1200" dirty="0"/>
            <a:t>. </a:t>
          </a:r>
        </a:p>
        <a:p>
          <a:pPr marL="0" lvl="0" indent="0" algn="ctr" defTabSz="755650" rtl="1">
            <a:lnSpc>
              <a:spcPct val="90000"/>
            </a:lnSpc>
            <a:spcBef>
              <a:spcPct val="0"/>
            </a:spcBef>
            <a:spcAft>
              <a:spcPct val="35000"/>
            </a:spcAft>
            <a:buNone/>
          </a:pPr>
          <a:r>
            <a:rPr lang="he-IL" sz="1700" b="0" i="0" kern="1200" dirty="0"/>
            <a:t>המציאות היא שכעת קר או חם. </a:t>
          </a:r>
          <a:r>
            <a:rPr lang="he-IL" sz="1700" b="0" i="0" kern="1200" dirty="0" err="1"/>
            <a:t>משא"כ</a:t>
          </a:r>
          <a:r>
            <a:rPr lang="he-IL" sz="1700" b="0" i="0" kern="1200" dirty="0"/>
            <a:t> כאשר הוא מרגיש שמחה, הוא מפרש זאת כך: אני שמח, אך לא שאני מרגיש את המציאות.</a:t>
          </a:r>
          <a:endParaRPr lang="he-IL" sz="17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כאשר האדם למשל מרגיש חום או קור, ברור לו כי הרגשות אלו חלוקות מהרגשות הנפש כשמחה, עצבות, כעס וכדומה, והחילוק ברור: את השמחה והעצב </a:t>
          </a:r>
          <a:r>
            <a:rPr lang="he-IL" sz="1700" b="0" i="0" kern="1200" dirty="0">
              <a:highlight>
                <a:srgbClr val="FF00FF"/>
              </a:highlight>
            </a:rPr>
            <a:t>הנפש מרגישה</a:t>
          </a:r>
          <a:r>
            <a:rPr lang="he-IL" sz="1700" b="0" i="0" kern="1200" dirty="0"/>
            <a:t>, ואילו את החום והקור </a:t>
          </a:r>
          <a:r>
            <a:rPr lang="he-IL" sz="1700" b="0" i="0" kern="1200" dirty="0">
              <a:highlight>
                <a:srgbClr val="FF00FF"/>
              </a:highlight>
            </a:rPr>
            <a:t>הגוף מרגיש</a:t>
          </a:r>
          <a:r>
            <a:rPr lang="he-IL" sz="1700" b="0" i="0" kern="1200" dirty="0"/>
            <a:t>. אבל מי מרגיש מה הגוף מרגיש? </a:t>
          </a:r>
          <a:r>
            <a:rPr lang="he-IL" sz="1700" b="0" i="0" kern="1200" dirty="0">
              <a:highlight>
                <a:srgbClr val="FF00FF"/>
              </a:highlight>
            </a:rPr>
            <a:t>הנפש!</a:t>
          </a:r>
        </a:p>
        <a:p>
          <a:pPr marL="0" lvl="0" indent="0" algn="ctr" defTabSz="755650" rtl="1">
            <a:lnSpc>
              <a:spcPct val="90000"/>
            </a:lnSpc>
            <a:spcBef>
              <a:spcPct val="0"/>
            </a:spcBef>
            <a:spcAft>
              <a:spcPct val="35000"/>
            </a:spcAft>
            <a:buNone/>
          </a:pPr>
          <a:r>
            <a:rPr lang="he-IL" sz="1700" b="0" i="0" kern="1200" dirty="0"/>
            <a:t>ישנם, אם כן, שני סוגי הרגשות בנפש האדם - הרגשה מה הנפש מרגישה, והרגשה מה הגוף מרגיש, </a:t>
          </a:r>
        </a:p>
        <a:p>
          <a:pPr marL="0" lvl="0" indent="0" algn="ctr" defTabSz="755650" rtl="1">
            <a:lnSpc>
              <a:spcPct val="90000"/>
            </a:lnSpc>
            <a:spcBef>
              <a:spcPct val="0"/>
            </a:spcBef>
            <a:spcAft>
              <a:spcPct val="35000"/>
            </a:spcAft>
            <a:buNone/>
          </a:pPr>
          <a:r>
            <a:rPr lang="he-IL" sz="1700" b="0" i="0" kern="1200" dirty="0"/>
            <a:t>וטמון ביניהם הבדל דק ונפלא עד מאוד: את הרגשות הנפש - שמחה, עצב, כעס, שנאה וכו' - תופסים אנו בדרך כלל כהרגשות פרטיות בתוך נפשותינו, לא כמציאות. </a:t>
          </a:r>
        </a:p>
        <a:p>
          <a:pPr marL="0" lvl="0" indent="0" algn="ctr" defTabSz="755650" rtl="1">
            <a:lnSpc>
              <a:spcPct val="90000"/>
            </a:lnSpc>
            <a:spcBef>
              <a:spcPct val="0"/>
            </a:spcBef>
            <a:spcAft>
              <a:spcPct val="35000"/>
            </a:spcAft>
            <a:buNone/>
          </a:pPr>
          <a:r>
            <a:rPr lang="he-IL" sz="1700" b="0" i="0" kern="1200" dirty="0"/>
            <a:t>אבל את הרגשות הגוף כחום וקור, אנו תופסים כמציאות!</a:t>
          </a:r>
          <a:endParaRPr lang="he-IL" sz="17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endParaRPr lang="he-IL" sz="17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תחושה זו נובעת מהיות האדם מציאות של נפש המולבשת בתוך גוף, על כן הוא מרגיש שהמציאות היא מה שהגוף מרגיש, ואילו מה שהנפש מרגישה זהו מין עולם לעצמו הנקרא "עולם </a:t>
          </a:r>
          <a:r>
            <a:rPr lang="he-IL" sz="1700" b="0" i="0" kern="1200" dirty="0" err="1"/>
            <a:t>ההרגשים</a:t>
          </a:r>
          <a:r>
            <a:rPr lang="he-IL" sz="1700" b="0" i="0" kern="1200" dirty="0"/>
            <a:t>"...</a:t>
          </a:r>
          <a:endParaRPr lang="he-IL" sz="1700" kern="1200" dirty="0"/>
        </a:p>
      </dsp:txBody>
      <dsp:txXfrm>
        <a:off x="6043715" y="3184856"/>
        <a:ext cx="5665036" cy="269999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המחקר מגלה </a:t>
          </a:r>
          <a:r>
            <a:rPr lang="he-IL" sz="2000" b="0" i="0" kern="1200" dirty="0"/>
            <a:t>שגם לילדים צעירים מאוד יש חוש מוסר בסיסי. </a:t>
          </a:r>
        </a:p>
        <a:p>
          <a:pPr marL="0" lvl="0" indent="0" algn="ctr" defTabSz="889000" rtl="1">
            <a:lnSpc>
              <a:spcPct val="90000"/>
            </a:lnSpc>
            <a:spcBef>
              <a:spcPct val="0"/>
            </a:spcBef>
            <a:spcAft>
              <a:spcPct val="35000"/>
            </a:spcAft>
            <a:buNone/>
          </a:pPr>
          <a:r>
            <a:rPr lang="he-IL" sz="2000" b="0" i="0" kern="1200" dirty="0"/>
            <a:t>לדוגמה, הוא גילה שתינוקות עד גיל חצי שנה מעדיפים לצפות בסצנות שבהן דמות אחת עוזרת לדמות אחרת ולא בסצנות שבהן דמות אחת מעכבת אחרת. העדפה זו מעידה על כך שלתינוקות יש תחושת צדק ואמפתיה מולדת.</a:t>
          </a:r>
          <a:endParaRPr lang="he-IL" sz="20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0" i="0" kern="1200" dirty="0"/>
            <a:t>בניגוד לאמונה הרווחת, ההיגיון המוסרי שלנו אינו תוצר של תרבות או חינוך, אלא יכולת מולדת שמתגלה בשלב מוקדם בחיים.</a:t>
          </a:r>
        </a:p>
        <a:p>
          <a:pPr marL="0" lvl="0" indent="0" algn="ctr" defTabSz="889000" rtl="1">
            <a:lnSpc>
              <a:spcPct val="90000"/>
            </a:lnSpc>
            <a:spcBef>
              <a:spcPct val="0"/>
            </a:spcBef>
            <a:spcAft>
              <a:spcPct val="35000"/>
            </a:spcAft>
            <a:buNone/>
          </a:pPr>
          <a:r>
            <a:rPr lang="he-IL" sz="2000" b="0" i="0" kern="1200" dirty="0"/>
            <a:t>אלוקים ברא אותנו מראש לפי האמת האלוקית, כאשר נעשה את רצונו נרגיש טוב. </a:t>
          </a:r>
          <a:endParaRPr lang="he-IL" sz="20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endParaRPr lang="he-IL" sz="2000" b="0" i="0" kern="1200" dirty="0"/>
        </a:p>
        <a:p>
          <a:pPr marL="0" lvl="0" indent="0" algn="ctr" defTabSz="889000" rtl="1">
            <a:lnSpc>
              <a:spcPct val="90000"/>
            </a:lnSpc>
            <a:spcBef>
              <a:spcPct val="0"/>
            </a:spcBef>
            <a:spcAft>
              <a:spcPct val="35000"/>
            </a:spcAft>
            <a:buNone/>
          </a:pPr>
          <a:r>
            <a:rPr lang="he-IL" sz="2000" b="0" i="0" kern="1200" dirty="0"/>
            <a:t>לכאורה התשובה המדהימה</a:t>
          </a:r>
        </a:p>
        <a:p>
          <a:pPr marL="0" lvl="0" indent="0" algn="ctr" defTabSz="889000" rtl="1">
            <a:lnSpc>
              <a:spcPct val="90000"/>
            </a:lnSpc>
            <a:spcBef>
              <a:spcPct val="0"/>
            </a:spcBef>
            <a:spcAft>
              <a:spcPct val="35000"/>
            </a:spcAft>
            <a:buNone/>
          </a:pPr>
          <a:r>
            <a:rPr lang="he-IL" sz="2000" b="0" i="0" kern="1200" dirty="0"/>
            <a:t>אלוקים ברא את האדם להתענג על הבורא</a:t>
          </a:r>
        </a:p>
        <a:p>
          <a:pPr marL="0" lvl="0" indent="0" algn="ctr" defTabSz="889000" rtl="1">
            <a:lnSpc>
              <a:spcPct val="90000"/>
            </a:lnSpc>
            <a:spcBef>
              <a:spcPct val="0"/>
            </a:spcBef>
            <a:spcAft>
              <a:spcPct val="35000"/>
            </a:spcAft>
            <a:buNone/>
          </a:pPr>
          <a:r>
            <a:rPr lang="he-IL" sz="2000" b="0" i="0" kern="1200" dirty="0"/>
            <a:t>וכיצד זה קורה?</a:t>
          </a:r>
        </a:p>
        <a:p>
          <a:pPr marL="0" lvl="0" indent="0" algn="ctr" defTabSz="889000" rtl="1">
            <a:lnSpc>
              <a:spcPct val="90000"/>
            </a:lnSpc>
            <a:spcBef>
              <a:spcPct val="0"/>
            </a:spcBef>
            <a:spcAft>
              <a:spcPct val="35000"/>
            </a:spcAft>
            <a:buNone/>
          </a:pPr>
          <a:r>
            <a:rPr lang="he-IL" sz="2000" b="0" i="0" kern="1200" dirty="0"/>
            <a:t>כאשר הוא מתנהג במידות של אלוקים - והלכת בדרכיו. </a:t>
          </a:r>
        </a:p>
        <a:p>
          <a:pPr marL="0" lvl="0" indent="0" algn="ctr" defTabSz="889000" rtl="1">
            <a:lnSpc>
              <a:spcPct val="90000"/>
            </a:lnSpc>
            <a:spcBef>
              <a:spcPct val="0"/>
            </a:spcBef>
            <a:spcAft>
              <a:spcPct val="35000"/>
            </a:spcAft>
            <a:buNone/>
          </a:pPr>
          <a:endParaRPr lang="he-IL" sz="2000" b="0" i="0" kern="1200" dirty="0"/>
        </a:p>
        <a:p>
          <a:pPr marL="0" lvl="0" indent="0" algn="ctr" defTabSz="889000" rtl="1">
            <a:lnSpc>
              <a:spcPct val="90000"/>
            </a:lnSpc>
            <a:spcBef>
              <a:spcPct val="0"/>
            </a:spcBef>
            <a:spcAft>
              <a:spcPct val="35000"/>
            </a:spcAft>
            <a:buNone/>
          </a:pPr>
          <a:r>
            <a:rPr lang="he-IL" sz="2000" b="0" i="0" kern="1200" dirty="0"/>
            <a:t>זה לכאורה תגלית מדהימה.</a:t>
          </a:r>
          <a:endParaRPr lang="he-IL" sz="20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b="0" i="0" kern="1200" dirty="0"/>
            <a:t>התבוננות בזה יכולה להביא את האדם לרגש עצום של אמונה ואהבה לבורא.</a:t>
          </a:r>
        </a:p>
        <a:p>
          <a:pPr marL="0" lvl="0" indent="0" algn="ctr" defTabSz="533400" rtl="1">
            <a:lnSpc>
              <a:spcPct val="90000"/>
            </a:lnSpc>
            <a:spcBef>
              <a:spcPct val="0"/>
            </a:spcBef>
            <a:spcAft>
              <a:spcPct val="35000"/>
            </a:spcAft>
            <a:buNone/>
          </a:pPr>
          <a:r>
            <a:rPr lang="he-IL" sz="1200" b="0" i="0" kern="1200" dirty="0"/>
            <a:t>יש כאן שאלה פשוטה</a:t>
          </a:r>
        </a:p>
        <a:p>
          <a:pPr marL="0" lvl="0" indent="0" algn="ctr" defTabSz="533400" rtl="1">
            <a:lnSpc>
              <a:spcPct val="90000"/>
            </a:lnSpc>
            <a:spcBef>
              <a:spcPct val="0"/>
            </a:spcBef>
            <a:spcAft>
              <a:spcPct val="35000"/>
            </a:spcAft>
            <a:buNone/>
          </a:pPr>
          <a:r>
            <a:rPr lang="he-IL" sz="1200" b="0" i="0" kern="1200" dirty="0"/>
            <a:t>מדוע שאני אוהב אני מרגיש נפלא</a:t>
          </a:r>
        </a:p>
        <a:p>
          <a:pPr marL="0" lvl="0" indent="0" algn="ctr" defTabSz="533400" rtl="1">
            <a:lnSpc>
              <a:spcPct val="90000"/>
            </a:lnSpc>
            <a:spcBef>
              <a:spcPct val="0"/>
            </a:spcBef>
            <a:spcAft>
              <a:spcPct val="35000"/>
            </a:spcAft>
            <a:buNone/>
          </a:pPr>
          <a:r>
            <a:rPr lang="he-IL" sz="1200" b="0" i="0" kern="1200" dirty="0"/>
            <a:t>וכאשר אני שונא אני מרגיש כאב?</a:t>
          </a:r>
        </a:p>
        <a:p>
          <a:pPr marL="0" lvl="0" indent="0" algn="ctr" defTabSz="533400" rtl="1">
            <a:lnSpc>
              <a:spcPct val="90000"/>
            </a:lnSpc>
            <a:spcBef>
              <a:spcPct val="0"/>
            </a:spcBef>
            <a:spcAft>
              <a:spcPct val="35000"/>
            </a:spcAft>
            <a:buNone/>
          </a:pPr>
          <a:endParaRPr lang="he-IL" sz="1200" b="0" i="0" kern="1200" dirty="0"/>
        </a:p>
        <a:p>
          <a:pPr marL="0" lvl="0" indent="0" algn="ctr" defTabSz="533400" rtl="1">
            <a:lnSpc>
              <a:spcPct val="90000"/>
            </a:lnSpc>
            <a:spcBef>
              <a:spcPct val="0"/>
            </a:spcBef>
            <a:spcAft>
              <a:spcPct val="35000"/>
            </a:spcAft>
            <a:buNone/>
          </a:pPr>
          <a:r>
            <a:rPr lang="he-IL" sz="1200" b="0" i="0" kern="1200" dirty="0"/>
            <a:t>מדוע כאשר אני נדיב אני מרגיש נפלא</a:t>
          </a:r>
        </a:p>
        <a:p>
          <a:pPr marL="0" lvl="0" indent="0" algn="ctr" defTabSz="533400" rtl="1">
            <a:lnSpc>
              <a:spcPct val="90000"/>
            </a:lnSpc>
            <a:spcBef>
              <a:spcPct val="0"/>
            </a:spcBef>
            <a:spcAft>
              <a:spcPct val="35000"/>
            </a:spcAft>
            <a:buNone/>
          </a:pPr>
          <a:r>
            <a:rPr lang="he-IL" sz="1200" b="0" i="0" kern="1200" dirty="0"/>
            <a:t>וכאשר אני מקנא אני מרגיש כאב?</a:t>
          </a:r>
        </a:p>
        <a:p>
          <a:pPr marL="0" lvl="0" indent="0" algn="ctr" defTabSz="533400" rtl="1">
            <a:lnSpc>
              <a:spcPct val="90000"/>
            </a:lnSpc>
            <a:spcBef>
              <a:spcPct val="0"/>
            </a:spcBef>
            <a:spcAft>
              <a:spcPct val="35000"/>
            </a:spcAft>
            <a:buNone/>
          </a:pPr>
          <a:endParaRPr lang="he-IL" sz="1200" b="0" i="0" kern="1200" dirty="0"/>
        </a:p>
        <a:p>
          <a:pPr marL="0" lvl="0" indent="0" algn="ctr" defTabSz="533400" rtl="1">
            <a:lnSpc>
              <a:spcPct val="90000"/>
            </a:lnSpc>
            <a:spcBef>
              <a:spcPct val="0"/>
            </a:spcBef>
            <a:spcAft>
              <a:spcPct val="35000"/>
            </a:spcAft>
            <a:buNone/>
          </a:pPr>
          <a:r>
            <a:rPr lang="he-IL" sz="1200" b="0" i="0" kern="1200" dirty="0"/>
            <a:t>מי לימד את המוח להתנהג כך? </a:t>
          </a:r>
        </a:p>
        <a:p>
          <a:pPr marL="0" lvl="0" indent="0" algn="ctr" defTabSz="533400" rtl="1">
            <a:lnSpc>
              <a:spcPct val="90000"/>
            </a:lnSpc>
            <a:spcBef>
              <a:spcPct val="0"/>
            </a:spcBef>
            <a:spcAft>
              <a:spcPct val="35000"/>
            </a:spcAft>
            <a:buNone/>
          </a:pPr>
          <a:r>
            <a:rPr lang="he-IL" sz="1050" b="0" i="0" kern="1200" dirty="0"/>
            <a:t>אמנם יש לאדם אפשרות קצת לשנות את זה אבל כך נברא אדם נורמלי ומאוד קשה לשנות את זה. </a:t>
          </a:r>
        </a:p>
        <a:p>
          <a:pPr marL="0" lvl="0" indent="0" algn="ctr" defTabSz="533400" rtl="1">
            <a:lnSpc>
              <a:spcPct val="90000"/>
            </a:lnSpc>
            <a:spcBef>
              <a:spcPct val="0"/>
            </a:spcBef>
            <a:spcAft>
              <a:spcPct val="35000"/>
            </a:spcAft>
            <a:buNone/>
          </a:pPr>
          <a:endParaRPr lang="he-IL" sz="1200" kern="1200" dirty="0"/>
        </a:p>
      </dsp:txBody>
      <dsp:txXfrm>
        <a:off x="6043715" y="3184856"/>
        <a:ext cx="5665036" cy="269999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0" i="0" kern="1200" dirty="0"/>
            <a:t>"שעמום הוא סימן לכך שצרכים לא נענים. זהו אות שהסביבה שלך לא מעניינת, מגוונת ומחדשת. </a:t>
          </a:r>
        </a:p>
        <a:p>
          <a:pPr marL="0" lvl="0" indent="0" algn="ctr" defTabSz="889000" rtl="1">
            <a:lnSpc>
              <a:spcPct val="90000"/>
            </a:lnSpc>
            <a:spcBef>
              <a:spcPct val="0"/>
            </a:spcBef>
            <a:spcAft>
              <a:spcPct val="35000"/>
            </a:spcAft>
            <a:buNone/>
          </a:pPr>
          <a:r>
            <a:rPr lang="he-IL" sz="2000" b="0" i="0" kern="1200" dirty="0"/>
            <a:t>כשם שכאב הכוויה אומר לנו היכן הנזק ומניע אותנו להגיב כראוי, השעמום מניע אותנו לחפש גירוי אינטלקטואלי ומגע חברתי, ללמוד ולעסוק ולפעול. לחיות בלי שעמום תהיה קללה".- פול בלום, הנקודה המתוקה: הנאות הסבל והחיפוש אחר משמעות.</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1">
            <a:lnSpc>
              <a:spcPct val="90000"/>
            </a:lnSpc>
            <a:spcBef>
              <a:spcPct val="0"/>
            </a:spcBef>
            <a:spcAft>
              <a:spcPct val="35000"/>
            </a:spcAft>
            <a:buNone/>
          </a:pPr>
          <a:r>
            <a:rPr lang="he-IL" sz="3000" kern="1200" dirty="0"/>
            <a:t>רגש הפחד נועד לגרום לאדם לברוח. </a:t>
          </a:r>
        </a:p>
        <a:p>
          <a:pPr marL="0" lvl="0" indent="0" algn="ctr" defTabSz="1333500" rtl="1">
            <a:lnSpc>
              <a:spcPct val="90000"/>
            </a:lnSpc>
            <a:spcBef>
              <a:spcPct val="0"/>
            </a:spcBef>
            <a:spcAft>
              <a:spcPct val="35000"/>
            </a:spcAft>
            <a:buNone/>
          </a:pPr>
          <a:r>
            <a:rPr lang="he-IL" sz="3000" kern="1200" dirty="0"/>
            <a:t>בכל פעם שהמערכת מזהה או מפרשות סיטואציה כמסוכנת עבורנו
‏מתעורר רגש, פחד בדרך כלל והסביבה הביוכימית משתנה בתוכנו.</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1">
            <a:lnSpc>
              <a:spcPct val="90000"/>
            </a:lnSpc>
            <a:spcBef>
              <a:spcPct val="0"/>
            </a:spcBef>
            <a:spcAft>
              <a:spcPct val="35000"/>
            </a:spcAft>
            <a:buNone/>
          </a:pPr>
          <a:endParaRPr lang="he-IL" sz="3000" kern="1200" dirty="0"/>
        </a:p>
      </dsp:txBody>
      <dsp:txXfrm>
        <a:off x="2966" y="3184856"/>
        <a:ext cx="5665036" cy="2699992"/>
      </dsp:txXfrm>
    </dsp:sp>
    <dsp:sp modelId="{188BE399-BB79-42C6-9208-A5A9DB0B4E3C}">
      <dsp:nvSpPr>
        <dsp:cNvPr id="0" name=""/>
        <dsp:cNvSpPr/>
      </dsp:nvSpPr>
      <dsp:spPr>
        <a:xfrm>
          <a:off x="6046682"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1">
            <a:lnSpc>
              <a:spcPct val="90000"/>
            </a:lnSpc>
            <a:spcBef>
              <a:spcPct val="0"/>
            </a:spcBef>
            <a:spcAft>
              <a:spcPct val="35000"/>
            </a:spcAft>
            <a:buNone/>
          </a:pPr>
          <a:endParaRPr lang="he-IL" sz="3000" kern="1200" dirty="0"/>
        </a:p>
      </dsp:txBody>
      <dsp:txXfrm>
        <a:off x="6046682" y="3184856"/>
        <a:ext cx="5665036" cy="269999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Font typeface="+mj-lt"/>
            <a:buNone/>
          </a:pPr>
          <a:r>
            <a:rPr lang="he-IL" sz="1500" b="1" i="0" kern="1200" dirty="0"/>
            <a:t>כל פעם שאתם חווים רגש "שלילי":</a:t>
          </a:r>
        </a:p>
        <a:p>
          <a:pPr marL="0" lvl="0" indent="0" algn="ctr" defTabSz="666750" rtl="1">
            <a:lnSpc>
              <a:spcPct val="90000"/>
            </a:lnSpc>
            <a:spcBef>
              <a:spcPct val="0"/>
            </a:spcBef>
            <a:spcAft>
              <a:spcPct val="35000"/>
            </a:spcAft>
            <a:buFont typeface="+mj-lt"/>
            <a:buNone/>
          </a:pPr>
          <a:r>
            <a:rPr lang="he-IL" sz="1500" b="0" i="0" kern="1200" dirty="0"/>
            <a:t>בחנו את התיוג שנתתם לרגש – איך אתם יודעים שאתם מרגישים _______ (כעס, עצב, עלבון </a:t>
          </a:r>
          <a:r>
            <a:rPr lang="he-IL" sz="1500" b="0" i="0" kern="1200" dirty="0" err="1"/>
            <a:t>וכו</a:t>
          </a:r>
          <a:r>
            <a:rPr lang="he-IL" sz="1500" b="0" i="0" kern="1200" dirty="0"/>
            <a:t>'…)? האם יתכן שניתן לתת משמעות אחרת למה שאתם חשים?</a:t>
          </a:r>
        </a:p>
        <a:p>
          <a:pPr marL="0" lvl="0" indent="0" algn="ctr" defTabSz="666750" rtl="1">
            <a:lnSpc>
              <a:spcPct val="90000"/>
            </a:lnSpc>
            <a:spcBef>
              <a:spcPct val="0"/>
            </a:spcBef>
            <a:spcAft>
              <a:spcPct val="35000"/>
            </a:spcAft>
            <a:buFont typeface="+mj-lt"/>
            <a:buNone/>
          </a:pPr>
          <a:r>
            <a:rPr lang="he-IL" sz="1500" b="0" i="0" kern="1200" dirty="0"/>
            <a:t>תנו לגיטימציה לרגש – אל תילחמו בו, אל תנסו להיפטר ממנו, אל תשפטו אותו… אפשרו לו להיות נוכח! – כאן יש מחלוקת!!</a:t>
          </a:r>
        </a:p>
        <a:p>
          <a:pPr marL="0" lvl="0" indent="0" algn="ctr" defTabSz="666750" rtl="1">
            <a:lnSpc>
              <a:spcPct val="90000"/>
            </a:lnSpc>
            <a:spcBef>
              <a:spcPct val="0"/>
            </a:spcBef>
            <a:spcAft>
              <a:spcPct val="35000"/>
            </a:spcAft>
            <a:buFont typeface="+mj-lt"/>
            <a:buNone/>
          </a:pPr>
          <a:r>
            <a:rPr lang="he-IL" sz="1500" b="0" i="0" kern="1200" dirty="0"/>
            <a:t>בררו מהו המסר של הרגש –מה הרגש הזה רוצה עבורכם? על מה הוא מאותת לכם? למה עליכם לשים לב? איזו למידה אתם יכולים להפיק מהמסר ששולח לכם הרגש הזה?</a:t>
          </a:r>
          <a:endParaRPr lang="he-IL" sz="15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1" i="0" kern="1200" dirty="0"/>
            <a:t>האנרגיה זורמת לכיוון שבו תשומת הלב מתמקדת –</a:t>
          </a:r>
          <a:r>
            <a:rPr lang="he-IL" sz="1500" b="0" i="0" kern="1200" dirty="0"/>
            <a:t> </a:t>
          </a:r>
        </a:p>
        <a:p>
          <a:pPr marL="0" lvl="0" indent="0" algn="ctr" defTabSz="666750" rtl="1">
            <a:lnSpc>
              <a:spcPct val="90000"/>
            </a:lnSpc>
            <a:spcBef>
              <a:spcPct val="0"/>
            </a:spcBef>
            <a:spcAft>
              <a:spcPct val="35000"/>
            </a:spcAft>
            <a:buNone/>
          </a:pPr>
          <a:r>
            <a:rPr lang="he-IL" sz="1500" b="0" i="0" kern="1200" dirty="0"/>
            <a:t>הנחת יסוד זו משמעותה שכל מה שאנו מתמקדים בו הולך וגדל. אם אנו מתמקדים ברגש "השלילי", שופטים אותו, ומנסים להיפטר ממנו, הוא הולך ומתעצם והופך להיות דרקון רגשי. לעומת זאת אם אנו מקבלים אותו, ונותנים לו לגיטימציה להתקיים, השפעתו מתפוגגת ומתאפשר להפנות את תשומת הלב למקום אחר, חיובי ומתגמל.</a:t>
          </a:r>
          <a:br>
            <a:rPr lang="he-IL" sz="1500" kern="1200" dirty="0"/>
          </a:br>
          <a:r>
            <a:rPr lang="he-IL" sz="1500" b="0" i="0" kern="1200" dirty="0"/>
            <a:t>לפיכך, כשאתם חווים רגש "שלילי", שימו לב במה אתם מתמקדים, ובחרו להעתיק את תשומת הלב למקום הנכון עבורכם.</a:t>
          </a:r>
          <a:endParaRPr lang="he-IL" sz="15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endParaRPr lang="he-IL" sz="15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Font typeface="+mj-lt"/>
            <a:buNone/>
          </a:pPr>
          <a:r>
            <a:rPr lang="he-IL" sz="1500" b="0" i="0" kern="1200" dirty="0"/>
            <a:t>מצאו חלופות ליישום המסר – </a:t>
          </a:r>
        </a:p>
        <a:p>
          <a:pPr marL="0" lvl="0" indent="0" algn="ctr" defTabSz="666750" rtl="1">
            <a:lnSpc>
              <a:spcPct val="90000"/>
            </a:lnSpc>
            <a:spcBef>
              <a:spcPct val="0"/>
            </a:spcBef>
            <a:spcAft>
              <a:spcPct val="35000"/>
            </a:spcAft>
            <a:buFont typeface="+mj-lt"/>
            <a:buNone/>
          </a:pPr>
          <a:r>
            <a:rPr lang="he-IL" sz="1500" b="0" i="0" kern="1200" dirty="0"/>
            <a:t>מרגע שהבנתם את הכוונה החיובית של הרגש ולמדתם מהו המסר שלו, שאלו את עצמכם מהן הדרכים החלופיות שבאמצעותן אתם יכולים לממש את המסר הזה, כדי שלא תצטרכו להמשיך להרגיש את הרגש הלא נעים.</a:t>
          </a:r>
        </a:p>
        <a:p>
          <a:pPr marL="0" lvl="0" indent="0" algn="ctr" defTabSz="666750" rtl="1">
            <a:lnSpc>
              <a:spcPct val="90000"/>
            </a:lnSpc>
            <a:spcBef>
              <a:spcPct val="0"/>
            </a:spcBef>
            <a:spcAft>
              <a:spcPct val="35000"/>
            </a:spcAft>
            <a:buFont typeface="+mj-lt"/>
            <a:buNone/>
          </a:pPr>
          <a:r>
            <a:rPr lang="he-IL" sz="1500" b="0" i="0" kern="1200" dirty="0"/>
            <a:t>בחרו רגש חלופי – עכשיו שאלו את עצמכם מה אתם רוצים להרגיש במקום, והפנו לרגש הרצוי את תשומת הלב שלכם. </a:t>
          </a:r>
        </a:p>
        <a:p>
          <a:pPr marL="0" lvl="0" indent="0" algn="ctr" defTabSz="666750" rtl="1">
            <a:lnSpc>
              <a:spcPct val="90000"/>
            </a:lnSpc>
            <a:spcBef>
              <a:spcPct val="0"/>
            </a:spcBef>
            <a:spcAft>
              <a:spcPct val="35000"/>
            </a:spcAft>
            <a:buFont typeface="+mj-lt"/>
            <a:buNone/>
          </a:pPr>
          <a:r>
            <a:rPr lang="he-IL" sz="1500" b="0" i="0" kern="1200" dirty="0"/>
            <a:t>דמיינו את עצמכם חווים את הרגש הרצוי: מה אתם אומרים לעצמכם? איך שפת הגוף שלכם? מה אתם רואים? שומעים? מגישים?. צרו בדמיונכם תמונה חיה ומפורטת של החוויה.</a:t>
          </a:r>
        </a:p>
        <a:p>
          <a:pPr marL="0" lvl="0" indent="0" algn="ctr" defTabSz="666750" rtl="1">
            <a:lnSpc>
              <a:spcPct val="90000"/>
            </a:lnSpc>
            <a:spcBef>
              <a:spcPct val="0"/>
            </a:spcBef>
            <a:spcAft>
              <a:spcPct val="35000"/>
            </a:spcAft>
            <a:buFont typeface="+mj-lt"/>
            <a:buNone/>
          </a:pPr>
          <a:r>
            <a:rPr lang="he-IL" sz="1500" b="0" i="0" kern="1200" dirty="0"/>
            <a:t>התאמנו בתהליך כל פעם שאתם חווים רגש שתייגתם אותו כ"שלילי".</a:t>
          </a:r>
          <a:endParaRPr lang="he-IL" sz="1500" kern="1200" dirty="0"/>
        </a:p>
      </dsp:txBody>
      <dsp:txXfrm>
        <a:off x="6043715" y="3184856"/>
        <a:ext cx="5665036" cy="269999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3184856"/>
        <a:ext cx="5665036" cy="269999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יש בעיה בפסיכולוגיה המודרנית. אחת מהדרכים שהם משתדלים להרגיע הוא לתת למטופל את הרגש שכל הרגשות השליליות שלו הנובעים מהנפש והרוח כגון גאוה </a:t>
          </a:r>
          <a:r>
            <a:rPr lang="he-IL" sz="1600" kern="1200" dirty="0" err="1"/>
            <a:t>ותאוה</a:t>
          </a:r>
          <a:r>
            <a:rPr lang="he-IL" sz="1600" kern="1200" dirty="0"/>
            <a:t> וענפיהן, הם רגשות "נורמליות" ואין לו להתבייש מהם, ואין לו להקשיב ל"קול דממה דקה" של הנשמה שעושה לו בעיות פסיכולוגיות. </a:t>
          </a:r>
        </a:p>
        <a:p>
          <a:pPr marL="0" lvl="0" indent="0" algn="ctr" defTabSz="711200" rtl="1">
            <a:lnSpc>
              <a:spcPct val="90000"/>
            </a:lnSpc>
            <a:spcBef>
              <a:spcPct val="0"/>
            </a:spcBef>
            <a:spcAft>
              <a:spcPct val="35000"/>
            </a:spcAft>
            <a:buNone/>
          </a:pPr>
          <a:r>
            <a:rPr lang="he-IL" sz="1600" kern="1200" dirty="0"/>
            <a:t>מי שמנחה טיפול כזה צריך להיזהר, שכאשר מטופל מזכיר רגשות שליליות כמו קנאה, תאוה, כבוד, פחד,  שנאה, כעס, עצבות </a:t>
          </a:r>
          <a:r>
            <a:rPr lang="he-IL" sz="1600" kern="1200" dirty="0" err="1"/>
            <a:t>כו</a:t>
          </a:r>
          <a:r>
            <a:rPr lang="he-IL" sz="1600" kern="1200" dirty="0"/>
            <a:t>' עליו להכניס את ההיבט של התורה, </a:t>
          </a:r>
        </a:p>
        <a:p>
          <a:pPr marL="0" lvl="0" indent="0" algn="ctr" defTabSz="711200" rtl="1">
            <a:lnSpc>
              <a:spcPct val="90000"/>
            </a:lnSpc>
            <a:spcBef>
              <a:spcPct val="0"/>
            </a:spcBef>
            <a:spcAft>
              <a:spcPct val="35000"/>
            </a:spcAft>
            <a:buNone/>
          </a:pPr>
          <a:r>
            <a:rPr lang="he-IL" sz="1600" kern="1200" dirty="0"/>
            <a:t>דהיינו איך ההכרה בטוב ה' ובאהבתו משנה את התגובה הרגשית ומביאה לתגובה נכונה, רצויה ובריאה.</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0" i="0" kern="1200" dirty="0"/>
            <a:t>יש הבדל מהותי בין מטרתם של ספרי המוסר לבין מטרת הפסיכותרפיה. בניגוד לפסיכותרפיה, שמטרתה שיפור המצב הרגשי של הבן אדם, </a:t>
          </a:r>
        </a:p>
        <a:p>
          <a:pPr marL="0" lvl="0" indent="0" algn="ctr" defTabSz="711200" rtl="1">
            <a:lnSpc>
              <a:spcPct val="90000"/>
            </a:lnSpc>
            <a:spcBef>
              <a:spcPct val="0"/>
            </a:spcBef>
            <a:spcAft>
              <a:spcPct val="35000"/>
            </a:spcAft>
            <a:buNone/>
          </a:pPr>
          <a:r>
            <a:rPr lang="he-IL" sz="1600" b="0" i="0" kern="1200" dirty="0"/>
            <a:t>המטרה של המוסר ושל עבודת המידות היא עבודת השם, הליכה בדרכי ה' והשגת דרגות רוחניות. ה</a:t>
          </a:r>
        </a:p>
        <a:p>
          <a:pPr marL="0" lvl="0" indent="0" algn="ctr" defTabSz="711200" rtl="1">
            <a:lnSpc>
              <a:spcPct val="90000"/>
            </a:lnSpc>
            <a:spcBef>
              <a:spcPct val="0"/>
            </a:spcBef>
            <a:spcAft>
              <a:spcPct val="35000"/>
            </a:spcAft>
            <a:buNone/>
          </a:pPr>
          <a:r>
            <a:rPr lang="he-IL" sz="1600" b="0" i="0" kern="1200" dirty="0"/>
            <a:t>אדם נדרש לפתח את מידותיו ולהתנהג בדרך ארץ ובמוסר, לא למען בריאות נפשו, אלא משום שכך ראוי לו. </a:t>
          </a:r>
        </a:p>
        <a:p>
          <a:pPr marL="0" lvl="0" indent="0" algn="ctr" defTabSz="711200" rtl="1">
            <a:lnSpc>
              <a:spcPct val="90000"/>
            </a:lnSpc>
            <a:spcBef>
              <a:spcPct val="0"/>
            </a:spcBef>
            <a:spcAft>
              <a:spcPct val="35000"/>
            </a:spcAft>
            <a:buNone/>
          </a:pPr>
          <a:r>
            <a:rPr lang="he-IL" sz="1600" b="0" i="0" kern="1200" dirty="0"/>
            <a:t>כמובן, עבודת השם תורמת גם להרגשה הטובה של האדם, אבל הרגשה זו אינה מוקד העניין. לעומת זאת, הטיפול הפסיכולוגי שם לעצמו למטרה לשפר את ההרגשה של האדם ולהביא אותו לאיזון נפשי.</a:t>
          </a:r>
          <a:endParaRPr lang="he-IL" sz="16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endParaRPr lang="he-IL" sz="16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endParaRPr lang="he-IL" sz="1600" kern="1200" dirty="0"/>
        </a:p>
      </dsp:txBody>
      <dsp:txXfrm>
        <a:off x="6043715" y="3184856"/>
        <a:ext cx="5665036" cy="269999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400" b="0" i="0" kern="1200" dirty="0"/>
            <a:t>לפי המרכיבים הללו, האדם בעל האינטליגנציה הרגשית הגבוהה יכול </a:t>
          </a:r>
          <a:r>
            <a:rPr lang="he-IL" sz="1400" b="1" i="0" kern="1200" dirty="0"/>
            <a:t>לזהות את רגשותיו ולשלוט בהם</a:t>
          </a:r>
          <a:r>
            <a:rPr lang="he-IL" sz="1400" b="0" i="0" kern="1200" dirty="0"/>
            <a:t>, ובנוסף לכך הוא מסוגל </a:t>
          </a:r>
          <a:r>
            <a:rPr lang="he-IL" sz="1400" b="1" i="0" kern="1200" dirty="0"/>
            <a:t>להקשיב לרגשות הזולת ולהשפיע על עולמו הרגשי של האחר</a:t>
          </a:r>
          <a:r>
            <a:rPr lang="he-IL" sz="1400" b="0" i="0" kern="1200" dirty="0"/>
            <a:t> באופן אפקטיבי.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400" b="0" i="0" kern="1200" dirty="0"/>
            <a:t>למעשה, לדבריהם, האדם בעל האינטליגנציה הרגשית הגבוהה מסוגל </a:t>
          </a:r>
          <a:r>
            <a:rPr lang="he-IL" sz="1400" b="1" i="0" kern="1200" dirty="0"/>
            <a:t>לחבר בין הרציונאלי והאמוציונאלי </a:t>
          </a:r>
          <a:r>
            <a:rPr lang="he-IL" sz="1400" b="0" i="0" kern="1200" dirty="0"/>
            <a:t>בדרך להעצמת תפקודו היומיומי.</a:t>
          </a:r>
          <a:endParaRPr lang="he-IL" sz="1400" kern="1200" dirty="0"/>
        </a:p>
        <a:p>
          <a:pPr marL="0" lvl="0" algn="ctr" defTabSz="488950" rtl="1">
            <a:lnSpc>
              <a:spcPct val="90000"/>
            </a:lnSpc>
            <a:spcBef>
              <a:spcPct val="0"/>
            </a:spcBef>
            <a:spcAft>
              <a:spcPct val="35000"/>
            </a:spcAft>
            <a:buNone/>
          </a:pPr>
          <a:endParaRPr lang="he-IL" sz="14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הפסיכולוגים פיטר </a:t>
          </a:r>
          <a:r>
            <a:rPr lang="he-IL" sz="1400" b="0" i="0" kern="1200" dirty="0" err="1"/>
            <a:t>סאלובי</a:t>
          </a:r>
          <a:r>
            <a:rPr lang="he-IL" sz="1400" b="0" i="0" kern="1200" dirty="0"/>
            <a:t> וג'ון מאייר הגדירו אינטליגנציה רגשית כ</a:t>
          </a:r>
          <a:r>
            <a:rPr lang="he-IL" sz="1400" b="1" i="0" kern="1200" dirty="0"/>
            <a:t>"וויסות רגשות המשפר את אורח חיינו",</a:t>
          </a:r>
          <a:r>
            <a:rPr lang="he-IL" sz="1400" b="0" i="0" kern="1200" dirty="0"/>
            <a:t> או במילים אחרות: יכולתו של האדם </a:t>
          </a:r>
          <a:r>
            <a:rPr lang="he-IL" sz="1400" b="1" i="0" kern="1200" dirty="0"/>
            <a:t>להבין </a:t>
          </a:r>
          <a:r>
            <a:rPr lang="he-IL" sz="1400" b="0" i="0" kern="1200" dirty="0"/>
            <a:t>את העולם הרגשי שלו, </a:t>
          </a:r>
          <a:r>
            <a:rPr lang="he-IL" sz="1400" b="1" i="0" kern="1200" dirty="0"/>
            <a:t>לנהל אותו</a:t>
          </a:r>
          <a:r>
            <a:rPr lang="he-IL" sz="1400" b="0" i="0" kern="1200" dirty="0"/>
            <a:t> באופן תקין </a:t>
          </a:r>
          <a:r>
            <a:rPr lang="he-IL" sz="1400" b="1" i="0" kern="1200" dirty="0"/>
            <a:t>ולשלוט בו.</a:t>
          </a:r>
          <a:endParaRPr lang="he-IL" sz="1400" b="0" i="0" kern="1200" dirty="0"/>
        </a:p>
        <a:p>
          <a:pPr marL="0" lvl="0" indent="0" algn="ctr" defTabSz="622300" rtl="1">
            <a:lnSpc>
              <a:spcPct val="90000"/>
            </a:lnSpc>
            <a:spcBef>
              <a:spcPct val="0"/>
            </a:spcBef>
            <a:spcAft>
              <a:spcPct val="35000"/>
            </a:spcAft>
            <a:buNone/>
          </a:pPr>
          <a:r>
            <a:rPr lang="he-IL" sz="1400" b="0" i="0" kern="1200" dirty="0"/>
            <a:t>הם גם הגדירו חמישה מרכיבים של האינטליגנציה הרגשית:</a:t>
          </a:r>
        </a:p>
        <a:p>
          <a:pPr marL="0" lvl="0" indent="0" algn="ctr" defTabSz="622300" rtl="1">
            <a:lnSpc>
              <a:spcPct val="90000"/>
            </a:lnSpc>
            <a:spcBef>
              <a:spcPct val="0"/>
            </a:spcBef>
            <a:spcAft>
              <a:spcPct val="35000"/>
            </a:spcAft>
            <a:buNone/>
          </a:pPr>
          <a:r>
            <a:rPr lang="he-IL" sz="1400" b="1" i="0" kern="1200" dirty="0"/>
            <a:t>מודעות עצמית:</a:t>
          </a:r>
          <a:r>
            <a:rPr lang="he-IL" sz="1400" b="0" i="0" kern="1200" dirty="0"/>
            <a:t> היכרות עם העולם הרגשי הפנימי שלך ומה שמפעיל אותו</a:t>
          </a:r>
        </a:p>
        <a:p>
          <a:pPr marL="0" lvl="0" indent="0" algn="ctr" defTabSz="622300" rtl="1">
            <a:lnSpc>
              <a:spcPct val="90000"/>
            </a:lnSpc>
            <a:spcBef>
              <a:spcPct val="0"/>
            </a:spcBef>
            <a:spcAft>
              <a:spcPct val="35000"/>
            </a:spcAft>
            <a:buNone/>
          </a:pPr>
          <a:r>
            <a:rPr lang="he-IL" sz="1400" b="1" i="0" kern="1200" dirty="0"/>
            <a:t>ניהול רגשות:</a:t>
          </a:r>
          <a:r>
            <a:rPr lang="he-IL" sz="1400" b="0" i="0" kern="1200" dirty="0"/>
            <a:t> התמודדות אפקטיבית עם רגשות, היכולת לרסן את הרגש ולהיות מסוגל לפעול לדחיית סיפוקים מידיים.</a:t>
          </a:r>
        </a:p>
        <a:p>
          <a:pPr marL="0" lvl="0" indent="0" algn="ctr" defTabSz="622300" rtl="1">
            <a:lnSpc>
              <a:spcPct val="90000"/>
            </a:lnSpc>
            <a:spcBef>
              <a:spcPct val="0"/>
            </a:spcBef>
            <a:spcAft>
              <a:spcPct val="35000"/>
            </a:spcAft>
            <a:buNone/>
          </a:pPr>
          <a:r>
            <a:rPr lang="he-IL" sz="1400" b="1" i="0" kern="1200" dirty="0"/>
            <a:t>הנעה עצמית:</a:t>
          </a:r>
          <a:r>
            <a:rPr lang="he-IL" sz="1400" b="0" i="0" kern="1200" dirty="0"/>
            <a:t> תיעול הרגשות להשגת מטרות גבוהות.</a:t>
          </a:r>
        </a:p>
        <a:p>
          <a:pPr marL="0" lvl="0" indent="0" algn="ctr" defTabSz="622300" rtl="1">
            <a:lnSpc>
              <a:spcPct val="90000"/>
            </a:lnSpc>
            <a:spcBef>
              <a:spcPct val="0"/>
            </a:spcBef>
            <a:spcAft>
              <a:spcPct val="35000"/>
            </a:spcAft>
            <a:buNone/>
          </a:pPr>
          <a:r>
            <a:rPr lang="he-IL" sz="1400" b="1" i="0" kern="1200" dirty="0"/>
            <a:t>אמפתיה:</a:t>
          </a:r>
          <a:r>
            <a:rPr lang="he-IL" sz="1400" b="0" i="0" kern="1200" dirty="0"/>
            <a:t> הקשבה ורגישות לרגשות הזולת. הבנת הפרספקטיבה של האחר.</a:t>
          </a:r>
        </a:p>
        <a:p>
          <a:pPr marL="0" lvl="0" indent="0" algn="ctr" defTabSz="622300" rtl="1">
            <a:lnSpc>
              <a:spcPct val="90000"/>
            </a:lnSpc>
            <a:spcBef>
              <a:spcPct val="0"/>
            </a:spcBef>
            <a:spcAft>
              <a:spcPct val="35000"/>
            </a:spcAft>
            <a:buNone/>
          </a:pPr>
          <a:r>
            <a:rPr lang="he-IL" sz="1400" b="1" i="0" kern="1200" dirty="0"/>
            <a:t>מערכות יחסים:</a:t>
          </a:r>
          <a:r>
            <a:rPr lang="he-IL" sz="1400" b="0" i="0" kern="1200" dirty="0"/>
            <a:t> שימוש במיומנויות האינטליגנציה הרגשית לבנייה, שימור ושיפור של מערכות יחסים.</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a:t>איך לפתח אינטליגנציה רגשית גבוהה?</a:t>
          </a:r>
        </a:p>
        <a:p>
          <a:pPr marL="0" lvl="0" indent="0" algn="ctr" defTabSz="622300" rtl="1">
            <a:lnSpc>
              <a:spcPct val="90000"/>
            </a:lnSpc>
            <a:spcBef>
              <a:spcPct val="0"/>
            </a:spcBef>
            <a:spcAft>
              <a:spcPct val="35000"/>
            </a:spcAft>
            <a:buNone/>
          </a:pPr>
          <a:r>
            <a:rPr lang="he-IL" sz="1400" b="0" i="0" kern="1200" dirty="0"/>
            <a:t>תשומת לב לסביבה היא העיקרון הראשון בפיתוח אינטליגנציה רגשית גבוהה. באמצעות תרגול מתמיד, ניתן להקדיש תשומת לב לאנשים סביבנו כדי לזהות בהבעות פניהם, דיבורם או התנהגותם סימנים לרגשותיהם.</a:t>
          </a:r>
        </a:p>
        <a:p>
          <a:pPr marL="0" lvl="0" indent="0" algn="ctr" defTabSz="622300" rtl="1">
            <a:lnSpc>
              <a:spcPct val="90000"/>
            </a:lnSpc>
            <a:spcBef>
              <a:spcPct val="0"/>
            </a:spcBef>
            <a:spcAft>
              <a:spcPct val="35000"/>
            </a:spcAft>
            <a:buNone/>
          </a:pPr>
          <a:r>
            <a:rPr lang="he-IL" sz="1400" b="0" i="0" kern="1200" dirty="0"/>
            <a:t>ככל שנדע לזהות נכונה את הרגשות של הסובבים אותנו, נוכל להתאמן על דרכים יעילות כדי להגיב אליהם בהתאם לצרכינו – וכך ליצור קשר קרוב עם האנשים החשובים לנו.</a:t>
          </a:r>
        </a:p>
        <a:p>
          <a:pPr marL="0" lvl="0" indent="0" algn="ctr" defTabSz="622300" rtl="1">
            <a:lnSpc>
              <a:spcPct val="90000"/>
            </a:lnSpc>
            <a:spcBef>
              <a:spcPct val="0"/>
            </a:spcBef>
            <a:spcAft>
              <a:spcPct val="35000"/>
            </a:spcAft>
            <a:buNone/>
          </a:pPr>
          <a:r>
            <a:rPr lang="he-IL" sz="1400" b="0" i="0" kern="1200" dirty="0"/>
            <a:t>עם תרגול מתמיד ושגרתי, נוכל לצפות את התנהגות קרובינו מתוך שימת לב לרגשותיהם ולהתנהג אליהם בהתאם. זה רלוונטי במיוחד לקשרים שבין הורים וילדים או שבין בני זוג, משום שהיחסים המשפחתיים שנשמרים לאורך זמן הם אלה שיש בהם אמפתיה וכן הבנה והכלה של הרגשות.</a:t>
          </a:r>
          <a:endParaRPr lang="he-IL" sz="14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a:t>מדוע חשוב לשפר אינטליגנציה רגשית?</a:t>
          </a:r>
        </a:p>
        <a:p>
          <a:pPr marL="0" lvl="0" indent="0" algn="ctr" defTabSz="622300" rtl="1">
            <a:lnSpc>
              <a:spcPct val="90000"/>
            </a:lnSpc>
            <a:spcBef>
              <a:spcPct val="0"/>
            </a:spcBef>
            <a:spcAft>
              <a:spcPct val="35000"/>
            </a:spcAft>
            <a:buNone/>
          </a:pPr>
          <a:r>
            <a:rPr lang="he-IL" sz="1400" b="0" i="0" kern="1200" dirty="0"/>
            <a:t>החשיבות של אינטליגנציה רגשית היא ברורה: כאשר הילד, הנער או המבוגר מודע לרגשותיו ובאופן מלא, הוא מסוגל לנהל את חייו בסביבתו בצורה נעימה ומספקת, לפתח אמפתיה כלפי הזולת וליצור קשרים בריאים.</a:t>
          </a:r>
        </a:p>
        <a:p>
          <a:pPr marL="0" lvl="0" indent="0" algn="ctr" defTabSz="622300" rtl="1">
            <a:lnSpc>
              <a:spcPct val="90000"/>
            </a:lnSpc>
            <a:spcBef>
              <a:spcPct val="0"/>
            </a:spcBef>
            <a:spcAft>
              <a:spcPct val="35000"/>
            </a:spcAft>
            <a:buNone/>
          </a:pPr>
          <a:r>
            <a:rPr lang="he-IL" sz="1400" b="0" i="0" kern="1200" dirty="0"/>
            <a:t>עם זאת, לא כולם נולדים עם אינטליגנציה רגשית גבוהה וכדי להגיע למצב זה, יש צורך להשתפר במיומנויות חברתיות דוגמת היכולת להבחין ברגשות הזולת, לסווג אותם באופן נכון, להבין את מניעיהם ולפעול בהתאם.</a:t>
          </a:r>
        </a:p>
        <a:p>
          <a:pPr marL="0" lvl="0" indent="0" algn="ctr" defTabSz="622300" rtl="1">
            <a:lnSpc>
              <a:spcPct val="90000"/>
            </a:lnSpc>
            <a:spcBef>
              <a:spcPct val="0"/>
            </a:spcBef>
            <a:spcAft>
              <a:spcPct val="35000"/>
            </a:spcAft>
            <a:buNone/>
          </a:pPr>
          <a:r>
            <a:rPr lang="he-IL" sz="1400" b="0" i="0" kern="1200" dirty="0"/>
            <a:t>למשל, יהיו אנשים שיבחינו בכך שזולתם עצוב או מדוכא, בעוד שאחרים כלל לא ישימו לכך לב. אדם שיבחר באופן אקטיבי לנסות ולעודד אדם עצוב או מדוכא וינחל הצלחה, 'יקנה' את חברותו וקרבתו ובצדק</a:t>
          </a:r>
          <a:endParaRPr lang="he-IL" sz="1400" kern="1200" dirty="0"/>
        </a:p>
      </dsp:txBody>
      <dsp:txXfrm>
        <a:off x="6043715" y="3184856"/>
        <a:ext cx="5665036" cy="2699992"/>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לעתים קרובות אנו מוצאים הנאה בדברים שמזכירים לנו את חוויות העבר שלנו, כמו הטעם של מאכל מסוים שנהנינו ממנו בילדותנו.</a:t>
          </a:r>
        </a:p>
        <a:p>
          <a:pPr marL="0" lvl="0" indent="0" algn="ctr" defTabSz="800100" rtl="1">
            <a:lnSpc>
              <a:spcPct val="90000"/>
            </a:lnSpc>
            <a:spcBef>
              <a:spcPct val="0"/>
            </a:spcBef>
            <a:spcAft>
              <a:spcPct val="35000"/>
            </a:spcAft>
            <a:buNone/>
          </a:pPr>
          <a:r>
            <a:rPr lang="he-IL" sz="1800" b="0" i="0" kern="1200" dirty="0"/>
            <a:t>גם הציפיות שלנו ממלאות תפקיד מכריע בעיצוב חווית ההנאה שלנו. לעתים קרובות אנו מוצאים הנאה בדברים העונים על הציפיות שלנו, בעוד שאנו עלולים להתאכזב או אפילו לחוש סלידה מדברים שאינם עומדים בציפיותינו. </a:t>
          </a:r>
        </a:p>
        <a:p>
          <a:pPr marL="0" lvl="0" indent="0" algn="ctr" defTabSz="800100" rtl="1">
            <a:lnSpc>
              <a:spcPct val="90000"/>
            </a:lnSpc>
            <a:spcBef>
              <a:spcPct val="0"/>
            </a:spcBef>
            <a:spcAft>
              <a:spcPct val="35000"/>
            </a:spcAft>
            <a:buNone/>
          </a:pPr>
          <a:r>
            <a:rPr lang="he-IL" sz="1800" b="0" i="0" kern="1200" dirty="0"/>
            <a:t>לדוגמה, אם אנו מצפים שארוחה מסוימת תהיה טעימה על סמך המוניטין של המסעדה, אנו עשויים ליהנות ממנה יותר מאשר אם לא היו לנו ציפיות כלל.</a:t>
          </a:r>
          <a:endParaRPr lang="he-IL" sz="18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זה  לא רק נושאים הנובעים  מגירוי חושי, </a:t>
          </a:r>
        </a:p>
        <a:p>
          <a:pPr marL="0" lvl="0" indent="0" algn="ctr" defTabSz="800100" rtl="1">
            <a:lnSpc>
              <a:spcPct val="90000"/>
            </a:lnSpc>
            <a:spcBef>
              <a:spcPct val="0"/>
            </a:spcBef>
            <a:spcAft>
              <a:spcPct val="35000"/>
            </a:spcAft>
            <a:buNone/>
          </a:pPr>
          <a:r>
            <a:rPr lang="he-IL" sz="1800" b="0" i="0" kern="1200" dirty="0"/>
            <a:t>אלא חוויה פסיכולוגית מורכבת המתעצבת על ידי מגוון גורמים, כולל הציפיות שלנו, זיכרונות והקשר חברתי.</a:t>
          </a:r>
          <a:endParaRPr lang="he-IL" sz="18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ממה נהנים מהאוכל?</a:t>
          </a:r>
        </a:p>
        <a:p>
          <a:pPr marL="0" lvl="0" indent="0" algn="ctr" defTabSz="800100" rtl="1">
            <a:lnSpc>
              <a:spcPct val="90000"/>
            </a:lnSpc>
            <a:spcBef>
              <a:spcPct val="0"/>
            </a:spcBef>
            <a:spcAft>
              <a:spcPct val="35000"/>
            </a:spcAft>
            <a:buNone/>
          </a:pPr>
          <a:endParaRPr lang="he-IL" sz="1800" kern="1200" dirty="0"/>
        </a:p>
        <a:p>
          <a:pPr marL="0" lvl="0" indent="0" algn="ctr" defTabSz="800100" rtl="1">
            <a:lnSpc>
              <a:spcPct val="90000"/>
            </a:lnSpc>
            <a:spcBef>
              <a:spcPct val="0"/>
            </a:spcBef>
            <a:spcAft>
              <a:spcPct val="35000"/>
            </a:spcAft>
            <a:buNone/>
          </a:pPr>
          <a:r>
            <a:rPr lang="he-IL" sz="1800" b="0" i="0" kern="1200" dirty="0"/>
            <a:t>ההקשר החברתי שלנו יכול לעצב גם את חווית ההנאה שלנו. הוא טוען שההנאה שלנו מושפעת לעתים קרובות מנוכחותם של אחרים, ושאנו עשויים ליהנות ממשהו יותר אם נתפוס זאת כחוויה משותפת. לדוגמה, אנו עשויים ליהנות יותר מקונצרט מסוים אם אנו מוקפים באנשים אחרים שגם נהנים ממנו. </a:t>
          </a:r>
          <a:endParaRPr lang="he-IL" sz="18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חיבור איש ואישה בנוי מכל חלקי האדם</a:t>
          </a:r>
        </a:p>
        <a:p>
          <a:pPr marL="0" lvl="0" indent="0" algn="ctr" defTabSz="800100" rtl="1">
            <a:lnSpc>
              <a:spcPct val="90000"/>
            </a:lnSpc>
            <a:spcBef>
              <a:spcPct val="0"/>
            </a:spcBef>
            <a:spcAft>
              <a:spcPct val="35000"/>
            </a:spcAft>
            <a:buNone/>
          </a:pPr>
          <a:r>
            <a:rPr lang="he-IL" sz="1800" kern="1200" dirty="0"/>
            <a:t>גוף – פיזי וגם </a:t>
          </a:r>
          <a:r>
            <a:rPr lang="he-IL" sz="1800" kern="1200" dirty="0" err="1"/>
            <a:t>ההתענוג</a:t>
          </a:r>
          <a:r>
            <a:rPr lang="he-IL" sz="1800" kern="1200" dirty="0"/>
            <a:t> הפיזי.</a:t>
          </a:r>
        </a:p>
        <a:p>
          <a:pPr marL="0" lvl="0" indent="0" algn="ctr" defTabSz="800100" rtl="1">
            <a:lnSpc>
              <a:spcPct val="90000"/>
            </a:lnSpc>
            <a:spcBef>
              <a:spcPct val="0"/>
            </a:spcBef>
            <a:spcAft>
              <a:spcPct val="35000"/>
            </a:spcAft>
            <a:buNone/>
          </a:pPr>
          <a:r>
            <a:rPr lang="he-IL" sz="1800" kern="1200" dirty="0"/>
            <a:t>נפש – חשק.</a:t>
          </a:r>
        </a:p>
        <a:p>
          <a:pPr marL="0" lvl="0" indent="0" algn="ctr" defTabSz="800100" rtl="1">
            <a:lnSpc>
              <a:spcPct val="90000"/>
            </a:lnSpc>
            <a:spcBef>
              <a:spcPct val="0"/>
            </a:spcBef>
            <a:spcAft>
              <a:spcPct val="35000"/>
            </a:spcAft>
            <a:buNone/>
          </a:pPr>
          <a:r>
            <a:rPr lang="he-IL" sz="1800" kern="1200" dirty="0"/>
            <a:t>רגש – אהבה שמחה.</a:t>
          </a:r>
        </a:p>
        <a:p>
          <a:pPr marL="0" lvl="0" indent="0" algn="ctr" defTabSz="800100" rtl="1">
            <a:lnSpc>
              <a:spcPct val="90000"/>
            </a:lnSpc>
            <a:spcBef>
              <a:spcPct val="0"/>
            </a:spcBef>
            <a:spcAft>
              <a:spcPct val="35000"/>
            </a:spcAft>
            <a:buNone/>
          </a:pPr>
          <a:r>
            <a:rPr lang="he-IL" sz="1800" kern="1200" dirty="0"/>
            <a:t>שכל – לפי המשמעות שיש לאדם בדבר. </a:t>
          </a:r>
        </a:p>
        <a:p>
          <a:pPr marL="0" lvl="0" indent="0" algn="ctr" defTabSz="800100" rtl="1">
            <a:lnSpc>
              <a:spcPct val="90000"/>
            </a:lnSpc>
            <a:spcBef>
              <a:spcPct val="0"/>
            </a:spcBef>
            <a:spcAft>
              <a:spcPct val="35000"/>
            </a:spcAft>
            <a:buNone/>
          </a:pPr>
          <a:r>
            <a:rPr lang="he-IL" sz="1800" kern="1200" dirty="0"/>
            <a:t>והנה אם האדם מרוכז בהנאה הפיזית, בדרך כלל הוא לא ישים לב בכלל להנאה הרגשית והשכלית שיש בדבר, למרות שהם הרבה פעמים יותר חזקים. </a:t>
          </a:r>
        </a:p>
      </dsp:txBody>
      <dsp:txXfrm>
        <a:off x="6043715" y="3184856"/>
        <a:ext cx="5665036" cy="269999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כיצד יודע המוח איזה רגש לבחור?</a:t>
          </a:r>
        </a:p>
        <a:p>
          <a:pPr marL="0" lvl="0" indent="0" algn="ctr" defTabSz="666750" rtl="1">
            <a:lnSpc>
              <a:spcPct val="90000"/>
            </a:lnSpc>
            <a:spcBef>
              <a:spcPct val="0"/>
            </a:spcBef>
            <a:spcAft>
              <a:spcPct val="35000"/>
            </a:spcAft>
            <a:buNone/>
          </a:pPr>
          <a:r>
            <a:rPr lang="he-IL" sz="1500" kern="1200" dirty="0"/>
            <a:t>א. כאשר האדם משדר למוח שזה חשוב הוא בוחר להרגיש אותו. </a:t>
          </a:r>
        </a:p>
        <a:p>
          <a:pPr marL="0" lvl="0" indent="0" algn="ctr" defTabSz="666750" rtl="1">
            <a:lnSpc>
              <a:spcPct val="90000"/>
            </a:lnSpc>
            <a:spcBef>
              <a:spcPct val="0"/>
            </a:spcBef>
            <a:spcAft>
              <a:spcPct val="35000"/>
            </a:spcAft>
            <a:buNone/>
          </a:pPr>
          <a:r>
            <a:rPr lang="he-IL" sz="1500" kern="1200" dirty="0"/>
            <a:t>ב. רגש שלישי הוא הרבה יותר נוכח באדם. יתכן וזה נעשה כדי להציל את האדם מסכנה.</a:t>
          </a:r>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במוח האדם עוברים בכל רגע עשרות או מאות רגשות, נס עשה איתנו ה' והמוח מסווג כל מה שלא חשוב לנו במיוחד הוא זורק לתת מודע. </a:t>
          </a:r>
        </a:p>
        <a:p>
          <a:pPr marL="0" lvl="0" indent="0" algn="ctr" defTabSz="666750" rtl="1">
            <a:lnSpc>
              <a:spcPct val="90000"/>
            </a:lnSpc>
            <a:spcBef>
              <a:spcPct val="0"/>
            </a:spcBef>
            <a:spcAft>
              <a:spcPct val="35000"/>
            </a:spcAft>
            <a:buNone/>
          </a:pPr>
          <a:r>
            <a:rPr lang="he-IL" sz="1500" kern="1200" dirty="0"/>
            <a:t>אומרים שרק 5 אחוז מהרגשות אנחנו מודעים להם. </a:t>
          </a:r>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הנה אנו רואים את היסוד הזה בדברי חז"ל מדוע אדם רואה רק את מה שהוא רוצה וחושק?</a:t>
          </a:r>
        </a:p>
        <a:p>
          <a:pPr marL="0" lvl="0" indent="0" algn="ctr" defTabSz="666750" rtl="1">
            <a:lnSpc>
              <a:spcPct val="90000"/>
            </a:lnSpc>
            <a:spcBef>
              <a:spcPct val="0"/>
            </a:spcBef>
            <a:spcAft>
              <a:spcPct val="35000"/>
            </a:spcAft>
            <a:buNone/>
          </a:pPr>
          <a:r>
            <a:rPr lang="he-IL" sz="1500" kern="1200" dirty="0"/>
            <a:t>משום שהמוח זורק לתת מודע, את כל הרגשות שלא חשובים לאדם.</a:t>
          </a:r>
        </a:p>
        <a:p>
          <a:pPr marL="0" lvl="0" indent="0" algn="ctr" defTabSz="666750" rtl="1">
            <a:lnSpc>
              <a:spcPct val="90000"/>
            </a:lnSpc>
            <a:spcBef>
              <a:spcPct val="0"/>
            </a:spcBef>
            <a:spcAft>
              <a:spcPct val="35000"/>
            </a:spcAft>
            <a:buNone/>
          </a:pPr>
          <a:r>
            <a:rPr lang="he-IL" sz="1500" kern="1200" dirty="0">
              <a:highlight>
                <a:srgbClr val="FF00FF"/>
              </a:highlight>
            </a:rPr>
            <a:t>תודעת עונג</a:t>
          </a:r>
        </a:p>
        <a:p>
          <a:pPr marL="0" lvl="0" indent="0" algn="ctr" defTabSz="666750" rtl="1">
            <a:lnSpc>
              <a:spcPct val="90000"/>
            </a:lnSpc>
            <a:spcBef>
              <a:spcPct val="0"/>
            </a:spcBef>
            <a:spcAft>
              <a:spcPct val="35000"/>
            </a:spcAft>
            <a:buNone/>
          </a:pPr>
          <a:r>
            <a:rPr lang="he-IL" sz="1500" kern="1200" dirty="0"/>
            <a:t>למדנו מכאן יסוד גדול: אם נתבונן פעם אחרי פעם ברגשות הנפלאים שאנו מרגישים בלימוד התורה ובתפילה,</a:t>
          </a:r>
        </a:p>
        <a:p>
          <a:pPr marL="0" lvl="0" indent="0" algn="ctr" defTabSz="666750" rtl="1">
            <a:lnSpc>
              <a:spcPct val="90000"/>
            </a:lnSpc>
            <a:spcBef>
              <a:spcPct val="0"/>
            </a:spcBef>
            <a:spcAft>
              <a:spcPct val="35000"/>
            </a:spcAft>
            <a:buNone/>
          </a:pPr>
          <a:r>
            <a:rPr lang="he-IL" sz="1500" kern="1200" dirty="0"/>
            <a:t>רגשות אלו יגדלו ויגדלו ונרגיש עונג עצום ואנרגיה עצומה מלאת אהבה והודיה לבורא עולם. </a:t>
          </a:r>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האדם בטבעו </a:t>
          </a:r>
          <a:r>
            <a:rPr lang="he-IL" sz="1500" kern="1200" dirty="0" err="1"/>
            <a:t>מתענין</a:t>
          </a:r>
          <a:r>
            <a:rPr lang="he-IL" sz="1500" kern="1200" dirty="0"/>
            <a:t> במה שהוא רוצה בו. משום כך יכול האדם לכוון את מידת הסקרנות שלו לפי </a:t>
          </a:r>
          <a:r>
            <a:rPr lang="he-IL" sz="1500" kern="1200" dirty="0" err="1"/>
            <a:t>התענינות</a:t>
          </a:r>
          <a:r>
            <a:rPr lang="he-IL" sz="1500" kern="1200" dirty="0"/>
            <a:t> הראויה, כבר אמרו רבותינו על הכתוב: לא תתרו אחרי לבבכם ואחרי עיניכם, הלב והעין הם שני סרסורים לעבירה, העין רואה והלב חומד.</a:t>
          </a:r>
          <a:endParaRPr lang="en-US" sz="1500" kern="1200" dirty="0"/>
        </a:p>
        <a:p>
          <a:pPr marL="0" lvl="0" indent="0" algn="ctr" defTabSz="666750" rtl="1">
            <a:lnSpc>
              <a:spcPct val="90000"/>
            </a:lnSpc>
            <a:spcBef>
              <a:spcPct val="0"/>
            </a:spcBef>
            <a:spcAft>
              <a:spcPct val="35000"/>
            </a:spcAft>
            <a:buNone/>
          </a:pPr>
          <a:r>
            <a:rPr lang="he-IL" sz="1500" kern="1200" dirty="0"/>
            <a:t>והנה יש להקשות: למה נאמר תחילה ״אחרי לבבכם״ ורק אחרי כן ״ואחרי עיניכם״, הרי הסדר הוא כדברי רז״ל להיפך — העין רואה </a:t>
          </a:r>
          <a:r>
            <a:rPr lang="he-IL" sz="1500" kern="1200" dirty="0" err="1"/>
            <a:t>תחילח</a:t>
          </a:r>
          <a:r>
            <a:rPr lang="he-IL" sz="1500" kern="1200" dirty="0"/>
            <a:t> ואחרי כן לב חומד? </a:t>
          </a:r>
          <a:endParaRPr lang="en-US" sz="1500" kern="1200" dirty="0"/>
        </a:p>
        <a:p>
          <a:pPr marL="0" lvl="0" indent="0" algn="ctr" defTabSz="666750" rtl="1">
            <a:lnSpc>
              <a:spcPct val="90000"/>
            </a:lnSpc>
            <a:spcBef>
              <a:spcPct val="0"/>
            </a:spcBef>
            <a:spcAft>
              <a:spcPct val="35000"/>
            </a:spcAft>
            <a:buNone/>
          </a:pPr>
          <a:r>
            <a:rPr lang="he-IL" sz="1500" kern="1200" dirty="0"/>
            <a:t>למדנו מכך; שהעין רואה רק את מה שהלב רוצה לחמוד.</a:t>
          </a:r>
        </a:p>
      </dsp:txBody>
      <dsp:txXfrm>
        <a:off x="5424930" y="2342799"/>
        <a:ext cx="5040013" cy="200556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91FB2-44F9-491E-9426-CB878012DD3A}">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מילים יוצרות רגש </a:t>
          </a:r>
        </a:p>
        <a:p>
          <a:pPr marL="0" lvl="0" indent="0" algn="ctr" defTabSz="977900" rtl="1">
            <a:lnSpc>
              <a:spcPct val="90000"/>
            </a:lnSpc>
            <a:spcBef>
              <a:spcPct val="0"/>
            </a:spcBef>
            <a:spcAft>
              <a:spcPct val="35000"/>
            </a:spcAft>
            <a:buNone/>
          </a:pPr>
          <a:r>
            <a:rPr lang="he-IL" sz="2200" kern="1200" dirty="0"/>
            <a:t>לומר בהתפעלות = זה מרגש, זה מדהים, אני מאושר, אני מרגיש נפלא, אני נהנה, אני מתענג, טוב לי.</a:t>
          </a:r>
        </a:p>
      </dsp:txBody>
      <dsp:txXfrm>
        <a:off x="0" y="39687"/>
        <a:ext cx="3286125" cy="1971675"/>
      </dsp:txXfrm>
    </dsp:sp>
    <dsp:sp modelId="{77513BD0-0C14-457F-AEF0-84266AD6E584}">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2200" kern="1200" dirty="0"/>
            <a:t>שכל המצות עיקרם הלב, ויש מהם זכר בפה לחזוק הלב.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2200" kern="1200" dirty="0"/>
            <a:t>מאבן עזרא</a:t>
          </a:r>
        </a:p>
        <a:p>
          <a:pPr marL="0" lvl="0" algn="ctr" defTabSz="1333500" rtl="1">
            <a:lnSpc>
              <a:spcPct val="90000"/>
            </a:lnSpc>
            <a:spcBef>
              <a:spcPct val="0"/>
            </a:spcBef>
            <a:spcAft>
              <a:spcPct val="35000"/>
            </a:spcAft>
            <a:buNone/>
          </a:pPr>
          <a:endParaRPr lang="he-IL" sz="2200" kern="1200" dirty="0"/>
        </a:p>
      </dsp:txBody>
      <dsp:txXfrm>
        <a:off x="3614737" y="39687"/>
        <a:ext cx="3286125" cy="1971675"/>
      </dsp:txXfrm>
    </dsp:sp>
    <dsp:sp modelId="{7605DF0E-626A-4222-9B2A-05981BF87A6C}">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כִּי קָרוֹב אֵלֶיךָ הַדָּבָר מְאֹד בְּפִיךָ וּבִלְבָבְךָ </a:t>
          </a:r>
          <a:r>
            <a:rPr lang="he-IL" sz="2200" kern="1200" dirty="0" err="1"/>
            <a:t>לַעֲשֹׂתו</a:t>
          </a:r>
          <a:r>
            <a:rPr lang="he-IL" sz="2200" kern="1200" dirty="0"/>
            <a:t>ֹ: </a:t>
          </a:r>
        </a:p>
      </dsp:txBody>
      <dsp:txXfrm>
        <a:off x="7229475" y="39687"/>
        <a:ext cx="3286125" cy="1971675"/>
      </dsp:txXfrm>
    </dsp:sp>
    <dsp:sp modelId="{E6D08C2B-F0CA-4EDE-808F-B7E8BED3A734}">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endParaRPr lang="he-IL" sz="2200" kern="1200"/>
        </a:p>
      </dsp:txBody>
      <dsp:txXfrm>
        <a:off x="1807368" y="2339975"/>
        <a:ext cx="3286125" cy="1971675"/>
      </dsp:txXfrm>
    </dsp:sp>
    <dsp:sp modelId="{D00E0BE3-207C-4670-8F21-AAA837920DA0}">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כדאי לחזור על כך כמה פעמים</a:t>
          </a:r>
        </a:p>
      </dsp:txBody>
      <dsp:txXfrm>
        <a:off x="5422106" y="2339975"/>
        <a:ext cx="3286125" cy="1971675"/>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בגמ' בנדרים דרשו: אם לא בריתי יומם ולילה על ברית מילה ותורה. </a:t>
          </a:r>
          <a:endParaRPr lang="en-US" sz="1800" kern="1200" dirty="0"/>
        </a:p>
        <a:p>
          <a:pPr marL="0" lvl="0" indent="0" algn="ctr" defTabSz="800100" rtl="1">
            <a:lnSpc>
              <a:spcPct val="90000"/>
            </a:lnSpc>
            <a:spcBef>
              <a:spcPct val="0"/>
            </a:spcBef>
            <a:spcAft>
              <a:spcPct val="35000"/>
            </a:spcAft>
            <a:buNone/>
          </a:pPr>
          <a:r>
            <a:rPr lang="he-IL" sz="1800" kern="1200" dirty="0"/>
            <a:t>הקשו מה שייך בברית יומם ולילה? תירץ רע"א: שרק על ידי ברית מילה זוכים לתורה. </a:t>
          </a:r>
          <a:endParaRPr lang="en-US" sz="1800" kern="1200" dirty="0"/>
        </a:p>
        <a:p>
          <a:pPr marL="0" lvl="0" indent="0" algn="ctr" defTabSz="800100" rtl="1">
            <a:lnSpc>
              <a:spcPct val="90000"/>
            </a:lnSpc>
            <a:spcBef>
              <a:spcPct val="0"/>
            </a:spcBef>
            <a:spcAft>
              <a:spcPct val="35000"/>
            </a:spcAft>
            <a:buNone/>
          </a:pPr>
          <a:r>
            <a:rPr lang="he-IL" sz="1800" kern="1200" dirty="0"/>
            <a:t>על ידי ברית חיצונית זוכים לברית פנימית. </a:t>
          </a:r>
          <a:endParaRPr lang="en-US" sz="1800" kern="1200" dirty="0"/>
        </a:p>
        <a:p>
          <a:pPr marL="0" lvl="0" indent="0" algn="ctr" defTabSz="800100" rtl="1">
            <a:lnSpc>
              <a:spcPct val="90000"/>
            </a:lnSpc>
            <a:spcBef>
              <a:spcPct val="0"/>
            </a:spcBef>
            <a:spcAft>
              <a:spcPct val="35000"/>
            </a:spcAft>
            <a:buNone/>
          </a:pPr>
          <a:r>
            <a:rPr lang="he-IL" sz="1800" kern="1200" dirty="0"/>
            <a:t>וזהו כשם שנכנס לברית כך יכנס לתורה. </a:t>
          </a:r>
        </a:p>
      </dsp:txBody>
      <dsp:txXfrm>
        <a:off x="50656" y="2975"/>
        <a:ext cx="5040013" cy="2005563"/>
      </dsp:txXfrm>
    </dsp:sp>
    <dsp:sp modelId="{1048BA7F-2ABC-40B2-9CB1-BF1C300165B8}">
      <dsp:nvSpPr>
        <dsp:cNvPr id="0" name=""/>
        <dsp:cNvSpPr/>
      </dsp:nvSpPr>
      <dsp:spPr>
        <a:xfrm>
          <a:off x="5473565" y="0"/>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לפני היציאה ממצרים מצטווים מילה ופסח - מה מיוחד בהם?</a:t>
          </a:r>
          <a:endParaRPr lang="en-US" sz="1800" kern="1200" dirty="0"/>
        </a:p>
        <a:p>
          <a:pPr marL="0" lvl="0" indent="0" algn="ctr" defTabSz="800100" rtl="1">
            <a:lnSpc>
              <a:spcPct val="90000"/>
            </a:lnSpc>
            <a:spcBef>
              <a:spcPct val="0"/>
            </a:spcBef>
            <a:spcAft>
              <a:spcPct val="35000"/>
            </a:spcAft>
            <a:buNone/>
          </a:pPr>
          <a:r>
            <a:rPr lang="he-IL" sz="1800" kern="1200" dirty="0"/>
            <a:t>מדוע הם מצוות עשה שיש בהם כרת? </a:t>
          </a:r>
        </a:p>
        <a:p>
          <a:pPr marL="0" lvl="0" indent="0" algn="ctr" defTabSz="800100" rtl="1">
            <a:lnSpc>
              <a:spcPct val="90000"/>
            </a:lnSpc>
            <a:spcBef>
              <a:spcPct val="0"/>
            </a:spcBef>
            <a:spcAft>
              <a:spcPct val="35000"/>
            </a:spcAft>
            <a:buNone/>
          </a:pPr>
          <a:r>
            <a:rPr lang="he-IL" sz="1800" kern="1200" dirty="0"/>
            <a:t>מדוע אומרת התורה שמי שלא מל לא יכול לעשות פסח?</a:t>
          </a:r>
        </a:p>
        <a:p>
          <a:pPr marL="0" lvl="0" indent="0" algn="ctr" defTabSz="800100" rtl="1">
            <a:lnSpc>
              <a:spcPct val="90000"/>
            </a:lnSpc>
            <a:spcBef>
              <a:spcPct val="0"/>
            </a:spcBef>
            <a:spcAft>
              <a:spcPct val="35000"/>
            </a:spcAft>
            <a:buNone/>
          </a:pPr>
          <a:endParaRPr lang="he-IL" sz="1800" kern="1200" dirty="0"/>
        </a:p>
      </dsp:txBody>
      <dsp:txXfrm>
        <a:off x="5473565" y="0"/>
        <a:ext cx="5040013" cy="2005563"/>
      </dsp:txXfrm>
    </dsp:sp>
    <dsp:sp modelId="{188BE399-BB79-42C6-9208-A5A9DB0B4E3C}">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הפה הוא מל את </a:t>
          </a:r>
          <a:r>
            <a:rPr lang="he-IL" sz="1800" kern="1200" dirty="0" err="1"/>
            <a:t>ערלת</a:t>
          </a:r>
          <a:r>
            <a:rPr lang="he-IL" sz="1800" kern="1200" dirty="0"/>
            <a:t> הלב. </a:t>
          </a:r>
          <a:endParaRPr lang="en-US" sz="1800" kern="1200" dirty="0"/>
        </a:p>
        <a:p>
          <a:pPr marL="0" lvl="0" indent="0" algn="ctr" defTabSz="800100" rtl="1">
            <a:lnSpc>
              <a:spcPct val="90000"/>
            </a:lnSpc>
            <a:spcBef>
              <a:spcPct val="0"/>
            </a:spcBef>
            <a:spcAft>
              <a:spcPct val="35000"/>
            </a:spcAft>
            <a:buNone/>
          </a:pPr>
          <a:r>
            <a:rPr lang="he-IL" sz="1800" kern="1200" dirty="0"/>
            <a:t>מילה - שמלה את הערלה.</a:t>
          </a:r>
          <a:endParaRPr lang="en-US" sz="1800" kern="1200" dirty="0"/>
        </a:p>
        <a:p>
          <a:pPr marL="0" lvl="0" indent="0" algn="ctr" defTabSz="800100" rtl="1">
            <a:lnSpc>
              <a:spcPct val="90000"/>
            </a:lnSpc>
            <a:spcBef>
              <a:spcPct val="0"/>
            </a:spcBef>
            <a:spcAft>
              <a:spcPct val="35000"/>
            </a:spcAft>
            <a:buNone/>
          </a:pPr>
          <a:r>
            <a:rPr lang="he-IL" sz="1800" kern="1200" dirty="0"/>
            <a:t>כי קרוב אליך הדבר...בפיך ובלבבך לעשותו. </a:t>
          </a:r>
          <a:endParaRPr lang="en-US" sz="1800" kern="1200" dirty="0"/>
        </a:p>
        <a:p>
          <a:pPr marL="0" lvl="0" indent="0" algn="ctr" defTabSz="800100" rtl="1">
            <a:lnSpc>
              <a:spcPct val="90000"/>
            </a:lnSpc>
            <a:spcBef>
              <a:spcPct val="0"/>
            </a:spcBef>
            <a:spcAft>
              <a:spcPct val="35000"/>
            </a:spcAft>
            <a:buNone/>
          </a:pPr>
          <a:r>
            <a:rPr lang="he-IL" sz="1800" kern="1200" dirty="0"/>
            <a:t>חינוך: משרשי </a:t>
          </a:r>
          <a:r>
            <a:rPr lang="he-IL" sz="1800" kern="1200" dirty="0" err="1"/>
            <a:t>המצוה</a:t>
          </a:r>
          <a:r>
            <a:rPr lang="he-IL" sz="1800" kern="1200" dirty="0"/>
            <a:t>. לפי שהאדם מעורר מחשבותיו </a:t>
          </a:r>
          <a:r>
            <a:rPr lang="he-IL" sz="1800" b="1" kern="1200" dirty="0"/>
            <a:t>ומציר בלבבו האמת </a:t>
          </a:r>
          <a:r>
            <a:rPr lang="he-IL" sz="1800" b="1" kern="1200" dirty="0" err="1"/>
            <a:t>בכח</a:t>
          </a:r>
          <a:r>
            <a:rPr lang="he-IL" sz="1800" b="1" kern="1200" dirty="0"/>
            <a:t> דברי פיו.</a:t>
          </a:r>
          <a:endParaRPr lang="he-IL" sz="1800" kern="1200" dirty="0"/>
        </a:p>
        <a:p>
          <a:pPr marL="0" lvl="0" indent="0" algn="ctr" defTabSz="800100" rtl="1">
            <a:lnSpc>
              <a:spcPct val="90000"/>
            </a:lnSpc>
            <a:spcBef>
              <a:spcPct val="0"/>
            </a:spcBef>
            <a:spcAft>
              <a:spcPct val="35000"/>
            </a:spcAft>
            <a:buNone/>
          </a:pPr>
          <a:endParaRPr lang="he-IL" sz="1800" kern="1200" dirty="0"/>
        </a:p>
      </dsp:txBody>
      <dsp:txXfrm>
        <a:off x="50656" y="2342799"/>
        <a:ext cx="5040013" cy="2005563"/>
      </dsp:txXfrm>
    </dsp:sp>
    <dsp:sp modelId="{7CD77BC4-D7BE-4475-B464-90F9F2005203}">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כשם שברית מילה מחבר בין איש לאשה.</a:t>
          </a:r>
          <a:endParaRPr lang="en-US" sz="1800" kern="1200" dirty="0"/>
        </a:p>
        <a:p>
          <a:pPr marL="0" lvl="0" indent="0" algn="ctr" defTabSz="800100" rtl="1">
            <a:lnSpc>
              <a:spcPct val="90000"/>
            </a:lnSpc>
            <a:spcBef>
              <a:spcPct val="0"/>
            </a:spcBef>
            <a:spcAft>
              <a:spcPct val="35000"/>
            </a:spcAft>
            <a:buNone/>
          </a:pPr>
          <a:r>
            <a:rPr lang="he-IL" sz="1800" kern="1200" dirty="0"/>
            <a:t>כך ברית הלשון מחברת בין איש לאשה - הכיצד?</a:t>
          </a:r>
          <a:endParaRPr lang="en-US" sz="1800" kern="1200" dirty="0"/>
        </a:p>
        <a:p>
          <a:pPr marL="0" lvl="0" indent="0" algn="ctr" defTabSz="800100" rtl="1">
            <a:lnSpc>
              <a:spcPct val="90000"/>
            </a:lnSpc>
            <a:spcBef>
              <a:spcPct val="0"/>
            </a:spcBef>
            <a:spcAft>
              <a:spcPct val="35000"/>
            </a:spcAft>
            <a:buNone/>
          </a:pPr>
          <a:r>
            <a:rPr lang="he-IL" sz="1800" kern="1200" dirty="0"/>
            <a:t>שכל ולב - זה בחינת איש ואשה. </a:t>
          </a:r>
        </a:p>
        <a:p>
          <a:pPr marL="0" lvl="0" indent="0" algn="ctr" defTabSz="800100" rtl="1">
            <a:lnSpc>
              <a:spcPct val="90000"/>
            </a:lnSpc>
            <a:spcBef>
              <a:spcPct val="0"/>
            </a:spcBef>
            <a:spcAft>
              <a:spcPct val="35000"/>
            </a:spcAft>
            <a:buNone/>
          </a:pPr>
          <a:r>
            <a:rPr lang="he-IL" sz="1800" kern="1200" dirty="0"/>
            <a:t>כיצד הם מתחברים? </a:t>
          </a:r>
        </a:p>
        <a:p>
          <a:pPr marL="0" lvl="0" indent="0" algn="ctr" defTabSz="800100" rtl="1">
            <a:lnSpc>
              <a:spcPct val="90000"/>
            </a:lnSpc>
            <a:spcBef>
              <a:spcPct val="0"/>
            </a:spcBef>
            <a:spcAft>
              <a:spcPct val="35000"/>
            </a:spcAft>
            <a:buNone/>
          </a:pPr>
          <a:r>
            <a:rPr lang="he-IL" sz="1800" kern="1200" dirty="0"/>
            <a:t>על ידי פה - סח</a:t>
          </a:r>
          <a:endParaRPr lang="en-US" sz="1800" kern="1200" dirty="0"/>
        </a:p>
      </dsp:txBody>
      <dsp:txXfrm>
        <a:off x="5424930" y="2342799"/>
        <a:ext cx="5040013" cy="2005563"/>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b="0" i="0" kern="1200" dirty="0"/>
            <a:t>על כך עונה הפסיכולוגיה החיובית במונח "אשליית המיקוד". כשאנו ממוקדים בדבר מה שאר הדברים נעלמים מעיננו והם לא נמצאים בתפיסת המציאות שלנו.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b="0" i="0" kern="1200" dirty="0"/>
            <a:t>קוסמים משתמשים בהבנה זו וקסמים רבים מבוססים על משיכת תשומת הלב לדבר מסוים בזמן שהטריק מתרחש ממש בסמוך אך איש לא מבחין בו.</a:t>
          </a:r>
          <a:endParaRPr lang="he-IL" sz="1300" kern="1200" dirty="0"/>
        </a:p>
        <a:p>
          <a:pPr marL="0" lvl="0" algn="ctr" defTabSz="444500" rtl="1">
            <a:lnSpc>
              <a:spcPct val="90000"/>
            </a:lnSpc>
            <a:spcBef>
              <a:spcPct val="0"/>
            </a:spcBef>
            <a:spcAft>
              <a:spcPct val="35000"/>
            </a:spcAft>
            <a:buNone/>
          </a:pPr>
          <a:endParaRPr lang="he-IL" sz="1300" kern="1200" dirty="0"/>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highlight>
                <a:srgbClr val="FF00FF"/>
              </a:highlight>
              <a:hlinkClick xmlns:r="http://schemas.openxmlformats.org/officeDocument/2006/relationships" r:id="rId1"/>
            </a:rPr>
            <a:t>מבחן הגורילה</a:t>
          </a:r>
          <a:r>
            <a:rPr lang="he-IL" sz="1300" b="0" i="0" kern="1200" dirty="0">
              <a:highlight>
                <a:srgbClr val="FF00FF"/>
              </a:highlight>
            </a:rPr>
            <a:t> </a:t>
          </a:r>
        </a:p>
        <a:p>
          <a:pPr marL="0" lvl="0" indent="0" algn="ctr" defTabSz="577850" rtl="1">
            <a:lnSpc>
              <a:spcPct val="90000"/>
            </a:lnSpc>
            <a:spcBef>
              <a:spcPct val="0"/>
            </a:spcBef>
            <a:spcAft>
              <a:spcPct val="35000"/>
            </a:spcAft>
            <a:buNone/>
          </a:pPr>
          <a:r>
            <a:rPr lang="he-IL" sz="1300" b="0" i="0" kern="1200" dirty="0"/>
            <a:t>מקרינים סרטון קצר המראה שתי קבוצות כדורסל מתמסרות בכדור והצופים מתבקשים לספור כמה פעמים התמסרה הקבוצה בלבן במהלך הסרטון. </a:t>
          </a:r>
        </a:p>
        <a:p>
          <a:pPr marL="0" lvl="0" indent="0" algn="ctr" defTabSz="577850" rtl="1">
            <a:lnSpc>
              <a:spcPct val="90000"/>
            </a:lnSpc>
            <a:spcBef>
              <a:spcPct val="0"/>
            </a:spcBef>
            <a:spcAft>
              <a:spcPct val="35000"/>
            </a:spcAft>
            <a:buNone/>
          </a:pPr>
          <a:r>
            <a:rPr lang="he-IL" sz="1300" b="0" i="0" kern="1200" dirty="0"/>
            <a:t>לאחר הצפייה המונחית בסרטון נשאלים הצופים האם הם הבחינו במשהו חריג או מוזר במהלך הקרנת הסרטון ולרוב התשובה היא שלילית. </a:t>
          </a:r>
        </a:p>
        <a:p>
          <a:pPr marL="0" lvl="0" indent="0" algn="ctr" defTabSz="577850" rtl="1">
            <a:lnSpc>
              <a:spcPct val="90000"/>
            </a:lnSpc>
            <a:spcBef>
              <a:spcPct val="0"/>
            </a:spcBef>
            <a:spcAft>
              <a:spcPct val="35000"/>
            </a:spcAft>
            <a:buNone/>
          </a:pPr>
          <a:r>
            <a:rPr lang="he-IL" sz="1300" b="0" i="0" kern="1200" dirty="0"/>
            <a:t>בהרצת הסרטון לאחור ולאחר צפייה חוזרת מגלים הצופים לתדהמתם כי באמצע הסרטון נכנס למרכז המסך אדם לבוש בתחפושת של גורילה, הוא מכה בחזהו מספר פעמים ויוצא. </a:t>
          </a:r>
        </a:p>
        <a:p>
          <a:pPr marL="0" lvl="0" indent="0" algn="ctr" defTabSz="577850" rtl="1">
            <a:lnSpc>
              <a:spcPct val="90000"/>
            </a:lnSpc>
            <a:spcBef>
              <a:spcPct val="0"/>
            </a:spcBef>
            <a:spcAft>
              <a:spcPct val="35000"/>
            </a:spcAft>
            <a:buNone/>
          </a:pPr>
          <a:r>
            <a:rPr lang="he-IL" sz="1300" b="0" i="0" kern="1200" dirty="0"/>
            <a:t>כיצד יתכן שרובנו לא מבחינים בו? </a:t>
          </a:r>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t>חקר מכון </a:t>
          </a:r>
          <a:r>
            <a:rPr lang="he-IL" sz="1300" b="0" i="0" kern="1200" dirty="0" err="1"/>
            <a:t>גאלופ</a:t>
          </a:r>
          <a:r>
            <a:rPr lang="he-IL" sz="1300" b="0" i="0" kern="1200" dirty="0"/>
            <a:t> העולמי בנושא ניהול הראה כי חברות שבודקות הצלחות ומחזקות את החוזקות יעילות יותר בפרמטרים רבים מחברות שממוקדות בתיקון טעויות ומיקוד בחולשות. הסיבה גם כאן טמונה באשליית המיקוד, שהרי מה שנתמקד בו יהיה נוכח בתפיסת המציאות ועובדים שחווים מציאות מלאה בבעיות וקשיים יהיו יעילים פחות מעובדים שתפיסת המציאות שלהם מלאה בהצלחות ובחוזקות.</a:t>
          </a:r>
          <a:endParaRPr lang="he-IL" sz="1300" kern="1200" dirty="0"/>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t>הסיבה שאנו ממוקדים כל כך נובעת מהיות המוח מותאם להישרדות. אם נדמיין עצמנו כאנשי מערות הרוצים לצוד לעצמם ארוחה, ברור כי מיקוד במטרה (ממותה) חיוני להצלחה במשימה. אם כל פרח חדש שצמח ביער ימשוך את תשומת ליבנו בזמן המרדף אחרי הממותה, סביר שנאבד את היכולת לצוד ואנו עלולים לגווע ברעב.</a:t>
          </a:r>
          <a:endParaRPr lang="he-IL" sz="1300" kern="1200" dirty="0"/>
        </a:p>
      </dsp:txBody>
      <dsp:txXfrm>
        <a:off x="5424930" y="2342799"/>
        <a:ext cx="5040013" cy="2005563"/>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לכן ככל שנשים לב לעונג הקטן שלנו, כך הוא ילך ויגדל. </a:t>
          </a:r>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1" i="0" kern="1200" dirty="0"/>
            <a:t>סיכום</a:t>
          </a:r>
          <a:endParaRPr lang="he-IL" sz="1300" b="0" i="0" kern="1200" dirty="0"/>
        </a:p>
        <a:p>
          <a:pPr marL="0" lvl="0" indent="0" algn="ctr" defTabSz="577850" rtl="1">
            <a:lnSpc>
              <a:spcPct val="90000"/>
            </a:lnSpc>
            <a:spcBef>
              <a:spcPct val="0"/>
            </a:spcBef>
            <a:spcAft>
              <a:spcPct val="35000"/>
            </a:spcAft>
            <a:buNone/>
          </a:pPr>
          <a:r>
            <a:rPr lang="he-IL" sz="1300" b="0" i="0" kern="1200" dirty="0"/>
            <a:t>הפסיכולוגיה החיובית כאמור חוקרת את האושר האנושי ואת הדרכים להגביר את מנת האושר שלנו. אחת ההבנות המשמעותיות ביותר בגישה זו היא ההבנה כי לרגשות שלנו השפעה גדולה ואף קריטית על התוצאות שלנו בחיים, ההצלחה, מערכות היחסים, היכולת היצירתית, פתרון הבעיות, בריאות הנפש והגוף ועוד. ארגונים עסקיים אינם יכולים להרשות לעצמם ליצור הפרדה מלאכותית בין רגשות העובד לבין התפוקה שלו. על ארגונים להבין כי הדרך להפיק מהעובד את מירב התוצאות, כוללת בין השאר גם את הצורך לאפשר לעובד להנות מעבודתו תוך תחושת משמעות ויצירת אתגרים חדשים ומתחדשים.</a:t>
          </a:r>
          <a:endParaRPr lang="he-IL" sz="1300" kern="1200" dirty="0"/>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endParaRPr lang="he-IL" sz="1300" kern="1200" dirty="0"/>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endParaRPr lang="he-IL" sz="1300" kern="1200" dirty="0"/>
        </a:p>
      </dsp:txBody>
      <dsp:txXfrm>
        <a:off x="5424930" y="2342799"/>
        <a:ext cx="5040013" cy="2005563"/>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highlight>
                <a:srgbClr val="FF00FF"/>
              </a:highlight>
            </a:rPr>
            <a:t>תנועתיות</a:t>
          </a:r>
        </a:p>
        <a:p>
          <a:pPr marL="0" lvl="0" indent="0" algn="ctr" defTabSz="1066800" rtl="1">
            <a:lnSpc>
              <a:spcPct val="90000"/>
            </a:lnSpc>
            <a:spcBef>
              <a:spcPct val="0"/>
            </a:spcBef>
            <a:spcAft>
              <a:spcPct val="35000"/>
            </a:spcAft>
            <a:buNone/>
          </a:pPr>
          <a:r>
            <a:rPr lang="he-IL" sz="2400" kern="1200" dirty="0"/>
            <a:t>כדאי גם לנוע בהתאם, </a:t>
          </a:r>
        </a:p>
        <a:p>
          <a:pPr marL="0" lvl="0" indent="0" algn="ctr" defTabSz="1066800" rtl="1">
            <a:lnSpc>
              <a:spcPct val="90000"/>
            </a:lnSpc>
            <a:spcBef>
              <a:spcPct val="0"/>
            </a:spcBef>
            <a:spcAft>
              <a:spcPct val="35000"/>
            </a:spcAft>
            <a:buNone/>
          </a:pPr>
          <a:r>
            <a:rPr lang="he-IL" sz="2400" kern="1200" dirty="0"/>
            <a:t>לעשות תנועות של אדם שמח</a:t>
          </a:r>
        </a:p>
        <a:p>
          <a:pPr marL="0" lvl="0" indent="0" algn="ctr" defTabSz="1066800" rtl="1">
            <a:lnSpc>
              <a:spcPct val="90000"/>
            </a:lnSpc>
            <a:spcBef>
              <a:spcPct val="0"/>
            </a:spcBef>
            <a:spcAft>
              <a:spcPct val="35000"/>
            </a:spcAft>
            <a:buNone/>
          </a:pPr>
          <a:r>
            <a:rPr lang="he-IL" sz="2400" kern="1200" dirty="0"/>
            <a:t>אדם מודה, לנגן בפה. </a:t>
          </a:r>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כדאי מאוד לחשוב במילים שמעוררות הרבה רגש. </a:t>
          </a:r>
        </a:p>
        <a:p>
          <a:pPr marL="0" lvl="0" indent="0" algn="ctr" defTabSz="1066800" rtl="1">
            <a:lnSpc>
              <a:spcPct val="90000"/>
            </a:lnSpc>
            <a:spcBef>
              <a:spcPct val="0"/>
            </a:spcBef>
            <a:spcAft>
              <a:spcPct val="35000"/>
            </a:spcAft>
            <a:buNone/>
          </a:pPr>
          <a:r>
            <a:rPr lang="he-IL" sz="2400" kern="1200" dirty="0"/>
            <a:t>לדוגמא: במקום לומר ב"ה למדתי טוב</a:t>
          </a:r>
        </a:p>
        <a:p>
          <a:pPr marL="0" lvl="0" indent="0" algn="ctr" defTabSz="1066800" rtl="1">
            <a:lnSpc>
              <a:spcPct val="90000"/>
            </a:lnSpc>
            <a:spcBef>
              <a:spcPct val="0"/>
            </a:spcBef>
            <a:spcAft>
              <a:spcPct val="35000"/>
            </a:spcAft>
            <a:buNone/>
          </a:pPr>
          <a:r>
            <a:rPr lang="he-IL" sz="2400" kern="1200" dirty="0"/>
            <a:t>אמור: </a:t>
          </a:r>
          <a:r>
            <a:rPr lang="he-IL" sz="2400" kern="1200" dirty="0" err="1"/>
            <a:t>ווהו</a:t>
          </a:r>
          <a:r>
            <a:rPr lang="he-IL" sz="2400" kern="1200" dirty="0"/>
            <a:t> אני </a:t>
          </a:r>
          <a:r>
            <a:rPr lang="he-IL" sz="2400" kern="1200" dirty="0" err="1"/>
            <a:t>מליונר</a:t>
          </a:r>
          <a:r>
            <a:rPr lang="he-IL" sz="2400" kern="1200" dirty="0"/>
            <a:t>, זכיתי ממש, למדתי כל כך טובה היום. איזה אושר עצום.  </a:t>
          </a:r>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endParaRPr lang="he-IL" sz="2400" kern="1200" dirty="0"/>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קולות מגבירים עונג</a:t>
          </a:r>
        </a:p>
      </dsp:txBody>
      <dsp:txXfrm>
        <a:off x="5424930" y="2342799"/>
        <a:ext cx="5040013" cy="2005563"/>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1" i="0" kern="1200" dirty="0"/>
            <a:t>מה התפקיד של רגשות חיוביים?</a:t>
          </a:r>
          <a:r>
            <a:rPr lang="he-IL" sz="1300" b="0" i="0" kern="1200" dirty="0"/>
            <a:t> </a:t>
          </a:r>
        </a:p>
        <a:p>
          <a:pPr marL="0" lvl="0" indent="0" algn="ctr" defTabSz="577850" rtl="1">
            <a:lnSpc>
              <a:spcPct val="90000"/>
            </a:lnSpc>
            <a:spcBef>
              <a:spcPct val="0"/>
            </a:spcBef>
            <a:spcAft>
              <a:spcPct val="35000"/>
            </a:spcAft>
            <a:buNone/>
          </a:pPr>
          <a:r>
            <a:rPr lang="he-IL" sz="1300" b="0" i="0" kern="1200" dirty="0"/>
            <a:t>לגרום לנו לרצות לעשות עוד מהדברים האלו.</a:t>
          </a:r>
        </a:p>
        <a:p>
          <a:pPr marL="0" lvl="0" indent="0" algn="ctr" defTabSz="577850" rtl="1">
            <a:lnSpc>
              <a:spcPct val="90000"/>
            </a:lnSpc>
            <a:spcBef>
              <a:spcPct val="0"/>
            </a:spcBef>
            <a:spcAft>
              <a:spcPct val="35000"/>
            </a:spcAft>
            <a:buNone/>
          </a:pPr>
          <a:r>
            <a:rPr lang="he-IL" sz="1300" b="0" i="0" kern="1200" dirty="0"/>
            <a:t>שאנחנו מרגישים נפלא שעשינו חסד, נרצה גם מחר לעזור לחבר. </a:t>
          </a:r>
          <a:endParaRPr lang="he-IL" sz="13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t>אלוקים נתן בנו רגשות שליליים כדי שיגנו עלנו מפני סכנות מגוונות בחיינו. </a:t>
          </a:r>
        </a:p>
        <a:p>
          <a:pPr marL="0" lvl="0" indent="0" algn="ctr" defTabSz="577850" rtl="1">
            <a:lnSpc>
              <a:spcPct val="90000"/>
            </a:lnSpc>
            <a:spcBef>
              <a:spcPct val="0"/>
            </a:spcBef>
            <a:spcAft>
              <a:spcPct val="35000"/>
            </a:spcAft>
            <a:buNone/>
          </a:pPr>
          <a:r>
            <a:rPr lang="he-IL" sz="1300" b="0" i="0" kern="1200" dirty="0"/>
            <a:t>פחד למשל, מזהיר אותנו כי קיימת סכנה. </a:t>
          </a:r>
        </a:p>
        <a:p>
          <a:pPr marL="0" lvl="0" indent="0" algn="ctr" defTabSz="577850" rtl="1">
            <a:lnSpc>
              <a:spcPct val="90000"/>
            </a:lnSpc>
            <a:spcBef>
              <a:spcPct val="0"/>
            </a:spcBef>
            <a:spcAft>
              <a:spcPct val="35000"/>
            </a:spcAft>
            <a:buNone/>
          </a:pPr>
          <a:r>
            <a:rPr lang="he-IL" sz="1300" b="0" i="0" kern="1200" dirty="0"/>
            <a:t>עצב - מרתיע מפני אובדן. </a:t>
          </a:r>
        </a:p>
        <a:p>
          <a:pPr marL="0" lvl="0" indent="0" algn="ctr" defTabSz="577850" rtl="1">
            <a:lnSpc>
              <a:spcPct val="90000"/>
            </a:lnSpc>
            <a:spcBef>
              <a:spcPct val="0"/>
            </a:spcBef>
            <a:spcAft>
              <a:spcPct val="35000"/>
            </a:spcAft>
            <a:buNone/>
          </a:pPr>
          <a:r>
            <a:rPr lang="he-IL" sz="1300" b="0" i="0" kern="1200" dirty="0"/>
            <a:t>וכעס - מישהו פועל </a:t>
          </a:r>
          <a:r>
            <a:rPr lang="he-IL" sz="1300" b="0" i="0" kern="1200" dirty="0" err="1"/>
            <a:t>נגדינו</a:t>
          </a:r>
          <a:r>
            <a:rPr lang="he-IL" sz="1300" b="0" i="0" kern="1200" dirty="0"/>
            <a:t>. </a:t>
          </a:r>
        </a:p>
        <a:p>
          <a:pPr marL="0" lvl="0" indent="0" algn="ctr" defTabSz="577850" rtl="1">
            <a:lnSpc>
              <a:spcPct val="90000"/>
            </a:lnSpc>
            <a:spcBef>
              <a:spcPct val="0"/>
            </a:spcBef>
            <a:spcAft>
              <a:spcPct val="35000"/>
            </a:spcAft>
            <a:buNone/>
          </a:pPr>
          <a:r>
            <a:rPr lang="he-IL" sz="1300" b="0" i="0" kern="1200" dirty="0"/>
            <a:t>רגש שלילי עוזר לנו לשרוד. הוא מעורר אותנו. אנחנו שמים לב מה לא בסדר ומתמקדים </a:t>
          </a:r>
          <a:r>
            <a:rPr lang="he-IL" sz="1300" b="0" i="0" kern="1200" dirty="0" err="1"/>
            <a:t>באיך</a:t>
          </a:r>
          <a:r>
            <a:rPr lang="he-IL" sz="1300" b="0" i="0" kern="1200" dirty="0"/>
            <a:t> נפטרים מהבעיה. עלינו להודות לבורא גם על הרגשות השלילים.</a:t>
          </a:r>
          <a:endParaRPr lang="he-IL" sz="13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t>יחס של 1:3 הוא מה שנדרש לנו כדי שהאושר ישלוט בחיינו, כך טוענת פרופסור ברברה </a:t>
          </a:r>
          <a:r>
            <a:rPr lang="he-IL" sz="1300" b="0" i="0" kern="1200" dirty="0" err="1"/>
            <a:t>פרדריקסון</a:t>
          </a:r>
          <a:r>
            <a:rPr lang="he-IL" sz="1300" b="0" i="0" kern="1200" dirty="0"/>
            <a:t>. </a:t>
          </a:r>
          <a:r>
            <a:rPr lang="he-IL" sz="1300" b="0" i="0" kern="1200" dirty="0" err="1"/>
            <a:t>פרדריקסון</a:t>
          </a:r>
          <a:r>
            <a:rPr lang="he-IL" sz="1300" b="0" i="0" kern="1200" dirty="0"/>
            <a:t>, מומחית לפסיכולוגיה חיובית מאוניברסיטת צפון קרוליינה, ערכה מחקר על התמהיל שבין רגשות שליליים לחיוביים שיכול להביא לאושר, ומצאה כי מתקיים ביניהם יחס של 1:3, כלומר – על כל רגש שלילי אנו צריכים 3 רגשות חיוביים, בכדי לשמור על חיים מאושרים. היא גילתה שעל מנת לשגשג אנו לא צריכים לשאוף להעלים חוויות ורגשות שליליים מחיינו, אלא לנסות לשמור על היחס הנכון: שלושה רגשות חיוביים על כל התנסות שלילית.</a:t>
          </a:r>
          <a:endParaRPr lang="he-IL" sz="13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t>ד"ר ברברה </a:t>
          </a:r>
          <a:r>
            <a:rPr lang="he-IL" sz="1300" b="0" i="0" kern="1200" dirty="0" err="1"/>
            <a:t>פרדריקסון</a:t>
          </a:r>
          <a:r>
            <a:rPr lang="he-IL" sz="1300" b="0" i="0" kern="1200" dirty="0"/>
            <a:t> מציגה את ספרה: </a:t>
          </a:r>
          <a:r>
            <a:rPr lang="he-IL" sz="1300" b="1" i="0" kern="1200" dirty="0"/>
            <a:t>יתרון החיוביות</a:t>
          </a:r>
          <a:r>
            <a:rPr lang="he-IL" sz="1300" b="0" i="0" kern="1200" dirty="0"/>
            <a:t>.</a:t>
          </a:r>
          <a:br>
            <a:rPr lang="he-IL" sz="1300" b="0" i="0" kern="1200" dirty="0"/>
          </a:br>
          <a:r>
            <a:rPr lang="he-IL" sz="1300" b="0" i="0" kern="1200" dirty="0" err="1"/>
            <a:t>מהה</a:t>
          </a:r>
          <a:r>
            <a:rPr lang="he-IL" sz="1300" b="0" i="0" kern="1200" dirty="0"/>
            <a:t> עושים לנו רגשות חיוביים?</a:t>
          </a:r>
          <a:br>
            <a:rPr lang="he-IL" sz="1300" b="0" i="0" kern="1200" dirty="0"/>
          </a:br>
          <a:r>
            <a:rPr lang="he-IL" sz="1300" b="0" i="0" kern="1200" dirty="0"/>
            <a:t>איך הם משפיעים על הכימיה של  הגוף שלנו? </a:t>
          </a:r>
        </a:p>
        <a:p>
          <a:pPr marL="0" lvl="0" indent="0" algn="ctr" defTabSz="577850" rtl="1">
            <a:lnSpc>
              <a:spcPct val="90000"/>
            </a:lnSpc>
            <a:spcBef>
              <a:spcPct val="0"/>
            </a:spcBef>
            <a:spcAft>
              <a:spcPct val="35000"/>
            </a:spcAft>
            <a:buNone/>
          </a:pPr>
          <a:r>
            <a:rPr lang="he-IL" sz="1300" b="0" i="0" kern="1200" dirty="0"/>
            <a:t>אמנם כבר עברו כמה שנים, היא מסבירה את הרעיון על רקע מצע בבחירות של ברק אובאמה.</a:t>
          </a:r>
          <a:br>
            <a:rPr lang="he-IL" sz="1300" b="0" i="0" kern="1200" dirty="0"/>
          </a:br>
          <a:r>
            <a:rPr lang="he-IL" sz="1300" b="0" i="0" kern="1200" dirty="0"/>
            <a:t>ולכן היא מתחילה ב</a:t>
          </a:r>
          <a:r>
            <a:rPr lang="he-IL" sz="1300" b="1" i="0" kern="1200" dirty="0"/>
            <a:t>תקווה</a:t>
          </a:r>
          <a:r>
            <a:rPr lang="he-IL" sz="1300" b="0" i="0" kern="1200" dirty="0"/>
            <a:t> שאובאמה מציע. אופטימיות בונה תקווה,</a:t>
          </a:r>
          <a:br>
            <a:rPr lang="he-IL" sz="1300" b="0" i="0" kern="1200" dirty="0"/>
          </a:br>
          <a:r>
            <a:rPr lang="he-IL" sz="1300" b="0" i="0" kern="1200" dirty="0"/>
            <a:t> שעושה אותנו </a:t>
          </a:r>
          <a:r>
            <a:rPr lang="he-IL" sz="1300" b="1" i="0" kern="1200" dirty="0"/>
            <a:t>גמישים</a:t>
          </a:r>
          <a:r>
            <a:rPr lang="he-IL" sz="1300" b="0" i="0" kern="1200" dirty="0"/>
            <a:t> יותר, ו</a:t>
          </a:r>
          <a:r>
            <a:rPr lang="he-IL" sz="1300" b="1" i="0" kern="1200" dirty="0"/>
            <a:t>פותחת את הלב וההכרה</a:t>
          </a:r>
          <a:r>
            <a:rPr lang="he-IL" sz="1300" b="0" i="0" kern="1200" dirty="0"/>
            <a:t> שלנו, לרעיונות ולאנשים, גם אם הם שונים מאיתנו וזרים. </a:t>
          </a:r>
        </a:p>
        <a:p>
          <a:pPr marL="0" lvl="0" indent="0" algn="ctr" defTabSz="577850" rtl="1">
            <a:lnSpc>
              <a:spcPct val="90000"/>
            </a:lnSpc>
            <a:spcBef>
              <a:spcPct val="0"/>
            </a:spcBef>
            <a:spcAft>
              <a:spcPct val="35000"/>
            </a:spcAft>
            <a:buNone/>
          </a:pPr>
          <a:r>
            <a:rPr lang="he-IL" sz="1300" b="0" i="0" kern="1200" dirty="0"/>
            <a:t>פסימיות מוזנת מ</a:t>
          </a:r>
          <a:r>
            <a:rPr lang="he-IL" sz="1300" b="1" i="0" kern="1200" dirty="0"/>
            <a:t>פחד</a:t>
          </a:r>
          <a:r>
            <a:rPr lang="he-IL" sz="1300" b="0" i="0" kern="1200" dirty="0"/>
            <a:t>, סוגרת אותנו גם כלפי מי שאיננו שונה מאוד מאיתנו.</a:t>
          </a:r>
        </a:p>
        <a:p>
          <a:pPr marL="0" lvl="0" indent="0" algn="ctr" defTabSz="577850" rtl="1">
            <a:lnSpc>
              <a:spcPct val="90000"/>
            </a:lnSpc>
            <a:spcBef>
              <a:spcPct val="0"/>
            </a:spcBef>
            <a:spcAft>
              <a:spcPct val="35000"/>
            </a:spcAft>
            <a:buNone/>
          </a:pPr>
          <a:r>
            <a:rPr lang="he-IL" sz="1300" b="1" i="0" kern="1200" dirty="0"/>
            <a:t>כשאנחנו מטפחים ומזינים את הצד החיובי שבנו היום,</a:t>
          </a:r>
          <a:r>
            <a:rPr lang="he-IL" sz="1300" b="0" i="0" kern="1200" dirty="0"/>
            <a:t> אנחנו תורמים לבריאות ולהרגשה הטובה שלנו, היום, מחר ובכל יום נוסף של חיינו.</a:t>
          </a:r>
          <a:br>
            <a:rPr lang="he-IL" sz="1300" b="0" i="0" kern="1200" dirty="0"/>
          </a:br>
          <a:r>
            <a:rPr lang="he-IL" sz="1300" b="0" i="0" kern="1200" dirty="0"/>
            <a:t>ד"ר </a:t>
          </a:r>
          <a:r>
            <a:rPr lang="he-IL" sz="1300" b="0" i="0" kern="1200" dirty="0" err="1"/>
            <a:t>פרדריקסון</a:t>
          </a:r>
          <a:r>
            <a:rPr lang="he-IL" sz="1300" b="0" i="0" kern="1200" dirty="0"/>
            <a:t> מציעה </a:t>
          </a:r>
          <a:r>
            <a:rPr lang="he-IL" sz="1300" b="1" i="0" kern="1200" dirty="0"/>
            <a:t>לשים לב אילו פעילויות גורמות לנו להרגיש טוב, ולעקוב אחרי הרגשות שלנו באופן יום-יומי.</a:t>
          </a:r>
          <a:endParaRPr lang="he-IL" sz="1300" kern="1200" dirty="0"/>
        </a:p>
      </dsp:txBody>
      <dsp:txXfrm>
        <a:off x="6043715" y="3184856"/>
        <a:ext cx="5665036" cy="2699992"/>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rtl="1">
            <a:lnSpc>
              <a:spcPct val="90000"/>
            </a:lnSpc>
            <a:spcBef>
              <a:spcPct val="0"/>
            </a:spcBef>
            <a:spcAft>
              <a:spcPct val="35000"/>
            </a:spcAft>
            <a:buNone/>
          </a:pPr>
          <a:r>
            <a:rPr lang="he-IL" sz="4700" kern="1200" dirty="0"/>
            <a:t>והרגש מגלה לנו </a:t>
          </a:r>
        </a:p>
        <a:p>
          <a:pPr marL="0" lvl="0" indent="0" algn="ctr" defTabSz="2089150" rtl="1">
            <a:lnSpc>
              <a:spcPct val="90000"/>
            </a:lnSpc>
            <a:spcBef>
              <a:spcPct val="0"/>
            </a:spcBef>
            <a:spcAft>
              <a:spcPct val="35000"/>
            </a:spcAft>
            <a:buNone/>
          </a:pPr>
          <a:r>
            <a:rPr lang="he-IL" sz="4700" kern="1200" dirty="0"/>
            <a:t>מה קורה לנו </a:t>
          </a:r>
        </a:p>
        <a:p>
          <a:pPr marL="0" lvl="0" indent="0" algn="ctr" defTabSz="2089150" rtl="1">
            <a:lnSpc>
              <a:spcPct val="90000"/>
            </a:lnSpc>
            <a:spcBef>
              <a:spcPct val="0"/>
            </a:spcBef>
            <a:spcAft>
              <a:spcPct val="35000"/>
            </a:spcAft>
            <a:buNone/>
          </a:pPr>
          <a:r>
            <a:rPr lang="he-IL" sz="4700" kern="1200" dirty="0"/>
            <a:t>בפנים.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rtl="1">
            <a:lnSpc>
              <a:spcPct val="90000"/>
            </a:lnSpc>
            <a:spcBef>
              <a:spcPct val="0"/>
            </a:spcBef>
            <a:spcAft>
              <a:spcPct val="35000"/>
            </a:spcAft>
            <a:buNone/>
          </a:pPr>
          <a:r>
            <a:rPr lang="he-IL" sz="4700" kern="1200" dirty="0"/>
            <a:t>חמשת החושים מגלים לנו </a:t>
          </a:r>
        </a:p>
        <a:p>
          <a:pPr marL="0" lvl="0" indent="0" algn="ctr" defTabSz="2089150" rtl="1">
            <a:lnSpc>
              <a:spcPct val="90000"/>
            </a:lnSpc>
            <a:spcBef>
              <a:spcPct val="0"/>
            </a:spcBef>
            <a:spcAft>
              <a:spcPct val="35000"/>
            </a:spcAft>
            <a:buNone/>
          </a:pPr>
          <a:r>
            <a:rPr lang="he-IL" sz="4700" kern="1200" dirty="0"/>
            <a:t>מה קורה בחוץ</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rtl="1">
            <a:lnSpc>
              <a:spcPct val="90000"/>
            </a:lnSpc>
            <a:spcBef>
              <a:spcPct val="0"/>
            </a:spcBef>
            <a:spcAft>
              <a:spcPct val="35000"/>
            </a:spcAft>
            <a:buNone/>
          </a:pPr>
          <a:endParaRPr lang="he-IL" sz="47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rtl="1">
            <a:lnSpc>
              <a:spcPct val="90000"/>
            </a:lnSpc>
            <a:spcBef>
              <a:spcPct val="0"/>
            </a:spcBef>
            <a:spcAft>
              <a:spcPct val="35000"/>
            </a:spcAft>
            <a:buNone/>
          </a:pPr>
          <a:endParaRPr lang="he-IL" sz="4700" kern="1200" dirty="0"/>
        </a:p>
      </dsp:txBody>
      <dsp:txXfrm>
        <a:off x="6043715" y="3184856"/>
        <a:ext cx="5665036" cy="2699992"/>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3184856"/>
        <a:ext cx="5665036" cy="2699992"/>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מה אתה מגדיר ללמד את האדם לפתח את הרגש שלו?
האם "ואהבת לרעך כמוך" אינה ללמד את האדם לפתח את הרגש שלו?
וכמה קולמוסים נכתבו על כך
איך אפשר לצוות על רגש? ועוד
מדוע אתה רואה כאן משהו חדש? שונה?</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בעולם נוצר בשנים האחרונות מושג חדש</a:t>
          </a:r>
          <a:endParaRPr lang="en-US" sz="1500" kern="1200" dirty="0"/>
        </a:p>
        <a:p>
          <a:pPr marL="0" lvl="0" indent="0" algn="ctr" defTabSz="666750" rtl="1">
            <a:lnSpc>
              <a:spcPct val="90000"/>
            </a:lnSpc>
            <a:spcBef>
              <a:spcPct val="0"/>
            </a:spcBef>
            <a:spcAft>
              <a:spcPct val="35000"/>
            </a:spcAft>
            <a:buNone/>
          </a:pPr>
          <a:r>
            <a:rPr lang="he-IL" sz="1500" kern="1200" dirty="0"/>
            <a:t>פיתוח הרגש</a:t>
          </a:r>
          <a:endParaRPr lang="en-US" sz="1500" kern="1200" dirty="0"/>
        </a:p>
        <a:p>
          <a:pPr marL="0" lvl="0" indent="0" algn="ctr" defTabSz="666750" rtl="1">
            <a:lnSpc>
              <a:spcPct val="90000"/>
            </a:lnSpc>
            <a:spcBef>
              <a:spcPct val="0"/>
            </a:spcBef>
            <a:spcAft>
              <a:spcPct val="35000"/>
            </a:spcAft>
            <a:buNone/>
          </a:pPr>
          <a:r>
            <a:rPr lang="he-IL" sz="1500" kern="1200" dirty="0"/>
            <a:t>מלמדים בעיקר בגיל הצעיר – כיצד להיות מודע לרגשות.</a:t>
          </a:r>
          <a:endParaRPr lang="en-US" sz="1500" kern="1200" dirty="0"/>
        </a:p>
        <a:p>
          <a:pPr marL="0" lvl="0" indent="0" algn="ctr" defTabSz="666750" rtl="1">
            <a:lnSpc>
              <a:spcPct val="90000"/>
            </a:lnSpc>
            <a:spcBef>
              <a:spcPct val="0"/>
            </a:spcBef>
            <a:spcAft>
              <a:spcPct val="35000"/>
            </a:spcAft>
            <a:buNone/>
          </a:pPr>
          <a:r>
            <a:rPr lang="he-IL" sz="1500" kern="1200" dirty="0"/>
            <a:t>להרגיש הרבה יותר כל רגש, להיות מודע למה שמרגישים, ולהיות מודע לרגשות של אחרים. </a:t>
          </a:r>
          <a:endParaRPr lang="en-US" sz="1500" kern="1200" dirty="0"/>
        </a:p>
        <a:p>
          <a:pPr marL="0" lvl="0" indent="0" algn="ctr" defTabSz="666750" rtl="1">
            <a:lnSpc>
              <a:spcPct val="90000"/>
            </a:lnSpc>
            <a:spcBef>
              <a:spcPct val="0"/>
            </a:spcBef>
            <a:spcAft>
              <a:spcPct val="35000"/>
            </a:spcAft>
            <a:buNone/>
          </a:pPr>
          <a:r>
            <a:rPr lang="he-IL" sz="1500" kern="1200" dirty="0"/>
            <a:t>האם אתם מכירים מבט יהודי על הנושא?</a:t>
          </a:r>
          <a:endParaRPr lang="en-US" sz="1500" kern="1200" dirty="0"/>
        </a:p>
        <a:p>
          <a:pPr marL="0" lvl="0" indent="0" algn="ctr" defTabSz="666750" rtl="1">
            <a:lnSpc>
              <a:spcPct val="90000"/>
            </a:lnSpc>
            <a:spcBef>
              <a:spcPct val="0"/>
            </a:spcBef>
            <a:spcAft>
              <a:spcPct val="35000"/>
            </a:spcAft>
            <a:buNone/>
          </a:pPr>
          <a:r>
            <a:rPr lang="he-IL" sz="1500" kern="1200" dirty="0"/>
            <a:t>הרי ברור שזה לא רק כישרון חיים חשוב, אלא יש בזה כלי עצום לעבודת ה'. </a:t>
          </a:r>
          <a:endParaRPr lang="en-US" sz="1500" kern="1200" dirty="0"/>
        </a:p>
        <a:p>
          <a:pPr marL="0" lvl="0" indent="0" algn="ctr" defTabSz="666750" rtl="1">
            <a:lnSpc>
              <a:spcPct val="90000"/>
            </a:lnSpc>
            <a:spcBef>
              <a:spcPct val="0"/>
            </a:spcBef>
            <a:spcAft>
              <a:spcPct val="35000"/>
            </a:spcAft>
            <a:buNone/>
          </a:pPr>
          <a:r>
            <a:rPr lang="he-IL" sz="1500" kern="1200" dirty="0"/>
            <a:t>אבל צריך לדעת איך לכוון אותו ואיך לנווט אותו. </a:t>
          </a:r>
          <a:endParaRPr lang="en-US" sz="1500" kern="1200" dirty="0"/>
        </a:p>
        <a:p>
          <a:pPr marL="0" lvl="0" indent="0" algn="ctr" defTabSz="666750" rtl="1">
            <a:lnSpc>
              <a:spcPct val="90000"/>
            </a:lnSpc>
            <a:spcBef>
              <a:spcPct val="0"/>
            </a:spcBef>
            <a:spcAft>
              <a:spcPct val="35000"/>
            </a:spcAft>
            <a:buNone/>
          </a:pPr>
          <a:r>
            <a:rPr lang="he-IL" sz="1500" kern="1200" dirty="0"/>
            <a:t>האם אתם יודעים על התייחסות יהודית לנושא?</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מוסר וחסידות זה וודאי דבר טוב.</a:t>
          </a:r>
          <a:br>
            <a:rPr lang="he-IL" sz="1500" kern="1200" dirty="0"/>
          </a:br>
          <a:r>
            <a:rPr lang="he-IL" sz="1500" b="0" i="0" kern="1200" dirty="0"/>
            <a:t>אבל כדאי קצת להגדיר:</a:t>
          </a:r>
          <a:br>
            <a:rPr lang="he-IL" sz="1500" kern="1200" dirty="0"/>
          </a:br>
          <a:r>
            <a:rPr lang="he-IL" sz="1500" b="0" i="0" kern="1200" dirty="0"/>
            <a:t>במוסר ובחסידות - דברו בעיקר מה צריך להרגיש כאשר...</a:t>
          </a:r>
          <a:br>
            <a:rPr lang="he-IL" sz="1500" kern="1200" dirty="0"/>
          </a:br>
          <a:r>
            <a:rPr lang="he-IL" sz="1500" b="1" i="0" kern="1200" dirty="0"/>
            <a:t>כאן יש מושג חדש: ללמד את האדם לפתח את הרגש שלו.</a:t>
          </a:r>
          <a:br>
            <a:rPr lang="he-IL" sz="1500" b="1" i="0" kern="1200" dirty="0"/>
          </a:br>
          <a:br>
            <a:rPr lang="he-IL" sz="1500" kern="1200" dirty="0"/>
          </a:br>
          <a:r>
            <a:rPr lang="he-IL" sz="1500" b="0" i="0" kern="1200" dirty="0"/>
            <a:t>לדוגמא: יש מצווה ללמוד תורה.</a:t>
          </a:r>
          <a:br>
            <a:rPr lang="he-IL" sz="1500" kern="1200" dirty="0"/>
          </a:br>
          <a:r>
            <a:rPr lang="he-IL" sz="1500" b="0" i="0" kern="1200" dirty="0"/>
            <a:t>בשיטה הליטאית קיים מושג של - פיתוח דרך הלימוד, עובדים על זה הרבה בישיבות.</a:t>
          </a:r>
          <a:br>
            <a:rPr lang="he-IL" sz="1500" kern="1200" dirty="0"/>
          </a:br>
          <a:r>
            <a:rPr lang="he-IL" sz="1500" b="0" i="0" kern="1200" dirty="0"/>
            <a:t>זה ללמד את הראש לחשוב בצורה של גמרא - ניתוח בצורה מיוחדת.</a:t>
          </a:r>
          <a:br>
            <a:rPr lang="he-IL" sz="1500" kern="1200" dirty="0"/>
          </a:br>
          <a:br>
            <a:rPr lang="he-IL" sz="1500" b="0" i="0" kern="1200" dirty="0"/>
          </a:br>
          <a:endParaRPr lang="he-IL" sz="1500" b="0" i="0" kern="1200" dirty="0"/>
        </a:p>
        <a:p>
          <a:pPr marL="0" lvl="0" indent="0" algn="ctr" defTabSz="666750" rtl="1">
            <a:lnSpc>
              <a:spcPct val="90000"/>
            </a:lnSpc>
            <a:spcBef>
              <a:spcPct val="0"/>
            </a:spcBef>
            <a:spcAft>
              <a:spcPct val="35000"/>
            </a:spcAft>
            <a:buNone/>
          </a:pPr>
          <a:r>
            <a:rPr lang="he-IL" sz="1500" b="0" i="0" kern="1200" dirty="0"/>
            <a:t>האם כדאי גם ללמוד כיצד לפתח את רגשות הלב?</a:t>
          </a:r>
          <a:endParaRPr lang="he-IL" sz="15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Font typeface="+mj-lt"/>
            <a:buNone/>
          </a:pPr>
          <a:r>
            <a:rPr lang="he-IL" sz="1500" b="0" i="0" kern="1200" dirty="0"/>
            <a:t>אני אישית חושב שאצלנו, שומרי התורה והמצוות, וביותר החרדים, וביותר הבני תורה, העמלים בתורה, הלומדים מוסר, אינם צריכים לכל זה, כי לימוד המוסר הוא המפתח הגדול ביותר לחשוב על הזולת, להתחשב, כל </a:t>
          </a:r>
          <a:r>
            <a:rPr lang="he-IL" sz="1500" b="0" i="0" kern="1200" dirty="0" err="1"/>
            <a:t>הענין</a:t>
          </a:r>
          <a:r>
            <a:rPr lang="he-IL" sz="1500" b="0" i="0" kern="1200" dirty="0"/>
            <a:t> של נושא בעול – הוא לחשוב מה השני מרגיש, </a:t>
          </a:r>
          <a:r>
            <a:rPr lang="he-IL" sz="1500" b="0" i="0" kern="1200" dirty="0" err="1"/>
            <a:t>וכו</a:t>
          </a:r>
          <a:r>
            <a:rPr lang="he-IL" sz="1500" b="0" i="0" kern="1200" dirty="0"/>
            <a:t>'... </a:t>
          </a:r>
        </a:p>
        <a:p>
          <a:pPr marL="0" lvl="0" indent="0" algn="ctr" defTabSz="666750" rtl="1">
            <a:lnSpc>
              <a:spcPct val="90000"/>
            </a:lnSpc>
            <a:spcBef>
              <a:spcPct val="0"/>
            </a:spcBef>
            <a:spcAft>
              <a:spcPct val="35000"/>
            </a:spcAft>
            <a:buFont typeface="+mj-lt"/>
            <a:buNone/>
          </a:pPr>
          <a:r>
            <a:rPr lang="he-IL" sz="1500" b="0" i="0" kern="1200" dirty="0"/>
            <a:t>כך שאם ילד מקבל הורים שאוהבים אותו, מחבקים אותו, מחמיאים לו, תומכים בו, מחזקים אותו  - אין צורך בכל הלימודים האחרים הללו של הרגשות, כי ממילא הוא יגדל בריא, וכמובן, ילמד תורה ומוסר ויתקן את </a:t>
          </a:r>
          <a:r>
            <a:rPr lang="he-IL" sz="1500" b="0" i="0" kern="1200" dirty="0" err="1"/>
            <a:t>מדותיו</a:t>
          </a:r>
          <a:r>
            <a:rPr lang="he-IL" sz="1500" b="0" i="0" kern="1200" dirty="0"/>
            <a:t> – אנחנו נגיע למקומות הרבה יותר גבוהים מכל הלימודים </a:t>
          </a:r>
          <a:r>
            <a:rPr lang="he-IL" sz="1500" b="0" i="0" kern="1200" dirty="0" err="1"/>
            <a:t>החוליין</a:t>
          </a:r>
          <a:r>
            <a:rPr lang="he-IL" sz="1500" b="0" i="0" kern="1200" dirty="0"/>
            <a:t> הללו...</a:t>
          </a:r>
          <a:endParaRPr lang="he-IL" sz="1500" kern="1200" dirty="0"/>
        </a:p>
      </dsp:txBody>
      <dsp:txXfrm>
        <a:off x="6043715" y="3184856"/>
        <a:ext cx="5665036" cy="2699992"/>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b="1" kern="1200" dirty="0"/>
            <a:t>יש הבדל גדול בין המוסר והחסידות – לפיתוח הרגש. </a:t>
          </a:r>
        </a:p>
        <a:p>
          <a:pPr marL="0" lvl="0" indent="0" algn="ctr" defTabSz="533400" rtl="1">
            <a:lnSpc>
              <a:spcPct val="90000"/>
            </a:lnSpc>
            <a:spcBef>
              <a:spcPct val="0"/>
            </a:spcBef>
            <a:spcAft>
              <a:spcPct val="35000"/>
            </a:spcAft>
            <a:buNone/>
          </a:pPr>
          <a:r>
            <a:rPr lang="he-IL" sz="1200" kern="1200" dirty="0"/>
            <a:t>ניקח לדוגמא את נושא הזוגיות.
אם נפתח ספרי הדרכה ונחפש כיצד מחזקים את קשר אהבה. 
נמצא כמה דרכים: הכרת הטוב, התבוננות במעלות, נתינה מרצון.
</a:t>
          </a:r>
          <a:r>
            <a:rPr lang="he-IL" sz="1200" kern="1200" dirty="0">
              <a:highlight>
                <a:srgbClr val="FF00FF"/>
              </a:highlight>
            </a:rPr>
            <a:t>במדע הרגש נמצא דרך חדשה:</a:t>
          </a:r>
          <a:r>
            <a:rPr lang="he-IL" sz="1200" kern="1200" dirty="0"/>
            <a:t>
א. נלמד שהרגשות מושפעות הרבה מאוד מהפרשנות שלנו את המקרים. 
ב. כמעט תמיד אנחנו מרגישים רק לא מודעים לכך. 
ג. יש לך אפשרות להחליף את הפרשנות או על מה לחשוב והרגש השתנה. 
ד. מסקנה: כאשר יבוא בעלך הביתה אם תחשבי בעלי אדם טוב, חושב עלי, שואל בשלומי, הזוגיות חשובה לו והוא רוצה לאכול איתי - תרגישי הערכה ולאחר מכן אהבה. 
אבל אם תחשבי שבעלך מגיע: למה הוא מאחר ולא מודיע, אני לא חשובה לו, למה הוא לא שואל איך לעזור לי, רק הבטן מעניינת אותו - תרגישי כעס תסכול ולאחר מכן תגיע שנאה. 
</a:t>
          </a:r>
          <a:r>
            <a:rPr lang="he-IL" sz="1200" kern="1200" dirty="0">
              <a:highlight>
                <a:srgbClr val="FF00FF"/>
              </a:highlight>
            </a:rPr>
            <a:t>מודעות לרגשות - זה לכאורה עולם חדש</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3184856"/>
        <a:ext cx="5665036" cy="2699992"/>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לכאורה גמרא זו תמוהה, היתכן שאדם גדול </a:t>
          </a:r>
          <a:r>
            <a:rPr lang="he-IL" sz="2200" kern="1200" dirty="0" err="1"/>
            <a:t>כרשב"ג</a:t>
          </a:r>
          <a:r>
            <a:rPr lang="he-IL" sz="2200" kern="1200" dirty="0"/>
            <a:t> </a:t>
          </a:r>
          <a:r>
            <a:rPr lang="he-IL" sz="2200" kern="1200" dirty="0" err="1"/>
            <a:t>יתענין</a:t>
          </a:r>
          <a:r>
            <a:rPr lang="he-IL" sz="2200" kern="1200" dirty="0"/>
            <a:t> </a:t>
          </a:r>
          <a:r>
            <a:rPr lang="he-IL" sz="2200" kern="1200" dirty="0" err="1"/>
            <a:t>בענינים</a:t>
          </a:r>
          <a:r>
            <a:rPr lang="he-IL" sz="2200" kern="1200" dirty="0"/>
            <a:t> אלו ויתפעל מהם? ואמנם בגמ' שם מקשה: </a:t>
          </a:r>
          <a:r>
            <a:rPr lang="he-IL" sz="2200" kern="1200" dirty="0" err="1"/>
            <a:t>ולאסתכולי</a:t>
          </a:r>
          <a:r>
            <a:rPr lang="he-IL" sz="2200" kern="1200" dirty="0"/>
            <a:t> מי שרי וכו' ומשני קרן </a:t>
          </a:r>
          <a:r>
            <a:rPr lang="he-IL" sz="2200" kern="1200" dirty="0" err="1"/>
            <a:t>זוית</a:t>
          </a:r>
          <a:r>
            <a:rPr lang="he-IL" sz="2200" kern="1200" dirty="0"/>
            <a:t> הוא, אבל מ"מ קשה להבין איך עשה עליהם דבר כזה רושם כ"כ חזק לעורר בהם רגשות התפעלות כשנזדמן להם לראות ע"י אונס,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מצינו בגמ' ע"ז כ' ע"א: "מעשה </a:t>
          </a:r>
          <a:r>
            <a:rPr lang="he-IL" sz="2200" kern="1200" dirty="0" err="1"/>
            <a:t>ברשב"ג</a:t>
          </a:r>
          <a:r>
            <a:rPr lang="he-IL" sz="2200" kern="1200" dirty="0"/>
            <a:t> שהיה על גבי מעלה בהר הבית וראה נכרית אחת נאה ביותר, אמר: "מה רבו מעשיך ה'" ואף ר"ע ראה את אשת </a:t>
          </a:r>
          <a:r>
            <a:rPr lang="he-IL" sz="2200" kern="1200" dirty="0" err="1"/>
            <a:t>טורנוסרופוס</a:t>
          </a:r>
          <a:r>
            <a:rPr lang="he-IL" sz="2200" kern="1200" dirty="0"/>
            <a:t> הרשע, רק, שחק, ובכה; רק - </a:t>
          </a:r>
          <a:r>
            <a:rPr lang="he-IL" sz="2200" kern="1200" dirty="0" err="1"/>
            <a:t>שהיתה</a:t>
          </a:r>
          <a:r>
            <a:rPr lang="he-IL" sz="2200" kern="1200" dirty="0"/>
            <a:t> באה מטפה סרוחה, שחק - </a:t>
          </a:r>
          <a:r>
            <a:rPr lang="he-IL" sz="2200" kern="1200" dirty="0" err="1"/>
            <a:t>דעתידא</a:t>
          </a:r>
          <a:r>
            <a:rPr lang="he-IL" sz="2200" kern="1200" dirty="0"/>
            <a:t> </a:t>
          </a:r>
          <a:r>
            <a:rPr lang="he-IL" sz="2200" kern="1200" dirty="0" err="1"/>
            <a:t>דמגירא</a:t>
          </a:r>
          <a:r>
            <a:rPr lang="he-IL" sz="2200" kern="1200" dirty="0"/>
            <a:t> </a:t>
          </a:r>
          <a:r>
            <a:rPr lang="he-IL" sz="2200" kern="1200" dirty="0" err="1"/>
            <a:t>ונסיב</a:t>
          </a:r>
          <a:r>
            <a:rPr lang="he-IL" sz="2200" kern="1200" dirty="0"/>
            <a:t> לה, ובכה - </a:t>
          </a:r>
          <a:r>
            <a:rPr lang="he-IL" sz="2200" kern="1200" dirty="0" err="1"/>
            <a:t>דהאי</a:t>
          </a:r>
          <a:r>
            <a:rPr lang="he-IL" sz="2200" kern="1200" dirty="0"/>
            <a:t> שופרא בלי </a:t>
          </a:r>
          <a:r>
            <a:rPr lang="he-IL" sz="2200" kern="1200" dirty="0" err="1"/>
            <a:t>עפרא</a:t>
          </a:r>
          <a:r>
            <a:rPr lang="he-IL" sz="2200" kern="1200" dirty="0"/>
            <a:t>. </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כי האדם הגדול, ברוחב לבו </a:t>
          </a:r>
          <a:r>
            <a:rPr lang="he-IL" sz="2200" kern="1200" dirty="0" err="1"/>
            <a:t>ובכחותיו</a:t>
          </a:r>
          <a:r>
            <a:rPr lang="he-IL" sz="2200" kern="1200" dirty="0"/>
            <a:t> הגדולים והחזקים, א"א שלא יתפעל מעניני התבל הנהדרים, ובנפשו הגדולה, המכילה את </a:t>
          </a:r>
          <a:r>
            <a:rPr lang="he-IL" sz="2200" kern="1200" dirty="0" err="1"/>
            <a:t>הכל</a:t>
          </a:r>
          <a:r>
            <a:rPr lang="he-IL" sz="2200" kern="1200" dirty="0"/>
            <a:t>, מוצאים את הדם כל עניני העולם המעוררים התפעלות והתרגשות, אלא שאינו מוציא את התעוררות ותנועת נפשו </a:t>
          </a:r>
          <a:r>
            <a:rPr lang="he-IL" sz="2200" kern="1200" dirty="0" err="1"/>
            <a:t>לענינים</a:t>
          </a:r>
          <a:r>
            <a:rPr lang="he-IL" sz="2200" kern="1200" dirty="0"/>
            <a:t> גסים וכעורים, כי אצלו נוגעת התעוררות </a:t>
          </a:r>
          <a:r>
            <a:rPr lang="he-IL" sz="2200" kern="1200" dirty="0" err="1"/>
            <a:t>כחותיו</a:t>
          </a:r>
          <a:r>
            <a:rPr lang="he-IL" sz="2200" kern="1200" dirty="0"/>
            <a:t> למיתרי נפשו היותר דקים ועדינים, מעוררת אותם ומביאה אותו לידי התרגשות יותר עליונה. </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אבל באמת מלמדים אותנו חז"ל בספור מעשה זה, כי דרך האדם הגדול הוא שיחי' בכל </a:t>
          </a:r>
          <a:r>
            <a:rPr lang="he-IL" sz="2200" kern="1200" dirty="0" err="1"/>
            <a:t>כחותיו</a:t>
          </a:r>
          <a:r>
            <a:rPr lang="he-IL" sz="2200" kern="1200" dirty="0"/>
            <a:t> ושיהי' ער ומרגיש את </a:t>
          </a:r>
          <a:r>
            <a:rPr lang="he-IL" sz="2200" kern="1200" dirty="0" err="1"/>
            <a:t>הכל</a:t>
          </a:r>
          <a:r>
            <a:rPr lang="he-IL" sz="2200" kern="1200" dirty="0"/>
            <a:t>, כי אל לו לבטל רגשותיו, ולכן כל מה שיגדל הרי כל רגשותיו ערים וחיים בו יותר וגם רגש היופי מפותח בו בכל תקפו, מתפעל ומתרגש הוא בראותו מחזה טבע נהדר, ובשמעו </a:t>
          </a:r>
          <a:r>
            <a:rPr lang="he-IL" sz="2200" kern="1200" dirty="0" err="1"/>
            <a:t>נגון</a:t>
          </a:r>
          <a:r>
            <a:rPr lang="he-IL" sz="2200" kern="1200" dirty="0"/>
            <a:t> נעים; ובראותו ברי' נאה ביותר הוא בא לידי התפעלות. </a:t>
          </a:r>
        </a:p>
      </dsp:txBody>
      <dsp:txXfrm>
        <a:off x="6043715" y="3184856"/>
        <a:ext cx="5665036" cy="2699992"/>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וגם אינו אובד </a:t>
          </a:r>
          <a:r>
            <a:rPr lang="he-IL" sz="1600" kern="1200" dirty="0" err="1"/>
            <a:t>עי"ז</a:t>
          </a:r>
          <a:r>
            <a:rPr lang="he-IL" sz="1600" kern="1200" dirty="0"/>
            <a:t> את דרכו העולה למעלה בקודש, אלא בהרגישו </a:t>
          </a:r>
          <a:r>
            <a:rPr lang="he-IL" sz="1600" kern="1200" dirty="0" err="1"/>
            <a:t>הכל</a:t>
          </a:r>
          <a:r>
            <a:rPr lang="he-IL" sz="1600" kern="1200" dirty="0"/>
            <a:t> בכל תוקף נפשו הגדולה, יודע הוא להשתמש ברגש זה לתכלית הנשגבה - להכרת הבורא. ולא רק שאין זה </a:t>
          </a:r>
          <a:r>
            <a:rPr lang="he-IL" sz="1600" kern="1200" dirty="0" err="1"/>
            <a:t>מזיקהו</a:t>
          </a:r>
          <a:r>
            <a:rPr lang="he-IL" sz="1600" kern="1200" dirty="0"/>
            <a:t> </a:t>
          </a:r>
          <a:r>
            <a:rPr lang="he-IL" sz="1600" kern="1200" dirty="0" err="1"/>
            <a:t>ומורידהו</a:t>
          </a:r>
          <a:r>
            <a:rPr lang="he-IL" sz="1600" kern="1200" dirty="0"/>
            <a:t> ממעלתו, אלא אדרבה הוא מרומם את זה הרגש ומתרומם אתו להתבונן ע"י </a:t>
          </a:r>
          <a:r>
            <a:rPr lang="he-IL" sz="1600" kern="1200" dirty="0" err="1"/>
            <a:t>בכח</a:t>
          </a:r>
          <a:r>
            <a:rPr lang="he-IL" sz="1600" kern="1200" dirty="0"/>
            <a:t> ה' וגדולתו, ובהכירו בכל </a:t>
          </a:r>
          <a:r>
            <a:rPr lang="he-IL" sz="1600" kern="1200" dirty="0" err="1"/>
            <a:t>הענינים</a:t>
          </a:r>
          <a:r>
            <a:rPr lang="he-IL" sz="1600" kern="1200" dirty="0"/>
            <a:t> את </a:t>
          </a:r>
          <a:r>
            <a:rPr lang="he-IL" sz="1600" kern="1200" dirty="0" err="1"/>
            <a:t>כח</a:t>
          </a:r>
          <a:r>
            <a:rPr lang="he-IL" sz="1600" kern="1200" dirty="0"/>
            <a:t> הבורא, שברא בריות נפלאות ונהדרות מאפס ומאין, הוא בא מיד להתפעלות נשאה ורוממה ל"מה רבו מעשיך ה'".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ואמנם אסור לו, אפילו לאדם הגדול, להתעסק </a:t>
          </a:r>
          <a:r>
            <a:rPr lang="he-IL" sz="1600" kern="1200" dirty="0" err="1"/>
            <a:t>בענינים</a:t>
          </a:r>
          <a:r>
            <a:rPr lang="he-IL" sz="1600" kern="1200" dirty="0"/>
            <a:t> אלו, </a:t>
          </a:r>
          <a:r>
            <a:rPr lang="he-IL" sz="1600" kern="1200" dirty="0" err="1"/>
            <a:t>שבכחם</a:t>
          </a:r>
          <a:r>
            <a:rPr lang="he-IL" sz="1600" kern="1200" dirty="0"/>
            <a:t> לעורר רגשות בלתי טובים: די לו להסתכל במה שמותר, בטבע הנהדר וביופי חכמת התורה, המפתחת את כל רגשותיו </a:t>
          </a:r>
          <a:r>
            <a:rPr lang="he-IL" sz="1600" kern="1200" dirty="0" err="1"/>
            <a:t>וכחותיו</a:t>
          </a:r>
          <a:r>
            <a:rPr lang="he-IL" sz="1600" kern="1200" dirty="0"/>
            <a:t> של האדם, </a:t>
          </a:r>
        </a:p>
        <a:p>
          <a:pPr marL="0" lvl="0" indent="0" algn="ctr" defTabSz="711200" rtl="1">
            <a:lnSpc>
              <a:spcPct val="90000"/>
            </a:lnSpc>
            <a:spcBef>
              <a:spcPct val="0"/>
            </a:spcBef>
            <a:spcAft>
              <a:spcPct val="35000"/>
            </a:spcAft>
            <a:buNone/>
          </a:pPr>
          <a:r>
            <a:rPr lang="he-IL" sz="1600" kern="1200" dirty="0"/>
            <a:t>אבל אם נזדמן לו לראות דבר מה, אם אף באונס, הרי הוא מוכן לקבל בנפשו הגדולה הרגשות שמתעוררים בה, אין לבו אטום מלהתרגש מיופי זה, </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"תמים תהי' עם ה' </a:t>
          </a:r>
          <a:r>
            <a:rPr lang="he-IL" sz="1600" kern="1200" dirty="0" err="1"/>
            <a:t>אלקיך</a:t>
          </a:r>
          <a:r>
            <a:rPr lang="he-IL" sz="1600" kern="1200" dirty="0"/>
            <a:t>" מהו </a:t>
          </a:r>
          <a:r>
            <a:rPr lang="he-IL" sz="1600" kern="1200" dirty="0" err="1"/>
            <a:t>הצווי</a:t>
          </a:r>
          <a:r>
            <a:rPr lang="he-IL" sz="1600" kern="1200" dirty="0"/>
            <a:t> בזה? נראה לנו שיש בזה עוד רעיון עמוק. צריך להתבונן מה זו שלמות? האדם השלם עדיין איננו יהודי שלם. ומתי נקרא האדם יהודי שלם - כשהוא שלם עם הבורא יתברך, כל ה"אני" שלו מקושר ומחובר עם רצונו </a:t>
          </a:r>
          <a:r>
            <a:rPr lang="he-IL" sz="1600" kern="1200" dirty="0" err="1"/>
            <a:t>ית</a:t>
          </a:r>
          <a:r>
            <a:rPr lang="he-IL" sz="1600" kern="1200" dirty="0"/>
            <a:t>', באיש הזה אין שום רגש </a:t>
          </a:r>
          <a:r>
            <a:rPr lang="he-IL" sz="1600" kern="1200" dirty="0" err="1"/>
            <a:t>וכח</a:t>
          </a:r>
          <a:r>
            <a:rPr lang="he-IL" sz="1600" kern="1200" dirty="0"/>
            <a:t> נפרד מאת ה' </a:t>
          </a:r>
          <a:r>
            <a:rPr lang="he-IL" sz="1600" kern="1200" dirty="0" err="1"/>
            <a:t>ית</a:t>
          </a:r>
          <a:r>
            <a:rPr lang="he-IL" sz="1600" kern="1200" dirty="0"/>
            <a:t>', אלא כל רגשותיו, החיים בו בכל מרצם, מקושרים עם הכונה הנכונה לפי רצונו </a:t>
          </a:r>
          <a:r>
            <a:rPr lang="he-IL" sz="1600" kern="1200" dirty="0" err="1"/>
            <a:t>ית</a:t>
          </a:r>
          <a:r>
            <a:rPr lang="he-IL" sz="1600" kern="1200" dirty="0"/>
            <a:t>'.</a:t>
          </a:r>
          <a:endParaRPr lang="en-US" sz="1600" kern="1200" dirty="0"/>
        </a:p>
        <a:p>
          <a:pPr marL="0" lvl="0" indent="0" algn="ctr" defTabSz="711200" rtl="1">
            <a:lnSpc>
              <a:spcPct val="90000"/>
            </a:lnSpc>
            <a:spcBef>
              <a:spcPct val="0"/>
            </a:spcBef>
            <a:spcAft>
              <a:spcPct val="35000"/>
            </a:spcAft>
            <a:buNone/>
          </a:pPr>
          <a:r>
            <a:rPr lang="he-IL" sz="1600" kern="1200" dirty="0"/>
            <a:t>לכן לא היה צריך רבן שמעון בן גמליאל להמית את רגשו הכביר ביופי, אלא אדרבה היה חי בו זה הרגש בכל תוקף, מחזה היופי הביאו לידי התפעלות עצומה. אבל בהיות כל </a:t>
          </a:r>
          <a:r>
            <a:rPr lang="he-IL" sz="1600" kern="1200" dirty="0" err="1"/>
            <a:t>כחותיו</a:t>
          </a:r>
          <a:r>
            <a:rPr lang="he-IL" sz="1600" kern="1200" dirty="0"/>
            <a:t> חלק משלמותו עם ה' </a:t>
          </a:r>
          <a:r>
            <a:rPr lang="he-IL" sz="1600" kern="1200" dirty="0" err="1"/>
            <a:t>אלקיו</a:t>
          </a:r>
          <a:r>
            <a:rPr lang="he-IL" sz="1600" kern="1200" dirty="0"/>
            <a:t>, לא היה גם זה </a:t>
          </a:r>
          <a:r>
            <a:rPr lang="he-IL" sz="1600" kern="1200" dirty="0" err="1"/>
            <a:t>הכח</a:t>
          </a:r>
          <a:r>
            <a:rPr lang="he-IL" sz="1600" kern="1200" dirty="0"/>
            <a:t> נפרד, אלא גם זאת ההתפעלות </a:t>
          </a:r>
          <a:r>
            <a:rPr lang="he-IL" sz="1600" kern="1200" dirty="0" err="1"/>
            <a:t>הביאתו</a:t>
          </a:r>
          <a:r>
            <a:rPr lang="he-IL" sz="1600" kern="1200" dirty="0"/>
            <a:t> לידי התרגשות עצומה בגדלות הבורא </a:t>
          </a:r>
          <a:r>
            <a:rPr lang="he-IL" sz="1600" kern="1200" dirty="0" err="1"/>
            <a:t>ית</a:t>
          </a:r>
          <a:r>
            <a:rPr lang="he-IL" sz="1600" kern="1200" dirty="0"/>
            <a:t>' לידי הקריאה: "מה רבו מעשיך ה'"!</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err="1"/>
            <a:t>ומכיון</a:t>
          </a:r>
          <a:r>
            <a:rPr lang="he-IL" sz="1600" kern="1200" dirty="0"/>
            <a:t> שאצל חז"ל חיו כל </a:t>
          </a:r>
          <a:r>
            <a:rPr lang="he-IL" sz="1600" kern="1200" dirty="0" err="1"/>
            <a:t>הכחות</a:t>
          </a:r>
          <a:r>
            <a:rPr lang="he-IL" sz="1600" kern="1200" dirty="0"/>
            <a:t> והרגשות בבהירות ועוז ולא נאבד אצלם אף רגש אחד, אלא כל </a:t>
          </a:r>
          <a:r>
            <a:rPr lang="he-IL" sz="1600" kern="1200" dirty="0" err="1"/>
            <a:t>כחותיהם</a:t>
          </a:r>
          <a:r>
            <a:rPr lang="he-IL" sz="1600" kern="1200" dirty="0"/>
            <a:t> היו שנונים וחזקים, וכל רגשותיהם היו בהירים ורעננים, נוכל להבין מה שאמרו חז"ל "כל הגדול מחברו יצרו גדול ממנו" יצרו - היינו </a:t>
          </a:r>
          <a:r>
            <a:rPr lang="he-IL" sz="1600" kern="1200" dirty="0" err="1"/>
            <a:t>הכחות</a:t>
          </a:r>
          <a:r>
            <a:rPr lang="he-IL" sz="1600" kern="1200" dirty="0"/>
            <a:t> הטבעיים - חיים ביתר שאת באדם הגדול, ופועלים בו ביתר תקף, כי </a:t>
          </a:r>
          <a:r>
            <a:rPr lang="he-IL" sz="1600" kern="1200" dirty="0" err="1"/>
            <a:t>הכל</a:t>
          </a:r>
          <a:r>
            <a:rPr lang="he-IL" sz="1600" kern="1200" dirty="0"/>
            <a:t> הוא מרגיש ביתר בהירות ויתר עוז. </a:t>
          </a:r>
        </a:p>
      </dsp:txBody>
      <dsp:txXfrm>
        <a:off x="6043715" y="3184856"/>
        <a:ext cx="5665036" cy="2699992"/>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u="none" kern="1200" dirty="0"/>
            <a:t>וכך כתב ר' </a:t>
          </a:r>
          <a:r>
            <a:rPr lang="he-IL" sz="1900" u="none" kern="1200" dirty="0" err="1"/>
            <a:t>איזיק</a:t>
          </a:r>
          <a:r>
            <a:rPr lang="he-IL" sz="1900" u="none" kern="1200" dirty="0"/>
            <a:t> שר (כתב יד) "מידת אהבה אינה מפותחת אצלנו כראוי...אבל יש לדעת שכל שלימות האדם נקנית רק על ידי מידה זו, ואהבת את ה' אלוקיך, ואהבת לרעך כמוך, הן שתי מצוות הכוללות כל התורה כולה, </a:t>
          </a:r>
          <a:r>
            <a:rPr lang="he-IL" sz="1900" u="none" kern="1200" dirty="0" err="1"/>
            <a:t>וע</a:t>
          </a:r>
          <a:r>
            <a:rPr lang="he-IL" sz="1900" u="none" kern="1200" dirty="0"/>
            <a:t>''י האהבה שבין איש לאשתו מקיים האדם מצוות ואהבת לרעת כמוך בשלמותה, ויוכל להגיע לקיום מצוות אהבת ה' </a:t>
          </a:r>
          <a:r>
            <a:rPr lang="he-IL" sz="1900" u="none" kern="1200" dirty="0" err="1"/>
            <a:t>ע''י</a:t>
          </a:r>
          <a:r>
            <a:rPr lang="he-IL" sz="1900" u="none" kern="1200" dirty="0"/>
            <a:t> פיתוח האהבה </a:t>
          </a:r>
          <a:r>
            <a:rPr lang="he-IL" sz="1900" u="none" kern="1200" dirty="0" err="1"/>
            <a:t>בענין</a:t>
          </a:r>
          <a:r>
            <a:rPr lang="he-IL" sz="1900" u="none" kern="1200" dirty="0"/>
            <a:t> האישות.</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לא טוב היות האדם לבדו. מדוע אדם ללא </a:t>
          </a:r>
          <a:r>
            <a:rPr lang="he-IL" sz="1900" kern="1200" dirty="0" err="1"/>
            <a:t>אשה</a:t>
          </a:r>
          <a:r>
            <a:rPr lang="he-IL" sz="1900" kern="1200" dirty="0"/>
            <a:t> הוא לא טוב? </a:t>
          </a:r>
          <a:endParaRPr lang="en-US" sz="1900" kern="1200" dirty="0"/>
        </a:p>
        <a:p>
          <a:pPr marL="0" lvl="0" indent="0" algn="ctr" defTabSz="844550" rtl="1">
            <a:lnSpc>
              <a:spcPct val="90000"/>
            </a:lnSpc>
            <a:spcBef>
              <a:spcPct val="0"/>
            </a:spcBef>
            <a:spcAft>
              <a:spcPct val="35000"/>
            </a:spcAft>
            <a:buNone/>
          </a:pPr>
          <a:r>
            <a:rPr lang="he-IL" sz="1900" kern="1200" dirty="0"/>
            <a:t>ללא </a:t>
          </a:r>
          <a:r>
            <a:rPr lang="he-IL" sz="1900" kern="1200" dirty="0" err="1"/>
            <a:t>אשה</a:t>
          </a:r>
          <a:r>
            <a:rPr lang="he-IL" sz="1900" kern="1200" dirty="0"/>
            <a:t> חסר לאדם הרבה מאוד ברגש אהבה. ולכן לא טוב שיהיה לבדו, אעשה לו עזר כנגדו, שיעזור לו להרגיש מהי אהבה וכיצד קונים אותה, וכך יוכל לאהוב את ה' יתברך.</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b="0" kern="1200" dirty="0"/>
            <a:t>ויתכן לפי זה להבין, שמה שאמר ה' "לא טוב היות האדם לבדו" הוא כי אי אפשר שיגיע לתכלית השלמות של דבקות בה' כל עוד שהוא לבדו, ולא ירגיש בחושיו ענין האהבה של הדבקות הגמורה. </a:t>
          </a:r>
        </a:p>
        <a:p>
          <a:pPr marL="0" lvl="0" indent="0" algn="ctr" defTabSz="844550" rtl="1">
            <a:lnSpc>
              <a:spcPct val="90000"/>
            </a:lnSpc>
            <a:spcBef>
              <a:spcPct val="0"/>
            </a:spcBef>
            <a:spcAft>
              <a:spcPct val="35000"/>
            </a:spcAft>
            <a:buNone/>
          </a:pPr>
          <a:r>
            <a:rPr lang="he-IL" sz="1900" b="0" kern="1200" dirty="0"/>
            <a:t>ולכן למדונו רז"ל שכל אדם שאין לו </a:t>
          </a:r>
          <a:r>
            <a:rPr lang="he-IL" sz="1900" b="0" kern="1200" dirty="0" err="1"/>
            <a:t>אשה</a:t>
          </a:r>
          <a:r>
            <a:rPr lang="he-IL" sz="1900" b="0" kern="1200" dirty="0"/>
            <a:t> שרוי בלא טובה </a:t>
          </a:r>
          <a:r>
            <a:rPr lang="he-IL" sz="1900" b="0" kern="1200" dirty="0" err="1"/>
            <a:t>דכתיב</a:t>
          </a:r>
          <a:r>
            <a:rPr lang="he-IL" sz="1900" b="0" kern="1200" dirty="0"/>
            <a:t> "לא טוב היות האדם לבדו" (יבמות ס"ב ע"ב), שהטובה שהיא טובה בעצם, היא דבקות בה' יתברך, אשר בזה זוכה לקבל טובתו של השי"ת שהוא הטוב האמיתי. וכל שאין לו </a:t>
          </a:r>
          <a:r>
            <a:rPr lang="he-IL" sz="1900" b="0" kern="1200" dirty="0" err="1"/>
            <a:t>אשה</a:t>
          </a:r>
          <a:r>
            <a:rPr lang="he-IL" sz="1900" b="0" kern="1200" dirty="0"/>
            <a:t> אי אפשר להגיע לידי כך. </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הרב מרדכי </a:t>
          </a:r>
          <a:r>
            <a:rPr lang="he-IL" sz="1900" kern="1200" dirty="0" err="1"/>
            <a:t>גיפטער</a:t>
          </a:r>
          <a:r>
            <a:rPr lang="he-IL" sz="1900" kern="1200" dirty="0"/>
            <a:t> זצ"ל: </a:t>
          </a:r>
          <a:r>
            <a:rPr lang="he-IL" sz="1900" b="0" kern="1200" dirty="0"/>
            <a:t>אהבת ה' במלואה, אומרת בטול גמור של האוהב אל הנאהב עד כדי דבקות ואיחוד. ולמען הגיע לידי כך, צריך אדם להרגיש בגדר אהבה כזאת דרך החוש.</a:t>
          </a:r>
        </a:p>
        <a:p>
          <a:pPr marL="0" lvl="0" indent="0" algn="ctr" defTabSz="844550" rtl="1">
            <a:lnSpc>
              <a:spcPct val="90000"/>
            </a:lnSpc>
            <a:spcBef>
              <a:spcPct val="0"/>
            </a:spcBef>
            <a:spcAft>
              <a:spcPct val="35000"/>
            </a:spcAft>
            <a:buNone/>
          </a:pPr>
          <a:r>
            <a:rPr lang="he-IL" sz="1900" b="0" kern="1200" dirty="0"/>
            <a:t> בבריאת האדם כתיב "על כן </a:t>
          </a:r>
          <a:r>
            <a:rPr lang="he-IL" sz="1900" b="0" kern="1200" dirty="0" err="1"/>
            <a:t>יעזב</a:t>
          </a:r>
          <a:r>
            <a:rPr lang="he-IL" sz="1900" b="0" kern="1200" dirty="0"/>
            <a:t> איש את אביו ואת </a:t>
          </a:r>
          <a:r>
            <a:rPr lang="he-IL" sz="1900" b="0" kern="1200" dirty="0" err="1"/>
            <a:t>אמו</a:t>
          </a:r>
          <a:r>
            <a:rPr lang="he-IL" sz="1900" b="0" kern="1200" dirty="0"/>
            <a:t> ודבק באשתו..." - והוא הדבקות הגמורה של האוהב בנאהב. </a:t>
          </a:r>
        </a:p>
        <a:p>
          <a:pPr marL="0" lvl="0" indent="0" algn="ctr" defTabSz="844550" rtl="1">
            <a:lnSpc>
              <a:spcPct val="90000"/>
            </a:lnSpc>
            <a:spcBef>
              <a:spcPct val="0"/>
            </a:spcBef>
            <a:spcAft>
              <a:spcPct val="35000"/>
            </a:spcAft>
            <a:buNone/>
          </a:pPr>
          <a:r>
            <a:rPr lang="he-IL" sz="1900" b="0" kern="1200" dirty="0"/>
            <a:t>ובהתקיים בו באדם זו הדבקות, יוכשר להתעלות לאותה הדבקות השלמה של ביטול האוהב בנאהב שבאהבת ה'.</a:t>
          </a:r>
        </a:p>
      </dsp:txBody>
      <dsp:txXfrm>
        <a:off x="6043715" y="3184856"/>
        <a:ext cx="5665036" cy="2699992"/>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3184856"/>
        <a:ext cx="5665036" cy="2699992"/>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הסקרנות גרמה לאדיר להבחין מתי הוא אוכל כי הוא רעב, מתי הוא לועס מתוך שעמום ומתי הוא בולס כי הוא עצוב. התשובות שעלו היו מראה כנה, והוא צמצם משמעותית את צריכת המתוקים שלו. </a:t>
          </a:r>
          <a:endParaRPr lang="en-US" sz="1500" kern="1200" dirty="0"/>
        </a:p>
        <a:p>
          <a:pPr marL="0" lvl="0" indent="0" algn="ctr" defTabSz="666750" rtl="1">
            <a:lnSpc>
              <a:spcPct val="90000"/>
            </a:lnSpc>
            <a:spcBef>
              <a:spcPct val="0"/>
            </a:spcBef>
            <a:spcAft>
              <a:spcPct val="35000"/>
            </a:spcAft>
            <a:buNone/>
          </a:pPr>
          <a:r>
            <a:rPr lang="he-IL" sz="1500" kern="1200" dirty="0">
              <a:highlight>
                <a:srgbClr val="00FFFF"/>
              </a:highlight>
            </a:rPr>
            <a:t>"אני לא יכול לאכול שוקולד כיוון שאני משועמם. זה מגוחך". </a:t>
          </a:r>
          <a:endParaRPr lang="en-US" sz="1500" kern="1200" dirty="0">
            <a:highlight>
              <a:srgbClr val="00FFFF"/>
            </a:highlight>
          </a:endParaRPr>
        </a:p>
        <a:p>
          <a:pPr marL="0" lvl="0" indent="0" algn="ctr" defTabSz="666750" rtl="1">
            <a:lnSpc>
              <a:spcPct val="90000"/>
            </a:lnSpc>
            <a:spcBef>
              <a:spcPct val="0"/>
            </a:spcBef>
            <a:spcAft>
              <a:spcPct val="35000"/>
            </a:spcAft>
            <a:buNone/>
          </a:pPr>
          <a:r>
            <a:rPr lang="he-IL" sz="1500" kern="1200" dirty="0"/>
            <a:t>הפעם, אדיר נפרד בשמחה ובקלות מ- 15 קילוגרמים ממשקלו, אך לא פחות חשוב, הוא אימץ גישה סקרנית לחיים. תשומת הלב שלו עברה מהלקאה עצמית אל הבנת עולמו הפנימי והסיבות שמניעות אותו לפעול כפי שהוא פועל.</a:t>
          </a:r>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אדיר ניסה כל דיאטה אפשרית. הוא אמנם הצליח לרזות, אבל זה לא החזיק. הוא העלה את הקילוגרמים בתוספת ריבית בכל פעם מחדש. </a:t>
          </a:r>
          <a:endParaRPr lang="en-US" sz="1500" kern="1200" dirty="0"/>
        </a:p>
        <a:p>
          <a:pPr marL="0" lvl="0" indent="0" algn="ctr" defTabSz="666750" rtl="1">
            <a:lnSpc>
              <a:spcPct val="90000"/>
            </a:lnSpc>
            <a:spcBef>
              <a:spcPct val="0"/>
            </a:spcBef>
            <a:spcAft>
              <a:spcPct val="35000"/>
            </a:spcAft>
            <a:buNone/>
          </a:pPr>
          <a:r>
            <a:rPr lang="he-IL" sz="1500" kern="1200" dirty="0"/>
            <a:t>כשהגיע אליי, במקום לפתוח בעוד דיאטת כאסח, נסינו לפתח סקרנות כלפי הרגלי האכילה שלו ופשוט לשאול "למה אני אוכל עכשיו?". </a:t>
          </a:r>
        </a:p>
        <a:p>
          <a:pPr marL="0" lvl="0" indent="0" algn="ctr" defTabSz="666750" rtl="1">
            <a:lnSpc>
              <a:spcPct val="90000"/>
            </a:lnSpc>
            <a:spcBef>
              <a:spcPct val="0"/>
            </a:spcBef>
            <a:spcAft>
              <a:spcPct val="35000"/>
            </a:spcAft>
            <a:buNone/>
          </a:pPr>
          <a:r>
            <a:rPr lang="he-IL" sz="1500" kern="1200" dirty="0"/>
            <a:t>שום חוק נוקשה כמו: ״בלי קמח לבן״, ״אסור סוכר״ </a:t>
          </a:r>
          <a:r>
            <a:rPr lang="he-IL" sz="1500" kern="1200" dirty="0" err="1"/>
            <a:t>ו״רק</a:t>
          </a:r>
          <a:r>
            <a:rPr lang="he-IL" sz="1500" kern="1200" dirty="0"/>
            <a:t> ירקות אחרי שש״ לא הוצע. המילה ״קלוריות״ לא עלתה בשיח. רק שאלה אחת קצרה נשאלה בטרם הוכנסה עוד עוגייה לפיו: "למה?". </a:t>
          </a:r>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גם אם אתם לא מעשנים, או אכלנים כפייתיים תוכלו להשתמש בגישה הסקרנית בפעם הבאה בה תרגישו דחף לבדוק את המייל כשאתם משועממים, או כשאתם צריכים הסחת דעת. </a:t>
          </a:r>
          <a:endParaRPr lang="en-US" sz="1500" kern="1200" dirty="0"/>
        </a:p>
        <a:p>
          <a:pPr marL="0" lvl="0" indent="0" algn="ctr" defTabSz="666750" rtl="1">
            <a:lnSpc>
              <a:spcPct val="90000"/>
            </a:lnSpc>
            <a:spcBef>
              <a:spcPct val="0"/>
            </a:spcBef>
            <a:spcAft>
              <a:spcPct val="35000"/>
            </a:spcAft>
            <a:buNone/>
          </a:pPr>
          <a:r>
            <a:rPr lang="he-IL" sz="1500" kern="1200" dirty="0"/>
            <a:t>תוכלו לגלות סקרנות כשתיתקלו בעוד שרשרת פעולות כזאת, תוכלו לעשות אחד משניים: להיות סקרנים, לחקור ולשחרר, או להמשיך בלולאת ההרגל האינסופית.</a:t>
          </a:r>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כשאנחנו סקרנים, </a:t>
          </a:r>
          <a:r>
            <a:rPr lang="he-IL" sz="1400" b="1" kern="1200" dirty="0"/>
            <a:t>אנחנו מצליחים להרגיש את מה שהמוח ״יודע״.</a:t>
          </a:r>
          <a:r>
            <a:rPr lang="he-IL" sz="1400" kern="1200" dirty="0"/>
            <a:t> אנחנו מתחילים לשים לב שהדחפים בעצם מורכבים מתחושות גוף: ״וואו, יש פה לחץ, מתח, חוסר שקט״. אך התחושות האלו באות והולכות. הן נמצאות איתנו רגע אחד והם לא סיבה להשתגע. </a:t>
          </a:r>
        </a:p>
        <a:p>
          <a:pPr marL="0" lvl="0" indent="0" algn="ctr" defTabSz="622300" rtl="1">
            <a:lnSpc>
              <a:spcPct val="90000"/>
            </a:lnSpc>
            <a:spcBef>
              <a:spcPct val="0"/>
            </a:spcBef>
            <a:spcAft>
              <a:spcPct val="35000"/>
            </a:spcAft>
            <a:buNone/>
          </a:pPr>
          <a:r>
            <a:rPr lang="he-IL" sz="1400" kern="1200" dirty="0"/>
            <a:t>הבנת התחושות עוזרת להתמודד עם הדחפים, וההתנהגות הכפייתית, כי היא הופכת אותם למשהו שאפשר לפרק ולעבוד </a:t>
          </a:r>
          <a:r>
            <a:rPr lang="he-IL" sz="1400" kern="1200" dirty="0" err="1"/>
            <a:t>איתו</a:t>
          </a:r>
          <a:r>
            <a:rPr lang="he-IL" sz="1400" kern="1200" dirty="0"/>
            <a:t>. </a:t>
          </a:r>
        </a:p>
      </dsp:txBody>
      <dsp:txXfrm>
        <a:off x="5424930" y="2342799"/>
        <a:ext cx="5040013" cy="2005563"/>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4930" y="2342799"/>
        <a:ext cx="5040013" cy="2005563"/>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3184856"/>
        <a:ext cx="5665036" cy="2699992"/>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3764" y="844980"/>
          <a:ext cx="4186263" cy="19952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764" y="844980"/>
        <a:ext cx="4186263" cy="1995200"/>
      </dsp:txXfrm>
    </dsp:sp>
    <dsp:sp modelId="{7CD77BC4-D7BE-4475-B464-90F9F2005203}">
      <dsp:nvSpPr>
        <dsp:cNvPr id="0" name=""/>
        <dsp:cNvSpPr/>
      </dsp:nvSpPr>
      <dsp:spPr>
        <a:xfrm>
          <a:off x="4467666" y="831678"/>
          <a:ext cx="4186263" cy="20218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4467666" y="831678"/>
        <a:ext cx="4186263" cy="2021803"/>
      </dsp:txXfrm>
    </dsp:sp>
    <dsp:sp modelId="{A27B3A03-0E72-4362-867B-C580C5DBD746}">
      <dsp:nvSpPr>
        <dsp:cNvPr id="0" name=""/>
        <dsp:cNvSpPr/>
      </dsp:nvSpPr>
      <dsp:spPr>
        <a:xfrm>
          <a:off x="8931568" y="817485"/>
          <a:ext cx="2776386" cy="20501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8931568" y="817485"/>
        <a:ext cx="2776386" cy="2050189"/>
      </dsp:txXfrm>
    </dsp:sp>
    <dsp:sp modelId="{1048BA7F-2ABC-40B2-9CB1-BF1C300165B8}">
      <dsp:nvSpPr>
        <dsp:cNvPr id="0" name=""/>
        <dsp:cNvSpPr/>
      </dsp:nvSpPr>
      <dsp:spPr>
        <a:xfrm>
          <a:off x="3764" y="3145313"/>
          <a:ext cx="4186263" cy="19952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764" y="3145313"/>
        <a:ext cx="4186263" cy="1995200"/>
      </dsp:txXfrm>
    </dsp:sp>
    <dsp:sp modelId="{188BE399-BB79-42C6-9208-A5A9DB0B4E3C}">
      <dsp:nvSpPr>
        <dsp:cNvPr id="0" name=""/>
        <dsp:cNvSpPr/>
      </dsp:nvSpPr>
      <dsp:spPr>
        <a:xfrm>
          <a:off x="4467666" y="3145313"/>
          <a:ext cx="4186263" cy="19952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4467666" y="3145313"/>
        <a:ext cx="4186263" cy="1995200"/>
      </dsp:txXfrm>
    </dsp:sp>
    <dsp:sp modelId="{4370222B-6F34-49D1-8807-8C526D8A653D}">
      <dsp:nvSpPr>
        <dsp:cNvPr id="0" name=""/>
        <dsp:cNvSpPr/>
      </dsp:nvSpPr>
      <dsp:spPr>
        <a:xfrm>
          <a:off x="8931568" y="3158340"/>
          <a:ext cx="2776386" cy="19691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8931568" y="3158340"/>
        <a:ext cx="2776386" cy="196914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565281B9-C0B1-BF60-7052-6213039ED86E}"/>
              </a:ext>
            </a:extLst>
          </p:cNvPr>
          <p:cNvSpPr>
            <a:spLocks noGrp="1"/>
          </p:cNvSpPr>
          <p:nvPr>
            <p:ph type="hdr" sz="quarter"/>
          </p:nvPr>
        </p:nvSpPr>
        <p:spPr>
          <a:xfrm>
            <a:off x="4025900" y="0"/>
            <a:ext cx="3078163" cy="512763"/>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a:extLst>
              <a:ext uri="{FF2B5EF4-FFF2-40B4-BE49-F238E27FC236}">
                <a16:creationId xmlns:a16="http://schemas.microsoft.com/office/drawing/2014/main" id="{A22C6421-8CD1-7B7A-2502-4D3D15387111}"/>
              </a:ext>
            </a:extLst>
          </p:cNvPr>
          <p:cNvSpPr>
            <a:spLocks noGrp="1"/>
          </p:cNvSpPr>
          <p:nvPr>
            <p:ph type="dt" sz="quarter" idx="1"/>
          </p:nvPr>
        </p:nvSpPr>
        <p:spPr>
          <a:xfrm>
            <a:off x="1588" y="0"/>
            <a:ext cx="3078162" cy="512763"/>
          </a:xfrm>
          <a:prstGeom prst="rect">
            <a:avLst/>
          </a:prstGeom>
        </p:spPr>
        <p:txBody>
          <a:bodyPr vert="horz" lIns="91440" tIns="45720" rIns="91440" bIns="45720" rtlCol="1"/>
          <a:lstStyle>
            <a:lvl1pPr algn="l">
              <a:defRPr sz="1200"/>
            </a:lvl1pPr>
          </a:lstStyle>
          <a:p>
            <a:fld id="{B3521E39-8A65-4D99-92B2-17C98614840B}" type="datetimeFigureOut">
              <a:rPr lang="he-IL" smtClean="0"/>
              <a:t>כ"א/שבט/תשפ"ד</a:t>
            </a:fld>
            <a:endParaRPr lang="he-IL"/>
          </a:p>
        </p:txBody>
      </p:sp>
      <p:sp>
        <p:nvSpPr>
          <p:cNvPr id="4" name="מציין מיקום של כותרת תחתונה 3">
            <a:extLst>
              <a:ext uri="{FF2B5EF4-FFF2-40B4-BE49-F238E27FC236}">
                <a16:creationId xmlns:a16="http://schemas.microsoft.com/office/drawing/2014/main" id="{9E956BA5-2852-FD57-CD8C-B8714430FFA3}"/>
              </a:ext>
            </a:extLst>
          </p:cNvPr>
          <p:cNvSpPr>
            <a:spLocks noGrp="1"/>
          </p:cNvSpPr>
          <p:nvPr>
            <p:ph type="ftr" sz="quarter" idx="2"/>
          </p:nvPr>
        </p:nvSpPr>
        <p:spPr>
          <a:xfrm>
            <a:off x="4025900" y="9721850"/>
            <a:ext cx="3078163" cy="512763"/>
          </a:xfrm>
          <a:prstGeom prst="rect">
            <a:avLst/>
          </a:prstGeom>
        </p:spPr>
        <p:txBody>
          <a:bodyPr vert="horz" lIns="91440" tIns="45720" rIns="91440" bIns="45720" rtlCol="1" anchor="b"/>
          <a:lstStyle>
            <a:lvl1pPr algn="r">
              <a:defRPr sz="1200"/>
            </a:lvl1pPr>
          </a:lstStyle>
          <a:p>
            <a:endParaRPr lang="he-IL"/>
          </a:p>
        </p:txBody>
      </p:sp>
      <p:sp>
        <p:nvSpPr>
          <p:cNvPr id="5" name="מציין מיקום של מספר שקופית 4">
            <a:extLst>
              <a:ext uri="{FF2B5EF4-FFF2-40B4-BE49-F238E27FC236}">
                <a16:creationId xmlns:a16="http://schemas.microsoft.com/office/drawing/2014/main" id="{23A9543D-D4A2-DFD1-776F-3FE57D0A00D8}"/>
              </a:ext>
            </a:extLst>
          </p:cNvPr>
          <p:cNvSpPr>
            <a:spLocks noGrp="1"/>
          </p:cNvSpPr>
          <p:nvPr>
            <p:ph type="sldNum" sz="quarter" idx="3"/>
          </p:nvPr>
        </p:nvSpPr>
        <p:spPr>
          <a:xfrm>
            <a:off x="1588" y="9721850"/>
            <a:ext cx="3078162" cy="512763"/>
          </a:xfrm>
          <a:prstGeom prst="rect">
            <a:avLst/>
          </a:prstGeom>
        </p:spPr>
        <p:txBody>
          <a:bodyPr vert="horz" lIns="91440" tIns="45720" rIns="91440" bIns="45720" rtlCol="1" anchor="b"/>
          <a:lstStyle>
            <a:lvl1pPr algn="l">
              <a:defRPr sz="1200"/>
            </a:lvl1pPr>
          </a:lstStyle>
          <a:p>
            <a:fld id="{E2317F0E-31DC-4D97-8DBF-5BCC1BAD1317}" type="slidenum">
              <a:rPr lang="he-IL" smtClean="0"/>
              <a:t>‹#›</a:t>
            </a:fld>
            <a:endParaRPr lang="he-IL"/>
          </a:p>
        </p:txBody>
      </p:sp>
    </p:spTree>
    <p:extLst>
      <p:ext uri="{BB962C8B-B14F-4D97-AF65-F5344CB8AC3E}">
        <p14:creationId xmlns:p14="http://schemas.microsoft.com/office/powerpoint/2010/main" val="370230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7DE40D6C-05BC-403F-84E1-9F0EC840AC29}" type="datetimeFigureOut">
              <a:rPr lang="he-IL" smtClean="0"/>
              <a:t>כ'/שבט/תשפ"ד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0F79739E-10A9-4399-BD67-DD2BD423EDF7}" type="slidenum">
              <a:rPr lang="he-IL" smtClean="0"/>
              <a:t>‹#›</a:t>
            </a:fld>
            <a:endParaRPr lang="he-IL"/>
          </a:p>
        </p:txBody>
      </p:sp>
    </p:spTree>
    <p:extLst>
      <p:ext uri="{BB962C8B-B14F-4D97-AF65-F5344CB8AC3E}">
        <p14:creationId xmlns:p14="http://schemas.microsoft.com/office/powerpoint/2010/main" val="324607000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a:t>
            </a:fld>
            <a:endParaRPr lang="he-IL"/>
          </a:p>
        </p:txBody>
      </p:sp>
    </p:spTree>
    <p:extLst>
      <p:ext uri="{BB962C8B-B14F-4D97-AF65-F5344CB8AC3E}">
        <p14:creationId xmlns:p14="http://schemas.microsoft.com/office/powerpoint/2010/main" val="2804885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2</a:t>
            </a:fld>
            <a:endParaRPr lang="he-IL"/>
          </a:p>
        </p:txBody>
      </p:sp>
    </p:spTree>
    <p:extLst>
      <p:ext uri="{BB962C8B-B14F-4D97-AF65-F5344CB8AC3E}">
        <p14:creationId xmlns:p14="http://schemas.microsoft.com/office/powerpoint/2010/main" val="2342986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4</a:t>
            </a:fld>
            <a:endParaRPr lang="he-IL"/>
          </a:p>
        </p:txBody>
      </p:sp>
    </p:spTree>
    <p:extLst>
      <p:ext uri="{BB962C8B-B14F-4D97-AF65-F5344CB8AC3E}">
        <p14:creationId xmlns:p14="http://schemas.microsoft.com/office/powerpoint/2010/main" val="824942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71450" indent="-171450" algn="r">
              <a:buFont typeface="Wingdings" panose="05000000000000000000" pitchFamily="2" charset="2"/>
              <a:buChar char=""/>
            </a:pPr>
            <a:endParaRPr lang="he-IL" dirty="0"/>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6</a:t>
            </a:fld>
            <a:endParaRPr lang="he-IL"/>
          </a:p>
        </p:txBody>
      </p:sp>
    </p:spTree>
    <p:extLst>
      <p:ext uri="{BB962C8B-B14F-4D97-AF65-F5344CB8AC3E}">
        <p14:creationId xmlns:p14="http://schemas.microsoft.com/office/powerpoint/2010/main" val="1066828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8</a:t>
            </a:fld>
            <a:endParaRPr lang="he-IL"/>
          </a:p>
        </p:txBody>
      </p:sp>
    </p:spTree>
    <p:extLst>
      <p:ext uri="{BB962C8B-B14F-4D97-AF65-F5344CB8AC3E}">
        <p14:creationId xmlns:p14="http://schemas.microsoft.com/office/powerpoint/2010/main" val="1251738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9</a:t>
            </a:fld>
            <a:endParaRPr lang="he-IL"/>
          </a:p>
        </p:txBody>
      </p:sp>
    </p:spTree>
    <p:extLst>
      <p:ext uri="{BB962C8B-B14F-4D97-AF65-F5344CB8AC3E}">
        <p14:creationId xmlns:p14="http://schemas.microsoft.com/office/powerpoint/2010/main" val="1987559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10</a:t>
            </a:fld>
            <a:endParaRPr lang="he-IL"/>
          </a:p>
        </p:txBody>
      </p:sp>
    </p:spTree>
    <p:extLst>
      <p:ext uri="{BB962C8B-B14F-4D97-AF65-F5344CB8AC3E}">
        <p14:creationId xmlns:p14="http://schemas.microsoft.com/office/powerpoint/2010/main" val="4115269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11</a:t>
            </a:fld>
            <a:endParaRPr lang="he-IL"/>
          </a:p>
        </p:txBody>
      </p:sp>
    </p:spTree>
    <p:extLst>
      <p:ext uri="{BB962C8B-B14F-4D97-AF65-F5344CB8AC3E}">
        <p14:creationId xmlns:p14="http://schemas.microsoft.com/office/powerpoint/2010/main" val="1170506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12</a:t>
            </a:fld>
            <a:endParaRPr lang="he-IL"/>
          </a:p>
        </p:txBody>
      </p:sp>
    </p:spTree>
    <p:extLst>
      <p:ext uri="{BB962C8B-B14F-4D97-AF65-F5344CB8AC3E}">
        <p14:creationId xmlns:p14="http://schemas.microsoft.com/office/powerpoint/2010/main" val="4212358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13</a:t>
            </a:fld>
            <a:endParaRPr lang="he-IL"/>
          </a:p>
        </p:txBody>
      </p:sp>
    </p:spTree>
    <p:extLst>
      <p:ext uri="{BB962C8B-B14F-4D97-AF65-F5344CB8AC3E}">
        <p14:creationId xmlns:p14="http://schemas.microsoft.com/office/powerpoint/2010/main" val="3335721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14</a:t>
            </a:fld>
            <a:endParaRPr lang="he-IL"/>
          </a:p>
        </p:txBody>
      </p:sp>
    </p:spTree>
    <p:extLst>
      <p:ext uri="{BB962C8B-B14F-4D97-AF65-F5344CB8AC3E}">
        <p14:creationId xmlns:p14="http://schemas.microsoft.com/office/powerpoint/2010/main" val="3761001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15</a:t>
            </a:fld>
            <a:endParaRPr lang="he-IL"/>
          </a:p>
        </p:txBody>
      </p:sp>
    </p:spTree>
    <p:extLst>
      <p:ext uri="{BB962C8B-B14F-4D97-AF65-F5344CB8AC3E}">
        <p14:creationId xmlns:p14="http://schemas.microsoft.com/office/powerpoint/2010/main" val="2860590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16</a:t>
            </a:fld>
            <a:endParaRPr lang="he-IL"/>
          </a:p>
        </p:txBody>
      </p:sp>
    </p:spTree>
    <p:extLst>
      <p:ext uri="{BB962C8B-B14F-4D97-AF65-F5344CB8AC3E}">
        <p14:creationId xmlns:p14="http://schemas.microsoft.com/office/powerpoint/2010/main" val="1658092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17</a:t>
            </a:fld>
            <a:endParaRPr lang="he-IL"/>
          </a:p>
        </p:txBody>
      </p:sp>
    </p:spTree>
    <p:extLst>
      <p:ext uri="{BB962C8B-B14F-4D97-AF65-F5344CB8AC3E}">
        <p14:creationId xmlns:p14="http://schemas.microsoft.com/office/powerpoint/2010/main" val="3278860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18</a:t>
            </a:fld>
            <a:endParaRPr lang="he-IL"/>
          </a:p>
        </p:txBody>
      </p:sp>
    </p:spTree>
    <p:extLst>
      <p:ext uri="{BB962C8B-B14F-4D97-AF65-F5344CB8AC3E}">
        <p14:creationId xmlns:p14="http://schemas.microsoft.com/office/powerpoint/2010/main" val="2997384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19</a:t>
            </a:fld>
            <a:endParaRPr lang="he-IL"/>
          </a:p>
        </p:txBody>
      </p:sp>
    </p:spTree>
    <p:extLst>
      <p:ext uri="{BB962C8B-B14F-4D97-AF65-F5344CB8AC3E}">
        <p14:creationId xmlns:p14="http://schemas.microsoft.com/office/powerpoint/2010/main" val="2793374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20</a:t>
            </a:fld>
            <a:endParaRPr lang="he-IL"/>
          </a:p>
        </p:txBody>
      </p:sp>
    </p:spTree>
    <p:extLst>
      <p:ext uri="{BB962C8B-B14F-4D97-AF65-F5344CB8AC3E}">
        <p14:creationId xmlns:p14="http://schemas.microsoft.com/office/powerpoint/2010/main" val="3307661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21</a:t>
            </a:fld>
            <a:endParaRPr lang="he-IL"/>
          </a:p>
        </p:txBody>
      </p:sp>
    </p:spTree>
    <p:extLst>
      <p:ext uri="{BB962C8B-B14F-4D97-AF65-F5344CB8AC3E}">
        <p14:creationId xmlns:p14="http://schemas.microsoft.com/office/powerpoint/2010/main" val="1596543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F97DC217-DF71-1A49-B3EA-559F1F43B0FF}"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22</a:t>
            </a:fld>
            <a:endParaRPr kumimoji="0" lang="he-IL"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12642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800" dirty="0">
                <a:effectLst/>
                <a:latin typeface="Tahoma" panose="020B0604030504040204" pitchFamily="34" charset="0"/>
              </a:rPr>
              <a:t>שנשאל אותו אדם לעומק הוא גילה שזה גורם לו </a:t>
            </a:r>
            <a:r>
              <a:rPr lang="he-IL" sz="1800" dirty="0" err="1">
                <a:effectLst/>
                <a:latin typeface="Tahoma" panose="020B0604030504040204" pitchFamily="34" charset="0"/>
              </a:rPr>
              <a:t>שיעמום</a:t>
            </a:r>
            <a:r>
              <a:rPr lang="he-IL" sz="1800" dirty="0">
                <a:effectLst/>
                <a:latin typeface="Tahoma" panose="020B0604030504040204" pitchFamily="34" charset="0"/>
              </a:rPr>
              <a:t>, </a:t>
            </a:r>
            <a:endParaRPr lang="he-IL" sz="1800" dirty="0">
              <a:effectLst/>
              <a:latin typeface="Arial" panose="020B0604020202020204" pitchFamily="34" charset="0"/>
            </a:endParaRPr>
          </a:p>
          <a:p>
            <a:pPr algn="r"/>
            <a:r>
              <a:rPr lang="he-IL" sz="1800" dirty="0">
                <a:effectLst/>
                <a:latin typeface="Tahoma" panose="020B0604030504040204" pitchFamily="34" charset="0"/>
              </a:rPr>
              <a:t>יש לו קושי רגשי לראות דברים חיוביים באנשים.</a:t>
            </a:r>
            <a:endParaRPr lang="he-IL" sz="1800" dirty="0">
              <a:effectLst/>
              <a:latin typeface="Arial" panose="020B0604020202020204" pitchFamily="34" charset="0"/>
            </a:endParaRPr>
          </a:p>
          <a:p>
            <a:pPr algn="r"/>
            <a:r>
              <a:rPr lang="he-IL" sz="1800" dirty="0">
                <a:effectLst/>
                <a:latin typeface="Tahoma" panose="020B0604030504040204" pitchFamily="34" charset="0"/>
              </a:rPr>
              <a:t>יתכן ורגש זה נוצר בעקבות שבעבר היה צריך להתרחק מחברים רעים, ולכן התרגל שלא לראות בהם דברים טובים, וכך נוצר בו רגש שלילי נגד ראיה חיובית באנשים. </a:t>
            </a:r>
            <a:endParaRPr lang="he-IL" sz="1800" dirty="0">
              <a:effectLst/>
              <a:latin typeface="Arial" panose="020B0604020202020204" pitchFamily="34" charset="0"/>
            </a:endParaRPr>
          </a:p>
          <a:p>
            <a:pPr algn="r"/>
            <a:r>
              <a:rPr lang="he-IL" sz="1800" dirty="0">
                <a:effectLst/>
                <a:latin typeface="Tahoma" panose="020B0604030504040204" pitchFamily="34" charset="0"/>
              </a:rPr>
              <a:t>יתכן גם שהיות ובדרך כלל הוא אדם מוצלח ובדבר זה אין לו כשרון, אז הוא מנסה לברוח מדבר שבו הוא קצת כישלון. </a:t>
            </a:r>
            <a:endParaRPr lang="he-IL" sz="1800" dirty="0">
              <a:effectLst/>
              <a:latin typeface="Arial" panose="020B0604020202020204" pitchFamily="34" charset="0"/>
            </a:endParaRPr>
          </a:p>
          <a:p>
            <a:endParaRPr lang="he-IL" dirty="0"/>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23</a:t>
            </a:fld>
            <a:endParaRPr lang="he-IL"/>
          </a:p>
        </p:txBody>
      </p:sp>
    </p:spTree>
    <p:extLst>
      <p:ext uri="{BB962C8B-B14F-4D97-AF65-F5344CB8AC3E}">
        <p14:creationId xmlns:p14="http://schemas.microsoft.com/office/powerpoint/2010/main" val="2481887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24</a:t>
            </a:fld>
            <a:endParaRPr lang="he-IL"/>
          </a:p>
        </p:txBody>
      </p:sp>
    </p:spTree>
    <p:extLst>
      <p:ext uri="{BB962C8B-B14F-4D97-AF65-F5344CB8AC3E}">
        <p14:creationId xmlns:p14="http://schemas.microsoft.com/office/powerpoint/2010/main" val="1258316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27</a:t>
            </a:fld>
            <a:endParaRPr lang="he-IL"/>
          </a:p>
        </p:txBody>
      </p:sp>
    </p:spTree>
    <p:extLst>
      <p:ext uri="{BB962C8B-B14F-4D97-AF65-F5344CB8AC3E}">
        <p14:creationId xmlns:p14="http://schemas.microsoft.com/office/powerpoint/2010/main" val="3559387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28</a:t>
            </a:fld>
            <a:endParaRPr lang="he-IL"/>
          </a:p>
        </p:txBody>
      </p:sp>
    </p:spTree>
    <p:extLst>
      <p:ext uri="{BB962C8B-B14F-4D97-AF65-F5344CB8AC3E}">
        <p14:creationId xmlns:p14="http://schemas.microsoft.com/office/powerpoint/2010/main" val="6289863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30</a:t>
            </a:fld>
            <a:endParaRPr lang="he-IL"/>
          </a:p>
        </p:txBody>
      </p:sp>
    </p:spTree>
    <p:extLst>
      <p:ext uri="{BB962C8B-B14F-4D97-AF65-F5344CB8AC3E}">
        <p14:creationId xmlns:p14="http://schemas.microsoft.com/office/powerpoint/2010/main" val="9226800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31</a:t>
            </a:fld>
            <a:endParaRPr lang="he-IL"/>
          </a:p>
        </p:txBody>
      </p:sp>
    </p:spTree>
    <p:extLst>
      <p:ext uri="{BB962C8B-B14F-4D97-AF65-F5344CB8AC3E}">
        <p14:creationId xmlns:p14="http://schemas.microsoft.com/office/powerpoint/2010/main" val="1921260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32</a:t>
            </a:fld>
            <a:endParaRPr lang="he-IL"/>
          </a:p>
        </p:txBody>
      </p:sp>
    </p:spTree>
    <p:extLst>
      <p:ext uri="{BB962C8B-B14F-4D97-AF65-F5344CB8AC3E}">
        <p14:creationId xmlns:p14="http://schemas.microsoft.com/office/powerpoint/2010/main" val="25954772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33</a:t>
            </a:fld>
            <a:endParaRPr lang="he-IL"/>
          </a:p>
        </p:txBody>
      </p:sp>
    </p:spTree>
    <p:extLst>
      <p:ext uri="{BB962C8B-B14F-4D97-AF65-F5344CB8AC3E}">
        <p14:creationId xmlns:p14="http://schemas.microsoft.com/office/powerpoint/2010/main" val="28980356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34</a:t>
            </a:fld>
            <a:endParaRPr lang="he-IL"/>
          </a:p>
        </p:txBody>
      </p:sp>
    </p:spTree>
    <p:extLst>
      <p:ext uri="{BB962C8B-B14F-4D97-AF65-F5344CB8AC3E}">
        <p14:creationId xmlns:p14="http://schemas.microsoft.com/office/powerpoint/2010/main" val="1709238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35</a:t>
            </a:fld>
            <a:endParaRPr lang="he-IL"/>
          </a:p>
        </p:txBody>
      </p:sp>
    </p:spTree>
    <p:extLst>
      <p:ext uri="{BB962C8B-B14F-4D97-AF65-F5344CB8AC3E}">
        <p14:creationId xmlns:p14="http://schemas.microsoft.com/office/powerpoint/2010/main" val="22150253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36</a:t>
            </a:fld>
            <a:endParaRPr lang="he-IL"/>
          </a:p>
        </p:txBody>
      </p:sp>
    </p:spTree>
    <p:extLst>
      <p:ext uri="{BB962C8B-B14F-4D97-AF65-F5344CB8AC3E}">
        <p14:creationId xmlns:p14="http://schemas.microsoft.com/office/powerpoint/2010/main" val="2543886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37</a:t>
            </a:fld>
            <a:endParaRPr lang="he-IL"/>
          </a:p>
        </p:txBody>
      </p:sp>
    </p:spTree>
    <p:extLst>
      <p:ext uri="{BB962C8B-B14F-4D97-AF65-F5344CB8AC3E}">
        <p14:creationId xmlns:p14="http://schemas.microsoft.com/office/powerpoint/2010/main" val="3644801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38</a:t>
            </a:fld>
            <a:endParaRPr lang="he-IL"/>
          </a:p>
        </p:txBody>
      </p:sp>
    </p:spTree>
    <p:extLst>
      <p:ext uri="{BB962C8B-B14F-4D97-AF65-F5344CB8AC3E}">
        <p14:creationId xmlns:p14="http://schemas.microsoft.com/office/powerpoint/2010/main" val="4620972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39</a:t>
            </a:fld>
            <a:endParaRPr lang="he-IL"/>
          </a:p>
        </p:txBody>
      </p:sp>
    </p:spTree>
    <p:extLst>
      <p:ext uri="{BB962C8B-B14F-4D97-AF65-F5344CB8AC3E}">
        <p14:creationId xmlns:p14="http://schemas.microsoft.com/office/powerpoint/2010/main" val="5172509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40</a:t>
            </a:fld>
            <a:endParaRPr lang="he-IL"/>
          </a:p>
        </p:txBody>
      </p:sp>
    </p:spTree>
    <p:extLst>
      <p:ext uri="{BB962C8B-B14F-4D97-AF65-F5344CB8AC3E}">
        <p14:creationId xmlns:p14="http://schemas.microsoft.com/office/powerpoint/2010/main" val="17881995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41</a:t>
            </a:fld>
            <a:endParaRPr lang="he-IL"/>
          </a:p>
        </p:txBody>
      </p:sp>
    </p:spTree>
    <p:extLst>
      <p:ext uri="{BB962C8B-B14F-4D97-AF65-F5344CB8AC3E}">
        <p14:creationId xmlns:p14="http://schemas.microsoft.com/office/powerpoint/2010/main" val="9864823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42</a:t>
            </a:fld>
            <a:endParaRPr lang="he-IL"/>
          </a:p>
        </p:txBody>
      </p:sp>
    </p:spTree>
    <p:extLst>
      <p:ext uri="{BB962C8B-B14F-4D97-AF65-F5344CB8AC3E}">
        <p14:creationId xmlns:p14="http://schemas.microsoft.com/office/powerpoint/2010/main" val="1777711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43</a:t>
            </a:fld>
            <a:endParaRPr lang="he-IL"/>
          </a:p>
        </p:txBody>
      </p:sp>
    </p:spTree>
    <p:extLst>
      <p:ext uri="{BB962C8B-B14F-4D97-AF65-F5344CB8AC3E}">
        <p14:creationId xmlns:p14="http://schemas.microsoft.com/office/powerpoint/2010/main" val="22609379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44</a:t>
            </a:fld>
            <a:endParaRPr lang="he-IL"/>
          </a:p>
        </p:txBody>
      </p:sp>
    </p:spTree>
    <p:extLst>
      <p:ext uri="{BB962C8B-B14F-4D97-AF65-F5344CB8AC3E}">
        <p14:creationId xmlns:p14="http://schemas.microsoft.com/office/powerpoint/2010/main" val="23046077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האדם ידע את חוה אשתו – שכל</a:t>
            </a:r>
          </a:p>
          <a:p>
            <a:r>
              <a:rPr lang="he-IL" dirty="0"/>
              <a:t>ויצחק מצחק את רבקה </a:t>
            </a:r>
            <a:r>
              <a:rPr lang="he-IL"/>
              <a:t>אשתו- רגשויבא </a:t>
            </a:r>
            <a:r>
              <a:rPr lang="he-IL" dirty="0"/>
              <a:t>את לאה ביתו ויבוא אליה- גוף</a:t>
            </a:r>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45</a:t>
            </a:fld>
            <a:endParaRPr lang="he-IL"/>
          </a:p>
        </p:txBody>
      </p:sp>
    </p:spTree>
    <p:extLst>
      <p:ext uri="{BB962C8B-B14F-4D97-AF65-F5344CB8AC3E}">
        <p14:creationId xmlns:p14="http://schemas.microsoft.com/office/powerpoint/2010/main" val="5892064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46</a:t>
            </a:fld>
            <a:endParaRPr lang="he-IL"/>
          </a:p>
        </p:txBody>
      </p:sp>
    </p:spTree>
    <p:extLst>
      <p:ext uri="{BB962C8B-B14F-4D97-AF65-F5344CB8AC3E}">
        <p14:creationId xmlns:p14="http://schemas.microsoft.com/office/powerpoint/2010/main" val="16962193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47</a:t>
            </a:fld>
            <a:endParaRPr lang="he-IL"/>
          </a:p>
        </p:txBody>
      </p:sp>
    </p:spTree>
    <p:extLst>
      <p:ext uri="{BB962C8B-B14F-4D97-AF65-F5344CB8AC3E}">
        <p14:creationId xmlns:p14="http://schemas.microsoft.com/office/powerpoint/2010/main" val="29086512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48</a:t>
            </a:fld>
            <a:endParaRPr lang="he-IL"/>
          </a:p>
        </p:txBody>
      </p:sp>
    </p:spTree>
    <p:extLst>
      <p:ext uri="{BB962C8B-B14F-4D97-AF65-F5344CB8AC3E}">
        <p14:creationId xmlns:p14="http://schemas.microsoft.com/office/powerpoint/2010/main" val="40518915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49</a:t>
            </a:fld>
            <a:endParaRPr lang="he-IL"/>
          </a:p>
        </p:txBody>
      </p:sp>
    </p:spTree>
    <p:extLst>
      <p:ext uri="{BB962C8B-B14F-4D97-AF65-F5344CB8AC3E}">
        <p14:creationId xmlns:p14="http://schemas.microsoft.com/office/powerpoint/2010/main" val="30918458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50</a:t>
            </a:fld>
            <a:endParaRPr lang="he-IL"/>
          </a:p>
        </p:txBody>
      </p:sp>
    </p:spTree>
    <p:extLst>
      <p:ext uri="{BB962C8B-B14F-4D97-AF65-F5344CB8AC3E}">
        <p14:creationId xmlns:p14="http://schemas.microsoft.com/office/powerpoint/2010/main" val="8934673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0F79739E-10A9-4399-BD67-DD2BD423EDF7}" type="slidenum">
              <a:rPr lang="he-IL" smtClean="0"/>
              <a:t>51</a:t>
            </a:fld>
            <a:endParaRPr lang="he-IL"/>
          </a:p>
        </p:txBody>
      </p:sp>
    </p:spTree>
    <p:extLst>
      <p:ext uri="{BB962C8B-B14F-4D97-AF65-F5344CB8AC3E}">
        <p14:creationId xmlns:p14="http://schemas.microsoft.com/office/powerpoint/2010/main" val="3313109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94CD81E-A3DE-2829-21CB-F5539F2F4CCE}"/>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6648D281-AA48-37FF-37AE-6D9A8E912A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3CAD7821-A22D-BECF-B9B7-12A41159CB6A}"/>
              </a:ext>
            </a:extLst>
          </p:cNvPr>
          <p:cNvSpPr>
            <a:spLocks noGrp="1"/>
          </p:cNvSpPr>
          <p:nvPr>
            <p:ph type="dt" sz="half" idx="10"/>
          </p:nvPr>
        </p:nvSpPr>
        <p:spPr/>
        <p:txBody>
          <a:bodyPr/>
          <a:lstStyle/>
          <a:p>
            <a:fld id="{220A4361-555D-461D-8034-FADF68A87538}" type="datetimeFigureOut">
              <a:rPr lang="he-IL" smtClean="0"/>
              <a:t>כ'/שבט/תשפ"ד</a:t>
            </a:fld>
            <a:endParaRPr lang="he-IL"/>
          </a:p>
        </p:txBody>
      </p:sp>
      <p:sp>
        <p:nvSpPr>
          <p:cNvPr id="5" name="מציין מיקום של כותרת תחתונה 4">
            <a:extLst>
              <a:ext uri="{FF2B5EF4-FFF2-40B4-BE49-F238E27FC236}">
                <a16:creationId xmlns:a16="http://schemas.microsoft.com/office/drawing/2014/main" id="{B8D924E8-D5D4-694B-227C-3862937CD0C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B9409B3-11B6-735A-C408-A22625E0A26A}"/>
              </a:ext>
            </a:extLst>
          </p:cNvPr>
          <p:cNvSpPr>
            <a:spLocks noGrp="1"/>
          </p:cNvSpPr>
          <p:nvPr>
            <p:ph type="sldNum" sz="quarter" idx="12"/>
          </p:nvPr>
        </p:nvSpPr>
        <p:spPr/>
        <p:txBody>
          <a:bodyPr/>
          <a:lstStyle/>
          <a:p>
            <a:fld id="{1ADCE299-414C-46AF-844B-9CE4DACD246C}" type="slidenum">
              <a:rPr lang="he-IL" smtClean="0"/>
              <a:t>‹#›</a:t>
            </a:fld>
            <a:endParaRPr lang="he-IL"/>
          </a:p>
        </p:txBody>
      </p:sp>
    </p:spTree>
    <p:extLst>
      <p:ext uri="{BB962C8B-B14F-4D97-AF65-F5344CB8AC3E}">
        <p14:creationId xmlns:p14="http://schemas.microsoft.com/office/powerpoint/2010/main" val="2921505981"/>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7D3D46D-DF33-B223-40D3-BBF364EBF47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1239643-ECB5-62AC-4918-A5DCCE7F7A56}"/>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AF6CA93-DBED-3323-8985-360F6E4DAF17}"/>
              </a:ext>
            </a:extLst>
          </p:cNvPr>
          <p:cNvSpPr>
            <a:spLocks noGrp="1"/>
          </p:cNvSpPr>
          <p:nvPr>
            <p:ph type="dt" sz="half" idx="10"/>
          </p:nvPr>
        </p:nvSpPr>
        <p:spPr/>
        <p:txBody>
          <a:bodyPr/>
          <a:lstStyle/>
          <a:p>
            <a:fld id="{220A4361-555D-461D-8034-FADF68A87538}" type="datetimeFigureOut">
              <a:rPr lang="he-IL" smtClean="0"/>
              <a:t>כ'/שבט/תשפ"ד</a:t>
            </a:fld>
            <a:endParaRPr lang="he-IL"/>
          </a:p>
        </p:txBody>
      </p:sp>
      <p:sp>
        <p:nvSpPr>
          <p:cNvPr id="5" name="מציין מיקום של כותרת תחתונה 4">
            <a:extLst>
              <a:ext uri="{FF2B5EF4-FFF2-40B4-BE49-F238E27FC236}">
                <a16:creationId xmlns:a16="http://schemas.microsoft.com/office/drawing/2014/main" id="{2E93EDBF-E5BA-B0E4-85F4-588C50566A8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B86DFFF-18CB-6B7E-878D-95615DD3AE6B}"/>
              </a:ext>
            </a:extLst>
          </p:cNvPr>
          <p:cNvSpPr>
            <a:spLocks noGrp="1"/>
          </p:cNvSpPr>
          <p:nvPr>
            <p:ph type="sldNum" sz="quarter" idx="12"/>
          </p:nvPr>
        </p:nvSpPr>
        <p:spPr/>
        <p:txBody>
          <a:bodyPr/>
          <a:lstStyle/>
          <a:p>
            <a:fld id="{1ADCE299-414C-46AF-844B-9CE4DACD246C}" type="slidenum">
              <a:rPr lang="he-IL" smtClean="0"/>
              <a:t>‹#›</a:t>
            </a:fld>
            <a:endParaRPr lang="he-IL"/>
          </a:p>
        </p:txBody>
      </p:sp>
    </p:spTree>
    <p:extLst>
      <p:ext uri="{BB962C8B-B14F-4D97-AF65-F5344CB8AC3E}">
        <p14:creationId xmlns:p14="http://schemas.microsoft.com/office/powerpoint/2010/main" val="3193386903"/>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03CE1D8-EDBD-A38E-6510-80F40E275442}"/>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5A399D5-44AA-1960-6D03-62D9F4607B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226C355D-696C-C37B-E4CE-B6446410939B}"/>
              </a:ext>
            </a:extLst>
          </p:cNvPr>
          <p:cNvSpPr>
            <a:spLocks noGrp="1"/>
          </p:cNvSpPr>
          <p:nvPr>
            <p:ph type="dt" sz="half" idx="10"/>
          </p:nvPr>
        </p:nvSpPr>
        <p:spPr/>
        <p:txBody>
          <a:bodyPr/>
          <a:lstStyle/>
          <a:p>
            <a:fld id="{220A4361-555D-461D-8034-FADF68A87538}" type="datetimeFigureOut">
              <a:rPr lang="he-IL" smtClean="0"/>
              <a:t>כ'/שבט/תשפ"ד</a:t>
            </a:fld>
            <a:endParaRPr lang="he-IL"/>
          </a:p>
        </p:txBody>
      </p:sp>
      <p:sp>
        <p:nvSpPr>
          <p:cNvPr id="5" name="מציין מיקום של כותרת תחתונה 4">
            <a:extLst>
              <a:ext uri="{FF2B5EF4-FFF2-40B4-BE49-F238E27FC236}">
                <a16:creationId xmlns:a16="http://schemas.microsoft.com/office/drawing/2014/main" id="{CEE0F46E-55E7-E2D3-1FCF-7F693D3BBB6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13E47BD-02D6-C5A8-650C-EA5568873A6B}"/>
              </a:ext>
            </a:extLst>
          </p:cNvPr>
          <p:cNvSpPr>
            <a:spLocks noGrp="1"/>
          </p:cNvSpPr>
          <p:nvPr>
            <p:ph type="sldNum" sz="quarter" idx="12"/>
          </p:nvPr>
        </p:nvSpPr>
        <p:spPr/>
        <p:txBody>
          <a:bodyPr/>
          <a:lstStyle/>
          <a:p>
            <a:fld id="{1ADCE299-414C-46AF-844B-9CE4DACD246C}" type="slidenum">
              <a:rPr lang="he-IL" smtClean="0"/>
              <a:t>‹#›</a:t>
            </a:fld>
            <a:endParaRPr lang="he-IL"/>
          </a:p>
        </p:txBody>
      </p:sp>
    </p:spTree>
    <p:extLst>
      <p:ext uri="{BB962C8B-B14F-4D97-AF65-F5344CB8AC3E}">
        <p14:creationId xmlns:p14="http://schemas.microsoft.com/office/powerpoint/2010/main" val="786006138"/>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BDD7F5-3794-DEA5-357D-DCAFFF6E094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F28A964-C6C1-4860-D24F-B823416B2B71}"/>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B8A6D06D-7BB9-22FC-5712-CD7631645B0A}"/>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C8F2752B-A5F9-FF92-6ACB-F64B7DC7F581}"/>
              </a:ext>
            </a:extLst>
          </p:cNvPr>
          <p:cNvSpPr>
            <a:spLocks noGrp="1"/>
          </p:cNvSpPr>
          <p:nvPr>
            <p:ph type="dt" sz="half" idx="10"/>
          </p:nvPr>
        </p:nvSpPr>
        <p:spPr/>
        <p:txBody>
          <a:bodyPr/>
          <a:lstStyle/>
          <a:p>
            <a:fld id="{220A4361-555D-461D-8034-FADF68A87538}" type="datetimeFigureOut">
              <a:rPr lang="he-IL" smtClean="0"/>
              <a:t>כ'/שבט/תשפ"ד</a:t>
            </a:fld>
            <a:endParaRPr lang="he-IL"/>
          </a:p>
        </p:txBody>
      </p:sp>
      <p:sp>
        <p:nvSpPr>
          <p:cNvPr id="6" name="מציין מיקום של כותרת תחתונה 5">
            <a:extLst>
              <a:ext uri="{FF2B5EF4-FFF2-40B4-BE49-F238E27FC236}">
                <a16:creationId xmlns:a16="http://schemas.microsoft.com/office/drawing/2014/main" id="{959C1C8D-B3B3-5DB9-0E06-8DEE447130D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06EF937-05FC-552A-95E2-AE91191E52BA}"/>
              </a:ext>
            </a:extLst>
          </p:cNvPr>
          <p:cNvSpPr>
            <a:spLocks noGrp="1"/>
          </p:cNvSpPr>
          <p:nvPr>
            <p:ph type="sldNum" sz="quarter" idx="12"/>
          </p:nvPr>
        </p:nvSpPr>
        <p:spPr/>
        <p:txBody>
          <a:bodyPr/>
          <a:lstStyle/>
          <a:p>
            <a:fld id="{1ADCE299-414C-46AF-844B-9CE4DACD246C}" type="slidenum">
              <a:rPr lang="he-IL" smtClean="0"/>
              <a:t>‹#›</a:t>
            </a:fld>
            <a:endParaRPr lang="he-IL"/>
          </a:p>
        </p:txBody>
      </p:sp>
    </p:spTree>
    <p:extLst>
      <p:ext uri="{BB962C8B-B14F-4D97-AF65-F5344CB8AC3E}">
        <p14:creationId xmlns:p14="http://schemas.microsoft.com/office/powerpoint/2010/main" val="3928224114"/>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1A92287-8D25-7B5A-9917-66712E3EDBF3}"/>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3EBA23C-0B7C-7C49-788C-9F3D014B2D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A5B195F-A1D5-CE1E-2185-54A4C20ECFC8}"/>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E7DA9C59-EDE5-FEE3-2F67-D3240984FA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44D283C8-5E75-6307-9ACB-2EF21D855DFF}"/>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46B4694A-9FD2-3F11-759F-9D9166DD41FA}"/>
              </a:ext>
            </a:extLst>
          </p:cNvPr>
          <p:cNvSpPr>
            <a:spLocks noGrp="1"/>
          </p:cNvSpPr>
          <p:nvPr>
            <p:ph type="dt" sz="half" idx="10"/>
          </p:nvPr>
        </p:nvSpPr>
        <p:spPr/>
        <p:txBody>
          <a:bodyPr/>
          <a:lstStyle/>
          <a:p>
            <a:fld id="{220A4361-555D-461D-8034-FADF68A87538}" type="datetimeFigureOut">
              <a:rPr lang="he-IL" smtClean="0"/>
              <a:t>כ'/שבט/תשפ"ד</a:t>
            </a:fld>
            <a:endParaRPr lang="he-IL"/>
          </a:p>
        </p:txBody>
      </p:sp>
      <p:sp>
        <p:nvSpPr>
          <p:cNvPr id="8" name="מציין מיקום של כותרת תחתונה 7">
            <a:extLst>
              <a:ext uri="{FF2B5EF4-FFF2-40B4-BE49-F238E27FC236}">
                <a16:creationId xmlns:a16="http://schemas.microsoft.com/office/drawing/2014/main" id="{EE53C298-3780-BBD0-F156-A2C26F18CBC7}"/>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DFAA37FA-0453-155D-9BB9-773DB9321AC8}"/>
              </a:ext>
            </a:extLst>
          </p:cNvPr>
          <p:cNvSpPr>
            <a:spLocks noGrp="1"/>
          </p:cNvSpPr>
          <p:nvPr>
            <p:ph type="sldNum" sz="quarter" idx="12"/>
          </p:nvPr>
        </p:nvSpPr>
        <p:spPr/>
        <p:txBody>
          <a:bodyPr/>
          <a:lstStyle/>
          <a:p>
            <a:fld id="{1ADCE299-414C-46AF-844B-9CE4DACD246C}" type="slidenum">
              <a:rPr lang="he-IL" smtClean="0"/>
              <a:t>‹#›</a:t>
            </a:fld>
            <a:endParaRPr lang="he-IL"/>
          </a:p>
        </p:txBody>
      </p:sp>
    </p:spTree>
    <p:extLst>
      <p:ext uri="{BB962C8B-B14F-4D97-AF65-F5344CB8AC3E}">
        <p14:creationId xmlns:p14="http://schemas.microsoft.com/office/powerpoint/2010/main" val="2970839914"/>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5AD71B-ACE4-B7A4-7A08-56C45C1E05D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1A925FB5-97CD-12CD-575F-84D11508E751}"/>
              </a:ext>
            </a:extLst>
          </p:cNvPr>
          <p:cNvSpPr>
            <a:spLocks noGrp="1"/>
          </p:cNvSpPr>
          <p:nvPr>
            <p:ph type="dt" sz="half" idx="10"/>
          </p:nvPr>
        </p:nvSpPr>
        <p:spPr/>
        <p:txBody>
          <a:bodyPr/>
          <a:lstStyle/>
          <a:p>
            <a:fld id="{220A4361-555D-461D-8034-FADF68A87538}" type="datetimeFigureOut">
              <a:rPr lang="he-IL" smtClean="0"/>
              <a:t>כ'/שבט/תשפ"ד</a:t>
            </a:fld>
            <a:endParaRPr lang="he-IL"/>
          </a:p>
        </p:txBody>
      </p:sp>
      <p:sp>
        <p:nvSpPr>
          <p:cNvPr id="4" name="מציין מיקום של כותרת תחתונה 3">
            <a:extLst>
              <a:ext uri="{FF2B5EF4-FFF2-40B4-BE49-F238E27FC236}">
                <a16:creationId xmlns:a16="http://schemas.microsoft.com/office/drawing/2014/main" id="{4D77394E-55C0-9E08-1BFD-4DF7719609ED}"/>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71B77671-3648-E92B-CE92-AC1C624F8163}"/>
              </a:ext>
            </a:extLst>
          </p:cNvPr>
          <p:cNvSpPr>
            <a:spLocks noGrp="1"/>
          </p:cNvSpPr>
          <p:nvPr>
            <p:ph type="sldNum" sz="quarter" idx="12"/>
          </p:nvPr>
        </p:nvSpPr>
        <p:spPr/>
        <p:txBody>
          <a:bodyPr/>
          <a:lstStyle/>
          <a:p>
            <a:fld id="{1ADCE299-414C-46AF-844B-9CE4DACD246C}" type="slidenum">
              <a:rPr lang="he-IL" smtClean="0"/>
              <a:t>‹#›</a:t>
            </a:fld>
            <a:endParaRPr lang="he-IL"/>
          </a:p>
        </p:txBody>
      </p:sp>
    </p:spTree>
    <p:extLst>
      <p:ext uri="{BB962C8B-B14F-4D97-AF65-F5344CB8AC3E}">
        <p14:creationId xmlns:p14="http://schemas.microsoft.com/office/powerpoint/2010/main" val="891475729"/>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2B9BDA34-422F-F1E4-3EAC-6CA855AF5ADE}"/>
              </a:ext>
            </a:extLst>
          </p:cNvPr>
          <p:cNvSpPr>
            <a:spLocks noGrp="1"/>
          </p:cNvSpPr>
          <p:nvPr>
            <p:ph type="dt" sz="half" idx="10"/>
          </p:nvPr>
        </p:nvSpPr>
        <p:spPr/>
        <p:txBody>
          <a:bodyPr/>
          <a:lstStyle/>
          <a:p>
            <a:fld id="{220A4361-555D-461D-8034-FADF68A87538}" type="datetimeFigureOut">
              <a:rPr lang="he-IL" smtClean="0"/>
              <a:t>כ'/שבט/תשפ"ד</a:t>
            </a:fld>
            <a:endParaRPr lang="he-IL"/>
          </a:p>
        </p:txBody>
      </p:sp>
      <p:sp>
        <p:nvSpPr>
          <p:cNvPr id="3" name="מציין מיקום של כותרת תחתונה 2">
            <a:extLst>
              <a:ext uri="{FF2B5EF4-FFF2-40B4-BE49-F238E27FC236}">
                <a16:creationId xmlns:a16="http://schemas.microsoft.com/office/drawing/2014/main" id="{202AFEC0-886D-9A25-44DD-19ED63710D8F}"/>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4764B578-AC90-5F04-593B-51FD4C93EF06}"/>
              </a:ext>
            </a:extLst>
          </p:cNvPr>
          <p:cNvSpPr>
            <a:spLocks noGrp="1"/>
          </p:cNvSpPr>
          <p:nvPr>
            <p:ph type="sldNum" sz="quarter" idx="12"/>
          </p:nvPr>
        </p:nvSpPr>
        <p:spPr/>
        <p:txBody>
          <a:bodyPr/>
          <a:lstStyle/>
          <a:p>
            <a:fld id="{1ADCE299-414C-46AF-844B-9CE4DACD246C}" type="slidenum">
              <a:rPr lang="he-IL" smtClean="0"/>
              <a:t>‹#›</a:t>
            </a:fld>
            <a:endParaRPr lang="he-IL"/>
          </a:p>
        </p:txBody>
      </p:sp>
    </p:spTree>
    <p:extLst>
      <p:ext uri="{BB962C8B-B14F-4D97-AF65-F5344CB8AC3E}">
        <p14:creationId xmlns:p14="http://schemas.microsoft.com/office/powerpoint/2010/main" val="1148640026"/>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B503AF3-8198-5035-F0F7-FFE8922DDDF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CED2A31-2E35-F895-527A-66BC023CC8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5A8EEB99-FDCC-247B-07C1-72F2E1922B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117F079-6184-A26E-05AD-9817AFEF99EF}"/>
              </a:ext>
            </a:extLst>
          </p:cNvPr>
          <p:cNvSpPr>
            <a:spLocks noGrp="1"/>
          </p:cNvSpPr>
          <p:nvPr>
            <p:ph type="dt" sz="half" idx="10"/>
          </p:nvPr>
        </p:nvSpPr>
        <p:spPr/>
        <p:txBody>
          <a:bodyPr/>
          <a:lstStyle/>
          <a:p>
            <a:fld id="{220A4361-555D-461D-8034-FADF68A87538}" type="datetimeFigureOut">
              <a:rPr lang="he-IL" smtClean="0"/>
              <a:t>כ'/שבט/תשפ"ד</a:t>
            </a:fld>
            <a:endParaRPr lang="he-IL"/>
          </a:p>
        </p:txBody>
      </p:sp>
      <p:sp>
        <p:nvSpPr>
          <p:cNvPr id="6" name="מציין מיקום של כותרת תחתונה 5">
            <a:extLst>
              <a:ext uri="{FF2B5EF4-FFF2-40B4-BE49-F238E27FC236}">
                <a16:creationId xmlns:a16="http://schemas.microsoft.com/office/drawing/2014/main" id="{1F137009-3668-7E87-1F12-D6D08B754EC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FB654D6D-A7FD-A29F-3A1D-84DB202EC776}"/>
              </a:ext>
            </a:extLst>
          </p:cNvPr>
          <p:cNvSpPr>
            <a:spLocks noGrp="1"/>
          </p:cNvSpPr>
          <p:nvPr>
            <p:ph type="sldNum" sz="quarter" idx="12"/>
          </p:nvPr>
        </p:nvSpPr>
        <p:spPr/>
        <p:txBody>
          <a:bodyPr/>
          <a:lstStyle/>
          <a:p>
            <a:fld id="{1ADCE299-414C-46AF-844B-9CE4DACD246C}" type="slidenum">
              <a:rPr lang="he-IL" smtClean="0"/>
              <a:t>‹#›</a:t>
            </a:fld>
            <a:endParaRPr lang="he-IL"/>
          </a:p>
        </p:txBody>
      </p:sp>
    </p:spTree>
    <p:extLst>
      <p:ext uri="{BB962C8B-B14F-4D97-AF65-F5344CB8AC3E}">
        <p14:creationId xmlns:p14="http://schemas.microsoft.com/office/powerpoint/2010/main" val="4068099133"/>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FA3816C-C96D-AAD1-91E8-94D056669E8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CD71C57C-62B7-BE1B-D5C5-6AB0A96849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36D155FC-769F-9375-0FFF-A4E711AB79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EABFD489-44A7-D4A3-AC3C-8F034B24BD25}"/>
              </a:ext>
            </a:extLst>
          </p:cNvPr>
          <p:cNvSpPr>
            <a:spLocks noGrp="1"/>
          </p:cNvSpPr>
          <p:nvPr>
            <p:ph type="dt" sz="half" idx="10"/>
          </p:nvPr>
        </p:nvSpPr>
        <p:spPr/>
        <p:txBody>
          <a:bodyPr/>
          <a:lstStyle/>
          <a:p>
            <a:fld id="{220A4361-555D-461D-8034-FADF68A87538}" type="datetimeFigureOut">
              <a:rPr lang="he-IL" smtClean="0"/>
              <a:t>כ'/שבט/תשפ"ד</a:t>
            </a:fld>
            <a:endParaRPr lang="he-IL"/>
          </a:p>
        </p:txBody>
      </p:sp>
      <p:sp>
        <p:nvSpPr>
          <p:cNvPr id="6" name="מציין מיקום של כותרת תחתונה 5">
            <a:extLst>
              <a:ext uri="{FF2B5EF4-FFF2-40B4-BE49-F238E27FC236}">
                <a16:creationId xmlns:a16="http://schemas.microsoft.com/office/drawing/2014/main" id="{4960FD45-D080-1BCB-225F-29AF73333CD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A8FF2C5-F9E2-2C1B-7516-63B16E314711}"/>
              </a:ext>
            </a:extLst>
          </p:cNvPr>
          <p:cNvSpPr>
            <a:spLocks noGrp="1"/>
          </p:cNvSpPr>
          <p:nvPr>
            <p:ph type="sldNum" sz="quarter" idx="12"/>
          </p:nvPr>
        </p:nvSpPr>
        <p:spPr/>
        <p:txBody>
          <a:bodyPr/>
          <a:lstStyle/>
          <a:p>
            <a:fld id="{1ADCE299-414C-46AF-844B-9CE4DACD246C}" type="slidenum">
              <a:rPr lang="he-IL" smtClean="0"/>
              <a:t>‹#›</a:t>
            </a:fld>
            <a:endParaRPr lang="he-IL"/>
          </a:p>
        </p:txBody>
      </p:sp>
    </p:spTree>
    <p:extLst>
      <p:ext uri="{BB962C8B-B14F-4D97-AF65-F5344CB8AC3E}">
        <p14:creationId xmlns:p14="http://schemas.microsoft.com/office/powerpoint/2010/main" val="45419252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1E5E9A1-8E66-2FDA-9E7D-D30491BD92B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AFE9CA2-87BA-3DA8-26DE-793681A916B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E96D284-F308-AA48-E874-6A42AFB3BB10}"/>
              </a:ext>
            </a:extLst>
          </p:cNvPr>
          <p:cNvSpPr>
            <a:spLocks noGrp="1"/>
          </p:cNvSpPr>
          <p:nvPr>
            <p:ph type="dt" sz="half" idx="10"/>
          </p:nvPr>
        </p:nvSpPr>
        <p:spPr/>
        <p:txBody>
          <a:bodyPr/>
          <a:lstStyle/>
          <a:p>
            <a:fld id="{220A4361-555D-461D-8034-FADF68A87538}" type="datetimeFigureOut">
              <a:rPr lang="he-IL" smtClean="0"/>
              <a:t>כ'/שבט/תשפ"ד</a:t>
            </a:fld>
            <a:endParaRPr lang="he-IL"/>
          </a:p>
        </p:txBody>
      </p:sp>
      <p:sp>
        <p:nvSpPr>
          <p:cNvPr id="5" name="מציין מיקום של כותרת תחתונה 4">
            <a:extLst>
              <a:ext uri="{FF2B5EF4-FFF2-40B4-BE49-F238E27FC236}">
                <a16:creationId xmlns:a16="http://schemas.microsoft.com/office/drawing/2014/main" id="{D5FAE9BF-CF10-43EA-991C-A4A974D20C1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228C781-5688-42F4-5124-15BA0DB7E2E0}"/>
              </a:ext>
            </a:extLst>
          </p:cNvPr>
          <p:cNvSpPr>
            <a:spLocks noGrp="1"/>
          </p:cNvSpPr>
          <p:nvPr>
            <p:ph type="sldNum" sz="quarter" idx="12"/>
          </p:nvPr>
        </p:nvSpPr>
        <p:spPr/>
        <p:txBody>
          <a:bodyPr/>
          <a:lstStyle/>
          <a:p>
            <a:fld id="{1ADCE299-414C-46AF-844B-9CE4DACD246C}" type="slidenum">
              <a:rPr lang="he-IL" smtClean="0"/>
              <a:t>‹#›</a:t>
            </a:fld>
            <a:endParaRPr lang="he-IL"/>
          </a:p>
        </p:txBody>
      </p:sp>
    </p:spTree>
    <p:extLst>
      <p:ext uri="{BB962C8B-B14F-4D97-AF65-F5344CB8AC3E}">
        <p14:creationId xmlns:p14="http://schemas.microsoft.com/office/powerpoint/2010/main" val="10740591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7ADF3362-A2E0-A76A-EBB6-21B52C0DED2E}"/>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94262EB6-C5E2-E0F1-5E65-A381CA49E207}"/>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0D2FC79-1C36-DC18-53A7-5136ADBCBAD2}"/>
              </a:ext>
            </a:extLst>
          </p:cNvPr>
          <p:cNvSpPr>
            <a:spLocks noGrp="1"/>
          </p:cNvSpPr>
          <p:nvPr>
            <p:ph type="dt" sz="half" idx="10"/>
          </p:nvPr>
        </p:nvSpPr>
        <p:spPr/>
        <p:txBody>
          <a:bodyPr/>
          <a:lstStyle/>
          <a:p>
            <a:fld id="{220A4361-555D-461D-8034-FADF68A87538}" type="datetimeFigureOut">
              <a:rPr lang="he-IL" smtClean="0"/>
              <a:t>כ'/שבט/תשפ"ד</a:t>
            </a:fld>
            <a:endParaRPr lang="he-IL"/>
          </a:p>
        </p:txBody>
      </p:sp>
      <p:sp>
        <p:nvSpPr>
          <p:cNvPr id="5" name="מציין מיקום של כותרת תחתונה 4">
            <a:extLst>
              <a:ext uri="{FF2B5EF4-FFF2-40B4-BE49-F238E27FC236}">
                <a16:creationId xmlns:a16="http://schemas.microsoft.com/office/drawing/2014/main" id="{539CD34B-CA75-B436-59B1-6A55F051F1E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DA6F10A-8961-6925-8491-1ADD6C2B9DFE}"/>
              </a:ext>
            </a:extLst>
          </p:cNvPr>
          <p:cNvSpPr>
            <a:spLocks noGrp="1"/>
          </p:cNvSpPr>
          <p:nvPr>
            <p:ph type="sldNum" sz="quarter" idx="12"/>
          </p:nvPr>
        </p:nvSpPr>
        <p:spPr/>
        <p:txBody>
          <a:bodyPr/>
          <a:lstStyle/>
          <a:p>
            <a:fld id="{1ADCE299-414C-46AF-844B-9CE4DACD246C}" type="slidenum">
              <a:rPr lang="he-IL" smtClean="0"/>
              <a:t>‹#›</a:t>
            </a:fld>
            <a:endParaRPr lang="he-IL"/>
          </a:p>
        </p:txBody>
      </p:sp>
    </p:spTree>
    <p:extLst>
      <p:ext uri="{BB962C8B-B14F-4D97-AF65-F5344CB8AC3E}">
        <p14:creationId xmlns:p14="http://schemas.microsoft.com/office/powerpoint/2010/main" val="1674372632"/>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כותרת מקטע">
    <p:spTree>
      <p:nvGrpSpPr>
        <p:cNvPr id="1" name=""/>
        <p:cNvGrpSpPr/>
        <p:nvPr/>
      </p:nvGrpSpPr>
      <p:grpSpPr>
        <a:xfrm>
          <a:off x="0" y="0"/>
          <a:ext cx="0" cy="0"/>
          <a:chOff x="0" y="0"/>
          <a:chExt cx="0" cy="0"/>
        </a:xfrm>
      </p:grpSpPr>
      <p:sp>
        <p:nvSpPr>
          <p:cNvPr id="23" name="צורה חופשית 22">
            <a:extLst>
              <a:ext uri="{FF2B5EF4-FFF2-40B4-BE49-F238E27FC236}">
                <a16:creationId xmlns:a16="http://schemas.microsoft.com/office/drawing/2014/main" id="{067EACEC-C2DD-EA42-8504-176673AD1F20}"/>
              </a:ext>
            </a:extLst>
          </p:cNvPr>
          <p:cNvSpPr/>
          <p:nvPr userDrawn="1"/>
        </p:nvSpPr>
        <p:spPr>
          <a:xfrm flipH="1">
            <a:off x="416651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494248F2-5264-4601-AA0B-6C092F77F2DD}"/>
              </a:ext>
            </a:extLst>
          </p:cNvPr>
          <p:cNvSpPr>
            <a:spLocks noGrp="1"/>
          </p:cNvSpPr>
          <p:nvPr>
            <p:ph type="ctrTitle"/>
          </p:nvPr>
        </p:nvSpPr>
        <p:spPr>
          <a:xfrm flipH="1">
            <a:off x="4778594" y="1059400"/>
            <a:ext cx="6245912" cy="2387600"/>
          </a:xfrm>
        </p:spPr>
        <p:txBody>
          <a:bodyPr rtlCol="1" anchor="b">
            <a:noAutofit/>
          </a:bodyPr>
          <a:lstStyle>
            <a:lvl1pPr algn="r" rtl="1">
              <a:defRPr sz="60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כותרת משנה 2">
            <a:extLst>
              <a:ext uri="{FF2B5EF4-FFF2-40B4-BE49-F238E27FC236}">
                <a16:creationId xmlns:a16="http://schemas.microsoft.com/office/drawing/2014/main" id="{DCFB69D3-5632-4285-A209-9DCA67DA668C}"/>
              </a:ext>
            </a:extLst>
          </p:cNvPr>
          <p:cNvSpPr>
            <a:spLocks noGrp="1"/>
          </p:cNvSpPr>
          <p:nvPr>
            <p:ph type="subTitle" idx="1"/>
          </p:nvPr>
        </p:nvSpPr>
        <p:spPr>
          <a:xfrm flipH="1">
            <a:off x="4778594" y="3539075"/>
            <a:ext cx="6245912" cy="1406101"/>
          </a:xfrm>
        </p:spPr>
        <p:txBody>
          <a:bodyPr rtlCol="1">
            <a:noAutofit/>
          </a:bodyPr>
          <a:lstStyle>
            <a:lvl1pPr marL="0" indent="0" algn="r" rtl="1">
              <a:buNone/>
              <a:defRPr sz="3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000"/>
            </a:lvl2pPr>
            <a:lvl3pPr marL="914400" indent="0" algn="ctr" rtl="1">
              <a:buNone/>
              <a:defRPr sz="1800"/>
            </a:lvl3pPr>
            <a:lvl4pPr marL="1371600" indent="0" algn="ctr" rtl="1">
              <a:buNone/>
              <a:defRPr sz="1600"/>
            </a:lvl4pPr>
            <a:lvl5pPr marL="1828800" indent="0" algn="ctr" rtl="1">
              <a:buNone/>
              <a:defRPr sz="1600"/>
            </a:lvl5pPr>
            <a:lvl6pPr marL="2286000" indent="0" algn="ctr" rtl="1">
              <a:buNone/>
              <a:defRPr sz="1600"/>
            </a:lvl6pPr>
            <a:lvl7pPr marL="2743200" indent="0" algn="ctr" rtl="1">
              <a:buNone/>
              <a:defRPr sz="1600"/>
            </a:lvl7pPr>
            <a:lvl8pPr marL="3200400" indent="0" algn="ctr" rtl="1">
              <a:buNone/>
              <a:defRPr sz="1600"/>
            </a:lvl8pPr>
            <a:lvl9pPr marL="3657600" indent="0" algn="ctr" rtl="1">
              <a:buNone/>
              <a:defRPr sz="1600"/>
            </a:lvl9pPr>
          </a:lstStyle>
          <a:p>
            <a:pPr rtl="1"/>
            <a:r>
              <a:rPr lang="he-IL" noProof="0"/>
              <a:t>לחץ כדי לערוך סגנון כותרת משנה של תבנית בסיס</a:t>
            </a:r>
          </a:p>
        </p:txBody>
      </p:sp>
      <p:grpSp>
        <p:nvGrpSpPr>
          <p:cNvPr id="6" name="קבוצה 5">
            <a:extLst>
              <a:ext uri="{FF2B5EF4-FFF2-40B4-BE49-F238E27FC236}">
                <a16:creationId xmlns:a16="http://schemas.microsoft.com/office/drawing/2014/main" id="{89843C7E-5704-7A46-8974-F3BFA42E7310}"/>
              </a:ext>
            </a:extLst>
          </p:cNvPr>
          <p:cNvGrpSpPr/>
          <p:nvPr userDrawn="1"/>
        </p:nvGrpSpPr>
        <p:grpSpPr>
          <a:xfrm rot="5400000" flipH="1">
            <a:off x="873121" y="2207195"/>
            <a:ext cx="3032351" cy="2443610"/>
            <a:chOff x="9857014" y="13834"/>
            <a:chExt cx="2334986" cy="1881641"/>
          </a:xfrm>
        </p:grpSpPr>
        <p:sp>
          <p:nvSpPr>
            <p:cNvPr id="15" name="צורה חופשית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17" name="צורה חופשית 16">
            <a:extLst>
              <a:ext uri="{FF2B5EF4-FFF2-40B4-BE49-F238E27FC236}">
                <a16:creationId xmlns:a16="http://schemas.microsoft.com/office/drawing/2014/main" id="{0B179973-08D2-EF40-B516-35E75E906394}"/>
              </a:ext>
            </a:extLst>
          </p:cNvPr>
          <p:cNvSpPr/>
          <p:nvPr userDrawn="1"/>
        </p:nvSpPr>
        <p:spPr>
          <a:xfrm>
            <a:off x="0"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17">
            <a:extLst>
              <a:ext uri="{FF2B5EF4-FFF2-40B4-BE49-F238E27FC236}">
                <a16:creationId xmlns:a16="http://schemas.microsoft.com/office/drawing/2014/main" id="{6C811FF3-E48A-194D-8022-65F8C3A17449}"/>
              </a:ext>
            </a:extLst>
          </p:cNvPr>
          <p:cNvSpPr/>
          <p:nvPr userDrawn="1"/>
        </p:nvSpPr>
        <p:spPr>
          <a:xfrm>
            <a:off x="0"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58230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357D3A0F-8332-24C3-AEF9-0F6C5C68BEDB}"/>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B1A8FC9-9369-7E31-A5EC-971850EF98A2}"/>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49479FC-9CB6-7988-D9C0-66ADAD02E384}"/>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20A4361-555D-461D-8034-FADF68A87538}" type="datetimeFigureOut">
              <a:rPr lang="he-IL" smtClean="0"/>
              <a:t>כ'/שבט/תשפ"ד</a:t>
            </a:fld>
            <a:endParaRPr lang="he-IL"/>
          </a:p>
        </p:txBody>
      </p:sp>
      <p:sp>
        <p:nvSpPr>
          <p:cNvPr id="5" name="מציין מיקום של כותרת תחתונה 4">
            <a:extLst>
              <a:ext uri="{FF2B5EF4-FFF2-40B4-BE49-F238E27FC236}">
                <a16:creationId xmlns:a16="http://schemas.microsoft.com/office/drawing/2014/main" id="{89D117C8-9BD2-6951-BD59-90D5F89202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F8B6820-6094-4979-4DFF-99C917103339}"/>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ADCE299-414C-46AF-844B-9CE4DACD246C}" type="slidenum">
              <a:rPr lang="he-IL" smtClean="0"/>
              <a:t>‹#›</a:t>
            </a:fld>
            <a:endParaRPr lang="he-IL"/>
          </a:p>
        </p:txBody>
      </p:sp>
    </p:spTree>
    <p:extLst>
      <p:ext uri="{BB962C8B-B14F-4D97-AF65-F5344CB8AC3E}">
        <p14:creationId xmlns:p14="http://schemas.microsoft.com/office/powerpoint/2010/main" val="1049190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9198F9AA-2C87-421D-97C1-B4248DFDC2C2}"/>
              </a:ext>
            </a:extLst>
          </p:cNvPr>
          <p:cNvSpPr>
            <a:spLocks noGrp="1"/>
          </p:cNvSpPr>
          <p:nvPr>
            <p:ph type="title"/>
          </p:nvPr>
        </p:nvSpPr>
        <p:spPr>
          <a:xfrm flipH="1">
            <a:off x="381000" y="381000"/>
            <a:ext cx="11430000" cy="1325563"/>
          </a:xfrm>
          <a:prstGeom prst="rect">
            <a:avLst/>
          </a:prstGeom>
        </p:spPr>
        <p:txBody>
          <a:bodyPr vert="horz" lIns="91440" tIns="45720" rIns="91440" bIns="45720" rtlCol="1" anchor="ctr">
            <a:noAutofit/>
          </a:bodyPr>
          <a:lstStyle/>
          <a:p>
            <a:pPr rtl="1"/>
            <a:r>
              <a:rPr lang="he-IL" noProof="0"/>
              <a:t>לחץ כדי לערוך סגנון כותרת של תבנית בסיס</a:t>
            </a:r>
          </a:p>
        </p:txBody>
      </p:sp>
      <p:sp>
        <p:nvSpPr>
          <p:cNvPr id="3" name="מציין מיקום טקסט 2">
            <a:extLst>
              <a:ext uri="{FF2B5EF4-FFF2-40B4-BE49-F238E27FC236}">
                <a16:creationId xmlns:a16="http://schemas.microsoft.com/office/drawing/2014/main" id="{AE98FC63-C8D2-4CE6-A3F1-EE8ED24590C4}"/>
              </a:ext>
            </a:extLst>
          </p:cNvPr>
          <p:cNvSpPr>
            <a:spLocks noGrp="1"/>
          </p:cNvSpPr>
          <p:nvPr>
            <p:ph type="body" idx="1"/>
          </p:nvPr>
        </p:nvSpPr>
        <p:spPr>
          <a:xfrm flipH="1">
            <a:off x="381000" y="1825625"/>
            <a:ext cx="11430000" cy="4351338"/>
          </a:xfrm>
          <a:prstGeom prst="rect">
            <a:avLst/>
          </a:prstGeom>
        </p:spPr>
        <p:txBody>
          <a:bodyPr vert="horz" lIns="91440" tIns="45720" rIns="91440" bIns="45720" rtlCol="1">
            <a:noAutofit/>
          </a:body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של תאריך 3">
            <a:extLst>
              <a:ext uri="{FF2B5EF4-FFF2-40B4-BE49-F238E27FC236}">
                <a16:creationId xmlns:a16="http://schemas.microsoft.com/office/drawing/2014/main" id="{EED77A09-15C2-4E47-948E-AACAFCA47D40}"/>
              </a:ext>
            </a:extLst>
          </p:cNvPr>
          <p:cNvSpPr>
            <a:spLocks noGrp="1"/>
          </p:cNvSpPr>
          <p:nvPr>
            <p:ph type="dt" sz="half" idx="2"/>
          </p:nvPr>
        </p:nvSpPr>
        <p:spPr>
          <a:xfrm flipH="1">
            <a:off x="9067800" y="6356350"/>
            <a:ext cx="2743200" cy="365125"/>
          </a:xfrm>
          <a:prstGeom prst="rect">
            <a:avLst/>
          </a:prstGeom>
        </p:spPr>
        <p:txBody>
          <a:bodyPr vert="horz" lIns="91440" tIns="45720" rIns="91440" bIns="45720" rtlCol="1" anchor="ctr">
            <a:noAutofit/>
          </a:bodyPr>
          <a:lstStyle>
            <a:lvl1pPr algn="r"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fld id="{32374856-8065-47DB-9F60-C30C7E98E838}" type="datetime1">
              <a:rPr lang="he-IL" noProof="0" smtClean="0">
                <a:latin typeface="Tahoma" panose="020B0604030504040204" pitchFamily="34" charset="0"/>
                <a:ea typeface="Tahoma" panose="020B0604030504040204" pitchFamily="34" charset="0"/>
                <a:cs typeface="Tahoma" panose="020B0604030504040204" pitchFamily="34" charset="0"/>
              </a:rPr>
              <a:t>כ"ו/שבט/תשפ"ד</a:t>
            </a:fld>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כותרת תחתונה 4">
            <a:extLst>
              <a:ext uri="{FF2B5EF4-FFF2-40B4-BE49-F238E27FC236}">
                <a16:creationId xmlns:a16="http://schemas.microsoft.com/office/drawing/2014/main" id="{60567522-C3B6-46EB-A361-BEC2510B00CA}"/>
              </a:ext>
            </a:extLst>
          </p:cNvPr>
          <p:cNvSpPr>
            <a:spLocks noGrp="1"/>
          </p:cNvSpPr>
          <p:nvPr>
            <p:ph type="ftr" sz="quarter" idx="3"/>
          </p:nvPr>
        </p:nvSpPr>
        <p:spPr>
          <a:xfrm flipH="1">
            <a:off x="4038600" y="6356350"/>
            <a:ext cx="4114800" cy="365125"/>
          </a:xfrm>
          <a:prstGeom prst="rect">
            <a:avLst/>
          </a:prstGeom>
        </p:spPr>
        <p:txBody>
          <a:bodyPr vert="horz" lIns="91440" tIns="45720" rIns="91440" bIns="45720" rtlCol="1" anchor="ctr">
            <a:noAutofit/>
          </a:bodyPr>
          <a:lstStyle>
            <a:lvl1pPr algn="ctr"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r>
              <a:rPr lang="he-IL" noProof="0"/>
              <a:t>כותרת המצגת</a:t>
            </a:r>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 name="מציין מיקום של מספר שקופית 5">
            <a:extLst>
              <a:ext uri="{FF2B5EF4-FFF2-40B4-BE49-F238E27FC236}">
                <a16:creationId xmlns:a16="http://schemas.microsoft.com/office/drawing/2014/main" id="{CDC57CF0-034F-450D-937C-718D5AF1A059}"/>
              </a:ext>
            </a:extLst>
          </p:cNvPr>
          <p:cNvSpPr>
            <a:spLocks noGrp="1"/>
          </p:cNvSpPr>
          <p:nvPr>
            <p:ph type="sldNum" sz="quarter" idx="4"/>
          </p:nvPr>
        </p:nvSpPr>
        <p:spPr>
          <a:xfrm flipH="1">
            <a:off x="381000" y="6356350"/>
            <a:ext cx="2743200" cy="365125"/>
          </a:xfrm>
          <a:prstGeom prst="rect">
            <a:avLst/>
          </a:prstGeom>
        </p:spPr>
        <p:txBody>
          <a:bodyPr vert="horz" lIns="91440" tIns="45720" rIns="91440" bIns="45720" rtlCol="1" anchor="ctr">
            <a:noAutofit/>
          </a:bodyPr>
          <a:lstStyle>
            <a:lvl1pPr algn="l"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algn="l"/>
            <a:fld id="{294A09A9-5501-47C1-A89A-A340965A2BE2}" type="slidenum">
              <a:rPr lang="he-IL" noProof="0" smtClean="0"/>
              <a:pPr/>
              <a:t>‹#›</a:t>
            </a:fld>
            <a:endParaRPr lang="he-IL" noProof="0"/>
          </a:p>
        </p:txBody>
      </p:sp>
    </p:spTree>
    <p:extLst>
      <p:ext uri="{BB962C8B-B14F-4D97-AF65-F5344CB8AC3E}">
        <p14:creationId xmlns:p14="http://schemas.microsoft.com/office/powerpoint/2010/main" val="3356523669"/>
      </p:ext>
    </p:extLst>
  </p:cSld>
  <p:clrMap bg1="lt1" tx1="dk1" bg2="lt2" tx2="dk2" accent1="accent1" accent2="accent2" accent3="accent3" accent4="accent4" accent5="accent5" accent6="accent6" hlink="hlink" folHlink="folHlink"/>
  <p:sldLayoutIdLst>
    <p:sldLayoutId id="2147483661" r:id="rId1"/>
  </p:sldLayoutIdLst>
  <p:hf hdr="0"/>
  <p:txStyles>
    <p:titleStyle>
      <a:lvl1pPr algn="r" defTabSz="914400" rtl="1" eaLnBrk="1" latinLnBrk="0" hangingPunct="1">
        <a:lnSpc>
          <a:spcPct val="90000"/>
        </a:lnSpc>
        <a:spcBef>
          <a:spcPct val="0"/>
        </a:spcBef>
        <a:buNone/>
        <a:defRPr sz="4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book4book.co.il/index.php?dir=site&amp;page=catalog&amp;op=item&amp;cs=20021&amp;langpage=heb"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6.xml.rels><?xml version="1.0" encoding="UTF-8" standalone="yes"?>
<Relationships xmlns="http://schemas.openxmlformats.org/package/2006/relationships"><Relationship Id="rId8" Type="http://schemas.microsoft.com/office/2007/relationships/diagramDrawing" Target="../diagrams/drawing27.xml"/><Relationship Id="rId3" Type="http://schemas.openxmlformats.org/officeDocument/2006/relationships/image" Target="../media/image18.jpeg"/><Relationship Id="rId7" Type="http://schemas.openxmlformats.org/officeDocument/2006/relationships/diagramColors" Target="../diagrams/colors27.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QuickStyle" Target="../diagrams/quickStyle27.xml"/><Relationship Id="rId5" Type="http://schemas.openxmlformats.org/officeDocument/2006/relationships/diagramLayout" Target="../diagrams/layout27.xml"/><Relationship Id="rId4" Type="http://schemas.openxmlformats.org/officeDocument/2006/relationships/diagramData" Target="../diagrams/data27.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48.xml.rels><?xml version="1.0" encoding="UTF-8" standalone="yes"?>
<Relationships xmlns="http://schemas.openxmlformats.org/package/2006/relationships"><Relationship Id="rId8" Type="http://schemas.microsoft.com/office/2007/relationships/diagramDrawing" Target="../diagrams/drawing29.xml"/><Relationship Id="rId3" Type="http://schemas.openxmlformats.org/officeDocument/2006/relationships/image" Target="../media/image19.jpeg"/><Relationship Id="rId7" Type="http://schemas.openxmlformats.org/officeDocument/2006/relationships/diagramColors" Target="../diagrams/colors29.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QuickStyle" Target="../diagrams/quickStyle29.xml"/><Relationship Id="rId5" Type="http://schemas.openxmlformats.org/officeDocument/2006/relationships/diagramLayout" Target="../diagrams/layout29.xml"/><Relationship Id="rId4" Type="http://schemas.openxmlformats.org/officeDocument/2006/relationships/diagramData" Target="../diagrams/data29.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2.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42.xml"/><Relationship Id="rId7" Type="http://schemas.microsoft.com/office/2007/relationships/diagramDrawing" Target="../diagrams/drawing42.xml"/><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diagramColors" Target="../diagrams/colors42.xml"/><Relationship Id="rId5" Type="http://schemas.openxmlformats.org/officeDocument/2006/relationships/diagramQuickStyle" Target="../diagrams/quickStyle42.xml"/><Relationship Id="rId4" Type="http://schemas.openxmlformats.org/officeDocument/2006/relationships/diagramLayout" Target="../diagrams/layout4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610E04E5-A873-E4D4-56EA-3333A536D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775" y="-1325517"/>
            <a:ext cx="11651225" cy="11432515"/>
          </a:xfrm>
          <a:prstGeom prst="rect">
            <a:avLst/>
          </a:prstGeom>
        </p:spPr>
      </p:pic>
      <p:sp>
        <p:nvSpPr>
          <p:cNvPr id="2" name="כותרת 1">
            <a:extLst>
              <a:ext uri="{FF2B5EF4-FFF2-40B4-BE49-F238E27FC236}">
                <a16:creationId xmlns:a16="http://schemas.microsoft.com/office/drawing/2014/main" id="{1C396299-8A7B-B536-D5E8-937107E9F1FD}"/>
              </a:ext>
            </a:extLst>
          </p:cNvPr>
          <p:cNvSpPr>
            <a:spLocks noGrp="1"/>
          </p:cNvSpPr>
          <p:nvPr>
            <p:ph type="ctrTitle"/>
          </p:nvPr>
        </p:nvSpPr>
        <p:spPr/>
        <p:txBody>
          <a:bodyPr/>
          <a:lstStyle/>
          <a:p>
            <a:r>
              <a:rPr lang="he-IL" dirty="0">
                <a:highlight>
                  <a:srgbClr val="FF00FF"/>
                </a:highlight>
              </a:rPr>
              <a:t>הדרך לעורר רגשות</a:t>
            </a:r>
          </a:p>
        </p:txBody>
      </p:sp>
      <p:sp>
        <p:nvSpPr>
          <p:cNvPr id="3" name="כותרת משנה 2">
            <a:extLst>
              <a:ext uri="{FF2B5EF4-FFF2-40B4-BE49-F238E27FC236}">
                <a16:creationId xmlns:a16="http://schemas.microsoft.com/office/drawing/2014/main" id="{CB31C7D1-365B-6F2E-1764-3924E2EC50EC}"/>
              </a:ext>
            </a:extLst>
          </p:cNvPr>
          <p:cNvSpPr>
            <a:spLocks noGrp="1"/>
          </p:cNvSpPr>
          <p:nvPr>
            <p:ph type="subTitle" idx="1"/>
          </p:nvPr>
        </p:nvSpPr>
        <p:spPr/>
        <p:txBody>
          <a:bodyPr/>
          <a:lstStyle/>
          <a:p>
            <a:endParaRPr lang="he-IL" dirty="0"/>
          </a:p>
        </p:txBody>
      </p:sp>
    </p:spTree>
    <p:extLst>
      <p:ext uri="{BB962C8B-B14F-4D97-AF65-F5344CB8AC3E}">
        <p14:creationId xmlns:p14="http://schemas.microsoft.com/office/powerpoint/2010/main" val="2371860482"/>
      </p:ext>
    </p:extLst>
  </p:cSld>
  <p:clrMapOvr>
    <a:masterClrMapping/>
  </p:clrMapOvr>
  <mc:AlternateContent xmlns:mc="http://schemas.openxmlformats.org/markup-compatibility/2006">
    <mc:Choice xmlns:p14="http://schemas.microsoft.com/office/powerpoint/2010/main" Requires="p14">
      <p:transition spd="slow" p14:dur="2000" advTm="39063">
        <p:wipe dir="r"/>
      </p:transition>
    </mc:Choice>
    <mc:Fallback>
      <p:transition spd="slow" advTm="39063">
        <p:wipe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הקדמה ופתיחה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4200111912"/>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7159900"/>
      </p:ext>
    </p:extLst>
  </p:cSld>
  <p:clrMapOvr>
    <a:masterClrMapping/>
  </p:clrMapOvr>
  <mc:AlternateContent xmlns:mc="http://schemas.openxmlformats.org/markup-compatibility/2006">
    <mc:Choice xmlns:p14="http://schemas.microsoft.com/office/powerpoint/2010/main" Requires="p14">
      <p:transition spd="slow" p14:dur="2000" advTm="62437">
        <p:wipe dir="r"/>
      </p:transition>
    </mc:Choice>
    <mc:Fallback>
      <p:transition spd="slow" advTm="62437">
        <p:wipe dir="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7841EE44-8550-8C91-BE16-818BE682F865}"/>
              </a:ext>
            </a:extLst>
          </p:cNvPr>
          <p:cNvPicPr>
            <a:picLocks noChangeAspect="1"/>
          </p:cNvPicPr>
          <p:nvPr/>
        </p:nvPicPr>
        <p:blipFill>
          <a:blip r:embed="rId2"/>
          <a:stretch>
            <a:fillRect/>
          </a:stretch>
        </p:blipFill>
        <p:spPr>
          <a:xfrm>
            <a:off x="1462950" y="0"/>
            <a:ext cx="9266100" cy="6858000"/>
          </a:xfrm>
          <a:prstGeom prst="rect">
            <a:avLst/>
          </a:prstGeom>
        </p:spPr>
      </p:pic>
    </p:spTree>
    <p:extLst>
      <p:ext uri="{BB962C8B-B14F-4D97-AF65-F5344CB8AC3E}">
        <p14:creationId xmlns:p14="http://schemas.microsoft.com/office/powerpoint/2010/main" val="325423861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הקדמה ופתיחה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936779426"/>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5256432"/>
      </p:ext>
    </p:extLst>
  </p:cSld>
  <p:clrMapOvr>
    <a:masterClrMapping/>
  </p:clrMapOvr>
  <mc:AlternateContent xmlns:mc="http://schemas.openxmlformats.org/markup-compatibility/2006">
    <mc:Choice xmlns:p14="http://schemas.microsoft.com/office/powerpoint/2010/main" Requires="p14">
      <p:transition spd="slow" p14:dur="2000" advTm="62437">
        <p:wipe dir="r"/>
      </p:transition>
    </mc:Choice>
    <mc:Fallback>
      <p:transition spd="slow" advTm="62437">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טבלה 3">
            <a:extLst>
              <a:ext uri="{FF2B5EF4-FFF2-40B4-BE49-F238E27FC236}">
                <a16:creationId xmlns:a16="http://schemas.microsoft.com/office/drawing/2014/main" id="{E085ADE0-7F6E-DA06-3961-3C1C962B7C1C}"/>
              </a:ext>
            </a:extLst>
          </p:cNvPr>
          <p:cNvGraphicFramePr>
            <a:graphicFrameLocks noGrp="1"/>
          </p:cNvGraphicFramePr>
          <p:nvPr/>
        </p:nvGraphicFramePr>
        <p:xfrm>
          <a:off x="838200" y="3864134"/>
          <a:ext cx="10515600" cy="274320"/>
        </p:xfrm>
        <a:graphic>
          <a:graphicData uri="http://schemas.openxmlformats.org/drawingml/2006/table">
            <a:tbl>
              <a:tblPr/>
              <a:tblGrid>
                <a:gridCol w="10515600">
                  <a:extLst>
                    <a:ext uri="{9D8B030D-6E8A-4147-A177-3AD203B41FA5}">
                      <a16:colId xmlns:a16="http://schemas.microsoft.com/office/drawing/2014/main" val="664190874"/>
                    </a:ext>
                  </a:extLst>
                </a:gridCol>
              </a:tblGrid>
              <a:tr h="0">
                <a:tc>
                  <a:txBody>
                    <a:bodyPr/>
                    <a:lstStyle/>
                    <a:p>
                      <a:pPr algn="r"/>
                      <a:r>
                        <a:rPr lang="he-IL" dirty="0">
                          <a:effectLst/>
                        </a:rPr>
                        <a:t> </a:t>
                      </a:r>
                      <a:r>
                        <a:rPr lang="he-IL" dirty="0">
                          <a:solidFill>
                            <a:srgbClr val="1155CC"/>
                          </a:solidFill>
                          <a:effectLst/>
                          <a:hlinkClick r:id="rId2"/>
                        </a:rPr>
                        <a:t>השגיאה של </a:t>
                      </a:r>
                      <a:r>
                        <a:rPr lang="he-IL" dirty="0" err="1">
                          <a:solidFill>
                            <a:srgbClr val="1155CC"/>
                          </a:solidFill>
                          <a:effectLst/>
                          <a:hlinkClick r:id="rId2"/>
                        </a:rPr>
                        <a:t>דקארט</a:t>
                      </a:r>
                      <a:r>
                        <a:rPr lang="he-IL" dirty="0">
                          <a:solidFill>
                            <a:srgbClr val="1155CC"/>
                          </a:solidFill>
                          <a:effectLst/>
                          <a:hlinkClick r:id="rId2"/>
                        </a:rPr>
                        <a:t> רגשות היגיון והמוח האנושי - משומש</a:t>
                      </a:r>
                      <a:endParaRPr lang="he-IL" dirty="0">
                        <a:effectLst/>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239179231"/>
                  </a:ext>
                </a:extLst>
              </a:tr>
            </a:tbl>
          </a:graphicData>
        </a:graphic>
      </p:graphicFrame>
      <p:sp>
        <p:nvSpPr>
          <p:cNvPr id="5" name="Rectangle 2">
            <a:extLst>
              <a:ext uri="{FF2B5EF4-FFF2-40B4-BE49-F238E27FC236}">
                <a16:creationId xmlns:a16="http://schemas.microsoft.com/office/drawing/2014/main" id="{087E3282-F5A1-6170-5B7F-08C5BCE30302}"/>
              </a:ext>
            </a:extLst>
          </p:cNvPr>
          <p:cNvSpPr>
            <a:spLocks noChangeArrowheads="1"/>
          </p:cNvSpPr>
          <p:nvPr/>
        </p:nvSpPr>
        <p:spPr bwMode="auto">
          <a:xfrm>
            <a:off x="838200" y="3863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he-IL" altLang="he-IL" sz="1800" b="0" i="0" u="none" strike="noStrike" cap="none" normalizeH="0" baseline="0">
                <a:ln>
                  <a:noFill/>
                </a:ln>
                <a:solidFill>
                  <a:schemeClr val="tx1"/>
                </a:solidFill>
                <a:effectLst/>
                <a:latin typeface="Arial" panose="020B0604020202020204" pitchFamily="34" charset="0"/>
              </a:rPr>
            </a:br>
            <a:endParaRPr kumimoji="0" lang="he-IL" altLang="he-IL"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17107413"/>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מעלת הרגש בהצלחה בחיים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775150377"/>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5027588"/>
      </p:ext>
    </p:extLst>
  </p:cSld>
  <p:clrMapOvr>
    <a:masterClrMapping/>
  </p:clrMapOvr>
  <mc:AlternateContent xmlns:mc="http://schemas.openxmlformats.org/markup-compatibility/2006">
    <mc:Choice xmlns:p14="http://schemas.microsoft.com/office/powerpoint/2010/main" Requires="p14">
      <p:transition spd="slow" p14:dur="2000" advTm="15918">
        <p:wipe dir="r"/>
      </p:transition>
    </mc:Choice>
    <mc:Fallback>
      <p:transition spd="slow" advTm="15918">
        <p:wipe dir="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9F2B8293-00E2-D34D-5A2F-54918AAC5070}"/>
              </a:ext>
            </a:extLst>
          </p:cNvPr>
          <p:cNvPicPr>
            <a:picLocks noChangeAspect="1"/>
          </p:cNvPicPr>
          <p:nvPr/>
        </p:nvPicPr>
        <p:blipFill>
          <a:blip r:embed="rId2"/>
          <a:stretch>
            <a:fillRect/>
          </a:stretch>
        </p:blipFill>
        <p:spPr>
          <a:xfrm>
            <a:off x="2877207" y="1874855"/>
            <a:ext cx="6485294" cy="3108289"/>
          </a:xfrm>
          <a:prstGeom prst="rect">
            <a:avLst/>
          </a:prstGeom>
        </p:spPr>
      </p:pic>
    </p:spTree>
    <p:extLst>
      <p:ext uri="{BB962C8B-B14F-4D97-AF65-F5344CB8AC3E}">
        <p14:creationId xmlns:p14="http://schemas.microsoft.com/office/powerpoint/2010/main" val="776328678"/>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A055C3-A35E-BED1-E88E-041BA134B58F}"/>
              </a:ext>
            </a:extLst>
          </p:cNvPr>
          <p:cNvSpPr>
            <a:spLocks noGrp="1"/>
          </p:cNvSpPr>
          <p:nvPr>
            <p:ph type="title"/>
          </p:nvPr>
        </p:nvSpPr>
        <p:spPr/>
        <p:txBody>
          <a:bodyPr/>
          <a:lstStyle/>
          <a:p>
            <a:pPr algn="ctr"/>
            <a:r>
              <a:rPr lang="he-IL" dirty="0"/>
              <a:t>שאלון אינטליגנציה רגשית- הבנת רגשות </a:t>
            </a:r>
          </a:p>
        </p:txBody>
      </p:sp>
      <p:pic>
        <p:nvPicPr>
          <p:cNvPr id="4" name="תמונה 3">
            <a:extLst>
              <a:ext uri="{FF2B5EF4-FFF2-40B4-BE49-F238E27FC236}">
                <a16:creationId xmlns:a16="http://schemas.microsoft.com/office/drawing/2014/main" id="{EB699196-09A6-F70B-7FE2-390F634EA64F}"/>
              </a:ext>
            </a:extLst>
          </p:cNvPr>
          <p:cNvPicPr>
            <a:picLocks noChangeAspect="1"/>
          </p:cNvPicPr>
          <p:nvPr/>
        </p:nvPicPr>
        <p:blipFill>
          <a:blip r:embed="rId3"/>
          <a:stretch>
            <a:fillRect/>
          </a:stretch>
        </p:blipFill>
        <p:spPr>
          <a:xfrm>
            <a:off x="3135530" y="1285547"/>
            <a:ext cx="6111770" cy="5654530"/>
          </a:xfrm>
          <a:prstGeom prst="rect">
            <a:avLst/>
          </a:prstGeom>
        </p:spPr>
      </p:pic>
    </p:spTree>
    <p:extLst>
      <p:ext uri="{BB962C8B-B14F-4D97-AF65-F5344CB8AC3E}">
        <p14:creationId xmlns:p14="http://schemas.microsoft.com/office/powerpoint/2010/main" val="169211561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האם ביהדות חשוב רגשות</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150077237"/>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2355797"/>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ויכוח החסיד והחכם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879529377"/>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8098446"/>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השכל מול הרגש בעולם היהודי</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081609484"/>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6321003"/>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שכל מול לב</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264543768"/>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6512958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איך עושים מצוות עם רגש?</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708075596"/>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594371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3F5BA0-BBC7-D7D5-5795-157DCEDB132A}"/>
              </a:ext>
            </a:extLst>
          </p:cNvPr>
          <p:cNvSpPr>
            <a:spLocks noGrp="1"/>
          </p:cNvSpPr>
          <p:nvPr>
            <p:ph type="title"/>
          </p:nvPr>
        </p:nvSpPr>
        <p:spPr/>
        <p:txBody>
          <a:bodyPr/>
          <a:lstStyle/>
          <a:p>
            <a:pPr algn="ctr"/>
            <a:r>
              <a:rPr lang="he-IL" dirty="0"/>
              <a:t>דוגמאות לחוויה יהודית</a:t>
            </a:r>
          </a:p>
        </p:txBody>
      </p:sp>
      <p:pic>
        <p:nvPicPr>
          <p:cNvPr id="5" name="מציין מיקום תוכן 4">
            <a:extLst>
              <a:ext uri="{FF2B5EF4-FFF2-40B4-BE49-F238E27FC236}">
                <a16:creationId xmlns:a16="http://schemas.microsoft.com/office/drawing/2014/main" id="{B194129A-5B8B-BE41-48B0-4CA8C278A3C0}"/>
              </a:ext>
            </a:extLst>
          </p:cNvPr>
          <p:cNvPicPr>
            <a:picLocks noGrp="1" noChangeAspect="1"/>
          </p:cNvPicPr>
          <p:nvPr>
            <p:ph idx="1"/>
          </p:nvPr>
        </p:nvPicPr>
        <p:blipFill>
          <a:blip r:embed="rId3"/>
          <a:stretch>
            <a:fillRect/>
          </a:stretch>
        </p:blipFill>
        <p:spPr>
          <a:xfrm>
            <a:off x="5640998" y="2042578"/>
            <a:ext cx="6451249" cy="1528997"/>
          </a:xfrm>
        </p:spPr>
      </p:pic>
      <p:pic>
        <p:nvPicPr>
          <p:cNvPr id="7" name="תמונה 6">
            <a:extLst>
              <a:ext uri="{FF2B5EF4-FFF2-40B4-BE49-F238E27FC236}">
                <a16:creationId xmlns:a16="http://schemas.microsoft.com/office/drawing/2014/main" id="{984F9EBB-FCF8-998C-5158-85CF4E7A2DEC}"/>
              </a:ext>
            </a:extLst>
          </p:cNvPr>
          <p:cNvPicPr>
            <a:picLocks noChangeAspect="1"/>
          </p:cNvPicPr>
          <p:nvPr/>
        </p:nvPicPr>
        <p:blipFill>
          <a:blip r:embed="rId4"/>
          <a:stretch>
            <a:fillRect/>
          </a:stretch>
        </p:blipFill>
        <p:spPr>
          <a:xfrm>
            <a:off x="5803969" y="4559158"/>
            <a:ext cx="6121067" cy="2097926"/>
          </a:xfrm>
          <a:prstGeom prst="rect">
            <a:avLst/>
          </a:prstGeom>
        </p:spPr>
      </p:pic>
    </p:spTree>
    <p:extLst>
      <p:ext uri="{BB962C8B-B14F-4D97-AF65-F5344CB8AC3E}">
        <p14:creationId xmlns:p14="http://schemas.microsoft.com/office/powerpoint/2010/main" val="1609124569"/>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3F5BA0-BBC7-D7D5-5795-157DCEDB132A}"/>
              </a:ext>
            </a:extLst>
          </p:cNvPr>
          <p:cNvSpPr>
            <a:spLocks noGrp="1"/>
          </p:cNvSpPr>
          <p:nvPr>
            <p:ph type="title"/>
          </p:nvPr>
        </p:nvSpPr>
        <p:spPr/>
        <p:txBody>
          <a:bodyPr/>
          <a:lstStyle/>
          <a:p>
            <a:endParaRPr lang="he-IL" dirty="0"/>
          </a:p>
        </p:txBody>
      </p:sp>
      <p:pic>
        <p:nvPicPr>
          <p:cNvPr id="9" name="תמונה 8">
            <a:extLst>
              <a:ext uri="{FF2B5EF4-FFF2-40B4-BE49-F238E27FC236}">
                <a16:creationId xmlns:a16="http://schemas.microsoft.com/office/drawing/2014/main" id="{9060BC7F-C376-3C8E-C409-8E722203A644}"/>
              </a:ext>
            </a:extLst>
          </p:cNvPr>
          <p:cNvPicPr>
            <a:picLocks noChangeAspect="1"/>
          </p:cNvPicPr>
          <p:nvPr/>
        </p:nvPicPr>
        <p:blipFill>
          <a:blip r:embed="rId3"/>
          <a:stretch>
            <a:fillRect/>
          </a:stretch>
        </p:blipFill>
        <p:spPr>
          <a:xfrm>
            <a:off x="3351527" y="1836945"/>
            <a:ext cx="6176944" cy="2844645"/>
          </a:xfrm>
          <a:prstGeom prst="rect">
            <a:avLst/>
          </a:prstGeom>
        </p:spPr>
      </p:pic>
      <p:pic>
        <p:nvPicPr>
          <p:cNvPr id="11" name="תמונה 10">
            <a:extLst>
              <a:ext uri="{FF2B5EF4-FFF2-40B4-BE49-F238E27FC236}">
                <a16:creationId xmlns:a16="http://schemas.microsoft.com/office/drawing/2014/main" id="{47FEB313-291F-302F-BB86-54DC8250233B}"/>
              </a:ext>
            </a:extLst>
          </p:cNvPr>
          <p:cNvPicPr>
            <a:picLocks noChangeAspect="1"/>
          </p:cNvPicPr>
          <p:nvPr/>
        </p:nvPicPr>
        <p:blipFill>
          <a:blip r:embed="rId4"/>
          <a:stretch>
            <a:fillRect/>
          </a:stretch>
        </p:blipFill>
        <p:spPr>
          <a:xfrm>
            <a:off x="3322381" y="4607549"/>
            <a:ext cx="6369973" cy="2316354"/>
          </a:xfrm>
          <a:prstGeom prst="rect">
            <a:avLst/>
          </a:prstGeom>
        </p:spPr>
      </p:pic>
      <p:sp>
        <p:nvSpPr>
          <p:cNvPr id="4" name="מציין מיקום תוכן 3">
            <a:extLst>
              <a:ext uri="{FF2B5EF4-FFF2-40B4-BE49-F238E27FC236}">
                <a16:creationId xmlns:a16="http://schemas.microsoft.com/office/drawing/2014/main" id="{5E68739C-8C79-F819-5B0E-E48E97B0AA7F}"/>
              </a:ext>
            </a:extLst>
          </p:cNvPr>
          <p:cNvSpPr>
            <a:spLocks noGrp="1"/>
          </p:cNvSpPr>
          <p:nvPr>
            <p:ph idx="1"/>
          </p:nvPr>
        </p:nvSpPr>
        <p:spPr>
          <a:xfrm>
            <a:off x="838200" y="581891"/>
            <a:ext cx="10515600" cy="5595072"/>
          </a:xfrm>
        </p:spPr>
        <p:txBody>
          <a:bodyPr/>
          <a:lstStyle/>
          <a:p>
            <a:pPr algn="ctr"/>
            <a:endParaRPr lang="he-IL" dirty="0"/>
          </a:p>
        </p:txBody>
      </p:sp>
    </p:spTree>
    <p:extLst>
      <p:ext uri="{BB962C8B-B14F-4D97-AF65-F5344CB8AC3E}">
        <p14:creationId xmlns:p14="http://schemas.microsoft.com/office/powerpoint/2010/main" val="2495094073"/>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18FFA261-DAE5-D7CB-EB16-AD67224F7192}"/>
              </a:ext>
            </a:extLst>
          </p:cNvPr>
          <p:cNvPicPr>
            <a:picLocks noChangeAspect="1"/>
          </p:cNvPicPr>
          <p:nvPr/>
        </p:nvPicPr>
        <p:blipFill>
          <a:blip r:embed="rId3"/>
          <a:stretch>
            <a:fillRect/>
          </a:stretch>
        </p:blipFill>
        <p:spPr>
          <a:xfrm>
            <a:off x="0" y="95991"/>
            <a:ext cx="12053372" cy="4855387"/>
          </a:xfrm>
          <a:prstGeom prst="rect">
            <a:avLst/>
          </a:prstGeom>
        </p:spPr>
      </p:pic>
    </p:spTree>
    <p:extLst>
      <p:ext uri="{BB962C8B-B14F-4D97-AF65-F5344CB8AC3E}">
        <p14:creationId xmlns:p14="http://schemas.microsoft.com/office/powerpoint/2010/main" val="54035174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חובת התלמידים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456981897"/>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1763783"/>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רגשות רוחניים?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868976614"/>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261699"/>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איחוד חמה ולבנה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054808641"/>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246469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שלושה סוגי לוחות שנה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246812883"/>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88972439"/>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שלוש סוגים בקיום המצוות</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196190517"/>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2136457"/>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60295B-54B9-4937-90E3-BAB9CE69E30B}"/>
              </a:ext>
            </a:extLst>
          </p:cNvPr>
          <p:cNvSpPr>
            <a:spLocks noGrp="1"/>
          </p:cNvSpPr>
          <p:nvPr>
            <p:ph type="ctrTitle"/>
          </p:nvPr>
        </p:nvSpPr>
        <p:spPr>
          <a:xfrm flipH="1">
            <a:off x="4778594" y="1059400"/>
            <a:ext cx="6245912" cy="2387600"/>
          </a:xfrm>
        </p:spPr>
        <p:txBody>
          <a:bodyPr rtlCol="1"/>
          <a:lstStyle/>
          <a:p>
            <a:pPr algn="r" rtl="1"/>
            <a:r>
              <a:rPr lang="he-IL" dirty="0"/>
              <a:t>יעדים עיקריים</a:t>
            </a:r>
          </a:p>
        </p:txBody>
      </p:sp>
      <p:sp>
        <p:nvSpPr>
          <p:cNvPr id="4" name="מציין מיקום טקסט 3">
            <a:extLst>
              <a:ext uri="{FF2B5EF4-FFF2-40B4-BE49-F238E27FC236}">
                <a16:creationId xmlns:a16="http://schemas.microsoft.com/office/drawing/2014/main" id="{D51A6D85-3837-435F-A342-5A3F98172B12}"/>
              </a:ext>
            </a:extLst>
          </p:cNvPr>
          <p:cNvSpPr>
            <a:spLocks noGrp="1"/>
          </p:cNvSpPr>
          <p:nvPr>
            <p:ph type="subTitle" idx="1"/>
          </p:nvPr>
        </p:nvSpPr>
        <p:spPr>
          <a:xfrm flipH="1">
            <a:off x="4778594" y="3539075"/>
            <a:ext cx="6245912" cy="1406101"/>
          </a:xfrm>
        </p:spPr>
        <p:txBody>
          <a:bodyPr vert="horz" lIns="91440" tIns="45720" rIns="91440" bIns="45720" rtlCol="1" anchor="t">
            <a:normAutofit fontScale="92500" lnSpcReduction="20000"/>
          </a:bodyPr>
          <a:lstStyle/>
          <a:p>
            <a:pPr algn="r" rtl="1"/>
            <a:r>
              <a:rPr lang="he-IL" dirty="0"/>
              <a:t>מצוות עם חיבור שכל ולב.</a:t>
            </a:r>
          </a:p>
          <a:p>
            <a:pPr algn="r" rtl="1"/>
            <a:r>
              <a:rPr lang="he-IL" dirty="0"/>
              <a:t>השכל חושב – מה אני עושה.</a:t>
            </a:r>
          </a:p>
          <a:p>
            <a:pPr algn="r" rtl="1"/>
            <a:r>
              <a:rPr lang="he-IL" dirty="0"/>
              <a:t>הלב מרגיש – כמה זה יקר ונפלא. </a:t>
            </a:r>
          </a:p>
        </p:txBody>
      </p:sp>
    </p:spTree>
    <p:extLst>
      <p:ext uri="{BB962C8B-B14F-4D97-AF65-F5344CB8AC3E}">
        <p14:creationId xmlns:p14="http://schemas.microsoft.com/office/powerpoint/2010/main" val="3793163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איך לדבר על רגשות?</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557590468"/>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7986051"/>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פיתוח עולם הרגש</a:t>
            </a:r>
          </a:p>
        </p:txBody>
      </p:sp>
      <p:grpSp>
        <p:nvGrpSpPr>
          <p:cNvPr id="3" name="קבוצה 2">
            <a:extLst>
              <a:ext uri="{FF2B5EF4-FFF2-40B4-BE49-F238E27FC236}">
                <a16:creationId xmlns:a16="http://schemas.microsoft.com/office/drawing/2014/main" id="{BB3C64C0-D35D-3628-32E8-4D2F68F97E74}"/>
              </a:ext>
            </a:extLst>
          </p:cNvPr>
          <p:cNvGrpSpPr/>
          <p:nvPr/>
        </p:nvGrpSpPr>
        <p:grpSpPr>
          <a:xfrm>
            <a:off x="207247" y="973150"/>
            <a:ext cx="11745114" cy="5811698"/>
            <a:chOff x="207247" y="973150"/>
            <a:chExt cx="11745114" cy="5811698"/>
          </a:xfrm>
        </p:grpSpPr>
        <p:sp>
          <p:nvSpPr>
            <p:cNvPr id="5" name="צורה חופשית: צורה 4">
              <a:extLst>
                <a:ext uri="{FF2B5EF4-FFF2-40B4-BE49-F238E27FC236}">
                  <a16:creationId xmlns:a16="http://schemas.microsoft.com/office/drawing/2014/main" id="{F4F4518E-EB6B-ED48-4529-3CEB46703BD3}"/>
                </a:ext>
              </a:extLst>
            </p:cNvPr>
            <p:cNvSpPr/>
            <p:nvPr/>
          </p:nvSpPr>
          <p:spPr>
            <a:xfrm>
              <a:off x="207247" y="991150"/>
              <a:ext cx="5665036" cy="2699992"/>
            </a:xfrm>
            <a:custGeom>
              <a:avLst/>
              <a:gdLst>
                <a:gd name="connsiteX0" fmla="*/ 0 w 5665036"/>
                <a:gd name="connsiteY0" fmla="*/ 0 h 2699992"/>
                <a:gd name="connsiteX1" fmla="*/ 5665036 w 5665036"/>
                <a:gd name="connsiteY1" fmla="*/ 0 h 2699992"/>
                <a:gd name="connsiteX2" fmla="*/ 5665036 w 5665036"/>
                <a:gd name="connsiteY2" fmla="*/ 2699992 h 2699992"/>
                <a:gd name="connsiteX3" fmla="*/ 0 w 5665036"/>
                <a:gd name="connsiteY3" fmla="*/ 2699992 h 2699992"/>
                <a:gd name="connsiteX4" fmla="*/ 0 w 5665036"/>
                <a:gd name="connsiteY4" fmla="*/ 0 h 2699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65036" h="2699992">
                  <a:moveTo>
                    <a:pt x="0" y="0"/>
                  </a:moveTo>
                  <a:lnTo>
                    <a:pt x="5665036" y="0"/>
                  </a:lnTo>
                  <a:lnTo>
                    <a:pt x="5665036" y="2699992"/>
                  </a:lnTo>
                  <a:lnTo>
                    <a:pt x="0" y="2699992"/>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a:t>4. תבדילו בין רגש למחשבה. </a:t>
              </a:r>
            </a:p>
            <a:p>
              <a:pPr marL="0" lvl="0" indent="0" algn="ctr" defTabSz="622300" rtl="1">
                <a:lnSpc>
                  <a:spcPct val="90000"/>
                </a:lnSpc>
                <a:spcBef>
                  <a:spcPct val="0"/>
                </a:spcBef>
                <a:spcAft>
                  <a:spcPct val="35000"/>
                </a:spcAft>
                <a:buNone/>
              </a:pPr>
              <a:r>
                <a:rPr lang="he-IL" sz="1400" b="0" i="0" kern="1200" dirty="0"/>
                <a:t>כאשר אתם שואלים "מה הרגשת?" תוודאו שהתשובה שאתם מקבלים היא אכן רגש. </a:t>
              </a:r>
            </a:p>
            <a:p>
              <a:pPr marL="0" lvl="0" indent="0" algn="ctr" defTabSz="622300" rtl="1">
                <a:lnSpc>
                  <a:spcPct val="90000"/>
                </a:lnSpc>
                <a:spcBef>
                  <a:spcPct val="0"/>
                </a:spcBef>
                <a:spcAft>
                  <a:spcPct val="35000"/>
                </a:spcAft>
                <a:buNone/>
              </a:pPr>
              <a:r>
                <a:rPr lang="he-IL" sz="1400" b="0" i="0" kern="1200" dirty="0"/>
                <a:t>מאחר ואנחנו לא מורגלים לשיח רגשי הנטייה הראשונית שלנו היא לענות מה חשבנו ולא מה הרגשנו. </a:t>
              </a:r>
            </a:p>
            <a:p>
              <a:pPr marL="0" lvl="0" indent="0" algn="ctr" defTabSz="622300" rtl="1">
                <a:lnSpc>
                  <a:spcPct val="90000"/>
                </a:lnSpc>
                <a:spcBef>
                  <a:spcPct val="0"/>
                </a:spcBef>
                <a:spcAft>
                  <a:spcPct val="35000"/>
                </a:spcAft>
                <a:buNone/>
              </a:pPr>
              <a:r>
                <a:rPr lang="he-IL" sz="1400" b="0" i="0" u="sng" kern="1200" dirty="0"/>
                <a:t>איך מבדילים בין רגש למחשבה?</a:t>
              </a:r>
              <a:r>
                <a:rPr lang="he-IL" sz="1400" b="0" i="0" kern="1200" dirty="0"/>
                <a:t> כאשר אתם שואלים "מה את מרגישה?" אתם צריכים לשאוף לקבל תשובה קצרה ופשוטה : אני מרגישה חרדה/ אני מרגישה גאווה. </a:t>
              </a:r>
            </a:p>
            <a:p>
              <a:pPr marL="0" lvl="0" indent="0" algn="ctr" defTabSz="622300" rtl="1">
                <a:lnSpc>
                  <a:spcPct val="90000"/>
                </a:lnSpc>
                <a:spcBef>
                  <a:spcPct val="0"/>
                </a:spcBef>
                <a:spcAft>
                  <a:spcPct val="35000"/>
                </a:spcAft>
                <a:buNone/>
              </a:pPr>
              <a:r>
                <a:rPr lang="he-IL" sz="1400" b="0" i="0" kern="1200" dirty="0"/>
                <a:t>אם שאלתם "מה את מרגישה?" וקיבלתם תשובה שמתחילה בניסוח "הרגשתי ש...." – תדעו שאתם כנראה מקשיבים למחשבה. </a:t>
              </a:r>
            </a:p>
            <a:p>
              <a:pPr marL="0" lvl="0" indent="0" algn="ctr" defTabSz="622300" rtl="1">
                <a:lnSpc>
                  <a:spcPct val="90000"/>
                </a:lnSpc>
                <a:spcBef>
                  <a:spcPct val="0"/>
                </a:spcBef>
                <a:spcAft>
                  <a:spcPct val="35000"/>
                </a:spcAft>
                <a:buNone/>
              </a:pPr>
              <a:r>
                <a:rPr lang="he-IL" sz="1400" b="0" i="0" kern="1200" dirty="0"/>
                <a:t>לדוגמא- "הרגשתי שלאף אחד לא איכפת ממני"- זו מחשבה. "הרגשתי בודדה"- זה רגש.</a:t>
              </a:r>
              <a:endParaRPr lang="he-IL" sz="1400" kern="1200" dirty="0"/>
            </a:p>
          </p:txBody>
        </p:sp>
        <p:sp>
          <p:nvSpPr>
            <p:cNvPr id="6" name="צורה חופשית: צורה 5">
              <a:extLst>
                <a:ext uri="{FF2B5EF4-FFF2-40B4-BE49-F238E27FC236}">
                  <a16:creationId xmlns:a16="http://schemas.microsoft.com/office/drawing/2014/main" id="{D8C90A40-E5B8-3DFF-C43D-B91AFACCE043}"/>
                </a:ext>
              </a:extLst>
            </p:cNvPr>
            <p:cNvSpPr/>
            <p:nvPr/>
          </p:nvSpPr>
          <p:spPr>
            <a:xfrm>
              <a:off x="6287325" y="973150"/>
              <a:ext cx="5665036" cy="2735993"/>
            </a:xfrm>
            <a:custGeom>
              <a:avLst/>
              <a:gdLst>
                <a:gd name="connsiteX0" fmla="*/ 0 w 5665036"/>
                <a:gd name="connsiteY0" fmla="*/ 0 h 2735993"/>
                <a:gd name="connsiteX1" fmla="*/ 5665036 w 5665036"/>
                <a:gd name="connsiteY1" fmla="*/ 0 h 2735993"/>
                <a:gd name="connsiteX2" fmla="*/ 5665036 w 5665036"/>
                <a:gd name="connsiteY2" fmla="*/ 2735993 h 2735993"/>
                <a:gd name="connsiteX3" fmla="*/ 0 w 5665036"/>
                <a:gd name="connsiteY3" fmla="*/ 2735993 h 2735993"/>
                <a:gd name="connsiteX4" fmla="*/ 0 w 5665036"/>
                <a:gd name="connsiteY4" fmla="*/ 0 h 2735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65036" h="2735993">
                  <a:moveTo>
                    <a:pt x="0" y="0"/>
                  </a:moveTo>
                  <a:lnTo>
                    <a:pt x="5665036" y="0"/>
                  </a:lnTo>
                  <a:lnTo>
                    <a:pt x="5665036" y="2735993"/>
                  </a:lnTo>
                  <a:lnTo>
                    <a:pt x="0" y="2735993"/>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a:t>3. תעזרו בשיום (נתינת שם) לרגש.</a:t>
              </a:r>
              <a:r>
                <a:rPr lang="he-IL" sz="1400" b="0" i="0" kern="1200" dirty="0"/>
                <a:t> </a:t>
              </a:r>
            </a:p>
            <a:p>
              <a:pPr marL="0" lvl="0" indent="0" algn="ctr" defTabSz="622300" rtl="1">
                <a:lnSpc>
                  <a:spcPct val="90000"/>
                </a:lnSpc>
                <a:spcBef>
                  <a:spcPct val="0"/>
                </a:spcBef>
                <a:spcAft>
                  <a:spcPct val="35000"/>
                </a:spcAft>
                <a:buNone/>
              </a:pPr>
              <a:r>
                <a:rPr lang="he-IL" sz="1400" b="0" i="0" kern="1200" dirty="0"/>
                <a:t>במצבים בהם ישנו קושי מהצד המשתף להגדיר מה הוא מרגיש אתם יכולים לעבור לבדיקת רגשות ספציפיים או להראות לוח של אופציות למגוון רחב של רגשות. </a:t>
              </a:r>
            </a:p>
            <a:p>
              <a:pPr marL="0" lvl="0" indent="0" algn="ctr" defTabSz="622300" rtl="1">
                <a:lnSpc>
                  <a:spcPct val="90000"/>
                </a:lnSpc>
                <a:spcBef>
                  <a:spcPct val="0"/>
                </a:spcBef>
                <a:spcAft>
                  <a:spcPct val="35000"/>
                </a:spcAft>
                <a:buNone/>
              </a:pPr>
              <a:r>
                <a:rPr lang="he-IL" sz="1400" b="0" i="0" kern="1200" dirty="0"/>
                <a:t>שימו לב כי רובנו משתמשים באוטומט במספר מצומצם של רגשות שהם "הפופולאריים" ביותר בחברה (כמו- פחד, תסכול, לחץ וכעס). </a:t>
              </a:r>
            </a:p>
            <a:p>
              <a:pPr marL="0" lvl="0" indent="0" algn="ctr" defTabSz="622300" rtl="1">
                <a:lnSpc>
                  <a:spcPct val="90000"/>
                </a:lnSpc>
                <a:spcBef>
                  <a:spcPct val="0"/>
                </a:spcBef>
                <a:spcAft>
                  <a:spcPct val="35000"/>
                </a:spcAft>
                <a:buNone/>
              </a:pPr>
              <a:r>
                <a:rPr lang="he-IL" sz="1400" b="0" i="0" kern="1200" dirty="0"/>
                <a:t>עם זאת, ישנו מגוון גדול מאוד של רגשות שיכולות להעניק לנו ראייה ברורה </a:t>
              </a:r>
              <a:r>
                <a:rPr lang="he-IL" sz="1400" b="0" i="0" kern="1200" dirty="0" err="1"/>
                <a:t>ומדוייקת</a:t>
              </a:r>
              <a:r>
                <a:rPr lang="he-IL" sz="1400" b="0" i="0" kern="1200" dirty="0"/>
                <a:t> יותר של המצב הרגשי. </a:t>
              </a:r>
              <a:endParaRPr lang="he-IL" sz="1400" kern="1200" dirty="0"/>
            </a:p>
          </p:txBody>
        </p:sp>
        <p:sp>
          <p:nvSpPr>
            <p:cNvPr id="7" name="צורה חופשית: צורה 6">
              <a:extLst>
                <a:ext uri="{FF2B5EF4-FFF2-40B4-BE49-F238E27FC236}">
                  <a16:creationId xmlns:a16="http://schemas.microsoft.com/office/drawing/2014/main" id="{928034DC-3680-730C-12A8-F6EF9606AD37}"/>
                </a:ext>
              </a:extLst>
            </p:cNvPr>
            <p:cNvSpPr/>
            <p:nvPr/>
          </p:nvSpPr>
          <p:spPr>
            <a:xfrm>
              <a:off x="207247" y="4084856"/>
              <a:ext cx="5665036" cy="2699992"/>
            </a:xfrm>
            <a:custGeom>
              <a:avLst/>
              <a:gdLst>
                <a:gd name="connsiteX0" fmla="*/ 0 w 5665036"/>
                <a:gd name="connsiteY0" fmla="*/ 0 h 2699992"/>
                <a:gd name="connsiteX1" fmla="*/ 5665036 w 5665036"/>
                <a:gd name="connsiteY1" fmla="*/ 0 h 2699992"/>
                <a:gd name="connsiteX2" fmla="*/ 5665036 w 5665036"/>
                <a:gd name="connsiteY2" fmla="*/ 2699992 h 2699992"/>
                <a:gd name="connsiteX3" fmla="*/ 0 w 5665036"/>
                <a:gd name="connsiteY3" fmla="*/ 2699992 h 2699992"/>
                <a:gd name="connsiteX4" fmla="*/ 0 w 5665036"/>
                <a:gd name="connsiteY4" fmla="*/ 0 h 2699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65036" h="2699992">
                  <a:moveTo>
                    <a:pt x="0" y="0"/>
                  </a:moveTo>
                  <a:lnTo>
                    <a:pt x="5665036" y="0"/>
                  </a:lnTo>
                  <a:lnTo>
                    <a:pt x="5665036" y="2699992"/>
                  </a:lnTo>
                  <a:lnTo>
                    <a:pt x="0" y="2699992"/>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אמר הגאון רבי רפאל </a:t>
              </a:r>
              <a:r>
                <a:rPr lang="he-IL" sz="1400" kern="1200" dirty="0" err="1"/>
                <a:t>שמואלביץ</a:t>
              </a:r>
              <a:r>
                <a:rPr lang="he-IL" sz="1400" kern="1200" dirty="0"/>
                <a:t> זצ"ל, </a:t>
              </a:r>
            </a:p>
            <a:p>
              <a:pPr marL="0" lvl="0" indent="0" algn="ctr" defTabSz="622300" rtl="1">
                <a:lnSpc>
                  <a:spcPct val="90000"/>
                </a:lnSpc>
                <a:spcBef>
                  <a:spcPct val="0"/>
                </a:spcBef>
                <a:spcAft>
                  <a:spcPct val="35000"/>
                </a:spcAft>
                <a:buNone/>
              </a:pPr>
              <a:r>
                <a:rPr lang="he-IL" sz="1400" kern="1200" dirty="0"/>
                <a:t>שיש הבדל משמעותי בין נטילת לולב של נשים מבנות אשכנז לבנות ספרד. </a:t>
              </a:r>
            </a:p>
            <a:p>
              <a:pPr marL="0" lvl="0" indent="0" algn="ctr" defTabSz="622300" rtl="1">
                <a:lnSpc>
                  <a:spcPct val="90000"/>
                </a:lnSpc>
                <a:spcBef>
                  <a:spcPct val="0"/>
                </a:spcBef>
                <a:spcAft>
                  <a:spcPct val="35000"/>
                </a:spcAft>
                <a:buNone/>
              </a:pPr>
              <a:r>
                <a:rPr lang="he-IL" sz="1400" kern="1200" dirty="0"/>
                <a:t>בני אשכנז התירו לנשים לברך על מצות עשה שהזמן </a:t>
              </a:r>
              <a:r>
                <a:rPr lang="he-IL" sz="1400" kern="1200" dirty="0" err="1"/>
                <a:t>גרמא</a:t>
              </a:r>
              <a:r>
                <a:rPr lang="he-IL" sz="1400" kern="1200" dirty="0"/>
                <a:t>, ובני ספרד נהגו לאסור.</a:t>
              </a:r>
            </a:p>
            <a:p>
              <a:pPr marL="0" lvl="0" indent="0" algn="ctr" defTabSz="622300" rtl="1">
                <a:lnSpc>
                  <a:spcPct val="90000"/>
                </a:lnSpc>
                <a:spcBef>
                  <a:spcPct val="0"/>
                </a:spcBef>
                <a:spcAft>
                  <a:spcPct val="35000"/>
                </a:spcAft>
                <a:buNone/>
              </a:pPr>
              <a:endParaRPr lang="he-IL" sz="1400" kern="1200" dirty="0"/>
            </a:p>
            <a:p>
              <a:pPr marL="0" lvl="0" indent="0" algn="ctr" defTabSz="622300" rtl="1">
                <a:lnSpc>
                  <a:spcPct val="90000"/>
                </a:lnSpc>
                <a:spcBef>
                  <a:spcPct val="0"/>
                </a:spcBef>
                <a:spcAft>
                  <a:spcPct val="35000"/>
                </a:spcAft>
                <a:buNone/>
              </a:pPr>
              <a:r>
                <a:rPr lang="he-IL" sz="1400" kern="1200" dirty="0"/>
                <a:t> </a:t>
              </a:r>
              <a:r>
                <a:rPr lang="he-IL" sz="1400" kern="1200" dirty="0" err="1"/>
                <a:t>אשה</a:t>
              </a:r>
              <a:r>
                <a:rPr lang="he-IL" sz="1400" kern="1200" dirty="0"/>
                <a:t> מעוניינת </a:t>
              </a:r>
              <a:r>
                <a:rPr lang="he-IL" sz="1400" kern="1200" dirty="0">
                  <a:highlight>
                    <a:srgbClr val="FF00FF"/>
                  </a:highlight>
                </a:rPr>
                <a:t>בהתרגשות שמגיעה עם קיום </a:t>
              </a:r>
              <a:r>
                <a:rPr lang="he-IL" sz="1400" kern="1200" dirty="0" err="1">
                  <a:highlight>
                    <a:srgbClr val="FF00FF"/>
                  </a:highlight>
                </a:rPr>
                <a:t>המצוה</a:t>
              </a:r>
              <a:r>
                <a:rPr lang="he-IL" sz="1400" kern="1200" dirty="0"/>
                <a:t>, ושמה דגש על הברכה. </a:t>
              </a:r>
            </a:p>
            <a:p>
              <a:pPr marL="0" lvl="0" indent="0" algn="ctr" defTabSz="622300" rtl="1">
                <a:lnSpc>
                  <a:spcPct val="90000"/>
                </a:lnSpc>
                <a:spcBef>
                  <a:spcPct val="0"/>
                </a:spcBef>
                <a:spcAft>
                  <a:spcPct val="35000"/>
                </a:spcAft>
                <a:buNone/>
              </a:pPr>
              <a:r>
                <a:rPr lang="he-IL" sz="1400" kern="1200" dirty="0"/>
                <a:t>אם היא לא מברכת, קשה לה להבין שהעיקר זה אחיזת הלולב כדינו,</a:t>
              </a:r>
            </a:p>
            <a:p>
              <a:pPr marL="0" lvl="0" indent="0" algn="ctr" defTabSz="622300" rtl="1">
                <a:lnSpc>
                  <a:spcPct val="90000"/>
                </a:lnSpc>
                <a:spcBef>
                  <a:spcPct val="0"/>
                </a:spcBef>
                <a:spcAft>
                  <a:spcPct val="35000"/>
                </a:spcAft>
                <a:buNone/>
              </a:pPr>
              <a:r>
                <a:rPr lang="he-IL" sz="1400" kern="1200" dirty="0"/>
                <a:t>מפני שההתרגשות מגיעה עם הברכה.</a:t>
              </a:r>
            </a:p>
          </p:txBody>
        </p:sp>
        <p:sp>
          <p:nvSpPr>
            <p:cNvPr id="8" name="צורה חופשית: צורה 7">
              <a:extLst>
                <a:ext uri="{FF2B5EF4-FFF2-40B4-BE49-F238E27FC236}">
                  <a16:creationId xmlns:a16="http://schemas.microsoft.com/office/drawing/2014/main" id="{3012D5E6-3025-DC30-D704-82E335257359}"/>
                </a:ext>
              </a:extLst>
            </p:cNvPr>
            <p:cNvSpPr/>
            <p:nvPr/>
          </p:nvSpPr>
          <p:spPr>
            <a:xfrm>
              <a:off x="6247996" y="4084856"/>
              <a:ext cx="5665036" cy="2699992"/>
            </a:xfrm>
            <a:custGeom>
              <a:avLst/>
              <a:gdLst>
                <a:gd name="connsiteX0" fmla="*/ 0 w 5665036"/>
                <a:gd name="connsiteY0" fmla="*/ 0 h 2699992"/>
                <a:gd name="connsiteX1" fmla="*/ 5665036 w 5665036"/>
                <a:gd name="connsiteY1" fmla="*/ 0 h 2699992"/>
                <a:gd name="connsiteX2" fmla="*/ 5665036 w 5665036"/>
                <a:gd name="connsiteY2" fmla="*/ 2699992 h 2699992"/>
                <a:gd name="connsiteX3" fmla="*/ 0 w 5665036"/>
                <a:gd name="connsiteY3" fmla="*/ 2699992 h 2699992"/>
                <a:gd name="connsiteX4" fmla="*/ 0 w 5665036"/>
                <a:gd name="connsiteY4" fmla="*/ 0 h 2699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65036" h="2699992">
                  <a:moveTo>
                    <a:pt x="0" y="0"/>
                  </a:moveTo>
                  <a:lnTo>
                    <a:pt x="5665036" y="0"/>
                  </a:lnTo>
                  <a:lnTo>
                    <a:pt x="5665036" y="2699992"/>
                  </a:lnTo>
                  <a:lnTo>
                    <a:pt x="0" y="2699992"/>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a:t>5. תנו דוגמא אישית.</a:t>
              </a:r>
              <a:r>
                <a:rPr lang="he-IL" sz="1400" b="0" i="0" kern="1200" dirty="0"/>
                <a:t> </a:t>
              </a:r>
            </a:p>
            <a:p>
              <a:pPr marL="0" lvl="0" indent="0" algn="ctr" defTabSz="622300" rtl="1">
                <a:lnSpc>
                  <a:spcPct val="90000"/>
                </a:lnSpc>
                <a:spcBef>
                  <a:spcPct val="0"/>
                </a:spcBef>
                <a:spcAft>
                  <a:spcPct val="35000"/>
                </a:spcAft>
                <a:buNone/>
              </a:pPr>
              <a:r>
                <a:rPr lang="he-IL" sz="1400" b="0" i="0" kern="1200" dirty="0"/>
                <a:t>כאשר אתם מספרים סיפור דאגו באופן מפורש לציין את הרגשות שחוויתם. </a:t>
              </a:r>
            </a:p>
            <a:p>
              <a:pPr marL="0" lvl="0" indent="0" algn="ctr" defTabSz="622300" rtl="1">
                <a:lnSpc>
                  <a:spcPct val="90000"/>
                </a:lnSpc>
                <a:spcBef>
                  <a:spcPct val="0"/>
                </a:spcBef>
                <a:spcAft>
                  <a:spcPct val="35000"/>
                </a:spcAft>
                <a:buNone/>
              </a:pPr>
              <a:r>
                <a:rPr lang="he-IL" sz="1400" b="0" i="0" kern="1200" dirty="0"/>
                <a:t>תופתעו לראות שכל הסובבים אתכם יתחילו להרגיש בנוח להשתמש בניסוחים רגשיים לצידכם. </a:t>
              </a:r>
            </a:p>
            <a:p>
              <a:pPr marL="0" lvl="0" indent="0" algn="ctr" defTabSz="622300" rtl="1">
                <a:lnSpc>
                  <a:spcPct val="90000"/>
                </a:lnSpc>
                <a:spcBef>
                  <a:spcPct val="0"/>
                </a:spcBef>
                <a:spcAft>
                  <a:spcPct val="35000"/>
                </a:spcAft>
                <a:buNone/>
              </a:pPr>
              <a:r>
                <a:rPr lang="he-IL" sz="1400" b="0" i="0" kern="1200" dirty="0"/>
                <a:t>לאורך השנים אנחנו שמים המון דגש על החשיבה שלנו, תפנו מקום לרגש, </a:t>
              </a:r>
            </a:p>
            <a:p>
              <a:pPr marL="0" lvl="0" indent="0" algn="ctr" defTabSz="622300" rtl="1">
                <a:lnSpc>
                  <a:spcPct val="90000"/>
                </a:lnSpc>
                <a:spcBef>
                  <a:spcPct val="0"/>
                </a:spcBef>
                <a:spcAft>
                  <a:spcPct val="35000"/>
                </a:spcAft>
                <a:buNone/>
              </a:pPr>
              <a:r>
                <a:rPr lang="he-IL" sz="1400" b="0" i="0" kern="1200" dirty="0"/>
                <a:t>תתפלאו לגלות איזה עולם שלם הוא מביא </a:t>
              </a:r>
              <a:r>
                <a:rPr lang="he-IL" sz="1400" b="0" i="0" kern="1200" dirty="0" err="1"/>
                <a:t>איתו</a:t>
              </a:r>
              <a:r>
                <a:rPr lang="he-IL" sz="1400" b="0" i="0" kern="1200" dirty="0"/>
                <a:t>. </a:t>
              </a:r>
              <a:endParaRPr lang="he-IL" sz="1400" kern="1200" dirty="0"/>
            </a:p>
          </p:txBody>
        </p:sp>
      </p:grpSp>
    </p:spTree>
    <p:extLst>
      <p:ext uri="{BB962C8B-B14F-4D97-AF65-F5344CB8AC3E}">
        <p14:creationId xmlns:p14="http://schemas.microsoft.com/office/powerpoint/2010/main" val="3668572976"/>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12C27083-54F9-7F8B-99A3-04D55AEDE4A6}"/>
              </a:ext>
            </a:extLst>
          </p:cNvPr>
          <p:cNvPicPr>
            <a:picLocks noChangeAspect="1"/>
          </p:cNvPicPr>
          <p:nvPr/>
        </p:nvPicPr>
        <p:blipFill>
          <a:blip r:embed="rId2"/>
          <a:stretch>
            <a:fillRect/>
          </a:stretch>
        </p:blipFill>
        <p:spPr>
          <a:xfrm>
            <a:off x="3541756" y="561097"/>
            <a:ext cx="5044877" cy="3048264"/>
          </a:xfrm>
          <a:prstGeom prst="rect">
            <a:avLst/>
          </a:prstGeom>
        </p:spPr>
      </p:pic>
      <p:sp>
        <p:nvSpPr>
          <p:cNvPr id="2" name="תיבת טקסט 1">
            <a:extLst>
              <a:ext uri="{FF2B5EF4-FFF2-40B4-BE49-F238E27FC236}">
                <a16:creationId xmlns:a16="http://schemas.microsoft.com/office/drawing/2014/main" id="{04E07CF5-3827-5AE9-6319-FBBF0CC6B8A0}"/>
              </a:ext>
            </a:extLst>
          </p:cNvPr>
          <p:cNvSpPr txBox="1"/>
          <p:nvPr/>
        </p:nvSpPr>
        <p:spPr>
          <a:xfrm>
            <a:off x="763326" y="3927944"/>
            <a:ext cx="10511624" cy="2862322"/>
          </a:xfrm>
          <a:prstGeom prst="rect">
            <a:avLst/>
          </a:prstGeom>
          <a:noFill/>
        </p:spPr>
        <p:txBody>
          <a:bodyPr wrap="square" rtlCol="1">
            <a:spAutoFit/>
          </a:bodyPr>
          <a:lstStyle/>
          <a:p>
            <a:r>
              <a:rPr lang="he-IL" dirty="0"/>
              <a:t>למה יש אנשים שהם נכים רגשית, או עם חסימה רגשית. ויש אנשים שכולו רגשות, הרי לכולם יש אותו מוח?</a:t>
            </a:r>
          </a:p>
          <a:p>
            <a:r>
              <a:rPr lang="he-IL" dirty="0"/>
              <a:t> </a:t>
            </a:r>
          </a:p>
          <a:p>
            <a:r>
              <a:rPr lang="he-IL" dirty="0"/>
              <a:t>&gt; לכולנו רגשות? -כן
‏&gt;אצל כולנו </a:t>
            </a:r>
            <a:r>
              <a:rPr lang="he-IL" dirty="0" err="1"/>
              <a:t>הרגשוות</a:t>
            </a:r>
            <a:r>
              <a:rPr lang="he-IL" dirty="0"/>
              <a:t> נמצאים במוח? -כן
‏&gt; אצל כולנו מנהלת </a:t>
            </a:r>
            <a:r>
              <a:rPr lang="he-IL" dirty="0" err="1"/>
              <a:t>האמיגדלה</a:t>
            </a:r>
            <a:r>
              <a:rPr lang="he-IL" dirty="0"/>
              <a:t> את העניינים הרגשיים? -כן
‏‏&gt; כולנו מצוידים במכלול הרגשות, רגש לכל סיטואציה, רגש ‏לכל מצב? - גם זה נכון
‏
‏אז איך זה שאת חלק מהאנשים אנחנו חווים ככהה </a:t>
            </a:r>
            <a:r>
              <a:rPr lang="he-IL" dirty="0" err="1"/>
              <a:t>חושוים</a:t>
            </a:r>
            <a:r>
              <a:rPr lang="he-IL" dirty="0"/>
              <a:t>,‏ מנותקים רגשית אנחנו נוטים לקרוא להם "נכים רגשית" וחלק
‏אחר כל הווייתם אומרת רגש </a:t>
            </a:r>
            <a:r>
              <a:rPr lang="he-IL" dirty="0" err="1"/>
              <a:t>ורגשוות</a:t>
            </a:r>
            <a:r>
              <a:rPr lang="he-IL" dirty="0"/>
              <a:t>??? ..</a:t>
            </a:r>
          </a:p>
          <a:p>
            <a:endParaRPr lang="he-IL" dirty="0"/>
          </a:p>
        </p:txBody>
      </p:sp>
    </p:spTree>
    <p:extLst>
      <p:ext uri="{BB962C8B-B14F-4D97-AF65-F5344CB8AC3E}">
        <p14:creationId xmlns:p14="http://schemas.microsoft.com/office/powerpoint/2010/main" val="3575054863"/>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6E723B-ED55-C9B7-F626-7EF94B3557CE}"/>
              </a:ext>
            </a:extLst>
          </p:cNvPr>
          <p:cNvSpPr>
            <a:spLocks noGrp="1"/>
          </p:cNvSpPr>
          <p:nvPr>
            <p:ph type="ctrTitle"/>
          </p:nvPr>
        </p:nvSpPr>
        <p:spPr/>
        <p:txBody>
          <a:bodyPr/>
          <a:lstStyle/>
          <a:p>
            <a:r>
              <a:rPr lang="he-IL" dirty="0"/>
              <a:t>לדבר עם רגש</a:t>
            </a:r>
          </a:p>
        </p:txBody>
      </p:sp>
      <p:sp>
        <p:nvSpPr>
          <p:cNvPr id="3" name="כותרת משנה 2">
            <a:extLst>
              <a:ext uri="{FF2B5EF4-FFF2-40B4-BE49-F238E27FC236}">
                <a16:creationId xmlns:a16="http://schemas.microsoft.com/office/drawing/2014/main" id="{F9DD9D46-3E05-18E1-A841-4A9EF4F505DB}"/>
              </a:ext>
            </a:extLst>
          </p:cNvPr>
          <p:cNvSpPr>
            <a:spLocks noGrp="1"/>
          </p:cNvSpPr>
          <p:nvPr>
            <p:ph type="subTitle" idx="1"/>
          </p:nvPr>
        </p:nvSpPr>
        <p:spPr/>
        <p:txBody>
          <a:bodyPr/>
          <a:lstStyle/>
          <a:p>
            <a:r>
              <a:rPr lang="he-IL" dirty="0"/>
              <a:t>עוזר להבין מה קשה לנו</a:t>
            </a:r>
          </a:p>
          <a:p>
            <a:r>
              <a:rPr lang="he-IL" dirty="0"/>
              <a:t>עוזר לנו להבין את הזולת</a:t>
            </a:r>
          </a:p>
          <a:p>
            <a:r>
              <a:rPr lang="he-IL" dirty="0"/>
              <a:t>נוכל לחוות מצוות עם יותר שמחה</a:t>
            </a:r>
          </a:p>
        </p:txBody>
      </p:sp>
    </p:spTree>
    <p:extLst>
      <p:ext uri="{BB962C8B-B14F-4D97-AF65-F5344CB8AC3E}">
        <p14:creationId xmlns:p14="http://schemas.microsoft.com/office/powerpoint/2010/main" val="2959571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ההקדמה למתן תורה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302657635"/>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544017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7BDD0345-3F6A-42DD-AD0A-FBFA2BE6B4F4}"/>
                                            </p:graphic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graphicEl>
                                              <a:dgm id="{7CD77BC4-D7BE-4475-B464-90F9F2005203}"/>
                                            </p:graphic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graphicEl>
                                              <a:dgm id="{1048BA7F-2ABC-40B2-9CB1-BF1C300165B8}"/>
                                            </p:graphic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4">
                                            <p:graphicEl>
                                              <a:dgm id="{188BE399-BB79-42C6-9208-A5A9DB0B4E3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הָרֶגֶשׁ הוּא הַבָּסִיס שֶׁל כָּל אָדָם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553081891"/>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6857642"/>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3"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Graphic spid="4" grpId="2">
        <p:bldAsOne/>
      </p:bldGraphic>
      <p:bldGraphic spid="4" grpId="3">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F3C62F14-BA49-36FF-E531-B4C011CE14F0}"/>
              </a:ext>
            </a:extLst>
          </p:cNvPr>
          <p:cNvPicPr>
            <a:picLocks noChangeAspect="1"/>
          </p:cNvPicPr>
          <p:nvPr/>
        </p:nvPicPr>
        <p:blipFill>
          <a:blip r:embed="rId2"/>
          <a:stretch>
            <a:fillRect/>
          </a:stretch>
        </p:blipFill>
        <p:spPr>
          <a:xfrm>
            <a:off x="6259071" y="176159"/>
            <a:ext cx="6050804" cy="6012701"/>
          </a:xfrm>
          <a:prstGeom prst="rect">
            <a:avLst/>
          </a:prstGeom>
        </p:spPr>
      </p:pic>
    </p:spTree>
    <p:extLst>
      <p:ext uri="{BB962C8B-B14F-4D97-AF65-F5344CB8AC3E}">
        <p14:creationId xmlns:p14="http://schemas.microsoft.com/office/powerpoint/2010/main" val="122677429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שלושת המרכזים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779592104"/>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606000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0C4AC0A8-6799-A454-EBD3-1BE1803BDFFC}"/>
              </a:ext>
            </a:extLst>
          </p:cNvPr>
          <p:cNvPicPr>
            <a:picLocks noChangeAspect="1"/>
          </p:cNvPicPr>
          <p:nvPr/>
        </p:nvPicPr>
        <p:blipFill>
          <a:blip r:embed="rId3"/>
          <a:stretch>
            <a:fillRect/>
          </a:stretch>
        </p:blipFill>
        <p:spPr>
          <a:xfrm>
            <a:off x="2792443" y="1440007"/>
            <a:ext cx="6607113" cy="3977985"/>
          </a:xfrm>
          <a:prstGeom prst="rect">
            <a:avLst/>
          </a:prstGeom>
        </p:spPr>
      </p:pic>
      <p:pic>
        <p:nvPicPr>
          <p:cNvPr id="1026" name="Picture 2" descr="אמיגדלה ומצבי דחק">
            <a:extLst>
              <a:ext uri="{FF2B5EF4-FFF2-40B4-BE49-F238E27FC236}">
                <a16:creationId xmlns:a16="http://schemas.microsoft.com/office/drawing/2014/main" id="{FF09FFB1-084C-73B5-DEC7-72C3FF1BA9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91746" y="2185449"/>
            <a:ext cx="2447925" cy="186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5945577"/>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מהו רגש</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679922861"/>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1373323"/>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רגש לעומת הרגשה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064725719"/>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1486077"/>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pPr algn="ctr"/>
            <a:r>
              <a:rPr lang="he-IL" sz="3600" b="1" kern="100" dirty="0">
                <a:solidFill>
                  <a:srgbClr val="016064"/>
                </a:solidFill>
                <a:effectLst/>
                <a:latin typeface="Calibri" panose="020F0502020204030204" pitchFamily="34" charset="0"/>
                <a:ea typeface="Calibri" panose="020F0502020204030204" pitchFamily="34" charset="0"/>
                <a:cs typeface="Alef" panose="00000500000000000000" pitchFamily="2" charset="-79"/>
              </a:rPr>
              <a:t>מהם המפתחות לעונג הולך וגדל בחיבור לרגש </a:t>
            </a:r>
            <a:br>
              <a:rPr lang="en-US" sz="1800" kern="1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grpSp>
        <p:nvGrpSpPr>
          <p:cNvPr id="3" name="קבוצה 2">
            <a:extLst>
              <a:ext uri="{FF2B5EF4-FFF2-40B4-BE49-F238E27FC236}">
                <a16:creationId xmlns:a16="http://schemas.microsoft.com/office/drawing/2014/main" id="{983A817F-5D68-334B-82CE-BEA2CEB8F8BE}"/>
              </a:ext>
            </a:extLst>
          </p:cNvPr>
          <p:cNvGrpSpPr/>
          <p:nvPr/>
        </p:nvGrpSpPr>
        <p:grpSpPr>
          <a:xfrm>
            <a:off x="888856" y="1828600"/>
            <a:ext cx="10414287" cy="4345387"/>
            <a:chOff x="888856" y="1828600"/>
            <a:chExt cx="10414287" cy="4345387"/>
          </a:xfrm>
        </p:grpSpPr>
        <p:sp>
          <p:nvSpPr>
            <p:cNvPr id="5" name="צורה חופשית: צורה 4">
              <a:extLst>
                <a:ext uri="{FF2B5EF4-FFF2-40B4-BE49-F238E27FC236}">
                  <a16:creationId xmlns:a16="http://schemas.microsoft.com/office/drawing/2014/main" id="{E713B757-B967-91DF-671F-9E5B32FE26EA}"/>
                </a:ext>
              </a:extLst>
            </p:cNvPr>
            <p:cNvSpPr/>
            <p:nvPr/>
          </p:nvSpPr>
          <p:spPr>
            <a:xfrm>
              <a:off x="888856" y="1828600"/>
              <a:ext cx="5040013" cy="2005563"/>
            </a:xfrm>
            <a:custGeom>
              <a:avLst/>
              <a:gdLst>
                <a:gd name="connsiteX0" fmla="*/ 0 w 5040013"/>
                <a:gd name="connsiteY0" fmla="*/ 0 h 2005563"/>
                <a:gd name="connsiteX1" fmla="*/ 5040013 w 5040013"/>
                <a:gd name="connsiteY1" fmla="*/ 0 h 2005563"/>
                <a:gd name="connsiteX2" fmla="*/ 5040013 w 5040013"/>
                <a:gd name="connsiteY2" fmla="*/ 2005563 h 2005563"/>
                <a:gd name="connsiteX3" fmla="*/ 0 w 5040013"/>
                <a:gd name="connsiteY3" fmla="*/ 2005563 h 2005563"/>
                <a:gd name="connsiteX4" fmla="*/ 0 w 5040013"/>
                <a:gd name="connsiteY4" fmla="*/ 0 h 200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13" h="2005563">
                  <a:moveTo>
                    <a:pt x="0" y="0"/>
                  </a:moveTo>
                  <a:lnTo>
                    <a:pt x="5040013" y="0"/>
                  </a:lnTo>
                  <a:lnTo>
                    <a:pt x="5040013" y="2005563"/>
                  </a:lnTo>
                  <a:lnTo>
                    <a:pt x="0" y="2005563"/>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כאשר יש מחסום רגשי, כדאי – ממש, לתרגל שימת לב ל"כאן ועכשיו". אתה הולך יחף? מקד את הקשב בתחושת הקור שבמגע עם הרצפה. שוטף ידיים? הקשב לצליל המים על ידיך והתמקד בתחושה שלהם. הולך ברחוב? עצור רגע, הקשב לרעשים השונים, והתמקד באחד מהם.</a:t>
              </a:r>
              <a:endParaRPr lang="en-US" sz="1300" kern="1200" dirty="0"/>
            </a:p>
            <a:p>
              <a:pPr marL="0" lvl="0" indent="0" algn="ctr" defTabSz="577850" rtl="1">
                <a:lnSpc>
                  <a:spcPct val="90000"/>
                </a:lnSpc>
                <a:spcBef>
                  <a:spcPct val="0"/>
                </a:spcBef>
                <a:spcAft>
                  <a:spcPct val="35000"/>
                </a:spcAft>
                <a:buNone/>
              </a:pPr>
              <a:r>
                <a:rPr lang="he-IL" sz="1300" kern="1200" dirty="0"/>
                <a:t>או נסה פשוט: כשעוברת בך </a:t>
              </a:r>
              <a:r>
                <a:rPr lang="he-IL" sz="1300" b="1" kern="1200" dirty="0"/>
                <a:t>מחשבה</a:t>
              </a:r>
              <a:r>
                <a:rPr lang="he-IL" sz="1300" kern="1200" dirty="0"/>
                <a:t> שלילית במיוחד / חיובית במיוחד - עצור והקשב ל"מה שאני מרגיש עכשיו", ותן שם לרגש ולעוצמתו.</a:t>
              </a:r>
            </a:p>
            <a:p>
              <a:pPr marL="0" lvl="0" indent="0" algn="ctr" defTabSz="577850" rtl="1">
                <a:lnSpc>
                  <a:spcPct val="90000"/>
                </a:lnSpc>
                <a:spcBef>
                  <a:spcPct val="0"/>
                </a:spcBef>
                <a:spcAft>
                  <a:spcPct val="35000"/>
                </a:spcAft>
                <a:buNone/>
              </a:pPr>
              <a:r>
                <a:rPr lang="he-IL" sz="1300" kern="1200" dirty="0"/>
                <a:t>אימון כזה, יומיומי, לתקופת מה, ייתן תוצאות נהדרות בשבירת כהות רגשית.</a:t>
              </a:r>
            </a:p>
          </p:txBody>
        </p:sp>
        <p:sp>
          <p:nvSpPr>
            <p:cNvPr id="6" name="צורה חופשית: צורה 5">
              <a:extLst>
                <a:ext uri="{FF2B5EF4-FFF2-40B4-BE49-F238E27FC236}">
                  <a16:creationId xmlns:a16="http://schemas.microsoft.com/office/drawing/2014/main" id="{94C7F90E-7A99-266A-4EE1-BCF4C2D866E7}"/>
                </a:ext>
              </a:extLst>
            </p:cNvPr>
            <p:cNvSpPr/>
            <p:nvPr/>
          </p:nvSpPr>
          <p:spPr>
            <a:xfrm>
              <a:off x="6263130" y="1828600"/>
              <a:ext cx="5040013" cy="2005563"/>
            </a:xfrm>
            <a:custGeom>
              <a:avLst/>
              <a:gdLst>
                <a:gd name="connsiteX0" fmla="*/ 0 w 5040013"/>
                <a:gd name="connsiteY0" fmla="*/ 0 h 2005563"/>
                <a:gd name="connsiteX1" fmla="*/ 5040013 w 5040013"/>
                <a:gd name="connsiteY1" fmla="*/ 0 h 2005563"/>
                <a:gd name="connsiteX2" fmla="*/ 5040013 w 5040013"/>
                <a:gd name="connsiteY2" fmla="*/ 2005563 h 2005563"/>
                <a:gd name="connsiteX3" fmla="*/ 0 w 5040013"/>
                <a:gd name="connsiteY3" fmla="*/ 2005563 h 2005563"/>
                <a:gd name="connsiteX4" fmla="*/ 0 w 5040013"/>
                <a:gd name="connsiteY4" fmla="*/ 0 h 200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13" h="2005563">
                  <a:moveTo>
                    <a:pt x="0" y="0"/>
                  </a:moveTo>
                  <a:lnTo>
                    <a:pt x="5040013" y="0"/>
                  </a:lnTo>
                  <a:lnTo>
                    <a:pt x="5040013" y="2005563"/>
                  </a:lnTo>
                  <a:lnTo>
                    <a:pt x="0" y="2005563"/>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הרגשות שלנו (ולא השכל וההיגיון בניגוד למה שהרבה חושבים) הם הכוח המניע שלנו בחיים- הם הדבר הכי בסיסי, הכי דומיננטי והכי טהור שקיים בנו עוד מלידה. </a:t>
              </a:r>
              <a:endParaRPr lang="en-US" sz="1300" kern="1200" dirty="0"/>
            </a:p>
            <a:p>
              <a:pPr marL="0" lvl="0" indent="0" algn="ctr" defTabSz="577850" rtl="1">
                <a:lnSpc>
                  <a:spcPct val="90000"/>
                </a:lnSpc>
                <a:spcBef>
                  <a:spcPct val="0"/>
                </a:spcBef>
                <a:spcAft>
                  <a:spcPct val="35000"/>
                </a:spcAft>
                <a:buNone/>
              </a:pPr>
              <a:r>
                <a:rPr lang="he-IL" sz="1300" kern="1200" dirty="0"/>
                <a:t>הרגשות שלנו הם אלו שעוזרים לנו להתחבר לעצמנו ולמה שאנחנו חווים. כך ברא אותנו בורא עולם, עם לב חי פועם ומרגיש. </a:t>
              </a:r>
            </a:p>
            <a:p>
              <a:pPr marL="0" lvl="0" indent="0" algn="ctr" defTabSz="577850" rtl="1">
                <a:lnSpc>
                  <a:spcPct val="90000"/>
                </a:lnSpc>
                <a:spcBef>
                  <a:spcPct val="0"/>
                </a:spcBef>
                <a:spcAft>
                  <a:spcPct val="35000"/>
                </a:spcAft>
                <a:buNone/>
              </a:pPr>
              <a:r>
                <a:rPr lang="he-IL" sz="1300" kern="1200" dirty="0">
                  <a:highlight>
                    <a:srgbClr val="00FFFF"/>
                  </a:highlight>
                </a:rPr>
                <a:t>הלב נקרא משכן הרוח-מרכז הרגש. </a:t>
              </a:r>
              <a:endParaRPr lang="en-US" sz="1300" kern="1200" dirty="0">
                <a:highlight>
                  <a:srgbClr val="00FFFF"/>
                </a:highlight>
              </a:endParaRPr>
            </a:p>
            <a:p>
              <a:pPr marL="0" lvl="0" indent="0" algn="ctr" defTabSz="577850" rtl="1">
                <a:lnSpc>
                  <a:spcPct val="90000"/>
                </a:lnSpc>
                <a:spcBef>
                  <a:spcPct val="0"/>
                </a:spcBef>
                <a:spcAft>
                  <a:spcPct val="35000"/>
                </a:spcAft>
                <a:buNone/>
              </a:pPr>
              <a:r>
                <a:rPr lang="he-IL" sz="1300" kern="1200" dirty="0"/>
                <a:t>רגש זה חיים. וכשיש משהו שמפריע לרגש להיות נוכח ולקבל מקום, אנחנו מאבדים חלק גדול ומשמעותי מחיינו ומתרחקים מבריאות הנפש שלנו. </a:t>
              </a:r>
            </a:p>
          </p:txBody>
        </p:sp>
        <p:sp>
          <p:nvSpPr>
            <p:cNvPr id="7" name="צורה חופשית: צורה 6">
              <a:extLst>
                <a:ext uri="{FF2B5EF4-FFF2-40B4-BE49-F238E27FC236}">
                  <a16:creationId xmlns:a16="http://schemas.microsoft.com/office/drawing/2014/main" id="{BDFA98FE-35AD-0B9A-EA37-FD045D7DEA1B}"/>
                </a:ext>
              </a:extLst>
            </p:cNvPr>
            <p:cNvSpPr/>
            <p:nvPr/>
          </p:nvSpPr>
          <p:spPr>
            <a:xfrm>
              <a:off x="888856" y="4168424"/>
              <a:ext cx="5040013" cy="2005563"/>
            </a:xfrm>
            <a:custGeom>
              <a:avLst/>
              <a:gdLst>
                <a:gd name="connsiteX0" fmla="*/ 0 w 5040013"/>
                <a:gd name="connsiteY0" fmla="*/ 0 h 2005563"/>
                <a:gd name="connsiteX1" fmla="*/ 5040013 w 5040013"/>
                <a:gd name="connsiteY1" fmla="*/ 0 h 2005563"/>
                <a:gd name="connsiteX2" fmla="*/ 5040013 w 5040013"/>
                <a:gd name="connsiteY2" fmla="*/ 2005563 h 2005563"/>
                <a:gd name="connsiteX3" fmla="*/ 0 w 5040013"/>
                <a:gd name="connsiteY3" fmla="*/ 2005563 h 2005563"/>
                <a:gd name="connsiteX4" fmla="*/ 0 w 5040013"/>
                <a:gd name="connsiteY4" fmla="*/ 0 h 200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13" h="2005563">
                  <a:moveTo>
                    <a:pt x="0" y="0"/>
                  </a:moveTo>
                  <a:lnTo>
                    <a:pt x="5040013" y="0"/>
                  </a:lnTo>
                  <a:lnTo>
                    <a:pt x="5040013" y="2005563"/>
                  </a:lnTo>
                  <a:lnTo>
                    <a:pt x="0" y="2005563"/>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רגש שונה ממחשבה. </a:t>
              </a:r>
            </a:p>
            <a:p>
              <a:pPr marL="0" lvl="0" indent="0" algn="ctr" defTabSz="577850" rtl="1">
                <a:lnSpc>
                  <a:spcPct val="90000"/>
                </a:lnSpc>
                <a:spcBef>
                  <a:spcPct val="0"/>
                </a:spcBef>
                <a:spcAft>
                  <a:spcPct val="35000"/>
                </a:spcAft>
                <a:buNone/>
              </a:pPr>
              <a:r>
                <a:rPr lang="he-IL" sz="1300" kern="1200" dirty="0"/>
                <a:t>שימו לב, בכל מצב יש "מה שעבר לי בראש" – מחשבה, ויש "מה שהרגשתי" - רגש.</a:t>
              </a:r>
              <a:endParaRPr lang="en-US" sz="1300" kern="1200" dirty="0"/>
            </a:p>
            <a:p>
              <a:pPr marL="0" lvl="0" indent="0" algn="ctr" defTabSz="577850" rtl="1">
                <a:lnSpc>
                  <a:spcPct val="90000"/>
                </a:lnSpc>
                <a:spcBef>
                  <a:spcPct val="0"/>
                </a:spcBef>
                <a:spcAft>
                  <a:spcPct val="35000"/>
                </a:spcAft>
                <a:buNone/>
              </a:pPr>
              <a:r>
                <a:rPr lang="he-IL" sz="1300" kern="1200" dirty="0"/>
                <a:t>למשל, מול להקת לביאות רעבות, </a:t>
              </a:r>
              <a:r>
                <a:rPr lang="he-IL" sz="1300" b="1" kern="1200" dirty="0"/>
                <a:t>תחשבו</a:t>
              </a:r>
              <a:r>
                <a:rPr lang="he-IL" sz="1300" kern="1200" dirty="0"/>
                <a:t> "אימאל'ה, זה נגמר...", ו</a:t>
              </a:r>
              <a:r>
                <a:rPr lang="he-IL" sz="1300" b="1" kern="1200" dirty="0"/>
                <a:t>תרגישו</a:t>
              </a:r>
              <a:r>
                <a:rPr lang="he-IL" sz="1300" kern="1200" dirty="0"/>
                <a:t> פחד נורא.</a:t>
              </a:r>
              <a:endParaRPr lang="en-US" sz="1300" kern="1200" dirty="0"/>
            </a:p>
            <a:p>
              <a:pPr marL="0" lvl="0" indent="0" algn="ctr" defTabSz="577850" rtl="1">
                <a:lnSpc>
                  <a:spcPct val="90000"/>
                </a:lnSpc>
                <a:spcBef>
                  <a:spcPct val="0"/>
                </a:spcBef>
                <a:spcAft>
                  <a:spcPct val="35000"/>
                </a:spcAft>
                <a:buNone/>
              </a:pPr>
              <a:endParaRPr lang="he-IL" sz="1300" kern="1200" dirty="0"/>
            </a:p>
          </p:txBody>
        </p:sp>
        <p:sp>
          <p:nvSpPr>
            <p:cNvPr id="8" name="צורה חופשית: צורה 7">
              <a:extLst>
                <a:ext uri="{FF2B5EF4-FFF2-40B4-BE49-F238E27FC236}">
                  <a16:creationId xmlns:a16="http://schemas.microsoft.com/office/drawing/2014/main" id="{FCC9B41E-1460-5D28-5D0A-12842D7B80C7}"/>
                </a:ext>
              </a:extLst>
            </p:cNvPr>
            <p:cNvSpPr/>
            <p:nvPr/>
          </p:nvSpPr>
          <p:spPr>
            <a:xfrm>
              <a:off x="6263130" y="4168424"/>
              <a:ext cx="5040013" cy="2005563"/>
            </a:xfrm>
            <a:custGeom>
              <a:avLst/>
              <a:gdLst>
                <a:gd name="connsiteX0" fmla="*/ 0 w 5040013"/>
                <a:gd name="connsiteY0" fmla="*/ 0 h 2005563"/>
                <a:gd name="connsiteX1" fmla="*/ 5040013 w 5040013"/>
                <a:gd name="connsiteY1" fmla="*/ 0 h 2005563"/>
                <a:gd name="connsiteX2" fmla="*/ 5040013 w 5040013"/>
                <a:gd name="connsiteY2" fmla="*/ 2005563 h 2005563"/>
                <a:gd name="connsiteX3" fmla="*/ 0 w 5040013"/>
                <a:gd name="connsiteY3" fmla="*/ 2005563 h 2005563"/>
                <a:gd name="connsiteX4" fmla="*/ 0 w 5040013"/>
                <a:gd name="connsiteY4" fmla="*/ 0 h 200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13" h="2005563">
                  <a:moveTo>
                    <a:pt x="0" y="0"/>
                  </a:moveTo>
                  <a:lnTo>
                    <a:pt x="5040013" y="0"/>
                  </a:lnTo>
                  <a:lnTo>
                    <a:pt x="5040013" y="2005563"/>
                  </a:lnTo>
                  <a:lnTo>
                    <a:pt x="0" y="2005563"/>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530" tIns="49530" rIns="49530" bIns="49530" numCol="1" spcCol="1270" anchor="ctr" anchorCtr="0">
              <a:noAutofit/>
            </a:bodyPr>
            <a:lstStyle/>
            <a:p>
              <a:pPr marL="0" lvl="0" algn="ctr" defTabSz="622300" rtl="1">
                <a:lnSpc>
                  <a:spcPct val="90000"/>
                </a:lnSpc>
                <a:spcBef>
                  <a:spcPct val="0"/>
                </a:spcBef>
                <a:spcAft>
                  <a:spcPct val="35000"/>
                </a:spcAft>
                <a:buNone/>
              </a:pPr>
              <a:r>
                <a:rPr lang="he-IL" sz="1300" kern="1200" dirty="0"/>
                <a:t>1. היכולת לזהות את הרגש</a:t>
              </a:r>
            </a:p>
            <a:p>
              <a:pPr marL="0" lvl="0" algn="ctr" defTabSz="622300" rtl="1">
                <a:lnSpc>
                  <a:spcPct val="90000"/>
                </a:lnSpc>
                <a:spcBef>
                  <a:spcPct val="0"/>
                </a:spcBef>
                <a:spcAft>
                  <a:spcPct val="35000"/>
                </a:spcAft>
                <a:buNone/>
              </a:pPr>
              <a:r>
                <a:rPr lang="he-IL" sz="1300" kern="1200" dirty="0"/>
                <a:t>2. לתקשר אותו עם עצמי עם אדם אחר – את הצורך שעומד ביסוד הרגש.</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kern="1200" dirty="0"/>
                <a:t>3. להכיל את הרגש - לא להתנגד לרגש.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kern="1200" dirty="0"/>
                <a:t>4. חוץ מהתבוננות רגשית, כדאי גם להתבונן איזה </a:t>
              </a:r>
              <a:r>
                <a:rPr lang="he-IL" sz="1300" b="1" kern="1200" dirty="0">
                  <a:solidFill>
                    <a:schemeClr val="tx1">
                      <a:lumMod val="95000"/>
                      <a:lumOff val="5000"/>
                    </a:schemeClr>
                  </a:solidFill>
                </a:rPr>
                <a:t>תחושה אני מרגיש בגוף בעקבות הרגש. </a:t>
              </a:r>
            </a:p>
            <a:p>
              <a:pPr marL="0" lvl="0" algn="ctr" defTabSz="622300" rtl="1">
                <a:lnSpc>
                  <a:spcPct val="90000"/>
                </a:lnSpc>
                <a:spcBef>
                  <a:spcPct val="0"/>
                </a:spcBef>
                <a:spcAft>
                  <a:spcPct val="35000"/>
                </a:spcAft>
                <a:buNone/>
              </a:pPr>
              <a:endParaRPr lang="he-IL" sz="1300" kern="1200" dirty="0"/>
            </a:p>
          </p:txBody>
        </p:sp>
      </p:grpSp>
    </p:spTree>
    <p:extLst>
      <p:ext uri="{BB962C8B-B14F-4D97-AF65-F5344CB8AC3E}">
        <p14:creationId xmlns:p14="http://schemas.microsoft.com/office/powerpoint/2010/main" val="267537352"/>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2F1604-2092-702F-3DC1-78FFF613F0C8}"/>
              </a:ext>
            </a:extLst>
          </p:cNvPr>
          <p:cNvSpPr>
            <a:spLocks noGrp="1"/>
          </p:cNvSpPr>
          <p:nvPr>
            <p:ph type="title"/>
          </p:nvPr>
        </p:nvSpPr>
        <p:spPr/>
        <p:txBody>
          <a:bodyPr>
            <a:normAutofit/>
          </a:bodyPr>
          <a:lstStyle/>
          <a:p>
            <a:r>
              <a:rPr lang="he-IL" dirty="0"/>
              <a:t>       רגשות חיובים                     רגשות שלילים</a:t>
            </a:r>
          </a:p>
        </p:txBody>
      </p:sp>
      <p:graphicFrame>
        <p:nvGraphicFramePr>
          <p:cNvPr id="5" name="מציין מיקום תוכן 4">
            <a:extLst>
              <a:ext uri="{FF2B5EF4-FFF2-40B4-BE49-F238E27FC236}">
                <a16:creationId xmlns:a16="http://schemas.microsoft.com/office/drawing/2014/main" id="{2266DA77-AE20-3717-A002-543C9CCC3B1C}"/>
              </a:ext>
            </a:extLst>
          </p:cNvPr>
          <p:cNvGraphicFramePr>
            <a:graphicFrameLocks noGrp="1"/>
          </p:cNvGraphicFramePr>
          <p:nvPr>
            <p:ph sz="half" idx="1"/>
            <p:extLst>
              <p:ext uri="{D42A27DB-BD31-4B8C-83A1-F6EECF244321}">
                <p14:modId xmlns:p14="http://schemas.microsoft.com/office/powerpoint/2010/main" val="1939187366"/>
              </p:ext>
            </p:extLst>
          </p:nvPr>
        </p:nvGraphicFramePr>
        <p:xfrm>
          <a:off x="838200" y="1825625"/>
          <a:ext cx="5181600" cy="8595360"/>
        </p:xfrm>
        <a:graphic>
          <a:graphicData uri="http://schemas.openxmlformats.org/drawingml/2006/table">
            <a:tbl>
              <a:tblPr rtl="1" firstRow="1" bandRow="1">
                <a:tableStyleId>{5C22544A-7EE6-4342-B048-85BDC9FD1C3A}</a:tableStyleId>
              </a:tblPr>
              <a:tblGrid>
                <a:gridCol w="1727200">
                  <a:extLst>
                    <a:ext uri="{9D8B030D-6E8A-4147-A177-3AD203B41FA5}">
                      <a16:colId xmlns:a16="http://schemas.microsoft.com/office/drawing/2014/main" val="2182385892"/>
                    </a:ext>
                  </a:extLst>
                </a:gridCol>
                <a:gridCol w="1727200">
                  <a:extLst>
                    <a:ext uri="{9D8B030D-6E8A-4147-A177-3AD203B41FA5}">
                      <a16:colId xmlns:a16="http://schemas.microsoft.com/office/drawing/2014/main" val="3306272674"/>
                    </a:ext>
                  </a:extLst>
                </a:gridCol>
                <a:gridCol w="1727200">
                  <a:extLst>
                    <a:ext uri="{9D8B030D-6E8A-4147-A177-3AD203B41FA5}">
                      <a16:colId xmlns:a16="http://schemas.microsoft.com/office/drawing/2014/main" val="1800477299"/>
                    </a:ext>
                  </a:extLst>
                </a:gridCol>
              </a:tblGrid>
              <a:tr h="370840">
                <a:tc>
                  <a:txBody>
                    <a:bodyPr/>
                    <a:lstStyle/>
                    <a:p>
                      <a:r>
                        <a:rPr lang="he-IL" sz="1800" b="0" i="0" kern="1200" dirty="0">
                          <a:solidFill>
                            <a:schemeClr val="lt1"/>
                          </a:solidFill>
                          <a:effectLst/>
                          <a:latin typeface="+mn-lt"/>
                          <a:ea typeface="+mn-ea"/>
                          <a:cs typeface="+mn-cs"/>
                        </a:rPr>
                        <a:t>פחד</a:t>
                      </a:r>
                    </a:p>
                    <a:p>
                      <a:r>
                        <a:rPr lang="he-IL" sz="1800" b="0" i="0" kern="1200" dirty="0">
                          <a:solidFill>
                            <a:schemeClr val="lt1"/>
                          </a:solidFill>
                          <a:effectLst/>
                          <a:latin typeface="+mn-lt"/>
                          <a:ea typeface="+mn-ea"/>
                          <a:cs typeface="+mn-cs"/>
                        </a:rPr>
                        <a:t>עצב</a:t>
                      </a:r>
                    </a:p>
                    <a:p>
                      <a:r>
                        <a:rPr lang="he-IL" sz="1800" b="0" i="0" kern="1200" dirty="0">
                          <a:solidFill>
                            <a:schemeClr val="lt1"/>
                          </a:solidFill>
                          <a:effectLst/>
                          <a:latin typeface="+mn-lt"/>
                          <a:ea typeface="+mn-ea"/>
                          <a:cs typeface="+mn-cs"/>
                        </a:rPr>
                        <a:t>כעס</a:t>
                      </a:r>
                    </a:p>
                    <a:p>
                      <a:r>
                        <a:rPr lang="he-IL" sz="1800" b="0" i="0" kern="1200" dirty="0">
                          <a:solidFill>
                            <a:schemeClr val="lt1"/>
                          </a:solidFill>
                          <a:effectLst/>
                          <a:latin typeface="+mn-lt"/>
                          <a:ea typeface="+mn-ea"/>
                          <a:cs typeface="+mn-cs"/>
                        </a:rPr>
                        <a:t>שנאה</a:t>
                      </a:r>
                    </a:p>
                    <a:p>
                      <a:r>
                        <a:rPr lang="he-IL" sz="1800" b="0" i="0" kern="1200" dirty="0">
                          <a:solidFill>
                            <a:schemeClr val="lt1"/>
                          </a:solidFill>
                          <a:effectLst/>
                          <a:latin typeface="+mn-lt"/>
                          <a:ea typeface="+mn-ea"/>
                          <a:cs typeface="+mn-cs"/>
                        </a:rPr>
                        <a:t>קנאה</a:t>
                      </a:r>
                    </a:p>
                    <a:p>
                      <a:r>
                        <a:rPr lang="he-IL" sz="1800" b="0" i="0" kern="1200" dirty="0">
                          <a:solidFill>
                            <a:schemeClr val="lt1"/>
                          </a:solidFill>
                          <a:effectLst/>
                          <a:latin typeface="+mn-lt"/>
                          <a:ea typeface="+mn-ea"/>
                          <a:cs typeface="+mn-cs"/>
                        </a:rPr>
                        <a:t>גועל</a:t>
                      </a:r>
                    </a:p>
                    <a:p>
                      <a:r>
                        <a:rPr lang="he-IL" sz="1800" b="0" i="0" kern="1200" dirty="0">
                          <a:solidFill>
                            <a:schemeClr val="lt1"/>
                          </a:solidFill>
                          <a:effectLst/>
                          <a:latin typeface="+mn-lt"/>
                          <a:ea typeface="+mn-ea"/>
                          <a:cs typeface="+mn-cs"/>
                        </a:rPr>
                        <a:t>בוז</a:t>
                      </a:r>
                    </a:p>
                    <a:p>
                      <a:r>
                        <a:rPr lang="he-IL" sz="1800" b="0" i="0" kern="1200" dirty="0">
                          <a:solidFill>
                            <a:schemeClr val="lt1"/>
                          </a:solidFill>
                          <a:effectLst/>
                          <a:latin typeface="+mn-lt"/>
                          <a:ea typeface="+mn-ea"/>
                          <a:cs typeface="+mn-cs"/>
                        </a:rPr>
                        <a:t>דיכאון</a:t>
                      </a:r>
                    </a:p>
                    <a:p>
                      <a:r>
                        <a:rPr lang="he-IL" sz="1800" b="0" i="0" kern="1200" dirty="0">
                          <a:solidFill>
                            <a:schemeClr val="lt1"/>
                          </a:solidFill>
                          <a:effectLst/>
                          <a:latin typeface="+mn-lt"/>
                          <a:ea typeface="+mn-ea"/>
                          <a:cs typeface="+mn-cs"/>
                        </a:rPr>
                        <a:t>בגידה</a:t>
                      </a:r>
                    </a:p>
                    <a:p>
                      <a:r>
                        <a:rPr lang="he-IL" sz="1800" b="0" i="0" kern="1200" dirty="0">
                          <a:solidFill>
                            <a:schemeClr val="lt1"/>
                          </a:solidFill>
                          <a:effectLst/>
                          <a:latin typeface="+mn-lt"/>
                          <a:ea typeface="+mn-ea"/>
                          <a:cs typeface="+mn-cs"/>
                        </a:rPr>
                        <a:t>אכזבה</a:t>
                      </a:r>
                    </a:p>
                    <a:p>
                      <a:r>
                        <a:rPr lang="he-IL" sz="1800" b="0" i="0" kern="1200" dirty="0">
                          <a:solidFill>
                            <a:schemeClr val="lt1"/>
                          </a:solidFill>
                          <a:effectLst/>
                          <a:latin typeface="+mn-lt"/>
                          <a:ea typeface="+mn-ea"/>
                          <a:cs typeface="+mn-cs"/>
                        </a:rPr>
                        <a:t>התנגדות</a:t>
                      </a:r>
                    </a:p>
                    <a:p>
                      <a:r>
                        <a:rPr lang="he-IL" sz="1800" b="0" i="0" kern="1200" dirty="0">
                          <a:solidFill>
                            <a:schemeClr val="lt1"/>
                          </a:solidFill>
                          <a:effectLst/>
                          <a:latin typeface="+mn-lt"/>
                          <a:ea typeface="+mn-ea"/>
                          <a:cs typeface="+mn-cs"/>
                        </a:rPr>
                        <a:t>זעם</a:t>
                      </a:r>
                    </a:p>
                    <a:p>
                      <a:r>
                        <a:rPr lang="he-IL" sz="1800" b="0" i="0" kern="1200" dirty="0">
                          <a:solidFill>
                            <a:schemeClr val="lt1"/>
                          </a:solidFill>
                          <a:effectLst/>
                          <a:latin typeface="+mn-lt"/>
                          <a:ea typeface="+mn-ea"/>
                          <a:cs typeface="+mn-cs"/>
                        </a:rPr>
                        <a:t>עוינות</a:t>
                      </a:r>
                    </a:p>
                    <a:p>
                      <a:r>
                        <a:rPr lang="he-IL" sz="1800" b="0" i="0" kern="1200" dirty="0">
                          <a:solidFill>
                            <a:schemeClr val="lt1"/>
                          </a:solidFill>
                          <a:effectLst/>
                          <a:latin typeface="+mn-lt"/>
                          <a:ea typeface="+mn-ea"/>
                          <a:cs typeface="+mn-cs"/>
                        </a:rPr>
                        <a:t>ארסיות</a:t>
                      </a:r>
                    </a:p>
                  </a:txBody>
                  <a:tcPr/>
                </a:tc>
                <a:tc>
                  <a:txBody>
                    <a:bodyPr/>
                    <a:lstStyle/>
                    <a:p>
                      <a:endParaRPr lang="he-IL" sz="1800" b="0" i="0" kern="1200" dirty="0">
                        <a:solidFill>
                          <a:schemeClr val="lt1"/>
                        </a:solidFill>
                        <a:effectLst/>
                        <a:latin typeface="+mn-lt"/>
                        <a:ea typeface="+mn-ea"/>
                        <a:cs typeface="+mn-cs"/>
                      </a:endParaRPr>
                    </a:p>
                    <a:p>
                      <a:r>
                        <a:rPr lang="he-IL" sz="1800" b="0" i="0" kern="1200" dirty="0">
                          <a:solidFill>
                            <a:schemeClr val="lt1"/>
                          </a:solidFill>
                          <a:effectLst/>
                          <a:latin typeface="+mn-lt"/>
                          <a:ea typeface="+mn-ea"/>
                          <a:cs typeface="+mn-cs"/>
                        </a:rPr>
                        <a:t>אירוניות</a:t>
                      </a:r>
                    </a:p>
                    <a:p>
                      <a:r>
                        <a:rPr lang="he-IL" sz="1800" b="0" i="0" kern="1200" dirty="0">
                          <a:solidFill>
                            <a:schemeClr val="lt1"/>
                          </a:solidFill>
                          <a:effectLst/>
                          <a:latin typeface="+mn-lt"/>
                          <a:ea typeface="+mn-ea"/>
                          <a:cs typeface="+mn-cs"/>
                        </a:rPr>
                        <a:t>סרקסטיות</a:t>
                      </a:r>
                    </a:p>
                    <a:p>
                      <a:r>
                        <a:rPr lang="he-IL" sz="1800" b="0" i="0" kern="1200" dirty="0">
                          <a:solidFill>
                            <a:schemeClr val="lt1"/>
                          </a:solidFill>
                          <a:effectLst/>
                          <a:latin typeface="+mn-lt"/>
                          <a:ea typeface="+mn-ea"/>
                          <a:cs typeface="+mn-cs"/>
                        </a:rPr>
                        <a:t>ציניות</a:t>
                      </a:r>
                    </a:p>
                    <a:p>
                      <a:r>
                        <a:rPr lang="he-IL" sz="1800" b="0" i="0" kern="1200" dirty="0">
                          <a:solidFill>
                            <a:schemeClr val="lt1"/>
                          </a:solidFill>
                          <a:effectLst/>
                          <a:latin typeface="+mn-lt"/>
                          <a:ea typeface="+mn-ea"/>
                          <a:cs typeface="+mn-cs"/>
                        </a:rPr>
                        <a:t>זלזול</a:t>
                      </a:r>
                    </a:p>
                    <a:p>
                      <a:r>
                        <a:rPr lang="he-IL" sz="1800" b="0" i="0" kern="1200" dirty="0">
                          <a:solidFill>
                            <a:schemeClr val="lt1"/>
                          </a:solidFill>
                          <a:effectLst/>
                          <a:latin typeface="+mn-lt"/>
                          <a:ea typeface="+mn-ea"/>
                          <a:cs typeface="+mn-cs"/>
                        </a:rPr>
                        <a:t>חוסר איזון</a:t>
                      </a:r>
                    </a:p>
                    <a:p>
                      <a:r>
                        <a:rPr lang="he-IL" sz="1800" b="0" i="0" kern="1200" dirty="0">
                          <a:solidFill>
                            <a:schemeClr val="lt1"/>
                          </a:solidFill>
                          <a:effectLst/>
                          <a:latin typeface="+mn-lt"/>
                          <a:ea typeface="+mn-ea"/>
                          <a:cs typeface="+mn-cs"/>
                        </a:rPr>
                        <a:t>נרגנות</a:t>
                      </a:r>
                    </a:p>
                    <a:p>
                      <a:r>
                        <a:rPr lang="he-IL" sz="1800" b="0" i="0" kern="1200" dirty="0">
                          <a:solidFill>
                            <a:schemeClr val="lt1"/>
                          </a:solidFill>
                          <a:effectLst/>
                          <a:latin typeface="+mn-lt"/>
                          <a:ea typeface="+mn-ea"/>
                          <a:cs typeface="+mn-cs"/>
                        </a:rPr>
                        <a:t>יגון</a:t>
                      </a:r>
                    </a:p>
                    <a:p>
                      <a:r>
                        <a:rPr lang="he-IL" sz="1800" b="0" i="0" kern="1200" dirty="0">
                          <a:solidFill>
                            <a:schemeClr val="lt1"/>
                          </a:solidFill>
                          <a:effectLst/>
                          <a:latin typeface="+mn-lt"/>
                          <a:ea typeface="+mn-ea"/>
                          <a:cs typeface="+mn-cs"/>
                        </a:rPr>
                        <a:t>עייפות</a:t>
                      </a:r>
                    </a:p>
                    <a:p>
                      <a:r>
                        <a:rPr lang="he-IL" sz="1800" b="0" i="0" kern="1200" dirty="0">
                          <a:solidFill>
                            <a:schemeClr val="lt1"/>
                          </a:solidFill>
                          <a:effectLst/>
                          <a:latin typeface="+mn-lt"/>
                          <a:ea typeface="+mn-ea"/>
                          <a:cs typeface="+mn-cs"/>
                        </a:rPr>
                        <a:t>דחייה</a:t>
                      </a:r>
                    </a:p>
                    <a:p>
                      <a:r>
                        <a:rPr lang="he-IL" sz="1800" b="0" i="0" kern="1200" dirty="0">
                          <a:solidFill>
                            <a:schemeClr val="lt1"/>
                          </a:solidFill>
                          <a:effectLst/>
                          <a:latin typeface="+mn-lt"/>
                          <a:ea typeface="+mn-ea"/>
                          <a:cs typeface="+mn-cs"/>
                        </a:rPr>
                        <a:t>נטישה</a:t>
                      </a:r>
                    </a:p>
                    <a:p>
                      <a:r>
                        <a:rPr lang="he-IL" sz="1800" b="0" i="0" kern="1200" dirty="0">
                          <a:solidFill>
                            <a:schemeClr val="lt1"/>
                          </a:solidFill>
                          <a:effectLst/>
                          <a:latin typeface="+mn-lt"/>
                          <a:ea typeface="+mn-ea"/>
                          <a:cs typeface="+mn-cs"/>
                        </a:rPr>
                        <a:t>תשישות</a:t>
                      </a:r>
                    </a:p>
                    <a:p>
                      <a:r>
                        <a:rPr lang="he-IL" sz="1800" b="0" i="0" kern="1200" dirty="0">
                          <a:solidFill>
                            <a:schemeClr val="lt1"/>
                          </a:solidFill>
                          <a:effectLst/>
                          <a:latin typeface="+mn-lt"/>
                          <a:ea typeface="+mn-ea"/>
                          <a:cs typeface="+mn-cs"/>
                        </a:rPr>
                        <a:t>פספוס – החמצה</a:t>
                      </a:r>
                    </a:p>
                    <a:p>
                      <a:r>
                        <a:rPr lang="he-IL" sz="1800" b="0" i="0" kern="1200" dirty="0">
                          <a:solidFill>
                            <a:schemeClr val="lt1"/>
                          </a:solidFill>
                          <a:effectLst/>
                          <a:latin typeface="+mn-lt"/>
                          <a:ea typeface="+mn-ea"/>
                          <a:cs typeface="+mn-cs"/>
                        </a:rPr>
                        <a:t>חוסר ערך</a:t>
                      </a:r>
                    </a:p>
                    <a:p>
                      <a:r>
                        <a:rPr lang="he-IL" sz="1800" b="0" i="0" kern="1200" dirty="0">
                          <a:solidFill>
                            <a:schemeClr val="lt1"/>
                          </a:solidFill>
                          <a:effectLst/>
                          <a:latin typeface="+mn-lt"/>
                          <a:ea typeface="+mn-ea"/>
                          <a:cs typeface="+mn-cs"/>
                        </a:rPr>
                        <a:t>דאגה</a:t>
                      </a:r>
                    </a:p>
                    <a:p>
                      <a:r>
                        <a:rPr lang="he-IL" sz="1800" b="0" i="0" kern="1200" dirty="0" err="1">
                          <a:solidFill>
                            <a:schemeClr val="lt1"/>
                          </a:solidFill>
                          <a:effectLst/>
                          <a:latin typeface="+mn-lt"/>
                          <a:ea typeface="+mn-ea"/>
                          <a:cs typeface="+mn-cs"/>
                        </a:rPr>
                        <a:t>בילבול</a:t>
                      </a:r>
                      <a:endParaRPr lang="he-IL" sz="1800" b="0" i="0" kern="1200" dirty="0">
                        <a:solidFill>
                          <a:schemeClr val="lt1"/>
                        </a:solidFill>
                        <a:effectLst/>
                        <a:latin typeface="+mn-lt"/>
                        <a:ea typeface="+mn-ea"/>
                        <a:cs typeface="+mn-cs"/>
                      </a:endParaRPr>
                    </a:p>
                    <a:p>
                      <a:r>
                        <a:rPr lang="he-IL" sz="1800" b="0" i="0" kern="1200" dirty="0">
                          <a:solidFill>
                            <a:schemeClr val="lt1"/>
                          </a:solidFill>
                          <a:effectLst/>
                          <a:latin typeface="+mn-lt"/>
                          <a:ea typeface="+mn-ea"/>
                          <a:cs typeface="+mn-cs"/>
                        </a:rPr>
                        <a:t>תסכול</a:t>
                      </a:r>
                    </a:p>
                    <a:p>
                      <a:r>
                        <a:rPr lang="he-IL" sz="1800" b="0" i="0" kern="1200" dirty="0">
                          <a:solidFill>
                            <a:schemeClr val="lt1"/>
                          </a:solidFill>
                          <a:effectLst/>
                          <a:latin typeface="+mn-lt"/>
                          <a:ea typeface="+mn-ea"/>
                          <a:cs typeface="+mn-cs"/>
                        </a:rPr>
                        <a:t>תדהמה</a:t>
                      </a:r>
                    </a:p>
                    <a:p>
                      <a:r>
                        <a:rPr lang="he-IL" sz="1800" b="0" i="0" kern="1200" dirty="0">
                          <a:solidFill>
                            <a:schemeClr val="lt1"/>
                          </a:solidFill>
                          <a:effectLst/>
                          <a:latin typeface="+mn-lt"/>
                          <a:ea typeface="+mn-ea"/>
                          <a:cs typeface="+mn-cs"/>
                        </a:rPr>
                        <a:t>בדידות</a:t>
                      </a:r>
                    </a:p>
                    <a:p>
                      <a:r>
                        <a:rPr lang="he-IL" sz="1800" b="0" i="0" kern="1200" dirty="0" err="1">
                          <a:solidFill>
                            <a:schemeClr val="lt1"/>
                          </a:solidFill>
                          <a:effectLst/>
                          <a:latin typeface="+mn-lt"/>
                          <a:ea typeface="+mn-ea"/>
                          <a:cs typeface="+mn-cs"/>
                        </a:rPr>
                        <a:t>טירדה</a:t>
                      </a:r>
                      <a:endParaRPr lang="he-IL" sz="1800" b="0" i="0" kern="1200" dirty="0">
                        <a:solidFill>
                          <a:schemeClr val="lt1"/>
                        </a:solidFill>
                        <a:effectLst/>
                        <a:latin typeface="+mn-lt"/>
                        <a:ea typeface="+mn-ea"/>
                        <a:cs typeface="+mn-cs"/>
                      </a:endParaRPr>
                    </a:p>
                    <a:p>
                      <a:r>
                        <a:rPr lang="he-IL" sz="1800" b="0" i="0" kern="1200" dirty="0">
                          <a:solidFill>
                            <a:schemeClr val="lt1"/>
                          </a:solidFill>
                          <a:effectLst/>
                          <a:latin typeface="+mn-lt"/>
                          <a:ea typeface="+mn-ea"/>
                          <a:cs typeface="+mn-cs"/>
                        </a:rPr>
                        <a:t>טינה</a:t>
                      </a:r>
                    </a:p>
                    <a:p>
                      <a:r>
                        <a:rPr lang="he-IL" sz="1800" b="0" i="0" kern="1200" dirty="0">
                          <a:solidFill>
                            <a:schemeClr val="lt1"/>
                          </a:solidFill>
                          <a:effectLst/>
                          <a:latin typeface="+mn-lt"/>
                          <a:ea typeface="+mn-ea"/>
                          <a:cs typeface="+mn-cs"/>
                        </a:rPr>
                        <a:t>מועקה</a:t>
                      </a:r>
                    </a:p>
                    <a:p>
                      <a:r>
                        <a:rPr lang="he-IL" sz="1800" b="0" i="0" kern="1200" dirty="0">
                          <a:solidFill>
                            <a:schemeClr val="lt1"/>
                          </a:solidFill>
                          <a:effectLst/>
                          <a:latin typeface="+mn-lt"/>
                          <a:ea typeface="+mn-ea"/>
                          <a:cs typeface="+mn-cs"/>
                        </a:rPr>
                        <a:t>חוסר וודאות</a:t>
                      </a:r>
                    </a:p>
                    <a:p>
                      <a:r>
                        <a:rPr lang="he-IL" sz="1800" b="0" i="0" kern="1200" dirty="0">
                          <a:solidFill>
                            <a:schemeClr val="lt1"/>
                          </a:solidFill>
                          <a:effectLst/>
                          <a:latin typeface="+mn-lt"/>
                          <a:ea typeface="+mn-ea"/>
                          <a:cs typeface="+mn-cs"/>
                        </a:rPr>
                        <a:t>קורבנות</a:t>
                      </a:r>
                    </a:p>
                    <a:p>
                      <a:r>
                        <a:rPr lang="he-IL" sz="1800" b="0" i="0" kern="1200" dirty="0">
                          <a:solidFill>
                            <a:schemeClr val="lt1"/>
                          </a:solidFill>
                          <a:effectLst/>
                          <a:latin typeface="+mn-lt"/>
                          <a:ea typeface="+mn-ea"/>
                          <a:cs typeface="+mn-cs"/>
                        </a:rPr>
                        <a:t>מרירות</a:t>
                      </a:r>
                    </a:p>
                    <a:p>
                      <a:r>
                        <a:rPr lang="he-IL" sz="1800" b="0" i="0" kern="1200" dirty="0">
                          <a:solidFill>
                            <a:schemeClr val="lt1"/>
                          </a:solidFill>
                          <a:effectLst/>
                          <a:latin typeface="+mn-lt"/>
                          <a:ea typeface="+mn-ea"/>
                          <a:cs typeface="+mn-cs"/>
                        </a:rPr>
                        <a:t>אבל</a:t>
                      </a:r>
                    </a:p>
                    <a:p>
                      <a:r>
                        <a:rPr lang="he-IL" sz="1800" b="0" i="0" kern="1200" dirty="0">
                          <a:solidFill>
                            <a:schemeClr val="lt1"/>
                          </a:solidFill>
                          <a:effectLst/>
                          <a:latin typeface="+mn-lt"/>
                          <a:ea typeface="+mn-ea"/>
                          <a:cs typeface="+mn-cs"/>
                        </a:rPr>
                        <a:t>אימה</a:t>
                      </a:r>
                    </a:p>
                    <a:p>
                      <a:r>
                        <a:rPr lang="he-IL" sz="1800" b="0" i="0" kern="1200" dirty="0">
                          <a:solidFill>
                            <a:schemeClr val="lt1"/>
                          </a:solidFill>
                          <a:effectLst/>
                          <a:latin typeface="+mn-lt"/>
                          <a:ea typeface="+mn-ea"/>
                          <a:cs typeface="+mn-cs"/>
                        </a:rPr>
                        <a:t>קטנוניות</a:t>
                      </a:r>
                    </a:p>
                    <a:p>
                      <a:r>
                        <a:rPr lang="he-IL" sz="1800" b="0" i="0" kern="1200" dirty="0">
                          <a:solidFill>
                            <a:schemeClr val="lt1"/>
                          </a:solidFill>
                          <a:effectLst/>
                          <a:latin typeface="+mn-lt"/>
                          <a:ea typeface="+mn-ea"/>
                          <a:cs typeface="+mn-cs"/>
                        </a:rPr>
                        <a:t>בהלה</a:t>
                      </a:r>
                    </a:p>
                    <a:p>
                      <a:r>
                        <a:rPr lang="he-IL" sz="1800" b="0" i="0" kern="1200" dirty="0">
                          <a:solidFill>
                            <a:schemeClr val="lt1"/>
                          </a:solidFill>
                          <a:effectLst/>
                          <a:latin typeface="+mn-lt"/>
                          <a:ea typeface="+mn-ea"/>
                          <a:cs typeface="+mn-cs"/>
                        </a:rPr>
                        <a:t>בעתה</a:t>
                      </a:r>
                    </a:p>
                    <a:p>
                      <a:r>
                        <a:rPr lang="he-IL" sz="1800" b="0" i="0" kern="1200" dirty="0">
                          <a:solidFill>
                            <a:schemeClr val="lt1"/>
                          </a:solidFill>
                          <a:effectLst/>
                          <a:latin typeface="+mn-lt"/>
                          <a:ea typeface="+mn-ea"/>
                          <a:cs typeface="+mn-cs"/>
                        </a:rPr>
                        <a:t>חולשה</a:t>
                      </a:r>
                      <a:endParaRPr lang="he-IL" dirty="0"/>
                    </a:p>
                  </a:txBody>
                  <a:tcPr/>
                </a:tc>
                <a:tc>
                  <a:txBody>
                    <a:bodyPr/>
                    <a:lstStyle/>
                    <a:p>
                      <a:endParaRPr lang="he-IL" sz="1800" b="0" i="0" kern="1200" dirty="0">
                        <a:solidFill>
                          <a:schemeClr val="lt1"/>
                        </a:solidFill>
                        <a:effectLst/>
                        <a:latin typeface="+mn-lt"/>
                        <a:ea typeface="+mn-ea"/>
                        <a:cs typeface="+mn-cs"/>
                      </a:endParaRPr>
                    </a:p>
                    <a:p>
                      <a:r>
                        <a:rPr lang="he-IL" sz="1800" b="0" i="0" kern="1200" dirty="0">
                          <a:solidFill>
                            <a:schemeClr val="lt1"/>
                          </a:solidFill>
                          <a:effectLst/>
                          <a:latin typeface="+mn-lt"/>
                          <a:ea typeface="+mn-ea"/>
                          <a:cs typeface="+mn-cs"/>
                        </a:rPr>
                        <a:t>בושה</a:t>
                      </a:r>
                    </a:p>
                    <a:p>
                      <a:r>
                        <a:rPr lang="he-IL" sz="1800" b="0" i="0" kern="1200" dirty="0">
                          <a:solidFill>
                            <a:schemeClr val="lt1"/>
                          </a:solidFill>
                          <a:effectLst/>
                          <a:latin typeface="+mn-lt"/>
                          <a:ea typeface="+mn-ea"/>
                          <a:cs typeface="+mn-cs"/>
                        </a:rPr>
                        <a:t>מבוכה</a:t>
                      </a:r>
                    </a:p>
                    <a:p>
                      <a:r>
                        <a:rPr lang="he-IL" sz="1800" b="0" i="0" kern="1200" dirty="0">
                          <a:solidFill>
                            <a:schemeClr val="lt1"/>
                          </a:solidFill>
                          <a:effectLst/>
                          <a:latin typeface="+mn-lt"/>
                          <a:ea typeface="+mn-ea"/>
                          <a:cs typeface="+mn-cs"/>
                        </a:rPr>
                        <a:t>איבה</a:t>
                      </a:r>
                    </a:p>
                    <a:p>
                      <a:r>
                        <a:rPr lang="he-IL" sz="1800" b="0" i="0" kern="1200" dirty="0">
                          <a:solidFill>
                            <a:schemeClr val="lt1"/>
                          </a:solidFill>
                          <a:effectLst/>
                          <a:latin typeface="+mn-lt"/>
                          <a:ea typeface="+mn-ea"/>
                          <a:cs typeface="+mn-cs"/>
                        </a:rPr>
                        <a:t>אובדן</a:t>
                      </a:r>
                    </a:p>
                    <a:p>
                      <a:r>
                        <a:rPr lang="he-IL" sz="1800" b="0" i="0" kern="1200" dirty="0">
                          <a:solidFill>
                            <a:schemeClr val="lt1"/>
                          </a:solidFill>
                          <a:effectLst/>
                          <a:latin typeface="+mn-lt"/>
                          <a:ea typeface="+mn-ea"/>
                          <a:cs typeface="+mn-cs"/>
                        </a:rPr>
                        <a:t>אשמה</a:t>
                      </a:r>
                    </a:p>
                    <a:p>
                      <a:r>
                        <a:rPr lang="he-IL" sz="1800" b="0" i="0" kern="1200" dirty="0" err="1">
                          <a:solidFill>
                            <a:schemeClr val="lt1"/>
                          </a:solidFill>
                          <a:effectLst/>
                          <a:latin typeface="+mn-lt"/>
                          <a:ea typeface="+mn-ea"/>
                          <a:cs typeface="+mn-cs"/>
                        </a:rPr>
                        <a:t>מירמור</a:t>
                      </a:r>
                      <a:endParaRPr lang="he-IL" sz="1800" b="0" i="0" kern="1200" dirty="0">
                        <a:solidFill>
                          <a:schemeClr val="lt1"/>
                        </a:solidFill>
                        <a:effectLst/>
                        <a:latin typeface="+mn-lt"/>
                        <a:ea typeface="+mn-ea"/>
                        <a:cs typeface="+mn-cs"/>
                      </a:endParaRPr>
                    </a:p>
                    <a:p>
                      <a:r>
                        <a:rPr lang="he-IL" sz="1800" b="0" i="0" kern="1200" dirty="0">
                          <a:solidFill>
                            <a:schemeClr val="lt1"/>
                          </a:solidFill>
                          <a:effectLst/>
                          <a:latin typeface="+mn-lt"/>
                          <a:ea typeface="+mn-ea"/>
                          <a:cs typeface="+mn-cs"/>
                        </a:rPr>
                        <a:t>פגיעות</a:t>
                      </a:r>
                    </a:p>
                    <a:p>
                      <a:r>
                        <a:rPr lang="he-IL" sz="1800" b="0" i="0" kern="1200" dirty="0">
                          <a:solidFill>
                            <a:schemeClr val="lt1"/>
                          </a:solidFill>
                          <a:effectLst/>
                          <a:latin typeface="+mn-lt"/>
                          <a:ea typeface="+mn-ea"/>
                          <a:cs typeface="+mn-cs"/>
                        </a:rPr>
                        <a:t>קנטרנות – להיות מקונטר</a:t>
                      </a:r>
                    </a:p>
                    <a:p>
                      <a:r>
                        <a:rPr lang="he-IL" sz="1800" b="0" i="0" kern="1200" dirty="0">
                          <a:solidFill>
                            <a:schemeClr val="lt1"/>
                          </a:solidFill>
                          <a:effectLst/>
                          <a:latin typeface="+mn-lt"/>
                          <a:ea typeface="+mn-ea"/>
                          <a:cs typeface="+mn-cs"/>
                        </a:rPr>
                        <a:t>חוסר שליטה</a:t>
                      </a:r>
                    </a:p>
                    <a:p>
                      <a:r>
                        <a:rPr lang="he-IL" sz="1800" b="0" i="0" kern="1200" dirty="0">
                          <a:solidFill>
                            <a:schemeClr val="lt1"/>
                          </a:solidFill>
                          <a:effectLst/>
                          <a:latin typeface="+mn-lt"/>
                          <a:ea typeface="+mn-ea"/>
                          <a:cs typeface="+mn-cs"/>
                        </a:rPr>
                        <a:t>בהלה</a:t>
                      </a:r>
                    </a:p>
                    <a:p>
                      <a:r>
                        <a:rPr lang="he-IL" sz="1800" b="0" i="0" kern="1200" dirty="0">
                          <a:solidFill>
                            <a:schemeClr val="lt1"/>
                          </a:solidFill>
                          <a:effectLst/>
                          <a:latin typeface="+mn-lt"/>
                          <a:ea typeface="+mn-ea"/>
                          <a:cs typeface="+mn-cs"/>
                        </a:rPr>
                        <a:t>רמיה – מרגיש מרומה</a:t>
                      </a:r>
                    </a:p>
                    <a:p>
                      <a:r>
                        <a:rPr lang="he-IL" sz="1800" b="0" i="0" kern="1200" dirty="0">
                          <a:solidFill>
                            <a:schemeClr val="lt1"/>
                          </a:solidFill>
                          <a:effectLst/>
                          <a:latin typeface="+mn-lt"/>
                          <a:ea typeface="+mn-ea"/>
                          <a:cs typeface="+mn-cs"/>
                        </a:rPr>
                        <a:t>זעזוע</a:t>
                      </a:r>
                    </a:p>
                    <a:p>
                      <a:r>
                        <a:rPr lang="he-IL" sz="1800" b="0" i="0" kern="1200" dirty="0">
                          <a:solidFill>
                            <a:schemeClr val="lt1"/>
                          </a:solidFill>
                          <a:effectLst/>
                          <a:latin typeface="+mn-lt"/>
                          <a:ea typeface="+mn-ea"/>
                          <a:cs typeface="+mn-cs"/>
                        </a:rPr>
                        <a:t>קיפוח</a:t>
                      </a:r>
                    </a:p>
                    <a:p>
                      <a:r>
                        <a:rPr lang="he-IL" sz="1800" b="0" i="0" kern="1200" dirty="0">
                          <a:solidFill>
                            <a:schemeClr val="lt1"/>
                          </a:solidFill>
                          <a:effectLst/>
                          <a:latin typeface="+mn-lt"/>
                          <a:ea typeface="+mn-ea"/>
                          <a:cs typeface="+mn-cs"/>
                        </a:rPr>
                        <a:t>רחמים</a:t>
                      </a:r>
                    </a:p>
                    <a:p>
                      <a:r>
                        <a:rPr lang="he-IL" sz="1800" b="0" i="0" kern="1200" dirty="0">
                          <a:solidFill>
                            <a:schemeClr val="lt1"/>
                          </a:solidFill>
                          <a:effectLst/>
                          <a:latin typeface="+mn-lt"/>
                          <a:ea typeface="+mn-ea"/>
                          <a:cs typeface="+mn-cs"/>
                        </a:rPr>
                        <a:t>דכדוך</a:t>
                      </a:r>
                    </a:p>
                    <a:p>
                      <a:r>
                        <a:rPr lang="he-IL" sz="1800" b="0" i="0" kern="1200" dirty="0">
                          <a:solidFill>
                            <a:schemeClr val="lt1"/>
                          </a:solidFill>
                          <a:effectLst/>
                          <a:latin typeface="+mn-lt"/>
                          <a:ea typeface="+mn-ea"/>
                          <a:cs typeface="+mn-cs"/>
                        </a:rPr>
                        <a:t>ביישנות</a:t>
                      </a:r>
                    </a:p>
                    <a:p>
                      <a:r>
                        <a:rPr lang="he-IL" sz="1800" b="0" i="0" kern="1200" dirty="0">
                          <a:solidFill>
                            <a:schemeClr val="lt1"/>
                          </a:solidFill>
                          <a:effectLst/>
                          <a:latin typeface="+mn-lt"/>
                          <a:ea typeface="+mn-ea"/>
                          <a:cs typeface="+mn-cs"/>
                        </a:rPr>
                        <a:t>מחנק</a:t>
                      </a:r>
                      <a:endParaRPr lang="he-IL" dirty="0"/>
                    </a:p>
                  </a:txBody>
                  <a:tcPr/>
                </a:tc>
                <a:extLst>
                  <a:ext uri="{0D108BD9-81ED-4DB2-BD59-A6C34878D82A}">
                    <a16:rowId xmlns:a16="http://schemas.microsoft.com/office/drawing/2014/main" val="2791457148"/>
                  </a:ext>
                </a:extLst>
              </a:tr>
            </a:tbl>
          </a:graphicData>
        </a:graphic>
      </p:graphicFrame>
      <p:graphicFrame>
        <p:nvGraphicFramePr>
          <p:cNvPr id="6" name="מציין מיקום תוכן 5">
            <a:extLst>
              <a:ext uri="{FF2B5EF4-FFF2-40B4-BE49-F238E27FC236}">
                <a16:creationId xmlns:a16="http://schemas.microsoft.com/office/drawing/2014/main" id="{4902BEC8-637C-D1AF-48AF-E3694A73419B}"/>
              </a:ext>
            </a:extLst>
          </p:cNvPr>
          <p:cNvGraphicFramePr>
            <a:graphicFrameLocks noGrp="1"/>
          </p:cNvGraphicFramePr>
          <p:nvPr>
            <p:ph sz="half" idx="2"/>
            <p:extLst>
              <p:ext uri="{D42A27DB-BD31-4B8C-83A1-F6EECF244321}">
                <p14:modId xmlns:p14="http://schemas.microsoft.com/office/powerpoint/2010/main" val="1240819479"/>
              </p:ext>
            </p:extLst>
          </p:nvPr>
        </p:nvGraphicFramePr>
        <p:xfrm>
          <a:off x="6172200" y="1825625"/>
          <a:ext cx="5181600" cy="5032375"/>
        </p:xfrm>
        <a:graphic>
          <a:graphicData uri="http://schemas.openxmlformats.org/drawingml/2006/table">
            <a:tbl>
              <a:tblPr rtl="1" firstRow="1" bandRow="1">
                <a:tableStyleId>{5C22544A-7EE6-4342-B048-85BDC9FD1C3A}</a:tableStyleId>
              </a:tblPr>
              <a:tblGrid>
                <a:gridCol w="1727200">
                  <a:extLst>
                    <a:ext uri="{9D8B030D-6E8A-4147-A177-3AD203B41FA5}">
                      <a16:colId xmlns:a16="http://schemas.microsoft.com/office/drawing/2014/main" val="1216354439"/>
                    </a:ext>
                  </a:extLst>
                </a:gridCol>
                <a:gridCol w="1727200">
                  <a:extLst>
                    <a:ext uri="{9D8B030D-6E8A-4147-A177-3AD203B41FA5}">
                      <a16:colId xmlns:a16="http://schemas.microsoft.com/office/drawing/2014/main" val="3273183471"/>
                    </a:ext>
                  </a:extLst>
                </a:gridCol>
                <a:gridCol w="1727200">
                  <a:extLst>
                    <a:ext uri="{9D8B030D-6E8A-4147-A177-3AD203B41FA5}">
                      <a16:colId xmlns:a16="http://schemas.microsoft.com/office/drawing/2014/main" val="1186138370"/>
                    </a:ext>
                  </a:extLst>
                </a:gridCol>
              </a:tblGrid>
              <a:tr h="5032375">
                <a:tc>
                  <a:txBody>
                    <a:bodyPr/>
                    <a:lstStyle/>
                    <a:p>
                      <a:r>
                        <a:rPr lang="he-IL" sz="1800" b="0" i="0" kern="1200" dirty="0">
                          <a:solidFill>
                            <a:schemeClr val="lt1"/>
                          </a:solidFill>
                          <a:effectLst/>
                          <a:latin typeface="+mn-lt"/>
                          <a:ea typeface="+mn-ea"/>
                          <a:cs typeface="+mn-cs"/>
                        </a:rPr>
                        <a:t>אהבה</a:t>
                      </a:r>
                    </a:p>
                    <a:p>
                      <a:r>
                        <a:rPr lang="he-IL" sz="1800" b="0" i="0" kern="1200" dirty="0">
                          <a:solidFill>
                            <a:schemeClr val="lt1"/>
                          </a:solidFill>
                          <a:effectLst/>
                          <a:latin typeface="+mn-lt"/>
                          <a:ea typeface="+mn-ea"/>
                          <a:cs typeface="+mn-cs"/>
                        </a:rPr>
                        <a:t>אושר</a:t>
                      </a:r>
                    </a:p>
                    <a:p>
                      <a:r>
                        <a:rPr lang="he-IL" sz="1800" b="0" i="0" kern="1200" dirty="0">
                          <a:solidFill>
                            <a:schemeClr val="lt1"/>
                          </a:solidFill>
                          <a:effectLst/>
                          <a:latin typeface="+mn-lt"/>
                          <a:ea typeface="+mn-ea"/>
                          <a:cs typeface="+mn-cs"/>
                        </a:rPr>
                        <a:t>שמחה</a:t>
                      </a:r>
                    </a:p>
                    <a:p>
                      <a:r>
                        <a:rPr lang="he-IL" sz="1800" b="0" i="0" kern="1200" dirty="0">
                          <a:solidFill>
                            <a:schemeClr val="lt1"/>
                          </a:solidFill>
                          <a:effectLst/>
                          <a:latin typeface="+mn-lt"/>
                          <a:ea typeface="+mn-ea"/>
                          <a:cs typeface="+mn-cs"/>
                        </a:rPr>
                        <a:t>נעימות</a:t>
                      </a:r>
                    </a:p>
                    <a:p>
                      <a:r>
                        <a:rPr lang="he-IL" sz="1800" b="0" i="0" kern="1200" dirty="0">
                          <a:solidFill>
                            <a:schemeClr val="lt1"/>
                          </a:solidFill>
                          <a:effectLst/>
                          <a:latin typeface="+mn-lt"/>
                          <a:ea typeface="+mn-ea"/>
                          <a:cs typeface="+mn-cs"/>
                        </a:rPr>
                        <a:t>אמון</a:t>
                      </a:r>
                    </a:p>
                    <a:p>
                      <a:r>
                        <a:rPr lang="he-IL" sz="1800" b="0" i="0" kern="1200" dirty="0">
                          <a:solidFill>
                            <a:schemeClr val="lt1"/>
                          </a:solidFill>
                          <a:effectLst/>
                          <a:latin typeface="+mn-lt"/>
                          <a:ea typeface="+mn-ea"/>
                          <a:cs typeface="+mn-cs"/>
                        </a:rPr>
                        <a:t>בטחון</a:t>
                      </a:r>
                    </a:p>
                    <a:p>
                      <a:r>
                        <a:rPr lang="he-IL" sz="1800" b="0" i="0" kern="1200" dirty="0">
                          <a:solidFill>
                            <a:schemeClr val="lt1"/>
                          </a:solidFill>
                          <a:effectLst/>
                          <a:latin typeface="+mn-lt"/>
                          <a:ea typeface="+mn-ea"/>
                          <a:cs typeface="+mn-cs"/>
                        </a:rPr>
                        <a:t>שחצנות</a:t>
                      </a:r>
                    </a:p>
                    <a:p>
                      <a:r>
                        <a:rPr lang="he-IL" sz="1800" b="0" i="0" kern="1200" dirty="0">
                          <a:solidFill>
                            <a:schemeClr val="lt1"/>
                          </a:solidFill>
                          <a:effectLst/>
                          <a:latin typeface="+mn-lt"/>
                          <a:ea typeface="+mn-ea"/>
                          <a:cs typeface="+mn-cs"/>
                        </a:rPr>
                        <a:t>גאווה</a:t>
                      </a:r>
                    </a:p>
                    <a:p>
                      <a:r>
                        <a:rPr lang="he-IL" sz="1800" b="0" i="0" kern="1200" dirty="0">
                          <a:solidFill>
                            <a:schemeClr val="lt1"/>
                          </a:solidFill>
                          <a:effectLst/>
                          <a:latin typeface="+mn-lt"/>
                          <a:ea typeface="+mn-ea"/>
                          <a:cs typeface="+mn-cs"/>
                        </a:rPr>
                        <a:t>נינוחות</a:t>
                      </a:r>
                    </a:p>
                    <a:p>
                      <a:r>
                        <a:rPr lang="he-IL" sz="1800" b="0" i="0" kern="1200" dirty="0">
                          <a:solidFill>
                            <a:schemeClr val="lt1"/>
                          </a:solidFill>
                          <a:effectLst/>
                          <a:latin typeface="+mn-lt"/>
                          <a:ea typeface="+mn-ea"/>
                          <a:cs typeface="+mn-cs"/>
                        </a:rPr>
                        <a:t>רהבתנות</a:t>
                      </a:r>
                    </a:p>
                    <a:p>
                      <a:r>
                        <a:rPr lang="he-IL" sz="1800" b="0" i="0" kern="1200" dirty="0">
                          <a:solidFill>
                            <a:schemeClr val="lt1"/>
                          </a:solidFill>
                          <a:effectLst/>
                          <a:latin typeface="+mn-lt"/>
                          <a:ea typeface="+mn-ea"/>
                          <a:cs typeface="+mn-cs"/>
                        </a:rPr>
                        <a:t>עליזות</a:t>
                      </a:r>
                    </a:p>
                    <a:p>
                      <a:r>
                        <a:rPr lang="he-IL" sz="1800" b="0" i="0" kern="1200" dirty="0">
                          <a:solidFill>
                            <a:schemeClr val="lt1"/>
                          </a:solidFill>
                          <a:effectLst/>
                          <a:latin typeface="+mn-lt"/>
                          <a:ea typeface="+mn-ea"/>
                          <a:cs typeface="+mn-cs"/>
                        </a:rPr>
                        <a:t>יציבות</a:t>
                      </a:r>
                    </a:p>
                    <a:p>
                      <a:r>
                        <a:rPr lang="he-IL" sz="1800" b="0" i="0" kern="1200" dirty="0">
                          <a:solidFill>
                            <a:schemeClr val="lt1"/>
                          </a:solidFill>
                          <a:effectLst/>
                          <a:latin typeface="+mn-lt"/>
                          <a:ea typeface="+mn-ea"/>
                          <a:cs typeface="+mn-cs"/>
                        </a:rPr>
                        <a:t>התרגשות</a:t>
                      </a:r>
                    </a:p>
                    <a:p>
                      <a:r>
                        <a:rPr lang="he-IL" sz="1800" b="0" i="0" kern="1200" dirty="0">
                          <a:solidFill>
                            <a:schemeClr val="lt1"/>
                          </a:solidFill>
                          <a:effectLst/>
                          <a:latin typeface="+mn-lt"/>
                          <a:ea typeface="+mn-ea"/>
                          <a:cs typeface="+mn-cs"/>
                        </a:rPr>
                        <a:t>סלחנות</a:t>
                      </a:r>
                    </a:p>
                    <a:p>
                      <a:r>
                        <a:rPr lang="he-IL" sz="1800" b="0" i="0" kern="1200" dirty="0">
                          <a:solidFill>
                            <a:schemeClr val="lt1"/>
                          </a:solidFill>
                          <a:effectLst/>
                          <a:latin typeface="+mn-lt"/>
                          <a:ea typeface="+mn-ea"/>
                          <a:cs typeface="+mn-cs"/>
                        </a:rPr>
                        <a:t>שכרון כוח</a:t>
                      </a:r>
                    </a:p>
                    <a:p>
                      <a:pPr rtl="1"/>
                      <a:endParaRPr lang="he-IL" dirty="0"/>
                    </a:p>
                  </a:txBody>
                  <a:tcPr/>
                </a:tc>
                <a:tc>
                  <a:txBody>
                    <a:bodyPr/>
                    <a:lstStyle/>
                    <a:p>
                      <a:r>
                        <a:rPr lang="he-IL" sz="1800" b="0" i="0" kern="1200" dirty="0">
                          <a:solidFill>
                            <a:schemeClr val="lt1"/>
                          </a:solidFill>
                          <a:effectLst/>
                          <a:latin typeface="+mn-lt"/>
                          <a:ea typeface="+mn-ea"/>
                          <a:cs typeface="+mn-cs"/>
                        </a:rPr>
                        <a:t>איפוק</a:t>
                      </a:r>
                    </a:p>
                    <a:p>
                      <a:r>
                        <a:rPr lang="he-IL" sz="1800" b="0" i="0" kern="1200" dirty="0">
                          <a:solidFill>
                            <a:schemeClr val="lt1"/>
                          </a:solidFill>
                          <a:effectLst/>
                          <a:latin typeface="+mn-lt"/>
                          <a:ea typeface="+mn-ea"/>
                          <a:cs typeface="+mn-cs"/>
                        </a:rPr>
                        <a:t>שלווה</a:t>
                      </a:r>
                    </a:p>
                    <a:p>
                      <a:r>
                        <a:rPr lang="he-IL" sz="1800" b="0" i="0" kern="1200" dirty="0">
                          <a:solidFill>
                            <a:schemeClr val="lt1"/>
                          </a:solidFill>
                          <a:effectLst/>
                          <a:latin typeface="+mn-lt"/>
                          <a:ea typeface="+mn-ea"/>
                          <a:cs typeface="+mn-cs"/>
                        </a:rPr>
                        <a:t>חמלה</a:t>
                      </a:r>
                    </a:p>
                    <a:p>
                      <a:r>
                        <a:rPr lang="he-IL" sz="1800" b="0" i="0" kern="1200" dirty="0">
                          <a:solidFill>
                            <a:schemeClr val="lt1"/>
                          </a:solidFill>
                          <a:effectLst/>
                          <a:latin typeface="+mn-lt"/>
                          <a:ea typeface="+mn-ea"/>
                          <a:cs typeface="+mn-cs"/>
                        </a:rPr>
                        <a:t>אכפתיות</a:t>
                      </a:r>
                    </a:p>
                    <a:p>
                      <a:r>
                        <a:rPr lang="he-IL" sz="1800" b="0" i="0" kern="1200" dirty="0">
                          <a:solidFill>
                            <a:schemeClr val="lt1"/>
                          </a:solidFill>
                          <a:effectLst/>
                          <a:latin typeface="+mn-lt"/>
                          <a:ea typeface="+mn-ea"/>
                          <a:cs typeface="+mn-cs"/>
                        </a:rPr>
                        <a:t>רוממות רוח</a:t>
                      </a:r>
                    </a:p>
                    <a:p>
                      <a:r>
                        <a:rPr lang="he-IL" sz="1800" b="0" i="0" kern="1200" dirty="0">
                          <a:solidFill>
                            <a:schemeClr val="lt1"/>
                          </a:solidFill>
                          <a:effectLst/>
                          <a:latin typeface="+mn-lt"/>
                          <a:ea typeface="+mn-ea"/>
                          <a:cs typeface="+mn-cs"/>
                        </a:rPr>
                        <a:t>פיוס</a:t>
                      </a:r>
                    </a:p>
                    <a:p>
                      <a:r>
                        <a:rPr lang="he-IL" sz="1800" b="0" i="0" kern="1200" dirty="0">
                          <a:solidFill>
                            <a:schemeClr val="lt1"/>
                          </a:solidFill>
                          <a:effectLst/>
                          <a:latin typeface="+mn-lt"/>
                          <a:ea typeface="+mn-ea"/>
                          <a:cs typeface="+mn-cs"/>
                        </a:rPr>
                        <a:t>אדיבות</a:t>
                      </a:r>
                    </a:p>
                    <a:p>
                      <a:r>
                        <a:rPr lang="he-IL" sz="1800" b="0" i="0" kern="1200" dirty="0">
                          <a:solidFill>
                            <a:schemeClr val="lt1"/>
                          </a:solidFill>
                          <a:effectLst/>
                          <a:latin typeface="+mn-lt"/>
                          <a:ea typeface="+mn-ea"/>
                          <a:cs typeface="+mn-cs"/>
                        </a:rPr>
                        <a:t>אמפטיה</a:t>
                      </a:r>
                    </a:p>
                    <a:p>
                      <a:r>
                        <a:rPr lang="he-IL" sz="1800" b="0" i="0" kern="1200" dirty="0">
                          <a:solidFill>
                            <a:schemeClr val="lt1"/>
                          </a:solidFill>
                          <a:effectLst/>
                          <a:latin typeface="+mn-lt"/>
                          <a:ea typeface="+mn-ea"/>
                          <a:cs typeface="+mn-cs"/>
                        </a:rPr>
                        <a:t>מוצלחות</a:t>
                      </a:r>
                    </a:p>
                    <a:p>
                      <a:r>
                        <a:rPr lang="he-IL" sz="1800" b="0" i="0" kern="1200" dirty="0">
                          <a:solidFill>
                            <a:schemeClr val="lt1"/>
                          </a:solidFill>
                          <a:effectLst/>
                          <a:latin typeface="+mn-lt"/>
                          <a:ea typeface="+mn-ea"/>
                          <a:cs typeface="+mn-cs"/>
                        </a:rPr>
                        <a:t>הזדהות</a:t>
                      </a:r>
                    </a:p>
                    <a:p>
                      <a:r>
                        <a:rPr lang="he-IL" sz="1800" b="0" i="0" kern="1200" dirty="0">
                          <a:solidFill>
                            <a:schemeClr val="lt1"/>
                          </a:solidFill>
                          <a:effectLst/>
                          <a:latin typeface="+mn-lt"/>
                          <a:ea typeface="+mn-ea"/>
                          <a:cs typeface="+mn-cs"/>
                        </a:rPr>
                        <a:t>סיפוק</a:t>
                      </a:r>
                    </a:p>
                    <a:p>
                      <a:r>
                        <a:rPr lang="he-IL" sz="1800" b="0" i="0" kern="1200" dirty="0">
                          <a:solidFill>
                            <a:schemeClr val="lt1"/>
                          </a:solidFill>
                          <a:effectLst/>
                          <a:latin typeface="+mn-lt"/>
                          <a:ea typeface="+mn-ea"/>
                          <a:cs typeface="+mn-cs"/>
                        </a:rPr>
                        <a:t>אופוריה</a:t>
                      </a:r>
                    </a:p>
                    <a:p>
                      <a:r>
                        <a:rPr lang="he-IL" sz="1800" b="0" i="0" kern="1200" dirty="0">
                          <a:solidFill>
                            <a:schemeClr val="lt1"/>
                          </a:solidFill>
                          <a:effectLst/>
                          <a:latin typeface="+mn-lt"/>
                          <a:ea typeface="+mn-ea"/>
                          <a:cs typeface="+mn-cs"/>
                        </a:rPr>
                        <a:t>הישג</a:t>
                      </a:r>
                    </a:p>
                    <a:p>
                      <a:r>
                        <a:rPr lang="he-IL" sz="1800" b="0" i="0" kern="1200" dirty="0">
                          <a:solidFill>
                            <a:schemeClr val="lt1"/>
                          </a:solidFill>
                          <a:effectLst/>
                          <a:latin typeface="+mn-lt"/>
                          <a:ea typeface="+mn-ea"/>
                          <a:cs typeface="+mn-cs"/>
                        </a:rPr>
                        <a:t>עליונות</a:t>
                      </a:r>
                    </a:p>
                    <a:p>
                      <a:r>
                        <a:rPr lang="he-IL" sz="1800" b="0" i="0" kern="1200" dirty="0">
                          <a:solidFill>
                            <a:schemeClr val="lt1"/>
                          </a:solidFill>
                          <a:effectLst/>
                          <a:latin typeface="+mn-lt"/>
                          <a:ea typeface="+mn-ea"/>
                          <a:cs typeface="+mn-cs"/>
                        </a:rPr>
                        <a:t>כבוד</a:t>
                      </a:r>
                    </a:p>
                    <a:p>
                      <a:r>
                        <a:rPr lang="he-IL" sz="1800" b="0" i="0" kern="1200" dirty="0">
                          <a:solidFill>
                            <a:schemeClr val="lt1"/>
                          </a:solidFill>
                          <a:effectLst/>
                          <a:latin typeface="+mn-lt"/>
                          <a:ea typeface="+mn-ea"/>
                          <a:cs typeface="+mn-cs"/>
                        </a:rPr>
                        <a:t>עונג</a:t>
                      </a:r>
                    </a:p>
                    <a:p>
                      <a:r>
                        <a:rPr lang="he-IL" sz="1800" b="0" i="0" kern="1200" dirty="0">
                          <a:solidFill>
                            <a:schemeClr val="lt1"/>
                          </a:solidFill>
                          <a:effectLst/>
                          <a:latin typeface="+mn-lt"/>
                          <a:ea typeface="+mn-ea"/>
                          <a:cs typeface="+mn-cs"/>
                        </a:rPr>
                        <a:t>רעננות</a:t>
                      </a:r>
                    </a:p>
                    <a:p>
                      <a:endParaRPr lang="he-IL" dirty="0"/>
                    </a:p>
                  </a:txBody>
                  <a:tcPr/>
                </a:tc>
                <a:tc>
                  <a:txBody>
                    <a:bodyPr/>
                    <a:lstStyle/>
                    <a:p>
                      <a:r>
                        <a:rPr lang="he-IL" sz="1800" b="0" i="0" kern="1200" dirty="0">
                          <a:solidFill>
                            <a:schemeClr val="lt1"/>
                          </a:solidFill>
                          <a:effectLst/>
                          <a:latin typeface="+mn-lt"/>
                          <a:ea typeface="+mn-ea"/>
                          <a:cs typeface="+mn-cs"/>
                        </a:rPr>
                        <a:t>נאמנות</a:t>
                      </a:r>
                    </a:p>
                    <a:p>
                      <a:r>
                        <a:rPr lang="he-IL" sz="1800" b="0" i="0" kern="1200" dirty="0">
                          <a:solidFill>
                            <a:schemeClr val="lt1"/>
                          </a:solidFill>
                          <a:effectLst/>
                          <a:latin typeface="+mn-lt"/>
                          <a:ea typeface="+mn-ea"/>
                          <a:cs typeface="+mn-cs"/>
                        </a:rPr>
                        <a:t>הודיה – הכרת תודה</a:t>
                      </a:r>
                    </a:p>
                    <a:p>
                      <a:r>
                        <a:rPr lang="he-IL" sz="1800" b="0" i="0" kern="1200" dirty="0">
                          <a:solidFill>
                            <a:schemeClr val="lt1"/>
                          </a:solidFill>
                          <a:effectLst/>
                          <a:latin typeface="+mn-lt"/>
                          <a:ea typeface="+mn-ea"/>
                          <a:cs typeface="+mn-cs"/>
                        </a:rPr>
                        <a:t>אינטימיות</a:t>
                      </a:r>
                    </a:p>
                    <a:p>
                      <a:r>
                        <a:rPr lang="he-IL" sz="1800" b="0" i="0" kern="1200" dirty="0">
                          <a:solidFill>
                            <a:schemeClr val="lt1"/>
                          </a:solidFill>
                          <a:effectLst/>
                          <a:latin typeface="+mn-lt"/>
                          <a:ea typeface="+mn-ea"/>
                          <a:cs typeface="+mn-cs"/>
                        </a:rPr>
                        <a:t>תקווה</a:t>
                      </a:r>
                    </a:p>
                    <a:p>
                      <a:r>
                        <a:rPr lang="he-IL" sz="1800" b="0" i="0" kern="1200" dirty="0">
                          <a:solidFill>
                            <a:schemeClr val="lt1"/>
                          </a:solidFill>
                          <a:effectLst/>
                          <a:latin typeface="+mn-lt"/>
                          <a:ea typeface="+mn-ea"/>
                          <a:cs typeface="+mn-cs"/>
                        </a:rPr>
                        <a:t>השראה</a:t>
                      </a:r>
                    </a:p>
                    <a:p>
                      <a:r>
                        <a:rPr lang="he-IL" sz="1800" b="0" i="0" kern="1200" dirty="0">
                          <a:solidFill>
                            <a:schemeClr val="lt1"/>
                          </a:solidFill>
                          <a:effectLst/>
                          <a:latin typeface="+mn-lt"/>
                          <a:ea typeface="+mn-ea"/>
                          <a:cs typeface="+mn-cs"/>
                        </a:rPr>
                        <a:t>הצלחה</a:t>
                      </a:r>
                    </a:p>
                    <a:p>
                      <a:r>
                        <a:rPr lang="he-IL" sz="1800" b="0" i="0" kern="1200" dirty="0">
                          <a:solidFill>
                            <a:schemeClr val="lt1"/>
                          </a:solidFill>
                          <a:effectLst/>
                          <a:latin typeface="+mn-lt"/>
                          <a:ea typeface="+mn-ea"/>
                          <a:cs typeface="+mn-cs"/>
                        </a:rPr>
                        <a:t>סקרנות</a:t>
                      </a:r>
                    </a:p>
                    <a:p>
                      <a:r>
                        <a:rPr lang="he-IL" sz="1800" b="0" i="0" kern="1200" dirty="0">
                          <a:solidFill>
                            <a:schemeClr val="lt1"/>
                          </a:solidFill>
                          <a:effectLst/>
                          <a:latin typeface="+mn-lt"/>
                          <a:ea typeface="+mn-ea"/>
                          <a:cs typeface="+mn-cs"/>
                        </a:rPr>
                        <a:t>חשיבות עצמית</a:t>
                      </a:r>
                    </a:p>
                    <a:p>
                      <a:r>
                        <a:rPr lang="he-IL" sz="1800" b="0" i="0" kern="1200" dirty="0">
                          <a:solidFill>
                            <a:schemeClr val="lt1"/>
                          </a:solidFill>
                          <a:effectLst/>
                          <a:latin typeface="+mn-lt"/>
                          <a:ea typeface="+mn-ea"/>
                          <a:cs typeface="+mn-cs"/>
                        </a:rPr>
                        <a:t>אומץ</a:t>
                      </a:r>
                    </a:p>
                    <a:p>
                      <a:r>
                        <a:rPr lang="he-IL" sz="1800" b="0" i="0" kern="1200" dirty="0">
                          <a:solidFill>
                            <a:schemeClr val="lt1"/>
                          </a:solidFill>
                          <a:effectLst/>
                          <a:latin typeface="+mn-lt"/>
                          <a:ea typeface="+mn-ea"/>
                          <a:cs typeface="+mn-cs"/>
                        </a:rPr>
                        <a:t>חיבה</a:t>
                      </a:r>
                    </a:p>
                    <a:p>
                      <a:r>
                        <a:rPr lang="he-IL" sz="1800" b="0" i="0" kern="1200" dirty="0">
                          <a:solidFill>
                            <a:schemeClr val="lt1"/>
                          </a:solidFill>
                          <a:effectLst/>
                          <a:latin typeface="+mn-lt"/>
                          <a:ea typeface="+mn-ea"/>
                          <a:cs typeface="+mn-cs"/>
                        </a:rPr>
                        <a:t>התאוות</a:t>
                      </a:r>
                    </a:p>
                    <a:p>
                      <a:r>
                        <a:rPr lang="he-IL" sz="1800" b="0" i="0" kern="1200" dirty="0">
                          <a:solidFill>
                            <a:schemeClr val="lt1"/>
                          </a:solidFill>
                          <a:effectLst/>
                          <a:latin typeface="+mn-lt"/>
                          <a:ea typeface="+mn-ea"/>
                          <a:cs typeface="+mn-cs"/>
                        </a:rPr>
                        <a:t>נדיבות</a:t>
                      </a:r>
                      <a:endParaRPr lang="he-IL" dirty="0"/>
                    </a:p>
                  </a:txBody>
                  <a:tcPr/>
                </a:tc>
                <a:extLst>
                  <a:ext uri="{0D108BD9-81ED-4DB2-BD59-A6C34878D82A}">
                    <a16:rowId xmlns:a16="http://schemas.microsoft.com/office/drawing/2014/main" val="1926315443"/>
                  </a:ext>
                </a:extLst>
              </a:tr>
            </a:tbl>
          </a:graphicData>
        </a:graphic>
      </p:graphicFrame>
    </p:spTree>
    <p:extLst>
      <p:ext uri="{BB962C8B-B14F-4D97-AF65-F5344CB8AC3E}">
        <p14:creationId xmlns:p14="http://schemas.microsoft.com/office/powerpoint/2010/main" val="250195551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997226" y="174295"/>
            <a:ext cx="10515600" cy="398200"/>
          </a:xfrm>
        </p:spPr>
        <p:txBody>
          <a:bodyPr>
            <a:normAutofit fontScale="90000"/>
          </a:bodyPr>
          <a:lstStyle/>
          <a:p>
            <a:pPr algn="ctr"/>
            <a:r>
              <a:rPr lang="he-IL" dirty="0">
                <a:effectLst>
                  <a:glow rad="762000">
                    <a:schemeClr val="accent6">
                      <a:satMod val="175000"/>
                      <a:alpha val="40000"/>
                    </a:schemeClr>
                  </a:glow>
                </a:effectLst>
              </a:rPr>
              <a:t>כיצד בני אדם מפתחים חוש מוסרי? </a:t>
            </a:r>
            <a:br>
              <a:rPr lang="he-IL" dirty="0">
                <a:effectLst>
                  <a:glow rad="762000">
                    <a:schemeClr val="accent6">
                      <a:satMod val="175000"/>
                      <a:alpha val="40000"/>
                    </a:schemeClr>
                  </a:glow>
                </a:effectLst>
              </a:rPr>
            </a:br>
            <a:r>
              <a:rPr lang="he-IL" dirty="0">
                <a:effectLst>
                  <a:glow rad="762000">
                    <a:schemeClr val="accent6">
                      <a:satMod val="175000"/>
                      <a:alpha val="40000"/>
                    </a:schemeClr>
                  </a:glow>
                </a:effectLst>
              </a:rPr>
              <a:t>מי החליט מהו רגש חיובי ומהו שלילי?</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457853988"/>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718869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התועלת שברגשות</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319342671"/>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9123613"/>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כיצד להתפטר מרגש שלילי?</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873627828"/>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2827049"/>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ריבועים גדולים ורחבים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237727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בין פסיכותרפיה לתורה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481528876"/>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4131491"/>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מה זו אינטליגנציה רגשית</a:t>
            </a:r>
            <a:r>
              <a:rPr lang="en-US" dirty="0">
                <a:effectLst>
                  <a:glow rad="762000">
                    <a:schemeClr val="accent6">
                      <a:satMod val="175000"/>
                      <a:alpha val="40000"/>
                    </a:schemeClr>
                  </a:glow>
                </a:effectLst>
              </a:rPr>
              <a:t>(E.Q.)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910163630"/>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348282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אינטליגנציה רגשית EQ">
            <a:extLst>
              <a:ext uri="{FF2B5EF4-FFF2-40B4-BE49-F238E27FC236}">
                <a16:creationId xmlns:a16="http://schemas.microsoft.com/office/drawing/2014/main" id="{1DA6ACC0-F557-C242-EC3B-4711549D17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8644" y="393341"/>
            <a:ext cx="7315200" cy="3829050"/>
          </a:xfrm>
          <a:prstGeom prst="rect">
            <a:avLst/>
          </a:prstGeom>
          <a:noFill/>
          <a:extLst>
            <a:ext uri="{909E8E84-426E-40DD-AFC4-6F175D3DCCD1}">
              <a14:hiddenFill xmlns:a14="http://schemas.microsoft.com/office/drawing/2010/main">
                <a:solidFill>
                  <a:srgbClr val="FFFFFF"/>
                </a:solidFill>
              </a14:hiddenFill>
            </a:ext>
          </a:extLst>
        </p:spPr>
      </p:pic>
      <p:sp>
        <p:nvSpPr>
          <p:cNvPr id="2" name="תיבת טקסט 1">
            <a:extLst>
              <a:ext uri="{FF2B5EF4-FFF2-40B4-BE49-F238E27FC236}">
                <a16:creationId xmlns:a16="http://schemas.microsoft.com/office/drawing/2014/main" id="{6962D8FC-088E-08D3-E6D7-1EA0642A3A4C}"/>
              </a:ext>
            </a:extLst>
          </p:cNvPr>
          <p:cNvSpPr txBox="1"/>
          <p:nvPr/>
        </p:nvSpPr>
        <p:spPr>
          <a:xfrm>
            <a:off x="564543" y="4643562"/>
            <a:ext cx="11203387" cy="2031325"/>
          </a:xfrm>
          <a:prstGeom prst="rect">
            <a:avLst/>
          </a:prstGeom>
          <a:noFill/>
        </p:spPr>
        <p:txBody>
          <a:bodyPr wrap="square" rtlCol="1">
            <a:spAutoFit/>
          </a:bodyPr>
          <a:lstStyle/>
          <a:p>
            <a:r>
              <a:rPr lang="he-IL" dirty="0"/>
              <a:t> יש להבחין בין שתי הגדרות מבלבלות אך לא זהות: רגישות גבוהה מול אינטליגנציה רגשית גבוהה.</a:t>
            </a:r>
          </a:p>
          <a:p>
            <a:r>
              <a:rPr lang="he-IL" dirty="0"/>
              <a:t>רגישות גבוהה אצל ילדים מחוננים מתבטאת על פי רוב באמוציונליות, בתגובות דרמטיות, באמפתיה גבוהה לזולת ובנטייה לפרוץ בבכי או בזעם בסיטואציות ספציפיות. הדגש כאן הוא על הגברה של רגשות ושל דרכי הביטוי שלהם.</a:t>
            </a:r>
          </a:p>
          <a:p>
            <a:r>
              <a:rPr lang="he-IL" dirty="0"/>
              <a:t>לעומת זאת, אינטליגנציה רגשית ממוקדת יותר בניהול הרגשי, בזיהוי רגשות של הסביבה ובתגובה תואמת להם.</a:t>
            </a:r>
          </a:p>
          <a:p>
            <a:r>
              <a:rPr lang="he-IL" dirty="0"/>
              <a:t>אמנם אינטליגנציה רגשית גבוהה מאופיינת אף היא באמפתיה גבוהה לזולת, אך פעמים רבות רגישות גבוהה היא ההיפך מאינטליגנציה רגשית – משום שהיא מציגה הגזמה של רגשות שאינה מותאמת לסביבה או לסיטואציה, וכך מעוררת אנטגוניזם וריחוק.</a:t>
            </a:r>
          </a:p>
        </p:txBody>
      </p:sp>
    </p:spTree>
    <p:extLst>
      <p:ext uri="{BB962C8B-B14F-4D97-AF65-F5344CB8AC3E}">
        <p14:creationId xmlns:p14="http://schemas.microsoft.com/office/powerpoint/2010/main" val="218003123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6669218"/>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F0C7B44A-004B-066F-20A2-3FBA5F99D73D}"/>
              </a:ext>
            </a:extLst>
          </p:cNvPr>
          <p:cNvPicPr>
            <a:picLocks noChangeAspect="1"/>
          </p:cNvPicPr>
          <p:nvPr/>
        </p:nvPicPr>
        <p:blipFill>
          <a:blip r:embed="rId3"/>
          <a:stretch>
            <a:fillRect/>
          </a:stretch>
        </p:blipFill>
        <p:spPr>
          <a:xfrm>
            <a:off x="3577371" y="1908678"/>
            <a:ext cx="5037257" cy="3040643"/>
          </a:xfrm>
          <a:prstGeom prst="rect">
            <a:avLst/>
          </a:prstGeom>
        </p:spPr>
      </p:pic>
      <p:pic>
        <p:nvPicPr>
          <p:cNvPr id="5" name="תמונה 4">
            <a:extLst>
              <a:ext uri="{FF2B5EF4-FFF2-40B4-BE49-F238E27FC236}">
                <a16:creationId xmlns:a16="http://schemas.microsoft.com/office/drawing/2014/main" id="{C507E790-F305-03AD-EA68-8339FF898ED7}"/>
              </a:ext>
            </a:extLst>
          </p:cNvPr>
          <p:cNvPicPr>
            <a:picLocks noChangeAspect="1"/>
          </p:cNvPicPr>
          <p:nvPr/>
        </p:nvPicPr>
        <p:blipFill>
          <a:blip r:embed="rId4"/>
          <a:stretch>
            <a:fillRect/>
          </a:stretch>
        </p:blipFill>
        <p:spPr>
          <a:xfrm>
            <a:off x="6386009" y="181262"/>
            <a:ext cx="4938188" cy="2949196"/>
          </a:xfrm>
          <a:prstGeom prst="rect">
            <a:avLst/>
          </a:prstGeom>
        </p:spPr>
      </p:pic>
    </p:spTree>
    <p:extLst>
      <p:ext uri="{BB962C8B-B14F-4D97-AF65-F5344CB8AC3E}">
        <p14:creationId xmlns:p14="http://schemas.microsoft.com/office/powerpoint/2010/main" val="400871000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"איך העונג עובד"?</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95859585"/>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61297554"/>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pPr algn="ctr"/>
            <a:r>
              <a:rPr lang="he-IL" dirty="0">
                <a:highlight>
                  <a:srgbClr val="00FFFF"/>
                </a:highlight>
              </a:rPr>
              <a:t>מדוע מודעות לרגשות – מגבירה את הרגש?</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14038989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59771701"/>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BAD42D-AE01-ED78-1A88-3E095A989275}"/>
              </a:ext>
            </a:extLst>
          </p:cNvPr>
          <p:cNvSpPr>
            <a:spLocks noGrp="1"/>
          </p:cNvSpPr>
          <p:nvPr>
            <p:ph type="title"/>
          </p:nvPr>
        </p:nvSpPr>
        <p:spPr/>
        <p:txBody>
          <a:bodyPr/>
          <a:lstStyle/>
          <a:p>
            <a:r>
              <a:rPr lang="he-IL" dirty="0"/>
              <a:t>כוח הדיבור</a:t>
            </a:r>
          </a:p>
        </p:txBody>
      </p:sp>
      <p:graphicFrame>
        <p:nvGraphicFramePr>
          <p:cNvPr id="4" name="מציין מיקום תוכן 3">
            <a:extLst>
              <a:ext uri="{FF2B5EF4-FFF2-40B4-BE49-F238E27FC236}">
                <a16:creationId xmlns:a16="http://schemas.microsoft.com/office/drawing/2014/main" id="{7828340E-A574-5A81-E057-B54139348363}"/>
              </a:ext>
            </a:extLst>
          </p:cNvPr>
          <p:cNvGraphicFramePr>
            <a:graphicFrameLocks noGrp="1"/>
          </p:cNvGraphicFramePr>
          <p:nvPr>
            <p:ph idx="1"/>
            <p:extLst>
              <p:ext uri="{D42A27DB-BD31-4B8C-83A1-F6EECF244321}">
                <p14:modId xmlns:p14="http://schemas.microsoft.com/office/powerpoint/2010/main" val="298280147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3021809"/>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normAutofit/>
          </a:bodyPr>
          <a:lstStyle/>
          <a:p>
            <a:pPr algn="ctr"/>
            <a:r>
              <a:rPr lang="he-IL" sz="4000" b="1" dirty="0">
                <a:solidFill>
                  <a:srgbClr val="016064"/>
                </a:solidFill>
                <a:effectLst/>
                <a:ea typeface="Calibri" panose="020F0502020204030204" pitchFamily="34" charset="0"/>
                <a:cs typeface="Alef" panose="00000500000000000000" pitchFamily="2" charset="-79"/>
              </a:rPr>
              <a:t>הפה הכוח להעמיק את החיבור לעונג</a:t>
            </a:r>
            <a:endParaRPr lang="he-IL" sz="8000"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9111515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69290721"/>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pPr algn="ctr"/>
            <a:r>
              <a:rPr lang="he-IL" sz="1800" b="1" dirty="0">
                <a:solidFill>
                  <a:srgbClr val="000000"/>
                </a:solidFill>
                <a:effectLst/>
                <a:latin typeface="Calibri" panose="020F0502020204030204" pitchFamily="34" charset="0"/>
                <a:ea typeface="Calibri" panose="020F0502020204030204" pitchFamily="34" charset="0"/>
                <a:cs typeface="Assistant" pitchFamily="2" charset="-79"/>
              </a:rPr>
              <a:t>מחשבה יוצרת מציאות</a:t>
            </a:r>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4583499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8202188"/>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31062888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260834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pPr algn="ctr"/>
            <a:r>
              <a:rPr lang="he-IL" sz="1800" b="1" dirty="0">
                <a:solidFill>
                  <a:srgbClr val="000000"/>
                </a:solidFill>
                <a:effectLst/>
                <a:latin typeface="Calibri" panose="020F0502020204030204" pitchFamily="34" charset="0"/>
                <a:ea typeface="Calibri" panose="020F0502020204030204" pitchFamily="34" charset="0"/>
                <a:cs typeface="Assistant" pitchFamily="2" charset="-79"/>
              </a:rPr>
              <a:t>מילים עוצמתיות</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60015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3274148"/>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מה תורם לנו הרגש?</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773072045"/>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6945774"/>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ריבועים גדולים ורחבים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960222046"/>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505877"/>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4">
                                            <p:graphicEl>
                                              <a:dgm id="{7BDD0345-3F6A-42DD-AD0A-FBFA2BE6B4F4}"/>
                                            </p:graphicEl>
                                          </p:spTgt>
                                        </p:tgtEl>
                                        <p:attrNameLst>
                                          <p:attrName>style.visibility</p:attrName>
                                        </p:attrNameLst>
                                      </p:cBhvr>
                                      <p:to>
                                        <p:strVal val="visible"/>
                                      </p:to>
                                    </p:set>
                                    <p:anim calcmode="lin" valueType="num">
                                      <p:cBhvr additive="base">
                                        <p:cTn id="7" dur="500" fill="hold"/>
                                        <p:tgtEl>
                                          <p:spTgt spid="4">
                                            <p:graphicEl>
                                              <a:dgm id="{7BDD0345-3F6A-42DD-AD0A-FBFA2BE6B4F4}"/>
                                            </p:graphic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graphicEl>
                                              <a:dgm id="{7BDD0345-3F6A-42DD-AD0A-FBFA2BE6B4F4}"/>
                                            </p:graphic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4">
                                            <p:graphicEl>
                                              <a:dgm id="{7CD77BC4-D7BE-4475-B464-90F9F2005203}"/>
                                            </p:graphicEl>
                                          </p:spTgt>
                                        </p:tgtEl>
                                        <p:attrNameLst>
                                          <p:attrName>style.visibility</p:attrName>
                                        </p:attrNameLst>
                                      </p:cBhvr>
                                      <p:to>
                                        <p:strVal val="visible"/>
                                      </p:to>
                                    </p:set>
                                    <p:anim calcmode="lin" valueType="num">
                                      <p:cBhvr additive="base">
                                        <p:cTn id="13" dur="500" fill="hold"/>
                                        <p:tgtEl>
                                          <p:spTgt spid="4">
                                            <p:graphicEl>
                                              <a:dgm id="{7CD77BC4-D7BE-4475-B464-90F9F2005203}"/>
                                            </p:graphic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
                                            <p:graphicEl>
                                              <a:dgm id="{7CD77BC4-D7BE-4475-B464-90F9F2005203}"/>
                                            </p:graphic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4">
                                            <p:graphicEl>
                                              <a:dgm id="{1048BA7F-2ABC-40B2-9CB1-BF1C300165B8}"/>
                                            </p:graphicEl>
                                          </p:spTgt>
                                        </p:tgtEl>
                                        <p:attrNameLst>
                                          <p:attrName>style.visibility</p:attrName>
                                        </p:attrNameLst>
                                      </p:cBhvr>
                                      <p:to>
                                        <p:strVal val="visible"/>
                                      </p:to>
                                    </p:set>
                                    <p:anim calcmode="lin" valueType="num">
                                      <p:cBhvr additive="base">
                                        <p:cTn id="19" dur="500" fill="hold"/>
                                        <p:tgtEl>
                                          <p:spTgt spid="4">
                                            <p:graphicEl>
                                              <a:dgm id="{1048BA7F-2ABC-40B2-9CB1-BF1C300165B8}"/>
                                            </p:graphic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
                                            <p:graphicEl>
                                              <a:dgm id="{1048BA7F-2ABC-40B2-9CB1-BF1C300165B8}"/>
                                            </p:graphic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4">
                                            <p:graphicEl>
                                              <a:dgm id="{188BE399-BB79-42C6-9208-A5A9DB0B4E3C}"/>
                                            </p:graphicEl>
                                          </p:spTgt>
                                        </p:tgtEl>
                                        <p:attrNameLst>
                                          <p:attrName>style.visibility</p:attrName>
                                        </p:attrNameLst>
                                      </p:cBhvr>
                                      <p:to>
                                        <p:strVal val="visible"/>
                                      </p:to>
                                    </p:set>
                                    <p:anim calcmode="lin" valueType="num">
                                      <p:cBhvr additive="base">
                                        <p:cTn id="25" dur="500" fill="hold"/>
                                        <p:tgtEl>
                                          <p:spTgt spid="4">
                                            <p:graphicEl>
                                              <a:dgm id="{188BE399-BB79-42C6-9208-A5A9DB0B4E3C}"/>
                                            </p:graphic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
                                            <p:graphicEl>
                                              <a:dgm id="{188BE399-BB79-42C6-9208-A5A9DB0B4E3C}"/>
                                            </p:graphic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ריבועים גדולים ורחבים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185255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פיתוח רגשות – ממבט יהודי?</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512163503"/>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1299529"/>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ריבועים גדולים ורחבים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599893945"/>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1340191"/>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אנשים גדולים – רגשות גדולים (שעורי דעת)</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923665098"/>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1868618"/>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המשך</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747750563"/>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3300989"/>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בית הספר לפיתוח רגש אהבה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463564321"/>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328886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B0F0">
            <a:alpha val="17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6C1FA25-72C1-2A04-5BC0-9ADC392215A3}"/>
              </a:ext>
            </a:extLst>
          </p:cNvPr>
          <p:cNvSpPr>
            <a:spLocks noGrp="1"/>
          </p:cNvSpPr>
          <p:nvPr>
            <p:ph type="title"/>
          </p:nvPr>
        </p:nvSpPr>
        <p:spPr>
          <a:xfrm>
            <a:off x="838200" y="365125"/>
            <a:ext cx="10515600" cy="1074569"/>
          </a:xfrm>
        </p:spPr>
        <p:txBody>
          <a:bodyPr>
            <a:normAutofit fontScale="90000"/>
          </a:bodyPr>
          <a:lstStyle/>
          <a:p>
            <a:pPr algn="ctr"/>
            <a:r>
              <a:rPr lang="he-IL" sz="7200" b="1" dirty="0">
                <a:solidFill>
                  <a:schemeClr val="accent6">
                    <a:lumMod val="75000"/>
                  </a:schemeClr>
                </a:solidFill>
                <a:effectLst>
                  <a:glow rad="101600">
                    <a:schemeClr val="accent5">
                      <a:satMod val="175000"/>
                      <a:alpha val="40000"/>
                    </a:schemeClr>
                  </a:glow>
                </a:effectLst>
                <a:latin typeface="Segoe UI" panose="020B0502040204020203" pitchFamily="34" charset="0"/>
              </a:rPr>
              <a:t>הכשרה מעשית לאהבת השם </a:t>
            </a:r>
            <a:br>
              <a:rPr lang="he-IL" sz="7200" b="1" dirty="0">
                <a:solidFill>
                  <a:schemeClr val="accent6">
                    <a:lumMod val="75000"/>
                  </a:schemeClr>
                </a:solidFill>
                <a:effectLst>
                  <a:glow rad="101600">
                    <a:schemeClr val="accent5">
                      <a:satMod val="175000"/>
                      <a:alpha val="40000"/>
                    </a:schemeClr>
                  </a:glow>
                </a:effectLst>
                <a:latin typeface="Segoe UI" panose="020B0502040204020203" pitchFamily="34" charset="0"/>
              </a:rPr>
            </a:br>
            <a:r>
              <a:rPr lang="he-IL" b="1" i="0" dirty="0">
                <a:solidFill>
                  <a:srgbClr val="141414"/>
                </a:solidFill>
                <a:effectLst/>
                <a:latin typeface="Segoe UI" panose="020B0502040204020203" pitchFamily="34" charset="0"/>
              </a:rPr>
              <a:t> הרב </a:t>
            </a:r>
            <a:r>
              <a:rPr lang="he-IL" b="1" i="0" dirty="0" err="1">
                <a:solidFill>
                  <a:srgbClr val="141414"/>
                </a:solidFill>
                <a:effectLst/>
                <a:latin typeface="Segoe UI" panose="020B0502040204020203" pitchFamily="34" charset="0"/>
              </a:rPr>
              <a:t>גיפטער</a:t>
            </a:r>
            <a:r>
              <a:rPr lang="he-IL" b="1" i="0" dirty="0">
                <a:solidFill>
                  <a:srgbClr val="141414"/>
                </a:solidFill>
                <a:effectLst/>
                <a:latin typeface="Segoe UI" panose="020B0502040204020203" pitchFamily="34" charset="0"/>
              </a:rPr>
              <a:t>​</a:t>
            </a:r>
            <a:br>
              <a:rPr lang="he-IL" b="1" i="0" dirty="0">
                <a:solidFill>
                  <a:srgbClr val="141414"/>
                </a:solidFill>
                <a:effectLst/>
                <a:latin typeface="Segoe UI" panose="020B0502040204020203" pitchFamily="34" charset="0"/>
              </a:rPr>
            </a:br>
            <a:endParaRPr lang="he-IL" dirty="0"/>
          </a:p>
        </p:txBody>
      </p:sp>
      <p:sp>
        <p:nvSpPr>
          <p:cNvPr id="3" name="תיבת טקסט 2">
            <a:extLst>
              <a:ext uri="{FF2B5EF4-FFF2-40B4-BE49-F238E27FC236}">
                <a16:creationId xmlns:a16="http://schemas.microsoft.com/office/drawing/2014/main" id="{927D282F-D37B-F699-6D9F-B7CF72EFEB74}"/>
              </a:ext>
            </a:extLst>
          </p:cNvPr>
          <p:cNvSpPr txBox="1"/>
          <p:nvPr/>
        </p:nvSpPr>
        <p:spPr>
          <a:xfrm>
            <a:off x="528763" y="1721796"/>
            <a:ext cx="10515600" cy="5813471"/>
          </a:xfrm>
          <a:prstGeom prst="rect">
            <a:avLst/>
          </a:prstGeom>
          <a:noFill/>
        </p:spPr>
        <p:txBody>
          <a:bodyPr wrap="square" rtlCol="1">
            <a:norm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כתב הגאון הרב מרדכי </a:t>
            </a:r>
            <a:r>
              <a:rPr kumimoji="0" lang="he-IL" sz="1800" b="0" i="0" u="none" strike="noStrike" kern="1200" cap="none" spc="0" normalizeH="0" baseline="0" noProof="0" dirty="0" err="1">
                <a:ln>
                  <a:noFill/>
                </a:ln>
                <a:solidFill>
                  <a:srgbClr val="141414"/>
                </a:solidFill>
                <a:effectLst/>
                <a:uLnTx/>
                <a:uFillTx/>
                <a:latin typeface="Guttman Drogolin" panose="02010401010101010101" pitchFamily="2" charset="-79"/>
                <a:ea typeface="+mn-ea"/>
                <a:cs typeface="Guttman Drogolin" panose="02010401010101010101" pitchFamily="2" charset="-79"/>
              </a:rPr>
              <a:t>גיפטער</a:t>
            </a: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 זצ"ל בפתיחתו למגילת שיר השירים (הוצאת </a:t>
            </a:r>
            <a:r>
              <a:rPr kumimoji="0" lang="he-IL" sz="1800" b="0" i="0" u="none" strike="noStrike" kern="1200" cap="none" spc="0" normalizeH="0" baseline="0" noProof="0" dirty="0" err="1">
                <a:ln>
                  <a:noFill/>
                </a:ln>
                <a:solidFill>
                  <a:srgbClr val="141414"/>
                </a:solidFill>
                <a:effectLst/>
                <a:uLnTx/>
                <a:uFillTx/>
                <a:latin typeface="Guttman Drogolin" panose="02010401010101010101" pitchFamily="2" charset="-79"/>
                <a:ea typeface="+mn-ea"/>
                <a:cs typeface="Guttman Drogolin" panose="02010401010101010101" pitchFamily="2" charset="-79"/>
              </a:rPr>
              <a:t>ארטסקרול</a:t>
            </a: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 אות ד'. וז"ל:</a:t>
            </a:r>
            <a:br>
              <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rPr>
            </a:br>
            <a:br>
              <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rPr>
            </a:b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אהבת ה' במלואה אומרת בטול גמור של האוהב אל הנאהב עד כדי דבקות ואיחוד.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ולמען הגיע לידי כך </a:t>
            </a:r>
            <a:r>
              <a:rPr kumimoji="0" lang="he-IL" sz="1800" b="1"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צריך אדם להרגיש בגדר אהבה כזאת דרך החוש.</a:t>
            </a:r>
          </a:p>
          <a:p>
            <a:pPr marL="0" marR="0" lvl="0" indent="0" algn="ctr" defTabSz="914400" rtl="1" eaLnBrk="1" fontAlgn="auto" latinLnBrk="0" hangingPunct="1">
              <a:lnSpc>
                <a:spcPct val="100000"/>
              </a:lnSpc>
              <a:spcBef>
                <a:spcPts val="0"/>
              </a:spcBef>
              <a:spcAft>
                <a:spcPts val="0"/>
              </a:spcAft>
              <a:buClrTx/>
              <a:buSzTx/>
              <a:buFontTx/>
              <a:buNone/>
              <a:tabLst/>
              <a:defRPr/>
            </a:pPr>
            <a:br>
              <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rPr>
            </a:b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בבריאת האדם כתיב "על כן </a:t>
            </a:r>
            <a:r>
              <a:rPr kumimoji="0" lang="he-IL" sz="1800" b="0" i="0" u="none" strike="noStrike" kern="1200" cap="none" spc="0" normalizeH="0" baseline="0" noProof="0" dirty="0" err="1">
                <a:ln>
                  <a:noFill/>
                </a:ln>
                <a:solidFill>
                  <a:srgbClr val="141414"/>
                </a:solidFill>
                <a:effectLst/>
                <a:uLnTx/>
                <a:uFillTx/>
                <a:latin typeface="Guttman Drogolin" panose="02010401010101010101" pitchFamily="2" charset="-79"/>
                <a:ea typeface="+mn-ea"/>
                <a:cs typeface="Guttman Drogolin" panose="02010401010101010101" pitchFamily="2" charset="-79"/>
              </a:rPr>
              <a:t>יעזב</a:t>
            </a: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 איש את אביו ואת </a:t>
            </a:r>
            <a:r>
              <a:rPr kumimoji="0" lang="he-IL" sz="1800" b="0" i="0" u="none" strike="noStrike" kern="1200" cap="none" spc="0" normalizeH="0" baseline="0" noProof="0" dirty="0" err="1">
                <a:ln>
                  <a:noFill/>
                </a:ln>
                <a:solidFill>
                  <a:srgbClr val="141414"/>
                </a:solidFill>
                <a:effectLst/>
                <a:uLnTx/>
                <a:uFillTx/>
                <a:latin typeface="Guttman Drogolin" panose="02010401010101010101" pitchFamily="2" charset="-79"/>
                <a:ea typeface="+mn-ea"/>
                <a:cs typeface="Guttman Drogolin" panose="02010401010101010101" pitchFamily="2" charset="-79"/>
              </a:rPr>
              <a:t>אמו</a:t>
            </a: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 ודבק באשתו..." - והוא הדבקות הגמורה של האוהב בנאהב. ועיין שם ברמב"ן </a:t>
            </a:r>
            <a:r>
              <a:rPr kumimoji="0" lang="he-IL" sz="1800" b="0" i="0" u="none" strike="noStrike" kern="1200" cap="none" spc="0" normalizeH="0" baseline="0" noProof="0" dirty="0" err="1">
                <a:ln>
                  <a:noFill/>
                </a:ln>
                <a:solidFill>
                  <a:srgbClr val="141414"/>
                </a:solidFill>
                <a:effectLst/>
                <a:uLnTx/>
                <a:uFillTx/>
                <a:latin typeface="Guttman Drogolin" panose="02010401010101010101" pitchFamily="2" charset="-79"/>
                <a:ea typeface="+mn-ea"/>
                <a:cs typeface="Guttman Drogolin" panose="02010401010101010101" pitchFamily="2" charset="-79"/>
              </a:rPr>
              <a:t>ובספורנו</a:t>
            </a: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a:t>
            </a:r>
            <a:br>
              <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rPr>
            </a:b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ובהתקיים בו באדם זו הדבקות,</a:t>
            </a:r>
            <a:r>
              <a:rPr kumimoji="0" lang="he-IL" sz="1800" b="1"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 יוכשר להתעלות לאותה הדבקות השלמה של ביטול האוהב בנאהב שבאהבת ה'.</a:t>
            </a:r>
            <a:br>
              <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rPr>
            </a:br>
            <a:br>
              <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rPr>
            </a:b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ויתכן לפי זה להבין שמה שאמר ה' "לא טוב היות האדם לבדו" הוא: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כי אי אפשר שיגיע לתכלית השלמות של דבקות בה' כל עוד שהוא לבדו, ולא ירגיש בחושיו ענין האהבה של הדבקות הגמורה.</a:t>
            </a:r>
            <a:br>
              <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rPr>
            </a:br>
            <a:br>
              <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rPr>
            </a:b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ולכן למדונו רז"ל שכל אדם שאין לו </a:t>
            </a:r>
            <a:r>
              <a:rPr kumimoji="0" lang="he-IL" sz="1800" b="0" i="0" u="none" strike="noStrike" kern="1200" cap="none" spc="0" normalizeH="0" baseline="0" noProof="0" dirty="0" err="1">
                <a:ln>
                  <a:noFill/>
                </a:ln>
                <a:solidFill>
                  <a:srgbClr val="141414"/>
                </a:solidFill>
                <a:effectLst/>
                <a:uLnTx/>
                <a:uFillTx/>
                <a:latin typeface="Guttman Drogolin" panose="02010401010101010101" pitchFamily="2" charset="-79"/>
                <a:ea typeface="+mn-ea"/>
                <a:cs typeface="Guttman Drogolin" panose="02010401010101010101" pitchFamily="2" charset="-79"/>
              </a:rPr>
              <a:t>אשה</a:t>
            </a: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 שרוי בלא טובה </a:t>
            </a:r>
            <a:r>
              <a:rPr kumimoji="0" lang="he-IL" sz="1800" b="0" i="0" u="none" strike="noStrike" kern="1200" cap="none" spc="0" normalizeH="0" baseline="0" noProof="0" dirty="0" err="1">
                <a:ln>
                  <a:noFill/>
                </a:ln>
                <a:solidFill>
                  <a:srgbClr val="141414"/>
                </a:solidFill>
                <a:effectLst/>
                <a:uLnTx/>
                <a:uFillTx/>
                <a:latin typeface="Guttman Drogolin" panose="02010401010101010101" pitchFamily="2" charset="-79"/>
                <a:ea typeface="+mn-ea"/>
                <a:cs typeface="Guttman Drogolin" panose="02010401010101010101" pitchFamily="2" charset="-79"/>
              </a:rPr>
              <a:t>דכתיב</a:t>
            </a: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 "לא טוב היות האדם לבדו" (יבמות ס"ב ע"ב),</a:t>
            </a:r>
            <a:br>
              <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rPr>
            </a:br>
            <a:r>
              <a:rPr kumimoji="0" lang="he-IL" sz="1800" b="1"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שהטובה שהיא טובה בעצם היא דבקות בה' יתברך,</a:t>
            </a:r>
            <a:br>
              <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rPr>
            </a:b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אשר בזה זוכה לקבל טובתו של השי"ת שהוא הטוב האמיתי. וכל שאין לו </a:t>
            </a:r>
            <a:r>
              <a:rPr kumimoji="0" lang="he-IL" sz="1800" b="0" i="0" u="none" strike="noStrike" kern="1200" cap="none" spc="0" normalizeH="0" baseline="0" noProof="0" dirty="0" err="1">
                <a:ln>
                  <a:noFill/>
                </a:ln>
                <a:solidFill>
                  <a:srgbClr val="141414"/>
                </a:solidFill>
                <a:effectLst/>
                <a:uLnTx/>
                <a:uFillTx/>
                <a:latin typeface="Guttman Drogolin" panose="02010401010101010101" pitchFamily="2" charset="-79"/>
                <a:ea typeface="+mn-ea"/>
                <a:cs typeface="Guttman Drogolin" panose="02010401010101010101" pitchFamily="2" charset="-79"/>
              </a:rPr>
              <a:t>אשה</a:t>
            </a:r>
            <a:r>
              <a:rPr kumimoji="0" lang="he-IL" sz="1800" b="0" i="0" u="none" strike="noStrike" kern="1200" cap="none" spc="0" normalizeH="0" baseline="0" noProof="0" dirty="0">
                <a:ln>
                  <a:noFill/>
                </a:ln>
                <a:solidFill>
                  <a:srgbClr val="141414"/>
                </a:solidFill>
                <a:effectLst/>
                <a:uLnTx/>
                <a:uFillTx/>
                <a:latin typeface="Guttman Drogolin" panose="02010401010101010101" pitchFamily="2" charset="-79"/>
                <a:ea typeface="+mn-ea"/>
                <a:cs typeface="Guttman Drogolin" panose="02010401010101010101" pitchFamily="2" charset="-79"/>
              </a:rPr>
              <a:t> אי אפשר להגיע לידי כך.</a:t>
            </a:r>
            <a:br>
              <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rPr>
            </a:br>
            <a:endParaRPr kumimoji="0" lang="he-IL" sz="1800" b="0" i="0" u="none" strike="noStrike" kern="1200" cap="none" spc="0" normalizeH="0" baseline="0" noProof="0" dirty="0">
              <a:ln>
                <a:noFill/>
              </a:ln>
              <a:solidFill>
                <a:prstClr val="black"/>
              </a:solidFill>
              <a:effectLst/>
              <a:uLnTx/>
              <a:uFillTx/>
              <a:latin typeface="Guttman Drogolin" panose="02010401010101010101" pitchFamily="2" charset="-79"/>
              <a:ea typeface="+mn-ea"/>
              <a:cs typeface="Guttman Drogolin" panose="02010401010101010101" pitchFamily="2" charset="-79"/>
            </a:endParaRPr>
          </a:p>
        </p:txBody>
      </p:sp>
    </p:spTree>
    <p:extLst>
      <p:ext uri="{BB962C8B-B14F-4D97-AF65-F5344CB8AC3E}">
        <p14:creationId xmlns:p14="http://schemas.microsoft.com/office/powerpoint/2010/main" val="42882725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964025-34DF-1240-2458-E5CF2DA34DA4}"/>
              </a:ext>
            </a:extLst>
          </p:cNvPr>
          <p:cNvSpPr>
            <a:spLocks noGrp="1"/>
          </p:cNvSpPr>
          <p:nvPr>
            <p:ph type="title"/>
          </p:nvPr>
        </p:nvSpPr>
        <p:spPr>
          <a:xfrm>
            <a:off x="862053" y="97277"/>
            <a:ext cx="10515600" cy="1167319"/>
          </a:xfrm>
          <a:blipFill>
            <a:blip r:embed="rId2"/>
            <a:tile tx="0" ty="0" sx="100000" sy="100000" flip="none" algn="tl"/>
          </a:blipFill>
        </p:spPr>
        <p:txBody>
          <a:bodyPr>
            <a:normAutofit/>
          </a:bodyPr>
          <a:lstStyle/>
          <a:p>
            <a:pPr algn="ctr"/>
            <a:r>
              <a:rPr lang="he-IL" sz="6500" b="1" dirty="0">
                <a:solidFill>
                  <a:schemeClr val="accent6">
                    <a:lumMod val="75000"/>
                  </a:schemeClr>
                </a:solidFill>
                <a:effectLst>
                  <a:glow rad="101600">
                    <a:schemeClr val="accent5">
                      <a:satMod val="175000"/>
                      <a:alpha val="40000"/>
                    </a:schemeClr>
                  </a:glow>
                </a:effectLst>
                <a:latin typeface="Segoe UI" panose="020B0502040204020203" pitchFamily="34" charset="0"/>
              </a:rPr>
              <a:t>הכרה ברגשות</a:t>
            </a:r>
          </a:p>
        </p:txBody>
      </p:sp>
      <p:sp>
        <p:nvSpPr>
          <p:cNvPr id="6" name="תיבת טקסט 5">
            <a:extLst>
              <a:ext uri="{FF2B5EF4-FFF2-40B4-BE49-F238E27FC236}">
                <a16:creationId xmlns:a16="http://schemas.microsoft.com/office/drawing/2014/main" id="{7D8FBAFD-4A17-85E7-FC81-1D317133792E}"/>
              </a:ext>
            </a:extLst>
          </p:cNvPr>
          <p:cNvSpPr txBox="1"/>
          <p:nvPr/>
        </p:nvSpPr>
        <p:spPr>
          <a:xfrm>
            <a:off x="564543" y="1502797"/>
            <a:ext cx="10686553" cy="5389937"/>
          </a:xfrm>
          <a:prstGeom prst="rect">
            <a:avLst/>
          </a:prstGeom>
          <a:noFill/>
        </p:spPr>
        <p:txBody>
          <a:bodyPr wrap="square" rtlCol="1">
            <a:spAutoFit/>
          </a:bodyPr>
          <a:lstStyle/>
          <a:p>
            <a:pPr algn="r" rtl="1">
              <a:lnSpc>
                <a:spcPct val="107000"/>
              </a:lnSpc>
              <a:spcAft>
                <a:spcPts val="800"/>
              </a:spcAft>
            </a:pPr>
            <a:r>
              <a:rPr lang="he-IL" sz="2800" dirty="0">
                <a:effectLst/>
                <a:latin typeface="Calibri" panose="020F0502020204030204" pitchFamily="34" charset="0"/>
                <a:ea typeface="Calibri" panose="020F0502020204030204" pitchFamily="34" charset="0"/>
                <a:cs typeface="Arial" panose="020B0604020202020204" pitchFamily="34" charset="0"/>
              </a:rPr>
              <a:t>ילד שהגיע הביתה כעוס ומתוסכל על שפגעו בו, זקוק להכרה ברגשות. אדם צריך שייכות, הזדהות.  בדידות הוא דבר נורא. בשעת שמחה אדם צריך אנשים שישמחו </a:t>
            </a:r>
            <a:r>
              <a:rPr lang="he-IL" sz="2800" dirty="0" err="1">
                <a:effectLst/>
                <a:latin typeface="Calibri" panose="020F0502020204030204" pitchFamily="34" charset="0"/>
                <a:ea typeface="Calibri" panose="020F0502020204030204" pitchFamily="34" charset="0"/>
                <a:cs typeface="Arial" panose="020B0604020202020204" pitchFamily="34" charset="0"/>
              </a:rPr>
              <a:t>איתו</a:t>
            </a:r>
            <a:r>
              <a:rPr lang="he-IL" sz="2800" dirty="0">
                <a:effectLst/>
                <a:latin typeface="Calibri" panose="020F0502020204030204" pitchFamily="34" charset="0"/>
                <a:ea typeface="Calibri" panose="020F0502020204030204" pitchFamily="34" charset="0"/>
                <a:cs typeface="Arial" panose="020B0604020202020204" pitchFamily="34" charset="0"/>
              </a:rPr>
              <a:t>, וכן ח"ו במצב של </a:t>
            </a:r>
            <a:r>
              <a:rPr lang="he-IL" sz="2800" dirty="0">
                <a:latin typeface="Calibri" panose="020F0502020204030204" pitchFamily="34" charset="0"/>
                <a:ea typeface="Calibri" panose="020F0502020204030204" pitchFamily="34" charset="0"/>
                <a:cs typeface="Arial" panose="020B0604020202020204" pitchFamily="34" charset="0"/>
              </a:rPr>
              <a:t>שבר. </a:t>
            </a:r>
            <a:endParaRPr lang="en-US" sz="28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800" dirty="0">
                <a:effectLst/>
                <a:latin typeface="Calibri" panose="020F0502020204030204" pitchFamily="34" charset="0"/>
                <a:ea typeface="Calibri" panose="020F0502020204030204" pitchFamily="34" charset="0"/>
                <a:cs typeface="Arial" panose="020B0604020202020204" pitchFamily="34" charset="0"/>
              </a:rPr>
              <a:t>הכרה  ברגשות אין הכוונה שמסכימים </a:t>
            </a:r>
            <a:r>
              <a:rPr lang="he-IL" sz="2800" dirty="0" err="1">
                <a:effectLst/>
                <a:latin typeface="Calibri" panose="020F0502020204030204" pitchFamily="34" charset="0"/>
                <a:ea typeface="Calibri" panose="020F0502020204030204" pitchFamily="34" charset="0"/>
                <a:cs typeface="Arial" panose="020B0604020202020204" pitchFamily="34" charset="0"/>
              </a:rPr>
              <a:t>איתו</a:t>
            </a:r>
            <a:r>
              <a:rPr lang="he-IL" sz="2800" dirty="0">
                <a:effectLst/>
                <a:latin typeface="Calibri" panose="020F0502020204030204" pitchFamily="34" charset="0"/>
                <a:ea typeface="Calibri" panose="020F0502020204030204" pitchFamily="34" charset="0"/>
                <a:cs typeface="Arial" panose="020B0604020202020204" pitchFamily="34" charset="0"/>
              </a:rPr>
              <a:t>, אלא הכוונה שמבינים אותו ומזדהים </a:t>
            </a:r>
            <a:r>
              <a:rPr lang="he-IL" sz="2800" dirty="0" err="1">
                <a:effectLst/>
                <a:latin typeface="Calibri" panose="020F0502020204030204" pitchFamily="34" charset="0"/>
                <a:ea typeface="Calibri" panose="020F0502020204030204" pitchFamily="34" charset="0"/>
                <a:cs typeface="Arial" panose="020B0604020202020204" pitchFamily="34" charset="0"/>
              </a:rPr>
              <a:t>איתו</a:t>
            </a:r>
            <a:r>
              <a:rPr lang="he-IL" sz="2800" dirty="0">
                <a:effectLst/>
                <a:latin typeface="Calibri" panose="020F0502020204030204" pitchFamily="34" charset="0"/>
                <a:ea typeface="Calibri" panose="020F0502020204030204" pitchFamily="34" charset="0"/>
                <a:cs typeface="Arial" panose="020B0604020202020204" pitchFamily="34" charset="0"/>
              </a:rPr>
              <a:t>. זה נותן לו את התמיכה  הרגשית.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800" dirty="0">
                <a:effectLst/>
                <a:latin typeface="Calibri" panose="020F0502020204030204" pitchFamily="34" charset="0"/>
                <a:ea typeface="Calibri" panose="020F0502020204030204" pitchFamily="34" charset="0"/>
                <a:cs typeface="Arial" panose="020B0604020202020204" pitchFamily="34" charset="0"/>
              </a:rPr>
              <a:t>בחור שמגיע הביתה ומתלונן שהמשגיח פגע בו וכולם מסתכלים עליו, אם האבא יגיד לו  שהמשגיח לא התכוון ואף אחד לא שם לב והכל רק דמיונות, זה לא יעזור לבחור.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800" dirty="0">
                <a:effectLst/>
                <a:latin typeface="Calibri" panose="020F0502020204030204" pitchFamily="34" charset="0"/>
                <a:ea typeface="Calibri" panose="020F0502020204030204" pitchFamily="34" charset="0"/>
                <a:cs typeface="Arial" panose="020B0604020202020204" pitchFamily="34" charset="0"/>
              </a:rPr>
              <a:t>הוא צריך שיכירו ברגש  שלו, ואח"כ אפשר להמשיך ללכת </a:t>
            </a:r>
            <a:r>
              <a:rPr lang="he-IL" sz="2800" dirty="0" err="1">
                <a:effectLst/>
                <a:latin typeface="Calibri" panose="020F0502020204030204" pitchFamily="34" charset="0"/>
                <a:ea typeface="Calibri" panose="020F0502020204030204" pitchFamily="34" charset="0"/>
                <a:cs typeface="Arial" panose="020B0604020202020204" pitchFamily="34" charset="0"/>
              </a:rPr>
              <a:t>איתו</a:t>
            </a:r>
            <a:r>
              <a:rPr lang="he-IL" sz="2800" dirty="0">
                <a:effectLst/>
                <a:latin typeface="Calibri" panose="020F0502020204030204" pitchFamily="34" charset="0"/>
                <a:ea typeface="Calibri" panose="020F0502020204030204" pitchFamily="34" charset="0"/>
                <a:cs typeface="Arial" panose="020B0604020202020204" pitchFamily="34" charset="0"/>
              </a:rPr>
              <a:t> "אז מה אם מסתכלים עליך".</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2234443629"/>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circle(in)">
                                      <p:cBhvr>
                                        <p:cTn id="21"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964025-34DF-1240-2458-E5CF2DA34DA4}"/>
              </a:ext>
            </a:extLst>
          </p:cNvPr>
          <p:cNvSpPr>
            <a:spLocks noGrp="1"/>
          </p:cNvSpPr>
          <p:nvPr>
            <p:ph type="title"/>
          </p:nvPr>
        </p:nvSpPr>
        <p:spPr>
          <a:xfrm>
            <a:off x="862053" y="97277"/>
            <a:ext cx="10515600" cy="1167319"/>
          </a:xfrm>
          <a:blipFill>
            <a:blip r:embed="rId2"/>
            <a:tile tx="0" ty="0" sx="100000" sy="100000" flip="none" algn="tl"/>
          </a:blipFill>
        </p:spPr>
        <p:txBody>
          <a:bodyPr>
            <a:normAutofit/>
          </a:bodyPr>
          <a:lstStyle/>
          <a:p>
            <a:pPr algn="ctr"/>
            <a:r>
              <a:rPr lang="he-IL" sz="6500" b="1" dirty="0">
                <a:solidFill>
                  <a:schemeClr val="accent6">
                    <a:lumMod val="75000"/>
                  </a:schemeClr>
                </a:solidFill>
                <a:effectLst>
                  <a:glow rad="101600">
                    <a:schemeClr val="accent5">
                      <a:satMod val="175000"/>
                      <a:alpha val="40000"/>
                    </a:schemeClr>
                  </a:glow>
                </a:effectLst>
                <a:latin typeface="Segoe UI" panose="020B0502040204020203" pitchFamily="34" charset="0"/>
              </a:rPr>
              <a:t>הכרה ברגשות - סוגים</a:t>
            </a:r>
          </a:p>
        </p:txBody>
      </p:sp>
      <p:sp>
        <p:nvSpPr>
          <p:cNvPr id="6" name="תיבת טקסט 5">
            <a:extLst>
              <a:ext uri="{FF2B5EF4-FFF2-40B4-BE49-F238E27FC236}">
                <a16:creationId xmlns:a16="http://schemas.microsoft.com/office/drawing/2014/main" id="{7D8FBAFD-4A17-85E7-FC81-1D317133792E}"/>
              </a:ext>
            </a:extLst>
          </p:cNvPr>
          <p:cNvSpPr txBox="1"/>
          <p:nvPr/>
        </p:nvSpPr>
        <p:spPr>
          <a:xfrm>
            <a:off x="596348" y="1470992"/>
            <a:ext cx="10686553" cy="5262979"/>
          </a:xfrm>
          <a:prstGeom prst="rect">
            <a:avLst/>
          </a:prstGeom>
          <a:noFill/>
        </p:spPr>
        <p:txBody>
          <a:bodyPr wrap="square" rtlCol="1">
            <a:spAutoFit/>
          </a:bodyPr>
          <a:lstStyle/>
          <a:p>
            <a:pPr algn="just"/>
            <a:r>
              <a:rPr lang="he-IL" sz="2800" dirty="0"/>
              <a:t>ישנם כמה סוגי הכרה ברגשות: </a:t>
            </a:r>
            <a:endParaRPr lang="en-US" sz="2800" dirty="0"/>
          </a:p>
          <a:p>
            <a:pPr algn="just"/>
            <a:r>
              <a:rPr lang="he-IL" sz="2800" dirty="0"/>
              <a:t>1. </a:t>
            </a:r>
            <a:r>
              <a:rPr lang="he-IL" sz="2800" dirty="0">
                <a:highlight>
                  <a:srgbClr val="FF00FF"/>
                </a:highlight>
              </a:rPr>
              <a:t>הקשבה: </a:t>
            </a:r>
            <a:r>
              <a:rPr lang="he-IL" sz="2800" dirty="0"/>
              <a:t>ההקשבה וההזדהות נותנת תמיכה רגשית. זה הרעיון של ביקור חולים, שנמצאים </a:t>
            </a:r>
            <a:r>
              <a:rPr lang="he-IL" sz="2800" dirty="0" err="1"/>
              <a:t>איתו</a:t>
            </a:r>
            <a:r>
              <a:rPr lang="he-IL" sz="2800" dirty="0"/>
              <a:t>, גם אם אין במה להרגיע אותו ולעזור לו. </a:t>
            </a:r>
            <a:endParaRPr lang="en-US" sz="2800" dirty="0"/>
          </a:p>
          <a:p>
            <a:pPr algn="just"/>
            <a:r>
              <a:rPr lang="he-IL" sz="2800" dirty="0"/>
              <a:t>2. </a:t>
            </a:r>
            <a:r>
              <a:rPr lang="he-IL" sz="2800" dirty="0">
                <a:highlight>
                  <a:srgbClr val="FF00FF"/>
                </a:highlight>
              </a:rPr>
              <a:t>שיקוף הרגש: </a:t>
            </a:r>
            <a:r>
              <a:rPr lang="he-IL" sz="2800" dirty="0"/>
              <a:t>לתת מילים לרגש, כמו "אוי ווי". הזדהות עם מה שהוא מרגיש. זה כמו לתת אישור שקלטתי את הרגש. </a:t>
            </a:r>
            <a:endParaRPr lang="en-US" sz="2800" dirty="0"/>
          </a:p>
          <a:p>
            <a:pPr algn="just"/>
            <a:r>
              <a:rPr lang="he-IL" sz="2800" dirty="0"/>
              <a:t>3. </a:t>
            </a:r>
            <a:r>
              <a:rPr lang="he-IL" sz="2800" dirty="0">
                <a:highlight>
                  <a:srgbClr val="FF00FF"/>
                </a:highlight>
              </a:rPr>
              <a:t>שיהום, נתינת שם לרגש: </a:t>
            </a:r>
            <a:r>
              <a:rPr lang="he-IL" sz="2800" dirty="0"/>
              <a:t>כשאדם כועס הוא בסערה רגשית ויכול להיות לו הצפת רגשות. רגשות זה מעגלים שמעוררים עוד מעגלים, </a:t>
            </a:r>
            <a:r>
              <a:rPr lang="he-IL" sz="2800" dirty="0" err="1"/>
              <a:t>הכל</a:t>
            </a:r>
            <a:r>
              <a:rPr lang="he-IL" sz="2800" dirty="0"/>
              <a:t> נהיה שחור והוא מתחיל להתלונן על כל מיני דברים שבכלל לא קשורים. </a:t>
            </a:r>
          </a:p>
          <a:p>
            <a:pPr algn="just"/>
            <a:r>
              <a:rPr lang="he-IL" sz="2800" dirty="0"/>
              <a:t>לזה צריך לשלול את כל שאר הדברים ולהראות שזה בכלל לא נורא כל כך, ואז לבודד את הרגש שעכשיו באמת כואב ולהעמיד אותו בפני עצמו. וכך תהיה ההתמודדות הרבה יותר קטנה וממוקדת. גם עצם 'אמירת' הרגש עוזרת להוציא את זה ממנו בחמישים אחוז.</a:t>
            </a:r>
            <a:endParaRPr lang="en-US" sz="2800" dirty="0"/>
          </a:p>
        </p:txBody>
      </p:sp>
    </p:spTree>
    <p:extLst>
      <p:ext uri="{BB962C8B-B14F-4D97-AF65-F5344CB8AC3E}">
        <p14:creationId xmlns:p14="http://schemas.microsoft.com/office/powerpoint/2010/main" val="1492241757"/>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3FCA4BD8-76A3-297D-956C-A6AEF3C203D7}"/>
              </a:ext>
            </a:extLst>
          </p:cNvPr>
          <p:cNvPicPr>
            <a:picLocks noChangeAspect="1"/>
          </p:cNvPicPr>
          <p:nvPr/>
        </p:nvPicPr>
        <p:blipFill>
          <a:blip r:embed="rId2"/>
          <a:stretch>
            <a:fillRect/>
          </a:stretch>
        </p:blipFill>
        <p:spPr>
          <a:xfrm>
            <a:off x="3496891" y="0"/>
            <a:ext cx="5198218" cy="6858000"/>
          </a:xfrm>
          <a:prstGeom prst="rect">
            <a:avLst/>
          </a:prstGeom>
        </p:spPr>
      </p:pic>
    </p:spTree>
    <p:extLst>
      <p:ext uri="{BB962C8B-B14F-4D97-AF65-F5344CB8AC3E}">
        <p14:creationId xmlns:p14="http://schemas.microsoft.com/office/powerpoint/2010/main" val="76238538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ריבועים גדולים ורחבים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286184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BAD42D-AE01-ED78-1A88-3E095A989275}"/>
              </a:ext>
            </a:extLst>
          </p:cNvPr>
          <p:cNvSpPr>
            <a:spLocks noGrp="1"/>
          </p:cNvSpPr>
          <p:nvPr>
            <p:ph type="title"/>
          </p:nvPr>
        </p:nvSpPr>
        <p:spPr/>
        <p:txBody>
          <a:bodyPr/>
          <a:lstStyle/>
          <a:p>
            <a:r>
              <a:rPr lang="he-IL" b="0" i="0" dirty="0">
                <a:solidFill>
                  <a:srgbClr val="171717"/>
                </a:solidFill>
                <a:effectLst/>
                <a:latin typeface="Assistant" pitchFamily="2" charset="-79"/>
                <a:cs typeface="Assistant" pitchFamily="2" charset="-79"/>
              </a:rPr>
              <a:t>הפסיכולוגיה החיובית</a:t>
            </a:r>
            <a:endParaRPr lang="he-IL" dirty="0"/>
          </a:p>
        </p:txBody>
      </p:sp>
      <p:sp>
        <p:nvSpPr>
          <p:cNvPr id="3" name="מציין מיקום תוכן 2">
            <a:extLst>
              <a:ext uri="{FF2B5EF4-FFF2-40B4-BE49-F238E27FC236}">
                <a16:creationId xmlns:a16="http://schemas.microsoft.com/office/drawing/2014/main" id="{B8BB332F-9107-4B26-3EC8-C69CBEA3D66E}"/>
              </a:ext>
            </a:extLst>
          </p:cNvPr>
          <p:cNvSpPr>
            <a:spLocks noGrp="1"/>
          </p:cNvSpPr>
          <p:nvPr>
            <p:ph idx="1"/>
          </p:nvPr>
        </p:nvSpPr>
        <p:spPr/>
        <p:txBody>
          <a:bodyPr>
            <a:normAutofit fontScale="62500" lnSpcReduction="20000"/>
          </a:bodyPr>
          <a:lstStyle/>
          <a:p>
            <a:pPr algn="just" rtl="1"/>
            <a:r>
              <a:rPr lang="he-IL" b="0" i="0" dirty="0">
                <a:solidFill>
                  <a:srgbClr val="171717"/>
                </a:solidFill>
                <a:effectLst/>
                <a:latin typeface="Assistant" pitchFamily="2" charset="-79"/>
                <a:cs typeface="Assistant" pitchFamily="2" charset="-79"/>
              </a:rPr>
              <a:t>הפסיכולוגיה החיובית הינה ענף בתחום הפסיכולוגיה החוקר את האושר, ההצלחה והסיפוק של בני אדם. הפסיכולוגיה החיובית הופיעה כתחום חדש בשנת 1998 על ידי מרטין </a:t>
            </a:r>
            <a:r>
              <a:rPr lang="he-IL" b="0" i="0" dirty="0" err="1">
                <a:solidFill>
                  <a:srgbClr val="171717"/>
                </a:solidFill>
                <a:effectLst/>
                <a:latin typeface="Assistant" pitchFamily="2" charset="-79"/>
                <a:cs typeface="Assistant" pitchFamily="2" charset="-79"/>
              </a:rPr>
              <a:t>סליגמן</a:t>
            </a:r>
            <a:r>
              <a:rPr lang="he-IL" b="0" i="0" dirty="0">
                <a:solidFill>
                  <a:srgbClr val="171717"/>
                </a:solidFill>
                <a:effectLst/>
                <a:latin typeface="Assistant" pitchFamily="2" charset="-79"/>
                <a:cs typeface="Assistant" pitchFamily="2" charset="-79"/>
              </a:rPr>
              <a:t> שכיהן כנשיא האגודה האמריקאית לפסיכולוגיה.</a:t>
            </a:r>
          </a:p>
          <a:p>
            <a:pPr algn="just" rtl="1"/>
            <a:r>
              <a:rPr lang="he-IL" b="0" i="0" dirty="0">
                <a:solidFill>
                  <a:srgbClr val="171717"/>
                </a:solidFill>
                <a:effectLst/>
                <a:latin typeface="Assistant" pitchFamily="2" charset="-79"/>
                <a:cs typeface="Assistant" pitchFamily="2" charset="-79"/>
              </a:rPr>
              <a:t>קבוצת פסיכולוגים בראשותו של מרטין </a:t>
            </a:r>
            <a:r>
              <a:rPr lang="he-IL" b="0" i="0" dirty="0" err="1">
                <a:solidFill>
                  <a:srgbClr val="171717"/>
                </a:solidFill>
                <a:effectLst/>
                <a:latin typeface="Assistant" pitchFamily="2" charset="-79"/>
                <a:cs typeface="Assistant" pitchFamily="2" charset="-79"/>
              </a:rPr>
              <a:t>סליגמן</a:t>
            </a:r>
            <a:r>
              <a:rPr lang="he-IL" b="0" i="0" dirty="0">
                <a:solidFill>
                  <a:srgbClr val="171717"/>
                </a:solidFill>
                <a:effectLst/>
                <a:latin typeface="Assistant" pitchFamily="2" charset="-79"/>
                <a:cs typeface="Assistant" pitchFamily="2" charset="-79"/>
              </a:rPr>
              <a:t> גילתה כי לפני התפתחות הפסיכולוגיה הקלאסית שיעור הדיכאונות הממוצע היה בין 1%-4%  ואילו שיעור הדיכאונות ברמה שפוגעת בתפקוד כיום עומד על 20%. המסקנה המתבקשת היא שהפסיכולוגיה הקלאסית שעוסקת בעיקר בחקר הפרעות התפתחותיות, הפרעות מנטליות, הפרעות נפשיות </a:t>
            </a:r>
            <a:r>
              <a:rPr lang="he-IL" b="0" i="0" dirty="0" err="1">
                <a:solidFill>
                  <a:srgbClr val="171717"/>
                </a:solidFill>
                <a:effectLst/>
                <a:latin typeface="Assistant" pitchFamily="2" charset="-79"/>
                <a:cs typeface="Assistant" pitchFamily="2" charset="-79"/>
              </a:rPr>
              <a:t>וכיוב</a:t>
            </a:r>
            <a:r>
              <a:rPr lang="he-IL" b="0" i="0" dirty="0">
                <a:solidFill>
                  <a:srgbClr val="171717"/>
                </a:solidFill>
                <a:effectLst/>
                <a:latin typeface="Assistant" pitchFamily="2" charset="-79"/>
                <a:cs typeface="Assistant" pitchFamily="2" charset="-79"/>
              </a:rPr>
              <a:t>' לא הצליחה להשיג את ייעודה וכי חקר ההפרעות לא הניב תוצאות למניעתן או להפחתתן.</a:t>
            </a:r>
          </a:p>
          <a:p>
            <a:pPr algn="just" rtl="1"/>
            <a:r>
              <a:rPr lang="he-IL" b="0" i="0" dirty="0">
                <a:solidFill>
                  <a:srgbClr val="171717"/>
                </a:solidFill>
                <a:effectLst/>
                <a:latin typeface="Assistant" pitchFamily="2" charset="-79"/>
                <a:cs typeface="Assistant" pitchFamily="2" charset="-79"/>
              </a:rPr>
              <a:t>ארגון הבריאות העולמי צופה שעד שנת 2030 יהיה הדיכאון המחלה החמורה ביותר לאנושות שתפגע בתוחלת החיים ובאיכות החיים. דיכאון משפיע באופן מובהק על המערכת החיסונית שלנו והוא נחשב למחלה מקצרת חיים יותר מכל מחלה אחרת!</a:t>
            </a:r>
          </a:p>
          <a:p>
            <a:pPr algn="just" rtl="1"/>
            <a:r>
              <a:rPr lang="he-IL" b="0" i="0" dirty="0">
                <a:solidFill>
                  <a:srgbClr val="171717"/>
                </a:solidFill>
                <a:effectLst/>
                <a:latin typeface="Assistant" pitchFamily="2" charset="-79"/>
                <a:cs typeface="Assistant" pitchFamily="2" charset="-79"/>
              </a:rPr>
              <a:t>הפסיכולוגיה החיובית היא למעשה רפואה מונעת החוקרת מדוע אנשים </a:t>
            </a:r>
            <a:r>
              <a:rPr lang="he-IL" b="0" i="0" dirty="0" err="1">
                <a:solidFill>
                  <a:srgbClr val="171717"/>
                </a:solidFill>
                <a:effectLst/>
                <a:latin typeface="Assistant" pitchFamily="2" charset="-79"/>
                <a:cs typeface="Assistant" pitchFamily="2" charset="-79"/>
              </a:rPr>
              <a:t>מסויימים</a:t>
            </a:r>
            <a:r>
              <a:rPr lang="he-IL" b="0" i="0" dirty="0">
                <a:solidFill>
                  <a:srgbClr val="171717"/>
                </a:solidFill>
                <a:effectLst/>
                <a:latin typeface="Assistant" pitchFamily="2" charset="-79"/>
                <a:cs typeface="Assistant" pitchFamily="2" charset="-79"/>
              </a:rPr>
              <a:t> מאושרים יותר ועמידים יותר לטלטלות החיים. מחקרים שנעשו בארה"ב הוכיחו כי ניתן להוריד את שיעור הסובלים מדיכאון ביותר מ- 50% על ידי רפואה פסיכולוגית מונעת. הפסיכולוגיה החיובית מנסה למצוא ולטפח את החוזקות, התכונות החיוביות, העוצמות הפנימיות ואת הכישרונות של בני האדם במטרה לאפשר לנו לחיות חיים מספקים יותר, בריאים יותר ואפקטיביים יותר. מתן כלים לחוסן נפשי, חינוך לאיכות חיים, כלים להגברת האושר והסיפוק הם רק חלק מהנגזרות של הפסיכולוגיה החיובית.</a:t>
            </a:r>
          </a:p>
          <a:p>
            <a:pPr algn="just" rtl="1"/>
            <a:r>
              <a:rPr lang="he-IL" b="0" i="0" dirty="0">
                <a:solidFill>
                  <a:srgbClr val="171717"/>
                </a:solidFill>
                <a:effectLst/>
                <a:latin typeface="Assistant" pitchFamily="2" charset="-79"/>
                <a:cs typeface="Assistant" pitchFamily="2" charset="-79"/>
              </a:rPr>
              <a:t>יותר ויותר ארגונים מאמצים את הפסיכולוגיה החיובית מתוך הבנה כי המשאב האנושי בארגונים הינו המשאב היקר והחשוב ביותר ויש לטפחו על מנת להפיק את מירב התוצאות. התפיסה הרווחת היום היא עובד מרוצה = לקוח מרוצה = בעלי מניות מרוצים. יישום הפסיכולוגיה החיובית בעולם העסקים יכול להניב לארגון עובדים טובים יותר, יעילים יותר, יצירתיים יותר, </a:t>
            </a:r>
            <a:r>
              <a:rPr lang="he-IL" b="0" i="0" dirty="0" err="1">
                <a:solidFill>
                  <a:srgbClr val="171717"/>
                </a:solidFill>
                <a:effectLst/>
                <a:latin typeface="Assistant" pitchFamily="2" charset="-79"/>
                <a:cs typeface="Assistant" pitchFamily="2" charset="-79"/>
              </a:rPr>
              <a:t>שירותיים</a:t>
            </a:r>
            <a:r>
              <a:rPr lang="he-IL" b="0" i="0" dirty="0">
                <a:solidFill>
                  <a:srgbClr val="171717"/>
                </a:solidFill>
                <a:effectLst/>
                <a:latin typeface="Assistant" pitchFamily="2" charset="-79"/>
                <a:cs typeface="Assistant" pitchFamily="2" charset="-79"/>
              </a:rPr>
              <a:t> יותר, מסורים יותר, בריאים יותר ואפילו תחלופת עובדים נמוכה יותר. כך שארגונים המשכילים לפתח את ההון האנושי זוכים גם לתוצאות בשורה התחתונה הלוא היא שורת הרווח הכלכלי.</a:t>
            </a:r>
          </a:p>
          <a:p>
            <a:endParaRPr lang="he-IL" dirty="0"/>
          </a:p>
        </p:txBody>
      </p:sp>
    </p:spTree>
    <p:extLst>
      <p:ext uri="{BB962C8B-B14F-4D97-AF65-F5344CB8AC3E}">
        <p14:creationId xmlns:p14="http://schemas.microsoft.com/office/powerpoint/2010/main" val="3028622145"/>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scene3d>
              <a:camera prst="orthographicFront"/>
              <a:lightRig rig="threePt" dir="t"/>
            </a:scene3d>
            <a:sp3d extrusionH="57150">
              <a:bevelT w="406400" h="38100" prst="relaxedInset"/>
            </a:sp3d>
          </a:bodyPr>
          <a:lstStyle/>
          <a:p>
            <a:pPr algn="ctr"/>
            <a:r>
              <a:rPr lang="he-IL" dirty="0">
                <a:effectLst>
                  <a:glow rad="876300">
                    <a:schemeClr val="accent2">
                      <a:satMod val="175000"/>
                      <a:alpha val="40000"/>
                    </a:schemeClr>
                  </a:glow>
                </a:effectLst>
              </a:rPr>
              <a:t>מודעות לרגש שפועל – עוזרת מאוד להתגבר</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50572776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תיבת טקסט 2">
            <a:extLst>
              <a:ext uri="{FF2B5EF4-FFF2-40B4-BE49-F238E27FC236}">
                <a16:creationId xmlns:a16="http://schemas.microsoft.com/office/drawing/2014/main" id="{52E42CDC-C2BC-F6B7-C100-E42DC350FCA4}"/>
              </a:ext>
            </a:extLst>
          </p:cNvPr>
          <p:cNvSpPr txBox="1"/>
          <p:nvPr/>
        </p:nvSpPr>
        <p:spPr>
          <a:xfrm>
            <a:off x="834887" y="6228000"/>
            <a:ext cx="10511624" cy="800219"/>
          </a:xfrm>
          <a:prstGeom prst="rect">
            <a:avLst/>
          </a:prstGeom>
          <a:noFill/>
        </p:spPr>
        <p:txBody>
          <a:bodyPr wrap="square" rtlCol="1">
            <a:spAutoFit/>
          </a:bodyPr>
          <a:lstStyle/>
          <a:p>
            <a:r>
              <a:rPr lang="he-IL" sz="1400" b="1" kern="100" dirty="0">
                <a:effectLst/>
                <a:latin typeface="Calibri" panose="020F0502020204030204" pitchFamily="34" charset="0"/>
                <a:ea typeface="Calibri" panose="020F0502020204030204" pitchFamily="34" charset="0"/>
                <a:cs typeface="DBS-Stam-n" pitchFamily="2" charset="-79"/>
              </a:rPr>
              <a:t>מסקנה:</a:t>
            </a:r>
            <a:r>
              <a:rPr lang="he-IL" sz="1400" kern="100" dirty="0">
                <a:effectLst/>
                <a:latin typeface="Calibri" panose="020F0502020204030204" pitchFamily="34" charset="0"/>
                <a:ea typeface="Calibri" panose="020F0502020204030204" pitchFamily="34" charset="0"/>
                <a:cs typeface="DBS-Stam-n" pitchFamily="2" charset="-79"/>
              </a:rPr>
              <a:t> כאשר האדם מודע – בידיעה הכרתית – שמה שהוא פועל זה לא טוב בשבילו – ונובע רק מחמת רגש שלילי שעובר בו עכשיו זמנית, ובאמת דבר זה יגרום לו בסוף הרבה יותר סבל, זה יגרום לו שלא לעשות את הדבר. </a:t>
            </a:r>
            <a:endParaRPr lang="en-US" sz="1400" kern="100" dirty="0">
              <a:effectLst/>
              <a:latin typeface="Calibri" panose="020F0502020204030204" pitchFamily="34" charset="0"/>
              <a:ea typeface="Calibri" panose="020F0502020204030204" pitchFamily="34" charset="0"/>
              <a:cs typeface="DBS-Stam-n" pitchFamily="2" charset="-79"/>
            </a:endParaRPr>
          </a:p>
          <a:p>
            <a:endParaRPr lang="he-IL" dirty="0"/>
          </a:p>
        </p:txBody>
      </p:sp>
    </p:spTree>
    <p:extLst>
      <p:ext uri="{BB962C8B-B14F-4D97-AF65-F5344CB8AC3E}">
        <p14:creationId xmlns:p14="http://schemas.microsoft.com/office/powerpoint/2010/main" val="2404675469"/>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1403320"/>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ריבועים גדולים ורחבים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8369627"/>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ריבועים גדולים ורחבים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515034657"/>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5141842"/>
      </p:ext>
    </p:extLst>
  </p:cSld>
  <p:clrMapOvr>
    <a:masterClrMapping/>
  </p:clrMapOvr>
  <mc:AlternateContent xmlns:mc="http://schemas.openxmlformats.org/markup-compatibility/2006">
    <mc:Choice xmlns:p14="http://schemas.microsoft.com/office/powerpoint/2010/main" Requires="p14">
      <p:transition spd="slow" p14:dur="2000">
        <p:wipe dir="r"/>
      </p:transition>
    </mc:Choice>
    <mc:Fallback>
      <p:transition spd="slow">
        <p:wipe dir="r"/>
      </p:transition>
    </mc:Fallback>
  </mc:AlternateContent>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של Offic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0257844_TF45331398_Win32new" id="{16C1CB02-2DCB-4D1B-8D54-0FABF6BB615A}" vid="{C50BB2EE-AD55-418B-A942-8443BDB6EA6B}"/>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36716</TotalTime>
  <Words>12719</Words>
  <Application>Microsoft Office PowerPoint</Application>
  <PresentationFormat>מסך רחב</PresentationFormat>
  <Paragraphs>706</Paragraphs>
  <Slides>69</Slides>
  <Notes>45</Notes>
  <HiddenSlides>0</HiddenSlides>
  <MMClips>0</MMClips>
  <ScaleCrop>false</ScaleCrop>
  <HeadingPairs>
    <vt:vector size="6" baseType="variant">
      <vt:variant>
        <vt:lpstr>גופנים בשימוש</vt:lpstr>
      </vt:variant>
      <vt:variant>
        <vt:i4>8</vt:i4>
      </vt:variant>
      <vt:variant>
        <vt:lpstr>ערכת נושא</vt:lpstr>
      </vt:variant>
      <vt:variant>
        <vt:i4>2</vt:i4>
      </vt:variant>
      <vt:variant>
        <vt:lpstr>כותרות שקופיות</vt:lpstr>
      </vt:variant>
      <vt:variant>
        <vt:i4>69</vt:i4>
      </vt:variant>
    </vt:vector>
  </HeadingPairs>
  <TitlesOfParts>
    <vt:vector size="79" baseType="lpstr">
      <vt:lpstr>Arial</vt:lpstr>
      <vt:lpstr>Assistant</vt:lpstr>
      <vt:lpstr>Calibri</vt:lpstr>
      <vt:lpstr>Calibri Light</vt:lpstr>
      <vt:lpstr>Guttman Drogolin</vt:lpstr>
      <vt:lpstr>Segoe UI</vt:lpstr>
      <vt:lpstr>Tahoma</vt:lpstr>
      <vt:lpstr>Wingdings</vt:lpstr>
      <vt:lpstr>ערכת נושא Office</vt:lpstr>
      <vt:lpstr>ערכת נושא של Office</vt:lpstr>
      <vt:lpstr>הדרך לעורר רגשות</vt:lpstr>
      <vt:lpstr>הקדמה ופתיחה</vt:lpstr>
      <vt:lpstr>מצגת של PowerPoint‏</vt:lpstr>
      <vt:lpstr>הקדמה ופתיחה</vt:lpstr>
      <vt:lpstr>מצגת של PowerPoint‏</vt:lpstr>
      <vt:lpstr>מעלת הרגש בהצלחה בחיים</vt:lpstr>
      <vt:lpstr>מצגת של PowerPoint‏</vt:lpstr>
      <vt:lpstr>שאלון אינטליגנציה רגשית- הבנת רגשות </vt:lpstr>
      <vt:lpstr>האם ביהדות חשוב רגשות</vt:lpstr>
      <vt:lpstr>ויכוח החסיד והחכם</vt:lpstr>
      <vt:lpstr>השכל מול הרגש בעולם היהודי</vt:lpstr>
      <vt:lpstr>שכל מול לב</vt:lpstr>
      <vt:lpstr>איך עושים מצוות עם רגש?</vt:lpstr>
      <vt:lpstr>דוגמאות לחוויה יהודית</vt:lpstr>
      <vt:lpstr>מצגת של PowerPoint‏</vt:lpstr>
      <vt:lpstr>מצגת של PowerPoint‏</vt:lpstr>
      <vt:lpstr>חובת התלמידים</vt:lpstr>
      <vt:lpstr>רגשות רוחניים?</vt:lpstr>
      <vt:lpstr>איחוד חמה ולבנה</vt:lpstr>
      <vt:lpstr>שלושה סוגי לוחות שנה</vt:lpstr>
      <vt:lpstr>שלוש סוגים בקיום המצוות</vt:lpstr>
      <vt:lpstr>יעדים עיקריים</vt:lpstr>
      <vt:lpstr>איך לדבר על רגשות?</vt:lpstr>
      <vt:lpstr>פיתוח עולם הרגש</vt:lpstr>
      <vt:lpstr>מצגת של PowerPoint‏</vt:lpstr>
      <vt:lpstr>לדבר עם רגש</vt:lpstr>
      <vt:lpstr>ההקדמה למתן תורה</vt:lpstr>
      <vt:lpstr>הָרֶגֶשׁ הוּא הַבָּסִיס שֶׁל כָּל אָדָם</vt:lpstr>
      <vt:lpstr>מצגת של PowerPoint‏</vt:lpstr>
      <vt:lpstr>שלושת המרכזים</vt:lpstr>
      <vt:lpstr>מצגת של PowerPoint‏</vt:lpstr>
      <vt:lpstr>מהו רגש</vt:lpstr>
      <vt:lpstr>רגש לעומת הרגשה</vt:lpstr>
      <vt:lpstr>מהם המפתחות לעונג הולך וגדל בחיבור לרגש  </vt:lpstr>
      <vt:lpstr>       רגשות חיובים                     רגשות שלילים</vt:lpstr>
      <vt:lpstr>כיצד בני אדם מפתחים חוש מוסרי?  מי החליט מהו רגש חיובי ומהו שלילי?</vt:lpstr>
      <vt:lpstr>התועלת שברגשות</vt:lpstr>
      <vt:lpstr>כיצד להתפטר מרגש שלילי?</vt:lpstr>
      <vt:lpstr>ריבועים גדולים ורחבים</vt:lpstr>
      <vt:lpstr>בין פסיכותרפיה לתורה</vt:lpstr>
      <vt:lpstr>מה זו אינטליגנציה רגשית(E.Q.) ?</vt:lpstr>
      <vt:lpstr>מצגת של PowerPoint‏</vt:lpstr>
      <vt:lpstr>מצגת של PowerPoint‏</vt:lpstr>
      <vt:lpstr>מצגת של PowerPoint‏</vt:lpstr>
      <vt:lpstr>"איך העונג עובד"?</vt:lpstr>
      <vt:lpstr>מדוע מודעות לרגשות – מגבירה את הרגש?</vt:lpstr>
      <vt:lpstr>כוח הדיבור</vt:lpstr>
      <vt:lpstr>הפה הכוח להעמיק את החיבור לעונג</vt:lpstr>
      <vt:lpstr>מחשבה יוצרת מציאות</vt:lpstr>
      <vt:lpstr>מצגת של PowerPoint‏</vt:lpstr>
      <vt:lpstr>מילים עוצמתיות </vt:lpstr>
      <vt:lpstr>מה תורם לנו הרגש?</vt:lpstr>
      <vt:lpstr>ריבועים גדולים ורחבים</vt:lpstr>
      <vt:lpstr>ריבועים גדולים ורחבים</vt:lpstr>
      <vt:lpstr>פיתוח רגשות – ממבט יהודי?</vt:lpstr>
      <vt:lpstr>ריבועים גדולים ורחבים</vt:lpstr>
      <vt:lpstr>אנשים גדולים – רגשות גדולים (שעורי דעת)</vt:lpstr>
      <vt:lpstr>המשך</vt:lpstr>
      <vt:lpstr>בית הספר לפיתוח רגש אהבה</vt:lpstr>
      <vt:lpstr>הכשרה מעשית לאהבת השם   הרב גיפטער​ </vt:lpstr>
      <vt:lpstr>הכרה ברגשות</vt:lpstr>
      <vt:lpstr>הכרה ברגשות - סוגים</vt:lpstr>
      <vt:lpstr>מצגת של PowerPoint‏</vt:lpstr>
      <vt:lpstr>ריבועים גדולים ורחבים</vt:lpstr>
      <vt:lpstr>הפסיכולוגיה החיובית</vt:lpstr>
      <vt:lpstr>מודעות לרגש שפועל – עוזרת מאוד להתגבר</vt:lpstr>
      <vt:lpstr>מצגת של PowerPoint‏</vt:lpstr>
      <vt:lpstr>ריבועים גדולים ורחבים</vt:lpstr>
      <vt:lpstr>ריבועים גדולים ורחבים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הדרך לעורר רגשות</dc:title>
  <dc:creator>יהודה טאוב</dc:creator>
  <cp:lastModifiedBy>יהודה טאוב</cp:lastModifiedBy>
  <cp:revision>42</cp:revision>
  <cp:lastPrinted>2024-01-30T11:23:12Z</cp:lastPrinted>
  <dcterms:created xsi:type="dcterms:W3CDTF">2024-01-15T09:54:49Z</dcterms:created>
  <dcterms:modified xsi:type="dcterms:W3CDTF">2024-02-11T08:28:33Z</dcterms:modified>
</cp:coreProperties>
</file>