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Lst>
  <p:notesMasterIdLst>
    <p:notesMasterId r:id="rId39"/>
  </p:notesMasterIdLst>
  <p:sldIdLst>
    <p:sldId id="703" r:id="rId5"/>
    <p:sldId id="670" r:id="rId6"/>
    <p:sldId id="671" r:id="rId7"/>
    <p:sldId id="672" r:id="rId8"/>
    <p:sldId id="673" r:id="rId9"/>
    <p:sldId id="674" r:id="rId10"/>
    <p:sldId id="675" r:id="rId11"/>
    <p:sldId id="676" r:id="rId12"/>
    <p:sldId id="677" r:id="rId13"/>
    <p:sldId id="678" r:id="rId14"/>
    <p:sldId id="679" r:id="rId15"/>
    <p:sldId id="680" r:id="rId16"/>
    <p:sldId id="681" r:id="rId17"/>
    <p:sldId id="682" r:id="rId18"/>
    <p:sldId id="683" r:id="rId19"/>
    <p:sldId id="684" r:id="rId20"/>
    <p:sldId id="685" r:id="rId21"/>
    <p:sldId id="686" r:id="rId22"/>
    <p:sldId id="687" r:id="rId23"/>
    <p:sldId id="688" r:id="rId24"/>
    <p:sldId id="689" r:id="rId25"/>
    <p:sldId id="690" r:id="rId26"/>
    <p:sldId id="691" r:id="rId27"/>
    <p:sldId id="692" r:id="rId28"/>
    <p:sldId id="693" r:id="rId29"/>
    <p:sldId id="694" r:id="rId30"/>
    <p:sldId id="695" r:id="rId31"/>
    <p:sldId id="696" r:id="rId32"/>
    <p:sldId id="697" r:id="rId33"/>
    <p:sldId id="698" r:id="rId34"/>
    <p:sldId id="699" r:id="rId35"/>
    <p:sldId id="700" r:id="rId36"/>
    <p:sldId id="701" r:id="rId37"/>
    <p:sldId id="702" r:id="rId38"/>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703"/>
            <p14:sldId id="670"/>
            <p14:sldId id="671"/>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2" d="100"/>
          <a:sy n="92" d="100"/>
        </p:scale>
        <p:origin x="288" y="67"/>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כ"ה/אייר/תשפ"ד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6/2/2024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6/2/2024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6/2/2024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6/2/2024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6/2/2024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6/2/2024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6/2/2024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6/2/2024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6/2/2024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6/2/2024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6/2/2024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6/2/2024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6/2/2024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6/2/2024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6/2/2024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6/2/2024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6/2/2024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6/2/2024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9AC9C0-0D0F-D74C-46B4-BC5EFE6158F0}"/>
              </a:ext>
            </a:extLst>
          </p:cNvPr>
          <p:cNvSpPr>
            <a:spLocks noGrp="1"/>
          </p:cNvSpPr>
          <p:nvPr>
            <p:ph type="title"/>
          </p:nvPr>
        </p:nvSpPr>
        <p:spPr/>
        <p:txBody>
          <a:bodyPr/>
          <a:lstStyle/>
          <a:p>
            <a:r>
              <a:rPr lang="he-IL" dirty="0"/>
              <a:t>עולם הקבלה</a:t>
            </a:r>
          </a:p>
        </p:txBody>
      </p:sp>
      <p:sp>
        <p:nvSpPr>
          <p:cNvPr id="3" name="מציין מיקום תוכן 2">
            <a:extLst>
              <a:ext uri="{FF2B5EF4-FFF2-40B4-BE49-F238E27FC236}">
                <a16:creationId xmlns:a16="http://schemas.microsoft.com/office/drawing/2014/main" id="{CD5B2DC9-EFF5-04A4-0E20-E23EA07BA004}"/>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AA53E52-D3CB-85B6-F9A8-2DBC0F49A7A1}"/>
              </a:ext>
            </a:extLst>
          </p:cNvPr>
          <p:cNvSpPr>
            <a:spLocks noGrp="1"/>
          </p:cNvSpPr>
          <p:nvPr>
            <p:ph type="sldNum" sz="quarter" idx="12"/>
          </p:nvPr>
        </p:nvSpPr>
        <p:spPr/>
        <p:txBody>
          <a:bodyPr/>
          <a:lstStyle/>
          <a:p>
            <a:fld id="{519954A3-9DFD-4C44-94BA-B95130A3BA1C}" type="slidenum">
              <a:rPr lang="en-US" smtClean="0"/>
              <a:t>1</a:t>
            </a:fld>
            <a:endParaRPr lang="en-US" dirty="0"/>
          </a:p>
        </p:txBody>
      </p:sp>
      <p:pic>
        <p:nvPicPr>
          <p:cNvPr id="2050" name="Picture 2" descr="‫ניצוצות - משחק מעולם הקבלה‎‬‎">
            <a:extLst>
              <a:ext uri="{FF2B5EF4-FFF2-40B4-BE49-F238E27FC236}">
                <a16:creationId xmlns:a16="http://schemas.microsoft.com/office/drawing/2014/main" id="{8CFC6ADA-0CE9-BABB-B302-5F3CDE17F9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632" y="1896263"/>
            <a:ext cx="3621942" cy="3621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331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עולם היצירה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כפי שהבורא ברא את העולם יש מאין, כך בוראים גם בעלי הזוהר, וכפי שהאל ברא בדיבור, או בלשון אחר בהבל פה - כך גם הם. המלים היוצאות מפיהם של המקובלים הנאמנים, בוראות שמים חדשים וארץ חדשה. </a:t>
            </a:r>
          </a:p>
          <a:p>
            <a:r>
              <a:rPr lang="he-IL" dirty="0"/>
              <a:t>הזוהר מסביר זאת באריכות כבר בהקדמת הספר,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תיקון העולמות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אף למעלה מזה: כשם שהאל ברא את האדם, כך בורא האדם את האל. </a:t>
            </a:r>
          </a:p>
          <a:p>
            <a:r>
              <a:rPr lang="he-IL" dirty="0"/>
              <a:t>קביעה אחרונה זו לא נלקחה ממבקרי הדת, אלא מתודעת הזוהר עצמו, אשר מוצאת ביטוי חזק במיוחד בחלקי </a:t>
            </a:r>
            <a:r>
              <a:rPr lang="he-IL" dirty="0" err="1"/>
              <a:t>האידרות</a:t>
            </a:r>
            <a:r>
              <a:rPr lang="he-IL" dirty="0"/>
              <a:t>, </a:t>
            </a:r>
          </a:p>
          <a:p>
            <a:r>
              <a:rPr lang="he-IL" dirty="0"/>
              <a:t>אלה הם הכינוסים שבהם "מתקנים" אנשי הזוהר, תלמידי רשב"י, את "הפרצופים" האלוהיים באמצעות דרשותיהם.30</a:t>
            </a:r>
          </a:p>
          <a:p>
            <a:r>
              <a:rPr lang="he-IL" dirty="0"/>
              <a:t>"תיקון" זה פירושו גם עשייה, כפי שהכריז על כך רשב"י בעצמו בפתיחה </a:t>
            </a:r>
            <a:r>
              <a:rPr lang="he-IL" dirty="0" err="1"/>
              <a:t>לאידרא</a:t>
            </a:r>
            <a:r>
              <a:rPr lang="he-IL" dirty="0"/>
              <a:t> רבא:32 בלשון הפסוק:33 "עת לעשות לה'", כשהוא מפרש "לה'" – את ה'.</a:t>
            </a:r>
          </a:p>
          <a:p>
            <a:r>
              <a:rPr lang="he-IL" dirty="0"/>
              <a:t>רעיון עשיית הקב"ה בידי המקובלים מצוי במפורש ובפירוט גם במקום אחר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ויברא אלוקים את האדם בצלמו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אין לתמוה על הפסוק "ויברא </a:t>
            </a:r>
            <a:r>
              <a:rPr lang="he-IL" dirty="0" err="1"/>
              <a:t>אלהים</a:t>
            </a:r>
            <a:r>
              <a:rPr lang="he-IL" dirty="0"/>
              <a:t> את האדם בצלמו", שעורר הרבה תמיהות בין שוללי האנתרופומורפיזם בימי הביניים. </a:t>
            </a:r>
          </a:p>
          <a:p>
            <a:r>
              <a:rPr lang="he-IL" dirty="0"/>
              <a:t>לא על שוויון הצורה הכתוב מדבר, </a:t>
            </a:r>
          </a:p>
          <a:p>
            <a:r>
              <a:rPr lang="he-IL" dirty="0"/>
              <a:t>אלא על יסוד אחר המשותף לאדם ולאל - הוא כוח היצירה הנקרא זוהר. </a:t>
            </a:r>
          </a:p>
          <a:p>
            <a:r>
              <a:rPr lang="he-IL" dirty="0"/>
              <a:t>כי בבריאת האדם האציל לו האל מזוהרו וחלק עמו את אפשרות הבריאה.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ספר אהבה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אכן, ככל שנפליג לא נוכל להגזים במידת החיוב שהזוהר מתייחס לתחום הארוטי. </a:t>
            </a:r>
          </a:p>
          <a:p>
            <a:r>
              <a:rPr lang="he-IL" dirty="0"/>
              <a:t>אפשר לקבוע באופן חד משמעי: אין בספרות ישראל ספר ארוטי כספר הזוהר, </a:t>
            </a:r>
          </a:p>
          <a:p>
            <a:r>
              <a:rPr lang="he-IL" dirty="0"/>
              <a:t>ספר הארוס - שאין בו אפילו דף אחד חלק מן הארוס. </a:t>
            </a:r>
          </a:p>
          <a:p>
            <a:r>
              <a:rPr lang="he-IL" dirty="0"/>
              <a:t>השאיפה להתאחדות ארוטית היא עיקרו של הספר, שאיפה שמרווה את תבל כולה, כי תכלית כל המציאות היא הרמוניה וזיווג בין הזכר הקוסמי לבין הנקבה. </a:t>
            </a:r>
          </a:p>
          <a:p>
            <a:r>
              <a:rPr lang="he-IL" dirty="0"/>
              <a:t>הזיווג הוא גם תכלית האדם ותכלית הדת, ואף שיא </a:t>
            </a:r>
            <a:r>
              <a:rPr lang="he-IL" dirty="0" err="1"/>
              <a:t>המיסתורין</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שער השמים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pPr>
              <a:lnSpc>
                <a:spcPct val="150000"/>
              </a:lnSpc>
            </a:pPr>
            <a:r>
              <a:rPr lang="he-IL" dirty="0">
                <a:latin typeface="Times New Roman" panose="02020603050405020304" pitchFamily="18" charset="0"/>
                <a:ea typeface="Times New Roman" panose="02020603050405020304" pitchFamily="18" charset="0"/>
                <a:cs typeface="Arial" panose="020B0604020202020204" pitchFamily="34" charset="0"/>
              </a:rPr>
              <a:t>אָמַר (בראשית </a:t>
            </a:r>
            <a:r>
              <a:rPr lang="he-IL" dirty="0" err="1">
                <a:latin typeface="Times New Roman" panose="02020603050405020304" pitchFamily="18" charset="0"/>
                <a:ea typeface="Times New Roman" panose="02020603050405020304" pitchFamily="18" charset="0"/>
                <a:cs typeface="Arial" panose="020B0604020202020204" pitchFamily="34" charset="0"/>
              </a:rPr>
              <a:t>כח</a:t>
            </a:r>
            <a:r>
              <a:rPr lang="he-IL" dirty="0">
                <a:latin typeface="Times New Roman" panose="02020603050405020304" pitchFamily="18" charset="0"/>
                <a:ea typeface="Times New Roman" panose="02020603050405020304" pitchFamily="18" charset="0"/>
                <a:cs typeface="Arial" panose="020B0604020202020204" pitchFamily="34" charset="0"/>
              </a:rPr>
              <a:t>) אֵין זֶה כִּי אִם בֵּית </a:t>
            </a:r>
            <a:r>
              <a:rPr lang="he-IL" dirty="0" err="1">
                <a:latin typeface="Times New Roman" panose="02020603050405020304" pitchFamily="18" charset="0"/>
                <a:ea typeface="Times New Roman" panose="02020603050405020304" pitchFamily="18" charset="0"/>
                <a:cs typeface="Arial" panose="020B0604020202020204" pitchFamily="34" charset="0"/>
              </a:rPr>
              <a:t>אֱלֹהִים</a:t>
            </a:r>
            <a:r>
              <a:rPr lang="he-IL" dirty="0">
                <a:latin typeface="Times New Roman" panose="02020603050405020304" pitchFamily="18" charset="0"/>
                <a:ea typeface="Times New Roman" panose="02020603050405020304" pitchFamily="18" charset="0"/>
                <a:cs typeface="Arial" panose="020B0604020202020204" pitchFamily="34" charset="0"/>
              </a:rPr>
              <a:t>, אֵין זֶה</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(אין היסוד הנקרא זה, ונקרא כך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ע''ש</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שזן את ה (השכינה היא אות ה') (קהלת יעקוב)</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לְמֶהֱוֵי</a:t>
            </a:r>
            <a:r>
              <a:rPr lang="he-IL" dirty="0">
                <a:latin typeface="Times New Roman" panose="02020603050405020304" pitchFamily="18" charset="0"/>
                <a:ea typeface="Times New Roman" panose="02020603050405020304" pitchFamily="18" charset="0"/>
                <a:cs typeface="Arial" panose="020B0604020202020204" pitchFamily="34" charset="0"/>
              </a:rPr>
              <a:t> בָּטִיל. אֵין זֶה, </a:t>
            </a:r>
            <a:r>
              <a:rPr lang="he-IL" dirty="0" err="1">
                <a:latin typeface="Times New Roman" panose="02020603050405020304" pitchFamily="18" charset="0"/>
                <a:ea typeface="Times New Roman" panose="02020603050405020304" pitchFamily="18" charset="0"/>
                <a:cs typeface="Arial" panose="020B0604020202020204" pitchFamily="34" charset="0"/>
              </a:rPr>
              <a:t>לְאִשְׁתַּכְּחָא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בִּלְחוֹדוֹי</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(לא ראוי שיהיה בטל ולבדו מחמת שלא נשא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אשה</a:t>
            </a:r>
            <a:r>
              <a:rPr lang="he-IL" sz="1600" dirty="0">
                <a:latin typeface="Times New Roman" panose="02020603050405020304" pitchFamily="18" charset="0"/>
                <a:ea typeface="Times New Roman" panose="02020603050405020304" pitchFamily="18" charset="0"/>
                <a:cs typeface="Guttman Rashi" panose="02010401010101010101" pitchFamily="2" charset="-79"/>
              </a:rPr>
              <a:t>)</a:t>
            </a:r>
            <a:r>
              <a:rPr lang="he-IL" dirty="0">
                <a:latin typeface="Times New Roman" panose="02020603050405020304" pitchFamily="18" charset="0"/>
                <a:ea typeface="Times New Roman" panose="02020603050405020304" pitchFamily="18" charset="0"/>
                <a:cs typeface="Arial" panose="020B0604020202020204" pitchFamily="34" charset="0"/>
              </a:rPr>
              <a:t>, קְיָימָא </a:t>
            </a:r>
            <a:r>
              <a:rPr lang="he-IL" dirty="0" err="1">
                <a:latin typeface="Times New Roman" panose="02020603050405020304" pitchFamily="18" charset="0"/>
                <a:ea typeface="Times New Roman" panose="02020603050405020304" pitchFamily="18" charset="0"/>
                <a:cs typeface="Arial" panose="020B0604020202020204" pitchFamily="34" charset="0"/>
              </a:rPr>
              <a:t>דִילֵיה</a:t>
            </a:r>
            <a:r>
              <a:rPr lang="he-IL" dirty="0">
                <a:latin typeface="Times New Roman" panose="02020603050405020304" pitchFamily="18" charset="0"/>
                <a:ea typeface="Times New Roman" panose="02020603050405020304" pitchFamily="18" charset="0"/>
                <a:cs typeface="Arial" panose="020B0604020202020204" pitchFamily="34" charset="0"/>
              </a:rPr>
              <a:t>ּ לָאו </a:t>
            </a:r>
            <a:r>
              <a:rPr lang="he-IL" dirty="0" err="1">
                <a:latin typeface="Times New Roman" panose="02020603050405020304" pitchFamily="18" charset="0"/>
                <a:ea typeface="Times New Roman" panose="02020603050405020304" pitchFamily="18" charset="0"/>
                <a:cs typeface="Arial" panose="020B0604020202020204" pitchFamily="34" charset="0"/>
              </a:rPr>
              <a:t>אִיהו</a:t>
            </a:r>
            <a:r>
              <a:rPr lang="he-IL" dirty="0">
                <a:latin typeface="Times New Roman" panose="02020603050405020304" pitchFamily="18" charset="0"/>
                <a:ea typeface="Times New Roman" panose="02020603050405020304" pitchFamily="18" charset="0"/>
                <a:cs typeface="Arial" panose="020B0604020202020204" pitchFamily="34" charset="0"/>
              </a:rPr>
              <a:t>ּ אֶלָּא בֵּית </a:t>
            </a:r>
            <a:r>
              <a:rPr lang="he-IL" dirty="0" err="1">
                <a:latin typeface="Times New Roman" panose="02020603050405020304" pitchFamily="18" charset="0"/>
                <a:ea typeface="Times New Roman" panose="02020603050405020304" pitchFamily="18" charset="0"/>
                <a:cs typeface="Arial" panose="020B0604020202020204" pitchFamily="34" charset="0"/>
              </a:rPr>
              <a:t>אֱלֹהִים</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(הקיום שלו הוא רק בבית אלוקים/</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בכנס"י</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/באשה),</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לְאִשְׁתַּמְּשָׁא</a:t>
            </a:r>
            <a:r>
              <a:rPr lang="he-IL" dirty="0">
                <a:latin typeface="Times New Roman" panose="02020603050405020304" pitchFamily="18" charset="0"/>
                <a:ea typeface="Times New Roman" panose="02020603050405020304" pitchFamily="18" charset="0"/>
                <a:cs typeface="Arial" panose="020B0604020202020204" pitchFamily="34" charset="0"/>
              </a:rPr>
              <a:t> בֵּיהּ וּלְמֶעְבַּד בֵּיהּ </a:t>
            </a:r>
            <a:r>
              <a:rPr lang="he-IL" dirty="0" err="1">
                <a:latin typeface="Times New Roman" panose="02020603050405020304" pitchFamily="18" charset="0"/>
                <a:ea typeface="Times New Roman" panose="02020603050405020304" pitchFamily="18" charset="0"/>
                <a:cs typeface="Arial" panose="020B0604020202020204" pitchFamily="34" charset="0"/>
              </a:rPr>
              <a:t>פֵּירִין</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(להשתמש בו ולעשות בו נשמות שהם פירות של הקב"ה),</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וְלַאֲרָקָא</a:t>
            </a:r>
            <a:r>
              <a:rPr lang="he-IL" dirty="0">
                <a:latin typeface="Times New Roman" panose="02020603050405020304" pitchFamily="18" charset="0"/>
                <a:ea typeface="Times New Roman" panose="02020603050405020304" pitchFamily="18" charset="0"/>
                <a:cs typeface="Arial" panose="020B0604020202020204" pitchFamily="34" charset="0"/>
              </a:rPr>
              <a:t> בֵּיהּ </a:t>
            </a:r>
            <a:r>
              <a:rPr lang="he-IL" dirty="0" err="1">
                <a:latin typeface="Times New Roman" panose="02020603050405020304" pitchFamily="18" charset="0"/>
                <a:ea typeface="Times New Roman" panose="02020603050405020304" pitchFamily="18" charset="0"/>
                <a:cs typeface="Arial" panose="020B0604020202020204" pitchFamily="34" charset="0"/>
              </a:rPr>
              <a:t>בִּרְכָאן</a:t>
            </a:r>
            <a:r>
              <a:rPr lang="he-IL" dirty="0">
                <a:latin typeface="Times New Roman" panose="02020603050405020304" pitchFamily="18" charset="0"/>
                <a:ea typeface="Times New Roman" panose="02020603050405020304" pitchFamily="18" charset="0"/>
                <a:cs typeface="Arial" panose="020B0604020202020204" pitchFamily="34" charset="0"/>
              </a:rPr>
              <a:t> מִכָּל שָׁיְיפֵי גוּפָא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(ולהוריק ולהשפיע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בכנס"י</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שפע ברכות מכל חלקי הגוף העליון/מכל העולמות)</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דְּהַאי</a:t>
            </a:r>
            <a:r>
              <a:rPr lang="he-IL" dirty="0">
                <a:latin typeface="Times New Roman" panose="02020603050405020304" pitchFamily="18" charset="0"/>
                <a:ea typeface="Times New Roman" panose="02020603050405020304" pitchFamily="18" charset="0"/>
                <a:cs typeface="Arial" panose="020B0604020202020204" pitchFamily="34" charset="0"/>
              </a:rPr>
              <a:t> הוּא </a:t>
            </a:r>
            <a:r>
              <a:rPr lang="he-IL" dirty="0" err="1">
                <a:latin typeface="Times New Roman" panose="02020603050405020304" pitchFamily="18" charset="0"/>
                <a:ea typeface="Times New Roman" panose="02020603050405020304" pitchFamily="18" charset="0"/>
                <a:cs typeface="Arial" panose="020B0604020202020204" pitchFamily="34" charset="0"/>
              </a:rPr>
              <a:t>תַּרְעָא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דְּכָל</a:t>
            </a:r>
            <a:r>
              <a:rPr lang="he-IL" dirty="0">
                <a:latin typeface="Times New Roman" panose="02020603050405020304" pitchFamily="18" charset="0"/>
                <a:ea typeface="Times New Roman" panose="02020603050405020304" pitchFamily="18" charset="0"/>
                <a:cs typeface="Arial" panose="020B0604020202020204" pitchFamily="34" charset="0"/>
              </a:rPr>
              <a:t> גּוּפָא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(היסוד הוא השער של כל הגוף/של כל העולמות העליונים),</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הֲדָא</a:t>
            </a:r>
            <a:r>
              <a:rPr lang="he-IL" dirty="0">
                <a:latin typeface="Times New Roman" panose="02020603050405020304" pitchFamily="18" charset="0"/>
                <a:ea typeface="Times New Roman" panose="02020603050405020304" pitchFamily="18" charset="0"/>
                <a:cs typeface="Arial" panose="020B0604020202020204" pitchFamily="34" charset="0"/>
              </a:rPr>
              <a:t> הוּא </a:t>
            </a:r>
            <a:r>
              <a:rPr lang="he-IL" dirty="0" err="1">
                <a:latin typeface="Times New Roman" panose="02020603050405020304" pitchFamily="18" charset="0"/>
                <a:ea typeface="Times New Roman" panose="02020603050405020304" pitchFamily="18" charset="0"/>
                <a:cs typeface="Arial" panose="020B0604020202020204" pitchFamily="34" charset="0"/>
              </a:rPr>
              <a:t>דִכְתִיב</a:t>
            </a:r>
            <a:r>
              <a:rPr lang="he-IL" dirty="0">
                <a:latin typeface="Times New Roman" panose="02020603050405020304" pitchFamily="18" charset="0"/>
                <a:ea typeface="Times New Roman" panose="02020603050405020304" pitchFamily="18" charset="0"/>
                <a:cs typeface="Arial" panose="020B0604020202020204" pitchFamily="34" charset="0"/>
              </a:rPr>
              <a:t>, (בראשית </a:t>
            </a:r>
            <a:r>
              <a:rPr lang="he-IL" dirty="0" err="1">
                <a:latin typeface="Times New Roman" panose="02020603050405020304" pitchFamily="18" charset="0"/>
                <a:ea typeface="Times New Roman" panose="02020603050405020304" pitchFamily="18" charset="0"/>
                <a:cs typeface="Arial" panose="020B0604020202020204" pitchFamily="34" charset="0"/>
              </a:rPr>
              <a:t>כח</a:t>
            </a:r>
            <a:r>
              <a:rPr lang="he-IL" dirty="0">
                <a:latin typeface="Times New Roman" panose="02020603050405020304" pitchFamily="18" charset="0"/>
                <a:ea typeface="Times New Roman" panose="02020603050405020304" pitchFamily="18" charset="0"/>
                <a:cs typeface="Arial" panose="020B0604020202020204" pitchFamily="34" charset="0"/>
              </a:rPr>
              <a:t>) וְזֶה שַׁעַר הַשָּׁמָיִם, דָּא </a:t>
            </a:r>
            <a:r>
              <a:rPr lang="he-IL" dirty="0" err="1">
                <a:latin typeface="Times New Roman" panose="02020603050405020304" pitchFamily="18" charset="0"/>
                <a:ea typeface="Times New Roman" panose="02020603050405020304" pitchFamily="18" charset="0"/>
                <a:cs typeface="Arial" panose="020B0604020202020204" pitchFamily="34" charset="0"/>
              </a:rPr>
              <a:t>תַּרְעָא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דְגוּפָא</a:t>
            </a:r>
            <a:r>
              <a:rPr lang="he-IL" dirty="0">
                <a:latin typeface="Times New Roman" panose="02020603050405020304" pitchFamily="18" charset="0"/>
                <a:ea typeface="Times New Roman" panose="02020603050405020304" pitchFamily="18" charset="0"/>
                <a:cs typeface="Arial" panose="020B0604020202020204" pitchFamily="34" charset="0"/>
              </a:rPr>
              <a:t> וַדַּאי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(היסוד הוא שער הגוף ודאי),</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תַּרְעָא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אִיהו</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לַאֲרָקָא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בִּרְכָאן</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לְתַתָּא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(השער להוריד ברכה לעולם התחתון)</a:t>
            </a:r>
            <a:r>
              <a:rPr lang="he-IL" dirty="0">
                <a:latin typeface="Times New Roman" panose="02020603050405020304" pitchFamily="18" charset="0"/>
                <a:ea typeface="Times New Roman" panose="02020603050405020304" pitchFamily="18" charset="0"/>
                <a:cs typeface="Arial" panose="020B0604020202020204" pitchFamily="34" charset="0"/>
              </a:rPr>
              <a:t>, אָחִיד לְעֵילָא וְאָחִיד </a:t>
            </a:r>
            <a:r>
              <a:rPr lang="he-IL" dirty="0" err="1">
                <a:latin typeface="Times New Roman" panose="02020603050405020304" pitchFamily="18" charset="0"/>
                <a:ea typeface="Times New Roman" panose="02020603050405020304" pitchFamily="18" charset="0"/>
                <a:cs typeface="Arial" panose="020B0604020202020204" pitchFamily="34" charset="0"/>
              </a:rPr>
              <a:t>לְתַתָּא</a:t>
            </a:r>
            <a:r>
              <a:rPr lang="he-IL" dirty="0">
                <a:latin typeface="Times New Roman" panose="02020603050405020304" pitchFamily="18" charset="0"/>
                <a:ea typeface="Times New Roman" panose="02020603050405020304" pitchFamily="18" charset="0"/>
                <a:cs typeface="Arial" panose="020B0604020202020204" pitchFamily="34" charset="0"/>
              </a:rPr>
              <a:t>. אָחִיד לְעֵילָא, </a:t>
            </a:r>
            <a:r>
              <a:rPr lang="he-IL" dirty="0" err="1">
                <a:latin typeface="Times New Roman" panose="02020603050405020304" pitchFamily="18" charset="0"/>
                <a:ea typeface="Times New Roman" panose="02020603050405020304" pitchFamily="18" charset="0"/>
                <a:cs typeface="Arial" panose="020B0604020202020204" pitchFamily="34" charset="0"/>
              </a:rPr>
              <a:t>דִּכְתִיב</a:t>
            </a:r>
            <a:r>
              <a:rPr lang="he-IL" dirty="0">
                <a:latin typeface="Times New Roman" panose="02020603050405020304" pitchFamily="18" charset="0"/>
                <a:ea typeface="Times New Roman" panose="02020603050405020304" pitchFamily="18" charset="0"/>
                <a:cs typeface="Arial" panose="020B0604020202020204" pitchFamily="34" charset="0"/>
              </a:rPr>
              <a:t> וְזֶה שַׁעַר הַשָּׁמָיִם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(להוריד ברכה מה').</a:t>
            </a:r>
            <a:r>
              <a:rPr lang="he-IL" dirty="0">
                <a:latin typeface="Times New Roman" panose="02020603050405020304" pitchFamily="18" charset="0"/>
                <a:ea typeface="Times New Roman" panose="02020603050405020304" pitchFamily="18" charset="0"/>
                <a:cs typeface="Arial" panose="020B0604020202020204" pitchFamily="34" charset="0"/>
              </a:rPr>
              <a:t> אחיד </a:t>
            </a:r>
            <a:r>
              <a:rPr lang="he-IL" dirty="0" err="1">
                <a:latin typeface="Times New Roman" panose="02020603050405020304" pitchFamily="18" charset="0"/>
                <a:ea typeface="Times New Roman" panose="02020603050405020304" pitchFamily="18" charset="0"/>
                <a:cs typeface="Arial" panose="020B0604020202020204" pitchFamily="34" charset="0"/>
              </a:rPr>
              <a:t>לְתַתָּא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דִּכְתִיב</a:t>
            </a:r>
            <a:r>
              <a:rPr lang="he-IL" dirty="0">
                <a:latin typeface="Times New Roman" panose="02020603050405020304" pitchFamily="18" charset="0"/>
                <a:ea typeface="Times New Roman" panose="02020603050405020304" pitchFamily="18" charset="0"/>
                <a:cs typeface="Arial" panose="020B0604020202020204" pitchFamily="34" charset="0"/>
              </a:rPr>
              <a:t> אֵין זֶה כִּי אִם בֵּית </a:t>
            </a:r>
            <a:r>
              <a:rPr lang="he-IL" dirty="0" err="1">
                <a:latin typeface="Times New Roman" panose="02020603050405020304" pitchFamily="18" charset="0"/>
                <a:ea typeface="Times New Roman" panose="02020603050405020304" pitchFamily="18" charset="0"/>
                <a:cs typeface="Arial" panose="020B0604020202020204" pitchFamily="34" charset="0"/>
              </a:rPr>
              <a:t>אֱלֹהִים</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(לתת ברכות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לכנס"י</a:t>
            </a:r>
            <a:r>
              <a:rPr lang="he-IL" sz="1600" dirty="0">
                <a:latin typeface="Times New Roman" panose="02020603050405020304" pitchFamily="18" charset="0"/>
                <a:ea typeface="Times New Roman" panose="02020603050405020304" pitchFamily="18" charset="0"/>
                <a:cs typeface="Guttman Rashi" panose="02010401010101010101" pitchFamily="2" charset="-79"/>
              </a:rPr>
              <a:t>).</a:t>
            </a:r>
            <a:r>
              <a:rPr lang="he-IL" dirty="0">
                <a:latin typeface="Times New Roman" panose="02020603050405020304" pitchFamily="18" charset="0"/>
                <a:ea typeface="Times New Roman" panose="02020603050405020304" pitchFamily="18" charset="0"/>
                <a:cs typeface="Arial" panose="020B0604020202020204" pitchFamily="34" charset="0"/>
              </a:rPr>
              <a:t> </a:t>
            </a:r>
            <a:endParaRPr lang="en-US" sz="2000" dirty="0">
              <a:latin typeface="Times New Roman" panose="02020603050405020304" pitchFamily="18" charset="0"/>
              <a:ea typeface="Times New Roman" panose="02020603050405020304" pitchFamily="18" charset="0"/>
              <a:cs typeface="Arial" panose="020B0604020202020204" pitchFamily="34" charset="0"/>
            </a:endParaRPr>
          </a:p>
          <a:p>
            <a:pPr>
              <a:lnSpc>
                <a:spcPct val="150000"/>
              </a:lnSpc>
            </a:pPr>
            <a:r>
              <a:rPr lang="he-IL" dirty="0">
                <a:latin typeface="Times New Roman" panose="02020603050405020304" pitchFamily="18" charset="0"/>
                <a:ea typeface="Times New Roman" panose="02020603050405020304" pitchFamily="18" charset="0"/>
                <a:cs typeface="Arial" panose="020B0604020202020204" pitchFamily="34" charset="0"/>
              </a:rPr>
              <a:t>וְעַל דָּא וַיִּירָא וַיֹּאמַר מַה נּוֹרָא הַמָּקוֹם הַזֶּה, וּבְנֵי נָשָׁא לָא מַשְׁגְּחָן </a:t>
            </a:r>
            <a:r>
              <a:rPr lang="he-IL" dirty="0" err="1">
                <a:latin typeface="Times New Roman" panose="02020603050405020304" pitchFamily="18" charset="0"/>
                <a:ea typeface="Times New Roman" panose="02020603050405020304" pitchFamily="18" charset="0"/>
                <a:cs typeface="Arial" panose="020B0604020202020204" pitchFamily="34" charset="0"/>
              </a:rPr>
              <a:t>בִּיקָרָא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דְּבֵיה</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dirty="0" err="1">
                <a:latin typeface="Times New Roman" panose="02020603050405020304" pitchFamily="18" charset="0"/>
                <a:ea typeface="Times New Roman" panose="02020603050405020304" pitchFamily="18" charset="0"/>
                <a:cs typeface="Arial" panose="020B0604020202020204" pitchFamily="34" charset="0"/>
              </a:rPr>
              <a:t>לְמֶהֱוֵי</a:t>
            </a:r>
            <a:r>
              <a:rPr lang="he-IL" dirty="0">
                <a:latin typeface="Times New Roman" panose="02020603050405020304" pitchFamily="18" charset="0"/>
                <a:ea typeface="Times New Roman" panose="02020603050405020304" pitchFamily="18" charset="0"/>
                <a:cs typeface="Arial" panose="020B0604020202020204" pitchFamily="34" charset="0"/>
              </a:rPr>
              <a:t> בֵּיהּ שְׁלִים, לְעֵילָא </a:t>
            </a:r>
            <a:r>
              <a:rPr lang="he-IL" dirty="0" err="1">
                <a:latin typeface="Times New Roman" panose="02020603050405020304" pitchFamily="18" charset="0"/>
                <a:ea typeface="Times New Roman" panose="02020603050405020304" pitchFamily="18" charset="0"/>
                <a:cs typeface="Arial" panose="020B0604020202020204" pitchFamily="34" charset="0"/>
              </a:rPr>
              <a:t>וְתַתָּא</a:t>
            </a:r>
            <a:r>
              <a:rPr lang="he-IL" dirty="0">
                <a:latin typeface="Times New Roman" panose="02020603050405020304" pitchFamily="18" charset="0"/>
                <a:ea typeface="Times New Roman" panose="02020603050405020304" pitchFamily="18" charset="0"/>
                <a:cs typeface="Arial" panose="020B0604020202020204" pitchFamily="34" charset="0"/>
              </a:rPr>
              <a:t> </a:t>
            </a:r>
            <a:r>
              <a:rPr lang="he-IL" sz="1600" dirty="0">
                <a:latin typeface="Times New Roman" panose="02020603050405020304" pitchFamily="18" charset="0"/>
                <a:ea typeface="Times New Roman" panose="02020603050405020304" pitchFamily="18" charset="0"/>
                <a:cs typeface="Guttman Rashi" panose="02010401010101010101" pitchFamily="2" charset="-79"/>
              </a:rPr>
              <a:t>(ובני אדם לא משגחים ביקר של היסוד לחבר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איתו</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שמים וארץ  על ידי יחוד של </a:t>
            </a:r>
            <a:r>
              <a:rPr lang="he-IL" sz="1600" dirty="0" err="1">
                <a:latin typeface="Times New Roman" panose="02020603050405020304" pitchFamily="18" charset="0"/>
                <a:ea typeface="Times New Roman" panose="02020603050405020304" pitchFamily="18" charset="0"/>
                <a:cs typeface="Guttman Rashi" panose="02010401010101010101" pitchFamily="2" charset="-79"/>
              </a:rPr>
              <a:t>או"א</a:t>
            </a:r>
            <a:r>
              <a:rPr lang="he-IL" sz="1600" dirty="0">
                <a:latin typeface="Times New Roman" panose="02020603050405020304" pitchFamily="18" charset="0"/>
                <a:ea typeface="Times New Roman" panose="02020603050405020304" pitchFamily="18" charset="0"/>
                <a:cs typeface="Guttman Rashi" panose="02010401010101010101" pitchFamily="2" charset="-79"/>
              </a:rPr>
              <a:t>). </a:t>
            </a:r>
            <a:endParaRPr lang="en-US" sz="2000" dirty="0">
              <a:latin typeface="Times New Roman" panose="02020603050405020304" pitchFamily="18" charset="0"/>
              <a:ea typeface="Times New Roman" panose="02020603050405020304" pitchFamily="18" charset="0"/>
              <a:cs typeface="Arial" panose="020B0604020202020204" pitchFamily="34" charset="0"/>
            </a:endParaRPr>
          </a:p>
          <a:p>
            <a:pPr>
              <a:spcAft>
                <a:spcPts val="600"/>
              </a:spcAft>
            </a:pPr>
            <a:r>
              <a:rPr lang="he-IL" sz="1400" dirty="0">
                <a:latin typeface="Times New Roman" panose="02020603050405020304" pitchFamily="18" charset="0"/>
                <a:ea typeface="Times New Roman" panose="02020603050405020304" pitchFamily="18" charset="0"/>
                <a:cs typeface="Arial" panose="020B0604020202020204" pitchFamily="34" charset="0"/>
              </a:rPr>
              <a:t>: </a:t>
            </a:r>
            <a:endParaRPr lang="en-US" sz="1000" dirty="0">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משמעות הנישואין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את הפסוק "מה נורא המקום הזה" אמר יעקב בשעה שהיה בדרכו לשאת </a:t>
            </a:r>
            <a:r>
              <a:rPr lang="he-IL" dirty="0" err="1"/>
              <a:t>אשה</a:t>
            </a:r>
            <a:r>
              <a:rPr lang="he-IL" dirty="0"/>
              <a:t>, ולאחר שהובררה לו בחלומו, לפי פירוש הזוהר,209 מלא המשמעות של הנישואים. אין ערך נעלה מן ההרמוניה של זכר ונקבה, ובה מותנה גם העיסוק הקבלי,210 אך אין גם עוון חמור מהפרת הרמוניה זו. </a:t>
            </a:r>
          </a:p>
          <a:p>
            <a:r>
              <a:rPr lang="he-IL" dirty="0"/>
              <a:t>דווקא הקדושה העליונה הנודעת בזוהר לתחום הסקסואלי, סותרת כל שמץ של מתירנות. </a:t>
            </a:r>
          </a:p>
          <a:p>
            <a:r>
              <a:rPr lang="he-IL" dirty="0"/>
              <a:t>הזוהר מתייחס בחומרה מיוחדת לחטאים בתחום הסקסואלי, שהגרוע מכולם הוא חטא הרווקות, שיש בו משום ביטול הזיווג העליון.211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האיסור ומקורו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איסור הוצאת זרע לבטלה מורכב למעשה מכמה פעולות שונות, החל מאוננות, דרך קרי לילה, ועד למשגל נסוג (או כזה שבבירור אינו מאפשר הפריה) עם </a:t>
            </a:r>
            <a:r>
              <a:rPr lang="he-IL" dirty="0" err="1"/>
              <a:t>האשה</a:t>
            </a:r>
            <a:r>
              <a:rPr lang="he-IL" dirty="0"/>
              <a:t> החוקית, ופוסקים שונים נתנו משקל שונה לכל אחד מאלה. </a:t>
            </a:r>
            <a:endParaRPr lang="en-US" dirty="0"/>
          </a:p>
          <a:p>
            <a:r>
              <a:rPr lang="he-IL" dirty="0" err="1"/>
              <a:t>פכטר</a:t>
            </a:r>
            <a:r>
              <a:rPr lang="he-IL" dirty="0"/>
              <a:t> מחלק את הגישות השונות לאלה שמדגישות את כוונתו של האדם (בלשונו, הגישה ההומנית), לאלה שמדגישות את תוצאות המעשה (הגישה הריאלית). הראשונה נפוצה מימי חכמי התלמוד, והמשכה בפילוסופיה היהודית ועד לחסידות, והיא רואה את תכלית המצוות בהשתלמות הפנימית של האדם, ומכך את מהות החטא ברצונו הסורר. </a:t>
            </a:r>
            <a:endParaRPr lang="en-US" dirty="0"/>
          </a:p>
          <a:p>
            <a:r>
              <a:rPr lang="he-IL" dirty="0"/>
              <a:t>השנייה קיבלה ביטוי שיא בקבלה, ועל פיה לכל מצווה או חטא שעושה האדם השפעה ישירה ומידית על עולם האלוהות, וממילא גם על עולמנו. מכאן ברור שגם כוונה חיובית לא תעזור אם עצם המעשה גורר קטסטרופה קוסמית.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אונן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פכטר</a:t>
            </a:r>
            <a:r>
              <a:rPr lang="he-IL" dirty="0"/>
              <a:t> מתחיל בתורה עצמה. אלא שבמקרא, מתברר, אין כלל התייחסות מפורשת להוצאת זרע לבטלה. אדרבה: התפישה היא שכל הוצאת זרע, גם במשגל כשר, מטמאת את האדם, ואין טומאה זו קשורה כלל למשקל המוסרי של המעשה. למרות שתיקתו של המקרא בנושא, סיפור אחד מתוכו עומד ביסוד האיסור בדורות הבאים, והוא פרשת אונן בבראשית לח (במקום לייבם ולהפרות את תמר אשת אחיו שמת, אונן "שיחת ארצה" את זרעו). </a:t>
            </a:r>
            <a:endParaRPr lang="en-US" dirty="0"/>
          </a:p>
          <a:p>
            <a:r>
              <a:rPr lang="he-IL" dirty="0"/>
              <a:t>אבל </a:t>
            </a:r>
            <a:r>
              <a:rPr lang="he-IL" dirty="0" err="1"/>
              <a:t>פכטר</a:t>
            </a:r>
            <a:r>
              <a:rPr lang="he-IL" dirty="0"/>
              <a:t> מראה כי הסיבה שממית האל את אונן אינה משום שעסק באוננות (שהרי ביצע משגל נסוג) וגם לא עצם השחתת הזרע היא חטאו, אלא חוסר הרצון שלו להעמיד צאצאים. החתירה נגד מצוות פרו ורבו היא שהביאה למותו.</a:t>
            </a:r>
            <a:endParaRPr lang="en-US" dirty="0"/>
          </a:p>
          <a:p>
            <a:r>
              <a:rPr lang="he-IL" dirty="0"/>
              <a:t>עד אמצע המאה ה-13 הצליחו הפוסקים לשמור על היחס הרב-רובדי לאיסור. הרמב"ם, למשל, נוקט גישה רפואית: תפישתו היא ביולוגית, ובכך מנטרלת כל הילה מיסטית שיכולה להידבק בו. החטא הוא הרהורי העבירה ולא הפעולה עצמה, ובכך הוא ממשיך את הקו ה"הומני". יחד עם זאת הוא משתמש בלשון קשה למטרת הרתעה וכדי לשמור מפני הפקרות חברתית.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המהפך מגיע עם הקבלה. כידוע, על פי תורת הקבלה, לכל פעולה שהאדם מבצע יש הקבלה, וגם השפעה, בעליונים. התפישה הזאת, ה"ריאלית", מקנה כמובן חשיבות עצומה לשמירת מצוות, ומתריעה על תולדות מפלצתיות של כל חטא. </a:t>
            </a:r>
            <a:endParaRPr lang="en-US" dirty="0"/>
          </a:p>
          <a:p>
            <a:r>
              <a:rPr lang="he-IL" dirty="0"/>
              <a:t>על פי מערכת הספירות האל מזרים משפעו אל העולם (הנקבי) דרך ספירת יסוד, שעומדת כצינור אלוהי המקביל לאבר המין הזכרי. מכאן ברור מה הבעיה התיאוסופית בהוצאת זרע לבטלה: השחתת השפע המקביל באדם, הזרמתו לא למקומו המיועד והוצאתו, לכאורה, לריק.</a:t>
            </a:r>
            <a:endParaRPr lang="en-US" dirty="0"/>
          </a:p>
          <a:p>
            <a:r>
              <a:rPr lang="he-IL" dirty="0"/>
              <a:t>זרע שמושחת אינו מבוזבז סתם, אלא חובר לכוחות הטומאה. כך, כשם ששמירת מצוות פועלת לתיקון עולם, שבירתן מגביר את כוחות ההרס שבו. </a:t>
            </a:r>
            <a:endParaRPr lang="en-US" dirty="0"/>
          </a:p>
          <a:p>
            <a:r>
              <a:rPr lang="he-IL" dirty="0"/>
              <a:t>ספר "הזוהר" שמחדיר בחטא הוצאת הזרע מטען מטאפיסי, שהולך ונגדש ומגיע לפורקנו הקוסמי בקבלת האר"י. בצפת של המאה ה-16 נתפש לראשונה "הזוהר" כקאנון מקודש, והאר"י דאג להרחיב ולהאדיר את המיתוס התיאוסופי שעומד בבסיסו. על פי תורת הבריאה של האר"י, השפע האלוהי שהיה אמור להיכנס אל החלל שהאל פינה ולהפרות אותו לכדי עולם נקלע לתקלה קשה שגרמה לניפוצו ופיזורו בין הקליפות. </a:t>
            </a:r>
            <a:endParaRPr lang="en-US" dirty="0"/>
          </a:p>
          <a:p>
            <a:r>
              <a:rPr lang="he-IL" dirty="0"/>
              <a:t>במקום להשתמש בכוחו להפרות את אשתו כראוי ולתרום לתיקון עולם. "מעתה החטא משמש כארכיטיפ לכל יצירה שאינה מתקיימת", כותב </a:t>
            </a:r>
            <a:r>
              <a:rPr lang="he-IL" dirty="0" err="1"/>
              <a:t>פכטר</a:t>
            </a:r>
            <a:r>
              <a:rPr lang="he-IL" dirty="0"/>
              <a:t>. "שבירת הכלים, הגלות וכל הצרות כולן הן למעשה תולדה של חטא הוצאת זרע לבטלה, ואיני מכיר עוד חטא שזכה לאחריות כה רבה".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בזמן שהחטא התנפח בקבלה לממדים מיתיים, ר' יוסף קארו, בעל ה"שולחן ערוך", הכניס את גישתו הקיצונית של "הזוהר" אל לב ההלכה, וקבע שהחטא הזה "חמור מכל עבירות שבתורה", אף שבלתי אפשרי כמובן למצוא לכך תימוכין הלכתיים.</a:t>
            </a:r>
            <a:endParaRPr lang="en-US" dirty="0"/>
          </a:p>
          <a:p>
            <a:r>
              <a:rPr lang="he-IL" dirty="0"/>
              <a:t>בזה נבין מדוע נפסק </a:t>
            </a:r>
            <a:r>
              <a:rPr lang="he-IL" dirty="0" err="1"/>
              <a:t>בשו</a:t>
            </a:r>
            <a:r>
              <a:rPr lang="he-IL" dirty="0"/>
              <a:t>''ע (אבן העזר הלכות אישות סימן </a:t>
            </a:r>
            <a:r>
              <a:rPr lang="he-IL" dirty="0" err="1"/>
              <a:t>כג</a:t>
            </a:r>
            <a:r>
              <a:rPr lang="he-IL" dirty="0"/>
              <a:t> סעיף א) הלכה שכל מקורה מהזוהר הקדוש (כמבואר </a:t>
            </a:r>
            <a:r>
              <a:rPr lang="he-IL" dirty="0" err="1"/>
              <a:t>בב</a:t>
            </a:r>
            <a:r>
              <a:rPr lang="he-IL" dirty="0"/>
              <a:t>''י) "אסור להוציא שכבת זרע לבטלה </a:t>
            </a:r>
            <a:r>
              <a:rPr lang="he-IL" dirty="0" err="1"/>
              <a:t>ועון</a:t>
            </a:r>
            <a:r>
              <a:rPr lang="he-IL" dirty="0"/>
              <a:t> זה חמור מכל עבירות שבתורה". הלכה זו לא מופיעה בטור ולא </a:t>
            </a:r>
            <a:r>
              <a:rPr lang="he-IL" dirty="0" err="1"/>
              <a:t>ברמב</a:t>
            </a:r>
            <a:r>
              <a:rPr lang="he-IL" dirty="0"/>
              <a:t>''ם הרב </a:t>
            </a:r>
            <a:r>
              <a:rPr lang="he-IL" dirty="0" err="1"/>
              <a:t>ב''י</a:t>
            </a:r>
            <a:r>
              <a:rPr lang="he-IL" dirty="0"/>
              <a:t> הוסיפה מעצמו מהזוהר הקדוש, למרות שבגמ' לא מוזכר ואדרבה </a:t>
            </a:r>
            <a:r>
              <a:rPr lang="he-IL" dirty="0" err="1"/>
              <a:t>ברא''ש</a:t>
            </a:r>
            <a:r>
              <a:rPr lang="he-IL" dirty="0"/>
              <a:t> </a:t>
            </a:r>
            <a:r>
              <a:rPr lang="he-IL" dirty="0" err="1"/>
              <a:t>ובתוס</a:t>
            </a:r>
            <a:r>
              <a:rPr lang="he-IL" dirty="0"/>
              <a:t>' לא משמע כך (כמו שכתב </a:t>
            </a:r>
            <a:r>
              <a:rPr lang="he-IL" dirty="0" err="1"/>
              <a:t>בב</a:t>
            </a:r>
            <a:r>
              <a:rPr lang="he-IL" dirty="0"/>
              <a:t>''י בסימן </a:t>
            </a:r>
            <a:r>
              <a:rPr lang="he-IL" dirty="0" err="1"/>
              <a:t>כ''ה</a:t>
            </a:r>
            <a:r>
              <a:rPr lang="he-IL" dirty="0"/>
              <a:t>) הכריע להלכה כדברי הזוהר וכתב מאמר מוסרי מהזוהר.</a:t>
            </a:r>
            <a:endParaRPr lang="en-US" dirty="0"/>
          </a:p>
          <a:p>
            <a:r>
              <a:rPr lang="he-IL" dirty="0"/>
              <a:t>והנה </a:t>
            </a:r>
            <a:r>
              <a:rPr lang="he-IL" dirty="0" err="1"/>
              <a:t>הרמב</a:t>
            </a:r>
            <a:r>
              <a:rPr lang="he-IL" dirty="0"/>
              <a:t>''ם (פירוש המשניות </a:t>
            </a:r>
            <a:r>
              <a:rPr lang="he-IL" dirty="0" err="1"/>
              <a:t>ב,א</a:t>
            </a:r>
            <a:r>
              <a:rPr lang="he-IL" dirty="0"/>
              <a:t>) כתב יסוד גדול: ואף על פי שלא התבאר שיעור חיבוב מצוה על מצוה - יש שם דרך הקשה, וזה, שכל מצות עשה שתמצא שחייב בעבירה עליה חיוב גדול - תדע שבקיומה גם כן שכר גדול. וזה הוא ענין אומרו הוי מחשב הפסד מצוה כנגד שכרה (</a:t>
            </a:r>
            <a:r>
              <a:rPr lang="he-IL" dirty="0" err="1"/>
              <a:t>דהינו</a:t>
            </a:r>
            <a:r>
              <a:rPr lang="he-IL" dirty="0"/>
              <a:t> שלפי הפסד המצווה תדע שכרה) </a:t>
            </a:r>
            <a:r>
              <a:rPr lang="he-IL" dirty="0" err="1"/>
              <a:t>ע''כ</a:t>
            </a:r>
            <a:r>
              <a:rPr lang="he-IL" dirty="0"/>
              <a:t>, לפי זה אם התברר לנו שעבירה זו חמורה מכל עבירות שבתורה, כאשר עושה מצווה זו בקדושה הרי זו מצווה הגדולה מכל מצוות שבתורה.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הקבלה בתלמוד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(גמרא שבת דף </a:t>
            </a:r>
            <a:r>
              <a:rPr lang="he-IL" dirty="0" err="1"/>
              <a:t>נה</a:t>
            </a:r>
            <a:r>
              <a:rPr lang="he-IL" dirty="0"/>
              <a:t>/ב) אחרים אומרים שתי מצעות בלבל (ראובן בזה שגרם חסרון אהבה בין יעקוב לבלהה, בזה שבלבל את המיטות) אחת של שכינה ואחת של אביו והיינו </a:t>
            </a:r>
            <a:r>
              <a:rPr lang="he-IL" dirty="0" err="1"/>
              <a:t>דכתיב</a:t>
            </a:r>
            <a:r>
              <a:rPr lang="he-IL" dirty="0"/>
              <a:t> אז </a:t>
            </a:r>
            <a:r>
              <a:rPr lang="he-IL" dirty="0" err="1"/>
              <a:t>חללת</a:t>
            </a:r>
            <a:r>
              <a:rPr lang="he-IL" dirty="0"/>
              <a:t> יצועי עלה.</a:t>
            </a:r>
          </a:p>
          <a:p>
            <a:r>
              <a:rPr lang="he-IL" dirty="0"/>
              <a:t> (מה שייך לשון חילול על מצעים, קדושה ניתן לחלל לא מצעים? </a:t>
            </a:r>
          </a:p>
          <a:p>
            <a:r>
              <a:rPr lang="he-IL" dirty="0"/>
              <a:t>מכאן למדו </a:t>
            </a:r>
            <a:r>
              <a:rPr lang="he-IL" dirty="0" err="1"/>
              <a:t>חז</a:t>
            </a:r>
            <a:r>
              <a:rPr lang="he-IL" dirty="0"/>
              <a:t>''ל שחילל (סילק) את השכינה </a:t>
            </a:r>
            <a:r>
              <a:rPr lang="he-IL" dirty="0" err="1"/>
              <a:t>שהיתה</a:t>
            </a:r>
            <a:r>
              <a:rPr lang="he-IL" dirty="0"/>
              <a:t> שם, וזהו לשון עלה </a:t>
            </a:r>
          </a:p>
          <a:p>
            <a:r>
              <a:rPr lang="he-IL" dirty="0"/>
              <a:t>וכמו שכתב רש"י שבת דף </a:t>
            </a:r>
            <a:r>
              <a:rPr lang="he-IL" dirty="0" err="1"/>
              <a:t>נה</a:t>
            </a:r>
            <a:r>
              <a:rPr lang="he-IL" dirty="0"/>
              <a:t>/ב אותו שם שעלה על יצועי, דהיינו שכינה, </a:t>
            </a:r>
            <a:r>
              <a:rPr lang="he-IL" dirty="0" err="1"/>
              <a:t>מדלא</a:t>
            </a:r>
            <a:r>
              <a:rPr lang="he-IL" dirty="0"/>
              <a:t> כתיב יצועי עלית) </a:t>
            </a:r>
          </a:p>
          <a:p>
            <a:r>
              <a:rPr lang="he-IL" dirty="0"/>
              <a:t>מדוע השכינה הסתלקה? שכן אהבה בין איש לבת המלך גורמת חיבור בין הקב"ה </a:t>
            </a:r>
            <a:r>
              <a:rPr lang="he-IL" dirty="0" err="1"/>
              <a:t>לכנס"י</a:t>
            </a:r>
            <a:r>
              <a:rPr lang="he-IL" dirty="0"/>
              <a:t>, חסרון אהבה גורם סילוק אור ה' מכנסת ישראל ולכן השכינה מסתלקת.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האישה כשכינה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 כאן אנו נזכרים בסיפור התלמודי על ר' יוסף, שכשהיה שומע את קול פסיעותיה של </a:t>
            </a:r>
            <a:r>
              <a:rPr lang="he-IL" dirty="0" err="1"/>
              <a:t>אמו</a:t>
            </a:r>
            <a:r>
              <a:rPr lang="he-IL" dirty="0"/>
              <a:t>, היה אומר: "אקום מפני שכינה שבאה".235 </a:t>
            </a:r>
          </a:p>
          <a:p>
            <a:r>
              <a:rPr lang="he-IL" dirty="0"/>
              <a:t>אמנם בתלמוד זו אמירה יחידה וכללית, ובזוהר מתפתח הרעיון ומשתלב במיתוס עשיר ורב.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זכר ונקיבה בעולמות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שפת שיר השירים.</a:t>
            </a:r>
          </a:p>
          <a:p>
            <a:r>
              <a:rPr lang="he-IL" dirty="0"/>
              <a:t>לשם יחוד קב"ה ושכנתיה. </a:t>
            </a:r>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pic>
        <p:nvPicPr>
          <p:cNvPr id="3074" name="Picture 2" descr="ספירות – חב&quot;דפדיה">
            <a:extLst>
              <a:ext uri="{FF2B5EF4-FFF2-40B4-BE49-F238E27FC236}">
                <a16:creationId xmlns:a16="http://schemas.microsoft.com/office/drawing/2014/main" id="{283DBE98-F544-F0A4-8613-38BD583D0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963" y="92599"/>
            <a:ext cx="2381250" cy="240411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שיר השירים - מן הכתובים">
            <a:extLst>
              <a:ext uri="{FF2B5EF4-FFF2-40B4-BE49-F238E27FC236}">
                <a16:creationId xmlns:a16="http://schemas.microsoft.com/office/drawing/2014/main" id="{263DB119-DD2F-514A-73EB-6824770AF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509" y="1481676"/>
            <a:ext cx="1704975" cy="26860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שיר השירים - YouTube‬‎">
            <a:extLst>
              <a:ext uri="{FF2B5EF4-FFF2-40B4-BE49-F238E27FC236}">
                <a16:creationId xmlns:a16="http://schemas.microsoft.com/office/drawing/2014/main" id="{0D6B91F6-89BF-3435-CD4E-D546B537BB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61" y="4720093"/>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השכינה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ונהר יוצא מעדן להשקות את הגן. </a:t>
            </a:r>
          </a:p>
          <a:p>
            <a:r>
              <a:rPr lang="he-IL" dirty="0"/>
              <a:t>מקבלת את השפע – מכל הספירות מעליה.</a:t>
            </a:r>
          </a:p>
          <a:p>
            <a:r>
              <a:rPr lang="he-IL" dirty="0"/>
              <a:t>והיא בונה את כל שמתחתיה. </a:t>
            </a:r>
          </a:p>
          <a:p>
            <a:r>
              <a:rPr lang="he-IL" dirty="0"/>
              <a:t>פירוש הסולם לזוהר - בראשית פרשת נח מאמר שתה מים מבורך אות </a:t>
            </a:r>
            <a:r>
              <a:rPr lang="he-IL" dirty="0" err="1"/>
              <a:t>כב</a:t>
            </a:r>
            <a:endParaRPr lang="he-IL" dirty="0"/>
          </a:p>
          <a:p>
            <a:r>
              <a:rPr lang="he-IL" dirty="0"/>
              <a:t>כתיב שתה </a:t>
            </a:r>
            <a:r>
              <a:rPr lang="he-IL" dirty="0" err="1"/>
              <a:t>וכו</a:t>
            </a:r>
            <a:r>
              <a:rPr lang="he-IL" dirty="0"/>
              <a:t>': כתוב שתה מים מבורך ונוזלים מתוך בארך. ושואל למה כתוב תחלה בורך ואח"כ בארך. שהרי לא נקרא בור אלא מקום ריקן שאינו נובע מים, ובאר הוא מים הנובעים, ואינם דומים זה לזה. ומשיב אלא </a:t>
            </a:r>
            <a:r>
              <a:rPr lang="he-IL" dirty="0" err="1"/>
              <a:t>הכל</a:t>
            </a:r>
            <a:r>
              <a:rPr lang="he-IL" dirty="0"/>
              <a:t> מקום אחד הוא, ששניהם רומזים על </a:t>
            </a:r>
            <a:r>
              <a:rPr lang="he-IL" dirty="0" err="1"/>
              <a:t>הנוקבא</a:t>
            </a:r>
            <a:r>
              <a:rPr lang="he-IL" dirty="0"/>
              <a:t>, אלא המקום שעניים נאחזים בו, כלומר כשאינה מחוברת עם ז"א בעלה והיא עניה, נקראת בור שאין לו משלו אלא מה שמכניסים בו, ומי הוא, הוא אות ד'. דהיינו </a:t>
            </a:r>
            <a:r>
              <a:rPr lang="he-IL" dirty="0" err="1"/>
              <a:t>הנוקבא</a:t>
            </a:r>
            <a:r>
              <a:rPr lang="he-IL" dirty="0"/>
              <a:t> </a:t>
            </a:r>
            <a:r>
              <a:rPr lang="he-IL" dirty="0" err="1"/>
              <a:t>בפרודא</a:t>
            </a:r>
            <a:r>
              <a:rPr lang="he-IL" dirty="0"/>
              <a:t> </a:t>
            </a:r>
            <a:r>
              <a:rPr lang="he-IL" dirty="0" err="1"/>
              <a:t>מז"א</a:t>
            </a:r>
            <a:r>
              <a:rPr lang="he-IL" dirty="0"/>
              <a:t> שנקראת אז ד'.</a:t>
            </a:r>
          </a:p>
          <a:p>
            <a:r>
              <a:rPr lang="he-IL" dirty="0"/>
              <a:t>לבתר </a:t>
            </a:r>
            <a:r>
              <a:rPr lang="he-IL" dirty="0" err="1"/>
              <a:t>וכו</a:t>
            </a:r>
            <a:r>
              <a:rPr lang="he-IL" dirty="0"/>
              <a:t>': לאחר כך, דהיינו כשמזדווגת עם ז"א, היא נעשית באר שהוא נובע ומתמלא מכל הצדדים, דהיינו שמתמלא מקו ימין </a:t>
            </a:r>
            <a:r>
              <a:rPr lang="he-IL" dirty="0" err="1"/>
              <a:t>מז"א</a:t>
            </a:r>
            <a:r>
              <a:rPr lang="he-IL" dirty="0"/>
              <a:t> ומקו אמצעי מנשמות הצדיקים, (כנ"ל בדבור הסמוך). ומי הוא, הוא ה', דהיינו כשהוא בזווג עם ז"א שנקראת אז ה'. שנתמלא מלמעלה ונובע מלמטה, מתמלאת מלמעלה כמו שאמרנו, (לעיל בדבור הסמוך) דהיינו </a:t>
            </a:r>
            <a:r>
              <a:rPr lang="he-IL" dirty="0" err="1"/>
              <a:t>מז"א</a:t>
            </a:r>
            <a:r>
              <a:rPr lang="he-IL" dirty="0"/>
              <a:t> מסוד נקודת החולם, והיא נובעת מלמטה, היינו (מנשמת) הצדיקים. ומסוד נקודת (השורק). כנ"ל.</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שכינתא</a:t>
            </a:r>
            <a:r>
              <a:rPr lang="he-IL" dirty="0"/>
              <a:t> </a:t>
            </a:r>
            <a:r>
              <a:rPr lang="he-IL" dirty="0" err="1"/>
              <a:t>בגלותא</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שכינה מלשון שוכן – היא שוכנת איתנו בכל מצב.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האילן הקדוש</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pic>
        <p:nvPicPr>
          <p:cNvPr id="4098" name="Picture 2" descr="מורשת מכירות פומביות. Amulet of the Ilan HaKadosh—roll of paper. From the  1840s.">
            <a:extLst>
              <a:ext uri="{FF2B5EF4-FFF2-40B4-BE49-F238E27FC236}">
                <a16:creationId xmlns:a16="http://schemas.microsoft.com/office/drawing/2014/main" id="{18DDA2BE-588C-DF7B-46F1-6DF61294C8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0764" y="1254049"/>
            <a:ext cx="2676525"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גוף האדם – צלם אלוקים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pic>
        <p:nvPicPr>
          <p:cNvPr id="5122" name="Picture 2" descr="Natural Med - נטורל מד - עץ הספירות או במילים האחרות תרשים ...">
            <a:extLst>
              <a:ext uri="{FF2B5EF4-FFF2-40B4-BE49-F238E27FC236}">
                <a16:creationId xmlns:a16="http://schemas.microsoft.com/office/drawing/2014/main" id="{E847761F-AFFB-7D3C-0FD4-B3B69EA0B8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712" y="1712574"/>
            <a:ext cx="3164865" cy="297869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מערכת הספירות - עשר הספירות בקבלה | עשר ספירות בקבלה - Stars.co.il‬‎">
            <a:extLst>
              <a:ext uri="{FF2B5EF4-FFF2-40B4-BE49-F238E27FC236}">
                <a16:creationId xmlns:a16="http://schemas.microsoft.com/office/drawing/2014/main" id="{E185B05E-8343-3978-9035-B1064943E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4478" y="1426845"/>
            <a:ext cx="3301109" cy="285095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אור הזוהר - כמובטח, אני מתכבד מאד להביא את חלקו השני [1] של המאמר על יסודות  ומושגים בקבלה, כפי שנכתב ע&quot;י הרב יצחק פנגר, ואושר על-ידו לפרסום פה, בדפי זה  הצנוע - &quot;">
            <a:extLst>
              <a:ext uri="{FF2B5EF4-FFF2-40B4-BE49-F238E27FC236}">
                <a16:creationId xmlns:a16="http://schemas.microsoft.com/office/drawing/2014/main" id="{F403205A-56D7-CE31-B2B6-46D3A1834B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3892" y="1293910"/>
            <a:ext cx="3309134" cy="4717276"/>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17C1C89D-C07D-CD63-EA94-9E189B375B4A}"/>
              </a:ext>
            </a:extLst>
          </p:cNvPr>
          <p:cNvSpPr txBox="1"/>
          <p:nvPr/>
        </p:nvSpPr>
        <p:spPr>
          <a:xfrm>
            <a:off x="262393" y="5327374"/>
            <a:ext cx="10853530" cy="1200329"/>
          </a:xfrm>
          <a:prstGeom prst="rect">
            <a:avLst/>
          </a:prstGeom>
          <a:noFill/>
        </p:spPr>
        <p:txBody>
          <a:bodyPr wrap="square" rtlCol="1">
            <a:spAutoFit/>
          </a:bodyPr>
          <a:lstStyle/>
          <a:p>
            <a:endParaRPr lang="he-IL" dirty="0"/>
          </a:p>
          <a:p>
            <a:r>
              <a:rPr lang="he-IL" dirty="0"/>
              <a:t>זוהר מהדורת הסולם - שמות פרשת יתרו מאמר ואתה תחזה </a:t>
            </a:r>
            <a:r>
              <a:rPr lang="he-IL" dirty="0" err="1"/>
              <a:t>ברזא</a:t>
            </a:r>
            <a:r>
              <a:rPr lang="he-IL" dirty="0"/>
              <a:t> </a:t>
            </a:r>
            <a:r>
              <a:rPr lang="he-IL" dirty="0" err="1"/>
              <a:t>דשרטוטי</a:t>
            </a:r>
            <a:r>
              <a:rPr lang="he-IL" dirty="0"/>
              <a:t> ידין אות </a:t>
            </a:r>
            <a:r>
              <a:rPr lang="he-IL" dirty="0" err="1"/>
              <a:t>קכג</a:t>
            </a:r>
            <a:endParaRPr lang="he-IL" dirty="0"/>
          </a:p>
          <a:p>
            <a:r>
              <a:rPr lang="he-IL" b="1" dirty="0">
                <a:solidFill>
                  <a:srgbClr val="FF0000"/>
                </a:solidFill>
              </a:rPr>
              <a:t>וְקב"ה כַּד בָּרָא לֵיהּ לְבַר נָשׁ, סִדֵר בֵּיהּ, כָּל </a:t>
            </a:r>
            <a:r>
              <a:rPr lang="he-IL" b="1" dirty="0" err="1">
                <a:solidFill>
                  <a:srgbClr val="FF0000"/>
                </a:solidFill>
              </a:rPr>
              <a:t>דִּיּוּקְנִין</a:t>
            </a:r>
            <a:r>
              <a:rPr lang="he-IL" b="1" dirty="0">
                <a:solidFill>
                  <a:srgbClr val="FF0000"/>
                </a:solidFill>
              </a:rPr>
              <a:t> דְּרָזִין </a:t>
            </a:r>
            <a:r>
              <a:rPr lang="he-IL" b="1" dirty="0" err="1">
                <a:solidFill>
                  <a:srgbClr val="FF0000"/>
                </a:solidFill>
              </a:rPr>
              <a:t>עִלָּאִין</a:t>
            </a:r>
            <a:r>
              <a:rPr lang="he-IL" b="1" dirty="0">
                <a:solidFill>
                  <a:srgbClr val="FF0000"/>
                </a:solidFill>
              </a:rPr>
              <a:t>, </a:t>
            </a:r>
            <a:r>
              <a:rPr lang="he-IL" b="1" dirty="0" err="1">
                <a:solidFill>
                  <a:srgbClr val="FF0000"/>
                </a:solidFill>
              </a:rPr>
              <a:t>דְּעָלְמָא</a:t>
            </a:r>
            <a:r>
              <a:rPr lang="he-IL" b="1" dirty="0">
                <a:solidFill>
                  <a:srgbClr val="FF0000"/>
                </a:solidFill>
              </a:rPr>
              <a:t> </a:t>
            </a:r>
            <a:r>
              <a:rPr lang="he-IL" b="1" dirty="0" err="1">
                <a:solidFill>
                  <a:srgbClr val="FF0000"/>
                </a:solidFill>
              </a:rPr>
              <a:t>דִּלְעֵילָּא</a:t>
            </a:r>
            <a:r>
              <a:rPr lang="he-IL" b="1" dirty="0">
                <a:solidFill>
                  <a:srgbClr val="FF0000"/>
                </a:solidFill>
              </a:rPr>
              <a:t>, וְכָל </a:t>
            </a:r>
            <a:r>
              <a:rPr lang="he-IL" b="1" dirty="0" err="1">
                <a:solidFill>
                  <a:srgbClr val="FF0000"/>
                </a:solidFill>
              </a:rPr>
              <a:t>דִּיּוּקְנִין</a:t>
            </a:r>
            <a:r>
              <a:rPr lang="he-IL" b="1" dirty="0">
                <a:solidFill>
                  <a:srgbClr val="FF0000"/>
                </a:solidFill>
              </a:rPr>
              <a:t> דְּרָזִין </a:t>
            </a:r>
            <a:r>
              <a:rPr lang="he-IL" b="1" dirty="0" err="1">
                <a:solidFill>
                  <a:srgbClr val="FF0000"/>
                </a:solidFill>
              </a:rPr>
              <a:t>תַּתָּאִין</a:t>
            </a:r>
            <a:r>
              <a:rPr lang="he-IL" b="1" dirty="0">
                <a:solidFill>
                  <a:srgbClr val="FF0000"/>
                </a:solidFill>
              </a:rPr>
              <a:t>, </a:t>
            </a:r>
            <a:r>
              <a:rPr lang="he-IL" b="1" dirty="0" err="1">
                <a:solidFill>
                  <a:srgbClr val="FF0000"/>
                </a:solidFill>
              </a:rPr>
              <a:t>דְּעָלְמָא</a:t>
            </a:r>
            <a:r>
              <a:rPr lang="he-IL" b="1" dirty="0">
                <a:solidFill>
                  <a:srgbClr val="FF0000"/>
                </a:solidFill>
              </a:rPr>
              <a:t> </a:t>
            </a:r>
            <a:r>
              <a:rPr lang="he-IL" b="1" dirty="0" err="1">
                <a:solidFill>
                  <a:srgbClr val="FF0000"/>
                </a:solidFill>
              </a:rPr>
              <a:t>דִּלְתַתָּא</a:t>
            </a:r>
            <a:r>
              <a:rPr lang="he-IL" b="1" dirty="0">
                <a:solidFill>
                  <a:srgbClr val="FF0000"/>
                </a:solidFill>
              </a:rPr>
              <a:t>, וְכֹלָּא </a:t>
            </a:r>
            <a:r>
              <a:rPr lang="he-IL" b="1" dirty="0" err="1">
                <a:solidFill>
                  <a:srgbClr val="FF0000"/>
                </a:solidFill>
              </a:rPr>
              <a:t>מִתְחַקְּקָא</a:t>
            </a:r>
            <a:r>
              <a:rPr lang="he-IL" b="1" dirty="0">
                <a:solidFill>
                  <a:srgbClr val="FF0000"/>
                </a:solidFill>
              </a:rPr>
              <a:t> </a:t>
            </a:r>
            <a:r>
              <a:rPr lang="he-IL" b="1" dirty="0" err="1">
                <a:solidFill>
                  <a:srgbClr val="FF0000"/>
                </a:solidFill>
              </a:rPr>
              <a:t>בב"נ</a:t>
            </a:r>
            <a:r>
              <a:rPr lang="he-IL" b="1" dirty="0">
                <a:solidFill>
                  <a:srgbClr val="FF0000"/>
                </a:solidFill>
              </a:rPr>
              <a:t>, דְּאִיהוּ </a:t>
            </a:r>
            <a:r>
              <a:rPr lang="he-IL" b="1" dirty="0" err="1">
                <a:solidFill>
                  <a:srgbClr val="FF0000"/>
                </a:solidFill>
              </a:rPr>
              <a:t>קָאֵים</a:t>
            </a:r>
            <a:r>
              <a:rPr lang="he-IL" b="1" dirty="0">
                <a:solidFill>
                  <a:srgbClr val="FF0000"/>
                </a:solidFill>
              </a:rPr>
              <a:t> בְּצֶלֶם </a:t>
            </a:r>
            <a:r>
              <a:rPr lang="he-IL" b="1" dirty="0" err="1">
                <a:solidFill>
                  <a:srgbClr val="FF0000"/>
                </a:solidFill>
              </a:rPr>
              <a:t>אֱלֹהִים</a:t>
            </a:r>
            <a:r>
              <a:rPr lang="he-IL" b="1" dirty="0">
                <a:solidFill>
                  <a:srgbClr val="FF0000"/>
                </a:solidFill>
              </a:rPr>
              <a:t>, בְּגִין </a:t>
            </a:r>
            <a:r>
              <a:rPr lang="he-IL" b="1" dirty="0" err="1">
                <a:solidFill>
                  <a:srgbClr val="FF0000"/>
                </a:solidFill>
              </a:rPr>
              <a:t>דְּאִקְרֵי</a:t>
            </a:r>
            <a:r>
              <a:rPr lang="he-IL" b="1" dirty="0">
                <a:solidFill>
                  <a:srgbClr val="FF0000"/>
                </a:solidFill>
              </a:rPr>
              <a:t> יְצִיר כַּ"ף. </a:t>
            </a:r>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פתח אליהו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עדן נהר גן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a:t> משפחה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25851</TotalTime>
  <Words>1954</Words>
  <Application>Microsoft Office PowerPoint</Application>
  <PresentationFormat>מסך רחב</PresentationFormat>
  <Paragraphs>109</Paragraphs>
  <Slides>34</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4</vt:i4>
      </vt:variant>
      <vt:variant>
        <vt:lpstr>כותרות שקופיות</vt:lpstr>
      </vt:variant>
      <vt:variant>
        <vt:i4>34</vt:i4>
      </vt:variant>
    </vt:vector>
  </HeadingPairs>
  <TitlesOfParts>
    <vt:vector size="43" baseType="lpstr">
      <vt:lpstr>Arial</vt:lpstr>
      <vt:lpstr>Calibri</vt:lpstr>
      <vt:lpstr>Times New Roman</vt:lpstr>
      <vt:lpstr>Trebuchet MS</vt:lpstr>
      <vt:lpstr>Wingdings 3</vt:lpstr>
      <vt:lpstr>2_פיאה</vt:lpstr>
      <vt:lpstr>פיאה</vt:lpstr>
      <vt:lpstr>3_פיאה</vt:lpstr>
      <vt:lpstr>1_פיאה</vt:lpstr>
      <vt:lpstr>עולם הקבלה</vt:lpstr>
      <vt:lpstr>עולם היצירה</vt:lpstr>
      <vt:lpstr>תיקון העולמות</vt:lpstr>
      <vt:lpstr>ויברא אלוקים את האדם בצלמו</vt:lpstr>
      <vt:lpstr>ספר אהבה</vt:lpstr>
      <vt:lpstr>שער השמים</vt:lpstr>
      <vt:lpstr>משמעות הנישואין</vt:lpstr>
      <vt:lpstr>האיסור ומקורו</vt:lpstr>
      <vt:lpstr>פרשת אונן</vt:lpstr>
      <vt:lpstr>מצגת של PowerPoint‏</vt:lpstr>
      <vt:lpstr>מצגת של PowerPoint‏</vt:lpstr>
      <vt:lpstr>הקבלה בתלמוד</vt:lpstr>
      <vt:lpstr>האישה כשכינה</vt:lpstr>
      <vt:lpstr>זכר ונקיבה בעולמות </vt:lpstr>
      <vt:lpstr>השכינה</vt:lpstr>
      <vt:lpstr>שכינתא בגלותא</vt:lpstr>
      <vt:lpstr>האילן הקדוש</vt:lpstr>
      <vt:lpstr>גוף האדם – צלם אלוקים</vt:lpstr>
      <vt:lpstr>פתח אליהו</vt:lpstr>
      <vt:lpstr>עדן נהר גן</vt:lpstr>
      <vt:lpstr> משפחה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2024-06-03T14:55:30Z</dcterms:modified>
</cp:coreProperties>
</file>