
<file path=[Content_Types].xml><?xml version="1.0" encoding="utf-8"?>
<Types xmlns="http://schemas.openxmlformats.org/package/2006/content-types">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57" r:id="rId3"/>
    <p:sldId id="258" r:id="rId4"/>
    <p:sldId id="259" r:id="rId5"/>
    <p:sldId id="270" r:id="rId6"/>
    <p:sldId id="261" r:id="rId7"/>
    <p:sldId id="262" r:id="rId8"/>
    <p:sldId id="264" r:id="rId9"/>
    <p:sldId id="269" r:id="rId10"/>
    <p:sldId id="260" r:id="rId11"/>
    <p:sldId id="265" r:id="rId12"/>
    <p:sldId id="268" r:id="rId13"/>
    <p:sldId id="263" r:id="rId14"/>
    <p:sldId id="266" r:id="rId15"/>
    <p:sldId id="267" r:id="rId16"/>
    <p:sldId id="271" r:id="rId17"/>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סגנון ביניים 2 - הדגשה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0028" autoAdjust="0"/>
    <p:restoredTop sz="94660"/>
  </p:normalViewPr>
  <p:slideViewPr>
    <p:cSldViewPr snapToGrid="0">
      <p:cViewPr varScale="1">
        <p:scale>
          <a:sx n="49" d="100"/>
          <a:sy n="49" d="100"/>
        </p:scale>
        <p:origin x="65" y="4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 /><Relationship Id="rId13" Type="http://schemas.openxmlformats.org/officeDocument/2006/relationships/slide" Target="slides/slide12.xml" /><Relationship Id="rId18" Type="http://schemas.openxmlformats.org/officeDocument/2006/relationships/presProps" Target="presProps.xml" /><Relationship Id="rId3" Type="http://schemas.openxmlformats.org/officeDocument/2006/relationships/slide" Target="slides/slide2.xml" /><Relationship Id="rId21" Type="http://schemas.openxmlformats.org/officeDocument/2006/relationships/tableStyles" Target="tableStyle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theme" Target="theme/theme1.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5" Type="http://schemas.openxmlformats.org/officeDocument/2006/relationships/slide" Target="slides/slide4.xml" /><Relationship Id="rId15" Type="http://schemas.openxmlformats.org/officeDocument/2006/relationships/slide" Target="slides/slide14.xml" /><Relationship Id="rId10" Type="http://schemas.openxmlformats.org/officeDocument/2006/relationships/slide" Target="slides/slide9.xml" /><Relationship Id="rId19" Type="http://schemas.openxmlformats.org/officeDocument/2006/relationships/viewProps" Target="viewProps.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5257457-C8D5-4D0C-AB60-49EE4006E52B}"/>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51F36AC7-CCCD-41E0-95DF-0BF83AE2B20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5233B52F-4339-4D42-9E54-54E848A9AF76}"/>
              </a:ext>
            </a:extLst>
          </p:cNvPr>
          <p:cNvSpPr>
            <a:spLocks noGrp="1"/>
          </p:cNvSpPr>
          <p:nvPr>
            <p:ph type="dt" sz="half" idx="10"/>
          </p:nvPr>
        </p:nvSpPr>
        <p:spPr/>
        <p:txBody>
          <a:bodyPr/>
          <a:lstStyle/>
          <a:p>
            <a:fld id="{5F659760-E7D0-4D3E-B278-F2612B7CAD8C}" type="datetimeFigureOut">
              <a:rPr lang="he-IL" smtClean="0"/>
              <a:t>ח'/ניסן/תשפ"ד</a:t>
            </a:fld>
            <a:endParaRPr lang="he-IL"/>
          </a:p>
        </p:txBody>
      </p:sp>
      <p:sp>
        <p:nvSpPr>
          <p:cNvPr id="5" name="מציין מיקום של כותרת תחתונה 4">
            <a:extLst>
              <a:ext uri="{FF2B5EF4-FFF2-40B4-BE49-F238E27FC236}">
                <a16:creationId xmlns:a16="http://schemas.microsoft.com/office/drawing/2014/main" id="{A424786A-4A59-4124-BC35-09247DA98510}"/>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C0A93C03-2FDC-40E9-9553-21905ADD5288}"/>
              </a:ext>
            </a:extLst>
          </p:cNvPr>
          <p:cNvSpPr>
            <a:spLocks noGrp="1"/>
          </p:cNvSpPr>
          <p:nvPr>
            <p:ph type="sldNum" sz="quarter" idx="12"/>
          </p:nvPr>
        </p:nvSpPr>
        <p:spPr/>
        <p:txBody>
          <a:bodyPr/>
          <a:lstStyle/>
          <a:p>
            <a:fld id="{B60F0469-4624-4099-BBAD-7DC044AFFB28}" type="slidenum">
              <a:rPr lang="he-IL" smtClean="0"/>
              <a:t>‹#›</a:t>
            </a:fld>
            <a:endParaRPr lang="he-IL"/>
          </a:p>
        </p:txBody>
      </p:sp>
    </p:spTree>
    <p:extLst>
      <p:ext uri="{BB962C8B-B14F-4D97-AF65-F5344CB8AC3E}">
        <p14:creationId xmlns:p14="http://schemas.microsoft.com/office/powerpoint/2010/main" val="34159673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0F3F760-2D93-4310-8EEA-FD3E1E9794DA}"/>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E700314B-439B-46FA-941A-C6E5E71584F1}"/>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31D458B3-0F4D-4EBD-B844-B76958CC2A0C}"/>
              </a:ext>
            </a:extLst>
          </p:cNvPr>
          <p:cNvSpPr>
            <a:spLocks noGrp="1"/>
          </p:cNvSpPr>
          <p:nvPr>
            <p:ph type="dt" sz="half" idx="10"/>
          </p:nvPr>
        </p:nvSpPr>
        <p:spPr/>
        <p:txBody>
          <a:bodyPr/>
          <a:lstStyle/>
          <a:p>
            <a:fld id="{5F659760-E7D0-4D3E-B278-F2612B7CAD8C}" type="datetimeFigureOut">
              <a:rPr lang="he-IL" smtClean="0"/>
              <a:t>ח'/ניסן/תשפ"ד</a:t>
            </a:fld>
            <a:endParaRPr lang="he-IL"/>
          </a:p>
        </p:txBody>
      </p:sp>
      <p:sp>
        <p:nvSpPr>
          <p:cNvPr id="5" name="מציין מיקום של כותרת תחתונה 4">
            <a:extLst>
              <a:ext uri="{FF2B5EF4-FFF2-40B4-BE49-F238E27FC236}">
                <a16:creationId xmlns:a16="http://schemas.microsoft.com/office/drawing/2014/main" id="{F3DC125E-7E96-4670-9828-0EA099C6A91C}"/>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4838097A-5E77-4003-97FF-102FAB0510C1}"/>
              </a:ext>
            </a:extLst>
          </p:cNvPr>
          <p:cNvSpPr>
            <a:spLocks noGrp="1"/>
          </p:cNvSpPr>
          <p:nvPr>
            <p:ph type="sldNum" sz="quarter" idx="12"/>
          </p:nvPr>
        </p:nvSpPr>
        <p:spPr/>
        <p:txBody>
          <a:bodyPr/>
          <a:lstStyle/>
          <a:p>
            <a:fld id="{B60F0469-4624-4099-BBAD-7DC044AFFB28}" type="slidenum">
              <a:rPr lang="he-IL" smtClean="0"/>
              <a:t>‹#›</a:t>
            </a:fld>
            <a:endParaRPr lang="he-IL"/>
          </a:p>
        </p:txBody>
      </p:sp>
    </p:spTree>
    <p:extLst>
      <p:ext uri="{BB962C8B-B14F-4D97-AF65-F5344CB8AC3E}">
        <p14:creationId xmlns:p14="http://schemas.microsoft.com/office/powerpoint/2010/main" val="15521095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F094566-8B8C-44B3-B4DA-FE42011D73DC}"/>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45446ACA-1305-4B07-97C7-9C22E893442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A9B71BBC-B511-41AB-8370-3509B48D1753}"/>
              </a:ext>
            </a:extLst>
          </p:cNvPr>
          <p:cNvSpPr>
            <a:spLocks noGrp="1"/>
          </p:cNvSpPr>
          <p:nvPr>
            <p:ph type="dt" sz="half" idx="10"/>
          </p:nvPr>
        </p:nvSpPr>
        <p:spPr/>
        <p:txBody>
          <a:bodyPr/>
          <a:lstStyle/>
          <a:p>
            <a:fld id="{5F659760-E7D0-4D3E-B278-F2612B7CAD8C}" type="datetimeFigureOut">
              <a:rPr lang="he-IL" smtClean="0"/>
              <a:t>ח'/ניסן/תשפ"ד</a:t>
            </a:fld>
            <a:endParaRPr lang="he-IL"/>
          </a:p>
        </p:txBody>
      </p:sp>
      <p:sp>
        <p:nvSpPr>
          <p:cNvPr id="5" name="מציין מיקום של כותרת תחתונה 4">
            <a:extLst>
              <a:ext uri="{FF2B5EF4-FFF2-40B4-BE49-F238E27FC236}">
                <a16:creationId xmlns:a16="http://schemas.microsoft.com/office/drawing/2014/main" id="{042011AB-2573-4511-B625-39C77986D122}"/>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59F8CF34-3766-417C-91AA-59E07FDA85A7}"/>
              </a:ext>
            </a:extLst>
          </p:cNvPr>
          <p:cNvSpPr>
            <a:spLocks noGrp="1"/>
          </p:cNvSpPr>
          <p:nvPr>
            <p:ph type="sldNum" sz="quarter" idx="12"/>
          </p:nvPr>
        </p:nvSpPr>
        <p:spPr/>
        <p:txBody>
          <a:bodyPr/>
          <a:lstStyle/>
          <a:p>
            <a:fld id="{B60F0469-4624-4099-BBAD-7DC044AFFB28}" type="slidenum">
              <a:rPr lang="he-IL" smtClean="0"/>
              <a:t>‹#›</a:t>
            </a:fld>
            <a:endParaRPr lang="he-IL"/>
          </a:p>
        </p:txBody>
      </p:sp>
    </p:spTree>
    <p:extLst>
      <p:ext uri="{BB962C8B-B14F-4D97-AF65-F5344CB8AC3E}">
        <p14:creationId xmlns:p14="http://schemas.microsoft.com/office/powerpoint/2010/main" val="26946878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22F9463-23C1-409E-BD6A-5C4B81F9A1AF}"/>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7ED463BB-409F-4B48-9CE0-1BC0F589886F}"/>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06FC5B76-61AA-4D42-8438-C1316B2EBAA7}"/>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E8F30947-6E59-47AE-86D0-8A6A9CEDD07B}"/>
              </a:ext>
            </a:extLst>
          </p:cNvPr>
          <p:cNvSpPr>
            <a:spLocks noGrp="1"/>
          </p:cNvSpPr>
          <p:nvPr>
            <p:ph type="dt" sz="half" idx="10"/>
          </p:nvPr>
        </p:nvSpPr>
        <p:spPr/>
        <p:txBody>
          <a:bodyPr/>
          <a:lstStyle/>
          <a:p>
            <a:fld id="{5F659760-E7D0-4D3E-B278-F2612B7CAD8C}" type="datetimeFigureOut">
              <a:rPr lang="he-IL" smtClean="0"/>
              <a:t>ח'/ניסן/תשפ"ד</a:t>
            </a:fld>
            <a:endParaRPr lang="he-IL"/>
          </a:p>
        </p:txBody>
      </p:sp>
      <p:sp>
        <p:nvSpPr>
          <p:cNvPr id="6" name="מציין מיקום של כותרת תחתונה 5">
            <a:extLst>
              <a:ext uri="{FF2B5EF4-FFF2-40B4-BE49-F238E27FC236}">
                <a16:creationId xmlns:a16="http://schemas.microsoft.com/office/drawing/2014/main" id="{309A4129-5B02-4C04-A457-146EC4632ADE}"/>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DC59C3CC-B7CF-4230-8EFB-5E3C3FE24419}"/>
              </a:ext>
            </a:extLst>
          </p:cNvPr>
          <p:cNvSpPr>
            <a:spLocks noGrp="1"/>
          </p:cNvSpPr>
          <p:nvPr>
            <p:ph type="sldNum" sz="quarter" idx="12"/>
          </p:nvPr>
        </p:nvSpPr>
        <p:spPr/>
        <p:txBody>
          <a:bodyPr/>
          <a:lstStyle/>
          <a:p>
            <a:fld id="{B60F0469-4624-4099-BBAD-7DC044AFFB28}" type="slidenum">
              <a:rPr lang="he-IL" smtClean="0"/>
              <a:t>‹#›</a:t>
            </a:fld>
            <a:endParaRPr lang="he-IL"/>
          </a:p>
        </p:txBody>
      </p:sp>
    </p:spTree>
    <p:extLst>
      <p:ext uri="{BB962C8B-B14F-4D97-AF65-F5344CB8AC3E}">
        <p14:creationId xmlns:p14="http://schemas.microsoft.com/office/powerpoint/2010/main" val="19056639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20DD08B-1B87-4C4A-A9E8-DC51693626D5}"/>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038BB03B-D403-473A-BB72-7229DBA124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EDB59960-BE0C-46E3-B129-2B6072F893CD}"/>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F69DEF18-19B4-4392-9514-DC74737128C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0FB05AEB-7703-4DBF-B3AF-9027EBDBBE1E}"/>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7A2A6BF1-5383-49D2-BAD2-FDFD625CAC13}"/>
              </a:ext>
            </a:extLst>
          </p:cNvPr>
          <p:cNvSpPr>
            <a:spLocks noGrp="1"/>
          </p:cNvSpPr>
          <p:nvPr>
            <p:ph type="dt" sz="half" idx="10"/>
          </p:nvPr>
        </p:nvSpPr>
        <p:spPr/>
        <p:txBody>
          <a:bodyPr/>
          <a:lstStyle/>
          <a:p>
            <a:fld id="{5F659760-E7D0-4D3E-B278-F2612B7CAD8C}" type="datetimeFigureOut">
              <a:rPr lang="he-IL" smtClean="0"/>
              <a:t>ח'/ניסן/תשפ"ד</a:t>
            </a:fld>
            <a:endParaRPr lang="he-IL"/>
          </a:p>
        </p:txBody>
      </p:sp>
      <p:sp>
        <p:nvSpPr>
          <p:cNvPr id="8" name="מציין מיקום של כותרת תחתונה 7">
            <a:extLst>
              <a:ext uri="{FF2B5EF4-FFF2-40B4-BE49-F238E27FC236}">
                <a16:creationId xmlns:a16="http://schemas.microsoft.com/office/drawing/2014/main" id="{B52072CB-88BC-4EDE-AE10-5374799E8318}"/>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4578B849-9BE5-443C-8D30-C43A2E1AACC6}"/>
              </a:ext>
            </a:extLst>
          </p:cNvPr>
          <p:cNvSpPr>
            <a:spLocks noGrp="1"/>
          </p:cNvSpPr>
          <p:nvPr>
            <p:ph type="sldNum" sz="quarter" idx="12"/>
          </p:nvPr>
        </p:nvSpPr>
        <p:spPr/>
        <p:txBody>
          <a:bodyPr/>
          <a:lstStyle/>
          <a:p>
            <a:fld id="{B60F0469-4624-4099-BBAD-7DC044AFFB28}" type="slidenum">
              <a:rPr lang="he-IL" smtClean="0"/>
              <a:t>‹#›</a:t>
            </a:fld>
            <a:endParaRPr lang="he-IL"/>
          </a:p>
        </p:txBody>
      </p:sp>
    </p:spTree>
    <p:extLst>
      <p:ext uri="{BB962C8B-B14F-4D97-AF65-F5344CB8AC3E}">
        <p14:creationId xmlns:p14="http://schemas.microsoft.com/office/powerpoint/2010/main" val="11634387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30CDD5F-8B38-40D4-948E-176D40C7C87E}"/>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0E4977EE-78DD-4A86-8107-8B3579C620A9}"/>
              </a:ext>
            </a:extLst>
          </p:cNvPr>
          <p:cNvSpPr>
            <a:spLocks noGrp="1"/>
          </p:cNvSpPr>
          <p:nvPr>
            <p:ph type="dt" sz="half" idx="10"/>
          </p:nvPr>
        </p:nvSpPr>
        <p:spPr/>
        <p:txBody>
          <a:bodyPr/>
          <a:lstStyle/>
          <a:p>
            <a:fld id="{5F659760-E7D0-4D3E-B278-F2612B7CAD8C}" type="datetimeFigureOut">
              <a:rPr lang="he-IL" smtClean="0"/>
              <a:t>ח'/ניסן/תשפ"ד</a:t>
            </a:fld>
            <a:endParaRPr lang="he-IL"/>
          </a:p>
        </p:txBody>
      </p:sp>
      <p:sp>
        <p:nvSpPr>
          <p:cNvPr id="4" name="מציין מיקום של כותרת תחתונה 3">
            <a:extLst>
              <a:ext uri="{FF2B5EF4-FFF2-40B4-BE49-F238E27FC236}">
                <a16:creationId xmlns:a16="http://schemas.microsoft.com/office/drawing/2014/main" id="{7031DEDF-982A-4D2F-92A9-AC4700AED5B6}"/>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8FAE6430-B0FB-466E-A5CE-039E1EFBF165}"/>
              </a:ext>
            </a:extLst>
          </p:cNvPr>
          <p:cNvSpPr>
            <a:spLocks noGrp="1"/>
          </p:cNvSpPr>
          <p:nvPr>
            <p:ph type="sldNum" sz="quarter" idx="12"/>
          </p:nvPr>
        </p:nvSpPr>
        <p:spPr/>
        <p:txBody>
          <a:bodyPr/>
          <a:lstStyle/>
          <a:p>
            <a:fld id="{B60F0469-4624-4099-BBAD-7DC044AFFB28}" type="slidenum">
              <a:rPr lang="he-IL" smtClean="0"/>
              <a:t>‹#›</a:t>
            </a:fld>
            <a:endParaRPr lang="he-IL"/>
          </a:p>
        </p:txBody>
      </p:sp>
    </p:spTree>
    <p:extLst>
      <p:ext uri="{BB962C8B-B14F-4D97-AF65-F5344CB8AC3E}">
        <p14:creationId xmlns:p14="http://schemas.microsoft.com/office/powerpoint/2010/main" val="20761070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56AB62EE-8072-4F36-84BC-4A8C48AC8032}"/>
              </a:ext>
            </a:extLst>
          </p:cNvPr>
          <p:cNvSpPr>
            <a:spLocks noGrp="1"/>
          </p:cNvSpPr>
          <p:nvPr>
            <p:ph type="dt" sz="half" idx="10"/>
          </p:nvPr>
        </p:nvSpPr>
        <p:spPr/>
        <p:txBody>
          <a:bodyPr/>
          <a:lstStyle/>
          <a:p>
            <a:fld id="{5F659760-E7D0-4D3E-B278-F2612B7CAD8C}" type="datetimeFigureOut">
              <a:rPr lang="he-IL" smtClean="0"/>
              <a:t>ח'/ניסן/תשפ"ד</a:t>
            </a:fld>
            <a:endParaRPr lang="he-IL"/>
          </a:p>
        </p:txBody>
      </p:sp>
      <p:sp>
        <p:nvSpPr>
          <p:cNvPr id="3" name="מציין מיקום של כותרת תחתונה 2">
            <a:extLst>
              <a:ext uri="{FF2B5EF4-FFF2-40B4-BE49-F238E27FC236}">
                <a16:creationId xmlns:a16="http://schemas.microsoft.com/office/drawing/2014/main" id="{C4C93AFA-39F3-4185-A051-8A0B5F3A3B15}"/>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0BF7F921-6CAD-4B9F-8680-55FA22E728F0}"/>
              </a:ext>
            </a:extLst>
          </p:cNvPr>
          <p:cNvSpPr>
            <a:spLocks noGrp="1"/>
          </p:cNvSpPr>
          <p:nvPr>
            <p:ph type="sldNum" sz="quarter" idx="12"/>
          </p:nvPr>
        </p:nvSpPr>
        <p:spPr/>
        <p:txBody>
          <a:bodyPr/>
          <a:lstStyle/>
          <a:p>
            <a:fld id="{B60F0469-4624-4099-BBAD-7DC044AFFB28}" type="slidenum">
              <a:rPr lang="he-IL" smtClean="0"/>
              <a:t>‹#›</a:t>
            </a:fld>
            <a:endParaRPr lang="he-IL"/>
          </a:p>
        </p:txBody>
      </p:sp>
    </p:spTree>
    <p:extLst>
      <p:ext uri="{BB962C8B-B14F-4D97-AF65-F5344CB8AC3E}">
        <p14:creationId xmlns:p14="http://schemas.microsoft.com/office/powerpoint/2010/main" val="30933007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E1B3C85-D903-42E2-A8F3-DF507053D863}"/>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19B78E77-F46B-433E-8D51-964B93BFE3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3DA70D31-AE00-46F0-8FEF-05C7EAC8E30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D32301A9-7D1B-43EA-976B-9EFCD48DCFB6}"/>
              </a:ext>
            </a:extLst>
          </p:cNvPr>
          <p:cNvSpPr>
            <a:spLocks noGrp="1"/>
          </p:cNvSpPr>
          <p:nvPr>
            <p:ph type="dt" sz="half" idx="10"/>
          </p:nvPr>
        </p:nvSpPr>
        <p:spPr/>
        <p:txBody>
          <a:bodyPr/>
          <a:lstStyle/>
          <a:p>
            <a:fld id="{5F659760-E7D0-4D3E-B278-F2612B7CAD8C}" type="datetimeFigureOut">
              <a:rPr lang="he-IL" smtClean="0"/>
              <a:t>ח'/ניסן/תשפ"ד</a:t>
            </a:fld>
            <a:endParaRPr lang="he-IL"/>
          </a:p>
        </p:txBody>
      </p:sp>
      <p:sp>
        <p:nvSpPr>
          <p:cNvPr id="6" name="מציין מיקום של כותרת תחתונה 5">
            <a:extLst>
              <a:ext uri="{FF2B5EF4-FFF2-40B4-BE49-F238E27FC236}">
                <a16:creationId xmlns:a16="http://schemas.microsoft.com/office/drawing/2014/main" id="{F949018E-5AB7-41D0-B8F7-8B8D45E19D4A}"/>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3890158B-B814-4C90-B80D-12399316D567}"/>
              </a:ext>
            </a:extLst>
          </p:cNvPr>
          <p:cNvSpPr>
            <a:spLocks noGrp="1"/>
          </p:cNvSpPr>
          <p:nvPr>
            <p:ph type="sldNum" sz="quarter" idx="12"/>
          </p:nvPr>
        </p:nvSpPr>
        <p:spPr/>
        <p:txBody>
          <a:bodyPr/>
          <a:lstStyle/>
          <a:p>
            <a:fld id="{B60F0469-4624-4099-BBAD-7DC044AFFB28}" type="slidenum">
              <a:rPr lang="he-IL" smtClean="0"/>
              <a:t>‹#›</a:t>
            </a:fld>
            <a:endParaRPr lang="he-IL"/>
          </a:p>
        </p:txBody>
      </p:sp>
    </p:spTree>
    <p:extLst>
      <p:ext uri="{BB962C8B-B14F-4D97-AF65-F5344CB8AC3E}">
        <p14:creationId xmlns:p14="http://schemas.microsoft.com/office/powerpoint/2010/main" val="14665310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0879D52-092A-4A1B-B570-E8C6130A21E0}"/>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E5B225CA-AB59-42C6-B93A-74B23AA9F00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AB6333F4-2877-4A8A-959C-4D2780C7D30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469FF821-8DA7-45F9-B18B-0219B5B18FFA}"/>
              </a:ext>
            </a:extLst>
          </p:cNvPr>
          <p:cNvSpPr>
            <a:spLocks noGrp="1"/>
          </p:cNvSpPr>
          <p:nvPr>
            <p:ph type="dt" sz="half" idx="10"/>
          </p:nvPr>
        </p:nvSpPr>
        <p:spPr/>
        <p:txBody>
          <a:bodyPr/>
          <a:lstStyle/>
          <a:p>
            <a:fld id="{5F659760-E7D0-4D3E-B278-F2612B7CAD8C}" type="datetimeFigureOut">
              <a:rPr lang="he-IL" smtClean="0"/>
              <a:t>ח'/ניסן/תשפ"ד</a:t>
            </a:fld>
            <a:endParaRPr lang="he-IL"/>
          </a:p>
        </p:txBody>
      </p:sp>
      <p:sp>
        <p:nvSpPr>
          <p:cNvPr id="6" name="מציין מיקום של כותרת תחתונה 5">
            <a:extLst>
              <a:ext uri="{FF2B5EF4-FFF2-40B4-BE49-F238E27FC236}">
                <a16:creationId xmlns:a16="http://schemas.microsoft.com/office/drawing/2014/main" id="{E36E6C38-D7E7-41DD-9257-3C5FC9E91EE9}"/>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B01F779B-C3B6-4A8C-B8D0-0016961B00A3}"/>
              </a:ext>
            </a:extLst>
          </p:cNvPr>
          <p:cNvSpPr>
            <a:spLocks noGrp="1"/>
          </p:cNvSpPr>
          <p:nvPr>
            <p:ph type="sldNum" sz="quarter" idx="12"/>
          </p:nvPr>
        </p:nvSpPr>
        <p:spPr/>
        <p:txBody>
          <a:bodyPr/>
          <a:lstStyle/>
          <a:p>
            <a:fld id="{B60F0469-4624-4099-BBAD-7DC044AFFB28}" type="slidenum">
              <a:rPr lang="he-IL" smtClean="0"/>
              <a:t>‹#›</a:t>
            </a:fld>
            <a:endParaRPr lang="he-IL"/>
          </a:p>
        </p:txBody>
      </p:sp>
    </p:spTree>
    <p:extLst>
      <p:ext uri="{BB962C8B-B14F-4D97-AF65-F5344CB8AC3E}">
        <p14:creationId xmlns:p14="http://schemas.microsoft.com/office/powerpoint/2010/main" val="27482430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7564D95-6E80-451E-85F9-0D7345EB925B}"/>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317AA4B3-5FD5-4B09-85A4-5664EDD31078}"/>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1F473F4-3A33-4A93-ABC2-40208CFA4FB8}"/>
              </a:ext>
            </a:extLst>
          </p:cNvPr>
          <p:cNvSpPr>
            <a:spLocks noGrp="1"/>
          </p:cNvSpPr>
          <p:nvPr>
            <p:ph type="dt" sz="half" idx="10"/>
          </p:nvPr>
        </p:nvSpPr>
        <p:spPr/>
        <p:txBody>
          <a:bodyPr/>
          <a:lstStyle/>
          <a:p>
            <a:fld id="{5F659760-E7D0-4D3E-B278-F2612B7CAD8C}" type="datetimeFigureOut">
              <a:rPr lang="he-IL" smtClean="0"/>
              <a:t>ח'/ניסן/תשפ"ד</a:t>
            </a:fld>
            <a:endParaRPr lang="he-IL"/>
          </a:p>
        </p:txBody>
      </p:sp>
      <p:sp>
        <p:nvSpPr>
          <p:cNvPr id="5" name="מציין מיקום של כותרת תחתונה 4">
            <a:extLst>
              <a:ext uri="{FF2B5EF4-FFF2-40B4-BE49-F238E27FC236}">
                <a16:creationId xmlns:a16="http://schemas.microsoft.com/office/drawing/2014/main" id="{4C5E0877-5938-40FB-B6BB-201BA1D1B2FF}"/>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76FC510E-ABD4-4AA1-8B9A-44C962BA1964}"/>
              </a:ext>
            </a:extLst>
          </p:cNvPr>
          <p:cNvSpPr>
            <a:spLocks noGrp="1"/>
          </p:cNvSpPr>
          <p:nvPr>
            <p:ph type="sldNum" sz="quarter" idx="12"/>
          </p:nvPr>
        </p:nvSpPr>
        <p:spPr/>
        <p:txBody>
          <a:bodyPr/>
          <a:lstStyle/>
          <a:p>
            <a:fld id="{B60F0469-4624-4099-BBAD-7DC044AFFB28}" type="slidenum">
              <a:rPr lang="he-IL" smtClean="0"/>
              <a:t>‹#›</a:t>
            </a:fld>
            <a:endParaRPr lang="he-IL"/>
          </a:p>
        </p:txBody>
      </p:sp>
    </p:spTree>
    <p:extLst>
      <p:ext uri="{BB962C8B-B14F-4D97-AF65-F5344CB8AC3E}">
        <p14:creationId xmlns:p14="http://schemas.microsoft.com/office/powerpoint/2010/main" val="2281501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1989447E-12B4-481C-AB37-13DA948447C0}"/>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047DEB6A-171D-413D-9655-6BD92358DCAE}"/>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406D070A-FED3-4AED-8332-BCF8D1AE2727}"/>
              </a:ext>
            </a:extLst>
          </p:cNvPr>
          <p:cNvSpPr>
            <a:spLocks noGrp="1"/>
          </p:cNvSpPr>
          <p:nvPr>
            <p:ph type="dt" sz="half" idx="10"/>
          </p:nvPr>
        </p:nvSpPr>
        <p:spPr/>
        <p:txBody>
          <a:bodyPr/>
          <a:lstStyle/>
          <a:p>
            <a:fld id="{5F659760-E7D0-4D3E-B278-F2612B7CAD8C}" type="datetimeFigureOut">
              <a:rPr lang="he-IL" smtClean="0"/>
              <a:t>ח'/ניסן/תשפ"ד</a:t>
            </a:fld>
            <a:endParaRPr lang="he-IL"/>
          </a:p>
        </p:txBody>
      </p:sp>
      <p:sp>
        <p:nvSpPr>
          <p:cNvPr id="5" name="מציין מיקום של כותרת תחתונה 4">
            <a:extLst>
              <a:ext uri="{FF2B5EF4-FFF2-40B4-BE49-F238E27FC236}">
                <a16:creationId xmlns:a16="http://schemas.microsoft.com/office/drawing/2014/main" id="{D764CFA6-C95F-45CB-B864-7E81512095E6}"/>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32F4A133-0897-4A81-9BB9-7A30902CEE5D}"/>
              </a:ext>
            </a:extLst>
          </p:cNvPr>
          <p:cNvSpPr>
            <a:spLocks noGrp="1"/>
          </p:cNvSpPr>
          <p:nvPr>
            <p:ph type="sldNum" sz="quarter" idx="12"/>
          </p:nvPr>
        </p:nvSpPr>
        <p:spPr/>
        <p:txBody>
          <a:bodyPr/>
          <a:lstStyle/>
          <a:p>
            <a:fld id="{B60F0469-4624-4099-BBAD-7DC044AFFB28}" type="slidenum">
              <a:rPr lang="he-IL" smtClean="0"/>
              <a:t>‹#›</a:t>
            </a:fld>
            <a:endParaRPr lang="he-IL"/>
          </a:p>
        </p:txBody>
      </p:sp>
    </p:spTree>
    <p:extLst>
      <p:ext uri="{BB962C8B-B14F-4D97-AF65-F5344CB8AC3E}">
        <p14:creationId xmlns:p14="http://schemas.microsoft.com/office/powerpoint/2010/main" val="4208501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theme" Target="../theme/theme1.xml" /><Relationship Id="rId2" Type="http://schemas.openxmlformats.org/officeDocument/2006/relationships/slideLayout" Target="../slideLayouts/slideLayout2.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766BFEC4-52DB-47CB-B412-47790BC38358}"/>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A69A6777-16D6-4409-BC59-C72F532D04CA}"/>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5EB135DF-3E94-4923-A4CF-C18198D365E8}"/>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5F659760-E7D0-4D3E-B278-F2612B7CAD8C}" type="datetimeFigureOut">
              <a:rPr lang="he-IL" smtClean="0"/>
              <a:t>ח'/ניסן/תשפ"ד</a:t>
            </a:fld>
            <a:endParaRPr lang="he-IL"/>
          </a:p>
        </p:txBody>
      </p:sp>
      <p:sp>
        <p:nvSpPr>
          <p:cNvPr id="5" name="מציין מיקום של כותרת תחתונה 4">
            <a:extLst>
              <a:ext uri="{FF2B5EF4-FFF2-40B4-BE49-F238E27FC236}">
                <a16:creationId xmlns:a16="http://schemas.microsoft.com/office/drawing/2014/main" id="{08C79FBD-7EDC-44C5-8AF8-FFA7958635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EAD39209-24B1-4A62-8169-FFF11A64E7C0}"/>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B60F0469-4624-4099-BBAD-7DC044AFFB28}" type="slidenum">
              <a:rPr lang="he-IL" smtClean="0"/>
              <a:t>‹#›</a:t>
            </a:fld>
            <a:endParaRPr lang="he-IL"/>
          </a:p>
        </p:txBody>
      </p:sp>
    </p:spTree>
    <p:extLst>
      <p:ext uri="{BB962C8B-B14F-4D97-AF65-F5344CB8AC3E}">
        <p14:creationId xmlns:p14="http://schemas.microsoft.com/office/powerpoint/2010/main" val="40207986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2.pn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 /></Relationships>
</file>

<file path=ppt/slides/_rels/slide6.xml.rels><?xml version="1.0" encoding="UTF-8" standalone="yes"?>
<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 /><Relationship Id="rId2" Type="http://schemas.openxmlformats.org/officeDocument/2006/relationships/video" Target="../media/media1.mp4" /><Relationship Id="rId1" Type="http://schemas.microsoft.com/office/2007/relationships/media" Target="../media/media1.mp4" /><Relationship Id="rId4" Type="http://schemas.openxmlformats.org/officeDocument/2006/relationships/image" Target="../media/image5.png"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FDEF1F0B-0B32-44F4-A499-E774BBCFA35C}"/>
              </a:ext>
            </a:extLst>
          </p:cNvPr>
          <p:cNvSpPr>
            <a:spLocks noGrp="1"/>
          </p:cNvSpPr>
          <p:nvPr>
            <p:ph type="ctrTitle"/>
          </p:nvPr>
        </p:nvSpPr>
        <p:spPr>
          <a:xfrm>
            <a:off x="1524000" y="1122363"/>
            <a:ext cx="10668000" cy="2387600"/>
          </a:xfrm>
        </p:spPr>
        <p:txBody>
          <a:bodyPr/>
          <a:lstStyle/>
          <a:p>
            <a:r>
              <a:rPr lang="he-IL" dirty="0"/>
              <a:t>שלושת חלקי </a:t>
            </a:r>
            <a:br>
              <a:rPr lang="he-IL" dirty="0"/>
            </a:br>
            <a:r>
              <a:rPr lang="he-IL" dirty="0"/>
              <a:t>השינה</a:t>
            </a:r>
          </a:p>
        </p:txBody>
      </p:sp>
      <p:sp>
        <p:nvSpPr>
          <p:cNvPr id="3" name="כותרת משנה 2">
            <a:extLst>
              <a:ext uri="{FF2B5EF4-FFF2-40B4-BE49-F238E27FC236}">
                <a16:creationId xmlns:a16="http://schemas.microsoft.com/office/drawing/2014/main" id="{5B90CF4E-79E2-4615-BC80-D7ECAAA7CA8C}"/>
              </a:ext>
            </a:extLst>
          </p:cNvPr>
          <p:cNvSpPr>
            <a:spLocks noGrp="1"/>
          </p:cNvSpPr>
          <p:nvPr>
            <p:ph type="subTitle" idx="1"/>
          </p:nvPr>
        </p:nvSpPr>
        <p:spPr>
          <a:xfrm>
            <a:off x="1523999" y="3602038"/>
            <a:ext cx="10217921" cy="1655762"/>
          </a:xfrm>
        </p:spPr>
        <p:txBody>
          <a:bodyPr/>
          <a:lstStyle/>
          <a:p>
            <a:r>
              <a:rPr lang="he-IL" dirty="0"/>
              <a:t>שינה זה בריאות                                                                     </a:t>
            </a:r>
          </a:p>
          <a:p>
            <a:r>
              <a:rPr lang="he-IL" dirty="0"/>
              <a:t>שינה זה שמחה</a:t>
            </a:r>
          </a:p>
          <a:p>
            <a:r>
              <a:rPr lang="he-IL" dirty="0"/>
              <a:t>שינה זה בריאה ולמידה</a:t>
            </a:r>
          </a:p>
        </p:txBody>
      </p:sp>
      <p:pic>
        <p:nvPicPr>
          <p:cNvPr id="5" name="תמונה 4">
            <a:extLst>
              <a:ext uri="{FF2B5EF4-FFF2-40B4-BE49-F238E27FC236}">
                <a16:creationId xmlns:a16="http://schemas.microsoft.com/office/drawing/2014/main" id="{7AA0D477-20E0-457F-AD0F-A3F765BEB33B}"/>
              </a:ext>
            </a:extLst>
          </p:cNvPr>
          <p:cNvPicPr>
            <a:picLocks noChangeAspect="1"/>
          </p:cNvPicPr>
          <p:nvPr/>
        </p:nvPicPr>
        <p:blipFill>
          <a:blip r:embed="rId2"/>
          <a:stretch>
            <a:fillRect/>
          </a:stretch>
        </p:blipFill>
        <p:spPr>
          <a:xfrm>
            <a:off x="0" y="167975"/>
            <a:ext cx="5239481" cy="4296375"/>
          </a:xfrm>
          <a:prstGeom prst="rect">
            <a:avLst/>
          </a:prstGeom>
        </p:spPr>
      </p:pic>
    </p:spTree>
    <p:extLst>
      <p:ext uri="{BB962C8B-B14F-4D97-AF65-F5344CB8AC3E}">
        <p14:creationId xmlns:p14="http://schemas.microsoft.com/office/powerpoint/2010/main" val="33400343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07A7707-5898-46BE-866C-9283984BDC53}"/>
              </a:ext>
            </a:extLst>
          </p:cNvPr>
          <p:cNvSpPr>
            <a:spLocks noGrp="1"/>
          </p:cNvSpPr>
          <p:nvPr>
            <p:ph type="title"/>
          </p:nvPr>
        </p:nvSpPr>
        <p:spPr/>
        <p:txBody>
          <a:bodyPr/>
          <a:lstStyle/>
          <a:p>
            <a:pPr algn="ctr"/>
            <a:r>
              <a:rPr lang="he-IL" dirty="0"/>
              <a:t>קריאת שמע על המיטה – </a:t>
            </a:r>
            <a:r>
              <a:rPr lang="he-IL" dirty="0" err="1"/>
              <a:t>מזיקין</a:t>
            </a:r>
            <a:r>
              <a:rPr lang="he-IL" dirty="0"/>
              <a:t> או אהבה</a:t>
            </a:r>
          </a:p>
        </p:txBody>
      </p:sp>
      <p:sp>
        <p:nvSpPr>
          <p:cNvPr id="3" name="מציין מיקום תוכן 2">
            <a:extLst>
              <a:ext uri="{FF2B5EF4-FFF2-40B4-BE49-F238E27FC236}">
                <a16:creationId xmlns:a16="http://schemas.microsoft.com/office/drawing/2014/main" id="{7FA3EC75-136E-415D-84FC-B1A31EEB1CD4}"/>
              </a:ext>
            </a:extLst>
          </p:cNvPr>
          <p:cNvSpPr>
            <a:spLocks noGrp="1"/>
          </p:cNvSpPr>
          <p:nvPr>
            <p:ph idx="1"/>
          </p:nvPr>
        </p:nvSpPr>
        <p:spPr/>
        <p:txBody>
          <a:bodyPr/>
          <a:lstStyle/>
          <a:p>
            <a:r>
              <a:rPr lang="he-IL" dirty="0"/>
              <a:t>בגמ' ברכות דף ד/ב מובא אף על פי שקרא אדם קריאת שמע בבית הכנסת, מצווה לקרותו על מיטתו. </a:t>
            </a:r>
          </a:p>
          <a:p>
            <a:r>
              <a:rPr lang="he-IL" dirty="0"/>
              <a:t>וסמכו על הפסוק – אמרו בלבבכם על משכבם ודומו סלה. </a:t>
            </a:r>
          </a:p>
          <a:p>
            <a:r>
              <a:rPr lang="he-IL" dirty="0"/>
              <a:t>טעם התקנה: יש אומרים מפני </a:t>
            </a:r>
            <a:r>
              <a:rPr lang="he-IL" dirty="0" err="1"/>
              <a:t>המזיקין</a:t>
            </a:r>
            <a:r>
              <a:rPr lang="he-IL" dirty="0"/>
              <a:t> – שמירה. ויש אומרים כדי לישון מתוך דברי תורה – אהבת ה'. </a:t>
            </a:r>
          </a:p>
          <a:p>
            <a:r>
              <a:rPr lang="he-IL" dirty="0"/>
              <a:t>יתכן מאוד ולמדו שאף שכוונת התורה </a:t>
            </a:r>
            <a:r>
              <a:rPr lang="he-IL" dirty="0" err="1"/>
              <a:t>ובשכבך</a:t>
            </a:r>
            <a:r>
              <a:rPr lang="he-IL" dirty="0"/>
              <a:t> – בזמן שכיבה. מונח בזה גם מצווה לקרוא ממש שהולכים לישון. ואולי גם שקמים בבוקר כדאי מאוד לחדש את מצוות אהבת ה'. </a:t>
            </a:r>
          </a:p>
        </p:txBody>
      </p:sp>
    </p:spTree>
    <p:extLst>
      <p:ext uri="{BB962C8B-B14F-4D97-AF65-F5344CB8AC3E}">
        <p14:creationId xmlns:p14="http://schemas.microsoft.com/office/powerpoint/2010/main" val="2797348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D7124D8-E2DF-41EF-8EB5-A06D63DAB8C0}"/>
              </a:ext>
            </a:extLst>
          </p:cNvPr>
          <p:cNvSpPr>
            <a:spLocks noGrp="1"/>
          </p:cNvSpPr>
          <p:nvPr>
            <p:ph type="title"/>
          </p:nvPr>
        </p:nvSpPr>
        <p:spPr/>
        <p:txBody>
          <a:bodyPr/>
          <a:lstStyle/>
          <a:p>
            <a:pPr algn="ctr"/>
            <a:r>
              <a:rPr lang="he-IL" dirty="0"/>
              <a:t>שמירה או אהבה</a:t>
            </a:r>
          </a:p>
        </p:txBody>
      </p:sp>
      <p:sp>
        <p:nvSpPr>
          <p:cNvPr id="3" name="מציין מיקום תוכן 2">
            <a:extLst>
              <a:ext uri="{FF2B5EF4-FFF2-40B4-BE49-F238E27FC236}">
                <a16:creationId xmlns:a16="http://schemas.microsoft.com/office/drawing/2014/main" id="{45A42962-B916-4479-BBC0-51A1BBE7B720}"/>
              </a:ext>
            </a:extLst>
          </p:cNvPr>
          <p:cNvSpPr>
            <a:spLocks noGrp="1"/>
          </p:cNvSpPr>
          <p:nvPr>
            <p:ph idx="1"/>
          </p:nvPr>
        </p:nvSpPr>
        <p:spPr/>
        <p:txBody>
          <a:bodyPr/>
          <a:lstStyle/>
          <a:p>
            <a:r>
              <a:rPr lang="he-IL" dirty="0" err="1"/>
              <a:t>נפ"מ</a:t>
            </a:r>
            <a:r>
              <a:rPr lang="he-IL" dirty="0"/>
              <a:t> בין הטעמים: מה לקרוא ראשון המפיל או קריאת שמע. </a:t>
            </a:r>
          </a:p>
          <a:p>
            <a:r>
              <a:rPr lang="he-IL" dirty="0"/>
              <a:t>לפי טעם שמירה הרי קריאת שמע לא הפסק, לפי טעם אהבה הרי זה הפסק</a:t>
            </a:r>
          </a:p>
          <a:p>
            <a:r>
              <a:rPr lang="he-IL" dirty="0"/>
              <a:t>כמה פרשיות לקרוא?</a:t>
            </a:r>
          </a:p>
          <a:p>
            <a:r>
              <a:rPr lang="he-IL" dirty="0"/>
              <a:t>לפי טעם אהבה – אז פרשה ראשונה או שניה. </a:t>
            </a:r>
          </a:p>
          <a:p>
            <a:r>
              <a:rPr lang="he-IL" dirty="0"/>
              <a:t>לפי טעם שמירה – אז גם פרשה שלישית כנגד רמ"ח.</a:t>
            </a:r>
          </a:p>
          <a:p>
            <a:r>
              <a:rPr lang="he-IL" dirty="0"/>
              <a:t>למה לא מברכים על מצווה זו?</a:t>
            </a:r>
          </a:p>
          <a:p>
            <a:r>
              <a:rPr lang="he-IL" dirty="0"/>
              <a:t>לפי טעם שמירה – אין מברכים על שמירה. </a:t>
            </a:r>
          </a:p>
          <a:p>
            <a:r>
              <a:rPr lang="he-IL" dirty="0"/>
              <a:t>לפי טעם אהבה – צריך לומר שאין זה חובה אלא הנהגה טובה. </a:t>
            </a:r>
          </a:p>
          <a:p>
            <a:endParaRPr lang="he-IL" dirty="0"/>
          </a:p>
        </p:txBody>
      </p:sp>
      <p:pic>
        <p:nvPicPr>
          <p:cNvPr id="5" name="תמונה 4">
            <a:extLst>
              <a:ext uri="{FF2B5EF4-FFF2-40B4-BE49-F238E27FC236}">
                <a16:creationId xmlns:a16="http://schemas.microsoft.com/office/drawing/2014/main" id="{68F088C3-1BA3-41B2-B911-9745ADA78A20}"/>
              </a:ext>
            </a:extLst>
          </p:cNvPr>
          <p:cNvPicPr>
            <a:picLocks noChangeAspect="1"/>
          </p:cNvPicPr>
          <p:nvPr/>
        </p:nvPicPr>
        <p:blipFill>
          <a:blip r:embed="rId2"/>
          <a:stretch>
            <a:fillRect/>
          </a:stretch>
        </p:blipFill>
        <p:spPr>
          <a:xfrm>
            <a:off x="133799" y="94751"/>
            <a:ext cx="2558210" cy="1730874"/>
          </a:xfrm>
          <a:prstGeom prst="rect">
            <a:avLst/>
          </a:prstGeom>
        </p:spPr>
      </p:pic>
    </p:spTree>
    <p:extLst>
      <p:ext uri="{BB962C8B-B14F-4D97-AF65-F5344CB8AC3E}">
        <p14:creationId xmlns:p14="http://schemas.microsoft.com/office/powerpoint/2010/main" val="3568124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4BCD54-A1F2-4E88-BF43-32F616ACF082}"/>
              </a:ext>
            </a:extLst>
          </p:cNvPr>
          <p:cNvSpPr>
            <a:spLocks noGrp="1"/>
          </p:cNvSpPr>
          <p:nvPr>
            <p:ph type="title"/>
          </p:nvPr>
        </p:nvSpPr>
        <p:spPr/>
        <p:txBody>
          <a:bodyPr/>
          <a:lstStyle/>
          <a:p>
            <a:r>
              <a:rPr lang="he-IL" dirty="0"/>
              <a:t>שלושה חלקי טקס השינה – קריאת שמע </a:t>
            </a:r>
          </a:p>
        </p:txBody>
      </p:sp>
      <p:sp>
        <p:nvSpPr>
          <p:cNvPr id="3" name="מציין מיקום תוכן 2">
            <a:extLst>
              <a:ext uri="{FF2B5EF4-FFF2-40B4-BE49-F238E27FC236}">
                <a16:creationId xmlns:a16="http://schemas.microsoft.com/office/drawing/2014/main" id="{FDDC2E6C-4452-40E6-B302-706180CE4E27}"/>
              </a:ext>
            </a:extLst>
          </p:cNvPr>
          <p:cNvSpPr>
            <a:spLocks noGrp="1"/>
          </p:cNvSpPr>
          <p:nvPr>
            <p:ph idx="1"/>
          </p:nvPr>
        </p:nvSpPr>
        <p:spPr/>
        <p:txBody>
          <a:bodyPr>
            <a:normAutofit lnSpcReduction="10000"/>
          </a:bodyPr>
          <a:lstStyle/>
          <a:p>
            <a:r>
              <a:rPr lang="he-IL" dirty="0"/>
              <a:t>מעיקר הדין – </a:t>
            </a:r>
            <a:r>
              <a:rPr lang="he-IL" dirty="0" err="1"/>
              <a:t>קרית</a:t>
            </a:r>
            <a:r>
              <a:rPr lang="he-IL" dirty="0"/>
              <a:t> שמע והמפיל.</a:t>
            </a:r>
          </a:p>
          <a:p>
            <a:pPr algn="r" rtl="1">
              <a:lnSpc>
                <a:spcPct val="115000"/>
              </a:lnSpc>
              <a:spcAft>
                <a:spcPts val="1000"/>
              </a:spcAft>
            </a:pPr>
            <a:r>
              <a:rPr lang="he-IL" sz="1800" dirty="0">
                <a:effectLst/>
                <a:latin typeface="Calibri" panose="020F0502020204030204" pitchFamily="34" charset="0"/>
                <a:ea typeface="SimSun" panose="02010600030101010101" pitchFamily="2" charset="-122"/>
                <a:cs typeface="Arial" panose="020B0604020202020204" pitchFamily="34" charset="0"/>
              </a:rPr>
              <a:t>ת"ר שיר של תודה </a:t>
            </a:r>
            <a:r>
              <a:rPr lang="he-IL" sz="1800" dirty="0" err="1">
                <a:effectLst/>
                <a:latin typeface="Calibri" panose="020F0502020204030204" pitchFamily="34" charset="0"/>
                <a:ea typeface="SimSun" panose="02010600030101010101" pitchFamily="2" charset="-122"/>
                <a:cs typeface="Arial" panose="020B0604020202020204" pitchFamily="34" charset="0"/>
              </a:rPr>
              <a:t>בכנורות</a:t>
            </a:r>
            <a:r>
              <a:rPr lang="he-IL" sz="1800" dirty="0">
                <a:effectLst/>
                <a:latin typeface="Calibri" panose="020F0502020204030204" pitchFamily="34" charset="0"/>
                <a:ea typeface="SimSun" panose="02010600030101010101" pitchFamily="2" charset="-122"/>
                <a:cs typeface="Arial" panose="020B0604020202020204" pitchFamily="34" charset="0"/>
              </a:rPr>
              <a:t> ובנבלים ובצלצלים על כל פינה ופינה ועל כל אבן גדולה שבירושלים ואומר (תהלים ל, ב) ארוממך ה' כי דליתני וגו' ושיר של פגעים ויש </a:t>
            </a:r>
            <a:r>
              <a:rPr lang="he-IL" sz="1800" dirty="0" err="1">
                <a:effectLst/>
                <a:latin typeface="Calibri" panose="020F0502020204030204" pitchFamily="34" charset="0"/>
                <a:ea typeface="SimSun" panose="02010600030101010101" pitchFamily="2" charset="-122"/>
                <a:cs typeface="Arial" panose="020B0604020202020204" pitchFamily="34" charset="0"/>
              </a:rPr>
              <a:t>אומרין</a:t>
            </a:r>
            <a:r>
              <a:rPr lang="he-IL" sz="1800" dirty="0">
                <a:effectLst/>
                <a:latin typeface="Calibri" panose="020F0502020204030204" pitchFamily="34" charset="0"/>
                <a:ea typeface="SimSun" panose="02010600030101010101" pitchFamily="2" charset="-122"/>
                <a:cs typeface="Arial" panose="020B0604020202020204" pitchFamily="34" charset="0"/>
              </a:rPr>
              <a:t> שיר של נגעים.</a:t>
            </a:r>
          </a:p>
          <a:p>
            <a:pPr algn="r" rtl="1">
              <a:lnSpc>
                <a:spcPct val="115000"/>
              </a:lnSpc>
              <a:spcAft>
                <a:spcPts val="1000"/>
              </a:spcAft>
            </a:pPr>
            <a:r>
              <a:rPr lang="he-IL" sz="1800" dirty="0">
                <a:effectLst/>
                <a:latin typeface="Calibri" panose="020F0502020204030204" pitchFamily="34" charset="0"/>
                <a:ea typeface="SimSun" panose="02010600030101010101" pitchFamily="2" charset="-122"/>
                <a:cs typeface="Arial" panose="020B0604020202020204" pitchFamily="34" charset="0"/>
              </a:rPr>
              <a:t>מאן </a:t>
            </a:r>
            <a:r>
              <a:rPr lang="he-IL" sz="1800" dirty="0" err="1">
                <a:effectLst/>
                <a:latin typeface="Calibri" panose="020F0502020204030204" pitchFamily="34" charset="0"/>
                <a:ea typeface="SimSun" panose="02010600030101010101" pitchFamily="2" charset="-122"/>
                <a:cs typeface="Arial" panose="020B0604020202020204" pitchFamily="34" charset="0"/>
              </a:rPr>
              <a:t>דאמר</a:t>
            </a:r>
            <a:r>
              <a:rPr lang="he-IL" sz="1800" dirty="0">
                <a:effectLst/>
                <a:latin typeface="Calibri" panose="020F0502020204030204" pitchFamily="34" charset="0"/>
                <a:ea typeface="SimSun" panose="02010600030101010101" pitchFamily="2" charset="-122"/>
                <a:cs typeface="Arial" panose="020B0604020202020204" pitchFamily="34" charset="0"/>
              </a:rPr>
              <a:t> </a:t>
            </a:r>
            <a:r>
              <a:rPr lang="he-IL" sz="1800" dirty="0" err="1">
                <a:effectLst/>
                <a:latin typeface="Calibri" panose="020F0502020204030204" pitchFamily="34" charset="0"/>
                <a:ea typeface="SimSun" panose="02010600030101010101" pitchFamily="2" charset="-122"/>
                <a:cs typeface="Arial" panose="020B0604020202020204" pitchFamily="34" charset="0"/>
              </a:rPr>
              <a:t>דנגעים</a:t>
            </a:r>
            <a:r>
              <a:rPr lang="he-IL" sz="1800" dirty="0">
                <a:effectLst/>
                <a:latin typeface="Calibri" panose="020F0502020204030204" pitchFamily="34" charset="0"/>
                <a:ea typeface="SimSun" panose="02010600030101010101" pitchFamily="2" charset="-122"/>
                <a:cs typeface="Arial" panose="020B0604020202020204" pitchFamily="34" charset="0"/>
              </a:rPr>
              <a:t> </a:t>
            </a:r>
            <a:r>
              <a:rPr lang="he-IL" sz="1800" dirty="0" err="1">
                <a:effectLst/>
                <a:latin typeface="Calibri" panose="020F0502020204030204" pitchFamily="34" charset="0"/>
                <a:ea typeface="SimSun" panose="02010600030101010101" pitchFamily="2" charset="-122"/>
                <a:cs typeface="Arial" panose="020B0604020202020204" pitchFamily="34" charset="0"/>
              </a:rPr>
              <a:t>דכתיב</a:t>
            </a:r>
            <a:r>
              <a:rPr lang="he-IL" sz="1800" dirty="0">
                <a:effectLst/>
                <a:latin typeface="Calibri" panose="020F0502020204030204" pitchFamily="34" charset="0"/>
                <a:ea typeface="SimSun" panose="02010600030101010101" pitchFamily="2" charset="-122"/>
                <a:cs typeface="Arial" panose="020B0604020202020204" pitchFamily="34" charset="0"/>
              </a:rPr>
              <a:t> (תהלים צא, י) ונגע לא יקרב </a:t>
            </a:r>
            <a:r>
              <a:rPr lang="he-IL" sz="1800" dirty="0" err="1">
                <a:effectLst/>
                <a:latin typeface="Calibri" panose="020F0502020204030204" pitchFamily="34" charset="0"/>
                <a:ea typeface="SimSun" panose="02010600030101010101" pitchFamily="2" charset="-122"/>
                <a:cs typeface="Arial" panose="020B0604020202020204" pitchFamily="34" charset="0"/>
              </a:rPr>
              <a:t>באהלך</a:t>
            </a:r>
            <a:r>
              <a:rPr lang="he-IL" sz="1800" dirty="0">
                <a:effectLst/>
                <a:latin typeface="Calibri" panose="020F0502020204030204" pitchFamily="34" charset="0"/>
                <a:ea typeface="SimSun" panose="02010600030101010101" pitchFamily="2" charset="-122"/>
                <a:cs typeface="Arial" panose="020B0604020202020204" pitchFamily="34" charset="0"/>
              </a:rPr>
              <a:t> ומאן </a:t>
            </a:r>
            <a:r>
              <a:rPr lang="he-IL" sz="1800" dirty="0" err="1">
                <a:effectLst/>
                <a:latin typeface="Calibri" panose="020F0502020204030204" pitchFamily="34" charset="0"/>
                <a:ea typeface="SimSun" panose="02010600030101010101" pitchFamily="2" charset="-122"/>
                <a:cs typeface="Arial" panose="020B0604020202020204" pitchFamily="34" charset="0"/>
              </a:rPr>
              <a:t>דאמר</a:t>
            </a:r>
            <a:r>
              <a:rPr lang="he-IL" sz="1800" dirty="0">
                <a:effectLst/>
                <a:latin typeface="Calibri" panose="020F0502020204030204" pitchFamily="34" charset="0"/>
                <a:ea typeface="SimSun" panose="02010600030101010101" pitchFamily="2" charset="-122"/>
                <a:cs typeface="Arial" panose="020B0604020202020204" pitchFamily="34" charset="0"/>
              </a:rPr>
              <a:t> פגעים </a:t>
            </a:r>
            <a:r>
              <a:rPr lang="he-IL" sz="1800" dirty="0" err="1">
                <a:effectLst/>
                <a:latin typeface="Calibri" panose="020F0502020204030204" pitchFamily="34" charset="0"/>
                <a:ea typeface="SimSun" panose="02010600030101010101" pitchFamily="2" charset="-122"/>
                <a:cs typeface="Arial" panose="020B0604020202020204" pitchFamily="34" charset="0"/>
              </a:rPr>
              <a:t>דכתיב</a:t>
            </a:r>
            <a:r>
              <a:rPr lang="he-IL" sz="1800" dirty="0">
                <a:effectLst/>
                <a:latin typeface="Calibri" panose="020F0502020204030204" pitchFamily="34" charset="0"/>
                <a:ea typeface="SimSun" panose="02010600030101010101" pitchFamily="2" charset="-122"/>
                <a:cs typeface="Arial" panose="020B0604020202020204" pitchFamily="34" charset="0"/>
              </a:rPr>
              <a:t> (תהלים צא, ז) </a:t>
            </a:r>
            <a:r>
              <a:rPr lang="he-IL" sz="1800" dirty="0" err="1">
                <a:effectLst/>
                <a:latin typeface="Calibri" panose="020F0502020204030204" pitchFamily="34" charset="0"/>
                <a:ea typeface="SimSun" panose="02010600030101010101" pitchFamily="2" charset="-122"/>
                <a:cs typeface="Arial" panose="020B0604020202020204" pitchFamily="34" charset="0"/>
              </a:rPr>
              <a:t>יפול</a:t>
            </a:r>
            <a:r>
              <a:rPr lang="he-IL" sz="1800" dirty="0">
                <a:effectLst/>
                <a:latin typeface="Calibri" panose="020F0502020204030204" pitchFamily="34" charset="0"/>
                <a:ea typeface="SimSun" panose="02010600030101010101" pitchFamily="2" charset="-122"/>
                <a:cs typeface="Arial" panose="020B0604020202020204" pitchFamily="34" charset="0"/>
              </a:rPr>
              <a:t> מצדך אלף ואומר (תהלים צא, א) יושב בסתר עליון בצל שדי יתלונן עד (תהלים צא, ט) כי אתה ה' מחסי עליון שמת מעונך וחוזר ואומר (תהלים ג, א) מזמור לדוד בברחו מפני אבשלום בנו ה' מה רבו צרי עד לה' הישועה על עמך ברכתך סלה:</a:t>
            </a:r>
            <a:endParaRPr lang="en-US" sz="1800" dirty="0">
              <a:effectLst/>
              <a:latin typeface="Calibri" panose="020F0502020204030204" pitchFamily="34" charset="0"/>
              <a:ea typeface="SimSun" panose="02010600030101010101" pitchFamily="2" charset="-122"/>
              <a:cs typeface="Arial" panose="020B0604020202020204" pitchFamily="34" charset="0"/>
            </a:endParaRPr>
          </a:p>
          <a:p>
            <a:pPr algn="r" rtl="1">
              <a:lnSpc>
                <a:spcPct val="115000"/>
              </a:lnSpc>
              <a:spcAft>
                <a:spcPts val="1000"/>
              </a:spcAft>
            </a:pPr>
            <a:r>
              <a:rPr lang="en-US" sz="1800" dirty="0">
                <a:effectLst/>
                <a:latin typeface="Calibri" panose="020F0502020204030204" pitchFamily="34" charset="0"/>
                <a:ea typeface="SimSun" panose="02010600030101010101" pitchFamily="2" charset="-122"/>
                <a:cs typeface="Arial" panose="020B0604020202020204" pitchFamily="34" charset="0"/>
              </a:rPr>
              <a:t> </a:t>
            </a:r>
            <a:r>
              <a:rPr lang="he-IL" sz="1800" dirty="0">
                <a:effectLst/>
                <a:latin typeface="Calibri" panose="020F0502020204030204" pitchFamily="34" charset="0"/>
                <a:ea typeface="SimSun" panose="02010600030101010101" pitchFamily="2" charset="-122"/>
                <a:cs typeface="Arial" panose="020B0604020202020204" pitchFamily="34" charset="0"/>
              </a:rPr>
              <a:t>רבי יהושע בן לוי האמר להו </a:t>
            </a:r>
            <a:r>
              <a:rPr lang="he-IL" sz="1800" dirty="0" err="1">
                <a:effectLst/>
                <a:latin typeface="Calibri" panose="020F0502020204030204" pitchFamily="34" charset="0"/>
                <a:ea typeface="SimSun" panose="02010600030101010101" pitchFamily="2" charset="-122"/>
                <a:cs typeface="Arial" panose="020B0604020202020204" pitchFamily="34" charset="0"/>
              </a:rPr>
              <a:t>להני</a:t>
            </a:r>
            <a:r>
              <a:rPr lang="he-IL" sz="1800" dirty="0">
                <a:effectLst/>
                <a:latin typeface="Calibri" panose="020F0502020204030204" pitchFamily="34" charset="0"/>
                <a:ea typeface="SimSun" panose="02010600030101010101" pitchFamily="2" charset="-122"/>
                <a:cs typeface="Arial" panose="020B0604020202020204" pitchFamily="34" charset="0"/>
              </a:rPr>
              <a:t> קראי וגאני היכי עביד הכי והאמר ר' יהושע בן לוי ואסור להתרפאות בדברי תורה להגן שאני. </a:t>
            </a:r>
          </a:p>
          <a:p>
            <a:pPr algn="r" rtl="1">
              <a:lnSpc>
                <a:spcPct val="115000"/>
              </a:lnSpc>
              <a:spcAft>
                <a:spcPts val="1000"/>
              </a:spcAft>
            </a:pPr>
            <a:r>
              <a:rPr lang="he-IL" sz="1800" dirty="0">
                <a:effectLst/>
                <a:latin typeface="Calibri" panose="020F0502020204030204" pitchFamily="34" charset="0"/>
                <a:ea typeface="SimSun" panose="02010600030101010101" pitchFamily="2" charset="-122"/>
                <a:cs typeface="Arial" panose="020B0604020202020204" pitchFamily="34" charset="0"/>
              </a:rPr>
              <a:t>ואלא כי אמר אסור </a:t>
            </a:r>
            <a:r>
              <a:rPr lang="he-IL" sz="1800" dirty="0" err="1">
                <a:effectLst/>
                <a:latin typeface="Calibri" panose="020F0502020204030204" pitchFamily="34" charset="0"/>
                <a:ea typeface="SimSun" panose="02010600030101010101" pitchFamily="2" charset="-122"/>
                <a:cs typeface="Arial" panose="020B0604020202020204" pitchFamily="34" charset="0"/>
              </a:rPr>
              <a:t>דאיכא</a:t>
            </a:r>
            <a:r>
              <a:rPr lang="he-IL" sz="1800" dirty="0">
                <a:effectLst/>
                <a:latin typeface="Calibri" panose="020F0502020204030204" pitchFamily="34" charset="0"/>
                <a:ea typeface="SimSun" panose="02010600030101010101" pitchFamily="2" charset="-122"/>
                <a:cs typeface="Arial" panose="020B0604020202020204" pitchFamily="34" charset="0"/>
              </a:rPr>
              <a:t> מכה אי </a:t>
            </a:r>
            <a:r>
              <a:rPr lang="he-IL" sz="1800" dirty="0" err="1">
                <a:effectLst/>
                <a:latin typeface="Calibri" panose="020F0502020204030204" pitchFamily="34" charset="0"/>
                <a:ea typeface="SimSun" panose="02010600030101010101" pitchFamily="2" charset="-122"/>
                <a:cs typeface="Arial" panose="020B0604020202020204" pitchFamily="34" charset="0"/>
              </a:rPr>
              <a:t>דאיכא</a:t>
            </a:r>
            <a:r>
              <a:rPr lang="he-IL" sz="1800" dirty="0">
                <a:effectLst/>
                <a:latin typeface="Calibri" panose="020F0502020204030204" pitchFamily="34" charset="0"/>
                <a:ea typeface="SimSun" panose="02010600030101010101" pitchFamily="2" charset="-122"/>
                <a:cs typeface="Arial" panose="020B0604020202020204" pitchFamily="34" charset="0"/>
              </a:rPr>
              <a:t> מכה אסור ותו לא והתנן הלוחש על המכה אין לו חלק לעולם הבא? </a:t>
            </a:r>
          </a:p>
          <a:p>
            <a:pPr algn="r" rtl="1">
              <a:lnSpc>
                <a:spcPct val="115000"/>
              </a:lnSpc>
              <a:spcAft>
                <a:spcPts val="1000"/>
              </a:spcAft>
            </a:pPr>
            <a:r>
              <a:rPr lang="he-IL" sz="1800" dirty="0">
                <a:effectLst/>
                <a:latin typeface="Calibri" panose="020F0502020204030204" pitchFamily="34" charset="0"/>
                <a:ea typeface="SimSun" panose="02010600030101010101" pitchFamily="2" charset="-122"/>
                <a:cs typeface="Arial" panose="020B0604020202020204" pitchFamily="34" charset="0"/>
              </a:rPr>
              <a:t>הא איתמר עלה </a:t>
            </a:r>
            <a:r>
              <a:rPr lang="he-IL" sz="1800" dirty="0" err="1">
                <a:effectLst/>
                <a:latin typeface="Calibri" panose="020F0502020204030204" pitchFamily="34" charset="0"/>
                <a:ea typeface="SimSun" panose="02010600030101010101" pitchFamily="2" charset="-122"/>
                <a:cs typeface="Arial" panose="020B0604020202020204" pitchFamily="34" charset="0"/>
              </a:rPr>
              <a:t>א"ר</a:t>
            </a:r>
            <a:r>
              <a:rPr lang="he-IL" sz="1800" dirty="0">
                <a:effectLst/>
                <a:latin typeface="Calibri" panose="020F0502020204030204" pitchFamily="34" charset="0"/>
                <a:ea typeface="SimSun" panose="02010600030101010101" pitchFamily="2" charset="-122"/>
                <a:cs typeface="Arial" panose="020B0604020202020204" pitchFamily="34" charset="0"/>
              </a:rPr>
              <a:t> יוחנן ברוקק שנו לפי שאין </a:t>
            </a:r>
            <a:r>
              <a:rPr lang="he-IL" sz="1800" dirty="0" err="1">
                <a:effectLst/>
                <a:latin typeface="Calibri" panose="020F0502020204030204" pitchFamily="34" charset="0"/>
                <a:ea typeface="SimSun" panose="02010600030101010101" pitchFamily="2" charset="-122"/>
                <a:cs typeface="Arial" panose="020B0604020202020204" pitchFamily="34" charset="0"/>
              </a:rPr>
              <a:t>מזכירין</a:t>
            </a:r>
            <a:r>
              <a:rPr lang="he-IL" sz="1800" dirty="0">
                <a:effectLst/>
                <a:latin typeface="Calibri" panose="020F0502020204030204" pitchFamily="34" charset="0"/>
                <a:ea typeface="SimSun" panose="02010600030101010101" pitchFamily="2" charset="-122"/>
                <a:cs typeface="Arial" panose="020B0604020202020204" pitchFamily="34" charset="0"/>
              </a:rPr>
              <a:t> שם שמים על הרקיקה:</a:t>
            </a:r>
            <a:endParaRPr lang="en-US" sz="1800" dirty="0">
              <a:effectLst/>
              <a:latin typeface="Calibri" panose="020F0502020204030204" pitchFamily="34" charset="0"/>
              <a:ea typeface="SimSun" panose="02010600030101010101" pitchFamily="2" charset="-122"/>
              <a:cs typeface="Arial" panose="020B0604020202020204" pitchFamily="34" charset="0"/>
            </a:endParaRPr>
          </a:p>
          <a:p>
            <a:endParaRPr lang="he-IL" dirty="0"/>
          </a:p>
        </p:txBody>
      </p:sp>
      <p:pic>
        <p:nvPicPr>
          <p:cNvPr id="5" name="תמונה 4">
            <a:extLst>
              <a:ext uri="{FF2B5EF4-FFF2-40B4-BE49-F238E27FC236}">
                <a16:creationId xmlns:a16="http://schemas.microsoft.com/office/drawing/2014/main" id="{64995BDB-32E6-4C9B-8EFC-39C67E6B1A9F}"/>
              </a:ext>
            </a:extLst>
          </p:cNvPr>
          <p:cNvPicPr>
            <a:picLocks noChangeAspect="1"/>
          </p:cNvPicPr>
          <p:nvPr/>
        </p:nvPicPr>
        <p:blipFill>
          <a:blip r:embed="rId2"/>
          <a:stretch>
            <a:fillRect/>
          </a:stretch>
        </p:blipFill>
        <p:spPr>
          <a:xfrm>
            <a:off x="76095" y="189595"/>
            <a:ext cx="2160871" cy="1398851"/>
          </a:xfrm>
          <a:prstGeom prst="rect">
            <a:avLst/>
          </a:prstGeom>
        </p:spPr>
      </p:pic>
    </p:spTree>
    <p:extLst>
      <p:ext uri="{BB962C8B-B14F-4D97-AF65-F5344CB8AC3E}">
        <p14:creationId xmlns:p14="http://schemas.microsoft.com/office/powerpoint/2010/main" val="1504043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טבלה 2">
            <a:extLst>
              <a:ext uri="{FF2B5EF4-FFF2-40B4-BE49-F238E27FC236}">
                <a16:creationId xmlns:a16="http://schemas.microsoft.com/office/drawing/2014/main" id="{D2E6E1C2-4BAC-4031-A1CA-07B35699E039}"/>
              </a:ext>
            </a:extLst>
          </p:cNvPr>
          <p:cNvGraphicFramePr>
            <a:graphicFrameLocks noGrp="1"/>
          </p:cNvGraphicFramePr>
          <p:nvPr>
            <p:extLst>
              <p:ext uri="{D42A27DB-BD31-4B8C-83A1-F6EECF244321}">
                <p14:modId xmlns:p14="http://schemas.microsoft.com/office/powerpoint/2010/main" val="4174155040"/>
              </p:ext>
            </p:extLst>
          </p:nvPr>
        </p:nvGraphicFramePr>
        <p:xfrm>
          <a:off x="2032000" y="719666"/>
          <a:ext cx="8128000" cy="4566920"/>
        </p:xfrm>
        <a:graphic>
          <a:graphicData uri="http://schemas.openxmlformats.org/drawingml/2006/table">
            <a:tbl>
              <a:tblPr rtl="1" firstRow="1" bandRow="1">
                <a:tableStyleId>{5C22544A-7EE6-4342-B048-85BDC9FD1C3A}</a:tableStyleId>
              </a:tblPr>
              <a:tblGrid>
                <a:gridCol w="2032000">
                  <a:extLst>
                    <a:ext uri="{9D8B030D-6E8A-4147-A177-3AD203B41FA5}">
                      <a16:colId xmlns:a16="http://schemas.microsoft.com/office/drawing/2014/main" val="2064556095"/>
                    </a:ext>
                  </a:extLst>
                </a:gridCol>
                <a:gridCol w="2032000">
                  <a:extLst>
                    <a:ext uri="{9D8B030D-6E8A-4147-A177-3AD203B41FA5}">
                      <a16:colId xmlns:a16="http://schemas.microsoft.com/office/drawing/2014/main" val="3804718165"/>
                    </a:ext>
                  </a:extLst>
                </a:gridCol>
                <a:gridCol w="2032000">
                  <a:extLst>
                    <a:ext uri="{9D8B030D-6E8A-4147-A177-3AD203B41FA5}">
                      <a16:colId xmlns:a16="http://schemas.microsoft.com/office/drawing/2014/main" val="1280928006"/>
                    </a:ext>
                  </a:extLst>
                </a:gridCol>
                <a:gridCol w="2032000">
                  <a:extLst>
                    <a:ext uri="{9D8B030D-6E8A-4147-A177-3AD203B41FA5}">
                      <a16:colId xmlns:a16="http://schemas.microsoft.com/office/drawing/2014/main" val="1208988398"/>
                    </a:ext>
                  </a:extLst>
                </a:gridCol>
              </a:tblGrid>
              <a:tr h="370840">
                <a:tc>
                  <a:txBody>
                    <a:bodyPr/>
                    <a:lstStyle/>
                    <a:p>
                      <a:pPr rtl="1"/>
                      <a:r>
                        <a:rPr lang="he-IL" dirty="0"/>
                        <a:t>הקריאה</a:t>
                      </a:r>
                    </a:p>
                  </a:txBody>
                  <a:tcPr/>
                </a:tc>
                <a:tc>
                  <a:txBody>
                    <a:bodyPr/>
                    <a:lstStyle/>
                    <a:p>
                      <a:pPr rtl="1"/>
                      <a:r>
                        <a:rPr lang="he-IL" dirty="0"/>
                        <a:t>הטעם</a:t>
                      </a:r>
                    </a:p>
                  </a:txBody>
                  <a:tcPr/>
                </a:tc>
                <a:tc>
                  <a:txBody>
                    <a:bodyPr/>
                    <a:lstStyle/>
                    <a:p>
                      <a:pPr rtl="1"/>
                      <a:r>
                        <a:rPr lang="he-IL" dirty="0" err="1"/>
                        <a:t>נפ"מ</a:t>
                      </a:r>
                      <a:endParaRPr lang="he-IL" dirty="0"/>
                    </a:p>
                  </a:txBody>
                  <a:tcPr/>
                </a:tc>
                <a:tc>
                  <a:txBody>
                    <a:bodyPr/>
                    <a:lstStyle/>
                    <a:p>
                      <a:pPr rtl="1"/>
                      <a:r>
                        <a:rPr lang="he-IL" dirty="0"/>
                        <a:t>התועלת לשינה</a:t>
                      </a:r>
                    </a:p>
                  </a:txBody>
                  <a:tcPr/>
                </a:tc>
                <a:extLst>
                  <a:ext uri="{0D108BD9-81ED-4DB2-BD59-A6C34878D82A}">
                    <a16:rowId xmlns:a16="http://schemas.microsoft.com/office/drawing/2014/main" val="3919144878"/>
                  </a:ext>
                </a:extLst>
              </a:tr>
              <a:tr h="370840">
                <a:tc>
                  <a:txBody>
                    <a:bodyPr/>
                    <a:lstStyle/>
                    <a:p>
                      <a:pPr rtl="1"/>
                      <a:r>
                        <a:rPr lang="he-IL" dirty="0"/>
                        <a:t>קריאת שמע על המיטה</a:t>
                      </a:r>
                    </a:p>
                  </a:txBody>
                  <a:tcPr/>
                </a:tc>
                <a:tc>
                  <a:txBody>
                    <a:bodyPr/>
                    <a:lstStyle/>
                    <a:p>
                      <a:pPr rtl="1"/>
                      <a:r>
                        <a:rPr lang="he-IL" dirty="0"/>
                        <a:t>שמירה או אהבה</a:t>
                      </a:r>
                    </a:p>
                  </a:txBody>
                  <a:tcPr/>
                </a:tc>
                <a:tc>
                  <a:txBody>
                    <a:bodyPr/>
                    <a:lstStyle/>
                    <a:p>
                      <a:pPr rtl="1"/>
                      <a:r>
                        <a:rPr lang="he-IL" dirty="0"/>
                        <a:t>ג' פרשיות או א'. </a:t>
                      </a:r>
                    </a:p>
                    <a:p>
                      <a:pPr rtl="1"/>
                      <a:r>
                        <a:rPr lang="he-IL" dirty="0"/>
                        <a:t>לפתוח או לסגור </a:t>
                      </a:r>
                      <a:r>
                        <a:rPr lang="he-IL" sz="1400" dirty="0"/>
                        <a:t>בק"ש</a:t>
                      </a:r>
                      <a:endParaRPr lang="he-IL" dirty="0"/>
                    </a:p>
                  </a:txBody>
                  <a:tcPr/>
                </a:tc>
                <a:tc>
                  <a:txBody>
                    <a:bodyPr/>
                    <a:lstStyle/>
                    <a:p>
                      <a:pPr rtl="1"/>
                      <a:r>
                        <a:rPr lang="he-IL" dirty="0"/>
                        <a:t>בשנת </a:t>
                      </a:r>
                      <a:r>
                        <a:rPr lang="en-US" sz="1800" dirty="0"/>
                        <a:t>REM</a:t>
                      </a:r>
                      <a:r>
                        <a:rPr lang="he-IL" sz="1800" dirty="0"/>
                        <a:t> </a:t>
                      </a:r>
                      <a:r>
                        <a:rPr lang="he-IL" dirty="0"/>
                        <a:t>האדם קובע אצלו בזיכרון </a:t>
                      </a:r>
                      <a:r>
                        <a:rPr lang="he-IL" sz="1600" dirty="0"/>
                        <a:t>ארוך הטווח את היחס</a:t>
                      </a:r>
                      <a:endParaRPr lang="he-IL" dirty="0"/>
                    </a:p>
                  </a:txBody>
                  <a:tcPr/>
                </a:tc>
                <a:extLst>
                  <a:ext uri="{0D108BD9-81ED-4DB2-BD59-A6C34878D82A}">
                    <a16:rowId xmlns:a16="http://schemas.microsoft.com/office/drawing/2014/main" val="345558588"/>
                  </a:ext>
                </a:extLst>
              </a:tr>
              <a:tr h="370840">
                <a:tc>
                  <a:txBody>
                    <a:bodyPr/>
                    <a:lstStyle/>
                    <a:p>
                      <a:pPr rtl="1"/>
                      <a:r>
                        <a:rPr lang="he-IL" dirty="0"/>
                        <a:t>יושב בסתר</a:t>
                      </a:r>
                    </a:p>
                  </a:txBody>
                  <a:tcPr/>
                </a:tc>
                <a:tc>
                  <a:txBody>
                    <a:bodyPr/>
                    <a:lstStyle/>
                    <a:p>
                      <a:pPr rtl="1"/>
                      <a:r>
                        <a:rPr lang="he-IL" dirty="0"/>
                        <a:t>מנהג הנלמד מחנוכת מקדש שני – שמירה</a:t>
                      </a:r>
                    </a:p>
                  </a:txBody>
                  <a:tcPr/>
                </a:tc>
                <a:tc>
                  <a:txBody>
                    <a:bodyPr/>
                    <a:lstStyle/>
                    <a:p>
                      <a:pPr rtl="1"/>
                      <a:endParaRPr lang="he-IL" dirty="0"/>
                    </a:p>
                  </a:txBody>
                  <a:tcPr/>
                </a:tc>
                <a:tc>
                  <a:txBody>
                    <a:bodyPr/>
                    <a:lstStyle/>
                    <a:p>
                      <a:pPr rtl="1"/>
                      <a:r>
                        <a:rPr lang="he-IL" dirty="0"/>
                        <a:t>להכניס את האדם לרוגע וביטחון מועיל לאדם </a:t>
                      </a:r>
                      <a:r>
                        <a:rPr lang="he-IL" dirty="0" err="1"/>
                        <a:t>להרדם</a:t>
                      </a:r>
                      <a:r>
                        <a:rPr lang="he-IL" dirty="0"/>
                        <a:t> בלילה</a:t>
                      </a:r>
                    </a:p>
                  </a:txBody>
                  <a:tcPr/>
                </a:tc>
                <a:extLst>
                  <a:ext uri="{0D108BD9-81ED-4DB2-BD59-A6C34878D82A}">
                    <a16:rowId xmlns:a16="http://schemas.microsoft.com/office/drawing/2014/main" val="2473565680"/>
                  </a:ext>
                </a:extLst>
              </a:tr>
              <a:tr h="370840">
                <a:tc>
                  <a:txBody>
                    <a:bodyPr/>
                    <a:lstStyle/>
                    <a:p>
                      <a:pPr rtl="1"/>
                      <a:r>
                        <a:rPr lang="he-IL" dirty="0"/>
                        <a:t>פסוקי רחמי</a:t>
                      </a:r>
                    </a:p>
                  </a:txBody>
                  <a:tcPr/>
                </a:tc>
                <a:tc>
                  <a:txBody>
                    <a:bodyPr/>
                    <a:lstStyle/>
                    <a:p>
                      <a:pPr rtl="1"/>
                      <a:r>
                        <a:rPr lang="he-IL" dirty="0"/>
                        <a:t>שמירה</a:t>
                      </a:r>
                    </a:p>
                  </a:txBody>
                  <a:tcPr/>
                </a:tc>
                <a:tc>
                  <a:txBody>
                    <a:bodyPr/>
                    <a:lstStyle/>
                    <a:p>
                      <a:pPr rtl="1"/>
                      <a:r>
                        <a:rPr lang="he-IL" dirty="0"/>
                        <a:t>רשות</a:t>
                      </a:r>
                    </a:p>
                  </a:txBody>
                  <a:tcPr/>
                </a:tc>
                <a:tc>
                  <a:txBody>
                    <a:bodyPr/>
                    <a:lstStyle/>
                    <a:p>
                      <a:pPr rtl="1"/>
                      <a:endParaRPr lang="he-IL" dirty="0"/>
                    </a:p>
                  </a:txBody>
                  <a:tcPr/>
                </a:tc>
                <a:extLst>
                  <a:ext uri="{0D108BD9-81ED-4DB2-BD59-A6C34878D82A}">
                    <a16:rowId xmlns:a16="http://schemas.microsoft.com/office/drawing/2014/main" val="1410741766"/>
                  </a:ext>
                </a:extLst>
              </a:tr>
              <a:tr h="370840">
                <a:tc>
                  <a:txBody>
                    <a:bodyPr/>
                    <a:lstStyle/>
                    <a:p>
                      <a:pPr rtl="1"/>
                      <a:r>
                        <a:rPr lang="he-IL" dirty="0"/>
                        <a:t>מחילה</a:t>
                      </a:r>
                    </a:p>
                  </a:txBody>
                  <a:tcPr/>
                </a:tc>
                <a:tc>
                  <a:txBody>
                    <a:bodyPr/>
                    <a:lstStyle/>
                    <a:p>
                      <a:pPr rtl="1"/>
                      <a:r>
                        <a:rPr lang="he-IL" dirty="0"/>
                        <a:t>לישון מתוך פיוס</a:t>
                      </a:r>
                    </a:p>
                  </a:txBody>
                  <a:tcPr/>
                </a:tc>
                <a:tc>
                  <a:txBody>
                    <a:bodyPr/>
                    <a:lstStyle/>
                    <a:p>
                      <a:pPr rtl="1"/>
                      <a:r>
                        <a:rPr lang="he-IL" dirty="0"/>
                        <a:t>להתפייס עם אשתו</a:t>
                      </a:r>
                    </a:p>
                  </a:txBody>
                  <a:tcPr/>
                </a:tc>
                <a:tc>
                  <a:txBody>
                    <a:bodyPr/>
                    <a:lstStyle/>
                    <a:p>
                      <a:pPr rtl="1"/>
                      <a:r>
                        <a:rPr lang="he-IL" dirty="0"/>
                        <a:t>בשינה יקבע לאדם האם הוא אוהב או שונא</a:t>
                      </a:r>
                    </a:p>
                  </a:txBody>
                  <a:tcPr/>
                </a:tc>
                <a:extLst>
                  <a:ext uri="{0D108BD9-81ED-4DB2-BD59-A6C34878D82A}">
                    <a16:rowId xmlns:a16="http://schemas.microsoft.com/office/drawing/2014/main" val="3689787815"/>
                  </a:ext>
                </a:extLst>
              </a:tr>
              <a:tr h="370840">
                <a:tc>
                  <a:txBody>
                    <a:bodyPr/>
                    <a:lstStyle/>
                    <a:p>
                      <a:pPr rtl="1"/>
                      <a:endParaRPr lang="he-IL"/>
                    </a:p>
                  </a:txBody>
                  <a:tcPr/>
                </a:tc>
                <a:tc>
                  <a:txBody>
                    <a:bodyPr/>
                    <a:lstStyle/>
                    <a:p>
                      <a:pPr rtl="1"/>
                      <a:endParaRPr lang="he-IL"/>
                    </a:p>
                  </a:txBody>
                  <a:tcPr/>
                </a:tc>
                <a:tc>
                  <a:txBody>
                    <a:bodyPr/>
                    <a:lstStyle/>
                    <a:p>
                      <a:pPr rtl="1"/>
                      <a:endParaRPr lang="he-IL"/>
                    </a:p>
                  </a:txBody>
                  <a:tcPr/>
                </a:tc>
                <a:tc>
                  <a:txBody>
                    <a:bodyPr/>
                    <a:lstStyle/>
                    <a:p>
                      <a:pPr rtl="1"/>
                      <a:endParaRPr lang="he-IL"/>
                    </a:p>
                  </a:txBody>
                  <a:tcPr/>
                </a:tc>
                <a:extLst>
                  <a:ext uri="{0D108BD9-81ED-4DB2-BD59-A6C34878D82A}">
                    <a16:rowId xmlns:a16="http://schemas.microsoft.com/office/drawing/2014/main" val="3338236450"/>
                  </a:ext>
                </a:extLst>
              </a:tr>
              <a:tr h="370840">
                <a:tc>
                  <a:txBody>
                    <a:bodyPr/>
                    <a:lstStyle/>
                    <a:p>
                      <a:pPr rtl="1"/>
                      <a:endParaRPr lang="he-IL"/>
                    </a:p>
                  </a:txBody>
                  <a:tcPr/>
                </a:tc>
                <a:tc>
                  <a:txBody>
                    <a:bodyPr/>
                    <a:lstStyle/>
                    <a:p>
                      <a:pPr rtl="1"/>
                      <a:endParaRPr lang="he-IL"/>
                    </a:p>
                  </a:txBody>
                  <a:tcPr/>
                </a:tc>
                <a:tc>
                  <a:txBody>
                    <a:bodyPr/>
                    <a:lstStyle/>
                    <a:p>
                      <a:pPr rtl="1"/>
                      <a:endParaRPr lang="he-IL"/>
                    </a:p>
                  </a:txBody>
                  <a:tcPr/>
                </a:tc>
                <a:tc>
                  <a:txBody>
                    <a:bodyPr/>
                    <a:lstStyle/>
                    <a:p>
                      <a:pPr rtl="1"/>
                      <a:endParaRPr lang="he-IL"/>
                    </a:p>
                  </a:txBody>
                  <a:tcPr/>
                </a:tc>
                <a:extLst>
                  <a:ext uri="{0D108BD9-81ED-4DB2-BD59-A6C34878D82A}">
                    <a16:rowId xmlns:a16="http://schemas.microsoft.com/office/drawing/2014/main" val="1101519105"/>
                  </a:ext>
                </a:extLst>
              </a:tr>
              <a:tr h="370840">
                <a:tc>
                  <a:txBody>
                    <a:bodyPr/>
                    <a:lstStyle/>
                    <a:p>
                      <a:pPr rtl="1"/>
                      <a:endParaRPr lang="he-IL"/>
                    </a:p>
                  </a:txBody>
                  <a:tcPr/>
                </a:tc>
                <a:tc>
                  <a:txBody>
                    <a:bodyPr/>
                    <a:lstStyle/>
                    <a:p>
                      <a:pPr rtl="1"/>
                      <a:endParaRPr lang="he-IL"/>
                    </a:p>
                  </a:txBody>
                  <a:tcPr/>
                </a:tc>
                <a:tc>
                  <a:txBody>
                    <a:bodyPr/>
                    <a:lstStyle/>
                    <a:p>
                      <a:pPr rtl="1"/>
                      <a:endParaRPr lang="he-IL"/>
                    </a:p>
                  </a:txBody>
                  <a:tcPr/>
                </a:tc>
                <a:tc>
                  <a:txBody>
                    <a:bodyPr/>
                    <a:lstStyle/>
                    <a:p>
                      <a:pPr rtl="1"/>
                      <a:endParaRPr lang="he-IL" dirty="0"/>
                    </a:p>
                  </a:txBody>
                  <a:tcPr/>
                </a:tc>
                <a:extLst>
                  <a:ext uri="{0D108BD9-81ED-4DB2-BD59-A6C34878D82A}">
                    <a16:rowId xmlns:a16="http://schemas.microsoft.com/office/drawing/2014/main" val="1766894047"/>
                  </a:ext>
                </a:extLst>
              </a:tr>
            </a:tbl>
          </a:graphicData>
        </a:graphic>
      </p:graphicFrame>
    </p:spTree>
    <p:extLst>
      <p:ext uri="{BB962C8B-B14F-4D97-AF65-F5344CB8AC3E}">
        <p14:creationId xmlns:p14="http://schemas.microsoft.com/office/powerpoint/2010/main" val="1750364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69DD167-C24F-43C0-BD00-7546DA748FA0}"/>
              </a:ext>
            </a:extLst>
          </p:cNvPr>
          <p:cNvSpPr>
            <a:spLocks noGrp="1"/>
          </p:cNvSpPr>
          <p:nvPr>
            <p:ph type="title"/>
          </p:nvPr>
        </p:nvSpPr>
        <p:spPr/>
        <p:txBody>
          <a:bodyPr/>
          <a:lstStyle/>
          <a:p>
            <a:r>
              <a:rPr lang="he-IL" dirty="0"/>
              <a:t>מצב שינה ראשון   </a:t>
            </a:r>
          </a:p>
        </p:txBody>
      </p:sp>
      <p:sp>
        <p:nvSpPr>
          <p:cNvPr id="3" name="מציין מיקום תוכן 2">
            <a:extLst>
              <a:ext uri="{FF2B5EF4-FFF2-40B4-BE49-F238E27FC236}">
                <a16:creationId xmlns:a16="http://schemas.microsoft.com/office/drawing/2014/main" id="{E020089C-07CD-4120-AA92-33CAE90741BA}"/>
              </a:ext>
            </a:extLst>
          </p:cNvPr>
          <p:cNvSpPr>
            <a:spLocks noGrp="1"/>
          </p:cNvSpPr>
          <p:nvPr>
            <p:ph idx="1"/>
          </p:nvPr>
        </p:nvSpPr>
        <p:spPr/>
        <p:txBody>
          <a:bodyPr>
            <a:normAutofit fontScale="92500" lnSpcReduction="10000"/>
          </a:bodyPr>
          <a:lstStyle/>
          <a:p>
            <a:r>
              <a:rPr lang="he-IL" dirty="0"/>
              <a:t>מצב השינה הראשון </a:t>
            </a:r>
            <a:r>
              <a:rPr lang="en-US" dirty="0"/>
              <a:t>N1 </a:t>
            </a:r>
            <a:r>
              <a:rPr lang="he-IL" dirty="0"/>
              <a:t>הוא מצב של מעבר מעוררות לשינה, במהלכו יש אובדן חלקי של המודעות לסביבה. במהלך שלב זה נצפות לעיתים תופעות של קפיצת הירדמות ואף חוויות דמויות חלום המכונות הזיות </a:t>
            </a:r>
            <a:r>
              <a:rPr lang="he-IL" dirty="0" err="1"/>
              <a:t>היפנגוגיות</a:t>
            </a:r>
            <a:r>
              <a:rPr lang="he-IL" dirty="0"/>
              <a:t>.(</a:t>
            </a:r>
            <a:r>
              <a:rPr lang="en-US" dirty="0" err="1"/>
              <a:t>Hypnagogia</a:t>
            </a:r>
            <a:r>
              <a:rPr lang="en-US" dirty="0"/>
              <a:t>( </a:t>
            </a:r>
            <a:r>
              <a:rPr lang="he-IL" dirty="0"/>
              <a:t>בדפוס גלי מוח (</a:t>
            </a:r>
            <a:r>
              <a:rPr lang="en-US" dirty="0"/>
              <a:t>oscillation Neural (</a:t>
            </a:r>
            <a:r>
              <a:rPr lang="he-IL" dirty="0" err="1"/>
              <a:t>באא"ג</a:t>
            </a:r>
            <a:r>
              <a:rPr lang="he-IL" dirty="0"/>
              <a:t>, </a:t>
            </a:r>
          </a:p>
          <a:p>
            <a:r>
              <a:rPr lang="he-IL" dirty="0"/>
              <a:t>מצב זה מתאפיין במעבר הדרגתי של גלי אלפא (</a:t>
            </a:r>
            <a:r>
              <a:rPr lang="en-US" dirty="0"/>
              <a:t>wave Alpha( </a:t>
            </a:r>
            <a:r>
              <a:rPr lang="he-IL" dirty="0"/>
              <a:t>שנפוצים בזמן היפנוזה, מדיטציה או כשהאדם רגוע מאוד )גלים בעלי תדירות של 8–13 הרץ( לגלי </a:t>
            </a:r>
            <a:r>
              <a:rPr lang="he-IL" dirty="0" err="1"/>
              <a:t>תטא</a:t>
            </a:r>
            <a:r>
              <a:rPr lang="he-IL" dirty="0"/>
              <a:t> .)הרץ 7–4 שתדירותם) )</a:t>
            </a:r>
          </a:p>
          <a:p>
            <a:r>
              <a:rPr lang="en-US" dirty="0"/>
              <a:t>Theta wave) </a:t>
            </a:r>
            <a:r>
              <a:rPr lang="he-IL" dirty="0"/>
              <a:t>במצב השינה השני </a:t>
            </a:r>
            <a:r>
              <a:rPr lang="en-US" dirty="0"/>
              <a:t>N2 </a:t>
            </a:r>
            <a:r>
              <a:rPr lang="he-IL" dirty="0"/>
              <a:t>המודעות לסביבה החיצונית נעלמת ופעילות השרירים יורדת. זוהי עדיין שינה קלה, ממנה קל יחסית להתעורר. </a:t>
            </a:r>
          </a:p>
          <a:p>
            <a:r>
              <a:rPr lang="he-IL" dirty="0"/>
              <a:t>אנשים המתעוררים מהמצב הראשון או השני של השינה לרוב אינם מודעים לכך שהם נרדמו. גלי המוח בשלב זה מאופיינים על ידי הופעת דפוסים המכונים מכלולי </a:t>
            </a:r>
            <a:r>
              <a:rPr lang="en-US" dirty="0"/>
              <a:t>K ]11[]10[ </a:t>
            </a:r>
            <a:r>
              <a:rPr lang="he-IL" dirty="0"/>
              <a:t>וכישורי שינה.</a:t>
            </a:r>
          </a:p>
        </p:txBody>
      </p:sp>
      <p:pic>
        <p:nvPicPr>
          <p:cNvPr id="4" name="תמונה 3">
            <a:extLst>
              <a:ext uri="{FF2B5EF4-FFF2-40B4-BE49-F238E27FC236}">
                <a16:creationId xmlns:a16="http://schemas.microsoft.com/office/drawing/2014/main" id="{D025B065-4610-4986-8E9F-A4D881731518}"/>
              </a:ext>
            </a:extLst>
          </p:cNvPr>
          <p:cNvPicPr>
            <a:picLocks noChangeAspect="1"/>
          </p:cNvPicPr>
          <p:nvPr/>
        </p:nvPicPr>
        <p:blipFill>
          <a:blip r:embed="rId2"/>
          <a:stretch>
            <a:fillRect/>
          </a:stretch>
        </p:blipFill>
        <p:spPr>
          <a:xfrm>
            <a:off x="83245" y="37314"/>
            <a:ext cx="2320890" cy="1737137"/>
          </a:xfrm>
          <a:prstGeom prst="rect">
            <a:avLst/>
          </a:prstGeom>
        </p:spPr>
      </p:pic>
    </p:spTree>
    <p:extLst>
      <p:ext uri="{BB962C8B-B14F-4D97-AF65-F5344CB8AC3E}">
        <p14:creationId xmlns:p14="http://schemas.microsoft.com/office/powerpoint/2010/main" val="2031586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69DD167-C24F-43C0-BD00-7546DA748FA0}"/>
              </a:ext>
            </a:extLst>
          </p:cNvPr>
          <p:cNvSpPr>
            <a:spLocks noGrp="1"/>
          </p:cNvSpPr>
          <p:nvPr>
            <p:ph type="title"/>
          </p:nvPr>
        </p:nvSpPr>
        <p:spPr/>
        <p:txBody>
          <a:bodyPr/>
          <a:lstStyle/>
          <a:p>
            <a:r>
              <a:rPr lang="he-IL" dirty="0"/>
              <a:t>מצב שינה שני</a:t>
            </a:r>
          </a:p>
        </p:txBody>
      </p:sp>
      <p:sp>
        <p:nvSpPr>
          <p:cNvPr id="3" name="מציין מיקום תוכן 2">
            <a:extLst>
              <a:ext uri="{FF2B5EF4-FFF2-40B4-BE49-F238E27FC236}">
                <a16:creationId xmlns:a16="http://schemas.microsoft.com/office/drawing/2014/main" id="{E020089C-07CD-4120-AA92-33CAE90741BA}"/>
              </a:ext>
            </a:extLst>
          </p:cNvPr>
          <p:cNvSpPr>
            <a:spLocks noGrp="1"/>
          </p:cNvSpPr>
          <p:nvPr>
            <p:ph idx="1"/>
          </p:nvPr>
        </p:nvSpPr>
        <p:spPr/>
        <p:txBody>
          <a:bodyPr>
            <a:normAutofit/>
          </a:bodyPr>
          <a:lstStyle/>
          <a:p>
            <a:r>
              <a:rPr lang="he-IL" dirty="0"/>
              <a:t>השלב הבא מכונה שנת גלים איטיים )</a:t>
            </a:r>
            <a:r>
              <a:rPr lang="en-US" dirty="0"/>
              <a:t>sleep wave-Slow )N3 .</a:t>
            </a:r>
            <a:r>
              <a:rPr lang="he-IL" dirty="0"/>
              <a:t>זהו המצב של השינה העמוקה ביותר, והרגישות הנמוכה ביותר לגירויים חיצוניים. כפי ששמו מרמז, בשלב זה נצפים </a:t>
            </a:r>
            <a:r>
              <a:rPr lang="he-IL" dirty="0" err="1"/>
              <a:t>באא"ג</a:t>
            </a:r>
            <a:r>
              <a:rPr lang="he-IL" dirty="0"/>
              <a:t> גלי מוח איטיים מאוד, גלי דלתא (</a:t>
            </a:r>
            <a:r>
              <a:rPr lang="en-US" dirty="0"/>
              <a:t>wave Delta ,(</a:t>
            </a:r>
            <a:r>
              <a:rPr lang="he-IL" dirty="0"/>
              <a:t>שתדירותם 0–4 הרץ והם בעלי משרעת גבוהה. </a:t>
            </a:r>
          </a:p>
        </p:txBody>
      </p:sp>
    </p:spTree>
    <p:extLst>
      <p:ext uri="{BB962C8B-B14F-4D97-AF65-F5344CB8AC3E}">
        <p14:creationId xmlns:p14="http://schemas.microsoft.com/office/powerpoint/2010/main" val="1812295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37B3EF2C-C567-472E-8716-967003AD6FDB}"/>
              </a:ext>
            </a:extLst>
          </p:cNvPr>
          <p:cNvSpPr>
            <a:spLocks noGrp="1"/>
          </p:cNvSpPr>
          <p:nvPr>
            <p:ph type="title"/>
          </p:nvPr>
        </p:nvSpPr>
        <p:spPr/>
        <p:txBody>
          <a:bodyPr/>
          <a:lstStyle/>
          <a:p>
            <a:pPr algn="ctr"/>
            <a:r>
              <a:rPr lang="he-IL" dirty="0"/>
              <a:t>שנת </a:t>
            </a:r>
            <a:r>
              <a:rPr lang="en-US" dirty="0"/>
              <a:t>REM</a:t>
            </a:r>
            <a:endParaRPr lang="he-IL" dirty="0"/>
          </a:p>
        </p:txBody>
      </p:sp>
      <p:sp>
        <p:nvSpPr>
          <p:cNvPr id="3" name="מציין מיקום תוכן 2">
            <a:extLst>
              <a:ext uri="{FF2B5EF4-FFF2-40B4-BE49-F238E27FC236}">
                <a16:creationId xmlns:a16="http://schemas.microsoft.com/office/drawing/2014/main" id="{ED734BFF-7253-4AE3-85B2-A9B40EC0CCB1}"/>
              </a:ext>
            </a:extLst>
          </p:cNvPr>
          <p:cNvSpPr>
            <a:spLocks noGrp="1"/>
          </p:cNvSpPr>
          <p:nvPr>
            <p:ph idx="1"/>
          </p:nvPr>
        </p:nvSpPr>
        <p:spPr/>
        <p:txBody>
          <a:bodyPr/>
          <a:lstStyle/>
          <a:p>
            <a:r>
              <a:rPr lang="he-IL" dirty="0"/>
              <a:t>שנת </a:t>
            </a:r>
            <a:r>
              <a:rPr lang="en-US" dirty="0"/>
              <a:t>REM ,</a:t>
            </a:r>
            <a:r>
              <a:rPr lang="he-IL" dirty="0"/>
              <a:t>המוכרת בשם שנת חלום, היא שלב בשינה שהתגלה בשנת בשלב זה הפעילות המטבולית וקצב פעימות הלב עולים בחדות, מלווים בריצודי העין המהירים, שעל שמם הוא נקרא )" </a:t>
            </a:r>
            <a:r>
              <a:rPr lang="en-US" dirty="0"/>
              <a:t>Movements Eye Rapid," </a:t>
            </a:r>
            <a:r>
              <a:rPr lang="he-IL" dirty="0"/>
              <a:t>בעברית: "תנועת עיניים מהירה - </a:t>
            </a:r>
            <a:r>
              <a:rPr lang="en-US" dirty="0"/>
              <a:t>REM "</a:t>
            </a:r>
            <a:r>
              <a:rPr lang="he-IL" dirty="0"/>
              <a:t>או "ריצודי עיניים מהירים - רע"מ"(</a:t>
            </a:r>
          </a:p>
          <a:p>
            <a:r>
              <a:rPr lang="he-IL" dirty="0"/>
              <a:t>דפוס פעילות </a:t>
            </a:r>
            <a:r>
              <a:rPr lang="he-IL" dirty="0" err="1"/>
              <a:t>האא"ג</a:t>
            </a:r>
            <a:r>
              <a:rPr lang="he-IL" dirty="0"/>
              <a:t> בזמן שנת </a:t>
            </a:r>
            <a:r>
              <a:rPr lang="en-US" dirty="0"/>
              <a:t>REM </a:t>
            </a:r>
            <a:r>
              <a:rPr lang="he-IL" dirty="0"/>
              <a:t>דומה מאוד לדפוס הפעילות בזמן ערנות. דימות מוחי מראה כי במהלך שנת </a:t>
            </a:r>
            <a:r>
              <a:rPr lang="en-US" dirty="0"/>
              <a:t>REM </a:t>
            </a:r>
            <a:r>
              <a:rPr lang="he-IL" dirty="0"/>
              <a:t>ישנה הפעלה של קליפת המוח באזורים האחראים על קלט חושי, פעילות מוטורית ]12[ ושפה</a:t>
            </a:r>
          </a:p>
          <a:p>
            <a:endParaRPr lang="he-IL" dirty="0"/>
          </a:p>
        </p:txBody>
      </p:sp>
      <p:pic>
        <p:nvPicPr>
          <p:cNvPr id="4" name="הקלטת מסך 3">
            <a:hlinkClick r:id="" action="ppaction://media"/>
            <a:extLst>
              <a:ext uri="{FF2B5EF4-FFF2-40B4-BE49-F238E27FC236}">
                <a16:creationId xmlns:a16="http://schemas.microsoft.com/office/drawing/2014/main" id="{668C5481-7497-474B-A762-AC09CC73C70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60248" y="4265006"/>
            <a:ext cx="3025775" cy="2449513"/>
          </a:xfrm>
          <a:prstGeom prst="rect">
            <a:avLst/>
          </a:prstGeom>
        </p:spPr>
      </p:pic>
    </p:spTree>
    <p:extLst>
      <p:ext uri="{BB962C8B-B14F-4D97-AF65-F5344CB8AC3E}">
        <p14:creationId xmlns:p14="http://schemas.microsoft.com/office/powerpoint/2010/main" val="3280236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mediacall" presetSubtype="0" fill="hold" nodeType="clickEffect">
                                  <p:stCondLst>
                                    <p:cond delay="0"/>
                                  </p:stCondLst>
                                  <p:childTnLst>
                                    <p:cmd type="call" cmd="playFrom(0.0)">
                                      <p:cBhvr>
                                        <p:cTn id="14" dur="955"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5" fill="hold" display="0">
                  <p:stCondLst>
                    <p:cond delay="indefinite"/>
                  </p:stCondLst>
                </p:cTn>
                <p:tgtEl>
                  <p:spTgt spid="4"/>
                </p:tgtEl>
              </p:cMediaNode>
            </p:video>
            <p:seq concurrent="1" nextAc="seek">
              <p:cTn id="16" restart="whenNotActive" fill="hold" evtFilter="cancelBubble" nodeType="interactiveSeq">
                <p:stCondLst>
                  <p:cond evt="onClick" delay="0">
                    <p:tgtEl>
                      <p:spTgt spid="4"/>
                    </p:tgtEl>
                  </p:cond>
                </p:stCondLst>
                <p:endSync evt="end" delay="0">
                  <p:rtn val="all"/>
                </p:endSync>
                <p:childTnLst>
                  <p:par>
                    <p:cTn id="17" fill="hold">
                      <p:stCondLst>
                        <p:cond delay="0"/>
                      </p:stCondLst>
                      <p:childTnLst>
                        <p:par>
                          <p:cTn id="18" fill="hold">
                            <p:stCondLst>
                              <p:cond delay="0"/>
                            </p:stCondLst>
                            <p:childTnLst>
                              <p:par>
                                <p:cTn id="19" presetID="2" presetClass="mediacall" presetSubtype="0" fill="hold" nodeType="clickEffect">
                                  <p:stCondLst>
                                    <p:cond delay="0"/>
                                  </p:stCondLst>
                                  <p:childTnLst>
                                    <p:cmd type="call" cmd="togglePause">
                                      <p:cBhvr>
                                        <p:cTn id="20" dur="1" fill="hold"/>
                                        <p:tgtEl>
                                          <p:spTgt spid="4"/>
                                        </p:tgtEl>
                                      </p:cBhvr>
                                    </p:cmd>
                                  </p:childTnLst>
                                </p:cTn>
                              </p:par>
                            </p:childTnLst>
                          </p:cTn>
                        </p:par>
                      </p:childTnLst>
                    </p:cTn>
                  </p:par>
                </p:childTnLst>
              </p:cTn>
              <p:nextCondLst>
                <p:cond evt="onClick" delay="0">
                  <p:tgtEl>
                    <p:spTgt spid="4"/>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1168149-5559-4BB7-B1FE-F932E968D5DD}"/>
              </a:ext>
            </a:extLst>
          </p:cNvPr>
          <p:cNvSpPr>
            <a:spLocks noGrp="1"/>
          </p:cNvSpPr>
          <p:nvPr>
            <p:ph type="title"/>
          </p:nvPr>
        </p:nvSpPr>
        <p:spPr/>
        <p:txBody>
          <a:bodyPr/>
          <a:lstStyle/>
          <a:p>
            <a:pPr algn="ctr"/>
            <a:r>
              <a:rPr lang="he-IL" dirty="0"/>
              <a:t>חשיבות השינה</a:t>
            </a:r>
          </a:p>
        </p:txBody>
      </p:sp>
      <p:sp>
        <p:nvSpPr>
          <p:cNvPr id="3" name="מציין מיקום תוכן 2">
            <a:extLst>
              <a:ext uri="{FF2B5EF4-FFF2-40B4-BE49-F238E27FC236}">
                <a16:creationId xmlns:a16="http://schemas.microsoft.com/office/drawing/2014/main" id="{209C96FC-5683-43A8-9B7E-682ABB6FB049}"/>
              </a:ext>
            </a:extLst>
          </p:cNvPr>
          <p:cNvSpPr>
            <a:spLocks noGrp="1"/>
          </p:cNvSpPr>
          <p:nvPr>
            <p:ph idx="1"/>
          </p:nvPr>
        </p:nvSpPr>
        <p:spPr/>
        <p:txBody>
          <a:bodyPr/>
          <a:lstStyle/>
          <a:p>
            <a:r>
              <a:rPr lang="he-IL" dirty="0"/>
              <a:t>השינה היא קריטית ללמידה – לפי מה שגרם לנו יותר חוויה כך המוח מחליט יותר לזכור. </a:t>
            </a:r>
            <a:endParaRPr lang="en-US" dirty="0"/>
          </a:p>
          <a:p>
            <a:r>
              <a:rPr lang="he-IL" dirty="0"/>
              <a:t>המידע מתקבע בשעות הלילה. </a:t>
            </a:r>
            <a:endParaRPr lang="en-US" dirty="0"/>
          </a:p>
          <a:p>
            <a:r>
              <a:rPr lang="he-IL" dirty="0"/>
              <a:t> אני רוצה להיות חכם יותר – צריך לישון יותר. </a:t>
            </a:r>
            <a:endParaRPr lang="en-US" dirty="0"/>
          </a:p>
          <a:p>
            <a:r>
              <a:rPr lang="he-IL" dirty="0"/>
              <a:t>הדבר החשוב ביותר לשמחת חיים – זה שינה טובה.</a:t>
            </a:r>
          </a:p>
          <a:p>
            <a:endParaRPr lang="he-IL" dirty="0"/>
          </a:p>
        </p:txBody>
      </p:sp>
    </p:spTree>
    <p:extLst>
      <p:ext uri="{BB962C8B-B14F-4D97-AF65-F5344CB8AC3E}">
        <p14:creationId xmlns:p14="http://schemas.microsoft.com/office/powerpoint/2010/main" val="1513027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69DD167-C24F-43C0-BD00-7546DA748FA0}"/>
              </a:ext>
            </a:extLst>
          </p:cNvPr>
          <p:cNvSpPr>
            <a:spLocks noGrp="1"/>
          </p:cNvSpPr>
          <p:nvPr>
            <p:ph type="title"/>
          </p:nvPr>
        </p:nvSpPr>
        <p:spPr/>
        <p:txBody>
          <a:bodyPr/>
          <a:lstStyle/>
          <a:p>
            <a:r>
              <a:rPr lang="he-IL" dirty="0"/>
              <a:t>ברכת המפיל </a:t>
            </a:r>
          </a:p>
        </p:txBody>
      </p:sp>
      <p:sp>
        <p:nvSpPr>
          <p:cNvPr id="3" name="מציין מיקום תוכן 2">
            <a:extLst>
              <a:ext uri="{FF2B5EF4-FFF2-40B4-BE49-F238E27FC236}">
                <a16:creationId xmlns:a16="http://schemas.microsoft.com/office/drawing/2014/main" id="{E020089C-07CD-4120-AA92-33CAE90741BA}"/>
              </a:ext>
            </a:extLst>
          </p:cNvPr>
          <p:cNvSpPr>
            <a:spLocks noGrp="1"/>
          </p:cNvSpPr>
          <p:nvPr>
            <p:ph idx="1"/>
          </p:nvPr>
        </p:nvSpPr>
        <p:spPr/>
        <p:txBody>
          <a:bodyPr/>
          <a:lstStyle/>
          <a:p>
            <a:r>
              <a:rPr lang="he-IL" dirty="0"/>
              <a:t>ברכת השבח כללית כמו ברכות השחר או ברכת הנהנין.</a:t>
            </a:r>
          </a:p>
          <a:p>
            <a:r>
              <a:rPr lang="he-IL" dirty="0"/>
              <a:t>אכילה ושינה אחרי קריאת שמע או אחרי ברכת המפיל. </a:t>
            </a:r>
          </a:p>
          <a:p>
            <a:r>
              <a:rPr lang="he-IL" dirty="0"/>
              <a:t>האם אפשר להפסיק ולחזור ולקרוא קריאת שמע.</a:t>
            </a:r>
          </a:p>
          <a:p>
            <a:r>
              <a:rPr lang="he-IL" dirty="0"/>
              <a:t>יש שלא ברכו שפחדו שלא ישנו.</a:t>
            </a:r>
          </a:p>
          <a:p>
            <a:r>
              <a:rPr lang="he-IL" dirty="0"/>
              <a:t>למה בסוכות לא מברכים. </a:t>
            </a:r>
          </a:p>
          <a:p>
            <a:r>
              <a:rPr lang="he-IL" dirty="0"/>
              <a:t> </a:t>
            </a:r>
          </a:p>
        </p:txBody>
      </p:sp>
    </p:spTree>
    <p:extLst>
      <p:ext uri="{BB962C8B-B14F-4D97-AF65-F5344CB8AC3E}">
        <p14:creationId xmlns:p14="http://schemas.microsoft.com/office/powerpoint/2010/main" val="214773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69DD167-C24F-43C0-BD00-7546DA748FA0}"/>
              </a:ext>
            </a:extLst>
          </p:cNvPr>
          <p:cNvSpPr>
            <a:spLocks noGrp="1"/>
          </p:cNvSpPr>
          <p:nvPr>
            <p:ph type="title"/>
          </p:nvPr>
        </p:nvSpPr>
        <p:spPr/>
        <p:txBody>
          <a:bodyPr/>
          <a:lstStyle/>
          <a:p>
            <a:r>
              <a:rPr lang="he-IL" dirty="0"/>
              <a:t>הריני מוחל</a:t>
            </a:r>
          </a:p>
        </p:txBody>
      </p:sp>
      <p:sp>
        <p:nvSpPr>
          <p:cNvPr id="3" name="מציין מיקום תוכן 2">
            <a:extLst>
              <a:ext uri="{FF2B5EF4-FFF2-40B4-BE49-F238E27FC236}">
                <a16:creationId xmlns:a16="http://schemas.microsoft.com/office/drawing/2014/main" id="{E020089C-07CD-4120-AA92-33CAE90741BA}"/>
              </a:ext>
            </a:extLst>
          </p:cNvPr>
          <p:cNvSpPr>
            <a:spLocks noGrp="1"/>
          </p:cNvSpPr>
          <p:nvPr>
            <p:ph idx="1"/>
          </p:nvPr>
        </p:nvSpPr>
        <p:spPr/>
        <p:txBody>
          <a:bodyPr/>
          <a:lstStyle/>
          <a:p>
            <a:r>
              <a:rPr lang="he-IL" dirty="0"/>
              <a:t>שרי לכל מאן </a:t>
            </a:r>
            <a:r>
              <a:rPr lang="he-IL" dirty="0" err="1"/>
              <a:t>דצערי</a:t>
            </a:r>
            <a:endParaRPr lang="he-IL" dirty="0"/>
          </a:p>
          <a:p>
            <a:r>
              <a:rPr lang="he-IL" dirty="0"/>
              <a:t>נוסח הריני מוחל</a:t>
            </a:r>
          </a:p>
          <a:p>
            <a:r>
              <a:rPr lang="he-IL" dirty="0"/>
              <a:t>כיצד אדם יכול לומר זה</a:t>
            </a:r>
          </a:p>
          <a:p>
            <a:r>
              <a:rPr lang="he-IL" dirty="0"/>
              <a:t>מעוניין שלא יפגע.</a:t>
            </a:r>
          </a:p>
          <a:p>
            <a:r>
              <a:rPr lang="he-IL" dirty="0"/>
              <a:t>כעס לעומת שנאה.</a:t>
            </a:r>
          </a:p>
          <a:p>
            <a:r>
              <a:rPr lang="he-IL" dirty="0"/>
              <a:t>סיפור על ר' אלה לאופיין. </a:t>
            </a:r>
          </a:p>
        </p:txBody>
      </p:sp>
    </p:spTree>
    <p:extLst>
      <p:ext uri="{BB962C8B-B14F-4D97-AF65-F5344CB8AC3E}">
        <p14:creationId xmlns:p14="http://schemas.microsoft.com/office/powerpoint/2010/main" val="2971659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44F716B-3A87-4174-9EF1-F24DEC05F961}"/>
              </a:ext>
            </a:extLst>
          </p:cNvPr>
          <p:cNvSpPr>
            <a:spLocks noGrp="1"/>
          </p:cNvSpPr>
          <p:nvPr>
            <p:ph type="title"/>
          </p:nvPr>
        </p:nvSpPr>
        <p:spPr/>
        <p:txBody>
          <a:bodyPr/>
          <a:lstStyle/>
          <a:p>
            <a:r>
              <a:rPr lang="he-IL" sz="4400" dirty="0">
                <a:effectLst/>
                <a:latin typeface="Calibri" panose="020F0502020204030204" pitchFamily="34" charset="0"/>
                <a:ea typeface="Calibri" panose="020F0502020204030204" pitchFamily="34" charset="0"/>
                <a:cs typeface="Arial" panose="020B0604020202020204" pitchFamily="34" charset="0"/>
              </a:rPr>
              <a:t>מה מפריע לנו לישון?</a:t>
            </a:r>
            <a:br>
              <a:rPr lang="en-US" sz="4400" dirty="0">
                <a:effectLst/>
                <a:latin typeface="Calibri" panose="020F0502020204030204" pitchFamily="34" charset="0"/>
                <a:ea typeface="Calibri" panose="020F0502020204030204" pitchFamily="34" charset="0"/>
                <a:cs typeface="Arial" panose="020B0604020202020204" pitchFamily="34" charset="0"/>
              </a:rPr>
            </a:br>
            <a:endParaRPr lang="he-IL" dirty="0"/>
          </a:p>
        </p:txBody>
      </p:sp>
      <p:sp>
        <p:nvSpPr>
          <p:cNvPr id="3" name="מציין מיקום תוכן 2">
            <a:extLst>
              <a:ext uri="{FF2B5EF4-FFF2-40B4-BE49-F238E27FC236}">
                <a16:creationId xmlns:a16="http://schemas.microsoft.com/office/drawing/2014/main" id="{BC937DA7-AE04-4157-87CE-DDF50D28EA6E}"/>
              </a:ext>
            </a:extLst>
          </p:cNvPr>
          <p:cNvSpPr>
            <a:spLocks noGrp="1"/>
          </p:cNvSpPr>
          <p:nvPr>
            <p:ph idx="1"/>
          </p:nvPr>
        </p:nvSpPr>
        <p:spPr/>
        <p:txBody>
          <a:bodyPr>
            <a:normAutofit fontScale="92500" lnSpcReduction="10000"/>
          </a:bodyPr>
          <a:lstStyle/>
          <a:p>
            <a:pPr algn="r" rtl="1">
              <a:lnSpc>
                <a:spcPct val="107000"/>
              </a:lnSpc>
              <a:spcAft>
                <a:spcPts val="800"/>
              </a:spcAft>
            </a:pPr>
            <a:r>
              <a:rPr lang="he-IL" sz="2400" dirty="0">
                <a:effectLst/>
                <a:latin typeface="Calibri" panose="020F0502020204030204" pitchFamily="34" charset="0"/>
                <a:ea typeface="Calibri" panose="020F0502020204030204" pitchFamily="34" charset="0"/>
                <a:cs typeface="Arial" panose="020B0604020202020204" pitchFamily="34" charset="0"/>
              </a:rPr>
              <a:t>סטרס, </a:t>
            </a:r>
            <a:r>
              <a:rPr lang="he-IL" sz="2400" dirty="0" err="1">
                <a:effectLst/>
                <a:latin typeface="Calibri" panose="020F0502020204030204" pitchFamily="34" charset="0"/>
                <a:ea typeface="Calibri" panose="020F0502020204030204" pitchFamily="34" charset="0"/>
                <a:cs typeface="Arial" panose="020B0604020202020204" pitchFamily="34" charset="0"/>
              </a:rPr>
              <a:t>והטכנולגיה</a:t>
            </a:r>
            <a:r>
              <a:rPr lang="he-IL" sz="2400" dirty="0">
                <a:effectLst/>
                <a:latin typeface="Calibri" panose="020F0502020204030204" pitchFamily="34" charset="0"/>
                <a:ea typeface="Calibri" panose="020F0502020204030204" pitchFamily="34" charset="0"/>
                <a:cs typeface="Arial" panose="020B0604020202020204" pitchFamily="34" charset="0"/>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2400" dirty="0">
                <a:effectLst/>
                <a:latin typeface="Calibri" panose="020F0502020204030204" pitchFamily="34" charset="0"/>
                <a:ea typeface="Calibri" panose="020F0502020204030204" pitchFamily="34" charset="0"/>
                <a:cs typeface="Arial" panose="020B0604020202020204" pitchFamily="34" charset="0"/>
              </a:rPr>
              <a:t>כי שיש פחד – הגוף לא מסכים שתלך לישון.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2400" dirty="0">
                <a:effectLst/>
                <a:latin typeface="Calibri" panose="020F0502020204030204" pitchFamily="34" charset="0"/>
                <a:ea typeface="Calibri" panose="020F0502020204030204" pitchFamily="34" charset="0"/>
                <a:cs typeface="Arial" panose="020B0604020202020204" pitchFamily="34" charset="0"/>
              </a:rPr>
              <a:t>סטרס משפיע – בכל מקום, בכל פינה, בכל סיטואציה.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2400" dirty="0">
                <a:effectLst/>
                <a:latin typeface="Calibri" panose="020F0502020204030204" pitchFamily="34" charset="0"/>
                <a:ea typeface="Calibri" panose="020F0502020204030204" pitchFamily="34" charset="0"/>
                <a:cs typeface="Arial" panose="020B0604020202020204" pitchFamily="34" charset="0"/>
              </a:rPr>
              <a:t> </a:t>
            </a:r>
            <a:r>
              <a:rPr lang="he-IL" sz="2400" dirty="0" err="1">
                <a:effectLst/>
                <a:latin typeface="Calibri" panose="020F0502020204030204" pitchFamily="34" charset="0"/>
                <a:ea typeface="Calibri" panose="020F0502020204030204" pitchFamily="34" charset="0"/>
                <a:cs typeface="Arial" panose="020B0604020202020204" pitchFamily="34" charset="0"/>
              </a:rPr>
              <a:t>טכנולגיה</a:t>
            </a:r>
            <a:r>
              <a:rPr lang="he-IL" sz="2400" dirty="0">
                <a:effectLst/>
                <a:latin typeface="Calibri" panose="020F0502020204030204" pitchFamily="34" charset="0"/>
                <a:ea typeface="Calibri" panose="020F0502020204030204" pitchFamily="34" charset="0"/>
                <a:cs typeface="Arial" panose="020B0604020202020204" pitchFamily="34" charset="0"/>
              </a:rPr>
              <a:t> מפריעה מאוד – כל הודעה מוסיפה </a:t>
            </a:r>
            <a:r>
              <a:rPr lang="he-IL" sz="2400" dirty="0" err="1">
                <a:effectLst/>
                <a:latin typeface="Calibri" panose="020F0502020204030204" pitchFamily="34" charset="0"/>
                <a:ea typeface="Calibri" panose="020F0502020204030204" pitchFamily="34" charset="0"/>
                <a:cs typeface="Arial" panose="020B0604020202020204" pitchFamily="34" charset="0"/>
              </a:rPr>
              <a:t>קורטיזול</a:t>
            </a:r>
            <a:r>
              <a:rPr lang="he-IL" sz="2400" dirty="0">
                <a:effectLst/>
                <a:latin typeface="Calibri" panose="020F0502020204030204" pitchFamily="34" charset="0"/>
                <a:ea typeface="Calibri" panose="020F0502020204030204" pitchFamily="34" charset="0"/>
                <a:cs typeface="Arial" panose="020B0604020202020204" pitchFamily="34" charset="0"/>
              </a:rPr>
              <a:t>.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2400" dirty="0">
                <a:effectLst/>
                <a:latin typeface="Calibri" panose="020F0502020204030204" pitchFamily="34" charset="0"/>
                <a:ea typeface="Calibri" panose="020F0502020204030204" pitchFamily="34" charset="0"/>
                <a:cs typeface="Arial" panose="020B0604020202020204" pitchFamily="34" charset="0"/>
              </a:rPr>
              <a:t>גורמת </a:t>
            </a:r>
            <a:r>
              <a:rPr lang="he-IL" sz="2400" dirty="0" err="1">
                <a:effectLst/>
                <a:latin typeface="Calibri" panose="020F0502020204030204" pitchFamily="34" charset="0"/>
                <a:ea typeface="Calibri" panose="020F0502020204030204" pitchFamily="34" charset="0"/>
                <a:cs typeface="Arial" panose="020B0604020202020204" pitchFamily="34" charset="0"/>
              </a:rPr>
              <a:t>להשאר</a:t>
            </a:r>
            <a:r>
              <a:rPr lang="he-IL" sz="2400" dirty="0">
                <a:effectLst/>
                <a:latin typeface="Calibri" panose="020F0502020204030204" pitchFamily="34" charset="0"/>
                <a:ea typeface="Calibri" panose="020F0502020204030204" pitchFamily="34" charset="0"/>
                <a:cs typeface="Arial" panose="020B0604020202020204" pitchFamily="34" charset="0"/>
              </a:rPr>
              <a:t> עד מאוחר.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a:lnSpc>
                <a:spcPct val="107000"/>
              </a:lnSpc>
              <a:spcAft>
                <a:spcPts val="800"/>
              </a:spcAft>
            </a:pPr>
            <a:r>
              <a:rPr lang="he-IL" sz="2400" dirty="0">
                <a:effectLst/>
                <a:latin typeface="Calibri" panose="020F0502020204030204" pitchFamily="34" charset="0"/>
                <a:ea typeface="Calibri" panose="020F0502020204030204" pitchFamily="34" charset="0"/>
                <a:cs typeface="Arial" panose="020B0604020202020204" pitchFamily="34" charset="0"/>
              </a:rPr>
              <a:t>שקמים בבוקר – המוח עושה עיבוד – לא להסתכל בפלאפון</a:t>
            </a:r>
            <a:r>
              <a:rPr lang="he-IL" sz="2400" dirty="0">
                <a:latin typeface="Calibri" panose="020F0502020204030204" pitchFamily="34" charset="0"/>
                <a:ea typeface="Calibri" panose="020F0502020204030204" pitchFamily="34" charset="0"/>
              </a:rPr>
              <a:t>. רבע שעה להמתין מלגעת. </a:t>
            </a:r>
            <a:endParaRPr lang="en-US" sz="2400" dirty="0">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2400" dirty="0">
                <a:effectLst/>
                <a:latin typeface="Calibri" panose="020F0502020204030204" pitchFamily="34" charset="0"/>
                <a:ea typeface="Calibri" panose="020F0502020204030204" pitchFamily="34" charset="0"/>
                <a:cs typeface="Arial" panose="020B0604020202020204" pitchFamily="34" charset="0"/>
              </a:rPr>
              <a:t>שקמים בבוקר – להגיד מודה אני. </a:t>
            </a:r>
            <a:endParaRPr lang="en-US" sz="2400" dirty="0">
              <a:effectLst/>
              <a:latin typeface="Calibri" panose="020F0502020204030204" pitchFamily="34" charset="0"/>
              <a:ea typeface="Calibri" panose="020F0502020204030204" pitchFamily="34" charset="0"/>
              <a:cs typeface="Arial" panose="020B0604020202020204" pitchFamily="34" charset="0"/>
            </a:endParaRPr>
          </a:p>
          <a:p>
            <a:pPr algn="r" rtl="1">
              <a:lnSpc>
                <a:spcPct val="107000"/>
              </a:lnSpc>
              <a:spcAft>
                <a:spcPts val="800"/>
              </a:spcAft>
            </a:pPr>
            <a:r>
              <a:rPr lang="he-IL" sz="2400" dirty="0">
                <a:effectLst/>
                <a:latin typeface="Calibri" panose="020F0502020204030204" pitchFamily="34" charset="0"/>
                <a:ea typeface="Calibri" panose="020F0502020204030204" pitchFamily="34" charset="0"/>
                <a:cs typeface="Arial" panose="020B0604020202020204" pitchFamily="34" charset="0"/>
              </a:rPr>
              <a:t>האור הכחול – מפריע לשינה שלנו.  </a:t>
            </a:r>
            <a:endParaRPr lang="he-IL" sz="3600" dirty="0"/>
          </a:p>
        </p:txBody>
      </p:sp>
    </p:spTree>
    <p:extLst>
      <p:ext uri="{BB962C8B-B14F-4D97-AF65-F5344CB8AC3E}">
        <p14:creationId xmlns:p14="http://schemas.microsoft.com/office/powerpoint/2010/main" val="1141234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4456D5D-CB4C-4E29-B17B-2B293039D074}"/>
              </a:ext>
            </a:extLst>
          </p:cNvPr>
          <p:cNvSpPr>
            <a:spLocks noGrp="1"/>
          </p:cNvSpPr>
          <p:nvPr>
            <p:ph type="title"/>
          </p:nvPr>
        </p:nvSpPr>
        <p:spPr/>
        <p:txBody>
          <a:bodyPr/>
          <a:lstStyle/>
          <a:p>
            <a:pPr algn="ctr"/>
            <a:r>
              <a:rPr lang="he-IL" dirty="0"/>
              <a:t>שינה ביהדות</a:t>
            </a:r>
          </a:p>
        </p:txBody>
      </p:sp>
      <p:sp>
        <p:nvSpPr>
          <p:cNvPr id="3" name="מציין מיקום תוכן 2">
            <a:extLst>
              <a:ext uri="{FF2B5EF4-FFF2-40B4-BE49-F238E27FC236}">
                <a16:creationId xmlns:a16="http://schemas.microsoft.com/office/drawing/2014/main" id="{76678DCA-7F82-4431-AC10-05F3AFB92717}"/>
              </a:ext>
            </a:extLst>
          </p:cNvPr>
          <p:cNvSpPr>
            <a:spLocks noGrp="1"/>
          </p:cNvSpPr>
          <p:nvPr>
            <p:ph idx="1"/>
          </p:nvPr>
        </p:nvSpPr>
        <p:spPr/>
        <p:txBody>
          <a:bodyPr/>
          <a:lstStyle/>
          <a:p>
            <a:r>
              <a:rPr lang="he-IL" dirty="0"/>
              <a:t>ביהדות נחשבת השינה כמעין מוות קטן, "שינה אחד מששים במיתה", </a:t>
            </a:r>
          </a:p>
          <a:p>
            <a:r>
              <a:rPr lang="he-IL" dirty="0"/>
              <a:t>אך לשינה נועד תפקיד רוחני בכך שבמהלכה הנשמה שמתנתקת מהגוף, מבקרת בישיבה של מעלה ורוכשת ידע רוחני. </a:t>
            </a:r>
          </a:p>
          <a:p>
            <a:r>
              <a:rPr lang="he-IL" dirty="0"/>
              <a:t>בסוכות חלק ממצוות סוכה הוא לישון בסוכה.</a:t>
            </a:r>
          </a:p>
          <a:p>
            <a:r>
              <a:rPr lang="he-IL" dirty="0"/>
              <a:t>לאחר השינה שורה על הידיים רוח רעה שאינה עוברת ללא נטילת ידיים שלוש פעמים.. </a:t>
            </a:r>
          </a:p>
          <a:p>
            <a:r>
              <a:rPr lang="he-IL" dirty="0"/>
              <a:t>בדורות האחרונים נוצר מושג חדש של גזל שינה - איסור מוסרי להפריע לשנתו של הזולת.</a:t>
            </a:r>
          </a:p>
        </p:txBody>
      </p:sp>
    </p:spTree>
    <p:extLst>
      <p:ext uri="{BB962C8B-B14F-4D97-AF65-F5344CB8AC3E}">
        <p14:creationId xmlns:p14="http://schemas.microsoft.com/office/powerpoint/2010/main" val="219421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51EC868-84C5-47FB-BDBD-806CFE192A53}"/>
              </a:ext>
            </a:extLst>
          </p:cNvPr>
          <p:cNvSpPr>
            <a:spLocks noGrp="1"/>
          </p:cNvSpPr>
          <p:nvPr>
            <p:ph type="title"/>
          </p:nvPr>
        </p:nvSpPr>
        <p:spPr/>
        <p:txBody>
          <a:bodyPr/>
          <a:lstStyle/>
          <a:p>
            <a:r>
              <a:rPr lang="he-IL" dirty="0"/>
              <a:t>טקס שינה</a:t>
            </a:r>
          </a:p>
        </p:txBody>
      </p:sp>
      <p:sp>
        <p:nvSpPr>
          <p:cNvPr id="3" name="מציין מיקום תוכן 2">
            <a:extLst>
              <a:ext uri="{FF2B5EF4-FFF2-40B4-BE49-F238E27FC236}">
                <a16:creationId xmlns:a16="http://schemas.microsoft.com/office/drawing/2014/main" id="{76FCD248-07FE-4CDD-BAB2-F699610C5126}"/>
              </a:ext>
            </a:extLst>
          </p:cNvPr>
          <p:cNvSpPr>
            <a:spLocks noGrp="1"/>
          </p:cNvSpPr>
          <p:nvPr>
            <p:ph idx="1"/>
          </p:nvPr>
        </p:nvSpPr>
        <p:spPr/>
        <p:txBody>
          <a:bodyPr/>
          <a:lstStyle/>
          <a:p>
            <a:r>
              <a:rPr lang="he-IL" dirty="0"/>
              <a:t>חדשות לפני השינה</a:t>
            </a:r>
          </a:p>
          <a:p>
            <a:r>
              <a:rPr lang="he-IL" dirty="0"/>
              <a:t>מי יושן עם עיניים פתוחות.</a:t>
            </a:r>
          </a:p>
          <a:p>
            <a:r>
              <a:rPr lang="he-IL" dirty="0"/>
              <a:t>למה סטרס מונע שינה.</a:t>
            </a:r>
          </a:p>
          <a:p>
            <a:endParaRPr lang="he-IL" dirty="0"/>
          </a:p>
        </p:txBody>
      </p:sp>
    </p:spTree>
    <p:extLst>
      <p:ext uri="{BB962C8B-B14F-4D97-AF65-F5344CB8AC3E}">
        <p14:creationId xmlns:p14="http://schemas.microsoft.com/office/powerpoint/2010/main" val="2265612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51EC868-84C5-47FB-BDBD-806CFE192A53}"/>
              </a:ext>
            </a:extLst>
          </p:cNvPr>
          <p:cNvSpPr>
            <a:spLocks noGrp="1"/>
          </p:cNvSpPr>
          <p:nvPr>
            <p:ph type="title"/>
          </p:nvPr>
        </p:nvSpPr>
        <p:spPr/>
        <p:txBody>
          <a:bodyPr/>
          <a:lstStyle/>
          <a:p>
            <a:r>
              <a:rPr lang="he-IL" dirty="0"/>
              <a:t>טקס שינה</a:t>
            </a:r>
          </a:p>
        </p:txBody>
      </p:sp>
      <p:sp>
        <p:nvSpPr>
          <p:cNvPr id="3" name="מציין מיקום תוכן 2">
            <a:extLst>
              <a:ext uri="{FF2B5EF4-FFF2-40B4-BE49-F238E27FC236}">
                <a16:creationId xmlns:a16="http://schemas.microsoft.com/office/drawing/2014/main" id="{76FCD248-07FE-4CDD-BAB2-F699610C5126}"/>
              </a:ext>
            </a:extLst>
          </p:cNvPr>
          <p:cNvSpPr>
            <a:spLocks noGrp="1"/>
          </p:cNvSpPr>
          <p:nvPr>
            <p:ph idx="1"/>
          </p:nvPr>
        </p:nvSpPr>
        <p:spPr/>
        <p:txBody>
          <a:bodyPr/>
          <a:lstStyle/>
          <a:p>
            <a:r>
              <a:rPr lang="he-IL" dirty="0"/>
              <a:t>לישון בשביל שיהיה כוח ללמוד – בכל דרכיך </a:t>
            </a:r>
            <a:r>
              <a:rPr lang="he-IL" dirty="0" err="1"/>
              <a:t>דעהו</a:t>
            </a:r>
            <a:r>
              <a:rPr lang="he-IL" dirty="0"/>
              <a:t>.</a:t>
            </a:r>
          </a:p>
          <a:p>
            <a:r>
              <a:rPr lang="he-IL" dirty="0"/>
              <a:t>איסור לישון פרקדן.</a:t>
            </a:r>
          </a:p>
          <a:p>
            <a:r>
              <a:rPr lang="he-IL" dirty="0"/>
              <a:t>שווא לכם משכימי קום.</a:t>
            </a:r>
          </a:p>
          <a:p>
            <a:r>
              <a:rPr lang="he-IL" dirty="0"/>
              <a:t>קריאת שמע לפי רבינו תם.</a:t>
            </a:r>
          </a:p>
          <a:p>
            <a:r>
              <a:rPr lang="he-IL" dirty="0"/>
              <a:t>ערבית בפלג. </a:t>
            </a:r>
          </a:p>
        </p:txBody>
      </p:sp>
    </p:spTree>
    <p:extLst>
      <p:ext uri="{BB962C8B-B14F-4D97-AF65-F5344CB8AC3E}">
        <p14:creationId xmlns:p14="http://schemas.microsoft.com/office/powerpoint/2010/main" val="1553048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51EC868-84C5-47FB-BDBD-806CFE192A53}"/>
              </a:ext>
            </a:extLst>
          </p:cNvPr>
          <p:cNvSpPr>
            <a:spLocks noGrp="1"/>
          </p:cNvSpPr>
          <p:nvPr>
            <p:ph type="title"/>
          </p:nvPr>
        </p:nvSpPr>
        <p:spPr/>
        <p:txBody>
          <a:bodyPr/>
          <a:lstStyle/>
          <a:p>
            <a:r>
              <a:rPr lang="he-IL" dirty="0"/>
              <a:t>לחזור לפני השינה</a:t>
            </a:r>
          </a:p>
        </p:txBody>
      </p:sp>
      <p:sp>
        <p:nvSpPr>
          <p:cNvPr id="3" name="מציין מיקום תוכן 2">
            <a:extLst>
              <a:ext uri="{FF2B5EF4-FFF2-40B4-BE49-F238E27FC236}">
                <a16:creationId xmlns:a16="http://schemas.microsoft.com/office/drawing/2014/main" id="{76FCD248-07FE-4CDD-BAB2-F699610C5126}"/>
              </a:ext>
            </a:extLst>
          </p:cNvPr>
          <p:cNvSpPr>
            <a:spLocks noGrp="1"/>
          </p:cNvSpPr>
          <p:nvPr>
            <p:ph idx="1"/>
          </p:nvPr>
        </p:nvSpPr>
        <p:spPr/>
        <p:txBody>
          <a:bodyPr/>
          <a:lstStyle/>
          <a:p>
            <a:r>
              <a:rPr lang="he-IL" dirty="0"/>
              <a:t>לפי מה שלמדנו שבלילה בשינה – המוח מעביר לזיכרון הטווח הארוך. </a:t>
            </a:r>
          </a:p>
          <a:p>
            <a:r>
              <a:rPr lang="he-IL" dirty="0"/>
              <a:t>לכן כדאי ללכת לישון מתוך אהבה. </a:t>
            </a:r>
          </a:p>
          <a:p>
            <a:r>
              <a:rPr lang="he-IL" dirty="0"/>
              <a:t>לכאורה כדאי מאוד לחזור לפני השינה. </a:t>
            </a:r>
          </a:p>
          <a:p>
            <a:r>
              <a:rPr lang="he-IL" dirty="0"/>
              <a:t>מה שנקרא לישון על החומר. </a:t>
            </a:r>
          </a:p>
          <a:p>
            <a:r>
              <a:rPr lang="he-IL" dirty="0"/>
              <a:t>וכך כתב בתפארת ישראל  אבות א יכין אות ד'. </a:t>
            </a:r>
          </a:p>
          <a:p>
            <a:r>
              <a:rPr lang="he-IL" dirty="0"/>
              <a:t>וראה מה שכתב על כך בספר לדעת עמוד קמ"א.</a:t>
            </a:r>
          </a:p>
          <a:p>
            <a:r>
              <a:rPr lang="he-IL" dirty="0"/>
              <a:t>המשנה ברורה (רל"ח, א) כותב שחשוב מאוד לישון מתוך דברי תורה, ולא מתוך דברים בטלים – ונראה שטעם הדבר </a:t>
            </a:r>
            <a:r>
              <a:rPr lang="he-IL" b="1" dirty="0"/>
              <a:t>כדי שיקבע באדם בשינה אהבת ה'. </a:t>
            </a:r>
          </a:p>
        </p:txBody>
      </p:sp>
    </p:spTree>
    <p:extLst>
      <p:ext uri="{BB962C8B-B14F-4D97-AF65-F5344CB8AC3E}">
        <p14:creationId xmlns:p14="http://schemas.microsoft.com/office/powerpoint/2010/main" val="998644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1969</TotalTime>
  <Words>1154</Words>
  <Application>Microsoft Office PowerPoint</Application>
  <PresentationFormat>מסך רחב</PresentationFormat>
  <Paragraphs>106</Paragraphs>
  <Slides>16</Slides>
  <Notes>0</Notes>
  <HiddenSlides>0</HiddenSlides>
  <MMClips>1</MMClips>
  <ScaleCrop>false</ScaleCrop>
  <HeadingPairs>
    <vt:vector size="4" baseType="variant">
      <vt:variant>
        <vt:lpstr>ערכת נושא</vt:lpstr>
      </vt:variant>
      <vt:variant>
        <vt:i4>1</vt:i4>
      </vt:variant>
      <vt:variant>
        <vt:lpstr>כותרות שקופיות</vt:lpstr>
      </vt:variant>
      <vt:variant>
        <vt:i4>16</vt:i4>
      </vt:variant>
    </vt:vector>
  </HeadingPairs>
  <TitlesOfParts>
    <vt:vector size="17" baseType="lpstr">
      <vt:lpstr>ערכת נושא Office</vt:lpstr>
      <vt:lpstr>שלושת חלקי  השינה</vt:lpstr>
      <vt:lpstr>קריאת שמע על המיטה – מזיקין או אהבה</vt:lpstr>
      <vt:lpstr>שמירה או אהבה</vt:lpstr>
      <vt:lpstr>שלושה חלקי טקס השינה – קריאת שמע </vt:lpstr>
      <vt:lpstr>מצגת של PowerPoint‏</vt:lpstr>
      <vt:lpstr>מצב שינה ראשון   </vt:lpstr>
      <vt:lpstr>מצב שינה שני</vt:lpstr>
      <vt:lpstr>שנת REM</vt:lpstr>
      <vt:lpstr>חשיבות השינה</vt:lpstr>
      <vt:lpstr>ברכת המפיל </vt:lpstr>
      <vt:lpstr>הריני מוחל</vt:lpstr>
      <vt:lpstr>מה מפריע לנו לישון? </vt:lpstr>
      <vt:lpstr>שינה ביהדות</vt:lpstr>
      <vt:lpstr>טקס שינה</vt:lpstr>
      <vt:lpstr>טקס שינה</vt:lpstr>
      <vt:lpstr>לחזור לפני השינה</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מרים</dc:creator>
  <cp:lastModifiedBy>יהודה טאוב</cp:lastModifiedBy>
  <cp:revision>20</cp:revision>
  <dcterms:created xsi:type="dcterms:W3CDTF">2024-04-03T00:08:06Z</dcterms:created>
  <dcterms:modified xsi:type="dcterms:W3CDTF">2024-04-16T00:50:15Z</dcterms:modified>
</cp:coreProperties>
</file>