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1" r:id="rId2"/>
  </p:sldMasterIdLst>
  <p:notesMasterIdLst>
    <p:notesMasterId r:id="rId20"/>
  </p:notesMasterIdLst>
  <p:sldIdLst>
    <p:sldId id="266" r:id="rId3"/>
    <p:sldId id="256" r:id="rId4"/>
    <p:sldId id="257" r:id="rId5"/>
    <p:sldId id="258" r:id="rId6"/>
    <p:sldId id="259" r:id="rId7"/>
    <p:sldId id="267" r:id="rId8"/>
    <p:sldId id="260" r:id="rId9"/>
    <p:sldId id="268" r:id="rId10"/>
    <p:sldId id="261" r:id="rId11"/>
    <p:sldId id="269" r:id="rId12"/>
    <p:sldId id="262" r:id="rId13"/>
    <p:sldId id="263" r:id="rId14"/>
    <p:sldId id="264" r:id="rId15"/>
    <p:sldId id="270" r:id="rId16"/>
    <p:sldId id="265" r:id="rId17"/>
    <p:sldId id="271" r:id="rId18"/>
    <p:sldId id="272" r:id="rId1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51A9C9-4DFC-48D0-A1BD-788FA9BAB158}" v="17" dt="2025-01-08T02:40:13.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3" d="100"/>
          <a:sy n="83" d="100"/>
        </p:scale>
        <p:origin x="65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8551A9C9-4DFC-48D0-A1BD-788FA9BAB158}"/>
    <pc:docChg chg="custSel addSld delSld modSld">
      <pc:chgData name="יהודה טאוב" userId="80c2dbd02819b45c" providerId="LiveId" clId="{8551A9C9-4DFC-48D0-A1BD-788FA9BAB158}" dt="2025-01-08T02:40:24.793" v="64" actId="14100"/>
      <pc:docMkLst>
        <pc:docMk/>
      </pc:docMkLst>
      <pc:sldChg chg="addSp">
        <pc:chgData name="יהודה טאוב" userId="80c2dbd02819b45c" providerId="LiveId" clId="{8551A9C9-4DFC-48D0-A1BD-788FA9BAB158}" dt="2025-01-08T02:16:43.081" v="2"/>
        <pc:sldMkLst>
          <pc:docMk/>
          <pc:sldMk cId="2740154354" sldId="256"/>
        </pc:sldMkLst>
        <pc:picChg chg="add">
          <ac:chgData name="יהודה טאוב" userId="80c2dbd02819b45c" providerId="LiveId" clId="{8551A9C9-4DFC-48D0-A1BD-788FA9BAB158}" dt="2025-01-08T02:16:43.081" v="2"/>
          <ac:picMkLst>
            <pc:docMk/>
            <pc:sldMk cId="2740154354" sldId="256"/>
            <ac:picMk id="6" creationId="{53DA809A-F9DC-1C9D-5909-FBF9946D6444}"/>
          </ac:picMkLst>
        </pc:picChg>
      </pc:sldChg>
      <pc:sldChg chg="modSp mod">
        <pc:chgData name="יהודה טאוב" userId="80c2dbd02819b45c" providerId="LiveId" clId="{8551A9C9-4DFC-48D0-A1BD-788FA9BAB158}" dt="2025-01-08T02:32:59.055" v="34" actId="14100"/>
        <pc:sldMkLst>
          <pc:docMk/>
          <pc:sldMk cId="811030171" sldId="265"/>
        </pc:sldMkLst>
        <pc:spChg chg="mod">
          <ac:chgData name="יהודה טאוב" userId="80c2dbd02819b45c" providerId="LiveId" clId="{8551A9C9-4DFC-48D0-A1BD-788FA9BAB158}" dt="2025-01-08T02:32:59.055" v="34" actId="14100"/>
          <ac:spMkLst>
            <pc:docMk/>
            <pc:sldMk cId="811030171" sldId="265"/>
            <ac:spMk id="2" creationId="{7A0758BF-BB1E-CE7A-80E2-4BEAFF5B542D}"/>
          </ac:spMkLst>
        </pc:spChg>
        <pc:spChg chg="mod">
          <ac:chgData name="יהודה טאוב" userId="80c2dbd02819b45c" providerId="LiveId" clId="{8551A9C9-4DFC-48D0-A1BD-788FA9BAB158}" dt="2025-01-08T02:32:45.721" v="31" actId="27636"/>
          <ac:spMkLst>
            <pc:docMk/>
            <pc:sldMk cId="811030171" sldId="265"/>
            <ac:spMk id="3" creationId="{D9D38795-ECF2-C918-4B68-160BEF981F3C}"/>
          </ac:spMkLst>
        </pc:spChg>
        <pc:picChg chg="mod">
          <ac:chgData name="יהודה טאוב" userId="80c2dbd02819b45c" providerId="LiveId" clId="{8551A9C9-4DFC-48D0-A1BD-788FA9BAB158}" dt="2025-01-08T02:32:26.252" v="28" actId="14100"/>
          <ac:picMkLst>
            <pc:docMk/>
            <pc:sldMk cId="811030171" sldId="265"/>
            <ac:picMk id="5" creationId="{479D9906-09AF-E783-2659-EA7C2B7E8D3E}"/>
          </ac:picMkLst>
        </pc:picChg>
      </pc:sldChg>
      <pc:sldChg chg="addSp modSp add del mod setBg">
        <pc:chgData name="יהודה טאוב" userId="80c2dbd02819b45c" providerId="LiveId" clId="{8551A9C9-4DFC-48D0-A1BD-788FA9BAB158}" dt="2025-01-08T02:17:17.409" v="6" actId="14100"/>
        <pc:sldMkLst>
          <pc:docMk/>
          <pc:sldMk cId="598198029" sldId="266"/>
        </pc:sldMkLst>
        <pc:picChg chg="add mod">
          <ac:chgData name="יהודה טאוב" userId="80c2dbd02819b45c" providerId="LiveId" clId="{8551A9C9-4DFC-48D0-A1BD-788FA9BAB158}" dt="2025-01-08T02:17:17.409" v="6" actId="14100"/>
          <ac:picMkLst>
            <pc:docMk/>
            <pc:sldMk cId="598198029" sldId="266"/>
            <ac:picMk id="4" creationId="{A5D33CA3-EFD5-4A5E-1329-BFEFF10F0533}"/>
          </ac:picMkLst>
        </pc:picChg>
      </pc:sldChg>
      <pc:sldChg chg="add del setBg">
        <pc:chgData name="יהודה טאוב" userId="80c2dbd02819b45c" providerId="LiveId" clId="{8551A9C9-4DFC-48D0-A1BD-788FA9BAB158}" dt="2025-01-08T02:17:46.508" v="9"/>
        <pc:sldMkLst>
          <pc:docMk/>
          <pc:sldMk cId="3811495891" sldId="267"/>
        </pc:sldMkLst>
      </pc:sldChg>
      <pc:sldChg chg="add setBg">
        <pc:chgData name="יהודה טאוב" userId="80c2dbd02819b45c" providerId="LiveId" clId="{8551A9C9-4DFC-48D0-A1BD-788FA9BAB158}" dt="2025-01-08T02:18:49.233" v="10"/>
        <pc:sldMkLst>
          <pc:docMk/>
          <pc:sldMk cId="3752094674" sldId="268"/>
        </pc:sldMkLst>
      </pc:sldChg>
      <pc:sldChg chg="add setBg">
        <pc:chgData name="יהודה טאוב" userId="80c2dbd02819b45c" providerId="LiveId" clId="{8551A9C9-4DFC-48D0-A1BD-788FA9BAB158}" dt="2025-01-08T02:19:12.196" v="11"/>
        <pc:sldMkLst>
          <pc:docMk/>
          <pc:sldMk cId="3363826320" sldId="269"/>
        </pc:sldMkLst>
      </pc:sldChg>
      <pc:sldChg chg="add del setBg">
        <pc:chgData name="יהודה טאוב" userId="80c2dbd02819b45c" providerId="LiveId" clId="{8551A9C9-4DFC-48D0-A1BD-788FA9BAB158}" dt="2025-01-08T02:19:57.121" v="14"/>
        <pc:sldMkLst>
          <pc:docMk/>
          <pc:sldMk cId="424185374" sldId="270"/>
        </pc:sldMkLst>
      </pc:sldChg>
      <pc:sldChg chg="modSp add mod">
        <pc:chgData name="יהודה טאוב" userId="80c2dbd02819b45c" providerId="LiveId" clId="{8551A9C9-4DFC-48D0-A1BD-788FA9BAB158}" dt="2025-01-08T02:36:43.912" v="60" actId="14100"/>
        <pc:sldMkLst>
          <pc:docMk/>
          <pc:sldMk cId="2522949335" sldId="271"/>
        </pc:sldMkLst>
        <pc:spChg chg="mod">
          <ac:chgData name="יהודה טאוב" userId="80c2dbd02819b45c" providerId="LiveId" clId="{8551A9C9-4DFC-48D0-A1BD-788FA9BAB158}" dt="2025-01-08T02:34:05.384" v="39"/>
          <ac:spMkLst>
            <pc:docMk/>
            <pc:sldMk cId="2522949335" sldId="271"/>
            <ac:spMk id="2" creationId="{864030E8-DF72-8C14-E34D-D3026DA007D2}"/>
          </ac:spMkLst>
        </pc:spChg>
        <pc:spChg chg="mod">
          <ac:chgData name="יהודה טאוב" userId="80c2dbd02819b45c" providerId="LiveId" clId="{8551A9C9-4DFC-48D0-A1BD-788FA9BAB158}" dt="2025-01-08T02:36:43.912" v="60" actId="14100"/>
          <ac:spMkLst>
            <pc:docMk/>
            <pc:sldMk cId="2522949335" sldId="271"/>
            <ac:spMk id="3" creationId="{AFF37A57-A27D-CC35-98B9-B40B2DC6669C}"/>
          </ac:spMkLst>
        </pc:spChg>
        <pc:picChg chg="mod">
          <ac:chgData name="יהודה טאוב" userId="80c2dbd02819b45c" providerId="LiveId" clId="{8551A9C9-4DFC-48D0-A1BD-788FA9BAB158}" dt="2025-01-08T02:36:39.480" v="59" actId="14100"/>
          <ac:picMkLst>
            <pc:docMk/>
            <pc:sldMk cId="2522949335" sldId="271"/>
            <ac:picMk id="5" creationId="{66546AFE-F442-EB50-D3D5-4B6E30AC313F}"/>
          </ac:picMkLst>
        </pc:picChg>
      </pc:sldChg>
      <pc:sldChg chg="addSp modSp new mod">
        <pc:chgData name="יהודה טאוב" userId="80c2dbd02819b45c" providerId="LiveId" clId="{8551A9C9-4DFC-48D0-A1BD-788FA9BAB158}" dt="2025-01-08T02:40:24.793" v="64" actId="14100"/>
        <pc:sldMkLst>
          <pc:docMk/>
          <pc:sldMk cId="322058847" sldId="272"/>
        </pc:sldMkLst>
        <pc:spChg chg="mod">
          <ac:chgData name="יהודה טאוב" userId="80c2dbd02819b45c" providerId="LiveId" clId="{8551A9C9-4DFC-48D0-A1BD-788FA9BAB158}" dt="2025-01-08T02:35:41.979" v="53" actId="27636"/>
          <ac:spMkLst>
            <pc:docMk/>
            <pc:sldMk cId="322058847" sldId="272"/>
            <ac:spMk id="2" creationId="{CF50281B-22CE-0378-8670-3239C86DDF87}"/>
          </ac:spMkLst>
        </pc:spChg>
        <pc:spChg chg="mod">
          <ac:chgData name="יהודה טאוב" userId="80c2dbd02819b45c" providerId="LiveId" clId="{8551A9C9-4DFC-48D0-A1BD-788FA9BAB158}" dt="2025-01-08T02:35:56.827" v="58" actId="27636"/>
          <ac:spMkLst>
            <pc:docMk/>
            <pc:sldMk cId="322058847" sldId="272"/>
            <ac:spMk id="3" creationId="{69F34DE1-1269-AD48-39E3-CAC284B06706}"/>
          </ac:spMkLst>
        </pc:spChg>
        <pc:spChg chg="add">
          <ac:chgData name="יהודה טאוב" userId="80c2dbd02819b45c" providerId="LiveId" clId="{8551A9C9-4DFC-48D0-A1BD-788FA9BAB158}" dt="2025-01-08T02:40:10.519" v="61"/>
          <ac:spMkLst>
            <pc:docMk/>
            <pc:sldMk cId="322058847" sldId="272"/>
            <ac:spMk id="4" creationId="{A5D0BE07-F0A7-A632-41B8-0BFD57F1C183}"/>
          </ac:spMkLst>
        </pc:spChg>
        <pc:picChg chg="add mod">
          <ac:chgData name="יהודה טאוב" userId="80c2dbd02819b45c" providerId="LiveId" clId="{8551A9C9-4DFC-48D0-A1BD-788FA9BAB158}" dt="2025-01-08T02:40:24.793" v="64" actId="14100"/>
          <ac:picMkLst>
            <pc:docMk/>
            <pc:sldMk cId="322058847" sldId="272"/>
            <ac:picMk id="5" creationId="{252B2E85-5D5E-E717-858C-A54D3098C62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47DFDB3-2B67-48D5-9E9E-8C594CF27E58}" type="datetimeFigureOut">
              <a:rPr lang="he-IL" smtClean="0"/>
              <a:t>ח'/טבת/תשפ"ה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ECD9D54B-D2AA-47DE-A34F-410EE9DE34E7}" type="slidenum">
              <a:rPr lang="he-IL" smtClean="0"/>
              <a:t>‹#›</a:t>
            </a:fld>
            <a:endParaRPr lang="he-IL"/>
          </a:p>
        </p:txBody>
      </p:sp>
    </p:spTree>
    <p:extLst>
      <p:ext uri="{BB962C8B-B14F-4D97-AF65-F5344CB8AC3E}">
        <p14:creationId xmlns:p14="http://schemas.microsoft.com/office/powerpoint/2010/main" val="367087388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המספר עשר בתורה אינו רק ספרה מתמטית. הוא מסמל שלמות וקדושה, כפי שאנו מוצאים בכל התורה כולה: עשרה מאמרות בהם נברא העולם, עשרת הדיברות, עשרה ניסיונות של אברהם אבינו. בכל מקום שיש עשרה מישראל, שם שורה השכינה - "כל בי עשרה </a:t>
            </a:r>
            <a:r>
              <a:rPr lang="he-IL" dirty="0" err="1"/>
              <a:t>שכינתא</a:t>
            </a:r>
            <a:r>
              <a:rPr lang="he-IL" dirty="0"/>
              <a:t> </a:t>
            </a:r>
            <a:r>
              <a:rPr lang="he-IL" dirty="0" err="1"/>
              <a:t>שריא</a:t>
            </a:r>
            <a:r>
              <a:rPr lang="he-IL" dirty="0"/>
              <a:t>".</a:t>
            </a:r>
            <a:br>
              <a:rPr lang="en-US" dirty="0"/>
            </a:br>
            <a:r>
              <a:rPr lang="he-IL" dirty="0"/>
              <a:t>אך כאן מופיע כפל מיוחד - "עשירי בעשירי". כפילות זו מרמזת על דרגה גבוהה יותר של קדושה, המתבטאת גם באות י' עצמה. כשכותבים את האות י' במילואה - "יוד", מתגלה שהיא מכילה בתוכה י' נוספת. זו לא סתם כפילות, אלא י' פנימית וי' חיצונית, המרמזות על קדושה הנמשכת מהעולמות העליונים ביותר.</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4</a:t>
            </a:fld>
            <a:endParaRPr lang="he-IL"/>
          </a:p>
        </p:txBody>
      </p:sp>
    </p:spTree>
    <p:extLst>
      <p:ext uri="{BB962C8B-B14F-4D97-AF65-F5344CB8AC3E}">
        <p14:creationId xmlns:p14="http://schemas.microsoft.com/office/powerpoint/2010/main" val="558039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מאה כשלמות הקדושה</a:t>
            </a:r>
          </a:p>
          <a:p>
            <a:r>
              <a:rPr lang="he-IL" dirty="0"/>
              <a:t>כאשר מכפילים עשר בעשר מגיעים למאה - מספר המסמל את שלמות הקדושה. לא במקרה היה ההיכל בבית המקדש בנוי במידות של מאה על מאה על מאה אמה. המשנה במסכת מידות מדגישה את המספר מאה שוב ושוב, כי משם נמשכת הקדושה העליונה ביותר.</a:t>
            </a:r>
          </a:p>
          <a:p>
            <a:r>
              <a:rPr lang="he-IL" dirty="0"/>
              <a:t>החתם סופר מגלה רמז נפלא: המילים "בבל" ו"ירושלם" </a:t>
            </a:r>
            <a:r>
              <a:rPr lang="he-IL" dirty="0" err="1"/>
              <a:t>בגימטריה</a:t>
            </a:r>
            <a:r>
              <a:rPr lang="he-IL" dirty="0"/>
              <a:t> יחד עולות 620, בדיוק כמניין המילה "כתר". כאשר עם ישראל זוכה, הכתר מאיר בירושלים והשכינה שורה בה. </a:t>
            </a:r>
            <a:r>
              <a:rPr lang="he-IL" dirty="0" err="1"/>
              <a:t>כשלא</a:t>
            </a:r>
            <a:r>
              <a:rPr lang="he-IL" dirty="0"/>
              <a:t> זוכים חלילה, אותיות "כתר" מתהפכות ל"כרת" - הסתלקות השכינה וחורבן.</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5</a:t>
            </a:fld>
            <a:endParaRPr lang="he-IL"/>
          </a:p>
        </p:txBody>
      </p:sp>
    </p:spTree>
    <p:extLst>
      <p:ext uri="{BB962C8B-B14F-4D97-AF65-F5344CB8AC3E}">
        <p14:creationId xmlns:p14="http://schemas.microsoft.com/office/powerpoint/2010/main" val="2772282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הי' הנעלמת של ירושלים</a:t>
            </a:r>
          </a:p>
          <a:p>
            <a:r>
              <a:rPr lang="he-IL" dirty="0"/>
              <a:t>תופעה מופלאה מתגלה בכל התנ"ך: המילה "ירושלים" נכתבת תמיד חסר י' - "ירושלם", אך נקראת מלא - "ירושלים". החתם סופר מגלה שהי' הנוספת רומזת לקדושה העליונה ביותר, המגיעה מהכתר. קדושה זו כה גבוהה עד שאי אפשר לכותבה בספר תורה, אפשר רק לקרוא אותה - היא נעלמת מהעין אך נוכחת במהות.</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7</a:t>
            </a:fld>
            <a:endParaRPr lang="he-IL"/>
          </a:p>
        </p:txBody>
      </p:sp>
    </p:spTree>
    <p:extLst>
      <p:ext uri="{BB962C8B-B14F-4D97-AF65-F5344CB8AC3E}">
        <p14:creationId xmlns:p14="http://schemas.microsoft.com/office/powerpoint/2010/main" val="2248979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סוד המעשרות</a:t>
            </a:r>
          </a:p>
          <a:p>
            <a:r>
              <a:rPr lang="he-IL" dirty="0"/>
              <a:t>כשיעקב אבינו מגיע למקום המקדש, הוא מבטיח "עשר </a:t>
            </a:r>
            <a:r>
              <a:rPr lang="he-IL" dirty="0" err="1"/>
              <a:t>אעשרנו</a:t>
            </a:r>
            <a:r>
              <a:rPr lang="he-IL" dirty="0"/>
              <a:t> לך". מדוע כפל הלשון? החתם סופר מבאר שכאן טמון סוד המשכת הקדושה: מתוך מאה חלקים, תשעים נשארים אצל הישראל, עשרה ניתנים ללוי, ומתוכם אחד עולה לכהן.</a:t>
            </a:r>
          </a:p>
          <a:p>
            <a:endParaRPr lang="he-IL" dirty="0"/>
          </a:p>
          <a:p>
            <a:r>
              <a:rPr lang="he-IL" dirty="0"/>
              <a:t>זהו מבנה ההשפעה האלוקית: תשעים חלקים לעולם התחתון, עשרה לעולם האמצעי, ואחד מגיע לעולם העליון. כך נוצר חיבור בין כל העולמות, והקדושה העליונה יכולה לרדת עד למטה.</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9</a:t>
            </a:fld>
            <a:endParaRPr lang="he-IL"/>
          </a:p>
        </p:txBody>
      </p:sp>
    </p:spTree>
    <p:extLst>
      <p:ext uri="{BB962C8B-B14F-4D97-AF65-F5344CB8AC3E}">
        <p14:creationId xmlns:p14="http://schemas.microsoft.com/office/powerpoint/2010/main" val="2971850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מאה ברכות - המפתח לקדושה</a:t>
            </a:r>
          </a:p>
          <a:p>
            <a:r>
              <a:rPr lang="he-IL" dirty="0"/>
              <a:t>חז"ל תיקנו מאה ברכות בכל יום, כנגד מאה האמות של ההיכל. כשאדם מברך מאה ברכות בכוונה, הוא בעצם בונה את המקדש הפרטי שלו: תשעים ברכות משפיעות על נפשו הטבעית, עשר על רוחו, ואחת מגיעה לנשמתו הגבוהה.</a:t>
            </a:r>
          </a:p>
          <a:p>
            <a:endParaRPr lang="he-IL" dirty="0"/>
          </a:p>
          <a:p>
            <a:r>
              <a:rPr lang="he-IL" dirty="0" err="1"/>
              <a:t>השל"ה</a:t>
            </a:r>
            <a:r>
              <a:rPr lang="he-IL" dirty="0"/>
              <a:t> הקדוש מוסיף שאם אדם לא מברך את כל מאה הברכות, לא תגיע אפילו ברכה אחת לנשמה. רק כשיש את השלמות של המאה, אפשר להגיע לקדושה העליונה של הכתר.</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11</a:t>
            </a:fld>
            <a:endParaRPr lang="he-IL"/>
          </a:p>
        </p:txBody>
      </p:sp>
    </p:spTree>
    <p:extLst>
      <p:ext uri="{BB962C8B-B14F-4D97-AF65-F5344CB8AC3E}">
        <p14:creationId xmlns:p14="http://schemas.microsoft.com/office/powerpoint/2010/main" val="1992607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יום הדין על המקדש</a:t>
            </a:r>
          </a:p>
          <a:p>
            <a:r>
              <a:rPr lang="he-IL" dirty="0"/>
              <a:t>לכן דווקא בעשירי שבעשירי, כשמגיעים לשלמות של עשר כפול עשר, זהו היום שבו נידון בית המקדש. ביום זה נפתחים שערי השמים להורדת הקדושה העליונה ביותר מהכתר, או חלילה להיפוכה.</a:t>
            </a:r>
          </a:p>
          <a:p>
            <a:endParaRPr lang="he-IL" dirty="0"/>
          </a:p>
          <a:p>
            <a:r>
              <a:rPr lang="he-IL" dirty="0"/>
              <a:t>החתם סופר מבאר שזו משמעות הציווי ליחזקאל "כתוב לך את שם היום" - לא רק את התאריך, אלא את מהות היום: "עשירי שבעשירי", יום שבו נמשכת קדושת הכתר לעולם.</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12</a:t>
            </a:fld>
            <a:endParaRPr lang="he-IL"/>
          </a:p>
        </p:txBody>
      </p:sp>
    </p:spTree>
    <p:extLst>
      <p:ext uri="{BB962C8B-B14F-4D97-AF65-F5344CB8AC3E}">
        <p14:creationId xmlns:p14="http://schemas.microsoft.com/office/powerpoint/2010/main" val="2491002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הדרך המעשית לבניין המקדש</a:t>
            </a:r>
          </a:p>
          <a:p>
            <a:r>
              <a:rPr lang="he-IL" dirty="0"/>
              <a:t>כיצד זוכים בימינו להמשיך את קדושת הכתר? דרך מאה ברכות בכוונה, או מאה הודאות מעומק הלב בכל יום. המילה "מודים" </a:t>
            </a:r>
            <a:r>
              <a:rPr lang="he-IL" dirty="0" err="1"/>
              <a:t>בגימטריה</a:t>
            </a:r>
            <a:r>
              <a:rPr lang="he-IL" dirty="0"/>
              <a:t> מאה, ללמדנו שההודיה היא המפתח להמשכת הקדושה.</a:t>
            </a:r>
          </a:p>
          <a:p>
            <a:endParaRPr lang="he-IL" dirty="0"/>
          </a:p>
          <a:p>
            <a:r>
              <a:rPr lang="he-IL" dirty="0"/>
              <a:t>כשאדם מודה להקב"ה מאה פעמים ביום, הוא בונה משכן בתוך לבו. כמו שהמשכן עמד על מאה אדנים, כך המשכן הפנימי של האדם עומד על מאה הודאות, וכך הוא זוכה להשראת השכינה.</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13</a:t>
            </a:fld>
            <a:endParaRPr lang="he-IL"/>
          </a:p>
        </p:txBody>
      </p:sp>
    </p:spTree>
    <p:extLst>
      <p:ext uri="{BB962C8B-B14F-4D97-AF65-F5344CB8AC3E}">
        <p14:creationId xmlns:p14="http://schemas.microsoft.com/office/powerpoint/2010/main" val="2921782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סיכום ומשמעות לדורות</a:t>
            </a:r>
          </a:p>
          <a:p>
            <a:r>
              <a:rPr lang="he-IL" dirty="0"/>
              <a:t>עשרה בטבת מתגלה כיום של הזדמנות עצומה. לא רק יום של צער על תחילת המצור, אלא יום שבו אפשר להמשיך את הקדושה העליונה ביותר לעולם. דרך ההודאה והברכות, כל יהודי יכול להיות שותף בבניין בית המקדש, הן הפרטי והן הכללי.</a:t>
            </a:r>
          </a:p>
          <a:p>
            <a:endParaRPr lang="he-IL" dirty="0"/>
          </a:p>
          <a:p>
            <a:r>
              <a:rPr lang="he-IL" dirty="0"/>
              <a:t>בימינו, כשאין לנו מעשרות מדאורייתא, עיקר עבודתנו היא בהודאה. כשנתחזק כולנו בהודאה לה', נזכה שהכתר יאיר בירושלים, ובית המקדש ייבנה במהרה בימינו.</a:t>
            </a:r>
          </a:p>
        </p:txBody>
      </p:sp>
      <p:sp>
        <p:nvSpPr>
          <p:cNvPr id="4" name="מציין מיקום של מספר שקופית 3"/>
          <p:cNvSpPr>
            <a:spLocks noGrp="1"/>
          </p:cNvSpPr>
          <p:nvPr>
            <p:ph type="sldNum" sz="quarter" idx="5"/>
          </p:nvPr>
        </p:nvSpPr>
        <p:spPr/>
        <p:txBody>
          <a:bodyPr/>
          <a:lstStyle/>
          <a:p>
            <a:fld id="{ECD9D54B-D2AA-47DE-A34F-410EE9DE34E7}" type="slidenum">
              <a:rPr lang="he-IL" smtClean="0"/>
              <a:t>15</a:t>
            </a:fld>
            <a:endParaRPr lang="he-IL"/>
          </a:p>
        </p:txBody>
      </p:sp>
    </p:spTree>
    <p:extLst>
      <p:ext uri="{BB962C8B-B14F-4D97-AF65-F5344CB8AC3E}">
        <p14:creationId xmlns:p14="http://schemas.microsoft.com/office/powerpoint/2010/main" val="1191024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156BC-C926-D502-4083-861B7EBAE6B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03B9F33B-1E25-E1DD-4AA6-8CDCF11BE00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33C72C7-C0B2-14A1-4350-FE6D2698F7CC}"/>
              </a:ext>
            </a:extLst>
          </p:cNvPr>
          <p:cNvSpPr>
            <a:spLocks noGrp="1"/>
          </p:cNvSpPr>
          <p:nvPr>
            <p:ph type="body" idx="1"/>
          </p:nvPr>
        </p:nvSpPr>
        <p:spPr/>
        <p:txBody>
          <a:bodyPr/>
          <a:lstStyle/>
          <a:p>
            <a:r>
              <a:rPr lang="he-IL" dirty="0"/>
              <a:t>סיכום ומשמעות לדורות</a:t>
            </a:r>
          </a:p>
          <a:p>
            <a:r>
              <a:rPr lang="he-IL" dirty="0"/>
              <a:t>עשרה בטבת מתגלה כיום של הזדמנות עצומה. לא רק יום של צער על תחילת המצור, אלא יום שבו אפשר להמשיך את הקדושה העליונה ביותר לעולם. דרך ההודאה והברכות, כל יהודי יכול להיות שותף בבניין בית המקדש, הן הפרטי והן הכללי.</a:t>
            </a:r>
          </a:p>
          <a:p>
            <a:endParaRPr lang="he-IL" dirty="0"/>
          </a:p>
          <a:p>
            <a:r>
              <a:rPr lang="he-IL" dirty="0"/>
              <a:t>בימינו, כשאין לנו מעשרות מדאורייתא, עיקר עבודתנו היא בהודאה. כשנתחזק כולנו בהודאה לה', נזכה שהכתר יאיר בירושלים, ובית המקדש ייבנה במהרה בימינו.</a:t>
            </a:r>
          </a:p>
        </p:txBody>
      </p:sp>
      <p:sp>
        <p:nvSpPr>
          <p:cNvPr id="4" name="מציין מיקום של מספר שקופית 3">
            <a:extLst>
              <a:ext uri="{FF2B5EF4-FFF2-40B4-BE49-F238E27FC236}">
                <a16:creationId xmlns:a16="http://schemas.microsoft.com/office/drawing/2014/main" id="{226B8A8A-8816-3061-ADF2-E5E744EE1D0D}"/>
              </a:ext>
            </a:extLst>
          </p:cNvPr>
          <p:cNvSpPr>
            <a:spLocks noGrp="1"/>
          </p:cNvSpPr>
          <p:nvPr>
            <p:ph type="sldNum" sz="quarter" idx="5"/>
          </p:nvPr>
        </p:nvSpPr>
        <p:spPr/>
        <p:txBody>
          <a:bodyPr/>
          <a:lstStyle/>
          <a:p>
            <a:fld id="{ECD9D54B-D2AA-47DE-A34F-410EE9DE34E7}" type="slidenum">
              <a:rPr lang="he-IL" smtClean="0"/>
              <a:t>16</a:t>
            </a:fld>
            <a:endParaRPr lang="he-IL"/>
          </a:p>
        </p:txBody>
      </p:sp>
    </p:spTree>
    <p:extLst>
      <p:ext uri="{BB962C8B-B14F-4D97-AF65-F5344CB8AC3E}">
        <p14:creationId xmlns:p14="http://schemas.microsoft.com/office/powerpoint/2010/main" val="3861977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7B25E5-D88C-2B76-02F7-B54836BF8A62}"/>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B3CD4B8-E69A-861D-752D-55BD4A58D9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6DAB8133-F01F-D69D-CAD0-5D8177ADF3F0}"/>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5" name="מציין מיקום של כותרת תחתונה 4">
            <a:extLst>
              <a:ext uri="{FF2B5EF4-FFF2-40B4-BE49-F238E27FC236}">
                <a16:creationId xmlns:a16="http://schemas.microsoft.com/office/drawing/2014/main" id="{964C1ACB-D8CF-EE1C-1133-62233908B0E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5873679-1C1D-18E7-4EB5-917AF9FBE8D7}"/>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1519210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DFBE81-4330-9259-D3B3-03D454B6DA3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36A3D5D-DC4D-03B6-4CC9-03D672AFC3E1}"/>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CBD5558-B9A4-8BD4-9BC5-7A5639735843}"/>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5" name="מציין מיקום של כותרת תחתונה 4">
            <a:extLst>
              <a:ext uri="{FF2B5EF4-FFF2-40B4-BE49-F238E27FC236}">
                <a16:creationId xmlns:a16="http://schemas.microsoft.com/office/drawing/2014/main" id="{FE55C40B-74B7-2F17-5F53-F84190B64FD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0525A89-57D9-270C-A9E8-B5B9642436C7}"/>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342102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E67477-0300-259D-AF93-696EC752C495}"/>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C5FE2C1-4B07-84DB-95A9-784EC8DD46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E55EE5D4-813A-38E2-8047-7C6FEEA28C7A}"/>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5" name="מציין מיקום של כותרת תחתונה 4">
            <a:extLst>
              <a:ext uri="{FF2B5EF4-FFF2-40B4-BE49-F238E27FC236}">
                <a16:creationId xmlns:a16="http://schemas.microsoft.com/office/drawing/2014/main" id="{74D27493-8132-240C-A50E-0211D2C2B2A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C4737CF-739E-F2C5-57EF-6090DBF9E828}"/>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227144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61DA92-199E-2885-F4C1-2F9A2E7E02C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D411BA2-9D48-26C0-703F-4807750B0507}"/>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918B6DAD-E89A-C714-37D3-AA17D83BAE3B}"/>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6A88B06-EC23-ECD6-98D6-7893C8BD8326}"/>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6" name="מציין מיקום של כותרת תחתונה 5">
            <a:extLst>
              <a:ext uri="{FF2B5EF4-FFF2-40B4-BE49-F238E27FC236}">
                <a16:creationId xmlns:a16="http://schemas.microsoft.com/office/drawing/2014/main" id="{EDD851F9-352C-D840-CE69-23AC44FF1CB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27B4F24-8941-A810-BE83-A9BC3A473A86}"/>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3213745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17894F-FCF9-ACC5-E064-DC2F6EC9BF64}"/>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EA87904-B69B-FAB0-81D6-1BE1944BA8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9C2439ED-A78F-F548-3395-6ACFABA40BF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A5CE341-D294-962D-C544-A85BB9A0A5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A8566BC4-437F-3660-1534-88B8418C3C3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B971110-3622-385F-F8CE-A4ED5C45D20C}"/>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8" name="מציין מיקום של כותרת תחתונה 7">
            <a:extLst>
              <a:ext uri="{FF2B5EF4-FFF2-40B4-BE49-F238E27FC236}">
                <a16:creationId xmlns:a16="http://schemas.microsoft.com/office/drawing/2014/main" id="{3129A1AE-DE68-4D4F-621B-82BC173D88E4}"/>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E07D86F1-3C3E-4538-8A18-DF9D0AE7A604}"/>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159510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A85359-D4D3-C465-65E7-D1CBBF10641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086E34D-62C1-8D28-D54F-F7A87B6E22B7}"/>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4" name="מציין מיקום של כותרת תחתונה 3">
            <a:extLst>
              <a:ext uri="{FF2B5EF4-FFF2-40B4-BE49-F238E27FC236}">
                <a16:creationId xmlns:a16="http://schemas.microsoft.com/office/drawing/2014/main" id="{1E02430A-6E25-EC46-A1EE-CB56E25E30C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1EEC781-67DD-ACBA-56DE-6BF44FFD4668}"/>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315775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42AAFE13-0D31-7130-A900-86B2C04D4C70}"/>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3" name="מציין מיקום של כותרת תחתונה 2">
            <a:extLst>
              <a:ext uri="{FF2B5EF4-FFF2-40B4-BE49-F238E27FC236}">
                <a16:creationId xmlns:a16="http://schemas.microsoft.com/office/drawing/2014/main" id="{7C9CA7D5-7462-02B4-C923-CEE83A9CAD0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7B8AC53-DD9E-769D-FB5E-4D35D6CD2882}"/>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1196988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7892A4-55C5-0C74-A1C0-C9413030EB3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93C9CBA-2BB5-FEDD-3502-D14C46486F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5FCCD909-E8C3-1F07-64A7-821419EBE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E2CD236-4B73-256C-DF57-76A8D22B425D}"/>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6" name="מציין מיקום של כותרת תחתונה 5">
            <a:extLst>
              <a:ext uri="{FF2B5EF4-FFF2-40B4-BE49-F238E27FC236}">
                <a16:creationId xmlns:a16="http://schemas.microsoft.com/office/drawing/2014/main" id="{3CF31714-1340-85D1-6A18-3CDC7259783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2A9E6DC-870E-4465-A599-D8608707FC63}"/>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845710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217973-2E19-0213-9EAC-BB7D6058A4B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7E7C2EBB-B797-65AA-44B4-BAFF4EA2DC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10927AB3-E0EB-F898-315A-D9572EAD24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3AAC42C-4702-8DAB-06F6-267A7E87955F}"/>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6" name="מציין מיקום של כותרת תחתונה 5">
            <a:extLst>
              <a:ext uri="{FF2B5EF4-FFF2-40B4-BE49-F238E27FC236}">
                <a16:creationId xmlns:a16="http://schemas.microsoft.com/office/drawing/2014/main" id="{802C5C7A-52DC-5FF7-4CB9-C180CE9BCBD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F0AEA63-56C5-4465-D1E9-452A91058A82}"/>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2362723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C82D3AD-CBF0-16B4-812A-7D10A252771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3F1AEBD-FF7F-1E8C-B5F1-FCB0D1027952}"/>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496078C-1D88-6754-32BD-8B08565B24B0}"/>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5" name="מציין מיקום של כותרת תחתונה 4">
            <a:extLst>
              <a:ext uri="{FF2B5EF4-FFF2-40B4-BE49-F238E27FC236}">
                <a16:creationId xmlns:a16="http://schemas.microsoft.com/office/drawing/2014/main" id="{06C21AE6-3246-CD14-1D8C-8FA5D20A2ED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45958B8-6213-3888-0779-8C0E72B41CA3}"/>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276450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3BC5772-13B8-D83A-19C8-B5BE6F9C853C}"/>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899BB6F-8EEF-92A7-C32B-C92C3EE2F762}"/>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587327B-AE1A-EC06-8767-DCE2809741DE}"/>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5" name="מציין מיקום של כותרת תחתונה 4">
            <a:extLst>
              <a:ext uri="{FF2B5EF4-FFF2-40B4-BE49-F238E27FC236}">
                <a16:creationId xmlns:a16="http://schemas.microsoft.com/office/drawing/2014/main" id="{B37CDADA-604D-1C6F-0E84-A2C72793786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002A5DA-7FDD-7A85-2117-DD32A9EC488C}"/>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1349560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75ADB8-F914-8C77-3276-D2913313596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76DEDFB-D7F3-68D0-67FB-11A341114648}"/>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6B98E73-C55F-BC04-34DA-79F2161EB4AF}"/>
              </a:ext>
            </a:extLst>
          </p:cNvPr>
          <p:cNvSpPr>
            <a:spLocks noGrp="1"/>
          </p:cNvSpPr>
          <p:nvPr>
            <p:ph type="dt" sz="half" idx="10"/>
          </p:nvPr>
        </p:nvSpPr>
        <p:spPr/>
        <p:txBody>
          <a:bodyPr/>
          <a:lstStyle/>
          <a:p>
            <a:fld id="{8CA49CDE-D934-4DCD-A607-1ADE1D375F63}" type="datetimeFigureOut">
              <a:rPr lang="he-IL" smtClean="0"/>
              <a:t>ח'/טבת/תשפ"ה</a:t>
            </a:fld>
            <a:endParaRPr lang="he-IL"/>
          </a:p>
        </p:txBody>
      </p:sp>
      <p:sp>
        <p:nvSpPr>
          <p:cNvPr id="5" name="מציין מיקום של כותרת תחתונה 4">
            <a:extLst>
              <a:ext uri="{FF2B5EF4-FFF2-40B4-BE49-F238E27FC236}">
                <a16:creationId xmlns:a16="http://schemas.microsoft.com/office/drawing/2014/main" id="{E2B49123-46A3-BAFC-AED4-8D9FFBCEF68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C1ADC9C-9B17-8C47-9642-1AA4A33F27A9}"/>
              </a:ext>
            </a:extLst>
          </p:cNvPr>
          <p:cNvSpPr>
            <a:spLocks noGrp="1"/>
          </p:cNvSpPr>
          <p:nvPr>
            <p:ph type="sldNum" sz="quarter" idx="12"/>
          </p:nvPr>
        </p:nvSpPr>
        <p:spPr/>
        <p:txBody>
          <a:bodyPr/>
          <a:lstStyle/>
          <a:p>
            <a:fld id="{1BE81432-4CC9-4E68-B833-2FD7C6928C0B}" type="slidenum">
              <a:rPr lang="he-IL" smtClean="0"/>
              <a:t>‹#›</a:t>
            </a:fld>
            <a:endParaRPr lang="he-IL"/>
          </a:p>
        </p:txBody>
      </p:sp>
    </p:spTree>
    <p:extLst>
      <p:ext uri="{BB962C8B-B14F-4D97-AF65-F5344CB8AC3E}">
        <p14:creationId xmlns:p14="http://schemas.microsoft.com/office/powerpoint/2010/main" val="729074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790922-AE76-2B7A-1207-50190150CDD0}"/>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A9BB498-F511-4C90-A48F-D7D17C329A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327194DD-5311-698E-668B-0A9275EDF73F}"/>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5" name="מציין מיקום של כותרת תחתונה 4">
            <a:extLst>
              <a:ext uri="{FF2B5EF4-FFF2-40B4-BE49-F238E27FC236}">
                <a16:creationId xmlns:a16="http://schemas.microsoft.com/office/drawing/2014/main" id="{A9CCCF55-DC80-EB86-0332-C53DFE168B0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3C1AD07-B500-F619-3BB8-8A76F746A8EB}"/>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4177389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5D9B68-3530-232D-AFDE-4181CF1292A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35A3BB9-F1EB-589A-98F5-05F5CEF0108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7DBA55E-B1A4-690B-1D9F-4D9A5DF32751}"/>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5" name="מציין מיקום של כותרת תחתונה 4">
            <a:extLst>
              <a:ext uri="{FF2B5EF4-FFF2-40B4-BE49-F238E27FC236}">
                <a16:creationId xmlns:a16="http://schemas.microsoft.com/office/drawing/2014/main" id="{63ADEC18-F91A-E735-675A-1757CC2C250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305D93D-15A8-3F4A-6BB9-86C3913C1DB8}"/>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4151372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F83AB1-0B2B-459A-2331-900FABD1ABF7}"/>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A2E07FC-6FF1-F818-1EF0-AAB14AFFF4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B2ACA507-2B34-6FF1-6804-097400AE684D}"/>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5" name="מציין מיקום של כותרת תחתונה 4">
            <a:extLst>
              <a:ext uri="{FF2B5EF4-FFF2-40B4-BE49-F238E27FC236}">
                <a16:creationId xmlns:a16="http://schemas.microsoft.com/office/drawing/2014/main" id="{2EA1731E-6864-D6BC-4142-608B80E37A1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32646FB-2623-E900-AF26-E4AD039EBD50}"/>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1635454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088D79-36DF-6557-7984-3D83C133655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074E0F8-C3E4-3B80-A915-7F48466EB175}"/>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00B134F-39ED-C5A0-DB8F-FC9645F62BF5}"/>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E7FB726-D7E0-95BB-9AD8-37E1499D9D6E}"/>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6" name="מציין מיקום של כותרת תחתונה 5">
            <a:extLst>
              <a:ext uri="{FF2B5EF4-FFF2-40B4-BE49-F238E27FC236}">
                <a16:creationId xmlns:a16="http://schemas.microsoft.com/office/drawing/2014/main" id="{2EBB1DD6-5BD8-7FCB-D3D4-68E9D394DB7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4DA3468-B014-1C61-1176-72AF6D3C63C0}"/>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2990935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D42140-F353-C26C-3FAE-16BD21B238F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E619DB5-6F07-339A-3E45-8ADB95BE30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D9C60A1-7943-5418-4887-D5251410AF7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E342712-0581-8F0E-459E-9E093484E0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9A7BA4B7-D03F-7A8F-E521-517FFEA0BE6A}"/>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297D4C88-07C0-0F74-97FF-4535270D04AE}"/>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8" name="מציין מיקום של כותרת תחתונה 7">
            <a:extLst>
              <a:ext uri="{FF2B5EF4-FFF2-40B4-BE49-F238E27FC236}">
                <a16:creationId xmlns:a16="http://schemas.microsoft.com/office/drawing/2014/main" id="{5EB50CEF-1E89-F0C3-3064-EEC5E22BF179}"/>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1902988E-7AD4-C515-A1E9-11EF3D90E2DC}"/>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2840276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9573C0-1AAA-EA56-0813-A2A036C1ED0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9866ED7A-8AB2-EA7B-AE21-ADD2FC13A846}"/>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4" name="מציין מיקום של כותרת תחתונה 3">
            <a:extLst>
              <a:ext uri="{FF2B5EF4-FFF2-40B4-BE49-F238E27FC236}">
                <a16:creationId xmlns:a16="http://schemas.microsoft.com/office/drawing/2014/main" id="{766B4693-891B-BCD5-90EA-AC78720C1925}"/>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A8EA850-E95D-BE23-2FC8-32E9C095FB4B}"/>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4034114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7ABD182-F34F-072F-09E0-3B4C01EEEF6C}"/>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3" name="מציין מיקום של כותרת תחתונה 2">
            <a:extLst>
              <a:ext uri="{FF2B5EF4-FFF2-40B4-BE49-F238E27FC236}">
                <a16:creationId xmlns:a16="http://schemas.microsoft.com/office/drawing/2014/main" id="{C6744B42-C3E2-342E-F80C-ADD2619B137C}"/>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55541F4-5255-9E44-F138-E1F4275D8E39}"/>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521735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282356-C924-FB4E-5A18-2BC3343B72C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4C60359-578E-C6A6-ECD4-A67E3672E6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86DB29A8-D053-B998-78EB-D4A4F1A2E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CDB1635-6A5F-7276-82C2-D4C5DA74FF99}"/>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6" name="מציין מיקום של כותרת תחתונה 5">
            <a:extLst>
              <a:ext uri="{FF2B5EF4-FFF2-40B4-BE49-F238E27FC236}">
                <a16:creationId xmlns:a16="http://schemas.microsoft.com/office/drawing/2014/main" id="{99B76FCF-4810-203D-4ECA-B7D41DC0577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7224E72-AE4E-C0F2-D7EA-50B377E3AF25}"/>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4089541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D9B021-7F16-91CA-481A-A46B08937E6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95DE284-E2E1-72AF-C500-2E6B7E4882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659FD801-07B5-7940-6525-CFF9847EF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8EE3047-9191-A33E-00D7-0D96166FB706}"/>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6" name="מציין מיקום של כותרת תחתונה 5">
            <a:extLst>
              <a:ext uri="{FF2B5EF4-FFF2-40B4-BE49-F238E27FC236}">
                <a16:creationId xmlns:a16="http://schemas.microsoft.com/office/drawing/2014/main" id="{8D03C6AB-0FA8-FE30-26BC-F90F0239C7A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CA097E3-6CAF-1809-0C4C-9BD0BACA2641}"/>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2320986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CD7F91-813B-CE85-64CC-6C16E44F6F8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1032F9E-69FE-F877-E481-7F04164CDA5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F370260-E66B-68BE-0A2F-3EC2C025F28F}"/>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5" name="מציין מיקום של כותרת תחתונה 4">
            <a:extLst>
              <a:ext uri="{FF2B5EF4-FFF2-40B4-BE49-F238E27FC236}">
                <a16:creationId xmlns:a16="http://schemas.microsoft.com/office/drawing/2014/main" id="{0988FF6F-8DAD-A892-E73F-CFB0A6952BF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D09AD96-145E-773D-6DB0-95AA7488E46D}"/>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3235664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E07DA95F-F873-1897-2773-8FA587150009}"/>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40431E6-9FC8-2F5C-8693-244E1D5629E8}"/>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736C4B6-274B-57B7-E343-2C5C59CC01B0}"/>
              </a:ext>
            </a:extLst>
          </p:cNvPr>
          <p:cNvSpPr>
            <a:spLocks noGrp="1"/>
          </p:cNvSpPr>
          <p:nvPr>
            <p:ph type="dt" sz="half" idx="10"/>
          </p:nvPr>
        </p:nvSpPr>
        <p:spPr/>
        <p:txBody>
          <a:bodyPr/>
          <a:lstStyle/>
          <a:p>
            <a:fld id="{4841CE5E-8229-4368-BEA4-74B7C65EE2B3}" type="datetimeFigureOut">
              <a:rPr lang="he-IL" smtClean="0"/>
              <a:t>ז'/טבת/תשפ"ה</a:t>
            </a:fld>
            <a:endParaRPr lang="he-IL"/>
          </a:p>
        </p:txBody>
      </p:sp>
      <p:sp>
        <p:nvSpPr>
          <p:cNvPr id="5" name="מציין מיקום של כותרת תחתונה 4">
            <a:extLst>
              <a:ext uri="{FF2B5EF4-FFF2-40B4-BE49-F238E27FC236}">
                <a16:creationId xmlns:a16="http://schemas.microsoft.com/office/drawing/2014/main" id="{34F9F3DA-0168-C836-D19D-BD493E2388C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585DFC2-652C-A254-65EB-806BE25BA462}"/>
              </a:ext>
            </a:extLst>
          </p:cNvPr>
          <p:cNvSpPr>
            <a:spLocks noGrp="1"/>
          </p:cNvSpPr>
          <p:nvPr>
            <p:ph type="sldNum" sz="quarter" idx="12"/>
          </p:nvPr>
        </p:nvSpPr>
        <p:spPr/>
        <p:txBody>
          <a:bodyPr/>
          <a:lstStyle/>
          <a:p>
            <a:fld id="{06824B2A-4B12-4BC0-96B0-274FEDB6E0B0}" type="slidenum">
              <a:rPr lang="he-IL" smtClean="0"/>
              <a:t>‹#›</a:t>
            </a:fld>
            <a:endParaRPr lang="he-IL"/>
          </a:p>
        </p:txBody>
      </p:sp>
    </p:spTree>
    <p:extLst>
      <p:ext uri="{BB962C8B-B14F-4D97-AF65-F5344CB8AC3E}">
        <p14:creationId xmlns:p14="http://schemas.microsoft.com/office/powerpoint/2010/main" val="3382631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AEE503D-CCD7-766B-6247-09EA8587BB59}"/>
              </a:ext>
            </a:extLst>
          </p:cNvPr>
          <p:cNvSpPr>
            <a:spLocks noGrp="1"/>
          </p:cNvSpPr>
          <p:nvPr>
            <p:ph type="title"/>
          </p:nvPr>
        </p:nvSpPr>
        <p:spPr>
          <a:xfrm>
            <a:off x="7342908" y="365125"/>
            <a:ext cx="4010891" cy="1325563"/>
          </a:xfrm>
          <a:prstGeom prst="rect">
            <a:avLst/>
          </a:prstGeom>
        </p:spPr>
        <p:txBody>
          <a:bodyPr vert="horz" lIns="91440" tIns="45720" rIns="91440" bIns="45720" rtlCol="1" anchor="ctr">
            <a:normAutofit/>
          </a:bodyPr>
          <a:lstStyle/>
          <a:p>
            <a:r>
              <a:rPr lang="he-IL" dirty="0"/>
              <a:t>לחץ כדי לערוך סגנון כותרת של תבנית בסיס</a:t>
            </a:r>
          </a:p>
        </p:txBody>
      </p:sp>
      <p:sp>
        <p:nvSpPr>
          <p:cNvPr id="3" name="מציין מיקום טקסט 2">
            <a:extLst>
              <a:ext uri="{FF2B5EF4-FFF2-40B4-BE49-F238E27FC236}">
                <a16:creationId xmlns:a16="http://schemas.microsoft.com/office/drawing/2014/main" id="{E9D9CC2E-D532-D64D-82B0-B9072C2758BC}"/>
              </a:ext>
            </a:extLst>
          </p:cNvPr>
          <p:cNvSpPr>
            <a:spLocks noGrp="1"/>
          </p:cNvSpPr>
          <p:nvPr>
            <p:ph type="body" idx="1"/>
          </p:nvPr>
        </p:nvSpPr>
        <p:spPr>
          <a:xfrm>
            <a:off x="7352144" y="1825625"/>
            <a:ext cx="4001655" cy="4351338"/>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4" name="מציין מיקום של תאריך 3">
            <a:extLst>
              <a:ext uri="{FF2B5EF4-FFF2-40B4-BE49-F238E27FC236}">
                <a16:creationId xmlns:a16="http://schemas.microsoft.com/office/drawing/2014/main" id="{19419993-E28C-36A0-A323-18C28D40D5F8}"/>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8CA49CDE-D934-4DCD-A607-1ADE1D375F63}" type="datetimeFigureOut">
              <a:rPr lang="he-IL" smtClean="0"/>
              <a:t>ח'/טבת/תשפ"ה</a:t>
            </a:fld>
            <a:endParaRPr lang="he-IL"/>
          </a:p>
        </p:txBody>
      </p:sp>
      <p:sp>
        <p:nvSpPr>
          <p:cNvPr id="5" name="מציין מיקום של כותרת תחתונה 4">
            <a:extLst>
              <a:ext uri="{FF2B5EF4-FFF2-40B4-BE49-F238E27FC236}">
                <a16:creationId xmlns:a16="http://schemas.microsoft.com/office/drawing/2014/main" id="{CC73475F-ADB3-93EE-93DF-A658E982AF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818406E-3B5D-231B-C914-A3B0AE2D001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1BE81432-4CC9-4E68-B833-2FD7C6928C0B}" type="slidenum">
              <a:rPr lang="he-IL" smtClean="0"/>
              <a:t>‹#›</a:t>
            </a:fld>
            <a:endParaRPr lang="he-IL"/>
          </a:p>
        </p:txBody>
      </p:sp>
    </p:spTree>
    <p:extLst>
      <p:ext uri="{BB962C8B-B14F-4D97-AF65-F5344CB8AC3E}">
        <p14:creationId xmlns:p14="http://schemas.microsoft.com/office/powerpoint/2010/main" val="4250444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8DE2319-C202-350F-6DA9-757DC5F09C6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A5BC740-9ADC-469F-3624-049B0535DBB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EDCCF64-066C-3800-A49B-F4243D31201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4841CE5E-8229-4368-BEA4-74B7C65EE2B3}" type="datetimeFigureOut">
              <a:rPr lang="he-IL" smtClean="0"/>
              <a:t>ז'/טבת/תשפ"ה</a:t>
            </a:fld>
            <a:endParaRPr lang="he-IL"/>
          </a:p>
        </p:txBody>
      </p:sp>
      <p:sp>
        <p:nvSpPr>
          <p:cNvPr id="5" name="מציין מיקום של כותרת תחתונה 4">
            <a:extLst>
              <a:ext uri="{FF2B5EF4-FFF2-40B4-BE49-F238E27FC236}">
                <a16:creationId xmlns:a16="http://schemas.microsoft.com/office/drawing/2014/main" id="{BD894E9D-8D88-3E5E-3259-73300EC5E7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81261D7-75D1-3182-8BA1-3D7320CD9A0B}"/>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06824B2A-4B12-4BC0-96B0-274FEDB6E0B0}" type="slidenum">
              <a:rPr lang="he-IL" smtClean="0"/>
              <a:t>‹#›</a:t>
            </a:fld>
            <a:endParaRPr lang="he-IL"/>
          </a:p>
        </p:txBody>
      </p:sp>
    </p:spTree>
    <p:extLst>
      <p:ext uri="{BB962C8B-B14F-4D97-AF65-F5344CB8AC3E}">
        <p14:creationId xmlns:p14="http://schemas.microsoft.com/office/powerpoint/2010/main" val="398242572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80"/>
        </a:solidFill>
        <a:effectLst/>
      </p:bgPr>
    </p:bg>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535F13E-CF22-1E8F-93BA-7C3FD5BA9AE8}"/>
              </a:ext>
            </a:extLst>
          </p:cNvPr>
          <p:cNvSpPr txBox="1"/>
          <p:nvPr/>
        </p:nvSpPr>
        <p:spPr>
          <a:xfrm>
            <a:off x="1270000" y="1270000"/>
            <a:ext cx="6350000" cy="769441"/>
          </a:xfrm>
          <a:prstGeom prst="rect">
            <a:avLst/>
          </a:prstGeom>
          <a:noFill/>
        </p:spPr>
        <p:txBody>
          <a:bodyPr vert="horz"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4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סוד עשרה בטבת</a:t>
            </a:r>
          </a:p>
        </p:txBody>
      </p:sp>
      <p:sp>
        <p:nvSpPr>
          <p:cNvPr id="3" name="תיבת טקסט 2">
            <a:extLst>
              <a:ext uri="{FF2B5EF4-FFF2-40B4-BE49-F238E27FC236}">
                <a16:creationId xmlns:a16="http://schemas.microsoft.com/office/drawing/2014/main" id="{6F71C29B-EFBB-0663-8D20-62436A68085C}"/>
              </a:ext>
            </a:extLst>
          </p:cNvPr>
          <p:cNvSpPr txBox="1"/>
          <p:nvPr/>
        </p:nvSpPr>
        <p:spPr>
          <a:xfrm>
            <a:off x="1270000" y="2540000"/>
            <a:ext cx="6350000" cy="584775"/>
          </a:xfrm>
          <a:prstGeom prst="rect">
            <a:avLst/>
          </a:prstGeom>
          <a:noFill/>
        </p:spPr>
        <p:txBody>
          <a:bodyPr vert="horz"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a:ln>
                  <a:noFill/>
                </a:ln>
                <a:solidFill>
                  <a:srgbClr val="FFD700"/>
                </a:solidFill>
                <a:effectLst/>
                <a:uLnTx/>
                <a:uFillTx/>
                <a:latin typeface="Arial" panose="020B0604020202020204" pitchFamily="34" charset="0"/>
                <a:ea typeface="+mn-ea"/>
                <a:cs typeface="Arial" panose="020B0604020202020204" pitchFamily="34" charset="0"/>
              </a:rPr>
              <a:t>יו"ד בתוך יו"ד - מסע מחושך לאור</a:t>
            </a:r>
          </a:p>
        </p:txBody>
      </p:sp>
      <p:pic>
        <p:nvPicPr>
          <p:cNvPr id="4" name="תמונה 3">
            <a:extLst>
              <a:ext uri="{FF2B5EF4-FFF2-40B4-BE49-F238E27FC236}">
                <a16:creationId xmlns:a16="http://schemas.microsoft.com/office/drawing/2014/main" id="{A5D33CA3-EFD5-4A5E-1329-BFEFF10F0533}"/>
              </a:ext>
            </a:extLst>
          </p:cNvPr>
          <p:cNvPicPr>
            <a:picLocks noChangeAspect="1"/>
          </p:cNvPicPr>
          <p:nvPr/>
        </p:nvPicPr>
        <p:blipFill>
          <a:blip r:embed="rId2"/>
          <a:stretch>
            <a:fillRect/>
          </a:stretch>
        </p:blipFill>
        <p:spPr>
          <a:xfrm>
            <a:off x="7361382" y="0"/>
            <a:ext cx="4830618" cy="4830618"/>
          </a:xfrm>
          <a:prstGeom prst="rect">
            <a:avLst/>
          </a:prstGeom>
        </p:spPr>
      </p:pic>
    </p:spTree>
    <p:extLst>
      <p:ext uri="{BB962C8B-B14F-4D97-AF65-F5344CB8AC3E}">
        <p14:creationId xmlns:p14="http://schemas.microsoft.com/office/powerpoint/2010/main" val="59819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F19ABB-394E-5FEC-B9A4-07ECB5BE7A25}"/>
              </a:ext>
            </a:extLst>
          </p:cNvPr>
          <p:cNvSpPr>
            <a:spLocks noGrp="1"/>
          </p:cNvSpPr>
          <p:nvPr>
            <p:ph type="title"/>
          </p:nvPr>
        </p:nvSpPr>
        <p:spPr>
          <a:xfrm>
            <a:off x="7047344" y="365125"/>
            <a:ext cx="4306455" cy="1325563"/>
          </a:xfrm>
        </p:spPr>
        <p:txBody>
          <a:bodyPr>
            <a:normAutofit/>
          </a:bodyPr>
          <a:lstStyle/>
          <a:p>
            <a:pPr algn="ctr"/>
            <a:r>
              <a:rPr lang="he-IL" dirty="0"/>
              <a:t>סוד העשירי שבעשירי - הדרך לכתר עליון</a:t>
            </a:r>
          </a:p>
        </p:txBody>
      </p:sp>
      <p:sp>
        <p:nvSpPr>
          <p:cNvPr id="3" name="מציין מיקום טקסט 2">
            <a:extLst>
              <a:ext uri="{FF2B5EF4-FFF2-40B4-BE49-F238E27FC236}">
                <a16:creationId xmlns:a16="http://schemas.microsoft.com/office/drawing/2014/main" id="{8D55F519-B908-76AC-1C1D-7311368BBD61}"/>
              </a:ext>
            </a:extLst>
          </p:cNvPr>
          <p:cNvSpPr>
            <a:spLocks noGrp="1"/>
          </p:cNvSpPr>
          <p:nvPr>
            <p:ph type="body" idx="1"/>
          </p:nvPr>
        </p:nvSpPr>
        <p:spPr>
          <a:xfrm>
            <a:off x="7093526" y="1825625"/>
            <a:ext cx="4260273" cy="4351338"/>
          </a:xfrm>
        </p:spPr>
        <p:txBody>
          <a:bodyPr/>
          <a:lstStyle/>
          <a:p>
            <a:r>
              <a:rPr lang="he-IL" sz="2400" dirty="0"/>
              <a:t>יחזקאל כ"ד, א-ב: </a:t>
            </a:r>
            <a:br>
              <a:rPr lang="en-US" sz="2400" dirty="0"/>
            </a:br>
            <a:r>
              <a:rPr lang="he-IL" sz="2000" kern="100" dirty="0">
                <a:effectLst/>
                <a:latin typeface="Aptos" panose="020B0004020202020204" pitchFamily="34" charset="0"/>
                <a:ea typeface="Aptos" panose="020B0004020202020204" pitchFamily="34" charset="0"/>
                <a:cs typeface="Arial" panose="020B0604020202020204" pitchFamily="34" charset="0"/>
              </a:rPr>
              <a:t>וַיְהִי </a:t>
            </a:r>
            <a:r>
              <a:rPr lang="he-IL" sz="2000" kern="100" dirty="0" err="1">
                <a:effectLst/>
                <a:latin typeface="Aptos" panose="020B0004020202020204" pitchFamily="34" charset="0"/>
                <a:ea typeface="Aptos" panose="020B0004020202020204" pitchFamily="34" charset="0"/>
                <a:cs typeface="Arial" panose="020B0604020202020204" pitchFamily="34" charset="0"/>
              </a:rPr>
              <a:t>דְבַר־יְקֹוָק</a:t>
            </a:r>
            <a:r>
              <a:rPr lang="he-IL" sz="2000" kern="100" dirty="0">
                <a:effectLst/>
                <a:latin typeface="Aptos" panose="020B0004020202020204" pitchFamily="34" charset="0"/>
                <a:ea typeface="Aptos" panose="020B0004020202020204" pitchFamily="34" charset="0"/>
                <a:cs typeface="Arial" panose="020B0604020202020204" pitchFamily="34" charset="0"/>
              </a:rPr>
              <a:t> אֵלַי בַּשָּׁנָה הַתְּשִׁיעִית בַּחֹדֶשׁ הָעֲשִׂירִי בֶּעָשׂוֹר לַחֹדֶשׁ </a:t>
            </a:r>
            <a:r>
              <a:rPr lang="he-IL" sz="2000" kern="100" dirty="0" err="1">
                <a:effectLst/>
                <a:latin typeface="Aptos" panose="020B0004020202020204" pitchFamily="34" charset="0"/>
                <a:ea typeface="Aptos" panose="020B0004020202020204" pitchFamily="34" charset="0"/>
                <a:cs typeface="Arial" panose="020B0604020202020204" pitchFamily="34" charset="0"/>
              </a:rPr>
              <a:t>לֵאמֹר</a:t>
            </a:r>
            <a:r>
              <a:rPr lang="he-IL" sz="2000" kern="100" dirty="0">
                <a:effectLst/>
                <a:latin typeface="Aptos" panose="020B0004020202020204" pitchFamily="34" charset="0"/>
                <a:ea typeface="Aptos" panose="020B0004020202020204" pitchFamily="34" charset="0"/>
                <a:cs typeface="Arial" panose="020B0604020202020204" pitchFamily="34" charset="0"/>
              </a:rPr>
              <a:t>:  </a:t>
            </a:r>
            <a:endParaRPr lang="en-US" sz="20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2800" kern="100" dirty="0" err="1">
                <a:effectLst/>
                <a:latin typeface="Aptos" panose="020B0004020202020204" pitchFamily="34" charset="0"/>
                <a:ea typeface="Aptos" panose="020B0004020202020204" pitchFamily="34" charset="0"/>
                <a:cs typeface="Arial" panose="020B0604020202020204" pitchFamily="34" charset="0"/>
              </a:rPr>
              <a:t>בֶּן־אָדָם</a:t>
            </a:r>
            <a:r>
              <a:rPr lang="he-IL" sz="2800" kern="100" dirty="0">
                <a:effectLst/>
                <a:latin typeface="Aptos" panose="020B0004020202020204" pitchFamily="34" charset="0"/>
                <a:ea typeface="Aptos" panose="020B0004020202020204" pitchFamily="34" charset="0"/>
                <a:cs typeface="Arial" panose="020B0604020202020204" pitchFamily="34" charset="0"/>
              </a:rPr>
              <a:t> כְּתָב־לְךָ </a:t>
            </a:r>
            <a:r>
              <a:rPr lang="he-IL" sz="2800" b="1" kern="100" dirty="0" err="1">
                <a:effectLst/>
                <a:latin typeface="Aptos" panose="020B0004020202020204" pitchFamily="34" charset="0"/>
                <a:ea typeface="Aptos" panose="020B0004020202020204" pitchFamily="34" charset="0"/>
                <a:cs typeface="Arial" panose="020B0604020202020204" pitchFamily="34" charset="0"/>
              </a:rPr>
              <a:t>אֶת־שֵׁם</a:t>
            </a:r>
            <a:r>
              <a:rPr lang="he-IL" sz="2800" b="1" kern="100" dirty="0">
                <a:effectLst/>
                <a:latin typeface="Aptos" panose="020B0004020202020204" pitchFamily="34" charset="0"/>
                <a:ea typeface="Aptos" panose="020B0004020202020204" pitchFamily="34" charset="0"/>
                <a:cs typeface="Arial" panose="020B0604020202020204" pitchFamily="34" charset="0"/>
              </a:rPr>
              <a:t> הַיּוֹם </a:t>
            </a:r>
            <a:r>
              <a:rPr lang="he-IL" sz="2800" b="1" kern="100" dirty="0" err="1">
                <a:effectLst/>
                <a:latin typeface="Aptos" panose="020B0004020202020204" pitchFamily="34" charset="0"/>
                <a:ea typeface="Aptos" panose="020B0004020202020204" pitchFamily="34" charset="0"/>
                <a:cs typeface="Arial" panose="020B0604020202020204" pitchFamily="34" charset="0"/>
              </a:rPr>
              <a:t>אֶת־עֶצֶם</a:t>
            </a:r>
            <a:r>
              <a:rPr lang="he-IL" sz="2800" b="1" kern="100" dirty="0">
                <a:effectLst/>
                <a:latin typeface="Aptos" panose="020B0004020202020204" pitchFamily="34" charset="0"/>
                <a:ea typeface="Aptos" panose="020B0004020202020204" pitchFamily="34" charset="0"/>
                <a:cs typeface="Arial" panose="020B0604020202020204" pitchFamily="34" charset="0"/>
              </a:rPr>
              <a:t> הַיּוֹם הַזֶּה</a:t>
            </a:r>
            <a:r>
              <a:rPr lang="he-IL" sz="2800" kern="100" dirty="0">
                <a:effectLst/>
                <a:latin typeface="Aptos" panose="020B0004020202020204" pitchFamily="34" charset="0"/>
                <a:ea typeface="Aptos" panose="020B0004020202020204" pitchFamily="34" charset="0"/>
                <a:cs typeface="Arial" panose="020B0604020202020204" pitchFamily="34" charset="0"/>
              </a:rPr>
              <a:t> סָמַךְ </a:t>
            </a:r>
            <a:r>
              <a:rPr lang="he-IL" sz="2800" kern="100" dirty="0" err="1">
                <a:effectLst/>
                <a:latin typeface="Aptos" panose="020B0004020202020204" pitchFamily="34" charset="0"/>
                <a:ea typeface="Aptos" panose="020B0004020202020204" pitchFamily="34" charset="0"/>
                <a:cs typeface="Arial" panose="020B0604020202020204" pitchFamily="34" charset="0"/>
              </a:rPr>
              <a:t>מֶלֶךְ־בָּבֶל</a:t>
            </a:r>
            <a:r>
              <a:rPr lang="he-IL" sz="2800" kern="100" dirty="0">
                <a:effectLst/>
                <a:latin typeface="Aptos" panose="020B0004020202020204" pitchFamily="34" charset="0"/>
                <a:ea typeface="Aptos" panose="020B0004020202020204" pitchFamily="34" charset="0"/>
                <a:cs typeface="Arial" panose="020B0604020202020204" pitchFamily="34" charset="0"/>
              </a:rPr>
              <a:t> </a:t>
            </a:r>
            <a:r>
              <a:rPr lang="he-IL" sz="2800" kern="100" dirty="0" err="1">
                <a:effectLst/>
                <a:latin typeface="Aptos" panose="020B0004020202020204" pitchFamily="34" charset="0"/>
                <a:ea typeface="Aptos" panose="020B0004020202020204" pitchFamily="34" charset="0"/>
                <a:cs typeface="Arial" panose="020B0604020202020204" pitchFamily="34" charset="0"/>
              </a:rPr>
              <a:t>אֶל־יְרוּשָׁלִַם</a:t>
            </a:r>
            <a:r>
              <a:rPr lang="he-IL" sz="2800" kern="100" dirty="0">
                <a:effectLst/>
                <a:latin typeface="Aptos" panose="020B0004020202020204" pitchFamily="34" charset="0"/>
                <a:ea typeface="Aptos" panose="020B0004020202020204" pitchFamily="34" charset="0"/>
                <a:cs typeface="Arial" panose="020B0604020202020204" pitchFamily="34" charset="0"/>
              </a:rPr>
              <a:t> </a:t>
            </a:r>
            <a:r>
              <a:rPr lang="he-IL" sz="2800" b="1" kern="100" dirty="0">
                <a:effectLst/>
                <a:latin typeface="Aptos" panose="020B0004020202020204" pitchFamily="34" charset="0"/>
                <a:ea typeface="Aptos" panose="020B0004020202020204" pitchFamily="34" charset="0"/>
                <a:cs typeface="Arial" panose="020B0604020202020204" pitchFamily="34" charset="0"/>
              </a:rPr>
              <a:t>בְּעֶצֶם הַיּוֹם הַזֶּה:</a:t>
            </a: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pic>
        <p:nvPicPr>
          <p:cNvPr id="5" name="תמונה 4">
            <a:extLst>
              <a:ext uri="{FF2B5EF4-FFF2-40B4-BE49-F238E27FC236}">
                <a16:creationId xmlns:a16="http://schemas.microsoft.com/office/drawing/2014/main" id="{71995D35-E687-6AF9-E8C4-F9E699BFC628}"/>
              </a:ext>
            </a:extLst>
          </p:cNvPr>
          <p:cNvPicPr>
            <a:picLocks noChangeAspect="1"/>
          </p:cNvPicPr>
          <p:nvPr/>
        </p:nvPicPr>
        <p:blipFill>
          <a:blip r:embed="rId2"/>
          <a:stretch>
            <a:fillRect/>
          </a:stretch>
        </p:blipFill>
        <p:spPr>
          <a:xfrm>
            <a:off x="90055" y="0"/>
            <a:ext cx="6858000" cy="6858000"/>
          </a:xfrm>
          <a:prstGeom prst="rect">
            <a:avLst/>
          </a:prstGeom>
        </p:spPr>
      </p:pic>
    </p:spTree>
    <p:extLst>
      <p:ext uri="{BB962C8B-B14F-4D97-AF65-F5344CB8AC3E}">
        <p14:creationId xmlns:p14="http://schemas.microsoft.com/office/powerpoint/2010/main" val="2740154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751FC2-0089-33CC-AAF9-30E39B42604A}"/>
              </a:ext>
            </a:extLst>
          </p:cNvPr>
          <p:cNvSpPr>
            <a:spLocks noGrp="1"/>
          </p:cNvSpPr>
          <p:nvPr>
            <p:ph type="title"/>
          </p:nvPr>
        </p:nvSpPr>
        <p:spPr/>
        <p:txBody>
          <a:bodyPr/>
          <a:lstStyle/>
          <a:p>
            <a:r>
              <a:rPr lang="he-IL"/>
              <a:t>מבוא</a:t>
            </a:r>
          </a:p>
        </p:txBody>
      </p:sp>
      <p:sp>
        <p:nvSpPr>
          <p:cNvPr id="3" name="מציין מיקום טקסט 2">
            <a:extLst>
              <a:ext uri="{FF2B5EF4-FFF2-40B4-BE49-F238E27FC236}">
                <a16:creationId xmlns:a16="http://schemas.microsoft.com/office/drawing/2014/main" id="{75F0D7FA-034B-FFAD-6A96-7F7E7A720A2C}"/>
              </a:ext>
            </a:extLst>
          </p:cNvPr>
          <p:cNvSpPr>
            <a:spLocks noGrp="1"/>
          </p:cNvSpPr>
          <p:nvPr>
            <p:ph type="body" idx="1"/>
          </p:nvPr>
        </p:nvSpPr>
        <p:spPr>
          <a:xfrm>
            <a:off x="6973455" y="1825625"/>
            <a:ext cx="4380344" cy="4351338"/>
          </a:xfrm>
        </p:spPr>
        <p:txBody>
          <a:bodyPr/>
          <a:lstStyle/>
          <a:p>
            <a:r>
              <a:rPr lang="he-IL" dirty="0"/>
              <a:t>• הדגשת התאריך בנבואת יחזקאל</a:t>
            </a:r>
          </a:p>
          <a:p>
            <a:r>
              <a:rPr lang="he-IL" dirty="0"/>
              <a:t>• משמעות הכפילות "עשירי בעשירי"</a:t>
            </a:r>
          </a:p>
          <a:p>
            <a:r>
              <a:rPr lang="he-IL" dirty="0"/>
              <a:t>• הקשר לקדושת ירושלים והכתר העליון</a:t>
            </a:r>
          </a:p>
        </p:txBody>
      </p:sp>
      <p:pic>
        <p:nvPicPr>
          <p:cNvPr id="5" name="תמונה 4">
            <a:extLst>
              <a:ext uri="{FF2B5EF4-FFF2-40B4-BE49-F238E27FC236}">
                <a16:creationId xmlns:a16="http://schemas.microsoft.com/office/drawing/2014/main" id="{A0B0FF07-DF6A-17A4-F548-EFB59A667E8A}"/>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915301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AE5284-6F3A-0524-D2D5-715037D35AE1}"/>
              </a:ext>
            </a:extLst>
          </p:cNvPr>
          <p:cNvSpPr>
            <a:spLocks noGrp="1"/>
          </p:cNvSpPr>
          <p:nvPr>
            <p:ph type="title"/>
          </p:nvPr>
        </p:nvSpPr>
        <p:spPr/>
        <p:txBody>
          <a:bodyPr/>
          <a:lstStyle/>
          <a:p>
            <a:r>
              <a:rPr lang="he-IL"/>
              <a:t>עומק כפל העשר</a:t>
            </a:r>
          </a:p>
        </p:txBody>
      </p:sp>
      <p:sp>
        <p:nvSpPr>
          <p:cNvPr id="3" name="מציין מיקום טקסט 2">
            <a:extLst>
              <a:ext uri="{FF2B5EF4-FFF2-40B4-BE49-F238E27FC236}">
                <a16:creationId xmlns:a16="http://schemas.microsoft.com/office/drawing/2014/main" id="{0F1FF526-A93C-78EA-7AEC-AA3402E6EA57}"/>
              </a:ext>
            </a:extLst>
          </p:cNvPr>
          <p:cNvSpPr>
            <a:spLocks noGrp="1"/>
          </p:cNvSpPr>
          <p:nvPr>
            <p:ph type="body" idx="1"/>
          </p:nvPr>
        </p:nvSpPr>
        <p:spPr/>
        <p:txBody>
          <a:bodyPr/>
          <a:lstStyle/>
          <a:p>
            <a:r>
              <a:rPr lang="he-IL" dirty="0"/>
              <a:t>• עשר כמספר של שלמות וקדושה</a:t>
            </a:r>
          </a:p>
          <a:p>
            <a:r>
              <a:rPr lang="he-IL" dirty="0"/>
              <a:t>• עשרה מאמרות בבריאה</a:t>
            </a:r>
          </a:p>
          <a:p>
            <a:r>
              <a:rPr lang="he-IL" dirty="0"/>
              <a:t>• האות י' במילואה - יו"ד</a:t>
            </a:r>
          </a:p>
          <a:p>
            <a:r>
              <a:rPr lang="he-IL" dirty="0"/>
              <a:t>• י' פנימית וי' חיצונית</a:t>
            </a:r>
          </a:p>
        </p:txBody>
      </p:sp>
      <p:pic>
        <p:nvPicPr>
          <p:cNvPr id="5" name="תמונה 4">
            <a:extLst>
              <a:ext uri="{FF2B5EF4-FFF2-40B4-BE49-F238E27FC236}">
                <a16:creationId xmlns:a16="http://schemas.microsoft.com/office/drawing/2014/main" id="{61589A79-4B2C-E6D7-E639-17483965E073}"/>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4056276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743668-5FA9-2CAD-3B68-26B7A0DF3AF7}"/>
              </a:ext>
            </a:extLst>
          </p:cNvPr>
          <p:cNvSpPr>
            <a:spLocks noGrp="1"/>
          </p:cNvSpPr>
          <p:nvPr>
            <p:ph type="title"/>
          </p:nvPr>
        </p:nvSpPr>
        <p:spPr/>
        <p:txBody>
          <a:bodyPr/>
          <a:lstStyle/>
          <a:p>
            <a:r>
              <a:rPr lang="he-IL"/>
              <a:t>סוד המאה</a:t>
            </a:r>
          </a:p>
        </p:txBody>
      </p:sp>
      <p:sp>
        <p:nvSpPr>
          <p:cNvPr id="3" name="מציין מיקום טקסט 2">
            <a:extLst>
              <a:ext uri="{FF2B5EF4-FFF2-40B4-BE49-F238E27FC236}">
                <a16:creationId xmlns:a16="http://schemas.microsoft.com/office/drawing/2014/main" id="{DC25C597-2FC9-EAA6-1DDB-C4F0186DD4E7}"/>
              </a:ext>
            </a:extLst>
          </p:cNvPr>
          <p:cNvSpPr>
            <a:spLocks noGrp="1"/>
          </p:cNvSpPr>
          <p:nvPr>
            <p:ph type="body" idx="1"/>
          </p:nvPr>
        </p:nvSpPr>
        <p:spPr/>
        <p:txBody>
          <a:bodyPr/>
          <a:lstStyle/>
          <a:p>
            <a:r>
              <a:rPr lang="he-IL"/>
              <a:t>• מאה אמה בהיכל</a:t>
            </a:r>
          </a:p>
          <a:p>
            <a:r>
              <a:rPr lang="he-IL"/>
              <a:t>• בבל וירושלם = כת"ר (620)</a:t>
            </a:r>
          </a:p>
          <a:p>
            <a:r>
              <a:rPr lang="he-IL"/>
              <a:t>• כת"ר או כר"ת</a:t>
            </a:r>
          </a:p>
        </p:txBody>
      </p:sp>
      <p:pic>
        <p:nvPicPr>
          <p:cNvPr id="5" name="תמונה 4">
            <a:extLst>
              <a:ext uri="{FF2B5EF4-FFF2-40B4-BE49-F238E27FC236}">
                <a16:creationId xmlns:a16="http://schemas.microsoft.com/office/drawing/2014/main" id="{6DB07B7F-D157-04A9-0E14-295A7DF11CE3}"/>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367457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84AD2ACF-D39A-14AA-DB92-98703A458316}"/>
              </a:ext>
            </a:extLst>
          </p:cNvPr>
          <p:cNvSpPr txBox="1"/>
          <p:nvPr/>
        </p:nvSpPr>
        <p:spPr>
          <a:xfrm>
            <a:off x="1270000" y="635000"/>
            <a:ext cx="6350000" cy="646331"/>
          </a:xfrm>
          <a:prstGeom prst="rect">
            <a:avLst/>
          </a:prstGeom>
          <a:noFill/>
        </p:spPr>
        <p:txBody>
          <a:bodyPr vert="horz"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a:ln>
                  <a:noFill/>
                </a:ln>
                <a:solidFill>
                  <a:srgbClr val="0000FF"/>
                </a:solidFill>
                <a:effectLst/>
                <a:uLnTx/>
                <a:uFillTx/>
                <a:latin typeface="Arial" panose="020B0604020202020204" pitchFamily="34" charset="0"/>
                <a:ea typeface="+mn-ea"/>
                <a:cs typeface="Arial" panose="020B0604020202020204" pitchFamily="34" charset="0"/>
              </a:rPr>
              <a:t>סוד ירושלים</a:t>
            </a:r>
          </a:p>
        </p:txBody>
      </p:sp>
      <p:sp>
        <p:nvSpPr>
          <p:cNvPr id="3" name="תיבת טקסט 2">
            <a:extLst>
              <a:ext uri="{FF2B5EF4-FFF2-40B4-BE49-F238E27FC236}">
                <a16:creationId xmlns:a16="http://schemas.microsoft.com/office/drawing/2014/main" id="{50A39414-7FB7-5FB7-24AD-D3202872AA76}"/>
              </a:ext>
            </a:extLst>
          </p:cNvPr>
          <p:cNvSpPr txBox="1"/>
          <p:nvPr/>
        </p:nvSpPr>
        <p:spPr>
          <a:xfrm>
            <a:off x="635000" y="1905000"/>
            <a:ext cx="2540000" cy="1938992"/>
          </a:xfrm>
          <a:prstGeom prst="rect">
            <a:avLst/>
          </a:prstGeom>
          <a:noFill/>
        </p:spPr>
        <p:txBody>
          <a:bodyPr vert="horz"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יראה</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שם שקרא אברהם אבינו</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המבט השמיימי</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יראת שמים</a:t>
            </a:r>
          </a:p>
        </p:txBody>
      </p:sp>
      <p:sp>
        <p:nvSpPr>
          <p:cNvPr id="4" name="תיבת טקסט 3">
            <a:extLst>
              <a:ext uri="{FF2B5EF4-FFF2-40B4-BE49-F238E27FC236}">
                <a16:creationId xmlns:a16="http://schemas.microsoft.com/office/drawing/2014/main" id="{0813105A-1C95-8C5D-0178-D9F2BF6E4BD3}"/>
              </a:ext>
            </a:extLst>
          </p:cNvPr>
          <p:cNvSpPr txBox="1"/>
          <p:nvPr/>
        </p:nvSpPr>
        <p:spPr>
          <a:xfrm>
            <a:off x="4445000" y="1905000"/>
            <a:ext cx="2540000" cy="1938992"/>
          </a:xfrm>
          <a:prstGeom prst="rect">
            <a:avLst/>
          </a:prstGeom>
          <a:noFill/>
        </p:spPr>
        <p:txBody>
          <a:bodyPr vert="horz"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שלם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שמה הקדום של העיר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השלמות הארצית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מלכות צדק</a:t>
            </a:r>
          </a:p>
        </p:txBody>
      </p:sp>
      <p:cxnSp>
        <p:nvCxnSpPr>
          <p:cNvPr id="5" name="מחבר ישר 4">
            <a:extLst>
              <a:ext uri="{FF2B5EF4-FFF2-40B4-BE49-F238E27FC236}">
                <a16:creationId xmlns:a16="http://schemas.microsoft.com/office/drawing/2014/main" id="{2D5588E7-EC31-FB08-0716-2446A792898E}"/>
              </a:ext>
            </a:extLst>
          </p:cNvPr>
          <p:cNvCxnSpPr/>
          <p:nvPr/>
        </p:nvCxnSpPr>
        <p:spPr>
          <a:xfrm>
            <a:off x="3810000" y="1905000"/>
            <a:ext cx="0" cy="3810000"/>
          </a:xfrm>
          <a:prstGeom prst="line">
            <a:avLst/>
          </a:prstGeom>
          <a:ln>
            <a:solidFill>
              <a:srgbClr val="FFD700"/>
            </a:solidFill>
          </a:ln>
        </p:spPr>
        <p:style>
          <a:lnRef idx="2">
            <a:schemeClr val="accent1"/>
          </a:lnRef>
          <a:fillRef idx="0">
            <a:schemeClr val="accent1"/>
          </a:fillRef>
          <a:effectRef idx="1">
            <a:schemeClr val="accent1"/>
          </a:effectRef>
          <a:fontRef idx="minor">
            <a:schemeClr val="tx1"/>
          </a:fontRef>
        </p:style>
      </p:cxnSp>
      <p:sp>
        <p:nvSpPr>
          <p:cNvPr id="6" name="תיבת טקסט 5">
            <a:extLst>
              <a:ext uri="{FF2B5EF4-FFF2-40B4-BE49-F238E27FC236}">
                <a16:creationId xmlns:a16="http://schemas.microsoft.com/office/drawing/2014/main" id="{5BB72991-0388-5C55-B530-7FA574C146DB}"/>
              </a:ext>
            </a:extLst>
          </p:cNvPr>
          <p:cNvSpPr txBox="1"/>
          <p:nvPr/>
        </p:nvSpPr>
        <p:spPr>
          <a:xfrm>
            <a:off x="1270000" y="6350000"/>
            <a:ext cx="6350000" cy="400110"/>
          </a:xfrm>
          <a:prstGeom prst="rect">
            <a:avLst/>
          </a:prstGeom>
          <a:noFill/>
        </p:spPr>
        <p:txBody>
          <a:bodyPr vert="horz"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בחיבורם יחד טמון סוד הגאולה העתידה</a:t>
            </a:r>
          </a:p>
        </p:txBody>
      </p:sp>
    </p:spTree>
    <p:extLst>
      <p:ext uri="{BB962C8B-B14F-4D97-AF65-F5344CB8AC3E}">
        <p14:creationId xmlns:p14="http://schemas.microsoft.com/office/powerpoint/2010/main" val="3811495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A82BFE-8BC4-DE56-ED8F-FBB6A1EFE58A}"/>
              </a:ext>
            </a:extLst>
          </p:cNvPr>
          <p:cNvSpPr>
            <a:spLocks noGrp="1"/>
          </p:cNvSpPr>
          <p:nvPr>
            <p:ph type="title"/>
          </p:nvPr>
        </p:nvSpPr>
        <p:spPr/>
        <p:txBody>
          <a:bodyPr/>
          <a:lstStyle/>
          <a:p>
            <a:r>
              <a:rPr lang="he-IL"/>
              <a:t>הי' הנעלמת של ירושלים</a:t>
            </a:r>
          </a:p>
        </p:txBody>
      </p:sp>
      <p:sp>
        <p:nvSpPr>
          <p:cNvPr id="3" name="מציין מיקום טקסט 2">
            <a:extLst>
              <a:ext uri="{FF2B5EF4-FFF2-40B4-BE49-F238E27FC236}">
                <a16:creationId xmlns:a16="http://schemas.microsoft.com/office/drawing/2014/main" id="{FD77A7DD-B27D-228C-69DB-86D71848F14F}"/>
              </a:ext>
            </a:extLst>
          </p:cNvPr>
          <p:cNvSpPr>
            <a:spLocks noGrp="1"/>
          </p:cNvSpPr>
          <p:nvPr>
            <p:ph type="body" idx="1"/>
          </p:nvPr>
        </p:nvSpPr>
        <p:spPr/>
        <p:txBody>
          <a:bodyPr/>
          <a:lstStyle/>
          <a:p>
            <a:r>
              <a:rPr lang="he-IL"/>
              <a:t>• כתיב וקרי בירושלים</a:t>
            </a:r>
          </a:p>
          <a:p>
            <a:r>
              <a:rPr lang="he-IL"/>
              <a:t>• קדושה שאין לה כתב</a:t>
            </a:r>
          </a:p>
          <a:p>
            <a:r>
              <a:rPr lang="he-IL"/>
              <a:t>• המשכת אור הכתר</a:t>
            </a:r>
          </a:p>
        </p:txBody>
      </p:sp>
      <p:pic>
        <p:nvPicPr>
          <p:cNvPr id="5" name="תמונה 4">
            <a:extLst>
              <a:ext uri="{FF2B5EF4-FFF2-40B4-BE49-F238E27FC236}">
                <a16:creationId xmlns:a16="http://schemas.microsoft.com/office/drawing/2014/main" id="{0BA2D2C6-429D-9123-6506-9CDFDD619D09}"/>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150232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8A5CF4F-6CF2-E183-3C92-1844700B94A0}"/>
              </a:ext>
            </a:extLst>
          </p:cNvPr>
          <p:cNvSpPr txBox="1"/>
          <p:nvPr/>
        </p:nvSpPr>
        <p:spPr>
          <a:xfrm>
            <a:off x="1270000" y="635000"/>
            <a:ext cx="6350000" cy="646331"/>
          </a:xfrm>
          <a:prstGeom prst="rect">
            <a:avLst/>
          </a:prstGeom>
          <a:noFill/>
        </p:spPr>
        <p:txBody>
          <a:bodyPr vert="horz" rtlCol="1">
            <a:spAutoFit/>
          </a:bodyPr>
          <a:lstStyle/>
          <a:p>
            <a:pPr algn="ctr"/>
            <a:r>
              <a:rPr lang="he-IL" sz="3600" b="1">
                <a:solidFill>
                  <a:srgbClr val="00008B"/>
                </a:solidFill>
                <a:latin typeface="Arial" panose="020B0604020202020204" pitchFamily="34" charset="0"/>
              </a:rPr>
              <a:t>היו"ד הנסתרת</a:t>
            </a:r>
          </a:p>
        </p:txBody>
      </p:sp>
      <p:sp>
        <p:nvSpPr>
          <p:cNvPr id="3" name="אליפסה 2">
            <a:extLst>
              <a:ext uri="{FF2B5EF4-FFF2-40B4-BE49-F238E27FC236}">
                <a16:creationId xmlns:a16="http://schemas.microsoft.com/office/drawing/2014/main" id="{2296697A-0302-6205-62C5-FB08B3C6CB00}"/>
              </a:ext>
            </a:extLst>
          </p:cNvPr>
          <p:cNvSpPr/>
          <p:nvPr/>
        </p:nvSpPr>
        <p:spPr>
          <a:xfrm>
            <a:off x="2540000" y="1905000"/>
            <a:ext cx="2540000" cy="2540000"/>
          </a:xfrm>
          <a:prstGeom prst="ellipse">
            <a:avLst/>
          </a:prstGeom>
          <a:solidFill>
            <a:srgbClr val="00008B"/>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תיבת טקסט 3">
            <a:extLst>
              <a:ext uri="{FF2B5EF4-FFF2-40B4-BE49-F238E27FC236}">
                <a16:creationId xmlns:a16="http://schemas.microsoft.com/office/drawing/2014/main" id="{AA570101-AFCF-33AA-1FCE-93CC0A1E3DE9}"/>
              </a:ext>
            </a:extLst>
          </p:cNvPr>
          <p:cNvSpPr txBox="1"/>
          <p:nvPr/>
        </p:nvSpPr>
        <p:spPr>
          <a:xfrm>
            <a:off x="2857500" y="2857500"/>
            <a:ext cx="1905000" cy="400110"/>
          </a:xfrm>
          <a:prstGeom prst="rect">
            <a:avLst/>
          </a:prstGeom>
          <a:noFill/>
        </p:spPr>
        <p:txBody>
          <a:bodyPr vert="horz" rtlCol="1">
            <a:spAutoFit/>
          </a:bodyPr>
          <a:lstStyle/>
          <a:p>
            <a:pPr algn="ctr"/>
            <a:r>
              <a:rPr lang="he-IL" sz="2000" b="1">
                <a:solidFill>
                  <a:srgbClr val="FFFFFF"/>
                </a:solidFill>
                <a:latin typeface="Arial" panose="020B0604020202020204" pitchFamily="34" charset="0"/>
              </a:rPr>
              <a:t>יו"ד בתוך יו"ד</a:t>
            </a:r>
          </a:p>
        </p:txBody>
      </p:sp>
      <p:sp>
        <p:nvSpPr>
          <p:cNvPr id="5" name="תיבת טקסט 4">
            <a:extLst>
              <a:ext uri="{FF2B5EF4-FFF2-40B4-BE49-F238E27FC236}">
                <a16:creationId xmlns:a16="http://schemas.microsoft.com/office/drawing/2014/main" id="{AEB0C899-0466-DC9A-C007-812610252492}"/>
              </a:ext>
            </a:extLst>
          </p:cNvPr>
          <p:cNvSpPr txBox="1"/>
          <p:nvPr/>
        </p:nvSpPr>
        <p:spPr>
          <a:xfrm>
            <a:off x="1270000" y="1905000"/>
            <a:ext cx="1905000" cy="307777"/>
          </a:xfrm>
          <a:prstGeom prst="rect">
            <a:avLst/>
          </a:prstGeom>
          <a:noFill/>
        </p:spPr>
        <p:txBody>
          <a:bodyPr vert="horz" rtlCol="1">
            <a:spAutoFit/>
          </a:bodyPr>
          <a:lstStyle/>
          <a:p>
            <a:pPr algn="ctr"/>
            <a:r>
              <a:rPr lang="he-IL" sz="1400">
                <a:solidFill>
                  <a:srgbClr val="000000"/>
                </a:solidFill>
                <a:latin typeface="Arial" panose="020B0604020202020204" pitchFamily="34" charset="0"/>
              </a:rPr>
              <a:t>נקראת ולא נכתבת</a:t>
            </a:r>
          </a:p>
        </p:txBody>
      </p:sp>
      <p:sp>
        <p:nvSpPr>
          <p:cNvPr id="6" name="תיבת טקסט 5">
            <a:extLst>
              <a:ext uri="{FF2B5EF4-FFF2-40B4-BE49-F238E27FC236}">
                <a16:creationId xmlns:a16="http://schemas.microsoft.com/office/drawing/2014/main" id="{9D819ED9-FB68-EA40-C575-041A33CBAAB4}"/>
              </a:ext>
            </a:extLst>
          </p:cNvPr>
          <p:cNvSpPr txBox="1"/>
          <p:nvPr/>
        </p:nvSpPr>
        <p:spPr>
          <a:xfrm>
            <a:off x="5080000" y="1905000"/>
            <a:ext cx="1905000" cy="523220"/>
          </a:xfrm>
          <a:prstGeom prst="rect">
            <a:avLst/>
          </a:prstGeom>
          <a:noFill/>
        </p:spPr>
        <p:txBody>
          <a:bodyPr vert="horz" rtlCol="1">
            <a:spAutoFit/>
          </a:bodyPr>
          <a:lstStyle/>
          <a:p>
            <a:pPr algn="ctr"/>
            <a:r>
              <a:rPr lang="he-IL" sz="1400">
                <a:solidFill>
                  <a:srgbClr val="000000"/>
                </a:solidFill>
                <a:latin typeface="Arial" panose="020B0604020202020204" pitchFamily="34" charset="0"/>
              </a:rPr>
              <a:t>נקודה דקה וקדושה גדולה</a:t>
            </a:r>
          </a:p>
        </p:txBody>
      </p:sp>
      <p:sp>
        <p:nvSpPr>
          <p:cNvPr id="7" name="תיבת טקסט 6">
            <a:extLst>
              <a:ext uri="{FF2B5EF4-FFF2-40B4-BE49-F238E27FC236}">
                <a16:creationId xmlns:a16="http://schemas.microsoft.com/office/drawing/2014/main" id="{FE3C8A18-945B-ECF0-6395-5882059FB7EF}"/>
              </a:ext>
            </a:extLst>
          </p:cNvPr>
          <p:cNvSpPr txBox="1"/>
          <p:nvPr/>
        </p:nvSpPr>
        <p:spPr>
          <a:xfrm>
            <a:off x="1270000" y="4445000"/>
            <a:ext cx="1905000" cy="307777"/>
          </a:xfrm>
          <a:prstGeom prst="rect">
            <a:avLst/>
          </a:prstGeom>
          <a:noFill/>
        </p:spPr>
        <p:txBody>
          <a:bodyPr vert="horz" rtlCol="1">
            <a:spAutoFit/>
          </a:bodyPr>
          <a:lstStyle/>
          <a:p>
            <a:pPr algn="ctr"/>
            <a:r>
              <a:rPr lang="he-IL" sz="1400">
                <a:solidFill>
                  <a:srgbClr val="000000"/>
                </a:solidFill>
                <a:latin typeface="Arial" panose="020B0604020202020204" pitchFamily="34" charset="0"/>
              </a:rPr>
              <a:t>נוגעת בכתר עליון</a:t>
            </a:r>
          </a:p>
        </p:txBody>
      </p:sp>
      <p:sp>
        <p:nvSpPr>
          <p:cNvPr id="8" name="תיבת טקסט 7">
            <a:extLst>
              <a:ext uri="{FF2B5EF4-FFF2-40B4-BE49-F238E27FC236}">
                <a16:creationId xmlns:a16="http://schemas.microsoft.com/office/drawing/2014/main" id="{0A80EF63-1EF3-971D-B7B9-121CF4EBC374}"/>
              </a:ext>
            </a:extLst>
          </p:cNvPr>
          <p:cNvSpPr txBox="1"/>
          <p:nvPr/>
        </p:nvSpPr>
        <p:spPr>
          <a:xfrm>
            <a:off x="5080000" y="4445000"/>
            <a:ext cx="1905000" cy="307777"/>
          </a:xfrm>
          <a:prstGeom prst="rect">
            <a:avLst/>
          </a:prstGeom>
          <a:noFill/>
        </p:spPr>
        <p:txBody>
          <a:bodyPr vert="horz" rtlCol="1">
            <a:spAutoFit/>
          </a:bodyPr>
          <a:lstStyle/>
          <a:p>
            <a:pPr algn="ctr"/>
            <a:r>
              <a:rPr lang="he-IL" sz="1400">
                <a:solidFill>
                  <a:srgbClr val="000000"/>
                </a:solidFill>
                <a:latin typeface="Arial" panose="020B0604020202020204" pitchFamily="34" charset="0"/>
              </a:rPr>
              <a:t>סוד שאין אנו מבינים</a:t>
            </a:r>
          </a:p>
        </p:txBody>
      </p:sp>
      <p:sp>
        <p:nvSpPr>
          <p:cNvPr id="9" name="תיבת טקסט 8">
            <a:extLst>
              <a:ext uri="{FF2B5EF4-FFF2-40B4-BE49-F238E27FC236}">
                <a16:creationId xmlns:a16="http://schemas.microsoft.com/office/drawing/2014/main" id="{51618A07-944E-83B8-4DF5-5BCDD145200B}"/>
              </a:ext>
            </a:extLst>
          </p:cNvPr>
          <p:cNvSpPr txBox="1"/>
          <p:nvPr/>
        </p:nvSpPr>
        <p:spPr>
          <a:xfrm>
            <a:off x="1270000" y="5715000"/>
            <a:ext cx="6350000" cy="369332"/>
          </a:xfrm>
          <a:prstGeom prst="rect">
            <a:avLst/>
          </a:prstGeom>
          <a:noFill/>
        </p:spPr>
        <p:txBody>
          <a:bodyPr vert="horz" rtlCol="1">
            <a:spAutoFit/>
          </a:bodyPr>
          <a:lstStyle/>
          <a:p>
            <a:pPr algn="ctr"/>
            <a:r>
              <a:rPr lang="he-IL" i="1">
                <a:solidFill>
                  <a:srgbClr val="000000"/>
                </a:solidFill>
                <a:latin typeface="Arial" panose="020B0604020202020204" pitchFamily="34" charset="0"/>
              </a:rPr>
              <a:t>הנסתר גדול מן הנגלה</a:t>
            </a:r>
          </a:p>
        </p:txBody>
      </p:sp>
    </p:spTree>
    <p:extLst>
      <p:ext uri="{BB962C8B-B14F-4D97-AF65-F5344CB8AC3E}">
        <p14:creationId xmlns:p14="http://schemas.microsoft.com/office/powerpoint/2010/main" val="3752094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EEE45B-0FBA-203E-C523-7BC9DF129720}"/>
              </a:ext>
            </a:extLst>
          </p:cNvPr>
          <p:cNvSpPr>
            <a:spLocks noGrp="1"/>
          </p:cNvSpPr>
          <p:nvPr>
            <p:ph type="title"/>
          </p:nvPr>
        </p:nvSpPr>
        <p:spPr/>
        <p:txBody>
          <a:bodyPr/>
          <a:lstStyle/>
          <a:p>
            <a:r>
              <a:rPr lang="he-IL"/>
              <a:t>סוד המעשרות</a:t>
            </a:r>
          </a:p>
        </p:txBody>
      </p:sp>
      <p:sp>
        <p:nvSpPr>
          <p:cNvPr id="3" name="מציין מיקום טקסט 2">
            <a:extLst>
              <a:ext uri="{FF2B5EF4-FFF2-40B4-BE49-F238E27FC236}">
                <a16:creationId xmlns:a16="http://schemas.microsoft.com/office/drawing/2014/main" id="{9E3F5B3D-8DE8-3D59-214D-714ABE02AA31}"/>
              </a:ext>
            </a:extLst>
          </p:cNvPr>
          <p:cNvSpPr>
            <a:spLocks noGrp="1"/>
          </p:cNvSpPr>
          <p:nvPr>
            <p:ph type="body" idx="1"/>
          </p:nvPr>
        </p:nvSpPr>
        <p:spPr/>
        <p:txBody>
          <a:bodyPr/>
          <a:lstStyle/>
          <a:p>
            <a:r>
              <a:rPr lang="he-IL" dirty="0"/>
              <a:t>• עשר </a:t>
            </a:r>
            <a:r>
              <a:rPr lang="he-IL" dirty="0" err="1"/>
              <a:t>אעשרנו</a:t>
            </a:r>
            <a:r>
              <a:rPr lang="he-IL" dirty="0"/>
              <a:t> לך</a:t>
            </a:r>
          </a:p>
          <a:p>
            <a:r>
              <a:rPr lang="he-IL" dirty="0"/>
              <a:t>• 90 לישראל, 10 ללוי, 1 לכהן</a:t>
            </a:r>
          </a:p>
          <a:p>
            <a:r>
              <a:rPr lang="he-IL" dirty="0"/>
              <a:t>• חיבור שלושת העולמות</a:t>
            </a:r>
          </a:p>
        </p:txBody>
      </p:sp>
      <p:pic>
        <p:nvPicPr>
          <p:cNvPr id="5" name="תמונה 4">
            <a:extLst>
              <a:ext uri="{FF2B5EF4-FFF2-40B4-BE49-F238E27FC236}">
                <a16:creationId xmlns:a16="http://schemas.microsoft.com/office/drawing/2014/main" id="{FD3FAE34-9A19-8253-B00D-5F1936471664}"/>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708335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7196F12-CADD-8DA0-7B54-2D9EEC4F0BBC}"/>
              </a:ext>
            </a:extLst>
          </p:cNvPr>
          <p:cNvSpPr txBox="1"/>
          <p:nvPr/>
        </p:nvSpPr>
        <p:spPr>
          <a:xfrm>
            <a:off x="1270000" y="635000"/>
            <a:ext cx="6350000" cy="646331"/>
          </a:xfrm>
          <a:prstGeom prst="rect">
            <a:avLst/>
          </a:prstGeom>
          <a:noFill/>
        </p:spPr>
        <p:txBody>
          <a:bodyPr vert="horz" rtlCol="1">
            <a:spAutoFit/>
          </a:bodyPr>
          <a:lstStyle/>
          <a:p>
            <a:pPr algn="ctr"/>
            <a:r>
              <a:rPr lang="he-IL" sz="3600" b="1">
                <a:solidFill>
                  <a:srgbClr val="00008B"/>
                </a:solidFill>
                <a:latin typeface="Arial" panose="020B0604020202020204" pitchFamily="34" charset="0"/>
              </a:rPr>
              <a:t>סוד המספרים</a:t>
            </a:r>
          </a:p>
        </p:txBody>
      </p:sp>
      <p:sp>
        <p:nvSpPr>
          <p:cNvPr id="3" name="תיבת טקסט 2">
            <a:extLst>
              <a:ext uri="{FF2B5EF4-FFF2-40B4-BE49-F238E27FC236}">
                <a16:creationId xmlns:a16="http://schemas.microsoft.com/office/drawing/2014/main" id="{A91CCDDF-D875-717E-5F5D-38385BB6AD94}"/>
              </a:ext>
            </a:extLst>
          </p:cNvPr>
          <p:cNvSpPr txBox="1"/>
          <p:nvPr/>
        </p:nvSpPr>
        <p:spPr>
          <a:xfrm>
            <a:off x="2540000" y="1905000"/>
            <a:ext cx="3810000" cy="461665"/>
          </a:xfrm>
          <a:prstGeom prst="rect">
            <a:avLst/>
          </a:prstGeom>
          <a:noFill/>
        </p:spPr>
        <p:txBody>
          <a:bodyPr vert="horz" rtlCol="1">
            <a:spAutoFit/>
          </a:bodyPr>
          <a:lstStyle/>
          <a:p>
            <a:pPr algn="ctr"/>
            <a:r>
              <a:rPr lang="he-IL" sz="2400">
                <a:solidFill>
                  <a:srgbClr val="FFD700"/>
                </a:solidFill>
                <a:latin typeface="Arial" panose="020B0604020202020204" pitchFamily="34" charset="0"/>
              </a:rPr>
              <a:t>90 - עולם התחתון</a:t>
            </a:r>
          </a:p>
        </p:txBody>
      </p:sp>
      <p:sp>
        <p:nvSpPr>
          <p:cNvPr id="4" name="תיבת טקסט 3">
            <a:extLst>
              <a:ext uri="{FF2B5EF4-FFF2-40B4-BE49-F238E27FC236}">
                <a16:creationId xmlns:a16="http://schemas.microsoft.com/office/drawing/2014/main" id="{FFB447E9-2E63-230C-2F71-BA1F55EB7291}"/>
              </a:ext>
            </a:extLst>
          </p:cNvPr>
          <p:cNvSpPr txBox="1"/>
          <p:nvPr/>
        </p:nvSpPr>
        <p:spPr>
          <a:xfrm>
            <a:off x="2540000" y="2857500"/>
            <a:ext cx="3810000" cy="461665"/>
          </a:xfrm>
          <a:prstGeom prst="rect">
            <a:avLst/>
          </a:prstGeom>
          <a:noFill/>
        </p:spPr>
        <p:txBody>
          <a:bodyPr vert="horz" rtlCol="1">
            <a:spAutoFit/>
          </a:bodyPr>
          <a:lstStyle/>
          <a:p>
            <a:pPr algn="ctr"/>
            <a:r>
              <a:rPr lang="he-IL" sz="2400">
                <a:solidFill>
                  <a:srgbClr val="FFD700"/>
                </a:solidFill>
                <a:latin typeface="Arial" panose="020B0604020202020204" pitchFamily="34" charset="0"/>
              </a:rPr>
              <a:t>9 - עולם התיכון</a:t>
            </a:r>
          </a:p>
        </p:txBody>
      </p:sp>
      <p:sp>
        <p:nvSpPr>
          <p:cNvPr id="5" name="תיבת טקסט 4">
            <a:extLst>
              <a:ext uri="{FF2B5EF4-FFF2-40B4-BE49-F238E27FC236}">
                <a16:creationId xmlns:a16="http://schemas.microsoft.com/office/drawing/2014/main" id="{14681A1E-53B2-E0FE-FF23-4887E4E4429E}"/>
              </a:ext>
            </a:extLst>
          </p:cNvPr>
          <p:cNvSpPr txBox="1"/>
          <p:nvPr/>
        </p:nvSpPr>
        <p:spPr>
          <a:xfrm>
            <a:off x="2540000" y="3810000"/>
            <a:ext cx="3810000" cy="461665"/>
          </a:xfrm>
          <a:prstGeom prst="rect">
            <a:avLst/>
          </a:prstGeom>
          <a:noFill/>
        </p:spPr>
        <p:txBody>
          <a:bodyPr vert="horz" rtlCol="1">
            <a:spAutoFit/>
          </a:bodyPr>
          <a:lstStyle/>
          <a:p>
            <a:pPr algn="ctr"/>
            <a:r>
              <a:rPr lang="he-IL" sz="2400">
                <a:solidFill>
                  <a:srgbClr val="FFD700"/>
                </a:solidFill>
                <a:latin typeface="Arial" panose="020B0604020202020204" pitchFamily="34" charset="0"/>
              </a:rPr>
              <a:t>1 - עולם העליון</a:t>
            </a:r>
          </a:p>
        </p:txBody>
      </p:sp>
      <p:sp>
        <p:nvSpPr>
          <p:cNvPr id="6" name="תיבת טקסט 5">
            <a:extLst>
              <a:ext uri="{FF2B5EF4-FFF2-40B4-BE49-F238E27FC236}">
                <a16:creationId xmlns:a16="http://schemas.microsoft.com/office/drawing/2014/main" id="{2DDAF8B3-32BB-72A2-0C5A-8B9D49DB6A32}"/>
              </a:ext>
            </a:extLst>
          </p:cNvPr>
          <p:cNvSpPr txBox="1"/>
          <p:nvPr/>
        </p:nvSpPr>
        <p:spPr>
          <a:xfrm>
            <a:off x="635000" y="4445000"/>
            <a:ext cx="1905000" cy="1077218"/>
          </a:xfrm>
          <a:prstGeom prst="rect">
            <a:avLst/>
          </a:prstGeom>
          <a:noFill/>
        </p:spPr>
        <p:txBody>
          <a:bodyPr vert="horz" rtlCol="1">
            <a:spAutoFit/>
          </a:bodyPr>
          <a:lstStyle/>
          <a:p>
            <a:pPr algn="l"/>
            <a:r>
              <a:rPr lang="he-IL" sz="1600">
                <a:solidFill>
                  <a:srgbClr val="00008B"/>
                </a:solidFill>
                <a:latin typeface="Arial" panose="020B0604020202020204" pitchFamily="34" charset="0"/>
              </a:rPr>
              <a:t>עשר אעשרנו לך</a:t>
            </a:r>
          </a:p>
          <a:p>
            <a:pPr algn="l"/>
            <a:r>
              <a:rPr lang="he-IL" sz="1600">
                <a:solidFill>
                  <a:srgbClr val="00008B"/>
                </a:solidFill>
                <a:latin typeface="Arial" panose="020B0604020202020204" pitchFamily="34" charset="0"/>
              </a:rPr>
              <a:t>מעשר מן המעשר</a:t>
            </a:r>
          </a:p>
          <a:p>
            <a:pPr algn="l"/>
            <a:r>
              <a:rPr lang="he-IL" sz="1600">
                <a:solidFill>
                  <a:srgbClr val="00008B"/>
                </a:solidFill>
                <a:latin typeface="Arial" panose="020B0604020202020204" pitchFamily="34" charset="0"/>
              </a:rPr>
              <a:t>הקדושה העליונה</a:t>
            </a:r>
          </a:p>
          <a:p>
            <a:pPr algn="l"/>
            <a:r>
              <a:rPr lang="he-IL" sz="1600">
                <a:solidFill>
                  <a:srgbClr val="00008B"/>
                </a:solidFill>
                <a:latin typeface="Arial" panose="020B0604020202020204" pitchFamily="34" charset="0"/>
              </a:rPr>
              <a:t>חיבור כל העולמות</a:t>
            </a:r>
          </a:p>
        </p:txBody>
      </p:sp>
    </p:spTree>
    <p:extLst>
      <p:ext uri="{BB962C8B-B14F-4D97-AF65-F5344CB8AC3E}">
        <p14:creationId xmlns:p14="http://schemas.microsoft.com/office/powerpoint/2010/main" val="3363826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A670AC-4667-AB1D-5563-07BF6EE90274}"/>
              </a:ext>
            </a:extLst>
          </p:cNvPr>
          <p:cNvSpPr>
            <a:spLocks noGrp="1"/>
          </p:cNvSpPr>
          <p:nvPr>
            <p:ph type="title"/>
          </p:nvPr>
        </p:nvSpPr>
        <p:spPr/>
        <p:txBody>
          <a:bodyPr/>
          <a:lstStyle/>
          <a:p>
            <a:r>
              <a:rPr lang="he-IL"/>
              <a:t>מאה ברכות</a:t>
            </a:r>
          </a:p>
        </p:txBody>
      </p:sp>
      <p:sp>
        <p:nvSpPr>
          <p:cNvPr id="3" name="מציין מיקום טקסט 2">
            <a:extLst>
              <a:ext uri="{FF2B5EF4-FFF2-40B4-BE49-F238E27FC236}">
                <a16:creationId xmlns:a16="http://schemas.microsoft.com/office/drawing/2014/main" id="{F5BA1D75-0907-E0F5-6843-C5E3D27A2A97}"/>
              </a:ext>
            </a:extLst>
          </p:cNvPr>
          <p:cNvSpPr>
            <a:spLocks noGrp="1"/>
          </p:cNvSpPr>
          <p:nvPr>
            <p:ph type="body" idx="1"/>
          </p:nvPr>
        </p:nvSpPr>
        <p:spPr/>
        <p:txBody>
          <a:bodyPr/>
          <a:lstStyle/>
          <a:p>
            <a:r>
              <a:rPr lang="he-IL"/>
              <a:t>• תקנת חז"ל</a:t>
            </a:r>
          </a:p>
          <a:p>
            <a:r>
              <a:rPr lang="he-IL"/>
              <a:t>• 90 לנפש, 10 לרוח, 1 לנשמה</a:t>
            </a:r>
          </a:p>
          <a:p>
            <a:r>
              <a:rPr lang="he-IL"/>
              <a:t>• בניין המקדש הפרטי</a:t>
            </a:r>
          </a:p>
        </p:txBody>
      </p:sp>
      <p:pic>
        <p:nvPicPr>
          <p:cNvPr id="7" name="תמונה 6">
            <a:extLst>
              <a:ext uri="{FF2B5EF4-FFF2-40B4-BE49-F238E27FC236}">
                <a16:creationId xmlns:a16="http://schemas.microsoft.com/office/drawing/2014/main" id="{09D0930D-9E90-061C-98F5-88526F81DFFC}"/>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3780131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71F169-36D9-1CA5-FB86-2B1E8A8E4266}"/>
              </a:ext>
            </a:extLst>
          </p:cNvPr>
          <p:cNvSpPr>
            <a:spLocks noGrp="1"/>
          </p:cNvSpPr>
          <p:nvPr>
            <p:ph type="title"/>
          </p:nvPr>
        </p:nvSpPr>
        <p:spPr/>
        <p:txBody>
          <a:bodyPr/>
          <a:lstStyle/>
          <a:p>
            <a:r>
              <a:rPr lang="he-IL"/>
              <a:t>יום הדין על המקדש</a:t>
            </a:r>
          </a:p>
        </p:txBody>
      </p:sp>
      <p:sp>
        <p:nvSpPr>
          <p:cNvPr id="3" name="מציין מיקום טקסט 2">
            <a:extLst>
              <a:ext uri="{FF2B5EF4-FFF2-40B4-BE49-F238E27FC236}">
                <a16:creationId xmlns:a16="http://schemas.microsoft.com/office/drawing/2014/main" id="{2FCB138F-EF2D-46B3-F1B3-8F2F1B661843}"/>
              </a:ext>
            </a:extLst>
          </p:cNvPr>
          <p:cNvSpPr>
            <a:spLocks noGrp="1"/>
          </p:cNvSpPr>
          <p:nvPr>
            <p:ph type="body" idx="1"/>
          </p:nvPr>
        </p:nvSpPr>
        <p:spPr/>
        <p:txBody>
          <a:bodyPr/>
          <a:lstStyle/>
          <a:p>
            <a:r>
              <a:rPr lang="he-IL"/>
              <a:t>• עשירי שבעשירי כיום מיוחד</a:t>
            </a:r>
          </a:p>
          <a:p>
            <a:r>
              <a:rPr lang="he-IL"/>
              <a:t>• פתיחת שערי שמים</a:t>
            </a:r>
          </a:p>
          <a:p>
            <a:r>
              <a:rPr lang="he-IL"/>
              <a:t>• המשכת קדושת הכתר</a:t>
            </a:r>
          </a:p>
        </p:txBody>
      </p:sp>
      <p:pic>
        <p:nvPicPr>
          <p:cNvPr id="5" name="תמונה 4">
            <a:extLst>
              <a:ext uri="{FF2B5EF4-FFF2-40B4-BE49-F238E27FC236}">
                <a16:creationId xmlns:a16="http://schemas.microsoft.com/office/drawing/2014/main" id="{5305C452-C49D-A010-CD99-AE6D5D5FC467}"/>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2138583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956F0F-839C-0D07-18C7-E5D46D84D5CC}"/>
              </a:ext>
            </a:extLst>
          </p:cNvPr>
          <p:cNvSpPr>
            <a:spLocks noGrp="1"/>
          </p:cNvSpPr>
          <p:nvPr>
            <p:ph type="title"/>
          </p:nvPr>
        </p:nvSpPr>
        <p:spPr/>
        <p:txBody>
          <a:bodyPr/>
          <a:lstStyle/>
          <a:p>
            <a:r>
              <a:rPr lang="he-IL"/>
              <a:t>הדרך המעשית</a:t>
            </a:r>
          </a:p>
        </p:txBody>
      </p:sp>
      <p:sp>
        <p:nvSpPr>
          <p:cNvPr id="3" name="מציין מיקום טקסט 2">
            <a:extLst>
              <a:ext uri="{FF2B5EF4-FFF2-40B4-BE49-F238E27FC236}">
                <a16:creationId xmlns:a16="http://schemas.microsoft.com/office/drawing/2014/main" id="{EDF94352-45AC-A433-AD6D-715325F0F91C}"/>
              </a:ext>
            </a:extLst>
          </p:cNvPr>
          <p:cNvSpPr>
            <a:spLocks noGrp="1"/>
          </p:cNvSpPr>
          <p:nvPr>
            <p:ph type="body" idx="1"/>
          </p:nvPr>
        </p:nvSpPr>
        <p:spPr/>
        <p:txBody>
          <a:bodyPr/>
          <a:lstStyle/>
          <a:p>
            <a:r>
              <a:rPr lang="he-IL"/>
              <a:t>• מאה ברכות בכוונה</a:t>
            </a:r>
          </a:p>
          <a:p>
            <a:r>
              <a:rPr lang="he-IL"/>
              <a:t>• מאה הודאות ביום</a:t>
            </a:r>
          </a:p>
          <a:p>
            <a:r>
              <a:rPr lang="he-IL"/>
              <a:t>• בניין המשכן הפנימי</a:t>
            </a:r>
          </a:p>
        </p:txBody>
      </p:sp>
      <p:pic>
        <p:nvPicPr>
          <p:cNvPr id="5" name="תמונה 4">
            <a:extLst>
              <a:ext uri="{FF2B5EF4-FFF2-40B4-BE49-F238E27FC236}">
                <a16:creationId xmlns:a16="http://schemas.microsoft.com/office/drawing/2014/main" id="{7FB0924F-A009-FC22-086C-3F9499E19749}"/>
              </a:ext>
            </a:extLst>
          </p:cNvPr>
          <p:cNvPicPr>
            <a:picLocks noChangeAspect="1"/>
          </p:cNvPicPr>
          <p:nvPr/>
        </p:nvPicPr>
        <p:blipFill>
          <a:blip r:embed="rId3"/>
          <a:stretch>
            <a:fillRect/>
          </a:stretch>
        </p:blipFill>
        <p:spPr>
          <a:xfrm>
            <a:off x="0" y="0"/>
            <a:ext cx="6858000" cy="6858000"/>
          </a:xfrm>
          <a:prstGeom prst="rect">
            <a:avLst/>
          </a:prstGeom>
        </p:spPr>
      </p:pic>
      <p:pic>
        <p:nvPicPr>
          <p:cNvPr id="6" name="תמונה 5">
            <a:extLst>
              <a:ext uri="{FF2B5EF4-FFF2-40B4-BE49-F238E27FC236}">
                <a16:creationId xmlns:a16="http://schemas.microsoft.com/office/drawing/2014/main" id="{AACD59B1-8878-B530-087F-4316F695F688}"/>
              </a:ext>
            </a:extLst>
          </p:cNvPr>
          <p:cNvPicPr>
            <a:picLocks noChangeAspect="1"/>
          </p:cNvPicPr>
          <p:nvPr/>
        </p:nvPicPr>
        <p:blipFill>
          <a:blip r:embed="rId4"/>
          <a:stretch>
            <a:fillRect/>
          </a:stretch>
        </p:blipFill>
        <p:spPr>
          <a:xfrm>
            <a:off x="0" y="0"/>
            <a:ext cx="6858000" cy="6858000"/>
          </a:xfrm>
          <a:prstGeom prst="rect">
            <a:avLst/>
          </a:prstGeom>
        </p:spPr>
      </p:pic>
    </p:spTree>
    <p:extLst>
      <p:ext uri="{BB962C8B-B14F-4D97-AF65-F5344CB8AC3E}">
        <p14:creationId xmlns:p14="http://schemas.microsoft.com/office/powerpoint/2010/main" val="417995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8B"/>
        </a:solidFill>
        <a:effectLst/>
      </p:bgPr>
    </p:bg>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FCD06163-3A7A-1B7C-8C81-5BC6BD10334B}"/>
              </a:ext>
            </a:extLst>
          </p:cNvPr>
          <p:cNvSpPr txBox="1"/>
          <p:nvPr/>
        </p:nvSpPr>
        <p:spPr>
          <a:xfrm>
            <a:off x="1270000" y="635000"/>
            <a:ext cx="6350000" cy="646331"/>
          </a:xfrm>
          <a:prstGeom prst="rect">
            <a:avLst/>
          </a:prstGeom>
          <a:noFill/>
        </p:spPr>
        <p:txBody>
          <a:bodyPr vert="horz"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מחושך לאור</a:t>
            </a:r>
          </a:p>
        </p:txBody>
      </p:sp>
      <p:sp>
        <p:nvSpPr>
          <p:cNvPr id="3" name="תיבת טקסט 2">
            <a:extLst>
              <a:ext uri="{FF2B5EF4-FFF2-40B4-BE49-F238E27FC236}">
                <a16:creationId xmlns:a16="http://schemas.microsoft.com/office/drawing/2014/main" id="{641C22EB-94F0-0182-1FA2-F263476EBD4C}"/>
              </a:ext>
            </a:extLst>
          </p:cNvPr>
          <p:cNvSpPr txBox="1"/>
          <p:nvPr/>
        </p:nvSpPr>
        <p:spPr>
          <a:xfrm>
            <a:off x="1270000" y="1905000"/>
            <a:ext cx="6350000" cy="1938992"/>
          </a:xfrm>
          <a:prstGeom prst="rect">
            <a:avLst/>
          </a:prstGeom>
          <a:noFill/>
        </p:spPr>
        <p:txBody>
          <a:bodyPr vert="horz"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מכתר ? לכרת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מעונג ? לנגע</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מנגע ? לעונג</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מכרת ? לכתר</a:t>
            </a:r>
          </a:p>
        </p:txBody>
      </p:sp>
      <p:sp>
        <p:nvSpPr>
          <p:cNvPr id="4" name="תיבת טקסט 3">
            <a:extLst>
              <a:ext uri="{FF2B5EF4-FFF2-40B4-BE49-F238E27FC236}">
                <a16:creationId xmlns:a16="http://schemas.microsoft.com/office/drawing/2014/main" id="{010FAA4E-137D-EA13-D2F4-16A89FA9639B}"/>
              </a:ext>
            </a:extLst>
          </p:cNvPr>
          <p:cNvSpPr txBox="1"/>
          <p:nvPr/>
        </p:nvSpPr>
        <p:spPr>
          <a:xfrm>
            <a:off x="1270000" y="5080000"/>
            <a:ext cx="6350000" cy="369332"/>
          </a:xfrm>
          <a:prstGeom prst="rect">
            <a:avLst/>
          </a:prstGeom>
          <a:noFill/>
        </p:spPr>
        <p:txBody>
          <a:bodyPr vert="horz"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a:ln>
                  <a:noFill/>
                </a:ln>
                <a:solidFill>
                  <a:srgbClr val="FFD700"/>
                </a:solidFill>
                <a:effectLst/>
                <a:uLnTx/>
                <a:uFillTx/>
                <a:latin typeface="Arial" panose="020B0604020202020204" pitchFamily="34" charset="0"/>
                <a:ea typeface="+mn-ea"/>
                <a:cs typeface="Arial" panose="020B0604020202020204" pitchFamily="34" charset="0"/>
              </a:rPr>
              <a:t>דווקא בעומק החושך טמון אור הגאולה</a:t>
            </a:r>
          </a:p>
        </p:txBody>
      </p:sp>
    </p:spTree>
    <p:extLst>
      <p:ext uri="{BB962C8B-B14F-4D97-AF65-F5344CB8AC3E}">
        <p14:creationId xmlns:p14="http://schemas.microsoft.com/office/powerpoint/2010/main" val="424185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0758BF-BB1E-CE7A-80E2-4BEAFF5B542D}"/>
              </a:ext>
            </a:extLst>
          </p:cNvPr>
          <p:cNvSpPr>
            <a:spLocks noGrp="1"/>
          </p:cNvSpPr>
          <p:nvPr>
            <p:ph type="title"/>
          </p:nvPr>
        </p:nvSpPr>
        <p:spPr>
          <a:xfrm>
            <a:off x="4775200" y="365125"/>
            <a:ext cx="7416800" cy="1325563"/>
          </a:xfrm>
        </p:spPr>
        <p:txBody>
          <a:bodyPr/>
          <a:lstStyle/>
          <a:p>
            <a:r>
              <a:rPr lang="he-IL" dirty="0"/>
              <a:t>תּוֹרַת חַיִּים - סִכּוּם עִקְּרֵי </a:t>
            </a:r>
            <a:r>
              <a:rPr lang="he-IL" dirty="0" err="1"/>
              <a:t>הַשִּׁעוּר</a:t>
            </a:r>
            <a:r>
              <a:rPr lang="he-IL" dirty="0"/>
              <a:t>:</a:t>
            </a:r>
          </a:p>
        </p:txBody>
      </p:sp>
      <p:sp>
        <p:nvSpPr>
          <p:cNvPr id="3" name="מציין מיקום טקסט 2">
            <a:extLst>
              <a:ext uri="{FF2B5EF4-FFF2-40B4-BE49-F238E27FC236}">
                <a16:creationId xmlns:a16="http://schemas.microsoft.com/office/drawing/2014/main" id="{D9D38795-ECF2-C918-4B68-160BEF981F3C}"/>
              </a:ext>
            </a:extLst>
          </p:cNvPr>
          <p:cNvSpPr>
            <a:spLocks noGrp="1"/>
          </p:cNvSpPr>
          <p:nvPr>
            <p:ph type="body" idx="1"/>
          </p:nvPr>
        </p:nvSpPr>
        <p:spPr>
          <a:xfrm>
            <a:off x="5717309" y="1394691"/>
            <a:ext cx="5636491" cy="4782272"/>
          </a:xfrm>
        </p:spPr>
        <p:txBody>
          <a:bodyPr>
            <a:normAutofit fontScale="92500"/>
          </a:bodyPr>
          <a:lstStyle/>
          <a:p>
            <a:r>
              <a:rPr lang="he-IL" dirty="0"/>
              <a:t>א. סוֹד הָעֲשִׂירִי שֶׁבָּעֲשִׂירִי</a:t>
            </a:r>
          </a:p>
          <a:p>
            <a:r>
              <a:rPr lang="he-IL" dirty="0"/>
              <a:t>* י' בְּתוֹךְ י' - קְדֻשָּׁה כְּפוּלָה וּמְכֻפֶּלֶת</a:t>
            </a:r>
          </a:p>
          <a:p>
            <a:r>
              <a:rPr lang="he-IL" dirty="0"/>
              <a:t>* הַמְשָׁכַת אוֹר הַכֶּתֶר הָעֶלְיוֹן לְעוֹלָם</a:t>
            </a:r>
          </a:p>
          <a:p>
            <a:r>
              <a:rPr lang="he-IL" dirty="0"/>
              <a:t>* יוֹם הַדִּין הַשְּׁנָתִי עַל בֵּית הַמִּקְדָּשׁ</a:t>
            </a:r>
          </a:p>
          <a:p>
            <a:endParaRPr lang="he-IL" dirty="0"/>
          </a:p>
          <a:p>
            <a:r>
              <a:rPr lang="he-IL" dirty="0"/>
              <a:t>ב. דֶּרֶךְ הַהוֹדָיָה</a:t>
            </a:r>
          </a:p>
          <a:p>
            <a:r>
              <a:rPr lang="he-IL" dirty="0"/>
              <a:t>* מֵאָה בְּרָכוֹת כְּנֶגֶד מֵאָה אַמּוֹת הַמִּקְדָּשׁ</a:t>
            </a:r>
          </a:p>
          <a:p>
            <a:r>
              <a:rPr lang="he-IL" dirty="0"/>
              <a:t>* תִּשְׁעִים לְנֶפֶשׁ, עָשָׂר לָרוּחַ, אַחַת לַנְּשָׁמָה</a:t>
            </a:r>
          </a:p>
          <a:p>
            <a:r>
              <a:rPr lang="he-IL" dirty="0"/>
              <a:t>* כָּל הוֹדָיָה בּוֹנָה אֶת הַמִּקְדָּשׁ הַפְּנִימִי</a:t>
            </a:r>
          </a:p>
        </p:txBody>
      </p:sp>
      <p:pic>
        <p:nvPicPr>
          <p:cNvPr id="5" name="תמונה 4">
            <a:extLst>
              <a:ext uri="{FF2B5EF4-FFF2-40B4-BE49-F238E27FC236}">
                <a16:creationId xmlns:a16="http://schemas.microsoft.com/office/drawing/2014/main" id="{479D9906-09AF-E783-2659-EA7C2B7E8D3E}"/>
              </a:ext>
            </a:extLst>
          </p:cNvPr>
          <p:cNvPicPr>
            <a:picLocks noChangeAspect="1"/>
          </p:cNvPicPr>
          <p:nvPr/>
        </p:nvPicPr>
        <p:blipFill>
          <a:blip r:embed="rId3"/>
          <a:stretch>
            <a:fillRect/>
          </a:stretch>
        </p:blipFill>
        <p:spPr>
          <a:xfrm>
            <a:off x="0" y="0"/>
            <a:ext cx="5874327" cy="5874327"/>
          </a:xfrm>
          <a:prstGeom prst="rect">
            <a:avLst/>
          </a:prstGeom>
        </p:spPr>
      </p:pic>
    </p:spTree>
    <p:extLst>
      <p:ext uri="{BB962C8B-B14F-4D97-AF65-F5344CB8AC3E}">
        <p14:creationId xmlns:p14="http://schemas.microsoft.com/office/powerpoint/2010/main" val="811030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908A6-01BE-8DED-B0DF-EB2D8100047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64030E8-DF72-8C14-E34D-D3026DA007D2}"/>
              </a:ext>
            </a:extLst>
          </p:cNvPr>
          <p:cNvSpPr>
            <a:spLocks noGrp="1"/>
          </p:cNvSpPr>
          <p:nvPr>
            <p:ph type="title"/>
          </p:nvPr>
        </p:nvSpPr>
        <p:spPr/>
        <p:txBody>
          <a:bodyPr/>
          <a:lstStyle/>
          <a:p>
            <a:r>
              <a:rPr lang="he-IL" dirty="0"/>
              <a:t>ג. הַמַּעֲשֶׂה לְמַעֲשֶׂה</a:t>
            </a:r>
            <a:br>
              <a:rPr lang="he-IL" dirty="0"/>
            </a:br>
            <a:endParaRPr lang="he-IL" dirty="0"/>
          </a:p>
        </p:txBody>
      </p:sp>
      <p:sp>
        <p:nvSpPr>
          <p:cNvPr id="3" name="מציין מיקום טקסט 2">
            <a:extLst>
              <a:ext uri="{FF2B5EF4-FFF2-40B4-BE49-F238E27FC236}">
                <a16:creationId xmlns:a16="http://schemas.microsoft.com/office/drawing/2014/main" id="{AFF37A57-A27D-CC35-98B9-B40B2DC6669C}"/>
              </a:ext>
            </a:extLst>
          </p:cNvPr>
          <p:cNvSpPr>
            <a:spLocks noGrp="1"/>
          </p:cNvSpPr>
          <p:nvPr>
            <p:ph type="body" idx="1"/>
          </p:nvPr>
        </p:nvSpPr>
        <p:spPr>
          <a:xfrm>
            <a:off x="5588000" y="1825625"/>
            <a:ext cx="6289964" cy="4351338"/>
          </a:xfrm>
        </p:spPr>
        <p:txBody>
          <a:bodyPr>
            <a:normAutofit/>
          </a:bodyPr>
          <a:lstStyle/>
          <a:p>
            <a:r>
              <a:rPr lang="he-IL" dirty="0"/>
              <a:t>* לִקְבֹּעַ חוֹבַת מֵאָה הוֹדָאוֹת בְּיוֹם</a:t>
            </a:r>
          </a:p>
          <a:p>
            <a:r>
              <a:rPr lang="he-IL" dirty="0"/>
              <a:t>* </a:t>
            </a:r>
            <a:r>
              <a:rPr lang="he-IL" dirty="0" err="1"/>
              <a:t>לְכַוֵּן</a:t>
            </a:r>
            <a:r>
              <a:rPr lang="he-IL" dirty="0"/>
              <a:t> בִּבְרָכוֹת לְהַמְשָׁכַת אוֹר הַכֶּתֶר</a:t>
            </a:r>
          </a:p>
          <a:p>
            <a:r>
              <a:rPr lang="he-IL" dirty="0"/>
              <a:t>* לִבְנוֹת אֶת הַמִּקְדָּשׁ הַפְּרָטִי דֶּרֶךְ הַהוֹדָיָה</a:t>
            </a:r>
          </a:p>
          <a:p>
            <a:endParaRPr lang="he-IL" dirty="0"/>
          </a:p>
          <a:p>
            <a:r>
              <a:rPr lang="he-IL" dirty="0"/>
              <a:t>יְהִי רָצוֹן שֶׁנִּזְכֶּה לִהְיוֹת מֵהַבּוֹנִים אֶת בֵּית מִקְדָּשֶׁךָ בִּמְהֵרָה בְּיָמֵינוּ, אָמֵן.</a:t>
            </a:r>
          </a:p>
        </p:txBody>
      </p:sp>
      <p:pic>
        <p:nvPicPr>
          <p:cNvPr id="5" name="תמונה 4">
            <a:extLst>
              <a:ext uri="{FF2B5EF4-FFF2-40B4-BE49-F238E27FC236}">
                <a16:creationId xmlns:a16="http://schemas.microsoft.com/office/drawing/2014/main" id="{66546AFE-F442-EB50-D3D5-4B6E30AC313F}"/>
              </a:ext>
            </a:extLst>
          </p:cNvPr>
          <p:cNvPicPr>
            <a:picLocks noChangeAspect="1"/>
          </p:cNvPicPr>
          <p:nvPr/>
        </p:nvPicPr>
        <p:blipFill>
          <a:blip r:embed="rId3"/>
          <a:stretch>
            <a:fillRect/>
          </a:stretch>
        </p:blipFill>
        <p:spPr>
          <a:xfrm>
            <a:off x="-1" y="-1"/>
            <a:ext cx="6040583" cy="6040583"/>
          </a:xfrm>
          <a:prstGeom prst="rect">
            <a:avLst/>
          </a:prstGeom>
        </p:spPr>
      </p:pic>
    </p:spTree>
    <p:extLst>
      <p:ext uri="{BB962C8B-B14F-4D97-AF65-F5344CB8AC3E}">
        <p14:creationId xmlns:p14="http://schemas.microsoft.com/office/powerpoint/2010/main" val="2522949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50281B-22CE-0378-8670-3239C86DDF87}"/>
              </a:ext>
            </a:extLst>
          </p:cNvPr>
          <p:cNvSpPr>
            <a:spLocks noGrp="1"/>
          </p:cNvSpPr>
          <p:nvPr>
            <p:ph type="title"/>
          </p:nvPr>
        </p:nvSpPr>
        <p:spPr>
          <a:xfrm>
            <a:off x="1597892" y="365125"/>
            <a:ext cx="9755908" cy="1325563"/>
          </a:xfrm>
        </p:spPr>
        <p:txBody>
          <a:bodyPr>
            <a:normAutofit/>
          </a:bodyPr>
          <a:lstStyle/>
          <a:p>
            <a:r>
              <a:rPr lang="he-IL" dirty="0"/>
              <a:t>תְּפִלַּת הַלֵּב - סִכּוּם </a:t>
            </a:r>
            <a:r>
              <a:rPr lang="he-IL" dirty="0" err="1"/>
              <a:t>הַשִּׁעוּר</a:t>
            </a:r>
            <a:r>
              <a:rPr lang="he-IL" dirty="0"/>
              <a:t> בְּסוֹד הָעֲשִׂירִי שֶׁבָּעֲשִׂירִי:</a:t>
            </a:r>
            <a:br>
              <a:rPr lang="he-IL" dirty="0"/>
            </a:br>
            <a:endParaRPr lang="he-IL" dirty="0"/>
          </a:p>
        </p:txBody>
      </p:sp>
      <p:sp>
        <p:nvSpPr>
          <p:cNvPr id="3" name="מציין מיקום טקסט 2">
            <a:extLst>
              <a:ext uri="{FF2B5EF4-FFF2-40B4-BE49-F238E27FC236}">
                <a16:creationId xmlns:a16="http://schemas.microsoft.com/office/drawing/2014/main" id="{69F34DE1-1269-AD48-39E3-CAC284B06706}"/>
              </a:ext>
            </a:extLst>
          </p:cNvPr>
          <p:cNvSpPr>
            <a:spLocks noGrp="1"/>
          </p:cNvSpPr>
          <p:nvPr>
            <p:ph type="body" idx="1"/>
          </p:nvPr>
        </p:nvSpPr>
        <p:spPr>
          <a:xfrm>
            <a:off x="5818910" y="1283854"/>
            <a:ext cx="5534890" cy="4959927"/>
          </a:xfrm>
        </p:spPr>
        <p:txBody>
          <a:bodyPr>
            <a:normAutofit fontScale="70000" lnSpcReduction="20000"/>
          </a:bodyPr>
          <a:lstStyle/>
          <a:p>
            <a:endParaRPr lang="he-IL" dirty="0"/>
          </a:p>
          <a:p>
            <a:r>
              <a:rPr lang="he-IL" dirty="0" err="1"/>
              <a:t>רִבּוֹנו</a:t>
            </a:r>
            <a:r>
              <a:rPr lang="he-IL" dirty="0"/>
              <a:t>ֹ שֶׁל עוֹלָם, פּוֹתֵחַ שַׁעֲרֵי שָׁמַיִם לְהוֹדָיָה,</a:t>
            </a:r>
          </a:p>
          <a:p>
            <a:r>
              <a:rPr lang="he-IL" dirty="0"/>
              <a:t>יָדַעְנוּ הַיּוֹם בְּחַסְדֶּךָ סוֹד נִפְלָא - סוֹד הָעֲשִׂירִי שֶׁבָּעֲשִׂירִי,</a:t>
            </a:r>
          </a:p>
          <a:p>
            <a:r>
              <a:rPr lang="he-IL" dirty="0"/>
              <a:t>סוֹד הַכֶּתֶר הָעֶלְיוֹן הַמֵּאִיר בִּירוּשָׁלַיִם עִיר </a:t>
            </a:r>
            <a:r>
              <a:rPr lang="he-IL" dirty="0" err="1"/>
              <a:t>קָדְשְׁך</a:t>
            </a:r>
            <a:r>
              <a:rPr lang="he-IL" dirty="0"/>
              <a:t>ָ.</a:t>
            </a:r>
          </a:p>
          <a:p>
            <a:endParaRPr lang="he-IL" dirty="0"/>
          </a:p>
          <a:p>
            <a:r>
              <a:rPr lang="he-IL" dirty="0"/>
              <a:t>לָמַדְנוּ שֶׁכָּל הוֹדָיָה, כָּל בְּרָכָה טְהוֹרָה,</a:t>
            </a:r>
          </a:p>
          <a:p>
            <a:r>
              <a:rPr lang="he-IL" dirty="0"/>
              <a:t>בּוֹנֶה אֶת בֵּית מִקְדָּשֵׁנוּ מֵחָדָשׁ,</a:t>
            </a:r>
          </a:p>
          <a:p>
            <a:r>
              <a:rPr lang="he-IL" dirty="0"/>
              <a:t>שֶׁכָּל תּוֹדָה שֶׁאָנוּ מוֹדִים לְךָ</a:t>
            </a:r>
          </a:p>
          <a:p>
            <a:r>
              <a:rPr lang="he-IL" dirty="0"/>
              <a:t>הִיא אֶבֶן </a:t>
            </a:r>
            <a:r>
              <a:rPr lang="he-IL" dirty="0" err="1"/>
              <a:t>בַּבִּנְיָן</a:t>
            </a:r>
            <a:r>
              <a:rPr lang="he-IL" dirty="0"/>
              <a:t> הַנִּצְחִי.</a:t>
            </a:r>
          </a:p>
          <a:p>
            <a:endParaRPr lang="he-IL" dirty="0"/>
          </a:p>
          <a:p>
            <a:r>
              <a:rPr lang="he-IL" dirty="0"/>
              <a:t>אָנָּא ה', תֵּן בְּלִבֵּנוּ כּוֹחַ </a:t>
            </a:r>
          </a:p>
          <a:p>
            <a:r>
              <a:rPr lang="he-IL" dirty="0"/>
              <a:t>לְהוֹדוֹת לְךָ מֵאָה פְּעָמִים בְּכָל יוֹם,</a:t>
            </a:r>
          </a:p>
          <a:p>
            <a:r>
              <a:rPr lang="he-IL" dirty="0"/>
              <a:t>שֶׁנִּזְכֶּה לְהַמְשִׁיךְ אוֹר הַכֶּתֶר הָעֶלְיוֹן</a:t>
            </a:r>
          </a:p>
          <a:p>
            <a:r>
              <a:rPr lang="he-IL" dirty="0"/>
              <a:t>לְבֵית מִקְדָּשֵׁנוּ - הַפְּרָטִי וְהַכְּלָלִי.</a:t>
            </a:r>
          </a:p>
          <a:p>
            <a:endParaRPr lang="he-IL" dirty="0"/>
          </a:p>
          <a:p>
            <a:endParaRPr lang="he-IL" dirty="0"/>
          </a:p>
        </p:txBody>
      </p:sp>
      <p:pic>
        <p:nvPicPr>
          <p:cNvPr id="5" name="תמונה 4">
            <a:extLst>
              <a:ext uri="{FF2B5EF4-FFF2-40B4-BE49-F238E27FC236}">
                <a16:creationId xmlns:a16="http://schemas.microsoft.com/office/drawing/2014/main" id="{252B2E85-5D5E-E717-858C-A54D3098C62D}"/>
              </a:ext>
            </a:extLst>
          </p:cNvPr>
          <p:cNvPicPr>
            <a:picLocks noChangeAspect="1"/>
          </p:cNvPicPr>
          <p:nvPr/>
        </p:nvPicPr>
        <p:blipFill>
          <a:blip r:embed="rId2"/>
          <a:stretch>
            <a:fillRect/>
          </a:stretch>
        </p:blipFill>
        <p:spPr>
          <a:xfrm>
            <a:off x="0" y="1043708"/>
            <a:ext cx="5814291" cy="5814291"/>
          </a:xfrm>
          <a:prstGeom prst="rect">
            <a:avLst/>
          </a:prstGeom>
        </p:spPr>
      </p:pic>
    </p:spTree>
    <p:extLst>
      <p:ext uri="{BB962C8B-B14F-4D97-AF65-F5344CB8AC3E}">
        <p14:creationId xmlns:p14="http://schemas.microsoft.com/office/powerpoint/2010/main" val="322058847"/>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TotalTime>
  <Words>1249</Words>
  <Application>Microsoft Office PowerPoint</Application>
  <PresentationFormat>מסך רחב</PresentationFormat>
  <Paragraphs>140</Paragraphs>
  <Slides>17</Slides>
  <Notes>9</Notes>
  <HiddenSlides>0</HiddenSlides>
  <MMClips>0</MMClips>
  <ScaleCrop>false</ScaleCrop>
  <HeadingPairs>
    <vt:vector size="6" baseType="variant">
      <vt:variant>
        <vt:lpstr>גופנים בשימוש</vt:lpstr>
      </vt:variant>
      <vt:variant>
        <vt:i4>3</vt:i4>
      </vt:variant>
      <vt:variant>
        <vt:lpstr>ערכת נושא</vt:lpstr>
      </vt:variant>
      <vt:variant>
        <vt:i4>2</vt:i4>
      </vt:variant>
      <vt:variant>
        <vt:lpstr>כותרות שקופיות</vt:lpstr>
      </vt:variant>
      <vt:variant>
        <vt:i4>17</vt:i4>
      </vt:variant>
    </vt:vector>
  </HeadingPairs>
  <TitlesOfParts>
    <vt:vector size="22" baseType="lpstr">
      <vt:lpstr>Aptos</vt:lpstr>
      <vt:lpstr>Aptos Display</vt:lpstr>
      <vt:lpstr>Arial</vt:lpstr>
      <vt:lpstr>ערכת נושא Office</vt:lpstr>
      <vt:lpstr>1_ערכת נושא Office</vt:lpstr>
      <vt:lpstr>מצגת של PowerPoint‏</vt:lpstr>
      <vt:lpstr>סוד העשירי שבעשירי - הדרך לכתר עליון</vt:lpstr>
      <vt:lpstr>מבוא</vt:lpstr>
      <vt:lpstr>עומק כפל העשר</vt:lpstr>
      <vt:lpstr>סוד המאה</vt:lpstr>
      <vt:lpstr>מצגת של PowerPoint‏</vt:lpstr>
      <vt:lpstr>הי' הנעלמת של ירושלים</vt:lpstr>
      <vt:lpstr>מצגת של PowerPoint‏</vt:lpstr>
      <vt:lpstr>סוד המעשרות</vt:lpstr>
      <vt:lpstr>מצגת של PowerPoint‏</vt:lpstr>
      <vt:lpstr>מאה ברכות</vt:lpstr>
      <vt:lpstr>יום הדין על המקדש</vt:lpstr>
      <vt:lpstr>הדרך המעשית</vt:lpstr>
      <vt:lpstr>מצגת של PowerPoint‏</vt:lpstr>
      <vt:lpstr>תּוֹרַת חַיִּים - סִכּוּם עִקְּרֵי הַשִּׁעוּר:</vt:lpstr>
      <vt:lpstr>ג. הַמַּעֲשֶׂה לְמַעֲשֶׂה </vt:lpstr>
      <vt:lpstr>תְּפִלַּת הַלֵּב - סִכּוּם הַשִּׁעוּר בְּסוֹד הָעֲשִׂירִי שֶׁבָּעֲשִׂירִי: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2025-01-08T01:45:31Z</dcterms:created>
  <dcterms:modified xsi:type="dcterms:W3CDTF">2025-01-08T02:40:33Z</dcterms:modified>
</cp:coreProperties>
</file>