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77"/>
  </p:notesMasterIdLst>
  <p:sldIdLst>
    <p:sldId id="707" r:id="rId6"/>
    <p:sldId id="695" r:id="rId7"/>
    <p:sldId id="256" r:id="rId8"/>
    <p:sldId id="700" r:id="rId9"/>
    <p:sldId id="759" r:id="rId10"/>
    <p:sldId id="699" r:id="rId11"/>
    <p:sldId id="755" r:id="rId12"/>
    <p:sldId id="756" r:id="rId13"/>
    <p:sldId id="670" r:id="rId14"/>
    <p:sldId id="704" r:id="rId15"/>
    <p:sldId id="705" r:id="rId16"/>
    <p:sldId id="616" r:id="rId17"/>
    <p:sldId id="758" r:id="rId18"/>
    <p:sldId id="701" r:id="rId19"/>
    <p:sldId id="698" r:id="rId20"/>
    <p:sldId id="749" r:id="rId21"/>
    <p:sldId id="750" r:id="rId22"/>
    <p:sldId id="703" r:id="rId23"/>
    <p:sldId id="751" r:id="rId24"/>
    <p:sldId id="760" r:id="rId25"/>
    <p:sldId id="752" r:id="rId26"/>
    <p:sldId id="702" r:id="rId27"/>
    <p:sldId id="706" r:id="rId28"/>
    <p:sldId id="746" r:id="rId29"/>
    <p:sldId id="586" r:id="rId30"/>
    <p:sldId id="753" r:id="rId31"/>
    <p:sldId id="754" r:id="rId32"/>
    <p:sldId id="757" r:id="rId33"/>
    <p:sldId id="613" r:id="rId34"/>
    <p:sldId id="650" r:id="rId35"/>
    <p:sldId id="747" r:id="rId36"/>
    <p:sldId id="748" r:id="rId37"/>
    <p:sldId id="588" r:id="rId38"/>
    <p:sldId id="708" r:id="rId39"/>
    <p:sldId id="709" r:id="rId40"/>
    <p:sldId id="710" r:id="rId41"/>
    <p:sldId id="711" r:id="rId42"/>
    <p:sldId id="712" r:id="rId43"/>
    <p:sldId id="713" r:id="rId44"/>
    <p:sldId id="714" r:id="rId45"/>
    <p:sldId id="715" r:id="rId46"/>
    <p:sldId id="716" r:id="rId47"/>
    <p:sldId id="717" r:id="rId48"/>
    <p:sldId id="718" r:id="rId49"/>
    <p:sldId id="719" r:id="rId50"/>
    <p:sldId id="720" r:id="rId51"/>
    <p:sldId id="721" r:id="rId52"/>
    <p:sldId id="722" r:id="rId53"/>
    <p:sldId id="723" r:id="rId54"/>
    <p:sldId id="724" r:id="rId55"/>
    <p:sldId id="725" r:id="rId56"/>
    <p:sldId id="726" r:id="rId57"/>
    <p:sldId id="727" r:id="rId58"/>
    <p:sldId id="728" r:id="rId59"/>
    <p:sldId id="729" r:id="rId60"/>
    <p:sldId id="730" r:id="rId61"/>
    <p:sldId id="731" r:id="rId62"/>
    <p:sldId id="732" r:id="rId63"/>
    <p:sldId id="733" r:id="rId64"/>
    <p:sldId id="734" r:id="rId65"/>
    <p:sldId id="735" r:id="rId66"/>
    <p:sldId id="736" r:id="rId67"/>
    <p:sldId id="737" r:id="rId68"/>
    <p:sldId id="738" r:id="rId69"/>
    <p:sldId id="739" r:id="rId70"/>
    <p:sldId id="740" r:id="rId71"/>
    <p:sldId id="741" r:id="rId72"/>
    <p:sldId id="742" r:id="rId73"/>
    <p:sldId id="743" r:id="rId74"/>
    <p:sldId id="744" r:id="rId75"/>
    <p:sldId id="745" r:id="rId76"/>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707"/>
            <p14:sldId id="695"/>
            <p14:sldId id="256"/>
          </p14:sldIdLst>
        </p14:section>
        <p14:section name="אדר חודש השמחה" id="{AE9C050A-6C2B-45FC-A512-418B91B3FA02}">
          <p14:sldIdLst>
            <p14:sldId id="700"/>
            <p14:sldId id="759"/>
            <p14:sldId id="699"/>
            <p14:sldId id="755"/>
            <p14:sldId id="756"/>
            <p14:sldId id="670"/>
          </p14:sldIdLst>
        </p14:section>
        <p14:section name="עצות לשמחה" id="{A24E7D2E-BD83-411B-90C3-1A01C1331999}">
          <p14:sldIdLst>
            <p14:sldId id="704"/>
            <p14:sldId id="705"/>
            <p14:sldId id="616"/>
            <p14:sldId id="758"/>
            <p14:sldId id="701"/>
            <p14:sldId id="698"/>
          </p14:sldIdLst>
        </p14:section>
        <p14:section name="השמחה במצוות" id="{C3081001-B95C-4F04-BB83-7AFE2A2599C5}">
          <p14:sldIdLst>
            <p14:sldId id="749"/>
            <p14:sldId id="750"/>
            <p14:sldId id="703"/>
            <p14:sldId id="751"/>
            <p14:sldId id="760"/>
            <p14:sldId id="752"/>
            <p14:sldId id="702"/>
          </p14:sldIdLst>
        </p14:section>
        <p14:section name="השמחה התמידית" id="{9D409AD8-8924-47CE-9AEE-25872F2F067E}">
          <p14:sldIdLst>
            <p14:sldId id="706"/>
            <p14:sldId id="746"/>
            <p14:sldId id="586"/>
            <p14:sldId id="753"/>
            <p14:sldId id="754"/>
            <p14:sldId id="757"/>
            <p14:sldId id="613"/>
            <p14:sldId id="650"/>
            <p14:sldId id="747"/>
            <p14:sldId id="748"/>
            <p14:sldId id="588"/>
            <p14:sldId id="708"/>
            <p14:sldId id="709"/>
            <p14:sldId id="710"/>
            <p14:sldId id="711"/>
            <p14:sldId id="712"/>
            <p14:sldId id="713"/>
            <p14:sldId id="714"/>
            <p14:sldId id="715"/>
            <p14:sldId id="716"/>
            <p14:sldId id="717"/>
            <p14:sldId id="718"/>
            <p14:sldId id="719"/>
            <p14:sldId id="720"/>
            <p14:sldId id="721"/>
            <p14:sldId id="722"/>
            <p14:sldId id="723"/>
            <p14:sldId id="724"/>
            <p14:sldId id="725"/>
            <p14:sldId id="726"/>
            <p14:sldId id="727"/>
            <p14:sldId id="728"/>
            <p14:sldId id="729"/>
            <p14:sldId id="730"/>
            <p14:sldId id="731"/>
            <p14:sldId id="732"/>
            <p14:sldId id="733"/>
            <p14:sldId id="734"/>
            <p14:sldId id="735"/>
            <p14:sldId id="736"/>
            <p14:sldId id="737"/>
            <p14:sldId id="738"/>
            <p14:sldId id="739"/>
            <p14:sldId id="740"/>
            <p14:sldId id="741"/>
            <p14:sldId id="742"/>
            <p14:sldId id="743"/>
            <p14:sldId id="744"/>
            <p14:sldId id="74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037" autoAdjust="0"/>
    <p:restoredTop sz="90101" autoAdjust="0"/>
  </p:normalViewPr>
  <p:slideViewPr>
    <p:cSldViewPr snapToGrid="0">
      <p:cViewPr varScale="1">
        <p:scale>
          <a:sx n="51" d="100"/>
          <a:sy n="51" d="100"/>
        </p:scale>
        <p:origin x="58" y="715"/>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6413"/>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6.xml"/><Relationship Id="rId82"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50539-729E-42AB-BBEA-5A134282751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he-IL"/>
        </a:p>
      </dgm:t>
    </dgm:pt>
    <dgm:pt modelId="{ED4FBCF6-0DA8-4596-8963-5F4FA30BE2CC}">
      <dgm:prSet custT="1"/>
      <dgm:spPr/>
      <dgm:t>
        <a:bodyPr/>
        <a:lstStyle/>
        <a:p>
          <a:pPr rtl="1"/>
          <a:r>
            <a:rPr lang="he-IL" sz="1600" b="1" dirty="0">
              <a:solidFill>
                <a:schemeClr val="accent6">
                  <a:lumMod val="75000"/>
                </a:schemeClr>
              </a:solidFill>
            </a:rPr>
            <a:t>ונראה שהכוונה במצות "</a:t>
          </a:r>
          <a:r>
            <a:rPr lang="he-IL" sz="1600" b="1" dirty="0" err="1">
              <a:solidFill>
                <a:schemeClr val="accent6">
                  <a:lumMod val="75000"/>
                </a:schemeClr>
              </a:solidFill>
            </a:rPr>
            <a:t>שויתי</a:t>
          </a:r>
          <a:r>
            <a:rPr lang="he-IL" sz="1600" b="1"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gm:t>
    </dgm:pt>
    <dgm:pt modelId="{120C59FA-D739-4AED-B17F-C2B4E371C146}" type="parTrans" cxnId="{0C467F53-0E2F-458A-A6A3-AF92130A72B9}">
      <dgm:prSet/>
      <dgm:spPr/>
      <dgm:t>
        <a:bodyPr/>
        <a:lstStyle/>
        <a:p>
          <a:pPr rtl="1"/>
          <a:endParaRPr lang="he-IL"/>
        </a:p>
      </dgm:t>
    </dgm:pt>
    <dgm:pt modelId="{9DDC3642-67A1-4675-ABF6-01831D0B6EF8}" type="sibTrans" cxnId="{0C467F53-0E2F-458A-A6A3-AF92130A72B9}">
      <dgm:prSet/>
      <dgm:spPr/>
      <dgm:t>
        <a:bodyPr/>
        <a:lstStyle/>
        <a:p>
          <a:pPr rtl="1"/>
          <a:endParaRPr lang="he-IL"/>
        </a:p>
      </dgm:t>
    </dgm:pt>
    <dgm:pt modelId="{7CDCBFBA-0665-48A8-802E-EC51C5228412}">
      <dgm:prSet custT="1"/>
      <dgm:spPr/>
      <dgm:t>
        <a:bodyPr/>
        <a:lstStyle/>
        <a:p>
          <a:pPr rtl="1"/>
          <a:r>
            <a:rPr lang="he-IL" sz="1600" b="1" dirty="0">
              <a:solidFill>
                <a:schemeClr val="accent6">
                  <a:lumMod val="75000"/>
                </a:schemeClr>
              </a:solidFill>
            </a:rPr>
            <a:t>מבט מואר זה על העולם של "</a:t>
          </a:r>
          <a:r>
            <a:rPr lang="he-IL" sz="1600" b="1" dirty="0" err="1">
              <a:solidFill>
                <a:schemeClr val="accent6">
                  <a:lumMod val="75000"/>
                </a:schemeClr>
              </a:solidFill>
            </a:rPr>
            <a:t>שויתי</a:t>
          </a:r>
          <a:r>
            <a:rPr lang="he-IL" sz="1600" b="1" dirty="0">
              <a:solidFill>
                <a:schemeClr val="accent6">
                  <a:lumMod val="75000"/>
                </a:schemeClr>
              </a:solidFill>
            </a:rPr>
            <a:t> ה'", קיים גם כאשר מחשבת האדם מרוכזת לגמרי על דבר המצריך את כל כוחות ריכוזו. </a:t>
          </a:r>
          <a:endParaRPr lang="he-IL" sz="1600" dirty="0">
            <a:solidFill>
              <a:schemeClr val="accent6">
                <a:lumMod val="75000"/>
              </a:schemeClr>
            </a:solidFill>
          </a:endParaRPr>
        </a:p>
      </dgm:t>
    </dgm:pt>
    <dgm:pt modelId="{304DB269-8580-41B5-B440-04B924C85DAA}" type="parTrans" cxnId="{6077827D-27E2-4B02-A7D2-6DBC6544C5AC}">
      <dgm:prSet/>
      <dgm:spPr/>
      <dgm:t>
        <a:bodyPr/>
        <a:lstStyle/>
        <a:p>
          <a:pPr rtl="1"/>
          <a:endParaRPr lang="he-IL"/>
        </a:p>
      </dgm:t>
    </dgm:pt>
    <dgm:pt modelId="{0B3C5B4D-D102-43E1-B68F-7E576106ED05}" type="sibTrans" cxnId="{6077827D-27E2-4B02-A7D2-6DBC6544C5AC}">
      <dgm:prSet/>
      <dgm:spPr/>
      <dgm:t>
        <a:bodyPr/>
        <a:lstStyle/>
        <a:p>
          <a:pPr rtl="1"/>
          <a:endParaRPr lang="he-IL"/>
        </a:p>
      </dgm:t>
    </dgm:pt>
    <dgm:pt modelId="{9AFC5573-E0EC-455D-B329-7FB9976BF619}">
      <dgm:prSet custT="1"/>
      <dgm:spPr/>
      <dgm:t>
        <a:bodyPr/>
        <a:lstStyle/>
        <a:p>
          <a:pPr rtl="1"/>
          <a:r>
            <a:rPr lang="he-IL" sz="1400" b="1" dirty="0"/>
            <a:t>קושיא זו מופיעה בספר דברי סופרים </a:t>
          </a:r>
          <a:r>
            <a:rPr lang="he-IL" sz="800" b="1" dirty="0"/>
            <a:t>(קונטרס </a:t>
          </a:r>
          <a:r>
            <a:rPr lang="he-IL" sz="800" b="1" dirty="0" err="1"/>
            <a:t>הזכרונות</a:t>
          </a:r>
          <a:r>
            <a:rPr lang="he-IL" sz="800" b="1" dirty="0"/>
            <a:t> מצוה א') </a:t>
          </a:r>
          <a:r>
            <a:rPr lang="he-IL" sz="1400" b="1" dirty="0" err="1"/>
            <a:t>להרב</a:t>
          </a:r>
          <a:r>
            <a:rPr lang="he-IL" sz="1400" b="1" dirty="0"/>
            <a:t> צדוק הכהן מלובלין זצ"ל.</a:t>
          </a:r>
          <a:endParaRPr lang="he-IL" sz="1400" dirty="0"/>
        </a:p>
      </dgm:t>
    </dgm:pt>
    <dgm:pt modelId="{CFFABBF6-3D4D-4CB6-B587-F5D425356BC1}" type="sibTrans" cxnId="{CF0797ED-D8BC-4A66-AF9C-A3219F85EB74}">
      <dgm:prSet/>
      <dgm:spPr/>
      <dgm:t>
        <a:bodyPr/>
        <a:lstStyle/>
        <a:p>
          <a:pPr rtl="1"/>
          <a:endParaRPr lang="he-IL"/>
        </a:p>
      </dgm:t>
    </dgm:pt>
    <dgm:pt modelId="{932E698C-5988-4E5C-B644-0AD0D28FB246}" type="parTrans" cxnId="{CF0797ED-D8BC-4A66-AF9C-A3219F85EB74}">
      <dgm:prSet/>
      <dgm:spPr/>
      <dgm:t>
        <a:bodyPr/>
        <a:lstStyle/>
        <a:p>
          <a:pPr rtl="1"/>
          <a:endParaRPr lang="he-IL"/>
        </a:p>
      </dgm:t>
    </dgm:pt>
    <dgm:pt modelId="{3CDA36FC-6248-4533-9036-4CA68E15D66D}">
      <dgm:prSet/>
      <dgm:spPr/>
      <dgm:t>
        <a:bodyPr/>
        <a:lstStyle/>
        <a:p>
          <a:pPr rtl="1"/>
          <a:r>
            <a:rPr lang="he-IL" b="1"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b="1" dirty="0" err="1"/>
            <a:t>ית</a:t>
          </a:r>
          <a:r>
            <a:rPr lang="he-IL" b="1" dirty="0"/>
            <a:t>', ושכל מה שהוא </a:t>
          </a:r>
          <a:r>
            <a:rPr lang="he-IL" b="1" dirty="0" err="1"/>
            <a:t>ית</a:t>
          </a:r>
          <a:r>
            <a:rPr lang="he-IL" b="1" dirty="0"/>
            <a:t>' יחליט לעשות יהיה לטובתנו הגדולה ביותר. </a:t>
          </a:r>
          <a:endParaRPr lang="he-IL" dirty="0"/>
        </a:p>
      </dgm:t>
    </dgm:pt>
    <dgm:pt modelId="{FF37DD4A-418A-4FB8-AC4F-52151DD1AF27}" type="sibTrans" cxnId="{D3807F8F-FBA7-42E5-BB99-9A76D31EF8A3}">
      <dgm:prSet/>
      <dgm:spPr/>
      <dgm:t>
        <a:bodyPr/>
        <a:lstStyle/>
        <a:p>
          <a:pPr rtl="1"/>
          <a:endParaRPr lang="he-IL"/>
        </a:p>
      </dgm:t>
    </dgm:pt>
    <dgm:pt modelId="{DA04DE23-29DA-4D86-BD86-7FE937B74E41}" type="parTrans" cxnId="{D3807F8F-FBA7-42E5-BB99-9A76D31EF8A3}">
      <dgm:prSet/>
      <dgm:spPr/>
      <dgm:t>
        <a:bodyPr/>
        <a:lstStyle/>
        <a:p>
          <a:pPr rtl="1"/>
          <a:endParaRPr lang="he-IL"/>
        </a:p>
      </dgm:t>
    </dgm:pt>
    <dgm:pt modelId="{6D9FC2B2-10FE-435F-B7B6-8DD8C1633D85}">
      <dgm:prSet/>
      <dgm:spPr/>
      <dgm:t>
        <a:bodyPr/>
        <a:lstStyle/>
        <a:p>
          <a:pPr rtl="1"/>
          <a:r>
            <a:rPr lang="he-IL" b="1" dirty="0"/>
            <a:t>והנה דרישה זו של התורה במצוות </a:t>
          </a:r>
          <a:r>
            <a:rPr lang="he-IL" b="1" dirty="0" err="1"/>
            <a:t>שויתי</a:t>
          </a:r>
          <a:r>
            <a:rPr lang="he-IL" b="1" dirty="0"/>
            <a:t> צריכה ביאור גדול: </a:t>
          </a:r>
          <a:endParaRPr lang="he-IL" dirty="0"/>
        </a:p>
      </dgm:t>
    </dgm:pt>
    <dgm:pt modelId="{8604C366-F3B9-4BE8-A526-653EEB619A8A}" type="sibTrans" cxnId="{52DB7E51-A25F-441F-8B7A-BE129794D552}">
      <dgm:prSet/>
      <dgm:spPr/>
      <dgm:t>
        <a:bodyPr/>
        <a:lstStyle/>
        <a:p>
          <a:pPr rtl="1"/>
          <a:endParaRPr lang="he-IL"/>
        </a:p>
      </dgm:t>
    </dgm:pt>
    <dgm:pt modelId="{B435281A-7DC0-48BE-B6AB-B701B637ADD2}" type="parTrans" cxnId="{52DB7E51-A25F-441F-8B7A-BE129794D552}">
      <dgm:prSet/>
      <dgm:spPr/>
      <dgm:t>
        <a:bodyPr/>
        <a:lstStyle/>
        <a:p>
          <a:pPr rtl="1"/>
          <a:endParaRPr lang="he-IL"/>
        </a:p>
      </dgm:t>
    </dgm:pt>
    <dgm:pt modelId="{821FC8FB-1AF8-4966-BC07-C45D0F72EE74}">
      <dgm:prSet/>
      <dgm:spPr/>
      <dgm:t>
        <a:bodyPr/>
        <a:lstStyle/>
        <a:p>
          <a:pPr rtl="1"/>
          <a:r>
            <a:rPr lang="he-IL" b="1"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b="1" dirty="0" err="1"/>
            <a:t>ית</a:t>
          </a:r>
          <a:r>
            <a:rPr lang="he-IL" b="1" dirty="0"/>
            <a:t>' – אף לא לרגע?! </a:t>
          </a:r>
          <a:endParaRPr lang="he-IL" dirty="0"/>
        </a:p>
      </dgm:t>
    </dgm:pt>
    <dgm:pt modelId="{4425CB5E-775C-4C7E-80EB-2ED66AA91063}" type="sibTrans" cxnId="{F5A07076-F18C-435A-B32E-7F59A3BDCCBA}">
      <dgm:prSet/>
      <dgm:spPr/>
      <dgm:t>
        <a:bodyPr/>
        <a:lstStyle/>
        <a:p>
          <a:pPr rtl="1"/>
          <a:endParaRPr lang="he-IL"/>
        </a:p>
      </dgm:t>
    </dgm:pt>
    <dgm:pt modelId="{D9270AE8-932A-4C25-9510-9A83259E7CBD}" type="parTrans" cxnId="{F5A07076-F18C-435A-B32E-7F59A3BDCCBA}">
      <dgm:prSet/>
      <dgm:spPr/>
      <dgm:t>
        <a:bodyPr/>
        <a:lstStyle/>
        <a:p>
          <a:pPr rtl="1"/>
          <a:endParaRPr lang="he-IL"/>
        </a:p>
      </dgm:t>
    </dgm:pt>
    <dgm:pt modelId="{D808DBBA-232C-41A0-AB46-56C7AA9E88FC}" type="pres">
      <dgm:prSet presAssocID="{28150539-729E-42AB-BBEA-5A134282751E}" presName="Name0" presStyleCnt="0">
        <dgm:presLayoutVars>
          <dgm:chMax val="7"/>
          <dgm:dir/>
          <dgm:animLvl val="lvl"/>
          <dgm:resizeHandles val="exact"/>
        </dgm:presLayoutVars>
      </dgm:prSet>
      <dgm:spPr/>
    </dgm:pt>
    <dgm:pt modelId="{6F24201A-23BB-4E92-84AB-4D295D943E01}" type="pres">
      <dgm:prSet presAssocID="{6D9FC2B2-10FE-435F-B7B6-8DD8C1633D85}" presName="circle1" presStyleLbl="node1" presStyleIdx="0" presStyleCnt="6"/>
      <dgm:spPr/>
    </dgm:pt>
    <dgm:pt modelId="{C82AC345-6C90-4252-BF23-0EDCA1A6A0B2}" type="pres">
      <dgm:prSet presAssocID="{6D9FC2B2-10FE-435F-B7B6-8DD8C1633D85}" presName="space" presStyleCnt="0"/>
      <dgm:spPr/>
    </dgm:pt>
    <dgm:pt modelId="{FB2AD841-D133-493E-96A0-6E31882234EA}" type="pres">
      <dgm:prSet presAssocID="{6D9FC2B2-10FE-435F-B7B6-8DD8C1633D85}" presName="rect1" presStyleLbl="alignAcc1" presStyleIdx="0" presStyleCnt="6"/>
      <dgm:spPr/>
    </dgm:pt>
    <dgm:pt modelId="{4A73479F-0F50-405F-BBC6-3342C709388B}" type="pres">
      <dgm:prSet presAssocID="{821FC8FB-1AF8-4966-BC07-C45D0F72EE74}" presName="vertSpace2" presStyleLbl="node1" presStyleIdx="0" presStyleCnt="6"/>
      <dgm:spPr/>
    </dgm:pt>
    <dgm:pt modelId="{AE0F1571-119F-47C9-84D7-86D4B4591E2C}" type="pres">
      <dgm:prSet presAssocID="{821FC8FB-1AF8-4966-BC07-C45D0F72EE74}" presName="circle2" presStyleLbl="node1" presStyleIdx="1" presStyleCnt="6"/>
      <dgm:spPr/>
    </dgm:pt>
    <dgm:pt modelId="{8715D251-987D-40F7-A5D7-FB0E3319E527}" type="pres">
      <dgm:prSet presAssocID="{821FC8FB-1AF8-4966-BC07-C45D0F72EE74}" presName="rect2" presStyleLbl="alignAcc1" presStyleIdx="1" presStyleCnt="6"/>
      <dgm:spPr/>
    </dgm:pt>
    <dgm:pt modelId="{6ED497EE-7F4E-4FA1-B880-A1380F5718A7}" type="pres">
      <dgm:prSet presAssocID="{9AFC5573-E0EC-455D-B329-7FB9976BF619}" presName="vertSpace3" presStyleLbl="node1" presStyleIdx="1" presStyleCnt="6"/>
      <dgm:spPr/>
    </dgm:pt>
    <dgm:pt modelId="{4AC3ACDD-514D-48C1-B69B-B7FCE1D99DF4}" type="pres">
      <dgm:prSet presAssocID="{9AFC5573-E0EC-455D-B329-7FB9976BF619}" presName="circle3" presStyleLbl="node1" presStyleIdx="2" presStyleCnt="6"/>
      <dgm:spPr/>
    </dgm:pt>
    <dgm:pt modelId="{7E2049E3-0967-482B-A60E-339B49163A50}" type="pres">
      <dgm:prSet presAssocID="{9AFC5573-E0EC-455D-B329-7FB9976BF619}" presName="rect3" presStyleLbl="alignAcc1" presStyleIdx="2" presStyleCnt="6"/>
      <dgm:spPr/>
    </dgm:pt>
    <dgm:pt modelId="{AFDA2036-AD84-4C2C-95E2-0E53F830A8EC}" type="pres">
      <dgm:prSet presAssocID="{ED4FBCF6-0DA8-4596-8963-5F4FA30BE2CC}" presName="vertSpace4" presStyleLbl="node1" presStyleIdx="2" presStyleCnt="6"/>
      <dgm:spPr/>
    </dgm:pt>
    <dgm:pt modelId="{3A0F4C3B-A5AF-490C-A836-C9CCE9135FD8}" type="pres">
      <dgm:prSet presAssocID="{ED4FBCF6-0DA8-4596-8963-5F4FA30BE2CC}" presName="circle4" presStyleLbl="node1" presStyleIdx="3" presStyleCnt="6"/>
      <dgm:spPr/>
    </dgm:pt>
    <dgm:pt modelId="{66D7C0C6-DCF5-4F85-9815-E892EB6381C1}" type="pres">
      <dgm:prSet presAssocID="{ED4FBCF6-0DA8-4596-8963-5F4FA30BE2CC}" presName="rect4" presStyleLbl="alignAcc1" presStyleIdx="3" presStyleCnt="6"/>
      <dgm:spPr/>
    </dgm:pt>
    <dgm:pt modelId="{02BE9BB1-E8C5-497D-8FBD-AA6AAD0C704B}" type="pres">
      <dgm:prSet presAssocID="{3CDA36FC-6248-4533-9036-4CA68E15D66D}" presName="vertSpace5" presStyleLbl="node1" presStyleIdx="3" presStyleCnt="6"/>
      <dgm:spPr/>
    </dgm:pt>
    <dgm:pt modelId="{D3B81FDA-672F-42A3-8336-025939251AD5}" type="pres">
      <dgm:prSet presAssocID="{3CDA36FC-6248-4533-9036-4CA68E15D66D}" presName="circle5" presStyleLbl="node1" presStyleIdx="4" presStyleCnt="6"/>
      <dgm:spPr/>
    </dgm:pt>
    <dgm:pt modelId="{BBAE1DA3-C03A-49FE-8A5C-7A83C1289FD1}" type="pres">
      <dgm:prSet presAssocID="{3CDA36FC-6248-4533-9036-4CA68E15D66D}" presName="rect5" presStyleLbl="alignAcc1" presStyleIdx="4" presStyleCnt="6"/>
      <dgm:spPr/>
    </dgm:pt>
    <dgm:pt modelId="{E546D162-5584-461E-A57D-82887F2A901F}" type="pres">
      <dgm:prSet presAssocID="{7CDCBFBA-0665-48A8-802E-EC51C5228412}" presName="vertSpace6" presStyleLbl="node1" presStyleIdx="4" presStyleCnt="6"/>
      <dgm:spPr/>
    </dgm:pt>
    <dgm:pt modelId="{5B0CAA24-C326-42E7-B9E5-6A3B3102B0BC}" type="pres">
      <dgm:prSet presAssocID="{7CDCBFBA-0665-48A8-802E-EC51C5228412}" presName="circle6" presStyleLbl="node1" presStyleIdx="5" presStyleCnt="6"/>
      <dgm:spPr/>
    </dgm:pt>
    <dgm:pt modelId="{69E7F6B1-6BB1-47C6-8820-EB3C554825CF}" type="pres">
      <dgm:prSet presAssocID="{7CDCBFBA-0665-48A8-802E-EC51C5228412}" presName="rect6" presStyleLbl="alignAcc1" presStyleIdx="5" presStyleCnt="6"/>
      <dgm:spPr/>
    </dgm:pt>
    <dgm:pt modelId="{6475C452-A28F-4DC0-88BA-28B9745738C7}" type="pres">
      <dgm:prSet presAssocID="{6D9FC2B2-10FE-435F-B7B6-8DD8C1633D85}" presName="rect1ParTxNoCh" presStyleLbl="alignAcc1" presStyleIdx="5" presStyleCnt="6">
        <dgm:presLayoutVars>
          <dgm:chMax val="1"/>
          <dgm:bulletEnabled val="1"/>
        </dgm:presLayoutVars>
      </dgm:prSet>
      <dgm:spPr/>
    </dgm:pt>
    <dgm:pt modelId="{B58EB8EC-D830-4DD9-904A-7E8A2F759675}" type="pres">
      <dgm:prSet presAssocID="{821FC8FB-1AF8-4966-BC07-C45D0F72EE74}" presName="rect2ParTxNoCh" presStyleLbl="alignAcc1" presStyleIdx="5" presStyleCnt="6">
        <dgm:presLayoutVars>
          <dgm:chMax val="1"/>
          <dgm:bulletEnabled val="1"/>
        </dgm:presLayoutVars>
      </dgm:prSet>
      <dgm:spPr/>
    </dgm:pt>
    <dgm:pt modelId="{981577F7-06D1-4635-96B3-79B0937D255C}" type="pres">
      <dgm:prSet presAssocID="{9AFC5573-E0EC-455D-B329-7FB9976BF619}" presName="rect3ParTxNoCh" presStyleLbl="alignAcc1" presStyleIdx="5" presStyleCnt="6">
        <dgm:presLayoutVars>
          <dgm:chMax val="1"/>
          <dgm:bulletEnabled val="1"/>
        </dgm:presLayoutVars>
      </dgm:prSet>
      <dgm:spPr/>
    </dgm:pt>
    <dgm:pt modelId="{A9E32132-1AC2-480C-B996-9E8A18C8E224}" type="pres">
      <dgm:prSet presAssocID="{ED4FBCF6-0DA8-4596-8963-5F4FA30BE2CC}" presName="rect4ParTxNoCh" presStyleLbl="alignAcc1" presStyleIdx="5" presStyleCnt="6">
        <dgm:presLayoutVars>
          <dgm:chMax val="1"/>
          <dgm:bulletEnabled val="1"/>
        </dgm:presLayoutVars>
      </dgm:prSet>
      <dgm:spPr/>
    </dgm:pt>
    <dgm:pt modelId="{97DED63B-716D-4910-8533-9D840E5DAD84}" type="pres">
      <dgm:prSet presAssocID="{3CDA36FC-6248-4533-9036-4CA68E15D66D}" presName="rect5ParTxNoCh" presStyleLbl="alignAcc1" presStyleIdx="5" presStyleCnt="6">
        <dgm:presLayoutVars>
          <dgm:chMax val="1"/>
          <dgm:bulletEnabled val="1"/>
        </dgm:presLayoutVars>
      </dgm:prSet>
      <dgm:spPr/>
    </dgm:pt>
    <dgm:pt modelId="{0E0A15BA-1CF0-4199-918A-015F0D419702}" type="pres">
      <dgm:prSet presAssocID="{7CDCBFBA-0665-48A8-802E-EC51C5228412}" presName="rect6ParTxNoCh" presStyleLbl="alignAcc1" presStyleIdx="5" presStyleCnt="6">
        <dgm:presLayoutVars>
          <dgm:chMax val="1"/>
          <dgm:bulletEnabled val="1"/>
        </dgm:presLayoutVars>
      </dgm:prSet>
      <dgm:spPr/>
    </dgm:pt>
  </dgm:ptLst>
  <dgm:cxnLst>
    <dgm:cxn modelId="{50AD430D-6491-4997-9B17-FCC59846D5CA}" type="presOf" srcId="{3CDA36FC-6248-4533-9036-4CA68E15D66D}" destId="{BBAE1DA3-C03A-49FE-8A5C-7A83C1289FD1}" srcOrd="0" destOrd="0" presId="urn:microsoft.com/office/officeart/2005/8/layout/target3"/>
    <dgm:cxn modelId="{61D0641F-5E08-4241-94AB-E4059F8DFE25}" type="presOf" srcId="{ED4FBCF6-0DA8-4596-8963-5F4FA30BE2CC}" destId="{A9E32132-1AC2-480C-B996-9E8A18C8E224}" srcOrd="1" destOrd="0" presId="urn:microsoft.com/office/officeart/2005/8/layout/target3"/>
    <dgm:cxn modelId="{B721DE22-EBC4-499A-A593-F19317D20973}" type="presOf" srcId="{7CDCBFBA-0665-48A8-802E-EC51C5228412}" destId="{0E0A15BA-1CF0-4199-918A-015F0D419702}" srcOrd="1" destOrd="0" presId="urn:microsoft.com/office/officeart/2005/8/layout/target3"/>
    <dgm:cxn modelId="{52CDFC29-A4DF-4272-8CE4-F3DA69B43413}" type="presOf" srcId="{9AFC5573-E0EC-455D-B329-7FB9976BF619}" destId="{981577F7-06D1-4635-96B3-79B0937D255C}" srcOrd="1" destOrd="0" presId="urn:microsoft.com/office/officeart/2005/8/layout/target3"/>
    <dgm:cxn modelId="{A1B2232A-3D86-4BB9-AC14-BC5C7CE41D16}" type="presOf" srcId="{3CDA36FC-6248-4533-9036-4CA68E15D66D}" destId="{97DED63B-716D-4910-8533-9D840E5DAD84}" srcOrd="1" destOrd="0" presId="urn:microsoft.com/office/officeart/2005/8/layout/target3"/>
    <dgm:cxn modelId="{CA24263E-AE2E-41D8-9B7D-E9978796C289}" type="presOf" srcId="{9AFC5573-E0EC-455D-B329-7FB9976BF619}" destId="{7E2049E3-0967-482B-A60E-339B49163A50}" srcOrd="0" destOrd="0" presId="urn:microsoft.com/office/officeart/2005/8/layout/target3"/>
    <dgm:cxn modelId="{3B76AB41-E1E4-4EF7-964E-65D79EC0DF8F}" type="presOf" srcId="{6D9FC2B2-10FE-435F-B7B6-8DD8C1633D85}" destId="{FB2AD841-D133-493E-96A0-6E31882234EA}" srcOrd="0" destOrd="0" presId="urn:microsoft.com/office/officeart/2005/8/layout/target3"/>
    <dgm:cxn modelId="{52DB7E51-A25F-441F-8B7A-BE129794D552}" srcId="{28150539-729E-42AB-BBEA-5A134282751E}" destId="{6D9FC2B2-10FE-435F-B7B6-8DD8C1633D85}" srcOrd="0" destOrd="0" parTransId="{B435281A-7DC0-48BE-B6AB-B701B637ADD2}" sibTransId="{8604C366-F3B9-4BE8-A526-653EEB619A8A}"/>
    <dgm:cxn modelId="{0C467F53-0E2F-458A-A6A3-AF92130A72B9}" srcId="{28150539-729E-42AB-BBEA-5A134282751E}" destId="{ED4FBCF6-0DA8-4596-8963-5F4FA30BE2CC}" srcOrd="3" destOrd="0" parTransId="{120C59FA-D739-4AED-B17F-C2B4E371C146}" sibTransId="{9DDC3642-67A1-4675-ABF6-01831D0B6EF8}"/>
    <dgm:cxn modelId="{6170B975-B80D-45F5-A82B-793A7741B258}" type="presOf" srcId="{821FC8FB-1AF8-4966-BC07-C45D0F72EE74}" destId="{8715D251-987D-40F7-A5D7-FB0E3319E527}" srcOrd="0" destOrd="0" presId="urn:microsoft.com/office/officeart/2005/8/layout/target3"/>
    <dgm:cxn modelId="{F5A07076-F18C-435A-B32E-7F59A3BDCCBA}" srcId="{28150539-729E-42AB-BBEA-5A134282751E}" destId="{821FC8FB-1AF8-4966-BC07-C45D0F72EE74}" srcOrd="1" destOrd="0" parTransId="{D9270AE8-932A-4C25-9510-9A83259E7CBD}" sibTransId="{4425CB5E-775C-4C7E-80EB-2ED66AA91063}"/>
    <dgm:cxn modelId="{1E2DF578-EEB2-4974-B6E4-CBE614B90FF9}" type="presOf" srcId="{28150539-729E-42AB-BBEA-5A134282751E}" destId="{D808DBBA-232C-41A0-AB46-56C7AA9E88FC}" srcOrd="0" destOrd="0" presId="urn:microsoft.com/office/officeart/2005/8/layout/target3"/>
    <dgm:cxn modelId="{C4F3657C-E62C-4F75-BF00-C954C32D561B}" type="presOf" srcId="{7CDCBFBA-0665-48A8-802E-EC51C5228412}" destId="{69E7F6B1-6BB1-47C6-8820-EB3C554825CF}" srcOrd="0" destOrd="0" presId="urn:microsoft.com/office/officeart/2005/8/layout/target3"/>
    <dgm:cxn modelId="{6077827D-27E2-4B02-A7D2-6DBC6544C5AC}" srcId="{28150539-729E-42AB-BBEA-5A134282751E}" destId="{7CDCBFBA-0665-48A8-802E-EC51C5228412}" srcOrd="5" destOrd="0" parTransId="{304DB269-8580-41B5-B440-04B924C85DAA}" sibTransId="{0B3C5B4D-D102-43E1-B68F-7E576106ED05}"/>
    <dgm:cxn modelId="{9BF4C57E-ADF5-49CE-B9E6-7FCBCF6F1C34}" type="presOf" srcId="{ED4FBCF6-0DA8-4596-8963-5F4FA30BE2CC}" destId="{66D7C0C6-DCF5-4F85-9815-E892EB6381C1}" srcOrd="0" destOrd="0" presId="urn:microsoft.com/office/officeart/2005/8/layout/target3"/>
    <dgm:cxn modelId="{D3807F8F-FBA7-42E5-BB99-9A76D31EF8A3}" srcId="{28150539-729E-42AB-BBEA-5A134282751E}" destId="{3CDA36FC-6248-4533-9036-4CA68E15D66D}" srcOrd="4" destOrd="0" parTransId="{DA04DE23-29DA-4D86-BD86-7FE937B74E41}" sibTransId="{FF37DD4A-418A-4FB8-AC4F-52151DD1AF27}"/>
    <dgm:cxn modelId="{DC69D290-59D3-4EFC-BD2D-E046F333B197}" type="presOf" srcId="{6D9FC2B2-10FE-435F-B7B6-8DD8C1633D85}" destId="{6475C452-A28F-4DC0-88BA-28B9745738C7}" srcOrd="1" destOrd="0" presId="urn:microsoft.com/office/officeart/2005/8/layout/target3"/>
    <dgm:cxn modelId="{D6ED92C4-D9C7-492B-ADAD-2DC183B9A13F}" type="presOf" srcId="{821FC8FB-1AF8-4966-BC07-C45D0F72EE74}" destId="{B58EB8EC-D830-4DD9-904A-7E8A2F759675}" srcOrd="1" destOrd="0" presId="urn:microsoft.com/office/officeart/2005/8/layout/target3"/>
    <dgm:cxn modelId="{CF0797ED-D8BC-4A66-AF9C-A3219F85EB74}" srcId="{28150539-729E-42AB-BBEA-5A134282751E}" destId="{9AFC5573-E0EC-455D-B329-7FB9976BF619}" srcOrd="2" destOrd="0" parTransId="{932E698C-5988-4E5C-B644-0AD0D28FB246}" sibTransId="{CFFABBF6-3D4D-4CB6-B587-F5D425356BC1}"/>
    <dgm:cxn modelId="{70F8FDAA-DE03-40A0-98CA-6831CABBCF57}" type="presParOf" srcId="{D808DBBA-232C-41A0-AB46-56C7AA9E88FC}" destId="{6F24201A-23BB-4E92-84AB-4D295D943E01}" srcOrd="0" destOrd="0" presId="urn:microsoft.com/office/officeart/2005/8/layout/target3"/>
    <dgm:cxn modelId="{1B4091E3-3159-429F-8290-3C3AFFA1D148}" type="presParOf" srcId="{D808DBBA-232C-41A0-AB46-56C7AA9E88FC}" destId="{C82AC345-6C90-4252-BF23-0EDCA1A6A0B2}" srcOrd="1" destOrd="0" presId="urn:microsoft.com/office/officeart/2005/8/layout/target3"/>
    <dgm:cxn modelId="{48E3DD32-4AA4-457C-8644-A3E7BC55CAAF}" type="presParOf" srcId="{D808DBBA-232C-41A0-AB46-56C7AA9E88FC}" destId="{FB2AD841-D133-493E-96A0-6E31882234EA}" srcOrd="2" destOrd="0" presId="urn:microsoft.com/office/officeart/2005/8/layout/target3"/>
    <dgm:cxn modelId="{7F77F5B1-AD28-47CF-8D9A-E6846959FDA0}" type="presParOf" srcId="{D808DBBA-232C-41A0-AB46-56C7AA9E88FC}" destId="{4A73479F-0F50-405F-BBC6-3342C709388B}" srcOrd="3" destOrd="0" presId="urn:microsoft.com/office/officeart/2005/8/layout/target3"/>
    <dgm:cxn modelId="{92CC334F-3E1C-419B-93CD-62625553DD6E}" type="presParOf" srcId="{D808DBBA-232C-41A0-AB46-56C7AA9E88FC}" destId="{AE0F1571-119F-47C9-84D7-86D4B4591E2C}" srcOrd="4" destOrd="0" presId="urn:microsoft.com/office/officeart/2005/8/layout/target3"/>
    <dgm:cxn modelId="{E922B1A3-E47B-49E8-A3DC-29C16DEA65C3}" type="presParOf" srcId="{D808DBBA-232C-41A0-AB46-56C7AA9E88FC}" destId="{8715D251-987D-40F7-A5D7-FB0E3319E527}" srcOrd="5" destOrd="0" presId="urn:microsoft.com/office/officeart/2005/8/layout/target3"/>
    <dgm:cxn modelId="{1CEB3E24-9C85-4187-B1F7-E3E9A79A0F0B}" type="presParOf" srcId="{D808DBBA-232C-41A0-AB46-56C7AA9E88FC}" destId="{6ED497EE-7F4E-4FA1-B880-A1380F5718A7}" srcOrd="6" destOrd="0" presId="urn:microsoft.com/office/officeart/2005/8/layout/target3"/>
    <dgm:cxn modelId="{58DAFA09-F887-49BF-A312-9CCB43BA2705}" type="presParOf" srcId="{D808DBBA-232C-41A0-AB46-56C7AA9E88FC}" destId="{4AC3ACDD-514D-48C1-B69B-B7FCE1D99DF4}" srcOrd="7" destOrd="0" presId="urn:microsoft.com/office/officeart/2005/8/layout/target3"/>
    <dgm:cxn modelId="{2E19E276-9878-440D-A86E-F0BE272B670D}" type="presParOf" srcId="{D808DBBA-232C-41A0-AB46-56C7AA9E88FC}" destId="{7E2049E3-0967-482B-A60E-339B49163A50}" srcOrd="8" destOrd="0" presId="urn:microsoft.com/office/officeart/2005/8/layout/target3"/>
    <dgm:cxn modelId="{69AA4009-73C3-473D-9D18-C9E819EDDD7F}" type="presParOf" srcId="{D808DBBA-232C-41A0-AB46-56C7AA9E88FC}" destId="{AFDA2036-AD84-4C2C-95E2-0E53F830A8EC}" srcOrd="9" destOrd="0" presId="urn:microsoft.com/office/officeart/2005/8/layout/target3"/>
    <dgm:cxn modelId="{A325CE66-8140-463F-B1FE-EB24B303395A}" type="presParOf" srcId="{D808DBBA-232C-41A0-AB46-56C7AA9E88FC}" destId="{3A0F4C3B-A5AF-490C-A836-C9CCE9135FD8}" srcOrd="10" destOrd="0" presId="urn:microsoft.com/office/officeart/2005/8/layout/target3"/>
    <dgm:cxn modelId="{15D06640-AFEF-4BE8-9CEC-E56481D5C0CF}" type="presParOf" srcId="{D808DBBA-232C-41A0-AB46-56C7AA9E88FC}" destId="{66D7C0C6-DCF5-4F85-9815-E892EB6381C1}" srcOrd="11" destOrd="0" presId="urn:microsoft.com/office/officeart/2005/8/layout/target3"/>
    <dgm:cxn modelId="{37846AE5-DA59-4759-A442-A2C9CA25A130}" type="presParOf" srcId="{D808DBBA-232C-41A0-AB46-56C7AA9E88FC}" destId="{02BE9BB1-E8C5-497D-8FBD-AA6AAD0C704B}" srcOrd="12" destOrd="0" presId="urn:microsoft.com/office/officeart/2005/8/layout/target3"/>
    <dgm:cxn modelId="{4B8DA862-2335-49C0-9562-A3101D824EEC}" type="presParOf" srcId="{D808DBBA-232C-41A0-AB46-56C7AA9E88FC}" destId="{D3B81FDA-672F-42A3-8336-025939251AD5}" srcOrd="13" destOrd="0" presId="urn:microsoft.com/office/officeart/2005/8/layout/target3"/>
    <dgm:cxn modelId="{452124A3-DE03-4D5E-AED8-478844C77A49}" type="presParOf" srcId="{D808DBBA-232C-41A0-AB46-56C7AA9E88FC}" destId="{BBAE1DA3-C03A-49FE-8A5C-7A83C1289FD1}" srcOrd="14" destOrd="0" presId="urn:microsoft.com/office/officeart/2005/8/layout/target3"/>
    <dgm:cxn modelId="{F5222734-CD17-42C1-94DE-8FDBA9032075}" type="presParOf" srcId="{D808DBBA-232C-41A0-AB46-56C7AA9E88FC}" destId="{E546D162-5584-461E-A57D-82887F2A901F}" srcOrd="15" destOrd="0" presId="urn:microsoft.com/office/officeart/2005/8/layout/target3"/>
    <dgm:cxn modelId="{906236E4-0AF9-4E97-88E9-7F3D93334A46}" type="presParOf" srcId="{D808DBBA-232C-41A0-AB46-56C7AA9E88FC}" destId="{5B0CAA24-C326-42E7-B9E5-6A3B3102B0BC}" srcOrd="16" destOrd="0" presId="urn:microsoft.com/office/officeart/2005/8/layout/target3"/>
    <dgm:cxn modelId="{059C3549-D0A0-46D2-9FBD-CA3A00D07D9E}" type="presParOf" srcId="{D808DBBA-232C-41A0-AB46-56C7AA9E88FC}" destId="{69E7F6B1-6BB1-47C6-8820-EB3C554825CF}" srcOrd="17" destOrd="0" presId="urn:microsoft.com/office/officeart/2005/8/layout/target3"/>
    <dgm:cxn modelId="{276066EC-661F-4197-8EFA-4E47A704A3D4}" type="presParOf" srcId="{D808DBBA-232C-41A0-AB46-56C7AA9E88FC}" destId="{6475C452-A28F-4DC0-88BA-28B9745738C7}" srcOrd="18" destOrd="0" presId="urn:microsoft.com/office/officeart/2005/8/layout/target3"/>
    <dgm:cxn modelId="{44B4EE77-1F63-44B7-B3C0-0BCB19AA14BB}" type="presParOf" srcId="{D808DBBA-232C-41A0-AB46-56C7AA9E88FC}" destId="{B58EB8EC-D830-4DD9-904A-7E8A2F759675}" srcOrd="19" destOrd="0" presId="urn:microsoft.com/office/officeart/2005/8/layout/target3"/>
    <dgm:cxn modelId="{942FF08E-A8F9-4259-8603-B0EDB4ABA5F2}" type="presParOf" srcId="{D808DBBA-232C-41A0-AB46-56C7AA9E88FC}" destId="{981577F7-06D1-4635-96B3-79B0937D255C}" srcOrd="20" destOrd="0" presId="urn:microsoft.com/office/officeart/2005/8/layout/target3"/>
    <dgm:cxn modelId="{CE7F778A-74CF-462B-9DAC-082EC7739D3A}" type="presParOf" srcId="{D808DBBA-232C-41A0-AB46-56C7AA9E88FC}" destId="{A9E32132-1AC2-480C-B996-9E8A18C8E224}" srcOrd="21" destOrd="0" presId="urn:microsoft.com/office/officeart/2005/8/layout/target3"/>
    <dgm:cxn modelId="{946A5ABF-5386-406A-B6E6-A843B60F32F4}" type="presParOf" srcId="{D808DBBA-232C-41A0-AB46-56C7AA9E88FC}" destId="{97DED63B-716D-4910-8533-9D840E5DAD84}" srcOrd="22" destOrd="0" presId="urn:microsoft.com/office/officeart/2005/8/layout/target3"/>
    <dgm:cxn modelId="{5FE6ED94-3DC9-4A63-9D77-0526EDC0160A}" type="presParOf" srcId="{D808DBBA-232C-41A0-AB46-56C7AA9E88FC}" destId="{0E0A15BA-1CF0-4199-918A-015F0D419702}"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4201A-23BB-4E92-84AB-4D295D943E01}">
      <dsp:nvSpPr>
        <dsp:cNvPr id="0" name=""/>
        <dsp:cNvSpPr/>
      </dsp:nvSpPr>
      <dsp:spPr>
        <a:xfrm>
          <a:off x="0" y="0"/>
          <a:ext cx="5915891" cy="5915891"/>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2AD841-D133-493E-96A0-6E31882234EA}">
      <dsp:nvSpPr>
        <dsp:cNvPr id="0" name=""/>
        <dsp:cNvSpPr/>
      </dsp:nvSpPr>
      <dsp:spPr>
        <a:xfrm>
          <a:off x="2957945" y="0"/>
          <a:ext cx="7174345" cy="5915891"/>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והנה דרישה זו של התורה במצוות </a:t>
          </a:r>
          <a:r>
            <a:rPr lang="he-IL" sz="1400" b="1" kern="1200" dirty="0" err="1"/>
            <a:t>שויתי</a:t>
          </a:r>
          <a:r>
            <a:rPr lang="he-IL" sz="1400" b="1" kern="1200" dirty="0"/>
            <a:t> צריכה ביאור גדול: </a:t>
          </a:r>
          <a:endParaRPr lang="he-IL" sz="1400" kern="1200" dirty="0"/>
        </a:p>
      </dsp:txBody>
      <dsp:txXfrm>
        <a:off x="2957945" y="0"/>
        <a:ext cx="7174345" cy="739488"/>
      </dsp:txXfrm>
    </dsp:sp>
    <dsp:sp modelId="{AE0F1571-119F-47C9-84D7-86D4B4591E2C}">
      <dsp:nvSpPr>
        <dsp:cNvPr id="0" name=""/>
        <dsp:cNvSpPr/>
      </dsp:nvSpPr>
      <dsp:spPr>
        <a:xfrm>
          <a:off x="517641" y="739488"/>
          <a:ext cx="4880608" cy="488060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5D251-987D-40F7-A5D7-FB0E3319E527}">
      <dsp:nvSpPr>
        <dsp:cNvPr id="0" name=""/>
        <dsp:cNvSpPr/>
      </dsp:nvSpPr>
      <dsp:spPr>
        <a:xfrm>
          <a:off x="2957945" y="739488"/>
          <a:ext cx="7174345" cy="488060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sz="1400" b="1" kern="1200" dirty="0" err="1"/>
            <a:t>ית</a:t>
          </a:r>
          <a:r>
            <a:rPr lang="he-IL" sz="1400" b="1" kern="1200" dirty="0"/>
            <a:t>' – אף לא לרגע?! </a:t>
          </a:r>
          <a:endParaRPr lang="he-IL" sz="1400" kern="1200" dirty="0"/>
        </a:p>
      </dsp:txBody>
      <dsp:txXfrm>
        <a:off x="2957945" y="739488"/>
        <a:ext cx="7174345" cy="739488"/>
      </dsp:txXfrm>
    </dsp:sp>
    <dsp:sp modelId="{4AC3ACDD-514D-48C1-B69B-B7FCE1D99DF4}">
      <dsp:nvSpPr>
        <dsp:cNvPr id="0" name=""/>
        <dsp:cNvSpPr/>
      </dsp:nvSpPr>
      <dsp:spPr>
        <a:xfrm>
          <a:off x="1035282" y="1478976"/>
          <a:ext cx="3845325" cy="384532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049E3-0967-482B-A60E-339B49163A50}">
      <dsp:nvSpPr>
        <dsp:cNvPr id="0" name=""/>
        <dsp:cNvSpPr/>
      </dsp:nvSpPr>
      <dsp:spPr>
        <a:xfrm>
          <a:off x="2957945" y="1478976"/>
          <a:ext cx="7174345" cy="384532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קושיא זו מופיעה בספר דברי סופרים </a:t>
          </a:r>
          <a:r>
            <a:rPr lang="he-IL" sz="800" b="1" kern="1200" dirty="0"/>
            <a:t>(קונטרס </a:t>
          </a:r>
          <a:r>
            <a:rPr lang="he-IL" sz="800" b="1" kern="1200" dirty="0" err="1"/>
            <a:t>הזכרונות</a:t>
          </a:r>
          <a:r>
            <a:rPr lang="he-IL" sz="800" b="1" kern="1200" dirty="0"/>
            <a:t> מצוה א') </a:t>
          </a:r>
          <a:r>
            <a:rPr lang="he-IL" sz="1400" b="1" kern="1200" dirty="0" err="1"/>
            <a:t>להרב</a:t>
          </a:r>
          <a:r>
            <a:rPr lang="he-IL" sz="1400" b="1" kern="1200" dirty="0"/>
            <a:t> צדוק הכהן מלובלין זצ"ל.</a:t>
          </a:r>
          <a:endParaRPr lang="he-IL" sz="1400" kern="1200" dirty="0"/>
        </a:p>
      </dsp:txBody>
      <dsp:txXfrm>
        <a:off x="2957945" y="1478976"/>
        <a:ext cx="7174345" cy="739482"/>
      </dsp:txXfrm>
    </dsp:sp>
    <dsp:sp modelId="{3A0F4C3B-A5AF-490C-A836-C9CCE9135FD8}">
      <dsp:nvSpPr>
        <dsp:cNvPr id="0" name=""/>
        <dsp:cNvSpPr/>
      </dsp:nvSpPr>
      <dsp:spPr>
        <a:xfrm>
          <a:off x="1552921" y="2218459"/>
          <a:ext cx="2810048" cy="281004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7C0C6-DCF5-4F85-9815-E892EB6381C1}">
      <dsp:nvSpPr>
        <dsp:cNvPr id="0" name=""/>
        <dsp:cNvSpPr/>
      </dsp:nvSpPr>
      <dsp:spPr>
        <a:xfrm>
          <a:off x="2957945" y="2218459"/>
          <a:ext cx="7174345" cy="281004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ונראה שהכוונה במצות "</a:t>
          </a:r>
          <a:r>
            <a:rPr lang="he-IL" sz="1600" b="1" kern="1200" dirty="0" err="1">
              <a:solidFill>
                <a:schemeClr val="accent6">
                  <a:lumMod val="75000"/>
                </a:schemeClr>
              </a:solidFill>
            </a:rPr>
            <a:t>שויתי</a:t>
          </a:r>
          <a:r>
            <a:rPr lang="he-IL" sz="1600" b="1" kern="1200"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sp:txBody>
      <dsp:txXfrm>
        <a:off x="2957945" y="2218459"/>
        <a:ext cx="7174345" cy="739488"/>
      </dsp:txXfrm>
    </dsp:sp>
    <dsp:sp modelId="{D3B81FDA-672F-42A3-8336-025939251AD5}">
      <dsp:nvSpPr>
        <dsp:cNvPr id="0" name=""/>
        <dsp:cNvSpPr/>
      </dsp:nvSpPr>
      <dsp:spPr>
        <a:xfrm>
          <a:off x="2070562" y="2957947"/>
          <a:ext cx="1774765" cy="177476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E1DA3-C03A-49FE-8A5C-7A83C1289FD1}">
      <dsp:nvSpPr>
        <dsp:cNvPr id="0" name=""/>
        <dsp:cNvSpPr/>
      </dsp:nvSpPr>
      <dsp:spPr>
        <a:xfrm>
          <a:off x="2957945" y="2957947"/>
          <a:ext cx="7174345" cy="177476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sz="1400" b="1" kern="1200" dirty="0" err="1"/>
            <a:t>ית</a:t>
          </a:r>
          <a:r>
            <a:rPr lang="he-IL" sz="1400" b="1" kern="1200" dirty="0"/>
            <a:t>', ושכל מה שהוא </a:t>
          </a:r>
          <a:r>
            <a:rPr lang="he-IL" sz="1400" b="1" kern="1200" dirty="0" err="1"/>
            <a:t>ית</a:t>
          </a:r>
          <a:r>
            <a:rPr lang="he-IL" sz="1400" b="1" kern="1200" dirty="0"/>
            <a:t>' יחליט לעשות יהיה לטובתנו הגדולה ביותר. </a:t>
          </a:r>
          <a:endParaRPr lang="he-IL" sz="1400" kern="1200" dirty="0"/>
        </a:p>
      </dsp:txBody>
      <dsp:txXfrm>
        <a:off x="2957945" y="2957947"/>
        <a:ext cx="7174345" cy="739488"/>
      </dsp:txXfrm>
    </dsp:sp>
    <dsp:sp modelId="{5B0CAA24-C326-42E7-B9E5-6A3B3102B0BC}">
      <dsp:nvSpPr>
        <dsp:cNvPr id="0" name=""/>
        <dsp:cNvSpPr/>
      </dsp:nvSpPr>
      <dsp:spPr>
        <a:xfrm>
          <a:off x="2588204" y="3697435"/>
          <a:ext cx="739482" cy="73948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E7F6B1-6BB1-47C6-8820-EB3C554825CF}">
      <dsp:nvSpPr>
        <dsp:cNvPr id="0" name=""/>
        <dsp:cNvSpPr/>
      </dsp:nvSpPr>
      <dsp:spPr>
        <a:xfrm>
          <a:off x="2957945" y="3697435"/>
          <a:ext cx="7174345" cy="73948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מבט מואר זה על העולם של "</a:t>
          </a:r>
          <a:r>
            <a:rPr lang="he-IL" sz="1600" b="1" kern="1200" dirty="0" err="1">
              <a:solidFill>
                <a:schemeClr val="accent6">
                  <a:lumMod val="75000"/>
                </a:schemeClr>
              </a:solidFill>
            </a:rPr>
            <a:t>שויתי</a:t>
          </a:r>
          <a:r>
            <a:rPr lang="he-IL" sz="1600" b="1" kern="1200" dirty="0">
              <a:solidFill>
                <a:schemeClr val="accent6">
                  <a:lumMod val="75000"/>
                </a:schemeClr>
              </a:solidFill>
            </a:rPr>
            <a:t> ה'", קיים גם כאשר מחשבת האדם מרוכזת לגמרי על דבר המצריך את כל כוחות ריכוזו. </a:t>
          </a:r>
          <a:endParaRPr lang="he-IL" sz="1600" kern="1200" dirty="0">
            <a:solidFill>
              <a:schemeClr val="accent6">
                <a:lumMod val="75000"/>
              </a:schemeClr>
            </a:solidFill>
          </a:endParaRPr>
        </a:p>
      </dsp:txBody>
      <dsp:txXfrm>
        <a:off x="2957945" y="3697435"/>
        <a:ext cx="7174345" cy="73948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ח'/ניסן/תשפ"ד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מה זה שמחה?</a:t>
            </a:r>
          </a:p>
          <a:p>
            <a:r>
              <a:rPr lang="he-IL" dirty="0"/>
              <a:t>חשיבות השמחה ביהדות?</a:t>
            </a:r>
          </a:p>
          <a:p>
            <a:r>
              <a:rPr lang="he-IL" dirty="0"/>
              <a:t>האם זה חובה או רשות? והיכן נצטווינו?</a:t>
            </a:r>
          </a:p>
          <a:p>
            <a:r>
              <a:rPr lang="he-IL" dirty="0"/>
              <a:t>דרכים לשמחה.</a:t>
            </a:r>
          </a:p>
          <a:p>
            <a:r>
              <a:rPr lang="he-IL" dirty="0"/>
              <a:t>לחץ ופחד – ההיפך מהשמחה.</a:t>
            </a:r>
          </a:p>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2</a:t>
            </a:fld>
            <a:endParaRPr lang="he-IL"/>
          </a:p>
        </p:txBody>
      </p:sp>
    </p:spTree>
    <p:extLst>
      <p:ext uri="{BB962C8B-B14F-4D97-AF65-F5344CB8AC3E}">
        <p14:creationId xmlns:p14="http://schemas.microsoft.com/office/powerpoint/2010/main" val="357179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כיצד מרבים בשמחה?</a:t>
            </a:r>
          </a:p>
          <a:p>
            <a:r>
              <a:rPr lang="he-IL" dirty="0"/>
              <a:t>בביטויי שמחה.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למה לגבי אב – נאמרו גדרים כיצד למעט ואילו באדר אין גדרים?</a:t>
            </a:r>
          </a:p>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5</a:t>
            </a:fld>
            <a:endParaRPr lang="he-IL"/>
          </a:p>
        </p:txBody>
      </p:sp>
    </p:spTree>
    <p:extLst>
      <p:ext uri="{BB962C8B-B14F-4D97-AF65-F5344CB8AC3E}">
        <p14:creationId xmlns:p14="http://schemas.microsoft.com/office/powerpoint/2010/main" val="1046482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סיפור הצרה שנהפכה לישועה – סבא מאיר. </a:t>
            </a:r>
          </a:p>
          <a:p>
            <a:r>
              <a:rPr lang="he-IL" dirty="0"/>
              <a:t>זה השמחה של חודש אדר – שאנו יודעים שאין דבר רע, אלא כל רעה היא התחלה של דבר יותר טוב.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8</a:t>
            </a:fld>
            <a:endParaRPr lang="he-IL"/>
          </a:p>
        </p:txBody>
      </p:sp>
    </p:spTree>
    <p:extLst>
      <p:ext uri="{BB962C8B-B14F-4D97-AF65-F5344CB8AC3E}">
        <p14:creationId xmlns:p14="http://schemas.microsoft.com/office/powerpoint/2010/main" val="245251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ספר </a:t>
            </a:r>
            <a:r>
              <a:rPr lang="he-IL" dirty="0" err="1"/>
              <a:t>הזכרונות</a:t>
            </a:r>
            <a:r>
              <a:rPr lang="he-IL" dirty="0"/>
              <a:t>- כיצד קרה הנס על ידי שפתחו את ספר </a:t>
            </a:r>
            <a:r>
              <a:rPr lang="he-IL" dirty="0" err="1"/>
              <a:t>הזכרונות</a:t>
            </a:r>
            <a:r>
              <a:rPr lang="he-IL" dirty="0"/>
              <a:t>. </a:t>
            </a:r>
          </a:p>
          <a:p>
            <a:r>
              <a:rPr lang="he-IL" dirty="0"/>
              <a:t>וכך כל אדם שפותח את הספר שלו – יצליח להרוג את המן.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10</a:t>
            </a:fld>
            <a:endParaRPr lang="he-IL"/>
          </a:p>
        </p:txBody>
      </p:sp>
    </p:spTree>
    <p:extLst>
      <p:ext uri="{BB962C8B-B14F-4D97-AF65-F5344CB8AC3E}">
        <p14:creationId xmlns:p14="http://schemas.microsoft.com/office/powerpoint/2010/main" val="207980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הפסימי רואה את הקושי בכל הזדמנות </a:t>
            </a:r>
          </a:p>
          <a:p>
            <a:r>
              <a:rPr lang="he-IL" dirty="0"/>
              <a:t>והאופטימי רואה את ההזדמנות בכל קושי.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11</a:t>
            </a:fld>
            <a:endParaRPr lang="he-IL"/>
          </a:p>
        </p:txBody>
      </p:sp>
    </p:spTree>
    <p:extLst>
      <p:ext uri="{BB962C8B-B14F-4D97-AF65-F5344CB8AC3E}">
        <p14:creationId xmlns:p14="http://schemas.microsoft.com/office/powerpoint/2010/main" val="241174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צריך לדעת האדם בטבעו חושב שלילי </a:t>
            </a:r>
          </a:p>
          <a:p>
            <a:r>
              <a:rPr lang="he-IL" dirty="0"/>
              <a:t>ועל האדם לעמול כדי להצליח לחשוב באופן חיובי. </a:t>
            </a:r>
          </a:p>
          <a:p>
            <a:r>
              <a:rPr lang="he-IL" dirty="0"/>
              <a:t>לראות את העולם בצורה חיובית – זה עבודה ולא דבר קל. </a:t>
            </a:r>
          </a:p>
          <a:p>
            <a:r>
              <a:rPr lang="he-IL" dirty="0"/>
              <a:t>וזה הקשר בין המן הרשע מהמגילה לבין פרשת המן – שירד לעם ישראל במדבר. שבשניהם ראו את השלילי.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25</a:t>
            </a:fld>
            <a:endParaRPr lang="he-IL"/>
          </a:p>
        </p:txBody>
      </p:sp>
    </p:spTree>
    <p:extLst>
      <p:ext uri="{BB962C8B-B14F-4D97-AF65-F5344CB8AC3E}">
        <p14:creationId xmlns:p14="http://schemas.microsoft.com/office/powerpoint/2010/main" val="718410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סיפור על פורים המשולש קטן </a:t>
            </a:r>
            <a:r>
              <a:rPr lang="he-IL" dirty="0" err="1"/>
              <a:t>דפרזים</a:t>
            </a:r>
            <a:r>
              <a:rPr lang="he-IL" dirty="0"/>
              <a:t>.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26</a:t>
            </a:fld>
            <a:endParaRPr lang="he-IL"/>
          </a:p>
        </p:txBody>
      </p:sp>
    </p:spTree>
    <p:extLst>
      <p:ext uri="{BB962C8B-B14F-4D97-AF65-F5344CB8AC3E}">
        <p14:creationId xmlns:p14="http://schemas.microsoft.com/office/powerpoint/2010/main" val="3268144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זהו באמת חידוש גדול, בעוד שהפירוש הרגיל שזה יביא את הדבר, אנו רוצים להסביר שזה עצמו מצוות </a:t>
            </a:r>
            <a:r>
              <a:rPr lang="he-IL" dirty="0" err="1"/>
              <a:t>השויתי</a:t>
            </a:r>
            <a:r>
              <a:rPr lang="he-IL" dirty="0"/>
              <a:t>.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27</a:t>
            </a:fld>
            <a:endParaRPr lang="he-IL"/>
          </a:p>
        </p:txBody>
      </p:sp>
    </p:spTree>
    <p:extLst>
      <p:ext uri="{BB962C8B-B14F-4D97-AF65-F5344CB8AC3E}">
        <p14:creationId xmlns:p14="http://schemas.microsoft.com/office/powerpoint/2010/main" val="2742061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למדנו מכאן שיש מצווה באמת גדולה להיות בשמחה תמיד</a:t>
            </a:r>
          </a:p>
          <a:p>
            <a:r>
              <a:rPr lang="he-IL" dirty="0"/>
              <a:t>שכן השמחה התמידית כאשר היא נובעת מחמת ההרגשה שיש בורא עולם שמחפש תמיד איך להטיב עימי</a:t>
            </a:r>
          </a:p>
          <a:p>
            <a:r>
              <a:rPr lang="he-IL" dirty="0"/>
              <a:t>ועושה את כל הדברים שבעולם כדי שיהיה לנו טוב. הרי זה מצוות </a:t>
            </a:r>
            <a:r>
              <a:rPr lang="he-IL" dirty="0" err="1"/>
              <a:t>שויתי</a:t>
            </a:r>
            <a:r>
              <a:rPr lang="he-IL" dirty="0"/>
              <a:t> שהיא באמת מצווה גדולה עד מאוד כמובא בדברי </a:t>
            </a:r>
            <a:r>
              <a:rPr lang="he-IL" dirty="0" err="1"/>
              <a:t>הרמ"א</a:t>
            </a:r>
            <a:r>
              <a:rPr lang="he-IL" dirty="0"/>
              <a:t> בסימן א' שזה כל מעלת הצדיקים.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30</a:t>
            </a:fld>
            <a:endParaRPr lang="he-IL"/>
          </a:p>
        </p:txBody>
      </p:sp>
    </p:spTree>
    <p:extLst>
      <p:ext uri="{BB962C8B-B14F-4D97-AF65-F5344CB8AC3E}">
        <p14:creationId xmlns:p14="http://schemas.microsoft.com/office/powerpoint/2010/main" val="1598326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הצלחה אמיתית זה אדם שלומד להיות בשמחה – ללמוד לראות את הטוב שבעולם, לראות את העולם בצורה חיובית. </a:t>
            </a:r>
          </a:p>
          <a:p>
            <a:r>
              <a:rPr lang="he-IL" dirty="0"/>
              <a:t>מחמאות יש לומר על מידות של האדם, עדיף הרבה מאשר לומר על פעולות שאדם עושה. </a:t>
            </a:r>
          </a:p>
          <a:p>
            <a:r>
              <a:rPr lang="he-IL" dirty="0"/>
              <a:t>המתנה של הסובלים מחוסר קשב – הוא שהם </a:t>
            </a:r>
            <a:r>
              <a:rPr lang="he-IL" dirty="0" err="1"/>
              <a:t>חיבים</a:t>
            </a:r>
            <a:r>
              <a:rPr lang="he-IL" dirty="0"/>
              <a:t> לעשות רק מה שהם אוהבים. – ד"ר טל בן שחר.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31</a:t>
            </a:fld>
            <a:endParaRPr lang="he-IL"/>
          </a:p>
        </p:txBody>
      </p:sp>
    </p:spTree>
    <p:extLst>
      <p:ext uri="{BB962C8B-B14F-4D97-AF65-F5344CB8AC3E}">
        <p14:creationId xmlns:p14="http://schemas.microsoft.com/office/powerpoint/2010/main" val="176387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4/16/2024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4/16/2024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4/16/2024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4/16/2024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4/16/2024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4/16/2024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4/16/2024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4/16/2024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4/16/2024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4/16/2024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4/16/2024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4/16/2024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4/16/2024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4/16/2024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4/16/2024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4/16/2024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4/16/2024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4/16/2024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4/16/2024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4/16/2024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4/16/2024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4/16/2024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4/16/2024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4/16/2024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4/16/2024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4/16/2024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4/16/2024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4/16/2024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4/16/2024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4/16/2024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8" Type="http://schemas.openxmlformats.org/officeDocument/2006/relationships/hyperlink" Target="https://www.ncbi.nlm.nih.gov/pubmed/9695136" TargetMode="External"/><Relationship Id="rId13" Type="http://schemas.openxmlformats.org/officeDocument/2006/relationships/hyperlink" Target="https://www.ncbi.nlm.nih.gov/pmc/articles/PMC4724393/" TargetMode="External"/><Relationship Id="rId3" Type="http://schemas.openxmlformats.org/officeDocument/2006/relationships/hyperlink" Target="https://www.ncbi.nlm.nih.gov/pubmed/18374740" TargetMode="External"/><Relationship Id="rId7" Type="http://schemas.openxmlformats.org/officeDocument/2006/relationships/hyperlink" Target="https://www.ncbi.nlm.nih.gov/pubmed/16293394" TargetMode="External"/><Relationship Id="rId12" Type="http://schemas.openxmlformats.org/officeDocument/2006/relationships/hyperlink" Target="https://www.ncbi.nlm.nih.gov/pubmed/26048390" TargetMode="External"/><Relationship Id="rId2" Type="http://schemas.openxmlformats.org/officeDocument/2006/relationships/hyperlink" Target="https://www.ncbi.nlm.nih.gov/pmc/articles/PMC5387968/" TargetMode="External"/><Relationship Id="rId1" Type="http://schemas.openxmlformats.org/officeDocument/2006/relationships/slideLayout" Target="../slideLayouts/slideLayout2.xml"/><Relationship Id="rId6" Type="http://schemas.openxmlformats.org/officeDocument/2006/relationships/hyperlink" Target="https://www.ncbi.nlm.nih.gov/pubmed/17101814" TargetMode="External"/><Relationship Id="rId11" Type="http://schemas.openxmlformats.org/officeDocument/2006/relationships/hyperlink" Target="https://www.ncbi.nlm.nih.gov/pubmed/20164244" TargetMode="External"/><Relationship Id="rId5" Type="http://schemas.openxmlformats.org/officeDocument/2006/relationships/hyperlink" Target="https://www.ncbi.nlm.nih.gov/pubmed/15699534" TargetMode="External"/><Relationship Id="rId10" Type="http://schemas.openxmlformats.org/officeDocument/2006/relationships/hyperlink" Target="https://www.ncbi.nlm.nih.gov/pmc/articles/PMC1088362/" TargetMode="External"/><Relationship Id="rId4" Type="http://schemas.openxmlformats.org/officeDocument/2006/relationships/hyperlink" Target="https://www.ncbi.nlm.nih.gov/pubmed/12883117" TargetMode="External"/><Relationship Id="rId9" Type="http://schemas.openxmlformats.org/officeDocument/2006/relationships/hyperlink" Target="https://www.ncbi.nlm.nih.gov/pubmed/15992570" TargetMode="External"/><Relationship Id="rId14" Type="http://schemas.openxmlformats.org/officeDocument/2006/relationships/hyperlink" Target="https://www.ncbi.nlm.nih.gov/pubmed/18725425"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hyperlink" Target="https://news.walla.co.il/item/2677031" TargetMode="External"/><Relationship Id="rId2" Type="http://schemas.openxmlformats.org/officeDocument/2006/relationships/hyperlink" Target="https://worldpopulationreview.com/country-rankings/happiest-countries-in-the-world" TargetMode="External"/><Relationship Id="rId1" Type="http://schemas.openxmlformats.org/officeDocument/2006/relationships/slideLayout" Target="../slideLayouts/slideLayout29.xml"/><Relationship Id="rId5" Type="http://schemas.openxmlformats.org/officeDocument/2006/relationships/hyperlink" Target="https://worldhappiness.report/" TargetMode="External"/><Relationship Id="rId4" Type="http://schemas.openxmlformats.org/officeDocument/2006/relationships/hyperlink" Target="https://news.walla.co.il/item/2523238"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www.globes.co.il/news/article.aspx?did=1001441715" TargetMode="Externa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hyperlink" Target="https://www.nsf.org/" TargetMode="External"/><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8" Type="http://schemas.openxmlformats.org/officeDocument/2006/relationships/hyperlink" Target="https://he.wikiquote.org/wiki/%D7%94%D7%95%D7%9E%D7%A8%D7%95%D7%A1" TargetMode="External"/><Relationship Id="rId13" Type="http://schemas.openxmlformats.org/officeDocument/2006/relationships/hyperlink" Target="https://he.wikiquote.org/wiki/%D7%90%D7%94%D7%91%D7%94" TargetMode="External"/><Relationship Id="rId3" Type="http://schemas.openxmlformats.org/officeDocument/2006/relationships/hyperlink" Target="https://he.wikiquote.org/wiki/%D7%A7%D7%95%D7%A0%D7%A4%D7%95%D7%A6%D7%99%D7%95%D7%A1" TargetMode="External"/><Relationship Id="rId7" Type="http://schemas.openxmlformats.org/officeDocument/2006/relationships/hyperlink" Target="https://he.wikiquote.org/wiki/%D7%A0%D7%93%D7%99%D7%91%D7%95%D7%AA" TargetMode="External"/><Relationship Id="rId12" Type="http://schemas.openxmlformats.org/officeDocument/2006/relationships/hyperlink" Target="https://he.wikiquote.org/wiki/%D7%9E%D7%99%D7%A9%D7%9C_%D7%93%D7%94_%D7%9E%D7%95%D7%A0%D7%98%D7%9F" TargetMode="External"/><Relationship Id="rId17" Type="http://schemas.openxmlformats.org/officeDocument/2006/relationships/hyperlink" Target="https://he.wikiquote.org/wiki/%D7%96%D7%99%D7%92%D7%9E%D7%95%D7%A0%D7%93_%D7%A4%D7%A8%D7%95%D7%99%D7%93" TargetMode="External"/><Relationship Id="rId2" Type="http://schemas.openxmlformats.org/officeDocument/2006/relationships/notesSlide" Target="../notesSlides/notesSlide10.xml"/><Relationship Id="rId16" Type="http://schemas.openxmlformats.org/officeDocument/2006/relationships/hyperlink" Target="https://he.wikiquote.org/wiki/%D7%90%D7%9C%D7%91%D7%A8_%D7%A7%D7%90%D7%9E%D7%99" TargetMode="External"/><Relationship Id="rId1" Type="http://schemas.openxmlformats.org/officeDocument/2006/relationships/slideLayout" Target="../slideLayouts/slideLayout29.xml"/><Relationship Id="rId6" Type="http://schemas.openxmlformats.org/officeDocument/2006/relationships/hyperlink" Target="https://he.wikiquote.org/wiki/%D7%90%D7%A4%D7%99%D7%A7%D7%95%D7%A8%D7%95%D7%A1" TargetMode="External"/><Relationship Id="rId11" Type="http://schemas.openxmlformats.org/officeDocument/2006/relationships/hyperlink" Target="https://he.wikiquote.org/wiki/%D7%97%D7%99%D7%99%D7%9D" TargetMode="External"/><Relationship Id="rId5" Type="http://schemas.openxmlformats.org/officeDocument/2006/relationships/hyperlink" Target="https://he.wikiquote.org/wiki/%D7%A4%D7%95%D7%9C_%D7%90%D7%95%D7%A1%D7%98%D7%A8" TargetMode="External"/><Relationship Id="rId15" Type="http://schemas.openxmlformats.org/officeDocument/2006/relationships/hyperlink" Target="https://he.wikiquote.org/wiki/%D7%94%D7%A0%D7%A8%D7%99_%D7%9E%D7%99%D7%9C%D7%A8" TargetMode="External"/><Relationship Id="rId10" Type="http://schemas.openxmlformats.org/officeDocument/2006/relationships/hyperlink" Target="https://he.wikiquote.org/wiki/%D7%A4%D7%AA%D7%92%D7%9E%D7%99%D7%9D_%D7%90%D7%9E%D7%A8%D7%99%D7%A7%D7%A0%D7%99%D7%99%D7%9D" TargetMode="External"/><Relationship Id="rId4" Type="http://schemas.openxmlformats.org/officeDocument/2006/relationships/hyperlink" Target="https://he.wikiquote.org/wiki/%D7%A8%D7%A0%D7%94_%D7%93%D7%A7%D7%90%D7%A8%D7%98" TargetMode="External"/><Relationship Id="rId9" Type="http://schemas.openxmlformats.org/officeDocument/2006/relationships/hyperlink" Target="https://he.wikiquote.org/wiki/%D7%90%D7%99%D7%96%D7%95%D7%A4%D7%95%D7%A1" TargetMode="External"/><Relationship Id="rId14" Type="http://schemas.openxmlformats.org/officeDocument/2006/relationships/hyperlink" Target="https://he.wikipedia.org/wiki/%D7%90%D7%99%D7%9C%D7%9F_%D7%94%D7%99%D7%99%D7%98%D7%A0%D7%A8"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he.wikisource.org/wiki/%D7%AA%D7%A2%D7%A0%D7%99%D7%AA_%D7%9B%D7%98_%D7%90" TargetMode="External"/><Relationship Id="rId3" Type="http://schemas.openxmlformats.org/officeDocument/2006/relationships/hyperlink" Target="https://he.wikisource.org/wiki/%D7%9E%D7%A9%D7%9C%D7%99_%D7%98%D7%95_%D7%9C" TargetMode="External"/><Relationship Id="rId7" Type="http://schemas.openxmlformats.org/officeDocument/2006/relationships/hyperlink" Target="https://he.wikiquote.org/wiki/%D7%A0%D7%97%D7%9E%D7%9F_%D7%9E%D7%91%D7%A8%D7%A1%D7%9C%D7%91" TargetMode="External"/><Relationship Id="rId2" Type="http://schemas.openxmlformats.org/officeDocument/2006/relationships/hyperlink" Target="https://he.wikisource.org/wiki/%D7%9E%D7%A9%D7%A0%D7%94_%D7%90%D7%91%D7%95%D7%AA_%D7%93_%D7%90" TargetMode="External"/><Relationship Id="rId1" Type="http://schemas.openxmlformats.org/officeDocument/2006/relationships/slideLayout" Target="../slideLayouts/slideLayout29.xml"/><Relationship Id="rId6" Type="http://schemas.openxmlformats.org/officeDocument/2006/relationships/hyperlink" Target="https://he.wikiquote.org/wiki/%D7%94%D7%91%D7%A2%D7%9C_%D7%A9%D7%9D_%D7%98%D7%95%D7%91" TargetMode="External"/><Relationship Id="rId5" Type="http://schemas.openxmlformats.org/officeDocument/2006/relationships/hyperlink" Target="https://he.wikiquote.org/wiki/%D7%9E%D7%A1%D7%9B%D7%AA_%D7%9E%D7%95%D7%A2%D7%93_%D7%A7%D7%98%D7%9F" TargetMode="External"/><Relationship Id="rId4" Type="http://schemas.openxmlformats.org/officeDocument/2006/relationships/hyperlink" Target="https://he.wikiquote.org/wiki/%D7%9E%D7%A1%D7%9B%D7%AA_%D7%A9%D7%91%D7%A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3C986E4-5397-5DA4-0758-22EA0A138123}"/>
              </a:ext>
            </a:extLst>
          </p:cNvPr>
          <p:cNvSpPr>
            <a:spLocks noGrp="1"/>
          </p:cNvSpPr>
          <p:nvPr>
            <p:ph type="title"/>
          </p:nvPr>
        </p:nvSpPr>
        <p:spPr>
          <a:xfrm>
            <a:off x="677333" y="0"/>
            <a:ext cx="11233721" cy="905164"/>
          </a:xfrm>
        </p:spPr>
        <p:txBody>
          <a:bodyPr>
            <a:normAutofit/>
          </a:bodyPr>
          <a:lstStyle/>
          <a:p>
            <a:endParaRPr lang="he-IL" dirty="0"/>
          </a:p>
        </p:txBody>
      </p:sp>
      <p:pic>
        <p:nvPicPr>
          <p:cNvPr id="6" name="מציין מיקום תוכן 5">
            <a:extLst>
              <a:ext uri="{FF2B5EF4-FFF2-40B4-BE49-F238E27FC236}">
                <a16:creationId xmlns:a16="http://schemas.microsoft.com/office/drawing/2014/main" id="{B7301C52-AF46-AE3E-A83C-447A20AF1C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955" y="941388"/>
            <a:ext cx="9537840" cy="5916612"/>
          </a:xfrm>
        </p:spPr>
      </p:pic>
      <p:sp>
        <p:nvSpPr>
          <p:cNvPr id="4" name="מציין מיקום של מספר שקופית 3">
            <a:extLst>
              <a:ext uri="{FF2B5EF4-FFF2-40B4-BE49-F238E27FC236}">
                <a16:creationId xmlns:a16="http://schemas.microsoft.com/office/drawing/2014/main" id="{B50CF24C-E267-B7E8-D68E-CEDF318421D0}"/>
              </a:ext>
            </a:extLst>
          </p:cNvPr>
          <p:cNvSpPr>
            <a:spLocks noGrp="1"/>
          </p:cNvSpPr>
          <p:nvPr>
            <p:ph type="sldNum" sz="quarter" idx="12"/>
          </p:nvPr>
        </p:nvSpPr>
        <p:spPr/>
        <p:txBody>
          <a:bodyPr/>
          <a:lstStyle/>
          <a:p>
            <a:fld id="{519954A3-9DFD-4C44-94BA-B95130A3BA1C}" type="slidenum">
              <a:rPr lang="en-US" smtClean="0"/>
              <a:t>1</a:t>
            </a:fld>
            <a:endParaRPr lang="en-US" dirty="0"/>
          </a:p>
        </p:txBody>
      </p:sp>
      <p:sp>
        <p:nvSpPr>
          <p:cNvPr id="7" name="תיבת טקסט 6">
            <a:extLst>
              <a:ext uri="{FF2B5EF4-FFF2-40B4-BE49-F238E27FC236}">
                <a16:creationId xmlns:a16="http://schemas.microsoft.com/office/drawing/2014/main" id="{A9876598-C743-B2C3-8183-531BDE658ACF}"/>
              </a:ext>
            </a:extLst>
          </p:cNvPr>
          <p:cNvSpPr txBox="1"/>
          <p:nvPr/>
        </p:nvSpPr>
        <p:spPr>
          <a:xfrm>
            <a:off x="10161767" y="1176793"/>
            <a:ext cx="1916264" cy="3139321"/>
          </a:xfrm>
          <a:prstGeom prst="rect">
            <a:avLst/>
          </a:prstGeom>
          <a:noFill/>
        </p:spPr>
        <p:txBody>
          <a:bodyPr wrap="square" rtlCol="1">
            <a:spAutoFit/>
          </a:bodyPr>
          <a:lstStyle/>
          <a:p>
            <a:r>
              <a:rPr lang="he-IL" dirty="0">
                <a:highlight>
                  <a:srgbClr val="FFFF00"/>
                </a:highlight>
              </a:rPr>
              <a:t>אש מלהטת</a:t>
            </a:r>
            <a:r>
              <a:rPr lang="he-IL" b="1" dirty="0">
                <a:highlight>
                  <a:srgbClr val="FFFF00"/>
                </a:highlight>
              </a:rPr>
              <a:t>.</a:t>
            </a:r>
            <a:r>
              <a:rPr lang="he-IL" dirty="0">
                <a:highlight>
                  <a:srgbClr val="FFFF00"/>
                </a:highlight>
              </a:rPr>
              <a:t> תמונה נדירה </a:t>
            </a:r>
            <a:r>
              <a:rPr lang="he-IL" dirty="0" err="1">
                <a:highlight>
                  <a:srgbClr val="FFFF00"/>
                </a:highlight>
              </a:rPr>
              <a:t>מכ</a:t>
            </a:r>
            <a:r>
              <a:rPr lang="he-IL" dirty="0">
                <a:highlight>
                  <a:srgbClr val="FFFF00"/>
                </a:highlight>
              </a:rPr>
              <a:t>''ק </a:t>
            </a:r>
            <a:r>
              <a:rPr lang="he-IL" dirty="0" err="1">
                <a:highlight>
                  <a:srgbClr val="FFFF00"/>
                </a:highlight>
              </a:rPr>
              <a:t>גאב</a:t>
            </a:r>
            <a:r>
              <a:rPr lang="he-IL" dirty="0">
                <a:highlight>
                  <a:srgbClr val="FFFF00"/>
                </a:highlight>
              </a:rPr>
              <a:t>''ד </a:t>
            </a:r>
            <a:r>
              <a:rPr lang="he-IL" dirty="0" err="1">
                <a:highlight>
                  <a:srgbClr val="FFFF00"/>
                </a:highlight>
              </a:rPr>
              <a:t>מאקווא</a:t>
            </a:r>
            <a:r>
              <a:rPr lang="he-IL" dirty="0">
                <a:highlight>
                  <a:srgbClr val="FFFF00"/>
                </a:highlight>
              </a:rPr>
              <a:t> </a:t>
            </a:r>
            <a:r>
              <a:rPr lang="he-IL" dirty="0" err="1">
                <a:highlight>
                  <a:srgbClr val="FFFF00"/>
                </a:highlight>
              </a:rPr>
              <a:t>שליט''א</a:t>
            </a:r>
            <a:r>
              <a:rPr lang="he-IL" dirty="0">
                <a:highlight>
                  <a:srgbClr val="FFFF00"/>
                </a:highlight>
              </a:rPr>
              <a:t> בשמחת פורים בתחילת שנות הנהגתו, מימין נראה ה'פורים רב' </a:t>
            </a:r>
            <a:r>
              <a:rPr lang="he-IL" dirty="0" err="1">
                <a:highlight>
                  <a:srgbClr val="FFFF00"/>
                </a:highlight>
              </a:rPr>
              <a:t>הרה''ח</a:t>
            </a:r>
            <a:r>
              <a:rPr lang="he-IL" dirty="0">
                <a:highlight>
                  <a:srgbClr val="FFFF00"/>
                </a:highlight>
              </a:rPr>
              <a:t> ר' עקיבא מילר </a:t>
            </a:r>
            <a:r>
              <a:rPr lang="he-IL" dirty="0" err="1">
                <a:highlight>
                  <a:srgbClr val="FFFF00"/>
                </a:highlight>
              </a:rPr>
              <a:t>שליט''א</a:t>
            </a:r>
            <a:r>
              <a:rPr lang="he-IL" dirty="0">
                <a:highlight>
                  <a:srgbClr val="FFFF00"/>
                </a:highlight>
              </a:rPr>
              <a:t> מכפר אתא</a:t>
            </a:r>
          </a:p>
        </p:txBody>
      </p:sp>
    </p:spTree>
    <p:extLst>
      <p:ext uri="{BB962C8B-B14F-4D97-AF65-F5344CB8AC3E}">
        <p14:creationId xmlns:p14="http://schemas.microsoft.com/office/powerpoint/2010/main" val="5472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BE2AF30-A82D-E0DB-B36A-9314DEC6BC0C}"/>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1026" name="Picture 2" descr="ארבעת הורמוני  השמחה ואיך להפעיל אותם">
            <a:extLst>
              <a:ext uri="{FF2B5EF4-FFF2-40B4-BE49-F238E27FC236}">
                <a16:creationId xmlns:a16="http://schemas.microsoft.com/office/drawing/2014/main" id="{C160FE03-6FD4-E30B-4C59-6522793F9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76213"/>
            <a:ext cx="9753600" cy="650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845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כוח השמחה</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fontScale="92500" lnSpcReduction="10000"/>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השמחה – בריאות הנפש</a:t>
            </a:r>
          </a:p>
          <a:p>
            <a:r>
              <a:rPr lang="he-IL" sz="3600" dirty="0">
                <a:solidFill>
                  <a:srgbClr val="FF66FF"/>
                </a:solidFill>
                <a:highlight>
                  <a:srgbClr val="FFFF00"/>
                </a:highlight>
                <a:latin typeface="Aharoni" panose="02010803020104030203" pitchFamily="2" charset="-79"/>
                <a:cs typeface="Aharoni" panose="02010803020104030203" pitchFamily="2" charset="-79"/>
              </a:rPr>
              <a:t>השמחה – בריאות הגוף</a:t>
            </a:r>
          </a:p>
          <a:p>
            <a:r>
              <a:rPr lang="he-IL" sz="3600" dirty="0">
                <a:solidFill>
                  <a:srgbClr val="FF66FF"/>
                </a:solidFill>
                <a:highlight>
                  <a:srgbClr val="FFFF00"/>
                </a:highlight>
                <a:latin typeface="Aharoni" panose="02010803020104030203" pitchFamily="2" charset="-79"/>
                <a:cs typeface="Aharoni" panose="02010803020104030203" pitchFamily="2" charset="-79"/>
              </a:rPr>
              <a:t>השמחה – הופכת את המצוות לפי אלף</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3</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B6B6F6-2A00-764F-F803-1490AF4C3F91}"/>
              </a:ext>
            </a:extLst>
          </p:cNvPr>
          <p:cNvSpPr>
            <a:spLocks noGrp="1"/>
          </p:cNvSpPr>
          <p:nvPr>
            <p:ph type="title"/>
          </p:nvPr>
        </p:nvSpPr>
        <p:spPr/>
        <p:txBody>
          <a:bodyPr/>
          <a:lstStyle/>
          <a:p>
            <a:r>
              <a:rPr lang="he-IL" dirty="0"/>
              <a:t>עד מתי</a:t>
            </a:r>
          </a:p>
        </p:txBody>
      </p:sp>
      <p:sp>
        <p:nvSpPr>
          <p:cNvPr id="3" name="מציין מיקום תוכן 2">
            <a:extLst>
              <a:ext uri="{FF2B5EF4-FFF2-40B4-BE49-F238E27FC236}">
                <a16:creationId xmlns:a16="http://schemas.microsoft.com/office/drawing/2014/main" id="{BD37467B-B3F7-E7AC-549C-7A66BC1B0322}"/>
              </a:ext>
            </a:extLst>
          </p:cNvPr>
          <p:cNvSpPr>
            <a:spLocks noGrp="1"/>
          </p:cNvSpPr>
          <p:nvPr>
            <p:ph idx="1"/>
          </p:nvPr>
        </p:nvSpPr>
        <p:spPr/>
        <p:txBody>
          <a:bodyPr/>
          <a:lstStyle/>
          <a:p>
            <a:r>
              <a:rPr lang="he-IL" dirty="0"/>
              <a:t>'משנכנס אדר מרבים בשמחה' עד מתי מרבים? עד פורים או כל החודש?</a:t>
            </a:r>
          </a:p>
          <a:p>
            <a:endParaRPr lang="he-IL" dirty="0"/>
          </a:p>
          <a:p>
            <a:r>
              <a:rPr lang="he-IL" dirty="0" err="1"/>
              <a:t>דינא</a:t>
            </a:r>
            <a:r>
              <a:rPr lang="he-IL" dirty="0"/>
              <a:t> </a:t>
            </a:r>
            <a:r>
              <a:rPr lang="he-IL" dirty="0" err="1"/>
              <a:t>דגמרא</a:t>
            </a:r>
            <a:r>
              <a:rPr lang="he-IL" dirty="0"/>
              <a:t> (תענית </a:t>
            </a:r>
            <a:r>
              <a:rPr lang="he-IL" dirty="0" err="1"/>
              <a:t>כט</a:t>
            </a:r>
            <a:r>
              <a:rPr lang="he-IL" dirty="0"/>
              <a:t> א) הוא 'משנכנס אדר מרבים בשמחה' והביא זאת </a:t>
            </a:r>
            <a:r>
              <a:rPr lang="he-IL" dirty="0" err="1"/>
              <a:t>המשנ"ב</a:t>
            </a:r>
            <a:r>
              <a:rPr lang="he-IL" dirty="0"/>
              <a:t> בהלכות מגילה (סימן תרפו </a:t>
            </a:r>
            <a:r>
              <a:rPr lang="he-IL" dirty="0" err="1"/>
              <a:t>ס"ק</a:t>
            </a:r>
            <a:r>
              <a:rPr lang="he-IL" dirty="0"/>
              <a:t> ח).</a:t>
            </a:r>
          </a:p>
          <a:p>
            <a:endParaRPr lang="he-IL" dirty="0"/>
          </a:p>
          <a:p>
            <a:r>
              <a:rPr lang="he-IL" dirty="0"/>
              <a:t>ובדין זה של 'משנכנס אדר מרבים בשמחה' עד מתי יש להרבות בשמחה, האם עד פורים שזה עיקר השמחה ומטרתה, או כל החודש?</a:t>
            </a:r>
          </a:p>
          <a:p>
            <a:endParaRPr lang="he-IL" dirty="0"/>
          </a:p>
          <a:p>
            <a:r>
              <a:rPr lang="he-IL" dirty="0"/>
              <a:t>ב'אשל אברהם' (</a:t>
            </a:r>
            <a:r>
              <a:rPr lang="he-IL" dirty="0" err="1"/>
              <a:t>בוטשאטש</a:t>
            </a:r>
            <a:r>
              <a:rPr lang="he-IL" dirty="0"/>
              <a:t> ס"ב) כתב, שהכוונה היא שיש להרבות בשמחה כל החודש, וכן משמע מן הנאמר במגילת אסתר </a:t>
            </a:r>
            <a:r>
              <a:rPr lang="he-IL" dirty="0">
                <a:highlight>
                  <a:srgbClr val="00FFFF"/>
                </a:highlight>
              </a:rPr>
              <a:t>"והחודש אשר נהפך להם מיגון לשמחה"</a:t>
            </a:r>
            <a:r>
              <a:rPr lang="he-IL" dirty="0"/>
              <a:t>. וכן כתב החתם סופר (הגהות על </a:t>
            </a:r>
            <a:r>
              <a:rPr lang="he-IL" dirty="0" err="1"/>
              <a:t>השו"ע</a:t>
            </a:r>
            <a:r>
              <a:rPr lang="he-IL" dirty="0"/>
              <a:t> סי' תקנא </a:t>
            </a:r>
            <a:r>
              <a:rPr lang="he-IL" dirty="0" err="1"/>
              <a:t>ס"ק</a:t>
            </a:r>
            <a:r>
              <a:rPr lang="he-IL" dirty="0"/>
              <a:t> ב).</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968A8202-8068-3A75-F5CB-034ED6D04957}"/>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189477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A451031-7249-AE29-9B79-27B25801A9D8}"/>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6" name="תמונה 5">
            <a:extLst>
              <a:ext uri="{FF2B5EF4-FFF2-40B4-BE49-F238E27FC236}">
                <a16:creationId xmlns:a16="http://schemas.microsoft.com/office/drawing/2014/main" id="{D7A2941B-9011-D1EB-4829-F0DE66E9FCDB}"/>
              </a:ext>
            </a:extLst>
          </p:cNvPr>
          <p:cNvPicPr>
            <a:picLocks noChangeAspect="1"/>
          </p:cNvPicPr>
          <p:nvPr/>
        </p:nvPicPr>
        <p:blipFill>
          <a:blip r:embed="rId3"/>
          <a:stretch>
            <a:fillRect/>
          </a:stretch>
        </p:blipFill>
        <p:spPr>
          <a:xfrm>
            <a:off x="3629025" y="14287"/>
            <a:ext cx="4933950" cy="6829425"/>
          </a:xfrm>
          <a:prstGeom prst="rect">
            <a:avLst/>
          </a:prstGeom>
        </p:spPr>
      </p:pic>
    </p:spTree>
    <p:extLst>
      <p:ext uri="{BB962C8B-B14F-4D97-AF65-F5344CB8AC3E}">
        <p14:creationId xmlns:p14="http://schemas.microsoft.com/office/powerpoint/2010/main" val="3131248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200BFC-6297-0CAF-6758-CC9398BF5564}"/>
              </a:ext>
            </a:extLst>
          </p:cNvPr>
          <p:cNvSpPr>
            <a:spLocks noGrp="1"/>
          </p:cNvSpPr>
          <p:nvPr>
            <p:ph type="title"/>
          </p:nvPr>
        </p:nvSpPr>
        <p:spPr/>
        <p:txBody>
          <a:bodyPr>
            <a:normAutofit fontScale="90000"/>
          </a:bodyPr>
          <a:lstStyle/>
          <a:p>
            <a:r>
              <a:rPr lang="he-IL" dirty="0">
                <a:effectLst/>
                <a:latin typeface="Calibri" panose="020F0502020204030204" pitchFamily="34" charset="0"/>
                <a:ea typeface="Calibri" panose="020F0502020204030204" pitchFamily="34" charset="0"/>
              </a:rPr>
              <a:t>חודש קניני השמחה</a:t>
            </a:r>
            <a:br>
              <a:rPr lang="en-US"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EF9AAEE7-8C50-F069-1E12-A26D1EDFC9B2}"/>
              </a:ext>
            </a:extLst>
          </p:cNvPr>
          <p:cNvSpPr>
            <a:spLocks noGrp="1"/>
          </p:cNvSpPr>
          <p:nvPr>
            <p:ph idx="1"/>
          </p:nvPr>
        </p:nvSpPr>
        <p:spPr/>
        <p:txBody>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ישנה הלכה מחודשת מאוד, אלא שמחמת רוב פרסומה אפילו בקרב צעירי הצאן, אין רגילים לתת את הדעת לחידוש שבה. ז"ל </a:t>
            </a:r>
            <a:r>
              <a:rPr lang="he-IL" sz="1800" dirty="0" err="1">
                <a:effectLst/>
                <a:latin typeface="Calibri" panose="020F0502020204030204" pitchFamily="34" charset="0"/>
                <a:ea typeface="Calibri" panose="020F0502020204030204" pitchFamily="34" charset="0"/>
                <a:cs typeface="Arial" panose="020B0604020202020204" pitchFamily="34" charset="0"/>
              </a:rPr>
              <a:t>הגמ</a:t>
            </a:r>
            <a:r>
              <a:rPr lang="he-IL" sz="1800" dirty="0">
                <a:effectLst/>
                <a:latin typeface="Calibri" panose="020F0502020204030204" pitchFamily="34" charset="0"/>
                <a:ea typeface="Calibri" panose="020F0502020204030204" pitchFamily="34" charset="0"/>
                <a:cs typeface="Arial" panose="020B0604020202020204" pitchFamily="34" charset="0"/>
              </a:rPr>
              <a:t>' (תענית כ"ט.) "משנכנס אדר מרבין בשמחה". זהו </a:t>
            </a:r>
            <a:r>
              <a:rPr lang="he-IL" sz="1800" dirty="0" err="1">
                <a:effectLst/>
                <a:latin typeface="Calibri" panose="020F0502020204030204" pitchFamily="34" charset="0"/>
                <a:ea typeface="Calibri" panose="020F0502020204030204" pitchFamily="34" charset="0"/>
                <a:cs typeface="Arial" panose="020B0604020202020204" pitchFamily="34" charset="0"/>
              </a:rPr>
              <a:t>חזון</a:t>
            </a:r>
            <a:r>
              <a:rPr lang="he-IL" sz="1800" dirty="0">
                <a:effectLst/>
                <a:latin typeface="Calibri" panose="020F0502020204030204" pitchFamily="34" charset="0"/>
                <a:ea typeface="Calibri" panose="020F0502020204030204" pitchFamily="34" charset="0"/>
                <a:cs typeface="Arial" panose="020B0604020202020204" pitchFamily="34" charset="0"/>
              </a:rPr>
              <a:t> בלתי נפרץ שתאמר הלכה ביחס לחודש ולא ביחס לימים מסוימים בחודש.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והנה חז"ל (ספר יצירה פ"ה מ"ה) גילו לנו שישנה הקבלה בין מערכת הזמן לבין האדם, כשם שבאדם יש י"ב כחות [כגון שינה הילוך ראיה שמיעה וכו'] כך יש י"ב חודשים בשנה,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בנפש שכנגד חודש אדר הוא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השחוק. ללמדנו, שכל מי שחשקה נפשו להשתלם בעניין השמחה והשחוק, הזמן המסוגל ביותר לעבודה זו הוא חודש אדר.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כשם שיש קרקע הראויה יותר לגדל זיתים וכדו' (שבת פ"ה.) כך הוא ג"כ בעניין כחות הנפש, שיש חודש המסוגל לגדל שמחה! כשם שהמלך חפץ שישתמשו בכל קרקע לגידול היותר מתאים לה, כך המלך חפץ שינהגו בכל חודש כפי העניין המתאים לו. </a:t>
            </a:r>
            <a:r>
              <a:rPr lang="he-IL" sz="1800" b="1" dirty="0">
                <a:effectLst/>
                <a:latin typeface="Calibri" panose="020F0502020204030204" pitchFamily="34" charset="0"/>
                <a:ea typeface="Calibri" panose="020F0502020204030204" pitchFamily="34" charset="0"/>
                <a:cs typeface="Arial" panose="020B0604020202020204" pitchFamily="34" charset="0"/>
              </a:rPr>
              <a:t>א"כ חודש אדר הוא מתנה גדולה שנתנה לנו משמים למען נזכה להשתלם בעניין כה נחוץ ומשמעותי - השמחה</a:t>
            </a:r>
            <a:r>
              <a:rPr lang="he-IL" sz="1800" dirty="0">
                <a:effectLst/>
                <a:latin typeface="Calibri" panose="020F0502020204030204" pitchFamily="34" charset="0"/>
                <a:ea typeface="Calibri" panose="020F0502020204030204" pitchFamily="34" charset="0"/>
                <a:cs typeface="Arial" panose="020B0604020202020204" pitchFamily="34" charset="0"/>
              </a:rPr>
              <a:t>, והניגש כראוי לחודש אדר - יכול לרומם את כל מהלך חייו עד כדי מהפך של ממש...!!!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91762CB7-2679-276E-DAA6-7CD3FE6164A3}"/>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13546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B6B6F6-2A00-764F-F803-1490AF4C3F91}"/>
              </a:ext>
            </a:extLst>
          </p:cNvPr>
          <p:cNvSpPr>
            <a:spLocks noGrp="1"/>
          </p:cNvSpPr>
          <p:nvPr>
            <p:ph type="title"/>
          </p:nvPr>
        </p:nvSpPr>
        <p:spPr/>
        <p:txBody>
          <a:bodyPr/>
          <a:lstStyle/>
          <a:p>
            <a:r>
              <a:rPr lang="he-IL" dirty="0"/>
              <a:t>מגילה נקראת ב...</a:t>
            </a:r>
          </a:p>
        </p:txBody>
      </p:sp>
      <p:sp>
        <p:nvSpPr>
          <p:cNvPr id="3" name="מציין מיקום תוכן 2">
            <a:extLst>
              <a:ext uri="{FF2B5EF4-FFF2-40B4-BE49-F238E27FC236}">
                <a16:creationId xmlns:a16="http://schemas.microsoft.com/office/drawing/2014/main" id="{BD37467B-B3F7-E7AC-549C-7A66BC1B0322}"/>
              </a:ext>
            </a:extLst>
          </p:cNvPr>
          <p:cNvSpPr>
            <a:spLocks noGrp="1"/>
          </p:cNvSpPr>
          <p:nvPr>
            <p:ph idx="1"/>
          </p:nvPr>
        </p:nvSpPr>
        <p:spPr/>
        <p:txBody>
          <a:bodyPr>
            <a:normAutofit/>
          </a:bodyPr>
          <a:lstStyle/>
          <a:p>
            <a:r>
              <a:rPr lang="he-IL" dirty="0"/>
              <a:t>הקשה העמק ברכה כיצד פוסק להלכה </a:t>
            </a:r>
            <a:r>
              <a:rPr lang="he-IL" dirty="0" err="1"/>
              <a:t>הרמ"א</a:t>
            </a:r>
            <a:r>
              <a:rPr lang="he-IL" dirty="0"/>
              <a:t> את דברי הירושלמי שכתב בירושלמי פרק קמא </a:t>
            </a:r>
            <a:r>
              <a:rPr lang="he-IL" dirty="0" err="1"/>
              <a:t>דמגילה</a:t>
            </a:r>
            <a:r>
              <a:rPr lang="he-IL" dirty="0"/>
              <a:t> (ה"א) תניא כל החדש כשר לקריאת מגילה שנאמר (אסתר ט </a:t>
            </a:r>
            <a:r>
              <a:rPr lang="he-IL" dirty="0" err="1"/>
              <a:t>כב</a:t>
            </a:r>
            <a:r>
              <a:rPr lang="he-IL" dirty="0"/>
              <a:t>) והחדש אשר נהפך להם מיגון לשמחה.</a:t>
            </a:r>
            <a:endParaRPr lang="en-US" dirty="0"/>
          </a:p>
          <a:p>
            <a:r>
              <a:rPr lang="he-IL" dirty="0"/>
              <a:t>הרי בבלי מוכח לא כך, </a:t>
            </a:r>
            <a:r>
              <a:rPr lang="he-IL" dirty="0" err="1"/>
              <a:t>דהנה</a:t>
            </a:r>
            <a:r>
              <a:rPr lang="he-IL" dirty="0"/>
              <a:t> במשנה שנינו מגילה נקראת בי"א וכ"ו, ולכאורה משנה זו סותרת את דברי הירושלמי שכל החודש כשר? </a:t>
            </a:r>
          </a:p>
          <a:p>
            <a:r>
              <a:rPr lang="he-IL" dirty="0"/>
              <a:t> מתרץ מורנו ר' אליהו: באור הירושלמי הוא, שהרי נאמר "על כן קראו לימים האלו פורים על שם הפור". וכן יסד הפייטן "כי פור המן נהפך </a:t>
            </a:r>
            <a:r>
              <a:rPr lang="he-IL" dirty="0" err="1"/>
              <a:t>לפורינו</a:t>
            </a:r>
            <a:r>
              <a:rPr lang="he-IL" dirty="0"/>
              <a:t>". ויש להקשות אם כן שיקראו לימים האלה פור ומהו פורים? </a:t>
            </a:r>
          </a:p>
          <a:p>
            <a:r>
              <a:rPr lang="he-IL" dirty="0"/>
              <a:t>אלא הנה כשהמן הפיל את הפור עשה ב' גורלות: גורל אחד על "החודש" וגורל אחד על "היום". </a:t>
            </a:r>
            <a:r>
              <a:rPr lang="he-IL" dirty="0" err="1"/>
              <a:t>וכמש"נ</a:t>
            </a:r>
            <a:r>
              <a:rPr lang="he-IL" dirty="0"/>
              <a:t> הפיל פור וגו' מיום ליום ומחודש לחודש וגו'. וכשנהפך הפור לטובה, היה כאן התהפכות של ב' הגורלות. </a:t>
            </a:r>
            <a:endParaRPr lang="en-US" dirty="0"/>
          </a:p>
          <a:p>
            <a:r>
              <a:rPr lang="he-IL" dirty="0"/>
              <a:t>וזהו שדרשו בירושלמי </a:t>
            </a:r>
            <a:r>
              <a:rPr lang="he-IL" dirty="0" err="1"/>
              <a:t>ממש"נ</a:t>
            </a:r>
            <a:r>
              <a:rPr lang="he-IL" dirty="0"/>
              <a:t> והחודש אשר נהפך. ומעתה </a:t>
            </a:r>
            <a:r>
              <a:rPr lang="he-IL" dirty="0" err="1"/>
              <a:t>י"ל</a:t>
            </a:r>
            <a:r>
              <a:rPr lang="he-IL" dirty="0"/>
              <a:t> </a:t>
            </a:r>
            <a:r>
              <a:rPr lang="he-IL" dirty="0" err="1"/>
              <a:t>דלעולם</a:t>
            </a:r>
            <a:r>
              <a:rPr lang="he-IL" dirty="0"/>
              <a:t> כשתיקנו את פורים תיקנו שני דינים על ב' הגורלות. וכשקורא מתחילת החודש אז באמת לא קיים את כל </a:t>
            </a:r>
            <a:r>
              <a:rPr lang="he-IL" dirty="0" err="1"/>
              <a:t>המצוה</a:t>
            </a:r>
            <a:r>
              <a:rPr lang="he-IL" dirty="0"/>
              <a:t>, שהרי קיים רק את </a:t>
            </a:r>
            <a:r>
              <a:rPr lang="he-IL" dirty="0" err="1"/>
              <a:t>הענין</a:t>
            </a:r>
            <a:r>
              <a:rPr lang="he-IL" dirty="0"/>
              <a:t> של "והחודש". אלא </a:t>
            </a:r>
            <a:r>
              <a:rPr lang="he-IL" dirty="0" err="1"/>
              <a:t>דמ"מ</a:t>
            </a:r>
            <a:r>
              <a:rPr lang="he-IL" dirty="0"/>
              <a:t> התירו לקרוא אז למפרש בים, שיותר טוב שיקיים חלק אחד </a:t>
            </a:r>
            <a:r>
              <a:rPr lang="he-IL" dirty="0" err="1"/>
              <a:t>מהמצוה</a:t>
            </a:r>
            <a:r>
              <a:rPr lang="he-IL" dirty="0"/>
              <a:t> מאשר לא יקיים כלום.</a:t>
            </a:r>
            <a:endParaRPr lang="en-US" dirty="0"/>
          </a:p>
        </p:txBody>
      </p:sp>
      <p:sp>
        <p:nvSpPr>
          <p:cNvPr id="4" name="מציין מיקום של מספר שקופית 3">
            <a:extLst>
              <a:ext uri="{FF2B5EF4-FFF2-40B4-BE49-F238E27FC236}">
                <a16:creationId xmlns:a16="http://schemas.microsoft.com/office/drawing/2014/main" id="{968A8202-8068-3A75-F5CB-034ED6D04957}"/>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84252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B6B6F6-2A00-764F-F803-1490AF4C3F91}"/>
              </a:ext>
            </a:extLst>
          </p:cNvPr>
          <p:cNvSpPr>
            <a:spLocks noGrp="1"/>
          </p:cNvSpPr>
          <p:nvPr>
            <p:ph type="title"/>
          </p:nvPr>
        </p:nvSpPr>
        <p:spPr/>
        <p:txBody>
          <a:bodyPr/>
          <a:lstStyle/>
          <a:p>
            <a:r>
              <a:rPr lang="he-IL" dirty="0"/>
              <a:t>הסוף הוא התחלה</a:t>
            </a:r>
          </a:p>
        </p:txBody>
      </p:sp>
      <p:sp>
        <p:nvSpPr>
          <p:cNvPr id="3" name="מציין מיקום תוכן 2">
            <a:extLst>
              <a:ext uri="{FF2B5EF4-FFF2-40B4-BE49-F238E27FC236}">
                <a16:creationId xmlns:a16="http://schemas.microsoft.com/office/drawing/2014/main" id="{BD37467B-B3F7-E7AC-549C-7A66BC1B0322}"/>
              </a:ext>
            </a:extLst>
          </p:cNvPr>
          <p:cNvSpPr>
            <a:spLocks noGrp="1"/>
          </p:cNvSpPr>
          <p:nvPr>
            <p:ph idx="1"/>
          </p:nvPr>
        </p:nvSpPr>
        <p:spPr/>
        <p:txBody>
          <a:bodyPr>
            <a:normAutofit/>
          </a:bodyPr>
          <a:lstStyle/>
          <a:p>
            <a:r>
              <a:rPr lang="he-IL" dirty="0"/>
              <a:t>תלמוד בבלי </a:t>
            </a:r>
            <a:r>
              <a:rPr lang="he-IL" sz="900" dirty="0"/>
              <a:t>מסכת מגילה דף </a:t>
            </a:r>
            <a:r>
              <a:rPr lang="he-IL" sz="900" dirty="0" err="1"/>
              <a:t>יג</a:t>
            </a:r>
            <a:r>
              <a:rPr lang="he-IL" sz="900" dirty="0"/>
              <a:t> עמוד ב. </a:t>
            </a:r>
            <a:r>
              <a:rPr lang="he-IL" dirty="0"/>
              <a:t>הפיל פור הוא הגורל, תנא: כיון שנפל פור בחדש אדר שמח שמחה גדולה, אמר: נפל לי פור בירח שמת בו משה. ולא היה יודע שבשבעה באדר מת ובשבעה באדר נולד. </a:t>
            </a:r>
          </a:p>
          <a:p>
            <a:r>
              <a:rPr lang="he-IL" dirty="0"/>
              <a:t>המן חשב שחודש אדר שהוא סוף השנה – זה סימן שעכשיו הולך להיות סוף לעם ישראל. </a:t>
            </a:r>
          </a:p>
          <a:p>
            <a:r>
              <a:rPr lang="he-IL" dirty="0"/>
              <a:t>ולא ידע המן שאצל עם ישראל הסוף הוא הסימן להתחלה יותר גבוהה. </a:t>
            </a:r>
          </a:p>
          <a:p>
            <a:r>
              <a:rPr lang="he-IL" dirty="0"/>
              <a:t>לכן משה רבינו נולד ביום שבו מת, שכן המיתה היא הולדה חדשה יותר גבוהה. </a:t>
            </a:r>
          </a:p>
          <a:p>
            <a:r>
              <a:rPr lang="he-IL" dirty="0"/>
              <a:t>וזהו </a:t>
            </a:r>
            <a:r>
              <a:rPr lang="he-IL" dirty="0" err="1"/>
              <a:t>הנהפוכו</a:t>
            </a:r>
            <a:r>
              <a:rPr lang="he-IL" dirty="0"/>
              <a:t> של פורים שדווקא הצרה נהפכה לישועה גדולה. </a:t>
            </a:r>
            <a:endParaRPr lang="en-US" dirty="0"/>
          </a:p>
        </p:txBody>
      </p:sp>
      <p:sp>
        <p:nvSpPr>
          <p:cNvPr id="4" name="מציין מיקום של מספר שקופית 3">
            <a:extLst>
              <a:ext uri="{FF2B5EF4-FFF2-40B4-BE49-F238E27FC236}">
                <a16:creationId xmlns:a16="http://schemas.microsoft.com/office/drawing/2014/main" id="{968A8202-8068-3A75-F5CB-034ED6D04957}"/>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21736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שמחה = בריאות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001864"/>
            <a:ext cx="9698182" cy="5749919"/>
          </a:xfrm>
        </p:spPr>
        <p:txBody>
          <a:bodyPr>
            <a:normAutofit/>
          </a:bodyPr>
          <a:lstStyle/>
          <a:p>
            <a:pPr algn="r" fontAlgn="base"/>
            <a:r>
              <a:rPr lang="he-IL" sz="1200" b="1" i="0" dirty="0">
                <a:solidFill>
                  <a:srgbClr val="000000"/>
                </a:solidFill>
                <a:effectLst/>
                <a:latin typeface="arial" panose="020B0604020202020204" pitchFamily="34" charset="0"/>
              </a:rPr>
              <a:t>1) מקדמת אורח חיים בריא:</a:t>
            </a:r>
            <a:r>
              <a:rPr lang="he-IL" sz="1200" b="0" i="0" dirty="0">
                <a:solidFill>
                  <a:srgbClr val="000000"/>
                </a:solidFill>
                <a:effectLst/>
                <a:latin typeface="arial" panose="020B0604020202020204" pitchFamily="34" charset="0"/>
              </a:rPr>
              <a:t> מסתבר שאנשים שמחים נוטים לאכול בריא יותר ולשלב בתפריט כמויות גדולות יותר של פירות, ירקות ודגנים מלאים. </a:t>
            </a:r>
            <a:r>
              <a:rPr lang="he-IL" sz="1200" b="0" i="0" u="none" strike="noStrike" dirty="0">
                <a:solidFill>
                  <a:srgbClr val="000000"/>
                </a:solidFill>
                <a:effectLst/>
                <a:latin typeface="arial" panose="020B0604020202020204" pitchFamily="34" charset="0"/>
                <a:hlinkClick r:id="rId2"/>
              </a:rPr>
              <a:t>מחקר </a:t>
            </a:r>
            <a:r>
              <a:rPr lang="he-IL" sz="1200" b="0" i="0" dirty="0">
                <a:solidFill>
                  <a:srgbClr val="000000"/>
                </a:solidFill>
                <a:effectLst/>
                <a:latin typeface="arial" panose="020B0604020202020204" pitchFamily="34" charset="0"/>
              </a:rPr>
              <a:t>שבדק 7,000 אנשים, מצא כי השמחים שביניהם צרכו יותר פירות וירקות מהמשתתפים האחרים. ממצא נוסף מאותו מחקר היה שאנשים חיוביים עשו יותר פעילות גופנית.</a:t>
            </a:r>
          </a:p>
          <a:p>
            <a:pPr algn="r" fontAlgn="base"/>
            <a:r>
              <a:rPr lang="he-IL" sz="1200" b="0" i="0" dirty="0">
                <a:solidFill>
                  <a:srgbClr val="000000"/>
                </a:solidFill>
                <a:effectLst/>
                <a:latin typeface="arial" panose="020B0604020202020204" pitchFamily="34" charset="0"/>
              </a:rPr>
              <a:t> פעילות גופנית מסייעת לא רק לבניית מסת שריר (ששורפת יותר קלוריות במנוחה) ולחיזוק הגוף, היא משפרת את השינה ואת התפקוד </a:t>
            </a:r>
            <a:r>
              <a:rPr lang="he-IL" sz="1200" b="0" i="0" dirty="0" err="1">
                <a:solidFill>
                  <a:srgbClr val="000000"/>
                </a:solidFill>
                <a:effectLst/>
                <a:latin typeface="arial" panose="020B0604020202020204" pitchFamily="34" charset="0"/>
              </a:rPr>
              <a:t>הקוגניטבי</a:t>
            </a:r>
            <a:r>
              <a:rPr lang="he-IL" sz="1200" b="0" i="0" dirty="0">
                <a:solidFill>
                  <a:srgbClr val="000000"/>
                </a:solidFill>
                <a:effectLst/>
                <a:latin typeface="arial" panose="020B0604020202020204" pitchFamily="34" charset="0"/>
              </a:rPr>
              <a:t> שלנו. </a:t>
            </a:r>
            <a:r>
              <a:rPr lang="he-IL" sz="1200" b="0" i="0" u="none" strike="noStrike" dirty="0">
                <a:solidFill>
                  <a:srgbClr val="000000"/>
                </a:solidFill>
                <a:effectLst/>
                <a:latin typeface="arial" panose="020B0604020202020204" pitchFamily="34" charset="0"/>
                <a:hlinkClick r:id="rId3"/>
              </a:rPr>
              <a:t>מחקר אחר </a:t>
            </a:r>
            <a:r>
              <a:rPr lang="he-IL" sz="1200" b="0" i="0" dirty="0">
                <a:solidFill>
                  <a:srgbClr val="000000"/>
                </a:solidFill>
                <a:effectLst/>
                <a:latin typeface="arial" panose="020B0604020202020204" pitchFamily="34" charset="0"/>
              </a:rPr>
              <a:t>מצא כי אנשים שדיווחו על רמת אושר נמוכה, העידו כי הם סובלים יותר מבעיות שינה (קשיים בהירדמות, שינה רציפה ואיכותית) ב-47% מהמקרים.</a:t>
            </a:r>
          </a:p>
          <a:p>
            <a:pPr algn="r" fontAlgn="base"/>
            <a:r>
              <a:rPr lang="he-IL" sz="1200" b="0" i="0" dirty="0">
                <a:solidFill>
                  <a:srgbClr val="000000"/>
                </a:solidFill>
                <a:effectLst/>
                <a:latin typeface="arial" panose="020B0604020202020204" pitchFamily="34" charset="0"/>
              </a:rPr>
              <a:t> </a:t>
            </a:r>
            <a:r>
              <a:rPr lang="he-IL" sz="1200" b="1" i="0" dirty="0">
                <a:solidFill>
                  <a:srgbClr val="000000"/>
                </a:solidFill>
                <a:effectLst/>
                <a:latin typeface="arial" panose="020B0604020202020204" pitchFamily="34" charset="0"/>
              </a:rPr>
              <a:t>2) מחזקת את מערכת החיסון:</a:t>
            </a:r>
            <a:r>
              <a:rPr lang="he-IL" sz="1200" b="0" i="0" dirty="0">
                <a:solidFill>
                  <a:srgbClr val="000000"/>
                </a:solidFill>
                <a:effectLst/>
                <a:latin typeface="arial" panose="020B0604020202020204" pitchFamily="34" charset="0"/>
              </a:rPr>
              <a:t> מערכת חיסון חזקה היא מצרך יקר ערך ונראה כי רמת האושר שלכם יכולה להשפיע עליה. </a:t>
            </a:r>
            <a:r>
              <a:rPr lang="he-IL" sz="1200" b="0" i="0" u="none" strike="noStrike" dirty="0">
                <a:solidFill>
                  <a:srgbClr val="000000"/>
                </a:solidFill>
                <a:effectLst/>
                <a:latin typeface="arial" panose="020B0604020202020204" pitchFamily="34" charset="0"/>
                <a:hlinkClick r:id="rId4"/>
              </a:rPr>
              <a:t>מחקר </a:t>
            </a:r>
            <a:r>
              <a:rPr lang="he-IL" sz="1200" b="0" i="0" dirty="0">
                <a:solidFill>
                  <a:srgbClr val="000000"/>
                </a:solidFill>
                <a:effectLst/>
                <a:latin typeface="arial" panose="020B0604020202020204" pitchFamily="34" charset="0"/>
              </a:rPr>
              <a:t>שבדק 300 אנשים בריאים מצא כי אנשים עצובים יותר היו מועדים פי שלוש 'לחטוף צינון' מאלה שדיווחו כי הם מאושרים יותר. במחקר הזה, כל המשתתפים היו כאמור בריאים וקיבלו טיפות אף שהכילו וירוס. מחקרים נוספים לעיון אפשר למצוא </a:t>
            </a:r>
            <a:r>
              <a:rPr lang="he-IL" sz="1200" b="0" i="0" u="none" strike="noStrike" dirty="0">
                <a:solidFill>
                  <a:srgbClr val="000000"/>
                </a:solidFill>
                <a:effectLst/>
                <a:latin typeface="arial" panose="020B0604020202020204" pitchFamily="34" charset="0"/>
                <a:hlinkClick r:id="rId5"/>
              </a:rPr>
              <a:t>פה</a:t>
            </a:r>
            <a:r>
              <a:rPr lang="he-IL" sz="1200" b="0" i="0" dirty="0">
                <a:solidFill>
                  <a:srgbClr val="000000"/>
                </a:solidFill>
                <a:effectLst/>
                <a:latin typeface="arial" panose="020B0604020202020204" pitchFamily="34" charset="0"/>
              </a:rPr>
              <a:t> </a:t>
            </a:r>
            <a:r>
              <a:rPr lang="he-IL" sz="1200" b="0" i="0" u="none" strike="noStrike" dirty="0">
                <a:solidFill>
                  <a:srgbClr val="000000"/>
                </a:solidFill>
                <a:effectLst/>
                <a:latin typeface="arial" panose="020B0604020202020204" pitchFamily="34" charset="0"/>
                <a:hlinkClick r:id="rId6"/>
              </a:rPr>
              <a:t>ופה</a:t>
            </a:r>
            <a:r>
              <a:rPr lang="he-IL" sz="1200" b="0" i="0" dirty="0">
                <a:solidFill>
                  <a:srgbClr val="000000"/>
                </a:solidFill>
                <a:effectLst/>
                <a:latin typeface="arial" panose="020B0604020202020204" pitchFamily="34" charset="0"/>
              </a:rPr>
              <a:t>.</a:t>
            </a:r>
          </a:p>
          <a:p>
            <a:pPr algn="r" fontAlgn="base"/>
            <a:r>
              <a:rPr lang="he-IL" sz="1200" b="0" i="0" dirty="0">
                <a:solidFill>
                  <a:srgbClr val="000000"/>
                </a:solidFill>
                <a:effectLst/>
                <a:latin typeface="arial" panose="020B0604020202020204" pitchFamily="34" charset="0"/>
              </a:rPr>
              <a:t> אם מחקר השפעת אינו משכנע, אתם מוזמנים לקרוא </a:t>
            </a:r>
            <a:r>
              <a:rPr lang="he-IL" sz="1200" b="0" i="0" u="none" strike="noStrike" dirty="0">
                <a:solidFill>
                  <a:srgbClr val="000000"/>
                </a:solidFill>
                <a:effectLst/>
                <a:latin typeface="arial" panose="020B0604020202020204" pitchFamily="34" charset="0"/>
                <a:hlinkClick r:id="rId7"/>
              </a:rPr>
              <a:t>מחקר נוסף </a:t>
            </a:r>
            <a:r>
              <a:rPr lang="he-IL" sz="1200" b="0" i="0" dirty="0">
                <a:solidFill>
                  <a:srgbClr val="000000"/>
                </a:solidFill>
                <a:effectLst/>
                <a:latin typeface="arial" panose="020B0604020202020204" pitchFamily="34" charset="0"/>
              </a:rPr>
              <a:t>שבוצע על 81 סטודנטים. המשתתפים קיבלו חיסון נגד הפטיטיס </a:t>
            </a:r>
            <a:r>
              <a:rPr lang="en-US" sz="1200" b="0" i="0" dirty="0">
                <a:solidFill>
                  <a:srgbClr val="000000"/>
                </a:solidFill>
                <a:effectLst/>
                <a:latin typeface="arial" panose="020B0604020202020204" pitchFamily="34" charset="0"/>
              </a:rPr>
              <a:t>B, </a:t>
            </a:r>
            <a:r>
              <a:rPr lang="he-IL" sz="1200" b="0" i="0" dirty="0">
                <a:solidFill>
                  <a:srgbClr val="000000"/>
                </a:solidFill>
                <a:effectLst/>
                <a:latin typeface="arial" panose="020B0604020202020204" pitchFamily="34" charset="0"/>
              </a:rPr>
              <a:t>וירוס שתוסף את הכבד. גופם של הסטודנטים השמחים יותר ייצר כמעט פי שתיים יותר נוגדנים, סימן שמצביע על חוסן מערכת החיסון. הסיבה ומהות הקשר בין האושר לבין מערכת החיסון אינם מובנות עד הסוף, מה שבטוח שיש קשר לסעיף ראשון, לפיו אנשים מאושרים נוטים לאמץ התנהגויות שבין היתר מחזקות את מערכת החיסון (אכילה בריאה וספורט).</a:t>
            </a:r>
          </a:p>
          <a:p>
            <a:pPr algn="r" fontAlgn="base"/>
            <a:r>
              <a:rPr lang="he-IL" sz="1200" b="0" i="0" dirty="0">
                <a:solidFill>
                  <a:srgbClr val="000000"/>
                </a:solidFill>
                <a:effectLst/>
                <a:latin typeface="arial" panose="020B0604020202020204" pitchFamily="34" charset="0"/>
              </a:rPr>
              <a:t> </a:t>
            </a:r>
            <a:r>
              <a:rPr lang="he-IL" sz="1200" b="1" i="0" dirty="0">
                <a:solidFill>
                  <a:srgbClr val="000000"/>
                </a:solidFill>
                <a:effectLst/>
                <a:latin typeface="arial" panose="020B0604020202020204" pitchFamily="34" charset="0"/>
              </a:rPr>
              <a:t>3) מסייעת להתמודדות עם מתחים:</a:t>
            </a:r>
            <a:r>
              <a:rPr lang="he-IL" sz="1200" b="0" i="0" dirty="0">
                <a:solidFill>
                  <a:srgbClr val="000000"/>
                </a:solidFill>
                <a:effectLst/>
                <a:latin typeface="arial" panose="020B0604020202020204" pitchFamily="34" charset="0"/>
              </a:rPr>
              <a:t> האושר עשוי להוריד את רמות המתח והחרדה שמביאים לעליה של הורמון </a:t>
            </a:r>
            <a:r>
              <a:rPr lang="he-IL" sz="1200" b="0" i="0" dirty="0" err="1">
                <a:solidFill>
                  <a:srgbClr val="000000"/>
                </a:solidFill>
                <a:effectLst/>
                <a:latin typeface="arial" panose="020B0604020202020204" pitchFamily="34" charset="0"/>
              </a:rPr>
              <a:t>הקורטיזול</a:t>
            </a:r>
            <a:r>
              <a:rPr lang="he-IL" sz="1200" b="0" i="0" dirty="0">
                <a:solidFill>
                  <a:srgbClr val="000000"/>
                </a:solidFill>
                <a:effectLst/>
                <a:latin typeface="arial" panose="020B0604020202020204" pitchFamily="34" charset="0"/>
              </a:rPr>
              <a:t>. רמות </a:t>
            </a:r>
            <a:r>
              <a:rPr lang="he-IL" sz="1200" b="0" i="0" dirty="0" err="1">
                <a:solidFill>
                  <a:srgbClr val="000000"/>
                </a:solidFill>
                <a:effectLst/>
                <a:latin typeface="arial" panose="020B0604020202020204" pitchFamily="34" charset="0"/>
              </a:rPr>
              <a:t>קורטיזול</a:t>
            </a:r>
            <a:r>
              <a:rPr lang="he-IL" sz="1200" b="0" i="0" dirty="0">
                <a:solidFill>
                  <a:srgbClr val="000000"/>
                </a:solidFill>
                <a:effectLst/>
                <a:latin typeface="arial" panose="020B0604020202020204" pitchFamily="34" charset="0"/>
              </a:rPr>
              <a:t> גבוהות גורמות להפרעות שינה, לעלייה במשקל, לסוכרת מסוג 2 וללחץ דם גבוה. מחקרים כמו </a:t>
            </a:r>
            <a:r>
              <a:rPr lang="he-IL" sz="1200" b="0" i="0" u="none" strike="noStrike" dirty="0">
                <a:solidFill>
                  <a:srgbClr val="000000"/>
                </a:solidFill>
                <a:effectLst/>
                <a:latin typeface="arial" panose="020B0604020202020204" pitchFamily="34" charset="0"/>
                <a:hlinkClick r:id="rId8"/>
              </a:rPr>
              <a:t>זה</a:t>
            </a:r>
            <a:r>
              <a:rPr lang="he-IL" sz="1200" b="0" i="0" dirty="0">
                <a:solidFill>
                  <a:srgbClr val="000000"/>
                </a:solidFill>
                <a:effectLst/>
                <a:latin typeface="arial" panose="020B0604020202020204" pitchFamily="34" charset="0"/>
              </a:rPr>
              <a:t>, </a:t>
            </a:r>
            <a:r>
              <a:rPr lang="he-IL" sz="1200" b="0" i="0" u="none" strike="noStrike" dirty="0">
                <a:solidFill>
                  <a:srgbClr val="000000"/>
                </a:solidFill>
                <a:effectLst/>
                <a:latin typeface="arial" panose="020B0604020202020204" pitchFamily="34" charset="0"/>
                <a:hlinkClick r:id="rId9"/>
              </a:rPr>
              <a:t>זה</a:t>
            </a:r>
            <a:r>
              <a:rPr lang="he-IL" sz="1200" b="0" i="0" dirty="0">
                <a:solidFill>
                  <a:srgbClr val="000000"/>
                </a:solidFill>
                <a:effectLst/>
                <a:latin typeface="arial" panose="020B0604020202020204" pitchFamily="34" charset="0"/>
              </a:rPr>
              <a:t> או </a:t>
            </a:r>
            <a:r>
              <a:rPr lang="he-IL" sz="1200" b="0" i="0" u="none" strike="noStrike" dirty="0">
                <a:solidFill>
                  <a:srgbClr val="000000"/>
                </a:solidFill>
                <a:effectLst/>
                <a:latin typeface="arial" panose="020B0604020202020204" pitchFamily="34" charset="0"/>
                <a:hlinkClick r:id="rId8"/>
              </a:rPr>
              <a:t>זה</a:t>
            </a:r>
            <a:r>
              <a:rPr lang="he-IL" sz="1200" b="0" i="0" dirty="0">
                <a:solidFill>
                  <a:srgbClr val="000000"/>
                </a:solidFill>
                <a:effectLst/>
                <a:latin typeface="arial" panose="020B0604020202020204" pitchFamily="34" charset="0"/>
              </a:rPr>
              <a:t> מדגימים כי רמות הורמון הסטרס נוטות לרדת אצל אנשים מאושרים.</a:t>
            </a:r>
          </a:p>
          <a:p>
            <a:pPr algn="r" fontAlgn="base"/>
            <a:r>
              <a:rPr lang="he-IL" sz="1200" b="0" i="0" dirty="0">
                <a:solidFill>
                  <a:srgbClr val="000000"/>
                </a:solidFill>
                <a:effectLst/>
                <a:latin typeface="arial" panose="020B0604020202020204" pitchFamily="34" charset="0"/>
              </a:rPr>
              <a:t> </a:t>
            </a:r>
            <a:r>
              <a:rPr lang="he-IL" sz="1200" b="0" i="0" u="none" strike="noStrike" dirty="0">
                <a:solidFill>
                  <a:srgbClr val="000000"/>
                </a:solidFill>
                <a:effectLst/>
                <a:latin typeface="arial" panose="020B0604020202020204" pitchFamily="34" charset="0"/>
                <a:hlinkClick r:id="rId10"/>
              </a:rPr>
              <a:t>מחקר</a:t>
            </a:r>
            <a:r>
              <a:rPr lang="he-IL" sz="1200" b="0" i="0" dirty="0">
                <a:solidFill>
                  <a:srgbClr val="000000"/>
                </a:solidFill>
                <a:effectLst/>
                <a:latin typeface="arial" panose="020B0604020202020204" pitchFamily="34" charset="0"/>
              </a:rPr>
              <a:t> שבחן כ-200 משתתפים מצא כי המשתתפים השמחים יותר היו בעלי רמות </a:t>
            </a:r>
            <a:r>
              <a:rPr lang="he-IL" sz="1200" b="0" i="0" dirty="0" err="1">
                <a:solidFill>
                  <a:srgbClr val="000000"/>
                </a:solidFill>
                <a:effectLst/>
                <a:latin typeface="arial" panose="020B0604020202020204" pitchFamily="34" charset="0"/>
              </a:rPr>
              <a:t>קורטיזול</a:t>
            </a:r>
            <a:r>
              <a:rPr lang="he-IL" sz="1200" b="0" i="0" dirty="0">
                <a:solidFill>
                  <a:srgbClr val="000000"/>
                </a:solidFill>
                <a:effectLst/>
                <a:latin typeface="arial" panose="020B0604020202020204" pitchFamily="34" charset="0"/>
              </a:rPr>
              <a:t> נמוכות ב-32% מהמשתתפים האחרים. התוצאות חזרו על עצמן גם כעבור שלוש שנים.</a:t>
            </a:r>
          </a:p>
          <a:p>
            <a:pPr algn="r" fontAlgn="base"/>
            <a:r>
              <a:rPr lang="he-IL" sz="1200" b="0" i="0" dirty="0">
                <a:solidFill>
                  <a:srgbClr val="000000"/>
                </a:solidFill>
                <a:effectLst/>
                <a:latin typeface="arial" panose="020B0604020202020204" pitchFamily="34" charset="0"/>
              </a:rPr>
              <a:t> </a:t>
            </a:r>
            <a:r>
              <a:rPr lang="he-IL" sz="1200" b="1" i="0" dirty="0">
                <a:solidFill>
                  <a:srgbClr val="000000"/>
                </a:solidFill>
                <a:effectLst/>
                <a:latin typeface="arial" panose="020B0604020202020204" pitchFamily="34" charset="0"/>
              </a:rPr>
              <a:t>4) מגינה על הלב:</a:t>
            </a:r>
            <a:r>
              <a:rPr lang="he-IL" sz="1200" b="0" i="0" dirty="0">
                <a:solidFill>
                  <a:srgbClr val="000000"/>
                </a:solidFill>
                <a:effectLst/>
                <a:latin typeface="arial" panose="020B0604020202020204" pitchFamily="34" charset="0"/>
              </a:rPr>
              <a:t> שמחת החיים מפחיתה את לחץ הדם, מה שמהווה גורם סיכון עיקרי למחלות לב. </a:t>
            </a:r>
            <a:r>
              <a:rPr lang="he-IL" sz="1200" b="0" i="0" u="none" strike="noStrike" dirty="0">
                <a:solidFill>
                  <a:srgbClr val="000000"/>
                </a:solidFill>
                <a:effectLst/>
                <a:latin typeface="arial" panose="020B0604020202020204" pitchFamily="34" charset="0"/>
                <a:hlinkClick r:id="rId11"/>
              </a:rPr>
              <a:t>השמחה עשויה </a:t>
            </a:r>
            <a:r>
              <a:rPr lang="he-IL" sz="1200" b="0" i="0" dirty="0">
                <a:solidFill>
                  <a:srgbClr val="000000"/>
                </a:solidFill>
                <a:effectLst/>
                <a:latin typeface="arial" panose="020B0604020202020204" pitchFamily="34" charset="0"/>
              </a:rPr>
              <a:t>להפחית את הסיכון ללקות במחלת לב ב-22% ואף יותר, גם כאשר מורידים מהחישוב גורמי סיכון אחרים </a:t>
            </a:r>
            <a:r>
              <a:rPr lang="he-IL" sz="1200" b="0" i="0" dirty="0" err="1">
                <a:solidFill>
                  <a:srgbClr val="000000"/>
                </a:solidFill>
                <a:effectLst/>
                <a:latin typeface="arial" panose="020B0604020202020204" pitchFamily="34" charset="0"/>
              </a:rPr>
              <a:t>גדון</a:t>
            </a:r>
            <a:r>
              <a:rPr lang="he-IL" sz="1200" b="0" i="0" dirty="0">
                <a:solidFill>
                  <a:srgbClr val="000000"/>
                </a:solidFill>
                <a:effectLst/>
                <a:latin typeface="arial" panose="020B0604020202020204" pitchFamily="34" charset="0"/>
              </a:rPr>
              <a:t> גיל, רמות כולסטרול ולחץ דם.</a:t>
            </a:r>
          </a:p>
          <a:p>
            <a:pPr algn="r" fontAlgn="base"/>
            <a:r>
              <a:rPr lang="he-IL" sz="1200" b="0" i="0" dirty="0">
                <a:solidFill>
                  <a:srgbClr val="000000"/>
                </a:solidFill>
                <a:effectLst/>
                <a:latin typeface="arial" panose="020B0604020202020204" pitchFamily="34" charset="0"/>
              </a:rPr>
              <a:t> האושר מגן גם על אלה שכבר יש להם מחלת לב. </a:t>
            </a:r>
            <a:r>
              <a:rPr lang="he-IL" sz="1200" b="0" i="0" u="none" strike="noStrike" dirty="0">
                <a:solidFill>
                  <a:srgbClr val="000000"/>
                </a:solidFill>
                <a:effectLst/>
                <a:latin typeface="arial" panose="020B0604020202020204" pitchFamily="34" charset="0"/>
                <a:hlinkClick r:id="rId12"/>
              </a:rPr>
              <a:t>סקירה</a:t>
            </a:r>
            <a:r>
              <a:rPr lang="he-IL" sz="1200" b="0" i="0" dirty="0">
                <a:solidFill>
                  <a:srgbClr val="000000"/>
                </a:solidFill>
                <a:effectLst/>
                <a:latin typeface="arial" panose="020B0604020202020204" pitchFamily="34" charset="0"/>
              </a:rPr>
              <a:t> של 30 מחקרים מצאה כי הלך רוח חיובי אצל אנשים מבוגרים היה קשור בסיכון נמוך ב-11% למות מאותה מחלת לב. ייתכן וכל הטוב הזה הוא תוצאה חלקית של </a:t>
            </a:r>
            <a:r>
              <a:rPr lang="he-IL" sz="1200" b="0" i="0" dirty="0" err="1">
                <a:solidFill>
                  <a:srgbClr val="000000"/>
                </a:solidFill>
                <a:effectLst/>
                <a:latin typeface="arial" panose="020B0604020202020204" pitchFamily="34" charset="0"/>
              </a:rPr>
              <a:t>של</a:t>
            </a:r>
            <a:r>
              <a:rPr lang="he-IL" sz="1200" b="0" i="0" dirty="0">
                <a:solidFill>
                  <a:srgbClr val="000000"/>
                </a:solidFill>
                <a:effectLst/>
                <a:latin typeface="arial" panose="020B0604020202020204" pitchFamily="34" charset="0"/>
              </a:rPr>
              <a:t> פעילות גופנית, </a:t>
            </a:r>
            <a:r>
              <a:rPr lang="he-IL" sz="1200" b="0" i="0" dirty="0" err="1">
                <a:solidFill>
                  <a:srgbClr val="000000"/>
                </a:solidFill>
                <a:effectLst/>
                <a:latin typeface="arial" panose="020B0604020202020204" pitchFamily="34" charset="0"/>
              </a:rPr>
              <a:t>הימעות</a:t>
            </a:r>
            <a:r>
              <a:rPr lang="he-IL" sz="1200" b="0" i="0" dirty="0">
                <a:solidFill>
                  <a:srgbClr val="000000"/>
                </a:solidFill>
                <a:effectLst/>
                <a:latin typeface="arial" panose="020B0604020202020204" pitchFamily="34" charset="0"/>
              </a:rPr>
              <a:t> מעישון ואכילה בריאה אך גם אלה קשורים ברמות האושר של הפרט.</a:t>
            </a:r>
          </a:p>
          <a:p>
            <a:pPr algn="r" fontAlgn="base"/>
            <a:r>
              <a:rPr lang="he-IL" sz="1200" b="0" i="0" dirty="0">
                <a:solidFill>
                  <a:srgbClr val="000000"/>
                </a:solidFill>
                <a:effectLst/>
                <a:latin typeface="arial" panose="020B0604020202020204" pitchFamily="34" charset="0"/>
              </a:rPr>
              <a:t> </a:t>
            </a:r>
            <a:r>
              <a:rPr lang="he-IL" sz="1200" b="1" i="0" dirty="0">
                <a:solidFill>
                  <a:srgbClr val="000000"/>
                </a:solidFill>
                <a:effectLst/>
                <a:latin typeface="arial" panose="020B0604020202020204" pitchFamily="34" charset="0"/>
              </a:rPr>
              <a:t>5) מאריכה את החיים:</a:t>
            </a:r>
            <a:r>
              <a:rPr lang="he-IL" sz="1200" b="0" i="0" dirty="0">
                <a:solidFill>
                  <a:srgbClr val="000000"/>
                </a:solidFill>
                <a:effectLst/>
                <a:latin typeface="arial" panose="020B0604020202020204" pitchFamily="34" charset="0"/>
              </a:rPr>
              <a:t> אנשים שמחים חיים יותר. </a:t>
            </a:r>
            <a:r>
              <a:rPr lang="he-IL" sz="1200" b="0" i="0" u="none" strike="noStrike" dirty="0">
                <a:solidFill>
                  <a:srgbClr val="000000"/>
                </a:solidFill>
                <a:effectLst/>
                <a:latin typeface="arial" panose="020B0604020202020204" pitchFamily="34" charset="0"/>
                <a:hlinkClick r:id="rId13"/>
              </a:rPr>
              <a:t>מחקר</a:t>
            </a:r>
            <a:r>
              <a:rPr lang="he-IL" sz="1200" b="0" i="0" dirty="0">
                <a:solidFill>
                  <a:srgbClr val="000000"/>
                </a:solidFill>
                <a:effectLst/>
                <a:latin typeface="arial" panose="020B0604020202020204" pitchFamily="34" charset="0"/>
              </a:rPr>
              <a:t> שהתפרסם ב- 2015 ובדק 32 אלף אנשים לאורך 30 שנה, מצא כי אנשים מדוכאים היו בסיכון למות ב-14% יותר מהמשתתפים המאושרים. תוצאה דומה תועדה גם </a:t>
            </a:r>
            <a:r>
              <a:rPr lang="he-IL" sz="1200" b="0" i="0" u="none" strike="noStrike" dirty="0">
                <a:solidFill>
                  <a:srgbClr val="000000"/>
                </a:solidFill>
                <a:effectLst/>
                <a:latin typeface="arial" panose="020B0604020202020204" pitchFamily="34" charset="0"/>
                <a:hlinkClick r:id="rId14"/>
              </a:rPr>
              <a:t>בסקירה </a:t>
            </a:r>
            <a:r>
              <a:rPr lang="he-IL" sz="1200" b="0" i="0" dirty="0">
                <a:solidFill>
                  <a:srgbClr val="000000"/>
                </a:solidFill>
                <a:effectLst/>
                <a:latin typeface="arial" panose="020B0604020202020204" pitchFamily="34" charset="0"/>
              </a:rPr>
              <a:t>שסיכמה 70 מחקרים בנושא הקשר בין האושר לאריכות ימים.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8560A8-EEC7-55DE-E339-F1BABFCF8F96}"/>
              </a:ext>
            </a:extLst>
          </p:cNvPr>
          <p:cNvSpPr>
            <a:spLocks noGrp="1"/>
          </p:cNvSpPr>
          <p:nvPr>
            <p:ph type="title"/>
          </p:nvPr>
        </p:nvSpPr>
        <p:spPr/>
        <p:txBody>
          <a:bodyPr>
            <a:normAutofit fontScale="90000"/>
          </a:bodyPr>
          <a:lstStyle/>
          <a:p>
            <a:r>
              <a:rPr lang="he-IL"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כלים פרקטיים לשמחה </a:t>
            </a:r>
            <a:br>
              <a:rPr lang="en-US"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10277D1D-0B7D-282C-9CE7-0F8C612D9193}"/>
              </a:ext>
            </a:extLst>
          </p:cNvPr>
          <p:cNvSpPr>
            <a:spLocks noGrp="1"/>
          </p:cNvSpPr>
          <p:nvPr>
            <p:ph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הכלי הראשון הקל ביותר – דקה ביום של הודיה.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הכלי השני – לזכור את החסדים וההשגחה פרטית. כל יהודי צריך שיהיה לו מגילת אסתר שלו. כתבו לכם, תעשו חזרה על זה, תספרו את זה מידי פעם, תעבירו הלאה.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הכלי השלישי החשוב ביותר מבחינתי – צאו לחפש את אהבה, </a:t>
            </a:r>
            <a:r>
              <a:rPr lang="he-IL" sz="1800" dirty="0">
                <a:effectLst/>
                <a:latin typeface="Calibri" panose="020F0502020204030204" pitchFamily="34" charset="0"/>
                <a:ea typeface="Calibri" panose="020F0502020204030204" pitchFamily="34" charset="0"/>
                <a:cs typeface="Arial" panose="020B0604020202020204" pitchFamily="34" charset="0"/>
              </a:rPr>
              <a:t>אלוקים כתב בקריאת שמע ואהבת וציווה אותנו לאהוב אותו, לא בשביל שנקרא את זה, אלא בשביל שנחפש את אהבה. צאו לחיפושים...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E1B8823-27E7-5C14-0E08-B2570687B834}"/>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407724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mph" presetSubtype="0" fill="hold" grpId="0" nodeType="clickEffect">
                                  <p:stCondLst>
                                    <p:cond delay="0"/>
                                  </p:stCondLst>
                                  <p:childTnLst>
                                    <p:animRot by="21600000">
                                      <p:cBhvr>
                                        <p:cTn id="21" dur="225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F11729-A617-A5F2-AAF6-DDD0B8B0874F}"/>
              </a:ext>
            </a:extLst>
          </p:cNvPr>
          <p:cNvSpPr>
            <a:spLocks noGrp="1"/>
          </p:cNvSpPr>
          <p:nvPr>
            <p:ph type="title"/>
          </p:nvPr>
        </p:nvSpPr>
        <p:spPr/>
        <p:txBody>
          <a:bodyPr/>
          <a:lstStyle/>
          <a:p>
            <a:r>
              <a:rPr lang="he-IL" dirty="0"/>
              <a:t>מה גורם לאנשים להיות מאושרים?</a:t>
            </a:r>
          </a:p>
        </p:txBody>
      </p:sp>
      <p:sp>
        <p:nvSpPr>
          <p:cNvPr id="3" name="מציין מיקום תוכן 2">
            <a:extLst>
              <a:ext uri="{FF2B5EF4-FFF2-40B4-BE49-F238E27FC236}">
                <a16:creationId xmlns:a16="http://schemas.microsoft.com/office/drawing/2014/main" id="{EA17F7AB-19D2-C0CC-21DB-A3550DDC03C4}"/>
              </a:ext>
            </a:extLst>
          </p:cNvPr>
          <p:cNvSpPr>
            <a:spLocks noGrp="1"/>
          </p:cNvSpPr>
          <p:nvPr>
            <p:ph idx="1"/>
          </p:nvPr>
        </p:nvSpPr>
        <p:spPr/>
        <p:txBody>
          <a:bodyPr/>
          <a:lstStyle/>
          <a:p>
            <a:r>
              <a:rPr lang="he-IL" dirty="0"/>
              <a:t>אחד המחקרים המפורסמים בפסיכולוגיה החיובית שהשתמש בטכניקה זו, בחן את דפוסי החשיבה וההתנהגות של אנשים מאושרים ומצא שאנשים מאושרים:</a:t>
            </a:r>
          </a:p>
          <a:p>
            <a:endParaRPr lang="he-IL" dirty="0"/>
          </a:p>
          <a:p>
            <a:r>
              <a:rPr lang="he-IL" dirty="0"/>
              <a:t>מקדישים זמן ומטפחים את </a:t>
            </a:r>
            <a:r>
              <a:rPr lang="he-IL" dirty="0">
                <a:highlight>
                  <a:srgbClr val="FFFF00"/>
                </a:highlight>
              </a:rPr>
              <a:t>מערכות היחסים </a:t>
            </a:r>
            <a:r>
              <a:rPr lang="he-IL" dirty="0"/>
              <a:t>שלהם עם משפחה וחברים.</a:t>
            </a:r>
          </a:p>
          <a:p>
            <a:r>
              <a:rPr lang="he-IL" dirty="0"/>
              <a:t>קל להם </a:t>
            </a:r>
            <a:r>
              <a:rPr lang="he-IL" dirty="0">
                <a:highlight>
                  <a:srgbClr val="FFFF00"/>
                </a:highlight>
              </a:rPr>
              <a:t>להודות</a:t>
            </a:r>
            <a:r>
              <a:rPr lang="he-IL" dirty="0"/>
              <a:t> על כל מה שיש להם.</a:t>
            </a:r>
          </a:p>
          <a:p>
            <a:r>
              <a:rPr lang="he-IL" dirty="0"/>
              <a:t>מדמיינים את עתידם מתוך </a:t>
            </a:r>
            <a:r>
              <a:rPr lang="he-IL" dirty="0">
                <a:highlight>
                  <a:srgbClr val="FFFF00"/>
                </a:highlight>
              </a:rPr>
              <a:t>אופטימיות</a:t>
            </a:r>
            <a:r>
              <a:rPr lang="he-IL" dirty="0"/>
              <a:t>.</a:t>
            </a:r>
          </a:p>
          <a:p>
            <a:r>
              <a:rPr lang="he-IL" dirty="0"/>
              <a:t>הראשונים </a:t>
            </a:r>
            <a:r>
              <a:rPr lang="he-IL" dirty="0">
                <a:highlight>
                  <a:srgbClr val="FFFF00"/>
                </a:highlight>
              </a:rPr>
              <a:t>להגיש עזרה </a:t>
            </a:r>
            <a:r>
              <a:rPr lang="he-IL" dirty="0"/>
              <a:t>לעמיתים ולעוברי אורח.</a:t>
            </a:r>
          </a:p>
          <a:p>
            <a:r>
              <a:rPr lang="he-IL" dirty="0">
                <a:highlight>
                  <a:srgbClr val="FFFF00"/>
                </a:highlight>
              </a:rPr>
              <a:t>מתענגים על הנאות </a:t>
            </a:r>
            <a:r>
              <a:rPr lang="he-IL" dirty="0"/>
              <a:t>החיים ומנסים לחיות בהווה.</a:t>
            </a:r>
          </a:p>
          <a:p>
            <a:r>
              <a:rPr lang="he-IL" dirty="0">
                <a:highlight>
                  <a:srgbClr val="FFFF00"/>
                </a:highlight>
              </a:rPr>
              <a:t>מתעמלים</a:t>
            </a:r>
            <a:r>
              <a:rPr lang="he-IL" dirty="0"/>
              <a:t> לעיתים קרובות.</a:t>
            </a:r>
          </a:p>
          <a:p>
            <a:r>
              <a:rPr lang="he-IL" dirty="0"/>
              <a:t>מחויבים מאוד </a:t>
            </a:r>
            <a:r>
              <a:rPr lang="he-IL" dirty="0">
                <a:highlight>
                  <a:srgbClr val="FFFF00"/>
                </a:highlight>
              </a:rPr>
              <a:t>למטרות ולשאיפות </a:t>
            </a:r>
            <a:r>
              <a:rPr lang="he-IL" dirty="0"/>
              <a:t>ארוכות טווח.</a:t>
            </a:r>
          </a:p>
          <a:p>
            <a:r>
              <a:rPr lang="he-IL" dirty="0"/>
              <a:t>יש להם יכולת </a:t>
            </a:r>
            <a:r>
              <a:rPr lang="he-IL" dirty="0">
                <a:highlight>
                  <a:srgbClr val="FFFF00"/>
                </a:highlight>
              </a:rPr>
              <a:t>לצמוח</a:t>
            </a:r>
            <a:r>
              <a:rPr lang="he-IL" dirty="0"/>
              <a:t> מתוך משברים. </a:t>
            </a:r>
          </a:p>
        </p:txBody>
      </p:sp>
      <p:sp>
        <p:nvSpPr>
          <p:cNvPr id="4" name="מציין מיקום של מספר שקופית 3">
            <a:extLst>
              <a:ext uri="{FF2B5EF4-FFF2-40B4-BE49-F238E27FC236}">
                <a16:creationId xmlns:a16="http://schemas.microsoft.com/office/drawing/2014/main" id="{741063A9-274F-4883-118D-C5A52D9E65B5}"/>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48654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15000" fill="hold"/>
                                        <p:tgtEl>
                                          <p:spTgt spid="2"/>
                                        </p:tgtEl>
                                        <p:attrNameLst>
                                          <p:attrName>fillcolor</p:attrName>
                                        </p:attrNameLst>
                                      </p:cBhvr>
                                      <p:to>
                                        <a:srgbClr val="9639CE"/>
                                      </p:to>
                                    </p:animClr>
                                    <p:set>
                                      <p:cBhvr>
                                        <p:cTn id="7" dur="15000" fill="hold"/>
                                        <p:tgtEl>
                                          <p:spTgt spid="2"/>
                                        </p:tgtEl>
                                        <p:attrNameLst>
                                          <p:attrName>fill.type</p:attrName>
                                        </p:attrNameLst>
                                      </p:cBhvr>
                                      <p:to>
                                        <p:strVal val="solid"/>
                                      </p:to>
                                    </p:set>
                                    <p:set>
                                      <p:cBhvr>
                                        <p:cTn id="8" dur="15000" fill="hold"/>
                                        <p:tgtEl>
                                          <p:spTgt spid="2"/>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4AAD3D-76DE-D6B4-3922-E7294FB2FBE3}"/>
              </a:ext>
            </a:extLst>
          </p:cNvPr>
          <p:cNvSpPr>
            <a:spLocks noGrp="1"/>
          </p:cNvSpPr>
          <p:nvPr>
            <p:ph type="title"/>
          </p:nvPr>
        </p:nvSpPr>
        <p:spPr/>
        <p:txBody>
          <a:bodyPr/>
          <a:lstStyle/>
          <a:p>
            <a:r>
              <a:rPr lang="he-IL" dirty="0"/>
              <a:t>המוח שלנו הוא כמו גוגל</a:t>
            </a:r>
          </a:p>
        </p:txBody>
      </p:sp>
      <p:sp>
        <p:nvSpPr>
          <p:cNvPr id="3" name="מציין מיקום תוכן 2">
            <a:extLst>
              <a:ext uri="{FF2B5EF4-FFF2-40B4-BE49-F238E27FC236}">
                <a16:creationId xmlns:a16="http://schemas.microsoft.com/office/drawing/2014/main" id="{0465E5E7-ADE1-5A6E-7F23-013753F7599A}"/>
              </a:ext>
            </a:extLst>
          </p:cNvPr>
          <p:cNvSpPr>
            <a:spLocks noGrp="1"/>
          </p:cNvSpPr>
          <p:nvPr>
            <p:ph idx="1"/>
          </p:nvPr>
        </p:nvSpPr>
        <p:spPr/>
        <p:txBody>
          <a:bodyPr/>
          <a:lstStyle/>
          <a:p>
            <a:r>
              <a:rPr lang="he-IL" dirty="0"/>
              <a:t>כל אדם הוא כמו גוגל – לאחר שחיפשנו דבר </a:t>
            </a:r>
            <a:r>
              <a:rPr lang="he-IL" dirty="0" err="1"/>
              <a:t>מסויים</a:t>
            </a:r>
            <a:r>
              <a:rPr lang="he-IL" dirty="0"/>
              <a:t> הוא ימשיך להראות לנו אותו. </a:t>
            </a:r>
          </a:p>
          <a:p>
            <a:r>
              <a:rPr lang="he-IL" dirty="0"/>
              <a:t>בכל מקום שנכנס נחפש – </a:t>
            </a:r>
            <a:r>
              <a:rPr lang="he-IL" dirty="0">
                <a:highlight>
                  <a:srgbClr val="FFFF00"/>
                </a:highlight>
              </a:rPr>
              <a:t>מה נחמד כאן?</a:t>
            </a:r>
          </a:p>
          <a:p>
            <a:r>
              <a:rPr lang="he-IL" dirty="0"/>
              <a:t>לאחר שהכנסנו למוח גוגל שלנו את </a:t>
            </a:r>
            <a:r>
              <a:rPr lang="he-IL" dirty="0" err="1"/>
              <a:t>השורת</a:t>
            </a:r>
            <a:r>
              <a:rPr lang="he-IL" dirty="0"/>
              <a:t> חיפוש הזו</a:t>
            </a:r>
          </a:p>
          <a:p>
            <a:r>
              <a:rPr lang="he-IL" dirty="0"/>
              <a:t>נתחיל לראות בכל מקום – </a:t>
            </a:r>
            <a:r>
              <a:rPr lang="he-IL" dirty="0">
                <a:solidFill>
                  <a:srgbClr val="00B050"/>
                </a:solidFill>
              </a:rPr>
              <a:t>מה נחמד כאן. </a:t>
            </a:r>
          </a:p>
          <a:p>
            <a:endParaRPr lang="he-IL" dirty="0">
              <a:solidFill>
                <a:srgbClr val="00B050"/>
              </a:solidFill>
            </a:endParaRPr>
          </a:p>
        </p:txBody>
      </p:sp>
      <p:sp>
        <p:nvSpPr>
          <p:cNvPr id="4" name="מציין מיקום של מספר שקופית 3">
            <a:extLst>
              <a:ext uri="{FF2B5EF4-FFF2-40B4-BE49-F238E27FC236}">
                <a16:creationId xmlns:a16="http://schemas.microsoft.com/office/drawing/2014/main" id="{11938849-0CE3-2584-7AA6-8FD473D93790}"/>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2665121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07E33-96AE-F402-70EC-00402706D9D2}"/>
              </a:ext>
            </a:extLst>
          </p:cNvPr>
          <p:cNvSpPr>
            <a:spLocks noGrp="1"/>
          </p:cNvSpPr>
          <p:nvPr>
            <p:ph type="title"/>
          </p:nvPr>
        </p:nvSpPr>
        <p:spPr/>
        <p:txBody>
          <a:bodyPr/>
          <a:lstStyle/>
          <a:p>
            <a:r>
              <a:rPr lang="he-IL" dirty="0"/>
              <a:t>תרגילים</a:t>
            </a:r>
          </a:p>
        </p:txBody>
      </p:sp>
      <p:sp>
        <p:nvSpPr>
          <p:cNvPr id="3" name="מציין מיקום תוכן 2">
            <a:extLst>
              <a:ext uri="{FF2B5EF4-FFF2-40B4-BE49-F238E27FC236}">
                <a16:creationId xmlns:a16="http://schemas.microsoft.com/office/drawing/2014/main" id="{D3AB35D9-335B-1AE1-094D-2F226A10FDED}"/>
              </a:ext>
            </a:extLst>
          </p:cNvPr>
          <p:cNvSpPr>
            <a:spLocks noGrp="1"/>
          </p:cNvSpPr>
          <p:nvPr>
            <p:ph idx="1"/>
          </p:nvPr>
        </p:nvSpPr>
        <p:spPr/>
        <p:txBody>
          <a:bodyPr/>
          <a:lstStyle/>
          <a:p>
            <a:pPr algn="r"/>
            <a:r>
              <a:rPr lang="he-IL" b="0" i="0" dirty="0">
                <a:solidFill>
                  <a:srgbClr val="666666"/>
                </a:solidFill>
                <a:effectLst/>
                <a:latin typeface="ICPangeaText"/>
              </a:rPr>
              <a:t>ויש לה גם שני תרגילים שהיא מדגימה מתוך הספר:</a:t>
            </a:r>
          </a:p>
          <a:p>
            <a:pPr algn="r"/>
            <a:r>
              <a:rPr lang="he-IL" b="0" i="0" dirty="0">
                <a:solidFill>
                  <a:srgbClr val="666666"/>
                </a:solidFill>
                <a:effectLst/>
                <a:highlight>
                  <a:srgbClr val="FFFF00"/>
                </a:highlight>
                <a:latin typeface="ICPangeaText"/>
              </a:rPr>
              <a:t>"'טופחת </a:t>
            </a:r>
            <a:r>
              <a:rPr lang="he-IL" b="0" i="0" dirty="0" err="1">
                <a:solidFill>
                  <a:srgbClr val="666666"/>
                </a:solidFill>
                <a:effectLst/>
                <a:highlight>
                  <a:srgbClr val="FFFF00"/>
                </a:highlight>
                <a:latin typeface="ICPangeaText"/>
              </a:rPr>
              <a:t>טופחת</a:t>
            </a:r>
            <a:r>
              <a:rPr lang="he-IL" b="0" i="0" dirty="0">
                <a:solidFill>
                  <a:srgbClr val="666666"/>
                </a:solidFill>
                <a:effectLst/>
                <a:highlight>
                  <a:srgbClr val="FFFF00"/>
                </a:highlight>
                <a:latin typeface="ICPangeaText"/>
              </a:rPr>
              <a:t>' </a:t>
            </a:r>
            <a:r>
              <a:rPr lang="he-IL" b="0" i="0" dirty="0">
                <a:solidFill>
                  <a:srgbClr val="666666"/>
                </a:solidFill>
                <a:effectLst/>
                <a:latin typeface="ICPangeaText"/>
              </a:rPr>
              <a:t>– תרגיל היום ה-9 מבקש מכם שבכל פעם שמצליחים במשהו שעושים, לעצור לרגע ולציין את ההצלחה על ידי טפיחה לעצמכם על השכם.</a:t>
            </a:r>
          </a:p>
          <a:p>
            <a:pPr algn="r"/>
            <a:r>
              <a:rPr lang="he-IL" b="0" i="0" dirty="0">
                <a:solidFill>
                  <a:srgbClr val="666666"/>
                </a:solidFill>
                <a:effectLst/>
                <a:latin typeface="ICPangeaText"/>
              </a:rPr>
              <a:t>ממש פיזית עם היד", מסבירה שירלי.</a:t>
            </a:r>
          </a:p>
          <a:p>
            <a:pPr algn="r"/>
            <a:r>
              <a:rPr lang="he-IL" b="0" i="0" dirty="0">
                <a:solidFill>
                  <a:srgbClr val="666666"/>
                </a:solidFill>
                <a:effectLst/>
                <a:latin typeface="ICPangeaText"/>
              </a:rPr>
              <a:t>"ואני יודעת כמה קל לזכור את ההערה השלילית, וכמה איננו שמים לב להצלחות קטנות ביומיום.</a:t>
            </a:r>
          </a:p>
          <a:p>
            <a:pPr algn="r"/>
            <a:r>
              <a:rPr lang="he-IL" b="0" i="0" dirty="0">
                <a:solidFill>
                  <a:srgbClr val="666666"/>
                </a:solidFill>
                <a:effectLst/>
                <a:latin typeface="ICPangeaText"/>
              </a:rPr>
              <a:t>"עם התרגיל נעצור אחרי הכנת קפה טעים, השלמת סידור הארון, הליכה שעשינו בחוץ ועוד ו'נטפח נטפח' על השכם.</a:t>
            </a:r>
          </a:p>
          <a:p>
            <a:pPr algn="r"/>
            <a:r>
              <a:rPr lang="he-IL" b="0" i="0" dirty="0">
                <a:solidFill>
                  <a:srgbClr val="666666"/>
                </a:solidFill>
                <a:effectLst/>
                <a:latin typeface="ICPangeaText"/>
              </a:rPr>
              <a:t>העיניים שלנו ילמדו שוב לראות טוב בחיינו, והמוח יתרגל לשים דגש על החיובי.</a:t>
            </a:r>
          </a:p>
          <a:p>
            <a:pPr algn="r"/>
            <a:r>
              <a:rPr lang="he-IL" b="0" i="0" dirty="0">
                <a:solidFill>
                  <a:srgbClr val="666666"/>
                </a:solidFill>
                <a:effectLst/>
                <a:highlight>
                  <a:srgbClr val="FFFF00"/>
                </a:highlight>
                <a:latin typeface="ICPangeaText"/>
              </a:rPr>
              <a:t>"מה נחמד כאן? </a:t>
            </a:r>
            <a:r>
              <a:rPr lang="he-IL" b="0" i="0" dirty="0">
                <a:solidFill>
                  <a:srgbClr val="666666"/>
                </a:solidFill>
                <a:effectLst/>
                <a:latin typeface="ICPangeaText"/>
              </a:rPr>
              <a:t>– תרגיל היום ה-26 מבקש מכם בכל מקום אליו נכנסים, בכל סיטואציה, קודם כל לשאול את עצמכם: 'מה נחמד כאן?'.</a:t>
            </a:r>
          </a:p>
          <a:p>
            <a:pPr algn="r"/>
            <a:r>
              <a:rPr lang="he-IL" b="0" i="0" dirty="0">
                <a:solidFill>
                  <a:srgbClr val="666666"/>
                </a:solidFill>
                <a:effectLst/>
                <a:latin typeface="ICPangeaText"/>
              </a:rPr>
              <a:t>וכן, גם כשההרצאה שהזמנת בזום שוב נתקעה, מה נחמד כאן?... התשובות שהמוח תהיינה מקוריות, משעשעות, מחזקות ובמיוחד מעוררות מחשבה, איך ניתן לראות בכל זאת טוב בכל מיני רגעים שבעבר מיד הופעלה ההטיה השלילית ושימת הלב התבייתה על מה לא.</a:t>
            </a:r>
          </a:p>
          <a:p>
            <a:endParaRPr lang="he-IL" dirty="0"/>
          </a:p>
        </p:txBody>
      </p:sp>
      <p:sp>
        <p:nvSpPr>
          <p:cNvPr id="4" name="מציין מיקום של מספר שקופית 3">
            <a:extLst>
              <a:ext uri="{FF2B5EF4-FFF2-40B4-BE49-F238E27FC236}">
                <a16:creationId xmlns:a16="http://schemas.microsoft.com/office/drawing/2014/main" id="{6E1CC560-6CC9-0844-A1DE-15D9C567F512}"/>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25949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C665F0-CE93-188D-4876-2F2EAD12D134}"/>
              </a:ext>
            </a:extLst>
          </p:cNvPr>
          <p:cNvSpPr>
            <a:spLocks noGrp="1"/>
          </p:cNvSpPr>
          <p:nvPr>
            <p:ph type="title"/>
          </p:nvPr>
        </p:nvSpPr>
        <p:spPr>
          <a:xfrm>
            <a:off x="677333" y="0"/>
            <a:ext cx="10351126" cy="905164"/>
          </a:xfrm>
        </p:spPr>
        <p:txBody>
          <a:bodyPr>
            <a:noAutofit/>
          </a:bodyPr>
          <a:lstStyle/>
          <a:p>
            <a:r>
              <a:rPr lang="he-IL" sz="2800" dirty="0"/>
              <a:t>שמחה פורצת גבולות. הקפות שניות ב'היכל שלמה' בשנות קדם</a:t>
            </a:r>
          </a:p>
        </p:txBody>
      </p:sp>
      <p:pic>
        <p:nvPicPr>
          <p:cNvPr id="10" name="מציין מיקום תוכן 9">
            <a:extLst>
              <a:ext uri="{FF2B5EF4-FFF2-40B4-BE49-F238E27FC236}">
                <a16:creationId xmlns:a16="http://schemas.microsoft.com/office/drawing/2014/main" id="{C59EEEDC-475B-08F5-60F3-5372B60151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7003" y="941388"/>
            <a:ext cx="8351744" cy="5916612"/>
          </a:xfrm>
        </p:spPr>
      </p:pic>
      <p:sp>
        <p:nvSpPr>
          <p:cNvPr id="4" name="מציין מיקום של מספר שקופית 3">
            <a:extLst>
              <a:ext uri="{FF2B5EF4-FFF2-40B4-BE49-F238E27FC236}">
                <a16:creationId xmlns:a16="http://schemas.microsoft.com/office/drawing/2014/main" id="{83F24D3E-CF51-C8EF-70C5-F03A8C772125}"/>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229443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97D3478-04C5-4D43-B7F4-AEF4559EAEC2}"/>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D57F1E4F-1CFF-5643-939E-217C01CDF565}"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4" name="תמונה 3">
            <a:extLst>
              <a:ext uri="{FF2B5EF4-FFF2-40B4-BE49-F238E27FC236}">
                <a16:creationId xmlns:a16="http://schemas.microsoft.com/office/drawing/2014/main" id="{9F8AF541-62A6-117E-C82C-9A92FEAD9C48}"/>
              </a:ext>
            </a:extLst>
          </p:cNvPr>
          <p:cNvPicPr>
            <a:picLocks noChangeAspect="1"/>
          </p:cNvPicPr>
          <p:nvPr/>
        </p:nvPicPr>
        <p:blipFill>
          <a:blip r:embed="rId2"/>
          <a:stretch>
            <a:fillRect/>
          </a:stretch>
        </p:blipFill>
        <p:spPr>
          <a:xfrm>
            <a:off x="1547177" y="132890"/>
            <a:ext cx="9097645" cy="6592220"/>
          </a:xfrm>
          <a:prstGeom prst="rect">
            <a:avLst/>
          </a:prstGeom>
        </p:spPr>
      </p:pic>
    </p:spTree>
    <p:extLst>
      <p:ext uri="{BB962C8B-B14F-4D97-AF65-F5344CB8AC3E}">
        <p14:creationId xmlns:p14="http://schemas.microsoft.com/office/powerpoint/2010/main" val="675186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200BFC-6297-0CAF-6758-CC9398BF5564}"/>
              </a:ext>
            </a:extLst>
          </p:cNvPr>
          <p:cNvSpPr>
            <a:spLocks noGrp="1"/>
          </p:cNvSpPr>
          <p:nvPr>
            <p:ph type="title"/>
          </p:nvPr>
        </p:nvSpPr>
        <p:spPr/>
        <p:txBody>
          <a:bodyPr>
            <a:normAutofit/>
          </a:bodyPr>
          <a:lstStyle/>
          <a:p>
            <a:r>
              <a:rPr lang="he-IL" dirty="0">
                <a:effectLst/>
                <a:latin typeface="Calibri" panose="020F0502020204030204" pitchFamily="34" charset="0"/>
                <a:ea typeface="Calibri" panose="020F0502020204030204" pitchFamily="34" charset="0"/>
              </a:rPr>
              <a:t>האם רק בחודש אדר צריך לשמוח?</a:t>
            </a:r>
            <a:endParaRPr lang="he-IL" dirty="0"/>
          </a:p>
        </p:txBody>
      </p:sp>
      <p:sp>
        <p:nvSpPr>
          <p:cNvPr id="3" name="מציין מיקום תוכן 2">
            <a:extLst>
              <a:ext uri="{FF2B5EF4-FFF2-40B4-BE49-F238E27FC236}">
                <a16:creationId xmlns:a16="http://schemas.microsoft.com/office/drawing/2014/main" id="{EF9AAEE7-8C50-F069-1E12-A26D1EDFC9B2}"/>
              </a:ext>
            </a:extLst>
          </p:cNvPr>
          <p:cNvSpPr>
            <a:spLocks noGrp="1"/>
          </p:cNvSpPr>
          <p:nvPr>
            <p:ph idx="1"/>
          </p:nvPr>
        </p:nvSpPr>
        <p:spPr/>
        <p:txBody>
          <a:bodyPr>
            <a:normAutofit fontScale="92500" lnSpcReduction="20000"/>
          </a:bodyPr>
          <a:lstStyle/>
          <a:p>
            <a:r>
              <a:rPr lang="he-IL" dirty="0"/>
              <a:t>יש שני חלקים בנושא השמחה:</a:t>
            </a:r>
          </a:p>
          <a:p>
            <a:r>
              <a:rPr lang="he-IL" dirty="0"/>
              <a:t>שמחה במצוות. </a:t>
            </a:r>
          </a:p>
          <a:p>
            <a:r>
              <a:rPr lang="he-IL" dirty="0"/>
              <a:t>שמחה כללית. </a:t>
            </a:r>
          </a:p>
          <a:p>
            <a:r>
              <a:rPr lang="he-IL" dirty="0"/>
              <a:t>שמחה במצוות: הרמב"ם מרחיב את הדיבור בחשיבותה הגדולה של השמחה המורגשת בשעת עשיית המצוות, בהלכות לולב (פרק ח' הל' ט"ו). וז"ל:  </a:t>
            </a:r>
            <a:r>
              <a:rPr lang="he-IL" dirty="0">
                <a:highlight>
                  <a:srgbClr val="FFFF00"/>
                </a:highlight>
              </a:rPr>
              <a:t>השמחה שישמח אדם בעשיית </a:t>
            </a:r>
            <a:r>
              <a:rPr lang="he-IL" dirty="0" err="1">
                <a:highlight>
                  <a:srgbClr val="FFFF00"/>
                </a:highlight>
              </a:rPr>
              <a:t>המצוה</a:t>
            </a:r>
            <a:r>
              <a:rPr lang="he-IL" dirty="0">
                <a:highlight>
                  <a:srgbClr val="FFFF00"/>
                </a:highlight>
              </a:rPr>
              <a:t> ובאהבת האל </a:t>
            </a:r>
            <a:r>
              <a:rPr lang="he-IL" dirty="0" err="1">
                <a:highlight>
                  <a:srgbClr val="FFFF00"/>
                </a:highlight>
              </a:rPr>
              <a:t>שצוה</a:t>
            </a:r>
            <a:r>
              <a:rPr lang="he-IL" dirty="0">
                <a:highlight>
                  <a:srgbClr val="FFFF00"/>
                </a:highlight>
              </a:rPr>
              <a:t> בהן עבודה גדולה היא</a:t>
            </a:r>
            <a:r>
              <a:rPr lang="he-IL" dirty="0"/>
              <a:t>, וכל המונע עצמו משמחה זו ראוי </a:t>
            </a:r>
            <a:r>
              <a:rPr lang="he-IL" dirty="0" err="1"/>
              <a:t>להפרע</a:t>
            </a:r>
            <a:r>
              <a:rPr lang="he-IL" dirty="0"/>
              <a:t> ממנו שנאמר (דברים כ"ח) "תחת אשר לא עבדת את ה' </a:t>
            </a:r>
            <a:r>
              <a:rPr lang="he-IL" dirty="0" err="1"/>
              <a:t>אלהיך</a:t>
            </a:r>
            <a:r>
              <a:rPr lang="he-IL" dirty="0"/>
              <a:t> בשמחה ובטוב לבב". </a:t>
            </a:r>
            <a:endParaRPr lang="en-US" dirty="0"/>
          </a:p>
          <a:p>
            <a:r>
              <a:rPr lang="he-IL" dirty="0"/>
              <a:t>ומוסיף רבינו בחיי (בספר כד הקמח ערך "שמחה") שהשמחה בשעת קיום </a:t>
            </a:r>
            <a:r>
              <a:rPr lang="he-IL" dirty="0" err="1"/>
              <a:t>המצוה</a:t>
            </a:r>
            <a:r>
              <a:rPr lang="he-IL" dirty="0"/>
              <a:t> היא מצוה כשלעצמה שמחויב האדם בה אשר חשיבותה גדולה יותר </a:t>
            </a:r>
            <a:r>
              <a:rPr lang="he-IL" dirty="0" err="1"/>
              <a:t>מהמצוה</a:t>
            </a:r>
            <a:r>
              <a:rPr lang="he-IL" dirty="0"/>
              <a:t> עצמה. </a:t>
            </a:r>
          </a:p>
          <a:p>
            <a:r>
              <a:rPr lang="he-IL" dirty="0"/>
              <a:t>וז"ל: "עבדו את ה' בשמחה" ... וכן הזכיר משה רבינו עליו השלום "תחת אשר לא עבדת את ה' אלוקיך וגו'", הענישו בעבודתו </a:t>
            </a:r>
            <a:r>
              <a:rPr lang="he-IL" dirty="0" err="1"/>
              <a:t>כשלא</a:t>
            </a:r>
            <a:r>
              <a:rPr lang="he-IL" dirty="0"/>
              <a:t> </a:t>
            </a:r>
            <a:r>
              <a:rPr lang="he-IL" dirty="0" err="1"/>
              <a:t>היתה</a:t>
            </a:r>
            <a:r>
              <a:rPr lang="he-IL" dirty="0"/>
              <a:t> בשמחה. </a:t>
            </a:r>
            <a:r>
              <a:rPr lang="he-IL" dirty="0">
                <a:highlight>
                  <a:srgbClr val="FFFF00"/>
                </a:highlight>
              </a:rPr>
              <a:t>השמחה הזאת היא מצוה מן התורה, </a:t>
            </a:r>
            <a:r>
              <a:rPr lang="he-IL" dirty="0" err="1">
                <a:highlight>
                  <a:srgbClr val="FFFF00"/>
                </a:highlight>
              </a:rPr>
              <a:t>נצטוה</a:t>
            </a:r>
            <a:r>
              <a:rPr lang="he-IL" dirty="0">
                <a:highlight>
                  <a:srgbClr val="FFFF00"/>
                </a:highlight>
              </a:rPr>
              <a:t> אדם עליה, כי היא עבודה גמורה לשם יתברך חשובה יותר מן </a:t>
            </a:r>
            <a:r>
              <a:rPr lang="he-IL" dirty="0" err="1">
                <a:highlight>
                  <a:srgbClr val="FFFF00"/>
                </a:highlight>
              </a:rPr>
              <a:t>המצוה</a:t>
            </a:r>
            <a:r>
              <a:rPr lang="he-IL" dirty="0"/>
              <a:t>. ... כי אם ישמח על המעשה הטוב הנה שכרו אתו ופעולתו לפניו, כי השמחה אשר שרשה בלב היא מתגלית בפנים ובאה לידי פועל, ויש לו שכר על זאת כאלו עשה מצוה בפועל. וכן אם ישמח על הרע, השמחה ההיא מתגלית בפנים ובאה לידי פועל והנה הוא נענש על זאת כאלו חטא בפועל.</a:t>
            </a:r>
            <a:endParaRPr lang="en-US" dirty="0"/>
          </a:p>
          <a:p>
            <a:r>
              <a:rPr lang="he-IL" dirty="0"/>
              <a:t>וכן כתוב בספר חרדים פרק נ"ט שעיקר שכר </a:t>
            </a:r>
            <a:r>
              <a:rPr lang="he-IL" dirty="0" err="1"/>
              <a:t>המצוה</a:t>
            </a:r>
            <a:r>
              <a:rPr lang="he-IL" dirty="0"/>
              <a:t> הוא על השמחה שבה היא נעשית (ולכאורה אפשר ללמוד מדבריו שהיא עיקר מטרת רצונו יתברך בקיום </a:t>
            </a:r>
            <a:r>
              <a:rPr lang="he-IL" dirty="0" err="1"/>
              <a:t>המצוה</a:t>
            </a:r>
            <a:r>
              <a:rPr lang="he-IL" dirty="0"/>
              <a:t>), וז"ל: </a:t>
            </a:r>
            <a:r>
              <a:rPr lang="he-IL" dirty="0">
                <a:highlight>
                  <a:srgbClr val="FFFF00"/>
                </a:highlight>
              </a:rPr>
              <a:t>וידוע שעיקר שכר </a:t>
            </a:r>
            <a:r>
              <a:rPr lang="he-IL" dirty="0" err="1">
                <a:highlight>
                  <a:srgbClr val="FFFF00"/>
                </a:highlight>
              </a:rPr>
              <a:t>המצוה</a:t>
            </a:r>
            <a:r>
              <a:rPr lang="he-IL" dirty="0">
                <a:highlight>
                  <a:srgbClr val="FFFF00"/>
                </a:highlight>
              </a:rPr>
              <a:t> על השמחה הגדולה בה </a:t>
            </a:r>
            <a:r>
              <a:rPr lang="he-IL" dirty="0" err="1"/>
              <a:t>כדכתיב</a:t>
            </a:r>
            <a:r>
              <a:rPr lang="he-IL" dirty="0"/>
              <a:t> (דברים כ"ח, מ"ז) "תחת אשר לא עבדת את ה' </a:t>
            </a:r>
            <a:r>
              <a:rPr lang="he-IL" dirty="0" err="1"/>
              <a:t>אלהיך</a:t>
            </a:r>
            <a:r>
              <a:rPr lang="he-IL" dirty="0"/>
              <a:t> בשמחה".</a:t>
            </a:r>
            <a:endParaRPr lang="en-US" dirty="0"/>
          </a:p>
          <a:p>
            <a:r>
              <a:rPr lang="he-IL" dirty="0"/>
              <a:t> וכן מובא בספר </a:t>
            </a:r>
            <a:r>
              <a:rPr lang="he-IL" dirty="0" err="1"/>
              <a:t>ארחות</a:t>
            </a:r>
            <a:r>
              <a:rPr lang="he-IL" dirty="0"/>
              <a:t> צדיקים, (שער השמחה): </a:t>
            </a:r>
            <a:r>
              <a:rPr lang="he-IL" dirty="0">
                <a:highlight>
                  <a:srgbClr val="FFFF00"/>
                </a:highlight>
              </a:rPr>
              <a:t>כל העושה המצוות בשמחה יש לו שכר אלף ידות </a:t>
            </a:r>
            <a:r>
              <a:rPr lang="he-IL" dirty="0"/>
              <a:t>יותר ממי שהמצוות עליו למשא. עכ"ל. </a:t>
            </a:r>
            <a:endParaRPr lang="en-US" dirty="0"/>
          </a:p>
          <a:p>
            <a:r>
              <a:rPr lang="he-IL" dirty="0"/>
              <a:t>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91762CB7-2679-276E-DAA6-7CD3FE6164A3}"/>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37572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200BFC-6297-0CAF-6758-CC9398BF5564}"/>
              </a:ext>
            </a:extLst>
          </p:cNvPr>
          <p:cNvSpPr>
            <a:spLocks noGrp="1"/>
          </p:cNvSpPr>
          <p:nvPr>
            <p:ph type="title"/>
          </p:nvPr>
        </p:nvSpPr>
        <p:spPr/>
        <p:txBody>
          <a:bodyPr>
            <a:normAutofit/>
          </a:bodyPr>
          <a:lstStyle/>
          <a:p>
            <a:r>
              <a:rPr lang="he-IL" dirty="0">
                <a:effectLst/>
                <a:latin typeface="Calibri" panose="020F0502020204030204" pitchFamily="34" charset="0"/>
                <a:ea typeface="Calibri" panose="020F0502020204030204" pitchFamily="34" charset="0"/>
              </a:rPr>
              <a:t>מה העיקר?</a:t>
            </a:r>
            <a:endParaRPr lang="he-IL" dirty="0"/>
          </a:p>
        </p:txBody>
      </p:sp>
      <p:sp>
        <p:nvSpPr>
          <p:cNvPr id="3" name="מציין מיקום תוכן 2">
            <a:extLst>
              <a:ext uri="{FF2B5EF4-FFF2-40B4-BE49-F238E27FC236}">
                <a16:creationId xmlns:a16="http://schemas.microsoft.com/office/drawing/2014/main" id="{EF9AAEE7-8C50-F069-1E12-A26D1EDFC9B2}"/>
              </a:ext>
            </a:extLst>
          </p:cNvPr>
          <p:cNvSpPr>
            <a:spLocks noGrp="1"/>
          </p:cNvSpPr>
          <p:nvPr>
            <p:ph idx="1"/>
          </p:nvPr>
        </p:nvSpPr>
        <p:spPr/>
        <p:txBody>
          <a:bodyPr>
            <a:normAutofit/>
          </a:bodyPr>
          <a:lstStyle/>
          <a:p>
            <a:r>
              <a:rPr lang="he-IL" dirty="0"/>
              <a:t>רמב"ם - עבודה גדולה. </a:t>
            </a:r>
          </a:p>
          <a:p>
            <a:r>
              <a:rPr lang="he-IL" dirty="0"/>
              <a:t>רבינו בחיי  - מצווה מן התורה. </a:t>
            </a:r>
          </a:p>
          <a:p>
            <a:r>
              <a:rPr lang="he-IL" dirty="0"/>
              <a:t>חרדים – עיקר שכר </a:t>
            </a:r>
            <a:r>
              <a:rPr lang="he-IL" dirty="0" err="1"/>
              <a:t>המצוה</a:t>
            </a:r>
            <a:r>
              <a:rPr lang="he-IL" dirty="0"/>
              <a:t>. </a:t>
            </a:r>
          </a:p>
          <a:p>
            <a:r>
              <a:rPr lang="he-IL" dirty="0"/>
              <a:t>אורחות צדיקים – פי אלף.</a:t>
            </a:r>
          </a:p>
          <a:p>
            <a:r>
              <a:rPr lang="he-IL" dirty="0">
                <a:highlight>
                  <a:srgbClr val="00FFFF"/>
                </a:highlight>
                <a:latin typeface="Calibri" panose="020F0502020204030204" pitchFamily="34" charset="0"/>
                <a:ea typeface="Calibri" panose="020F0502020204030204" pitchFamily="34" charset="0"/>
                <a:cs typeface="Arial" panose="020B0604020202020204" pitchFamily="34" charset="0"/>
              </a:rPr>
              <a:t>היכן ציוותה התורה להיות שמח במצוות?</a:t>
            </a:r>
            <a:endParaRPr lang="he-IL" dirty="0">
              <a:highlight>
                <a:srgbClr val="00FFFF"/>
              </a:highlight>
            </a:endParaRPr>
          </a:p>
        </p:txBody>
      </p:sp>
      <p:sp>
        <p:nvSpPr>
          <p:cNvPr id="4" name="מציין מיקום של מספר שקופית 3">
            <a:extLst>
              <a:ext uri="{FF2B5EF4-FFF2-40B4-BE49-F238E27FC236}">
                <a16:creationId xmlns:a16="http://schemas.microsoft.com/office/drawing/2014/main" id="{91762CB7-2679-276E-DAA6-7CD3FE6164A3}"/>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42083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2A9B13-2B92-8650-1ADB-7C86548C67FC}"/>
              </a:ext>
            </a:extLst>
          </p:cNvPr>
          <p:cNvSpPr>
            <a:spLocks noGrp="1"/>
          </p:cNvSpPr>
          <p:nvPr>
            <p:ph type="title"/>
          </p:nvPr>
        </p:nvSpPr>
        <p:spPr/>
        <p:txBody>
          <a:bodyPr/>
          <a:lstStyle/>
          <a:p>
            <a:r>
              <a:rPr lang="he-IL" dirty="0">
                <a:effectLst/>
                <a:latin typeface="Calibri" panose="020F0502020204030204" pitchFamily="34" charset="0"/>
                <a:ea typeface="Calibri" panose="020F0502020204030204" pitchFamily="34" charset="0"/>
              </a:rPr>
              <a:t>אז מה זה אושר בכלל? </a:t>
            </a:r>
            <a:endParaRPr lang="he-IL" dirty="0"/>
          </a:p>
        </p:txBody>
      </p:sp>
      <p:sp>
        <p:nvSpPr>
          <p:cNvPr id="3" name="מציין מיקום תוכן 2">
            <a:extLst>
              <a:ext uri="{FF2B5EF4-FFF2-40B4-BE49-F238E27FC236}">
                <a16:creationId xmlns:a16="http://schemas.microsoft.com/office/drawing/2014/main" id="{BD5D6A69-B2B5-6184-DE49-535E551E1B78}"/>
              </a:ext>
            </a:extLst>
          </p:cNvPr>
          <p:cNvSpPr>
            <a:spLocks noGrp="1"/>
          </p:cNvSpPr>
          <p:nvPr>
            <p:ph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לאוניברסיטה הטובה בעולם – אוניברסיטת </a:t>
            </a:r>
            <a:r>
              <a:rPr lang="he-IL" sz="1800" dirty="0" err="1">
                <a:effectLst/>
                <a:latin typeface="Calibri" panose="020F0502020204030204" pitchFamily="34" charset="0"/>
                <a:ea typeface="Calibri" panose="020F0502020204030204" pitchFamily="34" charset="0"/>
                <a:cs typeface="Arial" panose="020B0604020202020204" pitchFamily="34" charset="0"/>
              </a:rPr>
              <a:t>הארווארד</a:t>
            </a:r>
            <a:r>
              <a:rPr lang="he-IL" sz="1800" dirty="0">
                <a:effectLst/>
                <a:latin typeface="Calibri" panose="020F0502020204030204" pitchFamily="34" charset="0"/>
                <a:ea typeface="Calibri" panose="020F0502020204030204" pitchFamily="34" charset="0"/>
                <a:cs typeface="Arial" panose="020B0604020202020204" pitchFamily="34" charset="0"/>
              </a:rPr>
              <a:t> – לקח לא פחות מ-75 שנה לפצח את הקוד לחיים טובים. לאחרונה פורסמו מסקנותיו של המחקר הארוך והמקיף ביותר שנעשה אי פעם בתחום האושר – מחקר </a:t>
            </a:r>
            <a:r>
              <a:rPr lang="he-IL" sz="1800" dirty="0" err="1">
                <a:effectLst/>
                <a:latin typeface="Calibri" panose="020F0502020204030204" pitchFamily="34" charset="0"/>
                <a:ea typeface="Calibri" panose="020F0502020204030204" pitchFamily="34" charset="0"/>
                <a:cs typeface="Arial" panose="020B0604020202020204" pitchFamily="34" charset="0"/>
              </a:rPr>
              <a:t>גראנט</a:t>
            </a:r>
            <a:r>
              <a:rPr lang="he-IL" sz="1800" dirty="0">
                <a:effectLst/>
                <a:latin typeface="Calibri" panose="020F0502020204030204" pitchFamily="34" charset="0"/>
                <a:ea typeface="Calibri" panose="020F0502020204030204" pitchFamily="34" charset="0"/>
                <a:cs typeface="Arial" panose="020B0604020202020204" pitchFamily="34" charset="0"/>
              </a:rPr>
              <a:t> – וכן, יש הפתעות.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קבוצת סטודנטים </a:t>
            </a:r>
            <a:r>
              <a:rPr lang="he-IL" sz="1800" dirty="0" err="1">
                <a:effectLst/>
                <a:latin typeface="Calibri" panose="020F0502020204030204" pitchFamily="34" charset="0"/>
                <a:ea typeface="Calibri" panose="020F0502020204030204" pitchFamily="34" charset="0"/>
                <a:cs typeface="Arial" panose="020B0604020202020204" pitchFamily="34" charset="0"/>
              </a:rPr>
              <a:t>מהארווארד</a:t>
            </a:r>
            <a:r>
              <a:rPr lang="he-IL" sz="1800" dirty="0">
                <a:effectLst/>
                <a:latin typeface="Calibri" panose="020F0502020204030204" pitchFamily="34" charset="0"/>
                <a:ea typeface="Calibri" panose="020F0502020204030204" pitchFamily="34" charset="0"/>
                <a:cs typeface="Arial" panose="020B0604020202020204" pitchFamily="34" charset="0"/>
              </a:rPr>
              <a:t> השתתפה במחקר, שנערך כמעט 8 עשורים, במהלכם נפגשו אחת לתקופה עם מומחים בתחומים שונים, שאספו, קיבצו, בחנו, ומדדו את החומרים מהם עשויים החיים: קריירה ומלחמות, משפחה והורות, משברים והזדקנות – כל אלה פורטו לפרטים ותורגמו לנתונים פסיכולוגיים, </a:t>
            </a:r>
            <a:r>
              <a:rPr lang="he-IL" sz="1800" dirty="0" err="1">
                <a:effectLst/>
                <a:latin typeface="Calibri" panose="020F0502020204030204" pitchFamily="34" charset="0"/>
                <a:ea typeface="Calibri" panose="020F0502020204030204" pitchFamily="34" charset="0"/>
                <a:cs typeface="Arial" panose="020B0604020202020204" pitchFamily="34" charset="0"/>
              </a:rPr>
              <a:t>פיזיולגיים</a:t>
            </a:r>
            <a:r>
              <a:rPr lang="he-IL" sz="1800" dirty="0">
                <a:effectLst/>
                <a:latin typeface="Calibri" panose="020F0502020204030204" pitchFamily="34" charset="0"/>
                <a:ea typeface="Calibri" panose="020F0502020204030204" pitchFamily="34" charset="0"/>
                <a:cs typeface="Arial" panose="020B0604020202020204" pitchFamily="34" charset="0"/>
              </a:rPr>
              <a:t> ואנתרופולוגיים.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המסקנה של המחקר מרתקת: המפתח לבריאות ואושר מצוי במערכות יחסים חמות ואוהבות עם עצמך ועם הקרובים אליך – הורים, בני זוג, ילדים וחברים. </a:t>
            </a:r>
          </a:p>
          <a:p>
            <a:pPr algn="r" rtl="1">
              <a:lnSpc>
                <a:spcPct val="107000"/>
              </a:lnSpc>
              <a:spcAft>
                <a:spcPts val="800"/>
              </a:spcAft>
            </a:pPr>
            <a:r>
              <a:rPr lang="he-IL" sz="18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במילים אחרות, כפי שג'ורג' </a:t>
            </a:r>
            <a:r>
              <a:rPr lang="he-IL" sz="1800" dirty="0" err="1">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ואליאנט</a:t>
            </a:r>
            <a:r>
              <a:rPr lang="he-IL" sz="18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העומד בראש המחקר, סיכם: "אושר הוא אהבה. נקודה."</a:t>
            </a:r>
            <a:endParaRPr lang="en-US" sz="18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AA416947-5C7E-06EC-C6F8-2524F13F4924}"/>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30240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E9F297-72EF-B91D-4BA4-B516D309E16F}"/>
              </a:ext>
            </a:extLst>
          </p:cNvPr>
          <p:cNvSpPr>
            <a:spLocks noGrp="1"/>
          </p:cNvSpPr>
          <p:nvPr>
            <p:ph type="title"/>
          </p:nvPr>
        </p:nvSpPr>
        <p:spPr/>
        <p:txBody>
          <a:bodyPr/>
          <a:lstStyle/>
          <a:p>
            <a:r>
              <a:rPr lang="he-IL" dirty="0"/>
              <a:t>מדינות האושר ל 2023</a:t>
            </a:r>
          </a:p>
        </p:txBody>
      </p:sp>
      <p:sp>
        <p:nvSpPr>
          <p:cNvPr id="3" name="מציין מיקום תוכן 2">
            <a:extLst>
              <a:ext uri="{FF2B5EF4-FFF2-40B4-BE49-F238E27FC236}">
                <a16:creationId xmlns:a16="http://schemas.microsoft.com/office/drawing/2014/main" id="{EF44AC06-C97D-0350-6638-265B84907318}"/>
              </a:ext>
            </a:extLst>
          </p:cNvPr>
          <p:cNvSpPr>
            <a:spLocks noGrp="1"/>
          </p:cNvSpPr>
          <p:nvPr>
            <p:ph idx="1"/>
          </p:nvPr>
        </p:nvSpPr>
        <p:spPr/>
        <p:txBody>
          <a:bodyPr>
            <a:normAutofit lnSpcReduction="10000"/>
          </a:bodyPr>
          <a:lstStyle/>
          <a:p>
            <a:r>
              <a:rPr lang="he-IL" u="none" strike="noStrike" dirty="0">
                <a:effectLst/>
                <a:hlinkClick r:id="rId2"/>
              </a:rPr>
              <a:t>פינלנד היא המדינה המאושרת בעולם</a:t>
            </a:r>
            <a:r>
              <a:rPr lang="he-IL" dirty="0">
                <a:effectLst/>
              </a:rPr>
              <a:t>, זאת השנה הששית ברציפות, על פי מדד האושר העולמי ל-2023 של </a:t>
            </a:r>
            <a:r>
              <a:rPr lang="en-US" dirty="0">
                <a:effectLst/>
              </a:rPr>
              <a:t>UN Sustainable Development Solutions Network.</a:t>
            </a:r>
            <a:br>
              <a:rPr lang="en-US" dirty="0">
                <a:effectLst/>
              </a:rPr>
            </a:br>
            <a:br>
              <a:rPr lang="en-US" dirty="0">
                <a:effectLst/>
              </a:rPr>
            </a:br>
            <a:r>
              <a:rPr lang="he-IL" dirty="0">
                <a:effectLst/>
              </a:rPr>
              <a:t>הסקר כולל נתונים מאזרחים ביותר מ-150 מדינות. המדינות מודרגות בהתבסס על תוחלת החיים הממוצעת של אזרחיהן בשלוש השנים הקודמות, כלומר מ-2020-2022, על פי סקר </a:t>
            </a:r>
            <a:r>
              <a:rPr lang="he-IL" dirty="0" err="1">
                <a:effectLst/>
              </a:rPr>
              <a:t>גאלופ</a:t>
            </a:r>
            <a:r>
              <a:rPr lang="he-IL" dirty="0">
                <a:effectLst/>
              </a:rPr>
              <a:t> וורלד.</a:t>
            </a:r>
            <a:br>
              <a:rPr lang="he-IL" dirty="0">
                <a:effectLst/>
              </a:rPr>
            </a:br>
            <a:br>
              <a:rPr lang="he-IL" dirty="0">
                <a:effectLst/>
              </a:rPr>
            </a:br>
            <a:r>
              <a:rPr lang="he-IL" dirty="0">
                <a:effectLst/>
              </a:rPr>
              <a:t>פינלנד ושכנותיה, דנמרק, איסלנד, שבדיה ונורבגיה קיבלו דירוג גבוה במדד שכולל את הקטגוריות: תוחלת חיים בריאים, תמ"ג לנפש, תמיכה חברתית, רמות נמוכות של שחיתות, נדיבות בקהילה והחופש לקבל החלטות חשובות.</a:t>
            </a:r>
            <a:br>
              <a:rPr lang="he-IL" dirty="0">
                <a:effectLst/>
              </a:rPr>
            </a:br>
            <a:br>
              <a:rPr lang="he-IL" dirty="0">
                <a:effectLst/>
              </a:rPr>
            </a:br>
            <a:r>
              <a:rPr lang="he-IL" u="none" strike="noStrike" dirty="0">
                <a:effectLst/>
                <a:hlinkClick r:id="rId3"/>
              </a:rPr>
              <a:t>ישראל עלתה למקום הרביעי השנה</a:t>
            </a:r>
            <a:r>
              <a:rPr lang="he-IL" dirty="0">
                <a:effectLst/>
              </a:rPr>
              <a:t>, לעומת מקום תשיעי בסקר של שנה שעברה. הולנד דורגה במקום החמישי, שווייץ השמיני, לוקסמבורג במקום התשיעי וניו זילנד סגרה את העשירייה הפותחת.</a:t>
            </a:r>
          </a:p>
          <a:p>
            <a:r>
              <a:rPr lang="he-IL" dirty="0">
                <a:effectLst/>
              </a:rPr>
              <a:t>בעשרים המדינות המאושרות בעולם נכללו אוסטרליה (12), קנדה (13), אירלנד (14), ארצות הברית (15) ובריטניה (19). בנוסף, ליטא נכנסה בפעם הראשונה לדירוג עשרים המדינות המאושרות. המדינה הבלטית טיפסה בקביעות בשש השנים האחרונות - </a:t>
            </a:r>
            <a:r>
              <a:rPr lang="he-IL" u="none" strike="noStrike" dirty="0">
                <a:effectLst/>
                <a:hlinkClick r:id="rId4"/>
              </a:rPr>
              <a:t>ממקום 52 ב-2017 למקום 20 בסקר הנוכחי</a:t>
            </a:r>
            <a:r>
              <a:rPr lang="he-IL" dirty="0">
                <a:effectLst/>
              </a:rPr>
              <a:t>. בקרב מדינות אחרות באזור, אסטוניה דורגה במקום 31 ולטביה במקום 41. צרפת נפלה למקום 21.</a:t>
            </a:r>
            <a:br>
              <a:rPr lang="he-IL" dirty="0">
                <a:effectLst/>
              </a:rPr>
            </a:br>
            <a:br>
              <a:rPr lang="he-IL" dirty="0">
                <a:effectLst/>
              </a:rPr>
            </a:br>
            <a:r>
              <a:rPr lang="he-IL" u="none" strike="noStrike" dirty="0">
                <a:effectLst/>
                <a:hlinkClick r:id="rId5"/>
              </a:rPr>
              <a:t>בתחתית הדירוג נמצאת אפגניסטן</a:t>
            </a:r>
            <a:r>
              <a:rPr lang="he-IL" dirty="0">
                <a:effectLst/>
              </a:rPr>
              <a:t> (137). לבנון מדורגת מעליה (136). תוחלת החיים הממוצעת בשתי המדינות נמוכה ביותר מחמש נקודות (בסקאלה של 0-10) לעומת עשר המדינות המאושרות בעולם.</a:t>
            </a:r>
          </a:p>
          <a:p>
            <a:endParaRPr lang="he-IL" dirty="0"/>
          </a:p>
        </p:txBody>
      </p:sp>
      <p:sp>
        <p:nvSpPr>
          <p:cNvPr id="4" name="מציין מיקום של מספר שקופית 3">
            <a:extLst>
              <a:ext uri="{FF2B5EF4-FFF2-40B4-BE49-F238E27FC236}">
                <a16:creationId xmlns:a16="http://schemas.microsoft.com/office/drawing/2014/main" id="{69B11F53-D800-8375-FC83-BCC6F0E4838C}"/>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94470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E9F297-72EF-B91D-4BA4-B516D309E16F}"/>
              </a:ext>
            </a:extLst>
          </p:cNvPr>
          <p:cNvSpPr>
            <a:spLocks noGrp="1"/>
          </p:cNvSpPr>
          <p:nvPr>
            <p:ph type="title"/>
          </p:nvPr>
        </p:nvSpPr>
        <p:spPr/>
        <p:txBody>
          <a:bodyPr/>
          <a:lstStyle/>
          <a:p>
            <a:r>
              <a:rPr lang="he-IL" dirty="0"/>
              <a:t>מדינות האושר ל 2024</a:t>
            </a:r>
          </a:p>
        </p:txBody>
      </p:sp>
      <p:sp>
        <p:nvSpPr>
          <p:cNvPr id="3" name="מציין מיקום תוכן 2">
            <a:extLst>
              <a:ext uri="{FF2B5EF4-FFF2-40B4-BE49-F238E27FC236}">
                <a16:creationId xmlns:a16="http://schemas.microsoft.com/office/drawing/2014/main" id="{EF44AC06-C97D-0350-6638-265B84907318}"/>
              </a:ext>
            </a:extLst>
          </p:cNvPr>
          <p:cNvSpPr>
            <a:spLocks noGrp="1"/>
          </p:cNvSpPr>
          <p:nvPr>
            <p:ph idx="1"/>
          </p:nvPr>
        </p:nvSpPr>
        <p:spPr/>
        <p:txBody>
          <a:bodyPr>
            <a:normAutofit/>
          </a:bodyPr>
          <a:lstStyle/>
          <a:p>
            <a:r>
              <a:rPr lang="he-IL" b="0" dirty="0"/>
              <a:t>ישראל מדורגת במקום החמישי בעולם במדד האושר העולמי של האו"ם, למרות שמתקפת הטרור של חמאס ב-7 באוקטובר והמלחמה פגעו משמעותית בתחושת האושר הישראלית - כך עולה מתוצאות דוח האושר של האו"ם, פרסום שנתי השואף למדוד את רמת האושר הסובייקטיבית של תושבי העולם. </a:t>
            </a:r>
          </a:p>
          <a:p>
            <a:r>
              <a:rPr lang="he-IL" b="0" dirty="0"/>
              <a:t>הדירוג הכללי שפורסם השנה מתחשב בממוצע של שלוש שנים (2021-2023), כותבים עורכי הדוח, ולכן ההשפעה של המלחמה בישראל מתונה יחסית. אם היו מתייחסים בדוח רק לנתוני השנה שעברה, אחרי שפרצה המלחמה העזה, ישראל הייתה ניצבת במקום ה-19 בעולם. ב</a:t>
            </a:r>
            <a:r>
              <a:rPr lang="he-IL" b="0" dirty="0">
                <a:hlinkClick r:id="rId2"/>
              </a:rPr>
              <a:t>דוח שהתפרסם בשנה שעברה</a:t>
            </a:r>
            <a:r>
              <a:rPr lang="he-IL" b="0" dirty="0"/>
              <a:t> (שבו הדירוג היה מבוסס על ממוצע של השנים 2020-2022) ניצבה ישראל במקום הרביעי.</a:t>
            </a:r>
          </a:p>
          <a:p>
            <a:r>
              <a:rPr lang="he-IL" b="0" dirty="0"/>
              <a:t>במקום הראשון בדוח, שהתפרסם היום (ד') בלונדון, ניצבת פינלנד, שעומדת בראש הדירוג מספר שנים ולעתים מחליפה אותו עם דנמרק, שלפי הדירוג הממוצע השנה ניצבת במקום השני. במקום השלישי ניצבת איסלנד, וברביעי שבדיה.</a:t>
            </a:r>
          </a:p>
          <a:p>
            <a:r>
              <a:rPr lang="he-IL" b="0" dirty="0"/>
              <a:t>אחרי ישראל, שהגיעה כאמור למקום החמישי, ניצבות הולנד (6), נורבגיה (7), לוקסמבורג (8), שווייץ (9) ואוסטרליה (10).</a:t>
            </a:r>
          </a:p>
          <a:p>
            <a:r>
              <a:rPr lang="he-IL" b="0" dirty="0"/>
              <a:t>לראשונה, ארה"ב וגרמניה לא מופיעות ב-20 המדינות המאושרות ביותר. גרמניה הידרדרה מהמקום ה-16 בדוח הקודם למקום ה-24. מי שמקדימה אותה היא ארה"ב, שהידרדרה מהמקום ה-15 למקום ה-23.</a:t>
            </a:r>
          </a:p>
          <a:p>
            <a:r>
              <a:rPr lang="he-IL" b="0" dirty="0"/>
              <a:t>הדוח מבוסס על סקרי </a:t>
            </a:r>
            <a:r>
              <a:rPr lang="he-IL" b="0" dirty="0" err="1"/>
              <a:t>גאלופ</a:t>
            </a:r>
            <a:r>
              <a:rPr lang="he-IL" b="0" dirty="0"/>
              <a:t> עולמיים שמכוונים למדוד בעיקר את מה שמכונה "אושר סובייקטיבי". כלומר, עד כמה אנשים מרוצים מחייהם בנקודת הזמן הנוכחית. המדד המרכזי של הדוח ידוע בתור "סולם </a:t>
            </a:r>
            <a:r>
              <a:rPr lang="he-IL" b="0" dirty="0" err="1"/>
              <a:t>קנטריל</a:t>
            </a:r>
            <a:r>
              <a:rPr lang="he-IL" b="0" dirty="0"/>
              <a:t>". הנבדקים ברחבי העולם מתבקשים לדמיין סולם שבו החיים הטובים ביותר הם בשלב 10, והגרועים ביותר הם בשלב 0. לאחר מכן הם מתבקשים לדרג את החיים שלהם עצמם על סולם זה. </a:t>
            </a:r>
          </a:p>
        </p:txBody>
      </p:sp>
      <p:sp>
        <p:nvSpPr>
          <p:cNvPr id="4" name="מציין מיקום של מספר שקופית 3">
            <a:extLst>
              <a:ext uri="{FF2B5EF4-FFF2-40B4-BE49-F238E27FC236}">
                <a16:creationId xmlns:a16="http://schemas.microsoft.com/office/drawing/2014/main" id="{69B11F53-D800-8375-FC83-BCC6F0E4838C}"/>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181722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AB4895-9DB3-917D-38FC-6A8438B4B8E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661831E-05BC-EC9E-46E4-BA8310CCE398}"/>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B7AEE48-F499-EA96-41A5-5CD00443CD11}"/>
              </a:ext>
            </a:extLst>
          </p:cNvPr>
          <p:cNvSpPr>
            <a:spLocks noGrp="1"/>
          </p:cNvSpPr>
          <p:nvPr>
            <p:ph type="sldNum" sz="quarter" idx="12"/>
          </p:nvPr>
        </p:nvSpPr>
        <p:spPr/>
        <p:txBody>
          <a:bodyPr/>
          <a:lstStyle/>
          <a:p>
            <a:fld id="{519954A3-9DFD-4C44-94BA-B95130A3BA1C}" type="slidenum">
              <a:rPr lang="en-US" smtClean="0"/>
              <a:t>21</a:t>
            </a:fld>
            <a:endParaRPr lang="en-US" dirty="0"/>
          </a:p>
        </p:txBody>
      </p:sp>
      <p:pic>
        <p:nvPicPr>
          <p:cNvPr id="6" name="תמונה 5">
            <a:extLst>
              <a:ext uri="{FF2B5EF4-FFF2-40B4-BE49-F238E27FC236}">
                <a16:creationId xmlns:a16="http://schemas.microsoft.com/office/drawing/2014/main" id="{5F662143-8ECA-EC45-8652-6785DB6D1CE7}"/>
              </a:ext>
            </a:extLst>
          </p:cNvPr>
          <p:cNvPicPr>
            <a:picLocks noChangeAspect="1"/>
          </p:cNvPicPr>
          <p:nvPr/>
        </p:nvPicPr>
        <p:blipFill>
          <a:blip r:embed="rId2"/>
          <a:stretch>
            <a:fillRect/>
          </a:stretch>
        </p:blipFill>
        <p:spPr>
          <a:xfrm>
            <a:off x="3074244" y="0"/>
            <a:ext cx="6043511" cy="6858000"/>
          </a:xfrm>
          <a:prstGeom prst="rect">
            <a:avLst/>
          </a:prstGeom>
        </p:spPr>
      </p:pic>
    </p:spTree>
    <p:extLst>
      <p:ext uri="{BB962C8B-B14F-4D97-AF65-F5344CB8AC3E}">
        <p14:creationId xmlns:p14="http://schemas.microsoft.com/office/powerpoint/2010/main" val="1986221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220DD9-4F44-E284-69BF-1D85F963A629}"/>
              </a:ext>
            </a:extLst>
          </p:cNvPr>
          <p:cNvSpPr>
            <a:spLocks noGrp="1"/>
          </p:cNvSpPr>
          <p:nvPr>
            <p:ph type="title"/>
          </p:nvPr>
        </p:nvSpPr>
        <p:spPr/>
        <p:txBody>
          <a:bodyPr/>
          <a:lstStyle/>
          <a:p>
            <a:r>
              <a:rPr lang="he-IL" dirty="0"/>
              <a:t>היכן כתובה מצוות השמחה</a:t>
            </a:r>
          </a:p>
        </p:txBody>
      </p:sp>
      <p:sp>
        <p:nvSpPr>
          <p:cNvPr id="3" name="מציין מיקום תוכן 2">
            <a:extLst>
              <a:ext uri="{FF2B5EF4-FFF2-40B4-BE49-F238E27FC236}">
                <a16:creationId xmlns:a16="http://schemas.microsoft.com/office/drawing/2014/main" id="{F879E030-4503-61CE-0A55-EAFF9AD4BEF2}"/>
              </a:ext>
            </a:extLst>
          </p:cNvPr>
          <p:cNvSpPr>
            <a:spLocks noGrp="1"/>
          </p:cNvSpPr>
          <p:nvPr>
            <p:ph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היכן ציוותה התורה להיות שמח במצוות? איך אפשר לצוות להיות מאושר?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התשובה היא שהתורה ציוותה על כך המון פעמים, אנחנו קוראים זה </a:t>
            </a:r>
            <a:r>
              <a:rPr lang="he-IL" sz="1800" dirty="0" err="1">
                <a:effectLst/>
                <a:latin typeface="Calibri" panose="020F0502020204030204" pitchFamily="34" charset="0"/>
                <a:ea typeface="Calibri" panose="020F0502020204030204" pitchFamily="34" charset="0"/>
                <a:cs typeface="Arial" panose="020B0604020202020204" pitchFamily="34" charset="0"/>
              </a:rPr>
              <a:t>זה</a:t>
            </a:r>
            <a:r>
              <a:rPr lang="he-IL" sz="1800" dirty="0">
                <a:effectLst/>
                <a:latin typeface="Calibri" panose="020F0502020204030204" pitchFamily="34" charset="0"/>
                <a:ea typeface="Calibri" panose="020F0502020204030204" pitchFamily="34" charset="0"/>
                <a:cs typeface="Arial" panose="020B0604020202020204" pitchFamily="34" charset="0"/>
              </a:rPr>
              <a:t> בוקר וערב. ושמים את זה בכל פינה.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ואהבת את ה' אלוקיך.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אי אפשר לאדם לומר לא </a:t>
            </a:r>
            <a:r>
              <a:rPr lang="he-IL" sz="1800" dirty="0" err="1">
                <a:effectLst/>
                <a:latin typeface="Calibri" panose="020F0502020204030204" pitchFamily="34" charset="0"/>
                <a:ea typeface="Calibri" panose="020F0502020204030204" pitchFamily="34" charset="0"/>
                <a:cs typeface="Arial" panose="020B0604020202020204" pitchFamily="34" charset="0"/>
              </a:rPr>
              <a:t>תענש</a:t>
            </a:r>
            <a:r>
              <a:rPr lang="he-IL" sz="1800" dirty="0">
                <a:effectLst/>
                <a:latin typeface="Calibri" panose="020F0502020204030204" pitchFamily="34" charset="0"/>
                <a:ea typeface="Calibri" panose="020F0502020204030204" pitchFamily="34" charset="0"/>
                <a:cs typeface="Arial" panose="020B0604020202020204" pitchFamily="34" charset="0"/>
              </a:rPr>
              <a:t> כי לא אהבת, כי כיצד ניתן לומר לאדם – אתה לא אוהב?</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אפשר לומר </a:t>
            </a:r>
            <a:r>
              <a:rPr lang="he-IL" sz="1800" dirty="0" err="1">
                <a:effectLst/>
                <a:latin typeface="Calibri" panose="020F0502020204030204" pitchFamily="34" charset="0"/>
                <a:ea typeface="Calibri" panose="020F0502020204030204" pitchFamily="34" charset="0"/>
                <a:cs typeface="Arial" panose="020B0604020202020204" pitchFamily="34" charset="0"/>
              </a:rPr>
              <a:t>תענש</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highlight>
                  <a:srgbClr val="00FFFF"/>
                </a:highlight>
                <a:latin typeface="Calibri" panose="020F0502020204030204" pitchFamily="34" charset="0"/>
                <a:ea typeface="Calibri" panose="020F0502020204030204" pitchFamily="34" charset="0"/>
                <a:cs typeface="Arial" panose="020B0604020202020204" pitchFamily="34" charset="0"/>
              </a:rPr>
              <a:t>כי לא שמחת</a:t>
            </a:r>
            <a:r>
              <a:rPr lang="he-IL" sz="1800" dirty="0">
                <a:effectLst/>
                <a:latin typeface="Calibri" panose="020F0502020204030204" pitchFamily="34" charset="0"/>
                <a:ea typeface="Calibri" panose="020F0502020204030204" pitchFamily="34" charset="0"/>
                <a:cs typeface="Arial" panose="020B0604020202020204" pitchFamily="34" charset="0"/>
              </a:rPr>
              <a:t>, כי השמחה היא הוכחה על אהבה. שיש אהבה יש שמחה ואושר.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E369DCF2-4694-B6EF-A3BA-C91F8E39E20E}"/>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292426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lstStyle/>
          <a:p>
            <a:r>
              <a:rPr lang="he-IL" dirty="0"/>
              <a:t>מצווה גדולה?</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pPr algn="just" rtl="1"/>
            <a:r>
              <a:rPr lang="he-IL" sz="1800" dirty="0">
                <a:effectLst/>
                <a:latin typeface="Times New Roman" panose="02020603050405020304" pitchFamily="18" charset="0"/>
                <a:ea typeface="Times New Roman" panose="02020603050405020304" pitchFamily="18" charset="0"/>
                <a:cs typeface="Arial" panose="020B0604020202020204" pitchFamily="34" charset="0"/>
              </a:rPr>
              <a:t>פתיחה: ידוע האמרה המפורסמת של ר' נחמן מברסלב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זצ</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''ל "מצווה גדולה להיות בשמחה תמיד" יש שטענו שאמרה זו אינה נכונה אין מצווה להיות שמח, אלא כאשר האדם מקיים מצוות אז נאמר בתהילים "עבדו את ה' בשמחה", אבל סתם להיות שמח, אין לזה מקור, </a:t>
            </a:r>
          </a:p>
          <a:p>
            <a:pPr algn="just" rtl="1"/>
            <a:r>
              <a:rPr lang="he-IL" sz="1800" dirty="0">
                <a:effectLst/>
                <a:latin typeface="Times New Roman" panose="02020603050405020304" pitchFamily="18" charset="0"/>
                <a:ea typeface="Times New Roman" panose="02020603050405020304" pitchFamily="18" charset="0"/>
                <a:cs typeface="Arial" panose="020B0604020202020204" pitchFamily="34" charset="0"/>
              </a:rPr>
              <a:t>במאמר שלפנינו ננסה להביא ראיות נפלאות שיש מצווה ממש להיות שמח תמיד. והיא אף מצווה גדולה. </a:t>
            </a:r>
            <a:endParaRPr lang="en-US" sz="1800" dirty="0">
              <a:effectLst/>
              <a:latin typeface="Times New Roman" panose="02020603050405020304" pitchFamily="18" charset="0"/>
              <a:ea typeface="Times New Roman" panose="02020603050405020304" pitchFamily="18" charset="0"/>
            </a:endParaRPr>
          </a:p>
          <a:p>
            <a:r>
              <a:rPr lang="he-IL" dirty="0"/>
              <a:t>מצוות השמחה בכל השנה מובאת ברמב"ם (הלכות דעות פרק ב) וז"ל: "לא יהא אדם בעל שחוק ומהתלות ולא עצב ואונן </a:t>
            </a:r>
            <a:r>
              <a:rPr lang="he-IL" dirty="0">
                <a:highlight>
                  <a:srgbClr val="FFFF00"/>
                </a:highlight>
              </a:rPr>
              <a:t>אלא שמח</a:t>
            </a:r>
            <a:r>
              <a:rPr lang="he-IL" dirty="0"/>
              <a:t>... בעל עין טובה ממעט בעסק ועוסק בתורה. ואותו המעט שהוא חלקו ישמח בו". </a:t>
            </a:r>
            <a:endParaRPr lang="en-US" dirty="0"/>
          </a:p>
          <a:p>
            <a:r>
              <a:rPr lang="he-IL" dirty="0"/>
              <a:t>למדנו מדברי </a:t>
            </a:r>
            <a:r>
              <a:rPr lang="he-IL" dirty="0" err="1"/>
              <a:t>הרמב</a:t>
            </a:r>
            <a:r>
              <a:rPr lang="he-IL" dirty="0"/>
              <a:t>''ם שיש מצווה ממש להיות שמח בחלקו, והם בכלל </a:t>
            </a:r>
            <a:r>
              <a:rPr lang="he-IL" dirty="0">
                <a:highlight>
                  <a:srgbClr val="FFFF00"/>
                </a:highlight>
              </a:rPr>
              <a:t>המידות הטובות </a:t>
            </a:r>
            <a:r>
              <a:rPr lang="he-IL" dirty="0"/>
              <a:t>שחייב האדם להתנהג בהם. כמו ששנינו במסכת אבות (ד, א) "איזהו עשיר השמח בחלקו". זו לא רק אמרה יפה, אלא מצווה על האדם להתנהג כך, שכן כל הדברים במשניות אבות יש מצווה להתנהג כך.</a:t>
            </a:r>
            <a:endParaRPr lang="en-US" dirty="0"/>
          </a:p>
          <a:p>
            <a:r>
              <a:rPr lang="he-IL" dirty="0"/>
              <a:t>גם הוא מצווה מדברי קבלה: כמו ששלמה המלך אומר בקהלת (ח, טו): "וְשִׁבַּחְתִּי אֲנִי אֶת הַשִּׂמְחָה" מסביר רש"י: "את השמחה - שיהא שמח בחלקו".</a:t>
            </a:r>
            <a:endParaRPr lang="en-US" dirty="0"/>
          </a:p>
          <a:p>
            <a:endParaRPr lang="he-IL"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5" name="ישראל דגן מצוה גדולה להיות בשמחה תמיד">
            <a:hlinkClick r:id="" action="ppaction://media"/>
            <a:extLst>
              <a:ext uri="{FF2B5EF4-FFF2-40B4-BE49-F238E27FC236}">
                <a16:creationId xmlns:a16="http://schemas.microsoft.com/office/drawing/2014/main" id="{81B7008C-E947-61DD-08BF-670C76981AD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36977" y="281527"/>
            <a:ext cx="487363" cy="487363"/>
          </a:xfrm>
          <a:prstGeom prst="rect">
            <a:avLst/>
          </a:prstGeom>
        </p:spPr>
      </p:pic>
    </p:spTree>
    <p:extLst>
      <p:ext uri="{BB962C8B-B14F-4D97-AF65-F5344CB8AC3E}">
        <p14:creationId xmlns:p14="http://schemas.microsoft.com/office/powerpoint/2010/main" val="317475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normAutofit/>
          </a:bodyPr>
          <a:lstStyle/>
          <a:p>
            <a:r>
              <a:rPr lang="he-IL" dirty="0"/>
              <a:t>לשמחה מה זו עושה</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pPr algn="just"/>
            <a:r>
              <a:rPr lang="he-IL" dirty="0"/>
              <a:t>עלינו להבין מדוע יש מצווה להיות שמח? ומחמת מה יהיה האדם שמח? </a:t>
            </a:r>
            <a:endParaRPr lang="en-US" dirty="0"/>
          </a:p>
          <a:p>
            <a:pPr algn="just"/>
            <a:r>
              <a:rPr lang="he-IL" dirty="0"/>
              <a:t>מצאנו בדברי </a:t>
            </a:r>
            <a:r>
              <a:rPr lang="he-IL" dirty="0" err="1"/>
              <a:t>הרמב</a:t>
            </a:r>
            <a:r>
              <a:rPr lang="he-IL" dirty="0"/>
              <a:t>''ן על הפסוק: (במדבר יא) "וַיְהִי הָעָם </a:t>
            </a:r>
            <a:r>
              <a:rPr lang="he-IL" dirty="0" err="1"/>
              <a:t>כְּמִתְאֹנְנִים</a:t>
            </a:r>
            <a:r>
              <a:rPr lang="he-IL" dirty="0"/>
              <a:t> רַע בְּאָזְנֵי ה'". מסביר הרמב"ן: "כאשר אמר הכתוב כי היו כואבים ומצטערים כבר הזכיר וספר החטא, ואמר "כמתאוננים" כי היו מדברים במר נפשם כאשר יעשו הכואבים והיה רע בעיני ה', </a:t>
            </a:r>
            <a:r>
              <a:rPr lang="he-IL" dirty="0">
                <a:highlight>
                  <a:srgbClr val="FFFF00"/>
                </a:highlight>
              </a:rPr>
              <a:t>שהיה להם ללכת אחריו בשמחה ובטוב לבב מרוב כל טובה אשר נתן להם</a:t>
            </a:r>
            <a:r>
              <a:rPr lang="he-IL" dirty="0"/>
              <a:t>, והם היו כאנוסים </a:t>
            </a:r>
            <a:r>
              <a:rPr lang="he-IL" dirty="0" err="1"/>
              <a:t>ומוכרחין</a:t>
            </a:r>
            <a:r>
              <a:rPr lang="he-IL" dirty="0"/>
              <a:t> מתאוננים ומתרעמים על </a:t>
            </a:r>
            <a:r>
              <a:rPr lang="he-IL" dirty="0" err="1"/>
              <a:t>ענינם</a:t>
            </a:r>
            <a:r>
              <a:rPr lang="he-IL" dirty="0"/>
              <a:t>".  </a:t>
            </a:r>
            <a:endParaRPr lang="en-US" dirty="0"/>
          </a:p>
          <a:p>
            <a:pPr algn="just"/>
            <a:r>
              <a:rPr lang="he-IL" dirty="0"/>
              <a:t>האדם מצווה להתבונן בכל השפע שאלוקים נתן לו, ולהודות לו על כך. וההודיה בטבעה ממלא את לב האדם בשמחה. זהו מצוות השמחה שיש לנו בכל השנה. </a:t>
            </a:r>
            <a:endParaRPr lang="en-US" dirty="0"/>
          </a:p>
          <a:p>
            <a:pPr algn="just"/>
            <a:r>
              <a:rPr lang="he-IL" dirty="0"/>
              <a:t>לדברי הכוזרי זו אף מצווה מהתורה </a:t>
            </a:r>
            <a:r>
              <a:rPr lang="he-IL" dirty="0" err="1"/>
              <a:t>כדכתיב</a:t>
            </a:r>
            <a:r>
              <a:rPr lang="he-IL" dirty="0"/>
              <a:t> (דברים </a:t>
            </a:r>
            <a:r>
              <a:rPr lang="he-IL" dirty="0" err="1"/>
              <a:t>כו</a:t>
            </a:r>
            <a:r>
              <a:rPr lang="he-IL" dirty="0"/>
              <a:t>, יא): "</a:t>
            </a:r>
            <a:r>
              <a:rPr lang="he-IL" dirty="0">
                <a:highlight>
                  <a:srgbClr val="FFFF00"/>
                </a:highlight>
              </a:rPr>
              <a:t>וְשָׂמַחְתָּ בְכָל הַטּוֹב אֲשֶׁר נָתַן לְךָ ה' </a:t>
            </a:r>
            <a:r>
              <a:rPr lang="he-IL" dirty="0" err="1">
                <a:highlight>
                  <a:srgbClr val="FFFF00"/>
                </a:highlight>
              </a:rPr>
              <a:t>אֱלֹקֶיך</a:t>
            </a:r>
            <a:r>
              <a:rPr lang="he-IL" dirty="0">
                <a:highlight>
                  <a:srgbClr val="FFFF00"/>
                </a:highlight>
              </a:rPr>
              <a:t>ָ"</a:t>
            </a:r>
            <a:r>
              <a:rPr lang="he-IL" dirty="0"/>
              <a:t>. אנו צריכים תמיד להסתכל על המתנות שיש לנו בחיים מבורא עולם, ולהודות עליהם, ולא להיות עסוקים בחסרונות שיש בחיים, שנעשה כך נהיה שמחים.</a:t>
            </a:r>
            <a:endParaRPr lang="en-US" dirty="0"/>
          </a:p>
          <a:p>
            <a:pPr algn="just"/>
            <a:endParaRPr lang="he-IL"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43196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A84FDE-9FBF-B515-FB4B-15AF4587A28C}"/>
              </a:ext>
            </a:extLst>
          </p:cNvPr>
          <p:cNvSpPr>
            <a:spLocks noGrp="1"/>
          </p:cNvSpPr>
          <p:nvPr>
            <p:ph type="title"/>
          </p:nvPr>
        </p:nvSpPr>
        <p:spPr/>
        <p:txBody>
          <a:bodyPr>
            <a:normAutofit fontScale="90000"/>
          </a:bodyPr>
          <a:lstStyle/>
          <a:p>
            <a:r>
              <a:rPr lang="he-IL" dirty="0"/>
              <a:t>כמה מחשבות יש לנו ביום?</a:t>
            </a:r>
            <a:br>
              <a:rPr lang="he-IL" dirty="0"/>
            </a:br>
            <a:endParaRPr lang="he-IL" dirty="0"/>
          </a:p>
        </p:txBody>
      </p:sp>
      <p:sp>
        <p:nvSpPr>
          <p:cNvPr id="3" name="מציין מיקום תוכן 2">
            <a:extLst>
              <a:ext uri="{FF2B5EF4-FFF2-40B4-BE49-F238E27FC236}">
                <a16:creationId xmlns:a16="http://schemas.microsoft.com/office/drawing/2014/main" id="{3E12E065-84A4-62DD-CCCF-B988FE350ACF}"/>
              </a:ext>
            </a:extLst>
          </p:cNvPr>
          <p:cNvSpPr>
            <a:spLocks noGrp="1"/>
          </p:cNvSpPr>
          <p:nvPr>
            <p:ph idx="1"/>
          </p:nvPr>
        </p:nvSpPr>
        <p:spPr/>
        <p:txBody>
          <a:bodyPr/>
          <a:lstStyle/>
          <a:p>
            <a:pPr algn="just"/>
            <a:r>
              <a:rPr lang="he-IL" b="0" i="0" dirty="0">
                <a:solidFill>
                  <a:srgbClr val="000000"/>
                </a:solidFill>
                <a:effectLst/>
                <a:latin typeface="Varela Round" panose="00000500000000000000" pitchFamily="2" charset="-79"/>
                <a:cs typeface="Varela Round" panose="00000500000000000000" pitchFamily="2" charset="-79"/>
              </a:rPr>
              <a:t>אנחנו חושבים אלפי מחשבות מדי יום, כמה בדיוק? יש לך ניחוש? 100, 200 או אולי 1,000?</a:t>
            </a:r>
          </a:p>
          <a:p>
            <a:pPr algn="just"/>
            <a:r>
              <a:rPr lang="he-IL" b="0" i="0" dirty="0">
                <a:solidFill>
                  <a:srgbClr val="000000"/>
                </a:solidFill>
                <a:effectLst/>
                <a:latin typeface="Varela Round" panose="00000500000000000000" pitchFamily="2" charset="-79"/>
                <a:cs typeface="Varela Round" panose="00000500000000000000" pitchFamily="2" charset="-79"/>
              </a:rPr>
              <a:t>על פי הקרן הלאומית למדע בארה"ב (ארגון ה </a:t>
            </a:r>
            <a:r>
              <a:rPr lang="en-US" b="1" i="0" u="none" strike="noStrike" dirty="0">
                <a:solidFill>
                  <a:srgbClr val="CC3366"/>
                </a:solidFill>
                <a:effectLst/>
                <a:latin typeface="Varela Round" panose="00000500000000000000" pitchFamily="2" charset="-79"/>
                <a:cs typeface="Varela Round" panose="00000500000000000000" pitchFamily="2" charset="-79"/>
                <a:hlinkClick r:id="rId3"/>
              </a:rPr>
              <a:t>NSF</a:t>
            </a:r>
            <a:r>
              <a:rPr lang="en-US" b="0" i="0" dirty="0">
                <a:solidFill>
                  <a:srgbClr val="000000"/>
                </a:solidFill>
                <a:effectLst/>
                <a:latin typeface="Varela Round" panose="00000500000000000000" pitchFamily="2" charset="-79"/>
                <a:cs typeface="Varela Round" panose="00000500000000000000" pitchFamily="2" charset="-79"/>
              </a:rPr>
              <a:t>), </a:t>
            </a:r>
            <a:r>
              <a:rPr lang="he-IL" b="0" i="0" dirty="0">
                <a:solidFill>
                  <a:srgbClr val="000000"/>
                </a:solidFill>
                <a:effectLst/>
                <a:latin typeface="Varela Round" panose="00000500000000000000" pitchFamily="2" charset="-79"/>
                <a:cs typeface="Varela Round" panose="00000500000000000000" pitchFamily="2" charset="-79"/>
              </a:rPr>
              <a:t>לאדם ממוצע יש בין 12,000 ל 60,000 מחשבות ביום.</a:t>
            </a:r>
          </a:p>
          <a:p>
            <a:pPr algn="just"/>
            <a:r>
              <a:rPr lang="he-IL" b="0" i="0" dirty="0">
                <a:solidFill>
                  <a:srgbClr val="000000"/>
                </a:solidFill>
                <a:effectLst/>
                <a:latin typeface="Varela Round" panose="00000500000000000000" pitchFamily="2" charset="-79"/>
                <a:cs typeface="Varela Round" panose="00000500000000000000" pitchFamily="2" charset="-79"/>
              </a:rPr>
              <a:t>נשמע לא מעט נכון?.</a:t>
            </a:r>
          </a:p>
          <a:p>
            <a:pPr algn="just"/>
            <a:r>
              <a:rPr lang="he-IL" b="0" i="0" dirty="0">
                <a:solidFill>
                  <a:srgbClr val="000000"/>
                </a:solidFill>
                <a:effectLst/>
                <a:latin typeface="Varela Round" panose="00000500000000000000" pitchFamily="2" charset="-79"/>
                <a:cs typeface="Varela Round" panose="00000500000000000000" pitchFamily="2" charset="-79"/>
              </a:rPr>
              <a:t> והינה החדשות הנוספות. על פי המחקר:</a:t>
            </a:r>
          </a:p>
          <a:p>
            <a:pPr algn="just"/>
            <a:r>
              <a:rPr lang="he-IL" b="0" i="0" dirty="0">
                <a:solidFill>
                  <a:srgbClr val="000000"/>
                </a:solidFill>
                <a:effectLst/>
                <a:latin typeface="Varela Round" panose="00000500000000000000" pitchFamily="2" charset="-79"/>
                <a:cs typeface="Varela Round" panose="00000500000000000000" pitchFamily="2" charset="-79"/>
              </a:rPr>
              <a:t>כ 80% מהחשבון שלנו הן </a:t>
            </a:r>
            <a:r>
              <a:rPr lang="he-IL" b="0" i="0" u="sng" dirty="0">
                <a:solidFill>
                  <a:srgbClr val="000000"/>
                </a:solidFill>
                <a:effectLst/>
                <a:latin typeface="Varela Round" panose="00000500000000000000" pitchFamily="2" charset="-79"/>
                <a:cs typeface="Varela Round" panose="00000500000000000000" pitchFamily="2" charset="-79"/>
              </a:rPr>
              <a:t>מחשבות שליליות</a:t>
            </a:r>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0" i="0" dirty="0" err="1">
                <a:solidFill>
                  <a:srgbClr val="000000"/>
                </a:solidFill>
                <a:effectLst/>
                <a:latin typeface="Varela Round" panose="00000500000000000000" pitchFamily="2" charset="-79"/>
                <a:cs typeface="Varela Round" panose="00000500000000000000" pitchFamily="2" charset="-79"/>
              </a:rPr>
              <a:t>וכ</a:t>
            </a:r>
            <a:r>
              <a:rPr lang="he-IL" b="0" i="0" dirty="0">
                <a:solidFill>
                  <a:srgbClr val="000000"/>
                </a:solidFill>
                <a:effectLst/>
                <a:latin typeface="Varela Round" panose="00000500000000000000" pitchFamily="2" charset="-79"/>
                <a:cs typeface="Varela Round" panose="00000500000000000000" pitchFamily="2" charset="-79"/>
              </a:rPr>
              <a:t> 95% הן מחשבות חוזרות ונשנות (כלומר מחשבות שכבר חשבנו אותן בעבר)</a:t>
            </a:r>
          </a:p>
          <a:p>
            <a:pPr algn="just"/>
            <a:endParaRPr lang="he-IL" b="0" dirty="0">
              <a:solidFill>
                <a:srgbClr val="000000"/>
              </a:solidFill>
              <a:latin typeface="Varela Round" panose="00000500000000000000" pitchFamily="2" charset="-79"/>
              <a:cs typeface="Varela Round" panose="00000500000000000000" pitchFamily="2" charset="-79"/>
            </a:endParaRP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1" dirty="0">
                <a:highlight>
                  <a:srgbClr val="FFFF00"/>
                </a:highlight>
              </a:rPr>
              <a:t> "החיים הם 10 אחוזים מה שקורה לכם ו-90 אחוז איך אתם מגיבים לכך"</a:t>
            </a: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endParaRPr lang="he-IL" dirty="0"/>
          </a:p>
        </p:txBody>
      </p:sp>
      <p:sp>
        <p:nvSpPr>
          <p:cNvPr id="4" name="מציין מיקום של מספר שקופית 3">
            <a:extLst>
              <a:ext uri="{FF2B5EF4-FFF2-40B4-BE49-F238E27FC236}">
                <a16:creationId xmlns:a16="http://schemas.microsoft.com/office/drawing/2014/main" id="{7EDAB48F-AAE7-D76E-D35C-619926095292}"/>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4035384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3C4F75-C47D-378A-D801-C86E01D3FF19}"/>
              </a:ext>
            </a:extLst>
          </p:cNvPr>
          <p:cNvSpPr>
            <a:spLocks noGrp="1"/>
          </p:cNvSpPr>
          <p:nvPr>
            <p:ph type="title"/>
          </p:nvPr>
        </p:nvSpPr>
        <p:spPr/>
        <p:txBody>
          <a:bodyPr/>
          <a:lstStyle/>
          <a:p>
            <a:r>
              <a:rPr lang="he-IL" dirty="0"/>
              <a:t>המילים האחרונות של </a:t>
            </a:r>
            <a:r>
              <a:rPr lang="he-IL" dirty="0" err="1"/>
              <a:t>השו"ע</a:t>
            </a:r>
            <a:endParaRPr lang="he-IL" dirty="0"/>
          </a:p>
        </p:txBody>
      </p:sp>
      <p:pic>
        <p:nvPicPr>
          <p:cNvPr id="6" name="מציין מיקום תוכן 5">
            <a:extLst>
              <a:ext uri="{FF2B5EF4-FFF2-40B4-BE49-F238E27FC236}">
                <a16:creationId xmlns:a16="http://schemas.microsoft.com/office/drawing/2014/main" id="{44E72EE2-1676-E809-AFA8-A3B5E970E4A8}"/>
              </a:ext>
            </a:extLst>
          </p:cNvPr>
          <p:cNvPicPr>
            <a:picLocks noGrp="1" noChangeAspect="1"/>
          </p:cNvPicPr>
          <p:nvPr>
            <p:ph idx="1"/>
          </p:nvPr>
        </p:nvPicPr>
        <p:blipFill>
          <a:blip r:embed="rId3"/>
          <a:stretch>
            <a:fillRect/>
          </a:stretch>
        </p:blipFill>
        <p:spPr>
          <a:xfrm>
            <a:off x="341524" y="726703"/>
            <a:ext cx="9858119" cy="5916612"/>
          </a:xfrm>
        </p:spPr>
      </p:pic>
      <p:sp>
        <p:nvSpPr>
          <p:cNvPr id="4" name="מציין מיקום של מספר שקופית 3">
            <a:extLst>
              <a:ext uri="{FF2B5EF4-FFF2-40B4-BE49-F238E27FC236}">
                <a16:creationId xmlns:a16="http://schemas.microsoft.com/office/drawing/2014/main" id="{6BBEB73A-432D-A4A6-8129-1E79525DB292}"/>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619012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normAutofit/>
          </a:bodyPr>
          <a:lstStyle/>
          <a:p>
            <a:r>
              <a:rPr lang="he-IL" dirty="0"/>
              <a:t>וטוב לב משתה תמיד</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pPr algn="just">
              <a:lnSpc>
                <a:spcPct val="107000"/>
              </a:lnSpc>
              <a:spcAft>
                <a:spcPts val="800"/>
              </a:spcAft>
            </a:pPr>
            <a:r>
              <a:rPr lang="he-IL" dirty="0" err="1">
                <a:latin typeface="Calibri" panose="020F0502020204030204" pitchFamily="34" charset="0"/>
                <a:ea typeface="Calibri" panose="020F0502020204030204" pitchFamily="34" charset="0"/>
                <a:cs typeface="Arial" panose="020B0604020202020204" pitchFamily="34" charset="0"/>
              </a:rPr>
              <a:t>הרמ"א</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מסים</a:t>
            </a:r>
            <a:r>
              <a:rPr lang="he-IL" dirty="0">
                <a:latin typeface="Calibri" panose="020F0502020204030204" pitchFamily="34" charset="0"/>
                <a:ea typeface="Calibri" panose="020F0502020204030204" pitchFamily="34" charset="0"/>
                <a:cs typeface="Arial" panose="020B0604020202020204" pitchFamily="34" charset="0"/>
              </a:rPr>
              <a:t> את ספר </a:t>
            </a:r>
            <a:r>
              <a:rPr lang="he-IL" dirty="0" err="1">
                <a:latin typeface="Calibri" panose="020F0502020204030204" pitchFamily="34" charset="0"/>
                <a:ea typeface="Calibri" panose="020F0502020204030204" pitchFamily="34" charset="0"/>
                <a:cs typeface="Arial" panose="020B0604020202020204" pitchFamily="34" charset="0"/>
              </a:rPr>
              <a:t>שו"ע</a:t>
            </a:r>
            <a:r>
              <a:rPr lang="he-IL" dirty="0">
                <a:latin typeface="Calibri" panose="020F0502020204030204" pitchFamily="34" charset="0"/>
                <a:ea typeface="Calibri" panose="020F0502020204030204" pitchFamily="34" charset="0"/>
                <a:cs typeface="Arial" panose="020B0604020202020204" pitchFamily="34" charset="0"/>
              </a:rPr>
              <a:t> אורח חיים במילים "וטוב לב משתה תמיד" (משלי ט"ו, ט"ו).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מספר על כך בספר מעדני שלמה (עמוד </a:t>
            </a:r>
            <a:r>
              <a:rPr lang="he-IL" dirty="0" err="1">
                <a:latin typeface="Calibri" panose="020F0502020204030204" pitchFamily="34" charset="0"/>
                <a:ea typeface="Calibri" panose="020F0502020204030204" pitchFamily="34" charset="0"/>
                <a:cs typeface="Arial" panose="020B0604020202020204" pitchFamily="34" charset="0"/>
              </a:rPr>
              <a:t>קכ</a:t>
            </a:r>
            <a:r>
              <a:rPr lang="he-IL" dirty="0">
                <a:latin typeface="Calibri" panose="020F0502020204030204" pitchFamily="34" charset="0"/>
                <a:ea typeface="Calibri" panose="020F0502020204030204" pitchFamily="34" charset="0"/>
                <a:cs typeface="Arial" panose="020B0604020202020204" pitchFamily="34" charset="0"/>
              </a:rPr>
              <a:t>''ד): פעם אחת הלך </a:t>
            </a:r>
            <a:r>
              <a:rPr lang="he-IL" dirty="0" err="1">
                <a:latin typeface="Calibri" panose="020F0502020204030204" pitchFamily="34" charset="0"/>
                <a:ea typeface="Calibri" panose="020F0502020204030204" pitchFamily="34" charset="0"/>
                <a:cs typeface="Arial" panose="020B0604020202020204" pitchFamily="34" charset="0"/>
              </a:rPr>
              <a:t>הרגש''ז</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אויערבך</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זצ</a:t>
            </a:r>
            <a:r>
              <a:rPr lang="he-IL" dirty="0">
                <a:latin typeface="Calibri" panose="020F0502020204030204" pitchFamily="34" charset="0"/>
                <a:ea typeface="Calibri" panose="020F0502020204030204" pitchFamily="34" charset="0"/>
                <a:cs typeface="Arial" panose="020B0604020202020204" pitchFamily="34" charset="0"/>
              </a:rPr>
              <a:t>''ל בפורים ברחוב ועבר לידו אדם ואמר לו 'פורים שמח', אחרי שהלך אותו האיש, אמר </a:t>
            </a:r>
            <a:r>
              <a:rPr lang="he-IL" dirty="0" err="1">
                <a:latin typeface="Calibri" panose="020F0502020204030204" pitchFamily="34" charset="0"/>
                <a:ea typeface="Calibri" panose="020F0502020204030204" pitchFamily="34" charset="0"/>
                <a:cs typeface="Arial" panose="020B0604020202020204" pitchFamily="34" charset="0"/>
              </a:rPr>
              <a:t>הגרש"ז</a:t>
            </a:r>
            <a:r>
              <a:rPr lang="he-IL" dirty="0">
                <a:latin typeface="Calibri" panose="020F0502020204030204" pitchFamily="34" charset="0"/>
                <a:ea typeface="Calibri" panose="020F0502020204030204" pitchFamily="34" charset="0"/>
                <a:cs typeface="Arial" panose="020B0604020202020204" pitchFamily="34" charset="0"/>
              </a:rPr>
              <a:t> ליהודי שלווה אותו: </a:t>
            </a:r>
            <a:r>
              <a:rPr lang="he-IL" dirty="0">
                <a:highlight>
                  <a:srgbClr val="00FFFF"/>
                </a:highlight>
                <a:latin typeface="Calibri" panose="020F0502020204030204" pitchFamily="34" charset="0"/>
                <a:ea typeface="Calibri" panose="020F0502020204030204" pitchFamily="34" charset="0"/>
                <a:cs typeface="Arial" panose="020B0604020202020204" pitchFamily="34" charset="0"/>
              </a:rPr>
              <a:t>זה לא טוב שחושבים שרק בפורים צריך להיות שמח, באמת לעולם צריך אדם להיות בשמחה. </a:t>
            </a:r>
            <a:endParaRPr lang="en-US" dirty="0">
              <a:highlight>
                <a:srgbClr val="00FFFF"/>
              </a:highligh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והוסיף והביא מקור לכך: </a:t>
            </a:r>
            <a:r>
              <a:rPr lang="he-IL" dirty="0" err="1">
                <a:latin typeface="Calibri" panose="020F0502020204030204" pitchFamily="34" charset="0"/>
                <a:ea typeface="Calibri" panose="020F0502020204030204" pitchFamily="34" charset="0"/>
                <a:cs typeface="Arial" panose="020B0604020202020204" pitchFamily="34" charset="0"/>
              </a:rPr>
              <a:t>השערי</a:t>
            </a:r>
            <a:r>
              <a:rPr lang="he-IL" dirty="0">
                <a:latin typeface="Calibri" panose="020F0502020204030204" pitchFamily="34" charset="0"/>
                <a:ea typeface="Calibri" panose="020F0502020204030204" pitchFamily="34" charset="0"/>
                <a:cs typeface="Arial" panose="020B0604020202020204" pitchFamily="34" charset="0"/>
              </a:rPr>
              <a:t> תשובה (על </a:t>
            </a:r>
            <a:r>
              <a:rPr lang="he-IL" dirty="0" err="1">
                <a:latin typeface="Calibri" panose="020F0502020204030204" pitchFamily="34" charset="0"/>
                <a:ea typeface="Calibri" panose="020F0502020204030204" pitchFamily="34" charset="0"/>
                <a:cs typeface="Arial" panose="020B0604020202020204" pitchFamily="34" charset="0"/>
              </a:rPr>
              <a:t>השו"ע</a:t>
            </a:r>
            <a:r>
              <a:rPr lang="he-IL" dirty="0">
                <a:latin typeface="Calibri" panose="020F0502020204030204" pitchFamily="34" charset="0"/>
                <a:ea typeface="Calibri" panose="020F0502020204030204" pitchFamily="34" charset="0"/>
                <a:cs typeface="Arial" panose="020B0604020202020204" pitchFamily="34" charset="0"/>
              </a:rPr>
              <a:t>) כותב על </a:t>
            </a:r>
            <a:r>
              <a:rPr lang="he-IL" dirty="0" err="1">
                <a:latin typeface="Calibri" panose="020F0502020204030204" pitchFamily="34" charset="0"/>
                <a:ea typeface="Calibri" panose="020F0502020204030204" pitchFamily="34" charset="0"/>
                <a:cs typeface="Arial" panose="020B0604020202020204" pitchFamily="34" charset="0"/>
              </a:rPr>
              <a:t>הרמ</a:t>
            </a:r>
            <a:r>
              <a:rPr lang="he-IL" dirty="0">
                <a:latin typeface="Calibri" panose="020F0502020204030204" pitchFamily="34" charset="0"/>
                <a:ea typeface="Calibri" panose="020F0502020204030204" pitchFamily="34" charset="0"/>
                <a:cs typeface="Arial" panose="020B0604020202020204" pitchFamily="34" charset="0"/>
              </a:rPr>
              <a:t>''א האחרון </a:t>
            </a:r>
            <a:r>
              <a:rPr lang="he-IL" dirty="0" err="1">
                <a:latin typeface="Calibri" panose="020F0502020204030204" pitchFamily="34" charset="0"/>
                <a:ea typeface="Calibri" panose="020F0502020204030204" pitchFamily="34" charset="0"/>
                <a:cs typeface="Arial" panose="020B0604020202020204" pitchFamily="34" charset="0"/>
              </a:rPr>
              <a:t>בשו"ע</a:t>
            </a:r>
            <a:r>
              <a:rPr lang="he-IL" dirty="0">
                <a:latin typeface="Calibri" panose="020F0502020204030204" pitchFamily="34" charset="0"/>
                <a:ea typeface="Calibri" panose="020F0502020204030204" pitchFamily="34" charset="0"/>
                <a:cs typeface="Arial" panose="020B0604020202020204" pitchFamily="34" charset="0"/>
              </a:rPr>
              <a:t> מדוע סיים דווקא במילים אלו "וטוב לב משתה תמיד"?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אלא ישנם שני פסוקים: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וכתיב 'טוב לב משתה תמיד', כיצד התקיימו שני התמידים?</a:t>
            </a:r>
            <a:endParaRPr lang="en-US" dirty="0">
              <a:latin typeface="Calibri" panose="020F0502020204030204" pitchFamily="34" charset="0"/>
              <a:ea typeface="Calibri" panose="020F0502020204030204" pitchFamily="34" charset="0"/>
              <a:cs typeface="Arial" panose="020B0604020202020204" pitchFamily="34" charset="0"/>
            </a:endParaRPr>
          </a:p>
          <a:p>
            <a:r>
              <a:rPr lang="he-IL" dirty="0">
                <a:latin typeface="Calibri" panose="020F0502020204030204" pitchFamily="34" charset="0"/>
                <a:ea typeface="Calibri" panose="020F0502020204030204" pitchFamily="34" charset="0"/>
                <a:cs typeface="Arial" panose="020B0604020202020204" pitchFamily="34" charset="0"/>
              </a:rPr>
              <a:t>אלא בתחילה צריך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ומתוך כך יגיע 'לטוב לב משתה תמיד'. לכן בפתיחת </a:t>
            </a:r>
            <a:r>
              <a:rPr lang="he-IL" dirty="0" err="1">
                <a:latin typeface="Calibri" panose="020F0502020204030204" pitchFamily="34" charset="0"/>
                <a:ea typeface="Calibri" panose="020F0502020204030204" pitchFamily="34" charset="0"/>
                <a:cs typeface="Arial" panose="020B0604020202020204" pitchFamily="34" charset="0"/>
              </a:rPr>
              <a:t>השו"ע</a:t>
            </a:r>
            <a:r>
              <a:rPr lang="he-IL" dirty="0">
                <a:latin typeface="Calibri" panose="020F0502020204030204" pitchFamily="34" charset="0"/>
                <a:ea typeface="Calibri" panose="020F0502020204030204" pitchFamily="34" charset="0"/>
                <a:cs typeface="Arial" panose="020B0604020202020204" pitchFamily="34" charset="0"/>
              </a:rPr>
              <a:t> בסימן א' כתב </a:t>
            </a:r>
            <a:r>
              <a:rPr lang="he-IL" dirty="0" err="1">
                <a:latin typeface="Calibri" panose="020F0502020204030204" pitchFamily="34" charset="0"/>
                <a:ea typeface="Calibri" panose="020F0502020204030204" pitchFamily="34" charset="0"/>
                <a:cs typeface="Arial" panose="020B0604020202020204" pitchFamily="34" charset="0"/>
              </a:rPr>
              <a:t>הרמ"א</a:t>
            </a:r>
            <a:r>
              <a:rPr lang="he-IL" dirty="0">
                <a:latin typeface="Calibri" panose="020F0502020204030204" pitchFamily="34" charset="0"/>
                <a:ea typeface="Calibri" panose="020F0502020204030204" pitchFamily="34" charset="0"/>
                <a:cs typeface="Arial" panose="020B0604020202020204" pitchFamily="34" charset="0"/>
              </a:rPr>
              <a:t> את מצוות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ובסיום הספר </a:t>
            </a:r>
            <a:r>
              <a:rPr lang="he-IL" dirty="0" err="1">
                <a:latin typeface="Calibri" panose="020F0502020204030204" pitchFamily="34" charset="0"/>
                <a:ea typeface="Calibri" panose="020F0502020204030204" pitchFamily="34" charset="0"/>
                <a:cs typeface="Arial" panose="020B0604020202020204" pitchFamily="34" charset="0"/>
              </a:rPr>
              <a:t>שו"ע</a:t>
            </a:r>
            <a:r>
              <a:rPr lang="he-IL" dirty="0">
                <a:latin typeface="Calibri" panose="020F0502020204030204" pitchFamily="34" charset="0"/>
                <a:ea typeface="Calibri" panose="020F0502020204030204" pitchFamily="34" charset="0"/>
                <a:cs typeface="Arial" panose="020B0604020202020204" pitchFamily="34" charset="0"/>
              </a:rPr>
              <a:t> כתב 'וטוב לב משתה תמיד'.</a:t>
            </a:r>
          </a:p>
          <a:p>
            <a:r>
              <a:rPr lang="he-IL" dirty="0">
                <a:latin typeface="Calibri" panose="020F0502020204030204" pitchFamily="34" charset="0"/>
                <a:ea typeface="Calibri" panose="020F0502020204030204" pitchFamily="34" charset="0"/>
                <a:cs typeface="Arial" panose="020B0604020202020204" pitchFamily="34" charset="0"/>
              </a:rPr>
              <a:t>אבל זה לא רק שמתוך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מגיעים לשמחה תמידית, אלא כל מצוות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היא להיות טוב לב משתה תמיד. כמו שנבאר. </a:t>
            </a:r>
          </a:p>
          <a:p>
            <a:pPr marL="0" indent="0">
              <a:buNone/>
            </a:pPr>
            <a:endParaRPr lang="he-IL" dirty="0">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27</a:t>
            </a:fld>
            <a:endParaRPr lang="en-US" dirty="0"/>
          </a:p>
        </p:txBody>
      </p:sp>
      <p:pic>
        <p:nvPicPr>
          <p:cNvPr id="5" name="Picture 2" descr="יהוה">
            <a:extLst>
              <a:ext uri="{FF2B5EF4-FFF2-40B4-BE49-F238E27FC236}">
                <a16:creationId xmlns:a16="http://schemas.microsoft.com/office/drawing/2014/main" id="{12E6A2A3-5D7C-C58E-9AA3-1CBD2EE956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0128" y="0"/>
            <a:ext cx="1692536" cy="1685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95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normAutofit/>
          </a:bodyPr>
          <a:lstStyle/>
          <a:p>
            <a:r>
              <a:rPr lang="he-IL" dirty="0"/>
              <a:t>וטוב לב משתה תמיד</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pPr algn="just">
              <a:lnSpc>
                <a:spcPct val="107000"/>
              </a:lnSpc>
              <a:spcAft>
                <a:spcPts val="800"/>
              </a:spcAft>
            </a:pP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 היא להרגיש שבורא עולם ברא עולם טוב. עולם שכולו נועד בשביל להטיב לבריותיו כבר כאן.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בורא עולם אוהב אותי עד מאוד. וחפץ מאוד בטובתי.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כמו שכתב בספר הברית בהגדרת מצוות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a:t>
            </a:r>
          </a:p>
          <a:p>
            <a:pPr algn="just">
              <a:lnSpc>
                <a:spcPct val="107000"/>
              </a:lnSpc>
              <a:spcAft>
                <a:spcPts val="800"/>
              </a:spcAft>
            </a:pP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אָמְנָם הַנֶּפֶשׁ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כְּשֶׁתְּצַיֵּר</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אַהֲבַת ה', וְכִי הוּא בּוֹחֵר בָּהּ לִהְיוֹת לוֹ לְמֶרְכָּבָה וְלַכֵּס יָה לְשֵׁם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וְלִתְהִלָּה</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וּלְתִפְאֶרֶת, וְיוֹדַעַת שֶׁזֶּה לָהּ הַצְלָחָה שֶׁאֵין אַחֲרֶיהָ הַצְלָחָה, וְטוֹבָה שֶׁאֵין אַחֲרֶיהָ טוֹבָה, וְזֶה הַדָּבָר מְרֻצָּה לָהּ וְחָפְצָה בָּהּ, אָז תִּפְנֶה אֵלָיו בְּאַהֲבָה עַזָּה,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תִּכְסֹף</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לוֹ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בִּמְזִמָּתָה</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וְתַטֶּה אֵלָיו בְּמַחֲשַׁבְתּוֹ לְדַבְּקָהּ בּוֹ, תָּגִיל </a:t>
            </a:r>
            <a:r>
              <a:rPr lang="he-IL" kern="1400" dirty="0" err="1">
                <a:highlight>
                  <a:srgbClr val="FFFF00"/>
                </a:highlight>
                <a:latin typeface="Arial" panose="020B0604020202020204" pitchFamily="34" charset="0"/>
                <a:ea typeface="Times New Roman" panose="02020603050405020304" pitchFamily="18" charset="0"/>
                <a:cs typeface="David" panose="020E0502060401010101" pitchFamily="34" charset="-79"/>
              </a:rPr>
              <a:t>בְּזִכְרוֹן</a:t>
            </a:r>
            <a:r>
              <a:rPr lang="he-IL" kern="1400" dirty="0">
                <a:highlight>
                  <a:srgbClr val="FFFF00"/>
                </a:highlight>
                <a:latin typeface="Arial" panose="020B0604020202020204" pitchFamily="34" charset="0"/>
                <a:ea typeface="Times New Roman" panose="02020603050405020304" pitchFamily="18" charset="0"/>
                <a:cs typeface="David" panose="020E0502060401010101" pitchFamily="34" charset="-79"/>
              </a:rPr>
              <a:t> שְׁמוֹ יִתְבָּרֵךְ, וְתִשְׂמַח לְהַרְהֵר בּוֹ, וְתִתְפַּשֵּׁט כּוֹחוֹתֶיהָ, וְתִתְרַחֵב מֵרֹב הַחֵשֶׁק וְהַשִּׂמְחָה שֶׁל אַהֲבָה בְּתַעֲנוּגִים.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גם שיש לפעמים דברים רעים, כל מטרתם להביא את האדם אל הטוב. </a:t>
            </a:r>
          </a:p>
          <a:p>
            <a:pPr algn="just">
              <a:lnSpc>
                <a:spcPct val="107000"/>
              </a:lnSpc>
              <a:spcAft>
                <a:spcPts val="800"/>
              </a:spcAft>
            </a:pPr>
            <a:r>
              <a:rPr lang="he-IL" dirty="0"/>
              <a:t>אדם כזה יזכה להיות 'טוב לב משתה תמיד' – להיות בשמחה תמיד. כמו שדוד המלך עצמו מתאר בהמשך הפסוק את הרגשות שקיום מצוה זו עוררו אצלו, ואומר "</a:t>
            </a:r>
            <a:r>
              <a:rPr lang="he-IL" dirty="0" err="1"/>
              <a:t>שויתי</a:t>
            </a:r>
            <a:r>
              <a:rPr lang="he-IL" dirty="0"/>
              <a:t> ה' לנגדי תמיד כי מימיני בל </a:t>
            </a:r>
            <a:r>
              <a:rPr lang="he-IL" dirty="0" err="1"/>
              <a:t>אמוט</a:t>
            </a:r>
            <a:r>
              <a:rPr lang="he-IL" dirty="0"/>
              <a:t> - לכן - שמח לבי, </a:t>
            </a:r>
            <a:r>
              <a:rPr lang="he-IL" dirty="0" err="1"/>
              <a:t>ויגל</a:t>
            </a:r>
            <a:r>
              <a:rPr lang="he-IL" dirty="0"/>
              <a:t> כבודי, אף בשרי ישכון לבטח" (תהלים ט"ז - ח'). תחושת קרבתו </a:t>
            </a:r>
            <a:r>
              <a:rPr lang="he-IL" dirty="0" err="1"/>
              <a:t>ית</a:t>
            </a:r>
            <a:r>
              <a:rPr lang="he-IL" dirty="0"/>
              <a:t>' </a:t>
            </a:r>
            <a:r>
              <a:rPr lang="he-IL" dirty="0" err="1"/>
              <a:t>היתה</a:t>
            </a:r>
            <a:r>
              <a:rPr lang="he-IL" dirty="0"/>
              <a:t> מעוררת בו רגשי שמחה ורוגע בכל חלקי הגוף והנפש. יהי רצון שנזכה. </a:t>
            </a:r>
            <a:endParaRPr lang="en-US" dirty="0"/>
          </a:p>
          <a:p>
            <a:pPr algn="just">
              <a:lnSpc>
                <a:spcPct val="107000"/>
              </a:lnSpc>
              <a:spcAft>
                <a:spcPts val="800"/>
              </a:spcAft>
            </a:pPr>
            <a:endParaRPr lang="he-IL"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he-IL"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28</a:t>
            </a:fld>
            <a:endParaRPr lang="en-US" dirty="0"/>
          </a:p>
        </p:txBody>
      </p:sp>
      <p:pic>
        <p:nvPicPr>
          <p:cNvPr id="5" name="Picture 2" descr="יהוה">
            <a:extLst>
              <a:ext uri="{FF2B5EF4-FFF2-40B4-BE49-F238E27FC236}">
                <a16:creationId xmlns:a16="http://schemas.microsoft.com/office/drawing/2014/main" id="{12E6A2A3-5D7C-C58E-9AA3-1CBD2EE95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0128" y="0"/>
            <a:ext cx="1692536" cy="1685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52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154D1C-392E-17E3-2760-B169ED08FA7B}"/>
              </a:ext>
            </a:extLst>
          </p:cNvPr>
          <p:cNvSpPr>
            <a:spLocks noGrp="1"/>
          </p:cNvSpPr>
          <p:nvPr>
            <p:ph type="title"/>
          </p:nvPr>
        </p:nvSpPr>
        <p:spPr/>
        <p:txBody>
          <a:bodyPr/>
          <a:lstStyle/>
          <a:p>
            <a:r>
              <a:rPr lang="he-IL" dirty="0" err="1"/>
              <a:t>שויתי</a:t>
            </a:r>
            <a:r>
              <a:rPr lang="he-IL" dirty="0"/>
              <a:t> למעשה - כיצד</a:t>
            </a:r>
          </a:p>
        </p:txBody>
      </p:sp>
      <p:graphicFrame>
        <p:nvGraphicFramePr>
          <p:cNvPr id="6" name="מציין מיקום תוכן 5">
            <a:extLst>
              <a:ext uri="{FF2B5EF4-FFF2-40B4-BE49-F238E27FC236}">
                <a16:creationId xmlns:a16="http://schemas.microsoft.com/office/drawing/2014/main" id="{19B5CDA1-4106-FAE3-432D-100E3DE62311}"/>
              </a:ext>
            </a:extLst>
          </p:cNvPr>
          <p:cNvGraphicFramePr>
            <a:graphicFrameLocks noGrp="1"/>
          </p:cNvGraphicFramePr>
          <p:nvPr>
            <p:ph idx="1"/>
          </p:nvPr>
        </p:nvGraphicFramePr>
        <p:xfrm>
          <a:off x="157017" y="942109"/>
          <a:ext cx="10132291" cy="5915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52F8067-54C5-09E2-EA4F-610CCA31A92A}"/>
              </a:ext>
            </a:extLst>
          </p:cNvPr>
          <p:cNvSpPr>
            <a:spLocks noGrp="1"/>
          </p:cNvSpPr>
          <p:nvPr>
            <p:ph type="sldNum" sz="quarter" idx="12"/>
          </p:nvPr>
        </p:nvSpPr>
        <p:spPr/>
        <p:txBody>
          <a:bodyPr/>
          <a:lstStyle/>
          <a:p>
            <a:fld id="{519954A3-9DFD-4C44-94BA-B95130A3BA1C}" type="slidenum">
              <a:rPr lang="en-US" smtClean="0"/>
              <a:t>29</a:t>
            </a:fld>
            <a:endParaRPr lang="en-US" dirty="0"/>
          </a:p>
        </p:txBody>
      </p:sp>
      <p:pic>
        <p:nvPicPr>
          <p:cNvPr id="5" name="תמונה 4">
            <a:extLst>
              <a:ext uri="{FF2B5EF4-FFF2-40B4-BE49-F238E27FC236}">
                <a16:creationId xmlns:a16="http://schemas.microsoft.com/office/drawing/2014/main" id="{18A58435-92B5-9027-379A-2FB4F27F9660}"/>
              </a:ext>
            </a:extLst>
          </p:cNvPr>
          <p:cNvPicPr>
            <a:picLocks noChangeAspect="1"/>
          </p:cNvPicPr>
          <p:nvPr/>
        </p:nvPicPr>
        <p:blipFill>
          <a:blip r:embed="rId7"/>
          <a:stretch>
            <a:fillRect/>
          </a:stretch>
        </p:blipFill>
        <p:spPr>
          <a:xfrm>
            <a:off x="10058215" y="0"/>
            <a:ext cx="2133785" cy="2133785"/>
          </a:xfrm>
          <a:prstGeom prst="rect">
            <a:avLst/>
          </a:prstGeom>
        </p:spPr>
      </p:pic>
    </p:spTree>
    <p:extLst>
      <p:ext uri="{BB962C8B-B14F-4D97-AF65-F5344CB8AC3E}">
        <p14:creationId xmlns:p14="http://schemas.microsoft.com/office/powerpoint/2010/main" val="2983456910"/>
      </p:ext>
    </p:extLst>
  </p:cSld>
  <p:clrMapOvr>
    <a:masterClrMapping/>
  </p:clrMapOvr>
  <mc:AlternateContent xmlns:mc="http://schemas.openxmlformats.org/markup-compatibility/2006" xmlns:p14="http://schemas.microsoft.com/office/powerpoint/2010/main">
    <mc:Choice Requires="p14">
      <p:transition spd="slow" p14:dur="2000" advTm="75060"/>
    </mc:Choice>
    <mc:Fallback xmlns="">
      <p:transition spd="slow" advTm="7506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F3F3BA-BC52-895A-5ACF-8B22AE2FA0B8}"/>
              </a:ext>
            </a:extLst>
          </p:cNvPr>
          <p:cNvSpPr>
            <a:spLocks noGrp="1"/>
          </p:cNvSpPr>
          <p:nvPr>
            <p:ph type="title"/>
          </p:nvPr>
        </p:nvSpPr>
        <p:spPr/>
        <p:txBody>
          <a:bodyPr/>
          <a:lstStyle/>
          <a:p>
            <a:r>
              <a:rPr lang="he-IL" dirty="0"/>
              <a:t>תמיד – הרגשה תמידית</a:t>
            </a:r>
          </a:p>
        </p:txBody>
      </p:sp>
      <p:sp>
        <p:nvSpPr>
          <p:cNvPr id="3" name="מציין מיקום תוכן 2">
            <a:extLst>
              <a:ext uri="{FF2B5EF4-FFF2-40B4-BE49-F238E27FC236}">
                <a16:creationId xmlns:a16="http://schemas.microsoft.com/office/drawing/2014/main" id="{DD7E7CE4-D3D4-2DBF-72FB-DC711CFDAE72}"/>
              </a:ext>
            </a:extLst>
          </p:cNvPr>
          <p:cNvSpPr>
            <a:spLocks noGrp="1"/>
          </p:cNvSpPr>
          <p:nvPr>
            <p:ph idx="1"/>
          </p:nvPr>
        </p:nvSpPr>
        <p:spPr/>
        <p:txBody>
          <a:bodyPr>
            <a:normAutofit lnSpcReduction="10000"/>
          </a:bodyPr>
          <a:lstStyle/>
          <a:p>
            <a:r>
              <a:rPr lang="he-IL" b="0" dirty="0"/>
              <a:t>מצאנו מקומות נוספים שכוונת המצווה היא </a:t>
            </a:r>
            <a:r>
              <a:rPr lang="he-IL" b="0" dirty="0">
                <a:highlight>
                  <a:srgbClr val="FFFF00"/>
                </a:highlight>
              </a:rPr>
              <a:t>לחיות מתחת הרגשה התמידית</a:t>
            </a:r>
            <a:r>
              <a:rPr lang="he-IL" b="0" dirty="0"/>
              <a:t>, ולא שבפועל צריך לחשוב על הדבר. </a:t>
            </a:r>
          </a:p>
          <a:p>
            <a:r>
              <a:rPr lang="he-IL" b="0" dirty="0"/>
              <a:t>לגבי שש מצוות תמידיות כתב החינוך: </a:t>
            </a:r>
            <a:r>
              <a:rPr lang="he-IL" b="0" dirty="0">
                <a:solidFill>
                  <a:srgbClr val="00B050"/>
                </a:solidFill>
              </a:rPr>
              <a:t>"חיובן תמידי לא יפסק מעל האדם אפילו רגע אחד כל ימיו".</a:t>
            </a:r>
          </a:p>
          <a:p>
            <a:r>
              <a:rPr lang="he-IL" b="0" dirty="0"/>
              <a:t>מפרש הפסקי תשובות </a:t>
            </a:r>
            <a:r>
              <a:rPr lang="he-IL" sz="500" b="0" dirty="0"/>
              <a:t>סימן א אות ג </a:t>
            </a:r>
            <a:r>
              <a:rPr lang="he-IL" b="0" dirty="0"/>
              <a:t>ועוד מתפרש </a:t>
            </a:r>
            <a:r>
              <a:rPr lang="he-IL" dirty="0"/>
              <a:t>'חיובן תמידי' על היות כל מעשי האדם תמיד תחת ההרגשה של עול מלכות שמים הנזכר </a:t>
            </a:r>
            <a:r>
              <a:rPr lang="he-IL" dirty="0" err="1"/>
              <a:t>מכח</a:t>
            </a:r>
            <a:r>
              <a:rPr lang="he-IL" dirty="0"/>
              <a:t> האמונה בשש המצוות התמידיות</a:t>
            </a:r>
            <a:r>
              <a:rPr lang="he-IL" b="0" dirty="0"/>
              <a:t>.</a:t>
            </a:r>
          </a:p>
          <a:p>
            <a:pPr algn="just"/>
            <a:r>
              <a:rPr lang="he-IL" b="0" dirty="0"/>
              <a:t>וכן כתב </a:t>
            </a:r>
            <a:r>
              <a:rPr lang="he-IL" b="0" dirty="0" err="1"/>
              <a:t>בשו"ת</a:t>
            </a:r>
            <a:r>
              <a:rPr lang="he-IL" b="0" dirty="0"/>
              <a:t> להורות נתן </a:t>
            </a:r>
            <a:r>
              <a:rPr lang="he-IL" sz="1000" b="0" dirty="0"/>
              <a:t>חלק ט סימן א </a:t>
            </a:r>
            <a:r>
              <a:rPr lang="he-IL" b="0" dirty="0"/>
              <a:t>- נראה דאף בשעה שאינו </a:t>
            </a:r>
            <a:r>
              <a:rPr lang="he-IL" b="0" dirty="0" err="1"/>
              <a:t>מכוין</a:t>
            </a:r>
            <a:r>
              <a:rPr lang="he-IL" b="0" dirty="0"/>
              <a:t> </a:t>
            </a:r>
            <a:r>
              <a:rPr lang="he-IL" b="0" dirty="0" err="1"/>
              <a:t>בהדיא</a:t>
            </a:r>
            <a:r>
              <a:rPr lang="he-IL" b="0" dirty="0"/>
              <a:t> ביחוד השם, </a:t>
            </a:r>
            <a:r>
              <a:rPr lang="he-IL" dirty="0"/>
              <a:t>אלא שיודע ומאמין ביחוד השם והדבר מוסכם בידיעתו, הרי קיים את </a:t>
            </a:r>
            <a:r>
              <a:rPr lang="he-IL" dirty="0" err="1"/>
              <a:t>המצוה</a:t>
            </a:r>
            <a:r>
              <a:rPr lang="he-IL" dirty="0"/>
              <a:t> בכל רגע.</a:t>
            </a:r>
          </a:p>
          <a:p>
            <a:pPr algn="just"/>
            <a:r>
              <a:rPr lang="he-IL" b="0" dirty="0"/>
              <a:t>ועיין </a:t>
            </a:r>
            <a:r>
              <a:rPr lang="he-IL" b="0" dirty="0" err="1"/>
              <a:t>בשו"ת</a:t>
            </a:r>
            <a:r>
              <a:rPr lang="he-IL" b="0" dirty="0"/>
              <a:t> להורות נתן (ח"א סי' א') שכתבנו </a:t>
            </a:r>
            <a:r>
              <a:rPr lang="he-IL" b="0" dirty="0" err="1"/>
              <a:t>דאסור</a:t>
            </a:r>
            <a:r>
              <a:rPr lang="he-IL" b="0" dirty="0"/>
              <a:t> להרהר במציאות השי"ת במקומות שאסור להרהר בדברי תורה. </a:t>
            </a:r>
          </a:p>
          <a:p>
            <a:pPr algn="just"/>
            <a:r>
              <a:rPr lang="he-IL" b="0" dirty="0" err="1"/>
              <a:t>ובשו"ת</a:t>
            </a:r>
            <a:r>
              <a:rPr lang="he-IL" b="0" dirty="0"/>
              <a:t> לב אברהם (ח"א סי' כ"ג) תמה על זה, </a:t>
            </a:r>
            <a:r>
              <a:rPr lang="he-IL" b="0" dirty="0" err="1"/>
              <a:t>ממש"כ</a:t>
            </a:r>
            <a:r>
              <a:rPr lang="he-IL" b="0" dirty="0"/>
              <a:t> החנוך בהקדמתו </a:t>
            </a:r>
            <a:r>
              <a:rPr lang="he-IL" b="0" dirty="0" err="1"/>
              <a:t>דשש</a:t>
            </a:r>
            <a:r>
              <a:rPr lang="he-IL" b="0" dirty="0"/>
              <a:t> מצוות הן שחיובן תמידי לא יפסוק מעל האדם אפילו רגע אחד, </a:t>
            </a:r>
            <a:r>
              <a:rPr lang="he-IL" sz="500" b="0" dirty="0"/>
              <a:t>דהיינו להאמין בה', ושלא להאמין זולתו, לייחדו, לאהבה אותו, ליראה אותו, שלא לתור אחר מחשבת הלב וראיית </a:t>
            </a:r>
            <a:r>
              <a:rPr lang="he-IL" sz="500" b="0" dirty="0" err="1"/>
              <a:t>העינים</a:t>
            </a:r>
            <a:r>
              <a:rPr lang="he-IL" sz="500" b="0" dirty="0"/>
              <a:t>, </a:t>
            </a:r>
            <a:r>
              <a:rPr lang="he-IL" b="0" dirty="0">
                <a:solidFill>
                  <a:srgbClr val="00B050"/>
                </a:solidFill>
              </a:rPr>
              <a:t>וא"כ אין להפטר מהן אף במקום שאסור להרהר בדברי תורה עיין שם. </a:t>
            </a:r>
          </a:p>
          <a:p>
            <a:pPr algn="just"/>
            <a:r>
              <a:rPr lang="he-IL" b="0" dirty="0"/>
              <a:t>ובאמת לק"מ, דאין </a:t>
            </a:r>
            <a:r>
              <a:rPr lang="he-IL" b="0" dirty="0" err="1"/>
              <a:t>כונת</a:t>
            </a:r>
            <a:r>
              <a:rPr lang="he-IL" b="0" dirty="0"/>
              <a:t> החנוך ז"ל שלא יסיח דעתו אף רגע משש מצוות הללו, </a:t>
            </a:r>
            <a:r>
              <a:rPr lang="he-IL" sz="1100" b="0" dirty="0" err="1"/>
              <a:t>דהא</a:t>
            </a:r>
            <a:r>
              <a:rPr lang="he-IL" sz="1100" b="0" dirty="0"/>
              <a:t> כשעוסק במשא ומתן ואף כשעוסק בתורה לא יתכן שלא יסיח דעתו מהן, </a:t>
            </a:r>
            <a:r>
              <a:rPr lang="he-IL" sz="1100" b="0" dirty="0" err="1"/>
              <a:t>וכמש"כ</a:t>
            </a:r>
            <a:r>
              <a:rPr lang="he-IL" sz="1100" b="0" dirty="0"/>
              <a:t> </a:t>
            </a:r>
            <a:r>
              <a:rPr lang="he-IL" sz="1100" b="0" dirty="0" err="1"/>
              <a:t>הראב"ד</a:t>
            </a:r>
            <a:r>
              <a:rPr lang="he-IL" sz="1100" b="0" dirty="0"/>
              <a:t> (פ"ז מפרה אדומה </a:t>
            </a:r>
            <a:r>
              <a:rPr lang="he-IL" sz="1100" b="0" dirty="0" err="1"/>
              <a:t>ה"ג</a:t>
            </a:r>
            <a:r>
              <a:rPr lang="he-IL" sz="1100" b="0" dirty="0"/>
              <a:t>) שאין אדם יכול </a:t>
            </a:r>
            <a:r>
              <a:rPr lang="he-IL" sz="1100" b="0" dirty="0" err="1"/>
              <a:t>לכוין</a:t>
            </a:r>
            <a:r>
              <a:rPr lang="he-IL" sz="1100" b="0" dirty="0"/>
              <a:t> דעתו לב' דברים כאחד עיין שם</a:t>
            </a:r>
            <a:r>
              <a:rPr lang="he-IL" b="0" dirty="0"/>
              <a:t>, </a:t>
            </a:r>
            <a:r>
              <a:rPr lang="he-IL" dirty="0"/>
              <a:t>אלא הכונה </a:t>
            </a:r>
            <a:r>
              <a:rPr lang="he-IL" dirty="0" err="1"/>
              <a:t>דשש</a:t>
            </a:r>
            <a:r>
              <a:rPr lang="he-IL" dirty="0"/>
              <a:t> מצוות הללו </a:t>
            </a:r>
            <a:r>
              <a:rPr lang="he-IL" dirty="0" err="1"/>
              <a:t>צריכין</a:t>
            </a:r>
            <a:r>
              <a:rPr lang="he-IL" dirty="0"/>
              <a:t> שיהיו </a:t>
            </a:r>
            <a:r>
              <a:rPr lang="he-IL" dirty="0" err="1"/>
              <a:t>חקוקין</a:t>
            </a:r>
            <a:r>
              <a:rPr lang="he-IL" dirty="0"/>
              <a:t> </a:t>
            </a:r>
            <a:r>
              <a:rPr lang="he-IL" dirty="0" err="1"/>
              <a:t>בלבו</a:t>
            </a:r>
            <a:r>
              <a:rPr lang="he-IL" dirty="0"/>
              <a:t> בידיעה ברורה ואמונה שלימה, ולא תסור ממנו ידיעה ואמונה זו אף רגע</a:t>
            </a:r>
            <a:r>
              <a:rPr lang="he-IL" b="0" dirty="0"/>
              <a:t>, אבל אין הכונה שיהרהר בהן כל רגע שהוא מן הנמנע. ואף כשאינו מהרהר </a:t>
            </a:r>
            <a:r>
              <a:rPr lang="he-IL" b="0" dirty="0" err="1"/>
              <a:t>בהדיא</a:t>
            </a:r>
            <a:r>
              <a:rPr lang="he-IL" b="0" dirty="0"/>
              <a:t> במחשבת מצוות אלו הרי הוא מקיים אותן, כיון </a:t>
            </a:r>
            <a:r>
              <a:rPr lang="he-IL" b="0" dirty="0" err="1"/>
              <a:t>שענין</a:t>
            </a:r>
            <a:r>
              <a:rPr lang="he-IL" b="0" dirty="0"/>
              <a:t> מצוות אלו חקוקים בלבבו. </a:t>
            </a:r>
          </a:p>
          <a:p>
            <a:pPr algn="just"/>
            <a:r>
              <a:rPr lang="he-IL" b="0" dirty="0"/>
              <a:t>וא"כ שפיר </a:t>
            </a:r>
            <a:r>
              <a:rPr lang="he-IL" b="0" dirty="0" err="1"/>
              <a:t>י"ל</a:t>
            </a:r>
            <a:r>
              <a:rPr lang="he-IL" b="0" dirty="0"/>
              <a:t> </a:t>
            </a:r>
            <a:r>
              <a:rPr lang="he-IL" b="0" dirty="0" err="1"/>
              <a:t>דבמקום</a:t>
            </a:r>
            <a:r>
              <a:rPr lang="he-IL" b="0" dirty="0"/>
              <a:t> שאסור להרהר בדברי תורה אסור להרהר </a:t>
            </a:r>
            <a:r>
              <a:rPr lang="he-IL" b="0" dirty="0" err="1"/>
              <a:t>בהדיא</a:t>
            </a:r>
            <a:r>
              <a:rPr lang="he-IL" b="0" dirty="0"/>
              <a:t> במציאות השי"ת, ואין זה ביטול </a:t>
            </a:r>
            <a:r>
              <a:rPr lang="he-IL" b="0" dirty="0" err="1"/>
              <a:t>המצוה</a:t>
            </a:r>
            <a:r>
              <a:rPr lang="he-IL" b="0" dirty="0"/>
              <a:t> כיון </a:t>
            </a:r>
            <a:r>
              <a:rPr lang="he-IL" b="0" dirty="0" err="1"/>
              <a:t>דעכ"פ</a:t>
            </a:r>
            <a:r>
              <a:rPr lang="he-IL" b="0" dirty="0"/>
              <a:t> חקוק בלבבו ענין מצוה זו. </a:t>
            </a:r>
          </a:p>
        </p:txBody>
      </p:sp>
      <p:sp>
        <p:nvSpPr>
          <p:cNvPr id="4" name="מציין מיקום של מספר שקופית 3">
            <a:extLst>
              <a:ext uri="{FF2B5EF4-FFF2-40B4-BE49-F238E27FC236}">
                <a16:creationId xmlns:a16="http://schemas.microsoft.com/office/drawing/2014/main" id="{46703B7C-3ED4-2B72-A795-59A89096FF63}"/>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30</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1240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heel(1)">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heel(1)">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lstStyle/>
          <a:p>
            <a:r>
              <a:rPr lang="he-IL" dirty="0"/>
              <a:t>פתגמי שמחה</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lnSpcReduction="10000"/>
          </a:bodyPr>
          <a:lstStyle/>
          <a:p>
            <a:pPr lvl="0"/>
            <a:r>
              <a:rPr lang="he-IL" dirty="0"/>
              <a:t>מובא בשם </a:t>
            </a:r>
            <a:r>
              <a:rPr lang="he-IL" dirty="0" err="1"/>
              <a:t>הגר''ח</a:t>
            </a:r>
            <a:r>
              <a:rPr lang="he-IL" dirty="0"/>
              <a:t> </a:t>
            </a:r>
            <a:r>
              <a:rPr lang="he-IL" dirty="0" err="1"/>
              <a:t>שמאולביץ</a:t>
            </a:r>
            <a:r>
              <a:rPr lang="he-IL" dirty="0"/>
              <a:t> </a:t>
            </a:r>
            <a:r>
              <a:rPr lang="he-IL" dirty="0" err="1"/>
              <a:t>זצ</a:t>
            </a:r>
            <a:r>
              <a:rPr lang="he-IL" dirty="0"/>
              <a:t>''ל: לא המצליח הוא בשמחה, אלא מי שבשמחה הוא המצליח. </a:t>
            </a:r>
          </a:p>
          <a:p>
            <a:r>
              <a:rPr lang="he-IL" b="0" dirty="0"/>
              <a:t>"השמחה נמצאת בכל; צריך לדעת להפיקה." ~ </a:t>
            </a:r>
            <a:r>
              <a:rPr lang="he-IL" b="0" dirty="0">
                <a:hlinkClick r:id="rId3" tooltip="קונפוציוס"/>
              </a:rPr>
              <a:t>קונפוציוס</a:t>
            </a:r>
            <a:endParaRPr lang="he-IL" b="0" dirty="0"/>
          </a:p>
          <a:p>
            <a:r>
              <a:rPr lang="he-IL" b="0" dirty="0"/>
              <a:t>"לפעמים שמחה מדומה שווה יותר מעצבות שסיבתה אמיתית." ~ </a:t>
            </a:r>
            <a:r>
              <a:rPr lang="he-IL" b="0" dirty="0">
                <a:hlinkClick r:id="rId4" tooltip="רנה דקארט"/>
              </a:rPr>
              <a:t>רנה </a:t>
            </a:r>
            <a:r>
              <a:rPr lang="he-IL" b="0" dirty="0" err="1">
                <a:hlinkClick r:id="rId4" tooltip="רנה דקארט"/>
              </a:rPr>
              <a:t>דקארט</a:t>
            </a:r>
            <a:endParaRPr lang="he-IL" b="0" dirty="0"/>
          </a:p>
          <a:p>
            <a:r>
              <a:rPr lang="he-IL" b="0" dirty="0"/>
              <a:t>"להיות שמח בחלקך, לקבל מה שהעולם מוכן לתת לך מיום ליום." ~ </a:t>
            </a:r>
            <a:r>
              <a:rPr lang="he-IL" b="0" dirty="0">
                <a:hlinkClick r:id="rId5" tooltip="פול אוסטר"/>
              </a:rPr>
              <a:t>פול אוסטר</a:t>
            </a:r>
            <a:endParaRPr lang="he-IL" b="0" dirty="0"/>
          </a:p>
          <a:p>
            <a:r>
              <a:rPr lang="he-IL" b="0" dirty="0"/>
              <a:t>""לבי עולה על גדותיו מרוב שמחה, כאשר יש לי מים ופת חרבה." ~ </a:t>
            </a:r>
            <a:r>
              <a:rPr lang="he-IL" b="0" dirty="0">
                <a:hlinkClick r:id="rId6" tooltip="אפיקורוס"/>
              </a:rPr>
              <a:t>אפיקורוס</a:t>
            </a:r>
            <a:endParaRPr lang="he-IL" b="0" dirty="0"/>
          </a:p>
          <a:p>
            <a:r>
              <a:rPr lang="he-IL" b="0" dirty="0"/>
              <a:t>"</a:t>
            </a:r>
            <a:r>
              <a:rPr lang="he-IL" b="0" dirty="0">
                <a:hlinkClick r:id="rId7" tooltip="נדיבות"/>
              </a:rPr>
              <a:t>נדבה</a:t>
            </a:r>
            <a:r>
              <a:rPr lang="he-IL" b="0" dirty="0"/>
              <a:t> קטנה; שמחה גדולה." ~ </a:t>
            </a:r>
            <a:r>
              <a:rPr lang="he-IL" b="0" dirty="0">
                <a:hlinkClick r:id="rId8" tooltip="הומרוס"/>
              </a:rPr>
              <a:t>הומרוס</a:t>
            </a:r>
            <a:endParaRPr lang="he-IL" b="0" dirty="0"/>
          </a:p>
          <a:p>
            <a:r>
              <a:rPr lang="he-IL" b="0" dirty="0"/>
              <a:t>"שמח בחלקך! איש אינו יכול להיות ראשון בכל דבר." ~ </a:t>
            </a:r>
            <a:r>
              <a:rPr lang="he-IL" b="0" dirty="0" err="1">
                <a:hlinkClick r:id="rId9" tooltip="איזופוס"/>
              </a:rPr>
              <a:t>איזופוס</a:t>
            </a:r>
            <a:endParaRPr lang="he-IL" b="0" dirty="0"/>
          </a:p>
          <a:p>
            <a:r>
              <a:rPr lang="he-IL" b="0" dirty="0"/>
              <a:t>"שמחה משותפת היא שמחה כפולה." ~ </a:t>
            </a:r>
            <a:r>
              <a:rPr lang="he-IL" b="0" dirty="0">
                <a:hlinkClick r:id="rId10" tooltip="פתגמים אמריקניים"/>
              </a:rPr>
              <a:t>פתגם אמריקני</a:t>
            </a:r>
            <a:endParaRPr lang="he-IL" b="0" dirty="0"/>
          </a:p>
          <a:p>
            <a:r>
              <a:rPr lang="he-IL" b="0" dirty="0"/>
              <a:t>"נתמקד במה שיש לנו ב</a:t>
            </a:r>
            <a:r>
              <a:rPr lang="he-IL" b="0" dirty="0">
                <a:hlinkClick r:id="rId11" tooltip="חיים"/>
              </a:rPr>
              <a:t>חיים</a:t>
            </a:r>
            <a:r>
              <a:rPr lang="he-IL" b="0" dirty="0"/>
              <a:t> ולא במה שחסר לנו וכך נגיע לידי שמחה." ~ אנונימי</a:t>
            </a:r>
          </a:p>
          <a:p>
            <a:r>
              <a:rPr lang="he-IL" b="0" dirty="0"/>
              <a:t>"היכולת היחידה שאני זקוק לה היא לשמוח בחלקי." ~ </a:t>
            </a:r>
            <a:r>
              <a:rPr lang="he-IL" b="0" dirty="0">
                <a:hlinkClick r:id="rId12" tooltip="מישל דה מונטן"/>
              </a:rPr>
              <a:t>מישל דה </a:t>
            </a:r>
            <a:r>
              <a:rPr lang="he-IL" b="0" dirty="0" err="1">
                <a:hlinkClick r:id="rId12" tooltip="מישל דה מונטן"/>
              </a:rPr>
              <a:t>מונטן</a:t>
            </a:r>
            <a:endParaRPr lang="he-IL" b="0" dirty="0"/>
          </a:p>
          <a:p>
            <a:r>
              <a:rPr lang="he-IL" b="0" dirty="0"/>
              <a:t>"שמחה ו</a:t>
            </a:r>
            <a:r>
              <a:rPr lang="he-IL" b="0" dirty="0">
                <a:hlinkClick r:id="rId13" tooltip="אהבה"/>
              </a:rPr>
              <a:t>אהבה</a:t>
            </a:r>
            <a:r>
              <a:rPr lang="he-IL" b="0" dirty="0"/>
              <a:t> הן פשוט החלטות. אז החלטנו להיות שמחים." ~ </a:t>
            </a:r>
            <a:r>
              <a:rPr lang="he-IL" b="0" dirty="0">
                <a:hlinkClick r:id="rId14" tooltip="w:אילן הייטנר"/>
              </a:rPr>
              <a:t>אילן </a:t>
            </a:r>
            <a:r>
              <a:rPr lang="he-IL" b="0" dirty="0" err="1">
                <a:hlinkClick r:id="rId14" tooltip="w:אילן הייטנר"/>
              </a:rPr>
              <a:t>הייטנר</a:t>
            </a:r>
            <a:endParaRPr lang="he-IL" b="0" dirty="0"/>
          </a:p>
          <a:p>
            <a:r>
              <a:rPr lang="he-IL" b="0" dirty="0"/>
              <a:t>"עשה לא חשוב מה, אך הפק ממנו שמחה." ~ </a:t>
            </a:r>
            <a:r>
              <a:rPr lang="he-IL" b="0" dirty="0">
                <a:hlinkClick r:id="rId15" tooltip="הנרי מילר"/>
              </a:rPr>
              <a:t>הנרי מילר</a:t>
            </a:r>
            <a:endParaRPr lang="he-IL" b="0" dirty="0"/>
          </a:p>
          <a:p>
            <a:r>
              <a:rPr lang="he-IL" b="0" dirty="0"/>
              <a:t>"אם תשבח אדם על </a:t>
            </a:r>
            <a:r>
              <a:rPr lang="he-IL" dirty="0"/>
              <a:t>מאמציו </a:t>
            </a:r>
            <a:r>
              <a:rPr lang="he-IL" b="0" dirty="0"/>
              <a:t>שמכוחם נעשה אינטליגנטי או נדיב-לב, לא תגרום לו אלא שמחה </a:t>
            </a:r>
            <a:r>
              <a:rPr lang="he-IL" b="0" dirty="0" err="1"/>
              <a:t>מועטת</a:t>
            </a:r>
            <a:r>
              <a:rPr lang="he-IL" b="0" dirty="0"/>
              <a:t>. אך אם תשבח את </a:t>
            </a:r>
            <a:r>
              <a:rPr lang="he-IL" dirty="0"/>
              <a:t>רוחב לבו הטבעי</a:t>
            </a:r>
            <a:r>
              <a:rPr lang="he-IL" b="0" dirty="0"/>
              <a:t>, יהיה קורן משמחה." ~ </a:t>
            </a:r>
            <a:r>
              <a:rPr lang="he-IL" b="0" dirty="0">
                <a:hlinkClick r:id="rId16" tooltip="אלבר קאמי"/>
              </a:rPr>
              <a:t>אלבר קאמי</a:t>
            </a:r>
            <a:endParaRPr lang="he-IL" b="0" dirty="0"/>
          </a:p>
          <a:p>
            <a:r>
              <a:rPr lang="he-IL" b="0" dirty="0"/>
              <a:t>"אילו אנשים היו בוחרים את מקצועם באופן חופשי, הוא היה הופך למקור שמחה יוצאת מגדר הרגיל." ~ </a:t>
            </a:r>
            <a:r>
              <a:rPr lang="he-IL" b="0" dirty="0">
                <a:hlinkClick r:id="rId17" tooltip="זיגמונד פרויד"/>
              </a:rPr>
              <a:t>זיגמונד פרויד</a:t>
            </a:r>
            <a:endParaRPr lang="he-IL" b="0" dirty="0"/>
          </a:p>
          <a:p>
            <a:pPr lvl="0"/>
            <a:endParaRPr lang="en-US"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79835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3">
                                            <p:txEl>
                                              <p:pRg st="6" end="6"/>
                                            </p:txEl>
                                          </p:spTgt>
                                        </p:tgtEl>
                                        <p:attrNameLst>
                                          <p:attrName>style.visibility</p:attrName>
                                        </p:attrNameLst>
                                      </p:cBhvr>
                                      <p:to>
                                        <p:strVal val="visible"/>
                                      </p:to>
                                    </p:set>
                                    <p:animEffect transition="in" filter="wipe(down)">
                                      <p:cBhvr>
                                        <p:cTn id="115" dur="580">
                                          <p:stCondLst>
                                            <p:cond delay="0"/>
                                          </p:stCondLst>
                                        </p:cTn>
                                        <p:tgtEl>
                                          <p:spTgt spid="3">
                                            <p:txEl>
                                              <p:pRg st="6" end="6"/>
                                            </p:txEl>
                                          </p:spTgt>
                                        </p:tgtEl>
                                      </p:cBhvr>
                                    </p:animEffect>
                                    <p:anim calcmode="lin" valueType="num">
                                      <p:cBhvr>
                                        <p:cTn id="1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3">
                                            <p:txEl>
                                              <p:pRg st="6" end="6"/>
                                            </p:txEl>
                                          </p:spTgt>
                                        </p:tgtEl>
                                      </p:cBhvr>
                                      <p:to x="100000" y="60000"/>
                                    </p:animScale>
                                    <p:animScale>
                                      <p:cBhvr>
                                        <p:cTn id="122" dur="166" decel="50000">
                                          <p:stCondLst>
                                            <p:cond delay="676"/>
                                          </p:stCondLst>
                                        </p:cTn>
                                        <p:tgtEl>
                                          <p:spTgt spid="3">
                                            <p:txEl>
                                              <p:pRg st="6" end="6"/>
                                            </p:txEl>
                                          </p:spTgt>
                                        </p:tgtEl>
                                      </p:cBhvr>
                                      <p:to x="100000" y="100000"/>
                                    </p:animScale>
                                    <p:animScale>
                                      <p:cBhvr>
                                        <p:cTn id="123" dur="26">
                                          <p:stCondLst>
                                            <p:cond delay="1312"/>
                                          </p:stCondLst>
                                        </p:cTn>
                                        <p:tgtEl>
                                          <p:spTgt spid="3">
                                            <p:txEl>
                                              <p:pRg st="6" end="6"/>
                                            </p:txEl>
                                          </p:spTgt>
                                        </p:tgtEl>
                                      </p:cBhvr>
                                      <p:to x="100000" y="80000"/>
                                    </p:animScale>
                                    <p:animScale>
                                      <p:cBhvr>
                                        <p:cTn id="124" dur="166" decel="50000">
                                          <p:stCondLst>
                                            <p:cond delay="1338"/>
                                          </p:stCondLst>
                                        </p:cTn>
                                        <p:tgtEl>
                                          <p:spTgt spid="3">
                                            <p:txEl>
                                              <p:pRg st="6" end="6"/>
                                            </p:txEl>
                                          </p:spTgt>
                                        </p:tgtEl>
                                      </p:cBhvr>
                                      <p:to x="100000" y="100000"/>
                                    </p:animScale>
                                    <p:animScale>
                                      <p:cBhvr>
                                        <p:cTn id="125" dur="26">
                                          <p:stCondLst>
                                            <p:cond delay="1642"/>
                                          </p:stCondLst>
                                        </p:cTn>
                                        <p:tgtEl>
                                          <p:spTgt spid="3">
                                            <p:txEl>
                                              <p:pRg st="6" end="6"/>
                                            </p:txEl>
                                          </p:spTgt>
                                        </p:tgtEl>
                                      </p:cBhvr>
                                      <p:to x="100000" y="90000"/>
                                    </p:animScale>
                                    <p:animScale>
                                      <p:cBhvr>
                                        <p:cTn id="126" dur="166" decel="50000">
                                          <p:stCondLst>
                                            <p:cond delay="1668"/>
                                          </p:stCondLst>
                                        </p:cTn>
                                        <p:tgtEl>
                                          <p:spTgt spid="3">
                                            <p:txEl>
                                              <p:pRg st="6" end="6"/>
                                            </p:txEl>
                                          </p:spTgt>
                                        </p:tgtEl>
                                      </p:cBhvr>
                                      <p:to x="100000" y="100000"/>
                                    </p:animScale>
                                    <p:animScale>
                                      <p:cBhvr>
                                        <p:cTn id="127" dur="26">
                                          <p:stCondLst>
                                            <p:cond delay="1808"/>
                                          </p:stCondLst>
                                        </p:cTn>
                                        <p:tgtEl>
                                          <p:spTgt spid="3">
                                            <p:txEl>
                                              <p:pRg st="6" end="6"/>
                                            </p:txEl>
                                          </p:spTgt>
                                        </p:tgtEl>
                                      </p:cBhvr>
                                      <p:to x="100000" y="95000"/>
                                    </p:animScale>
                                    <p:animScale>
                                      <p:cBhvr>
                                        <p:cTn id="128" dur="166" decel="50000">
                                          <p:stCondLst>
                                            <p:cond delay="1834"/>
                                          </p:stCondLst>
                                        </p:cTn>
                                        <p:tgtEl>
                                          <p:spTgt spid="3">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3">
                                            <p:txEl>
                                              <p:pRg st="7" end="7"/>
                                            </p:txEl>
                                          </p:spTgt>
                                        </p:tgtEl>
                                        <p:attrNameLst>
                                          <p:attrName>style.visibility</p:attrName>
                                        </p:attrNameLst>
                                      </p:cBhvr>
                                      <p:to>
                                        <p:strVal val="visible"/>
                                      </p:to>
                                    </p:set>
                                    <p:animEffect transition="in" filter="wipe(down)">
                                      <p:cBhvr>
                                        <p:cTn id="133" dur="580">
                                          <p:stCondLst>
                                            <p:cond delay="0"/>
                                          </p:stCondLst>
                                        </p:cTn>
                                        <p:tgtEl>
                                          <p:spTgt spid="3">
                                            <p:txEl>
                                              <p:pRg st="7" end="7"/>
                                            </p:txEl>
                                          </p:spTgt>
                                        </p:tgtEl>
                                      </p:cBhvr>
                                    </p:animEffect>
                                    <p:anim calcmode="lin" valueType="num">
                                      <p:cBhvr>
                                        <p:cTn id="13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3">
                                            <p:txEl>
                                              <p:pRg st="7" end="7"/>
                                            </p:txEl>
                                          </p:spTgt>
                                        </p:tgtEl>
                                      </p:cBhvr>
                                      <p:to x="100000" y="60000"/>
                                    </p:animScale>
                                    <p:animScale>
                                      <p:cBhvr>
                                        <p:cTn id="140" dur="166" decel="50000">
                                          <p:stCondLst>
                                            <p:cond delay="676"/>
                                          </p:stCondLst>
                                        </p:cTn>
                                        <p:tgtEl>
                                          <p:spTgt spid="3">
                                            <p:txEl>
                                              <p:pRg st="7" end="7"/>
                                            </p:txEl>
                                          </p:spTgt>
                                        </p:tgtEl>
                                      </p:cBhvr>
                                      <p:to x="100000" y="100000"/>
                                    </p:animScale>
                                    <p:animScale>
                                      <p:cBhvr>
                                        <p:cTn id="141" dur="26">
                                          <p:stCondLst>
                                            <p:cond delay="1312"/>
                                          </p:stCondLst>
                                        </p:cTn>
                                        <p:tgtEl>
                                          <p:spTgt spid="3">
                                            <p:txEl>
                                              <p:pRg st="7" end="7"/>
                                            </p:txEl>
                                          </p:spTgt>
                                        </p:tgtEl>
                                      </p:cBhvr>
                                      <p:to x="100000" y="80000"/>
                                    </p:animScale>
                                    <p:animScale>
                                      <p:cBhvr>
                                        <p:cTn id="142" dur="166" decel="50000">
                                          <p:stCondLst>
                                            <p:cond delay="1338"/>
                                          </p:stCondLst>
                                        </p:cTn>
                                        <p:tgtEl>
                                          <p:spTgt spid="3">
                                            <p:txEl>
                                              <p:pRg st="7" end="7"/>
                                            </p:txEl>
                                          </p:spTgt>
                                        </p:tgtEl>
                                      </p:cBhvr>
                                      <p:to x="100000" y="100000"/>
                                    </p:animScale>
                                    <p:animScale>
                                      <p:cBhvr>
                                        <p:cTn id="143" dur="26">
                                          <p:stCondLst>
                                            <p:cond delay="1642"/>
                                          </p:stCondLst>
                                        </p:cTn>
                                        <p:tgtEl>
                                          <p:spTgt spid="3">
                                            <p:txEl>
                                              <p:pRg st="7" end="7"/>
                                            </p:txEl>
                                          </p:spTgt>
                                        </p:tgtEl>
                                      </p:cBhvr>
                                      <p:to x="100000" y="90000"/>
                                    </p:animScale>
                                    <p:animScale>
                                      <p:cBhvr>
                                        <p:cTn id="144" dur="166" decel="50000">
                                          <p:stCondLst>
                                            <p:cond delay="1668"/>
                                          </p:stCondLst>
                                        </p:cTn>
                                        <p:tgtEl>
                                          <p:spTgt spid="3">
                                            <p:txEl>
                                              <p:pRg st="7" end="7"/>
                                            </p:txEl>
                                          </p:spTgt>
                                        </p:tgtEl>
                                      </p:cBhvr>
                                      <p:to x="100000" y="100000"/>
                                    </p:animScale>
                                    <p:animScale>
                                      <p:cBhvr>
                                        <p:cTn id="145" dur="26">
                                          <p:stCondLst>
                                            <p:cond delay="1808"/>
                                          </p:stCondLst>
                                        </p:cTn>
                                        <p:tgtEl>
                                          <p:spTgt spid="3">
                                            <p:txEl>
                                              <p:pRg st="7" end="7"/>
                                            </p:txEl>
                                          </p:spTgt>
                                        </p:tgtEl>
                                      </p:cBhvr>
                                      <p:to x="100000" y="95000"/>
                                    </p:animScale>
                                    <p:animScale>
                                      <p:cBhvr>
                                        <p:cTn id="146" dur="166" decel="50000">
                                          <p:stCondLst>
                                            <p:cond delay="1834"/>
                                          </p:stCondLst>
                                        </p:cTn>
                                        <p:tgtEl>
                                          <p:spTgt spid="3">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grpId="0" nodeType="clickEffect">
                                  <p:stCondLst>
                                    <p:cond delay="0"/>
                                  </p:stCondLst>
                                  <p:childTnLst>
                                    <p:set>
                                      <p:cBhvr>
                                        <p:cTn id="150" dur="1" fill="hold">
                                          <p:stCondLst>
                                            <p:cond delay="0"/>
                                          </p:stCondLst>
                                        </p:cTn>
                                        <p:tgtEl>
                                          <p:spTgt spid="3">
                                            <p:txEl>
                                              <p:pRg st="8" end="8"/>
                                            </p:txEl>
                                          </p:spTgt>
                                        </p:tgtEl>
                                        <p:attrNameLst>
                                          <p:attrName>style.visibility</p:attrName>
                                        </p:attrNameLst>
                                      </p:cBhvr>
                                      <p:to>
                                        <p:strVal val="visible"/>
                                      </p:to>
                                    </p:set>
                                    <p:animEffect transition="in" filter="wipe(down)">
                                      <p:cBhvr>
                                        <p:cTn id="151" dur="580">
                                          <p:stCondLst>
                                            <p:cond delay="0"/>
                                          </p:stCondLst>
                                        </p:cTn>
                                        <p:tgtEl>
                                          <p:spTgt spid="3">
                                            <p:txEl>
                                              <p:pRg st="8" end="8"/>
                                            </p:txEl>
                                          </p:spTgt>
                                        </p:tgtEl>
                                      </p:cBhvr>
                                    </p:animEffect>
                                    <p:anim calcmode="lin" valueType="num">
                                      <p:cBhvr>
                                        <p:cTn id="152"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8" end="8"/>
                                            </p:txEl>
                                          </p:spTgt>
                                        </p:tgtEl>
                                      </p:cBhvr>
                                      <p:to x="100000" y="60000"/>
                                    </p:animScale>
                                    <p:animScale>
                                      <p:cBhvr>
                                        <p:cTn id="158" dur="166" decel="50000">
                                          <p:stCondLst>
                                            <p:cond delay="676"/>
                                          </p:stCondLst>
                                        </p:cTn>
                                        <p:tgtEl>
                                          <p:spTgt spid="3">
                                            <p:txEl>
                                              <p:pRg st="8" end="8"/>
                                            </p:txEl>
                                          </p:spTgt>
                                        </p:tgtEl>
                                      </p:cBhvr>
                                      <p:to x="100000" y="100000"/>
                                    </p:animScale>
                                    <p:animScale>
                                      <p:cBhvr>
                                        <p:cTn id="159" dur="26">
                                          <p:stCondLst>
                                            <p:cond delay="1312"/>
                                          </p:stCondLst>
                                        </p:cTn>
                                        <p:tgtEl>
                                          <p:spTgt spid="3">
                                            <p:txEl>
                                              <p:pRg st="8" end="8"/>
                                            </p:txEl>
                                          </p:spTgt>
                                        </p:tgtEl>
                                      </p:cBhvr>
                                      <p:to x="100000" y="80000"/>
                                    </p:animScale>
                                    <p:animScale>
                                      <p:cBhvr>
                                        <p:cTn id="160" dur="166" decel="50000">
                                          <p:stCondLst>
                                            <p:cond delay="1338"/>
                                          </p:stCondLst>
                                        </p:cTn>
                                        <p:tgtEl>
                                          <p:spTgt spid="3">
                                            <p:txEl>
                                              <p:pRg st="8" end="8"/>
                                            </p:txEl>
                                          </p:spTgt>
                                        </p:tgtEl>
                                      </p:cBhvr>
                                      <p:to x="100000" y="100000"/>
                                    </p:animScale>
                                    <p:animScale>
                                      <p:cBhvr>
                                        <p:cTn id="161" dur="26">
                                          <p:stCondLst>
                                            <p:cond delay="1642"/>
                                          </p:stCondLst>
                                        </p:cTn>
                                        <p:tgtEl>
                                          <p:spTgt spid="3">
                                            <p:txEl>
                                              <p:pRg st="8" end="8"/>
                                            </p:txEl>
                                          </p:spTgt>
                                        </p:tgtEl>
                                      </p:cBhvr>
                                      <p:to x="100000" y="90000"/>
                                    </p:animScale>
                                    <p:animScale>
                                      <p:cBhvr>
                                        <p:cTn id="162" dur="166" decel="50000">
                                          <p:stCondLst>
                                            <p:cond delay="1668"/>
                                          </p:stCondLst>
                                        </p:cTn>
                                        <p:tgtEl>
                                          <p:spTgt spid="3">
                                            <p:txEl>
                                              <p:pRg st="8" end="8"/>
                                            </p:txEl>
                                          </p:spTgt>
                                        </p:tgtEl>
                                      </p:cBhvr>
                                      <p:to x="100000" y="100000"/>
                                    </p:animScale>
                                    <p:animScale>
                                      <p:cBhvr>
                                        <p:cTn id="163" dur="26">
                                          <p:stCondLst>
                                            <p:cond delay="1808"/>
                                          </p:stCondLst>
                                        </p:cTn>
                                        <p:tgtEl>
                                          <p:spTgt spid="3">
                                            <p:txEl>
                                              <p:pRg st="8" end="8"/>
                                            </p:txEl>
                                          </p:spTgt>
                                        </p:tgtEl>
                                      </p:cBhvr>
                                      <p:to x="100000" y="95000"/>
                                    </p:animScale>
                                    <p:animScale>
                                      <p:cBhvr>
                                        <p:cTn id="164" dur="166" decel="50000">
                                          <p:stCondLst>
                                            <p:cond delay="1834"/>
                                          </p:stCondLst>
                                        </p:cTn>
                                        <p:tgtEl>
                                          <p:spTgt spid="3">
                                            <p:txEl>
                                              <p:pRg st="8" end="8"/>
                                            </p:txEl>
                                          </p:spTgt>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grpId="0" nodeType="clickEffect">
                                  <p:stCondLst>
                                    <p:cond delay="0"/>
                                  </p:stCondLst>
                                  <p:childTnLst>
                                    <p:set>
                                      <p:cBhvr>
                                        <p:cTn id="168" dur="1" fill="hold">
                                          <p:stCondLst>
                                            <p:cond delay="0"/>
                                          </p:stCondLst>
                                        </p:cTn>
                                        <p:tgtEl>
                                          <p:spTgt spid="3">
                                            <p:txEl>
                                              <p:pRg st="9" end="9"/>
                                            </p:txEl>
                                          </p:spTgt>
                                        </p:tgtEl>
                                        <p:attrNameLst>
                                          <p:attrName>style.visibility</p:attrName>
                                        </p:attrNameLst>
                                      </p:cBhvr>
                                      <p:to>
                                        <p:strVal val="visible"/>
                                      </p:to>
                                    </p:set>
                                    <p:animEffect transition="in" filter="wipe(down)">
                                      <p:cBhvr>
                                        <p:cTn id="169" dur="580">
                                          <p:stCondLst>
                                            <p:cond delay="0"/>
                                          </p:stCondLst>
                                        </p:cTn>
                                        <p:tgtEl>
                                          <p:spTgt spid="3">
                                            <p:txEl>
                                              <p:pRg st="9" end="9"/>
                                            </p:txEl>
                                          </p:spTgt>
                                        </p:tgtEl>
                                      </p:cBhvr>
                                    </p:animEffect>
                                    <p:anim calcmode="lin" valueType="num">
                                      <p:cBhvr>
                                        <p:cTn id="170"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75" dur="26">
                                          <p:stCondLst>
                                            <p:cond delay="650"/>
                                          </p:stCondLst>
                                        </p:cTn>
                                        <p:tgtEl>
                                          <p:spTgt spid="3">
                                            <p:txEl>
                                              <p:pRg st="9" end="9"/>
                                            </p:txEl>
                                          </p:spTgt>
                                        </p:tgtEl>
                                      </p:cBhvr>
                                      <p:to x="100000" y="60000"/>
                                    </p:animScale>
                                    <p:animScale>
                                      <p:cBhvr>
                                        <p:cTn id="176" dur="166" decel="50000">
                                          <p:stCondLst>
                                            <p:cond delay="676"/>
                                          </p:stCondLst>
                                        </p:cTn>
                                        <p:tgtEl>
                                          <p:spTgt spid="3">
                                            <p:txEl>
                                              <p:pRg st="9" end="9"/>
                                            </p:txEl>
                                          </p:spTgt>
                                        </p:tgtEl>
                                      </p:cBhvr>
                                      <p:to x="100000" y="100000"/>
                                    </p:animScale>
                                    <p:animScale>
                                      <p:cBhvr>
                                        <p:cTn id="177" dur="26">
                                          <p:stCondLst>
                                            <p:cond delay="1312"/>
                                          </p:stCondLst>
                                        </p:cTn>
                                        <p:tgtEl>
                                          <p:spTgt spid="3">
                                            <p:txEl>
                                              <p:pRg st="9" end="9"/>
                                            </p:txEl>
                                          </p:spTgt>
                                        </p:tgtEl>
                                      </p:cBhvr>
                                      <p:to x="100000" y="80000"/>
                                    </p:animScale>
                                    <p:animScale>
                                      <p:cBhvr>
                                        <p:cTn id="178" dur="166" decel="50000">
                                          <p:stCondLst>
                                            <p:cond delay="1338"/>
                                          </p:stCondLst>
                                        </p:cTn>
                                        <p:tgtEl>
                                          <p:spTgt spid="3">
                                            <p:txEl>
                                              <p:pRg st="9" end="9"/>
                                            </p:txEl>
                                          </p:spTgt>
                                        </p:tgtEl>
                                      </p:cBhvr>
                                      <p:to x="100000" y="100000"/>
                                    </p:animScale>
                                    <p:animScale>
                                      <p:cBhvr>
                                        <p:cTn id="179" dur="26">
                                          <p:stCondLst>
                                            <p:cond delay="1642"/>
                                          </p:stCondLst>
                                        </p:cTn>
                                        <p:tgtEl>
                                          <p:spTgt spid="3">
                                            <p:txEl>
                                              <p:pRg st="9" end="9"/>
                                            </p:txEl>
                                          </p:spTgt>
                                        </p:tgtEl>
                                      </p:cBhvr>
                                      <p:to x="100000" y="90000"/>
                                    </p:animScale>
                                    <p:animScale>
                                      <p:cBhvr>
                                        <p:cTn id="180" dur="166" decel="50000">
                                          <p:stCondLst>
                                            <p:cond delay="1668"/>
                                          </p:stCondLst>
                                        </p:cTn>
                                        <p:tgtEl>
                                          <p:spTgt spid="3">
                                            <p:txEl>
                                              <p:pRg st="9" end="9"/>
                                            </p:txEl>
                                          </p:spTgt>
                                        </p:tgtEl>
                                      </p:cBhvr>
                                      <p:to x="100000" y="100000"/>
                                    </p:animScale>
                                    <p:animScale>
                                      <p:cBhvr>
                                        <p:cTn id="181" dur="26">
                                          <p:stCondLst>
                                            <p:cond delay="1808"/>
                                          </p:stCondLst>
                                        </p:cTn>
                                        <p:tgtEl>
                                          <p:spTgt spid="3">
                                            <p:txEl>
                                              <p:pRg st="9" end="9"/>
                                            </p:txEl>
                                          </p:spTgt>
                                        </p:tgtEl>
                                      </p:cBhvr>
                                      <p:to x="100000" y="95000"/>
                                    </p:animScale>
                                    <p:animScale>
                                      <p:cBhvr>
                                        <p:cTn id="182" dur="166" decel="50000">
                                          <p:stCondLst>
                                            <p:cond delay="1834"/>
                                          </p:stCondLst>
                                        </p:cTn>
                                        <p:tgtEl>
                                          <p:spTgt spid="3">
                                            <p:txEl>
                                              <p:pRg st="9" end="9"/>
                                            </p:txEl>
                                          </p:spTgt>
                                        </p:tgtEl>
                                      </p:cBhvr>
                                      <p:to x="100000" y="100000"/>
                                    </p:animScale>
                                  </p:childTnLst>
                                </p:cTn>
                              </p:par>
                            </p:childTnLst>
                          </p:cTn>
                        </p:par>
                      </p:childTnLst>
                    </p:cTn>
                  </p:par>
                  <p:par>
                    <p:cTn id="183" fill="hold">
                      <p:stCondLst>
                        <p:cond delay="indefinite"/>
                      </p:stCondLst>
                      <p:childTnLst>
                        <p:par>
                          <p:cTn id="184" fill="hold">
                            <p:stCondLst>
                              <p:cond delay="0"/>
                            </p:stCondLst>
                            <p:childTnLst>
                              <p:par>
                                <p:cTn id="185" presetID="26" presetClass="entr" presetSubtype="0" fill="hold" grpId="0" nodeType="clickEffect">
                                  <p:stCondLst>
                                    <p:cond delay="0"/>
                                  </p:stCondLst>
                                  <p:childTnLst>
                                    <p:set>
                                      <p:cBhvr>
                                        <p:cTn id="186" dur="1" fill="hold">
                                          <p:stCondLst>
                                            <p:cond delay="0"/>
                                          </p:stCondLst>
                                        </p:cTn>
                                        <p:tgtEl>
                                          <p:spTgt spid="3">
                                            <p:txEl>
                                              <p:pRg st="10" end="10"/>
                                            </p:txEl>
                                          </p:spTgt>
                                        </p:tgtEl>
                                        <p:attrNameLst>
                                          <p:attrName>style.visibility</p:attrName>
                                        </p:attrNameLst>
                                      </p:cBhvr>
                                      <p:to>
                                        <p:strVal val="visible"/>
                                      </p:to>
                                    </p:set>
                                    <p:animEffect transition="in" filter="wipe(down)">
                                      <p:cBhvr>
                                        <p:cTn id="187" dur="580">
                                          <p:stCondLst>
                                            <p:cond delay="0"/>
                                          </p:stCondLst>
                                        </p:cTn>
                                        <p:tgtEl>
                                          <p:spTgt spid="3">
                                            <p:txEl>
                                              <p:pRg st="10" end="10"/>
                                            </p:txEl>
                                          </p:spTgt>
                                        </p:tgtEl>
                                      </p:cBhvr>
                                    </p:animEffect>
                                    <p:anim calcmode="lin" valueType="num">
                                      <p:cBhvr>
                                        <p:cTn id="188" dur="1822" tmFilter="0,0; 0.14,0.36; 0.43,0.73; 0.71,0.91; 1.0,1.0">
                                          <p:stCondLst>
                                            <p:cond delay="0"/>
                                          </p:stCondLst>
                                        </p:cTn>
                                        <p:tgtEl>
                                          <p:spTgt spid="3">
                                            <p:txEl>
                                              <p:pRg st="10" end="10"/>
                                            </p:txEl>
                                          </p:spTgt>
                                        </p:tgtEl>
                                        <p:attrNameLst>
                                          <p:attrName>ppt_x</p:attrName>
                                        </p:attrNameLst>
                                      </p:cBhvr>
                                      <p:tavLst>
                                        <p:tav tm="0">
                                          <p:val>
                                            <p:strVal val="#ppt_x-0.25"/>
                                          </p:val>
                                        </p:tav>
                                        <p:tav tm="100000">
                                          <p:val>
                                            <p:strVal val="#ppt_x"/>
                                          </p:val>
                                        </p:tav>
                                      </p:tavLst>
                                    </p:anim>
                                    <p:anim calcmode="lin" valueType="num">
                                      <p:cBhvr>
                                        <p:cTn id="189" dur="664" tmFilter="0.0,0.0; 0.25,0.07; 0.50,0.2; 0.75,0.467; 1.0,1.0">
                                          <p:stCondLst>
                                            <p:cond delay="0"/>
                                          </p:stCondLst>
                                        </p:cTn>
                                        <p:tgtEl>
                                          <p:spTgt spid="3">
                                            <p:txEl>
                                              <p:pRg st="10" end="10"/>
                                            </p:txEl>
                                          </p:spTgt>
                                        </p:tgtEl>
                                        <p:attrNameLst>
                                          <p:attrName>ppt_y</p:attrName>
                                        </p:attrNameLst>
                                      </p:cBhvr>
                                      <p:tavLst>
                                        <p:tav tm="0" fmla="#ppt_y-sin(pi*$)/3">
                                          <p:val>
                                            <p:fltVal val="0.5"/>
                                          </p:val>
                                        </p:tav>
                                        <p:tav tm="100000">
                                          <p:val>
                                            <p:fltVal val="1"/>
                                          </p:val>
                                        </p:tav>
                                      </p:tavLst>
                                    </p:anim>
                                    <p:anim calcmode="lin" valueType="num">
                                      <p:cBhvr>
                                        <p:cTn id="190" dur="664" tmFilter="0, 0; 0.125,0.2665; 0.25,0.4; 0.375,0.465; 0.5,0.5;  0.625,0.535; 0.75,0.6; 0.875,0.7335; 1,1">
                                          <p:stCondLst>
                                            <p:cond delay="664"/>
                                          </p:stCondLst>
                                        </p:cTn>
                                        <p:tgtEl>
                                          <p:spTgt spid="3">
                                            <p:txEl>
                                              <p:pRg st="10" end="10"/>
                                            </p:txEl>
                                          </p:spTgt>
                                        </p:tgtEl>
                                        <p:attrNameLst>
                                          <p:attrName>ppt_y</p:attrName>
                                        </p:attrNameLst>
                                      </p:cBhvr>
                                      <p:tavLst>
                                        <p:tav tm="0" fmla="#ppt_y-sin(pi*$)/9">
                                          <p:val>
                                            <p:fltVal val="0"/>
                                          </p:val>
                                        </p:tav>
                                        <p:tav tm="100000">
                                          <p:val>
                                            <p:fltVal val="1"/>
                                          </p:val>
                                        </p:tav>
                                      </p:tavLst>
                                    </p:anim>
                                    <p:anim calcmode="lin" valueType="num">
                                      <p:cBhvr>
                                        <p:cTn id="191" dur="332" tmFilter="0, 0; 0.125,0.2665; 0.25,0.4; 0.375,0.465; 0.5,0.5;  0.625,0.535; 0.75,0.6; 0.875,0.7335; 1,1">
                                          <p:stCondLst>
                                            <p:cond delay="1324"/>
                                          </p:stCondLst>
                                        </p:cTn>
                                        <p:tgtEl>
                                          <p:spTgt spid="3">
                                            <p:txEl>
                                              <p:pRg st="10" end="10"/>
                                            </p:txEl>
                                          </p:spTgt>
                                        </p:tgtEl>
                                        <p:attrNameLst>
                                          <p:attrName>ppt_y</p:attrName>
                                        </p:attrNameLst>
                                      </p:cBhvr>
                                      <p:tavLst>
                                        <p:tav tm="0" fmla="#ppt_y-sin(pi*$)/27">
                                          <p:val>
                                            <p:fltVal val="0"/>
                                          </p:val>
                                        </p:tav>
                                        <p:tav tm="100000">
                                          <p:val>
                                            <p:fltVal val="1"/>
                                          </p:val>
                                        </p:tav>
                                      </p:tavLst>
                                    </p:anim>
                                    <p:anim calcmode="lin" valueType="num">
                                      <p:cBhvr>
                                        <p:cTn id="192" dur="164" tmFilter="0, 0; 0.125,0.2665; 0.25,0.4; 0.375,0.465; 0.5,0.5;  0.625,0.535; 0.75,0.6; 0.875,0.7335; 1,1">
                                          <p:stCondLst>
                                            <p:cond delay="1656"/>
                                          </p:stCondLst>
                                        </p:cTn>
                                        <p:tgtEl>
                                          <p:spTgt spid="3">
                                            <p:txEl>
                                              <p:pRg st="10" end="10"/>
                                            </p:txEl>
                                          </p:spTgt>
                                        </p:tgtEl>
                                        <p:attrNameLst>
                                          <p:attrName>ppt_y</p:attrName>
                                        </p:attrNameLst>
                                      </p:cBhvr>
                                      <p:tavLst>
                                        <p:tav tm="0" fmla="#ppt_y-sin(pi*$)/81">
                                          <p:val>
                                            <p:fltVal val="0"/>
                                          </p:val>
                                        </p:tav>
                                        <p:tav tm="100000">
                                          <p:val>
                                            <p:fltVal val="1"/>
                                          </p:val>
                                        </p:tav>
                                      </p:tavLst>
                                    </p:anim>
                                    <p:animScale>
                                      <p:cBhvr>
                                        <p:cTn id="193" dur="26">
                                          <p:stCondLst>
                                            <p:cond delay="650"/>
                                          </p:stCondLst>
                                        </p:cTn>
                                        <p:tgtEl>
                                          <p:spTgt spid="3">
                                            <p:txEl>
                                              <p:pRg st="10" end="10"/>
                                            </p:txEl>
                                          </p:spTgt>
                                        </p:tgtEl>
                                      </p:cBhvr>
                                      <p:to x="100000" y="60000"/>
                                    </p:animScale>
                                    <p:animScale>
                                      <p:cBhvr>
                                        <p:cTn id="194" dur="166" decel="50000">
                                          <p:stCondLst>
                                            <p:cond delay="676"/>
                                          </p:stCondLst>
                                        </p:cTn>
                                        <p:tgtEl>
                                          <p:spTgt spid="3">
                                            <p:txEl>
                                              <p:pRg st="10" end="10"/>
                                            </p:txEl>
                                          </p:spTgt>
                                        </p:tgtEl>
                                      </p:cBhvr>
                                      <p:to x="100000" y="100000"/>
                                    </p:animScale>
                                    <p:animScale>
                                      <p:cBhvr>
                                        <p:cTn id="195" dur="26">
                                          <p:stCondLst>
                                            <p:cond delay="1312"/>
                                          </p:stCondLst>
                                        </p:cTn>
                                        <p:tgtEl>
                                          <p:spTgt spid="3">
                                            <p:txEl>
                                              <p:pRg st="10" end="10"/>
                                            </p:txEl>
                                          </p:spTgt>
                                        </p:tgtEl>
                                      </p:cBhvr>
                                      <p:to x="100000" y="80000"/>
                                    </p:animScale>
                                    <p:animScale>
                                      <p:cBhvr>
                                        <p:cTn id="196" dur="166" decel="50000">
                                          <p:stCondLst>
                                            <p:cond delay="1338"/>
                                          </p:stCondLst>
                                        </p:cTn>
                                        <p:tgtEl>
                                          <p:spTgt spid="3">
                                            <p:txEl>
                                              <p:pRg st="10" end="10"/>
                                            </p:txEl>
                                          </p:spTgt>
                                        </p:tgtEl>
                                      </p:cBhvr>
                                      <p:to x="100000" y="100000"/>
                                    </p:animScale>
                                    <p:animScale>
                                      <p:cBhvr>
                                        <p:cTn id="197" dur="26">
                                          <p:stCondLst>
                                            <p:cond delay="1642"/>
                                          </p:stCondLst>
                                        </p:cTn>
                                        <p:tgtEl>
                                          <p:spTgt spid="3">
                                            <p:txEl>
                                              <p:pRg st="10" end="10"/>
                                            </p:txEl>
                                          </p:spTgt>
                                        </p:tgtEl>
                                      </p:cBhvr>
                                      <p:to x="100000" y="90000"/>
                                    </p:animScale>
                                    <p:animScale>
                                      <p:cBhvr>
                                        <p:cTn id="198" dur="166" decel="50000">
                                          <p:stCondLst>
                                            <p:cond delay="1668"/>
                                          </p:stCondLst>
                                        </p:cTn>
                                        <p:tgtEl>
                                          <p:spTgt spid="3">
                                            <p:txEl>
                                              <p:pRg st="10" end="10"/>
                                            </p:txEl>
                                          </p:spTgt>
                                        </p:tgtEl>
                                      </p:cBhvr>
                                      <p:to x="100000" y="100000"/>
                                    </p:animScale>
                                    <p:animScale>
                                      <p:cBhvr>
                                        <p:cTn id="199" dur="26">
                                          <p:stCondLst>
                                            <p:cond delay="1808"/>
                                          </p:stCondLst>
                                        </p:cTn>
                                        <p:tgtEl>
                                          <p:spTgt spid="3">
                                            <p:txEl>
                                              <p:pRg st="10" end="10"/>
                                            </p:txEl>
                                          </p:spTgt>
                                        </p:tgtEl>
                                      </p:cBhvr>
                                      <p:to x="100000" y="95000"/>
                                    </p:animScale>
                                    <p:animScale>
                                      <p:cBhvr>
                                        <p:cTn id="200" dur="166" decel="50000">
                                          <p:stCondLst>
                                            <p:cond delay="1834"/>
                                          </p:stCondLst>
                                        </p:cTn>
                                        <p:tgtEl>
                                          <p:spTgt spid="3">
                                            <p:txEl>
                                              <p:pRg st="10" end="10"/>
                                            </p:txEl>
                                          </p:spTgt>
                                        </p:tgtEl>
                                      </p:cBhvr>
                                      <p:to x="100000" y="100000"/>
                                    </p:animScale>
                                  </p:childTnLst>
                                </p:cTn>
                              </p:par>
                            </p:childTnLst>
                          </p:cTn>
                        </p:par>
                      </p:childTnLst>
                    </p:cTn>
                  </p:par>
                  <p:par>
                    <p:cTn id="201" fill="hold">
                      <p:stCondLst>
                        <p:cond delay="indefinite"/>
                      </p:stCondLst>
                      <p:childTnLst>
                        <p:par>
                          <p:cTn id="202" fill="hold">
                            <p:stCondLst>
                              <p:cond delay="0"/>
                            </p:stCondLst>
                            <p:childTnLst>
                              <p:par>
                                <p:cTn id="203" presetID="26" presetClass="entr" presetSubtype="0" fill="hold" grpId="0" nodeType="clickEffect">
                                  <p:stCondLst>
                                    <p:cond delay="0"/>
                                  </p:stCondLst>
                                  <p:childTnLst>
                                    <p:set>
                                      <p:cBhvr>
                                        <p:cTn id="204" dur="1" fill="hold">
                                          <p:stCondLst>
                                            <p:cond delay="0"/>
                                          </p:stCondLst>
                                        </p:cTn>
                                        <p:tgtEl>
                                          <p:spTgt spid="3">
                                            <p:txEl>
                                              <p:pRg st="11" end="11"/>
                                            </p:txEl>
                                          </p:spTgt>
                                        </p:tgtEl>
                                        <p:attrNameLst>
                                          <p:attrName>style.visibility</p:attrName>
                                        </p:attrNameLst>
                                      </p:cBhvr>
                                      <p:to>
                                        <p:strVal val="visible"/>
                                      </p:to>
                                    </p:set>
                                    <p:animEffect transition="in" filter="wipe(down)">
                                      <p:cBhvr>
                                        <p:cTn id="205" dur="580">
                                          <p:stCondLst>
                                            <p:cond delay="0"/>
                                          </p:stCondLst>
                                        </p:cTn>
                                        <p:tgtEl>
                                          <p:spTgt spid="3">
                                            <p:txEl>
                                              <p:pRg st="11" end="11"/>
                                            </p:txEl>
                                          </p:spTgt>
                                        </p:tgtEl>
                                      </p:cBhvr>
                                    </p:animEffect>
                                    <p:anim calcmode="lin" valueType="num">
                                      <p:cBhvr>
                                        <p:cTn id="206" dur="1822" tmFilter="0,0; 0.14,0.36; 0.43,0.73; 0.71,0.91; 1.0,1.0">
                                          <p:stCondLst>
                                            <p:cond delay="0"/>
                                          </p:stCondLst>
                                        </p:cTn>
                                        <p:tgtEl>
                                          <p:spTgt spid="3">
                                            <p:txEl>
                                              <p:pRg st="11" end="11"/>
                                            </p:txEl>
                                          </p:spTgt>
                                        </p:tgtEl>
                                        <p:attrNameLst>
                                          <p:attrName>ppt_x</p:attrName>
                                        </p:attrNameLst>
                                      </p:cBhvr>
                                      <p:tavLst>
                                        <p:tav tm="0">
                                          <p:val>
                                            <p:strVal val="#ppt_x-0.25"/>
                                          </p:val>
                                        </p:tav>
                                        <p:tav tm="100000">
                                          <p:val>
                                            <p:strVal val="#ppt_x"/>
                                          </p:val>
                                        </p:tav>
                                      </p:tavLst>
                                    </p:anim>
                                    <p:anim calcmode="lin" valueType="num">
                                      <p:cBhvr>
                                        <p:cTn id="207" dur="664" tmFilter="0.0,0.0; 0.25,0.07; 0.50,0.2; 0.75,0.467; 1.0,1.0">
                                          <p:stCondLst>
                                            <p:cond delay="0"/>
                                          </p:stCondLst>
                                        </p:cTn>
                                        <p:tgtEl>
                                          <p:spTgt spid="3">
                                            <p:txEl>
                                              <p:pRg st="11" end="11"/>
                                            </p:txEl>
                                          </p:spTgt>
                                        </p:tgtEl>
                                        <p:attrNameLst>
                                          <p:attrName>ppt_y</p:attrName>
                                        </p:attrNameLst>
                                      </p:cBhvr>
                                      <p:tavLst>
                                        <p:tav tm="0" fmla="#ppt_y-sin(pi*$)/3">
                                          <p:val>
                                            <p:fltVal val="0.5"/>
                                          </p:val>
                                        </p:tav>
                                        <p:tav tm="100000">
                                          <p:val>
                                            <p:fltVal val="1"/>
                                          </p:val>
                                        </p:tav>
                                      </p:tavLst>
                                    </p:anim>
                                    <p:anim calcmode="lin" valueType="num">
                                      <p:cBhvr>
                                        <p:cTn id="208" dur="664" tmFilter="0, 0; 0.125,0.2665; 0.25,0.4; 0.375,0.465; 0.5,0.5;  0.625,0.535; 0.75,0.6; 0.875,0.7335; 1,1">
                                          <p:stCondLst>
                                            <p:cond delay="664"/>
                                          </p:stCondLst>
                                        </p:cTn>
                                        <p:tgtEl>
                                          <p:spTgt spid="3">
                                            <p:txEl>
                                              <p:pRg st="11" end="11"/>
                                            </p:txEl>
                                          </p:spTgt>
                                        </p:tgtEl>
                                        <p:attrNameLst>
                                          <p:attrName>ppt_y</p:attrName>
                                        </p:attrNameLst>
                                      </p:cBhvr>
                                      <p:tavLst>
                                        <p:tav tm="0" fmla="#ppt_y-sin(pi*$)/9">
                                          <p:val>
                                            <p:fltVal val="0"/>
                                          </p:val>
                                        </p:tav>
                                        <p:tav tm="100000">
                                          <p:val>
                                            <p:fltVal val="1"/>
                                          </p:val>
                                        </p:tav>
                                      </p:tavLst>
                                    </p:anim>
                                    <p:anim calcmode="lin" valueType="num">
                                      <p:cBhvr>
                                        <p:cTn id="209" dur="332" tmFilter="0, 0; 0.125,0.2665; 0.25,0.4; 0.375,0.465; 0.5,0.5;  0.625,0.535; 0.75,0.6; 0.875,0.7335; 1,1">
                                          <p:stCondLst>
                                            <p:cond delay="1324"/>
                                          </p:stCondLst>
                                        </p:cTn>
                                        <p:tgtEl>
                                          <p:spTgt spid="3">
                                            <p:txEl>
                                              <p:pRg st="11" end="11"/>
                                            </p:txEl>
                                          </p:spTgt>
                                        </p:tgtEl>
                                        <p:attrNameLst>
                                          <p:attrName>ppt_y</p:attrName>
                                        </p:attrNameLst>
                                      </p:cBhvr>
                                      <p:tavLst>
                                        <p:tav tm="0" fmla="#ppt_y-sin(pi*$)/27">
                                          <p:val>
                                            <p:fltVal val="0"/>
                                          </p:val>
                                        </p:tav>
                                        <p:tav tm="100000">
                                          <p:val>
                                            <p:fltVal val="1"/>
                                          </p:val>
                                        </p:tav>
                                      </p:tavLst>
                                    </p:anim>
                                    <p:anim calcmode="lin" valueType="num">
                                      <p:cBhvr>
                                        <p:cTn id="210" dur="164" tmFilter="0, 0; 0.125,0.2665; 0.25,0.4; 0.375,0.465; 0.5,0.5;  0.625,0.535; 0.75,0.6; 0.875,0.7335; 1,1">
                                          <p:stCondLst>
                                            <p:cond delay="1656"/>
                                          </p:stCondLst>
                                        </p:cTn>
                                        <p:tgtEl>
                                          <p:spTgt spid="3">
                                            <p:txEl>
                                              <p:pRg st="11" end="11"/>
                                            </p:txEl>
                                          </p:spTgt>
                                        </p:tgtEl>
                                        <p:attrNameLst>
                                          <p:attrName>ppt_y</p:attrName>
                                        </p:attrNameLst>
                                      </p:cBhvr>
                                      <p:tavLst>
                                        <p:tav tm="0" fmla="#ppt_y-sin(pi*$)/81">
                                          <p:val>
                                            <p:fltVal val="0"/>
                                          </p:val>
                                        </p:tav>
                                        <p:tav tm="100000">
                                          <p:val>
                                            <p:fltVal val="1"/>
                                          </p:val>
                                        </p:tav>
                                      </p:tavLst>
                                    </p:anim>
                                    <p:animScale>
                                      <p:cBhvr>
                                        <p:cTn id="211" dur="26">
                                          <p:stCondLst>
                                            <p:cond delay="650"/>
                                          </p:stCondLst>
                                        </p:cTn>
                                        <p:tgtEl>
                                          <p:spTgt spid="3">
                                            <p:txEl>
                                              <p:pRg st="11" end="11"/>
                                            </p:txEl>
                                          </p:spTgt>
                                        </p:tgtEl>
                                      </p:cBhvr>
                                      <p:to x="100000" y="60000"/>
                                    </p:animScale>
                                    <p:animScale>
                                      <p:cBhvr>
                                        <p:cTn id="212" dur="166" decel="50000">
                                          <p:stCondLst>
                                            <p:cond delay="676"/>
                                          </p:stCondLst>
                                        </p:cTn>
                                        <p:tgtEl>
                                          <p:spTgt spid="3">
                                            <p:txEl>
                                              <p:pRg st="11" end="11"/>
                                            </p:txEl>
                                          </p:spTgt>
                                        </p:tgtEl>
                                      </p:cBhvr>
                                      <p:to x="100000" y="100000"/>
                                    </p:animScale>
                                    <p:animScale>
                                      <p:cBhvr>
                                        <p:cTn id="213" dur="26">
                                          <p:stCondLst>
                                            <p:cond delay="1312"/>
                                          </p:stCondLst>
                                        </p:cTn>
                                        <p:tgtEl>
                                          <p:spTgt spid="3">
                                            <p:txEl>
                                              <p:pRg st="11" end="11"/>
                                            </p:txEl>
                                          </p:spTgt>
                                        </p:tgtEl>
                                      </p:cBhvr>
                                      <p:to x="100000" y="80000"/>
                                    </p:animScale>
                                    <p:animScale>
                                      <p:cBhvr>
                                        <p:cTn id="214" dur="166" decel="50000">
                                          <p:stCondLst>
                                            <p:cond delay="1338"/>
                                          </p:stCondLst>
                                        </p:cTn>
                                        <p:tgtEl>
                                          <p:spTgt spid="3">
                                            <p:txEl>
                                              <p:pRg st="11" end="11"/>
                                            </p:txEl>
                                          </p:spTgt>
                                        </p:tgtEl>
                                      </p:cBhvr>
                                      <p:to x="100000" y="100000"/>
                                    </p:animScale>
                                    <p:animScale>
                                      <p:cBhvr>
                                        <p:cTn id="215" dur="26">
                                          <p:stCondLst>
                                            <p:cond delay="1642"/>
                                          </p:stCondLst>
                                        </p:cTn>
                                        <p:tgtEl>
                                          <p:spTgt spid="3">
                                            <p:txEl>
                                              <p:pRg st="11" end="11"/>
                                            </p:txEl>
                                          </p:spTgt>
                                        </p:tgtEl>
                                      </p:cBhvr>
                                      <p:to x="100000" y="90000"/>
                                    </p:animScale>
                                    <p:animScale>
                                      <p:cBhvr>
                                        <p:cTn id="216" dur="166" decel="50000">
                                          <p:stCondLst>
                                            <p:cond delay="1668"/>
                                          </p:stCondLst>
                                        </p:cTn>
                                        <p:tgtEl>
                                          <p:spTgt spid="3">
                                            <p:txEl>
                                              <p:pRg st="11" end="11"/>
                                            </p:txEl>
                                          </p:spTgt>
                                        </p:tgtEl>
                                      </p:cBhvr>
                                      <p:to x="100000" y="100000"/>
                                    </p:animScale>
                                    <p:animScale>
                                      <p:cBhvr>
                                        <p:cTn id="217" dur="26">
                                          <p:stCondLst>
                                            <p:cond delay="1808"/>
                                          </p:stCondLst>
                                        </p:cTn>
                                        <p:tgtEl>
                                          <p:spTgt spid="3">
                                            <p:txEl>
                                              <p:pRg st="11" end="11"/>
                                            </p:txEl>
                                          </p:spTgt>
                                        </p:tgtEl>
                                      </p:cBhvr>
                                      <p:to x="100000" y="95000"/>
                                    </p:animScale>
                                    <p:animScale>
                                      <p:cBhvr>
                                        <p:cTn id="218" dur="166" decel="50000">
                                          <p:stCondLst>
                                            <p:cond delay="1834"/>
                                          </p:stCondLst>
                                        </p:cTn>
                                        <p:tgtEl>
                                          <p:spTgt spid="3">
                                            <p:txEl>
                                              <p:pRg st="11" end="11"/>
                                            </p:txEl>
                                          </p:spTgt>
                                        </p:tgtEl>
                                      </p:cBhvr>
                                      <p:to x="100000" y="100000"/>
                                    </p:animScale>
                                  </p:childTnLst>
                                </p:cTn>
                              </p:par>
                            </p:childTnLst>
                          </p:cTn>
                        </p:par>
                      </p:childTnLst>
                    </p:cTn>
                  </p:par>
                  <p:par>
                    <p:cTn id="219" fill="hold">
                      <p:stCondLst>
                        <p:cond delay="indefinite"/>
                      </p:stCondLst>
                      <p:childTnLst>
                        <p:par>
                          <p:cTn id="220" fill="hold">
                            <p:stCondLst>
                              <p:cond delay="0"/>
                            </p:stCondLst>
                            <p:childTnLst>
                              <p:par>
                                <p:cTn id="221" presetID="26" presetClass="entr" presetSubtype="0" fill="hold" grpId="0" nodeType="clickEffect">
                                  <p:stCondLst>
                                    <p:cond delay="0"/>
                                  </p:stCondLst>
                                  <p:childTnLst>
                                    <p:set>
                                      <p:cBhvr>
                                        <p:cTn id="222" dur="1" fill="hold">
                                          <p:stCondLst>
                                            <p:cond delay="0"/>
                                          </p:stCondLst>
                                        </p:cTn>
                                        <p:tgtEl>
                                          <p:spTgt spid="3">
                                            <p:txEl>
                                              <p:pRg st="12" end="12"/>
                                            </p:txEl>
                                          </p:spTgt>
                                        </p:tgtEl>
                                        <p:attrNameLst>
                                          <p:attrName>style.visibility</p:attrName>
                                        </p:attrNameLst>
                                      </p:cBhvr>
                                      <p:to>
                                        <p:strVal val="visible"/>
                                      </p:to>
                                    </p:set>
                                    <p:animEffect transition="in" filter="wipe(down)">
                                      <p:cBhvr>
                                        <p:cTn id="223" dur="580">
                                          <p:stCondLst>
                                            <p:cond delay="0"/>
                                          </p:stCondLst>
                                        </p:cTn>
                                        <p:tgtEl>
                                          <p:spTgt spid="3">
                                            <p:txEl>
                                              <p:pRg st="12" end="12"/>
                                            </p:txEl>
                                          </p:spTgt>
                                        </p:tgtEl>
                                      </p:cBhvr>
                                    </p:animEffect>
                                    <p:anim calcmode="lin" valueType="num">
                                      <p:cBhvr>
                                        <p:cTn id="224" dur="1822" tmFilter="0,0; 0.14,0.36; 0.43,0.73; 0.71,0.91; 1.0,1.0">
                                          <p:stCondLst>
                                            <p:cond delay="0"/>
                                          </p:stCondLst>
                                        </p:cTn>
                                        <p:tgtEl>
                                          <p:spTgt spid="3">
                                            <p:txEl>
                                              <p:pRg st="12" end="12"/>
                                            </p:txEl>
                                          </p:spTgt>
                                        </p:tgtEl>
                                        <p:attrNameLst>
                                          <p:attrName>ppt_x</p:attrName>
                                        </p:attrNameLst>
                                      </p:cBhvr>
                                      <p:tavLst>
                                        <p:tav tm="0">
                                          <p:val>
                                            <p:strVal val="#ppt_x-0.25"/>
                                          </p:val>
                                        </p:tav>
                                        <p:tav tm="100000">
                                          <p:val>
                                            <p:strVal val="#ppt_x"/>
                                          </p:val>
                                        </p:tav>
                                      </p:tavLst>
                                    </p:anim>
                                    <p:anim calcmode="lin" valueType="num">
                                      <p:cBhvr>
                                        <p:cTn id="225" dur="664" tmFilter="0.0,0.0; 0.25,0.07; 0.50,0.2; 0.75,0.467; 1.0,1.0">
                                          <p:stCondLst>
                                            <p:cond delay="0"/>
                                          </p:stCondLst>
                                        </p:cTn>
                                        <p:tgtEl>
                                          <p:spTgt spid="3">
                                            <p:txEl>
                                              <p:pRg st="12" end="12"/>
                                            </p:txEl>
                                          </p:spTgt>
                                        </p:tgtEl>
                                        <p:attrNameLst>
                                          <p:attrName>ppt_y</p:attrName>
                                        </p:attrNameLst>
                                      </p:cBhvr>
                                      <p:tavLst>
                                        <p:tav tm="0" fmla="#ppt_y-sin(pi*$)/3">
                                          <p:val>
                                            <p:fltVal val="0.5"/>
                                          </p:val>
                                        </p:tav>
                                        <p:tav tm="100000">
                                          <p:val>
                                            <p:fltVal val="1"/>
                                          </p:val>
                                        </p:tav>
                                      </p:tavLst>
                                    </p:anim>
                                    <p:anim calcmode="lin" valueType="num">
                                      <p:cBhvr>
                                        <p:cTn id="226" dur="664" tmFilter="0, 0; 0.125,0.2665; 0.25,0.4; 0.375,0.465; 0.5,0.5;  0.625,0.535; 0.75,0.6; 0.875,0.7335; 1,1">
                                          <p:stCondLst>
                                            <p:cond delay="664"/>
                                          </p:stCondLst>
                                        </p:cTn>
                                        <p:tgtEl>
                                          <p:spTgt spid="3">
                                            <p:txEl>
                                              <p:pRg st="12" end="12"/>
                                            </p:txEl>
                                          </p:spTgt>
                                        </p:tgtEl>
                                        <p:attrNameLst>
                                          <p:attrName>ppt_y</p:attrName>
                                        </p:attrNameLst>
                                      </p:cBhvr>
                                      <p:tavLst>
                                        <p:tav tm="0" fmla="#ppt_y-sin(pi*$)/9">
                                          <p:val>
                                            <p:fltVal val="0"/>
                                          </p:val>
                                        </p:tav>
                                        <p:tav tm="100000">
                                          <p:val>
                                            <p:fltVal val="1"/>
                                          </p:val>
                                        </p:tav>
                                      </p:tavLst>
                                    </p:anim>
                                    <p:anim calcmode="lin" valueType="num">
                                      <p:cBhvr>
                                        <p:cTn id="227" dur="332" tmFilter="0, 0; 0.125,0.2665; 0.25,0.4; 0.375,0.465; 0.5,0.5;  0.625,0.535; 0.75,0.6; 0.875,0.7335; 1,1">
                                          <p:stCondLst>
                                            <p:cond delay="1324"/>
                                          </p:stCondLst>
                                        </p:cTn>
                                        <p:tgtEl>
                                          <p:spTgt spid="3">
                                            <p:txEl>
                                              <p:pRg st="12" end="12"/>
                                            </p:txEl>
                                          </p:spTgt>
                                        </p:tgtEl>
                                        <p:attrNameLst>
                                          <p:attrName>ppt_y</p:attrName>
                                        </p:attrNameLst>
                                      </p:cBhvr>
                                      <p:tavLst>
                                        <p:tav tm="0" fmla="#ppt_y-sin(pi*$)/27">
                                          <p:val>
                                            <p:fltVal val="0"/>
                                          </p:val>
                                        </p:tav>
                                        <p:tav tm="100000">
                                          <p:val>
                                            <p:fltVal val="1"/>
                                          </p:val>
                                        </p:tav>
                                      </p:tavLst>
                                    </p:anim>
                                    <p:anim calcmode="lin" valueType="num">
                                      <p:cBhvr>
                                        <p:cTn id="228" dur="164" tmFilter="0, 0; 0.125,0.2665; 0.25,0.4; 0.375,0.465; 0.5,0.5;  0.625,0.535; 0.75,0.6; 0.875,0.7335; 1,1">
                                          <p:stCondLst>
                                            <p:cond delay="1656"/>
                                          </p:stCondLst>
                                        </p:cTn>
                                        <p:tgtEl>
                                          <p:spTgt spid="3">
                                            <p:txEl>
                                              <p:pRg st="12" end="12"/>
                                            </p:txEl>
                                          </p:spTgt>
                                        </p:tgtEl>
                                        <p:attrNameLst>
                                          <p:attrName>ppt_y</p:attrName>
                                        </p:attrNameLst>
                                      </p:cBhvr>
                                      <p:tavLst>
                                        <p:tav tm="0" fmla="#ppt_y-sin(pi*$)/81">
                                          <p:val>
                                            <p:fltVal val="0"/>
                                          </p:val>
                                        </p:tav>
                                        <p:tav tm="100000">
                                          <p:val>
                                            <p:fltVal val="1"/>
                                          </p:val>
                                        </p:tav>
                                      </p:tavLst>
                                    </p:anim>
                                    <p:animScale>
                                      <p:cBhvr>
                                        <p:cTn id="229" dur="26">
                                          <p:stCondLst>
                                            <p:cond delay="650"/>
                                          </p:stCondLst>
                                        </p:cTn>
                                        <p:tgtEl>
                                          <p:spTgt spid="3">
                                            <p:txEl>
                                              <p:pRg st="12" end="12"/>
                                            </p:txEl>
                                          </p:spTgt>
                                        </p:tgtEl>
                                      </p:cBhvr>
                                      <p:to x="100000" y="60000"/>
                                    </p:animScale>
                                    <p:animScale>
                                      <p:cBhvr>
                                        <p:cTn id="230" dur="166" decel="50000">
                                          <p:stCondLst>
                                            <p:cond delay="676"/>
                                          </p:stCondLst>
                                        </p:cTn>
                                        <p:tgtEl>
                                          <p:spTgt spid="3">
                                            <p:txEl>
                                              <p:pRg st="12" end="12"/>
                                            </p:txEl>
                                          </p:spTgt>
                                        </p:tgtEl>
                                      </p:cBhvr>
                                      <p:to x="100000" y="100000"/>
                                    </p:animScale>
                                    <p:animScale>
                                      <p:cBhvr>
                                        <p:cTn id="231" dur="26">
                                          <p:stCondLst>
                                            <p:cond delay="1312"/>
                                          </p:stCondLst>
                                        </p:cTn>
                                        <p:tgtEl>
                                          <p:spTgt spid="3">
                                            <p:txEl>
                                              <p:pRg st="12" end="12"/>
                                            </p:txEl>
                                          </p:spTgt>
                                        </p:tgtEl>
                                      </p:cBhvr>
                                      <p:to x="100000" y="80000"/>
                                    </p:animScale>
                                    <p:animScale>
                                      <p:cBhvr>
                                        <p:cTn id="232" dur="166" decel="50000">
                                          <p:stCondLst>
                                            <p:cond delay="1338"/>
                                          </p:stCondLst>
                                        </p:cTn>
                                        <p:tgtEl>
                                          <p:spTgt spid="3">
                                            <p:txEl>
                                              <p:pRg st="12" end="12"/>
                                            </p:txEl>
                                          </p:spTgt>
                                        </p:tgtEl>
                                      </p:cBhvr>
                                      <p:to x="100000" y="100000"/>
                                    </p:animScale>
                                    <p:animScale>
                                      <p:cBhvr>
                                        <p:cTn id="233" dur="26">
                                          <p:stCondLst>
                                            <p:cond delay="1642"/>
                                          </p:stCondLst>
                                        </p:cTn>
                                        <p:tgtEl>
                                          <p:spTgt spid="3">
                                            <p:txEl>
                                              <p:pRg st="12" end="12"/>
                                            </p:txEl>
                                          </p:spTgt>
                                        </p:tgtEl>
                                      </p:cBhvr>
                                      <p:to x="100000" y="90000"/>
                                    </p:animScale>
                                    <p:animScale>
                                      <p:cBhvr>
                                        <p:cTn id="234" dur="166" decel="50000">
                                          <p:stCondLst>
                                            <p:cond delay="1668"/>
                                          </p:stCondLst>
                                        </p:cTn>
                                        <p:tgtEl>
                                          <p:spTgt spid="3">
                                            <p:txEl>
                                              <p:pRg st="12" end="12"/>
                                            </p:txEl>
                                          </p:spTgt>
                                        </p:tgtEl>
                                      </p:cBhvr>
                                      <p:to x="100000" y="100000"/>
                                    </p:animScale>
                                    <p:animScale>
                                      <p:cBhvr>
                                        <p:cTn id="235" dur="26">
                                          <p:stCondLst>
                                            <p:cond delay="1808"/>
                                          </p:stCondLst>
                                        </p:cTn>
                                        <p:tgtEl>
                                          <p:spTgt spid="3">
                                            <p:txEl>
                                              <p:pRg st="12" end="12"/>
                                            </p:txEl>
                                          </p:spTgt>
                                        </p:tgtEl>
                                      </p:cBhvr>
                                      <p:to x="100000" y="95000"/>
                                    </p:animScale>
                                    <p:animScale>
                                      <p:cBhvr>
                                        <p:cTn id="236" dur="166" decel="50000">
                                          <p:stCondLst>
                                            <p:cond delay="1834"/>
                                          </p:stCondLst>
                                        </p:cTn>
                                        <p:tgtEl>
                                          <p:spTgt spid="3">
                                            <p:txEl>
                                              <p:pRg st="12" end="12"/>
                                            </p:txEl>
                                          </p:spTgt>
                                        </p:tgtEl>
                                      </p:cBhvr>
                                      <p:to x="100000" y="100000"/>
                                    </p:animScale>
                                  </p:childTnLst>
                                </p:cTn>
                              </p:par>
                            </p:childTnLst>
                          </p:cTn>
                        </p:par>
                      </p:childTnLst>
                    </p:cTn>
                  </p:par>
                  <p:par>
                    <p:cTn id="237" fill="hold">
                      <p:stCondLst>
                        <p:cond delay="indefinite"/>
                      </p:stCondLst>
                      <p:childTnLst>
                        <p:par>
                          <p:cTn id="238" fill="hold">
                            <p:stCondLst>
                              <p:cond delay="0"/>
                            </p:stCondLst>
                            <p:childTnLst>
                              <p:par>
                                <p:cTn id="239" presetID="26" presetClass="entr" presetSubtype="0" fill="hold" grpId="0" nodeType="clickEffect">
                                  <p:stCondLst>
                                    <p:cond delay="0"/>
                                  </p:stCondLst>
                                  <p:childTnLst>
                                    <p:set>
                                      <p:cBhvr>
                                        <p:cTn id="240" dur="1" fill="hold">
                                          <p:stCondLst>
                                            <p:cond delay="0"/>
                                          </p:stCondLst>
                                        </p:cTn>
                                        <p:tgtEl>
                                          <p:spTgt spid="3">
                                            <p:txEl>
                                              <p:pRg st="13" end="13"/>
                                            </p:txEl>
                                          </p:spTgt>
                                        </p:tgtEl>
                                        <p:attrNameLst>
                                          <p:attrName>style.visibility</p:attrName>
                                        </p:attrNameLst>
                                      </p:cBhvr>
                                      <p:to>
                                        <p:strVal val="visible"/>
                                      </p:to>
                                    </p:set>
                                    <p:animEffect transition="in" filter="wipe(down)">
                                      <p:cBhvr>
                                        <p:cTn id="241" dur="580">
                                          <p:stCondLst>
                                            <p:cond delay="0"/>
                                          </p:stCondLst>
                                        </p:cTn>
                                        <p:tgtEl>
                                          <p:spTgt spid="3">
                                            <p:txEl>
                                              <p:pRg st="13" end="13"/>
                                            </p:txEl>
                                          </p:spTgt>
                                        </p:tgtEl>
                                      </p:cBhvr>
                                    </p:animEffect>
                                    <p:anim calcmode="lin" valueType="num">
                                      <p:cBhvr>
                                        <p:cTn id="242" dur="1822" tmFilter="0,0; 0.14,0.36; 0.43,0.73; 0.71,0.91; 1.0,1.0">
                                          <p:stCondLst>
                                            <p:cond delay="0"/>
                                          </p:stCondLst>
                                        </p:cTn>
                                        <p:tgtEl>
                                          <p:spTgt spid="3">
                                            <p:txEl>
                                              <p:pRg st="13" end="13"/>
                                            </p:txEl>
                                          </p:spTgt>
                                        </p:tgtEl>
                                        <p:attrNameLst>
                                          <p:attrName>ppt_x</p:attrName>
                                        </p:attrNameLst>
                                      </p:cBhvr>
                                      <p:tavLst>
                                        <p:tav tm="0">
                                          <p:val>
                                            <p:strVal val="#ppt_x-0.25"/>
                                          </p:val>
                                        </p:tav>
                                        <p:tav tm="100000">
                                          <p:val>
                                            <p:strVal val="#ppt_x"/>
                                          </p:val>
                                        </p:tav>
                                      </p:tavLst>
                                    </p:anim>
                                    <p:anim calcmode="lin" valueType="num">
                                      <p:cBhvr>
                                        <p:cTn id="243" dur="664" tmFilter="0.0,0.0; 0.25,0.07; 0.50,0.2; 0.75,0.467; 1.0,1.0">
                                          <p:stCondLst>
                                            <p:cond delay="0"/>
                                          </p:stCondLst>
                                        </p:cTn>
                                        <p:tgtEl>
                                          <p:spTgt spid="3">
                                            <p:txEl>
                                              <p:pRg st="13" end="13"/>
                                            </p:txEl>
                                          </p:spTgt>
                                        </p:tgtEl>
                                        <p:attrNameLst>
                                          <p:attrName>ppt_y</p:attrName>
                                        </p:attrNameLst>
                                      </p:cBhvr>
                                      <p:tavLst>
                                        <p:tav tm="0" fmla="#ppt_y-sin(pi*$)/3">
                                          <p:val>
                                            <p:fltVal val="0.5"/>
                                          </p:val>
                                        </p:tav>
                                        <p:tav tm="100000">
                                          <p:val>
                                            <p:fltVal val="1"/>
                                          </p:val>
                                        </p:tav>
                                      </p:tavLst>
                                    </p:anim>
                                    <p:anim calcmode="lin" valueType="num">
                                      <p:cBhvr>
                                        <p:cTn id="244" dur="664" tmFilter="0, 0; 0.125,0.2665; 0.25,0.4; 0.375,0.465; 0.5,0.5;  0.625,0.535; 0.75,0.6; 0.875,0.7335; 1,1">
                                          <p:stCondLst>
                                            <p:cond delay="664"/>
                                          </p:stCondLst>
                                        </p:cTn>
                                        <p:tgtEl>
                                          <p:spTgt spid="3">
                                            <p:txEl>
                                              <p:pRg st="13" end="13"/>
                                            </p:txEl>
                                          </p:spTgt>
                                        </p:tgtEl>
                                        <p:attrNameLst>
                                          <p:attrName>ppt_y</p:attrName>
                                        </p:attrNameLst>
                                      </p:cBhvr>
                                      <p:tavLst>
                                        <p:tav tm="0" fmla="#ppt_y-sin(pi*$)/9">
                                          <p:val>
                                            <p:fltVal val="0"/>
                                          </p:val>
                                        </p:tav>
                                        <p:tav tm="100000">
                                          <p:val>
                                            <p:fltVal val="1"/>
                                          </p:val>
                                        </p:tav>
                                      </p:tavLst>
                                    </p:anim>
                                    <p:anim calcmode="lin" valueType="num">
                                      <p:cBhvr>
                                        <p:cTn id="245" dur="332" tmFilter="0, 0; 0.125,0.2665; 0.25,0.4; 0.375,0.465; 0.5,0.5;  0.625,0.535; 0.75,0.6; 0.875,0.7335; 1,1">
                                          <p:stCondLst>
                                            <p:cond delay="1324"/>
                                          </p:stCondLst>
                                        </p:cTn>
                                        <p:tgtEl>
                                          <p:spTgt spid="3">
                                            <p:txEl>
                                              <p:pRg st="13" end="13"/>
                                            </p:txEl>
                                          </p:spTgt>
                                        </p:tgtEl>
                                        <p:attrNameLst>
                                          <p:attrName>ppt_y</p:attrName>
                                        </p:attrNameLst>
                                      </p:cBhvr>
                                      <p:tavLst>
                                        <p:tav tm="0" fmla="#ppt_y-sin(pi*$)/27">
                                          <p:val>
                                            <p:fltVal val="0"/>
                                          </p:val>
                                        </p:tav>
                                        <p:tav tm="100000">
                                          <p:val>
                                            <p:fltVal val="1"/>
                                          </p:val>
                                        </p:tav>
                                      </p:tavLst>
                                    </p:anim>
                                    <p:anim calcmode="lin" valueType="num">
                                      <p:cBhvr>
                                        <p:cTn id="246" dur="164" tmFilter="0, 0; 0.125,0.2665; 0.25,0.4; 0.375,0.465; 0.5,0.5;  0.625,0.535; 0.75,0.6; 0.875,0.7335; 1,1">
                                          <p:stCondLst>
                                            <p:cond delay="1656"/>
                                          </p:stCondLst>
                                        </p:cTn>
                                        <p:tgtEl>
                                          <p:spTgt spid="3">
                                            <p:txEl>
                                              <p:pRg st="13" end="13"/>
                                            </p:txEl>
                                          </p:spTgt>
                                        </p:tgtEl>
                                        <p:attrNameLst>
                                          <p:attrName>ppt_y</p:attrName>
                                        </p:attrNameLst>
                                      </p:cBhvr>
                                      <p:tavLst>
                                        <p:tav tm="0" fmla="#ppt_y-sin(pi*$)/81">
                                          <p:val>
                                            <p:fltVal val="0"/>
                                          </p:val>
                                        </p:tav>
                                        <p:tav tm="100000">
                                          <p:val>
                                            <p:fltVal val="1"/>
                                          </p:val>
                                        </p:tav>
                                      </p:tavLst>
                                    </p:anim>
                                    <p:animScale>
                                      <p:cBhvr>
                                        <p:cTn id="247" dur="26">
                                          <p:stCondLst>
                                            <p:cond delay="650"/>
                                          </p:stCondLst>
                                        </p:cTn>
                                        <p:tgtEl>
                                          <p:spTgt spid="3">
                                            <p:txEl>
                                              <p:pRg st="13" end="13"/>
                                            </p:txEl>
                                          </p:spTgt>
                                        </p:tgtEl>
                                      </p:cBhvr>
                                      <p:to x="100000" y="60000"/>
                                    </p:animScale>
                                    <p:animScale>
                                      <p:cBhvr>
                                        <p:cTn id="248" dur="166" decel="50000">
                                          <p:stCondLst>
                                            <p:cond delay="676"/>
                                          </p:stCondLst>
                                        </p:cTn>
                                        <p:tgtEl>
                                          <p:spTgt spid="3">
                                            <p:txEl>
                                              <p:pRg st="13" end="13"/>
                                            </p:txEl>
                                          </p:spTgt>
                                        </p:tgtEl>
                                      </p:cBhvr>
                                      <p:to x="100000" y="100000"/>
                                    </p:animScale>
                                    <p:animScale>
                                      <p:cBhvr>
                                        <p:cTn id="249" dur="26">
                                          <p:stCondLst>
                                            <p:cond delay="1312"/>
                                          </p:stCondLst>
                                        </p:cTn>
                                        <p:tgtEl>
                                          <p:spTgt spid="3">
                                            <p:txEl>
                                              <p:pRg st="13" end="13"/>
                                            </p:txEl>
                                          </p:spTgt>
                                        </p:tgtEl>
                                      </p:cBhvr>
                                      <p:to x="100000" y="80000"/>
                                    </p:animScale>
                                    <p:animScale>
                                      <p:cBhvr>
                                        <p:cTn id="250" dur="166" decel="50000">
                                          <p:stCondLst>
                                            <p:cond delay="1338"/>
                                          </p:stCondLst>
                                        </p:cTn>
                                        <p:tgtEl>
                                          <p:spTgt spid="3">
                                            <p:txEl>
                                              <p:pRg st="13" end="13"/>
                                            </p:txEl>
                                          </p:spTgt>
                                        </p:tgtEl>
                                      </p:cBhvr>
                                      <p:to x="100000" y="100000"/>
                                    </p:animScale>
                                    <p:animScale>
                                      <p:cBhvr>
                                        <p:cTn id="251" dur="26">
                                          <p:stCondLst>
                                            <p:cond delay="1642"/>
                                          </p:stCondLst>
                                        </p:cTn>
                                        <p:tgtEl>
                                          <p:spTgt spid="3">
                                            <p:txEl>
                                              <p:pRg st="13" end="13"/>
                                            </p:txEl>
                                          </p:spTgt>
                                        </p:tgtEl>
                                      </p:cBhvr>
                                      <p:to x="100000" y="90000"/>
                                    </p:animScale>
                                    <p:animScale>
                                      <p:cBhvr>
                                        <p:cTn id="252" dur="166" decel="50000">
                                          <p:stCondLst>
                                            <p:cond delay="1668"/>
                                          </p:stCondLst>
                                        </p:cTn>
                                        <p:tgtEl>
                                          <p:spTgt spid="3">
                                            <p:txEl>
                                              <p:pRg st="13" end="13"/>
                                            </p:txEl>
                                          </p:spTgt>
                                        </p:tgtEl>
                                      </p:cBhvr>
                                      <p:to x="100000" y="100000"/>
                                    </p:animScale>
                                    <p:animScale>
                                      <p:cBhvr>
                                        <p:cTn id="253" dur="26">
                                          <p:stCondLst>
                                            <p:cond delay="1808"/>
                                          </p:stCondLst>
                                        </p:cTn>
                                        <p:tgtEl>
                                          <p:spTgt spid="3">
                                            <p:txEl>
                                              <p:pRg st="13" end="13"/>
                                            </p:txEl>
                                          </p:spTgt>
                                        </p:tgtEl>
                                      </p:cBhvr>
                                      <p:to x="100000" y="95000"/>
                                    </p:animScale>
                                    <p:animScale>
                                      <p:cBhvr>
                                        <p:cTn id="254" dur="166" decel="50000">
                                          <p:stCondLst>
                                            <p:cond delay="1834"/>
                                          </p:stCondLst>
                                        </p:cTn>
                                        <p:tgtEl>
                                          <p:spTgt spid="3">
                                            <p:txEl>
                                              <p:pRg st="13" end="1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F13FF-8C3D-8464-0858-381B3BC99B65}"/>
              </a:ext>
            </a:extLst>
          </p:cNvPr>
          <p:cNvSpPr>
            <a:spLocks noGrp="1"/>
          </p:cNvSpPr>
          <p:nvPr>
            <p:ph type="title"/>
          </p:nvPr>
        </p:nvSpPr>
        <p:spPr/>
        <p:txBody>
          <a:bodyPr/>
          <a:lstStyle/>
          <a:p>
            <a:r>
              <a:rPr lang="he-IL" dirty="0"/>
              <a:t>פתגמי שמחה יהודים</a:t>
            </a:r>
          </a:p>
        </p:txBody>
      </p:sp>
      <p:sp>
        <p:nvSpPr>
          <p:cNvPr id="3" name="מציין מיקום תוכן 2">
            <a:extLst>
              <a:ext uri="{FF2B5EF4-FFF2-40B4-BE49-F238E27FC236}">
                <a16:creationId xmlns:a16="http://schemas.microsoft.com/office/drawing/2014/main" id="{5E8F437B-D843-5945-2117-C18D18219819}"/>
              </a:ext>
            </a:extLst>
          </p:cNvPr>
          <p:cNvSpPr>
            <a:spLocks noGrp="1"/>
          </p:cNvSpPr>
          <p:nvPr>
            <p:ph idx="1"/>
          </p:nvPr>
        </p:nvSpPr>
        <p:spPr/>
        <p:txBody>
          <a:bodyPr>
            <a:normAutofit/>
          </a:bodyPr>
          <a:lstStyle/>
          <a:p>
            <a:r>
              <a:rPr lang="he-IL" b="0" dirty="0"/>
              <a:t>"איזהו עשיר? השמח בחלקו." ~ </a:t>
            </a:r>
            <a:r>
              <a:rPr lang="he-IL" b="0" dirty="0">
                <a:hlinkClick r:id="rId2" tooltip="s:משנה אבות ד א"/>
              </a:rPr>
              <a:t>מסכת אבות ד א</a:t>
            </a:r>
            <a:endParaRPr lang="he-IL" b="0" dirty="0"/>
          </a:p>
          <a:p>
            <a:r>
              <a:rPr lang="he-IL" b="0" dirty="0"/>
              <a:t>" מְאוֹר </a:t>
            </a:r>
            <a:r>
              <a:rPr lang="he-IL" b="0" dirty="0" err="1"/>
              <a:t>עֵינַיִם</a:t>
            </a:r>
            <a:r>
              <a:rPr lang="he-IL" b="0" dirty="0"/>
              <a:t> יְשַׂמַּח לֵב שְׁמוּעָה טוֹבָה תְּדַשֶּׁן עָצֶם." ~ </a:t>
            </a:r>
            <a:r>
              <a:rPr lang="he-IL" b="0" dirty="0">
                <a:hlinkClick r:id="rId3" tooltip="s:משלי טו ל"/>
              </a:rPr>
              <a:t>משלי פרק ט"ו פסוק ל'</a:t>
            </a:r>
            <a:endParaRPr lang="he-IL" b="0" dirty="0"/>
          </a:p>
          <a:p>
            <a:r>
              <a:rPr lang="he-IL" b="0" dirty="0"/>
              <a:t>"אין שכינה שורה לא מתוך עצבות ולא מתוך עצלות ולא מתוך שחוק ולא מתוך קלות ראש ולא מתוך שיחה ולא מתוך דברים בטלים אלא מתוך דבר שמחה של מצוה." ~ </a:t>
            </a:r>
            <a:r>
              <a:rPr lang="he-IL" b="0" dirty="0">
                <a:hlinkClick r:id="rId4" tooltip="מסכת שבת"/>
              </a:rPr>
              <a:t>מסכת שבת</a:t>
            </a:r>
            <a:r>
              <a:rPr lang="he-IL" b="0" dirty="0"/>
              <a:t>, דף ל' ע"ב</a:t>
            </a:r>
          </a:p>
          <a:p>
            <a:r>
              <a:rPr lang="he-IL" b="0" dirty="0"/>
              <a:t>"אין </a:t>
            </a:r>
            <a:r>
              <a:rPr lang="he-IL" b="0" dirty="0" err="1"/>
              <a:t>מערבין</a:t>
            </a:r>
            <a:r>
              <a:rPr lang="he-IL" b="0" dirty="0"/>
              <a:t> שמחה בשמחה" ~ </a:t>
            </a:r>
            <a:r>
              <a:rPr lang="he-IL" b="0" dirty="0">
                <a:hlinkClick r:id="rId5" tooltip="מסכת מועד קטן"/>
              </a:rPr>
              <a:t>מסכת מועד קטן</a:t>
            </a:r>
            <a:r>
              <a:rPr lang="he-IL" b="0" dirty="0"/>
              <a:t> דף ט' ע"א</a:t>
            </a:r>
          </a:p>
          <a:p>
            <a:r>
              <a:rPr lang="he-IL" b="0" dirty="0"/>
              <a:t>"עצבות נועלת שערי שמיים, תפילה פותחת שערים נעולים, והשמחה בכוחה לשבר חומות." ~ </a:t>
            </a:r>
            <a:r>
              <a:rPr lang="he-IL" b="0" dirty="0">
                <a:hlinkClick r:id="rId6" tooltip="הבעל שם טוב"/>
              </a:rPr>
              <a:t>הבעל שם טוב</a:t>
            </a:r>
            <a:endParaRPr lang="he-IL" b="0" dirty="0"/>
          </a:p>
          <a:p>
            <a:r>
              <a:rPr lang="he-IL" b="0" dirty="0"/>
              <a:t>"טוב </a:t>
            </a:r>
            <a:r>
              <a:rPr lang="he-IL" b="0" dirty="0" err="1"/>
              <a:t>להאדם</a:t>
            </a:r>
            <a:r>
              <a:rPr lang="he-IL" b="0" dirty="0"/>
              <a:t> להרגיל את עצמו שיוכל להחיות את עצמו עם איזה ניגון, כי ניגון הוא דבר גדול וגבוה מאוד..." ~ רבי </a:t>
            </a:r>
            <a:r>
              <a:rPr lang="he-IL" b="0" dirty="0">
                <a:hlinkClick r:id="rId7" tooltip="נחמן מברסלב"/>
              </a:rPr>
              <a:t>נחמן מברסלב</a:t>
            </a:r>
            <a:endParaRPr lang="he-IL" b="0" dirty="0"/>
          </a:p>
          <a:p>
            <a:r>
              <a:rPr lang="he-IL" b="0" dirty="0"/>
              <a:t>"משנכנס אדר מרבין בשמחה." ~ </a:t>
            </a:r>
            <a:r>
              <a:rPr lang="he-IL" b="0" dirty="0">
                <a:hlinkClick r:id="rId8" tooltip="s:תענית כט א"/>
              </a:rPr>
              <a:t>תענית </a:t>
            </a:r>
            <a:r>
              <a:rPr lang="he-IL" b="0" dirty="0" err="1">
                <a:hlinkClick r:id="rId8" tooltip="s:תענית כט א"/>
              </a:rPr>
              <a:t>כט</a:t>
            </a:r>
            <a:r>
              <a:rPr lang="he-IL" b="0" dirty="0">
                <a:hlinkClick r:id="rId8" tooltip="s:תענית כט א"/>
              </a:rPr>
              <a:t> א</a:t>
            </a:r>
            <a:endParaRPr lang="he-IL" b="0" dirty="0"/>
          </a:p>
          <a:p>
            <a:r>
              <a:rPr lang="he-IL" b="0" dirty="0"/>
              <a:t>"על ידי </a:t>
            </a:r>
            <a:r>
              <a:rPr lang="he-IL" b="0" dirty="0" err="1"/>
              <a:t>ריקודין</a:t>
            </a:r>
            <a:r>
              <a:rPr lang="he-IL" b="0" dirty="0"/>
              <a:t> והמחאת כף אל כף נעשה המתקת הדינים" ~ רבי </a:t>
            </a:r>
            <a:r>
              <a:rPr lang="he-IL" b="0" dirty="0">
                <a:hlinkClick r:id="rId7" tooltip="נחמן מברסלב"/>
              </a:rPr>
              <a:t>נחמן מברסלב</a:t>
            </a:r>
            <a:endParaRPr lang="he-IL" b="0" dirty="0"/>
          </a:p>
          <a:p>
            <a:r>
              <a:rPr lang="he-IL" b="0" dirty="0"/>
              <a:t>"מצווה גדולה להיות בשמחה תמיד." ~ רבי </a:t>
            </a:r>
            <a:r>
              <a:rPr lang="he-IL" b="0" dirty="0">
                <a:hlinkClick r:id="rId7" tooltip="נחמן מברסלב"/>
              </a:rPr>
              <a:t>נחמן מברסלב</a:t>
            </a:r>
            <a:endParaRPr lang="he-IL" b="0" dirty="0"/>
          </a:p>
          <a:p>
            <a:r>
              <a:rPr lang="he-IL" b="0" dirty="0"/>
              <a:t>"כשאדם יודע שכל </a:t>
            </a:r>
            <a:r>
              <a:rPr lang="he-IL" b="0" dirty="0" err="1"/>
              <a:t>מאורעותיו</a:t>
            </a:r>
            <a:r>
              <a:rPr lang="he-IL" b="0" dirty="0"/>
              <a:t> הם לטובתו זאת הבחינה היא מעין עולם הבא." ~ רבי </a:t>
            </a:r>
            <a:r>
              <a:rPr lang="he-IL" b="0" dirty="0">
                <a:hlinkClick r:id="rId7" tooltip="נחמן מברסלב"/>
              </a:rPr>
              <a:t>נחמן מברסלב</a:t>
            </a:r>
            <a:endParaRPr lang="he-IL" b="0" dirty="0"/>
          </a:p>
          <a:p>
            <a:r>
              <a:rPr lang="he-IL" dirty="0"/>
              <a:t>ר' אהרון </a:t>
            </a:r>
            <a:r>
              <a:rPr lang="he-IL" dirty="0" err="1"/>
              <a:t>מקרלין</a:t>
            </a:r>
            <a:r>
              <a:rPr lang="he-IL" dirty="0"/>
              <a:t> כתב : וצריך האדם ליגע עצמו על השמחה יותר מעל כל המידות הטובות .</a:t>
            </a:r>
            <a:endParaRPr lang="en-US" dirty="0"/>
          </a:p>
          <a:p>
            <a:endParaRPr lang="he-IL" b="0" dirty="0"/>
          </a:p>
        </p:txBody>
      </p:sp>
      <p:sp>
        <p:nvSpPr>
          <p:cNvPr id="4" name="מציין מיקום של מספר שקופית 3">
            <a:extLst>
              <a:ext uri="{FF2B5EF4-FFF2-40B4-BE49-F238E27FC236}">
                <a16:creationId xmlns:a16="http://schemas.microsoft.com/office/drawing/2014/main" id="{C4A9FC1E-F87D-616F-1913-0B5BAB140DC1}"/>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234522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82AAD5-A323-AE82-16D3-80FC32F91350}"/>
              </a:ext>
            </a:extLst>
          </p:cNvPr>
          <p:cNvSpPr>
            <a:spLocks noGrp="1"/>
          </p:cNvSpPr>
          <p:nvPr>
            <p:ph type="title"/>
          </p:nvPr>
        </p:nvSpPr>
        <p:spPr/>
        <p:txBody>
          <a:bodyPr/>
          <a:lstStyle/>
          <a:p>
            <a:r>
              <a:rPr lang="he-IL" dirty="0"/>
              <a:t>מזלך שבאת אלי</a:t>
            </a:r>
          </a:p>
        </p:txBody>
      </p:sp>
      <p:sp>
        <p:nvSpPr>
          <p:cNvPr id="3" name="מציין מיקום תוכן 2">
            <a:extLst>
              <a:ext uri="{FF2B5EF4-FFF2-40B4-BE49-F238E27FC236}">
                <a16:creationId xmlns:a16="http://schemas.microsoft.com/office/drawing/2014/main" id="{04ACD9E8-7D08-5DE5-B907-53B6C7D0548B}"/>
              </a:ext>
            </a:extLst>
          </p:cNvPr>
          <p:cNvSpPr>
            <a:spLocks noGrp="1"/>
          </p:cNvSpPr>
          <p:nvPr>
            <p:ph idx="1"/>
          </p:nvPr>
        </p:nvSpPr>
        <p:spPr/>
        <p:txBody>
          <a:bodyPr/>
          <a:lstStyle/>
          <a:p>
            <a:pPr algn="r" rtl="1"/>
            <a:r>
              <a:rPr lang="he-IL" b="0" i="0" dirty="0">
                <a:solidFill>
                  <a:srgbClr val="081421"/>
                </a:solidFill>
                <a:effectLst/>
                <a:latin typeface="Open Sans Hebrew"/>
              </a:rPr>
              <a:t>אדם נתן הלוואה </a:t>
            </a:r>
            <a:r>
              <a:rPr lang="he-IL" b="0" i="0" dirty="0" err="1">
                <a:solidFill>
                  <a:srgbClr val="081421"/>
                </a:solidFill>
                <a:effectLst/>
                <a:latin typeface="Open Sans Hebrew"/>
              </a:rPr>
              <a:t>לחבירו</a:t>
            </a:r>
            <a:r>
              <a:rPr lang="he-IL" b="0" i="0" dirty="0">
                <a:solidFill>
                  <a:srgbClr val="081421"/>
                </a:solidFill>
                <a:effectLst/>
                <a:latin typeface="Open Sans Hebrew"/>
              </a:rPr>
              <a:t>. כאשר הגיע זמן </a:t>
            </a:r>
            <a:r>
              <a:rPr lang="he-IL" b="0" i="0" dirty="0" err="1">
                <a:solidFill>
                  <a:srgbClr val="081421"/>
                </a:solidFill>
                <a:effectLst/>
                <a:latin typeface="Open Sans Hebrew"/>
              </a:rPr>
              <a:t>הפרעון</a:t>
            </a:r>
            <a:r>
              <a:rPr lang="he-IL" b="0" i="0" dirty="0">
                <a:solidFill>
                  <a:srgbClr val="081421"/>
                </a:solidFill>
                <a:effectLst/>
                <a:latin typeface="Open Sans Hebrew"/>
              </a:rPr>
              <a:t>, ראה שהלה בושש לבוא, לכן המלווה החליט להשים פעמיו אליו. כאשר הגיע לבית הלווה אמר לו שהוא יודע שהגיע כבר זמן </a:t>
            </a:r>
            <a:r>
              <a:rPr lang="he-IL" b="0" i="0" dirty="0" err="1">
                <a:solidFill>
                  <a:srgbClr val="081421"/>
                </a:solidFill>
                <a:effectLst/>
                <a:latin typeface="Open Sans Hebrew"/>
              </a:rPr>
              <a:t>הפרעון</a:t>
            </a:r>
            <a:r>
              <a:rPr lang="he-IL" b="0" i="0" dirty="0">
                <a:solidFill>
                  <a:srgbClr val="081421"/>
                </a:solidFill>
                <a:effectLst/>
                <a:latin typeface="Open Sans Hebrew"/>
              </a:rPr>
              <a:t> ושהוא מצטער על האיחור. אבל לצערו, פשוט אין ממה להחזיר את הכסף, מצבו הכלכלי לא שפר עליו כלל והוא גם אינו יודע מתי תהיה לו אפשרות להחזיר את החוב.</a:t>
            </a:r>
          </a:p>
          <a:p>
            <a:pPr algn="r" rtl="1"/>
            <a:r>
              <a:rPr lang="he-IL" b="0" i="0" dirty="0">
                <a:solidFill>
                  <a:srgbClr val="081421"/>
                </a:solidFill>
                <a:effectLst/>
                <a:latin typeface="Open Sans Hebrew"/>
              </a:rPr>
              <a:t>מכיוון שלא מדובר בסכום מועט, אך מצד שני דברי אמת ניכרים – ממש רואים שאין הלווה מתחמק, פשוט אין לו שום אפשרות להחזיר את החוב. ובכל זאת הכסף מה יהא עליו? המחשבות לא נותנות מנוח! הלך הלה לרבו ושאלו מה הוא מייעץ לעשות. השיב לו הרב "עליך להודות לה' שבאת אלי". מיודענו היה שמח הוא היה בטוח שיש לרב פתרון יצירתי בשבילו, פתרון שבעזרתו יראה את הכסף מהרה. "מה הרב מציע" הוא שאל. "אין שום הצעה" ענה הרב.  המשיך הלה לשאול  "אם כן במה עלי להודות לה' שבאתי אליך?". השיב לו הרב, המצב גם יכול היה להיות אחרת, שאתה היית לווה כסף מחברך, ואתה היית זה שפושט את הרגל ולא הייתה לך שום אפשרות להחזיר את החוב. אך כעת שהמצב הפוך - עדיין אתה עומד על תילך ושאר חייך מתנהלים על מי מנוחות, עליך להודות לה' שאתה הוא זה שבאת אלי, על דבר החוב. ולא חברך הוא זה שהגיע אלי לתבוע ממך..</a:t>
            </a:r>
          </a:p>
          <a:p>
            <a:pPr algn="r" rtl="1"/>
            <a:r>
              <a:rPr lang="he-IL" b="0" i="0" dirty="0">
                <a:solidFill>
                  <a:srgbClr val="081421"/>
                </a:solidFill>
                <a:effectLst/>
                <a:latin typeface="Open Sans Hebrew"/>
              </a:rPr>
              <a:t>"בכנות, לא חשבתי על זה" ענה, ובכך נתקררה דעתו. </a:t>
            </a:r>
            <a:r>
              <a:rPr lang="he-IL" b="1" i="0" dirty="0">
                <a:solidFill>
                  <a:srgbClr val="081421"/>
                </a:solidFill>
                <a:effectLst/>
                <a:latin typeface="Open Sans Hebrew"/>
              </a:rPr>
              <a:t>ראיה שונה על המצב ביכולתה לעשות פלאות להפוך את האדם מאיש מוטרד, לאיש עליז ושמח</a:t>
            </a:r>
            <a:r>
              <a:rPr lang="he-IL" b="0" i="0" dirty="0">
                <a:solidFill>
                  <a:srgbClr val="081421"/>
                </a:solidFill>
                <a:effectLst/>
                <a:latin typeface="Open Sans Hebrew"/>
              </a:rPr>
              <a:t> על ששפר עליו גורלו. ולהתנחם בעובדה שלא הוא זה שחייב לאחרים מבלי אפשרות להחזיר את הלוואת ואין הוא צריך לעבור ולחוות על בשרו את אי הנעימות ועוגמת הנפש התלויים בזה.</a:t>
            </a:r>
          </a:p>
          <a:p>
            <a:endParaRPr lang="he-IL" dirty="0"/>
          </a:p>
        </p:txBody>
      </p:sp>
      <p:sp>
        <p:nvSpPr>
          <p:cNvPr id="4" name="מציין מיקום של מספר שקופית 3">
            <a:extLst>
              <a:ext uri="{FF2B5EF4-FFF2-40B4-BE49-F238E27FC236}">
                <a16:creationId xmlns:a16="http://schemas.microsoft.com/office/drawing/2014/main" id="{6A0CB150-F781-9F45-2E87-159A4C7F9D2C}"/>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1225343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D5F3BF-20ED-7228-E16D-75F862D0CE4C}"/>
              </a:ext>
            </a:extLst>
          </p:cNvPr>
          <p:cNvSpPr>
            <a:spLocks noGrp="1"/>
          </p:cNvSpPr>
          <p:nvPr>
            <p:ph type="title"/>
          </p:nvPr>
        </p:nvSpPr>
        <p:spPr/>
        <p:txBody>
          <a:bodyPr/>
          <a:lstStyle/>
          <a:p>
            <a:r>
              <a:rPr lang="he-IL" dirty="0"/>
              <a:t>שמחה קידוש השם</a:t>
            </a:r>
          </a:p>
        </p:txBody>
      </p:sp>
      <p:pic>
        <p:nvPicPr>
          <p:cNvPr id="6" name="מציין מיקום תוכן 5">
            <a:extLst>
              <a:ext uri="{FF2B5EF4-FFF2-40B4-BE49-F238E27FC236}">
                <a16:creationId xmlns:a16="http://schemas.microsoft.com/office/drawing/2014/main" id="{4ABB35AC-DA5D-EE17-05AB-16F976D247AE}"/>
              </a:ext>
            </a:extLst>
          </p:cNvPr>
          <p:cNvPicPr>
            <a:picLocks noGrp="1" noChangeAspect="1"/>
          </p:cNvPicPr>
          <p:nvPr>
            <p:ph idx="1"/>
          </p:nvPr>
        </p:nvPicPr>
        <p:blipFill>
          <a:blip r:embed="rId2"/>
          <a:stretch>
            <a:fillRect/>
          </a:stretch>
        </p:blipFill>
        <p:spPr>
          <a:xfrm>
            <a:off x="1536371" y="941388"/>
            <a:ext cx="7373009" cy="5916612"/>
          </a:xfrm>
        </p:spPr>
      </p:pic>
      <p:sp>
        <p:nvSpPr>
          <p:cNvPr id="4" name="מציין מיקום של מספר שקופית 3">
            <a:extLst>
              <a:ext uri="{FF2B5EF4-FFF2-40B4-BE49-F238E27FC236}">
                <a16:creationId xmlns:a16="http://schemas.microsoft.com/office/drawing/2014/main" id="{3CD28A25-CC47-9B1A-897F-AEB17DCAE87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498548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DF3766-0A2E-089C-E991-9A6CF9E1506D}"/>
              </a:ext>
            </a:extLst>
          </p:cNvPr>
          <p:cNvSpPr>
            <a:spLocks noGrp="1"/>
          </p:cNvSpPr>
          <p:nvPr>
            <p:ph type="title"/>
          </p:nvPr>
        </p:nvSpPr>
        <p:spPr/>
        <p:txBody>
          <a:bodyPr/>
          <a:lstStyle/>
          <a:p>
            <a:r>
              <a:rPr lang="he-IL" dirty="0"/>
              <a:t>כי התורה כוללת כל הטובות שבעולם</a:t>
            </a:r>
          </a:p>
        </p:txBody>
      </p:sp>
      <p:pic>
        <p:nvPicPr>
          <p:cNvPr id="5" name="התורה כוללת כל הטובות שבעולם -הלל פלאי ושרולי ורדיגר">
            <a:hlinkClick r:id="" action="ppaction://media"/>
            <a:extLst>
              <a:ext uri="{FF2B5EF4-FFF2-40B4-BE49-F238E27FC236}">
                <a16:creationId xmlns:a16="http://schemas.microsoft.com/office/drawing/2014/main" id="{55518F8F-9DE5-ED40-41FA-F93382C24BF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79525" y="941388"/>
            <a:ext cx="7888288" cy="5916612"/>
          </a:xfrm>
        </p:spPr>
      </p:pic>
      <p:sp>
        <p:nvSpPr>
          <p:cNvPr id="4" name="מציין מיקום של מספר שקופית 3">
            <a:extLst>
              <a:ext uri="{FF2B5EF4-FFF2-40B4-BE49-F238E27FC236}">
                <a16:creationId xmlns:a16="http://schemas.microsoft.com/office/drawing/2014/main" id="{0B5C6ECE-4D25-755A-B308-08F87648BDBD}"/>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344594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19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C8BB26-5CCF-39B1-497F-5869B0E77A7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A33B7C3-410B-B84C-C7FB-3D4BFF6E4910}"/>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19B0A8B-EA27-ADAB-AB39-EB8C2A943846}"/>
              </a:ext>
            </a:extLst>
          </p:cNvPr>
          <p:cNvSpPr>
            <a:spLocks noGrp="1"/>
          </p:cNvSpPr>
          <p:nvPr>
            <p:ph type="sldNum" sz="quarter" idx="12"/>
          </p:nvPr>
        </p:nvSpPr>
        <p:spPr/>
        <p:txBody>
          <a:bodyPr/>
          <a:lstStyle/>
          <a:p>
            <a:fld id="{519954A3-9DFD-4C44-94BA-B95130A3BA1C}" type="slidenum">
              <a:rPr lang="en-US" smtClean="0"/>
              <a:t>36</a:t>
            </a:fld>
            <a:endParaRPr lang="en-US" dirty="0"/>
          </a:p>
        </p:txBody>
      </p:sp>
      <p:pic>
        <p:nvPicPr>
          <p:cNvPr id="6" name="תמונה 5">
            <a:extLst>
              <a:ext uri="{FF2B5EF4-FFF2-40B4-BE49-F238E27FC236}">
                <a16:creationId xmlns:a16="http://schemas.microsoft.com/office/drawing/2014/main" id="{EB7C1D1C-F88F-D5D3-C868-366CC75DD467}"/>
              </a:ext>
            </a:extLst>
          </p:cNvPr>
          <p:cNvPicPr>
            <a:picLocks noChangeAspect="1"/>
          </p:cNvPicPr>
          <p:nvPr/>
        </p:nvPicPr>
        <p:blipFill>
          <a:blip r:embed="rId2"/>
          <a:stretch>
            <a:fillRect/>
          </a:stretch>
        </p:blipFill>
        <p:spPr>
          <a:xfrm>
            <a:off x="0" y="106535"/>
            <a:ext cx="12192000" cy="6644929"/>
          </a:xfrm>
          <a:prstGeom prst="rect">
            <a:avLst/>
          </a:prstGeom>
        </p:spPr>
      </p:pic>
    </p:spTree>
    <p:extLst>
      <p:ext uri="{BB962C8B-B14F-4D97-AF65-F5344CB8AC3E}">
        <p14:creationId xmlns:p14="http://schemas.microsoft.com/office/powerpoint/2010/main" val="3923858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F1DDEA-7BF6-2602-8D1C-01D7AE57D9C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660D235-4416-75DC-9AFA-E8451B647958}"/>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028855B-E0FE-EE8A-FB47-E6E4A8101FA6}"/>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166077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632A9A-15C2-8673-E1BC-A5D3EF36ADE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DF9E032-BB4D-FCF1-C498-48CA300F568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78629A5-D1BF-104B-ECED-BEA1FEAE6879}"/>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1992725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06D3145-C7E5-6E13-9212-8693608A5E1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8F6E0FA-98D1-BEC6-446A-522D22C8540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E30192E-1BBE-626B-FC4C-B82793E08396}"/>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4223303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12EED9-CC68-5C3C-063A-5D334DAF6EA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CE25A2C-F24A-F1CD-5BF9-F397EDB9CDF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957D299-A9B8-A1B2-4790-85AD1D627E8B}"/>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906254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25B62F-81B0-15D1-EF2F-E22A43B4C09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D8CB67B2-ABB7-2195-6177-39AC21A07DB1}"/>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9F47494-2AB5-8244-5AB8-527826C85F0C}"/>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16856876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0971BC-596B-42FD-B044-A6A0A094918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81317BC-1C4A-F403-E6CB-CA1A63FE5D9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AD8B028-D586-6593-D8D6-D32D836EB47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3157430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AAC7FE-F1C4-220B-D340-FD31E913BD5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195FA19-C90B-0197-4907-2E77C867D84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C780A8E-26C6-7571-B9E5-ADB62576FDD3}"/>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4207202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75D868-7265-7CB9-68F6-3FFF2347122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29F968C-2A67-58B1-3438-643FA11FE7B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AEC72203-2E10-5371-9B46-406C36DAC58E}"/>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1127783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C515AFD-59B1-47F5-4703-B16133ACEDE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AD9A560-7D3C-30E8-0093-854DDBEF84E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247F4DC-9B0C-7B6C-642C-97866BE36679}"/>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2953716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6C2A52-E6A4-ECE1-CC7E-5F3411F0DFB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938E9F4-6C02-835C-0A10-1CADA43DB322}"/>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8CF20178-FFA2-BC57-6744-C7A37F2C96D2}"/>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13423850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E8BB83-8B39-5ABB-14BE-98519F6850C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44C9453-2D69-1AD5-A7D9-F3470FA6D4E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ACF3473-7F3D-F6F9-25B6-94464F911F3E}"/>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563154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C2CDA76-A109-80A2-2D83-493273A21B3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A9323F6-5D2E-DBAD-399F-0610BBD60472}"/>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88D67BC-D92A-3B32-BBDC-0F2582AF530A}"/>
              </a:ext>
            </a:extLst>
          </p:cNvPr>
          <p:cNvSpPr>
            <a:spLocks noGrp="1"/>
          </p:cNvSpPr>
          <p:nvPr>
            <p:ph type="sldNum" sz="quarter" idx="12"/>
          </p:nvPr>
        </p:nvSpPr>
        <p:spPr/>
        <p:txBody>
          <a:bodyPr/>
          <a:lstStyle/>
          <a:p>
            <a:fld id="{519954A3-9DFD-4C44-94BA-B95130A3BA1C}" type="slidenum">
              <a:rPr lang="en-US" smtClean="0"/>
              <a:t>48</a:t>
            </a:fld>
            <a:endParaRPr lang="en-US" dirty="0"/>
          </a:p>
        </p:txBody>
      </p:sp>
    </p:spTree>
    <p:extLst>
      <p:ext uri="{BB962C8B-B14F-4D97-AF65-F5344CB8AC3E}">
        <p14:creationId xmlns:p14="http://schemas.microsoft.com/office/powerpoint/2010/main" val="2367626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50A433-CF08-DE48-5840-A4A9635530E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6C357CC-9BFE-E84C-E26C-8B33F106B61B}"/>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C72A85A-390B-966B-D235-D396837D505E}"/>
              </a:ext>
            </a:extLst>
          </p:cNvPr>
          <p:cNvSpPr>
            <a:spLocks noGrp="1"/>
          </p:cNvSpPr>
          <p:nvPr>
            <p:ph type="sldNum" sz="quarter" idx="12"/>
          </p:nvPr>
        </p:nvSpPr>
        <p:spPr/>
        <p:txBody>
          <a:bodyPr/>
          <a:lstStyle/>
          <a:p>
            <a:fld id="{519954A3-9DFD-4C44-94BA-B95130A3BA1C}" type="slidenum">
              <a:rPr lang="en-US" smtClean="0"/>
              <a:t>49</a:t>
            </a:fld>
            <a:endParaRPr lang="en-US" dirty="0"/>
          </a:p>
        </p:txBody>
      </p:sp>
    </p:spTree>
    <p:extLst>
      <p:ext uri="{BB962C8B-B14F-4D97-AF65-F5344CB8AC3E}">
        <p14:creationId xmlns:p14="http://schemas.microsoft.com/office/powerpoint/2010/main" val="6781406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73C613-8D54-82FA-44CA-89686EBB384F}"/>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451EFCB-531A-A069-0ECB-ECDAB851603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0DBE182-F508-9269-7DEF-C0C62395053E}"/>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4101003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211FC30-F4ED-D12C-A0D3-80DA96D4983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A9DACD3-EE69-C0A7-183C-6A82D26AD77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84A1D0F-BCF7-4519-0AB6-A9894F0D6287}"/>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8114317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04F68B1-0735-3CC9-70E1-B646F91AFB7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E79250C-79E3-ABFC-B24F-5EBA8507B592}"/>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DE30E8F-F3F0-56A7-0B48-DB7B68D8D06A}"/>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19673229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1BBE0D-3D3A-43B7-AC07-C915A0429F7F}"/>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1BE6F54-C5F2-D12C-1C2F-019097DDCB2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F21F357-3005-DD6D-0C30-8DC839A03D02}"/>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5743836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7EBF4-BDE9-C98F-2677-4720C74ADAA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03C690D-608D-077D-EA4E-03DE53F5C3EA}"/>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406003A-6EAC-805B-B5CA-8F94E7AACABD}"/>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33007665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963726-88CC-C35E-3DC8-DC8051E6040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3593D2C-96BD-F61E-C1E7-97007D296F08}"/>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9698BCC-8D44-39DC-38FA-6B8481D876F9}"/>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1277685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33CE37-31AC-82E4-3113-7152F43EBF2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24B4BF7-789D-5180-EB8A-58DB82BFDEF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E62EC2E-DA14-0CFD-5E27-49F1650EAC2D}"/>
              </a:ext>
            </a:extLst>
          </p:cNvPr>
          <p:cNvSpPr>
            <a:spLocks noGrp="1"/>
          </p:cNvSpPr>
          <p:nvPr>
            <p:ph type="sldNum" sz="quarter" idx="12"/>
          </p:nvPr>
        </p:nvSpPr>
        <p:spPr/>
        <p:txBody>
          <a:bodyPr/>
          <a:lstStyle/>
          <a:p>
            <a:fld id="{519954A3-9DFD-4C44-94BA-B95130A3BA1C}" type="slidenum">
              <a:rPr lang="en-US" smtClean="0"/>
              <a:t>56</a:t>
            </a:fld>
            <a:endParaRPr lang="en-US" dirty="0"/>
          </a:p>
        </p:txBody>
      </p:sp>
    </p:spTree>
    <p:extLst>
      <p:ext uri="{BB962C8B-B14F-4D97-AF65-F5344CB8AC3E}">
        <p14:creationId xmlns:p14="http://schemas.microsoft.com/office/powerpoint/2010/main" val="31772556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6F66EF-4F4B-C82F-E3D7-4F02BAEFC4C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CE504CF-7DBD-7032-66B3-6A66170D842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5E5E544-CDE8-91AC-B798-CFD0240DA065}"/>
              </a:ext>
            </a:extLst>
          </p:cNvPr>
          <p:cNvSpPr>
            <a:spLocks noGrp="1"/>
          </p:cNvSpPr>
          <p:nvPr>
            <p:ph type="sldNum" sz="quarter" idx="12"/>
          </p:nvPr>
        </p:nvSpPr>
        <p:spPr/>
        <p:txBody>
          <a:bodyPr/>
          <a:lstStyle/>
          <a:p>
            <a:fld id="{519954A3-9DFD-4C44-94BA-B95130A3BA1C}" type="slidenum">
              <a:rPr lang="en-US" smtClean="0"/>
              <a:t>57</a:t>
            </a:fld>
            <a:endParaRPr lang="en-US" dirty="0"/>
          </a:p>
        </p:txBody>
      </p:sp>
    </p:spTree>
    <p:extLst>
      <p:ext uri="{BB962C8B-B14F-4D97-AF65-F5344CB8AC3E}">
        <p14:creationId xmlns:p14="http://schemas.microsoft.com/office/powerpoint/2010/main" val="391373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D1DB1A-E6AB-3606-1858-AE41BC2EAB9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FB881E2-40E0-635F-6CEA-A7A3C6E12CC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84D8BD6-2FD0-1D3C-6F48-AB6FA83D58C3}"/>
              </a:ext>
            </a:extLst>
          </p:cNvPr>
          <p:cNvSpPr>
            <a:spLocks noGrp="1"/>
          </p:cNvSpPr>
          <p:nvPr>
            <p:ph type="sldNum" sz="quarter" idx="12"/>
          </p:nvPr>
        </p:nvSpPr>
        <p:spPr/>
        <p:txBody>
          <a:bodyPr/>
          <a:lstStyle/>
          <a:p>
            <a:fld id="{519954A3-9DFD-4C44-94BA-B95130A3BA1C}" type="slidenum">
              <a:rPr lang="en-US" smtClean="0"/>
              <a:t>58</a:t>
            </a:fld>
            <a:endParaRPr lang="en-US" dirty="0"/>
          </a:p>
        </p:txBody>
      </p:sp>
    </p:spTree>
    <p:extLst>
      <p:ext uri="{BB962C8B-B14F-4D97-AF65-F5344CB8AC3E}">
        <p14:creationId xmlns:p14="http://schemas.microsoft.com/office/powerpoint/2010/main" val="39878893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4D639B-1BC1-506C-CBD8-CA3BE5F4009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FC149DE-D1C2-1AF7-686A-31AE00C1AD7F}"/>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7790150-F40C-F5B2-ABCC-15DA8BE75686}"/>
              </a:ext>
            </a:extLst>
          </p:cNvPr>
          <p:cNvSpPr>
            <a:spLocks noGrp="1"/>
          </p:cNvSpPr>
          <p:nvPr>
            <p:ph type="sldNum" sz="quarter" idx="12"/>
          </p:nvPr>
        </p:nvSpPr>
        <p:spPr/>
        <p:txBody>
          <a:bodyPr/>
          <a:lstStyle/>
          <a:p>
            <a:fld id="{519954A3-9DFD-4C44-94BA-B95130A3BA1C}" type="slidenum">
              <a:rPr lang="en-US" smtClean="0"/>
              <a:t>59</a:t>
            </a:fld>
            <a:endParaRPr lang="en-US" dirty="0"/>
          </a:p>
        </p:txBody>
      </p:sp>
    </p:spTree>
    <p:extLst>
      <p:ext uri="{BB962C8B-B14F-4D97-AF65-F5344CB8AC3E}">
        <p14:creationId xmlns:p14="http://schemas.microsoft.com/office/powerpoint/2010/main" val="17989602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5324EB-E564-C1A5-095B-1F9C4240181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35608D5-A758-5B0C-E5A0-8F11B7B0F88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4258B03-B07E-901D-649C-4B879BF235B3}"/>
              </a:ext>
            </a:extLst>
          </p:cNvPr>
          <p:cNvSpPr>
            <a:spLocks noGrp="1"/>
          </p:cNvSpPr>
          <p:nvPr>
            <p:ph type="sldNum" sz="quarter" idx="12"/>
          </p:nvPr>
        </p:nvSpPr>
        <p:spPr/>
        <p:txBody>
          <a:bodyPr/>
          <a:lstStyle/>
          <a:p>
            <a:fld id="{519954A3-9DFD-4C44-94BA-B95130A3BA1C}" type="slidenum">
              <a:rPr lang="en-US" smtClean="0"/>
              <a:t>60</a:t>
            </a:fld>
            <a:endParaRPr lang="en-US" dirty="0"/>
          </a:p>
        </p:txBody>
      </p:sp>
    </p:spTree>
    <p:extLst>
      <p:ext uri="{BB962C8B-B14F-4D97-AF65-F5344CB8AC3E}">
        <p14:creationId xmlns:p14="http://schemas.microsoft.com/office/powerpoint/2010/main" val="13328603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60E65D-6100-3034-9DD5-52033A8F92F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7C3BAC-5A41-AEA6-40F4-33ABAE61DF21}"/>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778E5E2-F94E-2EFA-ED6C-12DA06C825D9}"/>
              </a:ext>
            </a:extLst>
          </p:cNvPr>
          <p:cNvSpPr>
            <a:spLocks noGrp="1"/>
          </p:cNvSpPr>
          <p:nvPr>
            <p:ph type="sldNum" sz="quarter" idx="12"/>
          </p:nvPr>
        </p:nvSpPr>
        <p:spPr/>
        <p:txBody>
          <a:bodyPr/>
          <a:lstStyle/>
          <a:p>
            <a:fld id="{519954A3-9DFD-4C44-94BA-B95130A3BA1C}" type="slidenum">
              <a:rPr lang="en-US" smtClean="0"/>
              <a:t>61</a:t>
            </a:fld>
            <a:endParaRPr lang="en-US" dirty="0"/>
          </a:p>
        </p:txBody>
      </p:sp>
    </p:spTree>
    <p:extLst>
      <p:ext uri="{BB962C8B-B14F-4D97-AF65-F5344CB8AC3E}">
        <p14:creationId xmlns:p14="http://schemas.microsoft.com/office/powerpoint/2010/main" val="35338408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2013BA-C6DC-2E89-C30C-2FD737AF940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5B328D5-CD45-3941-65BD-42957794C1A7}"/>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C086679-08C7-95C7-4655-C7C01FE6B8D4}"/>
              </a:ext>
            </a:extLst>
          </p:cNvPr>
          <p:cNvSpPr>
            <a:spLocks noGrp="1"/>
          </p:cNvSpPr>
          <p:nvPr>
            <p:ph type="sldNum" sz="quarter" idx="12"/>
          </p:nvPr>
        </p:nvSpPr>
        <p:spPr/>
        <p:txBody>
          <a:bodyPr/>
          <a:lstStyle/>
          <a:p>
            <a:fld id="{519954A3-9DFD-4C44-94BA-B95130A3BA1C}" type="slidenum">
              <a:rPr lang="en-US" smtClean="0"/>
              <a:t>62</a:t>
            </a:fld>
            <a:endParaRPr lang="en-US" dirty="0"/>
          </a:p>
        </p:txBody>
      </p:sp>
    </p:spTree>
    <p:extLst>
      <p:ext uri="{BB962C8B-B14F-4D97-AF65-F5344CB8AC3E}">
        <p14:creationId xmlns:p14="http://schemas.microsoft.com/office/powerpoint/2010/main" val="34584663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6DA9A8-802F-89F4-0493-D8B3BD56672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99F049A-8EFD-F233-EFB5-811D713D299F}"/>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64F5AF2-8529-18B5-5E7F-05D04627CEFC}"/>
              </a:ext>
            </a:extLst>
          </p:cNvPr>
          <p:cNvSpPr>
            <a:spLocks noGrp="1"/>
          </p:cNvSpPr>
          <p:nvPr>
            <p:ph type="sldNum" sz="quarter" idx="12"/>
          </p:nvPr>
        </p:nvSpPr>
        <p:spPr/>
        <p:txBody>
          <a:bodyPr/>
          <a:lstStyle/>
          <a:p>
            <a:fld id="{519954A3-9DFD-4C44-94BA-B95130A3BA1C}" type="slidenum">
              <a:rPr lang="en-US" smtClean="0"/>
              <a:t>63</a:t>
            </a:fld>
            <a:endParaRPr lang="en-US" dirty="0"/>
          </a:p>
        </p:txBody>
      </p:sp>
    </p:spTree>
    <p:extLst>
      <p:ext uri="{BB962C8B-B14F-4D97-AF65-F5344CB8AC3E}">
        <p14:creationId xmlns:p14="http://schemas.microsoft.com/office/powerpoint/2010/main" val="35991076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472CEF-0073-E488-C333-A728968208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9AE1301-A01A-12F3-AB63-CAE1B3054EAA}"/>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828FB4B-C4E1-13F6-FB5F-94F8B96DFD92}"/>
              </a:ext>
            </a:extLst>
          </p:cNvPr>
          <p:cNvSpPr>
            <a:spLocks noGrp="1"/>
          </p:cNvSpPr>
          <p:nvPr>
            <p:ph type="sldNum" sz="quarter" idx="12"/>
          </p:nvPr>
        </p:nvSpPr>
        <p:spPr/>
        <p:txBody>
          <a:bodyPr/>
          <a:lstStyle/>
          <a:p>
            <a:fld id="{519954A3-9DFD-4C44-94BA-B95130A3BA1C}" type="slidenum">
              <a:rPr lang="en-US" smtClean="0"/>
              <a:t>64</a:t>
            </a:fld>
            <a:endParaRPr lang="en-US" dirty="0"/>
          </a:p>
        </p:txBody>
      </p:sp>
    </p:spTree>
    <p:extLst>
      <p:ext uri="{BB962C8B-B14F-4D97-AF65-F5344CB8AC3E}">
        <p14:creationId xmlns:p14="http://schemas.microsoft.com/office/powerpoint/2010/main" val="2201456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2F0B0A-35DD-9EB8-F452-0D1DBDEB364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9D7FC4C-1423-E069-43B5-BFB534F7FD8B}"/>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7A7D00A-248F-1B9D-A576-73AD77112484}"/>
              </a:ext>
            </a:extLst>
          </p:cNvPr>
          <p:cNvSpPr>
            <a:spLocks noGrp="1"/>
          </p:cNvSpPr>
          <p:nvPr>
            <p:ph type="sldNum" sz="quarter" idx="12"/>
          </p:nvPr>
        </p:nvSpPr>
        <p:spPr/>
        <p:txBody>
          <a:bodyPr/>
          <a:lstStyle/>
          <a:p>
            <a:fld id="{519954A3-9DFD-4C44-94BA-B95130A3BA1C}" type="slidenum">
              <a:rPr lang="en-US" smtClean="0"/>
              <a:t>65</a:t>
            </a:fld>
            <a:endParaRPr lang="en-US" dirty="0"/>
          </a:p>
        </p:txBody>
      </p:sp>
    </p:spTree>
    <p:extLst>
      <p:ext uri="{BB962C8B-B14F-4D97-AF65-F5344CB8AC3E}">
        <p14:creationId xmlns:p14="http://schemas.microsoft.com/office/powerpoint/2010/main" val="19816903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9F4EB5C-2F7A-E3AA-F436-7B8CF61E410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80BCDE4-AC9C-155F-13B7-3957A286CA4A}"/>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10D1B999-06EB-FD33-B435-6FBE3A2AD2F1}"/>
              </a:ext>
            </a:extLst>
          </p:cNvPr>
          <p:cNvSpPr>
            <a:spLocks noGrp="1"/>
          </p:cNvSpPr>
          <p:nvPr>
            <p:ph type="sldNum" sz="quarter" idx="12"/>
          </p:nvPr>
        </p:nvSpPr>
        <p:spPr/>
        <p:txBody>
          <a:bodyPr/>
          <a:lstStyle/>
          <a:p>
            <a:fld id="{519954A3-9DFD-4C44-94BA-B95130A3BA1C}" type="slidenum">
              <a:rPr lang="en-US" smtClean="0"/>
              <a:t>66</a:t>
            </a:fld>
            <a:endParaRPr lang="en-US" dirty="0"/>
          </a:p>
        </p:txBody>
      </p:sp>
    </p:spTree>
    <p:extLst>
      <p:ext uri="{BB962C8B-B14F-4D97-AF65-F5344CB8AC3E}">
        <p14:creationId xmlns:p14="http://schemas.microsoft.com/office/powerpoint/2010/main" val="1397235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2C6185-C423-4457-0A2F-F79945E0AAD9}"/>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0A96F5C-622A-C18C-629B-A567525D275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A424E3D-CC9E-D567-7AAA-A7807F8219CF}"/>
              </a:ext>
            </a:extLst>
          </p:cNvPr>
          <p:cNvSpPr>
            <a:spLocks noGrp="1"/>
          </p:cNvSpPr>
          <p:nvPr>
            <p:ph type="sldNum" sz="quarter" idx="12"/>
          </p:nvPr>
        </p:nvSpPr>
        <p:spPr/>
        <p:txBody>
          <a:bodyPr/>
          <a:lstStyle/>
          <a:p>
            <a:fld id="{519954A3-9DFD-4C44-94BA-B95130A3BA1C}" type="slidenum">
              <a:rPr lang="en-US" smtClean="0"/>
              <a:t>67</a:t>
            </a:fld>
            <a:endParaRPr lang="en-US" dirty="0"/>
          </a:p>
        </p:txBody>
      </p:sp>
    </p:spTree>
    <p:extLst>
      <p:ext uri="{BB962C8B-B14F-4D97-AF65-F5344CB8AC3E}">
        <p14:creationId xmlns:p14="http://schemas.microsoft.com/office/powerpoint/2010/main" val="5804132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F022499-7061-96DA-CE10-2AFFBE536F2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5FCAD78-DA20-042A-3A08-776D4181B5C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361F752-51D9-9526-1943-C6D89DEB0E45}"/>
              </a:ext>
            </a:extLst>
          </p:cNvPr>
          <p:cNvSpPr>
            <a:spLocks noGrp="1"/>
          </p:cNvSpPr>
          <p:nvPr>
            <p:ph type="sldNum" sz="quarter" idx="12"/>
          </p:nvPr>
        </p:nvSpPr>
        <p:spPr/>
        <p:txBody>
          <a:bodyPr/>
          <a:lstStyle/>
          <a:p>
            <a:fld id="{519954A3-9DFD-4C44-94BA-B95130A3BA1C}" type="slidenum">
              <a:rPr lang="en-US" smtClean="0"/>
              <a:t>68</a:t>
            </a:fld>
            <a:endParaRPr lang="en-US" dirty="0"/>
          </a:p>
        </p:txBody>
      </p:sp>
    </p:spTree>
    <p:extLst>
      <p:ext uri="{BB962C8B-B14F-4D97-AF65-F5344CB8AC3E}">
        <p14:creationId xmlns:p14="http://schemas.microsoft.com/office/powerpoint/2010/main" val="32020762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CDA2FF-5290-790D-BDC2-23D5D373F36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A4CCAF0-4E49-86DB-C68B-660B09CD7F63}"/>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92A509A-906D-6EDF-9FBA-22D23DC3BEAF}"/>
              </a:ext>
            </a:extLst>
          </p:cNvPr>
          <p:cNvSpPr>
            <a:spLocks noGrp="1"/>
          </p:cNvSpPr>
          <p:nvPr>
            <p:ph type="sldNum" sz="quarter" idx="12"/>
          </p:nvPr>
        </p:nvSpPr>
        <p:spPr/>
        <p:txBody>
          <a:bodyPr/>
          <a:lstStyle/>
          <a:p>
            <a:fld id="{519954A3-9DFD-4C44-94BA-B95130A3BA1C}" type="slidenum">
              <a:rPr lang="en-US" smtClean="0"/>
              <a:t>69</a:t>
            </a:fld>
            <a:endParaRPr lang="en-US" dirty="0"/>
          </a:p>
        </p:txBody>
      </p:sp>
    </p:spTree>
    <p:extLst>
      <p:ext uri="{BB962C8B-B14F-4D97-AF65-F5344CB8AC3E}">
        <p14:creationId xmlns:p14="http://schemas.microsoft.com/office/powerpoint/2010/main" val="9607472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A457BE4-AC2B-C09D-CDE5-F93F8FC7A8F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24BF1F5-C788-4CD2-187D-72756D9E7800}"/>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5C85BA8-58AA-9FD9-A432-67C496F2F64A}"/>
              </a:ext>
            </a:extLst>
          </p:cNvPr>
          <p:cNvSpPr>
            <a:spLocks noGrp="1"/>
          </p:cNvSpPr>
          <p:nvPr>
            <p:ph type="sldNum" sz="quarter" idx="12"/>
          </p:nvPr>
        </p:nvSpPr>
        <p:spPr/>
        <p:txBody>
          <a:bodyPr/>
          <a:lstStyle/>
          <a:p>
            <a:fld id="{519954A3-9DFD-4C44-94BA-B95130A3BA1C}" type="slidenum">
              <a:rPr lang="en-US" smtClean="0"/>
              <a:t>70</a:t>
            </a:fld>
            <a:endParaRPr lang="en-US" dirty="0"/>
          </a:p>
        </p:txBody>
      </p:sp>
    </p:spTree>
    <p:extLst>
      <p:ext uri="{BB962C8B-B14F-4D97-AF65-F5344CB8AC3E}">
        <p14:creationId xmlns:p14="http://schemas.microsoft.com/office/powerpoint/2010/main" val="6024423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66DAD4-128E-B69C-25D4-B0D15540306B}"/>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59A577FD-DEB4-E643-E182-F8307689F06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E246B44-DF49-0836-79B9-06A7009B799C}"/>
              </a:ext>
            </a:extLst>
          </p:cNvPr>
          <p:cNvSpPr>
            <a:spLocks noGrp="1"/>
          </p:cNvSpPr>
          <p:nvPr>
            <p:ph type="sldNum" sz="quarter" idx="12"/>
          </p:nvPr>
        </p:nvSpPr>
        <p:spPr/>
        <p:txBody>
          <a:bodyPr/>
          <a:lstStyle/>
          <a:p>
            <a:fld id="{519954A3-9DFD-4C44-94BA-B95130A3BA1C}" type="slidenum">
              <a:rPr lang="en-US" smtClean="0"/>
              <a:t>71</a:t>
            </a:fld>
            <a:endParaRPr lang="en-US" dirty="0"/>
          </a:p>
        </p:txBody>
      </p:sp>
    </p:spTree>
    <p:extLst>
      <p:ext uri="{BB962C8B-B14F-4D97-AF65-F5344CB8AC3E}">
        <p14:creationId xmlns:p14="http://schemas.microsoft.com/office/powerpoint/2010/main" val="1723811738"/>
      </p:ext>
    </p:extLst>
  </p:cSld>
  <p:clrMapOvr>
    <a:masterClrMapping/>
  </p:clrMapOvr>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21879</TotalTime>
  <Words>5272</Words>
  <Application>Microsoft Office PowerPoint</Application>
  <PresentationFormat>מסך רחב</PresentationFormat>
  <Paragraphs>300</Paragraphs>
  <Slides>71</Slides>
  <Notes>10</Notes>
  <HiddenSlides>0</HiddenSlides>
  <MMClips>2</MMClips>
  <ScaleCrop>false</ScaleCrop>
  <HeadingPairs>
    <vt:vector size="6" baseType="variant">
      <vt:variant>
        <vt:lpstr>גופנים בשימוש</vt:lpstr>
      </vt:variant>
      <vt:variant>
        <vt:i4>11</vt:i4>
      </vt:variant>
      <vt:variant>
        <vt:lpstr>ערכת נושא</vt:lpstr>
      </vt:variant>
      <vt:variant>
        <vt:i4>5</vt:i4>
      </vt:variant>
      <vt:variant>
        <vt:lpstr>כותרות שקופיות</vt:lpstr>
      </vt:variant>
      <vt:variant>
        <vt:i4>71</vt:i4>
      </vt:variant>
    </vt:vector>
  </HeadingPairs>
  <TitlesOfParts>
    <vt:vector size="87" baseType="lpstr">
      <vt:lpstr>Aharoni</vt:lpstr>
      <vt:lpstr>Arial</vt:lpstr>
      <vt:lpstr>Arial</vt:lpstr>
      <vt:lpstr>Calibri</vt:lpstr>
      <vt:lpstr>Calibri Light</vt:lpstr>
      <vt:lpstr>ICPangeaText</vt:lpstr>
      <vt:lpstr>Open Sans Hebrew</vt:lpstr>
      <vt:lpstr>Times New Roman</vt:lpstr>
      <vt:lpstr>Trebuchet MS</vt:lpstr>
      <vt:lpstr>Varela Round</vt:lpstr>
      <vt:lpstr>Wingdings 3</vt:lpstr>
      <vt:lpstr>2_פיאה</vt:lpstr>
      <vt:lpstr>ערכת נושא Office</vt:lpstr>
      <vt:lpstr>פיאה</vt:lpstr>
      <vt:lpstr>3_פיאה</vt:lpstr>
      <vt:lpstr>1_פיאה</vt:lpstr>
      <vt:lpstr>מצגת של PowerPoint‏</vt:lpstr>
      <vt:lpstr>מצגת של PowerPoint‏</vt:lpstr>
      <vt:lpstr>כוח השמחה</vt:lpstr>
      <vt:lpstr>עד מתי</vt:lpstr>
      <vt:lpstr>מצגת של PowerPoint‏</vt:lpstr>
      <vt:lpstr>חודש קניני השמחה </vt:lpstr>
      <vt:lpstr>מגילה נקראת ב...</vt:lpstr>
      <vt:lpstr>הסוף הוא התחלה</vt:lpstr>
      <vt:lpstr>שמחה = בריאות</vt:lpstr>
      <vt:lpstr>כלים פרקטיים לשמחה  </vt:lpstr>
      <vt:lpstr>מה גורם לאנשים להיות מאושרים?</vt:lpstr>
      <vt:lpstr>המוח שלנו הוא כמו גוגל</vt:lpstr>
      <vt:lpstr>תרגילים</vt:lpstr>
      <vt:lpstr>שמחה פורצת גבולות. הקפות שניות ב'היכל שלמה' בשנות קדם</vt:lpstr>
      <vt:lpstr>מצגת של PowerPoint‏</vt:lpstr>
      <vt:lpstr>האם רק בחודש אדר צריך לשמוח?</vt:lpstr>
      <vt:lpstr>מה העיקר?</vt:lpstr>
      <vt:lpstr>אז מה זה אושר בכלל? </vt:lpstr>
      <vt:lpstr>מדינות האושר ל 2023</vt:lpstr>
      <vt:lpstr>מדינות האושר ל 2024</vt:lpstr>
      <vt:lpstr>מצגת של PowerPoint‏</vt:lpstr>
      <vt:lpstr>היכן כתובה מצוות השמחה</vt:lpstr>
      <vt:lpstr>מצווה גדולה?</vt:lpstr>
      <vt:lpstr>לשמחה מה זו עושה</vt:lpstr>
      <vt:lpstr>כמה מחשבות יש לנו ביום? </vt:lpstr>
      <vt:lpstr>המילים האחרונות של השו"ע</vt:lpstr>
      <vt:lpstr>וטוב לב משתה תמיד</vt:lpstr>
      <vt:lpstr>וטוב לב משתה תמיד</vt:lpstr>
      <vt:lpstr>שויתי למעשה - כיצד</vt:lpstr>
      <vt:lpstr>תמיד – הרגשה תמידית</vt:lpstr>
      <vt:lpstr>פתגמי שמחה</vt:lpstr>
      <vt:lpstr>פתגמי שמחה יהודים</vt:lpstr>
      <vt:lpstr>מזלך שבאת אלי</vt:lpstr>
      <vt:lpstr>שמחה קידוש השם</vt:lpstr>
      <vt:lpstr>כי התורה כוללת כל הטובות שבעולם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2024-04-16T00:25:05Z</dcterms:modified>
</cp:coreProperties>
</file>