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9"/>
  </p:notesMasterIdLst>
  <p:sldIdLst>
    <p:sldId id="256" r:id="rId6"/>
    <p:sldId id="705" r:id="rId7"/>
    <p:sldId id="706" r:id="rId8"/>
    <p:sldId id="715" r:id="rId9"/>
    <p:sldId id="716" r:id="rId10"/>
    <p:sldId id="718" r:id="rId11"/>
    <p:sldId id="707" r:id="rId12"/>
    <p:sldId id="704" r:id="rId13"/>
    <p:sldId id="708" r:id="rId14"/>
    <p:sldId id="709" r:id="rId15"/>
    <p:sldId id="710" r:id="rId16"/>
    <p:sldId id="717" r:id="rId17"/>
    <p:sldId id="711" r:id="rId18"/>
    <p:sldId id="712" r:id="rId19"/>
    <p:sldId id="675" r:id="rId20"/>
    <p:sldId id="676" r:id="rId21"/>
    <p:sldId id="677" r:id="rId22"/>
    <p:sldId id="682" r:id="rId23"/>
    <p:sldId id="679" r:id="rId24"/>
    <p:sldId id="680" r:id="rId25"/>
    <p:sldId id="681" r:id="rId26"/>
    <p:sldId id="683" r:id="rId27"/>
    <p:sldId id="684" r:id="rId28"/>
    <p:sldId id="685" r:id="rId29"/>
    <p:sldId id="688" r:id="rId30"/>
    <p:sldId id="719" r:id="rId31"/>
    <p:sldId id="686" r:id="rId32"/>
    <p:sldId id="687" r:id="rId33"/>
    <p:sldId id="689" r:id="rId34"/>
    <p:sldId id="690" r:id="rId35"/>
    <p:sldId id="691" r:id="rId36"/>
    <p:sldId id="692" r:id="rId37"/>
    <p:sldId id="714" r:id="rId38"/>
    <p:sldId id="693" r:id="rId39"/>
    <p:sldId id="694" r:id="rId40"/>
    <p:sldId id="695" r:id="rId41"/>
    <p:sldId id="696" r:id="rId42"/>
    <p:sldId id="697" r:id="rId43"/>
    <p:sldId id="698" r:id="rId44"/>
    <p:sldId id="699" r:id="rId45"/>
    <p:sldId id="700" r:id="rId46"/>
    <p:sldId id="701" r:id="rId47"/>
    <p:sldId id="702" r:id="rId48"/>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705"/>
            <p14:sldId id="706"/>
          </p14:sldIdLst>
        </p14:section>
        <p14:section name="השקפה חרדית" id="{8FF608AB-F06A-4601-8402-F3399305858D}">
          <p14:sldIdLst>
            <p14:sldId id="715"/>
            <p14:sldId id="716"/>
            <p14:sldId id="718"/>
            <p14:sldId id="707"/>
            <p14:sldId id="704"/>
            <p14:sldId id="708"/>
            <p14:sldId id="709"/>
            <p14:sldId id="710"/>
            <p14:sldId id="717"/>
            <p14:sldId id="711"/>
            <p14:sldId id="712"/>
          </p14:sldIdLst>
        </p14:section>
        <p14:section name="מצוות הקמת אומה" id="{77716784-3448-47B7-9BCD-2C0DA27B6CCE}">
          <p14:sldIdLst>
            <p14:sldId id="675"/>
            <p14:sldId id="676"/>
            <p14:sldId id="677"/>
            <p14:sldId id="682"/>
            <p14:sldId id="679"/>
            <p14:sldId id="680"/>
          </p14:sldIdLst>
        </p14:section>
        <p14:section name="כסא ה' בעולם" id="{D703E4A9-D68B-4483-9CA5-F8FC79DF64DD}">
          <p14:sldIdLst>
            <p14:sldId id="681"/>
            <p14:sldId id="683"/>
            <p14:sldId id="684"/>
            <p14:sldId id="685"/>
            <p14:sldId id="688"/>
            <p14:sldId id="719"/>
          </p14:sldIdLst>
        </p14:section>
        <p14:section name="אמצעי או תכלית" id="{ADB5F2B6-9789-4398-85CD-39E0D708EC55}">
          <p14:sldIdLst>
            <p14:sldId id="686"/>
            <p14:sldId id="687"/>
            <p14:sldId id="689"/>
            <p14:sldId id="690"/>
            <p14:sldId id="691"/>
            <p14:sldId id="692"/>
            <p14:sldId id="714"/>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4C01F2-DF0D-423F-ACE4-6803EE8E7018}" v="3" dt="2025-05-05T01:53:31.1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116" d="100"/>
          <a:sy n="116" d="100"/>
        </p:scale>
        <p:origin x="336" y="324"/>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8/10/relationships/authors" Target="authors.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D7C575D5-8C46-4FCA-A0AC-75341135A83F}"/>
    <pc:docChg chg="undo redo custSel addSld delSld modSld sldOrd addSection modSection">
      <pc:chgData name="יהודה טאוב" userId="80c2dbd02819b45c" providerId="LiveId" clId="{D7C575D5-8C46-4FCA-A0AC-75341135A83F}" dt="2024-12-03T03:15:26.985" v="132"/>
      <pc:docMkLst>
        <pc:docMk/>
      </pc:docMkLst>
      <pc:sldChg chg="del">
        <pc:chgData name="יהודה טאוב" userId="80c2dbd02819b45c" providerId="LiveId" clId="{D7C575D5-8C46-4FCA-A0AC-75341135A83F}" dt="2024-12-02T15:45:37.688" v="120" actId="47"/>
        <pc:sldMkLst>
          <pc:docMk/>
          <pc:sldMk cId="1429896432" sldId="670"/>
        </pc:sldMkLst>
      </pc:sldChg>
      <pc:sldChg chg="del">
        <pc:chgData name="יהודה טאוב" userId="80c2dbd02819b45c" providerId="LiveId" clId="{D7C575D5-8C46-4FCA-A0AC-75341135A83F}" dt="2024-12-02T15:45:42.586" v="121" actId="47"/>
        <pc:sldMkLst>
          <pc:docMk/>
          <pc:sldMk cId="2094133984" sldId="671"/>
        </pc:sldMkLst>
      </pc:sldChg>
      <pc:sldChg chg="del">
        <pc:chgData name="יהודה טאוב" userId="80c2dbd02819b45c" providerId="LiveId" clId="{D7C575D5-8C46-4FCA-A0AC-75341135A83F}" dt="2024-12-02T15:45:24.469" v="119" actId="47"/>
        <pc:sldMkLst>
          <pc:docMk/>
          <pc:sldMk cId="8960287" sldId="672"/>
        </pc:sldMkLst>
      </pc:sldChg>
      <pc:sldChg chg="del">
        <pc:chgData name="יהודה טאוב" userId="80c2dbd02819b45c" providerId="LiveId" clId="{D7C575D5-8C46-4FCA-A0AC-75341135A83F}" dt="2024-12-02T15:45:24.469" v="119" actId="47"/>
        <pc:sldMkLst>
          <pc:docMk/>
          <pc:sldMk cId="3432683688" sldId="673"/>
        </pc:sldMkLst>
      </pc:sldChg>
      <pc:sldChg chg="del">
        <pc:chgData name="יהודה טאוב" userId="80c2dbd02819b45c" providerId="LiveId" clId="{D7C575D5-8C46-4FCA-A0AC-75341135A83F}" dt="2024-12-02T15:45:24.469" v="119" actId="47"/>
        <pc:sldMkLst>
          <pc:docMk/>
          <pc:sldMk cId="3518836960" sldId="674"/>
        </pc:sldMkLst>
      </pc:sldChg>
      <pc:sldChg chg="del">
        <pc:chgData name="יהודה טאוב" userId="80c2dbd02819b45c" providerId="LiveId" clId="{D7C575D5-8C46-4FCA-A0AC-75341135A83F}" dt="2024-12-02T15:48:50.365" v="126" actId="47"/>
        <pc:sldMkLst>
          <pc:docMk/>
          <pc:sldMk cId="211713561" sldId="678"/>
        </pc:sldMkLst>
      </pc:sldChg>
      <pc:sldChg chg="del">
        <pc:chgData name="יהודה טאוב" userId="80c2dbd02819b45c" providerId="LiveId" clId="{D7C575D5-8C46-4FCA-A0AC-75341135A83F}" dt="2024-12-02T15:45:24.469" v="119" actId="47"/>
        <pc:sldMkLst>
          <pc:docMk/>
          <pc:sldMk cId="3266219099" sldId="703"/>
        </pc:sldMkLst>
      </pc:sldChg>
      <pc:sldChg chg="add del setBg">
        <pc:chgData name="יהודה טאוב" userId="80c2dbd02819b45c" providerId="LiveId" clId="{D7C575D5-8C46-4FCA-A0AC-75341135A83F}" dt="2024-12-02T15:03:50.785" v="11"/>
        <pc:sldMkLst>
          <pc:docMk/>
          <pc:sldMk cId="695468869" sldId="704"/>
        </pc:sldMkLst>
      </pc:sldChg>
      <pc:sldChg chg="add ord">
        <pc:chgData name="יהודה טאוב" userId="80c2dbd02819b45c" providerId="LiveId" clId="{D7C575D5-8C46-4FCA-A0AC-75341135A83F}" dt="2024-12-02T15:48:25.894" v="125"/>
        <pc:sldMkLst>
          <pc:docMk/>
          <pc:sldMk cId="1112198818" sldId="704"/>
        </pc:sldMkLst>
      </pc:sldChg>
      <pc:sldChg chg="add">
        <pc:chgData name="יהודה טאוב" userId="80c2dbd02819b45c" providerId="LiveId" clId="{D7C575D5-8C46-4FCA-A0AC-75341135A83F}" dt="2024-12-02T15:03:50.871" v="12"/>
        <pc:sldMkLst>
          <pc:docMk/>
          <pc:sldMk cId="305713882" sldId="705"/>
        </pc:sldMkLst>
      </pc:sldChg>
      <pc:sldChg chg="addSp delSp modSp add del mod setBg delDesignElem">
        <pc:chgData name="יהודה טאוב" userId="80c2dbd02819b45c" providerId="LiveId" clId="{D7C575D5-8C46-4FCA-A0AC-75341135A83F}" dt="2024-12-02T15:03:50.785" v="11"/>
        <pc:sldMkLst>
          <pc:docMk/>
          <pc:sldMk cId="3011061103" sldId="705"/>
        </pc:sldMkLst>
      </pc:sldChg>
      <pc:sldChg chg="add del setBg">
        <pc:chgData name="יהודה טאוב" userId="80c2dbd02819b45c" providerId="LiveId" clId="{D7C575D5-8C46-4FCA-A0AC-75341135A83F}" dt="2024-12-02T15:03:50.785" v="11"/>
        <pc:sldMkLst>
          <pc:docMk/>
          <pc:sldMk cId="1853548844" sldId="706"/>
        </pc:sldMkLst>
      </pc:sldChg>
      <pc:sldChg chg="add">
        <pc:chgData name="יהודה טאוב" userId="80c2dbd02819b45c" providerId="LiveId" clId="{D7C575D5-8C46-4FCA-A0AC-75341135A83F}" dt="2024-12-02T15:03:50.871" v="12"/>
        <pc:sldMkLst>
          <pc:docMk/>
          <pc:sldMk cId="4206000230" sldId="706"/>
        </pc:sldMkLst>
      </pc:sldChg>
      <pc:sldChg chg="modSp add del mod">
        <pc:chgData name="יהודה טאוב" userId="80c2dbd02819b45c" providerId="LiveId" clId="{D7C575D5-8C46-4FCA-A0AC-75341135A83F}" dt="2024-12-02T15:03:50.871" v="12"/>
        <pc:sldMkLst>
          <pc:docMk/>
          <pc:sldMk cId="2402239575" sldId="707"/>
        </pc:sldMkLst>
      </pc:sldChg>
      <pc:sldChg chg="addSp delSp modSp add del mod setBg delDesignElem">
        <pc:chgData name="יהודה טאוב" userId="80c2dbd02819b45c" providerId="LiveId" clId="{D7C575D5-8C46-4FCA-A0AC-75341135A83F}" dt="2024-12-02T15:03:50.785" v="11"/>
        <pc:sldMkLst>
          <pc:docMk/>
          <pc:sldMk cId="1215898682" sldId="708"/>
        </pc:sldMkLst>
      </pc:sldChg>
      <pc:sldChg chg="add">
        <pc:chgData name="יהודה טאוב" userId="80c2dbd02819b45c" providerId="LiveId" clId="{D7C575D5-8C46-4FCA-A0AC-75341135A83F}" dt="2024-12-02T15:03:50.871" v="12"/>
        <pc:sldMkLst>
          <pc:docMk/>
          <pc:sldMk cId="4024862758" sldId="708"/>
        </pc:sldMkLst>
      </pc:sldChg>
      <pc:sldChg chg="addSp delSp modSp add del mod setBg delDesignElem">
        <pc:chgData name="יהודה טאוב" userId="80c2dbd02819b45c" providerId="LiveId" clId="{D7C575D5-8C46-4FCA-A0AC-75341135A83F}" dt="2024-12-02T15:03:50.871" v="12"/>
        <pc:sldMkLst>
          <pc:docMk/>
          <pc:sldMk cId="3224031619" sldId="709"/>
        </pc:sldMkLst>
      </pc:sldChg>
      <pc:sldChg chg="add">
        <pc:chgData name="יהודה טאוב" userId="80c2dbd02819b45c" providerId="LiveId" clId="{D7C575D5-8C46-4FCA-A0AC-75341135A83F}" dt="2024-12-02T15:03:50.871" v="12"/>
        <pc:sldMkLst>
          <pc:docMk/>
          <pc:sldMk cId="223996544" sldId="710"/>
        </pc:sldMkLst>
      </pc:sldChg>
      <pc:sldChg chg="modSp add del mod">
        <pc:chgData name="יהודה טאוב" userId="80c2dbd02819b45c" providerId="LiveId" clId="{D7C575D5-8C46-4FCA-A0AC-75341135A83F}" dt="2024-12-02T15:03:50.785" v="11"/>
        <pc:sldMkLst>
          <pc:docMk/>
          <pc:sldMk cId="3962908664" sldId="710"/>
        </pc:sldMkLst>
      </pc:sldChg>
      <pc:sldChg chg="modSp add del mod">
        <pc:chgData name="יהודה טאוב" userId="80c2dbd02819b45c" providerId="LiveId" clId="{D7C575D5-8C46-4FCA-A0AC-75341135A83F}" dt="2024-12-02T15:03:50.785" v="11"/>
        <pc:sldMkLst>
          <pc:docMk/>
          <pc:sldMk cId="3476668091" sldId="711"/>
        </pc:sldMkLst>
      </pc:sldChg>
      <pc:sldChg chg="add">
        <pc:chgData name="יהודה טאוב" userId="80c2dbd02819b45c" providerId="LiveId" clId="{D7C575D5-8C46-4FCA-A0AC-75341135A83F}" dt="2024-12-02T15:03:50.871" v="12"/>
        <pc:sldMkLst>
          <pc:docMk/>
          <pc:sldMk cId="4134505191" sldId="711"/>
        </pc:sldMkLst>
      </pc:sldChg>
      <pc:sldChg chg="add del">
        <pc:chgData name="יהודה טאוב" userId="80c2dbd02819b45c" providerId="LiveId" clId="{D7C575D5-8C46-4FCA-A0AC-75341135A83F}" dt="2024-12-02T15:03:50.785" v="11"/>
        <pc:sldMkLst>
          <pc:docMk/>
          <pc:sldMk cId="111357409" sldId="712"/>
        </pc:sldMkLst>
      </pc:sldChg>
      <pc:sldChg chg="add">
        <pc:chgData name="יהודה טאוב" userId="80c2dbd02819b45c" providerId="LiveId" clId="{D7C575D5-8C46-4FCA-A0AC-75341135A83F}" dt="2024-12-02T15:03:50.871" v="12"/>
        <pc:sldMkLst>
          <pc:docMk/>
          <pc:sldMk cId="2360920680" sldId="712"/>
        </pc:sldMkLst>
      </pc:sldChg>
      <pc:sldChg chg="add del">
        <pc:chgData name="יהודה טאוב" userId="80c2dbd02819b45c" providerId="LiveId" clId="{D7C575D5-8C46-4FCA-A0AC-75341135A83F}" dt="2024-12-02T15:03:50.785" v="11"/>
        <pc:sldMkLst>
          <pc:docMk/>
          <pc:sldMk cId="1317304181" sldId="713"/>
        </pc:sldMkLst>
      </pc:sldChg>
      <pc:sldChg chg="add del">
        <pc:chgData name="יהודה טאוב" userId="80c2dbd02819b45c" providerId="LiveId" clId="{D7C575D5-8C46-4FCA-A0AC-75341135A83F}" dt="2024-12-02T15:45:37.688" v="120" actId="47"/>
        <pc:sldMkLst>
          <pc:docMk/>
          <pc:sldMk cId="1523631143" sldId="713"/>
        </pc:sldMkLst>
      </pc:sldChg>
      <pc:sldChg chg="add">
        <pc:chgData name="יהודה טאוב" userId="80c2dbd02819b45c" providerId="LiveId" clId="{D7C575D5-8C46-4FCA-A0AC-75341135A83F}" dt="2024-12-02T15:05:50.034" v="13"/>
        <pc:sldMkLst>
          <pc:docMk/>
          <pc:sldMk cId="1995627273" sldId="714"/>
        </pc:sldMkLst>
      </pc:sldChg>
      <pc:sldChg chg="addSp delSp modSp new mod ord">
        <pc:chgData name="יהודה טאוב" userId="80c2dbd02819b45c" providerId="LiveId" clId="{D7C575D5-8C46-4FCA-A0AC-75341135A83F}" dt="2024-12-02T15:10:18.438" v="50" actId="113"/>
        <pc:sldMkLst>
          <pc:docMk/>
          <pc:sldMk cId="3435694225" sldId="715"/>
        </pc:sldMkLst>
      </pc:sldChg>
      <pc:sldChg chg="modSp new mod">
        <pc:chgData name="יהודה טאוב" userId="80c2dbd02819b45c" providerId="LiveId" clId="{D7C575D5-8C46-4FCA-A0AC-75341135A83F}" dt="2024-12-02T15:21:23.093" v="63"/>
        <pc:sldMkLst>
          <pc:docMk/>
          <pc:sldMk cId="1032871859" sldId="716"/>
        </pc:sldMkLst>
      </pc:sldChg>
      <pc:sldChg chg="modSp new mod ord">
        <pc:chgData name="יהודה טאוב" userId="80c2dbd02819b45c" providerId="LiveId" clId="{D7C575D5-8C46-4FCA-A0AC-75341135A83F}" dt="2024-12-03T03:15:26.985" v="132"/>
        <pc:sldMkLst>
          <pc:docMk/>
          <pc:sldMk cId="4268156394" sldId="717"/>
        </pc:sldMkLst>
      </pc:sldChg>
      <pc:sldChg chg="addSp modSp new mod modAnim">
        <pc:chgData name="יהודה טאוב" userId="80c2dbd02819b45c" providerId="LiveId" clId="{D7C575D5-8C46-4FCA-A0AC-75341135A83F}" dt="2024-12-02T15:30:19.971" v="118"/>
        <pc:sldMkLst>
          <pc:docMk/>
          <pc:sldMk cId="2381422677" sldId="718"/>
        </pc:sldMkLst>
      </pc:sldChg>
    </pc:docChg>
  </pc:docChgLst>
  <pc:docChgLst>
    <pc:chgData name="יהודה טאוב" userId="80c2dbd02819b45c" providerId="LiveId" clId="{F24C01F2-DF0D-423F-ACE4-6803EE8E7018}"/>
    <pc:docChg chg="custSel addSld modSld modSection">
      <pc:chgData name="יהודה טאוב" userId="80c2dbd02819b45c" providerId="LiveId" clId="{F24C01F2-DF0D-423F-ACE4-6803EE8E7018}" dt="2025-05-05T01:53:55.221" v="21" actId="6549"/>
      <pc:docMkLst>
        <pc:docMk/>
      </pc:docMkLst>
      <pc:sldChg chg="addSp delSp modSp new mod">
        <pc:chgData name="יהודה טאוב" userId="80c2dbd02819b45c" providerId="LiveId" clId="{F24C01F2-DF0D-423F-ACE4-6803EE8E7018}" dt="2025-05-05T01:53:55.221" v="21" actId="6549"/>
        <pc:sldMkLst>
          <pc:docMk/>
          <pc:sldMk cId="3174026643" sldId="719"/>
        </pc:sldMkLst>
        <pc:spChg chg="mod">
          <ac:chgData name="יהודה טאוב" userId="80c2dbd02819b45c" providerId="LiveId" clId="{F24C01F2-DF0D-423F-ACE4-6803EE8E7018}" dt="2025-05-05T01:53:48.747" v="11" actId="27636"/>
          <ac:spMkLst>
            <pc:docMk/>
            <pc:sldMk cId="3174026643" sldId="719"/>
            <ac:spMk id="2" creationId="{15D24DD7-F838-183A-DF0E-80C05B6C1335}"/>
          </ac:spMkLst>
        </pc:spChg>
        <pc:spChg chg="add del mod">
          <ac:chgData name="יהודה טאוב" userId="80c2dbd02819b45c" providerId="LiveId" clId="{F24C01F2-DF0D-423F-ACE4-6803EE8E7018}" dt="2025-05-05T01:53:55.221" v="21" actId="6549"/>
          <ac:spMkLst>
            <pc:docMk/>
            <pc:sldMk cId="3174026643" sldId="719"/>
            <ac:spMk id="3" creationId="{72636266-74B8-4BB0-3924-D9C3DD2D622A}"/>
          </ac:spMkLst>
        </pc:spChg>
        <pc:spChg chg="add mod">
          <ac:chgData name="יהודה טאוב" userId="80c2dbd02819b45c" providerId="LiveId" clId="{F24C01F2-DF0D-423F-ACE4-6803EE8E7018}" dt="2025-05-05T01:53:31.091" v="2"/>
          <ac:spMkLst>
            <pc:docMk/>
            <pc:sldMk cId="3174026643" sldId="719"/>
            <ac:spMk id="5" creationId="{BA5F129A-25E9-60AC-9779-5B1888DF1C60}"/>
          </ac:spMkLst>
        </pc:spChg>
      </pc:sldChg>
    </pc:docChg>
  </pc:docChgLst>
  <pc:docChgLst>
    <pc:chgData name="יהודה טאוב" userId="80c2dbd02819b45c" providerId="LiveId" clId="{F9EB49DA-2B05-48CF-98AE-5BA1200FD3F4}"/>
    <pc:docChg chg="custSel modSld">
      <pc:chgData name="יהודה טאוב" userId="80c2dbd02819b45c" providerId="LiveId" clId="{F9EB49DA-2B05-48CF-98AE-5BA1200FD3F4}" dt="2024-11-07T03:28:54.510" v="3"/>
      <pc:docMkLst>
        <pc:docMk/>
      </pc:docMkLst>
      <pc:sldChg chg="addSp modSp mod setBg addAnim">
        <pc:chgData name="יהודה טאוב" userId="80c2dbd02819b45c" providerId="LiveId" clId="{F9EB49DA-2B05-48CF-98AE-5BA1200FD3F4}" dt="2024-11-07T03:28:54.510" v="3"/>
        <pc:sldMkLst>
          <pc:docMk/>
          <pc:sldMk cId="685444161" sldId="256"/>
        </pc:sldMkLst>
      </pc:sldChg>
    </pc:docChg>
  </pc:docChgLst>
  <pc:docChgLst>
    <pc:chgData name="יהודה טאוב" userId="80c2dbd02819b45c" providerId="LiveId" clId="{7256DB4E-8DC7-4967-A930-0C827F22D409}"/>
    <pc:docChg chg="custSel modSld sldOrd">
      <pc:chgData name="יהודה טאוב" userId="80c2dbd02819b45c" providerId="LiveId" clId="{7256DB4E-8DC7-4967-A930-0C827F22D409}" dt="2024-11-17T03:40:06.388" v="811" actId="20577"/>
      <pc:docMkLst>
        <pc:docMk/>
      </pc:docMkLst>
      <pc:sldChg chg="addSp modSp mod">
        <pc:chgData name="יהודה טאוב" userId="80c2dbd02819b45c" providerId="LiveId" clId="{7256DB4E-8DC7-4967-A930-0C827F22D409}" dt="2024-11-13T16:35:29.168" v="23" actId="13926"/>
        <pc:sldMkLst>
          <pc:docMk/>
          <pc:sldMk cId="1336269477" sldId="684"/>
        </pc:sldMkLst>
      </pc:sldChg>
      <pc:sldChg chg="addSp modSp mod">
        <pc:chgData name="יהודה טאוב" userId="80c2dbd02819b45c" providerId="LiveId" clId="{7256DB4E-8DC7-4967-A930-0C827F22D409}" dt="2024-11-13T16:34:41.492" v="2" actId="1076"/>
        <pc:sldMkLst>
          <pc:docMk/>
          <pc:sldMk cId="3533640322" sldId="685"/>
        </pc:sldMkLst>
      </pc:sldChg>
      <pc:sldChg chg="modSp mod modAnim">
        <pc:chgData name="יהודה טאוב" userId="80c2dbd02819b45c" providerId="LiveId" clId="{7256DB4E-8DC7-4967-A930-0C827F22D409}" dt="2024-11-14T07:38:17.365" v="101" actId="20577"/>
        <pc:sldMkLst>
          <pc:docMk/>
          <pc:sldMk cId="238379822" sldId="686"/>
        </pc:sldMkLst>
      </pc:sldChg>
      <pc:sldChg chg="modSp mod modAnim">
        <pc:chgData name="יהודה טאוב" userId="80c2dbd02819b45c" providerId="LiveId" clId="{7256DB4E-8DC7-4967-A930-0C827F22D409}" dt="2024-11-17T03:09:00.661" v="697" actId="20577"/>
        <pc:sldMkLst>
          <pc:docMk/>
          <pc:sldMk cId="721038136" sldId="687"/>
        </pc:sldMkLst>
      </pc:sldChg>
      <pc:sldChg chg="addSp mod ord">
        <pc:chgData name="יהודה טאוב" userId="80c2dbd02819b45c" providerId="LiveId" clId="{7256DB4E-8DC7-4967-A930-0C827F22D409}" dt="2024-11-14T08:16:33.723" v="323" actId="22"/>
        <pc:sldMkLst>
          <pc:docMk/>
          <pc:sldMk cId="3716279854" sldId="688"/>
        </pc:sldMkLst>
      </pc:sldChg>
      <pc:sldChg chg="modSp mod modAnim">
        <pc:chgData name="יהודה טאוב" userId="80c2dbd02819b45c" providerId="LiveId" clId="{7256DB4E-8DC7-4967-A930-0C827F22D409}" dt="2024-11-14T08:58:26.158" v="497" actId="20577"/>
        <pc:sldMkLst>
          <pc:docMk/>
          <pc:sldMk cId="737813928" sldId="689"/>
        </pc:sldMkLst>
      </pc:sldChg>
      <pc:sldChg chg="modSp mod modAnim">
        <pc:chgData name="יהודה טאוב" userId="80c2dbd02819b45c" providerId="LiveId" clId="{7256DB4E-8DC7-4967-A930-0C827F22D409}" dt="2024-11-17T03:39:42.997" v="764" actId="20577"/>
        <pc:sldMkLst>
          <pc:docMk/>
          <pc:sldMk cId="33016839" sldId="690"/>
        </pc:sldMkLst>
      </pc:sldChg>
      <pc:sldChg chg="modSp mod modAnim">
        <pc:chgData name="יהודה טאוב" userId="80c2dbd02819b45c" providerId="LiveId" clId="{7256DB4E-8DC7-4967-A930-0C827F22D409}" dt="2024-11-17T03:40:06.388" v="811" actId="20577"/>
        <pc:sldMkLst>
          <pc:docMk/>
          <pc:sldMk cId="3183521097" sldId="6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ז'/אייר/תשפ"ה</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5/5/2025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5/5/2025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5/5/2025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5/5/2025</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5/5/2025</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5/5/2025</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5/5/2025</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5/5/2025</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5/5/2025</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5/5/2025</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5/5/2025</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5/5/2025</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5/5/2025</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5/5/2025</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5/5/2025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5/5/2025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5/5/2025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5/5/2025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5/5/2025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5/5/2025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5/5/2025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5/5/2025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5/5/2025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5/5/2025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5/5/2025</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5/5/2025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5/5/2025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5/5/2025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hyperlink" Target="https://he.wikipedia.org/wiki/%D7%9E%D7%93%D7%99%D7%A0%D7%94_%D7%99%D7%94%D7%95%D7%93%D7%99%D7%AA"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he.wikipedia.org/wiki/%D7%A8%D7%9E%D7%91%22%D7%9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ishneh_Torah%2C_Repentance.9.2"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e.wikipedia.org/wiki/%D7%99%D7%A1%D7%95%D7%93_%D7%9B%D7%A1%D7%90_%D7%94%D7%A9%D7%9D_%D7%91%D7%A2%D7%95%D7%9C%D7%9D#cite_note-2" TargetMode="External"/><Relationship Id="rId2" Type="http://schemas.openxmlformats.org/officeDocument/2006/relationships/hyperlink" Target="https://he.wikipedia.org/wiki/%D7%A2%D7%9D_%D7%99%D7%A9%D7%A8%D7%90%D7%9C"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a:xfrm>
            <a:off x="5297762" y="640080"/>
            <a:ext cx="6251110" cy="3566160"/>
          </a:xfrm>
        </p:spPr>
        <p:txBody>
          <a:bodyPr anchor="b">
            <a:normAutofit/>
          </a:bodyPr>
          <a:lstStyle/>
          <a:p>
            <a:pPr algn="l"/>
            <a:r>
              <a:rPr lang="he-IL" sz="5400" b="1">
                <a:highlight>
                  <a:srgbClr val="FFFF00"/>
                </a:highlight>
              </a:rPr>
              <a:t>מדינה יהודית</a:t>
            </a:r>
            <a:br>
              <a:rPr lang="he-IL" sz="5400" b="1">
                <a:highlight>
                  <a:srgbClr val="FFFF00"/>
                </a:highlight>
              </a:rPr>
            </a:br>
            <a:r>
              <a:rPr lang="he-IL" sz="5400" b="1">
                <a:highlight>
                  <a:srgbClr val="FFFF00"/>
                </a:highlight>
              </a:rPr>
              <a:t>האם זה חזון של יהודי?</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a:xfrm>
            <a:off x="5297760" y="4636008"/>
            <a:ext cx="6251111" cy="1572768"/>
          </a:xfrm>
        </p:spPr>
        <p:txBody>
          <a:bodyPr>
            <a:normAutofit/>
          </a:bodyPr>
          <a:lstStyle/>
          <a:p>
            <a:pPr algn="l"/>
            <a:r>
              <a:rPr lang="he-IL">
                <a:highlight>
                  <a:srgbClr val="FFFF00"/>
                </a:highlight>
                <a:latin typeface="Aharoni" panose="02010803020104030203" pitchFamily="2" charset="-79"/>
                <a:cs typeface="Aharoni" panose="02010803020104030203" pitchFamily="2" charset="-79"/>
              </a:rPr>
              <a:t>האם יש מצווה להקים מדינה</a:t>
            </a:r>
          </a:p>
        </p:txBody>
      </p:sp>
      <p:pic>
        <p:nvPicPr>
          <p:cNvPr id="1026" name="Picture 2" descr="חנות גננות ומורות משקיעות - כל המוצרים - פלקט מדינת ישראל סוג 2">
            <a:extLst>
              <a:ext uri="{FF2B5EF4-FFF2-40B4-BE49-F238E27FC236}">
                <a16:creationId xmlns:a16="http://schemas.microsoft.com/office/drawing/2014/main" id="{0B321D34-18D2-4745-A7CF-6C07B29BA2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053" b="-1"/>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03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a:xfrm>
            <a:off x="8610600" y="6356350"/>
            <a:ext cx="2743200" cy="365125"/>
          </a:xfrm>
        </p:spPr>
        <p:txBody>
          <a:bodyPr>
            <a:normAutofit/>
          </a:bodyPr>
          <a:lstStyle/>
          <a:p>
            <a:pPr>
              <a:spcAft>
                <a:spcPts val="600"/>
              </a:spcAft>
            </a:pPr>
            <a:fld id="{70CA20A1-E7C3-450A-A92A-ECBF97E20AEA}" type="slidenum">
              <a:rPr lang="he-IL" smtClean="0"/>
              <a:pPr>
                <a:spcAft>
                  <a:spcPts val="600"/>
                </a:spcAft>
              </a:pPr>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2" name="Rectangle 11">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4" name="Isosceles Triangle 13">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3754" y="643467"/>
            <a:ext cx="4203045" cy="1375608"/>
          </a:xfrm>
        </p:spPr>
        <p:txBody>
          <a:bodyPr anchor="ctr">
            <a:normAutofit/>
          </a:bodyPr>
          <a:lstStyle/>
          <a:p>
            <a:r>
              <a:rPr lang="he-IL">
                <a:solidFill>
                  <a:schemeClr val="bg1"/>
                </a:solidFill>
              </a:rPr>
              <a:t>מגילת העצמאות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3754" y="2160590"/>
            <a:ext cx="3973943" cy="3440110"/>
          </a:xfrm>
        </p:spPr>
        <p:txBody>
          <a:bodyPr>
            <a:normAutofit/>
          </a:bodyPr>
          <a:lstStyle/>
          <a:p>
            <a:r>
              <a:rPr lang="he-IL" b="1">
                <a:solidFill>
                  <a:schemeClr val="bg1"/>
                </a:solidFill>
              </a:rPr>
              <a:t>לפיכך נתכנסנו, אנו חברי מועצת העם, נציגי הישוב העברי והתנועה הציונית, ביום סיום המנדט הבריטי על ארץ־ישראל, ובתוקף זכותנו הטבעית וההיסטורית ועל יסוד החלטת עצרת האומות המאוחדות אנו מכריזים בזאת על הקמת </a:t>
            </a:r>
            <a:r>
              <a:rPr lang="he-IL" b="1">
                <a:solidFill>
                  <a:schemeClr val="bg1"/>
                </a:solidFill>
                <a:hlinkClick r:id="rId4" tooltip="w:מדינה יהודית"/>
              </a:rPr>
              <a:t>מדינה יהודית</a:t>
            </a:r>
            <a:r>
              <a:rPr lang="he-IL" b="1">
                <a:solidFill>
                  <a:schemeClr val="bg1"/>
                </a:solidFill>
              </a:rPr>
              <a:t> בארץ־ישראל, היא מדינת ישראל.</a:t>
            </a:r>
            <a:endParaRPr lang="he-IL">
              <a:solidFill>
                <a:schemeClr val="bg1"/>
              </a:solidFill>
            </a:endParaRPr>
          </a:p>
        </p:txBody>
      </p:sp>
      <p:pic>
        <p:nvPicPr>
          <p:cNvPr id="5" name="אנו מכריזים בזאת - נאום הכרזת המדינה, ראש הממשלה דוד בן גוריון זל  הנאום של המדינה">
            <a:hlinkClick r:id="" action="ppaction://media"/>
            <a:extLst>
              <a:ext uri="{FF2B5EF4-FFF2-40B4-BE49-F238E27FC236}">
                <a16:creationId xmlns:a16="http://schemas.microsoft.com/office/drawing/2014/main" id="{2EAD30A1-B7CC-1386-14EA-CCC14C72CE3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1" y="1976133"/>
            <a:ext cx="5143500" cy="2893218"/>
          </a:xfrm>
          <a:prstGeom prst="rect">
            <a:avLst/>
          </a:prstGeo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10556161" y="6182876"/>
            <a:ext cx="683339" cy="365125"/>
          </a:xfrm>
        </p:spPr>
        <p:txBody>
          <a:bodyPr>
            <a:normAutofit/>
          </a:bodyPr>
          <a:lstStyle/>
          <a:p>
            <a:pPr marL="0" marR="0" lvl="0" indent="0" algn="r" defTabSz="914400" rtl="1" eaLnBrk="1" fontAlgn="auto" latinLnBrk="0" hangingPunct="1">
              <a:lnSpc>
                <a:spcPct val="100000"/>
              </a:lnSpc>
              <a:spcBef>
                <a:spcPts val="0"/>
              </a:spcBef>
              <a:spcAft>
                <a:spcPts val="600"/>
              </a:spcAft>
              <a:buClrTx/>
              <a:buSzTx/>
              <a:buFontTx/>
              <a:buNone/>
              <a:tabLst/>
              <a:defRPr/>
            </a:pPr>
            <a:fld id="{519954A3-9DFD-4C44-94BA-B95130A3BA1C}" type="slidenum">
              <a:rPr kumimoji="0" lang="en-US" sz="1200" b="1" i="0" u="none" strike="noStrike" kern="1200" cap="none" spc="0" normalizeH="0" baseline="0" noProof="0">
                <a:ln>
                  <a:noFill/>
                </a:ln>
                <a:solidFill>
                  <a:prstClr val="black">
                    <a:lumMod val="65000"/>
                    <a:lumOff val="35000"/>
                  </a:prst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600"/>
                </a:spcAft>
                <a:buClrTx/>
                <a:buSzTx/>
                <a:buFontTx/>
                <a:buNone/>
                <a:tabLst/>
                <a:defRPr/>
              </a:pPr>
              <a:t>2</a:t>
            </a:fld>
            <a:endParaRPr kumimoji="0" lang="en-US" sz="1200" b="1" i="0" u="none" strike="noStrike" kern="1200" cap="none" spc="0" normalizeH="0" baseline="0" noProof="0">
              <a:ln>
                <a:noFill/>
              </a:ln>
              <a:solidFill>
                <a:prstClr val="black">
                  <a:lumMod val="65000"/>
                  <a:lumOff val="35000"/>
                </a:prstClr>
              </a:solidFill>
              <a:effectLst/>
              <a:uLnTx/>
              <a:uFillTx/>
              <a:latin typeface="Trebuchet MS" panose="020B0603020202020204"/>
              <a:ea typeface="+mn-ea"/>
              <a:cs typeface="+mn-cs"/>
            </a:endParaRPr>
          </a:p>
        </p:txBody>
      </p:sp>
      <p:sp>
        <p:nvSpPr>
          <p:cNvPr id="16" name="Isosceles Triangle 15">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0571388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2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609600"/>
            <a:ext cx="8596668" cy="1320800"/>
          </a:xfrm>
        </p:spPr>
        <p:txBody>
          <a:bodyPr anchor="t">
            <a:normAutofit/>
          </a:bodyPr>
          <a:lstStyle/>
          <a:p>
            <a:r>
              <a:rPr lang="he-IL" dirty="0"/>
              <a:t>מדינה יהודית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063160" y="2160589"/>
            <a:ext cx="5207839" cy="3880773"/>
          </a:xfrm>
        </p:spPr>
        <p:txBody>
          <a:bodyPr>
            <a:normAutofit/>
          </a:bodyPr>
          <a:lstStyle/>
          <a:p>
            <a:r>
              <a:rPr lang="he-IL" sz="2400" b="1" dirty="0">
                <a:solidFill>
                  <a:srgbClr val="0070C0"/>
                </a:solidFill>
                <a:cs typeface="DBS-David" pitchFamily="2" charset="-79"/>
              </a:rPr>
              <a:t>האם מצאנו בתורה – מצווה/ענין/חשיבות – בהקמת מדינה?</a:t>
            </a:r>
          </a:p>
          <a:p>
            <a:r>
              <a:rPr lang="he-IL" sz="2400" b="1" dirty="0">
                <a:solidFill>
                  <a:srgbClr val="0070C0"/>
                </a:solidFill>
                <a:cs typeface="DBS-David" pitchFamily="2" charset="-79"/>
              </a:rPr>
              <a:t>האם יש מקור בתורה לשלטון דמוקרטי?</a:t>
            </a:r>
          </a:p>
          <a:p>
            <a:r>
              <a:rPr lang="he-IL" sz="2400" b="1" dirty="0">
                <a:solidFill>
                  <a:srgbClr val="0070C0"/>
                </a:solidFill>
                <a:cs typeface="DBS-David" pitchFamily="2" charset="-79"/>
              </a:rPr>
              <a:t>האם יהודים דתיים שאפו בכל הדורות להקים מדינה לעצמם?</a:t>
            </a:r>
          </a:p>
          <a:p>
            <a:r>
              <a:rPr lang="he-IL" sz="2400" b="1" dirty="0">
                <a:solidFill>
                  <a:srgbClr val="0070C0"/>
                </a:solidFill>
                <a:cs typeface="DBS-David" pitchFamily="2" charset="-79"/>
              </a:rPr>
              <a:t>למה חילונים הקימו את המדינה?</a:t>
            </a:r>
          </a:p>
          <a:p>
            <a:endParaRPr lang="he-IL" dirty="0"/>
          </a:p>
          <a:p>
            <a:endParaRPr lang="he-IL" dirty="0"/>
          </a:p>
        </p:txBody>
      </p:sp>
      <p:pic>
        <p:nvPicPr>
          <p:cNvPr id="1026" name="Picture 2" descr="אנו מכריזים בזאת: כך נרקמה מגילת העצמאות – מקור ראשון">
            <a:extLst>
              <a:ext uri="{FF2B5EF4-FFF2-40B4-BE49-F238E27FC236}">
                <a16:creationId xmlns:a16="http://schemas.microsoft.com/office/drawing/2014/main" id="{598FB1AF-2209-4452-A222-582F6CD9DE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891" r="32916" b="1"/>
          <a:stretch/>
        </p:blipFill>
        <p:spPr bwMode="auto">
          <a:xfrm>
            <a:off x="677334" y="2159331"/>
            <a:ext cx="3144597" cy="3882362"/>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590663" y="6041362"/>
            <a:ext cx="683339" cy="365125"/>
          </a:xfrm>
        </p:spPr>
        <p:txBody>
          <a:bodyPr>
            <a:normAutofit/>
          </a:bodyPr>
          <a:lstStyle/>
          <a:p>
            <a:pPr marL="0" marR="0" lvl="0" indent="0" algn="r" defTabSz="914400" rtl="1" eaLnBrk="1" fontAlgn="auto" latinLnBrk="0" hangingPunct="1">
              <a:lnSpc>
                <a:spcPct val="100000"/>
              </a:lnSpc>
              <a:spcBef>
                <a:spcPts val="0"/>
              </a:spcBef>
              <a:spcAft>
                <a:spcPts val="60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600"/>
                </a:spcAft>
                <a:buClrTx/>
                <a:buSzTx/>
                <a:buFontTx/>
                <a:buNone/>
                <a:tabLst/>
                <a:defRPr/>
              </a:pPr>
              <a:t>3</a:t>
            </a:fld>
            <a:endParaRPr kumimoji="0" lang="en-US" sz="1200" b="1" i="0" u="none" strike="noStrike" kern="1200" cap="none" spc="0" normalizeH="0" baseline="0" noProof="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20600023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1C423B-5154-8A63-0321-9019C6EFF717}"/>
              </a:ext>
            </a:extLst>
          </p:cNvPr>
          <p:cNvSpPr>
            <a:spLocks noGrp="1"/>
          </p:cNvSpPr>
          <p:nvPr>
            <p:ph type="title"/>
          </p:nvPr>
        </p:nvSpPr>
        <p:spPr/>
        <p:txBody>
          <a:bodyPr/>
          <a:lstStyle/>
          <a:p>
            <a:r>
              <a:rPr lang="he-IL" dirty="0"/>
              <a:t>אמצעי לקיום התורה</a:t>
            </a:r>
          </a:p>
        </p:txBody>
      </p:sp>
      <p:sp>
        <p:nvSpPr>
          <p:cNvPr id="3" name="מציין מיקום תוכן 2">
            <a:extLst>
              <a:ext uri="{FF2B5EF4-FFF2-40B4-BE49-F238E27FC236}">
                <a16:creationId xmlns:a16="http://schemas.microsoft.com/office/drawing/2014/main" id="{85BDA328-99EA-F7A1-C147-94B6459B0DC7}"/>
              </a:ext>
            </a:extLst>
          </p:cNvPr>
          <p:cNvSpPr>
            <a:spLocks noGrp="1"/>
          </p:cNvSpPr>
          <p:nvPr>
            <p:ph idx="1"/>
          </p:nvPr>
        </p:nvSpPr>
        <p:spPr/>
        <p:txBody>
          <a:bodyPr>
            <a:normAutofit/>
          </a:bodyPr>
          <a:lstStyle/>
          <a:p>
            <a:r>
              <a:rPr lang="he-IL" dirty="0"/>
              <a:t> תפיסה כזו, הרואה במדינה אמצעי, ולא מטרה, היא תפיסתו של הרב שמשון רפאל הירש (אגרות צפון, מכתב ה):</a:t>
            </a:r>
          </a:p>
          <a:p>
            <a:r>
              <a:rPr lang="he-IL" dirty="0">
                <a:solidFill>
                  <a:srgbClr val="0070C0"/>
                </a:solidFill>
              </a:rPr>
              <a:t>... התורה ומילוי רצון ה' הם יסוד חייו (של העם יהודי), הקרקע מתחת רגליו ומטרת קיומו, ועל כן אין לאומיותו תלויה בגורמים חולפים, ואין אלה משמשים תנאים הכרחיים לה. אבל על עם ישראל הוטל להתייצב כעם בין העמים, ובתור עם להראות לכל העמים שה' הוא השליט בעולמו, הטוב והמטיב לכל העולם כולו; שאם רק נתמסר למלאות את רצונו בחיינו, נקבל מידיו בשפע רב את אותם האמצעים שבני האדם רואים בהם ברכה, שהתמסרותנו לעבודת ה' יכולה לשמש יסוד איתן לכונן עליו את חיינו.</a:t>
            </a:r>
          </a:p>
          <a:p>
            <a:r>
              <a:rPr lang="he-IL" dirty="0">
                <a:solidFill>
                  <a:srgbClr val="0070C0"/>
                </a:solidFill>
              </a:rPr>
              <a:t>ישראל רכש לו אמנם ארץ והקים לו ממלכה, אבל אלה לא עמדו כמטרה לנגד עיניו, אלא כאמצעים הדרושים לו כדי לקיים את מצוות התורה; ועל כן פריחת ארצו וקיום ממלכתו תלויים רק בשמירת התורה.</a:t>
            </a:r>
          </a:p>
          <a:p>
            <a:r>
              <a:rPr lang="he-IL" dirty="0"/>
              <a:t>ואכן, לפי השקפה זו, כאשר השלטון מושתת על ערכי דמוקרטיה, והרוב במדינה אינו אמון על קיום מצוות, ומוסדות הממשל אינם דואגים אך ורק לחינוך נאות, לקיום מצוות וללימוד תורה, אלא גם לצרכים של ציבור "אחר" - ובין השאר מבצעים פעולות שאינן עולות בקנה אחר עם הנדרש ע"פ ההלכה</a:t>
            </a:r>
          </a:p>
          <a:p>
            <a:r>
              <a:rPr lang="he-IL" dirty="0"/>
              <a:t> - אזי אין כל מקום לקיומה של מדינה זו, </a:t>
            </a:r>
            <a:r>
              <a:rPr lang="he-IL" b="1" dirty="0"/>
              <a:t>ועדיף עליה חיים בצל הגויים</a:t>
            </a:r>
            <a:r>
              <a:rPr lang="he-IL" dirty="0"/>
              <a:t>, כאשר הם אלה הדואגים לכבישים ולגשרים, ולשאר הצרכים החומריים של התושבים, ולנו, ליהודים, מאפשרים - ולעתים אפילו מספקים - את כל הדרוש לנו לקיום החיים הרוחניים שלנו.</a:t>
            </a:r>
          </a:p>
        </p:txBody>
      </p:sp>
      <p:sp>
        <p:nvSpPr>
          <p:cNvPr id="4" name="מציין מיקום של מספר שקופית 3">
            <a:extLst>
              <a:ext uri="{FF2B5EF4-FFF2-40B4-BE49-F238E27FC236}">
                <a16:creationId xmlns:a16="http://schemas.microsoft.com/office/drawing/2014/main" id="{DD9C6095-F97B-497C-0722-1A093EFA54F4}"/>
              </a:ext>
            </a:extLst>
          </p:cNvPr>
          <p:cNvSpPr>
            <a:spLocks noGrp="1"/>
          </p:cNvSpPr>
          <p:nvPr>
            <p:ph type="sldNum" sz="quarter" idx="12"/>
          </p:nvPr>
        </p:nvSpPr>
        <p:spPr/>
        <p:txBody>
          <a:bodyPr/>
          <a:lstStyle/>
          <a:p>
            <a:fld id="{519954A3-9DFD-4C44-94BA-B95130A3BA1C}" type="slidenum">
              <a:rPr lang="en-US" smtClean="0"/>
              <a:t>4</a:t>
            </a:fld>
            <a:endParaRPr lang="en-US" dirty="0"/>
          </a:p>
        </p:txBody>
      </p:sp>
      <p:pic>
        <p:nvPicPr>
          <p:cNvPr id="1027" name="Picture 3" descr="פרטי כותר - מדינה למכירה חשבתם שישראל היא מדינה ריבונית? תחשבו שוב">
            <a:extLst>
              <a:ext uri="{FF2B5EF4-FFF2-40B4-BE49-F238E27FC236}">
                <a16:creationId xmlns:a16="http://schemas.microsoft.com/office/drawing/2014/main" id="{8FB6BFD5-6857-23AC-58ED-830A3588F5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4791" y="66344"/>
            <a:ext cx="2098192" cy="3305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694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B40DBE-6813-5D48-CD1D-DAC99BFBD1F2}"/>
              </a:ext>
            </a:extLst>
          </p:cNvPr>
          <p:cNvSpPr>
            <a:spLocks noGrp="1"/>
          </p:cNvSpPr>
          <p:nvPr>
            <p:ph type="title"/>
          </p:nvPr>
        </p:nvSpPr>
        <p:spPr/>
        <p:txBody>
          <a:bodyPr/>
          <a:lstStyle/>
          <a:p>
            <a:r>
              <a:rPr lang="he-IL" dirty="0"/>
              <a:t>חמש דרשותיו של הרב יוסף דב </a:t>
            </a:r>
            <a:r>
              <a:rPr lang="he-IL" dirty="0" err="1"/>
              <a:t>סולובייצ'יק</a:t>
            </a:r>
            <a:r>
              <a:rPr lang="he-IL" dirty="0"/>
              <a:t>:</a:t>
            </a:r>
          </a:p>
        </p:txBody>
      </p:sp>
      <p:sp>
        <p:nvSpPr>
          <p:cNvPr id="3" name="מציין מיקום תוכן 2">
            <a:extLst>
              <a:ext uri="{FF2B5EF4-FFF2-40B4-BE49-F238E27FC236}">
                <a16:creationId xmlns:a16="http://schemas.microsoft.com/office/drawing/2014/main" id="{278F3155-4381-C4CE-1855-583FFB77898B}"/>
              </a:ext>
            </a:extLst>
          </p:cNvPr>
          <p:cNvSpPr>
            <a:spLocks noGrp="1"/>
          </p:cNvSpPr>
          <p:nvPr>
            <p:ph idx="1"/>
          </p:nvPr>
        </p:nvSpPr>
        <p:spPr/>
        <p:txBody>
          <a:bodyPr/>
          <a:lstStyle/>
          <a:p>
            <a:r>
              <a:rPr lang="he-IL" b="0" i="0" dirty="0">
                <a:solidFill>
                  <a:srgbClr val="0077FF"/>
                </a:solidFill>
                <a:effectLst/>
                <a:latin typeface="Arial" panose="020B0604020202020204" pitchFamily="34" charset="0"/>
              </a:rPr>
              <a:t>אם מדינת ישראל הינה חלק מכריתת הברית </a:t>
            </a:r>
            <a:r>
              <a:rPr lang="he-IL" b="0" i="0" dirty="0" err="1">
                <a:solidFill>
                  <a:srgbClr val="0077FF"/>
                </a:solidFill>
                <a:effectLst/>
                <a:latin typeface="Arial" panose="020B0604020202020204" pitchFamily="34" charset="0"/>
              </a:rPr>
              <a:t>האלקית</a:t>
            </a:r>
            <a:r>
              <a:rPr lang="he-IL" b="0" i="0" dirty="0">
                <a:solidFill>
                  <a:srgbClr val="0077FF"/>
                </a:solidFill>
                <a:effectLst/>
                <a:latin typeface="Arial" panose="020B0604020202020204" pitchFamily="34" charset="0"/>
              </a:rPr>
              <a:t> עם אברהם, חלק מהגורל המסתורי של 'גר ותושב אנכי עמכם', אם מדינת ישראל תהיה טבעת בשרשרת הזהב של המסורה היהודית, אם היא סוללת את הדרך לאחרית הימים, כל </a:t>
            </a:r>
            <a:r>
              <a:rPr lang="he-IL" b="0" i="0" dirty="0" err="1">
                <a:solidFill>
                  <a:srgbClr val="0077FF"/>
                </a:solidFill>
                <a:effectLst/>
                <a:latin typeface="Arial" panose="020B0604020202020204" pitchFamily="34" charset="0"/>
              </a:rPr>
              <a:t>הקרבנות</a:t>
            </a:r>
            <a:r>
              <a:rPr lang="he-IL" b="0" i="0" dirty="0">
                <a:solidFill>
                  <a:srgbClr val="0077FF"/>
                </a:solidFill>
                <a:effectLst/>
                <a:latin typeface="Arial" panose="020B0604020202020204" pitchFamily="34" charset="0"/>
              </a:rPr>
              <a:t> כדאיים, כל המזבחות שבנינו כדי לייסד את מדינת ישראל קדושים ויקרים - '</a:t>
            </a:r>
            <a:r>
              <a:rPr lang="he-IL" b="0" i="0" dirty="0" err="1">
                <a:solidFill>
                  <a:srgbClr val="0077FF"/>
                </a:solidFill>
                <a:effectLst/>
                <a:latin typeface="Arial" panose="020B0604020202020204" pitchFamily="34" charset="0"/>
              </a:rPr>
              <a:t>ויבן</a:t>
            </a:r>
            <a:r>
              <a:rPr lang="he-IL" b="0" i="0" dirty="0">
                <a:solidFill>
                  <a:srgbClr val="0077FF"/>
                </a:solidFill>
                <a:effectLst/>
                <a:latin typeface="Arial" panose="020B0604020202020204" pitchFamily="34" charset="0"/>
              </a:rPr>
              <a:t> שם מזבח ויקרא בשם ה'". </a:t>
            </a:r>
          </a:p>
          <a:p>
            <a:r>
              <a:rPr lang="he-IL" b="0" i="0" dirty="0">
                <a:solidFill>
                  <a:srgbClr val="0077FF"/>
                </a:solidFill>
                <a:effectLst/>
                <a:latin typeface="Arial" panose="020B0604020202020204" pitchFamily="34" charset="0"/>
              </a:rPr>
              <a:t>אולם אם מדינת ישראל תיהפך לממלכה חילונית, ללא תורה, ללא קדושה, ללא שבת, ללא חינוך דתי, ללא טהרת המשפחה; מדינה בה נשחק הייחוד היהודי - המחיר שאנו משלמים עבורה בדם ודמעות גדול יותר מדי. בכלל, כאמור לעיל, אם המדינה משליכה את הסיסמה של 'גר אנכי עמכם' ומסתפקת בפרזה של 'תושב אנכי עמכם', אינני יכול להסביר את חשיבותה לא לנכרים ולא ליהודים.</a:t>
            </a:r>
          </a:p>
          <a:p>
            <a:endParaRPr lang="he-IL" dirty="0"/>
          </a:p>
        </p:txBody>
      </p:sp>
      <p:sp>
        <p:nvSpPr>
          <p:cNvPr id="4" name="מציין מיקום של מספר שקופית 3">
            <a:extLst>
              <a:ext uri="{FF2B5EF4-FFF2-40B4-BE49-F238E27FC236}">
                <a16:creationId xmlns:a16="http://schemas.microsoft.com/office/drawing/2014/main" id="{6A4683C0-2026-27D7-4EA5-91D76ACD481B}"/>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1032871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38A1A0-3B40-B6E2-BCDB-198FEC6B7A5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110F0FE1-8E40-8C23-5308-4BD9BD32D150}"/>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BE1745E-75AB-7DB4-C85F-266E3DC8B095}"/>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6" name="תמונה 5">
            <a:extLst>
              <a:ext uri="{FF2B5EF4-FFF2-40B4-BE49-F238E27FC236}">
                <a16:creationId xmlns:a16="http://schemas.microsoft.com/office/drawing/2014/main" id="{45DA1610-D343-9366-F48D-0C575E42729C}"/>
              </a:ext>
            </a:extLst>
          </p:cNvPr>
          <p:cNvPicPr>
            <a:picLocks noChangeAspect="1"/>
          </p:cNvPicPr>
          <p:nvPr/>
        </p:nvPicPr>
        <p:blipFill>
          <a:blip r:embed="rId2"/>
          <a:stretch>
            <a:fillRect/>
          </a:stretch>
        </p:blipFill>
        <p:spPr>
          <a:xfrm>
            <a:off x="698760" y="0"/>
            <a:ext cx="9029290" cy="6858000"/>
          </a:xfrm>
          <a:prstGeom prst="rect">
            <a:avLst/>
          </a:prstGeom>
        </p:spPr>
      </p:pic>
      <p:pic>
        <p:nvPicPr>
          <p:cNvPr id="6146" name="Picture 2" descr="הרב נריה - תנועת בני עקיבא בישראל">
            <a:extLst>
              <a:ext uri="{FF2B5EF4-FFF2-40B4-BE49-F238E27FC236}">
                <a16:creationId xmlns:a16="http://schemas.microsoft.com/office/drawing/2014/main" id="{8B808582-99DF-DEAB-29CC-8098603D2E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4468" y="0"/>
            <a:ext cx="1724025" cy="265747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כאן הכל התחיל - על דרכו החינוכית של הרב נריה - כיפה">
            <a:extLst>
              <a:ext uri="{FF2B5EF4-FFF2-40B4-BE49-F238E27FC236}">
                <a16:creationId xmlns:a16="http://schemas.microsoft.com/office/drawing/2014/main" id="{811C8775-E795-1E08-6258-F7227A9033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32698"/>
            <a:ext cx="2847975" cy="1609725"/>
          </a:xfrm>
          <a:prstGeom prst="rect">
            <a:avLst/>
          </a:prstGeom>
          <a:noFill/>
          <a:extLst>
            <a:ext uri="{909E8E84-426E-40DD-AFC4-6F175D3DCCD1}">
              <a14:hiddenFill xmlns:a14="http://schemas.microsoft.com/office/drawing/2010/main">
                <a:solidFill>
                  <a:srgbClr val="FFFFFF"/>
                </a:solidFill>
              </a14:hiddenFill>
            </a:ext>
          </a:extLst>
        </p:spPr>
      </p:pic>
      <p:pic>
        <p:nvPicPr>
          <p:cNvPr id="8" name="תמונה 7">
            <a:extLst>
              <a:ext uri="{FF2B5EF4-FFF2-40B4-BE49-F238E27FC236}">
                <a16:creationId xmlns:a16="http://schemas.microsoft.com/office/drawing/2014/main" id="{83D8E13D-0D5C-7C68-2D34-E46FF2FDBBD5}"/>
              </a:ext>
            </a:extLst>
          </p:cNvPr>
          <p:cNvPicPr>
            <a:picLocks noChangeAspect="1"/>
          </p:cNvPicPr>
          <p:nvPr/>
        </p:nvPicPr>
        <p:blipFill>
          <a:blip r:embed="rId5"/>
          <a:stretch>
            <a:fillRect/>
          </a:stretch>
        </p:blipFill>
        <p:spPr>
          <a:xfrm>
            <a:off x="0" y="2089951"/>
            <a:ext cx="12192000" cy="2678097"/>
          </a:xfrm>
          <a:prstGeom prst="rect">
            <a:avLst/>
          </a:prstGeom>
        </p:spPr>
      </p:pic>
    </p:spTree>
    <p:extLst>
      <p:ext uri="{BB962C8B-B14F-4D97-AF65-F5344CB8AC3E}">
        <p14:creationId xmlns:p14="http://schemas.microsoft.com/office/powerpoint/2010/main" val="238142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FF1F4F2-0EEC-1B23-D248-0F39BBAE7EDF}"/>
              </a:ext>
            </a:extLst>
          </p:cNvPr>
          <p:cNvSpPr>
            <a:spLocks noGrp="1"/>
          </p:cNvSpPr>
          <p:nvPr>
            <p:ph type="title"/>
          </p:nvPr>
        </p:nvSpPr>
        <p:spPr/>
        <p:txBody>
          <a:bodyPr/>
          <a:lstStyle/>
          <a:p>
            <a:r>
              <a:rPr lang="he-IL" dirty="0"/>
              <a:t>היחס הכפול של החרדים למדינה </a:t>
            </a:r>
          </a:p>
        </p:txBody>
      </p:sp>
      <p:sp>
        <p:nvSpPr>
          <p:cNvPr id="3" name="מציין מיקום תוכן 2">
            <a:extLst>
              <a:ext uri="{FF2B5EF4-FFF2-40B4-BE49-F238E27FC236}">
                <a16:creationId xmlns:a16="http://schemas.microsoft.com/office/drawing/2014/main" id="{ECE91FBE-62DE-9DD3-A86D-A8E45A89F2B6}"/>
              </a:ext>
            </a:extLst>
          </p:cNvPr>
          <p:cNvSpPr>
            <a:spLocks noGrp="1"/>
          </p:cNvSpPr>
          <p:nvPr>
            <p:ph idx="1"/>
          </p:nvPr>
        </p:nvSpPr>
        <p:spPr/>
        <p:txBody>
          <a:bodyPr/>
          <a:lstStyle/>
          <a:p>
            <a:r>
              <a:rPr lang="he-IL" b="0" i="0" dirty="0">
                <a:solidFill>
                  <a:srgbClr val="3B3B3B"/>
                </a:solidFill>
                <a:effectLst/>
                <a:latin typeface="almoni"/>
              </a:rPr>
              <a:t>דומני כי היחס הכפול של החרדים למדינה משקף מורכבות פנימית של האידאולוגיה החרדית. </a:t>
            </a:r>
          </a:p>
          <a:p>
            <a:r>
              <a:rPr lang="he-IL" b="0" i="0" dirty="0">
                <a:solidFill>
                  <a:srgbClr val="3B3B3B"/>
                </a:solidFill>
                <a:effectLst/>
                <a:latin typeface="almoni"/>
              </a:rPr>
              <a:t>מצד אחד, הציבור החרדי רואה בקיומה של המדינה היהודית משהו בעל משקל יהודי משמעותי. הקמת המדינה, ביחוד לאחר השואה, </a:t>
            </a:r>
            <a:r>
              <a:rPr lang="he-IL" b="0" i="0" dirty="0" err="1">
                <a:solidFill>
                  <a:srgbClr val="3B3B3B"/>
                </a:solidFill>
                <a:effectLst/>
                <a:latin typeface="almoni"/>
              </a:rPr>
              <a:t>היתה</a:t>
            </a:r>
            <a:r>
              <a:rPr lang="he-IL" b="0" i="0" dirty="0">
                <a:solidFill>
                  <a:srgbClr val="3B3B3B"/>
                </a:solidFill>
                <a:effectLst/>
                <a:latin typeface="almoni"/>
              </a:rPr>
              <a:t> בשורה גדולה לעם ישראל, בשורה יהודית ודתית. בדומה לכך, חווית החיים של האדם החרדי בארץ היא חוויה שיש בה שותפות ותחושה כללית של ביתיות. החרדי אינו מרגיש בגלות בארץ. אפילו החרדים האנטי-ציוניים ביותר מרגישים בארץ יותר בבית </a:t>
            </a:r>
            <a:r>
              <a:rPr lang="he-IL" b="0" i="0" dirty="0" err="1">
                <a:solidFill>
                  <a:srgbClr val="3B3B3B"/>
                </a:solidFill>
                <a:effectLst/>
                <a:latin typeface="almoni"/>
              </a:rPr>
              <a:t>מבלונדון</a:t>
            </a:r>
            <a:r>
              <a:rPr lang="he-IL" b="0" i="0" dirty="0">
                <a:solidFill>
                  <a:srgbClr val="3B3B3B"/>
                </a:solidFill>
                <a:effectLst/>
                <a:latin typeface="almoni"/>
              </a:rPr>
              <a:t> או בניו-יורק. </a:t>
            </a:r>
          </a:p>
          <a:p>
            <a:r>
              <a:rPr lang="he-IL" b="0" i="0" dirty="0">
                <a:solidFill>
                  <a:srgbClr val="3B3B3B"/>
                </a:solidFill>
                <a:effectLst/>
                <a:latin typeface="almoni"/>
              </a:rPr>
              <a:t>מצד שני, דווקא קרבה זו מולידה תחושה עזה של ניכור בשל הצביון החילוני של המדינה. בה במידה שהמדינה היא בעלת משמעות עבור היהודי החרדי, מתעצמת הרתיעה והסלידה שלו מטקסים ממלכתיים זרים. הם זרים לרוחו ולשפתו, ופעמים רבות אף לאמונתו. כמו כן, הציבור החרדי מרגיש שהקול היהודי המסורתי מודר ומושתק על ידי קברניטי המדינה, והדבר מוליד אצלו תחושה של "לא אל הנער הזה התפללתי". השלילה האידאולוגית של המדינה אינה אפוא שלילה קרה; יש בה אכזבה וזעם ואולי אף תחושת בגידה.</a:t>
            </a:r>
          </a:p>
          <a:p>
            <a:r>
              <a:rPr lang="he-IL" b="0" i="0" dirty="0">
                <a:solidFill>
                  <a:srgbClr val="3B3B3B"/>
                </a:solidFill>
                <a:effectLst/>
                <a:latin typeface="almoni"/>
              </a:rPr>
              <a:t>כללו של דבר, השניות ביחסו של החרדי למדינה היא תוצר של חוסר יכולת להכיל את חילוניותה של המדינה היהודית. כשם שהחילונים לא הצליחו עד היום להחליט כיצד יכולה מדינה להיות גם דמוקרטית וגם יהודית, כך החרדים אינם מצליחים להתמודד עם העובדה שהמדינה היא בו זמנית יהודית וחילונית.</a:t>
            </a:r>
            <a:endParaRPr lang="he-IL" dirty="0"/>
          </a:p>
        </p:txBody>
      </p:sp>
      <p:sp>
        <p:nvSpPr>
          <p:cNvPr id="4" name="מציין מיקום של מספר שקופית 3">
            <a:extLst>
              <a:ext uri="{FF2B5EF4-FFF2-40B4-BE49-F238E27FC236}">
                <a16:creationId xmlns:a16="http://schemas.microsoft.com/office/drawing/2014/main" id="{C80689BE-6B05-402F-94D1-0883F8394BFE}"/>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402239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מדינה יהודית</a:t>
            </a:r>
            <a:br>
              <a:rPr lang="he-IL" b="1" dirty="0">
                <a:solidFill>
                  <a:srgbClr val="FF66FF"/>
                </a:solidFill>
                <a:highlight>
                  <a:srgbClr val="FFFF00"/>
                </a:highlight>
              </a:rPr>
            </a:br>
            <a:r>
              <a:rPr lang="he-IL" b="1" dirty="0">
                <a:solidFill>
                  <a:srgbClr val="FF66FF"/>
                </a:solidFill>
                <a:highlight>
                  <a:srgbClr val="FFFF00"/>
                </a:highlight>
              </a:rPr>
              <a:t>האם זה </a:t>
            </a:r>
            <a:r>
              <a:rPr lang="he-IL" b="1" dirty="0" err="1">
                <a:solidFill>
                  <a:srgbClr val="FF66FF"/>
                </a:solidFill>
                <a:highlight>
                  <a:srgbClr val="FFFF00"/>
                </a:highlight>
              </a:rPr>
              <a:t>חזון</a:t>
            </a:r>
            <a:r>
              <a:rPr lang="he-IL" b="1" dirty="0">
                <a:solidFill>
                  <a:srgbClr val="FF66FF"/>
                </a:solidFill>
                <a:highlight>
                  <a:srgbClr val="FFFF00"/>
                </a:highlight>
              </a:rPr>
              <a:t> של יהודי?</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האם יש מצווה להקים מדינה</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0CA20A1-E7C3-450A-A92A-ECBF97E20AEA}"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8</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12198818"/>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2849562" y="609600"/>
            <a:ext cx="6424440" cy="1320800"/>
          </a:xfrm>
        </p:spPr>
        <p:txBody>
          <a:bodyPr>
            <a:normAutofit/>
          </a:bodyPr>
          <a:lstStyle/>
          <a:p>
            <a:r>
              <a:rPr lang="he-IL" b="1" dirty="0"/>
              <a:t>מצוות ירושת הארץ</a:t>
            </a:r>
            <a:br>
              <a:rPr lang="en-US" dirty="0"/>
            </a:br>
            <a:endParaRPr lang="he-IL" dirty="0"/>
          </a:p>
        </p:txBody>
      </p:sp>
      <p:sp>
        <p:nvSpPr>
          <p:cNvPr id="2058" name="Isosceles Triangle 2054">
            <a:extLst>
              <a:ext uri="{FF2B5EF4-FFF2-40B4-BE49-F238E27FC236}">
                <a16:creationId xmlns:a16="http://schemas.microsoft.com/office/drawing/2014/main" id="{9F8803AC-EE0E-40C2-AD46-FD84FAD82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916" y="3822970"/>
            <a:ext cx="496112" cy="2918298"/>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rebuchet MS" panose="020B0603020202020204"/>
              <a:ea typeface="+mn-ea"/>
              <a:cs typeface="Gisha" panose="020B0502040204020203" pitchFamily="34" charset="-79"/>
            </a:endParaRPr>
          </a:p>
        </p:txBody>
      </p:sp>
      <p:pic>
        <p:nvPicPr>
          <p:cNvPr id="2050" name="Picture 2" descr="מפות עבריות של ארץ ישראל מתחילת המאה ה-20">
            <a:extLst>
              <a:ext uri="{FF2B5EF4-FFF2-40B4-BE49-F238E27FC236}">
                <a16:creationId xmlns:a16="http://schemas.microsoft.com/office/drawing/2014/main" id="{DE72AF86-258D-1CE0-B460-F488DCCBFA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400" r="12691" b="-1"/>
          <a:stretch/>
        </p:blipFill>
        <p:spPr bwMode="auto">
          <a:xfrm>
            <a:off x="20" y="1"/>
            <a:ext cx="2734036" cy="6858000"/>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a:noFill/>
          <a:extLst>
            <a:ext uri="{909E8E84-426E-40DD-AFC4-6F175D3DCCD1}">
              <a14:hiddenFill xmlns:a14="http://schemas.microsoft.com/office/drawing/2010/main">
                <a:solidFill>
                  <a:srgbClr val="FFFFFF"/>
                </a:solidFill>
              </a14:hiddenFill>
            </a:ext>
          </a:extLst>
        </p:spPr>
      </p:pic>
      <p:sp>
        <p:nvSpPr>
          <p:cNvPr id="2057" name="Isosceles Triangle 2056">
            <a:extLst>
              <a:ext uri="{FF2B5EF4-FFF2-40B4-BE49-F238E27FC236}">
                <a16:creationId xmlns:a16="http://schemas.microsoft.com/office/drawing/2014/main" id="{051A3413-562D-435C-AAE4-56808F0CB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rebuchet MS" panose="020B0603020202020204"/>
              <a:ea typeface="+mn-ea"/>
              <a:cs typeface="Gisha" panose="020B0502040204020203" pitchFamily="34" charset="-79"/>
            </a:endParaRP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2849562" y="2160589"/>
            <a:ext cx="6424440" cy="3880773"/>
          </a:xfrm>
        </p:spPr>
        <p:txBody>
          <a:bodyPr>
            <a:normAutofit fontScale="92500"/>
          </a:bodyPr>
          <a:lstStyle/>
          <a:p>
            <a:r>
              <a:rPr lang="he-IL" sz="2400" dirty="0">
                <a:solidFill>
                  <a:srgbClr val="0070C0"/>
                </a:solidFill>
                <a:cs typeface="DBS-David" pitchFamily="2" charset="-79"/>
              </a:rPr>
              <a:t>מצוות ישי</a:t>
            </a:r>
            <a:r>
              <a:rPr lang="he-IL" sz="2600" dirty="0">
                <a:solidFill>
                  <a:srgbClr val="0070C0"/>
                </a:solidFill>
                <a:cs typeface="DBS-David" pitchFamily="2" charset="-79"/>
              </a:rPr>
              <a:t>בת</a:t>
            </a:r>
            <a:r>
              <a:rPr lang="he-IL" sz="2400" dirty="0">
                <a:solidFill>
                  <a:srgbClr val="0070C0"/>
                </a:solidFill>
                <a:cs typeface="DBS-David" pitchFamily="2" charset="-79"/>
              </a:rPr>
              <a:t> ארץ ישראל מתחלקת לשלושה חלקים: </a:t>
            </a:r>
          </a:p>
          <a:p>
            <a:r>
              <a:rPr lang="he-IL" sz="2400" dirty="0">
                <a:solidFill>
                  <a:srgbClr val="0070C0"/>
                </a:solidFill>
                <a:cs typeface="DBS-David" pitchFamily="2" charset="-79"/>
              </a:rPr>
              <a:t>א. מצוות </a:t>
            </a:r>
            <a:r>
              <a:rPr lang="he-IL" sz="2400" b="1" dirty="0">
                <a:solidFill>
                  <a:srgbClr val="0070C0"/>
                </a:solidFill>
                <a:highlight>
                  <a:srgbClr val="FFFF00"/>
                </a:highlight>
                <a:cs typeface="DBS-David" pitchFamily="2" charset="-79"/>
              </a:rPr>
              <a:t>ישיבת ארץ ישראל </a:t>
            </a:r>
            <a:r>
              <a:rPr lang="he-IL" sz="2400" dirty="0">
                <a:solidFill>
                  <a:srgbClr val="0070C0"/>
                </a:solidFill>
                <a:cs typeface="DBS-David" pitchFamily="2" charset="-79"/>
              </a:rPr>
              <a:t>– מצווה על כל יהודי ויהודי לשבת בארצנו הקדושה. </a:t>
            </a:r>
          </a:p>
          <a:p>
            <a:r>
              <a:rPr lang="he-IL" sz="2400" dirty="0">
                <a:solidFill>
                  <a:srgbClr val="0070C0"/>
                </a:solidFill>
                <a:cs typeface="DBS-David" pitchFamily="2" charset="-79"/>
              </a:rPr>
              <a:t>ב. מצוות </a:t>
            </a:r>
            <a:r>
              <a:rPr lang="he-IL" sz="2400" b="1" dirty="0">
                <a:solidFill>
                  <a:srgbClr val="0070C0"/>
                </a:solidFill>
                <a:highlight>
                  <a:srgbClr val="FFFF00"/>
                </a:highlight>
                <a:cs typeface="DBS-David" pitchFamily="2" charset="-79"/>
              </a:rPr>
              <a:t>ישוב ארץ ישראל </a:t>
            </a:r>
            <a:r>
              <a:rPr lang="he-IL" sz="2400" dirty="0">
                <a:solidFill>
                  <a:srgbClr val="0070C0"/>
                </a:solidFill>
                <a:cs typeface="DBS-David" pitchFamily="2" charset="-79"/>
              </a:rPr>
              <a:t>– מצווה לדאוג שארץ ישראל תהיה מיושבת, גם אדם הגר לצערנו </a:t>
            </a:r>
            <a:r>
              <a:rPr lang="he-IL" sz="2400" dirty="0" err="1">
                <a:solidFill>
                  <a:srgbClr val="0070C0"/>
                </a:solidFill>
                <a:cs typeface="DBS-David" pitchFamily="2" charset="-79"/>
              </a:rPr>
              <a:t>בחו</a:t>
            </a:r>
            <a:r>
              <a:rPr lang="he-IL" sz="2400" dirty="0">
                <a:solidFill>
                  <a:srgbClr val="0070C0"/>
                </a:solidFill>
                <a:cs typeface="DBS-David" pitchFamily="2" charset="-79"/>
              </a:rPr>
              <a:t>''ל מצווה עליו לדאוג ליישב את ארץ ישראל בבתים עצים וכל דבר הגורם לישוב הארץ. </a:t>
            </a:r>
          </a:p>
          <a:p>
            <a:r>
              <a:rPr lang="he-IL" sz="2400" dirty="0">
                <a:solidFill>
                  <a:srgbClr val="0070C0"/>
                </a:solidFill>
                <a:cs typeface="DBS-David" pitchFamily="2" charset="-79"/>
              </a:rPr>
              <a:t>ג. מצווה להשתדל שארץ ישראל תהיה בבעלות יהודית – </a:t>
            </a:r>
            <a:r>
              <a:rPr lang="he-IL" sz="2400" dirty="0">
                <a:solidFill>
                  <a:srgbClr val="0070C0"/>
                </a:solidFill>
                <a:highlight>
                  <a:srgbClr val="FFFF00"/>
                </a:highlight>
                <a:cs typeface="DBS-David" pitchFamily="2" charset="-79"/>
              </a:rPr>
              <a:t>ירושת הארץ</a:t>
            </a:r>
            <a:r>
              <a:rPr lang="he-IL" sz="2400" dirty="0">
                <a:solidFill>
                  <a:srgbClr val="0070C0"/>
                </a:solidFill>
                <a:cs typeface="DBS-David" pitchFamily="2" charset="-79"/>
              </a:rPr>
              <a:t>. </a:t>
            </a:r>
            <a:endParaRPr lang="en-US" sz="2400" dirty="0">
              <a:solidFill>
                <a:srgbClr val="0070C0"/>
              </a:solidFill>
              <a:cs typeface="DBS-David" pitchFamily="2" charset="-79"/>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590663" y="6041362"/>
            <a:ext cx="683339" cy="365125"/>
          </a:xfrm>
        </p:spPr>
        <p:txBody>
          <a:bodyPr>
            <a:normAutofit/>
          </a:bodyPr>
          <a:lstStyle/>
          <a:p>
            <a:pPr marL="0" marR="0" lvl="0" indent="0" algn="r" defTabSz="914400" rtl="1" eaLnBrk="1" fontAlgn="auto" latinLnBrk="0" hangingPunct="1">
              <a:lnSpc>
                <a:spcPct val="100000"/>
              </a:lnSpc>
              <a:spcBef>
                <a:spcPts val="0"/>
              </a:spcBef>
              <a:spcAft>
                <a:spcPts val="60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600"/>
                </a:spcAft>
                <a:buClrTx/>
                <a:buSzTx/>
                <a:buFontTx/>
                <a:buNone/>
                <a:tabLst/>
                <a:defRPr/>
              </a:pPr>
              <a:t>9</a:t>
            </a:fld>
            <a:endParaRPr kumimoji="0" lang="en-US" sz="1200" b="1" i="0" u="none" strike="noStrike" kern="1200" cap="none" spc="0" normalizeH="0" baseline="0" noProof="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0248627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DCF8DE-FEF3-87D2-CDD2-DE50829E7D4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7067D64-D088-F8DB-5B3E-D269106039FD}"/>
              </a:ext>
            </a:extLst>
          </p:cNvPr>
          <p:cNvSpPr>
            <a:spLocks noGrp="1"/>
          </p:cNvSpPr>
          <p:nvPr>
            <p:ph type="title"/>
          </p:nvPr>
        </p:nvSpPr>
        <p:spPr>
          <a:xfrm>
            <a:off x="5536734" y="609600"/>
            <a:ext cx="3737268" cy="1320800"/>
          </a:xfrm>
        </p:spPr>
        <p:txBody>
          <a:bodyPr>
            <a:normAutofit/>
          </a:bodyPr>
          <a:lstStyle/>
          <a:p>
            <a:pPr>
              <a:lnSpc>
                <a:spcPct val="90000"/>
              </a:lnSpc>
            </a:pPr>
            <a:r>
              <a:rPr lang="he-IL" sz="3400" b="1"/>
              <a:t>מצוות ירושת הארץ</a:t>
            </a:r>
            <a:br>
              <a:rPr lang="en-US" sz="3400"/>
            </a:br>
            <a:endParaRPr lang="he-IL" sz="3400"/>
          </a:p>
        </p:txBody>
      </p:sp>
      <p:sp>
        <p:nvSpPr>
          <p:cNvPr id="3" name="מציין מיקום תוכן 2">
            <a:extLst>
              <a:ext uri="{FF2B5EF4-FFF2-40B4-BE49-F238E27FC236}">
                <a16:creationId xmlns:a16="http://schemas.microsoft.com/office/drawing/2014/main" id="{E59D5CA9-D212-5F9F-7655-540086365A80}"/>
              </a:ext>
            </a:extLst>
          </p:cNvPr>
          <p:cNvSpPr>
            <a:spLocks noGrp="1"/>
          </p:cNvSpPr>
          <p:nvPr>
            <p:ph idx="1"/>
          </p:nvPr>
        </p:nvSpPr>
        <p:spPr>
          <a:xfrm>
            <a:off x="5209563" y="2160589"/>
            <a:ext cx="5275557" cy="3880773"/>
          </a:xfrm>
        </p:spPr>
        <p:txBody>
          <a:bodyPr>
            <a:normAutofit lnSpcReduction="10000"/>
          </a:bodyPr>
          <a:lstStyle/>
          <a:p>
            <a:r>
              <a:rPr lang="he-IL" sz="2400" dirty="0">
                <a:solidFill>
                  <a:srgbClr val="0070C0"/>
                </a:solidFill>
                <a:cs typeface="DBS-David" pitchFamily="2" charset="-79"/>
              </a:rPr>
              <a:t>מצוות יישוב ארץ ישראל מחולקת לשני חלקים: </a:t>
            </a:r>
          </a:p>
          <a:p>
            <a:r>
              <a:rPr lang="he-IL" sz="2400" dirty="0">
                <a:solidFill>
                  <a:srgbClr val="0070C0"/>
                </a:solidFill>
                <a:cs typeface="DBS-David" pitchFamily="2" charset="-79"/>
              </a:rPr>
              <a:t>א. לדאוג </a:t>
            </a:r>
            <a:r>
              <a:rPr lang="he-IL" sz="2400" dirty="0">
                <a:solidFill>
                  <a:srgbClr val="0070C0"/>
                </a:solidFill>
                <a:highlight>
                  <a:srgbClr val="FFFF00"/>
                </a:highlight>
                <a:cs typeface="DBS-David" pitchFamily="2" charset="-79"/>
              </a:rPr>
              <a:t>'''שהארץ''' </a:t>
            </a:r>
            <a:r>
              <a:rPr lang="he-IL" sz="2400" dirty="0">
                <a:solidFill>
                  <a:srgbClr val="0070C0"/>
                </a:solidFill>
                <a:cs typeface="DBS-David" pitchFamily="2" charset="-79"/>
              </a:rPr>
              <a:t>תהיה מיושבת (וזה אפשר גם על ידי תמיכה כספית מחו"ל). </a:t>
            </a:r>
          </a:p>
          <a:p>
            <a:r>
              <a:rPr lang="he-IL" sz="2400" dirty="0">
                <a:solidFill>
                  <a:srgbClr val="0070C0"/>
                </a:solidFill>
                <a:cs typeface="DBS-David" pitchFamily="2" charset="-79"/>
              </a:rPr>
              <a:t>ב. לדאוג </a:t>
            </a:r>
            <a:r>
              <a:rPr lang="he-IL" sz="2400" dirty="0">
                <a:solidFill>
                  <a:srgbClr val="0070C0"/>
                </a:solidFill>
                <a:highlight>
                  <a:srgbClr val="FFFF00"/>
                </a:highlight>
                <a:cs typeface="DBS-David" pitchFamily="2" charset="-79"/>
              </a:rPr>
              <a:t>'''שהאדם''' </a:t>
            </a:r>
            <a:r>
              <a:rPr lang="he-IL" sz="2400" dirty="0">
                <a:solidFill>
                  <a:srgbClr val="0070C0"/>
                </a:solidFill>
                <a:cs typeface="DBS-David" pitchFamily="2" charset="-79"/>
              </a:rPr>
              <a:t>עצמו יהיה מיושב בארץ.</a:t>
            </a:r>
          </a:p>
          <a:p>
            <a:r>
              <a:rPr lang="he-IL" sz="2400" dirty="0">
                <a:solidFill>
                  <a:srgbClr val="0070C0"/>
                </a:solidFill>
                <a:cs typeface="DBS-David" pitchFamily="2" charset="-79"/>
              </a:rPr>
              <a:t>לכן מצווה גדולה לכל יהודי לדאוג שהוא בעצמו ישב בארץ בצורה חזקה ומיושבת </a:t>
            </a:r>
            <a:r>
              <a:rPr lang="he-IL" sz="2400" dirty="0">
                <a:solidFill>
                  <a:srgbClr val="0070C0"/>
                </a:solidFill>
                <a:highlight>
                  <a:srgbClr val="FFFF00"/>
                </a:highlight>
                <a:cs typeface="DBS-David" pitchFamily="2" charset="-79"/>
              </a:rPr>
              <a:t>על ידי קנית בית </a:t>
            </a:r>
            <a:r>
              <a:rPr lang="he-IL" sz="2400" dirty="0">
                <a:solidFill>
                  <a:srgbClr val="0070C0"/>
                </a:solidFill>
                <a:cs typeface="DBS-David" pitchFamily="2" charset="-79"/>
              </a:rPr>
              <a:t>מכספו.</a:t>
            </a:r>
          </a:p>
          <a:p>
            <a:endParaRPr lang="he-IL" sz="2400" dirty="0">
              <a:solidFill>
                <a:srgbClr val="0070C0"/>
              </a:solidFill>
              <a:cs typeface="DBS-David" pitchFamily="2" charset="-79"/>
            </a:endParaRPr>
          </a:p>
          <a:p>
            <a:endParaRPr lang="he-IL" sz="2400" dirty="0">
              <a:solidFill>
                <a:srgbClr val="0070C0"/>
              </a:solidFill>
              <a:cs typeface="DBS-David" pitchFamily="2" charset="-79"/>
            </a:endParaRPr>
          </a:p>
        </p:txBody>
      </p:sp>
      <p:pic>
        <p:nvPicPr>
          <p:cNvPr id="3077" name="Picture 5" descr="בית ראובן - ספרי אור החיים">
            <a:extLst>
              <a:ext uri="{FF2B5EF4-FFF2-40B4-BE49-F238E27FC236}">
                <a16:creationId xmlns:a16="http://schemas.microsoft.com/office/drawing/2014/main" id="{5095234C-E6FD-F929-BDFC-B5A2CDD3FC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429" r="10905"/>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3089" name="Isosceles Triangle 308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rebuchet MS" panose="020B0603020202020204"/>
              <a:ea typeface="+mn-ea"/>
              <a:cs typeface="Gisha" panose="020B0502040204020203" pitchFamily="34" charset="-79"/>
            </a:endParaRPr>
          </a:p>
        </p:txBody>
      </p:sp>
      <p:sp>
        <p:nvSpPr>
          <p:cNvPr id="4" name="מציין מיקום של מספר שקופית 3">
            <a:extLst>
              <a:ext uri="{FF2B5EF4-FFF2-40B4-BE49-F238E27FC236}">
                <a16:creationId xmlns:a16="http://schemas.microsoft.com/office/drawing/2014/main" id="{14118972-450A-FC8C-2AB3-5F0DB4558E04}"/>
              </a:ext>
            </a:extLst>
          </p:cNvPr>
          <p:cNvSpPr>
            <a:spLocks noGrp="1"/>
          </p:cNvSpPr>
          <p:nvPr>
            <p:ph type="sldNum" sz="quarter" idx="12"/>
          </p:nvPr>
        </p:nvSpPr>
        <p:spPr>
          <a:xfrm>
            <a:off x="8841996" y="6041362"/>
            <a:ext cx="432006" cy="365125"/>
          </a:xfrm>
        </p:spPr>
        <p:txBody>
          <a:bodyPr>
            <a:normAutofit/>
          </a:bodyPr>
          <a:lstStyle/>
          <a:p>
            <a:pPr marL="0" marR="0" lvl="0" indent="0" algn="r" defTabSz="914400" rtl="1" eaLnBrk="1" fontAlgn="auto" latinLnBrk="0" hangingPunct="1">
              <a:lnSpc>
                <a:spcPct val="100000"/>
              </a:lnSpc>
              <a:spcBef>
                <a:spcPts val="0"/>
              </a:spcBef>
              <a:spcAft>
                <a:spcPts val="60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600"/>
                </a:spcAft>
                <a:buClrTx/>
                <a:buSzTx/>
                <a:buFontTx/>
                <a:buNone/>
                <a:tabLst/>
                <a:defRPr/>
              </a:pPr>
              <a:t>10</a:t>
            </a:fld>
            <a:endParaRPr kumimoji="0" lang="en-US" sz="1200" b="1" i="0" u="none" strike="noStrike" kern="1200" cap="none" spc="0" normalizeH="0" baseline="0" noProof="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2240316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r>
              <a:rPr lang="he-IL" dirty="0"/>
              <a:t>גדרי המצווה של לרשת את הארץ:</a:t>
            </a:r>
            <a:br>
              <a:rPr lang="en-US"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b="1" dirty="0"/>
              <a:t>מקור המצווה:</a:t>
            </a:r>
            <a:r>
              <a:rPr lang="he-IL" dirty="0"/>
              <a:t> "דַּבֵּר אֶל בְּנֵי יִשְׂרָאֵל וְאָמַרְתָּ </a:t>
            </a:r>
            <a:r>
              <a:rPr lang="he-IL" dirty="0" err="1"/>
              <a:t>אֲלֵהֶם</a:t>
            </a:r>
            <a:r>
              <a:rPr lang="he-IL" dirty="0"/>
              <a:t> כִּי אַתֶּם עֹבְרִים אֶת הַיַּרְדֵּן אֶל אֶרֶץ כְּנָעַן: </a:t>
            </a:r>
            <a:r>
              <a:rPr lang="he-IL" b="1" dirty="0"/>
              <a:t>וְהוֹרַשְׁתֶּם אֶת כָּל יֹשְׁבֵי הָאָרֶץ</a:t>
            </a:r>
            <a:r>
              <a:rPr lang="he-IL" dirty="0"/>
              <a:t> מִפְּנֵיכֶם וְאִבַּדְתֶּם אֵת כָּל מַשְׂכִּיֹּתָם וְאֵת כָּל צַלְמֵי מַסֵּכֹתָם תְּאַבֵּדוּ וְאֵת כָּל בָּמוֹתָם תַּשְׁמִידוּ: </a:t>
            </a:r>
            <a:r>
              <a:rPr lang="he-IL" b="1" dirty="0"/>
              <a:t>וְהוֹרַשְׁתֶּם אֶת הָאָרֶץ</a:t>
            </a:r>
            <a:r>
              <a:rPr lang="he-IL" dirty="0"/>
              <a:t> וִישַׁבְתֶּם בָּהּ כִּי לָכֶם נָתַתִּי אֶת הָאָרֶץ לָרֶשֶׁת אֹתָהּ: (במדבר לג פסוקים נא – </a:t>
            </a:r>
            <a:r>
              <a:rPr lang="he-IL" dirty="0" err="1"/>
              <a:t>נג</a:t>
            </a:r>
            <a:r>
              <a:rPr lang="he-IL" dirty="0"/>
              <a:t>)".</a:t>
            </a:r>
            <a:endParaRPr lang="en-US" dirty="0"/>
          </a:p>
          <a:p>
            <a:r>
              <a:rPr lang="he-IL" dirty="0"/>
              <a:t>הציווי “והורשתם את הארץ” דומה מאד לציווי “והורשתם את יושבי הארץ” שנאמר קודם לכן, אלא שלהוריש את יושבי הארץ הכוונה היא </a:t>
            </a:r>
            <a:r>
              <a:rPr lang="he-IL" b="1" dirty="0"/>
              <a:t>לגרשם מן הארץ</a:t>
            </a:r>
            <a:r>
              <a:rPr lang="he-IL" dirty="0"/>
              <a:t>, ולהוריש את הארץ כמובן אין הכוונה לגרש אותה אלא מצווה שעם ישראל יהיה הריבון והשליט בארץ. </a:t>
            </a:r>
            <a:endParaRPr lang="en-US" dirty="0"/>
          </a:p>
          <a:p>
            <a:r>
              <a:rPr lang="he-IL" dirty="0"/>
              <a:t>על סמך פסוק זה כתב ה</a:t>
            </a:r>
            <a:r>
              <a:rPr lang="he-IL" u="sng" dirty="0">
                <a:hlinkClick r:id="rId2" tooltip="רמב&quot;ן"/>
              </a:rPr>
              <a:t>רמב"ן</a:t>
            </a:r>
            <a:r>
              <a:rPr lang="en-US" dirty="0"/>
              <a:t>:</a:t>
            </a:r>
            <a:r>
              <a:rPr lang="he-IL" dirty="0"/>
              <a:t> "נצטווינו לרשת את הארץ אשר נתן האל יתעלה לאבותינו לאברהם יצחק וליעקב, ולא </a:t>
            </a:r>
            <a:r>
              <a:rPr lang="he-IL" dirty="0" err="1"/>
              <a:t>נעזבנה</a:t>
            </a:r>
            <a:r>
              <a:rPr lang="he-IL" dirty="0"/>
              <a:t> ביד זולתנו מן האומות או לשממה".</a:t>
            </a:r>
            <a:endParaRPr lang="en-US" dirty="0"/>
          </a:p>
          <a:p>
            <a:r>
              <a:rPr lang="he-IL" dirty="0"/>
              <a:t>למצווה זו יש שני חלקים </a:t>
            </a:r>
            <a:r>
              <a:rPr lang="he-IL" b="1" dirty="0"/>
              <a:t>פרטי וציבורי</a:t>
            </a:r>
            <a:r>
              <a:rPr lang="he-IL" dirty="0"/>
              <a:t>:</a:t>
            </a:r>
            <a:endParaRPr lang="en-US" dirty="0"/>
          </a:p>
          <a:p>
            <a:r>
              <a:rPr lang="he-IL" b="1" dirty="0"/>
              <a:t>פרטי:</a:t>
            </a:r>
            <a:r>
              <a:rPr lang="he-IL" dirty="0"/>
              <a:t> מצווה על כל יהודי לקנות קרקעות מגוי, כדי לגאול את האדמה מידי </a:t>
            </a:r>
            <a:r>
              <a:rPr lang="he-IL" dirty="0" err="1"/>
              <a:t>הגוים</a:t>
            </a:r>
            <a:r>
              <a:rPr lang="he-IL" dirty="0"/>
              <a:t>. על מצווה זו נאמר בגמ' ונפסק בשולחן ערוך סימן </a:t>
            </a:r>
            <a:r>
              <a:rPr lang="he-IL" dirty="0" err="1"/>
              <a:t>שו</a:t>
            </a:r>
            <a:r>
              <a:rPr lang="he-IL" dirty="0"/>
              <a:t> סעיף יא: מותר לקנות בית בארץ ישראל מן הא"י, בשבת, וחותם ומעלה בערכאות. וכבר היה כמה פעמים שבשביל ישוב הארץ אמרו לגוי לעשות מלאכה בשבת.</a:t>
            </a:r>
            <a:endParaRPr lang="en-US" dirty="0"/>
          </a:p>
          <a:p>
            <a:r>
              <a:rPr lang="he-IL" b="1" dirty="0"/>
              <a:t>ציבורי:</a:t>
            </a:r>
            <a:r>
              <a:rPr lang="he-IL" dirty="0"/>
              <a:t> מצווה על עם ישראל לדאוג שהארץ כולה תהיה בבעלות יהודית, </a:t>
            </a:r>
            <a:r>
              <a:rPr lang="he-IL" dirty="0" err="1"/>
              <a:t>דהינו</a:t>
            </a:r>
            <a:r>
              <a:rPr lang="he-IL" dirty="0"/>
              <a:t> גם אם חלק מהקרקעות הם ברשות גוים, יש לדאוג שהשלטון עליהם יהיה של עם ישראל.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11</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5" name="Picture 2" descr="ערב ארץ ישראל – תנועת אריאל">
            <a:extLst>
              <a:ext uri="{FF2B5EF4-FFF2-40B4-BE49-F238E27FC236}">
                <a16:creationId xmlns:a16="http://schemas.microsoft.com/office/drawing/2014/main" id="{65FA77C2-30EE-892C-D3CB-EA0CEB8BC8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2625" y="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9654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40E272-031F-A250-74B1-311CF7D4A425}"/>
              </a:ext>
            </a:extLst>
          </p:cNvPr>
          <p:cNvSpPr>
            <a:spLocks noGrp="1"/>
          </p:cNvSpPr>
          <p:nvPr>
            <p:ph type="title"/>
          </p:nvPr>
        </p:nvSpPr>
        <p:spPr/>
        <p:txBody>
          <a:bodyPr/>
          <a:lstStyle/>
          <a:p>
            <a:r>
              <a:rPr lang="he-IL" dirty="0"/>
              <a:t>מה חידשנו במצות יישוב ארץ ישראל? </a:t>
            </a:r>
            <a:br>
              <a:rPr lang="he-IL" dirty="0"/>
            </a:br>
            <a:r>
              <a:rPr lang="he-IL" dirty="0"/>
              <a:t>הרב </a:t>
            </a:r>
            <a:r>
              <a:rPr lang="he-IL" dirty="0" err="1"/>
              <a:t>סולובייצ'יק</a:t>
            </a:r>
            <a:endParaRPr lang="he-IL" dirty="0"/>
          </a:p>
        </p:txBody>
      </p:sp>
      <p:sp>
        <p:nvSpPr>
          <p:cNvPr id="3" name="מציין מיקום תוכן 2">
            <a:extLst>
              <a:ext uri="{FF2B5EF4-FFF2-40B4-BE49-F238E27FC236}">
                <a16:creationId xmlns:a16="http://schemas.microsoft.com/office/drawing/2014/main" id="{19BA4076-1F4F-C9F8-B8A8-6A954EF27E10}"/>
              </a:ext>
            </a:extLst>
          </p:cNvPr>
          <p:cNvSpPr>
            <a:spLocks noGrp="1"/>
          </p:cNvSpPr>
          <p:nvPr>
            <p:ph idx="1"/>
          </p:nvPr>
        </p:nvSpPr>
        <p:spPr/>
        <p:txBody>
          <a:bodyPr>
            <a:normAutofit/>
          </a:bodyPr>
          <a:lstStyle/>
          <a:p>
            <a:r>
              <a:rPr lang="he-IL" b="0" i="0" dirty="0">
                <a:solidFill>
                  <a:srgbClr val="0077FF"/>
                </a:solidFill>
                <a:effectLst/>
                <a:latin typeface="Arial" panose="020B0604020202020204" pitchFamily="34" charset="0"/>
              </a:rPr>
              <a:t>מה חידשנו במצות יישוב ארץ ישראל? ראשית, היינו הראשונים שהסברנו, שבהקמת המדינה חשיבות הלכתית, מאחר שבאמצעותה נוכל לקיים את המצווה של ירושה וישיבה. אמרנו, מצווה זו מתקיימת לא רק בבניינה המשקי של הארץ, אלא גם על ידי ריבונותנו בה.</a:t>
            </a:r>
          </a:p>
          <a:p>
            <a:r>
              <a:rPr lang="he-IL" b="0" i="0" dirty="0">
                <a:solidFill>
                  <a:srgbClr val="0077FF"/>
                </a:solidFill>
                <a:effectLst/>
                <a:latin typeface="Arial" panose="020B0604020202020204" pitchFamily="34" charset="0"/>
              </a:rPr>
              <a:t>קיומה של מדינת ישראל והעובדה שיהודים ולא אנגלים קובעים את </a:t>
            </a:r>
            <a:r>
              <a:rPr lang="he-IL" b="0" i="0" dirty="0" err="1">
                <a:solidFill>
                  <a:srgbClr val="0077FF"/>
                </a:solidFill>
                <a:effectLst/>
                <a:latin typeface="Arial" panose="020B0604020202020204" pitchFamily="34" charset="0"/>
              </a:rPr>
              <a:t>העליה</a:t>
            </a:r>
            <a:r>
              <a:rPr lang="he-IL" b="0" i="0" dirty="0">
                <a:solidFill>
                  <a:srgbClr val="0077FF"/>
                </a:solidFill>
                <a:effectLst/>
                <a:latin typeface="Arial" panose="020B0604020202020204" pitchFamily="34" charset="0"/>
              </a:rPr>
              <a:t>; כי יהודים, ולא ערבים, הינם הבעלים המדיניים בארץ וקיימת ממשלה יהודית, משטרה וצבא - הרי זה קיומה הגדול ביותר של מצות ישוב ארץ ישראל. אל נשכח, כי מצוה זו נובעת מגזירת הכתוב: 'והורשתם את הארץ וישבתם בה', והיא-היא ירושה וישיבה. ירושה - פירושה כיבוש, שלטון ממלכתי. ישיבה משמעה שיקום כלכלי. שני הפעלים הללו מייצגים שני היסודות של </a:t>
            </a:r>
            <a:r>
              <a:rPr lang="he-IL" b="0" i="0" dirty="0" err="1">
                <a:solidFill>
                  <a:srgbClr val="0077FF"/>
                </a:solidFill>
                <a:effectLst/>
                <a:latin typeface="Arial" panose="020B0604020202020204" pitchFamily="34" charset="0"/>
              </a:rPr>
              <a:t>המצוה</a:t>
            </a:r>
            <a:r>
              <a:rPr lang="he-IL" b="0" i="0" dirty="0">
                <a:solidFill>
                  <a:srgbClr val="0077FF"/>
                </a:solidFill>
                <a:effectLst/>
                <a:latin typeface="Arial" panose="020B0604020202020204" pitchFamily="34" charset="0"/>
              </a:rPr>
              <a:t>.</a:t>
            </a:r>
          </a:p>
          <a:p>
            <a:r>
              <a:rPr lang="he-IL" b="0" i="0" dirty="0">
                <a:solidFill>
                  <a:srgbClr val="0077FF"/>
                </a:solidFill>
                <a:effectLst/>
                <a:latin typeface="Arial" panose="020B0604020202020204" pitchFamily="34" charset="0"/>
              </a:rPr>
              <a:t>רמב"ן כבר ניסח את האמת, שריבונות מדינית בארץ ישראל היא מיסודות של ירושה וישיבה. 'שנצטווינו לרשת את הארץ אשר נתן הא-ל לאבותינו וכו' ולא </a:t>
            </a:r>
            <a:r>
              <a:rPr lang="he-IL" b="0" i="0" dirty="0" err="1">
                <a:solidFill>
                  <a:srgbClr val="0077FF"/>
                </a:solidFill>
                <a:effectLst/>
                <a:latin typeface="Arial" panose="020B0604020202020204" pitchFamily="34" charset="0"/>
              </a:rPr>
              <a:t>נעזבנה</a:t>
            </a:r>
            <a:r>
              <a:rPr lang="he-IL" b="0" i="0" dirty="0">
                <a:solidFill>
                  <a:srgbClr val="0077FF"/>
                </a:solidFill>
                <a:effectLst/>
                <a:latin typeface="Arial" panose="020B0604020202020204" pitchFamily="34" charset="0"/>
              </a:rPr>
              <a:t> ביד זולתנו מן האומות או לשממה. ואני אומר כי הוא ממצות עשה היא שנצטווינו לרשת הארץ ולשבת בה'. אי אפשר לפרש אחרת דברי הרמב"ן, תנועתנו הבינה זאת ואישרה קיום המדינה כערך יסודי דתי במערך הערכים שלנו.</a:t>
            </a:r>
          </a:p>
          <a:p>
            <a:r>
              <a:rPr lang="he-IL" b="0" i="0" dirty="0">
                <a:solidFill>
                  <a:srgbClr val="0077FF"/>
                </a:solidFill>
                <a:effectLst/>
                <a:latin typeface="Arial" panose="020B0604020202020204" pitchFamily="34" charset="0"/>
              </a:rPr>
              <a:t>נכון, לא תמיד הננו שבעים רצון ממעשים ותכסיסים </a:t>
            </a:r>
            <a:r>
              <a:rPr lang="he-IL" b="0" i="0" dirty="0" err="1">
                <a:solidFill>
                  <a:srgbClr val="0077FF"/>
                </a:solidFill>
                <a:effectLst/>
                <a:latin typeface="Arial" panose="020B0604020202020204" pitchFamily="34" charset="0"/>
              </a:rPr>
              <a:t>מסויימים</a:t>
            </a:r>
            <a:r>
              <a:rPr lang="he-IL" b="0" i="0" dirty="0">
                <a:solidFill>
                  <a:srgbClr val="0077FF"/>
                </a:solidFill>
                <a:effectLst/>
                <a:latin typeface="Arial" panose="020B0604020202020204" pitchFamily="34" charset="0"/>
              </a:rPr>
              <a:t> של הממשלה. אך אין זה גורע מחשיבותה של מדינת ישראל כמכשיר של הגשמת ירושת הארץ. הננו יודעים שהממשלה אינה המדינה עצמה; ממשלה באה וממשלה הולכת, מושל הולך, מושל בא, הארץ והמדינה - אנו מקוים להקב"ה - לעולם עומדת! (עמ' 89-88)</a:t>
            </a:r>
            <a:endParaRPr lang="he-IL" dirty="0"/>
          </a:p>
        </p:txBody>
      </p:sp>
      <p:sp>
        <p:nvSpPr>
          <p:cNvPr id="4" name="מציין מיקום של מספר שקופית 3">
            <a:extLst>
              <a:ext uri="{FF2B5EF4-FFF2-40B4-BE49-F238E27FC236}">
                <a16:creationId xmlns:a16="http://schemas.microsoft.com/office/drawing/2014/main" id="{D0C26BEA-2E46-DAE1-3D30-A771C838A0D6}"/>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4268156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ירושה - מדינה ריבונית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כל מהות של כלל ישראל הוא להקים מדינה ריבונית בראשית פרק טו פסוק ז (פרשת לך לך)</a:t>
            </a:r>
          </a:p>
          <a:p>
            <a:r>
              <a:rPr lang="he-IL" b="1" dirty="0"/>
              <a:t>וַיֹּ֖אמֶר אֵלָ֑יו אֲנִ֣י </a:t>
            </a:r>
            <a:r>
              <a:rPr lang="he-IL" b="1" dirty="0" err="1"/>
              <a:t>יְקֹוָ֗ק</a:t>
            </a:r>
            <a:r>
              <a:rPr lang="he-IL" b="1" dirty="0"/>
              <a:t> אֲשֶׁ֤ר הוֹצֵאתִ֙יךָ֙ מֵא֣וּר כַּשְׂדִּ֔ים לָ֧תֶת לְךָ֛ </a:t>
            </a:r>
            <a:r>
              <a:rPr lang="he-IL" b="1" dirty="0" err="1"/>
              <a:t>אֶת־הָאָ֥רֶץ</a:t>
            </a:r>
            <a:r>
              <a:rPr lang="he-IL" b="1" dirty="0"/>
              <a:t> הַזֹּ֖את לְרִשְׁתָּֽהּ:</a:t>
            </a:r>
          </a:p>
          <a:p>
            <a:r>
              <a:rPr lang="he-IL" dirty="0"/>
              <a:t>לרשתה היינו כיבוש ארץ ישראל תחת שלטון ישראל. </a:t>
            </a:r>
          </a:p>
          <a:p>
            <a:r>
              <a:rPr lang="he-IL" dirty="0"/>
              <a:t>רש"י בראשית פרק א פסוק א (פרשת בראשית)</a:t>
            </a:r>
          </a:p>
          <a:p>
            <a:r>
              <a:rPr lang="he-IL" b="1" dirty="0"/>
              <a:t>(א) בראשית - אמר רבי יצחק לא היה צריך </a:t>
            </a:r>
            <a:r>
              <a:rPr lang="he-IL" b="1" dirty="0" err="1"/>
              <a:t>להתחילא</a:t>
            </a:r>
            <a:r>
              <a:rPr lang="he-IL" b="1" dirty="0"/>
              <a:t> [את] התורה אלא (שמות </a:t>
            </a:r>
            <a:r>
              <a:rPr lang="he-IL" b="1" dirty="0" err="1"/>
              <a:t>יב</a:t>
            </a:r>
            <a:r>
              <a:rPr lang="he-IL" b="1" dirty="0"/>
              <a:t> ב) מהחודש הזה לכם, שהיא מצוה ראשונה </a:t>
            </a:r>
            <a:r>
              <a:rPr lang="he-IL" b="1" dirty="0" err="1"/>
              <a:t>שנצטווב</a:t>
            </a:r>
            <a:r>
              <a:rPr lang="he-IL" b="1" dirty="0"/>
              <a:t> [בה] ישראל, ומה טעם </a:t>
            </a:r>
            <a:r>
              <a:rPr lang="he-IL" b="1" dirty="0" err="1"/>
              <a:t>פתחג</a:t>
            </a:r>
            <a:r>
              <a:rPr lang="he-IL" b="1" dirty="0"/>
              <a:t> בבראשית, משום (תהלים קיא ו) </a:t>
            </a:r>
            <a:r>
              <a:rPr lang="he-IL" b="1" dirty="0" err="1"/>
              <a:t>כח</a:t>
            </a:r>
            <a:r>
              <a:rPr lang="he-IL" b="1" dirty="0"/>
              <a:t> מעשיו הגיד לעמו לתת להם נחלת גוים, שאם יאמרו אומות העולם לישראל לסטים </a:t>
            </a:r>
            <a:r>
              <a:rPr lang="he-IL" b="1" dirty="0" err="1"/>
              <a:t>אתם,ד</a:t>
            </a:r>
            <a:r>
              <a:rPr lang="he-IL" b="1" dirty="0"/>
              <a:t> </a:t>
            </a:r>
            <a:r>
              <a:rPr lang="he-IL" b="1" u="sng" dirty="0"/>
              <a:t>שכבשתם ארצות שבעה גוים</a:t>
            </a:r>
            <a:r>
              <a:rPr lang="he-IL" b="1" dirty="0"/>
              <a:t>, הם אומרים להם כל הארץ של הקדוש ברוך הוא היא, הוא בראה ונתנה לאשר ישר בעיניו, ברצונו נתנה להם וברצונו נטלה מהם ונתנה לנו: </a:t>
            </a:r>
            <a:br>
              <a:rPr lang="he-IL" dirty="0"/>
            </a:br>
            <a:endParaRPr lang="he-IL" dirty="0"/>
          </a:p>
          <a:p>
            <a:r>
              <a:rPr lang="he-IL" dirty="0"/>
              <a:t>כיבוש זה מדינה ריבונית וזה כל ספר בראשית, וכל התורה כולה מלא מזה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13</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4098" name="Picture 2" descr="תנאים לקיום מדינה ריבונית">
            <a:extLst>
              <a:ext uri="{FF2B5EF4-FFF2-40B4-BE49-F238E27FC236}">
                <a16:creationId xmlns:a16="http://schemas.microsoft.com/office/drawing/2014/main" id="{844AABF3-E5AC-1318-5E51-51E3E3848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4025" y="0"/>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50519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066ED0-6E4B-2687-8BC1-30A17020BE50}"/>
              </a:ext>
            </a:extLst>
          </p:cNvPr>
          <p:cNvSpPr>
            <a:spLocks noGrp="1"/>
          </p:cNvSpPr>
          <p:nvPr>
            <p:ph type="title"/>
          </p:nvPr>
        </p:nvSpPr>
        <p:spPr/>
        <p:txBody>
          <a:bodyPr/>
          <a:lstStyle/>
          <a:p>
            <a:pPr algn="ctr"/>
            <a:r>
              <a:rPr lang="he-IL" dirty="0"/>
              <a:t>סיכום טעם ראשון</a:t>
            </a:r>
          </a:p>
        </p:txBody>
      </p:sp>
      <p:sp>
        <p:nvSpPr>
          <p:cNvPr id="3" name="מציין מיקום של מספר שקופית 2">
            <a:extLst>
              <a:ext uri="{FF2B5EF4-FFF2-40B4-BE49-F238E27FC236}">
                <a16:creationId xmlns:a16="http://schemas.microsoft.com/office/drawing/2014/main" id="{B68749B0-7154-5257-1DEE-2B306F8FC424}"/>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14</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60920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ממלכת כהנים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שמות פרק </a:t>
            </a:r>
            <a:r>
              <a:rPr lang="he-IL" dirty="0" err="1"/>
              <a:t>יט</a:t>
            </a:r>
            <a:r>
              <a:rPr lang="he-IL" dirty="0"/>
              <a:t> פסוק ד - ו</a:t>
            </a:r>
          </a:p>
          <a:p>
            <a:r>
              <a:rPr lang="he-IL" dirty="0"/>
              <a:t>אַתֶּם רְאִיתֶם אֲשֶׁר עָשִׂיתִי לְמִצְרָיִם וָאֶשָּׂא אֶתְכֶם עַל כַּנְפֵי נְשָׁרִים וָאָבִא אֶתְכֶם אֵלָי: וְעַתָּה אִם שָׁמוֹעַ תִּשְׁמְעוּ בְּקֹלִי וּשְׁמַרְתֶּם אֶת בְּרִיתִי וִהְיִיתֶם לִי סְגֻלָּה מִכָּל הָעַמִּים כִּי לִי כָּל הָאָרֶץ: וְאַתֶּם תִּהְיוּ לִי מַמְלֶכֶת כֹּהֲנִים וְגוֹי קָדוֹשׁ אֵלֶּה הַדְּבָרִים אֲשֶׁר תְּדַבֵּר אֶל בְּנֵי יִשְׂרָאֵל: </a:t>
            </a:r>
          </a:p>
          <a:p>
            <a:r>
              <a:rPr lang="he-IL" dirty="0"/>
              <a:t>נתינת התורה לכלל, וצורת חיים כאומה ולא רק כיחידים, מונחים לאורך כל התורה כ"הנחת יסוד".</a:t>
            </a:r>
          </a:p>
          <a:p>
            <a:r>
              <a:rPr lang="he-IL" dirty="0"/>
              <a:t>יש הרבה מצוות שנצטווינו כאומה, ואין אפשרות לקיימן כיחידים. כגון, שופטים ושוטרים </a:t>
            </a:r>
            <a:r>
              <a:rPr lang="he-IL" dirty="0" err="1"/>
              <a:t>תתן</a:t>
            </a:r>
            <a:r>
              <a:rPr lang="he-IL" dirty="0"/>
              <a:t> לך בכל שעריך, כגון מצוות המלחמה, ירושת הארץ, פרטי דיני יובל, ועוד רבות. כל מי שלומד את התורה חש לאורך כל הדרך, כי התורה מדברת אל כלל ישראל, ומצווה את האומה הישראלית כיצד לנהוג.</a:t>
            </a:r>
          </a:p>
          <a:p>
            <a:r>
              <a:rPr lang="he-IL" b="1" dirty="0"/>
              <a:t>כלומר, אם נשאל את נותן התורה למי הוא נותן אותה, אל מי הוא "מדבר" בתורה</a:t>
            </a:r>
            <a:r>
              <a:rPr lang="he-IL" dirty="0"/>
              <a:t>? </a:t>
            </a:r>
          </a:p>
          <a:p>
            <a:r>
              <a:rPr lang="he-IL" dirty="0"/>
              <a:t>התשובה תהיה לכלל ישראל. לעם ישראל החי כממלכת כהנים וגוי קדוש. </a:t>
            </a:r>
          </a:p>
          <a:p>
            <a:r>
              <a:rPr lang="he-IL" b="1" dirty="0"/>
              <a:t>גם מצוות היחיד באות </a:t>
            </a:r>
            <a:r>
              <a:rPr lang="he-IL" b="1" dirty="0" err="1"/>
              <a:t>מכח</a:t>
            </a:r>
            <a:r>
              <a:rPr lang="he-IL" b="1" dirty="0"/>
              <a:t> היותו בן לאומה כולה.</a:t>
            </a:r>
            <a:endParaRPr lang="en-US" b="1" dirty="0"/>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המצוות רק בארץ</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אנו מוצאים שעיקר מקום קיום המצוות הוא דווקא בארץ ישראל, </a:t>
            </a:r>
            <a:r>
              <a:rPr lang="he-IL" dirty="0" err="1"/>
              <a:t>וכמש"כ</a:t>
            </a:r>
            <a:r>
              <a:rPr lang="he-IL" dirty="0"/>
              <a:t> (דברים ד ה): "ראה למדתי אתכם </a:t>
            </a:r>
            <a:r>
              <a:rPr lang="he-IL" dirty="0" err="1"/>
              <a:t>חקים</a:t>
            </a:r>
            <a:r>
              <a:rPr lang="he-IL" dirty="0"/>
              <a:t> ומשפטים כאשר ציוני ה' </a:t>
            </a:r>
            <a:r>
              <a:rPr lang="he-IL" dirty="0" err="1"/>
              <a:t>אלהי</a:t>
            </a:r>
            <a:r>
              <a:rPr lang="he-IL" dirty="0"/>
              <a:t> </a:t>
            </a:r>
            <a:r>
              <a:rPr lang="he-IL" b="1" dirty="0"/>
              <a:t>לעשות כן בקרב הארץ אשר אתם באים שמה לרשתה</a:t>
            </a:r>
            <a:r>
              <a:rPr lang="he-IL" dirty="0"/>
              <a:t>".</a:t>
            </a:r>
            <a:endParaRPr lang="en-US" dirty="0"/>
          </a:p>
          <a:p>
            <a:r>
              <a:rPr lang="he-IL" dirty="0"/>
              <a:t>(דברים ד יד) וְאֹתִי </a:t>
            </a:r>
            <a:r>
              <a:rPr lang="he-IL" dirty="0" err="1"/>
              <a:t>צִוָּה</a:t>
            </a:r>
            <a:r>
              <a:rPr lang="he-IL" dirty="0"/>
              <a:t> ה' בָּעֵת הַהִוא לְלַמֵּד אֶתְכֶם </a:t>
            </a:r>
            <a:r>
              <a:rPr lang="he-IL" dirty="0" err="1"/>
              <a:t>חֻקִּים</a:t>
            </a:r>
            <a:r>
              <a:rPr lang="he-IL" dirty="0"/>
              <a:t> וּמִשְׁפָּטִים </a:t>
            </a:r>
            <a:r>
              <a:rPr lang="he-IL" b="1" dirty="0" err="1"/>
              <a:t>לַעֲשֹׂתְכֶם</a:t>
            </a:r>
            <a:r>
              <a:rPr lang="he-IL" b="1" dirty="0"/>
              <a:t> אֹתָם בָּאָרֶץ אֲשֶׁר אַתֶּם עֹבְרִים שָׁמָּה לְרִשְׁתָּהּ:</a:t>
            </a:r>
            <a:endParaRPr lang="en-US" dirty="0"/>
          </a:p>
          <a:p>
            <a:r>
              <a:rPr lang="he-IL" dirty="0"/>
              <a:t>ב. (דברים ה </a:t>
            </a:r>
            <a:r>
              <a:rPr lang="he-IL" dirty="0" err="1"/>
              <a:t>כז</a:t>
            </a:r>
            <a:r>
              <a:rPr lang="he-IL" dirty="0"/>
              <a:t>) וְאַתָּה פֹּה עֲמֹד עִמָּדִי וַאֲדַבְּרָה אֵלֶיךָ אֵת כָּל </a:t>
            </a:r>
            <a:r>
              <a:rPr lang="he-IL" dirty="0" err="1"/>
              <a:t>הַמִּצְוָה</a:t>
            </a:r>
            <a:r>
              <a:rPr lang="he-IL" dirty="0"/>
              <a:t> </a:t>
            </a:r>
            <a:r>
              <a:rPr lang="he-IL" dirty="0" err="1"/>
              <a:t>וְהַחֻקִּים</a:t>
            </a:r>
            <a:r>
              <a:rPr lang="he-IL" dirty="0"/>
              <a:t> וְהַמִּשְׁפָּטִים אֲשֶׁר תְּלַמְּדֵם </a:t>
            </a:r>
            <a:r>
              <a:rPr lang="he-IL" b="1" dirty="0"/>
              <a:t>וְעָשׂוּ בָאָרֶץ אֲשֶׁר אָנֹכִי נֹתֵן לָהֶם לְרִשְׁתָּהּ:</a:t>
            </a:r>
            <a:endParaRPr lang="en-US" dirty="0"/>
          </a:p>
          <a:p>
            <a:r>
              <a:rPr lang="he-IL" dirty="0"/>
              <a:t>ג. (דברים ו א) וְזֹאת </a:t>
            </a:r>
            <a:r>
              <a:rPr lang="he-IL" dirty="0" err="1"/>
              <a:t>הַמִּצְוָה</a:t>
            </a:r>
            <a:r>
              <a:rPr lang="he-IL" dirty="0"/>
              <a:t> </a:t>
            </a:r>
            <a:r>
              <a:rPr lang="he-IL" dirty="0" err="1"/>
              <a:t>הַחֻקִּים</a:t>
            </a:r>
            <a:r>
              <a:rPr lang="he-IL" dirty="0"/>
              <a:t> וְהַמִּשְׁפָּטִים אֲשֶׁר </a:t>
            </a:r>
            <a:r>
              <a:rPr lang="he-IL" dirty="0" err="1"/>
              <a:t>צִוָּה</a:t>
            </a:r>
            <a:r>
              <a:rPr lang="he-IL" dirty="0"/>
              <a:t> ה' </a:t>
            </a:r>
            <a:r>
              <a:rPr lang="he-IL" dirty="0" err="1"/>
              <a:t>אֱלֹהֵיכֶם</a:t>
            </a:r>
            <a:r>
              <a:rPr lang="he-IL" dirty="0"/>
              <a:t> לְלַמֵּד אֶתְכֶם </a:t>
            </a:r>
            <a:r>
              <a:rPr lang="he-IL" b="1" dirty="0"/>
              <a:t>לַעֲשׂוֹת בָּאָרֶץ אֲשֶׁר אַתֶּם עֹבְרִים שָׁמָּה לְרִשְׁתָּהּ:</a:t>
            </a:r>
            <a:endParaRPr lang="en-US" dirty="0"/>
          </a:p>
          <a:p>
            <a:r>
              <a:rPr lang="he-IL" dirty="0"/>
              <a:t>ד. (דברים </a:t>
            </a:r>
            <a:r>
              <a:rPr lang="he-IL" dirty="0" err="1"/>
              <a:t>יב</a:t>
            </a:r>
            <a:r>
              <a:rPr lang="he-IL" dirty="0"/>
              <a:t> א) אֵלֶּה </a:t>
            </a:r>
            <a:r>
              <a:rPr lang="he-IL" dirty="0" err="1"/>
              <a:t>הַחֻקִּים</a:t>
            </a:r>
            <a:r>
              <a:rPr lang="he-IL" dirty="0"/>
              <a:t> וְהַמִּשְׁפָּטִים </a:t>
            </a:r>
            <a:r>
              <a:rPr lang="he-IL" b="1" dirty="0"/>
              <a:t>אֲשֶׁר תִּשְׁמְרוּן לַעֲשׂוֹת בָּאָרֶץ אֲשֶׁר נָתַן ה' </a:t>
            </a:r>
            <a:r>
              <a:rPr lang="he-IL" b="1" dirty="0" err="1"/>
              <a:t>אֱלֹהֵי</a:t>
            </a:r>
            <a:r>
              <a:rPr lang="he-IL" b="1" dirty="0"/>
              <a:t> </a:t>
            </a:r>
            <a:r>
              <a:rPr lang="he-IL" b="1" dirty="0" err="1"/>
              <a:t>אֲבֹתֶיך</a:t>
            </a:r>
            <a:r>
              <a:rPr lang="he-IL" b="1" dirty="0"/>
              <a:t>ָ לְךָ לְרִשְׁתָּהּ</a:t>
            </a:r>
            <a:r>
              <a:rPr lang="he-IL" dirty="0"/>
              <a:t> כָּל הַיָּמִים אֲשֶׁר אַתֶּם חַיִּים עַל הָאֲדָמָה:</a:t>
            </a:r>
            <a:endParaRPr lang="en-US" dirty="0"/>
          </a:p>
          <a:p>
            <a:r>
              <a:rPr lang="he-IL" dirty="0"/>
              <a:t>נראה שמלבד הטעם שיש קדושה מיוחדת למצוות רק שהם בארץ, יש בדבר טעם נוסף:</a:t>
            </a:r>
          </a:p>
          <a:p>
            <a:r>
              <a:rPr lang="he-IL" dirty="0"/>
              <a:t>המצוות ניתנו לקיימם בתור אומה העובדת את ה'. </a:t>
            </a:r>
          </a:p>
          <a:p>
            <a:r>
              <a:rPr lang="he-IL" dirty="0"/>
              <a:t>ואומה יכולה להיות רק בארץ ישראל.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הציבי לך ציונים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20000"/>
          </a:bodyPr>
          <a:lstStyle/>
          <a:p>
            <a:r>
              <a:rPr lang="he-IL" dirty="0"/>
              <a:t>על פי זה יובן הספרי בסוגיית "הַצִּיבִי לָךְ </a:t>
            </a:r>
            <a:r>
              <a:rPr lang="he-IL" dirty="0" err="1"/>
              <a:t>צִיֻּנִים</a:t>
            </a:r>
            <a:r>
              <a:rPr lang="he-IL" dirty="0"/>
              <a:t>".  הספרי כותב על הפסוק "וַאֲבַדְתֶּם מְהֵרָה" (הביאם רש"י בחומש על הפסוק "וְשַׂמְתֶּם אֶת דְּבָרַי") "אע"פ שאני מגלה אתכם מן הארץ לחו"ל, היו </a:t>
            </a:r>
            <a:r>
              <a:rPr lang="he-IL" dirty="0" err="1"/>
              <a:t>מצויינים</a:t>
            </a:r>
            <a:r>
              <a:rPr lang="he-IL" dirty="0"/>
              <a:t> במצות, שכשאתם חוזרים לא יהיו לכם חדשים. משל למלך שכעס על אשתו, וחזרה בבית אביה. אמר לה: הוי מקושטת בתכשיטיך, וכשתחזרי לא יהיו עליך חדשים. כך אמר להם הקב"ה לישראל: בני, היו </a:t>
            </a:r>
            <a:r>
              <a:rPr lang="he-IL" dirty="0" err="1"/>
              <a:t>מצויינים</a:t>
            </a:r>
            <a:r>
              <a:rPr lang="he-IL" dirty="0"/>
              <a:t> במצות, שכשאתם חוזרים לארץ ישראל, לא יהיו עליכם חדשים, הוא שירמיהו אמר</a:t>
            </a:r>
            <a:r>
              <a:rPr lang="en-US" dirty="0"/>
              <a:t> </a:t>
            </a:r>
            <a:r>
              <a:rPr lang="he-IL" dirty="0"/>
              <a:t>"הציבי לך ציונים" - אלו המצות שישראל </a:t>
            </a:r>
            <a:r>
              <a:rPr lang="he-IL" dirty="0" err="1"/>
              <a:t>מצויינים</a:t>
            </a:r>
            <a:r>
              <a:rPr lang="he-IL" dirty="0"/>
              <a:t> בהם".</a:t>
            </a:r>
            <a:endParaRPr lang="en-US" dirty="0"/>
          </a:p>
          <a:p>
            <a:r>
              <a:rPr lang="he-IL" dirty="0"/>
              <a:t> מקשים כולם, וכי חיוב המצוות בחוץ לארץ הוא רק בגדר "ציונים"? רק כדי שנזכור אותם כשנחזור לארץ ישראל? וכי אין חיוב עצמי לשמירת מצוות בחוץ לארץ? הרי זו משנה מפורשת במסכת קידושין דף לו: כל מצווה שהיא חובת הגוף נוהגת בין בארץ ובין בחוץ לארץ!</a:t>
            </a:r>
            <a:endParaRPr lang="en-US" dirty="0"/>
          </a:p>
          <a:p>
            <a:r>
              <a:rPr lang="he-IL" dirty="0"/>
              <a:t> על פי הנ"ל הדברים יובנו. התורה ניתנה לעם ישראל כדי שבארץ ישראל יקים על ידה "ממלכת כהנים וגוי קדוש".</a:t>
            </a:r>
            <a:endParaRPr lang="en-US" dirty="0"/>
          </a:p>
          <a:p>
            <a:r>
              <a:rPr lang="he-IL" dirty="0"/>
              <a:t>בא יהודי לפני הקב"ה בשאלה: אני בגלות, חי כקהילה ולא כמלכות עצמאית. איזה מצוות עלי לקיים?</a:t>
            </a:r>
            <a:endParaRPr lang="en-US" dirty="0"/>
          </a:p>
          <a:p>
            <a:r>
              <a:rPr lang="he-IL" dirty="0"/>
              <a:t>משיב לו הקב"ה: כשנתתי תורה לא עסקתי בך. נתתי אותה לעם ישראל שיחיה כאומה בממלכתו על ארצו. ליחיד לא נתתי תורה, וודאי לא בחו"ל.</a:t>
            </a:r>
            <a:endParaRPr lang="en-US" dirty="0"/>
          </a:p>
          <a:p>
            <a:r>
              <a:rPr lang="he-IL" dirty="0"/>
              <a:t>מתחנן היהודי בכאב: האם איבדתי </a:t>
            </a:r>
            <a:r>
              <a:rPr lang="he-IL" dirty="0" err="1"/>
              <a:t>הכל</a:t>
            </a:r>
            <a:r>
              <a:rPr lang="he-IL" dirty="0"/>
              <a:t>? האם אין לי כעת שום קשר לתורה? אין לה מה לומר כעת עבורי?</a:t>
            </a:r>
            <a:endParaRPr lang="en-US" dirty="0"/>
          </a:p>
          <a:p>
            <a:r>
              <a:rPr lang="he-IL" sz="1600" dirty="0"/>
              <a:t>משיב לו הקב"ה: בסדר, אקבל את תחינתך. אתן גם לך משהו. יש מצוות שגם אתה תהיה </a:t>
            </a:r>
            <a:r>
              <a:rPr lang="he-IL" sz="1600" dirty="0" err="1"/>
              <a:t>מחוייב</a:t>
            </a:r>
            <a:r>
              <a:rPr lang="he-IL" sz="1600" dirty="0"/>
              <a:t> בהן, מצוות שהן חובת הגוף. </a:t>
            </a:r>
          </a:p>
          <a:p>
            <a:r>
              <a:rPr lang="he-IL" dirty="0"/>
              <a:t>אמנם המטרה שנתתי את התורה היא "מַמְלֶכֶת כֹּהֲנִים וְגוֹי קָדוֹשׁ", וכאמור, זה רק לאומה בשלמותה כאשר היא חייה במלכות משלה על אדמתה, אך לא אנתק מכלל ישראל את הקהילות שכעת בגלות. תהיה </a:t>
            </a:r>
            <a:r>
              <a:rPr lang="he-IL" dirty="0" err="1"/>
              <a:t>מחוייב</a:t>
            </a:r>
            <a:r>
              <a:rPr lang="he-IL" dirty="0"/>
              <a:t> בחלק מהמצוות, כדי שיהיה לך חוט מקשר אל הדרך חזרה.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שלטון ישראלי?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ואכן, לפי השקפה זו, כאשר השלטון מושתת על ערכי דמוקרטיה, והרוב במדינה אינו אמון על קיום מצוות, ומוסדות הממשל אינם דואגים אך ורק לחינוך נאות, לקיום מצוות וללימוד תורה, אלא גם לצרכים של ציבור "אחר" - ובין השאר מבצעים פעולות שאינן עולות בקנה אחר עם הנדרש ע"פ ההלכה - אזי אין כל מקום לקיומה של מדינה זו, ועדיף עליה חיים בצל הגויים, כאשר הם אלה הדואגים לכבישים ולגשרים, ולשאר הצרכים החומריים של התושבים, ולנו, ליהודים, מאפשרים - ולעתים אפילו מספקים - את כל הדרוש לנו לקיום החיים הרוחניים שלנו.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שעבוד מלכויות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sz="1600" dirty="0" err="1"/>
              <a:t>דְּאָמַר</a:t>
            </a:r>
            <a:r>
              <a:rPr lang="he-IL" sz="1600" dirty="0"/>
              <a:t> שְׁמוּאֵל: אֵין בֵּין הָעוֹלָם הַזֶּה לִימוֹת הַמָּשִׁיחַ אֶלָּא שִׁעְבּוּד מַלְכוּיוֹת בִּלְבַד. שֶׁנֶּאֱמַר: ״כִּי לֹא יֶחְדַּל אֶבְיוֹן מִקֶּרֶב הָאָרֶץ״. גמרא ברכות. </a:t>
            </a:r>
          </a:p>
          <a:p>
            <a:r>
              <a:rPr lang="he-IL" sz="1600" dirty="0"/>
              <a:t>(ז) וְכַמָּה כָּמַהּ דָּוִד </a:t>
            </a:r>
            <a:r>
              <a:rPr lang="he-IL" sz="1600" dirty="0" err="1"/>
              <a:t>וְהִתְאַוָּה</a:t>
            </a:r>
            <a:r>
              <a:rPr lang="he-IL" sz="1600" dirty="0"/>
              <a:t> לְחַיֵּי הָעוֹלָם הַבָּא שֶׁנֶּאֱמַר (תהילים </a:t>
            </a:r>
            <a:r>
              <a:rPr lang="he-IL" sz="1600" dirty="0" err="1"/>
              <a:t>כז</a:t>
            </a:r>
            <a:r>
              <a:rPr lang="he-IL" sz="1600" dirty="0"/>
              <a:t> </a:t>
            </a:r>
            <a:r>
              <a:rPr lang="he-IL" sz="1600" dirty="0" err="1"/>
              <a:t>יג</a:t>
            </a:r>
            <a:r>
              <a:rPr lang="he-IL" sz="1600" dirty="0"/>
              <a:t>) "לוּלֵא הֶאֱמַנְתִּי לִרְאוֹת בְּטוּב ה' בְּאֶרֶץ חַיִּים". כְּבָר הוֹדִיעוּנוּ הַחֲכָמִים הָרִאשׁוֹנִים שֶׁטּוֹבַת הָעוֹלָם הַבָּא אֵין </a:t>
            </a:r>
            <a:r>
              <a:rPr lang="he-IL" sz="1600" dirty="0" err="1"/>
              <a:t>כֹּח</a:t>
            </a:r>
            <a:r>
              <a:rPr lang="he-IL" sz="1600" dirty="0"/>
              <a:t>ַ בָּאָדָם לְהַשִּׂיגָהּ עַל בֻּרְיָהּ וְאֵין יוֹדֵעַ גָּדְלָהּ וְיָפְיָהּ וְעַצְמָהּ אֶלָּא הַקָּדוֹשׁ בָּרוּךְ הוּא לְבַדּוֹ. וְשֶׁכָּל הַטּוֹבוֹת שֶׁמִּתְנַבְּאִים בָּהֶם הַנְּבִיאִים לְיִשְׂרָאֵל אֵינָן אֶלָּא לִדְבָרִים שֶׁבַּגּוּף </a:t>
            </a:r>
            <a:r>
              <a:rPr lang="he-IL" sz="1600" dirty="0" err="1"/>
              <a:t>שֶּׁנֶּהֱנִין</a:t>
            </a:r>
            <a:r>
              <a:rPr lang="he-IL" sz="1600" dirty="0"/>
              <a:t> בָּהֶן יִשְׂרָאֵל לִימוֹת הַמָּשִׁיחַ </a:t>
            </a:r>
            <a:r>
              <a:rPr lang="he-IL" sz="1600" b="1" dirty="0"/>
              <a:t>בִּזְמַן שֶׁתָּשׁוּב הַמֶּמְשָׁלָה לְיִשְׂרָאֵל</a:t>
            </a:r>
            <a:r>
              <a:rPr lang="he-IL" sz="1600" dirty="0"/>
              <a:t>. אֲבָל טוֹבַת חַיֵּי הָעוֹלָם הַבָּא אֵין לָהּ עֵרֶךְ וְדִמְיוֹן וְלֹא דִּמּוּהָ הַנְּבִיאִים כְּדֵי שֶׁלֹּא יִפְחֲתוּ אוֹתָהּ בַּדִּמְיוֹן. </a:t>
            </a:r>
          </a:p>
          <a:p>
            <a:r>
              <a:rPr lang="he-IL" sz="1600" dirty="0">
                <a:hlinkClick r:id="rId2"/>
              </a:rPr>
              <a:t>משנה תורה, הלכות תשובה ט׳:ב׳</a:t>
            </a:r>
            <a:r>
              <a:rPr lang="he-IL" sz="1600" dirty="0"/>
              <a:t> וּמִפְּנֵי זֶה </a:t>
            </a:r>
            <a:r>
              <a:rPr lang="he-IL" sz="1600" dirty="0" err="1"/>
              <a:t>נִתְאַוּו</a:t>
            </a:r>
            <a:r>
              <a:rPr lang="he-IL" sz="1600" dirty="0"/>
              <a:t>ּ כָּל יִשְׂרָאֵל נְבִיאֵיהֶם וְחַכְמֵיהֶם לִימוֹת הַמָּשִׁיחַ כְּדֵי שֶׁיָּנוּחוּ </a:t>
            </a:r>
            <a:r>
              <a:rPr lang="he-IL" sz="1600" dirty="0" err="1"/>
              <a:t>מִמַּלְכֻיּוֹת</a:t>
            </a:r>
            <a:r>
              <a:rPr lang="he-IL" sz="1600" dirty="0"/>
              <a:t> שֶׁאֵינָן מְנִיחוֹת לָהֶן לַעֲסֹק בַּתּוֹרָה וּבַמִּצְוֹת כַּהֹגֶן. וְיִמְצְאוּ לָהֶם מַרְגּוֹעַ וְיִרְבּוּ בְּחָכְמָה כְּדֵי שֶׁיִּזְכּוּ לְחַיֵּי הָעוֹלָם הַבָּא. לְפִי שֶׁבְּאוֹתָן הַיָּמִים תִּרְבֶּה הַדֵּעָה וְהַחָכְמָה וְהָאֱמֶת שֶׁנֶּאֱמַר (ישעיה יא ט) "כִּי מָלְאָה הָאָרֶץ דֵּעָה אֶת ה'". וְנֶאֱמַר (ירמיה לא לג) "וְלֹא יְלַמְּדוּ אִישׁ אֶת אָחִיו וְאִישׁ אֶת רֵעֵהוּ". וְנֶאֱמַר (יחזקאל לו </a:t>
            </a:r>
            <a:r>
              <a:rPr lang="he-IL" sz="1600" dirty="0" err="1"/>
              <a:t>כו</a:t>
            </a:r>
            <a:r>
              <a:rPr lang="he-IL" sz="1600" dirty="0"/>
              <a:t>) "וַהֲסִרֹתִי אֶת לֵב הָאֶבֶן מִבְּשַׂרְכֶם". מִפְּנֵי שֶׁאוֹתוֹ הַמֶּלֶךְ שֶׁיַּעֲמֹד מִזֶּרַע דָּוִד בַּעַל חָכְמָה יִהְיֶה יֶתֶר מִשְּׁלֹמֹה. וְנָבִיא גָּדוֹל הוּא קָרוֹב לְמשֶׁה רַבֵּנוּ. וּלְפִיכָךְ יְלַמֵּד כָּל הָעָם וְיוֹרֶה אוֹתָם דֶּרֶךְ ה'. וְיָבוֹאוּ כָּל </a:t>
            </a:r>
            <a:r>
              <a:rPr lang="he-IL" sz="1600" dirty="0" err="1"/>
              <a:t>הַגּוֹיִם</a:t>
            </a:r>
            <a:r>
              <a:rPr lang="he-IL" sz="1600" dirty="0"/>
              <a:t> לְשָׁמְעוֹ שֶׁנֶּאֱמַר (ישעיה ב ב) "וְהָיָה בְּאַחֲרִית הַיָּמִים נָכוֹן יִהְיֶה הַר בֵּית ה' בְּרֹאשׁ הֶהָרִים". וְסוֹף כָּל הַשָּׂכָר כֻּלּוֹ וְהַטּוֹבָה הָאַחֲרוֹנָה שֶׁאֵין לָהּ הֶפְסֵק וְגֵרָעוֹן הוּא חַיֵּי הָעוֹלָם הַבָּא. </a:t>
            </a:r>
            <a:r>
              <a:rPr lang="he-IL" sz="1600" b="1" dirty="0"/>
              <a:t>אֲבָל יְמוֹת הַמָּשִׁיחַ הוּא הָעוֹלָם הַזֶּה וְעוֹלָם כְּמִנְהָגוֹ הוֹלֵךְ אֶלָּא שֶׁהַמַּלְכוּת תַּחֲזֹר לְיִשְׂרָאֵל.</a:t>
            </a:r>
            <a:r>
              <a:rPr lang="he-IL" sz="1600" dirty="0"/>
              <a:t> וּכְבָר אָמְרוּ חֲכָמִים הָרִאשׁוֹנִים אֵין בֵּין הָעוֹלָם הַזֶּה לִימוֹת הַמָּשִׁיחַ אֶלָּא שִׁעְבּוּד </a:t>
            </a:r>
            <a:r>
              <a:rPr lang="he-IL" sz="1600" dirty="0" err="1"/>
              <a:t>מַלְכֻיּוֹת</a:t>
            </a:r>
            <a:r>
              <a:rPr lang="he-IL" sz="1600" dirty="0"/>
              <a:t> בִּלְבַד:</a:t>
            </a:r>
          </a:p>
          <a:p>
            <a:r>
              <a:rPr lang="he-IL" sz="1600" dirty="0"/>
              <a:t>בברכת אהבה רבה: מהר והבא עלינו ברכה ושלום מהרה מארבע כנפות הארץ, ושבור עול הגויים [או כל נוסח אחר לבחירתך] מעל </a:t>
            </a:r>
            <a:r>
              <a:rPr lang="he-IL" sz="1600" dirty="0" err="1"/>
              <a:t>צוארינו</a:t>
            </a:r>
            <a:r>
              <a:rPr lang="he-IL" sz="1600" dirty="0"/>
              <a:t>, ותוליכנו מהרה קוממיות לארצנו.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אם תרצו – אין זו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נרצה </a:t>
            </a:r>
            <a:r>
              <a:rPr lang="he-IL" dirty="0" err="1"/>
              <a:t>בעז''ה</a:t>
            </a:r>
            <a:r>
              <a:rPr lang="he-IL" dirty="0"/>
              <a:t> לסכם את הדברים: א. בשלטון יהודי בארץ ישראל - יש מצוות ירושת הארץ. </a:t>
            </a:r>
          </a:p>
          <a:p>
            <a:r>
              <a:rPr lang="he-IL" dirty="0"/>
              <a:t>ב. שלטון יהודי בארץ ישראל - הוא ציפיית הגאולה לפריקת שיעבוד המלכויות מאיתנו. </a:t>
            </a:r>
          </a:p>
          <a:p>
            <a:r>
              <a:rPr lang="he-IL" dirty="0"/>
              <a:t>במשך הדורות לא מצאנו בכתבי רבותינו - ציפייה או רצון שאנו נקים שלטון יהודי בארץ ישראל, כמו שמצאנו רצון לעלות לארץ. </a:t>
            </a:r>
          </a:p>
          <a:p>
            <a:r>
              <a:rPr lang="he-IL" dirty="0"/>
              <a:t>הטעם לכך:</a:t>
            </a:r>
          </a:p>
          <a:p>
            <a:r>
              <a:rPr lang="he-IL" dirty="0"/>
              <a:t>א. הבינו במשך הדורות - שתפקיד פריקת שיעבוד המלכויות הוא רק של הקב"ה, ואנו לא צריכים לעזור בזה כלום חוץ </a:t>
            </a:r>
            <a:r>
              <a:rPr lang="he-IL" dirty="0" err="1"/>
              <a:t>מבתפילה</a:t>
            </a:r>
            <a:r>
              <a:rPr lang="he-IL" dirty="0"/>
              <a:t>. </a:t>
            </a:r>
          </a:p>
          <a:p>
            <a:r>
              <a:rPr lang="he-IL" dirty="0"/>
              <a:t>ב. היות וזה לא היה מעשי לא דיברו על זה. </a:t>
            </a:r>
          </a:p>
          <a:p>
            <a:r>
              <a:rPr lang="he-IL" dirty="0"/>
              <a:t>בעקבות כך לכאורה מה שקרה:</a:t>
            </a:r>
          </a:p>
          <a:p>
            <a:r>
              <a:rPr lang="he-IL" dirty="0"/>
              <a:t>א.</a:t>
            </a:r>
            <a:r>
              <a:rPr lang="he-IL" b="1" dirty="0"/>
              <a:t> יסוד גדול הוא - דבר שאדם לא מצפה לו, הקב"ה לא מביא לו.</a:t>
            </a:r>
            <a:r>
              <a:rPr lang="he-IL" dirty="0"/>
              <a:t> כמו שרואים אצל יעקב אבינו שלולא שנתן לדעתו לחזור להר הבית הקב"ה לא היה מתגלה אליו. היות ואנו לא רצינו להקים מדינה בארץ, עשה הקב"ה דבר זה על ידי החילונים. </a:t>
            </a:r>
          </a:p>
          <a:p>
            <a:r>
              <a:rPr lang="he-IL" dirty="0"/>
              <a:t>ב. חשוב לדעת שכיום בהקמת מדינה יהודית תורנית, יש המון מצוות: א. ירושת הארץ, ב. העמדת הדת על תילה. ג. קידוש שם שמים. ד. הכנה לגאולה. </a:t>
            </a:r>
          </a:p>
          <a:p>
            <a:r>
              <a:rPr lang="he-IL" dirty="0"/>
              <a:t>ואם אנו לא נרצה ונעשה מעשים לשם כך - לא נזכה לכך, כמו שהפסדנו את הדבר בעבר.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עם חכם ונבון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הנה דברי הרב אברהם יצחק הכהן קוק בנידון (אורות, למהלך האידיאות בישראל, עמ' קד):</a:t>
            </a:r>
          </a:p>
          <a:p>
            <a:r>
              <a:rPr lang="he-IL" dirty="0"/>
              <a:t>בראשית מטעו של העם הזה, אשר ידע לקרוא בשם הרעיון </a:t>
            </a:r>
            <a:r>
              <a:rPr lang="he-IL" dirty="0" err="1"/>
              <a:t>האלקי</a:t>
            </a:r>
            <a:r>
              <a:rPr lang="he-IL" dirty="0"/>
              <a:t> הברור והטהור בעת השלטון הכביר של האליליות בטומאתה-ברפואתה, נתגלתה השאיפה להקים צבור אנושי גדול אשר 'ישמרו את דרך ה' לעשות צדקה ומשפט'. זוהי השאיפה, שבאה </a:t>
            </a:r>
            <a:r>
              <a:rPr lang="he-IL" dirty="0" err="1"/>
              <a:t>מכח</a:t>
            </a:r>
            <a:r>
              <a:rPr lang="he-IL" dirty="0"/>
              <a:t> ההכרה הברורה והעזה והתביעה המוסרית הכוללת והרמה, להוציא את האנושיות מתחת סבל נורא של צרות רוחניות וחומריות, </a:t>
            </a:r>
            <a:r>
              <a:rPr lang="he-IL" dirty="0" err="1"/>
              <a:t>ולהביאנה</a:t>
            </a:r>
            <a:r>
              <a:rPr lang="he-IL" dirty="0"/>
              <a:t> לחיי חופש מלאי הוד ועדן, באור </a:t>
            </a:r>
            <a:r>
              <a:rPr lang="he-IL" dirty="0" err="1"/>
              <a:t>האידיאיה</a:t>
            </a:r>
            <a:r>
              <a:rPr lang="he-IL" dirty="0"/>
              <a:t> האלוקית, ולהצליח בזה את כל האדם כולו.</a:t>
            </a:r>
          </a:p>
          <a:p>
            <a:r>
              <a:rPr lang="he-IL" dirty="0"/>
              <a:t>למלואה של שאיפה זו צריך </a:t>
            </a:r>
            <a:r>
              <a:rPr lang="he-IL" dirty="0" err="1"/>
              <a:t>דוקא</a:t>
            </a:r>
            <a:r>
              <a:rPr lang="he-IL" dirty="0"/>
              <a:t>, שצבור זה יהיה בעל מדינה פוליטית וסוציאלית </a:t>
            </a:r>
            <a:r>
              <a:rPr lang="he-IL" dirty="0" err="1"/>
              <a:t>וכסא</a:t>
            </a:r>
            <a:r>
              <a:rPr lang="he-IL" dirty="0"/>
              <a:t> ממלכה לאומית, ברום התרבות האנושית, 'עם חכם ונבון וגוי גדול', והאידיאה האלוקית המוחלטת מושלת שמה ומחיה את העם ואת הארץ במאור חייה. למען דעת, שלא רק יחידים חכמים מצוינים, חסידים ונזירים ואנשי קדש, חיים באור האידיאה </a:t>
            </a:r>
            <a:r>
              <a:rPr lang="he-IL" dirty="0" err="1"/>
              <a:t>האלקית</a:t>
            </a:r>
            <a:r>
              <a:rPr lang="he-IL" dirty="0"/>
              <a:t>, כי גם עמים שלמים, מתוקנים ומשוכללים בכל </a:t>
            </a:r>
            <a:r>
              <a:rPr lang="he-IL" dirty="0" err="1"/>
              <a:t>תקוני</a:t>
            </a:r>
            <a:r>
              <a:rPr lang="he-IL" dirty="0"/>
              <a:t> התרבות והישוב המדיני; עמים שלמים, הכוללים בתוכם את כל השדרות האנושיות השונות, מן רום האינטליגנציה </a:t>
            </a:r>
            <a:r>
              <a:rPr lang="he-IL" dirty="0" err="1"/>
              <a:t>האמונתית</a:t>
            </a:r>
            <a:r>
              <a:rPr lang="he-IL" dirty="0"/>
              <a:t>; </a:t>
            </a:r>
            <a:r>
              <a:rPr lang="he-IL" dirty="0" err="1"/>
              <a:t>הפרושית</a:t>
            </a:r>
            <a:r>
              <a:rPr lang="he-IL" dirty="0"/>
              <a:t>, המשכלת והקדושה, עד המערכות הרחבות, הסוציאליות, הפוליטיות והאקונומיות, ועד הפרולטריון לכל </a:t>
            </a:r>
            <a:r>
              <a:rPr lang="he-IL" dirty="0" err="1"/>
              <a:t>פלגותיו</a:t>
            </a:r>
            <a:r>
              <a:rPr lang="he-IL" dirty="0"/>
              <a:t>, אפילו היותר נמוך ומגושם.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יסוד </a:t>
            </a:r>
            <a:r>
              <a:rPr lang="he-IL" dirty="0" err="1"/>
              <a:t>כסא</a:t>
            </a:r>
            <a:r>
              <a:rPr lang="he-IL" dirty="0"/>
              <a:t> ה' בעולם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אין המדינה האושר העליון של האדם. זה ניתן </a:t>
            </a:r>
            <a:r>
              <a:rPr lang="he-IL" dirty="0" err="1"/>
              <a:t>להאמר</a:t>
            </a:r>
            <a:r>
              <a:rPr lang="he-IL" dirty="0"/>
              <a:t> במדינה רגילה, שאינה עולה לערך יותר גדול מחברת אחריות גדולה, שנשארו המוני האידיאות, שהן עטרת החיים של האנושיות, מרחפים ממעל לה, ואינם נוגעים בה. מה שאין כן מדינה שהיא ביסודה אידיאלית, שחקוק </a:t>
            </a:r>
            <a:r>
              <a:rPr lang="he-IL" dirty="0" err="1"/>
              <a:t>בהויתה</a:t>
            </a:r>
            <a:r>
              <a:rPr lang="he-IL" dirty="0"/>
              <a:t> תוכן האידיאלי היותר עליון שהוא באמת האושר היותר גדול של היחיד. מדינה זו היא באמת היותר עליונה בסולם האושר, ומדינה זו היא מדינתנו, מדינת ישראל, יסוד </a:t>
            </a:r>
            <a:r>
              <a:rPr lang="he-IL" dirty="0" err="1"/>
              <a:t>כסא</a:t>
            </a:r>
            <a:r>
              <a:rPr lang="he-IL" dirty="0"/>
              <a:t> ד' בעולם, שכל חפצה הוא שיהיה ד' אחד ושמו אחד, שזהו באמת האושר היותר עליון. אמת, שאושר נשגב זה צריך הוא לביאור ארוך כדי להעלות אורו בימי חושך, אבל לא מפני זה יחדל מלהיות האושר היותר גדול. </a:t>
            </a:r>
          </a:p>
          <a:p>
            <a:r>
              <a:rPr lang="he-IL" dirty="0"/>
              <a:t>את משמעות הפסקה והסיבות לקביעה זו, מסבירים בכך שהיות והקשר של האל עם העולם הוא דרך עמו - </a:t>
            </a:r>
            <a:r>
              <a:rPr lang="he-IL" dirty="0">
                <a:hlinkClick r:id="rId2" tooltip="עם ישראל"/>
              </a:rPr>
              <a:t>עם ישראל</a:t>
            </a:r>
            <a:r>
              <a:rPr lang="he-IL" dirty="0"/>
              <a:t> ועל ידם הוא מתגלה בו, מלכות השם בעולם לא יכולה להתגלות כשמלכות ישראל איננה קיימת. לפיכך - יסוד ראשוני לגילוי מלכותו הוא העמדת מלכות ישראל, </a:t>
            </a:r>
            <a:r>
              <a:rPr lang="he-IL" dirty="0" err="1"/>
              <a:t>כשאחרי</a:t>
            </a:r>
            <a:r>
              <a:rPr lang="he-IL" dirty="0"/>
              <a:t> שתוקם - ישנו הבסיס שעליו יש להתקדם ולפעול שכל התנהגותה תהא ראויה על פי התורה, ותפעל לגילוי מלכותו. והיות שכן - על אף שבמצבה הנוכחי אין המדינה עונה על הקריטריון "שכל חפצה הוא שיהיה ד' אחד ושמו אחד", עדיין היא ראויה להיקרות כך, כיוון שהיסוד עודנו קיים, על אף שטרם נבנה הבניין מכוחו</a:t>
            </a:r>
            <a:r>
              <a:rPr lang="he-IL" baseline="30000" dirty="0">
                <a:hlinkClick r:id="rId3"/>
              </a:rPr>
              <a:t>[2]</a:t>
            </a:r>
            <a:r>
              <a:rPr lang="he-IL" dirty="0"/>
              <a:t>.</a:t>
            </a:r>
          </a:p>
          <a:p>
            <a:r>
              <a:rPr lang="he-IL" dirty="0"/>
              <a:t>כמו כן, ביחס לטענה שכל עוד והמדינה איננה "כל חפצה שיהא ה' אחד ושמו אחד" לא ניתן לומר שעליה דיבר </a:t>
            </a:r>
            <a:r>
              <a:rPr lang="he-IL" dirty="0" err="1"/>
              <a:t>הראי"ה</a:t>
            </a:r>
            <a:r>
              <a:rPr lang="he-IL" dirty="0"/>
              <a:t>, מצוינים המשך דבריו - שאושר זה זקוק לבירור ארוך בימי החושך, ולא באופן </a:t>
            </a:r>
            <a:r>
              <a:rPr lang="he-IL" dirty="0" err="1"/>
              <a:t>מיידי</a:t>
            </a:r>
            <a:r>
              <a:rPr lang="he-IL" dirty="0"/>
              <a:t> יחל מצב זה, אלא שלמרות זאת אין זה מונע את ההגדרה גם באותם ימי חושך, ההכרחיים ומהווים ימי בירור להתגלות האור מתוך היסוד הקיים של מלכות ישראל - המתקיים בימים אלו עצמם.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9827812" y="92364"/>
            <a:ext cx="2011680" cy="1366981"/>
          </a:xfrm>
        </p:spPr>
        <p:txBody>
          <a:bodyPr>
            <a:normAutofit/>
          </a:bodyPr>
          <a:lstStyle/>
          <a:p>
            <a:pPr algn="ctr"/>
            <a:r>
              <a:rPr lang="he-IL" dirty="0" err="1">
                <a:highlight>
                  <a:srgbClr val="FFFF00"/>
                </a:highlight>
              </a:rPr>
              <a:t>הראי"ה</a:t>
            </a:r>
            <a:r>
              <a:rPr lang="he-IL" dirty="0">
                <a:highlight>
                  <a:srgbClr val="FFFF00"/>
                </a:highlight>
              </a:rPr>
              <a:t> קוק</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pic>
        <p:nvPicPr>
          <p:cNvPr id="6" name="תמונה 5">
            <a:extLst>
              <a:ext uri="{FF2B5EF4-FFF2-40B4-BE49-F238E27FC236}">
                <a16:creationId xmlns:a16="http://schemas.microsoft.com/office/drawing/2014/main" id="{E1491853-1E83-58E5-523B-BB2D7B056B69}"/>
              </a:ext>
            </a:extLst>
          </p:cNvPr>
          <p:cNvPicPr>
            <a:picLocks noChangeAspect="1"/>
          </p:cNvPicPr>
          <p:nvPr/>
        </p:nvPicPr>
        <p:blipFill>
          <a:blip r:embed="rId2"/>
          <a:stretch>
            <a:fillRect/>
          </a:stretch>
        </p:blipFill>
        <p:spPr>
          <a:xfrm>
            <a:off x="1055505" y="0"/>
            <a:ext cx="8745170" cy="6716062"/>
          </a:xfrm>
          <a:prstGeom prst="rect">
            <a:avLst/>
          </a:prstGeom>
        </p:spPr>
      </p:pic>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pic>
        <p:nvPicPr>
          <p:cNvPr id="6" name="תמונה 5">
            <a:extLst>
              <a:ext uri="{FF2B5EF4-FFF2-40B4-BE49-F238E27FC236}">
                <a16:creationId xmlns:a16="http://schemas.microsoft.com/office/drawing/2014/main" id="{F2ABC078-BDFF-96C7-3335-560AAF777E3D}"/>
              </a:ext>
            </a:extLst>
          </p:cNvPr>
          <p:cNvPicPr>
            <a:picLocks noChangeAspect="1"/>
          </p:cNvPicPr>
          <p:nvPr/>
        </p:nvPicPr>
        <p:blipFill>
          <a:blip r:embed="rId2"/>
          <a:stretch>
            <a:fillRect/>
          </a:stretch>
        </p:blipFill>
        <p:spPr>
          <a:xfrm>
            <a:off x="898532" y="1690508"/>
            <a:ext cx="8992855" cy="2562583"/>
          </a:xfrm>
          <a:prstGeom prst="rect">
            <a:avLst/>
          </a:prstGeom>
        </p:spPr>
      </p:pic>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pic>
        <p:nvPicPr>
          <p:cNvPr id="6" name="תמונה 5">
            <a:extLst>
              <a:ext uri="{FF2B5EF4-FFF2-40B4-BE49-F238E27FC236}">
                <a16:creationId xmlns:a16="http://schemas.microsoft.com/office/drawing/2014/main" id="{5DE9FC8B-08D3-098F-31D7-91251783FCFC}"/>
              </a:ext>
            </a:extLst>
          </p:cNvPr>
          <p:cNvPicPr>
            <a:picLocks noChangeAspect="1"/>
          </p:cNvPicPr>
          <p:nvPr/>
        </p:nvPicPr>
        <p:blipFill>
          <a:blip r:embed="rId2"/>
          <a:stretch>
            <a:fillRect/>
          </a:stretch>
        </p:blipFill>
        <p:spPr>
          <a:xfrm>
            <a:off x="0" y="100534"/>
            <a:ext cx="12192000" cy="6656931"/>
          </a:xfrm>
          <a:prstGeom prst="rect">
            <a:avLst/>
          </a:prstGeom>
        </p:spPr>
      </p:pic>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5D24DD7-F838-183A-DF0E-80C05B6C1335}"/>
              </a:ext>
            </a:extLst>
          </p:cNvPr>
          <p:cNvSpPr>
            <a:spLocks noGrp="1"/>
          </p:cNvSpPr>
          <p:nvPr>
            <p:ph type="title"/>
          </p:nvPr>
        </p:nvSpPr>
        <p:spPr/>
        <p:txBody>
          <a:bodyPr>
            <a:normAutofit fontScale="90000"/>
          </a:bodyPr>
          <a:lstStyle/>
          <a:p>
            <a:r>
              <a:rPr lang="he-IL" dirty="0"/>
              <a:t>מושגים בחוק הישראלי המבטאים את היותה מדינת ישראל מדינה יהודית</a:t>
            </a:r>
            <a:br>
              <a:rPr lang="he-IL" dirty="0"/>
            </a:br>
            <a:br>
              <a:rPr lang="he-IL" dirty="0"/>
            </a:br>
            <a:endParaRPr lang="he-IL" dirty="0"/>
          </a:p>
        </p:txBody>
      </p:sp>
      <p:sp>
        <p:nvSpPr>
          <p:cNvPr id="3" name="מציין מיקום תוכן 2">
            <a:extLst>
              <a:ext uri="{FF2B5EF4-FFF2-40B4-BE49-F238E27FC236}">
                <a16:creationId xmlns:a16="http://schemas.microsoft.com/office/drawing/2014/main" id="{72636266-74B8-4BB0-3924-D9C3DD2D622A}"/>
              </a:ext>
            </a:extLst>
          </p:cNvPr>
          <p:cNvSpPr>
            <a:spLocks noGrp="1"/>
          </p:cNvSpPr>
          <p:nvPr>
            <p:ph idx="1"/>
          </p:nvPr>
        </p:nvSpPr>
        <p:spPr/>
        <p:txBody>
          <a:bodyPr>
            <a:normAutofit fontScale="85000" lnSpcReduction="10000"/>
          </a:bodyPr>
          <a:lstStyle/>
          <a:p>
            <a:r>
              <a:rPr lang="he-IL" dirty="0"/>
              <a:t>חוק השבות – החוק קובע כי כל יהודי הרוצה לעלות לישראל יכול לעשות זאת ולקבל תעודת עולה.</a:t>
            </a:r>
          </a:p>
          <a:p>
            <a:r>
              <a:rPr lang="he-IL" dirty="0"/>
              <a:t>דגל ישראל – שני הפסים שבדגל ישראל מרמזים לטלית. מגן דוד שבמרכז הדגל הוא סמל יהודי מסורתי עתיק שהיה בשימוש בעם היהודי שנים רבות.</a:t>
            </a:r>
          </a:p>
          <a:p>
            <a:r>
              <a:rPr lang="he-IL" dirty="0"/>
              <a:t>סמל המדינה – בסמל המדינה נראית המנורה מבית המקדש ומשני </a:t>
            </a:r>
            <a:r>
              <a:rPr lang="he-IL" dirty="0" err="1"/>
              <a:t>צידיה</a:t>
            </a:r>
            <a:r>
              <a:rPr lang="he-IL" dirty="0"/>
              <a:t> שני ענפי זית, כפי שכתוב בספר זכריה: “מנורת זהב כולה וגֻלּה על ראשה ושבעה נרותיה עליה… ושניים זיתים עליה, אחד מימין הגֻלּה ואחד על שמאלה”.</a:t>
            </a:r>
          </a:p>
          <a:p>
            <a:r>
              <a:rPr lang="he-IL" dirty="0"/>
              <a:t>חוק חג המצות – על פי החוק, במהלך חג הפסח יש איסור ברוב הארץ על הצגה בפומבי של מוצרי חמץ למכירה או לצריכה.</a:t>
            </a:r>
          </a:p>
          <a:p>
            <a:r>
              <a:rPr lang="he-IL" dirty="0"/>
              <a:t>חוק גידול חזיר – על פי החוק, יש איסור לגדל חזירים במדינה, למעט במקומות שבהם רוב נוצרי או בגני חיות ומכונים מדעיים.</a:t>
            </a:r>
          </a:p>
          <a:p>
            <a:r>
              <a:rPr lang="he-IL" dirty="0"/>
              <a:t>שבת – שבת היא יום השבתון הרשמי במדינת ישראל, בניגוד לרוב העולם המערבי, שבו יום ראשון הוא יום השבתון.</a:t>
            </a:r>
          </a:p>
          <a:p>
            <a:r>
              <a:rPr lang="he-IL" dirty="0"/>
              <a:t>בתי הדין הרבניים – בתי הדין השופטים על פי ההלכה היהודית מוכרים במערכת המשפט הישראלית כחוקיים לפסוק בענייני משפחה (נישואין וגירושין).</a:t>
            </a:r>
          </a:p>
          <a:p>
            <a:r>
              <a:rPr lang="he-IL" dirty="0"/>
              <a:t>עידוד עלייה – הסוכנות היהודית – הסוכנות היהודית היא גוף רשמי של מדינת ישראל שמטרתו לעודד עלייה מהתפוצות לישראל. נוסף על כך משרד העלייה והקליטה הוא הגוף הממשלתי האחראי לנושאי עלייה.</a:t>
            </a:r>
          </a:p>
          <a:p>
            <a:r>
              <a:rPr lang="he-IL" dirty="0"/>
              <a:t>קשר עם התפוצות – מדינת ישראל היא המדינה היחידה בעולם שיש לה משרד ממשלתי שתפקידו לדאוג לתפוצות הלאום של המדינה בעולם.</a:t>
            </a:r>
          </a:p>
          <a:p>
            <a:r>
              <a:rPr lang="he-IL" dirty="0"/>
              <a:t>השפה הרשמית – השפה הרשמית של מדינת ישראל היא עברית.</a:t>
            </a:r>
          </a:p>
          <a:p>
            <a:r>
              <a:rPr lang="he-IL" dirty="0"/>
              <a:t>לוח השנה העברי וחגי ישראל – לוח השנה העברי משמש את המדינה כלוח רשמי. חגי ישראל הם ימי שבתון במשק הישראלי.</a:t>
            </a:r>
          </a:p>
        </p:txBody>
      </p:sp>
      <p:sp>
        <p:nvSpPr>
          <p:cNvPr id="4" name="מציין מיקום של מספר שקופית 3">
            <a:extLst>
              <a:ext uri="{FF2B5EF4-FFF2-40B4-BE49-F238E27FC236}">
                <a16:creationId xmlns:a16="http://schemas.microsoft.com/office/drawing/2014/main" id="{FF316693-5AC3-A5A7-C897-A570D691E1B7}"/>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3174026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אמצעי או תכלית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מדינת ישראל היא מצווה בעצם קיומה או שהיא אמצעי לקיום מצווה?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אמצעי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הרב בר שאול ראה במדינה אמצעי לקיום מצוות גדולות – כלי יקר מתנת חסד מאבינו שבשמים:</a:t>
            </a:r>
          </a:p>
          <a:p>
            <a:r>
              <a:rPr lang="he-IL" dirty="0"/>
              <a:t>קיבוץ גלויות. </a:t>
            </a:r>
          </a:p>
          <a:p>
            <a:r>
              <a:rPr lang="he-IL" dirty="0"/>
              <a:t>ישוב ארץ ישראל.  </a:t>
            </a:r>
          </a:p>
          <a:p>
            <a:r>
              <a:rPr lang="he-IL" dirty="0"/>
              <a:t>מדינת תורה. </a:t>
            </a:r>
          </a:p>
          <a:p>
            <a:r>
              <a:rPr lang="he-IL" dirty="0"/>
              <a:t>הרב צבי יהודה רק בה מתקיים מצוות ירושת הארץ. </a:t>
            </a:r>
          </a:p>
          <a:p>
            <a:r>
              <a:rPr lang="he-IL" dirty="0"/>
              <a:t>בהקמת המדינה רואים שה' לא עזב את עמו לאחר השואה. </a:t>
            </a:r>
          </a:p>
          <a:p>
            <a:endParaRPr lang="he-IL" dirty="0"/>
          </a:p>
          <a:p>
            <a:r>
              <a:rPr lang="he-IL" dirty="0"/>
              <a:t>בספר קמעא </a:t>
            </a:r>
            <a:r>
              <a:rPr lang="he-IL" dirty="0" err="1"/>
              <a:t>קמעא</a:t>
            </a:r>
            <a:r>
              <a:rPr lang="he-IL" dirty="0"/>
              <a:t> של הרב דרוקמן עמוד 200 כותב שמדינה היא אמצעי להשארת שכינה על ישראל משום ששכינה שורה רק על דבר שלם. </a:t>
            </a:r>
          </a:p>
          <a:p>
            <a:r>
              <a:rPr lang="he-IL" dirty="0"/>
              <a:t>וכן הצלחה נפשית יכולה להיות רק שהם יורשים את הארץ.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מטרה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הקמת מדינה היא מימוש מה שאפשר ממצוות מינוי מלך. </a:t>
            </a:r>
          </a:p>
          <a:p>
            <a:r>
              <a:rPr lang="he-IL" dirty="0"/>
              <a:t>קידוש שם שמים.  - עם </a:t>
            </a:r>
            <a:r>
              <a:rPr lang="he-IL"/>
              <a:t>ללא מדינה זה חילול השם. </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אמצעי ל - הצלחה נפשית, השראת שכינה, ונבואה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ספר העיקרים מאמר ד פרק </a:t>
            </a:r>
            <a:r>
              <a:rPr lang="he-IL" dirty="0" err="1"/>
              <a:t>מא</a:t>
            </a:r>
            <a:endParaRPr lang="he-IL" dirty="0"/>
          </a:p>
          <a:p>
            <a:r>
              <a:rPr lang="he-IL" dirty="0"/>
              <a:t>ויעוד ירושת הארץ והדברים הגשמיים לכלל האומה על יד האבות היה כדי שיוכלו האנשים להשיג </a:t>
            </a:r>
            <a:r>
              <a:rPr lang="he-IL" b="1" dirty="0"/>
              <a:t>ההצלחה הנפשית בהיות האומה בשלוה ובהשקט</a:t>
            </a:r>
            <a:r>
              <a:rPr lang="he-IL" dirty="0"/>
              <a:t>, כי בהיותם גולים בארץ לא להם אי אפשר להם לעבוד השם יתברך כראוי כדי שתושג הצלחת הנפש. </a:t>
            </a:r>
          </a:p>
          <a:p>
            <a:r>
              <a:rPr lang="he-IL" dirty="0"/>
              <a:t>הרב קוק: כשם שאין השכינה שורה באיש יחידי אלא על </a:t>
            </a:r>
            <a:r>
              <a:rPr lang="he-IL" dirty="0" err="1"/>
              <a:t>גבור</a:t>
            </a:r>
            <a:r>
              <a:rPr lang="he-IL" dirty="0"/>
              <a:t> ועשיר ובעל קומה אלא שכל זה לא יסכון מאומה בלתי המעלות הרוחניות של חכמה וענוה. </a:t>
            </a:r>
          </a:p>
          <a:p>
            <a:r>
              <a:rPr lang="he-IL" dirty="0"/>
              <a:t>כך אין השכינה הכללית שורה אלא בעם מלא גבורה עשר וקוממיות אלא שכל אלה ימצאו את ערכם רק </a:t>
            </a:r>
            <a:r>
              <a:rPr lang="he-IL" dirty="0" err="1"/>
              <a:t>בהעשותם</a:t>
            </a:r>
            <a:r>
              <a:rPr lang="he-IL" dirty="0"/>
              <a:t> בסיסים </a:t>
            </a:r>
            <a:r>
              <a:rPr lang="he-IL" dirty="0" err="1"/>
              <a:t>להאור</a:t>
            </a:r>
            <a:r>
              <a:rPr lang="he-IL" dirty="0"/>
              <a:t> הרוחני </a:t>
            </a:r>
            <a:r>
              <a:rPr lang="he-IL" dirty="0" err="1"/>
              <a:t>האלהי</a:t>
            </a:r>
            <a:r>
              <a:rPr lang="he-IL" dirty="0"/>
              <a:t> הממולא אור ד' וענות צדק. </a:t>
            </a:r>
          </a:p>
          <a:p>
            <a:r>
              <a:rPr lang="he-IL" dirty="0"/>
              <a:t>ספר מורה הנבוכים חלק ב פרק לו</a:t>
            </a:r>
          </a:p>
          <a:p>
            <a:r>
              <a:rPr lang="he-IL" dirty="0"/>
              <a:t>ואחר כן נפסקה הנבואה מהם ולא התמידה להם בעבור מקרה שנתחדש, וזאת היא הסבה העצמית הקרובה בהפסק הנבואה בזמן הגלות בלא ספק, כלומר עצלות או עצבות שיהיה לאדם </a:t>
            </a:r>
            <a:r>
              <a:rPr lang="he-IL" dirty="0" err="1"/>
              <a:t>בענין</a:t>
            </a:r>
            <a:r>
              <a:rPr lang="he-IL" dirty="0"/>
              <a:t> מן </a:t>
            </a:r>
            <a:r>
              <a:rPr lang="he-IL" dirty="0" err="1"/>
              <a:t>הענינים</a:t>
            </a:r>
            <a:r>
              <a:rPr lang="he-IL" dirty="0"/>
              <a:t>, </a:t>
            </a:r>
            <a:r>
              <a:rPr lang="he-IL" b="1" dirty="0"/>
              <a:t>ויותר רע מזה היותו עבד נקנה נעבד לסכלים הזונים</a:t>
            </a:r>
            <a:r>
              <a:rPr lang="he-IL" dirty="0"/>
              <a:t>, אשר קבצו העדר הדבר האמתי ותגבורת כל התאוות הבהמיות ואין לאל ידו, ובזה יעדנו רע והוא אשר רצה באמרו, ישוטטו לבקש את דבר ה' ולא ימצאו, ואמר מלכה ושריה בגוים אין תורה גם נביאיה לא מצאו </a:t>
            </a:r>
            <a:r>
              <a:rPr lang="he-IL" dirty="0" err="1"/>
              <a:t>חזון</a:t>
            </a:r>
            <a:r>
              <a:rPr lang="he-IL" dirty="0"/>
              <a:t> מה', וזה אמת מבואר העלה כי הכלי כבר נתבטל, והוא הסבה גם כן בשוב הנבואה לנו על מנהגה לימות המשיח מהרה יגלה כמו שיעד: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הכבוד העליון תלוי </a:t>
            </a:r>
            <a:r>
              <a:rPr lang="he-IL"/>
              <a:t>בכבוד ישראל</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ספר מסילת ישרים פרק </a:t>
            </a:r>
            <a:r>
              <a:rPr lang="he-IL" dirty="0" err="1"/>
              <a:t>יט</a:t>
            </a:r>
            <a:endParaRPr lang="he-IL" dirty="0"/>
          </a:p>
          <a:p>
            <a:r>
              <a:rPr lang="he-IL" dirty="0"/>
              <a:t>מבקשים על עילוי הכבוד וגאולתן של ישראל, </a:t>
            </a:r>
            <a:r>
              <a:rPr lang="he-IL" b="1" dirty="0"/>
              <a:t>שהרי אי אפשר לכבוד העליון להתרבות אלא בגאולתן של ישראל </a:t>
            </a:r>
            <a:r>
              <a:rPr lang="he-IL" b="1" dirty="0" err="1"/>
              <a:t>וברבוי</a:t>
            </a:r>
            <a:r>
              <a:rPr lang="he-IL" b="1" dirty="0"/>
              <a:t> כבודם</a:t>
            </a:r>
            <a:r>
              <a:rPr lang="he-IL" dirty="0"/>
              <a:t> שזה תלוי בזה באמת, וכמו שכתב </a:t>
            </a:r>
            <a:r>
              <a:rPr lang="he-IL" dirty="0" err="1"/>
              <a:t>בתד"א</a:t>
            </a:r>
            <a:r>
              <a:rPr lang="he-IL" dirty="0"/>
              <a:t> שהזכרתי ומתאנח על כבודו של הקדוש ברוך הוא ועל כבודן של ישראל.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היש למדינת ישראל משמעות דתית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20000"/>
          </a:bodyPr>
          <a:lstStyle/>
          <a:p>
            <a:r>
              <a:rPr lang="he-IL" dirty="0"/>
              <a:t>ב. מדינת ישראל — ממלאת ייעוד דתי בעצם קיומה או שהיא צריכה לפעול לשם מילוי ייעודה הדתי? 113</a:t>
            </a:r>
          </a:p>
          <a:p>
            <a:r>
              <a:rPr lang="he-IL" dirty="0"/>
              <a:t>1. משמעות הדיון 113</a:t>
            </a:r>
          </a:p>
          <a:p>
            <a:r>
              <a:rPr lang="he-IL" dirty="0"/>
              <a:t>2. מילוי ייעודי המדינה רק דרך פעולותיה 113</a:t>
            </a:r>
          </a:p>
          <a:p>
            <a:r>
              <a:rPr lang="he-IL" dirty="0"/>
              <a:t>(א) התניית הלגיטימציה של המדינה בפעולותיה 113</a:t>
            </a:r>
          </a:p>
          <a:p>
            <a:r>
              <a:rPr lang="he-IL" dirty="0"/>
              <a:t>(ב) כלי לקיבוץ גלויות 116</a:t>
            </a:r>
          </a:p>
          <a:p>
            <a:r>
              <a:rPr lang="he-IL" dirty="0"/>
              <a:t>(ג) כלי לקיום מצוַות יישוב ארץ ישראל 118</a:t>
            </a:r>
          </a:p>
          <a:p>
            <a:r>
              <a:rPr lang="he-IL" dirty="0"/>
              <a:t>(ד) כלי לכינון 'מדינת התורה' 119</a:t>
            </a:r>
          </a:p>
          <a:p>
            <a:r>
              <a:rPr lang="he-IL" dirty="0"/>
              <a:t>(ה) כלי להעלאת הרמה הרוחנית 123</a:t>
            </a:r>
          </a:p>
          <a:p>
            <a:r>
              <a:rPr lang="he-IL" dirty="0"/>
              <a:t>(ו) כלי להגנה על הקיום היהודי 127</a:t>
            </a:r>
          </a:p>
          <a:p>
            <a:r>
              <a:rPr lang="he-IL" dirty="0"/>
              <a:t>(ז) המדינה ככלי המחויב לקדם ייעודיו — סיכום 128</a:t>
            </a:r>
          </a:p>
          <a:p>
            <a:r>
              <a:rPr lang="he-IL" dirty="0"/>
              <a:t>3. המדינה ככלי המקדם ייעודים בעצם קיומו: "אין כאן אמצעי ומטרה אלא דבר אחד" 128</a:t>
            </a:r>
          </a:p>
          <a:p>
            <a:r>
              <a:rPr lang="he-IL" dirty="0"/>
              <a:t>(א) קיום מצוות מינוי מלך 128</a:t>
            </a:r>
          </a:p>
          <a:p>
            <a:r>
              <a:rPr lang="he-IL" dirty="0"/>
              <a:t>(ב) כבוד ה', קידוש ה' וכבוד עם ישראל 129</a:t>
            </a:r>
          </a:p>
          <a:p>
            <a:r>
              <a:rPr lang="he-IL" dirty="0"/>
              <a:t>(ג) שובה של הציבוריות הישראלית 133</a:t>
            </a:r>
          </a:p>
          <a:p>
            <a:r>
              <a:rPr lang="he-IL" dirty="0"/>
              <a:t>(ד) סיכום — המדינה כמקיימת ייעודים בעצם קיומה 133</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199562727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43</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22385</TotalTime>
  <Words>4354</Words>
  <Application>Microsoft Office PowerPoint</Application>
  <PresentationFormat>מסך רחב</PresentationFormat>
  <Paragraphs>204</Paragraphs>
  <Slides>43</Slides>
  <Notes>0</Notes>
  <HiddenSlides>0</HiddenSlides>
  <MMClips>1</MMClips>
  <ScaleCrop>false</ScaleCrop>
  <HeadingPairs>
    <vt:vector size="6" baseType="variant">
      <vt:variant>
        <vt:lpstr>גופנים בשימוש</vt:lpstr>
      </vt:variant>
      <vt:variant>
        <vt:i4>8</vt:i4>
      </vt:variant>
      <vt:variant>
        <vt:lpstr>ערכת נושא</vt:lpstr>
      </vt:variant>
      <vt:variant>
        <vt:i4>5</vt:i4>
      </vt:variant>
      <vt:variant>
        <vt:lpstr>כותרות שקופיות</vt:lpstr>
      </vt:variant>
      <vt:variant>
        <vt:i4>43</vt:i4>
      </vt:variant>
    </vt:vector>
  </HeadingPairs>
  <TitlesOfParts>
    <vt:vector size="56" baseType="lpstr">
      <vt:lpstr>Aharoni</vt:lpstr>
      <vt:lpstr>almoni</vt:lpstr>
      <vt:lpstr>Arial</vt:lpstr>
      <vt:lpstr>Calibri</vt:lpstr>
      <vt:lpstr>Calibri Light</vt:lpstr>
      <vt:lpstr>DBS-David</vt:lpstr>
      <vt:lpstr>Trebuchet MS</vt:lpstr>
      <vt:lpstr>Wingdings 3</vt:lpstr>
      <vt:lpstr>2_פיאה</vt:lpstr>
      <vt:lpstr>ערכת נושא Office</vt:lpstr>
      <vt:lpstr>פיאה</vt:lpstr>
      <vt:lpstr>3_פיאה</vt:lpstr>
      <vt:lpstr>1_פיאה</vt:lpstr>
      <vt:lpstr>מדינה יהודית האם זה חזון של יהודי?</vt:lpstr>
      <vt:lpstr>מגילת העצמאות</vt:lpstr>
      <vt:lpstr>מדינה יהודית</vt:lpstr>
      <vt:lpstr>אמצעי לקיום התורה</vt:lpstr>
      <vt:lpstr>חמש דרשותיו של הרב יוסף דב סולובייצ'יק:</vt:lpstr>
      <vt:lpstr>מצגת של PowerPoint‏</vt:lpstr>
      <vt:lpstr>היחס הכפול של החרדים למדינה </vt:lpstr>
      <vt:lpstr>מדינה יהודית האם זה חזון של יהודי?</vt:lpstr>
      <vt:lpstr>מצוות ירושת הארץ </vt:lpstr>
      <vt:lpstr>מצוות ירושת הארץ </vt:lpstr>
      <vt:lpstr>גדרי המצווה של לרשת את הארץ: </vt:lpstr>
      <vt:lpstr>מה חידשנו במצות יישוב ארץ ישראל?  הרב סולובייצ'יק</vt:lpstr>
      <vt:lpstr>ירושה - מדינה ריבונית</vt:lpstr>
      <vt:lpstr>סיכום טעם ראשון</vt:lpstr>
      <vt:lpstr>ממלכת כהנים</vt:lpstr>
      <vt:lpstr>המצוות רק בארץ</vt:lpstr>
      <vt:lpstr>הציבי לך ציונים</vt:lpstr>
      <vt:lpstr>שלטון ישראלי?</vt:lpstr>
      <vt:lpstr>שעבוד מלכויות</vt:lpstr>
      <vt:lpstr>אם תרצו – אין זו </vt:lpstr>
      <vt:lpstr>עם חכם ונבון</vt:lpstr>
      <vt:lpstr>יסוד כסא ה' בעולם</vt:lpstr>
      <vt:lpstr>הראי"ה קוק</vt:lpstr>
      <vt:lpstr>מצגת של PowerPoint‏</vt:lpstr>
      <vt:lpstr>מצגת של PowerPoint‏</vt:lpstr>
      <vt:lpstr>מושגים בחוק הישראלי המבטאים את היותה מדינת ישראל מדינה יהודית  </vt:lpstr>
      <vt:lpstr>אמצעי או תכלית</vt:lpstr>
      <vt:lpstr>אמצעי</vt:lpstr>
      <vt:lpstr>מטרה</vt:lpstr>
      <vt:lpstr>אמצעי ל - הצלחה נפשית, השראת שכינה, ונבואה</vt:lpstr>
      <vt:lpstr>הכבוד העליון תלוי בכבוד ישראל</vt:lpstr>
      <vt:lpstr>מצגת של PowerPoint‏</vt:lpstr>
      <vt:lpstr>היש למדינת ישראל משמעות דתית</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16</cp:revision>
  <cp:lastPrinted>2024-02-26T05:45:50Z</cp:lastPrinted>
  <dcterms:created xsi:type="dcterms:W3CDTF">2024-02-23T09:02:47Z</dcterms:created>
  <dcterms:modified xsi:type="dcterms:W3CDTF">2025-05-05T01:54:01Z</dcterms:modified>
</cp:coreProperties>
</file>