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5B_3FACF086.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347" r:id="rId3"/>
    <p:sldId id="354" r:id="rId4"/>
    <p:sldId id="349" r:id="rId5"/>
    <p:sldId id="351" r:id="rId6"/>
    <p:sldId id="357" r:id="rId7"/>
    <p:sldId id="353" r:id="rId8"/>
    <p:sldId id="358" r:id="rId9"/>
    <p:sldId id="352" r:id="rId10"/>
    <p:sldId id="350" r:id="rId11"/>
    <p:sldId id="356" r:id="rId12"/>
    <p:sldId id="348" r:id="rId1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82" d="100"/>
          <a:sy n="82" d="100"/>
        </p:scale>
        <p:origin x="6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omments/modernComment_15B_3FACF086.xml><?xml version="1.0" encoding="utf-8"?>
<p188:cmLst xmlns:a="http://schemas.openxmlformats.org/drawingml/2006/main" xmlns:r="http://schemas.openxmlformats.org/officeDocument/2006/relationships" xmlns:p188="http://schemas.microsoft.com/office/powerpoint/2018/8/main">
  <p188:cm id="{B22F583B-30E1-4B93-9CE8-670F7E755996}" authorId="{01C5EAE2-088F-BE02-015C-D9BDFC147D23}" created="2024-01-19T01:54:28.355">
    <ac:deMkLst xmlns:ac="http://schemas.microsoft.com/office/drawing/2013/main/command">
      <pc:docMk xmlns:pc="http://schemas.microsoft.com/office/powerpoint/2013/main/command"/>
      <pc:sldMk xmlns:pc="http://schemas.microsoft.com/office/powerpoint/2013/main/command" cId="1068298374" sldId="347"/>
      <ac:graphicFrameMk id="4" creationId="{8EBAC8DC-3B01-32FF-7B1E-A534701C6924}"/>
    </ac:deMkLst>
    <p188:txBody>
      <a:bodyPr/>
      <a:lstStyle/>
      <a:p>
        <a:r>
          <a:rPr lang="he-IL"/>
          <a:t>לדעתו של אריסטו הסיבה לכך היא, משום שהאהבה תלויה באיכות הקבלה. והנה מקבל הצדקה מקבל רק פרוטה, נמצא שלפי ערך הפרוטה שמקבל, כך אוהב את הנותן. אך הנותן, על ידי נתינתו קונה מהמקבל מדת הנדיבות בנפשו, יוצא שהוא מקבל מהעני הרבה יותר מאשר העני קיבל ממנו, ולפי הערך שהוא מקבל מהעני כך הוא אוהבו, על כן אוהבו הרבה יותר מאשר העני אוהב אותו.</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0" i="0" dirty="0"/>
            <a:t>בנוסף ההנאה שיש בנתינה היא הנאה יותר גדולה מהנאה שיש בקבלה, אדם שנותן ההרגשה המרוממת שיש לו מהנתינה היא הרגשת הנאה יותר גדולה מההנאה שיש למקבל, וגם בזה לכאורה צריך להתבונן מה הפשט בזה, איך זה כך?</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הפילוסוף אריסטו שאל: המציאות היא, שאדם שמעניק לזולתו ונותן לשני, הנותן יותר אוהב את המקבל מאשר המקבל אוהב את הנותן, לכאורה </a:t>
          </a:r>
          <a:r>
            <a:rPr lang="he-IL" b="0" i="0" dirty="0" err="1"/>
            <a:t>ההגיון</a:t>
          </a:r>
          <a:r>
            <a:rPr lang="he-IL" b="0" i="0" dirty="0"/>
            <a:t> היה צריך להיות הפוך, שהמקבל יאהב יותר את הנותן, הוא נתן לו אז איך יכול להיות שהנותן גם נתן וגם אוהב את המקבל יותר ממה שהמקבל אוהב את הנותן? </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הנה מצד החכמה עמד וגילה באמת דבר גדול: </a:t>
          </a:r>
        </a:p>
        <a:p>
          <a:pPr rtl="1"/>
          <a:r>
            <a:rPr lang="he-IL" dirty="0"/>
            <a:t>ראשית הוא עמד על כך שהנותן מקבל, </a:t>
          </a:r>
        </a:p>
        <a:p>
          <a:pPr rtl="1"/>
          <a:r>
            <a:rPr lang="he-IL" dirty="0"/>
            <a:t>ושנית שהוא מקבל מידת נדיבותו מהעני שנטל ממנו פרוטה. </a:t>
          </a:r>
        </a:p>
        <a:p>
          <a:pPr rtl="1"/>
          <a:r>
            <a:rPr lang="he-IL" dirty="0"/>
            <a:t> אך בחכמה הפילוסופית יכולים לעמוד על הדברים רק </a:t>
          </a:r>
          <a:r>
            <a:rPr lang="he-IL" dirty="0" err="1"/>
            <a:t>במדה</a:t>
          </a:r>
          <a:r>
            <a:rPr lang="he-IL" dirty="0"/>
            <a:t> מוגבלת, כמו אדם התוקע מקל עץ באדמה קשה.  </a:t>
          </a:r>
        </a:p>
        <a:p>
          <a:pPr rtl="1"/>
          <a:r>
            <a:rPr lang="he-IL" dirty="0"/>
            <a:t>אך מהי האמת?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custT="1"/>
      <dgm:spPr/>
      <dgm:t>
        <a:bodyPr/>
        <a:lstStyle/>
        <a:p>
          <a:pPr rtl="1"/>
          <a:r>
            <a:rPr lang="he-IL" sz="1800" dirty="0"/>
            <a:t>לדעתו של אריסטו הסיבה לכך היא, משום </a:t>
          </a:r>
          <a:r>
            <a:rPr lang="he-IL" sz="1800" dirty="0">
              <a:highlight>
                <a:srgbClr val="00FFFF"/>
              </a:highlight>
            </a:rPr>
            <a:t>שהאהבה תלויה באיכות הקבלה</a:t>
          </a:r>
          <a:r>
            <a:rPr lang="he-IL" sz="1800" dirty="0"/>
            <a:t>. והנה מקבל הצדקה מקבל רק פרוטה, נמצא שלפי ערך הפרוטה שמקבל, כך אוהב את הנותן. אך הנותן, על ידי נתינתו קונה מהמקבל מדת הנדיבות בנפשו, יוצא שהוא מקבל מהעני הרבה יותר מאשר העני קיבל ממנו, ולפי הערך שהוא מקבל מהעני כך הוא אוהבו, על כן אוהבו הרבה יותר מאשר העני אוהב אותו.</a:t>
          </a:r>
        </a:p>
        <a:p>
          <a:pPr rtl="1"/>
          <a:endParaRPr lang="he-IL" sz="1700"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מדרש רבה: תני ר' יהושע יותר ממה שבעל הבית עושה עם העני, העני עושה עם בעל הבית. </a:t>
          </a:r>
        </a:p>
        <a:p>
          <a:pPr rtl="1"/>
          <a:r>
            <a:rPr lang="he-IL" b="0" i="0" dirty="0"/>
            <a:t>שכן רות אומרת לנעמי (רות ב) שם האיש אשר עשיתי עמו היום בועז אשר עשה עמי אין כתיב כאן אלא אשר עשיתי עמו אמרה לה הרבה פעולות וטובות עשיתי עמו היום בשביל פרוסה שנתן לי. </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b="0" i="0" dirty="0" err="1"/>
            <a:t>המידת</a:t>
          </a:r>
          <a:r>
            <a:rPr lang="he-IL" b="0" i="0" dirty="0"/>
            <a:t> נתינה שהקב"ה ברא בנו שזה "בצלם אלוקים" החיובי שהקב"ה ברא בנו, ולא החלק של "יצר לב האדם רע מנעוריו", כי באמת הקב"ה ברא בנו את שני הכוחות, הוא ברא בנו "צלם אלוקים" של י"ג מידות של רחמים, ושכל המידות של רחמים הם כולם נובעות מנתינה ורצון להעניק, וכנגד זה הוא גם ברא בנו "כי יצר לב האדם רע מנעוריו" - ויש לנו בחירה במה לבחור! אבל התכונות האלוקיות הטובות הם תכונות שכשהאדם מממש אותם והוא מוציא אותם מהכוח אל הפועל הם יוצרות לאדם עונג אין סופי, שזה בעצם העונג של הנותן! כי זה המימוש הכי עצמי של האדם בהיותו נותן, כשאדם נותן זה המימוש עצמי הכי גדול.</a:t>
          </a:r>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0" i="0" dirty="0"/>
            <a:t>אומר ר' ירוחם: </a:t>
          </a:r>
          <a:r>
            <a:rPr lang="he-IL" b="0" i="0" dirty="0" err="1"/>
            <a:t>מכיון</a:t>
          </a:r>
          <a:r>
            <a:rPr lang="he-IL" b="0" i="0" dirty="0"/>
            <a:t> שהקב"ה ברא את האדם בצלם אלוקים, והקב"ה בעצמותו הרי לא חסר כלום והוא לא צריך שום דבר מאיתנו, והוא עסוק רק בלהיטיב, אז הטבע הזה מוטבע גם בטבע האדם, אם האדם לא משחית את נפשו אלא האדם מתנהג וחי ישר כפי אשר </a:t>
          </a:r>
          <a:r>
            <a:rPr lang="he-IL" b="0" i="0" dirty="0" err="1"/>
            <a:t>עשאו</a:t>
          </a:r>
          <a:r>
            <a:rPr lang="he-IL" b="0" i="0" dirty="0"/>
            <a:t> האלוקים, זה גורם לו שיש לו רצון ותשוקה לתת, לא בתור לקבל תמורה אלא עצם התשוקה לתת.</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1" i="0" dirty="0"/>
            <a:t>הרצון לקבל תענוג</a:t>
          </a:r>
          <a:br>
            <a:rPr lang="he-IL" dirty="0"/>
          </a:br>
          <a:r>
            <a:rPr lang="he-IL" b="0" i="0" dirty="0"/>
            <a:t>אין תענוג מדבר מסוים מבלי להשתוקק לדבר, והוא למעשה הרצון לקבל התענוג מדבר הזה . למשל, ככל שאדם רעב יותר כך הוא ייהנה יותר מאכילה. אך אם הוא שבע, הוא לא ייהנה מהאוכל ואולי אף יסבול ממנו!</a:t>
          </a:r>
          <a:br>
            <a:rPr lang="he-IL" dirty="0"/>
          </a:br>
          <a:r>
            <a:rPr lang="he-IL" b="0" i="0" dirty="0"/>
            <a:t>לכן, שם הבורא בנבראים רצון לקבל תענוג, על מנת שיוכלו לחוש תענוג מהשפע שהוא רוצה להעניק להם.</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1" i="0" dirty="0"/>
            <a:t>מחשבת הבריאה</a:t>
          </a:r>
          <a:br>
            <a:rPr lang="he-IL" dirty="0"/>
          </a:br>
          <a:r>
            <a:rPr lang="he-IL" b="0" i="0" dirty="0"/>
            <a:t>מטבע הטוב להיטיב, ולכן, כל מטרת הבריאה היא אך ורק להיטיב לנבראים, ולגרום להם את התענוג הגדול ביותר. לכן, הבורא ברא נבראים כדי שיוכל להיטיב להם. כפי שאומרים "אין מלך בלי נתינים". </a:t>
          </a:r>
        </a:p>
        <a:p>
          <a:pPr rtl="1"/>
          <a:r>
            <a:rPr lang="he-IL" b="0" i="0" dirty="0"/>
            <a:t>אולם, כאן תפקיד הנתינים הוא אך ורק לקבל את כל הטוב שהמלך הכין עבורם.</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b="1" i="0" dirty="0"/>
            <a:t>פרדוקס האושר </a:t>
          </a:r>
        </a:p>
        <a:p>
          <a:pPr rtl="1"/>
          <a:r>
            <a:rPr lang="he-IL" b="0" i="0" dirty="0"/>
            <a:t>על פי חוק השורש והענף, כדי לקבל את השפע של הבורא, על הנברא להיות בקרבת הבורא, קרי בדמיון אל הבורא. אך הרצון לתענוג שאמור לאפשר לו לחוש את התענוג, מרחיק אותו וממילא מונע ממנו לקבל את התענוג!</a:t>
          </a:r>
          <a:br>
            <a:rPr lang="he-IL" dirty="0"/>
          </a:br>
          <a:r>
            <a:rPr lang="he-IL" b="0" i="0" dirty="0"/>
            <a:t>במילים אחרות, ככל שאני רוצה יותר תענוג או אושר, כך אקבל פחות.</a:t>
          </a:r>
        </a:p>
        <a:p>
          <a:pPr rtl="1"/>
          <a:r>
            <a:rPr lang="he-IL" b="0" i="0" dirty="0"/>
            <a:t>ממש כמו שרדיפת האושר אינה מביאה אושר, ואף ההיפך הוא הנכון: רדיפת האושר מביאה לעיתים קרובות לתסכול וריקנות.</a:t>
          </a:r>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1" i="0" dirty="0"/>
            <a:t>פרדוקס הבריאה</a:t>
          </a:r>
          <a:br>
            <a:rPr lang="he-IL" dirty="0"/>
          </a:br>
          <a:r>
            <a:rPr lang="he-IL" b="0" i="0" dirty="0"/>
            <a:t>ראינו שבריאת הרצון לקבל, שהוא המרכיב העיקרי של כל המציאות, נובעת מטובו של הבורא, שמבקש שלנבראים יהיה כלי המאפשר תחושת תענוג וטוב בעת קבלת השפע, שכן כפי שראינו לעיל אין תענוג ללא רצון לתענוג.</a:t>
          </a:r>
          <a:br>
            <a:rPr lang="he-IL" dirty="0"/>
          </a:br>
          <a:r>
            <a:rPr lang="he-IL" b="0" i="0" dirty="0"/>
            <a:t>אבל הימצאותו של הרצון לקבל בנברא גורמת לשינוי צורה קיצוני בינו לבין הבורא. ממילא, שינוי צורה זה גורם להתרחקות גדולה בין הנברא לבין הבורא.</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1" i="0" dirty="0"/>
            <a:t>פתרון הפרדוקס</a:t>
          </a:r>
          <a:endParaRPr lang="he-IL" b="0" i="0" dirty="0"/>
        </a:p>
        <a:p>
          <a:pPr rtl="1"/>
          <a:r>
            <a:rPr lang="he-IL" b="0" i="0" dirty="0"/>
            <a:t>האושר מגיע לאדם דווקא אם הוא אינו מחפש אותו, אלא מתמסר לזולת. כתב ויקטור פרנקל בספרו "האדם מחפש משמעות":</a:t>
          </a:r>
          <a:br>
            <a:rPr lang="he-IL" dirty="0"/>
          </a:br>
          <a:r>
            <a:rPr lang="he-IL" b="1" i="0" dirty="0"/>
            <a:t>"אושר לא יכול להיות נרדף, זה חייב להתחולל, וזה קורה רק כתופעת לוואי לא מכוונת של ההקדשה האישית של אדם למטרה גדולה יותר מאשר אדם עצמו, או כתוצר הלוואי של התמסרותו של האדם לאדם אחר ממנו".</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1" i="0" dirty="0"/>
            <a:t>לקבל על מנת להשפיע</a:t>
          </a:r>
          <a:endParaRPr lang="he-IL" b="0" i="0" dirty="0"/>
        </a:p>
        <a:p>
          <a:pPr rtl="1"/>
          <a:r>
            <a:rPr lang="he-IL" b="0" i="0" dirty="0"/>
            <a:t>משל: שני אנשים אוכלים ביחד במסעדה את אותו המאכל. אחד אוכל רק כדי לספק את תאוות החך שלו. רצונו נמצא במקום של </a:t>
          </a:r>
          <a:r>
            <a:rPr lang="he-IL" b="1" i="0" dirty="0"/>
            <a:t>לקבל על מנת לקבל</a:t>
          </a:r>
          <a:r>
            <a:rPr lang="he-IL" b="0" i="0" dirty="0"/>
            <a:t>, שהוא רצון בעל צורה הפוכה מהבורא. לעומתו, חברו אוכל על מנת שיהיה לו כוח לעבוד ולהביא פרנסה למשפחתו. רצונו נמצא במקום של </a:t>
          </a:r>
          <a:r>
            <a:rPr lang="he-IL" b="1" i="0" dirty="0"/>
            <a:t>לקבל על מנת להשפיע</a:t>
          </a:r>
          <a:r>
            <a:rPr lang="he-IL" b="0" i="0" dirty="0"/>
            <a:t>, והוא מתדמה לבורא שכן הקבלה שלו היא רק </a:t>
          </a:r>
          <a:r>
            <a:rPr lang="he-IL" b="1" i="0" dirty="0"/>
            <a:t>אמצעי</a:t>
          </a:r>
          <a:r>
            <a:rPr lang="he-IL" b="0" i="0" dirty="0"/>
            <a:t> עבורו כדי שיוכל להשפיע, ולא </a:t>
          </a:r>
          <a:r>
            <a:rPr lang="he-IL" b="1" i="0" dirty="0"/>
            <a:t>מטרה</a:t>
          </a:r>
          <a:r>
            <a:rPr lang="he-IL" b="0" i="0" dirty="0"/>
            <a:t> בפני עצמה.</a:t>
          </a:r>
          <a:br>
            <a:rPr lang="he-IL" dirty="0"/>
          </a:b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custT="1"/>
      <dgm:spPr/>
      <dgm:t>
        <a:bodyPr/>
        <a:lstStyle/>
        <a:p>
          <a:pPr rtl="1"/>
          <a:r>
            <a:rPr lang="he-IL" sz="900" dirty="0"/>
            <a:t>לשמח את הבורא</a:t>
          </a:r>
        </a:p>
        <a:p>
          <a:pPr rtl="1"/>
          <a:r>
            <a:rPr lang="he-IL" sz="2000" dirty="0"/>
            <a:t>יכול האדם להתענג וכוונתו לשמח את בוראו, שכן ה' נהנה מאוד שבנו מתענג על מה שהוא נתן לו, ואדרבה אם יכוון רק לשמה ולא </a:t>
          </a:r>
          <a:r>
            <a:rPr lang="he-IL" sz="2000" dirty="0" err="1"/>
            <a:t>יהנה</a:t>
          </a:r>
          <a:r>
            <a:rPr lang="he-IL" sz="2000" dirty="0"/>
            <a:t> יצטער הרב מכך. ראה בספר בים דרכך עמוד ג.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1" dirty="0"/>
            <a:t>קבלה של דבקות</a:t>
          </a:r>
        </a:p>
        <a:p>
          <a:pPr rtl="1"/>
          <a:r>
            <a:rPr lang="he-IL" dirty="0"/>
            <a:t>התירוץ הפשוט לכאורה לשאלה זו הוא, שיש לחלק בין קבלה גשמית לקבלה רוחנית. </a:t>
          </a:r>
        </a:p>
        <a:p>
          <a:pPr rtl="1"/>
          <a:r>
            <a:rPr lang="he-IL" dirty="0"/>
            <a:t>כאשר האדם רוצה לקבל תענוג גשמי הרי זה מפריד אותו מהבורא. אבל כאשר האדם רוצה לקבל תענוג רוחני – הרגשה של סיפוק רגשי מחמת הנתינה, הרי זה קירבה לבורא – זהו דבקות בבורא עולם ואדרבה אין לך מעולה מזה.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EFAEC2-3ABD-4F3E-AD65-C523D131DB8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pPr rtl="1"/>
          <a:endParaRPr lang="he-IL"/>
        </a:p>
      </dgm:t>
    </dgm:pt>
    <dgm:pt modelId="{EDDE415A-596D-4E87-9B17-4AC1B2A11F16}">
      <dgm:prSet phldrT="[טקסט]"/>
      <dgm:spPr/>
      <dgm:t>
        <a:bodyPr/>
        <a:lstStyle/>
        <a:p>
          <a:pPr rtl="1"/>
          <a:r>
            <a:rPr lang="he-IL" dirty="0"/>
            <a:t>אמנם יש לחקור באופן שלישי האם הוא מעלה או לא, והוא כאשר פועל למען הזולת מחמת שהוא אוהבו, ומצד אחד הרי הוא משקיע בזולתו, אך מאידך הרי כל מה שהוא פועל למענו הוא משום שהוא אוהבו, ואם כן אינו פועל אלא למען עצמו, ושוב אינו אלא 'אגואיסט'. </a:t>
          </a:r>
        </a:p>
      </dgm:t>
    </dgm:pt>
    <dgm:pt modelId="{5DA29052-BB30-4854-80F6-4F6310C6EF61}" type="parTrans" cxnId="{9AF2AE6D-2ACC-4055-866D-A6D0F4784C98}">
      <dgm:prSet/>
      <dgm:spPr/>
      <dgm:t>
        <a:bodyPr/>
        <a:lstStyle/>
        <a:p>
          <a:pPr rtl="1"/>
          <a:endParaRPr lang="he-IL"/>
        </a:p>
      </dgm:t>
    </dgm:pt>
    <dgm:pt modelId="{E34B7EBB-8E7A-431B-A39F-C2B3E7FA56EA}" type="sibTrans" cxnId="{9AF2AE6D-2ACC-4055-866D-A6D0F4784C98}">
      <dgm:prSet/>
      <dgm:spPr/>
      <dgm:t>
        <a:bodyPr/>
        <a:lstStyle/>
        <a:p>
          <a:pPr rtl="1"/>
          <a:endParaRPr lang="he-IL"/>
        </a:p>
      </dgm:t>
    </dgm:pt>
    <dgm:pt modelId="{DF117B2C-18F5-492A-9702-F4D35453A6E6}">
      <dgm:prSet phldrT="[טקסט]"/>
      <dgm:spPr/>
      <dgm:t>
        <a:bodyPr/>
        <a:lstStyle/>
        <a:p>
          <a:pPr rtl="1"/>
          <a:r>
            <a:rPr lang="he-IL" dirty="0"/>
            <a:t>האופן השני הוא כאשר הוא משתכנע להתנדב ולפעול למען הזולת וכל </a:t>
          </a:r>
          <a:r>
            <a:rPr lang="he-IL" dirty="0" err="1"/>
            <a:t>מאוויו</a:t>
          </a:r>
          <a:r>
            <a:rPr lang="he-IL" dirty="0"/>
            <a:t> להשפיע טוב לזולתו, וזה מעלה נכבדה מאד, שפועל רק מחמת אישיותו המוסרית הגבוהה. </a:t>
          </a:r>
        </a:p>
      </dgm:t>
    </dgm:pt>
    <dgm:pt modelId="{5EB7AF97-68D7-4571-BE05-8C409D846044}" type="parTrans" cxnId="{E1B238E6-F820-461E-906E-D913B563D30C}">
      <dgm:prSet/>
      <dgm:spPr/>
      <dgm:t>
        <a:bodyPr/>
        <a:lstStyle/>
        <a:p>
          <a:pPr rtl="1"/>
          <a:endParaRPr lang="he-IL"/>
        </a:p>
      </dgm:t>
    </dgm:pt>
    <dgm:pt modelId="{7F07FC26-DA5A-492E-AC2F-6BFC2BE06B42}" type="sibTrans" cxnId="{E1B238E6-F820-461E-906E-D913B563D30C}">
      <dgm:prSet/>
      <dgm:spPr/>
      <dgm:t>
        <a:bodyPr/>
        <a:lstStyle/>
        <a:p>
          <a:pPr rtl="1"/>
          <a:endParaRPr lang="he-IL"/>
        </a:p>
      </dgm:t>
    </dgm:pt>
    <dgm:pt modelId="{8037724A-DB9C-44B5-92D5-F7F0BED7BD56}">
      <dgm:prSet phldrT="[טקסט]"/>
      <dgm:spPr/>
      <dgm:t>
        <a:bodyPr/>
        <a:lstStyle/>
        <a:p>
          <a:pPr rtl="1"/>
          <a:r>
            <a:rPr lang="he-IL" dirty="0"/>
            <a:t>הנה בשלשה אופנים ניתן להניע אדם לפעול ולהשקיע. האופן הראשון הוא כאשר מובטח לו גמול ושכר טוב, ובזה אין אנו רואים שום חשיבות, שהרי אינו פועל אלא למען עצמו. </a:t>
          </a:r>
        </a:p>
      </dgm:t>
    </dgm:pt>
    <dgm:pt modelId="{AC81AB57-D1E0-41BE-AE42-1723FD4D3061}" type="parTrans" cxnId="{1FDE5EA4-AD8B-48F1-A8E0-F5EB15D0C1B6}">
      <dgm:prSet/>
      <dgm:spPr/>
      <dgm:t>
        <a:bodyPr/>
        <a:lstStyle/>
        <a:p>
          <a:pPr rtl="1"/>
          <a:endParaRPr lang="he-IL"/>
        </a:p>
      </dgm:t>
    </dgm:pt>
    <dgm:pt modelId="{FCACFF76-EEC3-41CB-9873-67DA96E85AF3}" type="sibTrans" cxnId="{1FDE5EA4-AD8B-48F1-A8E0-F5EB15D0C1B6}">
      <dgm:prSet/>
      <dgm:spPr/>
      <dgm:t>
        <a:bodyPr/>
        <a:lstStyle/>
        <a:p>
          <a:pPr rtl="1"/>
          <a:endParaRPr lang="he-IL"/>
        </a:p>
      </dgm:t>
    </dgm:pt>
    <dgm:pt modelId="{F0237E85-93B7-4A15-85B4-13E258AEE9C1}">
      <dgm:prSet phldrT="[טקסט]"/>
      <dgm:spPr/>
      <dgm:t>
        <a:bodyPr/>
        <a:lstStyle/>
        <a:p>
          <a:pPr rtl="1"/>
          <a:r>
            <a:rPr lang="he-IL" dirty="0"/>
            <a:t>ונראה שבעבודת ה' המעלה האמיתית היא דווקא באופן זה, שכאן מתאחד עצמו והאלוקות לדבר אחד, ובעוד בדרגה </a:t>
          </a:r>
          <a:r>
            <a:rPr lang="he-IL" dirty="0" err="1"/>
            <a:t>השניה</a:t>
          </a:r>
          <a:r>
            <a:rPr lang="he-IL" dirty="0"/>
            <a:t> הרצון לפעול הוא חיצוני לאישיותו, שמתמסר לעשות את הנכון למען דבר נעלה שמחוצה לנפשו, הרי כאשר פועל מתוך אהבת ה' הוא פועל עם עצם נפשו, אין כאן חסרון שפועל למען עצמו, כי הוא משקיע למען </a:t>
          </a:r>
          <a:r>
            <a:rPr lang="he-IL" dirty="0" err="1"/>
            <a:t>הביחד</a:t>
          </a:r>
          <a:r>
            <a:rPr lang="he-IL" dirty="0"/>
            <a:t> שיהיה טוב לשניהם. </a:t>
          </a:r>
        </a:p>
      </dgm:t>
    </dgm:pt>
    <dgm:pt modelId="{007CAADB-BE51-4B17-930A-D095385DA4C1}" type="parTrans" cxnId="{CDA96FA5-3B29-42C8-B1D2-306CD72B365E}">
      <dgm:prSet/>
      <dgm:spPr/>
      <dgm:t>
        <a:bodyPr/>
        <a:lstStyle/>
        <a:p>
          <a:pPr rtl="1"/>
          <a:endParaRPr lang="he-IL"/>
        </a:p>
      </dgm:t>
    </dgm:pt>
    <dgm:pt modelId="{A8937062-CAF4-4A7A-968C-7874F5FB84C5}" type="sibTrans" cxnId="{CDA96FA5-3B29-42C8-B1D2-306CD72B365E}">
      <dgm:prSet/>
      <dgm:spPr/>
      <dgm:t>
        <a:bodyPr/>
        <a:lstStyle/>
        <a:p>
          <a:pPr rtl="1"/>
          <a:endParaRPr lang="he-IL"/>
        </a:p>
      </dgm:t>
    </dgm:pt>
    <dgm:pt modelId="{EDD31D92-E98A-4F29-8080-2E4896B8EA2F}">
      <dgm:prSet phldrT="[טקסט]"/>
      <dgm:spPr/>
      <dgm:t>
        <a:bodyPr/>
        <a:lstStyle/>
        <a:p>
          <a:pPr rtl="1"/>
          <a:r>
            <a:rPr lang="he-IL" dirty="0"/>
            <a:t>אולם האמת היא שאין זה אגואיסט, כי מאחר שהוא פועל למען שניהם, אין כל פגם שגם הוא טוב לו עם זה. כי כאשר נחקור האם פועל למען עצמו או למען הזולת, התשובה תהיה שאין כאן ניגוד בין שני הצדדים, כי שני הרצונות התאחדו, 'אהבה' </a:t>
          </a:r>
          <a:r>
            <a:rPr lang="he-IL" dirty="0" err="1"/>
            <a:t>גימטריא</a:t>
          </a:r>
          <a:r>
            <a:rPr lang="he-IL" dirty="0"/>
            <a:t> 'אחד'. </a:t>
          </a:r>
        </a:p>
      </dgm:t>
    </dgm:pt>
    <dgm:pt modelId="{A60FB10A-6F15-4023-92B0-5EDB0225B0F1}" type="parTrans" cxnId="{FF48CB31-06F8-4BD9-AF5D-CB99E1FD962B}">
      <dgm:prSet/>
      <dgm:spPr/>
      <dgm:t>
        <a:bodyPr/>
        <a:lstStyle/>
        <a:p>
          <a:pPr rtl="1"/>
          <a:endParaRPr lang="he-IL"/>
        </a:p>
      </dgm:t>
    </dgm:pt>
    <dgm:pt modelId="{68572771-7FB7-46A3-9501-8303D8CA9C9E}" type="sibTrans" cxnId="{FF48CB31-06F8-4BD9-AF5D-CB99E1FD962B}">
      <dgm:prSet/>
      <dgm:spPr/>
      <dgm:t>
        <a:bodyPr/>
        <a:lstStyle/>
        <a:p>
          <a:pPr rtl="1"/>
          <a:endParaRPr lang="he-IL"/>
        </a:p>
      </dgm:t>
    </dgm:pt>
    <dgm:pt modelId="{005DCAAC-FFE4-49B4-9B36-7736AEB608EE}">
      <dgm:prSet/>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זה גופא </a:t>
          </a:r>
          <a:r>
            <a:rPr lang="he-IL" dirty="0" err="1"/>
            <a:t>פיסגת</a:t>
          </a:r>
          <a:r>
            <a:rPr lang="he-IL" dirty="0"/>
            <a:t> המוסריות והמצפון שתכלית השלימות הוא שיהיו רצונו ורצון קונו מתאחדים כביכול. וזו התכלית הרצויה והאידיאלית, המניע הרצוי של האדם הוא לאהוב את עצמו, לשאוף שיתאחד רצונו עם רצון ה', ולשם כך הוא פועל בהתאם למציאות המאוחדת.</a:t>
          </a:r>
        </a:p>
        <a:p>
          <a:pPr marL="0" lvl="0" defTabSz="488950" rtl="1">
            <a:lnSpc>
              <a:spcPct val="90000"/>
            </a:lnSpc>
            <a:spcBef>
              <a:spcPct val="0"/>
            </a:spcBef>
            <a:spcAft>
              <a:spcPct val="35000"/>
            </a:spcAft>
            <a:buNone/>
          </a:pPr>
          <a:endParaRPr lang="he-IL" dirty="0"/>
        </a:p>
      </dgm:t>
    </dgm:pt>
    <dgm:pt modelId="{AB8E2978-BC2D-48BF-A9DA-2A8F3E777FEC}" type="parTrans" cxnId="{561452C1-9CC5-4295-8C1E-D19B4D80CAC6}">
      <dgm:prSet/>
      <dgm:spPr/>
      <dgm:t>
        <a:bodyPr/>
        <a:lstStyle/>
        <a:p>
          <a:pPr rtl="1"/>
          <a:endParaRPr lang="he-IL"/>
        </a:p>
      </dgm:t>
    </dgm:pt>
    <dgm:pt modelId="{2E04494A-4189-4E6D-A4C0-D1122B4EEA00}" type="sibTrans" cxnId="{561452C1-9CC5-4295-8C1E-D19B4D80CAC6}">
      <dgm:prSet/>
      <dgm:spPr/>
      <dgm:t>
        <a:bodyPr/>
        <a:lstStyle/>
        <a:p>
          <a:pPr rtl="1"/>
          <a:endParaRPr lang="he-IL"/>
        </a:p>
      </dgm:t>
    </dgm:pt>
    <dgm:pt modelId="{C2583DA5-D0FC-4FE5-90A9-EBBE0FCAFE7A}" type="pres">
      <dgm:prSet presAssocID="{87EFAEC2-3ABD-4F3E-AD65-C523D131DB8C}" presName="diagram" presStyleCnt="0">
        <dgm:presLayoutVars>
          <dgm:dir/>
          <dgm:resizeHandles val="exact"/>
        </dgm:presLayoutVars>
      </dgm:prSet>
      <dgm:spPr/>
    </dgm:pt>
    <dgm:pt modelId="{547C5578-FA32-41E2-A0A2-E5DA0E98359C}" type="pres">
      <dgm:prSet presAssocID="{EDDE415A-596D-4E87-9B17-4AC1B2A11F16}" presName="node" presStyleLbl="node1" presStyleIdx="0" presStyleCnt="6">
        <dgm:presLayoutVars>
          <dgm:bulletEnabled val="1"/>
        </dgm:presLayoutVars>
      </dgm:prSet>
      <dgm:spPr/>
    </dgm:pt>
    <dgm:pt modelId="{BC13F4FB-82C0-4E8C-8589-5B77CBE8EA96}" type="pres">
      <dgm:prSet presAssocID="{E34B7EBB-8E7A-431B-A39F-C2B3E7FA56EA}" presName="sibTrans" presStyleCnt="0"/>
      <dgm:spPr/>
    </dgm:pt>
    <dgm:pt modelId="{89BAA8F1-E49D-4354-8CCF-10C24C6344D3}" type="pres">
      <dgm:prSet presAssocID="{DF117B2C-18F5-492A-9702-F4D35453A6E6}" presName="node" presStyleLbl="node1" presStyleIdx="1" presStyleCnt="6">
        <dgm:presLayoutVars>
          <dgm:bulletEnabled val="1"/>
        </dgm:presLayoutVars>
      </dgm:prSet>
      <dgm:spPr/>
    </dgm:pt>
    <dgm:pt modelId="{98F7393C-B7E4-4106-B062-AE82CA68616A}" type="pres">
      <dgm:prSet presAssocID="{7F07FC26-DA5A-492E-AC2F-6BFC2BE06B42}" presName="sibTrans" presStyleCnt="0"/>
      <dgm:spPr/>
    </dgm:pt>
    <dgm:pt modelId="{0F467D45-5062-412E-B1A1-87601412A0D4}" type="pres">
      <dgm:prSet presAssocID="{8037724A-DB9C-44B5-92D5-F7F0BED7BD56}" presName="node" presStyleLbl="node1" presStyleIdx="2" presStyleCnt="6">
        <dgm:presLayoutVars>
          <dgm:bulletEnabled val="1"/>
        </dgm:presLayoutVars>
      </dgm:prSet>
      <dgm:spPr/>
    </dgm:pt>
    <dgm:pt modelId="{25421CD4-3B79-4CCC-ABFD-72DE273B086B}" type="pres">
      <dgm:prSet presAssocID="{FCACFF76-EEC3-41CB-9873-67DA96E85AF3}" presName="sibTrans" presStyleCnt="0"/>
      <dgm:spPr/>
    </dgm:pt>
    <dgm:pt modelId="{F4AEF84B-CDEC-464A-B8B0-219B895B9A36}" type="pres">
      <dgm:prSet presAssocID="{005DCAAC-FFE4-49B4-9B36-7736AEB608EE}" presName="node" presStyleLbl="node1" presStyleIdx="3" presStyleCnt="6">
        <dgm:presLayoutVars>
          <dgm:bulletEnabled val="1"/>
        </dgm:presLayoutVars>
      </dgm:prSet>
      <dgm:spPr/>
    </dgm:pt>
    <dgm:pt modelId="{BB367A9F-D4C3-42A4-B9DD-2D6FC4B0BF6F}" type="pres">
      <dgm:prSet presAssocID="{2E04494A-4189-4E6D-A4C0-D1122B4EEA00}" presName="sibTrans" presStyleCnt="0"/>
      <dgm:spPr/>
    </dgm:pt>
    <dgm:pt modelId="{62741F30-63B0-46A8-866D-6890CC910498}" type="pres">
      <dgm:prSet presAssocID="{F0237E85-93B7-4A15-85B4-13E258AEE9C1}" presName="node" presStyleLbl="node1" presStyleIdx="4" presStyleCnt="6">
        <dgm:presLayoutVars>
          <dgm:bulletEnabled val="1"/>
        </dgm:presLayoutVars>
      </dgm:prSet>
      <dgm:spPr/>
    </dgm:pt>
    <dgm:pt modelId="{4B66E997-D350-477C-9007-43BDBD19D833}" type="pres">
      <dgm:prSet presAssocID="{A8937062-CAF4-4A7A-968C-7874F5FB84C5}" presName="sibTrans" presStyleCnt="0"/>
      <dgm:spPr/>
    </dgm:pt>
    <dgm:pt modelId="{E7758F4D-B0C3-41E4-A670-597AF8DAC2C3}" type="pres">
      <dgm:prSet presAssocID="{EDD31D92-E98A-4F29-8080-2E4896B8EA2F}" presName="node" presStyleLbl="node1" presStyleIdx="5" presStyleCnt="6">
        <dgm:presLayoutVars>
          <dgm:bulletEnabled val="1"/>
        </dgm:presLayoutVars>
      </dgm:prSet>
      <dgm:spPr/>
    </dgm:pt>
  </dgm:ptLst>
  <dgm:cxnLst>
    <dgm:cxn modelId="{90313312-F3E2-4CE2-9F52-D30D10E43F60}" type="presOf" srcId="{EDDE415A-596D-4E87-9B17-4AC1B2A11F16}" destId="{547C5578-FA32-41E2-A0A2-E5DA0E98359C}" srcOrd="0" destOrd="0" presId="urn:microsoft.com/office/officeart/2005/8/layout/default"/>
    <dgm:cxn modelId="{6B47F31A-A492-435D-9FC7-1CEFB8FB32FC}" type="presOf" srcId="{8037724A-DB9C-44B5-92D5-F7F0BED7BD56}" destId="{0F467D45-5062-412E-B1A1-87601412A0D4}" srcOrd="0" destOrd="0" presId="urn:microsoft.com/office/officeart/2005/8/layout/default"/>
    <dgm:cxn modelId="{FCEDF322-BA20-420F-B3E3-91305421C4CD}" type="presOf" srcId="{DF117B2C-18F5-492A-9702-F4D35453A6E6}" destId="{89BAA8F1-E49D-4354-8CCF-10C24C6344D3}" srcOrd="0" destOrd="0" presId="urn:microsoft.com/office/officeart/2005/8/layout/default"/>
    <dgm:cxn modelId="{FF48CB31-06F8-4BD9-AF5D-CB99E1FD962B}" srcId="{87EFAEC2-3ABD-4F3E-AD65-C523D131DB8C}" destId="{EDD31D92-E98A-4F29-8080-2E4896B8EA2F}" srcOrd="5" destOrd="0" parTransId="{A60FB10A-6F15-4023-92B0-5EDB0225B0F1}" sibTransId="{68572771-7FB7-46A3-9501-8303D8CA9C9E}"/>
    <dgm:cxn modelId="{199B3840-1815-4EF2-B156-77722A402D52}" type="presOf" srcId="{87EFAEC2-3ABD-4F3E-AD65-C523D131DB8C}" destId="{C2583DA5-D0FC-4FE5-90A9-EBBE0FCAFE7A}" srcOrd="0" destOrd="0" presId="urn:microsoft.com/office/officeart/2005/8/layout/default"/>
    <dgm:cxn modelId="{9AF2AE6D-2ACC-4055-866D-A6D0F4784C98}" srcId="{87EFAEC2-3ABD-4F3E-AD65-C523D131DB8C}" destId="{EDDE415A-596D-4E87-9B17-4AC1B2A11F16}" srcOrd="0" destOrd="0" parTransId="{5DA29052-BB30-4854-80F6-4F6310C6EF61}" sibTransId="{E34B7EBB-8E7A-431B-A39F-C2B3E7FA56EA}"/>
    <dgm:cxn modelId="{EEF7BC57-62FF-4C7C-97DA-C7358CF2E3AB}" type="presOf" srcId="{EDD31D92-E98A-4F29-8080-2E4896B8EA2F}" destId="{E7758F4D-B0C3-41E4-A670-597AF8DAC2C3}" srcOrd="0" destOrd="0" presId="urn:microsoft.com/office/officeart/2005/8/layout/default"/>
    <dgm:cxn modelId="{1FDE5EA4-AD8B-48F1-A8E0-F5EB15D0C1B6}" srcId="{87EFAEC2-3ABD-4F3E-AD65-C523D131DB8C}" destId="{8037724A-DB9C-44B5-92D5-F7F0BED7BD56}" srcOrd="2" destOrd="0" parTransId="{AC81AB57-D1E0-41BE-AE42-1723FD4D3061}" sibTransId="{FCACFF76-EEC3-41CB-9873-67DA96E85AF3}"/>
    <dgm:cxn modelId="{CDA96FA5-3B29-42C8-B1D2-306CD72B365E}" srcId="{87EFAEC2-3ABD-4F3E-AD65-C523D131DB8C}" destId="{F0237E85-93B7-4A15-85B4-13E258AEE9C1}" srcOrd="4" destOrd="0" parTransId="{007CAADB-BE51-4B17-930A-D095385DA4C1}" sibTransId="{A8937062-CAF4-4A7A-968C-7874F5FB84C5}"/>
    <dgm:cxn modelId="{635052B1-834B-49B2-97CB-798A81F44BD3}" type="presOf" srcId="{005DCAAC-FFE4-49B4-9B36-7736AEB608EE}" destId="{F4AEF84B-CDEC-464A-B8B0-219B895B9A36}" srcOrd="0" destOrd="0" presId="urn:microsoft.com/office/officeart/2005/8/layout/default"/>
    <dgm:cxn modelId="{BBC133BA-B967-4754-B3EF-BA9E191D092F}" type="presOf" srcId="{F0237E85-93B7-4A15-85B4-13E258AEE9C1}" destId="{62741F30-63B0-46A8-866D-6890CC910498}" srcOrd="0" destOrd="0" presId="urn:microsoft.com/office/officeart/2005/8/layout/default"/>
    <dgm:cxn modelId="{561452C1-9CC5-4295-8C1E-D19B4D80CAC6}" srcId="{87EFAEC2-3ABD-4F3E-AD65-C523D131DB8C}" destId="{005DCAAC-FFE4-49B4-9B36-7736AEB608EE}" srcOrd="3" destOrd="0" parTransId="{AB8E2978-BC2D-48BF-A9DA-2A8F3E777FEC}" sibTransId="{2E04494A-4189-4E6D-A4C0-D1122B4EEA00}"/>
    <dgm:cxn modelId="{E1B238E6-F820-461E-906E-D913B563D30C}" srcId="{87EFAEC2-3ABD-4F3E-AD65-C523D131DB8C}" destId="{DF117B2C-18F5-492A-9702-F4D35453A6E6}" srcOrd="1" destOrd="0" parTransId="{5EB7AF97-68D7-4571-BE05-8C409D846044}" sibTransId="{7F07FC26-DA5A-492E-AC2F-6BFC2BE06B42}"/>
    <dgm:cxn modelId="{6ADE6060-BD51-4673-A94D-B2A9DAA8CABA}" type="presParOf" srcId="{C2583DA5-D0FC-4FE5-90A9-EBBE0FCAFE7A}" destId="{547C5578-FA32-41E2-A0A2-E5DA0E98359C}" srcOrd="0" destOrd="0" presId="urn:microsoft.com/office/officeart/2005/8/layout/default"/>
    <dgm:cxn modelId="{73E7CD99-F9B4-48E1-B4CF-F3AA4BA83189}" type="presParOf" srcId="{C2583DA5-D0FC-4FE5-90A9-EBBE0FCAFE7A}" destId="{BC13F4FB-82C0-4E8C-8589-5B77CBE8EA96}" srcOrd="1" destOrd="0" presId="urn:microsoft.com/office/officeart/2005/8/layout/default"/>
    <dgm:cxn modelId="{D9D6D9D8-AFC5-4325-9B05-3DA69903A563}" type="presParOf" srcId="{C2583DA5-D0FC-4FE5-90A9-EBBE0FCAFE7A}" destId="{89BAA8F1-E49D-4354-8CCF-10C24C6344D3}" srcOrd="2" destOrd="0" presId="urn:microsoft.com/office/officeart/2005/8/layout/default"/>
    <dgm:cxn modelId="{9716748F-B570-49C8-958E-C55129163E6C}" type="presParOf" srcId="{C2583DA5-D0FC-4FE5-90A9-EBBE0FCAFE7A}" destId="{98F7393C-B7E4-4106-B062-AE82CA68616A}" srcOrd="3" destOrd="0" presId="urn:microsoft.com/office/officeart/2005/8/layout/default"/>
    <dgm:cxn modelId="{5C9E495E-990A-4A3A-AB01-F1CF8377B061}" type="presParOf" srcId="{C2583DA5-D0FC-4FE5-90A9-EBBE0FCAFE7A}" destId="{0F467D45-5062-412E-B1A1-87601412A0D4}" srcOrd="4" destOrd="0" presId="urn:microsoft.com/office/officeart/2005/8/layout/default"/>
    <dgm:cxn modelId="{125D0EE0-55AD-4077-BC35-36CF1F3144DF}" type="presParOf" srcId="{C2583DA5-D0FC-4FE5-90A9-EBBE0FCAFE7A}" destId="{25421CD4-3B79-4CCC-ABFD-72DE273B086B}" srcOrd="5" destOrd="0" presId="urn:microsoft.com/office/officeart/2005/8/layout/default"/>
    <dgm:cxn modelId="{150594F7-10AE-44B9-AD86-09717C0F579C}" type="presParOf" srcId="{C2583DA5-D0FC-4FE5-90A9-EBBE0FCAFE7A}" destId="{F4AEF84B-CDEC-464A-B8B0-219B895B9A36}" srcOrd="6" destOrd="0" presId="urn:microsoft.com/office/officeart/2005/8/layout/default"/>
    <dgm:cxn modelId="{9764C0D5-1C20-475D-A120-00D01A19B014}" type="presParOf" srcId="{C2583DA5-D0FC-4FE5-90A9-EBBE0FCAFE7A}" destId="{BB367A9F-D4C3-42A4-B9DD-2D6FC4B0BF6F}" srcOrd="7" destOrd="0" presId="urn:microsoft.com/office/officeart/2005/8/layout/default"/>
    <dgm:cxn modelId="{AD30E9A8-E27E-4392-906B-AF86964BB846}" type="presParOf" srcId="{C2583DA5-D0FC-4FE5-90A9-EBBE0FCAFE7A}" destId="{62741F30-63B0-46A8-866D-6890CC910498}" srcOrd="8" destOrd="0" presId="urn:microsoft.com/office/officeart/2005/8/layout/default"/>
    <dgm:cxn modelId="{D99A39C7-2D9A-485D-A098-1CDB7ACBC6CE}" type="presParOf" srcId="{C2583DA5-D0FC-4FE5-90A9-EBBE0FCAFE7A}" destId="{4B66E997-D350-477C-9007-43BDBD19D833}" srcOrd="9" destOrd="0" presId="urn:microsoft.com/office/officeart/2005/8/layout/default"/>
    <dgm:cxn modelId="{A0E3578C-5606-464C-90C9-F387EA8DC089}" type="presParOf" srcId="{C2583DA5-D0FC-4FE5-90A9-EBBE0FCAFE7A}" destId="{E7758F4D-B0C3-41E4-A670-597AF8DAC2C3}"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0" i="0" dirty="0"/>
            <a:t>תוצאות המחקרים מעידות על כך שבאופן פרדוקסלי, דווקא הערכת האושר והחיפוש אחריו עשויים להביא לאכזבה ותסכול המפחיתים אותו. זאת, במיוחד בסיטואציות אשר מעוררות ציפייה מיוחדת להנאה ואושר </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מה קורה לנו בדרך אל האושר המיוחל? מחקר שפורסם באוגוסט 2011 בכתב העת '</a:t>
          </a:r>
          <a:r>
            <a:rPr lang="en-US" b="0" i="0" dirty="0"/>
            <a:t>Emotion' </a:t>
          </a:r>
          <a:r>
            <a:rPr lang="he-IL" b="0" i="0" dirty="0"/>
            <a:t>ניסה לבחון האם התקווה לאושר והחיפוש אחריו עלולים להביא לאפקט הפוך. החוקרים הניחו כי אנשים אשר השגת האושר מהווה מטרה משמעותית ומרכזית עבורם עשויים להתקשות לעמוד ברף האושר שהציבו ובתגובה לכך לחוות תסכול ואכזבה אשר לא רק שאינם מקדמים אושר, אלא אף מעכבים ומגבילים אותו! כך, לדוגמא, החוקרים מתארים מחקר שפורסם ב-2003 ובו התבקשו חלק מהמשתתפים "לחוש מאושרים ככל האפשר" בשעת ההאזנה למוסיקה. כאשר דירגו המשתתפים את תחושותיהם, נמצא כי אלו שהתבקשו לחוש מאושרים חוו רגשות פחות חיוביים מהמשתתפים שלא התבקשו לחוש כך.</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b="0" i="0" dirty="0"/>
            <a:t>החוקרים הסבירו שהירידה במצב הרוח היא תוצאה של האכזבה וההאשמה העצמית של הנבדקים: "למה לא הצלחתי לגרום לעצמי להיות מאושר?". </a:t>
          </a:r>
        </a:p>
        <a:p>
          <a:pPr rtl="1"/>
          <a:r>
            <a:rPr lang="he-IL" b="0" i="0" dirty="0"/>
            <a:t>הניסיון לחוות עוצמות גבוהות של אושר, בצירוף הרעיון שבכלל אפשר לעשות את זה, יכול ליצור את האפקט ההפוך, והמסקנה היא שיותר מאמץ לא תמיד מוביל ליותר אושר.</a:t>
          </a:r>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0" i="0" dirty="0"/>
            <a:t>"ככל שאני מתאמץ יותר, כך יש לי יותר מזל", אמר תומס ג'פרסון, מהאבות המייסדים של ארצות הברית ומחבר הכרזת העצמאות שלה. ואכן, ברוב תחומי החיים שווה מאוד להתאמץ: תשקיעו יותר שעות במכון הכושר ותראו שרירים משורגים, תלמדו 30 מילים ביום ובתוך שנתיים האנגלית שלכם לא תבייש את המלכה אליזבת. </a:t>
          </a:r>
        </a:p>
        <a:p>
          <a:pPr rtl="1"/>
          <a:r>
            <a:rPr lang="he-IL" b="0" i="0" dirty="0"/>
            <a:t>אלא שבעניין האושר, החוקיות הזו לא תמיד תקפה. ככל שהמטרות שלנו גדולות יותר כך גדל הסיכוי שהמאמץ יהיה לשווא, ושהוא גם עלול לגבות מחיר בפני עצמו.</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7EFAEC2-3ABD-4F3E-AD65-C523D131DB8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pPr rtl="1"/>
          <a:endParaRPr lang="he-IL"/>
        </a:p>
      </dgm:t>
    </dgm:pt>
    <dgm:pt modelId="{EDDE415A-596D-4E87-9B17-4AC1B2A11F16}">
      <dgm:prSet phldrT="[טקסט]" phldr="1"/>
      <dgm:spPr/>
      <dgm:t>
        <a:bodyPr/>
        <a:lstStyle/>
        <a:p>
          <a:pPr rtl="1"/>
          <a:endParaRPr lang="he-IL"/>
        </a:p>
      </dgm:t>
    </dgm:pt>
    <dgm:pt modelId="{5DA29052-BB30-4854-80F6-4F6310C6EF61}" type="parTrans" cxnId="{9AF2AE6D-2ACC-4055-866D-A6D0F4784C98}">
      <dgm:prSet/>
      <dgm:spPr/>
      <dgm:t>
        <a:bodyPr/>
        <a:lstStyle/>
        <a:p>
          <a:pPr rtl="1"/>
          <a:endParaRPr lang="he-IL"/>
        </a:p>
      </dgm:t>
    </dgm:pt>
    <dgm:pt modelId="{E34B7EBB-8E7A-431B-A39F-C2B3E7FA56EA}" type="sibTrans" cxnId="{9AF2AE6D-2ACC-4055-866D-A6D0F4784C98}">
      <dgm:prSet/>
      <dgm:spPr/>
      <dgm:t>
        <a:bodyPr/>
        <a:lstStyle/>
        <a:p>
          <a:pPr rtl="1"/>
          <a:endParaRPr lang="he-IL"/>
        </a:p>
      </dgm:t>
    </dgm:pt>
    <dgm:pt modelId="{DF117B2C-18F5-492A-9702-F4D35453A6E6}">
      <dgm:prSet phldrT="[טקסט]" phldr="1"/>
      <dgm:spPr/>
      <dgm:t>
        <a:bodyPr/>
        <a:lstStyle/>
        <a:p>
          <a:pPr rtl="1"/>
          <a:endParaRPr lang="he-IL"/>
        </a:p>
      </dgm:t>
    </dgm:pt>
    <dgm:pt modelId="{5EB7AF97-68D7-4571-BE05-8C409D846044}" type="parTrans" cxnId="{E1B238E6-F820-461E-906E-D913B563D30C}">
      <dgm:prSet/>
      <dgm:spPr/>
      <dgm:t>
        <a:bodyPr/>
        <a:lstStyle/>
        <a:p>
          <a:pPr rtl="1"/>
          <a:endParaRPr lang="he-IL"/>
        </a:p>
      </dgm:t>
    </dgm:pt>
    <dgm:pt modelId="{7F07FC26-DA5A-492E-AC2F-6BFC2BE06B42}" type="sibTrans" cxnId="{E1B238E6-F820-461E-906E-D913B563D30C}">
      <dgm:prSet/>
      <dgm:spPr/>
      <dgm:t>
        <a:bodyPr/>
        <a:lstStyle/>
        <a:p>
          <a:pPr rtl="1"/>
          <a:endParaRPr lang="he-IL"/>
        </a:p>
      </dgm:t>
    </dgm:pt>
    <dgm:pt modelId="{8037724A-DB9C-44B5-92D5-F7F0BED7BD56}">
      <dgm:prSet phldrT="[טקסט]" phldr="1"/>
      <dgm:spPr/>
      <dgm:t>
        <a:bodyPr/>
        <a:lstStyle/>
        <a:p>
          <a:pPr rtl="1"/>
          <a:endParaRPr lang="he-IL" dirty="0"/>
        </a:p>
      </dgm:t>
    </dgm:pt>
    <dgm:pt modelId="{AC81AB57-D1E0-41BE-AE42-1723FD4D3061}" type="parTrans" cxnId="{1FDE5EA4-AD8B-48F1-A8E0-F5EB15D0C1B6}">
      <dgm:prSet/>
      <dgm:spPr/>
      <dgm:t>
        <a:bodyPr/>
        <a:lstStyle/>
        <a:p>
          <a:pPr rtl="1"/>
          <a:endParaRPr lang="he-IL"/>
        </a:p>
      </dgm:t>
    </dgm:pt>
    <dgm:pt modelId="{FCACFF76-EEC3-41CB-9873-67DA96E85AF3}" type="sibTrans" cxnId="{1FDE5EA4-AD8B-48F1-A8E0-F5EB15D0C1B6}">
      <dgm:prSet/>
      <dgm:spPr/>
      <dgm:t>
        <a:bodyPr/>
        <a:lstStyle/>
        <a:p>
          <a:pPr rtl="1"/>
          <a:endParaRPr lang="he-IL"/>
        </a:p>
      </dgm:t>
    </dgm:pt>
    <dgm:pt modelId="{F0237E85-93B7-4A15-85B4-13E258AEE9C1}">
      <dgm:prSet phldrT="[טקסט]" phldr="1"/>
      <dgm:spPr/>
      <dgm:t>
        <a:bodyPr/>
        <a:lstStyle/>
        <a:p>
          <a:pPr rtl="1"/>
          <a:endParaRPr lang="he-IL"/>
        </a:p>
      </dgm:t>
    </dgm:pt>
    <dgm:pt modelId="{007CAADB-BE51-4B17-930A-D095385DA4C1}" type="parTrans" cxnId="{CDA96FA5-3B29-42C8-B1D2-306CD72B365E}">
      <dgm:prSet/>
      <dgm:spPr/>
      <dgm:t>
        <a:bodyPr/>
        <a:lstStyle/>
        <a:p>
          <a:pPr rtl="1"/>
          <a:endParaRPr lang="he-IL"/>
        </a:p>
      </dgm:t>
    </dgm:pt>
    <dgm:pt modelId="{A8937062-CAF4-4A7A-968C-7874F5FB84C5}" type="sibTrans" cxnId="{CDA96FA5-3B29-42C8-B1D2-306CD72B365E}">
      <dgm:prSet/>
      <dgm:spPr/>
      <dgm:t>
        <a:bodyPr/>
        <a:lstStyle/>
        <a:p>
          <a:pPr rtl="1"/>
          <a:endParaRPr lang="he-IL"/>
        </a:p>
      </dgm:t>
    </dgm:pt>
    <dgm:pt modelId="{EDD31D92-E98A-4F29-8080-2E4896B8EA2F}">
      <dgm:prSet phldrT="[טקסט]" phldr="1"/>
      <dgm:spPr/>
      <dgm:t>
        <a:bodyPr/>
        <a:lstStyle/>
        <a:p>
          <a:pPr rtl="1"/>
          <a:endParaRPr lang="he-IL"/>
        </a:p>
      </dgm:t>
    </dgm:pt>
    <dgm:pt modelId="{A60FB10A-6F15-4023-92B0-5EDB0225B0F1}" type="parTrans" cxnId="{FF48CB31-06F8-4BD9-AF5D-CB99E1FD962B}">
      <dgm:prSet/>
      <dgm:spPr/>
      <dgm:t>
        <a:bodyPr/>
        <a:lstStyle/>
        <a:p>
          <a:pPr rtl="1"/>
          <a:endParaRPr lang="he-IL"/>
        </a:p>
      </dgm:t>
    </dgm:pt>
    <dgm:pt modelId="{68572771-7FB7-46A3-9501-8303D8CA9C9E}" type="sibTrans" cxnId="{FF48CB31-06F8-4BD9-AF5D-CB99E1FD962B}">
      <dgm:prSet/>
      <dgm:spPr/>
      <dgm:t>
        <a:bodyPr/>
        <a:lstStyle/>
        <a:p>
          <a:pPr rtl="1"/>
          <a:endParaRPr lang="he-IL"/>
        </a:p>
      </dgm:t>
    </dgm:pt>
    <dgm:pt modelId="{005DCAAC-FFE4-49B4-9B36-7736AEB608EE}">
      <dgm:prSet/>
      <dgm:spPr/>
      <dgm:t>
        <a:bodyPr/>
        <a:lstStyle/>
        <a:p>
          <a:pPr rtl="1"/>
          <a:endParaRPr lang="he-IL"/>
        </a:p>
      </dgm:t>
    </dgm:pt>
    <dgm:pt modelId="{AB8E2978-BC2D-48BF-A9DA-2A8F3E777FEC}" type="parTrans" cxnId="{561452C1-9CC5-4295-8C1E-D19B4D80CAC6}">
      <dgm:prSet/>
      <dgm:spPr/>
    </dgm:pt>
    <dgm:pt modelId="{2E04494A-4189-4E6D-A4C0-D1122B4EEA00}" type="sibTrans" cxnId="{561452C1-9CC5-4295-8C1E-D19B4D80CAC6}">
      <dgm:prSet/>
      <dgm:spPr/>
    </dgm:pt>
    <dgm:pt modelId="{C2583DA5-D0FC-4FE5-90A9-EBBE0FCAFE7A}" type="pres">
      <dgm:prSet presAssocID="{87EFAEC2-3ABD-4F3E-AD65-C523D131DB8C}" presName="diagram" presStyleCnt="0">
        <dgm:presLayoutVars>
          <dgm:dir/>
          <dgm:resizeHandles val="exact"/>
        </dgm:presLayoutVars>
      </dgm:prSet>
      <dgm:spPr/>
    </dgm:pt>
    <dgm:pt modelId="{547C5578-FA32-41E2-A0A2-E5DA0E98359C}" type="pres">
      <dgm:prSet presAssocID="{EDDE415A-596D-4E87-9B17-4AC1B2A11F16}" presName="node" presStyleLbl="node1" presStyleIdx="0" presStyleCnt="6">
        <dgm:presLayoutVars>
          <dgm:bulletEnabled val="1"/>
        </dgm:presLayoutVars>
      </dgm:prSet>
      <dgm:spPr/>
    </dgm:pt>
    <dgm:pt modelId="{BC13F4FB-82C0-4E8C-8589-5B77CBE8EA96}" type="pres">
      <dgm:prSet presAssocID="{E34B7EBB-8E7A-431B-A39F-C2B3E7FA56EA}" presName="sibTrans" presStyleCnt="0"/>
      <dgm:spPr/>
    </dgm:pt>
    <dgm:pt modelId="{89BAA8F1-E49D-4354-8CCF-10C24C6344D3}" type="pres">
      <dgm:prSet presAssocID="{DF117B2C-18F5-492A-9702-F4D35453A6E6}" presName="node" presStyleLbl="node1" presStyleIdx="1" presStyleCnt="6">
        <dgm:presLayoutVars>
          <dgm:bulletEnabled val="1"/>
        </dgm:presLayoutVars>
      </dgm:prSet>
      <dgm:spPr/>
    </dgm:pt>
    <dgm:pt modelId="{98F7393C-B7E4-4106-B062-AE82CA68616A}" type="pres">
      <dgm:prSet presAssocID="{7F07FC26-DA5A-492E-AC2F-6BFC2BE06B42}" presName="sibTrans" presStyleCnt="0"/>
      <dgm:spPr/>
    </dgm:pt>
    <dgm:pt modelId="{0F467D45-5062-412E-B1A1-87601412A0D4}" type="pres">
      <dgm:prSet presAssocID="{8037724A-DB9C-44B5-92D5-F7F0BED7BD56}" presName="node" presStyleLbl="node1" presStyleIdx="2" presStyleCnt="6">
        <dgm:presLayoutVars>
          <dgm:bulletEnabled val="1"/>
        </dgm:presLayoutVars>
      </dgm:prSet>
      <dgm:spPr/>
    </dgm:pt>
    <dgm:pt modelId="{25421CD4-3B79-4CCC-ABFD-72DE273B086B}" type="pres">
      <dgm:prSet presAssocID="{FCACFF76-EEC3-41CB-9873-67DA96E85AF3}" presName="sibTrans" presStyleCnt="0"/>
      <dgm:spPr/>
    </dgm:pt>
    <dgm:pt modelId="{F4AEF84B-CDEC-464A-B8B0-219B895B9A36}" type="pres">
      <dgm:prSet presAssocID="{005DCAAC-FFE4-49B4-9B36-7736AEB608EE}" presName="node" presStyleLbl="node1" presStyleIdx="3" presStyleCnt="6">
        <dgm:presLayoutVars>
          <dgm:bulletEnabled val="1"/>
        </dgm:presLayoutVars>
      </dgm:prSet>
      <dgm:spPr/>
    </dgm:pt>
    <dgm:pt modelId="{BB367A9F-D4C3-42A4-B9DD-2D6FC4B0BF6F}" type="pres">
      <dgm:prSet presAssocID="{2E04494A-4189-4E6D-A4C0-D1122B4EEA00}" presName="sibTrans" presStyleCnt="0"/>
      <dgm:spPr/>
    </dgm:pt>
    <dgm:pt modelId="{62741F30-63B0-46A8-866D-6890CC910498}" type="pres">
      <dgm:prSet presAssocID="{F0237E85-93B7-4A15-85B4-13E258AEE9C1}" presName="node" presStyleLbl="node1" presStyleIdx="4" presStyleCnt="6">
        <dgm:presLayoutVars>
          <dgm:bulletEnabled val="1"/>
        </dgm:presLayoutVars>
      </dgm:prSet>
      <dgm:spPr/>
    </dgm:pt>
    <dgm:pt modelId="{4B66E997-D350-477C-9007-43BDBD19D833}" type="pres">
      <dgm:prSet presAssocID="{A8937062-CAF4-4A7A-968C-7874F5FB84C5}" presName="sibTrans" presStyleCnt="0"/>
      <dgm:spPr/>
    </dgm:pt>
    <dgm:pt modelId="{E7758F4D-B0C3-41E4-A670-597AF8DAC2C3}" type="pres">
      <dgm:prSet presAssocID="{EDD31D92-E98A-4F29-8080-2E4896B8EA2F}" presName="node" presStyleLbl="node1" presStyleIdx="5" presStyleCnt="6">
        <dgm:presLayoutVars>
          <dgm:bulletEnabled val="1"/>
        </dgm:presLayoutVars>
      </dgm:prSet>
      <dgm:spPr/>
    </dgm:pt>
  </dgm:ptLst>
  <dgm:cxnLst>
    <dgm:cxn modelId="{90313312-F3E2-4CE2-9F52-D30D10E43F60}" type="presOf" srcId="{EDDE415A-596D-4E87-9B17-4AC1B2A11F16}" destId="{547C5578-FA32-41E2-A0A2-E5DA0E98359C}" srcOrd="0" destOrd="0" presId="urn:microsoft.com/office/officeart/2005/8/layout/default"/>
    <dgm:cxn modelId="{6B47F31A-A492-435D-9FC7-1CEFB8FB32FC}" type="presOf" srcId="{8037724A-DB9C-44B5-92D5-F7F0BED7BD56}" destId="{0F467D45-5062-412E-B1A1-87601412A0D4}" srcOrd="0" destOrd="0" presId="urn:microsoft.com/office/officeart/2005/8/layout/default"/>
    <dgm:cxn modelId="{FCEDF322-BA20-420F-B3E3-91305421C4CD}" type="presOf" srcId="{DF117B2C-18F5-492A-9702-F4D35453A6E6}" destId="{89BAA8F1-E49D-4354-8CCF-10C24C6344D3}" srcOrd="0" destOrd="0" presId="urn:microsoft.com/office/officeart/2005/8/layout/default"/>
    <dgm:cxn modelId="{FF48CB31-06F8-4BD9-AF5D-CB99E1FD962B}" srcId="{87EFAEC2-3ABD-4F3E-AD65-C523D131DB8C}" destId="{EDD31D92-E98A-4F29-8080-2E4896B8EA2F}" srcOrd="5" destOrd="0" parTransId="{A60FB10A-6F15-4023-92B0-5EDB0225B0F1}" sibTransId="{68572771-7FB7-46A3-9501-8303D8CA9C9E}"/>
    <dgm:cxn modelId="{199B3840-1815-4EF2-B156-77722A402D52}" type="presOf" srcId="{87EFAEC2-3ABD-4F3E-AD65-C523D131DB8C}" destId="{C2583DA5-D0FC-4FE5-90A9-EBBE0FCAFE7A}" srcOrd="0" destOrd="0" presId="urn:microsoft.com/office/officeart/2005/8/layout/default"/>
    <dgm:cxn modelId="{9AF2AE6D-2ACC-4055-866D-A6D0F4784C98}" srcId="{87EFAEC2-3ABD-4F3E-AD65-C523D131DB8C}" destId="{EDDE415A-596D-4E87-9B17-4AC1B2A11F16}" srcOrd="0" destOrd="0" parTransId="{5DA29052-BB30-4854-80F6-4F6310C6EF61}" sibTransId="{E34B7EBB-8E7A-431B-A39F-C2B3E7FA56EA}"/>
    <dgm:cxn modelId="{EEF7BC57-62FF-4C7C-97DA-C7358CF2E3AB}" type="presOf" srcId="{EDD31D92-E98A-4F29-8080-2E4896B8EA2F}" destId="{E7758F4D-B0C3-41E4-A670-597AF8DAC2C3}" srcOrd="0" destOrd="0" presId="urn:microsoft.com/office/officeart/2005/8/layout/default"/>
    <dgm:cxn modelId="{1FDE5EA4-AD8B-48F1-A8E0-F5EB15D0C1B6}" srcId="{87EFAEC2-3ABD-4F3E-AD65-C523D131DB8C}" destId="{8037724A-DB9C-44B5-92D5-F7F0BED7BD56}" srcOrd="2" destOrd="0" parTransId="{AC81AB57-D1E0-41BE-AE42-1723FD4D3061}" sibTransId="{FCACFF76-EEC3-41CB-9873-67DA96E85AF3}"/>
    <dgm:cxn modelId="{CDA96FA5-3B29-42C8-B1D2-306CD72B365E}" srcId="{87EFAEC2-3ABD-4F3E-AD65-C523D131DB8C}" destId="{F0237E85-93B7-4A15-85B4-13E258AEE9C1}" srcOrd="4" destOrd="0" parTransId="{007CAADB-BE51-4B17-930A-D095385DA4C1}" sibTransId="{A8937062-CAF4-4A7A-968C-7874F5FB84C5}"/>
    <dgm:cxn modelId="{635052B1-834B-49B2-97CB-798A81F44BD3}" type="presOf" srcId="{005DCAAC-FFE4-49B4-9B36-7736AEB608EE}" destId="{F4AEF84B-CDEC-464A-B8B0-219B895B9A36}" srcOrd="0" destOrd="0" presId="urn:microsoft.com/office/officeart/2005/8/layout/default"/>
    <dgm:cxn modelId="{BBC133BA-B967-4754-B3EF-BA9E191D092F}" type="presOf" srcId="{F0237E85-93B7-4A15-85B4-13E258AEE9C1}" destId="{62741F30-63B0-46A8-866D-6890CC910498}" srcOrd="0" destOrd="0" presId="urn:microsoft.com/office/officeart/2005/8/layout/default"/>
    <dgm:cxn modelId="{561452C1-9CC5-4295-8C1E-D19B4D80CAC6}" srcId="{87EFAEC2-3ABD-4F3E-AD65-C523D131DB8C}" destId="{005DCAAC-FFE4-49B4-9B36-7736AEB608EE}" srcOrd="3" destOrd="0" parTransId="{AB8E2978-BC2D-48BF-A9DA-2A8F3E777FEC}" sibTransId="{2E04494A-4189-4E6D-A4C0-D1122B4EEA00}"/>
    <dgm:cxn modelId="{E1B238E6-F820-461E-906E-D913B563D30C}" srcId="{87EFAEC2-3ABD-4F3E-AD65-C523D131DB8C}" destId="{DF117B2C-18F5-492A-9702-F4D35453A6E6}" srcOrd="1" destOrd="0" parTransId="{5EB7AF97-68D7-4571-BE05-8C409D846044}" sibTransId="{7F07FC26-DA5A-492E-AC2F-6BFC2BE06B42}"/>
    <dgm:cxn modelId="{6ADE6060-BD51-4673-A94D-B2A9DAA8CABA}" type="presParOf" srcId="{C2583DA5-D0FC-4FE5-90A9-EBBE0FCAFE7A}" destId="{547C5578-FA32-41E2-A0A2-E5DA0E98359C}" srcOrd="0" destOrd="0" presId="urn:microsoft.com/office/officeart/2005/8/layout/default"/>
    <dgm:cxn modelId="{73E7CD99-F9B4-48E1-B4CF-F3AA4BA83189}" type="presParOf" srcId="{C2583DA5-D0FC-4FE5-90A9-EBBE0FCAFE7A}" destId="{BC13F4FB-82C0-4E8C-8589-5B77CBE8EA96}" srcOrd="1" destOrd="0" presId="urn:microsoft.com/office/officeart/2005/8/layout/default"/>
    <dgm:cxn modelId="{D9D6D9D8-AFC5-4325-9B05-3DA69903A563}" type="presParOf" srcId="{C2583DA5-D0FC-4FE5-90A9-EBBE0FCAFE7A}" destId="{89BAA8F1-E49D-4354-8CCF-10C24C6344D3}" srcOrd="2" destOrd="0" presId="urn:microsoft.com/office/officeart/2005/8/layout/default"/>
    <dgm:cxn modelId="{9716748F-B570-49C8-958E-C55129163E6C}" type="presParOf" srcId="{C2583DA5-D0FC-4FE5-90A9-EBBE0FCAFE7A}" destId="{98F7393C-B7E4-4106-B062-AE82CA68616A}" srcOrd="3" destOrd="0" presId="urn:microsoft.com/office/officeart/2005/8/layout/default"/>
    <dgm:cxn modelId="{5C9E495E-990A-4A3A-AB01-F1CF8377B061}" type="presParOf" srcId="{C2583DA5-D0FC-4FE5-90A9-EBBE0FCAFE7A}" destId="{0F467D45-5062-412E-B1A1-87601412A0D4}" srcOrd="4" destOrd="0" presId="urn:microsoft.com/office/officeart/2005/8/layout/default"/>
    <dgm:cxn modelId="{125D0EE0-55AD-4077-BC35-36CF1F3144DF}" type="presParOf" srcId="{C2583DA5-D0FC-4FE5-90A9-EBBE0FCAFE7A}" destId="{25421CD4-3B79-4CCC-ABFD-72DE273B086B}" srcOrd="5" destOrd="0" presId="urn:microsoft.com/office/officeart/2005/8/layout/default"/>
    <dgm:cxn modelId="{150594F7-10AE-44B9-AD86-09717C0F579C}" type="presParOf" srcId="{C2583DA5-D0FC-4FE5-90A9-EBBE0FCAFE7A}" destId="{F4AEF84B-CDEC-464A-B8B0-219B895B9A36}" srcOrd="6" destOrd="0" presId="urn:microsoft.com/office/officeart/2005/8/layout/default"/>
    <dgm:cxn modelId="{9764C0D5-1C20-475D-A120-00D01A19B014}" type="presParOf" srcId="{C2583DA5-D0FC-4FE5-90A9-EBBE0FCAFE7A}" destId="{BB367A9F-D4C3-42A4-B9DD-2D6FC4B0BF6F}" srcOrd="7" destOrd="0" presId="urn:microsoft.com/office/officeart/2005/8/layout/default"/>
    <dgm:cxn modelId="{AD30E9A8-E27E-4392-906B-AF86964BB846}" type="presParOf" srcId="{C2583DA5-D0FC-4FE5-90A9-EBBE0FCAFE7A}" destId="{62741F30-63B0-46A8-866D-6890CC910498}" srcOrd="8" destOrd="0" presId="urn:microsoft.com/office/officeart/2005/8/layout/default"/>
    <dgm:cxn modelId="{D99A39C7-2D9A-485D-A098-1CDB7ACBC6CE}" type="presParOf" srcId="{C2583DA5-D0FC-4FE5-90A9-EBBE0FCAFE7A}" destId="{4B66E997-D350-477C-9007-43BDBD19D833}" srcOrd="9" destOrd="0" presId="urn:microsoft.com/office/officeart/2005/8/layout/default"/>
    <dgm:cxn modelId="{A0E3578C-5606-464C-90C9-F387EA8DC089}" type="presParOf" srcId="{C2583DA5-D0FC-4FE5-90A9-EBBE0FCAFE7A}" destId="{E7758F4D-B0C3-41E4-A670-597AF8DAC2C3}"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אולי גם אתם מסתכלים על החיים שלכם ואומרים יש לי </a:t>
          </a:r>
          <a:r>
            <a:rPr lang="he-IL" dirty="0" err="1"/>
            <a:t>הכל</a:t>
          </a:r>
          <a:r>
            <a:rPr lang="he-IL" dirty="0"/>
            <a:t>, נכון לפעמים נגמר את הסוללה בנייד זה נורא ובכל זאת מעולם לא היינו ותוכים יותר, בריאים יותר, השירים יותר, סבאים יותר ולמרות </a:t>
          </a:r>
          <a:r>
            <a:rPr lang="he-IL" dirty="0" err="1"/>
            <a:t>הכל</a:t>
          </a:r>
          <a:r>
            <a:rPr lang="he-IL" dirty="0"/>
            <a:t> לא מאושרים יותר או כמו שאומרים מאמריקאים </a:t>
          </a:r>
          <a:r>
            <a:rPr lang="en-US" dirty="0"/>
            <a:t>everything is amazing and nobody is happy </a:t>
          </a:r>
          <a:r>
            <a:rPr lang="he-IL" dirty="0"/>
            <a:t>היום </a:t>
          </a:r>
          <a:r>
            <a:rPr lang="he-IL" dirty="0" err="1"/>
            <a:t>נצלוא</a:t>
          </a:r>
          <a:r>
            <a:rPr lang="he-IL" dirty="0"/>
            <a:t> לתוך פרדוקס האושר איך זה שאנחנו כל כך מנסים להיות מושרים אבל בטעות מסגים את ההפך</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אז נראה שעצמי הוא מקום גרוע לחפש בו, אושר. 	</a:t>
          </a:r>
        </a:p>
        <a:p>
          <a:pPr rtl="1"/>
          <a:r>
            <a:rPr lang="he-IL" b="1" i="0" dirty="0"/>
            <a:t>אל תרדפו אחרי </a:t>
          </a:r>
          <a:r>
            <a:rPr lang="he-IL" b="1" i="0" dirty="0" err="1"/>
            <a:t>האושר</a:t>
          </a:r>
          <a:r>
            <a:rPr lang="he-IL" b="0" i="0" dirty="0" err="1"/>
            <a:t>,במקום</a:t>
          </a:r>
          <a:r>
            <a:rPr lang="he-IL" b="0" i="0" dirty="0"/>
            <a:t> זאת </a:t>
          </a:r>
          <a:r>
            <a:rPr lang="he-IL" b="0" i="0" dirty="0" err="1"/>
            <a:t>רידפו</a:t>
          </a:r>
          <a:r>
            <a:rPr lang="he-IL" b="0" i="0" dirty="0"/>
            <a:t> </a:t>
          </a:r>
          <a:r>
            <a:rPr lang="he-IL" b="1" i="0" dirty="0"/>
            <a:t>אחרי</a:t>
          </a:r>
          <a:r>
            <a:rPr lang="he-IL" b="0" i="0" dirty="0"/>
            <a:t> סגנון חיים </a:t>
          </a:r>
          <a:r>
            <a:rPr lang="he-IL" b="0" i="0" dirty="0" err="1"/>
            <a:t>שייגרום</a:t>
          </a:r>
          <a:r>
            <a:rPr lang="he-IL" b="0" i="0" dirty="0"/>
            <a:t> לכם להיות מאושרים.</a:t>
          </a:r>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אם הרגשנו שהמטרה להיות מאושר, גרמה לי להרגיש שהכול לא מספיק, בשלב השני אני מחפשת פעולות, מה </a:t>
          </a:r>
          <a:r>
            <a:rPr lang="he-IL" dirty="0" err="1"/>
            <a:t>יעפוך</a:t>
          </a:r>
          <a:r>
            <a:rPr lang="he-IL" dirty="0"/>
            <a:t> אותי ליותר מאושרת. וכשאנחנו מחפשים אושר, אנחנו באופן אינטואיטיבי חושבים, עליי, אני, מה מדויק לי, מה נכון לי, מגיע לי להיות מאושרת, אז, אני </a:t>
          </a:r>
          <a:r>
            <a:rPr lang="he-IL" dirty="0" err="1"/>
            <a:t>התפנת</a:t>
          </a:r>
          <a:r>
            <a:rPr lang="he-IL" dirty="0"/>
            <a:t> בעוד חולצה חדשה, או שהצרכים שלי יהיו קודם, כי אני אמורה לי עוד שמך, או שאולי אני אגיד לעצמי במראה, יהודית, את מדהימה. ועל כל אלה, נאמר, העצמי, ומקום גרוע, לחפש באושר. </a:t>
          </a:r>
        </a:p>
        <a:p>
          <a:pPr rtl="1"/>
          <a:r>
            <a:rPr lang="he-IL" dirty="0"/>
            <a:t>כי אז מסתבר, שדווקא לא הוציא כסף על מישהו אחר, גורם לנו להרגיש טוב יותר, מאשר לבזבז </a:t>
          </a:r>
          <a:r>
            <a:rPr lang="he-IL" dirty="0" err="1"/>
            <a:t>רטואל</a:t>
          </a:r>
          <a:r>
            <a:rPr lang="he-IL" dirty="0"/>
            <a:t> עצמנו. תנסו את זה. ושדווקא הרגעים, שנצא </a:t>
          </a:r>
          <a:r>
            <a:rPr lang="he-IL" dirty="0" err="1"/>
            <a:t>מהעצמנו</a:t>
          </a:r>
          <a:r>
            <a:rPr lang="he-IL" dirty="0"/>
            <a:t>, ונעזור למישהו אחר להתרומם, יעני כולנו משמעות אדירה, שיהיה אחד מגור מאה אושר,</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0" i="0" dirty="0"/>
            <a:t>עצם המימוש של המידה הטובה יוצר לאדם תחושת עונג גדול.</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מידת הנתינה כשאדם נותן הוא בעצם מממש את הכוח הכי טוב ואלוקי שהקב"ה הטביע בו, וכשאדם מממש ומוציא </a:t>
          </a:r>
          <a:r>
            <a:rPr lang="he-IL" b="0" i="0" dirty="0" err="1"/>
            <a:t>מהכח</a:t>
          </a:r>
          <a:r>
            <a:rPr lang="he-IL" b="0" i="0" dirty="0"/>
            <a:t> אל הפועל כוחות של עצמו זה יוצר לו סיפוק ועונג אין סופי, זה הסיבה שאדם כשהוא נותן הוא מאוד נהנה והוא נהנה יותר ממה שהמקבל קיבל, כי המקבל קיבל איזשהו דבר אבל לא היה כאן איזשהו מימוש עצמי, הוא קיבל מתנה והוא ודאי שמח במתנה, אבל הנותן הוציא מהכוח אל הפועל תכונה שמוטבעת בנפשו שהיא גם תכונה טובה, </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0" i="0" dirty="0"/>
            <a:t>וזה גם גורם לאדם לאהוב את השני, זה גורם גם לאדם לאהוב את המקבל, כי בעצם המקבל הוא זה שעל ידו אני הצלחתי לעשות "</a:t>
          </a:r>
          <a:r>
            <a:rPr lang="he-IL" b="0" i="0" dirty="0" err="1"/>
            <a:t>שטייגען</a:t>
          </a:r>
          <a:r>
            <a:rPr lang="he-IL" b="0" i="0" dirty="0"/>
            <a:t>" ולהוציא מהכוח אל הפועל את התכונה הכי נעלית ועדינה ואצילית, שהיא התכונה האלוקית שנמצאת בנו שאנחנו אוהבים להיטיב, שיש לנו כוח נתינה ואנו אוהבים להיטיב, ועצם הדבר שעל ידו אני הצלחתי להתקדם ולהגיע לכזה דבר זה גורם אהבה אין סופית, כך המציאות.</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phldr="1"/>
      <dgm:spPr/>
      <dgm:t>
        <a:bodyPr/>
        <a:lstStyle/>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phldr="1"/>
      <dgm:spPr/>
      <dgm:t>
        <a:bodyPr/>
        <a:lstStyle/>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t>בנוסף ההנאה שיש בנתינה היא הנאה יותר גדולה מהנאה שיש בקבלה, אדם שנותן ההרגשה המרוממת שיש לו מהנתינה היא הרגשת הנאה יותר גדולה מההנאה שיש למקבל, וגם בזה לכאורה צריך להתבונן מה הפשט בזה, איך זה כך?</a:t>
          </a:r>
          <a:endParaRPr lang="he-IL" sz="18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t>הפילוסוף אריסטו שאל: המציאות היא, שאדם שמעניק לזולתו ונותן לשני, הנותן יותר אוהב את המקבל מאשר המקבל אוהב את הנותן, לכאורה </a:t>
          </a:r>
          <a:r>
            <a:rPr lang="he-IL" sz="1800" b="0" i="0" kern="1200" dirty="0" err="1"/>
            <a:t>ההגיון</a:t>
          </a:r>
          <a:r>
            <a:rPr lang="he-IL" sz="1800" b="0" i="0" kern="1200" dirty="0"/>
            <a:t> היה צריך להיות הפוך, שהמקבל יאהב יותר את הנותן, הוא נתן לו אז איך יכול להיות שהנותן גם נתן וגם אוהב את המקבל יותר ממה שהמקבל אוהב את הנותן? </a:t>
          </a:r>
          <a:endParaRPr lang="he-IL" sz="1800" kern="1200" dirty="0"/>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הנה מצד החכמה עמד וגילה באמת דבר גדול: </a:t>
          </a:r>
        </a:p>
        <a:p>
          <a:pPr marL="0" lvl="0" indent="0" algn="ctr" defTabSz="800100" rtl="1">
            <a:lnSpc>
              <a:spcPct val="90000"/>
            </a:lnSpc>
            <a:spcBef>
              <a:spcPct val="0"/>
            </a:spcBef>
            <a:spcAft>
              <a:spcPct val="35000"/>
            </a:spcAft>
            <a:buNone/>
          </a:pPr>
          <a:r>
            <a:rPr lang="he-IL" sz="1800" kern="1200" dirty="0"/>
            <a:t>ראשית הוא עמד על כך שהנותן מקבל, </a:t>
          </a:r>
        </a:p>
        <a:p>
          <a:pPr marL="0" lvl="0" indent="0" algn="ctr" defTabSz="800100" rtl="1">
            <a:lnSpc>
              <a:spcPct val="90000"/>
            </a:lnSpc>
            <a:spcBef>
              <a:spcPct val="0"/>
            </a:spcBef>
            <a:spcAft>
              <a:spcPct val="35000"/>
            </a:spcAft>
            <a:buNone/>
          </a:pPr>
          <a:r>
            <a:rPr lang="he-IL" sz="1800" kern="1200" dirty="0"/>
            <a:t>ושנית שהוא מקבל מידת נדיבותו מהעני שנטל ממנו פרוטה. </a:t>
          </a:r>
        </a:p>
        <a:p>
          <a:pPr marL="0" lvl="0" indent="0" algn="ctr" defTabSz="800100" rtl="1">
            <a:lnSpc>
              <a:spcPct val="90000"/>
            </a:lnSpc>
            <a:spcBef>
              <a:spcPct val="0"/>
            </a:spcBef>
            <a:spcAft>
              <a:spcPct val="35000"/>
            </a:spcAft>
            <a:buNone/>
          </a:pPr>
          <a:r>
            <a:rPr lang="he-IL" sz="1800" kern="1200" dirty="0"/>
            <a:t> אך בחכמה הפילוסופית יכולים לעמוד על הדברים רק </a:t>
          </a:r>
          <a:r>
            <a:rPr lang="he-IL" sz="1800" kern="1200" dirty="0" err="1"/>
            <a:t>במדה</a:t>
          </a:r>
          <a:r>
            <a:rPr lang="he-IL" sz="1800" kern="1200" dirty="0"/>
            <a:t> מוגבלת, כמו אדם התוקע מקל עץ באדמה קשה.  </a:t>
          </a:r>
        </a:p>
        <a:p>
          <a:pPr marL="0" lvl="0" indent="0" algn="ctr" defTabSz="800100" rtl="1">
            <a:lnSpc>
              <a:spcPct val="90000"/>
            </a:lnSpc>
            <a:spcBef>
              <a:spcPct val="0"/>
            </a:spcBef>
            <a:spcAft>
              <a:spcPct val="35000"/>
            </a:spcAft>
            <a:buNone/>
          </a:pPr>
          <a:r>
            <a:rPr lang="he-IL" sz="1800" kern="1200" dirty="0"/>
            <a:t>אך מהי האמת? </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לדעתו של אריסטו הסיבה לכך היא, משום </a:t>
          </a:r>
          <a:r>
            <a:rPr lang="he-IL" sz="1800" kern="1200" dirty="0">
              <a:highlight>
                <a:srgbClr val="00FFFF"/>
              </a:highlight>
            </a:rPr>
            <a:t>שהאהבה תלויה באיכות הקבלה</a:t>
          </a:r>
          <a:r>
            <a:rPr lang="he-IL" sz="1800" kern="1200" dirty="0"/>
            <a:t>. והנה מקבל הצדקה מקבל רק פרוטה, נמצא שלפי ערך הפרוטה שמקבל, כך אוהב את הנותן. אך הנותן, על ידי נתינתו קונה מהמקבל מדת הנדיבות בנפשו, יוצא שהוא מקבל מהעני הרבה יותר מאשר העני קיבל ממנו, ולפי הערך שהוא מקבל מהעני כך הוא אוהבו, על כן אוהבו הרבה יותר מאשר העני אוהב אותו.</a:t>
          </a:r>
        </a:p>
        <a:p>
          <a:pPr marL="0" lvl="0" indent="0" algn="ctr" defTabSz="800100" rtl="1">
            <a:lnSpc>
              <a:spcPct val="90000"/>
            </a:lnSpc>
            <a:spcBef>
              <a:spcPct val="0"/>
            </a:spcBef>
            <a:spcAft>
              <a:spcPct val="35000"/>
            </a:spcAft>
            <a:buNone/>
          </a:pPr>
          <a:endParaRPr lang="he-IL" sz="1700" kern="1200" dirty="0"/>
        </a:p>
      </dsp:txBody>
      <dsp:txXfrm>
        <a:off x="5422106" y="2609670"/>
        <a:ext cx="4954852" cy="23400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endParaRPr lang="he-IL" sz="15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t>מדרש רבה: תני ר' יהושע יותר ממה שבעל הבית עושה עם העני, העני עושה עם בעל הבית. </a:t>
          </a:r>
        </a:p>
        <a:p>
          <a:pPr marL="0" lvl="0" indent="0" algn="ctr" defTabSz="666750" rtl="1">
            <a:lnSpc>
              <a:spcPct val="90000"/>
            </a:lnSpc>
            <a:spcBef>
              <a:spcPct val="0"/>
            </a:spcBef>
            <a:spcAft>
              <a:spcPct val="35000"/>
            </a:spcAft>
            <a:buNone/>
          </a:pPr>
          <a:r>
            <a:rPr lang="he-IL" sz="1500" b="0" i="0" kern="1200" dirty="0"/>
            <a:t>שכן רות אומרת לנעמי (רות ב) שם האיש אשר עשיתי עמו היום בועז אשר עשה עמי אין כתיב כאן אלא אשר עשיתי עמו אמרה לה הרבה פעולות וטובות עשיתי עמו היום בשביל פרוסה שנתן לי. </a:t>
          </a:r>
          <a:endParaRPr lang="he-IL" sz="1500" kern="1200" dirty="0"/>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err="1"/>
            <a:t>המידת</a:t>
          </a:r>
          <a:r>
            <a:rPr lang="he-IL" sz="1500" b="0" i="0" kern="1200" dirty="0"/>
            <a:t> נתינה שהקב"ה ברא בנו שזה "בצלם אלוקים" החיובי שהקב"ה ברא בנו, ולא החלק של "יצר לב האדם רע מנעוריו", כי באמת הקב"ה ברא בנו את שני הכוחות, הוא ברא בנו "צלם אלוקים" של י"ג מידות של רחמים, ושכל המידות של רחמים הם כולם נובעות מנתינה ורצון להעניק, וכנגד זה הוא גם ברא בנו "כי יצר לב האדם רע מנעוריו" - ויש לנו בחירה במה לבחור! אבל התכונות האלוקיות הטובות הם תכונות שכשהאדם מממש אותם והוא מוציא אותם מהכוח אל הפועל הם יוצרות לאדם עונג אין סופי, שזה בעצם העונג של הנותן! כי זה המימוש הכי עצמי של האדם בהיותו נותן, כשאדם נותן זה המימוש עצמי הכי גדול.</a:t>
          </a:r>
          <a:endParaRPr lang="he-IL" sz="15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t>אומר ר' ירוחם: </a:t>
          </a:r>
          <a:r>
            <a:rPr lang="he-IL" sz="1500" b="0" i="0" kern="1200" dirty="0" err="1"/>
            <a:t>מכיון</a:t>
          </a:r>
          <a:r>
            <a:rPr lang="he-IL" sz="1500" b="0" i="0" kern="1200" dirty="0"/>
            <a:t> שהקב"ה ברא את האדם בצלם אלוקים, והקב"ה בעצמותו הרי לא חסר כלום והוא לא צריך שום דבר מאיתנו, והוא עסוק רק בלהיטיב, אז הטבע הזה מוטבע גם בטבע האדם, אם האדם לא משחית את נפשו אלא האדם מתנהג וחי ישר כפי אשר </a:t>
          </a:r>
          <a:r>
            <a:rPr lang="he-IL" sz="1500" b="0" i="0" kern="1200" dirty="0" err="1"/>
            <a:t>עשאו</a:t>
          </a:r>
          <a:r>
            <a:rPr lang="he-IL" sz="1500" b="0" i="0" kern="1200" dirty="0"/>
            <a:t> האלוקים, זה גורם לו שיש לו רצון ותשוקה לתת, לא בתור לקבל תמורה אלא עצם התשוקה לתת.</a:t>
          </a:r>
          <a:endParaRPr lang="he-IL" sz="1500" kern="1200" dirty="0"/>
        </a:p>
      </dsp:txBody>
      <dsp:txXfrm>
        <a:off x="5422106" y="2609670"/>
        <a:ext cx="4954852" cy="23400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i="0" kern="1200" dirty="0"/>
            <a:t>הרצון לקבל תענוג</a:t>
          </a:r>
          <a:br>
            <a:rPr lang="he-IL" sz="1600" kern="1200" dirty="0"/>
          </a:br>
          <a:r>
            <a:rPr lang="he-IL" sz="1600" b="0" i="0" kern="1200" dirty="0"/>
            <a:t>אין תענוג מדבר מסוים מבלי להשתוקק לדבר, והוא למעשה הרצון לקבל התענוג מדבר הזה . למשל, ככל שאדם רעב יותר כך הוא ייהנה יותר מאכילה. אך אם הוא שבע, הוא לא ייהנה מהאוכל ואולי אף יסבול ממנו!</a:t>
          </a:r>
          <a:br>
            <a:rPr lang="he-IL" sz="1600" kern="1200" dirty="0"/>
          </a:br>
          <a:r>
            <a:rPr lang="he-IL" sz="1600" b="0" i="0" kern="1200" dirty="0"/>
            <a:t>לכן, שם הבורא בנבראים רצון לקבל תענוג, על מנת שיוכלו לחוש תענוג מהשפע שהוא רוצה להעניק להם.</a:t>
          </a:r>
          <a:endParaRPr lang="he-IL" sz="16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i="0" kern="1200" dirty="0"/>
            <a:t>מחשבת הבריאה</a:t>
          </a:r>
          <a:br>
            <a:rPr lang="he-IL" sz="1600" kern="1200" dirty="0"/>
          </a:br>
          <a:r>
            <a:rPr lang="he-IL" sz="1600" b="0" i="0" kern="1200" dirty="0"/>
            <a:t>מטבע הטוב להיטיב, ולכן, כל מטרת הבריאה היא אך ורק להיטיב לנבראים, ולגרום להם את התענוג הגדול ביותר. לכן, הבורא ברא נבראים כדי שיוכל להיטיב להם. כפי שאומרים "אין מלך בלי נתינים". </a:t>
          </a:r>
        </a:p>
        <a:p>
          <a:pPr marL="0" lvl="0" indent="0" algn="ctr" defTabSz="711200" rtl="1">
            <a:lnSpc>
              <a:spcPct val="90000"/>
            </a:lnSpc>
            <a:spcBef>
              <a:spcPct val="0"/>
            </a:spcBef>
            <a:spcAft>
              <a:spcPct val="35000"/>
            </a:spcAft>
            <a:buNone/>
          </a:pPr>
          <a:r>
            <a:rPr lang="he-IL" sz="1600" b="0" i="0" kern="1200" dirty="0"/>
            <a:t>אולם, כאן תפקיד הנתינים הוא אך ורק לקבל את כל הטוב שהמלך הכין עבורם.</a:t>
          </a:r>
          <a:endParaRPr lang="he-IL" sz="1600" kern="1200" dirty="0"/>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i="0" kern="1200" dirty="0"/>
            <a:t>פרדוקס האושר </a:t>
          </a:r>
        </a:p>
        <a:p>
          <a:pPr marL="0" lvl="0" indent="0" algn="ctr" defTabSz="711200" rtl="1">
            <a:lnSpc>
              <a:spcPct val="90000"/>
            </a:lnSpc>
            <a:spcBef>
              <a:spcPct val="0"/>
            </a:spcBef>
            <a:spcAft>
              <a:spcPct val="35000"/>
            </a:spcAft>
            <a:buNone/>
          </a:pPr>
          <a:r>
            <a:rPr lang="he-IL" sz="1600" b="0" i="0" kern="1200" dirty="0"/>
            <a:t>על פי חוק השורש והענף, כדי לקבל את השפע של הבורא, על הנברא להיות בקרבת הבורא, קרי בדמיון אל הבורא. אך הרצון לתענוג שאמור לאפשר לו לחוש את התענוג, מרחיק אותו וממילא מונע ממנו לקבל את התענוג!</a:t>
          </a:r>
          <a:br>
            <a:rPr lang="he-IL" sz="1600" kern="1200" dirty="0"/>
          </a:br>
          <a:r>
            <a:rPr lang="he-IL" sz="1600" b="0" i="0" kern="1200" dirty="0"/>
            <a:t>במילים אחרות, ככל שאני רוצה יותר תענוג או אושר, כך אקבל פחות.</a:t>
          </a:r>
        </a:p>
        <a:p>
          <a:pPr marL="0" lvl="0" indent="0" algn="ctr" defTabSz="711200" rtl="1">
            <a:lnSpc>
              <a:spcPct val="90000"/>
            </a:lnSpc>
            <a:spcBef>
              <a:spcPct val="0"/>
            </a:spcBef>
            <a:spcAft>
              <a:spcPct val="35000"/>
            </a:spcAft>
            <a:buNone/>
          </a:pPr>
          <a:r>
            <a:rPr lang="he-IL" sz="1600" b="0" i="0" kern="1200" dirty="0"/>
            <a:t>ממש כמו שרדיפת האושר אינה מביאה אושר, ואף ההיפך הוא הנכון: רדיפת האושר מביאה לעיתים קרובות לתסכול וריקנות.</a:t>
          </a:r>
          <a:endParaRPr lang="he-IL" sz="16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i="0" kern="1200" dirty="0"/>
            <a:t>פרדוקס הבריאה</a:t>
          </a:r>
          <a:br>
            <a:rPr lang="he-IL" sz="1600" kern="1200" dirty="0"/>
          </a:br>
          <a:r>
            <a:rPr lang="he-IL" sz="1600" b="0" i="0" kern="1200" dirty="0"/>
            <a:t>ראינו שבריאת הרצון לקבל, שהוא המרכיב העיקרי של כל המציאות, נובעת מטובו של הבורא, שמבקש שלנבראים יהיה כלי המאפשר תחושת תענוג וטוב בעת קבלת השפע, שכן כפי שראינו לעיל אין תענוג ללא רצון לתענוג.</a:t>
          </a:r>
          <a:br>
            <a:rPr lang="he-IL" sz="1600" kern="1200" dirty="0"/>
          </a:br>
          <a:r>
            <a:rPr lang="he-IL" sz="1600" b="0" i="0" kern="1200" dirty="0"/>
            <a:t>אבל הימצאותו של הרצון לקבל בנברא גורמת לשינוי צורה קיצוני בינו לבין הבורא. ממילא, שינוי צורה זה גורם להתרחקות גדולה בין הנברא לבין הבורא.</a:t>
          </a:r>
          <a:endParaRPr lang="he-IL" sz="1600" kern="1200" dirty="0"/>
        </a:p>
      </dsp:txBody>
      <dsp:txXfrm>
        <a:off x="5422106" y="2609670"/>
        <a:ext cx="4954852" cy="23400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i="0" kern="1200" dirty="0"/>
            <a:t>פתרון הפרדוקס</a:t>
          </a:r>
          <a:endParaRPr lang="he-IL" sz="1600" b="0" i="0" kern="1200" dirty="0"/>
        </a:p>
        <a:p>
          <a:pPr marL="0" lvl="0" indent="0" algn="ctr" defTabSz="711200" rtl="1">
            <a:lnSpc>
              <a:spcPct val="90000"/>
            </a:lnSpc>
            <a:spcBef>
              <a:spcPct val="0"/>
            </a:spcBef>
            <a:spcAft>
              <a:spcPct val="35000"/>
            </a:spcAft>
            <a:buNone/>
          </a:pPr>
          <a:r>
            <a:rPr lang="he-IL" sz="1600" b="0" i="0" kern="1200" dirty="0"/>
            <a:t>האושר מגיע לאדם דווקא אם הוא אינו מחפש אותו, אלא מתמסר לזולת. כתב ויקטור פרנקל בספרו "האדם מחפש משמעות":</a:t>
          </a:r>
          <a:br>
            <a:rPr lang="he-IL" sz="1600" kern="1200" dirty="0"/>
          </a:br>
          <a:r>
            <a:rPr lang="he-IL" sz="1600" b="1" i="0" kern="1200" dirty="0"/>
            <a:t>"אושר לא יכול להיות נרדף, זה חייב להתחולל, וזה קורה רק כתופעת לוואי לא מכוונת של ההקדשה האישית של אדם למטרה גדולה יותר מאשר אדם עצמו, או כתוצר הלוואי של התמסרותו של האדם לאדם אחר ממנו".</a:t>
          </a:r>
          <a:endParaRPr lang="he-IL" sz="16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i="0" kern="1200" dirty="0"/>
            <a:t>לקבל על מנת להשפיע</a:t>
          </a:r>
          <a:endParaRPr lang="he-IL" sz="1600" b="0" i="0" kern="1200" dirty="0"/>
        </a:p>
        <a:p>
          <a:pPr marL="0" lvl="0" indent="0" algn="ctr" defTabSz="711200" rtl="1">
            <a:lnSpc>
              <a:spcPct val="90000"/>
            </a:lnSpc>
            <a:spcBef>
              <a:spcPct val="0"/>
            </a:spcBef>
            <a:spcAft>
              <a:spcPct val="35000"/>
            </a:spcAft>
            <a:buNone/>
          </a:pPr>
          <a:r>
            <a:rPr lang="he-IL" sz="1600" b="0" i="0" kern="1200" dirty="0"/>
            <a:t>משל: שני אנשים אוכלים ביחד במסעדה את אותו המאכל. אחד אוכל רק כדי לספק את תאוות החך שלו. רצונו נמצא במקום של </a:t>
          </a:r>
          <a:r>
            <a:rPr lang="he-IL" sz="1600" b="1" i="0" kern="1200" dirty="0"/>
            <a:t>לקבל על מנת לקבל</a:t>
          </a:r>
          <a:r>
            <a:rPr lang="he-IL" sz="1600" b="0" i="0" kern="1200" dirty="0"/>
            <a:t>, שהוא רצון בעל צורה הפוכה מהבורא. לעומתו, חברו אוכל על מנת שיהיה לו כוח לעבוד ולהביא פרנסה למשפחתו. רצונו נמצא במקום של </a:t>
          </a:r>
          <a:r>
            <a:rPr lang="he-IL" sz="1600" b="1" i="0" kern="1200" dirty="0"/>
            <a:t>לקבל על מנת להשפיע</a:t>
          </a:r>
          <a:r>
            <a:rPr lang="he-IL" sz="1600" b="0" i="0" kern="1200" dirty="0"/>
            <a:t>, והוא מתדמה לבורא שכן הקבלה שלו היא רק </a:t>
          </a:r>
          <a:r>
            <a:rPr lang="he-IL" sz="1600" b="1" i="0" kern="1200" dirty="0"/>
            <a:t>אמצעי</a:t>
          </a:r>
          <a:r>
            <a:rPr lang="he-IL" sz="1600" b="0" i="0" kern="1200" dirty="0"/>
            <a:t> עבורו כדי שיוכל להשפיע, ולא </a:t>
          </a:r>
          <a:r>
            <a:rPr lang="he-IL" sz="1600" b="1" i="0" kern="1200" dirty="0"/>
            <a:t>מטרה</a:t>
          </a:r>
          <a:r>
            <a:rPr lang="he-IL" sz="1600" b="0" i="0" kern="1200" dirty="0"/>
            <a:t> בפני עצמה.</a:t>
          </a:r>
          <a:br>
            <a:rPr lang="he-IL" sz="1600" kern="1200" dirty="0"/>
          </a:br>
          <a:endParaRPr lang="he-IL" sz="1600" kern="1200" dirty="0"/>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1">
            <a:lnSpc>
              <a:spcPct val="90000"/>
            </a:lnSpc>
            <a:spcBef>
              <a:spcPct val="0"/>
            </a:spcBef>
            <a:spcAft>
              <a:spcPct val="35000"/>
            </a:spcAft>
            <a:buNone/>
          </a:pPr>
          <a:r>
            <a:rPr lang="he-IL" sz="900" kern="1200" dirty="0"/>
            <a:t>לשמח את הבורא</a:t>
          </a:r>
        </a:p>
        <a:p>
          <a:pPr marL="0" lvl="0" indent="0" algn="ctr" defTabSz="400050" rtl="1">
            <a:lnSpc>
              <a:spcPct val="90000"/>
            </a:lnSpc>
            <a:spcBef>
              <a:spcPct val="0"/>
            </a:spcBef>
            <a:spcAft>
              <a:spcPct val="35000"/>
            </a:spcAft>
            <a:buNone/>
          </a:pPr>
          <a:r>
            <a:rPr lang="he-IL" sz="2000" kern="1200" dirty="0"/>
            <a:t>יכול האדם להתענג וכוונתו לשמח את בוראו, שכן ה' נהנה מאוד שבנו מתענג על מה שהוא נתן לו, ואדרבה אם יכוון רק לשמה ולא </a:t>
          </a:r>
          <a:r>
            <a:rPr lang="he-IL" sz="2000" kern="1200" dirty="0" err="1"/>
            <a:t>יהנה</a:t>
          </a:r>
          <a:r>
            <a:rPr lang="he-IL" sz="2000" kern="1200" dirty="0"/>
            <a:t> יצטער הרב מכך. ראה בספר בים דרכך עמוד ג. </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kern="1200" dirty="0"/>
            <a:t>קבלה של דבקות</a:t>
          </a:r>
        </a:p>
        <a:p>
          <a:pPr marL="0" lvl="0" indent="0" algn="ctr" defTabSz="711200" rtl="1">
            <a:lnSpc>
              <a:spcPct val="90000"/>
            </a:lnSpc>
            <a:spcBef>
              <a:spcPct val="0"/>
            </a:spcBef>
            <a:spcAft>
              <a:spcPct val="35000"/>
            </a:spcAft>
            <a:buNone/>
          </a:pPr>
          <a:r>
            <a:rPr lang="he-IL" sz="1600" kern="1200" dirty="0"/>
            <a:t>התירוץ הפשוט לכאורה לשאלה זו הוא, שיש לחלק בין קבלה גשמית לקבלה רוחנית. </a:t>
          </a:r>
        </a:p>
        <a:p>
          <a:pPr marL="0" lvl="0" indent="0" algn="ctr" defTabSz="711200" rtl="1">
            <a:lnSpc>
              <a:spcPct val="90000"/>
            </a:lnSpc>
            <a:spcBef>
              <a:spcPct val="0"/>
            </a:spcBef>
            <a:spcAft>
              <a:spcPct val="35000"/>
            </a:spcAft>
            <a:buNone/>
          </a:pPr>
          <a:r>
            <a:rPr lang="he-IL" sz="1600" kern="1200" dirty="0"/>
            <a:t>כאשר האדם רוצה לקבל תענוג גשמי הרי זה מפריד אותו מהבורא. אבל כאשר האדם רוצה לקבל תענוג רוחני – הרגשה של סיפוק רגשי מחמת הנתינה, הרי זה קירבה לבורא – זהו דבקות בבורא עולם ואדרבה אין לך מעולה מזה. </a:t>
          </a:r>
        </a:p>
      </dsp:txBody>
      <dsp:txXfrm>
        <a:off x="5422106" y="2609670"/>
        <a:ext cx="4954852" cy="23400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C5578-FA32-41E2-A0A2-E5DA0E98359C}">
      <dsp:nvSpPr>
        <dsp:cNvPr id="0" name=""/>
        <dsp:cNvSpPr/>
      </dsp:nvSpPr>
      <dsp:spPr>
        <a:xfrm>
          <a:off x="0" y="39687"/>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אמנם יש לחקור באופן שלישי האם הוא מעלה או לא, והוא כאשר פועל למען הזולת מחמת שהוא אוהבו, ומצד אחד הרי הוא משקיע בזולתו, אך מאידך הרי כל מה שהוא פועל למענו הוא משום שהוא אוהבו, ואם כן אינו פועל אלא למען עצמו, ושוב אינו אלא 'אגואיסט'. </a:t>
          </a:r>
        </a:p>
      </dsp:txBody>
      <dsp:txXfrm>
        <a:off x="0" y="39687"/>
        <a:ext cx="3286125" cy="1971675"/>
      </dsp:txXfrm>
    </dsp:sp>
    <dsp:sp modelId="{89BAA8F1-E49D-4354-8CCF-10C24C6344D3}">
      <dsp:nvSpPr>
        <dsp:cNvPr id="0" name=""/>
        <dsp:cNvSpPr/>
      </dsp:nvSpPr>
      <dsp:spPr>
        <a:xfrm>
          <a:off x="3614737" y="39687"/>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האופן השני הוא כאשר הוא משתכנע להתנדב ולפעול למען הזולת וכל </a:t>
          </a:r>
          <a:r>
            <a:rPr lang="he-IL" sz="1500" kern="1200" dirty="0" err="1"/>
            <a:t>מאוויו</a:t>
          </a:r>
          <a:r>
            <a:rPr lang="he-IL" sz="1500" kern="1200" dirty="0"/>
            <a:t> להשפיע טוב לזולתו, וזה מעלה נכבדה מאד, שפועל רק מחמת אישיותו המוסרית הגבוהה. </a:t>
          </a:r>
        </a:p>
      </dsp:txBody>
      <dsp:txXfrm>
        <a:off x="3614737" y="39687"/>
        <a:ext cx="3286125" cy="1971675"/>
      </dsp:txXfrm>
    </dsp:sp>
    <dsp:sp modelId="{0F467D45-5062-412E-B1A1-87601412A0D4}">
      <dsp:nvSpPr>
        <dsp:cNvPr id="0" name=""/>
        <dsp:cNvSpPr/>
      </dsp:nvSpPr>
      <dsp:spPr>
        <a:xfrm>
          <a:off x="7229475" y="39687"/>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הנה בשלשה אופנים ניתן להניע אדם לפעול ולהשקיע. האופן הראשון הוא כאשר מובטח לו גמול ושכר טוב, ובזה אין אנו רואים שום חשיבות, שהרי אינו פועל אלא למען עצמו. </a:t>
          </a:r>
        </a:p>
      </dsp:txBody>
      <dsp:txXfrm>
        <a:off x="7229475" y="39687"/>
        <a:ext cx="3286125" cy="1971675"/>
      </dsp:txXfrm>
    </dsp:sp>
    <dsp:sp modelId="{F4AEF84B-CDEC-464A-B8B0-219B895B9A36}">
      <dsp:nvSpPr>
        <dsp:cNvPr id="0" name=""/>
        <dsp:cNvSpPr/>
      </dsp:nvSpPr>
      <dsp:spPr>
        <a:xfrm>
          <a:off x="0"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500" kern="1200" dirty="0"/>
            <a:t>זה גופא </a:t>
          </a:r>
          <a:r>
            <a:rPr lang="he-IL" sz="1500" kern="1200" dirty="0" err="1"/>
            <a:t>פיסגת</a:t>
          </a:r>
          <a:r>
            <a:rPr lang="he-IL" sz="1500" kern="1200" dirty="0"/>
            <a:t> המוסריות והמצפון שתכלית השלימות הוא שיהיו רצונו ורצון קונו מתאחדים כביכול. וזו התכלית הרצויה והאידיאלית, המניע הרצוי של האדם הוא לאהוב את עצמו, לשאוף שיתאחד רצונו עם רצון ה', ולשם כך הוא פועל בהתאם למציאות המאוחדת.</a:t>
          </a:r>
        </a:p>
        <a:p>
          <a:pPr marL="0" lvl="0" algn="ctr" defTabSz="488950" rtl="1">
            <a:lnSpc>
              <a:spcPct val="90000"/>
            </a:lnSpc>
            <a:spcBef>
              <a:spcPct val="0"/>
            </a:spcBef>
            <a:spcAft>
              <a:spcPct val="35000"/>
            </a:spcAft>
            <a:buNone/>
          </a:pPr>
          <a:endParaRPr lang="he-IL" sz="1500" kern="1200" dirty="0"/>
        </a:p>
      </dsp:txBody>
      <dsp:txXfrm>
        <a:off x="0" y="2339975"/>
        <a:ext cx="3286125" cy="1971675"/>
      </dsp:txXfrm>
    </dsp:sp>
    <dsp:sp modelId="{62741F30-63B0-46A8-866D-6890CC910498}">
      <dsp:nvSpPr>
        <dsp:cNvPr id="0" name=""/>
        <dsp:cNvSpPr/>
      </dsp:nvSpPr>
      <dsp:spPr>
        <a:xfrm>
          <a:off x="3614737" y="2339975"/>
          <a:ext cx="3286125" cy="19716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ונראה שבעבודת ה' המעלה האמיתית היא דווקא באופן זה, שכאן מתאחד עצמו והאלוקות לדבר אחד, ובעוד בדרגה </a:t>
          </a:r>
          <a:r>
            <a:rPr lang="he-IL" sz="1500" kern="1200" dirty="0" err="1"/>
            <a:t>השניה</a:t>
          </a:r>
          <a:r>
            <a:rPr lang="he-IL" sz="1500" kern="1200" dirty="0"/>
            <a:t> הרצון לפעול הוא חיצוני לאישיותו, שמתמסר לעשות את הנכון למען דבר נעלה שמחוצה לנפשו, הרי כאשר פועל מתוך אהבת ה' הוא פועל עם עצם נפשו, אין כאן חסרון שפועל למען עצמו, כי הוא משקיע למען </a:t>
          </a:r>
          <a:r>
            <a:rPr lang="he-IL" sz="1500" kern="1200" dirty="0" err="1"/>
            <a:t>הביחד</a:t>
          </a:r>
          <a:r>
            <a:rPr lang="he-IL" sz="1500" kern="1200" dirty="0"/>
            <a:t> שיהיה טוב לשניהם. </a:t>
          </a:r>
        </a:p>
      </dsp:txBody>
      <dsp:txXfrm>
        <a:off x="3614737" y="2339975"/>
        <a:ext cx="3286125" cy="1971675"/>
      </dsp:txXfrm>
    </dsp:sp>
    <dsp:sp modelId="{E7758F4D-B0C3-41E4-A670-597AF8DAC2C3}">
      <dsp:nvSpPr>
        <dsp:cNvPr id="0" name=""/>
        <dsp:cNvSpPr/>
      </dsp:nvSpPr>
      <dsp:spPr>
        <a:xfrm>
          <a:off x="7229475" y="2339975"/>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אולם האמת היא שאין זה אגואיסט, כי מאחר שהוא פועל למען שניהם, אין כל פגם שגם הוא טוב לו עם זה. כי כאשר נחקור האם פועל למען עצמו או למען הזולת, התשובה תהיה שאין כאן ניגוד בין שני הצדדים, כי שני הרצונות התאחדו, 'אהבה' </a:t>
          </a:r>
          <a:r>
            <a:rPr lang="he-IL" sz="1500" kern="1200" dirty="0" err="1"/>
            <a:t>גימטריא</a:t>
          </a:r>
          <a:r>
            <a:rPr lang="he-IL" sz="1500" kern="1200" dirty="0"/>
            <a:t> 'אחד'. </a:t>
          </a:r>
        </a:p>
      </dsp:txBody>
      <dsp:txXfrm>
        <a:off x="7229475" y="2339975"/>
        <a:ext cx="3286125" cy="19716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i="0" kern="1200" dirty="0"/>
            <a:t>תוצאות המחקרים מעידות על כך שבאופן פרדוקסלי, דווקא הערכת האושר והחיפוש אחריו עשויים להביא לאכזבה ותסכול המפחיתים אותו. זאת, במיוחד בסיטואציות אשר מעוררות ציפייה מיוחדת להנאה ואושר </a:t>
          </a:r>
          <a:endParaRPr lang="he-IL" sz="14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i="0" kern="1200" dirty="0"/>
            <a:t>מה קורה לנו בדרך אל האושר המיוחל? מחקר שפורסם באוגוסט 2011 בכתב העת '</a:t>
          </a:r>
          <a:r>
            <a:rPr lang="en-US" sz="1400" b="0" i="0" kern="1200" dirty="0"/>
            <a:t>Emotion' </a:t>
          </a:r>
          <a:r>
            <a:rPr lang="he-IL" sz="1400" b="0" i="0" kern="1200" dirty="0"/>
            <a:t>ניסה לבחון האם התקווה לאושר והחיפוש אחריו עלולים להביא לאפקט הפוך. החוקרים הניחו כי אנשים אשר השגת האושר מהווה מטרה משמעותית ומרכזית עבורם עשויים להתקשות לעמוד ברף האושר שהציבו ובתגובה לכך לחוות תסכול ואכזבה אשר לא רק שאינם מקדמים אושר, אלא אף מעכבים ומגבילים אותו! כך, לדוגמא, החוקרים מתארים מחקר שפורסם ב-2003 ובו התבקשו חלק מהמשתתפים "לחוש מאושרים ככל האפשר" בשעת ההאזנה למוסיקה. כאשר דירגו המשתתפים את תחושותיהם, נמצא כי אלו שהתבקשו לחוש מאושרים חוו רגשות פחות חיוביים מהמשתתפים שלא התבקשו לחוש כך.</a:t>
          </a:r>
          <a:endParaRPr lang="he-IL" sz="1400" kern="1200" dirty="0"/>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i="0" kern="1200" dirty="0"/>
            <a:t>החוקרים הסבירו שהירידה במצב הרוח היא תוצאה של האכזבה וההאשמה העצמית של הנבדקים: "למה לא הצלחתי לגרום לעצמי להיות מאושר?". </a:t>
          </a:r>
        </a:p>
        <a:p>
          <a:pPr marL="0" lvl="0" indent="0" algn="ctr" defTabSz="622300" rtl="1">
            <a:lnSpc>
              <a:spcPct val="90000"/>
            </a:lnSpc>
            <a:spcBef>
              <a:spcPct val="0"/>
            </a:spcBef>
            <a:spcAft>
              <a:spcPct val="35000"/>
            </a:spcAft>
            <a:buNone/>
          </a:pPr>
          <a:r>
            <a:rPr lang="he-IL" sz="1400" b="0" i="0" kern="1200" dirty="0"/>
            <a:t>הניסיון לחוות עוצמות גבוהות של אושר, בצירוף הרעיון שבכלל אפשר לעשות את זה, יכול ליצור את האפקט ההפוך, והמסקנה היא שיותר מאמץ לא תמיד מוביל ליותר אושר.</a:t>
          </a:r>
          <a:endParaRPr lang="he-IL" sz="14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i="0" kern="1200" dirty="0"/>
            <a:t>"ככל שאני מתאמץ יותר, כך יש לי יותר מזל", אמר תומס ג'פרסון, מהאבות המייסדים של ארצות הברית ומחבר הכרזת העצמאות שלה. ואכן, ברוב תחומי החיים שווה מאוד להתאמץ: תשקיעו יותר שעות במכון הכושר ותראו שרירים משורגים, תלמדו 30 מילים ביום ובתוך שנתיים האנגלית שלכם לא תבייש את המלכה אליזבת. </a:t>
          </a:r>
        </a:p>
        <a:p>
          <a:pPr marL="0" lvl="0" indent="0" algn="ctr" defTabSz="622300" rtl="1">
            <a:lnSpc>
              <a:spcPct val="90000"/>
            </a:lnSpc>
            <a:spcBef>
              <a:spcPct val="0"/>
            </a:spcBef>
            <a:spcAft>
              <a:spcPct val="35000"/>
            </a:spcAft>
            <a:buNone/>
          </a:pPr>
          <a:r>
            <a:rPr lang="he-IL" sz="1400" b="0" i="0" kern="1200" dirty="0"/>
            <a:t>אלא שבעניין האושר, החוקיות הזו לא תמיד תקפה. ככל שהמטרות שלנו גדולות יותר כך גדל הסיכוי שהמאמץ יהיה לשווא, ושהוא גם עלול לגבות מחיר בפני עצמו.</a:t>
          </a:r>
          <a:endParaRPr lang="he-IL" sz="1400" kern="1200" dirty="0"/>
        </a:p>
      </dsp:txBody>
      <dsp:txXfrm>
        <a:off x="5422106" y="2609670"/>
        <a:ext cx="4954852" cy="23400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C5578-FA32-41E2-A0A2-E5DA0E98359C}">
      <dsp:nvSpPr>
        <dsp:cNvPr id="0" name=""/>
        <dsp:cNvSpPr/>
      </dsp:nvSpPr>
      <dsp:spPr>
        <a:xfrm>
          <a:off x="0" y="39687"/>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0" y="39687"/>
        <a:ext cx="3286125" cy="1971675"/>
      </dsp:txXfrm>
    </dsp:sp>
    <dsp:sp modelId="{89BAA8F1-E49D-4354-8CCF-10C24C6344D3}">
      <dsp:nvSpPr>
        <dsp:cNvPr id="0" name=""/>
        <dsp:cNvSpPr/>
      </dsp:nvSpPr>
      <dsp:spPr>
        <a:xfrm>
          <a:off x="3614737" y="39687"/>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3614737" y="39687"/>
        <a:ext cx="3286125" cy="1971675"/>
      </dsp:txXfrm>
    </dsp:sp>
    <dsp:sp modelId="{0F467D45-5062-412E-B1A1-87601412A0D4}">
      <dsp:nvSpPr>
        <dsp:cNvPr id="0" name=""/>
        <dsp:cNvSpPr/>
      </dsp:nvSpPr>
      <dsp:spPr>
        <a:xfrm>
          <a:off x="7229475" y="39687"/>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7229475" y="39687"/>
        <a:ext cx="3286125" cy="1971675"/>
      </dsp:txXfrm>
    </dsp:sp>
    <dsp:sp modelId="{F4AEF84B-CDEC-464A-B8B0-219B895B9A36}">
      <dsp:nvSpPr>
        <dsp:cNvPr id="0" name=""/>
        <dsp:cNvSpPr/>
      </dsp:nvSpPr>
      <dsp:spPr>
        <a:xfrm>
          <a:off x="0"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0" y="2339975"/>
        <a:ext cx="3286125" cy="1971675"/>
      </dsp:txXfrm>
    </dsp:sp>
    <dsp:sp modelId="{62741F30-63B0-46A8-866D-6890CC910498}">
      <dsp:nvSpPr>
        <dsp:cNvPr id="0" name=""/>
        <dsp:cNvSpPr/>
      </dsp:nvSpPr>
      <dsp:spPr>
        <a:xfrm>
          <a:off x="3614737" y="2339975"/>
          <a:ext cx="3286125" cy="19716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3614737" y="2339975"/>
        <a:ext cx="3286125" cy="1971675"/>
      </dsp:txXfrm>
    </dsp:sp>
    <dsp:sp modelId="{E7758F4D-B0C3-41E4-A670-597AF8DAC2C3}">
      <dsp:nvSpPr>
        <dsp:cNvPr id="0" name=""/>
        <dsp:cNvSpPr/>
      </dsp:nvSpPr>
      <dsp:spPr>
        <a:xfrm>
          <a:off x="7229475" y="2339975"/>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7229475" y="2339975"/>
        <a:ext cx="3286125" cy="197167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endParaRPr lang="he-IL" sz="14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אולי גם אתם מסתכלים על החיים שלכם ואומרים יש לי </a:t>
          </a:r>
          <a:r>
            <a:rPr lang="he-IL" sz="1400" kern="1200" dirty="0" err="1"/>
            <a:t>הכל</a:t>
          </a:r>
          <a:r>
            <a:rPr lang="he-IL" sz="1400" kern="1200" dirty="0"/>
            <a:t>, נכון לפעמים נגמר את הסוללה בנייד זה נורא ובכל זאת מעולם לא היינו ותוכים יותר, בריאים יותר, השירים יותר, סבאים יותר ולמרות </a:t>
          </a:r>
          <a:r>
            <a:rPr lang="he-IL" sz="1400" kern="1200" dirty="0" err="1"/>
            <a:t>הכל</a:t>
          </a:r>
          <a:r>
            <a:rPr lang="he-IL" sz="1400" kern="1200" dirty="0"/>
            <a:t> לא מאושרים יותר או כמו שאומרים מאמריקאים </a:t>
          </a:r>
          <a:r>
            <a:rPr lang="en-US" sz="1400" kern="1200" dirty="0"/>
            <a:t>everything is amazing and nobody is happy </a:t>
          </a:r>
          <a:r>
            <a:rPr lang="he-IL" sz="1400" kern="1200" dirty="0"/>
            <a:t>היום </a:t>
          </a:r>
          <a:r>
            <a:rPr lang="he-IL" sz="1400" kern="1200" dirty="0" err="1"/>
            <a:t>נצלוא</a:t>
          </a:r>
          <a:r>
            <a:rPr lang="he-IL" sz="1400" kern="1200" dirty="0"/>
            <a:t> לתוך פרדוקס האושר איך זה שאנחנו כל כך מנסים להיות מושרים אבל בטעות מסגים את ההפך</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אז נראה שעצמי הוא מקום גרוע לחפש בו, אושר. 	</a:t>
          </a:r>
        </a:p>
        <a:p>
          <a:pPr marL="0" lvl="0" indent="0" algn="ctr" defTabSz="622300" rtl="1">
            <a:lnSpc>
              <a:spcPct val="90000"/>
            </a:lnSpc>
            <a:spcBef>
              <a:spcPct val="0"/>
            </a:spcBef>
            <a:spcAft>
              <a:spcPct val="35000"/>
            </a:spcAft>
            <a:buNone/>
          </a:pPr>
          <a:r>
            <a:rPr lang="he-IL" sz="1400" b="1" i="0" kern="1200" dirty="0"/>
            <a:t>אל תרדפו אחרי </a:t>
          </a:r>
          <a:r>
            <a:rPr lang="he-IL" sz="1400" b="1" i="0" kern="1200" dirty="0" err="1"/>
            <a:t>האושר</a:t>
          </a:r>
          <a:r>
            <a:rPr lang="he-IL" sz="1400" b="0" i="0" kern="1200" dirty="0" err="1"/>
            <a:t>,במקום</a:t>
          </a:r>
          <a:r>
            <a:rPr lang="he-IL" sz="1400" b="0" i="0" kern="1200" dirty="0"/>
            <a:t> זאת </a:t>
          </a:r>
          <a:r>
            <a:rPr lang="he-IL" sz="1400" b="0" i="0" kern="1200" dirty="0" err="1"/>
            <a:t>רידפו</a:t>
          </a:r>
          <a:r>
            <a:rPr lang="he-IL" sz="1400" b="0" i="0" kern="1200" dirty="0"/>
            <a:t> </a:t>
          </a:r>
          <a:r>
            <a:rPr lang="he-IL" sz="1400" b="1" i="0" kern="1200" dirty="0"/>
            <a:t>אחרי</a:t>
          </a:r>
          <a:r>
            <a:rPr lang="he-IL" sz="1400" b="0" i="0" kern="1200" dirty="0"/>
            <a:t> סגנון חיים </a:t>
          </a:r>
          <a:r>
            <a:rPr lang="he-IL" sz="1400" b="0" i="0" kern="1200" dirty="0" err="1"/>
            <a:t>שייגרום</a:t>
          </a:r>
          <a:r>
            <a:rPr lang="he-IL" sz="1400" b="0" i="0" kern="1200" dirty="0"/>
            <a:t> לכם להיות מאושרים.</a:t>
          </a:r>
          <a:endParaRPr lang="he-IL" sz="14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אם הרגשנו שהמטרה להיות מאושר, גרמה לי להרגיש שהכול לא מספיק, בשלב השני אני מחפשת פעולות, מה </a:t>
          </a:r>
          <a:r>
            <a:rPr lang="he-IL" sz="1400" kern="1200" dirty="0" err="1"/>
            <a:t>יעפוך</a:t>
          </a:r>
          <a:r>
            <a:rPr lang="he-IL" sz="1400" kern="1200" dirty="0"/>
            <a:t> אותי ליותר מאושרת. וכשאנחנו מחפשים אושר, אנחנו באופן אינטואיטיבי חושבים, עליי, אני, מה מדויק לי, מה נכון לי, מגיע לי להיות מאושרת, אז, אני </a:t>
          </a:r>
          <a:r>
            <a:rPr lang="he-IL" sz="1400" kern="1200" dirty="0" err="1"/>
            <a:t>התפנת</a:t>
          </a:r>
          <a:r>
            <a:rPr lang="he-IL" sz="1400" kern="1200" dirty="0"/>
            <a:t> בעוד חולצה חדשה, או שהצרכים שלי יהיו קודם, כי אני אמורה לי עוד שמך, או שאולי אני אגיד לעצמי במראה, יהודית, את מדהימה. ועל כל אלה, נאמר, העצמי, ומקום גרוע, לחפש באושר. </a:t>
          </a:r>
        </a:p>
        <a:p>
          <a:pPr marL="0" lvl="0" indent="0" algn="ctr" defTabSz="622300" rtl="1">
            <a:lnSpc>
              <a:spcPct val="90000"/>
            </a:lnSpc>
            <a:spcBef>
              <a:spcPct val="0"/>
            </a:spcBef>
            <a:spcAft>
              <a:spcPct val="35000"/>
            </a:spcAft>
            <a:buNone/>
          </a:pPr>
          <a:r>
            <a:rPr lang="he-IL" sz="1400" kern="1200" dirty="0"/>
            <a:t>כי אז מסתבר, שדווקא לא הוציא כסף על מישהו אחר, גורם לנו להרגיש טוב יותר, מאשר לבזבז </a:t>
          </a:r>
          <a:r>
            <a:rPr lang="he-IL" sz="1400" kern="1200" dirty="0" err="1"/>
            <a:t>רטואל</a:t>
          </a:r>
          <a:r>
            <a:rPr lang="he-IL" sz="1400" kern="1200" dirty="0"/>
            <a:t> עצמנו. תנסו את זה. ושדווקא הרגעים, שנצא </a:t>
          </a:r>
          <a:r>
            <a:rPr lang="he-IL" sz="1400" kern="1200" dirty="0" err="1"/>
            <a:t>מהעצמנו</a:t>
          </a:r>
          <a:r>
            <a:rPr lang="he-IL" sz="1400" kern="1200" dirty="0"/>
            <a:t>, ונעזור למישהו אחר להתרומם, יעני כולנו משמעות אדירה, שיהיה אחד מגור מאה אושר,</a:t>
          </a:r>
        </a:p>
      </dsp:txBody>
      <dsp:txXfrm>
        <a:off x="5422106" y="2609670"/>
        <a:ext cx="4954852" cy="234000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t>עצם המימוש של המידה הטובה יוצר לאדם תחושת עונג גדול.</a:t>
          </a:r>
          <a:endParaRPr lang="he-IL" sz="18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t>מידת הנתינה כשאדם נותן הוא בעצם מממש את הכוח הכי טוב ואלוקי שהקב"ה הטביע בו, וכשאדם מממש ומוציא </a:t>
          </a:r>
          <a:r>
            <a:rPr lang="he-IL" sz="1800" b="0" i="0" kern="1200" dirty="0" err="1"/>
            <a:t>מהכח</a:t>
          </a:r>
          <a:r>
            <a:rPr lang="he-IL" sz="1800" b="0" i="0" kern="1200" dirty="0"/>
            <a:t> אל הפועל כוחות של עצמו זה יוצר לו סיפוק ועונג אין סופי, זה הסיבה שאדם כשהוא נותן הוא מאוד נהנה והוא נהנה יותר ממה שהמקבל קיבל, כי המקבל קיבל איזשהו דבר אבל לא היה כאן איזשהו מימוש עצמי, הוא קיבל מתנה והוא ודאי שמח במתנה, אבל הנותן הוציא מהכוח אל הפועל תכונה שמוטבעת בנפשו שהיא גם תכונה טובה, </a:t>
          </a:r>
          <a:endParaRPr lang="he-IL" sz="1800" kern="1200" dirty="0"/>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endParaRPr lang="he-IL" sz="18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t>וזה גם גורם לאדם לאהוב את השני, זה גורם גם לאדם לאהוב את המקבל, כי בעצם המקבל הוא זה שעל ידו אני הצלחתי לעשות "</a:t>
          </a:r>
          <a:r>
            <a:rPr lang="he-IL" sz="1800" b="0" i="0" kern="1200" dirty="0" err="1"/>
            <a:t>שטייגען</a:t>
          </a:r>
          <a:r>
            <a:rPr lang="he-IL" sz="1800" b="0" i="0" kern="1200" dirty="0"/>
            <a:t>" ולהוציא מהכוח אל הפועל את התכונה הכי נעלית ועדינה ואצילית, שהיא התכונה האלוקית שנמצאת בנו שאנחנו אוהבים להיטיב, שיש לנו כוח נתינה ואנו אוהבים להיטיב, ועצם הדבר שעל ידו אני הצלחתי להתקדם ולהגיע לכזה דבר זה גורם אהבה אין סופית, כך המציאות.</a:t>
          </a:r>
          <a:endParaRPr lang="he-IL" sz="1800" kern="1200" dirty="0"/>
        </a:p>
      </dsp:txBody>
      <dsp:txXfrm>
        <a:off x="5422106" y="2609670"/>
        <a:ext cx="4954852" cy="234000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422106" y="2609670"/>
        <a:ext cx="4954852" cy="234000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50656"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0656" y="2975"/>
        <a:ext cx="5040013" cy="2005563"/>
      </dsp:txXfrm>
    </dsp:sp>
    <dsp:sp modelId="{7CD77BC4-D7BE-4475-B464-90F9F2005203}">
      <dsp:nvSpPr>
        <dsp:cNvPr id="0" name=""/>
        <dsp:cNvSpPr/>
      </dsp:nvSpPr>
      <dsp:spPr>
        <a:xfrm>
          <a:off x="5424930" y="2975"/>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424930" y="2975"/>
        <a:ext cx="5040013" cy="2005563"/>
      </dsp:txXfrm>
    </dsp:sp>
    <dsp:sp modelId="{1048BA7F-2ABC-40B2-9CB1-BF1C300165B8}">
      <dsp:nvSpPr>
        <dsp:cNvPr id="0" name=""/>
        <dsp:cNvSpPr/>
      </dsp:nvSpPr>
      <dsp:spPr>
        <a:xfrm>
          <a:off x="50656"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0656" y="2342799"/>
        <a:ext cx="5040013" cy="2005563"/>
      </dsp:txXfrm>
    </dsp:sp>
    <dsp:sp modelId="{188BE399-BB79-42C6-9208-A5A9DB0B4E3C}">
      <dsp:nvSpPr>
        <dsp:cNvPr id="0" name=""/>
        <dsp:cNvSpPr/>
      </dsp:nvSpPr>
      <dsp:spPr>
        <a:xfrm>
          <a:off x="5424930" y="2342799"/>
          <a:ext cx="5040013" cy="200556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424930" y="2342799"/>
        <a:ext cx="5040013" cy="200556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F4F024-B3BF-0BE4-4D4C-7827CB632C0C}"/>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3A273805-B26A-BB57-DE02-E3D4FBEDD4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43579FE2-E0C9-A5F1-DE62-AD53DB8B60E9}"/>
              </a:ext>
            </a:extLst>
          </p:cNvPr>
          <p:cNvSpPr>
            <a:spLocks noGrp="1"/>
          </p:cNvSpPr>
          <p:nvPr>
            <p:ph type="dt" sz="half" idx="10"/>
          </p:nvPr>
        </p:nvSpPr>
        <p:spPr/>
        <p:txBody>
          <a:bodyPr/>
          <a:lstStyle/>
          <a:p>
            <a:fld id="{35550C16-F1C0-46A7-A5BD-58572A911B3F}" type="datetimeFigureOut">
              <a:rPr lang="he-IL" smtClean="0"/>
              <a:t>כ"ב/שבט/תשפ"ד</a:t>
            </a:fld>
            <a:endParaRPr lang="he-IL"/>
          </a:p>
        </p:txBody>
      </p:sp>
      <p:sp>
        <p:nvSpPr>
          <p:cNvPr id="5" name="מציין מיקום של כותרת תחתונה 4">
            <a:extLst>
              <a:ext uri="{FF2B5EF4-FFF2-40B4-BE49-F238E27FC236}">
                <a16:creationId xmlns:a16="http://schemas.microsoft.com/office/drawing/2014/main" id="{A2C0E820-4BE2-730F-7D6C-AA7A0B142E5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0E2395C-E916-EEC5-CD56-24CB53AA5EF3}"/>
              </a:ext>
            </a:extLst>
          </p:cNvPr>
          <p:cNvSpPr>
            <a:spLocks noGrp="1"/>
          </p:cNvSpPr>
          <p:nvPr>
            <p:ph type="sldNum" sz="quarter" idx="12"/>
          </p:nvPr>
        </p:nvSpPr>
        <p:spPr/>
        <p:txBody>
          <a:bodyPr/>
          <a:lstStyle/>
          <a:p>
            <a:fld id="{FAA26DE2-A87A-497F-83ED-2F9A042E57B9}" type="slidenum">
              <a:rPr lang="he-IL" smtClean="0"/>
              <a:t>‹#›</a:t>
            </a:fld>
            <a:endParaRPr lang="he-IL"/>
          </a:p>
        </p:txBody>
      </p:sp>
    </p:spTree>
    <p:extLst>
      <p:ext uri="{BB962C8B-B14F-4D97-AF65-F5344CB8AC3E}">
        <p14:creationId xmlns:p14="http://schemas.microsoft.com/office/powerpoint/2010/main" val="2915929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79A9C9E-0D0E-81E8-08BF-3C1A4B41D6E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8DAEC67-0C94-3E14-BE27-D2D3715042B6}"/>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B6485BB-C37E-2D03-9313-DFB744DA645C}"/>
              </a:ext>
            </a:extLst>
          </p:cNvPr>
          <p:cNvSpPr>
            <a:spLocks noGrp="1"/>
          </p:cNvSpPr>
          <p:nvPr>
            <p:ph type="dt" sz="half" idx="10"/>
          </p:nvPr>
        </p:nvSpPr>
        <p:spPr/>
        <p:txBody>
          <a:bodyPr/>
          <a:lstStyle/>
          <a:p>
            <a:fld id="{35550C16-F1C0-46A7-A5BD-58572A911B3F}" type="datetimeFigureOut">
              <a:rPr lang="he-IL" smtClean="0"/>
              <a:t>כ"ב/שבט/תשפ"ד</a:t>
            </a:fld>
            <a:endParaRPr lang="he-IL"/>
          </a:p>
        </p:txBody>
      </p:sp>
      <p:sp>
        <p:nvSpPr>
          <p:cNvPr id="5" name="מציין מיקום של כותרת תחתונה 4">
            <a:extLst>
              <a:ext uri="{FF2B5EF4-FFF2-40B4-BE49-F238E27FC236}">
                <a16:creationId xmlns:a16="http://schemas.microsoft.com/office/drawing/2014/main" id="{4DC1BDDD-B731-DF1B-59B5-CB80F9586A4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4185450-9041-6638-1E23-0ED47A8111BD}"/>
              </a:ext>
            </a:extLst>
          </p:cNvPr>
          <p:cNvSpPr>
            <a:spLocks noGrp="1"/>
          </p:cNvSpPr>
          <p:nvPr>
            <p:ph type="sldNum" sz="quarter" idx="12"/>
          </p:nvPr>
        </p:nvSpPr>
        <p:spPr/>
        <p:txBody>
          <a:bodyPr/>
          <a:lstStyle/>
          <a:p>
            <a:fld id="{FAA26DE2-A87A-497F-83ED-2F9A042E57B9}" type="slidenum">
              <a:rPr lang="he-IL" smtClean="0"/>
              <a:t>‹#›</a:t>
            </a:fld>
            <a:endParaRPr lang="he-IL"/>
          </a:p>
        </p:txBody>
      </p:sp>
    </p:spTree>
    <p:extLst>
      <p:ext uri="{BB962C8B-B14F-4D97-AF65-F5344CB8AC3E}">
        <p14:creationId xmlns:p14="http://schemas.microsoft.com/office/powerpoint/2010/main" val="2164820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7B3909-9CFB-673F-F9B5-B9AC97F88184}"/>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3A612F2-8BED-883F-AE3D-EC81285416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3C030E75-12E6-1487-E670-6AFBEC7FCFF2}"/>
              </a:ext>
            </a:extLst>
          </p:cNvPr>
          <p:cNvSpPr>
            <a:spLocks noGrp="1"/>
          </p:cNvSpPr>
          <p:nvPr>
            <p:ph type="dt" sz="half" idx="10"/>
          </p:nvPr>
        </p:nvSpPr>
        <p:spPr/>
        <p:txBody>
          <a:bodyPr/>
          <a:lstStyle/>
          <a:p>
            <a:fld id="{35550C16-F1C0-46A7-A5BD-58572A911B3F}" type="datetimeFigureOut">
              <a:rPr lang="he-IL" smtClean="0"/>
              <a:t>כ"ב/שבט/תשפ"ד</a:t>
            </a:fld>
            <a:endParaRPr lang="he-IL"/>
          </a:p>
        </p:txBody>
      </p:sp>
      <p:sp>
        <p:nvSpPr>
          <p:cNvPr id="5" name="מציין מיקום של כותרת תחתונה 4">
            <a:extLst>
              <a:ext uri="{FF2B5EF4-FFF2-40B4-BE49-F238E27FC236}">
                <a16:creationId xmlns:a16="http://schemas.microsoft.com/office/drawing/2014/main" id="{91B1427A-48BF-BDA0-562B-08335F2ACEA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204A1AA-9B69-7D2A-3C26-49CAF7BFC2E8}"/>
              </a:ext>
            </a:extLst>
          </p:cNvPr>
          <p:cNvSpPr>
            <a:spLocks noGrp="1"/>
          </p:cNvSpPr>
          <p:nvPr>
            <p:ph type="sldNum" sz="quarter" idx="12"/>
          </p:nvPr>
        </p:nvSpPr>
        <p:spPr/>
        <p:txBody>
          <a:bodyPr/>
          <a:lstStyle/>
          <a:p>
            <a:fld id="{FAA26DE2-A87A-497F-83ED-2F9A042E57B9}" type="slidenum">
              <a:rPr lang="he-IL" smtClean="0"/>
              <a:t>‹#›</a:t>
            </a:fld>
            <a:endParaRPr lang="he-IL"/>
          </a:p>
        </p:txBody>
      </p:sp>
    </p:spTree>
    <p:extLst>
      <p:ext uri="{BB962C8B-B14F-4D97-AF65-F5344CB8AC3E}">
        <p14:creationId xmlns:p14="http://schemas.microsoft.com/office/powerpoint/2010/main" val="3485570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C3D06F5-2157-96FE-9C2C-145429ACD52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2576D4E-1DDD-822A-D084-236D8B1DF623}"/>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17445CEC-E04B-66AB-16E2-AD4A19D07BFD}"/>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C241535E-3F53-4F4B-7F42-DD9DA2B4A616}"/>
              </a:ext>
            </a:extLst>
          </p:cNvPr>
          <p:cNvSpPr>
            <a:spLocks noGrp="1"/>
          </p:cNvSpPr>
          <p:nvPr>
            <p:ph type="dt" sz="half" idx="10"/>
          </p:nvPr>
        </p:nvSpPr>
        <p:spPr/>
        <p:txBody>
          <a:bodyPr/>
          <a:lstStyle/>
          <a:p>
            <a:fld id="{35550C16-F1C0-46A7-A5BD-58572A911B3F}" type="datetimeFigureOut">
              <a:rPr lang="he-IL" smtClean="0"/>
              <a:t>כ"ב/שבט/תשפ"ד</a:t>
            </a:fld>
            <a:endParaRPr lang="he-IL"/>
          </a:p>
        </p:txBody>
      </p:sp>
      <p:sp>
        <p:nvSpPr>
          <p:cNvPr id="6" name="מציין מיקום של כותרת תחתונה 5">
            <a:extLst>
              <a:ext uri="{FF2B5EF4-FFF2-40B4-BE49-F238E27FC236}">
                <a16:creationId xmlns:a16="http://schemas.microsoft.com/office/drawing/2014/main" id="{47D929F2-3BEB-B5A1-5BB3-5873D42453E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BFAD031-9F12-4DED-FA7A-AC5D948AF7F9}"/>
              </a:ext>
            </a:extLst>
          </p:cNvPr>
          <p:cNvSpPr>
            <a:spLocks noGrp="1"/>
          </p:cNvSpPr>
          <p:nvPr>
            <p:ph type="sldNum" sz="quarter" idx="12"/>
          </p:nvPr>
        </p:nvSpPr>
        <p:spPr/>
        <p:txBody>
          <a:bodyPr/>
          <a:lstStyle/>
          <a:p>
            <a:fld id="{FAA26DE2-A87A-497F-83ED-2F9A042E57B9}" type="slidenum">
              <a:rPr lang="he-IL" smtClean="0"/>
              <a:t>‹#›</a:t>
            </a:fld>
            <a:endParaRPr lang="he-IL"/>
          </a:p>
        </p:txBody>
      </p:sp>
    </p:spTree>
    <p:extLst>
      <p:ext uri="{BB962C8B-B14F-4D97-AF65-F5344CB8AC3E}">
        <p14:creationId xmlns:p14="http://schemas.microsoft.com/office/powerpoint/2010/main" val="3889707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F54B25-173F-1BB3-2E69-CD834826E8B9}"/>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7AA923A-2772-082E-5ADE-A0975B0B72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6B9B709-13A0-8337-F0F1-8D6413C20114}"/>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2493EE02-C10C-1E54-4B5A-28B56C1599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FB4A1782-8642-D104-8066-4E5F603C90FB}"/>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C9012745-03EF-1969-298C-4434C62A2471}"/>
              </a:ext>
            </a:extLst>
          </p:cNvPr>
          <p:cNvSpPr>
            <a:spLocks noGrp="1"/>
          </p:cNvSpPr>
          <p:nvPr>
            <p:ph type="dt" sz="half" idx="10"/>
          </p:nvPr>
        </p:nvSpPr>
        <p:spPr/>
        <p:txBody>
          <a:bodyPr/>
          <a:lstStyle/>
          <a:p>
            <a:fld id="{35550C16-F1C0-46A7-A5BD-58572A911B3F}" type="datetimeFigureOut">
              <a:rPr lang="he-IL" smtClean="0"/>
              <a:t>כ"ב/שבט/תשפ"ד</a:t>
            </a:fld>
            <a:endParaRPr lang="he-IL"/>
          </a:p>
        </p:txBody>
      </p:sp>
      <p:sp>
        <p:nvSpPr>
          <p:cNvPr id="8" name="מציין מיקום של כותרת תחתונה 7">
            <a:extLst>
              <a:ext uri="{FF2B5EF4-FFF2-40B4-BE49-F238E27FC236}">
                <a16:creationId xmlns:a16="http://schemas.microsoft.com/office/drawing/2014/main" id="{D32A1934-EEF3-600E-990F-9FA51E8E82DA}"/>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DF286BBC-282E-E1FD-9E75-31116F3DBF6D}"/>
              </a:ext>
            </a:extLst>
          </p:cNvPr>
          <p:cNvSpPr>
            <a:spLocks noGrp="1"/>
          </p:cNvSpPr>
          <p:nvPr>
            <p:ph type="sldNum" sz="quarter" idx="12"/>
          </p:nvPr>
        </p:nvSpPr>
        <p:spPr/>
        <p:txBody>
          <a:bodyPr/>
          <a:lstStyle/>
          <a:p>
            <a:fld id="{FAA26DE2-A87A-497F-83ED-2F9A042E57B9}" type="slidenum">
              <a:rPr lang="he-IL" smtClean="0"/>
              <a:t>‹#›</a:t>
            </a:fld>
            <a:endParaRPr lang="he-IL"/>
          </a:p>
        </p:txBody>
      </p:sp>
    </p:spTree>
    <p:extLst>
      <p:ext uri="{BB962C8B-B14F-4D97-AF65-F5344CB8AC3E}">
        <p14:creationId xmlns:p14="http://schemas.microsoft.com/office/powerpoint/2010/main" val="3105686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589B13E-C5E5-6E0B-2EF0-70AE72D97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2D07024A-FF7E-FF12-BC52-7582910A9461}"/>
              </a:ext>
            </a:extLst>
          </p:cNvPr>
          <p:cNvSpPr>
            <a:spLocks noGrp="1"/>
          </p:cNvSpPr>
          <p:nvPr>
            <p:ph type="dt" sz="half" idx="10"/>
          </p:nvPr>
        </p:nvSpPr>
        <p:spPr/>
        <p:txBody>
          <a:bodyPr/>
          <a:lstStyle/>
          <a:p>
            <a:fld id="{35550C16-F1C0-46A7-A5BD-58572A911B3F}" type="datetimeFigureOut">
              <a:rPr lang="he-IL" smtClean="0"/>
              <a:t>כ"ב/שבט/תשפ"ד</a:t>
            </a:fld>
            <a:endParaRPr lang="he-IL"/>
          </a:p>
        </p:txBody>
      </p:sp>
      <p:sp>
        <p:nvSpPr>
          <p:cNvPr id="4" name="מציין מיקום של כותרת תחתונה 3">
            <a:extLst>
              <a:ext uri="{FF2B5EF4-FFF2-40B4-BE49-F238E27FC236}">
                <a16:creationId xmlns:a16="http://schemas.microsoft.com/office/drawing/2014/main" id="{3911C668-1A3C-8D0D-DBE7-1FC222013861}"/>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6C75E259-77BD-B5FC-5D8C-1A6FF81D1E9A}"/>
              </a:ext>
            </a:extLst>
          </p:cNvPr>
          <p:cNvSpPr>
            <a:spLocks noGrp="1"/>
          </p:cNvSpPr>
          <p:nvPr>
            <p:ph type="sldNum" sz="quarter" idx="12"/>
          </p:nvPr>
        </p:nvSpPr>
        <p:spPr/>
        <p:txBody>
          <a:bodyPr/>
          <a:lstStyle/>
          <a:p>
            <a:fld id="{FAA26DE2-A87A-497F-83ED-2F9A042E57B9}" type="slidenum">
              <a:rPr lang="he-IL" smtClean="0"/>
              <a:t>‹#›</a:t>
            </a:fld>
            <a:endParaRPr lang="he-IL"/>
          </a:p>
        </p:txBody>
      </p:sp>
    </p:spTree>
    <p:extLst>
      <p:ext uri="{BB962C8B-B14F-4D97-AF65-F5344CB8AC3E}">
        <p14:creationId xmlns:p14="http://schemas.microsoft.com/office/powerpoint/2010/main" val="3110189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47E5DC62-A284-A0C1-E871-EF6CBB856367}"/>
              </a:ext>
            </a:extLst>
          </p:cNvPr>
          <p:cNvSpPr>
            <a:spLocks noGrp="1"/>
          </p:cNvSpPr>
          <p:nvPr>
            <p:ph type="dt" sz="half" idx="10"/>
          </p:nvPr>
        </p:nvSpPr>
        <p:spPr/>
        <p:txBody>
          <a:bodyPr/>
          <a:lstStyle/>
          <a:p>
            <a:fld id="{35550C16-F1C0-46A7-A5BD-58572A911B3F}" type="datetimeFigureOut">
              <a:rPr lang="he-IL" smtClean="0"/>
              <a:t>כ"ב/שבט/תשפ"ד</a:t>
            </a:fld>
            <a:endParaRPr lang="he-IL"/>
          </a:p>
        </p:txBody>
      </p:sp>
      <p:sp>
        <p:nvSpPr>
          <p:cNvPr id="3" name="מציין מיקום של כותרת תחתונה 2">
            <a:extLst>
              <a:ext uri="{FF2B5EF4-FFF2-40B4-BE49-F238E27FC236}">
                <a16:creationId xmlns:a16="http://schemas.microsoft.com/office/drawing/2014/main" id="{611AEA4E-43A0-2D2B-5248-3E46F27FC93C}"/>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62BB9FA0-0E0F-3756-68C0-1C9A52D885C6}"/>
              </a:ext>
            </a:extLst>
          </p:cNvPr>
          <p:cNvSpPr>
            <a:spLocks noGrp="1"/>
          </p:cNvSpPr>
          <p:nvPr>
            <p:ph type="sldNum" sz="quarter" idx="12"/>
          </p:nvPr>
        </p:nvSpPr>
        <p:spPr/>
        <p:txBody>
          <a:bodyPr/>
          <a:lstStyle/>
          <a:p>
            <a:fld id="{FAA26DE2-A87A-497F-83ED-2F9A042E57B9}" type="slidenum">
              <a:rPr lang="he-IL" smtClean="0"/>
              <a:t>‹#›</a:t>
            </a:fld>
            <a:endParaRPr lang="he-IL"/>
          </a:p>
        </p:txBody>
      </p:sp>
    </p:spTree>
    <p:extLst>
      <p:ext uri="{BB962C8B-B14F-4D97-AF65-F5344CB8AC3E}">
        <p14:creationId xmlns:p14="http://schemas.microsoft.com/office/powerpoint/2010/main" val="2817380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28E1250-866F-072D-3117-03E74FEBEBC7}"/>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2148E43-4997-07BA-7A11-F71186C55C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75E6863B-B4E3-60B5-EC41-1BE4D90F29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2CF1120-D4BB-57C8-017F-6355506E68E7}"/>
              </a:ext>
            </a:extLst>
          </p:cNvPr>
          <p:cNvSpPr>
            <a:spLocks noGrp="1"/>
          </p:cNvSpPr>
          <p:nvPr>
            <p:ph type="dt" sz="half" idx="10"/>
          </p:nvPr>
        </p:nvSpPr>
        <p:spPr/>
        <p:txBody>
          <a:bodyPr/>
          <a:lstStyle/>
          <a:p>
            <a:fld id="{35550C16-F1C0-46A7-A5BD-58572A911B3F}" type="datetimeFigureOut">
              <a:rPr lang="he-IL" smtClean="0"/>
              <a:t>כ"ב/שבט/תשפ"ד</a:t>
            </a:fld>
            <a:endParaRPr lang="he-IL"/>
          </a:p>
        </p:txBody>
      </p:sp>
      <p:sp>
        <p:nvSpPr>
          <p:cNvPr id="6" name="מציין מיקום של כותרת תחתונה 5">
            <a:extLst>
              <a:ext uri="{FF2B5EF4-FFF2-40B4-BE49-F238E27FC236}">
                <a16:creationId xmlns:a16="http://schemas.microsoft.com/office/drawing/2014/main" id="{31FA1AD3-9D83-82F6-EA1F-C0D91848A0B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68A68EC-72F9-6458-B42C-E2E46D0849C2}"/>
              </a:ext>
            </a:extLst>
          </p:cNvPr>
          <p:cNvSpPr>
            <a:spLocks noGrp="1"/>
          </p:cNvSpPr>
          <p:nvPr>
            <p:ph type="sldNum" sz="quarter" idx="12"/>
          </p:nvPr>
        </p:nvSpPr>
        <p:spPr/>
        <p:txBody>
          <a:bodyPr/>
          <a:lstStyle/>
          <a:p>
            <a:fld id="{FAA26DE2-A87A-497F-83ED-2F9A042E57B9}" type="slidenum">
              <a:rPr lang="he-IL" smtClean="0"/>
              <a:t>‹#›</a:t>
            </a:fld>
            <a:endParaRPr lang="he-IL"/>
          </a:p>
        </p:txBody>
      </p:sp>
    </p:spTree>
    <p:extLst>
      <p:ext uri="{BB962C8B-B14F-4D97-AF65-F5344CB8AC3E}">
        <p14:creationId xmlns:p14="http://schemas.microsoft.com/office/powerpoint/2010/main" val="1831019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6E6A2E-5D94-8381-25D2-02EB8A0F5742}"/>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48FEB863-930A-C78C-0A64-0D2D2CD037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E8B5DDAD-DD66-D1D2-864C-6F2A0634AA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38FA5E1B-656F-4EB4-6F1B-4352386D7079}"/>
              </a:ext>
            </a:extLst>
          </p:cNvPr>
          <p:cNvSpPr>
            <a:spLocks noGrp="1"/>
          </p:cNvSpPr>
          <p:nvPr>
            <p:ph type="dt" sz="half" idx="10"/>
          </p:nvPr>
        </p:nvSpPr>
        <p:spPr/>
        <p:txBody>
          <a:bodyPr/>
          <a:lstStyle/>
          <a:p>
            <a:fld id="{35550C16-F1C0-46A7-A5BD-58572A911B3F}" type="datetimeFigureOut">
              <a:rPr lang="he-IL" smtClean="0"/>
              <a:t>כ"ב/שבט/תשפ"ד</a:t>
            </a:fld>
            <a:endParaRPr lang="he-IL"/>
          </a:p>
        </p:txBody>
      </p:sp>
      <p:sp>
        <p:nvSpPr>
          <p:cNvPr id="6" name="מציין מיקום של כותרת תחתונה 5">
            <a:extLst>
              <a:ext uri="{FF2B5EF4-FFF2-40B4-BE49-F238E27FC236}">
                <a16:creationId xmlns:a16="http://schemas.microsoft.com/office/drawing/2014/main" id="{A78FAE72-D336-5C22-470E-8A306F0FAA0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DA19149-091D-C62B-6E7D-ABF6DC180917}"/>
              </a:ext>
            </a:extLst>
          </p:cNvPr>
          <p:cNvSpPr>
            <a:spLocks noGrp="1"/>
          </p:cNvSpPr>
          <p:nvPr>
            <p:ph type="sldNum" sz="quarter" idx="12"/>
          </p:nvPr>
        </p:nvSpPr>
        <p:spPr/>
        <p:txBody>
          <a:bodyPr/>
          <a:lstStyle/>
          <a:p>
            <a:fld id="{FAA26DE2-A87A-497F-83ED-2F9A042E57B9}" type="slidenum">
              <a:rPr lang="he-IL" smtClean="0"/>
              <a:t>‹#›</a:t>
            </a:fld>
            <a:endParaRPr lang="he-IL"/>
          </a:p>
        </p:txBody>
      </p:sp>
    </p:spTree>
    <p:extLst>
      <p:ext uri="{BB962C8B-B14F-4D97-AF65-F5344CB8AC3E}">
        <p14:creationId xmlns:p14="http://schemas.microsoft.com/office/powerpoint/2010/main" val="4164786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B8D3D4E-6776-7F68-496F-8526DE58454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C74995FB-4EC5-431A-AA05-A6D8BBC0F517}"/>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9455F1C-7722-DAB6-ABDC-623450990875}"/>
              </a:ext>
            </a:extLst>
          </p:cNvPr>
          <p:cNvSpPr>
            <a:spLocks noGrp="1"/>
          </p:cNvSpPr>
          <p:nvPr>
            <p:ph type="dt" sz="half" idx="10"/>
          </p:nvPr>
        </p:nvSpPr>
        <p:spPr/>
        <p:txBody>
          <a:bodyPr/>
          <a:lstStyle/>
          <a:p>
            <a:fld id="{35550C16-F1C0-46A7-A5BD-58572A911B3F}" type="datetimeFigureOut">
              <a:rPr lang="he-IL" smtClean="0"/>
              <a:t>כ"ב/שבט/תשפ"ד</a:t>
            </a:fld>
            <a:endParaRPr lang="he-IL"/>
          </a:p>
        </p:txBody>
      </p:sp>
      <p:sp>
        <p:nvSpPr>
          <p:cNvPr id="5" name="מציין מיקום של כותרת תחתונה 4">
            <a:extLst>
              <a:ext uri="{FF2B5EF4-FFF2-40B4-BE49-F238E27FC236}">
                <a16:creationId xmlns:a16="http://schemas.microsoft.com/office/drawing/2014/main" id="{54154F04-99E6-D9DD-0082-AB0FE17E462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1F7BACB-8C8D-2F38-F3AC-A7CFDE11F50F}"/>
              </a:ext>
            </a:extLst>
          </p:cNvPr>
          <p:cNvSpPr>
            <a:spLocks noGrp="1"/>
          </p:cNvSpPr>
          <p:nvPr>
            <p:ph type="sldNum" sz="quarter" idx="12"/>
          </p:nvPr>
        </p:nvSpPr>
        <p:spPr/>
        <p:txBody>
          <a:bodyPr/>
          <a:lstStyle/>
          <a:p>
            <a:fld id="{FAA26DE2-A87A-497F-83ED-2F9A042E57B9}" type="slidenum">
              <a:rPr lang="he-IL" smtClean="0"/>
              <a:t>‹#›</a:t>
            </a:fld>
            <a:endParaRPr lang="he-IL"/>
          </a:p>
        </p:txBody>
      </p:sp>
    </p:spTree>
    <p:extLst>
      <p:ext uri="{BB962C8B-B14F-4D97-AF65-F5344CB8AC3E}">
        <p14:creationId xmlns:p14="http://schemas.microsoft.com/office/powerpoint/2010/main" val="120479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45CDA242-143F-1233-4944-307F6D81EFA5}"/>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8BEFF886-A2CB-359F-B669-D005C52F1071}"/>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3090E37-D5D9-0704-5066-70E37EB7BD43}"/>
              </a:ext>
            </a:extLst>
          </p:cNvPr>
          <p:cNvSpPr>
            <a:spLocks noGrp="1"/>
          </p:cNvSpPr>
          <p:nvPr>
            <p:ph type="dt" sz="half" idx="10"/>
          </p:nvPr>
        </p:nvSpPr>
        <p:spPr/>
        <p:txBody>
          <a:bodyPr/>
          <a:lstStyle/>
          <a:p>
            <a:fld id="{35550C16-F1C0-46A7-A5BD-58572A911B3F}" type="datetimeFigureOut">
              <a:rPr lang="he-IL" smtClean="0"/>
              <a:t>כ"ב/שבט/תשפ"ד</a:t>
            </a:fld>
            <a:endParaRPr lang="he-IL"/>
          </a:p>
        </p:txBody>
      </p:sp>
      <p:sp>
        <p:nvSpPr>
          <p:cNvPr id="5" name="מציין מיקום של כותרת תחתונה 4">
            <a:extLst>
              <a:ext uri="{FF2B5EF4-FFF2-40B4-BE49-F238E27FC236}">
                <a16:creationId xmlns:a16="http://schemas.microsoft.com/office/drawing/2014/main" id="{A218F250-CFC5-1EAA-A272-21280871774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1B96160-E520-2D7B-E0CC-BC7ECC26F2FD}"/>
              </a:ext>
            </a:extLst>
          </p:cNvPr>
          <p:cNvSpPr>
            <a:spLocks noGrp="1"/>
          </p:cNvSpPr>
          <p:nvPr>
            <p:ph type="sldNum" sz="quarter" idx="12"/>
          </p:nvPr>
        </p:nvSpPr>
        <p:spPr/>
        <p:txBody>
          <a:bodyPr/>
          <a:lstStyle/>
          <a:p>
            <a:fld id="{FAA26DE2-A87A-497F-83ED-2F9A042E57B9}" type="slidenum">
              <a:rPr lang="he-IL" smtClean="0"/>
              <a:t>‹#›</a:t>
            </a:fld>
            <a:endParaRPr lang="he-IL"/>
          </a:p>
        </p:txBody>
      </p:sp>
    </p:spTree>
    <p:extLst>
      <p:ext uri="{BB962C8B-B14F-4D97-AF65-F5344CB8AC3E}">
        <p14:creationId xmlns:p14="http://schemas.microsoft.com/office/powerpoint/2010/main" val="2472609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E0FCD691-CEF2-BD95-BA6A-1197C2DF6D49}"/>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D34E2B-6F5A-2E92-1431-AF99EA57997C}"/>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6611F11-F749-5315-EB20-7834F0972397}"/>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5550C16-F1C0-46A7-A5BD-58572A911B3F}" type="datetimeFigureOut">
              <a:rPr lang="he-IL" smtClean="0"/>
              <a:t>כ"ב/שבט/תשפ"ד</a:t>
            </a:fld>
            <a:endParaRPr lang="he-IL"/>
          </a:p>
        </p:txBody>
      </p:sp>
      <p:sp>
        <p:nvSpPr>
          <p:cNvPr id="5" name="מציין מיקום של כותרת תחתונה 4">
            <a:extLst>
              <a:ext uri="{FF2B5EF4-FFF2-40B4-BE49-F238E27FC236}">
                <a16:creationId xmlns:a16="http://schemas.microsoft.com/office/drawing/2014/main" id="{60D1D96E-5CCF-71F8-2AFC-0BE3AF4BF4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C5B1A6E6-BE3A-7427-7210-8CC200751F28}"/>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AA26DE2-A87A-497F-83ED-2F9A042E57B9}" type="slidenum">
              <a:rPr lang="he-IL" smtClean="0"/>
              <a:t>‹#›</a:t>
            </a:fld>
            <a:endParaRPr lang="he-IL"/>
          </a:p>
        </p:txBody>
      </p:sp>
    </p:spTree>
    <p:extLst>
      <p:ext uri="{BB962C8B-B14F-4D97-AF65-F5344CB8AC3E}">
        <p14:creationId xmlns:p14="http://schemas.microsoft.com/office/powerpoint/2010/main" val="19558031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microsoft.com/office/2018/10/relationships/comments" Target="../comments/modernComment_15B_3FACF08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3D45DD8-B36B-49AF-785D-0E5B8F620256}"/>
              </a:ext>
            </a:extLst>
          </p:cNvPr>
          <p:cNvSpPr>
            <a:spLocks noGrp="1"/>
          </p:cNvSpPr>
          <p:nvPr>
            <p:ph type="ctrTitle"/>
          </p:nvPr>
        </p:nvSpPr>
        <p:spPr/>
        <p:txBody>
          <a:bodyPr/>
          <a:lstStyle/>
          <a:p>
            <a:r>
              <a:rPr lang="he-IL" dirty="0"/>
              <a:t>לתת זה לקבל</a:t>
            </a:r>
          </a:p>
        </p:txBody>
      </p:sp>
      <p:sp>
        <p:nvSpPr>
          <p:cNvPr id="3" name="כותרת משנה 2">
            <a:extLst>
              <a:ext uri="{FF2B5EF4-FFF2-40B4-BE49-F238E27FC236}">
                <a16:creationId xmlns:a16="http://schemas.microsoft.com/office/drawing/2014/main" id="{D1744B5C-57F3-AA83-6B91-15CEFC1C51FD}"/>
              </a:ext>
            </a:extLst>
          </p:cNvPr>
          <p:cNvSpPr>
            <a:spLocks noGrp="1"/>
          </p:cNvSpPr>
          <p:nvPr>
            <p:ph type="subTitle" idx="1"/>
          </p:nvPr>
        </p:nvSpPr>
        <p:spPr/>
        <p:txBody>
          <a:bodyPr/>
          <a:lstStyle/>
          <a:p>
            <a:endParaRPr lang="he-IL"/>
          </a:p>
        </p:txBody>
      </p:sp>
    </p:spTree>
    <p:extLst>
      <p:ext uri="{BB962C8B-B14F-4D97-AF65-F5344CB8AC3E}">
        <p14:creationId xmlns:p14="http://schemas.microsoft.com/office/powerpoint/2010/main" val="1613179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dirty="0"/>
              <a:t>חווית עונג בנתינה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696121330"/>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8298374"/>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dirty="0"/>
              <a:t>חווית עונג בנתינה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411118303"/>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903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r>
              <a:rPr lang="he-IL" dirty="0"/>
              <a:t>מרובעים גדולים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690893841"/>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5761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r>
              <a:rPr lang="he-IL" dirty="0"/>
              <a:t>קבלה שמרחיבה את העונג שלנו</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017113519"/>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9117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EBC2F0D-3975-1F3E-A653-5697363B5085}"/>
              </a:ext>
            </a:extLst>
          </p:cNvPr>
          <p:cNvSpPr>
            <a:spLocks noGrp="1"/>
          </p:cNvSpPr>
          <p:nvPr>
            <p:ph type="title"/>
          </p:nvPr>
        </p:nvSpPr>
        <p:spPr/>
        <p:txBody>
          <a:bodyPr/>
          <a:lstStyle/>
          <a:p>
            <a:pPr algn="ctr"/>
            <a:r>
              <a:rPr lang="he-IL" dirty="0"/>
              <a:t>לתת לזוגיות</a:t>
            </a:r>
          </a:p>
        </p:txBody>
      </p:sp>
      <p:graphicFrame>
        <p:nvGraphicFramePr>
          <p:cNvPr id="4" name="מציין מיקום תוכן 3">
            <a:extLst>
              <a:ext uri="{FF2B5EF4-FFF2-40B4-BE49-F238E27FC236}">
                <a16:creationId xmlns:a16="http://schemas.microsoft.com/office/drawing/2014/main" id="{7DB6B597-567F-3918-AA05-F341763A7793}"/>
              </a:ext>
            </a:extLst>
          </p:cNvPr>
          <p:cNvGraphicFramePr>
            <a:graphicFrameLocks noGrp="1"/>
          </p:cNvGraphicFramePr>
          <p:nvPr>
            <p:ph idx="1"/>
            <p:extLst>
              <p:ext uri="{D42A27DB-BD31-4B8C-83A1-F6EECF244321}">
                <p14:modId xmlns:p14="http://schemas.microsoft.com/office/powerpoint/2010/main" val="366603870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5738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r>
              <a:rPr lang="he-IL" dirty="0"/>
              <a:t>מרובעים גדולים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79333052"/>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3866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EBC2F0D-3975-1F3E-A653-5697363B5085}"/>
              </a:ext>
            </a:extLst>
          </p:cNvPr>
          <p:cNvSpPr>
            <a:spLocks noGrp="1"/>
          </p:cNvSpPr>
          <p:nvPr>
            <p:ph type="title"/>
          </p:nvPr>
        </p:nvSpPr>
        <p:spPr/>
        <p:txBody>
          <a:bodyPr/>
          <a:lstStyle/>
          <a:p>
            <a:r>
              <a:rPr lang="he-IL" dirty="0"/>
              <a:t>סט צבעוני</a:t>
            </a:r>
          </a:p>
        </p:txBody>
      </p:sp>
      <p:graphicFrame>
        <p:nvGraphicFramePr>
          <p:cNvPr id="4" name="מציין מיקום תוכן 3">
            <a:extLst>
              <a:ext uri="{FF2B5EF4-FFF2-40B4-BE49-F238E27FC236}">
                <a16:creationId xmlns:a16="http://schemas.microsoft.com/office/drawing/2014/main" id="{7DB6B597-567F-3918-AA05-F341763A7793}"/>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7670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lvl="0" rtl="1"/>
            <a:r>
              <a:rPr lang="he-IL" dirty="0"/>
              <a:t>פרדוקס האושר </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865492010"/>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0071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r>
              <a:rPr lang="he-IL" dirty="0"/>
              <a:t>מרובעים גדולים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742904902"/>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7155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r>
              <a:rPr lang="he-IL" dirty="0"/>
              <a:t>מרובעים גדולים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0207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p:txBody>
          <a:bodyPr/>
          <a:lstStyle/>
          <a:p>
            <a:endParaRPr lang="he-IL" dirty="0"/>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15722231"/>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3313</TotalTime>
  <Words>2014</Words>
  <Application>Microsoft Office PowerPoint</Application>
  <PresentationFormat>מסך רחב</PresentationFormat>
  <Paragraphs>59</Paragraphs>
  <Slides>12</Slides>
  <Notes>0</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12</vt:i4>
      </vt:variant>
    </vt:vector>
  </HeadingPairs>
  <TitlesOfParts>
    <vt:vector size="16" baseType="lpstr">
      <vt:lpstr>Arial</vt:lpstr>
      <vt:lpstr>Calibri</vt:lpstr>
      <vt:lpstr>Calibri Light</vt:lpstr>
      <vt:lpstr>ערכת נושא Office</vt:lpstr>
      <vt:lpstr>לתת זה לקבל</vt:lpstr>
      <vt:lpstr>חווית עונג בנתינה</vt:lpstr>
      <vt:lpstr>חווית עונג בנתינה</vt:lpstr>
      <vt:lpstr>מרובעים גדולים</vt:lpstr>
      <vt:lpstr>קבלה שמרחיבה את העונג שלנו</vt:lpstr>
      <vt:lpstr>לתת לזוגיות</vt:lpstr>
      <vt:lpstr>מרובעים גדולים</vt:lpstr>
      <vt:lpstr>סט צבעוני</vt:lpstr>
      <vt:lpstr>פרדוקס האושר </vt:lpstr>
      <vt:lpstr>מרובעים גדולים</vt:lpstr>
      <vt:lpstr>מרובעים גדולים</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לתת זה לקבל</dc:title>
  <dc:creator>יהודה טאוב</dc:creator>
  <cp:lastModifiedBy>יהודה טאוב</cp:lastModifiedBy>
  <cp:revision>2</cp:revision>
  <dcterms:created xsi:type="dcterms:W3CDTF">2024-01-19T00:49:07Z</dcterms:created>
  <dcterms:modified xsi:type="dcterms:W3CDTF">2024-02-01T12:43:26Z</dcterms:modified>
</cp:coreProperties>
</file>