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modernComment_171_BCE59628.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comments/modernComment_187_5932AB5C.xml" ContentType="application/vnd.ms-powerpoint.comment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6"/>
  </p:notesMasterIdLst>
  <p:sldIdLst>
    <p:sldId id="394" r:id="rId2"/>
    <p:sldId id="386" r:id="rId3"/>
    <p:sldId id="368" r:id="rId4"/>
    <p:sldId id="390" r:id="rId5"/>
    <p:sldId id="369" r:id="rId6"/>
    <p:sldId id="370" r:id="rId7"/>
    <p:sldId id="371" r:id="rId8"/>
    <p:sldId id="391" r:id="rId9"/>
    <p:sldId id="373" r:id="rId10"/>
    <p:sldId id="372" r:id="rId11"/>
    <p:sldId id="395" r:id="rId12"/>
    <p:sldId id="387" r:id="rId13"/>
    <p:sldId id="392" r:id="rId14"/>
    <p:sldId id="393" r:id="rId15"/>
    <p:sldId id="396" r:id="rId16"/>
    <p:sldId id="380" r:id="rId17"/>
    <p:sldId id="381" r:id="rId18"/>
    <p:sldId id="377" r:id="rId19"/>
    <p:sldId id="376" r:id="rId20"/>
    <p:sldId id="384" r:id="rId21"/>
    <p:sldId id="385" r:id="rId22"/>
    <p:sldId id="358" r:id="rId23"/>
    <p:sldId id="360" r:id="rId24"/>
    <p:sldId id="364" r:id="rId2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00FF"/>
    <a:srgbClr val="666699"/>
    <a:srgbClr val="61D6FF"/>
    <a:srgbClr val="EEF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8" autoAdjust="0"/>
    <p:restoredTop sz="94713" autoAdjust="0"/>
  </p:normalViewPr>
  <p:slideViewPr>
    <p:cSldViewPr snapToGrid="0">
      <p:cViewPr varScale="1">
        <p:scale>
          <a:sx n="96" d="100"/>
          <a:sy n="96" d="100"/>
        </p:scale>
        <p:origin x="130" y="58"/>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A0F12C0-7482-43D0-8C28-4AB8E4BD42F7}"/>
    <pc:docChg chg="modSld sldOrd">
      <pc:chgData name="יהודה טאוב" userId="80c2dbd02819b45c" providerId="LiveId" clId="{6A0F12C0-7482-43D0-8C28-4AB8E4BD42F7}" dt="2024-06-26T01:28:52.364" v="1"/>
      <pc:docMkLst>
        <pc:docMk/>
      </pc:docMkLst>
      <pc:sldChg chg="ord">
        <pc:chgData name="יהודה טאוב" userId="80c2dbd02819b45c" providerId="LiveId" clId="{6A0F12C0-7482-43D0-8C28-4AB8E4BD42F7}" dt="2024-06-26T01:28:52.364" v="1"/>
        <pc:sldMkLst>
          <pc:docMk/>
          <pc:sldMk cId="2128422528" sldId="392"/>
        </pc:sldMkLst>
      </pc:sldChg>
    </pc:docChg>
  </pc:docChgLst>
</pc:chgInfo>
</file>

<file path=ppt/comments/modernComment_171_BCE59628.xml><?xml version="1.0" encoding="utf-8"?>
<p188:cmLst xmlns:a="http://schemas.openxmlformats.org/drawingml/2006/main" xmlns:r="http://schemas.openxmlformats.org/officeDocument/2006/relationships" xmlns:p188="http://schemas.microsoft.com/office/powerpoint/2018/8/main">
  <p188:cm id="{A936D998-8591-44BE-9856-03B90755A72C}" authorId="{01C5EAE2-088F-BE02-015C-D9BDFC147D23}" created="2024-01-24T00:55:27.040">
    <ac:deMkLst xmlns:ac="http://schemas.microsoft.com/office/drawing/2013/main/command">
      <pc:docMk xmlns:pc="http://schemas.microsoft.com/office/powerpoint/2013/main/command"/>
      <pc:sldMk xmlns:pc="http://schemas.microsoft.com/office/powerpoint/2013/main/command" cId="3169162792" sldId="369"/>
      <ac:graphicFrameMk id="4" creationId="{8EBAC8DC-3B01-32FF-7B1E-A534701C6924}"/>
    </ac:deMkLst>
    <p188:txBody>
      <a:bodyPr/>
      <a:lstStyle/>
      <a:p>
        <a:r>
          <a:rPr lang="he-IL"/>
          <a:t>המשך דברי הבת עין:
וזהו וכי תאמרו מה נאכל בשנה השביעית הן לא נזרע ולא נאסף היינו כשלא נזרע ולא נאסף ולא יהיה לנו מפירות ארץ ישראל לאכול באיזה בחינה נוכל לעורר בחי' ז' מדות עליונות הקדושות. 
ע"ז אמרה התורה וצויתי את ברכתי לכם בשנה הששית כדי שיהיה לכם לאכול מפירות ארץ ישראל לידבק על ידם לבחינת קדושה עליונה. </a:t>
        </a:r>
      </a:p>
    </p188:txBody>
  </p188:cm>
</p188:cmLst>
</file>

<file path=ppt/comments/modernComment_187_5932AB5C.xml><?xml version="1.0" encoding="utf-8"?>
<p188:cmLst xmlns:a="http://schemas.openxmlformats.org/drawingml/2006/main" xmlns:r="http://schemas.openxmlformats.org/officeDocument/2006/relationships" xmlns:p188="http://schemas.microsoft.com/office/powerpoint/2018/8/main">
  <p188:cm id="{BE929698-4908-4AE8-B125-E0D697A9BAC2}" authorId="{01C5EAE2-088F-BE02-015C-D9BDFC147D23}" created="2024-01-24T01:53:54.875">
    <ac:deMkLst xmlns:ac="http://schemas.microsoft.com/office/drawing/2013/main/command">
      <pc:docMk xmlns:pc="http://schemas.microsoft.com/office/powerpoint/2013/main/command"/>
      <pc:sldMk xmlns:pc="http://schemas.microsoft.com/office/powerpoint/2013/main/command" cId="1496492892" sldId="391"/>
      <ac:graphicFrameMk id="4" creationId="{8EBAC8DC-3B01-32FF-7B1E-A534701C6924}"/>
    </ac:deMkLst>
    <p188:txBody>
      <a:bodyPr/>
      <a:lstStyle/>
      <a:p>
        <a:r>
          <a:rPr lang="he-IL"/>
          <a:t>ארץ זבת חלב ודבש
חלב ודבש ממבט ראשון נראים כאסורים, ואף על פי כן התורה התירתם. ביחס לחלב ישנו דיון בגמרא בבכורות ו ע"ב, האם נאסר משום שדם נעכר ונעשה חלב או משום אבר מן החי, אך מכל מקום התורה התירתו. גם לגבי דבש, התירה התורה דבש דבורים, למרות הכלל שהיוצא מן הטהור – טהור, והיוצא מן הטמא – טמא. (ואע"פ שהתורה מדברת על דבש תמרים, דבש סתם משמע גם דבש דבורים).
כלומר, מציאות ארצית שממבט ראשון נראית שלילית ומסוכנת, מציאות ארצית שממבט ראשון יש בה סכנה של דרדור, של שקיעה בחיי חומר, באה התורה ואומרת – לא, ארץ ישראל היא ארץ זבת חלב ודבש. ארץ ישראל יש בה קדושה, ארץ ישראל היא "ארץ הקודש", ארץ ישראל מרוממת את האדם לפסגות של קדושה עד כדי מדרגת הנבואה. "ארץ הקודש" - קדושה שקיימת במציאות הארצית. כלומר, מה שלמראה עיניים הוא שלילי, מסוכן ומדרדר, הוא הבסיס לחיי קודש. זוהי משמעות הביטוי "ארץ זבת חלב ודבש" ביחס לארץ ישראל - יש בה חיוב, יש בה קדושה, היא מרוממת. </a:t>
        </a:r>
      </a:p>
    </p188:txBody>
  </p188:cm>
</p188:cmLst>
</file>

<file path=ppt/diagrams/_rels/data7.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9%D7%91%D7%AA&amp;perek=%D7%A7%D7%9E%D7%96&amp;pasuk=%D7%90" TargetMode="External"/><Relationship Id="rId2" Type="http://schemas.openxmlformats.org/officeDocument/2006/relationships/hyperlink" Target="https://www.yeshiva.org.il/responsa/Responsa.aspx?sefer=%D7%91%D7%91%D7%9C%D7%99-%D7%97%D7%92%D7%99%D7%92%D7%94&amp;perek=%D7%99%D7%93&amp;pasuk=%D7%90" TargetMode="External"/><Relationship Id="rId1" Type="http://schemas.openxmlformats.org/officeDocument/2006/relationships/hyperlink" Target="https://www.yeshiva.org.il/responsa/Responsa.aspx?sefer=%D7%9E%D7%A9%D7%A0%D7%94-%D7%90%D7%91%D7%95%D7%AA&amp;perek=%D7%91&amp;pasuk=%D7%97" TargetMode="External"/></Relationships>
</file>

<file path=ppt/diagrams/_rels/drawing7.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9%D7%91%D7%AA&amp;perek=%D7%A7%D7%9E%D7%96&amp;pasuk=%D7%90" TargetMode="External"/><Relationship Id="rId2" Type="http://schemas.openxmlformats.org/officeDocument/2006/relationships/hyperlink" Target="https://www.yeshiva.org.il/responsa/Responsa.aspx?sefer=%D7%91%D7%91%D7%9C%D7%99-%D7%97%D7%92%D7%99%D7%92%D7%94&amp;perek=%D7%99%D7%93&amp;pasuk=%D7%90" TargetMode="External"/><Relationship Id="rId1" Type="http://schemas.openxmlformats.org/officeDocument/2006/relationships/hyperlink" Target="https://www.yeshiva.org.il/responsa/Responsa.aspx?sefer=%D7%9E%D7%A9%D7%A0%D7%94-%D7%90%D7%91%D7%95%D7%AA&amp;perek=%D7%91&amp;pasuk=%D7%97"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6F5586-03D0-4BCF-A513-D11C1FAD7B49}" type="doc">
      <dgm:prSet loTypeId="urn:microsoft.com/office/officeart/2005/8/layout/vList2" loCatId="list" qsTypeId="urn:microsoft.com/office/officeart/2005/8/quickstyle/simple1" qsCatId="simple" csTypeId="urn:microsoft.com/office/officeart/2005/8/colors/colorful1" csCatId="colorful" phldr="1"/>
      <dgm:spPr/>
      <dgm:t>
        <a:bodyPr/>
        <a:lstStyle/>
        <a:p>
          <a:pPr rtl="1"/>
          <a:endParaRPr lang="he-IL"/>
        </a:p>
      </dgm:t>
    </dgm:pt>
    <dgm:pt modelId="{1764D6AF-7972-4168-ABF7-FFADB528B588}">
      <dgm:prSet phldrT="[טקסט]" custT="1"/>
      <dgm:spPr/>
      <dgm:t>
        <a:bodyPr/>
        <a:lstStyle/>
        <a:p>
          <a:pPr rtl="1"/>
          <a:r>
            <a:rPr lang="he-IL" sz="1100" dirty="0"/>
            <a:t>מתרצת הגמרא: לא </a:t>
          </a:r>
          <a:r>
            <a:rPr lang="he-IL" sz="1100" dirty="0" err="1"/>
            <a:t>קשיא</a:t>
          </a:r>
          <a:r>
            <a:rPr lang="he-IL" sz="1100" dirty="0"/>
            <a:t>.</a:t>
          </a:r>
        </a:p>
        <a:p>
          <a:pPr rtl="1"/>
          <a:r>
            <a:rPr lang="he-IL" sz="1100" dirty="0"/>
            <a:t>הא, מה שאמר רבי אלעזר שנקרא קדוש, היינו באופן </a:t>
          </a:r>
          <a:r>
            <a:rPr lang="he-IL" sz="1100" dirty="0" err="1"/>
            <a:t>דמצי</a:t>
          </a:r>
          <a:r>
            <a:rPr lang="he-IL" sz="1100" dirty="0"/>
            <a:t> </a:t>
          </a:r>
          <a:r>
            <a:rPr lang="he-IL" sz="1100" dirty="0" err="1"/>
            <a:t>לצעורי</a:t>
          </a:r>
          <a:r>
            <a:rPr lang="he-IL" sz="1100" dirty="0"/>
            <a:t> נפשיה [שהמתענה מסוגל לסבול את התענית].</a:t>
          </a:r>
        </a:p>
        <a:p>
          <a:pPr rtl="1"/>
          <a:r>
            <a:rPr lang="he-IL" sz="1100" dirty="0"/>
            <a:t>ואילו הא, מה שאמר רבי אלעזר שאין ראוי לאדם לענות עצמו, היינו באופן דלא מצי </a:t>
          </a:r>
          <a:r>
            <a:rPr lang="he-IL" sz="1100" dirty="0" err="1"/>
            <a:t>לצעורי</a:t>
          </a:r>
          <a:r>
            <a:rPr lang="he-IL" sz="1100" dirty="0"/>
            <a:t> נפשיה [שאין המתענה מסוגל לסבול את צער התענית] </a:t>
          </a:r>
        </a:p>
      </dgm:t>
    </dgm:pt>
    <dgm:pt modelId="{182A2A4D-3414-427D-9066-D213D53A5191}" type="parTrans" cxnId="{41DB5F9F-ED92-444E-86BB-BCC09479945D}">
      <dgm:prSet/>
      <dgm:spPr/>
      <dgm:t>
        <a:bodyPr/>
        <a:lstStyle/>
        <a:p>
          <a:pPr rtl="1"/>
          <a:endParaRPr lang="he-IL"/>
        </a:p>
      </dgm:t>
    </dgm:pt>
    <dgm:pt modelId="{B5B4962C-6DD1-446A-A92A-C1F75B996073}" type="sibTrans" cxnId="{41DB5F9F-ED92-444E-86BB-BCC09479945D}">
      <dgm:prSet/>
      <dgm:spPr/>
      <dgm:t>
        <a:bodyPr/>
        <a:lstStyle/>
        <a:p>
          <a:pPr rtl="1"/>
          <a:endParaRPr lang="he-IL"/>
        </a:p>
      </dgm:t>
    </dgm:pt>
    <dgm:pt modelId="{37CCB002-09D8-47E6-A56E-F1D718E5CA9E}">
      <dgm:prSet phldrT="[טקסט]"/>
      <dgm:spPr/>
      <dgm:t>
        <a:bodyPr/>
        <a:lstStyle/>
        <a:p>
          <a:pPr rtl="1"/>
          <a:r>
            <a:rPr lang="he-IL" dirty="0"/>
            <a:t>ספר מסילת ישרים פרק </a:t>
          </a:r>
          <a:r>
            <a:rPr lang="he-IL" dirty="0" err="1"/>
            <a:t>יג</a:t>
          </a:r>
          <a:endParaRPr lang="he-IL" dirty="0"/>
        </a:p>
        <a:p>
          <a:pPr rtl="1"/>
          <a:r>
            <a:rPr lang="he-IL" dirty="0"/>
            <a:t>כי הפרישות ודאי צריך ומוכרח והזהירו עליו חכמינו ז"ל, הוא מה שנאמר (תורת כהנים): "קדושים תהיו", פרושים תהיו. עוד אמרו (תענית יא): כל היושב בתענית נקרא קדוש קל - וחומר מנזיר. </a:t>
          </a:r>
        </a:p>
      </dgm:t>
    </dgm:pt>
    <dgm:pt modelId="{22B45651-F307-4363-9F3F-C79C2EC7F136}" type="parTrans" cxnId="{8480E830-8209-4AEB-8E8A-97CBF4E90139}">
      <dgm:prSet/>
      <dgm:spPr/>
      <dgm:t>
        <a:bodyPr/>
        <a:lstStyle/>
        <a:p>
          <a:pPr rtl="1"/>
          <a:endParaRPr lang="he-IL"/>
        </a:p>
      </dgm:t>
    </dgm:pt>
    <dgm:pt modelId="{AF64BD9E-1197-4C05-8E9E-CA50A5180790}" type="sibTrans" cxnId="{8480E830-8209-4AEB-8E8A-97CBF4E90139}">
      <dgm:prSet/>
      <dgm:spPr/>
      <dgm:t>
        <a:bodyPr/>
        <a:lstStyle/>
        <a:p>
          <a:pPr rtl="1"/>
          <a:endParaRPr lang="he-IL"/>
        </a:p>
      </dgm:t>
    </dgm:pt>
    <dgm:pt modelId="{F0E8237F-8950-455C-930C-E15DDE898BB8}">
      <dgm:prSet phldrT="[טקסט]"/>
      <dgm:spPr/>
      <dgm:t>
        <a:bodyPr/>
        <a:lstStyle/>
        <a:p>
          <a:pPr rtl="1"/>
          <a:r>
            <a:rPr lang="he-IL" dirty="0"/>
            <a:t>תלמוד בבלי מסכת תענית דף יא עמוד א</a:t>
          </a:r>
        </a:p>
        <a:p>
          <a:pPr rtl="1"/>
          <a:r>
            <a:rPr lang="he-IL" dirty="0"/>
            <a:t>רבי אלעזר אומר: כל היושב בתענית נקרא קדוש, </a:t>
          </a:r>
        </a:p>
        <a:p>
          <a:pPr rtl="1"/>
          <a:r>
            <a:rPr lang="he-IL" dirty="0"/>
            <a:t>שנאמר קדוש יהיה גדל פרע שער ראשו. ומה זה שלא ציער עצמו אלא מדבר אחד נקרא קדוש, המצער עצמו מכל דבר - על אחת כמה וכמה. </a:t>
          </a:r>
        </a:p>
      </dgm:t>
    </dgm:pt>
    <dgm:pt modelId="{2054F923-421D-4D85-8711-3B03A80521D9}" type="parTrans" cxnId="{2C23A045-24F2-43C2-8518-D9F371051A75}">
      <dgm:prSet/>
      <dgm:spPr/>
      <dgm:t>
        <a:bodyPr/>
        <a:lstStyle/>
        <a:p>
          <a:pPr rtl="1"/>
          <a:endParaRPr lang="he-IL"/>
        </a:p>
      </dgm:t>
    </dgm:pt>
    <dgm:pt modelId="{B9BA43D5-A3DB-40F2-A436-58E49EA71AAC}" type="sibTrans" cxnId="{2C23A045-24F2-43C2-8518-D9F371051A75}">
      <dgm:prSet/>
      <dgm:spPr/>
      <dgm:t>
        <a:bodyPr/>
        <a:lstStyle/>
        <a:p>
          <a:pPr rtl="1"/>
          <a:endParaRPr lang="he-IL"/>
        </a:p>
      </dgm:t>
    </dgm:pt>
    <dgm:pt modelId="{56A98D81-85BB-475A-99F4-1FBF319F4F55}">
      <dgm:prSet phldrT="[טקסט]"/>
      <dgm:spPr/>
      <dgm:t>
        <a:bodyPr/>
        <a:lstStyle/>
        <a:p>
          <a:pPr rtl="1"/>
          <a:r>
            <a:rPr lang="he-IL" dirty="0"/>
            <a:t>ספר מסילת ישרים פרק </a:t>
          </a:r>
          <a:r>
            <a:rPr lang="he-IL" dirty="0" err="1"/>
            <a:t>יג</a:t>
          </a:r>
          <a:r>
            <a:rPr lang="he-IL" dirty="0"/>
            <a:t>. והעמידוה </a:t>
          </a:r>
          <a:r>
            <a:rPr lang="he-IL" dirty="0" err="1"/>
            <a:t>בדלא</a:t>
          </a:r>
          <a:r>
            <a:rPr lang="he-IL" dirty="0"/>
            <a:t> מצי מצער נפשה. </a:t>
          </a:r>
        </a:p>
        <a:p>
          <a:pPr rtl="1"/>
          <a:r>
            <a:rPr lang="he-IL" dirty="0"/>
            <a:t>הרי לך הכלל האמיתי: שכל מה שאינו מוכרח לאדם </a:t>
          </a:r>
          <a:r>
            <a:rPr lang="he-IL" dirty="0" err="1"/>
            <a:t>בעניני</a:t>
          </a:r>
          <a:r>
            <a:rPr lang="he-IL" dirty="0"/>
            <a:t> העולם הזה ראוי לו שיפרוש מהם, וכל מה שהוא מוכרח לו מאיזה טעם שיהיה כיון שהוא מוכרח לו, אם הוא פורש ממנו הרי זה חוטא. הנה זה כלל נאמן, </a:t>
          </a:r>
        </a:p>
      </dgm:t>
    </dgm:pt>
    <dgm:pt modelId="{73BD5015-0A92-44FC-9CB9-BADC3FB2314E}" type="parTrans" cxnId="{AF994806-0A1A-4604-8AAB-C9C35B487FE8}">
      <dgm:prSet/>
      <dgm:spPr/>
      <dgm:t>
        <a:bodyPr/>
        <a:lstStyle/>
        <a:p>
          <a:pPr rtl="1"/>
          <a:endParaRPr lang="he-IL"/>
        </a:p>
      </dgm:t>
    </dgm:pt>
    <dgm:pt modelId="{36CFBE22-E876-49C4-A28D-D14D791933D4}" type="sibTrans" cxnId="{AF994806-0A1A-4604-8AAB-C9C35B487FE8}">
      <dgm:prSet/>
      <dgm:spPr/>
      <dgm:t>
        <a:bodyPr/>
        <a:lstStyle/>
        <a:p>
          <a:pPr rtl="1"/>
          <a:endParaRPr lang="he-IL"/>
        </a:p>
      </dgm:t>
    </dgm:pt>
    <dgm:pt modelId="{2A046FE0-2A2E-4D17-8AF1-21FA5A65DADB}" type="pres">
      <dgm:prSet presAssocID="{776F5586-03D0-4BCF-A513-D11C1FAD7B49}" presName="linear" presStyleCnt="0">
        <dgm:presLayoutVars>
          <dgm:animLvl val="lvl"/>
          <dgm:resizeHandles val="exact"/>
        </dgm:presLayoutVars>
      </dgm:prSet>
      <dgm:spPr/>
    </dgm:pt>
    <dgm:pt modelId="{A2A0D048-5376-42FD-9703-30B070F662DF}" type="pres">
      <dgm:prSet presAssocID="{F0E8237F-8950-455C-930C-E15DDE898BB8}" presName="parentText" presStyleLbl="node1" presStyleIdx="0" presStyleCnt="4">
        <dgm:presLayoutVars>
          <dgm:chMax val="0"/>
          <dgm:bulletEnabled val="1"/>
        </dgm:presLayoutVars>
      </dgm:prSet>
      <dgm:spPr/>
    </dgm:pt>
    <dgm:pt modelId="{3AF4EAD3-011E-4128-B5C6-A8732F22A35F}" type="pres">
      <dgm:prSet presAssocID="{B9BA43D5-A3DB-40F2-A436-58E49EA71AAC}" presName="spacer" presStyleCnt="0"/>
      <dgm:spPr/>
    </dgm:pt>
    <dgm:pt modelId="{EB7FA095-8291-41C3-90EF-5FFFB4066F47}" type="pres">
      <dgm:prSet presAssocID="{1764D6AF-7972-4168-ABF7-FFADB528B588}" presName="parentText" presStyleLbl="node1" presStyleIdx="1" presStyleCnt="4">
        <dgm:presLayoutVars>
          <dgm:chMax val="0"/>
          <dgm:bulletEnabled val="1"/>
        </dgm:presLayoutVars>
      </dgm:prSet>
      <dgm:spPr/>
    </dgm:pt>
    <dgm:pt modelId="{131304BC-F1D4-47DA-A518-A9B3C80283EB}" type="pres">
      <dgm:prSet presAssocID="{B5B4962C-6DD1-446A-A92A-C1F75B996073}" presName="spacer" presStyleCnt="0"/>
      <dgm:spPr/>
    </dgm:pt>
    <dgm:pt modelId="{7EDFDEF8-5519-49BF-8841-018CC6A0605E}" type="pres">
      <dgm:prSet presAssocID="{56A98D81-85BB-475A-99F4-1FBF319F4F55}" presName="parentText" presStyleLbl="node1" presStyleIdx="2" presStyleCnt="4">
        <dgm:presLayoutVars>
          <dgm:chMax val="0"/>
          <dgm:bulletEnabled val="1"/>
        </dgm:presLayoutVars>
      </dgm:prSet>
      <dgm:spPr/>
    </dgm:pt>
    <dgm:pt modelId="{68F26505-EA63-4095-B4BC-DCF46A6CCE6E}" type="pres">
      <dgm:prSet presAssocID="{36CFBE22-E876-49C4-A28D-D14D791933D4}" presName="spacer" presStyleCnt="0"/>
      <dgm:spPr/>
    </dgm:pt>
    <dgm:pt modelId="{1788E2B9-3C46-4AF0-B161-2F682F6B91B5}" type="pres">
      <dgm:prSet presAssocID="{37CCB002-09D8-47E6-A56E-F1D718E5CA9E}" presName="parentText" presStyleLbl="node1" presStyleIdx="3" presStyleCnt="4">
        <dgm:presLayoutVars>
          <dgm:chMax val="0"/>
          <dgm:bulletEnabled val="1"/>
        </dgm:presLayoutVars>
      </dgm:prSet>
      <dgm:spPr/>
    </dgm:pt>
  </dgm:ptLst>
  <dgm:cxnLst>
    <dgm:cxn modelId="{AF994806-0A1A-4604-8AAB-C9C35B487FE8}" srcId="{776F5586-03D0-4BCF-A513-D11C1FAD7B49}" destId="{56A98D81-85BB-475A-99F4-1FBF319F4F55}" srcOrd="2" destOrd="0" parTransId="{73BD5015-0A92-44FC-9CB9-BADC3FB2314E}" sibTransId="{36CFBE22-E876-49C4-A28D-D14D791933D4}"/>
    <dgm:cxn modelId="{DB29B614-EFD4-4627-B0EE-75E2BF125A52}" type="presOf" srcId="{56A98D81-85BB-475A-99F4-1FBF319F4F55}" destId="{7EDFDEF8-5519-49BF-8841-018CC6A0605E}" srcOrd="0" destOrd="0" presId="urn:microsoft.com/office/officeart/2005/8/layout/vList2"/>
    <dgm:cxn modelId="{E3078915-5ACE-40D0-9C21-2A53E31C555B}" type="presOf" srcId="{1764D6AF-7972-4168-ABF7-FFADB528B588}" destId="{EB7FA095-8291-41C3-90EF-5FFFB4066F47}" srcOrd="0" destOrd="0" presId="urn:microsoft.com/office/officeart/2005/8/layout/vList2"/>
    <dgm:cxn modelId="{8480E830-8209-4AEB-8E8A-97CBF4E90139}" srcId="{776F5586-03D0-4BCF-A513-D11C1FAD7B49}" destId="{37CCB002-09D8-47E6-A56E-F1D718E5CA9E}" srcOrd="3" destOrd="0" parTransId="{22B45651-F307-4363-9F3F-C79C2EC7F136}" sibTransId="{AF64BD9E-1197-4C05-8E9E-CA50A5180790}"/>
    <dgm:cxn modelId="{E6A40F64-B27B-40C4-9BD9-02EC925E727F}" type="presOf" srcId="{776F5586-03D0-4BCF-A513-D11C1FAD7B49}" destId="{2A046FE0-2A2E-4D17-8AF1-21FA5A65DADB}" srcOrd="0" destOrd="0" presId="urn:microsoft.com/office/officeart/2005/8/layout/vList2"/>
    <dgm:cxn modelId="{2C23A045-24F2-43C2-8518-D9F371051A75}" srcId="{776F5586-03D0-4BCF-A513-D11C1FAD7B49}" destId="{F0E8237F-8950-455C-930C-E15DDE898BB8}" srcOrd="0" destOrd="0" parTransId="{2054F923-421D-4D85-8711-3B03A80521D9}" sibTransId="{B9BA43D5-A3DB-40F2-A436-58E49EA71AAC}"/>
    <dgm:cxn modelId="{EDDE3D55-E1B3-4B59-BA99-5FC8C32DE8DE}" type="presOf" srcId="{F0E8237F-8950-455C-930C-E15DDE898BB8}" destId="{A2A0D048-5376-42FD-9703-30B070F662DF}" srcOrd="0" destOrd="0" presId="urn:microsoft.com/office/officeart/2005/8/layout/vList2"/>
    <dgm:cxn modelId="{A73F118A-F3E1-4D83-B7C2-35A67CFACA24}" type="presOf" srcId="{37CCB002-09D8-47E6-A56E-F1D718E5CA9E}" destId="{1788E2B9-3C46-4AF0-B161-2F682F6B91B5}" srcOrd="0" destOrd="0" presId="urn:microsoft.com/office/officeart/2005/8/layout/vList2"/>
    <dgm:cxn modelId="{41DB5F9F-ED92-444E-86BB-BCC09479945D}" srcId="{776F5586-03D0-4BCF-A513-D11C1FAD7B49}" destId="{1764D6AF-7972-4168-ABF7-FFADB528B588}" srcOrd="1" destOrd="0" parTransId="{182A2A4D-3414-427D-9066-D213D53A5191}" sibTransId="{B5B4962C-6DD1-446A-A92A-C1F75B996073}"/>
    <dgm:cxn modelId="{E8E5E69D-9395-43A3-ACA3-2644E135DC66}" type="presParOf" srcId="{2A046FE0-2A2E-4D17-8AF1-21FA5A65DADB}" destId="{A2A0D048-5376-42FD-9703-30B070F662DF}" srcOrd="0" destOrd="0" presId="urn:microsoft.com/office/officeart/2005/8/layout/vList2"/>
    <dgm:cxn modelId="{5499F5FC-A890-4E6A-8D50-B5762FA15B91}" type="presParOf" srcId="{2A046FE0-2A2E-4D17-8AF1-21FA5A65DADB}" destId="{3AF4EAD3-011E-4128-B5C6-A8732F22A35F}" srcOrd="1" destOrd="0" presId="urn:microsoft.com/office/officeart/2005/8/layout/vList2"/>
    <dgm:cxn modelId="{BFF927EF-1B4D-4989-AC17-6269CB9742B3}" type="presParOf" srcId="{2A046FE0-2A2E-4D17-8AF1-21FA5A65DADB}" destId="{EB7FA095-8291-41C3-90EF-5FFFB4066F47}" srcOrd="2" destOrd="0" presId="urn:microsoft.com/office/officeart/2005/8/layout/vList2"/>
    <dgm:cxn modelId="{A643C203-5CE3-4F58-AB8D-AC62F2439528}" type="presParOf" srcId="{2A046FE0-2A2E-4D17-8AF1-21FA5A65DADB}" destId="{131304BC-F1D4-47DA-A518-A9B3C80283EB}" srcOrd="3" destOrd="0" presId="urn:microsoft.com/office/officeart/2005/8/layout/vList2"/>
    <dgm:cxn modelId="{519F9133-31FE-435D-9E16-78979EB59D3A}" type="presParOf" srcId="{2A046FE0-2A2E-4D17-8AF1-21FA5A65DADB}" destId="{7EDFDEF8-5519-49BF-8841-018CC6A0605E}" srcOrd="4" destOrd="0" presId="urn:microsoft.com/office/officeart/2005/8/layout/vList2"/>
    <dgm:cxn modelId="{8A09B353-34CD-4877-BB99-40371D0D76DC}" type="presParOf" srcId="{2A046FE0-2A2E-4D17-8AF1-21FA5A65DADB}" destId="{68F26505-EA63-4095-B4BC-DCF46A6CCE6E}" srcOrd="5" destOrd="0" presId="urn:microsoft.com/office/officeart/2005/8/layout/vList2"/>
    <dgm:cxn modelId="{661C8088-AB8F-45D3-A794-86C183C22596}" type="presParOf" srcId="{2A046FE0-2A2E-4D17-8AF1-21FA5A65DADB}" destId="{1788E2B9-3C46-4AF0-B161-2F682F6B91B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3FD779D-5D3C-4E5C-A2AB-FB7527932194}" type="doc">
      <dgm:prSet loTypeId="urn:microsoft.com/office/officeart/2005/8/layout/vList2" loCatId="list" qsTypeId="urn:microsoft.com/office/officeart/2005/8/quickstyle/simple1" qsCatId="simple" csTypeId="urn:microsoft.com/office/officeart/2005/8/colors/colorful5" csCatId="colorful" phldr="1"/>
      <dgm:spPr/>
      <dgm:t>
        <a:bodyPr/>
        <a:lstStyle/>
        <a:p>
          <a:pPr rtl="1"/>
          <a:endParaRPr lang="he-IL"/>
        </a:p>
      </dgm:t>
    </dgm:pt>
    <dgm:pt modelId="{B90E97C6-CACB-4B65-918A-9C82F6A7FBC6}">
      <dgm:prSet phldrT="[טקסט]"/>
      <dgm:spPr/>
      <dgm:t>
        <a:bodyPr/>
        <a:lstStyle/>
        <a:p>
          <a:pPr rtl="1"/>
          <a:r>
            <a:rPr lang="he-IL" dirty="0"/>
            <a:t>תלמוד בבלי מסכת תענית דף יא עמוד א</a:t>
          </a:r>
        </a:p>
        <a:p>
          <a:pPr rtl="1"/>
          <a:r>
            <a:rPr lang="he-IL" dirty="0"/>
            <a:t>אמר שמואל: כל היושב בתענית נקרא חוטא. </a:t>
          </a:r>
        </a:p>
        <a:p>
          <a:pPr rtl="1"/>
          <a:r>
            <a:rPr lang="he-IL" dirty="0"/>
            <a:t>סבר כי האי תנא, </a:t>
          </a:r>
          <a:r>
            <a:rPr lang="he-IL" dirty="0" err="1"/>
            <a:t>דתניא</a:t>
          </a:r>
          <a:r>
            <a:rPr lang="he-IL" dirty="0"/>
            <a:t> אמר ר"א </a:t>
          </a:r>
          <a:r>
            <a:rPr lang="he-IL" dirty="0" err="1"/>
            <a:t>הקפר</a:t>
          </a:r>
          <a:r>
            <a:rPr lang="he-IL" dirty="0"/>
            <a:t> ברבי, מה ת"ל: וכפר עליו מאשר חטא על הנפש? וכי באיזה נפש חטא זה? אלא </a:t>
          </a:r>
          <a:r>
            <a:rPr lang="he-IL" dirty="0">
              <a:highlight>
                <a:srgbClr val="008000"/>
              </a:highlight>
            </a:rPr>
            <a:t>שציער עצמו מן היין</a:t>
          </a:r>
          <a:r>
            <a:rPr lang="he-IL" dirty="0"/>
            <a:t>, והלא דברים ק"ו: ומה זה שלא ציער עצמו אלא מן היין נקרא חוטא, המצער עצמו מכל דבר על אחת כמה וכמה. </a:t>
          </a:r>
        </a:p>
      </dgm:t>
    </dgm:pt>
    <dgm:pt modelId="{CA7E9F2A-FD10-44E4-B959-2CBF1CBBB64F}" type="parTrans" cxnId="{999AB6E0-89C1-4379-BBD8-377C19010833}">
      <dgm:prSet/>
      <dgm:spPr/>
      <dgm:t>
        <a:bodyPr/>
        <a:lstStyle/>
        <a:p>
          <a:pPr rtl="1"/>
          <a:endParaRPr lang="he-IL"/>
        </a:p>
      </dgm:t>
    </dgm:pt>
    <dgm:pt modelId="{2B624033-548E-4F3F-ADE6-B388DC44BD9A}" type="sibTrans" cxnId="{999AB6E0-89C1-4379-BBD8-377C19010833}">
      <dgm:prSet/>
      <dgm:spPr/>
      <dgm:t>
        <a:bodyPr/>
        <a:lstStyle/>
        <a:p>
          <a:pPr rtl="1"/>
          <a:endParaRPr lang="he-IL"/>
        </a:p>
      </dgm:t>
    </dgm:pt>
    <dgm:pt modelId="{584F31AB-5EF3-44B7-8013-6193F0047C5F}">
      <dgm:prSet phldrT="[טקסט]"/>
      <dgm:spPr/>
      <dgm:t>
        <a:bodyPr/>
        <a:lstStyle/>
        <a:p>
          <a:pPr rtl="1"/>
          <a:r>
            <a:rPr lang="he-IL" dirty="0"/>
            <a:t>ספר מסילת ישרים פרק </a:t>
          </a:r>
          <a:r>
            <a:rPr lang="he-IL" dirty="0" err="1"/>
            <a:t>יג</a:t>
          </a:r>
          <a:endParaRPr lang="he-IL" dirty="0"/>
        </a:p>
        <a:p>
          <a:pPr rtl="1"/>
          <a:r>
            <a:rPr lang="he-IL" dirty="0"/>
            <a:t>וחכמינו ז"ל אמרו (ירושלמי </a:t>
          </a:r>
          <a:r>
            <a:rPr lang="he-IL" dirty="0" err="1"/>
            <a:t>קדושין</a:t>
          </a:r>
          <a:r>
            <a:rPr lang="he-IL" dirty="0"/>
            <a:t> פ"ד): שעתיד אדם ליתן דין לפני המקום על כל מה שראו עיניו ולא רצה לאכול ממנו אף - על - פי שהיה מותר לו והיה יכול, </a:t>
          </a:r>
          <a:r>
            <a:rPr lang="he-IL" dirty="0" err="1"/>
            <a:t>ואסמכוה</a:t>
          </a:r>
          <a:r>
            <a:rPr lang="he-IL" dirty="0"/>
            <a:t> אקרא (קהלת ב): וכל אשר שאלו עיני לא אצלתי מהם. </a:t>
          </a:r>
        </a:p>
      </dgm:t>
    </dgm:pt>
    <dgm:pt modelId="{4E0E01BD-1A6A-4BAF-A2D8-C58CAE033CE5}" type="parTrans" cxnId="{9470CFDA-B2D7-4F2B-8FFB-95092DFBCD2D}">
      <dgm:prSet/>
      <dgm:spPr/>
      <dgm:t>
        <a:bodyPr/>
        <a:lstStyle/>
        <a:p>
          <a:pPr rtl="1"/>
          <a:endParaRPr lang="he-IL"/>
        </a:p>
      </dgm:t>
    </dgm:pt>
    <dgm:pt modelId="{B1703BC3-F83D-4FC1-B95D-AE3F80EDD20F}" type="sibTrans" cxnId="{9470CFDA-B2D7-4F2B-8FFB-95092DFBCD2D}">
      <dgm:prSet/>
      <dgm:spPr/>
      <dgm:t>
        <a:bodyPr/>
        <a:lstStyle/>
        <a:p>
          <a:pPr rtl="1"/>
          <a:endParaRPr lang="he-IL"/>
        </a:p>
      </dgm:t>
    </dgm:pt>
    <dgm:pt modelId="{EC741986-5A14-4423-A41F-C68CA0C4F671}">
      <dgm:prSet phldrT="[טקסט]" custT="1"/>
      <dgm:spPr/>
      <dgm:t>
        <a:bodyPr/>
        <a:lstStyle/>
        <a:p>
          <a:pPr rtl="1"/>
          <a:r>
            <a:rPr lang="he-IL" sz="1200" dirty="0"/>
            <a:t>ותמהה הגמרא: ומי אמר רבי אלעזר הכי, שהיושב בתענית נקרא קדוש? והאמר [והרי אמר] רבי אלעזר: לעולם </a:t>
          </a:r>
          <a:r>
            <a:rPr lang="he-IL" sz="1200" dirty="0" err="1"/>
            <a:t>ימוד</a:t>
          </a:r>
          <a:r>
            <a:rPr lang="he-IL" sz="1200" dirty="0"/>
            <a:t> [</a:t>
          </a:r>
          <a:r>
            <a:rPr lang="he-IL" sz="1200" dirty="0" err="1"/>
            <a:t>יאמוד</a:t>
          </a:r>
          <a:r>
            <a:rPr lang="he-IL" sz="1200" dirty="0"/>
            <a:t>, יחשיב] האדם את עצמו כאילו קדוש שרוי בתוך מעיו. דהיינו, כאילו כל מעיו קדושים, ואסור להרעיבם ולהכחישם. שנאמר: "בקרבך קדוש ולא אבוא בעיר". "בקרבך קדוש" - היינו </a:t>
          </a:r>
          <a:r>
            <a:rPr lang="he-IL" sz="1200" dirty="0" err="1"/>
            <a:t>המעים</a:t>
          </a:r>
          <a:r>
            <a:rPr lang="he-IL" sz="1200" dirty="0"/>
            <a:t> שבתוכך קדושים, ולכן אסור להכחישם. רואים אנו, שרבי אלעזר סובר, שאסור לאדם להרעיב עצמו בצום!</a:t>
          </a:r>
        </a:p>
      </dgm:t>
    </dgm:pt>
    <dgm:pt modelId="{E81CFF32-5AC1-4FE1-AB85-6890E09E7E7D}" type="parTrans" cxnId="{D37417F8-EED2-457F-BDA8-0E25EC3984D8}">
      <dgm:prSet/>
      <dgm:spPr/>
      <dgm:t>
        <a:bodyPr/>
        <a:lstStyle/>
        <a:p>
          <a:pPr rtl="1"/>
          <a:endParaRPr lang="he-IL"/>
        </a:p>
      </dgm:t>
    </dgm:pt>
    <dgm:pt modelId="{99BC580F-2B5F-4F52-BBE2-5925595E6976}" type="sibTrans" cxnId="{D37417F8-EED2-457F-BDA8-0E25EC3984D8}">
      <dgm:prSet/>
      <dgm:spPr/>
      <dgm:t>
        <a:bodyPr/>
        <a:lstStyle/>
        <a:p>
          <a:pPr rtl="1"/>
          <a:endParaRPr lang="he-IL"/>
        </a:p>
      </dgm:t>
    </dgm:pt>
    <dgm:pt modelId="{7176C4F5-9E98-48F3-8B80-8F7108531B22}">
      <dgm:prSet phldrT="[טקסט]"/>
      <dgm:spPr/>
      <dgm:t>
        <a:bodyPr/>
        <a:lstStyle/>
        <a:p>
          <a:pPr rtl="1"/>
          <a:endParaRPr lang="he-IL" dirty="0"/>
        </a:p>
      </dgm:t>
    </dgm:pt>
    <dgm:pt modelId="{7C2D7FC7-4A80-4B15-A714-C06BD2895E9A}" type="sibTrans" cxnId="{0C475885-6CED-44CD-BF02-FEDDF48F310E}">
      <dgm:prSet/>
      <dgm:spPr/>
      <dgm:t>
        <a:bodyPr/>
        <a:lstStyle/>
        <a:p>
          <a:pPr rtl="1"/>
          <a:endParaRPr lang="he-IL"/>
        </a:p>
      </dgm:t>
    </dgm:pt>
    <dgm:pt modelId="{BD196E75-F0E6-4FDC-BEFB-5A1E93A63C5A}" type="parTrans" cxnId="{0C475885-6CED-44CD-BF02-FEDDF48F310E}">
      <dgm:prSet/>
      <dgm:spPr/>
      <dgm:t>
        <a:bodyPr/>
        <a:lstStyle/>
        <a:p>
          <a:pPr rtl="1"/>
          <a:endParaRPr lang="he-IL"/>
        </a:p>
      </dgm:t>
    </dgm:pt>
    <dgm:pt modelId="{AE30B34C-9CB4-4B47-9BBB-7DBD137A1B76}" type="pres">
      <dgm:prSet presAssocID="{73FD779D-5D3C-4E5C-A2AB-FB7527932194}" presName="linear" presStyleCnt="0">
        <dgm:presLayoutVars>
          <dgm:animLvl val="lvl"/>
          <dgm:resizeHandles val="exact"/>
        </dgm:presLayoutVars>
      </dgm:prSet>
      <dgm:spPr/>
    </dgm:pt>
    <dgm:pt modelId="{9C895AC5-0F0A-40E1-AF73-86FD5CE315F8}" type="pres">
      <dgm:prSet presAssocID="{B90E97C6-CACB-4B65-918A-9C82F6A7FBC6}" presName="parentText" presStyleLbl="node1" presStyleIdx="0" presStyleCnt="4">
        <dgm:presLayoutVars>
          <dgm:chMax val="0"/>
          <dgm:bulletEnabled val="1"/>
        </dgm:presLayoutVars>
      </dgm:prSet>
      <dgm:spPr/>
    </dgm:pt>
    <dgm:pt modelId="{A3B17A46-5627-4FEC-85FF-36BDB7A4BD46}" type="pres">
      <dgm:prSet presAssocID="{2B624033-548E-4F3F-ADE6-B388DC44BD9A}" presName="spacer" presStyleCnt="0"/>
      <dgm:spPr/>
    </dgm:pt>
    <dgm:pt modelId="{191E1502-E554-4D3A-BF9D-C9D723D1EC84}" type="pres">
      <dgm:prSet presAssocID="{EC741986-5A14-4423-A41F-C68CA0C4F671}" presName="parentText" presStyleLbl="node1" presStyleIdx="1" presStyleCnt="4">
        <dgm:presLayoutVars>
          <dgm:chMax val="0"/>
          <dgm:bulletEnabled val="1"/>
        </dgm:presLayoutVars>
      </dgm:prSet>
      <dgm:spPr/>
    </dgm:pt>
    <dgm:pt modelId="{1B952502-20A1-4ADC-AF66-E328FD84E4D4}" type="pres">
      <dgm:prSet presAssocID="{99BC580F-2B5F-4F52-BBE2-5925595E6976}" presName="spacer" presStyleCnt="0"/>
      <dgm:spPr/>
    </dgm:pt>
    <dgm:pt modelId="{A73241B0-0DCA-4FCC-9C04-E8FD545ABC1C}" type="pres">
      <dgm:prSet presAssocID="{7176C4F5-9E98-48F3-8B80-8F7108531B22}" presName="parentText" presStyleLbl="node1" presStyleIdx="2" presStyleCnt="4">
        <dgm:presLayoutVars>
          <dgm:chMax val="0"/>
          <dgm:bulletEnabled val="1"/>
        </dgm:presLayoutVars>
      </dgm:prSet>
      <dgm:spPr/>
    </dgm:pt>
    <dgm:pt modelId="{54409E69-3062-4950-BC32-5F5F011A619C}" type="pres">
      <dgm:prSet presAssocID="{7C2D7FC7-4A80-4B15-A714-C06BD2895E9A}" presName="spacer" presStyleCnt="0"/>
      <dgm:spPr/>
    </dgm:pt>
    <dgm:pt modelId="{04BF2DAF-0EBB-45D2-8A14-CC07639342FE}" type="pres">
      <dgm:prSet presAssocID="{584F31AB-5EF3-44B7-8013-6193F0047C5F}" presName="parentText" presStyleLbl="node1" presStyleIdx="3" presStyleCnt="4">
        <dgm:presLayoutVars>
          <dgm:chMax val="0"/>
          <dgm:bulletEnabled val="1"/>
        </dgm:presLayoutVars>
      </dgm:prSet>
      <dgm:spPr/>
    </dgm:pt>
  </dgm:ptLst>
  <dgm:cxnLst>
    <dgm:cxn modelId="{3FBBB269-44D2-4E2B-9AA6-86C86D0F6324}" type="presOf" srcId="{73FD779D-5D3C-4E5C-A2AB-FB7527932194}" destId="{AE30B34C-9CB4-4B47-9BBB-7DBD137A1B76}" srcOrd="0" destOrd="0" presId="urn:microsoft.com/office/officeart/2005/8/layout/vList2"/>
    <dgm:cxn modelId="{69174A72-D215-45C4-91CD-2405F43E4304}" type="presOf" srcId="{584F31AB-5EF3-44B7-8013-6193F0047C5F}" destId="{04BF2DAF-0EBB-45D2-8A14-CC07639342FE}" srcOrd="0" destOrd="0" presId="urn:microsoft.com/office/officeart/2005/8/layout/vList2"/>
    <dgm:cxn modelId="{45CA4C59-9453-43CF-954F-16CCB359CCBE}" type="presOf" srcId="{B90E97C6-CACB-4B65-918A-9C82F6A7FBC6}" destId="{9C895AC5-0F0A-40E1-AF73-86FD5CE315F8}" srcOrd="0" destOrd="0" presId="urn:microsoft.com/office/officeart/2005/8/layout/vList2"/>
    <dgm:cxn modelId="{0C475885-6CED-44CD-BF02-FEDDF48F310E}" srcId="{73FD779D-5D3C-4E5C-A2AB-FB7527932194}" destId="{7176C4F5-9E98-48F3-8B80-8F7108531B22}" srcOrd="2" destOrd="0" parTransId="{BD196E75-F0E6-4FDC-BEFB-5A1E93A63C5A}" sibTransId="{7C2D7FC7-4A80-4B15-A714-C06BD2895E9A}"/>
    <dgm:cxn modelId="{2BAB0D89-81C1-4F1F-9297-887D3141C84E}" type="presOf" srcId="{7176C4F5-9E98-48F3-8B80-8F7108531B22}" destId="{A73241B0-0DCA-4FCC-9C04-E8FD545ABC1C}" srcOrd="0" destOrd="0" presId="urn:microsoft.com/office/officeart/2005/8/layout/vList2"/>
    <dgm:cxn modelId="{AA7CE9C5-AEE1-47EA-AA9C-78D1ECBCAECD}" type="presOf" srcId="{EC741986-5A14-4423-A41F-C68CA0C4F671}" destId="{191E1502-E554-4D3A-BF9D-C9D723D1EC84}" srcOrd="0" destOrd="0" presId="urn:microsoft.com/office/officeart/2005/8/layout/vList2"/>
    <dgm:cxn modelId="{9470CFDA-B2D7-4F2B-8FFB-95092DFBCD2D}" srcId="{73FD779D-5D3C-4E5C-A2AB-FB7527932194}" destId="{584F31AB-5EF3-44B7-8013-6193F0047C5F}" srcOrd="3" destOrd="0" parTransId="{4E0E01BD-1A6A-4BAF-A2D8-C58CAE033CE5}" sibTransId="{B1703BC3-F83D-4FC1-B95D-AE3F80EDD20F}"/>
    <dgm:cxn modelId="{999AB6E0-89C1-4379-BBD8-377C19010833}" srcId="{73FD779D-5D3C-4E5C-A2AB-FB7527932194}" destId="{B90E97C6-CACB-4B65-918A-9C82F6A7FBC6}" srcOrd="0" destOrd="0" parTransId="{CA7E9F2A-FD10-44E4-B959-2CBF1CBBB64F}" sibTransId="{2B624033-548E-4F3F-ADE6-B388DC44BD9A}"/>
    <dgm:cxn modelId="{D37417F8-EED2-457F-BDA8-0E25EC3984D8}" srcId="{73FD779D-5D3C-4E5C-A2AB-FB7527932194}" destId="{EC741986-5A14-4423-A41F-C68CA0C4F671}" srcOrd="1" destOrd="0" parTransId="{E81CFF32-5AC1-4FE1-AB85-6890E09E7E7D}" sibTransId="{99BC580F-2B5F-4F52-BBE2-5925595E6976}"/>
    <dgm:cxn modelId="{C39501DD-5DA2-4715-8B52-8C3DA7574AB4}" type="presParOf" srcId="{AE30B34C-9CB4-4B47-9BBB-7DBD137A1B76}" destId="{9C895AC5-0F0A-40E1-AF73-86FD5CE315F8}" srcOrd="0" destOrd="0" presId="urn:microsoft.com/office/officeart/2005/8/layout/vList2"/>
    <dgm:cxn modelId="{3E919522-79F4-42A4-9EDB-CFE2BF9F8FAF}" type="presParOf" srcId="{AE30B34C-9CB4-4B47-9BBB-7DBD137A1B76}" destId="{A3B17A46-5627-4FEC-85FF-36BDB7A4BD46}" srcOrd="1" destOrd="0" presId="urn:microsoft.com/office/officeart/2005/8/layout/vList2"/>
    <dgm:cxn modelId="{D79FBCE4-BE32-4A8C-BBF2-3740060D75AD}" type="presParOf" srcId="{AE30B34C-9CB4-4B47-9BBB-7DBD137A1B76}" destId="{191E1502-E554-4D3A-BF9D-C9D723D1EC84}" srcOrd="2" destOrd="0" presId="urn:microsoft.com/office/officeart/2005/8/layout/vList2"/>
    <dgm:cxn modelId="{9DE62EAE-0FCC-4F36-889C-DC05743A8C43}" type="presParOf" srcId="{AE30B34C-9CB4-4B47-9BBB-7DBD137A1B76}" destId="{1B952502-20A1-4ADC-AF66-E328FD84E4D4}" srcOrd="3" destOrd="0" presId="urn:microsoft.com/office/officeart/2005/8/layout/vList2"/>
    <dgm:cxn modelId="{D3CBEEFA-67A4-4F3E-92A7-EB7C1ED6730F}" type="presParOf" srcId="{AE30B34C-9CB4-4B47-9BBB-7DBD137A1B76}" destId="{A73241B0-0DCA-4FCC-9C04-E8FD545ABC1C}" srcOrd="4" destOrd="0" presId="urn:microsoft.com/office/officeart/2005/8/layout/vList2"/>
    <dgm:cxn modelId="{AF1FFFEB-A159-442F-B3DC-82ACEB2E3809}" type="presParOf" srcId="{AE30B34C-9CB4-4B47-9BBB-7DBD137A1B76}" destId="{54409E69-3062-4950-BC32-5F5F011A619C}" srcOrd="5" destOrd="0" presId="urn:microsoft.com/office/officeart/2005/8/layout/vList2"/>
    <dgm:cxn modelId="{72D82B11-E8D3-4B98-BB21-7C23CE5BBD72}" type="presParOf" srcId="{AE30B34C-9CB4-4B47-9BBB-7DBD137A1B76}" destId="{04BF2DAF-0EBB-45D2-8A14-CC07639342FE}"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custT="1"/>
      <dgm:spPr/>
      <dgm:t>
        <a:bodyPr/>
        <a:lstStyle/>
        <a:p>
          <a:pPr rtl="1"/>
          <a:r>
            <a:rPr lang="he-IL" sz="1200" dirty="0"/>
            <a:t>שפת אמת </a:t>
          </a:r>
          <a:r>
            <a:rPr lang="he-IL" sz="200" dirty="0"/>
            <a:t>דברים פרשת כי תבוא שנה </a:t>
          </a:r>
          <a:r>
            <a:rPr lang="he-IL" sz="200" dirty="0" err="1"/>
            <a:t>תרלד</a:t>
          </a:r>
          <a:r>
            <a:rPr lang="he-IL" sz="200" dirty="0"/>
            <a:t> -  </a:t>
          </a:r>
          <a:r>
            <a:rPr lang="he-IL" sz="1200" dirty="0"/>
            <a:t>תיקון הגוף ניתן </a:t>
          </a:r>
          <a:r>
            <a:rPr lang="he-IL" sz="1200" dirty="0" err="1"/>
            <a:t>לבנ"י</a:t>
          </a:r>
          <a:r>
            <a:rPr lang="he-IL" sz="1200" dirty="0"/>
            <a:t> כשנכנסו לא"י. </a:t>
          </a:r>
        </a:p>
        <a:p>
          <a:pPr rtl="1"/>
          <a:r>
            <a:rPr lang="he-IL" sz="1200" dirty="0"/>
            <a:t>והכלל שהקב"ה נתן </a:t>
          </a:r>
          <a:r>
            <a:rPr lang="he-IL" sz="1200" dirty="0" err="1"/>
            <a:t>לבנ"י</a:t>
          </a:r>
          <a:r>
            <a:rPr lang="he-IL" sz="1200" dirty="0"/>
            <a:t> ב' אלו הדברים תורה הקדושה שמלמדת לאדם דעת איך לצאת מחומר הגוף והגשמיות. וא"י ובהמ"ק היא </a:t>
          </a:r>
          <a:r>
            <a:rPr lang="he-IL" sz="1200" b="1" dirty="0">
              <a:solidFill>
                <a:srgbClr val="FF00FF"/>
              </a:solidFill>
            </a:rPr>
            <a:t>לקרב הגשמיות וחומר הגוף ג"כ אל הקדושה להיות חיבור הנשמה והגוף ביחד</a:t>
          </a:r>
          <a:r>
            <a:rPr lang="he-IL" sz="1200" dirty="0"/>
            <a:t>. כמ"ש כי </a:t>
          </a:r>
          <a:r>
            <a:rPr lang="he-IL" sz="1200" dirty="0" err="1"/>
            <a:t>תבאו</a:t>
          </a:r>
          <a:r>
            <a:rPr lang="he-IL" sz="1200" dirty="0"/>
            <a:t> ונטעתם </a:t>
          </a:r>
          <a:r>
            <a:rPr lang="he-IL" sz="1200" dirty="0" err="1"/>
            <a:t>כו</a:t>
          </a:r>
          <a:r>
            <a:rPr lang="he-IL" sz="1200" dirty="0"/>
            <a:t>'</a:t>
          </a:r>
        </a:p>
        <a:p>
          <a:pPr rtl="1"/>
          <a:r>
            <a:rPr lang="he-IL" sz="1200" dirty="0"/>
            <a:t>וכן עתה בגלות שהשאיר לנו הקדוש ברוך הוא התורה הקדושה. ובהמ"ק אין לנו. לכן א"א להתקיים בקדושה </a:t>
          </a:r>
          <a:r>
            <a:rPr lang="he-IL" sz="1200" dirty="0">
              <a:solidFill>
                <a:srgbClr val="FF0000"/>
              </a:solidFill>
            </a:rPr>
            <a:t>רק כפי ביטול הגוף לצאת מהגשמיות </a:t>
          </a:r>
          <a:r>
            <a:rPr lang="he-IL" sz="1200" dirty="0"/>
            <a:t>ע"י הדעת מהתורה. </a:t>
          </a:r>
        </a:p>
        <a:p>
          <a:pPr rtl="1"/>
          <a:r>
            <a:rPr lang="he-IL" sz="1200" dirty="0"/>
            <a:t>ושבת הוא בחי' א"י ובהמ"ק ויש בו תיקון הגוף. </a:t>
          </a:r>
        </a:p>
        <a:p>
          <a:pPr rtl="1"/>
          <a:r>
            <a:rPr lang="he-IL" sz="1200" dirty="0"/>
            <a:t>לכן </a:t>
          </a:r>
          <a:r>
            <a:rPr lang="he-IL" sz="1200" dirty="0" err="1"/>
            <a:t>יכולין</a:t>
          </a:r>
          <a:r>
            <a:rPr lang="he-IL" sz="1200" dirty="0"/>
            <a:t> לקבל בחי' נשמה יתירה והיא הארת הנשמה בגוף כנ"ל: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1200" dirty="0"/>
            <a:t>בפרשת קדושים (ויקרא </a:t>
          </a:r>
          <a:r>
            <a:rPr lang="he-IL" sz="1200" dirty="0" err="1"/>
            <a:t>יט</a:t>
          </a:r>
          <a:r>
            <a:rPr lang="he-IL" sz="1200" dirty="0"/>
            <a:t>, </a:t>
          </a:r>
          <a:r>
            <a:rPr lang="he-IL" sz="1200" dirty="0" err="1"/>
            <a:t>כג</a:t>
          </a:r>
          <a:r>
            <a:rPr lang="he-IL" sz="1200" dirty="0"/>
            <a:t>) נאמר "וְכִי </a:t>
          </a:r>
          <a:r>
            <a:rPr lang="he-IL" sz="1200" dirty="0" err="1"/>
            <a:t>תָבֹאו</a:t>
          </a:r>
          <a:r>
            <a:rPr lang="he-IL" sz="1200" dirty="0"/>
            <a:t>ּ אֶל הָאָרֶץ וּנְטַעְתֶּם כָּל עֵץ מַאֲכָל". חז"ל במדרש דייקו מייתור המילה </a:t>
          </a:r>
          <a:r>
            <a:rPr lang="he-IL" sz="1200" b="1" dirty="0"/>
            <a:t>ונטעתם</a:t>
          </a:r>
          <a:r>
            <a:rPr lang="he-IL" sz="1200" dirty="0"/>
            <a:t>, ולא כתוב רק שלוש שנים יהיה לכם ערלים, ללמד שיש מצווה לטעת עצי מאכל בארץ ישראל </a:t>
          </a:r>
          <a:r>
            <a:rPr lang="he-IL" sz="500" dirty="0"/>
            <a:t>(ויקרא רבה כה, ג. </a:t>
          </a:r>
          <a:r>
            <a:rPr lang="he-IL" sz="500" dirty="0" err="1"/>
            <a:t>תנחומא</a:t>
          </a:r>
          <a:r>
            <a:rPr lang="he-IL" sz="500" dirty="0"/>
            <a:t> קדושים ח. אור החיים שם ו).</a:t>
          </a:r>
          <a:r>
            <a:rPr lang="he-IL" sz="1200" dirty="0"/>
            <a:t> </a:t>
          </a:r>
        </a:p>
        <a:p>
          <a:pPr rtl="1"/>
          <a:r>
            <a:rPr lang="he-IL" sz="1200" dirty="0"/>
            <a:t>ב. במדרש מסופר שמשה רבינו ציווה את עם ישראל הנכנסים לארץ, לקחת מעדר ולטעת עצים. וז"ל: "כֵּיוָן שֶׁנִּכְנְסוּ יִשְׂרָאֵל לָאָרֶץ אָמַר לָהֶם משֶׁה כָּל אֶחָד וְאֶחָד מִכֶּם יִטְעוֹן מַכּוּשֵׁיהּ (</a:t>
          </a:r>
          <a:r>
            <a:rPr lang="he-IL" sz="1200" dirty="0" err="1"/>
            <a:t>ישא</a:t>
          </a:r>
          <a:r>
            <a:rPr lang="he-IL" sz="1200" dirty="0"/>
            <a:t> על </a:t>
          </a:r>
          <a:r>
            <a:rPr lang="he-IL" sz="1200" dirty="0" err="1"/>
            <a:t>כתיפו</a:t>
          </a:r>
          <a:r>
            <a:rPr lang="he-IL" sz="1200" dirty="0"/>
            <a:t> מעדר לחפור בו) </a:t>
          </a:r>
          <a:r>
            <a:rPr lang="he-IL" sz="1200" dirty="0" err="1"/>
            <a:t>וְיִפּוֹק</a:t>
          </a:r>
          <a:r>
            <a:rPr lang="he-IL" sz="1200" dirty="0"/>
            <a:t> </a:t>
          </a:r>
          <a:r>
            <a:rPr lang="he-IL" sz="1200" dirty="0" err="1"/>
            <a:t>וְיִנְצוֹב</a:t>
          </a:r>
          <a:r>
            <a:rPr lang="he-IL" sz="1200" dirty="0"/>
            <a:t> לֵיהּ </a:t>
          </a:r>
          <a:r>
            <a:rPr lang="he-IL" sz="1200" dirty="0" err="1"/>
            <a:t>נְצִיבִין</a:t>
          </a:r>
          <a:r>
            <a:rPr lang="he-IL" sz="1200" dirty="0"/>
            <a:t> (ויצא </a:t>
          </a:r>
          <a:r>
            <a:rPr lang="he-IL" sz="1200" dirty="0" err="1"/>
            <a:t>ויטע</a:t>
          </a:r>
          <a:r>
            <a:rPr lang="he-IL" sz="1200" dirty="0"/>
            <a:t> לו אילנות) , </a:t>
          </a:r>
          <a:r>
            <a:rPr lang="he-IL" sz="1200" dirty="0" err="1"/>
            <a:t>הֲדָא</a:t>
          </a:r>
          <a:r>
            <a:rPr lang="he-IL" sz="1200" dirty="0"/>
            <a:t> הוּא </a:t>
          </a:r>
          <a:r>
            <a:rPr lang="he-IL" sz="1200" dirty="0" err="1"/>
            <a:t>דִכְתִיב</a:t>
          </a:r>
          <a:r>
            <a:rPr lang="he-IL" sz="1200" dirty="0"/>
            <a:t>: כִּי </a:t>
          </a:r>
          <a:r>
            <a:rPr lang="he-IL" sz="1200" dirty="0" err="1"/>
            <a:t>תָבֹאו</a:t>
          </a:r>
          <a:r>
            <a:rPr lang="he-IL" sz="1200" dirty="0"/>
            <a:t>ּ אֶל הָאָרֶץ וּנְטַעְתֶּם"(ויקרא רבה כה, ה). </a:t>
          </a:r>
          <a:endParaRPr lang="en-US" sz="1200" dirty="0"/>
        </a:p>
        <a:p>
          <a:pPr rtl="1"/>
          <a:r>
            <a:rPr lang="he-IL" sz="1200" dirty="0"/>
            <a:t>ג. נאמר בתורה (שמות כ"ג י) 'ושש שנים תזרע את ארצך'. וכתב שם בדעת זקנים מבעלי </a:t>
          </a:r>
          <a:r>
            <a:rPr lang="he-IL" sz="1200" dirty="0" err="1"/>
            <a:t>התוס</a:t>
          </a:r>
          <a:r>
            <a:rPr lang="he-IL" sz="1200" dirty="0"/>
            <a:t>': "איתמר במדרש </a:t>
          </a:r>
          <a:r>
            <a:rPr lang="he-IL" sz="1200" dirty="0" err="1"/>
            <a:t>דאפילו</a:t>
          </a:r>
          <a:r>
            <a:rPr lang="he-IL" sz="1200" dirty="0"/>
            <a:t> אין לו לאדם אלא חורבה אחת בתוך גנו, </a:t>
          </a:r>
          <a:r>
            <a:rPr lang="he-IL" sz="1200" b="1" dirty="0"/>
            <a:t>חייב לעבדה בכל יום </a:t>
          </a:r>
          <a:r>
            <a:rPr lang="he-IL" sz="1200" dirty="0"/>
            <a:t>(אם הארץ צריכה לכך - </a:t>
          </a:r>
          <a:r>
            <a:rPr lang="he-IL" sz="1200" dirty="0" err="1"/>
            <a:t>הגרח"ק</a:t>
          </a:r>
          <a:r>
            <a:rPr lang="he-IL" sz="1200" dirty="0"/>
            <a:t>). ונראה </a:t>
          </a:r>
          <a:r>
            <a:rPr lang="he-IL" sz="1200" dirty="0" err="1"/>
            <a:t>להרב</a:t>
          </a:r>
          <a:r>
            <a:rPr lang="he-IL" sz="1200" dirty="0"/>
            <a:t> ר' משה </a:t>
          </a:r>
          <a:r>
            <a:rPr lang="he-IL" sz="1200" dirty="0" err="1"/>
            <a:t>דוקא</a:t>
          </a:r>
          <a:r>
            <a:rPr lang="he-IL" sz="1200" dirty="0"/>
            <a:t> בארץ ישראל, כדי להרבות הפרשת תרומות ומעשרות", עכ"ל.</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ארץ ישראל היא בחינת שבת, כשם ששבת מרוממת את האדם שיהיה בכוחו לקדש את הגשמיות, כך ארץ ישראל נותנת כוח לאדם לקדש את הגשמיות. </a:t>
          </a:r>
        </a:p>
        <a:p>
          <a:pPr rtl="1"/>
          <a:r>
            <a:rPr lang="he-IL" dirty="0"/>
            <a:t>שפת אמת: לכן גם שבת נקרא שלום כי יש בו תיקון הגוף שהוא מעין עוה"ב. ולעתיד לבוא יהיו הגופות מתוקנים ממש כמו נשמות. ובש"ק יש מעין זה תיקון הגופות קצת לכל א' כפי הכנת מעשיו בימי המעשה זוכה בשבת לנשמה יתירה שהוא ע"ש תוקף התפשטות </a:t>
          </a:r>
          <a:r>
            <a:rPr lang="he-IL" dirty="0" err="1"/>
            <a:t>כחה</a:t>
          </a:r>
          <a:r>
            <a:rPr lang="he-IL" dirty="0"/>
            <a:t> בגוף: </a:t>
          </a:r>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סיפר כ"ק אדמו"ר </a:t>
          </a:r>
          <a:r>
            <a:rPr lang="he-IL" dirty="0" err="1"/>
            <a:t>מהר"א</a:t>
          </a:r>
          <a:r>
            <a:rPr lang="he-IL" dirty="0"/>
            <a:t> </a:t>
          </a:r>
          <a:r>
            <a:rPr lang="he-IL" dirty="0" err="1"/>
            <a:t>מסטריקוב</a:t>
          </a:r>
          <a:r>
            <a:rPr lang="he-IL" dirty="0"/>
            <a:t> זצ"ל שאחד שאלו </a:t>
          </a:r>
          <a:r>
            <a:rPr lang="he-IL" dirty="0" err="1"/>
            <a:t>בתמיה</a:t>
          </a:r>
          <a:r>
            <a:rPr lang="he-IL" dirty="0"/>
            <a:t> ביאור בדברי רש"י שביאר </a:t>
          </a:r>
          <a:r>
            <a:rPr lang="he-IL" dirty="0" err="1"/>
            <a:t>הגמ</a:t>
          </a:r>
          <a:r>
            <a:rPr lang="he-IL" dirty="0"/>
            <a:t>' (ביצה </a:t>
          </a:r>
          <a:r>
            <a:rPr lang="he-IL" dirty="0" err="1"/>
            <a:t>טז</a:t>
          </a:r>
          <a:r>
            <a:rPr lang="he-IL" dirty="0"/>
            <a:t> א) </a:t>
          </a:r>
          <a:r>
            <a:rPr lang="he-IL" dirty="0" err="1"/>
            <a:t>דאיתא</a:t>
          </a:r>
          <a:r>
            <a:rPr lang="he-IL" dirty="0"/>
            <a:t> </a:t>
          </a:r>
          <a:r>
            <a:rPr lang="he-IL" dirty="0" err="1"/>
            <a:t>דאמר</a:t>
          </a:r>
          <a:r>
            <a:rPr lang="he-IL" dirty="0"/>
            <a:t> רבי שמעון בן לקיש נשמה יתירה נותן הקדוש ברוך הוא באדם בערב שבת ולמוצאי שבת </a:t>
          </a:r>
          <a:r>
            <a:rPr lang="he-IL" dirty="0" err="1"/>
            <a:t>נוטלין</a:t>
          </a:r>
          <a:r>
            <a:rPr lang="he-IL" dirty="0"/>
            <a:t> אותה הימנו שנאמר שבת </a:t>
          </a:r>
          <a:r>
            <a:rPr lang="he-IL" dirty="0" err="1"/>
            <a:t>וינפש</a:t>
          </a:r>
          <a:r>
            <a:rPr lang="he-IL" dirty="0"/>
            <a:t> כיון ששבת ווי אבדה נפש. </a:t>
          </a:r>
        </a:p>
        <a:p>
          <a:pPr rtl="1"/>
          <a:r>
            <a:rPr lang="he-IL" dirty="0"/>
            <a:t>וכתב רש"י שם וז"ל נשמה יתירה - רוחב לב למנוחה ולשמחה, ולהיות פתוח לרוחה, ויאכל וישתה ואין נפשו קצה עליו. </a:t>
          </a:r>
        </a:p>
        <a:p>
          <a:pPr rtl="1"/>
          <a:r>
            <a:rPr lang="he-IL" dirty="0" err="1"/>
            <a:t>ותימא</a:t>
          </a:r>
          <a:r>
            <a:rPr lang="he-IL" dirty="0"/>
            <a:t> ע"ז </a:t>
          </a:r>
          <a:r>
            <a:rPr lang="he-IL" dirty="0" err="1"/>
            <a:t>האיך</a:t>
          </a:r>
          <a:r>
            <a:rPr lang="he-IL" dirty="0"/>
            <a:t> יתכן שכל עניינה של הנשמה יתירה היא בענייני גשמיות ועוה"ז? </a:t>
          </a:r>
        </a:p>
        <a:p>
          <a:pPr rtl="1"/>
          <a:r>
            <a:rPr lang="he-IL" dirty="0" err="1"/>
            <a:t>הבאור</a:t>
          </a:r>
          <a:r>
            <a:rPr lang="he-IL" dirty="0"/>
            <a:t> הוא:  אכילה בימות החול אכילה יתירה נחשבת "אכילה גסה" כיון שקשה להשתמש בה להגיע להכרות בכבוד שמים. </a:t>
          </a:r>
        </a:p>
        <a:p>
          <a:pPr rtl="1"/>
          <a:r>
            <a:rPr lang="he-IL" dirty="0"/>
            <a:t>בשבת, יש לאוכל זה נעימות רוחנית מיוחדת שעל ידי האכילה יכול האדם להתעלות בהכרה בטוב ובחסד של ה' ולהגיע על ידה לתוספת אהבת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מוסיף החתם סופר: ואין היתר לאדם להשתמט לגמרי </a:t>
          </a:r>
          <a:r>
            <a:rPr lang="he-IL" dirty="0" err="1"/>
            <a:t>ממצוה</a:t>
          </a:r>
          <a:r>
            <a:rPr lang="he-IL" dirty="0"/>
            <a:t> זו, "וכאלו תאמר לא אניח תפילין מפני שאני עוסק בתורה, הכא נמי לא יאמר לא אאסוף דגני מפני עסק התורה" (כלשון החתם סופר).</a:t>
          </a:r>
        </a:p>
        <a:p>
          <a:pPr rtl="1"/>
          <a:r>
            <a:rPr lang="he-IL" dirty="0"/>
            <a:t>נראה כוונתו שגם תלמיד חכם אם אפשר לו יעסוק בגופו </a:t>
          </a:r>
          <a:r>
            <a:rPr lang="he-IL" b="1" dirty="0"/>
            <a:t>קצת</a:t>
          </a:r>
          <a:r>
            <a:rPr lang="he-IL" dirty="0"/>
            <a:t> במצווה זו, משום שיש במצווה זו גם חיוב על </a:t>
          </a:r>
          <a:r>
            <a:rPr lang="he-IL" dirty="0" err="1"/>
            <a:t>הגברא</a:t>
          </a:r>
          <a:r>
            <a:rPr lang="he-IL" dirty="0"/>
            <a:t> (להתחבר ולחבב את הארץ הקדושה) כמו תפילין שהם חובת גברא, ולכן זה דוחה לימוד תורה.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לדעת החתם סופר: בארץ ישראל, כשרוב ישראל </a:t>
          </a:r>
          <a:r>
            <a:rPr lang="he-IL" dirty="0" err="1"/>
            <a:t>שרויין</a:t>
          </a:r>
          <a:r>
            <a:rPr lang="he-IL" dirty="0"/>
            <a:t> על אדמתה, עצם העבודה בקרקע מצוה היא משום ישוב ארץ ישראל </a:t>
          </a:r>
          <a:r>
            <a:rPr lang="he-IL" b="1" dirty="0"/>
            <a:t>וכדי להוציא את פירותיה הקדושים</a:t>
          </a:r>
          <a:r>
            <a:rPr lang="he-IL" dirty="0"/>
            <a:t>, ועל כך ציוותה התורה 'ואספת דגנך', וכך מצינו בבועז הצדיק, שהיה ראש הסנהדרין, ובכל זאת היה מתעסק בעבודת הקרקע כנאמר (רות ג, ב) "וְעַתָּה הֲלֹא בֹעַז מֹדַעְתָּנוּ אֲשֶׁר הָיִית אֶת נַעֲרוֹתָיו הִנֵּה הוּא זֹרֶה אֶת גֹּרֶן הַשְּׂעֹרִים הַלָּיְלָה", שעסק בגורן השעורים משום מצוה זו.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אבל כשאנו מפוזרים </a:t>
          </a:r>
          <a:r>
            <a:rPr lang="he-IL" dirty="0" err="1"/>
            <a:t>בעו"ה</a:t>
          </a:r>
          <a:r>
            <a:rPr lang="he-IL" dirty="0"/>
            <a:t> בין </a:t>
          </a:r>
          <a:r>
            <a:rPr lang="he-IL" dirty="0" err="1"/>
            <a:t>או"ה</a:t>
          </a:r>
          <a:r>
            <a:rPr lang="he-IL" dirty="0"/>
            <a:t> וכל שמרבה העולם יישוב מוסיף עבודת ה' חורבן - מודה ר"י לרשב"י. </a:t>
          </a:r>
        </a:p>
        <a:p>
          <a:pPr rtl="1"/>
          <a:r>
            <a:rPr lang="he-IL" dirty="0"/>
            <a:t>וע"ז אנו סומכים על ר' </a:t>
          </a:r>
          <a:r>
            <a:rPr lang="he-IL" dirty="0" err="1"/>
            <a:t>נהוראי</a:t>
          </a:r>
          <a:r>
            <a:rPr lang="he-IL" dirty="0"/>
            <a:t> במתני' סוף קידושין מניח אני כל אומניות שבעולם ואיני מלמד בני אלא תורה היינו בחו"ל וכנ"ל.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b="0" dirty="0"/>
            <a:t>וכך כתב: נלע"ד דרבי ישמעאל נמי לא אמר מקרא ואספת דגנך אלא בארץ ישראל ורוב ישראל </a:t>
          </a:r>
          <a:r>
            <a:rPr lang="he-IL" b="0" dirty="0" err="1"/>
            <a:t>שרויין</a:t>
          </a:r>
          <a:r>
            <a:rPr lang="he-IL" b="0" dirty="0"/>
            <a:t> שהעבודה בקרקע גופה מצוה משום יישוב ארץ ישראל ולהוציא פירותיה הקדושים ועל זה ציותה התורה 'ואספת דגנך'.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ואפשר אפילו שארי אומניות שיש בהם ישוב העולם </a:t>
          </a:r>
          <a:r>
            <a:rPr lang="he-IL" dirty="0" err="1"/>
            <a:t>הכל</a:t>
          </a:r>
          <a:r>
            <a:rPr lang="he-IL" dirty="0"/>
            <a:t> בכלל מצוה. </a:t>
          </a:r>
        </a:p>
        <a:p>
          <a:pPr marL="0" lvl="0" defTabSz="800100" rtl="1">
            <a:lnSpc>
              <a:spcPct val="90000"/>
            </a:lnSpc>
            <a:spcBef>
              <a:spcPct val="0"/>
            </a:spcBef>
            <a:spcAft>
              <a:spcPct val="35000"/>
            </a:spcAft>
            <a:buNone/>
          </a:pPr>
          <a:endParaRPr lang="he-IL" b="0"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אך נוכל להבין כל זה על דרך העבודה </a:t>
          </a:r>
          <a:r>
            <a:rPr lang="he-IL" dirty="0" err="1"/>
            <a:t>דהנה</a:t>
          </a:r>
          <a:r>
            <a:rPr lang="he-IL" dirty="0"/>
            <a:t> עיקר כוונת הבורא </a:t>
          </a:r>
          <a:r>
            <a:rPr lang="he-IL" dirty="0" err="1"/>
            <a:t>ית</a:t>
          </a:r>
          <a:r>
            <a:rPr lang="he-IL" dirty="0"/>
            <a:t>' באשר ברא בחינת אכילה היה רק בשביל בחינת ארץ ישראל מחמת שפירות ארץ ישראל יש להם קדושה כל כך כשאדם אוכל מפירות ארץ ישראל שהם ז' המינים </a:t>
          </a:r>
          <a:r>
            <a:rPr lang="he-IL" dirty="0" err="1"/>
            <a:t>שנשתבחה</a:t>
          </a:r>
          <a:r>
            <a:rPr lang="he-IL" dirty="0"/>
            <a:t> בהן ארץ ישראל ואוכל אותם בקדושת הגוף מעורר ז' מדות העליונים ונקשר ונדבק לבחינת קדושה </a:t>
          </a:r>
          <a:r>
            <a:rPr lang="he-IL" dirty="0" err="1"/>
            <a:t>עילאה</a:t>
          </a:r>
          <a:r>
            <a:rPr lang="he-IL" dirty="0"/>
            <a:t> ובא לבחינת ואתם הדבקים בה' </a:t>
          </a:r>
          <a:r>
            <a:rPr lang="he-IL" dirty="0" err="1"/>
            <a:t>אלהיכם</a:t>
          </a:r>
          <a:r>
            <a:rPr lang="he-IL" dirty="0"/>
            <a:t> חיים וגו'. </a:t>
          </a:r>
        </a:p>
        <a:p>
          <a:pPr rtl="1"/>
          <a:r>
            <a:rPr lang="he-IL" dirty="0"/>
            <a:t>ולבחינת אכילה זו צריכים לכסוף ולהשתוקק מאוד שעיקר בריאת האכילה היה בשביל זה כדי שעל ידי אכילה יהיה קשור ודבוק בבחינת קדושה ולעורר ז' מדות עליונים.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בת עין ויקרא פרשת בהר</a:t>
          </a:r>
        </a:p>
        <a:p>
          <a:pPr rtl="1"/>
          <a:r>
            <a:rPr lang="he-IL" dirty="0"/>
            <a:t>צריך להבין מקודם ענין בריאת האדם שאין לו קיום רק על ידי אכילה ושתיה שלכאורה אינו מובן למה ברא הקדוש ברוך הוא את האדם שיהיה מוכרח לדברים גשמיים דהיינו אכילה ושתיה ובפרט כמעט </a:t>
          </a:r>
          <a:r>
            <a:rPr lang="he-IL" dirty="0" err="1"/>
            <a:t>שעי"ז</a:t>
          </a:r>
          <a:r>
            <a:rPr lang="he-IL" dirty="0"/>
            <a:t> עובר אדם כמה עבירות ואינו יכול לעבוד את הבורא ברוך הוא בתמידות כל כך בלי הפסק על ידי טרדת הפרנסה.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העולה מכל מה שכתבנו שבחינת אכילה הוא עבדות גדול </a:t>
          </a:r>
          <a:r>
            <a:rPr lang="he-IL" dirty="0" err="1"/>
            <a:t>לידבק</a:t>
          </a:r>
          <a:r>
            <a:rPr lang="he-IL" dirty="0"/>
            <a:t> על ידה לבחינת קדושה על ידי פירות ארץ ישראל.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a:t>ובחוץ לארץ בחינת שבת הוא בחינת ארץ ישראל שעל ידי אכילת שבת יכול לדבק את עצמו לבחינת קדושה עליונה כמו על ידי אכילת פירות ארץ ישראל. </a:t>
          </a:r>
        </a:p>
        <a:p>
          <a:pPr marL="0" lvl="0" defTabSz="444500" rtl="1">
            <a:lnSpc>
              <a:spcPct val="90000"/>
            </a:lnSpc>
            <a:spcBef>
              <a:spcPct val="0"/>
            </a:spcBef>
            <a:spcAft>
              <a:spcPct val="35000"/>
            </a:spcAft>
            <a:buNone/>
          </a:pPr>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כתב החתם סופר: "פירות ארץ ישראל קדושים המה ובפרט אחר שקיימו מצות התלויות בארץ בהם, ועל ידיהם נזדכך איש הישראלי ונטהר ונתקדש ויעלה מעלה מעלה </a:t>
          </a:r>
          <a:r>
            <a:rPr lang="he-IL" dirty="0" err="1"/>
            <a:t>ממדריגה</a:t>
          </a:r>
          <a:r>
            <a:rPr lang="he-IL" dirty="0"/>
            <a:t> </a:t>
          </a:r>
          <a:r>
            <a:rPr lang="he-IL" dirty="0" err="1"/>
            <a:t>למדריגה</a:t>
          </a:r>
          <a:r>
            <a:rPr lang="he-IL" dirty="0"/>
            <a:t> העליונה עד שבקל יוכל להשיג השגת </a:t>
          </a:r>
          <a:r>
            <a:rPr lang="he-IL" dirty="0" err="1"/>
            <a:t>האלקות</a:t>
          </a:r>
          <a:r>
            <a:rPr lang="he-IL" dirty="0"/>
            <a:t>. ובזה יש לפרש תפלתנו ונאכל מפריה ונשבע מטובה ועל ידי אכילת פריה וטובה נזדכך ונברכך עליה בקדושה ובטהרה". (תורת משה שמות </a:t>
          </a:r>
          <a:r>
            <a:rPr lang="he-IL" dirty="0" err="1"/>
            <a:t>טז</a:t>
          </a:r>
          <a:r>
            <a:rPr lang="he-IL" dirty="0"/>
            <a:t>, </a:t>
          </a:r>
          <a:r>
            <a:rPr lang="he-IL" dirty="0" err="1"/>
            <a:t>יב</a:t>
          </a:r>
          <a:r>
            <a:rPr lang="he-IL" dirty="0"/>
            <a:t>)</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כוונתו </a:t>
          </a:r>
          <a:r>
            <a:rPr lang="he-IL" dirty="0" err="1"/>
            <a:t>לבאור</a:t>
          </a:r>
          <a:r>
            <a:rPr lang="he-IL" dirty="0"/>
            <a:t> </a:t>
          </a:r>
          <a:r>
            <a:rPr lang="he-IL" dirty="0" err="1"/>
            <a:t>הגמ</a:t>
          </a:r>
          <a:r>
            <a:rPr lang="he-IL" dirty="0"/>
            <a:t>' (כתובות </a:t>
          </a:r>
          <a:r>
            <a:rPr lang="he-IL" dirty="0" err="1"/>
            <a:t>קיב</a:t>
          </a:r>
          <a:r>
            <a:rPr lang="he-IL" dirty="0"/>
            <a:t>, א) לפי שו"ת </a:t>
          </a:r>
          <a:r>
            <a:rPr lang="he-IL" dirty="0" err="1"/>
            <a:t>הר"י</a:t>
          </a:r>
          <a:r>
            <a:rPr lang="he-IL" dirty="0"/>
            <a:t> </a:t>
          </a:r>
          <a:r>
            <a:rPr lang="he-IL" dirty="0" err="1"/>
            <a:t>מגאש</a:t>
          </a:r>
          <a:r>
            <a:rPr lang="he-IL" dirty="0"/>
            <a:t> (סי' לט) הכותב: "הא </a:t>
          </a:r>
          <a:r>
            <a:rPr lang="he-IL" dirty="0" err="1"/>
            <a:t>דאמרינן</a:t>
          </a:r>
          <a:r>
            <a:rPr lang="he-IL" dirty="0"/>
            <a:t> בשלהי כתובות רבי אמי ורבי אסי </a:t>
          </a:r>
          <a:r>
            <a:rPr lang="he-IL" dirty="0" err="1"/>
            <a:t>הווו</a:t>
          </a:r>
          <a:r>
            <a:rPr lang="he-IL" dirty="0"/>
            <a:t> קיימי משמשא </a:t>
          </a:r>
          <a:r>
            <a:rPr lang="he-IL" dirty="0" err="1"/>
            <a:t>לטולא</a:t>
          </a:r>
          <a:r>
            <a:rPr lang="he-IL" dirty="0"/>
            <a:t> ומטולא </a:t>
          </a:r>
          <a:r>
            <a:rPr lang="he-IL" dirty="0" err="1"/>
            <a:t>לשמשא</a:t>
          </a:r>
          <a:r>
            <a:rPr lang="he-IL" dirty="0"/>
            <a:t>, פירוש מחמת </a:t>
          </a:r>
          <a:r>
            <a:rPr lang="he-IL" dirty="0" err="1"/>
            <a:t>חביבותא</a:t>
          </a:r>
          <a:r>
            <a:rPr lang="he-IL" dirty="0"/>
            <a:t> דארעא </a:t>
          </a:r>
          <a:r>
            <a:rPr lang="he-IL" dirty="0" err="1"/>
            <a:t>דישראל</a:t>
          </a:r>
          <a:r>
            <a:rPr lang="he-IL" dirty="0"/>
            <a:t> </a:t>
          </a:r>
          <a:r>
            <a:rPr lang="he-IL" dirty="0" err="1"/>
            <a:t>עלייהו</a:t>
          </a:r>
          <a:r>
            <a:rPr lang="he-IL" dirty="0"/>
            <a:t>, הוו קיימי </a:t>
          </a:r>
          <a:r>
            <a:rPr lang="he-IL" dirty="0" err="1"/>
            <a:t>משמא</a:t>
          </a:r>
          <a:r>
            <a:rPr lang="he-IL" dirty="0"/>
            <a:t> </a:t>
          </a:r>
          <a:r>
            <a:rPr lang="he-IL" dirty="0" err="1"/>
            <a:t>לטולא</a:t>
          </a:r>
          <a:r>
            <a:rPr lang="he-IL" dirty="0"/>
            <a:t> ומטולא </a:t>
          </a:r>
          <a:r>
            <a:rPr lang="he-IL" dirty="0" err="1"/>
            <a:t>ומטולא</a:t>
          </a:r>
          <a:r>
            <a:rPr lang="he-IL" dirty="0"/>
            <a:t> </a:t>
          </a:r>
          <a:r>
            <a:rPr lang="he-IL" dirty="0" err="1"/>
            <a:t>לשמשא</a:t>
          </a:r>
          <a:r>
            <a:rPr lang="he-IL" dirty="0"/>
            <a:t>, </a:t>
          </a:r>
          <a:r>
            <a:rPr lang="he-IL" dirty="0" err="1"/>
            <a:t>דכי</a:t>
          </a:r>
          <a:r>
            <a:rPr lang="he-IL" dirty="0"/>
            <a:t> הוו </a:t>
          </a:r>
          <a:r>
            <a:rPr lang="he-IL" dirty="0" err="1"/>
            <a:t>יתבי</a:t>
          </a:r>
          <a:r>
            <a:rPr lang="he-IL" dirty="0"/>
            <a:t> </a:t>
          </a:r>
          <a:r>
            <a:rPr lang="he-IL" dirty="0" err="1"/>
            <a:t>בשמשא</a:t>
          </a:r>
          <a:r>
            <a:rPr lang="he-IL" dirty="0"/>
            <a:t> </a:t>
          </a:r>
          <a:r>
            <a:rPr lang="he-IL" dirty="0" err="1"/>
            <a:t>וקא</a:t>
          </a:r>
          <a:r>
            <a:rPr lang="he-IL" dirty="0"/>
            <a:t> מתחממי מחמת שמשא </a:t>
          </a:r>
          <a:r>
            <a:rPr lang="he-IL" dirty="0" err="1"/>
            <a:t>וקא</a:t>
          </a:r>
          <a:r>
            <a:rPr lang="he-IL" dirty="0"/>
            <a:t> מצטערי, הוו קיימי </a:t>
          </a:r>
          <a:r>
            <a:rPr lang="he-IL" dirty="0" err="1"/>
            <a:t>לטולא</a:t>
          </a:r>
          <a:r>
            <a:rPr lang="he-IL" dirty="0"/>
            <a:t>, כי היכי </a:t>
          </a:r>
          <a:r>
            <a:rPr lang="he-IL" dirty="0" err="1"/>
            <a:t>דלימטי</a:t>
          </a:r>
          <a:r>
            <a:rPr lang="he-IL" dirty="0"/>
            <a:t> להו </a:t>
          </a:r>
          <a:r>
            <a:rPr lang="he-IL" dirty="0" err="1"/>
            <a:t>רוחא</a:t>
          </a:r>
          <a:r>
            <a:rPr lang="he-IL" dirty="0"/>
            <a:t> </a:t>
          </a:r>
          <a:r>
            <a:rPr lang="he-IL" dirty="0" err="1"/>
            <a:t>מההוא</a:t>
          </a:r>
          <a:r>
            <a:rPr lang="he-IL" dirty="0"/>
            <a:t> </a:t>
          </a:r>
          <a:r>
            <a:rPr lang="he-IL" dirty="0" err="1"/>
            <a:t>טולא</a:t>
          </a:r>
          <a:r>
            <a:rPr lang="he-IL" dirty="0"/>
            <a:t>, </a:t>
          </a:r>
          <a:r>
            <a:rPr lang="he-IL" b="1" dirty="0" err="1"/>
            <a:t>ומשכחי</a:t>
          </a:r>
          <a:r>
            <a:rPr lang="he-IL" b="1" dirty="0"/>
            <a:t> הנאה </a:t>
          </a:r>
          <a:r>
            <a:rPr lang="he-IL" b="1" dirty="0" err="1"/>
            <a:t>מארעא</a:t>
          </a:r>
          <a:r>
            <a:rPr lang="he-IL" b="1" dirty="0"/>
            <a:t> </a:t>
          </a:r>
          <a:r>
            <a:rPr lang="he-IL" b="1" dirty="0" err="1"/>
            <a:t>דישראל</a:t>
          </a:r>
          <a:r>
            <a:rPr lang="he-IL" dirty="0"/>
            <a:t>, וכי הוו </a:t>
          </a:r>
          <a:r>
            <a:rPr lang="he-IL" dirty="0" err="1"/>
            <a:t>יתבי</a:t>
          </a:r>
          <a:r>
            <a:rPr lang="he-IL" dirty="0"/>
            <a:t> </a:t>
          </a:r>
          <a:r>
            <a:rPr lang="he-IL" dirty="0" err="1"/>
            <a:t>בטולא</a:t>
          </a:r>
          <a:r>
            <a:rPr lang="he-IL" dirty="0"/>
            <a:t> </a:t>
          </a:r>
          <a:r>
            <a:rPr lang="he-IL" dirty="0" err="1"/>
            <a:t>וקא</a:t>
          </a:r>
          <a:r>
            <a:rPr lang="he-IL" dirty="0"/>
            <a:t> מצטנני ומצטערי, קיימי </a:t>
          </a:r>
          <a:r>
            <a:rPr lang="he-IL" dirty="0" err="1"/>
            <a:t>ויתבי</a:t>
          </a:r>
          <a:r>
            <a:rPr lang="he-IL" dirty="0"/>
            <a:t> </a:t>
          </a:r>
          <a:r>
            <a:rPr lang="he-IL" dirty="0" err="1"/>
            <a:t>בשמשא</a:t>
          </a:r>
          <a:r>
            <a:rPr lang="he-IL" dirty="0"/>
            <a:t>, כי היכי </a:t>
          </a:r>
          <a:r>
            <a:rPr lang="he-IL" dirty="0" err="1"/>
            <a:t>דלשכוח</a:t>
          </a:r>
          <a:r>
            <a:rPr lang="he-IL" dirty="0"/>
            <a:t> </a:t>
          </a:r>
          <a:r>
            <a:rPr lang="he-IL" dirty="0" err="1"/>
            <a:t>רוחא</a:t>
          </a:r>
          <a:r>
            <a:rPr lang="he-IL" dirty="0"/>
            <a:t> </a:t>
          </a:r>
          <a:r>
            <a:rPr lang="he-IL" dirty="0" err="1"/>
            <a:t>דשמשא</a:t>
          </a:r>
          <a:r>
            <a:rPr lang="he-IL" dirty="0"/>
            <a:t> </a:t>
          </a:r>
          <a:r>
            <a:rPr lang="he-IL" dirty="0" err="1"/>
            <a:t>מההוא</a:t>
          </a:r>
          <a:r>
            <a:rPr lang="he-IL" dirty="0"/>
            <a:t> צינון </a:t>
          </a:r>
          <a:r>
            <a:rPr lang="he-IL" dirty="0" err="1"/>
            <a:t>דמטא</a:t>
          </a:r>
          <a:r>
            <a:rPr lang="he-IL" dirty="0"/>
            <a:t> להו, </a:t>
          </a:r>
          <a:r>
            <a:rPr lang="he-IL" dirty="0" err="1"/>
            <a:t>ומטיא</a:t>
          </a:r>
          <a:r>
            <a:rPr lang="he-IL" dirty="0"/>
            <a:t> להו הנאה </a:t>
          </a:r>
          <a:r>
            <a:rPr lang="he-IL" dirty="0" err="1"/>
            <a:t>מארעא</a:t>
          </a:r>
          <a:r>
            <a:rPr lang="he-IL" dirty="0"/>
            <a:t> </a:t>
          </a:r>
          <a:r>
            <a:rPr lang="he-IL" dirty="0" err="1"/>
            <a:t>דישראל</a:t>
          </a:r>
          <a:r>
            <a:rPr lang="he-IL" dirty="0"/>
            <a:t>, </a:t>
          </a:r>
          <a:r>
            <a:rPr lang="he-IL" b="1" dirty="0"/>
            <a:t>ומתחדש להו בה שמחה </a:t>
          </a:r>
          <a:r>
            <a:rPr lang="he-IL" b="1" dirty="0" err="1"/>
            <a:t>בכולהו</a:t>
          </a:r>
          <a:r>
            <a:rPr lang="he-IL" b="1" dirty="0"/>
            <a:t> </a:t>
          </a:r>
          <a:r>
            <a:rPr lang="he-IL" b="1" dirty="0" err="1"/>
            <a:t>עידנא</a:t>
          </a:r>
          <a:r>
            <a:rPr lang="he-IL" dirty="0"/>
            <a:t>".</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כתב הרב יוסף שלמה </a:t>
          </a:r>
          <a:r>
            <a:rPr lang="he-IL" dirty="0" err="1"/>
            <a:t>כהנמן</a:t>
          </a:r>
          <a:r>
            <a:rPr lang="he-IL" dirty="0"/>
            <a:t> זצ"ל הרב </a:t>
          </a:r>
          <a:r>
            <a:rPr lang="he-IL" dirty="0" err="1"/>
            <a:t>מפוניבז</a:t>
          </a:r>
          <a:r>
            <a:rPr lang="he-IL" dirty="0"/>
            <a:t>' באגרת ששלח לרבי יוחנן </a:t>
          </a:r>
          <a:r>
            <a:rPr lang="he-IL" dirty="0" err="1"/>
            <a:t>זופּוֹביץ</a:t>
          </a:r>
          <a:r>
            <a:rPr lang="he-IL" dirty="0"/>
            <a:t> ז"ל, שהתכונן לעלות ארצה ולהשתקע בה: </a:t>
          </a:r>
        </a:p>
        <a:p>
          <a:pPr rtl="1"/>
          <a:r>
            <a:rPr lang="he-IL" dirty="0"/>
            <a:t>"הנני לברך </a:t>
          </a:r>
          <a:r>
            <a:rPr lang="he-IL" dirty="0" err="1"/>
            <a:t>מעומקא</a:t>
          </a:r>
          <a:r>
            <a:rPr lang="he-IL" dirty="0"/>
            <a:t> </a:t>
          </a:r>
          <a:r>
            <a:rPr lang="he-IL" dirty="0" err="1"/>
            <a:t>דנפשאי</a:t>
          </a:r>
          <a:r>
            <a:rPr lang="he-IL" dirty="0"/>
            <a:t> ... שמחשבתו הטובה יעלה לו להיות עולה בארה"ק, ובאופן... שימצא שמה גם סיפוקו בכבוד, ויקיים מצוה רבא </a:t>
          </a:r>
          <a:r>
            <a:rPr lang="he-IL" dirty="0" err="1"/>
            <a:t>ד"וְיָשַׁבְת</a:t>
          </a:r>
          <a:r>
            <a:rPr lang="he-IL" dirty="0"/>
            <a:t>ָּ בָּהּ" </a:t>
          </a:r>
          <a:r>
            <a:rPr lang="he-IL" b="1" dirty="0"/>
            <a:t>בישיבת תענוג ואושר</a:t>
          </a:r>
          <a:r>
            <a:rPr lang="he-IL" dirty="0"/>
            <a:t>, וכמבואר </a:t>
          </a:r>
          <a:r>
            <a:rPr lang="he-IL" dirty="0" err="1"/>
            <a:t>בסוגיין</a:t>
          </a:r>
          <a:r>
            <a:rPr lang="he-IL" dirty="0"/>
            <a:t> סוף כתובות (קי"ב, ב) ברב אמי ורב אסי שחשו בישיבתם להיות שְׂבֵעים בטובה, ויזכהו ד' הטוב למלא שאיפתו הטהורה וקדושה..." </a:t>
          </a:r>
        </a:p>
        <a:p>
          <a:pPr rtl="1"/>
          <a:r>
            <a:rPr lang="he-IL" dirty="0"/>
            <a:t>(הרב </a:t>
          </a:r>
          <a:r>
            <a:rPr lang="he-IL" dirty="0" err="1"/>
            <a:t>מפונביז</a:t>
          </a:r>
          <a:r>
            <a:rPr lang="he-IL" dirty="0"/>
            <a:t> </a:t>
          </a:r>
          <a:r>
            <a:rPr lang="he-IL" dirty="0" err="1"/>
            <a:t>ח"ג</a:t>
          </a:r>
          <a:r>
            <a:rPr lang="he-IL" dirty="0"/>
            <a:t>, </a:t>
          </a:r>
          <a:r>
            <a:rPr lang="he-IL" dirty="0" err="1"/>
            <a:t>סורוסקי</a:t>
          </a:r>
          <a:r>
            <a:rPr lang="he-IL" dirty="0"/>
            <a:t> אהרן, פרק מ"ג).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ִהפסוק אומר בשיר השירים (ז, ז): "מַה יָּפִית וּמַה נָּעַמְתְּ </a:t>
          </a:r>
          <a:r>
            <a:rPr lang="he-IL" b="1" dirty="0"/>
            <a:t>אַהֲבָה בַּתַּעֲנוּגִים</a:t>
          </a:r>
          <a:r>
            <a:rPr lang="he-IL" dirty="0"/>
            <a:t>" כלומר, שהאהבה והקשר נוצרים ע"י התענוגים. הדרך להגיע לדביקות </a:t>
          </a:r>
          <a:r>
            <a:rPr lang="he-IL" dirty="0" err="1"/>
            <a:t>בהקב</a:t>
          </a:r>
          <a:r>
            <a:rPr lang="he-IL" dirty="0"/>
            <a:t>''ה – היא על ידי העונג על ה', ככתוב (ישעיהו נח, יד): "אָז תִּתְעַנַּג עַל יְיָ".</a:t>
          </a:r>
        </a:p>
        <a:p>
          <a:pPr rtl="1"/>
          <a:r>
            <a:rPr lang="he-IL" dirty="0"/>
            <a:t> זה כוונת הברכה "לֶאֱכוֹל מִפִּרְיָהּ וְלִשְֹבּוֹעַ מִטּוּבָהּ" בשביל להדבק ולאהוב דבר צריכים להתענג ממנו, </a:t>
          </a:r>
          <a:r>
            <a:rPr lang="he-IL" b="1" dirty="0"/>
            <a:t>התענוג מביא לדבקות</a:t>
          </a:r>
          <a:r>
            <a:rPr lang="he-IL" dirty="0"/>
            <a:t>.</a:t>
          </a:r>
        </a:p>
        <a:p>
          <a:pPr rtl="1"/>
          <a:r>
            <a:rPr lang="he-IL" dirty="0"/>
            <a:t>אחד מהדרכים להידבק בא"י היא ע"י התענוג הגשמי של הגוף מארץ ישראל ופירותיה. משום כך התורה מייחסת חשיבות למעלתם של פירות הארץ.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"וָאָבִיא אֶתְכֶם אֶל אֶרֶץ הַכַּרְמֶל לֶאֱכֹל פִּרְיָהּ וְטוּבָהּ" (ירמיהו ב, ז), וחז"ל תקנו לנו בברכת מעין שלוש להודות על: "אֶרֶץ חֶמְדָּה טוֹבָה וּרְחָבָה שֶׁרָצִיתָ וְהִנְחַלְתָּ לַאֲבוֹתֵינוּ לֶאֱכֹל מִפִּרְיָהּ </a:t>
          </a:r>
          <a:r>
            <a:rPr lang="he-IL" b="1" dirty="0"/>
            <a:t>וְלִשְֹבּוֹעַ מִטּוּבָהּ</a:t>
          </a:r>
          <a:r>
            <a:rPr lang="he-IL" dirty="0"/>
            <a:t>". </a:t>
          </a:r>
          <a:r>
            <a:rPr lang="he-IL" dirty="0" err="1"/>
            <a:t>דהינו</a:t>
          </a:r>
          <a:r>
            <a:rPr lang="he-IL" dirty="0"/>
            <a:t> מטוב ארץ ישראל.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רש"י: "חמרא </a:t>
          </a:r>
          <a:r>
            <a:rPr lang="he-IL" dirty="0" err="1"/>
            <a:t>דפרוגיתא</a:t>
          </a:r>
          <a:r>
            <a:rPr lang="he-IL" dirty="0"/>
            <a:t> - שם מדינה שיינה משובח. קפחו עשרת השבטים - שהיו בעלי הנאה, ועסוקים בכך, </a:t>
          </a:r>
          <a:r>
            <a:rPr lang="he-IL" b="1" dirty="0"/>
            <a:t>ולא היו עוסקים בתורה, ויצאו לתרבות רעה</a:t>
          </a:r>
          <a:r>
            <a:rPr lang="he-IL" dirty="0"/>
            <a:t>. להתם - </a:t>
          </a:r>
          <a:r>
            <a:rPr lang="he-IL" dirty="0" err="1"/>
            <a:t>לפורגיתא</a:t>
          </a:r>
          <a:r>
            <a:rPr lang="he-IL" dirty="0"/>
            <a:t> </a:t>
          </a:r>
          <a:r>
            <a:rPr lang="he-IL" dirty="0" err="1"/>
            <a:t>ודיומסית</a:t>
          </a:r>
          <a:r>
            <a:rPr lang="he-IL" dirty="0"/>
            <a:t>. </a:t>
          </a:r>
          <a:r>
            <a:rPr lang="he-IL" dirty="0" err="1"/>
            <a:t>אימשיך</a:t>
          </a:r>
          <a:r>
            <a:rPr lang="he-IL" dirty="0"/>
            <a:t> </a:t>
          </a:r>
          <a:r>
            <a:rPr lang="he-IL" dirty="0" err="1"/>
            <a:t>בתרייהו</a:t>
          </a:r>
          <a:r>
            <a:rPr lang="he-IL" dirty="0"/>
            <a:t> - אחר היין והרחיצה. איעקר תלמודיה - נעקר תלמודו ושכחו".</a:t>
          </a:r>
        </a:p>
        <a:p>
          <a:pPr rtl="1"/>
          <a:r>
            <a:rPr lang="he-IL" b="0" i="0" dirty="0"/>
            <a:t>רבי אלעזר היה גדול תלמידיו של רבי יוחנן בן זכאי (</a:t>
          </a:r>
          <a:r>
            <a:rPr lang="he-IL" b="1" i="0" dirty="0">
              <a:hlinkClick xmlns:r="http://schemas.openxmlformats.org/officeDocument/2006/relationships" r:id="rId1"/>
            </a:rPr>
            <a:t>אבות ב' ח'</a:t>
          </a:r>
          <a:r>
            <a:rPr lang="he-IL" b="0" i="0" dirty="0"/>
            <a:t>), בקיא במעשה מרכבה (</a:t>
          </a:r>
          <a:r>
            <a:rPr lang="he-IL" b="1" i="0" dirty="0">
              <a:hlinkClick xmlns:r="http://schemas.openxmlformats.org/officeDocument/2006/relationships" r:id="rId2"/>
            </a:rPr>
            <a:t>חגיגה י"ד</a:t>
          </a:r>
          <a:r>
            <a:rPr lang="he-IL" b="0" i="0" dirty="0"/>
            <a:t>), ולמרות זאת אין לנו אף משנה של הלכה בשמו, מפני שהוא נמשך בעצת אשתו אחר הנאות חומריות ושכח כל תלמודו (</a:t>
          </a:r>
          <a:r>
            <a:rPr lang="he-IL" b="1" i="0" dirty="0">
              <a:hlinkClick xmlns:r="http://schemas.openxmlformats.org/officeDocument/2006/relationships" r:id="rId3"/>
            </a:rPr>
            <a:t>שבת קמ"ז</a:t>
          </a:r>
          <a:r>
            <a:rPr lang="he-IL" b="0" i="0" dirty="0"/>
            <a:t>).</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err="1"/>
            <a:t>אע</a:t>
          </a:r>
          <a:r>
            <a:rPr lang="he-IL" dirty="0"/>
            <a:t>''פ שכתבנו שדבר טוב הוא שינעם לאדם ישיבת הארץ, יזהר שלא ימשך אחר תענוגי העולם הזה, ויעזוב את התורה, שזה קיפח את עשרת השבטים.</a:t>
          </a:r>
          <a:endParaRPr lang="en-US" dirty="0"/>
        </a:p>
        <a:p>
          <a:pPr rtl="1"/>
          <a:r>
            <a:rPr lang="he-IL" dirty="0"/>
            <a:t>כמו שאמרו (שבת </a:t>
          </a:r>
          <a:r>
            <a:rPr lang="he-IL" dirty="0" err="1"/>
            <a:t>קמז</a:t>
          </a:r>
          <a:r>
            <a:rPr lang="he-IL" dirty="0"/>
            <a:t>, ב): "אמר רבי חלבו: חמרא </a:t>
          </a:r>
          <a:r>
            <a:rPr lang="he-IL" dirty="0" err="1"/>
            <a:t>דפרוגייתא</a:t>
          </a:r>
          <a:r>
            <a:rPr lang="he-IL" dirty="0"/>
            <a:t> </a:t>
          </a:r>
          <a:r>
            <a:rPr lang="he-IL" dirty="0" err="1"/>
            <a:t>ומיא</a:t>
          </a:r>
          <a:r>
            <a:rPr lang="he-IL" dirty="0"/>
            <a:t> </a:t>
          </a:r>
          <a:r>
            <a:rPr lang="he-IL" dirty="0" err="1"/>
            <a:t>דדיומסת</a:t>
          </a:r>
          <a:r>
            <a:rPr lang="he-IL" dirty="0"/>
            <a:t> קיפחו עשרת השבטים מישראל. רבי אלעזר בן ערך איקלע להתם, </a:t>
          </a:r>
          <a:r>
            <a:rPr lang="he-IL" dirty="0" err="1"/>
            <a:t>אימשיך</a:t>
          </a:r>
          <a:r>
            <a:rPr lang="he-IL" dirty="0"/>
            <a:t> </a:t>
          </a:r>
          <a:r>
            <a:rPr lang="he-IL" dirty="0" err="1"/>
            <a:t>בתרייהו</a:t>
          </a:r>
          <a:r>
            <a:rPr lang="he-IL" dirty="0"/>
            <a:t> איעקר תלמודיה".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שאמנם זהו מברכותיה של הארץ לבנות בתים טובים ורחבים, רק שהתורה אמרה שצריכים להיזהר בטובה, להכיר טובה לנותן הטובה כדאי שלא ירום לבבנו ונשכח אותו יתברך.</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כמו שכתבה התורה (דברים ח' י'-י"ד): "כִּי ה' </a:t>
          </a:r>
          <a:r>
            <a:rPr lang="he-IL" dirty="0" err="1"/>
            <a:t>אֱלֹקֶיך</a:t>
          </a:r>
          <a:r>
            <a:rPr lang="he-IL" dirty="0"/>
            <a:t>ָ אֶל אֶרֶץ טוֹבָה אֶרֶץ נַחֲלֵי מָיִם עֲיָנֹת </a:t>
          </a:r>
          <a:r>
            <a:rPr lang="he-IL" dirty="0" err="1"/>
            <a:t>וּתְהֹמֹת</a:t>
          </a:r>
          <a:r>
            <a:rPr lang="he-IL" dirty="0"/>
            <a:t> יֹצְאִים בַּבִּקְעָה וּבָהָר... וְאָכַלְתָּ וְשָֹבָעְתָּ וּבֵרַכְתָּ אֶת יי' </a:t>
          </a:r>
          <a:r>
            <a:rPr lang="he-IL" dirty="0" err="1"/>
            <a:t>אֱלֹקֶיך</a:t>
          </a:r>
          <a:r>
            <a:rPr lang="he-IL" dirty="0"/>
            <a:t>ָ עַל הָאָרֶץ הַטֹּבָה אֲשֶׁר נָתַן לָךְ... </a:t>
          </a:r>
        </a:p>
        <a:p>
          <a:pPr rtl="1"/>
          <a:r>
            <a:rPr lang="he-IL" dirty="0"/>
            <a:t>ּפֶן תֹּאכַל וְשָֹבָעְתָּ </a:t>
          </a:r>
          <a:r>
            <a:rPr lang="he-IL" b="1" dirty="0"/>
            <a:t>וּבָתִּים </a:t>
          </a:r>
          <a:r>
            <a:rPr lang="he-IL" b="1" dirty="0" err="1"/>
            <a:t>טֹבִים</a:t>
          </a:r>
          <a:r>
            <a:rPr lang="he-IL" b="1" dirty="0"/>
            <a:t> תִּבְנֶה וְיָשָׁבְתָּ.</a:t>
          </a:r>
          <a:r>
            <a:rPr lang="he-IL" dirty="0"/>
            <a:t> </a:t>
          </a:r>
          <a:r>
            <a:rPr lang="he-IL" dirty="0" err="1"/>
            <a:t>וּבְקָרְך</a:t>
          </a:r>
          <a:r>
            <a:rPr lang="he-IL" dirty="0"/>
            <a:t>ָ וְצֹאנְךָ </a:t>
          </a:r>
          <a:r>
            <a:rPr lang="he-IL" dirty="0" err="1"/>
            <a:t>יִרְבְּיֻן</a:t>
          </a:r>
          <a:r>
            <a:rPr lang="he-IL" dirty="0"/>
            <a:t> וְכֶסֶף וְזָהָב יִרְבֶּה לָּךְ וְכֹל אֲשֶׁר לְךָ יִרְבֶּה. וְרָם לְבָבֶךָ וְשָׁכַחְתָּ אֶת ה' </a:t>
          </a:r>
          <a:r>
            <a:rPr lang="he-IL" dirty="0" err="1"/>
            <a:t>אֱלֹקֶיך</a:t>
          </a:r>
          <a:r>
            <a:rPr lang="he-IL" dirty="0"/>
            <a:t>ָ...".</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וכן כתב בשער המצות פרשת עקב וז"ל ודע כי צריך האדם </a:t>
          </a:r>
          <a:r>
            <a:rPr lang="he-IL" dirty="0" err="1"/>
            <a:t>להזהר</a:t>
          </a:r>
          <a:r>
            <a:rPr lang="he-IL" dirty="0"/>
            <a:t> בתכלית בברכות הנהנין כי גוף האדם נהנה מהן ומתקדש בברכות אלו וכמו שנאמר ותורתך בתוך מעי וגורם שפע עליון באדם עכ"ל.</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וז"ל שער רוח הקודש דף ט' ע"ב, אמר לי מורי ז"ל כי עיקר השגת האדם אל רוח הקודש תלויה על ידי כוונת האדם וזהירות בכל ברכות הנהנין, לפי שעל ידם מתבטל </a:t>
          </a:r>
          <a:r>
            <a:rPr lang="he-IL" dirty="0" err="1"/>
            <a:t>כח</a:t>
          </a:r>
          <a:r>
            <a:rPr lang="he-IL" dirty="0"/>
            <a:t> אותם הקליפות הנאחזות במאכלים החומריים </a:t>
          </a:r>
          <a:r>
            <a:rPr lang="he-IL" dirty="0" err="1"/>
            <a:t>ומתדבקים</a:t>
          </a:r>
          <a:r>
            <a:rPr lang="he-IL" dirty="0"/>
            <a:t> בהם באדם האוכל אותם, ועל ידי הברכות שעליהם הנאמרות בכוונה הוא מסיר מהם הקליפות ההם ומזכך החומר שלו ונעשה זך ומוכן לקבל קדושה, והזהירני מאד בזה עכ"ל.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כתב הרב אברהם אזולאי (סבו של </a:t>
          </a:r>
          <a:r>
            <a:rPr lang="he-IL" b="0" i="0" dirty="0" err="1"/>
            <a:t>החיד"א</a:t>
          </a:r>
          <a:r>
            <a:rPr lang="he-IL" b="0" i="0" dirty="0"/>
            <a:t>) בספרו חסד לאברהם:</a:t>
          </a:r>
        </a:p>
        <a:p>
          <a:pPr rtl="1"/>
          <a:r>
            <a:rPr lang="he-IL" b="0" i="0" dirty="0"/>
            <a:t>יש להקשות, למה בארץ ישראל יגרע ממנו המן הרוחני? </a:t>
          </a:r>
        </a:p>
        <a:p>
          <a:pPr rtl="1"/>
          <a:r>
            <a:rPr lang="he-IL" b="0" i="0" dirty="0"/>
            <a:t>ויש לומר כי הטעם לזה הוא כי במדבר אין פירותיהם כדאי לקבל את רוחניותה של הקדושה, כי אין גוף טמא נעשה כלי לקבל רוחניות הקדושה, ואם הייתה הקדושה היא בפירותיהם ובמזונותיהם היה </a:t>
          </a:r>
          <a:r>
            <a:rPr lang="he-IL" b="0" i="0" dirty="0" err="1"/>
            <a:t>הכל</a:t>
          </a:r>
          <a:r>
            <a:rPr lang="he-IL" b="0" i="0" dirty="0"/>
            <a:t> ניתן בלי קדושה חלילה, וזה אינו עניין כלל, ועל כן נתן להם הקב"ה המן מן השמים. אמנם פירות ארץ ישראל הם על ידי הקדושה, ואותן הרוחניות שהיה ראוי אל המן נתלבש בפירות הקדושים ההם, ועל כן לא היה מן בארץ ישראל כי אם במדבר.</a:t>
          </a:r>
          <a:endParaRPr lang="he-IL" dirty="0"/>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050" dirty="0"/>
            <a:t>נפש החיים שער א – חטא הדעת </a:t>
          </a:r>
          <a:r>
            <a:rPr lang="he-IL" sz="1050" dirty="0" err="1"/>
            <a:t>עירבוב</a:t>
          </a:r>
          <a:r>
            <a:rPr lang="he-IL" sz="1050" dirty="0"/>
            <a:t> טוב ורע</a:t>
          </a:r>
        </a:p>
        <a:p>
          <a:pPr rtl="1"/>
          <a:r>
            <a:rPr lang="he-IL" sz="1050" dirty="0" err="1"/>
            <a:t>והענין</a:t>
          </a:r>
          <a:r>
            <a:rPr lang="he-IL" sz="1050" dirty="0"/>
            <a:t> כי קודם החטא. עם כי ודאי שהיה בעל בחירה גמור להטות עצמו לכל אשר יחפוץ להטיב או להיפך ח"ו. כי זה תכלית כוונת כלל הבריאה. וגם כי הרי אח"כ חטא. אמנם לא שהיה ענין בחירתו מחמת </a:t>
          </a:r>
          <a:r>
            <a:rPr lang="he-IL" sz="1050" dirty="0" err="1"/>
            <a:t>שכחות</a:t>
          </a:r>
          <a:r>
            <a:rPr lang="he-IL" sz="1050" dirty="0"/>
            <a:t> הרע היו כלולים בתוכו. כי הוא היה אדם ישר לגמרי כלול רק מסדרי כחות הקדושה לבד. וכל </a:t>
          </a:r>
          <a:r>
            <a:rPr lang="he-IL" sz="1050" dirty="0" err="1"/>
            <a:t>עניניו</a:t>
          </a:r>
          <a:r>
            <a:rPr lang="he-IL" sz="1050" dirty="0"/>
            <a:t> היו כולם ישרים קדושים ומזוככים טוב גמור. בלי שום עירוב ונטי' לצד ההיפך כלל. וכחות הרע היו עומדים לצד וענין בפ"ע חוץ ממנו. והיה בעל בחירה </a:t>
          </a:r>
          <a:r>
            <a:rPr lang="he-IL" sz="1050" dirty="0" err="1"/>
            <a:t>ליכנס</a:t>
          </a:r>
          <a:r>
            <a:rPr lang="he-IL" sz="1050" dirty="0"/>
            <a:t> אל כחות הרע ח"ו כמו שהאדם הוא בעל בחירה </a:t>
          </a:r>
          <a:r>
            <a:rPr lang="he-IL" sz="1050" dirty="0" err="1"/>
            <a:t>ליכנס</a:t>
          </a:r>
          <a:r>
            <a:rPr lang="he-IL" sz="1050" dirty="0"/>
            <a:t> אל תוך האש. לכן כשרצה </a:t>
          </a:r>
          <a:r>
            <a:rPr lang="he-IL" sz="1050" dirty="0" err="1"/>
            <a:t>הס"א</a:t>
          </a:r>
          <a:r>
            <a:rPr lang="he-IL" sz="1050" dirty="0"/>
            <a:t> להחטיאו הוצרך הנחש לבא מבחוץ לפתוח. </a:t>
          </a:r>
        </a:p>
        <a:p>
          <a:pPr rtl="1"/>
          <a:r>
            <a:rPr lang="he-IL" sz="1050" dirty="0"/>
            <a:t>לא כמו שהוא עתה שהיצר המפתה את האדם הוא בתוך האדם עצמו. ומתדמה </a:t>
          </a:r>
          <a:r>
            <a:rPr lang="he-IL" sz="1050" dirty="0" err="1"/>
            <a:t>להאדם</a:t>
          </a:r>
          <a:r>
            <a:rPr lang="he-IL" sz="1050" dirty="0"/>
            <a:t> שהוא עצמו הוא הרוצה ונמשך לעשות </a:t>
          </a:r>
          <a:r>
            <a:rPr lang="he-IL" sz="1050" dirty="0" err="1"/>
            <a:t>העון</a:t>
          </a:r>
          <a:r>
            <a:rPr lang="he-IL" sz="1050" dirty="0"/>
            <a:t> ולא שאחר חוץ ממנו מפתהו. ובחטאו שנמשך אחר </a:t>
          </a:r>
          <a:r>
            <a:rPr lang="he-IL" sz="1050" dirty="0" err="1"/>
            <a:t>פתוי</a:t>
          </a:r>
          <a:r>
            <a:rPr lang="he-IL" sz="1050" dirty="0"/>
            <a:t> </a:t>
          </a:r>
          <a:r>
            <a:rPr lang="he-IL" sz="1050" dirty="0" err="1"/>
            <a:t>הס"א</a:t>
          </a:r>
          <a:r>
            <a:rPr lang="he-IL" sz="1050" dirty="0"/>
            <a:t>. אז </a:t>
          </a:r>
          <a:r>
            <a:rPr lang="he-IL" sz="1050" dirty="0" err="1"/>
            <a:t>נתערבו</a:t>
          </a:r>
          <a:r>
            <a:rPr lang="he-IL" sz="1050" dirty="0"/>
            <a:t> </a:t>
          </a:r>
          <a:r>
            <a:rPr lang="he-IL" sz="1050" dirty="0" err="1"/>
            <a:t>הכחות</a:t>
          </a:r>
          <a:r>
            <a:rPr lang="he-IL" sz="1050" dirty="0"/>
            <a:t> הרע בתוכו ממש. וכן </a:t>
          </a:r>
          <a:r>
            <a:rPr lang="he-IL" sz="1050" dirty="0" err="1"/>
            <a:t>בהעולמות</a:t>
          </a:r>
          <a:r>
            <a:rPr lang="he-IL" sz="1050" dirty="0"/>
            <a:t>. וזהו עץ הדעת </a:t>
          </a:r>
          <a:r>
            <a:rPr lang="he-IL" sz="1050" dirty="0" err="1"/>
            <a:t>טו"ר</a:t>
          </a:r>
          <a:r>
            <a:rPr lang="he-IL" sz="1050" dirty="0"/>
            <a:t>. </a:t>
          </a:r>
          <a:r>
            <a:rPr lang="he-IL" sz="1050" dirty="0" err="1"/>
            <a:t>שנתחברו</a:t>
          </a:r>
          <a:r>
            <a:rPr lang="he-IL" sz="1050" dirty="0"/>
            <a:t> </a:t>
          </a:r>
          <a:r>
            <a:rPr lang="he-IL" sz="1050" dirty="0" err="1"/>
            <a:t>ונתערבו</a:t>
          </a:r>
          <a:r>
            <a:rPr lang="he-IL" sz="1050" dirty="0"/>
            <a:t> בתוכו </a:t>
          </a:r>
          <a:r>
            <a:rPr lang="he-IL" sz="1050" dirty="0" err="1"/>
            <a:t>ובהעולמות</a:t>
          </a:r>
          <a:r>
            <a:rPr lang="he-IL" sz="1050" dirty="0"/>
            <a:t> הטוב והרע יחד זה בתוך זה ממש. כי דעת פי' התחברות כידוע.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כתוב במדרש </a:t>
          </a:r>
          <a:r>
            <a:rPr lang="he-IL" dirty="0" err="1"/>
            <a:t>תנחומא</a:t>
          </a:r>
          <a:r>
            <a:rPr lang="he-IL" dirty="0"/>
            <a:t> (נשא סימן כד) בשעה שברא הקדוש ברוך הוא העולם, </a:t>
          </a:r>
          <a:r>
            <a:rPr lang="he-IL" dirty="0" err="1"/>
            <a:t>התאוה</a:t>
          </a:r>
          <a:r>
            <a:rPr lang="he-IL" dirty="0"/>
            <a:t> שיהא לו דירה בתחתונים, כשם שיש לו בעליונים, קרא את אדם </a:t>
          </a:r>
          <a:r>
            <a:rPr lang="he-IL" dirty="0" err="1"/>
            <a:t>וצוהו</a:t>
          </a:r>
          <a:r>
            <a:rPr lang="he-IL" dirty="0"/>
            <a:t> ואמר לו מכל עץ הגן אכול תאכל, ומעץ הדעת טוב ורע לא תאכל ממנו, ועבר על ציוויו, א"ל הקדוש ברוך הוא כך </a:t>
          </a:r>
          <a:r>
            <a:rPr lang="he-IL" dirty="0" err="1"/>
            <a:t>נתאויתי</a:t>
          </a:r>
          <a:r>
            <a:rPr lang="he-IL" dirty="0"/>
            <a:t>, כשם שיש לי דירה בעליונים, כך יהא לי בתחתונים, ודבר אחד </a:t>
          </a:r>
          <a:r>
            <a:rPr lang="he-IL" dirty="0" err="1"/>
            <a:t>צויתי</a:t>
          </a:r>
          <a:r>
            <a:rPr lang="he-IL" dirty="0"/>
            <a:t> אותך, ולא שמרת אותו, מיד סילק הקדוש ברוך הוא שכינתו לרקיע ... עמד משה והוריד את השכינה, אימתי כשהוקם המשכן, אמר הקדוש ברוך הוא באתי לגני אחותי כלה לדבר שהייתי </a:t>
          </a:r>
          <a:r>
            <a:rPr lang="he-IL" dirty="0" err="1"/>
            <a:t>מתאוה</a:t>
          </a:r>
          <a:r>
            <a:rPr lang="he-IL" dirty="0"/>
            <a:t> לי, וזה הוא ויהי ביום כלות משה.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1500" dirty="0"/>
            <a:t>כתב הרמב"ם </a:t>
          </a:r>
          <a:r>
            <a:rPr lang="he-IL" sz="500" dirty="0"/>
            <a:t>(הלכות מעשה </a:t>
          </a:r>
          <a:r>
            <a:rPr lang="he-IL" sz="500" dirty="0" err="1"/>
            <a:t>הקרבנות</a:t>
          </a:r>
          <a:r>
            <a:rPr lang="he-IL" sz="500" dirty="0"/>
            <a:t> פרק ג) </a:t>
          </a:r>
          <a:r>
            <a:rPr lang="he-IL" sz="1500" dirty="0" err="1"/>
            <a:t>נכרי</a:t>
          </a:r>
          <a:r>
            <a:rPr lang="he-IL" sz="1500" dirty="0"/>
            <a:t> שהביא שלמים </a:t>
          </a:r>
          <a:r>
            <a:rPr lang="he-IL" sz="1500" dirty="0" err="1"/>
            <a:t>מקריבין</a:t>
          </a:r>
          <a:r>
            <a:rPr lang="he-IL" sz="1500" dirty="0"/>
            <a:t> אותן עולות </a:t>
          </a:r>
          <a:r>
            <a:rPr lang="he-IL" sz="1500" dirty="0" err="1"/>
            <a:t>שהעכו"ם</a:t>
          </a:r>
          <a:r>
            <a:rPr lang="he-IL" sz="1500" dirty="0"/>
            <a:t> לבו לשמים, </a:t>
          </a:r>
        </a:p>
        <a:p>
          <a:pPr rtl="1"/>
          <a:r>
            <a:rPr lang="he-IL" sz="1500" dirty="0"/>
            <a:t>אם </a:t>
          </a:r>
          <a:r>
            <a:rPr lang="he-IL" sz="1500" dirty="0" err="1"/>
            <a:t>העכו''ם</a:t>
          </a:r>
          <a:r>
            <a:rPr lang="he-IL" sz="1500" dirty="0"/>
            <a:t> לבו לשמים מדוע לא מקריבים את קורבנו שלמים כבקשתו?</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גוי יכול להביא קרבן עולה ולא קרבן שלמים, משום שגוי יכול להיות כולו לה', אבל </a:t>
          </a:r>
          <a:r>
            <a:rPr lang="he-IL" b="1" dirty="0"/>
            <a:t>לאכול</a:t>
          </a:r>
          <a:r>
            <a:rPr lang="he-IL" dirty="0"/>
            <a:t> ולחשוב לשם שמים זה אצל גוי לא שייך, </a:t>
          </a:r>
        </a:p>
        <a:p>
          <a:pPr rtl="1"/>
          <a:r>
            <a:rPr lang="he-IL" dirty="0"/>
            <a:t>לכן כהני דת שלהם לא מתחתנים משום שלא שייך </a:t>
          </a:r>
          <a:r>
            <a:rPr lang="he-IL" dirty="0" err="1"/>
            <a:t>אצלהם</a:t>
          </a:r>
          <a:r>
            <a:rPr lang="he-IL" dirty="0"/>
            <a:t> קדושה עם גשמיות.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err="1"/>
            <a:t>הקב''ה</a:t>
          </a:r>
          <a:r>
            <a:rPr lang="he-IL" dirty="0"/>
            <a:t> מתאווה דווקא </a:t>
          </a:r>
          <a:r>
            <a:rPr lang="he-IL" dirty="0" err="1"/>
            <a:t>בעוה</a:t>
          </a:r>
          <a:r>
            <a:rPr lang="he-IL" dirty="0"/>
            <a:t>''ז הקטן והשפל להשרות שכינתו מדוע? משום עיקר כבודו של </a:t>
          </a:r>
          <a:r>
            <a:rPr lang="he-IL" dirty="0" err="1"/>
            <a:t>הקב''ה</a:t>
          </a:r>
          <a:r>
            <a:rPr lang="he-IL" dirty="0"/>
            <a:t> לקחת את הדבר השפל ואיתו להגיע לקרבת ה'. לקחת שפלות ואותה לקדש. </a:t>
          </a:r>
          <a:endParaRPr lang="en-US" dirty="0"/>
        </a:p>
        <a:p>
          <a:pPr rtl="1"/>
          <a:r>
            <a:rPr lang="he-IL" dirty="0"/>
            <a:t>שנברא האדם לקח </a:t>
          </a:r>
          <a:r>
            <a:rPr lang="he-IL" dirty="0" err="1"/>
            <a:t>הקב''ה</a:t>
          </a:r>
          <a:r>
            <a:rPr lang="he-IL" dirty="0"/>
            <a:t> גוף חומרי, גוף האדם כגוף הוא גוף של </a:t>
          </a:r>
          <a:r>
            <a:rPr lang="he-IL" dirty="0" err="1"/>
            <a:t>בע</a:t>
          </a:r>
          <a:r>
            <a:rPr lang="he-IL" dirty="0"/>
            <a:t>''ח מלא תאוות ועוד, ולעומת זאת נשמה אלוקית חלק </a:t>
          </a:r>
          <a:r>
            <a:rPr lang="he-IL" dirty="0" err="1"/>
            <a:t>אלוקה</a:t>
          </a:r>
          <a:r>
            <a:rPr lang="he-IL" dirty="0"/>
            <a:t> ממעל, מהו צירוף זה?  </a:t>
          </a:r>
        </a:p>
        <a:p>
          <a:pPr rtl="1"/>
          <a:r>
            <a:rPr lang="he-IL" dirty="0"/>
            <a:t>לקחת את הגשם ולקדש אותו. לא להרוג את הגוף אלא לקדש אותו. ואחרי שהוא נהיה קדוש תחזור אליו הנשמה לעתיד לבוא כמו שאומרים ועתה עתיד </a:t>
          </a:r>
          <a:r>
            <a:rPr lang="he-IL" dirty="0" err="1"/>
            <a:t>ליטלה</a:t>
          </a:r>
          <a:r>
            <a:rPr lang="he-IL" dirty="0"/>
            <a:t> ממני ולהחזירה בי לעתיד לבוא.</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לפיכך בא הכתוב, אחרי שפרט האיסורים שאסר אותם לגמרי, </a:t>
          </a:r>
          <a:r>
            <a:rPr lang="he-IL" dirty="0" err="1"/>
            <a:t>וצוה</a:t>
          </a:r>
          <a:r>
            <a:rPr lang="he-IL" dirty="0"/>
            <a:t> בדבר כללי שנהיה פרושים מן המותרות</a:t>
          </a:r>
          <a:r>
            <a:rPr lang="en-US" dirty="0"/>
            <a:t>.</a:t>
          </a:r>
          <a:br>
            <a:rPr lang="en-US" dirty="0"/>
          </a:br>
          <a:r>
            <a:rPr lang="he-IL" dirty="0"/>
            <a:t>ימעט במשגל, </a:t>
          </a:r>
          <a:r>
            <a:rPr lang="he-IL" dirty="0" err="1"/>
            <a:t>כענין</a:t>
          </a:r>
          <a:r>
            <a:rPr lang="he-IL" dirty="0"/>
            <a:t> שאמרו (ברכות </a:t>
          </a:r>
          <a:r>
            <a:rPr lang="he-IL" dirty="0" err="1"/>
            <a:t>כב</a:t>
          </a:r>
          <a:r>
            <a:rPr lang="he-IL" dirty="0"/>
            <a:t> א) שלא יהיו תלמידי חכמים </a:t>
          </a:r>
          <a:r>
            <a:rPr lang="he-IL" dirty="0" err="1"/>
            <a:t>מצויין</a:t>
          </a:r>
          <a:r>
            <a:rPr lang="he-IL" dirty="0"/>
            <a:t> אצל נשותיהן </a:t>
          </a:r>
          <a:r>
            <a:rPr lang="he-IL" dirty="0" err="1"/>
            <a:t>כתרנגולין</a:t>
          </a:r>
          <a:r>
            <a:rPr lang="he-IL" dirty="0"/>
            <a:t>, ולא ישמש אלא כפי הצריך בקיום </a:t>
          </a:r>
          <a:r>
            <a:rPr lang="he-IL" dirty="0" err="1"/>
            <a:t>המצוה</a:t>
          </a:r>
          <a:r>
            <a:rPr lang="he-IL" dirty="0"/>
            <a:t> ממנו.</a:t>
          </a:r>
          <a:br>
            <a:rPr lang="en-US" dirty="0"/>
          </a:br>
          <a:r>
            <a:rPr lang="he-IL" dirty="0"/>
            <a:t>ויקדש עצמו מן היין במיעוטו, כמו שקרא הכתוב (במדבר ו ה) הנזיר קדוש,</a:t>
          </a:r>
          <a:br>
            <a:rPr lang="en-US" dirty="0"/>
          </a:br>
          <a:r>
            <a:rPr lang="he-IL" dirty="0"/>
            <a:t>ויזכור הרעות הנזכרות ממנו בתורה בנח ובלוט.</a:t>
          </a:r>
          <a:br>
            <a:rPr lang="en-US" dirty="0"/>
          </a:br>
          <a:r>
            <a:rPr lang="he-IL" dirty="0"/>
            <a:t>וכן יפריש עצמו מן הטומאה, אף על פי שלא הוזהרנו ממנה בתורה,</a:t>
          </a:r>
          <a:br>
            <a:rPr lang="en-US" dirty="0"/>
          </a:br>
          <a:r>
            <a:rPr lang="he-IL" dirty="0" err="1"/>
            <a:t>כענין</a:t>
          </a:r>
          <a:r>
            <a:rPr lang="he-IL" dirty="0"/>
            <a:t> שהזכירו (חגיגה </a:t>
          </a:r>
          <a:r>
            <a:rPr lang="he-IL" dirty="0" err="1"/>
            <a:t>יח</a:t>
          </a:r>
          <a:r>
            <a:rPr lang="he-IL" dirty="0"/>
            <a:t> ב) בגדי עם הארץ מדרס לפרושים, וכמו שנקרא הנזיר קדוש (במדבר ו ח) בשמרו מטומאת המת גם כן.</a:t>
          </a:r>
        </a:p>
        <a:p>
          <a:pPr rtl="1"/>
          <a:r>
            <a:rPr lang="he-IL" dirty="0"/>
            <a:t>וגם ישמור פיו ולשונו </a:t>
          </a:r>
          <a:r>
            <a:rPr lang="he-IL" dirty="0" err="1"/>
            <a:t>מהתגאל</a:t>
          </a:r>
          <a:r>
            <a:rPr lang="he-IL" dirty="0"/>
            <a:t> </a:t>
          </a:r>
          <a:r>
            <a:rPr lang="he-IL" dirty="0" err="1"/>
            <a:t>ברבוי</a:t>
          </a:r>
          <a:r>
            <a:rPr lang="he-IL" dirty="0"/>
            <a:t> האכילה הגסה ומן הדבור הנמאס</a:t>
          </a:r>
          <a:r>
            <a:rPr lang="en-US" dirty="0"/>
            <a:t>,</a:t>
          </a:r>
          <a:r>
            <a:rPr lang="he-IL" dirty="0"/>
            <a:t> </a:t>
          </a:r>
          <a:r>
            <a:rPr lang="he-IL" dirty="0" err="1"/>
            <a:t>כענין</a:t>
          </a:r>
          <a:r>
            <a:rPr lang="he-IL" dirty="0"/>
            <a:t> שהזכיר הכתוב וכל פה דובר נבלה, ויקדש עצמו בזה עד שיגיע לפרישות</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highlight>
                <a:srgbClr val="00FFFF"/>
              </a:highlight>
            </a:rPr>
            <a:t>רמב"ן ויקרא (פרשת קדושים) </a:t>
          </a:r>
          <a:br>
            <a:rPr lang="en-US" dirty="0"/>
          </a:br>
          <a:r>
            <a:rPr lang="he-IL" dirty="0"/>
            <a:t>ולפי דעתי אין הפרישות הזו לפרוש מן העריות כדברי הרב,</a:t>
          </a:r>
          <a:br>
            <a:rPr lang="en-US" dirty="0"/>
          </a:br>
          <a:r>
            <a:rPr lang="he-IL" dirty="0"/>
            <a:t>אבל הפרישות היא המוזכרת בכל מקום בתלמוד, שבעליה נקראים פרושים:</a:t>
          </a:r>
          <a:br>
            <a:rPr lang="en-US" dirty="0"/>
          </a:br>
          <a:r>
            <a:rPr lang="he-IL" dirty="0" err="1"/>
            <a:t>והענין</a:t>
          </a:r>
          <a:r>
            <a:rPr lang="he-IL" dirty="0"/>
            <a:t> כי התורה הזהירה בעריות ובמאכלים האסורים והתירה הביאה איש באשתו ואכילת הבשר והיין,</a:t>
          </a:r>
          <a:br>
            <a:rPr lang="en-US" dirty="0"/>
          </a:br>
          <a:r>
            <a:rPr lang="he-IL" dirty="0"/>
            <a:t>א"כ ימצא בעל </a:t>
          </a:r>
          <a:r>
            <a:rPr lang="he-IL" dirty="0" err="1"/>
            <a:t>התאוה</a:t>
          </a:r>
          <a:r>
            <a:rPr lang="he-IL" dirty="0"/>
            <a:t> מקום להיות שטוף </a:t>
          </a:r>
          <a:r>
            <a:rPr lang="he-IL" dirty="0" err="1"/>
            <a:t>בזמת</a:t>
          </a:r>
          <a:r>
            <a:rPr lang="he-IL" dirty="0"/>
            <a:t> אשתו או נשיו הרבות, ולהיות בסובאי יין בזוללי בשר למו,</a:t>
          </a:r>
          <a:br>
            <a:rPr lang="en-US" dirty="0"/>
          </a:br>
          <a:r>
            <a:rPr lang="he-IL" dirty="0"/>
            <a:t>וידבר כרצונו בכל הנבלות, שלא הוזכר איסור זה בתורה, </a:t>
          </a:r>
          <a:r>
            <a:rPr lang="he-IL" dirty="0">
              <a:highlight>
                <a:srgbClr val="00FFFF"/>
              </a:highlight>
            </a:rPr>
            <a:t>והנה יהיה נבל ברשות התורה:</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יש כאן ענין נוסף. מי שמרגיל את עצמו להנות מתענוגים ריקים ורדודים, לא רק שהוא לא יוכל לחיות חיים מאושרים בעולם הזה, אלא יש כאן עוד דבר עצום שהוא מפסיד.</a:t>
          </a:r>
        </a:p>
        <a:p>
          <a:pPr rtl="1"/>
          <a:r>
            <a:rPr lang="he-IL" dirty="0"/>
            <a:t>מי שראשו עסוק ברדיפה אחרי הנאות ריקניות, לעולם לא יוכלו למצוא אושר בעבודת ה‘. כאשר לאדם יש הנאות מלאכותיות, הוא לא יוכל להעריך את ההנאה של עבודות ה‘, של קיום המצוות.</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פרישות פירושה ללמוד להנות ללא מותרות, להנות מהמינימום, להתענג על ההנאות הפשוטות שבחיים, אותן הנאות שנמצאות סביבנו תמיד ומזומנות לנו. </a:t>
          </a:r>
        </a:p>
        <a:p>
          <a:pPr rtl="1"/>
          <a:r>
            <a:rPr lang="he-IL" dirty="0"/>
            <a:t>וברגע שהאדם ירוקן את שכלו מההנאות המתועשות הללו, הוא יגלה את ההנאה העצומה האמיתית, את הסיפוק העצום, שבחיי תורה ומצוות. הוא יתענג מעבודת ה‘, מהתפילה, מחסד, מגידול ילדים – באהבתה תשגה תמיד  - אהבת ה‘ תגרום לו הנאה עצומה!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FB053066-93BE-43F6-BF11-7485E8C2EE7E}" type="presOf" srcId="{A6A7C18C-02B9-41D9-84DB-1313CF430C16}" destId="{1048BA7F-2ABC-40B2-9CB1-BF1C300165B8}" srcOrd="0" destOrd="0" presId="urn:microsoft.com/office/officeart/2005/8/layout/default"/>
    <dgm:cxn modelId="{173ADC49-4518-4C32-8EEF-FD8E109F8044}" type="presOf" srcId="{6FE1E1AA-06F7-4D77-92B1-672813D02FA3}" destId="{7BDD0345-3F6A-42DD-AD0A-FBFA2BE6B4F4}" srcOrd="0" destOrd="0" presId="urn:microsoft.com/office/officeart/2005/8/layout/default"/>
    <dgm:cxn modelId="{13B0334A-B315-4F66-A0C2-4724389E7D48}" type="presOf" srcId="{28A3E453-3F88-4B5F-B3B1-326ABE0D2BBF}" destId="{7CD77BC4-D7BE-4475-B464-90F9F2005203}" srcOrd="0" destOrd="0" presId="urn:microsoft.com/office/officeart/2005/8/layout/default"/>
    <dgm:cxn modelId="{A4575CB0-4D02-4C6E-BA83-7752E7226012}" type="presOf" srcId="{68F53C08-B600-46D3-8283-9B3816A7DA67}" destId="{188BE399-BB79-42C6-9208-A5A9DB0B4E3C}"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03DDF7F5-FDB0-4E0B-92BA-7F0805CF1CFE}" type="presParOf" srcId="{6819571F-FAFE-464F-AA0C-4B95565A6697}" destId="{7BDD0345-3F6A-42DD-AD0A-FBFA2BE6B4F4}" srcOrd="0" destOrd="0" presId="urn:microsoft.com/office/officeart/2005/8/layout/default"/>
    <dgm:cxn modelId="{192CF164-0990-4D4A-8DF3-5F37153F4861}" type="presParOf" srcId="{6819571F-FAFE-464F-AA0C-4B95565A6697}" destId="{1BB58B1F-8A5A-47D7-9B98-9B898040F939}" srcOrd="1" destOrd="0" presId="urn:microsoft.com/office/officeart/2005/8/layout/default"/>
    <dgm:cxn modelId="{68202750-EDDE-4297-80F1-555727BC7504}" type="presParOf" srcId="{6819571F-FAFE-464F-AA0C-4B95565A6697}" destId="{7CD77BC4-D7BE-4475-B464-90F9F2005203}" srcOrd="2" destOrd="0" presId="urn:microsoft.com/office/officeart/2005/8/layout/default"/>
    <dgm:cxn modelId="{2DE55229-9270-4C2A-9688-41D1AF35F253}" type="presParOf" srcId="{6819571F-FAFE-464F-AA0C-4B95565A6697}" destId="{7EAA978A-3B81-4123-94F9-5CE621DE2080}" srcOrd="3" destOrd="0" presId="urn:microsoft.com/office/officeart/2005/8/layout/default"/>
    <dgm:cxn modelId="{AF3AFA8A-048C-4EF9-BA4A-EB7CD4D6B613}" type="presParOf" srcId="{6819571F-FAFE-464F-AA0C-4B95565A6697}" destId="{1048BA7F-2ABC-40B2-9CB1-BF1C300165B8}" srcOrd="4" destOrd="0" presId="urn:microsoft.com/office/officeart/2005/8/layout/default"/>
    <dgm:cxn modelId="{99A8833A-DB7F-4B64-BDB7-49742983EB81}" type="presParOf" srcId="{6819571F-FAFE-464F-AA0C-4B95565A6697}" destId="{1E1554D2-BB40-4EE0-A99A-C49328C3B50E}" srcOrd="5" destOrd="0" presId="urn:microsoft.com/office/officeart/2005/8/layout/default"/>
    <dgm:cxn modelId="{53B8FC46-FC16-4605-BA97-D5934B6A9B69}"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6_2" csCatId="accent6" phldr="1"/>
      <dgm:spPr/>
      <dgm:t>
        <a:bodyPr/>
        <a:lstStyle/>
        <a:p>
          <a:pPr rtl="1"/>
          <a:endParaRPr lang="he-IL"/>
        </a:p>
      </dgm:t>
    </dgm:pt>
    <dgm:pt modelId="{6FE1E1AA-06F7-4D77-92B1-672813D02FA3}">
      <dgm:prSet phldrT="[טקסט]"/>
      <dgm:spPr/>
      <dgm:t>
        <a:bodyPr/>
        <a:lstStyle/>
        <a:p>
          <a:pPr rtl="1"/>
          <a:r>
            <a:rPr lang="he-IL" b="0" i="0" dirty="0"/>
            <a:t>איש המקדש את אשתו תחת החופה פועל בכך שתי פעולות הופכיות – משלימות: מחד הוא מפריש אותה משאר הנשים, היא אינה כמו כולם, היא אסורה על כולם. אך בד בבד הוא מייחד אותה לעצמו. </a:t>
          </a:r>
        </a:p>
        <a:p>
          <a:pPr rtl="1"/>
          <a:r>
            <a:rPr lang="he-IL" b="0" i="0" dirty="0"/>
            <a:t>גם הקב"ה המקדש את עמו ישראל לו לעם במעמד הר סיני פועל פעולה כפולה זו, מבדיל אותם משאר העמים ומייחד אותם לו לעם. </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למושג קדושה יש שתי משמעויות: </a:t>
          </a:r>
        </a:p>
        <a:p>
          <a:pPr rtl="1"/>
          <a:r>
            <a:rPr lang="he-IL" b="0" i="0" dirty="0">
              <a:highlight>
                <a:srgbClr val="00FFFF"/>
              </a:highlight>
            </a:rPr>
            <a:t>פרישות וייחוד</a:t>
          </a:r>
          <a:r>
            <a:rPr lang="he-IL" b="0" i="0" dirty="0"/>
            <a:t>.</a:t>
          </a:r>
        </a:p>
        <a:p>
          <a:pPr rtl="1"/>
          <a:r>
            <a:rPr lang="he-IL" b="0" i="0" dirty="0"/>
            <a:t> </a:t>
          </a:r>
          <a:r>
            <a:rPr lang="he-IL" dirty="0"/>
            <a:t>קדושים תהיו – פירושים תהיו.</a:t>
          </a:r>
          <a:r>
            <a:rPr lang="he-IL" b="0" i="0" dirty="0"/>
            <a:t> </a:t>
          </a:r>
        </a:p>
        <a:p>
          <a:pPr rtl="1"/>
          <a:r>
            <a:rPr lang="he-IL" dirty="0"/>
            <a:t>קדושה – דבר מרומם ונעלה. </a:t>
          </a:r>
        </a:p>
        <a:p>
          <a:pPr rtl="1"/>
          <a:r>
            <a:rPr lang="he-IL" dirty="0"/>
            <a:t>כמו בית מקדש. הלכות קודשים.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1400" b="0" i="0" dirty="0"/>
            <a:t>ההלכה מצווה את האדם להתענג על הדר הבריאה וזיווה, לא פחות מאיש התענוג. ברם, הנאת איש ההלכה היא מתוקנת ומצורפת, הנאת אדם שחדר לתוך כבשונה של התאווה ועמד על צביונה.</a:t>
          </a:r>
        </a:p>
        <a:p>
          <a:pPr rtl="1"/>
          <a:r>
            <a:rPr lang="he-IL" sz="1400" b="0" i="0" dirty="0"/>
            <a:t>ההלכה שונאת את התוהו שבתענוג, כשהגוף המשועבד לטבע ואחוז בהלה מפני חשרת כוחות חשק איתנים, מתנפל על ההנאה וממצה אותה. ההלכה מדירה את האדם מהיסטריה של תאווה ושיגעון, ההנאה שעליה ממליצה ההלכה נטולה היא את האינטנסיביות היתרה וגירוי העצבים ושיכרון החושים. ברם יש בה מיופי העידון ותפארת האסתטיות שבחיים. כשאדם נהנה מן העולם בהתאם להשקפת ההלכה, הנאתו היא צנועה וענוגה, הנאה שאין בה לא מבולמוס של עריות ולא מקדחת של גרגרנות.  הרב יוסף דוב הלוי </a:t>
          </a:r>
          <a:r>
            <a:rPr lang="he-IL" sz="1400" b="0" i="0" dirty="0" err="1"/>
            <a:t>סולוביצ'יק</a:t>
          </a:r>
          <a:r>
            <a:rPr lang="he-IL" sz="1400" b="0" i="0" dirty="0"/>
            <a:t>, </a:t>
          </a:r>
          <a:endParaRPr lang="he-IL" sz="1400" b="0"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גם בקדושת האכילה יש שני חלקים:</a:t>
          </a:r>
        </a:p>
        <a:p>
          <a:pPr rtl="1"/>
          <a:r>
            <a:rPr lang="he-IL" dirty="0"/>
            <a:t>פרישות מאכילה מרובה ותאווה.</a:t>
          </a:r>
        </a:p>
        <a:p>
          <a:pPr rtl="1"/>
          <a:r>
            <a:rPr lang="he-IL" dirty="0"/>
            <a:t>כוונה לתועלת לעבודת ה' ולאהבו.</a:t>
          </a:r>
        </a:p>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B6D3097-5EC3-4B86-BECB-CC9C728DC7A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875EB94-DB21-4EF2-B276-DAC7BEB1DCDF}">
      <dgm:prSet phldrT="[טקסט]" custT="1"/>
      <dgm:spPr/>
      <dgm:t>
        <a:bodyPr/>
        <a:lstStyle/>
        <a:p>
          <a:pPr rtl="1"/>
          <a:r>
            <a:rPr lang="he-IL" sz="1200" dirty="0"/>
            <a:t>נראה שמה שהגדיר הרמב"ן כ"קדוש" הוגדר ע"י הרמח"ל כטהור. הרמח"ל אף מרחיק לכת וטורח להדגיש את ההבדל בין השניים, כאלו שברצונו ממש "</a:t>
          </a:r>
          <a:r>
            <a:rPr lang="he-IL" sz="1200" dirty="0" err="1"/>
            <a:t>לאפוקי</a:t>
          </a:r>
          <a:r>
            <a:rPr lang="he-IL" sz="1200" dirty="0"/>
            <a:t>" מהבנת חז"ל והרמב"ן במושג קדושה!</a:t>
          </a:r>
        </a:p>
      </dgm:t>
    </dgm:pt>
    <dgm:pt modelId="{DDCBE277-4728-4C6B-B254-3776D802C729}" type="parTrans" cxnId="{5E1E8397-1BDD-4FAE-8A70-704578269B7A}">
      <dgm:prSet/>
      <dgm:spPr/>
      <dgm:t>
        <a:bodyPr/>
        <a:lstStyle/>
        <a:p>
          <a:pPr rtl="1"/>
          <a:endParaRPr lang="he-IL"/>
        </a:p>
      </dgm:t>
    </dgm:pt>
    <dgm:pt modelId="{F1B5476D-904A-4D0B-8628-D962F94B8D82}" type="sibTrans" cxnId="{5E1E8397-1BDD-4FAE-8A70-704578269B7A}">
      <dgm:prSet/>
      <dgm:spPr/>
      <dgm:t>
        <a:bodyPr/>
        <a:lstStyle/>
        <a:p>
          <a:pPr rtl="1"/>
          <a:endParaRPr lang="he-IL"/>
        </a:p>
      </dgm:t>
    </dgm:pt>
    <dgm:pt modelId="{B5CE01F2-D547-4D65-9E1C-C2671309714F}">
      <dgm:prSet phldrT="[טקסט]"/>
      <dgm:spPr/>
      <dgm:t>
        <a:bodyPr/>
        <a:lstStyle/>
        <a:p>
          <a:pPr rtl="1"/>
          <a:r>
            <a:rPr lang="he-IL" dirty="0"/>
            <a:t>על כן תמוהים הם דברי הרב משה חיים </a:t>
          </a:r>
          <a:r>
            <a:rPr lang="he-IL" dirty="0" err="1"/>
            <a:t>לוצאטו</a:t>
          </a:r>
          <a:r>
            <a:rPr lang="he-IL" dirty="0"/>
            <a:t> בביאורו למידה זו, מידת הקדושה, בספרו מסילת ישרים:</a:t>
          </a:r>
          <a:endParaRPr lang="en-US" dirty="0"/>
        </a:p>
        <a:p>
          <a:pPr rtl="1"/>
          <a:r>
            <a:rPr lang="he-IL" dirty="0"/>
            <a:t>ותראה עתה </a:t>
          </a:r>
          <a:r>
            <a:rPr lang="he-IL" b="1" dirty="0"/>
            <a:t>ההפרש שבין הטהור לקדוש</a:t>
          </a:r>
          <a:r>
            <a:rPr lang="he-IL" dirty="0"/>
            <a:t>: </a:t>
          </a:r>
        </a:p>
        <a:p>
          <a:pPr rtl="1"/>
          <a:r>
            <a:rPr lang="he-IL" dirty="0"/>
            <a:t>הטהור, מעשיו </a:t>
          </a:r>
          <a:r>
            <a:rPr lang="he-IL" dirty="0" err="1"/>
            <a:t>החמריים</a:t>
          </a:r>
          <a:r>
            <a:rPr lang="he-IL" dirty="0"/>
            <a:t> </a:t>
          </a:r>
          <a:r>
            <a:rPr lang="he-IL" b="1" dirty="0"/>
            <a:t>אינם לו אלא הכרחיים,</a:t>
          </a:r>
          <a:r>
            <a:rPr lang="he-IL" dirty="0"/>
            <a:t> והוא עצמו אינו מתכון בהם אלא על צד ההכרח, ונמצא שעל ידי זה יוצאים מסוג הרע </a:t>
          </a:r>
          <a:r>
            <a:rPr lang="he-IL" dirty="0" err="1"/>
            <a:t>שבחמריות</a:t>
          </a:r>
          <a:r>
            <a:rPr lang="he-IL" dirty="0"/>
            <a:t> ונשארים טהורים, אך לכלל קדושה לא באו.  </a:t>
          </a:r>
          <a:r>
            <a:rPr lang="he-IL" b="1" dirty="0"/>
            <a:t>כי אלו היה אפשר </a:t>
          </a:r>
          <a:r>
            <a:rPr lang="he-IL" b="1" dirty="0" err="1"/>
            <a:t>בלתם</a:t>
          </a:r>
          <a:r>
            <a:rPr lang="he-IL" b="1" dirty="0"/>
            <a:t>, כבר היה יותר טוב. </a:t>
          </a:r>
          <a:r>
            <a:rPr lang="he-IL" dirty="0"/>
            <a:t> </a:t>
          </a:r>
        </a:p>
        <a:p>
          <a:pPr rtl="1"/>
          <a:r>
            <a:rPr lang="he-IL" dirty="0"/>
            <a:t>אך הקדוש הדבק תמיד </a:t>
          </a:r>
          <a:r>
            <a:rPr lang="he-IL" dirty="0" err="1"/>
            <a:t>לאלקיו</a:t>
          </a:r>
          <a:r>
            <a:rPr lang="he-IL" dirty="0"/>
            <a:t> ונפשו מתהלכת בין המושכלות האמיתיות ... הנה נחשב לו כאלו הוא מתהלך לפני ה' בארצות החיים עודנו פה בעולם הזה... המאכל והמשתה שהאיש הקדוש אוכל עילוי הוא  למאכל ההוא ולמשתה ההוא, כאלו נקרב על גבי המזבח ממש.... וכל מעשיו אפילו השפלים והגשמיים, </a:t>
          </a:r>
          <a:r>
            <a:rPr lang="he-IL" dirty="0" err="1"/>
            <a:t>כקרבנות</a:t>
          </a:r>
          <a:r>
            <a:rPr lang="he-IL" dirty="0"/>
            <a:t> ועבודות</a:t>
          </a:r>
        </a:p>
      </dgm:t>
    </dgm:pt>
    <dgm:pt modelId="{C4981182-F5D7-481D-A522-721004D7E6C1}" type="parTrans" cxnId="{F37B4E06-EA8D-402E-AE5A-640E13B93673}">
      <dgm:prSet/>
      <dgm:spPr/>
      <dgm:t>
        <a:bodyPr/>
        <a:lstStyle/>
        <a:p>
          <a:pPr rtl="1"/>
          <a:endParaRPr lang="he-IL"/>
        </a:p>
      </dgm:t>
    </dgm:pt>
    <dgm:pt modelId="{6C3D90EC-0682-48CE-B612-20D021603E11}" type="sibTrans" cxnId="{F37B4E06-EA8D-402E-AE5A-640E13B93673}">
      <dgm:prSet/>
      <dgm:spPr/>
      <dgm:t>
        <a:bodyPr/>
        <a:lstStyle/>
        <a:p>
          <a:pPr rtl="1"/>
          <a:endParaRPr lang="he-IL"/>
        </a:p>
      </dgm:t>
    </dgm:pt>
    <dgm:pt modelId="{682CE9BA-2511-43C3-A101-3C7A7FBA0CF7}">
      <dgm:prSet phldrT="[טקסט]"/>
      <dgm:spPr/>
      <dgm:t>
        <a:bodyPr/>
        <a:lstStyle/>
        <a:p>
          <a:pPr rtl="1"/>
          <a:r>
            <a:rPr lang="he-IL" dirty="0"/>
            <a:t>ידועים הם דברי חז"ל על הפסוק "קדושים תהיו-  פרושים  תהיו" ומוסיף הרמב"ן, "אחרי שפרט האיסורים שאסר אותם לגמרי, (ו)</a:t>
          </a:r>
          <a:r>
            <a:rPr lang="he-IL" dirty="0" err="1"/>
            <a:t>צוה</a:t>
          </a:r>
          <a:r>
            <a:rPr lang="he-IL" dirty="0"/>
            <a:t> בדבר כללי שנהיה פרושים מן המוּתרות, ימעט במשגל ...ויקדש עצמו מן היין במיעוטו...וגם ישמור פיו ולשונו </a:t>
          </a:r>
          <a:r>
            <a:rPr lang="he-IL" dirty="0" err="1"/>
            <a:t>מהתגאל</a:t>
          </a:r>
          <a:r>
            <a:rPr lang="he-IL" dirty="0"/>
            <a:t> </a:t>
          </a:r>
          <a:r>
            <a:rPr lang="he-IL" dirty="0" err="1"/>
            <a:t>ברבוי</a:t>
          </a:r>
          <a:r>
            <a:rPr lang="he-IL" dirty="0"/>
            <a:t> האכילה הגסה ומן הדבור הנמאס... ויקדש עצמו בזה עד שיגיע לפרישות כמה שאמרו על רבי </a:t>
          </a:r>
          <a:r>
            <a:rPr lang="he-IL" dirty="0" err="1"/>
            <a:t>חייא</a:t>
          </a:r>
          <a:r>
            <a:rPr lang="he-IL" dirty="0"/>
            <a:t> שלא שח שיחה בטלה מימיו."  עולה מכאן שהוראת מידת </a:t>
          </a:r>
          <a:r>
            <a:rPr lang="he-IL" b="1" dirty="0"/>
            <a:t>הקדושה מתבטאת בפרישות וריחוק מהעולם החומרי.</a:t>
          </a:r>
          <a:endParaRPr lang="en-US" dirty="0"/>
        </a:p>
      </dgm:t>
    </dgm:pt>
    <dgm:pt modelId="{E16D1A62-58D1-4716-AAC8-49B6DD41B00E}" type="parTrans" cxnId="{21AB0818-C67D-4199-94A4-70FC8EBB0AFF}">
      <dgm:prSet/>
      <dgm:spPr/>
      <dgm:t>
        <a:bodyPr/>
        <a:lstStyle/>
        <a:p>
          <a:pPr rtl="1"/>
          <a:endParaRPr lang="he-IL"/>
        </a:p>
      </dgm:t>
    </dgm:pt>
    <dgm:pt modelId="{E35913F3-87B5-4EB1-A1B7-7A96A19DBA3E}" type="sibTrans" cxnId="{21AB0818-C67D-4199-94A4-70FC8EBB0AFF}">
      <dgm:prSet/>
      <dgm:spPr/>
      <dgm:t>
        <a:bodyPr/>
        <a:lstStyle/>
        <a:p>
          <a:pPr rtl="1"/>
          <a:endParaRPr lang="he-IL"/>
        </a:p>
      </dgm:t>
    </dgm:pt>
    <dgm:pt modelId="{42E1A70A-E699-4906-9FAC-6C95E0BD98C9}">
      <dgm:prSet phldrT="[טקסט]"/>
      <dgm:spPr/>
      <dgm:t>
        <a:bodyPr/>
        <a:lstStyle/>
        <a:p>
          <a:pPr rtl="1"/>
          <a:r>
            <a:rPr lang="he-IL" dirty="0"/>
            <a:t>אמנם, הרמח"ל בעצמו מתייחס לקושי הזה בכתבו (שם) שמדובר על שני שלבים שונים.  קודם כל "ההשתדלות הוא שיהיה האדם נבדל ונעתק מן </a:t>
          </a:r>
          <a:r>
            <a:rPr lang="he-IL" dirty="0" err="1"/>
            <a:t>החמריות</a:t>
          </a:r>
          <a:r>
            <a:rPr lang="he-IL" dirty="0"/>
            <a:t> לגמרי...יפריד עצמו מעניני החומר מעט מעט" ורק לאחר מכן מן השמיים יזכה לדרגה השנייה, "...עד שיערה עליו רוח ממרום ...כמו שעושה לכל </a:t>
          </a:r>
          <a:r>
            <a:rPr lang="he-IL" dirty="0" err="1"/>
            <a:t>קדושיו</a:t>
          </a:r>
          <a:r>
            <a:rPr lang="he-IL" dirty="0"/>
            <a:t>."</a:t>
          </a:r>
          <a:endParaRPr lang="en-US" dirty="0"/>
        </a:p>
        <a:p>
          <a:pPr rtl="1"/>
          <a:r>
            <a:rPr lang="he-IL" dirty="0"/>
            <a:t>אך מכלל סתירה עם דברי חז"ל והרמב"ן לא יצאנו, שהרי הם אינם מזכירים כלל את הפן של רוממות עולם החומר שהיא, לדעת הרמח"ל, עיקרה של מידת הקדושה.  לא רק שהעיקר חסר מן הספר, אלא שהם מביאים את </a:t>
          </a:r>
          <a:r>
            <a:rPr lang="he-IL" b="1" dirty="0"/>
            <a:t>ההיפך</a:t>
          </a:r>
          <a:r>
            <a:rPr lang="he-IL" dirty="0"/>
            <a:t> הגמור</a:t>
          </a:r>
        </a:p>
      </dgm:t>
    </dgm:pt>
    <dgm:pt modelId="{39713D0B-6448-40EF-8BD7-D969BF025B33}" type="parTrans" cxnId="{CDCE0206-FFFD-4D88-B3A5-FB7E8641D939}">
      <dgm:prSet/>
      <dgm:spPr/>
      <dgm:t>
        <a:bodyPr/>
        <a:lstStyle/>
        <a:p>
          <a:pPr rtl="1"/>
          <a:endParaRPr lang="he-IL"/>
        </a:p>
      </dgm:t>
    </dgm:pt>
    <dgm:pt modelId="{CD14E0C0-14C3-471A-AC82-3956D4702C11}" type="sibTrans" cxnId="{CDCE0206-FFFD-4D88-B3A5-FB7E8641D939}">
      <dgm:prSet/>
      <dgm:spPr/>
      <dgm:t>
        <a:bodyPr/>
        <a:lstStyle/>
        <a:p>
          <a:pPr rtl="1"/>
          <a:endParaRPr lang="he-IL"/>
        </a:p>
      </dgm:t>
    </dgm:pt>
    <dgm:pt modelId="{55DE2F56-8C95-4758-A02B-EBE6E1CC78FF}">
      <dgm:prSet phldrT="[טקסט]"/>
      <dgm:spPr/>
      <dgm:t>
        <a:bodyPr/>
        <a:lstStyle/>
        <a:p>
          <a:pPr rtl="1"/>
          <a:r>
            <a:rPr lang="he-IL" dirty="0"/>
            <a:t>ראה הרחבה בקובץ</a:t>
          </a:r>
        </a:p>
        <a:p>
          <a:pPr rtl="1"/>
          <a:r>
            <a:rPr lang="he-IL" dirty="0"/>
            <a:t>קדושה פרישות או קידוש החומר</a:t>
          </a:r>
        </a:p>
      </dgm:t>
    </dgm:pt>
    <dgm:pt modelId="{E8F92FB2-0872-4E81-B93A-38726D010397}" type="parTrans" cxnId="{020DB29D-F1C7-40A8-BC0B-02866E03716F}">
      <dgm:prSet/>
      <dgm:spPr/>
      <dgm:t>
        <a:bodyPr/>
        <a:lstStyle/>
        <a:p>
          <a:pPr rtl="1"/>
          <a:endParaRPr lang="he-IL"/>
        </a:p>
      </dgm:t>
    </dgm:pt>
    <dgm:pt modelId="{91E8816F-7436-42F9-9D2E-A525B88D6086}" type="sibTrans" cxnId="{020DB29D-F1C7-40A8-BC0B-02866E03716F}">
      <dgm:prSet/>
      <dgm:spPr/>
      <dgm:t>
        <a:bodyPr/>
        <a:lstStyle/>
        <a:p>
          <a:pPr rtl="1"/>
          <a:endParaRPr lang="he-IL"/>
        </a:p>
      </dgm:t>
    </dgm:pt>
    <dgm:pt modelId="{56FF7AEE-A35B-41A0-86F4-961B7C34A524}">
      <dgm:prSet/>
      <dgm:spPr/>
      <dgm:t>
        <a:bodyPr/>
        <a:lstStyle/>
        <a:p>
          <a:pPr rtl="1"/>
          <a:r>
            <a:rPr lang="he-IL" b="1" u="sng" dirty="0"/>
            <a:t>תפישת קידוש העולם על פי הקבלה </a:t>
          </a:r>
          <a:endParaRPr lang="en-US" dirty="0"/>
        </a:p>
        <a:p>
          <a:pPr rtl="1"/>
          <a:r>
            <a:rPr lang="he-IL" dirty="0"/>
            <a:t>התשובה נמצאת לענ"ד, בדברי הרמח"ל במקום אחר שאכן קיימת הבדל בין גישת הקבלה בנושא לבין תפישת ה"פשט." </a:t>
          </a:r>
          <a:endParaRPr lang="en-US" dirty="0"/>
        </a:p>
        <a:p>
          <a:pPr rtl="1"/>
          <a:r>
            <a:rPr lang="he-IL" dirty="0"/>
            <a:t>"והנה אראה אותך </a:t>
          </a:r>
          <a:r>
            <a:rPr lang="he-IL" b="1" dirty="0"/>
            <a:t>יתרון</a:t>
          </a:r>
          <a:r>
            <a:rPr lang="he-IL" dirty="0"/>
            <a:t> אחד גדול אשר </a:t>
          </a:r>
          <a:r>
            <a:rPr lang="he-IL" b="1" dirty="0"/>
            <a:t>לדרך הקבלה</a:t>
          </a:r>
          <a:r>
            <a:rPr lang="he-IL" dirty="0"/>
            <a:t> מדרך הפשט.  הנה לפי הפשט- כל דברי העולם הזה הם דברים גופנים וחסרונות של אדם, להיותו עפר מן האדמה.  והרוצה להיות חסיד- לא יוכל אלא לפרוש מן ההנאות כל מה שיוכל, ולא </a:t>
          </a:r>
          <a:r>
            <a:rPr lang="he-IL" dirty="0" err="1"/>
            <a:t>יהנה</a:t>
          </a:r>
          <a:r>
            <a:rPr lang="he-IL" dirty="0"/>
            <a:t> אלא מה שמוכרח לו לחיותו...והמעשה ההוא </a:t>
          </a:r>
          <a:r>
            <a:rPr lang="he-IL" dirty="0" err="1"/>
            <a:t>ישאר</a:t>
          </a:r>
          <a:r>
            <a:rPr lang="he-IL" dirty="0"/>
            <a:t> טוב, לפי שאינו אלא הכרחי כדי לחיות...אך עם כל זה, הנה לא ישוב עצם המעשה שלא להיות חסרון אנושי, ואם גם זולתו היה אפשר לעשות- היה יותר טוב.</a:t>
          </a:r>
        </a:p>
      </dgm:t>
    </dgm:pt>
    <dgm:pt modelId="{071DC085-3FA8-41E3-B4B1-07632B49E8B7}" type="parTrans" cxnId="{0EB17093-33BC-421E-9625-6945B58EB3AF}">
      <dgm:prSet/>
      <dgm:spPr/>
      <dgm:t>
        <a:bodyPr/>
        <a:lstStyle/>
        <a:p>
          <a:pPr rtl="1"/>
          <a:endParaRPr lang="he-IL"/>
        </a:p>
      </dgm:t>
    </dgm:pt>
    <dgm:pt modelId="{3D18C0F2-2515-4BAC-B3FB-6E5054713D00}" type="sibTrans" cxnId="{0EB17093-33BC-421E-9625-6945B58EB3AF}">
      <dgm:prSet/>
      <dgm:spPr/>
      <dgm:t>
        <a:bodyPr/>
        <a:lstStyle/>
        <a:p>
          <a:pPr rtl="1"/>
          <a:endParaRPr lang="he-IL"/>
        </a:p>
      </dgm:t>
    </dgm:pt>
    <dgm:pt modelId="{8C2BCB1E-A56F-4DA2-9B59-FD0069F21BDD}">
      <dgm:prSet/>
      <dgm:spPr/>
      <dgm:t>
        <a:bodyPr/>
        <a:lstStyle/>
        <a:p>
          <a:pPr rtl="1"/>
          <a:r>
            <a:rPr lang="he-IL" dirty="0"/>
            <a:t>יתרה הקבלה, כי הנה לפי דרכה </a:t>
          </a:r>
          <a:r>
            <a:rPr lang="he-IL" b="1" dirty="0"/>
            <a:t>המעשים עצמם חוזרים להיות טובים </a:t>
          </a:r>
          <a:r>
            <a:rPr lang="he-IL" b="1" dirty="0" err="1"/>
            <a:t>ותקונים</a:t>
          </a:r>
          <a:r>
            <a:rPr lang="he-IL" b="1" dirty="0"/>
            <a:t> עליונים.</a:t>
          </a:r>
          <a:r>
            <a:rPr lang="he-IL" dirty="0"/>
            <a:t>  והיינו כי כך הכין הרצון העליון- שיהיו דברי העולם הזה </a:t>
          </a:r>
          <a:r>
            <a:rPr lang="he-IL" b="1" dirty="0"/>
            <a:t>מתקדשים</a:t>
          </a:r>
          <a:r>
            <a:rPr lang="he-IL" dirty="0"/>
            <a:t> על ידי מה שהאדם משתמש מהם </a:t>
          </a:r>
          <a:r>
            <a:rPr lang="he-IL" dirty="0" err="1"/>
            <a:t>לצרכו</a:t>
          </a:r>
          <a:r>
            <a:rPr lang="he-IL" dirty="0"/>
            <a:t> והנאתו.  והיינו כי דברי השמים הם כולם מקודשים, </a:t>
          </a:r>
          <a:r>
            <a:rPr lang="he-IL" b="1" dirty="0"/>
            <a:t>וסוף העולם להיות כולו מקודש</a:t>
          </a:r>
          <a:r>
            <a:rPr lang="he-IL" dirty="0"/>
            <a:t>, הארץ וכל אשר בה כמו השמים וכל אשר בהם.... ונתן כל דברי העולם </a:t>
          </a:r>
          <a:r>
            <a:rPr lang="he-IL" dirty="0" err="1"/>
            <a:t>לשמושו</a:t>
          </a:r>
          <a:r>
            <a:rPr lang="he-IL" dirty="0"/>
            <a:t>, שעל ידי זה </a:t>
          </a:r>
          <a:r>
            <a:rPr lang="he-IL" dirty="0" err="1"/>
            <a:t>נתקנים</a:t>
          </a:r>
          <a:r>
            <a:rPr lang="he-IL" dirty="0"/>
            <a:t> גם הם, </a:t>
          </a:r>
          <a:r>
            <a:rPr lang="he-IL" dirty="0" err="1"/>
            <a:t>וכח</a:t>
          </a:r>
          <a:r>
            <a:rPr lang="he-IL" dirty="0"/>
            <a:t> הקדושה שהמשיך, מתפשט גם עליהם. אלא שצריך לדעת הדרכים איך להשתמש מן העולם... כי צריך לפרוש מן ההנאות בימי החול, כי אין </a:t>
          </a:r>
          <a:r>
            <a:rPr lang="he-IL" dirty="0" err="1"/>
            <a:t>רבוי</a:t>
          </a:r>
          <a:r>
            <a:rPr lang="he-IL" dirty="0"/>
            <a:t> התשמיש ההוא מתקן, אלא מקלקל... וזה הוא דבר כולל בכל דברי העולם והטבע. </a:t>
          </a:r>
          <a:endParaRPr lang="en-US" dirty="0"/>
        </a:p>
      </dgm:t>
    </dgm:pt>
    <dgm:pt modelId="{1E705842-55DC-4721-9525-8382A0097ADF}" type="parTrans" cxnId="{CAB08791-7C94-4561-8443-A532D9AF3D18}">
      <dgm:prSet/>
      <dgm:spPr/>
      <dgm:t>
        <a:bodyPr/>
        <a:lstStyle/>
        <a:p>
          <a:pPr rtl="1"/>
          <a:endParaRPr lang="he-IL"/>
        </a:p>
      </dgm:t>
    </dgm:pt>
    <dgm:pt modelId="{BB7928F0-E899-445A-A7F6-CEDE3363AECD}" type="sibTrans" cxnId="{CAB08791-7C94-4561-8443-A532D9AF3D18}">
      <dgm:prSet/>
      <dgm:spPr/>
      <dgm:t>
        <a:bodyPr/>
        <a:lstStyle/>
        <a:p>
          <a:pPr rtl="1"/>
          <a:endParaRPr lang="he-IL"/>
        </a:p>
      </dgm:t>
    </dgm:pt>
    <dgm:pt modelId="{40E8C368-80F8-4CCE-BB94-D690810B52A6}">
      <dgm:prSet/>
      <dgm:spPr/>
      <dgm:t>
        <a:bodyPr/>
        <a:lstStyle/>
        <a:p>
          <a:pPr rtl="1"/>
          <a:r>
            <a:rPr lang="he-IL" b="1" dirty="0"/>
            <a:t>נמצאת חכמת האמת מפרשת ענין הקדושה</a:t>
          </a:r>
          <a:r>
            <a:rPr lang="he-IL" dirty="0"/>
            <a:t> והשראת </a:t>
          </a:r>
          <a:r>
            <a:rPr lang="he-IL" dirty="0" err="1"/>
            <a:t>אלוק</a:t>
          </a:r>
          <a:r>
            <a:rPr lang="he-IL" dirty="0"/>
            <a:t> ב"ה על בריותיו, והדבקו בהם... כי העיקר מה שהקב"ה רוצה בעולמו הוא זה- שלהיות </a:t>
          </a:r>
          <a:r>
            <a:rPr lang="he-IL" b="1" dirty="0"/>
            <a:t>כל עניני העולם</a:t>
          </a:r>
          <a:r>
            <a:rPr lang="he-IL" dirty="0"/>
            <a:t> תיקונים ממש ועניני </a:t>
          </a:r>
          <a:r>
            <a:rPr lang="he-IL" b="1" dirty="0"/>
            <a:t>קדושה</a:t>
          </a:r>
          <a:endParaRPr lang="he-IL" dirty="0"/>
        </a:p>
      </dgm:t>
    </dgm:pt>
    <dgm:pt modelId="{1CF70A27-CFAA-45B1-AE13-5126B7333A0D}" type="parTrans" cxnId="{21A28CF9-2785-417E-BC06-843EC68296F1}">
      <dgm:prSet/>
      <dgm:spPr/>
      <dgm:t>
        <a:bodyPr/>
        <a:lstStyle/>
        <a:p>
          <a:pPr rtl="1"/>
          <a:endParaRPr lang="he-IL"/>
        </a:p>
      </dgm:t>
    </dgm:pt>
    <dgm:pt modelId="{96656BB2-2D0D-40F1-B7D2-52EF5EA9A7E1}" type="sibTrans" cxnId="{21A28CF9-2785-417E-BC06-843EC68296F1}">
      <dgm:prSet/>
      <dgm:spPr/>
      <dgm:t>
        <a:bodyPr/>
        <a:lstStyle/>
        <a:p>
          <a:pPr rtl="1"/>
          <a:endParaRPr lang="he-IL"/>
        </a:p>
      </dgm:t>
    </dgm:pt>
    <dgm:pt modelId="{DB1B93F8-8706-4434-8279-B09A6C7206AC}">
      <dgm:prSet/>
      <dgm:spPr/>
      <dgm:t>
        <a:bodyPr/>
        <a:lstStyle/>
        <a:p>
          <a:pPr rtl="1"/>
          <a:r>
            <a:rPr lang="he-IL" b="1" dirty="0"/>
            <a:t>קדושה עצמית</a:t>
          </a:r>
        </a:p>
        <a:p>
          <a:pPr rtl="1"/>
          <a:r>
            <a:rPr lang="he-IL" dirty="0"/>
            <a:t>לדוגמה לקדושה עצמית, המכונה גם קדושה סגולית, מביא הרמח"ל את קדושת השבת שקדושתה היא מהותית ואלוקית, כפי שאנו אומרים: ברוך אתה </a:t>
          </a:r>
          <a:r>
            <a:rPr lang="he-IL" b="1" dirty="0"/>
            <a:t>ה' (שהוא) מקדש</a:t>
          </a:r>
          <a:r>
            <a:rPr lang="he-IL" dirty="0"/>
            <a:t> השבת.  כמו המקדש בעצמו, קדושה זו שהוא </a:t>
          </a:r>
          <a:r>
            <a:rPr lang="he-IL" dirty="0" err="1"/>
            <a:t>ית</a:t>
          </a:r>
          <a:r>
            <a:rPr lang="he-IL" dirty="0"/>
            <a:t>' העניק לשבת גם אינה ניתנת לשינוי, גם אם חלילה לא ישמרו את השבת, קדושתה במקומה עומדת.</a:t>
          </a:r>
        </a:p>
        <a:p>
          <a:pPr rtl="1"/>
          <a:r>
            <a:rPr lang="he-IL" dirty="0"/>
            <a:t>כמו לגבי קדושת השבת, סודה של ארץ ישראל היא בזה </a:t>
          </a:r>
          <a:r>
            <a:rPr lang="he-IL" b="1" dirty="0"/>
            <a:t>שגם החומריות שבה היא קדושה</a:t>
          </a:r>
          <a:r>
            <a:rPr lang="he-IL" dirty="0"/>
            <a:t>.  פשוט שיש קדושה במצוות התלויות בארץ, אך החידוש הוא שקיימת קדושה אפילו בפרותיה, עפרה ואבניה של </a:t>
          </a:r>
          <a:r>
            <a:rPr lang="he-IL" b="1" dirty="0"/>
            <a:t>ארץ הקודש</a:t>
          </a:r>
          <a:r>
            <a:rPr lang="he-IL" dirty="0"/>
            <a:t>, וראוי על כן </a:t>
          </a:r>
          <a:r>
            <a:rPr lang="he-IL" dirty="0" err="1"/>
            <a:t>לחננם</a:t>
          </a:r>
          <a:r>
            <a:rPr lang="he-IL" dirty="0"/>
            <a:t>, ואפילו להתגלגל בהם ולחבקם. </a:t>
          </a:r>
          <a:endParaRPr lang="en-US" dirty="0"/>
        </a:p>
      </dgm:t>
    </dgm:pt>
    <dgm:pt modelId="{1E7901E1-C194-4C3D-9F29-AB764C6749C6}" type="parTrans" cxnId="{1A5EA1FB-2806-40B2-BEFB-F92092FCD7EC}">
      <dgm:prSet/>
      <dgm:spPr/>
      <dgm:t>
        <a:bodyPr/>
        <a:lstStyle/>
        <a:p>
          <a:pPr rtl="1"/>
          <a:endParaRPr lang="he-IL"/>
        </a:p>
      </dgm:t>
    </dgm:pt>
    <dgm:pt modelId="{5E536D94-36CD-43AA-A937-988073A241DE}" type="sibTrans" cxnId="{1A5EA1FB-2806-40B2-BEFB-F92092FCD7EC}">
      <dgm:prSet/>
      <dgm:spPr/>
      <dgm:t>
        <a:bodyPr/>
        <a:lstStyle/>
        <a:p>
          <a:pPr rtl="1"/>
          <a:endParaRPr lang="he-IL"/>
        </a:p>
      </dgm:t>
    </dgm:pt>
    <dgm:pt modelId="{736BEDB9-CEFC-487E-A0BB-E9D6B6D0C4A1}" type="pres">
      <dgm:prSet presAssocID="{9B6D3097-5EC3-4B86-BECB-CC9C728DC7A4}" presName="diagram" presStyleCnt="0">
        <dgm:presLayoutVars>
          <dgm:dir/>
          <dgm:resizeHandles val="exact"/>
        </dgm:presLayoutVars>
      </dgm:prSet>
      <dgm:spPr/>
    </dgm:pt>
    <dgm:pt modelId="{41610CF0-A5A8-4E14-BAE4-790BCC4D9DEA}" type="pres">
      <dgm:prSet presAssocID="{3875EB94-DB21-4EF2-B276-DAC7BEB1DCDF}" presName="node" presStyleLbl="node1" presStyleIdx="0" presStyleCnt="9" custScaleX="63041">
        <dgm:presLayoutVars>
          <dgm:bulletEnabled val="1"/>
        </dgm:presLayoutVars>
      </dgm:prSet>
      <dgm:spPr/>
    </dgm:pt>
    <dgm:pt modelId="{17423EFA-9C8A-42FA-BEB8-3EA3290CA66E}" type="pres">
      <dgm:prSet presAssocID="{F1B5476D-904A-4D0B-8628-D962F94B8D82}" presName="sibTrans" presStyleCnt="0"/>
      <dgm:spPr/>
    </dgm:pt>
    <dgm:pt modelId="{D6CAA283-9705-4DD3-9537-DB213BD74FB6}" type="pres">
      <dgm:prSet presAssocID="{B5CE01F2-D547-4D65-9E1C-C2671309714F}" presName="node" presStyleLbl="node1" presStyleIdx="1" presStyleCnt="9" custScaleX="138641">
        <dgm:presLayoutVars>
          <dgm:bulletEnabled val="1"/>
        </dgm:presLayoutVars>
      </dgm:prSet>
      <dgm:spPr/>
    </dgm:pt>
    <dgm:pt modelId="{9F15695D-A5A9-45B4-9CFF-E45DD53CA2BB}" type="pres">
      <dgm:prSet presAssocID="{6C3D90EC-0682-48CE-B612-20D021603E11}" presName="sibTrans" presStyleCnt="0"/>
      <dgm:spPr/>
    </dgm:pt>
    <dgm:pt modelId="{7E0E4418-FA9E-48AB-82EB-5E2012134DA0}" type="pres">
      <dgm:prSet presAssocID="{682CE9BA-2511-43C3-A101-3C7A7FBA0CF7}" presName="node" presStyleLbl="node1" presStyleIdx="2" presStyleCnt="9">
        <dgm:presLayoutVars>
          <dgm:bulletEnabled val="1"/>
        </dgm:presLayoutVars>
      </dgm:prSet>
      <dgm:spPr/>
    </dgm:pt>
    <dgm:pt modelId="{9D153A87-914C-4D60-883C-2F2857F2AA81}" type="pres">
      <dgm:prSet presAssocID="{E35913F3-87B5-4EB1-A1B7-7A96A19DBA3E}" presName="sibTrans" presStyleCnt="0"/>
      <dgm:spPr/>
    </dgm:pt>
    <dgm:pt modelId="{EA1D353B-EEE1-4821-A90C-24B6F774DE84}" type="pres">
      <dgm:prSet presAssocID="{8C2BCB1E-A56F-4DA2-9B59-FD0069F21BDD}" presName="node" presStyleLbl="node1" presStyleIdx="3" presStyleCnt="9">
        <dgm:presLayoutVars>
          <dgm:bulletEnabled val="1"/>
        </dgm:presLayoutVars>
      </dgm:prSet>
      <dgm:spPr/>
    </dgm:pt>
    <dgm:pt modelId="{448B79CA-F416-4EA6-9E42-267B2965BEE8}" type="pres">
      <dgm:prSet presAssocID="{BB7928F0-E899-445A-A7F6-CEDE3363AECD}" presName="sibTrans" presStyleCnt="0"/>
      <dgm:spPr/>
    </dgm:pt>
    <dgm:pt modelId="{D8CD790B-FD04-4C24-9C87-BE6564CC5916}" type="pres">
      <dgm:prSet presAssocID="{56FF7AEE-A35B-41A0-86F4-961B7C34A524}" presName="node" presStyleLbl="node1" presStyleIdx="4" presStyleCnt="9">
        <dgm:presLayoutVars>
          <dgm:bulletEnabled val="1"/>
        </dgm:presLayoutVars>
      </dgm:prSet>
      <dgm:spPr/>
    </dgm:pt>
    <dgm:pt modelId="{C3B81D2C-F5E7-466B-968F-D59C09863513}" type="pres">
      <dgm:prSet presAssocID="{3D18C0F2-2515-4BAC-B3FB-6E5054713D00}" presName="sibTrans" presStyleCnt="0"/>
      <dgm:spPr/>
    </dgm:pt>
    <dgm:pt modelId="{EE2C545B-7183-462A-988D-1D5F580CB04F}" type="pres">
      <dgm:prSet presAssocID="{42E1A70A-E699-4906-9FAC-6C95E0BD98C9}" presName="node" presStyleLbl="node1" presStyleIdx="5" presStyleCnt="9">
        <dgm:presLayoutVars>
          <dgm:bulletEnabled val="1"/>
        </dgm:presLayoutVars>
      </dgm:prSet>
      <dgm:spPr/>
    </dgm:pt>
    <dgm:pt modelId="{BD5AC29D-23C3-432A-AA2E-46A655C2EDBA}" type="pres">
      <dgm:prSet presAssocID="{CD14E0C0-14C3-471A-AC82-3956D4702C11}" presName="sibTrans" presStyleCnt="0"/>
      <dgm:spPr/>
    </dgm:pt>
    <dgm:pt modelId="{49ED2891-947D-4070-8C60-5C89D4356484}" type="pres">
      <dgm:prSet presAssocID="{55DE2F56-8C95-4758-A02B-EBE6E1CC78FF}" presName="node" presStyleLbl="node1" presStyleIdx="6" presStyleCnt="9">
        <dgm:presLayoutVars>
          <dgm:bulletEnabled val="1"/>
        </dgm:presLayoutVars>
      </dgm:prSet>
      <dgm:spPr/>
    </dgm:pt>
    <dgm:pt modelId="{0A5D4829-1BBE-4BC7-97D7-B9E4B712BF01}" type="pres">
      <dgm:prSet presAssocID="{91E8816F-7436-42F9-9D2E-A525B88D6086}" presName="sibTrans" presStyleCnt="0"/>
      <dgm:spPr/>
    </dgm:pt>
    <dgm:pt modelId="{1A43B1E5-7363-466A-A493-C3EEFB6D89CA}" type="pres">
      <dgm:prSet presAssocID="{DB1B93F8-8706-4434-8279-B09A6C7206AC}" presName="node" presStyleLbl="node1" presStyleIdx="7" presStyleCnt="9">
        <dgm:presLayoutVars>
          <dgm:bulletEnabled val="1"/>
        </dgm:presLayoutVars>
      </dgm:prSet>
      <dgm:spPr/>
    </dgm:pt>
    <dgm:pt modelId="{796BE70F-A347-489F-B5CC-029225256997}" type="pres">
      <dgm:prSet presAssocID="{5E536D94-36CD-43AA-A937-988073A241DE}" presName="sibTrans" presStyleCnt="0"/>
      <dgm:spPr/>
    </dgm:pt>
    <dgm:pt modelId="{CEFD950A-C378-43E6-9778-5884049B09D3}" type="pres">
      <dgm:prSet presAssocID="{40E8C368-80F8-4CCE-BB94-D690810B52A6}" presName="node" presStyleLbl="node1" presStyleIdx="8" presStyleCnt="9">
        <dgm:presLayoutVars>
          <dgm:bulletEnabled val="1"/>
        </dgm:presLayoutVars>
      </dgm:prSet>
      <dgm:spPr/>
    </dgm:pt>
  </dgm:ptLst>
  <dgm:cxnLst>
    <dgm:cxn modelId="{CDCE0206-FFFD-4D88-B3A5-FB7E8641D939}" srcId="{9B6D3097-5EC3-4B86-BECB-CC9C728DC7A4}" destId="{42E1A70A-E699-4906-9FAC-6C95E0BD98C9}" srcOrd="5" destOrd="0" parTransId="{39713D0B-6448-40EF-8BD7-D969BF025B33}" sibTransId="{CD14E0C0-14C3-471A-AC82-3956D4702C11}"/>
    <dgm:cxn modelId="{F37B4E06-EA8D-402E-AE5A-640E13B93673}" srcId="{9B6D3097-5EC3-4B86-BECB-CC9C728DC7A4}" destId="{B5CE01F2-D547-4D65-9E1C-C2671309714F}" srcOrd="1" destOrd="0" parTransId="{C4981182-F5D7-481D-A522-721004D7E6C1}" sibTransId="{6C3D90EC-0682-48CE-B612-20D021603E11}"/>
    <dgm:cxn modelId="{6D859C0B-6CFA-467A-9642-C9686D065C7C}" type="presOf" srcId="{8C2BCB1E-A56F-4DA2-9B59-FD0069F21BDD}" destId="{EA1D353B-EEE1-4821-A90C-24B6F774DE84}" srcOrd="0" destOrd="0" presId="urn:microsoft.com/office/officeart/2005/8/layout/default"/>
    <dgm:cxn modelId="{47AFF00B-72A4-46CD-A59E-A8A31B008C6E}" type="presOf" srcId="{9B6D3097-5EC3-4B86-BECB-CC9C728DC7A4}" destId="{736BEDB9-CEFC-487E-A0BB-E9D6B6D0C4A1}" srcOrd="0" destOrd="0" presId="urn:microsoft.com/office/officeart/2005/8/layout/default"/>
    <dgm:cxn modelId="{D64E100C-4CB1-4200-BF7C-92929ECD052A}" type="presOf" srcId="{DB1B93F8-8706-4434-8279-B09A6C7206AC}" destId="{1A43B1E5-7363-466A-A493-C3EEFB6D89CA}" srcOrd="0" destOrd="0" presId="urn:microsoft.com/office/officeart/2005/8/layout/default"/>
    <dgm:cxn modelId="{21AB0818-C67D-4199-94A4-70FC8EBB0AFF}" srcId="{9B6D3097-5EC3-4B86-BECB-CC9C728DC7A4}" destId="{682CE9BA-2511-43C3-A101-3C7A7FBA0CF7}" srcOrd="2" destOrd="0" parTransId="{E16D1A62-58D1-4716-AAC8-49B6DD41B00E}" sibTransId="{E35913F3-87B5-4EB1-A1B7-7A96A19DBA3E}"/>
    <dgm:cxn modelId="{DB0C9229-DCD6-47B2-84CD-AFC62D233975}" type="presOf" srcId="{56FF7AEE-A35B-41A0-86F4-961B7C34A524}" destId="{D8CD790B-FD04-4C24-9C87-BE6564CC5916}" srcOrd="0" destOrd="0" presId="urn:microsoft.com/office/officeart/2005/8/layout/default"/>
    <dgm:cxn modelId="{CAB08791-7C94-4561-8443-A532D9AF3D18}" srcId="{9B6D3097-5EC3-4B86-BECB-CC9C728DC7A4}" destId="{8C2BCB1E-A56F-4DA2-9B59-FD0069F21BDD}" srcOrd="3" destOrd="0" parTransId="{1E705842-55DC-4721-9525-8382A0097ADF}" sibTransId="{BB7928F0-E899-445A-A7F6-CEDE3363AECD}"/>
    <dgm:cxn modelId="{0EB17093-33BC-421E-9625-6945B58EB3AF}" srcId="{9B6D3097-5EC3-4B86-BECB-CC9C728DC7A4}" destId="{56FF7AEE-A35B-41A0-86F4-961B7C34A524}" srcOrd="4" destOrd="0" parTransId="{071DC085-3FA8-41E3-B4B1-07632B49E8B7}" sibTransId="{3D18C0F2-2515-4BAC-B3FB-6E5054713D00}"/>
    <dgm:cxn modelId="{5E1E8397-1BDD-4FAE-8A70-704578269B7A}" srcId="{9B6D3097-5EC3-4B86-BECB-CC9C728DC7A4}" destId="{3875EB94-DB21-4EF2-B276-DAC7BEB1DCDF}" srcOrd="0" destOrd="0" parTransId="{DDCBE277-4728-4C6B-B254-3776D802C729}" sibTransId="{F1B5476D-904A-4D0B-8628-D962F94B8D82}"/>
    <dgm:cxn modelId="{020DB29D-F1C7-40A8-BC0B-02866E03716F}" srcId="{9B6D3097-5EC3-4B86-BECB-CC9C728DC7A4}" destId="{55DE2F56-8C95-4758-A02B-EBE6E1CC78FF}" srcOrd="6" destOrd="0" parTransId="{E8F92FB2-0872-4E81-B93A-38726D010397}" sibTransId="{91E8816F-7436-42F9-9D2E-A525B88D6086}"/>
    <dgm:cxn modelId="{9A3910A0-98AF-4C85-AA4B-4B56D2324EAA}" type="presOf" srcId="{42E1A70A-E699-4906-9FAC-6C95E0BD98C9}" destId="{EE2C545B-7183-462A-988D-1D5F580CB04F}" srcOrd="0" destOrd="0" presId="urn:microsoft.com/office/officeart/2005/8/layout/default"/>
    <dgm:cxn modelId="{D5609DB3-28CE-4C65-B234-4C811E07E7A4}" type="presOf" srcId="{55DE2F56-8C95-4758-A02B-EBE6E1CC78FF}" destId="{49ED2891-947D-4070-8C60-5C89D4356484}" srcOrd="0" destOrd="0" presId="urn:microsoft.com/office/officeart/2005/8/layout/default"/>
    <dgm:cxn modelId="{13A72DC4-3545-4CEB-BE80-2D154C012329}" type="presOf" srcId="{B5CE01F2-D547-4D65-9E1C-C2671309714F}" destId="{D6CAA283-9705-4DD3-9537-DB213BD74FB6}" srcOrd="0" destOrd="0" presId="urn:microsoft.com/office/officeart/2005/8/layout/default"/>
    <dgm:cxn modelId="{5FF5F4C8-8BC3-4C72-9974-2FF9E8B63C37}" type="presOf" srcId="{40E8C368-80F8-4CCE-BB94-D690810B52A6}" destId="{CEFD950A-C378-43E6-9778-5884049B09D3}" srcOrd="0" destOrd="0" presId="urn:microsoft.com/office/officeart/2005/8/layout/default"/>
    <dgm:cxn modelId="{5A1C31E2-32E5-4EFB-A32B-AC5B7D9AE323}" type="presOf" srcId="{3875EB94-DB21-4EF2-B276-DAC7BEB1DCDF}" destId="{41610CF0-A5A8-4E14-BAE4-790BCC4D9DEA}" srcOrd="0" destOrd="0" presId="urn:microsoft.com/office/officeart/2005/8/layout/default"/>
    <dgm:cxn modelId="{0A5D97EF-B9B6-4268-9751-6027632F26A1}" type="presOf" srcId="{682CE9BA-2511-43C3-A101-3C7A7FBA0CF7}" destId="{7E0E4418-FA9E-48AB-82EB-5E2012134DA0}" srcOrd="0" destOrd="0" presId="urn:microsoft.com/office/officeart/2005/8/layout/default"/>
    <dgm:cxn modelId="{21A28CF9-2785-417E-BC06-843EC68296F1}" srcId="{9B6D3097-5EC3-4B86-BECB-CC9C728DC7A4}" destId="{40E8C368-80F8-4CCE-BB94-D690810B52A6}" srcOrd="8" destOrd="0" parTransId="{1CF70A27-CFAA-45B1-AE13-5126B7333A0D}" sibTransId="{96656BB2-2D0D-40F1-B7D2-52EF5EA9A7E1}"/>
    <dgm:cxn modelId="{1A5EA1FB-2806-40B2-BEFB-F92092FCD7EC}" srcId="{9B6D3097-5EC3-4B86-BECB-CC9C728DC7A4}" destId="{DB1B93F8-8706-4434-8279-B09A6C7206AC}" srcOrd="7" destOrd="0" parTransId="{1E7901E1-C194-4C3D-9F29-AB764C6749C6}" sibTransId="{5E536D94-36CD-43AA-A937-988073A241DE}"/>
    <dgm:cxn modelId="{9C311846-5AC8-48F1-8CC0-D5204F194775}" type="presParOf" srcId="{736BEDB9-CEFC-487E-A0BB-E9D6B6D0C4A1}" destId="{41610CF0-A5A8-4E14-BAE4-790BCC4D9DEA}" srcOrd="0" destOrd="0" presId="urn:microsoft.com/office/officeart/2005/8/layout/default"/>
    <dgm:cxn modelId="{DFD7789C-49C1-4880-91B6-064EE61C2922}" type="presParOf" srcId="{736BEDB9-CEFC-487E-A0BB-E9D6B6D0C4A1}" destId="{17423EFA-9C8A-42FA-BEB8-3EA3290CA66E}" srcOrd="1" destOrd="0" presId="urn:microsoft.com/office/officeart/2005/8/layout/default"/>
    <dgm:cxn modelId="{79843CE9-0027-47D3-BE02-4DCC4DE2E726}" type="presParOf" srcId="{736BEDB9-CEFC-487E-A0BB-E9D6B6D0C4A1}" destId="{D6CAA283-9705-4DD3-9537-DB213BD74FB6}" srcOrd="2" destOrd="0" presId="urn:microsoft.com/office/officeart/2005/8/layout/default"/>
    <dgm:cxn modelId="{E7A3D1BA-A004-4B63-BC3D-746F8DA69C3B}" type="presParOf" srcId="{736BEDB9-CEFC-487E-A0BB-E9D6B6D0C4A1}" destId="{9F15695D-A5A9-45B4-9CFF-E45DD53CA2BB}" srcOrd="3" destOrd="0" presId="urn:microsoft.com/office/officeart/2005/8/layout/default"/>
    <dgm:cxn modelId="{8BAC97B8-65A7-4378-B46E-89D19584D418}" type="presParOf" srcId="{736BEDB9-CEFC-487E-A0BB-E9D6B6D0C4A1}" destId="{7E0E4418-FA9E-48AB-82EB-5E2012134DA0}" srcOrd="4" destOrd="0" presId="urn:microsoft.com/office/officeart/2005/8/layout/default"/>
    <dgm:cxn modelId="{65136589-FE6F-484B-ADD2-57D186C74969}" type="presParOf" srcId="{736BEDB9-CEFC-487E-A0BB-E9D6B6D0C4A1}" destId="{9D153A87-914C-4D60-883C-2F2857F2AA81}" srcOrd="5" destOrd="0" presId="urn:microsoft.com/office/officeart/2005/8/layout/default"/>
    <dgm:cxn modelId="{00509DDB-1508-4592-A865-A56973CDA178}" type="presParOf" srcId="{736BEDB9-CEFC-487E-A0BB-E9D6B6D0C4A1}" destId="{EA1D353B-EEE1-4821-A90C-24B6F774DE84}" srcOrd="6" destOrd="0" presId="urn:microsoft.com/office/officeart/2005/8/layout/default"/>
    <dgm:cxn modelId="{867EB928-397D-433B-AAC5-F027D4FA23DA}" type="presParOf" srcId="{736BEDB9-CEFC-487E-A0BB-E9D6B6D0C4A1}" destId="{448B79CA-F416-4EA6-9E42-267B2965BEE8}" srcOrd="7" destOrd="0" presId="urn:microsoft.com/office/officeart/2005/8/layout/default"/>
    <dgm:cxn modelId="{258D9DE1-A396-493D-8D36-B86AFF74263C}" type="presParOf" srcId="{736BEDB9-CEFC-487E-A0BB-E9D6B6D0C4A1}" destId="{D8CD790B-FD04-4C24-9C87-BE6564CC5916}" srcOrd="8" destOrd="0" presId="urn:microsoft.com/office/officeart/2005/8/layout/default"/>
    <dgm:cxn modelId="{7CC6BCA6-E5B6-45F7-988B-38A55E91B749}" type="presParOf" srcId="{736BEDB9-CEFC-487E-A0BB-E9D6B6D0C4A1}" destId="{C3B81D2C-F5E7-466B-968F-D59C09863513}" srcOrd="9" destOrd="0" presId="urn:microsoft.com/office/officeart/2005/8/layout/default"/>
    <dgm:cxn modelId="{ACD9230B-73C9-4A32-9B57-79A3C398023C}" type="presParOf" srcId="{736BEDB9-CEFC-487E-A0BB-E9D6B6D0C4A1}" destId="{EE2C545B-7183-462A-988D-1D5F580CB04F}" srcOrd="10" destOrd="0" presId="urn:microsoft.com/office/officeart/2005/8/layout/default"/>
    <dgm:cxn modelId="{E181065C-8878-4DB8-8D9C-66A0E800B86C}" type="presParOf" srcId="{736BEDB9-CEFC-487E-A0BB-E9D6B6D0C4A1}" destId="{BD5AC29D-23C3-432A-AA2E-46A655C2EDBA}" srcOrd="11" destOrd="0" presId="urn:microsoft.com/office/officeart/2005/8/layout/default"/>
    <dgm:cxn modelId="{FFCF63AA-9ACD-45A5-A8E3-ACBFA159576C}" type="presParOf" srcId="{736BEDB9-CEFC-487E-A0BB-E9D6B6D0C4A1}" destId="{49ED2891-947D-4070-8C60-5C89D4356484}" srcOrd="12" destOrd="0" presId="urn:microsoft.com/office/officeart/2005/8/layout/default"/>
    <dgm:cxn modelId="{ABEC321D-1AAE-4400-94FD-4E0B5157B39F}" type="presParOf" srcId="{736BEDB9-CEFC-487E-A0BB-E9D6B6D0C4A1}" destId="{0A5D4829-1BBE-4BC7-97D7-B9E4B712BF01}" srcOrd="13" destOrd="0" presId="urn:microsoft.com/office/officeart/2005/8/layout/default"/>
    <dgm:cxn modelId="{CDF885B3-5221-4853-AFA4-DABDEB5D89EF}" type="presParOf" srcId="{736BEDB9-CEFC-487E-A0BB-E9D6B6D0C4A1}" destId="{1A43B1E5-7363-466A-A493-C3EEFB6D89CA}" srcOrd="14" destOrd="0" presId="urn:microsoft.com/office/officeart/2005/8/layout/default"/>
    <dgm:cxn modelId="{72D97AD6-43EB-4235-A6D6-2665070EA477}" type="presParOf" srcId="{736BEDB9-CEFC-487E-A0BB-E9D6B6D0C4A1}" destId="{796BE70F-A347-489F-B5CC-029225256997}" srcOrd="15" destOrd="0" presId="urn:microsoft.com/office/officeart/2005/8/layout/default"/>
    <dgm:cxn modelId="{4C2BF1F3-1B0B-4703-8D93-780CF01DDF39}" type="presParOf" srcId="{736BEDB9-CEFC-487E-A0BB-E9D6B6D0C4A1}" destId="{CEFD950A-C378-43E6-9778-5884049B09D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6_2" csCatId="accent6" phldr="1"/>
      <dgm:spPr/>
      <dgm:t>
        <a:bodyPr/>
        <a:lstStyle/>
        <a:p>
          <a:pPr rtl="1"/>
          <a:endParaRPr lang="he-IL"/>
        </a:p>
      </dgm:t>
    </dgm:pt>
    <dgm:pt modelId="{6FE1E1AA-06F7-4D77-92B1-672813D02FA3}">
      <dgm:prSet phldrT="[טקסט]"/>
      <dgm:spPr/>
      <dgm:t>
        <a:bodyPr/>
        <a:lstStyle/>
        <a:p>
          <a:pPr rtl="1"/>
          <a:r>
            <a:rPr lang="he-IL" b="0" i="0" dirty="0"/>
            <a:t>בעבר למדו תמיד שקדושה כוונתה לפרוש כמה שיותר מהגשמיות. </a:t>
          </a:r>
        </a:p>
        <a:p>
          <a:pPr rtl="1"/>
          <a:r>
            <a:rPr lang="he-IL" b="0" i="0" dirty="0"/>
            <a:t>היום מלמדים שקדושה ענינה לעשות אהבה בשביל התאחדות של שניהם.</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0" i="0" dirty="0"/>
            <a:t>למושג קדושה יש שתי משמעויות: </a:t>
          </a:r>
        </a:p>
        <a:p>
          <a:pPr rtl="1"/>
          <a:r>
            <a:rPr lang="he-IL" b="0" i="0" dirty="0">
              <a:highlight>
                <a:srgbClr val="00FFFF"/>
              </a:highlight>
            </a:rPr>
            <a:t>פרישות וייחוד</a:t>
          </a:r>
          <a:r>
            <a:rPr lang="he-IL" b="0" i="0" dirty="0"/>
            <a:t>.</a:t>
          </a:r>
        </a:p>
        <a:p>
          <a:pPr rtl="1"/>
          <a:r>
            <a:rPr lang="he-IL" b="0" i="0" dirty="0"/>
            <a:t> </a:t>
          </a:r>
          <a:r>
            <a:rPr lang="he-IL" dirty="0"/>
            <a:t>קדושים תהיו – פירושים תהיו.</a:t>
          </a:r>
          <a:r>
            <a:rPr lang="he-IL" b="0" i="0" dirty="0"/>
            <a:t> </a:t>
          </a:r>
        </a:p>
        <a:p>
          <a:pPr rtl="1"/>
          <a:r>
            <a:rPr lang="he-IL" dirty="0"/>
            <a:t>קדושה – לעשות דבר לשם מטרת יחוד.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custT="1"/>
      <dgm:spPr/>
      <dgm:t>
        <a:bodyPr/>
        <a:lstStyle/>
        <a:p>
          <a:pPr rtl="1"/>
          <a:r>
            <a:rPr lang="he-IL" sz="1400" b="0" dirty="0"/>
            <a:t>בעבר לא ידעו את מושג האחדות בזיווג.</a:t>
          </a:r>
        </a:p>
        <a:p>
          <a:pPr rtl="1"/>
          <a:r>
            <a:rPr lang="he-IL" sz="1400" b="0" dirty="0"/>
            <a:t>המטרה באוהבה כגופו היה בשביל מידות טובות.</a:t>
          </a:r>
        </a:p>
        <a:p>
          <a:pPr rtl="1"/>
          <a:r>
            <a:rPr lang="he-IL" sz="1400" b="0" dirty="0"/>
            <a:t>עד שה' הוריד לנו את הקבלה שגילתה את מושג האחדות. </a:t>
          </a:r>
        </a:p>
        <a:p>
          <a:pPr rtl="1"/>
          <a:r>
            <a:rPr lang="he-IL" sz="1400" b="0" dirty="0"/>
            <a:t>אז הגיע המושג הנפלא של להנות בשביל להתאחד. </a:t>
          </a:r>
        </a:p>
        <a:p>
          <a:pPr rtl="1"/>
          <a:endParaRPr lang="he-IL" sz="1400" b="0" dirty="0"/>
        </a:p>
        <a:p>
          <a:pPr rtl="1"/>
          <a:r>
            <a:rPr lang="he-IL" sz="1400" b="0" dirty="0"/>
            <a:t>וזה התירוץ מדוע אנו לא נוהגים כמי שכפאו שד, שכן הנהגה זו היא הנהגת הפרישות. ואילו אנו זוכים ונמצאים במידת הקדושה.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נסביר יש ג' מצבים </a:t>
          </a:r>
        </a:p>
        <a:p>
          <a:pPr rtl="1"/>
          <a:r>
            <a:rPr lang="he-IL" dirty="0"/>
            <a:t>א. אדם הרוצה להנות – ומגביל את עצמו שלא לעבור על איסור. </a:t>
          </a:r>
        </a:p>
        <a:p>
          <a:pPr rtl="1"/>
          <a:r>
            <a:rPr lang="he-IL" dirty="0"/>
            <a:t>ב. אדם שרוצה לפרוש – הוא רוצה להיות קדוש הגשמיות מפריעה לו, ולכן מגביל את עצמו </a:t>
          </a:r>
          <a:r>
            <a:rPr lang="he-IL" dirty="0" err="1"/>
            <a:t>למנימום</a:t>
          </a:r>
          <a:r>
            <a:rPr lang="he-IL" dirty="0"/>
            <a:t> האפשרי.</a:t>
          </a:r>
        </a:p>
        <a:p>
          <a:pPr rtl="1"/>
          <a:r>
            <a:rPr lang="he-IL" dirty="0"/>
            <a:t>ג. אדם הרוצה להנות כדי להיות קדוש, על ידי שהוא </a:t>
          </a:r>
          <a:r>
            <a:rPr lang="he-IL" dirty="0" err="1"/>
            <a:t>וה</a:t>
          </a:r>
          <a:r>
            <a:rPr lang="he-IL" dirty="0"/>
            <a:t>', הוא ואשתו יתאחדו יחדיו על ידי ההנאה. = קדושה. </a:t>
          </a:r>
        </a:p>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רמב"ם הלכות דעות פרק ג הלכה ב</a:t>
          </a:r>
        </a:p>
        <a:p>
          <a:pPr rtl="1"/>
          <a:r>
            <a:rPr lang="he-IL" dirty="0"/>
            <a:t>הלכה ב</a:t>
          </a:r>
        </a:p>
        <a:p>
          <a:pPr rtl="1"/>
          <a:r>
            <a:rPr lang="he-IL" dirty="0"/>
            <a:t>צריך האדם שיכוון לבו וכל מעשיו כולם לידע את השם ברוך הוא בלבד, ויהיה שבתו וקומו ודבורו </a:t>
          </a:r>
          <a:r>
            <a:rPr lang="he-IL" dirty="0" err="1"/>
            <a:t>הכל</a:t>
          </a:r>
          <a:r>
            <a:rPr lang="he-IL" dirty="0"/>
            <a:t> לעומת זה הדבר, כיצד </a:t>
          </a:r>
          <a:r>
            <a:rPr lang="he-IL" dirty="0" err="1"/>
            <a:t>כשישא</a:t>
          </a:r>
          <a:r>
            <a:rPr lang="he-IL" dirty="0"/>
            <a:t> </a:t>
          </a:r>
          <a:r>
            <a:rPr lang="he-IL" dirty="0" err="1"/>
            <a:t>ויתן</a:t>
          </a:r>
          <a:r>
            <a:rPr lang="he-IL" dirty="0"/>
            <a:t> או יעשה מלאכה ליטול שכר, לא יהיה </a:t>
          </a:r>
          <a:r>
            <a:rPr lang="he-IL" dirty="0" err="1"/>
            <a:t>בלבו</a:t>
          </a:r>
          <a:r>
            <a:rPr lang="he-IL" dirty="0"/>
            <a:t> לקבוץ ממון בלבד אלא יעשה דברים האלו כדי שימצא דברים שהגוף צריך להם מאכילה ושתיה וישיבת בית ונשיאת </a:t>
          </a:r>
          <a:r>
            <a:rPr lang="he-IL" dirty="0" err="1"/>
            <a:t>אשה</a:t>
          </a:r>
          <a:r>
            <a:rPr lang="he-IL" dirty="0"/>
            <a:t>, וכן כשיאכל וישתה </a:t>
          </a:r>
          <a:r>
            <a:rPr lang="he-IL" dirty="0" err="1"/>
            <a:t>ויבעול</a:t>
          </a:r>
          <a:r>
            <a:rPr lang="he-IL" dirty="0"/>
            <a:t> לא ישים </a:t>
          </a:r>
          <a:r>
            <a:rPr lang="he-IL" dirty="0" err="1"/>
            <a:t>בלבו</a:t>
          </a:r>
          <a:r>
            <a:rPr lang="he-IL" dirty="0"/>
            <a:t> לעשות דברים האלו כדי ליהנות בלבד עד שנמצא שאינו אוכל ושותה אלא המתוק לחיך </a:t>
          </a:r>
          <a:r>
            <a:rPr lang="he-IL" dirty="0" err="1"/>
            <a:t>ויבעול</a:t>
          </a:r>
          <a:r>
            <a:rPr lang="he-IL" dirty="0"/>
            <a:t> כדי ליהנות, אלא ישים על לבו שיאכל וישתה כדי להברות גופו ואיבריו בלבד, לפיכך לא יאכל כל </a:t>
          </a:r>
          <a:r>
            <a:rPr lang="he-IL" dirty="0" err="1"/>
            <a:t>שהחיך</a:t>
          </a:r>
          <a:r>
            <a:rPr lang="he-IL" dirty="0"/>
            <a:t> </a:t>
          </a:r>
          <a:r>
            <a:rPr lang="he-IL" dirty="0" err="1"/>
            <a:t>מתאוה</a:t>
          </a:r>
          <a:r>
            <a:rPr lang="he-IL" dirty="0"/>
            <a:t> ככלב וחמור אלא יאכל דברים המועילים לגוף אם מרים אם מתוקים, ולא יאכל דברים הרעים לגוף אף על פי שהן מתוקים לחיך, כיצד מי שהיה בשרו חם לא יאכל בשר ולא דבש ולא ישתה יין, </a:t>
          </a:r>
          <a:r>
            <a:rPr lang="he-IL" dirty="0" err="1"/>
            <a:t>כענין</a:t>
          </a:r>
          <a:r>
            <a:rPr lang="he-IL" dirty="0"/>
            <a:t> שאמר שלמה דרך משל אכול דבש וגו', ושותה מי </a:t>
          </a:r>
          <a:r>
            <a:rPr lang="he-IL" dirty="0" err="1"/>
            <a:t>העולשין</a:t>
          </a:r>
          <a:r>
            <a:rPr lang="he-IL" dirty="0"/>
            <a:t> אף על פי שהוא מר שנמצא שותה ואוכל דרך רפואה בלבד כדי שיבריא ויעמוד שלם, הואיל ואי אפשר לאדם לחיות אלא באכילה ושתיה, וכן </a:t>
          </a:r>
          <a:r>
            <a:rPr lang="he-IL" dirty="0" err="1"/>
            <a:t>כשיבעול</a:t>
          </a:r>
          <a:r>
            <a:rPr lang="he-IL" dirty="0"/>
            <a:t> לא </a:t>
          </a:r>
          <a:r>
            <a:rPr lang="he-IL" dirty="0" err="1"/>
            <a:t>יבעול</a:t>
          </a:r>
          <a:r>
            <a:rPr lang="he-IL" dirty="0"/>
            <a:t> אלא כדי להברות גופו וכדי לקיים את הזרע, לפיכך אינו בועל כל זמן </a:t>
          </a:r>
          <a:r>
            <a:rPr lang="he-IL" dirty="0" err="1"/>
            <a:t>שיתאוה</a:t>
          </a:r>
          <a:r>
            <a:rPr lang="he-IL" dirty="0"/>
            <a:t> אלא כל עת שידע שהוא צריך להוציא שכבת זרע כמו דרך הרפואה או לקיים את הזרע. +/השגת </a:t>
          </a:r>
          <a:r>
            <a:rPr lang="he-IL" dirty="0" err="1"/>
            <a:t>הראב"ד</a:t>
          </a:r>
          <a:r>
            <a:rPr lang="he-IL" dirty="0"/>
            <a:t>/ וכן </a:t>
          </a:r>
          <a:r>
            <a:rPr lang="he-IL" dirty="0" err="1"/>
            <a:t>כשיבעול</a:t>
          </a:r>
          <a:r>
            <a:rPr lang="he-IL" dirty="0"/>
            <a:t> </a:t>
          </a:r>
          <a:r>
            <a:rPr lang="he-IL" dirty="0" err="1"/>
            <a:t>וכו</a:t>
          </a:r>
          <a:r>
            <a:rPr lang="he-IL" dirty="0"/>
            <a:t>'. א"א וכן למצות העונה אם היא מקפדת.+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ההלכה שונאת</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b="0" i="0" dirty="0"/>
            <a:t>מורה נבוכים ב, לו (בתרגום מיכאל שוורץ): "אחרי הקדמות אלה דע לך שכאשר עצם מוחו של אחד מבני-האדם יהיה משורש טבע-בריאתו, בשיא איזונו בזוך חומרו ומזגו המיוחד בכל חלק מחלקיו, ובשיעורו ותנוחתו, ולא תמנענה אותו מניעות </a:t>
          </a:r>
          <a:r>
            <a:rPr lang="he-IL" b="0" i="0" dirty="0" err="1"/>
            <a:t>מזגיות</a:t>
          </a:r>
          <a:r>
            <a:rPr lang="he-IL" b="0" i="0" dirty="0"/>
            <a:t> בעטיו של איבר אחר; ואותו אדם למד וקנה חכמה עד שיצא מן הכוח אל הפעל, ונעשו לו שכל אנושי שלם ומושלם ותכונות אנושיות טהורות ומאוזנות, וכל השתוקקויותיו היו לדעת את סודות המציאות הזאת ולהכיר את סיבותיה, ומחשבתו פונה תמיד אל דברים נעלים, וכל עניינו להכיר את הא-ל וללמוד לקח ממעשיו ומה ראוי להאמין באשר לזאת; ובטלו מחשבותיו על עניינים בהמיים ותשוקתו אליהם, כוונתי להעדפת הנאת האכילה, השתייה, המשכב, ובכלל חוש המישוש, אשר ביאר אריסטו במידות ואמר שהחוש הזה הוא חרפה לנו. ומה יפה מה שאמר! ומה נכון הוא שהוא חרפה! כי הוא לנו מבחינת מה שאנו בעלי-חיים ולא יותר, ככל הבהמות. אין בו דבר מעניין האנושיות. שאר ההנאות החושיות כמו הריח, השמיעה והראייה – הרי אף על פי שהן גופניות, יש בהן בזמן כלשהו הנאה לאדם באשר הוא אדם, כפי שהסביר זאת אריסטו.</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phldr="1"/>
      <dgm:spPr/>
      <dgm:t>
        <a:bodyPr/>
        <a:lstStyle/>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phldr="1"/>
      <dgm:spPr/>
      <dgm:t>
        <a:bodyPr/>
        <a:lstStyle/>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phldr="1"/>
      <dgm:spPr/>
      <dgm:t>
        <a:bodyPr/>
        <a:lstStyle/>
        <a:p>
          <a:pPr rtl="1"/>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ואמר הרב הגאון מ"ו ז"ל שיש עוד שלושה חלקי מאכל ערב היינו שאוכל למילוי הכרס ומועיל היינו שאוכל לשם שמים אף שלעת עתה רע הוא לו שהנשמה אינה נהנית ממנו ואם היה באפשרי בלא אכילה היה טוב לו יותר אך שכוונתו הוא באכילה הזאת שיבריא הגוף ויכול לעבוד השם יתברך בתורה ומצוות נמצא הפעולה באכילה הזאת הוא לאחר זמן כשילמד אח"כ ויש עוד לשם שמים ונקרא טוב' היינו באכילה הזאת עושה ג"כ פעולה גדולה לנשמתו וזה נקרא טוב'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 ויצא יצחק </a:t>
          </a:r>
          <a:r>
            <a:rPr lang="he-IL" dirty="0" err="1"/>
            <a:t>לשוח</a:t>
          </a:r>
          <a:r>
            <a:rPr lang="he-IL" dirty="0"/>
            <a:t> בשדה לפנות ערב </a:t>
          </a:r>
          <a:r>
            <a:rPr lang="he-IL" dirty="0" err="1"/>
            <a:t>נרל"פ</a:t>
          </a:r>
          <a:r>
            <a:rPr lang="he-IL" dirty="0"/>
            <a:t> </a:t>
          </a:r>
          <a:r>
            <a:rPr lang="he-IL" dirty="0" err="1"/>
            <a:t>דהנה</a:t>
          </a:r>
          <a:r>
            <a:rPr lang="he-IL" dirty="0"/>
            <a:t> כל </a:t>
          </a:r>
          <a:r>
            <a:rPr lang="he-IL" dirty="0" err="1"/>
            <a:t>העניניס</a:t>
          </a:r>
          <a:r>
            <a:rPr lang="he-IL" dirty="0"/>
            <a:t> שבעולס </a:t>
          </a:r>
          <a:r>
            <a:rPr lang="he-IL" dirty="0" err="1"/>
            <a:t>נחלקיס</a:t>
          </a:r>
          <a:r>
            <a:rPr lang="he-IL" dirty="0"/>
            <a:t> לג' טוב ערב מועיל ואין טוב אלא תורה ועיין </a:t>
          </a:r>
          <a:r>
            <a:rPr lang="he-IL" dirty="0" err="1"/>
            <a:t>מש"כ</a:t>
          </a:r>
          <a:r>
            <a:rPr lang="he-IL" dirty="0"/>
            <a:t> באבן נזר אות כ"א והנה מצות </a:t>
          </a:r>
          <a:r>
            <a:rPr lang="he-IL" dirty="0" err="1"/>
            <a:t>פו"ר</a:t>
          </a:r>
          <a:r>
            <a:rPr lang="he-IL" dirty="0"/>
            <a:t> יש בו ערב כי הגוף נהנה ויש בו מועיל להוליד בנים ויש בו טוב היינו </a:t>
          </a:r>
          <a:r>
            <a:rPr lang="he-IL" dirty="0" err="1"/>
            <a:t>המצוה</a:t>
          </a:r>
          <a:r>
            <a:rPr lang="he-IL" dirty="0"/>
            <a:t> ונתיירא יצחק פן אולי לא </a:t>
          </a:r>
          <a:r>
            <a:rPr lang="he-IL" dirty="0" err="1"/>
            <a:t>יכוין</a:t>
          </a:r>
          <a:r>
            <a:rPr lang="he-IL" dirty="0"/>
            <a:t> בזיווגו עבור טוב ומועיל רק בשביל ערב ובאמת </a:t>
          </a:r>
          <a:r>
            <a:rPr lang="he-IL" dirty="0" err="1"/>
            <a:t>מה"ט</a:t>
          </a:r>
          <a:r>
            <a:rPr lang="he-IL" dirty="0"/>
            <a:t> אין </a:t>
          </a:r>
          <a:r>
            <a:rPr lang="he-IL" dirty="0" err="1"/>
            <a:t>מברכין</a:t>
          </a:r>
          <a:r>
            <a:rPr lang="he-IL" dirty="0"/>
            <a:t> על מצוה זו כמבואר בסור מרע </a:t>
          </a:r>
          <a:r>
            <a:rPr lang="he-IL" dirty="0" err="1"/>
            <a:t>מהה"ק</a:t>
          </a:r>
          <a:r>
            <a:rPr lang="he-IL" dirty="0"/>
            <a:t> בעל </a:t>
          </a:r>
          <a:r>
            <a:rPr lang="he-IL" dirty="0" err="1"/>
            <a:t>עע"צ</a:t>
          </a:r>
          <a:r>
            <a:rPr lang="he-IL" dirty="0"/>
            <a:t> </a:t>
          </a:r>
          <a:r>
            <a:rPr lang="he-IL" dirty="0" err="1"/>
            <a:t>זלה"ה</a:t>
          </a:r>
          <a:r>
            <a:rPr lang="he-IL" dirty="0"/>
            <a:t> לפי שא"א בלא הנאת הגוף ע"כ יצא יצחק אבינו להתפלל לה' שיעזרהו לפנות את הערב </a:t>
          </a:r>
          <a:r>
            <a:rPr lang="he-IL" dirty="0" err="1"/>
            <a:t>מלבו</a:t>
          </a:r>
          <a:r>
            <a:rPr lang="he-IL" dirty="0"/>
            <a:t> שיהי' כוונתו רק </a:t>
          </a:r>
          <a:r>
            <a:rPr lang="he-IL" dirty="0" err="1"/>
            <a:t>לשס</a:t>
          </a:r>
          <a:r>
            <a:rPr lang="he-IL" dirty="0"/>
            <a:t> ה' והבן </a:t>
          </a:r>
        </a:p>
        <a:p>
          <a:pPr rtl="1"/>
          <a:r>
            <a:rPr lang="he-IL" dirty="0"/>
            <a:t>ספר אבני המקום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אכילה ושתיה שבספר קהלת אינו אלא דברי ויש בה ג"כ אותיות </a:t>
          </a:r>
          <a:r>
            <a:rPr lang="he-IL" dirty="0" err="1"/>
            <a:t>טע"ם</a:t>
          </a:r>
          <a:r>
            <a:rPr lang="he-IL" dirty="0"/>
            <a:t> טוב ערב מועיל ערב היינו שלומד שלא לשם שמים אלא רק מחמת שהוא ערב שנהנה מהחכמה בתורה פסחים אותו בקי </a:t>
          </a:r>
          <a:r>
            <a:rPr lang="he-IL" dirty="0" err="1"/>
            <a:t>צוה</a:t>
          </a:r>
          <a:r>
            <a:rPr lang="he-IL" dirty="0"/>
            <a:t> נהנה עדיין נקרא שיהיה ותלמודו בידו כדי שלומד לשם שמים </a:t>
          </a:r>
          <a:r>
            <a:rPr lang="he-IL" dirty="0" err="1"/>
            <a:t>שהש"י</a:t>
          </a:r>
          <a:r>
            <a:rPr lang="he-IL" dirty="0"/>
            <a:t> וטוב מבוקשתו מי שבא לכאן ולומד ללמוד ויהיה ג"כ בקי אבל אינו כשלומד עד שיהיה בקי שהמבקש אינו בטוב ג"כ אינו וזה אף שעדיין לימודו בעת וגם אח"כ כשתלמודו בידו עד שיבא תיכף שנהנה תלמודו בידו לב תורה ומועיל שאשרי נ א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r>
            <a:rPr lang="he-IL" dirty="0"/>
            <a:t>". וכן כתב המשנה ברורה (רכ"ה, י"ט): "כתבו האחרונים בשם הירושלמי </a:t>
          </a:r>
          <a:r>
            <a:rPr lang="he-IL" dirty="0" err="1"/>
            <a:t>דמצוה</a:t>
          </a:r>
          <a:r>
            <a:rPr lang="he-IL" dirty="0"/>
            <a:t> לאכול מעט מכל מין חדש בשנה, והטעם כדי להראות שחביבה עליו בריאתו של הקב"ה".</a:t>
          </a:r>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r>
            <a:rPr lang="he-IL" dirty="0"/>
            <a:t>כלומר, כיון שמטרת הבריאה ומשימתנו בעולם הוא להגיע להכרה בטוב ה', עלינו להשתמש בפירות הנפלאים שהמציא, להגיע על ידם להכיר באופן מוחש בטובו המופלג.</a:t>
          </a:r>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rtl="1"/>
          <a:r>
            <a:rPr lang="he-IL" dirty="0"/>
            <a:t>יסוד החשיבות של אכילת כל גווני הפירות וההודיה עליהם, הוא על פי דברי הירושלמי (קידושין פ"ד, הל' י"ב) שכתב: "עתיד אדם ליתן דין וחשבון על כל שראתה עינו, ולא אכל".</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והנה מתוך </a:t>
          </a:r>
          <a:r>
            <a:rPr lang="he-IL" dirty="0" err="1"/>
            <a:t>דחקות</a:t>
          </a:r>
          <a:r>
            <a:rPr lang="he-IL" dirty="0"/>
            <a:t> מופלגת זו, כשנקלע לידו קצת כסף, חסך פרוטה לפרוטה כדי לקנות דובדבן אחד, משמש אחד, ענב אחד, אגוז אחד, כדי לברך ברכת ״שהחיינו״, להתרגש מחסדו </a:t>
          </a:r>
          <a:r>
            <a:rPr lang="he-IL" dirty="0" err="1"/>
            <a:t>ית</a:t>
          </a:r>
          <a:r>
            <a:rPr lang="he-IL" dirty="0"/>
            <a:t>' ולומר תודה. שהרי הפרי נברא ושוגר אלינו כמתנת אהבה מבורא העולם... </a:t>
          </a:r>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dgm:spPr/>
      <dgm:t>
        <a:bodyPr/>
        <a:lstStyle/>
        <a:p>
          <a:pPr rtl="1"/>
          <a:r>
            <a:rPr lang="he-IL" dirty="0"/>
            <a:t>בעלפונו, נגלה אליו הקב"ה, רבי אלעזר אמר לפניו </a:t>
          </a:r>
          <a:r>
            <a:rPr lang="he-IL" dirty="0" err="1"/>
            <a:t>ית</a:t>
          </a:r>
          <a:r>
            <a:rPr lang="he-IL" dirty="0"/>
            <a:t>': "עד מתי אצטער כך בעולם?". </a:t>
          </a:r>
        </a:p>
        <a:p>
          <a:pPr rtl="1">
            <a:buNone/>
          </a:pPr>
          <a:r>
            <a:rPr lang="he-IL" dirty="0"/>
            <a:t>ענהו בורא העולם, שזה חלקו הנקבע לו בחיים וזה ניסיונו, ללמוד תורה מתוך הדחק דווקא. </a:t>
          </a:r>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כדאי לוותר על כל מה שהכסף יוכל לקנות ולהשיג ולקנות בו '</a:t>
          </a:r>
          <a:r>
            <a:rPr lang="he-IL" dirty="0" err="1"/>
            <a:t>דוקא</a:t>
          </a:r>
          <a:r>
            <a:rPr lang="he-IL" dirty="0"/>
            <a:t> פירות חדשים, כדי לזכות לומר תודה בלב מלא אהבה, על טובו הנפלא של הבורא המתגלה אלינו מפירות מרהיבים אלו!</a:t>
          </a:r>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B9EF26C4-3229-4FA5-80B2-46A3C6F9ECF9}">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הגמרא (תענית כ"ה) מספרת, שרבי אלעזר היה עני גדול כל ימיו. פעם הוצרך להקיז דם לרפואה, ואחרי ההקזה יש צורך לאכול סעודה משביעה, שבלי זה עלולים להסתכן. רבי אלעזר לא מצא בביתו אוכל אלא שן של שום, הוא אכלו, חלש לבו, והתעלף. </a:t>
          </a:r>
        </a:p>
        <a:p>
          <a:pPr marL="0" lvl="0" defTabSz="622300" rtl="1">
            <a:lnSpc>
              <a:spcPct val="90000"/>
            </a:lnSpc>
            <a:spcBef>
              <a:spcPct val="0"/>
            </a:spcBef>
            <a:spcAft>
              <a:spcPct val="35000"/>
            </a:spcAft>
            <a:buNone/>
          </a:pPr>
          <a:endParaRPr lang="he-IL" dirty="0"/>
        </a:p>
      </dgm:t>
    </dgm:pt>
    <dgm:pt modelId="{93087D31-FAE9-4C11-97C4-F9CC891B2735}" type="parTrans" cxnId="{92551A7E-388E-4FFE-8A0C-7047AD9CACA4}">
      <dgm:prSet/>
      <dgm:spPr/>
      <dgm:t>
        <a:bodyPr/>
        <a:lstStyle/>
        <a:p>
          <a:pPr rtl="1"/>
          <a:endParaRPr lang="he-IL"/>
        </a:p>
      </dgm:t>
    </dgm:pt>
    <dgm:pt modelId="{1A03C497-51C4-4A8B-844E-D2D692F85CF3}" type="sibTrans" cxnId="{92551A7E-388E-4FFE-8A0C-7047AD9CACA4}">
      <dgm:prSet/>
      <dgm:spPr/>
      <dgm:t>
        <a:bodyPr/>
        <a:lstStyle/>
        <a:p>
          <a:pPr rtl="1"/>
          <a:endParaRPr lang="he-IL"/>
        </a:p>
      </dgm:t>
    </dgm:pt>
    <dgm:pt modelId="{027660F5-59F3-4E79-B31C-D78059A24400}">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בגמרא ירושלמי שם מסופר: "רבי אלעזר חשש לשמועה זו, ואסף לו פרוטות, וקנה בהם מכל מאכל אחת בשנה". </a:t>
          </a:r>
        </a:p>
        <a:p>
          <a:pPr marL="0" lvl="0" defTabSz="622300" rtl="1">
            <a:lnSpc>
              <a:spcPct val="90000"/>
            </a:lnSpc>
            <a:spcBef>
              <a:spcPct val="0"/>
            </a:spcBef>
            <a:spcAft>
              <a:spcPct val="35000"/>
            </a:spcAft>
            <a:buNone/>
          </a:pPr>
          <a:endParaRPr lang="he-IL" dirty="0"/>
        </a:p>
      </dgm:t>
    </dgm:pt>
    <dgm:pt modelId="{F5FEFBCC-4661-41DA-BFB0-F7EEC874B26D}" type="parTrans" cxnId="{06DAE011-9E5D-4530-A52A-2BF7778DECE9}">
      <dgm:prSet/>
      <dgm:spPr/>
      <dgm:t>
        <a:bodyPr/>
        <a:lstStyle/>
        <a:p>
          <a:pPr rtl="1"/>
          <a:endParaRPr lang="he-IL"/>
        </a:p>
      </dgm:t>
    </dgm:pt>
    <dgm:pt modelId="{4D644825-A5BA-44DD-9E00-955B1709B2D7}" type="sibTrans" cxnId="{06DAE011-9E5D-4530-A52A-2BF7778DECE9}">
      <dgm:prSet/>
      <dgm:spPr/>
      <dgm:t>
        <a:bodyPr/>
        <a:lstStyle/>
        <a:p>
          <a:pPr rtl="1"/>
          <a:endParaRPr lang="he-IL"/>
        </a:p>
      </dgm:t>
    </dgm:pt>
    <dgm:pt modelId="{20308C40-BEA7-4901-A375-3E95C2E1DBC6}">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בספר "מעין האמונה" מאיר המחבר את המשמעות המרשימה של סיפור זה. רבי אלעזר המובא בתלמוד הירושלמי הוא תמיד רבי אלעזר בן </a:t>
          </a:r>
          <a:r>
            <a:rPr lang="he-IL" dirty="0" err="1"/>
            <a:t>פדת</a:t>
          </a:r>
          <a:r>
            <a:rPr lang="he-IL" dirty="0"/>
            <a:t>, מגדולי תלמידי רבי יוחנן. </a:t>
          </a:r>
        </a:p>
        <a:p>
          <a:pPr marL="0" lvl="0" defTabSz="622300" rtl="1">
            <a:lnSpc>
              <a:spcPct val="90000"/>
            </a:lnSpc>
            <a:spcBef>
              <a:spcPct val="0"/>
            </a:spcBef>
            <a:spcAft>
              <a:spcPct val="35000"/>
            </a:spcAft>
            <a:buNone/>
          </a:pPr>
          <a:endParaRPr lang="he-IL" dirty="0"/>
        </a:p>
      </dgm:t>
    </dgm:pt>
    <dgm:pt modelId="{CB5586F0-995A-47B0-B3C2-C38B8E468FB6}" type="parTrans" cxnId="{C7029FC9-FCA4-48B9-9C85-9029DC31FD6A}">
      <dgm:prSet/>
      <dgm:spPr/>
      <dgm:t>
        <a:bodyPr/>
        <a:lstStyle/>
        <a:p>
          <a:pPr rtl="1"/>
          <a:endParaRPr lang="he-IL"/>
        </a:p>
      </dgm:t>
    </dgm:pt>
    <dgm:pt modelId="{DD45A3EB-6F13-499F-A6CE-FA9C656041E4}" type="sibTrans" cxnId="{C7029FC9-FCA4-48B9-9C85-9029DC31FD6A}">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9">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9">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9">
        <dgm:presLayoutVars>
          <dgm:bulletEnabled val="1"/>
        </dgm:presLayoutVars>
      </dgm:prSet>
      <dgm:spPr/>
    </dgm:pt>
    <dgm:pt modelId="{25421CD4-3B79-4CCC-ABFD-72DE273B086B}" type="pres">
      <dgm:prSet presAssocID="{FCACFF76-EEC3-41CB-9873-67DA96E85AF3}" presName="sibTrans" presStyleCnt="0"/>
      <dgm:spPr/>
    </dgm:pt>
    <dgm:pt modelId="{CDE78AD6-A0AA-4373-BBE8-5730B0F77ACB}" type="pres">
      <dgm:prSet presAssocID="{B9EF26C4-3229-4FA5-80B2-46A3C6F9ECF9}" presName="node" presStyleLbl="node1" presStyleIdx="3" presStyleCnt="9">
        <dgm:presLayoutVars>
          <dgm:bulletEnabled val="1"/>
        </dgm:presLayoutVars>
      </dgm:prSet>
      <dgm:spPr/>
    </dgm:pt>
    <dgm:pt modelId="{FAE9431A-8F68-4713-AD02-DEFD2F3AF201}" type="pres">
      <dgm:prSet presAssocID="{1A03C497-51C4-4A8B-844E-D2D692F85CF3}" presName="sibTrans" presStyleCnt="0"/>
      <dgm:spPr/>
    </dgm:pt>
    <dgm:pt modelId="{4583E040-B48C-407F-9C67-3C3CACC8657E}" type="pres">
      <dgm:prSet presAssocID="{20308C40-BEA7-4901-A375-3E95C2E1DBC6}" presName="node" presStyleLbl="node1" presStyleIdx="4" presStyleCnt="9">
        <dgm:presLayoutVars>
          <dgm:bulletEnabled val="1"/>
        </dgm:presLayoutVars>
      </dgm:prSet>
      <dgm:spPr/>
    </dgm:pt>
    <dgm:pt modelId="{DD6C0F4D-15C6-4A37-934E-9378266FEBAB}" type="pres">
      <dgm:prSet presAssocID="{DD45A3EB-6F13-499F-A6CE-FA9C656041E4}" presName="sibTrans" presStyleCnt="0"/>
      <dgm:spPr/>
    </dgm:pt>
    <dgm:pt modelId="{E077BAAD-8398-47A2-858A-8A289B43AF56}" type="pres">
      <dgm:prSet presAssocID="{027660F5-59F3-4E79-B31C-D78059A24400}" presName="node" presStyleLbl="node1" presStyleIdx="5" presStyleCnt="9">
        <dgm:presLayoutVars>
          <dgm:bulletEnabled val="1"/>
        </dgm:presLayoutVars>
      </dgm:prSet>
      <dgm:spPr/>
    </dgm:pt>
    <dgm:pt modelId="{219D7BFE-2978-463D-B5B8-948D5DB9F08C}" type="pres">
      <dgm:prSet presAssocID="{4D644825-A5BA-44DD-9E00-955B1709B2D7}" presName="sibTrans" presStyleCnt="0"/>
      <dgm:spPr/>
    </dgm:pt>
    <dgm:pt modelId="{F4AEF84B-CDEC-464A-B8B0-219B895B9A36}" type="pres">
      <dgm:prSet presAssocID="{005DCAAC-FFE4-49B4-9B36-7736AEB608EE}" presName="node" presStyleLbl="node1" presStyleIdx="6" presStyleCnt="9">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7" presStyleCnt="9">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8" presStyleCnt="9">
        <dgm:presLayoutVars>
          <dgm:bulletEnabled val="1"/>
        </dgm:presLayoutVars>
      </dgm:prSet>
      <dgm:spPr/>
    </dgm:pt>
  </dgm:ptLst>
  <dgm:cxnLst>
    <dgm:cxn modelId="{662FEA10-15A3-43C0-8DA1-EB5DD5FE53A4}" type="presOf" srcId="{027660F5-59F3-4E79-B31C-D78059A24400}" destId="{E077BAAD-8398-47A2-858A-8A289B43AF56}" srcOrd="0" destOrd="0" presId="urn:microsoft.com/office/officeart/2005/8/layout/default"/>
    <dgm:cxn modelId="{06DAE011-9E5D-4530-A52A-2BF7778DECE9}" srcId="{87EFAEC2-3ABD-4F3E-AD65-C523D131DB8C}" destId="{027660F5-59F3-4E79-B31C-D78059A24400}" srcOrd="5" destOrd="0" parTransId="{F5FEFBCC-4661-41DA-BFB0-F7EEC874B26D}" sibTransId="{4D644825-A5BA-44DD-9E00-955B1709B2D7}"/>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8"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92551A7E-388E-4FFE-8A0C-7047AD9CACA4}" srcId="{87EFAEC2-3ABD-4F3E-AD65-C523D131DB8C}" destId="{B9EF26C4-3229-4FA5-80B2-46A3C6F9ECF9}" srcOrd="3" destOrd="0" parTransId="{93087D31-FAE9-4C11-97C4-F9CC891B2735}" sibTransId="{1A03C497-51C4-4A8B-844E-D2D692F85CF3}"/>
    <dgm:cxn modelId="{EF78ED7F-821A-4D4B-B18B-B17E267E1477}" type="presOf" srcId="{B9EF26C4-3229-4FA5-80B2-46A3C6F9ECF9}" destId="{CDE78AD6-A0AA-4373-BBE8-5730B0F77ACB}"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7"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33663EB7-922C-41BF-93C1-575AFB2F90C5}" type="presOf" srcId="{20308C40-BEA7-4901-A375-3E95C2E1DBC6}" destId="{4583E040-B48C-407F-9C67-3C3CACC8657E}"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6" destOrd="0" parTransId="{AB8E2978-BC2D-48BF-A9DA-2A8F3E777FEC}" sibTransId="{2E04494A-4189-4E6D-A4C0-D1122B4EEA00}"/>
    <dgm:cxn modelId="{C7029FC9-FCA4-48B9-9C85-9029DC31FD6A}" srcId="{87EFAEC2-3ABD-4F3E-AD65-C523D131DB8C}" destId="{20308C40-BEA7-4901-A375-3E95C2E1DBC6}" srcOrd="4" destOrd="0" parTransId="{CB5586F0-995A-47B0-B3C2-C38B8E468FB6}" sibTransId="{DD45A3EB-6F13-499F-A6CE-FA9C656041E4}"/>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F9CEB689-60D5-423D-B9A4-005FD3021FB2}" type="presParOf" srcId="{C2583DA5-D0FC-4FE5-90A9-EBBE0FCAFE7A}" destId="{CDE78AD6-A0AA-4373-BBE8-5730B0F77ACB}" srcOrd="6" destOrd="0" presId="urn:microsoft.com/office/officeart/2005/8/layout/default"/>
    <dgm:cxn modelId="{33A19155-CDFD-4166-BE32-1855BEBF881A}" type="presParOf" srcId="{C2583DA5-D0FC-4FE5-90A9-EBBE0FCAFE7A}" destId="{FAE9431A-8F68-4713-AD02-DEFD2F3AF201}" srcOrd="7" destOrd="0" presId="urn:microsoft.com/office/officeart/2005/8/layout/default"/>
    <dgm:cxn modelId="{731883C9-FDE1-419B-AC8C-626827C4CB5F}" type="presParOf" srcId="{C2583DA5-D0FC-4FE5-90A9-EBBE0FCAFE7A}" destId="{4583E040-B48C-407F-9C67-3C3CACC8657E}" srcOrd="8" destOrd="0" presId="urn:microsoft.com/office/officeart/2005/8/layout/default"/>
    <dgm:cxn modelId="{1936373D-0C45-4722-B95C-EB13991EB94A}" type="presParOf" srcId="{C2583DA5-D0FC-4FE5-90A9-EBBE0FCAFE7A}" destId="{DD6C0F4D-15C6-4A37-934E-9378266FEBAB}" srcOrd="9" destOrd="0" presId="urn:microsoft.com/office/officeart/2005/8/layout/default"/>
    <dgm:cxn modelId="{0A83CEB9-4AAF-4EAA-8C50-16E534699785}" type="presParOf" srcId="{C2583DA5-D0FC-4FE5-90A9-EBBE0FCAFE7A}" destId="{E077BAAD-8398-47A2-858A-8A289B43AF56}" srcOrd="10" destOrd="0" presId="urn:microsoft.com/office/officeart/2005/8/layout/default"/>
    <dgm:cxn modelId="{E1E2BC22-2C57-4933-97B7-DA91AF7630BB}" type="presParOf" srcId="{C2583DA5-D0FC-4FE5-90A9-EBBE0FCAFE7A}" destId="{219D7BFE-2978-463D-B5B8-948D5DB9F08C}" srcOrd="11" destOrd="0" presId="urn:microsoft.com/office/officeart/2005/8/layout/default"/>
    <dgm:cxn modelId="{150594F7-10AE-44B9-AD86-09717C0F579C}" type="presParOf" srcId="{C2583DA5-D0FC-4FE5-90A9-EBBE0FCAFE7A}" destId="{F4AEF84B-CDEC-464A-B8B0-219B895B9A36}" srcOrd="12" destOrd="0" presId="urn:microsoft.com/office/officeart/2005/8/layout/default"/>
    <dgm:cxn modelId="{9764C0D5-1C20-475D-A120-00D01A19B014}" type="presParOf" srcId="{C2583DA5-D0FC-4FE5-90A9-EBBE0FCAFE7A}" destId="{BB367A9F-D4C3-42A4-B9DD-2D6FC4B0BF6F}" srcOrd="13" destOrd="0" presId="urn:microsoft.com/office/officeart/2005/8/layout/default"/>
    <dgm:cxn modelId="{AD30E9A8-E27E-4392-906B-AF86964BB846}" type="presParOf" srcId="{C2583DA5-D0FC-4FE5-90A9-EBBE0FCAFE7A}" destId="{62741F30-63B0-46A8-866D-6890CC910498}" srcOrd="14" destOrd="0" presId="urn:microsoft.com/office/officeart/2005/8/layout/default"/>
    <dgm:cxn modelId="{D99A39C7-2D9A-485D-A098-1CDB7ACBC6CE}" type="presParOf" srcId="{C2583DA5-D0FC-4FE5-90A9-EBBE0FCAFE7A}" destId="{4B66E997-D350-477C-9007-43BDBD19D833}" srcOrd="15" destOrd="0" presId="urn:microsoft.com/office/officeart/2005/8/layout/default"/>
    <dgm:cxn modelId="{A0E3578C-5606-464C-90C9-F387EA8DC089}" type="presParOf" srcId="{C2583DA5-D0FC-4FE5-90A9-EBBE0FCAFE7A}" destId="{E7758F4D-B0C3-41E4-A670-597AF8DAC2C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endParaRPr lang="he-IL" dirty="0"/>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endParaRPr lang="he-IL" dirty="0"/>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marL="0" lvl="0" defTabSz="666750" rtl="1">
            <a:lnSpc>
              <a:spcPct val="90000"/>
            </a:lnSpc>
            <a:spcBef>
              <a:spcPct val="0"/>
            </a:spcBef>
            <a:spcAft>
              <a:spcPct val="35000"/>
            </a:spcAft>
            <a:buNone/>
          </a:pPr>
          <a:r>
            <a:rPr lang="he-IL" dirty="0"/>
            <a:t>כוזרי</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phldr="1"/>
      <dgm:spPr/>
      <dgm:t>
        <a:bodyPr/>
        <a:lstStyle/>
        <a:p>
          <a:pPr rtl="1"/>
          <a:endParaRPr lang="he-IL"/>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phldr="1"/>
      <dgm:spPr/>
      <dgm:t>
        <a:bodyPr/>
        <a:lstStyle/>
        <a:p>
          <a:pPr rtl="1"/>
          <a:endParaRPr lang="he-IL"/>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rtl="1"/>
          <a:endParaRPr lang="he-IL"/>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custLinFactNeighborX="-2420" custLinFactNeighborY="-2420">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phldr="1"/>
      <dgm:spPr/>
      <dgm:t>
        <a:bodyPr/>
        <a:lstStyle/>
        <a:p>
          <a:pPr rtl="1"/>
          <a:endParaRPr lang="he-IL"/>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phldr="1"/>
      <dgm:spPr/>
      <dgm:t>
        <a:bodyPr/>
        <a:lstStyle/>
        <a:p>
          <a:pPr rtl="1"/>
          <a:endParaRPr lang="he-IL"/>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phldr="1"/>
      <dgm:spPr/>
      <dgm:t>
        <a:bodyPr/>
        <a:lstStyle/>
        <a:p>
          <a:pPr rtl="1"/>
          <a:endParaRPr lang="he-IL" dirty="0"/>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phldr="1"/>
      <dgm:spPr/>
      <dgm:t>
        <a:bodyPr/>
        <a:lstStyle/>
        <a:p>
          <a:pPr rtl="1"/>
          <a:endParaRPr lang="he-IL"/>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phldr="1"/>
      <dgm:spPr/>
      <dgm:t>
        <a:bodyPr/>
        <a:lstStyle/>
        <a:p>
          <a:pPr rtl="1"/>
          <a:endParaRPr lang="he-IL"/>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rtl="1"/>
          <a:endParaRPr lang="he-IL"/>
        </a:p>
      </dgm:t>
    </dgm:pt>
    <dgm:pt modelId="{AB8E2978-BC2D-48BF-A9DA-2A8F3E777FEC}" type="parTrans" cxnId="{561452C1-9CC5-4295-8C1E-D19B4D80CAC6}">
      <dgm:prSet/>
      <dgm:spPr/>
    </dgm:pt>
    <dgm:pt modelId="{2E04494A-4189-4E6D-A4C0-D1122B4EEA00}" type="sibTrans" cxnId="{561452C1-9CC5-4295-8C1E-D19B4D80CAC6}">
      <dgm:prSet/>
      <dgm:spPr/>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A0D048-5376-42FD-9703-30B070F662DF}">
      <dsp:nvSpPr>
        <dsp:cNvPr id="0" name=""/>
        <dsp:cNvSpPr/>
      </dsp:nvSpPr>
      <dsp:spPr>
        <a:xfrm>
          <a:off x="0" y="50948"/>
          <a:ext cx="5181600" cy="10342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he-IL" sz="1300" kern="1200" dirty="0"/>
            <a:t>תלמוד בבלי מסכת תענית דף יא עמוד א</a:t>
          </a:r>
        </a:p>
        <a:p>
          <a:pPr marL="0" lvl="0" indent="0" algn="r" defTabSz="577850" rtl="1">
            <a:lnSpc>
              <a:spcPct val="90000"/>
            </a:lnSpc>
            <a:spcBef>
              <a:spcPct val="0"/>
            </a:spcBef>
            <a:spcAft>
              <a:spcPct val="35000"/>
            </a:spcAft>
            <a:buNone/>
          </a:pPr>
          <a:r>
            <a:rPr lang="he-IL" sz="1300" kern="1200" dirty="0"/>
            <a:t>רבי אלעזר אומר: כל היושב בתענית נקרא קדוש, </a:t>
          </a:r>
        </a:p>
        <a:p>
          <a:pPr marL="0" lvl="0" indent="0" algn="r" defTabSz="577850" rtl="1">
            <a:lnSpc>
              <a:spcPct val="90000"/>
            </a:lnSpc>
            <a:spcBef>
              <a:spcPct val="0"/>
            </a:spcBef>
            <a:spcAft>
              <a:spcPct val="35000"/>
            </a:spcAft>
            <a:buNone/>
          </a:pPr>
          <a:r>
            <a:rPr lang="he-IL" sz="1300" kern="1200" dirty="0"/>
            <a:t>שנאמר קדוש יהיה גדל פרע שער ראשו. ומה זה שלא ציער עצמו אלא מדבר אחד נקרא קדוש, המצער עצמו מכל דבר - על אחת כמה וכמה. </a:t>
          </a:r>
        </a:p>
      </dsp:txBody>
      <dsp:txXfrm>
        <a:off x="50489" y="101437"/>
        <a:ext cx="5080622" cy="933302"/>
      </dsp:txXfrm>
    </dsp:sp>
    <dsp:sp modelId="{EB7FA095-8291-41C3-90EF-5FFFB4066F47}">
      <dsp:nvSpPr>
        <dsp:cNvPr id="0" name=""/>
        <dsp:cNvSpPr/>
      </dsp:nvSpPr>
      <dsp:spPr>
        <a:xfrm>
          <a:off x="0" y="1122668"/>
          <a:ext cx="5181600" cy="103428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r" defTabSz="488950" rtl="1">
            <a:lnSpc>
              <a:spcPct val="90000"/>
            </a:lnSpc>
            <a:spcBef>
              <a:spcPct val="0"/>
            </a:spcBef>
            <a:spcAft>
              <a:spcPct val="35000"/>
            </a:spcAft>
            <a:buNone/>
          </a:pPr>
          <a:r>
            <a:rPr lang="he-IL" sz="1100" kern="1200" dirty="0"/>
            <a:t>מתרצת הגמרא: לא </a:t>
          </a:r>
          <a:r>
            <a:rPr lang="he-IL" sz="1100" kern="1200" dirty="0" err="1"/>
            <a:t>קשיא</a:t>
          </a:r>
          <a:r>
            <a:rPr lang="he-IL" sz="1100" kern="1200" dirty="0"/>
            <a:t>.</a:t>
          </a:r>
        </a:p>
        <a:p>
          <a:pPr marL="0" lvl="0" indent="0" algn="r" defTabSz="488950" rtl="1">
            <a:lnSpc>
              <a:spcPct val="90000"/>
            </a:lnSpc>
            <a:spcBef>
              <a:spcPct val="0"/>
            </a:spcBef>
            <a:spcAft>
              <a:spcPct val="35000"/>
            </a:spcAft>
            <a:buNone/>
          </a:pPr>
          <a:r>
            <a:rPr lang="he-IL" sz="1100" kern="1200" dirty="0"/>
            <a:t>הא, מה שאמר רבי אלעזר שנקרא קדוש, היינו באופן </a:t>
          </a:r>
          <a:r>
            <a:rPr lang="he-IL" sz="1100" kern="1200" dirty="0" err="1"/>
            <a:t>דמצי</a:t>
          </a:r>
          <a:r>
            <a:rPr lang="he-IL" sz="1100" kern="1200" dirty="0"/>
            <a:t> </a:t>
          </a:r>
          <a:r>
            <a:rPr lang="he-IL" sz="1100" kern="1200" dirty="0" err="1"/>
            <a:t>לצעורי</a:t>
          </a:r>
          <a:r>
            <a:rPr lang="he-IL" sz="1100" kern="1200" dirty="0"/>
            <a:t> נפשיה [שהמתענה מסוגל לסבול את התענית].</a:t>
          </a:r>
        </a:p>
        <a:p>
          <a:pPr marL="0" lvl="0" indent="0" algn="r" defTabSz="488950" rtl="1">
            <a:lnSpc>
              <a:spcPct val="90000"/>
            </a:lnSpc>
            <a:spcBef>
              <a:spcPct val="0"/>
            </a:spcBef>
            <a:spcAft>
              <a:spcPct val="35000"/>
            </a:spcAft>
            <a:buNone/>
          </a:pPr>
          <a:r>
            <a:rPr lang="he-IL" sz="1100" kern="1200" dirty="0"/>
            <a:t>ואילו הא, מה שאמר רבי אלעזר שאין ראוי לאדם לענות עצמו, היינו באופן דלא מצי </a:t>
          </a:r>
          <a:r>
            <a:rPr lang="he-IL" sz="1100" kern="1200" dirty="0" err="1"/>
            <a:t>לצעורי</a:t>
          </a:r>
          <a:r>
            <a:rPr lang="he-IL" sz="1100" kern="1200" dirty="0"/>
            <a:t> נפשיה [שאין המתענה מסוגל לסבול את צער התענית] </a:t>
          </a:r>
        </a:p>
      </dsp:txBody>
      <dsp:txXfrm>
        <a:off x="50489" y="1173157"/>
        <a:ext cx="5080622" cy="933302"/>
      </dsp:txXfrm>
    </dsp:sp>
    <dsp:sp modelId="{7EDFDEF8-5519-49BF-8841-018CC6A0605E}">
      <dsp:nvSpPr>
        <dsp:cNvPr id="0" name=""/>
        <dsp:cNvSpPr/>
      </dsp:nvSpPr>
      <dsp:spPr>
        <a:xfrm>
          <a:off x="0" y="2194389"/>
          <a:ext cx="5181600" cy="103428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he-IL" sz="1300" kern="1200" dirty="0"/>
            <a:t>ספר מסילת ישרים פרק </a:t>
          </a:r>
          <a:r>
            <a:rPr lang="he-IL" sz="1300" kern="1200" dirty="0" err="1"/>
            <a:t>יג</a:t>
          </a:r>
          <a:r>
            <a:rPr lang="he-IL" sz="1300" kern="1200" dirty="0"/>
            <a:t>. והעמידוה </a:t>
          </a:r>
          <a:r>
            <a:rPr lang="he-IL" sz="1300" kern="1200" dirty="0" err="1"/>
            <a:t>בדלא</a:t>
          </a:r>
          <a:r>
            <a:rPr lang="he-IL" sz="1300" kern="1200" dirty="0"/>
            <a:t> מצי מצער נפשה. </a:t>
          </a:r>
        </a:p>
        <a:p>
          <a:pPr marL="0" lvl="0" indent="0" algn="r" defTabSz="577850" rtl="1">
            <a:lnSpc>
              <a:spcPct val="90000"/>
            </a:lnSpc>
            <a:spcBef>
              <a:spcPct val="0"/>
            </a:spcBef>
            <a:spcAft>
              <a:spcPct val="35000"/>
            </a:spcAft>
            <a:buNone/>
          </a:pPr>
          <a:r>
            <a:rPr lang="he-IL" sz="1300" kern="1200" dirty="0"/>
            <a:t>הרי לך הכלל האמיתי: שכל מה שאינו מוכרח לאדם </a:t>
          </a:r>
          <a:r>
            <a:rPr lang="he-IL" sz="1300" kern="1200" dirty="0" err="1"/>
            <a:t>בעניני</a:t>
          </a:r>
          <a:r>
            <a:rPr lang="he-IL" sz="1300" kern="1200" dirty="0"/>
            <a:t> העולם הזה ראוי לו שיפרוש מהם, וכל מה שהוא מוכרח לו מאיזה טעם שיהיה כיון שהוא מוכרח לו, אם הוא פורש ממנו הרי זה חוטא. הנה זה כלל נאמן, </a:t>
          </a:r>
        </a:p>
      </dsp:txBody>
      <dsp:txXfrm>
        <a:off x="50489" y="2244878"/>
        <a:ext cx="5080622" cy="933302"/>
      </dsp:txXfrm>
    </dsp:sp>
    <dsp:sp modelId="{1788E2B9-3C46-4AF0-B161-2F682F6B91B5}">
      <dsp:nvSpPr>
        <dsp:cNvPr id="0" name=""/>
        <dsp:cNvSpPr/>
      </dsp:nvSpPr>
      <dsp:spPr>
        <a:xfrm>
          <a:off x="0" y="3266109"/>
          <a:ext cx="5181600" cy="10342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r" defTabSz="577850" rtl="1">
            <a:lnSpc>
              <a:spcPct val="90000"/>
            </a:lnSpc>
            <a:spcBef>
              <a:spcPct val="0"/>
            </a:spcBef>
            <a:spcAft>
              <a:spcPct val="35000"/>
            </a:spcAft>
            <a:buNone/>
          </a:pPr>
          <a:r>
            <a:rPr lang="he-IL" sz="1300" kern="1200" dirty="0"/>
            <a:t>ספר מסילת ישרים פרק </a:t>
          </a:r>
          <a:r>
            <a:rPr lang="he-IL" sz="1300" kern="1200" dirty="0" err="1"/>
            <a:t>יג</a:t>
          </a:r>
          <a:endParaRPr lang="he-IL" sz="1300" kern="1200" dirty="0"/>
        </a:p>
        <a:p>
          <a:pPr marL="0" lvl="0" indent="0" algn="r" defTabSz="577850" rtl="1">
            <a:lnSpc>
              <a:spcPct val="90000"/>
            </a:lnSpc>
            <a:spcBef>
              <a:spcPct val="0"/>
            </a:spcBef>
            <a:spcAft>
              <a:spcPct val="35000"/>
            </a:spcAft>
            <a:buNone/>
          </a:pPr>
          <a:r>
            <a:rPr lang="he-IL" sz="1300" kern="1200" dirty="0"/>
            <a:t>כי הפרישות ודאי צריך ומוכרח והזהירו עליו חכמינו ז"ל, הוא מה שנאמר (תורת כהנים): "קדושים תהיו", פרושים תהיו. עוד אמרו (תענית יא): כל היושב בתענית נקרא קדוש קל - וחומר מנזיר. </a:t>
          </a:r>
        </a:p>
      </dsp:txBody>
      <dsp:txXfrm>
        <a:off x="50489" y="3316598"/>
        <a:ext cx="5080622" cy="9333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895AC5-0F0A-40E1-AF73-86FD5CE315F8}">
      <dsp:nvSpPr>
        <dsp:cNvPr id="0" name=""/>
        <dsp:cNvSpPr/>
      </dsp:nvSpPr>
      <dsp:spPr>
        <a:xfrm>
          <a:off x="0" y="68948"/>
          <a:ext cx="5181600" cy="1029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r" defTabSz="488950" rtl="1">
            <a:lnSpc>
              <a:spcPct val="90000"/>
            </a:lnSpc>
            <a:spcBef>
              <a:spcPct val="0"/>
            </a:spcBef>
            <a:spcAft>
              <a:spcPct val="35000"/>
            </a:spcAft>
            <a:buNone/>
          </a:pPr>
          <a:r>
            <a:rPr lang="he-IL" sz="1100" kern="1200" dirty="0"/>
            <a:t>תלמוד בבלי מסכת תענית דף יא עמוד א</a:t>
          </a:r>
        </a:p>
        <a:p>
          <a:pPr marL="0" lvl="0" indent="0" algn="r" defTabSz="488950" rtl="1">
            <a:lnSpc>
              <a:spcPct val="90000"/>
            </a:lnSpc>
            <a:spcBef>
              <a:spcPct val="0"/>
            </a:spcBef>
            <a:spcAft>
              <a:spcPct val="35000"/>
            </a:spcAft>
            <a:buNone/>
          </a:pPr>
          <a:r>
            <a:rPr lang="he-IL" sz="1100" kern="1200" dirty="0"/>
            <a:t>אמר שמואל: כל היושב בתענית נקרא חוטא. </a:t>
          </a:r>
        </a:p>
        <a:p>
          <a:pPr marL="0" lvl="0" indent="0" algn="r" defTabSz="488950" rtl="1">
            <a:lnSpc>
              <a:spcPct val="90000"/>
            </a:lnSpc>
            <a:spcBef>
              <a:spcPct val="0"/>
            </a:spcBef>
            <a:spcAft>
              <a:spcPct val="35000"/>
            </a:spcAft>
            <a:buNone/>
          </a:pPr>
          <a:r>
            <a:rPr lang="he-IL" sz="1100" kern="1200" dirty="0"/>
            <a:t>סבר כי האי תנא, </a:t>
          </a:r>
          <a:r>
            <a:rPr lang="he-IL" sz="1100" kern="1200" dirty="0" err="1"/>
            <a:t>דתניא</a:t>
          </a:r>
          <a:r>
            <a:rPr lang="he-IL" sz="1100" kern="1200" dirty="0"/>
            <a:t> אמר ר"א </a:t>
          </a:r>
          <a:r>
            <a:rPr lang="he-IL" sz="1100" kern="1200" dirty="0" err="1"/>
            <a:t>הקפר</a:t>
          </a:r>
          <a:r>
            <a:rPr lang="he-IL" sz="1100" kern="1200" dirty="0"/>
            <a:t> ברבי, מה ת"ל: וכפר עליו מאשר חטא על הנפש? וכי באיזה נפש חטא זה? אלא </a:t>
          </a:r>
          <a:r>
            <a:rPr lang="he-IL" sz="1100" kern="1200" dirty="0">
              <a:highlight>
                <a:srgbClr val="008000"/>
              </a:highlight>
            </a:rPr>
            <a:t>שציער עצמו מן היין</a:t>
          </a:r>
          <a:r>
            <a:rPr lang="he-IL" sz="1100" kern="1200" dirty="0"/>
            <a:t>, והלא דברים ק"ו: ומה זה שלא ציער עצמו אלא מן היין נקרא חוטא, המצער עצמו מכל דבר על אחת כמה וכמה. </a:t>
          </a:r>
        </a:p>
      </dsp:txBody>
      <dsp:txXfrm>
        <a:off x="50261" y="119209"/>
        <a:ext cx="5081078" cy="929078"/>
      </dsp:txXfrm>
    </dsp:sp>
    <dsp:sp modelId="{191E1502-E554-4D3A-BF9D-C9D723D1EC84}">
      <dsp:nvSpPr>
        <dsp:cNvPr id="0" name=""/>
        <dsp:cNvSpPr/>
      </dsp:nvSpPr>
      <dsp:spPr>
        <a:xfrm>
          <a:off x="0" y="1130228"/>
          <a:ext cx="5181600" cy="102960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r" defTabSz="533400" rtl="1">
            <a:lnSpc>
              <a:spcPct val="90000"/>
            </a:lnSpc>
            <a:spcBef>
              <a:spcPct val="0"/>
            </a:spcBef>
            <a:spcAft>
              <a:spcPct val="35000"/>
            </a:spcAft>
            <a:buNone/>
          </a:pPr>
          <a:r>
            <a:rPr lang="he-IL" sz="1200" kern="1200" dirty="0"/>
            <a:t>ותמהה הגמרא: ומי אמר רבי אלעזר הכי, שהיושב בתענית נקרא קדוש? והאמר [והרי אמר] רבי אלעזר: לעולם </a:t>
          </a:r>
          <a:r>
            <a:rPr lang="he-IL" sz="1200" kern="1200" dirty="0" err="1"/>
            <a:t>ימוד</a:t>
          </a:r>
          <a:r>
            <a:rPr lang="he-IL" sz="1200" kern="1200" dirty="0"/>
            <a:t> [</a:t>
          </a:r>
          <a:r>
            <a:rPr lang="he-IL" sz="1200" kern="1200" dirty="0" err="1"/>
            <a:t>יאמוד</a:t>
          </a:r>
          <a:r>
            <a:rPr lang="he-IL" sz="1200" kern="1200" dirty="0"/>
            <a:t>, יחשיב] האדם את עצמו כאילו קדוש שרוי בתוך מעיו. דהיינו, כאילו כל מעיו קדושים, ואסור להרעיבם ולהכחישם. שנאמר: "בקרבך קדוש ולא אבוא בעיר". "בקרבך קדוש" - היינו </a:t>
          </a:r>
          <a:r>
            <a:rPr lang="he-IL" sz="1200" kern="1200" dirty="0" err="1"/>
            <a:t>המעים</a:t>
          </a:r>
          <a:r>
            <a:rPr lang="he-IL" sz="1200" kern="1200" dirty="0"/>
            <a:t> שבתוכך קדושים, ולכן אסור להכחישם. רואים אנו, שרבי אלעזר סובר, שאסור לאדם להרעיב עצמו בצום!</a:t>
          </a:r>
        </a:p>
      </dsp:txBody>
      <dsp:txXfrm>
        <a:off x="50261" y="1180489"/>
        <a:ext cx="5081078" cy="929078"/>
      </dsp:txXfrm>
    </dsp:sp>
    <dsp:sp modelId="{A73241B0-0DCA-4FCC-9C04-E8FD545ABC1C}">
      <dsp:nvSpPr>
        <dsp:cNvPr id="0" name=""/>
        <dsp:cNvSpPr/>
      </dsp:nvSpPr>
      <dsp:spPr>
        <a:xfrm>
          <a:off x="0" y="2191509"/>
          <a:ext cx="5181600" cy="102960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r" defTabSz="488950" rtl="1">
            <a:lnSpc>
              <a:spcPct val="90000"/>
            </a:lnSpc>
            <a:spcBef>
              <a:spcPct val="0"/>
            </a:spcBef>
            <a:spcAft>
              <a:spcPct val="35000"/>
            </a:spcAft>
            <a:buNone/>
          </a:pPr>
          <a:endParaRPr lang="he-IL" sz="1100" kern="1200" dirty="0"/>
        </a:p>
      </dsp:txBody>
      <dsp:txXfrm>
        <a:off x="50261" y="2241770"/>
        <a:ext cx="5081078" cy="929078"/>
      </dsp:txXfrm>
    </dsp:sp>
    <dsp:sp modelId="{04BF2DAF-0EBB-45D2-8A14-CC07639342FE}">
      <dsp:nvSpPr>
        <dsp:cNvPr id="0" name=""/>
        <dsp:cNvSpPr/>
      </dsp:nvSpPr>
      <dsp:spPr>
        <a:xfrm>
          <a:off x="0" y="3252789"/>
          <a:ext cx="5181600" cy="10296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r" defTabSz="488950" rtl="1">
            <a:lnSpc>
              <a:spcPct val="90000"/>
            </a:lnSpc>
            <a:spcBef>
              <a:spcPct val="0"/>
            </a:spcBef>
            <a:spcAft>
              <a:spcPct val="35000"/>
            </a:spcAft>
            <a:buNone/>
          </a:pPr>
          <a:r>
            <a:rPr lang="he-IL" sz="1100" kern="1200" dirty="0"/>
            <a:t>ספר מסילת ישרים פרק </a:t>
          </a:r>
          <a:r>
            <a:rPr lang="he-IL" sz="1100" kern="1200" dirty="0" err="1"/>
            <a:t>יג</a:t>
          </a:r>
          <a:endParaRPr lang="he-IL" sz="1100" kern="1200" dirty="0"/>
        </a:p>
        <a:p>
          <a:pPr marL="0" lvl="0" indent="0" algn="r" defTabSz="488950" rtl="1">
            <a:lnSpc>
              <a:spcPct val="90000"/>
            </a:lnSpc>
            <a:spcBef>
              <a:spcPct val="0"/>
            </a:spcBef>
            <a:spcAft>
              <a:spcPct val="35000"/>
            </a:spcAft>
            <a:buNone/>
          </a:pPr>
          <a:r>
            <a:rPr lang="he-IL" sz="1100" kern="1200" dirty="0"/>
            <a:t>וחכמינו ז"ל אמרו (ירושלמי </a:t>
          </a:r>
          <a:r>
            <a:rPr lang="he-IL" sz="1100" kern="1200" dirty="0" err="1"/>
            <a:t>קדושין</a:t>
          </a:r>
          <a:r>
            <a:rPr lang="he-IL" sz="1100" kern="1200" dirty="0"/>
            <a:t> פ"ד): שעתיד אדם ליתן דין לפני המקום על כל מה שראו עיניו ולא רצה לאכול ממנו אף - על - פי שהיה מותר לו והיה יכול, </a:t>
          </a:r>
          <a:r>
            <a:rPr lang="he-IL" sz="1100" kern="1200" dirty="0" err="1"/>
            <a:t>ואסמכוה</a:t>
          </a:r>
          <a:r>
            <a:rPr lang="he-IL" sz="1100" kern="1200" dirty="0"/>
            <a:t> אקרא (קהלת ב): וכל אשר שאלו עיני לא אצלתי מהם. </a:t>
          </a:r>
        </a:p>
      </dsp:txBody>
      <dsp:txXfrm>
        <a:off x="50261" y="3303050"/>
        <a:ext cx="5081078" cy="9290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שפת אמת </a:t>
          </a:r>
          <a:r>
            <a:rPr lang="he-IL" sz="200" kern="1200" dirty="0"/>
            <a:t>דברים פרשת כי תבוא שנה </a:t>
          </a:r>
          <a:r>
            <a:rPr lang="he-IL" sz="200" kern="1200" dirty="0" err="1"/>
            <a:t>תרלד</a:t>
          </a:r>
          <a:r>
            <a:rPr lang="he-IL" sz="200" kern="1200" dirty="0"/>
            <a:t> -  </a:t>
          </a:r>
          <a:r>
            <a:rPr lang="he-IL" sz="1200" kern="1200" dirty="0"/>
            <a:t>תיקון הגוף ניתן </a:t>
          </a:r>
          <a:r>
            <a:rPr lang="he-IL" sz="1200" kern="1200" dirty="0" err="1"/>
            <a:t>לבנ"י</a:t>
          </a:r>
          <a:r>
            <a:rPr lang="he-IL" sz="1200" kern="1200" dirty="0"/>
            <a:t> כשנכנסו לא"י. </a:t>
          </a:r>
        </a:p>
        <a:p>
          <a:pPr marL="0" lvl="0" indent="0" algn="ctr" defTabSz="533400" rtl="1">
            <a:lnSpc>
              <a:spcPct val="90000"/>
            </a:lnSpc>
            <a:spcBef>
              <a:spcPct val="0"/>
            </a:spcBef>
            <a:spcAft>
              <a:spcPct val="35000"/>
            </a:spcAft>
            <a:buNone/>
          </a:pPr>
          <a:r>
            <a:rPr lang="he-IL" sz="1200" kern="1200" dirty="0"/>
            <a:t>והכלל שהקב"ה נתן </a:t>
          </a:r>
          <a:r>
            <a:rPr lang="he-IL" sz="1200" kern="1200" dirty="0" err="1"/>
            <a:t>לבנ"י</a:t>
          </a:r>
          <a:r>
            <a:rPr lang="he-IL" sz="1200" kern="1200" dirty="0"/>
            <a:t> ב' אלו הדברים תורה הקדושה שמלמדת לאדם דעת איך לצאת מחומר הגוף והגשמיות. וא"י ובהמ"ק היא </a:t>
          </a:r>
          <a:r>
            <a:rPr lang="he-IL" sz="1200" b="1" kern="1200" dirty="0">
              <a:solidFill>
                <a:srgbClr val="FF00FF"/>
              </a:solidFill>
            </a:rPr>
            <a:t>לקרב הגשמיות וחומר הגוף ג"כ אל הקדושה להיות חיבור הנשמה והגוף ביחד</a:t>
          </a:r>
          <a:r>
            <a:rPr lang="he-IL" sz="1200" kern="1200" dirty="0"/>
            <a:t>. כמ"ש כי </a:t>
          </a:r>
          <a:r>
            <a:rPr lang="he-IL" sz="1200" kern="1200" dirty="0" err="1"/>
            <a:t>תבאו</a:t>
          </a:r>
          <a:r>
            <a:rPr lang="he-IL" sz="1200" kern="1200" dirty="0"/>
            <a:t> ונטעתם </a:t>
          </a:r>
          <a:r>
            <a:rPr lang="he-IL" sz="1200" kern="1200" dirty="0" err="1"/>
            <a:t>כו</a:t>
          </a:r>
          <a:r>
            <a:rPr lang="he-IL" sz="1200" kern="1200" dirty="0"/>
            <a:t>'</a:t>
          </a:r>
        </a:p>
        <a:p>
          <a:pPr marL="0" lvl="0" indent="0" algn="ctr" defTabSz="533400" rtl="1">
            <a:lnSpc>
              <a:spcPct val="90000"/>
            </a:lnSpc>
            <a:spcBef>
              <a:spcPct val="0"/>
            </a:spcBef>
            <a:spcAft>
              <a:spcPct val="35000"/>
            </a:spcAft>
            <a:buNone/>
          </a:pPr>
          <a:r>
            <a:rPr lang="he-IL" sz="1200" kern="1200" dirty="0"/>
            <a:t>וכן עתה בגלות שהשאיר לנו הקדוש ברוך הוא התורה הקדושה. ובהמ"ק אין לנו. לכן א"א להתקיים בקדושה </a:t>
          </a:r>
          <a:r>
            <a:rPr lang="he-IL" sz="1200" kern="1200" dirty="0">
              <a:solidFill>
                <a:srgbClr val="FF0000"/>
              </a:solidFill>
            </a:rPr>
            <a:t>רק כפי ביטול הגוף לצאת מהגשמיות </a:t>
          </a:r>
          <a:r>
            <a:rPr lang="he-IL" sz="1200" kern="1200" dirty="0"/>
            <a:t>ע"י הדעת מהתורה. </a:t>
          </a:r>
        </a:p>
        <a:p>
          <a:pPr marL="0" lvl="0" indent="0" algn="ctr" defTabSz="533400" rtl="1">
            <a:lnSpc>
              <a:spcPct val="90000"/>
            </a:lnSpc>
            <a:spcBef>
              <a:spcPct val="0"/>
            </a:spcBef>
            <a:spcAft>
              <a:spcPct val="35000"/>
            </a:spcAft>
            <a:buNone/>
          </a:pPr>
          <a:r>
            <a:rPr lang="he-IL" sz="1200" kern="1200" dirty="0"/>
            <a:t>ושבת הוא בחי' א"י ובהמ"ק ויש בו תיקון הגוף. </a:t>
          </a:r>
        </a:p>
        <a:p>
          <a:pPr marL="0" lvl="0" indent="0" algn="ctr" defTabSz="533400" rtl="1">
            <a:lnSpc>
              <a:spcPct val="90000"/>
            </a:lnSpc>
            <a:spcBef>
              <a:spcPct val="0"/>
            </a:spcBef>
            <a:spcAft>
              <a:spcPct val="35000"/>
            </a:spcAft>
            <a:buNone/>
          </a:pPr>
          <a:r>
            <a:rPr lang="he-IL" sz="1200" kern="1200" dirty="0"/>
            <a:t>לכן </a:t>
          </a:r>
          <a:r>
            <a:rPr lang="he-IL" sz="1200" kern="1200" dirty="0" err="1"/>
            <a:t>יכולין</a:t>
          </a:r>
          <a:r>
            <a:rPr lang="he-IL" sz="1200" kern="1200" dirty="0"/>
            <a:t> לקבל בחי' נשמה יתירה והיא הארת הנשמה בגוף כנ"ל: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בפרשת קדושים (ויקרא </a:t>
          </a:r>
          <a:r>
            <a:rPr lang="he-IL" sz="1200" kern="1200" dirty="0" err="1"/>
            <a:t>יט</a:t>
          </a:r>
          <a:r>
            <a:rPr lang="he-IL" sz="1200" kern="1200" dirty="0"/>
            <a:t>, </a:t>
          </a:r>
          <a:r>
            <a:rPr lang="he-IL" sz="1200" kern="1200" dirty="0" err="1"/>
            <a:t>כג</a:t>
          </a:r>
          <a:r>
            <a:rPr lang="he-IL" sz="1200" kern="1200" dirty="0"/>
            <a:t>) נאמר "וְכִי </a:t>
          </a:r>
          <a:r>
            <a:rPr lang="he-IL" sz="1200" kern="1200" dirty="0" err="1"/>
            <a:t>תָבֹאו</a:t>
          </a:r>
          <a:r>
            <a:rPr lang="he-IL" sz="1200" kern="1200" dirty="0"/>
            <a:t>ּ אֶל הָאָרֶץ וּנְטַעְתֶּם כָּל עֵץ מַאֲכָל". חז"ל במדרש דייקו מייתור המילה </a:t>
          </a:r>
          <a:r>
            <a:rPr lang="he-IL" sz="1200" b="1" kern="1200" dirty="0"/>
            <a:t>ונטעתם</a:t>
          </a:r>
          <a:r>
            <a:rPr lang="he-IL" sz="1200" kern="1200" dirty="0"/>
            <a:t>, ולא כתוב רק שלוש שנים יהיה לכם ערלים, ללמד שיש מצווה לטעת עצי מאכל בארץ ישראל </a:t>
          </a:r>
          <a:r>
            <a:rPr lang="he-IL" sz="500" kern="1200" dirty="0"/>
            <a:t>(ויקרא רבה כה, ג. </a:t>
          </a:r>
          <a:r>
            <a:rPr lang="he-IL" sz="500" kern="1200" dirty="0" err="1"/>
            <a:t>תנחומא</a:t>
          </a:r>
          <a:r>
            <a:rPr lang="he-IL" sz="500" kern="1200" dirty="0"/>
            <a:t> קדושים ח. אור החיים שם ו).</a:t>
          </a:r>
          <a:r>
            <a:rPr lang="he-IL" sz="1200" kern="1200" dirty="0"/>
            <a:t> </a:t>
          </a:r>
        </a:p>
        <a:p>
          <a:pPr marL="0" lvl="0" indent="0" algn="ctr" defTabSz="533400" rtl="1">
            <a:lnSpc>
              <a:spcPct val="90000"/>
            </a:lnSpc>
            <a:spcBef>
              <a:spcPct val="0"/>
            </a:spcBef>
            <a:spcAft>
              <a:spcPct val="35000"/>
            </a:spcAft>
            <a:buNone/>
          </a:pPr>
          <a:r>
            <a:rPr lang="he-IL" sz="1200" kern="1200" dirty="0"/>
            <a:t>ב. במדרש מסופר שמשה רבינו ציווה את עם ישראל הנכנסים לארץ, לקחת מעדר ולטעת עצים. וז"ל: "כֵּיוָן שֶׁנִּכְנְסוּ יִשְׂרָאֵל לָאָרֶץ אָמַר לָהֶם משֶׁה כָּל אֶחָד וְאֶחָד מִכֶּם יִטְעוֹן מַכּוּשֵׁיהּ (</a:t>
          </a:r>
          <a:r>
            <a:rPr lang="he-IL" sz="1200" kern="1200" dirty="0" err="1"/>
            <a:t>ישא</a:t>
          </a:r>
          <a:r>
            <a:rPr lang="he-IL" sz="1200" kern="1200" dirty="0"/>
            <a:t> על </a:t>
          </a:r>
          <a:r>
            <a:rPr lang="he-IL" sz="1200" kern="1200" dirty="0" err="1"/>
            <a:t>כתיפו</a:t>
          </a:r>
          <a:r>
            <a:rPr lang="he-IL" sz="1200" kern="1200" dirty="0"/>
            <a:t> מעדר לחפור בו) </a:t>
          </a:r>
          <a:r>
            <a:rPr lang="he-IL" sz="1200" kern="1200" dirty="0" err="1"/>
            <a:t>וְיִפּוֹק</a:t>
          </a:r>
          <a:r>
            <a:rPr lang="he-IL" sz="1200" kern="1200" dirty="0"/>
            <a:t> </a:t>
          </a:r>
          <a:r>
            <a:rPr lang="he-IL" sz="1200" kern="1200" dirty="0" err="1"/>
            <a:t>וְיִנְצוֹב</a:t>
          </a:r>
          <a:r>
            <a:rPr lang="he-IL" sz="1200" kern="1200" dirty="0"/>
            <a:t> לֵיהּ </a:t>
          </a:r>
          <a:r>
            <a:rPr lang="he-IL" sz="1200" kern="1200" dirty="0" err="1"/>
            <a:t>נְצִיבִין</a:t>
          </a:r>
          <a:r>
            <a:rPr lang="he-IL" sz="1200" kern="1200" dirty="0"/>
            <a:t> (ויצא </a:t>
          </a:r>
          <a:r>
            <a:rPr lang="he-IL" sz="1200" kern="1200" dirty="0" err="1"/>
            <a:t>ויטע</a:t>
          </a:r>
          <a:r>
            <a:rPr lang="he-IL" sz="1200" kern="1200" dirty="0"/>
            <a:t> לו אילנות) , </a:t>
          </a:r>
          <a:r>
            <a:rPr lang="he-IL" sz="1200" kern="1200" dirty="0" err="1"/>
            <a:t>הֲדָא</a:t>
          </a:r>
          <a:r>
            <a:rPr lang="he-IL" sz="1200" kern="1200" dirty="0"/>
            <a:t> הוּא </a:t>
          </a:r>
          <a:r>
            <a:rPr lang="he-IL" sz="1200" kern="1200" dirty="0" err="1"/>
            <a:t>דִכְתִיב</a:t>
          </a:r>
          <a:r>
            <a:rPr lang="he-IL" sz="1200" kern="1200" dirty="0"/>
            <a:t>: כִּי </a:t>
          </a:r>
          <a:r>
            <a:rPr lang="he-IL" sz="1200" kern="1200" dirty="0" err="1"/>
            <a:t>תָבֹאו</a:t>
          </a:r>
          <a:r>
            <a:rPr lang="he-IL" sz="1200" kern="1200" dirty="0"/>
            <a:t>ּ אֶל הָאָרֶץ וּנְטַעְתֶּם"(ויקרא רבה כה, ה). </a:t>
          </a:r>
          <a:endParaRPr lang="en-US" sz="1200" kern="1200" dirty="0"/>
        </a:p>
        <a:p>
          <a:pPr marL="0" lvl="0" indent="0" algn="ctr" defTabSz="533400" rtl="1">
            <a:lnSpc>
              <a:spcPct val="90000"/>
            </a:lnSpc>
            <a:spcBef>
              <a:spcPct val="0"/>
            </a:spcBef>
            <a:spcAft>
              <a:spcPct val="35000"/>
            </a:spcAft>
            <a:buNone/>
          </a:pPr>
          <a:r>
            <a:rPr lang="he-IL" sz="1200" kern="1200" dirty="0"/>
            <a:t>ג. נאמר בתורה (שמות כ"ג י) 'ושש שנים תזרע את ארצך'. וכתב שם בדעת זקנים מבעלי </a:t>
          </a:r>
          <a:r>
            <a:rPr lang="he-IL" sz="1200" kern="1200" dirty="0" err="1"/>
            <a:t>התוס</a:t>
          </a:r>
          <a:r>
            <a:rPr lang="he-IL" sz="1200" kern="1200" dirty="0"/>
            <a:t>': "איתמר במדרש </a:t>
          </a:r>
          <a:r>
            <a:rPr lang="he-IL" sz="1200" kern="1200" dirty="0" err="1"/>
            <a:t>דאפילו</a:t>
          </a:r>
          <a:r>
            <a:rPr lang="he-IL" sz="1200" kern="1200" dirty="0"/>
            <a:t> אין לו לאדם אלא חורבה אחת בתוך גנו, </a:t>
          </a:r>
          <a:r>
            <a:rPr lang="he-IL" sz="1200" b="1" kern="1200" dirty="0"/>
            <a:t>חייב לעבדה בכל יום </a:t>
          </a:r>
          <a:r>
            <a:rPr lang="he-IL" sz="1200" kern="1200" dirty="0"/>
            <a:t>(אם הארץ צריכה לכך - </a:t>
          </a:r>
          <a:r>
            <a:rPr lang="he-IL" sz="1200" kern="1200" dirty="0" err="1"/>
            <a:t>הגרח"ק</a:t>
          </a:r>
          <a:r>
            <a:rPr lang="he-IL" sz="1200" kern="1200" dirty="0"/>
            <a:t>). ונראה </a:t>
          </a:r>
          <a:r>
            <a:rPr lang="he-IL" sz="1200" kern="1200" dirty="0" err="1"/>
            <a:t>להרב</a:t>
          </a:r>
          <a:r>
            <a:rPr lang="he-IL" sz="1200" kern="1200" dirty="0"/>
            <a:t> ר' משה </a:t>
          </a:r>
          <a:r>
            <a:rPr lang="he-IL" sz="1200" kern="1200" dirty="0" err="1"/>
            <a:t>דוקא</a:t>
          </a:r>
          <a:r>
            <a:rPr lang="he-IL" sz="1200" kern="1200" dirty="0"/>
            <a:t> בארץ ישראל, כדי להרבות הפרשת תרומות ומעשרות", עכ"ל.</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ארץ ישראל היא בחינת שבת, כשם ששבת מרוממת את האדם שיהיה בכוחו לקדש את הגשמיות, כך ארץ ישראל נותנת כוח לאדם לקדש את הגשמיות. </a:t>
          </a:r>
        </a:p>
        <a:p>
          <a:pPr marL="0" lvl="0" indent="0" algn="ctr" defTabSz="533400" rtl="1">
            <a:lnSpc>
              <a:spcPct val="90000"/>
            </a:lnSpc>
            <a:spcBef>
              <a:spcPct val="0"/>
            </a:spcBef>
            <a:spcAft>
              <a:spcPct val="35000"/>
            </a:spcAft>
            <a:buNone/>
          </a:pPr>
          <a:r>
            <a:rPr lang="he-IL" sz="1200" kern="1200" dirty="0"/>
            <a:t>שפת אמת: לכן גם שבת נקרא שלום כי יש בו תיקון הגוף שהוא מעין עוה"ב. ולעתיד לבוא יהיו הגופות מתוקנים ממש כמו נשמות. ובש"ק יש מעין זה תיקון הגופות קצת לכל א' כפי הכנת מעשיו בימי המעשה זוכה בשבת לנשמה יתירה שהוא ע"ש תוקף התפשטות </a:t>
          </a:r>
          <a:r>
            <a:rPr lang="he-IL" sz="1200" kern="1200" dirty="0" err="1"/>
            <a:t>כחה</a:t>
          </a:r>
          <a:r>
            <a:rPr lang="he-IL" sz="1200" kern="1200" dirty="0"/>
            <a:t> בגוף: </a:t>
          </a:r>
        </a:p>
        <a:p>
          <a:pPr marL="0" lvl="0" indent="0" algn="ctr" defTabSz="533400" rtl="1">
            <a:lnSpc>
              <a:spcPct val="90000"/>
            </a:lnSpc>
            <a:spcBef>
              <a:spcPct val="0"/>
            </a:spcBef>
            <a:spcAft>
              <a:spcPct val="35000"/>
            </a:spcAft>
            <a:buNone/>
          </a:pPr>
          <a:endParaRPr lang="he-IL" sz="12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סיפר כ"ק אדמו"ר </a:t>
          </a:r>
          <a:r>
            <a:rPr lang="he-IL" sz="1200" kern="1200" dirty="0" err="1"/>
            <a:t>מהר"א</a:t>
          </a:r>
          <a:r>
            <a:rPr lang="he-IL" sz="1200" kern="1200" dirty="0"/>
            <a:t> </a:t>
          </a:r>
          <a:r>
            <a:rPr lang="he-IL" sz="1200" kern="1200" dirty="0" err="1"/>
            <a:t>מסטריקוב</a:t>
          </a:r>
          <a:r>
            <a:rPr lang="he-IL" sz="1200" kern="1200" dirty="0"/>
            <a:t> זצ"ל שאחד שאלו </a:t>
          </a:r>
          <a:r>
            <a:rPr lang="he-IL" sz="1200" kern="1200" dirty="0" err="1"/>
            <a:t>בתמיה</a:t>
          </a:r>
          <a:r>
            <a:rPr lang="he-IL" sz="1200" kern="1200" dirty="0"/>
            <a:t> ביאור בדברי רש"י שביאר </a:t>
          </a:r>
          <a:r>
            <a:rPr lang="he-IL" sz="1200" kern="1200" dirty="0" err="1"/>
            <a:t>הגמ</a:t>
          </a:r>
          <a:r>
            <a:rPr lang="he-IL" sz="1200" kern="1200" dirty="0"/>
            <a:t>' (ביצה </a:t>
          </a:r>
          <a:r>
            <a:rPr lang="he-IL" sz="1200" kern="1200" dirty="0" err="1"/>
            <a:t>טז</a:t>
          </a:r>
          <a:r>
            <a:rPr lang="he-IL" sz="1200" kern="1200" dirty="0"/>
            <a:t> א) </a:t>
          </a:r>
          <a:r>
            <a:rPr lang="he-IL" sz="1200" kern="1200" dirty="0" err="1"/>
            <a:t>דאיתא</a:t>
          </a:r>
          <a:r>
            <a:rPr lang="he-IL" sz="1200" kern="1200" dirty="0"/>
            <a:t> </a:t>
          </a:r>
          <a:r>
            <a:rPr lang="he-IL" sz="1200" kern="1200" dirty="0" err="1"/>
            <a:t>דאמר</a:t>
          </a:r>
          <a:r>
            <a:rPr lang="he-IL" sz="1200" kern="1200" dirty="0"/>
            <a:t> רבי שמעון בן לקיש נשמה יתירה נותן הקדוש ברוך הוא באדם בערב שבת ולמוצאי שבת </a:t>
          </a:r>
          <a:r>
            <a:rPr lang="he-IL" sz="1200" kern="1200" dirty="0" err="1"/>
            <a:t>נוטלין</a:t>
          </a:r>
          <a:r>
            <a:rPr lang="he-IL" sz="1200" kern="1200" dirty="0"/>
            <a:t> אותה הימנו שנאמר שבת </a:t>
          </a:r>
          <a:r>
            <a:rPr lang="he-IL" sz="1200" kern="1200" dirty="0" err="1"/>
            <a:t>וינפש</a:t>
          </a:r>
          <a:r>
            <a:rPr lang="he-IL" sz="1200" kern="1200" dirty="0"/>
            <a:t> כיון ששבת ווי אבדה נפש. </a:t>
          </a:r>
        </a:p>
        <a:p>
          <a:pPr marL="0" lvl="0" indent="0" algn="ctr" defTabSz="533400" rtl="1">
            <a:lnSpc>
              <a:spcPct val="90000"/>
            </a:lnSpc>
            <a:spcBef>
              <a:spcPct val="0"/>
            </a:spcBef>
            <a:spcAft>
              <a:spcPct val="35000"/>
            </a:spcAft>
            <a:buNone/>
          </a:pPr>
          <a:r>
            <a:rPr lang="he-IL" sz="1200" kern="1200" dirty="0"/>
            <a:t>וכתב רש"י שם וז"ל נשמה יתירה - רוחב לב למנוחה ולשמחה, ולהיות פתוח לרוחה, ויאכל וישתה ואין נפשו קצה עליו. </a:t>
          </a:r>
        </a:p>
        <a:p>
          <a:pPr marL="0" lvl="0" indent="0" algn="ctr" defTabSz="533400" rtl="1">
            <a:lnSpc>
              <a:spcPct val="90000"/>
            </a:lnSpc>
            <a:spcBef>
              <a:spcPct val="0"/>
            </a:spcBef>
            <a:spcAft>
              <a:spcPct val="35000"/>
            </a:spcAft>
            <a:buNone/>
          </a:pPr>
          <a:r>
            <a:rPr lang="he-IL" sz="1200" kern="1200" dirty="0" err="1"/>
            <a:t>ותימא</a:t>
          </a:r>
          <a:r>
            <a:rPr lang="he-IL" sz="1200" kern="1200" dirty="0"/>
            <a:t> ע"ז </a:t>
          </a:r>
          <a:r>
            <a:rPr lang="he-IL" sz="1200" kern="1200" dirty="0" err="1"/>
            <a:t>האיך</a:t>
          </a:r>
          <a:r>
            <a:rPr lang="he-IL" sz="1200" kern="1200" dirty="0"/>
            <a:t> יתכן שכל עניינה של הנשמה יתירה היא בענייני גשמיות ועוה"ז? </a:t>
          </a:r>
        </a:p>
        <a:p>
          <a:pPr marL="0" lvl="0" indent="0" algn="ctr" defTabSz="533400" rtl="1">
            <a:lnSpc>
              <a:spcPct val="90000"/>
            </a:lnSpc>
            <a:spcBef>
              <a:spcPct val="0"/>
            </a:spcBef>
            <a:spcAft>
              <a:spcPct val="35000"/>
            </a:spcAft>
            <a:buNone/>
          </a:pPr>
          <a:r>
            <a:rPr lang="he-IL" sz="1200" kern="1200" dirty="0" err="1"/>
            <a:t>הבאור</a:t>
          </a:r>
          <a:r>
            <a:rPr lang="he-IL" sz="1200" kern="1200" dirty="0"/>
            <a:t> הוא:  אכילה בימות החול אכילה יתירה נחשבת "אכילה גסה" כיון שקשה להשתמש בה להגיע להכרות בכבוד שמים. </a:t>
          </a:r>
        </a:p>
        <a:p>
          <a:pPr marL="0" lvl="0" indent="0" algn="ctr" defTabSz="533400" rtl="1">
            <a:lnSpc>
              <a:spcPct val="90000"/>
            </a:lnSpc>
            <a:spcBef>
              <a:spcPct val="0"/>
            </a:spcBef>
            <a:spcAft>
              <a:spcPct val="35000"/>
            </a:spcAft>
            <a:buNone/>
          </a:pPr>
          <a:r>
            <a:rPr lang="he-IL" sz="1200" kern="1200" dirty="0"/>
            <a:t>בשבת, יש לאוכל זה נעימות רוחנית מיוחדת שעל ידי האכילה יכול האדם להתעלות בהכרה בטוב ובחסד של ה' ולהגיע על ידה לתוספת אהבת ה'.</a:t>
          </a:r>
        </a:p>
      </dsp:txBody>
      <dsp:txXfrm>
        <a:off x="5422106" y="2609670"/>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מוסיף החתם סופר: ואין היתר לאדם להשתמט לגמרי </a:t>
          </a:r>
          <a:r>
            <a:rPr lang="he-IL" sz="1800" kern="1200" dirty="0" err="1"/>
            <a:t>ממצוה</a:t>
          </a:r>
          <a:r>
            <a:rPr lang="he-IL" sz="1800" kern="1200" dirty="0"/>
            <a:t> זו, "וכאלו תאמר לא אניח תפילין מפני שאני עוסק בתורה, הכא נמי לא יאמר לא אאסוף דגני מפני עסק התורה" (כלשון החתם סופר).</a:t>
          </a:r>
        </a:p>
        <a:p>
          <a:pPr marL="0" lvl="0" indent="0" algn="ctr" defTabSz="800100" rtl="1">
            <a:lnSpc>
              <a:spcPct val="90000"/>
            </a:lnSpc>
            <a:spcBef>
              <a:spcPct val="0"/>
            </a:spcBef>
            <a:spcAft>
              <a:spcPct val="35000"/>
            </a:spcAft>
            <a:buNone/>
          </a:pPr>
          <a:r>
            <a:rPr lang="he-IL" sz="1800" kern="1200" dirty="0"/>
            <a:t>נראה כוונתו שגם תלמיד חכם אם אפשר לו יעסוק בגופו </a:t>
          </a:r>
          <a:r>
            <a:rPr lang="he-IL" sz="1800" b="1" kern="1200" dirty="0"/>
            <a:t>קצת</a:t>
          </a:r>
          <a:r>
            <a:rPr lang="he-IL" sz="1800" kern="1200" dirty="0"/>
            <a:t> במצווה זו, משום שיש במצווה זו גם חיוב על </a:t>
          </a:r>
          <a:r>
            <a:rPr lang="he-IL" sz="1800" kern="1200" dirty="0" err="1"/>
            <a:t>הגברא</a:t>
          </a:r>
          <a:r>
            <a:rPr lang="he-IL" sz="1800" kern="1200" dirty="0"/>
            <a:t> (להתחבר ולחבב את הארץ הקדושה) כמו תפילין שהם חובת גברא, ולכן זה דוחה לימוד תורה.</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לדעת החתם סופר: בארץ ישראל, כשרוב ישראל </a:t>
          </a:r>
          <a:r>
            <a:rPr lang="he-IL" sz="1800" kern="1200" dirty="0" err="1"/>
            <a:t>שרויין</a:t>
          </a:r>
          <a:r>
            <a:rPr lang="he-IL" sz="1800" kern="1200" dirty="0"/>
            <a:t> על אדמתה, עצם העבודה בקרקע מצוה היא משום ישוב ארץ ישראל </a:t>
          </a:r>
          <a:r>
            <a:rPr lang="he-IL" sz="1800" b="1" kern="1200" dirty="0"/>
            <a:t>וכדי להוציא את פירותיה הקדושים</a:t>
          </a:r>
          <a:r>
            <a:rPr lang="he-IL" sz="1800" kern="1200" dirty="0"/>
            <a:t>, ועל כך ציוותה התורה 'ואספת דגנך', וכך מצינו בבועז הצדיק, שהיה ראש הסנהדרין, ובכל זאת היה מתעסק בעבודת הקרקע כנאמר (רות ג, ב) "וְעַתָּה הֲלֹא בֹעַז מֹדַעְתָּנוּ אֲשֶׁר הָיִית אֶת נַעֲרוֹתָיו הִנֵּה הוּא זֹרֶה אֶת גֹּרֶן הַשְּׂעֹרִים הַלָּיְלָה", שעסק בגורן השעורים משום מצוה זו.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אבל כשאנו מפוזרים </a:t>
          </a:r>
          <a:r>
            <a:rPr lang="he-IL" sz="1800" kern="1200" dirty="0" err="1"/>
            <a:t>בעו"ה</a:t>
          </a:r>
          <a:r>
            <a:rPr lang="he-IL" sz="1800" kern="1200" dirty="0"/>
            <a:t> בין </a:t>
          </a:r>
          <a:r>
            <a:rPr lang="he-IL" sz="1800" kern="1200" dirty="0" err="1"/>
            <a:t>או"ה</a:t>
          </a:r>
          <a:r>
            <a:rPr lang="he-IL" sz="1800" kern="1200" dirty="0"/>
            <a:t> וכל שמרבה העולם יישוב מוסיף עבודת ה' חורבן - מודה ר"י לרשב"י. </a:t>
          </a:r>
        </a:p>
        <a:p>
          <a:pPr marL="0" lvl="0" indent="0" algn="ctr" defTabSz="800100" rtl="1">
            <a:lnSpc>
              <a:spcPct val="90000"/>
            </a:lnSpc>
            <a:spcBef>
              <a:spcPct val="0"/>
            </a:spcBef>
            <a:spcAft>
              <a:spcPct val="35000"/>
            </a:spcAft>
            <a:buNone/>
          </a:pPr>
          <a:r>
            <a:rPr lang="he-IL" sz="1800" kern="1200" dirty="0"/>
            <a:t>וע"ז אנו סומכים על ר' </a:t>
          </a:r>
          <a:r>
            <a:rPr lang="he-IL" sz="1800" kern="1200" dirty="0" err="1"/>
            <a:t>נהוראי</a:t>
          </a:r>
          <a:r>
            <a:rPr lang="he-IL" sz="1800" kern="1200" dirty="0"/>
            <a:t> במתני' סוף קידושין מניח אני כל אומניות שבעולם ואיני מלמד בני אלא תורה היינו בחו"ל וכנ"ל.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b="0" kern="1200" dirty="0"/>
            <a:t>וכך כתב: נלע"ד דרבי ישמעאל נמי לא אמר מקרא ואספת דגנך אלא בארץ ישראל ורוב ישראל </a:t>
          </a:r>
          <a:r>
            <a:rPr lang="he-IL" sz="1800" b="0" kern="1200" dirty="0" err="1"/>
            <a:t>שרויין</a:t>
          </a:r>
          <a:r>
            <a:rPr lang="he-IL" sz="1800" b="0" kern="1200" dirty="0"/>
            <a:t> שהעבודה בקרקע גופה מצוה משום יישוב ארץ ישראל ולהוציא פירותיה הקדושים ועל זה ציותה התורה 'ואספת דגנך'.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ואפשר אפילו שארי אומניות שיש בהם ישוב העולם </a:t>
          </a:r>
          <a:r>
            <a:rPr lang="he-IL" sz="1800" kern="1200" dirty="0" err="1"/>
            <a:t>הכל</a:t>
          </a:r>
          <a:r>
            <a:rPr lang="he-IL" sz="1800" kern="1200" dirty="0"/>
            <a:t> בכלל מצוה. </a:t>
          </a:r>
        </a:p>
        <a:p>
          <a:pPr marL="0" lvl="0" algn="ctr" defTabSz="800100" rtl="1">
            <a:lnSpc>
              <a:spcPct val="90000"/>
            </a:lnSpc>
            <a:spcBef>
              <a:spcPct val="0"/>
            </a:spcBef>
            <a:spcAft>
              <a:spcPct val="35000"/>
            </a:spcAft>
            <a:buNone/>
          </a:pPr>
          <a:endParaRPr lang="he-IL" sz="1800" b="0" kern="1200" dirty="0"/>
        </a:p>
      </dsp:txBody>
      <dsp:txXfrm>
        <a:off x="5422106" y="2609670"/>
        <a:ext cx="4954852" cy="2340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אך נוכל להבין כל זה על דרך העבודה </a:t>
          </a:r>
          <a:r>
            <a:rPr lang="he-IL" sz="1500" kern="1200" dirty="0" err="1"/>
            <a:t>דהנה</a:t>
          </a:r>
          <a:r>
            <a:rPr lang="he-IL" sz="1500" kern="1200" dirty="0"/>
            <a:t> עיקר כוונת הבורא </a:t>
          </a:r>
          <a:r>
            <a:rPr lang="he-IL" sz="1500" kern="1200" dirty="0" err="1"/>
            <a:t>ית</a:t>
          </a:r>
          <a:r>
            <a:rPr lang="he-IL" sz="1500" kern="1200" dirty="0"/>
            <a:t>' באשר ברא בחינת אכילה היה רק בשביל בחינת ארץ ישראל מחמת שפירות ארץ ישראל יש להם קדושה כל כך כשאדם אוכל מפירות ארץ ישראל שהם ז' המינים </a:t>
          </a:r>
          <a:r>
            <a:rPr lang="he-IL" sz="1500" kern="1200" dirty="0" err="1"/>
            <a:t>שנשתבחה</a:t>
          </a:r>
          <a:r>
            <a:rPr lang="he-IL" sz="1500" kern="1200" dirty="0"/>
            <a:t> בהן ארץ ישראל ואוכל אותם בקדושת הגוף מעורר ז' מדות העליונים ונקשר ונדבק לבחינת קדושה </a:t>
          </a:r>
          <a:r>
            <a:rPr lang="he-IL" sz="1500" kern="1200" dirty="0" err="1"/>
            <a:t>עילאה</a:t>
          </a:r>
          <a:r>
            <a:rPr lang="he-IL" sz="1500" kern="1200" dirty="0"/>
            <a:t> ובא לבחינת ואתם הדבקים בה' </a:t>
          </a:r>
          <a:r>
            <a:rPr lang="he-IL" sz="1500" kern="1200" dirty="0" err="1"/>
            <a:t>אלהיכם</a:t>
          </a:r>
          <a:r>
            <a:rPr lang="he-IL" sz="1500" kern="1200" dirty="0"/>
            <a:t> חיים וגו'. </a:t>
          </a:r>
        </a:p>
        <a:p>
          <a:pPr marL="0" lvl="0" indent="0" algn="ctr" defTabSz="666750" rtl="1">
            <a:lnSpc>
              <a:spcPct val="90000"/>
            </a:lnSpc>
            <a:spcBef>
              <a:spcPct val="0"/>
            </a:spcBef>
            <a:spcAft>
              <a:spcPct val="35000"/>
            </a:spcAft>
            <a:buNone/>
          </a:pPr>
          <a:r>
            <a:rPr lang="he-IL" sz="1500" kern="1200" dirty="0"/>
            <a:t>ולבחינת אכילה זו צריכים לכסוף ולהשתוקק מאוד שעיקר בריאת האכילה היה בשביל זה כדי שעל ידי אכילה יהיה קשור ודבוק בבחינת קדושה ולעורר ז' מדות עליונים.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בת עין ויקרא פרשת בהר</a:t>
          </a:r>
        </a:p>
        <a:p>
          <a:pPr marL="0" lvl="0" indent="0" algn="ctr" defTabSz="666750" rtl="1">
            <a:lnSpc>
              <a:spcPct val="90000"/>
            </a:lnSpc>
            <a:spcBef>
              <a:spcPct val="0"/>
            </a:spcBef>
            <a:spcAft>
              <a:spcPct val="35000"/>
            </a:spcAft>
            <a:buNone/>
          </a:pPr>
          <a:r>
            <a:rPr lang="he-IL" sz="1500" kern="1200" dirty="0"/>
            <a:t>צריך להבין מקודם ענין בריאת האדם שאין לו קיום רק על ידי אכילה ושתיה שלכאורה אינו מובן למה ברא הקדוש ברוך הוא את האדם שיהיה מוכרח לדברים גשמיים דהיינו אכילה ושתיה ובפרט כמעט </a:t>
          </a:r>
          <a:r>
            <a:rPr lang="he-IL" sz="1500" kern="1200" dirty="0" err="1"/>
            <a:t>שעי"ז</a:t>
          </a:r>
          <a:r>
            <a:rPr lang="he-IL" sz="1500" kern="1200" dirty="0"/>
            <a:t> עובר אדם כמה עבירות ואינו יכול לעבוד את הבורא ברוך הוא בתמידות כל כך בלי הפסק על ידי טרדת הפרנסה.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העולה מכל מה שכתבנו שבחינת אכילה הוא עבדות גדול </a:t>
          </a:r>
          <a:r>
            <a:rPr lang="he-IL" sz="1500" kern="1200" dirty="0" err="1"/>
            <a:t>לידבק</a:t>
          </a:r>
          <a:r>
            <a:rPr lang="he-IL" sz="1500" kern="1200" dirty="0"/>
            <a:t> על ידה לבחינת קדושה על ידי פירות ארץ ישראל.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ובחוץ לארץ בחינת שבת הוא בחינת ארץ ישראל שעל ידי אכילת שבת יכול לדבק את עצמו לבחינת קדושה עליונה כמו על ידי אכילת פירות ארץ ישראל. </a:t>
          </a:r>
        </a:p>
        <a:p>
          <a:pPr marL="0" lvl="0" algn="ctr" defTabSz="444500" rtl="1">
            <a:lnSpc>
              <a:spcPct val="90000"/>
            </a:lnSpc>
            <a:spcBef>
              <a:spcPct val="0"/>
            </a:spcBef>
            <a:spcAft>
              <a:spcPct val="35000"/>
            </a:spcAft>
            <a:buNone/>
          </a:pP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500" kern="1200" dirty="0"/>
            <a:t>כתב החתם סופר: "פירות ארץ ישראל קדושים המה ובפרט אחר שקיימו מצות התלויות בארץ בהם, ועל ידיהם נזדכך איש הישראלי ונטהר ונתקדש ויעלה מעלה מעלה </a:t>
          </a:r>
          <a:r>
            <a:rPr lang="he-IL" sz="1500" kern="1200" dirty="0" err="1"/>
            <a:t>ממדריגה</a:t>
          </a:r>
          <a:r>
            <a:rPr lang="he-IL" sz="1500" kern="1200" dirty="0"/>
            <a:t> </a:t>
          </a:r>
          <a:r>
            <a:rPr lang="he-IL" sz="1500" kern="1200" dirty="0" err="1"/>
            <a:t>למדריגה</a:t>
          </a:r>
          <a:r>
            <a:rPr lang="he-IL" sz="1500" kern="1200" dirty="0"/>
            <a:t> העליונה עד שבקל יוכל להשיג השגת </a:t>
          </a:r>
          <a:r>
            <a:rPr lang="he-IL" sz="1500" kern="1200" dirty="0" err="1"/>
            <a:t>האלקות</a:t>
          </a:r>
          <a:r>
            <a:rPr lang="he-IL" sz="1500" kern="1200" dirty="0"/>
            <a:t>. ובזה יש לפרש תפלתנו ונאכל מפריה ונשבע מטובה ועל ידי אכילת פריה וטובה נזדכך ונברכך עליה בקדושה ובטהרה". (תורת משה שמות </a:t>
          </a:r>
          <a:r>
            <a:rPr lang="he-IL" sz="1500" kern="1200" dirty="0" err="1"/>
            <a:t>טז</a:t>
          </a:r>
          <a:r>
            <a:rPr lang="he-IL" sz="1500" kern="1200" dirty="0"/>
            <a:t>, </a:t>
          </a:r>
          <a:r>
            <a:rPr lang="he-IL" sz="1500" kern="1200" dirty="0" err="1"/>
            <a:t>יב</a:t>
          </a:r>
          <a:r>
            <a:rPr lang="he-IL" sz="1500" kern="1200" dirty="0"/>
            <a:t>)</a:t>
          </a:r>
        </a:p>
      </dsp:txBody>
      <dsp:txXfrm>
        <a:off x="5422106" y="2609670"/>
        <a:ext cx="4954852" cy="23400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כוונתו </a:t>
          </a:r>
          <a:r>
            <a:rPr lang="he-IL" sz="1500" kern="1200" dirty="0" err="1"/>
            <a:t>לבאור</a:t>
          </a:r>
          <a:r>
            <a:rPr lang="he-IL" sz="1500" kern="1200" dirty="0"/>
            <a:t> </a:t>
          </a:r>
          <a:r>
            <a:rPr lang="he-IL" sz="1500" kern="1200" dirty="0" err="1"/>
            <a:t>הגמ</a:t>
          </a:r>
          <a:r>
            <a:rPr lang="he-IL" sz="1500" kern="1200" dirty="0"/>
            <a:t>' (כתובות </a:t>
          </a:r>
          <a:r>
            <a:rPr lang="he-IL" sz="1500" kern="1200" dirty="0" err="1"/>
            <a:t>קיב</a:t>
          </a:r>
          <a:r>
            <a:rPr lang="he-IL" sz="1500" kern="1200" dirty="0"/>
            <a:t>, א) לפי שו"ת </a:t>
          </a:r>
          <a:r>
            <a:rPr lang="he-IL" sz="1500" kern="1200" dirty="0" err="1"/>
            <a:t>הר"י</a:t>
          </a:r>
          <a:r>
            <a:rPr lang="he-IL" sz="1500" kern="1200" dirty="0"/>
            <a:t> </a:t>
          </a:r>
          <a:r>
            <a:rPr lang="he-IL" sz="1500" kern="1200" dirty="0" err="1"/>
            <a:t>מגאש</a:t>
          </a:r>
          <a:r>
            <a:rPr lang="he-IL" sz="1500" kern="1200" dirty="0"/>
            <a:t> (סי' לט) הכותב: "הא </a:t>
          </a:r>
          <a:r>
            <a:rPr lang="he-IL" sz="1500" kern="1200" dirty="0" err="1"/>
            <a:t>דאמרינן</a:t>
          </a:r>
          <a:r>
            <a:rPr lang="he-IL" sz="1500" kern="1200" dirty="0"/>
            <a:t> בשלהי כתובות רבי אמי ורבי אסי </a:t>
          </a:r>
          <a:r>
            <a:rPr lang="he-IL" sz="1500" kern="1200" dirty="0" err="1"/>
            <a:t>הווו</a:t>
          </a:r>
          <a:r>
            <a:rPr lang="he-IL" sz="1500" kern="1200" dirty="0"/>
            <a:t> קיימי משמשא </a:t>
          </a:r>
          <a:r>
            <a:rPr lang="he-IL" sz="1500" kern="1200" dirty="0" err="1"/>
            <a:t>לטולא</a:t>
          </a:r>
          <a:r>
            <a:rPr lang="he-IL" sz="1500" kern="1200" dirty="0"/>
            <a:t> ומטולא </a:t>
          </a:r>
          <a:r>
            <a:rPr lang="he-IL" sz="1500" kern="1200" dirty="0" err="1"/>
            <a:t>לשמשא</a:t>
          </a:r>
          <a:r>
            <a:rPr lang="he-IL" sz="1500" kern="1200" dirty="0"/>
            <a:t>, פירוש מחמת </a:t>
          </a:r>
          <a:r>
            <a:rPr lang="he-IL" sz="1500" kern="1200" dirty="0" err="1"/>
            <a:t>חביבותא</a:t>
          </a:r>
          <a:r>
            <a:rPr lang="he-IL" sz="1500" kern="1200" dirty="0"/>
            <a:t> דארעא </a:t>
          </a:r>
          <a:r>
            <a:rPr lang="he-IL" sz="1500" kern="1200" dirty="0" err="1"/>
            <a:t>דישראל</a:t>
          </a:r>
          <a:r>
            <a:rPr lang="he-IL" sz="1500" kern="1200" dirty="0"/>
            <a:t> </a:t>
          </a:r>
          <a:r>
            <a:rPr lang="he-IL" sz="1500" kern="1200" dirty="0" err="1"/>
            <a:t>עלייהו</a:t>
          </a:r>
          <a:r>
            <a:rPr lang="he-IL" sz="1500" kern="1200" dirty="0"/>
            <a:t>, הוו קיימי </a:t>
          </a:r>
          <a:r>
            <a:rPr lang="he-IL" sz="1500" kern="1200" dirty="0" err="1"/>
            <a:t>משמא</a:t>
          </a:r>
          <a:r>
            <a:rPr lang="he-IL" sz="1500" kern="1200" dirty="0"/>
            <a:t> </a:t>
          </a:r>
          <a:r>
            <a:rPr lang="he-IL" sz="1500" kern="1200" dirty="0" err="1"/>
            <a:t>לטולא</a:t>
          </a:r>
          <a:r>
            <a:rPr lang="he-IL" sz="1500" kern="1200" dirty="0"/>
            <a:t> ומטולא </a:t>
          </a:r>
          <a:r>
            <a:rPr lang="he-IL" sz="1500" kern="1200" dirty="0" err="1"/>
            <a:t>ומטולא</a:t>
          </a:r>
          <a:r>
            <a:rPr lang="he-IL" sz="1500" kern="1200" dirty="0"/>
            <a:t> </a:t>
          </a:r>
          <a:r>
            <a:rPr lang="he-IL" sz="1500" kern="1200" dirty="0" err="1"/>
            <a:t>לשמשא</a:t>
          </a:r>
          <a:r>
            <a:rPr lang="he-IL" sz="1500" kern="1200" dirty="0"/>
            <a:t>, </a:t>
          </a:r>
          <a:r>
            <a:rPr lang="he-IL" sz="1500" kern="1200" dirty="0" err="1"/>
            <a:t>דכי</a:t>
          </a:r>
          <a:r>
            <a:rPr lang="he-IL" sz="1500" kern="1200" dirty="0"/>
            <a:t> הוו </a:t>
          </a:r>
          <a:r>
            <a:rPr lang="he-IL" sz="1500" kern="1200" dirty="0" err="1"/>
            <a:t>יתבי</a:t>
          </a:r>
          <a:r>
            <a:rPr lang="he-IL" sz="1500" kern="1200" dirty="0"/>
            <a:t> </a:t>
          </a:r>
          <a:r>
            <a:rPr lang="he-IL" sz="1500" kern="1200" dirty="0" err="1"/>
            <a:t>בשמשא</a:t>
          </a:r>
          <a:r>
            <a:rPr lang="he-IL" sz="1500" kern="1200" dirty="0"/>
            <a:t> </a:t>
          </a:r>
          <a:r>
            <a:rPr lang="he-IL" sz="1500" kern="1200" dirty="0" err="1"/>
            <a:t>וקא</a:t>
          </a:r>
          <a:r>
            <a:rPr lang="he-IL" sz="1500" kern="1200" dirty="0"/>
            <a:t> מתחממי מחמת שמשא </a:t>
          </a:r>
          <a:r>
            <a:rPr lang="he-IL" sz="1500" kern="1200" dirty="0" err="1"/>
            <a:t>וקא</a:t>
          </a:r>
          <a:r>
            <a:rPr lang="he-IL" sz="1500" kern="1200" dirty="0"/>
            <a:t> מצטערי, הוו קיימי </a:t>
          </a:r>
          <a:r>
            <a:rPr lang="he-IL" sz="1500" kern="1200" dirty="0" err="1"/>
            <a:t>לטולא</a:t>
          </a:r>
          <a:r>
            <a:rPr lang="he-IL" sz="1500" kern="1200" dirty="0"/>
            <a:t>, כי היכי </a:t>
          </a:r>
          <a:r>
            <a:rPr lang="he-IL" sz="1500" kern="1200" dirty="0" err="1"/>
            <a:t>דלימטי</a:t>
          </a:r>
          <a:r>
            <a:rPr lang="he-IL" sz="1500" kern="1200" dirty="0"/>
            <a:t> להו </a:t>
          </a:r>
          <a:r>
            <a:rPr lang="he-IL" sz="1500" kern="1200" dirty="0" err="1"/>
            <a:t>רוחא</a:t>
          </a:r>
          <a:r>
            <a:rPr lang="he-IL" sz="1500" kern="1200" dirty="0"/>
            <a:t> </a:t>
          </a:r>
          <a:r>
            <a:rPr lang="he-IL" sz="1500" kern="1200" dirty="0" err="1"/>
            <a:t>מההוא</a:t>
          </a:r>
          <a:r>
            <a:rPr lang="he-IL" sz="1500" kern="1200" dirty="0"/>
            <a:t> </a:t>
          </a:r>
          <a:r>
            <a:rPr lang="he-IL" sz="1500" kern="1200" dirty="0" err="1"/>
            <a:t>טולא</a:t>
          </a:r>
          <a:r>
            <a:rPr lang="he-IL" sz="1500" kern="1200" dirty="0"/>
            <a:t>, </a:t>
          </a:r>
          <a:r>
            <a:rPr lang="he-IL" sz="1500" b="1" kern="1200" dirty="0" err="1"/>
            <a:t>ומשכחי</a:t>
          </a:r>
          <a:r>
            <a:rPr lang="he-IL" sz="1500" b="1" kern="1200" dirty="0"/>
            <a:t> הנאה </a:t>
          </a:r>
          <a:r>
            <a:rPr lang="he-IL" sz="1500" b="1" kern="1200" dirty="0" err="1"/>
            <a:t>מארעא</a:t>
          </a:r>
          <a:r>
            <a:rPr lang="he-IL" sz="1500" b="1" kern="1200" dirty="0"/>
            <a:t> </a:t>
          </a:r>
          <a:r>
            <a:rPr lang="he-IL" sz="1500" b="1" kern="1200" dirty="0" err="1"/>
            <a:t>דישראל</a:t>
          </a:r>
          <a:r>
            <a:rPr lang="he-IL" sz="1500" kern="1200" dirty="0"/>
            <a:t>, וכי הוו </a:t>
          </a:r>
          <a:r>
            <a:rPr lang="he-IL" sz="1500" kern="1200" dirty="0" err="1"/>
            <a:t>יתבי</a:t>
          </a:r>
          <a:r>
            <a:rPr lang="he-IL" sz="1500" kern="1200" dirty="0"/>
            <a:t> </a:t>
          </a:r>
          <a:r>
            <a:rPr lang="he-IL" sz="1500" kern="1200" dirty="0" err="1"/>
            <a:t>בטולא</a:t>
          </a:r>
          <a:r>
            <a:rPr lang="he-IL" sz="1500" kern="1200" dirty="0"/>
            <a:t> </a:t>
          </a:r>
          <a:r>
            <a:rPr lang="he-IL" sz="1500" kern="1200" dirty="0" err="1"/>
            <a:t>וקא</a:t>
          </a:r>
          <a:r>
            <a:rPr lang="he-IL" sz="1500" kern="1200" dirty="0"/>
            <a:t> מצטנני ומצטערי, קיימי </a:t>
          </a:r>
          <a:r>
            <a:rPr lang="he-IL" sz="1500" kern="1200" dirty="0" err="1"/>
            <a:t>ויתבי</a:t>
          </a:r>
          <a:r>
            <a:rPr lang="he-IL" sz="1500" kern="1200" dirty="0"/>
            <a:t> </a:t>
          </a:r>
          <a:r>
            <a:rPr lang="he-IL" sz="1500" kern="1200" dirty="0" err="1"/>
            <a:t>בשמשא</a:t>
          </a:r>
          <a:r>
            <a:rPr lang="he-IL" sz="1500" kern="1200" dirty="0"/>
            <a:t>, כי היכי </a:t>
          </a:r>
          <a:r>
            <a:rPr lang="he-IL" sz="1500" kern="1200" dirty="0" err="1"/>
            <a:t>דלשכוח</a:t>
          </a:r>
          <a:r>
            <a:rPr lang="he-IL" sz="1500" kern="1200" dirty="0"/>
            <a:t> </a:t>
          </a:r>
          <a:r>
            <a:rPr lang="he-IL" sz="1500" kern="1200" dirty="0" err="1"/>
            <a:t>רוחא</a:t>
          </a:r>
          <a:r>
            <a:rPr lang="he-IL" sz="1500" kern="1200" dirty="0"/>
            <a:t> </a:t>
          </a:r>
          <a:r>
            <a:rPr lang="he-IL" sz="1500" kern="1200" dirty="0" err="1"/>
            <a:t>דשמשא</a:t>
          </a:r>
          <a:r>
            <a:rPr lang="he-IL" sz="1500" kern="1200" dirty="0"/>
            <a:t> </a:t>
          </a:r>
          <a:r>
            <a:rPr lang="he-IL" sz="1500" kern="1200" dirty="0" err="1"/>
            <a:t>מההוא</a:t>
          </a:r>
          <a:r>
            <a:rPr lang="he-IL" sz="1500" kern="1200" dirty="0"/>
            <a:t> צינון </a:t>
          </a:r>
          <a:r>
            <a:rPr lang="he-IL" sz="1500" kern="1200" dirty="0" err="1"/>
            <a:t>דמטא</a:t>
          </a:r>
          <a:r>
            <a:rPr lang="he-IL" sz="1500" kern="1200" dirty="0"/>
            <a:t> להו, </a:t>
          </a:r>
          <a:r>
            <a:rPr lang="he-IL" sz="1500" kern="1200" dirty="0" err="1"/>
            <a:t>ומטיא</a:t>
          </a:r>
          <a:r>
            <a:rPr lang="he-IL" sz="1500" kern="1200" dirty="0"/>
            <a:t> להו הנאה </a:t>
          </a:r>
          <a:r>
            <a:rPr lang="he-IL" sz="1500" kern="1200" dirty="0" err="1"/>
            <a:t>מארעא</a:t>
          </a:r>
          <a:r>
            <a:rPr lang="he-IL" sz="1500" kern="1200" dirty="0"/>
            <a:t> </a:t>
          </a:r>
          <a:r>
            <a:rPr lang="he-IL" sz="1500" kern="1200" dirty="0" err="1"/>
            <a:t>דישראל</a:t>
          </a:r>
          <a:r>
            <a:rPr lang="he-IL" sz="1500" kern="1200" dirty="0"/>
            <a:t>, </a:t>
          </a:r>
          <a:r>
            <a:rPr lang="he-IL" sz="1500" b="1" kern="1200" dirty="0"/>
            <a:t>ומתחדש להו בה שמחה </a:t>
          </a:r>
          <a:r>
            <a:rPr lang="he-IL" sz="1500" b="1" kern="1200" dirty="0" err="1"/>
            <a:t>בכולהו</a:t>
          </a:r>
          <a:r>
            <a:rPr lang="he-IL" sz="1500" b="1" kern="1200" dirty="0"/>
            <a:t> </a:t>
          </a:r>
          <a:r>
            <a:rPr lang="he-IL" sz="1500" b="1" kern="1200" dirty="0" err="1"/>
            <a:t>עידנא</a:t>
          </a:r>
          <a:r>
            <a:rPr lang="he-IL" sz="1500" kern="1200" dirty="0"/>
            <a:t>".</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כתב הרב יוסף שלמה </a:t>
          </a:r>
          <a:r>
            <a:rPr lang="he-IL" sz="1500" kern="1200" dirty="0" err="1"/>
            <a:t>כהנמן</a:t>
          </a:r>
          <a:r>
            <a:rPr lang="he-IL" sz="1500" kern="1200" dirty="0"/>
            <a:t> זצ"ל הרב </a:t>
          </a:r>
          <a:r>
            <a:rPr lang="he-IL" sz="1500" kern="1200" dirty="0" err="1"/>
            <a:t>מפוניבז</a:t>
          </a:r>
          <a:r>
            <a:rPr lang="he-IL" sz="1500" kern="1200" dirty="0"/>
            <a:t>' באגרת ששלח לרבי יוחנן </a:t>
          </a:r>
          <a:r>
            <a:rPr lang="he-IL" sz="1500" kern="1200" dirty="0" err="1"/>
            <a:t>זופּוֹביץ</a:t>
          </a:r>
          <a:r>
            <a:rPr lang="he-IL" sz="1500" kern="1200" dirty="0"/>
            <a:t> ז"ל, שהתכונן לעלות ארצה ולהשתקע בה: </a:t>
          </a:r>
        </a:p>
        <a:p>
          <a:pPr marL="0" lvl="0" indent="0" algn="ctr" defTabSz="666750" rtl="1">
            <a:lnSpc>
              <a:spcPct val="90000"/>
            </a:lnSpc>
            <a:spcBef>
              <a:spcPct val="0"/>
            </a:spcBef>
            <a:spcAft>
              <a:spcPct val="35000"/>
            </a:spcAft>
            <a:buNone/>
          </a:pPr>
          <a:r>
            <a:rPr lang="he-IL" sz="1500" kern="1200" dirty="0"/>
            <a:t>"הנני לברך </a:t>
          </a:r>
          <a:r>
            <a:rPr lang="he-IL" sz="1500" kern="1200" dirty="0" err="1"/>
            <a:t>מעומקא</a:t>
          </a:r>
          <a:r>
            <a:rPr lang="he-IL" sz="1500" kern="1200" dirty="0"/>
            <a:t> </a:t>
          </a:r>
          <a:r>
            <a:rPr lang="he-IL" sz="1500" kern="1200" dirty="0" err="1"/>
            <a:t>דנפשאי</a:t>
          </a:r>
          <a:r>
            <a:rPr lang="he-IL" sz="1500" kern="1200" dirty="0"/>
            <a:t> ... שמחשבתו הטובה יעלה לו להיות עולה בארה"ק, ובאופן... שימצא שמה גם סיפוקו בכבוד, ויקיים מצוה רבא </a:t>
          </a:r>
          <a:r>
            <a:rPr lang="he-IL" sz="1500" kern="1200" dirty="0" err="1"/>
            <a:t>ד"וְיָשַׁבְת</a:t>
          </a:r>
          <a:r>
            <a:rPr lang="he-IL" sz="1500" kern="1200" dirty="0"/>
            <a:t>ָּ בָּהּ" </a:t>
          </a:r>
          <a:r>
            <a:rPr lang="he-IL" sz="1500" b="1" kern="1200" dirty="0"/>
            <a:t>בישיבת תענוג ואושר</a:t>
          </a:r>
          <a:r>
            <a:rPr lang="he-IL" sz="1500" kern="1200" dirty="0"/>
            <a:t>, וכמבואר </a:t>
          </a:r>
          <a:r>
            <a:rPr lang="he-IL" sz="1500" kern="1200" dirty="0" err="1"/>
            <a:t>בסוגיין</a:t>
          </a:r>
          <a:r>
            <a:rPr lang="he-IL" sz="1500" kern="1200" dirty="0"/>
            <a:t> סוף כתובות (קי"ב, ב) ברב אמי ורב אסי שחשו בישיבתם להיות שְׂבֵעים בטובה, ויזכהו ד' הטוב למלא שאיפתו הטהורה וקדושה..." </a:t>
          </a:r>
        </a:p>
        <a:p>
          <a:pPr marL="0" lvl="0" indent="0" algn="ctr" defTabSz="666750" rtl="1">
            <a:lnSpc>
              <a:spcPct val="90000"/>
            </a:lnSpc>
            <a:spcBef>
              <a:spcPct val="0"/>
            </a:spcBef>
            <a:spcAft>
              <a:spcPct val="35000"/>
            </a:spcAft>
            <a:buNone/>
          </a:pPr>
          <a:r>
            <a:rPr lang="he-IL" sz="1500" kern="1200" dirty="0"/>
            <a:t>(הרב </a:t>
          </a:r>
          <a:r>
            <a:rPr lang="he-IL" sz="1500" kern="1200" dirty="0" err="1"/>
            <a:t>מפונביז</a:t>
          </a:r>
          <a:r>
            <a:rPr lang="he-IL" sz="1500" kern="1200" dirty="0"/>
            <a:t> </a:t>
          </a:r>
          <a:r>
            <a:rPr lang="he-IL" sz="1500" kern="1200" dirty="0" err="1"/>
            <a:t>ח"ג</a:t>
          </a:r>
          <a:r>
            <a:rPr lang="he-IL" sz="1500" kern="1200" dirty="0"/>
            <a:t>, </a:t>
          </a:r>
          <a:r>
            <a:rPr lang="he-IL" sz="1500" kern="1200" dirty="0" err="1"/>
            <a:t>סורוסקי</a:t>
          </a:r>
          <a:r>
            <a:rPr lang="he-IL" sz="1500" kern="1200" dirty="0"/>
            <a:t> אהרן, פרק מ"ג).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ִהפסוק אומר בשיר השירים (ז, ז): "מַה יָּפִית וּמַה נָּעַמְתְּ </a:t>
          </a:r>
          <a:r>
            <a:rPr lang="he-IL" sz="1500" b="1" kern="1200" dirty="0"/>
            <a:t>אַהֲבָה בַּתַּעֲנוּגִים</a:t>
          </a:r>
          <a:r>
            <a:rPr lang="he-IL" sz="1500" kern="1200" dirty="0"/>
            <a:t>" כלומר, שהאהבה והקשר נוצרים ע"י התענוגים. הדרך להגיע לדביקות </a:t>
          </a:r>
          <a:r>
            <a:rPr lang="he-IL" sz="1500" kern="1200" dirty="0" err="1"/>
            <a:t>בהקב</a:t>
          </a:r>
          <a:r>
            <a:rPr lang="he-IL" sz="1500" kern="1200" dirty="0"/>
            <a:t>''ה – היא על ידי העונג על ה', ככתוב (ישעיהו נח, יד): "אָז תִּתְעַנַּג עַל יְיָ".</a:t>
          </a:r>
        </a:p>
        <a:p>
          <a:pPr marL="0" lvl="0" indent="0" algn="ctr" defTabSz="666750" rtl="1">
            <a:lnSpc>
              <a:spcPct val="90000"/>
            </a:lnSpc>
            <a:spcBef>
              <a:spcPct val="0"/>
            </a:spcBef>
            <a:spcAft>
              <a:spcPct val="35000"/>
            </a:spcAft>
            <a:buNone/>
          </a:pPr>
          <a:r>
            <a:rPr lang="he-IL" sz="1500" kern="1200" dirty="0"/>
            <a:t> זה כוונת הברכה "לֶאֱכוֹל מִפִּרְיָהּ וְלִשְֹבּוֹעַ מִטּוּבָהּ" בשביל להדבק ולאהוב דבר צריכים להתענג ממנו, </a:t>
          </a:r>
          <a:r>
            <a:rPr lang="he-IL" sz="1500" b="1" kern="1200" dirty="0"/>
            <a:t>התענוג מביא לדבקות</a:t>
          </a:r>
          <a:r>
            <a:rPr lang="he-IL" sz="1500" kern="1200" dirty="0"/>
            <a:t>.</a:t>
          </a:r>
        </a:p>
        <a:p>
          <a:pPr marL="0" lvl="0" indent="0" algn="ctr" defTabSz="666750" rtl="1">
            <a:lnSpc>
              <a:spcPct val="90000"/>
            </a:lnSpc>
            <a:spcBef>
              <a:spcPct val="0"/>
            </a:spcBef>
            <a:spcAft>
              <a:spcPct val="35000"/>
            </a:spcAft>
            <a:buNone/>
          </a:pPr>
          <a:r>
            <a:rPr lang="he-IL" sz="1500" kern="1200" dirty="0"/>
            <a:t>אחד מהדרכים להידבק בא"י היא ע"י התענוג הגשמי של הגוף מארץ ישראל ופירותיה. משום כך התורה מייחסת חשיבות למעלתם של פירות הארץ.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"וָאָבִיא אֶתְכֶם אֶל אֶרֶץ הַכַּרְמֶל לֶאֱכֹל פִּרְיָהּ וְטוּבָהּ" (ירמיהו ב, ז), וחז"ל תקנו לנו בברכת מעין שלוש להודות על: "אֶרֶץ חֶמְדָּה טוֹבָה וּרְחָבָה שֶׁרָצִיתָ וְהִנְחַלְתָּ לַאֲבוֹתֵינוּ לֶאֱכֹל מִפִּרְיָהּ </a:t>
          </a:r>
          <a:r>
            <a:rPr lang="he-IL" sz="1500" b="1" kern="1200" dirty="0"/>
            <a:t>וְלִשְֹבּוֹעַ מִטּוּבָהּ</a:t>
          </a:r>
          <a:r>
            <a:rPr lang="he-IL" sz="1500" kern="1200" dirty="0"/>
            <a:t>". </a:t>
          </a:r>
          <a:r>
            <a:rPr lang="he-IL" sz="1500" kern="1200" dirty="0" err="1"/>
            <a:t>דהינו</a:t>
          </a:r>
          <a:r>
            <a:rPr lang="he-IL" sz="1500" kern="1200" dirty="0"/>
            <a:t> מטוב ארץ ישראל. </a:t>
          </a:r>
        </a:p>
      </dsp:txBody>
      <dsp:txXfrm>
        <a:off x="5422106" y="2609670"/>
        <a:ext cx="4954852" cy="23400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רש"י: "חמרא </a:t>
          </a:r>
          <a:r>
            <a:rPr lang="he-IL" sz="1700" kern="1200" dirty="0" err="1"/>
            <a:t>דפרוגיתא</a:t>
          </a:r>
          <a:r>
            <a:rPr lang="he-IL" sz="1700" kern="1200" dirty="0"/>
            <a:t> - שם מדינה שיינה משובח. קפחו עשרת השבטים - שהיו בעלי הנאה, ועסוקים בכך, </a:t>
          </a:r>
          <a:r>
            <a:rPr lang="he-IL" sz="1700" b="1" kern="1200" dirty="0"/>
            <a:t>ולא היו עוסקים בתורה, ויצאו לתרבות רעה</a:t>
          </a:r>
          <a:r>
            <a:rPr lang="he-IL" sz="1700" kern="1200" dirty="0"/>
            <a:t>. להתם - </a:t>
          </a:r>
          <a:r>
            <a:rPr lang="he-IL" sz="1700" kern="1200" dirty="0" err="1"/>
            <a:t>לפורגיתא</a:t>
          </a:r>
          <a:r>
            <a:rPr lang="he-IL" sz="1700" kern="1200" dirty="0"/>
            <a:t> </a:t>
          </a:r>
          <a:r>
            <a:rPr lang="he-IL" sz="1700" kern="1200" dirty="0" err="1"/>
            <a:t>ודיומסית</a:t>
          </a:r>
          <a:r>
            <a:rPr lang="he-IL" sz="1700" kern="1200" dirty="0"/>
            <a:t>. </a:t>
          </a:r>
          <a:r>
            <a:rPr lang="he-IL" sz="1700" kern="1200" dirty="0" err="1"/>
            <a:t>אימשיך</a:t>
          </a:r>
          <a:r>
            <a:rPr lang="he-IL" sz="1700" kern="1200" dirty="0"/>
            <a:t> </a:t>
          </a:r>
          <a:r>
            <a:rPr lang="he-IL" sz="1700" kern="1200" dirty="0" err="1"/>
            <a:t>בתרייהו</a:t>
          </a:r>
          <a:r>
            <a:rPr lang="he-IL" sz="1700" kern="1200" dirty="0"/>
            <a:t> - אחר היין והרחיצה. איעקר תלמודיה - נעקר תלמודו ושכחו".</a:t>
          </a:r>
        </a:p>
        <a:p>
          <a:pPr marL="0" lvl="0" indent="0" algn="ctr" defTabSz="755650" rtl="1">
            <a:lnSpc>
              <a:spcPct val="90000"/>
            </a:lnSpc>
            <a:spcBef>
              <a:spcPct val="0"/>
            </a:spcBef>
            <a:spcAft>
              <a:spcPct val="35000"/>
            </a:spcAft>
            <a:buNone/>
          </a:pPr>
          <a:r>
            <a:rPr lang="he-IL" sz="1700" b="0" i="0" kern="1200" dirty="0"/>
            <a:t>רבי אלעזר היה גדול תלמידיו של רבי יוחנן בן זכאי (</a:t>
          </a:r>
          <a:r>
            <a:rPr lang="he-IL" sz="1700" b="1" i="0" kern="1200" dirty="0">
              <a:hlinkClick xmlns:r="http://schemas.openxmlformats.org/officeDocument/2006/relationships" r:id="rId1"/>
            </a:rPr>
            <a:t>אבות ב' ח'</a:t>
          </a:r>
          <a:r>
            <a:rPr lang="he-IL" sz="1700" b="0" i="0" kern="1200" dirty="0"/>
            <a:t>), בקיא במעשה מרכבה (</a:t>
          </a:r>
          <a:r>
            <a:rPr lang="he-IL" sz="1700" b="1" i="0" kern="1200" dirty="0">
              <a:hlinkClick xmlns:r="http://schemas.openxmlformats.org/officeDocument/2006/relationships" r:id="rId2"/>
            </a:rPr>
            <a:t>חגיגה י"ד</a:t>
          </a:r>
          <a:r>
            <a:rPr lang="he-IL" sz="1700" b="0" i="0" kern="1200" dirty="0"/>
            <a:t>), ולמרות זאת אין לנו אף משנה של הלכה בשמו, מפני שהוא נמשך בעצת אשתו אחר הנאות חומריות ושכח כל תלמודו (</a:t>
          </a:r>
          <a:r>
            <a:rPr lang="he-IL" sz="1700" b="1" i="0" kern="1200" dirty="0">
              <a:hlinkClick xmlns:r="http://schemas.openxmlformats.org/officeDocument/2006/relationships" r:id="rId3"/>
            </a:rPr>
            <a:t>שבת קמ"ז</a:t>
          </a:r>
          <a:r>
            <a:rPr lang="he-IL" sz="1700" b="0" i="0" kern="1200" dirty="0"/>
            <a:t>).</a:t>
          </a:r>
          <a:endParaRPr lang="he-IL" sz="17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err="1"/>
            <a:t>אע</a:t>
          </a:r>
          <a:r>
            <a:rPr lang="he-IL" sz="1700" kern="1200" dirty="0"/>
            <a:t>''פ שכתבנו שדבר טוב הוא שינעם לאדם ישיבת הארץ, יזהר שלא ימשך אחר תענוגי העולם הזה, ויעזוב את התורה, שזה קיפח את עשרת השבטים.</a:t>
          </a:r>
          <a:endParaRPr lang="en-US" sz="1700" kern="1200" dirty="0"/>
        </a:p>
        <a:p>
          <a:pPr marL="0" lvl="0" indent="0" algn="ctr" defTabSz="755650" rtl="1">
            <a:lnSpc>
              <a:spcPct val="90000"/>
            </a:lnSpc>
            <a:spcBef>
              <a:spcPct val="0"/>
            </a:spcBef>
            <a:spcAft>
              <a:spcPct val="35000"/>
            </a:spcAft>
            <a:buNone/>
          </a:pPr>
          <a:r>
            <a:rPr lang="he-IL" sz="1700" kern="1200" dirty="0"/>
            <a:t>כמו שאמרו (שבת </a:t>
          </a:r>
          <a:r>
            <a:rPr lang="he-IL" sz="1700" kern="1200" dirty="0" err="1"/>
            <a:t>קמז</a:t>
          </a:r>
          <a:r>
            <a:rPr lang="he-IL" sz="1700" kern="1200" dirty="0"/>
            <a:t>, ב): "אמר רבי חלבו: חמרא </a:t>
          </a:r>
          <a:r>
            <a:rPr lang="he-IL" sz="1700" kern="1200" dirty="0" err="1"/>
            <a:t>דפרוגייתא</a:t>
          </a:r>
          <a:r>
            <a:rPr lang="he-IL" sz="1700" kern="1200" dirty="0"/>
            <a:t> </a:t>
          </a:r>
          <a:r>
            <a:rPr lang="he-IL" sz="1700" kern="1200" dirty="0" err="1"/>
            <a:t>ומיא</a:t>
          </a:r>
          <a:r>
            <a:rPr lang="he-IL" sz="1700" kern="1200" dirty="0"/>
            <a:t> </a:t>
          </a:r>
          <a:r>
            <a:rPr lang="he-IL" sz="1700" kern="1200" dirty="0" err="1"/>
            <a:t>דדיומסת</a:t>
          </a:r>
          <a:r>
            <a:rPr lang="he-IL" sz="1700" kern="1200" dirty="0"/>
            <a:t> קיפחו עשרת השבטים מישראל. רבי אלעזר בן ערך איקלע להתם, </a:t>
          </a:r>
          <a:r>
            <a:rPr lang="he-IL" sz="1700" kern="1200" dirty="0" err="1"/>
            <a:t>אימשיך</a:t>
          </a:r>
          <a:r>
            <a:rPr lang="he-IL" sz="1700" kern="1200" dirty="0"/>
            <a:t> </a:t>
          </a:r>
          <a:r>
            <a:rPr lang="he-IL" sz="1700" kern="1200" dirty="0" err="1"/>
            <a:t>בתרייהו</a:t>
          </a:r>
          <a:r>
            <a:rPr lang="he-IL" sz="1700" kern="1200" dirty="0"/>
            <a:t> איעקר תלמודיה".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שאמנם זהו מברכותיה של הארץ לבנות בתים טובים ורחבים, רק שהתורה אמרה שצריכים להיזהר בטובה, להכיר טובה לנותן הטובה כדאי שלא ירום לבבנו ונשכח אותו יתברך.</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כמו שכתבה התורה (דברים ח' י'-י"ד): "כִּי ה' </a:t>
          </a:r>
          <a:r>
            <a:rPr lang="he-IL" sz="1700" kern="1200" dirty="0" err="1"/>
            <a:t>אֱלֹקֶיך</a:t>
          </a:r>
          <a:r>
            <a:rPr lang="he-IL" sz="1700" kern="1200" dirty="0"/>
            <a:t>ָ אֶל אֶרֶץ טוֹבָה אֶרֶץ נַחֲלֵי מָיִם עֲיָנֹת </a:t>
          </a:r>
          <a:r>
            <a:rPr lang="he-IL" sz="1700" kern="1200" dirty="0" err="1"/>
            <a:t>וּתְהֹמֹת</a:t>
          </a:r>
          <a:r>
            <a:rPr lang="he-IL" sz="1700" kern="1200" dirty="0"/>
            <a:t> יֹצְאִים בַּבִּקְעָה וּבָהָר... וְאָכַלְתָּ וְשָֹבָעְתָּ וּבֵרַכְתָּ אֶת יי' </a:t>
          </a:r>
          <a:r>
            <a:rPr lang="he-IL" sz="1700" kern="1200" dirty="0" err="1"/>
            <a:t>אֱלֹקֶיך</a:t>
          </a:r>
          <a:r>
            <a:rPr lang="he-IL" sz="1700" kern="1200" dirty="0"/>
            <a:t>ָ עַל הָאָרֶץ הַטֹּבָה אֲשֶׁר נָתַן לָךְ... </a:t>
          </a:r>
        </a:p>
        <a:p>
          <a:pPr marL="0" lvl="0" indent="0" algn="ctr" defTabSz="755650" rtl="1">
            <a:lnSpc>
              <a:spcPct val="90000"/>
            </a:lnSpc>
            <a:spcBef>
              <a:spcPct val="0"/>
            </a:spcBef>
            <a:spcAft>
              <a:spcPct val="35000"/>
            </a:spcAft>
            <a:buNone/>
          </a:pPr>
          <a:r>
            <a:rPr lang="he-IL" sz="1700" kern="1200" dirty="0"/>
            <a:t>ּפֶן תֹּאכַל וְשָֹבָעְתָּ </a:t>
          </a:r>
          <a:r>
            <a:rPr lang="he-IL" sz="1700" b="1" kern="1200" dirty="0"/>
            <a:t>וּבָתִּים </a:t>
          </a:r>
          <a:r>
            <a:rPr lang="he-IL" sz="1700" b="1" kern="1200" dirty="0" err="1"/>
            <a:t>טֹבִים</a:t>
          </a:r>
          <a:r>
            <a:rPr lang="he-IL" sz="1700" b="1" kern="1200" dirty="0"/>
            <a:t> תִּבְנֶה וְיָשָׁבְתָּ.</a:t>
          </a:r>
          <a:r>
            <a:rPr lang="he-IL" sz="1700" kern="1200" dirty="0"/>
            <a:t> </a:t>
          </a:r>
          <a:r>
            <a:rPr lang="he-IL" sz="1700" kern="1200" dirty="0" err="1"/>
            <a:t>וּבְקָרְך</a:t>
          </a:r>
          <a:r>
            <a:rPr lang="he-IL" sz="1700" kern="1200" dirty="0"/>
            <a:t>ָ וְצֹאנְךָ </a:t>
          </a:r>
          <a:r>
            <a:rPr lang="he-IL" sz="1700" kern="1200" dirty="0" err="1"/>
            <a:t>יִרְבְּיֻן</a:t>
          </a:r>
          <a:r>
            <a:rPr lang="he-IL" sz="1700" kern="1200" dirty="0"/>
            <a:t> וְכֶסֶף וְזָהָב יִרְבֶּה לָּךְ וְכֹל אֲשֶׁר לְךָ יִרְבֶּה. וְרָם לְבָבֶךָ וְשָׁכַחְתָּ אֶת ה' </a:t>
          </a:r>
          <a:r>
            <a:rPr lang="he-IL" sz="1700" kern="1200" dirty="0" err="1"/>
            <a:t>אֱלֹקֶיך</a:t>
          </a:r>
          <a:r>
            <a:rPr lang="he-IL" sz="1700" kern="1200" dirty="0"/>
            <a:t>ָ...".</a:t>
          </a:r>
        </a:p>
      </dsp:txBody>
      <dsp:txXfrm>
        <a:off x="5422106" y="2609670"/>
        <a:ext cx="4954852" cy="234000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וכן כתב בשער המצות פרשת עקב וז"ל ודע כי צריך האדם </a:t>
          </a:r>
          <a:r>
            <a:rPr lang="he-IL" sz="1500" kern="1200" dirty="0" err="1"/>
            <a:t>להזהר</a:t>
          </a:r>
          <a:r>
            <a:rPr lang="he-IL" sz="1500" kern="1200" dirty="0"/>
            <a:t> בתכלית בברכות הנהנין כי גוף האדם נהנה מהן ומתקדש בברכות אלו וכמו שנאמר ותורתך בתוך מעי וגורם שפע עליון באדם עכ"ל.</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וז"ל שער רוח הקודש דף ט' ע"ב, אמר לי מורי ז"ל כי עיקר השגת האדם אל רוח הקודש תלויה על ידי כוונת האדם וזהירות בכל ברכות הנהנין, לפי שעל ידם מתבטל </a:t>
          </a:r>
          <a:r>
            <a:rPr lang="he-IL" sz="1500" kern="1200" dirty="0" err="1"/>
            <a:t>כח</a:t>
          </a:r>
          <a:r>
            <a:rPr lang="he-IL" sz="1500" kern="1200" dirty="0"/>
            <a:t> אותם הקליפות הנאחזות במאכלים החומריים </a:t>
          </a:r>
          <a:r>
            <a:rPr lang="he-IL" sz="1500" kern="1200" dirty="0" err="1"/>
            <a:t>ומתדבקים</a:t>
          </a:r>
          <a:r>
            <a:rPr lang="he-IL" sz="1500" kern="1200" dirty="0"/>
            <a:t> בהם באדם האוכל אותם, ועל ידי הברכות שעליהם הנאמרות בכוונה הוא מסיר מהם הקליפות ההם ומזכך החומר שלו ונעשה זך ומוכן לקבל קדושה, והזהירני מאד בזה עכ"ל.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כתב הרב אברהם אזולאי (סבו של </a:t>
          </a:r>
          <a:r>
            <a:rPr lang="he-IL" sz="1500" b="0" i="0" kern="1200" dirty="0" err="1"/>
            <a:t>החיד"א</a:t>
          </a:r>
          <a:r>
            <a:rPr lang="he-IL" sz="1500" b="0" i="0" kern="1200" dirty="0"/>
            <a:t>) בספרו חסד לאברהם:</a:t>
          </a:r>
        </a:p>
        <a:p>
          <a:pPr marL="0" lvl="0" indent="0" algn="ctr" defTabSz="666750" rtl="1">
            <a:lnSpc>
              <a:spcPct val="90000"/>
            </a:lnSpc>
            <a:spcBef>
              <a:spcPct val="0"/>
            </a:spcBef>
            <a:spcAft>
              <a:spcPct val="35000"/>
            </a:spcAft>
            <a:buNone/>
          </a:pPr>
          <a:r>
            <a:rPr lang="he-IL" sz="1500" b="0" i="0" kern="1200" dirty="0"/>
            <a:t>יש להקשות, למה בארץ ישראל יגרע ממנו המן הרוחני? </a:t>
          </a:r>
        </a:p>
        <a:p>
          <a:pPr marL="0" lvl="0" indent="0" algn="ctr" defTabSz="666750" rtl="1">
            <a:lnSpc>
              <a:spcPct val="90000"/>
            </a:lnSpc>
            <a:spcBef>
              <a:spcPct val="0"/>
            </a:spcBef>
            <a:spcAft>
              <a:spcPct val="35000"/>
            </a:spcAft>
            <a:buNone/>
          </a:pPr>
          <a:r>
            <a:rPr lang="he-IL" sz="1500" b="0" i="0" kern="1200" dirty="0"/>
            <a:t>ויש לומר כי הטעם לזה הוא כי במדבר אין פירותיהם כדאי לקבל את רוחניותה של הקדושה, כי אין גוף טמא נעשה כלי לקבל רוחניות הקדושה, ואם הייתה הקדושה היא בפירותיהם ובמזונותיהם היה </a:t>
          </a:r>
          <a:r>
            <a:rPr lang="he-IL" sz="1500" b="0" i="0" kern="1200" dirty="0" err="1"/>
            <a:t>הכל</a:t>
          </a:r>
          <a:r>
            <a:rPr lang="he-IL" sz="1500" b="0" i="0" kern="1200" dirty="0"/>
            <a:t> ניתן בלי קדושה חלילה, וזה אינו עניין כלל, ועל כן נתן להם הקב"ה המן מן השמים. אמנם פירות ארץ ישראל הם על ידי הקדושה, ואותן הרוחניות שהיה ראוי אל המן נתלבש בפירות הקדושים ההם, ועל כן לא היה מן בארץ ישראל כי אם במדבר.</a:t>
          </a:r>
          <a:endParaRPr lang="he-IL" sz="1500" kern="1200" dirty="0"/>
        </a:p>
        <a:p>
          <a:pPr marL="0" lvl="0" indent="0" algn="ctr" defTabSz="666750" rtl="1">
            <a:lnSpc>
              <a:spcPct val="90000"/>
            </a:lnSpc>
            <a:spcBef>
              <a:spcPct val="0"/>
            </a:spcBef>
            <a:spcAft>
              <a:spcPct val="35000"/>
            </a:spcAft>
            <a:buNone/>
          </a:pP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1">
            <a:lnSpc>
              <a:spcPct val="90000"/>
            </a:lnSpc>
            <a:spcBef>
              <a:spcPct val="0"/>
            </a:spcBef>
            <a:spcAft>
              <a:spcPct val="35000"/>
            </a:spcAft>
            <a:buNone/>
          </a:pPr>
          <a:r>
            <a:rPr lang="he-IL" sz="1050" kern="1200" dirty="0"/>
            <a:t>נפש החיים שער א – חטא הדעת </a:t>
          </a:r>
          <a:r>
            <a:rPr lang="he-IL" sz="1050" kern="1200" dirty="0" err="1"/>
            <a:t>עירבוב</a:t>
          </a:r>
          <a:r>
            <a:rPr lang="he-IL" sz="1050" kern="1200" dirty="0"/>
            <a:t> טוב ורע</a:t>
          </a:r>
        </a:p>
        <a:p>
          <a:pPr marL="0" lvl="0" indent="0" algn="ctr" defTabSz="466725" rtl="1">
            <a:lnSpc>
              <a:spcPct val="90000"/>
            </a:lnSpc>
            <a:spcBef>
              <a:spcPct val="0"/>
            </a:spcBef>
            <a:spcAft>
              <a:spcPct val="35000"/>
            </a:spcAft>
            <a:buNone/>
          </a:pPr>
          <a:r>
            <a:rPr lang="he-IL" sz="1050" kern="1200" dirty="0" err="1"/>
            <a:t>והענין</a:t>
          </a:r>
          <a:r>
            <a:rPr lang="he-IL" sz="1050" kern="1200" dirty="0"/>
            <a:t> כי קודם החטא. עם כי ודאי שהיה בעל בחירה גמור להטות עצמו לכל אשר יחפוץ להטיב או להיפך ח"ו. כי זה תכלית כוונת כלל הבריאה. וגם כי הרי אח"כ חטא. אמנם לא שהיה ענין בחירתו מחמת </a:t>
          </a:r>
          <a:r>
            <a:rPr lang="he-IL" sz="1050" kern="1200" dirty="0" err="1"/>
            <a:t>שכחות</a:t>
          </a:r>
          <a:r>
            <a:rPr lang="he-IL" sz="1050" kern="1200" dirty="0"/>
            <a:t> הרע היו כלולים בתוכו. כי הוא היה אדם ישר לגמרי כלול רק מסדרי כחות הקדושה לבד. וכל </a:t>
          </a:r>
          <a:r>
            <a:rPr lang="he-IL" sz="1050" kern="1200" dirty="0" err="1"/>
            <a:t>עניניו</a:t>
          </a:r>
          <a:r>
            <a:rPr lang="he-IL" sz="1050" kern="1200" dirty="0"/>
            <a:t> היו כולם ישרים קדושים ומזוככים טוב גמור. בלי שום עירוב ונטי' לצד ההיפך כלל. וכחות הרע היו עומדים לצד וענין בפ"ע חוץ ממנו. והיה בעל בחירה </a:t>
          </a:r>
          <a:r>
            <a:rPr lang="he-IL" sz="1050" kern="1200" dirty="0" err="1"/>
            <a:t>ליכנס</a:t>
          </a:r>
          <a:r>
            <a:rPr lang="he-IL" sz="1050" kern="1200" dirty="0"/>
            <a:t> אל כחות הרע ח"ו כמו שהאדם הוא בעל בחירה </a:t>
          </a:r>
          <a:r>
            <a:rPr lang="he-IL" sz="1050" kern="1200" dirty="0" err="1"/>
            <a:t>ליכנס</a:t>
          </a:r>
          <a:r>
            <a:rPr lang="he-IL" sz="1050" kern="1200" dirty="0"/>
            <a:t> אל תוך האש. לכן כשרצה </a:t>
          </a:r>
          <a:r>
            <a:rPr lang="he-IL" sz="1050" kern="1200" dirty="0" err="1"/>
            <a:t>הס"א</a:t>
          </a:r>
          <a:r>
            <a:rPr lang="he-IL" sz="1050" kern="1200" dirty="0"/>
            <a:t> להחטיאו הוצרך הנחש לבא מבחוץ לפתוח. </a:t>
          </a:r>
        </a:p>
        <a:p>
          <a:pPr marL="0" lvl="0" indent="0" algn="ctr" defTabSz="466725" rtl="1">
            <a:lnSpc>
              <a:spcPct val="90000"/>
            </a:lnSpc>
            <a:spcBef>
              <a:spcPct val="0"/>
            </a:spcBef>
            <a:spcAft>
              <a:spcPct val="35000"/>
            </a:spcAft>
            <a:buNone/>
          </a:pPr>
          <a:r>
            <a:rPr lang="he-IL" sz="1050" kern="1200" dirty="0"/>
            <a:t>לא כמו שהוא עתה שהיצר המפתה את האדם הוא בתוך האדם עצמו. ומתדמה </a:t>
          </a:r>
          <a:r>
            <a:rPr lang="he-IL" sz="1050" kern="1200" dirty="0" err="1"/>
            <a:t>להאדם</a:t>
          </a:r>
          <a:r>
            <a:rPr lang="he-IL" sz="1050" kern="1200" dirty="0"/>
            <a:t> שהוא עצמו הוא הרוצה ונמשך לעשות </a:t>
          </a:r>
          <a:r>
            <a:rPr lang="he-IL" sz="1050" kern="1200" dirty="0" err="1"/>
            <a:t>העון</a:t>
          </a:r>
          <a:r>
            <a:rPr lang="he-IL" sz="1050" kern="1200" dirty="0"/>
            <a:t> ולא שאחר חוץ ממנו מפתהו. ובחטאו שנמשך אחר </a:t>
          </a:r>
          <a:r>
            <a:rPr lang="he-IL" sz="1050" kern="1200" dirty="0" err="1"/>
            <a:t>פתוי</a:t>
          </a:r>
          <a:r>
            <a:rPr lang="he-IL" sz="1050" kern="1200" dirty="0"/>
            <a:t> </a:t>
          </a:r>
          <a:r>
            <a:rPr lang="he-IL" sz="1050" kern="1200" dirty="0" err="1"/>
            <a:t>הס"א</a:t>
          </a:r>
          <a:r>
            <a:rPr lang="he-IL" sz="1050" kern="1200" dirty="0"/>
            <a:t>. אז </a:t>
          </a:r>
          <a:r>
            <a:rPr lang="he-IL" sz="1050" kern="1200" dirty="0" err="1"/>
            <a:t>נתערבו</a:t>
          </a:r>
          <a:r>
            <a:rPr lang="he-IL" sz="1050" kern="1200" dirty="0"/>
            <a:t> </a:t>
          </a:r>
          <a:r>
            <a:rPr lang="he-IL" sz="1050" kern="1200" dirty="0" err="1"/>
            <a:t>הכחות</a:t>
          </a:r>
          <a:r>
            <a:rPr lang="he-IL" sz="1050" kern="1200" dirty="0"/>
            <a:t> הרע בתוכו ממש. וכן </a:t>
          </a:r>
          <a:r>
            <a:rPr lang="he-IL" sz="1050" kern="1200" dirty="0" err="1"/>
            <a:t>בהעולמות</a:t>
          </a:r>
          <a:r>
            <a:rPr lang="he-IL" sz="1050" kern="1200" dirty="0"/>
            <a:t>. וזהו עץ הדעת </a:t>
          </a:r>
          <a:r>
            <a:rPr lang="he-IL" sz="1050" kern="1200" dirty="0" err="1"/>
            <a:t>טו"ר</a:t>
          </a:r>
          <a:r>
            <a:rPr lang="he-IL" sz="1050" kern="1200" dirty="0"/>
            <a:t>. </a:t>
          </a:r>
          <a:r>
            <a:rPr lang="he-IL" sz="1050" kern="1200" dirty="0" err="1"/>
            <a:t>שנתחברו</a:t>
          </a:r>
          <a:r>
            <a:rPr lang="he-IL" sz="1050" kern="1200" dirty="0"/>
            <a:t> </a:t>
          </a:r>
          <a:r>
            <a:rPr lang="he-IL" sz="1050" kern="1200" dirty="0" err="1"/>
            <a:t>ונתערבו</a:t>
          </a:r>
          <a:r>
            <a:rPr lang="he-IL" sz="1050" kern="1200" dirty="0"/>
            <a:t> בתוכו </a:t>
          </a:r>
          <a:r>
            <a:rPr lang="he-IL" sz="1050" kern="1200" dirty="0" err="1"/>
            <a:t>ובהעולמות</a:t>
          </a:r>
          <a:r>
            <a:rPr lang="he-IL" sz="1050" kern="1200" dirty="0"/>
            <a:t> הטוב והרע יחד זה בתוך זה ממש. כי דעת פי' התחברות כידוע.  </a:t>
          </a:r>
        </a:p>
      </dsp:txBody>
      <dsp:txXfrm>
        <a:off x="5422106" y="2609670"/>
        <a:ext cx="4954852" cy="23400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כתוב במדרש </a:t>
          </a:r>
          <a:r>
            <a:rPr lang="he-IL" sz="1500" kern="1200" dirty="0" err="1"/>
            <a:t>תנחומא</a:t>
          </a:r>
          <a:r>
            <a:rPr lang="he-IL" sz="1500" kern="1200" dirty="0"/>
            <a:t> (נשא סימן כד) בשעה שברא הקדוש ברוך הוא העולם, </a:t>
          </a:r>
          <a:r>
            <a:rPr lang="he-IL" sz="1500" kern="1200" dirty="0" err="1"/>
            <a:t>התאוה</a:t>
          </a:r>
          <a:r>
            <a:rPr lang="he-IL" sz="1500" kern="1200" dirty="0"/>
            <a:t> שיהא לו דירה בתחתונים, כשם שיש לו בעליונים, קרא את אדם </a:t>
          </a:r>
          <a:r>
            <a:rPr lang="he-IL" sz="1500" kern="1200" dirty="0" err="1"/>
            <a:t>וצוהו</a:t>
          </a:r>
          <a:r>
            <a:rPr lang="he-IL" sz="1500" kern="1200" dirty="0"/>
            <a:t> ואמר לו מכל עץ הגן אכול תאכל, ומעץ הדעת טוב ורע לא תאכל ממנו, ועבר על ציוויו, א"ל הקדוש ברוך הוא כך </a:t>
          </a:r>
          <a:r>
            <a:rPr lang="he-IL" sz="1500" kern="1200" dirty="0" err="1"/>
            <a:t>נתאויתי</a:t>
          </a:r>
          <a:r>
            <a:rPr lang="he-IL" sz="1500" kern="1200" dirty="0"/>
            <a:t>, כשם שיש לי דירה בעליונים, כך יהא לי בתחתונים, ודבר אחד </a:t>
          </a:r>
          <a:r>
            <a:rPr lang="he-IL" sz="1500" kern="1200" dirty="0" err="1"/>
            <a:t>צויתי</a:t>
          </a:r>
          <a:r>
            <a:rPr lang="he-IL" sz="1500" kern="1200" dirty="0"/>
            <a:t> אותך, ולא שמרת אותו, מיד סילק הקדוש ברוך הוא שכינתו לרקיע ... עמד משה והוריד את השכינה, אימתי כשהוקם המשכן, אמר הקדוש ברוך הוא באתי לגני אחותי כלה לדבר שהייתי </a:t>
          </a:r>
          <a:r>
            <a:rPr lang="he-IL" sz="1500" kern="1200" dirty="0" err="1"/>
            <a:t>מתאוה</a:t>
          </a:r>
          <a:r>
            <a:rPr lang="he-IL" sz="1500" kern="1200" dirty="0"/>
            <a:t> לי, וזה הוא ויהי ביום כלות משה.</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כתב הרמב"ם </a:t>
          </a:r>
          <a:r>
            <a:rPr lang="he-IL" sz="500" kern="1200" dirty="0"/>
            <a:t>(הלכות מעשה </a:t>
          </a:r>
          <a:r>
            <a:rPr lang="he-IL" sz="500" kern="1200" dirty="0" err="1"/>
            <a:t>הקרבנות</a:t>
          </a:r>
          <a:r>
            <a:rPr lang="he-IL" sz="500" kern="1200" dirty="0"/>
            <a:t> פרק ג) </a:t>
          </a:r>
          <a:r>
            <a:rPr lang="he-IL" sz="1500" kern="1200" dirty="0" err="1"/>
            <a:t>נכרי</a:t>
          </a:r>
          <a:r>
            <a:rPr lang="he-IL" sz="1500" kern="1200" dirty="0"/>
            <a:t> שהביא שלמים </a:t>
          </a:r>
          <a:r>
            <a:rPr lang="he-IL" sz="1500" kern="1200" dirty="0" err="1"/>
            <a:t>מקריבין</a:t>
          </a:r>
          <a:r>
            <a:rPr lang="he-IL" sz="1500" kern="1200" dirty="0"/>
            <a:t> אותן עולות </a:t>
          </a:r>
          <a:r>
            <a:rPr lang="he-IL" sz="1500" kern="1200" dirty="0" err="1"/>
            <a:t>שהעכו"ם</a:t>
          </a:r>
          <a:r>
            <a:rPr lang="he-IL" sz="1500" kern="1200" dirty="0"/>
            <a:t> לבו לשמים, </a:t>
          </a:r>
        </a:p>
        <a:p>
          <a:pPr marL="0" lvl="0" indent="0" algn="ctr" defTabSz="666750" rtl="1">
            <a:lnSpc>
              <a:spcPct val="90000"/>
            </a:lnSpc>
            <a:spcBef>
              <a:spcPct val="0"/>
            </a:spcBef>
            <a:spcAft>
              <a:spcPct val="35000"/>
            </a:spcAft>
            <a:buNone/>
          </a:pPr>
          <a:r>
            <a:rPr lang="he-IL" sz="1500" kern="1200" dirty="0"/>
            <a:t>אם </a:t>
          </a:r>
          <a:r>
            <a:rPr lang="he-IL" sz="1500" kern="1200" dirty="0" err="1"/>
            <a:t>העכו''ם</a:t>
          </a:r>
          <a:r>
            <a:rPr lang="he-IL" sz="1500" kern="1200" dirty="0"/>
            <a:t> לבו לשמים מדוע לא מקריבים את קורבנו שלמים כבקשתו?</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גוי יכול להביא קרבן עולה ולא קרבן שלמים, משום שגוי יכול להיות כולו לה', אבל </a:t>
          </a:r>
          <a:r>
            <a:rPr lang="he-IL" sz="1500" b="1" kern="1200" dirty="0"/>
            <a:t>לאכול</a:t>
          </a:r>
          <a:r>
            <a:rPr lang="he-IL" sz="1500" kern="1200" dirty="0"/>
            <a:t> ולחשוב לשם שמים זה אצל גוי לא שייך, </a:t>
          </a:r>
        </a:p>
        <a:p>
          <a:pPr marL="0" lvl="0" indent="0" algn="ctr" defTabSz="666750" rtl="1">
            <a:lnSpc>
              <a:spcPct val="90000"/>
            </a:lnSpc>
            <a:spcBef>
              <a:spcPct val="0"/>
            </a:spcBef>
            <a:spcAft>
              <a:spcPct val="35000"/>
            </a:spcAft>
            <a:buNone/>
          </a:pPr>
          <a:r>
            <a:rPr lang="he-IL" sz="1500" kern="1200" dirty="0"/>
            <a:t>לכן כהני דת שלהם לא מתחתנים משום שלא שייך </a:t>
          </a:r>
          <a:r>
            <a:rPr lang="he-IL" sz="1500" kern="1200" dirty="0" err="1"/>
            <a:t>אצלהם</a:t>
          </a:r>
          <a:r>
            <a:rPr lang="he-IL" sz="1500" kern="1200" dirty="0"/>
            <a:t> קדושה עם גשמיות.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err="1"/>
            <a:t>הקב''ה</a:t>
          </a:r>
          <a:r>
            <a:rPr lang="he-IL" sz="1500" kern="1200" dirty="0"/>
            <a:t> מתאווה דווקא </a:t>
          </a:r>
          <a:r>
            <a:rPr lang="he-IL" sz="1500" kern="1200" dirty="0" err="1"/>
            <a:t>בעוה</a:t>
          </a:r>
          <a:r>
            <a:rPr lang="he-IL" sz="1500" kern="1200" dirty="0"/>
            <a:t>''ז הקטן והשפל להשרות שכינתו מדוע? משום עיקר כבודו של </a:t>
          </a:r>
          <a:r>
            <a:rPr lang="he-IL" sz="1500" kern="1200" dirty="0" err="1"/>
            <a:t>הקב''ה</a:t>
          </a:r>
          <a:r>
            <a:rPr lang="he-IL" sz="1500" kern="1200" dirty="0"/>
            <a:t> לקחת את הדבר השפל ואיתו להגיע לקרבת ה'. לקחת שפלות ואותה לקדש. </a:t>
          </a:r>
          <a:endParaRPr lang="en-US" sz="1500" kern="1200" dirty="0"/>
        </a:p>
        <a:p>
          <a:pPr marL="0" lvl="0" indent="0" algn="ctr" defTabSz="666750" rtl="1">
            <a:lnSpc>
              <a:spcPct val="90000"/>
            </a:lnSpc>
            <a:spcBef>
              <a:spcPct val="0"/>
            </a:spcBef>
            <a:spcAft>
              <a:spcPct val="35000"/>
            </a:spcAft>
            <a:buNone/>
          </a:pPr>
          <a:r>
            <a:rPr lang="he-IL" sz="1500" kern="1200" dirty="0"/>
            <a:t>שנברא האדם לקח </a:t>
          </a:r>
          <a:r>
            <a:rPr lang="he-IL" sz="1500" kern="1200" dirty="0" err="1"/>
            <a:t>הקב''ה</a:t>
          </a:r>
          <a:r>
            <a:rPr lang="he-IL" sz="1500" kern="1200" dirty="0"/>
            <a:t> גוף חומרי, גוף האדם כגוף הוא גוף של </a:t>
          </a:r>
          <a:r>
            <a:rPr lang="he-IL" sz="1500" kern="1200" dirty="0" err="1"/>
            <a:t>בע</a:t>
          </a:r>
          <a:r>
            <a:rPr lang="he-IL" sz="1500" kern="1200" dirty="0"/>
            <a:t>''ח מלא תאוות ועוד, ולעומת זאת נשמה אלוקית חלק </a:t>
          </a:r>
          <a:r>
            <a:rPr lang="he-IL" sz="1500" kern="1200" dirty="0" err="1"/>
            <a:t>אלוקה</a:t>
          </a:r>
          <a:r>
            <a:rPr lang="he-IL" sz="1500" kern="1200" dirty="0"/>
            <a:t> ממעל, מהו צירוף זה?  </a:t>
          </a:r>
        </a:p>
        <a:p>
          <a:pPr marL="0" lvl="0" indent="0" algn="ctr" defTabSz="666750" rtl="1">
            <a:lnSpc>
              <a:spcPct val="90000"/>
            </a:lnSpc>
            <a:spcBef>
              <a:spcPct val="0"/>
            </a:spcBef>
            <a:spcAft>
              <a:spcPct val="35000"/>
            </a:spcAft>
            <a:buNone/>
          </a:pPr>
          <a:r>
            <a:rPr lang="he-IL" sz="1500" kern="1200" dirty="0"/>
            <a:t>לקחת את הגשם ולקדש אותו. לא להרוג את הגוף אלא לקדש אותו. ואחרי שהוא נהיה קדוש תחזור אליו הנשמה לעתיד לבוא כמו שאומרים ועתה עתיד </a:t>
          </a:r>
          <a:r>
            <a:rPr lang="he-IL" sz="1500" kern="1200" dirty="0" err="1"/>
            <a:t>ליטלה</a:t>
          </a:r>
          <a:r>
            <a:rPr lang="he-IL" sz="1500" kern="1200" dirty="0"/>
            <a:t> ממני ולהחזירה בי לעתיד לבוא.</a:t>
          </a:r>
        </a:p>
      </dsp:txBody>
      <dsp:txXfrm>
        <a:off x="5422106" y="2609670"/>
        <a:ext cx="4954852" cy="23400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לפיכך בא הכתוב, אחרי שפרט האיסורים שאסר אותם לגמרי, </a:t>
          </a:r>
          <a:r>
            <a:rPr lang="he-IL" sz="1300" kern="1200" dirty="0" err="1"/>
            <a:t>וצוה</a:t>
          </a:r>
          <a:r>
            <a:rPr lang="he-IL" sz="1300" kern="1200" dirty="0"/>
            <a:t> בדבר כללי שנהיה פרושים מן המותרות</a:t>
          </a:r>
          <a:r>
            <a:rPr lang="en-US" sz="1300" kern="1200" dirty="0"/>
            <a:t>.</a:t>
          </a:r>
          <a:br>
            <a:rPr lang="en-US" sz="1300" kern="1200" dirty="0"/>
          </a:br>
          <a:r>
            <a:rPr lang="he-IL" sz="1300" kern="1200" dirty="0"/>
            <a:t>ימעט במשגל, </a:t>
          </a:r>
          <a:r>
            <a:rPr lang="he-IL" sz="1300" kern="1200" dirty="0" err="1"/>
            <a:t>כענין</a:t>
          </a:r>
          <a:r>
            <a:rPr lang="he-IL" sz="1300" kern="1200" dirty="0"/>
            <a:t> שאמרו (ברכות </a:t>
          </a:r>
          <a:r>
            <a:rPr lang="he-IL" sz="1300" kern="1200" dirty="0" err="1"/>
            <a:t>כב</a:t>
          </a:r>
          <a:r>
            <a:rPr lang="he-IL" sz="1300" kern="1200" dirty="0"/>
            <a:t> א) שלא יהיו תלמידי חכמים </a:t>
          </a:r>
          <a:r>
            <a:rPr lang="he-IL" sz="1300" kern="1200" dirty="0" err="1"/>
            <a:t>מצויין</a:t>
          </a:r>
          <a:r>
            <a:rPr lang="he-IL" sz="1300" kern="1200" dirty="0"/>
            <a:t> אצל נשותיהן </a:t>
          </a:r>
          <a:r>
            <a:rPr lang="he-IL" sz="1300" kern="1200" dirty="0" err="1"/>
            <a:t>כתרנגולין</a:t>
          </a:r>
          <a:r>
            <a:rPr lang="he-IL" sz="1300" kern="1200" dirty="0"/>
            <a:t>, ולא ישמש אלא כפי הצריך בקיום </a:t>
          </a:r>
          <a:r>
            <a:rPr lang="he-IL" sz="1300" kern="1200" dirty="0" err="1"/>
            <a:t>המצוה</a:t>
          </a:r>
          <a:r>
            <a:rPr lang="he-IL" sz="1300" kern="1200" dirty="0"/>
            <a:t> ממנו.</a:t>
          </a:r>
          <a:br>
            <a:rPr lang="en-US" sz="1300" kern="1200" dirty="0"/>
          </a:br>
          <a:r>
            <a:rPr lang="he-IL" sz="1300" kern="1200" dirty="0"/>
            <a:t>ויקדש עצמו מן היין במיעוטו, כמו שקרא הכתוב (במדבר ו ה) הנזיר קדוש,</a:t>
          </a:r>
          <a:br>
            <a:rPr lang="en-US" sz="1300" kern="1200" dirty="0"/>
          </a:br>
          <a:r>
            <a:rPr lang="he-IL" sz="1300" kern="1200" dirty="0"/>
            <a:t>ויזכור הרעות הנזכרות ממנו בתורה בנח ובלוט.</a:t>
          </a:r>
          <a:br>
            <a:rPr lang="en-US" sz="1300" kern="1200" dirty="0"/>
          </a:br>
          <a:r>
            <a:rPr lang="he-IL" sz="1300" kern="1200" dirty="0"/>
            <a:t>וכן יפריש עצמו מן הטומאה, אף על פי שלא הוזהרנו ממנה בתורה,</a:t>
          </a:r>
          <a:br>
            <a:rPr lang="en-US" sz="1300" kern="1200" dirty="0"/>
          </a:br>
          <a:r>
            <a:rPr lang="he-IL" sz="1300" kern="1200" dirty="0" err="1"/>
            <a:t>כענין</a:t>
          </a:r>
          <a:r>
            <a:rPr lang="he-IL" sz="1300" kern="1200" dirty="0"/>
            <a:t> שהזכירו (חגיגה </a:t>
          </a:r>
          <a:r>
            <a:rPr lang="he-IL" sz="1300" kern="1200" dirty="0" err="1"/>
            <a:t>יח</a:t>
          </a:r>
          <a:r>
            <a:rPr lang="he-IL" sz="1300" kern="1200" dirty="0"/>
            <a:t> ב) בגדי עם הארץ מדרס לפרושים, וכמו שנקרא הנזיר קדוש (במדבר ו ח) בשמרו מטומאת המת גם כן.</a:t>
          </a:r>
        </a:p>
        <a:p>
          <a:pPr marL="0" lvl="0" indent="0" algn="ctr" defTabSz="577850" rtl="1">
            <a:lnSpc>
              <a:spcPct val="90000"/>
            </a:lnSpc>
            <a:spcBef>
              <a:spcPct val="0"/>
            </a:spcBef>
            <a:spcAft>
              <a:spcPct val="35000"/>
            </a:spcAft>
            <a:buNone/>
          </a:pPr>
          <a:r>
            <a:rPr lang="he-IL" sz="1300" kern="1200" dirty="0"/>
            <a:t>וגם ישמור פיו ולשונו </a:t>
          </a:r>
          <a:r>
            <a:rPr lang="he-IL" sz="1300" kern="1200" dirty="0" err="1"/>
            <a:t>מהתגאל</a:t>
          </a:r>
          <a:r>
            <a:rPr lang="he-IL" sz="1300" kern="1200" dirty="0"/>
            <a:t> </a:t>
          </a:r>
          <a:r>
            <a:rPr lang="he-IL" sz="1300" kern="1200" dirty="0" err="1"/>
            <a:t>ברבוי</a:t>
          </a:r>
          <a:r>
            <a:rPr lang="he-IL" sz="1300" kern="1200" dirty="0"/>
            <a:t> האכילה הגסה ומן הדבור הנמאס</a:t>
          </a:r>
          <a:r>
            <a:rPr lang="en-US" sz="1300" kern="1200" dirty="0"/>
            <a:t>,</a:t>
          </a:r>
          <a:r>
            <a:rPr lang="he-IL" sz="1300" kern="1200" dirty="0"/>
            <a:t> </a:t>
          </a:r>
          <a:r>
            <a:rPr lang="he-IL" sz="1300" kern="1200" dirty="0" err="1"/>
            <a:t>כענין</a:t>
          </a:r>
          <a:r>
            <a:rPr lang="he-IL" sz="1300" kern="1200" dirty="0"/>
            <a:t> שהזכיר הכתוב וכל פה דובר נבלה, ויקדש עצמו בזה עד שיגיע לפרישות</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highlight>
                <a:srgbClr val="00FFFF"/>
              </a:highlight>
            </a:rPr>
            <a:t>רמב"ן ויקרא (פרשת קדושים) </a:t>
          </a:r>
          <a:br>
            <a:rPr lang="en-US" sz="1300" kern="1200" dirty="0"/>
          </a:br>
          <a:r>
            <a:rPr lang="he-IL" sz="1300" kern="1200" dirty="0"/>
            <a:t>ולפי דעתי אין הפרישות הזו לפרוש מן העריות כדברי הרב,</a:t>
          </a:r>
          <a:br>
            <a:rPr lang="en-US" sz="1300" kern="1200" dirty="0"/>
          </a:br>
          <a:r>
            <a:rPr lang="he-IL" sz="1300" kern="1200" dirty="0"/>
            <a:t>אבל הפרישות היא המוזכרת בכל מקום בתלמוד, שבעליה נקראים פרושים:</a:t>
          </a:r>
          <a:br>
            <a:rPr lang="en-US" sz="1300" kern="1200" dirty="0"/>
          </a:br>
          <a:r>
            <a:rPr lang="he-IL" sz="1300" kern="1200" dirty="0" err="1"/>
            <a:t>והענין</a:t>
          </a:r>
          <a:r>
            <a:rPr lang="he-IL" sz="1300" kern="1200" dirty="0"/>
            <a:t> כי התורה הזהירה בעריות ובמאכלים האסורים והתירה הביאה איש באשתו ואכילת הבשר והיין,</a:t>
          </a:r>
          <a:br>
            <a:rPr lang="en-US" sz="1300" kern="1200" dirty="0"/>
          </a:br>
          <a:r>
            <a:rPr lang="he-IL" sz="1300" kern="1200" dirty="0"/>
            <a:t>א"כ ימצא בעל </a:t>
          </a:r>
          <a:r>
            <a:rPr lang="he-IL" sz="1300" kern="1200" dirty="0" err="1"/>
            <a:t>התאוה</a:t>
          </a:r>
          <a:r>
            <a:rPr lang="he-IL" sz="1300" kern="1200" dirty="0"/>
            <a:t> מקום להיות שטוף </a:t>
          </a:r>
          <a:r>
            <a:rPr lang="he-IL" sz="1300" kern="1200" dirty="0" err="1"/>
            <a:t>בזמת</a:t>
          </a:r>
          <a:r>
            <a:rPr lang="he-IL" sz="1300" kern="1200" dirty="0"/>
            <a:t> אשתו או נשיו הרבות, ולהיות בסובאי יין בזוללי בשר למו,</a:t>
          </a:r>
          <a:br>
            <a:rPr lang="en-US" sz="1300" kern="1200" dirty="0"/>
          </a:br>
          <a:r>
            <a:rPr lang="he-IL" sz="1300" kern="1200" dirty="0"/>
            <a:t>וידבר כרצונו בכל הנבלות, שלא הוזכר איסור זה בתורה, </a:t>
          </a:r>
          <a:r>
            <a:rPr lang="he-IL" sz="1300" kern="1200" dirty="0">
              <a:highlight>
                <a:srgbClr val="00FFFF"/>
              </a:highlight>
            </a:rPr>
            <a:t>והנה יהיה נבל ברשות התורה:</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יש כאן ענין נוסף. מי שמרגיל את עצמו להנות מתענוגים ריקים ורדודים, לא רק שהוא לא יוכל לחיות חיים מאושרים בעולם הזה, אלא יש כאן עוד דבר עצום שהוא מפסיד.</a:t>
          </a:r>
        </a:p>
        <a:p>
          <a:pPr marL="0" lvl="0" indent="0" algn="ctr" defTabSz="577850" rtl="1">
            <a:lnSpc>
              <a:spcPct val="90000"/>
            </a:lnSpc>
            <a:spcBef>
              <a:spcPct val="0"/>
            </a:spcBef>
            <a:spcAft>
              <a:spcPct val="35000"/>
            </a:spcAft>
            <a:buNone/>
          </a:pPr>
          <a:r>
            <a:rPr lang="he-IL" sz="1300" kern="1200" dirty="0"/>
            <a:t>מי שראשו עסוק ברדיפה אחרי הנאות ריקניות, לעולם לא יוכלו למצוא אושר בעבודת ה‘. כאשר לאדם יש הנאות מלאכותיות, הוא לא יוכל להעריך את ההנאה של עבודות ה‘, של קיום המצוות.</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פרישות פירושה ללמוד להנות ללא מותרות, להנות מהמינימום, להתענג על ההנאות הפשוטות שבחיים, אותן הנאות שנמצאות סביבנו תמיד ומזומנות לנו. </a:t>
          </a:r>
        </a:p>
        <a:p>
          <a:pPr marL="0" lvl="0" indent="0" algn="ctr" defTabSz="577850" rtl="1">
            <a:lnSpc>
              <a:spcPct val="90000"/>
            </a:lnSpc>
            <a:spcBef>
              <a:spcPct val="0"/>
            </a:spcBef>
            <a:spcAft>
              <a:spcPct val="35000"/>
            </a:spcAft>
            <a:buNone/>
          </a:pPr>
          <a:r>
            <a:rPr lang="he-IL" sz="1300" kern="1200" dirty="0"/>
            <a:t>וברגע שהאדם ירוקן את שכלו מההנאות המתועשות הללו, הוא יגלה את ההנאה העצומה האמיתית, את הסיפוק העצום, שבחיי תורה ומצוות. הוא יתענג מעבודת ה‘, מהתפילה, מחסד, מגידול ילדים – באהבתה תשגה תמיד  - אהבת ה‘ תגרום לו הנאה עצומה!</a:t>
          </a:r>
        </a:p>
      </dsp:txBody>
      <dsp:txXfrm>
        <a:off x="5422106" y="2609670"/>
        <a:ext cx="4954852" cy="2340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i="0" kern="1200" dirty="0"/>
            <a:t>איש המקדש את אשתו תחת החופה פועל בכך שתי פעולות הופכיות – משלימות: מחד הוא מפריש אותה משאר הנשים, היא אינה כמו כולם, היא אסורה על כולם. אך בד בבד הוא מייחד אותה לעצמו. </a:t>
          </a:r>
        </a:p>
        <a:p>
          <a:pPr marL="0" lvl="0" indent="0" algn="ctr" defTabSz="844550" rtl="1">
            <a:lnSpc>
              <a:spcPct val="90000"/>
            </a:lnSpc>
            <a:spcBef>
              <a:spcPct val="0"/>
            </a:spcBef>
            <a:spcAft>
              <a:spcPct val="35000"/>
            </a:spcAft>
            <a:buNone/>
          </a:pPr>
          <a:r>
            <a:rPr lang="he-IL" sz="1900" b="0" i="0" kern="1200" dirty="0"/>
            <a:t>גם הקב"ה המקדש את עמו ישראל לו לעם במעמד הר סיני פועל פעולה כפולה זו, מבדיל אותם משאר העמים ומייחד אותם לו לעם. </a:t>
          </a:r>
          <a:endParaRPr lang="he-IL" sz="19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b="0" i="0" kern="1200" dirty="0"/>
            <a:t>למושג קדושה יש שתי משמעויות: </a:t>
          </a:r>
        </a:p>
        <a:p>
          <a:pPr marL="0" lvl="0" indent="0" algn="ctr" defTabSz="844550" rtl="1">
            <a:lnSpc>
              <a:spcPct val="90000"/>
            </a:lnSpc>
            <a:spcBef>
              <a:spcPct val="0"/>
            </a:spcBef>
            <a:spcAft>
              <a:spcPct val="35000"/>
            </a:spcAft>
            <a:buNone/>
          </a:pPr>
          <a:r>
            <a:rPr lang="he-IL" sz="1900" b="0" i="0" kern="1200" dirty="0">
              <a:highlight>
                <a:srgbClr val="00FFFF"/>
              </a:highlight>
            </a:rPr>
            <a:t>פרישות וייחוד</a:t>
          </a:r>
          <a:r>
            <a:rPr lang="he-IL" sz="1900" b="0" i="0" kern="1200" dirty="0"/>
            <a:t>.</a:t>
          </a:r>
        </a:p>
        <a:p>
          <a:pPr marL="0" lvl="0" indent="0" algn="ctr" defTabSz="844550" rtl="1">
            <a:lnSpc>
              <a:spcPct val="90000"/>
            </a:lnSpc>
            <a:spcBef>
              <a:spcPct val="0"/>
            </a:spcBef>
            <a:spcAft>
              <a:spcPct val="35000"/>
            </a:spcAft>
            <a:buNone/>
          </a:pPr>
          <a:r>
            <a:rPr lang="he-IL" sz="1900" b="0" i="0" kern="1200" dirty="0"/>
            <a:t> </a:t>
          </a:r>
          <a:r>
            <a:rPr lang="he-IL" sz="1900" kern="1200" dirty="0"/>
            <a:t>קדושים תהיו – פירושים תהיו.</a:t>
          </a:r>
          <a:r>
            <a:rPr lang="he-IL" sz="1900" b="0" i="0" kern="1200" dirty="0"/>
            <a:t> </a:t>
          </a:r>
        </a:p>
        <a:p>
          <a:pPr marL="0" lvl="0" indent="0" algn="ctr" defTabSz="844550" rtl="1">
            <a:lnSpc>
              <a:spcPct val="90000"/>
            </a:lnSpc>
            <a:spcBef>
              <a:spcPct val="0"/>
            </a:spcBef>
            <a:spcAft>
              <a:spcPct val="35000"/>
            </a:spcAft>
            <a:buNone/>
          </a:pPr>
          <a:r>
            <a:rPr lang="he-IL" sz="1900" kern="1200" dirty="0"/>
            <a:t>קדושה – דבר מרומם ונעלה. </a:t>
          </a:r>
        </a:p>
        <a:p>
          <a:pPr marL="0" lvl="0" indent="0" algn="ctr" defTabSz="844550" rtl="1">
            <a:lnSpc>
              <a:spcPct val="90000"/>
            </a:lnSpc>
            <a:spcBef>
              <a:spcPct val="0"/>
            </a:spcBef>
            <a:spcAft>
              <a:spcPct val="35000"/>
            </a:spcAft>
            <a:buNone/>
          </a:pPr>
          <a:r>
            <a:rPr lang="he-IL" sz="1900" kern="1200" dirty="0"/>
            <a:t>כמו בית מקדש. הלכות קודשים.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ההלכה מצווה את האדם להתענג על הדר הבריאה וזיווה, לא פחות מאיש התענוג. ברם, הנאת איש ההלכה היא מתוקנת ומצורפת, הנאת אדם שחדר לתוך כבשונה של התאווה ועמד על צביונה.</a:t>
          </a:r>
        </a:p>
        <a:p>
          <a:pPr marL="0" lvl="0" indent="0" algn="ctr" defTabSz="622300" rtl="1">
            <a:lnSpc>
              <a:spcPct val="90000"/>
            </a:lnSpc>
            <a:spcBef>
              <a:spcPct val="0"/>
            </a:spcBef>
            <a:spcAft>
              <a:spcPct val="35000"/>
            </a:spcAft>
            <a:buNone/>
          </a:pPr>
          <a:r>
            <a:rPr lang="he-IL" sz="1400" b="0" i="0" kern="1200" dirty="0"/>
            <a:t>ההלכה שונאת את התוהו שבתענוג, כשהגוף המשועבד לטבע ואחוז בהלה מפני חשרת כוחות חשק איתנים, מתנפל על ההנאה וממצה אותה. ההלכה מדירה את האדם מהיסטריה של תאווה ושיגעון, ההנאה שעליה ממליצה ההלכה נטולה היא את האינטנסיביות היתרה וגירוי העצבים ושיכרון החושים. ברם יש בה מיופי העידון ותפארת האסתטיות שבחיים. כשאדם נהנה מן העולם בהתאם להשקפת ההלכה, הנאתו היא צנועה וענוגה, הנאה שאין בה לא מבולמוס של עריות ולא מקדחת של גרגרנות.  הרב יוסף דוב הלוי </a:t>
          </a:r>
          <a:r>
            <a:rPr lang="he-IL" sz="1400" b="0" i="0" kern="1200" dirty="0" err="1"/>
            <a:t>סולוביצ'יק</a:t>
          </a:r>
          <a:r>
            <a:rPr lang="he-IL" sz="1400" b="0" i="0" kern="1200" dirty="0"/>
            <a:t>, </a:t>
          </a:r>
          <a:endParaRPr lang="he-IL" sz="1400" b="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גם בקדושת האכילה יש שני חלקים:</a:t>
          </a:r>
        </a:p>
        <a:p>
          <a:pPr marL="0" lvl="0" indent="0" algn="ctr" defTabSz="844550" rtl="1">
            <a:lnSpc>
              <a:spcPct val="90000"/>
            </a:lnSpc>
            <a:spcBef>
              <a:spcPct val="0"/>
            </a:spcBef>
            <a:spcAft>
              <a:spcPct val="35000"/>
            </a:spcAft>
            <a:buNone/>
          </a:pPr>
          <a:r>
            <a:rPr lang="he-IL" sz="1900" kern="1200" dirty="0"/>
            <a:t>פרישות מאכילה מרובה ותאווה.</a:t>
          </a:r>
        </a:p>
        <a:p>
          <a:pPr marL="0" lvl="0" indent="0" algn="ctr" defTabSz="844550" rtl="1">
            <a:lnSpc>
              <a:spcPct val="90000"/>
            </a:lnSpc>
            <a:spcBef>
              <a:spcPct val="0"/>
            </a:spcBef>
            <a:spcAft>
              <a:spcPct val="35000"/>
            </a:spcAft>
            <a:buNone/>
          </a:pPr>
          <a:r>
            <a:rPr lang="he-IL" sz="1900" kern="1200" dirty="0"/>
            <a:t>כוונה לתועלת לעבודת ה' ולאהבו.</a:t>
          </a:r>
        </a:p>
        <a:p>
          <a:pPr marL="0" lvl="0" indent="0" algn="ctr" defTabSz="844550" rtl="1">
            <a:lnSpc>
              <a:spcPct val="90000"/>
            </a:lnSpc>
            <a:spcBef>
              <a:spcPct val="0"/>
            </a:spcBef>
            <a:spcAft>
              <a:spcPct val="35000"/>
            </a:spcAft>
            <a:buNone/>
          </a:pPr>
          <a:endParaRPr lang="he-IL" sz="1900" kern="1200" dirty="0"/>
        </a:p>
      </dsp:txBody>
      <dsp:txXfrm>
        <a:off x="5422106" y="2609670"/>
        <a:ext cx="4954852" cy="23400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610CF0-A5A8-4E14-BAE4-790BCC4D9DEA}">
      <dsp:nvSpPr>
        <dsp:cNvPr id="0" name=""/>
        <dsp:cNvSpPr/>
      </dsp:nvSpPr>
      <dsp:spPr>
        <a:xfrm>
          <a:off x="574196" y="2981"/>
          <a:ext cx="2137239"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נראה שמה שהגדיר הרמב"ן כ"קדוש" הוגדר ע"י הרמח"ל כטהור. הרמח"ל אף מרחיק לכת וטורח להדגיש את ההבדל בין השניים, כאלו שברצונו ממש "</a:t>
          </a:r>
          <a:r>
            <a:rPr lang="he-IL" sz="1200" kern="1200" dirty="0" err="1"/>
            <a:t>לאפוקי</a:t>
          </a:r>
          <a:r>
            <a:rPr lang="he-IL" sz="1200" kern="1200" dirty="0"/>
            <a:t>" מהבנת חז"ל והרמב"ן במושג קדושה!</a:t>
          </a:r>
        </a:p>
      </dsp:txBody>
      <dsp:txXfrm>
        <a:off x="574196" y="2981"/>
        <a:ext cx="2137239" cy="2034142"/>
      </dsp:txXfrm>
    </dsp:sp>
    <dsp:sp modelId="{D6CAA283-9705-4DD3-9537-DB213BD74FB6}">
      <dsp:nvSpPr>
        <dsp:cNvPr id="0" name=""/>
        <dsp:cNvSpPr/>
      </dsp:nvSpPr>
      <dsp:spPr>
        <a:xfrm>
          <a:off x="3050460" y="2981"/>
          <a:ext cx="4700258"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על כן תמוהים הם דברי הרב משה חיים </a:t>
          </a:r>
          <a:r>
            <a:rPr lang="he-IL" sz="1100" kern="1200" dirty="0" err="1"/>
            <a:t>לוצאטו</a:t>
          </a:r>
          <a:r>
            <a:rPr lang="he-IL" sz="1100" kern="1200" dirty="0"/>
            <a:t> בביאורו למידה זו, מידת הקדושה, בספרו מסילת ישרים:</a:t>
          </a:r>
          <a:endParaRPr lang="en-US" sz="1100" kern="1200" dirty="0"/>
        </a:p>
        <a:p>
          <a:pPr marL="0" lvl="0" indent="0" algn="ctr" defTabSz="488950" rtl="1">
            <a:lnSpc>
              <a:spcPct val="90000"/>
            </a:lnSpc>
            <a:spcBef>
              <a:spcPct val="0"/>
            </a:spcBef>
            <a:spcAft>
              <a:spcPct val="35000"/>
            </a:spcAft>
            <a:buNone/>
          </a:pPr>
          <a:r>
            <a:rPr lang="he-IL" sz="1100" kern="1200" dirty="0"/>
            <a:t>ותראה עתה </a:t>
          </a:r>
          <a:r>
            <a:rPr lang="he-IL" sz="1100" b="1" kern="1200" dirty="0"/>
            <a:t>ההפרש שבין הטהור לקדוש</a:t>
          </a:r>
          <a:r>
            <a:rPr lang="he-IL" sz="1100" kern="1200" dirty="0"/>
            <a:t>: </a:t>
          </a:r>
        </a:p>
        <a:p>
          <a:pPr marL="0" lvl="0" indent="0" algn="ctr" defTabSz="488950" rtl="1">
            <a:lnSpc>
              <a:spcPct val="90000"/>
            </a:lnSpc>
            <a:spcBef>
              <a:spcPct val="0"/>
            </a:spcBef>
            <a:spcAft>
              <a:spcPct val="35000"/>
            </a:spcAft>
            <a:buNone/>
          </a:pPr>
          <a:r>
            <a:rPr lang="he-IL" sz="1100" kern="1200" dirty="0"/>
            <a:t>הטהור, מעשיו </a:t>
          </a:r>
          <a:r>
            <a:rPr lang="he-IL" sz="1100" kern="1200" dirty="0" err="1"/>
            <a:t>החמריים</a:t>
          </a:r>
          <a:r>
            <a:rPr lang="he-IL" sz="1100" kern="1200" dirty="0"/>
            <a:t> </a:t>
          </a:r>
          <a:r>
            <a:rPr lang="he-IL" sz="1100" b="1" kern="1200" dirty="0"/>
            <a:t>אינם לו אלא הכרחיים,</a:t>
          </a:r>
          <a:r>
            <a:rPr lang="he-IL" sz="1100" kern="1200" dirty="0"/>
            <a:t> והוא עצמו אינו מתכון בהם אלא על צד ההכרח, ונמצא שעל ידי זה יוצאים מסוג הרע </a:t>
          </a:r>
          <a:r>
            <a:rPr lang="he-IL" sz="1100" kern="1200" dirty="0" err="1"/>
            <a:t>שבחמריות</a:t>
          </a:r>
          <a:r>
            <a:rPr lang="he-IL" sz="1100" kern="1200" dirty="0"/>
            <a:t> ונשארים טהורים, אך לכלל קדושה לא באו.  </a:t>
          </a:r>
          <a:r>
            <a:rPr lang="he-IL" sz="1100" b="1" kern="1200" dirty="0"/>
            <a:t>כי אלו היה אפשר </a:t>
          </a:r>
          <a:r>
            <a:rPr lang="he-IL" sz="1100" b="1" kern="1200" dirty="0" err="1"/>
            <a:t>בלתם</a:t>
          </a:r>
          <a:r>
            <a:rPr lang="he-IL" sz="1100" b="1" kern="1200" dirty="0"/>
            <a:t>, כבר היה יותר טוב. </a:t>
          </a:r>
          <a:r>
            <a:rPr lang="he-IL" sz="1100" kern="1200" dirty="0"/>
            <a:t> </a:t>
          </a:r>
        </a:p>
        <a:p>
          <a:pPr marL="0" lvl="0" indent="0" algn="ctr" defTabSz="488950" rtl="1">
            <a:lnSpc>
              <a:spcPct val="90000"/>
            </a:lnSpc>
            <a:spcBef>
              <a:spcPct val="0"/>
            </a:spcBef>
            <a:spcAft>
              <a:spcPct val="35000"/>
            </a:spcAft>
            <a:buNone/>
          </a:pPr>
          <a:r>
            <a:rPr lang="he-IL" sz="1100" kern="1200" dirty="0"/>
            <a:t>אך הקדוש הדבק תמיד </a:t>
          </a:r>
          <a:r>
            <a:rPr lang="he-IL" sz="1100" kern="1200" dirty="0" err="1"/>
            <a:t>לאלקיו</a:t>
          </a:r>
          <a:r>
            <a:rPr lang="he-IL" sz="1100" kern="1200" dirty="0"/>
            <a:t> ונפשו מתהלכת בין המושכלות האמיתיות ... הנה נחשב לו כאלו הוא מתהלך לפני ה' בארצות החיים עודנו פה בעולם הזה... המאכל והמשתה שהאיש הקדוש אוכל עילוי הוא  למאכל ההוא ולמשתה ההוא, כאלו נקרב על גבי המזבח ממש.... וכל מעשיו אפילו השפלים והגשמיים, </a:t>
          </a:r>
          <a:r>
            <a:rPr lang="he-IL" sz="1100" kern="1200" dirty="0" err="1"/>
            <a:t>כקרבנות</a:t>
          </a:r>
          <a:r>
            <a:rPr lang="he-IL" sz="1100" kern="1200" dirty="0"/>
            <a:t> ועבודות</a:t>
          </a:r>
        </a:p>
      </dsp:txBody>
      <dsp:txXfrm>
        <a:off x="3050460" y="2981"/>
        <a:ext cx="4700258" cy="2034142"/>
      </dsp:txXfrm>
    </dsp:sp>
    <dsp:sp modelId="{7E0E4418-FA9E-48AB-82EB-5E2012134DA0}">
      <dsp:nvSpPr>
        <dsp:cNvPr id="0" name=""/>
        <dsp:cNvSpPr/>
      </dsp:nvSpPr>
      <dsp:spPr>
        <a:xfrm>
          <a:off x="8089742" y="2981"/>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ידועים הם דברי חז"ל על הפסוק "קדושים תהיו-  פרושים  תהיו" ומוסיף הרמב"ן, "אחרי שפרט האיסורים שאסר אותם לגמרי, (ו)</a:t>
          </a:r>
          <a:r>
            <a:rPr lang="he-IL" sz="1100" kern="1200" dirty="0" err="1"/>
            <a:t>צוה</a:t>
          </a:r>
          <a:r>
            <a:rPr lang="he-IL" sz="1100" kern="1200" dirty="0"/>
            <a:t> בדבר כללי שנהיה פרושים מן המוּתרות, ימעט במשגל ...ויקדש עצמו מן היין במיעוטו...וגם ישמור פיו ולשונו </a:t>
          </a:r>
          <a:r>
            <a:rPr lang="he-IL" sz="1100" kern="1200" dirty="0" err="1"/>
            <a:t>מהתגאל</a:t>
          </a:r>
          <a:r>
            <a:rPr lang="he-IL" sz="1100" kern="1200" dirty="0"/>
            <a:t> </a:t>
          </a:r>
          <a:r>
            <a:rPr lang="he-IL" sz="1100" kern="1200" dirty="0" err="1"/>
            <a:t>ברבוי</a:t>
          </a:r>
          <a:r>
            <a:rPr lang="he-IL" sz="1100" kern="1200" dirty="0"/>
            <a:t> האכילה הגסה ומן הדבור הנמאס... ויקדש עצמו בזה עד שיגיע לפרישות כמה שאמרו על רבי </a:t>
          </a:r>
          <a:r>
            <a:rPr lang="he-IL" sz="1100" kern="1200" dirty="0" err="1"/>
            <a:t>חייא</a:t>
          </a:r>
          <a:r>
            <a:rPr lang="he-IL" sz="1100" kern="1200" dirty="0"/>
            <a:t> שלא שח שיחה בטלה מימיו."  עולה מכאן שהוראת מידת </a:t>
          </a:r>
          <a:r>
            <a:rPr lang="he-IL" sz="1100" b="1" kern="1200" dirty="0"/>
            <a:t>הקדושה מתבטאת בפרישות וריחוק מהעולם החומרי.</a:t>
          </a:r>
          <a:endParaRPr lang="en-US" sz="1100" kern="1200" dirty="0"/>
        </a:p>
      </dsp:txBody>
      <dsp:txXfrm>
        <a:off x="8089742" y="2981"/>
        <a:ext cx="3390237" cy="2034142"/>
      </dsp:txXfrm>
    </dsp:sp>
    <dsp:sp modelId="{EA1D353B-EEE1-4821-A90C-24B6F774DE84}">
      <dsp:nvSpPr>
        <dsp:cNvPr id="0" name=""/>
        <dsp:cNvSpPr/>
      </dsp:nvSpPr>
      <dsp:spPr>
        <a:xfrm>
          <a:off x="602708" y="2376147"/>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יתרה הקבלה, כי הנה לפי דרכה </a:t>
          </a:r>
          <a:r>
            <a:rPr lang="he-IL" sz="1100" b="1" kern="1200" dirty="0"/>
            <a:t>המעשים עצמם חוזרים להיות טובים </a:t>
          </a:r>
          <a:r>
            <a:rPr lang="he-IL" sz="1100" b="1" kern="1200" dirty="0" err="1"/>
            <a:t>ותקונים</a:t>
          </a:r>
          <a:r>
            <a:rPr lang="he-IL" sz="1100" b="1" kern="1200" dirty="0"/>
            <a:t> עליונים.</a:t>
          </a:r>
          <a:r>
            <a:rPr lang="he-IL" sz="1100" kern="1200" dirty="0"/>
            <a:t>  והיינו כי כך הכין הרצון העליון- שיהיו דברי העולם הזה </a:t>
          </a:r>
          <a:r>
            <a:rPr lang="he-IL" sz="1100" b="1" kern="1200" dirty="0"/>
            <a:t>מתקדשים</a:t>
          </a:r>
          <a:r>
            <a:rPr lang="he-IL" sz="1100" kern="1200" dirty="0"/>
            <a:t> על ידי מה שהאדם משתמש מהם </a:t>
          </a:r>
          <a:r>
            <a:rPr lang="he-IL" sz="1100" kern="1200" dirty="0" err="1"/>
            <a:t>לצרכו</a:t>
          </a:r>
          <a:r>
            <a:rPr lang="he-IL" sz="1100" kern="1200" dirty="0"/>
            <a:t> והנאתו.  והיינו כי דברי השמים הם כולם מקודשים, </a:t>
          </a:r>
          <a:r>
            <a:rPr lang="he-IL" sz="1100" b="1" kern="1200" dirty="0"/>
            <a:t>וסוף העולם להיות כולו מקודש</a:t>
          </a:r>
          <a:r>
            <a:rPr lang="he-IL" sz="1100" kern="1200" dirty="0"/>
            <a:t>, הארץ וכל אשר בה כמו השמים וכל אשר בהם.... ונתן כל דברי העולם </a:t>
          </a:r>
          <a:r>
            <a:rPr lang="he-IL" sz="1100" kern="1200" dirty="0" err="1"/>
            <a:t>לשמושו</a:t>
          </a:r>
          <a:r>
            <a:rPr lang="he-IL" sz="1100" kern="1200" dirty="0"/>
            <a:t>, שעל ידי זה </a:t>
          </a:r>
          <a:r>
            <a:rPr lang="he-IL" sz="1100" kern="1200" dirty="0" err="1"/>
            <a:t>נתקנים</a:t>
          </a:r>
          <a:r>
            <a:rPr lang="he-IL" sz="1100" kern="1200" dirty="0"/>
            <a:t> גם הם, </a:t>
          </a:r>
          <a:r>
            <a:rPr lang="he-IL" sz="1100" kern="1200" dirty="0" err="1"/>
            <a:t>וכח</a:t>
          </a:r>
          <a:r>
            <a:rPr lang="he-IL" sz="1100" kern="1200" dirty="0"/>
            <a:t> הקדושה שהמשיך, מתפשט גם עליהם. אלא שצריך לדעת הדרכים איך להשתמש מן העולם... כי צריך לפרוש מן ההנאות בימי החול, כי אין </a:t>
          </a:r>
          <a:r>
            <a:rPr lang="he-IL" sz="1100" kern="1200" dirty="0" err="1"/>
            <a:t>רבוי</a:t>
          </a:r>
          <a:r>
            <a:rPr lang="he-IL" sz="1100" kern="1200" dirty="0"/>
            <a:t> התשמיש ההוא מתקן, אלא מקלקל... וזה הוא דבר כולל בכל דברי העולם והטבע. </a:t>
          </a:r>
          <a:endParaRPr lang="en-US" sz="1100" kern="1200" dirty="0"/>
        </a:p>
      </dsp:txBody>
      <dsp:txXfrm>
        <a:off x="602708" y="2376147"/>
        <a:ext cx="3390237" cy="2034142"/>
      </dsp:txXfrm>
    </dsp:sp>
    <dsp:sp modelId="{D8CD790B-FD04-4C24-9C87-BE6564CC5916}">
      <dsp:nvSpPr>
        <dsp:cNvPr id="0" name=""/>
        <dsp:cNvSpPr/>
      </dsp:nvSpPr>
      <dsp:spPr>
        <a:xfrm>
          <a:off x="4331969" y="2376147"/>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b="1" u="sng" kern="1200" dirty="0"/>
            <a:t>תפישת קידוש העולם על פי הקבלה </a:t>
          </a:r>
          <a:endParaRPr lang="en-US" sz="1100" kern="1200" dirty="0"/>
        </a:p>
        <a:p>
          <a:pPr marL="0" lvl="0" indent="0" algn="ctr" defTabSz="488950" rtl="1">
            <a:lnSpc>
              <a:spcPct val="90000"/>
            </a:lnSpc>
            <a:spcBef>
              <a:spcPct val="0"/>
            </a:spcBef>
            <a:spcAft>
              <a:spcPct val="35000"/>
            </a:spcAft>
            <a:buNone/>
          </a:pPr>
          <a:r>
            <a:rPr lang="he-IL" sz="1100" kern="1200" dirty="0"/>
            <a:t>התשובה נמצאת לענ"ד, בדברי הרמח"ל במקום אחר שאכן קיימת הבדל בין גישת הקבלה בנושא לבין תפישת ה"פשט." </a:t>
          </a:r>
          <a:endParaRPr lang="en-US" sz="1100" kern="1200" dirty="0"/>
        </a:p>
        <a:p>
          <a:pPr marL="0" lvl="0" indent="0" algn="ctr" defTabSz="488950" rtl="1">
            <a:lnSpc>
              <a:spcPct val="90000"/>
            </a:lnSpc>
            <a:spcBef>
              <a:spcPct val="0"/>
            </a:spcBef>
            <a:spcAft>
              <a:spcPct val="35000"/>
            </a:spcAft>
            <a:buNone/>
          </a:pPr>
          <a:r>
            <a:rPr lang="he-IL" sz="1100" kern="1200" dirty="0"/>
            <a:t>"והנה אראה אותך </a:t>
          </a:r>
          <a:r>
            <a:rPr lang="he-IL" sz="1100" b="1" kern="1200" dirty="0"/>
            <a:t>יתרון</a:t>
          </a:r>
          <a:r>
            <a:rPr lang="he-IL" sz="1100" kern="1200" dirty="0"/>
            <a:t> אחד גדול אשר </a:t>
          </a:r>
          <a:r>
            <a:rPr lang="he-IL" sz="1100" b="1" kern="1200" dirty="0"/>
            <a:t>לדרך הקבלה</a:t>
          </a:r>
          <a:r>
            <a:rPr lang="he-IL" sz="1100" kern="1200" dirty="0"/>
            <a:t> מדרך הפשט.  הנה לפי הפשט- כל דברי העולם הזה הם דברים גופנים וחסרונות של אדם, להיותו עפר מן האדמה.  והרוצה להיות חסיד- לא יוכל אלא לפרוש מן ההנאות כל מה שיוכל, ולא </a:t>
          </a:r>
          <a:r>
            <a:rPr lang="he-IL" sz="1100" kern="1200" dirty="0" err="1"/>
            <a:t>יהנה</a:t>
          </a:r>
          <a:r>
            <a:rPr lang="he-IL" sz="1100" kern="1200" dirty="0"/>
            <a:t> אלא מה שמוכרח לו לחיותו...והמעשה ההוא </a:t>
          </a:r>
          <a:r>
            <a:rPr lang="he-IL" sz="1100" kern="1200" dirty="0" err="1"/>
            <a:t>ישאר</a:t>
          </a:r>
          <a:r>
            <a:rPr lang="he-IL" sz="1100" kern="1200" dirty="0"/>
            <a:t> טוב, לפי שאינו אלא הכרחי כדי לחיות...אך עם כל זה, הנה לא ישוב עצם המעשה שלא להיות חסרון אנושי, ואם גם זולתו היה אפשר לעשות- היה יותר טוב.</a:t>
          </a:r>
        </a:p>
      </dsp:txBody>
      <dsp:txXfrm>
        <a:off x="4331969" y="2376147"/>
        <a:ext cx="3390237" cy="2034142"/>
      </dsp:txXfrm>
    </dsp:sp>
    <dsp:sp modelId="{EE2C545B-7183-462A-988D-1D5F580CB04F}">
      <dsp:nvSpPr>
        <dsp:cNvPr id="0" name=""/>
        <dsp:cNvSpPr/>
      </dsp:nvSpPr>
      <dsp:spPr>
        <a:xfrm>
          <a:off x="8061230" y="2376147"/>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אמנם, הרמח"ל בעצמו מתייחס לקושי הזה בכתבו (שם) שמדובר על שני שלבים שונים.  קודם כל "ההשתדלות הוא שיהיה האדם נבדל ונעתק מן </a:t>
          </a:r>
          <a:r>
            <a:rPr lang="he-IL" sz="1100" kern="1200" dirty="0" err="1"/>
            <a:t>החמריות</a:t>
          </a:r>
          <a:r>
            <a:rPr lang="he-IL" sz="1100" kern="1200" dirty="0"/>
            <a:t> לגמרי...יפריד עצמו מעניני החומר מעט מעט" ורק לאחר מכן מן השמיים יזכה לדרגה השנייה, "...עד שיערה עליו רוח ממרום ...כמו שעושה לכל </a:t>
          </a:r>
          <a:r>
            <a:rPr lang="he-IL" sz="1100" kern="1200" dirty="0" err="1"/>
            <a:t>קדושיו</a:t>
          </a:r>
          <a:r>
            <a:rPr lang="he-IL" sz="1100" kern="1200" dirty="0"/>
            <a:t>."</a:t>
          </a:r>
          <a:endParaRPr lang="en-US" sz="1100" kern="1200" dirty="0"/>
        </a:p>
        <a:p>
          <a:pPr marL="0" lvl="0" indent="0" algn="ctr" defTabSz="488950" rtl="1">
            <a:lnSpc>
              <a:spcPct val="90000"/>
            </a:lnSpc>
            <a:spcBef>
              <a:spcPct val="0"/>
            </a:spcBef>
            <a:spcAft>
              <a:spcPct val="35000"/>
            </a:spcAft>
            <a:buNone/>
          </a:pPr>
          <a:r>
            <a:rPr lang="he-IL" sz="1100" kern="1200" dirty="0"/>
            <a:t>אך מכלל סתירה עם דברי חז"ל והרמב"ן לא יצאנו, שהרי הם אינם מזכירים כלל את הפן של רוממות עולם החומר שהיא, לדעת הרמח"ל, עיקרה של מידת הקדושה.  לא רק שהעיקר חסר מן הספר, אלא שהם מביאים את </a:t>
          </a:r>
          <a:r>
            <a:rPr lang="he-IL" sz="1100" b="1" kern="1200" dirty="0"/>
            <a:t>ההיפך</a:t>
          </a:r>
          <a:r>
            <a:rPr lang="he-IL" sz="1100" kern="1200" dirty="0"/>
            <a:t> הגמור</a:t>
          </a:r>
        </a:p>
      </dsp:txBody>
      <dsp:txXfrm>
        <a:off x="8061230" y="2376147"/>
        <a:ext cx="3390237" cy="2034142"/>
      </dsp:txXfrm>
    </dsp:sp>
    <dsp:sp modelId="{49ED2891-947D-4070-8C60-5C89D4356484}">
      <dsp:nvSpPr>
        <dsp:cNvPr id="0" name=""/>
        <dsp:cNvSpPr/>
      </dsp:nvSpPr>
      <dsp:spPr>
        <a:xfrm>
          <a:off x="602708" y="4749313"/>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kern="1200" dirty="0"/>
            <a:t>ראה הרחבה בקובץ</a:t>
          </a:r>
        </a:p>
        <a:p>
          <a:pPr marL="0" lvl="0" indent="0" algn="ctr" defTabSz="488950" rtl="1">
            <a:lnSpc>
              <a:spcPct val="90000"/>
            </a:lnSpc>
            <a:spcBef>
              <a:spcPct val="0"/>
            </a:spcBef>
            <a:spcAft>
              <a:spcPct val="35000"/>
            </a:spcAft>
            <a:buNone/>
          </a:pPr>
          <a:r>
            <a:rPr lang="he-IL" sz="1100" kern="1200" dirty="0"/>
            <a:t>קדושה פרישות או קידוש החומר</a:t>
          </a:r>
        </a:p>
      </dsp:txBody>
      <dsp:txXfrm>
        <a:off x="602708" y="4749313"/>
        <a:ext cx="3390237" cy="2034142"/>
      </dsp:txXfrm>
    </dsp:sp>
    <dsp:sp modelId="{1A43B1E5-7363-466A-A493-C3EEFB6D89CA}">
      <dsp:nvSpPr>
        <dsp:cNvPr id="0" name=""/>
        <dsp:cNvSpPr/>
      </dsp:nvSpPr>
      <dsp:spPr>
        <a:xfrm>
          <a:off x="4331969" y="4749313"/>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b="1" kern="1200" dirty="0"/>
            <a:t>קדושה עצמית</a:t>
          </a:r>
        </a:p>
        <a:p>
          <a:pPr marL="0" lvl="0" indent="0" algn="ctr" defTabSz="488950" rtl="1">
            <a:lnSpc>
              <a:spcPct val="90000"/>
            </a:lnSpc>
            <a:spcBef>
              <a:spcPct val="0"/>
            </a:spcBef>
            <a:spcAft>
              <a:spcPct val="35000"/>
            </a:spcAft>
            <a:buNone/>
          </a:pPr>
          <a:r>
            <a:rPr lang="he-IL" sz="1100" kern="1200" dirty="0"/>
            <a:t>לדוגמה לקדושה עצמית, המכונה גם קדושה סגולית, מביא הרמח"ל את קדושת השבת שקדושתה היא מהותית ואלוקית, כפי שאנו אומרים: ברוך אתה </a:t>
          </a:r>
          <a:r>
            <a:rPr lang="he-IL" sz="1100" b="1" kern="1200" dirty="0"/>
            <a:t>ה' (שהוא) מקדש</a:t>
          </a:r>
          <a:r>
            <a:rPr lang="he-IL" sz="1100" kern="1200" dirty="0"/>
            <a:t> השבת.  כמו המקדש בעצמו, קדושה זו שהוא </a:t>
          </a:r>
          <a:r>
            <a:rPr lang="he-IL" sz="1100" kern="1200" dirty="0" err="1"/>
            <a:t>ית</a:t>
          </a:r>
          <a:r>
            <a:rPr lang="he-IL" sz="1100" kern="1200" dirty="0"/>
            <a:t>' העניק לשבת גם אינה ניתנת לשינוי, גם אם חלילה לא ישמרו את השבת, קדושתה במקומה עומדת.</a:t>
          </a:r>
        </a:p>
        <a:p>
          <a:pPr marL="0" lvl="0" indent="0" algn="ctr" defTabSz="488950" rtl="1">
            <a:lnSpc>
              <a:spcPct val="90000"/>
            </a:lnSpc>
            <a:spcBef>
              <a:spcPct val="0"/>
            </a:spcBef>
            <a:spcAft>
              <a:spcPct val="35000"/>
            </a:spcAft>
            <a:buNone/>
          </a:pPr>
          <a:r>
            <a:rPr lang="he-IL" sz="1100" kern="1200" dirty="0"/>
            <a:t>כמו לגבי קדושת השבת, סודה של ארץ ישראל היא בזה </a:t>
          </a:r>
          <a:r>
            <a:rPr lang="he-IL" sz="1100" b="1" kern="1200" dirty="0"/>
            <a:t>שגם החומריות שבה היא קדושה</a:t>
          </a:r>
          <a:r>
            <a:rPr lang="he-IL" sz="1100" kern="1200" dirty="0"/>
            <a:t>.  פשוט שיש קדושה במצוות התלויות בארץ, אך החידוש הוא שקיימת קדושה אפילו בפרותיה, עפרה ואבניה של </a:t>
          </a:r>
          <a:r>
            <a:rPr lang="he-IL" sz="1100" b="1" kern="1200" dirty="0"/>
            <a:t>ארץ הקודש</a:t>
          </a:r>
          <a:r>
            <a:rPr lang="he-IL" sz="1100" kern="1200" dirty="0"/>
            <a:t>, וראוי על כן </a:t>
          </a:r>
          <a:r>
            <a:rPr lang="he-IL" sz="1100" kern="1200" dirty="0" err="1"/>
            <a:t>לחננם</a:t>
          </a:r>
          <a:r>
            <a:rPr lang="he-IL" sz="1100" kern="1200" dirty="0"/>
            <a:t>, ואפילו להתגלגל בהם ולחבקם. </a:t>
          </a:r>
          <a:endParaRPr lang="en-US" sz="1100" kern="1200" dirty="0"/>
        </a:p>
      </dsp:txBody>
      <dsp:txXfrm>
        <a:off x="4331969" y="4749313"/>
        <a:ext cx="3390237" cy="2034142"/>
      </dsp:txXfrm>
    </dsp:sp>
    <dsp:sp modelId="{CEFD950A-C378-43E6-9778-5884049B09D3}">
      <dsp:nvSpPr>
        <dsp:cNvPr id="0" name=""/>
        <dsp:cNvSpPr/>
      </dsp:nvSpPr>
      <dsp:spPr>
        <a:xfrm>
          <a:off x="8061230" y="4749313"/>
          <a:ext cx="3390237" cy="203414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r>
            <a:rPr lang="he-IL" sz="1100" b="1" kern="1200" dirty="0"/>
            <a:t>נמצאת חכמת האמת מפרשת ענין הקדושה</a:t>
          </a:r>
          <a:r>
            <a:rPr lang="he-IL" sz="1100" kern="1200" dirty="0"/>
            <a:t> והשראת </a:t>
          </a:r>
          <a:r>
            <a:rPr lang="he-IL" sz="1100" kern="1200" dirty="0" err="1"/>
            <a:t>אלוק</a:t>
          </a:r>
          <a:r>
            <a:rPr lang="he-IL" sz="1100" kern="1200" dirty="0"/>
            <a:t> ב"ה על בריותיו, והדבקו בהם... כי העיקר מה שהקב"ה רוצה בעולמו הוא זה- שלהיות </a:t>
          </a:r>
          <a:r>
            <a:rPr lang="he-IL" sz="1100" b="1" kern="1200" dirty="0"/>
            <a:t>כל עניני העולם</a:t>
          </a:r>
          <a:r>
            <a:rPr lang="he-IL" sz="1100" kern="1200" dirty="0"/>
            <a:t> תיקונים ממש ועניני </a:t>
          </a:r>
          <a:r>
            <a:rPr lang="he-IL" sz="1100" b="1" kern="1200" dirty="0"/>
            <a:t>קדושה</a:t>
          </a:r>
          <a:endParaRPr lang="he-IL" sz="1100" kern="1200" dirty="0"/>
        </a:p>
      </dsp:txBody>
      <dsp:txXfrm>
        <a:off x="8061230" y="4749313"/>
        <a:ext cx="3390237" cy="203414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בעבר למדו תמיד שקדושה כוונתה לפרוש כמה שיותר מהגשמיות. </a:t>
          </a:r>
        </a:p>
        <a:p>
          <a:pPr marL="0" lvl="0" indent="0" algn="ctr" defTabSz="755650" rtl="1">
            <a:lnSpc>
              <a:spcPct val="90000"/>
            </a:lnSpc>
            <a:spcBef>
              <a:spcPct val="0"/>
            </a:spcBef>
            <a:spcAft>
              <a:spcPct val="35000"/>
            </a:spcAft>
            <a:buNone/>
          </a:pPr>
          <a:r>
            <a:rPr lang="he-IL" sz="1700" b="0" i="0" kern="1200" dirty="0"/>
            <a:t>היום מלמדים שקדושה ענינה לעשות אהבה בשביל התאחדות של שניהם.</a:t>
          </a:r>
          <a:endParaRPr lang="he-IL" sz="17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0" i="0" kern="1200" dirty="0"/>
            <a:t>למושג קדושה יש שתי משמעויות: </a:t>
          </a:r>
        </a:p>
        <a:p>
          <a:pPr marL="0" lvl="0" indent="0" algn="ctr" defTabSz="755650" rtl="1">
            <a:lnSpc>
              <a:spcPct val="90000"/>
            </a:lnSpc>
            <a:spcBef>
              <a:spcPct val="0"/>
            </a:spcBef>
            <a:spcAft>
              <a:spcPct val="35000"/>
            </a:spcAft>
            <a:buNone/>
          </a:pPr>
          <a:r>
            <a:rPr lang="he-IL" sz="1700" b="0" i="0" kern="1200" dirty="0">
              <a:highlight>
                <a:srgbClr val="00FFFF"/>
              </a:highlight>
            </a:rPr>
            <a:t>פרישות וייחוד</a:t>
          </a:r>
          <a:r>
            <a:rPr lang="he-IL" sz="1700" b="0" i="0" kern="1200" dirty="0"/>
            <a:t>.</a:t>
          </a:r>
        </a:p>
        <a:p>
          <a:pPr marL="0" lvl="0" indent="0" algn="ctr" defTabSz="755650" rtl="1">
            <a:lnSpc>
              <a:spcPct val="90000"/>
            </a:lnSpc>
            <a:spcBef>
              <a:spcPct val="0"/>
            </a:spcBef>
            <a:spcAft>
              <a:spcPct val="35000"/>
            </a:spcAft>
            <a:buNone/>
          </a:pPr>
          <a:r>
            <a:rPr lang="he-IL" sz="1700" b="0" i="0" kern="1200" dirty="0"/>
            <a:t> </a:t>
          </a:r>
          <a:r>
            <a:rPr lang="he-IL" sz="1700" kern="1200" dirty="0"/>
            <a:t>קדושים תהיו – פירושים תהיו.</a:t>
          </a:r>
          <a:r>
            <a:rPr lang="he-IL" sz="1700" b="0" i="0" kern="1200" dirty="0"/>
            <a:t> </a:t>
          </a:r>
        </a:p>
        <a:p>
          <a:pPr marL="0" lvl="0" indent="0" algn="ctr" defTabSz="755650" rtl="1">
            <a:lnSpc>
              <a:spcPct val="90000"/>
            </a:lnSpc>
            <a:spcBef>
              <a:spcPct val="0"/>
            </a:spcBef>
            <a:spcAft>
              <a:spcPct val="35000"/>
            </a:spcAft>
            <a:buNone/>
          </a:pPr>
          <a:r>
            <a:rPr lang="he-IL" sz="1700" kern="1200" dirty="0"/>
            <a:t>קדושה – לעשות דבר לשם מטרת יחוד.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kern="1200" dirty="0"/>
            <a:t>בעבר לא ידעו את מושג האחדות בזיווג.</a:t>
          </a:r>
        </a:p>
        <a:p>
          <a:pPr marL="0" lvl="0" indent="0" algn="ctr" defTabSz="622300" rtl="1">
            <a:lnSpc>
              <a:spcPct val="90000"/>
            </a:lnSpc>
            <a:spcBef>
              <a:spcPct val="0"/>
            </a:spcBef>
            <a:spcAft>
              <a:spcPct val="35000"/>
            </a:spcAft>
            <a:buNone/>
          </a:pPr>
          <a:r>
            <a:rPr lang="he-IL" sz="1400" b="0" kern="1200" dirty="0"/>
            <a:t>המטרה באוהבה כגופו היה בשביל מידות טובות.</a:t>
          </a:r>
        </a:p>
        <a:p>
          <a:pPr marL="0" lvl="0" indent="0" algn="ctr" defTabSz="622300" rtl="1">
            <a:lnSpc>
              <a:spcPct val="90000"/>
            </a:lnSpc>
            <a:spcBef>
              <a:spcPct val="0"/>
            </a:spcBef>
            <a:spcAft>
              <a:spcPct val="35000"/>
            </a:spcAft>
            <a:buNone/>
          </a:pPr>
          <a:r>
            <a:rPr lang="he-IL" sz="1400" b="0" kern="1200" dirty="0"/>
            <a:t>עד שה' הוריד לנו את הקבלה שגילתה את מושג האחדות. </a:t>
          </a:r>
        </a:p>
        <a:p>
          <a:pPr marL="0" lvl="0" indent="0" algn="ctr" defTabSz="622300" rtl="1">
            <a:lnSpc>
              <a:spcPct val="90000"/>
            </a:lnSpc>
            <a:spcBef>
              <a:spcPct val="0"/>
            </a:spcBef>
            <a:spcAft>
              <a:spcPct val="35000"/>
            </a:spcAft>
            <a:buNone/>
          </a:pPr>
          <a:r>
            <a:rPr lang="he-IL" sz="1400" b="0" kern="1200" dirty="0"/>
            <a:t>אז הגיע המושג הנפלא של להנות בשביל להתאחד. </a:t>
          </a:r>
        </a:p>
        <a:p>
          <a:pPr marL="0" lvl="0" indent="0" algn="ctr" defTabSz="622300" rtl="1">
            <a:lnSpc>
              <a:spcPct val="90000"/>
            </a:lnSpc>
            <a:spcBef>
              <a:spcPct val="0"/>
            </a:spcBef>
            <a:spcAft>
              <a:spcPct val="35000"/>
            </a:spcAft>
            <a:buNone/>
          </a:pPr>
          <a:endParaRPr lang="he-IL" sz="1400" b="0" kern="1200" dirty="0"/>
        </a:p>
        <a:p>
          <a:pPr marL="0" lvl="0" indent="0" algn="ctr" defTabSz="622300" rtl="1">
            <a:lnSpc>
              <a:spcPct val="90000"/>
            </a:lnSpc>
            <a:spcBef>
              <a:spcPct val="0"/>
            </a:spcBef>
            <a:spcAft>
              <a:spcPct val="35000"/>
            </a:spcAft>
            <a:buNone/>
          </a:pPr>
          <a:r>
            <a:rPr lang="he-IL" sz="1400" b="0" kern="1200" dirty="0"/>
            <a:t>וזה התירוץ מדוע אנו לא נוהגים כמי שכפאו שד, שכן הנהגה זו היא הנהגת הפרישות. ואילו אנו זוכים ונמצאים במידת הקדושה.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נסביר יש ג' מצבים </a:t>
          </a:r>
        </a:p>
        <a:p>
          <a:pPr marL="0" lvl="0" indent="0" algn="ctr" defTabSz="755650" rtl="1">
            <a:lnSpc>
              <a:spcPct val="90000"/>
            </a:lnSpc>
            <a:spcBef>
              <a:spcPct val="0"/>
            </a:spcBef>
            <a:spcAft>
              <a:spcPct val="35000"/>
            </a:spcAft>
            <a:buNone/>
          </a:pPr>
          <a:r>
            <a:rPr lang="he-IL" sz="1700" kern="1200" dirty="0"/>
            <a:t>א. אדם הרוצה להנות – ומגביל את עצמו שלא לעבור על איסור. </a:t>
          </a:r>
        </a:p>
        <a:p>
          <a:pPr marL="0" lvl="0" indent="0" algn="ctr" defTabSz="755650" rtl="1">
            <a:lnSpc>
              <a:spcPct val="90000"/>
            </a:lnSpc>
            <a:spcBef>
              <a:spcPct val="0"/>
            </a:spcBef>
            <a:spcAft>
              <a:spcPct val="35000"/>
            </a:spcAft>
            <a:buNone/>
          </a:pPr>
          <a:r>
            <a:rPr lang="he-IL" sz="1700" kern="1200" dirty="0"/>
            <a:t>ב. אדם שרוצה לפרוש – הוא רוצה להיות קדוש הגשמיות מפריעה לו, ולכן מגביל את עצמו </a:t>
          </a:r>
          <a:r>
            <a:rPr lang="he-IL" sz="1700" kern="1200" dirty="0" err="1"/>
            <a:t>למנימום</a:t>
          </a:r>
          <a:r>
            <a:rPr lang="he-IL" sz="1700" kern="1200" dirty="0"/>
            <a:t> האפשרי.</a:t>
          </a:r>
        </a:p>
        <a:p>
          <a:pPr marL="0" lvl="0" indent="0" algn="ctr" defTabSz="755650" rtl="1">
            <a:lnSpc>
              <a:spcPct val="90000"/>
            </a:lnSpc>
            <a:spcBef>
              <a:spcPct val="0"/>
            </a:spcBef>
            <a:spcAft>
              <a:spcPct val="35000"/>
            </a:spcAft>
            <a:buNone/>
          </a:pPr>
          <a:r>
            <a:rPr lang="he-IL" sz="1700" kern="1200" dirty="0"/>
            <a:t>ג. אדם הרוצה להנות כדי להיות קדוש, על ידי שהוא </a:t>
          </a:r>
          <a:r>
            <a:rPr lang="he-IL" sz="1700" kern="1200" dirty="0" err="1"/>
            <a:t>וה</a:t>
          </a:r>
          <a:r>
            <a:rPr lang="he-IL" sz="1700" kern="1200" dirty="0"/>
            <a:t>', הוא ואשתו יתאחדו יחדיו על ידי ההנאה. = קדושה. </a:t>
          </a:r>
        </a:p>
        <a:p>
          <a:pPr marL="0" lvl="0" indent="0" algn="ctr" defTabSz="755650" rtl="1">
            <a:lnSpc>
              <a:spcPct val="90000"/>
            </a:lnSpc>
            <a:spcBef>
              <a:spcPct val="0"/>
            </a:spcBef>
            <a:spcAft>
              <a:spcPct val="35000"/>
            </a:spcAft>
            <a:buNone/>
          </a:pPr>
          <a:endParaRPr lang="he-IL" sz="1700" kern="1200" dirty="0"/>
        </a:p>
      </dsp:txBody>
      <dsp:txXfrm>
        <a:off x="5422106" y="2609670"/>
        <a:ext cx="4954852" cy="234000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kern="1200" dirty="0"/>
            <a:t>רמב"ם הלכות דעות פרק ג הלכה ב</a:t>
          </a:r>
        </a:p>
        <a:p>
          <a:pPr marL="0" lvl="0" indent="0" algn="ctr" defTabSz="444500" rtl="1">
            <a:lnSpc>
              <a:spcPct val="90000"/>
            </a:lnSpc>
            <a:spcBef>
              <a:spcPct val="0"/>
            </a:spcBef>
            <a:spcAft>
              <a:spcPct val="35000"/>
            </a:spcAft>
            <a:buNone/>
          </a:pPr>
          <a:r>
            <a:rPr lang="he-IL" sz="1000" kern="1200" dirty="0"/>
            <a:t>הלכה ב</a:t>
          </a:r>
        </a:p>
        <a:p>
          <a:pPr marL="0" lvl="0" indent="0" algn="ctr" defTabSz="444500" rtl="1">
            <a:lnSpc>
              <a:spcPct val="90000"/>
            </a:lnSpc>
            <a:spcBef>
              <a:spcPct val="0"/>
            </a:spcBef>
            <a:spcAft>
              <a:spcPct val="35000"/>
            </a:spcAft>
            <a:buNone/>
          </a:pPr>
          <a:r>
            <a:rPr lang="he-IL" sz="1000" kern="1200" dirty="0"/>
            <a:t>צריך האדם שיכוון לבו וכל מעשיו כולם לידע את השם ברוך הוא בלבד, ויהיה שבתו וקומו ודבורו </a:t>
          </a:r>
          <a:r>
            <a:rPr lang="he-IL" sz="1000" kern="1200" dirty="0" err="1"/>
            <a:t>הכל</a:t>
          </a:r>
          <a:r>
            <a:rPr lang="he-IL" sz="1000" kern="1200" dirty="0"/>
            <a:t> לעומת זה הדבר, כיצד </a:t>
          </a:r>
          <a:r>
            <a:rPr lang="he-IL" sz="1000" kern="1200" dirty="0" err="1"/>
            <a:t>כשישא</a:t>
          </a:r>
          <a:r>
            <a:rPr lang="he-IL" sz="1000" kern="1200" dirty="0"/>
            <a:t> </a:t>
          </a:r>
          <a:r>
            <a:rPr lang="he-IL" sz="1000" kern="1200" dirty="0" err="1"/>
            <a:t>ויתן</a:t>
          </a:r>
          <a:r>
            <a:rPr lang="he-IL" sz="1000" kern="1200" dirty="0"/>
            <a:t> או יעשה מלאכה ליטול שכר, לא יהיה </a:t>
          </a:r>
          <a:r>
            <a:rPr lang="he-IL" sz="1000" kern="1200" dirty="0" err="1"/>
            <a:t>בלבו</a:t>
          </a:r>
          <a:r>
            <a:rPr lang="he-IL" sz="1000" kern="1200" dirty="0"/>
            <a:t> לקבוץ ממון בלבד אלא יעשה דברים האלו כדי שימצא דברים שהגוף צריך להם מאכילה ושתיה וישיבת בית ונשיאת </a:t>
          </a:r>
          <a:r>
            <a:rPr lang="he-IL" sz="1000" kern="1200" dirty="0" err="1"/>
            <a:t>אשה</a:t>
          </a:r>
          <a:r>
            <a:rPr lang="he-IL" sz="1000" kern="1200" dirty="0"/>
            <a:t>, וכן כשיאכל וישתה </a:t>
          </a:r>
          <a:r>
            <a:rPr lang="he-IL" sz="1000" kern="1200" dirty="0" err="1"/>
            <a:t>ויבעול</a:t>
          </a:r>
          <a:r>
            <a:rPr lang="he-IL" sz="1000" kern="1200" dirty="0"/>
            <a:t> לא ישים </a:t>
          </a:r>
          <a:r>
            <a:rPr lang="he-IL" sz="1000" kern="1200" dirty="0" err="1"/>
            <a:t>בלבו</a:t>
          </a:r>
          <a:r>
            <a:rPr lang="he-IL" sz="1000" kern="1200" dirty="0"/>
            <a:t> לעשות דברים האלו כדי ליהנות בלבד עד שנמצא שאינו אוכל ושותה אלא המתוק לחיך </a:t>
          </a:r>
          <a:r>
            <a:rPr lang="he-IL" sz="1000" kern="1200" dirty="0" err="1"/>
            <a:t>ויבעול</a:t>
          </a:r>
          <a:r>
            <a:rPr lang="he-IL" sz="1000" kern="1200" dirty="0"/>
            <a:t> כדי ליהנות, אלא ישים על לבו שיאכל וישתה כדי להברות גופו ואיבריו בלבד, לפיכך לא יאכל כל </a:t>
          </a:r>
          <a:r>
            <a:rPr lang="he-IL" sz="1000" kern="1200" dirty="0" err="1"/>
            <a:t>שהחיך</a:t>
          </a:r>
          <a:r>
            <a:rPr lang="he-IL" sz="1000" kern="1200" dirty="0"/>
            <a:t> </a:t>
          </a:r>
          <a:r>
            <a:rPr lang="he-IL" sz="1000" kern="1200" dirty="0" err="1"/>
            <a:t>מתאוה</a:t>
          </a:r>
          <a:r>
            <a:rPr lang="he-IL" sz="1000" kern="1200" dirty="0"/>
            <a:t> ככלב וחמור אלא יאכל דברים המועילים לגוף אם מרים אם מתוקים, ולא יאכל דברים הרעים לגוף אף על פי שהן מתוקים לחיך, כיצד מי שהיה בשרו חם לא יאכל בשר ולא דבש ולא ישתה יין, </a:t>
          </a:r>
          <a:r>
            <a:rPr lang="he-IL" sz="1000" kern="1200" dirty="0" err="1"/>
            <a:t>כענין</a:t>
          </a:r>
          <a:r>
            <a:rPr lang="he-IL" sz="1000" kern="1200" dirty="0"/>
            <a:t> שאמר שלמה דרך משל אכול דבש וגו', ושותה מי </a:t>
          </a:r>
          <a:r>
            <a:rPr lang="he-IL" sz="1000" kern="1200" dirty="0" err="1"/>
            <a:t>העולשין</a:t>
          </a:r>
          <a:r>
            <a:rPr lang="he-IL" sz="1000" kern="1200" dirty="0"/>
            <a:t> אף על פי שהוא מר שנמצא שותה ואוכל דרך רפואה בלבד כדי שיבריא ויעמוד שלם, הואיל ואי אפשר לאדם לחיות אלא באכילה ושתיה, וכן </a:t>
          </a:r>
          <a:r>
            <a:rPr lang="he-IL" sz="1000" kern="1200" dirty="0" err="1"/>
            <a:t>כשיבעול</a:t>
          </a:r>
          <a:r>
            <a:rPr lang="he-IL" sz="1000" kern="1200" dirty="0"/>
            <a:t> לא </a:t>
          </a:r>
          <a:r>
            <a:rPr lang="he-IL" sz="1000" kern="1200" dirty="0" err="1"/>
            <a:t>יבעול</a:t>
          </a:r>
          <a:r>
            <a:rPr lang="he-IL" sz="1000" kern="1200" dirty="0"/>
            <a:t> אלא כדי להברות גופו וכדי לקיים את הזרע, לפיכך אינו בועל כל זמן </a:t>
          </a:r>
          <a:r>
            <a:rPr lang="he-IL" sz="1000" kern="1200" dirty="0" err="1"/>
            <a:t>שיתאוה</a:t>
          </a:r>
          <a:r>
            <a:rPr lang="he-IL" sz="1000" kern="1200" dirty="0"/>
            <a:t> אלא כל עת שידע שהוא צריך להוציא שכבת זרע כמו דרך הרפואה או לקיים את הזרע. +/השגת </a:t>
          </a:r>
          <a:r>
            <a:rPr lang="he-IL" sz="1000" kern="1200" dirty="0" err="1"/>
            <a:t>הראב"ד</a:t>
          </a:r>
          <a:r>
            <a:rPr lang="he-IL" sz="1000" kern="1200" dirty="0"/>
            <a:t>/ וכן </a:t>
          </a:r>
          <a:r>
            <a:rPr lang="he-IL" sz="1000" kern="1200" dirty="0" err="1"/>
            <a:t>כשיבעול</a:t>
          </a:r>
          <a:r>
            <a:rPr lang="he-IL" sz="1000" kern="1200" dirty="0"/>
            <a:t> </a:t>
          </a:r>
          <a:r>
            <a:rPr lang="he-IL" sz="1000" kern="1200" dirty="0" err="1"/>
            <a:t>וכו</a:t>
          </a:r>
          <a:r>
            <a:rPr lang="he-IL" sz="1000" kern="1200" dirty="0"/>
            <a:t>'. א"א וכן למצות העונה אם היא מקפדת.+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kern="1200" dirty="0"/>
            <a:t>ההלכה שונאת</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endParaRPr lang="he-IL" sz="10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rtl="1">
            <a:lnSpc>
              <a:spcPct val="90000"/>
            </a:lnSpc>
            <a:spcBef>
              <a:spcPct val="0"/>
            </a:spcBef>
            <a:spcAft>
              <a:spcPct val="35000"/>
            </a:spcAft>
            <a:buNone/>
          </a:pPr>
          <a:r>
            <a:rPr lang="he-IL" sz="1000" b="0" i="0" kern="1200" dirty="0"/>
            <a:t>מורה נבוכים ב, לו (בתרגום מיכאל שוורץ): "אחרי הקדמות אלה דע לך שכאשר עצם מוחו של אחד מבני-האדם יהיה משורש טבע-בריאתו, בשיא איזונו בזוך חומרו ומזגו המיוחד בכל חלק מחלקיו, ובשיעורו ותנוחתו, ולא תמנענה אותו מניעות </a:t>
          </a:r>
          <a:r>
            <a:rPr lang="he-IL" sz="1000" b="0" i="0" kern="1200" dirty="0" err="1"/>
            <a:t>מזגיות</a:t>
          </a:r>
          <a:r>
            <a:rPr lang="he-IL" sz="1000" b="0" i="0" kern="1200" dirty="0"/>
            <a:t> בעטיו של איבר אחר; ואותו אדם למד וקנה חכמה עד שיצא מן הכוח אל הפעל, ונעשו לו שכל אנושי שלם ומושלם ותכונות אנושיות טהורות ומאוזנות, וכל השתוקקויותיו היו לדעת את סודות המציאות הזאת ולהכיר את סיבותיה, ומחשבתו פונה תמיד אל דברים נעלים, וכל עניינו להכיר את הא-ל וללמוד לקח ממעשיו ומה ראוי להאמין באשר לזאת; ובטלו מחשבותיו על עניינים בהמיים ותשוקתו אליהם, כוונתי להעדפת הנאת האכילה, השתייה, המשכב, ובכלל חוש המישוש, אשר ביאר אריסטו במידות ואמר שהחוש הזה הוא חרפה לנו. ומה יפה מה שאמר! ומה נכון הוא שהוא חרפה! כי הוא לנו מבחינת מה שאנו בעלי-חיים ולא יותר, ככל הבהמות. אין בו דבר מעניין האנושיות. שאר ההנאות החושיות כמו הריח, השמיעה והראייה – הרי אף על פי שהן גופניות, יש בהן בזמן כלשהו הנאה לאדם באשר הוא אדם, כפי שהסביר זאת אריסטו.</a:t>
          </a:r>
          <a:endParaRPr lang="he-IL" sz="1000" kern="1200" dirty="0"/>
        </a:p>
      </dsp:txBody>
      <dsp:txXfrm>
        <a:off x="5422106" y="2609670"/>
        <a:ext cx="4954852" cy="234000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22106" y="2609670"/>
        <a:ext cx="4954852" cy="2340003"/>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ואמר הרב הגאון מ"ו ז"ל שיש עוד שלושה חלקי מאכל ערב היינו שאוכל למילוי הכרס ומועיל היינו שאוכל לשם שמים אף שלעת עתה רע הוא לו שהנשמה אינה נהנית ממנו ואם היה באפשרי בלא אכילה היה טוב לו יותר אך שכוונתו הוא באכילה הזאת שיבריא הגוף ויכול לעבוד השם יתברך בתורה ומצוות נמצא הפעולה באכילה הזאת הוא לאחר זמן כשילמד אח"כ ויש עוד לשם שמים ונקרא טוב' היינו באכילה הזאת עושה ג"כ פעולה גדולה לנשמתו וזה נקרא טוב'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 ויצא יצחק </a:t>
          </a:r>
          <a:r>
            <a:rPr lang="he-IL" sz="1500" kern="1200" dirty="0" err="1"/>
            <a:t>לשוח</a:t>
          </a:r>
          <a:r>
            <a:rPr lang="he-IL" sz="1500" kern="1200" dirty="0"/>
            <a:t> בשדה לפנות ערב </a:t>
          </a:r>
          <a:r>
            <a:rPr lang="he-IL" sz="1500" kern="1200" dirty="0" err="1"/>
            <a:t>נרל"פ</a:t>
          </a:r>
          <a:r>
            <a:rPr lang="he-IL" sz="1500" kern="1200" dirty="0"/>
            <a:t> </a:t>
          </a:r>
          <a:r>
            <a:rPr lang="he-IL" sz="1500" kern="1200" dirty="0" err="1"/>
            <a:t>דהנה</a:t>
          </a:r>
          <a:r>
            <a:rPr lang="he-IL" sz="1500" kern="1200" dirty="0"/>
            <a:t> כל </a:t>
          </a:r>
          <a:r>
            <a:rPr lang="he-IL" sz="1500" kern="1200" dirty="0" err="1"/>
            <a:t>העניניס</a:t>
          </a:r>
          <a:r>
            <a:rPr lang="he-IL" sz="1500" kern="1200" dirty="0"/>
            <a:t> שבעולס </a:t>
          </a:r>
          <a:r>
            <a:rPr lang="he-IL" sz="1500" kern="1200" dirty="0" err="1"/>
            <a:t>נחלקיס</a:t>
          </a:r>
          <a:r>
            <a:rPr lang="he-IL" sz="1500" kern="1200" dirty="0"/>
            <a:t> לג' טוב ערב מועיל ואין טוב אלא תורה ועיין </a:t>
          </a:r>
          <a:r>
            <a:rPr lang="he-IL" sz="1500" kern="1200" dirty="0" err="1"/>
            <a:t>מש"כ</a:t>
          </a:r>
          <a:r>
            <a:rPr lang="he-IL" sz="1500" kern="1200" dirty="0"/>
            <a:t> באבן נזר אות כ"א והנה מצות </a:t>
          </a:r>
          <a:r>
            <a:rPr lang="he-IL" sz="1500" kern="1200" dirty="0" err="1"/>
            <a:t>פו"ר</a:t>
          </a:r>
          <a:r>
            <a:rPr lang="he-IL" sz="1500" kern="1200" dirty="0"/>
            <a:t> יש בו ערב כי הגוף נהנה ויש בו מועיל להוליד בנים ויש בו טוב היינו </a:t>
          </a:r>
          <a:r>
            <a:rPr lang="he-IL" sz="1500" kern="1200" dirty="0" err="1"/>
            <a:t>המצוה</a:t>
          </a:r>
          <a:r>
            <a:rPr lang="he-IL" sz="1500" kern="1200" dirty="0"/>
            <a:t> ונתיירא יצחק פן אולי לא </a:t>
          </a:r>
          <a:r>
            <a:rPr lang="he-IL" sz="1500" kern="1200" dirty="0" err="1"/>
            <a:t>יכוין</a:t>
          </a:r>
          <a:r>
            <a:rPr lang="he-IL" sz="1500" kern="1200" dirty="0"/>
            <a:t> בזיווגו עבור טוב ומועיל רק בשביל ערב ובאמת </a:t>
          </a:r>
          <a:r>
            <a:rPr lang="he-IL" sz="1500" kern="1200" dirty="0" err="1"/>
            <a:t>מה"ט</a:t>
          </a:r>
          <a:r>
            <a:rPr lang="he-IL" sz="1500" kern="1200" dirty="0"/>
            <a:t> אין </a:t>
          </a:r>
          <a:r>
            <a:rPr lang="he-IL" sz="1500" kern="1200" dirty="0" err="1"/>
            <a:t>מברכין</a:t>
          </a:r>
          <a:r>
            <a:rPr lang="he-IL" sz="1500" kern="1200" dirty="0"/>
            <a:t> על מצוה זו כמבואר בסור מרע </a:t>
          </a:r>
          <a:r>
            <a:rPr lang="he-IL" sz="1500" kern="1200" dirty="0" err="1"/>
            <a:t>מהה"ק</a:t>
          </a:r>
          <a:r>
            <a:rPr lang="he-IL" sz="1500" kern="1200" dirty="0"/>
            <a:t> בעל </a:t>
          </a:r>
          <a:r>
            <a:rPr lang="he-IL" sz="1500" kern="1200" dirty="0" err="1"/>
            <a:t>עע"צ</a:t>
          </a:r>
          <a:r>
            <a:rPr lang="he-IL" sz="1500" kern="1200" dirty="0"/>
            <a:t> </a:t>
          </a:r>
          <a:r>
            <a:rPr lang="he-IL" sz="1500" kern="1200" dirty="0" err="1"/>
            <a:t>זלה"ה</a:t>
          </a:r>
          <a:r>
            <a:rPr lang="he-IL" sz="1500" kern="1200" dirty="0"/>
            <a:t> לפי שא"א בלא הנאת הגוף ע"כ יצא יצחק אבינו להתפלל לה' שיעזרהו לפנות את הערב </a:t>
          </a:r>
          <a:r>
            <a:rPr lang="he-IL" sz="1500" kern="1200" dirty="0" err="1"/>
            <a:t>מלבו</a:t>
          </a:r>
          <a:r>
            <a:rPr lang="he-IL" sz="1500" kern="1200" dirty="0"/>
            <a:t> שיהי' כוונתו רק </a:t>
          </a:r>
          <a:r>
            <a:rPr lang="he-IL" sz="1500" kern="1200" dirty="0" err="1"/>
            <a:t>לשס</a:t>
          </a:r>
          <a:r>
            <a:rPr lang="he-IL" sz="1500" kern="1200" dirty="0"/>
            <a:t> ה' והבן </a:t>
          </a:r>
        </a:p>
        <a:p>
          <a:pPr marL="0" lvl="0" indent="0" algn="ctr" defTabSz="666750" rtl="1">
            <a:lnSpc>
              <a:spcPct val="90000"/>
            </a:lnSpc>
            <a:spcBef>
              <a:spcPct val="0"/>
            </a:spcBef>
            <a:spcAft>
              <a:spcPct val="35000"/>
            </a:spcAft>
            <a:buNone/>
          </a:pPr>
          <a:r>
            <a:rPr lang="he-IL" sz="1500" kern="1200" dirty="0"/>
            <a:t>ספר אבני המקום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אכילה ושתיה שבספר קהלת אינו אלא דברי ויש בה ג"כ אותיות </a:t>
          </a:r>
          <a:r>
            <a:rPr lang="he-IL" sz="1500" kern="1200" dirty="0" err="1"/>
            <a:t>טע"ם</a:t>
          </a:r>
          <a:r>
            <a:rPr lang="he-IL" sz="1500" kern="1200" dirty="0"/>
            <a:t> טוב ערב מועיל ערב היינו שלומד שלא לשם שמים אלא רק מחמת שהוא ערב שנהנה מהחכמה בתורה פסחים אותו בקי </a:t>
          </a:r>
          <a:r>
            <a:rPr lang="he-IL" sz="1500" kern="1200" dirty="0" err="1"/>
            <a:t>צוה</a:t>
          </a:r>
          <a:r>
            <a:rPr lang="he-IL" sz="1500" kern="1200" dirty="0"/>
            <a:t> נהנה עדיין נקרא שיהיה ותלמודו בידו כדי שלומד לשם שמים </a:t>
          </a:r>
          <a:r>
            <a:rPr lang="he-IL" sz="1500" kern="1200" dirty="0" err="1"/>
            <a:t>שהש"י</a:t>
          </a:r>
          <a:r>
            <a:rPr lang="he-IL" sz="1500" kern="1200" dirty="0"/>
            <a:t> וטוב מבוקשתו מי שבא לכאן ולומד ללמוד ויהיה ג"כ בקי אבל אינו כשלומד עד שיהיה בקי שהמבקש אינו בטוב ג"כ אינו וזה אף שעדיין לימודו בעת וגם אח"כ כשתלמודו בידו עד שיבא תיכף שנהנה תלמודו בידו לב תורה ומועיל שאשרי נ א </a:t>
          </a:r>
        </a:p>
      </dsp:txBody>
      <dsp:txXfrm>
        <a:off x="5422106" y="2609670"/>
        <a:ext cx="4954852" cy="23400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813315" y="4553"/>
          <a:ext cx="2777802" cy="166668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 וכן כתב המשנה ברורה (רכ"ה, י"ט): "כתבו האחרונים בשם הירושלמי </a:t>
          </a:r>
          <a:r>
            <a:rPr lang="he-IL" sz="1300" kern="1200" dirty="0" err="1"/>
            <a:t>דמצוה</a:t>
          </a:r>
          <a:r>
            <a:rPr lang="he-IL" sz="1300" kern="1200" dirty="0"/>
            <a:t> לאכול מעט מכל מין חדש בשנה, והטעם כדי להראות שחביבה עליו בריאתו של הקב"ה".</a:t>
          </a:r>
        </a:p>
      </dsp:txBody>
      <dsp:txXfrm>
        <a:off x="813315" y="4553"/>
        <a:ext cx="2777802" cy="1666681"/>
      </dsp:txXfrm>
    </dsp:sp>
    <dsp:sp modelId="{89BAA8F1-E49D-4354-8CCF-10C24C6344D3}">
      <dsp:nvSpPr>
        <dsp:cNvPr id="0" name=""/>
        <dsp:cNvSpPr/>
      </dsp:nvSpPr>
      <dsp:spPr>
        <a:xfrm>
          <a:off x="3868898" y="4553"/>
          <a:ext cx="2777802" cy="166668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כלומר, כיון שמטרת הבריאה ומשימתנו בעולם הוא להגיע להכרה בטוב ה', עלינו להשתמש בפירות הנפלאים שהמציא, להגיע על ידם להכיר באופן מוחש בטובו המופלג.</a:t>
          </a:r>
        </a:p>
      </dsp:txBody>
      <dsp:txXfrm>
        <a:off x="3868898" y="4553"/>
        <a:ext cx="2777802" cy="1666681"/>
      </dsp:txXfrm>
    </dsp:sp>
    <dsp:sp modelId="{0F467D45-5062-412E-B1A1-87601412A0D4}">
      <dsp:nvSpPr>
        <dsp:cNvPr id="0" name=""/>
        <dsp:cNvSpPr/>
      </dsp:nvSpPr>
      <dsp:spPr>
        <a:xfrm>
          <a:off x="6924481" y="4553"/>
          <a:ext cx="2777802" cy="166668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יסוד החשיבות של אכילת כל גווני הפירות וההודיה עליהם, הוא על פי דברי הירושלמי (קידושין פ"ד, הל' י"ב) שכתב: "עתיד אדם ליתן דין וחשבון על כל שראתה עינו, ולא אכל".</a:t>
          </a:r>
        </a:p>
      </dsp:txBody>
      <dsp:txXfrm>
        <a:off x="6924481" y="4553"/>
        <a:ext cx="2777802" cy="1666681"/>
      </dsp:txXfrm>
    </dsp:sp>
    <dsp:sp modelId="{CDE78AD6-A0AA-4373-BBE8-5730B0F77ACB}">
      <dsp:nvSpPr>
        <dsp:cNvPr id="0" name=""/>
        <dsp:cNvSpPr/>
      </dsp:nvSpPr>
      <dsp:spPr>
        <a:xfrm>
          <a:off x="813315" y="1949015"/>
          <a:ext cx="2777802" cy="166668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הגמרא (תענית כ"ה) מספרת, שרבי אלעזר היה עני גדול כל ימיו. פעם הוצרך להקיז דם לרפואה, ואחרי ההקזה יש צורך לאכול סעודה משביעה, שבלי זה עלולים להסתכן. רבי אלעזר לא מצא בביתו אוכל אלא שן של שום, הוא אכלו, חלש לבו, והתעלף. </a:t>
          </a:r>
        </a:p>
        <a:p>
          <a:pPr marL="0" lvl="0" algn="ctr" defTabSz="622300" rtl="1">
            <a:lnSpc>
              <a:spcPct val="90000"/>
            </a:lnSpc>
            <a:spcBef>
              <a:spcPct val="0"/>
            </a:spcBef>
            <a:spcAft>
              <a:spcPct val="35000"/>
            </a:spcAft>
            <a:buNone/>
          </a:pPr>
          <a:endParaRPr lang="he-IL" sz="1300" kern="1200" dirty="0"/>
        </a:p>
      </dsp:txBody>
      <dsp:txXfrm>
        <a:off x="813315" y="1949015"/>
        <a:ext cx="2777802" cy="1666681"/>
      </dsp:txXfrm>
    </dsp:sp>
    <dsp:sp modelId="{4583E040-B48C-407F-9C67-3C3CACC8657E}">
      <dsp:nvSpPr>
        <dsp:cNvPr id="0" name=""/>
        <dsp:cNvSpPr/>
      </dsp:nvSpPr>
      <dsp:spPr>
        <a:xfrm>
          <a:off x="3868898" y="1949015"/>
          <a:ext cx="2777802" cy="1666681"/>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בספר "מעין האמונה" מאיר המחבר את המשמעות המרשימה של סיפור זה. רבי אלעזר המובא בתלמוד הירושלמי הוא תמיד רבי אלעזר בן </a:t>
          </a:r>
          <a:r>
            <a:rPr lang="he-IL" sz="1300" kern="1200" dirty="0" err="1"/>
            <a:t>פדת</a:t>
          </a:r>
          <a:r>
            <a:rPr lang="he-IL" sz="1300" kern="1200" dirty="0"/>
            <a:t>, מגדולי תלמידי רבי יוחנן. </a:t>
          </a:r>
        </a:p>
        <a:p>
          <a:pPr marL="0" lvl="0" algn="ctr" defTabSz="622300" rtl="1">
            <a:lnSpc>
              <a:spcPct val="90000"/>
            </a:lnSpc>
            <a:spcBef>
              <a:spcPct val="0"/>
            </a:spcBef>
            <a:spcAft>
              <a:spcPct val="35000"/>
            </a:spcAft>
            <a:buNone/>
          </a:pPr>
          <a:endParaRPr lang="he-IL" sz="1300" kern="1200" dirty="0"/>
        </a:p>
      </dsp:txBody>
      <dsp:txXfrm>
        <a:off x="3868898" y="1949015"/>
        <a:ext cx="2777802" cy="1666681"/>
      </dsp:txXfrm>
    </dsp:sp>
    <dsp:sp modelId="{E077BAAD-8398-47A2-858A-8A289B43AF56}">
      <dsp:nvSpPr>
        <dsp:cNvPr id="0" name=""/>
        <dsp:cNvSpPr/>
      </dsp:nvSpPr>
      <dsp:spPr>
        <a:xfrm>
          <a:off x="6924481" y="1949015"/>
          <a:ext cx="2777802" cy="166668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בגמרא ירושלמי שם מסופר: "רבי אלעזר חשש לשמועה זו, ואסף לו פרוטות, וקנה בהם מכל מאכל אחת בשנה". </a:t>
          </a:r>
        </a:p>
        <a:p>
          <a:pPr marL="0" lvl="0" algn="ctr" defTabSz="622300" rtl="1">
            <a:lnSpc>
              <a:spcPct val="90000"/>
            </a:lnSpc>
            <a:spcBef>
              <a:spcPct val="0"/>
            </a:spcBef>
            <a:spcAft>
              <a:spcPct val="35000"/>
            </a:spcAft>
            <a:buNone/>
          </a:pPr>
          <a:endParaRPr lang="he-IL" sz="1300" kern="1200" dirty="0"/>
        </a:p>
      </dsp:txBody>
      <dsp:txXfrm>
        <a:off x="6924481" y="1949015"/>
        <a:ext cx="2777802" cy="1666681"/>
      </dsp:txXfrm>
    </dsp:sp>
    <dsp:sp modelId="{F4AEF84B-CDEC-464A-B8B0-219B895B9A36}">
      <dsp:nvSpPr>
        <dsp:cNvPr id="0" name=""/>
        <dsp:cNvSpPr/>
      </dsp:nvSpPr>
      <dsp:spPr>
        <a:xfrm>
          <a:off x="813315" y="3893477"/>
          <a:ext cx="2777802" cy="166668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כדאי לוותר על כל מה שהכסף יוכל לקנות ולהשיג ולקנות בו '</a:t>
          </a:r>
          <a:r>
            <a:rPr lang="he-IL" sz="1300" kern="1200" dirty="0" err="1"/>
            <a:t>דוקא</a:t>
          </a:r>
          <a:r>
            <a:rPr lang="he-IL" sz="1300" kern="1200" dirty="0"/>
            <a:t> פירות חדשים, כדי לזכות לומר תודה בלב מלא אהבה, על טובו הנפלא של הבורא המתגלה אלינו מפירות מרהיבים אלו!</a:t>
          </a:r>
        </a:p>
      </dsp:txBody>
      <dsp:txXfrm>
        <a:off x="813315" y="3893477"/>
        <a:ext cx="2777802" cy="1666681"/>
      </dsp:txXfrm>
    </dsp:sp>
    <dsp:sp modelId="{62741F30-63B0-46A8-866D-6890CC910498}">
      <dsp:nvSpPr>
        <dsp:cNvPr id="0" name=""/>
        <dsp:cNvSpPr/>
      </dsp:nvSpPr>
      <dsp:spPr>
        <a:xfrm>
          <a:off x="3868898" y="3893477"/>
          <a:ext cx="2777802" cy="166668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300" kern="1200" dirty="0"/>
            <a:t>והנה מתוך </a:t>
          </a:r>
          <a:r>
            <a:rPr lang="he-IL" sz="1300" kern="1200" dirty="0" err="1"/>
            <a:t>דחקות</a:t>
          </a:r>
          <a:r>
            <a:rPr lang="he-IL" sz="1300" kern="1200" dirty="0"/>
            <a:t> מופלגת זו, כשנקלע לידו קצת כסף, חסך פרוטה לפרוטה כדי לקנות דובדבן אחד, משמש אחד, ענב אחד, אגוז אחד, כדי לברך ברכת ״שהחיינו״, להתרגש מחסדו </a:t>
          </a:r>
          <a:r>
            <a:rPr lang="he-IL" sz="1300" kern="1200" dirty="0" err="1"/>
            <a:t>ית</a:t>
          </a:r>
          <a:r>
            <a:rPr lang="he-IL" sz="1300" kern="1200" dirty="0"/>
            <a:t>' ולומר תודה. שהרי הפרי נברא ושוגר אלינו כמתנת אהבה מבורא העולם... </a:t>
          </a:r>
        </a:p>
      </dsp:txBody>
      <dsp:txXfrm>
        <a:off x="3868898" y="3893477"/>
        <a:ext cx="2777802" cy="1666681"/>
      </dsp:txXfrm>
    </dsp:sp>
    <dsp:sp modelId="{E7758F4D-B0C3-41E4-A670-597AF8DAC2C3}">
      <dsp:nvSpPr>
        <dsp:cNvPr id="0" name=""/>
        <dsp:cNvSpPr/>
      </dsp:nvSpPr>
      <dsp:spPr>
        <a:xfrm>
          <a:off x="6924481" y="3893477"/>
          <a:ext cx="2777802" cy="1666681"/>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בעלפונו, נגלה אליו הקב"ה, רבי אלעזר אמר לפניו </a:t>
          </a:r>
          <a:r>
            <a:rPr lang="he-IL" sz="1300" kern="1200" dirty="0" err="1"/>
            <a:t>ית</a:t>
          </a:r>
          <a:r>
            <a:rPr lang="he-IL" sz="1300" kern="1200" dirty="0"/>
            <a:t>': "עד מתי אצטער כך בעולם?". </a:t>
          </a:r>
        </a:p>
        <a:p>
          <a:pPr marL="0" lvl="0" indent="0" algn="ctr" defTabSz="577850" rtl="1">
            <a:lnSpc>
              <a:spcPct val="90000"/>
            </a:lnSpc>
            <a:spcBef>
              <a:spcPct val="0"/>
            </a:spcBef>
            <a:spcAft>
              <a:spcPct val="35000"/>
            </a:spcAft>
            <a:buNone/>
          </a:pPr>
          <a:r>
            <a:rPr lang="he-IL" sz="1300" kern="1200" dirty="0"/>
            <a:t>ענהו בורא העולם, שזה חלקו הנקבע לו בחיים וזה ניסיונו, ללמוד תורה מתוך הדחק דווקא. </a:t>
          </a:r>
        </a:p>
      </dsp:txBody>
      <dsp:txXfrm>
        <a:off x="6924481" y="3893477"/>
        <a:ext cx="2777802" cy="166668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0" y="39687"/>
        <a:ext cx="3286125" cy="1971675"/>
      </dsp:txXfrm>
    </dsp:sp>
    <dsp:sp modelId="{89BAA8F1-E49D-4354-8CCF-10C24C6344D3}">
      <dsp:nvSpPr>
        <dsp:cNvPr id="0" name=""/>
        <dsp:cNvSpPr/>
      </dsp:nvSpPr>
      <dsp:spPr>
        <a:xfrm>
          <a:off x="3535213" y="0"/>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535213" y="0"/>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666750" rtl="1">
            <a:lnSpc>
              <a:spcPct val="90000"/>
            </a:lnSpc>
            <a:spcBef>
              <a:spcPct val="0"/>
            </a:spcBef>
            <a:spcAft>
              <a:spcPct val="35000"/>
            </a:spcAft>
            <a:buNone/>
          </a:pPr>
          <a:r>
            <a:rPr lang="he-IL" sz="6500" kern="1200" dirty="0"/>
            <a:t>כוזרי</a:t>
          </a:r>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7229475" y="2339975"/>
        <a:ext cx="3286125" cy="1971675"/>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BCEDB1A-C2C7-4CD4-83AA-CFAA78629AE8}" type="datetimeFigureOut">
              <a:rPr lang="he-IL" smtClean="0"/>
              <a:t>כ'/סיון/תשפ"ד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833CCCF-5B6B-4EF6-B04C-74542F4BE599}" type="slidenum">
              <a:rPr lang="he-IL" smtClean="0"/>
              <a:t>‹#›</a:t>
            </a:fld>
            <a:endParaRPr lang="he-IL"/>
          </a:p>
        </p:txBody>
      </p:sp>
    </p:spTree>
    <p:extLst>
      <p:ext uri="{BB962C8B-B14F-4D97-AF65-F5344CB8AC3E}">
        <p14:creationId xmlns:p14="http://schemas.microsoft.com/office/powerpoint/2010/main" val="199475373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BD34B5-E81B-CF27-546E-A340E6EE962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FCECC3C-F2F1-1390-CDDE-8A9E91048D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770382C-76B2-4B10-8D38-5C9E5ED387E8}"/>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3021E8A8-49C6-7951-49D5-1221CBAE933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8AC283E-302F-43BC-73E6-58175C615DD7}"/>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70255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9394FA-508A-AFA3-A9C0-C9E2245B1AE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2AA743A-E1F3-E9D7-E120-4034E4FA9337}"/>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4309427-9475-9D32-4D59-5318AE79D8CE}"/>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10CC6022-284C-6AF4-7511-249ED6CE8AB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EECEE3B-1F7F-DAEB-6F6C-11A91FA22A65}"/>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680435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F2907C-2961-6657-500B-3D3F2B1C81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C2BEB2C-BCBA-B737-F227-0049F8A69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76045AA-56CF-17FB-16AE-10870874C734}"/>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1815DCCE-C04C-5565-21E5-5DD720D27D2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80F6B7D-4E9F-726B-25F7-746B8C57B510}"/>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157712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CCC6CB-D264-6C6D-ECE7-6FA9FC2E736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395E9EF-A272-DADF-7565-2247FC7851E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B74DACA6-BD8A-DF29-531B-1A8AC0F9FBD3}"/>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9BF075F-2F18-E173-2A3B-025DFF39AED6}"/>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6" name="מציין מיקום של כותרת תחתונה 5">
            <a:extLst>
              <a:ext uri="{FF2B5EF4-FFF2-40B4-BE49-F238E27FC236}">
                <a16:creationId xmlns:a16="http://schemas.microsoft.com/office/drawing/2014/main" id="{9160F673-91A5-166E-C64B-1A3D2D752AF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7F1C951-D194-A526-18DC-2A8D960E96E9}"/>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621926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5B48FD-A0D8-25C0-15C7-C9EAA148EC7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0BD4D9D-A793-1276-DF51-29405C6DF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553DEF6-9324-7626-28EA-87E0EEDC71C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3F9C5F2-C84B-BE26-33D0-3176777480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EC0D8B8-E132-B5D1-C963-F0D1406659AC}"/>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8D547B4-5B17-DB76-42EE-37A9C6FF1149}"/>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8" name="מציין מיקום של כותרת תחתונה 7">
            <a:extLst>
              <a:ext uri="{FF2B5EF4-FFF2-40B4-BE49-F238E27FC236}">
                <a16:creationId xmlns:a16="http://schemas.microsoft.com/office/drawing/2014/main" id="{360465DD-D40B-5345-FE1B-E185C883F19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EE6284F-D164-1A6B-CA60-D69B3F8D8FD9}"/>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22378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1F5791-4927-71AD-1141-7BB8F6F35DD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7A24EC9-2D12-BDFD-449D-610AA33B6E72}"/>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4" name="מציין מיקום של כותרת תחתונה 3">
            <a:extLst>
              <a:ext uri="{FF2B5EF4-FFF2-40B4-BE49-F238E27FC236}">
                <a16:creationId xmlns:a16="http://schemas.microsoft.com/office/drawing/2014/main" id="{594FCF51-12BD-5A13-B049-800434E5E7B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00D5BAC-C401-F44A-421A-584575663D31}"/>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84031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BB96D98-61BA-C611-8DB2-633518DAEA35}"/>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3" name="מציין מיקום של כותרת תחתונה 2">
            <a:extLst>
              <a:ext uri="{FF2B5EF4-FFF2-40B4-BE49-F238E27FC236}">
                <a16:creationId xmlns:a16="http://schemas.microsoft.com/office/drawing/2014/main" id="{B4654799-CF46-FE94-E08F-BBD399A07FC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31D24B1-F380-16D9-1965-1660A42EF687}"/>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42932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5EECA-8D6E-4664-19C1-E472B1EEF4D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FF09356-152E-C92A-60F3-D8479734E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6F6D5E9E-FAC5-E49F-C153-A7042C79A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63FAF32-D4FE-AFBB-D41E-1557FCBEF47F}"/>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6" name="מציין מיקום של כותרת תחתונה 5">
            <a:extLst>
              <a:ext uri="{FF2B5EF4-FFF2-40B4-BE49-F238E27FC236}">
                <a16:creationId xmlns:a16="http://schemas.microsoft.com/office/drawing/2014/main" id="{E8755112-8139-DE85-C247-02D1E04AF76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300845B-ADA2-8881-F71F-8CD32D1BEB24}"/>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78708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B18D0F-A435-C9FB-2477-4FE56095C6D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2A16456-36A1-EBCF-1585-64E8FAC2C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4726975-15CD-5580-EB8D-2E57C8F23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93F11CD-A355-3BD5-BF0A-963EEA0DD695}"/>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6" name="מציין מיקום של כותרת תחתונה 5">
            <a:extLst>
              <a:ext uri="{FF2B5EF4-FFF2-40B4-BE49-F238E27FC236}">
                <a16:creationId xmlns:a16="http://schemas.microsoft.com/office/drawing/2014/main" id="{D6C7F53B-7F07-42D0-BD40-28F26628EE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3D8F01C-1F45-02F7-4BF5-1E5ADAABD85C}"/>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5318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345EA6-18D6-8114-7828-A44A0FC113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67D3489-B440-EBD7-D91B-CE10843F8454}"/>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C915F6B-40BF-9A4E-6B24-F37FB9547B57}"/>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8691F2D4-1EF4-6ACD-2982-6C6E9F9C75D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104278B-965A-D319-2EBA-058785C908EF}"/>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88470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584B2AA-C2C5-AEFF-FBA5-404FF7995D6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4000DE2-9AFE-E5AD-5946-650D0B4095B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EF8C62A-848F-1656-1704-E9D90D4AA6FD}"/>
              </a:ext>
            </a:extLst>
          </p:cNvPr>
          <p:cNvSpPr>
            <a:spLocks noGrp="1"/>
          </p:cNvSpPr>
          <p:nvPr>
            <p:ph type="dt" sz="half" idx="10"/>
          </p:nvPr>
        </p:nvSpPr>
        <p:spPr/>
        <p:txBody>
          <a:body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07871C8D-BE58-53AD-9C16-14F71E1ED9B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51CFDD2-F9FC-406B-4A98-DD4953AD9050}"/>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72302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7FDAFBB-A880-322E-C26F-BF2C8C68BEA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3CD35CE-905A-2646-C1D2-791B73DC0A4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CC4E2DD-79E6-A757-A8C0-566157CA984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3F10E8A-CA9C-4314-B411-F2085E863AFD}" type="datetimeFigureOut">
              <a:rPr lang="he-IL" smtClean="0"/>
              <a:t>כ'/סיון/תשפ"ד</a:t>
            </a:fld>
            <a:endParaRPr lang="he-IL"/>
          </a:p>
        </p:txBody>
      </p:sp>
      <p:sp>
        <p:nvSpPr>
          <p:cNvPr id="5" name="מציין מיקום של כותרת תחתונה 4">
            <a:extLst>
              <a:ext uri="{FF2B5EF4-FFF2-40B4-BE49-F238E27FC236}">
                <a16:creationId xmlns:a16="http://schemas.microsoft.com/office/drawing/2014/main" id="{C6AA41EC-8AEE-C6EB-9349-EFCDEDF6B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B784ED3-D8DF-301A-3C26-D3101E0AF92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100483D-2E84-431E-BE21-F2992B354CCC}" type="slidenum">
              <a:rPr lang="he-IL" smtClean="0"/>
              <a:t>‹#›</a:t>
            </a:fld>
            <a:endParaRPr lang="he-IL"/>
          </a:p>
        </p:txBody>
      </p:sp>
    </p:spTree>
    <p:extLst>
      <p:ext uri="{BB962C8B-B14F-4D97-AF65-F5344CB8AC3E}">
        <p14:creationId xmlns:p14="http://schemas.microsoft.com/office/powerpoint/2010/main" val="1372582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microsoft.com/office/2018/10/relationships/comments" Target="../comments/modernComment_171_BCE5962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microsoft.com/office/2018/10/relationships/comments" Target="../comments/modernComment_187_5932AB5C.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77436080-CD71-EE2A-EECF-108359EF4E99}"/>
              </a:ext>
            </a:extLst>
          </p:cNvPr>
          <p:cNvPicPr>
            <a:picLocks noChangeAspect="1"/>
          </p:cNvPicPr>
          <p:nvPr/>
        </p:nvPicPr>
        <p:blipFill>
          <a:blip r:embed="rId2">
            <a:duotone>
              <a:prstClr val="black"/>
              <a:schemeClr val="accent6">
                <a:tint val="45000"/>
                <a:satMod val="400000"/>
              </a:schemeClr>
            </a:duotone>
          </a:blip>
          <a:stretch>
            <a:fillRect/>
          </a:stretch>
        </p:blipFill>
        <p:spPr>
          <a:xfrm>
            <a:off x="302279" y="1023782"/>
            <a:ext cx="11127365" cy="4472345"/>
          </a:xfrm>
          <a:prstGeom prst="rect">
            <a:avLst/>
          </a:prstGeom>
        </p:spPr>
      </p:pic>
    </p:spTree>
    <p:extLst>
      <p:ext uri="{BB962C8B-B14F-4D97-AF65-F5344CB8AC3E}">
        <p14:creationId xmlns:p14="http://schemas.microsoft.com/office/powerpoint/2010/main" val="8315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332EFC-C8F3-635C-EA55-6DD4F827E413}"/>
              </a:ext>
            </a:extLst>
          </p:cNvPr>
          <p:cNvSpPr>
            <a:spLocks noGrp="1"/>
          </p:cNvSpPr>
          <p:nvPr>
            <p:ph type="title"/>
          </p:nvPr>
        </p:nvSpPr>
        <p:spPr>
          <a:xfrm>
            <a:off x="893859" y="596348"/>
            <a:ext cx="10515600" cy="453224"/>
          </a:xfrm>
        </p:spPr>
        <p:txBody>
          <a:bodyPr>
            <a:normAutofit fontScale="90000"/>
          </a:bodyPr>
          <a:lstStyle/>
          <a:p>
            <a:pPr algn="ctr"/>
            <a:r>
              <a:rPr lang="he-IL" dirty="0">
                <a:solidFill>
                  <a:srgbClr val="333333"/>
                </a:solidFill>
                <a:latin typeface="Alef" panose="00000500000000000000" pitchFamily="2" charset="-79"/>
                <a:cs typeface="Alef" panose="00000500000000000000" pitchFamily="2" charset="-79"/>
              </a:rPr>
              <a:t>התענוג ההנאה היופי הגשמי </a:t>
            </a:r>
            <a:br>
              <a:rPr lang="he-IL" dirty="0">
                <a:solidFill>
                  <a:srgbClr val="333333"/>
                </a:solidFill>
                <a:latin typeface="Alef" panose="00000500000000000000" pitchFamily="2" charset="-79"/>
                <a:cs typeface="Alef" panose="00000500000000000000" pitchFamily="2" charset="-79"/>
              </a:rPr>
            </a:br>
            <a:r>
              <a:rPr lang="he-IL" dirty="0">
                <a:solidFill>
                  <a:srgbClr val="333333"/>
                </a:solidFill>
                <a:latin typeface="Alef" panose="00000500000000000000" pitchFamily="2" charset="-79"/>
                <a:cs typeface="Alef" panose="00000500000000000000" pitchFamily="2" charset="-79"/>
              </a:rPr>
              <a:t>חיובי או שלילי</a:t>
            </a:r>
            <a:br>
              <a:rPr lang="he-IL" dirty="0"/>
            </a:br>
            <a:endParaRPr lang="he-IL" dirty="0"/>
          </a:p>
        </p:txBody>
      </p:sp>
      <p:graphicFrame>
        <p:nvGraphicFramePr>
          <p:cNvPr id="6" name="מציין מיקום תוכן 5">
            <a:extLst>
              <a:ext uri="{FF2B5EF4-FFF2-40B4-BE49-F238E27FC236}">
                <a16:creationId xmlns:a16="http://schemas.microsoft.com/office/drawing/2014/main" id="{6D55E294-4C28-94F7-2E64-F1845B3572E5}"/>
              </a:ext>
            </a:extLst>
          </p:cNvPr>
          <p:cNvGraphicFramePr>
            <a:graphicFrameLocks noGrp="1"/>
          </p:cNvGraphicFramePr>
          <p:nvPr>
            <p:ph sz="half" idx="1"/>
            <p:extLst>
              <p:ext uri="{D42A27DB-BD31-4B8C-83A1-F6EECF244321}">
                <p14:modId xmlns:p14="http://schemas.microsoft.com/office/powerpoint/2010/main" val="601588710"/>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מציין מיקום תוכן 4">
            <a:extLst>
              <a:ext uri="{FF2B5EF4-FFF2-40B4-BE49-F238E27FC236}">
                <a16:creationId xmlns:a16="http://schemas.microsoft.com/office/drawing/2014/main" id="{FD29CEEC-AF7C-A734-F063-DD629DA389FB}"/>
              </a:ext>
            </a:extLst>
          </p:cNvPr>
          <p:cNvGraphicFramePr>
            <a:graphicFrameLocks noGrp="1"/>
          </p:cNvGraphicFramePr>
          <p:nvPr>
            <p:ph sz="half" idx="2"/>
            <p:extLst>
              <p:ext uri="{D42A27DB-BD31-4B8C-83A1-F6EECF244321}">
                <p14:modId xmlns:p14="http://schemas.microsoft.com/office/powerpoint/2010/main" val="3891636475"/>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67266731"/>
      </p:ext>
    </p:extLst>
  </p:cSld>
  <p:clrMapOvr>
    <a:masterClrMapping/>
  </p:clrMapOvr>
  <p:transition spd="med">
    <p:pull dir="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ארץ ישראל – קדושת הגוף</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423698317"/>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1960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בארץ ישראל עבודת הקרקע – כהנחת תפילין</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973434464"/>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9615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B050">
            <a:alpha val="72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b="1" dirty="0">
                <a:solidFill>
                  <a:schemeClr val="accent6">
                    <a:lumMod val="75000"/>
                  </a:schemeClr>
                </a:solidFill>
                <a:effectLst>
                  <a:glow rad="698500">
                    <a:schemeClr val="accent6">
                      <a:satMod val="175000"/>
                      <a:alpha val="66000"/>
                    </a:schemeClr>
                  </a:glow>
                </a:effectLst>
              </a:rPr>
              <a:t>עיקר בריאת אכילה – בשביל ארץ ישראל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456367203"/>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9162792"/>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ישיבה של הנאה ותענוג</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344803524"/>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890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highlight>
                  <a:srgbClr val="008000"/>
                </a:highlight>
              </a:rPr>
              <a:t>פן  תאכל ושבעת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102247755"/>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801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עיקר השגת הקדושה – תלויה בברכה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942936498"/>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492892"/>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alpha val="69000"/>
          </a:schemeClr>
        </a:solidFill>
        <a:effectLst/>
      </p:bgPr>
    </p:bg>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728E5048-9887-8DDD-0E71-0289ED38B0BE}"/>
              </a:ext>
            </a:extLst>
          </p:cNvPr>
          <p:cNvSpPr txBox="1"/>
          <p:nvPr/>
        </p:nvSpPr>
        <p:spPr>
          <a:xfrm>
            <a:off x="311285" y="457200"/>
            <a:ext cx="10904706" cy="6718378"/>
          </a:xfrm>
          <a:prstGeom prst="rect">
            <a:avLst/>
          </a:prstGeom>
          <a:noFill/>
        </p:spPr>
        <p:txBody>
          <a:bodyPr wrap="square" rtlCol="1">
            <a:spAutoFit/>
          </a:bodyPr>
          <a:lstStyle/>
          <a:p>
            <a:pPr algn="ctr" rtl="1">
              <a:lnSpc>
                <a:spcPct val="107000"/>
              </a:lnSpc>
              <a:spcAft>
                <a:spcPts val="800"/>
              </a:spcAft>
            </a:pPr>
            <a:r>
              <a:rPr lang="he-IL"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מתי קנה האדמו"ר </a:t>
            </a:r>
            <a:r>
              <a:rPr lang="he-IL" sz="1800" b="1"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מצאנז</a:t>
            </a:r>
            <a:r>
              <a:rPr lang="he-IL"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וילה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בספר הנפלא 'ארץ חיים' - שו"ת מר' חיים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קניבסקי</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שליט"א</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על ארץ ישראל, מובא סיפור שסיפר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הג"ר</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ישראל אריה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וייסמן</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תלמידו של האדמו"ר שפע חיים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מצאנז</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ורב ור"מ ביהמ"ד אמרי שפר הר נוף בספרו הדרת ישראל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ח"ב</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עמ'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כו-כז</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בחו"ל לא הסכים מורי ורבי בשום פנים ואופן שיבנו לו בית חדש, ואף במה שהיה גר, היה דירה פשוטה מאוד בלי שום לוקסוס למיניהם, והרבה שנים היה גר ביוניון-סיטי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בבנין</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הישיבה, שהיה לו שם כמה חדרים עבור משפחתו, ולא היה לו דירה פרטית כלל.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פעם ביקר אצל כ"ק רבינו זצוק"ל אחד מגודלי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האדמורי"ם</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שליט"א</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שם ביוניון סיטי, ולא היה יכול להאמין מה שעיניו רואות, באיזה דירה פשוטה בתוך בנין הישיבה גר בו, באמריקה אשר שם הכסף והזהב, והוא אין לו אפילו דירה פרטית כלל, וגר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בבנין</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יחד עם הבחורים.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כדברי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השל"ה</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הקדוש: "אודיע מה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שבלבי</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היה בוער תמיד, כשראה ראיתי בני ישראל בונים בתים כמו מבצרי השרים, עושים דירת קבע בעולם הזה </a:t>
            </a:r>
            <a:r>
              <a:rPr lang="he-IL"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ובארץ הטמאה</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וזה נראה חס ושלום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כהסח</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הדעת מהגאלה. על כן בני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יצ"ו</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אף אם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יתן</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 לכם עשירות גדולה, בנו בתים כפי הכרח צרכיכם ולא יותר, ולא תבנו מגדלים וחומות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בגאוה</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וגדלה, רק להיות לכם מדור לפי כבודכם וחדרים להתבודד בהם לתורה ולתשובה".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והנה בבואו לארץ ישראל קנה רבינו זצוק"ל דירה יפה עד מאוד, וילה עם ב' קומות (הקיימת עד היום אצל בנו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שליט"א</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והיו רבים שתמהו מדוע שינה רבנו ממנהגו.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ונראה לבאר את הנהגתו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דהא</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דרבינו</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דר בהרחבה היה רק בא"י, דלפי פירוש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הר"י</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מגאש</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(המובא לעיל), </a:t>
            </a:r>
            <a:r>
              <a:rPr lang="he-IL"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הלא איכא מצוה להנות ולשמוח מישוב ארץ ישראל</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לכן בארץ ישראל מאחר שיש בה מצות ישוב ארץ ישראל, השתדל כ"ק רבינו זצוק"ל לבנות לו בית גדול בתכלית ההידור, כדי לקיים מצות ישוב א"י מתוך הרחבה ושמחה בקיום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המצוה</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של ישוב ארץ ישראל. </a:t>
            </a:r>
            <a:r>
              <a:rPr lang="he-IL"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וזה היה כל כולו לש"ש כדי לקיים בזה מצות ישוב א"י בהידורה</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עכ"ל.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454387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גוי לא יודע לקדש חומר</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231576270"/>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94830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a:bodyPr>
          <a:lstStyle/>
          <a:p>
            <a:pPr algn="ctr"/>
            <a:r>
              <a:rPr lang="he-IL" sz="2800" b="1" i="0" u="none" strike="noStrike" baseline="0" dirty="0">
                <a:solidFill>
                  <a:srgbClr val="000000"/>
                </a:solidFill>
                <a:latin typeface="FbFRealBeletBook"/>
              </a:rPr>
              <a:t>הקונפליקט בין שני ממדים של קדושה </a:t>
            </a:r>
            <a:endParaRPr lang="he-IL" sz="2800" b="0" i="0" u="none" strike="noStrike" baseline="0" dirty="0">
              <a:solidFill>
                <a:srgbClr val="000000"/>
              </a:solidFill>
              <a:latin typeface="FbFRealBeletBook"/>
            </a:endParaRP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233870172"/>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55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b="1" dirty="0">
                <a:ln w="22225">
                  <a:solidFill>
                    <a:schemeClr val="accent2"/>
                  </a:solidFill>
                  <a:prstDash val="solid"/>
                </a:ln>
                <a:solidFill>
                  <a:schemeClr val="accent2">
                    <a:lumMod val="40000"/>
                    <a:lumOff val="60000"/>
                  </a:schemeClr>
                </a:solidFill>
              </a:rPr>
              <a:t>מהי הגדרת קדושה?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027043316"/>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64872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8AC1A54E-53FE-4F79-8163-62FD433358C0}"/>
              </a:ext>
            </a:extLst>
          </p:cNvPr>
          <p:cNvPicPr>
            <a:picLocks noChangeAspect="1"/>
          </p:cNvPicPr>
          <p:nvPr/>
        </p:nvPicPr>
        <p:blipFill>
          <a:blip r:embed="rId2"/>
          <a:stretch>
            <a:fillRect/>
          </a:stretch>
        </p:blipFill>
        <p:spPr>
          <a:xfrm>
            <a:off x="2121825" y="1672438"/>
            <a:ext cx="7948349" cy="3513124"/>
          </a:xfrm>
          <a:prstGeom prst="rect">
            <a:avLst/>
          </a:prstGeom>
        </p:spPr>
      </p:pic>
    </p:spTree>
    <p:extLst>
      <p:ext uri="{BB962C8B-B14F-4D97-AF65-F5344CB8AC3E}">
        <p14:creationId xmlns:p14="http://schemas.microsoft.com/office/powerpoint/2010/main" val="2128422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a:extLst>
              <a:ext uri="{FF2B5EF4-FFF2-40B4-BE49-F238E27FC236}">
                <a16:creationId xmlns:a16="http://schemas.microsoft.com/office/drawing/2014/main" id="{68114247-9BAA-E6DA-1FFB-70E4E5AF1694}"/>
              </a:ext>
            </a:extLst>
          </p:cNvPr>
          <p:cNvGraphicFramePr>
            <a:graphicFrameLocks noGrp="1"/>
          </p:cNvGraphicFramePr>
          <p:nvPr>
            <p:ph idx="4294967295"/>
            <p:extLst>
              <p:ext uri="{D42A27DB-BD31-4B8C-83A1-F6EECF244321}">
                <p14:modId xmlns:p14="http://schemas.microsoft.com/office/powerpoint/2010/main" val="1058689718"/>
              </p:ext>
            </p:extLst>
          </p:nvPr>
        </p:nvGraphicFramePr>
        <p:xfrm>
          <a:off x="-1" y="71562"/>
          <a:ext cx="12054177" cy="67864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23963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b="1" dirty="0">
                <a:ln w="22225">
                  <a:solidFill>
                    <a:schemeClr val="accent2"/>
                  </a:solidFill>
                  <a:prstDash val="solid"/>
                </a:ln>
                <a:solidFill>
                  <a:schemeClr val="accent2">
                    <a:lumMod val="40000"/>
                    <a:lumOff val="60000"/>
                  </a:schemeClr>
                </a:solidFill>
              </a:rPr>
              <a:t>מהי הגדרת קדושה בימינו?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69410034"/>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תיבת טקסט 2">
            <a:extLst>
              <a:ext uri="{FF2B5EF4-FFF2-40B4-BE49-F238E27FC236}">
                <a16:creationId xmlns:a16="http://schemas.microsoft.com/office/drawing/2014/main" id="{FAC2CDD8-0360-42A7-9D25-827305FCD9B0}"/>
              </a:ext>
            </a:extLst>
          </p:cNvPr>
          <p:cNvSpPr txBox="1"/>
          <p:nvPr/>
        </p:nvSpPr>
        <p:spPr>
          <a:xfrm>
            <a:off x="978010" y="6058894"/>
            <a:ext cx="10137913" cy="923330"/>
          </a:xfrm>
          <a:prstGeom prst="rect">
            <a:avLst/>
          </a:prstGeom>
          <a:noFill/>
        </p:spPr>
        <p:txBody>
          <a:bodyPr wrap="square" rtlCol="1">
            <a:spAutoFit/>
          </a:bodyPr>
          <a:lstStyle/>
          <a:p>
            <a:r>
              <a:rPr lang="he-IL" dirty="0"/>
              <a:t>קדושה ענינה לקחת דבר גשמי ולהשתמש בו בשביל להתקרב לבורא עולם. </a:t>
            </a:r>
          </a:p>
          <a:p>
            <a:r>
              <a:rPr lang="he-IL" dirty="0"/>
              <a:t>הפרוש </a:t>
            </a:r>
            <a:r>
              <a:rPr lang="he-IL" dirty="0" err="1"/>
              <a:t>לרמח"ל</a:t>
            </a:r>
            <a:r>
              <a:rPr lang="he-IL" dirty="0"/>
              <a:t> אינו קדושה, היות והגשמיות לא קירבה אותו לבורא, רק התשדל שלא תרחיק. </a:t>
            </a:r>
          </a:p>
          <a:p>
            <a:r>
              <a:rPr lang="he-IL" dirty="0"/>
              <a:t>הנהנה בשביל להתאחד, הוא לוקח את עולם הזה – את הגשמיות, ומשתמש בה עצמה בשביל להתאחד. </a:t>
            </a:r>
          </a:p>
        </p:txBody>
      </p:sp>
    </p:spTree>
    <p:extLst>
      <p:ext uri="{BB962C8B-B14F-4D97-AF65-F5344CB8AC3E}">
        <p14:creationId xmlns:p14="http://schemas.microsoft.com/office/powerpoint/2010/main" val="1150323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0CA4BFEA-A9DE-F95B-0E84-89EA0B3E71FC}"/>
              </a:ext>
            </a:extLst>
          </p:cNvPr>
          <p:cNvSpPr txBox="1"/>
          <p:nvPr/>
        </p:nvSpPr>
        <p:spPr>
          <a:xfrm>
            <a:off x="165370" y="282102"/>
            <a:ext cx="11264630" cy="8956298"/>
          </a:xfrm>
          <a:prstGeom prst="rect">
            <a:avLst/>
          </a:prstGeom>
          <a:noFill/>
        </p:spPr>
        <p:txBody>
          <a:bodyPr wrap="square" rtlCol="1">
            <a:spAutoFit/>
          </a:bodyPr>
          <a:lstStyle/>
          <a:p>
            <a:r>
              <a:rPr lang="he-IL" b="0" i="0" dirty="0">
                <a:solidFill>
                  <a:srgbClr val="222222"/>
                </a:solidFill>
                <a:effectLst/>
                <a:latin typeface="-apple-system"/>
              </a:rPr>
              <a:t>אם גם השקפת התורה – זה בעד לעשות "חיים", א"כ מהו ה'קו המבדיל' בין בני תורה לאנשי הרחוב שג"כ עושים חיים? התשובה לדבר נעוצה בשורש הדבר, איך אנחנו מגדירים את הנאות העוה"ז? כלומר מה התכלית המבוקשת מעצם ההנאה: האם ההנאה זו "מטרה" לכשעצמה. (הנאה לשם הנאה) או שזה רק "אמצעי" כדי שנוכל להשתלם יותר ברוחניות?</a:t>
            </a:r>
          </a:p>
          <a:p>
            <a:r>
              <a:rPr lang="he-IL" b="0" i="0" dirty="0">
                <a:solidFill>
                  <a:srgbClr val="222222"/>
                </a:solidFill>
                <a:effectLst/>
                <a:latin typeface="-apple-system"/>
              </a:rPr>
              <a:t>ואמחיש את הדברים בסיפור קולע:</a:t>
            </a:r>
          </a:p>
          <a:p>
            <a:r>
              <a:rPr lang="he-IL" b="0" i="0" dirty="0">
                <a:solidFill>
                  <a:srgbClr val="222222"/>
                </a:solidFill>
                <a:effectLst/>
                <a:latin typeface="-apple-system"/>
              </a:rPr>
              <a:t>אדמו"ר מפורסם, ישב וסעד את סעודת שבת עם קהל חסידיו. וכדרכם של חסידים הקריבו על השלחן מעדני מלכים, בשר וכל תענוגים, שרו וזימרו זמירות שבת, וכשהגיע שעת ה"טיש" (שעת הסעודה) התכבד האדמו"ר לפתוח ראשון בכיבוד שעל השלחן. והנה האדמו"ר לקח מכל המעדנים שהיו על השלחן, בירך, ואכל מכל מין ומין בהנאה גדולה, עד אשר מילא את כרסו בברבורים, בשר, ודגים.</a:t>
            </a:r>
          </a:p>
          <a:p>
            <a:r>
              <a:rPr lang="he-IL" b="0" i="0" dirty="0">
                <a:solidFill>
                  <a:srgbClr val="222222"/>
                </a:solidFill>
                <a:effectLst/>
                <a:latin typeface="-apple-system"/>
              </a:rPr>
              <a:t>חסיד אחד, שעמד מן הצד, ועקב אחר כל תנועה שהרבי עושה, השתומם למראה עיניו והתחיל להרהר בליבו: </a:t>
            </a:r>
            <a:r>
              <a:rPr lang="he-IL" b="0" i="0" dirty="0" err="1">
                <a:solidFill>
                  <a:srgbClr val="222222"/>
                </a:solidFill>
                <a:effectLst/>
                <a:latin typeface="-apple-system"/>
              </a:rPr>
              <a:t>האיך</a:t>
            </a:r>
            <a:r>
              <a:rPr lang="he-IL" b="0" i="0" dirty="0">
                <a:solidFill>
                  <a:srgbClr val="222222"/>
                </a:solidFill>
                <a:effectLst/>
                <a:latin typeface="-apple-system"/>
              </a:rPr>
              <a:t> הרבי אוכל מתוך התלהבות והנאה גדולה כזו ככל אדם, וככל העולה על רצונו? ואם באמת הוא כך מבחינה גשמית, א"כ מה ההבדל ביני לבינו? ומהו הדבר שמייחד את הרבי יותר משאר בני אדם?</a:t>
            </a:r>
          </a:p>
          <a:p>
            <a:r>
              <a:rPr lang="he-IL" b="0" i="0" dirty="0">
                <a:solidFill>
                  <a:srgbClr val="222222"/>
                </a:solidFill>
                <a:effectLst/>
                <a:latin typeface="-apple-system"/>
              </a:rPr>
              <a:t>הרבי, שקרא על פניו של החסיד את כל הרהוריו, קרא לו ופתח </a:t>
            </a:r>
            <a:r>
              <a:rPr lang="he-IL" b="0" i="0" dirty="0" err="1">
                <a:solidFill>
                  <a:srgbClr val="222222"/>
                </a:solidFill>
                <a:effectLst/>
                <a:latin typeface="-apple-system"/>
              </a:rPr>
              <a:t>איתו</a:t>
            </a:r>
            <a:r>
              <a:rPr lang="he-IL" b="0" i="0" dirty="0">
                <a:solidFill>
                  <a:srgbClr val="222222"/>
                </a:solidFill>
                <a:effectLst/>
                <a:latin typeface="-apple-system"/>
              </a:rPr>
              <a:t> בשיחה לבבית: ראה, שנינו אוכלים ושנינו נהנים, ואולם היודע אתה מה ההבדל ביני לבינך? אני 'הבעיה' שלי מתחילה מהברכה. ואתה 'הבעיה' שלך מתחילה מהרעב שמציק לך. כלומר, אני יש לי תשוקה והתלהבות להתקרב יותר להקב"ה, ולהודות לו ולשבח אותו בקול. "ברוך אתה ה'… על שבראת עולם מופלא, עם כל טוב! רק מה? חז"ל מנעו את זה ממני, והזהירו שאסור סתם כך לשבח, משום אזכרת שם ה' לבטלה, וא"כ האופן היחיד שמתאפשר לי לשבח את הקב"ה זה באמצעות האכילה. וזאת הסיבה שאני אוכל, כדי להשיג </a:t>
            </a:r>
            <a:r>
              <a:rPr lang="he-IL" b="0" i="0" dirty="0" err="1">
                <a:solidFill>
                  <a:srgbClr val="222222"/>
                </a:solidFill>
                <a:effectLst/>
                <a:latin typeface="-apple-system"/>
              </a:rPr>
              <a:t>עי"ז</a:t>
            </a:r>
            <a:r>
              <a:rPr lang="he-IL" b="0" i="0" dirty="0">
                <a:solidFill>
                  <a:srgbClr val="222222"/>
                </a:solidFill>
                <a:effectLst/>
                <a:latin typeface="-apple-system"/>
              </a:rPr>
              <a:t> את הברכה, ולהתקרב בכך יותר להקב"ה!</a:t>
            </a:r>
          </a:p>
          <a:p>
            <a:r>
              <a:rPr lang="he-IL" b="0" i="0" dirty="0" err="1">
                <a:solidFill>
                  <a:srgbClr val="222222"/>
                </a:solidFill>
                <a:effectLst/>
                <a:latin typeface="-apple-system"/>
              </a:rPr>
              <a:t>משא"כ</a:t>
            </a:r>
            <a:r>
              <a:rPr lang="he-IL" b="0" i="0" dirty="0">
                <a:solidFill>
                  <a:srgbClr val="222222"/>
                </a:solidFill>
                <a:effectLst/>
                <a:latin typeface="-apple-system"/>
              </a:rPr>
              <a:t> אתה, נקודת המבט מתחילה אצלך מהגוף שלך, כיצד אוכל להשקיט את רעבוני! אלא מה? חז"ל אסרו עליך להשקיט את רעבונך בלא שתברך תחילה, א"כ נמצא שהברכה היא רק 'כאמצעי' שעוזרת לך למלא את סיפוקך האישי, ואין בה מטרה בפני עצמה…</a:t>
            </a:r>
          </a:p>
          <a:p>
            <a:r>
              <a:rPr lang="he-IL" b="0" i="0" dirty="0">
                <a:solidFill>
                  <a:srgbClr val="222222"/>
                </a:solidFill>
                <a:effectLst/>
                <a:latin typeface="-apple-system"/>
              </a:rPr>
              <a:t>ואותו רעיון ממש – ישנו בעולם ההנאות: יש אדם, שנקודת הרצון שלו זה "רוחניות". אלא מה? כיוון שאנחנו ס"ס יש לנו את "החומר" של הגוף, שחוסם במידת מה, לתת לנו גישה ישירה לרוחניות, לכן אנחנו נעזרים באמצעות הנאות העוה"ז כדי שנוכל להשיג את המטרה העיקרית: שהראש יהיה יותר מיושב, ויותר צלול לעבודת ה'!</a:t>
            </a:r>
          </a:p>
          <a:p>
            <a:r>
              <a:rPr lang="he-IL" b="0" i="0" dirty="0">
                <a:solidFill>
                  <a:srgbClr val="222222"/>
                </a:solidFill>
                <a:effectLst/>
                <a:latin typeface="-apple-system"/>
              </a:rPr>
              <a:t>ואולם יש אדם שרוצה את ההנאות לא כ"כלי עזר" </a:t>
            </a:r>
            <a:r>
              <a:rPr lang="he-IL" b="0" i="0" dirty="0" err="1">
                <a:solidFill>
                  <a:srgbClr val="222222"/>
                </a:solidFill>
                <a:effectLst/>
                <a:latin typeface="-apple-system"/>
              </a:rPr>
              <a:t>שעי"ז</a:t>
            </a:r>
            <a:r>
              <a:rPr lang="he-IL" b="0" i="0" dirty="0">
                <a:solidFill>
                  <a:srgbClr val="222222"/>
                </a:solidFill>
                <a:effectLst/>
                <a:latin typeface="-apple-system"/>
              </a:rPr>
              <a:t> יהיה יותר שמח בעבודת ה', אלא רוצים אך ורק לשם מילוי רצונו הגשמי, ומֶגָרִים בעצמם את </a:t>
            </a:r>
            <a:r>
              <a:rPr lang="he-IL" b="0" i="0" dirty="0" err="1">
                <a:solidFill>
                  <a:srgbClr val="222222"/>
                </a:solidFill>
                <a:effectLst/>
                <a:latin typeface="-apple-system"/>
              </a:rPr>
              <a:t>היצה"ר</a:t>
            </a:r>
            <a:r>
              <a:rPr lang="he-IL" b="0" i="0" dirty="0">
                <a:solidFill>
                  <a:srgbClr val="222222"/>
                </a:solidFill>
                <a:effectLst/>
                <a:latin typeface="-apple-system"/>
              </a:rPr>
              <a:t> עליהם כדי להתאוות תאוה! ה' ישמרנו.</a:t>
            </a:r>
          </a:p>
          <a:p>
            <a:r>
              <a:rPr lang="he-IL" b="0" i="0" dirty="0">
                <a:solidFill>
                  <a:srgbClr val="222222"/>
                </a:solidFill>
                <a:effectLst/>
                <a:latin typeface="-apple-system"/>
              </a:rPr>
              <a:t>ובאמת ששני סוגי הנאות אלו תהום עמוקה מבדילה ביניהם. שכל ההנאות של התורה נקראים בשם "שמחה". ואולם ההנאות של הרחוב מוגדרים בשם "הוללות". כלומר, הנאות בלא שום מעצורים, בלא שום רסן ואיפוק, התפרקות גמורה!</a:t>
            </a:r>
          </a:p>
          <a:p>
            <a:r>
              <a:rPr lang="he-IL" b="0" i="0" dirty="0">
                <a:solidFill>
                  <a:srgbClr val="222222"/>
                </a:solidFill>
                <a:effectLst/>
                <a:latin typeface="-apple-system"/>
              </a:rPr>
              <a:t>ומאידך במגזר השני, נכון שהתורה אוסרת ומגבילה אותנו בכמה דברים, אולם כל בר דעת מבין שזה רק לטובתנו. שהרי אם </a:t>
            </a:r>
            <a:r>
              <a:rPr lang="he-IL" b="0" i="0" dirty="0" err="1">
                <a:solidFill>
                  <a:srgbClr val="222222"/>
                </a:solidFill>
                <a:effectLst/>
                <a:latin typeface="-apple-system"/>
              </a:rPr>
              <a:t>יהנה</a:t>
            </a:r>
            <a:r>
              <a:rPr lang="he-IL" b="0" i="0" dirty="0">
                <a:solidFill>
                  <a:srgbClr val="222222"/>
                </a:solidFill>
                <a:effectLst/>
                <a:latin typeface="-apple-system"/>
              </a:rPr>
              <a:t> אדם בלא הגבלה – במשך הזמן הוא יתרגל לזה, ויתחיל </a:t>
            </a:r>
            <a:r>
              <a:rPr lang="he-IL" b="0" i="0" dirty="0" err="1">
                <a:solidFill>
                  <a:srgbClr val="222222"/>
                </a:solidFill>
                <a:effectLst/>
                <a:latin typeface="-apple-system"/>
              </a:rPr>
              <a:t>להמאס</a:t>
            </a:r>
            <a:r>
              <a:rPr lang="he-IL" b="0" i="0" dirty="0">
                <a:solidFill>
                  <a:srgbClr val="222222"/>
                </a:solidFill>
                <a:effectLst/>
                <a:latin typeface="-apple-system"/>
              </a:rPr>
              <a:t> עליו והוא יזרוק את זה!</a:t>
            </a:r>
          </a:p>
          <a:p>
            <a:r>
              <a:rPr lang="he-IL" b="0" i="0" dirty="0">
                <a:solidFill>
                  <a:srgbClr val="222222"/>
                </a:solidFill>
                <a:effectLst/>
                <a:latin typeface="-apple-system"/>
              </a:rPr>
              <a:t>ובורא עולם שרוצה שאנחנו נהנה מהעולם כמה שיותר (הנאה מקסימלית ואמיתית) לכן הוא 'מדרג' ו'מסווג' את זה בכמות מדודה ומדורגת.</a:t>
            </a:r>
          </a:p>
          <a:p>
            <a:endParaRPr lang="he-IL" dirty="0"/>
          </a:p>
        </p:txBody>
      </p:sp>
    </p:spTree>
    <p:extLst>
      <p:ext uri="{BB962C8B-B14F-4D97-AF65-F5344CB8AC3E}">
        <p14:creationId xmlns:p14="http://schemas.microsoft.com/office/powerpoint/2010/main" val="3317757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0F128F-0F88-ADE2-40D2-70304CF4114D}"/>
              </a:ext>
            </a:extLst>
          </p:cNvPr>
          <p:cNvSpPr>
            <a:spLocks noGrp="1"/>
          </p:cNvSpPr>
          <p:nvPr>
            <p:ph type="title"/>
          </p:nvPr>
        </p:nvSpPr>
        <p:spPr/>
        <p:txBody>
          <a:bodyPr/>
          <a:lstStyle/>
          <a:p>
            <a:r>
              <a:rPr lang="he-IL" dirty="0"/>
              <a:t>בראתי יצר הרע – בראתי לו תורה תבלין</a:t>
            </a:r>
          </a:p>
        </p:txBody>
      </p:sp>
      <p:sp>
        <p:nvSpPr>
          <p:cNvPr id="3" name="תיבת טקסט 2">
            <a:extLst>
              <a:ext uri="{FF2B5EF4-FFF2-40B4-BE49-F238E27FC236}">
                <a16:creationId xmlns:a16="http://schemas.microsoft.com/office/drawing/2014/main" id="{1610DE2A-A06B-16FE-7221-64B5C451FE78}"/>
              </a:ext>
            </a:extLst>
          </p:cNvPr>
          <p:cNvSpPr txBox="1"/>
          <p:nvPr/>
        </p:nvSpPr>
        <p:spPr>
          <a:xfrm>
            <a:off x="795130" y="1956021"/>
            <a:ext cx="10527527" cy="2585323"/>
          </a:xfrm>
          <a:prstGeom prst="rect">
            <a:avLst/>
          </a:prstGeom>
          <a:noFill/>
        </p:spPr>
        <p:txBody>
          <a:bodyPr wrap="square" rtlCol="1">
            <a:spAutoFit/>
          </a:bodyPr>
          <a:lstStyle/>
          <a:p>
            <a:r>
              <a:rPr lang="he-IL" dirty="0"/>
              <a:t>ולפי האמור, נבין היטב את מאמר חז"ל, בגמרא מסכת קידושין (דף ל:) "בראתי יצר הרע – בראתי לו תורה תבלין". לא נאמר כאן, שהתורה משמשת כרפואה – </a:t>
            </a:r>
            <a:r>
              <a:rPr lang="he-IL" dirty="0" err="1"/>
              <a:t>לדכא</a:t>
            </a:r>
            <a:r>
              <a:rPr lang="he-IL" dirty="0"/>
              <a:t> ולעקור את היצרים הרעים של האדם, אלא היא משמשת לו כתבלין. וניתן על זה דוגמא:</a:t>
            </a:r>
          </a:p>
          <a:p>
            <a:endParaRPr lang="he-IL" dirty="0"/>
          </a:p>
          <a:p>
            <a:r>
              <a:rPr lang="he-IL" dirty="0"/>
              <a:t>היה לכם פעם מאכל טפל או מר? כשרציתם לשפר ולהמתיק את טעמו, במה נעזרתם? בתבלין! התבלין לקח את הטעם המר, והפך אותו למתוק!</a:t>
            </a:r>
          </a:p>
          <a:p>
            <a:endParaRPr lang="he-IL" dirty="0"/>
          </a:p>
          <a:p>
            <a:r>
              <a:rPr lang="he-IL" dirty="0"/>
              <a:t>וכך בדיוק התורה פועלת על היצרים הרעים של האדם: היא לא מדכא ומסלקת אותם, אלא אדרבא, היא 'מקדשת' לו אף את </a:t>
            </a:r>
            <a:r>
              <a:rPr lang="he-IL" dirty="0" err="1"/>
              <a:t>טבעיו</a:t>
            </a:r>
            <a:r>
              <a:rPr lang="he-IL" dirty="0"/>
              <a:t> הרעים, וכך הוא יכול </a:t>
            </a:r>
            <a:r>
              <a:rPr lang="he-IL" dirty="0" err="1"/>
              <a:t>להעזר</a:t>
            </a:r>
            <a:r>
              <a:rPr lang="he-IL" dirty="0"/>
              <a:t> אף ביצריו הגופניים – לעבודת השם !</a:t>
            </a:r>
          </a:p>
        </p:txBody>
      </p:sp>
    </p:spTree>
    <p:extLst>
      <p:ext uri="{BB962C8B-B14F-4D97-AF65-F5344CB8AC3E}">
        <p14:creationId xmlns:p14="http://schemas.microsoft.com/office/powerpoint/2010/main" val="2548217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410B61B-DB18-0986-1938-33E79C6D2EA4}"/>
              </a:ext>
            </a:extLst>
          </p:cNvPr>
          <p:cNvPicPr>
            <a:picLocks noChangeAspect="1"/>
          </p:cNvPicPr>
          <p:nvPr/>
        </p:nvPicPr>
        <p:blipFill>
          <a:blip r:embed="rId2"/>
          <a:stretch>
            <a:fillRect/>
          </a:stretch>
        </p:blipFill>
        <p:spPr>
          <a:xfrm>
            <a:off x="4912845" y="1935016"/>
            <a:ext cx="2366310" cy="2987968"/>
          </a:xfrm>
          <a:prstGeom prst="rect">
            <a:avLst/>
          </a:prstGeom>
        </p:spPr>
      </p:pic>
    </p:spTree>
    <p:extLst>
      <p:ext uri="{BB962C8B-B14F-4D97-AF65-F5344CB8AC3E}">
        <p14:creationId xmlns:p14="http://schemas.microsoft.com/office/powerpoint/2010/main" val="2059798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הרב </a:t>
            </a:r>
            <a:r>
              <a:rPr lang="he-IL" dirty="0" err="1"/>
              <a:t>סולובייצי'ק</a:t>
            </a:r>
            <a:endParaRPr lang="he-IL" dirty="0"/>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775363201"/>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7370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מרובעים גדולים</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1715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להתענג מגשמיות – בעבר ובהווה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903703343"/>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0939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a:xfrm>
            <a:off x="870005" y="349223"/>
            <a:ext cx="10515600" cy="45719"/>
          </a:xfrm>
        </p:spPr>
        <p:txBody>
          <a:bodyPr>
            <a:normAutofit fontScale="90000"/>
          </a:bodyPr>
          <a:lstStyle/>
          <a:p>
            <a:pPr algn="ctr"/>
            <a:r>
              <a:rPr lang="he-IL" dirty="0"/>
              <a:t>קופת </a:t>
            </a:r>
            <a:r>
              <a:rPr lang="he-IL" dirty="0" err="1"/>
              <a:t>החסיכון</a:t>
            </a:r>
            <a:endParaRPr lang="he-IL" dirty="0"/>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extLst>
              <p:ext uri="{D42A27DB-BD31-4B8C-83A1-F6EECF244321}">
                <p14:modId xmlns:p14="http://schemas.microsoft.com/office/powerpoint/2010/main" val="2681479221"/>
              </p:ext>
            </p:extLst>
          </p:nvPr>
        </p:nvGraphicFramePr>
        <p:xfrm>
          <a:off x="838200" y="612250"/>
          <a:ext cx="10515600" cy="5564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7399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endParaRPr lang="he-IL" dirty="0"/>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extLst>
              <p:ext uri="{D42A27DB-BD31-4B8C-83A1-F6EECF244321}">
                <p14:modId xmlns:p14="http://schemas.microsoft.com/office/powerpoint/2010/main" val="199107965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29520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r>
              <a:rPr lang="he-IL" dirty="0"/>
              <a:t>סט צבעוני</a:t>
            </a: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6925023"/>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17588</TotalTime>
  <Words>6502</Words>
  <Application>Microsoft Office PowerPoint</Application>
  <PresentationFormat>מסך רחב</PresentationFormat>
  <Paragraphs>192</Paragraphs>
  <Slides>24</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24</vt:i4>
      </vt:variant>
    </vt:vector>
  </HeadingPairs>
  <TitlesOfParts>
    <vt:vector size="31" baseType="lpstr">
      <vt:lpstr>Alef</vt:lpstr>
      <vt:lpstr>-apple-system</vt:lpstr>
      <vt:lpstr>Arial</vt:lpstr>
      <vt:lpstr>Calibri</vt:lpstr>
      <vt:lpstr>Calibri Light</vt:lpstr>
      <vt:lpstr>FbFRealBeletBook</vt:lpstr>
      <vt:lpstr>ערכת נושא Office</vt:lpstr>
      <vt:lpstr>מצגת של PowerPoint‏</vt:lpstr>
      <vt:lpstr>התענוג ההנאה היופי הגשמי  חיובי או שלילי </vt:lpstr>
      <vt:lpstr>ארץ ישראל – קדושת הגוף</vt:lpstr>
      <vt:lpstr>בארץ ישראל עבודת הקרקע – כהנחת תפילין</vt:lpstr>
      <vt:lpstr>עיקר בריאת אכילה – בשביל ארץ ישראל </vt:lpstr>
      <vt:lpstr>ישיבה של הנאה ותענוג</vt:lpstr>
      <vt:lpstr>פן  תאכל ושבעת</vt:lpstr>
      <vt:lpstr>עיקר השגת הקדושה – תלויה בברכה</vt:lpstr>
      <vt:lpstr>מצגת של PowerPoint‏</vt:lpstr>
      <vt:lpstr>גוי לא יודע לקדש חומר</vt:lpstr>
      <vt:lpstr>הקונפליקט בין שני ממדים של קדושה </vt:lpstr>
      <vt:lpstr>מהי הגדרת קדושה? </vt:lpstr>
      <vt:lpstr>מצגת של PowerPoint‏</vt:lpstr>
      <vt:lpstr>מצגת של PowerPoint‏</vt:lpstr>
      <vt:lpstr>מהי הגדרת קדושה בימינו? </vt:lpstr>
      <vt:lpstr>מצגת של PowerPoint‏</vt:lpstr>
      <vt:lpstr>בראתי יצר הרע – בראתי לו תורה תבלין</vt:lpstr>
      <vt:lpstr>מצגת של PowerPoint‏</vt:lpstr>
      <vt:lpstr>הרב סולובייצי'ק</vt:lpstr>
      <vt:lpstr>מרובעים גדולים</vt:lpstr>
      <vt:lpstr>להתענג מגשמיות – בעבר ובהווה</vt:lpstr>
      <vt:lpstr>קופת החסיכון</vt:lpstr>
      <vt:lpstr>מצגת של PowerPoint‏</vt:lpstr>
      <vt:lpstr>סט צבעוני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להתענג מגשמיות – חיובי או שלילי</dc:title>
  <dc:creator>יהודה טאוב</dc:creator>
  <cp:lastModifiedBy>יהודה טאוב</cp:lastModifiedBy>
  <cp:revision>6</cp:revision>
  <dcterms:created xsi:type="dcterms:W3CDTF">2024-01-21T07:59:46Z</dcterms:created>
  <dcterms:modified xsi:type="dcterms:W3CDTF">2024-06-30T08:18:42Z</dcterms:modified>
</cp:coreProperties>
</file>