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365" r:id="rId3"/>
    <p:sldId id="366" r:id="rId4"/>
    <p:sldId id="374" r:id="rId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96" d="100"/>
          <a:sy n="96" d="100"/>
        </p:scale>
        <p:origin x="13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כְּלוֹמַר: עַל אָדָם זָקֵן מֻטֶּלֶת עֲבוֹדָה מְיֻחֶדֶת לִמְצֹא הֲנָאָה מֵחַיָּיו, </a:t>
          </a:r>
          <a:r>
            <a:rPr lang="he-IL" dirty="0" err="1"/>
            <a:t>אֲפִלּו</a:t>
          </a:r>
          <a:r>
            <a:rPr lang="he-IL" dirty="0"/>
            <a:t>ּ מֵאוֹר הַשֶּׁמֶשׁ הַזּוֹרַחַת בַּחוּץ. בַּגִּיל הַצָּעִיר הוּא נֶהֱנָה מֵחַיָּיו גַּם מֵאֹכֶל וּשְׁתִיָּה, אֲבָל בְּגִיל הַזְּקֵנָה, שֶׁחוּשׁ הַטַּעַם וְהַתֵּאָבוֹן כְּבָר לֹא מָה שֶׁהָיוּ - שֶׁיִּשְׁתַּדֵּל לֵהָנוֹת גַּם מֵהֲנָאוֹת פָּעוֹטוֹת, כְּמוֹ הָאוֹר בַּחוּץ.</a:t>
          </a:r>
        </a:p>
        <a:p>
          <a:pPr marL="0" lvl="0" defTabSz="933450" rtl="1">
            <a:lnSpc>
              <a:spcPct val="90000"/>
            </a:lnSpc>
            <a:spcBef>
              <a:spcPct val="0"/>
            </a:spcBef>
            <a:spcAft>
              <a:spcPct val="35000"/>
            </a:spcAft>
            <a:buNone/>
          </a:pP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שַׁעֲרֵי תְּשׁוּבָה לְרַבֵּנוּ יוֹנָה: "וּמָתוֹק הָאוֹר וְטוֹב </a:t>
          </a:r>
          <a:r>
            <a:rPr lang="he-IL" dirty="0" err="1"/>
            <a:t>לַעֵינַיִם</a:t>
          </a:r>
          <a:r>
            <a:rPr lang="he-IL" dirty="0"/>
            <a:t> לִרְאוֹת אֶת הַשָּׁמֶשׁ", פֵּרוּשׁ: חָזַר לְדַבֵּר עַל יְמֵי הַזְּקֵנָה שֶׁהִמְשִׁיל אוֹתָם לָעֶרֶב, וּמִפְּנֵי כִּי הַזָּקֵן לֹא יִטְעַם אֶת אֲשֶׁר יֹאכַל וְאֶת אֲשֶׁר יִשְׁתֶּה כְּדִבְרֵי בַּרְזִלַּי הַגִּלְעָדִי (שְׁמוּאֵל ב, </a:t>
          </a:r>
          <a:r>
            <a:rPr lang="he-IL" dirty="0" err="1"/>
            <a:t>יט</a:t>
          </a:r>
          <a:r>
            <a:rPr lang="he-IL" dirty="0"/>
            <a:t> - לוֹ): אָמַר כִּי יֵשׁ לוֹ לַזָּקֵן לֵהָנוֹת בִּמְאוֹר הַשֶּׁמֶשׁ, וְאַל תִּקְצַר נַפְשׁוֹ עָלָיו, כִּי קֹצֶר הַנֶּפֶשׁ מוֹנֵעַ מִמְּלֶאכֶת שָׁמַיִם.</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אָדָם אֵינוֹ יָכוֹל לְהַגִּיעַ לַהֲנָאָה מִתְּפִלָּה לְלֹא שֶׁרִגְשׁוֹתָיו פּוֹעֲמִים בּוֹ. רַק אִם הוּא קָם בַּבֹּקֶר וְנֶהֱנֶה מִזְּרִיחַת הַשֶּׁמֶשׁ וְצִיּוּץ </a:t>
          </a:r>
          <a:r>
            <a:rPr lang="he-IL" dirty="0" err="1"/>
            <a:t>הַצִּפּוֹרִים</a:t>
          </a:r>
          <a:r>
            <a:rPr lang="he-IL" dirty="0"/>
            <a:t>, הוּא יָכוֹל לְשַׁבֵּחַ אֶת ה' בִּפְסוּקֵי </a:t>
          </a:r>
          <a:r>
            <a:rPr lang="he-IL" dirty="0" err="1"/>
            <a:t>דִּזְמָרָה</a:t>
          </a:r>
          <a:r>
            <a:rPr lang="he-IL" dirty="0"/>
            <a:t> וְלוֹמַר בַּהֲנָאָה "הַלְלוּהוּ שֶׁמֶשׁ וְיָרֵחַ". </a:t>
          </a:r>
        </a:p>
        <a:p>
          <a:pPr rtl="1"/>
          <a:r>
            <a:rPr lang="he-IL" dirty="0"/>
            <a:t>רַק אִם </a:t>
          </a:r>
          <a:r>
            <a:rPr lang="he-IL" dirty="0" err="1"/>
            <a:t>אִשָּׁה</a:t>
          </a:r>
          <a:r>
            <a:rPr lang="he-IL" dirty="0"/>
            <a:t> נֶהֱנֵית מִכָּךְ שֶׁיֵּשׁ לָהּ יְלָדִים, וְהִיא אוֹהֶבֶת אוֹתָם וּשְׂמֵחָה בָּהֶם אוֹ אָז הִיא מְסֻגֶּלֶת לְטַפֵּל בָּהֶם מִתּוֹךְ שִׂמְחָה וְהוֹדָאָה לַה' שֶׁנָּתַן לָהּ תַּפְקִיד כֹּה חָשׁוּב.</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וְלָמָּה זֶה כֹּה חָשׁוּב? מַדּוּעַ לֹא עָדִיף לִסְבֹּל קְצָת יוֹתֵר </a:t>
          </a:r>
          <a:r>
            <a:rPr lang="he-IL" dirty="0" err="1"/>
            <a:t>וּלְהַרְוִיח</a:t>
          </a:r>
          <a:r>
            <a:rPr lang="he-IL" dirty="0"/>
            <a:t>ַ כַּפָּרַת עֲווֹנוֹת? לָמָּה חָשׁוּב לִמְצֹא הֲנָאוֹת? הוּא מְבָאֵר מִיָּד: "וְאַל תְּקַצֵּר נַפְשׁוֹ עָלָיו, כִּי קֹצֶר הַנֶּפֶשׁ מוֹנֵעַ אֶת הָאָדָם מִמְּלֶאכֶת שָׁמַיִם". "קֹצֶר נֶפֶשׁ" אֵין פֵּרוּשׁוֹ "עַצְבָּנוּת" אֶלָּא קֹצֶר הָרָצוֹן.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err="1"/>
            <a:t>דְּהַיְנו</a:t>
          </a:r>
          <a:r>
            <a:rPr lang="he-IL" dirty="0"/>
            <a:t>ּ - חֹסֶר רָצוֹן וְטַעַם </a:t>
          </a:r>
          <a:r>
            <a:rPr lang="he-IL" dirty="0" err="1"/>
            <a:t>בַּחֲוָיוֹת</a:t>
          </a:r>
          <a:r>
            <a:rPr lang="he-IL" dirty="0"/>
            <a:t>. אָדָם שֶׁאֵינוֹ חַי וּמַרְגִּישׁ, אֵינוֹ נֶהֱנֶה וְאֵינוֹ חוֹוֶה </a:t>
          </a:r>
          <a:r>
            <a:rPr lang="he-IL" dirty="0" err="1"/>
            <a:t>חֲוָיוֹת</a:t>
          </a:r>
          <a:r>
            <a:rPr lang="he-IL" dirty="0"/>
            <a:t> - לֹא מְסֻגָּל לַעֲבֹד אֶת ה'.</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FE6009A2-9B1C-4059-9C9A-F8E48E40D9D1}"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51EFA112-21BF-48AA-BCEA-2E8D62BC4AF3}" type="presOf" srcId="{28A3E453-3F88-4B5F-B3B1-326ABE0D2BBF}" destId="{7CD77BC4-D7BE-4475-B464-90F9F2005203}"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A5AB4A59-0062-47DA-BBAA-0E36A65B561F}"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6D8E8CC9-6FCE-4FF4-87DD-98AE0B6A22C1}" type="presOf" srcId="{6FE1E1AA-06F7-4D77-92B1-672813D02FA3}" destId="{7BDD0345-3F6A-42DD-AD0A-FBFA2BE6B4F4}"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CDCF93F7-D0CE-4BBA-8B63-513F9A3B52CA}" type="presOf" srcId="{68F53C08-B600-46D3-8283-9B3816A7DA67}" destId="{188BE399-BB79-42C6-9208-A5A9DB0B4E3C}" srcOrd="0" destOrd="0" presId="urn:microsoft.com/office/officeart/2005/8/layout/default"/>
    <dgm:cxn modelId="{9F72C1FC-F3F7-4414-AEC2-C60CF836CA13}" srcId="{26F90B33-A5A0-4D54-8DAD-10149A0E5DE9}" destId="{6FE1E1AA-06F7-4D77-92B1-672813D02FA3}" srcOrd="0" destOrd="0" parTransId="{C4EB10C8-1770-4CF4-8D38-2F2BFFCA2163}" sibTransId="{CE482230-CB28-49B2-AF8E-9CA0E04CECA3}"/>
    <dgm:cxn modelId="{F5B363A1-5403-45A7-957F-E8C42F3AE0C1}" type="presParOf" srcId="{6819571F-FAFE-464F-AA0C-4B95565A6697}" destId="{7BDD0345-3F6A-42DD-AD0A-FBFA2BE6B4F4}" srcOrd="0" destOrd="0" presId="urn:microsoft.com/office/officeart/2005/8/layout/default"/>
    <dgm:cxn modelId="{8B3B3CEA-B447-4DA7-9E52-90589221B2AB}" type="presParOf" srcId="{6819571F-FAFE-464F-AA0C-4B95565A6697}" destId="{1BB58B1F-8A5A-47D7-9B98-9B898040F939}" srcOrd="1" destOrd="0" presId="urn:microsoft.com/office/officeart/2005/8/layout/default"/>
    <dgm:cxn modelId="{6B3C089F-E17A-4AD5-8A09-E1A6A83F2CE5}" type="presParOf" srcId="{6819571F-FAFE-464F-AA0C-4B95565A6697}" destId="{7CD77BC4-D7BE-4475-B464-90F9F2005203}" srcOrd="2" destOrd="0" presId="urn:microsoft.com/office/officeart/2005/8/layout/default"/>
    <dgm:cxn modelId="{D9CAF238-92B5-44F8-9797-28F1BC82FEFB}" type="presParOf" srcId="{6819571F-FAFE-464F-AA0C-4B95565A6697}" destId="{7EAA978A-3B81-4123-94F9-5CE621DE2080}" srcOrd="3" destOrd="0" presId="urn:microsoft.com/office/officeart/2005/8/layout/default"/>
    <dgm:cxn modelId="{9EBFE036-653A-4483-8B54-507EBE2388AB}" type="presParOf" srcId="{6819571F-FAFE-464F-AA0C-4B95565A6697}" destId="{1048BA7F-2ABC-40B2-9CB1-BF1C300165B8}" srcOrd="4" destOrd="0" presId="urn:microsoft.com/office/officeart/2005/8/layout/default"/>
    <dgm:cxn modelId="{AEB05129-1D83-4107-B5B5-CDEE51264CD2}" type="presParOf" srcId="{6819571F-FAFE-464F-AA0C-4B95565A6697}" destId="{FE6009A2-9B1C-4059-9C9A-F8E48E40D9D1}" srcOrd="5" destOrd="0" presId="urn:microsoft.com/office/officeart/2005/8/layout/default"/>
    <dgm:cxn modelId="{D4BF2623-23F8-4FAE-85CC-02C2604F49C3}"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וְהַכְּסִיל מִתְכַּוֵּן בְּתַעֲנוּגִים לְמַלֹּאות </a:t>
          </a:r>
          <a:r>
            <a:rPr lang="he-IL" dirty="0" err="1"/>
            <a:t>תַּאֲוָתו</a:t>
          </a:r>
          <a:r>
            <a:rPr lang="he-IL" dirty="0"/>
            <a:t>ֹ, וְגַם נִמְשַׁךְ בָּהֶם אַחֲרֵי הַחֹמֶר, וְיִתְרַחֵק בָּהֶם מִדַּרְכֵי הַנֶּפֶשׁ הַחָכְמָה, כַּאֲשֶׁר כָּתוּב: "וְיִשְׁמַן </a:t>
          </a:r>
          <a:r>
            <a:rPr lang="he-IL" dirty="0" err="1"/>
            <a:t>יִשּׁוּרָן</a:t>
          </a:r>
          <a:r>
            <a:rPr lang="he-IL" dirty="0"/>
            <a:t> וְיִבְעַט" (דְּבָרִים לֵב, טוּ), וְכָתוּב: "פָּן תֹּאכַל וְשִׁבְעַת" "וְרָם לְבָבֶךָ וְשָׁכַחְתָּ" (שָׁם ח, </a:t>
          </a:r>
          <a:r>
            <a:rPr lang="he-IL" dirty="0" err="1"/>
            <a:t>יב</a:t>
          </a:r>
          <a:r>
            <a:rPr lang="he-IL" dirty="0"/>
            <a:t> - יָד), וְנִמְשָׁל הַכְּסִיל בְּתַעֲנוּגִים כִּבְהֵמוֹת נִדְמֶה, כִּי גַּם נֶפֶשׁ הַבְּהֵמָה אוֹכֶלֶת וְשׁוֹתָה.</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רַבֵּנוּ יוֹנָה: הַתַּעֲנוּגִים נִתְּנוּ לָאָדָם לְקַיֵּם גּוּפוֹ, וּלְהַנְהִיג בְּרִיאוּתוֹ וּלְהַרְחִיב דַּעְתּוֹ, כִּי הַמַּחְשָׁבָה וְלִמּוּד הַחָכְמָה </a:t>
          </a:r>
          <a:r>
            <a:rPr lang="he-IL" dirty="0" err="1"/>
            <a:t>צְרִיכִין</a:t>
          </a:r>
          <a:r>
            <a:rPr lang="he-IL" dirty="0"/>
            <a:t> הַרְחָבַת הַדַּעַת, וְאָמְרוּ זַ"ל גַּם אֵלֶּה לַחֲכָמִים: דִּירָה נָאָה וְאִשָּׁה נָאָה וְכֵלִים נָאִים, כִּי יַרְחִיבוּ דַּעַת הָאָדָם. וְנָכוֹן וְרָאוּי כִּי תִּהְיֶה זֹאת </a:t>
          </a:r>
          <a:r>
            <a:rPr lang="he-IL" dirty="0" err="1"/>
            <a:t>כַּוָּנַת</a:t>
          </a:r>
          <a:r>
            <a:rPr lang="he-IL" dirty="0"/>
            <a:t> הָאָדָם וּרְצוֹנוֹ מִן הַתַּעֲנוּגִים.</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custT="1"/>
      <dgm:spPr/>
      <dgm:t>
        <a:bodyPr/>
        <a:lstStyle/>
        <a:p>
          <a:pPr rtl="1"/>
          <a:r>
            <a:rPr lang="he-IL" sz="1700" b="0" i="0" dirty="0"/>
            <a:t>הנאה בפרופורציה</a:t>
          </a:r>
        </a:p>
        <a:p>
          <a:pPr rtl="1"/>
          <a:r>
            <a:rPr lang="he-IL" sz="1700" b="0" i="0" dirty="0"/>
            <a:t>ישנם 13 המידות הבינוניות, והן דרך היושר הבינונית, אחת מהן היא מידה שנקראת זהירות (= יראי חטא) למידה זו שתי קצוות, רב התאווה, והעדר הרגש ההנאה.</a:t>
          </a:r>
          <a:br>
            <a:rPr lang="he-IL" sz="1700" dirty="0"/>
          </a:br>
          <a:br>
            <a:rPr lang="he-IL" sz="1700" dirty="0"/>
          </a:br>
          <a:r>
            <a:rPr lang="he-IL" sz="1600" b="0" i="0" dirty="0"/>
            <a:t>רב התאווה--------------זהירות---------------העדר הרגש הנאה</a:t>
          </a:r>
          <a:br>
            <a:rPr lang="he-IL" sz="1700" dirty="0"/>
          </a:br>
          <a:r>
            <a:rPr lang="he-IL" sz="1700" b="0" i="0" dirty="0"/>
            <a:t>הרמב"ם, שמונה פרקים.</a:t>
          </a:r>
          <a:endParaRPr lang="he-IL" sz="1700"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custT="1"/>
      <dgm:spPr/>
      <dgm:t>
        <a:bodyPr/>
        <a:lstStyle/>
        <a:p>
          <a:pPr rtl="1"/>
          <a:r>
            <a:rPr lang="he-IL" sz="1800" dirty="0"/>
            <a:t>מָצָאנוּ מִדְרָשׁ מַפְלִיא </a:t>
          </a:r>
          <a:r>
            <a:rPr lang="he-IL" sz="700" dirty="0"/>
            <a:t>(מִדְרָשׁ רַבָּה רוּת סוֹף פָּרָשָׁה ה) </a:t>
          </a:r>
          <a:r>
            <a:rPr lang="he-IL" sz="1800" dirty="0"/>
            <a:t>עַל הַפָּסוּק "וַיֹּאכַל בֹּעַז </a:t>
          </a:r>
          <a:r>
            <a:rPr lang="he-IL" sz="1800" dirty="0" err="1"/>
            <a:t>וַיֵּשְׁת</a:t>
          </a:r>
          <a:r>
            <a:rPr lang="he-IL" sz="1800" dirty="0"/>
            <a:t>ְּ וַיִּיטַב לִבּוֹ". מְפָרֵשׁ הַמִּדְרָשׁ: "שֶׁאָכַל מִינֵי מְתִיקָה אַחַר הַסְּעוּדָה, שֶׁהִיא מְרַגֶּלֶת לָשׁוֹן לְתוֹרָה". </a:t>
          </a:r>
        </a:p>
        <a:p>
          <a:pPr rtl="1"/>
          <a:r>
            <a:rPr lang="he-IL" sz="1800" dirty="0"/>
            <a:t>הַהֲנָאָה מֵהָעוֹלָם הַזֶּה, כְּשֶׁהִיא נַעֲשֵׂית </a:t>
          </a:r>
          <a:r>
            <a:rPr lang="he-IL" sz="1800" dirty="0" err="1"/>
            <a:t>בְּמִדָּה</a:t>
          </a:r>
          <a:r>
            <a:rPr lang="he-IL" sz="1800" dirty="0"/>
            <a:t> הָרְאוּיָה, נוֹתֶנֶת לָאָדָם תְּחוּשָׁה טוֹבָה וּמְסַיַּעַת לוֹ לְפַתֵּחַ אֶת מַחֲשַׁבְתּוֹ. וְגַם זוֹ גְּמָרָא מְפֹרֶשֶׁת (יוֹמָא </a:t>
          </a:r>
          <a:r>
            <a:rPr lang="he-IL" sz="1800" dirty="0" err="1"/>
            <a:t>עו</a:t>
          </a:r>
          <a:r>
            <a:rPr lang="he-IL" sz="1800" dirty="0"/>
            <a:t>) "אָמַר רַבָּא חַמְרָא </a:t>
          </a:r>
          <a:r>
            <a:rPr lang="he-IL" sz="1800" dirty="0" err="1"/>
            <a:t>וְרֵיחָנַיָּא</a:t>
          </a:r>
          <a:r>
            <a:rPr lang="he-IL" sz="1800" dirty="0"/>
            <a:t> פְּקָחִין". כְּלוֹמַר, שְׁתִיַּת יַיִן </a:t>
          </a:r>
          <a:r>
            <a:rPr lang="he-IL" sz="1800" dirty="0" err="1"/>
            <a:t>מוּעֶטֶת</a:t>
          </a:r>
          <a:r>
            <a:rPr lang="he-IL" sz="1800" dirty="0"/>
            <a:t> וַהֲרָחַת רֵיחַ נָעִים </a:t>
          </a:r>
          <a:r>
            <a:rPr lang="he-IL" sz="1800" dirty="0" err="1"/>
            <a:t>סִיְּעו</a:t>
          </a:r>
          <a:r>
            <a:rPr lang="he-IL" sz="1800" dirty="0"/>
            <a:t>ּ לוֹ לִפְתֹּחַ אֶת הָרֹאשׁ.</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a:ln>
          <a:solidFill>
            <a:schemeClr val="lt1">
              <a:hueOff val="0"/>
              <a:satOff val="0"/>
              <a:lumOff val="0"/>
              <a:alpha val="91000"/>
            </a:schemeClr>
          </a:solidFill>
        </a:ln>
      </dgm:spPr>
      <dgm:t>
        <a:bodyPr/>
        <a:lstStyle/>
        <a:p>
          <a:pPr rtl="1"/>
          <a:r>
            <a:rPr lang="he-IL" dirty="0"/>
            <a:t>ולא רק בגן עדן אלא כל העולם מלא </a:t>
          </a:r>
          <a:r>
            <a:rPr lang="he-IL" dirty="0" err="1"/>
            <a:t>תעגוגות</a:t>
          </a:r>
          <a:r>
            <a:rPr lang="he-IL" dirty="0"/>
            <a:t> ומעדנים לאין שיעור, וממינים שונים וגוונים שונים, והכל הרי לא נברא אלא בשביל האדם, כפי שאמרו חז״ל (סנהדרין לח): ״אדם נברא בערב שבת, ומפני מה? כדי שיכנס לסעודה מיד״, כלומר, ״שימצא </a:t>
          </a:r>
          <a:r>
            <a:rPr lang="he-IL" dirty="0" err="1"/>
            <a:t>הכל</a:t>
          </a:r>
          <a:r>
            <a:rPr lang="he-IL" dirty="0"/>
            <a:t> מוכן ויאכל מאשר יחפוץ״ (רש״י שם). ולתענוגים האלה ראויים בני האדם בלבד, כי המלאכים אינם ראויים לתענוגים גשמיים, והקדוש ברוך הוא הטביע במיוחד טבע כזה באדם, משום שרצונו להטיב עם הבריות ולהעניק להם חסד לאין שיעור.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1" dirty="0"/>
            <a:t>והתענוגים</a:t>
          </a:r>
          <a:r>
            <a:rPr lang="he-IL" dirty="0"/>
            <a:t> העליונים הראויים לאדם אינם מבחינה רוחנית בלבד, כי אם גם מבחינה גשמית. ה׳ ברא את האדם שיהיה שלם בתכלית ולא יחסר לו שום חפץ ושום הישג שבעולם, לרבות כל ההנאות והתענוגים הנראים לגו גשמיים. הרי בגן העדן שה׳ הכניס את האדם, לא חסר שום </a:t>
          </a:r>
          <a:r>
            <a:rPr lang="he-IL" dirty="0" err="1"/>
            <a:t>תעגוג</a:t>
          </a:r>
          <a:r>
            <a:rPr lang="he-IL" dirty="0"/>
            <a:t> מתענוגות העולם, כפי שהכתוב אומר שהצמיח בו ״כל עץ נחמד למראה וטוב למאכל״, ולא עוד אלא שחייב את האדם </a:t>
          </a:r>
          <a:r>
            <a:rPr lang="he-IL" dirty="0" err="1"/>
            <a:t>שיהנה</a:t>
          </a:r>
          <a:r>
            <a:rPr lang="he-IL" dirty="0"/>
            <a:t> מהם </a:t>
          </a:r>
          <a:r>
            <a:rPr lang="he-IL" dirty="0" err="1"/>
            <a:t>וציוה</a:t>
          </a:r>
          <a:r>
            <a:rPr lang="he-IL" dirty="0"/>
            <a:t> לו: ״מכל עץ הגן אכול תאכל״ (בראשית ב). וכן אמרו חז״ל: ״אדם הראשון </a:t>
          </a:r>
          <a:r>
            <a:rPr lang="he-IL" dirty="0" err="1"/>
            <a:t>מיסב</a:t>
          </a:r>
          <a:r>
            <a:rPr lang="he-IL" dirty="0"/>
            <a:t> בגן עדן היה והיו מלאכי השרת </a:t>
          </a:r>
          <a:r>
            <a:rPr lang="he-IL" dirty="0" err="1"/>
            <a:t>צולין</a:t>
          </a:r>
          <a:r>
            <a:rPr lang="he-IL" dirty="0"/>
            <a:t> לו בשר </a:t>
          </a:r>
          <a:r>
            <a:rPr lang="he-IL" dirty="0" err="1"/>
            <a:t>ומסננין</a:t>
          </a:r>
          <a:r>
            <a:rPr lang="he-IL" dirty="0"/>
            <a:t> לו יין״ (סנהדרין גט:).</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אלא כאמור, ברא הקדוש ברוך הוא את האדם לא לשם </a:t>
          </a:r>
          <a:r>
            <a:rPr lang="he-IL" dirty="0" err="1"/>
            <a:t>תעגוגים</a:t>
          </a:r>
          <a:r>
            <a:rPr lang="he-IL" dirty="0"/>
            <a:t> רוחניים בלבד כי אם גם לשם תענוגים גשמיים, ולא רק משום זה שאם יחסרו לו התענוגים הגשמיים יופרעו גם תענוגיו הרוחניים, אלא משום שהקדוש ברוך הוא רוצה בהנאת האדם השלמה ושמחתו השלמה שתכלול את כל רגשותיו וחושיו ללא כל שיור. </a:t>
          </a:r>
          <a:r>
            <a:rPr lang="he-IL" dirty="0" err="1"/>
            <a:t>ומכיון</a:t>
          </a:r>
          <a:r>
            <a:rPr lang="he-IL" dirty="0"/>
            <a:t> שבחג הפסח עדיין הוא שרוי בספק על מצב תבואות השנה ואינו בטוח בתענוגותיו הגשמיים, אין לצוות אותו על מצוות שמחה. אם היא אינה כוללת גם שמחה גשמית אין זו השמחה שרוצה </a:t>
          </a:r>
          <a:r>
            <a:rPr lang="he-IL" dirty="0" err="1"/>
            <a:t>הקב׳יה</a:t>
          </a:r>
          <a:r>
            <a:rPr lang="he-IL" dirty="0"/>
            <a:t>.</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custT="1"/>
      <dgm:spPr/>
      <dgm:t>
        <a:bodyPr/>
        <a:lstStyle/>
        <a:p>
          <a:pPr rtl="1"/>
          <a:r>
            <a:rPr lang="he-IL" sz="1500" b="1" dirty="0"/>
            <a:t>חז״ל</a:t>
          </a:r>
          <a:r>
            <a:rPr lang="he-IL" sz="1500" dirty="0"/>
            <a:t> אומרים: ״אתה מוצא שלש שמחות. כתיב בחג: ׳ושמחת בחגך׳; ׳והיית אך שמח׳; ׳ושמחתם לפני ה׳ </a:t>
          </a:r>
          <a:r>
            <a:rPr lang="he-IL" sz="1500" dirty="0" err="1"/>
            <a:t>אלהיכם</a:t>
          </a:r>
          <a:r>
            <a:rPr lang="he-IL" sz="1500" dirty="0"/>
            <a:t> שבעת ימים׳. אבל בפסח אין אתה מוצא שכתוב בו אפילו שמחה אחת. למה? אתה מוצא שבפסח התבואה נידונת ואין אתה יודע אם עושה השנה תבואה אם אינה עושה, ולפיכך אין כתוב שם שמחה </a:t>
          </a:r>
          <a:r>
            <a:rPr lang="he-IL" sz="1500" dirty="0" err="1"/>
            <a:t>וכו</a:t>
          </a:r>
          <a:r>
            <a:rPr lang="he-IL" sz="1500" dirty="0"/>
            <a:t>׳. </a:t>
          </a:r>
        </a:p>
        <a:p>
          <a:pPr rtl="1"/>
          <a:r>
            <a:rPr lang="he-IL" sz="300" dirty="0"/>
            <a:t>וכן אתה מוצא שאין כתוב בעצרת אלא שמחה אחת </a:t>
          </a:r>
          <a:r>
            <a:rPr lang="he-IL" sz="300" dirty="0" err="1"/>
            <a:t>וכו</a:t>
          </a:r>
          <a:r>
            <a:rPr lang="he-IL" sz="300" dirty="0"/>
            <a:t>׳, ולמה כתוב בה שמחה אחת? מפני שהתבואה נכנסת בפנים, ומה טעם אין כתוב שם שתי שמחות? לפי שפירות האילן נידונים״ (ילקוט ויקרא </a:t>
          </a:r>
          <a:r>
            <a:rPr lang="he-IL" sz="300" dirty="0" err="1"/>
            <a:t>תרנד</a:t>
          </a:r>
          <a:r>
            <a:rPr lang="he-IL" sz="300" dirty="0"/>
            <a:t>). </a:t>
          </a:r>
          <a:r>
            <a:rPr lang="he-IL" sz="1500" dirty="0"/>
            <a:t>ולכאורה לא מובנים לנו דברי חז״ל, כי הרי אנו מדברים בשמחת החג שהיא רוחנית, ולמה קשרו אותם עם </a:t>
          </a:r>
          <a:r>
            <a:rPr lang="he-IL" sz="1500" dirty="0" err="1"/>
            <a:t>עניגים</a:t>
          </a:r>
          <a:r>
            <a:rPr lang="he-IL" sz="1500" dirty="0"/>
            <a:t> גשמיים?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custLinFactNeighborX="888">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כְּלוֹמַר: עַל אָדָם זָקֵן מֻטֶּלֶת עֲבוֹדָה מְיֻחֶדֶת לִמְצֹא הֲנָאָה מֵחַיָּיו, </a:t>
          </a:r>
          <a:r>
            <a:rPr lang="he-IL" sz="1800" kern="1200" dirty="0" err="1"/>
            <a:t>אֲפִלּו</a:t>
          </a:r>
          <a:r>
            <a:rPr lang="he-IL" sz="1800" kern="1200" dirty="0"/>
            <a:t>ּ מֵאוֹר הַשֶּׁמֶשׁ הַזּוֹרַחַת בַּחוּץ. בַּגִּיל הַצָּעִיר הוּא נֶהֱנָה מֵחַיָּיו גַּם מֵאֹכֶל וּשְׁתִיָּה, אֲבָל בְּגִיל הַזְּקֵנָה, שֶׁחוּשׁ הַטַּעַם וְהַתֵּאָבוֹן כְּבָר לֹא מָה שֶׁהָיוּ - שֶׁיִּשְׁתַּדֵּל לֵהָנוֹת גַּם מֵהֲנָאוֹת פָּעוֹטוֹת, כְּמוֹ הָאוֹר בַּחוּץ.</a:t>
          </a:r>
        </a:p>
        <a:p>
          <a:pPr marL="0" lvl="0" algn="ctr" defTabSz="933450" rtl="1">
            <a:lnSpc>
              <a:spcPct val="90000"/>
            </a:lnSpc>
            <a:spcBef>
              <a:spcPct val="0"/>
            </a:spcBef>
            <a:spcAft>
              <a:spcPct val="35000"/>
            </a:spcAft>
            <a:buNone/>
          </a:pPr>
          <a:endParaRPr lang="he-IL" sz="18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שַׁעֲרֵי תְּשׁוּבָה לְרַבֵּנוּ יוֹנָה: "וּמָתוֹק הָאוֹר וְטוֹב </a:t>
          </a:r>
          <a:r>
            <a:rPr lang="he-IL" sz="1800" kern="1200" dirty="0" err="1"/>
            <a:t>לַעֵינַיִם</a:t>
          </a:r>
          <a:r>
            <a:rPr lang="he-IL" sz="1800" kern="1200" dirty="0"/>
            <a:t> לִרְאוֹת אֶת הַשָּׁמֶשׁ", פֵּרוּשׁ: חָזַר לְדַבֵּר עַל יְמֵי הַזְּקֵנָה שֶׁהִמְשִׁיל אוֹתָם לָעֶרֶב, וּמִפְּנֵי כִּי הַזָּקֵן לֹא יִטְעַם אֶת אֲשֶׁר יֹאכַל וְאֶת אֲשֶׁר יִשְׁתֶּה כְּדִבְרֵי בַּרְזִלַּי הַגִּלְעָדִי (שְׁמוּאֵל ב, </a:t>
          </a:r>
          <a:r>
            <a:rPr lang="he-IL" sz="1800" kern="1200" dirty="0" err="1"/>
            <a:t>יט</a:t>
          </a:r>
          <a:r>
            <a:rPr lang="he-IL" sz="1800" kern="1200" dirty="0"/>
            <a:t> - לוֹ): אָמַר כִּי יֵשׁ לוֹ לַזָּקֵן לֵהָנוֹת בִּמְאוֹר הַשֶּׁמֶשׁ, וְאַל תִּקְצַר נַפְשׁוֹ עָלָיו, כִּי קֹצֶר הַנֶּפֶשׁ מוֹנֵעַ מִמְּלֶאכֶת שָׁמַיִם.</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אָדָם אֵינוֹ יָכוֹל לְהַגִּיעַ לַהֲנָאָה מִתְּפִלָּה לְלֹא שֶׁרִגְשׁוֹתָיו פּוֹעֲמִים בּוֹ. רַק אִם הוּא קָם בַּבֹּקֶר וְנֶהֱנֶה מִזְּרִיחַת הַשֶּׁמֶשׁ וְצִיּוּץ </a:t>
          </a:r>
          <a:r>
            <a:rPr lang="he-IL" sz="1800" kern="1200" dirty="0" err="1"/>
            <a:t>הַצִּפּוֹרִים</a:t>
          </a:r>
          <a:r>
            <a:rPr lang="he-IL" sz="1800" kern="1200" dirty="0"/>
            <a:t>, הוּא יָכוֹל לְשַׁבֵּחַ אֶת ה' בִּפְסוּקֵי </a:t>
          </a:r>
          <a:r>
            <a:rPr lang="he-IL" sz="1800" kern="1200" dirty="0" err="1"/>
            <a:t>דִּזְמָרָה</a:t>
          </a:r>
          <a:r>
            <a:rPr lang="he-IL" sz="1800" kern="1200" dirty="0"/>
            <a:t> וְלוֹמַר בַּהֲנָאָה "הַלְלוּהוּ שֶׁמֶשׁ וְיָרֵחַ". </a:t>
          </a:r>
        </a:p>
        <a:p>
          <a:pPr marL="0" lvl="0" indent="0" algn="ctr" defTabSz="800100" rtl="1">
            <a:lnSpc>
              <a:spcPct val="90000"/>
            </a:lnSpc>
            <a:spcBef>
              <a:spcPct val="0"/>
            </a:spcBef>
            <a:spcAft>
              <a:spcPct val="35000"/>
            </a:spcAft>
            <a:buNone/>
          </a:pPr>
          <a:r>
            <a:rPr lang="he-IL" sz="1800" kern="1200" dirty="0"/>
            <a:t>רַק אִם </a:t>
          </a:r>
          <a:r>
            <a:rPr lang="he-IL" sz="1800" kern="1200" dirty="0" err="1"/>
            <a:t>אִשָּׁה</a:t>
          </a:r>
          <a:r>
            <a:rPr lang="he-IL" sz="1800" kern="1200" dirty="0"/>
            <a:t> נֶהֱנֵית מִכָּךְ שֶׁיֵּשׁ לָהּ יְלָדִים, וְהִיא אוֹהֶבֶת אוֹתָם וּשְׂמֵחָה בָּהֶם אוֹ אָז הִיא מְסֻגֶּלֶת לְטַפֵּל בָּהֶם מִתּוֹךְ שִׂמְחָה וְהוֹדָאָה לַה' שֶׁנָּתַן לָהּ תַּפְקִיד כֹּה חָשׁוּב.</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וְלָמָּה זֶה כֹּה חָשׁוּב? מַדּוּעַ לֹא עָדִיף לִסְבֹּל קְצָת יוֹתֵר </a:t>
          </a:r>
          <a:r>
            <a:rPr lang="he-IL" sz="1800" kern="1200" dirty="0" err="1"/>
            <a:t>וּלְהַרְוִיח</a:t>
          </a:r>
          <a:r>
            <a:rPr lang="he-IL" sz="1800" kern="1200" dirty="0"/>
            <a:t>ַ כַּפָּרַת עֲווֹנוֹת? לָמָּה חָשׁוּב לִמְצֹא הֲנָאוֹת? הוּא מְבָאֵר מִיָּד: "וְאַל תְּקַצֵּר נַפְשׁוֹ עָלָיו, כִּי קֹצֶר הַנֶּפֶשׁ מוֹנֵעַ אֶת הָאָדָם מִמְּלֶאכֶת שָׁמַיִם". "קֹצֶר נֶפֶשׁ" אֵין פֵּרוּשׁוֹ "עַצְבָּנוּת" אֶלָּא קֹצֶר הָרָצוֹן.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err="1"/>
            <a:t>דְּהַיְנו</a:t>
          </a:r>
          <a:r>
            <a:rPr lang="he-IL" sz="1800" kern="1200" dirty="0"/>
            <a:t>ּ - חֹסֶר רָצוֹן וְטַעַם </a:t>
          </a:r>
          <a:r>
            <a:rPr lang="he-IL" sz="1800" kern="1200" dirty="0" err="1"/>
            <a:t>בַּחֲוָיוֹת</a:t>
          </a:r>
          <a:r>
            <a:rPr lang="he-IL" sz="1800" kern="1200" dirty="0"/>
            <a:t>. אָדָם שֶׁאֵינוֹ חַי וּמַרְגִּישׁ, אֵינוֹ נֶהֱנֶה וְאֵינוֹ חוֹוֶה </a:t>
          </a:r>
          <a:r>
            <a:rPr lang="he-IL" sz="1800" kern="1200" dirty="0" err="1"/>
            <a:t>חֲוָיוֹת</a:t>
          </a:r>
          <a:r>
            <a:rPr lang="he-IL" sz="1800" kern="1200" dirty="0"/>
            <a:t> - לֹא מְסֻגָּל לַעֲבֹד אֶת ה'.</a:t>
          </a:r>
        </a:p>
      </dsp:txBody>
      <dsp:txXfrm>
        <a:off x="5422106" y="2609670"/>
        <a:ext cx="4954852" cy="23400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וְהַכְּסִיל מִתְכַּוֵּן בְּתַעֲנוּגִים לְמַלֹּאות </a:t>
          </a:r>
          <a:r>
            <a:rPr lang="he-IL" sz="2200" kern="1200" dirty="0" err="1"/>
            <a:t>תַּאֲוָתו</a:t>
          </a:r>
          <a:r>
            <a:rPr lang="he-IL" sz="2200" kern="1200" dirty="0"/>
            <a:t>ֹ, וְגַם נִמְשַׁךְ בָּהֶם אַחֲרֵי הַחֹמֶר, וְיִתְרַחֵק בָּהֶם מִדַּרְכֵי הַנֶּפֶשׁ הַחָכְמָה, כַּאֲשֶׁר כָּתוּב: "וְיִשְׁמַן </a:t>
          </a:r>
          <a:r>
            <a:rPr lang="he-IL" sz="2200" kern="1200" dirty="0" err="1"/>
            <a:t>יִשּׁוּרָן</a:t>
          </a:r>
          <a:r>
            <a:rPr lang="he-IL" sz="2200" kern="1200" dirty="0"/>
            <a:t> וְיִבְעַט" (דְּבָרִים לֵב, טוּ), וְכָתוּב: "פָּן תֹּאכַל וְשִׁבְעַת" "וְרָם לְבָבֶךָ וְשָׁכַחְתָּ" (שָׁם ח, </a:t>
          </a:r>
          <a:r>
            <a:rPr lang="he-IL" sz="2200" kern="1200" dirty="0" err="1"/>
            <a:t>יב</a:t>
          </a:r>
          <a:r>
            <a:rPr lang="he-IL" sz="2200" kern="1200" dirty="0"/>
            <a:t> - יָד), וְנִמְשָׁל הַכְּסִיל בְּתַעֲנוּגִים כִּבְהֵמוֹת נִדְמֶה, כִּי גַּם נֶפֶשׁ הַבְּהֵמָה אוֹכֶלֶת וְשׁוֹתָה.</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רַבֵּנוּ יוֹנָה: הַתַּעֲנוּגִים נִתְּנוּ לָאָדָם לְקַיֵּם גּוּפוֹ, וּלְהַנְהִיג בְּרִיאוּתוֹ וּלְהַרְחִיב דַּעְתּוֹ, כִּי הַמַּחְשָׁבָה וְלִמּוּד הַחָכְמָה </a:t>
          </a:r>
          <a:r>
            <a:rPr lang="he-IL" sz="2200" kern="1200" dirty="0" err="1"/>
            <a:t>צְרִיכִין</a:t>
          </a:r>
          <a:r>
            <a:rPr lang="he-IL" sz="2200" kern="1200" dirty="0"/>
            <a:t> הַרְחָבַת הַדַּעַת, וְאָמְרוּ זַ"ל גַּם אֵלֶּה לַחֲכָמִים: דִּירָה נָאָה וְאִשָּׁה נָאָה וְכֵלִים נָאִים, כִּי יַרְחִיבוּ דַּעַת הָאָדָם. וְנָכוֹן וְרָאוּי כִּי תִּהְיֶה זֹאת </a:t>
          </a:r>
          <a:r>
            <a:rPr lang="he-IL" sz="2200" kern="1200" dirty="0" err="1"/>
            <a:t>כַּוָּנַת</a:t>
          </a:r>
          <a:r>
            <a:rPr lang="he-IL" sz="2200" kern="1200" dirty="0"/>
            <a:t> הָאָדָם וּרְצוֹנוֹ מִן הַתַּעֲנוּגִים.</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הנאה בפרופורציה</a:t>
          </a:r>
        </a:p>
        <a:p>
          <a:pPr marL="0" lvl="0" indent="0" algn="ctr" defTabSz="755650" rtl="1">
            <a:lnSpc>
              <a:spcPct val="90000"/>
            </a:lnSpc>
            <a:spcBef>
              <a:spcPct val="0"/>
            </a:spcBef>
            <a:spcAft>
              <a:spcPct val="35000"/>
            </a:spcAft>
            <a:buNone/>
          </a:pPr>
          <a:r>
            <a:rPr lang="he-IL" sz="1700" b="0" i="0" kern="1200" dirty="0"/>
            <a:t>ישנם 13 המידות הבינוניות, והן דרך היושר הבינונית, אחת מהן היא מידה שנקראת זהירות (= יראי חטא) למידה זו שתי קצוות, רב התאווה, והעדר הרגש ההנאה.</a:t>
          </a:r>
          <a:br>
            <a:rPr lang="he-IL" sz="1700" kern="1200" dirty="0"/>
          </a:br>
          <a:br>
            <a:rPr lang="he-IL" sz="1700" kern="1200" dirty="0"/>
          </a:br>
          <a:r>
            <a:rPr lang="he-IL" sz="1600" b="0" i="0" kern="1200" dirty="0"/>
            <a:t>רב התאווה--------------זהירות---------------העדר הרגש הנאה</a:t>
          </a:r>
          <a:br>
            <a:rPr lang="he-IL" sz="1700" kern="1200" dirty="0"/>
          </a:br>
          <a:r>
            <a:rPr lang="he-IL" sz="1700" b="0" i="0" kern="1200" dirty="0"/>
            <a:t>הרמב"ם, שמונה פרקים.</a:t>
          </a:r>
          <a:endParaRPr lang="he-IL" sz="17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מָצָאנוּ מִדְרָשׁ מַפְלִיא </a:t>
          </a:r>
          <a:r>
            <a:rPr lang="he-IL" sz="700" kern="1200" dirty="0"/>
            <a:t>(מִדְרָשׁ רַבָּה רוּת סוֹף פָּרָשָׁה ה) </a:t>
          </a:r>
          <a:r>
            <a:rPr lang="he-IL" sz="1800" kern="1200" dirty="0"/>
            <a:t>עַל הַפָּסוּק "וַיֹּאכַל בֹּעַז </a:t>
          </a:r>
          <a:r>
            <a:rPr lang="he-IL" sz="1800" kern="1200" dirty="0" err="1"/>
            <a:t>וַיֵּשְׁת</a:t>
          </a:r>
          <a:r>
            <a:rPr lang="he-IL" sz="1800" kern="1200" dirty="0"/>
            <a:t>ְּ וַיִּיטַב לִבּוֹ". מְפָרֵשׁ הַמִּדְרָשׁ: "שֶׁאָכַל מִינֵי מְתִיקָה אַחַר הַסְּעוּדָה, שֶׁהִיא מְרַגֶּלֶת לָשׁוֹן לְתוֹרָה". </a:t>
          </a:r>
        </a:p>
        <a:p>
          <a:pPr marL="0" lvl="0" indent="0" algn="ctr" defTabSz="800100" rtl="1">
            <a:lnSpc>
              <a:spcPct val="90000"/>
            </a:lnSpc>
            <a:spcBef>
              <a:spcPct val="0"/>
            </a:spcBef>
            <a:spcAft>
              <a:spcPct val="35000"/>
            </a:spcAft>
            <a:buNone/>
          </a:pPr>
          <a:r>
            <a:rPr lang="he-IL" sz="1800" kern="1200" dirty="0"/>
            <a:t>הַהֲנָאָה מֵהָעוֹלָם הַזֶּה, כְּשֶׁהִיא נַעֲשֵׂית </a:t>
          </a:r>
          <a:r>
            <a:rPr lang="he-IL" sz="1800" kern="1200" dirty="0" err="1"/>
            <a:t>בְּמִדָּה</a:t>
          </a:r>
          <a:r>
            <a:rPr lang="he-IL" sz="1800" kern="1200" dirty="0"/>
            <a:t> הָרְאוּיָה, נוֹתֶנֶת לָאָדָם תְּחוּשָׁה טוֹבָה וּמְסַיַּעַת לוֹ לְפַתֵּחַ אֶת מַחֲשַׁבְתּוֹ. וְגַם זוֹ גְּמָרָא מְפֹרֶשֶׁת (יוֹמָא </a:t>
          </a:r>
          <a:r>
            <a:rPr lang="he-IL" sz="1800" kern="1200" dirty="0" err="1"/>
            <a:t>עו</a:t>
          </a:r>
          <a:r>
            <a:rPr lang="he-IL" sz="1800" kern="1200" dirty="0"/>
            <a:t>) "אָמַר רַבָּא חַמְרָא </a:t>
          </a:r>
          <a:r>
            <a:rPr lang="he-IL" sz="1800" kern="1200" dirty="0" err="1"/>
            <a:t>וְרֵיחָנַיָּא</a:t>
          </a:r>
          <a:r>
            <a:rPr lang="he-IL" sz="1800" kern="1200" dirty="0"/>
            <a:t> פְּקָחִין". כְּלוֹמַר, שְׁתִיַּת יַיִן </a:t>
          </a:r>
          <a:r>
            <a:rPr lang="he-IL" sz="1800" kern="1200" dirty="0" err="1"/>
            <a:t>מוּעֶטֶת</a:t>
          </a:r>
          <a:r>
            <a:rPr lang="he-IL" sz="1800" kern="1200" dirty="0"/>
            <a:t> וַהֲרָחַת רֵיחַ נָעִים </a:t>
          </a:r>
          <a:r>
            <a:rPr lang="he-IL" sz="1800" kern="1200" dirty="0" err="1"/>
            <a:t>סִיְּעו</a:t>
          </a:r>
          <a:r>
            <a:rPr lang="he-IL" sz="1800" kern="1200" dirty="0"/>
            <a:t>ּ לוֹ לִפְתֹּחַ אֶת הָרֹאשׁ.</a:t>
          </a:r>
        </a:p>
      </dsp:txBody>
      <dsp:txXfrm>
        <a:off x="5422106" y="2609670"/>
        <a:ext cx="4954852" cy="23400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 val="91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ולא רק בגן עדן אלא כל העולם מלא </a:t>
          </a:r>
          <a:r>
            <a:rPr lang="he-IL" sz="1600" kern="1200" dirty="0" err="1"/>
            <a:t>תעגוגות</a:t>
          </a:r>
          <a:r>
            <a:rPr lang="he-IL" sz="1600" kern="1200" dirty="0"/>
            <a:t> ומעדנים לאין שיעור, וממינים שונים וגוונים שונים, והכל הרי לא נברא אלא בשביל האדם, כפי שאמרו חז״ל (סנהדרין לח): ״אדם נברא בערב שבת, ומפני מה? כדי שיכנס לסעודה מיד״, כלומר, ״שימצא </a:t>
          </a:r>
          <a:r>
            <a:rPr lang="he-IL" sz="1600" kern="1200" dirty="0" err="1"/>
            <a:t>הכל</a:t>
          </a:r>
          <a:r>
            <a:rPr lang="he-IL" sz="1600" kern="1200" dirty="0"/>
            <a:t> מוכן ויאכל מאשר יחפוץ״ (רש״י שם). ולתענוגים האלה ראויים בני האדם בלבד, כי המלאכים אינם ראויים לתענוגים גשמיים, והקדוש ברוך הוא הטביע במיוחד טבע כזה באדם, משום שרצונו להטיב עם הבריות ולהעניק להם חסד לאין שיעור. </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t>והתענוגים</a:t>
          </a:r>
          <a:r>
            <a:rPr lang="he-IL" sz="1600" kern="1200" dirty="0"/>
            <a:t> העליונים הראויים לאדם אינם מבחינה רוחנית בלבד, כי אם גם מבחינה גשמית. ה׳ ברא את האדם שיהיה שלם בתכלית ולא יחסר לו שום חפץ ושום הישג שבעולם, לרבות כל ההנאות והתענוגים הנראים לגו גשמיים. הרי בגן העדן שה׳ הכניס את האדם, לא חסר שום </a:t>
          </a:r>
          <a:r>
            <a:rPr lang="he-IL" sz="1600" kern="1200" dirty="0" err="1"/>
            <a:t>תעגוג</a:t>
          </a:r>
          <a:r>
            <a:rPr lang="he-IL" sz="1600" kern="1200" dirty="0"/>
            <a:t> מתענוגות העולם, כפי שהכתוב אומר שהצמיח בו ״כל עץ נחמד למראה וטוב למאכל״, ולא עוד אלא שחייב את האדם </a:t>
          </a:r>
          <a:r>
            <a:rPr lang="he-IL" sz="1600" kern="1200" dirty="0" err="1"/>
            <a:t>שיהנה</a:t>
          </a:r>
          <a:r>
            <a:rPr lang="he-IL" sz="1600" kern="1200" dirty="0"/>
            <a:t> מהם </a:t>
          </a:r>
          <a:r>
            <a:rPr lang="he-IL" sz="1600" kern="1200" dirty="0" err="1"/>
            <a:t>וציוה</a:t>
          </a:r>
          <a:r>
            <a:rPr lang="he-IL" sz="1600" kern="1200" dirty="0"/>
            <a:t> לו: ״מכל עץ הגן אכול תאכל״ (בראשית ב). וכן אמרו חז״ל: ״אדם הראשון </a:t>
          </a:r>
          <a:r>
            <a:rPr lang="he-IL" sz="1600" kern="1200" dirty="0" err="1"/>
            <a:t>מיסב</a:t>
          </a:r>
          <a:r>
            <a:rPr lang="he-IL" sz="1600" kern="1200" dirty="0"/>
            <a:t> בגן עדן היה והיו מלאכי השרת </a:t>
          </a:r>
          <a:r>
            <a:rPr lang="he-IL" sz="1600" kern="1200" dirty="0" err="1"/>
            <a:t>צולין</a:t>
          </a:r>
          <a:r>
            <a:rPr lang="he-IL" sz="1600" kern="1200" dirty="0"/>
            <a:t> לו בשר </a:t>
          </a:r>
          <a:r>
            <a:rPr lang="he-IL" sz="1600" kern="1200" dirty="0" err="1"/>
            <a:t>ומסננין</a:t>
          </a:r>
          <a:r>
            <a:rPr lang="he-IL" sz="1600" kern="1200" dirty="0"/>
            <a:t> לו יין״ (סנהדרין גט:).</a:t>
          </a:r>
        </a:p>
      </dsp:txBody>
      <dsp:txXfrm>
        <a:off x="5422106" y="1604"/>
        <a:ext cx="4954852" cy="2279453"/>
      </dsp:txXfrm>
    </dsp:sp>
    <dsp:sp modelId="{1048BA7F-2ABC-40B2-9CB1-BF1C300165B8}">
      <dsp:nvSpPr>
        <dsp:cNvPr id="0" name=""/>
        <dsp:cNvSpPr/>
      </dsp:nvSpPr>
      <dsp:spPr>
        <a:xfrm>
          <a:off x="167822"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אלא כאמור, ברא הקדוש ברוך הוא את האדם לא לשם </a:t>
          </a:r>
          <a:r>
            <a:rPr lang="he-IL" sz="1600" kern="1200" dirty="0" err="1"/>
            <a:t>תעגוגים</a:t>
          </a:r>
          <a:r>
            <a:rPr lang="he-IL" sz="1600" kern="1200" dirty="0"/>
            <a:t> רוחניים בלבד כי אם גם לשם תענוגים גשמיים, ולא רק משום זה שאם יחסרו לו התענוגים הגשמיים יופרעו גם תענוגיו הרוחניים, אלא משום שהקדוש ברוך הוא רוצה בהנאת האדם השלמה ושמחתו השלמה שתכלול את כל רגשותיו וחושיו ללא כל שיור. </a:t>
          </a:r>
          <a:r>
            <a:rPr lang="he-IL" sz="1600" kern="1200" dirty="0" err="1"/>
            <a:t>ומכיון</a:t>
          </a:r>
          <a:r>
            <a:rPr lang="he-IL" sz="1600" kern="1200" dirty="0"/>
            <a:t> שבחג הפסח עדיין הוא שרוי בספק על מצב תבואות השנה ואינו בטוח בתענוגותיו הגשמיים, אין לצוות אותו על מצוות שמחה. אם היא אינה כוללת גם שמחה גשמית אין זו השמחה שרוצה </a:t>
          </a:r>
          <a:r>
            <a:rPr lang="he-IL" sz="1600" kern="1200" dirty="0" err="1"/>
            <a:t>הקב׳יה</a:t>
          </a:r>
          <a:r>
            <a:rPr lang="he-IL" sz="1600" kern="1200" dirty="0"/>
            <a:t>.</a:t>
          </a:r>
        </a:p>
      </dsp:txBody>
      <dsp:txXfrm>
        <a:off x="167822"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1" kern="1200" dirty="0"/>
            <a:t>חז״ל</a:t>
          </a:r>
          <a:r>
            <a:rPr lang="he-IL" sz="1500" kern="1200" dirty="0"/>
            <a:t> אומרים: ״אתה מוצא שלש שמחות. כתיב בחג: ׳ושמחת בחגך׳; ׳והיית אך שמח׳; ׳ושמחתם לפני ה׳ </a:t>
          </a:r>
          <a:r>
            <a:rPr lang="he-IL" sz="1500" kern="1200" dirty="0" err="1"/>
            <a:t>אלהיכם</a:t>
          </a:r>
          <a:r>
            <a:rPr lang="he-IL" sz="1500" kern="1200" dirty="0"/>
            <a:t> שבעת ימים׳. אבל בפסח אין אתה מוצא שכתוב בו אפילו שמחה אחת. למה? אתה מוצא שבפסח התבואה נידונת ואין אתה יודע אם עושה השנה תבואה אם אינה עושה, ולפיכך אין כתוב שם שמחה </a:t>
          </a:r>
          <a:r>
            <a:rPr lang="he-IL" sz="1500" kern="1200" dirty="0" err="1"/>
            <a:t>וכו</a:t>
          </a:r>
          <a:r>
            <a:rPr lang="he-IL" sz="1500" kern="1200" dirty="0"/>
            <a:t>׳. </a:t>
          </a:r>
        </a:p>
        <a:p>
          <a:pPr marL="0" lvl="0" indent="0" algn="ctr" defTabSz="666750" rtl="1">
            <a:lnSpc>
              <a:spcPct val="90000"/>
            </a:lnSpc>
            <a:spcBef>
              <a:spcPct val="0"/>
            </a:spcBef>
            <a:spcAft>
              <a:spcPct val="35000"/>
            </a:spcAft>
            <a:buNone/>
          </a:pPr>
          <a:r>
            <a:rPr lang="he-IL" sz="300" kern="1200" dirty="0"/>
            <a:t>וכן אתה מוצא שאין כתוב בעצרת אלא שמחה אחת </a:t>
          </a:r>
          <a:r>
            <a:rPr lang="he-IL" sz="300" kern="1200" dirty="0" err="1"/>
            <a:t>וכו</a:t>
          </a:r>
          <a:r>
            <a:rPr lang="he-IL" sz="300" kern="1200" dirty="0"/>
            <a:t>׳, ולמה כתוב בה שמחה אחת? מפני שהתבואה נכנסת בפנים, ומה טעם אין כתוב שם שתי שמחות? לפי שפירות האילן נידונים״ (ילקוט ויקרא </a:t>
          </a:r>
          <a:r>
            <a:rPr lang="he-IL" sz="300" kern="1200" dirty="0" err="1"/>
            <a:t>תרנד</a:t>
          </a:r>
          <a:r>
            <a:rPr lang="he-IL" sz="300" kern="1200" dirty="0"/>
            <a:t>). </a:t>
          </a:r>
          <a:r>
            <a:rPr lang="he-IL" sz="1500" kern="1200" dirty="0"/>
            <a:t>ולכאורה לא מובנים לנו דברי חז״ל, כי הרי אנו מדברים בשמחת החג שהיא רוחנית, ולמה קשרו אותם עם </a:t>
          </a:r>
          <a:r>
            <a:rPr lang="he-IL" sz="1500" kern="1200" dirty="0" err="1"/>
            <a:t>עניגים</a:t>
          </a:r>
          <a:r>
            <a:rPr lang="he-IL" sz="1500" kern="1200" dirty="0"/>
            <a:t> גשמיים? </a:t>
          </a:r>
        </a:p>
      </dsp:txBody>
      <dsp:txXfrm>
        <a:off x="5422106" y="2609670"/>
        <a:ext cx="4954852" cy="234000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2974F02-8CEE-E939-4A84-E9E4FB3745EB}"/>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946A9EE-3F15-2E18-44C0-A0B9AAC2EE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EC03A792-1705-1B28-2DC4-7A3180E56A13}"/>
              </a:ext>
            </a:extLst>
          </p:cNvPr>
          <p:cNvSpPr>
            <a:spLocks noGrp="1"/>
          </p:cNvSpPr>
          <p:nvPr>
            <p:ph type="dt" sz="half" idx="10"/>
          </p:nvPr>
        </p:nvSpPr>
        <p:spPr/>
        <p:txBody>
          <a:bodyPr/>
          <a:lstStyle/>
          <a:p>
            <a:fld id="{57317387-77AC-480A-A033-C4CE83505E3E}" type="datetimeFigureOut">
              <a:rPr lang="he-IL" smtClean="0"/>
              <a:t>י"ד/שבט/תשפ"ד</a:t>
            </a:fld>
            <a:endParaRPr lang="he-IL"/>
          </a:p>
        </p:txBody>
      </p:sp>
      <p:sp>
        <p:nvSpPr>
          <p:cNvPr id="5" name="מציין מיקום של כותרת תחתונה 4">
            <a:extLst>
              <a:ext uri="{FF2B5EF4-FFF2-40B4-BE49-F238E27FC236}">
                <a16:creationId xmlns:a16="http://schemas.microsoft.com/office/drawing/2014/main" id="{7224CF68-C8DB-BCEB-D206-5E479A79814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EDBE21F-FDE2-EBCD-560B-C25A266E3AB9}"/>
              </a:ext>
            </a:extLst>
          </p:cNvPr>
          <p:cNvSpPr>
            <a:spLocks noGrp="1"/>
          </p:cNvSpPr>
          <p:nvPr>
            <p:ph type="sldNum" sz="quarter" idx="12"/>
          </p:nvPr>
        </p:nvSpPr>
        <p:spPr/>
        <p:txBody>
          <a:bodyPr/>
          <a:lstStyle/>
          <a:p>
            <a:fld id="{079494BE-8E78-4F23-B97A-78D2FA2CBFBD}" type="slidenum">
              <a:rPr lang="he-IL" smtClean="0"/>
              <a:t>‹#›</a:t>
            </a:fld>
            <a:endParaRPr lang="he-IL"/>
          </a:p>
        </p:txBody>
      </p:sp>
    </p:spTree>
    <p:extLst>
      <p:ext uri="{BB962C8B-B14F-4D97-AF65-F5344CB8AC3E}">
        <p14:creationId xmlns:p14="http://schemas.microsoft.com/office/powerpoint/2010/main" val="2447141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D44D16-5663-2908-4336-DA8E6CBA76A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1F626C3-784D-0DF6-7456-A617EF1E411B}"/>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F3ED363-EDC7-BDBD-B05E-1149F4C40CCC}"/>
              </a:ext>
            </a:extLst>
          </p:cNvPr>
          <p:cNvSpPr>
            <a:spLocks noGrp="1"/>
          </p:cNvSpPr>
          <p:nvPr>
            <p:ph type="dt" sz="half" idx="10"/>
          </p:nvPr>
        </p:nvSpPr>
        <p:spPr/>
        <p:txBody>
          <a:bodyPr/>
          <a:lstStyle/>
          <a:p>
            <a:fld id="{57317387-77AC-480A-A033-C4CE83505E3E}" type="datetimeFigureOut">
              <a:rPr lang="he-IL" smtClean="0"/>
              <a:t>י"ד/שבט/תשפ"ד</a:t>
            </a:fld>
            <a:endParaRPr lang="he-IL"/>
          </a:p>
        </p:txBody>
      </p:sp>
      <p:sp>
        <p:nvSpPr>
          <p:cNvPr id="5" name="מציין מיקום של כותרת תחתונה 4">
            <a:extLst>
              <a:ext uri="{FF2B5EF4-FFF2-40B4-BE49-F238E27FC236}">
                <a16:creationId xmlns:a16="http://schemas.microsoft.com/office/drawing/2014/main" id="{1F8C1E08-E25D-40EE-9C41-42DCAD6AE39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69C3226-0058-772F-C45B-C257A4AD6D6E}"/>
              </a:ext>
            </a:extLst>
          </p:cNvPr>
          <p:cNvSpPr>
            <a:spLocks noGrp="1"/>
          </p:cNvSpPr>
          <p:nvPr>
            <p:ph type="sldNum" sz="quarter" idx="12"/>
          </p:nvPr>
        </p:nvSpPr>
        <p:spPr/>
        <p:txBody>
          <a:bodyPr/>
          <a:lstStyle/>
          <a:p>
            <a:fld id="{079494BE-8E78-4F23-B97A-78D2FA2CBFBD}" type="slidenum">
              <a:rPr lang="he-IL" smtClean="0"/>
              <a:t>‹#›</a:t>
            </a:fld>
            <a:endParaRPr lang="he-IL"/>
          </a:p>
        </p:txBody>
      </p:sp>
    </p:spTree>
    <p:extLst>
      <p:ext uri="{BB962C8B-B14F-4D97-AF65-F5344CB8AC3E}">
        <p14:creationId xmlns:p14="http://schemas.microsoft.com/office/powerpoint/2010/main" val="3019082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CBC778-4477-EFA1-51C2-C6337724B1AC}"/>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2D56F7E-2AEC-E103-421B-41AA066ECA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0C46C65C-1D54-73CC-52DC-CFA27DE77DA7}"/>
              </a:ext>
            </a:extLst>
          </p:cNvPr>
          <p:cNvSpPr>
            <a:spLocks noGrp="1"/>
          </p:cNvSpPr>
          <p:nvPr>
            <p:ph type="dt" sz="half" idx="10"/>
          </p:nvPr>
        </p:nvSpPr>
        <p:spPr/>
        <p:txBody>
          <a:bodyPr/>
          <a:lstStyle/>
          <a:p>
            <a:fld id="{57317387-77AC-480A-A033-C4CE83505E3E}" type="datetimeFigureOut">
              <a:rPr lang="he-IL" smtClean="0"/>
              <a:t>י"ד/שבט/תשפ"ד</a:t>
            </a:fld>
            <a:endParaRPr lang="he-IL"/>
          </a:p>
        </p:txBody>
      </p:sp>
      <p:sp>
        <p:nvSpPr>
          <p:cNvPr id="5" name="מציין מיקום של כותרת תחתונה 4">
            <a:extLst>
              <a:ext uri="{FF2B5EF4-FFF2-40B4-BE49-F238E27FC236}">
                <a16:creationId xmlns:a16="http://schemas.microsoft.com/office/drawing/2014/main" id="{05986679-DD02-B111-5CA2-CCEA5F573F2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CFB34B4-7585-F96B-A91B-C9D0B379F2D5}"/>
              </a:ext>
            </a:extLst>
          </p:cNvPr>
          <p:cNvSpPr>
            <a:spLocks noGrp="1"/>
          </p:cNvSpPr>
          <p:nvPr>
            <p:ph type="sldNum" sz="quarter" idx="12"/>
          </p:nvPr>
        </p:nvSpPr>
        <p:spPr/>
        <p:txBody>
          <a:bodyPr/>
          <a:lstStyle/>
          <a:p>
            <a:fld id="{079494BE-8E78-4F23-B97A-78D2FA2CBFBD}" type="slidenum">
              <a:rPr lang="he-IL" smtClean="0"/>
              <a:t>‹#›</a:t>
            </a:fld>
            <a:endParaRPr lang="he-IL"/>
          </a:p>
        </p:txBody>
      </p:sp>
    </p:spTree>
    <p:extLst>
      <p:ext uri="{BB962C8B-B14F-4D97-AF65-F5344CB8AC3E}">
        <p14:creationId xmlns:p14="http://schemas.microsoft.com/office/powerpoint/2010/main" val="2040501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BFA82A-7DA3-AC7E-6895-56A65270184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8AB4519-2962-9252-7CA8-61A33D2F1C53}"/>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1659FDAF-D2EC-5588-B526-37B5B34693C6}"/>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A14AD344-9FAF-19F1-B89A-15ADB807C634}"/>
              </a:ext>
            </a:extLst>
          </p:cNvPr>
          <p:cNvSpPr>
            <a:spLocks noGrp="1"/>
          </p:cNvSpPr>
          <p:nvPr>
            <p:ph type="dt" sz="half" idx="10"/>
          </p:nvPr>
        </p:nvSpPr>
        <p:spPr/>
        <p:txBody>
          <a:bodyPr/>
          <a:lstStyle/>
          <a:p>
            <a:fld id="{57317387-77AC-480A-A033-C4CE83505E3E}" type="datetimeFigureOut">
              <a:rPr lang="he-IL" smtClean="0"/>
              <a:t>י"ד/שבט/תשפ"ד</a:t>
            </a:fld>
            <a:endParaRPr lang="he-IL"/>
          </a:p>
        </p:txBody>
      </p:sp>
      <p:sp>
        <p:nvSpPr>
          <p:cNvPr id="6" name="מציין מיקום של כותרת תחתונה 5">
            <a:extLst>
              <a:ext uri="{FF2B5EF4-FFF2-40B4-BE49-F238E27FC236}">
                <a16:creationId xmlns:a16="http://schemas.microsoft.com/office/drawing/2014/main" id="{F2E85E24-9B30-4E27-617F-EE0F680CA90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76EA1B-FA1B-B61B-7EDC-0C21A47F461A}"/>
              </a:ext>
            </a:extLst>
          </p:cNvPr>
          <p:cNvSpPr>
            <a:spLocks noGrp="1"/>
          </p:cNvSpPr>
          <p:nvPr>
            <p:ph type="sldNum" sz="quarter" idx="12"/>
          </p:nvPr>
        </p:nvSpPr>
        <p:spPr/>
        <p:txBody>
          <a:bodyPr/>
          <a:lstStyle/>
          <a:p>
            <a:fld id="{079494BE-8E78-4F23-B97A-78D2FA2CBFBD}" type="slidenum">
              <a:rPr lang="he-IL" smtClean="0"/>
              <a:t>‹#›</a:t>
            </a:fld>
            <a:endParaRPr lang="he-IL"/>
          </a:p>
        </p:txBody>
      </p:sp>
    </p:spTree>
    <p:extLst>
      <p:ext uri="{BB962C8B-B14F-4D97-AF65-F5344CB8AC3E}">
        <p14:creationId xmlns:p14="http://schemas.microsoft.com/office/powerpoint/2010/main" val="3648042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E0719B-EE31-6DBA-0E90-5A6227620F1A}"/>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5303CA3-8C8C-88A9-DE79-DE2A785F3C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128B2774-D7E6-3D6F-201B-CD57879282DE}"/>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BFFA81B3-39CD-C704-D0A9-54C2292556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12F2484E-B9C3-19FD-683D-93EC22421CFD}"/>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414F9E51-3714-9EFB-3035-B3D3DA9E3D04}"/>
              </a:ext>
            </a:extLst>
          </p:cNvPr>
          <p:cNvSpPr>
            <a:spLocks noGrp="1"/>
          </p:cNvSpPr>
          <p:nvPr>
            <p:ph type="dt" sz="half" idx="10"/>
          </p:nvPr>
        </p:nvSpPr>
        <p:spPr/>
        <p:txBody>
          <a:bodyPr/>
          <a:lstStyle/>
          <a:p>
            <a:fld id="{57317387-77AC-480A-A033-C4CE83505E3E}" type="datetimeFigureOut">
              <a:rPr lang="he-IL" smtClean="0"/>
              <a:t>י"ד/שבט/תשפ"ד</a:t>
            </a:fld>
            <a:endParaRPr lang="he-IL"/>
          </a:p>
        </p:txBody>
      </p:sp>
      <p:sp>
        <p:nvSpPr>
          <p:cNvPr id="8" name="מציין מיקום של כותרת תחתונה 7">
            <a:extLst>
              <a:ext uri="{FF2B5EF4-FFF2-40B4-BE49-F238E27FC236}">
                <a16:creationId xmlns:a16="http://schemas.microsoft.com/office/drawing/2014/main" id="{465531BA-E665-13A4-465C-B7C18EC73818}"/>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A3D9E279-116B-38A6-B15B-F500166D1CFC}"/>
              </a:ext>
            </a:extLst>
          </p:cNvPr>
          <p:cNvSpPr>
            <a:spLocks noGrp="1"/>
          </p:cNvSpPr>
          <p:nvPr>
            <p:ph type="sldNum" sz="quarter" idx="12"/>
          </p:nvPr>
        </p:nvSpPr>
        <p:spPr/>
        <p:txBody>
          <a:bodyPr/>
          <a:lstStyle/>
          <a:p>
            <a:fld id="{079494BE-8E78-4F23-B97A-78D2FA2CBFBD}" type="slidenum">
              <a:rPr lang="he-IL" smtClean="0"/>
              <a:t>‹#›</a:t>
            </a:fld>
            <a:endParaRPr lang="he-IL"/>
          </a:p>
        </p:txBody>
      </p:sp>
    </p:spTree>
    <p:extLst>
      <p:ext uri="{BB962C8B-B14F-4D97-AF65-F5344CB8AC3E}">
        <p14:creationId xmlns:p14="http://schemas.microsoft.com/office/powerpoint/2010/main" val="507732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200E368-6081-6DF8-29E0-6893B2A7983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A3F69863-86AB-3444-DEBD-AA07954D0C95}"/>
              </a:ext>
            </a:extLst>
          </p:cNvPr>
          <p:cNvSpPr>
            <a:spLocks noGrp="1"/>
          </p:cNvSpPr>
          <p:nvPr>
            <p:ph type="dt" sz="half" idx="10"/>
          </p:nvPr>
        </p:nvSpPr>
        <p:spPr/>
        <p:txBody>
          <a:bodyPr/>
          <a:lstStyle/>
          <a:p>
            <a:fld id="{57317387-77AC-480A-A033-C4CE83505E3E}" type="datetimeFigureOut">
              <a:rPr lang="he-IL" smtClean="0"/>
              <a:t>י"ד/שבט/תשפ"ד</a:t>
            </a:fld>
            <a:endParaRPr lang="he-IL"/>
          </a:p>
        </p:txBody>
      </p:sp>
      <p:sp>
        <p:nvSpPr>
          <p:cNvPr id="4" name="מציין מיקום של כותרת תחתונה 3">
            <a:extLst>
              <a:ext uri="{FF2B5EF4-FFF2-40B4-BE49-F238E27FC236}">
                <a16:creationId xmlns:a16="http://schemas.microsoft.com/office/drawing/2014/main" id="{4987709B-315E-4018-4A36-C7C82F58FC6C}"/>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DB453D03-778D-9621-5FA0-138CBFC5232A}"/>
              </a:ext>
            </a:extLst>
          </p:cNvPr>
          <p:cNvSpPr>
            <a:spLocks noGrp="1"/>
          </p:cNvSpPr>
          <p:nvPr>
            <p:ph type="sldNum" sz="quarter" idx="12"/>
          </p:nvPr>
        </p:nvSpPr>
        <p:spPr/>
        <p:txBody>
          <a:bodyPr/>
          <a:lstStyle/>
          <a:p>
            <a:fld id="{079494BE-8E78-4F23-B97A-78D2FA2CBFBD}" type="slidenum">
              <a:rPr lang="he-IL" smtClean="0"/>
              <a:t>‹#›</a:t>
            </a:fld>
            <a:endParaRPr lang="he-IL"/>
          </a:p>
        </p:txBody>
      </p:sp>
    </p:spTree>
    <p:extLst>
      <p:ext uri="{BB962C8B-B14F-4D97-AF65-F5344CB8AC3E}">
        <p14:creationId xmlns:p14="http://schemas.microsoft.com/office/powerpoint/2010/main" val="983432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F6F37462-6C4E-304F-AA8B-334AA440D78F}"/>
              </a:ext>
            </a:extLst>
          </p:cNvPr>
          <p:cNvSpPr>
            <a:spLocks noGrp="1"/>
          </p:cNvSpPr>
          <p:nvPr>
            <p:ph type="dt" sz="half" idx="10"/>
          </p:nvPr>
        </p:nvSpPr>
        <p:spPr/>
        <p:txBody>
          <a:bodyPr/>
          <a:lstStyle/>
          <a:p>
            <a:fld id="{57317387-77AC-480A-A033-C4CE83505E3E}" type="datetimeFigureOut">
              <a:rPr lang="he-IL" smtClean="0"/>
              <a:t>י"ד/שבט/תשפ"ד</a:t>
            </a:fld>
            <a:endParaRPr lang="he-IL"/>
          </a:p>
        </p:txBody>
      </p:sp>
      <p:sp>
        <p:nvSpPr>
          <p:cNvPr id="3" name="מציין מיקום של כותרת תחתונה 2">
            <a:extLst>
              <a:ext uri="{FF2B5EF4-FFF2-40B4-BE49-F238E27FC236}">
                <a16:creationId xmlns:a16="http://schemas.microsoft.com/office/drawing/2014/main" id="{3FD79001-CCC7-D001-BDB0-76D575C33516}"/>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F0C1FB2-568F-9D4D-4901-C6DD39320BB5}"/>
              </a:ext>
            </a:extLst>
          </p:cNvPr>
          <p:cNvSpPr>
            <a:spLocks noGrp="1"/>
          </p:cNvSpPr>
          <p:nvPr>
            <p:ph type="sldNum" sz="quarter" idx="12"/>
          </p:nvPr>
        </p:nvSpPr>
        <p:spPr/>
        <p:txBody>
          <a:bodyPr/>
          <a:lstStyle/>
          <a:p>
            <a:fld id="{079494BE-8E78-4F23-B97A-78D2FA2CBFBD}" type="slidenum">
              <a:rPr lang="he-IL" smtClean="0"/>
              <a:t>‹#›</a:t>
            </a:fld>
            <a:endParaRPr lang="he-IL"/>
          </a:p>
        </p:txBody>
      </p:sp>
    </p:spTree>
    <p:extLst>
      <p:ext uri="{BB962C8B-B14F-4D97-AF65-F5344CB8AC3E}">
        <p14:creationId xmlns:p14="http://schemas.microsoft.com/office/powerpoint/2010/main" val="2487891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E2FD037-6C0E-231D-4107-A7AF67A99B2C}"/>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3688132-5E8E-91BF-D23B-B42E4E44E4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A93B71AB-2810-E563-A91B-D29D6DB82F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A1039D71-1720-8934-390C-322704B00E76}"/>
              </a:ext>
            </a:extLst>
          </p:cNvPr>
          <p:cNvSpPr>
            <a:spLocks noGrp="1"/>
          </p:cNvSpPr>
          <p:nvPr>
            <p:ph type="dt" sz="half" idx="10"/>
          </p:nvPr>
        </p:nvSpPr>
        <p:spPr/>
        <p:txBody>
          <a:bodyPr/>
          <a:lstStyle/>
          <a:p>
            <a:fld id="{57317387-77AC-480A-A033-C4CE83505E3E}" type="datetimeFigureOut">
              <a:rPr lang="he-IL" smtClean="0"/>
              <a:t>י"ד/שבט/תשפ"ד</a:t>
            </a:fld>
            <a:endParaRPr lang="he-IL"/>
          </a:p>
        </p:txBody>
      </p:sp>
      <p:sp>
        <p:nvSpPr>
          <p:cNvPr id="6" name="מציין מיקום של כותרת תחתונה 5">
            <a:extLst>
              <a:ext uri="{FF2B5EF4-FFF2-40B4-BE49-F238E27FC236}">
                <a16:creationId xmlns:a16="http://schemas.microsoft.com/office/drawing/2014/main" id="{3A0C601D-C0FF-1635-D9A4-CC9F01ADD5A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2A960AF-CF53-5515-7790-04E50752D81E}"/>
              </a:ext>
            </a:extLst>
          </p:cNvPr>
          <p:cNvSpPr>
            <a:spLocks noGrp="1"/>
          </p:cNvSpPr>
          <p:nvPr>
            <p:ph type="sldNum" sz="quarter" idx="12"/>
          </p:nvPr>
        </p:nvSpPr>
        <p:spPr/>
        <p:txBody>
          <a:bodyPr/>
          <a:lstStyle/>
          <a:p>
            <a:fld id="{079494BE-8E78-4F23-B97A-78D2FA2CBFBD}" type="slidenum">
              <a:rPr lang="he-IL" smtClean="0"/>
              <a:t>‹#›</a:t>
            </a:fld>
            <a:endParaRPr lang="he-IL"/>
          </a:p>
        </p:txBody>
      </p:sp>
    </p:spTree>
    <p:extLst>
      <p:ext uri="{BB962C8B-B14F-4D97-AF65-F5344CB8AC3E}">
        <p14:creationId xmlns:p14="http://schemas.microsoft.com/office/powerpoint/2010/main" val="2454060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4BA59F-7E80-0F2C-2A97-10B947C21B5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565FCD96-BE43-6994-53D0-4BB3848F12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5E530B2E-AAA9-9486-9D37-220D0CC1A7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E5CD483-D673-881E-D623-728737C175E5}"/>
              </a:ext>
            </a:extLst>
          </p:cNvPr>
          <p:cNvSpPr>
            <a:spLocks noGrp="1"/>
          </p:cNvSpPr>
          <p:nvPr>
            <p:ph type="dt" sz="half" idx="10"/>
          </p:nvPr>
        </p:nvSpPr>
        <p:spPr/>
        <p:txBody>
          <a:bodyPr/>
          <a:lstStyle/>
          <a:p>
            <a:fld id="{57317387-77AC-480A-A033-C4CE83505E3E}" type="datetimeFigureOut">
              <a:rPr lang="he-IL" smtClean="0"/>
              <a:t>י"ד/שבט/תשפ"ד</a:t>
            </a:fld>
            <a:endParaRPr lang="he-IL"/>
          </a:p>
        </p:txBody>
      </p:sp>
      <p:sp>
        <p:nvSpPr>
          <p:cNvPr id="6" name="מציין מיקום של כותרת תחתונה 5">
            <a:extLst>
              <a:ext uri="{FF2B5EF4-FFF2-40B4-BE49-F238E27FC236}">
                <a16:creationId xmlns:a16="http://schemas.microsoft.com/office/drawing/2014/main" id="{1DF301EB-8992-5EE3-8075-049AB528EFB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7EC6D8E-B5D3-87C7-0DA9-7797ECA11A1C}"/>
              </a:ext>
            </a:extLst>
          </p:cNvPr>
          <p:cNvSpPr>
            <a:spLocks noGrp="1"/>
          </p:cNvSpPr>
          <p:nvPr>
            <p:ph type="sldNum" sz="quarter" idx="12"/>
          </p:nvPr>
        </p:nvSpPr>
        <p:spPr/>
        <p:txBody>
          <a:bodyPr/>
          <a:lstStyle/>
          <a:p>
            <a:fld id="{079494BE-8E78-4F23-B97A-78D2FA2CBFBD}" type="slidenum">
              <a:rPr lang="he-IL" smtClean="0"/>
              <a:t>‹#›</a:t>
            </a:fld>
            <a:endParaRPr lang="he-IL"/>
          </a:p>
        </p:txBody>
      </p:sp>
    </p:spTree>
    <p:extLst>
      <p:ext uri="{BB962C8B-B14F-4D97-AF65-F5344CB8AC3E}">
        <p14:creationId xmlns:p14="http://schemas.microsoft.com/office/powerpoint/2010/main" val="139594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682C0D-8919-501B-4E92-6C6C60D9B89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BD7EC8E-9012-04DF-8635-1C2FB93686E0}"/>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3934F5-C190-25C2-6AF6-13FC2B164C07}"/>
              </a:ext>
            </a:extLst>
          </p:cNvPr>
          <p:cNvSpPr>
            <a:spLocks noGrp="1"/>
          </p:cNvSpPr>
          <p:nvPr>
            <p:ph type="dt" sz="half" idx="10"/>
          </p:nvPr>
        </p:nvSpPr>
        <p:spPr/>
        <p:txBody>
          <a:bodyPr/>
          <a:lstStyle/>
          <a:p>
            <a:fld id="{57317387-77AC-480A-A033-C4CE83505E3E}" type="datetimeFigureOut">
              <a:rPr lang="he-IL" smtClean="0"/>
              <a:t>י"ד/שבט/תשפ"ד</a:t>
            </a:fld>
            <a:endParaRPr lang="he-IL"/>
          </a:p>
        </p:txBody>
      </p:sp>
      <p:sp>
        <p:nvSpPr>
          <p:cNvPr id="5" name="מציין מיקום של כותרת תחתונה 4">
            <a:extLst>
              <a:ext uri="{FF2B5EF4-FFF2-40B4-BE49-F238E27FC236}">
                <a16:creationId xmlns:a16="http://schemas.microsoft.com/office/drawing/2014/main" id="{6D388096-B91E-B54C-4D9B-483955904BA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E69612D-7DC3-D5AF-4A40-BA92E14B0A6F}"/>
              </a:ext>
            </a:extLst>
          </p:cNvPr>
          <p:cNvSpPr>
            <a:spLocks noGrp="1"/>
          </p:cNvSpPr>
          <p:nvPr>
            <p:ph type="sldNum" sz="quarter" idx="12"/>
          </p:nvPr>
        </p:nvSpPr>
        <p:spPr/>
        <p:txBody>
          <a:bodyPr/>
          <a:lstStyle/>
          <a:p>
            <a:fld id="{079494BE-8E78-4F23-B97A-78D2FA2CBFBD}" type="slidenum">
              <a:rPr lang="he-IL" smtClean="0"/>
              <a:t>‹#›</a:t>
            </a:fld>
            <a:endParaRPr lang="he-IL"/>
          </a:p>
        </p:txBody>
      </p:sp>
    </p:spTree>
    <p:extLst>
      <p:ext uri="{BB962C8B-B14F-4D97-AF65-F5344CB8AC3E}">
        <p14:creationId xmlns:p14="http://schemas.microsoft.com/office/powerpoint/2010/main" val="696831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78E1B8D7-FD70-AEDE-D1C8-2A21BEC16D9A}"/>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83C7BAB-3692-5067-9A33-BD94E4194D9C}"/>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0B85B25-F1B3-9B31-313A-31E25783942B}"/>
              </a:ext>
            </a:extLst>
          </p:cNvPr>
          <p:cNvSpPr>
            <a:spLocks noGrp="1"/>
          </p:cNvSpPr>
          <p:nvPr>
            <p:ph type="dt" sz="half" idx="10"/>
          </p:nvPr>
        </p:nvSpPr>
        <p:spPr/>
        <p:txBody>
          <a:bodyPr/>
          <a:lstStyle/>
          <a:p>
            <a:fld id="{57317387-77AC-480A-A033-C4CE83505E3E}" type="datetimeFigureOut">
              <a:rPr lang="he-IL" smtClean="0"/>
              <a:t>י"ד/שבט/תשפ"ד</a:t>
            </a:fld>
            <a:endParaRPr lang="he-IL"/>
          </a:p>
        </p:txBody>
      </p:sp>
      <p:sp>
        <p:nvSpPr>
          <p:cNvPr id="5" name="מציין מיקום של כותרת תחתונה 4">
            <a:extLst>
              <a:ext uri="{FF2B5EF4-FFF2-40B4-BE49-F238E27FC236}">
                <a16:creationId xmlns:a16="http://schemas.microsoft.com/office/drawing/2014/main" id="{B33FFB69-481B-1825-C272-6A101910F72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41BCD11-05B5-A064-65D0-CB739A519577}"/>
              </a:ext>
            </a:extLst>
          </p:cNvPr>
          <p:cNvSpPr>
            <a:spLocks noGrp="1"/>
          </p:cNvSpPr>
          <p:nvPr>
            <p:ph type="sldNum" sz="quarter" idx="12"/>
          </p:nvPr>
        </p:nvSpPr>
        <p:spPr/>
        <p:txBody>
          <a:bodyPr/>
          <a:lstStyle/>
          <a:p>
            <a:fld id="{079494BE-8E78-4F23-B97A-78D2FA2CBFBD}" type="slidenum">
              <a:rPr lang="he-IL" smtClean="0"/>
              <a:t>‹#›</a:t>
            </a:fld>
            <a:endParaRPr lang="he-IL"/>
          </a:p>
        </p:txBody>
      </p:sp>
    </p:spTree>
    <p:extLst>
      <p:ext uri="{BB962C8B-B14F-4D97-AF65-F5344CB8AC3E}">
        <p14:creationId xmlns:p14="http://schemas.microsoft.com/office/powerpoint/2010/main" val="585627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B4F66486-4AB9-F891-21C5-FCA0928F431D}"/>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449CBDD-8606-F131-CC4F-5D8E56B4471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DA56190-60C3-7C4E-1F4C-DC57A535681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7317387-77AC-480A-A033-C4CE83505E3E}" type="datetimeFigureOut">
              <a:rPr lang="he-IL" smtClean="0"/>
              <a:t>י"ד/שבט/תשפ"ד</a:t>
            </a:fld>
            <a:endParaRPr lang="he-IL"/>
          </a:p>
        </p:txBody>
      </p:sp>
      <p:sp>
        <p:nvSpPr>
          <p:cNvPr id="5" name="מציין מיקום של כותרת תחתונה 4">
            <a:extLst>
              <a:ext uri="{FF2B5EF4-FFF2-40B4-BE49-F238E27FC236}">
                <a16:creationId xmlns:a16="http://schemas.microsoft.com/office/drawing/2014/main" id="{887514BC-CF86-0852-3915-288FDA97A0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C1F2B5E-A880-B40E-DC72-2C509BE89D14}"/>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79494BE-8E78-4F23-B97A-78D2FA2CBFBD}" type="slidenum">
              <a:rPr lang="he-IL" smtClean="0"/>
              <a:t>‹#›</a:t>
            </a:fld>
            <a:endParaRPr lang="he-IL"/>
          </a:p>
        </p:txBody>
      </p:sp>
    </p:spTree>
    <p:extLst>
      <p:ext uri="{BB962C8B-B14F-4D97-AF65-F5344CB8AC3E}">
        <p14:creationId xmlns:p14="http://schemas.microsoft.com/office/powerpoint/2010/main" val="3050763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s://commons.wikimedia.org/wiki/Category:Sunrises_from_Masada" TargetMode="Externa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208E72-A09A-79EE-65FA-19CE8BE914B4}"/>
              </a:ext>
            </a:extLst>
          </p:cNvPr>
          <p:cNvSpPr>
            <a:spLocks noGrp="1"/>
          </p:cNvSpPr>
          <p:nvPr>
            <p:ph type="ctrTitle"/>
          </p:nvPr>
        </p:nvSpPr>
        <p:spPr/>
        <p:txBody>
          <a:bodyPr/>
          <a:lstStyle/>
          <a:p>
            <a:r>
              <a:rPr lang="he-IL" dirty="0"/>
              <a:t>להנות מהחיים</a:t>
            </a:r>
          </a:p>
        </p:txBody>
      </p:sp>
      <p:sp>
        <p:nvSpPr>
          <p:cNvPr id="3" name="כותרת משנה 2">
            <a:extLst>
              <a:ext uri="{FF2B5EF4-FFF2-40B4-BE49-F238E27FC236}">
                <a16:creationId xmlns:a16="http://schemas.microsoft.com/office/drawing/2014/main" id="{09761D68-BB69-52C2-CC86-01A3DF9B94D9}"/>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3827741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alpha val="3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a:blipFill>
            <a:blip r:embed="rId2"/>
            <a:tile tx="0" ty="0" sx="100000" sy="100000" flip="none" algn="tl"/>
          </a:blipFill>
        </p:spPr>
        <p:txBody>
          <a:bodyPr>
            <a:normAutofit fontScale="90000"/>
          </a:bodyPr>
          <a:lstStyle/>
          <a:p>
            <a:pPr algn="ctr"/>
            <a:r>
              <a:rPr lang="he-IL" dirty="0">
                <a:solidFill>
                  <a:srgbClr val="FFFF00"/>
                </a:solidFill>
                <a:effectLst>
                  <a:glow rad="762000">
                    <a:schemeClr val="accent4">
                      <a:satMod val="175000"/>
                      <a:alpha val="24000"/>
                    </a:schemeClr>
                  </a:glow>
                </a:effectLst>
                <a:highlight>
                  <a:srgbClr val="00FF00"/>
                </a:highlight>
              </a:rPr>
              <a:t>קהלת: וּמָתוֹק הָאוֹר וְטוֹב </a:t>
            </a:r>
            <a:r>
              <a:rPr lang="he-IL" dirty="0" err="1">
                <a:solidFill>
                  <a:srgbClr val="FFFF00"/>
                </a:solidFill>
                <a:effectLst>
                  <a:glow rad="762000">
                    <a:schemeClr val="accent4">
                      <a:satMod val="175000"/>
                      <a:alpha val="24000"/>
                    </a:schemeClr>
                  </a:glow>
                </a:effectLst>
                <a:highlight>
                  <a:srgbClr val="00FF00"/>
                </a:highlight>
              </a:rPr>
              <a:t>לַעֵינַיִם</a:t>
            </a:r>
            <a:r>
              <a:rPr lang="he-IL" dirty="0">
                <a:solidFill>
                  <a:srgbClr val="FFFF00"/>
                </a:solidFill>
                <a:effectLst>
                  <a:glow rad="762000">
                    <a:schemeClr val="accent4">
                      <a:satMod val="175000"/>
                      <a:alpha val="24000"/>
                    </a:schemeClr>
                  </a:glow>
                </a:effectLst>
                <a:highlight>
                  <a:srgbClr val="00FF00"/>
                </a:highlight>
              </a:rPr>
              <a:t> לִרְאוֹת אֶת הַשָּׁמֶשׁ: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תמונה 4">
            <a:extLst>
              <a:ext uri="{FF2B5EF4-FFF2-40B4-BE49-F238E27FC236}">
                <a16:creationId xmlns:a16="http://schemas.microsoft.com/office/drawing/2014/main" id="{6F5DA392-2496-EC8F-7534-30E07FC8DDC0}"/>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90792" y="0"/>
            <a:ext cx="1524000" cy="1016000"/>
          </a:xfrm>
          <a:prstGeom prst="rect">
            <a:avLst/>
          </a:prstGeom>
        </p:spPr>
      </p:pic>
    </p:spTree>
    <p:extLst>
      <p:ext uri="{BB962C8B-B14F-4D97-AF65-F5344CB8AC3E}">
        <p14:creationId xmlns:p14="http://schemas.microsoft.com/office/powerpoint/2010/main" val="3969614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C000">
            <a:alpha val="6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t>משלי: לֹא נָאוֶה לִכְסִיל תַּעֲנוּג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563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165370"/>
            <a:ext cx="10515600" cy="593388"/>
          </a:xfrm>
        </p:spPr>
        <p:txBody>
          <a:bodyPr>
            <a:normAutofit fontScale="90000"/>
          </a:bodyPr>
          <a:lstStyle/>
          <a:p>
            <a:pPr algn="ctr"/>
            <a:r>
              <a:rPr lang="he-IL" dirty="0"/>
              <a:t>להתענג עם כל העצמה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900000"/>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תיבת טקסט 4">
            <a:extLst>
              <a:ext uri="{FF2B5EF4-FFF2-40B4-BE49-F238E27FC236}">
                <a16:creationId xmlns:a16="http://schemas.microsoft.com/office/drawing/2014/main" id="{E20A311E-8FBE-E621-3C9C-1580FC59C8D0}"/>
              </a:ext>
            </a:extLst>
          </p:cNvPr>
          <p:cNvSpPr txBox="1"/>
          <p:nvPr/>
        </p:nvSpPr>
        <p:spPr>
          <a:xfrm>
            <a:off x="1070043" y="5680953"/>
            <a:ext cx="10077855" cy="1569660"/>
          </a:xfrm>
          <a:prstGeom prst="rect">
            <a:avLst/>
          </a:prstGeom>
          <a:noFill/>
        </p:spPr>
        <p:txBody>
          <a:bodyPr wrap="square" rtlCol="1">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DBS-Hand" pitchFamily="2" charset="-79"/>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DBS-Hand" pitchFamily="2" charset="-79"/>
              </a:rPr>
              <a:t>הרי</a:t>
            </a:r>
            <a:r>
              <a:rPr kumimoji="0" lang="he-IL"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DBS-Hand" pitchFamily="2" charset="-79"/>
              </a:rPr>
              <a:t> עד כמה כל כוונתו של הקדוש ברוך הוא, כביכול, בבריאה שיתענג האדם עליה במלוא תענוגותיה, הרוחניים והגשמיים, ובשיאם המלא ללא כל פגם וחסרון, ושידבק </a:t>
            </a:r>
            <a:r>
              <a:rPr kumimoji="0" lang="he-IL" sz="20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DBS-Hand" pitchFamily="2" charset="-79"/>
              </a:rPr>
              <a:t>בקודשא</a:t>
            </a:r>
            <a:r>
              <a:rPr kumimoji="0" lang="he-IL"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DBS-Hand" pitchFamily="2" charset="-79"/>
              </a:rPr>
              <a:t> </a:t>
            </a:r>
            <a:r>
              <a:rPr kumimoji="0" lang="he-IL" sz="20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DBS-Hand" pitchFamily="2" charset="-79"/>
              </a:rPr>
              <a:t>בריך</a:t>
            </a:r>
            <a:r>
              <a:rPr kumimoji="0" lang="he-IL"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DBS-Hand" pitchFamily="2" charset="-79"/>
              </a:rPr>
              <a:t> הוא בו בעצמו, שהוא מקור השלמות ושורש כל התענוגות, ללא כל אמצעי ומחיצה וללא כל הפסק לעולם.</a:t>
            </a: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DBS-Hand" pitchFamily="2" charset="-79"/>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Calibri" panose="020F0502020204030204"/>
              <a:ea typeface="+mn-ea"/>
              <a:cs typeface="DBS-Hand" pitchFamily="2" charset="-79"/>
            </a:endParaRPr>
          </a:p>
        </p:txBody>
      </p:sp>
    </p:spTree>
    <p:extLst>
      <p:ext uri="{BB962C8B-B14F-4D97-AF65-F5344CB8AC3E}">
        <p14:creationId xmlns:p14="http://schemas.microsoft.com/office/powerpoint/2010/main" val="2940378743"/>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TotalTime>
  <Words>1027</Words>
  <Application>Microsoft Office PowerPoint</Application>
  <PresentationFormat>מסך רחב</PresentationFormat>
  <Paragraphs>23</Paragraphs>
  <Slides>4</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4</vt:i4>
      </vt:variant>
    </vt:vector>
  </HeadingPairs>
  <TitlesOfParts>
    <vt:vector size="8" baseType="lpstr">
      <vt:lpstr>Arial</vt:lpstr>
      <vt:lpstr>Calibri</vt:lpstr>
      <vt:lpstr>Calibri Light</vt:lpstr>
      <vt:lpstr>ערכת נושא Office</vt:lpstr>
      <vt:lpstr>להנות מהחיים</vt:lpstr>
      <vt:lpstr>קהלת: וּמָתוֹק הָאוֹר וְטוֹב לַעֵינַיִם לִרְאוֹת אֶת הַשָּׁמֶשׁ: </vt:lpstr>
      <vt:lpstr>משלי: לֹא נָאוֶה לִכְסִיל תַּעֲנוּג </vt:lpstr>
      <vt:lpstr>להתענג עם כל העצמה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להנות מהחיים</dc:title>
  <dc:creator>יהודה טאוב</dc:creator>
  <cp:lastModifiedBy>יהודה טאוב</cp:lastModifiedBy>
  <cp:revision>1</cp:revision>
  <dcterms:created xsi:type="dcterms:W3CDTF">2024-01-24T07:41:13Z</dcterms:created>
  <dcterms:modified xsi:type="dcterms:W3CDTF">2024-01-24T10:28:26Z</dcterms:modified>
</cp:coreProperties>
</file>