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comments/modernComment_17B_FC7D1E0C.xml" ContentType="application/vnd.ms-powerpoint.comments+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comments/modernComment_187_5932AB5C.xml" ContentType="application/vnd.ms-powerpoint.comments+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23"/>
  </p:notesMasterIdLst>
  <p:sldIdLst>
    <p:sldId id="256" r:id="rId2"/>
    <p:sldId id="394" r:id="rId3"/>
    <p:sldId id="362" r:id="rId4"/>
    <p:sldId id="356" r:id="rId5"/>
    <p:sldId id="359" r:id="rId6"/>
    <p:sldId id="361" r:id="rId7"/>
    <p:sldId id="363" r:id="rId8"/>
    <p:sldId id="378" r:id="rId9"/>
    <p:sldId id="367" r:id="rId10"/>
    <p:sldId id="379" r:id="rId11"/>
    <p:sldId id="377" r:id="rId12"/>
    <p:sldId id="358" r:id="rId13"/>
    <p:sldId id="382" r:id="rId14"/>
    <p:sldId id="383" r:id="rId15"/>
    <p:sldId id="388" r:id="rId16"/>
    <p:sldId id="395" r:id="rId17"/>
    <p:sldId id="371" r:id="rId18"/>
    <p:sldId id="391" r:id="rId19"/>
    <p:sldId id="374" r:id="rId20"/>
    <p:sldId id="385" r:id="rId21"/>
    <p:sldId id="364" r:id="rId22"/>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1C5EAE2-088F-BE02-015C-D9BDFC147D23}" name="יהודה טאוב" initials="י.ט." userId="יהודה טאוב" providerId="None"/>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FFFF"/>
    <a:srgbClr val="FF00FF"/>
    <a:srgbClr val="666699"/>
    <a:srgbClr val="61D6FF"/>
    <a:srgbClr val="EEF3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4018" autoAdjust="0"/>
    <p:restoredTop sz="94713" autoAdjust="0"/>
  </p:normalViewPr>
  <p:slideViewPr>
    <p:cSldViewPr snapToGrid="0">
      <p:cViewPr>
        <p:scale>
          <a:sx n="88" d="100"/>
          <a:sy n="88" d="100"/>
        </p:scale>
        <p:origin x="451" y="245"/>
      </p:cViewPr>
      <p:guideLst>
        <p:guide pos="3840"/>
        <p:guide orient="horz" pos="216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8/10/relationships/authors" Targe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omments/modernComment_17B_FC7D1E0C.xml><?xml version="1.0" encoding="utf-8"?>
<p188:cmLst xmlns:a="http://schemas.openxmlformats.org/drawingml/2006/main" xmlns:r="http://schemas.openxmlformats.org/officeDocument/2006/relationships" xmlns:p188="http://schemas.microsoft.com/office/powerpoint/2018/8/main">
  <p188:cm id="{CB30B00C-D3AA-4B34-BAEF-901F02E442AA}" authorId="{01C5EAE2-088F-BE02-015C-D9BDFC147D23}" created="2024-01-23T08:41:11.829">
    <pc:sldMkLst xmlns:pc="http://schemas.microsoft.com/office/powerpoint/2013/main/command">
      <pc:docMk/>
      <pc:sldMk cId="4236058124" sldId="379"/>
    </pc:sldMkLst>
    <p188:txBody>
      <a:bodyPr/>
      <a:lstStyle/>
      <a:p>
        <a:r>
          <a:rPr lang="he-IL"/>
          <a:t>ר' חיים פלטיאל במדבר פרק ו פסוק יא מאשר חטא על הנפש. פשטיה דקרא חטא בזה שבא על הנפש שהזהרתי על נפש מת לא יבא. ר' אלעזר אומר שציער עצמו מן היין, והר"י דלעיל קרא ליה קדוש (כֹּל יְמֵי נִזְרוֹ קָדֹשׁ הוּא לַייָ)  והכא קרי ליה חוטא. 
ותירץ דוודאי קדוש נקרא מיהו יש בו קצת חטא כדאמרינן המתענה בשבת קורעין לו גזר דינו אפי' הכי אמ' ליתיב בתענית לתעניתו. </a:t>
        </a:r>
      </a:p>
    </p188:txBody>
  </p188:cm>
</p188:cmLst>
</file>

<file path=ppt/comments/modernComment_187_5932AB5C.xml><?xml version="1.0" encoding="utf-8"?>
<p188:cmLst xmlns:a="http://schemas.openxmlformats.org/drawingml/2006/main" xmlns:r="http://schemas.openxmlformats.org/officeDocument/2006/relationships" xmlns:p188="http://schemas.microsoft.com/office/powerpoint/2018/8/main">
  <p188:cm id="{BE929698-4908-4AE8-B125-E0D697A9BAC2}" authorId="{01C5EAE2-088F-BE02-015C-D9BDFC147D23}" created="2024-01-24T01:53:54.875">
    <ac:deMkLst xmlns:ac="http://schemas.microsoft.com/office/drawing/2013/main/command">
      <pc:docMk xmlns:pc="http://schemas.microsoft.com/office/powerpoint/2013/main/command"/>
      <pc:sldMk xmlns:pc="http://schemas.microsoft.com/office/powerpoint/2013/main/command" cId="1496492892" sldId="391"/>
      <ac:graphicFrameMk id="4" creationId="{8EBAC8DC-3B01-32FF-7B1E-A534701C6924}"/>
    </ac:deMkLst>
    <p188:txBody>
      <a:bodyPr/>
      <a:lstStyle/>
      <a:p>
        <a:r>
          <a:rPr lang="he-IL"/>
          <a:t>ארץ זבת חלב ודבש
חלב ודבש ממבט ראשון נראים כאסורים, ואף על פי כן התורה התירתם. ביחס לחלב ישנו דיון בגמרא בבכורות ו ע"ב, האם נאסר משום שדם נעכר ונעשה חלב או משום אבר מן החי, אך מכל מקום התורה התירתו. גם לגבי דבש, התירה התורה דבש דבורים, למרות הכלל שהיוצא מן הטהור – טהור, והיוצא מן הטמא – טמא. (ואע"פ שהתורה מדברת על דבש תמרים, דבש סתם משמע גם דבש דבורים).
כלומר, מציאות ארצית שממבט ראשון נראית שלילית ומסוכנת, מציאות ארצית שממבט ראשון יש בה סכנה של דרדור, של שקיעה בחיי חומר, באה התורה ואומרת – לא, ארץ ישראל היא ארץ זבת חלב ודבש. ארץ ישראל יש בה קדושה, ארץ ישראל היא "ארץ הקודש", ארץ ישראל מרוממת את האדם לפסגות של קדושה עד כדי מדרגת הנבואה. "ארץ הקודש" - קדושה שקיימת במציאות הארצית. כלומר, מה שלמראה עיניים הוא שלילי, מסוכן ומדרדר, הוא הבסיס לחיי קודש. זוהי משמעות הביטוי "ארץ זבת חלב ודבש" ביחס לארץ ישראל - יש בה חיוב, יש בה קדושה, היא מרוממת. </a:t>
        </a:r>
      </a:p>
    </p188:txBody>
  </p188:cm>
</p188:cmLst>
</file>

<file path=ppt/diagrams/_rels/data8.xml.rels><?xml version="1.0" encoding="UTF-8" standalone="yes"?>
<Relationships xmlns="http://schemas.openxmlformats.org/package/2006/relationships"><Relationship Id="rId3" Type="http://schemas.openxmlformats.org/officeDocument/2006/relationships/hyperlink" Target="https://www.yeshiva.org.il/responsa/Responsa.aspx?sefer=%D7%91%D7%91%D7%9C%D7%99-%D7%A9%D7%91%D7%AA&amp;perek=%D7%A7%D7%9E%D7%96&amp;pasuk=%D7%90" TargetMode="External"/><Relationship Id="rId2" Type="http://schemas.openxmlformats.org/officeDocument/2006/relationships/hyperlink" Target="https://www.yeshiva.org.il/responsa/Responsa.aspx?sefer=%D7%91%D7%91%D7%9C%D7%99-%D7%97%D7%92%D7%99%D7%92%D7%94&amp;perek=%D7%99%D7%93&amp;pasuk=%D7%90" TargetMode="External"/><Relationship Id="rId1" Type="http://schemas.openxmlformats.org/officeDocument/2006/relationships/hyperlink" Target="https://www.yeshiva.org.il/responsa/Responsa.aspx?sefer=%D7%9E%D7%A9%D7%A0%D7%94-%D7%90%D7%91%D7%95%D7%AA&amp;perek=%D7%91&amp;pasuk=%D7%97" TargetMode="External"/></Relationships>
</file>

<file path=ppt/diagrams/_rels/drawing8.xml.rels><?xml version="1.0" encoding="UTF-8" standalone="yes"?>
<Relationships xmlns="http://schemas.openxmlformats.org/package/2006/relationships"><Relationship Id="rId3" Type="http://schemas.openxmlformats.org/officeDocument/2006/relationships/hyperlink" Target="https://www.yeshiva.org.il/responsa/Responsa.aspx?sefer=%D7%91%D7%91%D7%9C%D7%99-%D7%A9%D7%91%D7%AA&amp;perek=%D7%A7%D7%9E%D7%96&amp;pasuk=%D7%90" TargetMode="External"/><Relationship Id="rId2" Type="http://schemas.openxmlformats.org/officeDocument/2006/relationships/hyperlink" Target="https://www.yeshiva.org.il/responsa/Responsa.aspx?sefer=%D7%91%D7%91%D7%9C%D7%99-%D7%97%D7%92%D7%99%D7%92%D7%94&amp;perek=%D7%99%D7%93&amp;pasuk=%D7%90" TargetMode="External"/><Relationship Id="rId1" Type="http://schemas.openxmlformats.org/officeDocument/2006/relationships/hyperlink" Target="https://www.yeshiva.org.il/responsa/Responsa.aspx?sefer=%D7%9E%D7%A9%D7%A0%D7%94-%D7%90%D7%91%D7%95%D7%AA&amp;perek=%D7%91&amp;pasuk=%D7%97" TargetMode="Externa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6_3">
  <dgm:title val=""/>
  <dgm:desc val=""/>
  <dgm:catLst>
    <dgm:cat type="accent6" pri="11300"/>
  </dgm:catLst>
  <dgm:styleLbl name="node0">
    <dgm:fillClrLst meth="repeat">
      <a:schemeClr val="accent6">
        <a:shade val="80000"/>
      </a:schemeClr>
    </dgm:fillClrLst>
    <dgm:linClrLst meth="repeat">
      <a:schemeClr val="lt1"/>
    </dgm:linClrLst>
    <dgm:effectClrLst/>
    <dgm:txLinClrLst/>
    <dgm:txFillClrLst/>
    <dgm:txEffectClrLst/>
  </dgm:styleLbl>
  <dgm:styleLbl name="node1">
    <dgm:fillClrLst>
      <a:schemeClr val="accent6">
        <a:shade val="80000"/>
      </a:schemeClr>
      <a:schemeClr val="accent6">
        <a:tint val="70000"/>
      </a:schemeClr>
    </dgm:fillClrLst>
    <dgm:linClrLst meth="repeat">
      <a:schemeClr val="lt1"/>
    </dgm:linClrLst>
    <dgm:effectClrLst/>
    <dgm:txLinClrLst/>
    <dgm:txFillClrLst/>
    <dgm:txEffectClrLst/>
  </dgm:styleLbl>
  <dgm:styleLbl name="alignNode1">
    <dgm:fillClrLst>
      <a:schemeClr val="accent6">
        <a:shade val="80000"/>
      </a:schemeClr>
      <a:schemeClr val="accent6">
        <a:tint val="70000"/>
      </a:schemeClr>
    </dgm:fillClrLst>
    <dgm:linClrLst>
      <a:schemeClr val="accent6">
        <a:shade val="80000"/>
      </a:schemeClr>
      <a:schemeClr val="accent6">
        <a:tint val="70000"/>
      </a:schemeClr>
    </dgm:linClrLst>
    <dgm:effectClrLst/>
    <dgm:txLinClrLst/>
    <dgm:txFillClrLst/>
    <dgm:txEffectClrLst/>
  </dgm:styleLbl>
  <dgm:styleLbl name="lnNode1">
    <dgm:fillClrLst>
      <a:schemeClr val="accent6">
        <a:shade val="80000"/>
      </a:schemeClr>
      <a:schemeClr val="accent6">
        <a:tint val="70000"/>
      </a:schemeClr>
    </dgm:fillClrLst>
    <dgm:linClrLst meth="repeat">
      <a:schemeClr val="lt1"/>
    </dgm:linClrLst>
    <dgm:effectClrLst/>
    <dgm:txLinClrLst/>
    <dgm:txFillClrLst/>
    <dgm:txEffectClrLst/>
  </dgm:styleLbl>
  <dgm:styleLbl name="vennNode1">
    <dgm:fillClrLst>
      <a:schemeClr val="accent6">
        <a:shade val="80000"/>
        <a:alpha val="50000"/>
      </a:schemeClr>
      <a:schemeClr val="accent6">
        <a:tint val="70000"/>
        <a:alpha val="50000"/>
      </a:schemeClr>
    </dgm:fillClrLst>
    <dgm:linClrLst meth="repeat">
      <a:schemeClr val="lt1"/>
    </dgm:linClrLst>
    <dgm:effectClrLst/>
    <dgm:txLinClrLst/>
    <dgm:txFillClrLst/>
    <dgm:txEffectClrLst/>
  </dgm:styleLbl>
  <dgm:styleLbl name="node2">
    <dgm:fillClrLst>
      <a:schemeClr val="accent6">
        <a:tint val="99000"/>
      </a:schemeClr>
    </dgm:fillClrLst>
    <dgm:linClrLst meth="repeat">
      <a:schemeClr val="lt1"/>
    </dgm:linClrLst>
    <dgm:effectClrLst/>
    <dgm:txLinClrLst/>
    <dgm:txFillClrLst/>
    <dgm:txEffectClrLst/>
  </dgm:styleLbl>
  <dgm:styleLbl name="node3">
    <dgm:fillClrLst>
      <a:schemeClr val="accent6">
        <a:tint val="80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dgm:txEffectClrLst/>
  </dgm:styleLbl>
  <dgm:styleLbl name="f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bgSibTrans2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lt1"/>
    </dgm:txFillClrLst>
    <dgm:txEffectClrLst/>
  </dgm:styleLbl>
  <dgm:styleLbl name="sibTrans1D1">
    <dgm:fillClrLst>
      <a:schemeClr val="accent6">
        <a:shade val="90000"/>
      </a:schemeClr>
      <a:schemeClr val="accent6">
        <a:tint val="70000"/>
      </a:schemeClr>
    </dgm:fillClrLst>
    <dgm:linClrLst>
      <a:schemeClr val="accent6">
        <a:shade val="90000"/>
      </a:schemeClr>
      <a:schemeClr val="accent6">
        <a:tint val="7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9000"/>
      </a:schemeClr>
    </dgm:fillClrLst>
    <dgm:linClrLst meth="repeat">
      <a:schemeClr val="lt1"/>
    </dgm:linClrLst>
    <dgm:effectClrLst/>
    <dgm:txLinClrLst/>
    <dgm:txFillClrLst/>
    <dgm:txEffectClrLst/>
  </dgm:styleLbl>
  <dgm:styleLbl name="asst3">
    <dgm:fillClrLst>
      <a:schemeClr val="accent6">
        <a:tint val="80000"/>
      </a:schemeClr>
    </dgm:fillClrLst>
    <dgm:linClrLst meth="repeat">
      <a:schemeClr val="lt1"/>
    </dgm:linClrLst>
    <dgm:effectClrLst/>
    <dgm:txLinClrLst/>
    <dgm:txFillClrLst/>
    <dgm:txEffectClrLst/>
  </dgm:styleLbl>
  <dgm:styleLbl name="asst4">
    <dgm:fillClrLst>
      <a:schemeClr val="accent6">
        <a:tint val="7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lt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9000"/>
      </a:schemeClr>
    </dgm:fillClrLst>
    <dgm:linClrLst meth="repeat">
      <a:schemeClr val="accent6">
        <a:tint val="99000"/>
      </a:schemeClr>
    </dgm:linClrLst>
    <dgm:effectClrLst/>
    <dgm:txLinClrLst/>
    <dgm:txFillClrLst meth="repeat">
      <a:schemeClr val="tx1"/>
    </dgm:txFillClrLst>
    <dgm:txEffectClrLst/>
  </dgm:styleLbl>
  <dgm:styleLbl name="parChTrans1D3">
    <dgm:fillClrLst meth="repeat">
      <a:schemeClr val="accent6">
        <a:tint val="80000"/>
      </a:schemeClr>
    </dgm:fillClrLst>
    <dgm:linClrLst meth="repeat">
      <a:schemeClr val="accent6">
        <a:tint val="80000"/>
      </a:schemeClr>
    </dgm:linClrLst>
    <dgm:effectClrLst/>
    <dgm:txLinClrLst/>
    <dgm:txFillClrLst meth="repeat">
      <a:schemeClr val="tx1"/>
    </dgm:txFillClrLst>
    <dgm:txEffectClrLst/>
  </dgm:styleLbl>
  <dgm:styleLbl name="parChTrans1D4">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6">
        <a:shade val="80000"/>
      </a:schemeClr>
      <a:schemeClr val="accent6">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מה הקשר בין אכילת פירות ט"ו בשבט לתיקון חטא אדם הראשון?</a:t>
          </a:r>
        </a:p>
        <a:p>
          <a:pPr rtl="1"/>
          <a:r>
            <a:rPr lang="he-IL" dirty="0"/>
            <a:t>איך אכילת הפירות יכולה לתקן את החטא?</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custT="1"/>
      <dgm:spPr/>
      <dgm:t>
        <a:bodyPr/>
        <a:lstStyle/>
        <a:p>
          <a:pPr rtl="1"/>
          <a:r>
            <a:rPr lang="he-IL" sz="2000" b="1" dirty="0"/>
            <a:t>ומורי ז״ל </a:t>
          </a:r>
          <a:r>
            <a:rPr lang="he-IL" sz="1000" dirty="0"/>
            <a:t>[נראה הכוונה לרבי </a:t>
          </a:r>
          <a:r>
            <a:rPr lang="he-IL" sz="1000" dirty="0" err="1"/>
            <a:t>חייא</a:t>
          </a:r>
          <a:r>
            <a:rPr lang="he-IL" sz="1000" dirty="0"/>
            <a:t> רופא תלמיד </a:t>
          </a:r>
          <a:r>
            <a:rPr lang="he-IL" sz="1000" dirty="0" err="1"/>
            <a:t>האריז"ל</a:t>
          </a:r>
          <a:r>
            <a:rPr lang="he-IL" sz="1000" dirty="0"/>
            <a:t> שקיבל סמיכה מרב יעקב </a:t>
          </a:r>
          <a:r>
            <a:rPr lang="he-IL" sz="1000" dirty="0" err="1"/>
            <a:t>בירב</a:t>
          </a:r>
          <a:r>
            <a:rPr lang="he-IL" sz="1000" dirty="0"/>
            <a:t> (השני) כאשר חידשו הסמיכה בצפת]</a:t>
          </a:r>
          <a:r>
            <a:rPr lang="he-IL" sz="1000" b="1" dirty="0"/>
            <a:t> </a:t>
          </a:r>
          <a:r>
            <a:rPr lang="he-IL" sz="2000" b="1" dirty="0"/>
            <a:t>היה אומר, </a:t>
          </a:r>
          <a:r>
            <a:rPr lang="he-IL" sz="2000" b="1" dirty="0" err="1"/>
            <a:t>לכוין</a:t>
          </a:r>
          <a:r>
            <a:rPr lang="he-IL" sz="2000" b="1" dirty="0"/>
            <a:t> באכילת פירות ט"ו בשבט לתיקון חטא אדם הראשון אשר חטא בפירות האילן, כי אף כל ימי שנה כל </a:t>
          </a:r>
          <a:r>
            <a:rPr lang="he-IL" sz="2000" b="1" dirty="0" err="1"/>
            <a:t>כונתנו</a:t>
          </a:r>
          <a:r>
            <a:rPr lang="he-IL" sz="2000" b="1" dirty="0"/>
            <a:t> לתיקון זה, מכל מקום חביבה מצוה בשעתה, זה היום תחלה וראש לפירות האילן." </a:t>
          </a:r>
        </a:p>
        <a:p>
          <a:pPr rtl="1"/>
          <a:r>
            <a:rPr lang="he-IL" sz="2000" dirty="0"/>
            <a:t>מהספר "פרי עץ הדר". </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כיצד ניתן להעמיד את כל חטא אדם הראשון על כפיות טובה, הרי עיקר החטא היה האכילה מעץ הדעת?</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custT="1"/>
      <dgm:spPr/>
      <dgm:t>
        <a:bodyPr/>
        <a:lstStyle/>
        <a:p>
          <a:pPr rtl="1"/>
          <a:r>
            <a:rPr lang="he-IL" sz="2700" b="0" dirty="0"/>
            <a:t>"לא </a:t>
          </a:r>
          <a:r>
            <a:rPr lang="he-IL" sz="2700" b="0" dirty="0" err="1"/>
            <a:t>נטרד</a:t>
          </a:r>
          <a:r>
            <a:rPr lang="he-IL" sz="2700" b="0" dirty="0"/>
            <a:t> אדם הראשון מגן עדן אלא על כפיית הטובה, שנאמר </a:t>
          </a:r>
          <a:r>
            <a:rPr lang="he-IL" sz="500" b="0" dirty="0"/>
            <a:t>(בראשית ג' -  י"ב)</a:t>
          </a:r>
          <a:r>
            <a:rPr lang="he-IL" sz="2700" b="0" dirty="0"/>
            <a:t> 'ויאמר האדם </a:t>
          </a:r>
          <a:r>
            <a:rPr lang="he-IL" sz="2700" b="0" dirty="0" err="1"/>
            <a:t>האשה</a:t>
          </a:r>
          <a:r>
            <a:rPr lang="he-IL" sz="2700" b="0" dirty="0"/>
            <a:t> אשר נתת עמדי', אמר לו הקב"ה, עזר שמתיה לך ואתה אומר '</a:t>
          </a:r>
          <a:r>
            <a:rPr lang="he-IL" sz="2700" b="0" dirty="0" err="1"/>
            <a:t>האשה</a:t>
          </a:r>
          <a:r>
            <a:rPr lang="he-IL" sz="2700" b="0" dirty="0"/>
            <a:t> אשר נתת עמדי'?!"</a:t>
          </a:r>
        </a:p>
        <a:p>
          <a:pPr rtl="1"/>
          <a:r>
            <a:rPr lang="he-IL" sz="2700" b="0" dirty="0"/>
            <a:t>משנת ר' אליעזר</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רבינו בחיי: ע"ד הפשט הוזהר אדם </a:t>
          </a:r>
          <a:r>
            <a:rPr lang="he-IL" dirty="0" err="1"/>
            <a:t>בכאן</a:t>
          </a:r>
          <a:r>
            <a:rPr lang="he-IL" dirty="0"/>
            <a:t> בשתי מצות, מצות עשה ומצות לא תעשה: מצות עשה, מכל עץ הגן אכל תאכל, מצות לא תעשה, ומעץ הדעת טוב ורע לא תאכל ממנו. </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וַיְצַו יְיָ </a:t>
          </a:r>
          <a:r>
            <a:rPr lang="he-IL" dirty="0" err="1"/>
            <a:t>אֱלֹהִים</a:t>
          </a:r>
          <a:r>
            <a:rPr lang="he-IL" dirty="0"/>
            <a:t> עַל הָאָדָם </a:t>
          </a:r>
          <a:r>
            <a:rPr lang="he-IL" dirty="0" err="1"/>
            <a:t>לֵאמֹר</a:t>
          </a:r>
          <a:r>
            <a:rPr lang="he-IL" dirty="0"/>
            <a:t> מִכֹּל עֵץ הַגָּן אָכֹל תֹּאכֵל:</a:t>
          </a:r>
        </a:p>
        <a:p>
          <a:pPr rtl="1"/>
          <a:r>
            <a:rPr lang="he-IL" dirty="0"/>
            <a:t>וּמֵעֵץ הַדַּעַת טוֹב וָרָע לֹא תֹאכַל מִמֶּנּוּ כִּי בְּיוֹם אֲכָלְךָ מִמֶּנּוּ מוֹת תָּמוּת: </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וז"ל </a:t>
          </a:r>
          <a:r>
            <a:rPr lang="he-IL" dirty="0" err="1"/>
            <a:t>הגר"א</a:t>
          </a:r>
          <a:r>
            <a:rPr lang="he-IL" dirty="0"/>
            <a:t> באדרת אליהו: "מכל עץ הגן אכל תאכל" ... היה </a:t>
          </a:r>
          <a:r>
            <a:rPr lang="he-IL" dirty="0" err="1"/>
            <a:t>הצווי</a:t>
          </a:r>
          <a:r>
            <a:rPr lang="he-IL" dirty="0"/>
            <a:t> שיאכל מכל עץ הגן ולא רשות. ולכן אחר החטא אמר אדם "ואוכל" [בראשית (ג' - י"ב) "וַיֹּאמֶר הָאָדָם </a:t>
          </a:r>
          <a:r>
            <a:rPr lang="he-IL" dirty="0" err="1"/>
            <a:t>הָאִשָּׁה</a:t>
          </a:r>
          <a:r>
            <a:rPr lang="he-IL" dirty="0"/>
            <a:t> אֲשֶׁר </a:t>
          </a:r>
          <a:r>
            <a:rPr lang="he-IL" dirty="0" err="1"/>
            <a:t>נָתַתָּה</a:t>
          </a:r>
          <a:r>
            <a:rPr lang="he-IL" dirty="0"/>
            <a:t> עִמָּדִי הִוא נָתְנָה לִּי מִן הָעֵץ וָאֹכֵל"], </a:t>
          </a:r>
        </a:p>
        <a:p>
          <a:pPr rtl="1"/>
          <a:r>
            <a:rPr lang="he-IL" dirty="0"/>
            <a:t>כוונתו שהשם יתברך שאל לו ב' דברים; א', מפני מה אכל מעץ הדעת. ב', מפני מה לא אכל משאר אילנות. ובא התשובה "ואוכל עוד מהם", זאת אקיים. עכ"ל.</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custT="1"/>
      <dgm:spPr/>
      <dgm:t>
        <a:bodyPr/>
        <a:lstStyle/>
        <a:p>
          <a:pPr rtl="1"/>
          <a:r>
            <a:rPr lang="he-IL" sz="1700" dirty="0"/>
            <a:t>ר' צדוק הכהן מלובלין </a:t>
          </a:r>
          <a:r>
            <a:rPr lang="he-IL" sz="500" dirty="0"/>
            <a:t>- פרי צדיק שמות לראש חודש שבט</a:t>
          </a:r>
          <a:r>
            <a:rPr lang="he-IL" sz="1700" dirty="0"/>
            <a:t>: שמתחילה קודם הפגם היה אכילת אדם הראשון פרי העץ ובא </a:t>
          </a:r>
          <a:r>
            <a:rPr lang="he-IL" sz="1700" dirty="0" err="1"/>
            <a:t>המצוה</a:t>
          </a:r>
          <a:r>
            <a:rPr lang="he-IL" sz="1700" dirty="0"/>
            <a:t> מכל עץ הגן אכל תאכל שזה היה מצות עשה והכניס קדושה </a:t>
          </a:r>
          <a:r>
            <a:rPr lang="he-IL" sz="1700" dirty="0" err="1"/>
            <a:t>להמאכל</a:t>
          </a:r>
          <a:r>
            <a:rPr lang="he-IL" sz="1700" dirty="0"/>
            <a:t> כמו בכל מעשה המצוות </a:t>
          </a:r>
          <a:r>
            <a:rPr lang="he-IL" sz="1700" dirty="0" err="1"/>
            <a:t>שמברכין</a:t>
          </a:r>
          <a:r>
            <a:rPr lang="he-IL" sz="1700" dirty="0"/>
            <a:t> אשר קדשנו במצוותיו וכו' וזה שמובא (זוהר ח"א כ"ז א) לעבדה </a:t>
          </a:r>
          <a:r>
            <a:rPr lang="he-IL" sz="1700" dirty="0" err="1"/>
            <a:t>בפקודין</a:t>
          </a:r>
          <a:r>
            <a:rPr lang="he-IL" sz="1700" dirty="0"/>
            <a:t> </a:t>
          </a:r>
          <a:r>
            <a:rPr lang="he-IL" sz="1700" dirty="0" err="1"/>
            <a:t>דעשה</a:t>
          </a:r>
          <a:r>
            <a:rPr lang="he-IL" sz="1700" dirty="0"/>
            <a:t> ולשמרה </a:t>
          </a:r>
          <a:r>
            <a:rPr lang="he-IL" sz="1700" dirty="0" err="1"/>
            <a:t>בפקודין</a:t>
          </a:r>
          <a:r>
            <a:rPr lang="he-IL" sz="1700" dirty="0"/>
            <a:t> דלא תעשה. והיינו המצות עשה מכל עץ הגן תאכל והמצות לא תעשה ומפרי העץ וגו' לא תאכל. </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6_3" csCatId="accent6" phldr="1"/>
      <dgm:spPr/>
      <dgm:t>
        <a:bodyPr/>
        <a:lstStyle/>
        <a:p>
          <a:pPr rtl="1"/>
          <a:endParaRPr lang="he-IL"/>
        </a:p>
      </dgm:t>
    </dgm:pt>
    <dgm:pt modelId="{6FE1E1AA-06F7-4D77-92B1-672813D02FA3}">
      <dgm:prSet phldrT="[טקסט]"/>
      <dgm:spPr/>
      <dgm:t>
        <a:bodyPr/>
        <a:lstStyle/>
        <a:p>
          <a:pPr rtl="1"/>
          <a:r>
            <a:rPr lang="he-IL" dirty="0"/>
            <a:t>(א) וְהַנָּחָשׁ הָיָה עָרוּם מִכֹּל חַיַּת הַשָּׂדֶה אֲשֶׁר עָשָׂה יְיָ </a:t>
          </a:r>
          <a:r>
            <a:rPr lang="he-IL" dirty="0" err="1"/>
            <a:t>אֱלֹהִים</a:t>
          </a:r>
          <a:r>
            <a:rPr lang="he-IL" dirty="0"/>
            <a:t> וַיֹּאמֶר אֶל </a:t>
          </a:r>
          <a:r>
            <a:rPr lang="he-IL" dirty="0" err="1"/>
            <a:t>הָאִשָּׁה</a:t>
          </a:r>
          <a:r>
            <a:rPr lang="he-IL" dirty="0"/>
            <a:t> אַף כִּי אָמַר </a:t>
          </a:r>
          <a:r>
            <a:rPr lang="he-IL" dirty="0" err="1"/>
            <a:t>אֱלֹהִים</a:t>
          </a:r>
          <a:r>
            <a:rPr lang="he-IL" dirty="0"/>
            <a:t> לֹא תֹאכְלוּ מִכֹּל עֵץ הַגָּן:</a:t>
          </a:r>
        </a:p>
        <a:p>
          <a:pPr rtl="1"/>
          <a:r>
            <a:rPr lang="he-IL" dirty="0"/>
            <a:t>(ב) וַתֹּאמֶר </a:t>
          </a:r>
          <a:r>
            <a:rPr lang="he-IL" dirty="0" err="1"/>
            <a:t>הָאִשָּׁה</a:t>
          </a:r>
          <a:r>
            <a:rPr lang="he-IL" dirty="0"/>
            <a:t> אֶל הַנָּחָשׁ מִפְּרִי עֵץ הַגָּן נֹאכֵל:</a:t>
          </a:r>
        </a:p>
        <a:p>
          <a:pPr rtl="1"/>
          <a:r>
            <a:rPr lang="he-IL" dirty="0"/>
            <a:t>(ג) וּמִפְּרִי הָעֵץ אֲשֶׁר בְּתוֹךְ הַגָּן </a:t>
          </a:r>
          <a:r>
            <a:rPr lang="he-IL" dirty="0">
              <a:highlight>
                <a:srgbClr val="0000FF"/>
              </a:highlight>
            </a:rPr>
            <a:t>אָמַר </a:t>
          </a:r>
          <a:r>
            <a:rPr lang="he-IL" dirty="0" err="1">
              <a:highlight>
                <a:srgbClr val="0000FF"/>
              </a:highlight>
            </a:rPr>
            <a:t>אֱלֹהִים</a:t>
          </a:r>
          <a:r>
            <a:rPr lang="he-IL" dirty="0">
              <a:highlight>
                <a:srgbClr val="0000FF"/>
              </a:highlight>
            </a:rPr>
            <a:t> </a:t>
          </a:r>
          <a:r>
            <a:rPr lang="he-IL" dirty="0"/>
            <a:t>לֹא תֹאכְלוּ מִמֶּנּוּ וְלֹא תִגְּעוּ בּוֹ פֶּן </a:t>
          </a:r>
          <a:r>
            <a:rPr lang="he-IL" dirty="0" err="1"/>
            <a:t>תְּמֻתוּן</a:t>
          </a:r>
          <a:r>
            <a:rPr lang="he-IL" dirty="0"/>
            <a:t>: </a:t>
          </a:r>
        </a:p>
        <a:p>
          <a:pPr rtl="1"/>
          <a:r>
            <a:rPr lang="he-IL" dirty="0">
              <a:highlight>
                <a:srgbClr val="0000FF"/>
              </a:highlight>
            </a:rPr>
            <a:t>רק באיסור האכילה מופיע ציווי אלוקים.</a:t>
          </a:r>
        </a:p>
        <a:p>
          <a:pPr rtl="1"/>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לאדם הראשון היה מצווה לפתוח את עיניו בבוקרו הראשון, לראות את השמים ואת הארץ, השמש, העצים, הפרחים ... את כל הבריאה המורכבת והמשוכללת </a:t>
          </a:r>
          <a:r>
            <a:rPr lang="he-IL" dirty="0" err="1"/>
            <a:t>שהשי"ת</a:t>
          </a:r>
          <a:r>
            <a:rPr lang="he-IL" dirty="0"/>
            <a:t> תיכנן והכין עבורו ...</a:t>
          </a:r>
          <a:r>
            <a:rPr lang="he-IL" b="1" dirty="0"/>
            <a:t> לשים </a:t>
          </a:r>
          <a:r>
            <a:rPr lang="he-IL" dirty="0"/>
            <a:t>לב לחסד העצום של השי"ת ששקד לברוא את כל הדברים האלו לטובתו. לאחר מכן הוא היה צריך לגשת לטעום מפרות הגן כמו שצווה אותו הקב"ה, לשים את ליבו ליופיים המרהיב, לטעמם הייחודי, לניחוחם ולסגולתם ...</a:t>
          </a:r>
          <a:r>
            <a:rPr lang="he-IL" b="1" dirty="0"/>
            <a:t> ול</a:t>
          </a:r>
          <a:r>
            <a:rPr lang="he-IL" dirty="0"/>
            <a:t>חוש את טובו וחסדו המופלגים של בורא העולם שיצר את כל הפירות האלו </a:t>
          </a:r>
          <a:r>
            <a:rPr lang="he-IL" dirty="0" err="1"/>
            <a:t>להנאותו</a:t>
          </a:r>
          <a:r>
            <a:rPr lang="he-IL" dirty="0"/>
            <a:t> ולשמחו .... </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מדרש </a:t>
          </a:r>
          <a:r>
            <a:rPr lang="he-IL" dirty="0" err="1"/>
            <a:t>תנחומא</a:t>
          </a:r>
          <a:r>
            <a:rPr lang="he-IL" dirty="0"/>
            <a:t>: וכן אתה מוצא בנחש הקדמוני על שאמר לשון הרע על בוראו לפיכך </a:t>
          </a:r>
          <a:r>
            <a:rPr lang="he-IL" dirty="0" err="1"/>
            <a:t>נצטרע</a:t>
          </a:r>
          <a:r>
            <a:rPr lang="he-IL" dirty="0"/>
            <a:t>, </a:t>
          </a:r>
        </a:p>
        <a:p>
          <a:pPr marL="0" lvl="0" indent="0" defTabSz="914400" rtl="1">
            <a:lnSpc>
              <a:spcPct val="100000"/>
            </a:lnSpc>
            <a:spcBef>
              <a:spcPts val="0"/>
            </a:spcBef>
            <a:spcAft>
              <a:spcPts val="0"/>
            </a:spcAft>
          </a:pPr>
          <a:r>
            <a:rPr lang="he-IL" dirty="0"/>
            <a:t>ומה אמר, אמר ר' יהושע בן לוי כי יודע </a:t>
          </a:r>
          <a:r>
            <a:rPr lang="he-IL" dirty="0" err="1"/>
            <a:t>אלהים</a:t>
          </a:r>
          <a:r>
            <a:rPr lang="he-IL" dirty="0"/>
            <a:t> כי ביום אכלכם ממנו [וגו'] (בראשית ג ה), אמר לה כל אומן שונא את </a:t>
          </a:r>
          <a:r>
            <a:rPr lang="he-IL" dirty="0" err="1"/>
            <a:t>חבירו</a:t>
          </a:r>
          <a:r>
            <a:rPr lang="he-IL" dirty="0"/>
            <a:t>, וכשבקש </a:t>
          </a:r>
          <a:r>
            <a:rPr lang="he-IL" dirty="0" err="1"/>
            <a:t>לבראות</a:t>
          </a:r>
          <a:r>
            <a:rPr lang="he-IL" dirty="0"/>
            <a:t> את עולמו מן האילן הזה אכל וברא את עולמו, אף אתם אכלו ממנו ואתם </a:t>
          </a:r>
          <a:r>
            <a:rPr lang="he-IL" dirty="0" err="1"/>
            <a:t>יכולין</a:t>
          </a:r>
          <a:r>
            <a:rPr lang="he-IL" dirty="0"/>
            <a:t> </a:t>
          </a:r>
          <a:r>
            <a:rPr lang="he-IL" dirty="0" err="1"/>
            <a:t>לבראות</a:t>
          </a:r>
          <a:r>
            <a:rPr lang="he-IL" dirty="0"/>
            <a:t> כמוהו, אמר לה הקב"ה אתה ספרת לשון הרע, סופך ללקות.</a:t>
          </a:r>
        </a:p>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a:solidFill>
          <a:schemeClr val="accent6">
            <a:lumMod val="75000"/>
          </a:schemeClr>
        </a:solidFill>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אם אדם הראשון היה מכיר בייחד עם אשתו כמה שה' הוא טוב ואוהב אותו, הם היו מבינים שאם השי"ת אמר לו לא לאכול מעץ הדעת, הרי זו סכלות מובהקת לעבור על הוראותיו הנאמרות מתוך אהבה גדולה וחפץ בטובתו המרבית. ומלבד זה לא היה רוצה להשיב רעה למי שעשה לו כל כך הרבה טובה. </a:t>
          </a:r>
        </a:p>
        <a:p>
          <a:pPr marL="0" lvl="0" defTabSz="755650" rtl="1">
            <a:lnSpc>
              <a:spcPct val="90000"/>
            </a:lnSpc>
            <a:spcBef>
              <a:spcPct val="0"/>
            </a:spcBef>
            <a:spcAft>
              <a:spcPct val="35000"/>
            </a:spcAft>
            <a:buNone/>
          </a:pPr>
          <a:endParaRPr lang="he-IL" dirty="0">
            <a:highlight>
              <a:srgbClr val="0000FF"/>
            </a:highlight>
          </a:endParaRP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custLinFactX="61656" custLinFactNeighborX="100000" custLinFactNeighborY="44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custLinFactX="-61025" custLinFactNeighborX="-100000" custLinFactNeighborY="81">
        <dgm:presLayoutVars>
          <dgm:bulletEnabled val="1"/>
        </dgm:presLayoutVars>
      </dgm:prSet>
      <dgm:spPr/>
    </dgm:pt>
  </dgm:ptLst>
  <dgm:cxnLst>
    <dgm:cxn modelId="{98EEC21A-9A7B-461B-89A6-EC904C412264}" type="presOf" srcId="{68F53C08-B600-46D3-8283-9B3816A7DA67}" destId="{188BE399-BB79-42C6-9208-A5A9DB0B4E3C}"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9745B25A-6C09-4303-B8C4-D85295167083}" type="presOf" srcId="{28A3E453-3F88-4B5F-B3B1-326ABE0D2BBF}" destId="{7CD77BC4-D7BE-4475-B464-90F9F2005203}" srcOrd="0" destOrd="0" presId="urn:microsoft.com/office/officeart/2005/8/layout/default"/>
    <dgm:cxn modelId="{10B539AA-9DCC-41DE-B270-E3CF9A730DF3}" type="presOf" srcId="{A6A7C18C-02B9-41D9-84DB-1313CF430C16}" destId="{1048BA7F-2ABC-40B2-9CB1-BF1C300165B8}" srcOrd="0" destOrd="0" presId="urn:microsoft.com/office/officeart/2005/8/layout/default"/>
    <dgm:cxn modelId="{017C73BB-4DC1-4B36-A6E9-2AC98BB0D835}" type="presOf" srcId="{6FE1E1AA-06F7-4D77-92B1-672813D02FA3}" destId="{7BDD0345-3F6A-42DD-AD0A-FBFA2BE6B4F4}"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2722BDBF-7387-4B3D-9E8E-16AE1BFB7542}" type="presParOf" srcId="{6819571F-FAFE-464F-AA0C-4B95565A6697}" destId="{7BDD0345-3F6A-42DD-AD0A-FBFA2BE6B4F4}" srcOrd="0" destOrd="0" presId="urn:microsoft.com/office/officeart/2005/8/layout/default"/>
    <dgm:cxn modelId="{AB52B113-9E3E-4B16-B226-89CE307F8E3E}" type="presParOf" srcId="{6819571F-FAFE-464F-AA0C-4B95565A6697}" destId="{1BB58B1F-8A5A-47D7-9B98-9B898040F939}" srcOrd="1" destOrd="0" presId="urn:microsoft.com/office/officeart/2005/8/layout/default"/>
    <dgm:cxn modelId="{14A9E416-2941-4C04-B620-74D00CE82722}" type="presParOf" srcId="{6819571F-FAFE-464F-AA0C-4B95565A6697}" destId="{7CD77BC4-D7BE-4475-B464-90F9F2005203}" srcOrd="2" destOrd="0" presId="urn:microsoft.com/office/officeart/2005/8/layout/default"/>
    <dgm:cxn modelId="{1D776864-09D1-4861-81CF-84FC804A62F7}" type="presParOf" srcId="{6819571F-FAFE-464F-AA0C-4B95565A6697}" destId="{7EAA978A-3B81-4123-94F9-5CE621DE2080}" srcOrd="3" destOrd="0" presId="urn:microsoft.com/office/officeart/2005/8/layout/default"/>
    <dgm:cxn modelId="{346BE3A2-3190-487D-88CF-D38BBF75C8A9}" type="presParOf" srcId="{6819571F-FAFE-464F-AA0C-4B95565A6697}" destId="{1048BA7F-2ABC-40B2-9CB1-BF1C300165B8}" srcOrd="4" destOrd="0" presId="urn:microsoft.com/office/officeart/2005/8/layout/default"/>
    <dgm:cxn modelId="{909E02F7-2900-4AF7-8E7B-85C207467C60}" type="presParOf" srcId="{6819571F-FAFE-464F-AA0C-4B95565A6697}" destId="{1E1554D2-BB40-4EE0-A99A-C49328C3B50E}" srcOrd="5" destOrd="0" presId="urn:microsoft.com/office/officeart/2005/8/layout/default"/>
    <dgm:cxn modelId="{5FD5838F-E293-4DF2-A1BA-D08286345B01}"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4_2" csCatId="accent4" phldr="1"/>
      <dgm:spPr/>
      <dgm:t>
        <a:bodyPr/>
        <a:lstStyle/>
        <a:p>
          <a:pPr rtl="1"/>
          <a:endParaRPr lang="he-IL"/>
        </a:p>
      </dgm:t>
    </dgm:pt>
    <dgm:pt modelId="{6FE1E1AA-06F7-4D77-92B1-672813D02FA3}">
      <dgm:prSet phldrT="[טקסט]"/>
      <dgm:spPr/>
      <dgm:t>
        <a:bodyPr/>
        <a:lstStyle/>
        <a:p>
          <a:pPr rtl="1"/>
          <a:r>
            <a:rPr lang="he-IL" dirty="0"/>
            <a:t>מטרת כל ברכות הנהנין אינה שהאדם יברך לפני האכילה, ולאחר מכן ישכח מברכתו, אלא שעל ידי הברכה ירגיש במשך כל אכילתו את חסד ה' ואת אהבתו הגדולה אליו, ושהכרה זו תלווה אותו בהמשך חייו.</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b="1" dirty="0"/>
            <a:t>את הליקוי הזה של אדם הראשון עלינו לתקן.</a:t>
          </a:r>
          <a:r>
            <a:rPr lang="he-IL" dirty="0"/>
            <a:t> לשם כך תקנו חכמים את ברכות הנהנין וכל הברכות כולם, כדי שנתעורר ונתרגש מטובו הנפלא של השי"ת, עד שנרצה לקיים את רצונו מאהבה, ובזה יתוקן חטאו של אדם הראשון והבריאה תשיג את יעדה</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אשרי הזוכה לחוש בנועם זה של ההלל וההודיה לה' על טובו הנפלא הניכר מכל מתנותיו הרבות שמעניק לנו בעולם. אדם כזה זוכה לחיים מעין גן עדן כבר בעולם הזה. הוא חש מעין קורת הרוח שחשים הצדיקים הנהנים מזיו השכינה בגן עדן, אשר היא השמחה הגדולה של ההכרה במידות טובו ואהבתו </a:t>
          </a:r>
          <a:r>
            <a:rPr lang="he-IL" dirty="0" err="1"/>
            <a:t>ית</a:t>
          </a:r>
          <a:r>
            <a:rPr lang="he-IL" dirty="0"/>
            <a:t>'. </a:t>
          </a:r>
        </a:p>
        <a:p>
          <a:pPr rtl="1"/>
          <a:r>
            <a:rPr lang="he-IL" dirty="0"/>
            <a:t>שמחה זו היא מטרת השי"ת ורצונו בבריאה. כאב רחמן שאוהב אותנו ביותר, השי"ת מקבל נחת רוח גדולה לראותנו משיגים את ההנאה והשמחה המרוממות שבשבילן ברא את העולם. </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highlight>
                <a:srgbClr val="FF00FF"/>
              </a:highlight>
            </a:rPr>
            <a:t>זוהי מטרת אכילת הפירות בט"ו בשבט</a:t>
          </a:r>
          <a:r>
            <a:rPr lang="he-IL" dirty="0"/>
            <a:t>, להשלים מה שאדם הראשון החטיא מלהשיג. לקיים "מכל עץ הגן אכול תאכל" ועל ידי אכילת הפירות להכיר בטוב הנפלא של בורא העולם וכמה הוא אוהב אותנו, שרק בורא עולם טוב בתכלית ההטבה ואוהב אתנו מאד יחשוב על כל הטעמים של כל הפירות העסיסיים שממלאים את עולמנו ועל יופיים המרהיב, ומתוך הכרה זו לשאוף לקיים את רצונו ולגרום לו נחת רוח.</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b="1" dirty="0"/>
            <a:t>יש אנשים שחושבים שרצוי לא להרגיש רגשי שמחה כלל מדברים גשמיים, שהרי מטרת החיים שלנו היא הישגים רוחניים דווקא. </a:t>
          </a:r>
        </a:p>
        <a:p>
          <a:pPr rtl="1"/>
          <a:r>
            <a:rPr lang="he-IL" b="1" dirty="0"/>
            <a:t>הם טועים בזה, שרגשות שמחה אלו הם בעצמם אמצעים רוחניים הכרחיים לקיום מצות הכרת טובה להקב"ה וההודיה אליו, שהיא מטרת חיינו. </a:t>
          </a:r>
        </a:p>
        <a:p>
          <a:pPr rtl="1"/>
          <a:r>
            <a:rPr lang="he-IL" dirty="0"/>
            <a:t>אכן המניע של האכילה צריך להיות עבודת ה' ולא ההנאה, אבל גם עבודת ה' דורשת שירגיש את ההנאה ששם השי"ת באוכל, ולעבוד את ה' גם איתה. </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a:solidFill>
          <a:schemeClr val="accent1">
            <a:hueOff val="0"/>
            <a:satOff val="0"/>
            <a:lumOff val="0"/>
          </a:schemeClr>
        </a:solidFill>
      </dgm:spPr>
      <dgm:t>
        <a:bodyPr/>
        <a:lstStyle/>
        <a:p>
          <a:pPr rtl="1"/>
          <a:r>
            <a:rPr lang="he-IL" b="1" dirty="0"/>
            <a:t>ההתבוננות בפרטי החיים על מנת לשים לב לחסד ואושר הצפונים בהם, היא מהמשימות החשובות ביותר בעבודת ה'. משימה זו צריכה להעסיק את האדם כל ימי חייו. </a:t>
          </a:r>
          <a:endParaRPr lang="en-US" dirty="0"/>
        </a:p>
        <a:p>
          <a:pPr rtl="1"/>
          <a:r>
            <a:rPr lang="he-IL" b="1" dirty="0"/>
            <a:t>יש לדעת שאין ענין זה סתירה כלל למידה הנעלה של פרישות. </a:t>
          </a:r>
          <a:r>
            <a:rPr lang="he-IL" b="1" dirty="0" err="1"/>
            <a:t>שענין</a:t>
          </a:r>
          <a:r>
            <a:rPr lang="he-IL" b="1" dirty="0"/>
            <a:t> הפרישות הוא שלא לבקש להוסיף על ההנאות החיוניות שנתן לו השי"ת, אמנם אין זו סתירה לחיוב שמוטל על האדם לשים לב להנאה ולתענוג ששם הקב"ה בכל הדברים החיוניים והבסיסיים הקיימים.</a:t>
          </a:r>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נראה שההגדרה המדויקת היא: </a:t>
          </a:r>
        </a:p>
        <a:p>
          <a:pPr rtl="1"/>
          <a:r>
            <a:rPr lang="he-IL" dirty="0"/>
            <a:t>כל שהאדם מוסיף בהנאות גופניות בלי שהדבר מביא ליותר הכרה בטובו </a:t>
          </a:r>
          <a:r>
            <a:rPr lang="he-IL" dirty="0" err="1"/>
            <a:t>ית</a:t>
          </a:r>
          <a:r>
            <a:rPr lang="he-IL" dirty="0"/>
            <a:t>', ההנאה תשפיל אותו ותרחיק אותו מכל רגשי נשמתו. ולכן יש ליזהר שכל תוספת הנאה תוסיף לו הכרת טובה אמיתית במקביל. </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buFont typeface="Wingdings" panose="05000000000000000000" pitchFamily="2" charset="2"/>
            <a:buChar char=""/>
          </a:pPr>
          <a:r>
            <a:rPr lang="he-IL" b="1" dirty="0"/>
            <a:t>אין האדם צריך בשביל מצוה זו לרדוף אחרי תענוגים מיותרים. כשמגישים לאדם שתי אפשריות של שתייה, אחת שתייה יוקרתית והשנייה מים רגילים, אין שום צורך ממצות הכרת טובה לשתות דווקא את המשקה היוקרתי. </a:t>
          </a:r>
        </a:p>
        <a:p>
          <a:pPr rtl="1">
            <a:buFont typeface="Wingdings" panose="05000000000000000000" pitchFamily="2" charset="2"/>
            <a:buChar char=""/>
          </a:pPr>
          <a:r>
            <a:rPr lang="he-IL" b="1" dirty="0"/>
            <a:t>אדרבא עדיף לשתות מים, ולהרגיש את החסד שיש בהמצאה הנפלאה של הנוזל הערב והבריא ביותר בעולם, המציאות הנפלאה של מים. המכיר את הערך והאושר הטמונים בשתיית מים, ומרגיש את חסד ה' המושקע בהם, ומודה עליהם מתוך התפעלות והתרגשות כנה, יותר קרוב לרגש הכרת טובה, ממי שרק על ידי משקאות מורכבים ומשוכללים מסוגל להרגיש הכרת טובה לה'. </a:t>
          </a:r>
          <a:endParaRPr lang="he-IL" dirty="0"/>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אָמַר הֶחָבֵר: הָאֵין הָאָדָם הַשָּׁלֵם רָאוּי לְכָךְ שֶׁיֹּאמַר עָלָיו שֶׁהוּא מַרְגִּישׁ בַּהֲנָאָה שֶׁבְּמַאֲכָלוֹ וּמִשְׁתֵּהוּ יוֹתֵר מִן הַיֶּלֶד אוֹ מִן הַבְּהֵמָה, כְּשֵׁם שֶׁלִּבְהֵמָה רָאוּי לְיַחֵס אֶת הַהֲנָאָה יוֹתֵר מֵאֲשֶׁר לְצֶמַח. </a:t>
          </a:r>
        </a:p>
        <a:p>
          <a:pPr rtl="1"/>
          <a:r>
            <a:rPr lang="he-IL" dirty="0"/>
            <a:t>אָמַר הַכּוּזָרִי: אָמְנָם כֵּן בִּגְלַל הַיִּתְרוֹן שֶׁיֵּשׁ לוֹ לָאָדָם בִּתְחוּשָׁה וּבַהַכָּרָה בִּשְׁעַת הַהֲנָאָה. כִּי הַשִּׁכּוֹר בִּשְׁעַת שֶׁכְּרוֹתוֹ הוּבְאוּ לְפָנָיו כָּל הַדְּבָרִים שֶׁהוּא </a:t>
          </a:r>
          <a:r>
            <a:rPr lang="he-IL" dirty="0" err="1"/>
            <a:t>מִתְאַוֶּה</a:t>
          </a:r>
          <a:r>
            <a:rPr lang="he-IL" dirty="0"/>
            <a:t> אֲלֵיהֶם...אֵלּוּ סֻפַּר לוֹ כָּל זֶה לְאַחַר שֶׁנִּתְפַּכֵּחַ הָיָה מִצְטַעֵר עַל כָּךְ...הוֹאִיל וַהֲנָאוֹת הַהֵן לֹא בָּאוּ לְיָדוֹ כְּשֶׁהוּא בְּמַצָּב שֶׁל הַכָּרָה מְלִיאָה וּתְחוּשָׁה שְׁלֵמָה.</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אָמַר הֶחָבֵר: מָה שֶׁמַּרְבָּה נְעִימוֹת בְּחַיֵּי הֶחָסִיד וּמַחְזְקָהּ וּמוֹסִיף הֲנָאָה עַל הֲנָאָתוֹ הוּא, חוֹבַת הַבְּרָכוֹת שֶׁהוּא </a:t>
          </a:r>
          <a:r>
            <a:rPr lang="he-IL" dirty="0" err="1"/>
            <a:t>חַיָּב</a:t>
          </a:r>
          <a:r>
            <a:rPr lang="he-IL" dirty="0"/>
            <a:t> לְבָרֵךְ עַל כָּל מָה שֶׁהוּא מוֹצֵא בָּעוֹלָם וְעַל כָּל הַמּוֹצֵא אוֹתוֹ בָּעוֹלָם. </a:t>
          </a:r>
        </a:p>
        <a:p>
          <a:pPr rtl="1"/>
          <a:r>
            <a:rPr lang="he-IL" dirty="0"/>
            <a:t>אָמַר הַכּוּזָרִי: הֲיִתָּכֵן הַדָּבָר? וַהֲרֵי הַבְּרָכוֹת טִרְחָה נוֹסֶפֶת הֵן. </a:t>
          </a:r>
        </a:p>
        <a:p>
          <a:pPr rtl="1"/>
          <a:endParaRPr lang="he-IL" dirty="0"/>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phldr="1"/>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אָמַר הֶחָבֵר: לְעֻמַּת זֶה הַהֲכָנָה לַהֲנָאָה וְהַהַבְחָנָה בָּהּ וְהַמַּחֲשָׁבָה עַל הֶעְדֵּרָהּ לִפְנֵי בּוֹאָהּ, כָּל אֵלֶּה כּוֹפְלוֹת אֶת הַהֲנָאָה. </a:t>
          </a:r>
        </a:p>
        <a:p>
          <a:pPr rtl="1"/>
          <a:r>
            <a:rPr lang="he-IL" dirty="0"/>
            <a:t>וְזוֹהִי אַחַת מְתֹעֲלוֹת הַבְּרָכָה לְכָל מִי שֶׁקִּבֵּל עָלָיו </a:t>
          </a:r>
          <a:r>
            <a:rPr lang="he-IL" dirty="0" err="1"/>
            <a:t>לְקַיְּמָן</a:t>
          </a:r>
          <a:r>
            <a:rPr lang="he-IL" dirty="0"/>
            <a:t> בְּכֻנֵּה וּבִשְׁלֵמוּת, כִּי הֵן מְבִיאוֹת לְנֶפֶשׁ הָאָדָם אֶת הַהַבְחָנָה בְּמִין הַהֲנָאָה וּמוֹלִידוֹת אֶת הַהַרְגָּשָׁה בַּצֹּרֶךְ לְהוֹדוֹת עָלֶיהָ לְמִי שֶׁנָּתְנָה, לְאַחַר שֶׁהָיָה הָאָדָם חוֹשֵׁשׁ לְהֶעְדֵּרָהּ, וְאָז תִּגְדַּל הַשִּׂמְחָה עַל הֲנָאָה זוֹ.</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7EFAEC2-3ABD-4F3E-AD65-C523D131DB8C}" type="doc">
      <dgm:prSet loTypeId="urn:microsoft.com/office/officeart/2005/8/layout/default" loCatId="list" qsTypeId="urn:microsoft.com/office/officeart/2005/8/quickstyle/simple1" qsCatId="simple" csTypeId="urn:microsoft.com/office/officeart/2005/8/colors/colorful1" csCatId="colorful" phldr="1"/>
      <dgm:spPr/>
      <dgm:t>
        <a:bodyPr/>
        <a:lstStyle/>
        <a:p>
          <a:pPr rtl="1"/>
          <a:endParaRPr lang="he-IL"/>
        </a:p>
      </dgm:t>
    </dgm:pt>
    <dgm:pt modelId="{EDDE415A-596D-4E87-9B17-4AC1B2A11F16}">
      <dgm:prSet phldrT="[טקסט]"/>
      <dgm:spPr/>
      <dgm:t>
        <a:bodyPr/>
        <a:lstStyle/>
        <a:p>
          <a:pPr rtl="1"/>
          <a:r>
            <a:rPr lang="he-IL" dirty="0"/>
            <a:t>". וכן כתב המשנה ברורה (רכ"ה, י"ט): "כתבו האחרונים בשם הירושלמי </a:t>
          </a:r>
          <a:r>
            <a:rPr lang="he-IL" dirty="0" err="1"/>
            <a:t>דמצוה</a:t>
          </a:r>
          <a:r>
            <a:rPr lang="he-IL" dirty="0"/>
            <a:t> לאכול מעט מכל מין חדש בשנה, והטעם כדי להראות שחביבה עליו בריאתו של הקב"ה".</a:t>
          </a:r>
        </a:p>
      </dgm:t>
    </dgm:pt>
    <dgm:pt modelId="{5DA29052-BB30-4854-80F6-4F6310C6EF61}" type="parTrans" cxnId="{9AF2AE6D-2ACC-4055-866D-A6D0F4784C98}">
      <dgm:prSet/>
      <dgm:spPr/>
      <dgm:t>
        <a:bodyPr/>
        <a:lstStyle/>
        <a:p>
          <a:pPr rtl="1"/>
          <a:endParaRPr lang="he-IL"/>
        </a:p>
      </dgm:t>
    </dgm:pt>
    <dgm:pt modelId="{E34B7EBB-8E7A-431B-A39F-C2B3E7FA56EA}" type="sibTrans" cxnId="{9AF2AE6D-2ACC-4055-866D-A6D0F4784C98}">
      <dgm:prSet/>
      <dgm:spPr/>
      <dgm:t>
        <a:bodyPr/>
        <a:lstStyle/>
        <a:p>
          <a:pPr rtl="1"/>
          <a:endParaRPr lang="he-IL"/>
        </a:p>
      </dgm:t>
    </dgm:pt>
    <dgm:pt modelId="{DF117B2C-18F5-492A-9702-F4D35453A6E6}">
      <dgm:prSet phldrT="[טקסט]"/>
      <dgm:spPr/>
      <dgm:t>
        <a:bodyPr/>
        <a:lstStyle/>
        <a:p>
          <a:pPr rtl="1"/>
          <a:r>
            <a:rPr lang="he-IL" dirty="0"/>
            <a:t>כלומר, כיון שמטרת הבריאה ומשימתנו בעולם הוא להגיע להכרה בטוב ה', עלינו להשתמש בפירות הנפלאים שהמציא, להגיע על ידם להכיר באופן מוחש בטובו המופלג.</a:t>
          </a:r>
        </a:p>
      </dgm:t>
    </dgm:pt>
    <dgm:pt modelId="{5EB7AF97-68D7-4571-BE05-8C409D846044}" type="parTrans" cxnId="{E1B238E6-F820-461E-906E-D913B563D30C}">
      <dgm:prSet/>
      <dgm:spPr/>
      <dgm:t>
        <a:bodyPr/>
        <a:lstStyle/>
        <a:p>
          <a:pPr rtl="1"/>
          <a:endParaRPr lang="he-IL"/>
        </a:p>
      </dgm:t>
    </dgm:pt>
    <dgm:pt modelId="{7F07FC26-DA5A-492E-AC2F-6BFC2BE06B42}" type="sibTrans" cxnId="{E1B238E6-F820-461E-906E-D913B563D30C}">
      <dgm:prSet/>
      <dgm:spPr/>
      <dgm:t>
        <a:bodyPr/>
        <a:lstStyle/>
        <a:p>
          <a:pPr rtl="1"/>
          <a:endParaRPr lang="he-IL"/>
        </a:p>
      </dgm:t>
    </dgm:pt>
    <dgm:pt modelId="{8037724A-DB9C-44B5-92D5-F7F0BED7BD56}">
      <dgm:prSet phldrT="[טקסט]"/>
      <dgm:spPr/>
      <dgm:t>
        <a:bodyPr/>
        <a:lstStyle/>
        <a:p>
          <a:pPr rtl="1"/>
          <a:r>
            <a:rPr lang="he-IL" dirty="0"/>
            <a:t>יסוד החשיבות של אכילת כל גווני הפירות וההודיה עליהם, הוא על פי דברי הירושלמי (קידושין פ"ד, הל' י"ב) שכתב: "עתיד אדם ליתן דין וחשבון על כל שראתה עינו, ולא אכל".</a:t>
          </a:r>
        </a:p>
      </dgm:t>
    </dgm:pt>
    <dgm:pt modelId="{AC81AB57-D1E0-41BE-AE42-1723FD4D3061}" type="parTrans" cxnId="{1FDE5EA4-AD8B-48F1-A8E0-F5EB15D0C1B6}">
      <dgm:prSet/>
      <dgm:spPr/>
      <dgm:t>
        <a:bodyPr/>
        <a:lstStyle/>
        <a:p>
          <a:pPr rtl="1"/>
          <a:endParaRPr lang="he-IL"/>
        </a:p>
      </dgm:t>
    </dgm:pt>
    <dgm:pt modelId="{FCACFF76-EEC3-41CB-9873-67DA96E85AF3}" type="sibTrans" cxnId="{1FDE5EA4-AD8B-48F1-A8E0-F5EB15D0C1B6}">
      <dgm:prSet/>
      <dgm:spPr/>
      <dgm:t>
        <a:bodyPr/>
        <a:lstStyle/>
        <a:p>
          <a:pPr rtl="1"/>
          <a:endParaRPr lang="he-IL"/>
        </a:p>
      </dgm:t>
    </dgm:pt>
    <dgm:pt modelId="{F0237E85-93B7-4A15-85B4-13E258AEE9C1}">
      <dgm:prSet phldrT="[טקסט]"/>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והנה מתוך </a:t>
          </a:r>
          <a:r>
            <a:rPr lang="he-IL" dirty="0" err="1"/>
            <a:t>דחקות</a:t>
          </a:r>
          <a:r>
            <a:rPr lang="he-IL" dirty="0"/>
            <a:t> מופלגת זו, כשנקלע לידו קצת כסף, חסך פרוטה לפרוטה כדי לקנות דובדבן אחד, משמש אחד, ענב אחד, אגוז אחד, כדי לברך ברכת ״שהחיינו״, להתרגש מחסדו </a:t>
          </a:r>
          <a:r>
            <a:rPr lang="he-IL" dirty="0" err="1"/>
            <a:t>ית</a:t>
          </a:r>
          <a:r>
            <a:rPr lang="he-IL" dirty="0"/>
            <a:t>' ולומר תודה. שהרי הפרי נברא ושוגר אלינו כמתנת אהבה מבורא העולם... </a:t>
          </a:r>
        </a:p>
      </dgm:t>
    </dgm:pt>
    <dgm:pt modelId="{007CAADB-BE51-4B17-930A-D095385DA4C1}" type="parTrans" cxnId="{CDA96FA5-3B29-42C8-B1D2-306CD72B365E}">
      <dgm:prSet/>
      <dgm:spPr/>
      <dgm:t>
        <a:bodyPr/>
        <a:lstStyle/>
        <a:p>
          <a:pPr rtl="1"/>
          <a:endParaRPr lang="he-IL"/>
        </a:p>
      </dgm:t>
    </dgm:pt>
    <dgm:pt modelId="{A8937062-CAF4-4A7A-968C-7874F5FB84C5}" type="sibTrans" cxnId="{CDA96FA5-3B29-42C8-B1D2-306CD72B365E}">
      <dgm:prSet/>
      <dgm:spPr/>
      <dgm:t>
        <a:bodyPr/>
        <a:lstStyle/>
        <a:p>
          <a:pPr rtl="1"/>
          <a:endParaRPr lang="he-IL"/>
        </a:p>
      </dgm:t>
    </dgm:pt>
    <dgm:pt modelId="{EDD31D92-E98A-4F29-8080-2E4896B8EA2F}">
      <dgm:prSet phldrT="[טקסט]"/>
      <dgm:spPr/>
      <dgm:t>
        <a:bodyPr/>
        <a:lstStyle/>
        <a:p>
          <a:pPr rtl="1"/>
          <a:r>
            <a:rPr lang="he-IL" dirty="0"/>
            <a:t>בעלפונו, נגלה אליו הקב"ה, רבי אלעזר אמר לפניו </a:t>
          </a:r>
          <a:r>
            <a:rPr lang="he-IL" dirty="0" err="1"/>
            <a:t>ית</a:t>
          </a:r>
          <a:r>
            <a:rPr lang="he-IL" dirty="0"/>
            <a:t>': "עד מתי אצטער כך בעולם?". </a:t>
          </a:r>
        </a:p>
        <a:p>
          <a:pPr rtl="1">
            <a:buNone/>
          </a:pPr>
          <a:r>
            <a:rPr lang="he-IL" dirty="0"/>
            <a:t>ענהו בורא העולם, שזה חלקו הנקבע לו בחיים וזה ניסיונו, ללמוד תורה מתוך הדחק דווקא. </a:t>
          </a:r>
        </a:p>
      </dgm:t>
    </dgm:pt>
    <dgm:pt modelId="{A60FB10A-6F15-4023-92B0-5EDB0225B0F1}" type="parTrans" cxnId="{FF48CB31-06F8-4BD9-AF5D-CB99E1FD962B}">
      <dgm:prSet/>
      <dgm:spPr/>
      <dgm:t>
        <a:bodyPr/>
        <a:lstStyle/>
        <a:p>
          <a:pPr rtl="1"/>
          <a:endParaRPr lang="he-IL"/>
        </a:p>
      </dgm:t>
    </dgm:pt>
    <dgm:pt modelId="{68572771-7FB7-46A3-9501-8303D8CA9C9E}" type="sibTrans" cxnId="{FF48CB31-06F8-4BD9-AF5D-CB99E1FD962B}">
      <dgm:prSet/>
      <dgm:spPr/>
      <dgm:t>
        <a:bodyPr/>
        <a:lstStyle/>
        <a:p>
          <a:pPr rtl="1"/>
          <a:endParaRPr lang="he-IL"/>
        </a:p>
      </dgm:t>
    </dgm:pt>
    <dgm:pt modelId="{005DCAAC-FFE4-49B4-9B36-7736AEB608EE}">
      <dgm:prSet/>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כדאי לוותר על כל מה שהכסף יוכל לקנות ולהשיג ולקנות בו '</a:t>
          </a:r>
          <a:r>
            <a:rPr lang="he-IL" dirty="0" err="1"/>
            <a:t>דוקא</a:t>
          </a:r>
          <a:r>
            <a:rPr lang="he-IL" dirty="0"/>
            <a:t> פירות חדשים, כדי לזכות לומר תודה בלב מלא אהבה, על טובו הנפלא של הבורא המתגלה אלינו מפירות מרהיבים אלו!</a:t>
          </a:r>
        </a:p>
      </dgm:t>
    </dgm:pt>
    <dgm:pt modelId="{AB8E2978-BC2D-48BF-A9DA-2A8F3E777FEC}" type="parTrans" cxnId="{561452C1-9CC5-4295-8C1E-D19B4D80CAC6}">
      <dgm:prSet/>
      <dgm:spPr/>
      <dgm:t>
        <a:bodyPr/>
        <a:lstStyle/>
        <a:p>
          <a:pPr rtl="1"/>
          <a:endParaRPr lang="he-IL"/>
        </a:p>
      </dgm:t>
    </dgm:pt>
    <dgm:pt modelId="{2E04494A-4189-4E6D-A4C0-D1122B4EEA00}" type="sibTrans" cxnId="{561452C1-9CC5-4295-8C1E-D19B4D80CAC6}">
      <dgm:prSet/>
      <dgm:spPr/>
      <dgm:t>
        <a:bodyPr/>
        <a:lstStyle/>
        <a:p>
          <a:pPr rtl="1"/>
          <a:endParaRPr lang="he-IL"/>
        </a:p>
      </dgm:t>
    </dgm:pt>
    <dgm:pt modelId="{B9EF26C4-3229-4FA5-80B2-46A3C6F9ECF9}">
      <dgm:prSet/>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הגמרא (תענית כ"ה) מספרת, שרבי אלעזר היה עני גדול כל ימיו. פעם הוצרך להקיז דם לרפואה, ואחרי ההקזה יש צורך לאכול סעודה משביעה, שבלי זה עלולים להסתכן. רבי אלעזר לא מצא בביתו אוכל אלא שן של שום, הוא אכלו, חלש לבו, והתעלף. </a:t>
          </a:r>
        </a:p>
        <a:p>
          <a:pPr marL="0" lvl="0" defTabSz="622300" rtl="1">
            <a:lnSpc>
              <a:spcPct val="90000"/>
            </a:lnSpc>
            <a:spcBef>
              <a:spcPct val="0"/>
            </a:spcBef>
            <a:spcAft>
              <a:spcPct val="35000"/>
            </a:spcAft>
            <a:buNone/>
          </a:pPr>
          <a:endParaRPr lang="he-IL" dirty="0"/>
        </a:p>
      </dgm:t>
    </dgm:pt>
    <dgm:pt modelId="{93087D31-FAE9-4C11-97C4-F9CC891B2735}" type="parTrans" cxnId="{92551A7E-388E-4FFE-8A0C-7047AD9CACA4}">
      <dgm:prSet/>
      <dgm:spPr/>
      <dgm:t>
        <a:bodyPr/>
        <a:lstStyle/>
        <a:p>
          <a:pPr rtl="1"/>
          <a:endParaRPr lang="he-IL"/>
        </a:p>
      </dgm:t>
    </dgm:pt>
    <dgm:pt modelId="{1A03C497-51C4-4A8B-844E-D2D692F85CF3}" type="sibTrans" cxnId="{92551A7E-388E-4FFE-8A0C-7047AD9CACA4}">
      <dgm:prSet/>
      <dgm:spPr/>
      <dgm:t>
        <a:bodyPr/>
        <a:lstStyle/>
        <a:p>
          <a:pPr rtl="1"/>
          <a:endParaRPr lang="he-IL"/>
        </a:p>
      </dgm:t>
    </dgm:pt>
    <dgm:pt modelId="{027660F5-59F3-4E79-B31C-D78059A24400}">
      <dgm:prSet/>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בגמרא ירושלמי שם מסופר: "רבי אלעזר חשש לשמועה זו, ואסף לו פרוטות, וקנה בהם מכל מאכל אחת בשנה". </a:t>
          </a:r>
        </a:p>
        <a:p>
          <a:pPr marL="0" lvl="0" defTabSz="622300" rtl="1">
            <a:lnSpc>
              <a:spcPct val="90000"/>
            </a:lnSpc>
            <a:spcBef>
              <a:spcPct val="0"/>
            </a:spcBef>
            <a:spcAft>
              <a:spcPct val="35000"/>
            </a:spcAft>
            <a:buNone/>
          </a:pPr>
          <a:endParaRPr lang="he-IL" dirty="0"/>
        </a:p>
      </dgm:t>
    </dgm:pt>
    <dgm:pt modelId="{F5FEFBCC-4661-41DA-BFB0-F7EEC874B26D}" type="parTrans" cxnId="{06DAE011-9E5D-4530-A52A-2BF7778DECE9}">
      <dgm:prSet/>
      <dgm:spPr/>
      <dgm:t>
        <a:bodyPr/>
        <a:lstStyle/>
        <a:p>
          <a:pPr rtl="1"/>
          <a:endParaRPr lang="he-IL"/>
        </a:p>
      </dgm:t>
    </dgm:pt>
    <dgm:pt modelId="{4D644825-A5BA-44DD-9E00-955B1709B2D7}" type="sibTrans" cxnId="{06DAE011-9E5D-4530-A52A-2BF7778DECE9}">
      <dgm:prSet/>
      <dgm:spPr/>
      <dgm:t>
        <a:bodyPr/>
        <a:lstStyle/>
        <a:p>
          <a:pPr rtl="1"/>
          <a:endParaRPr lang="he-IL"/>
        </a:p>
      </dgm:t>
    </dgm:pt>
    <dgm:pt modelId="{20308C40-BEA7-4901-A375-3E95C2E1DBC6}">
      <dgm:prSet/>
      <dgm:spPr/>
      <dgm:t>
        <a:bodyPr/>
        <a:lstStyle/>
        <a:p>
          <a:pPr marL="0" marR="0" lvl="0" indent="0" defTabSz="914400" rtl="1" eaLnBrk="1" fontAlgn="auto" latinLnBrk="0" hangingPunct="1">
            <a:lnSpc>
              <a:spcPct val="100000"/>
            </a:lnSpc>
            <a:spcBef>
              <a:spcPts val="0"/>
            </a:spcBef>
            <a:spcAft>
              <a:spcPts val="0"/>
            </a:spcAft>
            <a:buClrTx/>
            <a:buSzTx/>
            <a:buFontTx/>
            <a:buNone/>
            <a:tabLst/>
            <a:defRPr/>
          </a:pPr>
          <a:r>
            <a:rPr lang="he-IL" dirty="0"/>
            <a:t>בספר "מעין האמונה" מאיר המחבר את המשמעות המרשימה של סיפור זה. רבי אלעזר המובא בתלמוד הירושלמי הוא תמיד רבי אלעזר בן </a:t>
          </a:r>
          <a:r>
            <a:rPr lang="he-IL" dirty="0" err="1"/>
            <a:t>פדת</a:t>
          </a:r>
          <a:r>
            <a:rPr lang="he-IL" dirty="0"/>
            <a:t>, מגדולי תלמידי רבי יוחנן. </a:t>
          </a:r>
        </a:p>
        <a:p>
          <a:pPr marL="0" lvl="0" defTabSz="622300" rtl="1">
            <a:lnSpc>
              <a:spcPct val="90000"/>
            </a:lnSpc>
            <a:spcBef>
              <a:spcPct val="0"/>
            </a:spcBef>
            <a:spcAft>
              <a:spcPct val="35000"/>
            </a:spcAft>
            <a:buNone/>
          </a:pPr>
          <a:endParaRPr lang="he-IL" dirty="0"/>
        </a:p>
      </dgm:t>
    </dgm:pt>
    <dgm:pt modelId="{CB5586F0-995A-47B0-B3C2-C38B8E468FB6}" type="parTrans" cxnId="{C7029FC9-FCA4-48B9-9C85-9029DC31FD6A}">
      <dgm:prSet/>
      <dgm:spPr/>
      <dgm:t>
        <a:bodyPr/>
        <a:lstStyle/>
        <a:p>
          <a:pPr rtl="1"/>
          <a:endParaRPr lang="he-IL"/>
        </a:p>
      </dgm:t>
    </dgm:pt>
    <dgm:pt modelId="{DD45A3EB-6F13-499F-A6CE-FA9C656041E4}" type="sibTrans" cxnId="{C7029FC9-FCA4-48B9-9C85-9029DC31FD6A}">
      <dgm:prSet/>
      <dgm:spPr/>
      <dgm:t>
        <a:bodyPr/>
        <a:lstStyle/>
        <a:p>
          <a:pPr rtl="1"/>
          <a:endParaRPr lang="he-IL"/>
        </a:p>
      </dgm:t>
    </dgm:pt>
    <dgm:pt modelId="{C2583DA5-D0FC-4FE5-90A9-EBBE0FCAFE7A}" type="pres">
      <dgm:prSet presAssocID="{87EFAEC2-3ABD-4F3E-AD65-C523D131DB8C}" presName="diagram" presStyleCnt="0">
        <dgm:presLayoutVars>
          <dgm:dir/>
          <dgm:resizeHandles val="exact"/>
        </dgm:presLayoutVars>
      </dgm:prSet>
      <dgm:spPr/>
    </dgm:pt>
    <dgm:pt modelId="{547C5578-FA32-41E2-A0A2-E5DA0E98359C}" type="pres">
      <dgm:prSet presAssocID="{EDDE415A-596D-4E87-9B17-4AC1B2A11F16}" presName="node" presStyleLbl="node1" presStyleIdx="0" presStyleCnt="9">
        <dgm:presLayoutVars>
          <dgm:bulletEnabled val="1"/>
        </dgm:presLayoutVars>
      </dgm:prSet>
      <dgm:spPr/>
    </dgm:pt>
    <dgm:pt modelId="{BC13F4FB-82C0-4E8C-8589-5B77CBE8EA96}" type="pres">
      <dgm:prSet presAssocID="{E34B7EBB-8E7A-431B-A39F-C2B3E7FA56EA}" presName="sibTrans" presStyleCnt="0"/>
      <dgm:spPr/>
    </dgm:pt>
    <dgm:pt modelId="{89BAA8F1-E49D-4354-8CCF-10C24C6344D3}" type="pres">
      <dgm:prSet presAssocID="{DF117B2C-18F5-492A-9702-F4D35453A6E6}" presName="node" presStyleLbl="node1" presStyleIdx="1" presStyleCnt="9">
        <dgm:presLayoutVars>
          <dgm:bulletEnabled val="1"/>
        </dgm:presLayoutVars>
      </dgm:prSet>
      <dgm:spPr/>
    </dgm:pt>
    <dgm:pt modelId="{98F7393C-B7E4-4106-B062-AE82CA68616A}" type="pres">
      <dgm:prSet presAssocID="{7F07FC26-DA5A-492E-AC2F-6BFC2BE06B42}" presName="sibTrans" presStyleCnt="0"/>
      <dgm:spPr/>
    </dgm:pt>
    <dgm:pt modelId="{0F467D45-5062-412E-B1A1-87601412A0D4}" type="pres">
      <dgm:prSet presAssocID="{8037724A-DB9C-44B5-92D5-F7F0BED7BD56}" presName="node" presStyleLbl="node1" presStyleIdx="2" presStyleCnt="9">
        <dgm:presLayoutVars>
          <dgm:bulletEnabled val="1"/>
        </dgm:presLayoutVars>
      </dgm:prSet>
      <dgm:spPr/>
    </dgm:pt>
    <dgm:pt modelId="{25421CD4-3B79-4CCC-ABFD-72DE273B086B}" type="pres">
      <dgm:prSet presAssocID="{FCACFF76-EEC3-41CB-9873-67DA96E85AF3}" presName="sibTrans" presStyleCnt="0"/>
      <dgm:spPr/>
    </dgm:pt>
    <dgm:pt modelId="{CDE78AD6-A0AA-4373-BBE8-5730B0F77ACB}" type="pres">
      <dgm:prSet presAssocID="{B9EF26C4-3229-4FA5-80B2-46A3C6F9ECF9}" presName="node" presStyleLbl="node1" presStyleIdx="3" presStyleCnt="9">
        <dgm:presLayoutVars>
          <dgm:bulletEnabled val="1"/>
        </dgm:presLayoutVars>
      </dgm:prSet>
      <dgm:spPr/>
    </dgm:pt>
    <dgm:pt modelId="{FAE9431A-8F68-4713-AD02-DEFD2F3AF201}" type="pres">
      <dgm:prSet presAssocID="{1A03C497-51C4-4A8B-844E-D2D692F85CF3}" presName="sibTrans" presStyleCnt="0"/>
      <dgm:spPr/>
    </dgm:pt>
    <dgm:pt modelId="{4583E040-B48C-407F-9C67-3C3CACC8657E}" type="pres">
      <dgm:prSet presAssocID="{20308C40-BEA7-4901-A375-3E95C2E1DBC6}" presName="node" presStyleLbl="node1" presStyleIdx="4" presStyleCnt="9">
        <dgm:presLayoutVars>
          <dgm:bulletEnabled val="1"/>
        </dgm:presLayoutVars>
      </dgm:prSet>
      <dgm:spPr/>
    </dgm:pt>
    <dgm:pt modelId="{DD6C0F4D-15C6-4A37-934E-9378266FEBAB}" type="pres">
      <dgm:prSet presAssocID="{DD45A3EB-6F13-499F-A6CE-FA9C656041E4}" presName="sibTrans" presStyleCnt="0"/>
      <dgm:spPr/>
    </dgm:pt>
    <dgm:pt modelId="{E077BAAD-8398-47A2-858A-8A289B43AF56}" type="pres">
      <dgm:prSet presAssocID="{027660F5-59F3-4E79-B31C-D78059A24400}" presName="node" presStyleLbl="node1" presStyleIdx="5" presStyleCnt="9">
        <dgm:presLayoutVars>
          <dgm:bulletEnabled val="1"/>
        </dgm:presLayoutVars>
      </dgm:prSet>
      <dgm:spPr/>
    </dgm:pt>
    <dgm:pt modelId="{219D7BFE-2978-463D-B5B8-948D5DB9F08C}" type="pres">
      <dgm:prSet presAssocID="{4D644825-A5BA-44DD-9E00-955B1709B2D7}" presName="sibTrans" presStyleCnt="0"/>
      <dgm:spPr/>
    </dgm:pt>
    <dgm:pt modelId="{F4AEF84B-CDEC-464A-B8B0-219B895B9A36}" type="pres">
      <dgm:prSet presAssocID="{005DCAAC-FFE4-49B4-9B36-7736AEB608EE}" presName="node" presStyleLbl="node1" presStyleIdx="6" presStyleCnt="9">
        <dgm:presLayoutVars>
          <dgm:bulletEnabled val="1"/>
        </dgm:presLayoutVars>
      </dgm:prSet>
      <dgm:spPr/>
    </dgm:pt>
    <dgm:pt modelId="{BB367A9F-D4C3-42A4-B9DD-2D6FC4B0BF6F}" type="pres">
      <dgm:prSet presAssocID="{2E04494A-4189-4E6D-A4C0-D1122B4EEA00}" presName="sibTrans" presStyleCnt="0"/>
      <dgm:spPr/>
    </dgm:pt>
    <dgm:pt modelId="{62741F30-63B0-46A8-866D-6890CC910498}" type="pres">
      <dgm:prSet presAssocID="{F0237E85-93B7-4A15-85B4-13E258AEE9C1}" presName="node" presStyleLbl="node1" presStyleIdx="7" presStyleCnt="9">
        <dgm:presLayoutVars>
          <dgm:bulletEnabled val="1"/>
        </dgm:presLayoutVars>
      </dgm:prSet>
      <dgm:spPr/>
    </dgm:pt>
    <dgm:pt modelId="{4B66E997-D350-477C-9007-43BDBD19D833}" type="pres">
      <dgm:prSet presAssocID="{A8937062-CAF4-4A7A-968C-7874F5FB84C5}" presName="sibTrans" presStyleCnt="0"/>
      <dgm:spPr/>
    </dgm:pt>
    <dgm:pt modelId="{E7758F4D-B0C3-41E4-A670-597AF8DAC2C3}" type="pres">
      <dgm:prSet presAssocID="{EDD31D92-E98A-4F29-8080-2E4896B8EA2F}" presName="node" presStyleLbl="node1" presStyleIdx="8" presStyleCnt="9">
        <dgm:presLayoutVars>
          <dgm:bulletEnabled val="1"/>
        </dgm:presLayoutVars>
      </dgm:prSet>
      <dgm:spPr/>
    </dgm:pt>
  </dgm:ptLst>
  <dgm:cxnLst>
    <dgm:cxn modelId="{662FEA10-15A3-43C0-8DA1-EB5DD5FE53A4}" type="presOf" srcId="{027660F5-59F3-4E79-B31C-D78059A24400}" destId="{E077BAAD-8398-47A2-858A-8A289B43AF56}" srcOrd="0" destOrd="0" presId="urn:microsoft.com/office/officeart/2005/8/layout/default"/>
    <dgm:cxn modelId="{06DAE011-9E5D-4530-A52A-2BF7778DECE9}" srcId="{87EFAEC2-3ABD-4F3E-AD65-C523D131DB8C}" destId="{027660F5-59F3-4E79-B31C-D78059A24400}" srcOrd="5" destOrd="0" parTransId="{F5FEFBCC-4661-41DA-BFB0-F7EEC874B26D}" sibTransId="{4D644825-A5BA-44DD-9E00-955B1709B2D7}"/>
    <dgm:cxn modelId="{90313312-F3E2-4CE2-9F52-D30D10E43F60}" type="presOf" srcId="{EDDE415A-596D-4E87-9B17-4AC1B2A11F16}" destId="{547C5578-FA32-41E2-A0A2-E5DA0E98359C}" srcOrd="0" destOrd="0" presId="urn:microsoft.com/office/officeart/2005/8/layout/default"/>
    <dgm:cxn modelId="{6B47F31A-A492-435D-9FC7-1CEFB8FB32FC}" type="presOf" srcId="{8037724A-DB9C-44B5-92D5-F7F0BED7BD56}" destId="{0F467D45-5062-412E-B1A1-87601412A0D4}" srcOrd="0" destOrd="0" presId="urn:microsoft.com/office/officeart/2005/8/layout/default"/>
    <dgm:cxn modelId="{FCEDF322-BA20-420F-B3E3-91305421C4CD}" type="presOf" srcId="{DF117B2C-18F5-492A-9702-F4D35453A6E6}" destId="{89BAA8F1-E49D-4354-8CCF-10C24C6344D3}" srcOrd="0" destOrd="0" presId="urn:microsoft.com/office/officeart/2005/8/layout/default"/>
    <dgm:cxn modelId="{FF48CB31-06F8-4BD9-AF5D-CB99E1FD962B}" srcId="{87EFAEC2-3ABD-4F3E-AD65-C523D131DB8C}" destId="{EDD31D92-E98A-4F29-8080-2E4896B8EA2F}" srcOrd="8" destOrd="0" parTransId="{A60FB10A-6F15-4023-92B0-5EDB0225B0F1}" sibTransId="{68572771-7FB7-46A3-9501-8303D8CA9C9E}"/>
    <dgm:cxn modelId="{199B3840-1815-4EF2-B156-77722A402D52}" type="presOf" srcId="{87EFAEC2-3ABD-4F3E-AD65-C523D131DB8C}" destId="{C2583DA5-D0FC-4FE5-90A9-EBBE0FCAFE7A}" srcOrd="0" destOrd="0" presId="urn:microsoft.com/office/officeart/2005/8/layout/default"/>
    <dgm:cxn modelId="{9AF2AE6D-2ACC-4055-866D-A6D0F4784C98}" srcId="{87EFAEC2-3ABD-4F3E-AD65-C523D131DB8C}" destId="{EDDE415A-596D-4E87-9B17-4AC1B2A11F16}" srcOrd="0" destOrd="0" parTransId="{5DA29052-BB30-4854-80F6-4F6310C6EF61}" sibTransId="{E34B7EBB-8E7A-431B-A39F-C2B3E7FA56EA}"/>
    <dgm:cxn modelId="{EEF7BC57-62FF-4C7C-97DA-C7358CF2E3AB}" type="presOf" srcId="{EDD31D92-E98A-4F29-8080-2E4896B8EA2F}" destId="{E7758F4D-B0C3-41E4-A670-597AF8DAC2C3}" srcOrd="0" destOrd="0" presId="urn:microsoft.com/office/officeart/2005/8/layout/default"/>
    <dgm:cxn modelId="{92551A7E-388E-4FFE-8A0C-7047AD9CACA4}" srcId="{87EFAEC2-3ABD-4F3E-AD65-C523D131DB8C}" destId="{B9EF26C4-3229-4FA5-80B2-46A3C6F9ECF9}" srcOrd="3" destOrd="0" parTransId="{93087D31-FAE9-4C11-97C4-F9CC891B2735}" sibTransId="{1A03C497-51C4-4A8B-844E-D2D692F85CF3}"/>
    <dgm:cxn modelId="{EF78ED7F-821A-4D4B-B18B-B17E267E1477}" type="presOf" srcId="{B9EF26C4-3229-4FA5-80B2-46A3C6F9ECF9}" destId="{CDE78AD6-A0AA-4373-BBE8-5730B0F77ACB}" srcOrd="0" destOrd="0" presId="urn:microsoft.com/office/officeart/2005/8/layout/default"/>
    <dgm:cxn modelId="{1FDE5EA4-AD8B-48F1-A8E0-F5EB15D0C1B6}" srcId="{87EFAEC2-3ABD-4F3E-AD65-C523D131DB8C}" destId="{8037724A-DB9C-44B5-92D5-F7F0BED7BD56}" srcOrd="2" destOrd="0" parTransId="{AC81AB57-D1E0-41BE-AE42-1723FD4D3061}" sibTransId="{FCACFF76-EEC3-41CB-9873-67DA96E85AF3}"/>
    <dgm:cxn modelId="{CDA96FA5-3B29-42C8-B1D2-306CD72B365E}" srcId="{87EFAEC2-3ABD-4F3E-AD65-C523D131DB8C}" destId="{F0237E85-93B7-4A15-85B4-13E258AEE9C1}" srcOrd="7" destOrd="0" parTransId="{007CAADB-BE51-4B17-930A-D095385DA4C1}" sibTransId="{A8937062-CAF4-4A7A-968C-7874F5FB84C5}"/>
    <dgm:cxn modelId="{635052B1-834B-49B2-97CB-798A81F44BD3}" type="presOf" srcId="{005DCAAC-FFE4-49B4-9B36-7736AEB608EE}" destId="{F4AEF84B-CDEC-464A-B8B0-219B895B9A36}" srcOrd="0" destOrd="0" presId="urn:microsoft.com/office/officeart/2005/8/layout/default"/>
    <dgm:cxn modelId="{33663EB7-922C-41BF-93C1-575AFB2F90C5}" type="presOf" srcId="{20308C40-BEA7-4901-A375-3E95C2E1DBC6}" destId="{4583E040-B48C-407F-9C67-3C3CACC8657E}" srcOrd="0" destOrd="0" presId="urn:microsoft.com/office/officeart/2005/8/layout/default"/>
    <dgm:cxn modelId="{BBC133BA-B967-4754-B3EF-BA9E191D092F}" type="presOf" srcId="{F0237E85-93B7-4A15-85B4-13E258AEE9C1}" destId="{62741F30-63B0-46A8-866D-6890CC910498}" srcOrd="0" destOrd="0" presId="urn:microsoft.com/office/officeart/2005/8/layout/default"/>
    <dgm:cxn modelId="{561452C1-9CC5-4295-8C1E-D19B4D80CAC6}" srcId="{87EFAEC2-3ABD-4F3E-AD65-C523D131DB8C}" destId="{005DCAAC-FFE4-49B4-9B36-7736AEB608EE}" srcOrd="6" destOrd="0" parTransId="{AB8E2978-BC2D-48BF-A9DA-2A8F3E777FEC}" sibTransId="{2E04494A-4189-4E6D-A4C0-D1122B4EEA00}"/>
    <dgm:cxn modelId="{C7029FC9-FCA4-48B9-9C85-9029DC31FD6A}" srcId="{87EFAEC2-3ABD-4F3E-AD65-C523D131DB8C}" destId="{20308C40-BEA7-4901-A375-3E95C2E1DBC6}" srcOrd="4" destOrd="0" parTransId="{CB5586F0-995A-47B0-B3C2-C38B8E468FB6}" sibTransId="{DD45A3EB-6F13-499F-A6CE-FA9C656041E4}"/>
    <dgm:cxn modelId="{E1B238E6-F820-461E-906E-D913B563D30C}" srcId="{87EFAEC2-3ABD-4F3E-AD65-C523D131DB8C}" destId="{DF117B2C-18F5-492A-9702-F4D35453A6E6}" srcOrd="1" destOrd="0" parTransId="{5EB7AF97-68D7-4571-BE05-8C409D846044}" sibTransId="{7F07FC26-DA5A-492E-AC2F-6BFC2BE06B42}"/>
    <dgm:cxn modelId="{6ADE6060-BD51-4673-A94D-B2A9DAA8CABA}" type="presParOf" srcId="{C2583DA5-D0FC-4FE5-90A9-EBBE0FCAFE7A}" destId="{547C5578-FA32-41E2-A0A2-E5DA0E98359C}" srcOrd="0" destOrd="0" presId="urn:microsoft.com/office/officeart/2005/8/layout/default"/>
    <dgm:cxn modelId="{73E7CD99-F9B4-48E1-B4CF-F3AA4BA83189}" type="presParOf" srcId="{C2583DA5-D0FC-4FE5-90A9-EBBE0FCAFE7A}" destId="{BC13F4FB-82C0-4E8C-8589-5B77CBE8EA96}" srcOrd="1" destOrd="0" presId="urn:microsoft.com/office/officeart/2005/8/layout/default"/>
    <dgm:cxn modelId="{D9D6D9D8-AFC5-4325-9B05-3DA69903A563}" type="presParOf" srcId="{C2583DA5-D0FC-4FE5-90A9-EBBE0FCAFE7A}" destId="{89BAA8F1-E49D-4354-8CCF-10C24C6344D3}" srcOrd="2" destOrd="0" presId="urn:microsoft.com/office/officeart/2005/8/layout/default"/>
    <dgm:cxn modelId="{9716748F-B570-49C8-958E-C55129163E6C}" type="presParOf" srcId="{C2583DA5-D0FC-4FE5-90A9-EBBE0FCAFE7A}" destId="{98F7393C-B7E4-4106-B062-AE82CA68616A}" srcOrd="3" destOrd="0" presId="urn:microsoft.com/office/officeart/2005/8/layout/default"/>
    <dgm:cxn modelId="{5C9E495E-990A-4A3A-AB01-F1CF8377B061}" type="presParOf" srcId="{C2583DA5-D0FC-4FE5-90A9-EBBE0FCAFE7A}" destId="{0F467D45-5062-412E-B1A1-87601412A0D4}" srcOrd="4" destOrd="0" presId="urn:microsoft.com/office/officeart/2005/8/layout/default"/>
    <dgm:cxn modelId="{125D0EE0-55AD-4077-BC35-36CF1F3144DF}" type="presParOf" srcId="{C2583DA5-D0FC-4FE5-90A9-EBBE0FCAFE7A}" destId="{25421CD4-3B79-4CCC-ABFD-72DE273B086B}" srcOrd="5" destOrd="0" presId="urn:microsoft.com/office/officeart/2005/8/layout/default"/>
    <dgm:cxn modelId="{F9CEB689-60D5-423D-B9A4-005FD3021FB2}" type="presParOf" srcId="{C2583DA5-D0FC-4FE5-90A9-EBBE0FCAFE7A}" destId="{CDE78AD6-A0AA-4373-BBE8-5730B0F77ACB}" srcOrd="6" destOrd="0" presId="urn:microsoft.com/office/officeart/2005/8/layout/default"/>
    <dgm:cxn modelId="{33A19155-CDFD-4166-BE32-1855BEBF881A}" type="presParOf" srcId="{C2583DA5-D0FC-4FE5-90A9-EBBE0FCAFE7A}" destId="{FAE9431A-8F68-4713-AD02-DEFD2F3AF201}" srcOrd="7" destOrd="0" presId="urn:microsoft.com/office/officeart/2005/8/layout/default"/>
    <dgm:cxn modelId="{731883C9-FDE1-419B-AC8C-626827C4CB5F}" type="presParOf" srcId="{C2583DA5-D0FC-4FE5-90A9-EBBE0FCAFE7A}" destId="{4583E040-B48C-407F-9C67-3C3CACC8657E}" srcOrd="8" destOrd="0" presId="urn:microsoft.com/office/officeart/2005/8/layout/default"/>
    <dgm:cxn modelId="{1936373D-0C45-4722-B95C-EB13991EB94A}" type="presParOf" srcId="{C2583DA5-D0FC-4FE5-90A9-EBBE0FCAFE7A}" destId="{DD6C0F4D-15C6-4A37-934E-9378266FEBAB}" srcOrd="9" destOrd="0" presId="urn:microsoft.com/office/officeart/2005/8/layout/default"/>
    <dgm:cxn modelId="{0A83CEB9-4AAF-4EAA-8C50-16E534699785}" type="presParOf" srcId="{C2583DA5-D0FC-4FE5-90A9-EBBE0FCAFE7A}" destId="{E077BAAD-8398-47A2-858A-8A289B43AF56}" srcOrd="10" destOrd="0" presId="urn:microsoft.com/office/officeart/2005/8/layout/default"/>
    <dgm:cxn modelId="{E1E2BC22-2C57-4933-97B7-DA91AF7630BB}" type="presParOf" srcId="{C2583DA5-D0FC-4FE5-90A9-EBBE0FCAFE7A}" destId="{219D7BFE-2978-463D-B5B8-948D5DB9F08C}" srcOrd="11" destOrd="0" presId="urn:microsoft.com/office/officeart/2005/8/layout/default"/>
    <dgm:cxn modelId="{150594F7-10AE-44B9-AD86-09717C0F579C}" type="presParOf" srcId="{C2583DA5-D0FC-4FE5-90A9-EBBE0FCAFE7A}" destId="{F4AEF84B-CDEC-464A-B8B0-219B895B9A36}" srcOrd="12" destOrd="0" presId="urn:microsoft.com/office/officeart/2005/8/layout/default"/>
    <dgm:cxn modelId="{9764C0D5-1C20-475D-A120-00D01A19B014}" type="presParOf" srcId="{C2583DA5-D0FC-4FE5-90A9-EBBE0FCAFE7A}" destId="{BB367A9F-D4C3-42A4-B9DD-2D6FC4B0BF6F}" srcOrd="13" destOrd="0" presId="urn:microsoft.com/office/officeart/2005/8/layout/default"/>
    <dgm:cxn modelId="{AD30E9A8-E27E-4392-906B-AF86964BB846}" type="presParOf" srcId="{C2583DA5-D0FC-4FE5-90A9-EBBE0FCAFE7A}" destId="{62741F30-63B0-46A8-866D-6890CC910498}" srcOrd="14" destOrd="0" presId="urn:microsoft.com/office/officeart/2005/8/layout/default"/>
    <dgm:cxn modelId="{D99A39C7-2D9A-485D-A098-1CDB7ACBC6CE}" type="presParOf" srcId="{C2583DA5-D0FC-4FE5-90A9-EBBE0FCAFE7A}" destId="{4B66E997-D350-477C-9007-43BDBD19D833}" srcOrd="15" destOrd="0" presId="urn:microsoft.com/office/officeart/2005/8/layout/default"/>
    <dgm:cxn modelId="{A0E3578C-5606-464C-90C9-F387EA8DC089}" type="presParOf" srcId="{C2583DA5-D0FC-4FE5-90A9-EBBE0FCAFE7A}" destId="{E7758F4D-B0C3-41E4-A670-597AF8DAC2C3}" srcOrd="1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רש"י: "חמרא </a:t>
          </a:r>
          <a:r>
            <a:rPr lang="he-IL" dirty="0" err="1"/>
            <a:t>דפרוגיתא</a:t>
          </a:r>
          <a:r>
            <a:rPr lang="he-IL" dirty="0"/>
            <a:t> - שם מדינה שיינה משובח. קפחו עשרת השבטים - שהיו בעלי הנאה, ועסוקים בכך, </a:t>
          </a:r>
          <a:r>
            <a:rPr lang="he-IL" b="1" dirty="0"/>
            <a:t>ולא היו עוסקים בתורה, ויצאו לתרבות רעה</a:t>
          </a:r>
          <a:r>
            <a:rPr lang="he-IL" dirty="0"/>
            <a:t>. להתם - </a:t>
          </a:r>
          <a:r>
            <a:rPr lang="he-IL" dirty="0" err="1"/>
            <a:t>לפורגיתא</a:t>
          </a:r>
          <a:r>
            <a:rPr lang="he-IL" dirty="0"/>
            <a:t> </a:t>
          </a:r>
          <a:r>
            <a:rPr lang="he-IL" dirty="0" err="1"/>
            <a:t>ודיומסית</a:t>
          </a:r>
          <a:r>
            <a:rPr lang="he-IL" dirty="0"/>
            <a:t>. </a:t>
          </a:r>
          <a:r>
            <a:rPr lang="he-IL" dirty="0" err="1"/>
            <a:t>אימשיך</a:t>
          </a:r>
          <a:r>
            <a:rPr lang="he-IL" dirty="0"/>
            <a:t> </a:t>
          </a:r>
          <a:r>
            <a:rPr lang="he-IL" dirty="0" err="1"/>
            <a:t>בתרייהו</a:t>
          </a:r>
          <a:r>
            <a:rPr lang="he-IL" dirty="0"/>
            <a:t> - אחר היין והרחיצה. איעקר תלמודיה - נעקר תלמודו ושכחו".</a:t>
          </a:r>
        </a:p>
        <a:p>
          <a:pPr rtl="1"/>
          <a:r>
            <a:rPr lang="he-IL" b="0" i="0" dirty="0"/>
            <a:t>רבי אלעזר היה גדול תלמידיו של רבי יוחנן בן זכאי (</a:t>
          </a:r>
          <a:r>
            <a:rPr lang="he-IL" b="1" i="0" dirty="0">
              <a:hlinkClick xmlns:r="http://schemas.openxmlformats.org/officeDocument/2006/relationships" r:id="rId1"/>
            </a:rPr>
            <a:t>אבות ב' ח'</a:t>
          </a:r>
          <a:r>
            <a:rPr lang="he-IL" b="0" i="0" dirty="0"/>
            <a:t>), בקיא במעשה מרכבה (</a:t>
          </a:r>
          <a:r>
            <a:rPr lang="he-IL" b="1" i="0" dirty="0">
              <a:hlinkClick xmlns:r="http://schemas.openxmlformats.org/officeDocument/2006/relationships" r:id="rId2"/>
            </a:rPr>
            <a:t>חגיגה י"ד</a:t>
          </a:r>
          <a:r>
            <a:rPr lang="he-IL" b="0" i="0" dirty="0"/>
            <a:t>), ולמרות זאת אין לנו אף משנה של הלכה בשמו, מפני שהוא נמשך בעצת אשתו אחר הנאות חומריות ושכח כל תלמודו (</a:t>
          </a:r>
          <a:r>
            <a:rPr lang="he-IL" b="1" i="0" dirty="0">
              <a:hlinkClick xmlns:r="http://schemas.openxmlformats.org/officeDocument/2006/relationships" r:id="rId3"/>
            </a:rPr>
            <a:t>שבת קמ"ז</a:t>
          </a:r>
          <a:r>
            <a:rPr lang="he-IL" b="0" i="0" dirty="0"/>
            <a:t>).</a:t>
          </a:r>
          <a:endParaRPr lang="he-IL" dirty="0"/>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err="1"/>
            <a:t>אע</a:t>
          </a:r>
          <a:r>
            <a:rPr lang="he-IL" dirty="0"/>
            <a:t>''פ שכתבנו שדבר טוב הוא שינעם לאדם ישיבת הארץ, יזהר שלא ימשך אחר תענוגי העולם הזה, ויעזוב את התורה, שזה קיפח את עשרת השבטים.</a:t>
          </a:r>
          <a:endParaRPr lang="en-US" dirty="0"/>
        </a:p>
        <a:p>
          <a:pPr rtl="1"/>
          <a:r>
            <a:rPr lang="he-IL" dirty="0"/>
            <a:t>כמו שאמרו (שבת </a:t>
          </a:r>
          <a:r>
            <a:rPr lang="he-IL" dirty="0" err="1"/>
            <a:t>קמז</a:t>
          </a:r>
          <a:r>
            <a:rPr lang="he-IL" dirty="0"/>
            <a:t>, ב): "אמר רבי חלבו: חמרא </a:t>
          </a:r>
          <a:r>
            <a:rPr lang="he-IL" dirty="0" err="1"/>
            <a:t>דפרוגייתא</a:t>
          </a:r>
          <a:r>
            <a:rPr lang="he-IL" dirty="0"/>
            <a:t> </a:t>
          </a:r>
          <a:r>
            <a:rPr lang="he-IL" dirty="0" err="1"/>
            <a:t>ומיא</a:t>
          </a:r>
          <a:r>
            <a:rPr lang="he-IL" dirty="0"/>
            <a:t> </a:t>
          </a:r>
          <a:r>
            <a:rPr lang="he-IL" dirty="0" err="1"/>
            <a:t>דדיומסת</a:t>
          </a:r>
          <a:r>
            <a:rPr lang="he-IL" dirty="0"/>
            <a:t> קיפחו עשרת השבטים מישראל. רבי אלעזר בן ערך איקלע להתם, </a:t>
          </a:r>
          <a:r>
            <a:rPr lang="he-IL" dirty="0" err="1"/>
            <a:t>אימשיך</a:t>
          </a:r>
          <a:r>
            <a:rPr lang="he-IL" dirty="0"/>
            <a:t> </a:t>
          </a:r>
          <a:r>
            <a:rPr lang="he-IL" dirty="0" err="1"/>
            <a:t>בתרייהו</a:t>
          </a:r>
          <a:r>
            <a:rPr lang="he-IL" dirty="0"/>
            <a:t> איעקר תלמודיה". </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שאמנם זהו מברכותיה של הארץ לבנות בתים טובים ורחבים, רק שהתורה אמרה שצריכים להיזהר בטובה, להכיר טובה לנותן הטובה כדאי שלא ירום לבבנו ונשכח אותו יתברך.</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כמו שכתבה התורה (דברים ח' י'-י"ד): "כִּי ה' </a:t>
          </a:r>
          <a:r>
            <a:rPr lang="he-IL" dirty="0" err="1"/>
            <a:t>אֱלֹקֶיך</a:t>
          </a:r>
          <a:r>
            <a:rPr lang="he-IL" dirty="0"/>
            <a:t>ָ אֶל אֶרֶץ טוֹבָה אֶרֶץ נַחֲלֵי מָיִם עֲיָנֹת </a:t>
          </a:r>
          <a:r>
            <a:rPr lang="he-IL" dirty="0" err="1"/>
            <a:t>וּתְהֹמֹת</a:t>
          </a:r>
          <a:r>
            <a:rPr lang="he-IL" dirty="0"/>
            <a:t> יֹצְאִים בַּבִּקְעָה וּבָהָר... וְאָכַלְתָּ וְשָֹבָעְתָּ וּבֵרַכְתָּ אֶת יי' </a:t>
          </a:r>
          <a:r>
            <a:rPr lang="he-IL" dirty="0" err="1"/>
            <a:t>אֱלֹקֶיך</a:t>
          </a:r>
          <a:r>
            <a:rPr lang="he-IL" dirty="0"/>
            <a:t>ָ עַל הָאָרֶץ הַטֹּבָה אֲשֶׁר נָתַן לָךְ... </a:t>
          </a:r>
        </a:p>
        <a:p>
          <a:pPr rtl="1"/>
          <a:r>
            <a:rPr lang="he-IL" dirty="0"/>
            <a:t>ּפֶן תֹּאכַל וְשָֹבָעְתָּ </a:t>
          </a:r>
          <a:r>
            <a:rPr lang="he-IL" b="1" dirty="0"/>
            <a:t>וּבָתִּים </a:t>
          </a:r>
          <a:r>
            <a:rPr lang="he-IL" b="1" dirty="0" err="1"/>
            <a:t>טֹבִים</a:t>
          </a:r>
          <a:r>
            <a:rPr lang="he-IL" b="1" dirty="0"/>
            <a:t> תִּבְנֶה וְיָשָׁבְתָּ.</a:t>
          </a:r>
          <a:r>
            <a:rPr lang="he-IL" dirty="0"/>
            <a:t> </a:t>
          </a:r>
          <a:r>
            <a:rPr lang="he-IL" dirty="0" err="1"/>
            <a:t>וּבְקָרְך</a:t>
          </a:r>
          <a:r>
            <a:rPr lang="he-IL" dirty="0"/>
            <a:t>ָ וְצֹאנְךָ </a:t>
          </a:r>
          <a:r>
            <a:rPr lang="he-IL" dirty="0" err="1"/>
            <a:t>יִרְבְּיֻן</a:t>
          </a:r>
          <a:r>
            <a:rPr lang="he-IL" dirty="0"/>
            <a:t> וְכֶסֶף וְזָהָב יִרְבֶּה לָּךְ וְכֹל אֲשֶׁר לְךָ יִרְבֶּה. וְרָם לְבָבֶךָ וְשָׁכַחְתָּ אֶת ה' </a:t>
          </a:r>
          <a:r>
            <a:rPr lang="he-IL" dirty="0" err="1"/>
            <a:t>אֱלֹקֶיך</a:t>
          </a:r>
          <a:r>
            <a:rPr lang="he-IL" dirty="0"/>
            <a:t>ָ...".</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וכן כתב בשער המצות פרשת עקב וז"ל ודע כי צריך האדם </a:t>
          </a:r>
          <a:r>
            <a:rPr lang="he-IL" dirty="0" err="1"/>
            <a:t>להזהר</a:t>
          </a:r>
          <a:r>
            <a:rPr lang="he-IL" dirty="0"/>
            <a:t> בתכלית בברכות הנהנין כי גוף האדם נהנה מהן ומתקדש בברכות אלו וכמו שנאמר ותורתך בתוך מעי וגורם שפע עליון באדם עכ"ל.</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וז"ל שער רוח הקודש דף ט' ע"ב, אמר לי מורי ז"ל כי עיקר השגת האדם אל רוח הקודש תלויה על ידי כוונת האדם וזהירות בכל ברכות הנהנין, לפי שעל ידם מתבטל </a:t>
          </a:r>
          <a:r>
            <a:rPr lang="he-IL" dirty="0" err="1"/>
            <a:t>כח</a:t>
          </a:r>
          <a:r>
            <a:rPr lang="he-IL" dirty="0"/>
            <a:t> אותם הקליפות הנאחזות במאכלים החומריים </a:t>
          </a:r>
          <a:r>
            <a:rPr lang="he-IL" dirty="0" err="1"/>
            <a:t>ומתדבקים</a:t>
          </a:r>
          <a:r>
            <a:rPr lang="he-IL" dirty="0"/>
            <a:t> בהם באדם האוכל אותם, ועל ידי הברכות שעליהם הנאמרות בכוונה הוא מסיר מהם הקליפות ההם ומזכך החומר שלו ונעשה זך ומוכן לקבל קדושה, והזהירני מאד בזה עכ"ל. </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b="0" i="0" dirty="0"/>
            <a:t>כתב הרב אברהם אזולאי (סבו של </a:t>
          </a:r>
          <a:r>
            <a:rPr lang="he-IL" b="0" i="0" dirty="0" err="1"/>
            <a:t>החיד"א</a:t>
          </a:r>
          <a:r>
            <a:rPr lang="he-IL" b="0" i="0" dirty="0"/>
            <a:t>) בספרו חסד לאברהם:</a:t>
          </a:r>
        </a:p>
        <a:p>
          <a:pPr rtl="1"/>
          <a:r>
            <a:rPr lang="he-IL" b="0" i="0" dirty="0"/>
            <a:t>יש להקשות, למה בארץ ישראל יגרע ממנו המן הרוחני? </a:t>
          </a:r>
        </a:p>
        <a:p>
          <a:pPr rtl="1"/>
          <a:r>
            <a:rPr lang="he-IL" b="0" i="0" dirty="0"/>
            <a:t>ויש לומר כי הטעם לזה הוא כי במדבר אין פירותיהם כדאי לקבל את רוחניותה של הקדושה, כי אין גוף טמא נעשה כלי לקבל רוחניות הקדושה, ואם הייתה הקדושה היא בפירותיהם ובמזונותיהם היה </a:t>
          </a:r>
          <a:r>
            <a:rPr lang="he-IL" b="0" i="0" dirty="0" err="1"/>
            <a:t>הכל</a:t>
          </a:r>
          <a:r>
            <a:rPr lang="he-IL" b="0" i="0" dirty="0"/>
            <a:t> ניתן בלי קדושה חלילה, וזה אינו עניין כלל, ועל כן נתן להם הקב"ה המן מן השמים. אמנם פירות ארץ ישראל הם על ידי הקדושה, ואותן הרוחניות שהיה ראוי אל המן נתלבש בפירות הקדושים ההם, ועל כן לא היה מן בארץ ישראל כי אם במדבר.</a:t>
          </a:r>
          <a:endParaRPr lang="he-IL" dirty="0"/>
        </a:p>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custT="1"/>
      <dgm:spPr/>
      <dgm:t>
        <a:bodyPr/>
        <a:lstStyle/>
        <a:p>
          <a:pPr rtl="1"/>
          <a:r>
            <a:rPr lang="he-IL" sz="1050" dirty="0"/>
            <a:t>נפש החיים שער א – חטא הדעת </a:t>
          </a:r>
          <a:r>
            <a:rPr lang="he-IL" sz="1050" dirty="0" err="1"/>
            <a:t>עירבוב</a:t>
          </a:r>
          <a:r>
            <a:rPr lang="he-IL" sz="1050" dirty="0"/>
            <a:t> טוב ורע</a:t>
          </a:r>
        </a:p>
        <a:p>
          <a:pPr rtl="1"/>
          <a:r>
            <a:rPr lang="he-IL" sz="1050" dirty="0" err="1"/>
            <a:t>והענין</a:t>
          </a:r>
          <a:r>
            <a:rPr lang="he-IL" sz="1050" dirty="0"/>
            <a:t> כי קודם החטא. עם כי ודאי שהיה בעל בחירה גמור להטות עצמו לכל אשר יחפוץ להטיב או להיפך ח"ו. כי זה תכלית כוונת כלל הבריאה. וגם כי הרי אח"כ חטא. אמנם לא שהיה ענין בחירתו מחמת </a:t>
          </a:r>
          <a:r>
            <a:rPr lang="he-IL" sz="1050" dirty="0" err="1"/>
            <a:t>שכחות</a:t>
          </a:r>
          <a:r>
            <a:rPr lang="he-IL" sz="1050" dirty="0"/>
            <a:t> הרע היו כלולים בתוכו. כי הוא היה אדם ישר לגמרי כלול רק מסדרי כחות הקדושה לבד. וכל </a:t>
          </a:r>
          <a:r>
            <a:rPr lang="he-IL" sz="1050" dirty="0" err="1"/>
            <a:t>עניניו</a:t>
          </a:r>
          <a:r>
            <a:rPr lang="he-IL" sz="1050" dirty="0"/>
            <a:t> היו כולם ישרים קדושים ומזוככים טוב גמור. בלי שום עירוב ונטי' לצד ההיפך כלל. וכחות הרע היו עומדים לצד וענין בפ"ע חוץ ממנו. והיה בעל בחירה </a:t>
          </a:r>
          <a:r>
            <a:rPr lang="he-IL" sz="1050" dirty="0" err="1"/>
            <a:t>ליכנס</a:t>
          </a:r>
          <a:r>
            <a:rPr lang="he-IL" sz="1050" dirty="0"/>
            <a:t> אל כחות הרע ח"ו כמו שהאדם הוא בעל בחירה </a:t>
          </a:r>
          <a:r>
            <a:rPr lang="he-IL" sz="1050" dirty="0" err="1"/>
            <a:t>ליכנס</a:t>
          </a:r>
          <a:r>
            <a:rPr lang="he-IL" sz="1050" dirty="0"/>
            <a:t> אל תוך האש. לכן כשרצה </a:t>
          </a:r>
          <a:r>
            <a:rPr lang="he-IL" sz="1050" dirty="0" err="1"/>
            <a:t>הס"א</a:t>
          </a:r>
          <a:r>
            <a:rPr lang="he-IL" sz="1050" dirty="0"/>
            <a:t> להחטיאו הוצרך הנחש לבא מבחוץ לפתוח. </a:t>
          </a:r>
        </a:p>
        <a:p>
          <a:pPr rtl="1"/>
          <a:r>
            <a:rPr lang="he-IL" sz="1050" dirty="0"/>
            <a:t>לא כמו שהוא עתה שהיצר המפתה את האדם הוא בתוך האדם עצמו. ומתדמה </a:t>
          </a:r>
          <a:r>
            <a:rPr lang="he-IL" sz="1050" dirty="0" err="1"/>
            <a:t>להאדם</a:t>
          </a:r>
          <a:r>
            <a:rPr lang="he-IL" sz="1050" dirty="0"/>
            <a:t> שהוא עצמו הוא הרוצה ונמשך לעשות </a:t>
          </a:r>
          <a:r>
            <a:rPr lang="he-IL" sz="1050" dirty="0" err="1"/>
            <a:t>העון</a:t>
          </a:r>
          <a:r>
            <a:rPr lang="he-IL" sz="1050" dirty="0"/>
            <a:t> ולא שאחר חוץ ממנו מפתהו. ובחטאו שנמשך אחר </a:t>
          </a:r>
          <a:r>
            <a:rPr lang="he-IL" sz="1050" dirty="0" err="1"/>
            <a:t>פתוי</a:t>
          </a:r>
          <a:r>
            <a:rPr lang="he-IL" sz="1050" dirty="0"/>
            <a:t> </a:t>
          </a:r>
          <a:r>
            <a:rPr lang="he-IL" sz="1050" dirty="0" err="1"/>
            <a:t>הס"א</a:t>
          </a:r>
          <a:r>
            <a:rPr lang="he-IL" sz="1050" dirty="0"/>
            <a:t>. אז </a:t>
          </a:r>
          <a:r>
            <a:rPr lang="he-IL" sz="1050" dirty="0" err="1"/>
            <a:t>נתערבו</a:t>
          </a:r>
          <a:r>
            <a:rPr lang="he-IL" sz="1050" dirty="0"/>
            <a:t> </a:t>
          </a:r>
          <a:r>
            <a:rPr lang="he-IL" sz="1050" dirty="0" err="1"/>
            <a:t>הכחות</a:t>
          </a:r>
          <a:r>
            <a:rPr lang="he-IL" sz="1050" dirty="0"/>
            <a:t> הרע בתוכו ממש. וכן </a:t>
          </a:r>
          <a:r>
            <a:rPr lang="he-IL" sz="1050" dirty="0" err="1"/>
            <a:t>בהעולמות</a:t>
          </a:r>
          <a:r>
            <a:rPr lang="he-IL" sz="1050" dirty="0"/>
            <a:t>. וזהו עץ הדעת </a:t>
          </a:r>
          <a:r>
            <a:rPr lang="he-IL" sz="1050" dirty="0" err="1"/>
            <a:t>טו"ר</a:t>
          </a:r>
          <a:r>
            <a:rPr lang="he-IL" sz="1050" dirty="0"/>
            <a:t>. </a:t>
          </a:r>
          <a:r>
            <a:rPr lang="he-IL" sz="1050" dirty="0" err="1"/>
            <a:t>שנתחברו</a:t>
          </a:r>
          <a:r>
            <a:rPr lang="he-IL" sz="1050" dirty="0"/>
            <a:t> </a:t>
          </a:r>
          <a:r>
            <a:rPr lang="he-IL" sz="1050" dirty="0" err="1"/>
            <a:t>ונתערבו</a:t>
          </a:r>
          <a:r>
            <a:rPr lang="he-IL" sz="1050" dirty="0"/>
            <a:t> בתוכו </a:t>
          </a:r>
          <a:r>
            <a:rPr lang="he-IL" sz="1050" dirty="0" err="1"/>
            <a:t>ובהעולמות</a:t>
          </a:r>
          <a:r>
            <a:rPr lang="he-IL" sz="1050" dirty="0"/>
            <a:t> הטוב והרע יחד זה בתוך זה ממש. כי דעת פי' התחברות כידוע.  </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a:ln>
          <a:solidFill>
            <a:schemeClr val="lt1">
              <a:hueOff val="0"/>
              <a:satOff val="0"/>
              <a:lumOff val="0"/>
              <a:alpha val="91000"/>
            </a:schemeClr>
          </a:solidFill>
        </a:ln>
      </dgm:spPr>
      <dgm:t>
        <a:bodyPr/>
        <a:lstStyle/>
        <a:p>
          <a:pPr rtl="1"/>
          <a:r>
            <a:rPr lang="he-IL" dirty="0"/>
            <a:t>ולא רק בגן עדן אלא כל העולם מלא </a:t>
          </a:r>
          <a:r>
            <a:rPr lang="he-IL" dirty="0" err="1"/>
            <a:t>תעגוגות</a:t>
          </a:r>
          <a:r>
            <a:rPr lang="he-IL" dirty="0"/>
            <a:t> ומעדנים לאין שיעור, וממינים שונים וגוונים שונים, והכל הרי לא נברא אלא בשביל האדם, כפי שאמרו חז״ל (סנהדרין לח): ״אדם נברא בערב שבת, ומפני מה? כדי שיכנס לסעודה מיד״, כלומר, ״שימצא </a:t>
          </a:r>
          <a:r>
            <a:rPr lang="he-IL" dirty="0" err="1"/>
            <a:t>הכל</a:t>
          </a:r>
          <a:r>
            <a:rPr lang="he-IL" dirty="0"/>
            <a:t> מוכן ויאכל מאשר יחפוץ״ (רש״י שם). ולתענוגים האלה ראויים בני האדם בלבד, כי המלאכים אינם ראויים לתענוגים גשמיים, והקדוש ברוך הוא הטביע במיוחד טבע כזה באדם, משום שרצונו להטיב עם הבריות ולהעניק להם חסד לאין שיעור. </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b="1" dirty="0"/>
            <a:t>והתענוגים</a:t>
          </a:r>
          <a:r>
            <a:rPr lang="he-IL" dirty="0"/>
            <a:t> העליונים הראויים לאדם אינם מבחינה רוחנית בלבד, כי אם גם מבחינה גשמית. ה׳ ברא את האדם שיהיה שלם בתכלית ולא יחסר לו שום חפץ ושום הישג שבעולם, לרבות כל ההנאות והתענוגים הנראים לגו גשמיים. הרי בגן העדן שה׳ הכניס את האדם, לא חסר שום </a:t>
          </a:r>
          <a:r>
            <a:rPr lang="he-IL" dirty="0" err="1"/>
            <a:t>תעגוג</a:t>
          </a:r>
          <a:r>
            <a:rPr lang="he-IL" dirty="0"/>
            <a:t> מתענוגות העולם, כפי שהכתוב אומר שהצמיח בו ״כל עץ נחמד למראה וטוב למאכל״, ולא עוד אלא שחייב את האדם </a:t>
          </a:r>
          <a:r>
            <a:rPr lang="he-IL" dirty="0" err="1"/>
            <a:t>שיהנה</a:t>
          </a:r>
          <a:r>
            <a:rPr lang="he-IL" dirty="0"/>
            <a:t> מהם </a:t>
          </a:r>
          <a:r>
            <a:rPr lang="he-IL" dirty="0" err="1"/>
            <a:t>וציוה</a:t>
          </a:r>
          <a:r>
            <a:rPr lang="he-IL" dirty="0"/>
            <a:t> לו: ״מכל עץ הגן אכול תאכל״ (בראשית ב). וכן אמרו חז״ל: ״אדם הראשון </a:t>
          </a:r>
          <a:r>
            <a:rPr lang="he-IL" dirty="0" err="1"/>
            <a:t>מיסב</a:t>
          </a:r>
          <a:r>
            <a:rPr lang="he-IL" dirty="0"/>
            <a:t> בגן עדן היה והיו מלאכי השרת </a:t>
          </a:r>
          <a:r>
            <a:rPr lang="he-IL" dirty="0" err="1"/>
            <a:t>צולין</a:t>
          </a:r>
          <a:r>
            <a:rPr lang="he-IL" dirty="0"/>
            <a:t> לו בשר </a:t>
          </a:r>
          <a:r>
            <a:rPr lang="he-IL" dirty="0" err="1"/>
            <a:t>ומסננין</a:t>
          </a:r>
          <a:r>
            <a:rPr lang="he-IL" dirty="0"/>
            <a:t> לו יין״ (סנהדרין גט:).</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dgm:spPr/>
      <dgm:t>
        <a:bodyPr/>
        <a:lstStyle/>
        <a:p>
          <a:pPr rtl="1"/>
          <a:r>
            <a:rPr lang="he-IL" dirty="0"/>
            <a:t>אלא כאמור, ברא הקדוש ברוך הוא את האדם לא לשם </a:t>
          </a:r>
          <a:r>
            <a:rPr lang="he-IL" dirty="0" err="1"/>
            <a:t>תעגוגים</a:t>
          </a:r>
          <a:r>
            <a:rPr lang="he-IL" dirty="0"/>
            <a:t> רוחניים בלבד כי אם גם לשם תענוגים גשמיים, ולא רק משום זה שאם יחסרו לו התענוגים הגשמיים יופרעו גם תענוגיו הרוחניים, אלא משום שהקדוש ברוך הוא רוצה בהנאת האדם השלמה ושמחתו השלמה שתכלול את כל רגשותיו וחושיו ללא כל שיור. </a:t>
          </a:r>
          <a:r>
            <a:rPr lang="he-IL" dirty="0" err="1"/>
            <a:t>ומכיון</a:t>
          </a:r>
          <a:r>
            <a:rPr lang="he-IL" dirty="0"/>
            <a:t> שבחג הפסח עדיין הוא שרוי בספק על מצב תבואות השנה ואינו בטוח בתענוגותיו הגשמיים, אין לצוות אותו על מצוות שמחה. אם היא אינה כוללת גם שמחה גשמית אין זו השמחה שרוצה </a:t>
          </a:r>
          <a:r>
            <a:rPr lang="he-IL" dirty="0" err="1"/>
            <a:t>הקב׳יה</a:t>
          </a:r>
          <a:r>
            <a:rPr lang="he-IL" dirty="0"/>
            <a:t>.</a:t>
          </a:r>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custT="1"/>
      <dgm:spPr/>
      <dgm:t>
        <a:bodyPr/>
        <a:lstStyle/>
        <a:p>
          <a:pPr rtl="1"/>
          <a:r>
            <a:rPr lang="he-IL" sz="1500" b="1" dirty="0"/>
            <a:t>חז״ל</a:t>
          </a:r>
          <a:r>
            <a:rPr lang="he-IL" sz="1500" dirty="0"/>
            <a:t> אומרים: ״אתה מוצא שלש שמחות. כתיב בחג: ׳ושמחת בחגך׳; ׳והיית אך שמח׳; ׳ושמחתם לפני ה׳ </a:t>
          </a:r>
          <a:r>
            <a:rPr lang="he-IL" sz="1500" dirty="0" err="1"/>
            <a:t>אלהיכם</a:t>
          </a:r>
          <a:r>
            <a:rPr lang="he-IL" sz="1500" dirty="0"/>
            <a:t> שבעת ימים׳. אבל בפסח אין אתה מוצא שכתוב בו אפילו שמחה אחת. למה? אתה מוצא שבפסח התבואה נידונת ואין אתה יודע אם עושה השנה תבואה אם אינה עושה, ולפיכך אין כתוב שם שמחה </a:t>
          </a:r>
          <a:r>
            <a:rPr lang="he-IL" sz="1500" dirty="0" err="1"/>
            <a:t>וכו</a:t>
          </a:r>
          <a:r>
            <a:rPr lang="he-IL" sz="1500" dirty="0"/>
            <a:t>׳. </a:t>
          </a:r>
        </a:p>
        <a:p>
          <a:pPr rtl="1"/>
          <a:r>
            <a:rPr lang="he-IL" sz="300" dirty="0"/>
            <a:t>וכן אתה מוצא שאין כתוב בעצרת אלא שמחה אחת </a:t>
          </a:r>
          <a:r>
            <a:rPr lang="he-IL" sz="300" dirty="0" err="1"/>
            <a:t>וכו</a:t>
          </a:r>
          <a:r>
            <a:rPr lang="he-IL" sz="300" dirty="0"/>
            <a:t>׳, ולמה כתוב בה שמחה אחת? מפני שהתבואה נכנסת בפנים, ומה טעם אין כתוב שם שתי שמחות? לפי שפירות האילן נידונים״ (ילקוט ויקרא </a:t>
          </a:r>
          <a:r>
            <a:rPr lang="he-IL" sz="300" dirty="0" err="1"/>
            <a:t>תרנד</a:t>
          </a:r>
          <a:r>
            <a:rPr lang="he-IL" sz="300" dirty="0"/>
            <a:t>). </a:t>
          </a:r>
          <a:r>
            <a:rPr lang="he-IL" sz="1500" dirty="0"/>
            <a:t>ולכאורה לא מובנים לנו דברי חז״ל, כי הרי אנו מדברים בשמחת החג שהיא רוחנית, ולמה קשרו אותם עם </a:t>
          </a:r>
          <a:r>
            <a:rPr lang="he-IL" sz="1500" dirty="0" err="1"/>
            <a:t>עניגים</a:t>
          </a:r>
          <a:r>
            <a:rPr lang="he-IL" sz="1500" dirty="0"/>
            <a:t> גשמיים? </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custLinFactNeighborX="888">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26F90B33-A5A0-4D54-8DAD-10149A0E5DE9}" type="doc">
      <dgm:prSet loTypeId="urn:microsoft.com/office/officeart/2005/8/layout/default" loCatId="list" qsTypeId="urn:microsoft.com/office/officeart/2005/8/quickstyle/simple1" qsCatId="simple" csTypeId="urn:microsoft.com/office/officeart/2005/8/colors/accent1_2" csCatId="accent1" phldr="1"/>
      <dgm:spPr/>
      <dgm:t>
        <a:bodyPr/>
        <a:lstStyle/>
        <a:p>
          <a:pPr rtl="1"/>
          <a:endParaRPr lang="he-IL"/>
        </a:p>
      </dgm:t>
    </dgm:pt>
    <dgm:pt modelId="{6FE1E1AA-06F7-4D77-92B1-672813D02FA3}">
      <dgm:prSet phldrT="[טקסט]"/>
      <dgm:spPr/>
      <dgm:t>
        <a:bodyPr/>
        <a:lstStyle/>
        <a:p>
          <a:pPr rtl="1"/>
          <a:r>
            <a:rPr lang="he-IL" dirty="0"/>
            <a:t>ואמר הרב הגאון מ"ו ז"ל שיש עוד שלושה חלקי מאכל ערב היינו שאוכל למילוי הכרס ומועיל היינו שאוכל לשם שמים אף שלעת עתה רע הוא לו שהנשמה אינה נהנית ממנו ואם היה באפשרי בלא אכילה היה טוב לו יותר אך שכוונתו הוא באכילה הזאת שיבריא הגוף ויכול לעבוד השם יתברך בתורה ומצוות נמצא הפעולה באכילה הזאת הוא לאחר זמן כשילמד אח"כ ויש עוד לשם שמים ונקרא טוב' היינו באכילה הזאת עושה ג"כ פעולה גדולה לנשמתו וזה נקרא טוב' </a:t>
          </a:r>
        </a:p>
      </dgm:t>
    </dgm:pt>
    <dgm:pt modelId="{C4EB10C8-1770-4CF4-8D38-2F2BFFCA2163}" type="parTrans" cxnId="{9F72C1FC-F3F7-4414-AEC2-C60CF836CA13}">
      <dgm:prSet/>
      <dgm:spPr/>
      <dgm:t>
        <a:bodyPr/>
        <a:lstStyle/>
        <a:p>
          <a:pPr rtl="1"/>
          <a:endParaRPr lang="he-IL"/>
        </a:p>
      </dgm:t>
    </dgm:pt>
    <dgm:pt modelId="{CE482230-CB28-49B2-AF8E-9CA0E04CECA3}" type="sibTrans" cxnId="{9F72C1FC-F3F7-4414-AEC2-C60CF836CA13}">
      <dgm:prSet/>
      <dgm:spPr/>
      <dgm:t>
        <a:bodyPr/>
        <a:lstStyle/>
        <a:p>
          <a:pPr rtl="1"/>
          <a:endParaRPr lang="he-IL"/>
        </a:p>
      </dgm:t>
    </dgm:pt>
    <dgm:pt modelId="{28A3E453-3F88-4B5F-B3B1-326ABE0D2BBF}">
      <dgm:prSet phldrT="[טקסט]"/>
      <dgm:spPr/>
      <dgm:t>
        <a:bodyPr/>
        <a:lstStyle/>
        <a:p>
          <a:pPr rtl="1"/>
          <a:r>
            <a:rPr lang="he-IL" dirty="0"/>
            <a:t> ויצא יצחק </a:t>
          </a:r>
          <a:r>
            <a:rPr lang="he-IL" dirty="0" err="1"/>
            <a:t>לשוח</a:t>
          </a:r>
          <a:r>
            <a:rPr lang="he-IL" dirty="0"/>
            <a:t> בשדה לפנות ערב </a:t>
          </a:r>
          <a:r>
            <a:rPr lang="he-IL" dirty="0" err="1"/>
            <a:t>נרל"פ</a:t>
          </a:r>
          <a:r>
            <a:rPr lang="he-IL" dirty="0"/>
            <a:t> </a:t>
          </a:r>
          <a:r>
            <a:rPr lang="he-IL" dirty="0" err="1"/>
            <a:t>דהנה</a:t>
          </a:r>
          <a:r>
            <a:rPr lang="he-IL" dirty="0"/>
            <a:t> כל </a:t>
          </a:r>
          <a:r>
            <a:rPr lang="he-IL" dirty="0" err="1"/>
            <a:t>העניניס</a:t>
          </a:r>
          <a:r>
            <a:rPr lang="he-IL" dirty="0"/>
            <a:t> שבעולס </a:t>
          </a:r>
          <a:r>
            <a:rPr lang="he-IL" dirty="0" err="1"/>
            <a:t>נחלקיס</a:t>
          </a:r>
          <a:r>
            <a:rPr lang="he-IL" dirty="0"/>
            <a:t> לג' טוב ערב מועיל ואין טוב אלא תורה ועיין </a:t>
          </a:r>
          <a:r>
            <a:rPr lang="he-IL" dirty="0" err="1"/>
            <a:t>מש"כ</a:t>
          </a:r>
          <a:r>
            <a:rPr lang="he-IL" dirty="0"/>
            <a:t> באבן נזר אות כ"א והנה מצות </a:t>
          </a:r>
          <a:r>
            <a:rPr lang="he-IL" dirty="0" err="1"/>
            <a:t>פו"ר</a:t>
          </a:r>
          <a:r>
            <a:rPr lang="he-IL" dirty="0"/>
            <a:t> יש בו ערב כי הגוף נהנה ויש בו מועיל להוליד בנים ויש בו טוב היינו </a:t>
          </a:r>
          <a:r>
            <a:rPr lang="he-IL" dirty="0" err="1"/>
            <a:t>המצוה</a:t>
          </a:r>
          <a:r>
            <a:rPr lang="he-IL" dirty="0"/>
            <a:t> ונתיירא יצחק פן אולי לא </a:t>
          </a:r>
          <a:r>
            <a:rPr lang="he-IL" dirty="0" err="1"/>
            <a:t>יכוין</a:t>
          </a:r>
          <a:r>
            <a:rPr lang="he-IL" dirty="0"/>
            <a:t> בזיווגו עבור טוב ומועיל רק בשביל ערב ובאמת </a:t>
          </a:r>
          <a:r>
            <a:rPr lang="he-IL" dirty="0" err="1"/>
            <a:t>מה"ט</a:t>
          </a:r>
          <a:r>
            <a:rPr lang="he-IL" dirty="0"/>
            <a:t> אין </a:t>
          </a:r>
          <a:r>
            <a:rPr lang="he-IL" dirty="0" err="1"/>
            <a:t>מברכין</a:t>
          </a:r>
          <a:r>
            <a:rPr lang="he-IL" dirty="0"/>
            <a:t> על מצוה זו כמבואר בסור מרע </a:t>
          </a:r>
          <a:r>
            <a:rPr lang="he-IL" dirty="0" err="1"/>
            <a:t>מהה"ק</a:t>
          </a:r>
          <a:r>
            <a:rPr lang="he-IL" dirty="0"/>
            <a:t> בעל </a:t>
          </a:r>
          <a:r>
            <a:rPr lang="he-IL" dirty="0" err="1"/>
            <a:t>עע"צ</a:t>
          </a:r>
          <a:r>
            <a:rPr lang="he-IL" dirty="0"/>
            <a:t> </a:t>
          </a:r>
          <a:r>
            <a:rPr lang="he-IL" dirty="0" err="1"/>
            <a:t>זלה"ה</a:t>
          </a:r>
          <a:r>
            <a:rPr lang="he-IL" dirty="0"/>
            <a:t> לפי שא"א בלא הנאת הגוף ע"כ יצא יצחק אבינו להתפלל לה' שיעזרהו לפנות את הערב </a:t>
          </a:r>
          <a:r>
            <a:rPr lang="he-IL" dirty="0" err="1"/>
            <a:t>מלבו</a:t>
          </a:r>
          <a:r>
            <a:rPr lang="he-IL" dirty="0"/>
            <a:t> שיהי' כוונתו רק </a:t>
          </a:r>
          <a:r>
            <a:rPr lang="he-IL" dirty="0" err="1"/>
            <a:t>לשס</a:t>
          </a:r>
          <a:r>
            <a:rPr lang="he-IL" dirty="0"/>
            <a:t> ה' והבן </a:t>
          </a:r>
        </a:p>
        <a:p>
          <a:pPr rtl="1"/>
          <a:r>
            <a:rPr lang="he-IL" dirty="0"/>
            <a:t>ספר אבני המקום</a:t>
          </a:r>
        </a:p>
      </dgm:t>
    </dgm:pt>
    <dgm:pt modelId="{F377F349-E049-493C-BA03-09507540580F}" type="parTrans" cxnId="{4C1565CF-31AD-4DFE-A723-9DC46BE4611D}">
      <dgm:prSet/>
      <dgm:spPr/>
      <dgm:t>
        <a:bodyPr/>
        <a:lstStyle/>
        <a:p>
          <a:pPr rtl="1"/>
          <a:endParaRPr lang="he-IL"/>
        </a:p>
      </dgm:t>
    </dgm:pt>
    <dgm:pt modelId="{9404CEDC-D5DD-4178-917B-1BB42BB0087C}" type="sibTrans" cxnId="{4C1565CF-31AD-4DFE-A723-9DC46BE4611D}">
      <dgm:prSet/>
      <dgm:spPr/>
      <dgm:t>
        <a:bodyPr/>
        <a:lstStyle/>
        <a:p>
          <a:pPr rtl="1"/>
          <a:endParaRPr lang="he-IL"/>
        </a:p>
      </dgm:t>
    </dgm:pt>
    <dgm:pt modelId="{A6A7C18C-02B9-41D9-84DB-1313CF430C16}">
      <dgm:prSet phldrT="[טקסט]" phldr="1"/>
      <dgm:spPr/>
      <dgm:t>
        <a:bodyPr/>
        <a:lstStyle/>
        <a:p>
          <a:pPr rtl="1"/>
          <a:endParaRPr lang="he-IL" dirty="0"/>
        </a:p>
      </dgm:t>
    </dgm:pt>
    <dgm:pt modelId="{E9C1A183-A2C0-4B13-BFEE-55FD0CF9B9B3}" type="parTrans" cxnId="{CD81D129-5205-42F9-9135-1BB4EF370587}">
      <dgm:prSet/>
      <dgm:spPr/>
      <dgm:t>
        <a:bodyPr/>
        <a:lstStyle/>
        <a:p>
          <a:pPr rtl="1"/>
          <a:endParaRPr lang="he-IL"/>
        </a:p>
      </dgm:t>
    </dgm:pt>
    <dgm:pt modelId="{5D83DDFC-0350-4961-8FF1-4CE1501593A2}" type="sibTrans" cxnId="{CD81D129-5205-42F9-9135-1BB4EF370587}">
      <dgm:prSet/>
      <dgm:spPr/>
      <dgm:t>
        <a:bodyPr/>
        <a:lstStyle/>
        <a:p>
          <a:pPr rtl="1"/>
          <a:endParaRPr lang="he-IL"/>
        </a:p>
      </dgm:t>
    </dgm:pt>
    <dgm:pt modelId="{68F53C08-B600-46D3-8283-9B3816A7DA67}">
      <dgm:prSet phldrT="[טקסט]"/>
      <dgm:spPr/>
      <dgm:t>
        <a:bodyPr/>
        <a:lstStyle/>
        <a:p>
          <a:pPr rtl="1"/>
          <a:r>
            <a:rPr lang="he-IL" dirty="0"/>
            <a:t>אכילה ושתיה שבספר קהלת אינו אלא דברי ויש בה ג"כ אותיות </a:t>
          </a:r>
          <a:r>
            <a:rPr lang="he-IL" dirty="0" err="1"/>
            <a:t>טע"ם</a:t>
          </a:r>
          <a:r>
            <a:rPr lang="he-IL" dirty="0"/>
            <a:t> טוב ערב מועיל ערב היינו שלומד שלא לשם שמים אלא רק מחמת שהוא ערב שנהנה מהחכמה בתורה פסחים אותו בקי </a:t>
          </a:r>
          <a:r>
            <a:rPr lang="he-IL" dirty="0" err="1"/>
            <a:t>צוה</a:t>
          </a:r>
          <a:r>
            <a:rPr lang="he-IL" dirty="0"/>
            <a:t> נהנה עדיין נקרא שיהיה ותלמודו בידו כדי שלומד לשם שמים </a:t>
          </a:r>
          <a:r>
            <a:rPr lang="he-IL" dirty="0" err="1"/>
            <a:t>שהש"י</a:t>
          </a:r>
          <a:r>
            <a:rPr lang="he-IL" dirty="0"/>
            <a:t> וטוב מבוקשתו מי שבא לכאן ולומד ללמוד ויהיה ג"כ בקי אבל אינו כשלומד עד שיהיה בקי שהמבקש אינו בטוב ג"כ אינו וזה אף שעדיין לימודו בעת וגם אח"כ כשתלמודו בידו עד שיבא תיכף שנהנה תלמודו בידו לב תורה ומועיל שאשרי נ א </a:t>
          </a:r>
        </a:p>
      </dgm:t>
    </dgm:pt>
    <dgm:pt modelId="{EED16D9C-0A9A-4D6D-A892-FFB3340216F7}" type="parTrans" cxnId="{6909BCBD-AC79-463B-8F8B-0CD0A98C5F7A}">
      <dgm:prSet/>
      <dgm:spPr/>
      <dgm:t>
        <a:bodyPr/>
        <a:lstStyle/>
        <a:p>
          <a:pPr rtl="1"/>
          <a:endParaRPr lang="he-IL"/>
        </a:p>
      </dgm:t>
    </dgm:pt>
    <dgm:pt modelId="{E91765DF-BCB3-4994-9134-BF3A4E053F2C}" type="sibTrans" cxnId="{6909BCBD-AC79-463B-8F8B-0CD0A98C5F7A}">
      <dgm:prSet/>
      <dgm:spPr/>
      <dgm:t>
        <a:bodyPr/>
        <a:lstStyle/>
        <a:p>
          <a:pPr rtl="1"/>
          <a:endParaRPr lang="he-IL"/>
        </a:p>
      </dgm:t>
    </dgm:pt>
    <dgm:pt modelId="{6819571F-FAFE-464F-AA0C-4B95565A6697}" type="pres">
      <dgm:prSet presAssocID="{26F90B33-A5A0-4D54-8DAD-10149A0E5DE9}" presName="diagram" presStyleCnt="0">
        <dgm:presLayoutVars>
          <dgm:dir/>
          <dgm:resizeHandles val="exact"/>
        </dgm:presLayoutVars>
      </dgm:prSet>
      <dgm:spPr/>
    </dgm:pt>
    <dgm:pt modelId="{7BDD0345-3F6A-42DD-AD0A-FBFA2BE6B4F4}" type="pres">
      <dgm:prSet presAssocID="{6FE1E1AA-06F7-4D77-92B1-672813D02FA3}" presName="node" presStyleLbl="node1" presStyleIdx="0" presStyleCnt="4" custScaleX="150781" custScaleY="115610">
        <dgm:presLayoutVars>
          <dgm:bulletEnabled val="1"/>
        </dgm:presLayoutVars>
      </dgm:prSet>
      <dgm:spPr/>
    </dgm:pt>
    <dgm:pt modelId="{1BB58B1F-8A5A-47D7-9B98-9B898040F939}" type="pres">
      <dgm:prSet presAssocID="{CE482230-CB28-49B2-AF8E-9CA0E04CECA3}" presName="sibTrans" presStyleCnt="0"/>
      <dgm:spPr/>
    </dgm:pt>
    <dgm:pt modelId="{7CD77BC4-D7BE-4475-B464-90F9F2005203}" type="pres">
      <dgm:prSet presAssocID="{28A3E453-3F88-4B5F-B3B1-326ABE0D2BBF}" presName="node" presStyleLbl="node1" presStyleIdx="1" presStyleCnt="4" custScaleX="150781" custScaleY="115610">
        <dgm:presLayoutVars>
          <dgm:bulletEnabled val="1"/>
        </dgm:presLayoutVars>
      </dgm:prSet>
      <dgm:spPr/>
    </dgm:pt>
    <dgm:pt modelId="{7EAA978A-3B81-4123-94F9-5CE621DE2080}" type="pres">
      <dgm:prSet presAssocID="{9404CEDC-D5DD-4178-917B-1BB42BB0087C}" presName="sibTrans" presStyleCnt="0"/>
      <dgm:spPr/>
    </dgm:pt>
    <dgm:pt modelId="{1048BA7F-2ABC-40B2-9CB1-BF1C300165B8}" type="pres">
      <dgm:prSet presAssocID="{A6A7C18C-02B9-41D9-84DB-1313CF430C16}" presName="node" presStyleLbl="node1" presStyleIdx="2" presStyleCnt="4" custScaleX="150781" custScaleY="118681">
        <dgm:presLayoutVars>
          <dgm:bulletEnabled val="1"/>
        </dgm:presLayoutVars>
      </dgm:prSet>
      <dgm:spPr/>
    </dgm:pt>
    <dgm:pt modelId="{1E1554D2-BB40-4EE0-A99A-C49328C3B50E}" type="pres">
      <dgm:prSet presAssocID="{5D83DDFC-0350-4961-8FF1-4CE1501593A2}" presName="sibTrans" presStyleCnt="0"/>
      <dgm:spPr/>
    </dgm:pt>
    <dgm:pt modelId="{188BE399-BB79-42C6-9208-A5A9DB0B4E3C}" type="pres">
      <dgm:prSet presAssocID="{68F53C08-B600-46D3-8283-9B3816A7DA67}" presName="node" presStyleLbl="node1" presStyleIdx="3" presStyleCnt="4" custScaleX="150781" custScaleY="118681">
        <dgm:presLayoutVars>
          <dgm:bulletEnabled val="1"/>
        </dgm:presLayoutVars>
      </dgm:prSet>
      <dgm:spPr/>
    </dgm:pt>
  </dgm:ptLst>
  <dgm:cxnLst>
    <dgm:cxn modelId="{BA213528-EC62-497C-A78A-FE69B9D49C8E}" type="presOf" srcId="{6FE1E1AA-06F7-4D77-92B1-672813D02FA3}" destId="{7BDD0345-3F6A-42DD-AD0A-FBFA2BE6B4F4}" srcOrd="0" destOrd="0" presId="urn:microsoft.com/office/officeart/2005/8/layout/default"/>
    <dgm:cxn modelId="{CD81D129-5205-42F9-9135-1BB4EF370587}" srcId="{26F90B33-A5A0-4D54-8DAD-10149A0E5DE9}" destId="{A6A7C18C-02B9-41D9-84DB-1313CF430C16}" srcOrd="2" destOrd="0" parTransId="{E9C1A183-A2C0-4B13-BFEE-55FD0CF9B9B3}" sibTransId="{5D83DDFC-0350-4961-8FF1-4CE1501593A2}"/>
    <dgm:cxn modelId="{E4850A37-A795-4821-B2CD-DDB9BEDC0D06}" type="presOf" srcId="{26F90B33-A5A0-4D54-8DAD-10149A0E5DE9}" destId="{6819571F-FAFE-464F-AA0C-4B95565A6697}" srcOrd="0" destOrd="0" presId="urn:microsoft.com/office/officeart/2005/8/layout/default"/>
    <dgm:cxn modelId="{DF03C79F-B79D-4165-8A8B-DF6839E193E9}" type="presOf" srcId="{68F53C08-B600-46D3-8283-9B3816A7DA67}" destId="{188BE399-BB79-42C6-9208-A5A9DB0B4E3C}" srcOrd="0" destOrd="0" presId="urn:microsoft.com/office/officeart/2005/8/layout/default"/>
    <dgm:cxn modelId="{D92C39A6-052E-47E0-B87D-7DC805083B04}" type="presOf" srcId="{A6A7C18C-02B9-41D9-84DB-1313CF430C16}" destId="{1048BA7F-2ABC-40B2-9CB1-BF1C300165B8}" srcOrd="0" destOrd="0" presId="urn:microsoft.com/office/officeart/2005/8/layout/default"/>
    <dgm:cxn modelId="{6909BCBD-AC79-463B-8F8B-0CD0A98C5F7A}" srcId="{26F90B33-A5A0-4D54-8DAD-10149A0E5DE9}" destId="{68F53C08-B600-46D3-8283-9B3816A7DA67}" srcOrd="3" destOrd="0" parTransId="{EED16D9C-0A9A-4D6D-A892-FFB3340216F7}" sibTransId="{E91765DF-BCB3-4994-9134-BF3A4E053F2C}"/>
    <dgm:cxn modelId="{A36ABDBF-8A39-4E2F-994E-D7BF39BA9D74}" type="presOf" srcId="{28A3E453-3F88-4B5F-B3B1-326ABE0D2BBF}" destId="{7CD77BC4-D7BE-4475-B464-90F9F2005203}" srcOrd="0" destOrd="0" presId="urn:microsoft.com/office/officeart/2005/8/layout/default"/>
    <dgm:cxn modelId="{4C1565CF-31AD-4DFE-A723-9DC46BE4611D}" srcId="{26F90B33-A5A0-4D54-8DAD-10149A0E5DE9}" destId="{28A3E453-3F88-4B5F-B3B1-326ABE0D2BBF}" srcOrd="1" destOrd="0" parTransId="{F377F349-E049-493C-BA03-09507540580F}" sibTransId="{9404CEDC-D5DD-4178-917B-1BB42BB0087C}"/>
    <dgm:cxn modelId="{9F72C1FC-F3F7-4414-AEC2-C60CF836CA13}" srcId="{26F90B33-A5A0-4D54-8DAD-10149A0E5DE9}" destId="{6FE1E1AA-06F7-4D77-92B1-672813D02FA3}" srcOrd="0" destOrd="0" parTransId="{C4EB10C8-1770-4CF4-8D38-2F2BFFCA2163}" sibTransId="{CE482230-CB28-49B2-AF8E-9CA0E04CECA3}"/>
    <dgm:cxn modelId="{E796DDE7-1E50-4A12-B303-2CE1A434C200}" type="presParOf" srcId="{6819571F-FAFE-464F-AA0C-4B95565A6697}" destId="{7BDD0345-3F6A-42DD-AD0A-FBFA2BE6B4F4}" srcOrd="0" destOrd="0" presId="urn:microsoft.com/office/officeart/2005/8/layout/default"/>
    <dgm:cxn modelId="{AA0C4669-99F4-48EF-BDD5-65FBC3A0E78B}" type="presParOf" srcId="{6819571F-FAFE-464F-AA0C-4B95565A6697}" destId="{1BB58B1F-8A5A-47D7-9B98-9B898040F939}" srcOrd="1" destOrd="0" presId="urn:microsoft.com/office/officeart/2005/8/layout/default"/>
    <dgm:cxn modelId="{2BA7659C-7279-420E-BF9D-0221CFC00DE9}" type="presParOf" srcId="{6819571F-FAFE-464F-AA0C-4B95565A6697}" destId="{7CD77BC4-D7BE-4475-B464-90F9F2005203}" srcOrd="2" destOrd="0" presId="urn:microsoft.com/office/officeart/2005/8/layout/default"/>
    <dgm:cxn modelId="{B2F6C93E-00A6-4C44-A21B-386C5397AE02}" type="presParOf" srcId="{6819571F-FAFE-464F-AA0C-4B95565A6697}" destId="{7EAA978A-3B81-4123-94F9-5CE621DE2080}" srcOrd="3" destOrd="0" presId="urn:microsoft.com/office/officeart/2005/8/layout/default"/>
    <dgm:cxn modelId="{CF24E964-B51E-4DAE-9FF9-ACAF32A6CA20}" type="presParOf" srcId="{6819571F-FAFE-464F-AA0C-4B95565A6697}" destId="{1048BA7F-2ABC-40B2-9CB1-BF1C300165B8}" srcOrd="4" destOrd="0" presId="urn:microsoft.com/office/officeart/2005/8/layout/default"/>
    <dgm:cxn modelId="{9A4771DC-782C-41AB-9D4D-CB1375F509F5}" type="presParOf" srcId="{6819571F-FAFE-464F-AA0C-4B95565A6697}" destId="{1E1554D2-BB40-4EE0-A99A-C49328C3B50E}" srcOrd="5" destOrd="0" presId="urn:microsoft.com/office/officeart/2005/8/layout/default"/>
    <dgm:cxn modelId="{D1A55F4F-686D-46D8-A870-66CE03E7F4F0}" type="presParOf" srcId="{6819571F-FAFE-464F-AA0C-4B95565A6697}" destId="{188BE399-BB79-42C6-9208-A5A9DB0B4E3C}"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87EFAEC2-3ABD-4F3E-AD65-C523D131DB8C}" type="doc">
      <dgm:prSet loTypeId="urn:microsoft.com/office/officeart/2005/8/layout/default" loCatId="list" qsTypeId="urn:microsoft.com/office/officeart/2005/8/quickstyle/simple1" qsCatId="simple" csTypeId="urn:microsoft.com/office/officeart/2005/8/colors/colorful1" csCatId="colorful" phldr="1"/>
      <dgm:spPr/>
      <dgm:t>
        <a:bodyPr/>
        <a:lstStyle/>
        <a:p>
          <a:pPr rtl="1"/>
          <a:endParaRPr lang="he-IL"/>
        </a:p>
      </dgm:t>
    </dgm:pt>
    <dgm:pt modelId="{EDDE415A-596D-4E87-9B17-4AC1B2A11F16}">
      <dgm:prSet phldrT="[טקסט]" phldr="1"/>
      <dgm:spPr/>
      <dgm:t>
        <a:bodyPr/>
        <a:lstStyle/>
        <a:p>
          <a:pPr rtl="1"/>
          <a:endParaRPr lang="he-IL"/>
        </a:p>
      </dgm:t>
    </dgm:pt>
    <dgm:pt modelId="{5DA29052-BB30-4854-80F6-4F6310C6EF61}" type="parTrans" cxnId="{9AF2AE6D-2ACC-4055-866D-A6D0F4784C98}">
      <dgm:prSet/>
      <dgm:spPr/>
      <dgm:t>
        <a:bodyPr/>
        <a:lstStyle/>
        <a:p>
          <a:pPr rtl="1"/>
          <a:endParaRPr lang="he-IL"/>
        </a:p>
      </dgm:t>
    </dgm:pt>
    <dgm:pt modelId="{E34B7EBB-8E7A-431B-A39F-C2B3E7FA56EA}" type="sibTrans" cxnId="{9AF2AE6D-2ACC-4055-866D-A6D0F4784C98}">
      <dgm:prSet/>
      <dgm:spPr/>
      <dgm:t>
        <a:bodyPr/>
        <a:lstStyle/>
        <a:p>
          <a:pPr rtl="1"/>
          <a:endParaRPr lang="he-IL"/>
        </a:p>
      </dgm:t>
    </dgm:pt>
    <dgm:pt modelId="{DF117B2C-18F5-492A-9702-F4D35453A6E6}">
      <dgm:prSet phldrT="[טקסט]" phldr="1"/>
      <dgm:spPr/>
      <dgm:t>
        <a:bodyPr/>
        <a:lstStyle/>
        <a:p>
          <a:pPr rtl="1"/>
          <a:endParaRPr lang="he-IL"/>
        </a:p>
      </dgm:t>
    </dgm:pt>
    <dgm:pt modelId="{5EB7AF97-68D7-4571-BE05-8C409D846044}" type="parTrans" cxnId="{E1B238E6-F820-461E-906E-D913B563D30C}">
      <dgm:prSet/>
      <dgm:spPr/>
      <dgm:t>
        <a:bodyPr/>
        <a:lstStyle/>
        <a:p>
          <a:pPr rtl="1"/>
          <a:endParaRPr lang="he-IL"/>
        </a:p>
      </dgm:t>
    </dgm:pt>
    <dgm:pt modelId="{7F07FC26-DA5A-492E-AC2F-6BFC2BE06B42}" type="sibTrans" cxnId="{E1B238E6-F820-461E-906E-D913B563D30C}">
      <dgm:prSet/>
      <dgm:spPr/>
      <dgm:t>
        <a:bodyPr/>
        <a:lstStyle/>
        <a:p>
          <a:pPr rtl="1"/>
          <a:endParaRPr lang="he-IL"/>
        </a:p>
      </dgm:t>
    </dgm:pt>
    <dgm:pt modelId="{8037724A-DB9C-44B5-92D5-F7F0BED7BD56}">
      <dgm:prSet phldrT="[טקסט]" phldr="1"/>
      <dgm:spPr/>
      <dgm:t>
        <a:bodyPr/>
        <a:lstStyle/>
        <a:p>
          <a:pPr rtl="1"/>
          <a:endParaRPr lang="he-IL" dirty="0"/>
        </a:p>
      </dgm:t>
    </dgm:pt>
    <dgm:pt modelId="{AC81AB57-D1E0-41BE-AE42-1723FD4D3061}" type="parTrans" cxnId="{1FDE5EA4-AD8B-48F1-A8E0-F5EB15D0C1B6}">
      <dgm:prSet/>
      <dgm:spPr/>
      <dgm:t>
        <a:bodyPr/>
        <a:lstStyle/>
        <a:p>
          <a:pPr rtl="1"/>
          <a:endParaRPr lang="he-IL"/>
        </a:p>
      </dgm:t>
    </dgm:pt>
    <dgm:pt modelId="{FCACFF76-EEC3-41CB-9873-67DA96E85AF3}" type="sibTrans" cxnId="{1FDE5EA4-AD8B-48F1-A8E0-F5EB15D0C1B6}">
      <dgm:prSet/>
      <dgm:spPr/>
      <dgm:t>
        <a:bodyPr/>
        <a:lstStyle/>
        <a:p>
          <a:pPr rtl="1"/>
          <a:endParaRPr lang="he-IL"/>
        </a:p>
      </dgm:t>
    </dgm:pt>
    <dgm:pt modelId="{F0237E85-93B7-4A15-85B4-13E258AEE9C1}">
      <dgm:prSet phldrT="[טקסט]" phldr="1"/>
      <dgm:spPr/>
      <dgm:t>
        <a:bodyPr/>
        <a:lstStyle/>
        <a:p>
          <a:pPr rtl="1"/>
          <a:endParaRPr lang="he-IL"/>
        </a:p>
      </dgm:t>
    </dgm:pt>
    <dgm:pt modelId="{007CAADB-BE51-4B17-930A-D095385DA4C1}" type="parTrans" cxnId="{CDA96FA5-3B29-42C8-B1D2-306CD72B365E}">
      <dgm:prSet/>
      <dgm:spPr/>
      <dgm:t>
        <a:bodyPr/>
        <a:lstStyle/>
        <a:p>
          <a:pPr rtl="1"/>
          <a:endParaRPr lang="he-IL"/>
        </a:p>
      </dgm:t>
    </dgm:pt>
    <dgm:pt modelId="{A8937062-CAF4-4A7A-968C-7874F5FB84C5}" type="sibTrans" cxnId="{CDA96FA5-3B29-42C8-B1D2-306CD72B365E}">
      <dgm:prSet/>
      <dgm:spPr/>
      <dgm:t>
        <a:bodyPr/>
        <a:lstStyle/>
        <a:p>
          <a:pPr rtl="1"/>
          <a:endParaRPr lang="he-IL"/>
        </a:p>
      </dgm:t>
    </dgm:pt>
    <dgm:pt modelId="{EDD31D92-E98A-4F29-8080-2E4896B8EA2F}">
      <dgm:prSet phldrT="[טקסט]" phldr="1"/>
      <dgm:spPr/>
      <dgm:t>
        <a:bodyPr/>
        <a:lstStyle/>
        <a:p>
          <a:pPr rtl="1"/>
          <a:endParaRPr lang="he-IL"/>
        </a:p>
      </dgm:t>
    </dgm:pt>
    <dgm:pt modelId="{A60FB10A-6F15-4023-92B0-5EDB0225B0F1}" type="parTrans" cxnId="{FF48CB31-06F8-4BD9-AF5D-CB99E1FD962B}">
      <dgm:prSet/>
      <dgm:spPr/>
      <dgm:t>
        <a:bodyPr/>
        <a:lstStyle/>
        <a:p>
          <a:pPr rtl="1"/>
          <a:endParaRPr lang="he-IL"/>
        </a:p>
      </dgm:t>
    </dgm:pt>
    <dgm:pt modelId="{68572771-7FB7-46A3-9501-8303D8CA9C9E}" type="sibTrans" cxnId="{FF48CB31-06F8-4BD9-AF5D-CB99E1FD962B}">
      <dgm:prSet/>
      <dgm:spPr/>
      <dgm:t>
        <a:bodyPr/>
        <a:lstStyle/>
        <a:p>
          <a:pPr rtl="1"/>
          <a:endParaRPr lang="he-IL"/>
        </a:p>
      </dgm:t>
    </dgm:pt>
    <dgm:pt modelId="{005DCAAC-FFE4-49B4-9B36-7736AEB608EE}">
      <dgm:prSet/>
      <dgm:spPr/>
      <dgm:t>
        <a:bodyPr/>
        <a:lstStyle/>
        <a:p>
          <a:pPr rtl="1"/>
          <a:endParaRPr lang="he-IL"/>
        </a:p>
      </dgm:t>
    </dgm:pt>
    <dgm:pt modelId="{AB8E2978-BC2D-48BF-A9DA-2A8F3E777FEC}" type="parTrans" cxnId="{561452C1-9CC5-4295-8C1E-D19B4D80CAC6}">
      <dgm:prSet/>
      <dgm:spPr/>
    </dgm:pt>
    <dgm:pt modelId="{2E04494A-4189-4E6D-A4C0-D1122B4EEA00}" type="sibTrans" cxnId="{561452C1-9CC5-4295-8C1E-D19B4D80CAC6}">
      <dgm:prSet/>
      <dgm:spPr/>
    </dgm:pt>
    <dgm:pt modelId="{C2583DA5-D0FC-4FE5-90A9-EBBE0FCAFE7A}" type="pres">
      <dgm:prSet presAssocID="{87EFAEC2-3ABD-4F3E-AD65-C523D131DB8C}" presName="diagram" presStyleCnt="0">
        <dgm:presLayoutVars>
          <dgm:dir/>
          <dgm:resizeHandles val="exact"/>
        </dgm:presLayoutVars>
      </dgm:prSet>
      <dgm:spPr/>
    </dgm:pt>
    <dgm:pt modelId="{547C5578-FA32-41E2-A0A2-E5DA0E98359C}" type="pres">
      <dgm:prSet presAssocID="{EDDE415A-596D-4E87-9B17-4AC1B2A11F16}" presName="node" presStyleLbl="node1" presStyleIdx="0" presStyleCnt="6">
        <dgm:presLayoutVars>
          <dgm:bulletEnabled val="1"/>
        </dgm:presLayoutVars>
      </dgm:prSet>
      <dgm:spPr/>
    </dgm:pt>
    <dgm:pt modelId="{BC13F4FB-82C0-4E8C-8589-5B77CBE8EA96}" type="pres">
      <dgm:prSet presAssocID="{E34B7EBB-8E7A-431B-A39F-C2B3E7FA56EA}" presName="sibTrans" presStyleCnt="0"/>
      <dgm:spPr/>
    </dgm:pt>
    <dgm:pt modelId="{89BAA8F1-E49D-4354-8CCF-10C24C6344D3}" type="pres">
      <dgm:prSet presAssocID="{DF117B2C-18F5-492A-9702-F4D35453A6E6}" presName="node" presStyleLbl="node1" presStyleIdx="1" presStyleCnt="6">
        <dgm:presLayoutVars>
          <dgm:bulletEnabled val="1"/>
        </dgm:presLayoutVars>
      </dgm:prSet>
      <dgm:spPr/>
    </dgm:pt>
    <dgm:pt modelId="{98F7393C-B7E4-4106-B062-AE82CA68616A}" type="pres">
      <dgm:prSet presAssocID="{7F07FC26-DA5A-492E-AC2F-6BFC2BE06B42}" presName="sibTrans" presStyleCnt="0"/>
      <dgm:spPr/>
    </dgm:pt>
    <dgm:pt modelId="{0F467D45-5062-412E-B1A1-87601412A0D4}" type="pres">
      <dgm:prSet presAssocID="{8037724A-DB9C-44B5-92D5-F7F0BED7BD56}" presName="node" presStyleLbl="node1" presStyleIdx="2" presStyleCnt="6">
        <dgm:presLayoutVars>
          <dgm:bulletEnabled val="1"/>
        </dgm:presLayoutVars>
      </dgm:prSet>
      <dgm:spPr/>
    </dgm:pt>
    <dgm:pt modelId="{25421CD4-3B79-4CCC-ABFD-72DE273B086B}" type="pres">
      <dgm:prSet presAssocID="{FCACFF76-EEC3-41CB-9873-67DA96E85AF3}" presName="sibTrans" presStyleCnt="0"/>
      <dgm:spPr/>
    </dgm:pt>
    <dgm:pt modelId="{F4AEF84B-CDEC-464A-B8B0-219B895B9A36}" type="pres">
      <dgm:prSet presAssocID="{005DCAAC-FFE4-49B4-9B36-7736AEB608EE}" presName="node" presStyleLbl="node1" presStyleIdx="3" presStyleCnt="6">
        <dgm:presLayoutVars>
          <dgm:bulletEnabled val="1"/>
        </dgm:presLayoutVars>
      </dgm:prSet>
      <dgm:spPr/>
    </dgm:pt>
    <dgm:pt modelId="{BB367A9F-D4C3-42A4-B9DD-2D6FC4B0BF6F}" type="pres">
      <dgm:prSet presAssocID="{2E04494A-4189-4E6D-A4C0-D1122B4EEA00}" presName="sibTrans" presStyleCnt="0"/>
      <dgm:spPr/>
    </dgm:pt>
    <dgm:pt modelId="{62741F30-63B0-46A8-866D-6890CC910498}" type="pres">
      <dgm:prSet presAssocID="{F0237E85-93B7-4A15-85B4-13E258AEE9C1}" presName="node" presStyleLbl="node1" presStyleIdx="4" presStyleCnt="6">
        <dgm:presLayoutVars>
          <dgm:bulletEnabled val="1"/>
        </dgm:presLayoutVars>
      </dgm:prSet>
      <dgm:spPr/>
    </dgm:pt>
    <dgm:pt modelId="{4B66E997-D350-477C-9007-43BDBD19D833}" type="pres">
      <dgm:prSet presAssocID="{A8937062-CAF4-4A7A-968C-7874F5FB84C5}" presName="sibTrans" presStyleCnt="0"/>
      <dgm:spPr/>
    </dgm:pt>
    <dgm:pt modelId="{E7758F4D-B0C3-41E4-A670-597AF8DAC2C3}" type="pres">
      <dgm:prSet presAssocID="{EDD31D92-E98A-4F29-8080-2E4896B8EA2F}" presName="node" presStyleLbl="node1" presStyleIdx="5" presStyleCnt="6">
        <dgm:presLayoutVars>
          <dgm:bulletEnabled val="1"/>
        </dgm:presLayoutVars>
      </dgm:prSet>
      <dgm:spPr/>
    </dgm:pt>
  </dgm:ptLst>
  <dgm:cxnLst>
    <dgm:cxn modelId="{90313312-F3E2-4CE2-9F52-D30D10E43F60}" type="presOf" srcId="{EDDE415A-596D-4E87-9B17-4AC1B2A11F16}" destId="{547C5578-FA32-41E2-A0A2-E5DA0E98359C}" srcOrd="0" destOrd="0" presId="urn:microsoft.com/office/officeart/2005/8/layout/default"/>
    <dgm:cxn modelId="{6B47F31A-A492-435D-9FC7-1CEFB8FB32FC}" type="presOf" srcId="{8037724A-DB9C-44B5-92D5-F7F0BED7BD56}" destId="{0F467D45-5062-412E-B1A1-87601412A0D4}" srcOrd="0" destOrd="0" presId="urn:microsoft.com/office/officeart/2005/8/layout/default"/>
    <dgm:cxn modelId="{FCEDF322-BA20-420F-B3E3-91305421C4CD}" type="presOf" srcId="{DF117B2C-18F5-492A-9702-F4D35453A6E6}" destId="{89BAA8F1-E49D-4354-8CCF-10C24C6344D3}" srcOrd="0" destOrd="0" presId="urn:microsoft.com/office/officeart/2005/8/layout/default"/>
    <dgm:cxn modelId="{FF48CB31-06F8-4BD9-AF5D-CB99E1FD962B}" srcId="{87EFAEC2-3ABD-4F3E-AD65-C523D131DB8C}" destId="{EDD31D92-E98A-4F29-8080-2E4896B8EA2F}" srcOrd="5" destOrd="0" parTransId="{A60FB10A-6F15-4023-92B0-5EDB0225B0F1}" sibTransId="{68572771-7FB7-46A3-9501-8303D8CA9C9E}"/>
    <dgm:cxn modelId="{199B3840-1815-4EF2-B156-77722A402D52}" type="presOf" srcId="{87EFAEC2-3ABD-4F3E-AD65-C523D131DB8C}" destId="{C2583DA5-D0FC-4FE5-90A9-EBBE0FCAFE7A}" srcOrd="0" destOrd="0" presId="urn:microsoft.com/office/officeart/2005/8/layout/default"/>
    <dgm:cxn modelId="{9AF2AE6D-2ACC-4055-866D-A6D0F4784C98}" srcId="{87EFAEC2-3ABD-4F3E-AD65-C523D131DB8C}" destId="{EDDE415A-596D-4E87-9B17-4AC1B2A11F16}" srcOrd="0" destOrd="0" parTransId="{5DA29052-BB30-4854-80F6-4F6310C6EF61}" sibTransId="{E34B7EBB-8E7A-431B-A39F-C2B3E7FA56EA}"/>
    <dgm:cxn modelId="{EEF7BC57-62FF-4C7C-97DA-C7358CF2E3AB}" type="presOf" srcId="{EDD31D92-E98A-4F29-8080-2E4896B8EA2F}" destId="{E7758F4D-B0C3-41E4-A670-597AF8DAC2C3}" srcOrd="0" destOrd="0" presId="urn:microsoft.com/office/officeart/2005/8/layout/default"/>
    <dgm:cxn modelId="{1FDE5EA4-AD8B-48F1-A8E0-F5EB15D0C1B6}" srcId="{87EFAEC2-3ABD-4F3E-AD65-C523D131DB8C}" destId="{8037724A-DB9C-44B5-92D5-F7F0BED7BD56}" srcOrd="2" destOrd="0" parTransId="{AC81AB57-D1E0-41BE-AE42-1723FD4D3061}" sibTransId="{FCACFF76-EEC3-41CB-9873-67DA96E85AF3}"/>
    <dgm:cxn modelId="{CDA96FA5-3B29-42C8-B1D2-306CD72B365E}" srcId="{87EFAEC2-3ABD-4F3E-AD65-C523D131DB8C}" destId="{F0237E85-93B7-4A15-85B4-13E258AEE9C1}" srcOrd="4" destOrd="0" parTransId="{007CAADB-BE51-4B17-930A-D095385DA4C1}" sibTransId="{A8937062-CAF4-4A7A-968C-7874F5FB84C5}"/>
    <dgm:cxn modelId="{635052B1-834B-49B2-97CB-798A81F44BD3}" type="presOf" srcId="{005DCAAC-FFE4-49B4-9B36-7736AEB608EE}" destId="{F4AEF84B-CDEC-464A-B8B0-219B895B9A36}" srcOrd="0" destOrd="0" presId="urn:microsoft.com/office/officeart/2005/8/layout/default"/>
    <dgm:cxn modelId="{BBC133BA-B967-4754-B3EF-BA9E191D092F}" type="presOf" srcId="{F0237E85-93B7-4A15-85B4-13E258AEE9C1}" destId="{62741F30-63B0-46A8-866D-6890CC910498}" srcOrd="0" destOrd="0" presId="urn:microsoft.com/office/officeart/2005/8/layout/default"/>
    <dgm:cxn modelId="{561452C1-9CC5-4295-8C1E-D19B4D80CAC6}" srcId="{87EFAEC2-3ABD-4F3E-AD65-C523D131DB8C}" destId="{005DCAAC-FFE4-49B4-9B36-7736AEB608EE}" srcOrd="3" destOrd="0" parTransId="{AB8E2978-BC2D-48BF-A9DA-2A8F3E777FEC}" sibTransId="{2E04494A-4189-4E6D-A4C0-D1122B4EEA00}"/>
    <dgm:cxn modelId="{E1B238E6-F820-461E-906E-D913B563D30C}" srcId="{87EFAEC2-3ABD-4F3E-AD65-C523D131DB8C}" destId="{DF117B2C-18F5-492A-9702-F4D35453A6E6}" srcOrd="1" destOrd="0" parTransId="{5EB7AF97-68D7-4571-BE05-8C409D846044}" sibTransId="{7F07FC26-DA5A-492E-AC2F-6BFC2BE06B42}"/>
    <dgm:cxn modelId="{6ADE6060-BD51-4673-A94D-B2A9DAA8CABA}" type="presParOf" srcId="{C2583DA5-D0FC-4FE5-90A9-EBBE0FCAFE7A}" destId="{547C5578-FA32-41E2-A0A2-E5DA0E98359C}" srcOrd="0" destOrd="0" presId="urn:microsoft.com/office/officeart/2005/8/layout/default"/>
    <dgm:cxn modelId="{73E7CD99-F9B4-48E1-B4CF-F3AA4BA83189}" type="presParOf" srcId="{C2583DA5-D0FC-4FE5-90A9-EBBE0FCAFE7A}" destId="{BC13F4FB-82C0-4E8C-8589-5B77CBE8EA96}" srcOrd="1" destOrd="0" presId="urn:microsoft.com/office/officeart/2005/8/layout/default"/>
    <dgm:cxn modelId="{D9D6D9D8-AFC5-4325-9B05-3DA69903A563}" type="presParOf" srcId="{C2583DA5-D0FC-4FE5-90A9-EBBE0FCAFE7A}" destId="{89BAA8F1-E49D-4354-8CCF-10C24C6344D3}" srcOrd="2" destOrd="0" presId="urn:microsoft.com/office/officeart/2005/8/layout/default"/>
    <dgm:cxn modelId="{9716748F-B570-49C8-958E-C55129163E6C}" type="presParOf" srcId="{C2583DA5-D0FC-4FE5-90A9-EBBE0FCAFE7A}" destId="{98F7393C-B7E4-4106-B062-AE82CA68616A}" srcOrd="3" destOrd="0" presId="urn:microsoft.com/office/officeart/2005/8/layout/default"/>
    <dgm:cxn modelId="{5C9E495E-990A-4A3A-AB01-F1CF8377B061}" type="presParOf" srcId="{C2583DA5-D0FC-4FE5-90A9-EBBE0FCAFE7A}" destId="{0F467D45-5062-412E-B1A1-87601412A0D4}" srcOrd="4" destOrd="0" presId="urn:microsoft.com/office/officeart/2005/8/layout/default"/>
    <dgm:cxn modelId="{125D0EE0-55AD-4077-BC35-36CF1F3144DF}" type="presParOf" srcId="{C2583DA5-D0FC-4FE5-90A9-EBBE0FCAFE7A}" destId="{25421CD4-3B79-4CCC-ABFD-72DE273B086B}" srcOrd="5" destOrd="0" presId="urn:microsoft.com/office/officeart/2005/8/layout/default"/>
    <dgm:cxn modelId="{150594F7-10AE-44B9-AD86-09717C0F579C}" type="presParOf" srcId="{C2583DA5-D0FC-4FE5-90A9-EBBE0FCAFE7A}" destId="{F4AEF84B-CDEC-464A-B8B0-219B895B9A36}" srcOrd="6" destOrd="0" presId="urn:microsoft.com/office/officeart/2005/8/layout/default"/>
    <dgm:cxn modelId="{9764C0D5-1C20-475D-A120-00D01A19B014}" type="presParOf" srcId="{C2583DA5-D0FC-4FE5-90A9-EBBE0FCAFE7A}" destId="{BB367A9F-D4C3-42A4-B9DD-2D6FC4B0BF6F}" srcOrd="7" destOrd="0" presId="urn:microsoft.com/office/officeart/2005/8/layout/default"/>
    <dgm:cxn modelId="{AD30E9A8-E27E-4392-906B-AF86964BB846}" type="presParOf" srcId="{C2583DA5-D0FC-4FE5-90A9-EBBE0FCAFE7A}" destId="{62741F30-63B0-46A8-866D-6890CC910498}" srcOrd="8" destOrd="0" presId="urn:microsoft.com/office/officeart/2005/8/layout/default"/>
    <dgm:cxn modelId="{D99A39C7-2D9A-485D-A098-1CDB7ACBC6CE}" type="presParOf" srcId="{C2583DA5-D0FC-4FE5-90A9-EBBE0FCAFE7A}" destId="{4B66E997-D350-477C-9007-43BDBD19D833}" srcOrd="9" destOrd="0" presId="urn:microsoft.com/office/officeart/2005/8/layout/default"/>
    <dgm:cxn modelId="{A0E3578C-5606-464C-90C9-F387EA8DC089}" type="presParOf" srcId="{C2583DA5-D0FC-4FE5-90A9-EBBE0FCAFE7A}" destId="{E7758F4D-B0C3-41E4-A670-597AF8DAC2C3}"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מה הקשר בין אכילת פירות ט"ו בשבט לתיקון חטא אדם הראשון?</a:t>
          </a:r>
        </a:p>
        <a:p>
          <a:pPr marL="0" lvl="0" indent="0" algn="ctr" defTabSz="1289050" rtl="1">
            <a:lnSpc>
              <a:spcPct val="90000"/>
            </a:lnSpc>
            <a:spcBef>
              <a:spcPct val="0"/>
            </a:spcBef>
            <a:spcAft>
              <a:spcPct val="35000"/>
            </a:spcAft>
            <a:buNone/>
          </a:pPr>
          <a:r>
            <a:rPr lang="he-IL" sz="2900" kern="1200" dirty="0"/>
            <a:t>איך אכילת הפירות יכולה לתקן את החטא?</a:t>
          </a:r>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rtl="1">
            <a:lnSpc>
              <a:spcPct val="90000"/>
            </a:lnSpc>
            <a:spcBef>
              <a:spcPct val="0"/>
            </a:spcBef>
            <a:spcAft>
              <a:spcPct val="35000"/>
            </a:spcAft>
            <a:buNone/>
          </a:pPr>
          <a:r>
            <a:rPr lang="he-IL" sz="2000" b="1" kern="1200" dirty="0"/>
            <a:t>ומורי ז״ל </a:t>
          </a:r>
          <a:r>
            <a:rPr lang="he-IL" sz="1000" kern="1200" dirty="0"/>
            <a:t>[נראה הכוונה לרבי </a:t>
          </a:r>
          <a:r>
            <a:rPr lang="he-IL" sz="1000" kern="1200" dirty="0" err="1"/>
            <a:t>חייא</a:t>
          </a:r>
          <a:r>
            <a:rPr lang="he-IL" sz="1000" kern="1200" dirty="0"/>
            <a:t> רופא תלמיד </a:t>
          </a:r>
          <a:r>
            <a:rPr lang="he-IL" sz="1000" kern="1200" dirty="0" err="1"/>
            <a:t>האריז"ל</a:t>
          </a:r>
          <a:r>
            <a:rPr lang="he-IL" sz="1000" kern="1200" dirty="0"/>
            <a:t> שקיבל סמיכה מרב יעקב </a:t>
          </a:r>
          <a:r>
            <a:rPr lang="he-IL" sz="1000" kern="1200" dirty="0" err="1"/>
            <a:t>בירב</a:t>
          </a:r>
          <a:r>
            <a:rPr lang="he-IL" sz="1000" kern="1200" dirty="0"/>
            <a:t> (השני) כאשר חידשו הסמיכה בצפת]</a:t>
          </a:r>
          <a:r>
            <a:rPr lang="he-IL" sz="1000" b="1" kern="1200" dirty="0"/>
            <a:t> </a:t>
          </a:r>
          <a:r>
            <a:rPr lang="he-IL" sz="2000" b="1" kern="1200" dirty="0"/>
            <a:t>היה אומר, </a:t>
          </a:r>
          <a:r>
            <a:rPr lang="he-IL" sz="2000" b="1" kern="1200" dirty="0" err="1"/>
            <a:t>לכוין</a:t>
          </a:r>
          <a:r>
            <a:rPr lang="he-IL" sz="2000" b="1" kern="1200" dirty="0"/>
            <a:t> באכילת פירות ט"ו בשבט לתיקון חטא אדם הראשון אשר חטא בפירות האילן, כי אף כל ימי שנה כל </a:t>
          </a:r>
          <a:r>
            <a:rPr lang="he-IL" sz="2000" b="1" kern="1200" dirty="0" err="1"/>
            <a:t>כונתנו</a:t>
          </a:r>
          <a:r>
            <a:rPr lang="he-IL" sz="2000" b="1" kern="1200" dirty="0"/>
            <a:t> לתיקון זה, מכל מקום חביבה מצוה בשעתה, זה היום תחלה וראש לפירות האילן." </a:t>
          </a:r>
        </a:p>
        <a:p>
          <a:pPr marL="0" lvl="0" indent="0" algn="ctr" defTabSz="889000" rtl="1">
            <a:lnSpc>
              <a:spcPct val="90000"/>
            </a:lnSpc>
            <a:spcBef>
              <a:spcPct val="0"/>
            </a:spcBef>
            <a:spcAft>
              <a:spcPct val="35000"/>
            </a:spcAft>
            <a:buNone/>
          </a:pPr>
          <a:r>
            <a:rPr lang="he-IL" sz="2000" kern="1200" dirty="0"/>
            <a:t>מהספר "פרי עץ הדר". </a:t>
          </a:r>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ctr" defTabSz="1289050" rtl="1">
            <a:lnSpc>
              <a:spcPct val="90000"/>
            </a:lnSpc>
            <a:spcBef>
              <a:spcPct val="0"/>
            </a:spcBef>
            <a:spcAft>
              <a:spcPct val="35000"/>
            </a:spcAft>
            <a:buNone/>
          </a:pPr>
          <a:r>
            <a:rPr lang="he-IL" sz="2900" kern="1200" dirty="0"/>
            <a:t>כיצד ניתן להעמיד את כל חטא אדם הראשון על כפיות טובה, הרי עיקר החטא היה האכילה מעץ הדעת?</a:t>
          </a:r>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marL="0" lvl="0" indent="0" algn="ctr" defTabSz="1200150" rtl="1">
            <a:lnSpc>
              <a:spcPct val="90000"/>
            </a:lnSpc>
            <a:spcBef>
              <a:spcPct val="0"/>
            </a:spcBef>
            <a:spcAft>
              <a:spcPct val="35000"/>
            </a:spcAft>
            <a:buNone/>
          </a:pPr>
          <a:r>
            <a:rPr lang="he-IL" sz="2700" b="0" kern="1200" dirty="0"/>
            <a:t>"לא </a:t>
          </a:r>
          <a:r>
            <a:rPr lang="he-IL" sz="2700" b="0" kern="1200" dirty="0" err="1"/>
            <a:t>נטרד</a:t>
          </a:r>
          <a:r>
            <a:rPr lang="he-IL" sz="2700" b="0" kern="1200" dirty="0"/>
            <a:t> אדם הראשון מגן עדן אלא על כפיית הטובה, שנאמר </a:t>
          </a:r>
          <a:r>
            <a:rPr lang="he-IL" sz="500" b="0" kern="1200" dirty="0"/>
            <a:t>(בראשית ג' -  י"ב)</a:t>
          </a:r>
          <a:r>
            <a:rPr lang="he-IL" sz="2700" b="0" kern="1200" dirty="0"/>
            <a:t> 'ויאמר האדם </a:t>
          </a:r>
          <a:r>
            <a:rPr lang="he-IL" sz="2700" b="0" kern="1200" dirty="0" err="1"/>
            <a:t>האשה</a:t>
          </a:r>
          <a:r>
            <a:rPr lang="he-IL" sz="2700" b="0" kern="1200" dirty="0"/>
            <a:t> אשר נתת עמדי', אמר לו הקב"ה, עזר שמתיה לך ואתה אומר '</a:t>
          </a:r>
          <a:r>
            <a:rPr lang="he-IL" sz="2700" b="0" kern="1200" dirty="0" err="1"/>
            <a:t>האשה</a:t>
          </a:r>
          <a:r>
            <a:rPr lang="he-IL" sz="2700" b="0" kern="1200" dirty="0"/>
            <a:t> אשר נתת עמדי'?!"</a:t>
          </a:r>
        </a:p>
        <a:p>
          <a:pPr marL="0" lvl="0" indent="0" algn="ctr" defTabSz="1200150" rtl="1">
            <a:lnSpc>
              <a:spcPct val="90000"/>
            </a:lnSpc>
            <a:spcBef>
              <a:spcPct val="0"/>
            </a:spcBef>
            <a:spcAft>
              <a:spcPct val="35000"/>
            </a:spcAft>
            <a:buNone/>
          </a:pPr>
          <a:r>
            <a:rPr lang="he-IL" sz="2700" b="0" kern="1200" dirty="0"/>
            <a:t>משנת ר' אליעזר</a:t>
          </a:r>
        </a:p>
      </dsp:txBody>
      <dsp:txXfrm>
        <a:off x="5422106" y="2609670"/>
        <a:ext cx="4954852" cy="234000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1">
            <a:lnSpc>
              <a:spcPct val="90000"/>
            </a:lnSpc>
            <a:spcBef>
              <a:spcPct val="0"/>
            </a:spcBef>
            <a:spcAft>
              <a:spcPct val="35000"/>
            </a:spcAft>
            <a:buNone/>
          </a:pPr>
          <a:r>
            <a:rPr lang="he-IL" sz="1900" kern="1200" dirty="0"/>
            <a:t>רבינו בחיי: ע"ד הפשט הוזהר אדם </a:t>
          </a:r>
          <a:r>
            <a:rPr lang="he-IL" sz="1900" kern="1200" dirty="0" err="1"/>
            <a:t>בכאן</a:t>
          </a:r>
          <a:r>
            <a:rPr lang="he-IL" sz="1900" kern="1200" dirty="0"/>
            <a:t> בשתי מצות, מצות עשה ומצות לא תעשה: מצות עשה, מכל עץ הגן אכל תאכל, מצות לא תעשה, ומעץ הדעת טוב ורע לא תאכל ממנו. </a:t>
          </a:r>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1">
            <a:lnSpc>
              <a:spcPct val="90000"/>
            </a:lnSpc>
            <a:spcBef>
              <a:spcPct val="0"/>
            </a:spcBef>
            <a:spcAft>
              <a:spcPct val="35000"/>
            </a:spcAft>
            <a:buNone/>
          </a:pPr>
          <a:r>
            <a:rPr lang="he-IL" sz="1900" kern="1200" dirty="0"/>
            <a:t>וַיְצַו יְיָ </a:t>
          </a:r>
          <a:r>
            <a:rPr lang="he-IL" sz="1900" kern="1200" dirty="0" err="1"/>
            <a:t>אֱלֹהִים</a:t>
          </a:r>
          <a:r>
            <a:rPr lang="he-IL" sz="1900" kern="1200" dirty="0"/>
            <a:t> עַל הָאָדָם </a:t>
          </a:r>
          <a:r>
            <a:rPr lang="he-IL" sz="1900" kern="1200" dirty="0" err="1"/>
            <a:t>לֵאמֹר</a:t>
          </a:r>
          <a:r>
            <a:rPr lang="he-IL" sz="1900" kern="1200" dirty="0"/>
            <a:t> מִכֹּל עֵץ הַגָּן אָכֹל תֹּאכֵל:</a:t>
          </a:r>
        </a:p>
        <a:p>
          <a:pPr marL="0" lvl="0" indent="0" algn="ctr" defTabSz="844550" rtl="1">
            <a:lnSpc>
              <a:spcPct val="90000"/>
            </a:lnSpc>
            <a:spcBef>
              <a:spcPct val="0"/>
            </a:spcBef>
            <a:spcAft>
              <a:spcPct val="35000"/>
            </a:spcAft>
            <a:buNone/>
          </a:pPr>
          <a:r>
            <a:rPr lang="he-IL" sz="1900" kern="1200" dirty="0"/>
            <a:t>וּמֵעֵץ הַדַּעַת טוֹב וָרָע לֹא תֹאכַל מִמֶּנּוּ כִּי בְּיוֹם אֲכָלְךָ מִמֶּנּוּ מוֹת תָּמוּת: </a:t>
          </a:r>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1">
            <a:lnSpc>
              <a:spcPct val="90000"/>
            </a:lnSpc>
            <a:spcBef>
              <a:spcPct val="0"/>
            </a:spcBef>
            <a:spcAft>
              <a:spcPct val="35000"/>
            </a:spcAft>
            <a:buNone/>
          </a:pPr>
          <a:r>
            <a:rPr lang="he-IL" sz="1900" kern="1200" dirty="0"/>
            <a:t>וז"ל </a:t>
          </a:r>
          <a:r>
            <a:rPr lang="he-IL" sz="1900" kern="1200" dirty="0" err="1"/>
            <a:t>הגר"א</a:t>
          </a:r>
          <a:r>
            <a:rPr lang="he-IL" sz="1900" kern="1200" dirty="0"/>
            <a:t> באדרת אליהו: "מכל עץ הגן אכל תאכל" ... היה </a:t>
          </a:r>
          <a:r>
            <a:rPr lang="he-IL" sz="1900" kern="1200" dirty="0" err="1"/>
            <a:t>הצווי</a:t>
          </a:r>
          <a:r>
            <a:rPr lang="he-IL" sz="1900" kern="1200" dirty="0"/>
            <a:t> שיאכל מכל עץ הגן ולא רשות. ולכן אחר החטא אמר אדם "ואוכל" [בראשית (ג' - י"ב) "וַיֹּאמֶר הָאָדָם </a:t>
          </a:r>
          <a:r>
            <a:rPr lang="he-IL" sz="1900" kern="1200" dirty="0" err="1"/>
            <a:t>הָאִשָּׁה</a:t>
          </a:r>
          <a:r>
            <a:rPr lang="he-IL" sz="1900" kern="1200" dirty="0"/>
            <a:t> אֲשֶׁר </a:t>
          </a:r>
          <a:r>
            <a:rPr lang="he-IL" sz="1900" kern="1200" dirty="0" err="1"/>
            <a:t>נָתַתָּה</a:t>
          </a:r>
          <a:r>
            <a:rPr lang="he-IL" sz="1900" kern="1200" dirty="0"/>
            <a:t> עִמָּדִי הִוא נָתְנָה לִּי מִן הָעֵץ וָאֹכֵל"], </a:t>
          </a:r>
        </a:p>
        <a:p>
          <a:pPr marL="0" lvl="0" indent="0" algn="ctr" defTabSz="844550" rtl="1">
            <a:lnSpc>
              <a:spcPct val="90000"/>
            </a:lnSpc>
            <a:spcBef>
              <a:spcPct val="0"/>
            </a:spcBef>
            <a:spcAft>
              <a:spcPct val="35000"/>
            </a:spcAft>
            <a:buNone/>
          </a:pPr>
          <a:r>
            <a:rPr lang="he-IL" sz="1900" kern="1200" dirty="0"/>
            <a:t>כוונתו שהשם יתברך שאל לו ב' דברים; א', מפני מה אכל מעץ הדעת. ב', מפני מה לא אכל משאר אילנות. ובא התשובה "ואוכל עוד מהם", זאת אקיים. עכ"ל.</a:t>
          </a:r>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ר' צדוק הכהן מלובלין </a:t>
          </a:r>
          <a:r>
            <a:rPr lang="he-IL" sz="500" kern="1200" dirty="0"/>
            <a:t>- פרי צדיק שמות לראש חודש שבט</a:t>
          </a:r>
          <a:r>
            <a:rPr lang="he-IL" sz="1700" kern="1200" dirty="0"/>
            <a:t>: שמתחילה קודם הפגם היה אכילת אדם הראשון פרי העץ ובא </a:t>
          </a:r>
          <a:r>
            <a:rPr lang="he-IL" sz="1700" kern="1200" dirty="0" err="1"/>
            <a:t>המצוה</a:t>
          </a:r>
          <a:r>
            <a:rPr lang="he-IL" sz="1700" kern="1200" dirty="0"/>
            <a:t> מכל עץ הגן אכל תאכל שזה היה מצות עשה והכניס קדושה </a:t>
          </a:r>
          <a:r>
            <a:rPr lang="he-IL" sz="1700" kern="1200" dirty="0" err="1"/>
            <a:t>להמאכל</a:t>
          </a:r>
          <a:r>
            <a:rPr lang="he-IL" sz="1700" kern="1200" dirty="0"/>
            <a:t> כמו בכל מעשה המצוות </a:t>
          </a:r>
          <a:r>
            <a:rPr lang="he-IL" sz="1700" kern="1200" dirty="0" err="1"/>
            <a:t>שמברכין</a:t>
          </a:r>
          <a:r>
            <a:rPr lang="he-IL" sz="1700" kern="1200" dirty="0"/>
            <a:t> אשר קדשנו במצוותיו וכו' וזה שמובא (זוהר ח"א כ"ז א) לעבדה </a:t>
          </a:r>
          <a:r>
            <a:rPr lang="he-IL" sz="1700" kern="1200" dirty="0" err="1"/>
            <a:t>בפקודין</a:t>
          </a:r>
          <a:r>
            <a:rPr lang="he-IL" sz="1700" kern="1200" dirty="0"/>
            <a:t> </a:t>
          </a:r>
          <a:r>
            <a:rPr lang="he-IL" sz="1700" kern="1200" dirty="0" err="1"/>
            <a:t>דעשה</a:t>
          </a:r>
          <a:r>
            <a:rPr lang="he-IL" sz="1700" kern="1200" dirty="0"/>
            <a:t> ולשמרה </a:t>
          </a:r>
          <a:r>
            <a:rPr lang="he-IL" sz="1700" kern="1200" dirty="0" err="1"/>
            <a:t>בפקודין</a:t>
          </a:r>
          <a:r>
            <a:rPr lang="he-IL" sz="1700" kern="1200" dirty="0"/>
            <a:t> דלא תעשה. והיינו המצות עשה מכל עץ הגן תאכל והמצות לא תעשה ומפרי העץ וגו' לא תאכל. </a:t>
          </a:r>
        </a:p>
      </dsp:txBody>
      <dsp:txXfrm>
        <a:off x="5422106" y="2609670"/>
        <a:ext cx="4954852" cy="234000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6">
            <a:shade val="8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(א) וְהַנָּחָשׁ הָיָה עָרוּם מִכֹּל חַיַּת הַשָּׂדֶה אֲשֶׁר עָשָׂה יְיָ </a:t>
          </a:r>
          <a:r>
            <a:rPr lang="he-IL" sz="1600" kern="1200" dirty="0" err="1"/>
            <a:t>אֱלֹהִים</a:t>
          </a:r>
          <a:r>
            <a:rPr lang="he-IL" sz="1600" kern="1200" dirty="0"/>
            <a:t> וַיֹּאמֶר אֶל </a:t>
          </a:r>
          <a:r>
            <a:rPr lang="he-IL" sz="1600" kern="1200" dirty="0" err="1"/>
            <a:t>הָאִשָּׁה</a:t>
          </a:r>
          <a:r>
            <a:rPr lang="he-IL" sz="1600" kern="1200" dirty="0"/>
            <a:t> אַף כִּי אָמַר </a:t>
          </a:r>
          <a:r>
            <a:rPr lang="he-IL" sz="1600" kern="1200" dirty="0" err="1"/>
            <a:t>אֱלֹהִים</a:t>
          </a:r>
          <a:r>
            <a:rPr lang="he-IL" sz="1600" kern="1200" dirty="0"/>
            <a:t> לֹא תֹאכְלוּ מִכֹּל עֵץ הַגָּן:</a:t>
          </a:r>
        </a:p>
        <a:p>
          <a:pPr marL="0" lvl="0" indent="0" algn="ctr" defTabSz="711200" rtl="1">
            <a:lnSpc>
              <a:spcPct val="90000"/>
            </a:lnSpc>
            <a:spcBef>
              <a:spcPct val="0"/>
            </a:spcBef>
            <a:spcAft>
              <a:spcPct val="35000"/>
            </a:spcAft>
            <a:buNone/>
          </a:pPr>
          <a:r>
            <a:rPr lang="he-IL" sz="1600" kern="1200" dirty="0"/>
            <a:t>(ב) וַתֹּאמֶר </a:t>
          </a:r>
          <a:r>
            <a:rPr lang="he-IL" sz="1600" kern="1200" dirty="0" err="1"/>
            <a:t>הָאִשָּׁה</a:t>
          </a:r>
          <a:r>
            <a:rPr lang="he-IL" sz="1600" kern="1200" dirty="0"/>
            <a:t> אֶל הַנָּחָשׁ מִפְּרִי עֵץ הַגָּן נֹאכֵל:</a:t>
          </a:r>
        </a:p>
        <a:p>
          <a:pPr marL="0" lvl="0" indent="0" algn="ctr" defTabSz="711200" rtl="1">
            <a:lnSpc>
              <a:spcPct val="90000"/>
            </a:lnSpc>
            <a:spcBef>
              <a:spcPct val="0"/>
            </a:spcBef>
            <a:spcAft>
              <a:spcPct val="35000"/>
            </a:spcAft>
            <a:buNone/>
          </a:pPr>
          <a:r>
            <a:rPr lang="he-IL" sz="1600" kern="1200" dirty="0"/>
            <a:t>(ג) וּמִפְּרִי הָעֵץ אֲשֶׁר בְּתוֹךְ הַגָּן </a:t>
          </a:r>
          <a:r>
            <a:rPr lang="he-IL" sz="1600" kern="1200" dirty="0">
              <a:highlight>
                <a:srgbClr val="0000FF"/>
              </a:highlight>
            </a:rPr>
            <a:t>אָמַר </a:t>
          </a:r>
          <a:r>
            <a:rPr lang="he-IL" sz="1600" kern="1200" dirty="0" err="1">
              <a:highlight>
                <a:srgbClr val="0000FF"/>
              </a:highlight>
            </a:rPr>
            <a:t>אֱלֹהִים</a:t>
          </a:r>
          <a:r>
            <a:rPr lang="he-IL" sz="1600" kern="1200" dirty="0">
              <a:highlight>
                <a:srgbClr val="0000FF"/>
              </a:highlight>
            </a:rPr>
            <a:t> </a:t>
          </a:r>
          <a:r>
            <a:rPr lang="he-IL" sz="1600" kern="1200" dirty="0"/>
            <a:t>לֹא תֹאכְלוּ מִמֶּנּוּ וְלֹא תִגְּעוּ בּוֹ פֶּן </a:t>
          </a:r>
          <a:r>
            <a:rPr lang="he-IL" sz="1600" kern="1200" dirty="0" err="1"/>
            <a:t>תְּמֻתוּן</a:t>
          </a:r>
          <a:r>
            <a:rPr lang="he-IL" sz="1600" kern="1200" dirty="0"/>
            <a:t>: </a:t>
          </a:r>
        </a:p>
        <a:p>
          <a:pPr marL="0" lvl="0" indent="0" algn="ctr" defTabSz="711200" rtl="1">
            <a:lnSpc>
              <a:spcPct val="90000"/>
            </a:lnSpc>
            <a:spcBef>
              <a:spcPct val="0"/>
            </a:spcBef>
            <a:spcAft>
              <a:spcPct val="35000"/>
            </a:spcAft>
            <a:buNone/>
          </a:pPr>
          <a:r>
            <a:rPr lang="he-IL" sz="1600" kern="1200" dirty="0">
              <a:highlight>
                <a:srgbClr val="0000FF"/>
              </a:highlight>
            </a:rPr>
            <a:t>רק באיסור האכילה מופיע ציווי אלוקים.</a:t>
          </a:r>
        </a:p>
        <a:p>
          <a:pPr marL="0" lvl="0" indent="0" algn="ctr" defTabSz="711200" rtl="1">
            <a:lnSpc>
              <a:spcPct val="90000"/>
            </a:lnSpc>
            <a:spcBef>
              <a:spcPct val="0"/>
            </a:spcBef>
            <a:spcAft>
              <a:spcPct val="35000"/>
            </a:spcAft>
            <a:buNone/>
          </a:pPr>
          <a:endParaRPr lang="he-IL" sz="1600" kern="1200" dirty="0"/>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6">
            <a:shade val="80000"/>
            <a:hueOff val="107093"/>
            <a:satOff val="-4303"/>
            <a:lumOff val="920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לאדם הראשון היה מצווה לפתוח את עיניו בבוקרו הראשון, לראות את השמים ואת הארץ, השמש, העצים, הפרחים ... את כל הבריאה המורכבת והמשוכללת </a:t>
          </a:r>
          <a:r>
            <a:rPr lang="he-IL" sz="1600" kern="1200" dirty="0" err="1"/>
            <a:t>שהשי"ת</a:t>
          </a:r>
          <a:r>
            <a:rPr lang="he-IL" sz="1600" kern="1200" dirty="0"/>
            <a:t> תיכנן והכין עבורו ...</a:t>
          </a:r>
          <a:r>
            <a:rPr lang="he-IL" sz="1600" b="1" kern="1200" dirty="0"/>
            <a:t> לשים </a:t>
          </a:r>
          <a:r>
            <a:rPr lang="he-IL" sz="1600" kern="1200" dirty="0"/>
            <a:t>לב לחסד העצום של השי"ת ששקד לברוא את כל הדברים האלו לטובתו. לאחר מכן הוא היה צריך לגשת לטעום מפרות הגן כמו שצווה אותו הקב"ה, לשים את ליבו ליופיים המרהיב, לטעמם הייחודי, לניחוחם ולסגולתם ...</a:t>
          </a:r>
          <a:r>
            <a:rPr lang="he-IL" sz="1600" b="1" kern="1200" dirty="0"/>
            <a:t> ול</a:t>
          </a:r>
          <a:r>
            <a:rPr lang="he-IL" sz="1600" kern="1200" dirty="0"/>
            <a:t>חוש את טובו וחסדו המופלגים של בורא העולם שיצר את כל הפירות האלו </a:t>
          </a:r>
          <a:r>
            <a:rPr lang="he-IL" sz="1600" kern="1200" dirty="0" err="1"/>
            <a:t>להנאותו</a:t>
          </a:r>
          <a:r>
            <a:rPr lang="he-IL" sz="1600" kern="1200" dirty="0"/>
            <a:t> ולשמחו .... </a:t>
          </a:r>
        </a:p>
      </dsp:txBody>
      <dsp:txXfrm>
        <a:off x="5422106" y="1604"/>
        <a:ext cx="4954852" cy="2279453"/>
      </dsp:txXfrm>
    </dsp:sp>
    <dsp:sp modelId="{1048BA7F-2ABC-40B2-9CB1-BF1C300165B8}">
      <dsp:nvSpPr>
        <dsp:cNvPr id="0" name=""/>
        <dsp:cNvSpPr/>
      </dsp:nvSpPr>
      <dsp:spPr>
        <a:xfrm>
          <a:off x="5450859" y="2611274"/>
          <a:ext cx="4954852" cy="2340003"/>
        </a:xfrm>
        <a:prstGeom prst="rect">
          <a:avLst/>
        </a:prstGeom>
        <a:solidFill>
          <a:schemeClr val="accent6">
            <a:shade val="80000"/>
            <a:hueOff val="214187"/>
            <a:satOff val="-8606"/>
            <a:lumOff val="1841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600" kern="1200" dirty="0"/>
            <a:t>מדרש </a:t>
          </a:r>
          <a:r>
            <a:rPr lang="he-IL" sz="1600" kern="1200" dirty="0" err="1"/>
            <a:t>תנחומא</a:t>
          </a:r>
          <a:r>
            <a:rPr lang="he-IL" sz="1600" kern="1200" dirty="0"/>
            <a:t>: וכן אתה מוצא בנחש הקדמוני על שאמר לשון הרע על בוראו לפיכך </a:t>
          </a:r>
          <a:r>
            <a:rPr lang="he-IL" sz="1600" kern="1200" dirty="0" err="1"/>
            <a:t>נצטרע</a:t>
          </a:r>
          <a:r>
            <a:rPr lang="he-IL" sz="1600" kern="1200" dirty="0"/>
            <a:t>, </a:t>
          </a:r>
        </a:p>
        <a:p>
          <a:pPr marL="0" lvl="0" indent="0" algn="ctr" defTabSz="914400" rtl="1">
            <a:lnSpc>
              <a:spcPct val="100000"/>
            </a:lnSpc>
            <a:spcBef>
              <a:spcPct val="0"/>
            </a:spcBef>
            <a:spcAft>
              <a:spcPts val="0"/>
            </a:spcAft>
            <a:buNone/>
          </a:pPr>
          <a:r>
            <a:rPr lang="he-IL" sz="1600" kern="1200" dirty="0"/>
            <a:t>ומה אמר, אמר ר' יהושע בן לוי כי יודע </a:t>
          </a:r>
          <a:r>
            <a:rPr lang="he-IL" sz="1600" kern="1200" dirty="0" err="1"/>
            <a:t>אלהים</a:t>
          </a:r>
          <a:r>
            <a:rPr lang="he-IL" sz="1600" kern="1200" dirty="0"/>
            <a:t> כי ביום אכלכם ממנו [וגו'] (בראשית ג ה), אמר לה כל אומן שונא את </a:t>
          </a:r>
          <a:r>
            <a:rPr lang="he-IL" sz="1600" kern="1200" dirty="0" err="1"/>
            <a:t>חבירו</a:t>
          </a:r>
          <a:r>
            <a:rPr lang="he-IL" sz="1600" kern="1200" dirty="0"/>
            <a:t>, וכשבקש </a:t>
          </a:r>
          <a:r>
            <a:rPr lang="he-IL" sz="1600" kern="1200" dirty="0" err="1"/>
            <a:t>לבראות</a:t>
          </a:r>
          <a:r>
            <a:rPr lang="he-IL" sz="1600" kern="1200" dirty="0"/>
            <a:t> את עולמו מן האילן הזה אכל וברא את עולמו, אף אתם אכלו ממנו ואתם </a:t>
          </a:r>
          <a:r>
            <a:rPr lang="he-IL" sz="1600" kern="1200" dirty="0" err="1"/>
            <a:t>יכולין</a:t>
          </a:r>
          <a:r>
            <a:rPr lang="he-IL" sz="1600" kern="1200" dirty="0"/>
            <a:t> </a:t>
          </a:r>
          <a:r>
            <a:rPr lang="he-IL" sz="1600" kern="1200" dirty="0" err="1"/>
            <a:t>לבראות</a:t>
          </a:r>
          <a:r>
            <a:rPr lang="he-IL" sz="1600" kern="1200" dirty="0"/>
            <a:t> כמוהו, אמר לה הקב"ה אתה ספרת לשון הרע, סופך ללקות.</a:t>
          </a:r>
        </a:p>
        <a:p>
          <a:pPr algn="ctr" rtl="1">
            <a:spcBef>
              <a:spcPct val="0"/>
            </a:spcBef>
            <a:buNone/>
          </a:pPr>
          <a:endParaRPr lang="he-IL" sz="1600" kern="1200" dirty="0"/>
        </a:p>
      </dsp:txBody>
      <dsp:txXfrm>
        <a:off x="5450859" y="2611274"/>
        <a:ext cx="4954852" cy="2340003"/>
      </dsp:txXfrm>
    </dsp:sp>
    <dsp:sp modelId="{188BE399-BB79-42C6-9208-A5A9DB0B4E3C}">
      <dsp:nvSpPr>
        <dsp:cNvPr id="0" name=""/>
        <dsp:cNvSpPr/>
      </dsp:nvSpPr>
      <dsp:spPr>
        <a:xfrm>
          <a:off x="130623" y="2611267"/>
          <a:ext cx="4954852" cy="2340003"/>
        </a:xfrm>
        <a:prstGeom prst="rect">
          <a:avLst/>
        </a:prstGeom>
        <a:solidFill>
          <a:schemeClr val="accent6">
            <a:lumMod val="7500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600" kern="1200" dirty="0"/>
            <a:t>אם אדם הראשון היה מכיר בייחד עם אשתו כמה שה' הוא טוב ואוהב אותו, הם היו מבינים שאם השי"ת אמר לו לא לאכול מעץ הדעת, הרי זו סכלות מובהקת לעבור על הוראותיו הנאמרות מתוך אהבה גדולה וחפץ בטובתו המרבית. ומלבד זה לא היה רוצה להשיב רעה למי שעשה לו כל כך הרבה טובה. </a:t>
          </a:r>
        </a:p>
        <a:p>
          <a:pPr marL="0" lvl="0" algn="ctr" defTabSz="755650" rtl="1">
            <a:lnSpc>
              <a:spcPct val="90000"/>
            </a:lnSpc>
            <a:spcBef>
              <a:spcPct val="0"/>
            </a:spcBef>
            <a:spcAft>
              <a:spcPct val="35000"/>
            </a:spcAft>
            <a:buNone/>
          </a:pPr>
          <a:endParaRPr lang="he-IL" sz="1600" kern="1200" dirty="0">
            <a:highlight>
              <a:srgbClr val="0000FF"/>
            </a:highlight>
          </a:endParaRPr>
        </a:p>
      </dsp:txBody>
      <dsp:txXfrm>
        <a:off x="130623" y="2611267"/>
        <a:ext cx="4954852" cy="234000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מטרת כל ברכות הנהנין אינה שהאדם יברך לפני האכילה, ולאחר מכן ישכח מברכתו, אלא שעל ידי הברכה ירגיש במשך כל אכילתו את חסד ה' ואת אהבתו הגדולה אליו, ושהכרה זו תלווה אותו בהמשך חייו.</a:t>
          </a:r>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1" kern="1200" dirty="0"/>
            <a:t>את הליקוי הזה של אדם הראשון עלינו לתקן.</a:t>
          </a:r>
          <a:r>
            <a:rPr lang="he-IL" sz="1600" kern="1200" dirty="0"/>
            <a:t> לשם כך תקנו חכמים את ברכות הנהנין וכל הברכות כולם, כדי שנתעורר ונתרגש מטובו הנפלא של השי"ת, עד שנרצה לקיים את רצונו מאהבה, ובזה יתוקן חטאו של אדם הראשון והבריאה תשיג את יעדה</a:t>
          </a:r>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אשרי הזוכה לחוש בנועם זה של ההלל וההודיה לה' על טובו הנפלא הניכר מכל מתנותיו הרבות שמעניק לנו בעולם. אדם כזה זוכה לחיים מעין גן עדן כבר בעולם הזה. הוא חש מעין קורת הרוח שחשים הצדיקים הנהנים מזיו השכינה בגן עדן, אשר היא השמחה הגדולה של ההכרה במידות טובו ואהבתו </a:t>
          </a:r>
          <a:r>
            <a:rPr lang="he-IL" sz="1600" kern="1200" dirty="0" err="1"/>
            <a:t>ית</a:t>
          </a:r>
          <a:r>
            <a:rPr lang="he-IL" sz="1600" kern="1200" dirty="0"/>
            <a:t>'. </a:t>
          </a:r>
        </a:p>
        <a:p>
          <a:pPr marL="0" lvl="0" indent="0" algn="ctr" defTabSz="711200" rtl="1">
            <a:lnSpc>
              <a:spcPct val="90000"/>
            </a:lnSpc>
            <a:spcBef>
              <a:spcPct val="0"/>
            </a:spcBef>
            <a:spcAft>
              <a:spcPct val="35000"/>
            </a:spcAft>
            <a:buNone/>
          </a:pPr>
          <a:r>
            <a:rPr lang="he-IL" sz="1600" kern="1200" dirty="0"/>
            <a:t>שמחה זו היא מטרת השי"ת ורצונו בבריאה. כאב רחמן שאוהב אותנו ביותר, השי"ת מקבל נחת רוח גדולה לראותנו משיגים את ההנאה והשמחה המרוממות שבשבילן ברא את העולם. </a:t>
          </a:r>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highlight>
                <a:srgbClr val="FF00FF"/>
              </a:highlight>
            </a:rPr>
            <a:t>זוהי מטרת אכילת הפירות בט"ו בשבט</a:t>
          </a:r>
          <a:r>
            <a:rPr lang="he-IL" sz="1600" kern="1200" dirty="0"/>
            <a:t>, להשלים מה שאדם הראשון החטיא מלהשיג. לקיים "מכל עץ הגן אכול תאכל" ועל ידי אכילת הפירות להכיר בטוב הנפלא של בורא העולם וכמה הוא אוהב אותנו, שרק בורא עולם טוב בתכלית ההטבה ואוהב אתנו מאד יחשוב על כל הטעמים של כל הפירות העסיסיים שממלאים את עולמנו ועל יופיים המרהיב, ומתוך הכרה זו לשאוף לקיים את רצונו ולגרום לו נחת רוח.</a:t>
          </a:r>
        </a:p>
      </dsp:txBody>
      <dsp:txXfrm>
        <a:off x="5422106" y="2609670"/>
        <a:ext cx="4954852" cy="2340003"/>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kern="1200" dirty="0"/>
            <a:t>יש אנשים שחושבים שרצוי לא להרגיש רגשי שמחה כלל מדברים גשמיים, שהרי מטרת החיים שלנו היא הישגים רוחניים דווקא. </a:t>
          </a:r>
        </a:p>
        <a:p>
          <a:pPr marL="0" lvl="0" indent="0" algn="ctr" defTabSz="622300" rtl="1">
            <a:lnSpc>
              <a:spcPct val="90000"/>
            </a:lnSpc>
            <a:spcBef>
              <a:spcPct val="0"/>
            </a:spcBef>
            <a:spcAft>
              <a:spcPct val="35000"/>
            </a:spcAft>
            <a:buNone/>
          </a:pPr>
          <a:r>
            <a:rPr lang="he-IL" sz="1400" b="1" kern="1200" dirty="0"/>
            <a:t>הם טועים בזה, שרגשות שמחה אלו הם בעצמם אמצעים רוחניים הכרחיים לקיום מצות הכרת טובה להקב"ה וההודיה אליו, שהיא מטרת חיינו. </a:t>
          </a:r>
        </a:p>
        <a:p>
          <a:pPr marL="0" lvl="0" indent="0" algn="ctr" defTabSz="622300" rtl="1">
            <a:lnSpc>
              <a:spcPct val="90000"/>
            </a:lnSpc>
            <a:spcBef>
              <a:spcPct val="0"/>
            </a:spcBef>
            <a:spcAft>
              <a:spcPct val="35000"/>
            </a:spcAft>
            <a:buNone/>
          </a:pPr>
          <a:r>
            <a:rPr lang="he-IL" sz="1400" kern="1200" dirty="0"/>
            <a:t>אכן המניע של האכילה צריך להיות עבודת ה' ולא ההנאה, אבל גם עבודת ה' דורשת שירגיש את ההנאה ששם השי"ת באוכל, ולעבוד את ה' גם איתה. </a:t>
          </a:r>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b="1" kern="1200" dirty="0"/>
            <a:t>ההתבוננות בפרטי החיים על מנת לשים לב לחסד ואושר הצפונים בהם, היא מהמשימות החשובות ביותר בעבודת ה'. משימה זו צריכה להעסיק את האדם כל ימי חייו. </a:t>
          </a:r>
          <a:endParaRPr lang="en-US" sz="1400" kern="1200" dirty="0"/>
        </a:p>
        <a:p>
          <a:pPr marL="0" lvl="0" indent="0" algn="ctr" defTabSz="622300" rtl="1">
            <a:lnSpc>
              <a:spcPct val="90000"/>
            </a:lnSpc>
            <a:spcBef>
              <a:spcPct val="0"/>
            </a:spcBef>
            <a:spcAft>
              <a:spcPct val="35000"/>
            </a:spcAft>
            <a:buNone/>
          </a:pPr>
          <a:r>
            <a:rPr lang="he-IL" sz="1400" b="1" kern="1200" dirty="0"/>
            <a:t>יש לדעת שאין ענין זה סתירה כלל למידה הנעלה של פרישות. </a:t>
          </a:r>
          <a:r>
            <a:rPr lang="he-IL" sz="1400" b="1" kern="1200" dirty="0" err="1"/>
            <a:t>שענין</a:t>
          </a:r>
          <a:r>
            <a:rPr lang="he-IL" sz="1400" b="1" kern="1200" dirty="0"/>
            <a:t> הפרישות הוא שלא לבקש להוסיף על ההנאות החיוניות שנתן לו השי"ת, אמנם אין זו סתירה לחיוב שמוטל על האדם לשים לב להנאה ולתענוג ששם הקב"ה בכל הדברים החיוניים והבסיסיים הקיימים.</a:t>
          </a:r>
          <a:endParaRPr lang="he-IL" sz="1400" kern="1200" dirty="0"/>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None/>
          </a:pPr>
          <a:r>
            <a:rPr lang="he-IL" sz="1400" kern="1200" dirty="0"/>
            <a:t>נראה שההגדרה המדויקת היא: </a:t>
          </a:r>
        </a:p>
        <a:p>
          <a:pPr marL="0" lvl="0" indent="0" algn="ctr" defTabSz="622300" rtl="1">
            <a:lnSpc>
              <a:spcPct val="90000"/>
            </a:lnSpc>
            <a:spcBef>
              <a:spcPct val="0"/>
            </a:spcBef>
            <a:spcAft>
              <a:spcPct val="35000"/>
            </a:spcAft>
            <a:buNone/>
          </a:pPr>
          <a:r>
            <a:rPr lang="he-IL" sz="1400" kern="1200" dirty="0"/>
            <a:t>כל שהאדם מוסיף בהנאות גופניות בלי שהדבר מביא ליותר הכרה בטובו </a:t>
          </a:r>
          <a:r>
            <a:rPr lang="he-IL" sz="1400" kern="1200" dirty="0" err="1"/>
            <a:t>ית</a:t>
          </a:r>
          <a:r>
            <a:rPr lang="he-IL" sz="1400" kern="1200" dirty="0"/>
            <a:t>', ההנאה תשפיל אותו ותרחיק אותו מכל רגשי נשמתו. ולכן יש ליזהר שכל תוספת הנאה תוסיף לו הכרת טובה אמיתית במקביל. </a:t>
          </a:r>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ctr" defTabSz="622300" rtl="1">
            <a:lnSpc>
              <a:spcPct val="90000"/>
            </a:lnSpc>
            <a:spcBef>
              <a:spcPct val="0"/>
            </a:spcBef>
            <a:spcAft>
              <a:spcPct val="35000"/>
            </a:spcAft>
            <a:buFont typeface="Wingdings" panose="05000000000000000000" pitchFamily="2" charset="2"/>
            <a:buNone/>
          </a:pPr>
          <a:r>
            <a:rPr lang="he-IL" sz="1400" b="1" kern="1200" dirty="0"/>
            <a:t>אין האדם צריך בשביל מצוה זו לרדוף אחרי תענוגים מיותרים. כשמגישים לאדם שתי אפשריות של שתייה, אחת שתייה יוקרתית והשנייה מים רגילים, אין שום צורך ממצות הכרת טובה לשתות דווקא את המשקה היוקרתי. </a:t>
          </a:r>
        </a:p>
        <a:p>
          <a:pPr marL="0" lvl="0" indent="0" algn="ctr" defTabSz="622300" rtl="1">
            <a:lnSpc>
              <a:spcPct val="90000"/>
            </a:lnSpc>
            <a:spcBef>
              <a:spcPct val="0"/>
            </a:spcBef>
            <a:spcAft>
              <a:spcPct val="35000"/>
            </a:spcAft>
            <a:buFont typeface="Wingdings" panose="05000000000000000000" pitchFamily="2" charset="2"/>
            <a:buNone/>
          </a:pPr>
          <a:r>
            <a:rPr lang="he-IL" sz="1400" b="1" kern="1200" dirty="0"/>
            <a:t>אדרבא עדיף לשתות מים, ולהרגיש את החסד שיש בהמצאה הנפלאה של הנוזל הערב והבריא ביותר בעולם, המציאות הנפלאה של מים. המכיר את הערך והאושר הטמונים בשתיית מים, ומרגיש את חסד ה' המושקע בהם, ומודה עליהם מתוך התפעלות והתרגשות כנה, יותר קרוב לרגש הכרת טובה, ממי שרק על ידי משקאות מורכבים ומשוכללים מסוגל להרגיש הכרת טובה לה'. </a:t>
          </a:r>
          <a:endParaRPr lang="he-IL" sz="1400" kern="1200" dirty="0"/>
        </a:p>
      </dsp:txBody>
      <dsp:txXfrm>
        <a:off x="5422106" y="2609670"/>
        <a:ext cx="4954852" cy="234000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אָמַר הֶחָבֵר: הָאֵין הָאָדָם הַשָּׁלֵם רָאוּי לְכָךְ שֶׁיֹּאמַר עָלָיו שֶׁהוּא מַרְגִּישׁ בַּהֲנָאָה שֶׁבְּמַאֲכָלוֹ וּמִשְׁתֵּהוּ יוֹתֵר מִן הַיֶּלֶד אוֹ מִן הַבְּהֵמָה, כְּשֵׁם שֶׁלִּבְהֵמָה רָאוּי לְיַחֵס אֶת הַהֲנָאָה יוֹתֵר מֵאֲשֶׁר לְצֶמַח. </a:t>
          </a:r>
        </a:p>
        <a:p>
          <a:pPr marL="0" lvl="0" indent="0" algn="ctr" defTabSz="755650" rtl="1">
            <a:lnSpc>
              <a:spcPct val="90000"/>
            </a:lnSpc>
            <a:spcBef>
              <a:spcPct val="0"/>
            </a:spcBef>
            <a:spcAft>
              <a:spcPct val="35000"/>
            </a:spcAft>
            <a:buNone/>
          </a:pPr>
          <a:r>
            <a:rPr lang="he-IL" sz="1700" kern="1200" dirty="0"/>
            <a:t>אָמַר הַכּוּזָרִי: אָמְנָם כֵּן בִּגְלַל הַיִּתְרוֹן שֶׁיֵּשׁ לוֹ לָאָדָם בִּתְחוּשָׁה וּבַהַכָּרָה בִּשְׁעַת הַהֲנָאָה. כִּי הַשִּׁכּוֹר בִּשְׁעַת שֶׁכְּרוֹתוֹ הוּבְאוּ לְפָנָיו כָּל הַדְּבָרִים שֶׁהוּא </a:t>
          </a:r>
          <a:r>
            <a:rPr lang="he-IL" sz="1700" kern="1200" dirty="0" err="1"/>
            <a:t>מִתְאַוֶּה</a:t>
          </a:r>
          <a:r>
            <a:rPr lang="he-IL" sz="1700" kern="1200" dirty="0"/>
            <a:t> אֲלֵיהֶם...אֵלּוּ סֻפַּר לוֹ כָּל זֶה לְאַחַר שֶׁנִּתְפַּכֵּחַ הָיָה מִצְטַעֵר עַל כָּךְ...הוֹאִיל וַהֲנָאוֹת הַהֵן לֹא בָּאוּ לְיָדוֹ כְּשֶׁהוּא בְּמַצָּב שֶׁל הַכָּרָה מְלִיאָה וּתְחוּשָׁה שְׁלֵמָה.</a:t>
          </a:r>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אָמַר הֶחָבֵר: מָה שֶׁמַּרְבָּה נְעִימוֹת בְּחַיֵּי הֶחָסִיד וּמַחְזְקָהּ וּמוֹסִיף הֲנָאָה עַל הֲנָאָתוֹ הוּא, חוֹבַת הַבְּרָכוֹת שֶׁהוּא </a:t>
          </a:r>
          <a:r>
            <a:rPr lang="he-IL" sz="1700" kern="1200" dirty="0" err="1"/>
            <a:t>חַיָּב</a:t>
          </a:r>
          <a:r>
            <a:rPr lang="he-IL" sz="1700" kern="1200" dirty="0"/>
            <a:t> לְבָרֵךְ עַל כָּל מָה שֶׁהוּא מוֹצֵא בָּעוֹלָם וְעַל כָּל הַמּוֹצֵא אוֹתוֹ בָּעוֹלָם. </a:t>
          </a:r>
        </a:p>
        <a:p>
          <a:pPr marL="0" lvl="0" indent="0" algn="ctr" defTabSz="755650" rtl="1">
            <a:lnSpc>
              <a:spcPct val="90000"/>
            </a:lnSpc>
            <a:spcBef>
              <a:spcPct val="0"/>
            </a:spcBef>
            <a:spcAft>
              <a:spcPct val="35000"/>
            </a:spcAft>
            <a:buNone/>
          </a:pPr>
          <a:r>
            <a:rPr lang="he-IL" sz="1700" kern="1200" dirty="0"/>
            <a:t>אָמַר הַכּוּזָרִי: הֲיִתָּכֵן הַדָּבָר? וַהֲרֵי הַבְּרָכוֹת טִרְחָה נוֹסֶפֶת הֵן. </a:t>
          </a:r>
        </a:p>
        <a:p>
          <a:pPr marL="0" lvl="0" indent="0" algn="ctr" defTabSz="755650" rtl="1">
            <a:lnSpc>
              <a:spcPct val="90000"/>
            </a:lnSpc>
            <a:spcBef>
              <a:spcPct val="0"/>
            </a:spcBef>
            <a:spcAft>
              <a:spcPct val="35000"/>
            </a:spcAft>
            <a:buNone/>
          </a:pPr>
          <a:endParaRPr lang="he-IL" sz="1700" kern="1200" dirty="0"/>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endParaRPr lang="he-IL" sz="1700" kern="1200" dirty="0"/>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אָמַר הֶחָבֵר: לְעֻמַּת זֶה הַהֲכָנָה לַהֲנָאָה וְהַהַבְחָנָה בָּהּ וְהַמַּחֲשָׁבָה עַל הֶעְדֵּרָהּ לִפְנֵי בּוֹאָהּ, כָּל אֵלֶּה כּוֹפְלוֹת אֶת הַהֲנָאָה. </a:t>
          </a:r>
        </a:p>
        <a:p>
          <a:pPr marL="0" lvl="0" indent="0" algn="ctr" defTabSz="755650" rtl="1">
            <a:lnSpc>
              <a:spcPct val="90000"/>
            </a:lnSpc>
            <a:spcBef>
              <a:spcPct val="0"/>
            </a:spcBef>
            <a:spcAft>
              <a:spcPct val="35000"/>
            </a:spcAft>
            <a:buNone/>
          </a:pPr>
          <a:r>
            <a:rPr lang="he-IL" sz="1700" kern="1200" dirty="0"/>
            <a:t>וְזוֹהִי אַחַת מְתֹעֲלוֹת הַבְּרָכָה לְכָל מִי שֶׁקִּבֵּל עָלָיו </a:t>
          </a:r>
          <a:r>
            <a:rPr lang="he-IL" sz="1700" kern="1200" dirty="0" err="1"/>
            <a:t>לְקַיְּמָן</a:t>
          </a:r>
          <a:r>
            <a:rPr lang="he-IL" sz="1700" kern="1200" dirty="0"/>
            <a:t> בְּכֻנֵּה וּבִשְׁלֵמוּת, כִּי הֵן מְבִיאוֹת לְנֶפֶשׁ הָאָדָם אֶת הַהַבְחָנָה בְּמִין הַהֲנָאָה וּמוֹלִידוֹת אֶת הַהַרְגָּשָׁה בַּצֹּרֶךְ לְהוֹדוֹת עָלֶיהָ לְמִי שֶׁנָּתְנָה, לְאַחַר שֶׁהָיָה הָאָדָם חוֹשֵׁשׁ לְהֶעְדֵּרָהּ, וְאָז תִּגְדַּל הַשִּׂמְחָה עַל הֲנָאָה זוֹ.</a:t>
          </a:r>
        </a:p>
      </dsp:txBody>
      <dsp:txXfrm>
        <a:off x="5422106" y="2609670"/>
        <a:ext cx="4954852" cy="2340003"/>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7C5578-FA32-41E2-A0A2-E5DA0E98359C}">
      <dsp:nvSpPr>
        <dsp:cNvPr id="0" name=""/>
        <dsp:cNvSpPr/>
      </dsp:nvSpPr>
      <dsp:spPr>
        <a:xfrm>
          <a:off x="166306" y="4881"/>
          <a:ext cx="3591758" cy="215505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 וכן כתב המשנה ברורה (רכ"ה, י"ט): "כתבו האחרונים בשם הירושלמי </a:t>
          </a:r>
          <a:r>
            <a:rPr lang="he-IL" sz="1700" kern="1200" dirty="0" err="1"/>
            <a:t>דמצוה</a:t>
          </a:r>
          <a:r>
            <a:rPr lang="he-IL" sz="1700" kern="1200" dirty="0"/>
            <a:t> לאכול מעט מכל מין חדש בשנה, והטעם כדי להראות שחביבה עליו בריאתו של הקב"ה".</a:t>
          </a:r>
        </a:p>
      </dsp:txBody>
      <dsp:txXfrm>
        <a:off x="166306" y="4881"/>
        <a:ext cx="3591758" cy="2155055"/>
      </dsp:txXfrm>
    </dsp:sp>
    <dsp:sp modelId="{89BAA8F1-E49D-4354-8CCF-10C24C6344D3}">
      <dsp:nvSpPr>
        <dsp:cNvPr id="0" name=""/>
        <dsp:cNvSpPr/>
      </dsp:nvSpPr>
      <dsp:spPr>
        <a:xfrm>
          <a:off x="4117240" y="4881"/>
          <a:ext cx="3591758" cy="215505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כלומר, כיון שמטרת הבריאה ומשימתנו בעולם הוא להגיע להכרה בטוב ה', עלינו להשתמש בפירות הנפלאים שהמציא, להגיע על ידם להכיר באופן מוחש בטובו המופלג.</a:t>
          </a:r>
        </a:p>
      </dsp:txBody>
      <dsp:txXfrm>
        <a:off x="4117240" y="4881"/>
        <a:ext cx="3591758" cy="2155055"/>
      </dsp:txXfrm>
    </dsp:sp>
    <dsp:sp modelId="{0F467D45-5062-412E-B1A1-87601412A0D4}">
      <dsp:nvSpPr>
        <dsp:cNvPr id="0" name=""/>
        <dsp:cNvSpPr/>
      </dsp:nvSpPr>
      <dsp:spPr>
        <a:xfrm>
          <a:off x="8068175" y="4881"/>
          <a:ext cx="3591758" cy="215505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יסוד החשיבות של אכילת כל גווני הפירות וההודיה עליהם, הוא על פי דברי הירושלמי (קידושין פ"ד, הל' י"ב) שכתב: "עתיד אדם ליתן דין וחשבון על כל שראתה עינו, ולא אכל".</a:t>
          </a:r>
        </a:p>
      </dsp:txBody>
      <dsp:txXfrm>
        <a:off x="8068175" y="4881"/>
        <a:ext cx="3591758" cy="2155055"/>
      </dsp:txXfrm>
    </dsp:sp>
    <dsp:sp modelId="{CDE78AD6-A0AA-4373-BBE8-5730B0F77ACB}">
      <dsp:nvSpPr>
        <dsp:cNvPr id="0" name=""/>
        <dsp:cNvSpPr/>
      </dsp:nvSpPr>
      <dsp:spPr>
        <a:xfrm>
          <a:off x="166306" y="2519112"/>
          <a:ext cx="3591758" cy="215505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700" kern="1200" dirty="0"/>
            <a:t>הגמרא (תענית כ"ה) מספרת, שרבי אלעזר היה עני גדול כל ימיו. פעם הוצרך להקיז דם לרפואה, ואחרי ההקזה יש צורך לאכול סעודה משביעה, שבלי זה עלולים להסתכן. רבי אלעזר לא מצא בביתו אוכל אלא שן של שום, הוא אכלו, חלש לבו, והתעלף. </a:t>
          </a:r>
        </a:p>
        <a:p>
          <a:pPr marL="0" lvl="0" algn="ctr" defTabSz="622300" rtl="1">
            <a:lnSpc>
              <a:spcPct val="90000"/>
            </a:lnSpc>
            <a:spcBef>
              <a:spcPct val="0"/>
            </a:spcBef>
            <a:spcAft>
              <a:spcPct val="35000"/>
            </a:spcAft>
            <a:buNone/>
          </a:pPr>
          <a:endParaRPr lang="he-IL" sz="1700" kern="1200" dirty="0"/>
        </a:p>
      </dsp:txBody>
      <dsp:txXfrm>
        <a:off x="166306" y="2519112"/>
        <a:ext cx="3591758" cy="2155055"/>
      </dsp:txXfrm>
    </dsp:sp>
    <dsp:sp modelId="{4583E040-B48C-407F-9C67-3C3CACC8657E}">
      <dsp:nvSpPr>
        <dsp:cNvPr id="0" name=""/>
        <dsp:cNvSpPr/>
      </dsp:nvSpPr>
      <dsp:spPr>
        <a:xfrm>
          <a:off x="4117240" y="2519112"/>
          <a:ext cx="3591758" cy="215505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700" kern="1200" dirty="0"/>
            <a:t>בספר "מעין האמונה" מאיר המחבר את המשמעות המרשימה של סיפור זה. רבי אלעזר המובא בתלמוד הירושלמי הוא תמיד רבי אלעזר בן </a:t>
          </a:r>
          <a:r>
            <a:rPr lang="he-IL" sz="1700" kern="1200" dirty="0" err="1"/>
            <a:t>פדת</a:t>
          </a:r>
          <a:r>
            <a:rPr lang="he-IL" sz="1700" kern="1200" dirty="0"/>
            <a:t>, מגדולי תלמידי רבי יוחנן. </a:t>
          </a:r>
        </a:p>
        <a:p>
          <a:pPr marL="0" lvl="0" algn="ctr" defTabSz="622300" rtl="1">
            <a:lnSpc>
              <a:spcPct val="90000"/>
            </a:lnSpc>
            <a:spcBef>
              <a:spcPct val="0"/>
            </a:spcBef>
            <a:spcAft>
              <a:spcPct val="35000"/>
            </a:spcAft>
            <a:buNone/>
          </a:pPr>
          <a:endParaRPr lang="he-IL" sz="1700" kern="1200" dirty="0"/>
        </a:p>
      </dsp:txBody>
      <dsp:txXfrm>
        <a:off x="4117240" y="2519112"/>
        <a:ext cx="3591758" cy="2155055"/>
      </dsp:txXfrm>
    </dsp:sp>
    <dsp:sp modelId="{E077BAAD-8398-47A2-858A-8A289B43AF56}">
      <dsp:nvSpPr>
        <dsp:cNvPr id="0" name=""/>
        <dsp:cNvSpPr/>
      </dsp:nvSpPr>
      <dsp:spPr>
        <a:xfrm>
          <a:off x="8068175" y="2519112"/>
          <a:ext cx="3591758" cy="215505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700" kern="1200" dirty="0"/>
            <a:t>בגמרא ירושלמי שם מסופר: "רבי אלעזר חשש לשמועה זו, ואסף לו פרוטות, וקנה בהם מכל מאכל אחת בשנה". </a:t>
          </a:r>
        </a:p>
        <a:p>
          <a:pPr marL="0" lvl="0" algn="ctr" defTabSz="622300" rtl="1">
            <a:lnSpc>
              <a:spcPct val="90000"/>
            </a:lnSpc>
            <a:spcBef>
              <a:spcPct val="0"/>
            </a:spcBef>
            <a:spcAft>
              <a:spcPct val="35000"/>
            </a:spcAft>
            <a:buNone/>
          </a:pPr>
          <a:endParaRPr lang="he-IL" sz="1700" kern="1200" dirty="0"/>
        </a:p>
      </dsp:txBody>
      <dsp:txXfrm>
        <a:off x="8068175" y="2519112"/>
        <a:ext cx="3591758" cy="2155055"/>
      </dsp:txXfrm>
    </dsp:sp>
    <dsp:sp modelId="{F4AEF84B-CDEC-464A-B8B0-219B895B9A36}">
      <dsp:nvSpPr>
        <dsp:cNvPr id="0" name=""/>
        <dsp:cNvSpPr/>
      </dsp:nvSpPr>
      <dsp:spPr>
        <a:xfrm>
          <a:off x="166306" y="5033343"/>
          <a:ext cx="3591758" cy="215505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700" kern="1200" dirty="0"/>
            <a:t>כדאי לוותר על כל מה שהכסף יוכל לקנות ולהשיג ולקנות בו '</a:t>
          </a:r>
          <a:r>
            <a:rPr lang="he-IL" sz="1700" kern="1200" dirty="0" err="1"/>
            <a:t>דוקא</a:t>
          </a:r>
          <a:r>
            <a:rPr lang="he-IL" sz="1700" kern="1200" dirty="0"/>
            <a:t> פירות חדשים, כדי לזכות לומר תודה בלב מלא אהבה, על טובו הנפלא של הבורא המתגלה אלינו מפירות מרהיבים אלו!</a:t>
          </a:r>
        </a:p>
      </dsp:txBody>
      <dsp:txXfrm>
        <a:off x="166306" y="5033343"/>
        <a:ext cx="3591758" cy="2155055"/>
      </dsp:txXfrm>
    </dsp:sp>
    <dsp:sp modelId="{62741F30-63B0-46A8-866D-6890CC910498}">
      <dsp:nvSpPr>
        <dsp:cNvPr id="0" name=""/>
        <dsp:cNvSpPr/>
      </dsp:nvSpPr>
      <dsp:spPr>
        <a:xfrm>
          <a:off x="4117240" y="5033343"/>
          <a:ext cx="3591758" cy="215505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marR="0" lvl="0" indent="0" algn="ctr" defTabSz="914400" rtl="1" eaLnBrk="1" fontAlgn="auto" latinLnBrk="0" hangingPunct="1">
            <a:lnSpc>
              <a:spcPct val="100000"/>
            </a:lnSpc>
            <a:spcBef>
              <a:spcPct val="0"/>
            </a:spcBef>
            <a:spcAft>
              <a:spcPts val="0"/>
            </a:spcAft>
            <a:buClrTx/>
            <a:buSzTx/>
            <a:buFontTx/>
            <a:buNone/>
            <a:tabLst/>
            <a:defRPr/>
          </a:pPr>
          <a:r>
            <a:rPr lang="he-IL" sz="1700" kern="1200" dirty="0"/>
            <a:t>והנה מתוך </a:t>
          </a:r>
          <a:r>
            <a:rPr lang="he-IL" sz="1700" kern="1200" dirty="0" err="1"/>
            <a:t>דחקות</a:t>
          </a:r>
          <a:r>
            <a:rPr lang="he-IL" sz="1700" kern="1200" dirty="0"/>
            <a:t> מופלגת זו, כשנקלע לידו קצת כסף, חסך פרוטה לפרוטה כדי לקנות דובדבן אחד, משמש אחד, ענב אחד, אגוז אחד, כדי לברך ברכת ״שהחיינו״, להתרגש מחסדו </a:t>
          </a:r>
          <a:r>
            <a:rPr lang="he-IL" sz="1700" kern="1200" dirty="0" err="1"/>
            <a:t>ית</a:t>
          </a:r>
          <a:r>
            <a:rPr lang="he-IL" sz="1700" kern="1200" dirty="0"/>
            <a:t>' ולומר תודה. שהרי הפרי נברא ושוגר אלינו כמתנת אהבה מבורא העולם... </a:t>
          </a:r>
        </a:p>
      </dsp:txBody>
      <dsp:txXfrm>
        <a:off x="4117240" y="5033343"/>
        <a:ext cx="3591758" cy="2155055"/>
      </dsp:txXfrm>
    </dsp:sp>
    <dsp:sp modelId="{E7758F4D-B0C3-41E4-A670-597AF8DAC2C3}">
      <dsp:nvSpPr>
        <dsp:cNvPr id="0" name=""/>
        <dsp:cNvSpPr/>
      </dsp:nvSpPr>
      <dsp:spPr>
        <a:xfrm>
          <a:off x="8068175" y="5033343"/>
          <a:ext cx="3591758" cy="215505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בעלפונו, נגלה אליו הקב"ה, רבי אלעזר אמר לפניו </a:t>
          </a:r>
          <a:r>
            <a:rPr lang="he-IL" sz="1700" kern="1200" dirty="0" err="1"/>
            <a:t>ית</a:t>
          </a:r>
          <a:r>
            <a:rPr lang="he-IL" sz="1700" kern="1200" dirty="0"/>
            <a:t>': "עד מתי אצטער כך בעולם?". </a:t>
          </a:r>
        </a:p>
        <a:p>
          <a:pPr marL="0" lvl="0" indent="0" algn="ctr" defTabSz="755650" rtl="1">
            <a:lnSpc>
              <a:spcPct val="90000"/>
            </a:lnSpc>
            <a:spcBef>
              <a:spcPct val="0"/>
            </a:spcBef>
            <a:spcAft>
              <a:spcPct val="35000"/>
            </a:spcAft>
            <a:buNone/>
          </a:pPr>
          <a:r>
            <a:rPr lang="he-IL" sz="1700" kern="1200" dirty="0"/>
            <a:t>ענהו בורא העולם, שזה חלקו הנקבע לו בחיים וזה ניסיונו, ללמוד תורה מתוך הדחק דווקא. </a:t>
          </a:r>
        </a:p>
      </dsp:txBody>
      <dsp:txXfrm>
        <a:off x="8068175" y="5033343"/>
        <a:ext cx="3591758" cy="2155055"/>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רש"י: "חמרא </a:t>
          </a:r>
          <a:r>
            <a:rPr lang="he-IL" sz="1700" kern="1200" dirty="0" err="1"/>
            <a:t>דפרוגיתא</a:t>
          </a:r>
          <a:r>
            <a:rPr lang="he-IL" sz="1700" kern="1200" dirty="0"/>
            <a:t> - שם מדינה שיינה משובח. קפחו עשרת השבטים - שהיו בעלי הנאה, ועסוקים בכך, </a:t>
          </a:r>
          <a:r>
            <a:rPr lang="he-IL" sz="1700" b="1" kern="1200" dirty="0"/>
            <a:t>ולא היו עוסקים בתורה, ויצאו לתרבות רעה</a:t>
          </a:r>
          <a:r>
            <a:rPr lang="he-IL" sz="1700" kern="1200" dirty="0"/>
            <a:t>. להתם - </a:t>
          </a:r>
          <a:r>
            <a:rPr lang="he-IL" sz="1700" kern="1200" dirty="0" err="1"/>
            <a:t>לפורגיתא</a:t>
          </a:r>
          <a:r>
            <a:rPr lang="he-IL" sz="1700" kern="1200" dirty="0"/>
            <a:t> </a:t>
          </a:r>
          <a:r>
            <a:rPr lang="he-IL" sz="1700" kern="1200" dirty="0" err="1"/>
            <a:t>ודיומסית</a:t>
          </a:r>
          <a:r>
            <a:rPr lang="he-IL" sz="1700" kern="1200" dirty="0"/>
            <a:t>. </a:t>
          </a:r>
          <a:r>
            <a:rPr lang="he-IL" sz="1700" kern="1200" dirty="0" err="1"/>
            <a:t>אימשיך</a:t>
          </a:r>
          <a:r>
            <a:rPr lang="he-IL" sz="1700" kern="1200" dirty="0"/>
            <a:t> </a:t>
          </a:r>
          <a:r>
            <a:rPr lang="he-IL" sz="1700" kern="1200" dirty="0" err="1"/>
            <a:t>בתרייהו</a:t>
          </a:r>
          <a:r>
            <a:rPr lang="he-IL" sz="1700" kern="1200" dirty="0"/>
            <a:t> - אחר היין והרחיצה. איעקר תלמודיה - נעקר תלמודו ושכחו".</a:t>
          </a:r>
        </a:p>
        <a:p>
          <a:pPr marL="0" lvl="0" indent="0" algn="ctr" defTabSz="755650" rtl="1">
            <a:lnSpc>
              <a:spcPct val="90000"/>
            </a:lnSpc>
            <a:spcBef>
              <a:spcPct val="0"/>
            </a:spcBef>
            <a:spcAft>
              <a:spcPct val="35000"/>
            </a:spcAft>
            <a:buNone/>
          </a:pPr>
          <a:r>
            <a:rPr lang="he-IL" sz="1700" b="0" i="0" kern="1200" dirty="0"/>
            <a:t>רבי אלעזר היה גדול תלמידיו של רבי יוחנן בן זכאי (</a:t>
          </a:r>
          <a:r>
            <a:rPr lang="he-IL" sz="1700" b="1" i="0" kern="1200" dirty="0">
              <a:hlinkClick xmlns:r="http://schemas.openxmlformats.org/officeDocument/2006/relationships" r:id="rId1"/>
            </a:rPr>
            <a:t>אבות ב' ח'</a:t>
          </a:r>
          <a:r>
            <a:rPr lang="he-IL" sz="1700" b="0" i="0" kern="1200" dirty="0"/>
            <a:t>), בקיא במעשה מרכבה (</a:t>
          </a:r>
          <a:r>
            <a:rPr lang="he-IL" sz="1700" b="1" i="0" kern="1200" dirty="0">
              <a:hlinkClick xmlns:r="http://schemas.openxmlformats.org/officeDocument/2006/relationships" r:id="rId2"/>
            </a:rPr>
            <a:t>חגיגה י"ד</a:t>
          </a:r>
          <a:r>
            <a:rPr lang="he-IL" sz="1700" b="0" i="0" kern="1200" dirty="0"/>
            <a:t>), ולמרות זאת אין לנו אף משנה של הלכה בשמו, מפני שהוא נמשך בעצת אשתו אחר הנאות חומריות ושכח כל תלמודו (</a:t>
          </a:r>
          <a:r>
            <a:rPr lang="he-IL" sz="1700" b="1" i="0" kern="1200" dirty="0">
              <a:hlinkClick xmlns:r="http://schemas.openxmlformats.org/officeDocument/2006/relationships" r:id="rId3"/>
            </a:rPr>
            <a:t>שבת קמ"ז</a:t>
          </a:r>
          <a:r>
            <a:rPr lang="he-IL" sz="1700" b="0" i="0" kern="1200" dirty="0"/>
            <a:t>).</a:t>
          </a:r>
          <a:endParaRPr lang="he-IL" sz="1700" kern="1200" dirty="0"/>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err="1"/>
            <a:t>אע</a:t>
          </a:r>
          <a:r>
            <a:rPr lang="he-IL" sz="1700" kern="1200" dirty="0"/>
            <a:t>''פ שכתבנו שדבר טוב הוא שינעם לאדם ישיבת הארץ, יזהר שלא ימשך אחר תענוגי העולם הזה, ויעזוב את התורה, שזה קיפח את עשרת השבטים.</a:t>
          </a:r>
          <a:endParaRPr lang="en-US" sz="1700" kern="1200" dirty="0"/>
        </a:p>
        <a:p>
          <a:pPr marL="0" lvl="0" indent="0" algn="ctr" defTabSz="755650" rtl="1">
            <a:lnSpc>
              <a:spcPct val="90000"/>
            </a:lnSpc>
            <a:spcBef>
              <a:spcPct val="0"/>
            </a:spcBef>
            <a:spcAft>
              <a:spcPct val="35000"/>
            </a:spcAft>
            <a:buNone/>
          </a:pPr>
          <a:r>
            <a:rPr lang="he-IL" sz="1700" kern="1200" dirty="0"/>
            <a:t>כמו שאמרו (שבת </a:t>
          </a:r>
          <a:r>
            <a:rPr lang="he-IL" sz="1700" kern="1200" dirty="0" err="1"/>
            <a:t>קמז</a:t>
          </a:r>
          <a:r>
            <a:rPr lang="he-IL" sz="1700" kern="1200" dirty="0"/>
            <a:t>, ב): "אמר רבי חלבו: חמרא </a:t>
          </a:r>
          <a:r>
            <a:rPr lang="he-IL" sz="1700" kern="1200" dirty="0" err="1"/>
            <a:t>דפרוגייתא</a:t>
          </a:r>
          <a:r>
            <a:rPr lang="he-IL" sz="1700" kern="1200" dirty="0"/>
            <a:t> </a:t>
          </a:r>
          <a:r>
            <a:rPr lang="he-IL" sz="1700" kern="1200" dirty="0" err="1"/>
            <a:t>ומיא</a:t>
          </a:r>
          <a:r>
            <a:rPr lang="he-IL" sz="1700" kern="1200" dirty="0"/>
            <a:t> </a:t>
          </a:r>
          <a:r>
            <a:rPr lang="he-IL" sz="1700" kern="1200" dirty="0" err="1"/>
            <a:t>דדיומסת</a:t>
          </a:r>
          <a:r>
            <a:rPr lang="he-IL" sz="1700" kern="1200" dirty="0"/>
            <a:t> קיפחו עשרת השבטים מישראל. רבי אלעזר בן ערך איקלע להתם, </a:t>
          </a:r>
          <a:r>
            <a:rPr lang="he-IL" sz="1700" kern="1200" dirty="0" err="1"/>
            <a:t>אימשיך</a:t>
          </a:r>
          <a:r>
            <a:rPr lang="he-IL" sz="1700" kern="1200" dirty="0"/>
            <a:t> </a:t>
          </a:r>
          <a:r>
            <a:rPr lang="he-IL" sz="1700" kern="1200" dirty="0" err="1"/>
            <a:t>בתרייהו</a:t>
          </a:r>
          <a:r>
            <a:rPr lang="he-IL" sz="1700" kern="1200" dirty="0"/>
            <a:t> איעקר תלמודיה". </a:t>
          </a:r>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שאמנם זהו מברכותיה של הארץ לבנות בתים טובים ורחבים, רק שהתורה אמרה שצריכים להיזהר בטובה, להכיר טובה לנותן הטובה כדאי שלא ירום לבבנו ונשכח אותו יתברך.</a:t>
          </a:r>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ctr" anchorCtr="0">
          <a:noAutofit/>
        </a:bodyPr>
        <a:lstStyle/>
        <a:p>
          <a:pPr marL="0" lvl="0" indent="0" algn="ctr" defTabSz="755650" rtl="1">
            <a:lnSpc>
              <a:spcPct val="90000"/>
            </a:lnSpc>
            <a:spcBef>
              <a:spcPct val="0"/>
            </a:spcBef>
            <a:spcAft>
              <a:spcPct val="35000"/>
            </a:spcAft>
            <a:buNone/>
          </a:pPr>
          <a:r>
            <a:rPr lang="he-IL" sz="1700" kern="1200" dirty="0"/>
            <a:t>כמו שכתבה התורה (דברים ח' י'-י"ד): "כִּי ה' </a:t>
          </a:r>
          <a:r>
            <a:rPr lang="he-IL" sz="1700" kern="1200" dirty="0" err="1"/>
            <a:t>אֱלֹקֶיך</a:t>
          </a:r>
          <a:r>
            <a:rPr lang="he-IL" sz="1700" kern="1200" dirty="0"/>
            <a:t>ָ אֶל אֶרֶץ טוֹבָה אֶרֶץ נַחֲלֵי מָיִם עֲיָנֹת </a:t>
          </a:r>
          <a:r>
            <a:rPr lang="he-IL" sz="1700" kern="1200" dirty="0" err="1"/>
            <a:t>וּתְהֹמֹת</a:t>
          </a:r>
          <a:r>
            <a:rPr lang="he-IL" sz="1700" kern="1200" dirty="0"/>
            <a:t> יֹצְאִים בַּבִּקְעָה וּבָהָר... וְאָכַלְתָּ וְשָֹבָעְתָּ וּבֵרַכְתָּ אֶת יי' </a:t>
          </a:r>
          <a:r>
            <a:rPr lang="he-IL" sz="1700" kern="1200" dirty="0" err="1"/>
            <a:t>אֱלֹקֶיך</a:t>
          </a:r>
          <a:r>
            <a:rPr lang="he-IL" sz="1700" kern="1200" dirty="0"/>
            <a:t>ָ עַל הָאָרֶץ הַטֹּבָה אֲשֶׁר נָתַן לָךְ... </a:t>
          </a:r>
        </a:p>
        <a:p>
          <a:pPr marL="0" lvl="0" indent="0" algn="ctr" defTabSz="755650" rtl="1">
            <a:lnSpc>
              <a:spcPct val="90000"/>
            </a:lnSpc>
            <a:spcBef>
              <a:spcPct val="0"/>
            </a:spcBef>
            <a:spcAft>
              <a:spcPct val="35000"/>
            </a:spcAft>
            <a:buNone/>
          </a:pPr>
          <a:r>
            <a:rPr lang="he-IL" sz="1700" kern="1200" dirty="0"/>
            <a:t>ּפֶן תֹּאכַל וְשָֹבָעְתָּ </a:t>
          </a:r>
          <a:r>
            <a:rPr lang="he-IL" sz="1700" b="1" kern="1200" dirty="0"/>
            <a:t>וּבָתִּים </a:t>
          </a:r>
          <a:r>
            <a:rPr lang="he-IL" sz="1700" b="1" kern="1200" dirty="0" err="1"/>
            <a:t>טֹבִים</a:t>
          </a:r>
          <a:r>
            <a:rPr lang="he-IL" sz="1700" b="1" kern="1200" dirty="0"/>
            <a:t> תִּבְנֶה וְיָשָׁבְתָּ.</a:t>
          </a:r>
          <a:r>
            <a:rPr lang="he-IL" sz="1700" kern="1200" dirty="0"/>
            <a:t> </a:t>
          </a:r>
          <a:r>
            <a:rPr lang="he-IL" sz="1700" kern="1200" dirty="0" err="1"/>
            <a:t>וּבְקָרְך</a:t>
          </a:r>
          <a:r>
            <a:rPr lang="he-IL" sz="1700" kern="1200" dirty="0"/>
            <a:t>ָ וְצֹאנְךָ </a:t>
          </a:r>
          <a:r>
            <a:rPr lang="he-IL" sz="1700" kern="1200" dirty="0" err="1"/>
            <a:t>יִרְבְּיֻן</a:t>
          </a:r>
          <a:r>
            <a:rPr lang="he-IL" sz="1700" kern="1200" dirty="0"/>
            <a:t> וְכֶסֶף וְזָהָב יִרְבֶּה לָּךְ וְכֹל אֲשֶׁר לְךָ יִרְבֶּה. וְרָם לְבָבֶךָ וְשָׁכַחְתָּ אֶת ה' </a:t>
          </a:r>
          <a:r>
            <a:rPr lang="he-IL" sz="1700" kern="1200" dirty="0" err="1"/>
            <a:t>אֱלֹקֶיך</a:t>
          </a:r>
          <a:r>
            <a:rPr lang="he-IL" sz="1700" kern="1200" dirty="0"/>
            <a:t>ָ...".</a:t>
          </a:r>
        </a:p>
      </dsp:txBody>
      <dsp:txXfrm>
        <a:off x="5422106" y="2609670"/>
        <a:ext cx="4954852" cy="2340003"/>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וכן כתב בשער המצות פרשת עקב וז"ל ודע כי צריך האדם </a:t>
          </a:r>
          <a:r>
            <a:rPr lang="he-IL" sz="1500" kern="1200" dirty="0" err="1"/>
            <a:t>להזהר</a:t>
          </a:r>
          <a:r>
            <a:rPr lang="he-IL" sz="1500" kern="1200" dirty="0"/>
            <a:t> בתכלית בברכות הנהנין כי גוף האדם נהנה מהן ומתקדש בברכות אלו וכמו שנאמר ותורתך בתוך מעי וגורם שפע עליון באדם עכ"ל.</a:t>
          </a:r>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וז"ל שער רוח הקודש דף ט' ע"ב, אמר לי מורי ז"ל כי עיקר השגת האדם אל רוח הקודש תלויה על ידי כוונת האדם וזהירות בכל ברכות הנהנין, לפי שעל ידם מתבטל </a:t>
          </a:r>
          <a:r>
            <a:rPr lang="he-IL" sz="1500" kern="1200" dirty="0" err="1"/>
            <a:t>כח</a:t>
          </a:r>
          <a:r>
            <a:rPr lang="he-IL" sz="1500" kern="1200" dirty="0"/>
            <a:t> אותם הקליפות הנאחזות במאכלים החומריים </a:t>
          </a:r>
          <a:r>
            <a:rPr lang="he-IL" sz="1500" kern="1200" dirty="0" err="1"/>
            <a:t>ומתדבקים</a:t>
          </a:r>
          <a:r>
            <a:rPr lang="he-IL" sz="1500" kern="1200" dirty="0"/>
            <a:t> בהם באדם האוכל אותם, ועל ידי הברכות שעליהם הנאמרות בכוונה הוא מסיר מהם הקליפות ההם ומזכך החומר שלו ונעשה זך ומוכן לקבל קדושה, והזהירני מאד בזה עכ"ל. </a:t>
          </a:r>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b="0" i="0" kern="1200" dirty="0"/>
            <a:t>כתב הרב אברהם אזולאי (סבו של </a:t>
          </a:r>
          <a:r>
            <a:rPr lang="he-IL" sz="1500" b="0" i="0" kern="1200" dirty="0" err="1"/>
            <a:t>החיד"א</a:t>
          </a:r>
          <a:r>
            <a:rPr lang="he-IL" sz="1500" b="0" i="0" kern="1200" dirty="0"/>
            <a:t>) בספרו חסד לאברהם:</a:t>
          </a:r>
        </a:p>
        <a:p>
          <a:pPr marL="0" lvl="0" indent="0" algn="ctr" defTabSz="666750" rtl="1">
            <a:lnSpc>
              <a:spcPct val="90000"/>
            </a:lnSpc>
            <a:spcBef>
              <a:spcPct val="0"/>
            </a:spcBef>
            <a:spcAft>
              <a:spcPct val="35000"/>
            </a:spcAft>
            <a:buNone/>
          </a:pPr>
          <a:r>
            <a:rPr lang="he-IL" sz="1500" b="0" i="0" kern="1200" dirty="0"/>
            <a:t>יש להקשות, למה בארץ ישראל יגרע ממנו המן הרוחני? </a:t>
          </a:r>
        </a:p>
        <a:p>
          <a:pPr marL="0" lvl="0" indent="0" algn="ctr" defTabSz="666750" rtl="1">
            <a:lnSpc>
              <a:spcPct val="90000"/>
            </a:lnSpc>
            <a:spcBef>
              <a:spcPct val="0"/>
            </a:spcBef>
            <a:spcAft>
              <a:spcPct val="35000"/>
            </a:spcAft>
            <a:buNone/>
          </a:pPr>
          <a:r>
            <a:rPr lang="he-IL" sz="1500" b="0" i="0" kern="1200" dirty="0"/>
            <a:t>ויש לומר כי הטעם לזה הוא כי במדבר אין פירותיהם כדאי לקבל את רוחניותה של הקדושה, כי אין גוף טמא נעשה כלי לקבל רוחניות הקדושה, ואם הייתה הקדושה היא בפירותיהם ובמזונותיהם היה </a:t>
          </a:r>
          <a:r>
            <a:rPr lang="he-IL" sz="1500" b="0" i="0" kern="1200" dirty="0" err="1"/>
            <a:t>הכל</a:t>
          </a:r>
          <a:r>
            <a:rPr lang="he-IL" sz="1500" b="0" i="0" kern="1200" dirty="0"/>
            <a:t> ניתן בלי קדושה חלילה, וזה אינו עניין כלל, ועל כן נתן להם הקב"ה המן מן השמים. אמנם פירות ארץ ישראל הם על ידי הקדושה, ואותן הרוחניות שהיה ראוי אל המן נתלבש בפירות הקדושים ההם, ועל כן לא היה מן בארץ ישראל כי אם במדבר.</a:t>
          </a:r>
          <a:endParaRPr lang="he-IL" sz="1500" kern="1200" dirty="0"/>
        </a:p>
        <a:p>
          <a:pPr marL="0" lvl="0" indent="0" algn="ctr" defTabSz="666750" rtl="1">
            <a:lnSpc>
              <a:spcPct val="90000"/>
            </a:lnSpc>
            <a:spcBef>
              <a:spcPct val="0"/>
            </a:spcBef>
            <a:spcAft>
              <a:spcPct val="35000"/>
            </a:spcAft>
            <a:buNone/>
          </a:pPr>
          <a:endParaRPr lang="he-IL" sz="1500" kern="1200" dirty="0"/>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1910" tIns="41910" rIns="41910" bIns="41910" numCol="1" spcCol="1270" anchor="ctr" anchorCtr="0">
          <a:noAutofit/>
        </a:bodyPr>
        <a:lstStyle/>
        <a:p>
          <a:pPr marL="0" lvl="0" indent="0" algn="ctr" defTabSz="466725" rtl="1">
            <a:lnSpc>
              <a:spcPct val="90000"/>
            </a:lnSpc>
            <a:spcBef>
              <a:spcPct val="0"/>
            </a:spcBef>
            <a:spcAft>
              <a:spcPct val="35000"/>
            </a:spcAft>
            <a:buNone/>
          </a:pPr>
          <a:r>
            <a:rPr lang="he-IL" sz="1050" kern="1200" dirty="0"/>
            <a:t>נפש החיים שער א – חטא הדעת </a:t>
          </a:r>
          <a:r>
            <a:rPr lang="he-IL" sz="1050" kern="1200" dirty="0" err="1"/>
            <a:t>עירבוב</a:t>
          </a:r>
          <a:r>
            <a:rPr lang="he-IL" sz="1050" kern="1200" dirty="0"/>
            <a:t> טוב ורע</a:t>
          </a:r>
        </a:p>
        <a:p>
          <a:pPr marL="0" lvl="0" indent="0" algn="ctr" defTabSz="466725" rtl="1">
            <a:lnSpc>
              <a:spcPct val="90000"/>
            </a:lnSpc>
            <a:spcBef>
              <a:spcPct val="0"/>
            </a:spcBef>
            <a:spcAft>
              <a:spcPct val="35000"/>
            </a:spcAft>
            <a:buNone/>
          </a:pPr>
          <a:r>
            <a:rPr lang="he-IL" sz="1050" kern="1200" dirty="0" err="1"/>
            <a:t>והענין</a:t>
          </a:r>
          <a:r>
            <a:rPr lang="he-IL" sz="1050" kern="1200" dirty="0"/>
            <a:t> כי קודם החטא. עם כי ודאי שהיה בעל בחירה גמור להטות עצמו לכל אשר יחפוץ להטיב או להיפך ח"ו. כי זה תכלית כוונת כלל הבריאה. וגם כי הרי אח"כ חטא. אמנם לא שהיה ענין בחירתו מחמת </a:t>
          </a:r>
          <a:r>
            <a:rPr lang="he-IL" sz="1050" kern="1200" dirty="0" err="1"/>
            <a:t>שכחות</a:t>
          </a:r>
          <a:r>
            <a:rPr lang="he-IL" sz="1050" kern="1200" dirty="0"/>
            <a:t> הרע היו כלולים בתוכו. כי הוא היה אדם ישר לגמרי כלול רק מסדרי כחות הקדושה לבד. וכל </a:t>
          </a:r>
          <a:r>
            <a:rPr lang="he-IL" sz="1050" kern="1200" dirty="0" err="1"/>
            <a:t>עניניו</a:t>
          </a:r>
          <a:r>
            <a:rPr lang="he-IL" sz="1050" kern="1200" dirty="0"/>
            <a:t> היו כולם ישרים קדושים ומזוככים טוב גמור. בלי שום עירוב ונטי' לצד ההיפך כלל. וכחות הרע היו עומדים לצד וענין בפ"ע חוץ ממנו. והיה בעל בחירה </a:t>
          </a:r>
          <a:r>
            <a:rPr lang="he-IL" sz="1050" kern="1200" dirty="0" err="1"/>
            <a:t>ליכנס</a:t>
          </a:r>
          <a:r>
            <a:rPr lang="he-IL" sz="1050" kern="1200" dirty="0"/>
            <a:t> אל כחות הרע ח"ו כמו שהאדם הוא בעל בחירה </a:t>
          </a:r>
          <a:r>
            <a:rPr lang="he-IL" sz="1050" kern="1200" dirty="0" err="1"/>
            <a:t>ליכנס</a:t>
          </a:r>
          <a:r>
            <a:rPr lang="he-IL" sz="1050" kern="1200" dirty="0"/>
            <a:t> אל תוך האש. לכן כשרצה </a:t>
          </a:r>
          <a:r>
            <a:rPr lang="he-IL" sz="1050" kern="1200" dirty="0" err="1"/>
            <a:t>הס"א</a:t>
          </a:r>
          <a:r>
            <a:rPr lang="he-IL" sz="1050" kern="1200" dirty="0"/>
            <a:t> להחטיאו הוצרך הנחש לבא מבחוץ לפתוח. </a:t>
          </a:r>
        </a:p>
        <a:p>
          <a:pPr marL="0" lvl="0" indent="0" algn="ctr" defTabSz="466725" rtl="1">
            <a:lnSpc>
              <a:spcPct val="90000"/>
            </a:lnSpc>
            <a:spcBef>
              <a:spcPct val="0"/>
            </a:spcBef>
            <a:spcAft>
              <a:spcPct val="35000"/>
            </a:spcAft>
            <a:buNone/>
          </a:pPr>
          <a:r>
            <a:rPr lang="he-IL" sz="1050" kern="1200" dirty="0"/>
            <a:t>לא כמו שהוא עתה שהיצר המפתה את האדם הוא בתוך האדם עצמו. ומתדמה </a:t>
          </a:r>
          <a:r>
            <a:rPr lang="he-IL" sz="1050" kern="1200" dirty="0" err="1"/>
            <a:t>להאדם</a:t>
          </a:r>
          <a:r>
            <a:rPr lang="he-IL" sz="1050" kern="1200" dirty="0"/>
            <a:t> שהוא עצמו הוא הרוצה ונמשך לעשות </a:t>
          </a:r>
          <a:r>
            <a:rPr lang="he-IL" sz="1050" kern="1200" dirty="0" err="1"/>
            <a:t>העון</a:t>
          </a:r>
          <a:r>
            <a:rPr lang="he-IL" sz="1050" kern="1200" dirty="0"/>
            <a:t> ולא שאחר חוץ ממנו מפתהו. ובחטאו שנמשך אחר </a:t>
          </a:r>
          <a:r>
            <a:rPr lang="he-IL" sz="1050" kern="1200" dirty="0" err="1"/>
            <a:t>פתוי</a:t>
          </a:r>
          <a:r>
            <a:rPr lang="he-IL" sz="1050" kern="1200" dirty="0"/>
            <a:t> </a:t>
          </a:r>
          <a:r>
            <a:rPr lang="he-IL" sz="1050" kern="1200" dirty="0" err="1"/>
            <a:t>הס"א</a:t>
          </a:r>
          <a:r>
            <a:rPr lang="he-IL" sz="1050" kern="1200" dirty="0"/>
            <a:t>. אז </a:t>
          </a:r>
          <a:r>
            <a:rPr lang="he-IL" sz="1050" kern="1200" dirty="0" err="1"/>
            <a:t>נתערבו</a:t>
          </a:r>
          <a:r>
            <a:rPr lang="he-IL" sz="1050" kern="1200" dirty="0"/>
            <a:t> </a:t>
          </a:r>
          <a:r>
            <a:rPr lang="he-IL" sz="1050" kern="1200" dirty="0" err="1"/>
            <a:t>הכחות</a:t>
          </a:r>
          <a:r>
            <a:rPr lang="he-IL" sz="1050" kern="1200" dirty="0"/>
            <a:t> הרע בתוכו ממש. וכן </a:t>
          </a:r>
          <a:r>
            <a:rPr lang="he-IL" sz="1050" kern="1200" dirty="0" err="1"/>
            <a:t>בהעולמות</a:t>
          </a:r>
          <a:r>
            <a:rPr lang="he-IL" sz="1050" kern="1200" dirty="0"/>
            <a:t>. וזהו עץ הדעת </a:t>
          </a:r>
          <a:r>
            <a:rPr lang="he-IL" sz="1050" kern="1200" dirty="0" err="1"/>
            <a:t>טו"ר</a:t>
          </a:r>
          <a:r>
            <a:rPr lang="he-IL" sz="1050" kern="1200" dirty="0"/>
            <a:t>. </a:t>
          </a:r>
          <a:r>
            <a:rPr lang="he-IL" sz="1050" kern="1200" dirty="0" err="1"/>
            <a:t>שנתחברו</a:t>
          </a:r>
          <a:r>
            <a:rPr lang="he-IL" sz="1050" kern="1200" dirty="0"/>
            <a:t> </a:t>
          </a:r>
          <a:r>
            <a:rPr lang="he-IL" sz="1050" kern="1200" dirty="0" err="1"/>
            <a:t>ונתערבו</a:t>
          </a:r>
          <a:r>
            <a:rPr lang="he-IL" sz="1050" kern="1200" dirty="0"/>
            <a:t> בתוכו </a:t>
          </a:r>
          <a:r>
            <a:rPr lang="he-IL" sz="1050" kern="1200" dirty="0" err="1"/>
            <a:t>ובהעולמות</a:t>
          </a:r>
          <a:r>
            <a:rPr lang="he-IL" sz="1050" kern="1200" dirty="0"/>
            <a:t> הטוב והרע יחד זה בתוך זה ממש. כי דעת פי' התחברות כידוע.  </a:t>
          </a:r>
        </a:p>
      </dsp:txBody>
      <dsp:txXfrm>
        <a:off x="5422106" y="2609670"/>
        <a:ext cx="4954852" cy="234000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 val="91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ולא רק בגן עדן אלא כל העולם מלא </a:t>
          </a:r>
          <a:r>
            <a:rPr lang="he-IL" sz="1600" kern="1200" dirty="0" err="1"/>
            <a:t>תעגוגות</a:t>
          </a:r>
          <a:r>
            <a:rPr lang="he-IL" sz="1600" kern="1200" dirty="0"/>
            <a:t> ומעדנים לאין שיעור, וממינים שונים וגוונים שונים, והכל הרי לא נברא אלא בשביל האדם, כפי שאמרו חז״ל (סנהדרין לח): ״אדם נברא בערב שבת, ומפני מה? כדי שיכנס לסעודה מיד״, כלומר, ״שימצא </a:t>
          </a:r>
          <a:r>
            <a:rPr lang="he-IL" sz="1600" kern="1200" dirty="0" err="1"/>
            <a:t>הכל</a:t>
          </a:r>
          <a:r>
            <a:rPr lang="he-IL" sz="1600" kern="1200" dirty="0"/>
            <a:t> מוכן ויאכל מאשר יחפוץ״ (רש״י שם). ולתענוגים האלה ראויים בני האדם בלבד, כי המלאכים אינם ראויים לתענוגים גשמיים, והקדוש ברוך הוא הטביע במיוחד טבע כזה באדם, משום שרצונו להטיב עם הבריות ולהעניק להם חסד לאין שיעור. </a:t>
          </a:r>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b="1" kern="1200" dirty="0"/>
            <a:t>והתענוגים</a:t>
          </a:r>
          <a:r>
            <a:rPr lang="he-IL" sz="1600" kern="1200" dirty="0"/>
            <a:t> העליונים הראויים לאדם אינם מבחינה רוחנית בלבד, כי אם גם מבחינה גשמית. ה׳ ברא את האדם שיהיה שלם בתכלית ולא יחסר לו שום חפץ ושום הישג שבעולם, לרבות כל ההנאות והתענוגים הנראים לגו גשמיים. הרי בגן העדן שה׳ הכניס את האדם, לא חסר שום </a:t>
          </a:r>
          <a:r>
            <a:rPr lang="he-IL" sz="1600" kern="1200" dirty="0" err="1"/>
            <a:t>תעגוג</a:t>
          </a:r>
          <a:r>
            <a:rPr lang="he-IL" sz="1600" kern="1200" dirty="0"/>
            <a:t> מתענוגות העולם, כפי שהכתוב אומר שהצמיח בו ״כל עץ נחמד למראה וטוב למאכל״, ולא עוד אלא שחייב את האדם </a:t>
          </a:r>
          <a:r>
            <a:rPr lang="he-IL" sz="1600" kern="1200" dirty="0" err="1"/>
            <a:t>שיהנה</a:t>
          </a:r>
          <a:r>
            <a:rPr lang="he-IL" sz="1600" kern="1200" dirty="0"/>
            <a:t> מהם </a:t>
          </a:r>
          <a:r>
            <a:rPr lang="he-IL" sz="1600" kern="1200" dirty="0" err="1"/>
            <a:t>וציוה</a:t>
          </a:r>
          <a:r>
            <a:rPr lang="he-IL" sz="1600" kern="1200" dirty="0"/>
            <a:t> לו: ״מכל עץ הגן אכול תאכל״ (בראשית ב). וכן אמרו חז״ל: ״אדם הראשון </a:t>
          </a:r>
          <a:r>
            <a:rPr lang="he-IL" sz="1600" kern="1200" dirty="0" err="1"/>
            <a:t>מיסב</a:t>
          </a:r>
          <a:r>
            <a:rPr lang="he-IL" sz="1600" kern="1200" dirty="0"/>
            <a:t> בגן עדן היה והיו מלאכי השרת </a:t>
          </a:r>
          <a:r>
            <a:rPr lang="he-IL" sz="1600" kern="1200" dirty="0" err="1"/>
            <a:t>צולין</a:t>
          </a:r>
          <a:r>
            <a:rPr lang="he-IL" sz="1600" kern="1200" dirty="0"/>
            <a:t> לו בשר </a:t>
          </a:r>
          <a:r>
            <a:rPr lang="he-IL" sz="1600" kern="1200" dirty="0" err="1"/>
            <a:t>ומסננין</a:t>
          </a:r>
          <a:r>
            <a:rPr lang="he-IL" sz="1600" kern="1200" dirty="0"/>
            <a:t> לו יין״ (סנהדרין גט:).</a:t>
          </a:r>
        </a:p>
      </dsp:txBody>
      <dsp:txXfrm>
        <a:off x="5422106" y="1604"/>
        <a:ext cx="4954852" cy="2279453"/>
      </dsp:txXfrm>
    </dsp:sp>
    <dsp:sp modelId="{1048BA7F-2ABC-40B2-9CB1-BF1C300165B8}">
      <dsp:nvSpPr>
        <dsp:cNvPr id="0" name=""/>
        <dsp:cNvSpPr/>
      </dsp:nvSpPr>
      <dsp:spPr>
        <a:xfrm>
          <a:off x="167822"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rtl="1">
            <a:lnSpc>
              <a:spcPct val="90000"/>
            </a:lnSpc>
            <a:spcBef>
              <a:spcPct val="0"/>
            </a:spcBef>
            <a:spcAft>
              <a:spcPct val="35000"/>
            </a:spcAft>
            <a:buNone/>
          </a:pPr>
          <a:r>
            <a:rPr lang="he-IL" sz="1600" kern="1200" dirty="0"/>
            <a:t>אלא כאמור, ברא הקדוש ברוך הוא את האדם לא לשם </a:t>
          </a:r>
          <a:r>
            <a:rPr lang="he-IL" sz="1600" kern="1200" dirty="0" err="1"/>
            <a:t>תעגוגים</a:t>
          </a:r>
          <a:r>
            <a:rPr lang="he-IL" sz="1600" kern="1200" dirty="0"/>
            <a:t> רוחניים בלבד כי אם גם לשם תענוגים גשמיים, ולא רק משום זה שאם יחסרו לו התענוגים הגשמיים יופרעו גם תענוגיו הרוחניים, אלא משום שהקדוש ברוך הוא רוצה בהנאת האדם השלמה ושמחתו השלמה שתכלול את כל רגשותיו וחושיו ללא כל שיור. </a:t>
          </a:r>
          <a:r>
            <a:rPr lang="he-IL" sz="1600" kern="1200" dirty="0" err="1"/>
            <a:t>ומכיון</a:t>
          </a:r>
          <a:r>
            <a:rPr lang="he-IL" sz="1600" kern="1200" dirty="0"/>
            <a:t> שבחג הפסח עדיין הוא שרוי בספק על מצב תבואות השנה ואינו בטוח בתענוגותיו הגשמיים, אין לצוות אותו על מצוות שמחה. אם היא אינה כוללת גם שמחה גשמית אין זו השמחה שרוצה </a:t>
          </a:r>
          <a:r>
            <a:rPr lang="he-IL" sz="1600" kern="1200" dirty="0" err="1"/>
            <a:t>הקב׳יה</a:t>
          </a:r>
          <a:r>
            <a:rPr lang="he-IL" sz="1600" kern="1200" dirty="0"/>
            <a:t>.</a:t>
          </a:r>
        </a:p>
      </dsp:txBody>
      <dsp:txXfrm>
        <a:off x="167822"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b="1" kern="1200" dirty="0"/>
            <a:t>חז״ל</a:t>
          </a:r>
          <a:r>
            <a:rPr lang="he-IL" sz="1500" kern="1200" dirty="0"/>
            <a:t> אומרים: ״אתה מוצא שלש שמחות. כתיב בחג: ׳ושמחת בחגך׳; ׳והיית אך שמח׳; ׳ושמחתם לפני ה׳ </a:t>
          </a:r>
          <a:r>
            <a:rPr lang="he-IL" sz="1500" kern="1200" dirty="0" err="1"/>
            <a:t>אלהיכם</a:t>
          </a:r>
          <a:r>
            <a:rPr lang="he-IL" sz="1500" kern="1200" dirty="0"/>
            <a:t> שבעת ימים׳. אבל בפסח אין אתה מוצא שכתוב בו אפילו שמחה אחת. למה? אתה מוצא שבפסח התבואה נידונת ואין אתה יודע אם עושה השנה תבואה אם אינה עושה, ולפיכך אין כתוב שם שמחה </a:t>
          </a:r>
          <a:r>
            <a:rPr lang="he-IL" sz="1500" kern="1200" dirty="0" err="1"/>
            <a:t>וכו</a:t>
          </a:r>
          <a:r>
            <a:rPr lang="he-IL" sz="1500" kern="1200" dirty="0"/>
            <a:t>׳. </a:t>
          </a:r>
        </a:p>
        <a:p>
          <a:pPr marL="0" lvl="0" indent="0" algn="ctr" defTabSz="666750" rtl="1">
            <a:lnSpc>
              <a:spcPct val="90000"/>
            </a:lnSpc>
            <a:spcBef>
              <a:spcPct val="0"/>
            </a:spcBef>
            <a:spcAft>
              <a:spcPct val="35000"/>
            </a:spcAft>
            <a:buNone/>
          </a:pPr>
          <a:r>
            <a:rPr lang="he-IL" sz="300" kern="1200" dirty="0"/>
            <a:t>וכן אתה מוצא שאין כתוב בעצרת אלא שמחה אחת </a:t>
          </a:r>
          <a:r>
            <a:rPr lang="he-IL" sz="300" kern="1200" dirty="0" err="1"/>
            <a:t>וכו</a:t>
          </a:r>
          <a:r>
            <a:rPr lang="he-IL" sz="300" kern="1200" dirty="0"/>
            <a:t>׳, ולמה כתוב בה שמחה אחת? מפני שהתבואה נכנסת בפנים, ומה טעם אין כתוב שם שתי שמחות? לפי שפירות האילן נידונים״ (ילקוט ויקרא </a:t>
          </a:r>
          <a:r>
            <a:rPr lang="he-IL" sz="300" kern="1200" dirty="0" err="1"/>
            <a:t>תרנד</a:t>
          </a:r>
          <a:r>
            <a:rPr lang="he-IL" sz="300" kern="1200" dirty="0"/>
            <a:t>). </a:t>
          </a:r>
          <a:r>
            <a:rPr lang="he-IL" sz="1500" kern="1200" dirty="0"/>
            <a:t>ולכאורה לא מובנים לנו דברי חז״ל, כי הרי אנו מדברים בשמחת החג שהיא רוחנית, ולמה קשרו אותם עם </a:t>
          </a:r>
          <a:r>
            <a:rPr lang="he-IL" sz="1500" kern="1200" dirty="0" err="1"/>
            <a:t>עניגים</a:t>
          </a:r>
          <a:r>
            <a:rPr lang="he-IL" sz="1500" kern="1200" dirty="0"/>
            <a:t> גשמיים? </a:t>
          </a:r>
        </a:p>
      </dsp:txBody>
      <dsp:txXfrm>
        <a:off x="5422106" y="2609670"/>
        <a:ext cx="4954852" cy="2340003"/>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BDD0345-3F6A-42DD-AD0A-FBFA2BE6B4F4}">
      <dsp:nvSpPr>
        <dsp:cNvPr id="0" name=""/>
        <dsp:cNvSpPr/>
      </dsp:nvSpPr>
      <dsp:spPr>
        <a:xfrm>
          <a:off x="138641"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ואמר הרב הגאון מ"ו ז"ל שיש עוד שלושה חלקי מאכל ערב היינו שאוכל למילוי הכרס ומועיל היינו שאוכל לשם שמים אף שלעת עתה רע הוא לו שהנשמה אינה נהנית ממנו ואם היה באפשרי בלא אכילה היה טוב לו יותר אך שכוונתו הוא באכילה הזאת שיבריא הגוף ויכול לעבוד השם יתברך בתורה ומצוות נמצא הפעולה באכילה הזאת הוא לאחר זמן כשילמד אח"כ ויש עוד לשם שמים ונקרא טוב' היינו באכילה הזאת עושה ג"כ פעולה גדולה לנשמתו וזה נקרא טוב' </a:t>
          </a:r>
        </a:p>
      </dsp:txBody>
      <dsp:txXfrm>
        <a:off x="138641" y="1604"/>
        <a:ext cx="4954852" cy="2279453"/>
      </dsp:txXfrm>
    </dsp:sp>
    <dsp:sp modelId="{7CD77BC4-D7BE-4475-B464-90F9F2005203}">
      <dsp:nvSpPr>
        <dsp:cNvPr id="0" name=""/>
        <dsp:cNvSpPr/>
      </dsp:nvSpPr>
      <dsp:spPr>
        <a:xfrm>
          <a:off x="5422106" y="1604"/>
          <a:ext cx="4954852" cy="227945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 ויצא יצחק </a:t>
          </a:r>
          <a:r>
            <a:rPr lang="he-IL" sz="1500" kern="1200" dirty="0" err="1"/>
            <a:t>לשוח</a:t>
          </a:r>
          <a:r>
            <a:rPr lang="he-IL" sz="1500" kern="1200" dirty="0"/>
            <a:t> בשדה לפנות ערב </a:t>
          </a:r>
          <a:r>
            <a:rPr lang="he-IL" sz="1500" kern="1200" dirty="0" err="1"/>
            <a:t>נרל"פ</a:t>
          </a:r>
          <a:r>
            <a:rPr lang="he-IL" sz="1500" kern="1200" dirty="0"/>
            <a:t> </a:t>
          </a:r>
          <a:r>
            <a:rPr lang="he-IL" sz="1500" kern="1200" dirty="0" err="1"/>
            <a:t>דהנה</a:t>
          </a:r>
          <a:r>
            <a:rPr lang="he-IL" sz="1500" kern="1200" dirty="0"/>
            <a:t> כל </a:t>
          </a:r>
          <a:r>
            <a:rPr lang="he-IL" sz="1500" kern="1200" dirty="0" err="1"/>
            <a:t>העניניס</a:t>
          </a:r>
          <a:r>
            <a:rPr lang="he-IL" sz="1500" kern="1200" dirty="0"/>
            <a:t> שבעולס </a:t>
          </a:r>
          <a:r>
            <a:rPr lang="he-IL" sz="1500" kern="1200" dirty="0" err="1"/>
            <a:t>נחלקיס</a:t>
          </a:r>
          <a:r>
            <a:rPr lang="he-IL" sz="1500" kern="1200" dirty="0"/>
            <a:t> לג' טוב ערב מועיל ואין טוב אלא תורה ועיין </a:t>
          </a:r>
          <a:r>
            <a:rPr lang="he-IL" sz="1500" kern="1200" dirty="0" err="1"/>
            <a:t>מש"כ</a:t>
          </a:r>
          <a:r>
            <a:rPr lang="he-IL" sz="1500" kern="1200" dirty="0"/>
            <a:t> באבן נזר אות כ"א והנה מצות </a:t>
          </a:r>
          <a:r>
            <a:rPr lang="he-IL" sz="1500" kern="1200" dirty="0" err="1"/>
            <a:t>פו"ר</a:t>
          </a:r>
          <a:r>
            <a:rPr lang="he-IL" sz="1500" kern="1200" dirty="0"/>
            <a:t> יש בו ערב כי הגוף נהנה ויש בו מועיל להוליד בנים ויש בו טוב היינו </a:t>
          </a:r>
          <a:r>
            <a:rPr lang="he-IL" sz="1500" kern="1200" dirty="0" err="1"/>
            <a:t>המצוה</a:t>
          </a:r>
          <a:r>
            <a:rPr lang="he-IL" sz="1500" kern="1200" dirty="0"/>
            <a:t> ונתיירא יצחק פן אולי לא </a:t>
          </a:r>
          <a:r>
            <a:rPr lang="he-IL" sz="1500" kern="1200" dirty="0" err="1"/>
            <a:t>יכוין</a:t>
          </a:r>
          <a:r>
            <a:rPr lang="he-IL" sz="1500" kern="1200" dirty="0"/>
            <a:t> בזיווגו עבור טוב ומועיל רק בשביל ערב ובאמת </a:t>
          </a:r>
          <a:r>
            <a:rPr lang="he-IL" sz="1500" kern="1200" dirty="0" err="1"/>
            <a:t>מה"ט</a:t>
          </a:r>
          <a:r>
            <a:rPr lang="he-IL" sz="1500" kern="1200" dirty="0"/>
            <a:t> אין </a:t>
          </a:r>
          <a:r>
            <a:rPr lang="he-IL" sz="1500" kern="1200" dirty="0" err="1"/>
            <a:t>מברכין</a:t>
          </a:r>
          <a:r>
            <a:rPr lang="he-IL" sz="1500" kern="1200" dirty="0"/>
            <a:t> על מצוה זו כמבואר בסור מרע </a:t>
          </a:r>
          <a:r>
            <a:rPr lang="he-IL" sz="1500" kern="1200" dirty="0" err="1"/>
            <a:t>מהה"ק</a:t>
          </a:r>
          <a:r>
            <a:rPr lang="he-IL" sz="1500" kern="1200" dirty="0"/>
            <a:t> בעל </a:t>
          </a:r>
          <a:r>
            <a:rPr lang="he-IL" sz="1500" kern="1200" dirty="0" err="1"/>
            <a:t>עע"צ</a:t>
          </a:r>
          <a:r>
            <a:rPr lang="he-IL" sz="1500" kern="1200" dirty="0"/>
            <a:t> </a:t>
          </a:r>
          <a:r>
            <a:rPr lang="he-IL" sz="1500" kern="1200" dirty="0" err="1"/>
            <a:t>זלה"ה</a:t>
          </a:r>
          <a:r>
            <a:rPr lang="he-IL" sz="1500" kern="1200" dirty="0"/>
            <a:t> לפי שא"א בלא הנאת הגוף ע"כ יצא יצחק אבינו להתפלל לה' שיעזרהו לפנות את הערב </a:t>
          </a:r>
          <a:r>
            <a:rPr lang="he-IL" sz="1500" kern="1200" dirty="0" err="1"/>
            <a:t>מלבו</a:t>
          </a:r>
          <a:r>
            <a:rPr lang="he-IL" sz="1500" kern="1200" dirty="0"/>
            <a:t> שיהי' כוונתו רק </a:t>
          </a:r>
          <a:r>
            <a:rPr lang="he-IL" sz="1500" kern="1200" dirty="0" err="1"/>
            <a:t>לשס</a:t>
          </a:r>
          <a:r>
            <a:rPr lang="he-IL" sz="1500" kern="1200" dirty="0"/>
            <a:t> ה' והבן </a:t>
          </a:r>
        </a:p>
        <a:p>
          <a:pPr marL="0" lvl="0" indent="0" algn="ctr" defTabSz="666750" rtl="1">
            <a:lnSpc>
              <a:spcPct val="90000"/>
            </a:lnSpc>
            <a:spcBef>
              <a:spcPct val="0"/>
            </a:spcBef>
            <a:spcAft>
              <a:spcPct val="35000"/>
            </a:spcAft>
            <a:buNone/>
          </a:pPr>
          <a:r>
            <a:rPr lang="he-IL" sz="1500" kern="1200" dirty="0"/>
            <a:t>ספר אבני המקום</a:t>
          </a:r>
        </a:p>
      </dsp:txBody>
      <dsp:txXfrm>
        <a:off x="5422106" y="1604"/>
        <a:ext cx="4954852" cy="2279453"/>
      </dsp:txXfrm>
    </dsp:sp>
    <dsp:sp modelId="{1048BA7F-2ABC-40B2-9CB1-BF1C300165B8}">
      <dsp:nvSpPr>
        <dsp:cNvPr id="0" name=""/>
        <dsp:cNvSpPr/>
      </dsp:nvSpPr>
      <dsp:spPr>
        <a:xfrm>
          <a:off x="138641"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endParaRPr lang="he-IL" sz="1500" kern="1200" dirty="0"/>
        </a:p>
      </dsp:txBody>
      <dsp:txXfrm>
        <a:off x="138641" y="2609670"/>
        <a:ext cx="4954852" cy="2340003"/>
      </dsp:txXfrm>
    </dsp:sp>
    <dsp:sp modelId="{188BE399-BB79-42C6-9208-A5A9DB0B4E3C}">
      <dsp:nvSpPr>
        <dsp:cNvPr id="0" name=""/>
        <dsp:cNvSpPr/>
      </dsp:nvSpPr>
      <dsp:spPr>
        <a:xfrm>
          <a:off x="5422106" y="2609670"/>
          <a:ext cx="4954852" cy="234000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rtl="1">
            <a:lnSpc>
              <a:spcPct val="90000"/>
            </a:lnSpc>
            <a:spcBef>
              <a:spcPct val="0"/>
            </a:spcBef>
            <a:spcAft>
              <a:spcPct val="35000"/>
            </a:spcAft>
            <a:buNone/>
          </a:pPr>
          <a:r>
            <a:rPr lang="he-IL" sz="1500" kern="1200" dirty="0"/>
            <a:t>אכילה ושתיה שבספר קהלת אינו אלא דברי ויש בה ג"כ אותיות </a:t>
          </a:r>
          <a:r>
            <a:rPr lang="he-IL" sz="1500" kern="1200" dirty="0" err="1"/>
            <a:t>טע"ם</a:t>
          </a:r>
          <a:r>
            <a:rPr lang="he-IL" sz="1500" kern="1200" dirty="0"/>
            <a:t> טוב ערב מועיל ערב היינו שלומד שלא לשם שמים אלא רק מחמת שהוא ערב שנהנה מהחכמה בתורה פסחים אותו בקי </a:t>
          </a:r>
          <a:r>
            <a:rPr lang="he-IL" sz="1500" kern="1200" dirty="0" err="1"/>
            <a:t>צוה</a:t>
          </a:r>
          <a:r>
            <a:rPr lang="he-IL" sz="1500" kern="1200" dirty="0"/>
            <a:t> נהנה עדיין נקרא שיהיה ותלמודו בידו כדי שלומד לשם שמים </a:t>
          </a:r>
          <a:r>
            <a:rPr lang="he-IL" sz="1500" kern="1200" dirty="0" err="1"/>
            <a:t>שהש"י</a:t>
          </a:r>
          <a:r>
            <a:rPr lang="he-IL" sz="1500" kern="1200" dirty="0"/>
            <a:t> וטוב מבוקשתו מי שבא לכאן ולומד ללמוד ויהיה ג"כ בקי אבל אינו כשלומד עד שיהיה בקי שהמבקש אינו בטוב ג"כ אינו וזה אף שעדיין לימודו בעת וגם אח"כ כשתלמודו בידו עד שיבא תיכף שנהנה תלמודו בידו לב תורה ומועיל שאשרי נ א </a:t>
          </a:r>
        </a:p>
      </dsp:txBody>
      <dsp:txXfrm>
        <a:off x="5422106" y="2609670"/>
        <a:ext cx="4954852" cy="2340003"/>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47C5578-FA32-41E2-A0A2-E5DA0E98359C}">
      <dsp:nvSpPr>
        <dsp:cNvPr id="0" name=""/>
        <dsp:cNvSpPr/>
      </dsp:nvSpPr>
      <dsp:spPr>
        <a:xfrm>
          <a:off x="0" y="39687"/>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a:p>
      </dsp:txBody>
      <dsp:txXfrm>
        <a:off x="0" y="39687"/>
        <a:ext cx="3286125" cy="1971675"/>
      </dsp:txXfrm>
    </dsp:sp>
    <dsp:sp modelId="{89BAA8F1-E49D-4354-8CCF-10C24C6344D3}">
      <dsp:nvSpPr>
        <dsp:cNvPr id="0" name=""/>
        <dsp:cNvSpPr/>
      </dsp:nvSpPr>
      <dsp:spPr>
        <a:xfrm>
          <a:off x="3614737" y="39687"/>
          <a:ext cx="3286125" cy="1971675"/>
        </a:xfrm>
        <a:prstGeom prst="rect">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a:p>
      </dsp:txBody>
      <dsp:txXfrm>
        <a:off x="3614737" y="39687"/>
        <a:ext cx="3286125" cy="1971675"/>
      </dsp:txXfrm>
    </dsp:sp>
    <dsp:sp modelId="{0F467D45-5062-412E-B1A1-87601412A0D4}">
      <dsp:nvSpPr>
        <dsp:cNvPr id="0" name=""/>
        <dsp:cNvSpPr/>
      </dsp:nvSpPr>
      <dsp:spPr>
        <a:xfrm>
          <a:off x="7229475" y="39687"/>
          <a:ext cx="3286125" cy="1971675"/>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dirty="0"/>
        </a:p>
      </dsp:txBody>
      <dsp:txXfrm>
        <a:off x="7229475" y="39687"/>
        <a:ext cx="3286125" cy="1971675"/>
      </dsp:txXfrm>
    </dsp:sp>
    <dsp:sp modelId="{F4AEF84B-CDEC-464A-B8B0-219B895B9A36}">
      <dsp:nvSpPr>
        <dsp:cNvPr id="0" name=""/>
        <dsp:cNvSpPr/>
      </dsp:nvSpPr>
      <dsp:spPr>
        <a:xfrm>
          <a:off x="0" y="2339975"/>
          <a:ext cx="3286125" cy="1971675"/>
        </a:xfrm>
        <a:prstGeom prst="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a:p>
      </dsp:txBody>
      <dsp:txXfrm>
        <a:off x="0" y="2339975"/>
        <a:ext cx="3286125" cy="1971675"/>
      </dsp:txXfrm>
    </dsp:sp>
    <dsp:sp modelId="{62741F30-63B0-46A8-866D-6890CC910498}">
      <dsp:nvSpPr>
        <dsp:cNvPr id="0" name=""/>
        <dsp:cNvSpPr/>
      </dsp:nvSpPr>
      <dsp:spPr>
        <a:xfrm>
          <a:off x="3614737" y="2339975"/>
          <a:ext cx="3286125" cy="1971675"/>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a:p>
      </dsp:txBody>
      <dsp:txXfrm>
        <a:off x="3614737" y="2339975"/>
        <a:ext cx="3286125" cy="1971675"/>
      </dsp:txXfrm>
    </dsp:sp>
    <dsp:sp modelId="{E7758F4D-B0C3-41E4-A670-597AF8DAC2C3}">
      <dsp:nvSpPr>
        <dsp:cNvPr id="0" name=""/>
        <dsp:cNvSpPr/>
      </dsp:nvSpPr>
      <dsp:spPr>
        <a:xfrm>
          <a:off x="7229475" y="2339975"/>
          <a:ext cx="3286125" cy="1971675"/>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rtl="1">
            <a:lnSpc>
              <a:spcPct val="90000"/>
            </a:lnSpc>
            <a:spcBef>
              <a:spcPct val="0"/>
            </a:spcBef>
            <a:spcAft>
              <a:spcPct val="35000"/>
            </a:spcAft>
            <a:buNone/>
          </a:pPr>
          <a:endParaRPr lang="he-IL" sz="6500" kern="1200"/>
        </a:p>
      </dsp:txBody>
      <dsp:txXfrm>
        <a:off x="7229475" y="2339975"/>
        <a:ext cx="3286125" cy="1971675"/>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9BCEDB1A-C2C7-4CD4-83AA-CFAA78629AE8}" type="datetimeFigureOut">
              <a:rPr lang="he-IL" smtClean="0"/>
              <a:t>י"ד/שבט/תשפ"ד</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9833CCCF-5B6B-4EF6-B04C-74542F4BE599}" type="slidenum">
              <a:rPr lang="he-IL" smtClean="0"/>
              <a:t>‹#›</a:t>
            </a:fld>
            <a:endParaRPr lang="he-IL"/>
          </a:p>
        </p:txBody>
      </p:sp>
    </p:spTree>
    <p:extLst>
      <p:ext uri="{BB962C8B-B14F-4D97-AF65-F5344CB8AC3E}">
        <p14:creationId xmlns:p14="http://schemas.microsoft.com/office/powerpoint/2010/main" val="199475373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3BD34B5-E81B-CF27-546E-A340E6EE962E}"/>
              </a:ext>
            </a:extLst>
          </p:cNvPr>
          <p:cNvSpPr>
            <a:spLocks noGrp="1"/>
          </p:cNvSpPr>
          <p:nvPr>
            <p:ph type="ctrTitle"/>
          </p:nvPr>
        </p:nvSpPr>
        <p:spPr>
          <a:xfrm>
            <a:off x="1524000" y="1122363"/>
            <a:ext cx="9144000" cy="2387600"/>
          </a:xfrm>
        </p:spPr>
        <p:txBody>
          <a:bodyPr anchor="b"/>
          <a:lstStyle>
            <a:lvl1pPr algn="ctr">
              <a:defRPr sz="6000"/>
            </a:lvl1pPr>
          </a:lstStyle>
          <a:p>
            <a:r>
              <a:rPr lang="he-IL"/>
              <a:t>לחץ כדי לערוך סגנון כותרת של תבנית בסיס</a:t>
            </a:r>
          </a:p>
        </p:txBody>
      </p:sp>
      <p:sp>
        <p:nvSpPr>
          <p:cNvPr id="3" name="כותרת משנה 2">
            <a:extLst>
              <a:ext uri="{FF2B5EF4-FFF2-40B4-BE49-F238E27FC236}">
                <a16:creationId xmlns:a16="http://schemas.microsoft.com/office/drawing/2014/main" id="{BFCECC3C-F2F1-1390-CDDE-8A9E91048D3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p>
        </p:txBody>
      </p:sp>
      <p:sp>
        <p:nvSpPr>
          <p:cNvPr id="4" name="מציין מיקום של תאריך 3">
            <a:extLst>
              <a:ext uri="{FF2B5EF4-FFF2-40B4-BE49-F238E27FC236}">
                <a16:creationId xmlns:a16="http://schemas.microsoft.com/office/drawing/2014/main" id="{7770382C-76B2-4B10-8D38-5C9E5ED387E8}"/>
              </a:ext>
            </a:extLst>
          </p:cNvPr>
          <p:cNvSpPr>
            <a:spLocks noGrp="1"/>
          </p:cNvSpPr>
          <p:nvPr>
            <p:ph type="dt" sz="half" idx="10"/>
          </p:nvPr>
        </p:nvSpPr>
        <p:spPr/>
        <p:txBody>
          <a:bodyPr/>
          <a:lstStyle/>
          <a:p>
            <a:fld id="{03F10E8A-CA9C-4314-B411-F2085E863AFD}" type="datetimeFigureOut">
              <a:rPr lang="he-IL" smtClean="0"/>
              <a:t>י"א/שבט/תשפ"ד</a:t>
            </a:fld>
            <a:endParaRPr lang="he-IL"/>
          </a:p>
        </p:txBody>
      </p:sp>
      <p:sp>
        <p:nvSpPr>
          <p:cNvPr id="5" name="מציין מיקום של כותרת תחתונה 4">
            <a:extLst>
              <a:ext uri="{FF2B5EF4-FFF2-40B4-BE49-F238E27FC236}">
                <a16:creationId xmlns:a16="http://schemas.microsoft.com/office/drawing/2014/main" id="{3021E8A8-49C6-7951-49D5-1221CBAE9333}"/>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A8AC283E-302F-43BC-73E6-58175C615DD7}"/>
              </a:ext>
            </a:extLst>
          </p:cNvPr>
          <p:cNvSpPr>
            <a:spLocks noGrp="1"/>
          </p:cNvSpPr>
          <p:nvPr>
            <p:ph type="sldNum" sz="quarter" idx="12"/>
          </p:nvPr>
        </p:nvSpPr>
        <p:spPr/>
        <p:txBody>
          <a:bodyPr/>
          <a:lstStyle/>
          <a:p>
            <a:fld id="{3100483D-2E84-431E-BE21-F2992B354CCC}" type="slidenum">
              <a:rPr lang="he-IL" smtClean="0"/>
              <a:t>‹#›</a:t>
            </a:fld>
            <a:endParaRPr lang="he-IL"/>
          </a:p>
        </p:txBody>
      </p:sp>
    </p:spTree>
    <p:extLst>
      <p:ext uri="{BB962C8B-B14F-4D97-AF65-F5344CB8AC3E}">
        <p14:creationId xmlns:p14="http://schemas.microsoft.com/office/powerpoint/2010/main" val="702559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189394FA-508A-AFA3-A9C0-C9E2245B1AE7}"/>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52AA743A-E1F3-E9D7-E120-4034E4FA9337}"/>
              </a:ext>
            </a:extLst>
          </p:cNvPr>
          <p:cNvSpPr>
            <a:spLocks noGrp="1"/>
          </p:cNvSpPr>
          <p:nvPr>
            <p:ph idx="1"/>
          </p:nvPr>
        </p:nvSpPr>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24309427-9475-9D32-4D59-5318AE79D8CE}"/>
              </a:ext>
            </a:extLst>
          </p:cNvPr>
          <p:cNvSpPr>
            <a:spLocks noGrp="1"/>
          </p:cNvSpPr>
          <p:nvPr>
            <p:ph type="dt" sz="half" idx="10"/>
          </p:nvPr>
        </p:nvSpPr>
        <p:spPr/>
        <p:txBody>
          <a:bodyPr/>
          <a:lstStyle/>
          <a:p>
            <a:fld id="{03F10E8A-CA9C-4314-B411-F2085E863AFD}" type="datetimeFigureOut">
              <a:rPr lang="he-IL" smtClean="0"/>
              <a:t>י"א/שבט/תשפ"ד</a:t>
            </a:fld>
            <a:endParaRPr lang="he-IL"/>
          </a:p>
        </p:txBody>
      </p:sp>
      <p:sp>
        <p:nvSpPr>
          <p:cNvPr id="5" name="מציין מיקום של כותרת תחתונה 4">
            <a:extLst>
              <a:ext uri="{FF2B5EF4-FFF2-40B4-BE49-F238E27FC236}">
                <a16:creationId xmlns:a16="http://schemas.microsoft.com/office/drawing/2014/main" id="{10CC6022-284C-6AF4-7511-249ED6CE8AB1}"/>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9EECEE3B-1F7F-DAEB-6F6C-11A91FA22A65}"/>
              </a:ext>
            </a:extLst>
          </p:cNvPr>
          <p:cNvSpPr>
            <a:spLocks noGrp="1"/>
          </p:cNvSpPr>
          <p:nvPr>
            <p:ph type="sldNum" sz="quarter" idx="12"/>
          </p:nvPr>
        </p:nvSpPr>
        <p:spPr/>
        <p:txBody>
          <a:bodyPr/>
          <a:lstStyle/>
          <a:p>
            <a:fld id="{3100483D-2E84-431E-BE21-F2992B354CCC}" type="slidenum">
              <a:rPr lang="he-IL" smtClean="0"/>
              <a:t>‹#›</a:t>
            </a:fld>
            <a:endParaRPr lang="he-IL"/>
          </a:p>
        </p:txBody>
      </p:sp>
    </p:spTree>
    <p:extLst>
      <p:ext uri="{BB962C8B-B14F-4D97-AF65-F5344CB8AC3E}">
        <p14:creationId xmlns:p14="http://schemas.microsoft.com/office/powerpoint/2010/main" val="3680435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EF2907C-2961-6657-500B-3D3F2B1C81B3}"/>
              </a:ext>
            </a:extLst>
          </p:cNvPr>
          <p:cNvSpPr>
            <a:spLocks noGrp="1"/>
          </p:cNvSpPr>
          <p:nvPr>
            <p:ph type="title"/>
          </p:nvPr>
        </p:nvSpPr>
        <p:spPr>
          <a:xfrm>
            <a:off x="831850" y="1709738"/>
            <a:ext cx="10515600" cy="2852737"/>
          </a:xfrm>
        </p:spPr>
        <p:txBody>
          <a:bodyPr anchor="b"/>
          <a:lstStyle>
            <a:lvl1pPr>
              <a:defRPr sz="6000"/>
            </a:lvl1p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6C2BEB2C-BCBA-B737-F227-0049F8A69E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לחץ כדי לערוך סגנונות טקסט של תבנית בסיס</a:t>
            </a:r>
          </a:p>
        </p:txBody>
      </p:sp>
      <p:sp>
        <p:nvSpPr>
          <p:cNvPr id="4" name="מציין מיקום של תאריך 3">
            <a:extLst>
              <a:ext uri="{FF2B5EF4-FFF2-40B4-BE49-F238E27FC236}">
                <a16:creationId xmlns:a16="http://schemas.microsoft.com/office/drawing/2014/main" id="{176045AA-56CF-17FB-16AE-10870874C734}"/>
              </a:ext>
            </a:extLst>
          </p:cNvPr>
          <p:cNvSpPr>
            <a:spLocks noGrp="1"/>
          </p:cNvSpPr>
          <p:nvPr>
            <p:ph type="dt" sz="half" idx="10"/>
          </p:nvPr>
        </p:nvSpPr>
        <p:spPr/>
        <p:txBody>
          <a:bodyPr/>
          <a:lstStyle/>
          <a:p>
            <a:fld id="{03F10E8A-CA9C-4314-B411-F2085E863AFD}" type="datetimeFigureOut">
              <a:rPr lang="he-IL" smtClean="0"/>
              <a:t>י"א/שבט/תשפ"ד</a:t>
            </a:fld>
            <a:endParaRPr lang="he-IL"/>
          </a:p>
        </p:txBody>
      </p:sp>
      <p:sp>
        <p:nvSpPr>
          <p:cNvPr id="5" name="מציין מיקום של כותרת תחתונה 4">
            <a:extLst>
              <a:ext uri="{FF2B5EF4-FFF2-40B4-BE49-F238E27FC236}">
                <a16:creationId xmlns:a16="http://schemas.microsoft.com/office/drawing/2014/main" id="{1815DCCE-C04C-5565-21E5-5DD720D27D2D}"/>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A80F6B7D-4E9F-726B-25F7-746B8C57B510}"/>
              </a:ext>
            </a:extLst>
          </p:cNvPr>
          <p:cNvSpPr>
            <a:spLocks noGrp="1"/>
          </p:cNvSpPr>
          <p:nvPr>
            <p:ph type="sldNum" sz="quarter" idx="12"/>
          </p:nvPr>
        </p:nvSpPr>
        <p:spPr/>
        <p:txBody>
          <a:bodyPr/>
          <a:lstStyle/>
          <a:p>
            <a:fld id="{3100483D-2E84-431E-BE21-F2992B354CCC}" type="slidenum">
              <a:rPr lang="he-IL" smtClean="0"/>
              <a:t>‹#›</a:t>
            </a:fld>
            <a:endParaRPr lang="he-IL"/>
          </a:p>
        </p:txBody>
      </p:sp>
    </p:spTree>
    <p:extLst>
      <p:ext uri="{BB962C8B-B14F-4D97-AF65-F5344CB8AC3E}">
        <p14:creationId xmlns:p14="http://schemas.microsoft.com/office/powerpoint/2010/main" val="31577121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C9CCC6CB-D264-6C6D-ECE7-6FA9FC2E7369}"/>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2395E9EF-A272-DADF-7565-2247FC7851E3}"/>
              </a:ext>
            </a:extLst>
          </p:cNvPr>
          <p:cNvSpPr>
            <a:spLocks noGrp="1"/>
          </p:cNvSpPr>
          <p:nvPr>
            <p:ph sz="half" idx="1"/>
          </p:nvPr>
        </p:nvSpPr>
        <p:spPr>
          <a:xfrm>
            <a:off x="838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תוכן 3">
            <a:extLst>
              <a:ext uri="{FF2B5EF4-FFF2-40B4-BE49-F238E27FC236}">
                <a16:creationId xmlns:a16="http://schemas.microsoft.com/office/drawing/2014/main" id="{B74DACA6-BD8A-DF29-531B-1A8AC0F9FBD3}"/>
              </a:ext>
            </a:extLst>
          </p:cNvPr>
          <p:cNvSpPr>
            <a:spLocks noGrp="1"/>
          </p:cNvSpPr>
          <p:nvPr>
            <p:ph sz="half" idx="2"/>
          </p:nvPr>
        </p:nvSpPr>
        <p:spPr>
          <a:xfrm>
            <a:off x="6172200" y="1825625"/>
            <a:ext cx="5181600" cy="435133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של תאריך 4">
            <a:extLst>
              <a:ext uri="{FF2B5EF4-FFF2-40B4-BE49-F238E27FC236}">
                <a16:creationId xmlns:a16="http://schemas.microsoft.com/office/drawing/2014/main" id="{39BF075F-2F18-E173-2A3B-025DFF39AED6}"/>
              </a:ext>
            </a:extLst>
          </p:cNvPr>
          <p:cNvSpPr>
            <a:spLocks noGrp="1"/>
          </p:cNvSpPr>
          <p:nvPr>
            <p:ph type="dt" sz="half" idx="10"/>
          </p:nvPr>
        </p:nvSpPr>
        <p:spPr/>
        <p:txBody>
          <a:bodyPr/>
          <a:lstStyle/>
          <a:p>
            <a:fld id="{03F10E8A-CA9C-4314-B411-F2085E863AFD}" type="datetimeFigureOut">
              <a:rPr lang="he-IL" smtClean="0"/>
              <a:t>י"א/שבט/תשפ"ד</a:t>
            </a:fld>
            <a:endParaRPr lang="he-IL"/>
          </a:p>
        </p:txBody>
      </p:sp>
      <p:sp>
        <p:nvSpPr>
          <p:cNvPr id="6" name="מציין מיקום של כותרת תחתונה 5">
            <a:extLst>
              <a:ext uri="{FF2B5EF4-FFF2-40B4-BE49-F238E27FC236}">
                <a16:creationId xmlns:a16="http://schemas.microsoft.com/office/drawing/2014/main" id="{9160F673-91A5-166E-C64B-1A3D2D752AF8}"/>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77F1C951-D194-A526-18DC-2A8D960E96E9}"/>
              </a:ext>
            </a:extLst>
          </p:cNvPr>
          <p:cNvSpPr>
            <a:spLocks noGrp="1"/>
          </p:cNvSpPr>
          <p:nvPr>
            <p:ph type="sldNum" sz="quarter" idx="12"/>
          </p:nvPr>
        </p:nvSpPr>
        <p:spPr/>
        <p:txBody>
          <a:bodyPr/>
          <a:lstStyle/>
          <a:p>
            <a:fld id="{3100483D-2E84-431E-BE21-F2992B354CCC}" type="slidenum">
              <a:rPr lang="he-IL" smtClean="0"/>
              <a:t>‹#›</a:t>
            </a:fld>
            <a:endParaRPr lang="he-IL"/>
          </a:p>
        </p:txBody>
      </p:sp>
    </p:spTree>
    <p:extLst>
      <p:ext uri="{BB962C8B-B14F-4D97-AF65-F5344CB8AC3E}">
        <p14:creationId xmlns:p14="http://schemas.microsoft.com/office/powerpoint/2010/main" val="16219266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485B48FD-A0D8-25C0-15C7-C9EAA148EC77}"/>
              </a:ext>
            </a:extLst>
          </p:cNvPr>
          <p:cNvSpPr>
            <a:spLocks noGrp="1"/>
          </p:cNvSpPr>
          <p:nvPr>
            <p:ph type="title"/>
          </p:nvPr>
        </p:nvSpPr>
        <p:spPr>
          <a:xfrm>
            <a:off x="839788" y="365125"/>
            <a:ext cx="10515600" cy="1325563"/>
          </a:xfrm>
        </p:spPr>
        <p:txBody>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90BD4D9D-A793-1276-DF51-29405C6DF0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4" name="מציין מיקום תוכן 3">
            <a:extLst>
              <a:ext uri="{FF2B5EF4-FFF2-40B4-BE49-F238E27FC236}">
                <a16:creationId xmlns:a16="http://schemas.microsoft.com/office/drawing/2014/main" id="{3553DEF6-9324-7626-28EA-87E0EEDC71C4}"/>
              </a:ext>
            </a:extLst>
          </p:cNvPr>
          <p:cNvSpPr>
            <a:spLocks noGrp="1"/>
          </p:cNvSpPr>
          <p:nvPr>
            <p:ph sz="half" idx="2"/>
          </p:nvPr>
        </p:nvSpPr>
        <p:spPr>
          <a:xfrm>
            <a:off x="839788" y="2505075"/>
            <a:ext cx="5157787"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5" name="מציין מיקום טקסט 4">
            <a:extLst>
              <a:ext uri="{FF2B5EF4-FFF2-40B4-BE49-F238E27FC236}">
                <a16:creationId xmlns:a16="http://schemas.microsoft.com/office/drawing/2014/main" id="{03F9C5F2-C84B-BE26-33D0-3176777480D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לחץ כדי לערוך סגנונות טקסט של תבנית בסיס</a:t>
            </a:r>
          </a:p>
        </p:txBody>
      </p:sp>
      <p:sp>
        <p:nvSpPr>
          <p:cNvPr id="6" name="מציין מיקום תוכן 5">
            <a:extLst>
              <a:ext uri="{FF2B5EF4-FFF2-40B4-BE49-F238E27FC236}">
                <a16:creationId xmlns:a16="http://schemas.microsoft.com/office/drawing/2014/main" id="{DEC0D8B8-E132-B5D1-C963-F0D1406659AC}"/>
              </a:ext>
            </a:extLst>
          </p:cNvPr>
          <p:cNvSpPr>
            <a:spLocks noGrp="1"/>
          </p:cNvSpPr>
          <p:nvPr>
            <p:ph sz="quarter" idx="4"/>
          </p:nvPr>
        </p:nvSpPr>
        <p:spPr>
          <a:xfrm>
            <a:off x="6172200" y="2505075"/>
            <a:ext cx="5183188" cy="3684588"/>
          </a:xfrm>
        </p:spPr>
        <p:txBody>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7" name="מציין מיקום של תאריך 6">
            <a:extLst>
              <a:ext uri="{FF2B5EF4-FFF2-40B4-BE49-F238E27FC236}">
                <a16:creationId xmlns:a16="http://schemas.microsoft.com/office/drawing/2014/main" id="{88D547B4-5B17-DB76-42EE-37A9C6FF1149}"/>
              </a:ext>
            </a:extLst>
          </p:cNvPr>
          <p:cNvSpPr>
            <a:spLocks noGrp="1"/>
          </p:cNvSpPr>
          <p:nvPr>
            <p:ph type="dt" sz="half" idx="10"/>
          </p:nvPr>
        </p:nvSpPr>
        <p:spPr/>
        <p:txBody>
          <a:bodyPr/>
          <a:lstStyle/>
          <a:p>
            <a:fld id="{03F10E8A-CA9C-4314-B411-F2085E863AFD}" type="datetimeFigureOut">
              <a:rPr lang="he-IL" smtClean="0"/>
              <a:t>י"א/שבט/תשפ"ד</a:t>
            </a:fld>
            <a:endParaRPr lang="he-IL"/>
          </a:p>
        </p:txBody>
      </p:sp>
      <p:sp>
        <p:nvSpPr>
          <p:cNvPr id="8" name="מציין מיקום של כותרת תחתונה 7">
            <a:extLst>
              <a:ext uri="{FF2B5EF4-FFF2-40B4-BE49-F238E27FC236}">
                <a16:creationId xmlns:a16="http://schemas.microsoft.com/office/drawing/2014/main" id="{360465DD-D40B-5345-FE1B-E185C883F197}"/>
              </a:ext>
            </a:extLst>
          </p:cNvPr>
          <p:cNvSpPr>
            <a:spLocks noGrp="1"/>
          </p:cNvSpPr>
          <p:nvPr>
            <p:ph type="ftr" sz="quarter" idx="11"/>
          </p:nvPr>
        </p:nvSpPr>
        <p:spPr/>
        <p:txBody>
          <a:bodyPr/>
          <a:lstStyle/>
          <a:p>
            <a:endParaRPr lang="he-IL"/>
          </a:p>
        </p:txBody>
      </p:sp>
      <p:sp>
        <p:nvSpPr>
          <p:cNvPr id="9" name="מציין מיקום של מספר שקופית 8">
            <a:extLst>
              <a:ext uri="{FF2B5EF4-FFF2-40B4-BE49-F238E27FC236}">
                <a16:creationId xmlns:a16="http://schemas.microsoft.com/office/drawing/2014/main" id="{AEE6284F-D164-1A6B-CA60-D69B3F8D8FD9}"/>
              </a:ext>
            </a:extLst>
          </p:cNvPr>
          <p:cNvSpPr>
            <a:spLocks noGrp="1"/>
          </p:cNvSpPr>
          <p:nvPr>
            <p:ph type="sldNum" sz="quarter" idx="12"/>
          </p:nvPr>
        </p:nvSpPr>
        <p:spPr/>
        <p:txBody>
          <a:bodyPr/>
          <a:lstStyle/>
          <a:p>
            <a:fld id="{3100483D-2E84-431E-BE21-F2992B354CCC}" type="slidenum">
              <a:rPr lang="he-IL" smtClean="0"/>
              <a:t>‹#›</a:t>
            </a:fld>
            <a:endParaRPr lang="he-IL"/>
          </a:p>
        </p:txBody>
      </p:sp>
    </p:spTree>
    <p:extLst>
      <p:ext uri="{BB962C8B-B14F-4D97-AF65-F5344CB8AC3E}">
        <p14:creationId xmlns:p14="http://schemas.microsoft.com/office/powerpoint/2010/main" val="322378774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11F5791-4927-71AD-1141-7BB8F6F35DD5}"/>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תאריך 2">
            <a:extLst>
              <a:ext uri="{FF2B5EF4-FFF2-40B4-BE49-F238E27FC236}">
                <a16:creationId xmlns:a16="http://schemas.microsoft.com/office/drawing/2014/main" id="{57A24EC9-2D12-BDFD-449D-610AA33B6E72}"/>
              </a:ext>
            </a:extLst>
          </p:cNvPr>
          <p:cNvSpPr>
            <a:spLocks noGrp="1"/>
          </p:cNvSpPr>
          <p:nvPr>
            <p:ph type="dt" sz="half" idx="10"/>
          </p:nvPr>
        </p:nvSpPr>
        <p:spPr/>
        <p:txBody>
          <a:bodyPr/>
          <a:lstStyle/>
          <a:p>
            <a:fld id="{03F10E8A-CA9C-4314-B411-F2085E863AFD}" type="datetimeFigureOut">
              <a:rPr lang="he-IL" smtClean="0"/>
              <a:t>י"א/שבט/תשפ"ד</a:t>
            </a:fld>
            <a:endParaRPr lang="he-IL"/>
          </a:p>
        </p:txBody>
      </p:sp>
      <p:sp>
        <p:nvSpPr>
          <p:cNvPr id="4" name="מציין מיקום של כותרת תחתונה 3">
            <a:extLst>
              <a:ext uri="{FF2B5EF4-FFF2-40B4-BE49-F238E27FC236}">
                <a16:creationId xmlns:a16="http://schemas.microsoft.com/office/drawing/2014/main" id="{594FCF51-12BD-5A13-B049-800434E5E7B8}"/>
              </a:ext>
            </a:extLst>
          </p:cNvPr>
          <p:cNvSpPr>
            <a:spLocks noGrp="1"/>
          </p:cNvSpPr>
          <p:nvPr>
            <p:ph type="ftr" sz="quarter" idx="11"/>
          </p:nvPr>
        </p:nvSpPr>
        <p:spPr/>
        <p:txBody>
          <a:bodyPr/>
          <a:lstStyle/>
          <a:p>
            <a:endParaRPr lang="he-IL"/>
          </a:p>
        </p:txBody>
      </p:sp>
      <p:sp>
        <p:nvSpPr>
          <p:cNvPr id="5" name="מציין מיקום של מספר שקופית 4">
            <a:extLst>
              <a:ext uri="{FF2B5EF4-FFF2-40B4-BE49-F238E27FC236}">
                <a16:creationId xmlns:a16="http://schemas.microsoft.com/office/drawing/2014/main" id="{400D5BAC-C401-F44A-421A-584575663D31}"/>
              </a:ext>
            </a:extLst>
          </p:cNvPr>
          <p:cNvSpPr>
            <a:spLocks noGrp="1"/>
          </p:cNvSpPr>
          <p:nvPr>
            <p:ph type="sldNum" sz="quarter" idx="12"/>
          </p:nvPr>
        </p:nvSpPr>
        <p:spPr/>
        <p:txBody>
          <a:bodyPr/>
          <a:lstStyle/>
          <a:p>
            <a:fld id="{3100483D-2E84-431E-BE21-F2992B354CCC}" type="slidenum">
              <a:rPr lang="he-IL" smtClean="0"/>
              <a:t>‹#›</a:t>
            </a:fld>
            <a:endParaRPr lang="he-IL"/>
          </a:p>
        </p:txBody>
      </p:sp>
    </p:spTree>
    <p:extLst>
      <p:ext uri="{BB962C8B-B14F-4D97-AF65-F5344CB8AC3E}">
        <p14:creationId xmlns:p14="http://schemas.microsoft.com/office/powerpoint/2010/main" val="18403115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מציין מיקום של תאריך 1">
            <a:extLst>
              <a:ext uri="{FF2B5EF4-FFF2-40B4-BE49-F238E27FC236}">
                <a16:creationId xmlns:a16="http://schemas.microsoft.com/office/drawing/2014/main" id="{8BB96D98-61BA-C611-8DB2-633518DAEA35}"/>
              </a:ext>
            </a:extLst>
          </p:cNvPr>
          <p:cNvSpPr>
            <a:spLocks noGrp="1"/>
          </p:cNvSpPr>
          <p:nvPr>
            <p:ph type="dt" sz="half" idx="10"/>
          </p:nvPr>
        </p:nvSpPr>
        <p:spPr/>
        <p:txBody>
          <a:bodyPr/>
          <a:lstStyle/>
          <a:p>
            <a:fld id="{03F10E8A-CA9C-4314-B411-F2085E863AFD}" type="datetimeFigureOut">
              <a:rPr lang="he-IL" smtClean="0"/>
              <a:t>י"א/שבט/תשפ"ד</a:t>
            </a:fld>
            <a:endParaRPr lang="he-IL"/>
          </a:p>
        </p:txBody>
      </p:sp>
      <p:sp>
        <p:nvSpPr>
          <p:cNvPr id="3" name="מציין מיקום של כותרת תחתונה 2">
            <a:extLst>
              <a:ext uri="{FF2B5EF4-FFF2-40B4-BE49-F238E27FC236}">
                <a16:creationId xmlns:a16="http://schemas.microsoft.com/office/drawing/2014/main" id="{B4654799-CF46-FE94-E08F-BBD399A07FCA}"/>
              </a:ext>
            </a:extLst>
          </p:cNvPr>
          <p:cNvSpPr>
            <a:spLocks noGrp="1"/>
          </p:cNvSpPr>
          <p:nvPr>
            <p:ph type="ftr" sz="quarter" idx="11"/>
          </p:nvPr>
        </p:nvSpPr>
        <p:spPr/>
        <p:txBody>
          <a:bodyPr/>
          <a:lstStyle/>
          <a:p>
            <a:endParaRPr lang="he-IL"/>
          </a:p>
        </p:txBody>
      </p:sp>
      <p:sp>
        <p:nvSpPr>
          <p:cNvPr id="4" name="מציין מיקום של מספר שקופית 3">
            <a:extLst>
              <a:ext uri="{FF2B5EF4-FFF2-40B4-BE49-F238E27FC236}">
                <a16:creationId xmlns:a16="http://schemas.microsoft.com/office/drawing/2014/main" id="{031D24B1-F380-16D9-1965-1660A42EF687}"/>
              </a:ext>
            </a:extLst>
          </p:cNvPr>
          <p:cNvSpPr>
            <a:spLocks noGrp="1"/>
          </p:cNvSpPr>
          <p:nvPr>
            <p:ph type="sldNum" sz="quarter" idx="12"/>
          </p:nvPr>
        </p:nvSpPr>
        <p:spPr/>
        <p:txBody>
          <a:bodyPr/>
          <a:lstStyle/>
          <a:p>
            <a:fld id="{3100483D-2E84-431E-BE21-F2992B354CCC}" type="slidenum">
              <a:rPr lang="he-IL" smtClean="0"/>
              <a:t>‹#›</a:t>
            </a:fld>
            <a:endParaRPr lang="he-IL"/>
          </a:p>
        </p:txBody>
      </p:sp>
    </p:spTree>
    <p:extLst>
      <p:ext uri="{BB962C8B-B14F-4D97-AF65-F5344CB8AC3E}">
        <p14:creationId xmlns:p14="http://schemas.microsoft.com/office/powerpoint/2010/main" val="34293297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8C05EECA-8D6E-4664-19C1-E472B1EEF4D2}"/>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תוכן 2">
            <a:extLst>
              <a:ext uri="{FF2B5EF4-FFF2-40B4-BE49-F238E27FC236}">
                <a16:creationId xmlns:a16="http://schemas.microsoft.com/office/drawing/2014/main" id="{7FF09356-152E-C92A-60F3-D8479734E5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טקסט 3">
            <a:extLst>
              <a:ext uri="{FF2B5EF4-FFF2-40B4-BE49-F238E27FC236}">
                <a16:creationId xmlns:a16="http://schemas.microsoft.com/office/drawing/2014/main" id="{6F6D5E9E-FAC5-E49F-C153-A7042C79AB7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C63FAF32-D4FE-AFBB-D41E-1557FCBEF47F}"/>
              </a:ext>
            </a:extLst>
          </p:cNvPr>
          <p:cNvSpPr>
            <a:spLocks noGrp="1"/>
          </p:cNvSpPr>
          <p:nvPr>
            <p:ph type="dt" sz="half" idx="10"/>
          </p:nvPr>
        </p:nvSpPr>
        <p:spPr/>
        <p:txBody>
          <a:bodyPr/>
          <a:lstStyle/>
          <a:p>
            <a:fld id="{03F10E8A-CA9C-4314-B411-F2085E863AFD}" type="datetimeFigureOut">
              <a:rPr lang="he-IL" smtClean="0"/>
              <a:t>י"א/שבט/תשפ"ד</a:t>
            </a:fld>
            <a:endParaRPr lang="he-IL"/>
          </a:p>
        </p:txBody>
      </p:sp>
      <p:sp>
        <p:nvSpPr>
          <p:cNvPr id="6" name="מציין מיקום של כותרת תחתונה 5">
            <a:extLst>
              <a:ext uri="{FF2B5EF4-FFF2-40B4-BE49-F238E27FC236}">
                <a16:creationId xmlns:a16="http://schemas.microsoft.com/office/drawing/2014/main" id="{E8755112-8139-DE85-C247-02D1E04AF76D}"/>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4300845B-ADA2-8881-F71F-8CD32D1BEB24}"/>
              </a:ext>
            </a:extLst>
          </p:cNvPr>
          <p:cNvSpPr>
            <a:spLocks noGrp="1"/>
          </p:cNvSpPr>
          <p:nvPr>
            <p:ph type="sldNum" sz="quarter" idx="12"/>
          </p:nvPr>
        </p:nvSpPr>
        <p:spPr/>
        <p:txBody>
          <a:bodyPr/>
          <a:lstStyle/>
          <a:p>
            <a:fld id="{3100483D-2E84-431E-BE21-F2992B354CCC}" type="slidenum">
              <a:rPr lang="he-IL" smtClean="0"/>
              <a:t>‹#›</a:t>
            </a:fld>
            <a:endParaRPr lang="he-IL"/>
          </a:p>
        </p:txBody>
      </p:sp>
    </p:spTree>
    <p:extLst>
      <p:ext uri="{BB962C8B-B14F-4D97-AF65-F5344CB8AC3E}">
        <p14:creationId xmlns:p14="http://schemas.microsoft.com/office/powerpoint/2010/main" val="787081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6FB18D0F-A435-C9FB-2477-4FE56095C6D2}"/>
              </a:ext>
            </a:extLst>
          </p:cNvPr>
          <p:cNvSpPr>
            <a:spLocks noGrp="1"/>
          </p:cNvSpPr>
          <p:nvPr>
            <p:ph type="title"/>
          </p:nvPr>
        </p:nvSpPr>
        <p:spPr>
          <a:xfrm>
            <a:off x="839788" y="457200"/>
            <a:ext cx="3932237" cy="1600200"/>
          </a:xfrm>
        </p:spPr>
        <p:txBody>
          <a:bodyPr anchor="b"/>
          <a:lstStyle>
            <a:lvl1pPr>
              <a:defRPr sz="3200"/>
            </a:lvl1pPr>
          </a:lstStyle>
          <a:p>
            <a:r>
              <a:rPr lang="he-IL"/>
              <a:t>לחץ כדי לערוך סגנון כותרת של תבנית בסיס</a:t>
            </a:r>
          </a:p>
        </p:txBody>
      </p:sp>
      <p:sp>
        <p:nvSpPr>
          <p:cNvPr id="3" name="מציין מיקום של תמונה 2">
            <a:extLst>
              <a:ext uri="{FF2B5EF4-FFF2-40B4-BE49-F238E27FC236}">
                <a16:creationId xmlns:a16="http://schemas.microsoft.com/office/drawing/2014/main" id="{32A16456-36A1-EBCF-1585-64E8FAC2C44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e-IL"/>
          </a:p>
        </p:txBody>
      </p:sp>
      <p:sp>
        <p:nvSpPr>
          <p:cNvPr id="4" name="מציין מיקום טקסט 3">
            <a:extLst>
              <a:ext uri="{FF2B5EF4-FFF2-40B4-BE49-F238E27FC236}">
                <a16:creationId xmlns:a16="http://schemas.microsoft.com/office/drawing/2014/main" id="{D4726975-15CD-5580-EB8D-2E57C8F239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לחץ כדי לערוך סגנונות טקסט של תבנית בסיס</a:t>
            </a:r>
          </a:p>
        </p:txBody>
      </p:sp>
      <p:sp>
        <p:nvSpPr>
          <p:cNvPr id="5" name="מציין מיקום של תאריך 4">
            <a:extLst>
              <a:ext uri="{FF2B5EF4-FFF2-40B4-BE49-F238E27FC236}">
                <a16:creationId xmlns:a16="http://schemas.microsoft.com/office/drawing/2014/main" id="{E93F11CD-A355-3BD5-BF0A-963EEA0DD695}"/>
              </a:ext>
            </a:extLst>
          </p:cNvPr>
          <p:cNvSpPr>
            <a:spLocks noGrp="1"/>
          </p:cNvSpPr>
          <p:nvPr>
            <p:ph type="dt" sz="half" idx="10"/>
          </p:nvPr>
        </p:nvSpPr>
        <p:spPr/>
        <p:txBody>
          <a:bodyPr/>
          <a:lstStyle/>
          <a:p>
            <a:fld id="{03F10E8A-CA9C-4314-B411-F2085E863AFD}" type="datetimeFigureOut">
              <a:rPr lang="he-IL" smtClean="0"/>
              <a:t>י"א/שבט/תשפ"ד</a:t>
            </a:fld>
            <a:endParaRPr lang="he-IL"/>
          </a:p>
        </p:txBody>
      </p:sp>
      <p:sp>
        <p:nvSpPr>
          <p:cNvPr id="6" name="מציין מיקום של כותרת תחתונה 5">
            <a:extLst>
              <a:ext uri="{FF2B5EF4-FFF2-40B4-BE49-F238E27FC236}">
                <a16:creationId xmlns:a16="http://schemas.microsoft.com/office/drawing/2014/main" id="{D6C7F53B-7F07-42D0-BD40-28F26628EEB8}"/>
              </a:ext>
            </a:extLst>
          </p:cNvPr>
          <p:cNvSpPr>
            <a:spLocks noGrp="1"/>
          </p:cNvSpPr>
          <p:nvPr>
            <p:ph type="ftr" sz="quarter" idx="11"/>
          </p:nvPr>
        </p:nvSpPr>
        <p:spPr/>
        <p:txBody>
          <a:bodyPr/>
          <a:lstStyle/>
          <a:p>
            <a:endParaRPr lang="he-IL"/>
          </a:p>
        </p:txBody>
      </p:sp>
      <p:sp>
        <p:nvSpPr>
          <p:cNvPr id="7" name="מציין מיקום של מספר שקופית 6">
            <a:extLst>
              <a:ext uri="{FF2B5EF4-FFF2-40B4-BE49-F238E27FC236}">
                <a16:creationId xmlns:a16="http://schemas.microsoft.com/office/drawing/2014/main" id="{73D8F01C-1F45-02F7-4BF5-1E5ADAABD85C}"/>
              </a:ext>
            </a:extLst>
          </p:cNvPr>
          <p:cNvSpPr>
            <a:spLocks noGrp="1"/>
          </p:cNvSpPr>
          <p:nvPr>
            <p:ph type="sldNum" sz="quarter" idx="12"/>
          </p:nvPr>
        </p:nvSpPr>
        <p:spPr/>
        <p:txBody>
          <a:bodyPr/>
          <a:lstStyle/>
          <a:p>
            <a:fld id="{3100483D-2E84-431E-BE21-F2992B354CCC}" type="slidenum">
              <a:rPr lang="he-IL" smtClean="0"/>
              <a:t>‹#›</a:t>
            </a:fld>
            <a:endParaRPr lang="he-IL"/>
          </a:p>
        </p:txBody>
      </p:sp>
    </p:spTree>
    <p:extLst>
      <p:ext uri="{BB962C8B-B14F-4D97-AF65-F5344CB8AC3E}">
        <p14:creationId xmlns:p14="http://schemas.microsoft.com/office/powerpoint/2010/main" val="3531862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D9345EA6-18D6-8114-7828-A44A0FC1132D}"/>
              </a:ext>
            </a:extLst>
          </p:cNvPr>
          <p:cNvSpPr>
            <a:spLocks noGrp="1"/>
          </p:cNvSpPr>
          <p:nvPr>
            <p:ph type="title"/>
          </p:nvPr>
        </p:nvSpPr>
        <p:spPr/>
        <p:txBody>
          <a:bodyPr/>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567D3489-B440-EBD7-D91B-CE10843F8454}"/>
              </a:ext>
            </a:extLst>
          </p:cNvPr>
          <p:cNvSpPr>
            <a:spLocks noGrp="1"/>
          </p:cNvSpPr>
          <p:nvPr>
            <p:ph type="body" orient="vert" idx="1"/>
          </p:nvPr>
        </p:nvSpPr>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8C915F6B-40BF-9A4E-6B24-F37FB9547B57}"/>
              </a:ext>
            </a:extLst>
          </p:cNvPr>
          <p:cNvSpPr>
            <a:spLocks noGrp="1"/>
          </p:cNvSpPr>
          <p:nvPr>
            <p:ph type="dt" sz="half" idx="10"/>
          </p:nvPr>
        </p:nvSpPr>
        <p:spPr/>
        <p:txBody>
          <a:bodyPr/>
          <a:lstStyle/>
          <a:p>
            <a:fld id="{03F10E8A-CA9C-4314-B411-F2085E863AFD}" type="datetimeFigureOut">
              <a:rPr lang="he-IL" smtClean="0"/>
              <a:t>י"א/שבט/תשפ"ד</a:t>
            </a:fld>
            <a:endParaRPr lang="he-IL"/>
          </a:p>
        </p:txBody>
      </p:sp>
      <p:sp>
        <p:nvSpPr>
          <p:cNvPr id="5" name="מציין מיקום של כותרת תחתונה 4">
            <a:extLst>
              <a:ext uri="{FF2B5EF4-FFF2-40B4-BE49-F238E27FC236}">
                <a16:creationId xmlns:a16="http://schemas.microsoft.com/office/drawing/2014/main" id="{8691F2D4-1EF4-6ACD-2982-6C6E9F9C75D4}"/>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F104278B-965A-D319-2EBA-058785C908EF}"/>
              </a:ext>
            </a:extLst>
          </p:cNvPr>
          <p:cNvSpPr>
            <a:spLocks noGrp="1"/>
          </p:cNvSpPr>
          <p:nvPr>
            <p:ph type="sldNum" sz="quarter" idx="12"/>
          </p:nvPr>
        </p:nvSpPr>
        <p:spPr/>
        <p:txBody>
          <a:bodyPr/>
          <a:lstStyle/>
          <a:p>
            <a:fld id="{3100483D-2E84-431E-BE21-F2992B354CCC}" type="slidenum">
              <a:rPr lang="he-IL" smtClean="0"/>
              <a:t>‹#›</a:t>
            </a:fld>
            <a:endParaRPr lang="he-IL"/>
          </a:p>
        </p:txBody>
      </p:sp>
    </p:spTree>
    <p:extLst>
      <p:ext uri="{BB962C8B-B14F-4D97-AF65-F5344CB8AC3E}">
        <p14:creationId xmlns:p14="http://schemas.microsoft.com/office/powerpoint/2010/main" val="884707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כותרת אנכית 1">
            <a:extLst>
              <a:ext uri="{FF2B5EF4-FFF2-40B4-BE49-F238E27FC236}">
                <a16:creationId xmlns:a16="http://schemas.microsoft.com/office/drawing/2014/main" id="{A584B2AA-C2C5-AEFF-FBA5-404FF7995D6B}"/>
              </a:ext>
            </a:extLst>
          </p:cNvPr>
          <p:cNvSpPr>
            <a:spLocks noGrp="1"/>
          </p:cNvSpPr>
          <p:nvPr>
            <p:ph type="title" orient="vert"/>
          </p:nvPr>
        </p:nvSpPr>
        <p:spPr>
          <a:xfrm>
            <a:off x="8724900" y="365125"/>
            <a:ext cx="2628900" cy="5811838"/>
          </a:xfrm>
        </p:spPr>
        <p:txBody>
          <a:bodyPr vert="eaVert"/>
          <a:lstStyle/>
          <a:p>
            <a:r>
              <a:rPr lang="he-IL"/>
              <a:t>לחץ כדי לערוך סגנון כותרת של תבנית בסיס</a:t>
            </a:r>
          </a:p>
        </p:txBody>
      </p:sp>
      <p:sp>
        <p:nvSpPr>
          <p:cNvPr id="3" name="מציין מיקום של טקסט אנכי 2">
            <a:extLst>
              <a:ext uri="{FF2B5EF4-FFF2-40B4-BE49-F238E27FC236}">
                <a16:creationId xmlns:a16="http://schemas.microsoft.com/office/drawing/2014/main" id="{34000DE2-9AFE-E5AD-5946-650D0B4095BB}"/>
              </a:ext>
            </a:extLst>
          </p:cNvPr>
          <p:cNvSpPr>
            <a:spLocks noGrp="1"/>
          </p:cNvSpPr>
          <p:nvPr>
            <p:ph type="body" orient="vert" idx="1"/>
          </p:nvPr>
        </p:nvSpPr>
        <p:spPr>
          <a:xfrm>
            <a:off x="838200" y="365125"/>
            <a:ext cx="7734300" cy="5811838"/>
          </a:xfrm>
        </p:spPr>
        <p:txBody>
          <a:bodyPr vert="eaVert"/>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0EF8C62A-848F-1656-1704-E9D90D4AA6FD}"/>
              </a:ext>
            </a:extLst>
          </p:cNvPr>
          <p:cNvSpPr>
            <a:spLocks noGrp="1"/>
          </p:cNvSpPr>
          <p:nvPr>
            <p:ph type="dt" sz="half" idx="10"/>
          </p:nvPr>
        </p:nvSpPr>
        <p:spPr/>
        <p:txBody>
          <a:bodyPr/>
          <a:lstStyle/>
          <a:p>
            <a:fld id="{03F10E8A-CA9C-4314-B411-F2085E863AFD}" type="datetimeFigureOut">
              <a:rPr lang="he-IL" smtClean="0"/>
              <a:t>י"א/שבט/תשפ"ד</a:t>
            </a:fld>
            <a:endParaRPr lang="he-IL"/>
          </a:p>
        </p:txBody>
      </p:sp>
      <p:sp>
        <p:nvSpPr>
          <p:cNvPr id="5" name="מציין מיקום של כותרת תחתונה 4">
            <a:extLst>
              <a:ext uri="{FF2B5EF4-FFF2-40B4-BE49-F238E27FC236}">
                <a16:creationId xmlns:a16="http://schemas.microsoft.com/office/drawing/2014/main" id="{07871C8D-BE58-53AD-9C16-14F71E1ED9B6}"/>
              </a:ext>
            </a:extLst>
          </p:cNvPr>
          <p:cNvSpPr>
            <a:spLocks noGrp="1"/>
          </p:cNvSpPr>
          <p:nvPr>
            <p:ph type="ftr" sz="quarter" idx="11"/>
          </p:nvPr>
        </p:nvSpPr>
        <p:spPr/>
        <p:txBody>
          <a:bodyPr/>
          <a:lstStyle/>
          <a:p>
            <a:endParaRPr lang="he-IL"/>
          </a:p>
        </p:txBody>
      </p:sp>
      <p:sp>
        <p:nvSpPr>
          <p:cNvPr id="6" name="מציין מיקום של מספר שקופית 5">
            <a:extLst>
              <a:ext uri="{FF2B5EF4-FFF2-40B4-BE49-F238E27FC236}">
                <a16:creationId xmlns:a16="http://schemas.microsoft.com/office/drawing/2014/main" id="{E51CFDD2-F9FC-406B-4A98-DD4953AD9050}"/>
              </a:ext>
            </a:extLst>
          </p:cNvPr>
          <p:cNvSpPr>
            <a:spLocks noGrp="1"/>
          </p:cNvSpPr>
          <p:nvPr>
            <p:ph type="sldNum" sz="quarter" idx="12"/>
          </p:nvPr>
        </p:nvSpPr>
        <p:spPr/>
        <p:txBody>
          <a:bodyPr/>
          <a:lstStyle/>
          <a:p>
            <a:fld id="{3100483D-2E84-431E-BE21-F2992B354CCC}" type="slidenum">
              <a:rPr lang="he-IL" smtClean="0"/>
              <a:t>‹#›</a:t>
            </a:fld>
            <a:endParaRPr lang="he-IL"/>
          </a:p>
        </p:txBody>
      </p:sp>
    </p:spTree>
    <p:extLst>
      <p:ext uri="{BB962C8B-B14F-4D97-AF65-F5344CB8AC3E}">
        <p14:creationId xmlns:p14="http://schemas.microsoft.com/office/powerpoint/2010/main" val="17230251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1">
            <a:extLst>
              <a:ext uri="{FF2B5EF4-FFF2-40B4-BE49-F238E27FC236}">
                <a16:creationId xmlns:a16="http://schemas.microsoft.com/office/drawing/2014/main" id="{E7FDAFBB-A880-322E-C26F-BF2C8C68BEA1}"/>
              </a:ext>
            </a:extLst>
          </p:cNvPr>
          <p:cNvSpPr>
            <a:spLocks noGrp="1"/>
          </p:cNvSpPr>
          <p:nvPr>
            <p:ph type="title"/>
          </p:nvPr>
        </p:nvSpPr>
        <p:spPr>
          <a:xfrm>
            <a:off x="838200" y="365125"/>
            <a:ext cx="10515600" cy="1325563"/>
          </a:xfrm>
          <a:prstGeom prst="rect">
            <a:avLst/>
          </a:prstGeom>
        </p:spPr>
        <p:txBody>
          <a:bodyPr vert="horz" lIns="91440" tIns="45720" rIns="91440" bIns="45720" rtlCol="1" anchor="ctr">
            <a:normAutofit/>
          </a:bodyPr>
          <a:lstStyle/>
          <a:p>
            <a:r>
              <a:rPr lang="he-IL"/>
              <a:t>לחץ כדי לערוך סגנון כותרת של תבנית בסיס</a:t>
            </a:r>
          </a:p>
        </p:txBody>
      </p:sp>
      <p:sp>
        <p:nvSpPr>
          <p:cNvPr id="3" name="מציין מיקום טקסט 2">
            <a:extLst>
              <a:ext uri="{FF2B5EF4-FFF2-40B4-BE49-F238E27FC236}">
                <a16:creationId xmlns:a16="http://schemas.microsoft.com/office/drawing/2014/main" id="{D3CD35CE-905A-2646-C1D2-791B73DC0A4F}"/>
              </a:ext>
            </a:extLst>
          </p:cNvPr>
          <p:cNvSpPr>
            <a:spLocks noGrp="1"/>
          </p:cNvSpPr>
          <p:nvPr>
            <p:ph type="body" idx="1"/>
          </p:nvPr>
        </p:nvSpPr>
        <p:spPr>
          <a:xfrm>
            <a:off x="838200" y="1825625"/>
            <a:ext cx="10515600" cy="4351338"/>
          </a:xfrm>
          <a:prstGeom prst="rect">
            <a:avLst/>
          </a:prstGeom>
        </p:spPr>
        <p:txBody>
          <a:bodyPr vert="horz" lIns="91440" tIns="45720" rIns="91440" bIns="45720" rtlCol="1">
            <a:normAutofit/>
          </a:bodyPr>
          <a:lstStyle/>
          <a:p>
            <a:pPr lvl="0"/>
            <a:r>
              <a:rPr lang="he-IL"/>
              <a:t>לחץ כדי לערוך סגנונות טקסט של תבנית בסיס</a:t>
            </a:r>
          </a:p>
          <a:p>
            <a:pPr lvl="1"/>
            <a:r>
              <a:rPr lang="he-IL"/>
              <a:t>רמה שנייה</a:t>
            </a:r>
          </a:p>
          <a:p>
            <a:pPr lvl="2"/>
            <a:r>
              <a:rPr lang="he-IL"/>
              <a:t>רמה שלישית</a:t>
            </a:r>
          </a:p>
          <a:p>
            <a:pPr lvl="3"/>
            <a:r>
              <a:rPr lang="he-IL"/>
              <a:t>רמה רביעית</a:t>
            </a:r>
          </a:p>
          <a:p>
            <a:pPr lvl="4"/>
            <a:r>
              <a:rPr lang="he-IL"/>
              <a:t>רמה חמישית</a:t>
            </a:r>
          </a:p>
        </p:txBody>
      </p:sp>
      <p:sp>
        <p:nvSpPr>
          <p:cNvPr id="4" name="מציין מיקום של תאריך 3">
            <a:extLst>
              <a:ext uri="{FF2B5EF4-FFF2-40B4-BE49-F238E27FC236}">
                <a16:creationId xmlns:a16="http://schemas.microsoft.com/office/drawing/2014/main" id="{BCC4E2DD-79E6-A757-A8C0-566157CA984B}"/>
              </a:ext>
            </a:extLst>
          </p:cNvPr>
          <p:cNvSpPr>
            <a:spLocks noGrp="1"/>
          </p:cNvSpPr>
          <p:nvPr>
            <p:ph type="dt" sz="half" idx="2"/>
          </p:nvPr>
        </p:nvSpPr>
        <p:spPr>
          <a:xfrm>
            <a:off x="8610600" y="6356350"/>
            <a:ext cx="27432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03F10E8A-CA9C-4314-B411-F2085E863AFD}" type="datetimeFigureOut">
              <a:rPr lang="he-IL" smtClean="0"/>
              <a:t>י"א/שבט/תשפ"ד</a:t>
            </a:fld>
            <a:endParaRPr lang="he-IL"/>
          </a:p>
        </p:txBody>
      </p:sp>
      <p:sp>
        <p:nvSpPr>
          <p:cNvPr id="5" name="מציין מיקום של כותרת תחתונה 4">
            <a:extLst>
              <a:ext uri="{FF2B5EF4-FFF2-40B4-BE49-F238E27FC236}">
                <a16:creationId xmlns:a16="http://schemas.microsoft.com/office/drawing/2014/main" id="{C6AA41EC-8AEE-C6EB-9349-EFCDEDF6BB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he-IL"/>
          </a:p>
        </p:txBody>
      </p:sp>
      <p:sp>
        <p:nvSpPr>
          <p:cNvPr id="6" name="מציין מיקום של מספר שקופית 5">
            <a:extLst>
              <a:ext uri="{FF2B5EF4-FFF2-40B4-BE49-F238E27FC236}">
                <a16:creationId xmlns:a16="http://schemas.microsoft.com/office/drawing/2014/main" id="{2B784ED3-D8DF-301A-3C26-D3101E0AF924}"/>
              </a:ext>
            </a:extLst>
          </p:cNvPr>
          <p:cNvSpPr>
            <a:spLocks noGrp="1"/>
          </p:cNvSpPr>
          <p:nvPr>
            <p:ph type="sldNum" sz="quarter" idx="4"/>
          </p:nvPr>
        </p:nvSpPr>
        <p:spPr>
          <a:xfrm>
            <a:off x="838200" y="6356350"/>
            <a:ext cx="27432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3100483D-2E84-431E-BE21-F2992B354CCC}" type="slidenum">
              <a:rPr lang="he-IL" smtClean="0"/>
              <a:t>‹#›</a:t>
            </a:fld>
            <a:endParaRPr lang="he-IL"/>
          </a:p>
        </p:txBody>
      </p:sp>
    </p:spTree>
    <p:extLst>
      <p:ext uri="{BB962C8B-B14F-4D97-AF65-F5344CB8AC3E}">
        <p14:creationId xmlns:p14="http://schemas.microsoft.com/office/powerpoint/2010/main" val="13725821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r"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microsoft.com/office/2007/relationships/hdphoto" Target="../media/hdphoto2.wdp"/></Relationships>
</file>

<file path=ppt/slides/_rels/slide5.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diagramLayout" Target="../diagrams/layout2.xml"/><Relationship Id="rId7" Type="http://schemas.openxmlformats.org/officeDocument/2006/relationships/image" Target="../media/image6.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6.xml"/><Relationship Id="rId7" Type="http://schemas.openxmlformats.org/officeDocument/2006/relationships/image" Target="../media/image7.png"/><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0.xml.rels><?xml version="1.0" encoding="UTF-8" standalone="yes"?>
<Relationships xmlns="http://schemas.openxmlformats.org/package/2006/relationships"><Relationship Id="rId2" Type="http://schemas.microsoft.com/office/2018/10/relationships/comments" Target="../comments/modernComment_17B_FC7D1E0C.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8.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microsoft.com/office/2018/10/relationships/comments" Target="../comments/modernComment_187_5932AB5C.xml"/><Relationship Id="rId1" Type="http://schemas.openxmlformats.org/officeDocument/2006/relationships/slideLayout" Target="../slideLayouts/slideLayout2.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20.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extLst>
              <a:ext uri="{BEBA8EAE-BF5A-486C-A8C5-ECC9F3942E4B}">
                <a14:imgProps xmlns:a14="http://schemas.microsoft.com/office/drawing/2010/main">
                  <a14:imgLayer r:embed="rId3">
                    <a14:imgEffect>
                      <a14:sharpenSoften amount="12000"/>
                    </a14:imgEffect>
                  </a14:imgLayer>
                </a14:imgProps>
              </a:ext>
            </a:extLst>
          </a:blip>
          <a:srcRect/>
          <a:stretch>
            <a:fillRect l="-3000" r="-3000"/>
          </a:stretch>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2ED1282D-C1E2-9AD9-0368-F2BEAA2B9573}"/>
              </a:ext>
            </a:extLst>
          </p:cNvPr>
          <p:cNvSpPr>
            <a:spLocks noGrp="1"/>
          </p:cNvSpPr>
          <p:nvPr>
            <p:ph type="ctrTitle"/>
          </p:nvPr>
        </p:nvSpPr>
        <p:spPr/>
        <p:txBody>
          <a:bodyPr/>
          <a:lstStyle/>
          <a:p>
            <a:r>
              <a:rPr lang="he-IL" dirty="0">
                <a:highlight>
                  <a:srgbClr val="61D6FF"/>
                </a:highlight>
              </a:rPr>
              <a:t>לאכול פחות ולהתענג יותר</a:t>
            </a:r>
          </a:p>
        </p:txBody>
      </p:sp>
      <p:sp>
        <p:nvSpPr>
          <p:cNvPr id="3" name="כותרת משנה 2">
            <a:extLst>
              <a:ext uri="{FF2B5EF4-FFF2-40B4-BE49-F238E27FC236}">
                <a16:creationId xmlns:a16="http://schemas.microsoft.com/office/drawing/2014/main" id="{F16AE58F-A60C-FB17-6310-1620D8DC9DC6}"/>
              </a:ext>
            </a:extLst>
          </p:cNvPr>
          <p:cNvSpPr>
            <a:spLocks noGrp="1"/>
          </p:cNvSpPr>
          <p:nvPr>
            <p:ph type="subTitle" idx="1"/>
          </p:nvPr>
        </p:nvSpPr>
        <p:spPr/>
        <p:txBody>
          <a:bodyPr/>
          <a:lstStyle/>
          <a:p>
            <a:r>
              <a:rPr lang="he-IL" b="0" i="0" dirty="0">
                <a:solidFill>
                  <a:srgbClr val="333333"/>
                </a:solidFill>
                <a:effectLst/>
                <a:highlight>
                  <a:srgbClr val="FF00FF"/>
                </a:highlight>
                <a:latin typeface="Alef" panose="00000500000000000000" pitchFamily="2" charset="-79"/>
                <a:cs typeface="Alef" panose="00000500000000000000" pitchFamily="2" charset="-79"/>
              </a:rPr>
              <a:t>האם יש לך רצון </a:t>
            </a:r>
          </a:p>
          <a:p>
            <a:r>
              <a:rPr lang="he-IL" b="0" i="0" dirty="0">
                <a:solidFill>
                  <a:srgbClr val="333333"/>
                </a:solidFill>
                <a:effectLst/>
                <a:highlight>
                  <a:srgbClr val="FF00FF"/>
                </a:highlight>
                <a:latin typeface="Alef" panose="00000500000000000000" pitchFamily="2" charset="-79"/>
                <a:cs typeface="Alef" panose="00000500000000000000" pitchFamily="2" charset="-79"/>
              </a:rPr>
              <a:t>ליהנות יותר מהחיים?</a:t>
            </a:r>
          </a:p>
        </p:txBody>
      </p:sp>
    </p:spTree>
    <p:extLst>
      <p:ext uri="{BB962C8B-B14F-4D97-AF65-F5344CB8AC3E}">
        <p14:creationId xmlns:p14="http://schemas.microsoft.com/office/powerpoint/2010/main" val="28805802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77436080-CD71-EE2A-EECF-108359EF4E99}"/>
              </a:ext>
            </a:extLst>
          </p:cNvPr>
          <p:cNvPicPr>
            <a:picLocks noChangeAspect="1"/>
          </p:cNvPicPr>
          <p:nvPr/>
        </p:nvPicPr>
        <p:blipFill>
          <a:blip r:embed="rId2">
            <a:duotone>
              <a:prstClr val="black"/>
              <a:schemeClr val="accent6">
                <a:tint val="45000"/>
                <a:satMod val="400000"/>
              </a:schemeClr>
            </a:duotone>
          </a:blip>
          <a:stretch>
            <a:fillRect/>
          </a:stretch>
        </p:blipFill>
        <p:spPr>
          <a:xfrm>
            <a:off x="302279" y="1023782"/>
            <a:ext cx="11127365" cy="4472345"/>
          </a:xfrm>
          <a:prstGeom prst="rect">
            <a:avLst/>
          </a:prstGeom>
        </p:spPr>
      </p:pic>
    </p:spTree>
    <p:extLst>
      <p:ext uri="{BB962C8B-B14F-4D97-AF65-F5344CB8AC3E}">
        <p14:creationId xmlns:p14="http://schemas.microsoft.com/office/powerpoint/2010/main" val="8315823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666699"/>
        </a:solidFill>
        <a:effectLst/>
      </p:bgPr>
    </p:bg>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9485FA74-3D9E-32E6-AB5B-5599FBF76E4B}"/>
              </a:ext>
            </a:extLst>
          </p:cNvPr>
          <p:cNvPicPr>
            <a:picLocks noChangeAspect="1"/>
          </p:cNvPicPr>
          <p:nvPr/>
        </p:nvPicPr>
        <p:blipFill>
          <a:blip r:embed="rId2"/>
          <a:stretch>
            <a:fillRect/>
          </a:stretch>
        </p:blipFill>
        <p:spPr>
          <a:xfrm>
            <a:off x="2131693" y="1304015"/>
            <a:ext cx="8304252" cy="4253948"/>
          </a:xfrm>
          <a:prstGeom prst="rect">
            <a:avLst/>
          </a:prstGeom>
          <a:ln>
            <a:solidFill>
              <a:srgbClr val="EEF3E7"/>
            </a:solidFill>
          </a:ln>
        </p:spPr>
      </p:pic>
      <p:sp>
        <p:nvSpPr>
          <p:cNvPr id="4" name="תיבת טקסט 3">
            <a:extLst>
              <a:ext uri="{FF2B5EF4-FFF2-40B4-BE49-F238E27FC236}">
                <a16:creationId xmlns:a16="http://schemas.microsoft.com/office/drawing/2014/main" id="{2701BE53-8FBF-0805-A24A-814A9EE9A5C7}"/>
              </a:ext>
            </a:extLst>
          </p:cNvPr>
          <p:cNvSpPr txBox="1"/>
          <p:nvPr/>
        </p:nvSpPr>
        <p:spPr>
          <a:xfrm>
            <a:off x="6035040" y="1399430"/>
            <a:ext cx="4166483" cy="369332"/>
          </a:xfrm>
          <a:prstGeom prst="rect">
            <a:avLst/>
          </a:prstGeom>
          <a:solidFill>
            <a:srgbClr val="EEF3E7"/>
          </a:solidFill>
          <a:ln>
            <a:noFill/>
          </a:ln>
        </p:spPr>
        <p:txBody>
          <a:bodyPr wrap="square" rtlCol="1">
            <a:spAutoFit/>
          </a:bodyPr>
          <a:lstStyle/>
          <a:p>
            <a:endParaRPr lang="he-IL" dirty="0"/>
          </a:p>
        </p:txBody>
      </p:sp>
    </p:spTree>
    <p:extLst>
      <p:ext uri="{BB962C8B-B14F-4D97-AF65-F5344CB8AC3E}">
        <p14:creationId xmlns:p14="http://schemas.microsoft.com/office/powerpoint/2010/main" val="14122850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a:blipFill>
            <a:blip r:embed="rId2"/>
            <a:tile tx="0" ty="0" sx="100000" sy="100000" flip="none" algn="tl"/>
          </a:blipFill>
        </p:spPr>
        <p:txBody>
          <a:bodyPr>
            <a:normAutofit fontScale="90000"/>
          </a:bodyPr>
          <a:lstStyle/>
          <a:p>
            <a:pPr algn="ctr"/>
            <a:r>
              <a:rPr lang="he-IL" dirty="0"/>
              <a:t>תיקון חטא אדם הראשון</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2980566313"/>
              </p:ext>
            </p:extLst>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תמונה 4">
            <a:extLst>
              <a:ext uri="{FF2B5EF4-FFF2-40B4-BE49-F238E27FC236}">
                <a16:creationId xmlns:a16="http://schemas.microsoft.com/office/drawing/2014/main" id="{9503BC8A-A025-175B-D980-AB55B3FC65DE}"/>
              </a:ext>
            </a:extLst>
          </p:cNvPr>
          <p:cNvPicPr>
            <a:picLocks noChangeAspect="1"/>
          </p:cNvPicPr>
          <p:nvPr/>
        </p:nvPicPr>
        <p:blipFill>
          <a:blip r:embed="rId8">
            <a:extLst>
              <a:ext uri="{BEBA8EAE-BF5A-486C-A8C5-ECC9F3942E4B}">
                <a14:imgProps xmlns:a14="http://schemas.microsoft.com/office/drawing/2010/main">
                  <a14:imgLayer r:embed="rId9">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664028" y="130629"/>
            <a:ext cx="1262743" cy="1262743"/>
          </a:xfrm>
          <a:prstGeom prst="rect">
            <a:avLst/>
          </a:prstGeom>
        </p:spPr>
      </p:pic>
    </p:spTree>
    <p:extLst>
      <p:ext uri="{BB962C8B-B14F-4D97-AF65-F5344CB8AC3E}">
        <p14:creationId xmlns:p14="http://schemas.microsoft.com/office/powerpoint/2010/main" val="11364045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accent6">
            <a:lumMod val="60000"/>
            <a:lumOff val="4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p:spPr>
        <p:txBody>
          <a:bodyPr>
            <a:normAutofit fontScale="90000"/>
          </a:bodyPr>
          <a:lstStyle/>
          <a:p>
            <a:pPr algn="ctr"/>
            <a:r>
              <a:rPr lang="he-IL" dirty="0"/>
              <a:t>מפרי עץ הגן – נאכל!!!</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3581110824"/>
              </p:ext>
            </p:extLst>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תיבת טקסט 2">
            <a:extLst>
              <a:ext uri="{FF2B5EF4-FFF2-40B4-BE49-F238E27FC236}">
                <a16:creationId xmlns:a16="http://schemas.microsoft.com/office/drawing/2014/main" id="{3272E48D-22CB-CD7C-DF71-CD54213B47A9}"/>
              </a:ext>
            </a:extLst>
          </p:cNvPr>
          <p:cNvSpPr txBox="1"/>
          <p:nvPr/>
        </p:nvSpPr>
        <p:spPr>
          <a:xfrm>
            <a:off x="954157" y="6313336"/>
            <a:ext cx="10225377" cy="830997"/>
          </a:xfrm>
          <a:prstGeom prst="rect">
            <a:avLst/>
          </a:prstGeom>
          <a:noFill/>
        </p:spPr>
        <p:txBody>
          <a:bodyPr wrap="square" rtlCol="1">
            <a:spAutoFit/>
          </a:bodyPr>
          <a:lstStyle/>
          <a:p>
            <a:pPr algn="ctr"/>
            <a:r>
              <a:rPr lang="he-IL" sz="2400" b="1" dirty="0">
                <a:effectLst/>
                <a:highlight>
                  <a:srgbClr val="FF00FF"/>
                </a:highlight>
                <a:latin typeface="Times New Roman" panose="02020603050405020304" pitchFamily="18" charset="0"/>
                <a:ea typeface="Times New Roman" panose="02020603050405020304" pitchFamily="18" charset="0"/>
                <a:cs typeface="David" panose="020E0502060401010101" pitchFamily="34" charset="-79"/>
              </a:rPr>
              <a:t>למה היה חשוב כל כך שאדם הראשון יאכל מכל עצי הגן עד שנקבעה על זה מצות עשה?</a:t>
            </a:r>
            <a:endParaRPr lang="en-US" sz="2400" b="1" dirty="0">
              <a:effectLst/>
              <a:highlight>
                <a:srgbClr val="FF00FF"/>
              </a:highlight>
              <a:latin typeface="Times New Roman" panose="02020603050405020304" pitchFamily="18" charset="0"/>
              <a:ea typeface="Times New Roman" panose="02020603050405020304" pitchFamily="18" charset="0"/>
              <a:cs typeface="David" panose="020E0502060401010101" pitchFamily="34" charset="-79"/>
            </a:endParaRPr>
          </a:p>
          <a:p>
            <a:endParaRPr lang="he-IL" sz="2400" b="1" dirty="0"/>
          </a:p>
        </p:txBody>
      </p:sp>
      <p:pic>
        <p:nvPicPr>
          <p:cNvPr id="6" name="תמונה 5">
            <a:extLst>
              <a:ext uri="{FF2B5EF4-FFF2-40B4-BE49-F238E27FC236}">
                <a16:creationId xmlns:a16="http://schemas.microsoft.com/office/drawing/2014/main" id="{80209F49-B124-8A1E-7775-9C5894D26788}"/>
              </a:ext>
            </a:extLst>
          </p:cNvPr>
          <p:cNvPicPr>
            <a:picLocks noChangeAspect="1"/>
          </p:cNvPicPr>
          <p:nvPr/>
        </p:nvPicPr>
        <p:blipFill>
          <a:blip r:embed="rId7">
            <a:duotone>
              <a:prstClr val="black"/>
              <a:schemeClr val="accent6">
                <a:tint val="45000"/>
                <a:satMod val="400000"/>
              </a:schemeClr>
            </a:duotone>
            <a:alphaModFix/>
            <a:extLst>
              <a:ext uri="{BEBA8EAE-BF5A-486C-A8C5-ECC9F3942E4B}">
                <a14:imgProps xmlns:a14="http://schemas.microsoft.com/office/drawing/2010/main">
                  <a14:imgLayer r:embed="rId8">
                    <a14:imgEffect>
                      <a14:colorTemperature colorTemp="6360"/>
                    </a14:imgEffect>
                  </a14:imgLayer>
                </a14:imgProps>
              </a:ext>
              <a:ext uri="{28A0092B-C50C-407E-A947-70E740481C1C}">
                <a14:useLocalDpi xmlns:a14="http://schemas.microsoft.com/office/drawing/2010/main" val="0"/>
              </a:ext>
            </a:extLst>
          </a:blip>
          <a:stretch>
            <a:fillRect/>
          </a:stretch>
        </p:blipFill>
        <p:spPr>
          <a:xfrm>
            <a:off x="611777" y="0"/>
            <a:ext cx="1793966" cy="1793966"/>
          </a:xfrm>
          <a:prstGeom prst="rect">
            <a:avLst/>
          </a:prstGeom>
        </p:spPr>
      </p:pic>
    </p:spTree>
    <p:extLst>
      <p:ext uri="{BB962C8B-B14F-4D97-AF65-F5344CB8AC3E}">
        <p14:creationId xmlns:p14="http://schemas.microsoft.com/office/powerpoint/2010/main" val="26890596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5">
            <a:lumMod val="75000"/>
            <a:alpha val="93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a:effectLst>
            <a:glow rad="228600">
              <a:schemeClr val="accent4">
                <a:satMod val="175000"/>
                <a:alpha val="40000"/>
              </a:schemeClr>
            </a:glow>
          </a:effectLst>
        </p:spPr>
        <p:txBody>
          <a:bodyPr>
            <a:normAutofit fontScale="90000"/>
          </a:bodyPr>
          <a:lstStyle/>
          <a:p>
            <a:pPr algn="ctr"/>
            <a:br>
              <a:rPr lang="he-IL" dirty="0">
                <a:solidFill>
                  <a:srgbClr val="FF0000"/>
                </a:solidFill>
                <a:effectLst>
                  <a:glow rad="1041400">
                    <a:schemeClr val="accent4">
                      <a:satMod val="175000"/>
                      <a:alpha val="40000"/>
                    </a:schemeClr>
                  </a:glow>
                </a:effectLst>
              </a:rPr>
            </a:br>
            <a:r>
              <a:rPr lang="he-IL" dirty="0">
                <a:solidFill>
                  <a:srgbClr val="FF0000"/>
                </a:solidFill>
                <a:effectLst>
                  <a:glow rad="1041400">
                    <a:schemeClr val="accent4">
                      <a:satMod val="175000"/>
                      <a:alpha val="40000"/>
                    </a:schemeClr>
                  </a:glow>
                </a:effectLst>
              </a:rPr>
              <a:t>כל הגוף בחוויה של אכילה ואהבה</a:t>
            </a:r>
            <a:br>
              <a:rPr lang="he-IL" dirty="0">
                <a:solidFill>
                  <a:srgbClr val="FF0000"/>
                </a:solidFill>
                <a:effectLst>
                  <a:glow rad="1041400">
                    <a:schemeClr val="accent4">
                      <a:satMod val="175000"/>
                      <a:alpha val="40000"/>
                    </a:schemeClr>
                  </a:glow>
                </a:effectLst>
              </a:rPr>
            </a:br>
            <a:endParaRPr lang="he-IL" dirty="0">
              <a:solidFill>
                <a:srgbClr val="FF0000"/>
              </a:solidFill>
              <a:effectLst>
                <a:glow rad="1041400">
                  <a:schemeClr val="accent4">
                    <a:satMod val="175000"/>
                    <a:alpha val="40000"/>
                  </a:schemeClr>
                </a:glow>
              </a:effectLst>
            </a:endParaRP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3726188815"/>
              </p:ext>
            </p:extLst>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74148436"/>
      </p:ext>
    </p:extLst>
  </p:cSld>
  <p:clrMapOvr>
    <a:masterClrMapping/>
  </p:clrMapOvr>
  <mc:AlternateContent xmlns:mc="http://schemas.openxmlformats.org/markup-compatibility/2006">
    <mc:Choice xmlns:p14="http://schemas.microsoft.com/office/powerpoint/2010/main" Requires="p14">
      <p:transition spd="slow" p14:dur="1500">
        <p:split orient="vert"/>
      </p:transition>
    </mc:Choice>
    <mc:Fallback>
      <p:transition spd="slow">
        <p:split orient="vert"/>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5">
            <a:lumMod val="75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14346" y="373076"/>
            <a:ext cx="10515600" cy="636739"/>
          </a:xfrm>
        </p:spPr>
        <p:txBody>
          <a:bodyPr>
            <a:normAutofit fontScale="90000"/>
          </a:bodyPr>
          <a:lstStyle/>
          <a:p>
            <a:pPr algn="ctr"/>
            <a:r>
              <a:rPr lang="he-IL" dirty="0">
                <a:highlight>
                  <a:srgbClr val="FF00FF"/>
                </a:highlight>
              </a:rPr>
              <a:t>להתחיל להנות מהחיים </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3752244892"/>
              </p:ext>
            </p:extLst>
          </p:nvPr>
        </p:nvGraphicFramePr>
        <p:xfrm>
          <a:off x="814346" y="1233636"/>
          <a:ext cx="10515600" cy="4951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83596331"/>
      </p:ext>
    </p:extLst>
  </p:cSld>
  <p:clrMapOvr>
    <a:masterClrMapping/>
  </p:clrMapOvr>
  <p:transition spd="slow">
    <p:randomBar dir="vert"/>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00">
            <a:alpha val="66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p:spPr>
        <p:txBody>
          <a:bodyPr>
            <a:normAutofit fontScale="90000"/>
          </a:bodyPr>
          <a:lstStyle/>
          <a:p>
            <a:pPr algn="ctr"/>
            <a:r>
              <a:rPr lang="he-IL" dirty="0">
                <a:highlight>
                  <a:srgbClr val="FF00FF"/>
                </a:highlight>
              </a:rPr>
              <a:t>רדיפת התענוג – אסור או מצווה?</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1313668127"/>
              </p:ext>
            </p:extLst>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88665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7030A0">
            <a:alpha val="56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p:spPr>
        <p:txBody>
          <a:bodyPr>
            <a:normAutofit fontScale="90000"/>
          </a:bodyPr>
          <a:lstStyle/>
          <a:p>
            <a:pPr algn="ctr"/>
            <a:r>
              <a:rPr lang="he-IL" dirty="0" err="1"/>
              <a:t>מיינדפולס</a:t>
            </a:r>
            <a:r>
              <a:rPr lang="he-IL" dirty="0"/>
              <a:t> באכילה</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3429183950"/>
              </p:ext>
            </p:extLst>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תמונה 4">
            <a:extLst>
              <a:ext uri="{FF2B5EF4-FFF2-40B4-BE49-F238E27FC236}">
                <a16:creationId xmlns:a16="http://schemas.microsoft.com/office/drawing/2014/main" id="{ACA5F015-DA1E-AFDA-B8FE-5634F6CD31AA}"/>
              </a:ext>
            </a:extLst>
          </p:cNvPr>
          <p:cNvPicPr>
            <a:picLocks noChangeAspect="1"/>
          </p:cNvPicPr>
          <p:nvPr/>
        </p:nvPicPr>
        <p:blipFill>
          <a:blip r:embed="rId7">
            <a:duotone>
              <a:prstClr val="black"/>
              <a:schemeClr val="accent3">
                <a:tint val="45000"/>
                <a:satMod val="400000"/>
              </a:schemeClr>
            </a:duotone>
            <a:alphaModFix/>
          </a:blip>
          <a:stretch>
            <a:fillRect/>
          </a:stretch>
        </p:blipFill>
        <p:spPr>
          <a:xfrm>
            <a:off x="894926" y="3736765"/>
            <a:ext cx="5193383" cy="2637909"/>
          </a:xfrm>
          <a:prstGeom prst="rect">
            <a:avLst/>
          </a:prstGeom>
        </p:spPr>
      </p:pic>
    </p:spTree>
    <p:extLst>
      <p:ext uri="{BB962C8B-B14F-4D97-AF65-F5344CB8AC3E}">
        <p14:creationId xmlns:p14="http://schemas.microsoft.com/office/powerpoint/2010/main" val="143269031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75000"/>
            <a:alpha val="52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0DC44632-2E20-4356-8997-A331FDDDCA99}"/>
              </a:ext>
            </a:extLst>
          </p:cNvPr>
          <p:cNvSpPr>
            <a:spLocks noGrp="1"/>
          </p:cNvSpPr>
          <p:nvPr>
            <p:ph type="title"/>
          </p:nvPr>
        </p:nvSpPr>
        <p:spPr>
          <a:xfrm>
            <a:off x="838200" y="365126"/>
            <a:ext cx="10515600" cy="787814"/>
          </a:xfrm>
        </p:spPr>
        <p:txBody>
          <a:bodyPr>
            <a:normAutofit fontScale="90000"/>
          </a:bodyPr>
          <a:lstStyle/>
          <a:p>
            <a:pPr algn="ctr"/>
            <a:r>
              <a:rPr lang="he-IL" b="1" i="0" dirty="0" err="1">
                <a:solidFill>
                  <a:schemeClr val="accent6">
                    <a:lumMod val="75000"/>
                  </a:schemeClr>
                </a:solidFill>
                <a:effectLst/>
                <a:latin typeface="OpenSansHebrewBold"/>
              </a:rPr>
              <a:t>מיינדפולנס</a:t>
            </a:r>
            <a:r>
              <a:rPr lang="he-IL" b="1" i="0" dirty="0">
                <a:solidFill>
                  <a:schemeClr val="accent6">
                    <a:lumMod val="75000"/>
                  </a:schemeClr>
                </a:solidFill>
                <a:effectLst/>
                <a:latin typeface="OpenSansHebrewBold"/>
              </a:rPr>
              <a:t> ואכילה</a:t>
            </a:r>
            <a:br>
              <a:rPr lang="he-IL" b="0" i="0" dirty="0">
                <a:solidFill>
                  <a:schemeClr val="accent6">
                    <a:lumMod val="75000"/>
                  </a:schemeClr>
                </a:solidFill>
                <a:effectLst/>
                <a:latin typeface="OpenSansHebrewRegular"/>
              </a:rPr>
            </a:br>
            <a:endParaRPr lang="he-IL" dirty="0">
              <a:solidFill>
                <a:schemeClr val="accent6">
                  <a:lumMod val="75000"/>
                </a:schemeClr>
              </a:solidFill>
            </a:endParaRPr>
          </a:p>
        </p:txBody>
      </p:sp>
      <p:sp>
        <p:nvSpPr>
          <p:cNvPr id="4" name="תיבת טקסט 3">
            <a:extLst>
              <a:ext uri="{FF2B5EF4-FFF2-40B4-BE49-F238E27FC236}">
                <a16:creationId xmlns:a16="http://schemas.microsoft.com/office/drawing/2014/main" id="{571C4722-DBFF-3CCA-C193-128A876FEFFC}"/>
              </a:ext>
            </a:extLst>
          </p:cNvPr>
          <p:cNvSpPr txBox="1"/>
          <p:nvPr/>
        </p:nvSpPr>
        <p:spPr>
          <a:xfrm>
            <a:off x="779228" y="1264257"/>
            <a:ext cx="10432111" cy="5078313"/>
          </a:xfrm>
          <a:prstGeom prst="rect">
            <a:avLst/>
          </a:prstGeom>
          <a:noFill/>
        </p:spPr>
        <p:txBody>
          <a:bodyPr wrap="square" rtlCol="1">
            <a:spAutoFit/>
          </a:bodyPr>
          <a:lstStyle/>
          <a:p>
            <a:pPr algn="r" fontAlgn="base"/>
            <a:r>
              <a:rPr lang="he-IL" b="0" i="0" dirty="0">
                <a:solidFill>
                  <a:srgbClr val="000000"/>
                </a:solidFill>
                <a:effectLst/>
                <a:latin typeface="OpenSansHebrewRegular"/>
              </a:rPr>
              <a:t>במהלך תרגול </a:t>
            </a:r>
            <a:r>
              <a:rPr lang="he-IL" b="0" i="0" dirty="0" err="1">
                <a:solidFill>
                  <a:srgbClr val="000000"/>
                </a:solidFill>
                <a:effectLst/>
                <a:latin typeface="OpenSansHebrewRegular"/>
              </a:rPr>
              <a:t>המיינדפולנס</a:t>
            </a:r>
            <a:r>
              <a:rPr lang="he-IL" b="0" i="0" dirty="0">
                <a:solidFill>
                  <a:srgbClr val="000000"/>
                </a:solidFill>
                <a:effectLst/>
                <a:latin typeface="OpenSansHebrewRegular"/>
              </a:rPr>
              <a:t>, המתרגל מתבונן על עצמו באור חיובי - גם בהקשר האוכל. הנזיר הבודהיסטי הידוע תיק </a:t>
            </a:r>
            <a:r>
              <a:rPr lang="he-IL" b="0" i="0" dirty="0" err="1">
                <a:solidFill>
                  <a:srgbClr val="000000"/>
                </a:solidFill>
                <a:effectLst/>
                <a:latin typeface="OpenSansHebrewRegular"/>
              </a:rPr>
              <a:t>נתהאן</a:t>
            </a:r>
            <a:r>
              <a:rPr lang="he-IL" b="0" i="0" dirty="0">
                <a:solidFill>
                  <a:srgbClr val="000000"/>
                </a:solidFill>
                <a:effectLst/>
                <a:latin typeface="OpenSansHebrewRegular"/>
              </a:rPr>
              <a:t> שלימד </a:t>
            </a:r>
            <a:r>
              <a:rPr lang="he-IL" b="0" i="0" dirty="0" err="1">
                <a:solidFill>
                  <a:srgbClr val="000000"/>
                </a:solidFill>
                <a:effectLst/>
                <a:latin typeface="OpenSansHebrewRegular"/>
              </a:rPr>
              <a:t>מיינדפולנס</a:t>
            </a:r>
            <a:r>
              <a:rPr lang="he-IL" b="0" i="0" dirty="0">
                <a:solidFill>
                  <a:srgbClr val="000000"/>
                </a:solidFill>
                <a:effectLst/>
                <a:latin typeface="OpenSansHebrewRegular"/>
              </a:rPr>
              <a:t>, הציע להחזיק ביד תפוז או מאכל אחר ולהרהר אודות מקורו. </a:t>
            </a:r>
          </a:p>
          <a:p>
            <a:pPr algn="r" fontAlgn="base"/>
            <a:r>
              <a:rPr lang="he-IL" b="0" i="0" dirty="0">
                <a:solidFill>
                  <a:srgbClr val="000000"/>
                </a:solidFill>
                <a:effectLst/>
                <a:latin typeface="OpenSansHebrewRegular"/>
              </a:rPr>
              <a:t>למשל - לראות בתפוז גם את העץ שממנו צמח, את השמש, את הגשם והאדמה שהזינו אותו, את החקלאי שגידל אותו ואת מי שהביאו לחנות. במהלך תרגול </a:t>
            </a:r>
            <a:r>
              <a:rPr lang="he-IL" b="0" i="0" dirty="0" err="1">
                <a:solidFill>
                  <a:srgbClr val="000000"/>
                </a:solidFill>
                <a:effectLst/>
                <a:latin typeface="OpenSansHebrewRegular"/>
              </a:rPr>
              <a:t>המיינדפולנס</a:t>
            </a:r>
            <a:r>
              <a:rPr lang="he-IL" b="0" i="0" dirty="0">
                <a:solidFill>
                  <a:srgbClr val="000000"/>
                </a:solidFill>
                <a:effectLst/>
                <a:latin typeface="OpenSansHebrewRegular"/>
              </a:rPr>
              <a:t> אפשר לקלף את התפוז באיטיות להריח אותו, לאכול בו מתוך מודעות למרקם ולטעם ולהודות לשפע ולבריאות שהוא מעניק. אחד מתרגולי </a:t>
            </a:r>
            <a:r>
              <a:rPr lang="he-IL" b="0" i="0" dirty="0" err="1">
                <a:solidFill>
                  <a:srgbClr val="000000"/>
                </a:solidFill>
                <a:effectLst/>
                <a:latin typeface="OpenSansHebrewRegular"/>
              </a:rPr>
              <a:t>המיינדפולנס</a:t>
            </a:r>
            <a:r>
              <a:rPr lang="he-IL" b="0" i="0" dirty="0">
                <a:solidFill>
                  <a:srgbClr val="000000"/>
                </a:solidFill>
                <a:effectLst/>
                <a:latin typeface="OpenSansHebrewRegular"/>
              </a:rPr>
              <a:t> הוא אכילה קשובה באמצעות מדיטציה המאפשרת תשומת לב ללא הסחות דעת. הכוונה היא לפעולת אכילה הנעשית מתוך קשב לכלל החושים ולא רק לחוש את הטעם - לגעת ולהרגיש את האוכל, להריח אותו וגם ליהנות ממראה של אוכל אסתטי שמוגש לשולחן.</a:t>
            </a:r>
          </a:p>
          <a:p>
            <a:pPr algn="r" fontAlgn="base"/>
            <a:endParaRPr lang="he-IL" b="0" i="0" dirty="0">
              <a:solidFill>
                <a:srgbClr val="000000"/>
              </a:solidFill>
              <a:effectLst/>
              <a:latin typeface="OpenSansHebrewRegular"/>
            </a:endParaRPr>
          </a:p>
          <a:p>
            <a:pPr algn="r" fontAlgn="base"/>
            <a:r>
              <a:rPr lang="he-IL" b="1" i="0" dirty="0">
                <a:solidFill>
                  <a:srgbClr val="000000"/>
                </a:solidFill>
                <a:effectLst/>
                <a:latin typeface="OpenSansHebrewBold"/>
              </a:rPr>
              <a:t>איך עושים את זה בפועל?</a:t>
            </a:r>
            <a:endParaRPr lang="he-IL" b="0" i="0" dirty="0">
              <a:solidFill>
                <a:srgbClr val="000000"/>
              </a:solidFill>
              <a:effectLst/>
              <a:latin typeface="OpenSansHebrewRegular"/>
            </a:endParaRPr>
          </a:p>
          <a:p>
            <a:pPr algn="r" fontAlgn="base"/>
            <a:r>
              <a:rPr lang="he-IL" b="0" i="0" dirty="0">
                <a:solidFill>
                  <a:srgbClr val="000000"/>
                </a:solidFill>
                <a:effectLst/>
                <a:latin typeface="OpenSansHebrewRegular"/>
              </a:rPr>
              <a:t>הנה כמה דרכים לתרגל </a:t>
            </a:r>
            <a:r>
              <a:rPr lang="he-IL" b="0" i="0" dirty="0" err="1">
                <a:solidFill>
                  <a:srgbClr val="000000"/>
                </a:solidFill>
                <a:effectLst/>
                <a:latin typeface="OpenSansHebrewRegular"/>
              </a:rPr>
              <a:t>מיינדפולנס</a:t>
            </a:r>
            <a:r>
              <a:rPr lang="he-IL" b="0" i="0" dirty="0">
                <a:solidFill>
                  <a:srgbClr val="000000"/>
                </a:solidFill>
                <a:effectLst/>
                <a:latin typeface="OpenSansHebrewRegular"/>
              </a:rPr>
              <a:t> בהקשר של אכילה:</a:t>
            </a:r>
          </a:p>
          <a:p>
            <a:pPr algn="r" fontAlgn="base">
              <a:buFont typeface="Arial" panose="020B0604020202020204" pitchFamily="34" charset="0"/>
              <a:buChar char="•"/>
            </a:pPr>
            <a:r>
              <a:rPr lang="he-IL" b="1" i="0" dirty="0">
                <a:solidFill>
                  <a:srgbClr val="000000"/>
                </a:solidFill>
                <a:effectLst/>
                <a:latin typeface="OpenSansHebrewBold"/>
              </a:rPr>
              <a:t>הקשבה לצלילים:</a:t>
            </a:r>
            <a:r>
              <a:rPr lang="he-IL" b="0" i="0" dirty="0">
                <a:solidFill>
                  <a:srgbClr val="000000"/>
                </a:solidFill>
                <a:effectLst/>
                <a:latin typeface="OpenSansHebrewRegular"/>
              </a:rPr>
              <a:t> נסו להקשיב לקולות שבאכילה ובסביבת האוכל, נגנו ברקע מוזיקה נעימה.</a:t>
            </a:r>
          </a:p>
          <a:p>
            <a:pPr algn="r" fontAlgn="base">
              <a:buFont typeface="Arial" panose="020B0604020202020204" pitchFamily="34" charset="0"/>
              <a:buChar char="•"/>
            </a:pPr>
            <a:r>
              <a:rPr lang="he-IL" b="1" i="0" dirty="0">
                <a:solidFill>
                  <a:srgbClr val="000000"/>
                </a:solidFill>
                <a:effectLst/>
                <a:latin typeface="OpenSansHebrewBold"/>
              </a:rPr>
              <a:t>אכילה איטית:</a:t>
            </a:r>
            <a:r>
              <a:rPr lang="he-IL" b="0" i="0" dirty="0">
                <a:solidFill>
                  <a:srgbClr val="000000"/>
                </a:solidFill>
                <a:effectLst/>
                <a:latin typeface="OpenSansHebrewRegular"/>
              </a:rPr>
              <a:t> נדרש זמן של כ-20 דקות כדי להעביר לגוף את תחושת השובע. אכילה איטית.</a:t>
            </a:r>
          </a:p>
          <a:p>
            <a:pPr algn="r" fontAlgn="base">
              <a:buFont typeface="Arial" panose="020B0604020202020204" pitchFamily="34" charset="0"/>
              <a:buChar char="•"/>
            </a:pPr>
            <a:r>
              <a:rPr lang="he-IL" b="1" i="0" dirty="0">
                <a:solidFill>
                  <a:srgbClr val="000000"/>
                </a:solidFill>
                <a:effectLst/>
                <a:latin typeface="OpenSansHebrewBold"/>
              </a:rPr>
              <a:t>לעיסה איטית:</a:t>
            </a:r>
            <a:r>
              <a:rPr lang="he-IL" b="0" i="0" dirty="0">
                <a:solidFill>
                  <a:srgbClr val="000000"/>
                </a:solidFill>
                <a:effectLst/>
                <a:latin typeface="OpenSansHebrewRegular"/>
              </a:rPr>
              <a:t> פעולה זו מסייעת לעכל טוב יותר את האוכל ולהרגיש שובע וסיפוק.</a:t>
            </a:r>
          </a:p>
          <a:p>
            <a:pPr algn="r" fontAlgn="base">
              <a:buFont typeface="Arial" panose="020B0604020202020204" pitchFamily="34" charset="0"/>
              <a:buChar char="•"/>
            </a:pPr>
            <a:r>
              <a:rPr lang="he-IL" b="1" i="0" dirty="0">
                <a:solidFill>
                  <a:srgbClr val="000000"/>
                </a:solidFill>
                <a:effectLst/>
                <a:latin typeface="OpenSansHebrewBold"/>
              </a:rPr>
              <a:t>הנאה מהאכילה:</a:t>
            </a:r>
            <a:r>
              <a:rPr lang="he-IL" b="0" i="0" dirty="0">
                <a:solidFill>
                  <a:srgbClr val="000000"/>
                </a:solidFill>
                <a:effectLst/>
                <a:latin typeface="OpenSansHebrewRegular"/>
              </a:rPr>
              <a:t> כשאנחנו אוכלים תוך כדי הסחות דעת כמו טלוויזיה, </a:t>
            </a:r>
            <a:r>
              <a:rPr lang="he-IL" b="0" i="0" dirty="0" err="1">
                <a:solidFill>
                  <a:srgbClr val="000000"/>
                </a:solidFill>
                <a:effectLst/>
                <a:latin typeface="OpenSansHebrewRegular"/>
              </a:rPr>
              <a:t>דיפדוף</a:t>
            </a:r>
            <a:r>
              <a:rPr lang="he-IL" b="0" i="0" dirty="0">
                <a:solidFill>
                  <a:srgbClr val="000000"/>
                </a:solidFill>
                <a:effectLst/>
                <a:latin typeface="OpenSansHebrewRegular"/>
              </a:rPr>
              <a:t> בפלפון או שיחה, אנחנו לא באמת יכולים להתענג על האוכל. תשומת לב לאכילה עוזרת לחוויה מהנה וטעימה יותר.</a:t>
            </a:r>
          </a:p>
          <a:p>
            <a:pPr algn="r" fontAlgn="base">
              <a:buFont typeface="Arial" panose="020B0604020202020204" pitchFamily="34" charset="0"/>
              <a:buChar char="•"/>
            </a:pPr>
            <a:r>
              <a:rPr lang="he-IL" b="1" i="0" dirty="0">
                <a:solidFill>
                  <a:srgbClr val="000000"/>
                </a:solidFill>
                <a:effectLst/>
                <a:latin typeface="OpenSansHebrewBold"/>
              </a:rPr>
              <a:t>התחברו לתחושות הרעב והשובע:</a:t>
            </a:r>
            <a:r>
              <a:rPr lang="he-IL" b="0" i="0" dirty="0">
                <a:solidFill>
                  <a:srgbClr val="000000"/>
                </a:solidFill>
                <a:effectLst/>
                <a:latin typeface="OpenSansHebrewRegular"/>
              </a:rPr>
              <a:t> כשאנחנו מקשיבים לתחושות הפנימיות של הגוף, כך גדל הסיכוי שלנו לאכול את הכמות המדויקת לנו. אכילה בלתי קשובה או מתוך שעמום לעיתים רבות גורמת לאכילת יתר, לתחושה פיזית לא נעימה ולתחושות אשם.</a:t>
            </a:r>
          </a:p>
        </p:txBody>
      </p:sp>
    </p:spTree>
    <p:extLst>
      <p:ext uri="{BB962C8B-B14F-4D97-AF65-F5344CB8AC3E}">
        <p14:creationId xmlns:p14="http://schemas.microsoft.com/office/powerpoint/2010/main" val="4236058124"/>
      </p:ext>
    </p:extLst>
  </p:cSld>
  <p:clrMapOvr>
    <a:masterClrMapping/>
  </p:clrMapOvr>
  <p:extLst>
    <p:ext uri="{6950BFC3-D8DA-4A85-94F7-54DA5524770B}">
      <p188:commentRel xmlns:p188="http://schemas.microsoft.com/office/powerpoint/2018/8/main" r:id="rId2"/>
    </p:ext>
  </p:extLs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5410B61B-DB18-0986-1938-33E79C6D2EA4}"/>
              </a:ext>
            </a:extLst>
          </p:cNvPr>
          <p:cNvPicPr>
            <a:picLocks noChangeAspect="1"/>
          </p:cNvPicPr>
          <p:nvPr/>
        </p:nvPicPr>
        <p:blipFill>
          <a:blip r:embed="rId2"/>
          <a:stretch>
            <a:fillRect/>
          </a:stretch>
        </p:blipFill>
        <p:spPr>
          <a:xfrm>
            <a:off x="3972319" y="567769"/>
            <a:ext cx="4405326" cy="5562658"/>
          </a:xfrm>
          <a:prstGeom prst="rect">
            <a:avLst/>
          </a:prstGeom>
        </p:spPr>
      </p:pic>
    </p:spTree>
    <p:extLst>
      <p:ext uri="{BB962C8B-B14F-4D97-AF65-F5344CB8AC3E}">
        <p14:creationId xmlns:p14="http://schemas.microsoft.com/office/powerpoint/2010/main" val="20597984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EBC2F0D-3975-1F3E-A653-5697363B5085}"/>
              </a:ext>
            </a:extLst>
          </p:cNvPr>
          <p:cNvSpPr>
            <a:spLocks noGrp="1"/>
          </p:cNvSpPr>
          <p:nvPr>
            <p:ph type="title"/>
          </p:nvPr>
        </p:nvSpPr>
        <p:spPr>
          <a:xfrm>
            <a:off x="583474" y="235131"/>
            <a:ext cx="10802131" cy="159811"/>
          </a:xfrm>
        </p:spPr>
        <p:txBody>
          <a:bodyPr>
            <a:normAutofit fontScale="90000"/>
          </a:bodyPr>
          <a:lstStyle/>
          <a:p>
            <a:pPr algn="ctr"/>
            <a:r>
              <a:rPr lang="he-IL" dirty="0">
                <a:effectLst>
                  <a:reflection blurRad="6350" stA="60000" endA="900" endPos="60000" dist="29997" dir="5400000" sy="-100000" algn="bl" rotWithShape="0"/>
                </a:effectLst>
              </a:rPr>
              <a:t>קופת </a:t>
            </a:r>
            <a:r>
              <a:rPr lang="he-IL" dirty="0" err="1">
                <a:effectLst>
                  <a:reflection blurRad="6350" stA="60000" endA="900" endPos="60000" dist="29997" dir="5400000" sy="-100000" algn="bl" rotWithShape="0"/>
                </a:effectLst>
              </a:rPr>
              <a:t>החסיכון</a:t>
            </a:r>
            <a:endParaRPr lang="he-IL" dirty="0">
              <a:effectLst>
                <a:reflection blurRad="6350" stA="60000" endA="900" endPos="60000" dist="29997" dir="5400000" sy="-100000" algn="bl" rotWithShape="0"/>
              </a:effectLst>
            </a:endParaRPr>
          </a:p>
        </p:txBody>
      </p:sp>
      <p:graphicFrame>
        <p:nvGraphicFramePr>
          <p:cNvPr id="4" name="מציין מיקום תוכן 3">
            <a:extLst>
              <a:ext uri="{FF2B5EF4-FFF2-40B4-BE49-F238E27FC236}">
                <a16:creationId xmlns:a16="http://schemas.microsoft.com/office/drawing/2014/main" id="{7DB6B597-567F-3918-AA05-F341763A7793}"/>
              </a:ext>
            </a:extLst>
          </p:cNvPr>
          <p:cNvGraphicFramePr>
            <a:graphicFrameLocks noGrp="1"/>
          </p:cNvGraphicFramePr>
          <p:nvPr>
            <p:ph idx="1"/>
            <p:extLst>
              <p:ext uri="{D42A27DB-BD31-4B8C-83A1-F6EECF244321}">
                <p14:modId xmlns:p14="http://schemas.microsoft.com/office/powerpoint/2010/main" val="2510718336"/>
              </p:ext>
            </p:extLst>
          </p:nvPr>
        </p:nvGraphicFramePr>
        <p:xfrm>
          <a:off x="113211" y="-95794"/>
          <a:ext cx="11826240" cy="719328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תיבת טקסט 2">
            <a:extLst>
              <a:ext uri="{FF2B5EF4-FFF2-40B4-BE49-F238E27FC236}">
                <a16:creationId xmlns:a16="http://schemas.microsoft.com/office/drawing/2014/main" id="{CD90CAC4-7428-0A43-7126-3F966488771C}"/>
              </a:ext>
            </a:extLst>
          </p:cNvPr>
          <p:cNvSpPr txBox="1"/>
          <p:nvPr/>
        </p:nvSpPr>
        <p:spPr>
          <a:xfrm>
            <a:off x="4336869" y="69669"/>
            <a:ext cx="3317965" cy="369332"/>
          </a:xfrm>
          <a:prstGeom prst="rect">
            <a:avLst/>
          </a:prstGeom>
          <a:noFill/>
        </p:spPr>
        <p:txBody>
          <a:bodyPr wrap="square" rtlCol="1">
            <a:spAutoFit/>
          </a:bodyPr>
          <a:lstStyle/>
          <a:p>
            <a:pPr algn="ctr"/>
            <a:r>
              <a:rPr lang="he-IL" dirty="0">
                <a:highlight>
                  <a:srgbClr val="00FFFF"/>
                </a:highlight>
              </a:rPr>
              <a:t>קופת החיסכון</a:t>
            </a:r>
          </a:p>
        </p:txBody>
      </p:sp>
    </p:spTree>
    <p:extLst>
      <p:ext uri="{BB962C8B-B14F-4D97-AF65-F5344CB8AC3E}">
        <p14:creationId xmlns:p14="http://schemas.microsoft.com/office/powerpoint/2010/main" val="3097399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תמונה 2">
            <a:extLst>
              <a:ext uri="{FF2B5EF4-FFF2-40B4-BE49-F238E27FC236}">
                <a16:creationId xmlns:a16="http://schemas.microsoft.com/office/drawing/2014/main" id="{6F413673-941E-5B9D-3B62-4F87AB4A40DA}"/>
              </a:ext>
            </a:extLst>
          </p:cNvPr>
          <p:cNvPicPr>
            <a:picLocks noChangeAspect="1"/>
          </p:cNvPicPr>
          <p:nvPr/>
        </p:nvPicPr>
        <p:blipFill>
          <a:blip r:embed="rId2">
            <a:extLst>
              <a:ext uri="{BEBA8EAE-BF5A-486C-A8C5-ECC9F3942E4B}">
                <a14:imgProps xmlns:a14="http://schemas.microsoft.com/office/drawing/2010/main">
                  <a14:imgLayer r:embed="rId3">
                    <a14:imgEffect>
                      <a14:colorTemperature colorTemp="5900"/>
                    </a14:imgEffect>
                  </a14:imgLayer>
                </a14:imgProps>
              </a:ext>
            </a:extLst>
          </a:blip>
          <a:stretch>
            <a:fillRect/>
          </a:stretch>
        </p:blipFill>
        <p:spPr>
          <a:xfrm>
            <a:off x="-464973" y="593697"/>
            <a:ext cx="13856064" cy="4483400"/>
          </a:xfrm>
          <a:prstGeom prst="rect">
            <a:avLst/>
          </a:prstGeom>
          <a:solidFill>
            <a:schemeClr val="accent4">
              <a:lumMod val="75000"/>
            </a:schemeClr>
          </a:solidFill>
        </p:spPr>
      </p:pic>
    </p:spTree>
    <p:extLst>
      <p:ext uri="{BB962C8B-B14F-4D97-AF65-F5344CB8AC3E}">
        <p14:creationId xmlns:p14="http://schemas.microsoft.com/office/powerpoint/2010/main" val="35984885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2">
            <a:lumMod val="60000"/>
            <a:lumOff val="40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965F7E72-FDF0-EC96-A9DF-FCAF442B9EE4}"/>
              </a:ext>
            </a:extLst>
          </p:cNvPr>
          <p:cNvSpPr>
            <a:spLocks noGrp="1"/>
          </p:cNvSpPr>
          <p:nvPr>
            <p:ph type="title"/>
          </p:nvPr>
        </p:nvSpPr>
        <p:spPr/>
        <p:txBody>
          <a:bodyPr/>
          <a:lstStyle/>
          <a:p>
            <a:pPr algn="ctr"/>
            <a:r>
              <a:rPr lang="he-IL" dirty="0"/>
              <a:t>תִּרְגּוּל פוֹרְמָלִי שֶׁל אֲכִילָה מוּדַעַת</a:t>
            </a:r>
            <a:br>
              <a:rPr lang="he-IL" dirty="0"/>
            </a:br>
            <a:endParaRPr lang="he-IL" dirty="0"/>
          </a:p>
        </p:txBody>
      </p:sp>
      <p:sp>
        <p:nvSpPr>
          <p:cNvPr id="3" name="תיבת טקסט 2">
            <a:extLst>
              <a:ext uri="{FF2B5EF4-FFF2-40B4-BE49-F238E27FC236}">
                <a16:creationId xmlns:a16="http://schemas.microsoft.com/office/drawing/2014/main" id="{E2F043F9-7AFD-3AB9-CB9A-0227077FA172}"/>
              </a:ext>
            </a:extLst>
          </p:cNvPr>
          <p:cNvSpPr txBox="1"/>
          <p:nvPr/>
        </p:nvSpPr>
        <p:spPr>
          <a:xfrm>
            <a:off x="864000" y="1512000"/>
            <a:ext cx="10432111" cy="4801314"/>
          </a:xfrm>
          <a:prstGeom prst="rect">
            <a:avLst/>
          </a:prstGeom>
          <a:noFill/>
        </p:spPr>
        <p:txBody>
          <a:bodyPr wrap="square" rtlCol="1">
            <a:spAutoFit/>
          </a:bodyPr>
          <a:lstStyle/>
          <a:p>
            <a:pPr marL="285750" indent="-285750">
              <a:buFont typeface="Wingdings" panose="05000000000000000000" pitchFamily="2" charset="2"/>
              <a:buChar char="v"/>
            </a:pPr>
            <a:r>
              <a:rPr lang="he-IL" dirty="0"/>
              <a:t>קְחוּ צִמּוּק וְשִׂימוּ אוֹתוֹ מוּלְכֶם. עָצְרוּ. אַל תָּרִימוּ יָד לָקַחַת אֶת הַצִּמּוּק לְתוֹךְ הַפֶּה.</a:t>
            </a:r>
          </a:p>
          <a:p>
            <a:pPr marL="285750" indent="-285750">
              <a:buFont typeface="Wingdings" panose="05000000000000000000" pitchFamily="2" charset="2"/>
              <a:buChar char="v"/>
            </a:pPr>
            <a:r>
              <a:rPr lang="he-IL" dirty="0"/>
              <a:t>דַּמְיְנוּ כִּי אַתֶּם בַּפַּעַם הָרִאשׁוֹנָה נוֹחֲתִים בְּכַדּוּר הָאָרֶץ וְאַתֶּם לֹא יוֹדְעִים אֵיפֹה אַתֶּם. מֵעוֹלָם לֹא </a:t>
            </a:r>
            <a:r>
              <a:rPr lang="he-IL" dirty="0" err="1"/>
              <a:t>חֲוִיתֶם</a:t>
            </a:r>
            <a:r>
              <a:rPr lang="he-IL" dirty="0"/>
              <a:t> מַשֶּׁהוּ מִכַּדּוּר הָאָרֶץ. עִם שׁוּם </a:t>
            </a:r>
            <a:r>
              <a:rPr lang="he-IL" dirty="0" err="1"/>
              <a:t>נִסָּיוֹן</a:t>
            </a:r>
            <a:r>
              <a:rPr lang="he-IL" dirty="0"/>
              <a:t>, אֵין </a:t>
            </a:r>
            <a:r>
              <a:rPr lang="he-IL" dirty="0" err="1"/>
              <a:t>שִׁפּוּטִיּוֹת</a:t>
            </a:r>
            <a:r>
              <a:rPr lang="he-IL" dirty="0"/>
              <a:t>, פְּחָדִים אוֹ צִפִּיּוֹת. </a:t>
            </a:r>
            <a:r>
              <a:rPr lang="he-IL" dirty="0" err="1"/>
              <a:t>הַכֹּל</a:t>
            </a:r>
            <a:r>
              <a:rPr lang="he-IL" dirty="0"/>
              <a:t> חָדָשׁ. קְחוּ מִסְפַּר נְשִׁימוֹת וְנוּחוּ.</a:t>
            </a:r>
          </a:p>
          <a:p>
            <a:pPr marL="285750" indent="-285750">
              <a:buFont typeface="Wingdings" panose="05000000000000000000" pitchFamily="2" charset="2"/>
              <a:buChar char="v"/>
            </a:pPr>
            <a:r>
              <a:rPr lang="he-IL" dirty="0"/>
              <a:t>הִסְתַּכְּלוּ עַל הַצִּמּוּק וְהֵרִימוּ אוֹתוֹ.</a:t>
            </a:r>
          </a:p>
          <a:p>
            <a:pPr marL="285750" indent="-285750">
              <a:buFont typeface="Wingdings" panose="05000000000000000000" pitchFamily="2" charset="2"/>
              <a:buChar char="v"/>
            </a:pPr>
            <a:r>
              <a:rPr lang="he-IL" dirty="0"/>
              <a:t>הִרְגִּישׁוּ אֶת הַמִּשְׁקָל.</a:t>
            </a:r>
          </a:p>
          <a:p>
            <a:pPr marL="285750" indent="-285750">
              <a:buFont typeface="Wingdings" panose="05000000000000000000" pitchFamily="2" charset="2"/>
              <a:buChar char="v"/>
            </a:pPr>
            <a:r>
              <a:rPr lang="he-IL" dirty="0"/>
              <a:t>בָּחֲנוּ אֶת הַטֶּקְסְטוּרָה שֶׁלּוֹ – הַצּוּרָה, הַחֲלָקִים הַכֵּהִים אוֹ הַבְּהִירִים, </a:t>
            </a:r>
            <a:r>
              <a:rPr lang="he-IL" dirty="0" err="1"/>
              <a:t>נִגּוּדֵי</a:t>
            </a:r>
            <a:r>
              <a:rPr lang="he-IL" dirty="0"/>
              <a:t> צְבָעִים, </a:t>
            </a:r>
            <a:r>
              <a:rPr lang="he-IL" dirty="0" err="1"/>
              <a:t>נְקֻדּוֹת</a:t>
            </a:r>
            <a:r>
              <a:rPr lang="he-IL" dirty="0"/>
              <a:t> חֲלָקוֹת מְחֻסְפָּסוֹת.</a:t>
            </a:r>
          </a:p>
          <a:p>
            <a:pPr marL="285750" indent="-285750">
              <a:buFont typeface="Wingdings" panose="05000000000000000000" pitchFamily="2" charset="2"/>
              <a:buChar char="v"/>
            </a:pPr>
            <a:r>
              <a:rPr lang="he-IL" dirty="0"/>
              <a:t>הֵרִיחוּ אֶת הַצִּמּוּק וְשִׂימוּ לֵב אֵיךְ אַתֶּם מַרְגִּישִׁים. </a:t>
            </a:r>
          </a:p>
          <a:p>
            <a:pPr marL="285750" indent="-285750">
              <a:buFont typeface="Wingdings" panose="05000000000000000000" pitchFamily="2" charset="2"/>
              <a:buChar char="v"/>
            </a:pPr>
            <a:r>
              <a:rPr lang="he-IL" dirty="0"/>
              <a:t>הֵזִיזוּ אֶת הַצִּמּוּק בֵּין הָאֶצְבָּעוֹת וְשָׁמְעוּ אֵיזֶה קוֹל הוּא מַשְׁמִיעַ. שִׂימוּ לֵב לַמִּרְקָם שֶׁלּוֹ.</a:t>
            </a:r>
          </a:p>
          <a:p>
            <a:pPr marL="285750" indent="-285750">
              <a:buFont typeface="Wingdings" panose="05000000000000000000" pitchFamily="2" charset="2"/>
              <a:buChar char="v"/>
            </a:pPr>
            <a:r>
              <a:rPr lang="he-IL" dirty="0"/>
              <a:t>שִׂימוּ לֵב מָה אַתֶּם מַרְגִּישִׁים כְּלַפֵּי הַצִּמּוּק הַזֶּה.</a:t>
            </a:r>
          </a:p>
          <a:p>
            <a:pPr marL="285750" indent="-285750">
              <a:buFont typeface="Wingdings" panose="05000000000000000000" pitchFamily="2" charset="2"/>
              <a:buChar char="v"/>
            </a:pPr>
            <a:r>
              <a:rPr lang="he-IL" dirty="0"/>
              <a:t>שִׂימוּ אֶת הַצִּמּוּק בֵּין הַשְּׂפָתַיִם וְרַק הַנִּיחוּ אוֹתוֹ שָׁם לְמִסְפַּר רְגָעִים. לָמָּה אַתֶּם שָׂמִים לֵב שֶׁמִּתְחוֹלֵל בְּתוֹכָם? בַּלּוּטוֹת הָרֹק פּוֹעֲלוֹת?</a:t>
            </a:r>
          </a:p>
          <a:p>
            <a:pPr marL="285750" indent="-285750">
              <a:buFont typeface="Wingdings" panose="05000000000000000000" pitchFamily="2" charset="2"/>
              <a:buChar char="v"/>
            </a:pPr>
            <a:r>
              <a:rPr lang="he-IL" dirty="0"/>
              <a:t>אִפְשְׁרוּ לַצִּמּוּק </a:t>
            </a:r>
            <a:r>
              <a:rPr lang="he-IL" dirty="0" err="1"/>
              <a:t>לְהִכָּנֵס</a:t>
            </a:r>
            <a:r>
              <a:rPr lang="he-IL" dirty="0"/>
              <a:t> לְתוֹךְ הַפֶּה מִבְּלִי </a:t>
            </a:r>
            <a:r>
              <a:rPr lang="he-IL" dirty="0" err="1"/>
              <a:t>לִלְעֹס</a:t>
            </a:r>
            <a:r>
              <a:rPr lang="he-IL" dirty="0"/>
              <a:t> אֶלָּא רַק גִּלְגְּלוּ אוֹתוֹ בַּפֶּה. הַאִם אַתֶּם שָׂמִים לֵב לַטַּעַם? מָה הָרָצוֹן שֶׁעוֹלֶה בָּהֶם?</a:t>
            </a:r>
          </a:p>
          <a:p>
            <a:pPr marL="285750" indent="-285750">
              <a:buFont typeface="Wingdings" panose="05000000000000000000" pitchFamily="2" charset="2"/>
              <a:buChar char="v"/>
            </a:pPr>
            <a:r>
              <a:rPr lang="he-IL" dirty="0"/>
              <a:t>אוֹקֵי. תְּנוּ בִּיס, רַק פַּעַם אַחַת. לָמָּה אַתֶּם שָׂמִים לֵב?</a:t>
            </a:r>
          </a:p>
          <a:p>
            <a:pPr marL="285750" indent="-285750">
              <a:buFont typeface="Wingdings" panose="05000000000000000000" pitchFamily="2" charset="2"/>
              <a:buChar char="v"/>
            </a:pPr>
            <a:r>
              <a:rPr lang="he-IL" dirty="0"/>
              <a:t>לְאַט </a:t>
            </a:r>
            <a:r>
              <a:rPr lang="he-IL" dirty="0" err="1"/>
              <a:t>לְאַט</a:t>
            </a:r>
            <a:r>
              <a:rPr lang="he-IL" dirty="0"/>
              <a:t> הִתְחִילוּ </a:t>
            </a:r>
            <a:r>
              <a:rPr lang="he-IL" dirty="0" err="1"/>
              <a:t>לִלְעֹס</a:t>
            </a:r>
            <a:r>
              <a:rPr lang="he-IL" dirty="0"/>
              <a:t>. שִׂימוּ לֵב מָה כָּל לְעִיסָה מְבִיאָה.</a:t>
            </a:r>
          </a:p>
          <a:p>
            <a:pPr marL="285750" indent="-285750">
              <a:buFont typeface="Wingdings" panose="05000000000000000000" pitchFamily="2" charset="2"/>
              <a:buChar char="v"/>
            </a:pPr>
            <a:r>
              <a:rPr lang="he-IL" dirty="0"/>
              <a:t>הַמְשִׁיכוּ </a:t>
            </a:r>
            <a:r>
              <a:rPr lang="he-IL" dirty="0" err="1"/>
              <a:t>לִלְעֹס</a:t>
            </a:r>
            <a:r>
              <a:rPr lang="he-IL" dirty="0"/>
              <a:t> אֶת הַצִּמּוּק עַד שֶׁהַצִּמּוּק הוֹפֵךְ לְנוֹזְלִי לַחֲלוּטִין לִפְנֵי שֶׁאַתֶּם בּוֹלְעִים.</a:t>
            </a:r>
          </a:p>
          <a:p>
            <a:pPr marL="285750" indent="-285750">
              <a:buFont typeface="Wingdings" panose="05000000000000000000" pitchFamily="2" charset="2"/>
              <a:buChar char="v"/>
            </a:pPr>
            <a:r>
              <a:rPr lang="he-IL" dirty="0"/>
              <a:t>אַחֲרֵי הַבְּלִיעָה. עַצְמוֹ אֶת </a:t>
            </a:r>
            <a:r>
              <a:rPr lang="he-IL" dirty="0" err="1"/>
              <a:t>הָעֵינַיִם</a:t>
            </a:r>
            <a:r>
              <a:rPr lang="he-IL" dirty="0"/>
              <a:t> לְמִסְפַּר רְגָעִים כְּדֵי לָשִׂים לֵב לָמָּה </a:t>
            </a:r>
            <a:r>
              <a:rPr lang="he-IL" dirty="0" err="1"/>
              <a:t>חֲוִיתֶם</a:t>
            </a:r>
            <a:r>
              <a:rPr lang="he-IL" dirty="0"/>
              <a:t> </a:t>
            </a:r>
            <a:r>
              <a:rPr lang="he-IL" dirty="0" err="1"/>
              <a:t>עַכְשָׁו</a:t>
            </a:r>
            <a:r>
              <a:rPr lang="he-IL" dirty="0"/>
              <a:t>.</a:t>
            </a:r>
          </a:p>
        </p:txBody>
      </p:sp>
    </p:spTree>
    <p:extLst>
      <p:ext uri="{BB962C8B-B14F-4D97-AF65-F5344CB8AC3E}">
        <p14:creationId xmlns:p14="http://schemas.microsoft.com/office/powerpoint/2010/main" val="21288176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00FF"/>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BF533B20-89D0-B008-9A16-499B88BD30F6}"/>
              </a:ext>
            </a:extLst>
          </p:cNvPr>
          <p:cNvSpPr>
            <a:spLocks noGrp="1"/>
          </p:cNvSpPr>
          <p:nvPr>
            <p:ph type="title"/>
          </p:nvPr>
        </p:nvSpPr>
        <p:spPr>
          <a:xfrm>
            <a:off x="838200" y="365125"/>
            <a:ext cx="10515600" cy="831377"/>
          </a:xfrm>
        </p:spPr>
        <p:txBody>
          <a:bodyPr/>
          <a:lstStyle/>
          <a:p>
            <a:pPr algn="ctr"/>
            <a:r>
              <a:rPr lang="he-IL" dirty="0"/>
              <a:t>אכילה עם תשוקה לעונג החיים</a:t>
            </a:r>
          </a:p>
        </p:txBody>
      </p:sp>
      <p:sp>
        <p:nvSpPr>
          <p:cNvPr id="3" name="תיבת טקסט 2">
            <a:extLst>
              <a:ext uri="{FF2B5EF4-FFF2-40B4-BE49-F238E27FC236}">
                <a16:creationId xmlns:a16="http://schemas.microsoft.com/office/drawing/2014/main" id="{B9AABCD8-DE6F-008D-CE3A-6E5EF83185B9}"/>
              </a:ext>
            </a:extLst>
          </p:cNvPr>
          <p:cNvSpPr txBox="1"/>
          <p:nvPr/>
        </p:nvSpPr>
        <p:spPr>
          <a:xfrm>
            <a:off x="272374" y="1215957"/>
            <a:ext cx="11245175" cy="6186309"/>
          </a:xfrm>
          <a:prstGeom prst="rect">
            <a:avLst/>
          </a:prstGeom>
          <a:noFill/>
        </p:spPr>
        <p:txBody>
          <a:bodyPr wrap="square" rtlCol="1">
            <a:spAutoFit/>
          </a:bodyPr>
          <a:lstStyle/>
          <a:p>
            <a:pPr marL="285750" indent="-285750">
              <a:buFont typeface="Wingdings" panose="05000000000000000000" pitchFamily="2" charset="2"/>
              <a:buChar char="v"/>
            </a:pPr>
            <a:r>
              <a:rPr lang="he-IL" dirty="0">
                <a:highlight>
                  <a:srgbClr val="00FFFF"/>
                </a:highlight>
              </a:rPr>
              <a:t>טעם</a:t>
            </a:r>
            <a:r>
              <a:rPr lang="he-IL" dirty="0"/>
              <a:t> - </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העולם יכול היה להתקיים באופן מצוין גם בלי הנעימות והיופי המרשים של הפירות. בורא העולם היה יכול לייצר גלולות "מולטי-וויטמין" חסרי טעם וריח, הגדלים על עץ. אך רבש"ע אינו חסכן. בנוסף להנאות הבשר, העופות, הדגים, התבואה והירקות, חפץ הבורא שבני אדם ייהנו מן המתוק והחמוץ, ויחוו את התענוגות המגוונים של הדובדבנים, הענבים, הבננות, התפוזים, התפוחים, האגסים, השזיפים, המשמש, המנגו, הקיווי  והאננס. </a:t>
            </a:r>
          </a:p>
          <a:p>
            <a:pPr marL="285750" indent="-285750">
              <a:buFont typeface="Wingdings" panose="05000000000000000000" pitchFamily="2" charset="2"/>
              <a:buChar char="v"/>
            </a:pPr>
            <a:endParaRPr lang="he-IL" sz="1800" dirty="0">
              <a:effectLst/>
              <a:latin typeface="Times New Roman" panose="02020603050405020304" pitchFamily="18" charset="0"/>
              <a:ea typeface="Times New Roman" panose="02020603050405020304" pitchFamily="18" charset="0"/>
              <a:cs typeface="David" panose="020E0502060401010101" pitchFamily="34" charset="-79"/>
            </a:endParaRPr>
          </a:p>
          <a:p>
            <a:pPr marL="285750" indent="-285750">
              <a:buFont typeface="Wingdings" panose="05000000000000000000" pitchFamily="2" charset="2"/>
              <a:buChar char="v"/>
            </a:pPr>
            <a:r>
              <a:rPr lang="he-IL" dirty="0">
                <a:highlight>
                  <a:srgbClr val="00FFFF"/>
                </a:highlight>
                <a:latin typeface="Times New Roman" panose="02020603050405020304" pitchFamily="18" charset="0"/>
                <a:ea typeface="Times New Roman" panose="02020603050405020304" pitchFamily="18" charset="0"/>
                <a:cs typeface="David" panose="020E0502060401010101" pitchFamily="34" charset="-79"/>
              </a:rPr>
              <a:t>תבליני עונג </a:t>
            </a:r>
            <a:r>
              <a:rPr lang="he-IL" dirty="0">
                <a:latin typeface="Times New Roman" panose="02020603050405020304" pitchFamily="18" charset="0"/>
                <a:ea typeface="Times New Roman" panose="02020603050405020304" pitchFamily="18" charset="0"/>
                <a:cs typeface="David" panose="020E0502060401010101" pitchFamily="34" charset="-79"/>
              </a:rPr>
              <a:t>- </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אדם היה יכול להשיג הישגים נשגבים בחיים גם ללא פלפל, זנגביל קינמון צלפים כרכום שמיר ועוד אין ספור תבלינים שהקב"ה שם בעולמנו. מטרתם היחידה היא העונג שלנו.</a:t>
            </a:r>
          </a:p>
          <a:p>
            <a:pPr marL="285750" indent="-285750">
              <a:buFont typeface="Wingdings" panose="05000000000000000000" pitchFamily="2" charset="2"/>
              <a:buChar char="v"/>
            </a:pPr>
            <a:endParaRPr lang="he-IL" sz="1800" dirty="0">
              <a:effectLst/>
              <a:latin typeface="Times New Roman" panose="02020603050405020304" pitchFamily="18" charset="0"/>
              <a:ea typeface="Times New Roman" panose="02020603050405020304" pitchFamily="18" charset="0"/>
              <a:cs typeface="David" panose="020E0502060401010101" pitchFamily="34" charset="-79"/>
            </a:endParaRPr>
          </a:p>
          <a:p>
            <a:pPr marL="285750" indent="-285750">
              <a:buFont typeface="Wingdings" panose="05000000000000000000" pitchFamily="2" charset="2"/>
              <a:buChar char="v"/>
            </a:pPr>
            <a:r>
              <a:rPr lang="he-IL" dirty="0">
                <a:highlight>
                  <a:srgbClr val="00FFFF"/>
                </a:highlight>
                <a:latin typeface="Times New Roman" panose="02020603050405020304" pitchFamily="18" charset="0"/>
                <a:ea typeface="Times New Roman" panose="02020603050405020304" pitchFamily="18" charset="0"/>
                <a:cs typeface="David" panose="020E0502060401010101" pitchFamily="34" charset="-79"/>
              </a:rPr>
              <a:t>בחן </a:t>
            </a:r>
            <a:r>
              <a:rPr lang="he-IL" dirty="0">
                <a:latin typeface="Times New Roman" panose="02020603050405020304" pitchFamily="18" charset="0"/>
                <a:ea typeface="Times New Roman" panose="02020603050405020304" pitchFamily="18" charset="0"/>
                <a:cs typeface="David" panose="020E0502060401010101" pitchFamily="34" charset="-79"/>
              </a:rPr>
              <a:t>- </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אנו רואים לפנינו גיוון של יצירות מרהיבות עין,  אשר ברור שכל אחד נוצר על ידי צייר אומן מוכשר ביותר. מלבד יופיים המרשים, יש כאן מיני מזון מבריאים ומהנים ביותר מוכנים לאכילה, עטופים בקליפה צבעונית יפהפייה, בטעמים מעולים, והם אף מבושמים בניחוח מעורר תיאבון. כל פרי וצורתו וצבעו, כל פרי והקליפה המתאימה לו.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הכל</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נחמד למראה ותאווה לעיניים, כל פרי קורא לנו לאכלו. </a:t>
            </a:r>
          </a:p>
          <a:p>
            <a:pPr marL="285750" indent="-285750">
              <a:buFont typeface="Wingdings" panose="05000000000000000000" pitchFamily="2" charset="2"/>
              <a:buChar char="v"/>
            </a:pPr>
            <a:endParaRPr lang="he-IL" sz="1800" dirty="0">
              <a:effectLst/>
              <a:latin typeface="Times New Roman" panose="02020603050405020304" pitchFamily="18" charset="0"/>
              <a:ea typeface="Times New Roman" panose="02020603050405020304" pitchFamily="18" charset="0"/>
              <a:cs typeface="David" panose="020E0502060401010101" pitchFamily="34" charset="-79"/>
            </a:endParaRPr>
          </a:p>
          <a:p>
            <a:pPr marL="285750" indent="-285750">
              <a:buFont typeface="Wingdings" panose="05000000000000000000" pitchFamily="2" charset="2"/>
              <a:buChar char="v"/>
            </a:pPr>
            <a:r>
              <a:rPr lang="he-IL" dirty="0">
                <a:highlight>
                  <a:srgbClr val="00FFFF"/>
                </a:highlight>
                <a:latin typeface="Times New Roman" panose="02020603050405020304" pitchFamily="18" charset="0"/>
                <a:ea typeface="Times New Roman" panose="02020603050405020304" pitchFamily="18" charset="0"/>
                <a:cs typeface="David" panose="020E0502060401010101" pitchFamily="34" charset="-79"/>
              </a:rPr>
              <a:t>הקליפה</a:t>
            </a:r>
            <a:r>
              <a:rPr lang="he-IL" dirty="0">
                <a:latin typeface="Times New Roman" panose="02020603050405020304" pitchFamily="18" charset="0"/>
                <a:ea typeface="Times New Roman" panose="02020603050405020304" pitchFamily="18" charset="0"/>
                <a:cs typeface="David" panose="020E0502060401010101" pitchFamily="34" charset="-79"/>
              </a:rPr>
              <a:t> – עמידה, יפה, מודיעה על המצב, אכילה, בריאה, אטומה, נבלעת באדמה, מחזיקה מעמד. </a:t>
            </a:r>
          </a:p>
          <a:p>
            <a:pPr marL="285750" indent="-285750">
              <a:buFont typeface="Wingdings" panose="05000000000000000000" pitchFamily="2" charset="2"/>
              <a:buChar char="v"/>
            </a:pPr>
            <a:endParaRPr lang="he-IL" dirty="0">
              <a:latin typeface="Times New Roman" panose="02020603050405020304" pitchFamily="18" charset="0"/>
              <a:ea typeface="Times New Roman" panose="02020603050405020304" pitchFamily="18" charset="0"/>
              <a:cs typeface="David" panose="020E0502060401010101" pitchFamily="34" charset="-79"/>
            </a:endParaRPr>
          </a:p>
          <a:p>
            <a:pPr marL="285750" indent="-285750">
              <a:buFont typeface="Wingdings" panose="05000000000000000000" pitchFamily="2" charset="2"/>
              <a:buChar char="v"/>
            </a:pPr>
            <a:r>
              <a:rPr lang="he-IL" dirty="0">
                <a:highlight>
                  <a:srgbClr val="00FFFF"/>
                </a:highlight>
                <a:latin typeface="Times New Roman" panose="02020603050405020304" pitchFamily="18" charset="0"/>
                <a:ea typeface="Times New Roman" panose="02020603050405020304" pitchFamily="18" charset="0"/>
                <a:cs typeface="David" panose="020E0502060401010101" pitchFamily="34" charset="-79"/>
              </a:rPr>
              <a:t>חיבור מוצק ונוזל </a:t>
            </a:r>
            <a:r>
              <a:rPr lang="he-IL" dirty="0">
                <a:latin typeface="Times New Roman" panose="02020603050405020304" pitchFamily="18" charset="0"/>
                <a:ea typeface="Times New Roman" panose="02020603050405020304" pitchFamily="18" charset="0"/>
                <a:cs typeface="David" panose="020E0502060401010101" pitchFamily="34" charset="-79"/>
              </a:rPr>
              <a:t>- </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בפתיחת הפרי אנו פוגשים במאכל שהוא המצאה מתוחכמת ביותר. אם היה בתוכו משקה נוזלי הוא היה נשפך מיד בפתיחתו. אך הקב"ה המציא המצאה נפלאה שהנוזל והמוצק מאוחדים בצורה חכמה, כך שאפשר לפתוח את הפרי בלי שהמיץ ישפך החוצה, ואף ניתן לחתוך את הפרי, והמשקה אינו נשפך לאיבוד. תפוח ותפוז הם בעצם כוס מלא מיץ, גדוש בתזונה </a:t>
            </a:r>
            <a:r>
              <a:rPr lang="he-IL" sz="1800" dirty="0" err="1">
                <a:effectLst/>
                <a:latin typeface="Times New Roman" panose="02020603050405020304" pitchFamily="18" charset="0"/>
                <a:ea typeface="Times New Roman" panose="02020603050405020304" pitchFamily="18" charset="0"/>
                <a:cs typeface="David" panose="020E0502060401010101" pitchFamily="34" charset="-79"/>
              </a:rPr>
              <a:t>ובויטמינים</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 שמאפשרים לנו להרוות את צימאוננו ולהשקיט את רעבוננו באוכל שיש לו גם תכונות של אכילה מהנה וגם שתייה מרווה. </a:t>
            </a:r>
          </a:p>
          <a:p>
            <a:pPr marL="285750" indent="-285750">
              <a:buFont typeface="Wingdings" panose="05000000000000000000" pitchFamily="2" charset="2"/>
              <a:buChar char="v"/>
            </a:pPr>
            <a:endParaRPr lang="he-IL" dirty="0">
              <a:latin typeface="Times New Roman" panose="02020603050405020304" pitchFamily="18" charset="0"/>
              <a:ea typeface="Times New Roman" panose="02020603050405020304" pitchFamily="18" charset="0"/>
              <a:cs typeface="David" panose="020E0502060401010101" pitchFamily="34" charset="-79"/>
            </a:endParaRPr>
          </a:p>
          <a:p>
            <a:pPr marL="285750" indent="-285750">
              <a:buFont typeface="Wingdings" panose="05000000000000000000" pitchFamily="2" charset="2"/>
              <a:buChar char="v"/>
            </a:pPr>
            <a:endParaRPr lang="he-IL" sz="1800" dirty="0">
              <a:effectLst/>
              <a:latin typeface="Times New Roman" panose="02020603050405020304" pitchFamily="18" charset="0"/>
              <a:ea typeface="Times New Roman" panose="02020603050405020304" pitchFamily="18" charset="0"/>
              <a:cs typeface="David" panose="020E0502060401010101" pitchFamily="34" charset="-79"/>
            </a:endParaRPr>
          </a:p>
          <a:p>
            <a:endParaRPr lang="he-IL" dirty="0"/>
          </a:p>
        </p:txBody>
      </p:sp>
    </p:spTree>
    <p:extLst>
      <p:ext uri="{BB962C8B-B14F-4D97-AF65-F5344CB8AC3E}">
        <p14:creationId xmlns:p14="http://schemas.microsoft.com/office/powerpoint/2010/main" val="19901225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00FF">
            <a:alpha val="42000"/>
          </a:srgb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71A182B5-FBCA-367C-9B6F-A09D20870015}"/>
              </a:ext>
            </a:extLst>
          </p:cNvPr>
          <p:cNvSpPr>
            <a:spLocks noGrp="1"/>
          </p:cNvSpPr>
          <p:nvPr>
            <p:ph type="title"/>
          </p:nvPr>
        </p:nvSpPr>
        <p:spPr>
          <a:xfrm>
            <a:off x="838200" y="365126"/>
            <a:ext cx="10515600" cy="520092"/>
          </a:xfrm>
        </p:spPr>
        <p:txBody>
          <a:bodyPr>
            <a:normAutofit fontScale="90000"/>
          </a:bodyPr>
          <a:lstStyle/>
          <a:p>
            <a:pPr algn="ctr"/>
            <a:r>
              <a:rPr lang="he-IL" dirty="0"/>
              <a:t>אכילה עם תשוקה לאהבה אין סופית</a:t>
            </a:r>
          </a:p>
        </p:txBody>
      </p:sp>
      <p:sp>
        <p:nvSpPr>
          <p:cNvPr id="4" name="תיבת טקסט 3">
            <a:extLst>
              <a:ext uri="{FF2B5EF4-FFF2-40B4-BE49-F238E27FC236}">
                <a16:creationId xmlns:a16="http://schemas.microsoft.com/office/drawing/2014/main" id="{939BCEB9-DC89-85BC-2E51-D2C1762424AB}"/>
              </a:ext>
            </a:extLst>
          </p:cNvPr>
          <p:cNvSpPr txBox="1"/>
          <p:nvPr/>
        </p:nvSpPr>
        <p:spPr>
          <a:xfrm>
            <a:off x="291830" y="1274323"/>
            <a:ext cx="11420272" cy="6432530"/>
          </a:xfrm>
          <a:prstGeom prst="rect">
            <a:avLst/>
          </a:prstGeom>
          <a:noFill/>
        </p:spPr>
        <p:txBody>
          <a:bodyPr wrap="square" rtlCol="1">
            <a:spAutoFit/>
          </a:bodyPr>
          <a:lstStyle/>
          <a:p>
            <a:pPr marL="285750" indent="-285750">
              <a:buFont typeface="Wingdings" panose="05000000000000000000" pitchFamily="2" charset="2"/>
              <a:buChar char="v"/>
            </a:pPr>
            <a:r>
              <a:rPr lang="he-IL" dirty="0">
                <a:highlight>
                  <a:srgbClr val="00FFFF"/>
                </a:highlight>
                <a:latin typeface="Times New Roman" panose="02020603050405020304" pitchFamily="18" charset="0"/>
                <a:ea typeface="Times New Roman" panose="02020603050405020304" pitchFamily="18" charset="0"/>
                <a:cs typeface="David" panose="020E0502060401010101" pitchFamily="34" charset="-79"/>
              </a:rPr>
              <a:t>ריח </a:t>
            </a:r>
            <a:r>
              <a:rPr lang="he-IL" dirty="0">
                <a:latin typeface="Times New Roman" panose="02020603050405020304" pitchFamily="18" charset="0"/>
                <a:ea typeface="Times New Roman" panose="02020603050405020304" pitchFamily="18" charset="0"/>
                <a:cs typeface="David" panose="020E0502060401010101" pitchFamily="34" charset="-79"/>
              </a:rPr>
              <a:t>- </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הריח הטוב של המאכלים הוא הוספה שלא הגיעה מעצמה, מישהו שם ריח זה בתוך המאכלים. ריח הפרי מלבד מה שמוסיף הנאה, גם עוזר למערכת העיכול. הגוף מרגיש את הריח ומכין את מערכות העיכול לקבל את האוכל ולהשתמש בו באופן המועיל. </a:t>
            </a:r>
          </a:p>
          <a:p>
            <a:pPr marL="285750" indent="-285750">
              <a:buFont typeface="Wingdings" panose="05000000000000000000" pitchFamily="2" charset="2"/>
              <a:buChar char="v"/>
            </a:pP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pPr marL="285750" indent="-285750">
              <a:buFont typeface="Wingdings" panose="05000000000000000000" pitchFamily="2" charset="2"/>
              <a:buChar char="v"/>
            </a:pPr>
            <a:r>
              <a:rPr lang="he-IL" dirty="0">
                <a:highlight>
                  <a:srgbClr val="00FFFF"/>
                </a:highlight>
                <a:latin typeface="Times New Roman" panose="02020603050405020304" pitchFamily="18" charset="0"/>
                <a:ea typeface="Times New Roman" panose="02020603050405020304" pitchFamily="18" charset="0"/>
                <a:cs typeface="David" panose="020E0502060401010101" pitchFamily="34" charset="-79"/>
              </a:rPr>
              <a:t>מוכן לאכילה </a:t>
            </a:r>
            <a:r>
              <a:rPr lang="he-IL" dirty="0">
                <a:latin typeface="Times New Roman" panose="02020603050405020304" pitchFamily="18" charset="0"/>
                <a:ea typeface="Times New Roman" panose="02020603050405020304" pitchFamily="18" charset="0"/>
                <a:cs typeface="David" panose="020E0502060401010101" pitchFamily="34" charset="-79"/>
              </a:rPr>
              <a:t>- </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הפירות שונים ממאכלים אחרים הקיימים בבריאה, בכך שהם ראויים לאכילה מיד ואינם צריכים הכנה. הם מתבשלים על העץ לגמרי ומותאמים בדיוק לטעם שבני אדם אוהבים. פירות הם מציאות שעוד נשאר מעין מה שהיה לאדם הראשון בגן עדן לפני החטא, לפני הגזרה של "בזיעת אפיך תאכל לחם", שגרמה לעבודת הכנת המאכלים. </a:t>
            </a:r>
          </a:p>
          <a:p>
            <a:pPr marL="285750" indent="-285750">
              <a:buFont typeface="Wingdings" panose="05000000000000000000" pitchFamily="2" charset="2"/>
              <a:buChar char="v"/>
            </a:pPr>
            <a:r>
              <a:rPr lang="he-IL" sz="1400" dirty="0">
                <a:effectLst/>
                <a:latin typeface="Times New Roman" panose="02020603050405020304" pitchFamily="18" charset="0"/>
                <a:ea typeface="Times New Roman" panose="02020603050405020304" pitchFamily="18" charset="0"/>
                <a:cs typeface="David" panose="020E0502060401010101" pitchFamily="34" charset="-79"/>
              </a:rPr>
              <a:t>דבר זה מזכיר לנו שכך </a:t>
            </a:r>
            <a:r>
              <a:rPr lang="he-IL" sz="1400" dirty="0" err="1">
                <a:effectLst/>
                <a:latin typeface="Times New Roman" panose="02020603050405020304" pitchFamily="18" charset="0"/>
                <a:ea typeface="Times New Roman" panose="02020603050405020304" pitchFamily="18" charset="0"/>
                <a:cs typeface="David" panose="020E0502060401010101" pitchFamily="34" charset="-79"/>
              </a:rPr>
              <a:t>היתה</a:t>
            </a:r>
            <a:r>
              <a:rPr lang="he-IL" sz="1400" dirty="0">
                <a:effectLst/>
                <a:latin typeface="Times New Roman" panose="02020603050405020304" pitchFamily="18" charset="0"/>
                <a:ea typeface="Times New Roman" panose="02020603050405020304" pitchFamily="18" charset="0"/>
                <a:cs typeface="David" panose="020E0502060401010101" pitchFamily="34" charset="-79"/>
              </a:rPr>
              <a:t> צריכה להיות כל הבריאה – מצד רצון ה' להטיב לנו – אילולי קלקול החטא. רק כיון שעכשיו יש לנו נטייה פנימית לסטות ח"ו מקיום רצון ה', לטובתנו אנו צריכים את העמל של "בזיעת אפיך תאכל לחם" כדי לעזור לנו לא להיכשל חלילה בחטאים.</a:t>
            </a:r>
          </a:p>
          <a:p>
            <a:pPr marL="285750" indent="-285750">
              <a:buFont typeface="Wingdings" panose="05000000000000000000" pitchFamily="2" charset="2"/>
              <a:buChar char="v"/>
            </a:pPr>
            <a:endParaRPr lang="he-IL" sz="1800" dirty="0">
              <a:effectLst/>
              <a:latin typeface="Times New Roman" panose="02020603050405020304" pitchFamily="18" charset="0"/>
              <a:ea typeface="Times New Roman" panose="02020603050405020304" pitchFamily="18" charset="0"/>
              <a:cs typeface="David" panose="020E0502060401010101" pitchFamily="34" charset="-79"/>
            </a:endParaRPr>
          </a:p>
          <a:p>
            <a:pPr marL="285750" indent="-285750">
              <a:buFont typeface="Wingdings" panose="05000000000000000000" pitchFamily="2" charset="2"/>
              <a:buChar char="v"/>
            </a:pPr>
            <a:r>
              <a:rPr lang="he-IL" dirty="0">
                <a:highlight>
                  <a:srgbClr val="00FFFF"/>
                </a:highlight>
                <a:latin typeface="Times New Roman" panose="02020603050405020304" pitchFamily="18" charset="0"/>
                <a:ea typeface="Times New Roman" panose="02020603050405020304" pitchFamily="18" charset="0"/>
                <a:cs typeface="David" panose="020E0502060401010101" pitchFamily="34" charset="-79"/>
              </a:rPr>
              <a:t>הזרעים </a:t>
            </a:r>
            <a:r>
              <a:rPr lang="he-IL" dirty="0">
                <a:latin typeface="Times New Roman" panose="02020603050405020304" pitchFamily="18" charset="0"/>
                <a:ea typeface="Times New Roman" panose="02020603050405020304" pitchFamily="18" charset="0"/>
                <a:cs typeface="David" panose="020E0502060401010101" pitchFamily="34" charset="-79"/>
              </a:rPr>
              <a:t>- זרעים קטנים אלו הם המצאה פלאית, מחוכמת, משוכללת ומורכבת יותר מהמחשב הכי מתקדם בעולם. הזרעים הם גרעינים קטנטנים עם מסר ענק. בזרע תמים זה אצורים מיליוני פריטי מידע הנצרכים לגדל עץ חדש, אשר התכנון של בנין גורד שחקים והפעלתו עם כל מה שיש בתוכו, פעוט נגדו. אם כל המידע הזה של תכנון גידול העץ היה כתוב במילים, היה נצרך כמה ספריות של ספרים להכיל את התוכנית איך לייצר מאדמה וממים בלבד עלה אחד של העץ.</a:t>
            </a:r>
          </a:p>
          <a:p>
            <a:pPr marL="285750" indent="-285750">
              <a:buFont typeface="Wingdings" panose="05000000000000000000" pitchFamily="2" charset="2"/>
              <a:buChar char="v"/>
            </a:pPr>
            <a:endParaRPr lang="he-IL" dirty="0">
              <a:latin typeface="Times New Roman" panose="02020603050405020304" pitchFamily="18" charset="0"/>
              <a:ea typeface="Times New Roman" panose="02020603050405020304" pitchFamily="18" charset="0"/>
              <a:cs typeface="David" panose="020E0502060401010101" pitchFamily="34" charset="-79"/>
            </a:endParaRPr>
          </a:p>
          <a:p>
            <a:pPr marL="285750" indent="-285750">
              <a:buFont typeface="Wingdings" panose="05000000000000000000" pitchFamily="2" charset="2"/>
              <a:buChar char="v"/>
            </a:pPr>
            <a:r>
              <a:rPr lang="he-IL" sz="1800" dirty="0">
                <a:effectLst/>
                <a:highlight>
                  <a:srgbClr val="00FFFF"/>
                </a:highlight>
                <a:latin typeface="Times New Roman" panose="02020603050405020304" pitchFamily="18" charset="0"/>
                <a:ea typeface="Times New Roman" panose="02020603050405020304" pitchFamily="18" charset="0"/>
                <a:cs typeface="David" panose="020E0502060401010101" pitchFamily="34" charset="-79"/>
              </a:rPr>
              <a:t>בית חרוש</a:t>
            </a:r>
            <a:r>
              <a:rPr lang="he-IL" dirty="0">
                <a:highlight>
                  <a:srgbClr val="00FFFF"/>
                </a:highlight>
                <a:latin typeface="Times New Roman" panose="02020603050405020304" pitchFamily="18" charset="0"/>
                <a:ea typeface="Times New Roman" panose="02020603050405020304" pitchFamily="18" charset="0"/>
                <a:cs typeface="David" panose="020E0502060401010101" pitchFamily="34" charset="-79"/>
              </a:rPr>
              <a:t>ת ללא חומרים </a:t>
            </a:r>
            <a:r>
              <a:rPr lang="he-IL" dirty="0">
                <a:latin typeface="Times New Roman" panose="02020603050405020304" pitchFamily="18" charset="0"/>
                <a:ea typeface="Times New Roman" panose="02020603050405020304" pitchFamily="18" charset="0"/>
                <a:cs typeface="David" panose="020E0502060401010101" pitchFamily="34" charset="-79"/>
              </a:rPr>
              <a:t>- </a:t>
            </a:r>
            <a:r>
              <a:rPr lang="he-IL" sz="1800" dirty="0">
                <a:effectLst/>
                <a:latin typeface="Times New Roman" panose="02020603050405020304" pitchFamily="18" charset="0"/>
                <a:ea typeface="Times New Roman" panose="02020603050405020304" pitchFamily="18" charset="0"/>
                <a:cs typeface="David" panose="020E0502060401010101" pitchFamily="34" charset="-79"/>
              </a:rPr>
              <a:t>בלי מורה ומייעץ ... רק מארבעה מרכיבים: 1) מים, 2) אויר, 3) אור, 4) אדמה מייצר הגרעין את הפרי.  "בית חרושת" זה מקביל לבית חרושת ענק עם עשרות מהנדסים מאומנים ומלומדים (שהם מקבילים למיקרואורגניזמים) המייצרים מכונית משוכללת מתוך שימוש רק בסרטי גומי וסיכות משרד (מים ואדמה). ללא עזרת כלי עבודה או מכונות</a:t>
            </a:r>
          </a:p>
          <a:p>
            <a:pPr marL="285750" indent="-285750">
              <a:buFont typeface="Wingdings" panose="05000000000000000000" pitchFamily="2" charset="2"/>
              <a:buChar char="v"/>
            </a:pPr>
            <a:r>
              <a:rPr lang="he-IL" sz="1200" dirty="0">
                <a:effectLst/>
                <a:latin typeface="Times New Roman" panose="02020603050405020304" pitchFamily="18" charset="0"/>
                <a:ea typeface="Times New Roman" panose="02020603050405020304" pitchFamily="18" charset="0"/>
                <a:cs typeface="David" panose="020E0502060401010101" pitchFamily="34" charset="-79"/>
              </a:rPr>
              <a:t>אם הקב"ה היה בורא סוג אחד של פרי, גם אז היינו צריכים להודות ולהלל לו עליו בלי גבול ותכלה. עכשיו שברא מאות סוגים שונים של פירות עם צבעים, צורות וריחות ייחודיים, מותאמים לכל אדם לפי טעמו, כדי ליהנות אותנו ולרומם אותנו להתקרב אליו על ידם, כמה עלינו להודות להלל לשבח לפאר לרומם להדר לברך לעלה ולקלס לאבינו שבשמים שדואג כל כך לטובתנו ...</a:t>
            </a:r>
          </a:p>
          <a:p>
            <a:pPr marL="285750" indent="-285750">
              <a:buFont typeface="Wingdings" panose="05000000000000000000" pitchFamily="2" charset="2"/>
              <a:buChar char="v"/>
            </a:pPr>
            <a:r>
              <a:rPr lang="he-IL" sz="1800" dirty="0">
                <a:effectLst/>
                <a:highlight>
                  <a:srgbClr val="FF0000"/>
                </a:highlight>
                <a:latin typeface="Times New Roman" panose="02020603050405020304" pitchFamily="18" charset="0"/>
                <a:ea typeface="Times New Roman" panose="02020603050405020304" pitchFamily="18" charset="0"/>
                <a:cs typeface="David" panose="020E0502060401010101" pitchFamily="34" charset="-79"/>
              </a:rPr>
              <a:t>בשעה שיתבונן האדם במעשיו וברואיו הנפלאים הגדולים ויראה מהם </a:t>
            </a:r>
            <a:r>
              <a:rPr lang="he-IL" sz="1800" dirty="0" err="1">
                <a:effectLst/>
                <a:highlight>
                  <a:srgbClr val="FF0000"/>
                </a:highlight>
                <a:latin typeface="Times New Roman" panose="02020603050405020304" pitchFamily="18" charset="0"/>
                <a:ea typeface="Times New Roman" panose="02020603050405020304" pitchFamily="18" charset="0"/>
                <a:cs typeface="David" panose="020E0502060401010101" pitchFamily="34" charset="-79"/>
              </a:rPr>
              <a:t>חכמתו</a:t>
            </a:r>
            <a:r>
              <a:rPr lang="he-IL" sz="1800" dirty="0">
                <a:effectLst/>
                <a:highlight>
                  <a:srgbClr val="FF0000"/>
                </a:highlight>
                <a:latin typeface="Times New Roman" panose="02020603050405020304" pitchFamily="18" charset="0"/>
                <a:ea typeface="Times New Roman" panose="02020603050405020304" pitchFamily="18" charset="0"/>
                <a:cs typeface="David" panose="020E0502060401010101" pitchFamily="34" charset="-79"/>
              </a:rPr>
              <a:t> שאין לה ערך ולא קץ מיד הוא אוהב ומשבח ומפאר </a:t>
            </a:r>
            <a:r>
              <a:rPr lang="he-IL" sz="1800" dirty="0" err="1">
                <a:effectLst/>
                <a:highlight>
                  <a:srgbClr val="FF0000"/>
                </a:highlight>
                <a:latin typeface="Times New Roman" panose="02020603050405020304" pitchFamily="18" charset="0"/>
                <a:ea typeface="Times New Roman" panose="02020603050405020304" pitchFamily="18" charset="0"/>
                <a:cs typeface="David" panose="020E0502060401010101" pitchFamily="34" charset="-79"/>
              </a:rPr>
              <a:t>ומתאוה</a:t>
            </a:r>
            <a:r>
              <a:rPr lang="he-IL" sz="1800" dirty="0">
                <a:effectLst/>
                <a:highlight>
                  <a:srgbClr val="FF0000"/>
                </a:highlight>
                <a:latin typeface="Times New Roman" panose="02020603050405020304" pitchFamily="18" charset="0"/>
                <a:ea typeface="Times New Roman" panose="02020603050405020304" pitchFamily="18" charset="0"/>
                <a:cs typeface="David" panose="020E0502060401010101" pitchFamily="34" charset="-79"/>
              </a:rPr>
              <a:t> תאוה גדולה לידע השם הגדול </a:t>
            </a:r>
          </a:p>
          <a:p>
            <a:pPr marL="285750" indent="-285750">
              <a:buFont typeface="Wingdings" panose="05000000000000000000" pitchFamily="2" charset="2"/>
              <a:buChar char="v"/>
            </a:pPr>
            <a:endParaRPr lang="he-IL" sz="1800" dirty="0">
              <a:effectLst/>
              <a:latin typeface="Times New Roman" panose="02020603050405020304" pitchFamily="18" charset="0"/>
              <a:ea typeface="Times New Roman" panose="02020603050405020304" pitchFamily="18" charset="0"/>
              <a:cs typeface="David" panose="020E0502060401010101" pitchFamily="34" charset="-79"/>
            </a:endParaRPr>
          </a:p>
          <a:p>
            <a:pPr marL="285750" indent="-285750">
              <a:buFont typeface="Wingdings" panose="05000000000000000000" pitchFamily="2" charset="2"/>
              <a:buChar char="v"/>
            </a:pPr>
            <a:endParaRPr lang="en-US" sz="1800" dirty="0">
              <a:effectLst/>
              <a:latin typeface="Times New Roman" panose="02020603050405020304" pitchFamily="18" charset="0"/>
              <a:ea typeface="Times New Roman" panose="02020603050405020304" pitchFamily="18" charset="0"/>
              <a:cs typeface="David" panose="020E0502060401010101" pitchFamily="34" charset="-79"/>
            </a:endParaRPr>
          </a:p>
          <a:p>
            <a:endParaRPr lang="he-IL" dirty="0"/>
          </a:p>
        </p:txBody>
      </p:sp>
    </p:spTree>
    <p:extLst>
      <p:ext uri="{BB962C8B-B14F-4D97-AF65-F5344CB8AC3E}">
        <p14:creationId xmlns:p14="http://schemas.microsoft.com/office/powerpoint/2010/main" val="9112025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2">
            <a:lumMod val="75000"/>
          </a:schemeClr>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p:spPr>
        <p:txBody>
          <a:bodyPr>
            <a:normAutofit fontScale="90000"/>
          </a:bodyPr>
          <a:lstStyle/>
          <a:p>
            <a:pPr algn="ctr"/>
            <a:r>
              <a:rPr lang="he-IL" dirty="0">
                <a:highlight>
                  <a:srgbClr val="008000"/>
                </a:highlight>
              </a:rPr>
              <a:t>פן  תאכל ושבעת</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4102247755"/>
              </p:ext>
            </p:extLst>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638018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p:spPr>
        <p:txBody>
          <a:bodyPr>
            <a:normAutofit fontScale="90000"/>
          </a:bodyPr>
          <a:lstStyle/>
          <a:p>
            <a:pPr algn="ctr"/>
            <a:r>
              <a:rPr lang="he-IL" dirty="0"/>
              <a:t>עיקר השגת התענוג – תלויה בברכה</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3942936498"/>
              </p:ext>
            </p:extLst>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96492892"/>
      </p:ext>
    </p:extLst>
  </p:cSld>
  <p:clrMapOvr>
    <a:masterClrMapping/>
  </p:clrMapOvr>
  <p:extLst>
    <p:ext uri="{6950BFC3-D8DA-4A85-94F7-54DA5524770B}">
      <p188:commentRel xmlns:p188="http://schemas.microsoft.com/office/powerpoint/2018/8/main" r:id="rId2"/>
    </p:ext>
  </p:extLst>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FFFF"/>
        </a:solidFill>
        <a:effectLst/>
      </p:bgPr>
    </p:bg>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165370"/>
            <a:ext cx="10515600" cy="593388"/>
          </a:xfrm>
        </p:spPr>
        <p:txBody>
          <a:bodyPr>
            <a:normAutofit fontScale="90000"/>
          </a:bodyPr>
          <a:lstStyle/>
          <a:p>
            <a:pPr algn="ctr"/>
            <a:r>
              <a:rPr lang="he-IL" dirty="0"/>
              <a:t>להתענג עם כל העצמה</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3955884444"/>
              </p:ext>
            </p:extLst>
          </p:nvPr>
        </p:nvGraphicFramePr>
        <p:xfrm>
          <a:off x="838200" y="900000"/>
          <a:ext cx="10515600" cy="4951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תיבת טקסט 4">
            <a:extLst>
              <a:ext uri="{FF2B5EF4-FFF2-40B4-BE49-F238E27FC236}">
                <a16:creationId xmlns:a16="http://schemas.microsoft.com/office/drawing/2014/main" id="{E20A311E-8FBE-E621-3C9C-1580FC59C8D0}"/>
              </a:ext>
            </a:extLst>
          </p:cNvPr>
          <p:cNvSpPr txBox="1"/>
          <p:nvPr/>
        </p:nvSpPr>
        <p:spPr>
          <a:xfrm>
            <a:off x="1070043" y="5680953"/>
            <a:ext cx="10077855" cy="1569660"/>
          </a:xfrm>
          <a:prstGeom prst="rect">
            <a:avLst/>
          </a:prstGeom>
          <a:noFill/>
        </p:spPr>
        <p:txBody>
          <a:bodyPr wrap="square" rtlCol="1">
            <a:spAutoFit/>
          </a:bodyPr>
          <a:lstStyle/>
          <a:p>
            <a:pPr algn="ctr"/>
            <a:endParaRPr lang="he-IL" sz="1800" b="1" dirty="0">
              <a:effectLst/>
              <a:latin typeface="Calibri" panose="020F0502020204030204" pitchFamily="34" charset="0"/>
              <a:ea typeface="Times New Roman" panose="02020603050405020304" pitchFamily="18" charset="0"/>
              <a:cs typeface="DBS-Hand" pitchFamily="2" charset="-79"/>
            </a:endParaRPr>
          </a:p>
          <a:p>
            <a:pPr algn="ctr"/>
            <a:r>
              <a:rPr lang="he-IL" sz="2000" b="1" dirty="0">
                <a:effectLst/>
                <a:latin typeface="Calibri" panose="020F0502020204030204" pitchFamily="34" charset="0"/>
                <a:ea typeface="Times New Roman" panose="02020603050405020304" pitchFamily="18" charset="0"/>
                <a:cs typeface="DBS-Hand" pitchFamily="2" charset="-79"/>
              </a:rPr>
              <a:t>הרי</a:t>
            </a:r>
            <a:r>
              <a:rPr lang="he-IL" sz="2000" dirty="0">
                <a:effectLst/>
                <a:latin typeface="Calibri" panose="020F0502020204030204" pitchFamily="34" charset="0"/>
                <a:ea typeface="Times New Roman" panose="02020603050405020304" pitchFamily="18" charset="0"/>
                <a:cs typeface="DBS-Hand" pitchFamily="2" charset="-79"/>
              </a:rPr>
              <a:t> עד כמה כל כוונתו של הקדוש ברוך הוא, כביכול, בבריאה שיתענג האדם עליה במלוא תענוגותיה, הרוחניים והגשמיים, ובשיאם המלא ללא כל פגם וחסרון, ושידבק </a:t>
            </a:r>
            <a:r>
              <a:rPr lang="he-IL" sz="2000" dirty="0" err="1">
                <a:effectLst/>
                <a:latin typeface="Calibri" panose="020F0502020204030204" pitchFamily="34" charset="0"/>
                <a:ea typeface="Times New Roman" panose="02020603050405020304" pitchFamily="18" charset="0"/>
                <a:cs typeface="DBS-Hand" pitchFamily="2" charset="-79"/>
              </a:rPr>
              <a:t>בקודשא</a:t>
            </a:r>
            <a:r>
              <a:rPr lang="he-IL" sz="2000" dirty="0">
                <a:effectLst/>
                <a:latin typeface="Calibri" panose="020F0502020204030204" pitchFamily="34" charset="0"/>
                <a:ea typeface="Times New Roman" panose="02020603050405020304" pitchFamily="18" charset="0"/>
                <a:cs typeface="DBS-Hand" pitchFamily="2" charset="-79"/>
              </a:rPr>
              <a:t> </a:t>
            </a:r>
            <a:r>
              <a:rPr lang="he-IL" sz="2000" dirty="0" err="1">
                <a:effectLst/>
                <a:latin typeface="Calibri" panose="020F0502020204030204" pitchFamily="34" charset="0"/>
                <a:ea typeface="Times New Roman" panose="02020603050405020304" pitchFamily="18" charset="0"/>
                <a:cs typeface="DBS-Hand" pitchFamily="2" charset="-79"/>
              </a:rPr>
              <a:t>בריך</a:t>
            </a:r>
            <a:r>
              <a:rPr lang="he-IL" sz="2000" dirty="0">
                <a:effectLst/>
                <a:latin typeface="Calibri" panose="020F0502020204030204" pitchFamily="34" charset="0"/>
                <a:ea typeface="Times New Roman" panose="02020603050405020304" pitchFamily="18" charset="0"/>
                <a:cs typeface="DBS-Hand" pitchFamily="2" charset="-79"/>
              </a:rPr>
              <a:t> הוא בו בעצמו, שהוא מקור השלמות ושורש כל התענוגות, ללא כל אמצעי ומחיצה וללא כל הפסק לעולם.</a:t>
            </a:r>
            <a:endParaRPr lang="en-US" sz="2000" dirty="0">
              <a:effectLst/>
              <a:latin typeface="Calibri" panose="020F0502020204030204" pitchFamily="34" charset="0"/>
              <a:ea typeface="Calibri" panose="020F0502020204030204" pitchFamily="34" charset="0"/>
              <a:cs typeface="DBS-Hand" pitchFamily="2" charset="-79"/>
            </a:endParaRPr>
          </a:p>
          <a:p>
            <a:pPr algn="ctr"/>
            <a:endParaRPr lang="he-IL" dirty="0">
              <a:cs typeface="DBS-Hand" pitchFamily="2" charset="-79"/>
            </a:endParaRPr>
          </a:p>
        </p:txBody>
      </p:sp>
    </p:spTree>
    <p:extLst>
      <p:ext uri="{BB962C8B-B14F-4D97-AF65-F5344CB8AC3E}">
        <p14:creationId xmlns:p14="http://schemas.microsoft.com/office/powerpoint/2010/main" val="5663250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E8BB00F4-27BC-F8B6-6BA7-AFE3A26B5DE7}"/>
              </a:ext>
            </a:extLst>
          </p:cNvPr>
          <p:cNvSpPr>
            <a:spLocks noGrp="1"/>
          </p:cNvSpPr>
          <p:nvPr>
            <p:ph type="title"/>
          </p:nvPr>
        </p:nvSpPr>
        <p:spPr>
          <a:xfrm>
            <a:off x="838200" y="365125"/>
            <a:ext cx="10515600" cy="636739"/>
          </a:xfrm>
        </p:spPr>
        <p:txBody>
          <a:bodyPr>
            <a:normAutofit fontScale="90000"/>
          </a:bodyPr>
          <a:lstStyle/>
          <a:p>
            <a:r>
              <a:rPr lang="he-IL" dirty="0"/>
              <a:t>להתענג מגשמיות – בעבר ובהווה</a:t>
            </a:r>
          </a:p>
        </p:txBody>
      </p:sp>
      <p:graphicFrame>
        <p:nvGraphicFramePr>
          <p:cNvPr id="4" name="מציין מיקום תוכן 3">
            <a:extLst>
              <a:ext uri="{FF2B5EF4-FFF2-40B4-BE49-F238E27FC236}">
                <a16:creationId xmlns:a16="http://schemas.microsoft.com/office/drawing/2014/main" id="{8EBAC8DC-3B01-32FF-7B1E-A534701C6924}"/>
              </a:ext>
            </a:extLst>
          </p:cNvPr>
          <p:cNvGraphicFramePr>
            <a:graphicFrameLocks noGrp="1"/>
          </p:cNvGraphicFramePr>
          <p:nvPr>
            <p:ph idx="1"/>
            <p:extLst>
              <p:ext uri="{D42A27DB-BD31-4B8C-83A1-F6EECF244321}">
                <p14:modId xmlns:p14="http://schemas.microsoft.com/office/powerpoint/2010/main" val="903703343"/>
              </p:ext>
            </p:extLst>
          </p:nvPr>
        </p:nvGraphicFramePr>
        <p:xfrm>
          <a:off x="838200" y="1225685"/>
          <a:ext cx="10515600" cy="49512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409396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a:extLst>
              <a:ext uri="{FF2B5EF4-FFF2-40B4-BE49-F238E27FC236}">
                <a16:creationId xmlns:a16="http://schemas.microsoft.com/office/drawing/2014/main" id="{AEBC2F0D-3975-1F3E-A653-5697363B5085}"/>
              </a:ext>
            </a:extLst>
          </p:cNvPr>
          <p:cNvSpPr>
            <a:spLocks noGrp="1"/>
          </p:cNvSpPr>
          <p:nvPr>
            <p:ph type="title"/>
          </p:nvPr>
        </p:nvSpPr>
        <p:spPr/>
        <p:txBody>
          <a:bodyPr/>
          <a:lstStyle/>
          <a:p>
            <a:r>
              <a:rPr lang="he-IL" dirty="0"/>
              <a:t>סט צבעוני</a:t>
            </a:r>
          </a:p>
        </p:txBody>
      </p:sp>
      <p:graphicFrame>
        <p:nvGraphicFramePr>
          <p:cNvPr id="4" name="מציין מיקום תוכן 3">
            <a:extLst>
              <a:ext uri="{FF2B5EF4-FFF2-40B4-BE49-F238E27FC236}">
                <a16:creationId xmlns:a16="http://schemas.microsoft.com/office/drawing/2014/main" id="{7DB6B597-567F-3918-AA05-F341763A7793}"/>
              </a:ext>
            </a:extLst>
          </p:cNvPr>
          <p:cNvGraphicFramePr>
            <a:graphicFrameLocks noGrp="1"/>
          </p:cNvGraphicFramePr>
          <p:nvPr>
            <p:ph idx="1"/>
          </p:nvPr>
        </p:nvGraphicFramePr>
        <p:xfrm>
          <a:off x="838200" y="1825625"/>
          <a:ext cx="10515600" cy="43513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56925023"/>
      </p:ext>
    </p:extLst>
  </p:cSld>
  <p:clrMapOvr>
    <a:masterClrMapping/>
  </p:clrMapOvr>
</p:sld>
</file>

<file path=ppt/theme/theme1.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4454</TotalTime>
  <Words>4481</Words>
  <Application>Microsoft Office PowerPoint</Application>
  <PresentationFormat>מסך רחב</PresentationFormat>
  <Paragraphs>143</Paragraphs>
  <Slides>21</Slides>
  <Notes>0</Notes>
  <HiddenSlides>0</HiddenSlides>
  <MMClips>0</MMClips>
  <ScaleCrop>false</ScaleCrop>
  <HeadingPairs>
    <vt:vector size="6" baseType="variant">
      <vt:variant>
        <vt:lpstr>גופנים בשימוש</vt:lpstr>
      </vt:variant>
      <vt:variant>
        <vt:i4>9</vt:i4>
      </vt:variant>
      <vt:variant>
        <vt:lpstr>ערכת נושא</vt:lpstr>
      </vt:variant>
      <vt:variant>
        <vt:i4>1</vt:i4>
      </vt:variant>
      <vt:variant>
        <vt:lpstr>כותרות שקופיות</vt:lpstr>
      </vt:variant>
      <vt:variant>
        <vt:i4>21</vt:i4>
      </vt:variant>
    </vt:vector>
  </HeadingPairs>
  <TitlesOfParts>
    <vt:vector size="31" baseType="lpstr">
      <vt:lpstr>Alef</vt:lpstr>
      <vt:lpstr>Arial</vt:lpstr>
      <vt:lpstr>Calibri</vt:lpstr>
      <vt:lpstr>Calibri Light</vt:lpstr>
      <vt:lpstr>DBS-Hand</vt:lpstr>
      <vt:lpstr>OpenSansHebrewBold</vt:lpstr>
      <vt:lpstr>OpenSansHebrewRegular</vt:lpstr>
      <vt:lpstr>Times New Roman</vt:lpstr>
      <vt:lpstr>Wingdings</vt:lpstr>
      <vt:lpstr>ערכת נושא Office</vt:lpstr>
      <vt:lpstr>לאכול פחות ולהתענג יותר</vt:lpstr>
      <vt:lpstr>מצגת של PowerPoint‏</vt:lpstr>
      <vt:lpstr>מצגת של PowerPoint‏</vt:lpstr>
      <vt:lpstr>תיקון חטא אדם הראשון</vt:lpstr>
      <vt:lpstr>מפרי עץ הגן – נאכל!!!</vt:lpstr>
      <vt:lpstr> כל הגוף בחוויה של אכילה ואהבה </vt:lpstr>
      <vt:lpstr>להתחיל להנות מהחיים </vt:lpstr>
      <vt:lpstr>רדיפת התענוג – אסור או מצווה?</vt:lpstr>
      <vt:lpstr>מיינדפולס באכילה</vt:lpstr>
      <vt:lpstr>מיינדפולנס ואכילה </vt:lpstr>
      <vt:lpstr>מצגת של PowerPoint‏</vt:lpstr>
      <vt:lpstr>קופת החסיכון</vt:lpstr>
      <vt:lpstr>מצגת של PowerPoint‏</vt:lpstr>
      <vt:lpstr>תִּרְגּוּל פוֹרְמָלִי שֶׁל אֲכִילָה מוּדַעַת </vt:lpstr>
      <vt:lpstr>אכילה עם תשוקה לעונג החיים</vt:lpstr>
      <vt:lpstr>אכילה עם תשוקה לאהבה אין סופית</vt:lpstr>
      <vt:lpstr>פן  תאכל ושבעת</vt:lpstr>
      <vt:lpstr>עיקר השגת התענוג – תלויה בברכה</vt:lpstr>
      <vt:lpstr>להתענג עם כל העצמה</vt:lpstr>
      <vt:lpstr>להתענג מגשמיות – בעבר ובהווה</vt:lpstr>
      <vt:lpstr>סט צבעוני</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להתענג מגשמיות – חיובי או שלילי</dc:title>
  <dc:creator>יהודה טאוב</dc:creator>
  <cp:lastModifiedBy>יהודה טאוב</cp:lastModifiedBy>
  <cp:revision>5</cp:revision>
  <dcterms:created xsi:type="dcterms:W3CDTF">2024-01-21T07:59:46Z</dcterms:created>
  <dcterms:modified xsi:type="dcterms:W3CDTF">2024-01-24T10:13:55Z</dcterms:modified>
</cp:coreProperties>
</file>