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B51A0E-DBF3-427E-933C-4033EFAB9B86}" v="3" dt="2025-01-14T14:46:27.2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3" d="100"/>
          <a:sy n="83" d="100"/>
        </p:scale>
        <p:origin x="65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72B51A0E-DBF3-427E-933C-4033EFAB9B86}"/>
    <pc:docChg chg="custSel addSld modSld">
      <pc:chgData name="יהודה טאוב" userId="80c2dbd02819b45c" providerId="LiveId" clId="{72B51A0E-DBF3-427E-933C-4033EFAB9B86}" dt="2025-01-14T17:31:51.264" v="56" actId="27636"/>
      <pc:docMkLst>
        <pc:docMk/>
      </pc:docMkLst>
      <pc:sldChg chg="modNotesTx">
        <pc:chgData name="יהודה טאוב" userId="80c2dbd02819b45c" providerId="LiveId" clId="{72B51A0E-DBF3-427E-933C-4033EFAB9B86}" dt="2025-01-14T14:45:44.289" v="45" actId="20577"/>
        <pc:sldMkLst>
          <pc:docMk/>
          <pc:sldMk cId="4043593183" sldId="260"/>
        </pc:sldMkLst>
      </pc:sldChg>
      <pc:sldChg chg="modSp new mod modNotesTx">
        <pc:chgData name="יהודה טאוב" userId="80c2dbd02819b45c" providerId="LiveId" clId="{72B51A0E-DBF3-427E-933C-4033EFAB9B86}" dt="2025-01-14T14:46:56.242" v="49"/>
        <pc:sldMkLst>
          <pc:docMk/>
          <pc:sldMk cId="1671340161" sldId="263"/>
        </pc:sldMkLst>
        <pc:spChg chg="mod">
          <ac:chgData name="יהודה טאוב" userId="80c2dbd02819b45c" providerId="LiveId" clId="{72B51A0E-DBF3-427E-933C-4033EFAB9B86}" dt="2025-01-14T14:44:24.523" v="15" actId="20577"/>
          <ac:spMkLst>
            <pc:docMk/>
            <pc:sldMk cId="1671340161" sldId="263"/>
            <ac:spMk id="2" creationId="{D8111A9D-1263-A1D7-749E-D0F2DD8882FA}"/>
          </ac:spMkLst>
        </pc:spChg>
        <pc:spChg chg="mod">
          <ac:chgData name="יהודה טאוב" userId="80c2dbd02819b45c" providerId="LiveId" clId="{72B51A0E-DBF3-427E-933C-4033EFAB9B86}" dt="2025-01-14T14:45:05.375" v="25" actId="113"/>
          <ac:spMkLst>
            <pc:docMk/>
            <pc:sldMk cId="1671340161" sldId="263"/>
            <ac:spMk id="3" creationId="{F1406508-0208-A772-80DC-1C5C58D93783}"/>
          </ac:spMkLst>
        </pc:spChg>
        <pc:picChg chg="mod">
          <ac:chgData name="יהודה טאוב" userId="80c2dbd02819b45c" providerId="LiveId" clId="{72B51A0E-DBF3-427E-933C-4033EFAB9B86}" dt="2025-01-14T14:46:36.575" v="48" actId="14100"/>
          <ac:picMkLst>
            <pc:docMk/>
            <pc:sldMk cId="1671340161" sldId="263"/>
            <ac:picMk id="5" creationId="{65026DCC-0E2D-EC55-B7D7-255BB7BF9928}"/>
          </ac:picMkLst>
        </pc:picChg>
      </pc:sldChg>
      <pc:sldChg chg="delSp modSp new mod">
        <pc:chgData name="יהודה טאוב" userId="80c2dbd02819b45c" providerId="LiveId" clId="{72B51A0E-DBF3-427E-933C-4033EFAB9B86}" dt="2025-01-14T17:31:51.264" v="56" actId="27636"/>
        <pc:sldMkLst>
          <pc:docMk/>
          <pc:sldMk cId="805014355" sldId="264"/>
        </pc:sldMkLst>
        <pc:spChg chg="del">
          <ac:chgData name="יהודה טאוב" userId="80c2dbd02819b45c" providerId="LiveId" clId="{72B51A0E-DBF3-427E-933C-4033EFAB9B86}" dt="2025-01-14T17:30:17.959" v="51" actId="478"/>
          <ac:spMkLst>
            <pc:docMk/>
            <pc:sldMk cId="805014355" sldId="264"/>
            <ac:spMk id="2" creationId="{172A13F1-E628-0167-D656-DA20F5315ADB}"/>
          </ac:spMkLst>
        </pc:spChg>
        <pc:spChg chg="mod">
          <ac:chgData name="יהודה טאוב" userId="80c2dbd02819b45c" providerId="LiveId" clId="{72B51A0E-DBF3-427E-933C-4033EFAB9B86}" dt="2025-01-14T17:31:51.264" v="56" actId="27636"/>
          <ac:spMkLst>
            <pc:docMk/>
            <pc:sldMk cId="805014355" sldId="264"/>
            <ac:spMk id="3" creationId="{E608C258-6244-952A-A21B-89951F210EF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D6CBAEA-7367-4074-B0D0-5BCEC32A7AB6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C34DF7A-69A8-4551-9F5F-21C84B7794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99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מציג ספר פתוח שממנו עפות ציפורים צבעוניות, מסמלות את הפיכת המחשבות למילים חיות ומשמעותיות.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4DF7A-69A8-4551-9F5F-21C84B7794EF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843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מציג ציפור שמשחררת פתק מקורה אל השמיים הפתוחים, מסמלת את שחרור המחשבות והפיכתן למציאות.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4DF7A-69A8-4551-9F5F-21C84B7794EF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9957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2BBBAC7-1F87-A7ED-C6DD-6F0E838E1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73B3434-78C8-D3E7-4FFB-114117958F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8DF6529-D1E9-D307-B478-3E3293AFC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F3825ED-4BEB-A4E0-0C0A-C74EDECBB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5A7F081-7584-EB12-8A1B-E7594F895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2882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EF82508-CC03-57C1-3C41-FE8B38C1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C9971C4-3284-F72C-8A45-763FDE330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6ACEB3A-F36E-B87C-F257-0C7E153F1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3B9A141-EFBC-9DAA-AC4C-6C09030A9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1A31895-A2C0-BB7F-83E9-9708E6309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6113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2D05375-805E-AC21-6C7E-46E23B6D0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6D3913C-1C06-ABA6-DEBD-EA006A649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59D02FD-06DC-CB37-4371-D061A3945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591C842-7103-0C62-A04B-EC0F778FD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444431C-0F00-670E-45A0-2ECE2CB47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7243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3A5CCF7-ACAF-2986-FF56-CFDFF6FEB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0B1E6BF-C748-6A33-2DF2-A48B8B42E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58A461F-D525-DE95-ACD6-E1E33BA509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E5DD05E-1F0E-877F-9652-7FB9D02BC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4275395-2495-69B1-1860-33C9294AB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05803F3-FE4F-7AC9-3DF8-FB69675B9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93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1390477-F4D9-58F5-75A4-28E4E7F6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3BA00F8-6080-7A23-314F-69A563FAE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9D60811-ADB2-2FAD-1DB5-6EA7AFD2B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AB0EC1E3-7730-3457-628B-917BA04E21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9B57CAE7-2058-0765-98BC-6439E03FC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F87F98ED-9A38-3315-4DC4-83D450635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46832097-45CE-91E1-B219-932558A56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234028CB-4118-144F-1AE5-213255E7C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9981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A2326F4-A2E5-8F58-08D7-972C2119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D20FA636-21E0-478E-5687-E2C5695D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24B197FE-4E74-5B11-FC63-A4373E98C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C615D0EA-5318-FF1D-1015-815446D7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6070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881607A2-FECF-182F-8B80-FCDF7F742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1853EBD9-14F9-F8A8-90D1-2AB58C394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C99D3BE-8600-8BEE-335B-0947C9AE2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2313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009D13-8675-DBE8-E958-1F3A4ED4A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10C7332-DA88-9C0E-E2CA-5191F3608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E1C6134-B58F-6A87-4722-1C5391D57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C9F07A7-E8EA-E996-4981-C7FBF7555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37B4503-A83F-CFBF-7C43-0DCBA590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FE90013-12CC-CB67-5458-333B60E82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8220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FF0119-F8FB-76A6-0C35-8E837D4CB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1B3803F-8D12-E1ED-7FE0-FF12A57A63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094C20D-6EF7-D207-C135-0A0DFCCEF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324E0B2-B1BE-4E45-1A00-7A982A8E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93945D4-FEEB-29ED-FBFE-254E6CD3F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43044BF-F6DA-481F-DF04-22788E719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4999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B0DAC53-0F5F-AFC0-0452-7ED11290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0536C38B-CD50-0BB1-F408-EFE0D55E4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D8AA2FF-DE9F-4590-613C-578710457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DDBB841-8560-9199-276A-7FDC4BA31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D1611BD-D589-9BBF-7D90-F4A9C32BE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7504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F1035D4A-B25C-3446-2EF5-C8E2F3CA30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B8531D1-5144-B668-4013-7D466EBE6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3E39397-ADFD-E072-6E5F-135A4111B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5F0C88F-FD62-423B-9B8C-38DD55EBC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0DC1DDC-9840-647E-5670-CCE8B8756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5539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כותר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00E5F68-DA9B-5581-DDB4-67D221D2D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3564" y="365125"/>
            <a:ext cx="6216072" cy="1325563"/>
          </a:xfrm>
        </p:spPr>
        <p:txBody>
          <a:bodyPr/>
          <a:lstStyle/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79F14B4-61D6-13FD-E29F-C333FCD0E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2035" y="1825625"/>
            <a:ext cx="6206837" cy="4351338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8176E63-BC44-8374-8214-53FDFDBD6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429FE3B-A810-2A87-5464-0B6AA9E91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70030B4-18E7-9683-EDB3-722D1A353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1654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8FC81AE7-C61A-0F0D-D00E-FCA9CA723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472" y="365125"/>
            <a:ext cx="5985163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480BC97-47C7-F659-7F01-95BF8ECBA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0" y="1825625"/>
            <a:ext cx="5717308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ACC5824-119C-EFE5-4C19-B2AA9E7563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AF73D7-C7EB-4A4D-8DF9-790149A51714}" type="datetimeFigureOut">
              <a:rPr lang="he-IL" smtClean="0"/>
              <a:t>י"ד/טבת/תשפ"ה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E8A7F6B-29FB-3987-CE25-F283926573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E40A63-CE4F-0F5F-7784-3BDBCE6BE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99797-31CB-4AA0-B0F1-3B67E3BC54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679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FDE52203-9F67-1538-DD78-7E05A22C8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en-US" sz="5600"/>
              <a:t>כוחן של מילים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D9C1CA5-DCCC-6FA3-DBD8-D91335EAB6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-3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CE8D168-1C2B-5D9E-D204-1C221A84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7715" y="2990818"/>
            <a:ext cx="4195673" cy="2913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להוציא את האהבה מהלב אל הפה</a:t>
            </a: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57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2256E18-8BDB-C3DA-404C-594C0644A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למה חשוב להגיד בקול?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08891DC-01F7-B5C7-A104-9ECCE06DD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• אנשים לא יכולים לקרוא מחשבות</a:t>
            </a:r>
          </a:p>
          <a:p>
            <a:r>
              <a:rPr lang="he-IL" dirty="0">
                <a:latin typeface="David" panose="020E0502060401010101" pitchFamily="34" charset="-79"/>
              </a:rPr>
              <a:t>• גם כשזה "ברור" - צריך להגיד</a:t>
            </a:r>
          </a:p>
          <a:p>
            <a:r>
              <a:rPr lang="he-IL" dirty="0">
                <a:latin typeface="David" panose="020E0502060401010101" pitchFamily="34" charset="-79"/>
              </a:rPr>
              <a:t>• מילים טובות בונות ביטחון</a:t>
            </a:r>
          </a:p>
          <a:p>
            <a:r>
              <a:rPr lang="he-IL" dirty="0">
                <a:latin typeface="David" panose="020E0502060401010101" pitchFamily="34" charset="-79"/>
              </a:rPr>
              <a:t>• שתיקה יכולה להתפרש לא נכון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30D0088-C62C-8671-605C-A3183A2A8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316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1A9355-AFE3-69E8-39C6-CDC64857F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מילים שמשנות יום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615B691-77B6-4BC9-570B-4413AFDC8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4764" y="1825625"/>
            <a:ext cx="5514108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בבוקר: "בוקר טוב, טוב לראות אותך"</a:t>
            </a:r>
          </a:p>
          <a:p>
            <a:r>
              <a:rPr lang="he-IL" dirty="0">
                <a:latin typeface="David" panose="020E0502060401010101" pitchFamily="34" charset="-79"/>
              </a:rPr>
              <a:t>אחרי בית ספר: "התגעגעתי אליך היום"</a:t>
            </a:r>
          </a:p>
          <a:p>
            <a:r>
              <a:rPr lang="he-IL" dirty="0">
                <a:latin typeface="David" panose="020E0502060401010101" pitchFamily="34" charset="-79"/>
              </a:rPr>
              <a:t>בארוחת ערב: "איזה כיף לשבת יחד"</a:t>
            </a:r>
          </a:p>
          <a:p>
            <a:r>
              <a:rPr lang="he-IL" dirty="0">
                <a:latin typeface="David" panose="020E0502060401010101" pitchFamily="34" charset="-79"/>
              </a:rPr>
              <a:t>לפני השינה: "אני אוהב אותך, לילה טוב"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DDE8D8A-06E4-A183-8798-B05D76F3F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3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906FF4D-4450-4CC4-95A9-EC7A738C8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ההשפעה על הילדים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9E4A121-75BB-6F24-A706-1BCA3B841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0" y="1825625"/>
            <a:ext cx="5454072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• לומדים לבטא רגשות מהדוגמה שלנו</a:t>
            </a:r>
          </a:p>
          <a:p>
            <a:r>
              <a:rPr lang="he-IL" dirty="0">
                <a:latin typeface="David" panose="020E0502060401010101" pitchFamily="34" charset="-79"/>
              </a:rPr>
              <a:t>• בונים ביטחון עצמי ממילים טובות</a:t>
            </a:r>
          </a:p>
          <a:p>
            <a:r>
              <a:rPr lang="he-IL" dirty="0">
                <a:latin typeface="David" panose="020E0502060401010101" pitchFamily="34" charset="-79"/>
              </a:rPr>
              <a:t>• יוצרים זיכרונות מאושרים</a:t>
            </a:r>
          </a:p>
          <a:p>
            <a:r>
              <a:rPr lang="he-IL" dirty="0">
                <a:latin typeface="David" panose="020E0502060401010101" pitchFamily="34" charset="-79"/>
              </a:rPr>
              <a:t>• מפתחים יכולת תקשורת רגשית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D8195B8-7E86-E206-BFDC-5161DC3B2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46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3C0FF14-A7D3-BB16-C5FA-773EC75DF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להפוך מחשבות למילים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CE670ED-7B04-75BA-AA5E-E84BCF309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4145" y="1825625"/>
            <a:ext cx="5264727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במקום לחשוב: "הוא טוב בזה"</a:t>
            </a:r>
          </a:p>
          <a:p>
            <a:r>
              <a:rPr lang="he-IL" dirty="0">
                <a:latin typeface="David" panose="020E0502060401010101" pitchFamily="34" charset="-79"/>
              </a:rPr>
              <a:t>להגיד: "ראיתי איך עזרת, זה היה יפה מצדך"</a:t>
            </a:r>
          </a:p>
          <a:p>
            <a:endParaRPr lang="he-IL" dirty="0">
              <a:latin typeface="David" panose="020E0502060401010101" pitchFamily="34" charset="-79"/>
            </a:endParaRPr>
          </a:p>
          <a:p>
            <a:r>
              <a:rPr lang="he-IL" dirty="0">
                <a:latin typeface="David" panose="020E0502060401010101" pitchFamily="34" charset="-79"/>
              </a:rPr>
              <a:t>במקום לחשוב: "היא מוכשרת"</a:t>
            </a:r>
          </a:p>
          <a:p>
            <a:r>
              <a:rPr lang="he-IL" dirty="0">
                <a:latin typeface="David" panose="020E0502060401010101" pitchFamily="34" charset="-79"/>
              </a:rPr>
              <a:t>להגיד: "הציור שלך מקסים, אהבתי את הצבעים"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22DBF75-437C-5E63-EC28-D4D48FEBA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93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8111A9D-1263-A1D7-749E-D0F2DD88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מצוות ביכורים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1406508-0208-A772-80DC-1C5C58D93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2035" y="1825624"/>
            <a:ext cx="6206837" cy="5032375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he-IL" dirty="0"/>
              <a:t>ספר החינוך פרשת כי תבוא מצוה תרו</a:t>
            </a:r>
          </a:p>
          <a:p>
            <a:pPr algn="just"/>
            <a:r>
              <a:rPr lang="he-IL" dirty="0"/>
              <a:t>משרשי </a:t>
            </a:r>
            <a:r>
              <a:rPr lang="he-IL" dirty="0" err="1"/>
              <a:t>המצוה</a:t>
            </a:r>
            <a:r>
              <a:rPr lang="he-IL" dirty="0"/>
              <a:t>, </a:t>
            </a:r>
            <a:r>
              <a:rPr lang="he-IL" b="1" dirty="0"/>
              <a:t>לפי שהאדם מעורר מחשבותיו ומצייר בלבבו האמת </a:t>
            </a:r>
            <a:r>
              <a:rPr lang="he-IL" b="1" dirty="0" err="1"/>
              <a:t>בכח</a:t>
            </a:r>
            <a:r>
              <a:rPr lang="he-IL" b="1" dirty="0"/>
              <a:t> דברי פיו</a:t>
            </a:r>
            <a:r>
              <a:rPr lang="he-IL" dirty="0"/>
              <a:t>, על כן בהיטיב אליו השם ברוך הוא ובברכו אותו ואת אדמתו לעשות פירות, וזכה להביאם לבית </a:t>
            </a:r>
            <a:r>
              <a:rPr lang="he-IL" dirty="0" err="1"/>
              <a:t>אלהינו</a:t>
            </a:r>
            <a:r>
              <a:rPr lang="he-IL" dirty="0"/>
              <a:t>, </a:t>
            </a:r>
          </a:p>
          <a:p>
            <a:pPr algn="just"/>
            <a:r>
              <a:rPr lang="he-IL" b="1" dirty="0"/>
              <a:t>ראוי לו לעורר לבבו בדברי </a:t>
            </a:r>
            <a:r>
              <a:rPr lang="he-IL" b="1" dirty="0" err="1"/>
              <a:t>פיהו</a:t>
            </a:r>
            <a:r>
              <a:rPr lang="he-IL" b="1" dirty="0"/>
              <a:t> ולחשוב כי </a:t>
            </a:r>
            <a:r>
              <a:rPr lang="he-IL" b="1" dirty="0" err="1"/>
              <a:t>הכל</a:t>
            </a:r>
            <a:r>
              <a:rPr lang="he-IL" b="1" dirty="0"/>
              <a:t> הגיע אליו מאת אדון העולם, </a:t>
            </a:r>
            <a:r>
              <a:rPr lang="he-IL" dirty="0"/>
              <a:t>ויספר חסדיו יתברך עלינו ועל כל עם ישראל דרך כלל, </a:t>
            </a:r>
          </a:p>
          <a:p>
            <a:pPr algn="just"/>
            <a:r>
              <a:rPr lang="he-IL" dirty="0"/>
              <a:t>ועל כן מתחיל </a:t>
            </a:r>
            <a:r>
              <a:rPr lang="he-IL" dirty="0" err="1"/>
              <a:t>בענין</a:t>
            </a:r>
            <a:r>
              <a:rPr lang="he-IL" dirty="0"/>
              <a:t> יעקב אבינו שחלצו האל מיד לבן וענין עבודת המצריים בנו והצילנו הוא ברוך הוא מידם, ואחר השבח מבקש מלפניו להתמיד הברכה עליו, </a:t>
            </a:r>
          </a:p>
          <a:p>
            <a:pPr algn="just"/>
            <a:r>
              <a:rPr lang="he-IL" dirty="0"/>
              <a:t>ומתוך התעוררות נפשו בשבח השם ובטובו זוכה ומתברכת ארצו, ועל כן </a:t>
            </a:r>
            <a:r>
              <a:rPr lang="he-IL" dirty="0" err="1"/>
              <a:t>ציונו</a:t>
            </a:r>
            <a:r>
              <a:rPr lang="he-IL" dirty="0"/>
              <a:t> ברוך הוא על זה כי חפץ חסד הוא. 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5026DCC-0E2D-EC55-B7D7-255BB7BF9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5800436" cy="580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40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6F0C199-CC8B-B56F-F1BC-D4A79431C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>
                <a:latin typeface="David" panose="020E0502060401010101" pitchFamily="34" charset="-79"/>
              </a:rPr>
              <a:t>הרגלים לאימוץ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9AC0DD8-1393-D588-ACFA-452958919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8960" y="1825625"/>
            <a:ext cx="5189912" cy="4351338"/>
          </a:xfrm>
        </p:spPr>
        <p:txBody>
          <a:bodyPr>
            <a:normAutofit/>
          </a:bodyPr>
          <a:lstStyle/>
          <a:p>
            <a:r>
              <a:rPr lang="he-IL" dirty="0">
                <a:latin typeface="David" panose="020E0502060401010101" pitchFamily="34" charset="-79"/>
              </a:rPr>
              <a:t>• לפחות מחמאה אחת ביום לכל בן משפחה</a:t>
            </a:r>
          </a:p>
          <a:p>
            <a:r>
              <a:rPr lang="he-IL" dirty="0">
                <a:latin typeface="David" panose="020E0502060401010101" pitchFamily="34" charset="-79"/>
              </a:rPr>
              <a:t>• שיתוף ברגשות חיוביים כשהם עולים</a:t>
            </a:r>
          </a:p>
          <a:p>
            <a:r>
              <a:rPr lang="he-IL" dirty="0">
                <a:latin typeface="David" panose="020E0502060401010101" pitchFamily="34" charset="-79"/>
              </a:rPr>
              <a:t>• הבעת תודה על דברים שבשגרה</a:t>
            </a:r>
          </a:p>
          <a:p>
            <a:r>
              <a:rPr lang="he-IL" dirty="0">
                <a:latin typeface="David" panose="020E0502060401010101" pitchFamily="34" charset="-79"/>
              </a:rPr>
              <a:t>• חיבוק מלווה במילים טובות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EF4206C-159F-A0DE-3A65-70C7B4DD6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86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A1CC58C-C266-D721-596F-3734E5F10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891" y="365125"/>
            <a:ext cx="5421745" cy="1325563"/>
          </a:xfrm>
        </p:spPr>
        <p:txBody>
          <a:bodyPr>
            <a:normAutofit/>
          </a:bodyPr>
          <a:lstStyle/>
          <a:p>
            <a:pPr algn="ctr"/>
            <a:r>
              <a:rPr lang="he-IL" dirty="0">
                <a:latin typeface="David" panose="020E0502060401010101" pitchFamily="34" charset="-79"/>
              </a:rPr>
              <a:t>המילים של היום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6AC9FBB-1D43-C1A7-CD37-E170E1F6D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77891" y="1825625"/>
            <a:ext cx="5430981" cy="4351338"/>
          </a:xfrm>
        </p:spPr>
        <p:txBody>
          <a:bodyPr>
            <a:normAutofit/>
          </a:bodyPr>
          <a:lstStyle/>
          <a:p>
            <a:pPr algn="ctr"/>
            <a:r>
              <a:rPr lang="he-IL" sz="3200" dirty="0">
                <a:latin typeface="David" panose="020E0502060401010101" pitchFamily="34" charset="-79"/>
              </a:rPr>
              <a:t>הן הזיכרונות של מחר</a:t>
            </a:r>
          </a:p>
          <a:p>
            <a:pPr algn="ctr"/>
            <a:endParaRPr lang="he-IL" sz="3200" dirty="0">
              <a:latin typeface="David" panose="020E0502060401010101" pitchFamily="34" charset="-79"/>
            </a:endParaRP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אל תשמרו את האהבה בלב -</a:t>
            </a:r>
          </a:p>
          <a:p>
            <a:pPr algn="ctr"/>
            <a:r>
              <a:rPr lang="he-IL" sz="3200" dirty="0">
                <a:latin typeface="David" panose="020E0502060401010101" pitchFamily="34" charset="-79"/>
              </a:rPr>
              <a:t>תנו לה קול!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F47E636-E4EB-34F8-4EC7-87F39E60D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67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608C258-6244-952A-A21B-89951F210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7419" y="147782"/>
            <a:ext cx="7481454" cy="6548582"/>
          </a:xfrm>
        </p:spPr>
        <p:txBody>
          <a:bodyPr>
            <a:normAutofit fontScale="62500" lnSpcReduction="20000"/>
          </a:bodyPr>
          <a:lstStyle/>
          <a:p>
            <a:r>
              <a:rPr lang="he-IL" b="1" dirty="0"/>
              <a:t>דְּבָרִים שֶׁבַּלֵּב - שִׁיר הַמִּלִּים הַטּוֹבוֹת</a:t>
            </a:r>
          </a:p>
          <a:p>
            <a:r>
              <a:rPr lang="he-IL" b="1" dirty="0"/>
              <a:t>שער ראשון: הַלֵּב הַדּוֹמֵם</a:t>
            </a:r>
          </a:p>
          <a:p>
            <a:pPr algn="r" rtl="1"/>
            <a:r>
              <a:rPr lang="he-IL" dirty="0">
                <a:effectLst/>
              </a:rPr>
              <a:t>מַה יּוֹעִיל לֵב מָלֵא אַהֲבָה אִם יִשְׁתּוֹק בְּשָׁעַת הַקְשָׁבָה? כְּאוֹצָר טָמוּן בַּחוֹל הַיָּם לֹא יָאִיר עַד יֵצֵא לָעוֹלָם</a:t>
            </a:r>
          </a:p>
          <a:p>
            <a:r>
              <a:rPr lang="he-IL" b="1" dirty="0"/>
              <a:t>שער שני: קוֹל הָאַהֲבָה</a:t>
            </a:r>
          </a:p>
          <a:p>
            <a:pPr algn="r" rtl="1"/>
            <a:r>
              <a:rPr lang="he-IL" dirty="0">
                <a:effectLst/>
              </a:rPr>
              <a:t>הַבֵּט בְּעֵינֵי יַלְדְּךָ הַיָּקָר אַל תִּשְׁמוֹר בַּלֵּב, הַבֵּט וֶאֱמוֹר: "אַהֲבָתִי לְךָ כְּאוֹר הַשֶּׁמֶשׁ מְחַמֶּמֶת, מְאִירָה, נוֹתֶנֶת נֶפֶשׁ"</a:t>
            </a:r>
          </a:p>
          <a:p>
            <a:r>
              <a:rPr lang="he-IL" b="1" dirty="0"/>
              <a:t>שער שלישי: בַּיִת מָלֵא מִלִּים</a:t>
            </a:r>
          </a:p>
          <a:p>
            <a:pPr algn="r" rtl="1"/>
            <a:r>
              <a:rPr lang="he-IL" dirty="0">
                <a:effectLst/>
              </a:rPr>
              <a:t>בְּכָל בֹּקֶר חָדָשׁ, בְּרָכָה חֲדָשָׁה בְּכָל עֶרֶב שָׁקֵט, מִלַּת הוֹקָרָה כִּי הַבַּיִת נִבְנֶה מִמִּלִּים טוֹבוֹת כְּמוֹ קִירוֹת חֲזָקִים מֵאֲבָנִים טוֹבוֹת</a:t>
            </a:r>
          </a:p>
          <a:p>
            <a:r>
              <a:rPr lang="he-IL" b="1" dirty="0"/>
              <a:t>שער רביעי: הַזְּרִיעָה</a:t>
            </a:r>
          </a:p>
          <a:p>
            <a:pPr algn="r" rtl="1"/>
            <a:r>
              <a:rPr lang="he-IL" dirty="0">
                <a:effectLst/>
              </a:rPr>
              <a:t>זְרַע מִלִּים טוֹבוֹת בְּגַן הַחַיִּים כְּזוֹרֵעַ פְּרָחִים בְּעֵת הָאָבִיב וּרְאֵה אֵיךְ יִצְמְחוּ לְאַט </a:t>
            </a:r>
            <a:r>
              <a:rPr lang="he-IL" dirty="0" err="1">
                <a:effectLst/>
              </a:rPr>
              <a:t>לְאַט</a:t>
            </a:r>
            <a:r>
              <a:rPr lang="he-IL" dirty="0">
                <a:effectLst/>
              </a:rPr>
              <a:t> </a:t>
            </a:r>
            <a:r>
              <a:rPr lang="he-IL" dirty="0" err="1">
                <a:effectLst/>
              </a:rPr>
              <a:t>נִצָּנִים</a:t>
            </a:r>
            <a:r>
              <a:rPr lang="he-IL" dirty="0">
                <a:effectLst/>
              </a:rPr>
              <a:t> שֶׁל אַהֲבָה, פְּרָחִים שֶׁל אֱמֶת</a:t>
            </a:r>
          </a:p>
          <a:p>
            <a:r>
              <a:rPr lang="he-IL" b="1" dirty="0"/>
              <a:t>שער חמישי: הַמּוֹרֶשֶׁת</a:t>
            </a:r>
          </a:p>
          <a:p>
            <a:pPr algn="r" rtl="1"/>
            <a:r>
              <a:rPr lang="he-IL" dirty="0">
                <a:effectLst/>
              </a:rPr>
              <a:t>כִּי לֹא דַּי בְּמַחְשָׁבוֹת טוֹבוֹת לְבַד כְּמוֹ שֶׁלָּמַדְנוּ מִדִּין הַתַּלְמוּד "דְּבָרִים שֶׁבַּלֵּב אֵינָם דְּבָרִים" עַד שֶׁיֵּצְאוּ לָאוֹר כְּאוֹר הַכּוֹכָבִים</a:t>
            </a:r>
          </a:p>
          <a:p>
            <a:r>
              <a:rPr lang="he-IL" b="1" dirty="0"/>
              <a:t>שער שישי: הַבְּרָכָה</a:t>
            </a:r>
          </a:p>
          <a:p>
            <a:pPr algn="r" rtl="1"/>
            <a:r>
              <a:rPr lang="he-IL" dirty="0">
                <a:effectLst/>
              </a:rPr>
              <a:t>בָּרוּךְ הַמְחַדֵּשׁ בְּטוּבוֹ בְּכָל יוֹם מִלִּים חֲדָשׁוֹת לְהָאִיר אֶת הַמָּקוֹם לְחַזֵּק, לְעוֹדֵד, לְהַבִּיעַ אַהֲבָה וּלְהַפְרִיחַ פְּרָחִים בְּגַן הַמִּשְׁפָּחָה</a:t>
            </a:r>
          </a:p>
          <a:p>
            <a:r>
              <a:rPr lang="he-IL" b="1" dirty="0"/>
              <a:t>חתימה: תְּפִלַּת הַמִּלִּים</a:t>
            </a:r>
          </a:p>
          <a:p>
            <a:pPr algn="r" rtl="1"/>
            <a:r>
              <a:rPr lang="he-IL" dirty="0">
                <a:effectLst/>
              </a:rPr>
              <a:t>יְהִי רָצוֹן שֶׁנִּזְכֶּה תָּמִיד לוֹמַר אֶת הַמִּלִּים הַטּוֹבוֹת בְּעֵת וּבְעוֹנָה לְהוֹצִיא מִן הַלֵּב אֶל הַשָּׂפָה כָּל אַהֲבָה, כָּל שֶׁבַח, כָּל בְּרָכָה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0501435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530</Words>
  <Application>Microsoft Office PowerPoint</Application>
  <PresentationFormat>מסך רחב</PresentationFormat>
  <Paragraphs>58</Paragraphs>
  <Slides>9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David</vt:lpstr>
      <vt:lpstr>ערכת נושא Office</vt:lpstr>
      <vt:lpstr>כוחן של מילים</vt:lpstr>
      <vt:lpstr>למה חשוב להגיד בקול?</vt:lpstr>
      <vt:lpstr>מילים שמשנות יום</vt:lpstr>
      <vt:lpstr>ההשפעה על הילדים</vt:lpstr>
      <vt:lpstr>להפוך מחשבות למילים</vt:lpstr>
      <vt:lpstr>מצוות ביכורים</vt:lpstr>
      <vt:lpstr>הרגלים לאימוץ</vt:lpstr>
      <vt:lpstr>המילים של היום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1</cp:revision>
  <dcterms:created xsi:type="dcterms:W3CDTF">2025-01-14T10:15:42Z</dcterms:created>
  <dcterms:modified xsi:type="dcterms:W3CDTF">2025-01-14T17:31:59Z</dcterms:modified>
</cp:coreProperties>
</file>