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6.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60" r:id="rId2"/>
    <p:sldMasterId id="2147483711" r:id="rId3"/>
    <p:sldMasterId id="2147483745" r:id="rId4"/>
    <p:sldMasterId id="2147483762" r:id="rId5"/>
    <p:sldMasterId id="2147483780" r:id="rId6"/>
    <p:sldMasterId id="2147483792" r:id="rId7"/>
  </p:sldMasterIdLst>
  <p:notesMasterIdLst>
    <p:notesMasterId r:id="rId45"/>
  </p:notesMasterIdLst>
  <p:sldIdLst>
    <p:sldId id="256" r:id="rId8"/>
    <p:sldId id="728" r:id="rId9"/>
    <p:sldId id="730" r:id="rId10"/>
    <p:sldId id="729" r:id="rId11"/>
    <p:sldId id="670" r:id="rId12"/>
    <p:sldId id="727" r:id="rId13"/>
    <p:sldId id="725" r:id="rId14"/>
    <p:sldId id="726" r:id="rId15"/>
    <p:sldId id="705" r:id="rId16"/>
    <p:sldId id="671" r:id="rId17"/>
    <p:sldId id="706" r:id="rId18"/>
    <p:sldId id="673" r:id="rId19"/>
    <p:sldId id="672" r:id="rId20"/>
    <p:sldId id="709" r:id="rId21"/>
    <p:sldId id="707" r:id="rId22"/>
    <p:sldId id="710" r:id="rId23"/>
    <p:sldId id="736" r:id="rId24"/>
    <p:sldId id="712" r:id="rId25"/>
    <p:sldId id="711" r:id="rId26"/>
    <p:sldId id="713" r:id="rId27"/>
    <p:sldId id="714" r:id="rId28"/>
    <p:sldId id="716" r:id="rId29"/>
    <p:sldId id="717" r:id="rId30"/>
    <p:sldId id="718" r:id="rId31"/>
    <p:sldId id="719" r:id="rId32"/>
    <p:sldId id="720" r:id="rId33"/>
    <p:sldId id="731" r:id="rId34"/>
    <p:sldId id="737" r:id="rId35"/>
    <p:sldId id="722" r:id="rId36"/>
    <p:sldId id="732" r:id="rId37"/>
    <p:sldId id="733" r:id="rId38"/>
    <p:sldId id="263" r:id="rId39"/>
    <p:sldId id="734" r:id="rId40"/>
    <p:sldId id="735" r:id="rId41"/>
    <p:sldId id="721" r:id="rId42"/>
    <p:sldId id="724" r:id="rId43"/>
    <p:sldId id="723" r:id="rId44"/>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Lst>
        </p14:section>
        <p14:section name="חשיבות הלימוד" id="{43C72F7B-7FBD-4B42-A0C9-7497F5130ACC}">
          <p14:sldIdLst>
            <p14:sldId id="728"/>
            <p14:sldId id="730"/>
            <p14:sldId id="729"/>
          </p14:sldIdLst>
        </p14:section>
        <p14:section name="תפקיד המשיח ומקורו" id="{9923D0FC-5213-4FC6-B90E-E55AF0B0C42F}">
          <p14:sldIdLst>
            <p14:sldId id="670"/>
            <p14:sldId id="727"/>
            <p14:sldId id="725"/>
            <p14:sldId id="726"/>
          </p14:sldIdLst>
        </p14:section>
        <p14:section name="יציאה באקדח בשבת" id="{995EF0DB-0282-49A9-9F8A-E19E279AE385}">
          <p14:sldIdLst>
            <p14:sldId id="705"/>
            <p14:sldId id="671"/>
            <p14:sldId id="706"/>
            <p14:sldId id="673"/>
            <p14:sldId id="672"/>
            <p14:sldId id="709"/>
            <p14:sldId id="707"/>
          </p14:sldIdLst>
        </p14:section>
        <p14:section name="דעת שמואל בימות המשיח" id="{874487D4-8E40-4A83-A06C-981A9D92BD3B}">
          <p14:sldIdLst>
            <p14:sldId id="710"/>
            <p14:sldId id="736"/>
            <p14:sldId id="712"/>
            <p14:sldId id="711"/>
          </p14:sldIdLst>
        </p14:section>
        <p14:section name="גר זאב עם כבש" id="{14D44F5C-14E5-4666-B608-818139A07CF2}">
          <p14:sldIdLst>
            <p14:sldId id="713"/>
            <p14:sldId id="714"/>
            <p14:sldId id="716"/>
            <p14:sldId id="717"/>
          </p14:sldIdLst>
        </p14:section>
        <p14:section name="הסתירה ברמב&quot;ם" id="{B850559C-6DB3-4653-9B8D-DB23158417EF}">
          <p14:sldIdLst>
            <p14:sldId id="718"/>
            <p14:sldId id="719"/>
            <p14:sldId id="720"/>
          </p14:sldIdLst>
        </p14:section>
        <p14:section name="ב חלקים בימות המשיח" id="{EB5162CA-6DB0-4004-9FB5-079A86A76948}">
          <p14:sldIdLst>
            <p14:sldId id="731"/>
            <p14:sldId id="737"/>
            <p14:sldId id="722"/>
            <p14:sldId id="732"/>
            <p14:sldId id="733"/>
            <p14:sldId id="263"/>
            <p14:sldId id="734"/>
            <p14:sldId id="735"/>
            <p14:sldId id="721"/>
            <p14:sldId id="724"/>
            <p14:sldId id="72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5726" autoAdjust="0"/>
  </p:normalViewPr>
  <p:slideViewPr>
    <p:cSldViewPr snapToGrid="0">
      <p:cViewPr varScale="1">
        <p:scale>
          <a:sx n="92" d="100"/>
          <a:sy n="92" d="100"/>
        </p:scale>
        <p:origin x="288"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E0D03392-17FC-4732-B5B5-2D8A34C2BBC2}"/>
    <pc:docChg chg="custSel delSld modSld modSection">
      <pc:chgData name="יהודה טאוב" userId="80c2dbd02819b45c" providerId="LiveId" clId="{E0D03392-17FC-4732-B5B5-2D8A34C2BBC2}" dt="2024-07-25T00:27:03.589" v="1" actId="47"/>
      <pc:docMkLst>
        <pc:docMk/>
      </pc:docMkLst>
      <pc:sldChg chg="delSp del mod delAnim">
        <pc:chgData name="יהודה טאוב" userId="80c2dbd02819b45c" providerId="LiveId" clId="{E0D03392-17FC-4732-B5B5-2D8A34C2BBC2}" dt="2024-07-25T00:27:03.589" v="1" actId="47"/>
        <pc:sldMkLst>
          <pc:docMk/>
          <pc:sldMk cId="2519100292" sldId="738"/>
        </pc:sldMkLst>
        <pc:picChg chg="del">
          <ac:chgData name="יהודה טאוב" userId="80c2dbd02819b45c" providerId="LiveId" clId="{E0D03392-17FC-4732-B5B5-2D8A34C2BBC2}" dt="2024-07-25T00:27:00.510" v="0" actId="478"/>
          <ac:picMkLst>
            <pc:docMk/>
            <pc:sldMk cId="2519100292" sldId="738"/>
            <ac:picMk id="4" creationId="{6C490FDC-4F72-2CA3-A9A8-96382A737D98}"/>
          </ac:picMkLst>
        </pc:picChg>
      </pc:sldChg>
    </pc:docChg>
  </pc:docChgLst>
  <pc:docChgLst>
    <pc:chgData name="יהודה טאוב" userId="80c2dbd02819b45c" providerId="LiveId" clId="{A76A85BB-14F0-420C-8E84-09479AA80832}"/>
    <pc:docChg chg="delSld addSection delSection modSection">
      <pc:chgData name="יהודה טאוב" userId="80c2dbd02819b45c" providerId="LiveId" clId="{A76A85BB-14F0-420C-8E84-09479AA80832}" dt="2024-09-01T23:40:27.233" v="2" actId="18676"/>
      <pc:docMkLst>
        <pc:docMk/>
      </pc:docMkLst>
      <pc:sldChg chg="del">
        <pc:chgData name="יהודה טאוב" userId="80c2dbd02819b45c" providerId="LiveId" clId="{A76A85BB-14F0-420C-8E84-09479AA80832}" dt="2024-09-01T23:40:27.233" v="2" actId="18676"/>
        <pc:sldMkLst>
          <pc:docMk/>
          <pc:sldMk cId="3518836960" sldId="674"/>
        </pc:sldMkLst>
      </pc:sldChg>
      <pc:sldChg chg="del">
        <pc:chgData name="יהודה טאוב" userId="80c2dbd02819b45c" providerId="LiveId" clId="{A76A85BB-14F0-420C-8E84-09479AA80832}" dt="2024-09-01T23:40:27.233" v="2" actId="18676"/>
        <pc:sldMkLst>
          <pc:docMk/>
          <pc:sldMk cId="2790350363" sldId="675"/>
        </pc:sldMkLst>
      </pc:sldChg>
      <pc:sldChg chg="del">
        <pc:chgData name="יהודה טאוב" userId="80c2dbd02819b45c" providerId="LiveId" clId="{A76A85BB-14F0-420C-8E84-09479AA80832}" dt="2024-09-01T23:40:27.233" v="2" actId="18676"/>
        <pc:sldMkLst>
          <pc:docMk/>
          <pc:sldMk cId="1675713158" sldId="676"/>
        </pc:sldMkLst>
      </pc:sldChg>
      <pc:sldChg chg="del">
        <pc:chgData name="יהודה טאוב" userId="80c2dbd02819b45c" providerId="LiveId" clId="{A76A85BB-14F0-420C-8E84-09479AA80832}" dt="2024-09-01T23:40:27.233" v="2" actId="18676"/>
        <pc:sldMkLst>
          <pc:docMk/>
          <pc:sldMk cId="1821326160" sldId="677"/>
        </pc:sldMkLst>
      </pc:sldChg>
      <pc:sldChg chg="del">
        <pc:chgData name="יהודה טאוב" userId="80c2dbd02819b45c" providerId="LiveId" clId="{A76A85BB-14F0-420C-8E84-09479AA80832}" dt="2024-09-01T23:40:27.233" v="2" actId="18676"/>
        <pc:sldMkLst>
          <pc:docMk/>
          <pc:sldMk cId="211713561" sldId="678"/>
        </pc:sldMkLst>
      </pc:sldChg>
      <pc:sldChg chg="del">
        <pc:chgData name="יהודה טאוב" userId="80c2dbd02819b45c" providerId="LiveId" clId="{A76A85BB-14F0-420C-8E84-09479AA80832}" dt="2024-09-01T23:40:27.233" v="2" actId="18676"/>
        <pc:sldMkLst>
          <pc:docMk/>
          <pc:sldMk cId="2861537019" sldId="679"/>
        </pc:sldMkLst>
      </pc:sldChg>
      <pc:sldChg chg="del">
        <pc:chgData name="יהודה טאוב" userId="80c2dbd02819b45c" providerId="LiveId" clId="{A76A85BB-14F0-420C-8E84-09479AA80832}" dt="2024-09-01T23:40:27.233" v="2" actId="18676"/>
        <pc:sldMkLst>
          <pc:docMk/>
          <pc:sldMk cId="244618126" sldId="680"/>
        </pc:sldMkLst>
      </pc:sldChg>
      <pc:sldChg chg="del">
        <pc:chgData name="יהודה טאוב" userId="80c2dbd02819b45c" providerId="LiveId" clId="{A76A85BB-14F0-420C-8E84-09479AA80832}" dt="2024-09-01T23:40:27.233" v="2" actId="18676"/>
        <pc:sldMkLst>
          <pc:docMk/>
          <pc:sldMk cId="1687471079" sldId="681"/>
        </pc:sldMkLst>
      </pc:sldChg>
      <pc:sldChg chg="del">
        <pc:chgData name="יהודה טאוב" userId="80c2dbd02819b45c" providerId="LiveId" clId="{A76A85BB-14F0-420C-8E84-09479AA80832}" dt="2024-09-01T23:40:27.233" v="2" actId="18676"/>
        <pc:sldMkLst>
          <pc:docMk/>
          <pc:sldMk cId="2496468414" sldId="682"/>
        </pc:sldMkLst>
      </pc:sldChg>
      <pc:sldChg chg="del">
        <pc:chgData name="יהודה טאוב" userId="80c2dbd02819b45c" providerId="LiveId" clId="{A76A85BB-14F0-420C-8E84-09479AA80832}" dt="2024-09-01T23:40:27.233" v="2" actId="18676"/>
        <pc:sldMkLst>
          <pc:docMk/>
          <pc:sldMk cId="1786864824" sldId="683"/>
        </pc:sldMkLst>
      </pc:sldChg>
      <pc:sldChg chg="del">
        <pc:chgData name="יהודה טאוב" userId="80c2dbd02819b45c" providerId="LiveId" clId="{A76A85BB-14F0-420C-8E84-09479AA80832}" dt="2024-09-01T23:40:27.233" v="2" actId="18676"/>
        <pc:sldMkLst>
          <pc:docMk/>
          <pc:sldMk cId="1336269477" sldId="684"/>
        </pc:sldMkLst>
      </pc:sldChg>
      <pc:sldChg chg="del">
        <pc:chgData name="יהודה טאוב" userId="80c2dbd02819b45c" providerId="LiveId" clId="{A76A85BB-14F0-420C-8E84-09479AA80832}" dt="2024-09-01T23:40:27.233" v="2" actId="18676"/>
        <pc:sldMkLst>
          <pc:docMk/>
          <pc:sldMk cId="3533640322" sldId="685"/>
        </pc:sldMkLst>
      </pc:sldChg>
      <pc:sldChg chg="del">
        <pc:chgData name="יהודה טאוב" userId="80c2dbd02819b45c" providerId="LiveId" clId="{A76A85BB-14F0-420C-8E84-09479AA80832}" dt="2024-09-01T23:40:27.233" v="2" actId="18676"/>
        <pc:sldMkLst>
          <pc:docMk/>
          <pc:sldMk cId="238379822" sldId="686"/>
        </pc:sldMkLst>
      </pc:sldChg>
      <pc:sldChg chg="del">
        <pc:chgData name="יהודה טאוב" userId="80c2dbd02819b45c" providerId="LiveId" clId="{A76A85BB-14F0-420C-8E84-09479AA80832}" dt="2024-09-01T23:40:27.233" v="2" actId="18676"/>
        <pc:sldMkLst>
          <pc:docMk/>
          <pc:sldMk cId="721038136" sldId="687"/>
        </pc:sldMkLst>
      </pc:sldChg>
      <pc:sldChg chg="del">
        <pc:chgData name="יהודה טאוב" userId="80c2dbd02819b45c" providerId="LiveId" clId="{A76A85BB-14F0-420C-8E84-09479AA80832}" dt="2024-09-01T23:40:27.233" v="2" actId="18676"/>
        <pc:sldMkLst>
          <pc:docMk/>
          <pc:sldMk cId="3716279854" sldId="688"/>
        </pc:sldMkLst>
      </pc:sldChg>
      <pc:sldChg chg="del">
        <pc:chgData name="יהודה טאוב" userId="80c2dbd02819b45c" providerId="LiveId" clId="{A76A85BB-14F0-420C-8E84-09479AA80832}" dt="2024-09-01T23:40:27.233" v="2" actId="18676"/>
        <pc:sldMkLst>
          <pc:docMk/>
          <pc:sldMk cId="737813928" sldId="689"/>
        </pc:sldMkLst>
      </pc:sldChg>
      <pc:sldChg chg="del">
        <pc:chgData name="יהודה טאוב" userId="80c2dbd02819b45c" providerId="LiveId" clId="{A76A85BB-14F0-420C-8E84-09479AA80832}" dt="2024-09-01T23:40:27.233" v="2" actId="18676"/>
        <pc:sldMkLst>
          <pc:docMk/>
          <pc:sldMk cId="33016839" sldId="690"/>
        </pc:sldMkLst>
      </pc:sldChg>
      <pc:sldChg chg="del">
        <pc:chgData name="יהודה טאוב" userId="80c2dbd02819b45c" providerId="LiveId" clId="{A76A85BB-14F0-420C-8E84-09479AA80832}" dt="2024-09-01T23:40:27.233" v="2" actId="18676"/>
        <pc:sldMkLst>
          <pc:docMk/>
          <pc:sldMk cId="3183521097" sldId="691"/>
        </pc:sldMkLst>
      </pc:sldChg>
      <pc:sldChg chg="del">
        <pc:chgData name="יהודה טאוב" userId="80c2dbd02819b45c" providerId="LiveId" clId="{A76A85BB-14F0-420C-8E84-09479AA80832}" dt="2024-09-01T23:40:27.233" v="2" actId="18676"/>
        <pc:sldMkLst>
          <pc:docMk/>
          <pc:sldMk cId="1476847456" sldId="692"/>
        </pc:sldMkLst>
      </pc:sldChg>
      <pc:sldChg chg="del">
        <pc:chgData name="יהודה טאוב" userId="80c2dbd02819b45c" providerId="LiveId" clId="{A76A85BB-14F0-420C-8E84-09479AA80832}" dt="2024-09-01T23:40:27.233" v="2" actId="18676"/>
        <pc:sldMkLst>
          <pc:docMk/>
          <pc:sldMk cId="2260355731" sldId="693"/>
        </pc:sldMkLst>
      </pc:sldChg>
      <pc:sldChg chg="del">
        <pc:chgData name="יהודה טאוב" userId="80c2dbd02819b45c" providerId="LiveId" clId="{A76A85BB-14F0-420C-8E84-09479AA80832}" dt="2024-09-01T23:40:27.233" v="2" actId="18676"/>
        <pc:sldMkLst>
          <pc:docMk/>
          <pc:sldMk cId="414370659" sldId="694"/>
        </pc:sldMkLst>
      </pc:sldChg>
      <pc:sldChg chg="del">
        <pc:chgData name="יהודה טאוב" userId="80c2dbd02819b45c" providerId="LiveId" clId="{A76A85BB-14F0-420C-8E84-09479AA80832}" dt="2024-09-01T23:40:27.233" v="2" actId="18676"/>
        <pc:sldMkLst>
          <pc:docMk/>
          <pc:sldMk cId="259361860" sldId="695"/>
        </pc:sldMkLst>
      </pc:sldChg>
      <pc:sldChg chg="del">
        <pc:chgData name="יהודה טאוב" userId="80c2dbd02819b45c" providerId="LiveId" clId="{A76A85BB-14F0-420C-8E84-09479AA80832}" dt="2024-09-01T23:40:27.233" v="2" actId="18676"/>
        <pc:sldMkLst>
          <pc:docMk/>
          <pc:sldMk cId="344070721" sldId="696"/>
        </pc:sldMkLst>
      </pc:sldChg>
      <pc:sldChg chg="del">
        <pc:chgData name="יהודה טאוב" userId="80c2dbd02819b45c" providerId="LiveId" clId="{A76A85BB-14F0-420C-8E84-09479AA80832}" dt="2024-09-01T23:40:27.233" v="2" actId="18676"/>
        <pc:sldMkLst>
          <pc:docMk/>
          <pc:sldMk cId="3431899221" sldId="697"/>
        </pc:sldMkLst>
      </pc:sldChg>
      <pc:sldChg chg="del">
        <pc:chgData name="יהודה טאוב" userId="80c2dbd02819b45c" providerId="LiveId" clId="{A76A85BB-14F0-420C-8E84-09479AA80832}" dt="2024-09-01T23:40:27.233" v="2" actId="18676"/>
        <pc:sldMkLst>
          <pc:docMk/>
          <pc:sldMk cId="484775901" sldId="698"/>
        </pc:sldMkLst>
      </pc:sldChg>
      <pc:sldChg chg="del">
        <pc:chgData name="יהודה טאוב" userId="80c2dbd02819b45c" providerId="LiveId" clId="{A76A85BB-14F0-420C-8E84-09479AA80832}" dt="2024-09-01T23:40:27.233" v="2" actId="18676"/>
        <pc:sldMkLst>
          <pc:docMk/>
          <pc:sldMk cId="3287042119" sldId="699"/>
        </pc:sldMkLst>
      </pc:sldChg>
      <pc:sldChg chg="del">
        <pc:chgData name="יהודה טאוב" userId="80c2dbd02819b45c" providerId="LiveId" clId="{A76A85BB-14F0-420C-8E84-09479AA80832}" dt="2024-09-01T23:40:27.233" v="2" actId="18676"/>
        <pc:sldMkLst>
          <pc:docMk/>
          <pc:sldMk cId="1858094413" sldId="700"/>
        </pc:sldMkLst>
      </pc:sldChg>
      <pc:sldChg chg="del">
        <pc:chgData name="יהודה טאוב" userId="80c2dbd02819b45c" providerId="LiveId" clId="{A76A85BB-14F0-420C-8E84-09479AA80832}" dt="2024-09-01T23:40:27.233" v="2" actId="18676"/>
        <pc:sldMkLst>
          <pc:docMk/>
          <pc:sldMk cId="3098675432" sldId="701"/>
        </pc:sldMkLst>
      </pc:sldChg>
      <pc:sldChg chg="del">
        <pc:chgData name="יהודה טאוב" userId="80c2dbd02819b45c" providerId="LiveId" clId="{A76A85BB-14F0-420C-8E84-09479AA80832}" dt="2024-09-01T23:40:27.233" v="2" actId="18676"/>
        <pc:sldMkLst>
          <pc:docMk/>
          <pc:sldMk cId="2315735507" sldId="702"/>
        </pc:sldMkLst>
      </pc:sldChg>
      <pc:sldChg chg="del">
        <pc:chgData name="יהודה טאוב" userId="80c2dbd02819b45c" providerId="LiveId" clId="{A76A85BB-14F0-420C-8E84-09479AA80832}" dt="2024-09-01T23:40:27.233" v="2" actId="18676"/>
        <pc:sldMkLst>
          <pc:docMk/>
          <pc:sldMk cId="3394474915" sldId="703"/>
        </pc:sldMkLst>
      </pc:sldChg>
      <pc:sldChg chg="del">
        <pc:chgData name="יהודה טאוב" userId="80c2dbd02819b45c" providerId="LiveId" clId="{A76A85BB-14F0-420C-8E84-09479AA80832}" dt="2024-09-01T23:40:27.233" v="2" actId="18676"/>
        <pc:sldMkLst>
          <pc:docMk/>
          <pc:sldMk cId="3161809227" sldId="704"/>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22:46:28.696"/>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22:48:44.807"/>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22:46:28.696"/>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24T22:48:44.807"/>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כ"ט/אב/תשפ"ד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1</a:t>
            </a:fld>
            <a:endParaRPr lang="he-IL"/>
          </a:p>
        </p:txBody>
      </p:sp>
    </p:spTree>
    <p:extLst>
      <p:ext uri="{BB962C8B-B14F-4D97-AF65-F5344CB8AC3E}">
        <p14:creationId xmlns:p14="http://schemas.microsoft.com/office/powerpoint/2010/main" val="209698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תירוץ א: כוונת הרמב"ם לומר שמי שלא מאמין בגאולה הוא כופר – אבל באמת האמונה במשיח היא לא חלק מעיקרי הדת. </a:t>
            </a:r>
          </a:p>
          <a:p>
            <a:r>
              <a:rPr lang="he-IL" dirty="0"/>
              <a:t>תירוץ ב: הרמב"ם הבין שלא יתכן לומר שתבוא גאולה שלימה ללא משיח, וממילא שכתוב בתורה כל הנבואות האלו, ע"כ שכתוב בתורה גם משיח.</a:t>
            </a:r>
          </a:p>
          <a:p>
            <a:r>
              <a:rPr lang="he-IL" dirty="0"/>
              <a:t>אמנם זה צ"ע שאחר שראינו ביימינו שחלק גדול מהנבואות יתקיים ללא משיח, האם לא יתכן וגם כולם יתקיימו ללא משיח. </a:t>
            </a:r>
          </a:p>
          <a:p>
            <a:r>
              <a:rPr lang="he-IL" dirty="0"/>
              <a:t>תירוץ ג: היות ובנביא נאמר משיח בגאולה, ממילא צריך להסביר בתורה שזה גם כוונתם, שכן הנביאים הסבירו  את כוונת התורה.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5</a:t>
            </a:fld>
            <a:endParaRPr lang="he-IL"/>
          </a:p>
        </p:txBody>
      </p:sp>
    </p:spTree>
    <p:extLst>
      <p:ext uri="{BB962C8B-B14F-4D97-AF65-F5344CB8AC3E}">
        <p14:creationId xmlns:p14="http://schemas.microsoft.com/office/powerpoint/2010/main" val="2321251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תירוץ א: כוונת הרמב"ם לומר שמי שלא מאמין בגאולה הוא כופר – אבל באמת האמונה במשיח היא לא חלק מעיקרי הדת. </a:t>
            </a:r>
          </a:p>
          <a:p>
            <a:r>
              <a:rPr lang="he-IL" dirty="0"/>
              <a:t>תירוץ ב: הרמב"ם הבין שלא יתכן לומר שתבוא גאולה שלימה ללא משיח, וממילא שכתוב בתורה כל הנבואות האלו, ע"כ שכתוב בתורה גם משיח.</a:t>
            </a:r>
          </a:p>
          <a:p>
            <a:r>
              <a:rPr lang="he-IL" dirty="0"/>
              <a:t>אמנם זה צ"ע שאחר שראינו ביימינו שחלק גדול מהנבואות יתקיים ללא משיח, האם לא יתכן וגם כולם יתקיימו ללא משיח. </a:t>
            </a:r>
          </a:p>
          <a:p>
            <a:r>
              <a:rPr lang="he-IL" dirty="0"/>
              <a:t>תירוץ ג: היות ובנביא נאמר משיח בגאולה, ממילא צריך להסביר בתורה שזה גם כוונתם, שכן הנביאים הסבירו  את כוונת התורה.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6</a:t>
            </a:fld>
            <a:endParaRPr lang="he-IL"/>
          </a:p>
        </p:txBody>
      </p:sp>
    </p:spTree>
    <p:extLst>
      <p:ext uri="{BB962C8B-B14F-4D97-AF65-F5344CB8AC3E}">
        <p14:creationId xmlns:p14="http://schemas.microsoft.com/office/powerpoint/2010/main" val="280344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כל </a:t>
            </a:r>
            <a:r>
              <a:rPr lang="he-IL" dirty="0" err="1"/>
              <a:t>הההיתר</a:t>
            </a:r>
            <a:r>
              <a:rPr lang="he-IL" dirty="0"/>
              <a:t> של ערוך השולחן הוא לחיילים, אבל לאזרחים אין היתר לשאת נשק ברשות הרבים.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10</a:t>
            </a:fld>
            <a:endParaRPr lang="he-IL"/>
          </a:p>
        </p:txBody>
      </p:sp>
    </p:spTree>
    <p:extLst>
      <p:ext uri="{BB962C8B-B14F-4D97-AF65-F5344CB8AC3E}">
        <p14:creationId xmlns:p14="http://schemas.microsoft.com/office/powerpoint/2010/main" val="268605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כל </a:t>
            </a:r>
            <a:r>
              <a:rPr lang="he-IL" dirty="0" err="1"/>
              <a:t>הההיתר</a:t>
            </a:r>
            <a:r>
              <a:rPr lang="he-IL" dirty="0"/>
              <a:t> של ערוך השולחן הוא לחיילים, אבל לאזרחים אין היתר לשאת נשק ברשות הרבים.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11</a:t>
            </a:fld>
            <a:endParaRPr lang="he-IL"/>
          </a:p>
        </p:txBody>
      </p:sp>
    </p:spTree>
    <p:extLst>
      <p:ext uri="{BB962C8B-B14F-4D97-AF65-F5344CB8AC3E}">
        <p14:creationId xmlns:p14="http://schemas.microsoft.com/office/powerpoint/2010/main" val="959575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090BC6A-861F-4B5D-BFB8-1A71BA180126}" type="datetime1">
              <a:rPr lang="en-US" smtClean="0"/>
              <a:t>9/2/2024</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78413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כותרת ותוכן">
    <p:bg>
      <p:bgPr>
        <a:solidFill>
          <a:srgbClr val="FF66FF"/>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618" y="2603500"/>
            <a:ext cx="9721995" cy="4148282"/>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14" name="כותרת 13">
            <a:extLst>
              <a:ext uri="{FF2B5EF4-FFF2-40B4-BE49-F238E27FC236}">
                <a16:creationId xmlns:a16="http://schemas.microsoft.com/office/drawing/2014/main" id="{18C5DD27-6754-8946-4B4E-8970644337D9}"/>
              </a:ext>
            </a:extLst>
          </p:cNvPr>
          <p:cNvSpPr>
            <a:spLocks noGrp="1"/>
          </p:cNvSpPr>
          <p:nvPr>
            <p:ph type="title"/>
          </p:nvPr>
        </p:nvSpPr>
        <p:spPr/>
        <p:txBody>
          <a:bodyPr/>
          <a:lstStyle/>
          <a:p>
            <a:r>
              <a:rPr lang="he-IL" dirty="0"/>
              <a:t>לחץ כדי לערוך סגנון כותרת של תבנית בסיס</a:t>
            </a:r>
          </a:p>
        </p:txBody>
      </p:sp>
    </p:spTree>
    <p:extLst>
      <p:ext uri="{BB962C8B-B14F-4D97-AF65-F5344CB8AC3E}">
        <p14:creationId xmlns:p14="http://schemas.microsoft.com/office/powerpoint/2010/main" val="29480673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31754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0112833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93325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83703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08341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0608266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he-IL"/>
              <a:t>לחץ על הסמל כדי להוסיף תמונה</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04212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D0852846-2DA2-430D-8B42-D5B64B5B9273}"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1758439"/>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he-IL"/>
              <a:t>לחץ כדי לערוך סגנון כותרת של תבנית בסיס</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0852846-2DA2-430D-8B42-D5B64B5B9273}"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9448962"/>
      </p:ext>
    </p:extLst>
  </p:cSld>
  <p:clrMapOvr>
    <a:masterClrMapping/>
  </p:clrMapOvr>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he-IL"/>
              <a:t>לחץ כדי לערוך סגנון כותרת של תבנית בסיס</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0852846-2DA2-430D-8B42-D5B64B5B9273}"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0438495"/>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33692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0852846-2DA2-430D-8B42-D5B64B5B9273}"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0640414"/>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0852846-2DA2-430D-8B42-D5B64B5B9273}" type="datetime1">
              <a:rPr lang="en-US" smtClean="0"/>
              <a:t>9/2/2024</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6238447"/>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86E8368-43B4-4B91-B111-961839FA92A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0554983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4D6F57D-2B75-4FB0-9F5A-8114A78F654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29877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6090BC6A-861F-4B5D-BFB8-1A71BA180126}" type="datetime1">
              <a:rPr lang="en-US" smtClean="0"/>
              <a:t>9/2/2024</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62043914"/>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8569653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D294EB35-B236-4E3F-8928-C6A475C463FC}" type="datetime1">
              <a:rPr lang="en-US" smtClean="0"/>
              <a:t>9/2/2024</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7607575"/>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4778526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35016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3703338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679659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8" name="Date Placeholder 7"/>
          <p:cNvSpPr>
            <a:spLocks noGrp="1"/>
          </p:cNvSpPr>
          <p:nvPr>
            <p:ph type="dt" sz="half" idx="10"/>
          </p:nvPr>
        </p:nvSpPr>
        <p:spPr/>
        <p:txBody>
          <a:bodyPr/>
          <a:lstStyle/>
          <a:p>
            <a:fld id="{06B1B3F1-066E-4662-9E3C-EDCE9654367A}" type="datetime1">
              <a:rPr lang="en-US" smtClean="0"/>
              <a:t>9/2/2024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519954A3-9DFD-4C44-94BA-B95130A3BA1C}" type="slidenum">
              <a:rPr lang="en-US" smtClean="0"/>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8821403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ED5F192F-68AE-4E32-86A2-1747E239F49F}" type="datetime1">
              <a:rPr lang="en-US" smtClean="0"/>
              <a:t>9/2/2024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D57F1E4F-1CFF-5643-939E-217C01CDF565}" type="slidenum">
              <a:rPr lang="en-US" smtClean="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5813260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98519908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88869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55911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extLst>
      <p:ext uri="{BB962C8B-B14F-4D97-AF65-F5344CB8AC3E}">
        <p14:creationId xmlns:p14="http://schemas.microsoft.com/office/powerpoint/2010/main" val="16509057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201891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299883447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40330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87545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78592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680831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he-IL"/>
              <a:t>לחץ כדי לערוך סגנון כותרת של תבנית בסיס</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414965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044490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423228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422737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3655974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he-IL"/>
              <a:t>לחץ כדי לערוך סגנון כותרת של תבנית בסיס</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200794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he-IL"/>
              <a:t>לחץ כדי לערוך סגנון כותרת של תבנית בסיס</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20335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909547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572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theme" Target="../theme/theme5.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19" Type="http://schemas.openxmlformats.org/officeDocument/2006/relationships/image" Target="../media/image1.jpeg"/><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6.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theme" Target="../theme/theme7.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image" Target="../media/image7.png"/><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10" Type="http://schemas.openxmlformats.org/officeDocument/2006/relationships/slideLayout" Target="../slideLayouts/slideLayout102.xml"/><Relationship Id="rId19" Type="http://schemas.openxmlformats.org/officeDocument/2006/relationships/image" Target="../media/image6.png"/><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66FF">
            <a:alpha val="62000"/>
          </a:srgbClr>
        </a:solid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9/2/2024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66FF">
            <a:alpha val="62000"/>
          </a:srgbClr>
        </a:solid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9/2/2024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66FF">
            <a:alpha val="62000"/>
          </a:srgbClr>
        </a:solid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9/2/2024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66FF">
            <a:alpha val="62000"/>
          </a:srgbClr>
        </a:solid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9/2/2024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66FF">
            <a:alpha val="62000"/>
          </a:srgbClr>
        </a:solidFill>
        <a:effectLst/>
      </p:bgPr>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0852846-2DA2-430D-8B42-D5B64B5B9273}" type="datetime1">
              <a:rPr lang="en-US" smtClean="0"/>
              <a:t>9/2/2024</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7666925"/>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hf hdr="0" ftr="0" dt="0"/>
  <p:txStyles>
    <p:titleStyle>
      <a:lvl1pPr algn="l" defTabSz="457200" rtl="1" eaLnBrk="1" latinLnBrk="0" hangingPunct="1">
        <a:spcBef>
          <a:spcPct val="0"/>
        </a:spcBef>
        <a:buNone/>
        <a:defRPr sz="3600" b="0" i="0" kern="1200">
          <a:solidFill>
            <a:schemeClr val="bg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D0852846-2DA2-430D-8B42-D5B64B5B9273}" type="datetime1">
              <a:rPr lang="en-US" smtClean="0"/>
              <a:t>9/2/2024</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524969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defTabSz="914400" rtl="1"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0308408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Lst>
  <p:txStyles>
    <p:titleStyle>
      <a:lvl1pPr algn="ctr" defTabSz="457200" rtl="1"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5.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0.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0.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6.xml.rels><?xml version="1.0" encoding="UTF-8" standalone="yes"?>
<Relationships xmlns="http://schemas.openxmlformats.org/package/2006/relationships"><Relationship Id="rId8" Type="http://schemas.openxmlformats.org/officeDocument/2006/relationships/hyperlink" Target="https://he.wikisource.org/wiki/%D7%A2%D7%95%D7%91%D7%93%D7%99%D7%94_%D7%90_%D7%9B%D7%90" TargetMode="External"/><Relationship Id="rId3" Type="http://schemas.openxmlformats.org/officeDocument/2006/relationships/hyperlink" Target="https://he.wikisource.org/wiki/%D7%91%D7%9E%D7%93%D7%91%D7%A8_%D7%9B%D7%93" TargetMode="External"/><Relationship Id="rId7" Type="http://schemas.openxmlformats.org/officeDocument/2006/relationships/hyperlink" Target="https://he.wikisource.org/wiki/%D7%93%D7%91%D7%A8%D7%99_%D7%94%D7%99%D7%9E%D7%99%D7%9D_%D7%90_%D7%99%D7%97_%D7%99%D7%92" TargetMode="External"/><Relationship Id="rId2" Type="http://schemas.openxmlformats.org/officeDocument/2006/relationships/notesSlide" Target="../notesSlides/notesSlide3.xml"/><Relationship Id="rId1" Type="http://schemas.openxmlformats.org/officeDocument/2006/relationships/slideLayout" Target="../slideLayouts/slideLayout66.xml"/><Relationship Id="rId6" Type="http://schemas.openxmlformats.org/officeDocument/2006/relationships/hyperlink" Target="https://he.wikisource.org/wiki/%D7%A9%D7%9E%D7%95%D7%90%D7%9C_%D7%91_%D7%97_%D7%99%D7%93" TargetMode="External"/><Relationship Id="rId5" Type="http://schemas.openxmlformats.org/officeDocument/2006/relationships/hyperlink" Target="https://he.wikisource.org/wiki/%D7%96%D7%9B%D7%A8%D7%99%D7%94_%D7%98_%D7%99" TargetMode="External"/><Relationship Id="rId4" Type="http://schemas.openxmlformats.org/officeDocument/2006/relationships/hyperlink" Target="https://he.wikisource.org/wiki/%D7%A9%D7%9E%D7%95%D7%90%D7%9C_%D7%91_%D7%97_%D7%91" TargetMode="External"/><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6.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6.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6.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6.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6.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6.xml"/></Relationships>
</file>

<file path=ppt/slides/_rels/slide1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6.png"/><Relationship Id="rId1" Type="http://schemas.openxmlformats.org/officeDocument/2006/relationships/slideLayout" Target="../slideLayouts/slideLayout71.xml"/><Relationship Id="rId5" Type="http://schemas.openxmlformats.org/officeDocument/2006/relationships/customXml" Target="../ink/ink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26.png"/><Relationship Id="rId1" Type="http://schemas.openxmlformats.org/officeDocument/2006/relationships/slideLayout" Target="../slideLayouts/slideLayout71.xml"/><Relationship Id="rId5" Type="http://schemas.openxmlformats.org/officeDocument/2006/relationships/customXml" Target="../ink/ink4.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4.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8.xml"/></Relationships>
</file>

<file path=ppt/slides/_rels/slide20.xml.rels><?xml version="1.0" encoding="UTF-8" standalone="yes"?>
<Relationships xmlns="http://schemas.openxmlformats.org/package/2006/relationships"><Relationship Id="rId3" Type="http://schemas.openxmlformats.org/officeDocument/2006/relationships/hyperlink" Target="http://www.haoros.com/Archive/index.asp?kovetz=1013&amp;cat=1&amp;haoro=2#ftn1" TargetMode="External"/><Relationship Id="rId2" Type="http://schemas.openxmlformats.org/officeDocument/2006/relationships/image" Target="../media/image29.jpg"/><Relationship Id="rId1" Type="http://schemas.openxmlformats.org/officeDocument/2006/relationships/slideLayout" Target="../slideLayouts/slideLayout70.xml"/><Relationship Id="rId6" Type="http://schemas.openxmlformats.org/officeDocument/2006/relationships/image" Target="../media/image30.png"/><Relationship Id="rId5" Type="http://schemas.openxmlformats.org/officeDocument/2006/relationships/hyperlink" Target="http://www.haoros.com/Archive/index.asp?kovetz=1013&amp;cat=1&amp;haoro=2#ftn3" TargetMode="External"/><Relationship Id="rId4" Type="http://schemas.openxmlformats.org/officeDocument/2006/relationships/hyperlink" Target="http://www.haoros.com/Archive/index.asp?kovetz=1013&amp;cat=1&amp;haoro=2#ftn2"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0.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65.xm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70.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83.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3.xml"/></Relationships>
</file>

<file path=ppt/slides/_rels/slide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3.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3.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88.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8.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png"/><Relationship Id="rId1" Type="http://schemas.openxmlformats.org/officeDocument/2006/relationships/slideLayout" Target="../slideLayouts/slideLayout94.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94.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94.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83.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1.png"/><Relationship Id="rId4" Type="http://schemas.openxmlformats.org/officeDocument/2006/relationships/image" Target="../media/image50.jpeg"/></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a:xfrm>
            <a:off x="1154955" y="923636"/>
            <a:ext cx="8825658" cy="2715491"/>
          </a:xfrm>
        </p:spPr>
        <p:txBody>
          <a:bodyPr>
            <a:normAutofit/>
          </a:bodyPr>
          <a:lstStyle/>
          <a:p>
            <a:pPr algn="ctr"/>
            <a:r>
              <a:rPr lang="he-IL" sz="11500" b="1" dirty="0">
                <a:solidFill>
                  <a:srgbClr val="FF66FF"/>
                </a:solidFill>
                <a:highlight>
                  <a:srgbClr val="FFFF00"/>
                </a:highlight>
              </a:rPr>
              <a:t>ימות המשיח</a:t>
            </a:r>
          </a:p>
        </p:txBody>
      </p:sp>
      <p:sp>
        <p:nvSpPr>
          <p:cNvPr id="4" name="כותרת משנה 3">
            <a:extLst>
              <a:ext uri="{FF2B5EF4-FFF2-40B4-BE49-F238E27FC236}">
                <a16:creationId xmlns:a16="http://schemas.microsoft.com/office/drawing/2014/main" id="{986CC8FB-9826-A912-7B58-A481F028F8AE}"/>
              </a:ext>
            </a:extLst>
          </p:cNvPr>
          <p:cNvSpPr>
            <a:spLocks noGrp="1"/>
          </p:cNvSpPr>
          <p:nvPr>
            <p:ph type="subTitle" idx="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16386" name="Picture 2" descr="ימות המשיח Archives | ספריית אשל כפר חב״ד | ספרי יהדות וחסידות לכל הגילאים  והקהלים">
            <a:extLst>
              <a:ext uri="{FF2B5EF4-FFF2-40B4-BE49-F238E27FC236}">
                <a16:creationId xmlns:a16="http://schemas.microsoft.com/office/drawing/2014/main" id="{E1A44E81-A7E4-1853-421F-15503615F7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8268" y="3311814"/>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ימות המשיח - הגאולה האמיתית והשלמה - YouTube‬‎">
            <a:extLst>
              <a:ext uri="{FF2B5EF4-FFF2-40B4-BE49-F238E27FC236}">
                <a16:creationId xmlns:a16="http://schemas.microsoft.com/office/drawing/2014/main" id="{C935BDD0-A6C8-98C5-3015-F2538F42A4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252" y="4010244"/>
            <a:ext cx="3645766" cy="2051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כותרת 10">
            <a:extLst>
              <a:ext uri="{FF2B5EF4-FFF2-40B4-BE49-F238E27FC236}">
                <a16:creationId xmlns:a16="http://schemas.microsoft.com/office/drawing/2014/main" id="{75A6A28D-3182-4D9F-B6CC-54D60A018563}"/>
              </a:ext>
            </a:extLst>
          </p:cNvPr>
          <p:cNvSpPr>
            <a:spLocks noGrp="1"/>
          </p:cNvSpPr>
          <p:nvPr>
            <p:ph type="title"/>
          </p:nvPr>
        </p:nvSpPr>
        <p:spPr/>
        <p:txBody>
          <a:bodyPr/>
          <a:lstStyle/>
          <a:p>
            <a:pPr algn="ctr"/>
            <a:r>
              <a:rPr lang="he-IL" b="1" dirty="0">
                <a:solidFill>
                  <a:srgbClr val="00B0F0"/>
                </a:solidFill>
              </a:rPr>
              <a:t>לימוד גאולה – יוצר גאולה</a:t>
            </a:r>
          </a:p>
        </p:txBody>
      </p:sp>
      <p:sp>
        <p:nvSpPr>
          <p:cNvPr id="2" name="מציין מיקום של מספר שקופית 1">
            <a:extLst>
              <a:ext uri="{FF2B5EF4-FFF2-40B4-BE49-F238E27FC236}">
                <a16:creationId xmlns:a16="http://schemas.microsoft.com/office/drawing/2014/main" id="{DB1BD0B5-1559-E920-A81E-CB8A3FDF8838}"/>
              </a:ext>
            </a:extLst>
          </p:cNvPr>
          <p:cNvSpPr>
            <a:spLocks noGrp="1"/>
          </p:cNvSpPr>
          <p:nvPr>
            <p:ph type="sldNum" sz="quarter" idx="12"/>
          </p:nvPr>
        </p:nvSpPr>
        <p:spPr/>
        <p:txBody>
          <a:bodyPr/>
          <a:lstStyle/>
          <a:p>
            <a:fld id="{D57F1E4F-1CFF-5643-939E-217C01CDF565}" type="slidenum">
              <a:rPr lang="en-US" smtClean="0"/>
              <a:pPr/>
              <a:t>2</a:t>
            </a:fld>
            <a:endParaRPr lang="en-US" dirty="0"/>
          </a:p>
        </p:txBody>
      </p:sp>
      <p:pic>
        <p:nvPicPr>
          <p:cNvPr id="13" name="תמונה 12">
            <a:extLst>
              <a:ext uri="{FF2B5EF4-FFF2-40B4-BE49-F238E27FC236}">
                <a16:creationId xmlns:a16="http://schemas.microsoft.com/office/drawing/2014/main" id="{486381A4-CE48-DE40-1437-2012BE322F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1355"/>
            <a:ext cx="12192000" cy="5444423"/>
          </a:xfrm>
          <a:prstGeom prst="rect">
            <a:avLst/>
          </a:prstGeom>
        </p:spPr>
      </p:pic>
    </p:spTree>
    <p:extLst>
      <p:ext uri="{BB962C8B-B14F-4D97-AF65-F5344CB8AC3E}">
        <p14:creationId xmlns:p14="http://schemas.microsoft.com/office/powerpoint/2010/main" val="44465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כותרת 10">
            <a:extLst>
              <a:ext uri="{FF2B5EF4-FFF2-40B4-BE49-F238E27FC236}">
                <a16:creationId xmlns:a16="http://schemas.microsoft.com/office/drawing/2014/main" id="{75A6A28D-3182-4D9F-B6CC-54D60A018563}"/>
              </a:ext>
            </a:extLst>
          </p:cNvPr>
          <p:cNvSpPr>
            <a:spLocks noGrp="1"/>
          </p:cNvSpPr>
          <p:nvPr>
            <p:ph type="title"/>
          </p:nvPr>
        </p:nvSpPr>
        <p:spPr/>
        <p:txBody>
          <a:bodyPr/>
          <a:lstStyle/>
          <a:p>
            <a:pPr algn="ctr"/>
            <a:r>
              <a:rPr lang="he-IL" b="1" dirty="0">
                <a:solidFill>
                  <a:srgbClr val="00B0F0"/>
                </a:solidFill>
              </a:rPr>
              <a:t>לימוד גאולה – יוצר גאולה</a:t>
            </a:r>
          </a:p>
        </p:txBody>
      </p:sp>
      <p:sp>
        <p:nvSpPr>
          <p:cNvPr id="2" name="מציין מיקום של מספר שקופית 1">
            <a:extLst>
              <a:ext uri="{FF2B5EF4-FFF2-40B4-BE49-F238E27FC236}">
                <a16:creationId xmlns:a16="http://schemas.microsoft.com/office/drawing/2014/main" id="{DB1BD0B5-1559-E920-A81E-CB8A3FDF8838}"/>
              </a:ext>
            </a:extLst>
          </p:cNvPr>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15" name="תמונה 14">
            <a:extLst>
              <a:ext uri="{FF2B5EF4-FFF2-40B4-BE49-F238E27FC236}">
                <a16:creationId xmlns:a16="http://schemas.microsoft.com/office/drawing/2014/main" id="{A8445057-8F54-A103-0F78-0BD7E333A0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3884"/>
            <a:ext cx="12192000" cy="4950231"/>
          </a:xfrm>
          <a:prstGeom prst="rect">
            <a:avLst/>
          </a:prstGeom>
        </p:spPr>
      </p:pic>
    </p:spTree>
    <p:extLst>
      <p:ext uri="{BB962C8B-B14F-4D97-AF65-F5344CB8AC3E}">
        <p14:creationId xmlns:p14="http://schemas.microsoft.com/office/powerpoint/2010/main" val="276289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כותרת 10">
            <a:extLst>
              <a:ext uri="{FF2B5EF4-FFF2-40B4-BE49-F238E27FC236}">
                <a16:creationId xmlns:a16="http://schemas.microsoft.com/office/drawing/2014/main" id="{75A6A28D-3182-4D9F-B6CC-54D60A018563}"/>
              </a:ext>
            </a:extLst>
          </p:cNvPr>
          <p:cNvSpPr>
            <a:spLocks noGrp="1"/>
          </p:cNvSpPr>
          <p:nvPr>
            <p:ph type="title"/>
          </p:nvPr>
        </p:nvSpPr>
        <p:spPr/>
        <p:txBody>
          <a:bodyPr/>
          <a:lstStyle/>
          <a:p>
            <a:pPr algn="ctr"/>
            <a:r>
              <a:rPr lang="he-IL" b="1" dirty="0">
                <a:solidFill>
                  <a:srgbClr val="00B0F0"/>
                </a:solidFill>
              </a:rPr>
              <a:t>לימוד גאולה – יוצר גאולה</a:t>
            </a:r>
          </a:p>
        </p:txBody>
      </p:sp>
      <p:sp>
        <p:nvSpPr>
          <p:cNvPr id="2" name="מציין מיקום של מספר שקופית 1">
            <a:extLst>
              <a:ext uri="{FF2B5EF4-FFF2-40B4-BE49-F238E27FC236}">
                <a16:creationId xmlns:a16="http://schemas.microsoft.com/office/drawing/2014/main" id="{DB1BD0B5-1559-E920-A81E-CB8A3FDF8838}"/>
              </a:ext>
            </a:extLst>
          </p:cNvPr>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17" name="תמונה 16">
            <a:extLst>
              <a:ext uri="{FF2B5EF4-FFF2-40B4-BE49-F238E27FC236}">
                <a16:creationId xmlns:a16="http://schemas.microsoft.com/office/drawing/2014/main" id="{42A23771-4A9F-9059-6FBD-D206F15465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017" y="0"/>
            <a:ext cx="10759966" cy="6858000"/>
          </a:xfrm>
          <a:prstGeom prst="rect">
            <a:avLst/>
          </a:prstGeom>
        </p:spPr>
      </p:pic>
    </p:spTree>
    <p:extLst>
      <p:ext uri="{BB962C8B-B14F-4D97-AF65-F5344CB8AC3E}">
        <p14:creationId xmlns:p14="http://schemas.microsoft.com/office/powerpoint/2010/main" val="350927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17"/>
                                        </p:tgtEl>
                                        <p:attrNameLst>
                                          <p:attrName>ppt_w</p:attrName>
                                        </p:attrNameLst>
                                      </p:cBhvr>
                                      <p:tavLst>
                                        <p:tav tm="0">
                                          <p:val>
                                            <p:strVal val="ppt_w"/>
                                          </p:val>
                                        </p:tav>
                                        <p:tav tm="100000">
                                          <p:val>
                                            <p:fltVal val="0"/>
                                          </p:val>
                                        </p:tav>
                                      </p:tavLst>
                                    </p:anim>
                                    <p:anim calcmode="lin" valueType="num">
                                      <p:cBhvr>
                                        <p:cTn id="7" dur="1000"/>
                                        <p:tgtEl>
                                          <p:spTgt spid="17"/>
                                        </p:tgtEl>
                                        <p:attrNameLst>
                                          <p:attrName>ppt_h</p:attrName>
                                        </p:attrNameLst>
                                      </p:cBhvr>
                                      <p:tavLst>
                                        <p:tav tm="0">
                                          <p:val>
                                            <p:strVal val="ppt_h"/>
                                          </p:val>
                                        </p:tav>
                                        <p:tav tm="100000">
                                          <p:val>
                                            <p:fltVal val="0"/>
                                          </p:val>
                                        </p:tav>
                                      </p:tavLst>
                                    </p:anim>
                                    <p:anim calcmode="lin" valueType="num">
                                      <p:cBhvr>
                                        <p:cTn id="8" dur="1000"/>
                                        <p:tgtEl>
                                          <p:spTgt spid="17"/>
                                        </p:tgtEl>
                                        <p:attrNameLst>
                                          <p:attrName>style.rotation</p:attrName>
                                        </p:attrNameLst>
                                      </p:cBhvr>
                                      <p:tavLst>
                                        <p:tav tm="0">
                                          <p:val>
                                            <p:fltVal val="0"/>
                                          </p:val>
                                        </p:tav>
                                        <p:tav tm="100000">
                                          <p:val>
                                            <p:fltVal val="90"/>
                                          </p:val>
                                        </p:tav>
                                      </p:tavLst>
                                    </p:anim>
                                    <p:animEffect transition="out" filter="fade">
                                      <p:cBhvr>
                                        <p:cTn id="9" dur="1000"/>
                                        <p:tgtEl>
                                          <p:spTgt spid="17"/>
                                        </p:tgtEl>
                                      </p:cBhvr>
                                    </p:animEffect>
                                    <p:set>
                                      <p:cBhvr>
                                        <p:cTn id="10" dur="1" fill="hold">
                                          <p:stCondLst>
                                            <p:cond delay="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sz="6000" b="1" dirty="0">
                <a:solidFill>
                  <a:schemeClr val="accent4">
                    <a:lumMod val="75000"/>
                  </a:schemeClr>
                </a:solidFill>
              </a:rPr>
              <a:t>מלך המשיח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154954" y="2057400"/>
            <a:ext cx="8825659" cy="4445000"/>
          </a:xfrm>
        </p:spPr>
        <p:txBody>
          <a:bodyPr>
            <a:normAutofit/>
          </a:bodyPr>
          <a:lstStyle/>
          <a:p>
            <a:r>
              <a:rPr lang="he-IL" dirty="0">
                <a:highlight>
                  <a:srgbClr val="FFFFFF"/>
                </a:highlight>
              </a:rPr>
              <a:t>רמב"ם הלכות מלכים פרק יא הלכה א: </a:t>
            </a:r>
          </a:p>
          <a:p>
            <a:r>
              <a:rPr lang="he-IL" dirty="0">
                <a:highlight>
                  <a:srgbClr val="FFFFFF"/>
                </a:highlight>
              </a:rPr>
              <a:t>המלך המשיח עתיד לעמוד ולהחזיר מלכות דוד ליושנה לממשלה הראשונה, ובונה המקדש </a:t>
            </a:r>
            <a:r>
              <a:rPr lang="he-IL" b="1" dirty="0">
                <a:highlight>
                  <a:srgbClr val="FFFFFF"/>
                </a:highlight>
              </a:rPr>
              <a:t>ומקבץ </a:t>
            </a:r>
            <a:r>
              <a:rPr lang="he-IL" b="1" dirty="0" err="1">
                <a:highlight>
                  <a:srgbClr val="FFFFFF"/>
                </a:highlight>
              </a:rPr>
              <a:t>נדחי</a:t>
            </a:r>
            <a:r>
              <a:rPr lang="he-IL" b="1" dirty="0">
                <a:highlight>
                  <a:srgbClr val="FFFFFF"/>
                </a:highlight>
              </a:rPr>
              <a:t> ישראל</a:t>
            </a:r>
            <a:r>
              <a:rPr lang="he-IL" dirty="0">
                <a:highlight>
                  <a:srgbClr val="FFFFFF"/>
                </a:highlight>
              </a:rPr>
              <a:t>, </a:t>
            </a:r>
            <a:r>
              <a:rPr lang="he-IL" dirty="0" err="1">
                <a:highlight>
                  <a:srgbClr val="FFFFFF"/>
                </a:highlight>
              </a:rPr>
              <a:t>וחוזרין</a:t>
            </a:r>
            <a:r>
              <a:rPr lang="he-IL" dirty="0">
                <a:highlight>
                  <a:srgbClr val="FFFFFF"/>
                </a:highlight>
              </a:rPr>
              <a:t> כל המשפטים בימיו כשהיו מקודם, </a:t>
            </a:r>
            <a:r>
              <a:rPr lang="he-IL" dirty="0" err="1">
                <a:highlight>
                  <a:srgbClr val="FFFFFF"/>
                </a:highlight>
              </a:rPr>
              <a:t>מקריבין</a:t>
            </a:r>
            <a:r>
              <a:rPr lang="he-IL" dirty="0">
                <a:highlight>
                  <a:srgbClr val="FFFFFF"/>
                </a:highlight>
              </a:rPr>
              <a:t> </a:t>
            </a:r>
            <a:r>
              <a:rPr lang="he-IL" dirty="0" err="1">
                <a:highlight>
                  <a:srgbClr val="FFFFFF"/>
                </a:highlight>
              </a:rPr>
              <a:t>קרבנות</a:t>
            </a:r>
            <a:r>
              <a:rPr lang="he-IL" dirty="0">
                <a:highlight>
                  <a:srgbClr val="FFFFFF"/>
                </a:highlight>
              </a:rPr>
              <a:t>, </a:t>
            </a:r>
            <a:r>
              <a:rPr lang="he-IL" dirty="0" err="1">
                <a:highlight>
                  <a:srgbClr val="FFFFFF"/>
                </a:highlight>
              </a:rPr>
              <a:t>ועושין</a:t>
            </a:r>
            <a:r>
              <a:rPr lang="he-IL" dirty="0">
                <a:highlight>
                  <a:srgbClr val="FFFFFF"/>
                </a:highlight>
              </a:rPr>
              <a:t> שמטין ויובלות ככל </a:t>
            </a:r>
            <a:r>
              <a:rPr lang="he-IL" dirty="0" err="1">
                <a:highlight>
                  <a:srgbClr val="FFFFFF"/>
                </a:highlight>
              </a:rPr>
              <a:t>מצותה</a:t>
            </a:r>
            <a:r>
              <a:rPr lang="he-IL" dirty="0">
                <a:highlight>
                  <a:srgbClr val="FFFFFF"/>
                </a:highlight>
              </a:rPr>
              <a:t> האמורה בתורה, וכל מי שאינו מאמין בו, או מי שאינו מחכה לביאתו, לא בשאר נביאים בלבד הוא כופר, אלא בתורה ובמשה רבינו, </a:t>
            </a:r>
            <a:r>
              <a:rPr lang="he-IL" b="1" dirty="0">
                <a:highlight>
                  <a:srgbClr val="FFFFFF"/>
                </a:highlight>
              </a:rPr>
              <a:t>שהרי התורה העידה עליו</a:t>
            </a:r>
            <a:r>
              <a:rPr lang="he-IL" dirty="0">
                <a:highlight>
                  <a:srgbClr val="FFFFFF"/>
                </a:highlight>
              </a:rPr>
              <a:t> שנאמר...</a:t>
            </a:r>
          </a:p>
          <a:p>
            <a:r>
              <a:rPr lang="he-IL" b="1" dirty="0">
                <a:solidFill>
                  <a:schemeClr val="accent2">
                    <a:lumMod val="75000"/>
                  </a:schemeClr>
                </a:solidFill>
                <a:highlight>
                  <a:srgbClr val="FFFFFF"/>
                </a:highlight>
              </a:rPr>
              <a:t>היכן מוזכר בתורה משיח?</a:t>
            </a:r>
          </a:p>
          <a:p>
            <a:r>
              <a:rPr lang="he-IL" b="1" dirty="0">
                <a:solidFill>
                  <a:schemeClr val="accent2">
                    <a:lumMod val="75000"/>
                  </a:schemeClr>
                </a:solidFill>
                <a:highlight>
                  <a:srgbClr val="FFFFFF"/>
                </a:highlight>
              </a:rPr>
              <a:t>האם רק המשיח יכול לקבץ </a:t>
            </a:r>
            <a:r>
              <a:rPr lang="he-IL" b="1" dirty="0" err="1">
                <a:solidFill>
                  <a:schemeClr val="accent2">
                    <a:lumMod val="75000"/>
                  </a:schemeClr>
                </a:solidFill>
                <a:highlight>
                  <a:srgbClr val="FFFFFF"/>
                </a:highlight>
              </a:rPr>
              <a:t>נדחי</a:t>
            </a:r>
            <a:r>
              <a:rPr lang="he-IL" b="1" dirty="0">
                <a:solidFill>
                  <a:schemeClr val="accent2">
                    <a:lumMod val="75000"/>
                  </a:schemeClr>
                </a:solidFill>
                <a:highlight>
                  <a:srgbClr val="FFFFFF"/>
                </a:highlight>
              </a:rPr>
              <a:t> ישראל?</a:t>
            </a:r>
          </a:p>
          <a:p>
            <a:r>
              <a:rPr lang="he-IL" spc="110" dirty="0"/>
              <a:t>רמב"ם - שהרי התורה העידה עליו שנאמר ושב ה' </a:t>
            </a:r>
            <a:r>
              <a:rPr lang="he-IL" spc="110" dirty="0" err="1"/>
              <a:t>אלהיך</a:t>
            </a:r>
            <a:r>
              <a:rPr lang="he-IL" spc="110" dirty="0"/>
              <a:t> את שבותך ורחמך ושב וקבצך וגו' אם יהיה נדחך בקצה השמים וגו' והביאך ה', ואלו הדברים המפורשים בתורה הם כוללים כל הדברים שנאמרו על ידי כל הנביאים, </a:t>
            </a:r>
          </a:p>
          <a:p>
            <a:r>
              <a:rPr lang="he-IL" b="1" dirty="0">
                <a:solidFill>
                  <a:schemeClr val="accent4">
                    <a:lumMod val="75000"/>
                  </a:schemeClr>
                </a:solidFill>
              </a:rPr>
              <a:t>וְיָצָא </a:t>
            </a:r>
            <a:r>
              <a:rPr lang="he-IL" b="1" dirty="0" err="1">
                <a:solidFill>
                  <a:schemeClr val="accent4">
                    <a:lumMod val="75000"/>
                  </a:schemeClr>
                </a:solidFill>
              </a:rPr>
              <a:t>חֹטֶר</a:t>
            </a:r>
            <a:r>
              <a:rPr lang="he-IL" b="1" dirty="0">
                <a:solidFill>
                  <a:schemeClr val="accent4">
                    <a:lumMod val="75000"/>
                  </a:schemeClr>
                </a:solidFill>
              </a:rPr>
              <a:t> מִגֵּזַע יִשָׁי [...] וְנָחָה עָלָיו רוּחַ ה', רוּחַ חָכְמָה וּבִינָה [...] וְשָׁפַט בְּצֶדֶק דַּלִּים [...] וְהִכָּה אֶרֶץ בְּשֵׁבֶט פִּיו וּבְרוּחַ שְׂפָתָיו יָמִית רָשָׁע [...] וְגָר זְאֵב עִם כֶּבֶשׂ וְנָמֵר עִם גְּדִי </a:t>
            </a:r>
            <a:r>
              <a:rPr lang="he-IL" b="1" dirty="0" err="1">
                <a:solidFill>
                  <a:schemeClr val="accent4">
                    <a:lumMod val="75000"/>
                  </a:schemeClr>
                </a:solidFill>
              </a:rPr>
              <a:t>יִרְבָּץ</a:t>
            </a:r>
            <a:r>
              <a:rPr lang="he-IL" b="1" dirty="0">
                <a:solidFill>
                  <a:schemeClr val="accent4">
                    <a:lumMod val="75000"/>
                  </a:schemeClr>
                </a:solidFill>
              </a:rPr>
              <a:t> [...] וְהָיָה בַּיּוֹם הַהוּא שֹׁרֶשׁ יִשַׁי אֲשֶׁר עֹמֵד לְנֵס עַמִּים - אֵלָיו גּוֹיִם יִדְרֹשׁוּ, </a:t>
            </a:r>
            <a:r>
              <a:rPr lang="he-IL" b="1" dirty="0" err="1">
                <a:solidFill>
                  <a:schemeClr val="accent4">
                    <a:lumMod val="75000"/>
                  </a:schemeClr>
                </a:solidFill>
              </a:rPr>
              <a:t>וְהָיְתָה</a:t>
            </a:r>
            <a:r>
              <a:rPr lang="he-IL" b="1" dirty="0">
                <a:solidFill>
                  <a:schemeClr val="accent4">
                    <a:lumMod val="75000"/>
                  </a:schemeClr>
                </a:solidFill>
              </a:rPr>
              <a:t> מְנֻחָתוֹ כָּבוֹד. </a:t>
            </a:r>
            <a:endParaRPr lang="en-US" b="1" dirty="0">
              <a:solidFill>
                <a:schemeClr val="accent4">
                  <a:lumMod val="75000"/>
                </a:schemeClr>
              </a:solidFill>
              <a:highlight>
                <a:srgbClr val="FFFFFF"/>
              </a:highlight>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5</a:t>
            </a:fld>
            <a:endParaRPr lang="en-US" dirty="0"/>
          </a:p>
        </p:txBody>
      </p:sp>
      <p:pic>
        <p:nvPicPr>
          <p:cNvPr id="18434" name="Picture 2" descr="ימות המשיח – חב&quot;דפדיה">
            <a:extLst>
              <a:ext uri="{FF2B5EF4-FFF2-40B4-BE49-F238E27FC236}">
                <a16:creationId xmlns:a16="http://schemas.microsoft.com/office/drawing/2014/main" id="{53BBADDD-575E-B16A-4797-3355589960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14" y="73603"/>
            <a:ext cx="2857500"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sz="6000" b="1" dirty="0">
                <a:solidFill>
                  <a:schemeClr val="accent4">
                    <a:lumMod val="75000"/>
                  </a:schemeClr>
                </a:solidFill>
              </a:rPr>
              <a:t>מלך המשיח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0" y="2057399"/>
            <a:ext cx="9980613" cy="4742411"/>
          </a:xfrm>
        </p:spPr>
        <p:txBody>
          <a:bodyPr>
            <a:normAutofit fontScale="92500"/>
          </a:bodyPr>
          <a:lstStyle/>
          <a:p>
            <a:r>
              <a:rPr lang="he-IL" dirty="0">
                <a:highlight>
                  <a:srgbClr val="FFFFFF"/>
                </a:highlight>
              </a:rPr>
              <a:t>רמב"ם הלכות מלכים פרק יא הלכה א: </a:t>
            </a:r>
          </a:p>
          <a:p>
            <a:r>
              <a:rPr lang="he-IL" dirty="0">
                <a:highlight>
                  <a:srgbClr val="FFFFFF"/>
                </a:highlight>
              </a:rPr>
              <a:t>אף בפרשת בלעם נאמר, ושם נִבָּא בשני המשיחים: </a:t>
            </a:r>
            <a:r>
              <a:rPr lang="he-IL" dirty="0">
                <a:solidFill>
                  <a:schemeClr val="accent4">
                    <a:lumMod val="75000"/>
                  </a:schemeClr>
                </a:solidFill>
                <a:highlight>
                  <a:srgbClr val="FFFFFF"/>
                </a:highlight>
              </a:rPr>
              <a:t>במשיח ראשון</a:t>
            </a:r>
            <a:r>
              <a:rPr lang="he-IL" dirty="0">
                <a:highlight>
                  <a:srgbClr val="FFFFFF"/>
                </a:highlight>
              </a:rPr>
              <a:t>, שהוא דוד שהושיע את ישראל מיד </a:t>
            </a:r>
            <a:r>
              <a:rPr lang="he-IL" dirty="0" err="1">
                <a:highlight>
                  <a:srgbClr val="FFFFFF"/>
                </a:highlight>
              </a:rPr>
              <a:t>צריהם</a:t>
            </a:r>
            <a:r>
              <a:rPr lang="he-IL" dirty="0">
                <a:highlight>
                  <a:srgbClr val="FFFFFF"/>
                </a:highlight>
              </a:rPr>
              <a:t>, </a:t>
            </a:r>
            <a:r>
              <a:rPr lang="he-IL" dirty="0">
                <a:solidFill>
                  <a:schemeClr val="accent4">
                    <a:lumMod val="75000"/>
                  </a:schemeClr>
                </a:solidFill>
                <a:highlight>
                  <a:srgbClr val="FFFFFF"/>
                </a:highlight>
              </a:rPr>
              <a:t>ובמשיח האחרון </a:t>
            </a:r>
            <a:r>
              <a:rPr lang="he-IL" dirty="0">
                <a:highlight>
                  <a:srgbClr val="FFFFFF"/>
                </a:highlight>
              </a:rPr>
              <a:t>שיעמוד מבניו, שמושיע את ישראל מיד בני עשו.</a:t>
            </a:r>
          </a:p>
          <a:p>
            <a:r>
              <a:rPr lang="he-IL" dirty="0">
                <a:highlight>
                  <a:srgbClr val="FFFFFF"/>
                </a:highlight>
              </a:rPr>
              <a:t>ושם הוא אומר (</a:t>
            </a:r>
            <a:r>
              <a:rPr lang="he-IL" dirty="0">
                <a:highlight>
                  <a:srgbClr val="FFFFFF"/>
                </a:highlight>
                <a:hlinkClick r:id="rId3" tooltip="במדבר כד"/>
              </a:rPr>
              <a:t>במדבר כד</a:t>
            </a:r>
            <a:r>
              <a:rPr lang="he-IL" dirty="0">
                <a:highlight>
                  <a:srgbClr val="FFFFFF"/>
                </a:highlight>
              </a:rPr>
              <a:t> </a:t>
            </a:r>
            <a:r>
              <a:rPr lang="he-IL" dirty="0" err="1">
                <a:highlight>
                  <a:srgbClr val="FFFFFF"/>
                </a:highlight>
              </a:rPr>
              <a:t>יז-יח</a:t>
            </a:r>
            <a:r>
              <a:rPr lang="he-IL" dirty="0">
                <a:highlight>
                  <a:srgbClr val="FFFFFF"/>
                </a:highlight>
              </a:rPr>
              <a:t>):</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a:t>
            </a:r>
            <a:r>
              <a:rPr lang="he-IL" sz="2100" dirty="0" err="1">
                <a:solidFill>
                  <a:schemeClr val="tx1">
                    <a:lumMod val="65000"/>
                    <a:lumOff val="35000"/>
                  </a:schemeClr>
                </a:solidFill>
                <a:latin typeface="Guttman Stam" panose="02010401010101010101" pitchFamily="2" charset="-79"/>
                <a:cs typeface="Guttman Stam" panose="02010401010101010101" pitchFamily="2" charset="-79"/>
              </a:rPr>
              <a:t>אראנו</a:t>
            </a:r>
            <a:r>
              <a:rPr lang="he-IL" sz="2100" dirty="0">
                <a:solidFill>
                  <a:schemeClr val="tx1">
                    <a:lumMod val="65000"/>
                    <a:lumOff val="35000"/>
                  </a:schemeClr>
                </a:solidFill>
                <a:latin typeface="Guttman Stam" panose="02010401010101010101" pitchFamily="2" charset="-79"/>
                <a:cs typeface="Guttman Stam" panose="02010401010101010101" pitchFamily="2" charset="-79"/>
              </a:rPr>
              <a:t> ולא עתה</a:t>
            </a:r>
            <a:r>
              <a:rPr lang="he-IL" dirty="0">
                <a:highlight>
                  <a:srgbClr val="FFFFFF"/>
                </a:highlight>
              </a:rPr>
              <a:t>" – זה דוד;</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a:t>
            </a:r>
            <a:r>
              <a:rPr lang="he-IL" sz="2100" dirty="0" err="1">
                <a:solidFill>
                  <a:schemeClr val="tx1">
                    <a:lumMod val="65000"/>
                    <a:lumOff val="35000"/>
                  </a:schemeClr>
                </a:solidFill>
                <a:latin typeface="Guttman Stam" panose="02010401010101010101" pitchFamily="2" charset="-79"/>
                <a:cs typeface="Guttman Stam" panose="02010401010101010101" pitchFamily="2" charset="-79"/>
              </a:rPr>
              <a:t>אשורנו</a:t>
            </a:r>
            <a:r>
              <a:rPr lang="he-IL" sz="2100" dirty="0">
                <a:solidFill>
                  <a:schemeClr val="tx1">
                    <a:lumMod val="65000"/>
                    <a:lumOff val="35000"/>
                  </a:schemeClr>
                </a:solidFill>
                <a:latin typeface="Guttman Stam" panose="02010401010101010101" pitchFamily="2" charset="-79"/>
                <a:cs typeface="Guttman Stam" panose="02010401010101010101" pitchFamily="2" charset="-79"/>
              </a:rPr>
              <a:t> ולא קרוב" </a:t>
            </a:r>
            <a:r>
              <a:rPr lang="he-IL" dirty="0">
                <a:highlight>
                  <a:srgbClr val="FFFFFF"/>
                </a:highlight>
              </a:rPr>
              <a:t>– זה מלך המשיח.</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"דרך כוכב מיעקב" </a:t>
            </a:r>
            <a:r>
              <a:rPr lang="he-IL" dirty="0">
                <a:highlight>
                  <a:srgbClr val="FFFFFF"/>
                </a:highlight>
              </a:rPr>
              <a:t>– זה דוד;</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"וקם שבט מישראל" </a:t>
            </a:r>
            <a:r>
              <a:rPr lang="he-IL" dirty="0">
                <a:highlight>
                  <a:srgbClr val="FFFFFF"/>
                </a:highlight>
              </a:rPr>
              <a:t>– זה מלך המשיח.</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"ומחץ פאתי מואב" </a:t>
            </a:r>
            <a:r>
              <a:rPr lang="he-IL" dirty="0">
                <a:highlight>
                  <a:srgbClr val="FFFFFF"/>
                </a:highlight>
              </a:rPr>
              <a:t>– זה דוד, וכן הוא אומר: "</a:t>
            </a:r>
            <a:r>
              <a:rPr lang="he-IL" dirty="0" err="1">
                <a:highlight>
                  <a:srgbClr val="FFFFFF"/>
                </a:highlight>
              </a:rPr>
              <a:t>ויך</a:t>
            </a:r>
            <a:r>
              <a:rPr lang="he-IL" dirty="0">
                <a:highlight>
                  <a:srgbClr val="FFFFFF"/>
                </a:highlight>
              </a:rPr>
              <a:t> את מואב וימדדם בחבל" (</a:t>
            </a:r>
            <a:r>
              <a:rPr lang="he-IL" dirty="0">
                <a:highlight>
                  <a:srgbClr val="FFFFFF"/>
                </a:highlight>
                <a:hlinkClick r:id="rId4" tooltip="שמואל ב ח ב"/>
              </a:rPr>
              <a:t>שמואל ב ח ב</a:t>
            </a:r>
            <a:r>
              <a:rPr lang="he-IL" dirty="0">
                <a:highlight>
                  <a:srgbClr val="FFFFFF"/>
                </a:highlight>
              </a:rPr>
              <a:t>);</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"וקרקר כל בני שת" </a:t>
            </a:r>
            <a:r>
              <a:rPr lang="he-IL" dirty="0">
                <a:highlight>
                  <a:srgbClr val="FFFFFF"/>
                </a:highlight>
              </a:rPr>
              <a:t>– זה המלך המשיח, שנאמר בו: "ומשלו מים עד ים" (</a:t>
            </a:r>
            <a:r>
              <a:rPr lang="he-IL" dirty="0">
                <a:highlight>
                  <a:srgbClr val="FFFFFF"/>
                </a:highlight>
                <a:hlinkClick r:id="rId5" tooltip="זכריה ט י"/>
              </a:rPr>
              <a:t>זכריה ט י</a:t>
            </a:r>
            <a:r>
              <a:rPr lang="he-IL" dirty="0">
                <a:highlight>
                  <a:srgbClr val="FFFFFF"/>
                </a:highlight>
              </a:rPr>
              <a:t>).</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"והיה אדום ירשה" </a:t>
            </a:r>
            <a:r>
              <a:rPr lang="he-IL" dirty="0">
                <a:highlight>
                  <a:srgbClr val="FFFFFF"/>
                </a:highlight>
              </a:rPr>
              <a:t>– לדוד, שנאמר: "ותהי אדום לדוד לעבדים..." (</a:t>
            </a:r>
            <a:r>
              <a:rPr lang="he-IL" dirty="0">
                <a:highlight>
                  <a:srgbClr val="FFFFFF"/>
                </a:highlight>
                <a:hlinkClick r:id="rId6" tooltip="שמואל ב ח יד"/>
              </a:rPr>
              <a:t>שמואל ב ח יד</a:t>
            </a:r>
            <a:r>
              <a:rPr lang="he-IL" dirty="0">
                <a:highlight>
                  <a:srgbClr val="FFFFFF"/>
                </a:highlight>
              </a:rPr>
              <a:t>; </a:t>
            </a:r>
            <a:r>
              <a:rPr lang="he-IL" dirty="0">
                <a:highlight>
                  <a:srgbClr val="FFFFFF"/>
                </a:highlight>
                <a:hlinkClick r:id="rId7" tooltip="דברי הימים א יח יג"/>
              </a:rPr>
              <a:t>דברי הימים א </a:t>
            </a:r>
            <a:r>
              <a:rPr lang="he-IL" dirty="0" err="1">
                <a:highlight>
                  <a:srgbClr val="FFFFFF"/>
                </a:highlight>
                <a:hlinkClick r:id="rId7" tooltip="דברי הימים א יח יג"/>
              </a:rPr>
              <a:t>יח</a:t>
            </a:r>
            <a:r>
              <a:rPr lang="he-IL" dirty="0">
                <a:highlight>
                  <a:srgbClr val="FFFFFF"/>
                </a:highlight>
                <a:hlinkClick r:id="rId7" tooltip="דברי הימים א יח יג"/>
              </a:rPr>
              <a:t> </a:t>
            </a:r>
            <a:r>
              <a:rPr lang="he-IL" dirty="0" err="1">
                <a:highlight>
                  <a:srgbClr val="FFFFFF"/>
                </a:highlight>
                <a:hlinkClick r:id="rId7" tooltip="דברי הימים א יח יג"/>
              </a:rPr>
              <a:t>יג</a:t>
            </a:r>
            <a:r>
              <a:rPr lang="he-IL" dirty="0">
                <a:highlight>
                  <a:srgbClr val="FFFFFF"/>
                </a:highlight>
              </a:rPr>
              <a:t>);</a:t>
            </a:r>
          </a:p>
          <a:p>
            <a:r>
              <a:rPr lang="he-IL" sz="2100" dirty="0">
                <a:solidFill>
                  <a:schemeClr val="tx1">
                    <a:lumMod val="65000"/>
                    <a:lumOff val="35000"/>
                  </a:schemeClr>
                </a:solidFill>
                <a:latin typeface="Guttman Stam" panose="02010401010101010101" pitchFamily="2" charset="-79"/>
                <a:cs typeface="Guttman Stam" panose="02010401010101010101" pitchFamily="2" charset="-79"/>
              </a:rPr>
              <a:t>"והיה ירשה שעיר איביו" </a:t>
            </a:r>
            <a:r>
              <a:rPr lang="he-IL" dirty="0">
                <a:highlight>
                  <a:srgbClr val="FFFFFF"/>
                </a:highlight>
              </a:rPr>
              <a:t>– זה המלך המשיח, שנאמר: "ועלו מושיעים בהר ציון לשפוט את הר עשו" (</a:t>
            </a:r>
            <a:r>
              <a:rPr lang="he-IL" sz="900" dirty="0">
                <a:highlight>
                  <a:srgbClr val="FFFFFF"/>
                </a:highlight>
                <a:hlinkClick r:id="rId8" tooltip="עובדיה א כא"/>
              </a:rPr>
              <a:t>עובדיה א </a:t>
            </a:r>
            <a:r>
              <a:rPr lang="he-IL" sz="900" dirty="0" err="1">
                <a:highlight>
                  <a:srgbClr val="FFFFFF"/>
                </a:highlight>
                <a:hlinkClick r:id="rId8" tooltip="עובדיה א כא"/>
              </a:rPr>
              <a:t>כא</a:t>
            </a:r>
            <a:r>
              <a:rPr lang="he-IL" sz="900" dirty="0">
                <a:highlight>
                  <a:srgbClr val="FFFFFF"/>
                </a:highlight>
              </a:rPr>
              <a:t>).</a:t>
            </a:r>
          </a:p>
          <a:p>
            <a:endParaRPr lang="en-US" dirty="0">
              <a:highlight>
                <a:srgbClr val="FFFFFF"/>
              </a:highlight>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6</a:t>
            </a:fld>
            <a:endParaRPr lang="en-US" dirty="0"/>
          </a:p>
        </p:txBody>
      </p:sp>
      <p:pic>
        <p:nvPicPr>
          <p:cNvPr id="18434" name="Picture 2" descr="ימות המשיח – חב&quot;דפדיה">
            <a:extLst>
              <a:ext uri="{FF2B5EF4-FFF2-40B4-BE49-F238E27FC236}">
                <a16:creationId xmlns:a16="http://schemas.microsoft.com/office/drawing/2014/main" id="{53BBADDD-575E-B16A-4797-33555899604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014" y="73603"/>
            <a:ext cx="2857500"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74790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sz="6000" b="1" dirty="0">
                <a:solidFill>
                  <a:schemeClr val="accent4">
                    <a:lumMod val="75000"/>
                  </a:schemeClr>
                </a:solidFill>
              </a:rPr>
              <a:t>העיקר </a:t>
            </a:r>
            <a:r>
              <a:rPr lang="he-IL" sz="6000" b="1" dirty="0" err="1">
                <a:solidFill>
                  <a:schemeClr val="accent4">
                    <a:lumMod val="75000"/>
                  </a:schemeClr>
                </a:solidFill>
              </a:rPr>
              <a:t>הי"ב</a:t>
            </a:r>
            <a:endParaRPr lang="he-IL" sz="6000" b="1" dirty="0">
              <a:solidFill>
                <a:schemeClr val="accent4">
                  <a:lumMod val="75000"/>
                </a:schemeClr>
              </a:solidFill>
            </a:endParaRP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154954" y="2057400"/>
            <a:ext cx="8825659" cy="4800600"/>
          </a:xfrm>
        </p:spPr>
        <p:txBody>
          <a:bodyPr>
            <a:normAutofit fontScale="92500"/>
          </a:bodyPr>
          <a:lstStyle/>
          <a:p>
            <a:pPr algn="just"/>
            <a:r>
              <a:rPr lang="he-IL" dirty="0"/>
              <a:t>ספר העיקרים מאמר א פרק א</a:t>
            </a:r>
          </a:p>
          <a:p>
            <a:pPr algn="just"/>
            <a:r>
              <a:rPr lang="he-IL" dirty="0"/>
              <a:t>החקירה מן העקרים חקירה מסוכנת מאד, לפי שהדתות אף אם יסכימו </a:t>
            </a:r>
            <a:r>
              <a:rPr lang="he-IL" dirty="0" err="1"/>
              <a:t>בענינים</a:t>
            </a:r>
            <a:r>
              <a:rPr lang="he-IL" dirty="0"/>
              <a:t> הכוללים כמו מציאות השם ושכר ועונש ודומיהם, הנה הם חולקות </a:t>
            </a:r>
            <a:r>
              <a:rPr lang="he-IL" dirty="0" err="1"/>
              <a:t>בענינים</a:t>
            </a:r>
            <a:r>
              <a:rPr lang="he-IL" dirty="0"/>
              <a:t> החלקיים. ולזה יתחייב בהכרח שיהיו לדתות עקרים חלקיים בהם תבדל הדת </a:t>
            </a:r>
            <a:r>
              <a:rPr lang="he-IL" dirty="0" err="1"/>
              <a:t>האלהית</a:t>
            </a:r>
            <a:r>
              <a:rPr lang="he-IL" dirty="0"/>
              <a:t> האחת מזולתה. ובחקירה מן </a:t>
            </a:r>
            <a:r>
              <a:rPr lang="he-IL" dirty="0" err="1"/>
              <a:t>הענינים</a:t>
            </a:r>
            <a:r>
              <a:rPr lang="he-IL" dirty="0"/>
              <a:t> החלקיים סכנה עצומה, </a:t>
            </a:r>
          </a:p>
          <a:p>
            <a:pPr algn="just"/>
            <a:r>
              <a:rPr lang="he-IL" dirty="0"/>
              <a:t>לפי שכל מי שיכחיש אחד מעקרי הדת החלקיים הנה הוא יוצא מכלל בעלי הדת ההיא, כי מי שיכחיש נבואת משה ושליחותו הנה הוא כופר בתורת משה בלי ספק אף על פי שאינו עקר כולל לתורה </a:t>
            </a:r>
            <a:r>
              <a:rPr lang="he-IL" dirty="0" err="1"/>
              <a:t>אלהית</a:t>
            </a:r>
            <a:r>
              <a:rPr lang="he-IL" dirty="0"/>
              <a:t>. </a:t>
            </a:r>
          </a:p>
          <a:p>
            <a:pPr algn="just"/>
            <a:r>
              <a:rPr lang="he-IL" dirty="0"/>
              <a:t>וכן ביאת המשיח, שהרמב"ם ז"ל מנאו אחד מעקרי תורת משה, לפי דבריו יהיה הכופר בו גם כן מכלל הכופרים בעקר מעקרי תורת משה היוצאים מכלל הדת שאין להם חלק לעולם הבא, וכן מנאו הוא ז"ל בספר המדע בפרק ג' מהלכות תשובה בכלל הכופרים, וזה דבר מתמיה מאד,</a:t>
            </a:r>
          </a:p>
          <a:p>
            <a:pPr algn="just"/>
            <a:r>
              <a:rPr lang="he-IL" dirty="0"/>
              <a:t>שהרי מצינו בגמרת סנהדרין בפרק חלק, רבי הלל, שהוא אחד מחכמי ישראל הנזכרים בתלמוד, אומר שאין להם משיח לישראל שכבר אכלוהו בימי חזקיה מלך יהודה, ולפי דברי הרמב"ם יהיה אותו חכם מכלל הכופרים וממי שאין להם חלק לעולם הבא, </a:t>
            </a:r>
          </a:p>
          <a:p>
            <a:pPr algn="just"/>
            <a:r>
              <a:rPr lang="he-IL" dirty="0"/>
              <a:t>ויש לשאול אם כן למה הזכירו אותו בגמרא אחר שהיה יוצא מכלל ישראל ולא היה מאמין בעקרי דתם. ואם תאמר שהביאו דבריו להשיב עליהם, אם כן לא היה להם להזכירו בשם רבי ולומר שמועה מפיו בשום מקום. </a:t>
            </a:r>
            <a:endParaRPr lang="en-US" dirty="0">
              <a:highlight>
                <a:srgbClr val="FFFFFF"/>
              </a:highlight>
            </a:endParaRPr>
          </a:p>
          <a:p>
            <a:pPr algn="just"/>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7</a:t>
            </a:fld>
            <a:endParaRPr lang="en-US" dirty="0"/>
          </a:p>
        </p:txBody>
      </p:sp>
      <p:sp>
        <p:nvSpPr>
          <p:cNvPr id="5" name="AutoShape 2" descr="הפרויקטים המיוחדים של סטודיו גרף">
            <a:extLst>
              <a:ext uri="{FF2B5EF4-FFF2-40B4-BE49-F238E27FC236}">
                <a16:creationId xmlns:a16="http://schemas.microsoft.com/office/drawing/2014/main" id="{1EDF87AE-6256-3269-8468-1C96A8B0E4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7" name="תמונה 6">
            <a:extLst>
              <a:ext uri="{FF2B5EF4-FFF2-40B4-BE49-F238E27FC236}">
                <a16:creationId xmlns:a16="http://schemas.microsoft.com/office/drawing/2014/main" id="{EB67C4C1-049F-DEB5-19EF-06DE9C935CE1}"/>
              </a:ext>
            </a:extLst>
          </p:cNvPr>
          <p:cNvPicPr>
            <a:picLocks noChangeAspect="1"/>
          </p:cNvPicPr>
          <p:nvPr/>
        </p:nvPicPr>
        <p:blipFill>
          <a:blip r:embed="rId2"/>
          <a:stretch>
            <a:fillRect/>
          </a:stretch>
        </p:blipFill>
        <p:spPr>
          <a:xfrm>
            <a:off x="0" y="1"/>
            <a:ext cx="1737360" cy="2464072"/>
          </a:xfrm>
          <a:prstGeom prst="rect">
            <a:avLst/>
          </a:prstGeom>
        </p:spPr>
      </p:pic>
    </p:spTree>
    <p:extLst>
      <p:ext uri="{BB962C8B-B14F-4D97-AF65-F5344CB8AC3E}">
        <p14:creationId xmlns:p14="http://schemas.microsoft.com/office/powerpoint/2010/main" val="29556714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
        <p:nvSpPr>
          <p:cNvPr id="2" name="כותרת 1">
            <a:extLst>
              <a:ext uri="{FF2B5EF4-FFF2-40B4-BE49-F238E27FC236}">
                <a16:creationId xmlns:a16="http://schemas.microsoft.com/office/drawing/2014/main" id="{6E5E004A-7240-C534-9710-CC2159C6095A}"/>
              </a:ext>
            </a:extLst>
          </p:cNvPr>
          <p:cNvSpPr>
            <a:spLocks noGrp="1"/>
          </p:cNvSpPr>
          <p:nvPr>
            <p:ph type="title" idx="4294967295"/>
          </p:nvPr>
        </p:nvSpPr>
        <p:spPr>
          <a:xfrm>
            <a:off x="0" y="973138"/>
            <a:ext cx="5037513" cy="708025"/>
          </a:xfrm>
        </p:spPr>
        <p:txBody>
          <a:bodyPr/>
          <a:lstStyle/>
          <a:p>
            <a:pPr algn="ctr"/>
            <a:r>
              <a:rPr lang="he-IL" sz="6000" b="1" dirty="0">
                <a:solidFill>
                  <a:schemeClr val="accent4">
                    <a:lumMod val="75000"/>
                  </a:schemeClr>
                </a:solidFill>
              </a:rPr>
              <a:t>העיקר </a:t>
            </a:r>
            <a:r>
              <a:rPr lang="he-IL" sz="6000" b="1" dirty="0" err="1">
                <a:solidFill>
                  <a:schemeClr val="accent4">
                    <a:lumMod val="75000"/>
                  </a:schemeClr>
                </a:solidFill>
              </a:rPr>
              <a:t>הי"ב</a:t>
            </a:r>
            <a:endParaRPr lang="he-IL" sz="6000" b="1" dirty="0">
              <a:solidFill>
                <a:schemeClr val="accent4">
                  <a:lumMod val="75000"/>
                </a:schemeClr>
              </a:solidFill>
            </a:endParaRPr>
          </a:p>
        </p:txBody>
      </p:sp>
      <p:sp>
        <p:nvSpPr>
          <p:cNvPr id="5" name="AutoShape 2" descr="הפרויקטים המיוחדים של סטודיו גרף">
            <a:extLst>
              <a:ext uri="{FF2B5EF4-FFF2-40B4-BE49-F238E27FC236}">
                <a16:creationId xmlns:a16="http://schemas.microsoft.com/office/drawing/2014/main" id="{1EDF87AE-6256-3269-8468-1C96A8B0E4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9" name="תמונה 8">
            <a:extLst>
              <a:ext uri="{FF2B5EF4-FFF2-40B4-BE49-F238E27FC236}">
                <a16:creationId xmlns:a16="http://schemas.microsoft.com/office/drawing/2014/main" id="{CA5B731F-7DDD-D74A-91C1-E9643188021C}"/>
              </a:ext>
            </a:extLst>
          </p:cNvPr>
          <p:cNvPicPr>
            <a:picLocks noChangeAspect="1"/>
          </p:cNvPicPr>
          <p:nvPr/>
        </p:nvPicPr>
        <p:blipFill>
          <a:blip r:embed="rId2"/>
          <a:stretch>
            <a:fillRect/>
          </a:stretch>
        </p:blipFill>
        <p:spPr>
          <a:xfrm>
            <a:off x="9268691" y="59662"/>
            <a:ext cx="2851438" cy="1919968"/>
          </a:xfrm>
          <a:prstGeom prst="rect">
            <a:avLst/>
          </a:prstGeom>
        </p:spPr>
      </p:pic>
      <p:pic>
        <p:nvPicPr>
          <p:cNvPr id="11" name="תמונה 10">
            <a:extLst>
              <a:ext uri="{FF2B5EF4-FFF2-40B4-BE49-F238E27FC236}">
                <a16:creationId xmlns:a16="http://schemas.microsoft.com/office/drawing/2014/main" id="{FF5CE753-EAAF-510C-1388-DF319A93D24C}"/>
              </a:ext>
            </a:extLst>
          </p:cNvPr>
          <p:cNvPicPr>
            <a:picLocks noChangeAspect="1"/>
          </p:cNvPicPr>
          <p:nvPr/>
        </p:nvPicPr>
        <p:blipFill>
          <a:blip r:embed="rId3"/>
          <a:stretch>
            <a:fillRect/>
          </a:stretch>
        </p:blipFill>
        <p:spPr>
          <a:xfrm>
            <a:off x="4811571" y="0"/>
            <a:ext cx="4414281" cy="6858000"/>
          </a:xfrm>
          <a:prstGeom prst="rect">
            <a:avLst/>
          </a:prstGeom>
        </p:spPr>
      </p:pic>
      <p:pic>
        <p:nvPicPr>
          <p:cNvPr id="13" name="תמונה 12">
            <a:extLst>
              <a:ext uri="{FF2B5EF4-FFF2-40B4-BE49-F238E27FC236}">
                <a16:creationId xmlns:a16="http://schemas.microsoft.com/office/drawing/2014/main" id="{F40C3856-2F39-F5D3-E6BF-48535AE6A117}"/>
              </a:ext>
            </a:extLst>
          </p:cNvPr>
          <p:cNvPicPr>
            <a:picLocks noChangeAspect="1"/>
          </p:cNvPicPr>
          <p:nvPr/>
        </p:nvPicPr>
        <p:blipFill rotWithShape="1">
          <a:blip r:embed="rId4"/>
          <a:srcRect r="4782"/>
          <a:stretch/>
        </p:blipFill>
        <p:spPr>
          <a:xfrm>
            <a:off x="290946" y="2352995"/>
            <a:ext cx="4472247" cy="2302132"/>
          </a:xfrm>
          <a:prstGeom prst="rect">
            <a:avLst/>
          </a:prstGeom>
        </p:spPr>
      </p:pic>
    </p:spTree>
    <p:extLst>
      <p:ext uri="{BB962C8B-B14F-4D97-AF65-F5344CB8AC3E}">
        <p14:creationId xmlns:p14="http://schemas.microsoft.com/office/powerpoint/2010/main" val="38527228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sz="6000" dirty="0"/>
              <a:t>ימות המשיח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154954" y="2057400"/>
            <a:ext cx="8825659" cy="3962400"/>
          </a:xfrm>
        </p:spPr>
        <p:txBody>
          <a:bodyPr>
            <a:normAutofit/>
          </a:bodyPr>
          <a:lstStyle/>
          <a:p>
            <a:pPr algn="just"/>
            <a:r>
              <a:rPr lang="he-IL" sz="800" dirty="0">
                <a:highlight>
                  <a:srgbClr val="FFFFFF"/>
                </a:highlight>
              </a:rPr>
              <a:t>תלמוד בבלי מסכת שבת דף </a:t>
            </a:r>
            <a:r>
              <a:rPr lang="he-IL" sz="800" dirty="0" err="1">
                <a:highlight>
                  <a:srgbClr val="FFFFFF"/>
                </a:highlight>
              </a:rPr>
              <a:t>סג</a:t>
            </a:r>
            <a:r>
              <a:rPr lang="he-IL" sz="800" dirty="0">
                <a:highlight>
                  <a:srgbClr val="FFFFFF"/>
                </a:highlight>
              </a:rPr>
              <a:t> עמוד א </a:t>
            </a:r>
            <a:r>
              <a:rPr lang="he-IL" dirty="0">
                <a:highlight>
                  <a:srgbClr val="FFFFFF"/>
                </a:highlight>
              </a:rPr>
              <a:t>משנה. לא יצא האיש לא בסייף ולא בקשת, ולא בתריס, ולא באלה, ולא ברומח, ואם יצא - חייב חטאת. רבי אליעזר אומר: </a:t>
            </a:r>
            <a:r>
              <a:rPr lang="he-IL" dirty="0" err="1">
                <a:highlight>
                  <a:srgbClr val="FFFFFF"/>
                </a:highlight>
              </a:rPr>
              <a:t>תכשיטין</a:t>
            </a:r>
            <a:r>
              <a:rPr lang="he-IL" dirty="0">
                <a:highlight>
                  <a:srgbClr val="FFFFFF"/>
                </a:highlight>
              </a:rPr>
              <a:t> הן לו, וחכמים אומרים: אינן אלא לגנאי, שנאמר: וכתתו </a:t>
            </a:r>
            <a:r>
              <a:rPr lang="he-IL" dirty="0" err="1">
                <a:highlight>
                  <a:srgbClr val="FFFFFF"/>
                </a:highlight>
              </a:rPr>
              <a:t>חרבותם</a:t>
            </a:r>
            <a:r>
              <a:rPr lang="he-IL" dirty="0">
                <a:highlight>
                  <a:srgbClr val="FFFFFF"/>
                </a:highlight>
              </a:rPr>
              <a:t> לאתים וחניתותיהם למזמרות ולא </a:t>
            </a:r>
            <a:r>
              <a:rPr lang="he-IL" dirty="0" err="1">
                <a:highlight>
                  <a:srgbClr val="FFFFFF"/>
                </a:highlight>
              </a:rPr>
              <a:t>ישא</a:t>
            </a:r>
            <a:r>
              <a:rPr lang="he-IL" dirty="0">
                <a:highlight>
                  <a:srgbClr val="FFFFFF"/>
                </a:highlight>
              </a:rPr>
              <a:t> גוי אל גוי חרב ולא ילמדו עוד מלחמה. </a:t>
            </a:r>
            <a:endParaRPr lang="en-US" dirty="0">
              <a:highlight>
                <a:srgbClr val="FFFFFF"/>
              </a:highlight>
            </a:endParaRP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9</a:t>
            </a:fld>
            <a:endParaRPr lang="en-US" dirty="0"/>
          </a:p>
        </p:txBody>
      </p:sp>
      <p:pic>
        <p:nvPicPr>
          <p:cNvPr id="19460" name="Picture 4">
            <a:extLst>
              <a:ext uri="{FF2B5EF4-FFF2-40B4-BE49-F238E27FC236}">
                <a16:creationId xmlns:a16="http://schemas.microsoft.com/office/drawing/2014/main" id="{2E3859F8-3BA0-9E67-2A93-1F6019ADB6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082158"/>
            <a:ext cx="4272455" cy="3204341"/>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90FEDD1D-0D69-68AA-BF99-9449AF71C184}"/>
              </a:ext>
            </a:extLst>
          </p:cNvPr>
          <p:cNvSpPr txBox="1"/>
          <p:nvPr/>
        </p:nvSpPr>
        <p:spPr>
          <a:xfrm>
            <a:off x="6749935" y="4638502"/>
            <a:ext cx="5062450" cy="646331"/>
          </a:xfrm>
          <a:prstGeom prst="rect">
            <a:avLst/>
          </a:prstGeom>
          <a:noFill/>
        </p:spPr>
        <p:txBody>
          <a:bodyPr wrap="square" rtlCol="1">
            <a:spAutoFit/>
          </a:bodyPr>
          <a:lstStyle/>
          <a:p>
            <a:r>
              <a:rPr lang="he-IL" b="0" i="0" dirty="0">
                <a:solidFill>
                  <a:srgbClr val="000000"/>
                </a:solidFill>
                <a:effectLst/>
                <a:highlight>
                  <a:srgbClr val="FDFDFD"/>
                </a:highlight>
                <a:latin typeface="Heebo" pitchFamily="2" charset="-79"/>
                <a:cs typeface="Heebo" pitchFamily="2" charset="-79"/>
              </a:rPr>
              <a:t>האו"ם חרט על דגלו </a:t>
            </a:r>
            <a:r>
              <a:rPr lang="he-IL" b="0" i="0" dirty="0" err="1">
                <a:solidFill>
                  <a:srgbClr val="000000"/>
                </a:solidFill>
                <a:effectLst/>
                <a:highlight>
                  <a:srgbClr val="FDFDFD"/>
                </a:highlight>
                <a:latin typeface="Heebo" pitchFamily="2" charset="-79"/>
                <a:cs typeface="Heebo" pitchFamily="2" charset="-79"/>
              </a:rPr>
              <a:t>דוקא</a:t>
            </a:r>
            <a:r>
              <a:rPr lang="he-IL" b="0" i="0" dirty="0">
                <a:solidFill>
                  <a:srgbClr val="000000"/>
                </a:solidFill>
                <a:effectLst/>
                <a:highlight>
                  <a:srgbClr val="FDFDFD"/>
                </a:highlight>
                <a:latin typeface="Heebo" pitchFamily="2" charset="-79"/>
                <a:cs typeface="Heebo" pitchFamily="2" charset="-79"/>
              </a:rPr>
              <a:t> את הפסוק הזה מהתנ"ך - מאחר שאנחנו כה קרובים לגאולה הבאה.</a:t>
            </a:r>
            <a:endParaRPr lang="he-IL" dirty="0"/>
          </a:p>
        </p:txBody>
      </p:sp>
      <p:pic>
        <p:nvPicPr>
          <p:cNvPr id="7" name="תמונה 6">
            <a:extLst>
              <a:ext uri="{FF2B5EF4-FFF2-40B4-BE49-F238E27FC236}">
                <a16:creationId xmlns:a16="http://schemas.microsoft.com/office/drawing/2014/main" id="{78FAD509-9178-2835-D2E6-9D16FCEEE2BC}"/>
              </a:ext>
            </a:extLst>
          </p:cNvPr>
          <p:cNvPicPr>
            <a:picLocks noChangeAspect="1"/>
          </p:cNvPicPr>
          <p:nvPr/>
        </p:nvPicPr>
        <p:blipFill rotWithShape="1">
          <a:blip r:embed="rId3"/>
          <a:srcRect b="13249"/>
          <a:stretch/>
        </p:blipFill>
        <p:spPr>
          <a:xfrm>
            <a:off x="61567" y="-75852"/>
            <a:ext cx="2199495" cy="2240135"/>
          </a:xfrm>
          <a:prstGeom prst="rect">
            <a:avLst/>
          </a:prstGeom>
        </p:spPr>
      </p:pic>
    </p:spTree>
    <p:extLst>
      <p:ext uri="{BB962C8B-B14F-4D97-AF65-F5344CB8AC3E}">
        <p14:creationId xmlns:p14="http://schemas.microsoft.com/office/powerpoint/2010/main" val="150057044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19460"/>
                                        </p:tgtEl>
                                        <p:attrNameLst>
                                          <p:attrName>style.visibility</p:attrName>
                                        </p:attrNameLst>
                                      </p:cBhvr>
                                      <p:to>
                                        <p:strVal val="visible"/>
                                      </p:to>
                                    </p:set>
                                    <p:animEffect transition="in" filter="circle(in)">
                                      <p:cBhvr>
                                        <p:cTn id="11" dur="2000"/>
                                        <p:tgtEl>
                                          <p:spTgt spid="19460"/>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נשיאת נשק בשבת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ערוך השולחן אורח חיים סימן שא סעיף נא</a:t>
            </a:r>
          </a:p>
          <a:p>
            <a:r>
              <a:rPr lang="he-IL" dirty="0"/>
              <a:t>ולכן לא יצא איש לא בסייף אפילו חגור במתניו שבחול </a:t>
            </a:r>
            <a:r>
              <a:rPr lang="he-IL" dirty="0" err="1"/>
              <a:t>יוצאין</a:t>
            </a:r>
            <a:r>
              <a:rPr lang="he-IL" dirty="0"/>
              <a:t> בו כך ולא בקשת </a:t>
            </a:r>
            <a:r>
              <a:rPr lang="he-IL" dirty="0" err="1"/>
              <a:t>בכה"ג</a:t>
            </a:r>
            <a:r>
              <a:rPr lang="he-IL" dirty="0"/>
              <a:t> ולא בתריס שהוא מגן על ראשו וגופו מפני השונא ולא באלה שהוא מקל של ברזל ולא ברומח שנושא אותם בצד הגוף כדרך בעלי מלחמה ואם יצא חייב </a:t>
            </a:r>
            <a:r>
              <a:rPr lang="he-IL" b="1" dirty="0"/>
              <a:t>חטאת והטעם מפני שדברים אלו אינם </a:t>
            </a:r>
            <a:r>
              <a:rPr lang="he-IL" b="1" dirty="0" err="1"/>
              <a:t>תכשיטין</a:t>
            </a:r>
            <a:r>
              <a:rPr lang="he-IL" b="1" dirty="0"/>
              <a:t> בעצם אלא לבעלי מלחמה הרי הם כבגדיו אבל בסתם בני אדם הרי הם משא </a:t>
            </a:r>
            <a:r>
              <a:rPr lang="he-IL" dirty="0"/>
              <a:t>[</a:t>
            </a:r>
            <a:r>
              <a:rPr lang="he-IL" dirty="0" err="1"/>
              <a:t>כ"מ</a:t>
            </a:r>
            <a:r>
              <a:rPr lang="he-IL" dirty="0"/>
              <a:t> מפי </a:t>
            </a:r>
            <a:r>
              <a:rPr lang="he-IL" dirty="0" err="1"/>
              <a:t>ה"ר</a:t>
            </a:r>
            <a:r>
              <a:rPr lang="he-IL" dirty="0"/>
              <a:t> עובדיה במשנה פ"ו מ"ד ע"ש] </a:t>
            </a:r>
          </a:p>
          <a:p>
            <a:r>
              <a:rPr lang="he-IL" dirty="0"/>
              <a:t>ולכן הבעל מלחמה </a:t>
            </a:r>
            <a:r>
              <a:rPr lang="he-IL" b="1" dirty="0"/>
              <a:t>כמו העובד בצבא המלך </a:t>
            </a:r>
            <a:r>
              <a:rPr lang="he-IL" dirty="0"/>
              <a:t>הם כבגדיו. </a:t>
            </a:r>
          </a:p>
          <a:p>
            <a:r>
              <a:rPr lang="he-IL" dirty="0"/>
              <a:t>ויראה לי ברור </a:t>
            </a:r>
            <a:r>
              <a:rPr lang="he-IL" dirty="0" err="1"/>
              <a:t>דכל</a:t>
            </a:r>
            <a:r>
              <a:rPr lang="he-IL" dirty="0"/>
              <a:t> אלו </a:t>
            </a:r>
            <a:r>
              <a:rPr lang="he-IL" dirty="0" err="1"/>
              <a:t>מיירי</a:t>
            </a:r>
            <a:r>
              <a:rPr lang="he-IL" dirty="0"/>
              <a:t> לא </a:t>
            </a:r>
            <a:r>
              <a:rPr lang="he-IL" dirty="0" err="1"/>
              <a:t>כשנושאין</a:t>
            </a:r>
            <a:r>
              <a:rPr lang="he-IL" dirty="0"/>
              <a:t> בידיו </a:t>
            </a:r>
            <a:r>
              <a:rPr lang="he-IL" dirty="0" err="1"/>
              <a:t>דבכה"ג</a:t>
            </a:r>
            <a:r>
              <a:rPr lang="he-IL" dirty="0"/>
              <a:t> גם בתכשיט חייב חטאת אלא </a:t>
            </a:r>
            <a:r>
              <a:rPr lang="he-IL" dirty="0" err="1"/>
              <a:t>דמיירי</a:t>
            </a:r>
            <a:r>
              <a:rPr lang="he-IL" dirty="0"/>
              <a:t> </a:t>
            </a:r>
            <a:r>
              <a:rPr lang="he-IL" dirty="0" err="1"/>
              <a:t>שתלוין</a:t>
            </a:r>
            <a:r>
              <a:rPr lang="he-IL" dirty="0"/>
              <a:t> בבגדיו [</a:t>
            </a:r>
            <a:r>
              <a:rPr lang="he-IL" dirty="0" err="1"/>
              <a:t>וכ"מ</a:t>
            </a:r>
            <a:r>
              <a:rPr lang="he-IL" dirty="0"/>
              <a:t> </a:t>
            </a:r>
            <a:r>
              <a:rPr lang="he-IL" dirty="0" err="1"/>
              <a:t>ממג"א</a:t>
            </a:r>
            <a:r>
              <a:rPr lang="he-IL" dirty="0"/>
              <a:t> </a:t>
            </a:r>
            <a:r>
              <a:rPr lang="he-IL" dirty="0" err="1"/>
              <a:t>סקכ"ז</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נשיאת נשק בשבת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ילקוט יוסף תוכן העניינים שבת ב</a:t>
            </a:r>
          </a:p>
          <a:p>
            <a:r>
              <a:rPr lang="he-IL" dirty="0"/>
              <a:t>מו. חייל שנקרא למילואים בשבת, אין להקל לו לטלטל את כלי נשקו עליו ברה"ר, אא"כ יש חשש </a:t>
            </a:r>
            <a:r>
              <a:rPr lang="he-IL" dirty="0" err="1"/>
              <a:t>לפיקו"נ</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360431419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האם נשק הוא מוקצה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pPr marL="0" indent="0">
              <a:buNone/>
            </a:pPr>
            <a:r>
              <a:rPr lang="he-IL" dirty="0" err="1"/>
              <a:t>מסברא</a:t>
            </a:r>
            <a:r>
              <a:rPr lang="he-IL" dirty="0"/>
              <a:t> נראה לומר, </a:t>
            </a:r>
            <a:r>
              <a:rPr lang="he-IL" dirty="0" err="1"/>
              <a:t>דכלים</a:t>
            </a:r>
            <a:r>
              <a:rPr lang="he-IL" dirty="0"/>
              <a:t> שכל ייעודם הוא כדי להשתמש בהם בזמן היתר, אין להם דין מוקצה כלל, וכגון, אקדח, שעומד להצלה וכל זמן שמשתמש בו הוא לצורך הגנה משום </a:t>
            </a:r>
            <a:r>
              <a:rPr lang="he-IL" dirty="0" err="1"/>
              <a:t>פיקו”נ</a:t>
            </a:r>
            <a:r>
              <a:rPr lang="he-IL" dirty="0"/>
              <a:t>, ובין כשהורג ובין כשפוצע, </a:t>
            </a:r>
          </a:p>
          <a:p>
            <a:pPr marL="0" indent="0">
              <a:buNone/>
            </a:pPr>
            <a:r>
              <a:rPr lang="he-IL" dirty="0"/>
              <a:t>ואף שחבלה אסורה בשבת, מ”מ אינו עומד אצלו אלא לחבלה שיש בה משום </a:t>
            </a:r>
            <a:r>
              <a:rPr lang="he-IL" dirty="0" err="1"/>
              <a:t>פקו”נ</a:t>
            </a:r>
            <a:r>
              <a:rPr lang="he-IL" dirty="0"/>
              <a:t>, והיא מותרת בשבת, ולזה יוצר מתחילה ואין לו עוד תשמיש אחר של איסור, על כן הרי הוא בכלל כלי שמלאכתו להיתר, </a:t>
            </a:r>
          </a:p>
          <a:p>
            <a:pPr marL="0" indent="0">
              <a:buNone/>
            </a:pPr>
            <a:r>
              <a:rPr lang="he-IL" dirty="0"/>
              <a:t>(ואף שמרבים להתאמן אתו, מ”מ אין זה אלא כדי להכשיר את השימוש בו לעת הצורך, ולא יועד בשביל להתאמן אלא כדי להרוג, וברור). </a:t>
            </a:r>
          </a:p>
          <a:p>
            <a:pPr marL="0" indent="0">
              <a:buNone/>
            </a:pPr>
            <a:r>
              <a:rPr lang="he-IL" dirty="0"/>
              <a:t>ואע”ג דיש שמשתמשים באקדח או ברובה, גם לדברים אחרים שאין בהם </a:t>
            </a:r>
            <a:r>
              <a:rPr lang="he-IL" dirty="0" err="1"/>
              <a:t>פקו”נ</a:t>
            </a:r>
            <a:r>
              <a:rPr lang="he-IL" dirty="0"/>
              <a:t>, מ”מ אין זה מעלה ומוריד, כיון שבכלים </a:t>
            </a:r>
            <a:r>
              <a:rPr lang="he-IL" dirty="0" err="1"/>
              <a:t>קיימ”ל</a:t>
            </a:r>
            <a:r>
              <a:rPr lang="he-IL" dirty="0"/>
              <a:t> </a:t>
            </a:r>
            <a:r>
              <a:rPr lang="he-IL" dirty="0" err="1"/>
              <a:t>דאזלינן</a:t>
            </a:r>
            <a:r>
              <a:rPr lang="he-IL" dirty="0"/>
              <a:t> בתר יד הבעלים, וכל כלי שמלאכתו לאסור שייחדו למלאכת היתר, מותר להשתמש בו.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12</a:t>
            </a:fld>
            <a:endParaRPr lang="en-US" dirty="0"/>
          </a:p>
        </p:txBody>
      </p:sp>
      <p:pic>
        <p:nvPicPr>
          <p:cNvPr id="1026" name="Picture 2" descr="תעשיות נשק לישראל – ויקיפדיה">
            <a:extLst>
              <a:ext uri="{FF2B5EF4-FFF2-40B4-BE49-F238E27FC236}">
                <a16:creationId xmlns:a16="http://schemas.microsoft.com/office/drawing/2014/main" id="{C331957E-79DD-8F83-52F7-C8E4E37390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2354" y="161059"/>
            <a:ext cx="4238625"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סכין של מילה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154954" y="2352502"/>
            <a:ext cx="8825659" cy="3667298"/>
          </a:xfrm>
        </p:spPr>
        <p:txBody>
          <a:bodyPr/>
          <a:lstStyle/>
          <a:p>
            <a:pPr algn="just"/>
            <a:r>
              <a:rPr lang="he-IL" dirty="0"/>
              <a:t>אלא דאם כנים הדברים, צ”ב דמאי שנא מסכין של מילה, שנחלקו בו הפוסקים אם דינו ככלי שמלאכתו להיתר, ומותר לטלטלו אפילו אחר שהניחו מידו, </a:t>
            </a:r>
            <a:r>
              <a:rPr lang="he-IL" dirty="0" err="1"/>
              <a:t>דהמהרש”ל</a:t>
            </a:r>
            <a:r>
              <a:rPr lang="he-IL" dirty="0"/>
              <a:t> </a:t>
            </a:r>
            <a:r>
              <a:rPr lang="he-IL" dirty="0" err="1"/>
              <a:t>ביש”ש</a:t>
            </a:r>
            <a:r>
              <a:rPr lang="he-IL" dirty="0"/>
              <a:t> כתב להתיר משום דאין מוקצה לחצי שבת, והואיל </a:t>
            </a:r>
            <a:r>
              <a:rPr lang="he-IL" dirty="0" err="1"/>
              <a:t>דבין</a:t>
            </a:r>
            <a:r>
              <a:rPr lang="he-IL" dirty="0"/>
              <a:t> השמשות לא היה מוקצה לפי שהיה צריך לו, אע”ג שאחר המילה תו אין לו צורך בו, אין לו דין מוקצה. וכן סתמו </a:t>
            </a:r>
            <a:r>
              <a:rPr lang="he-IL" dirty="0" err="1"/>
              <a:t>הרמ”א</a:t>
            </a:r>
            <a:r>
              <a:rPr lang="he-IL" dirty="0"/>
              <a:t> (יו”ד סי’ </a:t>
            </a:r>
            <a:r>
              <a:rPr lang="he-IL" dirty="0" err="1"/>
              <a:t>רסו</a:t>
            </a:r>
            <a:r>
              <a:rPr lang="he-IL" dirty="0"/>
              <a:t>) </a:t>
            </a:r>
            <a:r>
              <a:rPr lang="he-IL" dirty="0" err="1"/>
              <a:t>והש”ך</a:t>
            </a:r>
            <a:r>
              <a:rPr lang="he-IL" dirty="0"/>
              <a:t> </a:t>
            </a:r>
            <a:r>
              <a:rPr lang="he-IL" dirty="0" err="1"/>
              <a:t>בנקוה”כ</a:t>
            </a:r>
            <a:r>
              <a:rPr lang="he-IL" dirty="0"/>
              <a:t> להתיר.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13</a:t>
            </a:fld>
            <a:endParaRPr lang="en-US" dirty="0"/>
          </a:p>
        </p:txBody>
      </p:sp>
      <p:pic>
        <p:nvPicPr>
          <p:cNvPr id="2050" name="Picture 2" descr="לבטל רישיונות נשק שניתנו על ידי פקידים לא מוסמכים | האגודה לזכויות האזרח  בישראל">
            <a:extLst>
              <a:ext uri="{FF2B5EF4-FFF2-40B4-BE49-F238E27FC236}">
                <a16:creationId xmlns:a16="http://schemas.microsoft.com/office/drawing/2014/main" id="{C24F8C87-9ADB-FB2B-0061-134D2D0C34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56" y="4060248"/>
            <a:ext cx="4973782" cy="2797752"/>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400E7E3C-87F9-25FC-3296-01D985D0BF10}"/>
              </a:ext>
            </a:extLst>
          </p:cNvPr>
          <p:cNvSpPr txBox="1"/>
          <p:nvPr/>
        </p:nvSpPr>
        <p:spPr>
          <a:xfrm>
            <a:off x="5178829" y="4297680"/>
            <a:ext cx="6849687" cy="2585323"/>
          </a:xfrm>
          <a:prstGeom prst="rect">
            <a:avLst/>
          </a:prstGeom>
          <a:noFill/>
        </p:spPr>
        <p:txBody>
          <a:bodyPr wrap="square" rtlCol="1">
            <a:spAutoFit/>
          </a:bodyPr>
          <a:lstStyle/>
          <a:p>
            <a:pPr algn="just"/>
            <a:r>
              <a:rPr lang="he-IL" dirty="0"/>
              <a:t>אולם </a:t>
            </a:r>
            <a:r>
              <a:rPr lang="he-IL" dirty="0" err="1"/>
              <a:t>הט”ז</a:t>
            </a:r>
            <a:r>
              <a:rPr lang="he-IL" dirty="0"/>
              <a:t> (שם </a:t>
            </a:r>
            <a:r>
              <a:rPr lang="he-IL" dirty="0" err="1"/>
              <a:t>סק”א</a:t>
            </a:r>
            <a:r>
              <a:rPr lang="he-IL" dirty="0"/>
              <a:t>) האריך לדחות דבריהם, וכתב, </a:t>
            </a:r>
            <a:r>
              <a:rPr lang="he-IL" dirty="0" err="1"/>
              <a:t>דהדין</a:t>
            </a:r>
            <a:r>
              <a:rPr lang="he-IL" dirty="0"/>
              <a:t> דאין מוקצה לחצי שבת, היינו בדברים התלויים בדעת, וכגון, </a:t>
            </a:r>
            <a:r>
              <a:rPr lang="he-IL" dirty="0" err="1"/>
              <a:t>שביה”ש</a:t>
            </a:r>
            <a:r>
              <a:rPr lang="he-IL" dirty="0"/>
              <a:t> היה ראוי ואח”כ חזר ונדחה, אבל בכלים שהם איסור, אין זה תלוי בדעתו, ונהי </a:t>
            </a:r>
            <a:r>
              <a:rPr lang="he-IL" dirty="0" err="1"/>
              <a:t>דהותר</a:t>
            </a:r>
            <a:r>
              <a:rPr lang="he-IL" dirty="0"/>
              <a:t> לצורך המילה, מ”מ כשגמר המילה חזר לאיסורו. </a:t>
            </a:r>
          </a:p>
          <a:p>
            <a:pPr algn="just"/>
            <a:r>
              <a:rPr lang="he-IL" dirty="0"/>
              <a:t>והביא ראיה מעלי שהוא דף עבה וכבד, והוא מוקצה מחמת ח”כ כמבואר בגמ’ (שבת </a:t>
            </a:r>
            <a:r>
              <a:rPr lang="he-IL" dirty="0" err="1"/>
              <a:t>קכג</a:t>
            </a:r>
            <a:r>
              <a:rPr lang="he-IL" dirty="0"/>
              <a:t>:) ומותר לקצוב עליו בשר לצורך יו”ט, ואח”כ נאסר בטלטול וכמבואר </a:t>
            </a:r>
            <a:r>
              <a:rPr lang="he-IL" dirty="0" err="1"/>
              <a:t>בשו”ע</a:t>
            </a:r>
            <a:r>
              <a:rPr lang="he-IL" dirty="0"/>
              <a:t> (סי’ </a:t>
            </a:r>
            <a:r>
              <a:rPr lang="he-IL" dirty="0" err="1"/>
              <a:t>תצט</a:t>
            </a:r>
            <a:r>
              <a:rPr lang="he-IL" dirty="0"/>
              <a:t> סעי’ ה’). וכן הביא ראיה זו </a:t>
            </a:r>
            <a:r>
              <a:rPr lang="he-IL" dirty="0" err="1"/>
              <a:t>המג”א</a:t>
            </a:r>
            <a:r>
              <a:rPr lang="he-IL" dirty="0"/>
              <a:t> ונקט כן </a:t>
            </a:r>
            <a:r>
              <a:rPr lang="he-IL" dirty="0" err="1"/>
              <a:t>לדינא</a:t>
            </a:r>
            <a:r>
              <a:rPr lang="he-IL" dirty="0"/>
              <a:t>. וכן פסק </a:t>
            </a:r>
            <a:r>
              <a:rPr lang="he-IL" dirty="0" err="1"/>
              <a:t>המ”ב</a:t>
            </a:r>
            <a:r>
              <a:rPr lang="he-IL" dirty="0"/>
              <a:t> (סי’ שי </a:t>
            </a:r>
            <a:r>
              <a:rPr lang="he-IL" dirty="0" err="1"/>
              <a:t>ס”ק</a:t>
            </a:r>
            <a:r>
              <a:rPr lang="he-IL" dirty="0"/>
              <a:t> טו). </a:t>
            </a:r>
            <a:r>
              <a:rPr lang="he-IL" b="1" dirty="0" err="1">
                <a:highlight>
                  <a:srgbClr val="FFFF00"/>
                </a:highlight>
              </a:rPr>
              <a:t>ולכאו</a:t>
            </a:r>
            <a:r>
              <a:rPr lang="he-IL" b="1" dirty="0">
                <a:highlight>
                  <a:srgbClr val="FFFF00"/>
                </a:highlight>
              </a:rPr>
              <a:t>’ כיון </a:t>
            </a:r>
            <a:r>
              <a:rPr lang="he-IL" b="1" dirty="0" err="1">
                <a:highlight>
                  <a:srgbClr val="FFFF00"/>
                </a:highlight>
              </a:rPr>
              <a:t>דהסכין</a:t>
            </a:r>
            <a:r>
              <a:rPr lang="he-IL" b="1" dirty="0">
                <a:highlight>
                  <a:srgbClr val="FFFF00"/>
                </a:highlight>
              </a:rPr>
              <a:t> עומד למילה ומייחד אותו למילה המותרת בשבת, </a:t>
            </a:r>
            <a:r>
              <a:rPr lang="he-IL" b="1" dirty="0" err="1">
                <a:highlight>
                  <a:srgbClr val="FFFF00"/>
                </a:highlight>
              </a:rPr>
              <a:t>אמאי</a:t>
            </a:r>
            <a:r>
              <a:rPr lang="he-IL" b="1" dirty="0">
                <a:highlight>
                  <a:srgbClr val="FFFF00"/>
                </a:highlight>
              </a:rPr>
              <a:t> </a:t>
            </a:r>
            <a:r>
              <a:rPr lang="he-IL" b="1" dirty="0" err="1">
                <a:highlight>
                  <a:srgbClr val="FFFF00"/>
                </a:highlight>
              </a:rPr>
              <a:t>ס”ל</a:t>
            </a:r>
            <a:r>
              <a:rPr lang="he-IL" b="1" dirty="0">
                <a:highlight>
                  <a:srgbClr val="FFFF00"/>
                </a:highlight>
              </a:rPr>
              <a:t> </a:t>
            </a:r>
            <a:r>
              <a:rPr lang="he-IL" b="1" dirty="0" err="1">
                <a:highlight>
                  <a:srgbClr val="FFFF00"/>
                </a:highlight>
              </a:rPr>
              <a:t>להני</a:t>
            </a:r>
            <a:r>
              <a:rPr lang="he-IL" b="1" dirty="0">
                <a:highlight>
                  <a:srgbClr val="FFFF00"/>
                </a:highlight>
              </a:rPr>
              <a:t> פוסקים דהוא מוקצה.</a:t>
            </a:r>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circle(in)">
                                      <p:cBhvr>
                                        <p:cTn id="13" dur="20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סכין של מילה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154954" y="2352502"/>
            <a:ext cx="8825659" cy="3667298"/>
          </a:xfrm>
        </p:spPr>
        <p:txBody>
          <a:bodyPr/>
          <a:lstStyle/>
          <a:p>
            <a:pPr algn="just"/>
            <a:r>
              <a:rPr lang="he-IL" b="1" dirty="0" err="1">
                <a:highlight>
                  <a:srgbClr val="FFFF00"/>
                </a:highlight>
              </a:rPr>
              <a:t>ולכאו</a:t>
            </a:r>
            <a:r>
              <a:rPr lang="he-IL" b="1" dirty="0">
                <a:highlight>
                  <a:srgbClr val="FFFF00"/>
                </a:highlight>
              </a:rPr>
              <a:t>’ כיון </a:t>
            </a:r>
            <a:r>
              <a:rPr lang="he-IL" b="1" dirty="0" err="1">
                <a:highlight>
                  <a:srgbClr val="FFFF00"/>
                </a:highlight>
              </a:rPr>
              <a:t>דהסכין</a:t>
            </a:r>
            <a:r>
              <a:rPr lang="he-IL" b="1" dirty="0">
                <a:highlight>
                  <a:srgbClr val="FFFF00"/>
                </a:highlight>
              </a:rPr>
              <a:t> עומד למילה ומייחד אותו למילה המותרת בשבת, </a:t>
            </a:r>
            <a:r>
              <a:rPr lang="he-IL" b="1" dirty="0" err="1">
                <a:highlight>
                  <a:srgbClr val="FFFF00"/>
                </a:highlight>
              </a:rPr>
              <a:t>אמאי</a:t>
            </a:r>
            <a:r>
              <a:rPr lang="he-IL" b="1" dirty="0">
                <a:highlight>
                  <a:srgbClr val="FFFF00"/>
                </a:highlight>
              </a:rPr>
              <a:t> </a:t>
            </a:r>
            <a:r>
              <a:rPr lang="he-IL" b="1" dirty="0" err="1">
                <a:highlight>
                  <a:srgbClr val="FFFF00"/>
                </a:highlight>
              </a:rPr>
              <a:t>ס”ל</a:t>
            </a:r>
            <a:r>
              <a:rPr lang="he-IL" b="1" dirty="0">
                <a:highlight>
                  <a:srgbClr val="FFFF00"/>
                </a:highlight>
              </a:rPr>
              <a:t> </a:t>
            </a:r>
            <a:r>
              <a:rPr lang="he-IL" b="1" dirty="0" err="1">
                <a:highlight>
                  <a:srgbClr val="FFFF00"/>
                </a:highlight>
              </a:rPr>
              <a:t>להני</a:t>
            </a:r>
            <a:r>
              <a:rPr lang="he-IL" b="1" dirty="0">
                <a:highlight>
                  <a:srgbClr val="FFFF00"/>
                </a:highlight>
              </a:rPr>
              <a:t> פוסקים דהוא מוקצה.</a:t>
            </a:r>
          </a:p>
          <a:p>
            <a:pPr algn="just"/>
            <a:r>
              <a:rPr lang="he-IL" dirty="0"/>
              <a:t>ולענ”ד לא דמי כלים אלו לכלי מילה, </a:t>
            </a:r>
            <a:r>
              <a:rPr lang="he-IL" dirty="0" err="1"/>
              <a:t>דהנה</a:t>
            </a:r>
            <a:r>
              <a:rPr lang="he-IL" dirty="0"/>
              <a:t> </a:t>
            </a:r>
            <a:r>
              <a:rPr lang="he-IL" dirty="0" err="1"/>
              <a:t>המג”א</a:t>
            </a:r>
            <a:r>
              <a:rPr lang="he-IL" dirty="0"/>
              <a:t> (סי’ </a:t>
            </a:r>
            <a:r>
              <a:rPr lang="he-IL" dirty="0" err="1"/>
              <a:t>תקכו</a:t>
            </a:r>
            <a:r>
              <a:rPr lang="he-IL" dirty="0"/>
              <a:t> </a:t>
            </a:r>
            <a:r>
              <a:rPr lang="he-IL" dirty="0" err="1"/>
              <a:t>ס”ק</a:t>
            </a:r>
            <a:r>
              <a:rPr lang="he-IL" dirty="0"/>
              <a:t> יד) כתב שסכין של מילה, אסור לטלטלו אחר המילה ולא דמי לכלי קבורה ביו”ט שני שהתיר הרמב”ן לטלטלם אחר הקבורה,  </a:t>
            </a:r>
            <a:r>
              <a:rPr lang="he-IL" dirty="0" err="1"/>
              <a:t>דהתם</a:t>
            </a:r>
            <a:r>
              <a:rPr lang="he-IL" dirty="0"/>
              <a:t> נימק הרמב”ן טעם התירו, שמא יצטרך להם למת אחר, אבל בסכין של מילה שלא יצטרך עוד </a:t>
            </a:r>
            <a:r>
              <a:rPr lang="he-IL" dirty="0" err="1"/>
              <a:t>למולו</a:t>
            </a:r>
            <a:r>
              <a:rPr lang="he-IL" dirty="0"/>
              <a:t>, אסור.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14</a:t>
            </a:fld>
            <a:endParaRPr lang="en-US" dirty="0"/>
          </a:p>
        </p:txBody>
      </p:sp>
      <p:pic>
        <p:nvPicPr>
          <p:cNvPr id="3074" name="Picture 2" descr="‫כלי מילה - Asyah‬‎">
            <a:extLst>
              <a:ext uri="{FF2B5EF4-FFF2-40B4-BE49-F238E27FC236}">
                <a16:creationId xmlns:a16="http://schemas.microsoft.com/office/drawing/2014/main" id="{9FCC642A-23F5-C047-2C97-C6D998A6DF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161" y="4281055"/>
            <a:ext cx="3410032" cy="2148320"/>
          </a:xfrm>
          <a:prstGeom prst="rect">
            <a:avLst/>
          </a:prstGeom>
          <a:noFill/>
          <a:extLst>
            <a:ext uri="{909E8E84-426E-40DD-AFC4-6F175D3DCCD1}">
              <a14:hiddenFill xmlns:a14="http://schemas.microsoft.com/office/drawing/2010/main">
                <a:solidFill>
                  <a:srgbClr val="FFFFFF"/>
                </a:solidFill>
              </a14:hiddenFill>
            </a:ext>
          </a:extLst>
        </p:spPr>
      </p:pic>
      <p:sp>
        <p:nvSpPr>
          <p:cNvPr id="6" name="תיבת טקסט 5">
            <a:extLst>
              <a:ext uri="{FF2B5EF4-FFF2-40B4-BE49-F238E27FC236}">
                <a16:creationId xmlns:a16="http://schemas.microsoft.com/office/drawing/2014/main" id="{4FE63192-6093-E1A6-3622-A9A05AB88D28}"/>
              </a:ext>
            </a:extLst>
          </p:cNvPr>
          <p:cNvSpPr txBox="1"/>
          <p:nvPr/>
        </p:nvSpPr>
        <p:spPr>
          <a:xfrm>
            <a:off x="3507971" y="4572000"/>
            <a:ext cx="8454044" cy="2031325"/>
          </a:xfrm>
          <a:prstGeom prst="rect">
            <a:avLst/>
          </a:prstGeom>
          <a:noFill/>
        </p:spPr>
        <p:txBody>
          <a:bodyPr wrap="square" rtlCol="1">
            <a:spAutoFit/>
          </a:bodyPr>
          <a:lstStyle/>
          <a:p>
            <a:r>
              <a:rPr lang="he-IL" dirty="0"/>
              <a:t>ונראה טעמו, </a:t>
            </a:r>
            <a:r>
              <a:rPr lang="he-IL" dirty="0" err="1"/>
              <a:t>דסכין</a:t>
            </a:r>
            <a:r>
              <a:rPr lang="he-IL" dirty="0"/>
              <a:t> של מילה </a:t>
            </a:r>
            <a:r>
              <a:rPr lang="he-IL" b="1" dirty="0"/>
              <a:t>אינו דבר המצוי שיצטרך למול מבלי שידע על כך מאתמול.</a:t>
            </a:r>
            <a:r>
              <a:rPr lang="he-IL" dirty="0"/>
              <a:t> וכן מבואר </a:t>
            </a:r>
            <a:r>
              <a:rPr lang="he-IL" dirty="0" err="1"/>
              <a:t>בחזו”א</a:t>
            </a:r>
            <a:r>
              <a:rPr lang="he-IL" dirty="0"/>
              <a:t> (</a:t>
            </a:r>
            <a:r>
              <a:rPr lang="he-IL" dirty="0" err="1"/>
              <a:t>או”ח</a:t>
            </a:r>
            <a:r>
              <a:rPr lang="he-IL" dirty="0"/>
              <a:t> סי’ מג </a:t>
            </a:r>
            <a:r>
              <a:rPr lang="he-IL" dirty="0" err="1"/>
              <a:t>ס”ק</a:t>
            </a:r>
            <a:r>
              <a:rPr lang="he-IL" dirty="0"/>
              <a:t> ז’). </a:t>
            </a:r>
          </a:p>
          <a:p>
            <a:r>
              <a:rPr lang="he-IL" dirty="0" err="1"/>
              <a:t>ולפי”ז</a:t>
            </a:r>
            <a:r>
              <a:rPr lang="he-IL" dirty="0"/>
              <a:t> </a:t>
            </a:r>
            <a:r>
              <a:rPr lang="he-IL" dirty="0" err="1"/>
              <a:t>בנד”ד</a:t>
            </a:r>
            <a:r>
              <a:rPr lang="he-IL" dirty="0"/>
              <a:t> בכלים המיועדים להצלת נפשות, מאחר וכלים אלו אין ייעודם לזמן </a:t>
            </a:r>
            <a:r>
              <a:rPr lang="he-IL" dirty="0" err="1"/>
              <a:t>מסויים</a:t>
            </a:r>
            <a:r>
              <a:rPr lang="he-IL" dirty="0"/>
              <a:t>, אלא כל שעה ושעה זמניה הוא, ואין אפשרות להיערך לכך מראש, דינם כדין כלי קבורה, דאין זה תלוי בו, ע”כ הוו כלים שמלאכתם להיתר </a:t>
            </a:r>
            <a:r>
              <a:rPr lang="he-IL" dirty="0" err="1"/>
              <a:t>דכל</a:t>
            </a:r>
            <a:r>
              <a:rPr lang="he-IL" dirty="0"/>
              <a:t> תשמישם ביו”ט הוא להיתר ואפילו שעתה אינו זמן של </a:t>
            </a:r>
            <a:r>
              <a:rPr lang="he-IL" dirty="0" err="1"/>
              <a:t>פקו”נ</a:t>
            </a:r>
            <a:r>
              <a:rPr lang="he-IL" dirty="0"/>
              <a:t>.</a:t>
            </a:r>
            <a:endParaRPr lang="he-IL" b="1" dirty="0">
              <a:highlight>
                <a:srgbClr val="FFFF00"/>
              </a:highlight>
            </a:endParaRPr>
          </a:p>
          <a:p>
            <a:endParaRPr lang="he-IL" dirty="0"/>
          </a:p>
        </p:txBody>
      </p:sp>
    </p:spTree>
    <p:extLst>
      <p:ext uri="{BB962C8B-B14F-4D97-AF65-F5344CB8AC3E}">
        <p14:creationId xmlns:p14="http://schemas.microsoft.com/office/powerpoint/2010/main" val="369375589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 calcmode="lin" valueType="num">
                                      <p:cBhvr additive="base">
                                        <p:cTn id="19" dur="500" fill="hold"/>
                                        <p:tgtEl>
                                          <p:spTgt spid="3074"/>
                                        </p:tgtEl>
                                        <p:attrNameLst>
                                          <p:attrName>ppt_x</p:attrName>
                                        </p:attrNameLst>
                                      </p:cBhvr>
                                      <p:tavLst>
                                        <p:tav tm="0">
                                          <p:val>
                                            <p:strVal val="#ppt_x"/>
                                          </p:val>
                                        </p:tav>
                                        <p:tav tm="100000">
                                          <p:val>
                                            <p:strVal val="#ppt_x"/>
                                          </p:val>
                                        </p:tav>
                                      </p:tavLst>
                                    </p:anim>
                                    <p:anim calcmode="lin" valueType="num">
                                      <p:cBhvr additive="base">
                                        <p:cTn id="20"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1154954" y="973668"/>
            <a:ext cx="8761413" cy="706964"/>
          </a:xfrm>
        </p:spPr>
        <p:txBody>
          <a:bodyPr/>
          <a:lstStyle/>
          <a:p>
            <a:pPr algn="ctr"/>
            <a:r>
              <a:rPr lang="he-IL" dirty="0"/>
              <a:t>סכין של מילה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שמירת שבת כהלכתה - הערות פרק כ</a:t>
            </a:r>
          </a:p>
          <a:p>
            <a:r>
              <a:rPr lang="he-IL" dirty="0"/>
              <a:t>ומ"מ נראה </a:t>
            </a:r>
            <a:r>
              <a:rPr lang="he-IL" dirty="0" err="1"/>
              <a:t>דרובה</a:t>
            </a:r>
            <a:r>
              <a:rPr lang="he-IL" dirty="0"/>
              <a:t> ואקדח כדי להטיל בהם אימה, שפיר </a:t>
            </a:r>
            <a:r>
              <a:rPr lang="he-IL" dirty="0" err="1"/>
              <a:t>חשיב</a:t>
            </a:r>
            <a:r>
              <a:rPr lang="he-IL" dirty="0"/>
              <a:t> כצורך גופו (מסתבר </a:t>
            </a:r>
            <a:r>
              <a:rPr lang="he-IL" dirty="0" err="1"/>
              <a:t>דשלא</a:t>
            </a:r>
            <a:r>
              <a:rPr lang="he-IL" dirty="0"/>
              <a:t> בשעת מלחמה רוב תשמישם רק להרתיע, ועיין שלחן שלמה </a:t>
            </a:r>
            <a:r>
              <a:rPr lang="he-IL" dirty="0" err="1"/>
              <a:t>ח"ב</a:t>
            </a:r>
            <a:r>
              <a:rPr lang="he-IL" dirty="0"/>
              <a:t> סי' שח </a:t>
            </a:r>
            <a:r>
              <a:rPr lang="he-IL" dirty="0" err="1"/>
              <a:t>ס"ק</a:t>
            </a:r>
            <a:r>
              <a:rPr lang="he-IL" dirty="0"/>
              <a:t> </a:t>
            </a:r>
            <a:r>
              <a:rPr lang="he-IL" dirty="0" err="1"/>
              <a:t>טז</a:t>
            </a:r>
            <a:r>
              <a:rPr lang="he-IL" dirty="0"/>
              <a:t> ד"ה ומ"מ..., ושם </a:t>
            </a:r>
            <a:r>
              <a:rPr lang="he-IL" dirty="0" err="1"/>
              <a:t>ס"ק</a:t>
            </a:r>
            <a:r>
              <a:rPr lang="he-IL" dirty="0"/>
              <a:t> </a:t>
            </a:r>
            <a:r>
              <a:rPr lang="he-IL" dirty="0" err="1"/>
              <a:t>כז</a:t>
            </a:r>
            <a:r>
              <a:rPr lang="he-IL" dirty="0"/>
              <a:t>). ועיין סי' שח </a:t>
            </a:r>
            <a:r>
              <a:rPr lang="he-IL" dirty="0" err="1"/>
              <a:t>במ"א</a:t>
            </a:r>
            <a:r>
              <a:rPr lang="he-IL" dirty="0"/>
              <a:t> </a:t>
            </a:r>
            <a:r>
              <a:rPr lang="he-IL" dirty="0" err="1"/>
              <a:t>ס"ק</a:t>
            </a:r>
            <a:r>
              <a:rPr lang="he-IL" dirty="0"/>
              <a:t> </a:t>
            </a:r>
            <a:r>
              <a:rPr lang="he-IL" dirty="0" err="1"/>
              <a:t>יח</a:t>
            </a:r>
            <a:r>
              <a:rPr lang="he-IL" dirty="0"/>
              <a:t>, </a:t>
            </a:r>
            <a:r>
              <a:rPr lang="he-IL" dirty="0" err="1"/>
              <a:t>דטלטול</a:t>
            </a:r>
            <a:r>
              <a:rPr lang="he-IL" dirty="0"/>
              <a:t> נר שאינו דולק לכבוד הכנסת תינוק לביהכ"נ לא </a:t>
            </a:r>
            <a:r>
              <a:rPr lang="he-IL" dirty="0" err="1"/>
              <a:t>חשיב</a:t>
            </a:r>
            <a:r>
              <a:rPr lang="he-IL" dirty="0"/>
              <a:t> צורך גופו כיון שאינו עושה בו כלום, ועיין לעיל הערה כה, בשם הים יששכר, </a:t>
            </a:r>
            <a:r>
              <a:rPr lang="he-IL" dirty="0" err="1"/>
              <a:t>דמותר</a:t>
            </a:r>
            <a:r>
              <a:rPr lang="he-IL" dirty="0"/>
              <a:t> לכפות כלי שמל"א על נר כדי להתיר </a:t>
            </a:r>
            <a:r>
              <a:rPr lang="he-IL" dirty="0" err="1"/>
              <a:t>תשה"מ</a:t>
            </a:r>
            <a:r>
              <a:rPr lang="he-IL" dirty="0"/>
              <a:t>, כל זה שמעתי </a:t>
            </a:r>
            <a:r>
              <a:rPr lang="he-IL" dirty="0" err="1"/>
              <a:t>מהגרש"ז</a:t>
            </a:r>
            <a:r>
              <a:rPr lang="he-IL" dirty="0"/>
              <a:t> </a:t>
            </a:r>
            <a:r>
              <a:rPr lang="he-IL" dirty="0" err="1"/>
              <a:t>אויערבך</a:t>
            </a:r>
            <a:r>
              <a:rPr lang="he-IL" dirty="0"/>
              <a:t> זצ"ל. </a:t>
            </a:r>
          </a:p>
          <a:p>
            <a:r>
              <a:rPr lang="he-IL" dirty="0"/>
              <a:t>האם זה נחשב כלי שמלאכתו להיתר היות ונועד להרתיע?</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4294967295"/>
          </p:nvPr>
        </p:nvSpPr>
        <p:spPr>
          <a:xfrm>
            <a:off x="10352540" y="295729"/>
            <a:ext cx="838199" cy="767687"/>
          </a:xfrm>
        </p:spPr>
        <p:txBody>
          <a:bodyPr/>
          <a:lstStyle/>
          <a:p>
            <a:fld id="{519954A3-9DFD-4C44-94BA-B95130A3BA1C}" type="slidenum">
              <a:rPr lang="en-US" smtClean="0"/>
              <a:t>15</a:t>
            </a:fld>
            <a:endParaRPr lang="en-US" dirty="0"/>
          </a:p>
        </p:txBody>
      </p:sp>
      <p:pic>
        <p:nvPicPr>
          <p:cNvPr id="4098" name="Picture 2" descr="‫גיוס חרדים לצבא - רקע היסטורי חלק א עם ד״ר מנחם קרן-קרץ - YouTube‬‎">
            <a:extLst>
              <a:ext uri="{FF2B5EF4-FFF2-40B4-BE49-F238E27FC236}">
                <a16:creationId xmlns:a16="http://schemas.microsoft.com/office/drawing/2014/main" id="{97798899-AFFD-F235-86F3-D3E152AB85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64182"/>
            <a:ext cx="4433454" cy="2493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9480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31D5DDE6-E34A-63CD-E65A-807EA33FBC12}"/>
              </a:ext>
            </a:extLst>
          </p:cNvPr>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9" name="תמונה 8">
            <a:extLst>
              <a:ext uri="{FF2B5EF4-FFF2-40B4-BE49-F238E27FC236}">
                <a16:creationId xmlns:a16="http://schemas.microsoft.com/office/drawing/2014/main" id="{CF4102BB-28F5-24D1-8293-286C72E1EEB6}"/>
              </a:ext>
            </a:extLst>
          </p:cNvPr>
          <p:cNvPicPr>
            <a:picLocks noChangeAspect="1"/>
          </p:cNvPicPr>
          <p:nvPr/>
        </p:nvPicPr>
        <p:blipFill>
          <a:blip r:embed="rId2">
            <a:duotone>
              <a:prstClr val="black"/>
              <a:schemeClr val="accent4">
                <a:tint val="45000"/>
                <a:satMod val="400000"/>
              </a:schemeClr>
            </a:duotone>
          </a:blip>
          <a:stretch>
            <a:fillRect/>
          </a:stretch>
        </p:blipFill>
        <p:spPr>
          <a:xfrm>
            <a:off x="156437" y="107674"/>
            <a:ext cx="8056538" cy="6602388"/>
          </a:xfrm>
          <a:prstGeom prst="rect">
            <a:avLst/>
          </a:prstGeom>
          <a:ln>
            <a:solidFill>
              <a:schemeClr val="tx1"/>
            </a:solidFill>
            <a:extLst>
              <a:ext uri="{C807C97D-BFC1-408E-A445-0C87EB9F89A2}">
                <ask:lineSketchStyleProps xmlns:ask="http://schemas.microsoft.com/office/drawing/2018/sketchyshapes">
                  <ask:type>
                    <ask:lineSketchNone/>
                  </ask:type>
                </ask:lineSketchStyleProps>
              </a:ext>
            </a:extLst>
          </a:ln>
        </p:spPr>
      </p:pic>
      <mc:AlternateContent xmlns:mc="http://schemas.openxmlformats.org/markup-compatibility/2006" xmlns:p14="http://schemas.microsoft.com/office/powerpoint/2010/main">
        <mc:Choice Requires="p14">
          <p:contentPart p14:bwMode="auto" r:id="rId3">
            <p14:nvContentPartPr>
              <p14:cNvPr id="10" name="דיו 9">
                <a:extLst>
                  <a:ext uri="{FF2B5EF4-FFF2-40B4-BE49-F238E27FC236}">
                    <a16:creationId xmlns:a16="http://schemas.microsoft.com/office/drawing/2014/main" id="{3775B337-D1F7-9D2F-0C42-FBBB3EAA7BD0}"/>
                  </a:ext>
                </a:extLst>
              </p14:cNvPr>
              <p14:cNvContentPartPr/>
              <p14:nvPr/>
            </p14:nvContentPartPr>
            <p14:xfrm>
              <a:off x="5669116" y="1978429"/>
              <a:ext cx="360" cy="360"/>
            </p14:xfrm>
          </p:contentPart>
        </mc:Choice>
        <mc:Fallback xmlns="">
          <p:pic>
            <p:nvPicPr>
              <p:cNvPr id="10" name="דיו 9">
                <a:extLst>
                  <a:ext uri="{FF2B5EF4-FFF2-40B4-BE49-F238E27FC236}">
                    <a16:creationId xmlns:a16="http://schemas.microsoft.com/office/drawing/2014/main" id="{3775B337-D1F7-9D2F-0C42-FBBB3EAA7BD0}"/>
                  </a:ext>
                </a:extLst>
              </p:cNvPr>
              <p:cNvPicPr/>
              <p:nvPr/>
            </p:nvPicPr>
            <p:blipFill>
              <a:blip r:embed="rId4"/>
              <a:stretch>
                <a:fillRect/>
              </a:stretch>
            </p:blipFill>
            <p:spPr>
              <a:xfrm>
                <a:off x="5660116" y="196978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4" name="דיו 13">
                <a:extLst>
                  <a:ext uri="{FF2B5EF4-FFF2-40B4-BE49-F238E27FC236}">
                    <a16:creationId xmlns:a16="http://schemas.microsoft.com/office/drawing/2014/main" id="{A7FAE81C-B81B-A7E7-6D86-527E12D306E0}"/>
                  </a:ext>
                </a:extLst>
              </p14:cNvPr>
              <p14:cNvContentPartPr/>
              <p14:nvPr/>
            </p14:nvContentPartPr>
            <p14:xfrm>
              <a:off x="7223596" y="2933935"/>
              <a:ext cx="360" cy="360"/>
            </p14:xfrm>
          </p:contentPart>
        </mc:Choice>
        <mc:Fallback xmlns="">
          <p:pic>
            <p:nvPicPr>
              <p:cNvPr id="14" name="דיו 13">
                <a:extLst>
                  <a:ext uri="{FF2B5EF4-FFF2-40B4-BE49-F238E27FC236}">
                    <a16:creationId xmlns:a16="http://schemas.microsoft.com/office/drawing/2014/main" id="{A7FAE81C-B81B-A7E7-6D86-527E12D306E0}"/>
                  </a:ext>
                </a:extLst>
              </p:cNvPr>
              <p:cNvPicPr/>
              <p:nvPr/>
            </p:nvPicPr>
            <p:blipFill>
              <a:blip r:embed="rId4"/>
              <a:stretch>
                <a:fillRect/>
              </a:stretch>
            </p:blipFill>
            <p:spPr>
              <a:xfrm>
                <a:off x="7214596" y="2925295"/>
                <a:ext cx="18000" cy="18000"/>
              </a:xfrm>
              <a:prstGeom prst="rect">
                <a:avLst/>
              </a:prstGeom>
            </p:spPr>
          </p:pic>
        </mc:Fallback>
      </mc:AlternateContent>
      <p:sp>
        <p:nvSpPr>
          <p:cNvPr id="21" name="חץ: שמאלה 20">
            <a:extLst>
              <a:ext uri="{FF2B5EF4-FFF2-40B4-BE49-F238E27FC236}">
                <a16:creationId xmlns:a16="http://schemas.microsoft.com/office/drawing/2014/main" id="{238FB2BA-D185-31D0-6766-0B5CFEA10E4A}"/>
              </a:ext>
            </a:extLst>
          </p:cNvPr>
          <p:cNvSpPr/>
          <p:nvPr/>
        </p:nvSpPr>
        <p:spPr>
          <a:xfrm>
            <a:off x="332509" y="3873731"/>
            <a:ext cx="1454727" cy="4571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חץ: שמאלה 21">
            <a:extLst>
              <a:ext uri="{FF2B5EF4-FFF2-40B4-BE49-F238E27FC236}">
                <a16:creationId xmlns:a16="http://schemas.microsoft.com/office/drawing/2014/main" id="{5670C5D5-9EE9-B532-3496-A479D600668A}"/>
              </a:ext>
            </a:extLst>
          </p:cNvPr>
          <p:cNvSpPr/>
          <p:nvPr/>
        </p:nvSpPr>
        <p:spPr>
          <a:xfrm>
            <a:off x="2676698" y="1970116"/>
            <a:ext cx="2967644" cy="4571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חץ: שמאלה 22">
            <a:extLst>
              <a:ext uri="{FF2B5EF4-FFF2-40B4-BE49-F238E27FC236}">
                <a16:creationId xmlns:a16="http://schemas.microsoft.com/office/drawing/2014/main" id="{5725896A-75C8-6D18-E771-0CA5FB4BEDAD}"/>
              </a:ext>
            </a:extLst>
          </p:cNvPr>
          <p:cNvSpPr/>
          <p:nvPr/>
        </p:nvSpPr>
        <p:spPr>
          <a:xfrm>
            <a:off x="5586153" y="2917767"/>
            <a:ext cx="1662545" cy="45719"/>
          </a:xfrm>
          <a:prstGeom prst="leftArrow">
            <a:avLst/>
          </a:prstGeom>
          <a:solidFill>
            <a:srgbClr val="FFFF0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1" anchor="ctr">
            <a:scene3d>
              <a:camera prst="orthographicFront"/>
              <a:lightRig rig="soft" dir="t">
                <a:rot lat="0" lon="0" rev="15600000"/>
              </a:lightRig>
            </a:scene3d>
            <a:sp3d extrusionH="57150" prstMaterial="softEdge">
              <a:bevelT w="25400" h="38100"/>
            </a:sp3d>
          </a:bodyPr>
          <a:lstStyle/>
          <a:p>
            <a:pPr algn="ctr"/>
            <a:endParaRPr lang="he-IL" b="1">
              <a:ln/>
              <a:solidFill>
                <a:schemeClr val="accent4"/>
              </a:solidFill>
            </a:endParaRPr>
          </a:p>
        </p:txBody>
      </p:sp>
      <p:sp>
        <p:nvSpPr>
          <p:cNvPr id="24" name="תיבת טקסט 23">
            <a:extLst>
              <a:ext uri="{FF2B5EF4-FFF2-40B4-BE49-F238E27FC236}">
                <a16:creationId xmlns:a16="http://schemas.microsoft.com/office/drawing/2014/main" id="{4E00F524-B677-4A01-C6C7-2BBA906C49E9}"/>
              </a:ext>
            </a:extLst>
          </p:cNvPr>
          <p:cNvSpPr txBox="1"/>
          <p:nvPr/>
        </p:nvSpPr>
        <p:spPr>
          <a:xfrm>
            <a:off x="8329353" y="2377440"/>
            <a:ext cx="3757352" cy="4247317"/>
          </a:xfrm>
          <a:prstGeom prst="rect">
            <a:avLst/>
          </a:prstGeom>
          <a:noFill/>
        </p:spPr>
        <p:txBody>
          <a:bodyPr wrap="square" rtlCol="1">
            <a:spAutoFit/>
          </a:bodyPr>
          <a:lstStyle/>
          <a:p>
            <a:r>
              <a:rPr lang="he-IL" dirty="0"/>
              <a:t>לפי הפירוש הראשון:</a:t>
            </a:r>
          </a:p>
          <a:p>
            <a:pPr marL="285750" indent="-285750" algn="just" rtl="1">
              <a:buFont typeface="Arial" panose="020B0604020202020204" pitchFamily="34" charset="0"/>
              <a:buChar char="•"/>
            </a:pPr>
            <a:r>
              <a:rPr lang="he-IL" b="0" i="0" dirty="0">
                <a:solidFill>
                  <a:srgbClr val="333333"/>
                </a:solidFill>
                <a:effectLst/>
                <a:highlight>
                  <a:srgbClr val="FFFFFF"/>
                </a:highlight>
                <a:latin typeface="opensanshebrew-regular-webfont"/>
              </a:rPr>
              <a:t>מסכימים רבי אליעזר וחכמים לגבי אופיים של ימות עתיד, ימות המשיח - המחלוקת היא בהשלכה של אותם ימים על ימי העולם הזה.</a:t>
            </a:r>
          </a:p>
          <a:p>
            <a:pPr marL="285750" indent="-285750" algn="just" rtl="1">
              <a:buFont typeface="Arial" panose="020B0604020202020204" pitchFamily="34" charset="0"/>
              <a:buChar char="•"/>
            </a:pPr>
            <a:r>
              <a:rPr lang="he-IL" b="0" i="0" dirty="0">
                <a:solidFill>
                  <a:srgbClr val="333333"/>
                </a:solidFill>
                <a:effectLst/>
                <a:highlight>
                  <a:srgbClr val="FFFFFF"/>
                </a:highlight>
                <a:latin typeface="opensanshebrew-regular-webfont"/>
              </a:rPr>
              <a:t>הסכמה זו אינה תואמת את הבנתו של שמואל במהותם של אותו ימים. </a:t>
            </a:r>
          </a:p>
          <a:p>
            <a:pPr marL="285750" indent="-285750" algn="just" rtl="1">
              <a:buFont typeface="Arial" panose="020B0604020202020204" pitchFamily="34" charset="0"/>
              <a:buChar char="•"/>
            </a:pPr>
            <a:r>
              <a:rPr lang="he-IL" b="0" i="0" dirty="0">
                <a:solidFill>
                  <a:srgbClr val="0070C0"/>
                </a:solidFill>
                <a:effectLst/>
                <a:highlight>
                  <a:srgbClr val="FFFFFF"/>
                </a:highlight>
                <a:latin typeface="opensanshebrew-regular-webfont"/>
              </a:rPr>
              <a:t>כלל מסור בידינו, אי אפשר לו לאמורא לחלוק על תנאים, וכל אימת שנראה לגמ' כאילו אין דברי אמורא מתאימים לדברי תנאים היא מקשה על אותו אמורא. ואילו אצלנו - "</a:t>
            </a:r>
            <a:r>
              <a:rPr lang="he-IL" b="0" i="0" dirty="0" err="1">
                <a:solidFill>
                  <a:srgbClr val="0070C0"/>
                </a:solidFill>
                <a:effectLst/>
                <a:highlight>
                  <a:srgbClr val="FFFFFF"/>
                </a:highlight>
                <a:latin typeface="opensanshebrew-regular-webfont"/>
              </a:rPr>
              <a:t>ופליגא</a:t>
            </a:r>
            <a:r>
              <a:rPr lang="he-IL" b="0" i="0" dirty="0">
                <a:solidFill>
                  <a:srgbClr val="0070C0"/>
                </a:solidFill>
                <a:effectLst/>
                <a:highlight>
                  <a:srgbClr val="FFFFFF"/>
                </a:highlight>
                <a:latin typeface="opensanshebrew-regular-webfont"/>
              </a:rPr>
              <a:t> </a:t>
            </a:r>
            <a:r>
              <a:rPr lang="he-IL" b="0" i="0" dirty="0" err="1">
                <a:solidFill>
                  <a:srgbClr val="0070C0"/>
                </a:solidFill>
                <a:effectLst/>
                <a:highlight>
                  <a:srgbClr val="FFFFFF"/>
                </a:highlight>
                <a:latin typeface="opensanshebrew-regular-webfont"/>
              </a:rPr>
              <a:t>דשמואל</a:t>
            </a:r>
            <a:r>
              <a:rPr lang="he-IL" b="0" i="0" dirty="0">
                <a:solidFill>
                  <a:srgbClr val="0070C0"/>
                </a:solidFill>
                <a:effectLst/>
                <a:highlight>
                  <a:srgbClr val="FFFFFF"/>
                </a:highlight>
                <a:latin typeface="opensanshebrew-regular-webfont"/>
              </a:rPr>
              <a:t>" כקביעת עובדה בניחותא ולא בתמיהה?!</a:t>
            </a:r>
          </a:p>
          <a:p>
            <a:endParaRPr lang="he-IL" dirty="0"/>
          </a:p>
        </p:txBody>
      </p:sp>
    </p:spTree>
    <p:extLst>
      <p:ext uri="{BB962C8B-B14F-4D97-AF65-F5344CB8AC3E}">
        <p14:creationId xmlns:p14="http://schemas.microsoft.com/office/powerpoint/2010/main" val="3467437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31D5DDE6-E34A-63CD-E65A-807EA33FBC12}"/>
              </a:ext>
            </a:extLst>
          </p:cNvPr>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9" name="תמונה 8">
            <a:extLst>
              <a:ext uri="{FF2B5EF4-FFF2-40B4-BE49-F238E27FC236}">
                <a16:creationId xmlns:a16="http://schemas.microsoft.com/office/drawing/2014/main" id="{CF4102BB-28F5-24D1-8293-286C72E1EEB6}"/>
              </a:ext>
            </a:extLst>
          </p:cNvPr>
          <p:cNvPicPr>
            <a:picLocks noChangeAspect="1"/>
          </p:cNvPicPr>
          <p:nvPr/>
        </p:nvPicPr>
        <p:blipFill rotWithShape="1">
          <a:blip r:embed="rId2">
            <a:duotone>
              <a:prstClr val="black"/>
              <a:schemeClr val="accent4">
                <a:tint val="45000"/>
                <a:satMod val="400000"/>
              </a:schemeClr>
            </a:duotone>
          </a:blip>
          <a:srcRect t="52760"/>
          <a:stretch/>
        </p:blipFill>
        <p:spPr>
          <a:xfrm>
            <a:off x="81623" y="0"/>
            <a:ext cx="8056538" cy="3118964"/>
          </a:xfrm>
          <a:prstGeom prst="rect">
            <a:avLst/>
          </a:prstGeom>
          <a:ln>
            <a:solidFill>
              <a:schemeClr val="tx1"/>
            </a:solidFill>
            <a:extLst>
              <a:ext uri="{C807C97D-BFC1-408E-A445-0C87EB9F89A2}">
                <ask:lineSketchStyleProps xmlns:ask="http://schemas.microsoft.com/office/drawing/2018/sketchyshapes">
                  <ask:type>
                    <ask:lineSketchNone/>
                  </ask:type>
                </ask:lineSketchStyleProps>
              </a:ext>
            </a:extLst>
          </a:ln>
        </p:spPr>
      </p:pic>
      <mc:AlternateContent xmlns:mc="http://schemas.openxmlformats.org/markup-compatibility/2006" xmlns:p14="http://schemas.microsoft.com/office/powerpoint/2010/main">
        <mc:Choice Requires="p14">
          <p:contentPart p14:bwMode="auto" r:id="rId3">
            <p14:nvContentPartPr>
              <p14:cNvPr id="10" name="דיו 9">
                <a:extLst>
                  <a:ext uri="{FF2B5EF4-FFF2-40B4-BE49-F238E27FC236}">
                    <a16:creationId xmlns:a16="http://schemas.microsoft.com/office/drawing/2014/main" id="{3775B337-D1F7-9D2F-0C42-FBBB3EAA7BD0}"/>
                  </a:ext>
                </a:extLst>
              </p14:cNvPr>
              <p14:cNvContentPartPr/>
              <p14:nvPr/>
            </p14:nvContentPartPr>
            <p14:xfrm>
              <a:off x="5669116" y="1978429"/>
              <a:ext cx="360" cy="360"/>
            </p14:xfrm>
          </p:contentPart>
        </mc:Choice>
        <mc:Fallback xmlns="">
          <p:pic>
            <p:nvPicPr>
              <p:cNvPr id="10" name="דיו 9">
                <a:extLst>
                  <a:ext uri="{FF2B5EF4-FFF2-40B4-BE49-F238E27FC236}">
                    <a16:creationId xmlns:a16="http://schemas.microsoft.com/office/drawing/2014/main" id="{3775B337-D1F7-9D2F-0C42-FBBB3EAA7BD0}"/>
                  </a:ext>
                </a:extLst>
              </p:cNvPr>
              <p:cNvPicPr/>
              <p:nvPr/>
            </p:nvPicPr>
            <p:blipFill>
              <a:blip r:embed="rId4"/>
              <a:stretch>
                <a:fillRect/>
              </a:stretch>
            </p:blipFill>
            <p:spPr>
              <a:xfrm>
                <a:off x="5660116" y="196942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4" name="דיו 13">
                <a:extLst>
                  <a:ext uri="{FF2B5EF4-FFF2-40B4-BE49-F238E27FC236}">
                    <a16:creationId xmlns:a16="http://schemas.microsoft.com/office/drawing/2014/main" id="{A7FAE81C-B81B-A7E7-6D86-527E12D306E0}"/>
                  </a:ext>
                </a:extLst>
              </p14:cNvPr>
              <p14:cNvContentPartPr/>
              <p14:nvPr/>
            </p14:nvContentPartPr>
            <p14:xfrm>
              <a:off x="7223596" y="2933935"/>
              <a:ext cx="360" cy="360"/>
            </p14:xfrm>
          </p:contentPart>
        </mc:Choice>
        <mc:Fallback xmlns="">
          <p:pic>
            <p:nvPicPr>
              <p:cNvPr id="14" name="דיו 13">
                <a:extLst>
                  <a:ext uri="{FF2B5EF4-FFF2-40B4-BE49-F238E27FC236}">
                    <a16:creationId xmlns:a16="http://schemas.microsoft.com/office/drawing/2014/main" id="{A7FAE81C-B81B-A7E7-6D86-527E12D306E0}"/>
                  </a:ext>
                </a:extLst>
              </p:cNvPr>
              <p:cNvPicPr/>
              <p:nvPr/>
            </p:nvPicPr>
            <p:blipFill>
              <a:blip r:embed="rId4"/>
              <a:stretch>
                <a:fillRect/>
              </a:stretch>
            </p:blipFill>
            <p:spPr>
              <a:xfrm>
                <a:off x="7214596" y="2924935"/>
                <a:ext cx="18000" cy="18000"/>
              </a:xfrm>
              <a:prstGeom prst="rect">
                <a:avLst/>
              </a:prstGeom>
            </p:spPr>
          </p:pic>
        </mc:Fallback>
      </mc:AlternateContent>
      <p:sp>
        <p:nvSpPr>
          <p:cNvPr id="21" name="חץ: שמאלה 20">
            <a:extLst>
              <a:ext uri="{FF2B5EF4-FFF2-40B4-BE49-F238E27FC236}">
                <a16:creationId xmlns:a16="http://schemas.microsoft.com/office/drawing/2014/main" id="{238FB2BA-D185-31D0-6766-0B5CFEA10E4A}"/>
              </a:ext>
            </a:extLst>
          </p:cNvPr>
          <p:cNvSpPr/>
          <p:nvPr/>
        </p:nvSpPr>
        <p:spPr>
          <a:xfrm>
            <a:off x="182880" y="274320"/>
            <a:ext cx="1454727" cy="4571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תיבת טקסט 23">
            <a:extLst>
              <a:ext uri="{FF2B5EF4-FFF2-40B4-BE49-F238E27FC236}">
                <a16:creationId xmlns:a16="http://schemas.microsoft.com/office/drawing/2014/main" id="{4E00F524-B677-4A01-C6C7-2BBA906C49E9}"/>
              </a:ext>
            </a:extLst>
          </p:cNvPr>
          <p:cNvSpPr txBox="1"/>
          <p:nvPr/>
        </p:nvSpPr>
        <p:spPr>
          <a:xfrm>
            <a:off x="8329352" y="2377440"/>
            <a:ext cx="3862647" cy="5078313"/>
          </a:xfrm>
          <a:prstGeom prst="rect">
            <a:avLst/>
          </a:prstGeom>
          <a:noFill/>
        </p:spPr>
        <p:txBody>
          <a:bodyPr wrap="square" rtlCol="1">
            <a:spAutoFit/>
          </a:bodyPr>
          <a:lstStyle/>
          <a:p>
            <a:pPr marL="285750" indent="-285750">
              <a:buFont typeface="Wingdings" panose="05000000000000000000" pitchFamily="2" charset="2"/>
              <a:buChar char="v"/>
            </a:pPr>
            <a:r>
              <a:rPr lang="he-IL" dirty="0"/>
              <a:t>לפי הפירוש השני:</a:t>
            </a:r>
          </a:p>
          <a:p>
            <a:pPr marL="285750" indent="-285750">
              <a:buFont typeface="Wingdings" panose="05000000000000000000" pitchFamily="2" charset="2"/>
              <a:buChar char="v"/>
            </a:pPr>
            <a:r>
              <a:rPr lang="he-IL" b="0" i="0" dirty="0">
                <a:solidFill>
                  <a:srgbClr val="333333"/>
                </a:solidFill>
                <a:effectLst/>
                <a:highlight>
                  <a:srgbClr val="FFFFFF"/>
                </a:highlight>
                <a:latin typeface="opensanshebrew-regular-webfont"/>
              </a:rPr>
              <a:t>"ואיכא </a:t>
            </a:r>
            <a:r>
              <a:rPr lang="he-IL" b="0" i="0" dirty="0" err="1">
                <a:solidFill>
                  <a:srgbClr val="333333"/>
                </a:solidFill>
                <a:effectLst/>
                <a:highlight>
                  <a:srgbClr val="FFFFFF"/>
                </a:highlight>
                <a:latin typeface="opensanshebrew-regular-webfont"/>
              </a:rPr>
              <a:t>דאמר</a:t>
            </a:r>
            <a:r>
              <a:rPr lang="he-IL" b="0" i="0" dirty="0">
                <a:solidFill>
                  <a:srgbClr val="333333"/>
                </a:solidFill>
                <a:effectLst/>
                <a:highlight>
                  <a:srgbClr val="FFFFFF"/>
                </a:highlight>
                <a:latin typeface="opensanshebrew-regular-webfont"/>
              </a:rPr>
              <a:t>, אמרו לו לרבי אליעזר: וכי מאחר </a:t>
            </a:r>
            <a:r>
              <a:rPr lang="he-IL" b="0" i="0" dirty="0" err="1">
                <a:solidFill>
                  <a:srgbClr val="333333"/>
                </a:solidFill>
                <a:effectLst/>
                <a:highlight>
                  <a:srgbClr val="FFFFFF"/>
                </a:highlight>
                <a:latin typeface="opensanshebrew-regular-webfont"/>
              </a:rPr>
              <a:t>דתכשיטין</a:t>
            </a:r>
            <a:r>
              <a:rPr lang="he-IL" b="0" i="0" dirty="0">
                <a:solidFill>
                  <a:srgbClr val="333333"/>
                </a:solidFill>
                <a:effectLst/>
                <a:highlight>
                  <a:srgbClr val="FFFFFF"/>
                </a:highlight>
                <a:latin typeface="opensanshebrew-regular-webfont"/>
              </a:rPr>
              <a:t> הן לו מפני מה הן בטלין לימות המשיח ? אמר להן : אף לימות המשיח אינן בטלין".</a:t>
            </a:r>
          </a:p>
          <a:p>
            <a:pPr marL="285750" indent="-285750">
              <a:buFont typeface="Wingdings" panose="05000000000000000000" pitchFamily="2" charset="2"/>
              <a:buChar char="v"/>
            </a:pPr>
            <a:r>
              <a:rPr lang="he-IL" b="0" i="0" dirty="0">
                <a:solidFill>
                  <a:srgbClr val="0070C0"/>
                </a:solidFill>
                <a:effectLst/>
                <a:highlight>
                  <a:srgbClr val="FFFFFF"/>
                </a:highlight>
                <a:latin typeface="opensanshebrew-regular-webfont"/>
              </a:rPr>
              <a:t>מסכמת </a:t>
            </a:r>
            <a:r>
              <a:rPr lang="he-IL" b="0" i="0" dirty="0" err="1">
                <a:solidFill>
                  <a:srgbClr val="0070C0"/>
                </a:solidFill>
                <a:effectLst/>
                <a:highlight>
                  <a:srgbClr val="FFFFFF"/>
                </a:highlight>
                <a:latin typeface="opensanshebrew-regular-webfont"/>
              </a:rPr>
              <a:t>הגמ</a:t>
            </a:r>
            <a:r>
              <a:rPr lang="he-IL" b="0" i="0" dirty="0">
                <a:solidFill>
                  <a:srgbClr val="0070C0"/>
                </a:solidFill>
                <a:effectLst/>
                <a:highlight>
                  <a:srgbClr val="FFFFFF"/>
                </a:highlight>
                <a:latin typeface="opensanshebrew-regular-webfont"/>
              </a:rPr>
              <a:t>' - .היינו </a:t>
            </a:r>
            <a:r>
              <a:rPr lang="he-IL" b="0" i="0" dirty="0" err="1">
                <a:solidFill>
                  <a:srgbClr val="0070C0"/>
                </a:solidFill>
                <a:effectLst/>
                <a:highlight>
                  <a:srgbClr val="FFFFFF"/>
                </a:highlight>
                <a:latin typeface="opensanshebrew-regular-webfont"/>
              </a:rPr>
              <a:t>דשמואל</a:t>
            </a:r>
            <a:r>
              <a:rPr lang="he-IL" b="0" i="0" dirty="0">
                <a:solidFill>
                  <a:srgbClr val="0070C0"/>
                </a:solidFill>
                <a:effectLst/>
                <a:highlight>
                  <a:srgbClr val="FFFFFF"/>
                </a:highlight>
                <a:latin typeface="opensanshebrew-regular-webfont"/>
              </a:rPr>
              <a:t>".</a:t>
            </a:r>
          </a:p>
          <a:p>
            <a:pPr marL="285750" indent="-285750">
              <a:buFont typeface="Wingdings" panose="05000000000000000000" pitchFamily="2" charset="2"/>
              <a:buChar char="v"/>
            </a:pPr>
            <a:r>
              <a:rPr lang="he-IL" b="0" i="0" dirty="0">
                <a:solidFill>
                  <a:srgbClr val="333333"/>
                </a:solidFill>
                <a:effectLst/>
                <a:highlight>
                  <a:srgbClr val="FFFFFF"/>
                </a:highlight>
                <a:latin typeface="opensanshebrew-regular-webfont"/>
              </a:rPr>
              <a:t>נמצא, שמואל נסמך על הדרך האחרת </a:t>
            </a:r>
            <a:r>
              <a:rPr lang="he-IL" b="0" i="0" dirty="0" err="1">
                <a:solidFill>
                  <a:srgbClr val="333333"/>
                </a:solidFill>
                <a:effectLst/>
                <a:highlight>
                  <a:srgbClr val="FFFFFF"/>
                </a:highlight>
                <a:latin typeface="opensanshebrew-regular-webfont"/>
              </a:rPr>
              <a:t>בברייתא</a:t>
            </a:r>
            <a:r>
              <a:rPr lang="he-IL" b="0" i="0" dirty="0">
                <a:solidFill>
                  <a:srgbClr val="333333"/>
                </a:solidFill>
                <a:effectLst/>
                <a:highlight>
                  <a:srgbClr val="FFFFFF"/>
                </a:highlight>
                <a:latin typeface="opensanshebrew-regular-webfont"/>
              </a:rPr>
              <a:t>, שעל פיה יש לו תנא דמסייע הוא רבי אליעזר. </a:t>
            </a:r>
          </a:p>
          <a:p>
            <a:pPr marL="285750" indent="-285750">
              <a:buFont typeface="Wingdings" panose="05000000000000000000" pitchFamily="2" charset="2"/>
              <a:buChar char="v"/>
            </a:pPr>
            <a:r>
              <a:rPr lang="he-IL" b="0" i="0" dirty="0">
                <a:solidFill>
                  <a:srgbClr val="333333"/>
                </a:solidFill>
                <a:effectLst/>
                <a:highlight>
                  <a:srgbClr val="FFFFFF"/>
                </a:highlight>
                <a:latin typeface="opensanshebrew-regular-webfont"/>
              </a:rPr>
              <a:t>ועדיין אין נחת שלימה, כי לבד שכלל בידינו "יחיד ורבים הלכה כרבים, ולכך יש לילך אחר חכמים ולא אחר רבי אליעזר, אף אם היה החולק על רבי אליעזר תנא יחיד גם אז היה על שמואל ללכת בדרכו שהרי קים לן שרבי אליעזר שמותי הוא ואין הלכה כמותו.</a:t>
            </a:r>
          </a:p>
          <a:p>
            <a:endParaRPr lang="he-IL" dirty="0"/>
          </a:p>
          <a:p>
            <a:endParaRPr lang="he-IL" dirty="0"/>
          </a:p>
        </p:txBody>
      </p:sp>
      <p:sp>
        <p:nvSpPr>
          <p:cNvPr id="3" name="תיבת טקסט 2">
            <a:extLst>
              <a:ext uri="{FF2B5EF4-FFF2-40B4-BE49-F238E27FC236}">
                <a16:creationId xmlns:a16="http://schemas.microsoft.com/office/drawing/2014/main" id="{18E6BB5D-C0FF-98AA-8DBA-00B491634432}"/>
              </a:ext>
            </a:extLst>
          </p:cNvPr>
          <p:cNvSpPr txBox="1"/>
          <p:nvPr/>
        </p:nvSpPr>
        <p:spPr>
          <a:xfrm>
            <a:off x="141316" y="3391593"/>
            <a:ext cx="7988531" cy="3693319"/>
          </a:xfrm>
          <a:prstGeom prst="rect">
            <a:avLst/>
          </a:prstGeom>
          <a:noFill/>
        </p:spPr>
        <p:txBody>
          <a:bodyPr wrap="square" rtlCol="1">
            <a:spAutoFit/>
          </a:bodyPr>
          <a:lstStyle/>
          <a:p>
            <a:r>
              <a:rPr lang="he-IL" dirty="0"/>
              <a:t>שואל </a:t>
            </a:r>
            <a:r>
              <a:rPr lang="he-IL" dirty="0" err="1"/>
              <a:t>הרש"ש</a:t>
            </a:r>
            <a:r>
              <a:rPr lang="he-IL" dirty="0"/>
              <a:t>: </a:t>
            </a:r>
          </a:p>
          <a:p>
            <a:pPr algn="just" rtl="1"/>
            <a:r>
              <a:rPr lang="he-IL" b="0" i="0" dirty="0">
                <a:solidFill>
                  <a:srgbClr val="333333"/>
                </a:solidFill>
                <a:effectLst/>
                <a:highlight>
                  <a:srgbClr val="FFFFFF"/>
                </a:highlight>
                <a:latin typeface="opensanshebrew-regular-webfont"/>
              </a:rPr>
              <a:t>"לכאורה הלא תמוה לומר על ברייתא </a:t>
            </a:r>
            <a:r>
              <a:rPr lang="he-IL" b="0" i="0" dirty="0" err="1">
                <a:solidFill>
                  <a:srgbClr val="333333"/>
                </a:solidFill>
                <a:effectLst/>
                <a:highlight>
                  <a:srgbClr val="FFFFFF"/>
                </a:highlight>
                <a:latin typeface="opensanshebrew-regular-webfont"/>
              </a:rPr>
              <a:t>דפליגא</a:t>
            </a:r>
            <a:r>
              <a:rPr lang="he-IL" b="0" i="0" dirty="0">
                <a:solidFill>
                  <a:srgbClr val="333333"/>
                </a:solidFill>
                <a:effectLst/>
                <a:highlight>
                  <a:srgbClr val="FFFFFF"/>
                </a:highlight>
                <a:latin typeface="opensanshebrew-regular-webfont"/>
              </a:rPr>
              <a:t> על אמורא. מהראוי היה שיקשה </a:t>
            </a:r>
            <a:r>
              <a:rPr lang="he-IL" b="0" i="0" dirty="0" err="1">
                <a:solidFill>
                  <a:srgbClr val="333333"/>
                </a:solidFill>
                <a:effectLst/>
                <a:highlight>
                  <a:srgbClr val="FFFFFF"/>
                </a:highlight>
                <a:latin typeface="opensanshebrew-regular-webfont"/>
              </a:rPr>
              <a:t>מהברייתא</a:t>
            </a:r>
            <a:r>
              <a:rPr lang="he-IL" b="0" i="0" dirty="0">
                <a:solidFill>
                  <a:srgbClr val="333333"/>
                </a:solidFill>
                <a:effectLst/>
                <a:highlight>
                  <a:srgbClr val="FFFFFF"/>
                </a:highlight>
                <a:latin typeface="opensanshebrew-regular-webfont"/>
              </a:rPr>
              <a:t> עליו כדרך הש"ס בכל מקום. </a:t>
            </a:r>
          </a:p>
          <a:p>
            <a:pPr algn="just" rtl="1"/>
            <a:r>
              <a:rPr lang="he-IL" b="0" i="0" dirty="0">
                <a:solidFill>
                  <a:srgbClr val="333333"/>
                </a:solidFill>
                <a:effectLst/>
                <a:highlight>
                  <a:srgbClr val="FFFFFF"/>
                </a:highlight>
                <a:latin typeface="opensanshebrew-regular-webfont"/>
              </a:rPr>
              <a:t>ואולי </a:t>
            </a:r>
            <a:r>
              <a:rPr lang="he-IL" b="0" i="0" dirty="0" err="1">
                <a:solidFill>
                  <a:srgbClr val="333333"/>
                </a:solidFill>
                <a:effectLst/>
                <a:highlight>
                  <a:srgbClr val="FFFFFF"/>
                </a:highlight>
                <a:latin typeface="opensanshebrew-regular-webfont"/>
              </a:rPr>
              <a:t>דהך</a:t>
            </a:r>
            <a:r>
              <a:rPr lang="he-IL" b="0" i="0" dirty="0">
                <a:solidFill>
                  <a:srgbClr val="333333"/>
                </a:solidFill>
                <a:effectLst/>
                <a:highlight>
                  <a:srgbClr val="FFFFFF"/>
                </a:highlight>
                <a:latin typeface="opensanshebrew-regular-webfont"/>
              </a:rPr>
              <a:t> ברייתא לא </a:t>
            </a:r>
            <a:r>
              <a:rPr lang="he-IL" b="0" i="0" dirty="0" err="1">
                <a:solidFill>
                  <a:srgbClr val="333333"/>
                </a:solidFill>
                <a:effectLst/>
                <a:highlight>
                  <a:srgbClr val="FFFFFF"/>
                </a:highlight>
                <a:latin typeface="opensanshebrew-regular-webfont"/>
              </a:rPr>
              <a:t>מיתנייא</a:t>
            </a:r>
            <a:r>
              <a:rPr lang="he-IL" b="0" i="0" dirty="0">
                <a:solidFill>
                  <a:srgbClr val="333333"/>
                </a:solidFill>
                <a:effectLst/>
                <a:highlight>
                  <a:srgbClr val="FFFFFF"/>
                </a:highlight>
                <a:latin typeface="opensanshebrew-regular-webfont"/>
              </a:rPr>
              <a:t> בי רבי </a:t>
            </a:r>
            <a:r>
              <a:rPr lang="he-IL" b="0" i="0" dirty="0" err="1">
                <a:solidFill>
                  <a:srgbClr val="333333"/>
                </a:solidFill>
                <a:effectLst/>
                <a:highlight>
                  <a:srgbClr val="FFFFFF"/>
                </a:highlight>
                <a:latin typeface="opensanshebrew-regular-webfont"/>
              </a:rPr>
              <a:t>חייא</a:t>
            </a:r>
            <a:r>
              <a:rPr lang="he-IL" b="0" i="0" dirty="0">
                <a:solidFill>
                  <a:srgbClr val="333333"/>
                </a:solidFill>
                <a:effectLst/>
                <a:highlight>
                  <a:srgbClr val="FFFFFF"/>
                </a:highlight>
                <a:latin typeface="opensanshebrew-regular-webfont"/>
              </a:rPr>
              <a:t> ור' </a:t>
            </a:r>
            <a:r>
              <a:rPr lang="he-IL" b="0" i="0" dirty="0" err="1">
                <a:solidFill>
                  <a:srgbClr val="333333"/>
                </a:solidFill>
                <a:effectLst/>
                <a:highlight>
                  <a:srgbClr val="FFFFFF"/>
                </a:highlight>
                <a:latin typeface="opensanshebrew-regular-webfont"/>
              </a:rPr>
              <a:t>אושעיא</a:t>
            </a:r>
            <a:r>
              <a:rPr lang="he-IL" b="0" i="0" dirty="0">
                <a:solidFill>
                  <a:srgbClr val="333333"/>
                </a:solidFill>
                <a:effectLst/>
                <a:highlight>
                  <a:srgbClr val="FFFFFF"/>
                </a:highlight>
                <a:latin typeface="opensanshebrew-regular-webfont"/>
              </a:rPr>
              <a:t> לא </a:t>
            </a:r>
            <a:r>
              <a:rPr lang="he-IL" b="0" i="0" dirty="0" err="1">
                <a:solidFill>
                  <a:srgbClr val="333333"/>
                </a:solidFill>
                <a:effectLst/>
                <a:highlight>
                  <a:srgbClr val="FFFFFF"/>
                </a:highlight>
                <a:latin typeface="opensanshebrew-regular-webfont"/>
              </a:rPr>
              <a:t>מותבינן</a:t>
            </a:r>
            <a:r>
              <a:rPr lang="he-IL" b="0" i="0" dirty="0">
                <a:solidFill>
                  <a:srgbClr val="333333"/>
                </a:solidFill>
                <a:effectLst/>
                <a:highlight>
                  <a:srgbClr val="FFFFFF"/>
                </a:highlight>
                <a:latin typeface="opensanshebrew-regular-webfont"/>
              </a:rPr>
              <a:t> </a:t>
            </a:r>
            <a:r>
              <a:rPr lang="he-IL" b="0" i="0" dirty="0" err="1">
                <a:solidFill>
                  <a:srgbClr val="333333"/>
                </a:solidFill>
                <a:effectLst/>
                <a:highlight>
                  <a:srgbClr val="FFFFFF"/>
                </a:highlight>
                <a:latin typeface="opensanshebrew-regular-webfont"/>
              </a:rPr>
              <a:t>מינא</a:t>
            </a:r>
            <a:r>
              <a:rPr lang="he-IL" b="0" i="0" dirty="0">
                <a:solidFill>
                  <a:srgbClr val="333333"/>
                </a:solidFill>
                <a:effectLst/>
                <a:highlight>
                  <a:srgbClr val="FFFFFF"/>
                </a:highlight>
                <a:latin typeface="opensanshebrew-regular-webfont"/>
              </a:rPr>
              <a:t> </a:t>
            </a:r>
            <a:r>
              <a:rPr lang="he-IL" b="0" i="0" dirty="0" err="1">
                <a:solidFill>
                  <a:srgbClr val="333333"/>
                </a:solidFill>
                <a:effectLst/>
                <a:highlight>
                  <a:srgbClr val="FFFFFF"/>
                </a:highlight>
                <a:latin typeface="opensanshebrew-regular-webfont"/>
              </a:rPr>
              <a:t>כדאיתא</a:t>
            </a:r>
            <a:r>
              <a:rPr lang="he-IL" b="0" i="0" dirty="0">
                <a:solidFill>
                  <a:srgbClr val="333333"/>
                </a:solidFill>
                <a:effectLst/>
                <a:highlight>
                  <a:srgbClr val="FFFFFF"/>
                </a:highlight>
                <a:latin typeface="opensanshebrew-regular-webfont"/>
              </a:rPr>
              <a:t> בחולין (קמא) ...</a:t>
            </a:r>
          </a:p>
          <a:p>
            <a:pPr algn="just" rtl="1"/>
            <a:r>
              <a:rPr lang="he-IL" b="1" i="0" dirty="0">
                <a:solidFill>
                  <a:srgbClr val="333333"/>
                </a:solidFill>
                <a:effectLst/>
                <a:highlight>
                  <a:srgbClr val="FFFFFF"/>
                </a:highlight>
                <a:latin typeface="opensanshebrew-regular-webfont"/>
              </a:rPr>
              <a:t>או משום דאינו בדבר הלכה</a:t>
            </a:r>
            <a:r>
              <a:rPr lang="he-IL" b="0" i="0" dirty="0">
                <a:solidFill>
                  <a:srgbClr val="333333"/>
                </a:solidFill>
                <a:effectLst/>
                <a:highlight>
                  <a:srgbClr val="FFFFFF"/>
                </a:highlight>
                <a:latin typeface="opensanshebrew-regular-webfont"/>
              </a:rPr>
              <a:t> ועיין מה שכתבתי לקמן ע' ע"ב".</a:t>
            </a:r>
          </a:p>
          <a:p>
            <a:pPr algn="just" rtl="1"/>
            <a:endParaRPr lang="he-IL" b="0" i="0" dirty="0">
              <a:solidFill>
                <a:srgbClr val="333333"/>
              </a:solidFill>
              <a:effectLst/>
              <a:highlight>
                <a:srgbClr val="FFFFFF"/>
              </a:highlight>
              <a:latin typeface="opensanshebrew-regular-webfont"/>
            </a:endParaRPr>
          </a:p>
          <a:p>
            <a:pPr algn="just" rtl="1"/>
            <a:r>
              <a:rPr lang="he-IL" b="0" i="0" dirty="0">
                <a:solidFill>
                  <a:srgbClr val="333333"/>
                </a:solidFill>
                <a:effectLst/>
                <a:highlight>
                  <a:srgbClr val="FFFFFF"/>
                </a:highlight>
                <a:latin typeface="opensanshebrew-regular-webfont"/>
              </a:rPr>
              <a:t>חידוש גדול השמיע בזה </a:t>
            </a:r>
            <a:r>
              <a:rPr lang="he-IL" b="0" i="0" dirty="0" err="1">
                <a:solidFill>
                  <a:srgbClr val="333333"/>
                </a:solidFill>
                <a:effectLst/>
                <a:highlight>
                  <a:srgbClr val="FFFFFF"/>
                </a:highlight>
                <a:latin typeface="opensanshebrew-regular-webfont"/>
              </a:rPr>
              <a:t>הרש"ש</a:t>
            </a:r>
            <a:r>
              <a:rPr lang="he-IL" b="0" i="0" dirty="0">
                <a:solidFill>
                  <a:srgbClr val="333333"/>
                </a:solidFill>
                <a:effectLst/>
                <a:highlight>
                  <a:srgbClr val="FFFFFF"/>
                </a:highlight>
                <a:latin typeface="opensanshebrew-regular-webfont"/>
              </a:rPr>
              <a:t>: כללי הלכה המקובלים בידינו אינם אלא לגבי דברי הלכה, ואינם תקפים בדברי מחשבה. באלו יכול אמורא לחלוק על תנא. </a:t>
            </a:r>
          </a:p>
          <a:p>
            <a:pPr algn="just" rtl="1"/>
            <a:r>
              <a:rPr lang="he-IL" b="0" i="0" dirty="0">
                <a:solidFill>
                  <a:srgbClr val="333333"/>
                </a:solidFill>
                <a:effectLst/>
                <a:highlight>
                  <a:srgbClr val="FFFFFF"/>
                </a:highlight>
                <a:latin typeface="opensanshebrew-regular-webfont"/>
              </a:rPr>
              <a:t>האם פירושו של דבר </a:t>
            </a:r>
            <a:r>
              <a:rPr lang="he-IL" b="0" i="0" dirty="0" err="1">
                <a:solidFill>
                  <a:srgbClr val="333333"/>
                </a:solidFill>
                <a:effectLst/>
                <a:highlight>
                  <a:srgbClr val="FFFFFF"/>
                </a:highlight>
                <a:latin typeface="opensanshebrew-regular-webfont"/>
              </a:rPr>
              <a:t>שבעניני</a:t>
            </a:r>
            <a:r>
              <a:rPr lang="he-IL" b="0" i="0" dirty="0">
                <a:solidFill>
                  <a:srgbClr val="333333"/>
                </a:solidFill>
                <a:effectLst/>
                <a:highlight>
                  <a:srgbClr val="FFFFFF"/>
                </a:highlight>
                <a:latin typeface="opensanshebrew-regular-webfont"/>
              </a:rPr>
              <a:t> מחשבה בטלים הכללים לגמרי, וניתנת חירות גמורה להשמיע ולפסוק? מסתבר שאף כאן תקפים גדרים וכללים, אלא </a:t>
            </a:r>
            <a:r>
              <a:rPr lang="he-IL" b="0" i="0" dirty="0" err="1">
                <a:solidFill>
                  <a:srgbClr val="333333"/>
                </a:solidFill>
                <a:effectLst/>
                <a:highlight>
                  <a:srgbClr val="FFFFFF"/>
                </a:highlight>
                <a:latin typeface="opensanshebrew-regular-webfont"/>
              </a:rPr>
              <a:t>שהרש"ש</a:t>
            </a:r>
            <a:r>
              <a:rPr lang="he-IL" b="0" i="0" dirty="0">
                <a:solidFill>
                  <a:srgbClr val="333333"/>
                </a:solidFill>
                <a:effectLst/>
                <a:highlight>
                  <a:srgbClr val="FFFFFF"/>
                </a:highlight>
                <a:latin typeface="opensanshebrew-regular-webfont"/>
              </a:rPr>
              <a:t> סתם ולא פירש וראה עוד להלן.</a:t>
            </a:r>
          </a:p>
          <a:p>
            <a:endParaRPr lang="he-IL" dirty="0"/>
          </a:p>
        </p:txBody>
      </p:sp>
    </p:spTree>
    <p:extLst>
      <p:ext uri="{BB962C8B-B14F-4D97-AF65-F5344CB8AC3E}">
        <p14:creationId xmlns:p14="http://schemas.microsoft.com/office/powerpoint/2010/main" val="112370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7D4A8B-4A82-F5FE-3D02-83DBF604C94D}"/>
              </a:ext>
            </a:extLst>
          </p:cNvPr>
          <p:cNvSpPr>
            <a:spLocks noGrp="1"/>
          </p:cNvSpPr>
          <p:nvPr>
            <p:ph type="title"/>
          </p:nvPr>
        </p:nvSpPr>
        <p:spPr>
          <a:xfrm>
            <a:off x="2942705" y="1346662"/>
            <a:ext cx="7691766" cy="4164676"/>
          </a:xfrm>
        </p:spPr>
        <p:txBody>
          <a:bodyPr/>
          <a:lstStyle/>
          <a:p>
            <a:pPr algn="r">
              <a:lnSpc>
                <a:spcPct val="150000"/>
              </a:lnSpc>
            </a:pPr>
            <a:r>
              <a:rPr lang="he-IL" sz="1800" b="1" cap="none" spc="100" dirty="0">
                <a:effectLst/>
                <a:latin typeface="Calibri" panose="020F0502020204030204" pitchFamily="34" charset="0"/>
                <a:ea typeface="Calibri" panose="020F0502020204030204" pitchFamily="34" charset="0"/>
                <a:cs typeface="DBS-David" pitchFamily="2" charset="-79"/>
              </a:rPr>
              <a:t>רמב"ם הלכות מלכים פרק </a:t>
            </a:r>
            <a:r>
              <a:rPr lang="he-IL" sz="1800" b="1" cap="none" spc="100" dirty="0" err="1">
                <a:effectLst/>
                <a:latin typeface="Calibri" panose="020F0502020204030204" pitchFamily="34" charset="0"/>
                <a:ea typeface="Calibri" panose="020F0502020204030204" pitchFamily="34" charset="0"/>
                <a:cs typeface="DBS-David" pitchFamily="2" charset="-79"/>
              </a:rPr>
              <a:t>יב</a:t>
            </a:r>
            <a:r>
              <a:rPr lang="he-IL" sz="1800" b="1" cap="none" spc="100" dirty="0">
                <a:effectLst/>
                <a:latin typeface="Calibri" panose="020F0502020204030204" pitchFamily="34" charset="0"/>
                <a:ea typeface="Calibri" panose="020F0502020204030204" pitchFamily="34" charset="0"/>
                <a:cs typeface="DBS-David" pitchFamily="2" charset="-79"/>
              </a:rPr>
              <a:t> הלכה א </a:t>
            </a:r>
            <a:br>
              <a:rPr lang="he-IL" sz="1800" cap="none" spc="100" dirty="0">
                <a:effectLst/>
                <a:latin typeface="Calibri" panose="020F0502020204030204" pitchFamily="34" charset="0"/>
                <a:ea typeface="Calibri" panose="020F0502020204030204" pitchFamily="34" charset="0"/>
                <a:cs typeface="DBS-David" pitchFamily="2" charset="-79"/>
              </a:rPr>
            </a:br>
            <a:br>
              <a:rPr lang="he-IL" sz="1800" cap="none" spc="100" dirty="0">
                <a:effectLst/>
                <a:latin typeface="Calibri" panose="020F0502020204030204" pitchFamily="34" charset="0"/>
                <a:ea typeface="Calibri" panose="020F0502020204030204" pitchFamily="34" charset="0"/>
                <a:cs typeface="DBS-David" pitchFamily="2" charset="-79"/>
              </a:rPr>
            </a:br>
            <a:br>
              <a:rPr lang="he-IL" sz="1800" cap="none" spc="100" dirty="0">
                <a:effectLst/>
                <a:latin typeface="Calibri" panose="020F0502020204030204" pitchFamily="34" charset="0"/>
                <a:ea typeface="Calibri" panose="020F0502020204030204" pitchFamily="34" charset="0"/>
                <a:cs typeface="DBS-David" pitchFamily="2" charset="-79"/>
              </a:rPr>
            </a:br>
            <a:r>
              <a:rPr lang="he-IL" sz="1800" cap="none" spc="100" dirty="0">
                <a:effectLst/>
                <a:latin typeface="Calibri" panose="020F0502020204030204" pitchFamily="34" charset="0"/>
                <a:ea typeface="Calibri" panose="020F0502020204030204" pitchFamily="34" charset="0"/>
                <a:cs typeface="DBS-David" pitchFamily="2" charset="-79"/>
              </a:rPr>
              <a:t>רמב"ם</a:t>
            </a:r>
            <a:br>
              <a:rPr lang="he-IL" sz="1800" cap="none" spc="100" dirty="0">
                <a:effectLst/>
                <a:latin typeface="Calibri" panose="020F0502020204030204" pitchFamily="34" charset="0"/>
                <a:ea typeface="Calibri" panose="020F0502020204030204" pitchFamily="34" charset="0"/>
                <a:cs typeface="DBS-David" pitchFamily="2" charset="-79"/>
              </a:rPr>
            </a:br>
            <a:r>
              <a:rPr lang="he-IL" sz="1600" cap="none" spc="100" dirty="0">
                <a:effectLst/>
                <a:latin typeface="Calibri" panose="020F0502020204030204" pitchFamily="34" charset="0"/>
                <a:ea typeface="Calibri" panose="020F0502020204030204" pitchFamily="34" charset="0"/>
                <a:cs typeface="DBS-David" pitchFamily="2" charset="-79"/>
              </a:rPr>
              <a:t>אל יעלה על הלב שבימות המשיח יבטל דבר ממנהגו של עולם, או יהיה שם חידוש במעשה בראשית, אלא עולם כמנהגו נוהג, </a:t>
            </a:r>
            <a:br>
              <a:rPr lang="en-US" sz="1600" cap="none" spc="100" dirty="0">
                <a:effectLst/>
                <a:latin typeface="Calibri" panose="020F0502020204030204" pitchFamily="34" charset="0"/>
                <a:ea typeface="Calibri" panose="020F0502020204030204" pitchFamily="34" charset="0"/>
                <a:cs typeface="DBS-David" pitchFamily="2" charset="-79"/>
              </a:rPr>
            </a:br>
            <a:r>
              <a:rPr lang="he-IL" sz="1600" cap="none" spc="100" dirty="0">
                <a:effectLst/>
                <a:highlight>
                  <a:srgbClr val="FFFF00"/>
                </a:highlight>
                <a:latin typeface="Calibri" panose="020F0502020204030204" pitchFamily="34" charset="0"/>
                <a:ea typeface="Calibri" panose="020F0502020204030204" pitchFamily="34" charset="0"/>
                <a:cs typeface="DBS-David" pitchFamily="2" charset="-79"/>
              </a:rPr>
              <a:t>וזה שנאמר בישעיה וגר זאב עם כבש ונמר עם גדי </a:t>
            </a:r>
            <a:r>
              <a:rPr lang="he-IL" sz="1600" cap="none" spc="100" dirty="0" err="1">
                <a:effectLst/>
                <a:highlight>
                  <a:srgbClr val="FFFF00"/>
                </a:highlight>
                <a:latin typeface="Calibri" panose="020F0502020204030204" pitchFamily="34" charset="0"/>
                <a:ea typeface="Calibri" panose="020F0502020204030204" pitchFamily="34" charset="0"/>
                <a:cs typeface="DBS-David" pitchFamily="2" charset="-79"/>
              </a:rPr>
              <a:t>ירבץ</a:t>
            </a:r>
            <a:r>
              <a:rPr lang="he-IL" sz="1600" cap="none" spc="100" dirty="0">
                <a:effectLst/>
                <a:highlight>
                  <a:srgbClr val="FFFF00"/>
                </a:highlight>
                <a:latin typeface="Calibri" panose="020F0502020204030204" pitchFamily="34" charset="0"/>
                <a:ea typeface="Calibri" panose="020F0502020204030204" pitchFamily="34" charset="0"/>
                <a:cs typeface="DBS-David" pitchFamily="2" charset="-79"/>
              </a:rPr>
              <a:t> משל וחידה, </a:t>
            </a:r>
            <a:br>
              <a:rPr lang="he-IL" sz="1600" cap="none" spc="100" dirty="0">
                <a:effectLst/>
                <a:highlight>
                  <a:srgbClr val="FFFF00"/>
                </a:highlight>
                <a:latin typeface="Calibri" panose="020F0502020204030204" pitchFamily="34" charset="0"/>
                <a:ea typeface="Calibri" panose="020F0502020204030204" pitchFamily="34" charset="0"/>
                <a:cs typeface="DBS-David" pitchFamily="2" charset="-79"/>
              </a:rPr>
            </a:br>
            <a:r>
              <a:rPr lang="he-IL" sz="1600" cap="none" spc="100" dirty="0">
                <a:effectLst/>
                <a:latin typeface="Calibri" panose="020F0502020204030204" pitchFamily="34" charset="0"/>
                <a:ea typeface="Calibri" panose="020F0502020204030204" pitchFamily="34" charset="0"/>
                <a:cs typeface="DBS-David" pitchFamily="2" charset="-79"/>
              </a:rPr>
              <a:t>ענין הדבר שיהיו ישראל </a:t>
            </a:r>
            <a:r>
              <a:rPr lang="he-IL" sz="1600" cap="none" spc="100" dirty="0" err="1">
                <a:effectLst/>
                <a:latin typeface="Calibri" panose="020F0502020204030204" pitchFamily="34" charset="0"/>
                <a:ea typeface="Calibri" panose="020F0502020204030204" pitchFamily="34" charset="0"/>
                <a:cs typeface="DBS-David" pitchFamily="2" charset="-79"/>
              </a:rPr>
              <a:t>יושבין</a:t>
            </a:r>
            <a:r>
              <a:rPr lang="he-IL" sz="1600" cap="none" spc="100" dirty="0">
                <a:effectLst/>
                <a:latin typeface="Calibri" panose="020F0502020204030204" pitchFamily="34" charset="0"/>
                <a:ea typeface="Calibri" panose="020F0502020204030204" pitchFamily="34" charset="0"/>
                <a:cs typeface="DBS-David" pitchFamily="2" charset="-79"/>
              </a:rPr>
              <a:t> לבטח עם רשעי עכו"ם המשולים כזאב ונמר, שנאמר זאב ערבות ישדדם ונמר שוקד על עריהם, </a:t>
            </a:r>
            <a:br>
              <a:rPr lang="he-IL" sz="1600" cap="none" spc="100" dirty="0">
                <a:effectLst/>
                <a:latin typeface="Calibri" panose="020F0502020204030204" pitchFamily="34" charset="0"/>
                <a:ea typeface="Calibri" panose="020F0502020204030204" pitchFamily="34" charset="0"/>
                <a:cs typeface="DBS-David" pitchFamily="2" charset="-79"/>
              </a:rPr>
            </a:br>
            <a:r>
              <a:rPr lang="he-IL" sz="1600" cap="none" spc="100" dirty="0">
                <a:effectLst/>
                <a:latin typeface="Calibri" panose="020F0502020204030204" pitchFamily="34" charset="0"/>
                <a:ea typeface="Calibri" panose="020F0502020204030204" pitchFamily="34" charset="0"/>
                <a:cs typeface="DBS-David" pitchFamily="2" charset="-79"/>
              </a:rPr>
              <a:t>ויחזרו כולם לדת האמת, ולא יגזלו ולא ישחיתו, אלא יאכלו דבר המותר בנחת עם ישראל, שנאמר ואריה כבקר יאכל תבן, </a:t>
            </a:r>
            <a:br>
              <a:rPr lang="he-IL" sz="1600" cap="none" spc="100" dirty="0">
                <a:effectLst/>
                <a:latin typeface="Calibri" panose="020F0502020204030204" pitchFamily="34" charset="0"/>
                <a:ea typeface="Calibri" panose="020F0502020204030204" pitchFamily="34" charset="0"/>
                <a:cs typeface="DBS-David" pitchFamily="2" charset="-79"/>
              </a:rPr>
            </a:br>
            <a:r>
              <a:rPr lang="he-IL" sz="1600" cap="none" spc="100" dirty="0">
                <a:effectLst/>
                <a:latin typeface="Calibri" panose="020F0502020204030204" pitchFamily="34" charset="0"/>
                <a:ea typeface="Calibri" panose="020F0502020204030204" pitchFamily="34" charset="0"/>
                <a:cs typeface="DBS-David" pitchFamily="2" charset="-79"/>
              </a:rPr>
              <a:t>וכן כל כיוצא באלו הדברים </a:t>
            </a:r>
            <a:r>
              <a:rPr lang="he-IL" sz="1600" cap="none" spc="100" dirty="0" err="1">
                <a:effectLst/>
                <a:latin typeface="Calibri" panose="020F0502020204030204" pitchFamily="34" charset="0"/>
                <a:ea typeface="Calibri" panose="020F0502020204030204" pitchFamily="34" charset="0"/>
                <a:cs typeface="DBS-David" pitchFamily="2" charset="-79"/>
              </a:rPr>
              <a:t>בענין</a:t>
            </a:r>
            <a:r>
              <a:rPr lang="he-IL" sz="1600" cap="none" spc="100" dirty="0">
                <a:effectLst/>
                <a:latin typeface="Calibri" panose="020F0502020204030204" pitchFamily="34" charset="0"/>
                <a:ea typeface="Calibri" panose="020F0502020204030204" pitchFamily="34" charset="0"/>
                <a:cs typeface="DBS-David" pitchFamily="2" charset="-79"/>
              </a:rPr>
              <a:t> המשיח הם משלים, ובימות המלך המשיח יודע לכל לאי זה דבר היה משל, ומה ענין רמזו בהן. </a:t>
            </a:r>
            <a:br>
              <a:rPr lang="he-IL" sz="1600" cap="none" spc="100" dirty="0">
                <a:effectLst/>
                <a:latin typeface="Calibri" panose="020F0502020204030204" pitchFamily="34" charset="0"/>
                <a:ea typeface="Calibri" panose="020F0502020204030204" pitchFamily="34" charset="0"/>
                <a:cs typeface="DBS-David" pitchFamily="2" charset="-79"/>
              </a:rPr>
            </a:br>
            <a:r>
              <a:rPr lang="he-IL" sz="1600" b="1" cap="none" spc="100" dirty="0">
                <a:effectLst/>
                <a:latin typeface="Calibri" panose="020F0502020204030204" pitchFamily="34" charset="0"/>
                <a:ea typeface="Calibri" panose="020F0502020204030204" pitchFamily="34" charset="0"/>
                <a:cs typeface="DBS-David" pitchFamily="2" charset="-79"/>
              </a:rPr>
              <a:t>אמרו חכמים אין בין העולם הזה לימות המשיח אלא שיעבוד </a:t>
            </a:r>
            <a:r>
              <a:rPr lang="he-IL" sz="1600" b="1" cap="none" spc="100" dirty="0" err="1">
                <a:effectLst/>
                <a:latin typeface="Calibri" panose="020F0502020204030204" pitchFamily="34" charset="0"/>
                <a:ea typeface="Calibri" panose="020F0502020204030204" pitchFamily="34" charset="0"/>
                <a:cs typeface="DBS-David" pitchFamily="2" charset="-79"/>
              </a:rPr>
              <a:t>מלכיות</a:t>
            </a:r>
            <a:r>
              <a:rPr lang="he-IL" sz="1600" b="1" cap="none" spc="100" dirty="0">
                <a:effectLst/>
                <a:latin typeface="Calibri" panose="020F0502020204030204" pitchFamily="34" charset="0"/>
                <a:ea typeface="Calibri" panose="020F0502020204030204" pitchFamily="34" charset="0"/>
                <a:cs typeface="DBS-David" pitchFamily="2" charset="-79"/>
              </a:rPr>
              <a:t> בלבד.</a:t>
            </a:r>
            <a:br>
              <a:rPr lang="en-US" sz="1800" cap="none" spc="100" dirty="0">
                <a:effectLst/>
                <a:latin typeface="Calibri" panose="020F0502020204030204" pitchFamily="34" charset="0"/>
                <a:ea typeface="Calibri" panose="020F0502020204030204" pitchFamily="34" charset="0"/>
                <a:cs typeface="Arial" panose="020B0604020202020204" pitchFamily="34" charset="0"/>
              </a:rPr>
            </a:br>
            <a:endParaRPr lang="he-IL" cap="none" spc="100" dirty="0"/>
          </a:p>
        </p:txBody>
      </p:sp>
      <p:sp>
        <p:nvSpPr>
          <p:cNvPr id="3" name="מציין מיקום טקסט 2">
            <a:extLst>
              <a:ext uri="{FF2B5EF4-FFF2-40B4-BE49-F238E27FC236}">
                <a16:creationId xmlns:a16="http://schemas.microsoft.com/office/drawing/2014/main" id="{E4D9D39B-6122-68D5-3CDC-FF7B68297382}"/>
              </a:ext>
            </a:extLst>
          </p:cNvPr>
          <p:cNvSpPr>
            <a:spLocks noGrp="1"/>
          </p:cNvSpPr>
          <p:nvPr>
            <p:ph type="body" idx="1"/>
          </p:nvPr>
        </p:nvSpPr>
        <p:spPr>
          <a:xfrm>
            <a:off x="1563624" y="5444836"/>
            <a:ext cx="9070848" cy="673330"/>
          </a:xfrm>
        </p:spPr>
        <p:txBody>
          <a:bodyPr/>
          <a:lstStyle/>
          <a:p>
            <a:endParaRPr lang="he-IL" dirty="0"/>
          </a:p>
        </p:txBody>
      </p:sp>
      <p:sp>
        <p:nvSpPr>
          <p:cNvPr id="4" name="מציין מיקום של מספר שקופית 3">
            <a:extLst>
              <a:ext uri="{FF2B5EF4-FFF2-40B4-BE49-F238E27FC236}">
                <a16:creationId xmlns:a16="http://schemas.microsoft.com/office/drawing/2014/main" id="{5A466784-48D3-3D1B-46F7-405C817DDA45}"/>
              </a:ext>
            </a:extLst>
          </p:cNvPr>
          <p:cNvSpPr>
            <a:spLocks noGrp="1"/>
          </p:cNvSpPr>
          <p:nvPr>
            <p:ph type="sldNum" sz="quarter" idx="12"/>
          </p:nvPr>
        </p:nvSpPr>
        <p:spPr/>
        <p:txBody>
          <a:bodyPr/>
          <a:lstStyle/>
          <a:p>
            <a:fld id="{D57F1E4F-1CFF-5643-939E-217C01CDF565}" type="slidenum">
              <a:rPr lang="en-US" smtClean="0"/>
              <a:pPr/>
              <a:t>18</a:t>
            </a:fld>
            <a:endParaRPr lang="en-US" dirty="0"/>
          </a:p>
        </p:txBody>
      </p:sp>
      <p:pic>
        <p:nvPicPr>
          <p:cNvPr id="5122" name="Picture 2" descr="וגר זאב עם כבש – ויקיפדיה">
            <a:extLst>
              <a:ext uri="{FF2B5EF4-FFF2-40B4-BE49-F238E27FC236}">
                <a16:creationId xmlns:a16="http://schemas.microsoft.com/office/drawing/2014/main" id="{C4A7ADEB-FE11-0B3C-52DC-7643589B5C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619"/>
            <a:ext cx="29622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05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 calcmode="lin" valueType="num">
                                      <p:cBhvr additive="base">
                                        <p:cTn id="12" dur="500" fill="hold"/>
                                        <p:tgtEl>
                                          <p:spTgt spid="5122"/>
                                        </p:tgtEl>
                                        <p:attrNameLst>
                                          <p:attrName>ppt_x</p:attrName>
                                        </p:attrNameLst>
                                      </p:cBhvr>
                                      <p:tavLst>
                                        <p:tav tm="0">
                                          <p:val>
                                            <p:strVal val="#ppt_x"/>
                                          </p:val>
                                        </p:tav>
                                        <p:tav tm="100000">
                                          <p:val>
                                            <p:strVal val="#ppt_x"/>
                                          </p:val>
                                        </p:tav>
                                      </p:tavLst>
                                    </p:anim>
                                    <p:anim calcmode="lin" valueType="num">
                                      <p:cBhvr additive="base">
                                        <p:cTn id="13"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31D5DDE6-E34A-63CD-E65A-807EA33FBC12}"/>
              </a:ext>
            </a:extLst>
          </p:cNvPr>
          <p:cNvSpPr>
            <a:spLocks noGrp="1"/>
          </p:cNvSpPr>
          <p:nvPr>
            <p:ph type="sldNum" sz="quarter" idx="12"/>
          </p:nvPr>
        </p:nvSpPr>
        <p:spPr/>
        <p:txBody>
          <a:bodyPr/>
          <a:lstStyle/>
          <a:p>
            <a:fld id="{D57F1E4F-1CFF-5643-939E-217C01CDF565}" type="slidenum">
              <a:rPr lang="en-US" smtClean="0"/>
              <a:pPr/>
              <a:t>19</a:t>
            </a:fld>
            <a:endParaRPr lang="en-US" dirty="0"/>
          </a:p>
        </p:txBody>
      </p:sp>
      <p:graphicFrame>
        <p:nvGraphicFramePr>
          <p:cNvPr id="4" name="טבלה 3">
            <a:extLst>
              <a:ext uri="{FF2B5EF4-FFF2-40B4-BE49-F238E27FC236}">
                <a16:creationId xmlns:a16="http://schemas.microsoft.com/office/drawing/2014/main" id="{6F0593EF-028D-9C09-FD0D-5AC661EEAB07}"/>
              </a:ext>
            </a:extLst>
          </p:cNvPr>
          <p:cNvGraphicFramePr>
            <a:graphicFrameLocks noGrp="1"/>
          </p:cNvGraphicFramePr>
          <p:nvPr>
            <p:extLst>
              <p:ext uri="{D42A27DB-BD31-4B8C-83A1-F6EECF244321}">
                <p14:modId xmlns:p14="http://schemas.microsoft.com/office/powerpoint/2010/main" val="2846471425"/>
              </p:ext>
            </p:extLst>
          </p:nvPr>
        </p:nvGraphicFramePr>
        <p:xfrm>
          <a:off x="1066800" y="3017996"/>
          <a:ext cx="10058400" cy="2103120"/>
        </p:xfrm>
        <a:graphic>
          <a:graphicData uri="http://schemas.openxmlformats.org/drawingml/2006/table">
            <a:tbl>
              <a:tblPr/>
              <a:tblGrid>
                <a:gridCol w="10058400">
                  <a:extLst>
                    <a:ext uri="{9D8B030D-6E8A-4147-A177-3AD203B41FA5}">
                      <a16:colId xmlns:a16="http://schemas.microsoft.com/office/drawing/2014/main" val="3703409418"/>
                    </a:ext>
                  </a:extLst>
                </a:gridCol>
              </a:tblGrid>
              <a:tr h="0">
                <a:tc>
                  <a:txBody>
                    <a:bodyPr/>
                    <a:lstStyle/>
                    <a:p>
                      <a:pPr algn="ctr" fontAlgn="t"/>
                      <a:r>
                        <a:rPr lang="he-IL">
                          <a:effectLst/>
                          <a:highlight>
                            <a:srgbClr val="9999FF"/>
                          </a:highlight>
                        </a:rPr>
                        <a:t>תחילת ישעיהו פרק י"א</a:t>
                      </a:r>
                    </a:p>
                  </a:txBody>
                  <a:tcPr>
                    <a:lnL w="7620" cap="flat" cmpd="sng" algn="ctr">
                      <a:solidFill>
                        <a:srgbClr val="AAAAAA"/>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9999FF"/>
                    </a:solidFill>
                  </a:tcPr>
                </a:tc>
                <a:extLst>
                  <a:ext uri="{0D108BD9-81ED-4DB2-BD59-A6C34878D82A}">
                    <a16:rowId xmlns:a16="http://schemas.microsoft.com/office/drawing/2014/main" val="104618164"/>
                  </a:ext>
                </a:extLst>
              </a:tr>
              <a:tr h="0">
                <a:tc>
                  <a:txBody>
                    <a:bodyPr/>
                    <a:lstStyle/>
                    <a:p>
                      <a:pPr algn="r" fontAlgn="t"/>
                      <a:r>
                        <a:rPr lang="he-IL" dirty="0">
                          <a:effectLst/>
                        </a:rPr>
                        <a:t>א וְיָצָא </a:t>
                      </a:r>
                      <a:r>
                        <a:rPr lang="he-IL" dirty="0" err="1">
                          <a:effectLst/>
                        </a:rPr>
                        <a:t>חֹטֶר</a:t>
                      </a:r>
                      <a:r>
                        <a:rPr lang="he-IL" dirty="0">
                          <a:effectLst/>
                        </a:rPr>
                        <a:t> מִגֵּזַע יִשָׁי וְנֵצֶר </a:t>
                      </a:r>
                      <a:r>
                        <a:rPr lang="he-IL" dirty="0" err="1">
                          <a:effectLst/>
                        </a:rPr>
                        <a:t>מִשָּׁרָשָׁיו</a:t>
                      </a:r>
                      <a:r>
                        <a:rPr lang="he-IL" dirty="0">
                          <a:effectLst/>
                        </a:rPr>
                        <a:t> יִפְרֶה. ב וְנָחָה עָלָיו רוּחַ ה' רוּחַ חָכְמָה וּבִינָה רוּחַ עֵצָה וּגְבוּרָה רוּחַ דַּעַת וְיִרְאַת ה'. ג וַהֲרִיחוֹ בְּיִרְאַת ה' וְלֹא לְמַרְאֵה עֵינָיו יִשְׁפּוֹט וְלֹא לְמִשְׁמַע אָזְנָיו יוֹכִיחַ. ד וְשָׁפַט בְּצֶדֶק דַּלִּים וְהוֹכִיחַ בְּמִישׁוֹר </a:t>
                      </a:r>
                      <a:r>
                        <a:rPr lang="he-IL" dirty="0" err="1">
                          <a:effectLst/>
                        </a:rPr>
                        <a:t>לְעַנְוֵי</a:t>
                      </a:r>
                      <a:r>
                        <a:rPr lang="he-IL" dirty="0">
                          <a:effectLst/>
                        </a:rPr>
                        <a:t> אָרֶץ וְהִכָּה אֶרֶץ בְּשֵׁבֶט פִּיו וּבְרוּחַ שְׂפָתָיו יָמִית רָשָׁע. ה וְהָיָה צֶדֶק אֵזוֹר מָתְנָיו וְהָאֱמוּנָה אֵזוֹר חֲלָצָיו. </a:t>
                      </a:r>
                    </a:p>
                    <a:p>
                      <a:pPr algn="r" fontAlgn="t"/>
                      <a:r>
                        <a:rPr lang="he-IL" b="1" dirty="0">
                          <a:effectLst/>
                        </a:rPr>
                        <a:t>ו וְגָר זְאֵב עִם כֶּבֶשׂ וְנָמֵר עִם גְּדִי </a:t>
                      </a:r>
                      <a:r>
                        <a:rPr lang="he-IL" b="1" dirty="0" err="1">
                          <a:effectLst/>
                        </a:rPr>
                        <a:t>יִרְבָּץ</a:t>
                      </a:r>
                      <a:r>
                        <a:rPr lang="he-IL" b="1" dirty="0">
                          <a:effectLst/>
                        </a:rPr>
                        <a:t> וְעֵגֶל וּכְפִיר </a:t>
                      </a:r>
                      <a:r>
                        <a:rPr lang="he-IL" b="1" dirty="0" err="1">
                          <a:effectLst/>
                        </a:rPr>
                        <a:t>וּמְרִיא</a:t>
                      </a:r>
                      <a:r>
                        <a:rPr lang="he-IL" b="1" dirty="0">
                          <a:effectLst/>
                        </a:rPr>
                        <a:t> יַחְדָּו וְנַעַר קָטֹן נֹהֵג בָּם. </a:t>
                      </a:r>
                      <a:r>
                        <a:rPr lang="he-IL" dirty="0">
                          <a:effectLst/>
                        </a:rPr>
                        <a:t>ז וּפָרָה וָדֹב תִּרְעֶינָה יַחְדָּו יִרְבְּצוּ יַלְדֵיהֶן וְאַרְיֵה כַּבָּקָר יֹאכַל תֶּבֶן. ח וְשִׁעֲשַׁע יוֹנֵק עַל </a:t>
                      </a:r>
                      <a:r>
                        <a:rPr lang="he-IL" dirty="0" err="1">
                          <a:effectLst/>
                        </a:rPr>
                        <a:t>חֻר</a:t>
                      </a:r>
                      <a:r>
                        <a:rPr lang="he-IL" dirty="0">
                          <a:effectLst/>
                        </a:rPr>
                        <a:t> פָּתֶן וְעַל מְאוּרַת צִפְעוֹנִי גָּמוּל יָדוֹ הָדָה. ט לֹא יָרֵעוּ וְלֹא יַשְׁחִיתוּ בְּכָל הַר קָדְשִׁי כִּי מָלְאָה הָאָרֶץ דֵּעָה אֶת ה' כַּמַּיִם לַיָּם מְכַסִּים.</a:t>
                      </a:r>
                    </a:p>
                  </a:txBody>
                  <a:tcPr>
                    <a:lnL w="7620" cap="flat" cmpd="sng" algn="ctr">
                      <a:solidFill>
                        <a:srgbClr val="AAAAAA"/>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C6DBF7"/>
                    </a:solidFill>
                  </a:tcPr>
                </a:tc>
                <a:extLst>
                  <a:ext uri="{0D108BD9-81ED-4DB2-BD59-A6C34878D82A}">
                    <a16:rowId xmlns:a16="http://schemas.microsoft.com/office/drawing/2014/main" val="707345363"/>
                  </a:ext>
                </a:extLst>
              </a:tr>
            </a:tbl>
          </a:graphicData>
        </a:graphic>
      </p:graphicFrame>
      <p:pic>
        <p:nvPicPr>
          <p:cNvPr id="6146" name="Picture 2" descr="undefined">
            <a:extLst>
              <a:ext uri="{FF2B5EF4-FFF2-40B4-BE49-F238E27FC236}">
                <a16:creationId xmlns:a16="http://schemas.microsoft.com/office/drawing/2014/main" id="{C50D4F78-77AA-1BAC-139D-E5B126EB0C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03" y="299258"/>
            <a:ext cx="3505200"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979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3843C3-E30D-A5A5-C28B-6E6AD07BFA51}"/>
              </a:ext>
            </a:extLst>
          </p:cNvPr>
          <p:cNvSpPr>
            <a:spLocks noGrp="1"/>
          </p:cNvSpPr>
          <p:nvPr>
            <p:ph type="title"/>
          </p:nvPr>
        </p:nvSpPr>
        <p:spPr/>
        <p:txBody>
          <a:bodyPr/>
          <a:lstStyle/>
          <a:p>
            <a:pPr algn="ctr"/>
            <a:r>
              <a:rPr lang="he-IL" dirty="0"/>
              <a:t>זאב עם כבש – משל או מציאות</a:t>
            </a:r>
          </a:p>
        </p:txBody>
      </p:sp>
      <p:sp>
        <p:nvSpPr>
          <p:cNvPr id="3" name="מציין מיקום של מספר שקופית 2">
            <a:extLst>
              <a:ext uri="{FF2B5EF4-FFF2-40B4-BE49-F238E27FC236}">
                <a16:creationId xmlns:a16="http://schemas.microsoft.com/office/drawing/2014/main" id="{722FB2E8-BA50-8AB5-FEA3-01AF1D5320FA}"/>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
        <p:nvSpPr>
          <p:cNvPr id="4" name="תיבת טקסט 3">
            <a:extLst>
              <a:ext uri="{FF2B5EF4-FFF2-40B4-BE49-F238E27FC236}">
                <a16:creationId xmlns:a16="http://schemas.microsoft.com/office/drawing/2014/main" id="{CAB49F22-0AD1-2CBD-DB19-A1E88184F1AA}"/>
              </a:ext>
            </a:extLst>
          </p:cNvPr>
          <p:cNvSpPr txBox="1"/>
          <p:nvPr/>
        </p:nvSpPr>
        <p:spPr>
          <a:xfrm>
            <a:off x="1072342" y="2493818"/>
            <a:ext cx="10690167" cy="4385816"/>
          </a:xfrm>
          <a:prstGeom prst="rect">
            <a:avLst/>
          </a:prstGeom>
          <a:noFill/>
        </p:spPr>
        <p:txBody>
          <a:bodyPr wrap="square" rtlCol="1">
            <a:spAutoFit/>
          </a:bodyPr>
          <a:lstStyle/>
          <a:p>
            <a:pPr marL="285750" indent="-285750">
              <a:buBlip>
                <a:blip r:embed="rId2"/>
              </a:buBlip>
            </a:pPr>
            <a:r>
              <a:rPr lang="he-IL" b="0" i="0" dirty="0">
                <a:solidFill>
                  <a:srgbClr val="34393D"/>
                </a:solidFill>
                <a:effectLst/>
                <a:highlight>
                  <a:srgbClr val="FFFFFF"/>
                </a:highlight>
                <a:latin typeface="Arimo"/>
              </a:rPr>
              <a:t>בתיאור מצב העולם בימות המשיח אמר הנביא (</a:t>
            </a:r>
            <a:r>
              <a:rPr lang="he-IL" b="0" i="0" dirty="0" err="1">
                <a:solidFill>
                  <a:srgbClr val="34393D"/>
                </a:solidFill>
                <a:effectLst/>
                <a:highlight>
                  <a:srgbClr val="FFFFFF"/>
                </a:highlight>
                <a:latin typeface="Arimo"/>
              </a:rPr>
              <a:t>ישעי</a:t>
            </a:r>
            <a:r>
              <a:rPr lang="he-IL" b="0" i="0" dirty="0">
                <a:solidFill>
                  <a:srgbClr val="34393D"/>
                </a:solidFill>
                <a:effectLst/>
                <a:highlight>
                  <a:srgbClr val="FFFFFF"/>
                </a:highlight>
                <a:latin typeface="Arimo"/>
              </a:rPr>
              <a:t>' יא, ו-ט): "וגר זאב עם כבש, ונמר עם גדי </a:t>
            </a:r>
            <a:r>
              <a:rPr lang="he-IL" b="0" i="0" dirty="0" err="1">
                <a:solidFill>
                  <a:srgbClr val="34393D"/>
                </a:solidFill>
                <a:effectLst/>
                <a:highlight>
                  <a:srgbClr val="FFFFFF"/>
                </a:highlight>
                <a:latin typeface="Arimo"/>
              </a:rPr>
              <a:t>ירבץ</a:t>
            </a:r>
            <a:r>
              <a:rPr lang="he-IL" b="0" i="0" dirty="0">
                <a:solidFill>
                  <a:srgbClr val="34393D"/>
                </a:solidFill>
                <a:effectLst/>
                <a:highlight>
                  <a:srgbClr val="FFFFFF"/>
                </a:highlight>
                <a:latin typeface="Arimo"/>
              </a:rPr>
              <a:t>".</a:t>
            </a:r>
          </a:p>
          <a:p>
            <a:pPr marL="457200" marR="0" lvl="0" indent="-457200" algn="r" defTabSz="914400" rtl="1" eaLnBrk="1" fontAlgn="auto" latinLnBrk="0" hangingPunct="1">
              <a:lnSpc>
                <a:spcPct val="150000"/>
              </a:lnSpc>
              <a:spcBef>
                <a:spcPts val="0"/>
              </a:spcBef>
              <a:spcAft>
                <a:spcPts val="0"/>
              </a:spcAft>
              <a:buClrTx/>
              <a:buSzTx/>
              <a:buFont typeface="Wingdings" panose="05000000000000000000" pitchFamily="2" charset="2"/>
              <a:buChar char="§"/>
              <a:tabLst/>
              <a:defRPr/>
            </a:pPr>
            <a:r>
              <a:rPr lang="he-IL" b="0" i="0" dirty="0">
                <a:solidFill>
                  <a:srgbClr val="34393D"/>
                </a:solidFill>
                <a:effectLst/>
                <a:highlight>
                  <a:srgbClr val="FFFFFF"/>
                </a:highlight>
                <a:latin typeface="Arimo"/>
              </a:rPr>
              <a:t>"בפירוש היעוד הזה </a:t>
            </a:r>
            <a:r>
              <a:rPr lang="he-IL" b="0" i="0" dirty="0" err="1">
                <a:solidFill>
                  <a:srgbClr val="34393D"/>
                </a:solidFill>
                <a:effectLst/>
                <a:highlight>
                  <a:srgbClr val="FFFFFF"/>
                </a:highlight>
                <a:latin typeface="Arimo"/>
              </a:rPr>
              <a:t>נתפרדו</a:t>
            </a:r>
            <a:r>
              <a:rPr lang="he-IL" b="0" i="0" dirty="0">
                <a:solidFill>
                  <a:srgbClr val="34393D"/>
                </a:solidFill>
                <a:effectLst/>
                <a:highlight>
                  <a:srgbClr val="FFFFFF"/>
                </a:highlight>
                <a:latin typeface="Arimo"/>
              </a:rPr>
              <a:t> הדעות לשתים: הא' שהוא כולו משל לאנשים החזקים החומסים והטורפים, שבימות המשיח לא יעשו כן אבל בשובה ונחת מבלי חמס וצרת המלחמות ישבו החזקים והחלשים יחד בקרב הארץ; </a:t>
            </a:r>
            <a:r>
              <a:rPr lang="he-IL" b="0" i="0" dirty="0" err="1">
                <a:solidFill>
                  <a:srgbClr val="34393D"/>
                </a:solidFill>
                <a:effectLst/>
                <a:highlight>
                  <a:srgbClr val="FFFFFF"/>
                </a:highlight>
                <a:latin typeface="Arimo"/>
              </a:rPr>
              <a:t>והב</a:t>
            </a:r>
            <a:r>
              <a:rPr lang="he-IL" b="0" i="0" dirty="0">
                <a:solidFill>
                  <a:srgbClr val="34393D"/>
                </a:solidFill>
                <a:effectLst/>
                <a:highlight>
                  <a:srgbClr val="FFFFFF"/>
                </a:highlight>
                <a:latin typeface="Arimo"/>
              </a:rPr>
              <a:t>', היא שכל הדברים האלה כפשוטן, כי יברא ה' חדשה בקרב הארץ, ושלא יהיו החיות טורפות כמשמעותן של כתובים"</a:t>
            </a:r>
            <a:r>
              <a:rPr lang="he-IL" b="0" i="0" u="none" strike="noStrike" dirty="0">
                <a:solidFill>
                  <a:srgbClr val="428BCA"/>
                </a:solidFill>
                <a:effectLst/>
                <a:highlight>
                  <a:srgbClr val="FFFFFF"/>
                </a:highlight>
                <a:latin typeface="Arimo"/>
                <a:hlinkClick r:id="rId3"/>
              </a:rPr>
              <a:t>[1]</a:t>
            </a:r>
            <a:r>
              <a:rPr lang="he-IL" b="0" i="0" dirty="0">
                <a:solidFill>
                  <a:srgbClr val="34393D"/>
                </a:solidFill>
                <a:effectLst/>
                <a:highlight>
                  <a:srgbClr val="FFFFFF"/>
                </a:highlight>
                <a:latin typeface="Arimo"/>
              </a:rPr>
              <a:t>.</a:t>
            </a:r>
          </a:p>
          <a:p>
            <a:pPr marL="457200" marR="0" lvl="0" indent="-457200" algn="r" defTabSz="914400" rtl="1" eaLnBrk="1" fontAlgn="auto" latinLnBrk="0" hangingPunct="1">
              <a:lnSpc>
                <a:spcPct val="150000"/>
              </a:lnSpc>
              <a:spcBef>
                <a:spcPts val="0"/>
              </a:spcBef>
              <a:spcAft>
                <a:spcPts val="0"/>
              </a:spcAft>
              <a:buClrTx/>
              <a:buSzTx/>
              <a:buFont typeface="Wingdings" panose="05000000000000000000" pitchFamily="2" charset="2"/>
              <a:buChar char="§"/>
              <a:tabLst/>
              <a:defRPr/>
            </a:pPr>
            <a:r>
              <a:rPr lang="he-IL" b="0" i="0" dirty="0">
                <a:solidFill>
                  <a:srgbClr val="34393D"/>
                </a:solidFill>
                <a:effectLst/>
                <a:highlight>
                  <a:srgbClr val="FFFFFF"/>
                </a:highlight>
                <a:latin typeface="Arimo"/>
              </a:rPr>
              <a:t> בספר האמונות והדעות לרס"ג (מהדורת </a:t>
            </a:r>
            <a:r>
              <a:rPr lang="he-IL" b="0" i="0" dirty="0" err="1">
                <a:solidFill>
                  <a:srgbClr val="34393D"/>
                </a:solidFill>
                <a:effectLst/>
                <a:highlight>
                  <a:srgbClr val="FFFFFF"/>
                </a:highlight>
                <a:latin typeface="Arimo"/>
              </a:rPr>
              <a:t>קאפח</a:t>
            </a:r>
            <a:r>
              <a:rPr lang="he-IL" b="0" i="0" dirty="0">
                <a:solidFill>
                  <a:srgbClr val="34393D"/>
                </a:solidFill>
                <a:effectLst/>
                <a:highlight>
                  <a:srgbClr val="FFFFFF"/>
                </a:highlight>
                <a:latin typeface="Arimo"/>
              </a:rPr>
              <a:t>) מאמר ח, כתב: "נודע לי כי אנשים מאותם הנקראים יהודים, מדמים כי ההבטחות והנחמות [האמורות בספרי הנביאים] היו כולם בבית שני, וכבר עברו, ולא נותר מהם מאומה", והאריך הרס"ג בביטול שיטתם, והביא כמה ראיות לדבריו, ומהם, מנבואת </a:t>
            </a:r>
            <a:r>
              <a:rPr lang="he-IL" b="0" i="0" dirty="0" err="1">
                <a:solidFill>
                  <a:srgbClr val="34393D"/>
                </a:solidFill>
                <a:effectLst/>
                <a:highlight>
                  <a:srgbClr val="FFFFFF"/>
                </a:highlight>
                <a:latin typeface="Arimo"/>
              </a:rPr>
              <a:t>ישעי</a:t>
            </a:r>
            <a:r>
              <a:rPr lang="he-IL" b="0" i="0" dirty="0">
                <a:solidFill>
                  <a:srgbClr val="34393D"/>
                </a:solidFill>
                <a:effectLst/>
                <a:highlight>
                  <a:srgbClr val="FFFFFF"/>
                </a:highlight>
                <a:latin typeface="Arimo"/>
              </a:rPr>
              <a:t>' "שיעשו בעלי החיים שלום זה עם זה, עד שירעו הזאב והכבש, ויאכל הארי' התבן, וישחק הנער בנחשים ובפתנים, </a:t>
            </a:r>
            <a:r>
              <a:rPr lang="he-IL" b="0" i="0" dirty="0" err="1">
                <a:solidFill>
                  <a:srgbClr val="34393D"/>
                </a:solidFill>
                <a:effectLst/>
                <a:highlight>
                  <a:srgbClr val="FFFFFF"/>
                </a:highlight>
                <a:latin typeface="Arimo"/>
              </a:rPr>
              <a:t>כאמרו</a:t>
            </a:r>
            <a:r>
              <a:rPr lang="he-IL" b="0" i="0" dirty="0">
                <a:solidFill>
                  <a:srgbClr val="34393D"/>
                </a:solidFill>
                <a:effectLst/>
                <a:highlight>
                  <a:srgbClr val="FFFFFF"/>
                </a:highlight>
                <a:latin typeface="Arimo"/>
              </a:rPr>
              <a:t> וגר זאב עם כבש, ופרה ודוב תרעינה, לא ירעו ולא ישחיתו, והרי אנו רואים אותם </a:t>
            </a:r>
            <a:r>
              <a:rPr lang="he-IL" b="0" i="0" dirty="0" err="1">
                <a:solidFill>
                  <a:srgbClr val="34393D"/>
                </a:solidFill>
                <a:effectLst/>
                <a:highlight>
                  <a:srgbClr val="FFFFFF"/>
                </a:highlight>
                <a:latin typeface="Arimo"/>
              </a:rPr>
              <a:t>בטבעיהם</a:t>
            </a:r>
            <a:r>
              <a:rPr lang="he-IL" b="0" i="0" dirty="0">
                <a:solidFill>
                  <a:srgbClr val="34393D"/>
                </a:solidFill>
                <a:effectLst/>
                <a:highlight>
                  <a:srgbClr val="FFFFFF"/>
                </a:highlight>
                <a:latin typeface="Arimo"/>
              </a:rPr>
              <a:t> ונזקיהם, לא נשתנה בהם מאומה". ומבואר מדבריו שפירש הפסוקים הנ"ל פשוטם כמשמעם</a:t>
            </a:r>
            <a:r>
              <a:rPr lang="he-IL" b="0" i="0" u="none" strike="noStrike" dirty="0">
                <a:solidFill>
                  <a:srgbClr val="428BCA"/>
                </a:solidFill>
                <a:effectLst/>
                <a:highlight>
                  <a:srgbClr val="FFFFFF"/>
                </a:highlight>
                <a:latin typeface="Arimo"/>
                <a:hlinkClick r:id="rId4"/>
              </a:rPr>
              <a:t>[2]</a:t>
            </a:r>
            <a:r>
              <a:rPr lang="he-IL" b="0" i="0" dirty="0">
                <a:solidFill>
                  <a:srgbClr val="34393D"/>
                </a:solidFill>
                <a:effectLst/>
                <a:highlight>
                  <a:srgbClr val="FFFFFF"/>
                </a:highlight>
                <a:latin typeface="Arimo"/>
              </a:rPr>
              <a:t>, וכ"ה דעת כמה ראשונים</a:t>
            </a:r>
            <a:r>
              <a:rPr lang="he-IL" b="0" i="0" u="none" strike="noStrike" dirty="0">
                <a:solidFill>
                  <a:srgbClr val="428BCA"/>
                </a:solidFill>
                <a:effectLst/>
                <a:highlight>
                  <a:srgbClr val="FFFFFF"/>
                </a:highlight>
                <a:latin typeface="Arimo"/>
                <a:hlinkClick r:id="rId5"/>
              </a:rPr>
              <a:t>[3]</a:t>
            </a:r>
            <a:r>
              <a:rPr lang="he-IL" b="0" i="0" dirty="0">
                <a:solidFill>
                  <a:srgbClr val="34393D"/>
                </a:solidFill>
                <a:effectLst/>
                <a:highlight>
                  <a:srgbClr val="FFFFFF"/>
                </a:highlight>
                <a:latin typeface="Arimo"/>
              </a:rPr>
              <a:t> וחכמי הקבלה.</a:t>
            </a:r>
          </a:p>
          <a:p>
            <a:endParaRPr lang="he-IL" dirty="0"/>
          </a:p>
        </p:txBody>
      </p:sp>
      <p:pic>
        <p:nvPicPr>
          <p:cNvPr id="5" name="תמונה 4">
            <a:extLst>
              <a:ext uri="{FF2B5EF4-FFF2-40B4-BE49-F238E27FC236}">
                <a16:creationId xmlns:a16="http://schemas.microsoft.com/office/drawing/2014/main" id="{11CA71C4-52DD-3317-D822-1062110093AE}"/>
              </a:ext>
            </a:extLst>
          </p:cNvPr>
          <p:cNvPicPr>
            <a:picLocks noChangeAspect="1"/>
          </p:cNvPicPr>
          <p:nvPr/>
        </p:nvPicPr>
        <p:blipFill>
          <a:blip r:embed="rId6"/>
          <a:stretch>
            <a:fillRect/>
          </a:stretch>
        </p:blipFill>
        <p:spPr>
          <a:xfrm>
            <a:off x="105122" y="69014"/>
            <a:ext cx="2986923" cy="1676659"/>
          </a:xfrm>
          <a:prstGeom prst="rect">
            <a:avLst/>
          </a:prstGeom>
        </p:spPr>
      </p:pic>
    </p:spTree>
    <p:extLst>
      <p:ext uri="{BB962C8B-B14F-4D97-AF65-F5344CB8AC3E}">
        <p14:creationId xmlns:p14="http://schemas.microsoft.com/office/powerpoint/2010/main" val="102455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3843C3-E30D-A5A5-C28B-6E6AD07BFA51}"/>
              </a:ext>
            </a:extLst>
          </p:cNvPr>
          <p:cNvSpPr>
            <a:spLocks noGrp="1"/>
          </p:cNvSpPr>
          <p:nvPr>
            <p:ph type="title"/>
          </p:nvPr>
        </p:nvSpPr>
        <p:spPr/>
        <p:txBody>
          <a:bodyPr/>
          <a:lstStyle/>
          <a:p>
            <a:pPr algn="ctr"/>
            <a:r>
              <a:rPr lang="he-IL" dirty="0"/>
              <a:t>זאב עם כבש – משל או מציאות</a:t>
            </a:r>
          </a:p>
        </p:txBody>
      </p:sp>
      <p:sp>
        <p:nvSpPr>
          <p:cNvPr id="3" name="מציין מיקום של מספר שקופית 2">
            <a:extLst>
              <a:ext uri="{FF2B5EF4-FFF2-40B4-BE49-F238E27FC236}">
                <a16:creationId xmlns:a16="http://schemas.microsoft.com/office/drawing/2014/main" id="{722FB2E8-BA50-8AB5-FEA3-01AF1D5320FA}"/>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
        <p:nvSpPr>
          <p:cNvPr id="4" name="תיבת טקסט 3">
            <a:extLst>
              <a:ext uri="{FF2B5EF4-FFF2-40B4-BE49-F238E27FC236}">
                <a16:creationId xmlns:a16="http://schemas.microsoft.com/office/drawing/2014/main" id="{CAB49F22-0AD1-2CBD-DB19-A1E88184F1AA}"/>
              </a:ext>
            </a:extLst>
          </p:cNvPr>
          <p:cNvSpPr txBox="1"/>
          <p:nvPr/>
        </p:nvSpPr>
        <p:spPr>
          <a:xfrm>
            <a:off x="1097280" y="2477193"/>
            <a:ext cx="10690167" cy="2031325"/>
          </a:xfrm>
          <a:prstGeom prst="rect">
            <a:avLst/>
          </a:prstGeom>
          <a:noFill/>
        </p:spPr>
        <p:txBody>
          <a:bodyPr wrap="square" rtlCol="1">
            <a:spAutoFit/>
          </a:bodyPr>
          <a:lstStyle/>
          <a:p>
            <a:r>
              <a:rPr lang="he-IL" dirty="0">
                <a:solidFill>
                  <a:srgbClr val="34393D"/>
                </a:solidFill>
                <a:highlight>
                  <a:srgbClr val="FFFFFF"/>
                </a:highlight>
                <a:latin typeface="Arimo"/>
              </a:rPr>
              <a:t>ואדמו"ר הצמח צדק (אור התורה, בראשית כרך ג, </a:t>
            </a:r>
            <a:r>
              <a:rPr lang="he-IL" dirty="0" err="1">
                <a:solidFill>
                  <a:srgbClr val="34393D"/>
                </a:solidFill>
                <a:highlight>
                  <a:srgbClr val="FFFFFF"/>
                </a:highlight>
                <a:latin typeface="Arimo"/>
              </a:rPr>
              <a:t>תרלג</a:t>
            </a:r>
            <a:r>
              <a:rPr lang="he-IL" dirty="0">
                <a:solidFill>
                  <a:srgbClr val="34393D"/>
                </a:solidFill>
                <a:highlight>
                  <a:srgbClr val="FFFFFF"/>
                </a:highlight>
                <a:latin typeface="Arimo"/>
              </a:rPr>
              <a:t>, ב) העתיק לשון התרגום </a:t>
            </a:r>
            <a:r>
              <a:rPr lang="he-IL" dirty="0" err="1">
                <a:solidFill>
                  <a:srgbClr val="34393D"/>
                </a:solidFill>
                <a:highlight>
                  <a:srgbClr val="FFFFFF"/>
                </a:highlight>
                <a:latin typeface="Arimo"/>
              </a:rPr>
              <a:t>עה"כ</a:t>
            </a:r>
            <a:r>
              <a:rPr lang="he-IL" dirty="0">
                <a:solidFill>
                  <a:srgbClr val="34393D"/>
                </a:solidFill>
                <a:highlight>
                  <a:srgbClr val="FFFFFF"/>
                </a:highlight>
                <a:latin typeface="Arimo"/>
              </a:rPr>
              <a:t> </a:t>
            </a:r>
            <a:r>
              <a:rPr lang="he-IL" dirty="0" err="1">
                <a:solidFill>
                  <a:srgbClr val="34393D"/>
                </a:solidFill>
                <a:highlight>
                  <a:srgbClr val="FFFFFF"/>
                </a:highlight>
                <a:latin typeface="Arimo"/>
              </a:rPr>
              <a:t>ישעי</a:t>
            </a:r>
            <a:r>
              <a:rPr lang="he-IL" dirty="0">
                <a:solidFill>
                  <a:srgbClr val="34393D"/>
                </a:solidFill>
                <a:highlight>
                  <a:srgbClr val="FFFFFF"/>
                </a:highlight>
                <a:latin typeface="Arimo"/>
              </a:rPr>
              <a:t>' שם "</a:t>
            </a:r>
            <a:r>
              <a:rPr lang="he-IL" dirty="0" err="1">
                <a:solidFill>
                  <a:srgbClr val="34393D"/>
                </a:solidFill>
                <a:highlight>
                  <a:srgbClr val="FFFFFF"/>
                </a:highlight>
                <a:latin typeface="Arimo"/>
              </a:rPr>
              <a:t>ביומוהי</a:t>
            </a:r>
            <a:r>
              <a:rPr lang="he-IL" dirty="0">
                <a:solidFill>
                  <a:srgbClr val="34393D"/>
                </a:solidFill>
                <a:highlight>
                  <a:srgbClr val="FFFFFF"/>
                </a:highlight>
                <a:latin typeface="Arimo"/>
              </a:rPr>
              <a:t> </a:t>
            </a:r>
            <a:r>
              <a:rPr lang="he-IL" dirty="0" err="1">
                <a:solidFill>
                  <a:srgbClr val="34393D"/>
                </a:solidFill>
                <a:highlight>
                  <a:srgbClr val="FFFFFF"/>
                </a:highlight>
                <a:latin typeface="Arimo"/>
              </a:rPr>
              <a:t>דמשיחא</a:t>
            </a:r>
            <a:r>
              <a:rPr lang="he-IL" dirty="0">
                <a:solidFill>
                  <a:srgbClr val="34393D"/>
                </a:solidFill>
                <a:highlight>
                  <a:srgbClr val="FFFFFF"/>
                </a:highlight>
                <a:latin typeface="Arimo"/>
              </a:rPr>
              <a:t> </a:t>
            </a:r>
            <a:r>
              <a:rPr lang="he-IL" dirty="0" err="1">
                <a:solidFill>
                  <a:srgbClr val="34393D"/>
                </a:solidFill>
                <a:highlight>
                  <a:srgbClr val="FFFFFF"/>
                </a:highlight>
                <a:latin typeface="Arimo"/>
              </a:rPr>
              <a:t>דישראל</a:t>
            </a:r>
            <a:r>
              <a:rPr lang="he-IL" dirty="0">
                <a:solidFill>
                  <a:srgbClr val="34393D"/>
                </a:solidFill>
                <a:highlight>
                  <a:srgbClr val="FFFFFF"/>
                </a:highlight>
                <a:latin typeface="Arimo"/>
              </a:rPr>
              <a:t> </a:t>
            </a:r>
            <a:r>
              <a:rPr lang="he-IL" dirty="0" err="1">
                <a:solidFill>
                  <a:srgbClr val="34393D"/>
                </a:solidFill>
                <a:highlight>
                  <a:srgbClr val="FFFFFF"/>
                </a:highlight>
                <a:latin typeface="Arimo"/>
              </a:rPr>
              <a:t>יסגי</a:t>
            </a:r>
            <a:r>
              <a:rPr lang="he-IL" dirty="0">
                <a:solidFill>
                  <a:srgbClr val="34393D"/>
                </a:solidFill>
                <a:highlight>
                  <a:srgbClr val="FFFFFF"/>
                </a:highlight>
                <a:latin typeface="Arimo"/>
              </a:rPr>
              <a:t> שלמא </a:t>
            </a:r>
            <a:r>
              <a:rPr lang="he-IL" dirty="0" err="1">
                <a:solidFill>
                  <a:srgbClr val="34393D"/>
                </a:solidFill>
                <a:highlight>
                  <a:srgbClr val="FFFFFF"/>
                </a:highlight>
                <a:latin typeface="Arimo"/>
              </a:rPr>
              <a:t>בארעא</a:t>
            </a:r>
            <a:r>
              <a:rPr lang="he-IL" dirty="0">
                <a:solidFill>
                  <a:srgbClr val="34393D"/>
                </a:solidFill>
                <a:highlight>
                  <a:srgbClr val="FFFFFF"/>
                </a:highlight>
                <a:latin typeface="Arimo"/>
              </a:rPr>
              <a:t> וידור </a:t>
            </a:r>
            <a:r>
              <a:rPr lang="he-IL" dirty="0" err="1">
                <a:solidFill>
                  <a:srgbClr val="34393D"/>
                </a:solidFill>
                <a:highlight>
                  <a:srgbClr val="FFFFFF"/>
                </a:highlight>
                <a:latin typeface="Arimo"/>
              </a:rPr>
              <a:t>דיבא</a:t>
            </a:r>
            <a:r>
              <a:rPr lang="he-IL" dirty="0">
                <a:solidFill>
                  <a:srgbClr val="34393D"/>
                </a:solidFill>
                <a:highlight>
                  <a:srgbClr val="FFFFFF"/>
                </a:highlight>
                <a:latin typeface="Arimo"/>
              </a:rPr>
              <a:t> עם </a:t>
            </a:r>
            <a:r>
              <a:rPr lang="he-IL" dirty="0" err="1">
                <a:solidFill>
                  <a:srgbClr val="34393D"/>
                </a:solidFill>
                <a:highlight>
                  <a:srgbClr val="FFFFFF"/>
                </a:highlight>
                <a:latin typeface="Arimo"/>
              </a:rPr>
              <a:t>אמרא</a:t>
            </a:r>
            <a:r>
              <a:rPr lang="he-IL" dirty="0">
                <a:solidFill>
                  <a:srgbClr val="34393D"/>
                </a:solidFill>
                <a:highlight>
                  <a:srgbClr val="FFFFFF"/>
                </a:highlight>
                <a:latin typeface="Arimo"/>
              </a:rPr>
              <a:t> [</a:t>
            </a:r>
            <a:r>
              <a:rPr lang="he-IL" dirty="0" err="1">
                <a:solidFill>
                  <a:srgbClr val="34393D"/>
                </a:solidFill>
                <a:highlight>
                  <a:srgbClr val="FFFFFF"/>
                </a:highlight>
                <a:latin typeface="Arimo"/>
              </a:rPr>
              <a:t>ונמרא</a:t>
            </a:r>
            <a:r>
              <a:rPr lang="he-IL" dirty="0">
                <a:solidFill>
                  <a:srgbClr val="34393D"/>
                </a:solidFill>
                <a:highlight>
                  <a:srgbClr val="FFFFFF"/>
                </a:highlight>
                <a:latin typeface="Arimo"/>
              </a:rPr>
              <a:t> עם גדיא ישרי וכו']", </a:t>
            </a:r>
          </a:p>
          <a:p>
            <a:r>
              <a:rPr lang="he-IL" dirty="0">
                <a:solidFill>
                  <a:srgbClr val="34393D"/>
                </a:solidFill>
                <a:highlight>
                  <a:srgbClr val="FFFFFF"/>
                </a:highlight>
                <a:latin typeface="Arimo"/>
              </a:rPr>
              <a:t>וביאר: "היינו שיתרבה השלום כל כך, לא בין האנשים לבד, כי אם גם בין בעלי חיים, שהזאב והדוב והארי' שהם עכשיו דורסים ומזיקים הכבש והפרה שהם נפרדים מהם, לעתיד יתבטל זה, ויתבטלו המזיקים, ר"ל שיהיו בעולם אבל לא יזיקו כלל ויתבטל מהם תכונה הרעה הזאת".</a:t>
            </a:r>
          </a:p>
          <a:p>
            <a:endParaRPr lang="he-IL" dirty="0">
              <a:solidFill>
                <a:srgbClr val="34393D"/>
              </a:solidFill>
              <a:highlight>
                <a:srgbClr val="FFFFFF"/>
              </a:highlight>
              <a:latin typeface="Arimo"/>
            </a:endParaRPr>
          </a:p>
          <a:p>
            <a:endParaRPr lang="he-IL" dirty="0"/>
          </a:p>
        </p:txBody>
      </p:sp>
      <p:pic>
        <p:nvPicPr>
          <p:cNvPr id="7170" name="Picture 2">
            <a:extLst>
              <a:ext uri="{FF2B5EF4-FFF2-40B4-BE49-F238E27FC236}">
                <a16:creationId xmlns:a16="http://schemas.microsoft.com/office/drawing/2014/main" id="{AE04B52E-6A42-BB06-0436-D3E7C23F0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08" y="4000562"/>
            <a:ext cx="4200871" cy="2789378"/>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5AE8346B-E5E2-D15D-17BE-CF6AB976AADB}"/>
              </a:ext>
            </a:extLst>
          </p:cNvPr>
          <p:cNvSpPr txBox="1"/>
          <p:nvPr/>
        </p:nvSpPr>
        <p:spPr>
          <a:xfrm>
            <a:off x="4438996" y="4330931"/>
            <a:ext cx="7398328" cy="1815882"/>
          </a:xfrm>
          <a:prstGeom prst="rect">
            <a:avLst/>
          </a:prstGeom>
          <a:noFill/>
        </p:spPr>
        <p:txBody>
          <a:bodyPr wrap="square" rtlCol="1">
            <a:spAutoFit/>
          </a:bodyPr>
          <a:lstStyle/>
          <a:p>
            <a:r>
              <a:rPr lang="he-IL" dirty="0"/>
              <a:t>והנה בהשגות </a:t>
            </a:r>
            <a:r>
              <a:rPr lang="he-IL" dirty="0" err="1"/>
              <a:t>הראב"ד</a:t>
            </a:r>
            <a:r>
              <a:rPr lang="he-IL" dirty="0"/>
              <a:t> על הרמב"ם (הל' מלכים שם) כתב: "א"א, והלא בתורה (ויקרא </a:t>
            </a:r>
            <a:r>
              <a:rPr lang="he-IL" dirty="0" err="1"/>
              <a:t>כו</a:t>
            </a:r>
            <a:r>
              <a:rPr lang="he-IL" dirty="0"/>
              <a:t>, ו) כתיב</a:t>
            </a:r>
          </a:p>
          <a:p>
            <a:r>
              <a:rPr lang="he-IL" sz="4000" b="1" dirty="0">
                <a:latin typeface="Tahoma" panose="020B0604030504040204" pitchFamily="34" charset="0"/>
                <a:ea typeface="Tahoma" panose="020B0604030504040204" pitchFamily="34" charset="0"/>
                <a:cs typeface="Tahoma" panose="020B0604030504040204" pitchFamily="34" charset="0"/>
              </a:rPr>
              <a:t>והשבתי חיה רעה מן הארץ".</a:t>
            </a:r>
          </a:p>
          <a:p>
            <a:endParaRPr lang="he-IL" dirty="0"/>
          </a:p>
          <a:p>
            <a:endParaRPr lang="he-IL" dirty="0"/>
          </a:p>
        </p:txBody>
      </p:sp>
    </p:spTree>
    <p:extLst>
      <p:ext uri="{BB962C8B-B14F-4D97-AF65-F5344CB8AC3E}">
        <p14:creationId xmlns:p14="http://schemas.microsoft.com/office/powerpoint/2010/main" val="248072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D293E5-BF67-A0E3-E8B5-EF57DB90FE2C}"/>
              </a:ext>
            </a:extLst>
          </p:cNvPr>
          <p:cNvSpPr>
            <a:spLocks noGrp="1"/>
          </p:cNvSpPr>
          <p:nvPr>
            <p:ph type="ctrTitle"/>
          </p:nvPr>
        </p:nvSpPr>
        <p:spPr/>
        <p:txBody>
          <a:bodyPr/>
          <a:lstStyle/>
          <a:p>
            <a:endParaRPr lang="he-IL" dirty="0"/>
          </a:p>
        </p:txBody>
      </p:sp>
      <p:sp>
        <p:nvSpPr>
          <p:cNvPr id="3" name="כותרת משנה 2">
            <a:extLst>
              <a:ext uri="{FF2B5EF4-FFF2-40B4-BE49-F238E27FC236}">
                <a16:creationId xmlns:a16="http://schemas.microsoft.com/office/drawing/2014/main" id="{111D3744-124C-7816-F672-D0DF334D4B7D}"/>
              </a:ext>
            </a:extLst>
          </p:cNvPr>
          <p:cNvSpPr>
            <a:spLocks noGrp="1"/>
          </p:cNvSpPr>
          <p:nvPr>
            <p:ph type="subTitle"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3EE8E196-2CC6-BF94-9541-05EBDCED3DEC}"/>
              </a:ext>
            </a:extLst>
          </p:cNvPr>
          <p:cNvSpPr>
            <a:spLocks noGrp="1"/>
          </p:cNvSpPr>
          <p:nvPr>
            <p:ph type="sldNum" sz="quarter" idx="12"/>
          </p:nvPr>
        </p:nvSpPr>
        <p:spPr/>
        <p:txBody>
          <a:bodyPr/>
          <a:lstStyle/>
          <a:p>
            <a:fld id="{D57F1E4F-1CFF-5643-939E-217C01CDF565}" type="slidenum">
              <a:rPr lang="en-US" smtClean="0"/>
              <a:pPr/>
              <a:t>22</a:t>
            </a:fld>
            <a:endParaRPr lang="en-US" dirty="0"/>
          </a:p>
        </p:txBody>
      </p:sp>
      <p:pic>
        <p:nvPicPr>
          <p:cNvPr id="6" name="תמונה 5">
            <a:extLst>
              <a:ext uri="{FF2B5EF4-FFF2-40B4-BE49-F238E27FC236}">
                <a16:creationId xmlns:a16="http://schemas.microsoft.com/office/drawing/2014/main" id="{43D1E5CE-3D12-1ADF-D64D-79FD4DCCC41F}"/>
              </a:ext>
            </a:extLst>
          </p:cNvPr>
          <p:cNvPicPr>
            <a:picLocks noChangeAspect="1"/>
          </p:cNvPicPr>
          <p:nvPr/>
        </p:nvPicPr>
        <p:blipFill>
          <a:blip r:embed="rId2"/>
          <a:stretch>
            <a:fillRect/>
          </a:stretch>
        </p:blipFill>
        <p:spPr>
          <a:xfrm>
            <a:off x="451477" y="2404027"/>
            <a:ext cx="11335970" cy="1516163"/>
          </a:xfrm>
          <a:prstGeom prst="rect">
            <a:avLst/>
          </a:prstGeom>
        </p:spPr>
      </p:pic>
      <p:pic>
        <p:nvPicPr>
          <p:cNvPr id="7" name="מציין מיקום תוכן 3">
            <a:extLst>
              <a:ext uri="{FF2B5EF4-FFF2-40B4-BE49-F238E27FC236}">
                <a16:creationId xmlns:a16="http://schemas.microsoft.com/office/drawing/2014/main" id="{3B776D38-99CB-85B1-20D5-F65488DB6B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580" y="546206"/>
            <a:ext cx="2600449" cy="1817177"/>
          </a:xfrm>
          <a:prstGeom prst="roundRect">
            <a:avLst/>
          </a:prstGeom>
        </p:spPr>
      </p:pic>
      <p:pic>
        <p:nvPicPr>
          <p:cNvPr id="8" name="Picture 3">
            <a:extLst>
              <a:ext uri="{FF2B5EF4-FFF2-40B4-BE49-F238E27FC236}">
                <a16:creationId xmlns:a16="http://schemas.microsoft.com/office/drawing/2014/main" id="{3A13BE6F-84D9-E5D3-F4A4-4EEBF4E8A562}"/>
              </a:ext>
            </a:extLst>
          </p:cNvPr>
          <p:cNvPicPr>
            <a:picLocks noChangeAspect="1"/>
          </p:cNvPicPr>
          <p:nvPr/>
        </p:nvPicPr>
        <p:blipFill rotWithShape="1">
          <a:blip r:embed="rId4" cstate="print">
            <a:duotone>
              <a:prstClr val="black"/>
              <a:schemeClr val="accent4">
                <a:tint val="45000"/>
                <a:satMod val="400000"/>
              </a:schemeClr>
            </a:duotone>
            <a:extLst>
              <a:ext uri="{28A0092B-C50C-407E-A947-70E740481C1C}">
                <a14:useLocalDpi xmlns:a14="http://schemas.microsoft.com/office/drawing/2010/main" val="0"/>
              </a:ext>
            </a:extLst>
          </a:blip>
          <a:srcRect t="28158" b="41427"/>
          <a:stretch/>
        </p:blipFill>
        <p:spPr>
          <a:xfrm>
            <a:off x="1172094" y="3992051"/>
            <a:ext cx="7872153" cy="23089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001472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9220" name="Picture 4" descr="‫איך לבחור לחם בריא בחנות טבע? | ד&quot;ר גיל יוסף שחר (M.D)‬‎">
            <a:extLst>
              <a:ext uri="{FF2B5EF4-FFF2-40B4-BE49-F238E27FC236}">
                <a16:creationId xmlns:a16="http://schemas.microsoft.com/office/drawing/2014/main" id="{96AC9539-1E08-97F5-CC7F-06ECBCA5F0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005" y="114993"/>
            <a:ext cx="9515475" cy="335280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5CC66C0C-9712-F5CE-75C1-9AEF6DFEDAA3}"/>
              </a:ext>
            </a:extLst>
          </p:cNvPr>
          <p:cNvSpPr>
            <a:spLocks noGrp="1"/>
          </p:cNvSpPr>
          <p:nvPr>
            <p:ph type="title"/>
          </p:nvPr>
        </p:nvSpPr>
        <p:spPr/>
        <p:txBody>
          <a:bodyPr/>
          <a:lstStyle/>
          <a:p>
            <a:r>
              <a:rPr lang="he-IL" dirty="0"/>
              <a:t>ימות המשיח – במשנת הרמב"ם - </a:t>
            </a:r>
            <a:r>
              <a:rPr lang="he-IL" sz="800" dirty="0">
                <a:effectLst/>
                <a:latin typeface="Calibri" panose="020F0502020204030204" pitchFamily="34" charset="0"/>
                <a:ea typeface="Calibri" panose="020F0502020204030204" pitchFamily="34" charset="0"/>
                <a:cs typeface="Arial" panose="020B0604020202020204" pitchFamily="34" charset="0"/>
              </a:rPr>
              <a:t>פירוש המשנה לרמב"ם מסכת סנהדרין פרק י משנה א </a:t>
            </a:r>
            <a:endParaRPr lang="he-IL" sz="800" dirty="0"/>
          </a:p>
        </p:txBody>
      </p:sp>
      <p:sp>
        <p:nvSpPr>
          <p:cNvPr id="3" name="מציין מיקום תוכן 2">
            <a:extLst>
              <a:ext uri="{FF2B5EF4-FFF2-40B4-BE49-F238E27FC236}">
                <a16:creationId xmlns:a16="http://schemas.microsoft.com/office/drawing/2014/main" id="{06AC7BB3-E0EB-5347-22DB-9264713E65AA}"/>
              </a:ext>
            </a:extLst>
          </p:cNvPr>
          <p:cNvSpPr>
            <a:spLocks noGrp="1"/>
          </p:cNvSpPr>
          <p:nvPr>
            <p:ph sz="half" idx="1"/>
          </p:nvPr>
        </p:nvSpPr>
        <p:spPr/>
        <p:txBody>
          <a:bodyPr>
            <a:normAutofit/>
          </a:bodyPr>
          <a:lstStyle/>
          <a:p>
            <a:r>
              <a:rPr lang="he-IL" dirty="0">
                <a:latin typeface="Calibri" panose="020F0502020204030204" pitchFamily="34" charset="0"/>
                <a:ea typeface="Calibri" panose="020F0502020204030204" pitchFamily="34" charset="0"/>
              </a:rPr>
              <a:t>וכך לשון חכמים אין בין העולם הזה לימות המשיח אלא שעבוד </a:t>
            </a:r>
            <a:r>
              <a:rPr lang="he-IL" dirty="0" err="1">
                <a:latin typeface="Calibri" panose="020F0502020204030204" pitchFamily="34" charset="0"/>
                <a:ea typeface="Calibri" panose="020F0502020204030204" pitchFamily="34" charset="0"/>
              </a:rPr>
              <a:t>מלכיות</a:t>
            </a:r>
            <a:r>
              <a:rPr lang="he-IL" dirty="0">
                <a:latin typeface="Calibri" panose="020F0502020204030204" pitchFamily="34" charset="0"/>
                <a:ea typeface="Calibri" panose="020F0502020204030204" pitchFamily="34" charset="0"/>
              </a:rPr>
              <a:t> בלבד. </a:t>
            </a:r>
          </a:p>
          <a:p>
            <a:r>
              <a:rPr lang="he-IL" dirty="0" err="1">
                <a:latin typeface="Calibri" panose="020F0502020204030204" pitchFamily="34" charset="0"/>
                <a:ea typeface="Calibri" panose="020F0502020204030204" pitchFamily="34" charset="0"/>
              </a:rPr>
              <a:t>וישארו</a:t>
            </a:r>
            <a:r>
              <a:rPr lang="he-IL" dirty="0">
                <a:latin typeface="Calibri" panose="020F0502020204030204" pitchFamily="34" charset="0"/>
                <a:ea typeface="Calibri" panose="020F0502020204030204" pitchFamily="34" charset="0"/>
              </a:rPr>
              <a:t> בימיו החזק והחלש ביחס לזולתו, אלא שבאותם הימים </a:t>
            </a:r>
            <a:r>
              <a:rPr lang="he-IL" b="1" dirty="0">
                <a:latin typeface="Calibri" panose="020F0502020204030204" pitchFamily="34" charset="0"/>
                <a:ea typeface="Calibri" panose="020F0502020204030204" pitchFamily="34" charset="0"/>
              </a:rPr>
              <a:t>תוקל על בני אדם פרנסתם מאד</a:t>
            </a:r>
            <a:r>
              <a:rPr lang="he-IL" dirty="0">
                <a:latin typeface="Calibri" panose="020F0502020204030204" pitchFamily="34" charset="0"/>
                <a:ea typeface="Calibri" panose="020F0502020204030204" pitchFamily="34" charset="0"/>
              </a:rPr>
              <a:t>, עד שכשיעבוד האדם איזה עבודה </a:t>
            </a:r>
            <a:r>
              <a:rPr lang="he-IL" dirty="0" err="1">
                <a:latin typeface="Calibri" panose="020F0502020204030204" pitchFamily="34" charset="0"/>
                <a:ea typeface="Calibri" panose="020F0502020204030204" pitchFamily="34" charset="0"/>
              </a:rPr>
              <a:t>מועטת</a:t>
            </a:r>
            <a:r>
              <a:rPr lang="he-IL" dirty="0">
                <a:latin typeface="Calibri" panose="020F0502020204030204" pitchFamily="34" charset="0"/>
                <a:ea typeface="Calibri" panose="020F0502020204030204" pitchFamily="34" charset="0"/>
              </a:rPr>
              <a:t> שתהיה ישיג תועלת גדולה </a:t>
            </a:r>
          </a:p>
          <a:p>
            <a:r>
              <a:rPr lang="he-IL" dirty="0">
                <a:latin typeface="Calibri" panose="020F0502020204030204" pitchFamily="34" charset="0"/>
                <a:ea typeface="Calibri" panose="020F0502020204030204" pitchFamily="34" charset="0"/>
              </a:rPr>
              <a:t>וזהו ענין אמרם </a:t>
            </a:r>
            <a:r>
              <a:rPr lang="he-IL" b="1" dirty="0">
                <a:latin typeface="Calibri" panose="020F0502020204030204" pitchFamily="34" charset="0"/>
                <a:ea typeface="Calibri" panose="020F0502020204030204" pitchFamily="34" charset="0"/>
              </a:rPr>
              <a:t>עתידה ארץ ישראל להוציא גלוסקאות וכלי מילת</a:t>
            </a:r>
            <a:r>
              <a:rPr lang="he-IL" dirty="0">
                <a:latin typeface="Calibri" panose="020F0502020204030204" pitchFamily="34" charset="0"/>
                <a:ea typeface="Calibri" panose="020F0502020204030204" pitchFamily="34" charset="0"/>
              </a:rPr>
              <a:t>, לפי שדרך בני אדם לומר את מצא אדם איזה דבר מוכן בשפע, מצא פלוני לחם אפוי ותבשיל מבושל.</a:t>
            </a:r>
            <a:endParaRPr lang="en-US" dirty="0">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תוכן 3">
            <a:extLst>
              <a:ext uri="{FF2B5EF4-FFF2-40B4-BE49-F238E27FC236}">
                <a16:creationId xmlns:a16="http://schemas.microsoft.com/office/drawing/2014/main" id="{C5EB6802-EB15-8687-A4C1-2D5D7D00AFC4}"/>
              </a:ext>
            </a:extLst>
          </p:cNvPr>
          <p:cNvSpPr>
            <a:spLocks noGrp="1"/>
          </p:cNvSpPr>
          <p:nvPr>
            <p:ph sz="half" idx="2"/>
          </p:nvPr>
        </p:nvSpPr>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ימות המשיח הוא זמן שבו תחזור המלכות לישראל, ויחזרו לארץ ישראל, ויהיה אותו המלך העומד מקום מלכותו ציון, ויתגדל שמו ויגיע לקצוי תבל יותר וגדול על ממלכת שלמה, ויכרתו עמו העמים ברית שלום, ויעבדוהו כל הארצות לגודל צדקו, ונפלאות יתגלו על ידו, וכל מי שיעמוד עליו יכריתהו ה' וימסרהו בידו.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וכל פסוקי המקרא מעידים על אשרו ואשרינו בו, </a:t>
            </a:r>
            <a:r>
              <a:rPr lang="he-IL" sz="1800" b="1" dirty="0">
                <a:effectLst/>
                <a:latin typeface="Calibri" panose="020F0502020204030204" pitchFamily="34" charset="0"/>
                <a:ea typeface="Calibri" panose="020F0502020204030204" pitchFamily="34" charset="0"/>
                <a:cs typeface="Arial" panose="020B0604020202020204" pitchFamily="34" charset="0"/>
              </a:rPr>
              <a:t>ולא ישתנה במציאות שום דבר מכפי שהוא עתה, זולתי שתהא המלכות לישראל</a:t>
            </a:r>
            <a:r>
              <a:rPr lang="he-IL" sz="1800" dirty="0">
                <a:effectLst/>
                <a:latin typeface="Calibri" panose="020F0502020204030204" pitchFamily="34" charset="0"/>
                <a:ea typeface="Calibri" panose="020F0502020204030204" pitchFamily="34" charset="0"/>
                <a:cs typeface="Arial" panose="020B0604020202020204" pitchFamily="34" charset="0"/>
              </a:rPr>
              <a:t>, </a:t>
            </a:r>
            <a:endParaRPr lang="he-IL" dirty="0"/>
          </a:p>
        </p:txBody>
      </p:sp>
      <p:sp>
        <p:nvSpPr>
          <p:cNvPr id="5" name="מציין מיקום של מספר שקופית 4">
            <a:extLst>
              <a:ext uri="{FF2B5EF4-FFF2-40B4-BE49-F238E27FC236}">
                <a16:creationId xmlns:a16="http://schemas.microsoft.com/office/drawing/2014/main" id="{5D6F3D68-D238-4092-FF2C-001CD2671E32}"/>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54249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8" fill="hold" nodeType="clickEffect">
                                  <p:stCondLst>
                                    <p:cond delay="0"/>
                                  </p:stCondLst>
                                  <p:childTnLst>
                                    <p:set>
                                      <p:cBhvr>
                                        <p:cTn id="32" dur="1" fill="hold">
                                          <p:stCondLst>
                                            <p:cond delay="0"/>
                                          </p:stCondLst>
                                        </p:cTn>
                                        <p:tgtEl>
                                          <p:spTgt spid="9220"/>
                                        </p:tgtEl>
                                        <p:attrNameLst>
                                          <p:attrName>style.visibility</p:attrName>
                                        </p:attrNameLst>
                                      </p:cBhvr>
                                      <p:to>
                                        <p:strVal val="visible"/>
                                      </p:to>
                                    </p:set>
                                    <p:animEffect transition="in" filter="wheel(8)">
                                      <p:cBhvr>
                                        <p:cTn id="33" dur="2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A0320C0-0036-E50A-49D8-40DC5597B174}"/>
              </a:ext>
            </a:extLst>
          </p:cNvPr>
          <p:cNvSpPr>
            <a:spLocks noGrp="1"/>
          </p:cNvSpPr>
          <p:nvPr>
            <p:ph type="title"/>
          </p:nvPr>
        </p:nvSpPr>
        <p:spPr/>
        <p:txBody>
          <a:bodyPr/>
          <a:lstStyle/>
          <a:p>
            <a:pPr algn="ctr"/>
            <a:r>
              <a:rPr lang="he-IL" sz="7200" b="1" dirty="0">
                <a:solidFill>
                  <a:srgbClr val="FF0000"/>
                </a:solidFill>
                <a:cs typeface="DBS-David" pitchFamily="2" charset="-79"/>
              </a:rPr>
              <a:t>הסתירה ברמב"ם</a:t>
            </a:r>
          </a:p>
        </p:txBody>
      </p:sp>
      <p:sp>
        <p:nvSpPr>
          <p:cNvPr id="3" name="מציין מיקום של מספר שקופית 2">
            <a:extLst>
              <a:ext uri="{FF2B5EF4-FFF2-40B4-BE49-F238E27FC236}">
                <a16:creationId xmlns:a16="http://schemas.microsoft.com/office/drawing/2014/main" id="{767654C7-AEE2-92C4-5FF4-1D1447B3DDED}"/>
              </a:ext>
            </a:extLst>
          </p:cNvPr>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4" name="תמונה 3">
            <a:extLst>
              <a:ext uri="{FF2B5EF4-FFF2-40B4-BE49-F238E27FC236}">
                <a16:creationId xmlns:a16="http://schemas.microsoft.com/office/drawing/2014/main" id="{D6676134-461B-B1C5-017F-44341D7A453D}"/>
              </a:ext>
            </a:extLst>
          </p:cNvPr>
          <p:cNvPicPr>
            <a:picLocks noChangeAspect="1"/>
          </p:cNvPicPr>
          <p:nvPr/>
        </p:nvPicPr>
        <p:blipFill rotWithShape="1">
          <a:blip r:embed="rId2">
            <a:duotone>
              <a:prstClr val="black"/>
              <a:srgbClr val="D9C3A5">
                <a:tint val="50000"/>
                <a:satMod val="180000"/>
              </a:srgbClr>
            </a:duotone>
          </a:blip>
          <a:srcRect t="34509"/>
          <a:stretch/>
        </p:blipFill>
        <p:spPr>
          <a:xfrm>
            <a:off x="404348" y="2685010"/>
            <a:ext cx="11349850" cy="3133897"/>
          </a:xfrm>
          <a:prstGeom prst="rect">
            <a:avLst/>
          </a:prstGeom>
        </p:spPr>
      </p:pic>
      <p:pic>
        <p:nvPicPr>
          <p:cNvPr id="10242" name="Picture 2" descr="עץ הלחם – ויקיפדיה">
            <a:extLst>
              <a:ext uri="{FF2B5EF4-FFF2-40B4-BE49-F238E27FC236}">
                <a16:creationId xmlns:a16="http://schemas.microsoft.com/office/drawing/2014/main" id="{83E13478-FBAE-1632-8A38-E5359A795D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3421" y="2684752"/>
            <a:ext cx="2959676" cy="2219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027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5">
            <a:extLst>
              <a:ext uri="{FF2B5EF4-FFF2-40B4-BE49-F238E27FC236}">
                <a16:creationId xmlns:a16="http://schemas.microsoft.com/office/drawing/2014/main" id="{2880B5F1-F96F-E0F7-7EE9-9BD056B9A3DE}"/>
              </a:ext>
            </a:extLst>
          </p:cNvPr>
          <p:cNvSpPr>
            <a:spLocks noGrp="1"/>
          </p:cNvSpPr>
          <p:nvPr>
            <p:ph type="title"/>
          </p:nvPr>
        </p:nvSpPr>
        <p:spPr>
          <a:xfrm>
            <a:off x="677334" y="609600"/>
            <a:ext cx="8596668" cy="628996"/>
          </a:xfrm>
        </p:spPr>
        <p:txBody>
          <a:bodyPr>
            <a:normAutofit fontScale="90000"/>
          </a:bodyPr>
          <a:lstStyle/>
          <a:p>
            <a:pPr algn="ctr"/>
            <a:r>
              <a:rPr lang="he-IL" dirty="0"/>
              <a:t>ימות המשיח – עולם הבא</a:t>
            </a:r>
          </a:p>
        </p:txBody>
      </p:sp>
      <p:sp>
        <p:nvSpPr>
          <p:cNvPr id="7" name="מציין מיקום תוכן 6">
            <a:extLst>
              <a:ext uri="{FF2B5EF4-FFF2-40B4-BE49-F238E27FC236}">
                <a16:creationId xmlns:a16="http://schemas.microsoft.com/office/drawing/2014/main" id="{3F9D66FC-B355-0C0F-2753-E50929868397}"/>
              </a:ext>
            </a:extLst>
          </p:cNvPr>
          <p:cNvSpPr>
            <a:spLocks noGrp="1"/>
          </p:cNvSpPr>
          <p:nvPr>
            <p:ph sz="half" idx="1"/>
          </p:nvPr>
        </p:nvSpPr>
        <p:spPr>
          <a:xfrm>
            <a:off x="677334" y="2094807"/>
            <a:ext cx="4434993" cy="3946554"/>
          </a:xfrm>
        </p:spPr>
        <p:txBody>
          <a:bodyPr>
            <a:normAutofit/>
          </a:bodyPr>
          <a:lstStyle/>
          <a:p>
            <a:r>
              <a:rPr lang="he-IL" b="1" dirty="0">
                <a:latin typeface="Calibri" panose="020F0502020204030204" pitchFamily="34" charset="0"/>
                <a:ea typeface="Calibri" panose="020F0502020204030204" pitchFamily="34" charset="0"/>
                <a:cs typeface="Arial" panose="020B0604020202020204" pitchFamily="34" charset="0"/>
              </a:rPr>
              <a:t>הוא שישעיהו אמר עין לא ראתה </a:t>
            </a:r>
            <a:r>
              <a:rPr lang="he-IL" b="1" dirty="0" err="1">
                <a:latin typeface="Calibri" panose="020F0502020204030204" pitchFamily="34" charset="0"/>
                <a:ea typeface="Calibri" panose="020F0502020204030204" pitchFamily="34" charset="0"/>
                <a:cs typeface="Arial" panose="020B0604020202020204" pitchFamily="34" charset="0"/>
              </a:rPr>
              <a:t>אלהים</a:t>
            </a:r>
            <a:r>
              <a:rPr lang="he-IL" b="1" dirty="0">
                <a:latin typeface="Calibri" panose="020F0502020204030204" pitchFamily="34" charset="0"/>
                <a:ea typeface="Calibri" panose="020F0502020204030204" pitchFamily="34" charset="0"/>
                <a:cs typeface="Arial" panose="020B0604020202020204" pitchFamily="34" charset="0"/>
              </a:rPr>
              <a:t> זולתך יעשה למחכה לו, </a:t>
            </a:r>
          </a:p>
          <a:p>
            <a:r>
              <a:rPr lang="he-IL" b="1" dirty="0">
                <a:latin typeface="Calibri" panose="020F0502020204030204" pitchFamily="34" charset="0"/>
                <a:ea typeface="Calibri" panose="020F0502020204030204" pitchFamily="34" charset="0"/>
                <a:cs typeface="Arial" panose="020B0604020202020204" pitchFamily="34" charset="0"/>
              </a:rPr>
              <a:t>כלומר הטובה שלא ראתה אותה עין נביא ולא ראה אותה אלא </a:t>
            </a:r>
            <a:r>
              <a:rPr lang="he-IL" b="1" dirty="0" err="1">
                <a:latin typeface="Calibri" panose="020F0502020204030204" pitchFamily="34" charset="0"/>
                <a:ea typeface="Calibri" panose="020F0502020204030204" pitchFamily="34" charset="0"/>
                <a:cs typeface="Arial" panose="020B0604020202020204" pitchFamily="34" charset="0"/>
              </a:rPr>
              <a:t>אלהים</a:t>
            </a:r>
            <a:r>
              <a:rPr lang="he-IL" b="1" dirty="0">
                <a:latin typeface="Calibri" panose="020F0502020204030204" pitchFamily="34" charset="0"/>
                <a:ea typeface="Calibri" panose="020F0502020204030204" pitchFamily="34" charset="0"/>
                <a:cs typeface="Arial" panose="020B0604020202020204" pitchFamily="34" charset="0"/>
              </a:rPr>
              <a:t>, עשה אותה </a:t>
            </a:r>
            <a:r>
              <a:rPr lang="he-IL" b="1" dirty="0" err="1">
                <a:latin typeface="Calibri" panose="020F0502020204030204" pitchFamily="34" charset="0"/>
                <a:ea typeface="Calibri" panose="020F0502020204030204" pitchFamily="34" charset="0"/>
                <a:cs typeface="Arial" panose="020B0604020202020204" pitchFamily="34" charset="0"/>
              </a:rPr>
              <a:t>האלהים</a:t>
            </a:r>
            <a:r>
              <a:rPr lang="he-IL" b="1" dirty="0">
                <a:latin typeface="Calibri" panose="020F0502020204030204" pitchFamily="34" charset="0"/>
                <a:ea typeface="Calibri" panose="020F0502020204030204" pitchFamily="34" charset="0"/>
                <a:cs typeface="Arial" panose="020B0604020202020204" pitchFamily="34" charset="0"/>
              </a:rPr>
              <a:t> לאדם שמחכה לו, </a:t>
            </a:r>
          </a:p>
          <a:p>
            <a:r>
              <a:rPr lang="he-IL" b="1" dirty="0">
                <a:latin typeface="Calibri" panose="020F0502020204030204" pitchFamily="34" charset="0"/>
                <a:ea typeface="Calibri" panose="020F0502020204030204" pitchFamily="34" charset="0"/>
                <a:cs typeface="Arial" panose="020B0604020202020204" pitchFamily="34" charset="0"/>
              </a:rPr>
              <a:t>אמרו חכמים </a:t>
            </a:r>
            <a:r>
              <a:rPr lang="he-IL" b="1" dirty="0">
                <a:highlight>
                  <a:srgbClr val="FFFF00"/>
                </a:highlight>
                <a:latin typeface="Calibri" panose="020F0502020204030204" pitchFamily="34" charset="0"/>
                <a:ea typeface="Calibri" panose="020F0502020204030204" pitchFamily="34" charset="0"/>
                <a:cs typeface="Arial" panose="020B0604020202020204" pitchFamily="34" charset="0"/>
              </a:rPr>
              <a:t>כל הנביאים כולן לא ניבאו אלא לימות המשיח אבל העולם הבא עין לא ראתה </a:t>
            </a:r>
            <a:r>
              <a:rPr lang="he-IL" b="1" dirty="0" err="1">
                <a:highlight>
                  <a:srgbClr val="FFFF00"/>
                </a:highlight>
                <a:latin typeface="Calibri" panose="020F0502020204030204" pitchFamily="34" charset="0"/>
                <a:ea typeface="Calibri" panose="020F0502020204030204" pitchFamily="34" charset="0"/>
                <a:cs typeface="Arial" panose="020B0604020202020204" pitchFamily="34" charset="0"/>
              </a:rPr>
              <a:t>אלהים</a:t>
            </a:r>
            <a:r>
              <a:rPr lang="he-IL" b="1" dirty="0">
                <a:highlight>
                  <a:srgbClr val="FFFF00"/>
                </a:highlight>
                <a:latin typeface="Calibri" panose="020F0502020204030204" pitchFamily="34" charset="0"/>
                <a:ea typeface="Calibri" panose="020F0502020204030204" pitchFamily="34" charset="0"/>
                <a:cs typeface="Arial" panose="020B0604020202020204" pitchFamily="34" charset="0"/>
              </a:rPr>
              <a:t> זולתך.</a:t>
            </a:r>
            <a:endParaRPr lang="en-US" b="1" dirty="0">
              <a:highlight>
                <a:srgbClr val="FFFF00"/>
              </a:highligh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תוכן 3">
            <a:extLst>
              <a:ext uri="{FF2B5EF4-FFF2-40B4-BE49-F238E27FC236}">
                <a16:creationId xmlns:a16="http://schemas.microsoft.com/office/drawing/2014/main" id="{1A6DFCCB-6FD4-FF7E-95FD-5814E6693717}"/>
              </a:ext>
            </a:extLst>
          </p:cNvPr>
          <p:cNvSpPr>
            <a:spLocks noGrp="1"/>
          </p:cNvSpPr>
          <p:nvPr>
            <p:ph sz="half" idx="2"/>
          </p:nvPr>
        </p:nvSpPr>
        <p:spPr>
          <a:xfrm>
            <a:off x="5089970" y="1970117"/>
            <a:ext cx="4810488" cy="4071246"/>
          </a:xfrm>
        </p:spPr>
        <p:txBody>
          <a:bodyPr>
            <a:normAutofit/>
          </a:bodyPr>
          <a:lstStyle/>
          <a:p>
            <a:r>
              <a:rPr lang="he-IL" sz="1800" b="1" dirty="0">
                <a:effectLst/>
                <a:latin typeface="Calibri" panose="020F0502020204030204" pitchFamily="34" charset="0"/>
                <a:ea typeface="Calibri" panose="020F0502020204030204" pitchFamily="34" charset="0"/>
                <a:cs typeface="Arial" panose="020B0604020202020204" pitchFamily="34" charset="0"/>
              </a:rPr>
              <a:t>רמב"ם הלכות תשובה פרק ח הלכה ז </a:t>
            </a:r>
          </a:p>
          <a:p>
            <a:r>
              <a:rPr lang="he-IL" sz="1800" b="1" dirty="0">
                <a:effectLst/>
                <a:latin typeface="Calibri" panose="020F0502020204030204" pitchFamily="34" charset="0"/>
                <a:ea typeface="Calibri" panose="020F0502020204030204" pitchFamily="34" charset="0"/>
                <a:cs typeface="Arial" panose="020B0604020202020204" pitchFamily="34" charset="0"/>
              </a:rPr>
              <a:t>וכמה כמה דוד </a:t>
            </a:r>
            <a:r>
              <a:rPr lang="he-IL" sz="1800" b="1" dirty="0" err="1">
                <a:effectLst/>
                <a:latin typeface="Calibri" panose="020F0502020204030204" pitchFamily="34" charset="0"/>
                <a:ea typeface="Calibri" panose="020F0502020204030204" pitchFamily="34" charset="0"/>
                <a:cs typeface="Arial" panose="020B0604020202020204" pitchFamily="34" charset="0"/>
              </a:rPr>
              <a:t>והתאוה</a:t>
            </a:r>
            <a:r>
              <a:rPr lang="he-IL" sz="1800" b="1" dirty="0">
                <a:effectLst/>
                <a:latin typeface="Calibri" panose="020F0502020204030204" pitchFamily="34" charset="0"/>
                <a:ea typeface="Calibri" panose="020F0502020204030204" pitchFamily="34" charset="0"/>
                <a:cs typeface="Arial" panose="020B0604020202020204" pitchFamily="34" charset="0"/>
              </a:rPr>
              <a:t> לחיי העולם הבא שנאמר לולא האמנתי לראות בטוב ה' בארץ חיים, כבר הודיעונו החכמים הראשונים שטובת העולם הבא אין </a:t>
            </a:r>
            <a:r>
              <a:rPr lang="he-IL" sz="1800" b="1" dirty="0" err="1">
                <a:effectLst/>
                <a:latin typeface="Calibri" panose="020F0502020204030204" pitchFamily="34" charset="0"/>
                <a:ea typeface="Calibri" panose="020F0502020204030204" pitchFamily="34" charset="0"/>
                <a:cs typeface="Arial" panose="020B0604020202020204" pitchFamily="34" charset="0"/>
              </a:rPr>
              <a:t>כח</a:t>
            </a:r>
            <a:r>
              <a:rPr lang="he-IL" sz="1800" b="1" dirty="0">
                <a:effectLst/>
                <a:latin typeface="Calibri" panose="020F0502020204030204" pitchFamily="34" charset="0"/>
                <a:ea typeface="Calibri" panose="020F0502020204030204" pitchFamily="34" charset="0"/>
                <a:cs typeface="Arial" panose="020B0604020202020204" pitchFamily="34" charset="0"/>
              </a:rPr>
              <a:t> באדם להשיגה על בוריה ואין יודע גדלה ויפיה ועצמה אלא הקדוש ברוך הוא לבדו, </a:t>
            </a:r>
          </a:p>
          <a:p>
            <a:r>
              <a:rPr lang="he-IL" sz="1800" b="1" dirty="0">
                <a:effectLst/>
                <a:latin typeface="Calibri" panose="020F0502020204030204" pitchFamily="34" charset="0"/>
                <a:ea typeface="Calibri" panose="020F0502020204030204" pitchFamily="34" charset="0"/>
                <a:cs typeface="Arial" panose="020B0604020202020204" pitchFamily="34" charset="0"/>
              </a:rPr>
              <a:t>ושכל הטובות שמתנבאים בהם הנביאים לישראל אינן אלא לדברים שבגוף </a:t>
            </a:r>
            <a:r>
              <a:rPr lang="he-IL" sz="1800" b="1" dirty="0" err="1">
                <a:effectLst/>
                <a:latin typeface="Calibri" panose="020F0502020204030204" pitchFamily="34" charset="0"/>
                <a:ea typeface="Calibri" panose="020F0502020204030204" pitchFamily="34" charset="0"/>
                <a:cs typeface="Arial" panose="020B0604020202020204" pitchFamily="34" charset="0"/>
              </a:rPr>
              <a:t>שנהנין</a:t>
            </a:r>
            <a:r>
              <a:rPr lang="he-IL" sz="1800" b="1" dirty="0">
                <a:effectLst/>
                <a:latin typeface="Calibri" panose="020F0502020204030204" pitchFamily="34" charset="0"/>
                <a:ea typeface="Calibri" panose="020F0502020204030204" pitchFamily="34" charset="0"/>
                <a:cs typeface="Arial" panose="020B0604020202020204" pitchFamily="34" charset="0"/>
              </a:rPr>
              <a:t> בהן ישראל לימות המשיח בזמן שתשוב הממשלה לישראל </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אבל טובת חיי העולם הבא אין לה ערך ודמיון ולא דמוה הנביאים כדי שלא יפחתו אותה בדמיון, </a:t>
            </a:r>
            <a:endParaRPr lang="he-IL" b="1" dirty="0">
              <a:highlight>
                <a:srgbClr val="FFFF00"/>
              </a:highlight>
            </a:endParaRPr>
          </a:p>
        </p:txBody>
      </p:sp>
      <p:sp>
        <p:nvSpPr>
          <p:cNvPr id="5" name="מציין מיקום של מספר שקופית 4">
            <a:extLst>
              <a:ext uri="{FF2B5EF4-FFF2-40B4-BE49-F238E27FC236}">
                <a16:creationId xmlns:a16="http://schemas.microsoft.com/office/drawing/2014/main" id="{18528AB4-DCDA-A4FD-9B5D-7308724571BA}"/>
              </a:ext>
            </a:extLst>
          </p:cNvPr>
          <p:cNvSpPr>
            <a:spLocks noGrp="1"/>
          </p:cNvSpPr>
          <p:nvPr>
            <p:ph type="sldNum" sz="quarter" idx="12"/>
          </p:nvPr>
        </p:nvSpPr>
        <p:spPr/>
        <p:txBody>
          <a:bodyPr/>
          <a:lstStyle/>
          <a:p>
            <a:fld id="{519954A3-9DFD-4C44-94BA-B95130A3BA1C}" type="slidenum">
              <a:rPr lang="en-US" smtClean="0"/>
              <a:t>25</a:t>
            </a:fld>
            <a:endParaRPr lang="en-US" dirty="0"/>
          </a:p>
        </p:txBody>
      </p:sp>
      <p:pic>
        <p:nvPicPr>
          <p:cNvPr id="9" name="תמונה 8">
            <a:extLst>
              <a:ext uri="{FF2B5EF4-FFF2-40B4-BE49-F238E27FC236}">
                <a16:creationId xmlns:a16="http://schemas.microsoft.com/office/drawing/2014/main" id="{2AFB306B-4B41-7C6F-F923-6F80CA12553D}"/>
              </a:ext>
            </a:extLst>
          </p:cNvPr>
          <p:cNvPicPr>
            <a:picLocks noChangeAspect="1"/>
          </p:cNvPicPr>
          <p:nvPr/>
        </p:nvPicPr>
        <p:blipFill>
          <a:blip r:embed="rId2"/>
          <a:stretch>
            <a:fillRect/>
          </a:stretch>
        </p:blipFill>
        <p:spPr>
          <a:xfrm>
            <a:off x="9659389" y="58190"/>
            <a:ext cx="2455833" cy="2458234"/>
          </a:xfrm>
          <a:prstGeom prst="rect">
            <a:avLst/>
          </a:prstGeom>
        </p:spPr>
      </p:pic>
      <p:pic>
        <p:nvPicPr>
          <p:cNvPr id="11268" name="Picture 4" descr="תסתכלו טוב טוב: מה העיניים שלכם אומרות על מצבכם הבריאותי? - הידברות">
            <a:extLst>
              <a:ext uri="{FF2B5EF4-FFF2-40B4-BE49-F238E27FC236}">
                <a16:creationId xmlns:a16="http://schemas.microsoft.com/office/drawing/2014/main" id="{5FED69EA-2562-B179-BE09-36755170DE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1150"/>
            <a:ext cx="3250276" cy="21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290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268"/>
                                        </p:tgtEl>
                                        <p:attrNameLst>
                                          <p:attrName>style.visibility</p:attrName>
                                        </p:attrNameLst>
                                      </p:cBhvr>
                                      <p:to>
                                        <p:strVal val="visible"/>
                                      </p:to>
                                    </p:set>
                                    <p:anim calcmode="lin" valueType="num">
                                      <p:cBhvr additive="base">
                                        <p:cTn id="25" dur="500" fill="hold"/>
                                        <p:tgtEl>
                                          <p:spTgt spid="11268"/>
                                        </p:tgtEl>
                                        <p:attrNameLst>
                                          <p:attrName>ppt_x</p:attrName>
                                        </p:attrNameLst>
                                      </p:cBhvr>
                                      <p:tavLst>
                                        <p:tav tm="0">
                                          <p:val>
                                            <p:strVal val="#ppt_x"/>
                                          </p:val>
                                        </p:tav>
                                        <p:tav tm="100000">
                                          <p:val>
                                            <p:strVal val="#ppt_x"/>
                                          </p:val>
                                        </p:tav>
                                      </p:tavLst>
                                    </p:anim>
                                    <p:anim calcmode="lin" valueType="num">
                                      <p:cBhvr additive="base">
                                        <p:cTn id="26" dur="500" fill="hold"/>
                                        <p:tgtEl>
                                          <p:spTgt spid="1126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circle(in)">
                                      <p:cBhvr>
                                        <p:cTn id="31" dur="2000"/>
                                        <p:tgtEl>
                                          <p:spTgt spid="7">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7">
                                            <p:txEl>
                                              <p:pRg st="1" end="1"/>
                                            </p:txEl>
                                          </p:spTgt>
                                        </p:tgtEl>
                                        <p:attrNameLst>
                                          <p:attrName>style.visibility</p:attrName>
                                        </p:attrNameLst>
                                      </p:cBhvr>
                                      <p:to>
                                        <p:strVal val="visible"/>
                                      </p:to>
                                    </p:set>
                                    <p:animEffect transition="in" filter="circle(in)">
                                      <p:cBhvr>
                                        <p:cTn id="36" dur="2000"/>
                                        <p:tgtEl>
                                          <p:spTgt spid="7">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7">
                                            <p:txEl>
                                              <p:pRg st="2" end="2"/>
                                            </p:txEl>
                                          </p:spTgt>
                                        </p:tgtEl>
                                        <p:attrNameLst>
                                          <p:attrName>style.visibility</p:attrName>
                                        </p:attrNameLst>
                                      </p:cBhvr>
                                      <p:to>
                                        <p:strVal val="visible"/>
                                      </p:to>
                                    </p:set>
                                    <p:animEffect transition="in" filter="circle(in)">
                                      <p:cBhvr>
                                        <p:cTn id="41"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p:txBody>
          <a:bodyPr/>
          <a:lstStyle/>
          <a:p>
            <a:pPr algn="ctr"/>
            <a:r>
              <a:rPr lang="he-IL" dirty="0" err="1"/>
              <a:t>קושית</a:t>
            </a:r>
            <a:r>
              <a:rPr lang="he-IL" dirty="0"/>
              <a:t> הכסף משנה</a:t>
            </a:r>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1039091" y="2103120"/>
            <a:ext cx="10058400" cy="3931920"/>
          </a:xfrm>
        </p:spPr>
        <p:txBody>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כסף משנה: </a:t>
            </a:r>
            <a:r>
              <a:rPr lang="he-IL" sz="1800" dirty="0" err="1">
                <a:effectLst/>
                <a:latin typeface="Calibri" panose="020F0502020204030204" pitchFamily="34" charset="0"/>
                <a:ea typeface="Calibri" panose="020F0502020204030204" pitchFamily="34" charset="0"/>
                <a:cs typeface="Arial" panose="020B0604020202020204" pitchFamily="34" charset="0"/>
              </a:rPr>
              <a:t>מימרא</a:t>
            </a:r>
            <a:r>
              <a:rPr lang="he-IL" sz="1800" dirty="0">
                <a:effectLst/>
                <a:latin typeface="Calibri" panose="020F0502020204030204" pitchFamily="34" charset="0"/>
                <a:ea typeface="Calibri" panose="020F0502020204030204" pitchFamily="34" charset="0"/>
                <a:cs typeface="Arial" panose="020B0604020202020204" pitchFamily="34" charset="0"/>
              </a:rPr>
              <a:t> דרבי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בר אבא פרק במה </a:t>
            </a:r>
            <a:r>
              <a:rPr lang="he-IL" sz="1800" dirty="0" err="1">
                <a:effectLst/>
                <a:latin typeface="Calibri" panose="020F0502020204030204" pitchFamily="34" charset="0"/>
                <a:ea typeface="Calibri" panose="020F0502020204030204" pitchFamily="34" charset="0"/>
                <a:cs typeface="Arial" panose="020B0604020202020204" pitchFamily="34" charset="0"/>
              </a:rPr>
              <a:t>אשה</a:t>
            </a:r>
            <a:r>
              <a:rPr lang="he-IL" sz="1800" dirty="0">
                <a:effectLst/>
                <a:latin typeface="Calibri" panose="020F0502020204030204" pitchFamily="34" charset="0"/>
                <a:ea typeface="Calibri" panose="020F0502020204030204" pitchFamily="34" charset="0"/>
                <a:cs typeface="Arial" panose="020B0604020202020204" pitchFamily="34" charset="0"/>
              </a:rPr>
              <a:t> יוצאה, </a:t>
            </a:r>
          </a:p>
          <a:p>
            <a:r>
              <a:rPr lang="he-IL" sz="1800" dirty="0">
                <a:effectLst/>
                <a:latin typeface="Calibri" panose="020F0502020204030204" pitchFamily="34" charset="0"/>
                <a:ea typeface="Calibri" panose="020F0502020204030204" pitchFamily="34" charset="0"/>
                <a:cs typeface="Arial" panose="020B0604020202020204" pitchFamily="34" charset="0"/>
              </a:rPr>
              <a:t>ודע </a:t>
            </a:r>
            <a:r>
              <a:rPr lang="he-IL" sz="1800" dirty="0" err="1">
                <a:effectLst/>
                <a:latin typeface="Calibri" panose="020F0502020204030204" pitchFamily="34" charset="0"/>
                <a:ea typeface="Calibri" panose="020F0502020204030204" pitchFamily="34" charset="0"/>
                <a:cs typeface="Arial" panose="020B0604020202020204" pitchFamily="34" charset="0"/>
              </a:rPr>
              <a:t>דמשמע</a:t>
            </a:r>
            <a:r>
              <a:rPr lang="he-IL" sz="1800" dirty="0">
                <a:effectLst/>
                <a:latin typeface="Calibri" panose="020F0502020204030204" pitchFamily="34" charset="0"/>
                <a:ea typeface="Calibri" panose="020F0502020204030204" pitchFamily="34" charset="0"/>
                <a:cs typeface="Arial" panose="020B0604020202020204" pitchFamily="34" charset="0"/>
              </a:rPr>
              <a:t> התם </a:t>
            </a:r>
            <a:r>
              <a:rPr lang="he-IL" sz="1800" dirty="0" err="1">
                <a:effectLst/>
                <a:latin typeface="Calibri" panose="020F0502020204030204" pitchFamily="34" charset="0"/>
                <a:ea typeface="Calibri" panose="020F0502020204030204" pitchFamily="34" charset="0"/>
                <a:cs typeface="Arial" panose="020B0604020202020204" pitchFamily="34" charset="0"/>
              </a:rPr>
              <a:t>דהא</a:t>
            </a:r>
            <a:r>
              <a:rPr lang="he-IL" sz="1800" dirty="0">
                <a:effectLst/>
                <a:latin typeface="Calibri" panose="020F0502020204030204" pitchFamily="34" charset="0"/>
                <a:ea typeface="Calibri" panose="020F0502020204030204" pitchFamily="34" charset="0"/>
                <a:cs typeface="Arial" panose="020B0604020202020204" pitchFamily="34" charset="0"/>
              </a:rPr>
              <a:t> דרבי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בר אבא </a:t>
            </a:r>
            <a:r>
              <a:rPr lang="he-IL" sz="1800" dirty="0" err="1">
                <a:effectLst/>
                <a:latin typeface="Calibri" panose="020F0502020204030204" pitchFamily="34" charset="0"/>
                <a:ea typeface="Calibri" panose="020F0502020204030204" pitchFamily="34" charset="0"/>
                <a:cs typeface="Arial" panose="020B0604020202020204" pitchFamily="34" charset="0"/>
              </a:rPr>
              <a:t>פליגא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אדשמואל</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דאמר</a:t>
            </a:r>
            <a:r>
              <a:rPr lang="he-IL" sz="1800" dirty="0">
                <a:effectLst/>
                <a:latin typeface="Calibri" panose="020F0502020204030204" pitchFamily="34" charset="0"/>
                <a:ea typeface="Calibri" panose="020F0502020204030204" pitchFamily="34" charset="0"/>
                <a:cs typeface="Arial" panose="020B0604020202020204" pitchFamily="34" charset="0"/>
              </a:rPr>
              <a:t> אין בין העוה"ז לימות המשיח אלא שיעבוד </a:t>
            </a:r>
            <a:r>
              <a:rPr lang="he-IL" sz="1800" dirty="0" err="1">
                <a:effectLst/>
                <a:latin typeface="Calibri" panose="020F0502020204030204" pitchFamily="34" charset="0"/>
                <a:ea typeface="Calibri" panose="020F0502020204030204" pitchFamily="34" charset="0"/>
                <a:cs typeface="Arial" panose="020B0604020202020204" pitchFamily="34" charset="0"/>
              </a:rPr>
              <a:t>מלכיות</a:t>
            </a:r>
            <a:r>
              <a:rPr lang="he-IL" sz="1800" dirty="0">
                <a:effectLst/>
                <a:latin typeface="Calibri" panose="020F0502020204030204" pitchFamily="34" charset="0"/>
                <a:ea typeface="Calibri" panose="020F0502020204030204" pitchFamily="34" charset="0"/>
                <a:cs typeface="Arial" panose="020B0604020202020204" pitchFamily="34" charset="0"/>
              </a:rPr>
              <a:t> בלבד, </a:t>
            </a:r>
          </a:p>
          <a:p>
            <a:r>
              <a:rPr lang="he-IL" sz="1800" dirty="0">
                <a:effectLst/>
                <a:latin typeface="Calibri" panose="020F0502020204030204" pitchFamily="34" charset="0"/>
                <a:ea typeface="Calibri" panose="020F0502020204030204" pitchFamily="34" charset="0"/>
                <a:cs typeface="Arial" panose="020B0604020202020204" pitchFamily="34" charset="0"/>
              </a:rPr>
              <a:t>ורבינו כתב כאן הא דרבי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בר אבא ובפרק שאחר זה וגם בפרק י"ב מהלכות מלכים כתב </a:t>
            </a:r>
            <a:r>
              <a:rPr lang="he-IL" sz="1800" dirty="0" err="1">
                <a:effectLst/>
                <a:latin typeface="Calibri" panose="020F0502020204030204" pitchFamily="34" charset="0"/>
                <a:ea typeface="Calibri" panose="020F0502020204030204" pitchFamily="34" charset="0"/>
                <a:cs typeface="Arial" panose="020B0604020202020204" pitchFamily="34" charset="0"/>
              </a:rPr>
              <a:t>לדשמואל</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r>
              <a:rPr lang="he-IL" sz="1800" dirty="0">
                <a:effectLst/>
                <a:latin typeface="Calibri" panose="020F0502020204030204" pitchFamily="34" charset="0"/>
                <a:ea typeface="Calibri" panose="020F0502020204030204" pitchFamily="34" charset="0"/>
                <a:cs typeface="Arial" panose="020B0604020202020204" pitchFamily="34" charset="0"/>
              </a:rPr>
              <a:t>וצ"ע.</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26</a:t>
            </a:fld>
            <a:endParaRPr lang="en-US" dirty="0"/>
          </a:p>
        </p:txBody>
      </p:sp>
      <p:pic>
        <p:nvPicPr>
          <p:cNvPr id="12290" name="Picture 2" descr="עין אנושית – ויקיפדיה">
            <a:extLst>
              <a:ext uri="{FF2B5EF4-FFF2-40B4-BE49-F238E27FC236}">
                <a16:creationId xmlns:a16="http://schemas.microsoft.com/office/drawing/2014/main" id="{9AC93322-E652-A672-DF63-C83B20EA67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419" y="336203"/>
            <a:ext cx="3144982" cy="2103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554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p:txBody>
          <a:bodyPr/>
          <a:lstStyle/>
          <a:p>
            <a:pPr algn="r"/>
            <a:r>
              <a:rPr lang="he-IL" dirty="0"/>
              <a:t>       </a:t>
            </a:r>
            <a:r>
              <a:rPr lang="he-IL" dirty="0" err="1"/>
              <a:t>הגר"א</a:t>
            </a:r>
            <a:endParaRPr lang="he-IL" dirty="0"/>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2992582" y="2103120"/>
            <a:ext cx="8104909" cy="2127135"/>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וביאר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(אמרי נועם ברכות </a:t>
            </a:r>
            <a:r>
              <a:rPr lang="he-IL" sz="1800" dirty="0" err="1">
                <a:effectLst/>
                <a:latin typeface="Calibri" panose="020F0502020204030204" pitchFamily="34" charset="0"/>
                <a:ea typeface="Calibri" panose="020F0502020204030204" pitchFamily="34" charset="0"/>
                <a:cs typeface="Arial" panose="020B0604020202020204" pitchFamily="34" charset="0"/>
              </a:rPr>
              <a:t>יג,א</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כי ב' ימות המשיח הן, היינו ימות משיח בן יוסף.. ואז אין בין עולם הזה לימות המשיח אלא שעבוד גלויות...</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וכשיבא משיח בן דוד יתקיים מה שכתוב ובלע </a:t>
            </a:r>
            <a:r>
              <a:rPr lang="he-IL" sz="1800" dirty="0" err="1">
                <a:effectLst/>
                <a:latin typeface="Calibri" panose="020F0502020204030204" pitchFamily="34" charset="0"/>
                <a:ea typeface="Calibri" panose="020F0502020204030204" pitchFamily="34" charset="0"/>
                <a:cs typeface="Arial" panose="020B0604020202020204" pitchFamily="34" charset="0"/>
              </a:rPr>
              <a:t>המות</a:t>
            </a:r>
            <a:r>
              <a:rPr lang="he-IL" sz="1800" dirty="0">
                <a:effectLst/>
                <a:latin typeface="Calibri" panose="020F0502020204030204" pitchFamily="34" charset="0"/>
                <a:ea typeface="Calibri" panose="020F0502020204030204" pitchFamily="34" charset="0"/>
                <a:cs typeface="Arial" panose="020B0604020202020204" pitchFamily="34" charset="0"/>
              </a:rPr>
              <a:t> לנצח, וכל </a:t>
            </a:r>
            <a:r>
              <a:rPr lang="he-IL" sz="1800" dirty="0" err="1">
                <a:effectLst/>
                <a:latin typeface="Calibri" panose="020F0502020204030204" pitchFamily="34" charset="0"/>
                <a:ea typeface="Calibri" panose="020F0502020204030204" pitchFamily="34" charset="0"/>
                <a:cs typeface="Arial" panose="020B0604020202020204" pitchFamily="34" charset="0"/>
              </a:rPr>
              <a:t>יעודי</a:t>
            </a:r>
            <a:r>
              <a:rPr lang="he-IL" sz="1800" dirty="0">
                <a:effectLst/>
                <a:latin typeface="Calibri" panose="020F0502020204030204" pitchFamily="34" charset="0"/>
                <a:ea typeface="Calibri" panose="020F0502020204030204" pitchFamily="34" charset="0"/>
                <a:cs typeface="Arial" panose="020B0604020202020204" pitchFamily="34" charset="0"/>
              </a:rPr>
              <a:t> הנביאים, </a:t>
            </a:r>
            <a:r>
              <a:rPr lang="he-IL" sz="1800" b="1" dirty="0">
                <a:effectLst/>
                <a:latin typeface="Calibri" panose="020F0502020204030204" pitchFamily="34" charset="0"/>
                <a:ea typeface="Calibri" panose="020F0502020204030204" pitchFamily="34" charset="0"/>
                <a:cs typeface="Arial" panose="020B0604020202020204" pitchFamily="34" charset="0"/>
              </a:rPr>
              <a:t>וזה נקרא לעתיד לבא</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27</a:t>
            </a:fld>
            <a:endParaRPr lang="en-US" dirty="0"/>
          </a:p>
        </p:txBody>
      </p:sp>
      <p:sp>
        <p:nvSpPr>
          <p:cNvPr id="5" name="תיבת טקסט 4">
            <a:extLst>
              <a:ext uri="{FF2B5EF4-FFF2-40B4-BE49-F238E27FC236}">
                <a16:creationId xmlns:a16="http://schemas.microsoft.com/office/drawing/2014/main" id="{0217D340-2C12-1366-BF4D-9767BB905751}"/>
              </a:ext>
            </a:extLst>
          </p:cNvPr>
          <p:cNvSpPr txBox="1"/>
          <p:nvPr/>
        </p:nvSpPr>
        <p:spPr>
          <a:xfrm>
            <a:off x="618836" y="4636655"/>
            <a:ext cx="10640291" cy="1971374"/>
          </a:xfrm>
          <a:prstGeom prst="rect">
            <a:avLst/>
          </a:prstGeom>
          <a:noFill/>
        </p:spPr>
        <p:txBody>
          <a:bodyPr wrap="square" rtlCol="1">
            <a:spAutoFit/>
          </a:bodyPr>
          <a:lstStyle/>
          <a:p>
            <a:pPr algn="just">
              <a:lnSpc>
                <a:spcPct val="107000"/>
              </a:lnSpc>
              <a:spcAft>
                <a:spcPts val="800"/>
              </a:spcAft>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מבואר בדבריו: </a:t>
            </a:r>
          </a:p>
          <a:p>
            <a:pPr algn="just">
              <a:lnSpc>
                <a:spcPct val="107000"/>
              </a:lnSpc>
              <a:spcAft>
                <a:spcPts val="800"/>
              </a:spcAft>
            </a:pP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שמשיח בן יוסף בא לקבץ הגלויות. </a:t>
            </a:r>
          </a:p>
          <a:p>
            <a:pPr algn="just">
              <a:lnSpc>
                <a:spcPct val="107000"/>
              </a:lnSpc>
              <a:spcAft>
                <a:spcPts val="800"/>
              </a:spcAft>
            </a:pP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שבימות "משיח בן יוסף" עולם כמנהגו נוהג.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ובע"כ</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שגאולת ה"קיבוץ גלויות" הוא בדרך הטבע. </a:t>
            </a:r>
          </a:p>
          <a:p>
            <a:pPr algn="just">
              <a:lnSpc>
                <a:spcPct val="107000"/>
              </a:lnSpc>
              <a:spcAft>
                <a:spcPts val="800"/>
              </a:spcAft>
            </a:pP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ג.</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שבימות "משיח בן יוסף" עדיין אין גאולה משאר הצרות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ברו"ג</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מלבד "קיבוץ גלויות"</a:t>
            </a:r>
            <a:r>
              <a:rPr lang="he-IL"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rPr>
              <a:t>. </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ואדרבה הוא נקרא "יום צרה".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וכדלהלן</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3314" name="Picture 2" descr="‫ימות המשיח - WhatsHub‬‎">
            <a:extLst>
              <a:ext uri="{FF2B5EF4-FFF2-40B4-BE49-F238E27FC236}">
                <a16:creationId xmlns:a16="http://schemas.microsoft.com/office/drawing/2014/main" id="{49368218-580C-57D6-F22F-6B34AA34F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327" y="325581"/>
            <a:ext cx="2750127" cy="2750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363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a:xfrm>
            <a:off x="1066800" y="642594"/>
            <a:ext cx="10058400" cy="562751"/>
          </a:xfrm>
        </p:spPr>
        <p:txBody>
          <a:bodyPr>
            <a:normAutofit fontScale="90000"/>
          </a:bodyPr>
          <a:lstStyle/>
          <a:p>
            <a:pPr algn="r"/>
            <a:r>
              <a:rPr lang="he-IL" dirty="0"/>
              <a:t>       </a:t>
            </a:r>
            <a:r>
              <a:rPr lang="he-IL" dirty="0" err="1"/>
              <a:t>הגר"א</a:t>
            </a:r>
            <a:endParaRPr lang="he-IL" dirty="0"/>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2992582" y="1238597"/>
            <a:ext cx="8104909" cy="2053244"/>
          </a:xfrm>
        </p:spPr>
        <p:txBody>
          <a:bodyPr>
            <a:normAutofit lnSpcReduction="100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וביאר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(אמרי נועם ברכות </a:t>
            </a:r>
            <a:r>
              <a:rPr lang="he-IL" sz="1800" dirty="0" err="1">
                <a:effectLst/>
                <a:latin typeface="Calibri" panose="020F0502020204030204" pitchFamily="34" charset="0"/>
                <a:ea typeface="Calibri" panose="020F0502020204030204" pitchFamily="34" charset="0"/>
                <a:cs typeface="Arial" panose="020B0604020202020204" pitchFamily="34" charset="0"/>
              </a:rPr>
              <a:t>יג,א</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כי ב' ימות המשיח הן, היינו ימות משיח בן יוסף.. ואז אין בין עולם הזה לימות המשיח אלא שעבוד גלויות...</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וכשיבא משיח בן דוד יתקיים מה שכתוב ובלע </a:t>
            </a:r>
            <a:r>
              <a:rPr lang="he-IL" sz="1800" dirty="0" err="1">
                <a:effectLst/>
                <a:latin typeface="Calibri" panose="020F0502020204030204" pitchFamily="34" charset="0"/>
                <a:ea typeface="Calibri" panose="020F0502020204030204" pitchFamily="34" charset="0"/>
                <a:cs typeface="Arial" panose="020B0604020202020204" pitchFamily="34" charset="0"/>
              </a:rPr>
              <a:t>המות</a:t>
            </a:r>
            <a:r>
              <a:rPr lang="he-IL" sz="1800" dirty="0">
                <a:effectLst/>
                <a:latin typeface="Calibri" panose="020F0502020204030204" pitchFamily="34" charset="0"/>
                <a:ea typeface="Calibri" panose="020F0502020204030204" pitchFamily="34" charset="0"/>
                <a:cs typeface="Arial" panose="020B0604020202020204" pitchFamily="34" charset="0"/>
              </a:rPr>
              <a:t> לנצח, וכל </a:t>
            </a:r>
            <a:r>
              <a:rPr lang="he-IL" sz="1800" dirty="0" err="1">
                <a:effectLst/>
                <a:latin typeface="Calibri" panose="020F0502020204030204" pitchFamily="34" charset="0"/>
                <a:ea typeface="Calibri" panose="020F0502020204030204" pitchFamily="34" charset="0"/>
                <a:cs typeface="Arial" panose="020B0604020202020204" pitchFamily="34" charset="0"/>
              </a:rPr>
              <a:t>יעודי</a:t>
            </a:r>
            <a:r>
              <a:rPr lang="he-IL" sz="1800" dirty="0">
                <a:effectLst/>
                <a:latin typeface="Calibri" panose="020F0502020204030204" pitchFamily="34" charset="0"/>
                <a:ea typeface="Calibri" panose="020F0502020204030204" pitchFamily="34" charset="0"/>
                <a:cs typeface="Arial" panose="020B0604020202020204" pitchFamily="34" charset="0"/>
              </a:rPr>
              <a:t> הנביאים, </a:t>
            </a:r>
            <a:r>
              <a:rPr lang="he-IL" sz="1800" b="1" dirty="0">
                <a:effectLst/>
                <a:latin typeface="Calibri" panose="020F0502020204030204" pitchFamily="34" charset="0"/>
                <a:ea typeface="Calibri" panose="020F0502020204030204" pitchFamily="34" charset="0"/>
                <a:cs typeface="Arial" panose="020B0604020202020204" pitchFamily="34" charset="0"/>
              </a:rPr>
              <a:t>וזה נקרא לעתיד לבא</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28</a:t>
            </a:fld>
            <a:endParaRPr lang="en-US" dirty="0"/>
          </a:p>
        </p:txBody>
      </p:sp>
      <p:pic>
        <p:nvPicPr>
          <p:cNvPr id="13314" name="Picture 2" descr="‫ימות המשיח - WhatsHub‬‎">
            <a:extLst>
              <a:ext uri="{FF2B5EF4-FFF2-40B4-BE49-F238E27FC236}">
                <a16:creationId xmlns:a16="http://schemas.microsoft.com/office/drawing/2014/main" id="{49368218-580C-57D6-F22F-6B34AA34F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327" y="325581"/>
            <a:ext cx="2750127" cy="2750127"/>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0217D340-2C12-1366-BF4D-9767BB905751}"/>
              </a:ext>
            </a:extLst>
          </p:cNvPr>
          <p:cNvSpPr txBox="1"/>
          <p:nvPr/>
        </p:nvSpPr>
        <p:spPr>
          <a:xfrm>
            <a:off x="618836" y="3204000"/>
            <a:ext cx="10640291" cy="4774449"/>
          </a:xfrm>
          <a:prstGeom prst="rect">
            <a:avLst/>
          </a:prstGeom>
          <a:solidFill>
            <a:schemeClr val="accent4">
              <a:lumMod val="20000"/>
              <a:lumOff val="80000"/>
            </a:schemeClr>
          </a:solidFill>
        </p:spPr>
        <p:txBody>
          <a:bodyPr wrap="square" rtlCol="1">
            <a:spAutoFit/>
          </a:bodyPr>
          <a:lstStyle/>
          <a:p>
            <a:pPr algn="just">
              <a:lnSpc>
                <a:spcPct val="107000"/>
              </a:lnSpc>
              <a:spcAft>
                <a:spcPts val="800"/>
              </a:spcAft>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מה יהיה בימות משיח הראשון?</a:t>
            </a:r>
          </a:p>
          <a:p>
            <a:pPr marL="285750" indent="-285750">
              <a:buFont typeface="Arial" panose="020B0604020202020204" pitchFamily="34" charset="0"/>
              <a:buChar char="•"/>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הגאון רבי יצחק אייזיק חבר </a:t>
            </a:r>
            <a:r>
              <a:rPr lang="he-IL" sz="1800" dirty="0">
                <a:solidFill>
                  <a:srgbClr val="262626"/>
                </a:solidFill>
                <a:effectLst/>
                <a:latin typeface="Arial" panose="020B0604020202020204" pitchFamily="34" charset="0"/>
                <a:ea typeface="Arial Unicode MS"/>
                <a:cs typeface="Times New Roman" panose="02020603050405020304" pitchFamily="18" charset="0"/>
              </a:rPr>
              <a:t>זיע"א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(ליקוטי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הגר"א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פירוש באר יצחק, דף מ, ב):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דתרין</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[שני]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משיחין</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הם...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ומשיח בן יוסף הוא תחילה</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שעל ידו יהיה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קיבוץ גלויות</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ולכן אז יתגבר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הסטרא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אחרא ביותר</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בעקבות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a:t>
            </a:r>
            <a:r>
              <a:rPr lang="he-IL" sz="1800" dirty="0">
                <a:solidFill>
                  <a:srgbClr val="262626"/>
                </a:solidFill>
                <a:effectLst/>
                <a:latin typeface="Arial" panose="020B0604020202020204" pitchFamily="34" charset="0"/>
                <a:ea typeface="Arial Unicode MS"/>
                <a:cs typeface="Times New Roman" panose="02020603050405020304" pitchFamily="18" charset="0"/>
              </a:rPr>
              <a:t> </a:t>
            </a:r>
          </a:p>
          <a:p>
            <a:pPr algn="just" rtl="1">
              <a:lnSpc>
                <a:spcPct val="150000"/>
              </a:lnSpc>
            </a:pP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ראיה מהמקרא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יחזקאל (לח, ח):</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'..בְּאַחֲרִית הַשָּׁנִים תָּבוֹא אֶל אֶרֶץ מְשׁוֹבֶבֶת מֵחֶרֶב, מְקֻבֶּצֶת מֵעַמִּים רַבִּים, עַל הָרֵי יִשְׂרָאֵל אֲשֶׁר הָיוּ לְחָרְבָּה תָּמִיד, וְהִיא מֵעַמִּים הוּצָאָה, וְיָשְׁבוּ לָבֶטַח כֻּלָּם'. </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50000"/>
              </a:lnSpc>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יחזקאל הנביא מנבא על גוג ואומר לו, שבאחרית הימים, אתה גוג תבוא אל ארץ ישראל, אליה שבו לא מכבר עם ישראל, פליטי החרב,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שנתקבצו</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אליה מארצות עמים רבים, והתיישבו על הרי ישראל שהיו חרבים זמן רב, והם יצאו מגלות העמים, ועכשיו הם יושבים לבטח בארצם.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ופירש"י</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"והיה לך לשום על לב שהיא מעמים הוצאה, והמוציאה מן העמים לא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יעזבנה</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בידך".</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50000"/>
              </a:lnSpc>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ומבואר, שעם ישראל מתקבצים לארץ ישראל קודם למלחמת גוג ומגוג, שהיא קודם לביאת משיח בן דוד.</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pPr marL="285750" indent="-285750">
              <a:buFont typeface="Arial" panose="020B0604020202020204" pitchFamily="34" charset="0"/>
              <a:buChar char="•"/>
            </a:pPr>
            <a:endParaRPr lang="he-IL" sz="1800" dirty="0">
              <a:solidFill>
                <a:srgbClr val="262626"/>
              </a:solidFill>
              <a:effectLst/>
              <a:latin typeface="Arial" panose="020B0604020202020204" pitchFamily="34" charset="0"/>
              <a:ea typeface="Arial Unicode MS"/>
              <a:cs typeface="Times New Roman" panose="02020603050405020304" pitchFamily="18" charset="0"/>
            </a:endParaRPr>
          </a:p>
          <a:p>
            <a:endParaRPr lang="he-IL" sz="1800" dirty="0">
              <a:solidFill>
                <a:srgbClr val="262626"/>
              </a:solidFill>
              <a:effectLst/>
              <a:latin typeface="Arial" panose="020B0604020202020204" pitchFamily="34" charset="0"/>
              <a:ea typeface="Arial Unicode MS"/>
              <a:cs typeface="Times New Roman" panose="02020603050405020304" pitchFamily="18" charset="0"/>
            </a:endParaRPr>
          </a:p>
          <a:p>
            <a:pPr algn="just">
              <a:lnSpc>
                <a:spcPct val="107000"/>
              </a:lnSpc>
              <a:spcAft>
                <a:spcPts val="800"/>
              </a:spcAft>
            </a:pP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75687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p:txBody>
          <a:bodyPr/>
          <a:lstStyle/>
          <a:p>
            <a:pPr algn="r"/>
            <a:r>
              <a:rPr lang="he-IL" dirty="0"/>
              <a:t>       </a:t>
            </a:r>
            <a:r>
              <a:rPr lang="he-IL" dirty="0" err="1"/>
              <a:t>השל"ה</a:t>
            </a:r>
            <a:endParaRPr lang="he-IL" dirty="0"/>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3092335" y="2103120"/>
            <a:ext cx="8005156" cy="2127135"/>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של"ה. אמנם אומר אני ביראה ברתת וזיע, כי אפשר כוונת שמואל היא עד כלות האלף הששי הזה, אבל אחר כך מודה שמואל לכל מה שאמרנו.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ושמואל ורבי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בר אבא, מר אמר </a:t>
            </a:r>
            <a:r>
              <a:rPr lang="he-IL" sz="1800" dirty="0" err="1">
                <a:effectLst/>
                <a:latin typeface="Calibri" panose="020F0502020204030204" pitchFamily="34" charset="0"/>
                <a:ea typeface="Calibri" panose="020F0502020204030204" pitchFamily="34" charset="0"/>
                <a:cs typeface="Arial" panose="020B0604020202020204" pitchFamily="34" charset="0"/>
              </a:rPr>
              <a:t>חדא</a:t>
            </a:r>
            <a:r>
              <a:rPr lang="he-IL" sz="1800" dirty="0">
                <a:effectLst/>
                <a:latin typeface="Calibri" panose="020F0502020204030204" pitchFamily="34" charset="0"/>
                <a:ea typeface="Calibri" panose="020F0502020204030204" pitchFamily="34" charset="0"/>
                <a:cs typeface="Arial" panose="020B0604020202020204" pitchFamily="34" charset="0"/>
              </a:rPr>
              <a:t> ומר אמר </a:t>
            </a:r>
            <a:r>
              <a:rPr lang="he-IL" sz="1800" dirty="0" err="1">
                <a:effectLst/>
                <a:latin typeface="Calibri" panose="020F0502020204030204" pitchFamily="34" charset="0"/>
                <a:ea typeface="Calibri" panose="020F0502020204030204" pitchFamily="34" charset="0"/>
                <a:cs typeface="Arial" panose="020B0604020202020204" pitchFamily="34" charset="0"/>
              </a:rPr>
              <a:t>חדא</a:t>
            </a:r>
            <a:r>
              <a:rPr lang="he-IL" sz="1800" dirty="0">
                <a:effectLst/>
                <a:latin typeface="Calibri" panose="020F0502020204030204" pitchFamily="34" charset="0"/>
                <a:ea typeface="Calibri" panose="020F0502020204030204" pitchFamily="34" charset="0"/>
                <a:cs typeface="Arial" panose="020B0604020202020204" pitchFamily="34" charset="0"/>
              </a:rPr>
              <a:t> ולא פליגי. ואף שאמר </a:t>
            </a:r>
            <a:r>
              <a:rPr lang="he-IL" sz="1800" dirty="0" err="1">
                <a:effectLst/>
                <a:latin typeface="Calibri" panose="020F0502020204030204" pitchFamily="34" charset="0"/>
                <a:ea typeface="Calibri" panose="020F0502020204030204" pitchFamily="34" charset="0"/>
                <a:cs typeface="Arial" panose="020B0604020202020204" pitchFamily="34" charset="0"/>
              </a:rPr>
              <a:t>ופליגא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דשמואל</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פליגא</a:t>
            </a:r>
            <a:r>
              <a:rPr lang="he-IL" sz="1800" dirty="0">
                <a:effectLst/>
                <a:latin typeface="Calibri" panose="020F0502020204030204" pitchFamily="34" charset="0"/>
                <a:ea typeface="Calibri" panose="020F0502020204030204" pitchFamily="34" charset="0"/>
                <a:cs typeface="Arial" panose="020B0604020202020204" pitchFamily="34" charset="0"/>
              </a:rPr>
              <a:t>' רצונו לומר, יש חילוק, כי כל אחד מדבר ענין אחר.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29</a:t>
            </a:fld>
            <a:endParaRPr lang="en-US" dirty="0"/>
          </a:p>
        </p:txBody>
      </p:sp>
      <p:pic>
        <p:nvPicPr>
          <p:cNvPr id="13316" name="Picture 4" descr="לראשונה! קשר ישיר מקבר השל''ה בער''ח סיוון">
            <a:extLst>
              <a:ext uri="{FF2B5EF4-FFF2-40B4-BE49-F238E27FC236}">
                <a16:creationId xmlns:a16="http://schemas.microsoft.com/office/drawing/2014/main" id="{2ABD7921-861F-2120-94B8-7AA6F5F1DC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532" y="3366655"/>
            <a:ext cx="4248843" cy="3186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728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30</a:t>
            </a:fld>
            <a:endParaRPr lang="en-US" dirty="0"/>
          </a:p>
        </p:txBody>
      </p:sp>
      <p:pic>
        <p:nvPicPr>
          <p:cNvPr id="6" name="תמונה 5">
            <a:extLst>
              <a:ext uri="{FF2B5EF4-FFF2-40B4-BE49-F238E27FC236}">
                <a16:creationId xmlns:a16="http://schemas.microsoft.com/office/drawing/2014/main" id="{FE810D40-34D1-13FF-20AB-FA836AD30903}"/>
              </a:ext>
            </a:extLst>
          </p:cNvPr>
          <p:cNvPicPr>
            <a:picLocks noChangeAspect="1"/>
          </p:cNvPicPr>
          <p:nvPr/>
        </p:nvPicPr>
        <p:blipFill>
          <a:blip r:embed="rId2"/>
          <a:stretch>
            <a:fillRect/>
          </a:stretch>
        </p:blipFill>
        <p:spPr>
          <a:xfrm>
            <a:off x="174568" y="878698"/>
            <a:ext cx="12192000" cy="2706540"/>
          </a:xfrm>
          <a:prstGeom prst="rect">
            <a:avLst/>
          </a:prstGeom>
        </p:spPr>
      </p:pic>
      <p:pic>
        <p:nvPicPr>
          <p:cNvPr id="8" name="תמונה 7">
            <a:extLst>
              <a:ext uri="{FF2B5EF4-FFF2-40B4-BE49-F238E27FC236}">
                <a16:creationId xmlns:a16="http://schemas.microsoft.com/office/drawing/2014/main" id="{1C4EE706-F688-94CF-9B87-5ACCD28FD6D4}"/>
              </a:ext>
            </a:extLst>
          </p:cNvPr>
          <p:cNvPicPr>
            <a:picLocks noChangeAspect="1"/>
          </p:cNvPicPr>
          <p:nvPr/>
        </p:nvPicPr>
        <p:blipFill rotWithShape="1">
          <a:blip r:embed="rId3"/>
          <a:srcRect b="14584"/>
          <a:stretch/>
        </p:blipFill>
        <p:spPr>
          <a:xfrm>
            <a:off x="108065" y="2866898"/>
            <a:ext cx="12192000" cy="3700158"/>
          </a:xfrm>
          <a:prstGeom prst="rect">
            <a:avLst/>
          </a:prstGeom>
        </p:spPr>
      </p:pic>
      <p:sp>
        <p:nvSpPr>
          <p:cNvPr id="9" name="תיבת טקסט 8">
            <a:extLst>
              <a:ext uri="{FF2B5EF4-FFF2-40B4-BE49-F238E27FC236}">
                <a16:creationId xmlns:a16="http://schemas.microsoft.com/office/drawing/2014/main" id="{19F3996E-9426-94AC-9EE7-A55CFA6722A9}"/>
              </a:ext>
            </a:extLst>
          </p:cNvPr>
          <p:cNvSpPr txBox="1"/>
          <p:nvPr/>
        </p:nvSpPr>
        <p:spPr>
          <a:xfrm>
            <a:off x="4671753" y="407324"/>
            <a:ext cx="4530436" cy="369332"/>
          </a:xfrm>
          <a:prstGeom prst="rect">
            <a:avLst/>
          </a:prstGeom>
          <a:noFill/>
        </p:spPr>
        <p:txBody>
          <a:bodyPr wrap="square" rtlCol="1">
            <a:spAutoFit/>
          </a:bodyPr>
          <a:lstStyle/>
          <a:p>
            <a:pPr algn="ctr"/>
            <a:r>
              <a:rPr lang="he-IL" b="1" dirty="0">
                <a:highlight>
                  <a:srgbClr val="FFFF00"/>
                </a:highlight>
              </a:rPr>
              <a:t>הרבי </a:t>
            </a:r>
            <a:r>
              <a:rPr lang="he-IL" b="1" dirty="0" err="1">
                <a:highlight>
                  <a:srgbClr val="FFFF00"/>
                </a:highlight>
              </a:rPr>
              <a:t>מלובביץ</a:t>
            </a:r>
            <a:r>
              <a:rPr lang="he-IL" b="1" dirty="0">
                <a:highlight>
                  <a:srgbClr val="FFFF00"/>
                </a:highlight>
              </a:rPr>
              <a:t> – שתי תקופות בימות המשיח</a:t>
            </a:r>
          </a:p>
        </p:txBody>
      </p:sp>
    </p:spTree>
    <p:extLst>
      <p:ext uri="{BB962C8B-B14F-4D97-AF65-F5344CB8AC3E}">
        <p14:creationId xmlns:p14="http://schemas.microsoft.com/office/powerpoint/2010/main" val="33494994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71EC6A7A-40B1-FDCB-05BF-86A95DCEB8FF}"/>
              </a:ext>
            </a:extLst>
          </p:cNvPr>
          <p:cNvSpPr>
            <a:spLocks noGrp="1"/>
          </p:cNvSpPr>
          <p:nvPr>
            <p:ph type="sldNum" sz="quarter" idx="12"/>
          </p:nvPr>
        </p:nvSpPr>
        <p:spPr/>
        <p:txBody>
          <a:bodyPr/>
          <a:lstStyle/>
          <a:p>
            <a:fld id="{D57F1E4F-1CFF-5643-939E-217C01CDF565}" type="slidenum">
              <a:rPr lang="en-US" smtClean="0"/>
              <a:pPr/>
              <a:t>31</a:t>
            </a:fld>
            <a:endParaRPr lang="en-US" dirty="0"/>
          </a:p>
        </p:txBody>
      </p:sp>
      <p:pic>
        <p:nvPicPr>
          <p:cNvPr id="4" name="תמונה 3">
            <a:extLst>
              <a:ext uri="{FF2B5EF4-FFF2-40B4-BE49-F238E27FC236}">
                <a16:creationId xmlns:a16="http://schemas.microsoft.com/office/drawing/2014/main" id="{46301FEE-6ED2-EDF6-FFB8-22CAC274E377}"/>
              </a:ext>
            </a:extLst>
          </p:cNvPr>
          <p:cNvPicPr>
            <a:picLocks noChangeAspect="1"/>
          </p:cNvPicPr>
          <p:nvPr/>
        </p:nvPicPr>
        <p:blipFill>
          <a:blip r:embed="rId2"/>
          <a:stretch>
            <a:fillRect/>
          </a:stretch>
        </p:blipFill>
        <p:spPr>
          <a:xfrm>
            <a:off x="0" y="2152596"/>
            <a:ext cx="12192000" cy="2552807"/>
          </a:xfrm>
          <a:prstGeom prst="rect">
            <a:avLst/>
          </a:prstGeom>
        </p:spPr>
      </p:pic>
    </p:spTree>
    <p:extLst>
      <p:ext uri="{BB962C8B-B14F-4D97-AF65-F5344CB8AC3E}">
        <p14:creationId xmlns:p14="http://schemas.microsoft.com/office/powerpoint/2010/main" val="409089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4" name="תמונה 3"/>
          <p:cNvPicPr>
            <a:picLocks noChangeAspect="1"/>
          </p:cNvPicPr>
          <p:nvPr/>
        </p:nvPicPr>
        <p:blipFill>
          <a:blip r:embed="rId2">
            <a:lum bright="70000" contrast="-70000"/>
          </a:blip>
          <a:stretch>
            <a:fillRect/>
          </a:stretch>
        </p:blipFill>
        <p:spPr>
          <a:xfrm>
            <a:off x="0" y="-45410"/>
            <a:ext cx="12260902" cy="6866273"/>
          </a:xfrm>
          <a:prstGeom prst="rect">
            <a:avLst/>
          </a:prstGeom>
        </p:spPr>
      </p:pic>
      <p:sp>
        <p:nvSpPr>
          <p:cNvPr id="6" name="תיבת טקסט 5">
            <a:extLst>
              <a:ext uri="{FF2B5EF4-FFF2-40B4-BE49-F238E27FC236}">
                <a16:creationId xmlns:a16="http://schemas.microsoft.com/office/drawing/2014/main" id="{FB1ABDB3-34B6-6CBC-FF4B-3497C8D77251}"/>
              </a:ext>
            </a:extLst>
          </p:cNvPr>
          <p:cNvSpPr txBox="1"/>
          <p:nvPr/>
        </p:nvSpPr>
        <p:spPr>
          <a:xfrm>
            <a:off x="2975956" y="299258"/>
            <a:ext cx="6957753" cy="369332"/>
          </a:xfrm>
          <a:prstGeom prst="rect">
            <a:avLst/>
          </a:prstGeom>
          <a:noFill/>
        </p:spPr>
        <p:txBody>
          <a:bodyPr wrap="square" rtlCol="1">
            <a:spAutoFit/>
          </a:bodyPr>
          <a:lstStyle/>
          <a:p>
            <a:pPr algn="ctr"/>
            <a:r>
              <a:rPr lang="he-IL" b="1" dirty="0">
                <a:highlight>
                  <a:srgbClr val="FFFF00"/>
                </a:highlight>
              </a:rPr>
              <a:t>אין בין – האם זה כל ההבדל?</a:t>
            </a:r>
          </a:p>
        </p:txBody>
      </p:sp>
      <p:pic>
        <p:nvPicPr>
          <p:cNvPr id="8" name="תמונה 7">
            <a:extLst>
              <a:ext uri="{FF2B5EF4-FFF2-40B4-BE49-F238E27FC236}">
                <a16:creationId xmlns:a16="http://schemas.microsoft.com/office/drawing/2014/main" id="{40A19C28-12C3-97D6-1AFC-3E7DB931D86C}"/>
              </a:ext>
            </a:extLst>
          </p:cNvPr>
          <p:cNvPicPr>
            <a:picLocks noChangeAspect="1"/>
          </p:cNvPicPr>
          <p:nvPr/>
        </p:nvPicPr>
        <p:blipFill rotWithShape="1">
          <a:blip r:embed="rId3">
            <a:duotone>
              <a:prstClr val="black"/>
              <a:srgbClr val="D9C3A5">
                <a:tint val="50000"/>
                <a:satMod val="180000"/>
              </a:srgbClr>
            </a:duotone>
          </a:blip>
          <a:srcRect b="74313"/>
          <a:stretch/>
        </p:blipFill>
        <p:spPr>
          <a:xfrm>
            <a:off x="296282" y="795309"/>
            <a:ext cx="11461867" cy="1241310"/>
          </a:xfrm>
          <a:prstGeom prst="rect">
            <a:avLst/>
          </a:prstGeom>
        </p:spPr>
      </p:pic>
      <p:sp>
        <p:nvSpPr>
          <p:cNvPr id="9" name="תיבת טקסט 8">
            <a:extLst>
              <a:ext uri="{FF2B5EF4-FFF2-40B4-BE49-F238E27FC236}">
                <a16:creationId xmlns:a16="http://schemas.microsoft.com/office/drawing/2014/main" id="{3762B7BB-0ED3-7B57-C744-4660AAE90A42}"/>
              </a:ext>
            </a:extLst>
          </p:cNvPr>
          <p:cNvSpPr txBox="1"/>
          <p:nvPr/>
        </p:nvSpPr>
        <p:spPr>
          <a:xfrm>
            <a:off x="274320" y="2252749"/>
            <a:ext cx="11463251" cy="4524315"/>
          </a:xfrm>
          <a:prstGeom prst="rect">
            <a:avLst/>
          </a:prstGeom>
          <a:noFill/>
        </p:spPr>
        <p:txBody>
          <a:bodyPr wrap="square" rtlCol="1">
            <a:spAutoFit/>
          </a:bodyPr>
          <a:lstStyle/>
          <a:p>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כפי שנתבאר במאמר א' - תקופת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 בן יוסף'</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היא התקופה הפותחת את גאולתן של ישראל, ולאחריה באה תקופת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 בן דוד</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a:t>
            </a:r>
            <a:r>
              <a:rPr lang="he-IL" sz="1800" dirty="0">
                <a:solidFill>
                  <a:srgbClr val="262626"/>
                </a:solidFill>
                <a:effectLst/>
                <a:latin typeface="Arial" panose="020B0604020202020204" pitchFamily="34" charset="0"/>
                <a:ea typeface="Arial Unicode MS"/>
                <a:cs typeface="Times New Roman" panose="02020603050405020304" pitchFamily="18" charset="0"/>
              </a:rPr>
              <a:t> </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כפי</a:t>
            </a:r>
            <a:r>
              <a:rPr lang="he-IL" sz="1800" b="1" dirty="0">
                <a:solidFill>
                  <a:srgbClr val="262626"/>
                </a:solidFill>
                <a:effectLst/>
                <a:latin typeface="Arial" panose="020B0604020202020204" pitchFamily="34" charset="0"/>
                <a:ea typeface="Arial Unicode MS"/>
                <a:cs typeface="Times New Roman" panose="02020603050405020304" pitchFamily="18" charset="0"/>
              </a:rPr>
              <a:t> </a:t>
            </a:r>
            <a:r>
              <a:rPr lang="he-IL" sz="1800" dirty="0">
                <a:solidFill>
                  <a:srgbClr val="262626"/>
                </a:solidFill>
                <a:effectLst/>
                <a:latin typeface="Arial" panose="020B0604020202020204" pitchFamily="34" charset="0"/>
                <a:ea typeface="Arial Unicode MS"/>
                <a:cs typeface="Times New Roman" panose="02020603050405020304" pitchFamily="18" charset="0"/>
              </a:rPr>
              <a:t>שכותב פה שלישי </a:t>
            </a:r>
            <a:r>
              <a:rPr lang="he-IL" sz="1800" dirty="0" err="1">
                <a:solidFill>
                  <a:srgbClr val="262626"/>
                </a:solidFill>
                <a:effectLst/>
                <a:latin typeface="Arial" panose="020B0604020202020204" pitchFamily="34" charset="0"/>
                <a:ea typeface="Arial Unicode MS"/>
                <a:cs typeface="Times New Roman" panose="02020603050405020304" pitchFamily="18" charset="0"/>
              </a:rPr>
              <a:t>להגר"א</a:t>
            </a:r>
            <a:r>
              <a:rPr lang="he-IL" sz="1800" dirty="0">
                <a:solidFill>
                  <a:srgbClr val="262626"/>
                </a:solidFill>
                <a:effectLst/>
                <a:latin typeface="Arial" panose="020B0604020202020204" pitchFamily="34" charset="0"/>
                <a:ea typeface="Arial Unicode MS"/>
                <a:cs typeface="Times New Roman" panose="02020603050405020304" pitchFamily="18" charset="0"/>
              </a:rPr>
              <a:t>, </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הגאון רבי יצחק אייזיק חבר </a:t>
            </a:r>
            <a:r>
              <a:rPr lang="he-IL" sz="1800" dirty="0">
                <a:solidFill>
                  <a:srgbClr val="262626"/>
                </a:solidFill>
                <a:effectLst/>
                <a:latin typeface="Arial" panose="020B0604020202020204" pitchFamily="34" charset="0"/>
                <a:ea typeface="Arial Unicode MS"/>
                <a:cs typeface="Times New Roman" panose="02020603050405020304" pitchFamily="18" charset="0"/>
              </a:rPr>
              <a:t>זיע"א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(ליקוטי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הגר"א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פירוש באר יצחק, דף מ, ב):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דתרין</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[שני]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משיחין</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הם...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ומשיח בן יוסף הוא תחילה</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שעל ידו יהיה קיבוץ גלויות... ולכן אז יתגבר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הסטרא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אחרא ביותר</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בעקבות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משיחא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a:t>
            </a:r>
            <a:r>
              <a:rPr lang="he-IL" sz="1800" dirty="0">
                <a:solidFill>
                  <a:srgbClr val="262626"/>
                </a:solidFill>
                <a:effectLst/>
                <a:latin typeface="Arial" panose="020B0604020202020204" pitchFamily="34" charset="0"/>
                <a:ea typeface="Arial Unicode MS"/>
                <a:cs typeface="Times New Roman" panose="02020603050405020304" pitchFamily="18" charset="0"/>
              </a:rPr>
              <a:t> </a:t>
            </a:r>
          </a:p>
          <a:p>
            <a:endParaRPr lang="he-IL" sz="1800" dirty="0">
              <a:solidFill>
                <a:srgbClr val="262626"/>
              </a:solidFill>
              <a:effectLst/>
              <a:latin typeface="Arial" panose="020B0604020202020204" pitchFamily="34" charset="0"/>
              <a:ea typeface="Arial Unicode MS"/>
              <a:cs typeface="Times New Roman" panose="02020603050405020304" pitchFamily="18" charset="0"/>
            </a:endParaRPr>
          </a:p>
          <a:p>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ברכות (לד, ב):</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"אין בין העולם הזה לימות המשיח אלא שעבוד מלכויות בלבד". ולכאורה קשה, הרי הנביאים התנבאו על ימות משיח בן דוד, שיהיו בהם ניסים למעלה מדרך הטבע. </a:t>
            </a:r>
          </a:p>
          <a:p>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וביאר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הגר"א</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(חידושי אגדות שם; אמרי נועם ברכות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יג</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א), שדברי הגמרא אלו אמורים על ימות 'משיח בן יוסף' [שקודם לבוא משיח בן דוד] בו יתקבצו הגלויות לארץ ישראל, וייפדו משעבוד מלכויות.</a:t>
            </a:r>
          </a:p>
          <a:p>
            <a:endParaRPr lang="he-IL" dirty="0">
              <a:solidFill>
                <a:srgbClr val="262626"/>
              </a:solidFill>
              <a:latin typeface="Arial" panose="020B0604020202020204" pitchFamily="34" charset="0"/>
              <a:ea typeface="Times New Roman" panose="02020603050405020304" pitchFamily="18" charset="0"/>
              <a:cs typeface="Times New Roman" panose="02020603050405020304" pitchFamily="18" charset="0"/>
            </a:endParaRPr>
          </a:p>
          <a:p>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מגילה (</a:t>
            </a:r>
            <a:r>
              <a:rPr lang="he-IL" sz="1800" b="1"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יז</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ב):</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וכיון </a:t>
            </a:r>
            <a:r>
              <a:rPr lang="he-IL" sz="1800" b="1"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שנתקבצו</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גלויות</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נעשה דין ברשעים ... וכיון שנעשה דין מן הרשעים כלו המינים ... וכיון שכלו המינים מתרוממת קרן צדיקים ... והיכן מתרוממת קרנם בירושלים ... </a:t>
            </a:r>
            <a:r>
              <a:rPr lang="he-IL" sz="1800" b="1"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וכיון שנבנית ירושלים בא דוד</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ומבואר, שקודם לבואו של משיח יהיו עם ישראל בארץ ישראל ובירושלים עיה"ק.</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endPar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endParaRPr>
          </a:p>
          <a:p>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endParaRPr lang="he-IL" dirty="0"/>
          </a:p>
        </p:txBody>
      </p:sp>
    </p:spTree>
    <p:extLst>
      <p:ext uri="{BB962C8B-B14F-4D97-AF65-F5344CB8AC3E}">
        <p14:creationId xmlns:p14="http://schemas.microsoft.com/office/powerpoint/2010/main" val="4015036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4" name="תמונה 3"/>
          <p:cNvPicPr>
            <a:picLocks noChangeAspect="1"/>
          </p:cNvPicPr>
          <p:nvPr/>
        </p:nvPicPr>
        <p:blipFill>
          <a:blip r:embed="rId2">
            <a:lum bright="70000" contrast="-70000"/>
          </a:blip>
          <a:stretch>
            <a:fillRect/>
          </a:stretch>
        </p:blipFill>
        <p:spPr>
          <a:xfrm>
            <a:off x="0" y="-8273"/>
            <a:ext cx="12260902" cy="6866273"/>
          </a:xfrm>
          <a:prstGeom prst="rect">
            <a:avLst/>
          </a:prstGeom>
        </p:spPr>
      </p:pic>
      <p:sp>
        <p:nvSpPr>
          <p:cNvPr id="6" name="תיבת טקסט 5">
            <a:extLst>
              <a:ext uri="{FF2B5EF4-FFF2-40B4-BE49-F238E27FC236}">
                <a16:creationId xmlns:a16="http://schemas.microsoft.com/office/drawing/2014/main" id="{FB1ABDB3-34B6-6CBC-FF4B-3497C8D77251}"/>
              </a:ext>
            </a:extLst>
          </p:cNvPr>
          <p:cNvSpPr txBox="1"/>
          <p:nvPr/>
        </p:nvSpPr>
        <p:spPr>
          <a:xfrm>
            <a:off x="2975956" y="299258"/>
            <a:ext cx="6957753" cy="369332"/>
          </a:xfrm>
          <a:prstGeom prst="rect">
            <a:avLst/>
          </a:prstGeom>
          <a:noFill/>
        </p:spPr>
        <p:txBody>
          <a:bodyPr wrap="square" rtlCol="1">
            <a:spAutoFit/>
          </a:bodyPr>
          <a:lstStyle/>
          <a:p>
            <a:pPr algn="ctr"/>
            <a:r>
              <a:rPr lang="he-IL" b="1" dirty="0">
                <a:highlight>
                  <a:srgbClr val="FFFF00"/>
                </a:highlight>
              </a:rPr>
              <a:t>אין בין – האם זה כל ההבדל?</a:t>
            </a:r>
          </a:p>
        </p:txBody>
      </p:sp>
      <p:sp>
        <p:nvSpPr>
          <p:cNvPr id="9" name="תיבת טקסט 8">
            <a:extLst>
              <a:ext uri="{FF2B5EF4-FFF2-40B4-BE49-F238E27FC236}">
                <a16:creationId xmlns:a16="http://schemas.microsoft.com/office/drawing/2014/main" id="{3762B7BB-0ED3-7B57-C744-4660AAE90A42}"/>
              </a:ext>
            </a:extLst>
          </p:cNvPr>
          <p:cNvSpPr txBox="1"/>
          <p:nvPr/>
        </p:nvSpPr>
        <p:spPr>
          <a:xfrm>
            <a:off x="274320" y="2252749"/>
            <a:ext cx="11463251" cy="4308872"/>
          </a:xfrm>
          <a:prstGeom prst="rect">
            <a:avLst/>
          </a:prstGeom>
          <a:noFill/>
        </p:spPr>
        <p:txBody>
          <a:bodyPr wrap="square" rtlCol="1">
            <a:spAutoFit/>
          </a:bodyPr>
          <a:lstStyle/>
          <a:p>
            <a:pPr algn="just" rtl="1">
              <a:lnSpc>
                <a:spcPct val="150000"/>
              </a:lnSpc>
            </a:pPr>
            <a:endPar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rtl="1">
              <a:lnSpc>
                <a:spcPct val="150000"/>
              </a:lnSpc>
            </a:pPr>
            <a:endParaRPr lang="he-IL" dirty="0">
              <a:solidFill>
                <a:srgbClr val="262626"/>
              </a:solidFill>
              <a:latin typeface="Arial" panose="020B0604020202020204" pitchFamily="34" charset="0"/>
              <a:ea typeface="Times New Roman" panose="02020603050405020304" pitchFamily="18" charset="0"/>
              <a:cs typeface="Times New Roman" panose="02020603050405020304" pitchFamily="18" charset="0"/>
            </a:endParaRPr>
          </a:p>
          <a:p>
            <a:pPr algn="just" rtl="1">
              <a:lnSpc>
                <a:spcPct val="150000"/>
              </a:lnSpc>
            </a:pPr>
            <a:r>
              <a:rPr lang="he-IL" sz="2000" b="1" dirty="0">
                <a:solidFill>
                  <a:srgbClr val="00B0F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he-IL" sz="2000" b="1" dirty="0">
                <a:solidFill>
                  <a:srgbClr val="00B0F0"/>
                </a:solidFill>
                <a:effectLst/>
                <a:highlight>
                  <a:srgbClr val="FFFF00"/>
                </a:highlight>
                <a:latin typeface="Arial" panose="020B0604020202020204" pitchFamily="34" charset="0"/>
                <a:ea typeface="Arial Unicode MS"/>
                <a:cs typeface="Times New Roman" panose="02020603050405020304" pitchFamily="18" charset="0"/>
              </a:rPr>
              <a:t>כשהאומות שולטות על ישראל – </a:t>
            </a:r>
            <a:r>
              <a:rPr lang="he-IL" sz="2000" b="1" dirty="0" err="1">
                <a:solidFill>
                  <a:srgbClr val="00B0F0"/>
                </a:solidFill>
                <a:effectLst/>
                <a:highlight>
                  <a:srgbClr val="FFFF00"/>
                </a:highlight>
                <a:latin typeface="Arial" panose="020B0604020202020204" pitchFamily="34" charset="0"/>
                <a:ea typeface="Arial Unicode MS"/>
                <a:cs typeface="Times New Roman" panose="02020603050405020304" pitchFamily="18" charset="0"/>
              </a:rPr>
              <a:t>הסט"א</a:t>
            </a:r>
            <a:r>
              <a:rPr lang="he-IL" sz="2000" b="1" dirty="0">
                <a:solidFill>
                  <a:srgbClr val="00B0F0"/>
                </a:solidFill>
                <a:effectLst/>
                <a:highlight>
                  <a:srgbClr val="FFFF00"/>
                </a:highlight>
                <a:latin typeface="Arial" panose="020B0604020202020204" pitchFamily="34" charset="0"/>
                <a:ea typeface="Arial Unicode MS"/>
                <a:cs typeface="Times New Roman" panose="02020603050405020304" pitchFamily="18" charset="0"/>
              </a:rPr>
              <a:t> שולטת על השכינה ונשמות ישראל</a:t>
            </a:r>
            <a:endParaRPr lang="en-US" sz="2000" b="1" dirty="0">
              <a:solidFill>
                <a:srgbClr val="00B0F0"/>
              </a:solidFill>
              <a:effectLst/>
              <a:highlight>
                <a:srgbClr val="FFFF00"/>
              </a:highligh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50000"/>
              </a:lnSpc>
            </a:pPr>
            <a:r>
              <a:rPr lang="he-IL"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ואמנם התורה מלמדת אותנו הביאור לזה. </a:t>
            </a:r>
            <a:endParaRPr lang="en-US" sz="2000" b="1" dirty="0">
              <a:solidFill>
                <a:srgbClr val="0070C0"/>
              </a:solidFill>
              <a:effectLst/>
              <a:latin typeface="Arial" panose="020B0604020202020204" pitchFamily="34" charset="0"/>
              <a:ea typeface="Times New Roman" panose="02020603050405020304" pitchFamily="18" charset="0"/>
              <a:cs typeface="FrankRuehl" panose="020E0503060101010101" pitchFamily="34" charset="-79"/>
            </a:endParaRPr>
          </a:p>
          <a:p>
            <a:pPr algn="just" rtl="1">
              <a:lnSpc>
                <a:spcPct val="150000"/>
              </a:lnSpc>
            </a:pPr>
            <a:r>
              <a:rPr lang="he-IL" sz="2000" b="1" dirty="0">
                <a:solidFill>
                  <a:srgbClr val="0070C0"/>
                </a:solidFill>
                <a:effectLst/>
                <a:latin typeface="Arial" panose="020B0604020202020204" pitchFamily="34" charset="0"/>
                <a:ea typeface="Arial Unicode MS"/>
                <a:cs typeface="Times New Roman" panose="02020603050405020304" pitchFamily="18" charset="0"/>
              </a:rPr>
              <a:t>הנה ידוע, שנשמות ישראל מושרשות בשכינה הקדושה, ונשמות הגויים מושרשות </a:t>
            </a:r>
            <a:r>
              <a:rPr lang="he-IL" sz="2000" b="1" dirty="0" err="1">
                <a:solidFill>
                  <a:srgbClr val="0070C0"/>
                </a:solidFill>
                <a:effectLst/>
                <a:latin typeface="Arial" panose="020B0604020202020204" pitchFamily="34" charset="0"/>
                <a:ea typeface="Arial Unicode MS"/>
                <a:cs typeface="Times New Roman" panose="02020603050405020304" pitchFamily="18" charset="0"/>
              </a:rPr>
              <a:t>בסט"א</a:t>
            </a:r>
            <a:r>
              <a:rPr lang="he-IL" sz="2000" b="1" dirty="0">
                <a:solidFill>
                  <a:srgbClr val="0070C0"/>
                </a:solidFill>
                <a:effectLst/>
                <a:latin typeface="Arial" panose="020B0604020202020204" pitchFamily="34" charset="0"/>
                <a:ea typeface="Arial Unicode MS"/>
                <a:cs typeface="Times New Roman" panose="02020603050405020304" pitchFamily="18" charset="0"/>
              </a:rPr>
              <a:t> </a:t>
            </a:r>
            <a:r>
              <a:rPr lang="he-IL"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a:t>
            </a:r>
            <a:r>
              <a:rPr lang="he-IL" sz="2000" b="1" dirty="0" err="1">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זוה"ק</a:t>
            </a:r>
            <a:r>
              <a:rPr lang="he-IL"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 בראשית </a:t>
            </a:r>
            <a:r>
              <a:rPr lang="he-IL" sz="2000" b="1" dirty="0" err="1">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מז,א</a:t>
            </a:r>
            <a:r>
              <a:rPr lang="he-IL"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 רמ"ד וואלי דברים, משנה למלך, עמוד קע"ב). וממילא </a:t>
            </a:r>
            <a:r>
              <a:rPr lang="he-IL" sz="2000" b="1" dirty="0">
                <a:solidFill>
                  <a:srgbClr val="0070C0"/>
                </a:solidFill>
                <a:effectLst/>
                <a:latin typeface="Arial" panose="020B0604020202020204" pitchFamily="34" charset="0"/>
                <a:ea typeface="Arial Unicode MS"/>
                <a:cs typeface="Times New Roman" panose="02020603050405020304" pitchFamily="18" charset="0"/>
              </a:rPr>
              <a:t>ב"איתערותא </a:t>
            </a:r>
            <a:r>
              <a:rPr lang="he-IL" sz="2000" b="1" dirty="0" err="1">
                <a:solidFill>
                  <a:srgbClr val="0070C0"/>
                </a:solidFill>
                <a:effectLst/>
                <a:latin typeface="Arial" panose="020B0604020202020204" pitchFamily="34" charset="0"/>
                <a:ea typeface="Arial Unicode MS"/>
                <a:cs typeface="Times New Roman" panose="02020603050405020304" pitchFamily="18" charset="0"/>
              </a:rPr>
              <a:t>דלתתא</a:t>
            </a:r>
            <a:r>
              <a:rPr lang="he-IL" sz="2000" b="1" dirty="0">
                <a:solidFill>
                  <a:srgbClr val="0070C0"/>
                </a:solidFill>
                <a:effectLst/>
                <a:latin typeface="Arial" panose="020B0604020202020204" pitchFamily="34" charset="0"/>
                <a:ea typeface="Arial Unicode MS"/>
                <a:cs typeface="Times New Roman" panose="02020603050405020304" pitchFamily="18" charset="0"/>
              </a:rPr>
              <a:t>" כאשר הגוי מקבל שלטון – זה גורם "איתערותא </a:t>
            </a:r>
            <a:r>
              <a:rPr lang="he-IL" sz="2000" b="1" dirty="0" err="1">
                <a:solidFill>
                  <a:srgbClr val="0070C0"/>
                </a:solidFill>
                <a:effectLst/>
                <a:latin typeface="Arial" panose="020B0604020202020204" pitchFamily="34" charset="0"/>
                <a:ea typeface="Arial Unicode MS"/>
                <a:cs typeface="Times New Roman" panose="02020603050405020304" pitchFamily="18" charset="0"/>
              </a:rPr>
              <a:t>דלעילא</a:t>
            </a:r>
            <a:r>
              <a:rPr lang="he-IL" sz="2000" b="1" dirty="0">
                <a:solidFill>
                  <a:srgbClr val="0070C0"/>
                </a:solidFill>
                <a:effectLst/>
                <a:latin typeface="Arial" panose="020B0604020202020204" pitchFamily="34" charset="0"/>
                <a:ea typeface="Arial Unicode MS"/>
                <a:cs typeface="Times New Roman" panose="02020603050405020304" pitchFamily="18" charset="0"/>
              </a:rPr>
              <a:t>" שגם </a:t>
            </a:r>
            <a:r>
              <a:rPr lang="he-IL" sz="2000" b="1" dirty="0" err="1">
                <a:solidFill>
                  <a:srgbClr val="0070C0"/>
                </a:solidFill>
                <a:effectLst/>
                <a:latin typeface="Arial" panose="020B0604020202020204" pitchFamily="34" charset="0"/>
                <a:ea typeface="Arial Unicode MS"/>
                <a:cs typeface="Times New Roman" panose="02020603050405020304" pitchFamily="18" charset="0"/>
              </a:rPr>
              <a:t>הסט"א</a:t>
            </a:r>
            <a:r>
              <a:rPr lang="he-IL" sz="2000" b="1" dirty="0">
                <a:solidFill>
                  <a:srgbClr val="0070C0"/>
                </a:solidFill>
                <a:effectLst/>
                <a:latin typeface="Arial" panose="020B0604020202020204" pitchFamily="34" charset="0"/>
                <a:ea typeface="Arial Unicode MS"/>
                <a:cs typeface="Times New Roman" panose="02020603050405020304" pitchFamily="18" charset="0"/>
              </a:rPr>
              <a:t> מקבלת שלטון, </a:t>
            </a:r>
            <a:r>
              <a:rPr lang="he-IL" sz="2000" b="1" dirty="0" err="1">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וכמש"כ</a:t>
            </a:r>
            <a:r>
              <a:rPr lang="he-IL" sz="20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 רמ"ד וואלי (הליקוטים, ח"א, עמוד קנב): "..כי בהגיע הזמן של שליטת איזו אומה מן האומות - השורש שלהם שהוא בבחינת הנחש הקדמוני, מגביה ראשו..". </a:t>
            </a:r>
            <a:endParaRPr lang="en-US" sz="2000" b="1" dirty="0">
              <a:solidFill>
                <a:srgbClr val="0070C0"/>
              </a:solidFill>
              <a:effectLst/>
              <a:latin typeface="Arial" panose="020B0604020202020204" pitchFamily="34" charset="0"/>
              <a:ea typeface="Times New Roman" panose="02020603050405020304" pitchFamily="18" charset="0"/>
              <a:cs typeface="FrankRuehl" panose="020E0503060101010101" pitchFamily="34" charset="-79"/>
            </a:endParaRPr>
          </a:p>
          <a:p>
            <a:r>
              <a:rPr lang="he-IL" sz="2000" b="1" dirty="0">
                <a:solidFill>
                  <a:srgbClr val="0070C0"/>
                </a:solidFill>
                <a:effectLst/>
                <a:ea typeface="Arial Unicode MS"/>
                <a:cs typeface="Times New Roman" panose="02020603050405020304" pitchFamily="18" charset="0"/>
              </a:rPr>
              <a:t>וכאשר גוי שולט על יהודי – זה גורם "איתערותא </a:t>
            </a:r>
            <a:r>
              <a:rPr lang="he-IL" sz="2000" b="1" dirty="0" err="1">
                <a:solidFill>
                  <a:srgbClr val="0070C0"/>
                </a:solidFill>
                <a:effectLst/>
                <a:ea typeface="Arial Unicode MS"/>
                <a:cs typeface="Times New Roman" panose="02020603050405020304" pitchFamily="18" charset="0"/>
              </a:rPr>
              <a:t>דלעילא</a:t>
            </a:r>
            <a:r>
              <a:rPr lang="he-IL" sz="2000" b="1" dirty="0">
                <a:solidFill>
                  <a:srgbClr val="0070C0"/>
                </a:solidFill>
                <a:effectLst/>
                <a:ea typeface="Arial Unicode MS"/>
                <a:cs typeface="Times New Roman" panose="02020603050405020304" pitchFamily="18" charset="0"/>
              </a:rPr>
              <a:t>" </a:t>
            </a:r>
            <a:r>
              <a:rPr lang="he-IL" sz="2000" b="1" dirty="0" err="1">
                <a:solidFill>
                  <a:srgbClr val="0070C0"/>
                </a:solidFill>
                <a:effectLst/>
                <a:ea typeface="Arial Unicode MS"/>
                <a:cs typeface="Times New Roman" panose="02020603050405020304" pitchFamily="18" charset="0"/>
              </a:rPr>
              <a:t>שהסט"א</a:t>
            </a:r>
            <a:r>
              <a:rPr lang="he-IL" sz="2000" b="1" dirty="0">
                <a:solidFill>
                  <a:srgbClr val="0070C0"/>
                </a:solidFill>
                <a:effectLst/>
                <a:ea typeface="Arial Unicode MS"/>
                <a:cs typeface="Times New Roman" panose="02020603050405020304" pitchFamily="18" charset="0"/>
              </a:rPr>
              <a:t> שולטת על השכינה, וכן על כל נשמות ישראל המושרשות בשכינה - </a:t>
            </a:r>
            <a:r>
              <a:rPr lang="he-IL" sz="2000" b="1" dirty="0">
                <a:solidFill>
                  <a:srgbClr val="0070C0"/>
                </a:solidFill>
                <a:effectLst/>
                <a:ea typeface="Times New Roman" panose="02020603050405020304" pitchFamily="18" charset="0"/>
                <a:cs typeface="Times New Roman" panose="02020603050405020304" pitchFamily="18" charset="0"/>
              </a:rPr>
              <a:t>"כי כל </a:t>
            </a:r>
            <a:r>
              <a:rPr lang="he-IL" sz="2000" b="1" dirty="0" err="1">
                <a:solidFill>
                  <a:srgbClr val="0070C0"/>
                </a:solidFill>
                <a:effectLst/>
                <a:ea typeface="Times New Roman" panose="02020603050405020304" pitchFamily="18" charset="0"/>
                <a:cs typeface="Times New Roman" panose="02020603050405020304" pitchFamily="18" charset="0"/>
              </a:rPr>
              <a:t>עניניהם</a:t>
            </a:r>
            <a:r>
              <a:rPr lang="he-IL" sz="2000" b="1" dirty="0">
                <a:solidFill>
                  <a:srgbClr val="0070C0"/>
                </a:solidFill>
                <a:effectLst/>
                <a:ea typeface="Times New Roman" panose="02020603050405020304" pitchFamily="18" charset="0"/>
                <a:cs typeface="Times New Roman" panose="02020603050405020304" pitchFamily="18" charset="0"/>
              </a:rPr>
              <a:t> של ישראל הם ממש </a:t>
            </a:r>
            <a:r>
              <a:rPr lang="he-IL" sz="2000" b="1" dirty="0" err="1">
                <a:solidFill>
                  <a:srgbClr val="0070C0"/>
                </a:solidFill>
                <a:effectLst/>
                <a:ea typeface="Times New Roman" panose="02020603050405020304" pitchFamily="18" charset="0"/>
                <a:cs typeface="Times New Roman" panose="02020603050405020304" pitchFamily="18" charset="0"/>
              </a:rPr>
              <a:t>כעניני</a:t>
            </a:r>
            <a:r>
              <a:rPr lang="he-IL" sz="2000" b="1" dirty="0">
                <a:solidFill>
                  <a:srgbClr val="0070C0"/>
                </a:solidFill>
                <a:effectLst/>
                <a:ea typeface="Times New Roman" panose="02020603050405020304" pitchFamily="18" charset="0"/>
                <a:cs typeface="Times New Roman" panose="02020603050405020304" pitchFamily="18" charset="0"/>
              </a:rPr>
              <a:t> השכינה ששורה עליהם".</a:t>
            </a:r>
            <a:endParaRPr lang="he-IL" sz="2000" b="1" dirty="0">
              <a:solidFill>
                <a:srgbClr val="0070C0"/>
              </a:solidFill>
            </a:endParaRPr>
          </a:p>
        </p:txBody>
      </p:sp>
      <p:sp>
        <p:nvSpPr>
          <p:cNvPr id="5" name="תיבת טקסט 4">
            <a:extLst>
              <a:ext uri="{FF2B5EF4-FFF2-40B4-BE49-F238E27FC236}">
                <a16:creationId xmlns:a16="http://schemas.microsoft.com/office/drawing/2014/main" id="{39AE5EA9-BFF6-6142-35EC-AF9E84AE2578}"/>
              </a:ext>
            </a:extLst>
          </p:cNvPr>
          <p:cNvSpPr txBox="1"/>
          <p:nvPr/>
        </p:nvSpPr>
        <p:spPr>
          <a:xfrm>
            <a:off x="390698" y="814648"/>
            <a:ext cx="11313622" cy="2031325"/>
          </a:xfrm>
          <a:prstGeom prst="rect">
            <a:avLst/>
          </a:prstGeom>
          <a:noFill/>
        </p:spPr>
        <p:txBody>
          <a:bodyPr wrap="square" rtlCol="1">
            <a:spAutoFit/>
          </a:bodyPr>
          <a:lstStyle/>
          <a:p>
            <a:pPr algn="just" rtl="1">
              <a:lnSpc>
                <a:spcPct val="150000"/>
              </a:lnSpc>
            </a:pPr>
            <a:r>
              <a:rPr lang="he-IL" sz="1800" dirty="0">
                <a:effectLst/>
                <a:latin typeface="Times New Roman" panose="02020603050405020304" pitchFamily="18" charset="0"/>
                <a:ea typeface="Times New Roman" panose="02020603050405020304" pitchFamily="18" charset="0"/>
              </a:rPr>
              <a:t>וכאן עולה תמיהה גדולה: א]. האם עצם היציאה משלטון גוי - לשלטון של יהודים מינים, היא ישועה בכלל? </a:t>
            </a:r>
            <a:endParaRPr lang="en-US" sz="1800" dirty="0">
              <a:effectLst/>
              <a:latin typeface="Times New Roman" panose="02020603050405020304" pitchFamily="18" charset="0"/>
              <a:ea typeface="Times New Roman" panose="02020603050405020304" pitchFamily="18"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rPr>
              <a:t>ב]. וגם אם נמצא שהיא ישועה, האם היא ישועה כ"כ חשובה, עד כדי שבגללה יקראו לאותם הימים "</a:t>
            </a:r>
            <a:r>
              <a:rPr lang="he-IL" sz="1800" b="1" dirty="0">
                <a:effectLst/>
                <a:latin typeface="Times New Roman" panose="02020603050405020304" pitchFamily="18" charset="0"/>
                <a:ea typeface="Times New Roman" panose="02020603050405020304" pitchFamily="18" charset="0"/>
              </a:rPr>
              <a:t>ימות המשיח</a:t>
            </a:r>
            <a:r>
              <a:rPr lang="he-IL"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algn="just" rtl="1">
              <a:lnSpc>
                <a:spcPct val="150000"/>
              </a:lnSpc>
            </a:pP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והתשובה הפשוטה היא, "כִּי גָבְהוּ שָׁמַיִם מֵאָרֶץ כֵּן גָּבְהוּ דְרָכַי מִדַּרְכֵיכֶם וּמַחְשְׁבֹתַי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מִמַּחְשְׁבֹתֵיכֶם</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(ישעיהו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נה</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ט). אם הקב"ה אומר שזה ישועה מאד גדולה – אנו מאמינים לו </a:t>
            </a:r>
            <a:r>
              <a:rPr lang="he-IL" sz="1800" dirty="0" err="1">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בעינים</a:t>
            </a:r>
            <a:r>
              <a:rPr lang="he-IL" sz="1800" dirty="0">
                <a:solidFill>
                  <a:srgbClr val="262626"/>
                </a:solidFill>
                <a:effectLst/>
                <a:latin typeface="Arial" panose="020B0604020202020204" pitchFamily="34" charset="0"/>
                <a:ea typeface="Times New Roman" panose="02020603050405020304" pitchFamily="18" charset="0"/>
                <a:cs typeface="Times New Roman" panose="02020603050405020304" pitchFamily="18" charset="0"/>
              </a:rPr>
              <a:t> עצומות.</a:t>
            </a:r>
            <a:endParaRPr lang="en-US" sz="1800" dirty="0">
              <a:solidFill>
                <a:srgbClr val="262626"/>
              </a:solidFill>
              <a:effectLst/>
              <a:latin typeface="Arial" panose="020B0604020202020204" pitchFamily="34" charset="0"/>
              <a:ea typeface="Times New Roman" panose="02020603050405020304" pitchFamily="18" charset="0"/>
              <a:cs typeface="FrankRuehl" panose="020E0503060101010101" pitchFamily="34" charset="-79"/>
            </a:endParaRPr>
          </a:p>
          <a:p>
            <a:endParaRPr lang="he-IL" dirty="0"/>
          </a:p>
        </p:txBody>
      </p:sp>
    </p:spTree>
    <p:extLst>
      <p:ext uri="{BB962C8B-B14F-4D97-AF65-F5344CB8AC3E}">
        <p14:creationId xmlns:p14="http://schemas.microsoft.com/office/powerpoint/2010/main" val="1294486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4" name="תמונה 3"/>
          <p:cNvPicPr>
            <a:picLocks noChangeAspect="1"/>
          </p:cNvPicPr>
          <p:nvPr/>
        </p:nvPicPr>
        <p:blipFill>
          <a:blip r:embed="rId2">
            <a:lum bright="70000" contrast="-70000"/>
          </a:blip>
          <a:stretch>
            <a:fillRect/>
          </a:stretch>
        </p:blipFill>
        <p:spPr>
          <a:xfrm>
            <a:off x="0" y="-8273"/>
            <a:ext cx="12260902" cy="6866273"/>
          </a:xfrm>
          <a:prstGeom prst="rect">
            <a:avLst/>
          </a:prstGeom>
        </p:spPr>
      </p:pic>
      <p:sp>
        <p:nvSpPr>
          <p:cNvPr id="6" name="תיבת טקסט 5">
            <a:extLst>
              <a:ext uri="{FF2B5EF4-FFF2-40B4-BE49-F238E27FC236}">
                <a16:creationId xmlns:a16="http://schemas.microsoft.com/office/drawing/2014/main" id="{FB1ABDB3-34B6-6CBC-FF4B-3497C8D77251}"/>
              </a:ext>
            </a:extLst>
          </p:cNvPr>
          <p:cNvSpPr txBox="1"/>
          <p:nvPr/>
        </p:nvSpPr>
        <p:spPr>
          <a:xfrm>
            <a:off x="2975956" y="299258"/>
            <a:ext cx="6957753" cy="369332"/>
          </a:xfrm>
          <a:prstGeom prst="rect">
            <a:avLst/>
          </a:prstGeom>
          <a:noFill/>
        </p:spPr>
        <p:txBody>
          <a:bodyPr wrap="square" rtlCol="1">
            <a:spAutoFit/>
          </a:bodyPr>
          <a:lstStyle/>
          <a:p>
            <a:pPr algn="ctr"/>
            <a:r>
              <a:rPr lang="he-IL" b="1" dirty="0">
                <a:highlight>
                  <a:srgbClr val="FFFF00"/>
                </a:highlight>
              </a:rPr>
              <a:t>כבודם של ישראל - גאולה</a:t>
            </a:r>
          </a:p>
        </p:txBody>
      </p:sp>
      <p:pic>
        <p:nvPicPr>
          <p:cNvPr id="11" name="תמונה 10">
            <a:extLst>
              <a:ext uri="{FF2B5EF4-FFF2-40B4-BE49-F238E27FC236}">
                <a16:creationId xmlns:a16="http://schemas.microsoft.com/office/drawing/2014/main" id="{8019354A-902E-2D8D-5814-F13BF9A45EED}"/>
              </a:ext>
            </a:extLst>
          </p:cNvPr>
          <p:cNvPicPr>
            <a:picLocks noChangeAspect="1"/>
          </p:cNvPicPr>
          <p:nvPr/>
        </p:nvPicPr>
        <p:blipFill>
          <a:blip r:embed="rId3"/>
          <a:stretch>
            <a:fillRect/>
          </a:stretch>
        </p:blipFill>
        <p:spPr>
          <a:xfrm>
            <a:off x="908399" y="54833"/>
            <a:ext cx="3173149" cy="6803167"/>
          </a:xfrm>
          <a:prstGeom prst="rect">
            <a:avLst/>
          </a:prstGeom>
        </p:spPr>
      </p:pic>
    </p:spTree>
    <p:extLst>
      <p:ext uri="{BB962C8B-B14F-4D97-AF65-F5344CB8AC3E}">
        <p14:creationId xmlns:p14="http://schemas.microsoft.com/office/powerpoint/2010/main" val="1953513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p:txBody>
          <a:bodyPr/>
          <a:lstStyle/>
          <a:p>
            <a:pPr algn="r"/>
            <a:r>
              <a:rPr lang="he-IL" dirty="0"/>
              <a:t>החיים בצל המשיח</a:t>
            </a:r>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4248727" y="2103120"/>
            <a:ext cx="6848764" cy="2127135"/>
          </a:xfrm>
        </p:spPr>
        <p:txBody>
          <a:bodyPr>
            <a:normAutofit lnSpcReduction="100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בן ידיד: עיין </a:t>
            </a:r>
            <a:r>
              <a:rPr lang="he-IL" sz="1800" dirty="0" err="1">
                <a:effectLst/>
                <a:latin typeface="Calibri" panose="020F0502020204030204" pitchFamily="34" charset="0"/>
                <a:ea typeface="Calibri" panose="020F0502020204030204" pitchFamily="34" charset="0"/>
                <a:cs typeface="Arial" panose="020B0604020202020204" pitchFamily="34" charset="0"/>
              </a:rPr>
              <a:t>קושית</a:t>
            </a:r>
            <a:r>
              <a:rPr lang="he-IL" sz="1800" dirty="0">
                <a:effectLst/>
                <a:latin typeface="Calibri" panose="020F0502020204030204" pitchFamily="34" charset="0"/>
                <a:ea typeface="Calibri" panose="020F0502020204030204" pitchFamily="34" charset="0"/>
                <a:cs typeface="Arial" panose="020B0604020202020204" pitchFamily="34" charset="0"/>
              </a:rPr>
              <a:t> הכסף משנה.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ואני אקשה לשמואל כל הנביאים לאיזה זמן </a:t>
            </a:r>
            <a:r>
              <a:rPr lang="he-IL" sz="1800" dirty="0" err="1">
                <a:effectLst/>
                <a:latin typeface="Calibri" panose="020F0502020204030204" pitchFamily="34" charset="0"/>
                <a:ea typeface="Calibri" panose="020F0502020204030204" pitchFamily="34" charset="0"/>
                <a:cs typeface="Arial" panose="020B0604020202020204" pitchFamily="34" charset="0"/>
              </a:rPr>
              <a:t>נתנבאו</a:t>
            </a:r>
            <a:r>
              <a:rPr lang="he-IL" sz="1800" dirty="0">
                <a:effectLst/>
                <a:latin typeface="Calibri" panose="020F0502020204030204" pitchFamily="34" charset="0"/>
                <a:ea typeface="Calibri" panose="020F0502020204030204" pitchFamily="34" charset="0"/>
                <a:cs typeface="Arial" panose="020B0604020202020204" pitchFamily="34" charset="0"/>
              </a:rPr>
              <a:t> אי לעוה"ב וכי בעוה"ב גוים מי איכא וצאן ובקר </a:t>
            </a:r>
            <a:r>
              <a:rPr lang="he-IL" sz="1800" dirty="0" err="1">
                <a:effectLst/>
                <a:latin typeface="Calibri" panose="020F0502020204030204" pitchFamily="34" charset="0"/>
                <a:ea typeface="Calibri" panose="020F0502020204030204" pitchFamily="34" charset="0"/>
                <a:cs typeface="Arial" panose="020B0604020202020204" pitchFamily="34" charset="0"/>
              </a:rPr>
              <a:t>דכתיב</a:t>
            </a:r>
            <a:r>
              <a:rPr lang="he-IL" sz="1800" dirty="0">
                <a:effectLst/>
                <a:latin typeface="Calibri" panose="020F0502020204030204" pitchFamily="34" charset="0"/>
                <a:ea typeface="Calibri" panose="020F0502020204030204" pitchFamily="34" charset="0"/>
                <a:cs typeface="Arial" panose="020B0604020202020204" pitchFamily="34" charset="0"/>
              </a:rPr>
              <a:t> ועמדו זרים ורעו צאנכם וגו' וכתיב וכתתו </a:t>
            </a:r>
            <a:r>
              <a:rPr lang="he-IL" sz="1800" dirty="0" err="1">
                <a:effectLst/>
                <a:latin typeface="Calibri" panose="020F0502020204030204" pitchFamily="34" charset="0"/>
                <a:ea typeface="Calibri" panose="020F0502020204030204" pitchFamily="34" charset="0"/>
                <a:cs typeface="Arial" panose="020B0604020202020204" pitchFamily="34" charset="0"/>
              </a:rPr>
              <a:t>חרבותם</a:t>
            </a:r>
            <a:r>
              <a:rPr lang="he-IL" sz="1800" dirty="0">
                <a:effectLst/>
                <a:latin typeface="Calibri" panose="020F0502020204030204" pitchFamily="34" charset="0"/>
                <a:ea typeface="Calibri" panose="020F0502020204030204" pitchFamily="34" charset="0"/>
                <a:cs typeface="Arial" panose="020B0604020202020204" pitchFamily="34" charset="0"/>
              </a:rPr>
              <a:t> וגו' ומי איכא אז מעשה ידי אדם הא עוה"ב אין בו לא אכילה </a:t>
            </a:r>
            <a:r>
              <a:rPr lang="he-IL" sz="18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dirty="0">
                <a:effectLst/>
                <a:latin typeface="Calibri" panose="020F0502020204030204" pitchFamily="34" charset="0"/>
                <a:ea typeface="Calibri" panose="020F0502020204030204" pitchFamily="34" charset="0"/>
                <a:cs typeface="Arial" panose="020B0604020202020204" pitchFamily="34" charset="0"/>
              </a:rPr>
              <a:t>'. ועוד הא איכא כמה נבואות שמורה </a:t>
            </a:r>
            <a:r>
              <a:rPr lang="he-IL" sz="1800" dirty="0" err="1">
                <a:effectLst/>
                <a:latin typeface="Calibri" panose="020F0502020204030204" pitchFamily="34" charset="0"/>
                <a:ea typeface="Calibri" panose="020F0502020204030204" pitchFamily="34" charset="0"/>
                <a:cs typeface="Arial" panose="020B0604020202020204" pitchFamily="34" charset="0"/>
              </a:rPr>
              <a:t>בהדיא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דאיירי</a:t>
            </a:r>
            <a:r>
              <a:rPr lang="he-IL" sz="1800" dirty="0">
                <a:effectLst/>
                <a:latin typeface="Calibri" panose="020F0502020204030204" pitchFamily="34" charset="0"/>
                <a:ea typeface="Calibri" panose="020F0502020204030204" pitchFamily="34" charset="0"/>
                <a:cs typeface="Arial" panose="020B0604020202020204" pitchFamily="34" charset="0"/>
              </a:rPr>
              <a:t> לימות המשיח ועיין בישעיה סי' י"א ורבים ככה.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p:txBody>
          <a:bodyPr/>
          <a:lstStyle/>
          <a:p>
            <a:fld id="{4FAB73BC-B049-4115-A692-8D63A059BFB8}" type="slidenum">
              <a:rPr lang="en-US" smtClean="0"/>
              <a:pPr/>
              <a:t>35</a:t>
            </a:fld>
            <a:endParaRPr lang="en-US" dirty="0"/>
          </a:p>
        </p:txBody>
      </p:sp>
      <p:pic>
        <p:nvPicPr>
          <p:cNvPr id="12292" name="Picture 4" descr="שמתכוננים בעצמם ומכינים אחרים למצב ד&quot;ימות המשיח&quot;&quot; - חב&quot;ד אינפו">
            <a:extLst>
              <a:ext uri="{FF2B5EF4-FFF2-40B4-BE49-F238E27FC236}">
                <a16:creationId xmlns:a16="http://schemas.microsoft.com/office/drawing/2014/main" id="{B58904F3-EB2B-BED1-DE49-9727B3FFA0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030" y="267854"/>
            <a:ext cx="3952448" cy="2969491"/>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0217D340-2C12-1366-BF4D-9767BB905751}"/>
              </a:ext>
            </a:extLst>
          </p:cNvPr>
          <p:cNvSpPr txBox="1"/>
          <p:nvPr/>
        </p:nvSpPr>
        <p:spPr>
          <a:xfrm>
            <a:off x="618836" y="4636655"/>
            <a:ext cx="10640291" cy="2308324"/>
          </a:xfrm>
          <a:prstGeom prst="rect">
            <a:avLst/>
          </a:prstGeom>
          <a:noFill/>
        </p:spPr>
        <p:txBody>
          <a:bodyPr wrap="square" rtlCol="1">
            <a:spAutoFit/>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והנראה לענ"ד הוא דודאי שמואל מודה </a:t>
            </a:r>
            <a:r>
              <a:rPr lang="he-IL" sz="1800" dirty="0" err="1">
                <a:effectLst/>
                <a:latin typeface="Calibri" panose="020F0502020204030204" pitchFamily="34" charset="0"/>
                <a:ea typeface="Calibri" panose="020F0502020204030204" pitchFamily="34" charset="0"/>
                <a:cs typeface="Arial" panose="020B0604020202020204" pitchFamily="34" charset="0"/>
              </a:rPr>
              <a:t>דהוו</a:t>
            </a:r>
            <a:r>
              <a:rPr lang="he-IL" sz="1800" dirty="0">
                <a:effectLst/>
                <a:latin typeface="Calibri" panose="020F0502020204030204" pitchFamily="34" charset="0"/>
                <a:ea typeface="Calibri" panose="020F0502020204030204" pitchFamily="34" charset="0"/>
                <a:cs typeface="Arial" panose="020B0604020202020204" pitchFamily="34" charset="0"/>
              </a:rPr>
              <a:t> כל הנבואות לימות המשיח, אך </a:t>
            </a:r>
            <a:r>
              <a:rPr lang="he-IL" sz="1800" b="1" dirty="0" err="1">
                <a:effectLst/>
                <a:latin typeface="Calibri" panose="020F0502020204030204" pitchFamily="34" charset="0"/>
                <a:ea typeface="Calibri" panose="020F0502020204030204" pitchFamily="34" charset="0"/>
                <a:cs typeface="Arial" panose="020B0604020202020204" pitchFamily="34" charset="0"/>
              </a:rPr>
              <a:t>ס"ל</a:t>
            </a:r>
            <a:r>
              <a:rPr lang="he-IL" sz="1800" b="1" dirty="0">
                <a:effectLst/>
                <a:latin typeface="Calibri" panose="020F0502020204030204" pitchFamily="34" charset="0"/>
                <a:ea typeface="Calibri" panose="020F0502020204030204" pitchFamily="34" charset="0"/>
                <a:cs typeface="Arial" panose="020B0604020202020204" pitchFamily="34" charset="0"/>
              </a:rPr>
              <a:t> </a:t>
            </a:r>
            <a:r>
              <a:rPr lang="he-IL" sz="1800" b="1" dirty="0" err="1">
                <a:effectLst/>
                <a:latin typeface="Calibri" panose="020F0502020204030204" pitchFamily="34" charset="0"/>
                <a:ea typeface="Calibri" panose="020F0502020204030204" pitchFamily="34" charset="0"/>
                <a:cs typeface="Arial" panose="020B0604020202020204" pitchFamily="34" charset="0"/>
              </a:rPr>
              <a:t>דהוו</a:t>
            </a:r>
            <a:r>
              <a:rPr lang="he-IL" sz="1800" b="1" dirty="0">
                <a:effectLst/>
                <a:latin typeface="Calibri" panose="020F0502020204030204" pitchFamily="34" charset="0"/>
                <a:ea typeface="Calibri" panose="020F0502020204030204" pitchFamily="34" charset="0"/>
                <a:cs typeface="Arial" panose="020B0604020202020204" pitchFamily="34" charset="0"/>
              </a:rPr>
              <a:t> משל, </a:t>
            </a:r>
            <a:r>
              <a:rPr lang="he-IL" sz="1800" dirty="0">
                <a:effectLst/>
                <a:latin typeface="Calibri" panose="020F0502020204030204" pitchFamily="34" charset="0"/>
                <a:ea typeface="Calibri" panose="020F0502020204030204" pitchFamily="34" charset="0"/>
                <a:cs typeface="Arial" panose="020B0604020202020204" pitchFamily="34" charset="0"/>
              </a:rPr>
              <a:t>ופליג אדר'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דס"ל</a:t>
            </a:r>
            <a:r>
              <a:rPr lang="he-IL" sz="1800" dirty="0">
                <a:effectLst/>
                <a:latin typeface="Calibri" panose="020F0502020204030204" pitchFamily="34" charset="0"/>
                <a:ea typeface="Calibri" panose="020F0502020204030204" pitchFamily="34" charset="0"/>
                <a:cs typeface="Arial" panose="020B0604020202020204" pitchFamily="34" charset="0"/>
              </a:rPr>
              <a:t> דברים כפשטן. </a:t>
            </a:r>
          </a:p>
          <a:p>
            <a:r>
              <a:rPr lang="he-IL" sz="1800" dirty="0" err="1">
                <a:effectLst/>
                <a:latin typeface="Calibri" panose="020F0502020204030204" pitchFamily="34" charset="0"/>
                <a:ea typeface="Calibri" panose="020F0502020204030204" pitchFamily="34" charset="0"/>
                <a:cs typeface="Arial" panose="020B0604020202020204" pitchFamily="34" charset="0"/>
              </a:rPr>
              <a:t>וה"ק</a:t>
            </a:r>
            <a:r>
              <a:rPr lang="he-IL" sz="1800" dirty="0">
                <a:effectLst/>
                <a:latin typeface="Calibri" panose="020F0502020204030204" pitchFamily="34" charset="0"/>
                <a:ea typeface="Calibri" panose="020F0502020204030204" pitchFamily="34" charset="0"/>
                <a:cs typeface="Arial" panose="020B0604020202020204" pitchFamily="34" charset="0"/>
              </a:rPr>
              <a:t> שמואל אין בין העולם הזה לימות המשיח אלא שיעבוד מלכויות </a:t>
            </a:r>
            <a:r>
              <a:rPr lang="he-IL" sz="1800" dirty="0" err="1">
                <a:effectLst/>
                <a:latin typeface="Calibri" panose="020F0502020204030204" pitchFamily="34" charset="0"/>
                <a:ea typeface="Calibri" panose="020F0502020204030204" pitchFamily="34" charset="0"/>
                <a:cs typeface="Arial" panose="020B0604020202020204" pitchFamily="34" charset="0"/>
              </a:rPr>
              <a:t>דיהיו</a:t>
            </a:r>
            <a:r>
              <a:rPr lang="he-IL" sz="1800" dirty="0">
                <a:effectLst/>
                <a:latin typeface="Calibri" panose="020F0502020204030204" pitchFamily="34" charset="0"/>
                <a:ea typeface="Calibri" panose="020F0502020204030204" pitchFamily="34" charset="0"/>
                <a:cs typeface="Arial" panose="020B0604020202020204" pitchFamily="34" charset="0"/>
              </a:rPr>
              <a:t> ישראל יושבים לבטח עם האומות העולם ואין בין לאו </a:t>
            </a:r>
            <a:r>
              <a:rPr lang="he-IL" sz="1800" dirty="0" err="1">
                <a:effectLst/>
                <a:latin typeface="Calibri" panose="020F0502020204030204" pitchFamily="34" charset="0"/>
                <a:ea typeface="Calibri" panose="020F0502020204030204" pitchFamily="34" charset="0"/>
                <a:cs typeface="Arial" panose="020B0604020202020204" pitchFamily="34" charset="0"/>
              </a:rPr>
              <a:t>דוקא</a:t>
            </a:r>
            <a:r>
              <a:rPr lang="he-IL" sz="1800" dirty="0">
                <a:effectLst/>
                <a:latin typeface="Calibri" panose="020F0502020204030204" pitchFamily="34" charset="0"/>
                <a:ea typeface="Calibri" panose="020F0502020204030204" pitchFamily="34" charset="0"/>
                <a:cs typeface="Arial" panose="020B0604020202020204" pitchFamily="34" charset="0"/>
              </a:rPr>
              <a:t> וכמ"ש </a:t>
            </a:r>
            <a:r>
              <a:rPr lang="he-IL" sz="1800" dirty="0" err="1">
                <a:effectLst/>
                <a:latin typeface="Calibri" panose="020F0502020204030204" pitchFamily="34" charset="0"/>
                <a:ea typeface="Calibri" panose="020F0502020204030204" pitchFamily="34" charset="0"/>
                <a:cs typeface="Arial" panose="020B0604020202020204" pitchFamily="34" charset="0"/>
              </a:rPr>
              <a:t>התוס</a:t>
            </a:r>
            <a:r>
              <a:rPr lang="he-IL" sz="1800" dirty="0">
                <a:effectLst/>
                <a:latin typeface="Calibri" panose="020F0502020204030204" pitchFamily="34" charset="0"/>
                <a:ea typeface="Calibri" panose="020F0502020204030204" pitchFamily="34" charset="0"/>
                <a:cs typeface="Arial" panose="020B0604020202020204" pitchFamily="34" charset="0"/>
              </a:rPr>
              <a:t>' ודבר שהוא בטבע העולם יהיה ודאי וכל השאר חוץ מן הטבע אינו אלא משל ולא כפשוטו כמ"ש רבינו כאן, </a:t>
            </a:r>
          </a:p>
          <a:p>
            <a:r>
              <a:rPr lang="he-IL" sz="1800" dirty="0" err="1">
                <a:effectLst/>
                <a:latin typeface="Calibri" panose="020F0502020204030204" pitchFamily="34" charset="0"/>
                <a:ea typeface="Calibri" panose="020F0502020204030204" pitchFamily="34" charset="0"/>
                <a:cs typeface="Arial" panose="020B0604020202020204" pitchFamily="34" charset="0"/>
              </a:rPr>
              <a:t>והשתא</a:t>
            </a:r>
            <a:r>
              <a:rPr lang="he-IL" sz="1800" dirty="0">
                <a:effectLst/>
                <a:latin typeface="Calibri" panose="020F0502020204030204" pitchFamily="34" charset="0"/>
                <a:ea typeface="Calibri" panose="020F0502020204030204" pitchFamily="34" charset="0"/>
                <a:cs typeface="Arial" panose="020B0604020202020204" pitchFamily="34" charset="0"/>
              </a:rPr>
              <a:t> שפיר הביא רבינו מימרת ר'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בר אבא דגם שמואל מודה בה והביא גם </a:t>
            </a:r>
            <a:r>
              <a:rPr lang="he-IL" sz="1800" dirty="0" err="1">
                <a:effectLst/>
                <a:latin typeface="Calibri" panose="020F0502020204030204" pitchFamily="34" charset="0"/>
                <a:ea typeface="Calibri" panose="020F0502020204030204" pitchFamily="34" charset="0"/>
                <a:cs typeface="Arial" panose="020B0604020202020204" pitchFamily="34" charset="0"/>
              </a:rPr>
              <a:t>לדשמואל</a:t>
            </a:r>
            <a:r>
              <a:rPr lang="he-IL" sz="1800" dirty="0">
                <a:effectLst/>
                <a:latin typeface="Calibri" panose="020F0502020204030204" pitchFamily="34" charset="0"/>
                <a:ea typeface="Calibri" panose="020F0502020204030204" pitchFamily="34" charset="0"/>
                <a:cs typeface="Arial" panose="020B0604020202020204" pitchFamily="34" charset="0"/>
              </a:rPr>
              <a:t> שהיא </a:t>
            </a:r>
            <a:r>
              <a:rPr lang="he-IL" sz="1800" dirty="0" err="1">
                <a:effectLst/>
                <a:latin typeface="Calibri" panose="020F0502020204030204" pitchFamily="34" charset="0"/>
                <a:ea typeface="Calibri" panose="020F0502020204030204" pitchFamily="34" charset="0"/>
                <a:cs typeface="Arial" panose="020B0604020202020204" pitchFamily="34" charset="0"/>
              </a:rPr>
              <a:t>כהלכתא</a:t>
            </a:r>
            <a:r>
              <a:rPr lang="he-IL" sz="1800" dirty="0">
                <a:effectLst/>
                <a:latin typeface="Calibri" panose="020F0502020204030204" pitchFamily="34" charset="0"/>
                <a:ea typeface="Calibri" panose="020F0502020204030204" pitchFamily="34" charset="0"/>
                <a:cs typeface="Arial" panose="020B0604020202020204" pitchFamily="34" charset="0"/>
              </a:rPr>
              <a:t> ולבאר מה הוא שיהיה לימות המשיח ולק"מ </a:t>
            </a:r>
            <a:r>
              <a:rPr lang="he-IL" sz="1800" dirty="0" err="1">
                <a:effectLst/>
                <a:latin typeface="Calibri" panose="020F0502020204030204" pitchFamily="34" charset="0"/>
                <a:ea typeface="Calibri" panose="020F0502020204030204" pitchFamily="34" charset="0"/>
                <a:cs typeface="Arial" panose="020B0604020202020204" pitchFamily="34" charset="0"/>
              </a:rPr>
              <a:t>וסהדי</a:t>
            </a:r>
            <a:r>
              <a:rPr lang="he-IL" sz="1800" dirty="0">
                <a:effectLst/>
                <a:latin typeface="Calibri" panose="020F0502020204030204" pitchFamily="34" charset="0"/>
                <a:ea typeface="Calibri" panose="020F0502020204030204" pitchFamily="34" charset="0"/>
                <a:cs typeface="Arial" panose="020B0604020202020204" pitchFamily="34" charset="0"/>
              </a:rPr>
              <a:t> במרומים </a:t>
            </a:r>
            <a:r>
              <a:rPr lang="he-IL" sz="1800" dirty="0" err="1">
                <a:effectLst/>
                <a:latin typeface="Calibri" panose="020F0502020204030204" pitchFamily="34" charset="0"/>
                <a:ea typeface="Calibri" panose="020F0502020204030204" pitchFamily="34" charset="0"/>
                <a:cs typeface="Arial" panose="020B0604020202020204" pitchFamily="34" charset="0"/>
              </a:rPr>
              <a:t>דמסברא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קיימתיהו</a:t>
            </a:r>
            <a:r>
              <a:rPr lang="he-IL" sz="1800" dirty="0">
                <a:effectLst/>
                <a:latin typeface="Calibri" panose="020F0502020204030204" pitchFamily="34" charset="0"/>
                <a:ea typeface="Calibri" panose="020F0502020204030204" pitchFamily="34" charset="0"/>
                <a:cs typeface="Arial" panose="020B0604020202020204" pitchFamily="34" charset="0"/>
              </a:rPr>
              <a:t> ושוב מצאתי כן בס' מעשה רוקח ויעלוז לבי.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951413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DBC5EF7-E79D-0713-0940-217D22FA28F6}"/>
              </a:ext>
            </a:extLst>
          </p:cNvPr>
          <p:cNvSpPr>
            <a:spLocks noGrp="1"/>
          </p:cNvSpPr>
          <p:nvPr>
            <p:ph type="sldNum" sz="quarter" idx="12"/>
          </p:nvPr>
        </p:nvSpPr>
        <p:spPr/>
        <p:txBody>
          <a:bodyPr/>
          <a:lstStyle/>
          <a:p>
            <a:fld id="{D57F1E4F-1CFF-5643-939E-217C01CDF565}" type="slidenum">
              <a:rPr lang="en-US" smtClean="0"/>
              <a:pPr/>
              <a:t>36</a:t>
            </a:fld>
            <a:endParaRPr lang="en-US" dirty="0"/>
          </a:p>
        </p:txBody>
      </p:sp>
      <p:pic>
        <p:nvPicPr>
          <p:cNvPr id="15362" name="Picture 2" descr="ימות המשיח – חב&quot;דפדיה">
            <a:extLst>
              <a:ext uri="{FF2B5EF4-FFF2-40B4-BE49-F238E27FC236}">
                <a16:creationId xmlns:a16="http://schemas.microsoft.com/office/drawing/2014/main" id="{44531D4E-8F7A-AEBE-CBCA-7BED5D4B98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9231" y="521711"/>
            <a:ext cx="8980821" cy="5712835"/>
          </a:xfrm>
          <a:prstGeom prst="rect">
            <a:avLst/>
          </a:prstGeom>
          <a:noFill/>
          <a:extLst>
            <a:ext uri="{909E8E84-426E-40DD-AFC4-6F175D3DCCD1}">
              <a14:hiddenFill xmlns:a14="http://schemas.microsoft.com/office/drawing/2010/main">
                <a:solidFill>
                  <a:srgbClr val="FFFFFF"/>
                </a:solidFill>
              </a14:hiddenFill>
            </a:ext>
          </a:extLst>
        </p:spPr>
      </p:pic>
      <p:pic>
        <p:nvPicPr>
          <p:cNvPr id="3" name="ובא לציון גואל I גלעד פוטולסקי ותזמורת שלהבת - Uva Letziyon - Gilad Potolsky &amp; Shalhevet Orchestra">
            <a:hlinkClick r:id="" action="ppaction://media"/>
            <a:extLst>
              <a:ext uri="{FF2B5EF4-FFF2-40B4-BE49-F238E27FC236}">
                <a16:creationId xmlns:a16="http://schemas.microsoft.com/office/drawing/2014/main" id="{0A927FF6-5D39-103B-62D7-C4DF67D756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1525" y="5687580"/>
            <a:ext cx="487363" cy="487363"/>
          </a:xfrm>
          <a:prstGeom prst="rect">
            <a:avLst/>
          </a:prstGeom>
        </p:spPr>
      </p:pic>
    </p:spTree>
    <p:extLst>
      <p:ext uri="{BB962C8B-B14F-4D97-AF65-F5344CB8AC3E}">
        <p14:creationId xmlns:p14="http://schemas.microsoft.com/office/powerpoint/2010/main" val="385476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0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780979-6B1E-AF6B-B8F6-5D88411127E3}"/>
              </a:ext>
            </a:extLst>
          </p:cNvPr>
          <p:cNvSpPr>
            <a:spLocks noGrp="1"/>
          </p:cNvSpPr>
          <p:nvPr>
            <p:ph type="title"/>
          </p:nvPr>
        </p:nvSpPr>
        <p:spPr>
          <a:xfrm>
            <a:off x="1066800" y="642594"/>
            <a:ext cx="9939357" cy="1362974"/>
          </a:xfrm>
        </p:spPr>
        <p:txBody>
          <a:bodyPr/>
          <a:lstStyle/>
          <a:p>
            <a:pPr algn="r"/>
            <a:r>
              <a:rPr lang="he-IL" dirty="0"/>
              <a:t>       </a:t>
            </a:r>
            <a:r>
              <a:rPr lang="he-IL" dirty="0" err="1"/>
              <a:t>הגר"א</a:t>
            </a:r>
            <a:r>
              <a:rPr lang="he-IL" dirty="0"/>
              <a:t> </a:t>
            </a:r>
            <a:r>
              <a:rPr lang="he-IL" dirty="0" err="1"/>
              <a:t>והשל"ה</a:t>
            </a:r>
            <a:endParaRPr lang="he-IL" dirty="0"/>
          </a:p>
        </p:txBody>
      </p:sp>
      <p:sp>
        <p:nvSpPr>
          <p:cNvPr id="3" name="מציין מיקום תוכן 2">
            <a:extLst>
              <a:ext uri="{FF2B5EF4-FFF2-40B4-BE49-F238E27FC236}">
                <a16:creationId xmlns:a16="http://schemas.microsoft.com/office/drawing/2014/main" id="{EDDDBE85-AAE7-B4C3-9466-3708D12C7981}"/>
              </a:ext>
            </a:extLst>
          </p:cNvPr>
          <p:cNvSpPr>
            <a:spLocks noGrp="1"/>
          </p:cNvSpPr>
          <p:nvPr>
            <p:ph idx="1"/>
          </p:nvPr>
        </p:nvSpPr>
        <p:spPr>
          <a:xfrm>
            <a:off x="4248727" y="2103121"/>
            <a:ext cx="6767707" cy="2113758"/>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וביאר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(אמרי נועם ברכות </a:t>
            </a:r>
            <a:r>
              <a:rPr lang="he-IL" sz="1800" dirty="0" err="1">
                <a:effectLst/>
                <a:latin typeface="Calibri" panose="020F0502020204030204" pitchFamily="34" charset="0"/>
                <a:ea typeface="Calibri" panose="020F0502020204030204" pitchFamily="34" charset="0"/>
                <a:cs typeface="Arial" panose="020B0604020202020204" pitchFamily="34" charset="0"/>
              </a:rPr>
              <a:t>יג,א</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כי ב' ימות המשיח הן, היינו ימות משיח בן יוסף.. ואז אין בין עולם הזה לימות המשיח אלא שעבוד גלויות...</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וכשיבא משיח בן דוד יתקיים מה שכתוב ובלע </a:t>
            </a:r>
            <a:r>
              <a:rPr lang="he-IL" sz="1800" dirty="0" err="1">
                <a:effectLst/>
                <a:latin typeface="Calibri" panose="020F0502020204030204" pitchFamily="34" charset="0"/>
                <a:ea typeface="Calibri" panose="020F0502020204030204" pitchFamily="34" charset="0"/>
                <a:cs typeface="Arial" panose="020B0604020202020204" pitchFamily="34" charset="0"/>
              </a:rPr>
              <a:t>המות</a:t>
            </a:r>
            <a:r>
              <a:rPr lang="he-IL" sz="1800" dirty="0">
                <a:effectLst/>
                <a:latin typeface="Calibri" panose="020F0502020204030204" pitchFamily="34" charset="0"/>
                <a:ea typeface="Calibri" panose="020F0502020204030204" pitchFamily="34" charset="0"/>
                <a:cs typeface="Arial" panose="020B0604020202020204" pitchFamily="34" charset="0"/>
              </a:rPr>
              <a:t> לנצח, וכל </a:t>
            </a:r>
            <a:r>
              <a:rPr lang="he-IL" sz="1800" dirty="0" err="1">
                <a:effectLst/>
                <a:latin typeface="Calibri" panose="020F0502020204030204" pitchFamily="34" charset="0"/>
                <a:ea typeface="Calibri" panose="020F0502020204030204" pitchFamily="34" charset="0"/>
                <a:cs typeface="Arial" panose="020B0604020202020204" pitchFamily="34" charset="0"/>
              </a:rPr>
              <a:t>יעודי</a:t>
            </a:r>
            <a:r>
              <a:rPr lang="he-IL" sz="1800" dirty="0">
                <a:effectLst/>
                <a:latin typeface="Calibri" panose="020F0502020204030204" pitchFamily="34" charset="0"/>
                <a:ea typeface="Calibri" panose="020F0502020204030204" pitchFamily="34" charset="0"/>
                <a:cs typeface="Arial" panose="020B0604020202020204" pitchFamily="34" charset="0"/>
              </a:rPr>
              <a:t> הנביאים, </a:t>
            </a:r>
            <a:r>
              <a:rPr lang="he-IL" sz="1800" b="1" dirty="0">
                <a:effectLst/>
                <a:latin typeface="Calibri" panose="020F0502020204030204" pitchFamily="34" charset="0"/>
                <a:ea typeface="Calibri" panose="020F0502020204030204" pitchFamily="34" charset="0"/>
                <a:cs typeface="Arial" panose="020B0604020202020204" pitchFamily="34" charset="0"/>
              </a:rPr>
              <a:t>וזה נקרא לעתיד לבא</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894A6B1-37ED-E9DB-E9F5-AEC5DA28929B}"/>
              </a:ext>
            </a:extLst>
          </p:cNvPr>
          <p:cNvSpPr>
            <a:spLocks noGrp="1"/>
          </p:cNvSpPr>
          <p:nvPr>
            <p:ph type="sldNum" sz="quarter" idx="12"/>
          </p:nvPr>
        </p:nvSpPr>
        <p:spPr>
          <a:xfrm>
            <a:off x="10469880" y="6307672"/>
            <a:ext cx="1445725" cy="272595"/>
          </a:xfrm>
        </p:spPr>
        <p:txBody>
          <a:bodyPr/>
          <a:lstStyle/>
          <a:p>
            <a:fld id="{4FAB73BC-B049-4115-A692-8D63A059BFB8}" type="slidenum">
              <a:rPr lang="en-US" smtClean="0"/>
              <a:pPr/>
              <a:t>37</a:t>
            </a:fld>
            <a:endParaRPr lang="en-US" dirty="0"/>
          </a:p>
        </p:txBody>
      </p:sp>
      <p:sp>
        <p:nvSpPr>
          <p:cNvPr id="5" name="תיבת טקסט 4">
            <a:extLst>
              <a:ext uri="{FF2B5EF4-FFF2-40B4-BE49-F238E27FC236}">
                <a16:creationId xmlns:a16="http://schemas.microsoft.com/office/drawing/2014/main" id="{0217D340-2C12-1366-BF4D-9767BB905751}"/>
              </a:ext>
            </a:extLst>
          </p:cNvPr>
          <p:cNvSpPr txBox="1"/>
          <p:nvPr/>
        </p:nvSpPr>
        <p:spPr>
          <a:xfrm>
            <a:off x="618836" y="4636655"/>
            <a:ext cx="10514361" cy="1356851"/>
          </a:xfrm>
          <a:prstGeom prst="rect">
            <a:avLst/>
          </a:prstGeom>
          <a:noFill/>
        </p:spPr>
        <p:txBody>
          <a:bodyPr wrap="square" rtlCol="1">
            <a:sp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של"ה. אמנם אומר אני ביראה ברתת וזיע, כי אפשר כוונת שמואל היא עד כלות האלף הששי הזה, אבל אחר כך מודה שמואל לכל מה שאמרנו.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ושמואל ורבי </a:t>
            </a:r>
            <a:r>
              <a:rPr lang="he-IL" sz="1800" dirty="0" err="1">
                <a:effectLst/>
                <a:latin typeface="Calibri" panose="020F0502020204030204" pitchFamily="34" charset="0"/>
                <a:ea typeface="Calibri" panose="020F0502020204030204" pitchFamily="34" charset="0"/>
                <a:cs typeface="Arial" panose="020B0604020202020204" pitchFamily="34" charset="0"/>
              </a:rPr>
              <a:t>חייא</a:t>
            </a:r>
            <a:r>
              <a:rPr lang="he-IL" sz="1800" dirty="0">
                <a:effectLst/>
                <a:latin typeface="Calibri" panose="020F0502020204030204" pitchFamily="34" charset="0"/>
                <a:ea typeface="Calibri" panose="020F0502020204030204" pitchFamily="34" charset="0"/>
                <a:cs typeface="Arial" panose="020B0604020202020204" pitchFamily="34" charset="0"/>
              </a:rPr>
              <a:t> בר אבא, מר אמר </a:t>
            </a:r>
            <a:r>
              <a:rPr lang="he-IL" sz="1800" dirty="0" err="1">
                <a:effectLst/>
                <a:latin typeface="Calibri" panose="020F0502020204030204" pitchFamily="34" charset="0"/>
                <a:ea typeface="Calibri" panose="020F0502020204030204" pitchFamily="34" charset="0"/>
                <a:cs typeface="Arial" panose="020B0604020202020204" pitchFamily="34" charset="0"/>
              </a:rPr>
              <a:t>חדא</a:t>
            </a:r>
            <a:r>
              <a:rPr lang="he-IL" sz="1800" dirty="0">
                <a:effectLst/>
                <a:latin typeface="Calibri" panose="020F0502020204030204" pitchFamily="34" charset="0"/>
                <a:ea typeface="Calibri" panose="020F0502020204030204" pitchFamily="34" charset="0"/>
                <a:cs typeface="Arial" panose="020B0604020202020204" pitchFamily="34" charset="0"/>
              </a:rPr>
              <a:t> ומר אמר </a:t>
            </a:r>
            <a:r>
              <a:rPr lang="he-IL" sz="1800" dirty="0" err="1">
                <a:effectLst/>
                <a:latin typeface="Calibri" panose="020F0502020204030204" pitchFamily="34" charset="0"/>
                <a:ea typeface="Calibri" panose="020F0502020204030204" pitchFamily="34" charset="0"/>
                <a:cs typeface="Arial" panose="020B0604020202020204" pitchFamily="34" charset="0"/>
              </a:rPr>
              <a:t>חדא</a:t>
            </a:r>
            <a:r>
              <a:rPr lang="he-IL" sz="1800" dirty="0">
                <a:effectLst/>
                <a:latin typeface="Calibri" panose="020F0502020204030204" pitchFamily="34" charset="0"/>
                <a:ea typeface="Calibri" panose="020F0502020204030204" pitchFamily="34" charset="0"/>
                <a:cs typeface="Arial" panose="020B0604020202020204" pitchFamily="34" charset="0"/>
              </a:rPr>
              <a:t> ולא פליגי. ואף שאמר </a:t>
            </a:r>
            <a:r>
              <a:rPr lang="he-IL" sz="1800" dirty="0" err="1">
                <a:effectLst/>
                <a:latin typeface="Calibri" panose="020F0502020204030204" pitchFamily="34" charset="0"/>
                <a:ea typeface="Calibri" panose="020F0502020204030204" pitchFamily="34" charset="0"/>
                <a:cs typeface="Arial" panose="020B0604020202020204" pitchFamily="34" charset="0"/>
              </a:rPr>
              <a:t>ופליגא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דשמואל</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פליגא</a:t>
            </a:r>
            <a:r>
              <a:rPr lang="he-IL" sz="1800" dirty="0">
                <a:effectLst/>
                <a:latin typeface="Calibri" panose="020F0502020204030204" pitchFamily="34" charset="0"/>
                <a:ea typeface="Calibri" panose="020F0502020204030204" pitchFamily="34" charset="0"/>
                <a:cs typeface="Arial" panose="020B0604020202020204" pitchFamily="34" charset="0"/>
              </a:rPr>
              <a:t>' רצונו לומר, יש חילוק, כי כל אחד מדבר ענין אחר.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תמונה 5">
            <a:extLst>
              <a:ext uri="{FF2B5EF4-FFF2-40B4-BE49-F238E27FC236}">
                <a16:creationId xmlns:a16="http://schemas.microsoft.com/office/drawing/2014/main" id="{369BA1F7-0DDF-56CC-AAB0-A1C5BF0433BE}"/>
              </a:ext>
            </a:extLst>
          </p:cNvPr>
          <p:cNvPicPr>
            <a:picLocks noChangeAspect="1"/>
          </p:cNvPicPr>
          <p:nvPr/>
        </p:nvPicPr>
        <p:blipFill>
          <a:blip r:embed="rId2"/>
          <a:stretch>
            <a:fillRect/>
          </a:stretch>
        </p:blipFill>
        <p:spPr>
          <a:xfrm>
            <a:off x="313511" y="433282"/>
            <a:ext cx="3584759" cy="2017951"/>
          </a:xfrm>
          <a:prstGeom prst="rect">
            <a:avLst/>
          </a:prstGeom>
        </p:spPr>
      </p:pic>
    </p:spTree>
    <p:extLst>
      <p:ext uri="{BB962C8B-B14F-4D97-AF65-F5344CB8AC3E}">
        <p14:creationId xmlns:p14="http://schemas.microsoft.com/office/powerpoint/2010/main" val="3628885132"/>
      </p:ext>
    </p:extLst>
  </p:cSld>
  <p:clrMapOvr>
    <a:masterClrMapping/>
  </p:clrMapOvr>
</p:sld>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_rels/them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יונים - חדר ישיבות">
  <a:themeElements>
    <a:clrScheme name="יונים - חדר ישיבות">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יונים - חדר ישיבות">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יונים - חדר ישיבות">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6.xml><?xml version="1.0" encoding="utf-8"?>
<a:theme xmlns:a="http://schemas.openxmlformats.org/drawingml/2006/main" name="סבון">
  <a:themeElements>
    <a:clrScheme name="סבון">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סבון">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סבון">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7.xml><?xml version="1.0" encoding="utf-8"?>
<a:theme xmlns:a="http://schemas.openxmlformats.org/drawingml/2006/main" name="אורגני">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8.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25485</TotalTime>
  <Words>4359</Words>
  <Application>Microsoft Office PowerPoint</Application>
  <PresentationFormat>מסך רחב</PresentationFormat>
  <Paragraphs>212</Paragraphs>
  <Slides>37</Slides>
  <Notes>5</Notes>
  <HiddenSlides>0</HiddenSlides>
  <MMClips>1</MMClips>
  <ScaleCrop>false</ScaleCrop>
  <HeadingPairs>
    <vt:vector size="6" baseType="variant">
      <vt:variant>
        <vt:lpstr>גופנים בשימוש</vt:lpstr>
      </vt:variant>
      <vt:variant>
        <vt:i4>15</vt:i4>
      </vt:variant>
      <vt:variant>
        <vt:lpstr>ערכת נושא</vt:lpstr>
      </vt:variant>
      <vt:variant>
        <vt:i4>7</vt:i4>
      </vt:variant>
      <vt:variant>
        <vt:lpstr>כותרות שקופיות</vt:lpstr>
      </vt:variant>
      <vt:variant>
        <vt:i4>37</vt:i4>
      </vt:variant>
    </vt:vector>
  </HeadingPairs>
  <TitlesOfParts>
    <vt:vector size="59" baseType="lpstr">
      <vt:lpstr>Arial</vt:lpstr>
      <vt:lpstr>Arial Unicode MS</vt:lpstr>
      <vt:lpstr>Arimo</vt:lpstr>
      <vt:lpstr>Calibri</vt:lpstr>
      <vt:lpstr>Century Gothic</vt:lpstr>
      <vt:lpstr>DBS-David</vt:lpstr>
      <vt:lpstr>Garamond</vt:lpstr>
      <vt:lpstr>Guttman Stam</vt:lpstr>
      <vt:lpstr>Heebo</vt:lpstr>
      <vt:lpstr>opensanshebrew-regular-webfont</vt:lpstr>
      <vt:lpstr>Tahoma</vt:lpstr>
      <vt:lpstr>Times New Roman</vt:lpstr>
      <vt:lpstr>Trebuchet MS</vt:lpstr>
      <vt:lpstr>Wingdings</vt:lpstr>
      <vt:lpstr>Wingdings 3</vt:lpstr>
      <vt:lpstr>2_פיאה</vt:lpstr>
      <vt:lpstr>פיאה</vt:lpstr>
      <vt:lpstr>3_פיאה</vt:lpstr>
      <vt:lpstr>1_פיאה</vt:lpstr>
      <vt:lpstr>יונים - חדר ישיבות</vt:lpstr>
      <vt:lpstr>סבון</vt:lpstr>
      <vt:lpstr>אורגני</vt:lpstr>
      <vt:lpstr>ימות המשיח</vt:lpstr>
      <vt:lpstr>לימוד גאולה – יוצר גאולה</vt:lpstr>
      <vt:lpstr>לימוד גאולה – יוצר גאולה</vt:lpstr>
      <vt:lpstr>לימוד גאולה – יוצר גאולה</vt:lpstr>
      <vt:lpstr>מלך המשיח</vt:lpstr>
      <vt:lpstr>מלך המשיח</vt:lpstr>
      <vt:lpstr>העיקר הי"ב</vt:lpstr>
      <vt:lpstr>העיקר הי"ב</vt:lpstr>
      <vt:lpstr>ימות המשיח</vt:lpstr>
      <vt:lpstr>נשיאת נשק בשבת</vt:lpstr>
      <vt:lpstr>נשיאת נשק בשבת</vt:lpstr>
      <vt:lpstr>האם נשק הוא מוקצה</vt:lpstr>
      <vt:lpstr>סכין של מילה</vt:lpstr>
      <vt:lpstr>סכין של מילה</vt:lpstr>
      <vt:lpstr>סכין של מילה</vt:lpstr>
      <vt:lpstr>מצגת של PowerPoint‏</vt:lpstr>
      <vt:lpstr>מצגת של PowerPoint‏</vt:lpstr>
      <vt:lpstr>רמב"ם הלכות מלכים פרק יב הלכה א    רמב"ם אל יעלה על הלב שבימות המשיח יבטל דבר ממנהגו של עולם, או יהיה שם חידוש במעשה בראשית, אלא עולם כמנהגו נוהג,  וזה שנאמר בישעיה וגר זאב עם כבש ונמר עם גדי ירבץ משל וחידה,  ענין הדבר שיהיו ישראל יושבין לבטח עם רשעי עכו"ם המשולים כזאב ונמר, שנאמר זאב ערבות ישדדם ונמר שוקד על עריהם,  ויחזרו כולם לדת האמת, ולא יגזלו ולא ישחיתו, אלא יאכלו דבר המותר בנחת עם ישראל, שנאמר ואריה כבקר יאכל תבן,  וכן כל כיוצא באלו הדברים בענין המשיח הם משלים, ובימות המלך המשיח יודע לכל לאי זה דבר היה משל, ומה ענין רמזו בהן.  אמרו חכמים אין בין העולם הזה לימות המשיח אלא שיעבוד מלכיות בלבד. </vt:lpstr>
      <vt:lpstr>מצגת של PowerPoint‏</vt:lpstr>
      <vt:lpstr>זאב עם כבש – משל או מציאות</vt:lpstr>
      <vt:lpstr>זאב עם כבש – משל או מציאות</vt:lpstr>
      <vt:lpstr>מצגת של PowerPoint‏</vt:lpstr>
      <vt:lpstr>ימות המשיח – במשנת הרמב"ם - פירוש המשנה לרמב"ם מסכת סנהדרין פרק י משנה א </vt:lpstr>
      <vt:lpstr>הסתירה ברמב"ם</vt:lpstr>
      <vt:lpstr>ימות המשיח – עולם הבא</vt:lpstr>
      <vt:lpstr>קושית הכסף משנה</vt:lpstr>
      <vt:lpstr>       הגר"א</vt:lpstr>
      <vt:lpstr>       הגר"א</vt:lpstr>
      <vt:lpstr>       השל"ה</vt:lpstr>
      <vt:lpstr>מצגת של PowerPoint‏</vt:lpstr>
      <vt:lpstr>מצגת של PowerPoint‏</vt:lpstr>
      <vt:lpstr>מצגת של PowerPoint‏</vt:lpstr>
      <vt:lpstr>מצגת של PowerPoint‏</vt:lpstr>
      <vt:lpstr>מצגת של PowerPoint‏</vt:lpstr>
      <vt:lpstr>החיים בצל המשיח</vt:lpstr>
      <vt:lpstr>מצגת של PowerPoint‏</vt:lpstr>
      <vt:lpstr>       הגר"א והשל"ה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23</cp:revision>
  <cp:lastPrinted>2024-02-26T05:45:50Z</cp:lastPrinted>
  <dcterms:created xsi:type="dcterms:W3CDTF">2024-02-23T09:02:47Z</dcterms:created>
  <dcterms:modified xsi:type="dcterms:W3CDTF">2024-09-01T23:40:37Z</dcterms:modified>
</cp:coreProperties>
</file>