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406" r:id="rId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סגנון ביניים 2 - הדגשה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סגנון ערכת נושא 1 - הדגשה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סגנון בהיר 3 - הדגשה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F90B33-A5A0-4D54-8DAD-10149A0E5DE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FE1E1AA-06F7-4D77-92B1-672813D02FA3}">
      <dgm:prSet phldrT="[טקסט]"/>
      <dgm:spPr/>
      <dgm:t>
        <a:bodyPr/>
        <a:lstStyle/>
        <a:p>
          <a:pPr rtl="1"/>
          <a:r>
            <a:rPr lang="he-IL" dirty="0"/>
            <a:t>האדם הוא בחינת חמה ואשתו היא בחינת לבנה , ומה שאדם מאיר באשתו זה מה שיש לה , ולכן </a:t>
          </a:r>
          <a:r>
            <a:rPr lang="he-IL" dirty="0" err="1"/>
            <a:t>אשה</a:t>
          </a:r>
          <a:r>
            <a:rPr lang="he-IL" dirty="0"/>
            <a:t> חיבת מחמאות ואישורים מבעלה כל הזמן שהיא שווה אחרית היא ממש מתה כלשון </a:t>
          </a:r>
          <a:r>
            <a:rPr lang="he-IL" dirty="0" err="1"/>
            <a:t>הקה</a:t>
          </a:r>
          <a:r>
            <a:rPr lang="he-IL" dirty="0"/>
            <a:t>''י "כידוע עיקר תקוות </a:t>
          </a:r>
          <a:r>
            <a:rPr lang="he-IL" dirty="0" err="1"/>
            <a:t>האשה</a:t>
          </a:r>
          <a:r>
            <a:rPr lang="he-IL" dirty="0"/>
            <a:t> בעולמה היא שיהא לה בעל האוהב אותה וכשהיא רואה שזה אינו כמעט שקרוב לפקוח נפש מרוב צער ויגון  על היותה גלמודה כאלמנה חיות" ,</a:t>
          </a:r>
        </a:p>
      </dgm:t>
    </dgm:pt>
    <dgm:pt modelId="{C4EB10C8-1770-4CF4-8D38-2F2BFFCA2163}" type="par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CE482230-CB28-49B2-AF8E-9CA0E04CECA3}" type="sib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28A3E453-3F88-4B5F-B3B1-326ABE0D2BBF}">
      <dgm:prSet phldrT="[טקסט]"/>
      <dgm:spPr/>
      <dgm:t>
        <a:bodyPr/>
        <a:lstStyle/>
        <a:p>
          <a:pPr rtl="1"/>
          <a:r>
            <a:rPr lang="he-IL" dirty="0"/>
            <a:t>ועוד יש להוסיף בזה: "מעולם לא ראתה חמה פגימתה של לבנה" , שאסור לבעל לראות פגמים באשתו הוא צריך לראות רק מה שטוב בה  , ולעולם לא להעיר לה , כמו שלמדנו מאברהם שהעיר לאשתו , ושרה שקרה , לכן הבעל לעולם לא יראה פגימתה של לבנה .</a:t>
          </a:r>
        </a:p>
      </dgm:t>
    </dgm:pt>
    <dgm:pt modelId="{F377F349-E049-493C-BA03-09507540580F}" type="par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9404CEDC-D5DD-4178-917B-1BB42BB0087C}" type="sib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A6A7C18C-02B9-41D9-84DB-1313CF430C16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E9C1A183-A2C0-4B13-BFEE-55FD0CF9B9B3}" type="par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5D83DDFC-0350-4961-8FF1-4CE1501593A2}" type="sib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68F53C08-B600-46D3-8283-9B3816A7DA67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EED16D9C-0A9A-4D6D-A892-FFB3340216F7}" type="par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E91765DF-BCB3-4994-9134-BF3A4E053F2C}" type="sib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6819571F-FAFE-464F-AA0C-4B95565A6697}" type="pres">
      <dgm:prSet presAssocID="{26F90B33-A5A0-4D54-8DAD-10149A0E5DE9}" presName="diagram" presStyleCnt="0">
        <dgm:presLayoutVars>
          <dgm:dir/>
          <dgm:resizeHandles val="exact"/>
        </dgm:presLayoutVars>
      </dgm:prSet>
      <dgm:spPr/>
    </dgm:pt>
    <dgm:pt modelId="{7BDD0345-3F6A-42DD-AD0A-FBFA2BE6B4F4}" type="pres">
      <dgm:prSet presAssocID="{6FE1E1AA-06F7-4D77-92B1-672813D02FA3}" presName="node" presStyleLbl="node1" presStyleIdx="0" presStyleCnt="4" custScaleX="150781" custScaleY="119772">
        <dgm:presLayoutVars>
          <dgm:bulletEnabled val="1"/>
        </dgm:presLayoutVars>
      </dgm:prSet>
      <dgm:spPr/>
    </dgm:pt>
    <dgm:pt modelId="{1BB58B1F-8A5A-47D7-9B98-9B898040F939}" type="pres">
      <dgm:prSet presAssocID="{CE482230-CB28-49B2-AF8E-9CA0E04CECA3}" presName="sibTrans" presStyleCnt="0"/>
      <dgm:spPr/>
    </dgm:pt>
    <dgm:pt modelId="{7CD77BC4-D7BE-4475-B464-90F9F2005203}" type="pres">
      <dgm:prSet presAssocID="{28A3E453-3F88-4B5F-B3B1-326ABE0D2BBF}" presName="node" presStyleLbl="node1" presStyleIdx="1" presStyleCnt="4" custScaleX="150781" custScaleY="121369">
        <dgm:presLayoutVars>
          <dgm:bulletEnabled val="1"/>
        </dgm:presLayoutVars>
      </dgm:prSet>
      <dgm:spPr/>
    </dgm:pt>
    <dgm:pt modelId="{7EAA978A-3B81-4123-94F9-5CE621DE2080}" type="pres">
      <dgm:prSet presAssocID="{9404CEDC-D5DD-4178-917B-1BB42BB0087C}" presName="sibTrans" presStyleCnt="0"/>
      <dgm:spPr/>
    </dgm:pt>
    <dgm:pt modelId="{1048BA7F-2ABC-40B2-9CB1-BF1C300165B8}" type="pres">
      <dgm:prSet presAssocID="{A6A7C18C-02B9-41D9-84DB-1313CF430C16}" presName="node" presStyleLbl="node1" presStyleIdx="2" presStyleCnt="4" custScaleX="150781" custScaleY="119772">
        <dgm:presLayoutVars>
          <dgm:bulletEnabled val="1"/>
        </dgm:presLayoutVars>
      </dgm:prSet>
      <dgm:spPr/>
    </dgm:pt>
    <dgm:pt modelId="{1E1554D2-BB40-4EE0-A99A-C49328C3B50E}" type="pres">
      <dgm:prSet presAssocID="{5D83DDFC-0350-4961-8FF1-4CE1501593A2}" presName="sibTrans" presStyleCnt="0"/>
      <dgm:spPr/>
    </dgm:pt>
    <dgm:pt modelId="{188BE399-BB79-42C6-9208-A5A9DB0B4E3C}" type="pres">
      <dgm:prSet presAssocID="{68F53C08-B600-46D3-8283-9B3816A7DA67}" presName="node" presStyleLbl="node1" presStyleIdx="3" presStyleCnt="4" custScaleX="150781" custScaleY="119772">
        <dgm:presLayoutVars>
          <dgm:bulletEnabled val="1"/>
        </dgm:presLayoutVars>
      </dgm:prSet>
      <dgm:spPr/>
    </dgm:pt>
  </dgm:ptLst>
  <dgm:cxnLst>
    <dgm:cxn modelId="{BA213528-EC62-497C-A78A-FE69B9D49C8E}" type="presOf" srcId="{6FE1E1AA-06F7-4D77-92B1-672813D02FA3}" destId="{7BDD0345-3F6A-42DD-AD0A-FBFA2BE6B4F4}" srcOrd="0" destOrd="0" presId="urn:microsoft.com/office/officeart/2005/8/layout/default"/>
    <dgm:cxn modelId="{CD81D129-5205-42F9-9135-1BB4EF370587}" srcId="{26F90B33-A5A0-4D54-8DAD-10149A0E5DE9}" destId="{A6A7C18C-02B9-41D9-84DB-1313CF430C16}" srcOrd="2" destOrd="0" parTransId="{E9C1A183-A2C0-4B13-BFEE-55FD0CF9B9B3}" sibTransId="{5D83DDFC-0350-4961-8FF1-4CE1501593A2}"/>
    <dgm:cxn modelId="{E4850A37-A795-4821-B2CD-DDB9BEDC0D06}" type="presOf" srcId="{26F90B33-A5A0-4D54-8DAD-10149A0E5DE9}" destId="{6819571F-FAFE-464F-AA0C-4B95565A6697}" srcOrd="0" destOrd="0" presId="urn:microsoft.com/office/officeart/2005/8/layout/default"/>
    <dgm:cxn modelId="{DF03C79F-B79D-4165-8A8B-DF6839E193E9}" type="presOf" srcId="{68F53C08-B600-46D3-8283-9B3816A7DA67}" destId="{188BE399-BB79-42C6-9208-A5A9DB0B4E3C}" srcOrd="0" destOrd="0" presId="urn:microsoft.com/office/officeart/2005/8/layout/default"/>
    <dgm:cxn modelId="{D92C39A6-052E-47E0-B87D-7DC805083B04}" type="presOf" srcId="{A6A7C18C-02B9-41D9-84DB-1313CF430C16}" destId="{1048BA7F-2ABC-40B2-9CB1-BF1C300165B8}" srcOrd="0" destOrd="0" presId="urn:microsoft.com/office/officeart/2005/8/layout/default"/>
    <dgm:cxn modelId="{6909BCBD-AC79-463B-8F8B-0CD0A98C5F7A}" srcId="{26F90B33-A5A0-4D54-8DAD-10149A0E5DE9}" destId="{68F53C08-B600-46D3-8283-9B3816A7DA67}" srcOrd="3" destOrd="0" parTransId="{EED16D9C-0A9A-4D6D-A892-FFB3340216F7}" sibTransId="{E91765DF-BCB3-4994-9134-BF3A4E053F2C}"/>
    <dgm:cxn modelId="{A36ABDBF-8A39-4E2F-994E-D7BF39BA9D74}" type="presOf" srcId="{28A3E453-3F88-4B5F-B3B1-326ABE0D2BBF}" destId="{7CD77BC4-D7BE-4475-B464-90F9F2005203}" srcOrd="0" destOrd="0" presId="urn:microsoft.com/office/officeart/2005/8/layout/default"/>
    <dgm:cxn modelId="{4C1565CF-31AD-4DFE-A723-9DC46BE4611D}" srcId="{26F90B33-A5A0-4D54-8DAD-10149A0E5DE9}" destId="{28A3E453-3F88-4B5F-B3B1-326ABE0D2BBF}" srcOrd="1" destOrd="0" parTransId="{F377F349-E049-493C-BA03-09507540580F}" sibTransId="{9404CEDC-D5DD-4178-917B-1BB42BB0087C}"/>
    <dgm:cxn modelId="{9F72C1FC-F3F7-4414-AEC2-C60CF836CA13}" srcId="{26F90B33-A5A0-4D54-8DAD-10149A0E5DE9}" destId="{6FE1E1AA-06F7-4D77-92B1-672813D02FA3}" srcOrd="0" destOrd="0" parTransId="{C4EB10C8-1770-4CF4-8D38-2F2BFFCA2163}" sibTransId="{CE482230-CB28-49B2-AF8E-9CA0E04CECA3}"/>
    <dgm:cxn modelId="{E796DDE7-1E50-4A12-B303-2CE1A434C200}" type="presParOf" srcId="{6819571F-FAFE-464F-AA0C-4B95565A6697}" destId="{7BDD0345-3F6A-42DD-AD0A-FBFA2BE6B4F4}" srcOrd="0" destOrd="0" presId="urn:microsoft.com/office/officeart/2005/8/layout/default"/>
    <dgm:cxn modelId="{AA0C4669-99F4-48EF-BDD5-65FBC3A0E78B}" type="presParOf" srcId="{6819571F-FAFE-464F-AA0C-4B95565A6697}" destId="{1BB58B1F-8A5A-47D7-9B98-9B898040F939}" srcOrd="1" destOrd="0" presId="urn:microsoft.com/office/officeart/2005/8/layout/default"/>
    <dgm:cxn modelId="{2BA7659C-7279-420E-BF9D-0221CFC00DE9}" type="presParOf" srcId="{6819571F-FAFE-464F-AA0C-4B95565A6697}" destId="{7CD77BC4-D7BE-4475-B464-90F9F2005203}" srcOrd="2" destOrd="0" presId="urn:microsoft.com/office/officeart/2005/8/layout/default"/>
    <dgm:cxn modelId="{B2F6C93E-00A6-4C44-A21B-386C5397AE02}" type="presParOf" srcId="{6819571F-FAFE-464F-AA0C-4B95565A6697}" destId="{7EAA978A-3B81-4123-94F9-5CE621DE2080}" srcOrd="3" destOrd="0" presId="urn:microsoft.com/office/officeart/2005/8/layout/default"/>
    <dgm:cxn modelId="{CF24E964-B51E-4DAE-9FF9-ACAF32A6CA20}" type="presParOf" srcId="{6819571F-FAFE-464F-AA0C-4B95565A6697}" destId="{1048BA7F-2ABC-40B2-9CB1-BF1C300165B8}" srcOrd="4" destOrd="0" presId="urn:microsoft.com/office/officeart/2005/8/layout/default"/>
    <dgm:cxn modelId="{9A4771DC-782C-41AB-9D4D-CB1375F509F5}" type="presParOf" srcId="{6819571F-FAFE-464F-AA0C-4B95565A6697}" destId="{1E1554D2-BB40-4EE0-A99A-C49328C3B50E}" srcOrd="5" destOrd="0" presId="urn:microsoft.com/office/officeart/2005/8/layout/default"/>
    <dgm:cxn modelId="{D1A55F4F-686D-46D8-A870-66CE03E7F4F0}" type="presParOf" srcId="{6819571F-FAFE-464F-AA0C-4B95565A6697}" destId="{188BE399-BB79-42C6-9208-A5A9DB0B4E3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D0345-3F6A-42DD-AD0A-FBFA2BE6B4F4}">
      <dsp:nvSpPr>
        <dsp:cNvPr id="0" name=""/>
        <dsp:cNvSpPr/>
      </dsp:nvSpPr>
      <dsp:spPr>
        <a:xfrm>
          <a:off x="2966" y="91150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300" kern="1200" dirty="0"/>
            <a:t>האדם הוא בחינת חמה ואשתו היא בחינת לבנה , ומה שאדם מאיר באשתו זה מה שיש לה , ולכן </a:t>
          </a:r>
          <a:r>
            <a:rPr lang="he-IL" sz="2300" kern="1200" dirty="0" err="1"/>
            <a:t>אשה</a:t>
          </a:r>
          <a:r>
            <a:rPr lang="he-IL" sz="2300" kern="1200" dirty="0"/>
            <a:t> חיבת מחמאות ואישורים מבעלה כל הזמן שהיא שווה אחרית היא ממש מתה כלשון </a:t>
          </a:r>
          <a:r>
            <a:rPr lang="he-IL" sz="2300" kern="1200" dirty="0" err="1"/>
            <a:t>הקה</a:t>
          </a:r>
          <a:r>
            <a:rPr lang="he-IL" sz="2300" kern="1200" dirty="0"/>
            <a:t>''י "כידוע עיקר תקוות </a:t>
          </a:r>
          <a:r>
            <a:rPr lang="he-IL" sz="2300" kern="1200" dirty="0" err="1"/>
            <a:t>האשה</a:t>
          </a:r>
          <a:r>
            <a:rPr lang="he-IL" sz="2300" kern="1200" dirty="0"/>
            <a:t> בעולמה היא שיהא לה בעל האוהב אותה וכשהיא רואה שזה אינו כמעט שקרוב לפקוח נפש מרוב צער ויגון  על היותה גלמודה כאלמנה חיות" ,</a:t>
          </a:r>
        </a:p>
      </dsp:txBody>
      <dsp:txXfrm>
        <a:off x="2966" y="91150"/>
        <a:ext cx="5665036" cy="2699992"/>
      </dsp:txXfrm>
    </dsp:sp>
    <dsp:sp modelId="{7CD77BC4-D7BE-4475-B464-90F9F2005203}">
      <dsp:nvSpPr>
        <dsp:cNvPr id="0" name=""/>
        <dsp:cNvSpPr/>
      </dsp:nvSpPr>
      <dsp:spPr>
        <a:xfrm>
          <a:off x="6043715" y="73150"/>
          <a:ext cx="5665036" cy="27359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300" kern="1200" dirty="0"/>
            <a:t>ועוד יש להוסיף בזה: "מעולם לא ראתה חמה פגימתה של לבנה" , שאסור לבעל לראות פגמים באשתו הוא צריך לראות רק מה שטוב בה  , ולעולם לא להעיר לה , כמו שלמדנו מאברהם שהעיר לאשתו , ושרה שקרה , לכן הבעל לעולם לא יראה פגימתה של לבנה .</a:t>
          </a:r>
        </a:p>
      </dsp:txBody>
      <dsp:txXfrm>
        <a:off x="6043715" y="73150"/>
        <a:ext cx="5665036" cy="2735993"/>
      </dsp:txXfrm>
    </dsp:sp>
    <dsp:sp modelId="{1048BA7F-2ABC-40B2-9CB1-BF1C300165B8}">
      <dsp:nvSpPr>
        <dsp:cNvPr id="0" name=""/>
        <dsp:cNvSpPr/>
      </dsp:nvSpPr>
      <dsp:spPr>
        <a:xfrm>
          <a:off x="2966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300" kern="1200" dirty="0"/>
        </a:p>
      </dsp:txBody>
      <dsp:txXfrm>
        <a:off x="2966" y="3184856"/>
        <a:ext cx="5665036" cy="2699992"/>
      </dsp:txXfrm>
    </dsp:sp>
    <dsp:sp modelId="{188BE399-BB79-42C6-9208-A5A9DB0B4E3C}">
      <dsp:nvSpPr>
        <dsp:cNvPr id="0" name=""/>
        <dsp:cNvSpPr/>
      </dsp:nvSpPr>
      <dsp:spPr>
        <a:xfrm>
          <a:off x="6043715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300" kern="1200" dirty="0"/>
        </a:p>
      </dsp:txBody>
      <dsp:txXfrm>
        <a:off x="6043715" y="3184856"/>
        <a:ext cx="5665036" cy="2699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37B07BD-B70E-41A4-B21E-891915A475CB}" type="datetimeFigureOut">
              <a:rPr lang="he-IL" smtClean="0"/>
              <a:t>כ"ז/שבט/תשפ"ד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16013E9-2F1A-40D9-81E4-686F794640D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5421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79739E-10A9-4399-BD67-DD2BD423EDF7}" type="slidenum">
              <a:rPr kumimoji="0" lang="he-I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1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F5F0BD6-6A09-0D47-7AF8-550CF32D8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5BA09A2-CE0D-068D-C7F6-C2910963F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C84D08-40D0-E59D-9873-7052C794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2994BE5-45BE-1FFE-F42A-82A25DCC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FACA718-3ABD-9225-261B-C3EE94D54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7414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24E059-4CC2-7E7C-8DBB-9C5E671FA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406007-A859-411E-9404-0145447E9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6EA23A3-AB99-DA5B-E63C-80D1F284C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3261995-E3A2-1DBD-BA24-7328930A7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1F4A849-A5CA-AE1A-B8C0-537DA641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3905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60E188-590B-D30A-6CBC-EC2AA5BFA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185332C-7E3F-8FB6-8404-33C8B9D2E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93BBE0B-5552-1CA9-BD17-7A081BFB1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8FE297A-9402-3919-918B-DB8816B2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954AB1-E038-4BA0-E814-CEFD3A4B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739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BF8930-5B45-B5F0-CAE2-68A1C9F29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91AA23C-2E08-4F4E-E99C-ED0EF2D93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FE70D47-7201-8FC5-4BB5-6561586F8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221FAC3-06EF-170A-F76A-5DD6CF99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609ED29-8A30-ACAC-67A1-83FC2F10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762D545-A955-CF9F-B588-0612F507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577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58D4D8-4131-3CEC-DDEE-51EBB3DE3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38A05DD-79B8-CC3A-8A5D-F52DF8520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55143CE-6D24-6FDA-1DDE-22FD578F7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E611B53-61FD-32BF-4065-925B771F8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EC253708-F105-3BDC-C66C-E30226779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23A829C-6B0A-F879-340F-1D68C90B0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4246AD10-51D8-118A-54EC-96FD612D2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31BF178-78C0-1647-2CDC-1354780D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403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501298-4C4E-F358-A80D-DF3C00C43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3DA00A6-2E4C-BE7E-702E-69E6564BF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7B57B41-91A2-060D-47A1-85C85701A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DB66558A-587A-48B0-0346-79B77FEF6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070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5AF52E8-B9C6-E39A-4479-60B28088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0A855FF-AEA2-89F4-6603-F628E5E14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6EF448E-30A1-BB72-D5B6-ED6CB156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12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B1F474-D6F3-6C9D-0E68-5C2F94455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FE4FDFF-0B6B-B850-F9B1-EFF3A57B2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8F049EB-BF9C-C11B-4542-E07A5874C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8773B7B-9384-FC9B-0735-F55D2F616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D02805B-D289-3A61-5643-2E7D3F458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35509A2-F468-47EA-A5E8-916CCFEA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805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00859E-35B7-8D5F-16BF-2EED335A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23DAB3A-E647-DA85-92EC-4F34F0D61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D98CF55-DF17-49D6-0ED4-7CDD979935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2FCAC14-860C-B156-9254-B49B8E80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2EE2B35-2856-5030-54F1-CEFCBAC71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37AF9C-229D-3690-F90E-73946978B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0092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1C94F2-2363-E655-6DC0-2AECC8D6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7CB57CB-F826-D121-E2FD-1C32646F5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ADBB9CD-A07A-B496-74F5-AEFF90396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D9FA733-51CB-706B-BA3C-1D582828A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C6B9D3F-754E-BAD1-AE91-5103858B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761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BF30349-CD0D-E386-08BA-44C55F244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EBD75C6-956F-420D-6A17-224637673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77F9A19-94C4-089A-83DF-E4C6A1D53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C23E62F-04B0-A30D-20ED-6BC3077E0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F539CD0-B106-C687-E2DF-9D216D940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934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8608264-F950-84AB-B519-80D267FD4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B76D848-C1E0-A5FF-6E87-367D19CA6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A48C483-0AE5-0615-8C15-44CD877848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2625D-66DF-480F-AFDA-6FC3860EA628}" type="datetimeFigureOut">
              <a:rPr lang="he-IL" smtClean="0"/>
              <a:t>כ"ו/שבט/תשפ"ד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3429E57-D3AD-0D9C-037C-83C383470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459678F-E978-3B75-B0F6-D8E91599B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4686E-FF93-482A-9D92-BF1420A826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7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4CF2DA-00D6-C034-0C96-F19E76F1A4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חמה ולבנה 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B3B9F9F-E0FF-A70E-6ED8-B4AB6C58A1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6882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3690E748-A005-F14F-5662-3A443BBFA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958677"/>
              </p:ext>
            </p:extLst>
          </p:nvPr>
        </p:nvGraphicFramePr>
        <p:xfrm>
          <a:off x="223934" y="719666"/>
          <a:ext cx="11457992" cy="6832600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5728996">
                  <a:extLst>
                    <a:ext uri="{9D8B030D-6E8A-4147-A177-3AD203B41FA5}">
                      <a16:colId xmlns:a16="http://schemas.microsoft.com/office/drawing/2014/main" val="3938261509"/>
                    </a:ext>
                  </a:extLst>
                </a:gridCol>
                <a:gridCol w="5728996">
                  <a:extLst>
                    <a:ext uri="{9D8B030D-6E8A-4147-A177-3AD203B41FA5}">
                      <a16:colId xmlns:a16="http://schemas.microsoft.com/office/drawing/2014/main" val="802906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חמה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לבנה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1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ר' אליעזר – בתשרי נברא העולם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ר' יהושע – בניסן נברא העולם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48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בתשרי עלה במחשבה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בניסן נברא בפועל </a:t>
                      </a:r>
                      <a:r>
                        <a:rPr lang="he-IL" sz="500" dirty="0"/>
                        <a:t>(</a:t>
                      </a:r>
                      <a:r>
                        <a:rPr lang="he-IL" sz="500" dirty="0" err="1"/>
                        <a:t>תוס</a:t>
                      </a:r>
                      <a:r>
                        <a:rPr lang="he-IL" sz="500" dirty="0"/>
                        <a:t>' ר"ה </a:t>
                      </a:r>
                      <a:r>
                        <a:rPr lang="he-IL" sz="500" dirty="0" err="1"/>
                        <a:t>כז</a:t>
                      </a:r>
                      <a:r>
                        <a:rPr lang="he-IL" sz="500" dirty="0"/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12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במחשבה לברוא בדין </a:t>
                      </a:r>
                      <a:r>
                        <a:rPr lang="he-IL" sz="800" dirty="0"/>
                        <a:t>(בראשית ברא אלוקים)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בבריאה הקדים רחמים לדין </a:t>
                      </a:r>
                      <a:r>
                        <a:rPr lang="he-IL" sz="700" dirty="0"/>
                        <a:t>(ביום עשות ה' אלוקים ארץ ושמים)</a:t>
                      </a:r>
                      <a:endParaRPr lang="he-IL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9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100" dirty="0"/>
                        <a:t>מדרש משלי (בובר) משלי פרק א פסוק א</a:t>
                      </a:r>
                    </a:p>
                    <a:p>
                      <a:pPr algn="ctr" rtl="1"/>
                      <a:r>
                        <a:rPr lang="he-IL" dirty="0"/>
                        <a:t>והחכמה מאין תמצא. מלמד שהיה שלמה מחפש היכן החכמה מצויה, ר' אליעזר אומר בראש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ר' יהושע אומר בלב, ומפני מה ניתנה חכמה בלב, מפני שכל האיברים תלויים בלב.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2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דוד ושלמה חולקים בזה ג"כ, ולפיכך התחיל דוד ספרו בא' אשרי האיש – כנגד הראש שהוא תחילה.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ושלמה </a:t>
                      </a:r>
                      <a:r>
                        <a:rPr lang="he-IL" dirty="0" err="1"/>
                        <a:t>במ</a:t>
                      </a:r>
                      <a:r>
                        <a:rPr lang="he-IL" dirty="0"/>
                        <a:t>' משלי שלמה – כנגד הלב שהוא באמצע.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53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תשרי ר"ה לשנים (שמיטה, יובלות, מעשרות)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ניסן ר"ה לחודשים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11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תשרי הוא דומה לראש לפי ששם השכל שהוא קדוש לגמרי </a:t>
                      </a:r>
                      <a:r>
                        <a:rPr lang="he-IL" sz="500" dirty="0"/>
                        <a:t>(מהר"ל)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חודש ניסן הוא כנגד הלב ששם החיות, ובחודש זה החזרת חיות העולם. כי כאשר השמש בא אל נקודה זאת יחזרו הנמצאים לחיותם, ועד השעה ההוא בחורף נחשבו מתים.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57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רבי אליעזר אומר: אם ישראל </a:t>
                      </a:r>
                      <a:r>
                        <a:rPr lang="he-IL" dirty="0" err="1"/>
                        <a:t>עושין</a:t>
                      </a:r>
                      <a:r>
                        <a:rPr lang="he-IL" dirty="0"/>
                        <a:t> תשובה - </a:t>
                      </a:r>
                      <a:r>
                        <a:rPr lang="he-IL" dirty="0" err="1"/>
                        <a:t>נגאלין</a:t>
                      </a:r>
                      <a:r>
                        <a:rPr lang="he-IL" dirty="0"/>
                        <a:t>, ואם לאו - אין </a:t>
                      </a:r>
                      <a:r>
                        <a:rPr lang="he-IL" dirty="0" err="1"/>
                        <a:t>נגאלין</a:t>
                      </a:r>
                      <a:r>
                        <a:rPr lang="he-IL" dirty="0"/>
                        <a:t>. </a:t>
                      </a:r>
                      <a:r>
                        <a:rPr lang="he-IL" sz="800" dirty="0"/>
                        <a:t>מסכת סנהדרין דף </a:t>
                      </a:r>
                      <a:r>
                        <a:rPr lang="he-IL" sz="800" dirty="0" err="1"/>
                        <a:t>צז</a:t>
                      </a:r>
                      <a:r>
                        <a:rPr lang="he-IL" sz="800" dirty="0"/>
                        <a:t> עמוד ב </a:t>
                      </a:r>
                    </a:p>
                    <a:p>
                      <a:pPr algn="ctr" rtl="1"/>
                      <a:r>
                        <a:rPr lang="he-IL" dirty="0"/>
                        <a:t>בניסן נגאלו – בתשרי </a:t>
                      </a:r>
                      <a:r>
                        <a:rPr lang="he-IL" dirty="0" err="1"/>
                        <a:t>עתידין</a:t>
                      </a:r>
                      <a:r>
                        <a:rPr lang="he-IL" dirty="0"/>
                        <a:t> להיגאל.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אמר ליה רבי יהושע: אם אין </a:t>
                      </a:r>
                      <a:r>
                        <a:rPr lang="he-IL" dirty="0" err="1"/>
                        <a:t>עושין</a:t>
                      </a:r>
                      <a:r>
                        <a:rPr lang="he-IL" dirty="0"/>
                        <a:t> תשובה - אין </a:t>
                      </a:r>
                      <a:r>
                        <a:rPr lang="he-IL" dirty="0" err="1"/>
                        <a:t>נגאלין</a:t>
                      </a:r>
                      <a:r>
                        <a:rPr lang="he-IL" dirty="0"/>
                        <a:t>? אלא, הקדוש ברוך הוא מעמיד להן מלך שגזרותיו קשות כהמן, וישראל </a:t>
                      </a:r>
                      <a:r>
                        <a:rPr lang="he-IL" dirty="0" err="1"/>
                        <a:t>עושין</a:t>
                      </a:r>
                      <a:r>
                        <a:rPr lang="he-IL" dirty="0"/>
                        <a:t> תשובה ומחזירן למוטב.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8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תשרי ר"ה לשנת חמה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ניסן ר"ה לשנת לבנה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8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אלול – זמן תשובה מיראה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אדר – זמן תשובה מאהבה (שפת אמת)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83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זכר – מוח/שכל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נקבה – לב/בינה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2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האשה</a:t>
                      </a:r>
                      <a:r>
                        <a:rPr lang="he-I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הראשונה – חווה לשון: חווה את האירוע (רגשית) , חוויה 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9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413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4022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8E11F55C-F602-EFCF-7119-40E446E56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539337"/>
              </p:ext>
            </p:extLst>
          </p:nvPr>
        </p:nvGraphicFramePr>
        <p:xfrm>
          <a:off x="2032000" y="719666"/>
          <a:ext cx="8128000" cy="450088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5932445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79363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מח - חמה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לב - לבנה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1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בתחילה היו שניהם שווים בגודלם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לכי ומעטי עצמך – מיעוט הלבנה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58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הנשמה שורה במוח – שהוא גבוה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הרוח (הרגש) שורה בלב – שהוא נמוך באמצע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55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מצב רוח הוא מצב רגשי שנמשך פרק זמן מסוים, המשפיע על הדרך שבה האדם חווה את עולמו הפנימי והחיצוני.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62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וידעת היום – והשבות אל לבבך</a:t>
                      </a:r>
                    </a:p>
                    <a:p>
                      <a:pPr algn="ctr" rtl="1"/>
                      <a:r>
                        <a:rPr lang="he-IL" dirty="0"/>
                        <a:t>מתחיל במוח ועובר ללב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והשבת אל לבבך מה משיבים אל הלב? את </a:t>
                      </a:r>
                      <a:r>
                        <a:rPr lang="he-IL" dirty="0" err="1"/>
                        <a:t>הוידעת</a:t>
                      </a:r>
                      <a:r>
                        <a:rPr lang="he-IL" dirty="0"/>
                        <a:t> היום וא"כ ההשבה אל הלב היא השבה של אור הדעת. מה מכר הראשון לשני' מה שיש בראשון זה מה שהוא נתן לשני.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8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63328"/>
                  </a:ext>
                </a:extLst>
              </a:tr>
            </a:tbl>
          </a:graphicData>
        </a:graphic>
      </p:graphicFrame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5B5A2CD5-E6F5-8CBF-ABD2-121F90BABEE7}"/>
              </a:ext>
            </a:extLst>
          </p:cNvPr>
          <p:cNvSpPr txBox="1"/>
          <p:nvPr/>
        </p:nvSpPr>
        <p:spPr>
          <a:xfrm>
            <a:off x="2034073" y="4329404"/>
            <a:ext cx="8126964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כל שני דברים יש להם שלוש מצבים:</a:t>
            </a:r>
          </a:p>
          <a:p>
            <a:r>
              <a:rPr lang="he-IL" dirty="0"/>
              <a:t>מוח מעל הלב</a:t>
            </a:r>
          </a:p>
          <a:p>
            <a:r>
              <a:rPr lang="he-IL" dirty="0"/>
              <a:t>לב מעל המוח</a:t>
            </a:r>
          </a:p>
          <a:p>
            <a:r>
              <a:rPr lang="he-IL" dirty="0" err="1"/>
              <a:t>התכללות</a:t>
            </a:r>
            <a:r>
              <a:rPr lang="he-IL" dirty="0"/>
              <a:t> זה בזה .</a:t>
            </a:r>
          </a:p>
          <a:p>
            <a:r>
              <a:rPr lang="he-IL" dirty="0"/>
              <a:t>בתחילת הבריאה היו שווים זה לזה. </a:t>
            </a:r>
          </a:p>
          <a:p>
            <a:r>
              <a:rPr lang="he-IL" dirty="0"/>
              <a:t>לאחר מכן – מיעוט הלבנה.</a:t>
            </a:r>
          </a:p>
          <a:p>
            <a:r>
              <a:rPr lang="he-IL" dirty="0"/>
              <a:t>לעתיד לבוא – אשת חייל עטרת בעלה – ואור הלבנה יהיה שבעתיים. </a:t>
            </a:r>
          </a:p>
        </p:txBody>
      </p:sp>
    </p:spTree>
    <p:extLst>
      <p:ext uri="{BB962C8B-B14F-4D97-AF65-F5344CB8AC3E}">
        <p14:creationId xmlns:p14="http://schemas.microsoft.com/office/powerpoint/2010/main" val="3564991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BB00F4-27BC-F8B6-6BA7-AFE3A26B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820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>
                <a:effectLst>
                  <a:glow rad="7620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ריבועים גדולים ורחבים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8EBAC8DC-3B01-32FF-7B1E-A534701C69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434284"/>
              </p:ext>
            </p:extLst>
          </p:nvPr>
        </p:nvGraphicFramePr>
        <p:xfrm>
          <a:off x="204281" y="900000"/>
          <a:ext cx="11711719" cy="59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72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4671</TotalTime>
  <Words>556</Words>
  <Application>Microsoft Office PowerPoint</Application>
  <PresentationFormat>מסך רחב</PresentationFormat>
  <Paragraphs>49</Paragraphs>
  <Slides>4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ערכת נושא Office</vt:lpstr>
      <vt:lpstr>חמה ולבנה </vt:lpstr>
      <vt:lpstr>מצגת של PowerPoint‏</vt:lpstr>
      <vt:lpstr>מצגת של PowerPoint‏</vt:lpstr>
      <vt:lpstr>ריבועים גדולים ורחבים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חמה ולבנה </dc:title>
  <dc:creator>יהודה טאוב</dc:creator>
  <cp:lastModifiedBy>יהודה טאוב</cp:lastModifiedBy>
  <cp:revision>1</cp:revision>
  <dcterms:created xsi:type="dcterms:W3CDTF">2024-02-05T02:07:13Z</dcterms:created>
  <dcterms:modified xsi:type="dcterms:W3CDTF">2024-02-08T07:58:53Z</dcterms:modified>
</cp:coreProperties>
</file>