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0" r:id="rId2"/>
  </p:sldMasterIdLst>
  <p:sldIdLst>
    <p:sldId id="256" r:id="rId3"/>
    <p:sldId id="692" r:id="rId4"/>
    <p:sldId id="693" r:id="rId5"/>
    <p:sldId id="694" r:id="rId6"/>
    <p:sldId id="695" r:id="rId7"/>
    <p:sldId id="696" r:id="rId8"/>
    <p:sldId id="697" r:id="rId9"/>
    <p:sldId id="698" r:id="rId10"/>
    <p:sldId id="699" r:id="rId11"/>
    <p:sldId id="700" r:id="rId12"/>
    <p:sldId id="701" r:id="rId13"/>
    <p:sldId id="702" r:id="rId14"/>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4660"/>
  </p:normalViewPr>
  <p:slideViewPr>
    <p:cSldViewPr snapToGrid="0">
      <p:cViewPr varScale="1">
        <p:scale>
          <a:sx n="91" d="100"/>
          <a:sy n="91" d="100"/>
        </p:scale>
        <p:origin x="32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B8FFA4B-AAB5-8D4C-B459-06411A2CA7EC}"/>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D3FD989D-E7A4-C986-1D6A-D45080CE4A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9864AC8-A252-3651-2324-3FF7EDEEC237}"/>
              </a:ext>
            </a:extLst>
          </p:cNvPr>
          <p:cNvSpPr>
            <a:spLocks noGrp="1"/>
          </p:cNvSpPr>
          <p:nvPr>
            <p:ph type="dt" sz="half" idx="10"/>
          </p:nvPr>
        </p:nvSpPr>
        <p:spPr/>
        <p:txBody>
          <a:bodyPr/>
          <a:lstStyle/>
          <a:p>
            <a:fld id="{0115B032-4C83-43E6-81F4-4DD28F8FCAF6}" type="datetimeFigureOut">
              <a:rPr lang="he-IL" smtClean="0"/>
              <a:t>ה'/אייר/תשפ"ד</a:t>
            </a:fld>
            <a:endParaRPr lang="he-IL"/>
          </a:p>
        </p:txBody>
      </p:sp>
      <p:sp>
        <p:nvSpPr>
          <p:cNvPr id="5" name="מציין מיקום של כותרת תחתונה 4">
            <a:extLst>
              <a:ext uri="{FF2B5EF4-FFF2-40B4-BE49-F238E27FC236}">
                <a16:creationId xmlns:a16="http://schemas.microsoft.com/office/drawing/2014/main" id="{A03DEE28-BD23-73CA-C5F8-F4CEA3FF4D9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5981F30-6ABC-14E3-846C-298D17FE8229}"/>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2857532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B8E0FD-0571-9888-66BB-18851180FF4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19A93C0-33C5-8B64-94AA-2C7029A6BDA2}"/>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0BC19C7-203D-47FF-C2FC-B76EC241A6EF}"/>
              </a:ext>
            </a:extLst>
          </p:cNvPr>
          <p:cNvSpPr>
            <a:spLocks noGrp="1"/>
          </p:cNvSpPr>
          <p:nvPr>
            <p:ph type="dt" sz="half" idx="10"/>
          </p:nvPr>
        </p:nvSpPr>
        <p:spPr/>
        <p:txBody>
          <a:bodyPr/>
          <a:lstStyle/>
          <a:p>
            <a:fld id="{0115B032-4C83-43E6-81F4-4DD28F8FCAF6}" type="datetimeFigureOut">
              <a:rPr lang="he-IL" smtClean="0"/>
              <a:t>ה'/אייר/תשפ"ד</a:t>
            </a:fld>
            <a:endParaRPr lang="he-IL"/>
          </a:p>
        </p:txBody>
      </p:sp>
      <p:sp>
        <p:nvSpPr>
          <p:cNvPr id="5" name="מציין מיקום של כותרת תחתונה 4">
            <a:extLst>
              <a:ext uri="{FF2B5EF4-FFF2-40B4-BE49-F238E27FC236}">
                <a16:creationId xmlns:a16="http://schemas.microsoft.com/office/drawing/2014/main" id="{22EF1D45-0790-0054-D531-A2CDF2E57FC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70C5D0A-0042-B3D0-2067-1870A39B7BED}"/>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1036226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9581A1-2B87-8C85-F298-5BEAEF6F2519}"/>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BB48DF0-9A7F-40E6-F410-06F2A733930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D34BC9D4-6ECC-62BA-268B-1C1C4CA78BCC}"/>
              </a:ext>
            </a:extLst>
          </p:cNvPr>
          <p:cNvSpPr>
            <a:spLocks noGrp="1"/>
          </p:cNvSpPr>
          <p:nvPr>
            <p:ph type="dt" sz="half" idx="10"/>
          </p:nvPr>
        </p:nvSpPr>
        <p:spPr/>
        <p:txBody>
          <a:bodyPr/>
          <a:lstStyle/>
          <a:p>
            <a:fld id="{0115B032-4C83-43E6-81F4-4DD28F8FCAF6}" type="datetimeFigureOut">
              <a:rPr lang="he-IL" smtClean="0"/>
              <a:t>ה'/אייר/תשפ"ד</a:t>
            </a:fld>
            <a:endParaRPr lang="he-IL"/>
          </a:p>
        </p:txBody>
      </p:sp>
      <p:sp>
        <p:nvSpPr>
          <p:cNvPr id="5" name="מציין מיקום של כותרת תחתונה 4">
            <a:extLst>
              <a:ext uri="{FF2B5EF4-FFF2-40B4-BE49-F238E27FC236}">
                <a16:creationId xmlns:a16="http://schemas.microsoft.com/office/drawing/2014/main" id="{4CC64BB1-8959-AF4C-DE0D-C82CD43D781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A99CBDE-7D74-C371-EC95-01532ACAEA08}"/>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2330310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19735A2-5053-41B6-6471-155D55A66EF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73D18BB-C42B-3182-8698-DC216640B0E9}"/>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D1F5082F-2BA4-EBA4-CE82-011F4085C937}"/>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93557499-4B41-BAE0-9A91-6AC58A4B8158}"/>
              </a:ext>
            </a:extLst>
          </p:cNvPr>
          <p:cNvSpPr>
            <a:spLocks noGrp="1"/>
          </p:cNvSpPr>
          <p:nvPr>
            <p:ph type="dt" sz="half" idx="10"/>
          </p:nvPr>
        </p:nvSpPr>
        <p:spPr/>
        <p:txBody>
          <a:bodyPr/>
          <a:lstStyle/>
          <a:p>
            <a:fld id="{0115B032-4C83-43E6-81F4-4DD28F8FCAF6}" type="datetimeFigureOut">
              <a:rPr lang="he-IL" smtClean="0"/>
              <a:t>ה'/אייר/תשפ"ד</a:t>
            </a:fld>
            <a:endParaRPr lang="he-IL"/>
          </a:p>
        </p:txBody>
      </p:sp>
      <p:sp>
        <p:nvSpPr>
          <p:cNvPr id="6" name="מציין מיקום של כותרת תחתונה 5">
            <a:extLst>
              <a:ext uri="{FF2B5EF4-FFF2-40B4-BE49-F238E27FC236}">
                <a16:creationId xmlns:a16="http://schemas.microsoft.com/office/drawing/2014/main" id="{C9DD8774-FBBC-6362-C44A-7EDD1A8FF394}"/>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C980730-FB9D-A755-F31A-A35606755CC5}"/>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4025546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85C76D-9DD2-F558-C9A3-BD8170893946}"/>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D56DE69-F7C0-4EA5-C986-181D93301D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F459D338-CFA5-E27B-BE50-AFCABC221CD0}"/>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445BF7D6-4499-510A-C4CF-1113E5928E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27267EC6-6266-3E01-28DC-CD280227F65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C31585D9-D4F8-4730-FA68-F57DCE72A6E0}"/>
              </a:ext>
            </a:extLst>
          </p:cNvPr>
          <p:cNvSpPr>
            <a:spLocks noGrp="1"/>
          </p:cNvSpPr>
          <p:nvPr>
            <p:ph type="dt" sz="half" idx="10"/>
          </p:nvPr>
        </p:nvSpPr>
        <p:spPr/>
        <p:txBody>
          <a:bodyPr/>
          <a:lstStyle/>
          <a:p>
            <a:fld id="{0115B032-4C83-43E6-81F4-4DD28F8FCAF6}" type="datetimeFigureOut">
              <a:rPr lang="he-IL" smtClean="0"/>
              <a:t>ה'/אייר/תשפ"ד</a:t>
            </a:fld>
            <a:endParaRPr lang="he-IL"/>
          </a:p>
        </p:txBody>
      </p:sp>
      <p:sp>
        <p:nvSpPr>
          <p:cNvPr id="8" name="מציין מיקום של כותרת תחתונה 7">
            <a:extLst>
              <a:ext uri="{FF2B5EF4-FFF2-40B4-BE49-F238E27FC236}">
                <a16:creationId xmlns:a16="http://schemas.microsoft.com/office/drawing/2014/main" id="{5137D1C2-A36E-BE0D-8CF3-59265B7D2DA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B8E72FD1-31B9-A8CF-93F6-21A989F3F16B}"/>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3570960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F0E3A4E-4D2B-286D-A123-39749BC6088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383FBA11-6DD4-D52A-99F9-4FE024DD06B4}"/>
              </a:ext>
            </a:extLst>
          </p:cNvPr>
          <p:cNvSpPr>
            <a:spLocks noGrp="1"/>
          </p:cNvSpPr>
          <p:nvPr>
            <p:ph type="dt" sz="half" idx="10"/>
          </p:nvPr>
        </p:nvSpPr>
        <p:spPr/>
        <p:txBody>
          <a:bodyPr/>
          <a:lstStyle/>
          <a:p>
            <a:fld id="{0115B032-4C83-43E6-81F4-4DD28F8FCAF6}" type="datetimeFigureOut">
              <a:rPr lang="he-IL" smtClean="0"/>
              <a:t>ה'/אייר/תשפ"ד</a:t>
            </a:fld>
            <a:endParaRPr lang="he-IL"/>
          </a:p>
        </p:txBody>
      </p:sp>
      <p:sp>
        <p:nvSpPr>
          <p:cNvPr id="4" name="מציין מיקום של כותרת תחתונה 3">
            <a:extLst>
              <a:ext uri="{FF2B5EF4-FFF2-40B4-BE49-F238E27FC236}">
                <a16:creationId xmlns:a16="http://schemas.microsoft.com/office/drawing/2014/main" id="{95635CDB-B8C5-DFB8-6E68-C4F316BFD3F9}"/>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1E9F6DBE-B0EC-4A99-FA37-51BEBFED85B8}"/>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3534530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25D8E341-25B7-C955-C6CA-669A6B03D9A9}"/>
              </a:ext>
            </a:extLst>
          </p:cNvPr>
          <p:cNvSpPr>
            <a:spLocks noGrp="1"/>
          </p:cNvSpPr>
          <p:nvPr>
            <p:ph type="dt" sz="half" idx="10"/>
          </p:nvPr>
        </p:nvSpPr>
        <p:spPr/>
        <p:txBody>
          <a:bodyPr/>
          <a:lstStyle/>
          <a:p>
            <a:fld id="{0115B032-4C83-43E6-81F4-4DD28F8FCAF6}" type="datetimeFigureOut">
              <a:rPr lang="he-IL" smtClean="0"/>
              <a:t>ה'/אייר/תשפ"ד</a:t>
            </a:fld>
            <a:endParaRPr lang="he-IL"/>
          </a:p>
        </p:txBody>
      </p:sp>
      <p:sp>
        <p:nvSpPr>
          <p:cNvPr id="3" name="מציין מיקום של כותרת תחתונה 2">
            <a:extLst>
              <a:ext uri="{FF2B5EF4-FFF2-40B4-BE49-F238E27FC236}">
                <a16:creationId xmlns:a16="http://schemas.microsoft.com/office/drawing/2014/main" id="{979015E7-AEE0-0B7D-4DB8-2D1E1B470C0C}"/>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927C2F5A-84DA-0FAC-391D-D31FE9275BA7}"/>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1485309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AAD063-F263-D25C-2A3D-15B9E57C1EBF}"/>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DC8CCF4-7ABC-AB91-868B-B72F797CB6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BB8115E9-4800-27AC-2918-268C92BB0D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4D3115BF-A891-06E0-2444-E95D1FFC1350}"/>
              </a:ext>
            </a:extLst>
          </p:cNvPr>
          <p:cNvSpPr>
            <a:spLocks noGrp="1"/>
          </p:cNvSpPr>
          <p:nvPr>
            <p:ph type="dt" sz="half" idx="10"/>
          </p:nvPr>
        </p:nvSpPr>
        <p:spPr/>
        <p:txBody>
          <a:bodyPr/>
          <a:lstStyle/>
          <a:p>
            <a:fld id="{0115B032-4C83-43E6-81F4-4DD28F8FCAF6}" type="datetimeFigureOut">
              <a:rPr lang="he-IL" smtClean="0"/>
              <a:t>ה'/אייר/תשפ"ד</a:t>
            </a:fld>
            <a:endParaRPr lang="he-IL"/>
          </a:p>
        </p:txBody>
      </p:sp>
      <p:sp>
        <p:nvSpPr>
          <p:cNvPr id="6" name="מציין מיקום של כותרת תחתונה 5">
            <a:extLst>
              <a:ext uri="{FF2B5EF4-FFF2-40B4-BE49-F238E27FC236}">
                <a16:creationId xmlns:a16="http://schemas.microsoft.com/office/drawing/2014/main" id="{A5B968ED-9093-99F4-6392-8637D9D5CC3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63F7621-43F5-7EAE-9DE3-5D5D42735CB0}"/>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2020739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FB8FC31-45BB-BF44-72D9-2EC93A89F670}"/>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4BC9F89C-E04D-3AD9-0152-B4F6ACFBA9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EBD45717-71EB-BB77-5F49-4B641596F7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7C4C77C9-FA72-A267-3405-37170A9DBF74}"/>
              </a:ext>
            </a:extLst>
          </p:cNvPr>
          <p:cNvSpPr>
            <a:spLocks noGrp="1"/>
          </p:cNvSpPr>
          <p:nvPr>
            <p:ph type="dt" sz="half" idx="10"/>
          </p:nvPr>
        </p:nvSpPr>
        <p:spPr/>
        <p:txBody>
          <a:bodyPr/>
          <a:lstStyle/>
          <a:p>
            <a:fld id="{0115B032-4C83-43E6-81F4-4DD28F8FCAF6}" type="datetimeFigureOut">
              <a:rPr lang="he-IL" smtClean="0"/>
              <a:t>ה'/אייר/תשפ"ד</a:t>
            </a:fld>
            <a:endParaRPr lang="he-IL"/>
          </a:p>
        </p:txBody>
      </p:sp>
      <p:sp>
        <p:nvSpPr>
          <p:cNvPr id="6" name="מציין מיקום של כותרת תחתונה 5">
            <a:extLst>
              <a:ext uri="{FF2B5EF4-FFF2-40B4-BE49-F238E27FC236}">
                <a16:creationId xmlns:a16="http://schemas.microsoft.com/office/drawing/2014/main" id="{494E3586-86F2-E079-AA87-F78E1BC48B6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934DCA4A-66F4-68F7-E005-E0E95F025D02}"/>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142945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7FD46FD-5F52-D353-88B0-56F6F7E9102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46AAFA90-2FD4-306F-DE46-FE6AC991EE0F}"/>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7379F58-4C22-686E-780D-7177A62E24CC}"/>
              </a:ext>
            </a:extLst>
          </p:cNvPr>
          <p:cNvSpPr>
            <a:spLocks noGrp="1"/>
          </p:cNvSpPr>
          <p:nvPr>
            <p:ph type="dt" sz="half" idx="10"/>
          </p:nvPr>
        </p:nvSpPr>
        <p:spPr/>
        <p:txBody>
          <a:bodyPr/>
          <a:lstStyle/>
          <a:p>
            <a:fld id="{0115B032-4C83-43E6-81F4-4DD28F8FCAF6}" type="datetimeFigureOut">
              <a:rPr lang="he-IL" smtClean="0"/>
              <a:t>ה'/אייר/תשפ"ד</a:t>
            </a:fld>
            <a:endParaRPr lang="he-IL"/>
          </a:p>
        </p:txBody>
      </p:sp>
      <p:sp>
        <p:nvSpPr>
          <p:cNvPr id="5" name="מציין מיקום של כותרת תחתונה 4">
            <a:extLst>
              <a:ext uri="{FF2B5EF4-FFF2-40B4-BE49-F238E27FC236}">
                <a16:creationId xmlns:a16="http://schemas.microsoft.com/office/drawing/2014/main" id="{FB96CF03-5EF4-7E16-33F0-C85655BE387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CE3B0AF-1537-8BA0-BBA9-F2216D6D5823}"/>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174855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C3DFF598-0096-9FE1-1D5D-07CDA97CD78E}"/>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DDECF12-2088-BAA7-E429-A746B04EBAA0}"/>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6581351-3C7E-36D6-90A8-02A08EC714D0}"/>
              </a:ext>
            </a:extLst>
          </p:cNvPr>
          <p:cNvSpPr>
            <a:spLocks noGrp="1"/>
          </p:cNvSpPr>
          <p:nvPr>
            <p:ph type="dt" sz="half" idx="10"/>
          </p:nvPr>
        </p:nvSpPr>
        <p:spPr/>
        <p:txBody>
          <a:bodyPr/>
          <a:lstStyle/>
          <a:p>
            <a:fld id="{0115B032-4C83-43E6-81F4-4DD28F8FCAF6}" type="datetimeFigureOut">
              <a:rPr lang="he-IL" smtClean="0"/>
              <a:t>ה'/אייר/תשפ"ד</a:t>
            </a:fld>
            <a:endParaRPr lang="he-IL"/>
          </a:p>
        </p:txBody>
      </p:sp>
      <p:sp>
        <p:nvSpPr>
          <p:cNvPr id="5" name="מציין מיקום של כותרת תחתונה 4">
            <a:extLst>
              <a:ext uri="{FF2B5EF4-FFF2-40B4-BE49-F238E27FC236}">
                <a16:creationId xmlns:a16="http://schemas.microsoft.com/office/drawing/2014/main" id="{0FA74675-4328-05C5-FF21-7ABB4F9BDB1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BA8A061-098A-493F-DD80-3EBFE53C1F14}"/>
              </a:ext>
            </a:extLst>
          </p:cNvPr>
          <p:cNvSpPr>
            <a:spLocks noGrp="1"/>
          </p:cNvSpPr>
          <p:nvPr>
            <p:ph type="sldNum" sz="quarter" idx="12"/>
          </p:nvPr>
        </p:nvSpPr>
        <p:spPr/>
        <p:txBody>
          <a:bodyPr/>
          <a:lstStyle/>
          <a:p>
            <a:fld id="{02472C31-F93F-4B71-9BF7-CA5A95609185}" type="slidenum">
              <a:rPr lang="he-IL" smtClean="0"/>
              <a:t>‹#›</a:t>
            </a:fld>
            <a:endParaRPr lang="he-IL"/>
          </a:p>
        </p:txBody>
      </p:sp>
    </p:spTree>
    <p:extLst>
      <p:ext uri="{BB962C8B-B14F-4D97-AF65-F5344CB8AC3E}">
        <p14:creationId xmlns:p14="http://schemas.microsoft.com/office/powerpoint/2010/main" val="2349459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60965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979448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875853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5/13/2024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0285939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5/13/2024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75402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5/13/2024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43947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5/13/2024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155054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5/13/2024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25698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5/13/2024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135273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2651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352067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019392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801411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404252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24042737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5/13/2024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17355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40B97772-6030-E5B7-E160-7D3CF4924580}"/>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F3BD6ED-87C4-7781-5B79-5480AC2F0110}"/>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974D1AF-CD0A-4F7C-B338-EB9D9F183E87}"/>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115B032-4C83-43E6-81F4-4DD28F8FCAF6}" type="datetimeFigureOut">
              <a:rPr lang="he-IL" smtClean="0"/>
              <a:t>ה'/אייר/תשפ"ד</a:t>
            </a:fld>
            <a:endParaRPr lang="he-IL"/>
          </a:p>
        </p:txBody>
      </p:sp>
      <p:sp>
        <p:nvSpPr>
          <p:cNvPr id="5" name="מציין מיקום של כותרת תחתונה 4">
            <a:extLst>
              <a:ext uri="{FF2B5EF4-FFF2-40B4-BE49-F238E27FC236}">
                <a16:creationId xmlns:a16="http://schemas.microsoft.com/office/drawing/2014/main" id="{3792DB9E-318D-2B0A-9C08-D8FBEE66FD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D75B4195-3009-2A4F-7DE7-312DD523391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2472C31-F93F-4B71-9BF7-CA5A95609185}" type="slidenum">
              <a:rPr lang="he-IL" smtClean="0"/>
              <a:t>‹#›</a:t>
            </a:fld>
            <a:endParaRPr lang="he-IL"/>
          </a:p>
        </p:txBody>
      </p:sp>
    </p:spTree>
    <p:extLst>
      <p:ext uri="{BB962C8B-B14F-4D97-AF65-F5344CB8AC3E}">
        <p14:creationId xmlns:p14="http://schemas.microsoft.com/office/powerpoint/2010/main" val="22154410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5/13/2024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55147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D074DA7-83A6-6822-D807-A84988D16E65}"/>
              </a:ext>
            </a:extLst>
          </p:cNvPr>
          <p:cNvSpPr>
            <a:spLocks noGrp="1"/>
          </p:cNvSpPr>
          <p:nvPr>
            <p:ph type="ctrTitle"/>
          </p:nvPr>
        </p:nvSpPr>
        <p:spPr/>
        <p:txBody>
          <a:bodyPr/>
          <a:lstStyle/>
          <a:p>
            <a:r>
              <a:rPr lang="he-IL" dirty="0"/>
              <a:t>התכלת ומדינת ישראל</a:t>
            </a:r>
          </a:p>
        </p:txBody>
      </p:sp>
      <p:sp>
        <p:nvSpPr>
          <p:cNvPr id="3" name="כותרת משנה 2">
            <a:extLst>
              <a:ext uri="{FF2B5EF4-FFF2-40B4-BE49-F238E27FC236}">
                <a16:creationId xmlns:a16="http://schemas.microsoft.com/office/drawing/2014/main" id="{3B675CB1-C3AF-2962-F94C-562A8FA55A21}"/>
              </a:ext>
            </a:extLst>
          </p:cNvPr>
          <p:cNvSpPr>
            <a:spLocks noGrp="1"/>
          </p:cNvSpPr>
          <p:nvPr>
            <p:ph type="subTitle" idx="1"/>
          </p:nvPr>
        </p:nvSpPr>
        <p:spPr/>
        <p:txBody>
          <a:bodyPr/>
          <a:lstStyle/>
          <a:p>
            <a:endParaRPr lang="he-IL"/>
          </a:p>
        </p:txBody>
      </p:sp>
      <p:pic>
        <p:nvPicPr>
          <p:cNvPr id="1026" name="Picture 2">
            <a:extLst>
              <a:ext uri="{FF2B5EF4-FFF2-40B4-BE49-F238E27FC236}">
                <a16:creationId xmlns:a16="http://schemas.microsoft.com/office/drawing/2014/main" id="{E7A9D152-BC3D-13CC-BE65-794DC96AF3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2311" y="0"/>
            <a:ext cx="3651396" cy="2658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5164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כך נוצר דגל קונגרס הציוני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 בשנת תרנ"ז (1987) דוד וולפסון, תוך שהוא מתאר את עצמו כאבי הרעיון של עיצוב הדגל על פי הטלית:</a:t>
            </a:r>
          </a:p>
          <a:p>
            <a:r>
              <a:rPr lang="he-IL" dirty="0"/>
              <a:t>בפקודת מנהיגנו הרצל באתי </a:t>
            </a:r>
            <a:r>
              <a:rPr lang="he-IL" dirty="0" err="1"/>
              <a:t>לבזל</a:t>
            </a:r>
            <a:r>
              <a:rPr lang="he-IL" dirty="0"/>
              <a:t>, כדי לעשות את כל ההכנות לקונגרס הראשון. בין השאלות הרבות שהעסיקוני אז הייתה אחת... באיזה דגל נקשט את אולם הקונגרס? מה הם צבעיו? הן דגל אין לנו. הרעיון הזה הכאיבני מאוד. צריך ליצור את הדגל. ואולם באיזה צבעים נבחר?</a:t>
            </a:r>
          </a:p>
          <a:p>
            <a:r>
              <a:rPr lang="he-IL" dirty="0"/>
              <a:t>והנה הבהיק רעיון במוחי: הרי יש לנו דגל. לבן כחול. הטלית אשר בה נתעטף בתפילתנו – טלית זו היא סמלנו. </a:t>
            </a:r>
            <a:r>
              <a:rPr lang="he-IL" dirty="0" err="1"/>
              <a:t>נוציא־נא</a:t>
            </a:r>
            <a:r>
              <a:rPr lang="he-IL" dirty="0"/>
              <a:t> את הטלית מנרתיקה ונגולל אותה לעיני ישראל ולעיני כל העמים. הזמנתי אז דגל תכול לבן ומגן דוד מצויר עליו.</a:t>
            </a:r>
          </a:p>
          <a:p>
            <a:r>
              <a:rPr lang="he-IL" dirty="0"/>
              <a:t>וכך בא לעולם דגלנו הלאומי.[10]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2</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47684745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פסים שחורים או כחולים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בעבר רבים היו עושים פס תכלת בציצית. </a:t>
            </a:r>
          </a:p>
          <a:p>
            <a:r>
              <a:rPr lang="he-IL" dirty="0"/>
              <a:t>זכר לתכלת שאבדה לנו. </a:t>
            </a:r>
          </a:p>
          <a:p>
            <a:r>
              <a:rPr lang="he-IL" dirty="0"/>
              <a:t>כמו שכתב המשנה ברורה סימן ט </a:t>
            </a:r>
            <a:r>
              <a:rPr lang="he-IL" dirty="0" err="1"/>
              <a:t>ס"ק</a:t>
            </a:r>
            <a:r>
              <a:rPr lang="he-IL" dirty="0"/>
              <a:t> </a:t>
            </a:r>
            <a:r>
              <a:rPr lang="he-IL" dirty="0" err="1"/>
              <a:t>טז</a:t>
            </a:r>
            <a:endParaRPr lang="he-IL" dirty="0"/>
          </a:p>
          <a:p>
            <a:r>
              <a:rPr lang="he-IL" dirty="0"/>
              <a:t>ומה ששפת הבגד כעין תכלת בטליתות שלנו בתר עיקר הבגד </a:t>
            </a:r>
            <a:r>
              <a:rPr lang="he-IL" dirty="0" err="1"/>
              <a:t>אזלינן</a:t>
            </a:r>
            <a:r>
              <a:rPr lang="he-IL" dirty="0"/>
              <a:t>:</a:t>
            </a:r>
          </a:p>
          <a:p>
            <a:r>
              <a:rPr lang="he-IL" dirty="0"/>
              <a:t>כיצד הגיעה השחור?</a:t>
            </a:r>
          </a:p>
          <a:p>
            <a:r>
              <a:rPr lang="he-IL" dirty="0"/>
              <a:t>יש אומרים בדיחה – שהיו כאלו שלא רצו להיות ציונים – לכן החליפו לשחור. </a:t>
            </a:r>
          </a:p>
          <a:p>
            <a:r>
              <a:rPr lang="he-IL" dirty="0"/>
              <a:t>אבל הטעם האמיתי הוא בגלל שכתוב ברמב"ם שתכלת דומה לשחור.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3</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26035573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דגל המדינה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בהכרת המדינה ב ה' באייר היה דגל התנועה הציונית בשתי </a:t>
            </a:r>
            <a:r>
              <a:rPr lang="he-IL" dirty="0" err="1"/>
              <a:t>הצצדים</a:t>
            </a:r>
            <a:r>
              <a:rPr lang="he-IL" dirty="0"/>
              <a:t> של האולם. </a:t>
            </a:r>
          </a:p>
          <a:p>
            <a:r>
              <a:rPr lang="he-IL" dirty="0"/>
              <a:t>ובדעתם היה לקבוע מייד לאחר מכן דגל אחר. </a:t>
            </a:r>
          </a:p>
          <a:p>
            <a:r>
              <a:rPr lang="he-IL" dirty="0"/>
              <a:t>כחצי שנה לקח ב 28 באוקטובר נקבע הדגל הציוני לדגל המדינה. </a:t>
            </a:r>
          </a:p>
          <a:p>
            <a:r>
              <a:rPr lang="he-IL" dirty="0"/>
              <a:t>האם זה במקרה?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4</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1437065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קוממיות לארצנו</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וַהֲבִיאֵנוּ לְשָׁלוֹם </a:t>
            </a:r>
            <a:r>
              <a:rPr lang="he-IL" b="1" dirty="0"/>
              <a:t>מֵאַרְבַּע כַּנְפוֹת הָאָרֶץ</a:t>
            </a:r>
            <a:r>
              <a:rPr lang="he-IL" dirty="0"/>
              <a:t>. וְתוֹלִיכֵנוּ קוֹמְמִיּוּת לְאַרְצֵנוּ:</a:t>
            </a:r>
          </a:p>
          <a:p>
            <a:r>
              <a:rPr lang="he-IL" dirty="0"/>
              <a:t>אליה רבה סימן ס</a:t>
            </a:r>
          </a:p>
          <a:p>
            <a:r>
              <a:rPr lang="he-IL" dirty="0"/>
              <a:t>כתב </a:t>
            </a:r>
            <a:r>
              <a:rPr lang="he-IL" dirty="0" err="1"/>
              <a:t>בש"ע</a:t>
            </a:r>
            <a:r>
              <a:rPr lang="he-IL" dirty="0"/>
              <a:t> </a:t>
            </a:r>
            <a:r>
              <a:rPr lang="he-IL" dirty="0" err="1"/>
              <a:t>מהר"י</a:t>
            </a:r>
            <a:r>
              <a:rPr lang="he-IL" dirty="0"/>
              <a:t> </a:t>
            </a:r>
            <a:r>
              <a:rPr lang="he-IL" dirty="0" err="1"/>
              <a:t>לורי"א</a:t>
            </a:r>
            <a:r>
              <a:rPr lang="he-IL" dirty="0"/>
              <a:t> [ה' צדקה סי' ח] זה לשונו, מארבע כנפות הארץ וגו' קח ד' ציצית בידך השמאלית ותשים היד בצד שמאל נגד הלב, ויהא לך בידך עד והנחמדים לעד, ע"כ. </a:t>
            </a:r>
          </a:p>
          <a:p>
            <a:endParaRPr lang="he-IL" dirty="0"/>
          </a:p>
          <a:p>
            <a:r>
              <a:rPr lang="he-IL" dirty="0"/>
              <a:t>אתם שומעים – שמבקשים להגיע לארץ בקוממיות לוקחים ציציות. </a:t>
            </a:r>
          </a:p>
          <a:p>
            <a:r>
              <a:rPr lang="he-IL" dirty="0"/>
              <a:t>מה זה קוממיות? – בקומה זקופה.</a:t>
            </a:r>
          </a:p>
          <a:p>
            <a:r>
              <a:rPr lang="he-IL" dirty="0"/>
              <a:t>ההכרזה על </a:t>
            </a:r>
            <a:r>
              <a:rPr lang="he-IL" b="1" dirty="0"/>
              <a:t>הקמת</a:t>
            </a:r>
            <a:r>
              <a:rPr lang="he-IL" dirty="0"/>
              <a:t> מדינת ישראל</a:t>
            </a:r>
          </a:p>
          <a:p>
            <a:r>
              <a:rPr lang="he-IL" dirty="0" err="1"/>
              <a:t>בארץ־ישראל</a:t>
            </a:r>
            <a:r>
              <a:rPr lang="he-IL" dirty="0"/>
              <a:t> </a:t>
            </a:r>
            <a:r>
              <a:rPr lang="he-IL" b="1" dirty="0"/>
              <a:t>קם </a:t>
            </a:r>
            <a:r>
              <a:rPr lang="he-IL" dirty="0"/>
              <a:t>העם היהודי, בה עוצבה דמותו הרוחנית, הדתית והמדינית, בה חי חיי </a:t>
            </a:r>
            <a:r>
              <a:rPr lang="he-IL" b="1" dirty="0"/>
              <a:t>קוממיות</a:t>
            </a:r>
            <a:r>
              <a:rPr lang="he-IL" dirty="0"/>
              <a:t> ממלכתית.</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5</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5936186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אהבה וקוממיות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מה הקשר בין ציצית למלחמת קוממיות?</a:t>
            </a:r>
          </a:p>
          <a:p>
            <a:r>
              <a:rPr lang="he-IL" dirty="0"/>
              <a:t>ובכלל מה הקשר בין ברכת אהבת עולם – לקיבוץ גלויות לארץ ישראל בקוממיות. </a:t>
            </a:r>
          </a:p>
          <a:p>
            <a:r>
              <a:rPr lang="he-IL" dirty="0"/>
              <a:t>מובן שתורה קשורה לאהבת עולם – שכן על ידי התורה אוהבים את הבורא. </a:t>
            </a:r>
          </a:p>
          <a:p>
            <a:r>
              <a:rPr lang="he-IL" dirty="0"/>
              <a:t>אבל כיצד נכנסה לכאן ארץ ישראל – וחותמים הבוחר בעמו ישראל באהבה.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6</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440707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שלושת השבועות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אם תעירו ואם תעוררו את אהבה עד </a:t>
            </a:r>
            <a:r>
              <a:rPr lang="he-IL" dirty="0" err="1"/>
              <a:t>שתחפץ</a:t>
            </a:r>
            <a:r>
              <a:rPr lang="he-IL" dirty="0"/>
              <a:t>. </a:t>
            </a:r>
          </a:p>
          <a:p>
            <a:r>
              <a:rPr lang="he-IL" dirty="0"/>
              <a:t>כשבאים לארץ ישראל – זה מעורר אהבה. </a:t>
            </a:r>
          </a:p>
          <a:p>
            <a:r>
              <a:rPr lang="he-IL" dirty="0"/>
              <a:t>כשהילדים באים הביתה – מתפרצים רגשי אהבה. </a:t>
            </a:r>
          </a:p>
          <a:p>
            <a:r>
              <a:rPr lang="he-IL" dirty="0"/>
              <a:t>בברכת אהבת עולם מבקשים – אבא רוצים הביתה!!!!</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7</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43189922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לבן ותכלת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הלבן מסמל שאנחנו עבדי ה' – כמו אדם שתולה דגל לבן. </a:t>
            </a:r>
          </a:p>
          <a:p>
            <a:r>
              <a:rPr lang="he-IL" dirty="0"/>
              <a:t>ביציאת מצרים אנחנו עבדי ה'. </a:t>
            </a:r>
          </a:p>
          <a:p>
            <a:r>
              <a:rPr lang="he-IL" dirty="0"/>
              <a:t>ומה מסמל התכלת?</a:t>
            </a:r>
          </a:p>
          <a:p>
            <a:r>
              <a:rPr lang="he-IL" dirty="0"/>
              <a:t>ומרדכי יצא מלפני המלך – בלבוש מלכות תכלת וחור .</a:t>
            </a:r>
          </a:p>
          <a:p>
            <a:r>
              <a:rPr lang="he-IL" dirty="0"/>
              <a:t>התכלת היא הסמל של מלכים. </a:t>
            </a:r>
          </a:p>
          <a:p>
            <a:r>
              <a:rPr lang="he-IL" dirty="0"/>
              <a:t>התכלת מלמדת שאנחנו ממלכת כהנים – שרים חשובים בממלכת 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8</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8477590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תכלת – השכינה שורה עליך</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תלמוד בבלי מסכת סוטה דף </a:t>
            </a:r>
            <a:r>
              <a:rPr lang="he-IL" dirty="0" err="1"/>
              <a:t>יז</a:t>
            </a:r>
            <a:r>
              <a:rPr lang="he-IL" dirty="0"/>
              <a:t> עמוד א</a:t>
            </a:r>
          </a:p>
          <a:p>
            <a:r>
              <a:rPr lang="he-IL" dirty="0"/>
              <a:t>דרש רבא: בשכר שאמר אברהם אבינו אם מחוט ועד שרוך נעל, זכו בניו לב' מצות: חוט של תכלת, ורצועה של תפלין. </a:t>
            </a:r>
            <a:r>
              <a:rPr lang="he-IL" dirty="0" err="1"/>
              <a:t>בשלמא</a:t>
            </a:r>
            <a:r>
              <a:rPr lang="he-IL" dirty="0"/>
              <a:t> רצועה של תפלין, </a:t>
            </a:r>
            <a:r>
              <a:rPr lang="he-IL" dirty="0" err="1"/>
              <a:t>דכתיב</a:t>
            </a:r>
            <a:r>
              <a:rPr lang="he-IL" dirty="0"/>
              <a:t>: וראו כל עמי הארץ כי שם ה' נקרא עליך, ותניא, ר"א הגדול אומר: אלו תפלין שבראש, אלא חוט של תכלת מאי היא? </a:t>
            </a:r>
            <a:r>
              <a:rPr lang="he-IL" dirty="0" err="1"/>
              <a:t>דתניא</a:t>
            </a:r>
            <a:r>
              <a:rPr lang="he-IL" dirty="0"/>
              <a:t>, היה ר"מ אומר: מה נשתנה תכלת מכל מיני </a:t>
            </a:r>
            <a:r>
              <a:rPr lang="he-IL" dirty="0" err="1"/>
              <a:t>צבעונין</a:t>
            </a:r>
            <a:r>
              <a:rPr lang="he-IL" dirty="0"/>
              <a:t>? מפני שהתכלת דומה לים, וים דומה לרקיע, ורקיע דומה </a:t>
            </a:r>
            <a:r>
              <a:rPr lang="he-IL" dirty="0" err="1"/>
              <a:t>לכסא</a:t>
            </a:r>
            <a:r>
              <a:rPr lang="he-IL" dirty="0"/>
              <a:t> הכבוד.</a:t>
            </a:r>
          </a:p>
          <a:p>
            <a:r>
              <a:rPr lang="he-IL" dirty="0"/>
              <a:t>יש כאן שכר בעולם הזה – כמו שמסביר רש"י</a:t>
            </a:r>
          </a:p>
          <a:p>
            <a:r>
              <a:rPr lang="he-IL" dirty="0"/>
              <a:t>משום שהתכלת מראה שבורא עולם משרה את כסאו עליך – את שכינתו עליך.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9</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2870421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תכלת דומה לים</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לפי רש"י דומה לים – ומזכיר לנו את הניסים שבים. </a:t>
            </a:r>
          </a:p>
          <a:p>
            <a:r>
              <a:rPr lang="he-IL" dirty="0"/>
              <a:t>אין הכוונה רק מזכיר ניסים – אלא זה מלמד שגם לך יכולים להיות ניסים כמו בקריעת ים סוף. </a:t>
            </a:r>
          </a:p>
          <a:p>
            <a:r>
              <a:rPr lang="he-IL" dirty="0"/>
              <a:t>ומה קרה בקריעת ים סוף?</a:t>
            </a:r>
          </a:p>
          <a:p>
            <a:r>
              <a:rPr lang="he-IL" dirty="0"/>
              <a:t>עם ישראל הגיעו למדרגת בנים אהובים – וראו בניו את גבורתו שבחו והודו לשמו</a:t>
            </a:r>
          </a:p>
          <a:p>
            <a:r>
              <a:rPr lang="he-IL" dirty="0"/>
              <a:t>ונתנו ידידים זמירות שירות ותשבחות.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10</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8580944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התכלת נגנזה והתכלת חזרה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התכלת נגנזה – כי נחרב המקדש – אין קוממיות אין השגחה גלויה. </a:t>
            </a:r>
          </a:p>
          <a:p>
            <a:r>
              <a:rPr lang="he-IL" dirty="0"/>
              <a:t>בקונגרס הראשון – שהרצל שהוא שליח ההשגחה מודיע שאנו רוצים קוממיות</a:t>
            </a:r>
          </a:p>
          <a:p>
            <a:r>
              <a:rPr lang="he-IL" dirty="0"/>
              <a:t>קובעים דגל תכלת. </a:t>
            </a:r>
          </a:p>
          <a:p>
            <a:r>
              <a:rPr lang="he-IL" dirty="0"/>
              <a:t>ובהקמת מדינת ישראל – שהשכינה חזרה למקומה – שאהבה חזרה למקומה. </a:t>
            </a:r>
          </a:p>
          <a:p>
            <a:r>
              <a:rPr lang="he-IL" dirty="0"/>
              <a:t>התכלת נקבעה בראש כל חוצות – כדגל המדינה. </a:t>
            </a:r>
          </a:p>
          <a:p>
            <a:r>
              <a:rPr lang="he-IL" dirty="0"/>
              <a:t>שכן השכינה חזרה – אהבה חזרה. </a:t>
            </a:r>
          </a:p>
          <a:p>
            <a:r>
              <a:rPr lang="he-IL" dirty="0"/>
              <a:t>וראו זה פלא – הרמז המפורסם ליום העצמאות הוא מה שכתב הטור</a:t>
            </a:r>
          </a:p>
          <a:p>
            <a:r>
              <a:rPr lang="he-IL" dirty="0"/>
              <a:t>שכל יום בימי הפסח מרמז על חג מסוים לפי </a:t>
            </a:r>
            <a:r>
              <a:rPr lang="he-IL" dirty="0" err="1"/>
              <a:t>תשרק</a:t>
            </a:r>
            <a:endParaRPr lang="he-IL" dirty="0"/>
          </a:p>
          <a:p>
            <a:r>
              <a:rPr lang="he-IL" dirty="0"/>
              <a:t>ושביעי של פסח – האות ע' לא ידע הטור מהו?</a:t>
            </a:r>
          </a:p>
          <a:p>
            <a:r>
              <a:rPr lang="he-IL" dirty="0"/>
              <a:t>עד שהגיע עצמאות. </a:t>
            </a:r>
          </a:p>
          <a:p>
            <a:r>
              <a:rPr lang="he-IL" dirty="0"/>
              <a:t>מה קרה בשביעי של פסח? כולם ראו את אהבתו של ה' אלינו, כולם הרגישו אהבה אדירה לבורא עולם, ושמו תכלת בציצית לזכור את אהבה העצומה שהתגלתה בשביעי של פסח – בקריעת הים. </a:t>
            </a:r>
          </a:p>
          <a:p>
            <a:r>
              <a:rPr lang="he-IL" dirty="0"/>
              <a:t>לכן יום העצמאות – נקבע בשביעי של פסח – היום שבו חזרנו בקוממיות – בו התגלה אהבה.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11</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09867543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גילוי התכלת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עכשיו תבינו עד כמה זה מדהים</a:t>
            </a:r>
          </a:p>
          <a:p>
            <a:r>
              <a:rPr lang="he-IL" dirty="0"/>
              <a:t>הרב הרצוג לומד באוניברסיטה בלונדון והוא עושה </a:t>
            </a:r>
            <a:r>
              <a:rPr lang="he-IL" dirty="0" err="1"/>
              <a:t>דוקטרט</a:t>
            </a:r>
            <a:r>
              <a:rPr lang="he-IL" dirty="0"/>
              <a:t> על התכלת – הוא מגיע לתכלת האמיתית </a:t>
            </a:r>
          </a:p>
          <a:p>
            <a:r>
              <a:rPr lang="he-IL" dirty="0" err="1"/>
              <a:t>ארגמון</a:t>
            </a:r>
            <a:r>
              <a:rPr lang="he-IL" dirty="0"/>
              <a:t> קהה קוצים – אבל הוא לא מצליח להוציא ממנו תכלת. </a:t>
            </a:r>
          </a:p>
          <a:p>
            <a:r>
              <a:rPr lang="he-IL" dirty="0"/>
              <a:t>שנים עוברות קמה מדינת ישראל, מלחמת ששת הימים, רוסיה נופלת – כל יהודי יכול להגיע לארץ ישראל. </a:t>
            </a:r>
          </a:p>
          <a:p>
            <a:r>
              <a:rPr lang="he-IL" dirty="0"/>
              <a:t>והנה בשנת תשנ"ב יהודי יקר שעובר על המחקרים – מנסה שוב את התכלת והנה יש צבע תכלת. </a:t>
            </a:r>
          </a:p>
          <a:p>
            <a:r>
              <a:rPr lang="he-IL" dirty="0"/>
              <a:t>התברר שהרב ניסה בבית וצריך אור שמש. </a:t>
            </a:r>
          </a:p>
          <a:p>
            <a:r>
              <a:rPr lang="he-IL" dirty="0"/>
              <a:t>למה עכשיו מתגלה התכלת?</a:t>
            </a:r>
          </a:p>
          <a:p>
            <a:r>
              <a:rPr lang="he-IL" dirty="0"/>
              <a:t>כי עכשיו השכינה שורה בארץ ישראל – אלוקים משגיח עלינו. </a:t>
            </a:r>
          </a:p>
          <a:p>
            <a:r>
              <a:rPr lang="he-IL" dirty="0"/>
              <a:t>ותוליכנו קוממיות לארצנו – תיקח את התכלת ביד. </a:t>
            </a:r>
          </a:p>
          <a:p>
            <a:r>
              <a:rPr lang="he-IL" dirty="0"/>
              <a:t>כי התכלת מלמדת אלוקים אוהב אותנו ומשרה שכינתו עלינו בארץ בה קם העם היהודי</a:t>
            </a:r>
          </a:p>
          <a:p>
            <a:r>
              <a:rPr lang="he-IL" dirty="0"/>
              <a:t>בארץ – בה לעם נהיה קוממיות – שמחה ואהבה.   אשרינו </a:t>
            </a:r>
            <a:r>
              <a:rPr lang="he-IL" dirty="0" err="1"/>
              <a:t>אשרינו</a:t>
            </a:r>
            <a:r>
              <a:rPr lang="he-IL" dirty="0"/>
              <a:t> </a:t>
            </a:r>
            <a:r>
              <a:rPr lang="he-IL" dirty="0" err="1"/>
              <a:t>אשרינו</a:t>
            </a:r>
            <a:r>
              <a:rPr lang="he-IL" dirty="0"/>
              <a:t> שזכינו.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1200" b="1" i="0" u="none" strike="noStrike" kern="1200" cap="none" spc="0" normalizeH="0" baseline="0" noProof="0" smtClean="0">
                <a:ln>
                  <a:noFill/>
                </a:ln>
                <a:solidFill>
                  <a:srgbClr val="EBEBEB">
                    <a:lumMod val="10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12</a:t>
            </a:fld>
            <a:endParaRPr kumimoji="0" lang="en-US" sz="1200" b="1" i="0" u="none" strike="noStrike" kern="1200" cap="none" spc="0" normalizeH="0" baseline="0" noProof="0" dirty="0">
              <a:ln>
                <a:noFill/>
              </a:ln>
              <a:solidFill>
                <a:srgbClr val="EBEBEB">
                  <a:lumMod val="10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3157355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docProps/app.xml><?xml version="1.0" encoding="utf-8"?>
<Properties xmlns="http://schemas.openxmlformats.org/officeDocument/2006/extended-properties" xmlns:vt="http://schemas.openxmlformats.org/officeDocument/2006/docPropsVTypes">
  <TotalTime>0</TotalTime>
  <Words>972</Words>
  <Application>Microsoft Office PowerPoint</Application>
  <PresentationFormat>מסך רחב</PresentationFormat>
  <Paragraphs>92</Paragraphs>
  <Slides>12</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2</vt:i4>
      </vt:variant>
      <vt:variant>
        <vt:lpstr>כותרות שקופיות</vt:lpstr>
      </vt:variant>
      <vt:variant>
        <vt:i4>12</vt:i4>
      </vt:variant>
    </vt:vector>
  </HeadingPairs>
  <TitlesOfParts>
    <vt:vector size="19" baseType="lpstr">
      <vt:lpstr>Arial</vt:lpstr>
      <vt:lpstr>Calibri</vt:lpstr>
      <vt:lpstr>Calibri Light</vt:lpstr>
      <vt:lpstr>Trebuchet MS</vt:lpstr>
      <vt:lpstr>Wingdings 3</vt:lpstr>
      <vt:lpstr>ערכת נושא Office</vt:lpstr>
      <vt:lpstr>2_פיאה</vt:lpstr>
      <vt:lpstr>התכלת ומדינת ישראל</vt:lpstr>
      <vt:lpstr>כך נוצר דגל קונגרס הציוני</vt:lpstr>
      <vt:lpstr>פסים שחורים או כחולים</vt:lpstr>
      <vt:lpstr>דגל המדינה</vt:lpstr>
      <vt:lpstr>קוממיות לארצנו</vt:lpstr>
      <vt:lpstr>אהבה וקוממיות</vt:lpstr>
      <vt:lpstr>שלושת השבועות</vt:lpstr>
      <vt:lpstr>לבן ותכלת</vt:lpstr>
      <vt:lpstr>תכלת – השכינה שורה עליך</vt:lpstr>
      <vt:lpstr>תכלת דומה לים</vt:lpstr>
      <vt:lpstr>התכלת נגנזה והתכלת חזרה</vt:lpstr>
      <vt:lpstr>גילוי התכלת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התכלת ומדינת ישראל</dc:title>
  <dc:creator>יהודה טאוב</dc:creator>
  <cp:lastModifiedBy>יהודה טאוב</cp:lastModifiedBy>
  <cp:revision>1</cp:revision>
  <dcterms:created xsi:type="dcterms:W3CDTF">2024-05-13T13:39:38Z</dcterms:created>
  <dcterms:modified xsi:type="dcterms:W3CDTF">2024-05-13T13:39:43Z</dcterms:modified>
</cp:coreProperties>
</file>