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3"/>
  </p:notesMasterIdLst>
  <p:sldIdLst>
    <p:sldId id="256" r:id="rId6"/>
    <p:sldId id="670" r:id="rId7"/>
    <p:sldId id="713" r:id="rId8"/>
    <p:sldId id="716" r:id="rId9"/>
    <p:sldId id="715" r:id="rId10"/>
    <p:sldId id="671" r:id="rId11"/>
    <p:sldId id="672" r:id="rId12"/>
    <p:sldId id="673" r:id="rId13"/>
    <p:sldId id="674" r:id="rId14"/>
    <p:sldId id="675" r:id="rId15"/>
    <p:sldId id="676" r:id="rId16"/>
    <p:sldId id="677" r:id="rId17"/>
    <p:sldId id="678" r:id="rId18"/>
    <p:sldId id="679" r:id="rId19"/>
    <p:sldId id="680" r:id="rId20"/>
    <p:sldId id="681" r:id="rId21"/>
    <p:sldId id="682" r:id="rId22"/>
    <p:sldId id="683" r:id="rId23"/>
    <p:sldId id="684" r:id="rId24"/>
    <p:sldId id="685" r:id="rId25"/>
    <p:sldId id="686" r:id="rId26"/>
    <p:sldId id="687" r:id="rId27"/>
    <p:sldId id="688" r:id="rId28"/>
    <p:sldId id="689" r:id="rId29"/>
    <p:sldId id="690" r:id="rId30"/>
    <p:sldId id="691" r:id="rId31"/>
    <p:sldId id="692" r:id="rId32"/>
    <p:sldId id="693" r:id="rId33"/>
    <p:sldId id="694" r:id="rId34"/>
    <p:sldId id="695" r:id="rId35"/>
    <p:sldId id="696" r:id="rId36"/>
    <p:sldId id="697" r:id="rId37"/>
    <p:sldId id="698" r:id="rId38"/>
    <p:sldId id="699" r:id="rId39"/>
    <p:sldId id="700" r:id="rId40"/>
    <p:sldId id="701" r:id="rId41"/>
    <p:sldId id="702" r:id="rId42"/>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713"/>
            <p14:sldId id="716"/>
            <p14:sldId id="715"/>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30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כ"ה/סיון/תשפ"ד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7/1/2024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7/1/2024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7/1/2024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7/1/2024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7/1/2024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7/1/2024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7/1/2024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7/1/2024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7/1/2024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7/1/2024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7/1/2024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7/1/2024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7/1/2024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7/1/2024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7/1/2024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7/1/2024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7/1/2024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7/1/2024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7/1/2024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7/1/2024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7/1/2024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7/1/2024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7/1/2024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7/1/2024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7/1/2024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normAutofit fontScale="90000"/>
          </a:bodyPr>
          <a:lstStyle/>
          <a:p>
            <a:pPr rtl="1">
              <a:lnSpc>
                <a:spcPct val="115000"/>
              </a:lnSpc>
              <a:spcAft>
                <a:spcPts val="800"/>
              </a:spcAft>
            </a:pPr>
            <a:r>
              <a:rPr lang="he-IL" sz="6000" kern="100" dirty="0">
                <a:solidFill>
                  <a:srgbClr val="050505"/>
                </a:solidFill>
                <a:effectLst/>
                <a:highlight>
                  <a:srgbClr val="FFFFFF"/>
                </a:highlight>
                <a:latin typeface="Helvetica" panose="020B0604020202020204" pitchFamily="34" charset="0"/>
                <a:ea typeface="Times New Roman" panose="02020603050405020304" pitchFamily="18" charset="0"/>
                <a:cs typeface="Arial" panose="020B0604020202020204" pitchFamily="34" charset="0"/>
              </a:rPr>
              <a:t>הרץ היהודי</a:t>
            </a:r>
            <a:br>
              <a:rPr lang="he-IL" sz="6000" kern="100" dirty="0">
                <a:solidFill>
                  <a:srgbClr val="050505"/>
                </a:solidFill>
                <a:effectLst/>
                <a:highlight>
                  <a:srgbClr val="FFFFFF"/>
                </a:highlight>
                <a:latin typeface="Helvetica" panose="020B0604020202020204" pitchFamily="34" charset="0"/>
                <a:ea typeface="Times New Roman" panose="02020603050405020304" pitchFamily="18" charset="0"/>
                <a:cs typeface="Arial" panose="020B0604020202020204" pitchFamily="34" charset="0"/>
              </a:rPr>
            </a:br>
            <a:r>
              <a:rPr lang="he-IL" sz="6000" kern="100" dirty="0">
                <a:solidFill>
                  <a:srgbClr val="050505"/>
                </a:solidFill>
                <a:effectLst/>
                <a:highlight>
                  <a:srgbClr val="FFFFFF"/>
                </a:highlight>
                <a:latin typeface="Helvetica" panose="020B0604020202020204" pitchFamily="34" charset="0"/>
                <a:ea typeface="Times New Roman" panose="02020603050405020304" pitchFamily="18" charset="0"/>
                <a:cs typeface="Arial" panose="020B0604020202020204" pitchFamily="34" charset="0"/>
              </a:rPr>
              <a:t>פליקס </a:t>
            </a:r>
            <a:r>
              <a:rPr lang="he-IL" sz="6000" kern="100" dirty="0" err="1">
                <a:solidFill>
                  <a:srgbClr val="050505"/>
                </a:solidFill>
                <a:effectLst/>
                <a:highlight>
                  <a:srgbClr val="FFFFFF"/>
                </a:highlight>
                <a:latin typeface="Helvetica" panose="020B0604020202020204" pitchFamily="34" charset="0"/>
                <a:ea typeface="Times New Roman" panose="02020603050405020304" pitchFamily="18" charset="0"/>
                <a:cs typeface="Arial" panose="020B0604020202020204" pitchFamily="34" charset="0"/>
              </a:rPr>
              <a:t>פינצ'ובר</a:t>
            </a:r>
            <a:br>
              <a:rPr lang="en-US" sz="6000" kern="100" dirty="0">
                <a:effectLst/>
                <a:latin typeface="Aptos" panose="020B0004020202020204" pitchFamily="34" charset="0"/>
                <a:ea typeface="Times New Roman" panose="02020603050405020304" pitchFamily="18" charset="0"/>
                <a:cs typeface="Arial" panose="020B0604020202020204" pitchFamily="34" charset="0"/>
              </a:rPr>
            </a:br>
            <a:r>
              <a:rPr lang="he-IL" sz="6000" kern="100" dirty="0">
                <a:solidFill>
                  <a:srgbClr val="050505"/>
                </a:solidFill>
                <a:effectLst/>
                <a:highlight>
                  <a:srgbClr val="FFFFFF"/>
                </a:highlight>
                <a:latin typeface="Helvetica" panose="020B0604020202020204" pitchFamily="34" charset="0"/>
                <a:ea typeface="Times New Roman" panose="02020603050405020304" pitchFamily="18" charset="0"/>
                <a:cs typeface="Arial" panose="020B0604020202020204" pitchFamily="34" charset="0"/>
              </a:rPr>
              <a:t> (ברלין 1937)</a:t>
            </a:r>
            <a:br>
              <a:rPr lang="en-US" sz="6000" kern="100" dirty="0">
                <a:effectLst/>
                <a:latin typeface="Aptos" panose="020B0004020202020204" pitchFamily="34" charset="0"/>
                <a:ea typeface="Times New Roman" panose="02020603050405020304" pitchFamily="18" charset="0"/>
                <a:cs typeface="Arial" panose="020B0604020202020204" pitchFamily="34" charset="0"/>
              </a:rPr>
            </a:br>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הרצים היהודים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עבודת הזיכרון היהודי-הלאומי, שהתמקדה בגוף ובשרירים, לא נאחזה רק במכבים מן המאה השנייה לפני הספירה, אלא גם בתקופה התנכית המוקדמת: האם לא קיבל האב הקדמון של האומה, יעקב, את השם "ישראל" משום שנאבק במלאך אלוהים, באלוהים ובבני-אדם?</a:t>
            </a:r>
          </a:p>
          <a:p>
            <a:r>
              <a:rPr lang="he-IL" dirty="0"/>
              <a:t>בנו של יעקב, נפתלי – האם לא נאמר עליו "נפתלי איילה שלוחה"?</a:t>
            </a:r>
          </a:p>
          <a:p>
            <a:r>
              <a:rPr lang="he-IL" dirty="0"/>
              <a:t>זמן קצר אחרי שיוסף הזדהה בפני אֶחיו, רץ נפתלי בחזרה לכנען והודיע לאביו, ראשית-כול, שהבן, שנחשב למת, עדיין חי. בשוכבו על ערש דווי, ביקש יעקב להיקבר בחלקת הקבר המשפחתית, מערת המכפלה. ואולם, החיתים הערימו קשיים בדרך. על-פי גרסה אחרת, דרש עשו את חלקו בחלקת הקבר, וביקש לראות את שטר הרכש. ואולם, שטר זה היה בארמונו של יוסף במצרים. נפתלי התבקש לרוץ למצרים, כדי להביא את המסמך. הוא ביצע משימה זו בתוך זמן קצר, רץ למצרים והביא במהירות את המסמך. ריצתו הייתה קלה כמו מעוף, והוא רץ על ראשיהם של שיבולי חיטה ואלה לא נשברו.</a:t>
            </a:r>
          </a:p>
          <a:p>
            <a:r>
              <a:rPr lang="he-IL" dirty="0"/>
              <a:t>אחיו, שירדו למצרים כדי לקנות שם חיטה, לקחו כמובן את נפתלי אִתם. עד מהרה ניתנה להם הזדמנות לבחון את יכולת הריצה שלו. הדרכים במצרים היו זרות להם, והם ביקשו מנפתלי שיבדוק אותן. הוא רץ במהירות וחזר בתוך זמן קצר, אחרי שמצא שיש במצרים שתים- עשרה דרכים.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custDataLst>
      <p:tags r:id="rId1"/>
    </p:custDataLst>
    <p:extLst>
      <p:ext uri="{BB962C8B-B14F-4D97-AF65-F5344CB8AC3E}">
        <p14:creationId xmlns:p14="http://schemas.microsoft.com/office/powerpoint/2010/main" val="3437762752"/>
      </p:ext>
    </p:extLst>
  </p:cSld>
  <p:clrMapOvr>
    <a:masterClrMapping/>
  </p:clrMapOvr>
  <mc:AlternateContent xmlns:mc="http://schemas.openxmlformats.org/markup-compatibility/2006">
    <mc:Choice xmlns:p14="http://schemas.microsoft.com/office/powerpoint/2010/main" Requires="p14">
      <p:transition spd="slow" p14:dur="2000" advTm="31690"/>
    </mc:Choice>
    <mc:Fallback>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נפתלי אילה שלוחה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בנו של יעקב, נפתלי – האם לא נאמר עליו "נפתלי איילה שלוחה"?</a:t>
            </a:r>
          </a:p>
          <a:p>
            <a:r>
              <a:rPr lang="he-IL" dirty="0"/>
              <a:t>אחיו, שירדו למצרים כדי לקנות שם חיטה, לקחו כמובן את נפתלי אִתם. עד מהרה ניתנה להם הזדמנות לבחון את יכולת הריצה שלו. הדרכים במצרים היו זרות להם, והם ביקשו מנפתלי שיבדוק אותן. הוא רץ במהירות וחזר בתוך זמן קצר, אחרי שמצא שיש במצרים שתים- עשרה דרכים.</a:t>
            </a:r>
          </a:p>
          <a:p>
            <a:r>
              <a:rPr lang="he-IL" dirty="0"/>
              <a:t>זמן קצר אחרי שיוסף הזדהה בפני אֶחיו, רץ נפתלי בחזרה לכנען והודיע לאביו, ראשית-כול, שהבן, שנחשב למת, עדיין חי. </a:t>
            </a:r>
          </a:p>
          <a:p>
            <a:r>
              <a:rPr lang="he-IL" dirty="0"/>
              <a:t>בשוכבו על ערש דווי, ביקש יעקב להיקבר בחלקת הקבר המשפחתית, מערת המכפלה. ואולם, החיתים הערימו קשיים בדרך. על-פי גרסה אחרת, דרש עשו את חלקו בחלקת הקבר, וביקש לראות את שטר הרכש. ואולם, שטר זה היה בארמונו של יוסף במצרים. נפתלי התבקש לרוץ למצרים, כדי להביא את המסמך. הוא ביצע משימה זו בתוך זמן קצר, רץ למצרים והביא במהירות את המסמך. ריצתו הייתה קלה כמו מעוף, והוא רץ על ראשיהם של שיבולי חיטה ואלה לא נשברו.</a:t>
            </a:r>
          </a:p>
          <a:p>
            <a:r>
              <a:rPr lang="he-IL" dirty="0"/>
              <a:t>ראוי לציין גם שעל דגלו של שבט נפתלי מצוירת איילה מזנקת על רקע כחול.[890] ממידע מאוחר יותר אנחנו למדים כי שבט נפתלי היווה את המאגר העיקרי של הרצים בתקופת שלמה.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1861962806"/>
      </p:ext>
    </p:extLst>
  </p:cSld>
  <p:clrMapOvr>
    <a:masterClrMapping/>
  </p:clrMapOvr>
  <mc:AlternateContent xmlns:mc="http://schemas.openxmlformats.org/markup-compatibility/2006">
    <mc:Choice xmlns:p14="http://schemas.microsoft.com/office/powerpoint/2010/main" Requires="p14">
      <p:transition spd="slow" p14:dur="2000" advTm="31690"/>
    </mc:Choice>
    <mc:Fallback>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הרץ היהודי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אנו למדים רבות מתוך הסיפורים בתנ"ך. ואלמלא עמדה לרשותנו מסורת עתיקה במדרש, המספקת לנו את הפרטים המדויקים על ריצה זו, היה עלינו להסתפק בכך. השליח, ששמו לא מוזכר בתנ"ך, הוא לא אחר משאול, שהיה לימים מלך ישראל. ובלשון המדרש: "שנאמר: </a:t>
            </a:r>
            <a:r>
              <a:rPr lang="he-IL" dirty="0" err="1"/>
              <a:t>וירץ</a:t>
            </a:r>
            <a:r>
              <a:rPr lang="he-IL" dirty="0"/>
              <a:t> איש בנימין מהמערכה ויבוא שלֹה ביום ההוא ומדיו קרעים ואדמה על ראשו. זה שאול. </a:t>
            </a:r>
          </a:p>
          <a:p>
            <a:r>
              <a:rPr lang="he-IL" dirty="0"/>
              <a:t>רבי לוי, רבי שמעון וחז"ל חלוקים בדעתם בנושא זה. לדעת רבי לוי, רץ שאול באותו יום שישים מיל (מיל תלמודי שווה ל-1120 מטרים. המתרגמת). בשדה המערכה שמע שארון-הברית נפל בידי האויב ומפקדו, גוליית. הוא חטף את לוחות-הברית מן הפלישתים והביא אותם לשילה. </a:t>
            </a:r>
          </a:p>
          <a:p>
            <a:r>
              <a:rPr lang="he-IL" dirty="0"/>
              <a:t>לדעת רבי שמעון, שאול רץ באותו יום מאה ועשרים מיל. הוא היה בשילה, וכאשר שמע שארון-הברית אבד, רץ אל המחנה הפלישתי </a:t>
            </a:r>
            <a:r>
              <a:rPr lang="he-IL" dirty="0" err="1"/>
              <a:t>באפק</a:t>
            </a:r>
            <a:r>
              <a:rPr lang="he-IL" dirty="0"/>
              <a:t>, חטף את לוחות-הברית מידיו של גוליית והחזירם לשילה. חז"ל אומרים: ממאה שמונים מיל הלך שאול באותו היום. במערכה היה והביא תחילה לשילה את החדשות על התבוסה, אחר-כך רץ שוב </a:t>
            </a:r>
            <a:r>
              <a:rPr lang="he-IL" dirty="0" err="1"/>
              <a:t>לאפק</a:t>
            </a:r>
            <a:r>
              <a:rPr lang="he-IL" dirty="0"/>
              <a:t> והחזיר משם את לוחות-הברית". (בנוסח המקורי של מדרש שמואל: "במערכה היה וברח לשילה, ושמע שנִשבו הלוחות והלך וחטפן מיד גָלית ובא").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2876465143"/>
      </p:ext>
    </p:extLst>
  </p:cSld>
  <p:clrMapOvr>
    <a:masterClrMapping/>
  </p:clrMapOvr>
  <mc:AlternateContent xmlns:mc="http://schemas.openxmlformats.org/markup-compatibility/2006">
    <mc:Choice xmlns:p14="http://schemas.microsoft.com/office/powerpoint/2010/main" Requires="p14">
      <p:transition spd="slow" p14:dur="2000" advTm="31690"/>
    </mc:Choice>
    <mc:Fallback>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מנשרים קלו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חשיבותה של הריצה בזמן מלחמה הייתה רבה עוד יותר. לעתים קרובות אורגנו החיילים בגושים גדולים וארוכים מאוד, ועל הצבא היה להגיע, עוד לפני היריב, אל שטח מתאים לקרב. התקדמות ומתקפה סוערות, בריצה מהירה, עשויות היו לרסק את שורות האויב. גם רדיפה חסרת רחמים בריצה מהירה, כדי להשמיד את האויב המובס, הייתה יעילה ושימושית מאוד; וכך גם בריחה מהירה מאויב חזק יותר. </a:t>
            </a:r>
          </a:p>
          <a:p>
            <a:r>
              <a:rPr lang="he-IL" dirty="0"/>
              <a:t>ניתן להבין בהחלט מדוע בעת הענקת שבחים ליכולתו של גיבור יהודי מודגשת, לצד כוחו, גם מהירותו. בשירה הנפלאה שנישאה לזכרם של הלוחמים שנפלו, שאול ויונתן, מצאנו את המילים המאפיינות כל-כך: "</a:t>
            </a:r>
            <a:r>
              <a:rPr lang="he-IL" b="1" dirty="0"/>
              <a:t>מנשרים קלו </a:t>
            </a:r>
            <a:r>
              <a:rPr lang="he-IL" dirty="0"/>
              <a:t>מאריות גברו"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חשיבות הרץ</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תיאור חבורתו של דוד, שאותה אסף סביבו במדבר, מדגיש בגאווה, לצד כוחם כאריות, גם את מהירותם.</a:t>
            </a:r>
          </a:p>
          <a:p>
            <a:r>
              <a:rPr lang="he-IL" dirty="0"/>
              <a:t> "...גיבורי החיל אנשי צבא לַמלחמה עֹרכי </a:t>
            </a:r>
            <a:r>
              <a:rPr lang="he-IL" dirty="0" err="1"/>
              <a:t>צִנה</a:t>
            </a:r>
            <a:r>
              <a:rPr lang="he-IL" dirty="0"/>
              <a:t> </a:t>
            </a:r>
            <a:r>
              <a:rPr lang="he-IL" dirty="0" err="1"/>
              <a:t>ורֹמח</a:t>
            </a:r>
            <a:r>
              <a:rPr lang="he-IL" dirty="0"/>
              <a:t> ופני אריה פניהם וכצבאים על ההרים למַהר".</a:t>
            </a:r>
          </a:p>
          <a:p>
            <a:endParaRPr lang="he-IL" dirty="0"/>
          </a:p>
          <a:p>
            <a:r>
              <a:rPr lang="he-IL" dirty="0"/>
              <a:t>התקשורת בתקופה העתיקה התקיימה באמצעות שליחים, שנאלצו לצאת למסעות ארוכים, כשחלקם מצוידים בפרדות ובחמורים. </a:t>
            </a:r>
          </a:p>
          <a:p>
            <a:r>
              <a:rPr lang="he-IL" dirty="0"/>
              <a:t>סוסים לא היו ידועים בפלשתינה עד לתקופתו של שלמה, וגם אחר-כך היה השימוש בהם באזורים הרריים ובדרכים לא עבירות מוגבל למדי. </a:t>
            </a:r>
          </a:p>
          <a:p>
            <a:r>
              <a:rPr lang="he-IL" dirty="0"/>
              <a:t>כך קרה שרץ מהיר מאוד, ובעיקר בעל כוח סבל, נאלץ לעתים לזנק מעל תהומות, כדי להעביר חדשות ממקום אחד למשנהו. בעיקר בתקופות מלחמה חשוב היה שיעמדו לרשות התושבים כמה רצים, כדי שיוכלו להתרות במהירות בערים שכנות במקרה של התקפת אויב פתאומית, ולבקש את עזרתן.</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הרץ </a:t>
            </a:r>
            <a:r>
              <a:rPr lang="he-IL" dirty="0" err="1"/>
              <a:t>מאפק</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בשנת 1080 לפני הספירה אנחנו פוגשים את הרץ הראשון, שעליו יש נתונים מבוססים. </a:t>
            </a:r>
          </a:p>
          <a:p>
            <a:r>
              <a:rPr lang="he-IL" dirty="0"/>
              <a:t>המלחמות בין בני ישראל והפלישתים הגיעו לשלב קריטי. הפלישתים אספו את צבאם </a:t>
            </a:r>
            <a:r>
              <a:rPr lang="he-IL" dirty="0" err="1"/>
              <a:t>באפק</a:t>
            </a:r>
            <a:r>
              <a:rPr lang="he-IL" dirty="0"/>
              <a:t>, כדי לבצע תקיפה חשובה מבחינה אסטרטגית. כאשר הסתיימה ההתנגשות הראשונה בין הצבאות בתבוסת בני ישראל, הבינו אלה עד כמה חשוב הקרב הבא. </a:t>
            </a:r>
          </a:p>
          <a:p>
            <a:r>
              <a:rPr lang="he-IL" dirty="0"/>
              <a:t>הם קיוו לעזרת האל באמצעות ארון-הברית שיובא אל שדה המערכה.</a:t>
            </a:r>
            <a:endParaRPr lang="en-US" dirty="0"/>
          </a:p>
          <a:p>
            <a:r>
              <a:rPr lang="en-US" dirty="0"/>
              <a:t> </a:t>
            </a:r>
            <a:r>
              <a:rPr lang="he-IL" dirty="0"/>
              <a:t>בני ישראל הקימו את המחנה שלהם באבן-העזר. הקרב החל. הפלישתים ניצחו ולקחו שלל את ארון-הברית. עכשיו צריך היה להודיע בדרך המהירה ביותר לעלי, הכוהן הגדול, על התבוסה. </a:t>
            </a:r>
          </a:p>
          <a:p>
            <a:r>
              <a:rPr lang="he-IL" dirty="0"/>
              <a:t>בן שבט בנימין רץ משדה הקרב אל שילה, כדי להביא לעלי את הידיעה הנוראה. הוא הגיע לשם עוד באותו היום, עייף ויגע.[892] </a:t>
            </a:r>
          </a:p>
          <a:p>
            <a:r>
              <a:rPr lang="he-IL" dirty="0"/>
              <a:t>מדברים אלה עולה בבירור, שכנראה עשה את כל הדרך בריצה, בלא הפסקה.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אנו למדים רבות מתוך הסיפורים בתנ"ך. ואלמלא עמדה לרשותנו מסורת עתיקה במדרש, המספקת לנו את הפרטים המדויקים על ריצה זו, היה עלינו להסתפק בכך. השליח, ששמו לא מוזכר בתנ"ך, הוא לא אחר משאול, שהיה לימים מלך ישראל. </a:t>
            </a:r>
          </a:p>
          <a:p>
            <a:r>
              <a:rPr lang="he-IL" dirty="0"/>
              <a:t>ובלשון המדרש: "שנאמר: </a:t>
            </a:r>
            <a:r>
              <a:rPr lang="he-IL" dirty="0" err="1"/>
              <a:t>וירץ</a:t>
            </a:r>
            <a:r>
              <a:rPr lang="he-IL" dirty="0"/>
              <a:t> איש בנימין מהמערכה ויבוא שלֹה ביום ההוא ומדיו קרעים ואדמה על ראשו. זה שאול".</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רבי לוי, רבי שמעון וחז"ל חלוקים בדעתם בנושא זה. לדעת רבי לוי, רץ שאול באותו יום שישים מיל (מיל שווה לקילומטר). </a:t>
            </a:r>
          </a:p>
          <a:p>
            <a:r>
              <a:rPr lang="he-IL" dirty="0"/>
              <a:t>בשדה המערכה שמע שארון-הברית נפל בידי האויב ומפקדו, גוליית. הוא חטף את לוחות-הברית מן הפלישתים והביא אותם לשילה. </a:t>
            </a:r>
          </a:p>
          <a:p>
            <a:r>
              <a:rPr lang="he-IL" dirty="0"/>
              <a:t>לדעת רבי שמעון, שאול רץ באותו יום מאה ועשרים מיל. הוא היה בשילה, וכאשר שמע שארון-הברית אבד, רץ אל המחנה הפלישתי </a:t>
            </a:r>
            <a:r>
              <a:rPr lang="he-IL" dirty="0" err="1"/>
              <a:t>באפק</a:t>
            </a:r>
            <a:r>
              <a:rPr lang="he-IL" dirty="0"/>
              <a:t>, חטף את לוחות-הברית מידיו של גוליית והחזירם לשילה. </a:t>
            </a:r>
          </a:p>
          <a:p>
            <a:r>
              <a:rPr lang="he-IL" dirty="0"/>
              <a:t>חז"ל אומרים: מאה שמונים מיל הלך שאול באותו היום. במערכה היה והביא תחילה לשילה את החדשות על התבוסה, אחר-כך רץ שוב </a:t>
            </a:r>
            <a:r>
              <a:rPr lang="he-IL" dirty="0" err="1"/>
              <a:t>לאפק</a:t>
            </a:r>
            <a:r>
              <a:rPr lang="he-IL" dirty="0"/>
              <a:t> והחזיר משם את לוחות-הברית". (בנוסח המקורי של מדרש שמואל: "במערכה היה וברח לשילה, ושמע שנִשבו הלוחות והלך וחטפן מיד גָלית ובא").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שירת דוד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כִּי מִי אֱלוֹהַּ מִבַּלְעֲדֵי יְהוָה וּמִי צוּר זוּלָתִי </a:t>
            </a:r>
            <a:r>
              <a:rPr lang="he-IL" dirty="0" err="1"/>
              <a:t>אֱלֹהֵינו</a:t>
            </a:r>
            <a:r>
              <a:rPr lang="he-IL" dirty="0"/>
              <a:t>ּ</a:t>
            </a:r>
            <a:endParaRPr lang="en-US" dirty="0"/>
          </a:p>
          <a:p>
            <a:r>
              <a:rPr lang="en-US" dirty="0"/>
              <a:t> </a:t>
            </a:r>
          </a:p>
          <a:p>
            <a:r>
              <a:rPr lang="he-IL" dirty="0"/>
              <a:t>הָאֵל </a:t>
            </a:r>
            <a:r>
              <a:rPr lang="he-IL" dirty="0" err="1"/>
              <a:t>הַמְאַזְּרֵנִי</a:t>
            </a:r>
            <a:r>
              <a:rPr lang="he-IL" dirty="0"/>
              <a:t> חָיִל </a:t>
            </a:r>
            <a:r>
              <a:rPr lang="he-IL" dirty="0" err="1"/>
              <a:t>וַיִּתֵּן</a:t>
            </a:r>
            <a:r>
              <a:rPr lang="he-IL" dirty="0"/>
              <a:t> תָּמִים דַּרְכִּי</a:t>
            </a:r>
            <a:endParaRPr lang="en-US" dirty="0"/>
          </a:p>
          <a:p>
            <a:r>
              <a:rPr lang="en-US" dirty="0"/>
              <a:t> </a:t>
            </a:r>
          </a:p>
          <a:p>
            <a:r>
              <a:rPr lang="he-IL" b="1" dirty="0"/>
              <a:t>מְשַׁוֶּה רַגְלַי </a:t>
            </a:r>
            <a:r>
              <a:rPr lang="he-IL" b="1" dirty="0" err="1"/>
              <a:t>כָּאַיָּלוֹת</a:t>
            </a:r>
            <a:r>
              <a:rPr lang="he-IL" b="1" dirty="0"/>
              <a:t> </a:t>
            </a:r>
            <a:r>
              <a:rPr lang="he-IL" dirty="0"/>
              <a:t>וְעַל בָּמֹתַי יַעֲמִידֵנִי</a:t>
            </a:r>
            <a:endParaRPr lang="en-US" dirty="0"/>
          </a:p>
          <a:p>
            <a:r>
              <a:rPr lang="en-US" dirty="0"/>
              <a:t> </a:t>
            </a:r>
          </a:p>
          <a:p>
            <a:r>
              <a:rPr lang="he-IL" dirty="0"/>
              <a:t>מְלַמֵּד יָדַי לַמִּלְחָמָה וְנִחֲתָה קֶשֶׁת נְחוּשָׁה </a:t>
            </a:r>
            <a:r>
              <a:rPr lang="he-IL" dirty="0" err="1"/>
              <a:t>זְרוֹעֹתָי</a:t>
            </a:r>
            <a:endParaRPr lang="en-US" dirty="0"/>
          </a:p>
          <a:p>
            <a:r>
              <a:rPr lang="en-US" dirty="0"/>
              <a:t> </a:t>
            </a:r>
          </a:p>
          <a:p>
            <a:r>
              <a:rPr lang="he-IL" dirty="0" err="1"/>
              <a:t>וַתִּתֶּן</a:t>
            </a:r>
            <a:r>
              <a:rPr lang="he-IL" dirty="0"/>
              <a:t> לִי מָגֵן יִשְׁעֶךָ וִימִינְךָ תִסְעָדֵנִי וְעַנְוַתְךָ תַרְבֵּנִי</a:t>
            </a:r>
            <a:endParaRPr lang="en-US" dirty="0"/>
          </a:p>
          <a:p>
            <a:r>
              <a:rPr lang="en-US" dirty="0"/>
              <a:t> </a:t>
            </a:r>
          </a:p>
          <a:p>
            <a:r>
              <a:rPr lang="he-IL" b="1" dirty="0"/>
              <a:t>תַּרְחִיב צַעֲדִי תַחְתָּי </a:t>
            </a:r>
            <a:r>
              <a:rPr lang="he-IL" dirty="0"/>
              <a:t>וְלֹא מָעֲדוּ </a:t>
            </a:r>
            <a:r>
              <a:rPr lang="he-IL" dirty="0" err="1"/>
              <a:t>קַרְסֻלָּי</a:t>
            </a:r>
            <a:endParaRPr lang="en-US" dirty="0"/>
          </a:p>
          <a:p>
            <a:r>
              <a:rPr lang="en-US" dirty="0"/>
              <a:t> </a:t>
            </a:r>
          </a:p>
          <a:p>
            <a:r>
              <a:rPr lang="he-IL" b="1" dirty="0"/>
              <a:t>אֶרְדּוֹף אוֹיְבַי וְאַשִּׂיגֵם </a:t>
            </a:r>
            <a:r>
              <a:rPr lang="he-IL" dirty="0"/>
              <a:t>וְלֹא אָשׁוּב עַד </a:t>
            </a:r>
            <a:r>
              <a:rPr lang="he-IL" dirty="0" err="1"/>
              <a:t>כַּלּוֹתָם</a:t>
            </a:r>
            <a:r>
              <a:rPr lang="he-IL" dirty="0"/>
              <a:t>.</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עשהאל קל-הרגליים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עשהאל מוזכר כמי שעמד בראש שלושים הלוחמים האלה, והוא מעניין אותנו במיוחד בהקשר זה. </a:t>
            </a:r>
          </a:p>
          <a:p>
            <a:r>
              <a:rPr lang="he-IL" dirty="0"/>
              <a:t>הוא היה קרוב משפחה מדַרגה ראשונה של דוד. </a:t>
            </a:r>
            <a:r>
              <a:rPr lang="he-IL" dirty="0" err="1"/>
              <a:t>אמו</a:t>
            </a:r>
            <a:r>
              <a:rPr lang="he-IL" dirty="0"/>
              <a:t> הייתה צרויה, אחות דוד. שני אחיו הגדולים, יואב ואבישי, היו מפקדי הגדודים של דוד, והם נושאים בתקופה זו כולה בתפקידים חשובים ביותר. </a:t>
            </a:r>
          </a:p>
          <a:p>
            <a:r>
              <a:rPr lang="he-IL" dirty="0"/>
              <a:t>מעניינת כאן במיוחד העובדה שעשהאל היה לא רק גיבור, אלא גם רץ מעולה. </a:t>
            </a:r>
          </a:p>
          <a:p>
            <a:r>
              <a:rPr lang="he-IL" dirty="0"/>
              <a:t>התנ"ך חש בצורך להדגיש במיוחד את יכולת הריצה שלו: "[...] ועשהאל קל ברגליו כאחד הצְבָיְם אשר בשדה".</a:t>
            </a:r>
          </a:p>
          <a:p>
            <a:r>
              <a:rPr lang="he-IL" dirty="0"/>
              <a:t>יוסף בן מתתיהו כותב בפירוט רב על עשהאל: "והמצוין שבהם היה עשהאל הצעיר, שהיה ידוע לתהילה בגלל רגליו המהירות. כי לא רק בני אדם בלבד ניצח (</a:t>
            </a:r>
            <a:r>
              <a:rPr lang="he-IL" dirty="0" err="1"/>
              <a:t>במירוץ</a:t>
            </a:r>
            <a:r>
              <a:rPr lang="he-IL" dirty="0"/>
              <a:t>), אלא מספרים, שגם סוס (שוטף) עבר בהתחרותו בו".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עשהאל מת מוקדם מדי, בשיא פריחתו. במלחמת האזרחים, שדוד נאלץ לנהל נגד אחד מבני שאול, איש-בושת, כדי לייצב את שלטונו, התנגשו שני הצבאות בגבעון. כדי למנוע שפיכות דמים מיותרת, הציע אבנר, מפקד הצבא היריב, עריכת טורניר. כל צבא יציב את תריסר הלוחמים הטובים ביותר שלו, והמנצחת תהיה אותה קבוצת לוחמים שידה תהיה על העליונה בטורניר זה. אבל התוצאה שאליה התכוונו לא הושגה, והתפתח קרב קשה מאוד, שהסתיים בניצחונם של חיילי דוד. הם רדפו אחרי האויב המובס, ועשהאל הגיע במהרה אל ראש הרודפים.</a:t>
            </a:r>
            <a:endParaRPr lang="en-US" dirty="0"/>
          </a:p>
          <a:p>
            <a:r>
              <a:rPr lang="en-US" dirty="0"/>
              <a:t> </a:t>
            </a:r>
          </a:p>
          <a:p>
            <a:r>
              <a:rPr lang="he-IL" dirty="0"/>
              <a:t>מטרתו העיקרית הייתה החלשת המפקד הצבאי של היריב, אבנר, ומניעת נזק נוסף. ואולם, אבנר הבחין ברודף, הבין מיד שרק רץ מהיר כעשהאל יכול להשיג אותו, וביקש ממנו, בתחינה, לחדול מן הרדיפה. למרות שתי אזהרות, לא הפסיק עשהאל את המרדף אחרי אויבו. לפתע הטיח אבנר לאחור את הקצה התחתון של החנית, ואף שלא התכוון לכך, היכה ביריבו הצעיר והרגוֹ.[910]</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גורלו של הגיבור, שבגילו הצעיר היה קורבן מהירותו שלו, היה טרגי. אין ספק שעליו חלות מילותיו של </a:t>
            </a:r>
            <a:r>
              <a:rPr lang="he-IL" dirty="0" err="1"/>
              <a:t>קוהלת</a:t>
            </a:r>
            <a:r>
              <a:rPr lang="he-IL" dirty="0"/>
              <a:t>, שגם לקלי-הרגליים לא תועיל תמיד המהירות.</a:t>
            </a:r>
          </a:p>
          <a:p>
            <a:r>
              <a:rPr lang="he-IL" dirty="0"/>
              <a:t>קהלת פרק ט פסוק יא</a:t>
            </a:r>
          </a:p>
          <a:p>
            <a:r>
              <a:rPr lang="he-IL" dirty="0"/>
              <a:t>שַׁבְתִּי וְרָאֹה תַחַת הַשֶּׁמֶשׁ כִּי לֹא לַקַּלִּים הַמֵּרוֹץ וְלֹא </a:t>
            </a:r>
            <a:r>
              <a:rPr lang="he-IL" dirty="0" err="1"/>
              <a:t>לַגִּבּוֹרִים</a:t>
            </a:r>
            <a:r>
              <a:rPr lang="he-IL" dirty="0"/>
              <a:t> הַמִּלְחָמָה וְגַם לֹא לַחֲכָמִים לֶחֶם וְגַם לֹא לַנְּבֹנִים עֹשֶׁר וְגַם לֹא </a:t>
            </a:r>
            <a:r>
              <a:rPr lang="he-IL" dirty="0" err="1"/>
              <a:t>לַיֹּדְעִים</a:t>
            </a:r>
            <a:r>
              <a:rPr lang="he-IL" dirty="0"/>
              <a:t> חֵן כִּי עֵת וָפֶגַע יִקְרֶה אֶת כֻּלָּם: </a:t>
            </a:r>
          </a:p>
          <a:p>
            <a:r>
              <a:rPr lang="he-IL" dirty="0"/>
              <a:t>רש"י קהלת פרק ט פסוק יא</a:t>
            </a:r>
          </a:p>
          <a:p>
            <a:r>
              <a:rPr lang="he-IL" dirty="0"/>
              <a:t>לא לקלים המרוץ - לא עמדה </a:t>
            </a:r>
            <a:r>
              <a:rPr lang="he-IL" dirty="0" err="1"/>
              <a:t>לעשאל</a:t>
            </a:r>
            <a:r>
              <a:rPr lang="he-IL" dirty="0"/>
              <a:t> קלותו משהגיע פקודתו:</a:t>
            </a:r>
          </a:p>
          <a:p>
            <a:r>
              <a:rPr lang="he-IL" dirty="0"/>
              <a:t>ולא </a:t>
            </a:r>
            <a:r>
              <a:rPr lang="he-IL" dirty="0" err="1"/>
              <a:t>לגבורים</a:t>
            </a:r>
            <a:r>
              <a:rPr lang="he-IL" dirty="0"/>
              <a:t> המלחמה - לא עמדה לאבנר גבורתו משהגיע יומו:</a:t>
            </a:r>
          </a:p>
          <a:p>
            <a:r>
              <a:rPr lang="he-IL" dirty="0"/>
              <a:t>וגם לא לחכמים לחם - כגון אני שהיה לחמי ליום (מלכים א ה) ששים כור סולת וגו' ועכשיו זה חלקי מכל עמלי מקלי ומקידה: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אחימעץ</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דוד לא היה פטור ממאבקים פנימיים קשים. בנו היחיד אבשלום מרד נגדו, כשמטרתו הייתה להשתלט על כס המלכות של אביו. </a:t>
            </a:r>
          </a:p>
          <a:p>
            <a:r>
              <a:rPr lang="he-IL" dirty="0"/>
              <a:t>ההתקוממות הייתה כה בלתי צפויה, עד שדוד נאלץ לברוח. שני הכוהנים הגדולים, צדוק ואביתר, הצטרפו אליו, ונלווה אליהם יואב עם חלק מהצבא והגיבורים. בחסותם של אלה, נסוג המלך מפני כוחם העדיף של החיילים המורדים.</a:t>
            </a:r>
          </a:p>
          <a:p>
            <a:r>
              <a:rPr lang="he-IL" dirty="0"/>
              <a:t>בני הכוהן הגדול, </a:t>
            </a:r>
            <a:r>
              <a:rPr lang="he-IL" dirty="0" err="1"/>
              <a:t>אחימעץ</a:t>
            </a:r>
            <a:r>
              <a:rPr lang="he-IL" dirty="0"/>
              <a:t> ויהונתן, נשארו בעין רוגל כדי לדווח לדוד בדרך המהירה ביותר על כוונותיו של אבשלום. לכך התאים </a:t>
            </a:r>
            <a:r>
              <a:rPr lang="he-IL" dirty="0" err="1"/>
              <a:t>אחימעץ</a:t>
            </a:r>
            <a:r>
              <a:rPr lang="he-IL" dirty="0"/>
              <a:t>, במיוחד, כרץ מהיר. בינתיים השתהה דוד בעיר בחורים, אתר הנמצא במרחק של כ-15 קילומטר מירושלים. </a:t>
            </a:r>
          </a:p>
          <a:p>
            <a:r>
              <a:rPr lang="he-IL" dirty="0"/>
              <a:t>בו-בזמן גיבש אבשלום תוכנית לרדיפה אחרי אביו, ואולם תקיפה מיידית נמנעה בגלל הופעתו של חושי. </a:t>
            </a:r>
            <a:r>
              <a:rPr lang="he-IL" dirty="0" err="1"/>
              <a:t>אחימעץ</a:t>
            </a:r>
            <a:r>
              <a:rPr lang="he-IL" dirty="0"/>
              <a:t> אמור היה להזהיר את דוד בדרך המהירה ביותר, והוא רץ עם יהונתן, אחד מבני אביתר. </a:t>
            </a:r>
          </a:p>
          <a:p>
            <a:r>
              <a:rPr lang="he-IL" dirty="0"/>
              <a:t>אבל כבר כעבור כ-300 מטר הבחין בהם אחד מנאמני אבשלום.[916] הם נאלצו להתחבא במהירות רבה, שאם לא כן היו עלולים ליפול בידיהם של אנשי אבשלום. הם הוסתרו בתוך באר, עד שצופיו של אבשלום עברו משם. עכשיו יכול היה </a:t>
            </a:r>
            <a:r>
              <a:rPr lang="he-IL" dirty="0" err="1"/>
              <a:t>אחימעץ</a:t>
            </a:r>
            <a:r>
              <a:rPr lang="he-IL" dirty="0"/>
              <a:t> להמשיך בריצתו, כדי להספיק ולהזהיר את דוד, שבאותו הלילה פרק את המחנה ועבר את הירדן.</a:t>
            </a:r>
          </a:p>
          <a:p>
            <a:r>
              <a:rPr lang="he-IL" dirty="0"/>
              <a:t>ואז התרחש אותו קרב בלתי נשכח ביער אפרים. אבשלום נהרג וחייליו הובסו. המשך העלילה מתואר בצורה מעניינת כל-כך על-ידי התנ"ך, שתחילה ראוי לנו להביא את הנוסח המילולי כמות שהוא:[918]</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a:t>
            </a:r>
            <a:r>
              <a:rPr lang="he-IL" dirty="0" err="1"/>
              <a:t>וַאֲחִימַעַץ</a:t>
            </a:r>
            <a:r>
              <a:rPr lang="he-IL" dirty="0"/>
              <a:t> בֶּן צָדוֹק אָמַר: אָרוּצָה נָּא וַאֲבַשְּׂרָה אֶת הַמֶּלֶךְ, כִּי שְׁפָטוֹ יְהוָה מִיַּד אֹיְבָיו. וַיֹּאמֶר לוֹ יוֹאָב: לֹא אִישׁ בְּשֹרָה אַתָּה הַיּוֹם הַזֶּה, וּבִשַּׂרְתָּ בְּיוֹם אַחֵר, וְהַיּוֹם הַזֶּה לֹא תְבַשֵּׂר כִּי (על) עַל כֵּן בֶּן הַמֶּלֶךְ מֵת. </a:t>
            </a:r>
          </a:p>
          <a:p>
            <a:r>
              <a:rPr lang="he-IL" dirty="0"/>
              <a:t>וַיֹּאמֶר יוֹאָב לַכּוּשִׁי: לֵךְ הַגֵּד לַמֶּלֶךְ אֲשֶׁר </a:t>
            </a:r>
            <a:r>
              <a:rPr lang="he-IL" dirty="0" err="1"/>
              <a:t>רָאִיתָה</a:t>
            </a:r>
            <a:r>
              <a:rPr lang="he-IL" dirty="0"/>
              <a:t>, </a:t>
            </a:r>
            <a:r>
              <a:rPr lang="he-IL" dirty="0" err="1"/>
              <a:t>וַיִּשְׁתַּחו</a:t>
            </a:r>
            <a:r>
              <a:rPr lang="he-IL" dirty="0"/>
              <a:t>ּ כוּשִׁי לְיוֹאָב </a:t>
            </a:r>
            <a:r>
              <a:rPr lang="he-IL" dirty="0" err="1"/>
              <a:t>וַיָּרֹץ</a:t>
            </a:r>
            <a:r>
              <a:rPr lang="he-IL" dirty="0"/>
              <a:t> </a:t>
            </a:r>
          </a:p>
          <a:p>
            <a:r>
              <a:rPr lang="he-IL" dirty="0"/>
              <a:t>וַיֹּסֶף עוֹד </a:t>
            </a:r>
            <a:r>
              <a:rPr lang="he-IL" dirty="0" err="1"/>
              <a:t>אֲחִימַעַץ</a:t>
            </a:r>
            <a:r>
              <a:rPr lang="he-IL" dirty="0"/>
              <a:t> בֶּן צָדוֹק וַיֹּאמֶר אֶל יוֹאָב: וִיהִי מָה, אָרֻצָה נָּא גַם אָנִי אַחֲרֵי הַכּוּשִׁי, וַיֹּאמֶר יוֹאָב: לָמָּה זֶּה אַתָּה רָץ בְּנִי, וּלְכָה אֵין בְּשׂוֹרָה מֹצֵאת. וִיהִי מָה אָרוּץ, וַיֹּאמֶר לוֹ: רוּץ, </a:t>
            </a:r>
          </a:p>
          <a:p>
            <a:r>
              <a:rPr lang="he-IL" dirty="0" err="1"/>
              <a:t>וַיָּרָץ</a:t>
            </a:r>
            <a:r>
              <a:rPr lang="he-IL" dirty="0"/>
              <a:t> </a:t>
            </a:r>
            <a:r>
              <a:rPr lang="he-IL" dirty="0" err="1"/>
              <a:t>אֲחִימַעַץ</a:t>
            </a:r>
            <a:r>
              <a:rPr lang="he-IL" dirty="0"/>
              <a:t> דֶּרֶךְ </a:t>
            </a:r>
            <a:r>
              <a:rPr lang="he-IL" dirty="0" err="1"/>
              <a:t>הַכִּכָּר</a:t>
            </a:r>
            <a:r>
              <a:rPr lang="he-IL" dirty="0"/>
              <a:t> וַיַּעֲבֹר אֶת הַכּוּשִׁי. וְדָוִד יוֹשֵׁב בֵּין שְׁנֵי הַשְּׁעָרִים, וַיֵּלֶךְ הַצֹּפֶה אֶל גַּג הַשַּׁעַר, אֶל הַחוֹמָה, </a:t>
            </a:r>
            <a:r>
              <a:rPr lang="he-IL" dirty="0" err="1"/>
              <a:t>וַיִּשָּׂא</a:t>
            </a:r>
            <a:r>
              <a:rPr lang="he-IL" dirty="0"/>
              <a:t> אֶת עֵינָיו וַיַּרְא וְהִנֵּה אִישׁ רָץ לְבַדּוֹ. וַיִּקְרָא הַצֹּפֶה </a:t>
            </a:r>
            <a:r>
              <a:rPr lang="he-IL" dirty="0" err="1"/>
              <a:t>וַיַּגֵּד</a:t>
            </a:r>
            <a:r>
              <a:rPr lang="he-IL" dirty="0"/>
              <a:t> לַמֶּלֶךְ, וַיֹּאמֶר הַמֶּלֶךְ אִם לְבַדּוֹ בְּשׂוֹרָה בְּפִיו, וַיֵּלֶךְ הָלוֹךְ וְקָרֵב. וַיַּרְא הַצֹּפֶה אִישׁ אַחֵר רָץ, וַיִּקְרָא הַצֹּפֶה אֶל הַשֹּׁעֵר וַיֹּאמֶר הִנֵּה אִישׁ רָץ לְבַדּוֹ, וַיֹּאמֶר הַמֶּלֶךְ גַּם זֶה מְבַשֵּׂר. וַיֹּאמֶר הַצֹּפֶה אֲנִי רֹאֶה אֶת מְרוּצַת הָרִאשׁוֹן כִּמְרֻצַת </a:t>
            </a:r>
            <a:r>
              <a:rPr lang="he-IL" dirty="0" err="1"/>
              <a:t>אֲחִימַעַץ</a:t>
            </a:r>
            <a:r>
              <a:rPr lang="he-IL" dirty="0"/>
              <a:t> בֶּן צָדוֹק, וַיֹּאמֶר הַמֶּלֶךְ אִישׁ טוֹב זֶה וְאֶל בְּשׂוֹרָה טוֹבָה יָבוֹא. </a:t>
            </a:r>
          </a:p>
          <a:p>
            <a:r>
              <a:rPr lang="he-IL" dirty="0"/>
              <a:t>וַיִּקְרָא </a:t>
            </a:r>
            <a:r>
              <a:rPr lang="he-IL" dirty="0" err="1"/>
              <a:t>אֲחִימַעַץ</a:t>
            </a:r>
            <a:r>
              <a:rPr lang="he-IL" dirty="0"/>
              <a:t> וַיֹּאמֶר אֶל הַמֶּלֶךְ: שָׁלוֹם! </a:t>
            </a:r>
            <a:r>
              <a:rPr lang="he-IL" dirty="0" err="1"/>
              <a:t>וַיִּשְׁתַּחו</a:t>
            </a:r>
            <a:r>
              <a:rPr lang="he-IL" dirty="0"/>
              <a:t>ּ לַמֶּלֶךְ לְאַפָּיו אָרְצָה וַיֹּאמֶר: בָּרוּךְ יְהוָה </a:t>
            </a:r>
            <a:r>
              <a:rPr lang="he-IL" dirty="0" err="1"/>
              <a:t>אֱלֹהֶיך</a:t>
            </a:r>
            <a:r>
              <a:rPr lang="he-IL" dirty="0"/>
              <a:t>ָ אֲשֶׁר סִגַּר אֶת הָאֲנָשִׁים אֲשֶׁר נָשְׂאוּ אֶת יָדָם בַּאדֹנִי הַמֶּלֶךְ. וַיֹּאמֶר הַמֶּלֶךְ: שָׁלוֹם לַנַּעַר לְאַבְשָׁלוֹם? וַיֹּאמֶר </a:t>
            </a:r>
            <a:r>
              <a:rPr lang="he-IL" dirty="0" err="1"/>
              <a:t>אֲחִימַעַץ</a:t>
            </a:r>
            <a:r>
              <a:rPr lang="he-IL" dirty="0"/>
              <a:t>: רָאִיתִי הֶהָמוֹן הַגָּדוֹל לִשְׁלֹחַ אֶת עֶבֶד הַמֶּלֶךְ יוֹאָב וְאֶת עַבְדֶּךָ וְלֹא יָדַעְתִּי מָה. וַיֹּאמֶר הַמֶּלֶךְ: סֹב </a:t>
            </a:r>
            <a:r>
              <a:rPr lang="he-IL" dirty="0" err="1"/>
              <a:t>הִתְיַצֵּב</a:t>
            </a:r>
            <a:r>
              <a:rPr lang="he-IL" dirty="0"/>
              <a:t> כֹּה. וַיִּסֹּב וַיַּעֲמֹד. </a:t>
            </a:r>
          </a:p>
          <a:p>
            <a:r>
              <a:rPr lang="he-IL" dirty="0"/>
              <a:t>וְהִנֵּה הַכּוּשִׁי בָּא, וַיֹּאמֶר הַכּוּשִׁי: יִתְבַּשֵּׂר אֲדֹנִי הַמֶּלֶךְ כִּי שְׁפָטְךָ יְהוָה הַיּוֹם מִיַּד כָּל הַקָּמִים עָלֶיךָ. וַיֹּאמֶר הַמֶּלֶךְ אֶל הַכּוּשִׁי: הֲשָׁלוֹם לַנַּעַר לְאַבְשָׁלוֹם? וַיֹּאמֶר הַכּוּשִׁי: יִהְיוּ כַנַּעַר אֹיְבֵי אֲדֹנִי הַמֶּלֶךְ וְכֹל אֲשֶׁר קָמוּ עָלֶיךָ לְרָעָה וַיִּרְגַּז הַמֶּלֶךְ וַיַּעַל עַל-עֲלִיַּת הַשַּׁעַר </a:t>
            </a:r>
            <a:r>
              <a:rPr lang="he-IL" dirty="0" err="1"/>
              <a:t>וַיֵּבְך</a:t>
            </a:r>
            <a:r>
              <a:rPr lang="he-IL" dirty="0"/>
              <a:t>ְּ..."</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מתיאור מפורט זה אפשר ללמוד בקצרה על האירועים הבאים. </a:t>
            </a:r>
          </a:p>
          <a:p>
            <a:r>
              <a:rPr lang="he-IL" dirty="0"/>
              <a:t>לאחר הקרב, שהוזכר לעיל, היה ברור שצריך להודיע לדוד, שחנה במחניים, על ניצחון צבאו ובו-בזמן על מות בנו אבשלום. </a:t>
            </a:r>
          </a:p>
          <a:p>
            <a:r>
              <a:rPr lang="he-IL" dirty="0"/>
              <a:t>מפקד הצבא יואב, אחד מאחי עשהאל, הטיל תחילה את המשימה על שליח שחור – כושי. באותו זמן נהגו להעמיד לדין שליחים, שהביאו בשורות רעות, ולשפוט אותם בהליך מקוצר ומהיר, והוא לא רצה </a:t>
            </a:r>
            <a:r>
              <a:rPr lang="he-IL" dirty="0" err="1"/>
              <a:t>שאחימעץ</a:t>
            </a:r>
            <a:r>
              <a:rPr lang="he-IL" dirty="0"/>
              <a:t> ייפגע כך. </a:t>
            </a:r>
          </a:p>
          <a:p>
            <a:r>
              <a:rPr lang="he-IL" dirty="0"/>
              <a:t>מצד שני, </a:t>
            </a:r>
            <a:r>
              <a:rPr lang="he-IL" dirty="0" err="1"/>
              <a:t>אחימעץ</a:t>
            </a:r>
            <a:r>
              <a:rPr lang="he-IL" dirty="0"/>
              <a:t> ידע עד כמה אהב דוד את בנו אבשלום, למרות הכול. הוא פקד מפורשות לשמור עליו, </a:t>
            </a:r>
            <a:r>
              <a:rPr lang="he-IL" dirty="0" err="1"/>
              <a:t>ואחימעץ</a:t>
            </a:r>
            <a:r>
              <a:rPr lang="he-IL" dirty="0"/>
              <a:t> חשש, ובצדק, שהרץ הכושי יפלוט את הדברים מיד עם בואו. הוא ביקש בדחיפות רשות לרוץ גם הוא, והצליח לקבל היתר לכך אחרי לחץ רב. </a:t>
            </a:r>
          </a:p>
          <a:p>
            <a:r>
              <a:rPr lang="he-IL" dirty="0"/>
              <a:t>שלוש פעמים נאלץ לבקש זאת מיואב לפני שזה נענה. קשה לדעת האם יואב עיכב בכוונה את </a:t>
            </a:r>
            <a:r>
              <a:rPr lang="he-IL" dirty="0" err="1"/>
              <a:t>אחימעץ</a:t>
            </a:r>
            <a:r>
              <a:rPr lang="he-IL" dirty="0"/>
              <a:t>, כדי לתת לרץ הכושי יתרון גדול, שאי אפשר לחסלו. עובדה היא שבגלל המשא-ומתן הארוך זכה השחור ביתרון ראוי לשמו, ואולם </a:t>
            </a:r>
            <a:r>
              <a:rPr lang="he-IL" dirty="0" err="1"/>
              <a:t>אחימעץ</a:t>
            </a:r>
            <a:r>
              <a:rPr lang="he-IL" dirty="0"/>
              <a:t> ביצע את הלא-ייאמן והשיגו. </a:t>
            </a:r>
          </a:p>
          <a:p>
            <a:r>
              <a:rPr lang="he-IL" dirty="0"/>
              <a:t>בינתיים המתין דוד במחניים בכמיהה לחדשות משדה הקרב. הצופה עמד בראש המגדל וראה רץ אחד מתקרב. אך הספיק למסור למלך על בואו וכבר נאלץ להודיע שהוא רואה עוד רץ. </a:t>
            </a:r>
          </a:p>
          <a:p>
            <a:r>
              <a:rPr lang="he-IL" dirty="0"/>
              <a:t>כבר ממרחק הוא זיהה ברץ הראשון את </a:t>
            </a:r>
            <a:r>
              <a:rPr lang="he-IL" dirty="0" err="1"/>
              <a:t>אחימעץ</a:t>
            </a:r>
            <a:r>
              <a:rPr lang="he-IL" dirty="0"/>
              <a:t>, הוכחה לכך שהיה ידוע מאוד. בינתיים הצליח </a:t>
            </a:r>
            <a:r>
              <a:rPr lang="he-IL" dirty="0" err="1"/>
              <a:t>אחימעץ</a:t>
            </a:r>
            <a:r>
              <a:rPr lang="he-IL" dirty="0"/>
              <a:t> לא רק לעבור את הכושי, אלא גם להשיג יתרון ממשי. בבואו הוא דיווח רק על הניצחון של צבא דוד, וענה תשובה מתחמקת לשאלה בדבר אבשלום. על-פי מסורת עתיקה, קוּדם </a:t>
            </a:r>
            <a:r>
              <a:rPr lang="he-IL" dirty="0" err="1"/>
              <a:t>אחימעץ</a:t>
            </a:r>
            <a:r>
              <a:rPr lang="he-IL" dirty="0"/>
              <a:t> לתפקיד מושל בגלל החדשות הטובות שהביא.</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ישיש כגבור לרוץ ארח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רק מעט מסופר עוד על חיי </a:t>
            </a:r>
            <a:r>
              <a:rPr lang="he-IL" dirty="0" err="1"/>
              <a:t>אחימעץ</a:t>
            </a:r>
            <a:r>
              <a:rPr lang="he-IL" dirty="0"/>
              <a:t>. הוא מונה כמנהל מחוז בנחלת שבט נפתלי, שהשתרע מערבית לכינרת ולירדן העליון. הוא נשא את בתו של שלמה, בשמת, לאשה,[921] ומנישואין אלה נולד בן ושמו עזריה.[922] אחרי מות אביו צדוק, קיבל </a:t>
            </a:r>
            <a:r>
              <a:rPr lang="he-IL" dirty="0" err="1"/>
              <a:t>אחימעץ</a:t>
            </a:r>
            <a:r>
              <a:rPr lang="he-IL" dirty="0"/>
              <a:t> את משרת הכוהן הגדול.[923] בחישוב הדורות מאהרון והלאה, </a:t>
            </a:r>
            <a:r>
              <a:rPr lang="he-IL" dirty="0" err="1"/>
              <a:t>אחימעץ</a:t>
            </a:r>
            <a:r>
              <a:rPr lang="he-IL" dirty="0"/>
              <a:t> הוא בן הדור השנים-עשר לכוהנים.[924]</a:t>
            </a:r>
          </a:p>
          <a:p>
            <a:r>
              <a:rPr lang="he-IL" dirty="0"/>
              <a:t>פסיקתא </a:t>
            </a:r>
            <a:r>
              <a:rPr lang="he-IL" dirty="0" err="1"/>
              <a:t>דרב</a:t>
            </a:r>
            <a:r>
              <a:rPr lang="he-IL" dirty="0"/>
              <a:t> כהנא (</a:t>
            </a:r>
            <a:r>
              <a:rPr lang="he-IL" dirty="0" err="1"/>
              <a:t>מנדלבוים</a:t>
            </a:r>
            <a:r>
              <a:rPr lang="he-IL" dirty="0"/>
              <a:t>) נספחים א - וזאת הברכה</a:t>
            </a:r>
          </a:p>
          <a:p>
            <a:r>
              <a:rPr lang="he-IL" dirty="0"/>
              <a:t>וזאת הברכה (דברים לג: א). לכן יחכה </a:t>
            </a:r>
            <a:r>
              <a:rPr lang="he-IL" dirty="0" err="1"/>
              <a:t>י"י</a:t>
            </a:r>
            <a:r>
              <a:rPr lang="he-IL" dirty="0"/>
              <a:t> </a:t>
            </a:r>
            <a:r>
              <a:rPr lang="he-IL" dirty="0" err="1"/>
              <a:t>לחננכם</a:t>
            </a:r>
            <a:r>
              <a:rPr lang="he-IL" dirty="0"/>
              <a:t> (ישעיה ל: </a:t>
            </a:r>
            <a:r>
              <a:rPr lang="he-IL" dirty="0" err="1"/>
              <a:t>יח</a:t>
            </a:r>
            <a:r>
              <a:rPr lang="he-IL" dirty="0"/>
              <a:t>). </a:t>
            </a:r>
            <a:r>
              <a:rPr lang="he-IL" dirty="0" err="1"/>
              <a:t>א"ר</a:t>
            </a:r>
            <a:r>
              <a:rPr lang="he-IL" dirty="0"/>
              <a:t> ברכיה לכן יצפה אין כתיב כאן, אלא לכן יחכה, </a:t>
            </a:r>
            <a:r>
              <a:rPr lang="he-IL" dirty="0" err="1"/>
              <a:t>כהדין</a:t>
            </a:r>
            <a:r>
              <a:rPr lang="he-IL" dirty="0"/>
              <a:t> </a:t>
            </a:r>
            <a:r>
              <a:rPr lang="he-IL" dirty="0" err="1"/>
              <a:t>ציידא</a:t>
            </a:r>
            <a:r>
              <a:rPr lang="he-IL" dirty="0"/>
              <a:t> </a:t>
            </a:r>
            <a:r>
              <a:rPr lang="he-IL" dirty="0" err="1"/>
              <a:t>דמחכה</a:t>
            </a:r>
            <a:r>
              <a:rPr lang="he-IL" dirty="0"/>
              <a:t> לצידה. </a:t>
            </a:r>
            <a:r>
              <a:rPr lang="he-IL" dirty="0" err="1"/>
              <a:t>א"ר</a:t>
            </a:r>
            <a:r>
              <a:rPr lang="he-IL" dirty="0"/>
              <a:t> אחא מצינו שכל המלמד </a:t>
            </a:r>
            <a:r>
              <a:rPr lang="he-IL" dirty="0" err="1"/>
              <a:t>סניגוריא</a:t>
            </a:r>
            <a:r>
              <a:rPr lang="he-IL" dirty="0"/>
              <a:t> על ישראל הקדוש ברוך הוא מרוממו בעולם, </a:t>
            </a:r>
            <a:r>
              <a:rPr lang="he-IL" dirty="0" err="1"/>
              <a:t>דכתיב</a:t>
            </a:r>
            <a:r>
              <a:rPr lang="he-IL" dirty="0"/>
              <a:t> ירום לרחמכם (שם /ישעיהו ל'/). </a:t>
            </a:r>
            <a:r>
              <a:rPr lang="he-IL" dirty="0" err="1"/>
              <a:t>א"ר</a:t>
            </a:r>
            <a:r>
              <a:rPr lang="he-IL" dirty="0"/>
              <a:t> יודן ולכן ירום ירחמכם. ממי את למד, </a:t>
            </a:r>
            <a:r>
              <a:rPr lang="he-IL" dirty="0" err="1"/>
              <a:t>מאחימעץ</a:t>
            </a:r>
            <a:r>
              <a:rPr lang="he-IL" dirty="0"/>
              <a:t> בן צדוק, </a:t>
            </a:r>
            <a:r>
              <a:rPr lang="he-IL" dirty="0" err="1"/>
              <a:t>ואחימעץ</a:t>
            </a:r>
            <a:r>
              <a:rPr lang="he-IL" dirty="0"/>
              <a:t> בן צדוק אמר ארוצה נא ואבשרה וגו' (שמואל ב' </a:t>
            </a:r>
            <a:r>
              <a:rPr lang="he-IL" dirty="0" err="1"/>
              <a:t>יח</a:t>
            </a:r>
            <a:r>
              <a:rPr lang="he-IL" dirty="0"/>
              <a:t>: </a:t>
            </a:r>
            <a:r>
              <a:rPr lang="he-IL" dirty="0" err="1"/>
              <a:t>יט</a:t>
            </a:r>
            <a:r>
              <a:rPr lang="he-IL" dirty="0"/>
              <a:t>), ויאמר המלך השלום לנער לאבשלום וגו' (שם </a:t>
            </a:r>
            <a:r>
              <a:rPr lang="he-IL" dirty="0" err="1"/>
              <a:t>שם</a:t>
            </a:r>
            <a:r>
              <a:rPr lang="he-IL" dirty="0"/>
              <a:t> /שמואל ב' י"ח/ </a:t>
            </a:r>
            <a:r>
              <a:rPr lang="he-IL" dirty="0" err="1"/>
              <a:t>כט</a:t>
            </a:r>
            <a:r>
              <a:rPr lang="he-IL" dirty="0"/>
              <a:t>), ויאמר </a:t>
            </a:r>
            <a:r>
              <a:rPr lang="he-IL" dirty="0" err="1"/>
              <a:t>אחימעץ</a:t>
            </a:r>
            <a:r>
              <a:rPr lang="he-IL" dirty="0"/>
              <a:t> ראיתי ההמון וג' (שם /שמואל ב' י"ח/), ויאמר המלך סב </a:t>
            </a:r>
            <a:r>
              <a:rPr lang="he-IL" dirty="0" err="1"/>
              <a:t>והתיצב</a:t>
            </a:r>
            <a:r>
              <a:rPr lang="he-IL" dirty="0"/>
              <a:t> כה ויסב ויעמוד (שם </a:t>
            </a:r>
            <a:r>
              <a:rPr lang="he-IL" dirty="0" err="1"/>
              <a:t>שם</a:t>
            </a:r>
            <a:r>
              <a:rPr lang="he-IL" dirty="0"/>
              <a:t> /שמואל ב' י"ח/ ל). מהו ויסב ויעמוד, </a:t>
            </a:r>
            <a:r>
              <a:rPr lang="he-IL" dirty="0" err="1"/>
              <a:t>א"ר</a:t>
            </a:r>
            <a:r>
              <a:rPr lang="he-IL" dirty="0"/>
              <a:t> אבא בר כהנא אם היה </a:t>
            </a:r>
            <a:r>
              <a:rPr lang="he-IL" dirty="0" err="1"/>
              <a:t>דוכוס</a:t>
            </a:r>
            <a:r>
              <a:rPr lang="he-IL" dirty="0"/>
              <a:t> </a:t>
            </a:r>
            <a:r>
              <a:rPr lang="he-IL" dirty="0" err="1"/>
              <a:t>איתעביד</a:t>
            </a:r>
            <a:r>
              <a:rPr lang="he-IL" dirty="0"/>
              <a:t> </a:t>
            </a:r>
            <a:r>
              <a:rPr lang="he-IL" dirty="0" err="1"/>
              <a:t>איפרכוס</a:t>
            </a:r>
            <a:r>
              <a:rPr lang="he-IL" dirty="0"/>
              <a:t>, ואי </a:t>
            </a:r>
            <a:r>
              <a:rPr lang="he-IL" dirty="0" err="1"/>
              <a:t>הוה</a:t>
            </a:r>
            <a:r>
              <a:rPr lang="he-IL" dirty="0"/>
              <a:t> </a:t>
            </a:r>
            <a:r>
              <a:rPr lang="he-IL" dirty="0" err="1"/>
              <a:t>איפרכוס</a:t>
            </a:r>
            <a:r>
              <a:rPr lang="he-IL" dirty="0"/>
              <a:t> </a:t>
            </a:r>
            <a:r>
              <a:rPr lang="he-IL" dirty="0" err="1"/>
              <a:t>איתעביד</a:t>
            </a:r>
            <a:r>
              <a:rPr lang="he-IL" dirty="0"/>
              <a:t> </a:t>
            </a:r>
            <a:r>
              <a:rPr lang="he-IL" dirty="0" err="1"/>
              <a:t>איסטרטליטוס</a:t>
            </a:r>
            <a:r>
              <a:rPr lang="he-IL" dirty="0"/>
              <a:t>. והנה הכושי בא </a:t>
            </a:r>
            <a:r>
              <a:rPr lang="he-IL" dirty="0" err="1"/>
              <a:t>ויאמ</a:t>
            </a:r>
            <a:r>
              <a:rPr lang="he-IL" dirty="0"/>
              <a:t>' הכושי יתבשר אדוני המלך וגו' (שם </a:t>
            </a:r>
            <a:r>
              <a:rPr lang="he-IL" dirty="0" err="1"/>
              <a:t>שם</a:t>
            </a:r>
            <a:r>
              <a:rPr lang="he-IL" dirty="0"/>
              <a:t> /שמואל ב' י"ח/ לא), ויאמר המלך אל הכושי השלום לנער לאבשלום, </a:t>
            </a:r>
            <a:r>
              <a:rPr lang="he-IL" dirty="0" err="1"/>
              <a:t>ויאמ</a:t>
            </a:r>
            <a:r>
              <a:rPr lang="he-IL" dirty="0"/>
              <a:t>' הכושי יהיו כנער אויבי אדוני המלך (שם /שמואל ב' י"ח/ לב), וירגז המלך ויעל על עלית השער וגו' (שם /שמואל ב'/ </a:t>
            </a:r>
            <a:r>
              <a:rPr lang="he-IL" dirty="0" err="1"/>
              <a:t>יט</a:t>
            </a:r>
            <a:r>
              <a:rPr lang="he-IL" dirty="0"/>
              <a:t>: א). מהו וירגז המלך (שם /שמואל ב' י"ט/), </a:t>
            </a:r>
            <a:r>
              <a:rPr lang="he-IL" dirty="0" err="1"/>
              <a:t>א"ר</a:t>
            </a:r>
            <a:r>
              <a:rPr lang="he-IL" dirty="0"/>
              <a:t> יצחק בר </a:t>
            </a:r>
            <a:r>
              <a:rPr lang="he-IL" dirty="0" err="1"/>
              <a:t>חנינא</a:t>
            </a:r>
            <a:r>
              <a:rPr lang="he-IL" dirty="0"/>
              <a:t> רמז </a:t>
            </a:r>
            <a:r>
              <a:rPr lang="he-IL" dirty="0" err="1"/>
              <a:t>ללוכירין</a:t>
            </a:r>
            <a:r>
              <a:rPr lang="he-IL" dirty="0"/>
              <a:t> שלו ודקרו אותו. והרי דברים קל וחומר, ומה </a:t>
            </a:r>
            <a:r>
              <a:rPr lang="he-IL" dirty="0" err="1"/>
              <a:t>אחימעץ</a:t>
            </a:r>
            <a:r>
              <a:rPr lang="he-IL" dirty="0"/>
              <a:t> בן צדוק שלא דבר על בנו של מלך לא טובה ולא רעה זכה לכל הכבוד הזה, מי שהוא מלמד </a:t>
            </a:r>
            <a:r>
              <a:rPr lang="he-IL" dirty="0" err="1"/>
              <a:t>סניגוריא</a:t>
            </a:r>
            <a:r>
              <a:rPr lang="he-IL" dirty="0"/>
              <a:t> על בניו של </a:t>
            </a:r>
            <a:r>
              <a:rPr lang="he-IL" dirty="0" err="1"/>
              <a:t>הב"ה</a:t>
            </a:r>
            <a:r>
              <a:rPr lang="he-IL" dirty="0"/>
              <a:t> על אחת כמה וכמה. תדע לך שהוא כן שכל ימיו של משה לא נקרא איש </a:t>
            </a:r>
            <a:r>
              <a:rPr lang="he-IL" dirty="0" err="1"/>
              <a:t>האלהים</a:t>
            </a:r>
            <a:r>
              <a:rPr lang="he-IL" dirty="0"/>
              <a:t> עד שלמד משה </a:t>
            </a:r>
            <a:r>
              <a:rPr lang="he-IL" dirty="0" err="1"/>
              <a:t>סניגוריא</a:t>
            </a:r>
            <a:r>
              <a:rPr lang="he-IL" dirty="0"/>
              <a:t>, שנא' וזאת הברכה אשר בירך משה איש </a:t>
            </a:r>
            <a:r>
              <a:rPr lang="he-IL" dirty="0" err="1"/>
              <a:t>האלהים</a:t>
            </a:r>
            <a:r>
              <a:rPr lang="he-IL" dirty="0"/>
              <a:t> (דברים לג: א).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אליהו הנביא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מקרה שראוי לזכרו הוא האירוע שבו ביקש אליהו מכוהני הבעל והעובדים לו לעלות אל הר הכרמל, למקום המזבח לבעל. אלה נענו לבקשתו, שבאה להפגין בפני העם הנאסף את אוזלת ידם וההונאה והמרמה שבמעשיהם. </a:t>
            </a:r>
          </a:p>
          <a:p>
            <a:r>
              <a:rPr lang="he-IL" dirty="0"/>
              <a:t>האירוע הסתיים בניצחונו הידוע של אליהו על כוהני הבעל. על-פי בקשתו, סילק הקהל הנוכח שם את הדמגוגים ואנשי הרמייה האלה, והשמיד את ההולכים אחריהם, תוך הסכמה מפורשת של אחאב מלך ישראל שהגיע לשם. </a:t>
            </a:r>
          </a:p>
          <a:p>
            <a:r>
              <a:rPr lang="he-IL" dirty="0"/>
              <a:t>בתום המעשה ביקש אחאב לשוב במרכבתו לעיר מגורי הקיץ שלו, ואולם נראה שהרצים לפני המרכבה שלו לא היו בנמצא. </a:t>
            </a:r>
          </a:p>
          <a:p>
            <a:r>
              <a:rPr lang="he-IL" dirty="0"/>
              <a:t>ואז הציע הנביא אליהו את עצמו כרץ. הוא שינס את מותניו – שאם לא כן היה מעיל השיער שלו מפריע לו בריצתו – </a:t>
            </a:r>
            <a:r>
              <a:rPr lang="he-IL" b="1" dirty="0"/>
              <a:t>ורץ, למרות גילו המופלג, בכוח על-אנושי לפני מרכבת המלך הרשע אחאב.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התלמוד מתאר בפנינו את המשך ההתפתחות של הרצים לפני המרכבה. בעת העתיקה לא הייתה קיימת שיטה מסוימת למתן תמיכה לנזקקים. עם זאת, נעשה ניסיון לטפל במקרים בודדים; כלומר, אדם שמוצאו מחוגים אמידים ולפתע איבד את כל הונו והתרושש, הורשה לבקש ולהציג דרישות שונות לגמרי מאלה שהורשו עניי העם להעלות. </a:t>
            </a:r>
          </a:p>
          <a:p>
            <a:r>
              <a:rPr lang="he-IL" dirty="0"/>
              <a:t>באותו זמן נהוג היה שאדם עשיר יחזיק סוס-רכיבה משל עצמו, עם רץ לפני המרכבה. </a:t>
            </a:r>
          </a:p>
          <a:p>
            <a:r>
              <a:rPr lang="he-IL" dirty="0"/>
              <a:t>רבי הלל הזקן פעל ברוח זו למען איש צעיר, שבא ממשפחה חשובה ומכובדת ומצא עצמו במצב כספי קשה. הלל השכיר לאיש הצעיר לעתים קרובות סוס-רכיבה ורץ שילווה אותו. יום אחד לא הצליח להשיג אף רץ. ולכן רץ הלל עצמו שלושה </a:t>
            </a:r>
            <a:r>
              <a:rPr lang="he-IL" dirty="0" err="1"/>
              <a:t>מילין</a:t>
            </a:r>
            <a:r>
              <a:rPr lang="he-IL" dirty="0"/>
              <a:t> (3.4 קילומטרים) לפני האיש.</a:t>
            </a:r>
          </a:p>
          <a:p>
            <a:r>
              <a:rPr lang="he-IL" dirty="0"/>
              <a:t>אם נזכור את מעמדו של הלל בתקופתו, פטריארך, ראש ישיבה ומנהיג פוליטי ורוחני של העם, נוכל להעריך את הרוח האצילה המופגנת בסיפורים אלה, ועד כמה הקפיד הלל לעמוד בהתחייבויותיו כלפי בני עמו. ואולם, אותנו מעניינת כאן בעיקר העובדה שהרץ מסוג זה לא רץ רק לפי מרכבה, אלא גם לפני רוכבים על סוסים.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הערות </a:t>
            </a:r>
            <a:r>
              <a:rPr lang="he-IL" dirty="0" err="1"/>
              <a:t>הגרי"ש</a:t>
            </a:r>
            <a:r>
              <a:rPr lang="he-IL" dirty="0"/>
              <a:t> אלישיב מסכת כתובות דף </a:t>
            </a:r>
            <a:r>
              <a:rPr lang="he-IL" dirty="0" err="1"/>
              <a:t>סז</a:t>
            </a:r>
            <a:r>
              <a:rPr lang="he-IL" dirty="0"/>
              <a:t> עמוד ב</a:t>
            </a:r>
          </a:p>
          <a:p>
            <a:r>
              <a:rPr lang="he-IL" dirty="0"/>
              <a:t>ורץ לפניו שלשה </a:t>
            </a:r>
            <a:r>
              <a:rPr lang="he-IL" dirty="0" err="1"/>
              <a:t>מילין</a:t>
            </a:r>
            <a:r>
              <a:rPr lang="he-IL" dirty="0"/>
              <a:t>. והנה בזקן ואינו לפי כבודו לגבי </a:t>
            </a:r>
            <a:r>
              <a:rPr lang="he-IL" dirty="0" err="1"/>
              <a:t>אבידה</a:t>
            </a:r>
            <a:r>
              <a:rPr lang="he-IL" dirty="0"/>
              <a:t> ברצה להחמיר ע"ע, הנה אי </a:t>
            </a:r>
            <a:r>
              <a:rPr lang="he-IL" dirty="0" err="1"/>
              <a:t>נימא</a:t>
            </a:r>
            <a:r>
              <a:rPr lang="he-IL" dirty="0"/>
              <a:t> </a:t>
            </a:r>
            <a:r>
              <a:rPr lang="he-IL" dirty="0" err="1"/>
              <a:t>דזקן</a:t>
            </a:r>
            <a:r>
              <a:rPr lang="he-IL" dirty="0"/>
              <a:t> ואינו לפי כבודו היינו כל אדם רגיל א"כ כל זמן שרוצה להחמיר ע"ע תבוא עליו ברכה, אבל אי </a:t>
            </a:r>
            <a:r>
              <a:rPr lang="he-IL" dirty="0" err="1"/>
              <a:t>נימא</a:t>
            </a:r>
            <a:r>
              <a:rPr lang="he-IL" dirty="0"/>
              <a:t> </a:t>
            </a:r>
            <a:r>
              <a:rPr lang="he-IL" dirty="0" err="1"/>
              <a:t>דזקן</a:t>
            </a:r>
            <a:r>
              <a:rPr lang="he-IL" dirty="0"/>
              <a:t> היינו ת"ח יש בזה איסור בזיון התורה כך כתבו המפרשים, </a:t>
            </a:r>
          </a:p>
          <a:p>
            <a:r>
              <a:rPr lang="he-IL" dirty="0" err="1"/>
              <a:t>ולכאו</a:t>
            </a:r>
            <a:r>
              <a:rPr lang="he-IL" dirty="0"/>
              <a:t>' קשה א"כ הכא איך ביזה עצמו, </a:t>
            </a:r>
          </a:p>
          <a:p>
            <a:r>
              <a:rPr lang="he-IL" dirty="0"/>
              <a:t>ותירצו האחרונים (עי' </a:t>
            </a:r>
            <a:r>
              <a:rPr lang="he-IL" dirty="0" err="1"/>
              <a:t>קוב"ש</a:t>
            </a:r>
            <a:r>
              <a:rPr lang="he-IL" dirty="0"/>
              <a:t> וע"ע שיחות מוסר) </a:t>
            </a:r>
            <a:r>
              <a:rPr lang="he-IL" dirty="0" err="1"/>
              <a:t>דעשה</a:t>
            </a:r>
            <a:r>
              <a:rPr lang="he-IL" dirty="0"/>
              <a:t> כן במקום שאין </a:t>
            </a:r>
            <a:r>
              <a:rPr lang="he-IL" dirty="0" err="1"/>
              <a:t>מכירין</a:t>
            </a:r>
            <a:r>
              <a:rPr lang="he-IL" dirty="0"/>
              <a:t> אותו, וקצת צ"ב תירוץ זה </a:t>
            </a:r>
            <a:r>
              <a:rPr lang="he-IL" dirty="0" err="1"/>
              <a:t>דבזיון</a:t>
            </a:r>
            <a:r>
              <a:rPr lang="he-IL" dirty="0"/>
              <a:t> התורה יש כאן, </a:t>
            </a:r>
          </a:p>
          <a:p>
            <a:r>
              <a:rPr lang="he-IL" dirty="0" err="1"/>
              <a:t>ולכאו</a:t>
            </a:r>
            <a:r>
              <a:rPr lang="he-IL" dirty="0"/>
              <a:t>' היה נראה פשוט יותר </a:t>
            </a:r>
            <a:r>
              <a:rPr lang="he-IL" dirty="0" err="1"/>
              <a:t>דסיפרו</a:t>
            </a:r>
            <a:r>
              <a:rPr lang="he-IL" dirty="0"/>
              <a:t> על הלל </a:t>
            </a:r>
            <a:r>
              <a:rPr lang="he-IL" b="1" dirty="0"/>
              <a:t>מה שעשה בתחילת שימושו שעוד לא הי' בדרגתו.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3|2.8|2.3|2.1"/>
</p:tagLst>
</file>

<file path=ppt/tags/tag2.xml><?xml version="1.0" encoding="utf-8"?>
<p:tagLst xmlns:a="http://schemas.openxmlformats.org/drawingml/2006/main" xmlns:r="http://schemas.openxmlformats.org/officeDocument/2006/relationships" xmlns:p="http://schemas.openxmlformats.org/presentationml/2006/main">
  <p:tag name="TIMING" val="|1.3|2.8|2.3|2.1"/>
</p:tagLst>
</file>

<file path=ppt/tags/tag3.xml><?xml version="1.0" encoding="utf-8"?>
<p:tagLst xmlns:a="http://schemas.openxmlformats.org/drawingml/2006/main" xmlns:r="http://schemas.openxmlformats.org/officeDocument/2006/relationships" xmlns:p="http://schemas.openxmlformats.org/presentationml/2006/main">
  <p:tag name="TIMING" val="|1.3|2.8|2.3|2.1"/>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20688</TotalTime>
  <Words>3454</Words>
  <Application>Microsoft Office PowerPoint</Application>
  <PresentationFormat>מסך רחב</PresentationFormat>
  <Paragraphs>144</Paragraphs>
  <Slides>37</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37</vt:i4>
      </vt:variant>
    </vt:vector>
  </HeadingPairs>
  <TitlesOfParts>
    <vt:vector size="50" baseType="lpstr">
      <vt:lpstr>Aharoni</vt:lpstr>
      <vt:lpstr>Aptos</vt:lpstr>
      <vt:lpstr>Arial</vt:lpstr>
      <vt:lpstr>Calibri</vt:lpstr>
      <vt:lpstr>Calibri Light</vt:lpstr>
      <vt:lpstr>Helvetica</vt:lpstr>
      <vt:lpstr>Trebuchet MS</vt:lpstr>
      <vt:lpstr>Wingdings 3</vt:lpstr>
      <vt:lpstr>2_פיאה</vt:lpstr>
      <vt:lpstr>ערכת נושא Office</vt:lpstr>
      <vt:lpstr>פיאה</vt:lpstr>
      <vt:lpstr>3_פיאה</vt:lpstr>
      <vt:lpstr>1_פיאה</vt:lpstr>
      <vt:lpstr>הרץ היהודי פליקס פינצ'ובר  (ברלין 1937) </vt:lpstr>
      <vt:lpstr>מצגת של PowerPoint‏</vt:lpstr>
      <vt:lpstr>הרצים היהודים</vt:lpstr>
      <vt:lpstr>נפתלי אילה שלוחה</vt:lpstr>
      <vt:lpstr>הרץ היהודי</vt:lpstr>
      <vt:lpstr>מנשרים קלו</vt:lpstr>
      <vt:lpstr>חשיבות הרץ</vt:lpstr>
      <vt:lpstr>הרץ מאפק</vt:lpstr>
      <vt:lpstr>מצגת של PowerPoint‏</vt:lpstr>
      <vt:lpstr>מצגת של PowerPoint‏</vt:lpstr>
      <vt:lpstr>שירת דוד</vt:lpstr>
      <vt:lpstr>עשהאל קל-הרגליים</vt:lpstr>
      <vt:lpstr>מצגת של PowerPoint‏</vt:lpstr>
      <vt:lpstr>מצגת של PowerPoint‏</vt:lpstr>
      <vt:lpstr>אחימעץ</vt:lpstr>
      <vt:lpstr>מצגת של PowerPoint‏</vt:lpstr>
      <vt:lpstr>מצגת של PowerPoint‏</vt:lpstr>
      <vt:lpstr>ישיש כגבור לרוץ ארח</vt:lpstr>
      <vt:lpstr>אליהו הנביא</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2024-07-01T15:33:52Z</dcterms:modified>
</cp:coreProperties>
</file>