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Lst>
  <p:notesMasterIdLst>
    <p:notesMasterId r:id="rId22"/>
  </p:notesMasterIdLst>
  <p:sldIdLst>
    <p:sldId id="700" r:id="rId5"/>
    <p:sldId id="701" r:id="rId6"/>
    <p:sldId id="691" r:id="rId7"/>
    <p:sldId id="699" r:id="rId8"/>
    <p:sldId id="692" r:id="rId9"/>
    <p:sldId id="694" r:id="rId10"/>
    <p:sldId id="695" r:id="rId11"/>
    <p:sldId id="693" r:id="rId12"/>
    <p:sldId id="702" r:id="rId13"/>
    <p:sldId id="696" r:id="rId14"/>
    <p:sldId id="697" r:id="rId15"/>
    <p:sldId id="698" r:id="rId16"/>
    <p:sldId id="688" r:id="rId17"/>
    <p:sldId id="703" r:id="rId18"/>
    <p:sldId id="704" r:id="rId19"/>
    <p:sldId id="706" r:id="rId20"/>
    <p:sldId id="705" r:id="rId21"/>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ection>
        <p14:section name="שונות" id="{214AC977-4496-4174-990E-5C5CA333869F}">
          <p14:sldIdLst>
            <p14:sldId id="700"/>
            <p14:sldId id="701"/>
            <p14:sldId id="691"/>
            <p14:sldId id="699"/>
            <p14:sldId id="692"/>
            <p14:sldId id="694"/>
            <p14:sldId id="695"/>
            <p14:sldId id="693"/>
            <p14:sldId id="702"/>
            <p14:sldId id="696"/>
            <p14:sldId id="697"/>
            <p14:sldId id="698"/>
            <p14:sldId id="688"/>
            <p14:sldId id="703"/>
            <p14:sldId id="704"/>
            <p14:sldId id="706"/>
            <p14:sldId id="70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E69353-BE92-4669-8299-FB02890739A0}" v="7" dt="2024-12-02T10:19:21.050"/>
  </p1510:revLst>
</p1510:revInfo>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סגנון בהיר 2 - הדגשה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130"/>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C3E69353-BE92-4669-8299-FB02890739A0}"/>
    <pc:docChg chg="undo custSel addSld modSld modSection">
      <pc:chgData name="יהודה טאוב" userId="80c2dbd02819b45c" providerId="LiveId" clId="{C3E69353-BE92-4669-8299-FB02890739A0}" dt="2024-12-02T10:20:27.277" v="62" actId="20577"/>
      <pc:docMkLst>
        <pc:docMk/>
      </pc:docMkLst>
      <pc:sldChg chg="modSp mod">
        <pc:chgData name="יהודה טאוב" userId="80c2dbd02819b45c" providerId="LiveId" clId="{C3E69353-BE92-4669-8299-FB02890739A0}" dt="2024-11-27T10:28:16.392" v="21" actId="6549"/>
        <pc:sldMkLst>
          <pc:docMk/>
          <pc:sldMk cId="359584814" sldId="704"/>
        </pc:sldMkLst>
        <pc:spChg chg="mod">
          <ac:chgData name="יהודה טאוב" userId="80c2dbd02819b45c" providerId="LiveId" clId="{C3E69353-BE92-4669-8299-FB02890739A0}" dt="2024-11-27T10:27:14.335" v="18" actId="20577"/>
          <ac:spMkLst>
            <pc:docMk/>
            <pc:sldMk cId="359584814" sldId="704"/>
            <ac:spMk id="2" creationId="{82E3A6FC-38E8-C1BD-4DD6-4A09F63CC0C0}"/>
          </ac:spMkLst>
        </pc:spChg>
        <pc:spChg chg="mod">
          <ac:chgData name="יהודה טאוב" userId="80c2dbd02819b45c" providerId="LiveId" clId="{C3E69353-BE92-4669-8299-FB02890739A0}" dt="2024-11-27T10:28:16.392" v="21" actId="6549"/>
          <ac:spMkLst>
            <pc:docMk/>
            <pc:sldMk cId="359584814" sldId="704"/>
            <ac:spMk id="3" creationId="{31C79305-63ED-D355-8512-BD65C597D889}"/>
          </ac:spMkLst>
        </pc:spChg>
      </pc:sldChg>
      <pc:sldChg chg="modSp new mod">
        <pc:chgData name="יהודה טאוב" userId="80c2dbd02819b45c" providerId="LiveId" clId="{C3E69353-BE92-4669-8299-FB02890739A0}" dt="2024-11-27T10:51:26.114" v="29" actId="27636"/>
        <pc:sldMkLst>
          <pc:docMk/>
          <pc:sldMk cId="2790500738" sldId="705"/>
        </pc:sldMkLst>
        <pc:spChg chg="mod">
          <ac:chgData name="יהודה טאוב" userId="80c2dbd02819b45c" providerId="LiveId" clId="{C3E69353-BE92-4669-8299-FB02890739A0}" dt="2024-11-27T10:51:25.878" v="28" actId="20578"/>
          <ac:spMkLst>
            <pc:docMk/>
            <pc:sldMk cId="2790500738" sldId="705"/>
            <ac:spMk id="2" creationId="{446888C2-BE19-EEE2-F4D0-29D28A585732}"/>
          </ac:spMkLst>
        </pc:spChg>
        <pc:spChg chg="mod">
          <ac:chgData name="יהודה טאוב" userId="80c2dbd02819b45c" providerId="LiveId" clId="{C3E69353-BE92-4669-8299-FB02890739A0}" dt="2024-11-27T10:51:26.114" v="29" actId="27636"/>
          <ac:spMkLst>
            <pc:docMk/>
            <pc:sldMk cId="2790500738" sldId="705"/>
            <ac:spMk id="3" creationId="{2666410D-C876-FD5A-37C9-D47C9EF6CA8B}"/>
          </ac:spMkLst>
        </pc:spChg>
      </pc:sldChg>
      <pc:sldChg chg="addSp modSp new mod">
        <pc:chgData name="יהודה טאוב" userId="80c2dbd02819b45c" providerId="LiveId" clId="{C3E69353-BE92-4669-8299-FB02890739A0}" dt="2024-12-02T10:20:27.277" v="62" actId="20577"/>
        <pc:sldMkLst>
          <pc:docMk/>
          <pc:sldMk cId="3165851182" sldId="706"/>
        </pc:sldMkLst>
        <pc:spChg chg="mod">
          <ac:chgData name="יהודה טאוב" userId="80c2dbd02819b45c" providerId="LiveId" clId="{C3E69353-BE92-4669-8299-FB02890739A0}" dt="2024-12-02T10:20:27.277" v="62" actId="20577"/>
          <ac:spMkLst>
            <pc:docMk/>
            <pc:sldMk cId="3165851182" sldId="706"/>
            <ac:spMk id="2" creationId="{82F28833-5C6A-5541-1797-B55D9766E905}"/>
          </ac:spMkLst>
        </pc:spChg>
        <pc:spChg chg="mod">
          <ac:chgData name="יהודה טאוב" userId="80c2dbd02819b45c" providerId="LiveId" clId="{C3E69353-BE92-4669-8299-FB02890739A0}" dt="2024-12-02T10:20:17.675" v="45" actId="27636"/>
          <ac:spMkLst>
            <pc:docMk/>
            <pc:sldMk cId="3165851182" sldId="706"/>
            <ac:spMk id="3" creationId="{047709B5-D20B-5028-1461-5D714A42FFB7}"/>
          </ac:spMkLst>
        </pc:spChg>
        <pc:spChg chg="add">
          <ac:chgData name="יהודה טאוב" userId="80c2dbd02819b45c" providerId="LiveId" clId="{C3E69353-BE92-4669-8299-FB02890739A0}" dt="2024-12-02T10:19:04.932" v="31"/>
          <ac:spMkLst>
            <pc:docMk/>
            <pc:sldMk cId="3165851182" sldId="706"/>
            <ac:spMk id="5" creationId="{B5629D5F-2126-F96B-ADCA-C304C825771B}"/>
          </ac:spMkLst>
        </pc:spChg>
        <pc:spChg chg="add">
          <ac:chgData name="יהודה טאוב" userId="80c2dbd02819b45c" providerId="LiveId" clId="{C3E69353-BE92-4669-8299-FB02890739A0}" dt="2024-12-02T10:19:04.932" v="31"/>
          <ac:spMkLst>
            <pc:docMk/>
            <pc:sldMk cId="3165851182" sldId="706"/>
            <ac:spMk id="6" creationId="{41D10065-69CB-6589-B17E-4BED2BA7FF0D}"/>
          </ac:spMkLst>
        </pc:spChg>
        <pc:spChg chg="add mod">
          <ac:chgData name="יהודה טאוב" userId="80c2dbd02819b45c" providerId="LiveId" clId="{C3E69353-BE92-4669-8299-FB02890739A0}" dt="2024-12-02T10:19:20.200" v="35" actId="571"/>
          <ac:spMkLst>
            <pc:docMk/>
            <pc:sldMk cId="3165851182" sldId="706"/>
            <ac:spMk id="7" creationId="{555C5F99-7782-8A49-CBB2-7EBB0BA042FD}"/>
          </ac:spMkLst>
        </pc:spChg>
        <pc:spChg chg="add mod">
          <ac:chgData name="יהודה טאוב" userId="80c2dbd02819b45c" providerId="LiveId" clId="{C3E69353-BE92-4669-8299-FB02890739A0}" dt="2024-12-02T10:19:20.200" v="35" actId="571"/>
          <ac:spMkLst>
            <pc:docMk/>
            <pc:sldMk cId="3165851182" sldId="706"/>
            <ac:spMk id="8" creationId="{3899ADE7-DD77-E6A6-7898-73E17F5ECFC1}"/>
          </ac:spMkLst>
        </pc:spChg>
        <pc:spChg chg="add mod">
          <ac:chgData name="יהודה טאוב" userId="80c2dbd02819b45c" providerId="LiveId" clId="{C3E69353-BE92-4669-8299-FB02890739A0}" dt="2024-12-02T10:19:20.200" v="35" actId="571"/>
          <ac:spMkLst>
            <pc:docMk/>
            <pc:sldMk cId="3165851182" sldId="706"/>
            <ac:spMk id="9" creationId="{C52E6B57-B183-49BC-240F-1D24A125938A}"/>
          </ac:spMkLst>
        </pc:spChg>
        <pc:spChg chg="add mod">
          <ac:chgData name="יהודה טאוב" userId="80c2dbd02819b45c" providerId="LiveId" clId="{C3E69353-BE92-4669-8299-FB02890739A0}" dt="2024-12-02T10:19:17.176" v="34" actId="571"/>
          <ac:spMkLst>
            <pc:docMk/>
            <pc:sldMk cId="3165851182" sldId="706"/>
            <ac:spMk id="10" creationId="{8FD1B942-E54D-8A65-07EF-4C57138A7523}"/>
          </ac:spMkLst>
        </pc:spChg>
        <pc:spChg chg="add mod">
          <ac:chgData name="יהודה טאוב" userId="80c2dbd02819b45c" providerId="LiveId" clId="{C3E69353-BE92-4669-8299-FB02890739A0}" dt="2024-12-02T10:19:17.176" v="34" actId="571"/>
          <ac:spMkLst>
            <pc:docMk/>
            <pc:sldMk cId="3165851182" sldId="706"/>
            <ac:spMk id="11" creationId="{CC624E11-C45A-3E31-C1B0-3659DF57088B}"/>
          </ac:spMkLst>
        </pc:spChg>
        <pc:spChg chg="add mod">
          <ac:chgData name="יהודה טאוב" userId="80c2dbd02819b45c" providerId="LiveId" clId="{C3E69353-BE92-4669-8299-FB02890739A0}" dt="2024-12-02T10:19:17.176" v="34" actId="571"/>
          <ac:spMkLst>
            <pc:docMk/>
            <pc:sldMk cId="3165851182" sldId="706"/>
            <ac:spMk id="12" creationId="{49B243A6-55AE-13CF-A7B9-D5FBC7DBF077}"/>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50863D-F96B-49B8-BCE6-ED2945B2346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EA93A99-640A-4534-A2A1-535350D939E9}">
      <dgm:prSet/>
      <dgm:spPr/>
      <dgm:t>
        <a:bodyPr/>
        <a:lstStyle/>
        <a:p>
          <a:r>
            <a:rPr lang="he-IL"/>
            <a:t>ויותר מכך יש להשיב ולומר, שדווקא בזכות זו שישראל מודים לקדוש ברוך הוא על ניסיו עמנו, הרי שזה מוסיף כח בפמליא של מעלה, וה' מוסיף ועושה לנו עוד ניסים ונפלאות[לח].</a:t>
          </a:r>
          <a:endParaRPr lang="en-US"/>
        </a:p>
      </dgm:t>
    </dgm:pt>
    <dgm:pt modelId="{3F07613B-2D3B-4284-A12F-D83A5B6CE0F6}" type="parTrans" cxnId="{81E45383-9325-4CBE-ACA4-6A261428AA73}">
      <dgm:prSet/>
      <dgm:spPr/>
      <dgm:t>
        <a:bodyPr/>
        <a:lstStyle/>
        <a:p>
          <a:endParaRPr lang="en-US"/>
        </a:p>
      </dgm:t>
    </dgm:pt>
    <dgm:pt modelId="{BC37A9E9-F8B6-4DEA-9BE8-350BB52E41B5}" type="sibTrans" cxnId="{81E45383-9325-4CBE-ACA4-6A261428AA73}">
      <dgm:prSet/>
      <dgm:spPr/>
      <dgm:t>
        <a:bodyPr/>
        <a:lstStyle/>
        <a:p>
          <a:endParaRPr lang="en-US"/>
        </a:p>
      </dgm:t>
    </dgm:pt>
    <dgm:pt modelId="{EAF0139E-A7E9-48B0-A4D5-7ABF70E8C7E7}">
      <dgm:prSet/>
      <dgm:spPr/>
      <dgm:t>
        <a:bodyPr/>
        <a:lstStyle/>
        <a:p>
          <a:r>
            <a:rPr lang="he-IL" b="0" i="0"/>
            <a:t>שכ"כ רבנו חיים פלאג'י זצ"ל בביאורו להגדה של פסח "חיים לראש" (על הפסוק "הללו-יה הללו עבדי ה'") עפ"י דברי הזוה"ק (ריש פר' "בהעלותך"): וישראל מזמרין ואמרין הללא בקול רם, וכדין עבד להון בני חורין מכולא. ע"כ. והסביר, שבזכות שהללו את הקב"ה כשנתמעט השעבוד, הא אהני להו להוציאם לחירות גמורה. ע"כ. וכ"כ הרב שארית יעקב, שהודאה על הנס, היא סגולה להוציאו שנית מן הצרה. ושכך יהיה לעת"ל. עכת"ד.</a:t>
          </a:r>
          <a:endParaRPr lang="en-US"/>
        </a:p>
      </dgm:t>
    </dgm:pt>
    <dgm:pt modelId="{C0EC5118-E785-4E8B-AFC4-1F63F911F41E}" type="parTrans" cxnId="{27BE57AD-AC3B-48E8-80FE-78A0D6B68C80}">
      <dgm:prSet/>
      <dgm:spPr/>
      <dgm:t>
        <a:bodyPr/>
        <a:lstStyle/>
        <a:p>
          <a:endParaRPr lang="en-US"/>
        </a:p>
      </dgm:t>
    </dgm:pt>
    <dgm:pt modelId="{5C52BE13-85D7-49D2-BD63-17AA5B175469}" type="sibTrans" cxnId="{27BE57AD-AC3B-48E8-80FE-78A0D6B68C80}">
      <dgm:prSet/>
      <dgm:spPr/>
      <dgm:t>
        <a:bodyPr/>
        <a:lstStyle/>
        <a:p>
          <a:endParaRPr lang="en-US"/>
        </a:p>
      </dgm:t>
    </dgm:pt>
    <dgm:pt modelId="{87C37730-C413-420A-9CAB-0F4FC0A788F4}" type="pres">
      <dgm:prSet presAssocID="{2F50863D-F96B-49B8-BCE6-ED2945B23461}" presName="root" presStyleCnt="0">
        <dgm:presLayoutVars>
          <dgm:dir/>
          <dgm:resizeHandles val="exact"/>
        </dgm:presLayoutVars>
      </dgm:prSet>
      <dgm:spPr/>
    </dgm:pt>
    <dgm:pt modelId="{243397CA-03AF-4168-952D-D114A96A6767}" type="pres">
      <dgm:prSet presAssocID="{FEA93A99-640A-4534-A2A1-535350D939E9}" presName="compNode" presStyleCnt="0"/>
      <dgm:spPr/>
    </dgm:pt>
    <dgm:pt modelId="{73A24DF5-C24C-4EC5-9294-CCAE7943802D}" type="pres">
      <dgm:prSet presAssocID="{FEA93A99-640A-4534-A2A1-535350D939E9}" presName="bgRect" presStyleLbl="bgShp" presStyleIdx="0" presStyleCnt="2"/>
      <dgm:spPr/>
    </dgm:pt>
    <dgm:pt modelId="{DC4A9CE2-3557-4854-893D-36C1E1C06CFC}" type="pres">
      <dgm:prSet presAssocID="{FEA93A99-640A-4534-A2A1-535350D939E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ind Chime"/>
        </a:ext>
      </dgm:extLst>
    </dgm:pt>
    <dgm:pt modelId="{DB72E8D7-0639-4B05-B15D-D88DFDFA4E3D}" type="pres">
      <dgm:prSet presAssocID="{FEA93A99-640A-4534-A2A1-535350D939E9}" presName="spaceRect" presStyleCnt="0"/>
      <dgm:spPr/>
    </dgm:pt>
    <dgm:pt modelId="{8BD4B256-C39C-478D-AB1E-F39931952451}" type="pres">
      <dgm:prSet presAssocID="{FEA93A99-640A-4534-A2A1-535350D939E9}" presName="parTx" presStyleLbl="revTx" presStyleIdx="0" presStyleCnt="2">
        <dgm:presLayoutVars>
          <dgm:chMax val="0"/>
          <dgm:chPref val="0"/>
        </dgm:presLayoutVars>
      </dgm:prSet>
      <dgm:spPr/>
    </dgm:pt>
    <dgm:pt modelId="{AC36EF2D-7170-4D44-8846-539BFD62F352}" type="pres">
      <dgm:prSet presAssocID="{BC37A9E9-F8B6-4DEA-9BE8-350BB52E41B5}" presName="sibTrans" presStyleCnt="0"/>
      <dgm:spPr/>
    </dgm:pt>
    <dgm:pt modelId="{64EC9657-0515-4BDC-8F2B-C1F79058668A}" type="pres">
      <dgm:prSet presAssocID="{EAF0139E-A7E9-48B0-A4D5-7ABF70E8C7E7}" presName="compNode" presStyleCnt="0"/>
      <dgm:spPr/>
    </dgm:pt>
    <dgm:pt modelId="{FA064486-7E24-46F5-93B2-A7ACBC94B201}" type="pres">
      <dgm:prSet presAssocID="{EAF0139E-A7E9-48B0-A4D5-7ABF70E8C7E7}" presName="bgRect" presStyleLbl="bgShp" presStyleIdx="1" presStyleCnt="2"/>
      <dgm:spPr/>
    </dgm:pt>
    <dgm:pt modelId="{2DB65632-63AF-4DB6-92EB-9838794A9BCE}" type="pres">
      <dgm:prSet presAssocID="{EAF0139E-A7E9-48B0-A4D5-7ABF70E8C7E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vron Arrows"/>
        </a:ext>
      </dgm:extLst>
    </dgm:pt>
    <dgm:pt modelId="{23C15756-0267-40A7-A5C2-E8DF6368E8A3}" type="pres">
      <dgm:prSet presAssocID="{EAF0139E-A7E9-48B0-A4D5-7ABF70E8C7E7}" presName="spaceRect" presStyleCnt="0"/>
      <dgm:spPr/>
    </dgm:pt>
    <dgm:pt modelId="{2442B9DF-200A-4D3C-9133-4F6C0527ED51}" type="pres">
      <dgm:prSet presAssocID="{EAF0139E-A7E9-48B0-A4D5-7ABF70E8C7E7}" presName="parTx" presStyleLbl="revTx" presStyleIdx="1" presStyleCnt="2">
        <dgm:presLayoutVars>
          <dgm:chMax val="0"/>
          <dgm:chPref val="0"/>
        </dgm:presLayoutVars>
      </dgm:prSet>
      <dgm:spPr/>
    </dgm:pt>
  </dgm:ptLst>
  <dgm:cxnLst>
    <dgm:cxn modelId="{81E45383-9325-4CBE-ACA4-6A261428AA73}" srcId="{2F50863D-F96B-49B8-BCE6-ED2945B23461}" destId="{FEA93A99-640A-4534-A2A1-535350D939E9}" srcOrd="0" destOrd="0" parTransId="{3F07613B-2D3B-4284-A12F-D83A5B6CE0F6}" sibTransId="{BC37A9E9-F8B6-4DEA-9BE8-350BB52E41B5}"/>
    <dgm:cxn modelId="{DCC6BE9B-DF08-44C0-80B4-EDC1D7A4FBAB}" type="presOf" srcId="{FEA93A99-640A-4534-A2A1-535350D939E9}" destId="{8BD4B256-C39C-478D-AB1E-F39931952451}" srcOrd="0" destOrd="0" presId="urn:microsoft.com/office/officeart/2018/2/layout/IconVerticalSolidList"/>
    <dgm:cxn modelId="{5CE112AC-A824-48D7-A2CA-3EC9CC8EB915}" type="presOf" srcId="{EAF0139E-A7E9-48B0-A4D5-7ABF70E8C7E7}" destId="{2442B9DF-200A-4D3C-9133-4F6C0527ED51}" srcOrd="0" destOrd="0" presId="urn:microsoft.com/office/officeart/2018/2/layout/IconVerticalSolidList"/>
    <dgm:cxn modelId="{27BE57AD-AC3B-48E8-80FE-78A0D6B68C80}" srcId="{2F50863D-F96B-49B8-BCE6-ED2945B23461}" destId="{EAF0139E-A7E9-48B0-A4D5-7ABF70E8C7E7}" srcOrd="1" destOrd="0" parTransId="{C0EC5118-E785-4E8B-AFC4-1F63F911F41E}" sibTransId="{5C52BE13-85D7-49D2-BD63-17AA5B175469}"/>
    <dgm:cxn modelId="{57EE45E5-5BC3-478B-8F98-88BE62114015}" type="presOf" srcId="{2F50863D-F96B-49B8-BCE6-ED2945B23461}" destId="{87C37730-C413-420A-9CAB-0F4FC0A788F4}" srcOrd="0" destOrd="0" presId="urn:microsoft.com/office/officeart/2018/2/layout/IconVerticalSolidList"/>
    <dgm:cxn modelId="{3EC641A1-AD1F-4C44-8107-1A7204FC6C95}" type="presParOf" srcId="{87C37730-C413-420A-9CAB-0F4FC0A788F4}" destId="{243397CA-03AF-4168-952D-D114A96A6767}" srcOrd="0" destOrd="0" presId="urn:microsoft.com/office/officeart/2018/2/layout/IconVerticalSolidList"/>
    <dgm:cxn modelId="{6B8A69A9-FB9D-4F50-92AB-8B741849EB38}" type="presParOf" srcId="{243397CA-03AF-4168-952D-D114A96A6767}" destId="{73A24DF5-C24C-4EC5-9294-CCAE7943802D}" srcOrd="0" destOrd="0" presId="urn:microsoft.com/office/officeart/2018/2/layout/IconVerticalSolidList"/>
    <dgm:cxn modelId="{D4517BCE-52EF-48BE-A969-0BDAAAAF0281}" type="presParOf" srcId="{243397CA-03AF-4168-952D-D114A96A6767}" destId="{DC4A9CE2-3557-4854-893D-36C1E1C06CFC}" srcOrd="1" destOrd="0" presId="urn:microsoft.com/office/officeart/2018/2/layout/IconVerticalSolidList"/>
    <dgm:cxn modelId="{399ADC4D-F72C-4C57-B047-2A8D59A43083}" type="presParOf" srcId="{243397CA-03AF-4168-952D-D114A96A6767}" destId="{DB72E8D7-0639-4B05-B15D-D88DFDFA4E3D}" srcOrd="2" destOrd="0" presId="urn:microsoft.com/office/officeart/2018/2/layout/IconVerticalSolidList"/>
    <dgm:cxn modelId="{18B2D315-FBD2-4F2B-8B07-0028A109DB24}" type="presParOf" srcId="{243397CA-03AF-4168-952D-D114A96A6767}" destId="{8BD4B256-C39C-478D-AB1E-F39931952451}" srcOrd="3" destOrd="0" presId="urn:microsoft.com/office/officeart/2018/2/layout/IconVerticalSolidList"/>
    <dgm:cxn modelId="{9020829C-7AF1-4467-945E-E98C28167B5E}" type="presParOf" srcId="{87C37730-C413-420A-9CAB-0F4FC0A788F4}" destId="{AC36EF2D-7170-4D44-8846-539BFD62F352}" srcOrd="1" destOrd="0" presId="urn:microsoft.com/office/officeart/2018/2/layout/IconVerticalSolidList"/>
    <dgm:cxn modelId="{D981C7A4-EE12-479E-960C-652C62A26942}" type="presParOf" srcId="{87C37730-C413-420A-9CAB-0F4FC0A788F4}" destId="{64EC9657-0515-4BDC-8F2B-C1F79058668A}" srcOrd="2" destOrd="0" presId="urn:microsoft.com/office/officeart/2018/2/layout/IconVerticalSolidList"/>
    <dgm:cxn modelId="{75226E45-BBC9-4A95-A1CD-85B8F9D74974}" type="presParOf" srcId="{64EC9657-0515-4BDC-8F2B-C1F79058668A}" destId="{FA064486-7E24-46F5-93B2-A7ACBC94B201}" srcOrd="0" destOrd="0" presId="urn:microsoft.com/office/officeart/2018/2/layout/IconVerticalSolidList"/>
    <dgm:cxn modelId="{C7188ED3-13F4-4E63-9C25-B8347303A74C}" type="presParOf" srcId="{64EC9657-0515-4BDC-8F2B-C1F79058668A}" destId="{2DB65632-63AF-4DB6-92EB-9838794A9BCE}" srcOrd="1" destOrd="0" presId="urn:microsoft.com/office/officeart/2018/2/layout/IconVerticalSolidList"/>
    <dgm:cxn modelId="{A55E776B-32A3-4582-B392-5632A0CCD7A8}" type="presParOf" srcId="{64EC9657-0515-4BDC-8F2B-C1F79058668A}" destId="{23C15756-0267-40A7-A5C2-E8DF6368E8A3}" srcOrd="2" destOrd="0" presId="urn:microsoft.com/office/officeart/2018/2/layout/IconVerticalSolidList"/>
    <dgm:cxn modelId="{6C5094F8-CE46-46ED-B5F5-1FA90E20F09F}" type="presParOf" srcId="{64EC9657-0515-4BDC-8F2B-C1F79058668A}" destId="{2442B9DF-200A-4D3C-9133-4F6C0527ED5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3D9513-2BBE-498B-8B8E-1654BEFF9630}" type="doc">
      <dgm:prSet loTypeId="urn:microsoft.com/office/officeart/2005/8/layout/hierarchy1" loCatId="hierarchy" qsTypeId="urn:microsoft.com/office/officeart/2005/8/quickstyle/simple1" qsCatId="simple" csTypeId="urn:microsoft.com/office/officeart/2005/8/colors/colorful5" csCatId="colorful"/>
      <dgm:spPr/>
      <dgm:t>
        <a:bodyPr/>
        <a:lstStyle/>
        <a:p>
          <a:endParaRPr lang="en-US"/>
        </a:p>
      </dgm:t>
    </dgm:pt>
    <dgm:pt modelId="{6B5F5713-4AAB-48BD-8D6E-10EE76940DDF}">
      <dgm:prSet/>
      <dgm:spPr/>
      <dgm:t>
        <a:bodyPr/>
        <a:lstStyle/>
        <a:p>
          <a:r>
            <a:rPr lang="he-IL" b="0" i="0" dirty="0"/>
            <a:t>וכן מצינו שכשמת אביו של אדם, ומתוך כך נפלה לו הירושה, שמברך "ברוך דיין האמת" על מות אביו, ומוסיף ומברך "שהחיינו" על הירושה [ברכות (</a:t>
          </a:r>
          <a:r>
            <a:rPr lang="he-IL" b="0" i="0" dirty="0" err="1"/>
            <a:t>דנ"ט</a:t>
          </a:r>
          <a:r>
            <a:rPr lang="he-IL" b="0" i="0" dirty="0"/>
            <a:t>, א'). </a:t>
          </a:r>
          <a:r>
            <a:rPr lang="he-IL" b="0" i="0" dirty="0" err="1"/>
            <a:t>שו"ע</a:t>
          </a:r>
          <a:r>
            <a:rPr lang="he-IL" b="0" i="0" dirty="0"/>
            <a:t> (סי' רכ"ג ס"ב)]. </a:t>
          </a:r>
          <a:endParaRPr lang="en-US" dirty="0"/>
        </a:p>
      </dgm:t>
    </dgm:pt>
    <dgm:pt modelId="{D3513F29-540F-46FA-9715-F27B41D5CAE1}" type="parTrans" cxnId="{9CDBF4B8-FB03-4DC4-9D65-744D620A7C31}">
      <dgm:prSet/>
      <dgm:spPr/>
      <dgm:t>
        <a:bodyPr/>
        <a:lstStyle/>
        <a:p>
          <a:endParaRPr lang="en-US"/>
        </a:p>
      </dgm:t>
    </dgm:pt>
    <dgm:pt modelId="{70346141-1686-4705-A083-A09F02923A81}" type="sibTrans" cxnId="{9CDBF4B8-FB03-4DC4-9D65-744D620A7C31}">
      <dgm:prSet/>
      <dgm:spPr/>
      <dgm:t>
        <a:bodyPr/>
        <a:lstStyle/>
        <a:p>
          <a:endParaRPr lang="en-US"/>
        </a:p>
      </dgm:t>
    </dgm:pt>
    <dgm:pt modelId="{5F3ED3C4-AE46-4CB1-B468-75A5F3B741F1}">
      <dgm:prSet/>
      <dgm:spPr/>
      <dgm:t>
        <a:bodyPr/>
        <a:lstStyle/>
        <a:p>
          <a:r>
            <a:rPr lang="he-IL" b="0" i="0"/>
            <a:t>ואכן הרשב"א (בשו"ת ח"א סי' רמ"ה) מסביר, שלמרות שבוודאי היה האדם מעדיף שאביו לא ימות והוא לא יקבל ירושה, מ"מ כיוון שכבר מת אביו, עליו להודות על הטובה גם אם מעורב בה רע, ע"כ. </a:t>
          </a:r>
          <a:br>
            <a:rPr lang="he-IL"/>
          </a:br>
          <a:endParaRPr lang="en-US"/>
        </a:p>
      </dgm:t>
    </dgm:pt>
    <dgm:pt modelId="{E1FA7CB4-3F7C-4D56-BC6E-828F4B1148F2}" type="parTrans" cxnId="{D15EF7DB-2C73-4AB1-A036-426DD654A012}">
      <dgm:prSet/>
      <dgm:spPr/>
      <dgm:t>
        <a:bodyPr/>
        <a:lstStyle/>
        <a:p>
          <a:endParaRPr lang="en-US"/>
        </a:p>
      </dgm:t>
    </dgm:pt>
    <dgm:pt modelId="{3AD06771-E6E2-43AE-B156-2F594F0B5EA3}" type="sibTrans" cxnId="{D15EF7DB-2C73-4AB1-A036-426DD654A012}">
      <dgm:prSet/>
      <dgm:spPr/>
      <dgm:t>
        <a:bodyPr/>
        <a:lstStyle/>
        <a:p>
          <a:endParaRPr lang="en-US"/>
        </a:p>
      </dgm:t>
    </dgm:pt>
    <dgm:pt modelId="{D9AE5C41-523C-4949-A334-2185A13E27F1}" type="pres">
      <dgm:prSet presAssocID="{FB3D9513-2BBE-498B-8B8E-1654BEFF9630}" presName="hierChild1" presStyleCnt="0">
        <dgm:presLayoutVars>
          <dgm:chPref val="1"/>
          <dgm:dir/>
          <dgm:animOne val="branch"/>
          <dgm:animLvl val="lvl"/>
          <dgm:resizeHandles/>
        </dgm:presLayoutVars>
      </dgm:prSet>
      <dgm:spPr/>
    </dgm:pt>
    <dgm:pt modelId="{17DD195F-AA85-41D0-85DF-E7262A6FBE07}" type="pres">
      <dgm:prSet presAssocID="{6B5F5713-4AAB-48BD-8D6E-10EE76940DDF}" presName="hierRoot1" presStyleCnt="0"/>
      <dgm:spPr/>
    </dgm:pt>
    <dgm:pt modelId="{A97E7A03-6741-43E9-A6B1-6E7CAED0A23F}" type="pres">
      <dgm:prSet presAssocID="{6B5F5713-4AAB-48BD-8D6E-10EE76940DDF}" presName="composite" presStyleCnt="0"/>
      <dgm:spPr/>
    </dgm:pt>
    <dgm:pt modelId="{089A370A-6B05-4CA1-B254-AAD66F124438}" type="pres">
      <dgm:prSet presAssocID="{6B5F5713-4AAB-48BD-8D6E-10EE76940DDF}" presName="background" presStyleLbl="node0" presStyleIdx="0" presStyleCnt="2"/>
      <dgm:spPr/>
    </dgm:pt>
    <dgm:pt modelId="{3027D16F-8B36-4DC1-8CB9-4EE3773C36B4}" type="pres">
      <dgm:prSet presAssocID="{6B5F5713-4AAB-48BD-8D6E-10EE76940DDF}" presName="text" presStyleLbl="fgAcc0" presStyleIdx="0" presStyleCnt="2">
        <dgm:presLayoutVars>
          <dgm:chPref val="3"/>
        </dgm:presLayoutVars>
      </dgm:prSet>
      <dgm:spPr/>
    </dgm:pt>
    <dgm:pt modelId="{36B5F914-7F16-4BB9-859A-10E8DE3B0330}" type="pres">
      <dgm:prSet presAssocID="{6B5F5713-4AAB-48BD-8D6E-10EE76940DDF}" presName="hierChild2" presStyleCnt="0"/>
      <dgm:spPr/>
    </dgm:pt>
    <dgm:pt modelId="{56A59D8A-5B39-4B55-8723-68039E4C2FEE}" type="pres">
      <dgm:prSet presAssocID="{5F3ED3C4-AE46-4CB1-B468-75A5F3B741F1}" presName="hierRoot1" presStyleCnt="0"/>
      <dgm:spPr/>
    </dgm:pt>
    <dgm:pt modelId="{A2219394-CFEC-472D-B5AF-E3D5922D5072}" type="pres">
      <dgm:prSet presAssocID="{5F3ED3C4-AE46-4CB1-B468-75A5F3B741F1}" presName="composite" presStyleCnt="0"/>
      <dgm:spPr/>
    </dgm:pt>
    <dgm:pt modelId="{E1FC927A-B954-4BC3-A517-98E8B0849842}" type="pres">
      <dgm:prSet presAssocID="{5F3ED3C4-AE46-4CB1-B468-75A5F3B741F1}" presName="background" presStyleLbl="node0" presStyleIdx="1" presStyleCnt="2"/>
      <dgm:spPr/>
    </dgm:pt>
    <dgm:pt modelId="{304406DA-2C00-4DB9-B01A-46CD7E79126D}" type="pres">
      <dgm:prSet presAssocID="{5F3ED3C4-AE46-4CB1-B468-75A5F3B741F1}" presName="text" presStyleLbl="fgAcc0" presStyleIdx="1" presStyleCnt="2">
        <dgm:presLayoutVars>
          <dgm:chPref val="3"/>
        </dgm:presLayoutVars>
      </dgm:prSet>
      <dgm:spPr/>
    </dgm:pt>
    <dgm:pt modelId="{57980D4C-1584-4DF6-911E-F4A196D406A9}" type="pres">
      <dgm:prSet presAssocID="{5F3ED3C4-AE46-4CB1-B468-75A5F3B741F1}" presName="hierChild2" presStyleCnt="0"/>
      <dgm:spPr/>
    </dgm:pt>
  </dgm:ptLst>
  <dgm:cxnLst>
    <dgm:cxn modelId="{D9D27C16-AE3C-4728-B0E5-D7F46C31F885}" type="presOf" srcId="{FB3D9513-2BBE-498B-8B8E-1654BEFF9630}" destId="{D9AE5C41-523C-4949-A334-2185A13E27F1}" srcOrd="0" destOrd="0" presId="urn:microsoft.com/office/officeart/2005/8/layout/hierarchy1"/>
    <dgm:cxn modelId="{7B1327AF-6604-441F-9587-B7D6A8743001}" type="presOf" srcId="{5F3ED3C4-AE46-4CB1-B468-75A5F3B741F1}" destId="{304406DA-2C00-4DB9-B01A-46CD7E79126D}" srcOrd="0" destOrd="0" presId="urn:microsoft.com/office/officeart/2005/8/layout/hierarchy1"/>
    <dgm:cxn modelId="{9CDBF4B8-FB03-4DC4-9D65-744D620A7C31}" srcId="{FB3D9513-2BBE-498B-8B8E-1654BEFF9630}" destId="{6B5F5713-4AAB-48BD-8D6E-10EE76940DDF}" srcOrd="0" destOrd="0" parTransId="{D3513F29-540F-46FA-9715-F27B41D5CAE1}" sibTransId="{70346141-1686-4705-A083-A09F02923A81}"/>
    <dgm:cxn modelId="{DAA7E5BA-ED83-4065-9111-B8632160B18B}" type="presOf" srcId="{6B5F5713-4AAB-48BD-8D6E-10EE76940DDF}" destId="{3027D16F-8B36-4DC1-8CB9-4EE3773C36B4}" srcOrd="0" destOrd="0" presId="urn:microsoft.com/office/officeart/2005/8/layout/hierarchy1"/>
    <dgm:cxn modelId="{D15EF7DB-2C73-4AB1-A036-426DD654A012}" srcId="{FB3D9513-2BBE-498B-8B8E-1654BEFF9630}" destId="{5F3ED3C4-AE46-4CB1-B468-75A5F3B741F1}" srcOrd="1" destOrd="0" parTransId="{E1FA7CB4-3F7C-4D56-BC6E-828F4B1148F2}" sibTransId="{3AD06771-E6E2-43AE-B156-2F594F0B5EA3}"/>
    <dgm:cxn modelId="{0AA78A19-6974-41EC-BE20-81FC6AC967A6}" type="presParOf" srcId="{D9AE5C41-523C-4949-A334-2185A13E27F1}" destId="{17DD195F-AA85-41D0-85DF-E7262A6FBE07}" srcOrd="0" destOrd="0" presId="urn:microsoft.com/office/officeart/2005/8/layout/hierarchy1"/>
    <dgm:cxn modelId="{3F574B0D-664B-4EFC-B120-9A3F0053A995}" type="presParOf" srcId="{17DD195F-AA85-41D0-85DF-E7262A6FBE07}" destId="{A97E7A03-6741-43E9-A6B1-6E7CAED0A23F}" srcOrd="0" destOrd="0" presId="urn:microsoft.com/office/officeart/2005/8/layout/hierarchy1"/>
    <dgm:cxn modelId="{B5F2D558-2E85-4EAC-B077-0DC80C6B7F6E}" type="presParOf" srcId="{A97E7A03-6741-43E9-A6B1-6E7CAED0A23F}" destId="{089A370A-6B05-4CA1-B254-AAD66F124438}" srcOrd="0" destOrd="0" presId="urn:microsoft.com/office/officeart/2005/8/layout/hierarchy1"/>
    <dgm:cxn modelId="{C4C6530C-9B81-4D54-8D50-6FDCE18237EA}" type="presParOf" srcId="{A97E7A03-6741-43E9-A6B1-6E7CAED0A23F}" destId="{3027D16F-8B36-4DC1-8CB9-4EE3773C36B4}" srcOrd="1" destOrd="0" presId="urn:microsoft.com/office/officeart/2005/8/layout/hierarchy1"/>
    <dgm:cxn modelId="{3F43F4A0-5FEF-4709-891A-328AE0D93ED4}" type="presParOf" srcId="{17DD195F-AA85-41D0-85DF-E7262A6FBE07}" destId="{36B5F914-7F16-4BB9-859A-10E8DE3B0330}" srcOrd="1" destOrd="0" presId="urn:microsoft.com/office/officeart/2005/8/layout/hierarchy1"/>
    <dgm:cxn modelId="{776EFA69-510F-41E4-B87F-D50E37043D64}" type="presParOf" srcId="{D9AE5C41-523C-4949-A334-2185A13E27F1}" destId="{56A59D8A-5B39-4B55-8723-68039E4C2FEE}" srcOrd="1" destOrd="0" presId="urn:microsoft.com/office/officeart/2005/8/layout/hierarchy1"/>
    <dgm:cxn modelId="{640E8E41-0A1A-406B-A269-4B7AE0E09271}" type="presParOf" srcId="{56A59D8A-5B39-4B55-8723-68039E4C2FEE}" destId="{A2219394-CFEC-472D-B5AF-E3D5922D5072}" srcOrd="0" destOrd="0" presId="urn:microsoft.com/office/officeart/2005/8/layout/hierarchy1"/>
    <dgm:cxn modelId="{C3A4239E-DDE5-4DA3-AC6E-8B72816755E6}" type="presParOf" srcId="{A2219394-CFEC-472D-B5AF-E3D5922D5072}" destId="{E1FC927A-B954-4BC3-A517-98E8B0849842}" srcOrd="0" destOrd="0" presId="urn:microsoft.com/office/officeart/2005/8/layout/hierarchy1"/>
    <dgm:cxn modelId="{29276774-2B2F-4A79-AB0C-8CD6CAE2A6BA}" type="presParOf" srcId="{A2219394-CFEC-472D-B5AF-E3D5922D5072}" destId="{304406DA-2C00-4DB9-B01A-46CD7E79126D}" srcOrd="1" destOrd="0" presId="urn:microsoft.com/office/officeart/2005/8/layout/hierarchy1"/>
    <dgm:cxn modelId="{80FDADB0-9715-49D1-AF33-E0FCFA336792}" type="presParOf" srcId="{56A59D8A-5B39-4B55-8723-68039E4C2FEE}" destId="{57980D4C-1584-4DF6-911E-F4A196D406A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24DF5-C24C-4EC5-9294-CCAE7943802D}">
      <dsp:nvSpPr>
        <dsp:cNvPr id="0" name=""/>
        <dsp:cNvSpPr/>
      </dsp:nvSpPr>
      <dsp:spPr>
        <a:xfrm>
          <a:off x="0" y="665190"/>
          <a:ext cx="9618133" cy="12280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4A9CE2-3557-4854-893D-36C1E1C06CFC}">
      <dsp:nvSpPr>
        <dsp:cNvPr id="0" name=""/>
        <dsp:cNvSpPr/>
      </dsp:nvSpPr>
      <dsp:spPr>
        <a:xfrm>
          <a:off x="371483" y="941500"/>
          <a:ext cx="675424" cy="6754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BD4B256-C39C-478D-AB1E-F39931952451}">
      <dsp:nvSpPr>
        <dsp:cNvPr id="0" name=""/>
        <dsp:cNvSpPr/>
      </dsp:nvSpPr>
      <dsp:spPr>
        <a:xfrm>
          <a:off x="1418391" y="665190"/>
          <a:ext cx="8199741"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622300">
            <a:lnSpc>
              <a:spcPct val="90000"/>
            </a:lnSpc>
            <a:spcBef>
              <a:spcPct val="0"/>
            </a:spcBef>
            <a:spcAft>
              <a:spcPct val="35000"/>
            </a:spcAft>
            <a:buNone/>
          </a:pPr>
          <a:r>
            <a:rPr lang="he-IL" sz="1400" kern="1200"/>
            <a:t>ויותר מכך יש להשיב ולומר, שדווקא בזכות זו שישראל מודים לקדוש ברוך הוא על ניסיו עמנו, הרי שזה מוסיף כח בפמליא של מעלה, וה' מוסיף ועושה לנו עוד ניסים ונפלאות[לח].</a:t>
          </a:r>
          <a:endParaRPr lang="en-US" sz="1400" kern="1200"/>
        </a:p>
      </dsp:txBody>
      <dsp:txXfrm>
        <a:off x="1418391" y="665190"/>
        <a:ext cx="8199741" cy="1228044"/>
      </dsp:txXfrm>
    </dsp:sp>
    <dsp:sp modelId="{FA064486-7E24-46F5-93B2-A7ACBC94B201}">
      <dsp:nvSpPr>
        <dsp:cNvPr id="0" name=""/>
        <dsp:cNvSpPr/>
      </dsp:nvSpPr>
      <dsp:spPr>
        <a:xfrm>
          <a:off x="0" y="2200246"/>
          <a:ext cx="9618133" cy="12280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B65632-63AF-4DB6-92EB-9838794A9BCE}">
      <dsp:nvSpPr>
        <dsp:cNvPr id="0" name=""/>
        <dsp:cNvSpPr/>
      </dsp:nvSpPr>
      <dsp:spPr>
        <a:xfrm>
          <a:off x="371483" y="2476556"/>
          <a:ext cx="675424" cy="6754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442B9DF-200A-4D3C-9133-4F6C0527ED51}">
      <dsp:nvSpPr>
        <dsp:cNvPr id="0" name=""/>
        <dsp:cNvSpPr/>
      </dsp:nvSpPr>
      <dsp:spPr>
        <a:xfrm>
          <a:off x="1418391" y="2200246"/>
          <a:ext cx="8199741"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622300">
            <a:lnSpc>
              <a:spcPct val="90000"/>
            </a:lnSpc>
            <a:spcBef>
              <a:spcPct val="0"/>
            </a:spcBef>
            <a:spcAft>
              <a:spcPct val="35000"/>
            </a:spcAft>
            <a:buNone/>
          </a:pPr>
          <a:r>
            <a:rPr lang="he-IL" sz="1400" b="0" i="0" kern="1200"/>
            <a:t>שכ"כ רבנו חיים פלאג'י זצ"ל בביאורו להגדה של פסח "חיים לראש" (על הפסוק "הללו-יה הללו עבדי ה'") עפ"י דברי הזוה"ק (ריש פר' "בהעלותך"): וישראל מזמרין ואמרין הללא בקול רם, וכדין עבד להון בני חורין מכולא. ע"כ. והסביר, שבזכות שהללו את הקב"ה כשנתמעט השעבוד, הא אהני להו להוציאם לחירות גמורה. ע"כ. וכ"כ הרב שארית יעקב, שהודאה על הנס, היא סגולה להוציאו שנית מן הצרה. ושכך יהיה לעת"ל. עכת"ד.</a:t>
          </a:r>
          <a:endParaRPr lang="en-US" sz="1400" kern="1200"/>
        </a:p>
      </dsp:txBody>
      <dsp:txXfrm>
        <a:off x="1418391" y="2200246"/>
        <a:ext cx="8199741" cy="12280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A370A-6B05-4CA1-B254-AAD66F124438}">
      <dsp:nvSpPr>
        <dsp:cNvPr id="0" name=""/>
        <dsp:cNvSpPr/>
      </dsp:nvSpPr>
      <dsp:spPr>
        <a:xfrm>
          <a:off x="1174" y="520807"/>
          <a:ext cx="4121050" cy="2616867"/>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27D16F-8B36-4DC1-8CB9-4EE3773C36B4}">
      <dsp:nvSpPr>
        <dsp:cNvPr id="0" name=""/>
        <dsp:cNvSpPr/>
      </dsp:nvSpPr>
      <dsp:spPr>
        <a:xfrm>
          <a:off x="45906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b="0" i="0" kern="1200" dirty="0"/>
            <a:t>וכן מצינו שכשמת אביו של אדם, ומתוך כך נפלה לו הירושה, שמברך "ברוך דיין האמת" על מות אביו, ומוסיף ומברך "שהחיינו" על הירושה [ברכות (</a:t>
          </a:r>
          <a:r>
            <a:rPr lang="he-IL" sz="2200" b="0" i="0" kern="1200" dirty="0" err="1"/>
            <a:t>דנ"ט</a:t>
          </a:r>
          <a:r>
            <a:rPr lang="he-IL" sz="2200" b="0" i="0" kern="1200" dirty="0"/>
            <a:t>, א'). </a:t>
          </a:r>
          <a:r>
            <a:rPr lang="he-IL" sz="2200" b="0" i="0" kern="1200" dirty="0" err="1"/>
            <a:t>שו"ע</a:t>
          </a:r>
          <a:r>
            <a:rPr lang="he-IL" sz="2200" b="0" i="0" kern="1200" dirty="0"/>
            <a:t> (סי' רכ"ג ס"ב)]. </a:t>
          </a:r>
          <a:endParaRPr lang="en-US" sz="2200" kern="1200" dirty="0"/>
        </a:p>
      </dsp:txBody>
      <dsp:txXfrm>
        <a:off x="535713" y="1032452"/>
        <a:ext cx="3967760" cy="2463577"/>
      </dsp:txXfrm>
    </dsp:sp>
    <dsp:sp modelId="{E1FC927A-B954-4BC3-A517-98E8B0849842}">
      <dsp:nvSpPr>
        <dsp:cNvPr id="0" name=""/>
        <dsp:cNvSpPr/>
      </dsp:nvSpPr>
      <dsp:spPr>
        <a:xfrm>
          <a:off x="5038013" y="520807"/>
          <a:ext cx="4121050" cy="2616867"/>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4406DA-2C00-4DB9-B01A-46CD7E79126D}">
      <dsp:nvSpPr>
        <dsp:cNvPr id="0" name=""/>
        <dsp:cNvSpPr/>
      </dsp:nvSpPr>
      <dsp:spPr>
        <a:xfrm>
          <a:off x="549590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b="0" i="0" kern="1200"/>
            <a:t>ואכן הרשב"א (בשו"ת ח"א סי' רמ"ה) מסביר, שלמרות שבוודאי היה האדם מעדיף שאביו לא ימות והוא לא יקבל ירושה, מ"מ כיוון שכבר מת אביו, עליו להודות על הטובה גם אם מעורב בה רע, ע"כ. </a:t>
          </a:r>
          <a:br>
            <a:rPr lang="he-IL" sz="2200" kern="1200"/>
          </a:br>
          <a:endParaRPr lang="en-US" sz="2200" kern="1200"/>
        </a:p>
      </dsp:txBody>
      <dsp:txXfrm>
        <a:off x="5572553" y="1032452"/>
        <a:ext cx="3967760" cy="246357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כ"ו/חשון/תשפ"ה</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11/27/2024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11/27/2024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11/27/2024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11/27/2024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3" Type="http://schemas.openxmlformats.org/officeDocument/2006/relationships/hyperlink" Target="https://tora-forum.co.il/threads/%D7%94%D7%90%D7%9D-%D7%A6%D7%A8%D7%99%D7%9A-%D7%9C%D7%94%D7%95%D7%93%D7%95%D7%AA-%D7%9C%D7%94%D7%A9%D7%9D-%D7%A2%D7%9C-%D7%94%D7%A4%D7%A1%D7%A7%D7%AA-%D7%94%D7%90%D7%A9.74155/reply?quote=1464165" TargetMode="External"/><Relationship Id="rId2" Type="http://schemas.openxmlformats.org/officeDocument/2006/relationships/hyperlink" Target="https://www.srugim.co.il/997207-%d7%99%d7%a6%d7%97%d7%a7-%d7%91%d7%a8%d7%99%d7%a7-%d7%9e%d7%95%d7%93%d7%94-%d7%96%d7%94-%d7%94%d7%93%d7%91%d7%a8-%d7%94%d7%99%d7%97%d7%99%d7%93-%d7%a9%d7%98%d7%a2%d7%99%d7%aa%d7%99-%d7%91%d7%95"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כותרת 1">
            <a:extLst>
              <a:ext uri="{FF2B5EF4-FFF2-40B4-BE49-F238E27FC236}">
                <a16:creationId xmlns:a16="http://schemas.microsoft.com/office/drawing/2014/main" id="{1850B912-D704-97EB-5582-77AC0B0D08AA}"/>
              </a:ext>
            </a:extLst>
          </p:cNvPr>
          <p:cNvSpPr>
            <a:spLocks noGrp="1"/>
          </p:cNvSpPr>
          <p:nvPr>
            <p:ph type="title"/>
          </p:nvPr>
        </p:nvSpPr>
        <p:spPr>
          <a:xfrm>
            <a:off x="673754" y="643467"/>
            <a:ext cx="4203045" cy="2664276"/>
          </a:xfrm>
        </p:spPr>
        <p:txBody>
          <a:bodyPr anchor="ctr">
            <a:normAutofit/>
          </a:bodyPr>
          <a:lstStyle/>
          <a:p>
            <a:r>
              <a:rPr lang="he-IL" dirty="0">
                <a:solidFill>
                  <a:schemeClr val="bg1"/>
                </a:solidFill>
              </a:rPr>
              <a:t>האם צריך להודות להשם על הפסקת האש?</a:t>
            </a:r>
            <a:br>
              <a:rPr lang="he-IL" dirty="0">
                <a:solidFill>
                  <a:schemeClr val="bg1"/>
                </a:solidFill>
              </a:rPr>
            </a:br>
            <a:endParaRPr lang="he-IL" dirty="0">
              <a:solidFill>
                <a:schemeClr val="bg1"/>
              </a:solidFill>
            </a:endParaRPr>
          </a:p>
        </p:txBody>
      </p:sp>
      <p:sp>
        <p:nvSpPr>
          <p:cNvPr id="3" name="מציין מיקום תוכן 2">
            <a:extLst>
              <a:ext uri="{FF2B5EF4-FFF2-40B4-BE49-F238E27FC236}">
                <a16:creationId xmlns:a16="http://schemas.microsoft.com/office/drawing/2014/main" id="{8B1E0679-DB81-723B-EDC9-B567F08F9BA3}"/>
              </a:ext>
            </a:extLst>
          </p:cNvPr>
          <p:cNvSpPr>
            <a:spLocks noGrp="1"/>
          </p:cNvSpPr>
          <p:nvPr>
            <p:ph idx="1"/>
          </p:nvPr>
        </p:nvSpPr>
        <p:spPr>
          <a:xfrm>
            <a:off x="673754" y="2160590"/>
            <a:ext cx="3973943" cy="3440110"/>
          </a:xfrm>
        </p:spPr>
        <p:txBody>
          <a:bodyPr>
            <a:normAutofit/>
          </a:bodyPr>
          <a:lstStyle/>
          <a:p>
            <a:endParaRPr lang="he-IL" dirty="0">
              <a:solidFill>
                <a:schemeClr val="bg1"/>
              </a:solidFill>
            </a:endParaRPr>
          </a:p>
        </p:txBody>
      </p:sp>
      <p:pic>
        <p:nvPicPr>
          <p:cNvPr id="5" name="תמונה 4">
            <a:extLst>
              <a:ext uri="{FF2B5EF4-FFF2-40B4-BE49-F238E27FC236}">
                <a16:creationId xmlns:a16="http://schemas.microsoft.com/office/drawing/2014/main" id="{82F67137-0002-A0E3-F69C-1DF9B1B89D56}"/>
              </a:ext>
            </a:extLst>
          </p:cNvPr>
          <p:cNvPicPr>
            <a:picLocks noChangeAspect="1"/>
          </p:cNvPicPr>
          <p:nvPr/>
        </p:nvPicPr>
        <p:blipFill>
          <a:blip r:embed="rId2"/>
          <a:stretch>
            <a:fillRect/>
          </a:stretch>
        </p:blipFill>
        <p:spPr>
          <a:xfrm>
            <a:off x="6096001" y="1982562"/>
            <a:ext cx="5143500" cy="2880360"/>
          </a:xfrm>
          <a:prstGeom prst="rect">
            <a:avLst/>
          </a:prstGeom>
        </p:spPr>
      </p:pic>
      <p:sp>
        <p:nvSpPr>
          <p:cNvPr id="4" name="מציין מיקום של מספר שקופית 3">
            <a:extLst>
              <a:ext uri="{FF2B5EF4-FFF2-40B4-BE49-F238E27FC236}">
                <a16:creationId xmlns:a16="http://schemas.microsoft.com/office/drawing/2014/main" id="{ACB27DD6-D7C3-D932-0A7C-31873CA95ADB}"/>
              </a:ext>
            </a:extLst>
          </p:cNvPr>
          <p:cNvSpPr>
            <a:spLocks noGrp="1"/>
          </p:cNvSpPr>
          <p:nvPr>
            <p:ph type="sldNum" sz="quarter" idx="12"/>
          </p:nvPr>
        </p:nvSpPr>
        <p:spPr>
          <a:xfrm>
            <a:off x="10556161" y="6182876"/>
            <a:ext cx="683339" cy="365125"/>
          </a:xfrm>
        </p:spPr>
        <p:txBody>
          <a:bodyPr>
            <a:normAutofit/>
          </a:bodyPr>
          <a:lstStyle/>
          <a:p>
            <a:pPr>
              <a:spcAft>
                <a:spcPts val="600"/>
              </a:spcAft>
            </a:pPr>
            <a:fld id="{519954A3-9DFD-4C44-94BA-B95130A3BA1C}" type="slidenum">
              <a:rPr lang="en-US">
                <a:solidFill>
                  <a:schemeClr val="tx1">
                    <a:lumMod val="65000"/>
                    <a:lumOff val="35000"/>
                  </a:schemeClr>
                </a:solidFill>
              </a:rPr>
              <a:pPr>
                <a:spcAft>
                  <a:spcPts val="600"/>
                </a:spcAft>
              </a:pPr>
              <a:t>1</a:t>
            </a:fld>
            <a:endParaRPr lang="en-US">
              <a:solidFill>
                <a:schemeClr val="tx1">
                  <a:lumMod val="65000"/>
                  <a:lumOff val="35000"/>
                </a:schemeClr>
              </a:solidFill>
            </a:endParaRPr>
          </a:p>
        </p:txBody>
      </p:sp>
      <p:sp>
        <p:nvSpPr>
          <p:cNvPr id="16" name="Isosceles Triangle 1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747090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07" name="Isosceles Triangle 4106">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 name="מציין מיקום תוכן 2">
            <a:extLst>
              <a:ext uri="{FF2B5EF4-FFF2-40B4-BE49-F238E27FC236}">
                <a16:creationId xmlns:a16="http://schemas.microsoft.com/office/drawing/2014/main" id="{7390CF06-0CFD-3B4C-D98E-A580AC5870E0}"/>
              </a:ext>
            </a:extLst>
          </p:cNvPr>
          <p:cNvSpPr>
            <a:spLocks noGrp="1"/>
          </p:cNvSpPr>
          <p:nvPr>
            <p:ph idx="1"/>
          </p:nvPr>
        </p:nvSpPr>
        <p:spPr>
          <a:xfrm>
            <a:off x="0" y="142240"/>
            <a:ext cx="4647697" cy="6614160"/>
          </a:xfrm>
        </p:spPr>
        <p:txBody>
          <a:bodyPr>
            <a:normAutofit/>
          </a:bodyPr>
          <a:lstStyle/>
          <a:p>
            <a:pPr>
              <a:lnSpc>
                <a:spcPct val="90000"/>
              </a:lnSpc>
            </a:pPr>
            <a:r>
              <a:rPr lang="he-IL" sz="1600" dirty="0">
                <a:solidFill>
                  <a:schemeClr val="bg1"/>
                </a:solidFill>
              </a:rPr>
              <a:t>אלו שהיו בצפון בתקופה האחרונה</a:t>
            </a:r>
          </a:p>
          <a:p>
            <a:pPr>
              <a:lnSpc>
                <a:spcPct val="90000"/>
              </a:lnSpc>
            </a:pPr>
            <a:r>
              <a:rPr lang="he-IL" sz="1600" dirty="0">
                <a:solidFill>
                  <a:schemeClr val="bg1"/>
                </a:solidFill>
              </a:rPr>
              <a:t>חוו תקופה לא קלה בכלל.</a:t>
            </a:r>
          </a:p>
          <a:p>
            <a:pPr>
              <a:lnSpc>
                <a:spcPct val="90000"/>
              </a:lnSpc>
            </a:pPr>
            <a:r>
              <a:rPr lang="he-IL" sz="1600" dirty="0">
                <a:solidFill>
                  <a:schemeClr val="bg1"/>
                </a:solidFill>
              </a:rPr>
              <a:t>המתח והחרדה בזמנים רבים היו לא קלים.</a:t>
            </a:r>
          </a:p>
          <a:p>
            <a:pPr>
              <a:lnSpc>
                <a:spcPct val="90000"/>
              </a:lnSpc>
            </a:pPr>
            <a:r>
              <a:rPr lang="he-IL" sz="1600" dirty="0">
                <a:solidFill>
                  <a:schemeClr val="bg1"/>
                </a:solidFill>
              </a:rPr>
              <a:t>בכל צהרים שאתה הולך לישון - אתה מתפלל (בפה או בלב) שתזכה להשלים את שנתך.</a:t>
            </a:r>
          </a:p>
          <a:p>
            <a:pPr>
              <a:lnSpc>
                <a:spcPct val="90000"/>
              </a:lnSpc>
            </a:pPr>
            <a:r>
              <a:rPr lang="he-IL" sz="1600" dirty="0">
                <a:solidFill>
                  <a:schemeClr val="bg1"/>
                </a:solidFill>
              </a:rPr>
              <a:t>בשבוע האחרון - הראו לנו משמים כמה חסדים עברנו במשך כל התקופה</a:t>
            </a:r>
          </a:p>
          <a:p>
            <a:pPr>
              <a:lnSpc>
                <a:spcPct val="90000"/>
              </a:lnSpc>
            </a:pPr>
            <a:r>
              <a:rPr lang="he-IL" sz="1600" dirty="0">
                <a:solidFill>
                  <a:schemeClr val="bg1"/>
                </a:solidFill>
              </a:rPr>
              <a:t>שלא היו אזעקות בלילה.</a:t>
            </a:r>
          </a:p>
          <a:p>
            <a:pPr>
              <a:lnSpc>
                <a:spcPct val="90000"/>
              </a:lnSpc>
            </a:pPr>
            <a:endParaRPr lang="he-IL" sz="1600" dirty="0">
              <a:solidFill>
                <a:schemeClr val="bg1"/>
              </a:solidFill>
            </a:endParaRPr>
          </a:p>
          <a:p>
            <a:pPr>
              <a:lnSpc>
                <a:spcPct val="90000"/>
              </a:lnSpc>
            </a:pPr>
            <a:r>
              <a:rPr lang="he-IL" sz="1600" dirty="0">
                <a:solidFill>
                  <a:schemeClr val="bg1"/>
                </a:solidFill>
              </a:rPr>
              <a:t>לכאורה פשוט - שלפיכך אנחנו חייבים להודות ולהלל...</a:t>
            </a:r>
          </a:p>
          <a:p>
            <a:pPr>
              <a:lnSpc>
                <a:spcPct val="90000"/>
              </a:lnSpc>
            </a:pPr>
            <a:endParaRPr lang="he-IL" sz="1600" dirty="0">
              <a:solidFill>
                <a:schemeClr val="bg1"/>
              </a:solidFill>
            </a:endParaRPr>
          </a:p>
          <a:p>
            <a:pPr>
              <a:lnSpc>
                <a:spcPct val="90000"/>
              </a:lnSpc>
            </a:pPr>
            <a:r>
              <a:rPr lang="he-IL" sz="1600" dirty="0">
                <a:solidFill>
                  <a:schemeClr val="bg1"/>
                </a:solidFill>
              </a:rPr>
              <a:t>אלא שיש הרבה שלא יעשו כך</a:t>
            </a:r>
          </a:p>
          <a:p>
            <a:pPr>
              <a:lnSpc>
                <a:spcPct val="90000"/>
              </a:lnSpc>
            </a:pPr>
            <a:r>
              <a:rPr lang="he-IL" sz="1600" dirty="0">
                <a:solidFill>
                  <a:schemeClr val="bg1"/>
                </a:solidFill>
              </a:rPr>
              <a:t>מחמת כמה סיבות לענ"ד:</a:t>
            </a:r>
          </a:p>
          <a:p>
            <a:pPr>
              <a:lnSpc>
                <a:spcPct val="90000"/>
              </a:lnSpc>
            </a:pPr>
            <a:r>
              <a:rPr lang="he-IL" sz="1600" dirty="0">
                <a:solidFill>
                  <a:schemeClr val="bg1"/>
                </a:solidFill>
              </a:rPr>
              <a:t>א. מי אמר שזה לטובה?</a:t>
            </a:r>
          </a:p>
          <a:p>
            <a:pPr>
              <a:lnSpc>
                <a:spcPct val="90000"/>
              </a:lnSpc>
            </a:pPr>
            <a:r>
              <a:rPr lang="he-IL" sz="1600" dirty="0">
                <a:solidFill>
                  <a:schemeClr val="bg1"/>
                </a:solidFill>
              </a:rPr>
              <a:t>ב. מי אמר שזה יחזיק מעמד?</a:t>
            </a:r>
          </a:p>
          <a:p>
            <a:pPr>
              <a:lnSpc>
                <a:spcPct val="90000"/>
              </a:lnSpc>
            </a:pPr>
            <a:r>
              <a:rPr lang="he-IL" sz="1600" dirty="0">
                <a:solidFill>
                  <a:schemeClr val="bg1"/>
                </a:solidFill>
              </a:rPr>
              <a:t>ג. האם זה לא הכנה למלחמת לבנון השלישית?</a:t>
            </a:r>
          </a:p>
          <a:p>
            <a:pPr>
              <a:lnSpc>
                <a:spcPct val="90000"/>
              </a:lnSpc>
            </a:pPr>
            <a:r>
              <a:rPr lang="he-IL" sz="1600" dirty="0">
                <a:solidFill>
                  <a:schemeClr val="bg1"/>
                </a:solidFill>
              </a:rPr>
              <a:t>ד. מדוע וויתרו על שטחים מארץ ישראל (לבנון היא חלק מארץ ישראל)?</a:t>
            </a:r>
          </a:p>
          <a:p>
            <a:pPr>
              <a:lnSpc>
                <a:spcPct val="90000"/>
              </a:lnSpc>
            </a:pPr>
            <a:r>
              <a:rPr lang="he-IL" sz="1600" dirty="0">
                <a:solidFill>
                  <a:schemeClr val="bg1"/>
                </a:solidFill>
              </a:rPr>
              <a:t>ה. לא קיבלנו דבר - רק סר הפחד.</a:t>
            </a:r>
          </a:p>
          <a:p>
            <a:pPr>
              <a:lnSpc>
                <a:spcPct val="90000"/>
              </a:lnSpc>
            </a:pPr>
            <a:endParaRPr lang="he-IL" sz="600" dirty="0">
              <a:solidFill>
                <a:schemeClr val="bg1"/>
              </a:solidFill>
            </a:endParaRPr>
          </a:p>
        </p:txBody>
      </p:sp>
      <p:pic>
        <p:nvPicPr>
          <p:cNvPr id="4098" name="Picture 2" descr="הפסקת האש בצפון נכנסה לתוקף | חדשות מעריב">
            <a:extLst>
              <a:ext uri="{FF2B5EF4-FFF2-40B4-BE49-F238E27FC236}">
                <a16:creationId xmlns:a16="http://schemas.microsoft.com/office/drawing/2014/main" id="{D9B08451-8A87-B2BE-1D57-2BAD53FB96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055" r="6269" b="-2"/>
          <a:stretch/>
        </p:blipFill>
        <p:spPr bwMode="auto">
          <a:xfrm>
            <a:off x="6683203" y="972608"/>
            <a:ext cx="3969095" cy="4900269"/>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EAB260EB-CDBC-0A13-DD53-70986281727E}"/>
              </a:ext>
            </a:extLst>
          </p:cNvPr>
          <p:cNvSpPr>
            <a:spLocks noGrp="1"/>
          </p:cNvSpPr>
          <p:nvPr>
            <p:ph type="sldNum" sz="quarter" idx="12"/>
          </p:nvPr>
        </p:nvSpPr>
        <p:spPr>
          <a:xfrm>
            <a:off x="10556161" y="6182876"/>
            <a:ext cx="683339" cy="365125"/>
          </a:xfrm>
        </p:spPr>
        <p:txBody>
          <a:bodyPr>
            <a:normAutofit/>
          </a:bodyPr>
          <a:lstStyle/>
          <a:p>
            <a:pPr>
              <a:spcAft>
                <a:spcPts val="600"/>
              </a:spcAft>
            </a:pPr>
            <a:fld id="{519954A3-9DFD-4C44-94BA-B95130A3BA1C}" type="slidenum">
              <a:rPr lang="en-US">
                <a:solidFill>
                  <a:schemeClr val="tx1">
                    <a:lumMod val="65000"/>
                    <a:lumOff val="35000"/>
                  </a:schemeClr>
                </a:solidFill>
              </a:rPr>
              <a:pPr>
                <a:spcAft>
                  <a:spcPts val="600"/>
                </a:spcAft>
              </a:pPr>
              <a:t>2</a:t>
            </a:fld>
            <a:endParaRPr lang="en-US">
              <a:solidFill>
                <a:schemeClr val="tx1">
                  <a:lumMod val="65000"/>
                  <a:lumOff val="35000"/>
                </a:schemeClr>
              </a:solidFill>
            </a:endParaRPr>
          </a:p>
        </p:txBody>
      </p:sp>
      <p:sp>
        <p:nvSpPr>
          <p:cNvPr id="4109" name="Isosceles Triangle 4108">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23778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F102AA-C8BF-3A0F-352F-A1581E1CCC82}"/>
              </a:ext>
            </a:extLst>
          </p:cNvPr>
          <p:cNvSpPr>
            <a:spLocks noGrp="1"/>
          </p:cNvSpPr>
          <p:nvPr>
            <p:ph type="title"/>
          </p:nvPr>
        </p:nvSpPr>
        <p:spPr>
          <a:xfrm>
            <a:off x="5536734" y="609600"/>
            <a:ext cx="3737268" cy="1320800"/>
          </a:xfrm>
        </p:spPr>
        <p:txBody>
          <a:bodyPr>
            <a:normAutofit/>
          </a:bodyPr>
          <a:lstStyle/>
          <a:p>
            <a:endParaRPr lang="he-IL"/>
          </a:p>
        </p:txBody>
      </p:sp>
      <p:sp>
        <p:nvSpPr>
          <p:cNvPr id="3" name="מציין מיקום תוכן 2">
            <a:extLst>
              <a:ext uri="{FF2B5EF4-FFF2-40B4-BE49-F238E27FC236}">
                <a16:creationId xmlns:a16="http://schemas.microsoft.com/office/drawing/2014/main" id="{1B86A1F2-2193-2DAA-2EFD-F766E76880D3}"/>
              </a:ext>
            </a:extLst>
          </p:cNvPr>
          <p:cNvSpPr>
            <a:spLocks noGrp="1"/>
          </p:cNvSpPr>
          <p:nvPr>
            <p:ph idx="1"/>
          </p:nvPr>
        </p:nvSpPr>
        <p:spPr>
          <a:xfrm>
            <a:off x="5209563" y="2160589"/>
            <a:ext cx="4064439" cy="3880773"/>
          </a:xfrm>
        </p:spPr>
        <p:txBody>
          <a:bodyPr>
            <a:normAutofit/>
          </a:bodyPr>
          <a:lstStyle/>
          <a:p>
            <a:r>
              <a:rPr lang="he-IL" b="0" i="0" dirty="0">
                <a:effectLst/>
                <a:latin typeface="Alef" panose="00000500000000000000" pitchFamily="2" charset="-79"/>
                <a:cs typeface="Alef" panose="00000500000000000000" pitchFamily="2" charset="-79"/>
              </a:rPr>
              <a:t>ויש שכתבו תשובות נוספות לטענות הנ"ל, שהרי חג חנוכה התקבל על כל ישראל כבר לפני שנים רבות, וכל ישראל חוגגים אותו ללא פקפוק, וזאת למרות שאף לאחר טיהור המקדש וחנוכתו </a:t>
            </a:r>
            <a:r>
              <a:rPr lang="he-IL" b="1" i="0" dirty="0">
                <a:effectLst/>
                <a:latin typeface="Alef" panose="00000500000000000000" pitchFamily="2" charset="-79"/>
                <a:cs typeface="Alef" panose="00000500000000000000" pitchFamily="2" charset="-79"/>
              </a:rPr>
              <a:t>היו עדיין מלחמות כבדות נגד היוונים</a:t>
            </a:r>
            <a:r>
              <a:rPr lang="he-IL" b="0" i="0" dirty="0">
                <a:effectLst/>
                <a:latin typeface="Alef" panose="00000500000000000000" pitchFamily="2" charset="-79"/>
                <a:cs typeface="Alef" panose="00000500000000000000" pitchFamily="2" charset="-79"/>
              </a:rPr>
              <a:t>. </a:t>
            </a:r>
          </a:p>
          <a:p>
            <a:r>
              <a:rPr lang="he-IL" b="0" i="0" dirty="0">
                <a:effectLst/>
                <a:latin typeface="Alef" panose="00000500000000000000" pitchFamily="2" charset="-79"/>
                <a:cs typeface="Alef" panose="00000500000000000000" pitchFamily="2" charset="-79"/>
              </a:rPr>
              <a:t>ואם כן גם </a:t>
            </a:r>
            <a:r>
              <a:rPr lang="he-IL" b="0" i="0" dirty="0" err="1">
                <a:effectLst/>
                <a:latin typeface="Alef" panose="00000500000000000000" pitchFamily="2" charset="-79"/>
                <a:cs typeface="Alef" panose="00000500000000000000" pitchFamily="2" charset="-79"/>
              </a:rPr>
              <a:t>בנידוננו</a:t>
            </a:r>
            <a:r>
              <a:rPr lang="he-IL" b="0" i="0" dirty="0">
                <a:effectLst/>
                <a:latin typeface="Alef" panose="00000500000000000000" pitchFamily="2" charset="-79"/>
                <a:cs typeface="Alef" panose="00000500000000000000" pitchFamily="2" charset="-79"/>
              </a:rPr>
              <a:t> יש לקבוע יום הודאה על כך, למרות שהדרך לגאולה השלמה עוד לפנינו. </a:t>
            </a:r>
            <a:endParaRPr lang="he-IL" dirty="0"/>
          </a:p>
        </p:txBody>
      </p:sp>
      <p:pic>
        <p:nvPicPr>
          <p:cNvPr id="6" name="Picture 5" descr="מפריח חג מולד צבעוני נרות">
            <a:extLst>
              <a:ext uri="{FF2B5EF4-FFF2-40B4-BE49-F238E27FC236}">
                <a16:creationId xmlns:a16="http://schemas.microsoft.com/office/drawing/2014/main" id="{36853ED0-17AB-8648-B5B7-4B8AAB4B6661}"/>
              </a:ext>
            </a:extLst>
          </p:cNvPr>
          <p:cNvPicPr>
            <a:picLocks noChangeAspect="1"/>
          </p:cNvPicPr>
          <p:nvPr/>
        </p:nvPicPr>
        <p:blipFill>
          <a:blip r:embed="rId2"/>
          <a:srcRect l="22440" r="24854"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F87CAE1E-929B-64A9-58CF-328FD2E01866}"/>
              </a:ext>
            </a:extLst>
          </p:cNvPr>
          <p:cNvSpPr>
            <a:spLocks noGrp="1"/>
          </p:cNvSpPr>
          <p:nvPr>
            <p:ph type="sldNum" sz="quarter" idx="12"/>
          </p:nvPr>
        </p:nvSpPr>
        <p:spPr>
          <a:xfrm>
            <a:off x="8841996" y="6041362"/>
            <a:ext cx="432006" cy="365125"/>
          </a:xfrm>
        </p:spPr>
        <p:txBody>
          <a:bodyPr>
            <a:normAutofit/>
          </a:bodyPr>
          <a:lstStyle/>
          <a:p>
            <a:pPr>
              <a:spcAft>
                <a:spcPts val="600"/>
              </a:spcAft>
            </a:pPr>
            <a:fld id="{519954A3-9DFD-4C44-94BA-B95130A3BA1C}" type="slidenum">
              <a:rPr lang="en-US" smtClean="0"/>
              <a:pPr>
                <a:spcAft>
                  <a:spcPts val="600"/>
                </a:spcAft>
              </a:pPr>
              <a:t>3</a:t>
            </a:fld>
            <a:endParaRPr lang="en-US"/>
          </a:p>
        </p:txBody>
      </p:sp>
    </p:spTree>
    <p:extLst>
      <p:ext uri="{BB962C8B-B14F-4D97-AF65-F5344CB8AC3E}">
        <p14:creationId xmlns:p14="http://schemas.microsoft.com/office/powerpoint/2010/main" val="1129396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D6ADAE4-8DA9-2872-3FCF-CCC3EBCFB580}"/>
              </a:ext>
            </a:extLst>
          </p:cNvPr>
          <p:cNvSpPr>
            <a:spLocks noGrp="1"/>
          </p:cNvSpPr>
          <p:nvPr>
            <p:ph type="title"/>
          </p:nvPr>
        </p:nvSpPr>
        <p:spPr>
          <a:xfrm>
            <a:off x="1286933" y="609600"/>
            <a:ext cx="10197494" cy="1099457"/>
          </a:xfrm>
        </p:spPr>
        <p:txBody>
          <a:bodyPr>
            <a:normAutofit/>
          </a:bodyPr>
          <a:lstStyle/>
          <a:p>
            <a:endParaRPr lang="he-IL"/>
          </a:p>
        </p:txBody>
      </p:sp>
      <p:sp>
        <p:nvSpPr>
          <p:cNvPr id="12" name="Isosceles Triangle 11">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E38A1892-5101-BCEE-078D-D343CA8750DE}"/>
              </a:ext>
            </a:extLst>
          </p:cNvPr>
          <p:cNvSpPr>
            <a:spLocks noGrp="1"/>
          </p:cNvSpPr>
          <p:nvPr>
            <p:ph type="sldNum" sz="quarter" idx="12"/>
          </p:nvPr>
        </p:nvSpPr>
        <p:spPr>
          <a:xfrm>
            <a:off x="9894532" y="6182876"/>
            <a:ext cx="683339" cy="365125"/>
          </a:xfrm>
        </p:spPr>
        <p:txBody>
          <a:bodyPr>
            <a:normAutofit/>
          </a:bodyPr>
          <a:lstStyle/>
          <a:p>
            <a:pPr>
              <a:spcAft>
                <a:spcPts val="600"/>
              </a:spcAft>
            </a:pPr>
            <a:fld id="{519954A3-9DFD-4C44-94BA-B95130A3BA1C}" type="slidenum">
              <a:rPr lang="en-US" smtClean="0"/>
              <a:pPr>
                <a:spcAft>
                  <a:spcPts val="600"/>
                </a:spcAft>
              </a:pPr>
              <a:t>4</a:t>
            </a:fld>
            <a:endParaRPr lang="en-US"/>
          </a:p>
        </p:txBody>
      </p:sp>
      <p:sp>
        <p:nvSpPr>
          <p:cNvPr id="14" name="Isosceles Triangle 13">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aphicFrame>
        <p:nvGraphicFramePr>
          <p:cNvPr id="6" name="מציין מיקום תוכן 2">
            <a:extLst>
              <a:ext uri="{FF2B5EF4-FFF2-40B4-BE49-F238E27FC236}">
                <a16:creationId xmlns:a16="http://schemas.microsoft.com/office/drawing/2014/main" id="{2106D475-AF26-474B-EC86-F09D38851A9F}"/>
              </a:ext>
            </a:extLst>
          </p:cNvPr>
          <p:cNvGraphicFramePr>
            <a:graphicFrameLocks noGrp="1"/>
          </p:cNvGraphicFramePr>
          <p:nvPr>
            <p:ph idx="1"/>
            <p:extLst>
              <p:ext uri="{D42A27DB-BD31-4B8C-83A1-F6EECF244321}">
                <p14:modId xmlns:p14="http://schemas.microsoft.com/office/powerpoint/2010/main" val="2196005984"/>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624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DA1BB3-6B26-F10D-D15F-3711C86E3855}"/>
              </a:ext>
            </a:extLst>
          </p:cNvPr>
          <p:cNvSpPr>
            <a:spLocks noGrp="1"/>
          </p:cNvSpPr>
          <p:nvPr>
            <p:ph type="title"/>
          </p:nvPr>
        </p:nvSpPr>
        <p:spPr/>
        <p:txBody>
          <a:bodyPr/>
          <a:lstStyle/>
          <a:p>
            <a:r>
              <a:rPr lang="he-IL" dirty="0"/>
              <a:t>שמחה שיש </a:t>
            </a:r>
            <a:r>
              <a:rPr lang="he-IL" dirty="0" err="1"/>
              <a:t>קרבנות</a:t>
            </a:r>
            <a:endParaRPr lang="he-IL" dirty="0"/>
          </a:p>
        </p:txBody>
      </p:sp>
      <p:sp>
        <p:nvSpPr>
          <p:cNvPr id="3" name="מציין מיקום תוכן 2">
            <a:extLst>
              <a:ext uri="{FF2B5EF4-FFF2-40B4-BE49-F238E27FC236}">
                <a16:creationId xmlns:a16="http://schemas.microsoft.com/office/drawing/2014/main" id="{BBD4AF8D-0E66-C44D-8776-2A091F379C8A}"/>
              </a:ext>
            </a:extLst>
          </p:cNvPr>
          <p:cNvSpPr>
            <a:spLocks noGrp="1"/>
          </p:cNvSpPr>
          <p:nvPr>
            <p:ph idx="1"/>
          </p:nvPr>
        </p:nvSpPr>
        <p:spPr/>
        <p:txBody>
          <a:bodyPr>
            <a:normAutofit fontScale="92500"/>
          </a:bodyPr>
          <a:lstStyle/>
          <a:p>
            <a:r>
              <a:rPr lang="he-IL" b="0" i="0" dirty="0">
                <a:solidFill>
                  <a:srgbClr val="141414"/>
                </a:solidFill>
                <a:effectLst/>
                <a:latin typeface="Segoe UI" panose="020B0502040204020203" pitchFamily="34" charset="0"/>
              </a:rPr>
              <a:t>לכאורה יכולה להיות טענה כיצד ניתן לשמוח כאשר כל כך הרבה אנשים ניזוקו ונפצעו ונהרגו?</a:t>
            </a:r>
            <a:br>
              <a:rPr lang="he-IL" dirty="0"/>
            </a:br>
            <a:endParaRPr lang="he-IL" dirty="0"/>
          </a:p>
          <a:p>
            <a:r>
              <a:rPr lang="he-IL" dirty="0"/>
              <a:t>עוד טענו המתנגדים לקביעת יום העצמאות כיום טוב (-טענה שישית), </a:t>
            </a:r>
            <a:r>
              <a:rPr lang="he-IL" dirty="0" err="1"/>
              <a:t>שכיצד</a:t>
            </a:r>
            <a:r>
              <a:rPr lang="he-IL" dirty="0"/>
              <a:t> ניתן לשמוח בו כיום טוב, הרי השמחה על </a:t>
            </a:r>
            <a:r>
              <a:rPr lang="he-IL" dirty="0" err="1"/>
              <a:t>הנצחון</a:t>
            </a:r>
            <a:r>
              <a:rPr lang="he-IL" dirty="0"/>
              <a:t> אינה שלמה, משום שרבים רבים נפלו בקרבות, ועוד רבים אחרים נפצעו ונשארו נכים לכל חייהם. ועוד יש לצרף לכך את נפגעי פעולות האיבה הרבים, ואם כן, כיצד נשמח ביום שכזה[מה].</a:t>
            </a:r>
          </a:p>
          <a:p>
            <a:endParaRPr lang="he-IL" dirty="0"/>
          </a:p>
          <a:p>
            <a:r>
              <a:rPr lang="he-IL" dirty="0" err="1"/>
              <a:t>טז</a:t>
            </a:r>
            <a:r>
              <a:rPr lang="he-IL" dirty="0"/>
              <a:t>. ועל טענה זו השיבו התומכים בקיום יום העצמאות כיום טוב והודיה לקדוש ברוך הוא, ואמרו, שלמרות שאנו איננו מתעלמים מהחסרונות הקיימים במדינה, ומהמחירים הכבדים ששילמנו עבור הקמתה, בכל אופן חסרונות אלה אינם אמורים לגרום לנו שלא נשמח בהקמתה. וזאת משום שאנו מסתכלים בעיניים פקוחות על כלל המציאות, ורואים ומכירים את הנס האדיר שבהקמת מלכות ישראל מחדש[מו].</a:t>
            </a:r>
          </a:p>
          <a:p>
            <a:endParaRPr lang="he-IL" dirty="0"/>
          </a:p>
          <a:p>
            <a:r>
              <a:rPr lang="he-IL" dirty="0"/>
              <a:t>ועוד הסבירו המצדדים בשמחת הקמתה ובקביעת יום הודיה לקדוש ברוך הוא על כך, וזאת משום שכמעט לא מצינו שמחה מוחלטת שאין בה גם צער ואנחה[</a:t>
            </a:r>
            <a:r>
              <a:rPr lang="he-IL" dirty="0" err="1"/>
              <a:t>מז</a:t>
            </a:r>
            <a:r>
              <a:rPr lang="he-IL" dirty="0"/>
              <a:t>]. וכן מצינו שאף בשמחת חתן וכלה, שאף בעומדם שמחים ומאושרים תחת חופתם, בכל אופן זוכרים ומזכירים להם את חורבן בית המקדש. וכן בברית המילה יש צער לתינוק הנימול. ועוד כהנה וכהנה דוגמאות, שבעולם הזה אין שמחה שלמה שאינה מהולה בעצב[מח]. ועם כל זאת – אנו מודים בשמחה על הטוב שגמלנו הבורא[מט].</a:t>
            </a:r>
          </a:p>
        </p:txBody>
      </p:sp>
      <p:sp>
        <p:nvSpPr>
          <p:cNvPr id="4" name="מציין מיקום של מספר שקופית 3">
            <a:extLst>
              <a:ext uri="{FF2B5EF4-FFF2-40B4-BE49-F238E27FC236}">
                <a16:creationId xmlns:a16="http://schemas.microsoft.com/office/drawing/2014/main" id="{71A71820-14F5-81C9-69C2-2F9056CA247E}"/>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2051" name="Picture 3" descr="אסור לתת זמן לאויב להתאושש&quot;: ביקורת במערכת הפוליטית על ההצעה להפסקת אש  בלבנון | ישראל היום">
            <a:extLst>
              <a:ext uri="{FF2B5EF4-FFF2-40B4-BE49-F238E27FC236}">
                <a16:creationId xmlns:a16="http://schemas.microsoft.com/office/drawing/2014/main" id="{CF2FB359-8952-3C01-C644-BDCCAD1B39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2625"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20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E4786F30-7F85-ADE8-A2E2-CDE03CD6BEA3}"/>
              </a:ext>
            </a:extLst>
          </p:cNvPr>
          <p:cNvSpPr>
            <a:spLocks noGrp="1"/>
          </p:cNvSpPr>
          <p:nvPr>
            <p:ph type="title"/>
          </p:nvPr>
        </p:nvSpPr>
        <p:spPr>
          <a:xfrm>
            <a:off x="1286933" y="609600"/>
            <a:ext cx="10197494" cy="1099457"/>
          </a:xfrm>
        </p:spPr>
        <p:txBody>
          <a:bodyPr>
            <a:normAutofit/>
          </a:bodyPr>
          <a:lstStyle/>
          <a:p>
            <a:r>
              <a:rPr lang="he-IL" dirty="0"/>
              <a:t>להודות ולבכות בייחד</a:t>
            </a:r>
          </a:p>
        </p:txBody>
      </p:sp>
      <p:sp>
        <p:nvSpPr>
          <p:cNvPr id="12" name="Isosceles Triangle 11">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758B9F2F-C195-3191-5972-1744661C9E86}"/>
              </a:ext>
            </a:extLst>
          </p:cNvPr>
          <p:cNvSpPr>
            <a:spLocks noGrp="1"/>
          </p:cNvSpPr>
          <p:nvPr>
            <p:ph type="sldNum" sz="quarter" idx="12"/>
          </p:nvPr>
        </p:nvSpPr>
        <p:spPr>
          <a:xfrm>
            <a:off x="9894532" y="6182876"/>
            <a:ext cx="683339" cy="365125"/>
          </a:xfrm>
        </p:spPr>
        <p:txBody>
          <a:bodyPr>
            <a:normAutofit/>
          </a:bodyPr>
          <a:lstStyle/>
          <a:p>
            <a:pPr>
              <a:spcAft>
                <a:spcPts val="600"/>
              </a:spcAft>
            </a:pPr>
            <a:fld id="{519954A3-9DFD-4C44-94BA-B95130A3BA1C}" type="slidenum">
              <a:rPr lang="en-US" smtClean="0"/>
              <a:pPr>
                <a:spcAft>
                  <a:spcPts val="600"/>
                </a:spcAft>
              </a:pPr>
              <a:t>6</a:t>
            </a:fld>
            <a:endParaRPr lang="en-US"/>
          </a:p>
        </p:txBody>
      </p:sp>
      <p:sp>
        <p:nvSpPr>
          <p:cNvPr id="14" name="Isosceles Triangle 13">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aphicFrame>
        <p:nvGraphicFramePr>
          <p:cNvPr id="6" name="מציין מיקום תוכן 2">
            <a:extLst>
              <a:ext uri="{FF2B5EF4-FFF2-40B4-BE49-F238E27FC236}">
                <a16:creationId xmlns:a16="http://schemas.microsoft.com/office/drawing/2014/main" id="{6A864618-B3BE-2F54-186F-C043905D85BD}"/>
              </a:ext>
            </a:extLst>
          </p:cNvPr>
          <p:cNvGraphicFramePr>
            <a:graphicFrameLocks noGrp="1"/>
          </p:cNvGraphicFramePr>
          <p:nvPr>
            <p:ph idx="1"/>
            <p:extLst>
              <p:ext uri="{D42A27DB-BD31-4B8C-83A1-F6EECF244321}">
                <p14:modId xmlns:p14="http://schemas.microsoft.com/office/powerpoint/2010/main" val="180038063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4750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D8BB3B-B8FD-85D8-49DB-4B83FB36C6FE}"/>
              </a:ext>
            </a:extLst>
          </p:cNvPr>
          <p:cNvSpPr>
            <a:spLocks noGrp="1"/>
          </p:cNvSpPr>
          <p:nvPr>
            <p:ph type="title"/>
          </p:nvPr>
        </p:nvSpPr>
        <p:spPr>
          <a:xfrm>
            <a:off x="5536734" y="609600"/>
            <a:ext cx="3737268" cy="1320800"/>
          </a:xfrm>
        </p:spPr>
        <p:txBody>
          <a:bodyPr>
            <a:normAutofit/>
          </a:bodyPr>
          <a:lstStyle/>
          <a:p>
            <a:endParaRPr lang="he-IL"/>
          </a:p>
        </p:txBody>
      </p:sp>
      <p:sp>
        <p:nvSpPr>
          <p:cNvPr id="3" name="מציין מיקום תוכן 2">
            <a:extLst>
              <a:ext uri="{FF2B5EF4-FFF2-40B4-BE49-F238E27FC236}">
                <a16:creationId xmlns:a16="http://schemas.microsoft.com/office/drawing/2014/main" id="{BFAAF355-6264-A797-750F-4FF6399A6D1B}"/>
              </a:ext>
            </a:extLst>
          </p:cNvPr>
          <p:cNvSpPr>
            <a:spLocks noGrp="1"/>
          </p:cNvSpPr>
          <p:nvPr>
            <p:ph idx="1"/>
          </p:nvPr>
        </p:nvSpPr>
        <p:spPr>
          <a:xfrm>
            <a:off x="5209563" y="2160589"/>
            <a:ext cx="4064439" cy="3880773"/>
          </a:xfrm>
        </p:spPr>
        <p:txBody>
          <a:bodyPr>
            <a:normAutofit/>
          </a:bodyPr>
          <a:lstStyle/>
          <a:p>
            <a:r>
              <a:rPr lang="he-IL" b="0" i="0">
                <a:effectLst/>
                <a:latin typeface="Alef" panose="00000500000000000000" pitchFamily="2" charset="-79"/>
                <a:cs typeface="Alef" panose="00000500000000000000" pitchFamily="2" charset="-79"/>
              </a:rPr>
              <a:t> הרה"ג בניהו </a:t>
            </a:r>
            <a:r>
              <a:rPr lang="he-IL" b="0" i="0" err="1">
                <a:effectLst/>
                <a:latin typeface="Alef" panose="00000500000000000000" pitchFamily="2" charset="-79"/>
                <a:cs typeface="Alef" panose="00000500000000000000" pitchFamily="2" charset="-79"/>
              </a:rPr>
              <a:t>שנדורפי</a:t>
            </a:r>
            <a:r>
              <a:rPr lang="he-IL" b="0" i="0">
                <a:effectLst/>
                <a:latin typeface="Alef" panose="00000500000000000000" pitchFamily="2" charset="-79"/>
                <a:cs typeface="Alef" panose="00000500000000000000" pitchFamily="2" charset="-79"/>
              </a:rPr>
              <a:t> </a:t>
            </a:r>
            <a:r>
              <a:rPr lang="he-IL" b="0" i="0" err="1">
                <a:effectLst/>
                <a:latin typeface="Alef" panose="00000500000000000000" pitchFamily="2" charset="-79"/>
                <a:cs typeface="Alef" panose="00000500000000000000" pitchFamily="2" charset="-79"/>
              </a:rPr>
              <a:t>שליט"א</a:t>
            </a:r>
            <a:r>
              <a:rPr lang="he-IL" b="0" i="0">
                <a:effectLst/>
                <a:latin typeface="Alef" panose="00000500000000000000" pitchFamily="2" charset="-79"/>
                <a:cs typeface="Alef" panose="00000500000000000000" pitchFamily="2" charset="-79"/>
              </a:rPr>
              <a:t> עוררני לדברי הרמב"ן בבראשית (</a:t>
            </a:r>
            <a:r>
              <a:rPr lang="he-IL" b="0" i="0" err="1">
                <a:effectLst/>
                <a:latin typeface="Alef" panose="00000500000000000000" pitchFamily="2" charset="-79"/>
                <a:cs typeface="Alef" panose="00000500000000000000" pitchFamily="2" charset="-79"/>
              </a:rPr>
              <a:t>פי"ט</a:t>
            </a:r>
            <a:r>
              <a:rPr lang="he-IL" b="0" i="0">
                <a:effectLst/>
                <a:latin typeface="Alef" panose="00000500000000000000" pitchFamily="2" charset="-79"/>
                <a:cs typeface="Alef" panose="00000500000000000000" pitchFamily="2" charset="-79"/>
              </a:rPr>
              <a:t> פס' ח'), שכתב, שהשלמים שהקריבו ישראל אחרי שניגפו במלחמה עם בני בנימין בפילגש בגבעה, היו אלה שלמי תודה, למרות שמתו רבבות משני הצדדים. והטעם, כי ראו עצמם כאילו פלטים מחרב בנימין. וזה משפט כל הנמלטים להקריב תודה. עיי"ש. וא"כ גם </a:t>
            </a:r>
            <a:r>
              <a:rPr lang="he-IL" b="0" i="0" err="1">
                <a:effectLst/>
                <a:latin typeface="Alef" panose="00000500000000000000" pitchFamily="2" charset="-79"/>
                <a:cs typeface="Alef" panose="00000500000000000000" pitchFamily="2" charset="-79"/>
              </a:rPr>
              <a:t>בני"ד</a:t>
            </a:r>
            <a:r>
              <a:rPr lang="he-IL" b="0" i="0">
                <a:effectLst/>
                <a:latin typeface="Alef" panose="00000500000000000000" pitchFamily="2" charset="-79"/>
                <a:cs typeface="Alef" panose="00000500000000000000" pitchFamily="2" charset="-79"/>
              </a:rPr>
              <a:t>, למרות שנהרגו רבים </a:t>
            </a:r>
            <a:r>
              <a:rPr lang="he-IL" b="0" i="0" err="1">
                <a:effectLst/>
                <a:latin typeface="Alef" panose="00000500000000000000" pitchFamily="2" charset="-79"/>
                <a:cs typeface="Alef" panose="00000500000000000000" pitchFamily="2" charset="-79"/>
              </a:rPr>
              <a:t>רבים</a:t>
            </a:r>
            <a:r>
              <a:rPr lang="he-IL" b="0" i="0">
                <a:effectLst/>
                <a:latin typeface="Alef" panose="00000500000000000000" pitchFamily="2" charset="-79"/>
                <a:cs typeface="Alef" panose="00000500000000000000" pitchFamily="2" charset="-79"/>
              </a:rPr>
              <a:t> במלחמת השחרור, אין דבר זה מונע מאיתנו להודות ולהלל את הבורא.</a:t>
            </a:r>
            <a:endParaRPr lang="he-IL" dirty="0"/>
          </a:p>
        </p:txBody>
      </p:sp>
      <p:pic>
        <p:nvPicPr>
          <p:cNvPr id="6" name="Picture 5" descr="Birds flying">
            <a:extLst>
              <a:ext uri="{FF2B5EF4-FFF2-40B4-BE49-F238E27FC236}">
                <a16:creationId xmlns:a16="http://schemas.microsoft.com/office/drawing/2014/main" id="{45959FC6-8E67-4DA7-28F6-98233383C72E}"/>
              </a:ext>
            </a:extLst>
          </p:cNvPr>
          <p:cNvPicPr>
            <a:picLocks noChangeAspect="1"/>
          </p:cNvPicPr>
          <p:nvPr/>
        </p:nvPicPr>
        <p:blipFill>
          <a:blip r:embed="rId2"/>
          <a:srcRect l="12473" r="39736" b="-1"/>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54B4082F-991D-1D85-FA35-F73A06BDF396}"/>
              </a:ext>
            </a:extLst>
          </p:cNvPr>
          <p:cNvSpPr>
            <a:spLocks noGrp="1"/>
          </p:cNvSpPr>
          <p:nvPr>
            <p:ph type="sldNum" sz="quarter" idx="12"/>
          </p:nvPr>
        </p:nvSpPr>
        <p:spPr>
          <a:xfrm>
            <a:off x="8841996" y="6041362"/>
            <a:ext cx="432006" cy="365125"/>
          </a:xfrm>
        </p:spPr>
        <p:txBody>
          <a:bodyPr>
            <a:normAutofit/>
          </a:bodyPr>
          <a:lstStyle/>
          <a:p>
            <a:pPr>
              <a:spcAft>
                <a:spcPts val="600"/>
              </a:spcAft>
            </a:pPr>
            <a:fld id="{519954A3-9DFD-4C44-94BA-B95130A3BA1C}" type="slidenum">
              <a:rPr lang="en-US" smtClean="0"/>
              <a:pPr>
                <a:spcAft>
                  <a:spcPts val="600"/>
                </a:spcAft>
              </a:pPr>
              <a:t>7</a:t>
            </a:fld>
            <a:endParaRPr lang="en-US"/>
          </a:p>
        </p:txBody>
      </p:sp>
    </p:spTree>
    <p:extLst>
      <p:ext uri="{BB962C8B-B14F-4D97-AF65-F5344CB8AC3E}">
        <p14:creationId xmlns:p14="http://schemas.microsoft.com/office/powerpoint/2010/main" val="2700618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738C56-914E-2295-D0FA-3974F1A35014}"/>
              </a:ext>
            </a:extLst>
          </p:cNvPr>
          <p:cNvSpPr>
            <a:spLocks noGrp="1"/>
          </p:cNvSpPr>
          <p:nvPr>
            <p:ph type="title"/>
          </p:nvPr>
        </p:nvSpPr>
        <p:spPr/>
        <p:txBody>
          <a:bodyPr/>
          <a:lstStyle/>
          <a:p>
            <a:r>
              <a:rPr lang="he-IL" dirty="0"/>
              <a:t>אין מברכים על העתיד</a:t>
            </a:r>
          </a:p>
        </p:txBody>
      </p:sp>
      <p:sp>
        <p:nvSpPr>
          <p:cNvPr id="3" name="מציין מיקום תוכן 2">
            <a:extLst>
              <a:ext uri="{FF2B5EF4-FFF2-40B4-BE49-F238E27FC236}">
                <a16:creationId xmlns:a16="http://schemas.microsoft.com/office/drawing/2014/main" id="{E19F8254-2387-87E8-5639-C757DAC2D2C1}"/>
              </a:ext>
            </a:extLst>
          </p:cNvPr>
          <p:cNvSpPr>
            <a:spLocks noGrp="1"/>
          </p:cNvSpPr>
          <p:nvPr>
            <p:ph idx="1"/>
          </p:nvPr>
        </p:nvSpPr>
        <p:spPr/>
        <p:txBody>
          <a:bodyPr/>
          <a:lstStyle/>
          <a:p>
            <a:r>
              <a:rPr lang="he-IL" dirty="0"/>
              <a:t>אנציקלופדיה תלמודית כרך ד, [ברכות הודאה] טור שכח - </a:t>
            </a:r>
            <a:r>
              <a:rPr lang="he-IL" dirty="0" err="1"/>
              <a:t>שכט</a:t>
            </a:r>
            <a:endParaRPr lang="he-IL" dirty="0"/>
          </a:p>
          <a:p>
            <a:r>
              <a:rPr lang="he-IL" dirty="0"/>
              <a:t>מברך על הרעה מעין על הטובה ועל הטובה מעין על הרעה, היינו שעל דבר שעכשיו היא רעה לו מברך דיין האמת, אף על פי שתבוא לו אחר כך טובה ממנו, כגון שבא לו שטף מים בשדהו, שכשיעבור השטף טובה היא לו שהשקה שדהו, מכל מקום עכשיו הוא מפסיד התבואה של שנה זו, </a:t>
            </a:r>
          </a:p>
          <a:p>
            <a:r>
              <a:rPr lang="he-IL" dirty="0"/>
              <a:t>וכן להיפך על דבר שעכשיו היא טובה לו מברך הטוב והמטיב, אף על פי שתבוא לו אחר כך רעה ממנו, כגון שמצא מציאה וכשישמע המלך </a:t>
            </a:r>
            <a:r>
              <a:rPr lang="he-IL" dirty="0" err="1"/>
              <a:t>יקח</a:t>
            </a:r>
            <a:r>
              <a:rPr lang="he-IL" dirty="0"/>
              <a:t> ממנו - ויענהו ויפסיד יותר מאשר מצא –</a:t>
            </a:r>
          </a:p>
          <a:p>
            <a:r>
              <a:rPr lang="he-IL" dirty="0"/>
              <a:t> </a:t>
            </a:r>
            <a:r>
              <a:rPr lang="he-IL" b="1" dirty="0"/>
              <a:t>מכל מקום עכשיו טובה היא לו, שאין מברכים על העתיד להיות אלא על מה שאירע עתה, כי העתידות אפשר שיהיו ואפשר שלא יהיו. </a:t>
            </a:r>
          </a:p>
        </p:txBody>
      </p:sp>
      <p:sp>
        <p:nvSpPr>
          <p:cNvPr id="4" name="מציין מיקום של מספר שקופית 3">
            <a:extLst>
              <a:ext uri="{FF2B5EF4-FFF2-40B4-BE49-F238E27FC236}">
                <a16:creationId xmlns:a16="http://schemas.microsoft.com/office/drawing/2014/main" id="{52D9B24F-10E2-BBE1-5583-65750691CE2C}"/>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3074" name="Picture 2" descr="‪12 לפיכך אנחנו חייבים להודות.. Do we nead a reason why to thank Hashem!? -  YouTube‬‏">
            <a:extLst>
              <a:ext uri="{FF2B5EF4-FFF2-40B4-BE49-F238E27FC236}">
                <a16:creationId xmlns:a16="http://schemas.microsoft.com/office/drawing/2014/main" id="{1441BF09-0142-FB8B-08AA-DFAD874EF6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4025" y="0"/>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642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9EC6AC-0BD8-624E-17B3-FE85A51F0386}"/>
              </a:ext>
            </a:extLst>
          </p:cNvPr>
          <p:cNvSpPr>
            <a:spLocks noGrp="1"/>
          </p:cNvSpPr>
          <p:nvPr>
            <p:ph type="title"/>
          </p:nvPr>
        </p:nvSpPr>
        <p:spPr/>
        <p:txBody>
          <a:bodyPr/>
          <a:lstStyle/>
          <a:p>
            <a:r>
              <a:rPr lang="he-IL" dirty="0"/>
              <a:t>קנין מערת המכפלה</a:t>
            </a:r>
          </a:p>
        </p:txBody>
      </p:sp>
      <p:sp>
        <p:nvSpPr>
          <p:cNvPr id="3" name="מציין מיקום תוכן 2">
            <a:extLst>
              <a:ext uri="{FF2B5EF4-FFF2-40B4-BE49-F238E27FC236}">
                <a16:creationId xmlns:a16="http://schemas.microsoft.com/office/drawing/2014/main" id="{BFFCD9A4-481E-8DC2-511A-D47D3FF74F06}"/>
              </a:ext>
            </a:extLst>
          </p:cNvPr>
          <p:cNvSpPr>
            <a:spLocks noGrp="1"/>
          </p:cNvSpPr>
          <p:nvPr>
            <p:ph idx="1"/>
          </p:nvPr>
        </p:nvSpPr>
        <p:spPr/>
        <p:txBody>
          <a:bodyPr/>
          <a:lstStyle/>
          <a:p>
            <a:r>
              <a:rPr lang="he-IL" dirty="0"/>
              <a:t>בראשית פרק </a:t>
            </a:r>
            <a:r>
              <a:rPr lang="he-IL" dirty="0" err="1"/>
              <a:t>כג</a:t>
            </a:r>
            <a:r>
              <a:rPr lang="he-IL" dirty="0"/>
              <a:t> פסוק א - </a:t>
            </a:r>
            <a:r>
              <a:rPr lang="he-IL" dirty="0" err="1"/>
              <a:t>טז</a:t>
            </a:r>
            <a:endParaRPr lang="he-IL" dirty="0"/>
          </a:p>
          <a:p>
            <a:r>
              <a:rPr lang="he-IL" dirty="0"/>
              <a:t>וַיִּהְיוּ חַיֵּי שָׂרָה מֵאָה שָׁנָה וְעֶשְׂרִים שָׁנָה וְשֶׁבַע שָׁנִים שְׁנֵי חַיֵּי שָׂרָה: </a:t>
            </a:r>
            <a:r>
              <a:rPr lang="he-IL" dirty="0" err="1"/>
              <a:t>וַתָּמָת</a:t>
            </a:r>
            <a:r>
              <a:rPr lang="he-IL" dirty="0"/>
              <a:t> שָׂרָה בְּקִרְיַת אַרְבַּע הִוא חֶבְרוֹן בְּאֶרֶץ כְּנָעַן וַיָּבֹא אַבְרָהָם </a:t>
            </a:r>
            <a:r>
              <a:rPr lang="he-IL" dirty="0" err="1"/>
              <a:t>לִסְפֹּד</a:t>
            </a:r>
            <a:r>
              <a:rPr lang="he-IL" dirty="0"/>
              <a:t> לְשָׂרָה </a:t>
            </a:r>
            <a:r>
              <a:rPr lang="he-IL" dirty="0" err="1"/>
              <a:t>וְלִבְכֹּתָה</a:t>
            </a:r>
            <a:r>
              <a:rPr lang="he-IL" dirty="0"/>
              <a:t>ּ: </a:t>
            </a:r>
            <a:r>
              <a:rPr lang="he-IL" dirty="0" err="1"/>
              <a:t>וַיָּקָם</a:t>
            </a:r>
            <a:r>
              <a:rPr lang="he-IL" dirty="0"/>
              <a:t> אַבְרָהָם מֵעַל פְּנֵי מֵתוֹ וַיְדַבֵּר אֶל בְּנֵי חֵת </a:t>
            </a:r>
            <a:r>
              <a:rPr lang="he-IL" dirty="0" err="1"/>
              <a:t>לֵאמֹר</a:t>
            </a:r>
            <a:r>
              <a:rPr lang="he-IL" dirty="0"/>
              <a:t>: גֵּר וְתוֹשָׁב אָנֹכִי עִמָּכֶם תְּנוּ לִי אֲחֻזַּת קֶבֶר עִמָּכֶם וְאֶקְבְּרָה מֵתִי מִלְּפָנָי: וַיַּעֲנוּ בְנֵי חֵת אֶת אַבְרָהָם </a:t>
            </a:r>
            <a:r>
              <a:rPr lang="he-IL" dirty="0" err="1"/>
              <a:t>לֵאמֹר</a:t>
            </a:r>
            <a:r>
              <a:rPr lang="he-IL" dirty="0"/>
              <a:t> לוֹ: שְׁמָעֵנוּ אֲדֹנִי נְשִׂיא </a:t>
            </a:r>
            <a:r>
              <a:rPr lang="he-IL" dirty="0" err="1"/>
              <a:t>אֱלֹהִים</a:t>
            </a:r>
            <a:r>
              <a:rPr lang="he-IL" dirty="0"/>
              <a:t> אַתָּה בְּתוֹכֵנוּ בְּמִבְחַר קְבָרֵינוּ קְבֹר אֶת מֵתֶךָ אִישׁ מִמֶּנּוּ אֶת קִבְרוֹ לֹא יִכְלֶה מִמְּךָ מִקְּבֹר מֵתֶךָ: </a:t>
            </a:r>
            <a:r>
              <a:rPr lang="he-IL" dirty="0" err="1"/>
              <a:t>וַיָּקָם</a:t>
            </a:r>
            <a:r>
              <a:rPr lang="he-IL" dirty="0"/>
              <a:t> אַבְרָהָם </a:t>
            </a:r>
            <a:r>
              <a:rPr lang="he-IL" dirty="0" err="1"/>
              <a:t>וַיִּשְׁתַּחו</a:t>
            </a:r>
            <a:r>
              <a:rPr lang="he-IL" dirty="0"/>
              <a:t>ּ לְעַם הָאָרֶץ לִבְנֵי חֵת: </a:t>
            </a:r>
          </a:p>
          <a:p>
            <a:r>
              <a:rPr lang="he-IL" dirty="0"/>
              <a:t>וַיְדַבֵּר אִתָּם </a:t>
            </a:r>
            <a:r>
              <a:rPr lang="he-IL" dirty="0" err="1"/>
              <a:t>לֵאמֹר</a:t>
            </a:r>
            <a:r>
              <a:rPr lang="he-IL" dirty="0"/>
              <a:t> אִם יֵשׁ אֶת נַפְשְׁכֶם לִקְבֹּר אֶת מֵתִי מִלְּפָנַי שְׁמָעוּנִי וּפִגְעוּ לִי בְּעֶפְרוֹן בֶּן </a:t>
            </a:r>
            <a:r>
              <a:rPr lang="he-IL" dirty="0" err="1"/>
              <a:t>צֹחַר</a:t>
            </a:r>
            <a:r>
              <a:rPr lang="he-IL" dirty="0"/>
              <a:t>: </a:t>
            </a:r>
            <a:r>
              <a:rPr lang="he-IL" dirty="0" err="1"/>
              <a:t>וְיִתֶּן</a:t>
            </a:r>
            <a:r>
              <a:rPr lang="he-IL" dirty="0"/>
              <a:t> לִי אֶת מְעָרַת הַמַּכְפֵּלָה אֲשֶׁר לוֹ אֲשֶׁר בִּקְצֵה שָׂדֵהוּ בְּכֶסֶף מָלֵא </a:t>
            </a:r>
            <a:r>
              <a:rPr lang="he-IL" dirty="0" err="1"/>
              <a:t>יִתְּנֶנָּה</a:t>
            </a:r>
            <a:r>
              <a:rPr lang="he-IL" dirty="0"/>
              <a:t> לִי בְּתוֹכְכֶם </a:t>
            </a:r>
            <a:r>
              <a:rPr lang="he-IL" dirty="0" err="1"/>
              <a:t>לַאֲחֻזַּת</a:t>
            </a:r>
            <a:r>
              <a:rPr lang="he-IL" dirty="0"/>
              <a:t> קָבֶר: וְעֶפְרוֹן יֹשֵׁב בְּתוֹךְ בְּנֵי חֵת וַיַּעַן עֶפְרוֹן הַחִתִּי אֶת אַבְרָהָם בְּאָזְנֵי בְנֵי חֵת לְכֹל בָּאֵי שַׁעַר עִירוֹ </a:t>
            </a:r>
            <a:r>
              <a:rPr lang="he-IL" dirty="0" err="1"/>
              <a:t>לֵאמֹר</a:t>
            </a:r>
            <a:r>
              <a:rPr lang="he-IL" dirty="0"/>
              <a:t>: לֹא אֲדֹנִי שְׁמָעֵנִי הַשָּׂדֶה נָתַתִּי לָךְ וְהַמְּעָרָה אֲשֶׁר בּוֹ לְךָ נְתַתִּיהָ לְעֵינֵי בְנֵי עַמִּי נְתַתִּיהָ לָּךְ קְבֹר מֵתֶךָ: </a:t>
            </a:r>
            <a:r>
              <a:rPr lang="he-IL" dirty="0" err="1"/>
              <a:t>וַיִּשְׁתַּחו</a:t>
            </a:r>
            <a:r>
              <a:rPr lang="he-IL" dirty="0"/>
              <a:t>ּ אַבְרָהָם לִפְנֵי עַם הָאָרֶץ:</a:t>
            </a:r>
          </a:p>
          <a:p>
            <a:r>
              <a:rPr lang="he-IL" dirty="0"/>
              <a:t> וַיְדַבֵּר אֶל עֶפְרוֹן בְּאָזְנֵי עַם הָאָרֶץ </a:t>
            </a:r>
            <a:r>
              <a:rPr lang="he-IL" dirty="0" err="1"/>
              <a:t>לֵאמֹר</a:t>
            </a:r>
            <a:r>
              <a:rPr lang="he-IL" dirty="0"/>
              <a:t> אַךְ אִם אַתָּה לוּ שְׁמָעֵנִי נָתַתִּי כֶּסֶף הַשָּׂדֶה קַח מִמֶּנִּי וְאֶקְבְּרָה אֶת מֵתִי שָׁמָּה: וַיַּעַן עֶפְרוֹן אֶת אַבְרָהָם </a:t>
            </a:r>
            <a:r>
              <a:rPr lang="he-IL" dirty="0" err="1"/>
              <a:t>לֵאמֹר</a:t>
            </a:r>
            <a:r>
              <a:rPr lang="he-IL" dirty="0"/>
              <a:t> לוֹ: אֲדֹנִי שְׁמָעֵנִי אֶרֶץ אַרְבַּע מֵאֹת שֶׁקֶל כֶּסֶף בֵּינִי וּבֵינְךָ מַה הִוא וְאֶת מֵתְךָ קְבֹר: וַיִּשְׁמַע אַבְרָהָם אֶל עֶפְרוֹן </a:t>
            </a:r>
            <a:r>
              <a:rPr lang="he-IL" dirty="0" err="1"/>
              <a:t>וַיִּשְׁקֹל</a:t>
            </a:r>
            <a:r>
              <a:rPr lang="he-IL" dirty="0"/>
              <a:t> אַבְרָהָם לְעֶפְרֹן אֶת הַכֶּסֶף אֲשֶׁר דִּבֶּר בְּאָזְנֵי בְנֵי חֵת אַרְבַּע מֵאוֹת שֶׁקֶל כֶּסֶף עֹבֵר לַסֹּחֵר: </a:t>
            </a:r>
          </a:p>
        </p:txBody>
      </p:sp>
      <p:sp>
        <p:nvSpPr>
          <p:cNvPr id="4" name="מציין מיקום של מספר שקופית 3">
            <a:extLst>
              <a:ext uri="{FF2B5EF4-FFF2-40B4-BE49-F238E27FC236}">
                <a16:creationId xmlns:a16="http://schemas.microsoft.com/office/drawing/2014/main" id="{4C10BC64-36FA-E37B-8BE5-CCA7AC103285}"/>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5122" name="Picture 2" descr="מערת המכפלה | תיירות חברון">
            <a:extLst>
              <a:ext uri="{FF2B5EF4-FFF2-40B4-BE49-F238E27FC236}">
                <a16:creationId xmlns:a16="http://schemas.microsoft.com/office/drawing/2014/main" id="{3F4A7868-6146-66BD-B7EB-458847067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9388"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03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278C19-91DB-5801-CBB3-487B5F18AF1C}"/>
              </a:ext>
            </a:extLst>
          </p:cNvPr>
          <p:cNvSpPr>
            <a:spLocks noGrp="1"/>
          </p:cNvSpPr>
          <p:nvPr>
            <p:ph type="title"/>
          </p:nvPr>
        </p:nvSpPr>
        <p:spPr/>
        <p:txBody>
          <a:bodyPr/>
          <a:lstStyle/>
          <a:p>
            <a:r>
              <a:rPr lang="he-IL" dirty="0">
                <a:solidFill>
                  <a:srgbClr val="0F4761"/>
                </a:solidFill>
                <a:effectLst/>
                <a:latin typeface="Aptos" panose="020B0004020202020204" pitchFamily="34" charset="0"/>
                <a:ea typeface="Calibri" panose="020F0502020204030204" pitchFamily="34" charset="0"/>
                <a:cs typeface="Times New Roman" panose="02020603050405020304" pitchFamily="18" charset="0"/>
              </a:rPr>
              <a:t>מכאן שמודים על בשורה טובה</a:t>
            </a:r>
            <a:br>
              <a:rPr lang="en-US"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B0345C35-44E4-C05B-6D6C-B9EAA9503764}"/>
              </a:ext>
            </a:extLst>
          </p:cNvPr>
          <p:cNvSpPr>
            <a:spLocks noGrp="1"/>
          </p:cNvSpPr>
          <p:nvPr>
            <p:ph idx="1"/>
          </p:nvPr>
        </p:nvSpPr>
        <p:spPr/>
        <p:txBody>
          <a:bodyPr/>
          <a:lstStyle/>
          <a:p>
            <a:pPr algn="just" rtl="1">
              <a:lnSpc>
                <a:spcPts val="1750"/>
              </a:lnSpc>
              <a:spcAft>
                <a:spcPts val="600"/>
              </a:spcAft>
            </a:pPr>
            <a:r>
              <a:rPr lang="he-IL" sz="1800" dirty="0">
                <a:effectLst/>
                <a:latin typeface="Aptos" panose="020B0004020202020204" pitchFamily="34" charset="0"/>
                <a:ea typeface="Calibri" panose="020F0502020204030204" pitchFamily="34" charset="0"/>
                <a:cs typeface="Arial" panose="020B0604020202020204" pitchFamily="34" charset="0"/>
              </a:rPr>
              <a:t>יסוד זה מצאנו גם בפרשת חיי שרה כאשר קנה אברהם את מערת המכפלה מעפרון ומיד אחרי זה גם בסיפור של אליעזר בשליחותו למצוא </a:t>
            </a:r>
            <a:r>
              <a:rPr lang="he-IL" sz="1800" dirty="0" err="1">
                <a:effectLst/>
                <a:latin typeface="Aptos" panose="020B0004020202020204" pitchFamily="34" charset="0"/>
                <a:ea typeface="Calibri" panose="020F0502020204030204" pitchFamily="34" charset="0"/>
                <a:cs typeface="Arial" panose="020B0604020202020204" pitchFamily="34" charset="0"/>
              </a:rPr>
              <a:t>אשה</a:t>
            </a:r>
            <a:r>
              <a:rPr lang="he-IL" sz="1800" dirty="0">
                <a:effectLst/>
                <a:latin typeface="Aptos" panose="020B0004020202020204" pitchFamily="34" charset="0"/>
                <a:ea typeface="Calibri" panose="020F0502020204030204" pitchFamily="34" charset="0"/>
                <a:cs typeface="Arial" panose="020B0604020202020204" pitchFamily="34" charset="0"/>
              </a:rPr>
              <a:t> ליצחק אבינו. שניהם משתחווים לה' במהלך האירועים פעמיים, פעם אחת כאשר רואים את </a:t>
            </a:r>
            <a:r>
              <a:rPr lang="he-IL" sz="1800" b="1" dirty="0">
                <a:effectLst/>
                <a:latin typeface="Aptos" panose="020B0004020202020204" pitchFamily="34" charset="0"/>
                <a:ea typeface="Calibri" panose="020F0502020204030204" pitchFamily="34" charset="0"/>
                <a:cs typeface="Arial" panose="020B0604020202020204" pitchFamily="34" charset="0"/>
              </a:rPr>
              <a:t>ההתחלה</a:t>
            </a:r>
            <a:r>
              <a:rPr lang="he-IL" sz="1800" dirty="0">
                <a:effectLst/>
                <a:latin typeface="Aptos" panose="020B0004020202020204" pitchFamily="34" charset="0"/>
                <a:ea typeface="Calibri" panose="020F0502020204030204" pitchFamily="34" charset="0"/>
                <a:cs typeface="Arial" panose="020B0604020202020204" pitchFamily="34" charset="0"/>
              </a:rPr>
              <a:t> של סייעתא דשמיא, אף שעדיין לא נגמר </a:t>
            </a:r>
            <a:r>
              <a:rPr lang="he-IL" sz="1800" dirty="0" err="1">
                <a:effectLst/>
                <a:latin typeface="Aptos" panose="020B0004020202020204" pitchFamily="34" charset="0"/>
                <a:ea typeface="Calibri" panose="020F0502020204030204" pitchFamily="34" charset="0"/>
                <a:cs typeface="Arial" panose="020B0604020202020204" pitchFamily="34" charset="0"/>
              </a:rPr>
              <a:t>הענין</a:t>
            </a:r>
            <a:r>
              <a:rPr lang="he-IL" sz="1800" dirty="0">
                <a:effectLst/>
                <a:latin typeface="Aptos" panose="020B0004020202020204" pitchFamily="34" charset="0"/>
                <a:ea typeface="Calibri" panose="020F0502020204030204" pitchFamily="34" charset="0"/>
                <a:cs typeface="Arial" panose="020B0604020202020204" pitchFamily="34" charset="0"/>
              </a:rPr>
              <a:t> ועוד לא יודעים שיגמר באופן הרצוי (אצל אברהם – רק בני העיר הסכימו, ועדיין לא עפרון. אצל אליעזר – רק פגש את רבקה ועדיין לא הסכימו לשידוך היא והוריה), ופעם </a:t>
            </a:r>
            <a:r>
              <a:rPr lang="he-IL" sz="1800" b="1" dirty="0">
                <a:effectLst/>
                <a:latin typeface="Aptos" panose="020B0004020202020204" pitchFamily="34" charset="0"/>
                <a:ea typeface="Calibri" panose="020F0502020204030204" pitchFamily="34" charset="0"/>
                <a:cs typeface="Arial" panose="020B0604020202020204" pitchFamily="34" charset="0"/>
              </a:rPr>
              <a:t>שנייה</a:t>
            </a:r>
            <a:r>
              <a:rPr lang="he-IL" sz="1800" dirty="0">
                <a:effectLst/>
                <a:latin typeface="Aptos" panose="020B0004020202020204" pitchFamily="34" charset="0"/>
                <a:ea typeface="Calibri" panose="020F0502020204030204" pitchFamily="34" charset="0"/>
                <a:cs typeface="Arial" panose="020B0604020202020204" pitchFamily="34" charset="0"/>
              </a:rPr>
              <a:t> כאשר </a:t>
            </a:r>
            <a:r>
              <a:rPr lang="he-IL" sz="1800" dirty="0" err="1">
                <a:effectLst/>
                <a:latin typeface="Aptos" panose="020B0004020202020204" pitchFamily="34" charset="0"/>
                <a:ea typeface="Calibri" panose="020F0502020204030204" pitchFamily="34" charset="0"/>
                <a:cs typeface="Arial" panose="020B0604020202020204" pitchFamily="34" charset="0"/>
              </a:rPr>
              <a:t>הענין</a:t>
            </a:r>
            <a:r>
              <a:rPr lang="he-IL" sz="1800" dirty="0">
                <a:effectLst/>
                <a:latin typeface="Aptos" panose="020B0004020202020204" pitchFamily="34" charset="0"/>
                <a:ea typeface="Calibri" panose="020F0502020204030204" pitchFamily="34" charset="0"/>
                <a:cs typeface="Arial" panose="020B0604020202020204" pitchFamily="34" charset="0"/>
              </a:rPr>
              <a:t> נגמר בצורה טובה. בשניהם מובא במדרש רבה [נ"ח - ו', ס' - ו'] </a:t>
            </a:r>
            <a:r>
              <a:rPr lang="he-IL" sz="1800" dirty="0" err="1">
                <a:effectLst/>
                <a:latin typeface="Aptos" panose="020B0004020202020204" pitchFamily="34" charset="0"/>
                <a:ea typeface="Calibri" panose="020F0502020204030204" pitchFamily="34" charset="0"/>
                <a:cs typeface="Arial" panose="020B0604020202020204" pitchFamily="34" charset="0"/>
              </a:rPr>
              <a:t>בהשתחויה</a:t>
            </a:r>
            <a:r>
              <a:rPr lang="he-IL" sz="1800" dirty="0">
                <a:effectLst/>
                <a:latin typeface="Aptos" panose="020B0004020202020204" pitchFamily="34" charset="0"/>
                <a:ea typeface="Calibri" panose="020F0502020204030204" pitchFamily="34" charset="0"/>
                <a:cs typeface="Arial" panose="020B0604020202020204" pitchFamily="34" charset="0"/>
              </a:rPr>
              <a:t> הראשונה שלהם "מכאן שמודים על בשורה טובה". </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algn="just" rtl="1">
              <a:lnSpc>
                <a:spcPts val="1750"/>
              </a:lnSpc>
              <a:spcAft>
                <a:spcPts val="800"/>
              </a:spcAft>
            </a:pPr>
            <a:r>
              <a:rPr lang="he-IL" sz="1800" dirty="0">
                <a:effectLst/>
                <a:latin typeface="Aptos" panose="020B0004020202020204" pitchFamily="34" charset="0"/>
                <a:ea typeface="Calibri" panose="020F0502020204030204" pitchFamily="34" charset="0"/>
                <a:cs typeface="Arial" panose="020B0604020202020204" pitchFamily="34" charset="0"/>
              </a:rPr>
              <a:t>ונראה ברור כוונת המדרש שמכאן לומדים שלא מודים רק כאשר כל הטובה כבר הגיעה, שאז פשוט שיש להודות, אלא אף כשהמשימה עוד לא נגמרה ועדיין דואגים על העתיד, יש להודות </a:t>
            </a:r>
            <a:r>
              <a:rPr lang="he-IL" sz="1800" dirty="0" err="1">
                <a:effectLst/>
                <a:latin typeface="Aptos" panose="020B0004020202020204" pitchFamily="34" charset="0"/>
                <a:ea typeface="Calibri" panose="020F0502020204030204" pitchFamily="34" charset="0"/>
                <a:cs typeface="Arial" panose="020B0604020202020204" pitchFamily="34" charset="0"/>
              </a:rPr>
              <a:t>להשי"ת</a:t>
            </a:r>
            <a:r>
              <a:rPr lang="he-IL" sz="1800" dirty="0">
                <a:effectLst/>
                <a:latin typeface="Aptos" panose="020B0004020202020204" pitchFamily="34" charset="0"/>
                <a:ea typeface="Calibri" panose="020F0502020204030204" pitchFamily="34" charset="0"/>
                <a:cs typeface="Arial" panose="020B0604020202020204" pitchFamily="34" charset="0"/>
              </a:rPr>
              <a:t> על החסד של התחלת </a:t>
            </a:r>
            <a:r>
              <a:rPr lang="he-IL" sz="1800" dirty="0" err="1">
                <a:effectLst/>
                <a:latin typeface="Aptos" panose="020B0004020202020204" pitchFamily="34" charset="0"/>
                <a:ea typeface="Calibri" panose="020F0502020204030204" pitchFamily="34" charset="0"/>
                <a:cs typeface="Arial" panose="020B0604020202020204" pitchFamily="34" charset="0"/>
              </a:rPr>
              <a:t>הסייעתא</a:t>
            </a:r>
            <a:r>
              <a:rPr lang="he-IL" sz="1800" dirty="0">
                <a:effectLst/>
                <a:latin typeface="Aptos" panose="020B0004020202020204" pitchFamily="34" charset="0"/>
                <a:ea typeface="Calibri" panose="020F0502020204030204" pitchFamily="34" charset="0"/>
                <a:cs typeface="Arial" panose="020B0604020202020204" pitchFamily="34" charset="0"/>
              </a:rPr>
              <a:t> דשמיא שרואים, ואין להרשות לדאגה על העתיד לסלק את ההכרה בחסד הקיים. כל שלב של גילוי חסד ה' ראוי להכרה והודיה, לא רק המטרה הסופית המיוחלת. </a:t>
            </a:r>
          </a:p>
          <a:p>
            <a:pPr algn="just" rtl="1">
              <a:lnSpc>
                <a:spcPts val="1750"/>
              </a:lnSpc>
              <a:spcAft>
                <a:spcPts val="800"/>
              </a:spcAft>
            </a:pPr>
            <a:r>
              <a:rPr lang="he-IL" sz="1800" b="1" dirty="0">
                <a:effectLst/>
                <a:latin typeface="Aptos" panose="020B0004020202020204" pitchFamily="34" charset="0"/>
                <a:ea typeface="Calibri" panose="020F0502020204030204" pitchFamily="34" charset="0"/>
                <a:cs typeface="Arial" panose="020B0604020202020204" pitchFamily="34" charset="0"/>
              </a:rPr>
              <a:t>הנהגה זו של הכרה בכל שלבי החסד הקיימים היא גם עצה נפלאה, שכן ההכרה בחסד פותחת את שערי החסד העליונים</a:t>
            </a:r>
            <a:r>
              <a:rPr lang="he-IL" sz="1800" dirty="0">
                <a:effectLst/>
                <a:latin typeface="Aptos" panose="020B0004020202020204" pitchFamily="34" charset="0"/>
                <a:ea typeface="Calibri" panose="020F0502020204030204" pitchFamily="34" charset="0"/>
                <a:cs typeface="Arial" panose="020B0604020202020204" pitchFamily="34" charset="0"/>
              </a:rPr>
              <a:t>, ועל ידה יזכה האדם להמשך </a:t>
            </a:r>
            <a:r>
              <a:rPr lang="he-IL" sz="1800" dirty="0" err="1">
                <a:effectLst/>
                <a:latin typeface="Aptos" panose="020B0004020202020204" pitchFamily="34" charset="0"/>
                <a:ea typeface="Calibri" panose="020F0502020204030204" pitchFamily="34" charset="0"/>
                <a:cs typeface="Arial" panose="020B0604020202020204" pitchFamily="34" charset="0"/>
              </a:rPr>
              <a:t>הסייעתא</a:t>
            </a:r>
            <a:r>
              <a:rPr lang="he-IL" sz="1800" dirty="0">
                <a:effectLst/>
                <a:latin typeface="Aptos" panose="020B0004020202020204" pitchFamily="34" charset="0"/>
                <a:ea typeface="Calibri" panose="020F0502020204030204" pitchFamily="34" charset="0"/>
                <a:cs typeface="Arial" panose="020B0604020202020204" pitchFamily="34" charset="0"/>
              </a:rPr>
              <a:t> דשמיא ולברכת ה' במעשיו.</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800" dirty="0">
                <a:effectLst/>
                <a:latin typeface="Aptos" panose="020B0004020202020204" pitchFamily="34" charset="0"/>
                <a:ea typeface="Aptos" panose="020B0004020202020204" pitchFamily="34" charset="0"/>
                <a:cs typeface="Arial" panose="020B0604020202020204" pitchFamily="34" charset="0"/>
              </a:rPr>
              <a:t> </a:t>
            </a: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320E424F-D949-0D19-FCB9-952ECE7783CA}"/>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1721104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3D681E-FFC7-059F-125D-220983D8A0AE}"/>
              </a:ext>
            </a:extLst>
          </p:cNvPr>
          <p:cNvSpPr>
            <a:spLocks noGrp="1"/>
          </p:cNvSpPr>
          <p:nvPr>
            <p:ph type="title"/>
          </p:nvPr>
        </p:nvSpPr>
        <p:spPr/>
        <p:txBody>
          <a:bodyPr/>
          <a:lstStyle/>
          <a:p>
            <a:r>
              <a:rPr lang="he-IL" dirty="0"/>
              <a:t>הודיה על טובה חלקית, </a:t>
            </a:r>
            <a:br>
              <a:rPr lang="he-IL" dirty="0"/>
            </a:br>
            <a:r>
              <a:rPr lang="he-IL" dirty="0"/>
              <a:t>מושכת ישועה מושלמת </a:t>
            </a:r>
          </a:p>
        </p:txBody>
      </p:sp>
      <p:sp>
        <p:nvSpPr>
          <p:cNvPr id="3" name="מציין מיקום תוכן 2">
            <a:extLst>
              <a:ext uri="{FF2B5EF4-FFF2-40B4-BE49-F238E27FC236}">
                <a16:creationId xmlns:a16="http://schemas.microsoft.com/office/drawing/2014/main" id="{F2E7968B-BFE4-9CF0-BE0B-2BB821BE802B}"/>
              </a:ext>
            </a:extLst>
          </p:cNvPr>
          <p:cNvSpPr>
            <a:spLocks noGrp="1"/>
          </p:cNvSpPr>
          <p:nvPr>
            <p:ph idx="1"/>
          </p:nvPr>
        </p:nvSpPr>
        <p:spPr/>
        <p:txBody>
          <a:bodyPr/>
          <a:lstStyle/>
          <a:p>
            <a:pPr algn="just" rtl="1">
              <a:lnSpc>
                <a:spcPts val="1750"/>
              </a:lnSpc>
              <a:spcAft>
                <a:spcPts val="600"/>
              </a:spcAft>
            </a:pPr>
            <a:r>
              <a:rPr lang="he-IL" sz="1800" dirty="0">
                <a:effectLst/>
                <a:latin typeface="Aptos" panose="020B0004020202020204" pitchFamily="34" charset="0"/>
                <a:ea typeface="Calibri" panose="020F0502020204030204" pitchFamily="34" charset="0"/>
                <a:cs typeface="Arial" panose="020B0604020202020204" pitchFamily="34" charset="0"/>
              </a:rPr>
              <a:t>יֵשׁ לָדַעַת שֶׁאֵין הַקָּדוֹשׁ בָּרוּךְ הוּא מוֹרִיד שִׁפְעוֹ וּבִרְכָּתוֹ לָאָדָם בְּתוֹרַת "אָדָם" אֶלָּא אִם-כֵּן מֵכִין הוּא כֵּלִים שֶׁל אֱמוּנָה, וּבִפְרָט כַּאֲשֶׁר הוּא </a:t>
            </a:r>
            <a:r>
              <a:rPr lang="he-IL" sz="1800" dirty="0" err="1">
                <a:effectLst/>
                <a:latin typeface="Aptos" panose="020B0004020202020204" pitchFamily="34" charset="0"/>
                <a:ea typeface="Calibri" panose="020F0502020204030204" pitchFamily="34" charset="0"/>
                <a:cs typeface="Arial" panose="020B0604020202020204" pitchFamily="34" charset="0"/>
              </a:rPr>
              <a:t>לְצֹרֶך</a:t>
            </a:r>
            <a:r>
              <a:rPr lang="he-IL" sz="1800" dirty="0">
                <a:effectLst/>
                <a:latin typeface="Aptos" panose="020B0004020202020204" pitchFamily="34" charset="0"/>
                <a:ea typeface="Calibri" panose="020F0502020204030204" pitchFamily="34" charset="0"/>
                <a:cs typeface="Arial" panose="020B0604020202020204" pitchFamily="34" charset="0"/>
              </a:rPr>
              <a:t>ְ נִסִּים שֶׁיֵּעָשׂוּ לוֹ. שֶׁכֵּן לֹא לְכָל אָדָם </a:t>
            </a:r>
            <a:r>
              <a:rPr lang="he-IL" sz="1800" dirty="0" err="1">
                <a:effectLst/>
                <a:latin typeface="Aptos" panose="020B0004020202020204" pitchFamily="34" charset="0"/>
                <a:ea typeface="Calibri" panose="020F0502020204030204" pitchFamily="34" charset="0"/>
                <a:cs typeface="Arial" panose="020B0604020202020204" pitchFamily="34" charset="0"/>
              </a:rPr>
              <a:t>יִדָּלֵק</a:t>
            </a:r>
            <a:r>
              <a:rPr lang="he-IL" sz="1800" dirty="0">
                <a:effectLst/>
                <a:latin typeface="Aptos" panose="020B0004020202020204" pitchFamily="34" charset="0"/>
                <a:ea typeface="Calibri" panose="020F0502020204030204" pitchFamily="34" charset="0"/>
                <a:cs typeface="Arial" panose="020B0604020202020204" pitchFamily="34" charset="0"/>
              </a:rPr>
              <a:t> הַחֹמֶץ וּכְמוֹ שֶׁדָּלַק לְרַבִּי </a:t>
            </a:r>
            <a:r>
              <a:rPr lang="he-IL" sz="1800" dirty="0" err="1">
                <a:effectLst/>
                <a:latin typeface="Aptos" panose="020B0004020202020204" pitchFamily="34" charset="0"/>
                <a:ea typeface="Calibri" panose="020F0502020204030204" pitchFamily="34" charset="0"/>
                <a:cs typeface="Arial" panose="020B0604020202020204" pitchFamily="34" charset="0"/>
              </a:rPr>
              <a:t>חֲנִינָא</a:t>
            </a:r>
            <a:r>
              <a:rPr lang="he-IL" sz="1800" dirty="0">
                <a:effectLst/>
                <a:latin typeface="Aptos" panose="020B0004020202020204" pitchFamily="34" charset="0"/>
                <a:ea typeface="Calibri" panose="020F0502020204030204" pitchFamily="34" charset="0"/>
                <a:cs typeface="Arial" panose="020B0604020202020204" pitchFamily="34" charset="0"/>
              </a:rPr>
              <a:t> בֶּן </a:t>
            </a:r>
            <a:r>
              <a:rPr lang="he-IL" sz="1800" dirty="0" err="1">
                <a:effectLst/>
                <a:latin typeface="Aptos" panose="020B0004020202020204" pitchFamily="34" charset="0"/>
                <a:ea typeface="Calibri" panose="020F0502020204030204" pitchFamily="34" charset="0"/>
                <a:cs typeface="Arial" panose="020B0604020202020204" pitchFamily="34" charset="0"/>
              </a:rPr>
              <a:t>דּוֹסָא</a:t>
            </a:r>
            <a:r>
              <a:rPr lang="he-IL" sz="1800" dirty="0">
                <a:effectLst/>
                <a:latin typeface="Aptos" panose="020B0004020202020204" pitchFamily="34" charset="0"/>
                <a:ea typeface="Calibri" panose="020F0502020204030204" pitchFamily="34" charset="0"/>
                <a:cs typeface="Arial" panose="020B0604020202020204" pitchFamily="34" charset="0"/>
              </a:rPr>
              <a:t>, אוּלָם לְפִי שֶׁרַבִּי </a:t>
            </a:r>
            <a:r>
              <a:rPr lang="he-IL" sz="1800" dirty="0" err="1">
                <a:effectLst/>
                <a:latin typeface="Aptos" panose="020B0004020202020204" pitchFamily="34" charset="0"/>
                <a:ea typeface="Calibri" panose="020F0502020204030204" pitchFamily="34" charset="0"/>
                <a:cs typeface="Arial" panose="020B0604020202020204" pitchFamily="34" charset="0"/>
              </a:rPr>
              <a:t>חֲנִינָא</a:t>
            </a:r>
            <a:r>
              <a:rPr lang="he-IL" sz="1800" dirty="0">
                <a:effectLst/>
                <a:latin typeface="Aptos" panose="020B0004020202020204" pitchFamily="34" charset="0"/>
                <a:ea typeface="Calibri" panose="020F0502020204030204" pitchFamily="34" charset="0"/>
                <a:cs typeface="Arial" panose="020B0604020202020204" pitchFamily="34" charset="0"/>
              </a:rPr>
              <a:t> בֶּן </a:t>
            </a:r>
            <a:r>
              <a:rPr lang="he-IL" sz="1800" dirty="0" err="1">
                <a:effectLst/>
                <a:latin typeface="Aptos" panose="020B0004020202020204" pitchFamily="34" charset="0"/>
                <a:ea typeface="Calibri" panose="020F0502020204030204" pitchFamily="34" charset="0"/>
                <a:cs typeface="Arial" panose="020B0604020202020204" pitchFamily="34" charset="0"/>
              </a:rPr>
              <a:t>דּוֹסָא</a:t>
            </a:r>
            <a:r>
              <a:rPr lang="he-IL" sz="1800" dirty="0">
                <a:effectLst/>
                <a:latin typeface="Aptos" panose="020B0004020202020204" pitchFamily="34" charset="0"/>
                <a:ea typeface="Calibri" panose="020F0502020204030204" pitchFamily="34" charset="0"/>
                <a:cs typeface="Arial" panose="020B0604020202020204" pitchFamily="34" charset="0"/>
              </a:rPr>
              <a:t> הָיָה לוֹ אֱמוּנָה פְּשׁוּטָה וְטִבְעִית וּפִיו וְלִבּוֹ </a:t>
            </a:r>
            <a:r>
              <a:rPr lang="he-IL" sz="1800" dirty="0" err="1">
                <a:effectLst/>
                <a:latin typeface="Aptos" panose="020B0004020202020204" pitchFamily="34" charset="0"/>
                <a:ea typeface="Calibri" panose="020F0502020204030204" pitchFamily="34" charset="0"/>
                <a:cs typeface="Arial" panose="020B0604020202020204" pitchFamily="34" charset="0"/>
              </a:rPr>
              <a:t>שָׁוִין</a:t>
            </a:r>
            <a:r>
              <a:rPr lang="he-IL" sz="1800" dirty="0">
                <a:effectLst/>
                <a:latin typeface="Aptos" panose="020B0004020202020204" pitchFamily="34" charset="0"/>
                <a:ea typeface="Calibri" panose="020F0502020204030204" pitchFamily="34" charset="0"/>
                <a:cs typeface="Arial" panose="020B0604020202020204" pitchFamily="34" charset="0"/>
              </a:rPr>
              <a:t> בְּאָמְרוֹ: "מִי שֶׁאָמַר לַשֶּׁמֶן </a:t>
            </a:r>
            <a:r>
              <a:rPr lang="he-IL" sz="1800" dirty="0" err="1">
                <a:effectLst/>
                <a:latin typeface="Aptos" panose="020B0004020202020204" pitchFamily="34" charset="0"/>
                <a:ea typeface="Calibri" panose="020F0502020204030204" pitchFamily="34" charset="0"/>
                <a:cs typeface="Arial" panose="020B0604020202020204" pitchFamily="34" charset="0"/>
              </a:rPr>
              <a:t>וְיִדְלַק</a:t>
            </a:r>
            <a:r>
              <a:rPr lang="he-IL" sz="1800" dirty="0">
                <a:effectLst/>
                <a:latin typeface="Aptos" panose="020B0004020202020204" pitchFamily="34" charset="0"/>
                <a:ea typeface="Calibri" panose="020F0502020204030204" pitchFamily="34" charset="0"/>
                <a:cs typeface="Arial" panose="020B0604020202020204" pitchFamily="34" charset="0"/>
              </a:rPr>
              <a:t> יֹאמַר לַחֹמֶץ </a:t>
            </a:r>
            <a:r>
              <a:rPr lang="he-IL" sz="1800" dirty="0" err="1">
                <a:effectLst/>
                <a:latin typeface="Aptos" panose="020B0004020202020204" pitchFamily="34" charset="0"/>
                <a:ea typeface="Calibri" panose="020F0502020204030204" pitchFamily="34" charset="0"/>
                <a:cs typeface="Arial" panose="020B0604020202020204" pitchFamily="34" charset="0"/>
              </a:rPr>
              <a:t>וְיִדְלַק</a:t>
            </a:r>
            <a:r>
              <a:rPr lang="he-IL" sz="1800" dirty="0">
                <a:effectLst/>
                <a:latin typeface="Aptos" panose="020B0004020202020204" pitchFamily="34" charset="0"/>
                <a:ea typeface="Calibri" panose="020F0502020204030204" pitchFamily="34" charset="0"/>
                <a:cs typeface="Arial" panose="020B0604020202020204" pitchFamily="34" charset="0"/>
              </a:rPr>
              <a:t>", לָכֵן דָּלַק לוֹ הַחֹמֶץ, וְאִלּוּ לַאֲנָשִׁים כָּמוֹנוּ שֶׁאֵין לָנוּ כֵּלִים שֶׁל אֱמוּנָה כֹּה חֲזָקִים לֹא נַעֲשֶׂה לָנוּ נִסִּים כְּמוֹתוֹ.</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algn="just" rtl="1">
              <a:lnSpc>
                <a:spcPts val="1750"/>
              </a:lnSpc>
              <a:spcAft>
                <a:spcPts val="800"/>
              </a:spcAft>
            </a:pPr>
            <a:r>
              <a:rPr lang="he-IL" sz="1800" dirty="0">
                <a:effectLst/>
                <a:latin typeface="Aptos" panose="020B0004020202020204" pitchFamily="34" charset="0"/>
                <a:ea typeface="Calibri" panose="020F0502020204030204" pitchFamily="34" charset="0"/>
                <a:cs typeface="Arial" panose="020B0604020202020204" pitchFamily="34" charset="0"/>
              </a:rPr>
              <a:t>וּבְכֵן נָשִׂים לִבֵּנוּ וְעֵינֵינוּ עַל דַּרְכֵי שָׁמַיִם וְנַמְחִישֵׁם בְּעֻבְדּוֹת חַיֵּי הַיּוֹם יוֹם. אָדָם נִקְלָע לְחוֹבוֹת וְזָקוּק לִסְכוּם שֶׁל 100,000 דוֹלָר, מִתְפַּלֵּל הוּא לַה', וְאָכֵן מִן הַשָּׁמַיִם אֻשְּׁרָה בַּקָּשָׁתוֹ וּמַחֲלִיטִים לַעֲזֹר לוֹ, אָמְנָם הַתְּנַאי שֶׁדּוֹרְשִׁים מִמֶּנּוּ מִן הַשָּׁמַיִם כְּדֵי שֶׁיִּזְכֶּה זֶה לְנֵס - לְחַסֵּל חוֹבוֹ - הוּא בְּכָךְ </a:t>
            </a:r>
            <a:r>
              <a:rPr lang="he-IL" sz="1800" dirty="0" err="1">
                <a:effectLst/>
                <a:latin typeface="Aptos" panose="020B0004020202020204" pitchFamily="34" charset="0"/>
                <a:ea typeface="Calibri" panose="020F0502020204030204" pitchFamily="34" charset="0"/>
                <a:cs typeface="Arial" panose="020B0604020202020204" pitchFamily="34" charset="0"/>
              </a:rPr>
              <a:t>דַּוְקָא</a:t>
            </a:r>
            <a:r>
              <a:rPr lang="he-IL" sz="1800" dirty="0">
                <a:effectLst/>
                <a:latin typeface="Aptos" panose="020B0004020202020204" pitchFamily="34" charset="0"/>
                <a:ea typeface="Calibri" panose="020F0502020204030204" pitchFamily="34" charset="0"/>
                <a:cs typeface="Arial" panose="020B0604020202020204" pitchFamily="34" charset="0"/>
              </a:rPr>
              <a:t> שֶׁיָּכִין כָּרָאוּי כֵּלִים שֶׁל אֱמוּנָה, וְהָכֵיצַד נַעֲשֶׂה הַדָּבָר? בְּדֶרֶךְ הַשְׁגָּחָה פִּלְאִית מַזְמִין הַקָּדוֹשׁ בָּרוּךְ הוּא לְאָדָם זֶה סַךְ 10,000 דּוֹלָר שֶׁהוּא עֲשִׂירִית בִּלְבַד מֵהַסְּכוּם הַדָּרוּשׁ לְאָדָם זֶה </a:t>
            </a:r>
            <a:r>
              <a:rPr lang="he-IL" sz="1800" dirty="0" err="1">
                <a:effectLst/>
                <a:latin typeface="Aptos" panose="020B0004020202020204" pitchFamily="34" charset="0"/>
                <a:ea typeface="Calibri" panose="020F0502020204030204" pitchFamily="34" charset="0"/>
                <a:cs typeface="Arial" panose="020B0604020202020204" pitchFamily="34" charset="0"/>
              </a:rPr>
              <a:t>לְסִלּוּק</a:t>
            </a:r>
            <a:r>
              <a:rPr lang="he-IL" sz="1800" dirty="0">
                <a:effectLst/>
                <a:latin typeface="Aptos" panose="020B0004020202020204" pitchFamily="34" charset="0"/>
                <a:ea typeface="Calibri" panose="020F0502020204030204" pitchFamily="34" charset="0"/>
                <a:cs typeface="Arial" panose="020B0604020202020204" pitchFamily="34" charset="0"/>
              </a:rPr>
              <a:t> חוֹבוֹ, וְאָז עוֹמֵד אָדָם בְּמִבְחָן מַכְרִיעַ, וְהוּא: אִם כְּשֶׁיַּגִּיעַ לוֹ עֲשִׂירִית מִישׁוּעָתוֹ יִשְׂמַח וְיָגִיל בִּישׁוּעַת ה' וְיָבִין שֶׁמְּאוֹתְתִים לוֹ מִן הַשָּׁמַיִם לִפְקֹחַ </a:t>
            </a:r>
            <a:r>
              <a:rPr lang="he-IL" sz="1800" dirty="0" err="1">
                <a:effectLst/>
                <a:latin typeface="Aptos" panose="020B0004020202020204" pitchFamily="34" charset="0"/>
                <a:ea typeface="Calibri" panose="020F0502020204030204" pitchFamily="34" charset="0"/>
                <a:cs typeface="Arial" panose="020B0604020202020204" pitchFamily="34" charset="0"/>
              </a:rPr>
              <a:t>עֵינַיִם</a:t>
            </a:r>
            <a:r>
              <a:rPr lang="he-IL" sz="1800" dirty="0">
                <a:effectLst/>
                <a:latin typeface="Aptos" panose="020B0004020202020204" pitchFamily="34" charset="0"/>
                <a:ea typeface="Calibri" panose="020F0502020204030204" pitchFamily="34" charset="0"/>
                <a:cs typeface="Arial" panose="020B0604020202020204" pitchFamily="34" charset="0"/>
              </a:rPr>
              <a:t> שֶׁהִנֵּה ה' אִתּוֹ לַעֲנוֹת לוֹ בְּעֵת צָרָתוֹ, וְכֹה יֹאמַר: "</a:t>
            </a:r>
            <a:r>
              <a:rPr lang="he-IL" sz="1800" dirty="0" err="1">
                <a:effectLst/>
                <a:latin typeface="Aptos" panose="020B0004020202020204" pitchFamily="34" charset="0"/>
                <a:ea typeface="Calibri" panose="020F0502020204030204" pitchFamily="34" charset="0"/>
                <a:cs typeface="Arial" panose="020B0604020202020204" pitchFamily="34" charset="0"/>
              </a:rPr>
              <a:t>אוֹדְך</a:t>
            </a:r>
            <a:r>
              <a:rPr lang="he-IL" sz="1800" dirty="0">
                <a:effectLst/>
                <a:latin typeface="Aptos" panose="020B0004020202020204" pitchFamily="34" charset="0"/>
                <a:ea typeface="Calibri" panose="020F0502020204030204" pitchFamily="34" charset="0"/>
                <a:cs typeface="Arial" panose="020B0604020202020204" pitchFamily="34" charset="0"/>
              </a:rPr>
              <a:t>ָ ה' כִּי עֲנִיתָנִי וַתְּהִי לִי לִישׁוּעָה", רוֹאֶה אֲנִי אֶת יָדְךָ הַמּוּשֶׁטֶת לְעֶזְרָתִי, שֶׁכֵּן וְכִי צִפִּיתִי לִסְכוּם זֶה, </a:t>
            </a:r>
            <a:r>
              <a:rPr lang="he-IL" sz="1800" dirty="0" err="1">
                <a:effectLst/>
                <a:latin typeface="Aptos" panose="020B0004020202020204" pitchFamily="34" charset="0"/>
                <a:ea typeface="Calibri" panose="020F0502020204030204" pitchFamily="34" charset="0"/>
                <a:cs typeface="Arial" panose="020B0604020202020204" pitchFamily="34" charset="0"/>
              </a:rPr>
              <a:t>וּבְוַדַּאי</a:t>
            </a:r>
            <a:r>
              <a:rPr lang="he-IL" sz="1800" dirty="0">
                <a:effectLst/>
                <a:latin typeface="Aptos" panose="020B0004020202020204" pitchFamily="34" charset="0"/>
                <a:ea typeface="Calibri" panose="020F0502020204030204" pitchFamily="34" charset="0"/>
                <a:cs typeface="Arial" panose="020B0604020202020204" pitchFamily="34" charset="0"/>
              </a:rPr>
              <a:t> נוֹתֵן אֲנִי לִבִּי לִרְאוֹת שֶׁהִנְּךָ עוֹנֶה אוֹתִי בְּעֵת צָרָתִי, וּמִי שֶׁעֲזָרַנִי בָּזֶה יַעַזְרֵנִי לִגְמֹר צָרָתִי וְחוֹבִי... בְּכָךְ מַמְשִׁיךְ הוּא נִסִּים וְשֶׁפַע, שֶׁכֵּן הָאֱמוּנָה הִיא הַכְּלִי לַבְּרָכָה שֶׁיֻּשְׁפַּע עָלָיו עַד שֶׁיְּסֻלַּק חוֹבוֹ.</a:t>
            </a:r>
          </a:p>
          <a:p>
            <a:pPr>
              <a:lnSpc>
                <a:spcPts val="1750"/>
              </a:lnSpc>
              <a:spcAft>
                <a:spcPts val="800"/>
              </a:spcAft>
            </a:pPr>
            <a:r>
              <a:rPr lang="he-IL" sz="1800" dirty="0">
                <a:effectLst/>
                <a:latin typeface="Aptos" panose="020B0004020202020204" pitchFamily="34" charset="0"/>
                <a:ea typeface="Calibri" panose="020F0502020204030204" pitchFamily="34" charset="0"/>
                <a:cs typeface="Arial" panose="020B0604020202020204" pitchFamily="34" charset="0"/>
              </a:rPr>
              <a:t>וּכְשֶׁיִּשְׁאֲלוּהוּ חֲבֵרָיו מַה נַּעֲשָׂה בְּחוֹבְךָ, יָשִׁיב: תּוֹדָה לָאֵ-ל רוֹאֶה אֲנִי נִסִּים וְנִפְלָאוֹת, לֹא יֵאָמֵן כִּי יְסֻפַּר וְכַיּוֹצֵא, וְכֵן יְהֵא פִּיו לִבּוֹ </a:t>
            </a:r>
            <a:r>
              <a:rPr lang="he-IL" sz="1800" dirty="0" err="1">
                <a:effectLst/>
                <a:latin typeface="Aptos" panose="020B0004020202020204" pitchFamily="34" charset="0"/>
                <a:ea typeface="Calibri" panose="020F0502020204030204" pitchFamily="34" charset="0"/>
                <a:cs typeface="Arial" panose="020B0604020202020204" pitchFamily="34" charset="0"/>
              </a:rPr>
              <a:t>שָׁוִין</a:t>
            </a:r>
            <a:r>
              <a:rPr lang="he-IL" sz="1800" dirty="0">
                <a:effectLst/>
                <a:latin typeface="Aptos" panose="020B0004020202020204" pitchFamily="34" charset="0"/>
                <a:ea typeface="Calibri" panose="020F0502020204030204" pitchFamily="34" charset="0"/>
                <a:cs typeface="Arial" panose="020B0604020202020204" pitchFamily="34" charset="0"/>
              </a:rPr>
              <a:t>, בְּכָךְ מַמְשִׁיךְ הוּא עַל עַצְמוֹ אֶת הַנֵּס וְהַהַשְׁגָּחָה שֶׁאֻשְּׁרָה לוֹ מִן הַשָּׁמַיִם. אֶלָּא </a:t>
            </a:r>
            <a:r>
              <a:rPr lang="he-IL" sz="1800" dirty="0" err="1">
                <a:effectLst/>
                <a:latin typeface="Aptos" panose="020B0004020202020204" pitchFamily="34" charset="0"/>
                <a:ea typeface="Calibri" panose="020F0502020204030204" pitchFamily="34" charset="0"/>
                <a:cs typeface="Arial" panose="020B0604020202020204" pitchFamily="34" charset="0"/>
              </a:rPr>
              <a:t>שֶׁהָיְתָה</a:t>
            </a:r>
            <a:r>
              <a:rPr lang="he-IL" sz="1800" dirty="0">
                <a:effectLst/>
                <a:latin typeface="Aptos" panose="020B0004020202020204" pitchFamily="34" charset="0"/>
                <a:ea typeface="Calibri" panose="020F0502020204030204" pitchFamily="34" charset="0"/>
                <a:cs typeface="Arial" panose="020B0604020202020204" pitchFamily="34" charset="0"/>
              </a:rPr>
              <a:t> </a:t>
            </a:r>
            <a:r>
              <a:rPr lang="he-IL" sz="1800" dirty="0" err="1">
                <a:effectLst/>
                <a:latin typeface="Aptos" panose="020B0004020202020204" pitchFamily="34" charset="0"/>
                <a:ea typeface="Calibri" panose="020F0502020204030204" pitchFamily="34" charset="0"/>
                <a:cs typeface="Arial" panose="020B0604020202020204" pitchFamily="34" charset="0"/>
              </a:rPr>
              <a:t>מֻתְנֵית</a:t>
            </a:r>
            <a:r>
              <a:rPr lang="he-IL" sz="1800" dirty="0">
                <a:effectLst/>
                <a:latin typeface="Aptos" panose="020B0004020202020204" pitchFamily="34" charset="0"/>
                <a:ea typeface="Calibri" panose="020F0502020204030204" pitchFamily="34" charset="0"/>
                <a:cs typeface="Arial" panose="020B0604020202020204" pitchFamily="34" charset="0"/>
              </a:rPr>
              <a:t> כָּאָמוּר בַּכֵּלִים שֶׁיָּכִין לְכָךְ בֶּאֱמוּנָתוֹ.</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algn="just" rtl="1">
              <a:lnSpc>
                <a:spcPts val="1750"/>
              </a:lnSpc>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44929A2-7DC2-3FAF-D872-F1C9A835D48D}"/>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376513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7" name="Freeform: Shape 26">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כותרת 1">
            <a:extLst>
              <a:ext uri="{FF2B5EF4-FFF2-40B4-BE49-F238E27FC236}">
                <a16:creationId xmlns:a16="http://schemas.microsoft.com/office/drawing/2014/main" id="{3A7CCE7D-77B2-AC8C-3D25-144ECE269065}"/>
              </a:ext>
            </a:extLst>
          </p:cNvPr>
          <p:cNvSpPr>
            <a:spLocks noGrp="1"/>
          </p:cNvSpPr>
          <p:nvPr>
            <p:ph type="title"/>
          </p:nvPr>
        </p:nvSpPr>
        <p:spPr>
          <a:xfrm>
            <a:off x="677334" y="609599"/>
            <a:ext cx="3843375" cy="5545667"/>
          </a:xfrm>
        </p:spPr>
        <p:txBody>
          <a:bodyPr anchor="ctr">
            <a:normAutofit/>
          </a:bodyPr>
          <a:lstStyle/>
          <a:p>
            <a:endParaRPr lang="he-IL">
              <a:solidFill>
                <a:schemeClr val="tx1">
                  <a:lumMod val="85000"/>
                  <a:lumOff val="15000"/>
                </a:schemeClr>
              </a:solidFill>
            </a:endParaRPr>
          </a:p>
        </p:txBody>
      </p:sp>
      <p:sp>
        <p:nvSpPr>
          <p:cNvPr id="4" name="מציין מיקום של מספר שקופית 3">
            <a:extLst>
              <a:ext uri="{FF2B5EF4-FFF2-40B4-BE49-F238E27FC236}">
                <a16:creationId xmlns:a16="http://schemas.microsoft.com/office/drawing/2014/main" id="{34EA4F15-AB72-C66F-05FC-8475AC938689}"/>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a:solidFill>
                  <a:srgbClr val="FFFFFF"/>
                </a:solidFill>
              </a:rPr>
              <a:pPr>
                <a:spcAft>
                  <a:spcPts val="600"/>
                </a:spcAft>
              </a:pPr>
              <a:t>12</a:t>
            </a:fld>
            <a:endParaRPr lang="en-US">
              <a:solidFill>
                <a:srgbClr val="FFFFFF"/>
              </a:solidFill>
            </a:endParaRPr>
          </a:p>
        </p:txBody>
      </p:sp>
      <p:sp>
        <p:nvSpPr>
          <p:cNvPr id="3" name="מציין מיקום תוכן 2">
            <a:extLst>
              <a:ext uri="{FF2B5EF4-FFF2-40B4-BE49-F238E27FC236}">
                <a16:creationId xmlns:a16="http://schemas.microsoft.com/office/drawing/2014/main" id="{41D6870A-39F0-5156-503F-8AEA24B0E340}"/>
              </a:ext>
            </a:extLst>
          </p:cNvPr>
          <p:cNvSpPr>
            <a:spLocks noGrp="1"/>
          </p:cNvSpPr>
          <p:nvPr>
            <p:ph idx="1"/>
          </p:nvPr>
        </p:nvSpPr>
        <p:spPr>
          <a:xfrm>
            <a:off x="6116084" y="609600"/>
            <a:ext cx="5511296" cy="5545667"/>
          </a:xfrm>
        </p:spPr>
        <p:txBody>
          <a:bodyPr anchor="ctr">
            <a:normAutofit/>
          </a:bodyPr>
          <a:lstStyle/>
          <a:p>
            <a:r>
              <a:rPr lang="he-IL">
                <a:solidFill>
                  <a:srgbClr val="FFFFFF"/>
                </a:solidFill>
                <a:effectLst/>
                <a:latin typeface="Aptos" panose="020B0004020202020204" pitchFamily="34" charset="0"/>
                <a:ea typeface="Calibri" panose="020F0502020204030204" pitchFamily="34" charset="0"/>
                <a:cs typeface="Arial" panose="020B0604020202020204" pitchFamily="34" charset="0"/>
              </a:rPr>
              <a:t>אוּלָם בְּאִם יְקַבֵּל סְכוּם זֶה בְּפָנִים חֲמוּצוֹת, וְיַמְשִׁיךְ לְהִתְאוֹנֵן עַל צַעֲרוֹ וְיַחְשֹׁב, מָה אֶעֱשֶׂה בַּעֲשִׂירִית מֵהַסְּכוּם, וַהֲלֹא לְפָנַי עוֹד ט' חֲלָקִים וּמַה יְהֵא עִמָּהֶם? וּכְשֶׁיִּשְׁאֲלוּהוּ חֲבֵרָיו מַה נַּעֲשָׂה בְּחוֹבְךָ, יַעֲנֶה, עֲדַיִן אֲנִי בְּעִצּוּמָהּ שֶׁל בְּעָיָה... רְחוֹקָה מִמֶּנִּי הַיְשׁוּעָה... וְרַק יָגוֹן בִּלְבָבוֹ שֶׁל זֶה, וְלֹא יַבִּיט וְלֹא יִתְבּוֹנֵן הֵיאַךְ יַד ה' מוּשֶׁטֶת לוֹ וּמְאוֹתֶתֶת לוֹ: הִנֵּה אֲנִי בָּא לִקְרָאתְךָ לְהוֹשִׁיעֲךָ... וְלֹא יִרְאֶה אַךְ וְרַק מִקְרֶה בַּעֲשִׂירִית מִישׁוּעָתוֹ, בְּכָךְ עָצַר אֶת הַנֵּס, עָצַר אֶת הַשֶּׁפַע וְהַבְּרָכָה מִלֵּירֵד אֵלָיו. (ע''ש עוד דוגמאות נפלאות לכך)</a:t>
            </a:r>
            <a:endParaRPr lang="en-US">
              <a:solidFill>
                <a:srgbClr val="FFFFFF"/>
              </a:solidFill>
              <a:effectLst/>
              <a:latin typeface="Aptos" panose="020B0004020202020204" pitchFamily="34" charset="0"/>
              <a:ea typeface="Aptos" panose="020B0004020202020204" pitchFamily="34" charset="0"/>
              <a:cs typeface="Arial" panose="020B0604020202020204" pitchFamily="34" charset="0"/>
            </a:endParaRPr>
          </a:p>
          <a:p>
            <a:endParaRPr lang="he-IL">
              <a:solidFill>
                <a:srgbClr val="FFFFFF"/>
              </a:solidFill>
            </a:endParaRPr>
          </a:p>
        </p:txBody>
      </p:sp>
    </p:spTree>
    <p:extLst>
      <p:ext uri="{BB962C8B-B14F-4D97-AF65-F5344CB8AC3E}">
        <p14:creationId xmlns:p14="http://schemas.microsoft.com/office/powerpoint/2010/main" val="399350628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קושית</a:t>
            </a:r>
            <a:r>
              <a:rPr lang="he-IL" dirty="0"/>
              <a:t> הבית יוסף</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20000"/>
          </a:bodyPr>
          <a:lstStyle/>
          <a:p>
            <a:r>
              <a:rPr lang="he-IL" dirty="0"/>
              <a:t>בָזֶה נָבוֹא </a:t>
            </a:r>
            <a:r>
              <a:rPr lang="he-IL" dirty="0" err="1"/>
              <a:t>לְבֵאוּר</a:t>
            </a:r>
            <a:r>
              <a:rPr lang="he-IL" dirty="0"/>
              <a:t> קֻשְׁיַת הַבֵּית יוֹסֵף, מַדּוּעַ תִּקְּנוּ חֲזַ"ל אֶת חַג הַחֲנֻכָּה לְמֶשֶׁךְ ח' יָמִים, וַהֲלֹא הַנֵּס בְּפַךְ הַשֶּׁמֶן לֹא הָיָה אֶלָּא ז' יָמִים, שֶׁכֵּן לַיּוֹם הָרִאשׁוֹן הָיָה שֶׁמֶן לַהַדְלָקָה שֶׁלֹּא בְּדֶרֶךְ נֵס. </a:t>
            </a:r>
            <a:endParaRPr lang="en-US" dirty="0"/>
          </a:p>
          <a:p>
            <a:r>
              <a:rPr lang="he-IL" dirty="0"/>
              <a:t>הַחַשְׁמוֹנָאִים לְאַחַר </a:t>
            </a:r>
            <a:r>
              <a:rPr lang="he-IL" dirty="0" err="1"/>
              <a:t>נִצְחוֹנָם</a:t>
            </a:r>
            <a:r>
              <a:rPr lang="he-IL" dirty="0"/>
              <a:t> אֶת הַיְּוָנִים בָּאוּ לַחֲנֹךְ אֶת בֵּית-הַמִּקְדָּשׁ וְרָאוּ שֶׁאֵין שֶׁמֶן טָהוֹר לַהַדְלָקָה לְפִי שֶׁהַיְּוָנִים </a:t>
            </a:r>
            <a:r>
              <a:rPr lang="he-IL" dirty="0" err="1"/>
              <a:t>בְּכַוָּנָה</a:t>
            </a:r>
            <a:r>
              <a:rPr lang="he-IL" dirty="0"/>
              <a:t> תְּחִלָּה טִמְּאוּ אֶת כָּל הַשְּׁמָנִים, וּמוּבָא בַּמִּדְרָשׁ שֶׁכֵּיוָן שֶׁרָאוּ זֹאת יָשְׁבוּ וּבָכוּ עַל שֶׁאֵין לָהֶם </a:t>
            </a:r>
            <a:r>
              <a:rPr lang="he-IL" dirty="0" err="1"/>
              <a:t>הַזְּכִיָּה</a:t>
            </a:r>
            <a:r>
              <a:rPr lang="he-IL" dirty="0"/>
              <a:t> לְהַדְלִיק בְּשֶׁמֶן טָהוֹר, וּכְשֶׁרָאָה הַקָּדוֹשׁ בָּרוּךְ הוּא חֶפְצָם רָצָה לַעֲשׂוֹת לָהֶם נֵס, אוּלָם כָּאָמוּר שֶׁכְּדֵי שֶׁיִּהְיוּ רְאוּיִים לְנֵס זְקוּקִים לֶאֱמוּנָה כָּרָאוּי, מֶה עָשָׂה הַבּוֹרֵא, הֵאִיר עֵינֵיהֶם וּמָצְאוּ פַּךְ שֶׁמֶן לְיוֹם אֶחָד בִּלְבַד, וְכָאָמוּר לְעֵיל שֶׁהַקָּדוֹשׁ בָּרוּךְ הוּא לֹא פּוֹתֵר אֶת כָּל הַבְּעָיָה כְּדֵי לִבְדֹּק אֶת הָאָדָם אִם רָאוּי הוּא לְנֵס, וּכְשֶׁמָּצְאוּ הַחַשְׁמוֹנָאִים פַּךְ שֶׁמֶן טָהוֹר לְיוֹם אֶחָד שָׂמְחוּ שִׂמְחָה גְּדוֹלָה מְאֹד, שֶׁכֵּן רָאוּ שֶׁהִנֵּה ה' אִתָּם וּמְאוֹתֵת לָהֶם שֶׁבִּרְצוֹנוֹ לְהוֹשִׁיעָם בְּשֶׁמֶן טָהוֹר לְהַדְלָקָה, וְשָׂמְחוּ בְּשֶׁמֶן זֶה שִׂמְחָה שְׁלֵמָה וְלֹא שִׂמְחָה חֶלְקִית, וּבְכָךְ זָכוּ לְהַמְשִׁיךְ הַשֶּׁפַע וְהַנֵּס לְח' יָמִים. וְלֶהֱיוֹת שֶׁשִּׂמְחָתָם בִּמְצִיאַת פַּךְ הַשֶּׁמֶן בַּיּוֹם הָרִאשׁוֹן הִיא שֶׁהִמְשִׁיכָה לָהֶם אֶת הַשְׁפָּעַת הַנֵּס לְח' יָמִים - נִכְלַל גַּם הַיּוֹם הָרִאשׁוֹן בַּנֵּס, אַחַר שֶׁמִּמֶּנּוּ תּוֹצְאוֹת הַנֵּס.</a:t>
            </a:r>
            <a:endParaRPr lang="en-US" dirty="0"/>
          </a:p>
          <a:p>
            <a:r>
              <a:rPr lang="he-IL" dirty="0"/>
              <a:t>וְאִלּוּ הָיוּ הַחַשְׁמוֹנָאִים נוֹהֲגִים אַחֶרֶת וְאוֹמְרִים בִּלְבָבָם, מַה </a:t>
            </a:r>
            <a:r>
              <a:rPr lang="he-IL" dirty="0" err="1"/>
              <a:t>יִּתֵּן</a:t>
            </a:r>
            <a:r>
              <a:rPr lang="he-IL" dirty="0"/>
              <a:t> לָנוּ שֶׁמֶן זֶה שֶׁאֵין בּוֹ אֶלָּא לְיוֹם אֶחָד בִּלְבַד, וְהָיוּ עֲדַיִן בְּצַעַר וּבִדְאָגָה עַל יֶתֶר הַיָּמִים, וְלֹא הָיוּ נוֹתְנִים אֶל לִבָּם אֶת הָאוֹת הַזֶּה שֶׁהִנֵּה ה' יִתְבָּרַךְ מְאוֹתֵת לָהֶם שֶׁהוּא אִתָּם לְהוֹשִׁיעָם בְּשֶׁמֶן טָהוֹר, הָיוּ בְּכָךְ עוֹצְרִים אֶת הַנֵּס וְהַשֶּׁפַע וְלֹא זוֹכִים לַנֵּס.</a:t>
            </a:r>
            <a:endParaRPr lang="en-US" dirty="0"/>
          </a:p>
          <a:p>
            <a:r>
              <a:rPr lang="he-IL" dirty="0"/>
              <a:t>וְזֶהוּ סוֹדָן שֶׁל עַם יִשְׂרָאֵל </a:t>
            </a:r>
            <a:r>
              <a:rPr lang="he-IL" dirty="0" err="1"/>
              <a:t>וְיִחוּדָן</a:t>
            </a:r>
            <a:r>
              <a:rPr lang="he-IL" dirty="0"/>
              <a:t>, שֶׁכַּאֲשֶׁר מַאֲמִינִים הֵמָּה בִּישׁוּעַת ה', וְנוֹתְנִים לִבָּם עַל כָּךְ שֶׁה' אִתָּם מַמְשִׁיכִים נִסִּים וְהַשְׁפָּעוֹת טוֹבוֹת, וְאִלּוּ כַּאֲשֶׁר דּוֹאֲגִים הֵמָּה, וּמַכְנִיסִים יָגוֹן וּדְאָגָה בִּלְבָבָם עוֹצְרִים הַשֶּׁפַע וְהַנֵּס.</a:t>
            </a:r>
            <a:endParaRPr lang="en-US" dirty="0"/>
          </a:p>
          <a:p>
            <a:r>
              <a:rPr lang="he-IL" dirty="0"/>
              <a:t>וְכַמָּה הַדְּבָרִים אֲמוּרִים לִתְקוּפָתֵנוּ, הֲרֵי אָנוּ בְּעִדַּן עִקְּבוֹת </a:t>
            </a:r>
            <a:r>
              <a:rPr lang="he-IL" dirty="0" err="1"/>
              <a:t>מְשִׁיחָא</a:t>
            </a:r>
            <a:r>
              <a:rPr lang="he-IL" dirty="0"/>
              <a:t>, ומצפים </a:t>
            </a:r>
            <a:r>
              <a:rPr lang="he-IL" dirty="0" err="1"/>
              <a:t>לבנין</a:t>
            </a:r>
            <a:r>
              <a:rPr lang="he-IL" dirty="0"/>
              <a:t> בית המקדש </a:t>
            </a:r>
            <a:r>
              <a:rPr lang="he-IL" dirty="0" err="1"/>
              <a:t>בב</a:t>
            </a:r>
            <a:r>
              <a:rPr lang="he-IL" dirty="0"/>
              <a:t>''א, אוּלָם כְּדֵי שֶׁנִּזְכֶּה לִרְאוֹת אֶת אוֹתָם נִסִּים וְהַשְׁפָּעוֹת טוֹבוֹת שֶׁיִּהְיוּ בְּשֶׁפַע רַב בִּימוֹת הַמָּשִׁיחַ צָרִיךְ שֶׁיְּהֵא לָנוּ כֵּלִים מַתְאִימִים לְכָךְ, לְיַצֵּר כֵּלִים אֵלּוּ אֶפְשָׁר בַּדֶּרֶךְ שֶׁהִזְכַּרְנוּ, לְהִתְבּוֹנֵן בַּנִּסִּים הַנַּעֲשִׂים עִמָּנוּ עַתָּה בַּגָּלוּת, הֵיאַךְ הַשְׁגָּחַת ה' עָלֵינוּ גַּם עַתָּה כְּשֶׁאָנוּ בְּתֹקֶף שִׁעְבּוּד </a:t>
            </a:r>
            <a:r>
              <a:rPr lang="he-IL" dirty="0" err="1"/>
              <a:t>מַלְכֻיּוֹת</a:t>
            </a:r>
            <a:r>
              <a:rPr lang="he-IL" dirty="0"/>
              <a:t> וְעִם כָּל זֶה מְשַׁמְּרֵנוּ ה' בְּנִסֵּי נִסִּים וְנִפְלָאוֹת אֵין קֵץ.</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custDataLst>
      <p:tags r:id="rId1"/>
    </p:custDataLst>
    <p:extLst>
      <p:ext uri="{BB962C8B-B14F-4D97-AF65-F5344CB8AC3E}">
        <p14:creationId xmlns:p14="http://schemas.microsoft.com/office/powerpoint/2010/main" val="371627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AE3FEC-3F02-D7E1-6E8F-45163A87736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7AABE5D-A347-FCB9-A6B5-E9D49937F267}"/>
              </a:ext>
            </a:extLst>
          </p:cNvPr>
          <p:cNvSpPr>
            <a:spLocks noGrp="1"/>
          </p:cNvSpPr>
          <p:nvPr>
            <p:ph idx="1"/>
          </p:nvPr>
        </p:nvSpPr>
        <p:spPr/>
        <p:txBody>
          <a:bodyPr>
            <a:normAutofit fontScale="92500" lnSpcReduction="10000"/>
          </a:bodyPr>
          <a:lstStyle/>
          <a:p>
            <a:pPr algn="l"/>
            <a:r>
              <a:rPr lang="he-IL" b="0" i="0" dirty="0">
                <a:solidFill>
                  <a:srgbClr val="141414"/>
                </a:solidFill>
                <a:effectLst/>
                <a:latin typeface="Segoe UI" panose="020B0502040204020203" pitchFamily="34" charset="0"/>
              </a:rPr>
              <a:t>ים של כל הקהילות שעשו שניצלו מסכנה.</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ואף אנו היינו בסכנה עצומה - כמו שאמר:</a:t>
            </a:r>
            <a:br>
              <a:rPr lang="he-IL" b="0" i="0" dirty="0">
                <a:solidFill>
                  <a:srgbClr val="141414"/>
                </a:solidFill>
                <a:effectLst/>
                <a:latin typeface="Segoe UI" panose="020B0502040204020203" pitchFamily="34" charset="0"/>
              </a:rPr>
            </a:br>
            <a:br>
              <a:rPr lang="he-IL" b="0"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יצחק בריק בתחזית מחרידה: "זה יביא שואה למדינה"​</a:t>
            </a:r>
          </a:p>
          <a:p>
            <a:pPr algn="l"/>
            <a:r>
              <a:rPr lang="he-IL" b="1" i="0" dirty="0">
                <a:solidFill>
                  <a:srgbClr val="141414"/>
                </a:solidFill>
                <a:effectLst/>
                <a:latin typeface="Segoe UI" panose="020B0502040204020203" pitchFamily="34" charset="0"/>
              </a:rPr>
              <a:t>אלוף (מיל') יצחק בריק, מספר הבוקר תחזית מבעיתה בכל הנוגע לזירה הצפונית: "החלטה של נתניהו, </a:t>
            </a:r>
            <a:r>
              <a:rPr lang="he-IL" b="1" i="0" dirty="0" err="1">
                <a:solidFill>
                  <a:srgbClr val="141414"/>
                </a:solidFill>
                <a:effectLst/>
                <a:latin typeface="Segoe UI" panose="020B0502040204020203" pitchFamily="34" charset="0"/>
              </a:rPr>
              <a:t>גלנט</a:t>
            </a:r>
            <a:r>
              <a:rPr lang="he-IL" b="1" i="0" dirty="0">
                <a:solidFill>
                  <a:srgbClr val="141414"/>
                </a:solidFill>
                <a:effectLst/>
                <a:latin typeface="Segoe UI" panose="020B0502040204020203" pitchFamily="34" charset="0"/>
              </a:rPr>
              <a:t> וביבי להתקיף את חיזבאללה - מביא שואה למדינה"​</a:t>
            </a:r>
          </a:p>
          <a:p>
            <a:pPr algn="l"/>
            <a:br>
              <a:rPr lang="he-IL" b="0" i="0" dirty="0">
                <a:solidFill>
                  <a:srgbClr val="141414"/>
                </a:solidFill>
                <a:effectLst/>
                <a:latin typeface="Segoe UI" panose="020B0502040204020203" pitchFamily="34" charset="0"/>
              </a:rPr>
            </a:b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אלוף (מיל') </a:t>
            </a:r>
            <a:r>
              <a:rPr lang="he-IL" b="0" i="0" u="none" strike="noStrike" dirty="0">
                <a:solidFill>
                  <a:srgbClr val="2577B1"/>
                </a:solidFill>
                <a:effectLst/>
                <a:latin typeface="Segoe UI" panose="020B0502040204020203" pitchFamily="34" charset="0"/>
                <a:hlinkClick r:id="rId2"/>
              </a:rPr>
              <a:t>יצחק בריק</a:t>
            </a:r>
            <a:r>
              <a:rPr lang="he-IL" b="0" i="0" dirty="0">
                <a:solidFill>
                  <a:srgbClr val="141414"/>
                </a:solidFill>
                <a:effectLst/>
                <a:latin typeface="Segoe UI" panose="020B0502040204020203" pitchFamily="34" charset="0"/>
              </a:rPr>
              <a:t>, ממשיך גם הבוקר לנפק תחזיות ופרשנויות מדאיגות, כשהפעם הוא מזהיר ממלחמה עם לבנון שלדבריו "תביא שואה למדינה".</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בראיון אמר בריק: "אין לנו איך לעצור את הטילים </a:t>
            </a:r>
            <a:r>
              <a:rPr lang="he-IL" b="0" i="0" dirty="0" err="1">
                <a:solidFill>
                  <a:srgbClr val="141414"/>
                </a:solidFill>
                <a:effectLst/>
                <a:latin typeface="Segoe UI" panose="020B0502040204020203" pitchFamily="34" charset="0"/>
              </a:rPr>
              <a:t>והכטב"מים</a:t>
            </a:r>
            <a:r>
              <a:rPr lang="he-IL" b="0" i="0" dirty="0">
                <a:solidFill>
                  <a:srgbClr val="141414"/>
                </a:solidFill>
                <a:effectLst/>
                <a:latin typeface="Segoe UI" panose="020B0502040204020203" pitchFamily="34" charset="0"/>
              </a:rPr>
              <a:t> של חיזבאללה". לדבריו: "מה יהיה במלחמה אזורית שישגרו עלינו, לא עשרות, אלא אלפים מדי יום?".</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בריק הבהיר כי "מי שמסתובב ביישובי הצפון מתפלץ ממה שרואות עיניו. מי שיחליט להיכנס להתקפה לתוך חיזבאללה יביא מלחמה אזורית שגם איראן תשתף בה, הרווחנו את זה בכבוד. פעם ראשונה בתולדות איראן ירו עלינו רקטות, אבל אלה יהיו אלפים, ואנחנו נקבל את הרס המדינה".</a:t>
            </a:r>
            <a:br>
              <a:rPr lang="he-IL" b="0" i="0" dirty="0">
                <a:solidFill>
                  <a:srgbClr val="141414"/>
                </a:solidFill>
                <a:effectLst/>
                <a:latin typeface="Segoe UI" panose="020B0502040204020203" pitchFamily="34" charset="0"/>
              </a:rPr>
            </a:b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בריק חשף כי "דיברתי עם נתניהו 6 פעמים, פעם אחרונה לפני חודשיים וחצי. היום החלטה של נתניהו, </a:t>
            </a:r>
            <a:r>
              <a:rPr lang="he-IL" b="0" i="0" dirty="0" err="1">
                <a:solidFill>
                  <a:srgbClr val="141414"/>
                </a:solidFill>
                <a:effectLst/>
                <a:latin typeface="Segoe UI" panose="020B0502040204020203" pitchFamily="34" charset="0"/>
              </a:rPr>
              <a:t>גלנט</a:t>
            </a:r>
            <a:r>
              <a:rPr lang="he-IL" b="0" i="0" dirty="0">
                <a:solidFill>
                  <a:srgbClr val="141414"/>
                </a:solidFill>
                <a:effectLst/>
                <a:latin typeface="Segoe UI" panose="020B0502040204020203" pitchFamily="34" charset="0"/>
              </a:rPr>
              <a:t> וביבי להתקיף את חיזבאללה, זה מביא שואה למדינה".</a:t>
            </a:r>
          </a:p>
          <a:p>
            <a:pPr>
              <a:spcBef>
                <a:spcPts val="750"/>
              </a:spcBef>
            </a:pPr>
            <a:r>
              <a:rPr lang="he-IL" u="none" strike="noStrike" dirty="0">
                <a:solidFill>
                  <a:srgbClr val="2577B1"/>
                </a:solidFill>
                <a:effectLst/>
                <a:hlinkClick r:id="rId3" tooltip="החלף רב-ציטוט"/>
              </a:rPr>
              <a:t>ציטוט</a:t>
            </a:r>
            <a:r>
              <a:rPr lang="he-IL" dirty="0">
                <a:effectLst/>
              </a:rPr>
              <a:t> </a:t>
            </a:r>
            <a:r>
              <a:rPr lang="he-IL" u="none" strike="noStrike" dirty="0">
                <a:solidFill>
                  <a:srgbClr val="2577B1"/>
                </a:solidFill>
                <a:effectLst/>
                <a:hlinkClick r:id="rId3" tooltip="השב, ציטוט של הודעה זו"/>
              </a:rPr>
              <a:t>הגב עם ציטוט</a:t>
            </a:r>
            <a:endParaRPr lang="he-IL" dirty="0">
              <a:effectLst/>
            </a:endParaRPr>
          </a:p>
          <a:p>
            <a:endParaRPr lang="he-IL" dirty="0"/>
          </a:p>
        </p:txBody>
      </p:sp>
      <p:sp>
        <p:nvSpPr>
          <p:cNvPr id="4" name="מציין מיקום של מספר שקופית 3">
            <a:extLst>
              <a:ext uri="{FF2B5EF4-FFF2-40B4-BE49-F238E27FC236}">
                <a16:creationId xmlns:a16="http://schemas.microsoft.com/office/drawing/2014/main" id="{17F6DA0F-D58A-3758-2D61-2183F307A70A}"/>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4197775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E3A6FC-38E8-C1BD-4DD6-4A09F63CC0C0}"/>
              </a:ext>
            </a:extLst>
          </p:cNvPr>
          <p:cNvSpPr>
            <a:spLocks noGrp="1"/>
          </p:cNvSpPr>
          <p:nvPr>
            <p:ph type="title"/>
          </p:nvPr>
        </p:nvSpPr>
        <p:spPr/>
        <p:txBody>
          <a:bodyPr/>
          <a:lstStyle/>
          <a:p>
            <a:r>
              <a:rPr lang="he-IL" dirty="0"/>
              <a:t>תשובת הרב </a:t>
            </a:r>
            <a:r>
              <a:rPr lang="he-IL" dirty="0" err="1"/>
              <a:t>שטיינהויז</a:t>
            </a:r>
            <a:endParaRPr lang="he-IL" dirty="0"/>
          </a:p>
        </p:txBody>
      </p:sp>
      <p:sp>
        <p:nvSpPr>
          <p:cNvPr id="3" name="מציין מיקום תוכן 2">
            <a:extLst>
              <a:ext uri="{FF2B5EF4-FFF2-40B4-BE49-F238E27FC236}">
                <a16:creationId xmlns:a16="http://schemas.microsoft.com/office/drawing/2014/main" id="{31C79305-63ED-D355-8512-BD65C597D889}"/>
              </a:ext>
            </a:extLst>
          </p:cNvPr>
          <p:cNvSpPr>
            <a:spLocks noGrp="1"/>
          </p:cNvSpPr>
          <p:nvPr>
            <p:ph idx="1"/>
          </p:nvPr>
        </p:nvSpPr>
        <p:spPr/>
        <p:txBody>
          <a:bodyPr/>
          <a:lstStyle/>
          <a:p>
            <a:pPr algn="just" rtl="1">
              <a:lnSpc>
                <a:spcPts val="1700"/>
              </a:lnSpc>
              <a:spcAft>
                <a:spcPts val="600"/>
              </a:spcAft>
            </a:pPr>
            <a:r>
              <a:rPr lang="he-IL" b="0" i="0" dirty="0">
                <a:solidFill>
                  <a:srgbClr val="222222"/>
                </a:solidFill>
                <a:effectLst/>
                <a:latin typeface="Arial" panose="020B0604020202020204" pitchFamily="34" charset="0"/>
                <a:cs typeface="David" panose="020E0502060401010101" pitchFamily="34" charset="-79"/>
              </a:rPr>
              <a:t>הודיה היא ממצוות הלב להרגיש את טוב ה' הקיים מאחורי כל דבר שקורה (הכרת ה'טוב'), ומוטל על האדם לגדול בזה כל חייו עד שיגיע כמה שיותר קרוב שניתן לברך אף על הרעה 'הטוב והמטיב' [אף שבעוה"ז להשיג את זה באופן מושלם הוא בלתי אפשרי]. חיוב זה הוא מן התורה "ואהבת ... בכל מאודך" בכל מדה ומדה שמודד לך הוי מודה לו. </a:t>
            </a:r>
          </a:p>
          <a:p>
            <a:pPr algn="just" rtl="1">
              <a:lnSpc>
                <a:spcPts val="1700"/>
              </a:lnSpc>
              <a:spcAft>
                <a:spcPts val="600"/>
              </a:spcAft>
            </a:pPr>
            <a:r>
              <a:rPr lang="he-IL" b="0" i="0" dirty="0">
                <a:solidFill>
                  <a:srgbClr val="222222"/>
                </a:solidFill>
                <a:effectLst/>
                <a:latin typeface="Arial" panose="020B0604020202020204" pitchFamily="34" charset="0"/>
                <a:cs typeface="David" panose="020E0502060401010101" pitchFamily="34" charset="-79"/>
              </a:rPr>
              <a:t>נמצא שמצד מצוות הלב של הודיה לה' אין אפשרות לשאול האם יש חיוב להודות על דבר מסוים שקורה לו, </a:t>
            </a:r>
            <a:r>
              <a:rPr lang="he-IL" b="1" i="0" dirty="0">
                <a:solidFill>
                  <a:srgbClr val="222222"/>
                </a:solidFill>
                <a:effectLst/>
                <a:latin typeface="Arial" panose="020B0604020202020204" pitchFamily="34" charset="0"/>
                <a:cs typeface="David" panose="020E0502060401010101" pitchFamily="34" charset="-79"/>
              </a:rPr>
              <a:t>שכן מצוה עליו להשתמש בכל דבר להכיר ולהרגיש את טוב ה' שמאחוריו -  אפילו רע</a:t>
            </a:r>
            <a:r>
              <a:rPr lang="he-IL" b="0" i="0" dirty="0">
                <a:solidFill>
                  <a:srgbClr val="222222"/>
                </a:solidFill>
                <a:effectLst/>
                <a:latin typeface="Arial" panose="020B0604020202020204" pitchFamily="34" charset="0"/>
                <a:cs typeface="David" panose="020E0502060401010101" pitchFamily="34" charset="-79"/>
              </a:rPr>
              <a:t>. מה שיש הגבלות היא רק על להודות בנוסח של "ברוך אתה ה'" שבהרכב מילים אלו יש חשש חומר איסור "לא </a:t>
            </a:r>
            <a:r>
              <a:rPr lang="he-IL" b="0" i="0" dirty="0" err="1">
                <a:solidFill>
                  <a:srgbClr val="222222"/>
                </a:solidFill>
                <a:effectLst/>
                <a:latin typeface="Arial" panose="020B0604020202020204" pitchFamily="34" charset="0"/>
                <a:cs typeface="David" panose="020E0502060401010101" pitchFamily="34" charset="-79"/>
              </a:rPr>
              <a:t>תשא</a:t>
            </a:r>
            <a:r>
              <a:rPr lang="he-IL" b="0" i="0" dirty="0">
                <a:solidFill>
                  <a:srgbClr val="222222"/>
                </a:solidFill>
                <a:effectLst/>
                <a:latin typeface="Arial" panose="020B0604020202020204" pitchFamily="34" charset="0"/>
                <a:cs typeface="David" panose="020E0502060401010101" pitchFamily="34" charset="-79"/>
              </a:rPr>
              <a:t>".</a:t>
            </a:r>
            <a:endParaRPr lang="he-IL" b="0" i="0" dirty="0">
              <a:solidFill>
                <a:srgbClr val="222222"/>
              </a:solidFill>
              <a:effectLst/>
              <a:latin typeface="Arial" panose="020B0604020202020204" pitchFamily="34" charset="0"/>
            </a:endParaRPr>
          </a:p>
          <a:p>
            <a:r>
              <a:rPr lang="he-IL" b="0" i="0" dirty="0">
                <a:solidFill>
                  <a:srgbClr val="222222"/>
                </a:solidFill>
                <a:effectLst/>
                <a:latin typeface="Arial" panose="020B0604020202020204" pitchFamily="34" charset="0"/>
                <a:cs typeface="David" panose="020E0502060401010101" pitchFamily="34" charset="-79"/>
              </a:rPr>
              <a:t>על כן בוודאי ובוודאי יש להודות ולהלל ולהרגיש טובו </a:t>
            </a:r>
            <a:r>
              <a:rPr lang="he-IL" b="0" i="0" dirty="0" err="1">
                <a:solidFill>
                  <a:srgbClr val="222222"/>
                </a:solidFill>
                <a:effectLst/>
                <a:latin typeface="Arial" panose="020B0604020202020204" pitchFamily="34" charset="0"/>
                <a:cs typeface="David" panose="020E0502060401010101" pitchFamily="34" charset="-79"/>
              </a:rPr>
              <a:t>ית</a:t>
            </a:r>
            <a:r>
              <a:rPr lang="he-IL" b="0" i="0" dirty="0">
                <a:solidFill>
                  <a:srgbClr val="222222"/>
                </a:solidFill>
                <a:effectLst/>
                <a:latin typeface="Arial" panose="020B0604020202020204" pitchFamily="34" charset="0"/>
                <a:cs typeface="David" panose="020E0502060401010101" pitchFamily="34" charset="-79"/>
              </a:rPr>
              <a:t>' בכל הפוגה באזעקות, בלי נפקא מינה לסיבת הדבר. ומי שחושב שההסכם הוא רע יש לו מצוה להודות על ההפוגה "הטוב והמטיב" ועל ההסכם "דיין האמת" (בלי שם ומלכות) שניהם בבת אחת, אחד אחרי השני! </a:t>
            </a:r>
            <a:endParaRPr lang="he-IL" dirty="0"/>
          </a:p>
        </p:txBody>
      </p:sp>
      <p:sp>
        <p:nvSpPr>
          <p:cNvPr id="4" name="מציין מיקום של מספר שקופית 3">
            <a:extLst>
              <a:ext uri="{FF2B5EF4-FFF2-40B4-BE49-F238E27FC236}">
                <a16:creationId xmlns:a16="http://schemas.microsoft.com/office/drawing/2014/main" id="{651C89ED-D492-216B-1975-F06FB8D98203}"/>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359584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F28833-5C6A-5541-1797-B55D9766E905}"/>
              </a:ext>
            </a:extLst>
          </p:cNvPr>
          <p:cNvSpPr>
            <a:spLocks noGrp="1"/>
          </p:cNvSpPr>
          <p:nvPr>
            <p:ph type="title"/>
          </p:nvPr>
        </p:nvSpPr>
        <p:spPr/>
        <p:txBody>
          <a:bodyPr/>
          <a:lstStyle/>
          <a:p>
            <a:r>
              <a:rPr lang="he-IL" dirty="0"/>
              <a:t>החובה לנצל כל רגש</a:t>
            </a:r>
          </a:p>
        </p:txBody>
      </p:sp>
      <p:sp>
        <p:nvSpPr>
          <p:cNvPr id="3" name="מציין מיקום תוכן 2">
            <a:extLst>
              <a:ext uri="{FF2B5EF4-FFF2-40B4-BE49-F238E27FC236}">
                <a16:creationId xmlns:a16="http://schemas.microsoft.com/office/drawing/2014/main" id="{047709B5-D20B-5028-1461-5D714A42FFB7}"/>
              </a:ext>
            </a:extLst>
          </p:cNvPr>
          <p:cNvSpPr>
            <a:spLocks noGrp="1"/>
          </p:cNvSpPr>
          <p:nvPr>
            <p:ph idx="1"/>
          </p:nvPr>
        </p:nvSpPr>
        <p:spPr/>
        <p:txBody>
          <a:bodyPr>
            <a:normAutofit lnSpcReduction="10000"/>
          </a:bodyPr>
          <a:lstStyle/>
          <a:p>
            <a:pPr algn="r"/>
            <a:r>
              <a:rPr lang="he-IL" b="1" i="0" dirty="0">
                <a:solidFill>
                  <a:srgbClr val="141414"/>
                </a:solidFill>
                <a:effectLst/>
                <a:latin typeface="Segoe UI" panose="020B0502040204020203" pitchFamily="34" charset="0"/>
              </a:rPr>
              <a:t>הסביר הרב בעל שערי אהבה:​</a:t>
            </a:r>
          </a:p>
          <a:p>
            <a:pPr algn="r"/>
            <a:r>
              <a:rPr lang="he-IL" b="1" i="0" dirty="0">
                <a:solidFill>
                  <a:srgbClr val="141414"/>
                </a:solidFill>
                <a:effectLst/>
                <a:latin typeface="Segoe UI" panose="020B0502040204020203" pitchFamily="34" charset="0"/>
              </a:rPr>
              <a:t>יהודי חייב לנצל כל רגש שהוא מרגיש, ואולי אפילו כל רגש שיכול להרגיש - בשביל אהבת ה'.</a:t>
            </a:r>
            <a:br>
              <a:rPr lang="he-IL" dirty="0"/>
            </a:br>
            <a:r>
              <a:rPr lang="he-IL" b="0" i="0" dirty="0">
                <a:solidFill>
                  <a:srgbClr val="141414"/>
                </a:solidFill>
                <a:effectLst/>
                <a:latin typeface="Segoe UI" panose="020B0502040204020203" pitchFamily="34" charset="0"/>
              </a:rPr>
              <a:t>היות ואדם מרגיש בטבעו בזמן שמוצא מציאה - שמחה.</a:t>
            </a:r>
            <a:br>
              <a:rPr lang="he-IL" dirty="0"/>
            </a:br>
            <a:r>
              <a:rPr lang="he-IL" b="0" i="0" dirty="0">
                <a:solidFill>
                  <a:srgbClr val="141414"/>
                </a:solidFill>
                <a:effectLst/>
                <a:latin typeface="Segoe UI" panose="020B0502040204020203" pitchFamily="34" charset="0"/>
              </a:rPr>
              <a:t>חובה עליו לנצל את זה לאהבת ה'.</a:t>
            </a:r>
            <a:br>
              <a:rPr lang="he-IL" dirty="0"/>
            </a:br>
            <a:br>
              <a:rPr lang="he-IL" dirty="0"/>
            </a:br>
            <a:r>
              <a:rPr lang="he-IL" b="0" i="0" dirty="0">
                <a:solidFill>
                  <a:srgbClr val="141414"/>
                </a:solidFill>
                <a:effectLst/>
                <a:latin typeface="Segoe UI" panose="020B0502040204020203" pitchFamily="34" charset="0"/>
              </a:rPr>
              <a:t>באמת אם יהיה אחר כך אסון - יצטרך לברך דיין האמת.</a:t>
            </a:r>
            <a:br>
              <a:rPr lang="he-IL" dirty="0"/>
            </a:br>
            <a:r>
              <a:rPr lang="he-IL" b="0" i="0" dirty="0">
                <a:solidFill>
                  <a:srgbClr val="141414"/>
                </a:solidFill>
                <a:effectLst/>
                <a:latin typeface="Segoe UI" panose="020B0502040204020203" pitchFamily="34" charset="0"/>
              </a:rPr>
              <a:t>ולהשתמש גם ברגש זה - </a:t>
            </a:r>
            <a:r>
              <a:rPr lang="he-IL" b="0" i="0" dirty="0" err="1">
                <a:solidFill>
                  <a:srgbClr val="141414"/>
                </a:solidFill>
                <a:effectLst/>
                <a:latin typeface="Segoe UI" panose="020B0502040204020203" pitchFamily="34" charset="0"/>
              </a:rPr>
              <a:t>לבכל</a:t>
            </a:r>
            <a:r>
              <a:rPr lang="he-IL" b="0" i="0" dirty="0">
                <a:solidFill>
                  <a:srgbClr val="141414"/>
                </a:solidFill>
                <a:effectLst/>
                <a:latin typeface="Segoe UI" panose="020B0502040204020203" pitchFamily="34" charset="0"/>
              </a:rPr>
              <a:t> מאודך בכל מידה שהוא מודד לך להאמין שהוא לטובתו.</a:t>
            </a:r>
            <a:br>
              <a:rPr lang="he-IL" dirty="0"/>
            </a:br>
            <a:br>
              <a:rPr lang="he-IL" dirty="0"/>
            </a:br>
            <a:r>
              <a:rPr lang="he-IL" b="1" i="0" dirty="0">
                <a:solidFill>
                  <a:srgbClr val="141414"/>
                </a:solidFill>
                <a:effectLst/>
                <a:latin typeface="Segoe UI" panose="020B0502040204020203" pitchFamily="34" charset="0"/>
              </a:rPr>
              <a:t>אבל עכשיו שמרגיש רגש של שמחה - צריך להודות בברכת הטוב והמטיב.</a:t>
            </a:r>
            <a:br>
              <a:rPr lang="he-IL" dirty="0"/>
            </a:br>
            <a:br>
              <a:rPr lang="he-IL" dirty="0"/>
            </a:br>
            <a:r>
              <a:rPr lang="he-IL" b="0" i="0" dirty="0">
                <a:solidFill>
                  <a:srgbClr val="141414"/>
                </a:solidFill>
                <a:effectLst/>
                <a:latin typeface="Segoe UI" panose="020B0502040204020203" pitchFamily="34" charset="0"/>
              </a:rPr>
              <a:t>וכל כך החיוב לנצל רגש זה, שאפילו במת אביו וקיבל ירושה</a:t>
            </a:r>
          </a:p>
          <a:p>
            <a:pPr algn="r"/>
            <a:r>
              <a:rPr lang="he-IL" dirty="0">
                <a:solidFill>
                  <a:srgbClr val="141414"/>
                </a:solidFill>
                <a:effectLst/>
                <a:latin typeface="Segoe UI" panose="020B0502040204020203" pitchFamily="34" charset="0"/>
              </a:rPr>
              <a:t>הורו לאדם - לשים לב לטוב שקיבל כדי שיוכל להרגיש עוד אהבת ה'.</a:t>
            </a:r>
            <a:br>
              <a:rPr lang="he-IL" dirty="0"/>
            </a:br>
            <a:r>
              <a:rPr lang="he-IL" dirty="0" err="1">
                <a:solidFill>
                  <a:srgbClr val="141414"/>
                </a:solidFill>
                <a:effectLst/>
                <a:latin typeface="Segoe UI" panose="020B0502040204020203" pitchFamily="34" charset="0"/>
              </a:rPr>
              <a:t>וק"ו</a:t>
            </a:r>
            <a:r>
              <a:rPr lang="he-IL" dirty="0">
                <a:solidFill>
                  <a:srgbClr val="141414"/>
                </a:solidFill>
                <a:effectLst/>
                <a:latin typeface="Segoe UI" panose="020B0502040204020203" pitchFamily="34" charset="0"/>
              </a:rPr>
              <a:t> שאדם לא נמצא במצב של רע וטוב המעורבים יחדיו - שחובה לשים לטוב שיש עכשיו</a:t>
            </a:r>
            <a:br>
              <a:rPr lang="he-IL" dirty="0"/>
            </a:br>
            <a:r>
              <a:rPr lang="he-IL" dirty="0">
                <a:solidFill>
                  <a:srgbClr val="141414"/>
                </a:solidFill>
                <a:effectLst/>
                <a:latin typeface="Segoe UI" panose="020B0502040204020203" pitchFamily="34" charset="0"/>
              </a:rPr>
              <a:t>ולהתמלא באהבה לבורא ולהודות על כך.</a:t>
            </a:r>
            <a:br>
              <a:rPr lang="he-IL" dirty="0"/>
            </a:br>
            <a:br>
              <a:rPr lang="he-IL" dirty="0"/>
            </a:br>
            <a:r>
              <a:rPr lang="he-IL" b="1" dirty="0">
                <a:solidFill>
                  <a:srgbClr val="141414"/>
                </a:solidFill>
                <a:effectLst/>
                <a:latin typeface="Segoe UI" panose="020B0502040204020203" pitchFamily="34" charset="0"/>
              </a:rPr>
              <a:t>זהו חידוש ממש גדול להגדיר</a:t>
            </a:r>
            <a:br>
              <a:rPr lang="he-IL" b="1" dirty="0">
                <a:solidFill>
                  <a:srgbClr val="141414"/>
                </a:solidFill>
                <a:effectLst/>
                <a:latin typeface="Segoe UI" panose="020B0502040204020203" pitchFamily="34" charset="0"/>
              </a:rPr>
            </a:br>
            <a:r>
              <a:rPr lang="he-IL" b="1" dirty="0">
                <a:solidFill>
                  <a:srgbClr val="141414"/>
                </a:solidFill>
                <a:effectLst/>
                <a:latin typeface="Segoe UI" panose="020B0502040204020203" pitchFamily="34" charset="0"/>
              </a:rPr>
              <a:t>שכאשר אדם לא מנצל רגש נפלא לאהבה</a:t>
            </a:r>
            <a:br>
              <a:rPr lang="he-IL" b="1" dirty="0">
                <a:solidFill>
                  <a:srgbClr val="141414"/>
                </a:solidFill>
                <a:effectLst/>
                <a:latin typeface="Segoe UI" panose="020B0502040204020203" pitchFamily="34" charset="0"/>
              </a:rPr>
            </a:br>
            <a:r>
              <a:rPr lang="he-IL" b="1" dirty="0">
                <a:solidFill>
                  <a:srgbClr val="141414"/>
                </a:solidFill>
                <a:effectLst/>
                <a:latin typeface="Segoe UI" panose="020B0502040204020203" pitchFamily="34" charset="0"/>
              </a:rPr>
              <a:t>הוא נחשב כעין מבטל מצוות עשה.</a:t>
            </a:r>
            <a:endParaRPr lang="he-IL" dirty="0"/>
          </a:p>
        </p:txBody>
      </p:sp>
      <p:sp>
        <p:nvSpPr>
          <p:cNvPr id="4" name="מציין מיקום של מספר שקופית 3">
            <a:extLst>
              <a:ext uri="{FF2B5EF4-FFF2-40B4-BE49-F238E27FC236}">
                <a16:creationId xmlns:a16="http://schemas.microsoft.com/office/drawing/2014/main" id="{02DEB120-1871-40FA-766E-8F5635153C36}"/>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165851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6888C2-BE19-EEE2-F4D0-29D28A585732}"/>
              </a:ext>
            </a:extLst>
          </p:cNvPr>
          <p:cNvSpPr>
            <a:spLocks noGrp="1"/>
          </p:cNvSpPr>
          <p:nvPr>
            <p:ph type="title"/>
          </p:nvPr>
        </p:nvSpPr>
        <p:spPr/>
        <p:txBody>
          <a:bodyPr/>
          <a:lstStyle/>
          <a:p>
            <a:r>
              <a:rPr lang="he-IL" dirty="0"/>
              <a:t>חובת ההודיה היום לה' היא </a:t>
            </a:r>
            <a:r>
              <a:rPr lang="he-IL" dirty="0" err="1"/>
              <a:t>לכו"ע</a:t>
            </a:r>
            <a:r>
              <a:rPr lang="he-IL" dirty="0"/>
              <a:t> -</a:t>
            </a:r>
            <a:br>
              <a:rPr lang="he-IL" dirty="0"/>
            </a:br>
            <a:endParaRPr lang="he-IL" dirty="0"/>
          </a:p>
        </p:txBody>
      </p:sp>
      <p:sp>
        <p:nvSpPr>
          <p:cNvPr id="3" name="מציין מיקום תוכן 2">
            <a:extLst>
              <a:ext uri="{FF2B5EF4-FFF2-40B4-BE49-F238E27FC236}">
                <a16:creationId xmlns:a16="http://schemas.microsoft.com/office/drawing/2014/main" id="{2666410D-C876-FD5A-37C9-D47C9EF6CA8B}"/>
              </a:ext>
            </a:extLst>
          </p:cNvPr>
          <p:cNvSpPr>
            <a:spLocks noGrp="1"/>
          </p:cNvSpPr>
          <p:nvPr>
            <p:ph idx="1"/>
          </p:nvPr>
        </p:nvSpPr>
        <p:spPr/>
        <p:txBody>
          <a:bodyPr>
            <a:normAutofit fontScale="85000" lnSpcReduction="20000"/>
          </a:bodyPr>
          <a:lstStyle/>
          <a:p>
            <a:r>
              <a:rPr lang="he-IL" dirty="0"/>
              <a:t>על הנס והניסים העצומים שהיו לנו,</a:t>
            </a:r>
          </a:p>
          <a:p>
            <a:r>
              <a:rPr lang="he-IL" dirty="0"/>
              <a:t>כיצד החיזבאללה לא הצליח להפיק את זממו,</a:t>
            </a:r>
          </a:p>
          <a:p>
            <a:r>
              <a:rPr lang="he-IL" dirty="0"/>
              <a:t>וניצלנו מטבח קשה ואכזרי,</a:t>
            </a:r>
          </a:p>
          <a:p>
            <a:r>
              <a:rPr lang="he-IL" dirty="0"/>
              <a:t>ואחר כך ניסי המלחמה העצומים,</a:t>
            </a:r>
          </a:p>
          <a:p>
            <a:r>
              <a:rPr lang="he-IL" dirty="0"/>
              <a:t>הלילה האחרון הוכיח זאת, מי האמין שבשעות האחרונות הם לא יצליחו לייצר מטחים משמעותיים,</a:t>
            </a:r>
          </a:p>
          <a:p>
            <a:r>
              <a:rPr lang="he-IL" dirty="0"/>
              <a:t>מי האמין שנוכל לחגוג את חיסול נסראללה בשקט יחסי,</a:t>
            </a:r>
          </a:p>
          <a:p>
            <a:r>
              <a:rPr lang="he-IL" dirty="0"/>
              <a:t>כשהישיבות פועלות כשגרן, ילדי ישראל הטהורים בתלמודי התורה, וכו'</a:t>
            </a:r>
          </a:p>
          <a:p>
            <a:r>
              <a:rPr lang="he-IL" dirty="0"/>
              <a:t>כמה דיברו על המלחמה עם חיזבאללה, ובסוף היכינו את שונאי ישראל שוק על ירך,</a:t>
            </a:r>
          </a:p>
          <a:p>
            <a:r>
              <a:rPr lang="he-IL" dirty="0"/>
              <a:t>אני מודה: בניתי על התיישבות בלבנון, והיא תמשיך לקרא לנו לחזור אליה כבר, ואני מפחד מהקריאות שלה,</a:t>
            </a:r>
          </a:p>
          <a:p>
            <a:r>
              <a:rPr lang="he-IL" dirty="0"/>
              <a:t>אבל פורים כשניצלו ממות לחיים, ופגעו בצוררי ישראל,</a:t>
            </a:r>
          </a:p>
          <a:p>
            <a:r>
              <a:rPr lang="he-IL" dirty="0"/>
              <a:t>קריאתה זו היא הלילה, אע"פ שלא הייתה התיישבות בלבנון שלנו היפה.</a:t>
            </a:r>
          </a:p>
          <a:p>
            <a:r>
              <a:rPr lang="he-IL" dirty="0"/>
              <a:t>אז זו היא שירת נקיבה, ככל השירות שיש לנו לאורך ההיסטוריה, שיש אחריהם שוב צירים ושוב לידות.</a:t>
            </a:r>
          </a:p>
          <a:p>
            <a:r>
              <a:rPr lang="he-IL" dirty="0"/>
              <a:t>ובזכות שנודה כמו שצריך:</a:t>
            </a:r>
          </a:p>
          <a:p>
            <a:r>
              <a:rPr lang="he-IL" dirty="0"/>
              <a:t>נזכה לשירת זכר,</a:t>
            </a:r>
          </a:p>
          <a:p>
            <a:r>
              <a:rPr lang="he-IL" dirty="0"/>
              <a:t>כי טוב ה'</a:t>
            </a:r>
          </a:p>
          <a:p>
            <a:r>
              <a:rPr lang="he-IL" dirty="0"/>
              <a:t>כי לעולם חסדו.</a:t>
            </a:r>
          </a:p>
        </p:txBody>
      </p:sp>
      <p:sp>
        <p:nvSpPr>
          <p:cNvPr id="4" name="מציין מיקום של מספר שקופית 3">
            <a:extLst>
              <a:ext uri="{FF2B5EF4-FFF2-40B4-BE49-F238E27FC236}">
                <a16:creationId xmlns:a16="http://schemas.microsoft.com/office/drawing/2014/main" id="{B1DDD6DE-5961-84C7-EA97-4747FA6BDEA7}"/>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27905007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32|108.7|70.6|51.7"/>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37886</TotalTime>
  <Words>2905</Words>
  <Application>Microsoft Office PowerPoint</Application>
  <PresentationFormat>מסך רחב</PresentationFormat>
  <Paragraphs>104</Paragraphs>
  <Slides>17</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4</vt:i4>
      </vt:variant>
      <vt:variant>
        <vt:lpstr>כותרות שקופיות</vt:lpstr>
      </vt:variant>
      <vt:variant>
        <vt:i4>17</vt:i4>
      </vt:variant>
    </vt:vector>
  </HeadingPairs>
  <TitlesOfParts>
    <vt:vector size="28" baseType="lpstr">
      <vt:lpstr>Alef</vt:lpstr>
      <vt:lpstr>Aptos</vt:lpstr>
      <vt:lpstr>Arial</vt:lpstr>
      <vt:lpstr>Calibri</vt:lpstr>
      <vt:lpstr>Segoe UI</vt:lpstr>
      <vt:lpstr>Trebuchet MS</vt:lpstr>
      <vt:lpstr>Wingdings 3</vt:lpstr>
      <vt:lpstr>2_פיאה</vt:lpstr>
      <vt:lpstr>פיאה</vt:lpstr>
      <vt:lpstr>3_פיאה</vt:lpstr>
      <vt:lpstr>1_פיאה</vt:lpstr>
      <vt:lpstr>האם צריך להודות להשם על הפסקת האש? </vt:lpstr>
      <vt:lpstr>מצגת של PowerPoint‏</vt:lpstr>
      <vt:lpstr>מצגת של PowerPoint‏</vt:lpstr>
      <vt:lpstr>מצגת של PowerPoint‏</vt:lpstr>
      <vt:lpstr>שמחה שיש קרבנות</vt:lpstr>
      <vt:lpstr>להודות ולבכות בייחד</vt:lpstr>
      <vt:lpstr>מצגת של PowerPoint‏</vt:lpstr>
      <vt:lpstr>אין מברכים על העתיד</vt:lpstr>
      <vt:lpstr>קנין מערת המכפלה</vt:lpstr>
      <vt:lpstr>מכאן שמודים על בשורה טובה </vt:lpstr>
      <vt:lpstr>הודיה על טובה חלקית,  מושכת ישועה מושלמת </vt:lpstr>
      <vt:lpstr>מצגת של PowerPoint‏</vt:lpstr>
      <vt:lpstr>קושית הבית יוסף</vt:lpstr>
      <vt:lpstr>מצגת של PowerPoint‏</vt:lpstr>
      <vt:lpstr>תשובת הרב שטיינהויז</vt:lpstr>
      <vt:lpstr>החובה לנצל כל רגש</vt:lpstr>
      <vt:lpstr>חובת ההודיה היום לה' היא לכו"ע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24</cp:revision>
  <cp:lastPrinted>2024-02-26T05:45:50Z</cp:lastPrinted>
  <dcterms:created xsi:type="dcterms:W3CDTF">2024-02-23T09:02:47Z</dcterms:created>
  <dcterms:modified xsi:type="dcterms:W3CDTF">2024-12-02T10:23:12Z</dcterms:modified>
</cp:coreProperties>
</file>