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5" r:id="rId2"/>
    <p:sldMasterId id="2147483667" r:id="rId3"/>
    <p:sldMasterId id="2147483671" r:id="rId4"/>
  </p:sldMasterIdLst>
  <p:notesMasterIdLst>
    <p:notesMasterId r:id="rId113"/>
  </p:notesMasterIdLst>
  <p:sldIdLst>
    <p:sldId id="256" r:id="rId5"/>
    <p:sldId id="415" r:id="rId6"/>
    <p:sldId id="302" r:id="rId7"/>
    <p:sldId id="391" r:id="rId8"/>
    <p:sldId id="390" r:id="rId9"/>
    <p:sldId id="392" r:id="rId10"/>
    <p:sldId id="407" r:id="rId11"/>
    <p:sldId id="386" r:id="rId12"/>
    <p:sldId id="387" r:id="rId13"/>
    <p:sldId id="388" r:id="rId14"/>
    <p:sldId id="414" r:id="rId15"/>
    <p:sldId id="408" r:id="rId16"/>
    <p:sldId id="406" r:id="rId17"/>
    <p:sldId id="428" r:id="rId18"/>
    <p:sldId id="283" r:id="rId19"/>
    <p:sldId id="393" r:id="rId20"/>
    <p:sldId id="409" r:id="rId21"/>
    <p:sldId id="423" r:id="rId22"/>
    <p:sldId id="424" r:id="rId23"/>
    <p:sldId id="304" r:id="rId24"/>
    <p:sldId id="277" r:id="rId25"/>
    <p:sldId id="420" r:id="rId26"/>
    <p:sldId id="280" r:id="rId27"/>
    <p:sldId id="416" r:id="rId28"/>
    <p:sldId id="425" r:id="rId29"/>
    <p:sldId id="426" r:id="rId30"/>
    <p:sldId id="417" r:id="rId31"/>
    <p:sldId id="305" r:id="rId32"/>
    <p:sldId id="307" r:id="rId33"/>
    <p:sldId id="308" r:id="rId34"/>
    <p:sldId id="418" r:id="rId35"/>
    <p:sldId id="412" r:id="rId36"/>
    <p:sldId id="419" r:id="rId37"/>
    <p:sldId id="413" r:id="rId38"/>
    <p:sldId id="309" r:id="rId39"/>
    <p:sldId id="312" r:id="rId40"/>
    <p:sldId id="421" r:id="rId41"/>
    <p:sldId id="311" r:id="rId42"/>
    <p:sldId id="313" r:id="rId43"/>
    <p:sldId id="397" r:id="rId44"/>
    <p:sldId id="396" r:id="rId45"/>
    <p:sldId id="316" r:id="rId46"/>
    <p:sldId id="319" r:id="rId47"/>
    <p:sldId id="310" r:id="rId48"/>
    <p:sldId id="315" r:id="rId49"/>
    <p:sldId id="427" r:id="rId50"/>
    <p:sldId id="314" r:id="rId51"/>
    <p:sldId id="320" r:id="rId52"/>
    <p:sldId id="323" r:id="rId53"/>
    <p:sldId id="410" r:id="rId54"/>
    <p:sldId id="317" r:id="rId55"/>
    <p:sldId id="395" r:id="rId56"/>
    <p:sldId id="400" r:id="rId57"/>
    <p:sldId id="394" r:id="rId58"/>
    <p:sldId id="318" r:id="rId59"/>
    <p:sldId id="322" r:id="rId60"/>
    <p:sldId id="321" r:id="rId61"/>
    <p:sldId id="398" r:id="rId62"/>
    <p:sldId id="411" r:id="rId63"/>
    <p:sldId id="365" r:id="rId64"/>
    <p:sldId id="399" r:id="rId65"/>
    <p:sldId id="401" r:id="rId66"/>
    <p:sldId id="402" r:id="rId67"/>
    <p:sldId id="403" r:id="rId68"/>
    <p:sldId id="405" r:id="rId69"/>
    <p:sldId id="404" r:id="rId70"/>
    <p:sldId id="422" r:id="rId71"/>
    <p:sldId id="303" r:id="rId72"/>
    <p:sldId id="282" r:id="rId73"/>
    <p:sldId id="306" r:id="rId74"/>
    <p:sldId id="281" r:id="rId75"/>
    <p:sldId id="288" r:id="rId76"/>
    <p:sldId id="287" r:id="rId77"/>
    <p:sldId id="286" r:id="rId78"/>
    <p:sldId id="285" r:id="rId79"/>
    <p:sldId id="284" r:id="rId80"/>
    <p:sldId id="289" r:id="rId81"/>
    <p:sldId id="292" r:id="rId82"/>
    <p:sldId id="293" r:id="rId83"/>
    <p:sldId id="291" r:id="rId84"/>
    <p:sldId id="295" r:id="rId85"/>
    <p:sldId id="294" r:id="rId86"/>
    <p:sldId id="290" r:id="rId87"/>
    <p:sldId id="299" r:id="rId88"/>
    <p:sldId id="300" r:id="rId89"/>
    <p:sldId id="298" r:id="rId90"/>
    <p:sldId id="258" r:id="rId91"/>
    <p:sldId id="259" r:id="rId92"/>
    <p:sldId id="260" r:id="rId93"/>
    <p:sldId id="264" r:id="rId94"/>
    <p:sldId id="261" r:id="rId95"/>
    <p:sldId id="262" r:id="rId96"/>
    <p:sldId id="263" r:id="rId97"/>
    <p:sldId id="265" r:id="rId98"/>
    <p:sldId id="266" r:id="rId99"/>
    <p:sldId id="270" r:id="rId100"/>
    <p:sldId id="267" r:id="rId101"/>
    <p:sldId id="269" r:id="rId102"/>
    <p:sldId id="271" r:id="rId103"/>
    <p:sldId id="272" r:id="rId104"/>
    <p:sldId id="273" r:id="rId105"/>
    <p:sldId id="274" r:id="rId106"/>
    <p:sldId id="275" r:id="rId107"/>
    <p:sldId id="276" r:id="rId108"/>
    <p:sldId id="279" r:id="rId109"/>
    <p:sldId id="278" r:id="rId110"/>
    <p:sldId id="257" r:id="rId111"/>
    <p:sldId id="301" r:id="rId1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CC3AE04C-1FAF-44C9-AE2F-A1CA544E21D2}">
          <p14:sldIdLst>
            <p14:sldId id="256"/>
            <p14:sldId id="415"/>
          </p14:sldIdLst>
        </p14:section>
        <p14:section name="כיצד מתייחסים לזקנה" id="{905BE3C5-E6DC-475F-BD08-BA1FC1A3CEDE}">
          <p14:sldIdLst>
            <p14:sldId id="302"/>
            <p14:sldId id="391"/>
            <p14:sldId id="390"/>
            <p14:sldId id="392"/>
            <p14:sldId id="407"/>
            <p14:sldId id="386"/>
            <p14:sldId id="387"/>
            <p14:sldId id="388"/>
            <p14:sldId id="414"/>
            <p14:sldId id="408"/>
            <p14:sldId id="406"/>
            <p14:sldId id="428"/>
          </p14:sldIdLst>
        </p14:section>
        <p14:section name="שתי התסכלויות" id="{39464A4E-B66D-4764-946F-B63DC917CBD2}">
          <p14:sldIdLst>
            <p14:sldId id="283"/>
            <p14:sldId id="393"/>
            <p14:sldId id="409"/>
            <p14:sldId id="423"/>
          </p14:sldIdLst>
        </p14:section>
        <p14:section name="שמות ואתגרים" id="{E294CCBF-8928-49AA-8535-78610A92AF67}">
          <p14:sldIdLst>
            <p14:sldId id="424"/>
            <p14:sldId id="304"/>
            <p14:sldId id="277"/>
            <p14:sldId id="420"/>
          </p14:sldIdLst>
        </p14:section>
        <p14:section name="יום שכולו שבת" id="{F1186E54-61B9-4457-90D8-DD1D7BE33ACF}">
          <p14:sldIdLst>
            <p14:sldId id="280"/>
            <p14:sldId id="416"/>
            <p14:sldId id="425"/>
            <p14:sldId id="426"/>
            <p14:sldId id="417"/>
          </p14:sldIdLst>
        </p14:section>
        <p14:section name="זקן לבן" id="{4FDFF9FC-5B3B-4C58-BF57-80E90D56EDBB}">
          <p14:sldIdLst>
            <p14:sldId id="305"/>
            <p14:sldId id="307"/>
            <p14:sldId id="308"/>
            <p14:sldId id="418"/>
            <p14:sldId id="412"/>
            <p14:sldId id="419"/>
            <p14:sldId id="413"/>
          </p14:sldIdLst>
        </p14:section>
        <p14:section name="עם הארץ" id="{32889F67-6A03-4567-A7AD-DC261BD6FE09}">
          <p14:sldIdLst>
            <p14:sldId id="309"/>
            <p14:sldId id="312"/>
            <p14:sldId id="421"/>
          </p14:sldIdLst>
        </p14:section>
        <p14:section name="ומוריד הגשם" id="{AA6588B8-DD23-4B9D-B18D-5365C3F43B71}">
          <p14:sldIdLst>
            <p14:sldId id="311"/>
            <p14:sldId id="313"/>
            <p14:sldId id="397"/>
            <p14:sldId id="396"/>
          </p14:sldIdLst>
        </p14:section>
        <p14:section name="ישוב הדעת" id="{A6B02167-F90E-4125-AF58-ABEDD3A1ECEB}">
          <p14:sldIdLst>
            <p14:sldId id="316"/>
            <p14:sldId id="319"/>
            <p14:sldId id="310"/>
            <p14:sldId id="315"/>
            <p14:sldId id="427"/>
            <p14:sldId id="314"/>
          </p14:sldIdLst>
        </p14:section>
        <p14:section name="מצוות מפני שיבה תקום" id="{4489D10E-CA34-4EA5-B523-5FA5FF902437}">
          <p14:sldIdLst>
            <p14:sldId id="320"/>
            <p14:sldId id="323"/>
            <p14:sldId id="410"/>
            <p14:sldId id="317"/>
            <p14:sldId id="395"/>
            <p14:sldId id="400"/>
          </p14:sldIdLst>
        </p14:section>
        <p14:section name="חולשת הגוף כמעלה" id="{6F6C5EB8-0720-416F-91BC-3CC1E760227B}">
          <p14:sldIdLst>
            <p14:sldId id="394"/>
            <p14:sldId id="318"/>
            <p14:sldId id="322"/>
            <p14:sldId id="321"/>
            <p14:sldId id="398"/>
            <p14:sldId id="411"/>
            <p14:sldId id="365"/>
            <p14:sldId id="399"/>
            <p14:sldId id="401"/>
            <p14:sldId id="402"/>
          </p14:sldIdLst>
        </p14:section>
        <p14:section name="פמניזם" id="{E483A2DE-FF8A-4766-9251-11A1B5AC4743}">
          <p14:sldIdLst>
            <p14:sldId id="403"/>
            <p14:sldId id="405"/>
            <p14:sldId id="404"/>
            <p14:sldId id="422"/>
            <p14:sldId id="303"/>
            <p14:sldId id="282"/>
            <p14:sldId id="306"/>
            <p14:sldId id="281"/>
            <p14:sldId id="288"/>
            <p14:sldId id="287"/>
            <p14:sldId id="286"/>
            <p14:sldId id="285"/>
            <p14:sldId id="284"/>
            <p14:sldId id="289"/>
            <p14:sldId id="292"/>
            <p14:sldId id="293"/>
            <p14:sldId id="291"/>
            <p14:sldId id="295"/>
            <p14:sldId id="294"/>
            <p14:sldId id="290"/>
            <p14:sldId id="299"/>
            <p14:sldId id="300"/>
            <p14:sldId id="298"/>
            <p14:sldId id="258"/>
            <p14:sldId id="259"/>
            <p14:sldId id="260"/>
            <p14:sldId id="264"/>
            <p14:sldId id="261"/>
            <p14:sldId id="262"/>
            <p14:sldId id="263"/>
            <p14:sldId id="265"/>
            <p14:sldId id="266"/>
            <p14:sldId id="270"/>
            <p14:sldId id="267"/>
            <p14:sldId id="269"/>
            <p14:sldId id="271"/>
            <p14:sldId id="272"/>
            <p14:sldId id="273"/>
            <p14:sldId id="274"/>
            <p14:sldId id="275"/>
            <p14:sldId id="276"/>
            <p14:sldId id="279"/>
            <p14:sldId id="278"/>
            <p14:sldId id="257"/>
            <p14:sldId id="30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96" d="100"/>
          <a:sy n="96" d="100"/>
        </p:scale>
        <p:origin x="13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heme" Target="theme/theme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notesMaster" Target="notesMasters/notesMaster1.xml"/><Relationship Id="rId118"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6-10T20:50:05.631" idx="1">
    <p:pos x="10" y="10"/>
    <p:text/>
    <p:extLst>
      <p:ext uri="{C676402C-5697-4E1C-873F-D02D1690AC5C}">
        <p15:threadingInfo xmlns:p15="http://schemas.microsoft.com/office/powerpoint/2012/main" timeZoneBias="-18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3496F9-0A2C-4201-80C8-34BD87FBDA7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FC032F2C-17A9-425E-8F78-C6E39A7D0790}">
      <dgm:prSet phldrT="[טקסט]"/>
      <dgm:spPr/>
      <dgm:t>
        <a:bodyPr/>
        <a:lstStyle/>
        <a:p>
          <a:pPr rtl="1"/>
          <a:r>
            <a:rPr lang="he-IL" dirty="0" err="1"/>
            <a:t>התפחות</a:t>
          </a:r>
          <a:r>
            <a:rPr lang="he-IL" dirty="0"/>
            <a:t> רוחנית</a:t>
          </a:r>
        </a:p>
      </dgm:t>
    </dgm:pt>
    <dgm:pt modelId="{8664DABD-7945-43FA-9845-8B5DD3388C2C}" type="parTrans" cxnId="{3A486DA6-E6A0-49F0-BAFA-59A82A62B5CC}">
      <dgm:prSet/>
      <dgm:spPr/>
      <dgm:t>
        <a:bodyPr/>
        <a:lstStyle/>
        <a:p>
          <a:pPr rtl="1"/>
          <a:endParaRPr lang="he-IL"/>
        </a:p>
      </dgm:t>
    </dgm:pt>
    <dgm:pt modelId="{B642FF76-05BE-435A-8DB0-5A03AA93A1AD}" type="sibTrans" cxnId="{3A486DA6-E6A0-49F0-BAFA-59A82A62B5CC}">
      <dgm:prSet/>
      <dgm:spPr/>
      <dgm:t>
        <a:bodyPr/>
        <a:lstStyle/>
        <a:p>
          <a:pPr rtl="1"/>
          <a:endParaRPr lang="he-IL"/>
        </a:p>
      </dgm:t>
    </dgm:pt>
    <dgm:pt modelId="{EB45A52B-4688-4F79-B177-4469CEB4483F}">
      <dgm:prSet phldrT="[טקסט]"/>
      <dgm:spPr/>
      <dgm:t>
        <a:bodyPr/>
        <a:lstStyle/>
        <a:p>
          <a:pPr rtl="1"/>
          <a:r>
            <a:rPr lang="he-IL" dirty="0"/>
            <a:t>הגשמה ונשמה</a:t>
          </a:r>
        </a:p>
      </dgm:t>
    </dgm:pt>
    <dgm:pt modelId="{F2490392-46DA-43AD-8F89-6BF68050B3FE}" type="parTrans" cxnId="{47D7F769-86A6-4E20-9DE6-F5DBF9A9AF00}">
      <dgm:prSet/>
      <dgm:spPr/>
      <dgm:t>
        <a:bodyPr/>
        <a:lstStyle/>
        <a:p>
          <a:pPr rtl="1"/>
          <a:endParaRPr lang="he-IL"/>
        </a:p>
      </dgm:t>
    </dgm:pt>
    <dgm:pt modelId="{195BE3E5-C635-4572-9641-5DBD86780CB9}" type="sibTrans" cxnId="{47D7F769-86A6-4E20-9DE6-F5DBF9A9AF00}">
      <dgm:prSet/>
      <dgm:spPr/>
      <dgm:t>
        <a:bodyPr/>
        <a:lstStyle/>
        <a:p>
          <a:pPr rtl="1"/>
          <a:endParaRPr lang="he-IL"/>
        </a:p>
      </dgm:t>
    </dgm:pt>
    <dgm:pt modelId="{CD83ED71-D299-4B2D-B52E-0351A4FA2413}">
      <dgm:prSet phldrT="[טקסט]"/>
      <dgm:spPr/>
      <dgm:t>
        <a:bodyPr/>
        <a:lstStyle/>
        <a:p>
          <a:pPr rtl="1"/>
          <a:r>
            <a:rPr lang="he-IL" dirty="0"/>
            <a:t>רווחים </a:t>
          </a:r>
          <a:r>
            <a:rPr lang="he-IL" dirty="0" err="1"/>
            <a:t>רוחנים</a:t>
          </a:r>
          <a:endParaRPr lang="he-IL" dirty="0"/>
        </a:p>
      </dgm:t>
    </dgm:pt>
    <dgm:pt modelId="{5FB29FDF-0256-4775-BBFC-7C3B182DD85F}" type="parTrans" cxnId="{2D97117C-1E89-46B7-B7E3-9FEC75822579}">
      <dgm:prSet/>
      <dgm:spPr/>
      <dgm:t>
        <a:bodyPr/>
        <a:lstStyle/>
        <a:p>
          <a:pPr rtl="1"/>
          <a:endParaRPr lang="he-IL"/>
        </a:p>
      </dgm:t>
    </dgm:pt>
    <dgm:pt modelId="{6D1560BE-5097-4F2E-A0EE-3240102A7A9C}" type="sibTrans" cxnId="{2D97117C-1E89-46B7-B7E3-9FEC75822579}">
      <dgm:prSet/>
      <dgm:spPr/>
      <dgm:t>
        <a:bodyPr/>
        <a:lstStyle/>
        <a:p>
          <a:pPr rtl="1"/>
          <a:endParaRPr lang="he-IL"/>
        </a:p>
      </dgm:t>
    </dgm:pt>
    <dgm:pt modelId="{59EBB14B-1A79-406E-91B8-5FBEEDD2EC71}">
      <dgm:prSet phldrT="[טקסט]"/>
      <dgm:spPr/>
      <dgm:t>
        <a:bodyPr/>
        <a:lstStyle/>
        <a:p>
          <a:pPr rtl="1"/>
          <a:r>
            <a:rPr lang="he-IL" dirty="0"/>
            <a:t>אהבה</a:t>
          </a:r>
        </a:p>
      </dgm:t>
    </dgm:pt>
    <dgm:pt modelId="{A13550FF-B857-4CD5-8B90-A013A81F9E63}" type="parTrans" cxnId="{ECFEB42F-82EB-4F99-BFC2-6C974593DD49}">
      <dgm:prSet/>
      <dgm:spPr/>
      <dgm:t>
        <a:bodyPr/>
        <a:lstStyle/>
        <a:p>
          <a:pPr rtl="1"/>
          <a:endParaRPr lang="he-IL"/>
        </a:p>
      </dgm:t>
    </dgm:pt>
    <dgm:pt modelId="{4B569494-4672-47B5-916F-34DBD81F4FF1}" type="sibTrans" cxnId="{ECFEB42F-82EB-4F99-BFC2-6C974593DD49}">
      <dgm:prSet/>
      <dgm:spPr/>
      <dgm:t>
        <a:bodyPr/>
        <a:lstStyle/>
        <a:p>
          <a:pPr rtl="1"/>
          <a:endParaRPr lang="he-IL"/>
        </a:p>
      </dgm:t>
    </dgm:pt>
    <dgm:pt modelId="{274FA82E-4A0C-4700-B56C-EC9F7CA891E5}">
      <dgm:prSet phldrT="[טקסט]"/>
      <dgm:spPr/>
      <dgm:t>
        <a:bodyPr/>
        <a:lstStyle/>
        <a:p>
          <a:pPr rtl="1"/>
          <a:r>
            <a:rPr lang="he-IL" dirty="0"/>
            <a:t>נתינה</a:t>
          </a:r>
        </a:p>
      </dgm:t>
    </dgm:pt>
    <dgm:pt modelId="{3A0B1DB7-4F11-45DF-A76B-003B5F38EE10}" type="parTrans" cxnId="{F091718F-6C1B-4AC6-BEEC-6480217E8038}">
      <dgm:prSet/>
      <dgm:spPr/>
      <dgm:t>
        <a:bodyPr/>
        <a:lstStyle/>
        <a:p>
          <a:pPr rtl="1"/>
          <a:endParaRPr lang="he-IL"/>
        </a:p>
      </dgm:t>
    </dgm:pt>
    <dgm:pt modelId="{8FB421F4-E231-4BCB-84A2-AA5BCF3E62CF}" type="sibTrans" cxnId="{F091718F-6C1B-4AC6-BEEC-6480217E8038}">
      <dgm:prSet/>
      <dgm:spPr/>
      <dgm:t>
        <a:bodyPr/>
        <a:lstStyle/>
        <a:p>
          <a:pPr rtl="1"/>
          <a:endParaRPr lang="he-IL"/>
        </a:p>
      </dgm:t>
    </dgm:pt>
    <dgm:pt modelId="{67894034-2E19-4D67-8AE8-5F66FA370D87}" type="pres">
      <dgm:prSet presAssocID="{5B3496F9-0A2C-4201-80C8-34BD87FBDA72}" presName="diagram" presStyleCnt="0">
        <dgm:presLayoutVars>
          <dgm:dir/>
          <dgm:resizeHandles val="exact"/>
        </dgm:presLayoutVars>
      </dgm:prSet>
      <dgm:spPr/>
    </dgm:pt>
    <dgm:pt modelId="{773DC6C5-DD9F-457B-BDF0-824065C08830}" type="pres">
      <dgm:prSet presAssocID="{FC032F2C-17A9-425E-8F78-C6E39A7D0790}" presName="node" presStyleLbl="node1" presStyleIdx="0" presStyleCnt="5">
        <dgm:presLayoutVars>
          <dgm:bulletEnabled val="1"/>
        </dgm:presLayoutVars>
      </dgm:prSet>
      <dgm:spPr/>
    </dgm:pt>
    <dgm:pt modelId="{726E4E2F-FE20-47A7-8548-1AA6380E627A}" type="pres">
      <dgm:prSet presAssocID="{B642FF76-05BE-435A-8DB0-5A03AA93A1AD}" presName="sibTrans" presStyleCnt="0"/>
      <dgm:spPr/>
    </dgm:pt>
    <dgm:pt modelId="{CCDB7CF6-52B9-4CDE-9D7A-FE981418D76D}" type="pres">
      <dgm:prSet presAssocID="{EB45A52B-4688-4F79-B177-4469CEB4483F}" presName="node" presStyleLbl="node1" presStyleIdx="1" presStyleCnt="5">
        <dgm:presLayoutVars>
          <dgm:bulletEnabled val="1"/>
        </dgm:presLayoutVars>
      </dgm:prSet>
      <dgm:spPr/>
    </dgm:pt>
    <dgm:pt modelId="{BCC1BF5F-B991-49F8-938A-F59FE45C5A97}" type="pres">
      <dgm:prSet presAssocID="{195BE3E5-C635-4572-9641-5DBD86780CB9}" presName="sibTrans" presStyleCnt="0"/>
      <dgm:spPr/>
    </dgm:pt>
    <dgm:pt modelId="{235CF55A-C3CF-4F08-BFAB-F0E941EBC0B6}" type="pres">
      <dgm:prSet presAssocID="{CD83ED71-D299-4B2D-B52E-0351A4FA2413}" presName="node" presStyleLbl="node1" presStyleIdx="2" presStyleCnt="5">
        <dgm:presLayoutVars>
          <dgm:bulletEnabled val="1"/>
        </dgm:presLayoutVars>
      </dgm:prSet>
      <dgm:spPr/>
    </dgm:pt>
    <dgm:pt modelId="{8AEAADCC-C965-425E-96C3-95320AB0562D}" type="pres">
      <dgm:prSet presAssocID="{6D1560BE-5097-4F2E-A0EE-3240102A7A9C}" presName="sibTrans" presStyleCnt="0"/>
      <dgm:spPr/>
    </dgm:pt>
    <dgm:pt modelId="{B7ADDE59-39C7-4580-A020-F5439BE07D41}" type="pres">
      <dgm:prSet presAssocID="{59EBB14B-1A79-406E-91B8-5FBEEDD2EC71}" presName="node" presStyleLbl="node1" presStyleIdx="3" presStyleCnt="5">
        <dgm:presLayoutVars>
          <dgm:bulletEnabled val="1"/>
        </dgm:presLayoutVars>
      </dgm:prSet>
      <dgm:spPr/>
    </dgm:pt>
    <dgm:pt modelId="{49E035E1-27CD-497C-A346-6DFB1211543B}" type="pres">
      <dgm:prSet presAssocID="{4B569494-4672-47B5-916F-34DBD81F4FF1}" presName="sibTrans" presStyleCnt="0"/>
      <dgm:spPr/>
    </dgm:pt>
    <dgm:pt modelId="{58015C54-DDA8-4686-811A-F0EA4D12E655}" type="pres">
      <dgm:prSet presAssocID="{274FA82E-4A0C-4700-B56C-EC9F7CA891E5}" presName="node" presStyleLbl="node1" presStyleIdx="4" presStyleCnt="5">
        <dgm:presLayoutVars>
          <dgm:bulletEnabled val="1"/>
        </dgm:presLayoutVars>
      </dgm:prSet>
      <dgm:spPr/>
    </dgm:pt>
  </dgm:ptLst>
  <dgm:cxnLst>
    <dgm:cxn modelId="{ECFEB42F-82EB-4F99-BFC2-6C974593DD49}" srcId="{5B3496F9-0A2C-4201-80C8-34BD87FBDA72}" destId="{59EBB14B-1A79-406E-91B8-5FBEEDD2EC71}" srcOrd="3" destOrd="0" parTransId="{A13550FF-B857-4CD5-8B90-A013A81F9E63}" sibTransId="{4B569494-4672-47B5-916F-34DBD81F4FF1}"/>
    <dgm:cxn modelId="{A3D49B30-99EE-481A-BCAE-0A9DFABABF74}" type="presOf" srcId="{59EBB14B-1A79-406E-91B8-5FBEEDD2EC71}" destId="{B7ADDE59-39C7-4580-A020-F5439BE07D41}" srcOrd="0" destOrd="0" presId="urn:microsoft.com/office/officeart/2005/8/layout/default"/>
    <dgm:cxn modelId="{E520CC33-0F8D-435C-A061-0BD03D9EB06A}" type="presOf" srcId="{5B3496F9-0A2C-4201-80C8-34BD87FBDA72}" destId="{67894034-2E19-4D67-8AE8-5F66FA370D87}" srcOrd="0" destOrd="0" presId="urn:microsoft.com/office/officeart/2005/8/layout/default"/>
    <dgm:cxn modelId="{47D7F769-86A6-4E20-9DE6-F5DBF9A9AF00}" srcId="{5B3496F9-0A2C-4201-80C8-34BD87FBDA72}" destId="{EB45A52B-4688-4F79-B177-4469CEB4483F}" srcOrd="1" destOrd="0" parTransId="{F2490392-46DA-43AD-8F89-6BF68050B3FE}" sibTransId="{195BE3E5-C635-4572-9641-5DBD86780CB9}"/>
    <dgm:cxn modelId="{32F17952-6341-46CF-9C04-2FDD169D97A0}" type="presOf" srcId="{FC032F2C-17A9-425E-8F78-C6E39A7D0790}" destId="{773DC6C5-DD9F-457B-BDF0-824065C08830}" srcOrd="0" destOrd="0" presId="urn:microsoft.com/office/officeart/2005/8/layout/default"/>
    <dgm:cxn modelId="{2D97117C-1E89-46B7-B7E3-9FEC75822579}" srcId="{5B3496F9-0A2C-4201-80C8-34BD87FBDA72}" destId="{CD83ED71-D299-4B2D-B52E-0351A4FA2413}" srcOrd="2" destOrd="0" parTransId="{5FB29FDF-0256-4775-BBFC-7C3B182DD85F}" sibTransId="{6D1560BE-5097-4F2E-A0EE-3240102A7A9C}"/>
    <dgm:cxn modelId="{04FD118B-CAB6-493C-9050-C64D6EB1F486}" type="presOf" srcId="{274FA82E-4A0C-4700-B56C-EC9F7CA891E5}" destId="{58015C54-DDA8-4686-811A-F0EA4D12E655}" srcOrd="0" destOrd="0" presId="urn:microsoft.com/office/officeart/2005/8/layout/default"/>
    <dgm:cxn modelId="{F091718F-6C1B-4AC6-BEEC-6480217E8038}" srcId="{5B3496F9-0A2C-4201-80C8-34BD87FBDA72}" destId="{274FA82E-4A0C-4700-B56C-EC9F7CA891E5}" srcOrd="4" destOrd="0" parTransId="{3A0B1DB7-4F11-45DF-A76B-003B5F38EE10}" sibTransId="{8FB421F4-E231-4BCB-84A2-AA5BCF3E62CF}"/>
    <dgm:cxn modelId="{91304E93-A33F-4D87-A475-1AD2EC51595A}" type="presOf" srcId="{CD83ED71-D299-4B2D-B52E-0351A4FA2413}" destId="{235CF55A-C3CF-4F08-BFAB-F0E941EBC0B6}" srcOrd="0" destOrd="0" presId="urn:microsoft.com/office/officeart/2005/8/layout/default"/>
    <dgm:cxn modelId="{3A486DA6-E6A0-49F0-BAFA-59A82A62B5CC}" srcId="{5B3496F9-0A2C-4201-80C8-34BD87FBDA72}" destId="{FC032F2C-17A9-425E-8F78-C6E39A7D0790}" srcOrd="0" destOrd="0" parTransId="{8664DABD-7945-43FA-9845-8B5DD3388C2C}" sibTransId="{B642FF76-05BE-435A-8DB0-5A03AA93A1AD}"/>
    <dgm:cxn modelId="{34DDFAEB-5458-4923-B071-69A4D3B911F2}" type="presOf" srcId="{EB45A52B-4688-4F79-B177-4469CEB4483F}" destId="{CCDB7CF6-52B9-4CDE-9D7A-FE981418D76D}" srcOrd="0" destOrd="0" presId="urn:microsoft.com/office/officeart/2005/8/layout/default"/>
    <dgm:cxn modelId="{26902EEB-919A-4AB7-A29F-DF757932D654}" type="presParOf" srcId="{67894034-2E19-4D67-8AE8-5F66FA370D87}" destId="{773DC6C5-DD9F-457B-BDF0-824065C08830}" srcOrd="0" destOrd="0" presId="urn:microsoft.com/office/officeart/2005/8/layout/default"/>
    <dgm:cxn modelId="{BDF1FD29-3647-47D2-8819-CB5D78A5DF6D}" type="presParOf" srcId="{67894034-2E19-4D67-8AE8-5F66FA370D87}" destId="{726E4E2F-FE20-47A7-8548-1AA6380E627A}" srcOrd="1" destOrd="0" presId="urn:microsoft.com/office/officeart/2005/8/layout/default"/>
    <dgm:cxn modelId="{0C2B8755-0669-4952-A7ED-579D84BC17E2}" type="presParOf" srcId="{67894034-2E19-4D67-8AE8-5F66FA370D87}" destId="{CCDB7CF6-52B9-4CDE-9D7A-FE981418D76D}" srcOrd="2" destOrd="0" presId="urn:microsoft.com/office/officeart/2005/8/layout/default"/>
    <dgm:cxn modelId="{191177ED-B735-4C3C-8BC1-B5C9D2F3117C}" type="presParOf" srcId="{67894034-2E19-4D67-8AE8-5F66FA370D87}" destId="{BCC1BF5F-B991-49F8-938A-F59FE45C5A97}" srcOrd="3" destOrd="0" presId="urn:microsoft.com/office/officeart/2005/8/layout/default"/>
    <dgm:cxn modelId="{41CA9D31-6EEA-4914-8428-B69779E12DDA}" type="presParOf" srcId="{67894034-2E19-4D67-8AE8-5F66FA370D87}" destId="{235CF55A-C3CF-4F08-BFAB-F0E941EBC0B6}" srcOrd="4" destOrd="0" presId="urn:microsoft.com/office/officeart/2005/8/layout/default"/>
    <dgm:cxn modelId="{E01AB148-8FA9-455D-8544-C79A37A8AE36}" type="presParOf" srcId="{67894034-2E19-4D67-8AE8-5F66FA370D87}" destId="{8AEAADCC-C965-425E-96C3-95320AB0562D}" srcOrd="5" destOrd="0" presId="urn:microsoft.com/office/officeart/2005/8/layout/default"/>
    <dgm:cxn modelId="{D51B8D9B-D8C0-4EC8-BA0C-097CF5618512}" type="presParOf" srcId="{67894034-2E19-4D67-8AE8-5F66FA370D87}" destId="{B7ADDE59-39C7-4580-A020-F5439BE07D41}" srcOrd="6" destOrd="0" presId="urn:microsoft.com/office/officeart/2005/8/layout/default"/>
    <dgm:cxn modelId="{33616473-18EB-46E7-B1BF-049DC7AE005F}" type="presParOf" srcId="{67894034-2E19-4D67-8AE8-5F66FA370D87}" destId="{49E035E1-27CD-497C-A346-6DFB1211543B}" srcOrd="7" destOrd="0" presId="urn:microsoft.com/office/officeart/2005/8/layout/default"/>
    <dgm:cxn modelId="{03A2F556-3AFD-49B7-9803-C566459E7D6C}" type="presParOf" srcId="{67894034-2E19-4D67-8AE8-5F66FA370D87}" destId="{58015C54-DDA8-4686-811A-F0EA4D12E65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FBE12C-45B4-4970-A545-A551E7270E1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F1538C1B-B5F0-456E-BAB6-B88A807CD4EC}">
      <dgm:prSet phldrT="[טקסט]"/>
      <dgm:spPr/>
      <dgm:t>
        <a:bodyPr/>
        <a:lstStyle/>
        <a:p>
          <a:pPr rtl="1"/>
          <a:r>
            <a:rPr lang="he-IL" dirty="0"/>
            <a:t>הופעה חיצונית</a:t>
          </a:r>
        </a:p>
      </dgm:t>
    </dgm:pt>
    <dgm:pt modelId="{A34C9690-FB54-47EA-992E-F6B8AF8133A2}" type="parTrans" cxnId="{D100798D-BE0F-43F1-B9FF-0B03836BC5EF}">
      <dgm:prSet/>
      <dgm:spPr/>
      <dgm:t>
        <a:bodyPr/>
        <a:lstStyle/>
        <a:p>
          <a:pPr rtl="1"/>
          <a:endParaRPr lang="he-IL"/>
        </a:p>
      </dgm:t>
    </dgm:pt>
    <dgm:pt modelId="{DDA5C175-F6EA-42DE-823F-3C7F4AFE6322}" type="sibTrans" cxnId="{D100798D-BE0F-43F1-B9FF-0B03836BC5EF}">
      <dgm:prSet/>
      <dgm:spPr/>
      <dgm:t>
        <a:bodyPr/>
        <a:lstStyle/>
        <a:p>
          <a:pPr rtl="1"/>
          <a:endParaRPr lang="he-IL"/>
        </a:p>
      </dgm:t>
    </dgm:pt>
    <dgm:pt modelId="{D66ED4F9-AAEC-4A98-B5D1-27DFA1D088CA}">
      <dgm:prSet phldrT="[טקסט]"/>
      <dgm:spPr/>
      <dgm:t>
        <a:bodyPr/>
        <a:lstStyle/>
        <a:p>
          <a:pPr rtl="1"/>
          <a:r>
            <a:rPr lang="he-IL" dirty="0"/>
            <a:t>דיאטה</a:t>
          </a:r>
        </a:p>
      </dgm:t>
    </dgm:pt>
    <dgm:pt modelId="{72A5E112-D6B6-4BFD-8FFD-274B07869EA9}" type="parTrans" cxnId="{AE61EF19-B44B-416D-BF9A-0AEAC97A7784}">
      <dgm:prSet/>
      <dgm:spPr/>
      <dgm:t>
        <a:bodyPr/>
        <a:lstStyle/>
        <a:p>
          <a:pPr rtl="1"/>
          <a:endParaRPr lang="he-IL"/>
        </a:p>
      </dgm:t>
    </dgm:pt>
    <dgm:pt modelId="{0B5EA8D7-9612-4082-ADC5-AB9D9FDA61A8}" type="sibTrans" cxnId="{AE61EF19-B44B-416D-BF9A-0AEAC97A7784}">
      <dgm:prSet/>
      <dgm:spPr/>
      <dgm:t>
        <a:bodyPr/>
        <a:lstStyle/>
        <a:p>
          <a:pPr rtl="1"/>
          <a:endParaRPr lang="he-IL"/>
        </a:p>
      </dgm:t>
    </dgm:pt>
    <dgm:pt modelId="{F232224D-0555-494A-B72B-0B774D9DF473}">
      <dgm:prSet phldrT="[טקסט]"/>
      <dgm:spPr/>
      <dgm:t>
        <a:bodyPr/>
        <a:lstStyle/>
        <a:p>
          <a:pPr rtl="1"/>
          <a:r>
            <a:rPr lang="he-IL" dirty="0"/>
            <a:t>יופי</a:t>
          </a:r>
        </a:p>
      </dgm:t>
    </dgm:pt>
    <dgm:pt modelId="{73F2AB27-71F1-4D29-B769-C184D6A7AFE2}" type="parTrans" cxnId="{0C494482-0AA6-4CF4-86FD-0984CE4F439C}">
      <dgm:prSet/>
      <dgm:spPr/>
      <dgm:t>
        <a:bodyPr/>
        <a:lstStyle/>
        <a:p>
          <a:pPr rtl="1"/>
          <a:endParaRPr lang="he-IL"/>
        </a:p>
      </dgm:t>
    </dgm:pt>
    <dgm:pt modelId="{FE7B6DB9-E98A-4AF8-A0B3-D479EBF5419E}" type="sibTrans" cxnId="{0C494482-0AA6-4CF4-86FD-0984CE4F439C}">
      <dgm:prSet/>
      <dgm:spPr/>
      <dgm:t>
        <a:bodyPr/>
        <a:lstStyle/>
        <a:p>
          <a:pPr rtl="1"/>
          <a:endParaRPr lang="he-IL"/>
        </a:p>
      </dgm:t>
    </dgm:pt>
    <dgm:pt modelId="{6DC25F57-B05D-4787-81C5-A72795A8F6DE}">
      <dgm:prSet phldrT="[טקסט]"/>
      <dgm:spPr/>
      <dgm:t>
        <a:bodyPr/>
        <a:lstStyle/>
        <a:p>
          <a:pPr rtl="1"/>
          <a:r>
            <a:rPr lang="he-IL" dirty="0"/>
            <a:t>עסקים</a:t>
          </a:r>
        </a:p>
      </dgm:t>
    </dgm:pt>
    <dgm:pt modelId="{F6745BD4-C3FD-429E-B9EC-E89F5E9714E9}" type="parTrans" cxnId="{C48519D2-99B6-433B-8A16-5823B79D4EE8}">
      <dgm:prSet/>
      <dgm:spPr/>
      <dgm:t>
        <a:bodyPr/>
        <a:lstStyle/>
        <a:p>
          <a:pPr rtl="1"/>
          <a:endParaRPr lang="he-IL"/>
        </a:p>
      </dgm:t>
    </dgm:pt>
    <dgm:pt modelId="{F7E4FC11-A699-42FF-97BB-C1389AF9A10C}" type="sibTrans" cxnId="{C48519D2-99B6-433B-8A16-5823B79D4EE8}">
      <dgm:prSet/>
      <dgm:spPr/>
      <dgm:t>
        <a:bodyPr/>
        <a:lstStyle/>
        <a:p>
          <a:pPr rtl="1"/>
          <a:endParaRPr lang="he-IL"/>
        </a:p>
      </dgm:t>
    </dgm:pt>
    <dgm:pt modelId="{EA368920-0EB4-4B93-9E90-73F767AC0E23}">
      <dgm:prSet phldrT="[טקסט]"/>
      <dgm:spPr/>
      <dgm:t>
        <a:bodyPr/>
        <a:lstStyle/>
        <a:p>
          <a:pPr rtl="1"/>
          <a:r>
            <a:rPr lang="he-IL" dirty="0"/>
            <a:t>הנאות</a:t>
          </a:r>
        </a:p>
      </dgm:t>
    </dgm:pt>
    <dgm:pt modelId="{2FAAE697-170B-48A1-B1DF-F93295309D32}" type="parTrans" cxnId="{71A29FAF-7E2F-4FB6-9F5F-33F9B4676453}">
      <dgm:prSet/>
      <dgm:spPr/>
      <dgm:t>
        <a:bodyPr/>
        <a:lstStyle/>
        <a:p>
          <a:pPr rtl="1"/>
          <a:endParaRPr lang="he-IL"/>
        </a:p>
      </dgm:t>
    </dgm:pt>
    <dgm:pt modelId="{891096AF-FC39-40BD-9DD4-631D2443C7E1}" type="sibTrans" cxnId="{71A29FAF-7E2F-4FB6-9F5F-33F9B4676453}">
      <dgm:prSet/>
      <dgm:spPr/>
      <dgm:t>
        <a:bodyPr/>
        <a:lstStyle/>
        <a:p>
          <a:pPr rtl="1"/>
          <a:endParaRPr lang="he-IL"/>
        </a:p>
      </dgm:t>
    </dgm:pt>
    <dgm:pt modelId="{DD183724-8FA6-4766-98FF-0E95055A6AF9}" type="pres">
      <dgm:prSet presAssocID="{A3FBE12C-45B4-4970-A545-A551E7270E19}" presName="diagram" presStyleCnt="0">
        <dgm:presLayoutVars>
          <dgm:dir/>
          <dgm:resizeHandles val="exact"/>
        </dgm:presLayoutVars>
      </dgm:prSet>
      <dgm:spPr/>
    </dgm:pt>
    <dgm:pt modelId="{AEE87B0A-9B0F-4B9D-A127-7059756C97E0}" type="pres">
      <dgm:prSet presAssocID="{F1538C1B-B5F0-456E-BAB6-B88A807CD4EC}" presName="node" presStyleLbl="node1" presStyleIdx="0" presStyleCnt="5">
        <dgm:presLayoutVars>
          <dgm:bulletEnabled val="1"/>
        </dgm:presLayoutVars>
      </dgm:prSet>
      <dgm:spPr/>
    </dgm:pt>
    <dgm:pt modelId="{61D91E30-7B43-4097-AFDF-C30CA0EE634C}" type="pres">
      <dgm:prSet presAssocID="{DDA5C175-F6EA-42DE-823F-3C7F4AFE6322}" presName="sibTrans" presStyleCnt="0"/>
      <dgm:spPr/>
    </dgm:pt>
    <dgm:pt modelId="{B7091009-1332-4F95-A76B-EA61A0BEB08C}" type="pres">
      <dgm:prSet presAssocID="{D66ED4F9-AAEC-4A98-B5D1-27DFA1D088CA}" presName="node" presStyleLbl="node1" presStyleIdx="1" presStyleCnt="5">
        <dgm:presLayoutVars>
          <dgm:bulletEnabled val="1"/>
        </dgm:presLayoutVars>
      </dgm:prSet>
      <dgm:spPr/>
    </dgm:pt>
    <dgm:pt modelId="{29A3D143-E6F6-4119-BD85-151268C53633}" type="pres">
      <dgm:prSet presAssocID="{0B5EA8D7-9612-4082-ADC5-AB9D9FDA61A8}" presName="sibTrans" presStyleCnt="0"/>
      <dgm:spPr/>
    </dgm:pt>
    <dgm:pt modelId="{9180F0D7-3D8F-4778-A9DF-5F370BC23D60}" type="pres">
      <dgm:prSet presAssocID="{F232224D-0555-494A-B72B-0B774D9DF473}" presName="node" presStyleLbl="node1" presStyleIdx="2" presStyleCnt="5">
        <dgm:presLayoutVars>
          <dgm:bulletEnabled val="1"/>
        </dgm:presLayoutVars>
      </dgm:prSet>
      <dgm:spPr/>
    </dgm:pt>
    <dgm:pt modelId="{650042A7-3759-4D27-85D3-747D08A07123}" type="pres">
      <dgm:prSet presAssocID="{FE7B6DB9-E98A-4AF8-A0B3-D479EBF5419E}" presName="sibTrans" presStyleCnt="0"/>
      <dgm:spPr/>
    </dgm:pt>
    <dgm:pt modelId="{08DF35BA-119D-43AD-B9A3-922F91930D3D}" type="pres">
      <dgm:prSet presAssocID="{6DC25F57-B05D-4787-81C5-A72795A8F6DE}" presName="node" presStyleLbl="node1" presStyleIdx="3" presStyleCnt="5">
        <dgm:presLayoutVars>
          <dgm:bulletEnabled val="1"/>
        </dgm:presLayoutVars>
      </dgm:prSet>
      <dgm:spPr/>
    </dgm:pt>
    <dgm:pt modelId="{E3A45B25-C582-4898-B738-88482FD02C99}" type="pres">
      <dgm:prSet presAssocID="{F7E4FC11-A699-42FF-97BB-C1389AF9A10C}" presName="sibTrans" presStyleCnt="0"/>
      <dgm:spPr/>
    </dgm:pt>
    <dgm:pt modelId="{890A90ED-DEDE-48BB-94C1-EFA153093406}" type="pres">
      <dgm:prSet presAssocID="{EA368920-0EB4-4B93-9E90-73F767AC0E23}" presName="node" presStyleLbl="node1" presStyleIdx="4" presStyleCnt="5">
        <dgm:presLayoutVars>
          <dgm:bulletEnabled val="1"/>
        </dgm:presLayoutVars>
      </dgm:prSet>
      <dgm:spPr/>
    </dgm:pt>
  </dgm:ptLst>
  <dgm:cxnLst>
    <dgm:cxn modelId="{AE61EF19-B44B-416D-BF9A-0AEAC97A7784}" srcId="{A3FBE12C-45B4-4970-A545-A551E7270E19}" destId="{D66ED4F9-AAEC-4A98-B5D1-27DFA1D088CA}" srcOrd="1" destOrd="0" parTransId="{72A5E112-D6B6-4BFD-8FFD-274B07869EA9}" sibTransId="{0B5EA8D7-9612-4082-ADC5-AB9D9FDA61A8}"/>
    <dgm:cxn modelId="{AF38001F-B13E-4FF3-90DE-265C2D82272C}" type="presOf" srcId="{F232224D-0555-494A-B72B-0B774D9DF473}" destId="{9180F0D7-3D8F-4778-A9DF-5F370BC23D60}" srcOrd="0" destOrd="0" presId="urn:microsoft.com/office/officeart/2005/8/layout/default"/>
    <dgm:cxn modelId="{41FA8B22-EE93-4EAC-A803-8D24D6C3E642}" type="presOf" srcId="{A3FBE12C-45B4-4970-A545-A551E7270E19}" destId="{DD183724-8FA6-4766-98FF-0E95055A6AF9}" srcOrd="0" destOrd="0" presId="urn:microsoft.com/office/officeart/2005/8/layout/default"/>
    <dgm:cxn modelId="{0E640D69-46AE-485D-9379-FAC0F923FCC5}" type="presOf" srcId="{EA368920-0EB4-4B93-9E90-73F767AC0E23}" destId="{890A90ED-DEDE-48BB-94C1-EFA153093406}" srcOrd="0" destOrd="0" presId="urn:microsoft.com/office/officeart/2005/8/layout/default"/>
    <dgm:cxn modelId="{0C494482-0AA6-4CF4-86FD-0984CE4F439C}" srcId="{A3FBE12C-45B4-4970-A545-A551E7270E19}" destId="{F232224D-0555-494A-B72B-0B774D9DF473}" srcOrd="2" destOrd="0" parTransId="{73F2AB27-71F1-4D29-B769-C184D6A7AFE2}" sibTransId="{FE7B6DB9-E98A-4AF8-A0B3-D479EBF5419E}"/>
    <dgm:cxn modelId="{F423F888-C24A-48EF-80C3-C48F129DCE2C}" type="presOf" srcId="{D66ED4F9-AAEC-4A98-B5D1-27DFA1D088CA}" destId="{B7091009-1332-4F95-A76B-EA61A0BEB08C}" srcOrd="0" destOrd="0" presId="urn:microsoft.com/office/officeart/2005/8/layout/default"/>
    <dgm:cxn modelId="{D100798D-BE0F-43F1-B9FF-0B03836BC5EF}" srcId="{A3FBE12C-45B4-4970-A545-A551E7270E19}" destId="{F1538C1B-B5F0-456E-BAB6-B88A807CD4EC}" srcOrd="0" destOrd="0" parTransId="{A34C9690-FB54-47EA-992E-F6B8AF8133A2}" sibTransId="{DDA5C175-F6EA-42DE-823F-3C7F4AFE6322}"/>
    <dgm:cxn modelId="{182ACA8D-90A7-46DE-8BAE-A1B8F01EC62D}" type="presOf" srcId="{F1538C1B-B5F0-456E-BAB6-B88A807CD4EC}" destId="{AEE87B0A-9B0F-4B9D-A127-7059756C97E0}" srcOrd="0" destOrd="0" presId="urn:microsoft.com/office/officeart/2005/8/layout/default"/>
    <dgm:cxn modelId="{71A29FAF-7E2F-4FB6-9F5F-33F9B4676453}" srcId="{A3FBE12C-45B4-4970-A545-A551E7270E19}" destId="{EA368920-0EB4-4B93-9E90-73F767AC0E23}" srcOrd="4" destOrd="0" parTransId="{2FAAE697-170B-48A1-B1DF-F93295309D32}" sibTransId="{891096AF-FC39-40BD-9DD4-631D2443C7E1}"/>
    <dgm:cxn modelId="{A3721FBE-C588-43CC-9362-66E81769B9A6}" type="presOf" srcId="{6DC25F57-B05D-4787-81C5-A72795A8F6DE}" destId="{08DF35BA-119D-43AD-B9A3-922F91930D3D}" srcOrd="0" destOrd="0" presId="urn:microsoft.com/office/officeart/2005/8/layout/default"/>
    <dgm:cxn modelId="{C48519D2-99B6-433B-8A16-5823B79D4EE8}" srcId="{A3FBE12C-45B4-4970-A545-A551E7270E19}" destId="{6DC25F57-B05D-4787-81C5-A72795A8F6DE}" srcOrd="3" destOrd="0" parTransId="{F6745BD4-C3FD-429E-B9EC-E89F5E9714E9}" sibTransId="{F7E4FC11-A699-42FF-97BB-C1389AF9A10C}"/>
    <dgm:cxn modelId="{3D5CE650-7850-4238-BBC4-B3BACE0E204C}" type="presParOf" srcId="{DD183724-8FA6-4766-98FF-0E95055A6AF9}" destId="{AEE87B0A-9B0F-4B9D-A127-7059756C97E0}" srcOrd="0" destOrd="0" presId="urn:microsoft.com/office/officeart/2005/8/layout/default"/>
    <dgm:cxn modelId="{527F89C9-1F04-417C-B2D6-A665030DF0EB}" type="presParOf" srcId="{DD183724-8FA6-4766-98FF-0E95055A6AF9}" destId="{61D91E30-7B43-4097-AFDF-C30CA0EE634C}" srcOrd="1" destOrd="0" presId="urn:microsoft.com/office/officeart/2005/8/layout/default"/>
    <dgm:cxn modelId="{AE42D2D8-B53A-4606-8002-23BB4BEBA157}" type="presParOf" srcId="{DD183724-8FA6-4766-98FF-0E95055A6AF9}" destId="{B7091009-1332-4F95-A76B-EA61A0BEB08C}" srcOrd="2" destOrd="0" presId="urn:microsoft.com/office/officeart/2005/8/layout/default"/>
    <dgm:cxn modelId="{7D7A937E-3269-4A3C-9CAE-4F1A59C6349A}" type="presParOf" srcId="{DD183724-8FA6-4766-98FF-0E95055A6AF9}" destId="{29A3D143-E6F6-4119-BD85-151268C53633}" srcOrd="3" destOrd="0" presId="urn:microsoft.com/office/officeart/2005/8/layout/default"/>
    <dgm:cxn modelId="{5111989E-A40A-46D4-B409-DC37DB4E0DFA}" type="presParOf" srcId="{DD183724-8FA6-4766-98FF-0E95055A6AF9}" destId="{9180F0D7-3D8F-4778-A9DF-5F370BC23D60}" srcOrd="4" destOrd="0" presId="urn:microsoft.com/office/officeart/2005/8/layout/default"/>
    <dgm:cxn modelId="{A8710634-A827-45CC-9906-F794E3C89C84}" type="presParOf" srcId="{DD183724-8FA6-4766-98FF-0E95055A6AF9}" destId="{650042A7-3759-4D27-85D3-747D08A07123}" srcOrd="5" destOrd="0" presId="urn:microsoft.com/office/officeart/2005/8/layout/default"/>
    <dgm:cxn modelId="{07C3BA40-EEFD-4937-AF8D-2B81A6698390}" type="presParOf" srcId="{DD183724-8FA6-4766-98FF-0E95055A6AF9}" destId="{08DF35BA-119D-43AD-B9A3-922F91930D3D}" srcOrd="6" destOrd="0" presId="urn:microsoft.com/office/officeart/2005/8/layout/default"/>
    <dgm:cxn modelId="{67356C91-AF6F-4C5B-9A70-42FB409F5708}" type="presParOf" srcId="{DD183724-8FA6-4766-98FF-0E95055A6AF9}" destId="{E3A45B25-C582-4898-B738-88482FD02C99}" srcOrd="7" destOrd="0" presId="urn:microsoft.com/office/officeart/2005/8/layout/default"/>
    <dgm:cxn modelId="{1BC45623-78B2-411B-8F32-F34B55616F10}" type="presParOf" srcId="{DD183724-8FA6-4766-98FF-0E95055A6AF9}" destId="{890A90ED-DEDE-48BB-94C1-EFA153093406}"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כְּלוֹמַר: עַל אָדָם זָקֵן מֻטֶּלֶת עֲבוֹדָה מְיֻחֶדֶת לִמְצֹא הֲנָאָה מֵחַיָּיו, </a:t>
          </a:r>
          <a:r>
            <a:rPr lang="he-IL" dirty="0" err="1"/>
            <a:t>אֲפִלּו</a:t>
          </a:r>
          <a:r>
            <a:rPr lang="he-IL"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defTabSz="933450" rtl="1">
            <a:lnSpc>
              <a:spcPct val="90000"/>
            </a:lnSpc>
            <a:spcBef>
              <a:spcPct val="0"/>
            </a:spcBef>
            <a:spcAft>
              <a:spcPct val="35000"/>
            </a:spcAft>
            <a:buNone/>
          </a:pP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שַׁעֲרֵי תְּשׁוּבָה לְרַבֵּנוּ יוֹנָה: "וּמָתוֹק הָאוֹר וְטוֹב </a:t>
          </a:r>
          <a:r>
            <a:rPr lang="he-IL" dirty="0" err="1"/>
            <a:t>לַעֵינַיִם</a:t>
          </a:r>
          <a:r>
            <a:rPr lang="he-IL" dirty="0"/>
            <a:t> לִרְאוֹת אֶת הַשָּׁמֶשׁ", פֵּרוּשׁ: חָזַר לְדַבֵּר עַל יְמֵי הַזְּקֵנָה שֶׁהִמְשִׁיל אוֹתָם לָעֶרֶב, וּמִפְּנֵי כִּי הַזָּקֵן לֹא יִטְעַם אֶת אֲשֶׁר יֹאכַל וְאֶת אֲשֶׁר יִשְׁתֶּה כְּדִבְרֵי בַּרְזִלַּי הַגִּלְעָדִי (שְׁמוּאֵל ב, </a:t>
          </a:r>
          <a:r>
            <a:rPr lang="he-IL" dirty="0" err="1"/>
            <a:t>יט</a:t>
          </a:r>
          <a:r>
            <a:rPr lang="he-IL" dirty="0"/>
            <a:t> - לוֹ): אָמַר כִּי יֵשׁ לוֹ לַזָּקֵן לֵהָנוֹת בִּמְאוֹר הַשֶּׁמֶשׁ, וְאַל תִּקְצַר נַפְשׁוֹ עָלָיו, כִּי קֹצֶר הַנֶּפֶשׁ מוֹנֵעַ מִמְּלֶאכֶת שָׁמַיִם.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אָדָם אֵינוֹ יָכוֹל לְהַגִּיעַ לַהֲנָאָה מִתְּפִלָּה לְלֹא שֶׁרִגְשׁוֹתָיו פּוֹעֲמִים בּוֹ. רַק אִם הוּא קָם בַּבֹּקֶר וְנֶהֱנֶה מִזְּרִיחַת הַשֶּׁמֶשׁ וְצִיּוּץ </a:t>
          </a:r>
          <a:r>
            <a:rPr lang="he-IL" dirty="0" err="1"/>
            <a:t>הַצִּפּוֹרִים</a:t>
          </a:r>
          <a:r>
            <a:rPr lang="he-IL" dirty="0"/>
            <a:t>, הוּא יָכוֹל לְשַׁבֵּחַ אֶת ה' בִּפְסוּקֵי </a:t>
          </a:r>
          <a:r>
            <a:rPr lang="he-IL" dirty="0" err="1"/>
            <a:t>דִּזְמָרָה</a:t>
          </a:r>
          <a:r>
            <a:rPr lang="he-IL" dirty="0"/>
            <a:t> וְלוֹמַר בַּהֲנָאָה "הַלְלוּהוּ שֶׁמֶשׁ וְיָרֵחַ". </a:t>
          </a:r>
        </a:p>
        <a:p>
          <a:pPr rtl="1"/>
          <a:r>
            <a:rPr lang="he-IL" dirty="0"/>
            <a:t>רַק אִם </a:t>
          </a:r>
          <a:r>
            <a:rPr lang="he-IL" dirty="0" err="1"/>
            <a:t>אִשָּׁה</a:t>
          </a:r>
          <a:r>
            <a:rPr lang="he-IL" dirty="0"/>
            <a:t> נֶהֱנֵית מִכָּךְ שֶׁיֵּשׁ לָהּ יְלָדִים, וְהִיא אוֹהֶבֶת אוֹתָם וּשְׂמֵחָה בָּהֶם אוֹ אָז הִיא מְסֻגֶּלֶת לְטַפֵּל בָּהֶם מִתּוֹךְ שִׂמְחָה וְהוֹדָאָה לַה' שֶׁנָּתַן לָהּ תַּפְקִיד כֹּה חָשׁוּב.</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וְלָמָּה זֶה כֹּה חָשׁוּב? מַדּוּעַ לֹא עָדִיף לִסְבֹּל קְצָת יוֹתֵר </a:t>
          </a:r>
          <a:r>
            <a:rPr lang="he-IL" dirty="0" err="1"/>
            <a:t>וּלְהַרְוִיח</a:t>
          </a:r>
          <a:r>
            <a:rPr lang="he-IL"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err="1"/>
            <a:t>דְּהַיְנו</a:t>
          </a:r>
          <a:r>
            <a:rPr lang="he-IL" dirty="0"/>
            <a:t>ּ - חֹסֶר רָצוֹן וְטַעַם </a:t>
          </a:r>
          <a:r>
            <a:rPr lang="he-IL" dirty="0" err="1"/>
            <a:t>בַּחֲוָיוֹת</a:t>
          </a:r>
          <a:r>
            <a:rPr lang="he-IL" dirty="0"/>
            <a:t>. אָדָם שֶׁאֵינוֹ חַי וּמַרְגִּישׁ, אֵינוֹ נֶהֱנֶה וְאֵינוֹ חוֹוֶה </a:t>
          </a:r>
          <a:r>
            <a:rPr lang="he-IL" dirty="0" err="1"/>
            <a:t>חֲוָיוֹת</a:t>
          </a:r>
          <a:r>
            <a:rPr lang="he-IL" dirty="0"/>
            <a:t> - לֹא מְסֻגָּל לַעֲבֹד אֶת 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FE6009A2-9B1C-4059-9C9A-F8E48E40D9D1}"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51EFA112-21BF-48AA-BCEA-2E8D62BC4AF3}" type="presOf" srcId="{28A3E453-3F88-4B5F-B3B1-326ABE0D2BBF}" destId="{7CD77BC4-D7BE-4475-B464-90F9F2005203}"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A5AB4A59-0062-47DA-BBAA-0E36A65B561F}"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6D8E8CC9-6FCE-4FF4-87DD-98AE0B6A22C1}" type="presOf" srcId="{6FE1E1AA-06F7-4D77-92B1-672813D02FA3}" destId="{7BDD0345-3F6A-42DD-AD0A-FBFA2BE6B4F4}"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CDCF93F7-D0CE-4BBA-8B63-513F9A3B52CA}" type="presOf" srcId="{68F53C08-B600-46D3-8283-9B3816A7DA67}" destId="{188BE399-BB79-42C6-9208-A5A9DB0B4E3C}"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F5B363A1-5403-45A7-957F-E8C42F3AE0C1}" type="presParOf" srcId="{6819571F-FAFE-464F-AA0C-4B95565A6697}" destId="{7BDD0345-3F6A-42DD-AD0A-FBFA2BE6B4F4}" srcOrd="0" destOrd="0" presId="urn:microsoft.com/office/officeart/2005/8/layout/default"/>
    <dgm:cxn modelId="{8B3B3CEA-B447-4DA7-9E52-90589221B2AB}" type="presParOf" srcId="{6819571F-FAFE-464F-AA0C-4B95565A6697}" destId="{1BB58B1F-8A5A-47D7-9B98-9B898040F939}" srcOrd="1" destOrd="0" presId="urn:microsoft.com/office/officeart/2005/8/layout/default"/>
    <dgm:cxn modelId="{6B3C089F-E17A-4AD5-8A09-E1A6A83F2CE5}" type="presParOf" srcId="{6819571F-FAFE-464F-AA0C-4B95565A6697}" destId="{7CD77BC4-D7BE-4475-B464-90F9F2005203}" srcOrd="2" destOrd="0" presId="urn:microsoft.com/office/officeart/2005/8/layout/default"/>
    <dgm:cxn modelId="{D9CAF238-92B5-44F8-9797-28F1BC82FEFB}" type="presParOf" srcId="{6819571F-FAFE-464F-AA0C-4B95565A6697}" destId="{7EAA978A-3B81-4123-94F9-5CE621DE2080}" srcOrd="3" destOrd="0" presId="urn:microsoft.com/office/officeart/2005/8/layout/default"/>
    <dgm:cxn modelId="{9EBFE036-653A-4483-8B54-507EBE2388AB}" type="presParOf" srcId="{6819571F-FAFE-464F-AA0C-4B95565A6697}" destId="{1048BA7F-2ABC-40B2-9CB1-BF1C300165B8}" srcOrd="4" destOrd="0" presId="urn:microsoft.com/office/officeart/2005/8/layout/default"/>
    <dgm:cxn modelId="{AEB05129-1D83-4107-B5B5-CDEE51264CD2}" type="presParOf" srcId="{6819571F-FAFE-464F-AA0C-4B95565A6697}" destId="{FE6009A2-9B1C-4059-9C9A-F8E48E40D9D1}" srcOrd="5" destOrd="0" presId="urn:microsoft.com/office/officeart/2005/8/layout/default"/>
    <dgm:cxn modelId="{D4BF2623-23F8-4FAE-85CC-02C2604F49C3}"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948AED-0433-4BE5-9FCB-3D421713EE8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AEF38853-2B4B-44EC-B9DF-3A0E3E7108D2}">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latin typeface="Aharoni" panose="02010803020104030203" pitchFamily="2" charset="-79"/>
              <a:cs typeface="Aharoni" panose="02010803020104030203" pitchFamily="2" charset="-79"/>
            </a:rPr>
            <a:t>לנושא התבונה והשכל יש משקל בתורתו של מהר"ל  מפראג, הטוען שאצל אדם חכם העוסק בלמידה בכל תחום  דעת, גם אם כוחות הגוף נחלשים, כוחות הרוח והנפש  מתחזקים ומתגברים. </a:t>
          </a:r>
        </a:p>
        <a:p>
          <a:pPr marL="0" lvl="0" defTabSz="444500" rtl="1">
            <a:lnSpc>
              <a:spcPct val="90000"/>
            </a:lnSpc>
            <a:spcBef>
              <a:spcPct val="0"/>
            </a:spcBef>
            <a:spcAft>
              <a:spcPct val="35000"/>
            </a:spcAft>
            <a:buNone/>
          </a:pPr>
          <a:endParaRPr lang="he-IL" sz="1000" dirty="0"/>
        </a:p>
      </dgm:t>
    </dgm:pt>
    <dgm:pt modelId="{32B76140-3D8C-4B7F-BA6B-26264D7E6E8A}" type="parTrans" cxnId="{7D8D5BFE-5152-4337-947C-B6B69C3AADCA}">
      <dgm:prSet/>
      <dgm:spPr/>
      <dgm:t>
        <a:bodyPr/>
        <a:lstStyle/>
        <a:p>
          <a:pPr rtl="1"/>
          <a:endParaRPr lang="he-IL"/>
        </a:p>
      </dgm:t>
    </dgm:pt>
    <dgm:pt modelId="{DEC1DC79-D9FF-4DAB-8BC6-872384ACDA21}" type="sibTrans" cxnId="{7D8D5BFE-5152-4337-947C-B6B69C3AADCA}">
      <dgm:prSet/>
      <dgm:spPr/>
      <dgm:t>
        <a:bodyPr/>
        <a:lstStyle/>
        <a:p>
          <a:pPr rtl="1"/>
          <a:endParaRPr lang="he-IL"/>
        </a:p>
      </dgm:t>
    </dgm:pt>
    <dgm:pt modelId="{F0EE4858-1CDA-450E-AF45-93590861E2FF}">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200" dirty="0">
              <a:latin typeface="Guttman-Aharoni" panose="02010701010101010101" pitchFamily="2" charset="-79"/>
              <a:cs typeface="Guttman-Aharoni" panose="02010701010101010101" pitchFamily="2" charset="-79"/>
            </a:rPr>
            <a:t>אדם אשר התרגל כל ימיו שהוא  המנווט את דרכי חייו, והוא הפועל בכוח השכל-הנשמה,  הרי בימי זקנתו, למרות היחלשות גופו, הוא עדיין "שווה"  ויכול לעשות ולהיות יצרני ומועיל לעצמו ולסביבתו, על ידי  תרומתו בכוח שכלו. </a:t>
          </a:r>
        </a:p>
        <a:p>
          <a:pPr marL="0" lvl="0" defTabSz="2889250" rtl="1">
            <a:lnSpc>
              <a:spcPct val="90000"/>
            </a:lnSpc>
            <a:spcBef>
              <a:spcPct val="0"/>
            </a:spcBef>
            <a:spcAft>
              <a:spcPct val="35000"/>
            </a:spcAft>
            <a:buNone/>
          </a:pPr>
          <a:endParaRPr lang="he-IL" sz="1200" dirty="0">
            <a:latin typeface="Aharoni" panose="02010803020104030203" pitchFamily="2" charset="-79"/>
            <a:cs typeface="Aharoni" panose="02010803020104030203" pitchFamily="2" charset="-79"/>
          </a:endParaRPr>
        </a:p>
      </dgm:t>
    </dgm:pt>
    <dgm:pt modelId="{4041DB24-D8A6-4EA2-B4C8-B413848A0759}" type="parTrans" cxnId="{1B58784F-CF11-41AE-8F4D-B2046C5B0B14}">
      <dgm:prSet/>
      <dgm:spPr/>
      <dgm:t>
        <a:bodyPr/>
        <a:lstStyle/>
        <a:p>
          <a:pPr rtl="1"/>
          <a:endParaRPr lang="he-IL"/>
        </a:p>
      </dgm:t>
    </dgm:pt>
    <dgm:pt modelId="{6596C619-7E94-4EC9-A763-A1AB68BB4F35}" type="sibTrans" cxnId="{1B58784F-CF11-41AE-8F4D-B2046C5B0B14}">
      <dgm:prSet/>
      <dgm:spPr/>
      <dgm:t>
        <a:bodyPr/>
        <a:lstStyle/>
        <a:p>
          <a:pPr rtl="1"/>
          <a:endParaRPr lang="he-IL"/>
        </a:p>
      </dgm:t>
    </dgm:pt>
    <dgm:pt modelId="{6A9A902F-B648-41CD-AB37-D9863ABCDD27}">
      <dgm:prSet phldrT="[טקסט]"/>
      <dgm:spPr/>
      <dgm:t>
        <a:bodyPr/>
        <a:lstStyle/>
        <a:p>
          <a:pPr rtl="1"/>
          <a:r>
            <a:rPr lang="he-IL" dirty="0">
              <a:latin typeface="Guttman-Aharoni" panose="02010701010101010101" pitchFamily="2" charset="-79"/>
              <a:cs typeface="Guttman-Aharoni" panose="02010701010101010101" pitchFamily="2" charset="-79"/>
            </a:rPr>
            <a:t>בימי צעירותו של האדם הוא תורם יותר בגבורתו, בימי זקנותו יותר בשכלו, בעצתו ובניסיון חייו. כאשר האדם  מתבגר, הכוח והרגש נחלשים וכנגדם מתחזקים צדדיו  הרוחניים והשכליים. </a:t>
          </a:r>
        </a:p>
      </dgm:t>
    </dgm:pt>
    <dgm:pt modelId="{CB47424E-8687-41D0-95BF-952469328817}" type="parTrans" cxnId="{4093BBB7-CBF9-463A-9260-A04B21E38B0D}">
      <dgm:prSet/>
      <dgm:spPr/>
      <dgm:t>
        <a:bodyPr/>
        <a:lstStyle/>
        <a:p>
          <a:pPr rtl="1"/>
          <a:endParaRPr lang="he-IL"/>
        </a:p>
      </dgm:t>
    </dgm:pt>
    <dgm:pt modelId="{9611F5E0-6704-403A-9A75-945B2D1CF867}" type="sibTrans" cxnId="{4093BBB7-CBF9-463A-9260-A04B21E38B0D}">
      <dgm:prSet/>
      <dgm:spPr/>
      <dgm:t>
        <a:bodyPr/>
        <a:lstStyle/>
        <a:p>
          <a:pPr rtl="1"/>
          <a:endParaRPr lang="he-IL"/>
        </a:p>
      </dgm:t>
    </dgm:pt>
    <dgm:pt modelId="{EE4074E9-7424-4A3C-B651-AA0376F8759B}">
      <dgm:prSet phldrT="[טקסט]" phldr="1"/>
      <dgm:spPr/>
      <dgm:t>
        <a:bodyPr/>
        <a:lstStyle/>
        <a:p>
          <a:pPr rtl="1"/>
          <a:endParaRPr lang="he-IL"/>
        </a:p>
      </dgm:t>
    </dgm:pt>
    <dgm:pt modelId="{B9CD26CF-DA36-48CE-8C43-3E08521909B1}" type="parTrans" cxnId="{B3E3EBCA-5A97-42D9-B804-40C0212832AD}">
      <dgm:prSet/>
      <dgm:spPr/>
      <dgm:t>
        <a:bodyPr/>
        <a:lstStyle/>
        <a:p>
          <a:pPr rtl="1"/>
          <a:endParaRPr lang="he-IL"/>
        </a:p>
      </dgm:t>
    </dgm:pt>
    <dgm:pt modelId="{6188DDB5-2514-4B75-BC92-480A235D8131}" type="sibTrans" cxnId="{B3E3EBCA-5A97-42D9-B804-40C0212832AD}">
      <dgm:prSet/>
      <dgm:spPr/>
      <dgm:t>
        <a:bodyPr/>
        <a:lstStyle/>
        <a:p>
          <a:pPr rtl="1"/>
          <a:endParaRPr lang="he-IL"/>
        </a:p>
      </dgm:t>
    </dgm:pt>
    <dgm:pt modelId="{39D11656-6397-439B-BED0-95C49A340B7B}">
      <dgm:prSet phldrT="[טקסט]"/>
      <dgm:spPr/>
      <dgm:t>
        <a:bodyPr/>
        <a:lstStyle/>
        <a:p>
          <a:pPr rtl="1"/>
          <a:r>
            <a:rPr lang="he-IL" dirty="0"/>
            <a:t>משיב הרוח ומוריד הגשם</a:t>
          </a:r>
        </a:p>
      </dgm:t>
    </dgm:pt>
    <dgm:pt modelId="{F80EA0F9-20AA-44F8-B233-2BB27B47CDFA}" type="parTrans" cxnId="{53E4274F-4A96-4D95-9046-40F4851AFA17}">
      <dgm:prSet/>
      <dgm:spPr/>
      <dgm:t>
        <a:bodyPr/>
        <a:lstStyle/>
        <a:p>
          <a:pPr rtl="1"/>
          <a:endParaRPr lang="he-IL"/>
        </a:p>
      </dgm:t>
    </dgm:pt>
    <dgm:pt modelId="{441FD962-E492-45B5-94A1-94897AEC99AB}" type="sibTrans" cxnId="{53E4274F-4A96-4D95-9046-40F4851AFA17}">
      <dgm:prSet/>
      <dgm:spPr/>
      <dgm:t>
        <a:bodyPr/>
        <a:lstStyle/>
        <a:p>
          <a:pPr rtl="1"/>
          <a:endParaRPr lang="he-IL"/>
        </a:p>
      </dgm:t>
    </dgm:pt>
    <dgm:pt modelId="{7916FBBE-EFCB-48CD-B39B-5BDD66AFC845}" type="pres">
      <dgm:prSet presAssocID="{1C948AED-0433-4BE5-9FCB-3D421713EE88}" presName="diagram" presStyleCnt="0">
        <dgm:presLayoutVars>
          <dgm:dir/>
          <dgm:resizeHandles val="exact"/>
        </dgm:presLayoutVars>
      </dgm:prSet>
      <dgm:spPr/>
    </dgm:pt>
    <dgm:pt modelId="{4FE85F6A-49E6-4244-9117-F07EB3DC71AD}" type="pres">
      <dgm:prSet presAssocID="{AEF38853-2B4B-44EC-B9DF-3A0E3E7108D2}" presName="node" presStyleLbl="node1" presStyleIdx="0" presStyleCnt="5">
        <dgm:presLayoutVars>
          <dgm:bulletEnabled val="1"/>
        </dgm:presLayoutVars>
      </dgm:prSet>
      <dgm:spPr/>
    </dgm:pt>
    <dgm:pt modelId="{77B571BA-5D0E-4188-949A-BA7F1C7ECB96}" type="pres">
      <dgm:prSet presAssocID="{DEC1DC79-D9FF-4DAB-8BC6-872384ACDA21}" presName="sibTrans" presStyleCnt="0"/>
      <dgm:spPr/>
    </dgm:pt>
    <dgm:pt modelId="{F3914B41-355A-4690-B91D-116487CDE535}" type="pres">
      <dgm:prSet presAssocID="{F0EE4858-1CDA-450E-AF45-93590861E2FF}" presName="node" presStyleLbl="node1" presStyleIdx="1" presStyleCnt="5">
        <dgm:presLayoutVars>
          <dgm:bulletEnabled val="1"/>
        </dgm:presLayoutVars>
      </dgm:prSet>
      <dgm:spPr/>
    </dgm:pt>
    <dgm:pt modelId="{ED286C70-462C-4B7C-85F6-D2A5F51EC9DB}" type="pres">
      <dgm:prSet presAssocID="{6596C619-7E94-4EC9-A763-A1AB68BB4F35}" presName="sibTrans" presStyleCnt="0"/>
      <dgm:spPr/>
    </dgm:pt>
    <dgm:pt modelId="{F0352FFE-F519-4FD5-B0E7-626033833337}" type="pres">
      <dgm:prSet presAssocID="{6A9A902F-B648-41CD-AB37-D9863ABCDD27}" presName="node" presStyleLbl="node1" presStyleIdx="2" presStyleCnt="5">
        <dgm:presLayoutVars>
          <dgm:bulletEnabled val="1"/>
        </dgm:presLayoutVars>
      </dgm:prSet>
      <dgm:spPr/>
    </dgm:pt>
    <dgm:pt modelId="{BD8A41E2-0FE5-4C05-A8B8-78276C5BED22}" type="pres">
      <dgm:prSet presAssocID="{9611F5E0-6704-403A-9A75-945B2D1CF867}" presName="sibTrans" presStyleCnt="0"/>
      <dgm:spPr/>
    </dgm:pt>
    <dgm:pt modelId="{3E2C2266-7AD9-436E-90F3-B17DBF2E3DCC}" type="pres">
      <dgm:prSet presAssocID="{EE4074E9-7424-4A3C-B651-AA0376F8759B}" presName="node" presStyleLbl="node1" presStyleIdx="3" presStyleCnt="5">
        <dgm:presLayoutVars>
          <dgm:bulletEnabled val="1"/>
        </dgm:presLayoutVars>
      </dgm:prSet>
      <dgm:spPr/>
    </dgm:pt>
    <dgm:pt modelId="{BA3BBA72-B291-4E6F-AC84-0FA9A24C5316}" type="pres">
      <dgm:prSet presAssocID="{6188DDB5-2514-4B75-BC92-480A235D8131}" presName="sibTrans" presStyleCnt="0"/>
      <dgm:spPr/>
    </dgm:pt>
    <dgm:pt modelId="{62767B42-371D-4430-985C-916860DE5D7E}" type="pres">
      <dgm:prSet presAssocID="{39D11656-6397-439B-BED0-95C49A340B7B}" presName="node" presStyleLbl="node1" presStyleIdx="4" presStyleCnt="5">
        <dgm:presLayoutVars>
          <dgm:bulletEnabled val="1"/>
        </dgm:presLayoutVars>
      </dgm:prSet>
      <dgm:spPr/>
    </dgm:pt>
  </dgm:ptLst>
  <dgm:cxnLst>
    <dgm:cxn modelId="{2D5E1A04-9BDC-4451-9CE3-B734B3B9C0AC}" type="presOf" srcId="{39D11656-6397-439B-BED0-95C49A340B7B}" destId="{62767B42-371D-4430-985C-916860DE5D7E}" srcOrd="0" destOrd="0" presId="urn:microsoft.com/office/officeart/2005/8/layout/default"/>
    <dgm:cxn modelId="{0C3F2719-20D4-432D-AECB-9182FC4C66B1}" type="presOf" srcId="{6A9A902F-B648-41CD-AB37-D9863ABCDD27}" destId="{F0352FFE-F519-4FD5-B0E7-626033833337}" srcOrd="0" destOrd="0" presId="urn:microsoft.com/office/officeart/2005/8/layout/default"/>
    <dgm:cxn modelId="{AF8F041E-3B6D-4A20-BEFF-2A1176C19181}" type="presOf" srcId="{AEF38853-2B4B-44EC-B9DF-3A0E3E7108D2}" destId="{4FE85F6A-49E6-4244-9117-F07EB3DC71AD}" srcOrd="0" destOrd="0" presId="urn:microsoft.com/office/officeart/2005/8/layout/default"/>
    <dgm:cxn modelId="{53E4274F-4A96-4D95-9046-40F4851AFA17}" srcId="{1C948AED-0433-4BE5-9FCB-3D421713EE88}" destId="{39D11656-6397-439B-BED0-95C49A340B7B}" srcOrd="4" destOrd="0" parTransId="{F80EA0F9-20AA-44F8-B233-2BB27B47CDFA}" sibTransId="{441FD962-E492-45B5-94A1-94897AEC99AB}"/>
    <dgm:cxn modelId="{1B58784F-CF11-41AE-8F4D-B2046C5B0B14}" srcId="{1C948AED-0433-4BE5-9FCB-3D421713EE88}" destId="{F0EE4858-1CDA-450E-AF45-93590861E2FF}" srcOrd="1" destOrd="0" parTransId="{4041DB24-D8A6-4EA2-B4C8-B413848A0759}" sibTransId="{6596C619-7E94-4EC9-A763-A1AB68BB4F35}"/>
    <dgm:cxn modelId="{323E5074-F618-4236-9C60-BE13A8A9327B}" type="presOf" srcId="{1C948AED-0433-4BE5-9FCB-3D421713EE88}" destId="{7916FBBE-EFCB-48CD-B39B-5BDD66AFC845}" srcOrd="0" destOrd="0" presId="urn:microsoft.com/office/officeart/2005/8/layout/default"/>
    <dgm:cxn modelId="{425D717F-908F-4893-AD41-65C8641FE74E}" type="presOf" srcId="{EE4074E9-7424-4A3C-B651-AA0376F8759B}" destId="{3E2C2266-7AD9-436E-90F3-B17DBF2E3DCC}" srcOrd="0" destOrd="0" presId="urn:microsoft.com/office/officeart/2005/8/layout/default"/>
    <dgm:cxn modelId="{2567ECAB-9DEC-4426-9F5F-B8293D520568}" type="presOf" srcId="{F0EE4858-1CDA-450E-AF45-93590861E2FF}" destId="{F3914B41-355A-4690-B91D-116487CDE535}" srcOrd="0" destOrd="0" presId="urn:microsoft.com/office/officeart/2005/8/layout/default"/>
    <dgm:cxn modelId="{4093BBB7-CBF9-463A-9260-A04B21E38B0D}" srcId="{1C948AED-0433-4BE5-9FCB-3D421713EE88}" destId="{6A9A902F-B648-41CD-AB37-D9863ABCDD27}" srcOrd="2" destOrd="0" parTransId="{CB47424E-8687-41D0-95BF-952469328817}" sibTransId="{9611F5E0-6704-403A-9A75-945B2D1CF867}"/>
    <dgm:cxn modelId="{B3E3EBCA-5A97-42D9-B804-40C0212832AD}" srcId="{1C948AED-0433-4BE5-9FCB-3D421713EE88}" destId="{EE4074E9-7424-4A3C-B651-AA0376F8759B}" srcOrd="3" destOrd="0" parTransId="{B9CD26CF-DA36-48CE-8C43-3E08521909B1}" sibTransId="{6188DDB5-2514-4B75-BC92-480A235D8131}"/>
    <dgm:cxn modelId="{7D8D5BFE-5152-4337-947C-B6B69C3AADCA}" srcId="{1C948AED-0433-4BE5-9FCB-3D421713EE88}" destId="{AEF38853-2B4B-44EC-B9DF-3A0E3E7108D2}" srcOrd="0" destOrd="0" parTransId="{32B76140-3D8C-4B7F-BA6B-26264D7E6E8A}" sibTransId="{DEC1DC79-D9FF-4DAB-8BC6-872384ACDA21}"/>
    <dgm:cxn modelId="{907A7BB9-4110-407E-A1E5-21AE822588F0}" type="presParOf" srcId="{7916FBBE-EFCB-48CD-B39B-5BDD66AFC845}" destId="{4FE85F6A-49E6-4244-9117-F07EB3DC71AD}" srcOrd="0" destOrd="0" presId="urn:microsoft.com/office/officeart/2005/8/layout/default"/>
    <dgm:cxn modelId="{C8415E5C-F067-4A6E-BBCE-9810C4E66844}" type="presParOf" srcId="{7916FBBE-EFCB-48CD-B39B-5BDD66AFC845}" destId="{77B571BA-5D0E-4188-949A-BA7F1C7ECB96}" srcOrd="1" destOrd="0" presId="urn:microsoft.com/office/officeart/2005/8/layout/default"/>
    <dgm:cxn modelId="{E8A0EDBB-4E52-449E-B623-6B26FAB85331}" type="presParOf" srcId="{7916FBBE-EFCB-48CD-B39B-5BDD66AFC845}" destId="{F3914B41-355A-4690-B91D-116487CDE535}" srcOrd="2" destOrd="0" presId="urn:microsoft.com/office/officeart/2005/8/layout/default"/>
    <dgm:cxn modelId="{85F9323F-B4CD-4F29-AFB6-37999FEA53E5}" type="presParOf" srcId="{7916FBBE-EFCB-48CD-B39B-5BDD66AFC845}" destId="{ED286C70-462C-4B7C-85F6-D2A5F51EC9DB}" srcOrd="3" destOrd="0" presId="urn:microsoft.com/office/officeart/2005/8/layout/default"/>
    <dgm:cxn modelId="{9E3483BE-E645-472D-986E-D5377210A9AD}" type="presParOf" srcId="{7916FBBE-EFCB-48CD-B39B-5BDD66AFC845}" destId="{F0352FFE-F519-4FD5-B0E7-626033833337}" srcOrd="4" destOrd="0" presId="urn:microsoft.com/office/officeart/2005/8/layout/default"/>
    <dgm:cxn modelId="{C2499536-04E1-4FCA-BBFF-EB3FA65C584B}" type="presParOf" srcId="{7916FBBE-EFCB-48CD-B39B-5BDD66AFC845}" destId="{BD8A41E2-0FE5-4C05-A8B8-78276C5BED22}" srcOrd="5" destOrd="0" presId="urn:microsoft.com/office/officeart/2005/8/layout/default"/>
    <dgm:cxn modelId="{105BFD8F-96DA-479B-966E-33884AF6D12A}" type="presParOf" srcId="{7916FBBE-EFCB-48CD-B39B-5BDD66AFC845}" destId="{3E2C2266-7AD9-436E-90F3-B17DBF2E3DCC}" srcOrd="6" destOrd="0" presId="urn:microsoft.com/office/officeart/2005/8/layout/default"/>
    <dgm:cxn modelId="{B8308B91-C5F5-4439-B9DB-E39F99FA1116}" type="presParOf" srcId="{7916FBBE-EFCB-48CD-B39B-5BDD66AFC845}" destId="{BA3BBA72-B291-4E6F-AC84-0FA9A24C5316}" srcOrd="7" destOrd="0" presId="urn:microsoft.com/office/officeart/2005/8/layout/default"/>
    <dgm:cxn modelId="{3F32BFDC-672A-4887-9A8C-B8E4234661B3}" type="presParOf" srcId="{7916FBBE-EFCB-48CD-B39B-5BDD66AFC845}" destId="{62767B42-371D-4430-985C-916860DE5D7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DC6C5-DD9F-457B-BDF0-824065C08830}">
      <dsp:nvSpPr>
        <dsp:cNvPr id="0" name=""/>
        <dsp:cNvSpPr/>
      </dsp:nvSpPr>
      <dsp:spPr>
        <a:xfrm>
          <a:off x="0" y="332978"/>
          <a:ext cx="1595437" cy="9572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err="1"/>
            <a:t>התפחות</a:t>
          </a:r>
          <a:r>
            <a:rPr lang="he-IL" sz="2800" kern="1200" dirty="0"/>
            <a:t> רוחנית</a:t>
          </a:r>
        </a:p>
      </dsp:txBody>
      <dsp:txXfrm>
        <a:off x="0" y="332978"/>
        <a:ext cx="1595437" cy="957262"/>
      </dsp:txXfrm>
    </dsp:sp>
    <dsp:sp modelId="{CCDB7CF6-52B9-4CDE-9D7A-FE981418D76D}">
      <dsp:nvSpPr>
        <dsp:cNvPr id="0" name=""/>
        <dsp:cNvSpPr/>
      </dsp:nvSpPr>
      <dsp:spPr>
        <a:xfrm>
          <a:off x="1754981" y="332978"/>
          <a:ext cx="1595437" cy="9572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הגשמה ונשמה</a:t>
          </a:r>
        </a:p>
      </dsp:txBody>
      <dsp:txXfrm>
        <a:off x="1754981" y="332978"/>
        <a:ext cx="1595437" cy="957262"/>
      </dsp:txXfrm>
    </dsp:sp>
    <dsp:sp modelId="{235CF55A-C3CF-4F08-BFAB-F0E941EBC0B6}">
      <dsp:nvSpPr>
        <dsp:cNvPr id="0" name=""/>
        <dsp:cNvSpPr/>
      </dsp:nvSpPr>
      <dsp:spPr>
        <a:xfrm>
          <a:off x="3509962" y="332978"/>
          <a:ext cx="1595437" cy="95726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רווחים </a:t>
          </a:r>
          <a:r>
            <a:rPr lang="he-IL" sz="2800" kern="1200" dirty="0" err="1"/>
            <a:t>רוחנים</a:t>
          </a:r>
          <a:endParaRPr lang="he-IL" sz="2800" kern="1200" dirty="0"/>
        </a:p>
      </dsp:txBody>
      <dsp:txXfrm>
        <a:off x="3509962" y="332978"/>
        <a:ext cx="1595437" cy="957262"/>
      </dsp:txXfrm>
    </dsp:sp>
    <dsp:sp modelId="{B7ADDE59-39C7-4580-A020-F5439BE07D41}">
      <dsp:nvSpPr>
        <dsp:cNvPr id="0" name=""/>
        <dsp:cNvSpPr/>
      </dsp:nvSpPr>
      <dsp:spPr>
        <a:xfrm>
          <a:off x="877490" y="1449784"/>
          <a:ext cx="1595437" cy="95726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אהבה</a:t>
          </a:r>
        </a:p>
      </dsp:txBody>
      <dsp:txXfrm>
        <a:off x="877490" y="1449784"/>
        <a:ext cx="1595437" cy="957262"/>
      </dsp:txXfrm>
    </dsp:sp>
    <dsp:sp modelId="{58015C54-DDA8-4686-811A-F0EA4D12E655}">
      <dsp:nvSpPr>
        <dsp:cNvPr id="0" name=""/>
        <dsp:cNvSpPr/>
      </dsp:nvSpPr>
      <dsp:spPr>
        <a:xfrm>
          <a:off x="2632471" y="1449784"/>
          <a:ext cx="1595437" cy="95726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נתינה</a:t>
          </a:r>
        </a:p>
      </dsp:txBody>
      <dsp:txXfrm>
        <a:off x="2632471" y="1449784"/>
        <a:ext cx="1595437" cy="957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87B0A-9B0F-4B9D-A127-7059756C97E0}">
      <dsp:nvSpPr>
        <dsp:cNvPr id="0" name=""/>
        <dsp:cNvSpPr/>
      </dsp:nvSpPr>
      <dsp:spPr>
        <a:xfrm>
          <a:off x="0"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הופעה חיצונית</a:t>
          </a:r>
        </a:p>
      </dsp:txBody>
      <dsp:txXfrm>
        <a:off x="0" y="332978"/>
        <a:ext cx="1595437" cy="957262"/>
      </dsp:txXfrm>
    </dsp:sp>
    <dsp:sp modelId="{B7091009-1332-4F95-A76B-EA61A0BEB08C}">
      <dsp:nvSpPr>
        <dsp:cNvPr id="0" name=""/>
        <dsp:cNvSpPr/>
      </dsp:nvSpPr>
      <dsp:spPr>
        <a:xfrm>
          <a:off x="1754981"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דיאטה</a:t>
          </a:r>
        </a:p>
      </dsp:txBody>
      <dsp:txXfrm>
        <a:off x="1754981" y="332978"/>
        <a:ext cx="1595437" cy="957262"/>
      </dsp:txXfrm>
    </dsp:sp>
    <dsp:sp modelId="{9180F0D7-3D8F-4778-A9DF-5F370BC23D60}">
      <dsp:nvSpPr>
        <dsp:cNvPr id="0" name=""/>
        <dsp:cNvSpPr/>
      </dsp:nvSpPr>
      <dsp:spPr>
        <a:xfrm>
          <a:off x="3509962"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יופי</a:t>
          </a:r>
        </a:p>
      </dsp:txBody>
      <dsp:txXfrm>
        <a:off x="3509962" y="332978"/>
        <a:ext cx="1595437" cy="957262"/>
      </dsp:txXfrm>
    </dsp:sp>
    <dsp:sp modelId="{08DF35BA-119D-43AD-B9A3-922F91930D3D}">
      <dsp:nvSpPr>
        <dsp:cNvPr id="0" name=""/>
        <dsp:cNvSpPr/>
      </dsp:nvSpPr>
      <dsp:spPr>
        <a:xfrm>
          <a:off x="877490" y="1449784"/>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עסקים</a:t>
          </a:r>
        </a:p>
      </dsp:txBody>
      <dsp:txXfrm>
        <a:off x="877490" y="1449784"/>
        <a:ext cx="1595437" cy="957262"/>
      </dsp:txXfrm>
    </dsp:sp>
    <dsp:sp modelId="{890A90ED-DEDE-48BB-94C1-EFA153093406}">
      <dsp:nvSpPr>
        <dsp:cNvPr id="0" name=""/>
        <dsp:cNvSpPr/>
      </dsp:nvSpPr>
      <dsp:spPr>
        <a:xfrm>
          <a:off x="2632471" y="1449784"/>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הנאות</a:t>
          </a:r>
        </a:p>
      </dsp:txBody>
      <dsp:txXfrm>
        <a:off x="2632471" y="1449784"/>
        <a:ext cx="1595437" cy="957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כְּלוֹמַר: עַל אָדָם זָקֵן מֻטֶּלֶת עֲבוֹדָה מְיֻחֶדֶת לִמְצֹא הֲנָאָה מֵחַיָּיו, </a:t>
          </a:r>
          <a:r>
            <a:rPr lang="he-IL" sz="1800" kern="1200" dirty="0" err="1"/>
            <a:t>אֲפִלּו</a:t>
          </a:r>
          <a:r>
            <a:rPr lang="he-IL" sz="1800" kern="1200"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algn="ctr" defTabSz="933450" rtl="1">
            <a:lnSpc>
              <a:spcPct val="90000"/>
            </a:lnSpc>
            <a:spcBef>
              <a:spcPct val="0"/>
            </a:spcBef>
            <a:spcAft>
              <a:spcPct val="35000"/>
            </a:spcAft>
            <a:buNone/>
          </a:pPr>
          <a:endParaRPr lang="he-IL" sz="18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שַׁעֲרֵי תְּשׁוּבָה לְרַבֵּנוּ יוֹנָה: "וּמָתוֹק הָאוֹר וְטוֹב </a:t>
          </a:r>
          <a:r>
            <a:rPr lang="he-IL" sz="1800" kern="1200" dirty="0" err="1"/>
            <a:t>לַעֵינַיִם</a:t>
          </a:r>
          <a:r>
            <a:rPr lang="he-IL" sz="1800" kern="1200" dirty="0"/>
            <a:t> לִרְאוֹת אֶת הַשָּׁמֶשׁ", פֵּרוּשׁ: חָזַר לְדַבֵּר עַל יְמֵי הַזְּקֵנָה שֶׁהִמְשִׁיל אוֹתָם לָעֶרֶב, וּמִפְּנֵי כִּי הַזָּקֵן לֹא יִטְעַם אֶת אֲשֶׁר יֹאכַל וְאֶת אֲשֶׁר יִשְׁתֶּה כְּדִבְרֵי בַּרְזִלַּי הַגִּלְעָדִי (שְׁמוּאֵל ב, </a:t>
          </a:r>
          <a:r>
            <a:rPr lang="he-IL" sz="1800" kern="1200" dirty="0" err="1"/>
            <a:t>יט</a:t>
          </a:r>
          <a:r>
            <a:rPr lang="he-IL" sz="1800" kern="1200" dirty="0"/>
            <a:t> - לוֹ): אָמַר כִּי יֵשׁ לוֹ לַזָּקֵן לֵהָנוֹת בִּמְאוֹר הַשֶּׁמֶשׁ, וְאַל תִּקְצַר נַפְשׁוֹ עָלָיו, כִּי קֹצֶר הַנֶּפֶשׁ מוֹנֵעַ מִמְּלֶאכֶת שָׁמַיִם.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אָדָם אֵינוֹ יָכוֹל לְהַגִּיעַ לַהֲנָאָה מִתְּפִלָּה לְלֹא שֶׁרִגְשׁוֹתָיו פּוֹעֲמִים בּוֹ. רַק אִם הוּא קָם בַּבֹּקֶר וְנֶהֱנֶה מִזְּרִיחַת הַשֶּׁמֶשׁ וְצִיּוּץ </a:t>
          </a:r>
          <a:r>
            <a:rPr lang="he-IL" sz="1800" kern="1200" dirty="0" err="1"/>
            <a:t>הַצִּפּוֹרִים</a:t>
          </a:r>
          <a:r>
            <a:rPr lang="he-IL" sz="1800" kern="1200" dirty="0"/>
            <a:t>, הוּא יָכוֹל לְשַׁבֵּחַ אֶת ה' בִּפְסוּקֵי </a:t>
          </a:r>
          <a:r>
            <a:rPr lang="he-IL" sz="1800" kern="1200" dirty="0" err="1"/>
            <a:t>דִּזְמָרָה</a:t>
          </a:r>
          <a:r>
            <a:rPr lang="he-IL" sz="1800" kern="1200" dirty="0"/>
            <a:t> וְלוֹמַר בַּהֲנָאָה "הַלְלוּהוּ שֶׁמֶשׁ וְיָרֵחַ". </a:t>
          </a:r>
        </a:p>
        <a:p>
          <a:pPr marL="0" lvl="0" indent="0" algn="ctr" defTabSz="800100" rtl="1">
            <a:lnSpc>
              <a:spcPct val="90000"/>
            </a:lnSpc>
            <a:spcBef>
              <a:spcPct val="0"/>
            </a:spcBef>
            <a:spcAft>
              <a:spcPct val="35000"/>
            </a:spcAft>
            <a:buNone/>
          </a:pPr>
          <a:r>
            <a:rPr lang="he-IL" sz="1800" kern="1200" dirty="0"/>
            <a:t>רַק אִם </a:t>
          </a:r>
          <a:r>
            <a:rPr lang="he-IL" sz="1800" kern="1200" dirty="0" err="1"/>
            <a:t>אִשָּׁה</a:t>
          </a:r>
          <a:r>
            <a:rPr lang="he-IL" sz="1800" kern="1200" dirty="0"/>
            <a:t> נֶהֱנֵית מִכָּךְ שֶׁיֵּשׁ לָהּ יְלָדִים, וְהִיא אוֹהֶבֶת אוֹתָם וּשְׂמֵחָה בָּהֶם אוֹ אָז הִיא מְסֻגֶּלֶת לְטַפֵּל בָּהֶם מִתּוֹךְ שִׂמְחָה וְהוֹדָאָה לַה' שֶׁנָּתַן לָהּ תַּפְקִיד כֹּה חָשׁוּב.</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וְלָמָּה זֶה כֹּה חָשׁוּב? מַדּוּעַ לֹא עָדִיף לִסְבֹּל קְצָת יוֹתֵר </a:t>
          </a:r>
          <a:r>
            <a:rPr lang="he-IL" sz="1800" kern="1200" dirty="0" err="1"/>
            <a:t>וּלְהַרְוִיח</a:t>
          </a:r>
          <a:r>
            <a:rPr lang="he-IL" sz="1800" kern="1200"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err="1"/>
            <a:t>דְּהַיְנו</a:t>
          </a:r>
          <a:r>
            <a:rPr lang="he-IL" sz="1800" kern="1200" dirty="0"/>
            <a:t>ּ - חֹסֶר רָצוֹן וְטַעַם </a:t>
          </a:r>
          <a:r>
            <a:rPr lang="he-IL" sz="1800" kern="1200" dirty="0" err="1"/>
            <a:t>בַּחֲוָיוֹת</a:t>
          </a:r>
          <a:r>
            <a:rPr lang="he-IL" sz="1800" kern="1200" dirty="0"/>
            <a:t>. אָדָם שֶׁאֵינוֹ חַי וּמַרְגִּישׁ, אֵינוֹ נֶהֱנֶה וְאֵינוֹ חוֹוֶה </a:t>
          </a:r>
          <a:r>
            <a:rPr lang="he-IL" sz="1800" kern="1200" dirty="0" err="1"/>
            <a:t>חֲוָיוֹת</a:t>
          </a:r>
          <a:r>
            <a:rPr lang="he-IL" sz="1800" kern="1200" dirty="0"/>
            <a:t> - לֹא מְסֻגָּל לַעֲבֹד אֶת ה'.</a:t>
          </a:r>
        </a:p>
      </dsp:txBody>
      <dsp:txXfrm>
        <a:off x="5422106" y="2609670"/>
        <a:ext cx="4954852" cy="2340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85F6A-49E6-4244-9117-F07EB3DC71AD}">
      <dsp:nvSpPr>
        <dsp:cNvPr id="0" name=""/>
        <dsp:cNvSpPr/>
      </dsp:nvSpPr>
      <dsp:spPr>
        <a:xfrm>
          <a:off x="0"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latin typeface="Aharoni" panose="02010803020104030203" pitchFamily="2" charset="-79"/>
              <a:cs typeface="Aharoni" panose="02010803020104030203" pitchFamily="2" charset="-79"/>
            </a:rPr>
            <a:t>לנושא התבונה והשכל יש משקל בתורתו של מהר"ל  מפראג, הטוען שאצל אדם חכם העוסק בלמידה בכל תחום  דעת, גם אם כוחות הגוף נחלשים, כוחות הרוח והנפש  מתחזקים ומתגברים. </a:t>
          </a:r>
        </a:p>
        <a:p>
          <a:pPr marL="0" lvl="0" algn="ctr" defTabSz="444500" rtl="1">
            <a:lnSpc>
              <a:spcPct val="90000"/>
            </a:lnSpc>
            <a:spcBef>
              <a:spcPct val="0"/>
            </a:spcBef>
            <a:spcAft>
              <a:spcPct val="35000"/>
            </a:spcAft>
            <a:buNone/>
          </a:pPr>
          <a:endParaRPr lang="he-IL" sz="1000" kern="1200" dirty="0"/>
        </a:p>
      </dsp:txBody>
      <dsp:txXfrm>
        <a:off x="0" y="451481"/>
        <a:ext cx="3000870" cy="1800522"/>
      </dsp:txXfrm>
    </dsp:sp>
    <dsp:sp modelId="{F3914B41-355A-4690-B91D-116487CDE535}">
      <dsp:nvSpPr>
        <dsp:cNvPr id="0" name=""/>
        <dsp:cNvSpPr/>
      </dsp:nvSpPr>
      <dsp:spPr>
        <a:xfrm>
          <a:off x="3300958"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200" kern="1200" dirty="0">
              <a:latin typeface="Guttman-Aharoni" panose="02010701010101010101" pitchFamily="2" charset="-79"/>
              <a:cs typeface="Guttman-Aharoni" panose="02010701010101010101" pitchFamily="2" charset="-79"/>
            </a:rPr>
            <a:t>אדם אשר התרגל כל ימיו שהוא  המנווט את דרכי חייו, והוא הפועל בכוח השכל-הנשמה,  הרי בימי זקנתו, למרות היחלשות גופו, הוא עדיין "שווה"  ויכול לעשות ולהיות יצרני ומועיל לעצמו ולסביבתו, על ידי  תרומתו בכוח שכלו. </a:t>
          </a:r>
        </a:p>
        <a:p>
          <a:pPr marL="0" lvl="0" algn="ctr" defTabSz="2889250" rtl="1">
            <a:lnSpc>
              <a:spcPct val="90000"/>
            </a:lnSpc>
            <a:spcBef>
              <a:spcPct val="0"/>
            </a:spcBef>
            <a:spcAft>
              <a:spcPct val="35000"/>
            </a:spcAft>
            <a:buNone/>
          </a:pPr>
          <a:endParaRPr lang="he-IL" sz="1200" kern="1200" dirty="0">
            <a:latin typeface="Aharoni" panose="02010803020104030203" pitchFamily="2" charset="-79"/>
            <a:cs typeface="Aharoni" panose="02010803020104030203" pitchFamily="2" charset="-79"/>
          </a:endParaRPr>
        </a:p>
      </dsp:txBody>
      <dsp:txXfrm>
        <a:off x="3300958" y="451481"/>
        <a:ext cx="3000870" cy="1800522"/>
      </dsp:txXfrm>
    </dsp:sp>
    <dsp:sp modelId="{F0352FFE-F519-4FD5-B0E7-626033833337}">
      <dsp:nvSpPr>
        <dsp:cNvPr id="0" name=""/>
        <dsp:cNvSpPr/>
      </dsp:nvSpPr>
      <dsp:spPr>
        <a:xfrm>
          <a:off x="6601916"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latin typeface="Guttman-Aharoni" panose="02010701010101010101" pitchFamily="2" charset="-79"/>
              <a:cs typeface="Guttman-Aharoni" panose="02010701010101010101" pitchFamily="2" charset="-79"/>
            </a:rPr>
            <a:t>בימי צעירותו של האדם הוא תורם יותר בגבורתו, בימי זקנותו יותר בשכלו, בעצתו ובניסיון חייו. כאשר האדם  מתבגר, הכוח והרגש נחלשים וכנגדם מתחזקים צדדיו  הרוחניים והשכליים. </a:t>
          </a:r>
        </a:p>
      </dsp:txBody>
      <dsp:txXfrm>
        <a:off x="6601916" y="451481"/>
        <a:ext cx="3000870" cy="1800522"/>
      </dsp:txXfrm>
    </dsp:sp>
    <dsp:sp modelId="{3E2C2266-7AD9-436E-90F3-B17DBF2E3DCC}">
      <dsp:nvSpPr>
        <dsp:cNvPr id="0" name=""/>
        <dsp:cNvSpPr/>
      </dsp:nvSpPr>
      <dsp:spPr>
        <a:xfrm>
          <a:off x="1650479" y="255209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a:p>
      </dsp:txBody>
      <dsp:txXfrm>
        <a:off x="1650479" y="2552091"/>
        <a:ext cx="3000870" cy="1800522"/>
      </dsp:txXfrm>
    </dsp:sp>
    <dsp:sp modelId="{62767B42-371D-4430-985C-916860DE5D7E}">
      <dsp:nvSpPr>
        <dsp:cNvPr id="0" name=""/>
        <dsp:cNvSpPr/>
      </dsp:nvSpPr>
      <dsp:spPr>
        <a:xfrm>
          <a:off x="4951437" y="255209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משיב הרוח ומוריד הגשם</a:t>
          </a:r>
        </a:p>
      </dsp:txBody>
      <dsp:txXfrm>
        <a:off x="4951437" y="2552091"/>
        <a:ext cx="3000870" cy="180052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7948C3B-FE10-4A6A-BA85-BCE5E42DD789}" type="datetimeFigureOut">
              <a:rPr lang="he-IL" smtClean="0"/>
              <a:t>ה'/אדר א/תשפ"ד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45A164E-D0E7-445B-8F63-E873E7026165}" type="slidenum">
              <a:rPr lang="he-IL" smtClean="0"/>
              <a:t>‹#›</a:t>
            </a:fld>
            <a:endParaRPr lang="he-IL"/>
          </a:p>
        </p:txBody>
      </p:sp>
    </p:spTree>
    <p:extLst>
      <p:ext uri="{BB962C8B-B14F-4D97-AF65-F5344CB8AC3E}">
        <p14:creationId xmlns:p14="http://schemas.microsoft.com/office/powerpoint/2010/main" val="158265693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79</a:t>
            </a:fld>
            <a:endParaRPr lang="he-IL"/>
          </a:p>
        </p:txBody>
      </p:sp>
    </p:spTree>
    <p:extLst>
      <p:ext uri="{BB962C8B-B14F-4D97-AF65-F5344CB8AC3E}">
        <p14:creationId xmlns:p14="http://schemas.microsoft.com/office/powerpoint/2010/main" val="3414363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פיזי:</a:t>
            </a:r>
          </a:p>
          <a:p>
            <a:r>
              <a:rPr lang="he-IL" dirty="0"/>
              <a:t>מגע ניטרלי</a:t>
            </a:r>
          </a:p>
          <a:p>
            <a:r>
              <a:rPr lang="he-IL" dirty="0"/>
              <a:t>התרפקות</a:t>
            </a:r>
          </a:p>
          <a:p>
            <a:r>
              <a:rPr lang="he-IL" dirty="0"/>
              <a:t>ליטוף</a:t>
            </a:r>
          </a:p>
          <a:p>
            <a:r>
              <a:rPr lang="he-IL" dirty="0"/>
              <a:t>עיסוי</a:t>
            </a:r>
          </a:p>
          <a:p>
            <a:r>
              <a:rPr lang="he-IL" dirty="0"/>
              <a:t>חיבוק </a:t>
            </a:r>
          </a:p>
          <a:p>
            <a:r>
              <a:rPr lang="he-IL" dirty="0"/>
              <a:t>נישוק</a:t>
            </a:r>
          </a:p>
          <a:p>
            <a:r>
              <a:rPr lang="he-IL" dirty="0"/>
              <a:t>חיבור ועוד</a:t>
            </a:r>
          </a:p>
          <a:p>
            <a:endParaRPr lang="he-IL" dirty="0"/>
          </a:p>
          <a:p>
            <a:endParaRPr lang="he-IL" dirty="0"/>
          </a:p>
          <a:p>
            <a:r>
              <a:rPr lang="he-IL" dirty="0"/>
              <a:t>נפשי:</a:t>
            </a:r>
          </a:p>
          <a:p>
            <a:r>
              <a:rPr lang="he-IL" dirty="0"/>
              <a:t>שיחה</a:t>
            </a:r>
          </a:p>
          <a:p>
            <a:r>
              <a:rPr lang="he-IL" dirty="0"/>
              <a:t>לימוד</a:t>
            </a:r>
          </a:p>
          <a:p>
            <a:r>
              <a:rPr lang="he-IL" dirty="0"/>
              <a:t>קריאה/</a:t>
            </a:r>
            <a:r>
              <a:rPr lang="he-IL" dirty="0" err="1"/>
              <a:t>צפיה</a:t>
            </a:r>
            <a:r>
              <a:rPr lang="he-IL" dirty="0"/>
              <a:t>/האזנה </a:t>
            </a:r>
          </a:p>
          <a:p>
            <a:r>
              <a:rPr lang="he-IL" dirty="0"/>
              <a:t>פעילות גופנית </a:t>
            </a:r>
          </a:p>
          <a:p>
            <a:r>
              <a:rPr lang="he-IL" dirty="0"/>
              <a:t>משחק </a:t>
            </a:r>
          </a:p>
          <a:p>
            <a:r>
              <a:rPr lang="he-IL" dirty="0"/>
              <a:t>אכילה </a:t>
            </a:r>
          </a:p>
          <a:p>
            <a:r>
              <a:rPr lang="he-IL" dirty="0"/>
              <a:t>טיול ועוד</a:t>
            </a:r>
          </a:p>
          <a:p>
            <a:endParaRPr lang="he-IL" dirty="0"/>
          </a:p>
        </p:txBody>
      </p:sp>
      <p:sp>
        <p:nvSpPr>
          <p:cNvPr id="4" name="מציין מיקום של מספר שקופית 3"/>
          <p:cNvSpPr>
            <a:spLocks noGrp="1"/>
          </p:cNvSpPr>
          <p:nvPr>
            <p:ph type="sldNum" sz="quarter" idx="10"/>
          </p:nvPr>
        </p:nvSpPr>
        <p:spPr/>
        <p:txBody>
          <a:bodyPr/>
          <a:lstStyle/>
          <a:p>
            <a:fld id="{C45A164E-D0E7-445B-8F63-E873E7026165}" type="slidenum">
              <a:rPr lang="he-IL" smtClean="0"/>
              <a:t>92</a:t>
            </a:fld>
            <a:endParaRPr lang="he-IL"/>
          </a:p>
        </p:txBody>
      </p:sp>
    </p:spTree>
    <p:extLst>
      <p:ext uri="{BB962C8B-B14F-4D97-AF65-F5344CB8AC3E}">
        <p14:creationId xmlns:p14="http://schemas.microsoft.com/office/powerpoint/2010/main" val="1333037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2000" dirty="0">
                <a:solidFill>
                  <a:schemeClr val="accent3">
                    <a:lumMod val="75000"/>
                  </a:schemeClr>
                </a:solidFill>
              </a:rPr>
              <a:t>ירידה עקבית בכמות הטסטוסטרון החופשי בדם גורמת ל:</a:t>
            </a:r>
            <a:endParaRPr lang="en-US" sz="2000" dirty="0">
              <a:solidFill>
                <a:schemeClr val="accent3">
                  <a:lumMod val="75000"/>
                </a:schemeClr>
              </a:solidFill>
            </a:endParaRPr>
          </a:p>
          <a:p>
            <a:pPr lvl="1"/>
            <a:r>
              <a:rPr lang="he-IL" sz="2000" dirty="0">
                <a:solidFill>
                  <a:schemeClr val="accent3">
                    <a:lumMod val="75000"/>
                  </a:schemeClr>
                </a:solidFill>
              </a:rPr>
              <a:t>ירידה בתגובה של הפין לגירוי מיני ומקשה להגיע לזקפה.</a:t>
            </a:r>
            <a:endParaRPr lang="en-US" sz="2000" dirty="0">
              <a:solidFill>
                <a:schemeClr val="accent3">
                  <a:lumMod val="75000"/>
                </a:schemeClr>
              </a:solidFill>
            </a:endParaRPr>
          </a:p>
          <a:p>
            <a:pPr lvl="1"/>
            <a:r>
              <a:rPr lang="he-IL" sz="2000" dirty="0">
                <a:solidFill>
                  <a:schemeClr val="accent3">
                    <a:lumMod val="75000"/>
                  </a:schemeClr>
                </a:solidFill>
              </a:rPr>
              <a:t>הזקפה אינה קשיחה כבעבר. </a:t>
            </a:r>
            <a:endParaRPr lang="en-US" sz="2000" dirty="0">
              <a:solidFill>
                <a:schemeClr val="accent3">
                  <a:lumMod val="75000"/>
                </a:schemeClr>
              </a:solidFill>
            </a:endParaRPr>
          </a:p>
          <a:p>
            <a:pPr lvl="1"/>
            <a:r>
              <a:rPr lang="he-IL" sz="2000" dirty="0">
                <a:solidFill>
                  <a:schemeClr val="accent3">
                    <a:lumMod val="75000"/>
                  </a:schemeClr>
                </a:solidFill>
              </a:rPr>
              <a:t>הפחתה בכמות נוזל הזרע.</a:t>
            </a:r>
            <a:endParaRPr lang="en-US" sz="2000" dirty="0">
              <a:solidFill>
                <a:schemeClr val="accent3">
                  <a:lumMod val="75000"/>
                </a:schemeClr>
              </a:solidFill>
            </a:endParaRPr>
          </a:p>
          <a:p>
            <a:pPr lvl="1"/>
            <a:r>
              <a:rPr lang="he-IL" sz="2000" dirty="0">
                <a:solidFill>
                  <a:schemeClr val="accent3">
                    <a:lumMod val="75000"/>
                  </a:schemeClr>
                </a:solidFill>
              </a:rPr>
              <a:t>ירידה בעוצמת השפיכה והאורגזמה ככל שעולה הגיל.</a:t>
            </a:r>
            <a:endParaRPr lang="en-US" sz="2000" dirty="0">
              <a:solidFill>
                <a:schemeClr val="accent3">
                  <a:lumMod val="75000"/>
                </a:schemeClr>
              </a:solidFill>
            </a:endParaRPr>
          </a:p>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93</a:t>
            </a:fld>
            <a:endParaRPr lang="he-IL"/>
          </a:p>
        </p:txBody>
      </p:sp>
    </p:spTree>
    <p:extLst>
      <p:ext uri="{BB962C8B-B14F-4D97-AF65-F5344CB8AC3E}">
        <p14:creationId xmlns:p14="http://schemas.microsoft.com/office/powerpoint/2010/main" val="1357603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תדירות יחסי מין – </a:t>
            </a:r>
            <a:r>
              <a:rPr lang="he-IL" b="1" dirty="0"/>
              <a:t>פעמיים בשבוע ומעלה </a:t>
            </a:r>
            <a:r>
              <a:rPr lang="he-IL" dirty="0"/>
              <a:t>– מוריד את שכיחות ההפרעה בזקפה.</a:t>
            </a:r>
          </a:p>
          <a:p>
            <a:endParaRPr lang="he-IL" dirty="0"/>
          </a:p>
        </p:txBody>
      </p:sp>
      <p:sp>
        <p:nvSpPr>
          <p:cNvPr id="4" name="מציין מיקום של מספר שקופית 3"/>
          <p:cNvSpPr>
            <a:spLocks noGrp="1"/>
          </p:cNvSpPr>
          <p:nvPr>
            <p:ph type="sldNum" sz="quarter" idx="10"/>
          </p:nvPr>
        </p:nvSpPr>
        <p:spPr/>
        <p:txBody>
          <a:bodyPr/>
          <a:lstStyle/>
          <a:p>
            <a:fld id="{C45A164E-D0E7-445B-8F63-E873E7026165}" type="slidenum">
              <a:rPr lang="he-IL" smtClean="0"/>
              <a:t>97</a:t>
            </a:fld>
            <a:endParaRPr lang="he-IL"/>
          </a:p>
        </p:txBody>
      </p:sp>
    </p:spTree>
    <p:extLst>
      <p:ext uri="{BB962C8B-B14F-4D97-AF65-F5344CB8AC3E}">
        <p14:creationId xmlns:p14="http://schemas.microsoft.com/office/powerpoint/2010/main" val="4012968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תרופות אלו פועלות רק בנוכחות גירוי פיזי או פסיכולוגי.</a:t>
            </a:r>
          </a:p>
          <a:p>
            <a:r>
              <a:rPr lang="he-IL" dirty="0"/>
              <a:t>לא מעלות חשק מיני.</a:t>
            </a:r>
          </a:p>
          <a:p>
            <a:r>
              <a:rPr lang="he-IL" dirty="0"/>
              <a:t>לא משפיעות על איכות הזרע.</a:t>
            </a:r>
          </a:p>
          <a:p>
            <a:r>
              <a:rPr lang="he-IL" dirty="0"/>
              <a:t>אסור להשתמש בהן כשנוטלים תרופות המרחיבות כלי דם ממשפחת </a:t>
            </a:r>
            <a:r>
              <a:rPr lang="he-IL" dirty="0" err="1"/>
              <a:t>הניטריטים</a:t>
            </a:r>
            <a:r>
              <a:rPr lang="he-IL" dirty="0"/>
              <a:t>. וכשלוקחים תרופות לפרוסטטה.</a:t>
            </a:r>
          </a:p>
          <a:p>
            <a:r>
              <a:rPr lang="he-IL" dirty="0"/>
              <a:t>חשוב להיזהר מחיקויים זולים ומסוכנים...</a:t>
            </a:r>
          </a:p>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98</a:t>
            </a:fld>
            <a:endParaRPr lang="he-IL"/>
          </a:p>
        </p:txBody>
      </p:sp>
    </p:spTree>
    <p:extLst>
      <p:ext uri="{BB962C8B-B14F-4D97-AF65-F5344CB8AC3E}">
        <p14:creationId xmlns:p14="http://schemas.microsoft.com/office/powerpoint/2010/main" val="1367256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השוואה">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Content Placeholder 3"/>
          <p:cNvSpPr>
            <a:spLocks noGrp="1"/>
          </p:cNvSpPr>
          <p:nvPr>
            <p:ph sz="quarter" idx="13"/>
          </p:nvPr>
        </p:nvSpPr>
        <p:spPr>
          <a:xfrm>
            <a:off x="913774" y="3051012"/>
            <a:ext cx="5106027"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3" name="Content Placeholder 5"/>
          <p:cNvSpPr>
            <a:spLocks noGrp="1"/>
          </p:cNvSpPr>
          <p:nvPr>
            <p:ph sz="quarter" idx="14"/>
          </p:nvPr>
        </p:nvSpPr>
        <p:spPr>
          <a:xfrm>
            <a:off x="6172200" y="3051012"/>
            <a:ext cx="5105401"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2/14/2024</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116975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2/14/2024</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05582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2/14/2024</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7112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2/14/2024</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041099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D44D16-5663-2908-4336-DA8E6CBA76A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1F626C3-784D-0DF6-7456-A617EF1E411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3ED363-EDC7-BDBD-B05E-1149F4C40CCC}"/>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7317387-77AC-480A-A033-C4CE83505E3E}"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ה'/אדר א/תשפ"ד</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1F8C1E08-E25D-40EE-9C41-42DCAD6AE395}"/>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769C3226-0058-772F-C45B-C257A4AD6D6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79494BE-8E78-4F23-B97A-78D2FA2CBFBD}"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14359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2/14/2024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1" eaLnBrk="1" latinLnBrk="0" hangingPunct="1">
        <a:spcBef>
          <a:spcPct val="0"/>
        </a:spcBef>
        <a:buNone/>
        <a:defRPr sz="3600" kern="1200">
          <a:solidFill>
            <a:schemeClr val="accent2">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4">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2/14/2024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628842467"/>
      </p:ext>
    </p:extLst>
  </p:cSld>
  <p:clrMap bg1="lt1" tx1="dk1" bg2="lt2" tx2="dk2" accent1="accent1" accent2="accent2" accent3="accent3" accent4="accent4" accent5="accent5" accent6="accent6" hlink="hlink" folHlink="folHlink"/>
  <p:sldLayoutIdLst>
    <p:sldLayoutId id="2147483666" r:id="rId1"/>
    <p:sldLayoutId id="2147483670" r:id="rId2"/>
  </p:sldLayoutIdLs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2/14/2024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88583645"/>
      </p:ext>
    </p:extLst>
  </p:cSld>
  <p:clrMap bg1="lt1" tx1="dk1" bg2="lt2" tx2="dk2" accent1="accent1" accent2="accent2" accent3="accent3" accent4="accent4" accent5="accent5" accent6="accent6" hlink="hlink" folHlink="folHlink"/>
  <p:sldLayoutIdLst>
    <p:sldLayoutId id="2147483668" r:id="rId1"/>
    <p:sldLayoutId id="2147483669" r:id="rId2"/>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4F66486-4AB9-F891-21C5-FCA0928F431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449CBDD-8606-F131-CC4F-5D8E56B4471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DA56190-60C3-7C4E-1F4C-DC57A535681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7317387-77AC-480A-A033-C4CE83505E3E}" type="datetimeFigureOut">
              <a:rPr lang="he-IL" smtClean="0"/>
              <a:t>ה'/אדר א/תשפ"ד</a:t>
            </a:fld>
            <a:endParaRPr lang="he-IL"/>
          </a:p>
        </p:txBody>
      </p:sp>
      <p:sp>
        <p:nvSpPr>
          <p:cNvPr id="5" name="מציין מיקום של כותרת תחתונה 4">
            <a:extLst>
              <a:ext uri="{FF2B5EF4-FFF2-40B4-BE49-F238E27FC236}">
                <a16:creationId xmlns:a16="http://schemas.microsoft.com/office/drawing/2014/main" id="{887514BC-CF86-0852-3915-288FDA97A0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C1F2B5E-A880-B40E-DC72-2C509BE89D1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79494BE-8E78-4F23-B97A-78D2FA2CBFBD}" type="slidenum">
              <a:rPr lang="he-IL" smtClean="0"/>
              <a:t>‹#›</a:t>
            </a:fld>
            <a:endParaRPr lang="he-IL"/>
          </a:p>
        </p:txBody>
      </p:sp>
    </p:spTree>
    <p:extLst>
      <p:ext uri="{BB962C8B-B14F-4D97-AF65-F5344CB8AC3E}">
        <p14:creationId xmlns:p14="http://schemas.microsoft.com/office/powerpoint/2010/main" val="1367026523"/>
      </p:ext>
    </p:extLst>
  </p:cSld>
  <p:clrMap bg1="lt1" tx1="dk1" bg2="lt2" tx2="dk2" accent1="accent1" accent2="accent2" accent3="accent3" accent4="accent4" accent5="accent5" accent6="accent6" hlink="hlink" folHlink="folHlink"/>
  <p:sldLayoutIdLst>
    <p:sldLayoutId id="2147483672" r:id="rId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6.jpe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6.jpeg"/><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commons.wikimedia.org/wiki/Category:Sunrises_from_Masada"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8.png"/></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s://www.youtube.com/watch?v=irt2J0pwneA"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20D5F7-098F-4CEF-BCA9-BB84805507EA}"/>
              </a:ext>
            </a:extLst>
          </p:cNvPr>
          <p:cNvSpPr>
            <a:spLocks noGrp="1"/>
          </p:cNvSpPr>
          <p:nvPr>
            <p:ph type="ctrTitle"/>
          </p:nvPr>
        </p:nvSpPr>
        <p:spPr>
          <a:xfrm>
            <a:off x="2589212" y="1309254"/>
            <a:ext cx="8915399" cy="2262781"/>
          </a:xfrm>
        </p:spPr>
        <p:txBody>
          <a:bodyPr>
            <a:normAutofit fontScale="90000"/>
          </a:bodyPr>
          <a:lstStyle/>
          <a:p>
            <a:pPr algn="ctr"/>
            <a:r>
              <a:rPr lang="he-IL" sz="6000" b="1" dirty="0">
                <a:solidFill>
                  <a:schemeClr val="accent3">
                    <a:lumMod val="75000"/>
                  </a:schemeClr>
                </a:solidFill>
              </a:rPr>
              <a:t>תִּפְאֶרֶת בַּחוּרִים כֹּחָם </a:t>
            </a:r>
            <a:br>
              <a:rPr lang="he-IL" sz="7200" b="1" dirty="0">
                <a:solidFill>
                  <a:schemeClr val="accent3">
                    <a:lumMod val="75000"/>
                  </a:schemeClr>
                </a:solidFill>
              </a:rPr>
            </a:br>
            <a:r>
              <a:rPr lang="he-IL" sz="7200" b="1" dirty="0">
                <a:solidFill>
                  <a:schemeClr val="accent3">
                    <a:lumMod val="75000"/>
                  </a:schemeClr>
                </a:solidFill>
              </a:rPr>
              <a:t>וַהֲדַר זְקֵנִים שֵׂיבָה</a:t>
            </a:r>
            <a:br>
              <a:rPr lang="en-US" sz="7200" dirty="0">
                <a:solidFill>
                  <a:prstClr val="black">
                    <a:lumMod val="85000"/>
                    <a:lumOff val="15000"/>
                  </a:prstClr>
                </a:solidFill>
              </a:rPr>
            </a:br>
            <a:r>
              <a:rPr lang="he-IL" sz="4000" dirty="0">
                <a:solidFill>
                  <a:prstClr val="black">
                    <a:lumMod val="85000"/>
                    <a:lumOff val="15000"/>
                  </a:prstClr>
                </a:solidFill>
              </a:rPr>
              <a:t>(משלי כ, </a:t>
            </a:r>
            <a:r>
              <a:rPr lang="he-IL" sz="4000" dirty="0" err="1">
                <a:solidFill>
                  <a:prstClr val="black">
                    <a:lumMod val="85000"/>
                    <a:lumOff val="15000"/>
                  </a:prstClr>
                </a:solidFill>
              </a:rPr>
              <a:t>כט</a:t>
            </a:r>
            <a:r>
              <a:rPr lang="he-IL" sz="4000" dirty="0">
                <a:solidFill>
                  <a:prstClr val="black">
                    <a:lumMod val="85000"/>
                    <a:lumOff val="15000"/>
                  </a:prstClr>
                </a:solidFill>
              </a:rPr>
              <a:t>)</a:t>
            </a:r>
            <a:endParaRPr lang="he-IL" dirty="0"/>
          </a:p>
        </p:txBody>
      </p:sp>
      <p:sp>
        <p:nvSpPr>
          <p:cNvPr id="3" name="כותרת משנה 2">
            <a:extLst>
              <a:ext uri="{FF2B5EF4-FFF2-40B4-BE49-F238E27FC236}">
                <a16:creationId xmlns:a16="http://schemas.microsoft.com/office/drawing/2014/main" id="{63A3C53B-E30B-4327-AD16-45AD8CA551D9}"/>
              </a:ext>
            </a:extLst>
          </p:cNvPr>
          <p:cNvSpPr>
            <a:spLocks noGrp="1"/>
          </p:cNvSpPr>
          <p:nvPr>
            <p:ph type="subTitle" idx="1"/>
          </p:nvPr>
        </p:nvSpPr>
        <p:spPr>
          <a:xfrm>
            <a:off x="2589212" y="4168703"/>
            <a:ext cx="8915399" cy="2335464"/>
          </a:xfrm>
        </p:spPr>
        <p:txBody>
          <a:bodyPr>
            <a:normAutofit fontScale="77500" lnSpcReduction="20000"/>
          </a:bodyPr>
          <a:lstStyle/>
          <a:p>
            <a:pPr algn="ctr"/>
            <a:r>
              <a:rPr lang="he-IL" sz="3600" b="1" dirty="0">
                <a:solidFill>
                  <a:schemeClr val="accent2">
                    <a:lumMod val="75000"/>
                  </a:schemeClr>
                </a:solidFill>
                <a:highlight>
                  <a:srgbClr val="FF00FF"/>
                </a:highlight>
              </a:rPr>
              <a:t>ההזדמנות שבהזדקנות</a:t>
            </a:r>
          </a:p>
          <a:p>
            <a:pPr algn="ctr"/>
            <a:r>
              <a:rPr lang="he-IL" sz="3600" b="1" dirty="0">
                <a:solidFill>
                  <a:schemeClr val="accent2">
                    <a:lumMod val="75000"/>
                  </a:schemeClr>
                </a:solidFill>
              </a:rPr>
              <a:t>עולמם המופלא של בני הגיל השלישי</a:t>
            </a:r>
          </a:p>
          <a:p>
            <a:pPr algn="ctr"/>
            <a:endParaRPr lang="he-IL" sz="3600" b="1" dirty="0">
              <a:solidFill>
                <a:schemeClr val="accent2">
                  <a:lumMod val="75000"/>
                </a:schemeClr>
              </a:solidFill>
            </a:endParaRPr>
          </a:p>
          <a:p>
            <a:pPr algn="ctr"/>
            <a:r>
              <a:rPr lang="he-IL" sz="3600" b="1" dirty="0">
                <a:solidFill>
                  <a:schemeClr val="accent2">
                    <a:lumMod val="75000"/>
                  </a:schemeClr>
                </a:solidFill>
              </a:rPr>
              <a:t>הרצאה מהרב יהודה טאוב</a:t>
            </a:r>
          </a:p>
          <a:p>
            <a:pPr algn="ctr"/>
            <a:r>
              <a:rPr lang="he-IL" sz="3600" b="1" dirty="0">
                <a:solidFill>
                  <a:schemeClr val="accent2">
                    <a:lumMod val="75000"/>
                  </a:schemeClr>
                </a:solidFill>
              </a:rPr>
              <a:t>יום רביעי 14/02 - בבית המדרש לגמלאים </a:t>
            </a:r>
          </a:p>
          <a:p>
            <a:pPr algn="ctr"/>
            <a:endParaRPr lang="he-IL" dirty="0"/>
          </a:p>
        </p:txBody>
      </p:sp>
      <p:pic>
        <p:nvPicPr>
          <p:cNvPr id="5" name="תמונה 4">
            <a:extLst>
              <a:ext uri="{FF2B5EF4-FFF2-40B4-BE49-F238E27FC236}">
                <a16:creationId xmlns:a16="http://schemas.microsoft.com/office/drawing/2014/main" id="{6027BA37-B4E5-8263-0ECB-08487049C2AA}"/>
              </a:ext>
            </a:extLst>
          </p:cNvPr>
          <p:cNvPicPr>
            <a:picLocks noChangeAspect="1"/>
          </p:cNvPicPr>
          <p:nvPr/>
        </p:nvPicPr>
        <p:blipFill>
          <a:blip r:embed="rId2"/>
          <a:stretch>
            <a:fillRect/>
          </a:stretch>
        </p:blipFill>
        <p:spPr>
          <a:xfrm>
            <a:off x="293546" y="826782"/>
            <a:ext cx="3637700" cy="2310160"/>
          </a:xfrm>
          <a:prstGeom prst="rect">
            <a:avLst/>
          </a:prstGeom>
        </p:spPr>
      </p:pic>
    </p:spTree>
    <p:extLst>
      <p:ext uri="{BB962C8B-B14F-4D97-AF65-F5344CB8AC3E}">
        <p14:creationId xmlns:p14="http://schemas.microsoft.com/office/powerpoint/2010/main" val="1751175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12388504841AsVnF9.jpg">
            <a:extLst>
              <a:ext uri="{FF2B5EF4-FFF2-40B4-BE49-F238E27FC236}">
                <a16:creationId xmlns:a16="http://schemas.microsoft.com/office/drawing/2014/main" id="{0426B9E7-40FB-D50F-DD14-C528069CFE4D}"/>
              </a:ext>
            </a:extLst>
          </p:cNvPr>
          <p:cNvPicPr>
            <a:picLocks noChangeAspect="1"/>
          </p:cNvPicPr>
          <p:nvPr/>
        </p:nvPicPr>
        <p:blipFill>
          <a:blip r:embed="rId3">
            <a:extLst>
              <a:ext uri="{28A0092B-C50C-407E-A947-70E740481C1C}">
                <a14:useLocalDpi xmlns:a14="http://schemas.microsoft.com/office/drawing/2010/main" val="0"/>
              </a:ext>
            </a:extLst>
          </a:blip>
          <a:srcRect l="1524" t="739" r="1524" b="1970"/>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74569718"/>
      </p:ext>
    </p:extLst>
  </p:cSld>
  <p:clrMapOvr>
    <a:masterClrMapping/>
  </p:clrMapOvr>
  <mc:AlternateContent xmlns:mc="http://schemas.openxmlformats.org/markup-compatibility/2006" xmlns:p14="http://schemas.microsoft.com/office/powerpoint/2010/main">
    <mc:Choice Requires="p14">
      <p:transition spd="slow" p14:dur="2000" advClick="0" advTm="9875"/>
    </mc:Choice>
    <mc:Fallback xmlns="">
      <p:transition spd="slow" advClick="0" advTm="987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9FDBEE-0EF3-9BD0-40B9-0CF91204994C}"/>
              </a:ext>
            </a:extLst>
          </p:cNvPr>
          <p:cNvSpPr>
            <a:spLocks noGrp="1"/>
          </p:cNvSpPr>
          <p:nvPr>
            <p:ph type="title"/>
          </p:nvPr>
        </p:nvSpPr>
        <p:spPr/>
        <p:txBody>
          <a:bodyPr/>
          <a:lstStyle/>
          <a:p>
            <a:pPr algn="ctr"/>
            <a:r>
              <a:rPr lang="he-IL" b="1" dirty="0">
                <a:solidFill>
                  <a:srgbClr val="000000"/>
                </a:solidFill>
                <a:latin typeface="Roboto" panose="02000000000000000000" pitchFamily="2" charset="0"/>
              </a:rPr>
              <a:t>מעמד הקשיש בעולם</a:t>
            </a:r>
            <a:br>
              <a:rPr lang="he-IL" b="1" dirty="0">
                <a:latin typeface="Roboto" panose="02000000000000000000" pitchFamily="2" charset="0"/>
              </a:rPr>
            </a:br>
            <a:endParaRPr lang="he-IL" dirty="0"/>
          </a:p>
        </p:txBody>
      </p:sp>
      <p:sp>
        <p:nvSpPr>
          <p:cNvPr id="3" name="תיבת טקסט 2">
            <a:extLst>
              <a:ext uri="{FF2B5EF4-FFF2-40B4-BE49-F238E27FC236}">
                <a16:creationId xmlns:a16="http://schemas.microsoft.com/office/drawing/2014/main" id="{194C8EA4-D254-53B4-AA3B-4E5DA51AD0D8}"/>
              </a:ext>
            </a:extLst>
          </p:cNvPr>
          <p:cNvSpPr txBox="1"/>
          <p:nvPr/>
        </p:nvSpPr>
        <p:spPr>
          <a:xfrm>
            <a:off x="1765190" y="1367624"/>
            <a:ext cx="9710949" cy="3656578"/>
          </a:xfrm>
          <a:prstGeom prst="rect">
            <a:avLst/>
          </a:prstGeom>
          <a:noFill/>
        </p:spPr>
        <p:txBody>
          <a:bodyPr wrap="square" rtlCol="1">
            <a:sp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על מנת להשוות את מעמד הקשיש חובה עלינו להכיר מהו מעמד הקשיש בקרב עמים אחרים זולת היהדות</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רומא: "בני ה-60 אל הגשר". זוהי הסיסמא עבור הקשישים אשר מהווים נטל ומעמסה על הדור הצעיר ברומא</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ספארטא</a:t>
            </a:r>
            <a:r>
              <a:rPr lang="he-IL" sz="1800" dirty="0">
                <a:effectLst/>
                <a:latin typeface="Calibri" panose="020F0502020204030204" pitchFamily="34" charset="0"/>
                <a:ea typeface="Calibri" panose="020F0502020204030204" pitchFamily="34" charset="0"/>
                <a:cs typeface="Arial" panose="020B0604020202020204" pitchFamily="34" charset="0"/>
              </a:rPr>
              <a:t>: ילדים תשושים לא היו נשארים בחיים וכמוהם גם הקשישים</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יוון: במקום בו העריכו יופי </a:t>
            </a:r>
            <a:r>
              <a:rPr lang="he-IL" sz="1800" dirty="0" err="1">
                <a:effectLst/>
                <a:latin typeface="Calibri" panose="020F0502020204030204" pitchFamily="34" charset="0"/>
                <a:ea typeface="Calibri" panose="020F0502020204030204" pitchFamily="34" charset="0"/>
                <a:cs typeface="Arial" panose="020B0604020202020204" pitchFamily="34" charset="0"/>
              </a:rPr>
              <a:t>ואסטטיקה</a:t>
            </a:r>
            <a:r>
              <a:rPr lang="he-IL" sz="1800" dirty="0">
                <a:effectLst/>
                <a:latin typeface="Calibri" panose="020F0502020204030204" pitchFamily="34" charset="0"/>
                <a:ea typeface="Calibri" panose="020F0502020204030204" pitchFamily="34" charset="0"/>
                <a:cs typeface="Arial" panose="020B0604020202020204" pitchFamily="34" charset="0"/>
              </a:rPr>
              <a:t> וכן חוסן גופני, אומר המשורר היווני הידוע הומרוס לאלת האהבה אפרודיטה: "אף האלים שונאים זקנים</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איי </a:t>
            </a:r>
            <a:r>
              <a:rPr lang="he-IL" sz="1800" dirty="0" err="1">
                <a:effectLst/>
                <a:latin typeface="Calibri" panose="020F0502020204030204" pitchFamily="34" charset="0"/>
                <a:ea typeface="Calibri" panose="020F0502020204030204" pitchFamily="34" charset="0"/>
                <a:cs typeface="Arial" panose="020B0604020202020204" pitchFamily="34" charset="0"/>
              </a:rPr>
              <a:t>פיגי</a:t>
            </a:r>
            <a:r>
              <a:rPr lang="he-IL" sz="1800" dirty="0">
                <a:effectLst/>
                <a:latin typeface="Calibri" panose="020F0502020204030204" pitchFamily="34" charset="0"/>
                <a:ea typeface="Calibri" panose="020F0502020204030204" pitchFamily="34" charset="0"/>
                <a:cs typeface="Arial" panose="020B0604020202020204" pitchFamily="34" charset="0"/>
              </a:rPr>
              <a:t>: לפני שהאיש מגיע לגיל </a:t>
            </a:r>
            <a:r>
              <a:rPr lang="he-IL" sz="1800" dirty="0" err="1">
                <a:effectLst/>
                <a:latin typeface="Calibri" panose="020F0502020204030204" pitchFamily="34" charset="0"/>
                <a:ea typeface="Calibri" panose="020F0502020204030204" pitchFamily="34" charset="0"/>
                <a:cs typeface="Arial" panose="020B0604020202020204" pitchFamily="34" charset="0"/>
              </a:rPr>
              <a:t>הזיקנה</a:t>
            </a:r>
            <a:r>
              <a:rPr lang="he-IL" sz="1800" dirty="0">
                <a:effectLst/>
                <a:latin typeface="Calibri" panose="020F0502020204030204" pitchFamily="34" charset="0"/>
                <a:ea typeface="Calibri" panose="020F0502020204030204" pitchFamily="34" charset="0"/>
                <a:cs typeface="Arial" panose="020B0604020202020204" pitchFamily="34" charset="0"/>
              </a:rPr>
              <a:t> והוא בעוד הוא בשיא כוחותיו, הוא מתאבד וזאת כדי שיוכל להגיע לעולם הבא</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בודהיזם: הזקנים מתבודדים לעת זקנה על מנת למות לבד</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סינים: בין העמים הבודדים אשר רוחשים כבוד לזקן וככל שהוא זקן יותר הוא מכובד יותר</a:t>
            </a:r>
            <a:r>
              <a:rPr lang="en-US" sz="1800" dirty="0">
                <a:effectLst/>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687832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lvl="0" algn="ctr" rtl="1"/>
            <a:r>
              <a:rPr lang="he-IL" sz="3600" b="1" i="0" dirty="0"/>
              <a:t>"העולם שייך לצעירים"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lnSpcReduction="10000"/>
          </a:bodyPr>
          <a:lstStyle/>
          <a:p>
            <a:pPr lvl="0" rtl="1"/>
            <a:r>
              <a:rPr lang="he-IL" sz="2000" b="0" i="0" dirty="0"/>
              <a:t>למרבה הצער, ההשקפה השלילית לגבי הזקנה וההזדקנות אינה נשארת בגדר רעיון בלבד, אלא היא משפיעה גם על היחס בפועל למזדקנים. </a:t>
            </a:r>
          </a:p>
          <a:p>
            <a:pPr lvl="0" rtl="1"/>
            <a:r>
              <a:rPr lang="he-IL" sz="2000" b="0" i="0" dirty="0"/>
              <a:t>המבט מלא הבוז על גיל הזקנה הוא מרכיב מרכזי במעמד החברתי הירוד של אנשים מבוגרים. מחקרים הצביעו על כך שאנשים צעירים בחברות מערביות נוהגים פחות כבוד במבוגרים מאשר בתרבויות אחרות. למרבה הצער, בתקופות האחרונות חוסר הכבוד הזה מתבטא במנטליות קיצונית יותר – זו הרואה בזקנה נטל מיותר, ואף קוראת לחיסולה.</a:t>
            </a:r>
          </a:p>
          <a:p>
            <a:r>
              <a:rPr lang="he-IL" sz="2000" b="0" i="0" dirty="0"/>
              <a:t>במאמר בשם "למה אני מקווה למות בגיל 75" שהתפרסם בכתב-העת המוערך "</a:t>
            </a:r>
            <a:r>
              <a:rPr lang="he-IL" sz="2000" b="0" i="0" dirty="0" err="1"/>
              <a:t>האטלנטיק</a:t>
            </a:r>
            <a:r>
              <a:rPr lang="he-IL" sz="2000" b="0" i="0" dirty="0"/>
              <a:t>", טען ד"ר </a:t>
            </a:r>
            <a:r>
              <a:rPr lang="he-IL" sz="2000" b="0" i="0" dirty="0" err="1"/>
              <a:t>אזקיאל</a:t>
            </a:r>
            <a:r>
              <a:rPr lang="he-IL" sz="2000" b="0" i="0" dirty="0"/>
              <a:t> עמנואל כי החיים לאחר גיל שבעים וחמש הם חסרי טעם.</a:t>
            </a:r>
          </a:p>
          <a:p>
            <a:r>
              <a:rPr lang="he-IL" sz="2000" b="0" i="0" dirty="0"/>
              <a:t>לדבריו, "בגיל 75, היצירתיות, המקוריות והיצרנות נעלמות פחות או יותר אצל רובנו, רובנו המוחלט". בהמשך הוא מעיר כי "ממוצע הגילאים שבהם זוכי פרס הנובל עשו את פריצת הדרך המחקרית שהביא להם את </a:t>
            </a:r>
            <a:r>
              <a:rPr lang="he-IL" sz="2000" b="0" i="0" dirty="0" err="1"/>
              <a:t>הזכיה</a:t>
            </a:r>
            <a:r>
              <a:rPr lang="he-IL" sz="2000" b="0" i="0" dirty="0"/>
              <a:t> – לא הגיל שבו הם זכו בפרס – הוא 48". </a:t>
            </a:r>
          </a:p>
          <a:p>
            <a:r>
              <a:rPr lang="he-IL" sz="2000" b="0" i="0" dirty="0"/>
              <a:t>ד"ר עמנואל מצביע על כך שהעליות בתוחלת החיים שנצפו בשנים האחרונות אינן עומדות בקורלציה עם עליה באיכות החיים, וכך הופכים מבוגרים מזדקנים לנטל על ילדיהם ולמעמסה שמותירה זיכרון רע אצל היקרים להם. </a:t>
            </a:r>
          </a:p>
          <a:p>
            <a:r>
              <a:rPr lang="he-IL" sz="2000" b="0" i="0" dirty="0"/>
              <a:t>בסיכום מאמרו המטלטל, הכריז המחבר כי הוא מתכוון לנהוג לאור השקפת העולם שעליה הצהיר: הוא אינו מתכוון להשקיע במצבו הרפואי לאחר גיל שבעים וחמש.</a:t>
            </a:r>
            <a:endParaRPr lang="he-IL" sz="2000" dirty="0"/>
          </a:p>
          <a:p>
            <a:pPr lvl="0" rtl="1"/>
            <a:endParaRPr lang="he-IL" sz="2000" dirty="0"/>
          </a:p>
        </p:txBody>
      </p:sp>
    </p:spTree>
    <p:extLst>
      <p:ext uri="{BB962C8B-B14F-4D97-AF65-F5344CB8AC3E}">
        <p14:creationId xmlns:p14="http://schemas.microsoft.com/office/powerpoint/2010/main" val="1816071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68BF83D-015A-715B-2CBB-71AEF5DC2FC3}"/>
              </a:ext>
            </a:extLst>
          </p:cNvPr>
          <p:cNvSpPr>
            <a:spLocks noGrp="1"/>
          </p:cNvSpPr>
          <p:nvPr>
            <p:ph type="title"/>
          </p:nvPr>
        </p:nvSpPr>
        <p:spPr/>
        <p:txBody>
          <a:bodyPr/>
          <a:lstStyle/>
          <a:p>
            <a:r>
              <a:rPr lang="he-IL" dirty="0"/>
              <a:t>מה נקרא הצלחה?</a:t>
            </a:r>
          </a:p>
        </p:txBody>
      </p:sp>
      <p:sp>
        <p:nvSpPr>
          <p:cNvPr id="3" name="מציין מיקום טקסט 2">
            <a:extLst>
              <a:ext uri="{FF2B5EF4-FFF2-40B4-BE49-F238E27FC236}">
                <a16:creationId xmlns:a16="http://schemas.microsoft.com/office/drawing/2014/main" id="{CE6FE5D0-6017-7FF4-E53A-F61D33AD344C}"/>
              </a:ext>
            </a:extLst>
          </p:cNvPr>
          <p:cNvSpPr>
            <a:spLocks noGrp="1"/>
          </p:cNvSpPr>
          <p:nvPr>
            <p:ph type="body" idx="1"/>
          </p:nvPr>
        </p:nvSpPr>
        <p:spPr/>
        <p:txBody>
          <a:bodyPr/>
          <a:lstStyle/>
          <a:p>
            <a:pPr algn="ctr"/>
            <a:r>
              <a:rPr lang="he-IL" dirty="0"/>
              <a:t>רוחנית</a:t>
            </a:r>
          </a:p>
        </p:txBody>
      </p:sp>
      <p:graphicFrame>
        <p:nvGraphicFramePr>
          <p:cNvPr id="8" name="מציין מיקום תוכן 7">
            <a:extLst>
              <a:ext uri="{FF2B5EF4-FFF2-40B4-BE49-F238E27FC236}">
                <a16:creationId xmlns:a16="http://schemas.microsoft.com/office/drawing/2014/main" id="{7FD29F5C-3B5C-3395-2BF3-BBCA7A6ADC26}"/>
              </a:ext>
            </a:extLst>
          </p:cNvPr>
          <p:cNvGraphicFramePr>
            <a:graphicFrameLocks noGrp="1"/>
          </p:cNvGraphicFramePr>
          <p:nvPr>
            <p:ph sz="quarter" idx="13"/>
            <p:extLst>
              <p:ext uri="{D42A27DB-BD31-4B8C-83A1-F6EECF244321}">
                <p14:modId xmlns:p14="http://schemas.microsoft.com/office/powerpoint/2010/main" val="2679087449"/>
              </p:ext>
            </p:extLst>
          </p:nvPr>
        </p:nvGraphicFramePr>
        <p:xfrm>
          <a:off x="914400" y="3051175"/>
          <a:ext cx="5105400" cy="274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מציין מיקום טקסט 4">
            <a:extLst>
              <a:ext uri="{FF2B5EF4-FFF2-40B4-BE49-F238E27FC236}">
                <a16:creationId xmlns:a16="http://schemas.microsoft.com/office/drawing/2014/main" id="{710C90C5-5E12-9E2F-4B54-CF414A085BF9}"/>
              </a:ext>
            </a:extLst>
          </p:cNvPr>
          <p:cNvSpPr>
            <a:spLocks noGrp="1"/>
          </p:cNvSpPr>
          <p:nvPr>
            <p:ph type="body" sz="quarter" idx="3"/>
          </p:nvPr>
        </p:nvSpPr>
        <p:spPr/>
        <p:txBody>
          <a:bodyPr/>
          <a:lstStyle/>
          <a:p>
            <a:pPr algn="ctr"/>
            <a:r>
              <a:rPr lang="he-IL" dirty="0"/>
              <a:t>גשמית</a:t>
            </a:r>
          </a:p>
        </p:txBody>
      </p:sp>
      <p:graphicFrame>
        <p:nvGraphicFramePr>
          <p:cNvPr id="7" name="מציין מיקום תוכן 6">
            <a:extLst>
              <a:ext uri="{FF2B5EF4-FFF2-40B4-BE49-F238E27FC236}">
                <a16:creationId xmlns:a16="http://schemas.microsoft.com/office/drawing/2014/main" id="{524BC337-EC7E-93BF-748B-0E53A9E273CF}"/>
              </a:ext>
            </a:extLst>
          </p:cNvPr>
          <p:cNvGraphicFramePr>
            <a:graphicFrameLocks noGrp="1"/>
          </p:cNvGraphicFramePr>
          <p:nvPr>
            <p:ph sz="quarter" idx="14"/>
          </p:nvPr>
        </p:nvGraphicFramePr>
        <p:xfrm>
          <a:off x="6172200" y="3051175"/>
          <a:ext cx="5105400" cy="2740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תמונה 3">
            <a:extLst>
              <a:ext uri="{FF2B5EF4-FFF2-40B4-BE49-F238E27FC236}">
                <a16:creationId xmlns:a16="http://schemas.microsoft.com/office/drawing/2014/main" id="{20200400-A625-19F3-65F1-5E01197B3EE1}"/>
              </a:ext>
            </a:extLst>
          </p:cNvPr>
          <p:cNvPicPr>
            <a:picLocks noChangeAspect="1"/>
          </p:cNvPicPr>
          <p:nvPr/>
        </p:nvPicPr>
        <p:blipFill>
          <a:blip r:embed="rId12"/>
          <a:stretch>
            <a:fillRect/>
          </a:stretch>
        </p:blipFill>
        <p:spPr>
          <a:xfrm>
            <a:off x="8964759" y="476574"/>
            <a:ext cx="3096277" cy="2075794"/>
          </a:xfrm>
          <a:prstGeom prst="rect">
            <a:avLst/>
          </a:prstGeom>
        </p:spPr>
      </p:pic>
      <p:pic>
        <p:nvPicPr>
          <p:cNvPr id="2050" name="Picture 2" descr="מנהגים ייחודיים ומעניינים שנהגו גדולי ישראל ובתפוצות ישראל לדורותם - דרשו">
            <a:extLst>
              <a:ext uri="{FF2B5EF4-FFF2-40B4-BE49-F238E27FC236}">
                <a16:creationId xmlns:a16="http://schemas.microsoft.com/office/drawing/2014/main" id="{AD503B29-DC71-09EC-002B-D5438B2A42D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3637" y="262806"/>
            <a:ext cx="2939913" cy="220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301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האם הזקנה משובחת?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ביהדות הזקנה היא ברכה, שהרי התורה מבטיחה אריכות ימים בשכר קיום התורה: </a:t>
            </a:r>
          </a:p>
          <a:p>
            <a:pPr>
              <a:lnSpc>
                <a:spcPct val="150000"/>
              </a:lnSpc>
            </a:pPr>
            <a:r>
              <a:rPr lang="he-IL" sz="2000" dirty="0">
                <a:solidFill>
                  <a:srgbClr val="3B3B3B"/>
                </a:solidFill>
                <a:latin typeface="almoni"/>
              </a:rPr>
              <a:t>לְמַעַן יִרְבּוּ יְמֵיכֶם וִימֵי בְנֵיכֶם עַל הָאֲדָמָה אֲשֶׁר נִשְׁבַּע יְיָ </a:t>
            </a:r>
            <a:r>
              <a:rPr lang="he-IL" sz="2000" dirty="0" err="1">
                <a:solidFill>
                  <a:srgbClr val="3B3B3B"/>
                </a:solidFill>
                <a:latin typeface="almoni"/>
              </a:rPr>
              <a:t>לַאֲבֹתֵיכֶם</a:t>
            </a:r>
            <a:r>
              <a:rPr lang="he-IL" sz="2000" dirty="0">
                <a:solidFill>
                  <a:srgbClr val="3B3B3B"/>
                </a:solidFill>
                <a:latin typeface="almoni"/>
              </a:rPr>
              <a:t> לָתֵת לָהֶם כִּימֵי הַשָּׁמַיִם עַל הָאָרֶץ.</a:t>
            </a:r>
          </a:p>
          <a:p>
            <a:pPr>
              <a:lnSpc>
                <a:spcPct val="150000"/>
              </a:lnSpc>
            </a:pPr>
            <a:r>
              <a:rPr lang="he-IL" sz="2000" b="0" i="0" dirty="0">
                <a:solidFill>
                  <a:srgbClr val="3B3B3B"/>
                </a:solidFill>
                <a:effectLst/>
                <a:latin typeface="almoni"/>
              </a:rPr>
              <a:t>ולהיפך, קיצור ימים הוא קללה, כמו שנאמר לעלי הכהן: "ולא יהיה זקן בביתך כל הימים" (שמ"א ב, לא-לב).</a:t>
            </a:r>
          </a:p>
          <a:p>
            <a:pPr>
              <a:lnSpc>
                <a:spcPct val="150000"/>
              </a:lnSpc>
            </a:pPr>
            <a:r>
              <a:rPr lang="he-IL" sz="2000" dirty="0">
                <a:solidFill>
                  <a:srgbClr val="3B3B3B"/>
                </a:solidFill>
                <a:latin typeface="almoni"/>
              </a:rPr>
              <a:t>אדם המאמין שהעולם נברא בצורה מתוכננת על ידי בורא עולם, ולא אבולוציה. </a:t>
            </a:r>
          </a:p>
          <a:p>
            <a:pPr>
              <a:lnSpc>
                <a:spcPct val="150000"/>
              </a:lnSpc>
            </a:pPr>
            <a:r>
              <a:rPr lang="he-IL" sz="2000" dirty="0">
                <a:solidFill>
                  <a:srgbClr val="3B3B3B"/>
                </a:solidFill>
                <a:latin typeface="almoni"/>
              </a:rPr>
              <a:t>רואה ב</a:t>
            </a:r>
            <a:r>
              <a:rPr lang="he-IL" sz="2000" b="0" i="0" dirty="0">
                <a:solidFill>
                  <a:srgbClr val="3B3B3B"/>
                </a:solidFill>
                <a:effectLst/>
                <a:latin typeface="almoni"/>
              </a:rPr>
              <a:t>עובדה שהזקנה היא תהליך "טבעי" הכלול לכאורה במעגל החיים, </a:t>
            </a:r>
            <a:r>
              <a:rPr lang="he-IL" sz="2000" dirty="0">
                <a:solidFill>
                  <a:srgbClr val="3B3B3B"/>
                </a:solidFill>
                <a:latin typeface="almoni"/>
              </a:rPr>
              <a:t>ראיה ברורה </a:t>
            </a:r>
            <a:r>
              <a:rPr lang="he-IL" sz="2000" b="0" i="0" dirty="0">
                <a:solidFill>
                  <a:srgbClr val="3B3B3B"/>
                </a:solidFill>
                <a:effectLst/>
                <a:latin typeface="almoni"/>
              </a:rPr>
              <a:t>שמדובר בשלב חיים משובח ורצוי.</a:t>
            </a:r>
            <a:r>
              <a:rPr lang="he-IL" sz="2000" dirty="0">
                <a:solidFill>
                  <a:srgbClr val="3B3B3B"/>
                </a:solidFill>
                <a:latin typeface="almoni"/>
              </a:rPr>
              <a:t> </a:t>
            </a:r>
            <a:endParaRPr lang="he-IL" sz="2000" b="1" dirty="0">
              <a:solidFill>
                <a:schemeClr val="accent3">
                  <a:lumMod val="75000"/>
                </a:schemeClr>
              </a:solidFill>
            </a:endParaRPr>
          </a:p>
        </p:txBody>
      </p:sp>
      <p:pic>
        <p:nvPicPr>
          <p:cNvPr id="4104" name="Picture 8" descr="11 סגולות לאריכות ימים - הידברות">
            <a:extLst>
              <a:ext uri="{FF2B5EF4-FFF2-40B4-BE49-F238E27FC236}">
                <a16:creationId xmlns:a16="http://schemas.microsoft.com/office/drawing/2014/main" id="{C7F2A066-E28E-F122-CEEC-4BE7CE6D1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350" y="105273"/>
            <a:ext cx="2638425" cy="173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584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נבואות מתגשמות בימינו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dirty="0">
                <a:solidFill>
                  <a:srgbClr val="3B3B3B"/>
                </a:solidFill>
                <a:latin typeface="almoni"/>
              </a:rPr>
              <a:t>לְמַעַן יִרְבּוּ יְמֵיכֶם וִימֵי בְנֵיכֶם עַל הָאֲדָמָה אֲשֶׁר נִשְׁבַּע יְיָ </a:t>
            </a:r>
            <a:r>
              <a:rPr lang="he-IL" dirty="0" err="1">
                <a:solidFill>
                  <a:srgbClr val="3B3B3B"/>
                </a:solidFill>
                <a:latin typeface="almoni"/>
              </a:rPr>
              <a:t>לַאֲבֹתֵיכֶם</a:t>
            </a:r>
            <a:r>
              <a:rPr lang="he-IL" dirty="0">
                <a:solidFill>
                  <a:srgbClr val="3B3B3B"/>
                </a:solidFill>
                <a:latin typeface="almoni"/>
              </a:rPr>
              <a:t> לָתֵת לָהֶם כִּימֵי הַשָּׁמַיִם עַל הָאָרֶץ.</a:t>
            </a:r>
          </a:p>
          <a:p>
            <a:pPr>
              <a:lnSpc>
                <a:spcPct val="150000"/>
              </a:lnSpc>
            </a:pPr>
            <a:r>
              <a:rPr lang="he-IL" sz="2000" dirty="0">
                <a:solidFill>
                  <a:srgbClr val="3B3B3B"/>
                </a:solidFill>
                <a:latin typeface="almoni"/>
              </a:rPr>
              <a:t>זכריה פרק ח פסוק ד - </a:t>
            </a:r>
            <a:r>
              <a:rPr lang="he-IL" sz="2000" b="1" dirty="0">
                <a:solidFill>
                  <a:srgbClr val="3B3B3B"/>
                </a:solidFill>
                <a:latin typeface="almoni"/>
              </a:rPr>
              <a:t>כֹּה אָמַר יְיָ צְבָאוֹת עֹד יֵשְׁבוּ זְקֵנִים וּזְקֵנוֹת בִּרְחֹבוֹת יְרוּשָׁלִָם וְאִישׁ מִשְׁעַנְתּוֹ בְּיָדוֹ מֵרֹב יָמִים:</a:t>
            </a:r>
          </a:p>
          <a:p>
            <a:pPr>
              <a:lnSpc>
                <a:spcPct val="150000"/>
              </a:lnSpc>
            </a:pPr>
            <a:r>
              <a:rPr lang="he-IL" sz="2000" b="0" i="0" dirty="0">
                <a:solidFill>
                  <a:srgbClr val="3B3B3B"/>
                </a:solidFill>
                <a:effectLst/>
                <a:latin typeface="almoni"/>
              </a:rPr>
              <a:t>מצודת דוד: עוד ישבו זקנים וגו' - עוד יבוא זמן הגאולה העתידה וישבו זקנים וזקנות ברחובות ר"ל </a:t>
            </a:r>
            <a:r>
              <a:rPr lang="he-IL" sz="2000" b="1" i="0" dirty="0">
                <a:solidFill>
                  <a:srgbClr val="3B3B3B"/>
                </a:solidFill>
                <a:effectLst/>
                <a:latin typeface="almoni"/>
              </a:rPr>
              <a:t>לא ישיגם החולשה לשבת בית </a:t>
            </a:r>
            <a:r>
              <a:rPr lang="he-IL" sz="2000" b="0" i="0" dirty="0">
                <a:solidFill>
                  <a:srgbClr val="3B3B3B"/>
                </a:solidFill>
                <a:effectLst/>
                <a:latin typeface="almoni"/>
              </a:rPr>
              <a:t>כ"א ברחובות ישבו כדרך הבחורים:</a:t>
            </a:r>
          </a:p>
          <a:p>
            <a:pPr>
              <a:lnSpc>
                <a:spcPct val="150000"/>
              </a:lnSpc>
            </a:pPr>
            <a:r>
              <a:rPr lang="he-IL" sz="2000" b="0" i="0" dirty="0">
                <a:solidFill>
                  <a:srgbClr val="3B3B3B"/>
                </a:solidFill>
                <a:effectLst/>
                <a:latin typeface="almoni"/>
              </a:rPr>
              <a:t>ואיש - וכל אחד יהיה בידו משענתו </a:t>
            </a:r>
            <a:r>
              <a:rPr lang="he-IL" sz="2000" b="0" i="0" dirty="0" err="1">
                <a:solidFill>
                  <a:srgbClr val="3B3B3B"/>
                </a:solidFill>
                <a:effectLst/>
                <a:latin typeface="almoni"/>
              </a:rPr>
              <a:t>להשען</a:t>
            </a:r>
            <a:r>
              <a:rPr lang="he-IL" sz="2000" b="0" i="0" dirty="0">
                <a:solidFill>
                  <a:srgbClr val="3B3B3B"/>
                </a:solidFill>
                <a:effectLst/>
                <a:latin typeface="almoni"/>
              </a:rPr>
              <a:t> בה מרוב הימים שחיו וכדרך הזקנים </a:t>
            </a:r>
            <a:r>
              <a:rPr lang="he-IL" sz="2000" b="0" i="0" dirty="0" err="1">
                <a:solidFill>
                  <a:srgbClr val="3B3B3B"/>
                </a:solidFill>
                <a:effectLst/>
                <a:latin typeface="almoni"/>
              </a:rPr>
              <a:t>ועכ"ז</a:t>
            </a:r>
            <a:r>
              <a:rPr lang="he-IL" sz="2000" b="0" i="0" dirty="0">
                <a:solidFill>
                  <a:srgbClr val="3B3B3B"/>
                </a:solidFill>
                <a:effectLst/>
                <a:latin typeface="almoni"/>
              </a:rPr>
              <a:t> לא ישיגם החולשה לשבת בית:</a:t>
            </a:r>
            <a:endParaRPr lang="he-IL" sz="2000" b="1" dirty="0">
              <a:solidFill>
                <a:schemeClr val="accent3">
                  <a:lumMod val="75000"/>
                </a:schemeClr>
              </a:solidFill>
            </a:endParaRPr>
          </a:p>
        </p:txBody>
      </p:sp>
      <p:pic>
        <p:nvPicPr>
          <p:cNvPr id="4102" name="Picture 6" descr="DIY - &quot;עוד ישבו זקנים וזקנות ברחובות ירושלים&quot; מדריך וטיפים לקישוט סוכה כולל  עולם המיניאטורות - בקטנה.">
            <a:extLst>
              <a:ext uri="{FF2B5EF4-FFF2-40B4-BE49-F238E27FC236}">
                <a16:creationId xmlns:a16="http://schemas.microsoft.com/office/drawing/2014/main" id="{2A0DCB1A-C0E0-D55E-C4F2-1573B2B54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07" y="501015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448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A20E92C-624B-9F1E-1480-03DA543F0495}"/>
              </a:ext>
            </a:extLst>
          </p:cNvPr>
          <p:cNvPicPr>
            <a:picLocks noChangeAspect="1"/>
          </p:cNvPicPr>
          <p:nvPr/>
        </p:nvPicPr>
        <p:blipFill>
          <a:blip r:embed="rId2"/>
          <a:stretch>
            <a:fillRect/>
          </a:stretch>
        </p:blipFill>
        <p:spPr>
          <a:xfrm>
            <a:off x="0" y="41063"/>
            <a:ext cx="12192000" cy="6775873"/>
          </a:xfrm>
          <a:prstGeom prst="rect">
            <a:avLst/>
          </a:prstGeom>
        </p:spPr>
      </p:pic>
    </p:spTree>
    <p:extLst>
      <p:ext uri="{BB962C8B-B14F-4D97-AF65-F5344CB8AC3E}">
        <p14:creationId xmlns:p14="http://schemas.microsoft.com/office/powerpoint/2010/main" val="1398892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F9B87646-C4C4-C677-71ED-613C125ABD1C}"/>
              </a:ext>
            </a:extLst>
          </p:cNvPr>
          <p:cNvPicPr>
            <a:picLocks noChangeAspect="1"/>
          </p:cNvPicPr>
          <p:nvPr/>
        </p:nvPicPr>
        <p:blipFill>
          <a:blip r:embed="rId2"/>
          <a:stretch>
            <a:fillRect/>
          </a:stretch>
        </p:blipFill>
        <p:spPr>
          <a:xfrm>
            <a:off x="14713" y="14944"/>
            <a:ext cx="12162574" cy="6828112"/>
          </a:xfrm>
          <a:prstGeom prst="rect">
            <a:avLst/>
          </a:prstGeom>
        </p:spPr>
      </p:pic>
    </p:spTree>
    <p:extLst>
      <p:ext uri="{BB962C8B-B14F-4D97-AF65-F5344CB8AC3E}">
        <p14:creationId xmlns:p14="http://schemas.microsoft.com/office/powerpoint/2010/main" val="2776280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2DB8F55-72B9-9211-8892-643EF42562C0}"/>
              </a:ext>
            </a:extLst>
          </p:cNvPr>
          <p:cNvPicPr>
            <a:picLocks noChangeAspect="1"/>
          </p:cNvPicPr>
          <p:nvPr/>
        </p:nvPicPr>
        <p:blipFill>
          <a:blip r:embed="rId2"/>
          <a:stretch>
            <a:fillRect/>
          </a:stretch>
        </p:blipFill>
        <p:spPr>
          <a:xfrm>
            <a:off x="14713" y="37806"/>
            <a:ext cx="12162574" cy="6782388"/>
          </a:xfrm>
          <a:prstGeom prst="rect">
            <a:avLst/>
          </a:prstGeom>
        </p:spPr>
      </p:pic>
    </p:spTree>
    <p:extLst>
      <p:ext uri="{BB962C8B-B14F-4D97-AF65-F5344CB8AC3E}">
        <p14:creationId xmlns:p14="http://schemas.microsoft.com/office/powerpoint/2010/main" val="3847280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עוד ישבו ... ברחובות ירושלים ... ורחובות העיר מלאו ילדים וילדות ... עם כתוביות">
            <a:hlinkClick r:id="" action="ppaction://media"/>
            <a:extLst>
              <a:ext uri="{FF2B5EF4-FFF2-40B4-BE49-F238E27FC236}">
                <a16:creationId xmlns:a16="http://schemas.microsoft.com/office/drawing/2014/main" id="{968D5DED-CB37-861E-634E-ED45C535B81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83256" y="65598"/>
            <a:ext cx="7911534" cy="5914398"/>
          </a:xfrm>
          <a:prstGeom prst="rect">
            <a:avLst/>
          </a:prstGeom>
        </p:spPr>
      </p:pic>
      <p:sp>
        <p:nvSpPr>
          <p:cNvPr id="2" name="תיבת טקסט 1">
            <a:extLst>
              <a:ext uri="{FF2B5EF4-FFF2-40B4-BE49-F238E27FC236}">
                <a16:creationId xmlns:a16="http://schemas.microsoft.com/office/drawing/2014/main" id="{27E55612-9446-FD2D-0578-A7FA7817B190}"/>
              </a:ext>
            </a:extLst>
          </p:cNvPr>
          <p:cNvSpPr txBox="1"/>
          <p:nvPr/>
        </p:nvSpPr>
        <p:spPr>
          <a:xfrm>
            <a:off x="286247" y="6162261"/>
            <a:ext cx="11831541" cy="646331"/>
          </a:xfrm>
          <a:prstGeom prst="rect">
            <a:avLst/>
          </a:prstGeom>
          <a:noFill/>
        </p:spPr>
        <p:txBody>
          <a:bodyPr wrap="square" rtlCol="1">
            <a:spAutoFit/>
          </a:bodyPr>
          <a:lstStyle/>
          <a:p>
            <a:pPr algn="r"/>
            <a:r>
              <a:rPr lang="he-IL" dirty="0"/>
              <a:t>כֹּה אָמַר יְיָ צְבָאוֹת עֹד יֵשְׁבוּ זְקֵנִים וּזְקֵנוֹת בִּרְחֹבוֹת יְרוּשָׁלִָם וְאִישׁ מִשְׁעַנְתּוֹ בְּיָדוֹ מֵרֹב יָמִים:</a:t>
            </a:r>
          </a:p>
          <a:p>
            <a:pPr algn="r"/>
            <a:r>
              <a:rPr lang="he-IL" dirty="0"/>
              <a:t>וּרְחֹבוֹת הָעִיר יִמָּלְאוּ יְלָדִים וִילָדוֹת מְשַׂחֲקִים </a:t>
            </a:r>
            <a:r>
              <a:rPr lang="he-IL" dirty="0" err="1"/>
              <a:t>בִּרְחֹבֹתֶיה</a:t>
            </a:r>
            <a:r>
              <a:rPr lang="he-IL" dirty="0"/>
              <a:t>ָ:  </a:t>
            </a:r>
            <a:r>
              <a:rPr lang="he-IL" sz="1400" dirty="0"/>
              <a:t>כֹּה אָמַר יְיָ צְבָאוֹת כִּי </a:t>
            </a:r>
            <a:r>
              <a:rPr lang="he-IL" sz="1400" dirty="0" err="1"/>
              <a:t>יִפָּלֵא</a:t>
            </a:r>
            <a:r>
              <a:rPr lang="he-IL" sz="1400" dirty="0"/>
              <a:t> בְּעֵינֵי שְׁאֵרִית הָעָם הַזֶּה בַּיָּמִים הָהֵם גַּם בְּעֵינַי </a:t>
            </a:r>
            <a:r>
              <a:rPr lang="he-IL" sz="1400" dirty="0" err="1"/>
              <a:t>יִפָּלֵא</a:t>
            </a:r>
            <a:r>
              <a:rPr lang="he-IL" sz="1400" dirty="0"/>
              <a:t> נְאֻם יְיָ צְבָאוֹת: פ </a:t>
            </a:r>
            <a:endParaRPr lang="he-IL" dirty="0"/>
          </a:p>
        </p:txBody>
      </p:sp>
    </p:spTree>
    <p:extLst>
      <p:ext uri="{BB962C8B-B14F-4D97-AF65-F5344CB8AC3E}">
        <p14:creationId xmlns:p14="http://schemas.microsoft.com/office/powerpoint/2010/main" val="43264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0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A3B4829C-16D1-CF3E-36C4-08738277F19C}"/>
              </a:ext>
            </a:extLst>
          </p:cNvPr>
          <p:cNvPicPr>
            <a:picLocks noChangeAspect="1"/>
          </p:cNvPicPr>
          <p:nvPr/>
        </p:nvPicPr>
        <p:blipFill>
          <a:blip r:embed="rId2"/>
          <a:stretch>
            <a:fillRect/>
          </a:stretch>
        </p:blipFill>
        <p:spPr>
          <a:xfrm>
            <a:off x="6800242" y="267007"/>
            <a:ext cx="4857143" cy="6228571"/>
          </a:xfrm>
          <a:prstGeom prst="rect">
            <a:avLst/>
          </a:prstGeom>
        </p:spPr>
      </p:pic>
      <p:pic>
        <p:nvPicPr>
          <p:cNvPr id="5" name="תמונה 4">
            <a:extLst>
              <a:ext uri="{FF2B5EF4-FFF2-40B4-BE49-F238E27FC236}">
                <a16:creationId xmlns:a16="http://schemas.microsoft.com/office/drawing/2014/main" id="{ADAB24B8-D410-DC6D-DD77-A0CC1AB71011}"/>
              </a:ext>
            </a:extLst>
          </p:cNvPr>
          <p:cNvPicPr>
            <a:picLocks noChangeAspect="1"/>
          </p:cNvPicPr>
          <p:nvPr/>
        </p:nvPicPr>
        <p:blipFill>
          <a:blip r:embed="rId3"/>
          <a:stretch>
            <a:fillRect/>
          </a:stretch>
        </p:blipFill>
        <p:spPr>
          <a:xfrm>
            <a:off x="1832161" y="95882"/>
            <a:ext cx="4742857" cy="3485714"/>
          </a:xfrm>
          <a:prstGeom prst="rect">
            <a:avLst/>
          </a:prstGeom>
        </p:spPr>
      </p:pic>
      <p:pic>
        <p:nvPicPr>
          <p:cNvPr id="5122" name="Picture 2" descr="גיל התבונה: חוקר הזקנה אהוד בודנר יודע שזקנים נהנים יותר">
            <a:extLst>
              <a:ext uri="{FF2B5EF4-FFF2-40B4-BE49-F238E27FC236}">
                <a16:creationId xmlns:a16="http://schemas.microsoft.com/office/drawing/2014/main" id="{FDBC847E-AFEA-7C64-214A-C2DBAD8737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5679" y="413853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817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הזקנה לאן?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ישעיהו פרק סה פסוק כ - </a:t>
            </a:r>
            <a:r>
              <a:rPr lang="he-IL" sz="2000" b="1" i="0" dirty="0">
                <a:solidFill>
                  <a:srgbClr val="3B3B3B"/>
                </a:solidFill>
                <a:effectLst/>
                <a:latin typeface="almoni"/>
              </a:rPr>
              <a:t>לֹא יִהְיֶה מִשָּׁם עוֹד עוּל יָמִים וְזָקֵן אֲשֶׁר לֹא יְמַלֵּא אֶת יָמָיו כִּי הַנַּעַר בֶּן מֵאָה שָׁנָה יָמוּת וְהַחוֹטֶא בֶּן מֵאָה שָׁנָה יְקֻלָּל:</a:t>
            </a:r>
          </a:p>
          <a:p>
            <a:pPr>
              <a:lnSpc>
                <a:spcPct val="150000"/>
              </a:lnSpc>
            </a:pPr>
            <a:r>
              <a:rPr lang="he-IL" sz="2000" b="1" dirty="0">
                <a:solidFill>
                  <a:schemeClr val="accent3">
                    <a:lumMod val="75000"/>
                  </a:schemeClr>
                </a:solidFill>
              </a:rPr>
              <a:t>אבן עזרא - הנה תורה זאת הפרשה כי השבים אל ציון בימות המשיח יחיו שנים רבות, והנה הזקן ימלא את ימיו שהוא בתולדת לחיות, כמו הקדמונים מאדם ועד נח, וכן עול ימים שהוא העולל, והמת מת והוא בן מאה שנה, ואם מת יקולל, כי אם חיה פחות מאלה השנים, אז יאמרו עליו עדיין לא שלמה דעתו, וזה אמר שמת והוא נער והחוטא אם יהיה בן מאה: </a:t>
            </a:r>
          </a:p>
          <a:p>
            <a:pPr>
              <a:lnSpc>
                <a:spcPct val="150000"/>
              </a:lnSpc>
            </a:pPr>
            <a:r>
              <a:rPr lang="he-IL" sz="2000" b="1" dirty="0">
                <a:solidFill>
                  <a:schemeClr val="accent3">
                    <a:lumMod val="75000"/>
                  </a:schemeClr>
                </a:solidFill>
              </a:rPr>
              <a:t>הכתוב לעד כי סוף העולם ישוב כראשיתו:</a:t>
            </a:r>
          </a:p>
        </p:txBody>
      </p:sp>
      <p:pic>
        <p:nvPicPr>
          <p:cNvPr id="5" name="תמונה 4">
            <a:extLst>
              <a:ext uri="{FF2B5EF4-FFF2-40B4-BE49-F238E27FC236}">
                <a16:creationId xmlns:a16="http://schemas.microsoft.com/office/drawing/2014/main" id="{856B456D-A01B-4946-6291-10A854BE5760}"/>
              </a:ext>
            </a:extLst>
          </p:cNvPr>
          <p:cNvPicPr>
            <a:picLocks noChangeAspect="1"/>
          </p:cNvPicPr>
          <p:nvPr/>
        </p:nvPicPr>
        <p:blipFill rotWithShape="1">
          <a:blip r:embed="rId2"/>
          <a:srcRect r="17291"/>
          <a:stretch/>
        </p:blipFill>
        <p:spPr>
          <a:xfrm>
            <a:off x="1614115" y="4501569"/>
            <a:ext cx="2035534" cy="2356431"/>
          </a:xfrm>
          <a:prstGeom prst="rect">
            <a:avLst/>
          </a:prstGeom>
        </p:spPr>
      </p:pic>
    </p:spTree>
    <p:extLst>
      <p:ext uri="{BB962C8B-B14F-4D97-AF65-F5344CB8AC3E}">
        <p14:creationId xmlns:p14="http://schemas.microsoft.com/office/powerpoint/2010/main" val="3173439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בהעדר הדאגות והצרות יארכו החיים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fontScale="92500" lnSpcReduction="20000"/>
          </a:bodyPr>
          <a:lstStyle/>
          <a:p>
            <a:pPr>
              <a:lnSpc>
                <a:spcPct val="150000"/>
              </a:lnSpc>
            </a:pPr>
            <a:r>
              <a:rPr lang="he-IL" sz="2000" b="0" i="0" dirty="0">
                <a:solidFill>
                  <a:srgbClr val="3B3B3B"/>
                </a:solidFill>
                <a:effectLst/>
                <a:latin typeface="almoni"/>
              </a:rPr>
              <a:t>פירוש המשנה לרמב"ם מסכת סנהדרין פרק י משנה א</a:t>
            </a:r>
          </a:p>
          <a:p>
            <a:pPr>
              <a:lnSpc>
                <a:spcPct val="150000"/>
              </a:lnSpc>
            </a:pPr>
            <a:r>
              <a:rPr lang="he-IL" sz="2000" b="0" i="0" dirty="0">
                <a:solidFill>
                  <a:srgbClr val="3B3B3B"/>
                </a:solidFill>
                <a:effectLst/>
                <a:latin typeface="almoni"/>
              </a:rPr>
              <a:t>כל פסוקי המקרא מעידים על אשרו ואשרינו בו, ולא ישתנה במציאות שום דבר מכפי שהוא עתה, זולתי שתהא המלכות לישראל, וכך לשון חכמים אין בין העולם הזה לימות המשיח אלא שעבוד </a:t>
            </a:r>
            <a:r>
              <a:rPr lang="he-IL" sz="2000" b="0" i="0" dirty="0" err="1">
                <a:solidFill>
                  <a:srgbClr val="3B3B3B"/>
                </a:solidFill>
                <a:effectLst/>
                <a:latin typeface="almoni"/>
              </a:rPr>
              <a:t>מלכיות</a:t>
            </a:r>
            <a:r>
              <a:rPr lang="he-IL" sz="2000" b="0" i="0" dirty="0">
                <a:solidFill>
                  <a:srgbClr val="3B3B3B"/>
                </a:solidFill>
                <a:effectLst/>
                <a:latin typeface="almoni"/>
              </a:rPr>
              <a:t> בלבד.</a:t>
            </a:r>
          </a:p>
          <a:p>
            <a:pPr>
              <a:lnSpc>
                <a:spcPct val="150000"/>
              </a:lnSpc>
            </a:pPr>
            <a:r>
              <a:rPr lang="he-IL" sz="2000" b="0" i="0" dirty="0" err="1">
                <a:solidFill>
                  <a:srgbClr val="3B3B3B"/>
                </a:solidFill>
                <a:effectLst/>
                <a:latin typeface="almoni"/>
              </a:rPr>
              <a:t>וישארו</a:t>
            </a:r>
            <a:r>
              <a:rPr lang="he-IL" sz="2000" b="0" i="0" dirty="0">
                <a:solidFill>
                  <a:srgbClr val="3B3B3B"/>
                </a:solidFill>
                <a:effectLst/>
                <a:latin typeface="almoni"/>
              </a:rPr>
              <a:t> בימיו החזק והחלש ביחס לזולתו, אלא שבאותם הימים תוקל על בני אדם פרנסתם מאד, עד שכשיעבוד האדם איזה עבודה </a:t>
            </a:r>
            <a:r>
              <a:rPr lang="he-IL" sz="2000" b="0" i="0" dirty="0" err="1">
                <a:solidFill>
                  <a:srgbClr val="3B3B3B"/>
                </a:solidFill>
                <a:effectLst/>
                <a:latin typeface="almoni"/>
              </a:rPr>
              <a:t>מועטת</a:t>
            </a:r>
            <a:r>
              <a:rPr lang="he-IL" sz="2000" b="0" i="0" dirty="0">
                <a:solidFill>
                  <a:srgbClr val="3B3B3B"/>
                </a:solidFill>
                <a:effectLst/>
                <a:latin typeface="almoni"/>
              </a:rPr>
              <a:t> שתהיה ישיג תועלת גדולה וזהו ענין אמרם עתידה ארץ ישראל להוציא גלוסקאות וכלי מילת, לפי שדרך בני אדם לומר את מצא אדם איזה דבר מוכן בשפע, מצא פלוני לחם אפוי ותבשיל מבושל, </a:t>
            </a:r>
          </a:p>
          <a:p>
            <a:pPr>
              <a:lnSpc>
                <a:spcPct val="150000"/>
              </a:lnSpc>
            </a:pPr>
            <a:r>
              <a:rPr lang="he-IL" sz="2000" b="0" i="0" dirty="0">
                <a:solidFill>
                  <a:srgbClr val="3B3B3B"/>
                </a:solidFill>
                <a:effectLst/>
                <a:latin typeface="almoni"/>
              </a:rPr>
              <a:t>והתועלת הגדולה באותו הזמן היא שננוח משעבוד מלכות הרשעה העוצרת בעדינו מלעשות הטוב, ותרבה הדעת כמו שאמר כי מלאה הארץ דעה את ה'. ויפסקו הקרבות והמלחמות כמו שאמר ולא </a:t>
            </a:r>
            <a:r>
              <a:rPr lang="he-IL" sz="2000" b="0" i="0" dirty="0" err="1">
                <a:solidFill>
                  <a:srgbClr val="3B3B3B"/>
                </a:solidFill>
                <a:effectLst/>
                <a:latin typeface="almoni"/>
              </a:rPr>
              <a:t>ישאו</a:t>
            </a:r>
            <a:r>
              <a:rPr lang="he-IL" sz="2000" b="0" i="0" dirty="0">
                <a:solidFill>
                  <a:srgbClr val="3B3B3B"/>
                </a:solidFill>
                <a:effectLst/>
                <a:latin typeface="almoni"/>
              </a:rPr>
              <a:t> גוי אל גוי חרב, וישיג כל מי שיהיה באותן הימים שלמות גדולה יזכה בה לחיי העולם הבא. </a:t>
            </a:r>
          </a:p>
          <a:p>
            <a:pPr>
              <a:lnSpc>
                <a:spcPct val="150000"/>
              </a:lnSpc>
            </a:pPr>
            <a:r>
              <a:rPr lang="he-IL" sz="2000" b="1" i="0" dirty="0">
                <a:solidFill>
                  <a:srgbClr val="3B3B3B"/>
                </a:solidFill>
                <a:effectLst/>
                <a:latin typeface="almoni"/>
              </a:rPr>
              <a:t>וגם יארכו חיי בני אדם, כי בהעדר הדאגות והצרות יארכו החיים.</a:t>
            </a:r>
            <a:endParaRPr lang="he-IL" sz="2000" b="1" dirty="0">
              <a:solidFill>
                <a:schemeClr val="accent3">
                  <a:lumMod val="75000"/>
                </a:schemeClr>
              </a:solidFill>
            </a:endParaRPr>
          </a:p>
        </p:txBody>
      </p:sp>
    </p:spTree>
    <p:extLst>
      <p:ext uri="{BB962C8B-B14F-4D97-AF65-F5344CB8AC3E}">
        <p14:creationId xmlns:p14="http://schemas.microsoft.com/office/powerpoint/2010/main" val="3926277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שתי הסתכלויות שונות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אפשר לראות בזקנה תכלית החיים ופסגתם. לפי גישה זו החיים הם מסלול של עליה מתמדת, גרף העולה בקביעות עם הגיל: ככל שהגיל מתקדם כך ניצב האדם גבוה יותר. </a:t>
            </a:r>
          </a:p>
          <a:p>
            <a:pPr>
              <a:lnSpc>
                <a:spcPct val="150000"/>
              </a:lnSpc>
            </a:pPr>
            <a:r>
              <a:rPr lang="he-IL" sz="2000" b="0" i="0" dirty="0">
                <a:solidFill>
                  <a:srgbClr val="3B3B3B"/>
                </a:solidFill>
                <a:effectLst/>
                <a:latin typeface="almoni"/>
              </a:rPr>
              <a:t>מנגד, אפשר לראות בזקנה שלב של ירידה ודעיכה. לפי גישה זו החיים מגיעים לשיאם באמצעם, כשהאדם במלוא יכולותיו, ומשם הוא פוחת והולך. </a:t>
            </a:r>
          </a:p>
          <a:p>
            <a:pPr>
              <a:lnSpc>
                <a:spcPct val="150000"/>
              </a:lnSpc>
            </a:pPr>
            <a:r>
              <a:rPr lang="he-IL" sz="2000" b="0" i="0" dirty="0">
                <a:solidFill>
                  <a:srgbClr val="3B3B3B"/>
                </a:solidFill>
                <a:effectLst/>
                <a:latin typeface="almoni"/>
              </a:rPr>
              <a:t>החיים נדמים לגרף פעמון גאוס: במרכז נמצאים אנשים בשיא כוחם, </a:t>
            </a:r>
          </a:p>
          <a:p>
            <a:pPr>
              <a:lnSpc>
                <a:spcPct val="150000"/>
              </a:lnSpc>
            </a:pPr>
            <a:r>
              <a:rPr lang="he-IL" sz="2000" b="0" i="0" dirty="0">
                <a:solidFill>
                  <a:srgbClr val="3B3B3B"/>
                </a:solidFill>
                <a:effectLst/>
                <a:latin typeface="almoni"/>
              </a:rPr>
              <a:t>ובזנבות הפעמון נמצאים הילדים והזקנים. </a:t>
            </a:r>
          </a:p>
          <a:p>
            <a:pPr>
              <a:lnSpc>
                <a:spcPct val="150000"/>
              </a:lnSpc>
            </a:pPr>
            <a:r>
              <a:rPr lang="he-IL" sz="2000" b="0" i="0" dirty="0">
                <a:solidFill>
                  <a:srgbClr val="3B3B3B"/>
                </a:solidFill>
                <a:effectLst/>
                <a:latin typeface="almoni"/>
              </a:rPr>
              <a:t>גישה זו רואה את חיי האדם כמסלול השמש: האדם זורח בשחר חייו, ממריא ומטפס אט-אט אל מרכז החיים עד שמגיע ל"חצות היום", ומשם מתחיל לדעוך אל שקיעתו הבלתי נמנעת.</a:t>
            </a:r>
            <a:endParaRPr lang="he-IL" sz="2000" b="1" dirty="0">
              <a:solidFill>
                <a:schemeClr val="accent3">
                  <a:lumMod val="75000"/>
                </a:schemeClr>
              </a:solidFill>
            </a:endParaRPr>
          </a:p>
        </p:txBody>
      </p:sp>
      <p:pic>
        <p:nvPicPr>
          <p:cNvPr id="7172" name="Picture 4" descr="מושלם כמו חייל צרפתי- על אדולף קטלה ועקומת הפעמון - הידען - Hayadan">
            <a:extLst>
              <a:ext uri="{FF2B5EF4-FFF2-40B4-BE49-F238E27FC236}">
                <a16:creationId xmlns:a16="http://schemas.microsoft.com/office/drawing/2014/main" id="{19422D8C-51C2-A309-D4F0-7248606BD5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828" y="3315819"/>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784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לכל תקופה יש תפקיד</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להלן נבקש להעמיק בדברי חכמים, ולהראות כי גישתם לזקנה מורכבת וכוללת התייחסויות לשתי הגישות שהוזכרו לעיל. </a:t>
            </a:r>
          </a:p>
          <a:p>
            <a:pPr>
              <a:lnSpc>
                <a:spcPct val="150000"/>
              </a:lnSpc>
            </a:pPr>
            <a:r>
              <a:rPr lang="he-IL" sz="2000" b="0" i="0" dirty="0">
                <a:solidFill>
                  <a:srgbClr val="3B3B3B"/>
                </a:solidFill>
                <a:effectLst/>
                <a:latin typeface="almoni"/>
              </a:rPr>
              <a:t>במקומות מסוימים ניתן דגש בגישת הפיחות, ולפעמים בולטת דווקא גישת האידאליזציה.</a:t>
            </a:r>
          </a:p>
          <a:p>
            <a:pPr>
              <a:lnSpc>
                <a:spcPct val="150000"/>
              </a:lnSpc>
            </a:pPr>
            <a:r>
              <a:rPr lang="he-IL" sz="2000" b="0" i="0" dirty="0">
                <a:solidFill>
                  <a:srgbClr val="3B3B3B"/>
                </a:solidFill>
                <a:effectLst/>
                <a:latin typeface="almoni"/>
              </a:rPr>
              <a:t>מתוך דבריהם נרצה לבנות מבט מפותח יותר על הזקנה, שנכנה "גישת הייעוד". </a:t>
            </a:r>
          </a:p>
          <a:p>
            <a:pPr>
              <a:lnSpc>
                <a:spcPct val="150000"/>
              </a:lnSpc>
            </a:pPr>
            <a:r>
              <a:rPr lang="he-IL" sz="2000" b="0" i="0" dirty="0">
                <a:solidFill>
                  <a:srgbClr val="3B3B3B"/>
                </a:solidFill>
                <a:effectLst/>
                <a:latin typeface="almoni"/>
              </a:rPr>
              <a:t>גישה זו אינה עושה אידאליזציה לזקנה בתור שיא החיים, אלא מנסה לשפוט אותה מתוך הבנה שלכל תקופת חיים תפקיד משלה.</a:t>
            </a:r>
            <a:endParaRPr lang="he-IL" sz="2000" b="1" dirty="0">
              <a:solidFill>
                <a:schemeClr val="accent3">
                  <a:lumMod val="75000"/>
                </a:schemeClr>
              </a:solidFill>
            </a:endParaRPr>
          </a:p>
        </p:txBody>
      </p:sp>
      <p:pic>
        <p:nvPicPr>
          <p:cNvPr id="8194" name="Picture 2" descr="כולל בוקר לגמלאים - בית חב&quot;ד המרכזי באר שבע">
            <a:extLst>
              <a:ext uri="{FF2B5EF4-FFF2-40B4-BE49-F238E27FC236}">
                <a16:creationId xmlns:a16="http://schemas.microsoft.com/office/drawing/2014/main" id="{E3F52128-0D3C-A0F0-55C8-742966436F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2631" y="4338429"/>
            <a:ext cx="4307548" cy="2412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958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8D33EF8C-59F7-BA98-0737-564A9C56D6C2}"/>
              </a:ext>
            </a:extLst>
          </p:cNvPr>
          <p:cNvPicPr>
            <a:picLocks noChangeAspect="1"/>
          </p:cNvPicPr>
          <p:nvPr/>
        </p:nvPicPr>
        <p:blipFill>
          <a:blip r:embed="rId2"/>
          <a:stretch>
            <a:fillRect/>
          </a:stretch>
        </p:blipFill>
        <p:spPr>
          <a:xfrm>
            <a:off x="3679084" y="0"/>
            <a:ext cx="4833832" cy="6858000"/>
          </a:xfrm>
          <a:prstGeom prst="rect">
            <a:avLst/>
          </a:prstGeom>
        </p:spPr>
      </p:pic>
      <p:pic>
        <p:nvPicPr>
          <p:cNvPr id="9218" name="Picture 2" descr="נתן צבי פינקל – ויקיפדיה">
            <a:extLst>
              <a:ext uri="{FF2B5EF4-FFF2-40B4-BE49-F238E27FC236}">
                <a16:creationId xmlns:a16="http://schemas.microsoft.com/office/drawing/2014/main" id="{6903F388-F977-E4F8-C199-9516EB622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0794" y="145816"/>
            <a:ext cx="1733550" cy="263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443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770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4BA9C2-BC47-4935-B850-AB7616C207F3}"/>
              </a:ext>
            </a:extLst>
          </p:cNvPr>
          <p:cNvSpPr>
            <a:spLocks noGrp="1"/>
          </p:cNvSpPr>
          <p:nvPr>
            <p:ph type="ctrTitle"/>
          </p:nvPr>
        </p:nvSpPr>
        <p:spPr>
          <a:xfrm>
            <a:off x="2589212" y="477982"/>
            <a:ext cx="8915399" cy="2951018"/>
          </a:xfrm>
        </p:spPr>
        <p:txBody>
          <a:bodyPr>
            <a:normAutofit/>
          </a:bodyPr>
          <a:lstStyle/>
          <a:p>
            <a:pPr algn="ctr"/>
            <a:r>
              <a:rPr lang="he-IL" sz="6000" b="1" dirty="0">
                <a:solidFill>
                  <a:schemeClr val="accent1">
                    <a:lumMod val="75000"/>
                  </a:schemeClr>
                </a:solidFill>
              </a:rPr>
              <a:t>תִּפְאֶרֶת בַּחוּרִים כֹּחָם </a:t>
            </a:r>
            <a:br>
              <a:rPr lang="he-IL" sz="7200" b="1" dirty="0">
                <a:solidFill>
                  <a:schemeClr val="accent1">
                    <a:lumMod val="75000"/>
                  </a:schemeClr>
                </a:solidFill>
              </a:rPr>
            </a:br>
            <a:r>
              <a:rPr lang="he-IL" sz="7200" b="1" dirty="0">
                <a:solidFill>
                  <a:schemeClr val="accent1">
                    <a:lumMod val="75000"/>
                  </a:schemeClr>
                </a:solidFill>
              </a:rPr>
              <a:t>וַהֲדַר זְקֵנִים שֵׂיבָה</a:t>
            </a:r>
            <a:br>
              <a:rPr lang="en-US" sz="7200" dirty="0"/>
            </a:br>
            <a:r>
              <a:rPr lang="he-IL" sz="4000" dirty="0"/>
              <a:t>(משלי כ, </a:t>
            </a:r>
            <a:r>
              <a:rPr lang="he-IL" sz="4000" dirty="0" err="1"/>
              <a:t>כט</a:t>
            </a:r>
            <a:r>
              <a:rPr lang="he-IL" sz="4000" dirty="0"/>
              <a:t>)</a:t>
            </a:r>
            <a:endParaRPr lang="he-IL" sz="7200" dirty="0"/>
          </a:p>
        </p:txBody>
      </p:sp>
      <p:sp>
        <p:nvSpPr>
          <p:cNvPr id="3" name="כותרת משנה 2">
            <a:extLst>
              <a:ext uri="{FF2B5EF4-FFF2-40B4-BE49-F238E27FC236}">
                <a16:creationId xmlns:a16="http://schemas.microsoft.com/office/drawing/2014/main" id="{6DA9E332-0659-4DC5-A87B-3AC6203344A2}"/>
              </a:ext>
            </a:extLst>
          </p:cNvPr>
          <p:cNvSpPr>
            <a:spLocks noGrp="1"/>
          </p:cNvSpPr>
          <p:nvPr>
            <p:ph type="subTitle" idx="1"/>
          </p:nvPr>
        </p:nvSpPr>
        <p:spPr>
          <a:xfrm>
            <a:off x="2589211" y="4126446"/>
            <a:ext cx="8915399" cy="1601254"/>
          </a:xfrm>
        </p:spPr>
        <p:txBody>
          <a:bodyPr>
            <a:normAutofit/>
          </a:bodyPr>
          <a:lstStyle/>
          <a:p>
            <a:pPr algn="ctr"/>
            <a:r>
              <a:rPr lang="he-IL" sz="3600" b="1" dirty="0">
                <a:solidFill>
                  <a:schemeClr val="accent1">
                    <a:lumMod val="75000"/>
                  </a:schemeClr>
                </a:solidFill>
              </a:rPr>
              <a:t>האתגר שבהזדקנות</a:t>
            </a:r>
          </a:p>
          <a:p>
            <a:pPr algn="ctr"/>
            <a:r>
              <a:rPr lang="he-IL" sz="3600" b="1" dirty="0">
                <a:solidFill>
                  <a:schemeClr val="accent1">
                    <a:lumMod val="75000"/>
                  </a:schemeClr>
                </a:solidFill>
              </a:rPr>
              <a:t>עולמם המופלא של בני הגיל השלישי</a:t>
            </a:r>
          </a:p>
        </p:txBody>
      </p:sp>
    </p:spTree>
    <p:extLst>
      <p:ext uri="{BB962C8B-B14F-4D97-AF65-F5344CB8AC3E}">
        <p14:creationId xmlns:p14="http://schemas.microsoft.com/office/powerpoint/2010/main" val="4293691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השמות השונים ומשמעותם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4885899"/>
          </a:xfrm>
        </p:spPr>
        <p:txBody>
          <a:bodyPr>
            <a:normAutofit/>
          </a:bodyPr>
          <a:lstStyle/>
          <a:p>
            <a:pPr>
              <a:lnSpc>
                <a:spcPct val="150000"/>
              </a:lnSpc>
            </a:pPr>
            <a:r>
              <a:rPr lang="he-IL" sz="2800" b="1" dirty="0">
                <a:solidFill>
                  <a:schemeClr val="accent2">
                    <a:lumMod val="75000"/>
                  </a:schemeClr>
                </a:solidFill>
              </a:rPr>
              <a:t>הגיל השלישי </a:t>
            </a:r>
            <a:r>
              <a:rPr lang="he-IL" sz="2800" b="1" dirty="0">
                <a:solidFill>
                  <a:schemeClr val="accent3">
                    <a:lumMod val="75000"/>
                  </a:schemeClr>
                </a:solidFill>
              </a:rPr>
              <a:t>– בהיותו הגיל המדובר האחרון. </a:t>
            </a:r>
          </a:p>
          <a:p>
            <a:pPr marL="0" indent="0">
              <a:lnSpc>
                <a:spcPct val="150000"/>
              </a:lnSpc>
              <a:buNone/>
            </a:pPr>
            <a:r>
              <a:rPr lang="he-IL" sz="2800" b="1" dirty="0">
                <a:solidFill>
                  <a:schemeClr val="accent3">
                    <a:lumMod val="75000"/>
                  </a:schemeClr>
                </a:solidFill>
              </a:rPr>
              <a:t>זהו שם בעל קונוטציה שלילית.</a:t>
            </a:r>
          </a:p>
          <a:p>
            <a:pPr>
              <a:lnSpc>
                <a:spcPct val="150000"/>
              </a:lnSpc>
            </a:pPr>
            <a:r>
              <a:rPr lang="he-IL" sz="2800" b="1" dirty="0">
                <a:solidFill>
                  <a:schemeClr val="accent2">
                    <a:lumMod val="75000"/>
                  </a:schemeClr>
                </a:solidFill>
              </a:rPr>
              <a:t>גיל הזהב </a:t>
            </a:r>
            <a:r>
              <a:rPr lang="he-IL" sz="2800" b="1" dirty="0">
                <a:solidFill>
                  <a:schemeClr val="accent3">
                    <a:lumMod val="75000"/>
                  </a:schemeClr>
                </a:solidFill>
              </a:rPr>
              <a:t>– ראשי תיבות '</a:t>
            </a:r>
            <a:r>
              <a:rPr lang="he-IL" sz="2800" b="1" dirty="0">
                <a:solidFill>
                  <a:schemeClr val="accent2">
                    <a:lumMod val="75000"/>
                  </a:schemeClr>
                </a:solidFill>
              </a:rPr>
              <a:t>ז</a:t>
            </a:r>
            <a:r>
              <a:rPr lang="he-IL" sz="2800" b="1" dirty="0">
                <a:solidFill>
                  <a:schemeClr val="accent3">
                    <a:lumMod val="75000"/>
                  </a:schemeClr>
                </a:solidFill>
              </a:rPr>
              <a:t>ה </a:t>
            </a:r>
            <a:r>
              <a:rPr lang="he-IL" sz="2800" b="1" dirty="0">
                <a:solidFill>
                  <a:schemeClr val="accent2">
                    <a:lumMod val="75000"/>
                  </a:schemeClr>
                </a:solidFill>
              </a:rPr>
              <a:t>ה</a:t>
            </a:r>
            <a:r>
              <a:rPr lang="he-IL" sz="2800" b="1" dirty="0">
                <a:solidFill>
                  <a:schemeClr val="accent3">
                    <a:lumMod val="75000"/>
                  </a:schemeClr>
                </a:solidFill>
              </a:rPr>
              <a:t>ביא </a:t>
            </a:r>
            <a:r>
              <a:rPr lang="he-IL" sz="2800" b="1" dirty="0">
                <a:solidFill>
                  <a:schemeClr val="accent2">
                    <a:lumMod val="75000"/>
                  </a:schemeClr>
                </a:solidFill>
              </a:rPr>
              <a:t>ב</a:t>
            </a:r>
            <a:r>
              <a:rPr lang="he-IL" sz="2800" b="1" dirty="0">
                <a:solidFill>
                  <a:schemeClr val="accent3">
                    <a:lumMod val="75000"/>
                  </a:schemeClr>
                </a:solidFill>
              </a:rPr>
              <a:t>ינה'. </a:t>
            </a:r>
          </a:p>
          <a:p>
            <a:pPr marL="0" indent="0">
              <a:lnSpc>
                <a:spcPct val="150000"/>
              </a:lnSpc>
              <a:buNone/>
            </a:pPr>
            <a:r>
              <a:rPr lang="he-IL" sz="2800" b="1" dirty="0">
                <a:solidFill>
                  <a:schemeClr val="accent3">
                    <a:lumMod val="75000"/>
                  </a:schemeClr>
                </a:solidFill>
              </a:rPr>
              <a:t>זהו שם שמעניק לגיל כבוד ויוקרה.</a:t>
            </a:r>
          </a:p>
          <a:p>
            <a:pPr>
              <a:lnSpc>
                <a:spcPct val="150000"/>
              </a:lnSpc>
            </a:pPr>
            <a:r>
              <a:rPr lang="he-IL" sz="2800" b="1" dirty="0">
                <a:solidFill>
                  <a:schemeClr val="accent2">
                    <a:lumMod val="75000"/>
                  </a:schemeClr>
                </a:solidFill>
              </a:rPr>
              <a:t>משמעות החיים במחצית השנייה של החיים </a:t>
            </a:r>
            <a:r>
              <a:rPr lang="he-IL" sz="2800" b="1" dirty="0">
                <a:solidFill>
                  <a:schemeClr val="accent3">
                    <a:lumMod val="75000"/>
                  </a:schemeClr>
                </a:solidFill>
              </a:rPr>
              <a:t>–  שם שמראה שזמן זה נוגע לחצי מהאוכלוסייה, וכולם צריכים להתכונן לו. </a:t>
            </a:r>
            <a:endParaRPr lang="he-IL" sz="2000" b="1" dirty="0">
              <a:solidFill>
                <a:schemeClr val="accent3">
                  <a:lumMod val="75000"/>
                </a:schemeClr>
              </a:solidFill>
            </a:endParaRPr>
          </a:p>
          <a:p>
            <a:pPr marL="0" indent="0">
              <a:lnSpc>
                <a:spcPct val="150000"/>
              </a:lnSpc>
              <a:buNone/>
            </a:pPr>
            <a:endParaRPr lang="he-IL" sz="2000" b="1" dirty="0">
              <a:solidFill>
                <a:schemeClr val="accent3">
                  <a:lumMod val="75000"/>
                </a:schemeClr>
              </a:solidFill>
            </a:endParaRPr>
          </a:p>
        </p:txBody>
      </p:sp>
    </p:spTree>
    <p:extLst>
      <p:ext uri="{BB962C8B-B14F-4D97-AF65-F5344CB8AC3E}">
        <p14:creationId xmlns:p14="http://schemas.microsoft.com/office/powerpoint/2010/main" val="28194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הזקנה במקורות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1" dirty="0">
                <a:solidFill>
                  <a:schemeClr val="accent2">
                    <a:lumMod val="75000"/>
                  </a:schemeClr>
                </a:solidFill>
              </a:rPr>
              <a:t>תלמוד ירושלמי (שבת א, ג): </a:t>
            </a:r>
          </a:p>
          <a:p>
            <a:pPr marL="0" indent="0">
              <a:lnSpc>
                <a:spcPct val="150000"/>
              </a:lnSpc>
              <a:buNone/>
            </a:pPr>
            <a:r>
              <a:rPr lang="he-IL" sz="2000" b="1" dirty="0">
                <a:solidFill>
                  <a:schemeClr val="accent3">
                    <a:lumMod val="75000"/>
                  </a:schemeClr>
                </a:solidFill>
              </a:rPr>
              <a:t>מעשה בחסיד זקן אחד שהיה יושב ושונה: "אל תאמן בעצמך עד יום זקנותך" - במקום: "אל תאמן בעצמך עד יום מותך". חסיד גדול היה אותו זקן, והרגיש בעצמו שכבר אין לו שום שייכות לענייני העולם-הזה.</a:t>
            </a:r>
          </a:p>
          <a:p>
            <a:pPr marL="0" indent="0">
              <a:lnSpc>
                <a:spcPct val="150000"/>
              </a:lnSpc>
              <a:buNone/>
            </a:pPr>
            <a:r>
              <a:rPr lang="he-IL" sz="2000" b="1" dirty="0">
                <a:solidFill>
                  <a:schemeClr val="accent3">
                    <a:lumMod val="75000"/>
                  </a:schemeClr>
                </a:solidFill>
              </a:rPr>
              <a:t>התרעמו עליו בשמים, וכדי לאלפו בינה וללמדו לקח, נתנו רשות ליצר-הרע, והתחפש לאשה יפת-תואר וכך נכנס לחדרו של אותו זקן. כיון שנשא הזקן עיניו לדמות שנכנסה לחדר, דיבר עמה דברים שאינם ראויים לחסיד כמותו.</a:t>
            </a:r>
          </a:p>
          <a:p>
            <a:pPr marL="0" indent="0">
              <a:lnSpc>
                <a:spcPct val="150000"/>
              </a:lnSpc>
              <a:buNone/>
            </a:pPr>
            <a:r>
              <a:rPr lang="he-IL" sz="2000" b="1" dirty="0">
                <a:solidFill>
                  <a:schemeClr val="accent3">
                    <a:lumMod val="75000"/>
                  </a:schemeClr>
                </a:solidFill>
              </a:rPr>
              <a:t>תיכף התחרט החסיד על מה שעשה והיה לו צער גדול עד כדי כך שמוטל היה בסכנה מחמת צערו. ריחמו עליו בשמים, ונצטוותה אותה הרוח להפסיק את שליחותה. התגלתה לו ואמרה: דע לך, כי שלחו אותי מן השמים ללמד אותך שלא תגרוס עוד: "אל תאמן בעצמך עד יום זקנותך" אלא "עד יום מותך".</a:t>
            </a:r>
          </a:p>
          <a:p>
            <a:endParaRPr lang="he-IL" sz="2000" b="1" dirty="0">
              <a:solidFill>
                <a:schemeClr val="accent3">
                  <a:lumMod val="75000"/>
                </a:schemeClr>
              </a:solidFill>
            </a:endParaRPr>
          </a:p>
        </p:txBody>
      </p:sp>
    </p:spTree>
    <p:extLst>
      <p:ext uri="{BB962C8B-B14F-4D97-AF65-F5344CB8AC3E}">
        <p14:creationId xmlns:p14="http://schemas.microsoft.com/office/powerpoint/2010/main" val="2005871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מהיכן צמחה המילה סבא וסבתא?</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dirty="0"/>
              <a:t>בתורה מצאנו שיבה וזקנה, מה המקור למילה סבא?</a:t>
            </a:r>
          </a:p>
          <a:p>
            <a:pPr algn="just"/>
            <a:r>
              <a:rPr lang="he-IL" dirty="0"/>
              <a:t>זוהי מילה בארמית תרגום של זקן. </a:t>
            </a:r>
          </a:p>
          <a:p>
            <a:pPr algn="just"/>
            <a:r>
              <a:rPr lang="he-IL" b="0" i="0" dirty="0">
                <a:solidFill>
                  <a:srgbClr val="141414"/>
                </a:solidFill>
                <a:effectLst/>
                <a:latin typeface="Segoe UI" panose="020B0502040204020203" pitchFamily="34" charset="0"/>
              </a:rPr>
              <a:t>בתרגום אונקלוס על הפסוק מפני שיבה תקום תרגם מִן קֳדָם </a:t>
            </a:r>
            <a:r>
              <a:rPr lang="he-IL" b="1" i="0" dirty="0" err="1">
                <a:solidFill>
                  <a:srgbClr val="141414"/>
                </a:solidFill>
                <a:effectLst/>
                <a:latin typeface="Segoe UI" panose="020B0502040204020203" pitchFamily="34" charset="0"/>
              </a:rPr>
              <a:t>דְּסַבַּר</a:t>
            </a:r>
            <a:r>
              <a:rPr lang="he-IL" b="1" i="0" dirty="0">
                <a:solidFill>
                  <a:srgbClr val="141414"/>
                </a:solidFill>
                <a:effectLst/>
                <a:latin typeface="Segoe UI" panose="020B0502040204020203" pitchFamily="34" charset="0"/>
              </a:rPr>
              <a:t> </a:t>
            </a:r>
            <a:r>
              <a:rPr lang="he-IL" b="1" i="0" dirty="0" err="1">
                <a:solidFill>
                  <a:srgbClr val="141414"/>
                </a:solidFill>
                <a:effectLst/>
                <a:latin typeface="Segoe UI" panose="020B0502040204020203" pitchFamily="34" charset="0"/>
              </a:rPr>
              <a:t>בְּאוֹרַיְתָא</a:t>
            </a:r>
            <a:r>
              <a:rPr lang="he-IL" b="0" i="0" dirty="0">
                <a:solidFill>
                  <a:srgbClr val="141414"/>
                </a:solidFill>
                <a:effectLst/>
                <a:latin typeface="Segoe UI" panose="020B0502040204020203" pitchFamily="34" charset="0"/>
              </a:rPr>
              <a:t> תְּקוּם וּתְהַדַּר אַפֵּי סָבָא </a:t>
            </a:r>
            <a:r>
              <a:rPr lang="he-IL" sz="1000" b="0" i="0" dirty="0" err="1">
                <a:solidFill>
                  <a:srgbClr val="141414"/>
                </a:solidFill>
                <a:effectLst/>
                <a:latin typeface="Segoe UI" panose="020B0502040204020203" pitchFamily="34" charset="0"/>
              </a:rPr>
              <a:t>וְתִדְחַל</a:t>
            </a:r>
            <a:r>
              <a:rPr lang="he-IL" sz="1000" b="0" i="0" dirty="0">
                <a:solidFill>
                  <a:srgbClr val="141414"/>
                </a:solidFill>
                <a:effectLst/>
                <a:latin typeface="Segoe UI" panose="020B0502040204020203" pitchFamily="34" charset="0"/>
              </a:rPr>
              <a:t> </a:t>
            </a:r>
            <a:r>
              <a:rPr lang="he-IL" sz="1000" b="0" i="0" dirty="0" err="1">
                <a:solidFill>
                  <a:srgbClr val="141414"/>
                </a:solidFill>
                <a:effectLst/>
                <a:latin typeface="Segoe UI" panose="020B0502040204020203" pitchFamily="34" charset="0"/>
              </a:rPr>
              <a:t>מֵאֱלָהָך</a:t>
            </a:r>
            <a:r>
              <a:rPr lang="he-IL" sz="1000" b="0" i="0" dirty="0">
                <a:solidFill>
                  <a:srgbClr val="141414"/>
                </a:solidFill>
                <a:effectLst/>
                <a:latin typeface="Segoe UI" panose="020B0502040204020203" pitchFamily="34" charset="0"/>
              </a:rPr>
              <a:t>ְ אֲנָא יְיָ:</a:t>
            </a:r>
            <a:r>
              <a:rPr lang="he-IL" sz="1000" dirty="0"/>
              <a:t>. </a:t>
            </a:r>
          </a:p>
          <a:p>
            <a:pPr algn="just"/>
            <a:r>
              <a:rPr lang="he-IL" dirty="0"/>
              <a:t>תנא ליה ההוא סבא משום רבי שמעון בן יוחאי.</a:t>
            </a:r>
          </a:p>
          <a:p>
            <a:pPr algn="just"/>
            <a:r>
              <a:rPr lang="he-IL" dirty="0"/>
              <a:t>שיבה פירושה: מלשון ישיבה, או ששורש </a:t>
            </a:r>
            <a:r>
              <a:rPr lang="he-IL" b="1" dirty="0"/>
              <a:t>שיבה הוא שב, היינו שבע עשורים</a:t>
            </a:r>
            <a:r>
              <a:rPr lang="he-IL" dirty="0"/>
              <a:t>, כי בן שבעים לשיבה. </a:t>
            </a:r>
          </a:p>
          <a:p>
            <a:pPr algn="just"/>
            <a:r>
              <a:rPr lang="he-IL" dirty="0"/>
              <a:t>מכאן גם הכינוי הארמי סב, סבא, סבתא, בחילוף אותיות ש' שמאלית </a:t>
            </a:r>
            <a:r>
              <a:rPr lang="he-IL" dirty="0" err="1"/>
              <a:t>וס</a:t>
            </a:r>
            <a:r>
              <a:rPr lang="he-IL" dirty="0"/>
              <a:t>'.</a:t>
            </a:r>
          </a:p>
          <a:p>
            <a:pPr algn="just"/>
            <a:r>
              <a:rPr lang="he-IL" dirty="0"/>
              <a:t> </a:t>
            </a:r>
          </a:p>
          <a:p>
            <a:pPr algn="just"/>
            <a:r>
              <a:rPr lang="he-IL" dirty="0"/>
              <a:t>האם יש מילה לסבא וסבתא יחד?</a:t>
            </a:r>
          </a:p>
          <a:p>
            <a:pPr algn="just"/>
            <a:r>
              <a:rPr lang="he-IL" dirty="0"/>
              <a:t>סבות או סבתות?</a:t>
            </a:r>
          </a:p>
          <a:p>
            <a:pPr algn="just"/>
            <a:r>
              <a:rPr lang="he-IL" b="0" i="0" dirty="0">
                <a:solidFill>
                  <a:srgbClr val="333333"/>
                </a:solidFill>
                <a:effectLst/>
                <a:latin typeface="Assistant" pitchFamily="2" charset="-79"/>
                <a:cs typeface="Assistant" pitchFamily="2" charset="-79"/>
              </a:rPr>
              <a:t>הצורות סַבָּא (במקור סָבָא) וסָבְתָא מקורן בארמית, והן משמשות לצד מקבילותיהן העבריות סָב וסָבָה. כשם שבצורת הזכר סבא עוברים ברבים לעברית – סָבִים (ולא סָבֵי או </a:t>
            </a:r>
            <a:r>
              <a:rPr lang="he-IL" b="0" i="0" dirty="0" err="1">
                <a:solidFill>
                  <a:srgbClr val="333333"/>
                </a:solidFill>
                <a:effectLst/>
                <a:latin typeface="Assistant" pitchFamily="2" charset="-79"/>
                <a:cs typeface="Assistant" pitchFamily="2" charset="-79"/>
              </a:rPr>
              <a:t>סבָיָא</a:t>
            </a:r>
            <a:r>
              <a:rPr lang="he-IL" b="0" i="0" dirty="0">
                <a:solidFill>
                  <a:srgbClr val="333333"/>
                </a:solidFill>
                <a:effectLst/>
                <a:latin typeface="Assistant" pitchFamily="2" charset="-79"/>
                <a:cs typeface="Assistant" pitchFamily="2" charset="-79"/>
              </a:rPr>
              <a:t>), כך גם במילה סבתא – סָבוֹת (ולא צורות הרבים הארמיות סָבָתָא או סָבָתָן). וכשם שבלשון התקנית איננו אומרים "</a:t>
            </a:r>
            <a:r>
              <a:rPr lang="he-IL" b="0" i="0" dirty="0" err="1">
                <a:solidFill>
                  <a:srgbClr val="333333"/>
                </a:solidFill>
                <a:effectLst/>
                <a:latin typeface="Assistant" pitchFamily="2" charset="-79"/>
                <a:cs typeface="Assistant" pitchFamily="2" charset="-79"/>
              </a:rPr>
              <a:t>אַבָּאִים</a:t>
            </a:r>
            <a:r>
              <a:rPr lang="he-IL" b="0" i="0" dirty="0">
                <a:solidFill>
                  <a:srgbClr val="333333"/>
                </a:solidFill>
                <a:effectLst/>
                <a:latin typeface="Assistant" pitchFamily="2" charset="-79"/>
                <a:cs typeface="Assistant" pitchFamily="2" charset="-79"/>
              </a:rPr>
              <a:t>" אלא אָבוֹת (מן אָב), כך גם נאמר סָבָתִי ולא "</a:t>
            </a:r>
            <a:r>
              <a:rPr lang="he-IL" b="0" i="0" dirty="0" err="1">
                <a:solidFill>
                  <a:srgbClr val="333333"/>
                </a:solidFill>
                <a:effectLst/>
                <a:latin typeface="Assistant" pitchFamily="2" charset="-79"/>
                <a:cs typeface="Assistant" pitchFamily="2" charset="-79"/>
              </a:rPr>
              <a:t>סבתתי</a:t>
            </a:r>
            <a:r>
              <a:rPr lang="he-IL" b="0" i="0" dirty="0">
                <a:solidFill>
                  <a:srgbClr val="333333"/>
                </a:solidFill>
                <a:effectLst/>
                <a:latin typeface="Assistant" pitchFamily="2" charset="-79"/>
                <a:cs typeface="Assistant" pitchFamily="2" charset="-79"/>
              </a:rPr>
              <a:t>", סָבוֹת ולא "סבתות".</a:t>
            </a:r>
          </a:p>
          <a:p>
            <a:pPr algn="just"/>
            <a:r>
              <a:rPr lang="he-IL" b="0" i="0" dirty="0">
                <a:solidFill>
                  <a:srgbClr val="333333"/>
                </a:solidFill>
                <a:effectLst/>
                <a:latin typeface="Assistant" pitchFamily="2" charset="-79"/>
                <a:cs typeface="Assistant" pitchFamily="2" charset="-79"/>
              </a:rPr>
              <a:t> איך נכנה את הורי סבֵינו היא שאלה כמעט </a:t>
            </a:r>
            <a:r>
              <a:rPr lang="he-IL" b="0" i="0" dirty="0" err="1">
                <a:solidFill>
                  <a:srgbClr val="333333"/>
                </a:solidFill>
                <a:effectLst/>
                <a:latin typeface="Assistant" pitchFamily="2" charset="-79"/>
                <a:cs typeface="Assistant" pitchFamily="2" charset="-79"/>
              </a:rPr>
              <a:t>יום־יומית</a:t>
            </a:r>
            <a:r>
              <a:rPr lang="he-IL" b="0" i="0" dirty="0">
                <a:solidFill>
                  <a:srgbClr val="333333"/>
                </a:solidFill>
                <a:effectLst/>
                <a:latin typeface="Assistant" pitchFamily="2" charset="-79"/>
                <a:cs typeface="Assistant" pitchFamily="2" charset="-79"/>
              </a:rPr>
              <a:t> בדור האחרון. </a:t>
            </a:r>
          </a:p>
          <a:p>
            <a:pPr algn="just"/>
            <a:r>
              <a:rPr lang="he-IL" b="0" i="0" dirty="0">
                <a:solidFill>
                  <a:srgbClr val="333333"/>
                </a:solidFill>
                <a:effectLst/>
                <a:latin typeface="Assistant" pitchFamily="2" charset="-79"/>
                <a:cs typeface="Assistant" pitchFamily="2" charset="-79"/>
              </a:rPr>
              <a:t>האקדמיה בחרה בצירוף המהלך </a:t>
            </a:r>
            <a:r>
              <a:rPr lang="he-IL" b="1" i="0" dirty="0">
                <a:solidFill>
                  <a:srgbClr val="333333"/>
                </a:solidFill>
                <a:effectLst/>
                <a:latin typeface="Assistant" pitchFamily="2" charset="-79"/>
                <a:cs typeface="Assistant" pitchFamily="2" charset="-79"/>
              </a:rPr>
              <a:t>סַבָּא רַבָּא</a:t>
            </a:r>
            <a:r>
              <a:rPr lang="he-IL" b="0" i="0" dirty="0">
                <a:solidFill>
                  <a:srgbClr val="333333"/>
                </a:solidFill>
                <a:effectLst/>
                <a:latin typeface="Assistant" pitchFamily="2" charset="-79"/>
                <a:cs typeface="Assistant" pitchFamily="2" charset="-79"/>
              </a:rPr>
              <a:t> על דרך הארמית ('רבא' בארמית – גדול) ובנקבה קבעה</a:t>
            </a:r>
            <a:r>
              <a:rPr lang="he-IL" b="1" i="0" dirty="0">
                <a:solidFill>
                  <a:srgbClr val="333333"/>
                </a:solidFill>
                <a:effectLst/>
                <a:latin typeface="Assistant" pitchFamily="2" charset="-79"/>
                <a:cs typeface="Assistant" pitchFamily="2" charset="-79"/>
              </a:rPr>
              <a:t> סָבְתָא רַבְּתָא</a:t>
            </a:r>
            <a:r>
              <a:rPr lang="he-IL" b="0" i="0" dirty="0">
                <a:solidFill>
                  <a:srgbClr val="333333"/>
                </a:solidFill>
                <a:effectLst/>
                <a:latin typeface="Assistant" pitchFamily="2" charset="-79"/>
                <a:cs typeface="Assistant" pitchFamily="2" charset="-79"/>
              </a:rPr>
              <a:t> </a:t>
            </a:r>
            <a:endParaRPr lang="he-IL" dirty="0"/>
          </a:p>
          <a:p>
            <a:pPr algn="just"/>
            <a:endParaRPr lang="he-IL" dirty="0"/>
          </a:p>
          <a:p>
            <a:pPr algn="just"/>
            <a:endParaRPr lang="he-IL" dirty="0"/>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pic>
        <p:nvPicPr>
          <p:cNvPr id="8" name="תמונה 7" descr="איור של סבתא יושבת על כיסא נדנדה וסורגת. הכיתוב: סבא רבא. וסבתא?">
            <a:extLst>
              <a:ext uri="{FF2B5EF4-FFF2-40B4-BE49-F238E27FC236}">
                <a16:creationId xmlns:a16="http://schemas.microsoft.com/office/drawing/2014/main" id="{FB82F881-D5E2-B9CE-3EDD-93C5569DE8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790" y="2270594"/>
            <a:ext cx="2162921" cy="2162921"/>
          </a:xfrm>
          <a:prstGeom prst="rect">
            <a:avLst/>
          </a:prstGeom>
          <a:noFill/>
          <a:ln>
            <a:noFill/>
          </a:ln>
        </p:spPr>
      </p:pic>
    </p:spTree>
    <p:extLst>
      <p:ext uri="{BB962C8B-B14F-4D97-AF65-F5344CB8AC3E}">
        <p14:creationId xmlns:p14="http://schemas.microsoft.com/office/powerpoint/2010/main" val="2716044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תפקיד הזקנה להדביק הנפש עם בוראה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4885899"/>
          </a:xfrm>
        </p:spPr>
        <p:txBody>
          <a:bodyPr>
            <a:normAutofit fontScale="85000" lnSpcReduction="20000"/>
          </a:bodyPr>
          <a:lstStyle/>
          <a:p>
            <a:pPr>
              <a:lnSpc>
                <a:spcPct val="150000"/>
              </a:lnSpc>
            </a:pPr>
            <a:r>
              <a:rPr lang="he-IL" sz="2800" b="1" dirty="0">
                <a:solidFill>
                  <a:schemeClr val="accent2">
                    <a:lumMod val="75000"/>
                  </a:schemeClr>
                </a:solidFill>
              </a:rPr>
              <a:t>אברבנאל פרשת בהר</a:t>
            </a:r>
          </a:p>
          <a:p>
            <a:pPr>
              <a:lnSpc>
                <a:spcPct val="150000"/>
              </a:lnSpc>
            </a:pPr>
            <a:r>
              <a:rPr lang="he-IL" sz="2800" b="1" dirty="0">
                <a:solidFill>
                  <a:schemeClr val="accent2">
                    <a:lumMod val="75000"/>
                  </a:schemeClr>
                </a:solidFill>
              </a:rPr>
              <a:t>לזכור שימי שנותינו בהם שבעים שנה. מפני זה עצמו </a:t>
            </a:r>
            <a:r>
              <a:rPr lang="he-IL" sz="2800" b="1" dirty="0" err="1">
                <a:solidFill>
                  <a:schemeClr val="accent2">
                    <a:lumMod val="75000"/>
                  </a:schemeClr>
                </a:solidFill>
              </a:rPr>
              <a:t>צוה</a:t>
            </a:r>
            <a:r>
              <a:rPr lang="he-IL" sz="2800" b="1" dirty="0">
                <a:solidFill>
                  <a:schemeClr val="accent2">
                    <a:lumMod val="75000"/>
                  </a:schemeClr>
                </a:solidFill>
              </a:rPr>
              <a:t> יתברך במצות השמיטה ובמצות היובל </a:t>
            </a:r>
            <a:r>
              <a:rPr lang="he-IL" sz="2800" b="1" dirty="0" err="1">
                <a:solidFill>
                  <a:schemeClr val="accent2">
                    <a:lumMod val="75000"/>
                  </a:schemeClr>
                </a:solidFill>
              </a:rPr>
              <a:t>שהיתה</a:t>
            </a:r>
            <a:r>
              <a:rPr lang="he-IL" sz="2800" b="1" dirty="0">
                <a:solidFill>
                  <a:schemeClr val="accent2">
                    <a:lumMod val="75000"/>
                  </a:schemeClr>
                </a:solidFill>
              </a:rPr>
              <a:t> השמיטה שש שנים לעבוד את האדמה. ובשנה השביעית שבת שבתון </a:t>
            </a:r>
          </a:p>
          <a:p>
            <a:pPr>
              <a:lnSpc>
                <a:spcPct val="150000"/>
              </a:lnSpc>
            </a:pPr>
            <a:r>
              <a:rPr lang="he-IL" sz="2800" b="1" dirty="0">
                <a:solidFill>
                  <a:schemeClr val="accent2">
                    <a:lumMod val="75000"/>
                  </a:schemeClr>
                </a:solidFill>
              </a:rPr>
              <a:t>להעיר ולרמוז שימי שנותינו שבעים שנה. וחמשים שנה אחרי הילדות הוא איש זרוע לו הארץ ולכן יזרע שדהו ויזמור כרמו ויאסוף את תבואתו </a:t>
            </a:r>
          </a:p>
          <a:p>
            <a:pPr>
              <a:lnSpc>
                <a:spcPct val="150000"/>
              </a:lnSpc>
            </a:pPr>
            <a:r>
              <a:rPr lang="he-IL" sz="2800" b="1" dirty="0">
                <a:solidFill>
                  <a:schemeClr val="accent2">
                    <a:lumMod val="75000"/>
                  </a:schemeClr>
                </a:solidFill>
              </a:rPr>
              <a:t>אמנם בשנה השביעית שהוא רמז לעשרת השנים האחרונים מימיו אין ראוי שיעבוד עוד ולכך שבת שבתון יהיה לארץ ושבת לה' כי אז תדבק הנפש עם בוראה ותעזוב העסקים הגשמיים. </a:t>
            </a:r>
            <a:endParaRPr lang="he-IL" sz="2000" b="1" dirty="0">
              <a:solidFill>
                <a:schemeClr val="accent3">
                  <a:lumMod val="75000"/>
                </a:schemeClr>
              </a:solidFill>
            </a:endParaRPr>
          </a:p>
        </p:txBody>
      </p:sp>
      <p:pic>
        <p:nvPicPr>
          <p:cNvPr id="10242" name="Picture 2" descr="שמיטה – ויקיפדיה">
            <a:extLst>
              <a:ext uri="{FF2B5EF4-FFF2-40B4-BE49-F238E27FC236}">
                <a16:creationId xmlns:a16="http://schemas.microsoft.com/office/drawing/2014/main" id="{9A346FB9-1036-B5FF-E34A-C90BE4F06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346" y="272292"/>
            <a:ext cx="25717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33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יום שכולו שבת</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lnSpcReduction="10000"/>
          </a:bodyPr>
          <a:lstStyle/>
          <a:p>
            <a:pPr algn="just"/>
            <a:r>
              <a:rPr lang="he-IL" sz="2000" b="1" dirty="0" err="1">
                <a:solidFill>
                  <a:schemeClr val="accent1">
                    <a:lumMod val="75000"/>
                  </a:schemeClr>
                </a:solidFill>
              </a:rPr>
              <a:t>שיתא</a:t>
            </a:r>
            <a:r>
              <a:rPr lang="he-IL" sz="2000" b="1" dirty="0">
                <a:solidFill>
                  <a:schemeClr val="accent1">
                    <a:lumMod val="75000"/>
                  </a:schemeClr>
                </a:solidFill>
              </a:rPr>
              <a:t> אלפי שני </a:t>
            </a:r>
            <a:r>
              <a:rPr lang="he-IL" sz="2000" b="1" dirty="0" err="1">
                <a:solidFill>
                  <a:schemeClr val="accent1">
                    <a:lumMod val="75000"/>
                  </a:schemeClr>
                </a:solidFill>
              </a:rPr>
              <a:t>הוה</a:t>
            </a:r>
            <a:r>
              <a:rPr lang="he-IL" sz="2000" b="1" dirty="0">
                <a:solidFill>
                  <a:schemeClr val="accent1">
                    <a:lumMod val="75000"/>
                  </a:schemeClr>
                </a:solidFill>
              </a:rPr>
              <a:t> עלמא וחד חרוב, שנאמר ונשגב ה' לבדו ביום ההוא.</a:t>
            </a:r>
          </a:p>
          <a:p>
            <a:pPr algn="just"/>
            <a:r>
              <a:rPr lang="he-IL" sz="2000" b="1" dirty="0">
                <a:solidFill>
                  <a:schemeClr val="accent1">
                    <a:lumMod val="75000"/>
                  </a:schemeClr>
                </a:solidFill>
              </a:rPr>
              <a:t>בספר המיוחס לרבי יוסף קארו נכתב כי העולם לא ייחרב כלל, אלא היצר הרע והתאוות יתבטלו ולכן חלק מהמצוות לא תהיינה נצרכות.</a:t>
            </a:r>
          </a:p>
          <a:p>
            <a:pPr algn="just"/>
            <a:r>
              <a:rPr lang="he-IL" sz="2000" b="1" dirty="0">
                <a:solidFill>
                  <a:schemeClr val="accent1">
                    <a:lumMod val="75000"/>
                  </a:schemeClr>
                </a:solidFill>
              </a:rPr>
              <a:t>עולם, שנה, נפש </a:t>
            </a:r>
            <a:r>
              <a:rPr lang="he-IL" sz="1600" b="1" dirty="0">
                <a:solidFill>
                  <a:schemeClr val="accent1">
                    <a:lumMod val="75000"/>
                  </a:schemeClr>
                </a:solidFill>
              </a:rPr>
              <a:t>(או - בראשי תיבות - </a:t>
            </a:r>
            <a:r>
              <a:rPr lang="he-IL" sz="1600" b="1" dirty="0" err="1">
                <a:solidFill>
                  <a:schemeClr val="accent1">
                    <a:lumMod val="75000"/>
                  </a:schemeClr>
                </a:solidFill>
              </a:rPr>
              <a:t>עש"ן</a:t>
            </a:r>
            <a:r>
              <a:rPr lang="he-IL" sz="1600" b="1" dirty="0">
                <a:solidFill>
                  <a:schemeClr val="accent1">
                    <a:lumMod val="75000"/>
                  </a:schemeClr>
                </a:solidFill>
              </a:rPr>
              <a:t>) </a:t>
            </a:r>
            <a:r>
              <a:rPr lang="he-IL" sz="2000" b="1" dirty="0">
                <a:solidFill>
                  <a:schemeClr val="accent1">
                    <a:lumMod val="75000"/>
                  </a:schemeClr>
                </a:solidFill>
              </a:rPr>
              <a:t>הוא מושג בקבלה המציין את אחידות שלושת המֵמדים או הצירים המרכזיים של הבריאה: ציר המרחב (עולם), ציר הזמן (שנה) וציר האנושות  (נפש). </a:t>
            </a:r>
          </a:p>
          <a:p>
            <a:pPr algn="just"/>
            <a:r>
              <a:rPr lang="he-IL" dirty="0"/>
              <a:t>מרכז הקדושה של "עולם" הוא ארץ ישראל (או - גם - ירושלים ובית המקדש), של "שנה" היא שבת, ושל "נפש" הם עם ישראל.</a:t>
            </a:r>
          </a:p>
          <a:p>
            <a:pPr algn="just"/>
            <a:r>
              <a:rPr lang="he-IL" b="1" i="0" dirty="0">
                <a:solidFill>
                  <a:srgbClr val="07425F"/>
                </a:solidFill>
                <a:effectLst/>
                <a:latin typeface="FbTypoPas"/>
              </a:rPr>
              <a:t>כשנעשה אדם בן שישים שנה ונכנס לעשירית שביעית של שנות חייו, הרי בא בימים ושנים שכולן שבת, והן הן "שנות השבת" שלו. אלו הן "ימות המשיח" שלו. </a:t>
            </a:r>
          </a:p>
          <a:p>
            <a:pPr algn="just"/>
            <a:r>
              <a:rPr lang="he-IL" b="1" dirty="0">
                <a:solidFill>
                  <a:srgbClr val="07425F"/>
                </a:solidFill>
                <a:latin typeface="FbTypoPas"/>
              </a:rPr>
              <a:t>מהר"ל: </a:t>
            </a:r>
            <a:r>
              <a:rPr lang="he-IL" b="0" i="0" dirty="0">
                <a:solidFill>
                  <a:srgbClr val="07425F"/>
                </a:solidFill>
                <a:effectLst/>
                <a:latin typeface="FbTypoPas"/>
              </a:rPr>
              <a:t>"זקני תורה ... כל זמן </a:t>
            </a:r>
            <a:r>
              <a:rPr lang="he-IL" b="0" i="0" dirty="0" err="1">
                <a:solidFill>
                  <a:srgbClr val="07425F"/>
                </a:solidFill>
                <a:effectLst/>
                <a:latin typeface="FbTypoPas"/>
              </a:rPr>
              <a:t>שמזקינין</a:t>
            </a:r>
            <a:r>
              <a:rPr lang="he-IL" b="0" i="0" dirty="0">
                <a:solidFill>
                  <a:srgbClr val="07425F"/>
                </a:solidFill>
                <a:effectLst/>
                <a:latin typeface="FbTypoPas"/>
              </a:rPr>
              <a:t>, דעתן מתיישבת עליהן, שנאמר (איוב י"ב, י"ב): 'בישישים חכמה ואורך ימים תבונה'"]. וכל זה מפני כי בהיחלש הכוחות הגופניות, כוח השכלי גובר יותר, כי אז יושפע על האדם שכל נבדל לגמרי והוא נקרא שכל הנאצל שהוא נאצל מן השם יתברך ואז משיג הדברים הנפרדים שהם דברים נבדלים לגמרי ... </a:t>
            </a:r>
            <a:endParaRPr lang="he-IL" b="1" dirty="0">
              <a:solidFill>
                <a:srgbClr val="07425F"/>
              </a:solidFill>
              <a:latin typeface="FbTypoPas"/>
            </a:endParaRPr>
          </a:p>
          <a:p>
            <a:pPr algn="just"/>
            <a:r>
              <a:rPr lang="he-IL" b="0" i="0" dirty="0">
                <a:solidFill>
                  <a:srgbClr val="07425F"/>
                </a:solidFill>
                <a:effectLst/>
                <a:latin typeface="FbTypoPas"/>
              </a:rPr>
              <a:t>בגיל שישים לזקנה נכנס אדם לשנות שבת - שנות הנשמה ולא שנות הגוף.</a:t>
            </a:r>
          </a:p>
          <a:p>
            <a:pPr algn="just"/>
            <a:r>
              <a:rPr lang="he-IL" b="1" i="0" dirty="0">
                <a:solidFill>
                  <a:srgbClr val="07425F"/>
                </a:solidFill>
                <a:effectLst/>
                <a:latin typeface="FbTypoPas"/>
              </a:rPr>
              <a:t>רב יוסף כי </a:t>
            </a:r>
            <a:r>
              <a:rPr lang="he-IL" b="1" i="0" dirty="0" err="1">
                <a:solidFill>
                  <a:srgbClr val="07425F"/>
                </a:solidFill>
                <a:effectLst/>
                <a:latin typeface="FbTypoPas"/>
              </a:rPr>
              <a:t>הוה</a:t>
            </a:r>
            <a:r>
              <a:rPr lang="he-IL" b="1" i="0" dirty="0">
                <a:solidFill>
                  <a:srgbClr val="07425F"/>
                </a:solidFill>
                <a:effectLst/>
                <a:latin typeface="FbTypoPas"/>
              </a:rPr>
              <a:t> בר שיתין</a:t>
            </a:r>
            <a:r>
              <a:rPr lang="he-IL" b="0" i="0" dirty="0">
                <a:solidFill>
                  <a:srgbClr val="07425F"/>
                </a:solidFill>
                <a:effectLst/>
                <a:latin typeface="FbTypoPas"/>
              </a:rPr>
              <a:t> [כשהגיע לגיל שישים]</a:t>
            </a:r>
            <a:r>
              <a:rPr lang="he-IL" b="1" i="0" dirty="0">
                <a:solidFill>
                  <a:srgbClr val="07425F"/>
                </a:solidFill>
                <a:effectLst/>
                <a:latin typeface="FbTypoPas"/>
              </a:rPr>
              <a:t>, עבד להו יומא טבא </a:t>
            </a:r>
            <a:r>
              <a:rPr lang="he-IL" b="1" i="0" dirty="0" err="1">
                <a:solidFill>
                  <a:srgbClr val="07425F"/>
                </a:solidFill>
                <a:effectLst/>
                <a:latin typeface="FbTypoPas"/>
              </a:rPr>
              <a:t>לרבנן</a:t>
            </a:r>
            <a:r>
              <a:rPr lang="he-IL" b="0" i="0" dirty="0">
                <a:solidFill>
                  <a:srgbClr val="07425F"/>
                </a:solidFill>
                <a:effectLst/>
                <a:latin typeface="FbTypoPas"/>
              </a:rPr>
              <a:t> [עשה יום טוב לתלמידים]</a:t>
            </a:r>
            <a:r>
              <a:rPr lang="he-IL" b="1" i="0" dirty="0">
                <a:solidFill>
                  <a:srgbClr val="07425F"/>
                </a:solidFill>
                <a:effectLst/>
                <a:latin typeface="FbTypoPas"/>
              </a:rPr>
              <a:t>, </a:t>
            </a:r>
            <a:r>
              <a:rPr lang="he-IL" b="0" i="0" dirty="0">
                <a:solidFill>
                  <a:srgbClr val="07425F"/>
                </a:solidFill>
                <a:effectLst/>
                <a:latin typeface="FbTypoPas"/>
              </a:rPr>
              <a:t>[ו]</a:t>
            </a:r>
            <a:r>
              <a:rPr lang="he-IL" b="1" i="0" dirty="0">
                <a:solidFill>
                  <a:srgbClr val="07425F"/>
                </a:solidFill>
                <a:effectLst/>
                <a:latin typeface="FbTypoPas"/>
              </a:rPr>
              <a:t> אמר</a:t>
            </a:r>
            <a:r>
              <a:rPr lang="he-IL" b="0" i="0" dirty="0">
                <a:solidFill>
                  <a:srgbClr val="07425F"/>
                </a:solidFill>
                <a:effectLst/>
                <a:latin typeface="FbTypoPas"/>
              </a:rPr>
              <a:t> [בהסבר מעשיו]</a:t>
            </a:r>
            <a:r>
              <a:rPr lang="he-IL" b="1" i="0" dirty="0">
                <a:solidFill>
                  <a:srgbClr val="07425F"/>
                </a:solidFill>
                <a:effectLst/>
                <a:latin typeface="FbTypoPas"/>
              </a:rPr>
              <a:t>: נפקי לי מכרת</a:t>
            </a:r>
            <a:r>
              <a:rPr lang="he-IL" b="0" i="0" dirty="0">
                <a:solidFill>
                  <a:srgbClr val="07425F"/>
                </a:solidFill>
                <a:effectLst/>
                <a:latin typeface="FbTypoPas"/>
              </a:rPr>
              <a:t> [יצאתי מכלל כרת (של שנים (עיי"ש בגמרא))]</a:t>
            </a:r>
            <a:r>
              <a:rPr lang="he-IL" b="1" i="0" dirty="0">
                <a:solidFill>
                  <a:srgbClr val="07425F"/>
                </a:solidFill>
                <a:effectLst/>
                <a:latin typeface="FbTypoPas"/>
              </a:rPr>
              <a:t>".</a:t>
            </a:r>
            <a:r>
              <a:rPr lang="he-IL" b="0" i="0" dirty="0">
                <a:solidFill>
                  <a:srgbClr val="07425F"/>
                </a:solidFill>
                <a:effectLst/>
                <a:latin typeface="FbTypoPas"/>
              </a:rPr>
              <a:t> </a:t>
            </a:r>
            <a:r>
              <a:rPr lang="he-IL" b="1" i="0" dirty="0">
                <a:solidFill>
                  <a:srgbClr val="07425F"/>
                </a:solidFill>
                <a:effectLst/>
                <a:latin typeface="FbTypoPas"/>
              </a:rPr>
              <a:t>ע"כ.</a:t>
            </a:r>
            <a:r>
              <a:rPr lang="he-IL" b="0" i="0" dirty="0">
                <a:solidFill>
                  <a:srgbClr val="07425F"/>
                </a:solidFill>
                <a:effectLst/>
                <a:latin typeface="FbTypoPas"/>
              </a:rPr>
              <a:t> מי שלא הגיע חלילה לשנות שבת שלו, ומעולם לא טעם </a:t>
            </a:r>
            <a:r>
              <a:rPr lang="he-IL" b="0" i="0" dirty="0" err="1">
                <a:solidFill>
                  <a:srgbClr val="07425F"/>
                </a:solidFill>
                <a:effectLst/>
                <a:latin typeface="FbTypoPas"/>
              </a:rPr>
              <a:t>טעם</a:t>
            </a:r>
            <a:r>
              <a:rPr lang="he-IL" b="0" i="0" dirty="0">
                <a:solidFill>
                  <a:srgbClr val="07425F"/>
                </a:solidFill>
                <a:effectLst/>
                <a:latin typeface="FbTypoPas"/>
              </a:rPr>
              <a:t> שנות הנשמה, רק טעם שנות גוף בלבד, לא יצא מכלל כרת. </a:t>
            </a:r>
            <a:r>
              <a:rPr lang="he-IL" b="1" i="0" dirty="0">
                <a:solidFill>
                  <a:srgbClr val="07425F"/>
                </a:solidFill>
                <a:effectLst/>
                <a:latin typeface="FbTypoPas"/>
              </a:rPr>
              <a:t>כלומר,</a:t>
            </a:r>
            <a:r>
              <a:rPr lang="he-IL" b="0" i="0" dirty="0">
                <a:solidFill>
                  <a:srgbClr val="07425F"/>
                </a:solidFill>
                <a:effectLst/>
                <a:latin typeface="FbTypoPas"/>
              </a:rPr>
              <a:t> לא השיגה נשמתו שנות חיים של עולם-הזה. כי עיקר שנות חיים של עולם-הזה, הן לא שנות הגוף של "ששת ימים תעבוד ועשית כל מלאכתך" (שמות כ', ט'), אך </a:t>
            </a:r>
            <a:r>
              <a:rPr lang="he-IL" b="0" i="0" dirty="0" err="1">
                <a:solidFill>
                  <a:srgbClr val="07425F"/>
                </a:solidFill>
                <a:effectLst/>
                <a:latin typeface="FbTypoPas"/>
              </a:rPr>
              <a:t>דוקא</a:t>
            </a:r>
            <a:r>
              <a:rPr lang="he-IL" b="0" i="0" dirty="0">
                <a:solidFill>
                  <a:srgbClr val="07425F"/>
                </a:solidFill>
                <a:effectLst/>
                <a:latin typeface="FbTypoPas"/>
              </a:rPr>
              <a:t> שנות הנשמה ולא הגוף, של העשירית </a:t>
            </a:r>
            <a:r>
              <a:rPr lang="he-IL" b="0" i="0" dirty="0" err="1">
                <a:solidFill>
                  <a:srgbClr val="07425F"/>
                </a:solidFill>
                <a:effectLst/>
                <a:latin typeface="FbTypoPas"/>
              </a:rPr>
              <a:t>השבתית</a:t>
            </a:r>
            <a:r>
              <a:rPr lang="he-IL" b="0" i="0" dirty="0">
                <a:solidFill>
                  <a:srgbClr val="07425F"/>
                </a:solidFill>
                <a:effectLst/>
                <a:latin typeface="FbTypoPas"/>
              </a:rPr>
              <a:t> שבין שישים לשבעים שנה.</a:t>
            </a:r>
            <a:endParaRPr lang="he-IL" dirty="0"/>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0336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שנה אחת בזקנה – כשנים רבות בבחרות</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sz="2000" b="1" dirty="0">
                <a:solidFill>
                  <a:schemeClr val="accent1">
                    <a:lumMod val="75000"/>
                  </a:schemeClr>
                </a:solidFill>
              </a:rPr>
              <a:t>וַיִּהְיוּ חַיֵּי שָׂרָה מֵאָה שָׁנָה וְעֶשְׂרִים שָׁנָה וְשֶׁבַע שָׁנִים שְׁנֵי חַיֵּי שָׂרָה:</a:t>
            </a:r>
          </a:p>
          <a:p>
            <a:pPr algn="just"/>
            <a:r>
              <a:rPr lang="he-IL" sz="2000" b="1" dirty="0">
                <a:solidFill>
                  <a:schemeClr val="accent1">
                    <a:lumMod val="75000"/>
                  </a:schemeClr>
                </a:solidFill>
              </a:rPr>
              <a:t>כלי יקר: מה שנאמר במספר גדול, שנה שנה לשון יחיד, מאה שנה ועשרים שנה, ובמספר קטן שנים, ושבע שנים, </a:t>
            </a:r>
          </a:p>
          <a:p>
            <a:pPr algn="just"/>
            <a:r>
              <a:rPr lang="he-IL" sz="2000" b="1" dirty="0">
                <a:solidFill>
                  <a:schemeClr val="accent1">
                    <a:lumMod val="75000"/>
                  </a:schemeClr>
                </a:solidFill>
              </a:rPr>
              <a:t>לפי שהחסידים אף על פי שכל ימיהם שלמים מכל מקום יותר הם </a:t>
            </a:r>
            <a:r>
              <a:rPr lang="he-IL" sz="2000" b="1" dirty="0" err="1">
                <a:solidFill>
                  <a:schemeClr val="accent1">
                    <a:lumMod val="75000"/>
                  </a:schemeClr>
                </a:solidFill>
              </a:rPr>
              <a:t>קונין</a:t>
            </a:r>
            <a:r>
              <a:rPr lang="he-IL" sz="2000" b="1" dirty="0">
                <a:solidFill>
                  <a:schemeClr val="accent1">
                    <a:lumMod val="75000"/>
                  </a:schemeClr>
                </a:solidFill>
              </a:rPr>
              <a:t> שלימות בשנים האחרונים הקרובים לשערי מות </a:t>
            </a:r>
            <a:r>
              <a:rPr lang="he-IL" sz="2000" b="1" dirty="0" err="1">
                <a:solidFill>
                  <a:schemeClr val="accent1">
                    <a:lumMod val="75000"/>
                  </a:schemeClr>
                </a:solidFill>
              </a:rPr>
              <a:t>מבימים</a:t>
            </a:r>
            <a:r>
              <a:rPr lang="he-IL" sz="2000" b="1" dirty="0">
                <a:solidFill>
                  <a:schemeClr val="accent1">
                    <a:lumMod val="75000"/>
                  </a:schemeClr>
                </a:solidFill>
              </a:rPr>
              <a:t> הקודמים, </a:t>
            </a:r>
          </a:p>
          <a:p>
            <a:pPr algn="just"/>
            <a:r>
              <a:rPr lang="he-IL" sz="2000" b="1" dirty="0">
                <a:solidFill>
                  <a:schemeClr val="accent1">
                    <a:lumMod val="75000"/>
                  </a:schemeClr>
                </a:solidFill>
              </a:rPr>
              <a:t>הן מצד שזקני תלמידי חכמים </a:t>
            </a:r>
            <a:r>
              <a:rPr lang="he-IL" sz="2000" b="1" dirty="0" err="1">
                <a:solidFill>
                  <a:schemeClr val="accent1">
                    <a:lumMod val="75000"/>
                  </a:schemeClr>
                </a:solidFill>
              </a:rPr>
              <a:t>מוסיפין</a:t>
            </a:r>
            <a:r>
              <a:rPr lang="he-IL" sz="2000" b="1" dirty="0">
                <a:solidFill>
                  <a:schemeClr val="accent1">
                    <a:lumMod val="75000"/>
                  </a:schemeClr>
                </a:solidFill>
              </a:rPr>
              <a:t> חכמה, </a:t>
            </a:r>
          </a:p>
          <a:p>
            <a:pPr algn="just"/>
            <a:r>
              <a:rPr lang="he-IL" sz="2000" b="1" dirty="0">
                <a:solidFill>
                  <a:schemeClr val="accent1">
                    <a:lumMod val="75000"/>
                  </a:schemeClr>
                </a:solidFill>
              </a:rPr>
              <a:t>הן מצד שאז הם הולכים ומתקרבים ביותר אל האור הנצחי, </a:t>
            </a:r>
          </a:p>
          <a:p>
            <a:pPr algn="just"/>
            <a:r>
              <a:rPr lang="he-IL" sz="2000" b="1" dirty="0">
                <a:solidFill>
                  <a:schemeClr val="accent1">
                    <a:lumMod val="75000"/>
                  </a:schemeClr>
                </a:solidFill>
              </a:rPr>
              <a:t>על כן כל השנים הקודמים הם נחשבים לשנה אחת בערך השנים האחרונים </a:t>
            </a:r>
          </a:p>
          <a:p>
            <a:pPr algn="just"/>
            <a:r>
              <a:rPr lang="he-IL" sz="2000" b="1" dirty="0">
                <a:solidFill>
                  <a:schemeClr val="accent1">
                    <a:lumMod val="75000"/>
                  </a:schemeClr>
                </a:solidFill>
              </a:rPr>
              <a:t>לפי שמצד ריבוי השלימות שנקנה בהם גם השנים דומות למרובות. </a:t>
            </a:r>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53381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מה ההבדל בין גנב לזקן?</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sz="2000" b="1" dirty="0">
                <a:solidFill>
                  <a:schemeClr val="accent1">
                    <a:lumMod val="75000"/>
                  </a:schemeClr>
                </a:solidFill>
              </a:rPr>
              <a:t>בראשית פרק כד פסוק א</a:t>
            </a:r>
          </a:p>
          <a:p>
            <a:pPr algn="just"/>
            <a:r>
              <a:rPr lang="he-IL" sz="2000" b="1">
                <a:solidFill>
                  <a:schemeClr val="accent1">
                    <a:lumMod val="75000"/>
                  </a:schemeClr>
                </a:solidFill>
              </a:rPr>
              <a:t>וְאַבְרָהָם </a:t>
            </a:r>
            <a:r>
              <a:rPr lang="he-IL" sz="2000" b="1" dirty="0">
                <a:solidFill>
                  <a:schemeClr val="accent1">
                    <a:lumMod val="75000"/>
                  </a:schemeClr>
                </a:solidFill>
              </a:rPr>
              <a:t>זָקֵן בָּא בַּיָּמִים וַייָ בֵּרַךְ אֶת אַבְרָהָם בַּכֹּל:</a:t>
            </a:r>
          </a:p>
          <a:p>
            <a:pPr algn="just"/>
            <a:r>
              <a:rPr lang="he-IL" sz="2000" b="1" dirty="0">
                <a:solidFill>
                  <a:schemeClr val="accent1">
                    <a:lumMod val="75000"/>
                  </a:schemeClr>
                </a:solidFill>
              </a:rPr>
              <a:t>כלי יקר - ומה שנאמר בא בימים?  כי לפי הנראה יצא מן הימים מבעי ליה?</a:t>
            </a:r>
          </a:p>
          <a:p>
            <a:pPr algn="just"/>
            <a:r>
              <a:rPr lang="he-IL" sz="2000" b="1" dirty="0">
                <a:solidFill>
                  <a:schemeClr val="accent1">
                    <a:lumMod val="75000"/>
                  </a:schemeClr>
                </a:solidFill>
              </a:rPr>
              <a:t>אלא לפי </a:t>
            </a:r>
            <a:r>
              <a:rPr lang="he-IL" sz="2000" b="1" dirty="0" err="1">
                <a:solidFill>
                  <a:schemeClr val="accent1">
                    <a:lumMod val="75000"/>
                  </a:schemeClr>
                </a:solidFill>
              </a:rPr>
              <a:t>שהמדה</a:t>
            </a:r>
            <a:r>
              <a:rPr lang="he-IL" sz="2000" b="1" dirty="0">
                <a:solidFill>
                  <a:schemeClr val="accent1">
                    <a:lumMod val="75000"/>
                  </a:schemeClr>
                </a:solidFill>
              </a:rPr>
              <a:t> ברשעים שימי הילדות הם להם ימי אור ויום בהיר, כי טובים המה להם אל </a:t>
            </a:r>
            <a:r>
              <a:rPr lang="he-IL" sz="2000" b="1" dirty="0" err="1">
                <a:solidFill>
                  <a:schemeClr val="accent1">
                    <a:lumMod val="75000"/>
                  </a:schemeClr>
                </a:solidFill>
              </a:rPr>
              <a:t>השמושים</a:t>
            </a:r>
            <a:r>
              <a:rPr lang="he-IL" sz="2000" b="1" dirty="0">
                <a:solidFill>
                  <a:schemeClr val="accent1">
                    <a:lumMod val="75000"/>
                  </a:schemeClr>
                </a:solidFill>
              </a:rPr>
              <a:t> הגופניים כי זה כל עיקר תכליתם, וימי הזקנה הם אצלם לילה ולא יום כי העולם חשך בעדם יען כי לא יטעמו עוד מן הדבש אשר בקצה המטה, ועל כן הימים הראשונים טובים להם מאלה וכאילו יצאו מימים אל הלילות.</a:t>
            </a:r>
          </a:p>
          <a:p>
            <a:pPr algn="just"/>
            <a:r>
              <a:rPr lang="he-IL" sz="2000" b="1" dirty="0">
                <a:solidFill>
                  <a:schemeClr val="accent1">
                    <a:lumMod val="75000"/>
                  </a:schemeClr>
                </a:solidFill>
              </a:rPr>
              <a:t>אבל בצדיקים מוחלפת השיטה, </a:t>
            </a:r>
            <a:r>
              <a:rPr lang="he-IL" sz="2000" b="1" dirty="0">
                <a:solidFill>
                  <a:schemeClr val="accent1">
                    <a:lumMod val="75000"/>
                  </a:schemeClr>
                </a:solidFill>
                <a:highlight>
                  <a:srgbClr val="FF00FF"/>
                </a:highlight>
              </a:rPr>
              <a:t>שבאים מן הלילות אל הימים</a:t>
            </a:r>
            <a:r>
              <a:rPr lang="he-IL" sz="2000" b="1" dirty="0">
                <a:solidFill>
                  <a:schemeClr val="accent1">
                    <a:lumMod val="75000"/>
                  </a:schemeClr>
                </a:solidFill>
              </a:rPr>
              <a:t>, </a:t>
            </a:r>
          </a:p>
          <a:p>
            <a:pPr algn="just"/>
            <a:r>
              <a:rPr lang="he-IL" sz="2000" b="1" dirty="0">
                <a:solidFill>
                  <a:schemeClr val="accent1">
                    <a:lumMod val="75000"/>
                  </a:schemeClr>
                </a:solidFill>
              </a:rPr>
              <a:t>כי ימי הזקנה טובים להם אל קניית החכמה, ועל דרך שנאמר (קהלת ז י) אל תאמר מה היה שהימים הראשונים היו טובים מאלה כי לא מחכמה שאלת על זה. </a:t>
            </a:r>
          </a:p>
          <a:p>
            <a:pPr algn="just"/>
            <a:r>
              <a:rPr lang="he-IL" sz="2000" b="1" dirty="0">
                <a:solidFill>
                  <a:schemeClr val="accent1">
                    <a:lumMod val="75000"/>
                  </a:schemeClr>
                </a:solidFill>
              </a:rPr>
              <a:t>כי האומר כן אינו מקפיד על החכמה, לכך נאמר בצדיקים בא בימים לזקנתם:</a:t>
            </a:r>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32875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ענן 3">
            <a:extLst>
              <a:ext uri="{FF2B5EF4-FFF2-40B4-BE49-F238E27FC236}">
                <a16:creationId xmlns:a16="http://schemas.microsoft.com/office/drawing/2014/main" id="{B46F4866-9BAC-492E-9FB9-8AB18516EAE0}"/>
              </a:ext>
            </a:extLst>
          </p:cNvPr>
          <p:cNvSpPr/>
          <p:nvPr/>
        </p:nvSpPr>
        <p:spPr>
          <a:xfrm>
            <a:off x="1171521" y="297346"/>
            <a:ext cx="2834640" cy="1928553"/>
          </a:xfrm>
          <a:prstGeom prst="cloud">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entury Gothic" panose="020B0502020202020204"/>
              <a:ea typeface="+mn-ea"/>
              <a:cs typeface="Gisha" panose="020B0502040204020203" pitchFamily="34" charset="-79"/>
            </a:endParaRPr>
          </a:p>
        </p:txBody>
      </p:sp>
      <p:pic>
        <p:nvPicPr>
          <p:cNvPr id="5" name="תמונה 4">
            <a:extLst>
              <a:ext uri="{FF2B5EF4-FFF2-40B4-BE49-F238E27FC236}">
                <a16:creationId xmlns:a16="http://schemas.microsoft.com/office/drawing/2014/main" id="{4BF2103A-AB2E-4E6D-9E10-B7FA890C34C0}"/>
              </a:ext>
            </a:extLst>
          </p:cNvPr>
          <p:cNvPicPr>
            <a:picLocks noChangeAspect="1"/>
          </p:cNvPicPr>
          <p:nvPr/>
        </p:nvPicPr>
        <p:blipFill>
          <a:blip r:embed="rId2"/>
          <a:stretch>
            <a:fillRect/>
          </a:stretch>
        </p:blipFill>
        <p:spPr>
          <a:xfrm>
            <a:off x="9229219" y="179577"/>
            <a:ext cx="2877561" cy="1963082"/>
          </a:xfrm>
          <a:prstGeom prst="rect">
            <a:avLst/>
          </a:prstGeom>
        </p:spPr>
      </p:pic>
      <p:pic>
        <p:nvPicPr>
          <p:cNvPr id="6" name="תמונה 5">
            <a:extLst>
              <a:ext uri="{FF2B5EF4-FFF2-40B4-BE49-F238E27FC236}">
                <a16:creationId xmlns:a16="http://schemas.microsoft.com/office/drawing/2014/main" id="{C921A710-87EC-4947-B459-D030AFF06DD8}"/>
              </a:ext>
            </a:extLst>
          </p:cNvPr>
          <p:cNvPicPr>
            <a:picLocks noChangeAspect="1"/>
          </p:cNvPicPr>
          <p:nvPr/>
        </p:nvPicPr>
        <p:blipFill>
          <a:blip r:embed="rId2"/>
          <a:stretch>
            <a:fillRect/>
          </a:stretch>
        </p:blipFill>
        <p:spPr>
          <a:xfrm>
            <a:off x="434353" y="2359537"/>
            <a:ext cx="2877561" cy="1963082"/>
          </a:xfrm>
          <a:prstGeom prst="rect">
            <a:avLst/>
          </a:prstGeom>
        </p:spPr>
      </p:pic>
      <p:pic>
        <p:nvPicPr>
          <p:cNvPr id="7" name="תמונה 6">
            <a:extLst>
              <a:ext uri="{FF2B5EF4-FFF2-40B4-BE49-F238E27FC236}">
                <a16:creationId xmlns:a16="http://schemas.microsoft.com/office/drawing/2014/main" id="{1D2A33B2-2E23-4EE4-B938-BDF9444E8F83}"/>
              </a:ext>
            </a:extLst>
          </p:cNvPr>
          <p:cNvPicPr>
            <a:picLocks noChangeAspect="1"/>
          </p:cNvPicPr>
          <p:nvPr/>
        </p:nvPicPr>
        <p:blipFill>
          <a:blip r:embed="rId2"/>
          <a:stretch>
            <a:fillRect/>
          </a:stretch>
        </p:blipFill>
        <p:spPr>
          <a:xfrm>
            <a:off x="3285976" y="2116657"/>
            <a:ext cx="2877561" cy="1963082"/>
          </a:xfrm>
          <a:prstGeom prst="rect">
            <a:avLst/>
          </a:prstGeom>
        </p:spPr>
      </p:pic>
      <p:pic>
        <p:nvPicPr>
          <p:cNvPr id="8" name="תמונה 7">
            <a:extLst>
              <a:ext uri="{FF2B5EF4-FFF2-40B4-BE49-F238E27FC236}">
                <a16:creationId xmlns:a16="http://schemas.microsoft.com/office/drawing/2014/main" id="{CCDBE799-8BF5-460F-9C62-A7B8A61FC5B6}"/>
              </a:ext>
            </a:extLst>
          </p:cNvPr>
          <p:cNvPicPr>
            <a:picLocks noChangeAspect="1"/>
          </p:cNvPicPr>
          <p:nvPr/>
        </p:nvPicPr>
        <p:blipFill>
          <a:blip r:embed="rId2"/>
          <a:stretch>
            <a:fillRect/>
          </a:stretch>
        </p:blipFill>
        <p:spPr>
          <a:xfrm>
            <a:off x="457540" y="4595383"/>
            <a:ext cx="2877561" cy="1963082"/>
          </a:xfrm>
          <a:prstGeom prst="rect">
            <a:avLst/>
          </a:prstGeom>
        </p:spPr>
      </p:pic>
      <p:pic>
        <p:nvPicPr>
          <p:cNvPr id="9" name="תמונה 8">
            <a:extLst>
              <a:ext uri="{FF2B5EF4-FFF2-40B4-BE49-F238E27FC236}">
                <a16:creationId xmlns:a16="http://schemas.microsoft.com/office/drawing/2014/main" id="{3FC33A80-1FB3-45AD-9B28-AD5945DA3EAC}"/>
              </a:ext>
            </a:extLst>
          </p:cNvPr>
          <p:cNvPicPr>
            <a:picLocks noChangeAspect="1"/>
          </p:cNvPicPr>
          <p:nvPr/>
        </p:nvPicPr>
        <p:blipFill>
          <a:blip r:embed="rId2"/>
          <a:stretch>
            <a:fillRect/>
          </a:stretch>
        </p:blipFill>
        <p:spPr>
          <a:xfrm>
            <a:off x="3954285" y="153095"/>
            <a:ext cx="2877561" cy="1963082"/>
          </a:xfrm>
          <a:prstGeom prst="rect">
            <a:avLst/>
          </a:prstGeom>
        </p:spPr>
      </p:pic>
      <p:pic>
        <p:nvPicPr>
          <p:cNvPr id="10" name="תמונה 9">
            <a:extLst>
              <a:ext uri="{FF2B5EF4-FFF2-40B4-BE49-F238E27FC236}">
                <a16:creationId xmlns:a16="http://schemas.microsoft.com/office/drawing/2014/main" id="{42545DF7-79C8-40BF-8BE2-54CA0ECAEEDF}"/>
              </a:ext>
            </a:extLst>
          </p:cNvPr>
          <p:cNvPicPr>
            <a:picLocks noChangeAspect="1"/>
          </p:cNvPicPr>
          <p:nvPr/>
        </p:nvPicPr>
        <p:blipFill>
          <a:blip r:embed="rId2"/>
          <a:stretch>
            <a:fillRect/>
          </a:stretch>
        </p:blipFill>
        <p:spPr>
          <a:xfrm>
            <a:off x="8730455" y="2281205"/>
            <a:ext cx="2877561" cy="1963082"/>
          </a:xfrm>
          <a:prstGeom prst="rect">
            <a:avLst/>
          </a:prstGeom>
        </p:spPr>
      </p:pic>
      <p:pic>
        <p:nvPicPr>
          <p:cNvPr id="11" name="תמונה 10">
            <a:extLst>
              <a:ext uri="{FF2B5EF4-FFF2-40B4-BE49-F238E27FC236}">
                <a16:creationId xmlns:a16="http://schemas.microsoft.com/office/drawing/2014/main" id="{6895D10A-D6A9-46B8-987C-2B5ECE4C285C}"/>
              </a:ext>
            </a:extLst>
          </p:cNvPr>
          <p:cNvPicPr>
            <a:picLocks noChangeAspect="1"/>
          </p:cNvPicPr>
          <p:nvPr/>
        </p:nvPicPr>
        <p:blipFill>
          <a:blip r:embed="rId2"/>
          <a:stretch>
            <a:fillRect/>
          </a:stretch>
        </p:blipFill>
        <p:spPr>
          <a:xfrm>
            <a:off x="5917561" y="2909668"/>
            <a:ext cx="2877561" cy="1963082"/>
          </a:xfrm>
          <a:prstGeom prst="rect">
            <a:avLst/>
          </a:prstGeom>
        </p:spPr>
      </p:pic>
      <p:pic>
        <p:nvPicPr>
          <p:cNvPr id="12" name="תמונה 11">
            <a:extLst>
              <a:ext uri="{FF2B5EF4-FFF2-40B4-BE49-F238E27FC236}">
                <a16:creationId xmlns:a16="http://schemas.microsoft.com/office/drawing/2014/main" id="{204B85B7-F1A2-4F7D-8719-09B05ADEF0C1}"/>
              </a:ext>
            </a:extLst>
          </p:cNvPr>
          <p:cNvPicPr>
            <a:picLocks noChangeAspect="1"/>
          </p:cNvPicPr>
          <p:nvPr/>
        </p:nvPicPr>
        <p:blipFill>
          <a:blip r:embed="rId2"/>
          <a:stretch>
            <a:fillRect/>
          </a:stretch>
        </p:blipFill>
        <p:spPr>
          <a:xfrm>
            <a:off x="6355135" y="4903977"/>
            <a:ext cx="2877561" cy="1963082"/>
          </a:xfrm>
          <a:prstGeom prst="rect">
            <a:avLst/>
          </a:prstGeom>
        </p:spPr>
      </p:pic>
      <p:pic>
        <p:nvPicPr>
          <p:cNvPr id="13" name="תמונה 12">
            <a:extLst>
              <a:ext uri="{FF2B5EF4-FFF2-40B4-BE49-F238E27FC236}">
                <a16:creationId xmlns:a16="http://schemas.microsoft.com/office/drawing/2014/main" id="{3058B09C-DD25-4B99-8E78-5BB3C9C0EAD4}"/>
              </a:ext>
            </a:extLst>
          </p:cNvPr>
          <p:cNvPicPr>
            <a:picLocks noChangeAspect="1"/>
          </p:cNvPicPr>
          <p:nvPr/>
        </p:nvPicPr>
        <p:blipFill>
          <a:blip r:embed="rId2"/>
          <a:stretch>
            <a:fillRect/>
          </a:stretch>
        </p:blipFill>
        <p:spPr>
          <a:xfrm>
            <a:off x="3340769" y="4406853"/>
            <a:ext cx="2877561" cy="1963082"/>
          </a:xfrm>
          <a:prstGeom prst="rect">
            <a:avLst/>
          </a:prstGeom>
        </p:spPr>
      </p:pic>
      <p:pic>
        <p:nvPicPr>
          <p:cNvPr id="14" name="תמונה 13">
            <a:extLst>
              <a:ext uri="{FF2B5EF4-FFF2-40B4-BE49-F238E27FC236}">
                <a16:creationId xmlns:a16="http://schemas.microsoft.com/office/drawing/2014/main" id="{B9DE3E41-6675-4974-ACE5-1CB4820E67B3}"/>
              </a:ext>
            </a:extLst>
          </p:cNvPr>
          <p:cNvPicPr>
            <a:picLocks noChangeAspect="1"/>
          </p:cNvPicPr>
          <p:nvPr/>
        </p:nvPicPr>
        <p:blipFill>
          <a:blip r:embed="rId2"/>
          <a:stretch>
            <a:fillRect/>
          </a:stretch>
        </p:blipFill>
        <p:spPr>
          <a:xfrm>
            <a:off x="9314439" y="4322619"/>
            <a:ext cx="2877561" cy="1963082"/>
          </a:xfrm>
          <a:prstGeom prst="rect">
            <a:avLst/>
          </a:prstGeom>
        </p:spPr>
      </p:pic>
      <p:pic>
        <p:nvPicPr>
          <p:cNvPr id="15" name="תמונה 14">
            <a:extLst>
              <a:ext uri="{FF2B5EF4-FFF2-40B4-BE49-F238E27FC236}">
                <a16:creationId xmlns:a16="http://schemas.microsoft.com/office/drawing/2014/main" id="{71A1E3D7-BB89-427E-8BB4-12E4B8E43A6A}"/>
              </a:ext>
            </a:extLst>
          </p:cNvPr>
          <p:cNvPicPr>
            <a:picLocks noChangeAspect="1"/>
          </p:cNvPicPr>
          <p:nvPr/>
        </p:nvPicPr>
        <p:blipFill>
          <a:blip r:embed="rId2"/>
          <a:stretch>
            <a:fillRect/>
          </a:stretch>
        </p:blipFill>
        <p:spPr>
          <a:xfrm>
            <a:off x="6525910" y="877313"/>
            <a:ext cx="2877561" cy="1963082"/>
          </a:xfrm>
          <a:prstGeom prst="rect">
            <a:avLst/>
          </a:prstGeom>
        </p:spPr>
      </p:pic>
    </p:spTree>
    <p:extLst>
      <p:ext uri="{BB962C8B-B14F-4D97-AF65-F5344CB8AC3E}">
        <p14:creationId xmlns:p14="http://schemas.microsoft.com/office/powerpoint/2010/main" val="2364861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אברהם ביקש זקן לזקן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"ואברהם זקן בא בימים וה' ברך את אברהם בכל." עד אברהם לא היה זקנה. מאן דהוה בעי </a:t>
            </a:r>
            <a:r>
              <a:rPr lang="he-IL" sz="2000" b="0" i="0" dirty="0" err="1">
                <a:solidFill>
                  <a:srgbClr val="3B3B3B"/>
                </a:solidFill>
                <a:effectLst/>
                <a:latin typeface="almoni"/>
              </a:rPr>
              <a:t>למשתעי</a:t>
            </a:r>
            <a:r>
              <a:rPr lang="he-IL" sz="2000" b="0" i="0" dirty="0">
                <a:solidFill>
                  <a:srgbClr val="3B3B3B"/>
                </a:solidFill>
                <a:effectLst/>
                <a:latin typeface="almoni"/>
              </a:rPr>
              <a:t> בהדי אברהם, משתעי בהדי יצחק, בהדי יצחק, משתעי בהדי אברהם. אתא אברהם </a:t>
            </a:r>
            <a:r>
              <a:rPr lang="he-IL" sz="2000" b="0" i="0" dirty="0" err="1">
                <a:solidFill>
                  <a:srgbClr val="3B3B3B"/>
                </a:solidFill>
                <a:effectLst/>
                <a:latin typeface="almoni"/>
              </a:rPr>
              <a:t>בעא</a:t>
            </a:r>
            <a:r>
              <a:rPr lang="he-IL" sz="2000" b="0" i="0" dirty="0">
                <a:solidFill>
                  <a:srgbClr val="3B3B3B"/>
                </a:solidFill>
                <a:effectLst/>
                <a:latin typeface="almoni"/>
              </a:rPr>
              <a:t> רחמי </a:t>
            </a:r>
            <a:r>
              <a:rPr lang="he-IL" sz="2000" b="0" i="0" dirty="0" err="1">
                <a:solidFill>
                  <a:srgbClr val="3B3B3B"/>
                </a:solidFill>
                <a:effectLst/>
                <a:latin typeface="almoni"/>
              </a:rPr>
              <a:t>והוה</a:t>
            </a:r>
            <a:r>
              <a:rPr lang="he-IL" sz="2000" b="0" i="0" dirty="0">
                <a:solidFill>
                  <a:srgbClr val="3B3B3B"/>
                </a:solidFill>
                <a:effectLst/>
                <a:latin typeface="almoni"/>
              </a:rPr>
              <a:t> זקנה, שנאמר "ואברהם זקן בא בימים" [מי שהיה רוצה לדבר עם אברהם היה מדבר עם יצחק, וכן להפך. בא אברהם וביקש רחמים ונהייתה זקנה] (בבא מציעא פז, א).</a:t>
            </a:r>
          </a:p>
          <a:p>
            <a:pPr>
              <a:lnSpc>
                <a:spcPct val="150000"/>
              </a:lnSpc>
            </a:pPr>
            <a:r>
              <a:rPr lang="he-IL" sz="2000" b="0" i="0" dirty="0">
                <a:solidFill>
                  <a:srgbClr val="3B3B3B"/>
                </a:solidFill>
                <a:effectLst/>
                <a:latin typeface="almoni"/>
              </a:rPr>
              <a:t>המפרשים תמהים על כך: הרי עוד בטרם לידת יצחק כבר אמרה שרה "</a:t>
            </a:r>
            <a:r>
              <a:rPr lang="he-IL" sz="2000" b="1" i="0" dirty="0">
                <a:solidFill>
                  <a:srgbClr val="3B3B3B"/>
                </a:solidFill>
                <a:effectLst/>
                <a:latin typeface="almoni"/>
              </a:rPr>
              <a:t>אחרי בלותי </a:t>
            </a:r>
            <a:r>
              <a:rPr lang="he-IL" sz="2000" b="0" i="0" dirty="0" err="1">
                <a:solidFill>
                  <a:srgbClr val="3B3B3B"/>
                </a:solidFill>
                <a:effectLst/>
                <a:latin typeface="almoni"/>
              </a:rPr>
              <a:t>היתה</a:t>
            </a:r>
            <a:r>
              <a:rPr lang="he-IL" sz="2000" b="0" i="0" dirty="0">
                <a:solidFill>
                  <a:srgbClr val="3B3B3B"/>
                </a:solidFill>
                <a:effectLst/>
                <a:latin typeface="almoni"/>
              </a:rPr>
              <a:t> לי עדנה ואדוני זקן", וכן נאמר "ואברהם ושרה זקנים".</a:t>
            </a:r>
          </a:p>
          <a:p>
            <a:pPr>
              <a:lnSpc>
                <a:spcPct val="150000"/>
              </a:lnSpc>
            </a:pPr>
            <a:r>
              <a:rPr lang="he-IL" sz="2000" b="0" i="0" dirty="0">
                <a:solidFill>
                  <a:srgbClr val="3B3B3B"/>
                </a:solidFill>
                <a:effectLst/>
                <a:latin typeface="almoni"/>
              </a:rPr>
              <a:t>חלק מהמפרשים מסבירים שאמנם </a:t>
            </a:r>
            <a:r>
              <a:rPr lang="he-IL" sz="2000" b="0" i="0" dirty="0" err="1">
                <a:solidFill>
                  <a:srgbClr val="3B3B3B"/>
                </a:solidFill>
                <a:effectLst/>
                <a:latin typeface="almoni"/>
              </a:rPr>
              <a:t>היתה</a:t>
            </a:r>
            <a:r>
              <a:rPr lang="he-IL" sz="2000" b="0" i="0" dirty="0">
                <a:solidFill>
                  <a:srgbClr val="3B3B3B"/>
                </a:solidFill>
                <a:effectLst/>
                <a:latin typeface="almoni"/>
              </a:rPr>
              <a:t> בלות הגוף, אך לא היה שיער לבן. </a:t>
            </a:r>
          </a:p>
          <a:p>
            <a:pPr>
              <a:lnSpc>
                <a:spcPct val="150000"/>
              </a:lnSpc>
            </a:pPr>
            <a:r>
              <a:rPr lang="he-IL" sz="2000" b="0" i="0" dirty="0">
                <a:solidFill>
                  <a:srgbClr val="3B3B3B"/>
                </a:solidFill>
                <a:effectLst/>
                <a:latin typeface="almoni"/>
              </a:rPr>
              <a:t>כלומר, עד אברהם </a:t>
            </a:r>
            <a:r>
              <a:rPr lang="he-IL" sz="2000" b="0" i="0" dirty="0" err="1">
                <a:solidFill>
                  <a:srgbClr val="3B3B3B"/>
                </a:solidFill>
                <a:effectLst/>
                <a:latin typeface="almoni"/>
              </a:rPr>
              <a:t>היתה</a:t>
            </a:r>
            <a:r>
              <a:rPr lang="he-IL" sz="2000" b="0" i="0" dirty="0">
                <a:solidFill>
                  <a:srgbClr val="3B3B3B"/>
                </a:solidFill>
                <a:effectLst/>
                <a:latin typeface="almoni"/>
              </a:rPr>
              <a:t> הזקנה נתפסת בלות, חולשה ודעיכה גרידא, ולא היה מתכבד הזקן בפני הנער. מי שהיה רוצה לשוחח עם אברהם, היה משוחח עם יצחק, וכן להפך. </a:t>
            </a:r>
            <a:endParaRPr lang="he-IL" sz="2000" b="1" dirty="0">
              <a:solidFill>
                <a:schemeClr val="accent3">
                  <a:lumMod val="75000"/>
                </a:schemeClr>
              </a:solidFill>
            </a:endParaRPr>
          </a:p>
        </p:txBody>
      </p:sp>
      <p:pic>
        <p:nvPicPr>
          <p:cNvPr id="11266" name="Picture 2" descr="הזקן - הזקן פותח זרימה ישירה בין המחשבות והמעשים - BeitChabad.com - בית חבד">
            <a:extLst>
              <a:ext uri="{FF2B5EF4-FFF2-40B4-BE49-F238E27FC236}">
                <a16:creationId xmlns:a16="http://schemas.microsoft.com/office/drawing/2014/main" id="{9005A4D2-4B3B-C1A4-F8D1-8FF0F57BB4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86" y="0"/>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501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אברהם מבקש שיכירו בחשיבות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אברהם בא לערער על תפיסה זו, ותבע מהקדוש ברוך הוא את השיער הלבן, </a:t>
            </a:r>
            <a:r>
              <a:rPr lang="he-IL" sz="2000" b="1" i="0" dirty="0">
                <a:solidFill>
                  <a:srgbClr val="3B3B3B"/>
                </a:solidFill>
                <a:effectLst/>
                <a:latin typeface="almoni"/>
              </a:rPr>
              <a:t>המשמש סמל סטטוס לחשיבות הזקנה:</a:t>
            </a:r>
          </a:p>
          <a:p>
            <a:pPr>
              <a:lnSpc>
                <a:spcPct val="150000"/>
              </a:lnSpc>
            </a:pPr>
            <a:r>
              <a:rPr lang="he-IL" sz="2000" b="0" i="0" dirty="0">
                <a:solidFill>
                  <a:srgbClr val="3B3B3B"/>
                </a:solidFill>
                <a:effectLst/>
                <a:latin typeface="almoni"/>
              </a:rPr>
              <a:t>עטרת תפארת שיבה" (משלי </a:t>
            </a:r>
            <a:r>
              <a:rPr lang="he-IL" sz="2000" b="0" i="0" dirty="0" err="1">
                <a:solidFill>
                  <a:srgbClr val="3B3B3B"/>
                </a:solidFill>
                <a:effectLst/>
                <a:latin typeface="almoni"/>
              </a:rPr>
              <a:t>טז</a:t>
            </a:r>
            <a:r>
              <a:rPr lang="he-IL" sz="2000" b="0" i="0" dirty="0">
                <a:solidFill>
                  <a:srgbClr val="3B3B3B"/>
                </a:solidFill>
                <a:effectLst/>
                <a:latin typeface="almoni"/>
              </a:rPr>
              <a:t>, לא); "והדר זקנים שיבה" (שם כ, </a:t>
            </a:r>
            <a:r>
              <a:rPr lang="he-IL" sz="2000" b="0" i="0" dirty="0" err="1">
                <a:solidFill>
                  <a:srgbClr val="3B3B3B"/>
                </a:solidFill>
                <a:effectLst/>
                <a:latin typeface="almoni"/>
              </a:rPr>
              <a:t>כט</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גם הקדוש ברוך הוא נדמה בחזון דניאל (ז, ט) לזקן בעל שיער לבן: "וְעַתִּיק יוֹמִין </a:t>
            </a:r>
            <a:r>
              <a:rPr lang="he-IL" sz="2000" b="0" i="0" dirty="0" err="1">
                <a:solidFill>
                  <a:srgbClr val="3B3B3B"/>
                </a:solidFill>
                <a:effectLst/>
                <a:latin typeface="almoni"/>
              </a:rPr>
              <a:t>יְתִב</a:t>
            </a:r>
            <a:r>
              <a:rPr lang="he-IL" sz="2000" b="0" i="0" dirty="0">
                <a:solidFill>
                  <a:srgbClr val="3B3B3B"/>
                </a:solidFill>
                <a:effectLst/>
                <a:latin typeface="almoni"/>
              </a:rPr>
              <a:t> לְבוּשֵׁהּ </a:t>
            </a:r>
            <a:r>
              <a:rPr lang="he-IL" sz="2000" b="0" i="0" dirty="0" err="1">
                <a:solidFill>
                  <a:srgbClr val="3B3B3B"/>
                </a:solidFill>
                <a:effectLst/>
                <a:latin typeface="almoni"/>
              </a:rPr>
              <a:t>כִּתְלַג</a:t>
            </a:r>
            <a:r>
              <a:rPr lang="he-IL" sz="2000" b="0" i="0" dirty="0">
                <a:solidFill>
                  <a:srgbClr val="3B3B3B"/>
                </a:solidFill>
                <a:effectLst/>
                <a:latin typeface="almoni"/>
              </a:rPr>
              <a:t> חִוָּר וּשְׂעַר רֵאשֵׁהּ כַּעֲמַר </a:t>
            </a:r>
            <a:r>
              <a:rPr lang="he-IL" sz="2000" b="0" i="0" dirty="0" err="1">
                <a:solidFill>
                  <a:srgbClr val="3B3B3B"/>
                </a:solidFill>
                <a:effectLst/>
                <a:latin typeface="almoni"/>
              </a:rPr>
              <a:t>נְקֵא</a:t>
            </a:r>
            <a:r>
              <a:rPr lang="he-IL" sz="2000" b="0" i="0" dirty="0">
                <a:solidFill>
                  <a:srgbClr val="3B3B3B"/>
                </a:solidFill>
                <a:effectLst/>
                <a:latin typeface="almoni"/>
              </a:rPr>
              <a:t>" (הקב"ה המכונה "עתיק יומין" יושב, לבושו כשלג חיוור ושיער ראשו כצמר נקי). </a:t>
            </a:r>
          </a:p>
          <a:p>
            <a:pPr>
              <a:lnSpc>
                <a:spcPct val="150000"/>
              </a:lnSpc>
            </a:pPr>
            <a:r>
              <a:rPr lang="he-IL" sz="2000" b="0" i="0" dirty="0">
                <a:solidFill>
                  <a:srgbClr val="3B3B3B"/>
                </a:solidFill>
                <a:effectLst/>
                <a:latin typeface="almoni"/>
              </a:rPr>
              <a:t>כאן מקור לנכבדות של הזקנה, ל"הדר זקנים" </a:t>
            </a:r>
            <a:r>
              <a:rPr lang="he-IL" sz="2000" b="0" i="0" dirty="0">
                <a:solidFill>
                  <a:srgbClr val="3B3B3B"/>
                </a:solidFill>
                <a:effectLst/>
                <a:highlight>
                  <a:srgbClr val="FF00FF"/>
                </a:highlight>
                <a:latin typeface="almoni"/>
              </a:rPr>
              <a:t>ולתפיסת הזקנה בתור פסגה אנושית.</a:t>
            </a:r>
            <a:endParaRPr lang="he-IL" sz="2000" b="1" dirty="0">
              <a:solidFill>
                <a:schemeClr val="accent3">
                  <a:lumMod val="75000"/>
                </a:schemeClr>
              </a:solidFill>
              <a:highlight>
                <a:srgbClr val="FF00FF"/>
              </a:highlight>
            </a:endParaRPr>
          </a:p>
        </p:txBody>
      </p:sp>
      <p:pic>
        <p:nvPicPr>
          <p:cNvPr id="12294" name="Picture 6" descr="פרקי אבות- ביאור פרק ו' משנה ח' פרק ו של מסכת אבות&quot; מתוך &quot;ספר מעשי אבות של  הרב דוד חדד&quot;: &quot;מהם שבעת הדברים שנאים לצדיקים ונאים לעולם&quot;?, &quot;מהם הדברים  שנתקיימו ברבי ובבניו&quot;?, &quot;">
            <a:extLst>
              <a:ext uri="{FF2B5EF4-FFF2-40B4-BE49-F238E27FC236}">
                <a16:creationId xmlns:a16="http://schemas.microsoft.com/office/drawing/2014/main" id="{8C8857D1-A5A4-4D60-E404-DC6AF3C849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000" y="450429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828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עטרת שיער לבן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בגמרא ברכות (</a:t>
            </a:r>
            <a:r>
              <a:rPr lang="he-IL" sz="2000" b="0" i="0" dirty="0" err="1">
                <a:solidFill>
                  <a:srgbClr val="3B3B3B"/>
                </a:solidFill>
                <a:effectLst/>
                <a:latin typeface="almoni"/>
              </a:rPr>
              <a:t>כח</a:t>
            </a:r>
            <a:r>
              <a:rPr lang="he-IL" sz="2000" b="0" i="0" dirty="0">
                <a:solidFill>
                  <a:srgbClr val="3B3B3B"/>
                </a:solidFill>
                <a:effectLst/>
                <a:latin typeface="almoni"/>
              </a:rPr>
              <a:t>, א) על רבי אלעזר בן עזריה ["הרי אני כבן שבעים שנה"] שהיה צעיר לימים ונוספה לו בנס הדרת פנים של שיער שיבה כדי שיכבדוהו כזקן, שיש כלפיו דין הידור מגיל 70 שנה. </a:t>
            </a:r>
          </a:p>
          <a:p>
            <a:pPr>
              <a:lnSpc>
                <a:spcPct val="150000"/>
              </a:lnSpc>
            </a:pPr>
            <a:r>
              <a:rPr lang="he-IL" sz="2000" b="0" i="0" dirty="0">
                <a:solidFill>
                  <a:srgbClr val="3B3B3B"/>
                </a:solidFill>
                <a:effectLst/>
                <a:latin typeface="almoni"/>
              </a:rPr>
              <a:t>הרב מרדכי מנשה זילבר (דברי תורה, פרשת ויקרא החודש תשע"ז) מסביר את הקשר בין שיער השיבה המביא באופן טבעי לכיבוד הזקן, לבין מה ש"דעתו מתיישבת", </a:t>
            </a:r>
          </a:p>
          <a:p>
            <a:pPr>
              <a:lnSpc>
                <a:spcPct val="150000"/>
              </a:lnSpc>
            </a:pPr>
            <a:r>
              <a:rPr lang="he-IL" sz="2000" b="0" i="0" dirty="0">
                <a:solidFill>
                  <a:srgbClr val="3B3B3B"/>
                </a:solidFill>
                <a:effectLst/>
                <a:latin typeface="almoni"/>
              </a:rPr>
              <a:t>ומבאר כי בזקנה שנחלשים כוחות הגוף מתגברת השפעת כוח הנשמה, שהוא דבר הניכר במיוחד בהארת הפנים, כנאמר "חכמת אדם תאיר פניו" (קהלת ח, יא), </a:t>
            </a:r>
          </a:p>
          <a:p>
            <a:pPr>
              <a:lnSpc>
                <a:spcPct val="150000"/>
              </a:lnSpc>
            </a:pPr>
            <a:r>
              <a:rPr lang="he-IL" sz="2000" b="0" i="0" dirty="0">
                <a:solidFill>
                  <a:srgbClr val="3B3B3B"/>
                </a:solidFill>
                <a:effectLst/>
                <a:latin typeface="almoni"/>
              </a:rPr>
              <a:t>לכן מתבטאת הזקנה ככבוד בהופעת עטרת שיער לבן [כעין קרינת אור הבוקע ויוצא] סביב הפנים </a:t>
            </a:r>
            <a:r>
              <a:rPr lang="he-IL" sz="2000" b="0" i="0" dirty="0" err="1">
                <a:solidFill>
                  <a:srgbClr val="3B3B3B"/>
                </a:solidFill>
                <a:effectLst/>
                <a:latin typeface="almoni"/>
              </a:rPr>
              <a:t>דוקא</a:t>
            </a:r>
            <a:r>
              <a:rPr lang="he-IL" sz="2000" b="0" i="0" dirty="0">
                <a:solidFill>
                  <a:srgbClr val="3B3B3B"/>
                </a:solidFill>
                <a:effectLst/>
                <a:latin typeface="almoni"/>
              </a:rPr>
              <a:t>. "והדרת פני זקן". </a:t>
            </a:r>
            <a:endParaRPr lang="he-IL" sz="2000" b="1" dirty="0">
              <a:solidFill>
                <a:schemeClr val="accent3">
                  <a:lumMod val="75000"/>
                </a:schemeClr>
              </a:solidFill>
            </a:endParaRPr>
          </a:p>
        </p:txBody>
      </p:sp>
    </p:spTree>
    <p:extLst>
      <p:ext uri="{BB962C8B-B14F-4D97-AF65-F5344CB8AC3E}">
        <p14:creationId xmlns:p14="http://schemas.microsoft.com/office/powerpoint/2010/main" val="2240829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err="1"/>
              <a:t>יפיפית</a:t>
            </a:r>
            <a:r>
              <a:rPr lang="he-IL" b="1" dirty="0"/>
              <a:t> מבני אדם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מדרש </a:t>
            </a:r>
            <a:r>
              <a:rPr lang="he-IL" sz="2000" b="0" i="0" dirty="0" err="1">
                <a:solidFill>
                  <a:srgbClr val="3B3B3B"/>
                </a:solidFill>
                <a:effectLst/>
                <a:latin typeface="almoni"/>
              </a:rPr>
              <a:t>תנחומא</a:t>
            </a:r>
            <a:r>
              <a:rPr lang="he-IL" sz="2000" b="0" i="0" dirty="0">
                <a:solidFill>
                  <a:srgbClr val="3B3B3B"/>
                </a:solidFill>
                <a:effectLst/>
                <a:latin typeface="almoni"/>
              </a:rPr>
              <a:t> פרשת חיי שרה סימן א</a:t>
            </a:r>
          </a:p>
          <a:p>
            <a:pPr>
              <a:lnSpc>
                <a:spcPct val="150000"/>
              </a:lnSpc>
            </a:pPr>
            <a:r>
              <a:rPr lang="he-IL" sz="2000" b="0" i="0" dirty="0">
                <a:solidFill>
                  <a:srgbClr val="3B3B3B"/>
                </a:solidFill>
                <a:effectLst/>
                <a:latin typeface="almoni"/>
              </a:rPr>
              <a:t>התחיל הקב"ה משבחו ואמר לו </a:t>
            </a:r>
            <a:r>
              <a:rPr lang="he-IL" sz="2000" b="0" i="0" dirty="0" err="1">
                <a:solidFill>
                  <a:srgbClr val="3B3B3B"/>
                </a:solidFill>
                <a:effectLst/>
                <a:latin typeface="almoni"/>
              </a:rPr>
              <a:t>יפיפית</a:t>
            </a:r>
            <a:r>
              <a:rPr lang="he-IL" sz="2000" b="0" i="0" dirty="0">
                <a:solidFill>
                  <a:srgbClr val="3B3B3B"/>
                </a:solidFill>
                <a:effectLst/>
                <a:latin typeface="almoni"/>
              </a:rPr>
              <a:t> מבני אדם וגו' (שם /תהלים/ מה), </a:t>
            </a:r>
          </a:p>
          <a:p>
            <a:pPr>
              <a:lnSpc>
                <a:spcPct val="150000"/>
              </a:lnSpc>
            </a:pPr>
            <a:r>
              <a:rPr lang="he-IL" sz="2000" b="0" i="0" dirty="0">
                <a:solidFill>
                  <a:srgbClr val="3B3B3B"/>
                </a:solidFill>
                <a:effectLst/>
                <a:latin typeface="almoni"/>
              </a:rPr>
              <a:t>א"ל אי זה היופי שלי אני ובני </a:t>
            </a:r>
            <a:r>
              <a:rPr lang="he-IL" sz="2000" b="0" i="0" dirty="0" err="1">
                <a:solidFill>
                  <a:srgbClr val="3B3B3B"/>
                </a:solidFill>
                <a:effectLst/>
                <a:latin typeface="almoni"/>
              </a:rPr>
              <a:t>נכנסין</a:t>
            </a:r>
            <a:r>
              <a:rPr lang="he-IL" sz="2000" b="0" i="0" dirty="0">
                <a:solidFill>
                  <a:srgbClr val="3B3B3B"/>
                </a:solidFill>
                <a:effectLst/>
                <a:latin typeface="almoni"/>
              </a:rPr>
              <a:t> לעיר ואין בני אדם </a:t>
            </a:r>
            <a:r>
              <a:rPr lang="he-IL" sz="2000" b="0" i="0" dirty="0" err="1">
                <a:solidFill>
                  <a:srgbClr val="3B3B3B"/>
                </a:solidFill>
                <a:effectLst/>
                <a:latin typeface="almoni"/>
              </a:rPr>
              <a:t>מכירין</a:t>
            </a:r>
            <a:r>
              <a:rPr lang="he-IL" sz="2000" b="0" i="0" dirty="0">
                <a:solidFill>
                  <a:srgbClr val="3B3B3B"/>
                </a:solidFill>
                <a:effectLst/>
                <a:latin typeface="almoni"/>
              </a:rPr>
              <a:t> בין האב לבן מפני שהיה אדם חי מאה ומאתים שנה ולא היה מזקין, אמר אברהם רבש"ע צריך אתה להפריש בין האב לבן ובין נער לזקן שיתכבד הזקן בנער, </a:t>
            </a:r>
          </a:p>
          <a:p>
            <a:pPr>
              <a:lnSpc>
                <a:spcPct val="150000"/>
              </a:lnSpc>
            </a:pPr>
            <a:r>
              <a:rPr lang="he-IL" sz="2000" b="0" i="0" dirty="0">
                <a:solidFill>
                  <a:srgbClr val="3B3B3B"/>
                </a:solidFill>
                <a:effectLst/>
                <a:latin typeface="almoni"/>
              </a:rPr>
              <a:t>א"ל הקדוש ברוך הוא חייך ממך אני מתחיל, הלך ולן באותה הלילה ועמד בבקר כיון שעמד ראה שהלבין שער ראשו וזקנו, </a:t>
            </a:r>
          </a:p>
          <a:p>
            <a:pPr>
              <a:lnSpc>
                <a:spcPct val="150000"/>
              </a:lnSpc>
            </a:pPr>
            <a:r>
              <a:rPr lang="he-IL" sz="2000" b="0" i="0" dirty="0">
                <a:solidFill>
                  <a:srgbClr val="3B3B3B"/>
                </a:solidFill>
                <a:effectLst/>
                <a:latin typeface="almoni"/>
              </a:rPr>
              <a:t>אמר לפניו רבש"ע עשיתני דוגמא, אמר לו עטרת תפארת שיבה (משלי </a:t>
            </a:r>
            <a:r>
              <a:rPr lang="he-IL" sz="2000" b="0" i="0" dirty="0" err="1">
                <a:solidFill>
                  <a:srgbClr val="3B3B3B"/>
                </a:solidFill>
                <a:effectLst/>
                <a:latin typeface="almoni"/>
              </a:rPr>
              <a:t>טז</a:t>
            </a:r>
            <a:r>
              <a:rPr lang="he-IL" sz="2000" b="0" i="0" dirty="0">
                <a:solidFill>
                  <a:srgbClr val="3B3B3B"/>
                </a:solidFill>
                <a:effectLst/>
                <a:latin typeface="almoni"/>
              </a:rPr>
              <a:t>), והדר זקנים שיבה (שם /משלי/ כ), לכך נאמר ואברהם זקן.</a:t>
            </a:r>
            <a:endParaRPr lang="he-IL" sz="2000" b="1" dirty="0">
              <a:solidFill>
                <a:schemeClr val="accent3">
                  <a:lumMod val="75000"/>
                </a:schemeClr>
              </a:solidFill>
            </a:endParaRPr>
          </a:p>
        </p:txBody>
      </p:sp>
    </p:spTree>
    <p:extLst>
      <p:ext uri="{BB962C8B-B14F-4D97-AF65-F5344CB8AC3E}">
        <p14:creationId xmlns:p14="http://schemas.microsoft.com/office/powerpoint/2010/main" val="2379798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a:bodyPr>
          <a:lstStyle/>
          <a:p>
            <a:pPr algn="ctr"/>
            <a:r>
              <a:rPr lang="he-IL" b="1" dirty="0"/>
              <a:t>עֲטֶרֶת תִּפְאֶרֶת שֵׂיבָה בְּדֶרֶךְ צְדָקָה תִּמָּצֵא</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שלמה המלך (משלי </a:t>
            </a:r>
            <a:r>
              <a:rPr lang="he-IL" sz="1800" dirty="0" err="1">
                <a:effectLst/>
                <a:latin typeface="Calibri" panose="020F0502020204030204" pitchFamily="34" charset="0"/>
                <a:ea typeface="Calibri" panose="020F0502020204030204" pitchFamily="34" charset="0"/>
                <a:cs typeface="Arial" panose="020B0604020202020204" pitchFamily="34" charset="0"/>
              </a:rPr>
              <a:t>טז</a:t>
            </a:r>
            <a:r>
              <a:rPr lang="he-IL" sz="1800" dirty="0">
                <a:effectLst/>
                <a:latin typeface="Calibri" panose="020F0502020204030204" pitchFamily="34" charset="0"/>
                <a:ea typeface="Calibri" panose="020F0502020204030204" pitchFamily="34" charset="0"/>
                <a:cs typeface="Arial" panose="020B0604020202020204" pitchFamily="34" charset="0"/>
              </a:rPr>
              <a:t>, לא) מגלה לנו טעם להופעתו של השיער הלבן.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“עֲטֶרֶת תִּפְאֶרֶת שֵׂיבָה" - שיבה, כלומר סימני שיבה, היא כתר  מפואר.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פירוש, בעל השיער הלבן הוא גם בעל </a:t>
            </a:r>
            <a:r>
              <a:rPr lang="he-IL" sz="1800" dirty="0" err="1">
                <a:effectLst/>
                <a:latin typeface="Calibri" panose="020F0502020204030204" pitchFamily="34" charset="0"/>
                <a:ea typeface="Calibri" panose="020F0502020204030204" pitchFamily="34" charset="0"/>
                <a:cs typeface="Arial" panose="020B0604020202020204" pitchFamily="34" charset="0"/>
              </a:rPr>
              <a:t>נסיון</a:t>
            </a:r>
            <a:r>
              <a:rPr lang="he-IL" sz="1800" dirty="0">
                <a:effectLst/>
                <a:latin typeface="Calibri" panose="020F0502020204030204" pitchFamily="34" charset="0"/>
                <a:ea typeface="Calibri" panose="020F0502020204030204" pitchFamily="34" charset="0"/>
                <a:cs typeface="Arial" panose="020B0604020202020204" pitchFamily="34" charset="0"/>
              </a:rPr>
              <a:t> חיים, ומשכך ראוי הוא להעניק עצות טובות.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הקב”ה הכתיר אותו בכך שהניח על ראשו זֵר של כבוד, כדי  שמכאן ואילך יוכלו בני קהילתו למצוא בו כתובת  לעצה </a:t>
            </a:r>
            <a:r>
              <a:rPr lang="he-IL" sz="1800" dirty="0" err="1">
                <a:effectLst/>
                <a:latin typeface="Calibri" panose="020F0502020204030204" pitchFamily="34" charset="0"/>
                <a:ea typeface="Calibri" panose="020F0502020204030204" pitchFamily="34" charset="0"/>
                <a:cs typeface="Arial" panose="020B0604020202020204" pitchFamily="34" charset="0"/>
              </a:rPr>
              <a:t>ותושיה</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לדוגמא, כאשר מתקיימת ישיבת מועצה כזו או  אחרת, שמטרתה לקבוע </a:t>
            </a:r>
            <a:r>
              <a:rPr lang="he-IL" sz="1800" dirty="0" err="1">
                <a:effectLst/>
                <a:latin typeface="Calibri" panose="020F0502020204030204" pitchFamily="34" charset="0"/>
                <a:ea typeface="Calibri" panose="020F0502020204030204" pitchFamily="34" charset="0"/>
                <a:cs typeface="Arial" panose="020B0604020202020204" pitchFamily="34" charset="0"/>
              </a:rPr>
              <a:t>ענינים</a:t>
            </a:r>
            <a:r>
              <a:rPr lang="he-IL" sz="1800" dirty="0">
                <a:effectLst/>
                <a:latin typeface="Calibri" panose="020F0502020204030204" pitchFamily="34" charset="0"/>
                <a:ea typeface="Calibri" panose="020F0502020204030204" pitchFamily="34" charset="0"/>
                <a:cs typeface="Arial" panose="020B0604020202020204" pitchFamily="34" charset="0"/>
              </a:rPr>
              <a:t> הנוגעים לעתידה  של הקהילה, העיר או המדינה, מי הם בעלי הדעה  המוערכים ביותר?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הזקנים, בעלי הדעה הרגועה והמנוסה, שלא כמו הצעירים חסרי </a:t>
            </a:r>
            <a:r>
              <a:rPr lang="he-IL" sz="1800" dirty="0" err="1">
                <a:effectLst/>
                <a:latin typeface="Calibri" panose="020F0502020204030204" pitchFamily="34" charset="0"/>
                <a:ea typeface="Calibri" panose="020F0502020204030204" pitchFamily="34" charset="0"/>
                <a:cs typeface="Arial" panose="020B0604020202020204" pitchFamily="34" charset="0"/>
              </a:rPr>
              <a:t>הנסיון</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“עֲטֶרֶת" זוהי אחת ממטרותיו של השיער הלבן. “עֲטֶרֶת תִּפְאֶרֶת שֵׂיבָה" - השיער הלבן הוא הוא כתר של כבוד, תעודה המעידה שאדם זה עבר בהצלחה את לימודי תורת </a:t>
            </a:r>
            <a:r>
              <a:rPr lang="he-IL" sz="1800" dirty="0" err="1">
                <a:effectLst/>
                <a:latin typeface="Calibri" panose="020F0502020204030204" pitchFamily="34" charset="0"/>
                <a:ea typeface="Calibri" panose="020F0502020204030204" pitchFamily="34" charset="0"/>
                <a:cs typeface="Arial" panose="020B0604020202020204" pitchFamily="34" charset="0"/>
              </a:rPr>
              <a:t>נסיון</a:t>
            </a:r>
            <a:r>
              <a:rPr lang="he-IL" sz="1800" dirty="0">
                <a:effectLst/>
                <a:latin typeface="Calibri" panose="020F0502020204030204" pitchFamily="34" charset="0"/>
                <a:ea typeface="Calibri" panose="020F0502020204030204" pitchFamily="34" charset="0"/>
                <a:cs typeface="Arial" panose="020B0604020202020204" pitchFamily="34" charset="0"/>
              </a:rPr>
              <a:t> החיים.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734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a:bodyPr>
          <a:lstStyle/>
          <a:p>
            <a:pPr algn="ctr"/>
            <a:r>
              <a:rPr lang="he-IL" b="1" dirty="0"/>
              <a:t>מה זה מראה יפה?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הנתון החשוב ביותר במערכת המושגים של נוי ויופי, כפי המקובל היום ברחוב, הוא "מראה צעיר" גבר כבן שבעים צובע את שערו הכסוף בצבע אפור, מסדר את שארית שערותיו כגרדומי בלורית, מבליט את שיירי שריריו כדי להראות יפה, כלומר כדי להראות צעיר.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ואילו מדברי חז"ל נראה ההיפך הגמור </a:t>
            </a:r>
            <a:r>
              <a:rPr lang="he-IL" sz="1800" dirty="0" err="1">
                <a:effectLst/>
                <a:latin typeface="Calibri" panose="020F0502020204030204" pitchFamily="34" charset="0"/>
                <a:ea typeface="Calibri" panose="020F0502020204030204" pitchFamily="34" charset="0"/>
                <a:cs typeface="Arial" panose="020B0604020202020204" pitchFamily="34" charset="0"/>
              </a:rPr>
              <a:t>דוקא</a:t>
            </a:r>
            <a:r>
              <a:rPr lang="he-IL" sz="1800" dirty="0">
                <a:effectLst/>
                <a:latin typeface="Calibri" panose="020F0502020204030204" pitchFamily="34" charset="0"/>
                <a:ea typeface="Calibri" panose="020F0502020204030204" pitchFamily="34" charset="0"/>
                <a:cs typeface="Arial" panose="020B0604020202020204" pitchFamily="34" charset="0"/>
              </a:rPr>
              <a:t> מראה זקן הוא מראה נאה.</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איך נשתנה סולם הערכים מן הקצה עד הקצה שכנגדו?</a:t>
            </a:r>
          </a:p>
          <a:p>
            <a:pPr algn="r" rtl="1">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י</a:t>
            </a:r>
            <a:r>
              <a:rPr lang="he-IL" sz="1800" b="1" dirty="0">
                <a:effectLst/>
                <a:latin typeface="Calibri" panose="020F0502020204030204" pitchFamily="34" charset="0"/>
                <a:ea typeface="Calibri" panose="020F0502020204030204" pitchFamily="34" charset="0"/>
                <a:cs typeface="Arial" panose="020B0604020202020204" pitchFamily="34" charset="0"/>
              </a:rPr>
              <a:t>ופי מורה על היות היפה תואם לתכליתו.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תכלית האדם היא לקנות דעת, והלא אין זקן אלא זה שקנה חכמה. כי השנים המנוצלות היטב ורוב </a:t>
            </a:r>
            <a:r>
              <a:rPr lang="he-IL" sz="1800" dirty="0" err="1">
                <a:effectLst/>
                <a:latin typeface="Calibri" panose="020F0502020204030204" pitchFamily="34" charset="0"/>
                <a:ea typeface="Calibri" panose="020F0502020204030204" pitchFamily="34" charset="0"/>
                <a:cs typeface="Arial" panose="020B0604020202020204" pitchFamily="34" charset="0"/>
              </a:rPr>
              <a:t>הנסיון</a:t>
            </a:r>
            <a:r>
              <a:rPr lang="he-IL" sz="1800" dirty="0">
                <a:effectLst/>
                <a:latin typeface="Calibri" panose="020F0502020204030204" pitchFamily="34" charset="0"/>
                <a:ea typeface="Calibri" panose="020F0502020204030204" pitchFamily="34" charset="0"/>
                <a:cs typeface="Arial" panose="020B0604020202020204" pitchFamily="34" charset="0"/>
              </a:rPr>
              <a:t> מאלפים בינה ומקנים דעת.</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על כן מראה של זקנה ושיבה הוא הדר ותפארת. </a:t>
            </a:r>
            <a:r>
              <a:rPr lang="he-IL" sz="1800" dirty="0" err="1">
                <a:effectLst/>
                <a:latin typeface="Calibri" panose="020F0502020204030204" pitchFamily="34" charset="0"/>
                <a:ea typeface="Calibri" panose="020F0502020204030204" pitchFamily="34" charset="0"/>
                <a:cs typeface="Arial" panose="020B0604020202020204" pitchFamily="34" charset="0"/>
              </a:rPr>
              <a:t>זיקנה</a:t>
            </a:r>
            <a:r>
              <a:rPr lang="he-IL" sz="1800" dirty="0">
                <a:effectLst/>
                <a:latin typeface="Calibri" panose="020F0502020204030204" pitchFamily="34" charset="0"/>
                <a:ea typeface="Calibri" panose="020F0502020204030204" pitchFamily="34" charset="0"/>
                <a:cs typeface="Arial" panose="020B0604020202020204" pitchFamily="34" charset="0"/>
              </a:rPr>
              <a:t> מורה על ישוב דעת וחכמת חיים.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מראה זקנה הוא מראה אדם הרבה יותר ממראה צעיר. כי הרי מהו אדם – המכיר את בוראו.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אבל מי שעולם המושגים שלו יונק מתפישת עולמם של האינם קרויים אדם, ובעולמם של בעלי החיים בעל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הוא בעל החשיבות, כי בכדי להנות ולמלא יצרים צריך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הרבה יותר מאשר צריך מח. הוא מחשיב גוף צעיר כראוי למלא את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יעודו</a:t>
            </a:r>
            <a:r>
              <a:rPr lang="he-IL" sz="1800" dirty="0">
                <a:effectLst/>
                <a:latin typeface="Calibri" panose="020F0502020204030204" pitchFamily="34" charset="0"/>
                <a:ea typeface="Calibri" panose="020F0502020204030204" pitchFamily="34" charset="0"/>
                <a:cs typeface="Arial" panose="020B0604020202020204" pitchFamily="34" charset="0"/>
              </a:rPr>
              <a:t> הרבה יותר מאשר גוף זקן. על כן כדי להראות נאה הוא משתדל להראות צעיר.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5593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fontScale="90000"/>
          </a:bodyPr>
          <a:lstStyle/>
          <a:p>
            <a:pPr algn="ctr"/>
            <a:r>
              <a:rPr lang="he-IL" b="1" dirty="0"/>
              <a:t>שולחן ערוך </a:t>
            </a:r>
            <a:r>
              <a:rPr lang="he-IL" sz="700" b="1" dirty="0"/>
              <a:t>יורה דעה הלכות לא ילבש גבר שמלת </a:t>
            </a:r>
            <a:r>
              <a:rPr lang="he-IL" sz="700" b="1" dirty="0" err="1"/>
              <a:t>אשה</a:t>
            </a:r>
            <a:r>
              <a:rPr lang="he-IL" sz="700" b="1" dirty="0"/>
              <a:t> סימן </a:t>
            </a:r>
            <a:r>
              <a:rPr lang="he-IL" sz="700" b="1" dirty="0" err="1"/>
              <a:t>קפב</a:t>
            </a:r>
            <a:r>
              <a:rPr lang="he-IL" sz="700" b="1" dirty="0"/>
              <a:t> סעיף ו</a:t>
            </a:r>
            <a:r>
              <a:rPr lang="he-IL" b="1" dirty="0"/>
              <a:t>אסור (לאיש) ללקט אפילו שער אחד לבן מתוך השחורות, משום לא ילבש גבר</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ישנה סיבה נוספת, רוחנית יותר,  לשיער הלבן ולשאר סימני השיבה.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שיער לבן מזכיר לאדם שהזמן קצר והמלאכה מרובה, ושעליו להזדרז  כדי להספיק משהו בחייו.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זו צריכה להיות דאגתו העיקרית של האדם  שמתחיל להזדקן, שהוא לא השיג מספיק בחייו עד  כה.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השיער הלבן הוא מתנה משמים, זהו מסר מהבורא יתברך שהגיע הזמן להתנער מהתרדמה ולהספיק משהו בחיים.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לא רק לתקן את מה שנעשה שלא כהוגן - חשוב יותר להתחיל להשלים את מה שטרם הספקת! יש כל כך הרבה מה להספיק בלימוד התורה, בקיום המצוות, </a:t>
            </a:r>
            <a:r>
              <a:rPr lang="he-IL" sz="1800" dirty="0" err="1">
                <a:effectLst/>
                <a:latin typeface="Calibri" panose="020F0502020204030204" pitchFamily="34" charset="0"/>
                <a:ea typeface="Calibri" panose="020F0502020204030204" pitchFamily="34" charset="0"/>
                <a:cs typeface="Arial" panose="020B0604020202020204" pitchFamily="34" charset="0"/>
              </a:rPr>
              <a:t>במדות</a:t>
            </a:r>
            <a:r>
              <a:rPr lang="he-IL" sz="1800" dirty="0">
                <a:effectLst/>
                <a:latin typeface="Calibri" panose="020F0502020204030204" pitchFamily="34" charset="0"/>
                <a:ea typeface="Calibri" panose="020F0502020204030204" pitchFamily="34" charset="0"/>
                <a:cs typeface="Arial" panose="020B0604020202020204" pitchFamily="34" charset="0"/>
              </a:rPr>
              <a:t> טובות, ביראת שמים ואהבת ה’. וככל שאתה מתקרב יותר ויותר ליום הדין ולחשבון הגדול, סימנים אלו נשלחים אליך כדי לעורר אותך להתכונן.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מי שתולש מראשו שערות לבנות, מלבד העובדה שהדבר אסור על פי התורה שכן יש בזה משום “לא  ילבש גבר שמלת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הרי שהדבר דומה למי שמקבל זימון לבית משפט וקורע אותו לגזרים.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פעולה זו לא תשיג עבורו דבר, שכן לבית המשפט יש  עותק של מכתב הזימון! ובהגיע יום המשפט, הם ידאגו  שתגיע, בין אם תרצה ובין אם לא. אי אפשר לברוח </a:t>
            </a:r>
            <a:r>
              <a:rPr lang="he-IL" sz="1800" dirty="0" err="1">
                <a:effectLst/>
                <a:latin typeface="Calibri" panose="020F0502020204030204" pitchFamily="34" charset="0"/>
                <a:ea typeface="Calibri" panose="020F0502020204030204" pitchFamily="34" charset="0"/>
                <a:cs typeface="Arial" panose="020B0604020202020204" pitchFamily="34" charset="0"/>
              </a:rPr>
              <a:t>מתכניתו</a:t>
            </a:r>
            <a:r>
              <a:rPr lang="he-IL" sz="1800" dirty="0">
                <a:effectLst/>
                <a:latin typeface="Calibri" panose="020F0502020204030204" pitchFamily="34" charset="0"/>
                <a:ea typeface="Calibri" panose="020F0502020204030204" pitchFamily="34" charset="0"/>
                <a:cs typeface="Arial" panose="020B0604020202020204" pitchFamily="34" charset="0"/>
              </a:rPr>
              <a:t> של הבורא יתברך.</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6804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זקן עם הארץ – דומה לקוף</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dirty="0" err="1">
                <a:solidFill>
                  <a:schemeClr val="accent3">
                    <a:lumMod val="75000"/>
                  </a:schemeClr>
                </a:solidFill>
              </a:rPr>
              <a:t>בתנחומא</a:t>
            </a:r>
            <a:r>
              <a:rPr lang="he-IL" sz="2000" dirty="0">
                <a:solidFill>
                  <a:schemeClr val="accent3">
                    <a:lumMod val="75000"/>
                  </a:schemeClr>
                </a:solidFill>
              </a:rPr>
              <a:t> (פקודי ג) אנו מוצאים מילים חריפות המתייחסות אל הזקנה כאל דבר מגונה:</a:t>
            </a:r>
          </a:p>
          <a:p>
            <a:pPr>
              <a:lnSpc>
                <a:spcPct val="150000"/>
              </a:lnSpc>
            </a:pPr>
            <a:r>
              <a:rPr lang="he-IL" sz="2000" b="1" dirty="0">
                <a:solidFill>
                  <a:schemeClr val="accent3">
                    <a:lumMod val="75000"/>
                  </a:schemeClr>
                </a:solidFill>
              </a:rPr>
              <a:t>[הזקין האדם] דּוֹמֶה לְקוֹף, שֶׁנִּשְׁתַּנָּה דְמוּתוֹ מִכָּל הַבְּרִיּוֹת, שׁוֹאֵל עַל כָּל דָּבָר וְדָבָר, וְאוֹכֵל וְשׁוֹתֶה כְּמוֹ נַעַר, וּמְשַׂחֵק כְּמוֹ תִינוֹק, וְיָשׁוּב לִימֵי עֲלוּמָיו בְּדַעַת אֲבָל לֹא בְּדָבָר אַחֵר. </a:t>
            </a:r>
            <a:r>
              <a:rPr lang="he-IL" sz="2000" b="1" dirty="0" err="1">
                <a:solidFill>
                  <a:schemeClr val="accent3">
                    <a:lumMod val="75000"/>
                  </a:schemeClr>
                </a:solidFill>
              </a:rPr>
              <a:t>וַאֲפִלּו</a:t>
            </a:r>
            <a:r>
              <a:rPr lang="he-IL" sz="2000" b="1" dirty="0">
                <a:solidFill>
                  <a:schemeClr val="accent3">
                    <a:lumMod val="75000"/>
                  </a:schemeClr>
                </a:solidFill>
              </a:rPr>
              <a:t>ּ בָּנָיו וְאַנְשֵׁי בֵיתוֹ </a:t>
            </a:r>
            <a:r>
              <a:rPr lang="he-IL" sz="2000" b="1" dirty="0" err="1">
                <a:solidFill>
                  <a:schemeClr val="accent3">
                    <a:lumMod val="75000"/>
                  </a:schemeClr>
                </a:solidFill>
              </a:rPr>
              <a:t>מַלְעִיגִין</a:t>
            </a:r>
            <a:r>
              <a:rPr lang="he-IL" sz="2000" b="1" dirty="0">
                <a:solidFill>
                  <a:schemeClr val="accent3">
                    <a:lumMod val="75000"/>
                  </a:schemeClr>
                </a:solidFill>
              </a:rPr>
              <a:t> עָלָיו </a:t>
            </a:r>
            <a:r>
              <a:rPr lang="he-IL" sz="2000" b="1" dirty="0" err="1">
                <a:solidFill>
                  <a:schemeClr val="accent3">
                    <a:lumMod val="75000"/>
                  </a:schemeClr>
                </a:solidFill>
              </a:rPr>
              <a:t>וּמְקַלְּלִין</a:t>
            </a:r>
            <a:r>
              <a:rPr lang="he-IL" sz="2000" b="1" dirty="0">
                <a:solidFill>
                  <a:schemeClr val="accent3">
                    <a:lumMod val="75000"/>
                  </a:schemeClr>
                </a:solidFill>
              </a:rPr>
              <a:t> אוֹתוֹ </a:t>
            </a:r>
            <a:r>
              <a:rPr lang="he-IL" sz="2000" b="1" dirty="0" err="1">
                <a:solidFill>
                  <a:schemeClr val="accent3">
                    <a:lumMod val="75000"/>
                  </a:schemeClr>
                </a:solidFill>
              </a:rPr>
              <a:t>וְשׂוֹנְאִין</a:t>
            </a:r>
            <a:r>
              <a:rPr lang="he-IL" sz="2000" b="1" dirty="0">
                <a:solidFill>
                  <a:schemeClr val="accent3">
                    <a:lumMod val="75000"/>
                  </a:schemeClr>
                </a:solidFill>
              </a:rPr>
              <a:t> אוֹתוֹ. וּכְשֶׁהוּא דוֹבֵר שׁוּם דָּבָר, אוֹמְרִים לוֹ: הַנִּיחוּ לוֹ, כִּי הוּא נַעַר וְזָקֵן. וְהוּא דוֹמֶה לְקוֹף בְּכָל </a:t>
            </a:r>
            <a:r>
              <a:rPr lang="he-IL" sz="2000" b="1" dirty="0" err="1">
                <a:solidFill>
                  <a:schemeClr val="accent3">
                    <a:lumMod val="75000"/>
                  </a:schemeClr>
                </a:solidFill>
              </a:rPr>
              <a:t>עִנְיָנָיו</a:t>
            </a:r>
            <a:r>
              <a:rPr lang="he-IL" sz="2000" b="1" dirty="0">
                <a:solidFill>
                  <a:schemeClr val="accent3">
                    <a:lumMod val="75000"/>
                  </a:schemeClr>
                </a:solidFill>
              </a:rPr>
              <a:t> וּבְכָל דְּבָרָיו. </a:t>
            </a:r>
            <a:r>
              <a:rPr lang="he-IL" sz="2000" b="1" dirty="0" err="1">
                <a:solidFill>
                  <a:schemeClr val="accent3">
                    <a:lumMod val="75000"/>
                  </a:schemeClr>
                </a:solidFill>
              </a:rPr>
              <a:t>וַאֲפִלּו</a:t>
            </a:r>
            <a:r>
              <a:rPr lang="he-IL" sz="2000" b="1" dirty="0">
                <a:solidFill>
                  <a:schemeClr val="accent3">
                    <a:lumMod val="75000"/>
                  </a:schemeClr>
                </a:solidFill>
              </a:rPr>
              <a:t>ּ הַתִּינוֹקוֹת </a:t>
            </a:r>
            <a:r>
              <a:rPr lang="he-IL" sz="2000" b="1" dirty="0" err="1">
                <a:solidFill>
                  <a:schemeClr val="accent3">
                    <a:lumMod val="75000"/>
                  </a:schemeClr>
                </a:solidFill>
              </a:rPr>
              <a:t>מַלְעִיגִין</a:t>
            </a:r>
            <a:r>
              <a:rPr lang="he-IL" sz="2000" b="1" dirty="0">
                <a:solidFill>
                  <a:schemeClr val="accent3">
                    <a:lumMod val="75000"/>
                  </a:schemeClr>
                </a:solidFill>
              </a:rPr>
              <a:t> עָלָיו </a:t>
            </a:r>
            <a:r>
              <a:rPr lang="he-IL" sz="2000" b="1" dirty="0" err="1">
                <a:solidFill>
                  <a:schemeClr val="accent3">
                    <a:lumMod val="75000"/>
                  </a:schemeClr>
                </a:solidFill>
              </a:rPr>
              <a:t>וּמְשַׂחֲקִין</a:t>
            </a:r>
            <a:r>
              <a:rPr lang="he-IL" sz="2000" b="1" dirty="0">
                <a:solidFill>
                  <a:schemeClr val="accent3">
                    <a:lumMod val="75000"/>
                  </a:schemeClr>
                </a:solidFill>
              </a:rPr>
              <a:t> בּוֹ. </a:t>
            </a:r>
            <a:r>
              <a:rPr lang="he-IL" sz="2000" b="1" dirty="0" err="1">
                <a:solidFill>
                  <a:schemeClr val="accent3">
                    <a:lumMod val="75000"/>
                  </a:schemeClr>
                </a:solidFill>
              </a:rPr>
              <a:t>וַאֲפִלּו</a:t>
            </a:r>
            <a:r>
              <a:rPr lang="he-IL" sz="2000" b="1" dirty="0">
                <a:solidFill>
                  <a:schemeClr val="accent3">
                    <a:lumMod val="75000"/>
                  </a:schemeClr>
                </a:solidFill>
              </a:rPr>
              <a:t>ּ צִפּוֹר דְּרוֹר יְנַעֲרֵהוּ מִשְּׁנָתוֹ.</a:t>
            </a:r>
          </a:p>
          <a:p>
            <a:pPr>
              <a:lnSpc>
                <a:spcPct val="150000"/>
              </a:lnSpc>
            </a:pPr>
            <a:r>
              <a:rPr lang="he-IL" sz="2000" b="0" i="0" dirty="0">
                <a:solidFill>
                  <a:srgbClr val="3B3B3B"/>
                </a:solidFill>
                <a:effectLst/>
                <a:latin typeface="almoni"/>
              </a:rPr>
              <a:t>במדרש קהלת רבה מובאים דברים </a:t>
            </a:r>
            <a:r>
              <a:rPr lang="he-IL" sz="2000" b="0" i="0" dirty="0" err="1">
                <a:solidFill>
                  <a:srgbClr val="3B3B3B"/>
                </a:solidFill>
                <a:effectLst/>
                <a:latin typeface="almoni"/>
              </a:rPr>
              <a:t>התנחומא</a:t>
            </a:r>
            <a:r>
              <a:rPr lang="he-IL" sz="2000" b="0" i="0" dirty="0">
                <a:solidFill>
                  <a:srgbClr val="3B3B3B"/>
                </a:solidFill>
                <a:effectLst/>
                <a:latin typeface="almoni"/>
              </a:rPr>
              <a:t> דלעיל עם תוספת חשובה, שהדברים מוגבלים ל"זקני עם הארץ" בלבד: "</a:t>
            </a:r>
            <a:r>
              <a:rPr lang="he-IL" sz="2000" b="0" i="0" dirty="0" err="1">
                <a:solidFill>
                  <a:srgbClr val="3B3B3B"/>
                </a:solidFill>
                <a:effectLst/>
                <a:latin typeface="almoni"/>
              </a:rPr>
              <a:t>הֲדָא</a:t>
            </a:r>
            <a:r>
              <a:rPr lang="he-IL" sz="2000" b="0" i="0" dirty="0">
                <a:solidFill>
                  <a:srgbClr val="3B3B3B"/>
                </a:solidFill>
                <a:effectLst/>
                <a:latin typeface="almoni"/>
              </a:rPr>
              <a:t> </a:t>
            </a:r>
            <a:r>
              <a:rPr lang="he-IL" sz="2000" b="0" i="0" dirty="0" err="1">
                <a:solidFill>
                  <a:srgbClr val="3B3B3B"/>
                </a:solidFill>
                <a:effectLst/>
                <a:latin typeface="almoni"/>
              </a:rPr>
              <a:t>דְּתֵימַר</a:t>
            </a:r>
            <a:r>
              <a:rPr lang="he-IL" sz="2000" b="0" i="0" dirty="0">
                <a:solidFill>
                  <a:srgbClr val="3B3B3B"/>
                </a:solidFill>
                <a:effectLst/>
                <a:latin typeface="almoni"/>
              </a:rPr>
              <a:t> בְּעַמֵּי הָאָרֶץ, אֲבָל בִּבְנֵי תוֹרָה כְּתִיב (מלכים א </a:t>
            </a:r>
            <a:r>
              <a:rPr lang="he-IL" sz="2000" b="0" i="0" dirty="0" err="1">
                <a:solidFill>
                  <a:srgbClr val="3B3B3B"/>
                </a:solidFill>
                <a:effectLst/>
                <a:latin typeface="almoni"/>
              </a:rPr>
              <a:t>א</a:t>
            </a:r>
            <a:r>
              <a:rPr lang="he-IL" sz="2000" b="0" i="0" dirty="0">
                <a:solidFill>
                  <a:srgbClr val="3B3B3B"/>
                </a:solidFill>
                <a:effectLst/>
                <a:latin typeface="almoni"/>
              </a:rPr>
              <a:t>, א): וְהַמֶּלֶךְ דָּוִד זָקֵן, אַף עַל פִּי שֶׁהוּא זָקֵן, מֶלֶךְ." (קהלת רבה א, ג). </a:t>
            </a:r>
          </a:p>
          <a:p>
            <a:pPr>
              <a:lnSpc>
                <a:spcPct val="150000"/>
              </a:lnSpc>
            </a:pPr>
            <a:r>
              <a:rPr lang="he-IL" sz="2000" b="0" i="0" dirty="0">
                <a:solidFill>
                  <a:srgbClr val="3B3B3B"/>
                </a:solidFill>
                <a:effectLst/>
                <a:latin typeface="almoni"/>
              </a:rPr>
              <a:t>כלומר, חז"ל מבחינים בין זקנתם של תלמידי חכמים לבין זקנתם של עמי הארץ, ורואים ביניהן שוני מהותי.</a:t>
            </a:r>
            <a:endParaRPr lang="he-IL" sz="2000" b="1" dirty="0">
              <a:solidFill>
                <a:schemeClr val="accent3">
                  <a:lumMod val="75000"/>
                </a:schemeClr>
              </a:solidFill>
            </a:endParaRPr>
          </a:p>
        </p:txBody>
      </p:sp>
    </p:spTree>
    <p:extLst>
      <p:ext uri="{BB962C8B-B14F-4D97-AF65-F5344CB8AC3E}">
        <p14:creationId xmlns:p14="http://schemas.microsoft.com/office/powerpoint/2010/main" val="1572974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היחס הכפול לזקנה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היחס הכפול אל הזקנה מופיע כבר בספר איוב. </a:t>
            </a:r>
          </a:p>
          <a:p>
            <a:pPr>
              <a:lnSpc>
                <a:spcPct val="150000"/>
              </a:lnSpc>
            </a:pPr>
            <a:r>
              <a:rPr lang="he-IL" sz="2000" b="0" i="0" dirty="0">
                <a:solidFill>
                  <a:srgbClr val="3B3B3B"/>
                </a:solidFill>
                <a:effectLst/>
                <a:latin typeface="almoni"/>
              </a:rPr>
              <a:t>פסוק אחד מייחס חכמה לזקנה: "בִּישִׁישִׁים חָכְמָה וְאֹרֶךְ יָמִים תְּבוּנָה." (איוב </a:t>
            </a:r>
            <a:r>
              <a:rPr lang="he-IL" sz="2000" b="0" i="0" dirty="0" err="1">
                <a:solidFill>
                  <a:srgbClr val="3B3B3B"/>
                </a:solidFill>
                <a:effectLst/>
                <a:latin typeface="almoni"/>
              </a:rPr>
              <a:t>יב</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אולם בסמוך אליו מייחס הפסוק לזקנה גרימת סרות טעם: "מֵסִיר שָׂפָה לְנֶאֱמָנִים וְטַעַם זְקֵנִים </a:t>
            </a:r>
            <a:r>
              <a:rPr lang="he-IL" sz="2000" b="0" i="0" dirty="0" err="1">
                <a:solidFill>
                  <a:srgbClr val="3B3B3B"/>
                </a:solidFill>
                <a:effectLst/>
                <a:latin typeface="almoni"/>
              </a:rPr>
              <a:t>יִקָּח</a:t>
            </a:r>
            <a:r>
              <a:rPr lang="he-IL" sz="2000" b="0" i="0" dirty="0">
                <a:solidFill>
                  <a:srgbClr val="3B3B3B"/>
                </a:solidFill>
                <a:effectLst/>
                <a:latin typeface="almoni"/>
              </a:rPr>
              <a:t>." (שם </a:t>
            </a:r>
            <a:r>
              <a:rPr lang="he-IL" sz="2000" b="0" i="0" dirty="0" err="1">
                <a:solidFill>
                  <a:srgbClr val="3B3B3B"/>
                </a:solidFill>
                <a:effectLst/>
                <a:latin typeface="almoni"/>
              </a:rPr>
              <a:t>יב</a:t>
            </a:r>
            <a:r>
              <a:rPr lang="he-IL" sz="2000" b="0" i="0" dirty="0">
                <a:solidFill>
                  <a:srgbClr val="3B3B3B"/>
                </a:solidFill>
                <a:effectLst/>
                <a:latin typeface="almoni"/>
              </a:rPr>
              <a:t>, כ). </a:t>
            </a:r>
          </a:p>
          <a:p>
            <a:pPr>
              <a:lnSpc>
                <a:spcPct val="150000"/>
              </a:lnSpc>
            </a:pPr>
            <a:r>
              <a:rPr lang="he-IL" sz="2000" b="0" i="0" dirty="0">
                <a:solidFill>
                  <a:srgbClr val="3B3B3B"/>
                </a:solidFill>
                <a:effectLst/>
                <a:latin typeface="almoni"/>
              </a:rPr>
              <a:t>חז"ל עמדו על סתירה זו, ויישבו על-פי אותה ההבחנה: "זקני עם הארץ, כל זמן </a:t>
            </a:r>
            <a:r>
              <a:rPr lang="he-IL" sz="2000" b="0" i="0" dirty="0" err="1">
                <a:solidFill>
                  <a:srgbClr val="3B3B3B"/>
                </a:solidFill>
                <a:effectLst/>
                <a:latin typeface="almoni"/>
              </a:rPr>
              <a:t>שמזקינין</a:t>
            </a:r>
            <a:r>
              <a:rPr lang="he-IL" sz="2000" b="0" i="0" dirty="0">
                <a:solidFill>
                  <a:srgbClr val="3B3B3B"/>
                </a:solidFill>
                <a:effectLst/>
                <a:latin typeface="almoni"/>
              </a:rPr>
              <a:t> דעתן </a:t>
            </a:r>
            <a:r>
              <a:rPr lang="he-IL" sz="2000" b="0" i="0" dirty="0" err="1">
                <a:solidFill>
                  <a:srgbClr val="3B3B3B"/>
                </a:solidFill>
                <a:effectLst/>
                <a:latin typeface="almoni"/>
              </a:rPr>
              <a:t>מיטרפת</a:t>
            </a:r>
            <a:r>
              <a:rPr lang="he-IL" sz="2000" b="0" i="0" dirty="0">
                <a:solidFill>
                  <a:srgbClr val="3B3B3B"/>
                </a:solidFill>
                <a:effectLst/>
                <a:latin typeface="almoni"/>
              </a:rPr>
              <a:t> עליהן, שנאמר 'מסיר שפה לנאמנים וטעם זקנים </a:t>
            </a:r>
            <a:r>
              <a:rPr lang="he-IL" sz="2000" b="0" i="0" dirty="0" err="1">
                <a:solidFill>
                  <a:srgbClr val="3B3B3B"/>
                </a:solidFill>
                <a:effectLst/>
                <a:latin typeface="almoni"/>
              </a:rPr>
              <a:t>יקח</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אבל זקני תורה אינן כן, אלא כל זמן </a:t>
            </a:r>
            <a:r>
              <a:rPr lang="he-IL" sz="2000" b="0" i="0" dirty="0" err="1">
                <a:solidFill>
                  <a:srgbClr val="3B3B3B"/>
                </a:solidFill>
                <a:effectLst/>
                <a:latin typeface="almoni"/>
              </a:rPr>
              <a:t>שמזקינין</a:t>
            </a:r>
            <a:r>
              <a:rPr lang="he-IL" sz="2000" b="0" i="0" dirty="0">
                <a:solidFill>
                  <a:srgbClr val="3B3B3B"/>
                </a:solidFill>
                <a:effectLst/>
                <a:latin typeface="almoni"/>
              </a:rPr>
              <a:t> דעתן </a:t>
            </a:r>
            <a:r>
              <a:rPr lang="he-IL" sz="2000" b="0" i="0" dirty="0" err="1">
                <a:solidFill>
                  <a:srgbClr val="3B3B3B"/>
                </a:solidFill>
                <a:effectLst/>
                <a:latin typeface="almoni"/>
              </a:rPr>
              <a:t>מתישבת</a:t>
            </a:r>
            <a:r>
              <a:rPr lang="he-IL" sz="2000" b="0" i="0" dirty="0">
                <a:solidFill>
                  <a:srgbClr val="3B3B3B"/>
                </a:solidFill>
                <a:effectLst/>
                <a:latin typeface="almoni"/>
              </a:rPr>
              <a:t> עליהן, שנאמר 'בישישים חכמה ואורך ימים תבונה'." (משנה קינים ג, ו).</a:t>
            </a:r>
            <a:endParaRPr lang="he-IL" sz="2000" b="1" dirty="0">
              <a:solidFill>
                <a:schemeClr val="accent3">
                  <a:lumMod val="75000"/>
                </a:schemeClr>
              </a:solidFill>
            </a:endParaRPr>
          </a:p>
        </p:txBody>
      </p:sp>
    </p:spTree>
    <p:extLst>
      <p:ext uri="{BB962C8B-B14F-4D97-AF65-F5344CB8AC3E}">
        <p14:creationId xmlns:p14="http://schemas.microsoft.com/office/powerpoint/2010/main" val="24558423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sz="3600" b="1" dirty="0">
                <a:effectLst/>
                <a:latin typeface="Calibri" panose="020F0502020204030204" pitchFamily="34" charset="0"/>
                <a:ea typeface="Calibri" panose="020F0502020204030204" pitchFamily="34" charset="0"/>
                <a:cs typeface="Arial" panose="020B0604020202020204" pitchFamily="34" charset="0"/>
              </a:rPr>
              <a:t>"סבא בבית – שבר בבית"</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רש"י: כשמגיע לימי הזִקנה האישה קרובה להיחשב כאיש, לפיכך האיש פוחת בהזדקנו יותר משליש בערכו, והאישה אינה פוחתת אלא שליש בערכה.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כפי שאומרים האנשים: "סבא בבית – שבר בבית; סבתא בבית – אוצר בבית וסימן טוב בבית".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כלומר, הזִקנה מורידה מערכם של גברים יותר מכפי שהיא גורעת מערכן של נשים.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אך כאן מתעוררת שאלה גדולה: אם אמנם הזקן נחשב 'שבר בבית' בעוד האישה הזקנה היא בבחינת 'אוצר', הרי הזקן היה צריך להיות חסר ערך לחלוטין, ולמה הוא שווה חמישה-עשר שקלים?</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"סבא בבית – שבר בבית". </a:t>
            </a:r>
            <a:r>
              <a:rPr lang="he-IL" sz="1800" dirty="0">
                <a:effectLst/>
                <a:latin typeface="Calibri" panose="020F0502020204030204" pitchFamily="34" charset="0"/>
                <a:ea typeface="Calibri" panose="020F0502020204030204" pitchFamily="34" charset="0"/>
                <a:cs typeface="Arial" panose="020B0604020202020204" pitchFamily="34" charset="0"/>
              </a:rPr>
              <a:t>הדגש הוא על ערכו של הזקן בביתו. </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מחוץ לבית ערכו אינו פוחת כלל וכלל. </a:t>
            </a:r>
            <a:r>
              <a:rPr lang="he-IL" sz="1800" dirty="0">
                <a:effectLst/>
                <a:latin typeface="Calibri" panose="020F0502020204030204" pitchFamily="34" charset="0"/>
                <a:ea typeface="Calibri" panose="020F0502020204030204" pitchFamily="34" charset="0"/>
                <a:cs typeface="Arial" panose="020B0604020202020204" pitchFamily="34" charset="0"/>
              </a:rPr>
              <a:t>להפך, יכולת ההשפעה שלו גבוהה משל הצעיר, בהיותו זקן, בעל חכמה וניסיון. אולם בביתו ערכו יורד, שכן כוחו הפיזי מתמעט, ויכולותיו בעבודות הבית מצטמצמות.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כאשר אדם נודר לתרום לבית המקדש את ערכו של זקן, כוונתו היא לערך מועט יחסית, שכן דעתו היא על ערכו של האדם בין כותלי ביתו. עם זה, אין הכוונה לחוסר ערך מוחלט. 'שבר' איננו דבר חסר ערך לחלוטין. אמנם אין הוא כלי שלם, אבל עדיין אפשר להשתמש בו.</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5024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משיב הרוח ומוריד הגשם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הרמב"ם (בפירוש המשנה) מסביר את המשנה בקינים ו, ג: "תלמידי חכמים שבשעת שהם </a:t>
            </a:r>
            <a:r>
              <a:rPr lang="he-IL" sz="2000" b="0" i="0" dirty="0" err="1">
                <a:solidFill>
                  <a:srgbClr val="3B3B3B"/>
                </a:solidFill>
                <a:effectLst/>
                <a:latin typeface="almoni"/>
              </a:rPr>
              <a:t>מזקינין</a:t>
            </a:r>
            <a:r>
              <a:rPr lang="he-IL" sz="2000" b="0" i="0" dirty="0">
                <a:solidFill>
                  <a:srgbClr val="3B3B3B"/>
                </a:solidFill>
                <a:effectLst/>
                <a:latin typeface="almoni"/>
              </a:rPr>
              <a:t> </a:t>
            </a:r>
            <a:r>
              <a:rPr lang="he-IL" sz="2000" b="0" i="0" dirty="0" err="1">
                <a:solidFill>
                  <a:srgbClr val="3B3B3B"/>
                </a:solidFill>
                <a:effectLst/>
                <a:latin typeface="almoni"/>
              </a:rPr>
              <a:t>ונחלשין</a:t>
            </a:r>
            <a:r>
              <a:rPr lang="he-IL" sz="2000" b="0" i="0" dirty="0">
                <a:solidFill>
                  <a:srgbClr val="3B3B3B"/>
                </a:solidFill>
                <a:effectLst/>
                <a:latin typeface="almoni"/>
              </a:rPr>
              <a:t> ויפסיד גופם תרבה חכמתם ויתחזק שכלם ויוסיפו שלמות." </a:t>
            </a:r>
          </a:p>
          <a:p>
            <a:pPr>
              <a:lnSpc>
                <a:spcPct val="150000"/>
              </a:lnSpc>
            </a:pPr>
            <a:r>
              <a:rPr lang="he-IL" sz="2000" b="0" i="0" dirty="0">
                <a:solidFill>
                  <a:srgbClr val="3B3B3B"/>
                </a:solidFill>
                <a:effectLst/>
                <a:latin typeface="almoni"/>
              </a:rPr>
              <a:t>וכ"כ רבנו עובדיה </a:t>
            </a:r>
            <a:r>
              <a:rPr lang="he-IL" sz="2000" b="0" i="0" dirty="0" err="1">
                <a:solidFill>
                  <a:srgbClr val="3B3B3B"/>
                </a:solidFill>
                <a:effectLst/>
                <a:latin typeface="almoni"/>
              </a:rPr>
              <a:t>מברטנורא</a:t>
            </a:r>
            <a:r>
              <a:rPr lang="he-IL" sz="2000" b="0" i="0" dirty="0">
                <a:solidFill>
                  <a:srgbClr val="3B3B3B"/>
                </a:solidFill>
                <a:effectLst/>
                <a:latin typeface="almoni"/>
              </a:rPr>
              <a:t> שם: "זקני תורה כל זמן שמזקינים ובאים לידי תשות </a:t>
            </a:r>
            <a:r>
              <a:rPr lang="he-IL" sz="2000" b="0" i="0" dirty="0" err="1">
                <a:solidFill>
                  <a:srgbClr val="3B3B3B"/>
                </a:solidFill>
                <a:effectLst/>
                <a:latin typeface="almoni"/>
              </a:rPr>
              <a:t>כח</a:t>
            </a:r>
            <a:r>
              <a:rPr lang="he-IL" sz="2000" b="0" i="0" dirty="0">
                <a:solidFill>
                  <a:srgbClr val="3B3B3B"/>
                </a:solidFill>
                <a:effectLst/>
                <a:latin typeface="almoni"/>
              </a:rPr>
              <a:t>, הן </a:t>
            </a:r>
            <a:r>
              <a:rPr lang="he-IL" sz="2000" b="0" i="0" dirty="0" err="1">
                <a:solidFill>
                  <a:srgbClr val="3B3B3B"/>
                </a:solidFill>
                <a:effectLst/>
                <a:latin typeface="almoni"/>
              </a:rPr>
              <a:t>מוסיפין</a:t>
            </a:r>
            <a:r>
              <a:rPr lang="he-IL" sz="2000" b="0" i="0" dirty="0">
                <a:solidFill>
                  <a:srgbClr val="3B3B3B"/>
                </a:solidFill>
                <a:effectLst/>
                <a:latin typeface="almoni"/>
              </a:rPr>
              <a:t> חכמה." </a:t>
            </a:r>
          </a:p>
          <a:p>
            <a:pPr>
              <a:lnSpc>
                <a:spcPct val="150000"/>
              </a:lnSpc>
            </a:pPr>
            <a:r>
              <a:rPr lang="he-IL" sz="2000" b="0" i="0" dirty="0">
                <a:solidFill>
                  <a:srgbClr val="3B3B3B"/>
                </a:solidFill>
                <a:effectLst/>
                <a:latin typeface="almoni"/>
              </a:rPr>
              <a:t>התפארת ישראל בביאור המשנה בקינים משלב בין הדברים: "דעתן </a:t>
            </a:r>
            <a:r>
              <a:rPr lang="he-IL" sz="2000" b="0" i="0" dirty="0" err="1">
                <a:solidFill>
                  <a:srgbClr val="3B3B3B"/>
                </a:solidFill>
                <a:effectLst/>
                <a:latin typeface="almoni"/>
              </a:rPr>
              <a:t>מתישבת</a:t>
            </a:r>
            <a:r>
              <a:rPr lang="he-IL" sz="2000" b="0" i="0" dirty="0">
                <a:solidFill>
                  <a:srgbClr val="3B3B3B"/>
                </a:solidFill>
                <a:effectLst/>
                <a:latin typeface="almoni"/>
              </a:rPr>
              <a:t> עליהן: רוצה לומר מתיישבת ומשתרשת בחוזק. וכו' כשמזקין </a:t>
            </a:r>
            <a:r>
              <a:rPr lang="he-IL" sz="2000" b="0" i="0" dirty="0" err="1">
                <a:solidFill>
                  <a:srgbClr val="3B3B3B"/>
                </a:solidFill>
                <a:effectLst/>
                <a:latin typeface="almoni"/>
              </a:rPr>
              <a:t>הת"ח</a:t>
            </a:r>
            <a:r>
              <a:rPr lang="he-IL" sz="2000" b="0" i="0" dirty="0">
                <a:solidFill>
                  <a:srgbClr val="3B3B3B"/>
                </a:solidFill>
                <a:effectLst/>
                <a:latin typeface="almoni"/>
              </a:rPr>
              <a:t> </a:t>
            </a:r>
            <a:r>
              <a:rPr lang="he-IL" sz="2000" b="0" i="0" dirty="0" err="1">
                <a:solidFill>
                  <a:srgbClr val="3B3B3B"/>
                </a:solidFill>
                <a:effectLst/>
                <a:latin typeface="almoni"/>
              </a:rPr>
              <a:t>וכח</a:t>
            </a:r>
            <a:r>
              <a:rPr lang="he-IL" sz="2000" b="0" i="0" dirty="0">
                <a:solidFill>
                  <a:srgbClr val="3B3B3B"/>
                </a:solidFill>
                <a:effectLst/>
                <a:latin typeface="almoni"/>
              </a:rPr>
              <a:t> גופו מתחיל להיות נראה כמתרופף, אז אדרבה </a:t>
            </a:r>
            <a:r>
              <a:rPr lang="he-IL" sz="2000" b="0" i="0" dirty="0" err="1">
                <a:solidFill>
                  <a:srgbClr val="3B3B3B"/>
                </a:solidFill>
                <a:effectLst/>
                <a:latin typeface="almoni"/>
              </a:rPr>
              <a:t>כח</a:t>
            </a:r>
            <a:r>
              <a:rPr lang="he-IL" sz="2000" b="0" i="0" dirty="0">
                <a:solidFill>
                  <a:srgbClr val="3B3B3B"/>
                </a:solidFill>
                <a:effectLst/>
                <a:latin typeface="almoni"/>
              </a:rPr>
              <a:t> שכלו מתוסף ומתחזק בעזרתם מקודש, </a:t>
            </a:r>
            <a:r>
              <a:rPr lang="he-IL" sz="2000" b="0" i="0" dirty="0" err="1">
                <a:solidFill>
                  <a:srgbClr val="3B3B3B"/>
                </a:solidFill>
                <a:effectLst/>
                <a:latin typeface="almoni"/>
              </a:rPr>
              <a:t>ועי"ז</a:t>
            </a:r>
            <a:r>
              <a:rPr lang="he-IL" sz="2000" b="0" i="0" dirty="0">
                <a:solidFill>
                  <a:srgbClr val="3B3B3B"/>
                </a:solidFill>
                <a:effectLst/>
                <a:latin typeface="almoni"/>
              </a:rPr>
              <a:t> </a:t>
            </a:r>
            <a:r>
              <a:rPr lang="he-IL" sz="2000" b="0" i="0" dirty="0" err="1">
                <a:solidFill>
                  <a:srgbClr val="3B3B3B"/>
                </a:solidFill>
                <a:effectLst/>
                <a:latin typeface="almoni"/>
              </a:rPr>
              <a:t>מוסיפין</a:t>
            </a:r>
            <a:r>
              <a:rPr lang="he-IL" sz="2000" b="0" i="0" dirty="0">
                <a:solidFill>
                  <a:srgbClr val="3B3B3B"/>
                </a:solidFill>
                <a:effectLst/>
                <a:latin typeface="almoni"/>
              </a:rPr>
              <a:t> שלימות להנשמה, </a:t>
            </a:r>
            <a:r>
              <a:rPr lang="he-IL" sz="2000" b="0" i="0" dirty="0" err="1">
                <a:solidFill>
                  <a:srgbClr val="3B3B3B"/>
                </a:solidFill>
                <a:effectLst/>
                <a:latin typeface="almoni"/>
              </a:rPr>
              <a:t>מדכבר</a:t>
            </a:r>
            <a:r>
              <a:rPr lang="he-IL" sz="2000" b="0" i="0" dirty="0">
                <a:solidFill>
                  <a:srgbClr val="3B3B3B"/>
                </a:solidFill>
                <a:effectLst/>
                <a:latin typeface="almoni"/>
              </a:rPr>
              <a:t> נח </a:t>
            </a:r>
            <a:r>
              <a:rPr lang="he-IL" sz="2000" b="0" i="0" dirty="0" err="1">
                <a:solidFill>
                  <a:srgbClr val="3B3B3B"/>
                </a:solidFill>
                <a:effectLst/>
                <a:latin typeface="almoni"/>
              </a:rPr>
              <a:t>רוגזיה</a:t>
            </a:r>
            <a:r>
              <a:rPr lang="he-IL" sz="2000" b="0" i="0" dirty="0">
                <a:solidFill>
                  <a:srgbClr val="3B3B3B"/>
                </a:solidFill>
                <a:effectLst/>
                <a:latin typeface="almoni"/>
              </a:rPr>
              <a:t> </a:t>
            </a:r>
            <a:r>
              <a:rPr lang="he-IL" sz="2000" b="0" i="0" dirty="0" err="1">
                <a:solidFill>
                  <a:srgbClr val="3B3B3B"/>
                </a:solidFill>
                <a:effectLst/>
                <a:latin typeface="almoni"/>
              </a:rPr>
              <a:t>דיצר</a:t>
            </a:r>
            <a:r>
              <a:rPr lang="he-IL" sz="2000" b="0" i="0" dirty="0">
                <a:solidFill>
                  <a:srgbClr val="3B3B3B"/>
                </a:solidFill>
                <a:effectLst/>
                <a:latin typeface="almoni"/>
              </a:rPr>
              <a:t> הרע, ויש להם ג"כ מנוחה מטרדת עסקי הגוף, </a:t>
            </a:r>
            <a:r>
              <a:rPr lang="he-IL" sz="2000" b="0" i="0" dirty="0" err="1">
                <a:solidFill>
                  <a:srgbClr val="3B3B3B"/>
                </a:solidFill>
                <a:effectLst/>
                <a:latin typeface="almoni"/>
              </a:rPr>
              <a:t>ועי"ז</a:t>
            </a:r>
            <a:r>
              <a:rPr lang="he-IL" sz="2000" b="0" i="0" dirty="0">
                <a:solidFill>
                  <a:srgbClr val="3B3B3B"/>
                </a:solidFill>
                <a:effectLst/>
                <a:latin typeface="almoni"/>
              </a:rPr>
              <a:t> יוכל </a:t>
            </a:r>
            <a:r>
              <a:rPr lang="he-IL" sz="2000" b="0" i="0" dirty="0" err="1">
                <a:solidFill>
                  <a:srgbClr val="3B3B3B"/>
                </a:solidFill>
                <a:effectLst/>
                <a:latin typeface="almoni"/>
              </a:rPr>
              <a:t>כח</a:t>
            </a:r>
            <a:r>
              <a:rPr lang="he-IL" sz="2000" b="0" i="0" dirty="0">
                <a:solidFill>
                  <a:srgbClr val="3B3B3B"/>
                </a:solidFill>
                <a:effectLst/>
                <a:latin typeface="almoni"/>
              </a:rPr>
              <a:t> שכלם לפרוש כנפיו לתימן ולהזדקק היטב בתורת ה', ולה' הישועה." </a:t>
            </a:r>
            <a:endParaRPr lang="he-IL" sz="2000" b="1" dirty="0">
              <a:solidFill>
                <a:schemeClr val="accent3">
                  <a:lumMod val="75000"/>
                </a:schemeClr>
              </a:solidFill>
            </a:endParaRPr>
          </a:p>
        </p:txBody>
      </p:sp>
    </p:spTree>
    <p:extLst>
      <p:ext uri="{BB962C8B-B14F-4D97-AF65-F5344CB8AC3E}">
        <p14:creationId xmlns:p14="http://schemas.microsoft.com/office/powerpoint/2010/main" val="2359308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סיום מסכת </a:t>
            </a:r>
            <a:r>
              <a:rPr lang="he-IL" b="1" dirty="0" err="1"/>
              <a:t>קינין</a:t>
            </a:r>
            <a:r>
              <a:rPr lang="he-IL" b="1" dirty="0"/>
              <a:t> – במעלת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85000" lnSpcReduction="10000"/>
          </a:bodyPr>
          <a:lstStyle/>
          <a:p>
            <a:pPr>
              <a:lnSpc>
                <a:spcPct val="150000"/>
              </a:lnSpc>
            </a:pPr>
            <a:r>
              <a:rPr lang="he-IL" sz="2000" b="1" dirty="0">
                <a:solidFill>
                  <a:schemeClr val="accent3">
                    <a:lumMod val="75000"/>
                  </a:schemeClr>
                </a:solidFill>
              </a:rPr>
              <a:t>משנה מסכת קינים פרק ג משנה ו</a:t>
            </a:r>
          </a:p>
          <a:p>
            <a:pPr>
              <a:lnSpc>
                <a:spcPct val="150000"/>
              </a:lnSpc>
            </a:pPr>
            <a:r>
              <a:rPr lang="he-IL" sz="2000" b="1" dirty="0">
                <a:solidFill>
                  <a:schemeClr val="accent3">
                    <a:lumMod val="75000"/>
                  </a:schemeClr>
                </a:solidFill>
              </a:rPr>
              <a:t>אמר ר' יהושע זה הוא שאמרו כשהוא חי קולו אחד וכשהוא מת קולו שבעה כיצד קולו שבעה שתי קרניו שתי חצוצרות שתי שוקיו שני </a:t>
            </a:r>
            <a:r>
              <a:rPr lang="he-IL" sz="2000" b="1" dirty="0" err="1">
                <a:solidFill>
                  <a:schemeClr val="accent3">
                    <a:lumMod val="75000"/>
                  </a:schemeClr>
                </a:solidFill>
              </a:rPr>
              <a:t>חלילין</a:t>
            </a:r>
            <a:r>
              <a:rPr lang="he-IL" sz="2000" b="1" dirty="0">
                <a:solidFill>
                  <a:schemeClr val="accent3">
                    <a:lumMod val="75000"/>
                  </a:schemeClr>
                </a:solidFill>
              </a:rPr>
              <a:t> עורו לתוף מעיו לנבלים בני מעיו לכינורות ויש אומרים אף צמרו לתכלת </a:t>
            </a:r>
          </a:p>
          <a:p>
            <a:pPr>
              <a:lnSpc>
                <a:spcPct val="150000"/>
              </a:lnSpc>
            </a:pPr>
            <a:r>
              <a:rPr lang="he-IL" sz="2000" b="1" dirty="0">
                <a:solidFill>
                  <a:schemeClr val="accent3">
                    <a:lumMod val="75000"/>
                  </a:schemeClr>
                </a:solidFill>
              </a:rPr>
              <a:t>רבי שמעון בן </a:t>
            </a:r>
            <a:r>
              <a:rPr lang="he-IL" sz="2000" b="1" dirty="0" err="1">
                <a:solidFill>
                  <a:schemeClr val="accent3">
                    <a:lumMod val="75000"/>
                  </a:schemeClr>
                </a:solidFill>
              </a:rPr>
              <a:t>עקשיא</a:t>
            </a:r>
            <a:r>
              <a:rPr lang="he-IL" sz="2000" b="1" dirty="0">
                <a:solidFill>
                  <a:schemeClr val="accent3">
                    <a:lumMod val="75000"/>
                  </a:schemeClr>
                </a:solidFill>
              </a:rPr>
              <a:t> אומר זקני עם הארץ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a:t>
            </a:r>
            <a:r>
              <a:rPr lang="he-IL" sz="2000" b="1" dirty="0" err="1">
                <a:solidFill>
                  <a:schemeClr val="accent3">
                    <a:lumMod val="75000"/>
                  </a:schemeClr>
                </a:solidFill>
              </a:rPr>
              <a:t>מיטרפת</a:t>
            </a:r>
            <a:r>
              <a:rPr lang="he-IL" sz="2000" b="1" dirty="0">
                <a:solidFill>
                  <a:schemeClr val="accent3">
                    <a:lumMod val="75000"/>
                  </a:schemeClr>
                </a:solidFill>
              </a:rPr>
              <a:t> עליהן שנאמר (איוב י"ב) מסיר שפה לנאמנים וטעם זקנים </a:t>
            </a:r>
            <a:r>
              <a:rPr lang="he-IL" sz="2000" b="1" dirty="0" err="1">
                <a:solidFill>
                  <a:schemeClr val="accent3">
                    <a:lumMod val="75000"/>
                  </a:schemeClr>
                </a:solidFill>
              </a:rPr>
              <a:t>יקח</a:t>
            </a:r>
            <a:r>
              <a:rPr lang="he-IL" sz="2000" b="1" dirty="0">
                <a:solidFill>
                  <a:schemeClr val="accent3">
                    <a:lumMod val="75000"/>
                  </a:schemeClr>
                </a:solidFill>
              </a:rPr>
              <a:t> אבל זקני תורה אינן כן אלא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a:t>
            </a:r>
            <a:r>
              <a:rPr lang="he-IL" sz="2000" b="1" dirty="0" err="1">
                <a:solidFill>
                  <a:schemeClr val="accent3">
                    <a:lumMod val="75000"/>
                  </a:schemeClr>
                </a:solidFill>
              </a:rPr>
              <a:t>מתישבת</a:t>
            </a:r>
            <a:r>
              <a:rPr lang="he-IL" sz="2000" b="1" dirty="0">
                <a:solidFill>
                  <a:schemeClr val="accent3">
                    <a:lumMod val="75000"/>
                  </a:schemeClr>
                </a:solidFill>
              </a:rPr>
              <a:t> עליהן שנאמר (שם /איוב י"ב/) בישישים חכמה ואורך ימים תבונה:</a:t>
            </a:r>
          </a:p>
          <a:p>
            <a:pPr>
              <a:lnSpc>
                <a:spcPct val="150000"/>
              </a:lnSpc>
            </a:pPr>
            <a:r>
              <a:rPr lang="he-IL" sz="2000" b="1" dirty="0">
                <a:solidFill>
                  <a:schemeClr val="accent3">
                    <a:lumMod val="75000"/>
                  </a:schemeClr>
                </a:solidFill>
              </a:rPr>
              <a:t>תפארת ישראל - </a:t>
            </a:r>
            <a:r>
              <a:rPr lang="he-IL" sz="2000" b="1" dirty="0" err="1">
                <a:solidFill>
                  <a:schemeClr val="accent3">
                    <a:lumMod val="75000"/>
                  </a:schemeClr>
                </a:solidFill>
              </a:rPr>
              <a:t>ומה"ט</a:t>
            </a:r>
            <a:r>
              <a:rPr lang="he-IL" sz="2000" b="1" dirty="0">
                <a:solidFill>
                  <a:schemeClr val="accent3">
                    <a:lumMod val="75000"/>
                  </a:schemeClr>
                </a:solidFill>
              </a:rPr>
              <a:t> נקט הך מילתא הכא </a:t>
            </a:r>
            <a:r>
              <a:rPr lang="he-IL" sz="2000" b="1" dirty="0" err="1">
                <a:solidFill>
                  <a:schemeClr val="accent3">
                    <a:lumMod val="75000"/>
                  </a:schemeClr>
                </a:solidFill>
              </a:rPr>
              <a:t>בסיומא</a:t>
            </a:r>
            <a:r>
              <a:rPr lang="he-IL" sz="2000" b="1" dirty="0">
                <a:solidFill>
                  <a:schemeClr val="accent3">
                    <a:lumMod val="75000"/>
                  </a:schemeClr>
                </a:solidFill>
              </a:rPr>
              <a:t> </a:t>
            </a:r>
            <a:r>
              <a:rPr lang="he-IL" sz="2000" b="1" dirty="0" err="1">
                <a:solidFill>
                  <a:schemeClr val="accent3">
                    <a:lumMod val="75000"/>
                  </a:schemeClr>
                </a:solidFill>
              </a:rPr>
              <a:t>דסדר</a:t>
            </a:r>
            <a:r>
              <a:rPr lang="he-IL" sz="2000" b="1" dirty="0">
                <a:solidFill>
                  <a:schemeClr val="accent3">
                    <a:lumMod val="75000"/>
                  </a:schemeClr>
                </a:solidFill>
              </a:rPr>
              <a:t> קדשים שנקרא חכמה [כשבת ל"א א']</a:t>
            </a:r>
          </a:p>
          <a:p>
            <a:pPr>
              <a:lnSpc>
                <a:spcPct val="150000"/>
              </a:lnSpc>
            </a:pPr>
            <a:r>
              <a:rPr lang="he-IL" sz="2000" b="1" dirty="0">
                <a:solidFill>
                  <a:schemeClr val="accent3">
                    <a:lumMod val="75000"/>
                  </a:schemeClr>
                </a:solidFill>
              </a:rPr>
              <a:t> ודמי נמי </a:t>
            </a:r>
            <a:r>
              <a:rPr lang="he-IL" sz="2000" b="1" dirty="0" err="1">
                <a:solidFill>
                  <a:schemeClr val="accent3">
                    <a:lumMod val="75000"/>
                  </a:schemeClr>
                </a:solidFill>
              </a:rPr>
              <a:t>להך</a:t>
            </a:r>
            <a:r>
              <a:rPr lang="he-IL" sz="2000" b="1" dirty="0">
                <a:solidFill>
                  <a:schemeClr val="accent3">
                    <a:lumMod val="75000"/>
                  </a:schemeClr>
                </a:solidFill>
              </a:rPr>
              <a:t> דלעיל, </a:t>
            </a:r>
            <a:r>
              <a:rPr lang="he-IL" sz="2000" b="1" dirty="0" err="1">
                <a:solidFill>
                  <a:schemeClr val="accent3">
                    <a:lumMod val="75000"/>
                  </a:schemeClr>
                </a:solidFill>
              </a:rPr>
              <a:t>דהכא</a:t>
            </a:r>
            <a:r>
              <a:rPr lang="he-IL" sz="2000" b="1" dirty="0">
                <a:solidFill>
                  <a:schemeClr val="accent3">
                    <a:lumMod val="75000"/>
                  </a:schemeClr>
                </a:solidFill>
              </a:rPr>
              <a:t> נמי כשמזקין </a:t>
            </a:r>
            <a:r>
              <a:rPr lang="he-IL" sz="2000" b="1" dirty="0" err="1">
                <a:solidFill>
                  <a:schemeClr val="accent3">
                    <a:lumMod val="75000"/>
                  </a:schemeClr>
                </a:solidFill>
              </a:rPr>
              <a:t>הת"ח</a:t>
            </a:r>
            <a:r>
              <a:rPr lang="he-IL" sz="2000" b="1" dirty="0">
                <a:solidFill>
                  <a:schemeClr val="accent3">
                    <a:lumMod val="75000"/>
                  </a:schemeClr>
                </a:solidFill>
              </a:rPr>
              <a:t> </a:t>
            </a:r>
            <a:r>
              <a:rPr lang="he-IL" sz="2000" b="1" dirty="0" err="1">
                <a:solidFill>
                  <a:schemeClr val="accent3">
                    <a:lumMod val="75000"/>
                  </a:schemeClr>
                </a:solidFill>
              </a:rPr>
              <a:t>וכח</a:t>
            </a:r>
            <a:r>
              <a:rPr lang="he-IL" sz="2000" b="1" dirty="0">
                <a:solidFill>
                  <a:schemeClr val="accent3">
                    <a:lumMod val="75000"/>
                  </a:schemeClr>
                </a:solidFill>
              </a:rPr>
              <a:t> גופו מתחיל להיות נראה כמתרופף, אז אדרבה </a:t>
            </a:r>
            <a:r>
              <a:rPr lang="he-IL" sz="2000" b="1" dirty="0" err="1">
                <a:solidFill>
                  <a:schemeClr val="accent3">
                    <a:lumMod val="75000"/>
                  </a:schemeClr>
                </a:solidFill>
              </a:rPr>
              <a:t>כח</a:t>
            </a:r>
            <a:r>
              <a:rPr lang="he-IL" sz="2000" b="1" dirty="0">
                <a:solidFill>
                  <a:schemeClr val="accent3">
                    <a:lumMod val="75000"/>
                  </a:schemeClr>
                </a:solidFill>
              </a:rPr>
              <a:t> שכלו מתוסף ומתחזק בעזרתם מקודש, </a:t>
            </a:r>
            <a:r>
              <a:rPr lang="he-IL" sz="2000" b="1" dirty="0" err="1">
                <a:solidFill>
                  <a:schemeClr val="accent3">
                    <a:lumMod val="75000"/>
                  </a:schemeClr>
                </a:solidFill>
              </a:rPr>
              <a:t>ועי"ז</a:t>
            </a:r>
            <a:r>
              <a:rPr lang="he-IL" sz="2000" b="1" dirty="0">
                <a:solidFill>
                  <a:schemeClr val="accent3">
                    <a:lumMod val="75000"/>
                  </a:schemeClr>
                </a:solidFill>
              </a:rPr>
              <a:t> </a:t>
            </a:r>
            <a:r>
              <a:rPr lang="he-IL" sz="2000" b="1" dirty="0" err="1">
                <a:solidFill>
                  <a:schemeClr val="accent3">
                    <a:lumMod val="75000"/>
                  </a:schemeClr>
                </a:solidFill>
              </a:rPr>
              <a:t>מוסיפין</a:t>
            </a:r>
            <a:r>
              <a:rPr lang="he-IL" sz="2000" b="1" dirty="0">
                <a:solidFill>
                  <a:schemeClr val="accent3">
                    <a:lumMod val="75000"/>
                  </a:schemeClr>
                </a:solidFill>
              </a:rPr>
              <a:t> שלימות להנשמה, </a:t>
            </a:r>
            <a:r>
              <a:rPr lang="he-IL" sz="2000" b="1" dirty="0" err="1">
                <a:solidFill>
                  <a:schemeClr val="accent3">
                    <a:lumMod val="75000"/>
                  </a:schemeClr>
                </a:solidFill>
              </a:rPr>
              <a:t>מדכבר</a:t>
            </a:r>
            <a:r>
              <a:rPr lang="he-IL" sz="2000" b="1" dirty="0">
                <a:solidFill>
                  <a:schemeClr val="accent3">
                    <a:lumMod val="75000"/>
                  </a:schemeClr>
                </a:solidFill>
              </a:rPr>
              <a:t> נח </a:t>
            </a:r>
            <a:r>
              <a:rPr lang="he-IL" sz="2000" b="1" dirty="0" err="1">
                <a:solidFill>
                  <a:schemeClr val="accent3">
                    <a:lumMod val="75000"/>
                  </a:schemeClr>
                </a:solidFill>
              </a:rPr>
              <a:t>רוגזיה</a:t>
            </a:r>
            <a:r>
              <a:rPr lang="he-IL" sz="2000" b="1" dirty="0">
                <a:solidFill>
                  <a:schemeClr val="accent3">
                    <a:lumMod val="75000"/>
                  </a:schemeClr>
                </a:solidFill>
              </a:rPr>
              <a:t> </a:t>
            </a:r>
            <a:r>
              <a:rPr lang="he-IL" sz="2000" b="1" dirty="0" err="1">
                <a:solidFill>
                  <a:schemeClr val="accent3">
                    <a:lumMod val="75000"/>
                  </a:schemeClr>
                </a:solidFill>
              </a:rPr>
              <a:t>דיצ"ה</a:t>
            </a:r>
            <a:r>
              <a:rPr lang="he-IL" sz="2000" b="1" dirty="0">
                <a:solidFill>
                  <a:schemeClr val="accent3">
                    <a:lumMod val="75000"/>
                  </a:schemeClr>
                </a:solidFill>
              </a:rPr>
              <a:t>, ויש להם ג"כ מנוחה מטרדת עסקי הגוף, </a:t>
            </a:r>
            <a:r>
              <a:rPr lang="he-IL" sz="2000" b="1" dirty="0" err="1">
                <a:solidFill>
                  <a:schemeClr val="accent3">
                    <a:lumMod val="75000"/>
                  </a:schemeClr>
                </a:solidFill>
              </a:rPr>
              <a:t>ועי"ז</a:t>
            </a:r>
            <a:r>
              <a:rPr lang="he-IL" sz="2000" b="1" dirty="0">
                <a:solidFill>
                  <a:schemeClr val="accent3">
                    <a:lumMod val="75000"/>
                  </a:schemeClr>
                </a:solidFill>
              </a:rPr>
              <a:t> יוכל </a:t>
            </a:r>
            <a:r>
              <a:rPr lang="he-IL" sz="2000" b="1" dirty="0" err="1">
                <a:solidFill>
                  <a:schemeClr val="accent3">
                    <a:lumMod val="75000"/>
                  </a:schemeClr>
                </a:solidFill>
              </a:rPr>
              <a:t>כח</a:t>
            </a:r>
            <a:r>
              <a:rPr lang="he-IL" sz="2000" b="1" dirty="0">
                <a:solidFill>
                  <a:schemeClr val="accent3">
                    <a:lumMod val="75000"/>
                  </a:schemeClr>
                </a:solidFill>
              </a:rPr>
              <a:t> שכלם לפרוש כנפיו לתימן ולהזדקק היטב בתורת ה', ולה' הישועה:</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2872145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שלשה </a:t>
            </a:r>
            <a:r>
              <a:rPr lang="he-IL" b="1" dirty="0" err="1"/>
              <a:t>מדריגות</a:t>
            </a:r>
            <a:r>
              <a:rPr lang="he-IL" b="1" dirty="0"/>
              <a:t> אל השכל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85000" lnSpcReduction="10000"/>
          </a:bodyPr>
          <a:lstStyle/>
          <a:p>
            <a:pPr>
              <a:lnSpc>
                <a:spcPct val="150000"/>
              </a:lnSpc>
            </a:pPr>
            <a:r>
              <a:rPr lang="he-IL" sz="2000" b="1" dirty="0">
                <a:solidFill>
                  <a:schemeClr val="accent3">
                    <a:lumMod val="75000"/>
                  </a:schemeClr>
                </a:solidFill>
              </a:rPr>
              <a:t>מהר"ל דרך חיים - בן ארבעים שנה לבינה להשגת דברים אשר האדם מוציא </a:t>
            </a:r>
            <a:r>
              <a:rPr lang="he-IL" sz="2000" b="1" dirty="0" err="1">
                <a:solidFill>
                  <a:schemeClr val="accent3">
                    <a:lumMod val="75000"/>
                  </a:schemeClr>
                </a:solidFill>
              </a:rPr>
              <a:t>מכח</a:t>
            </a:r>
            <a:r>
              <a:rPr lang="he-IL" sz="2000" b="1" dirty="0">
                <a:solidFill>
                  <a:schemeClr val="accent3">
                    <a:lumMod val="75000"/>
                  </a:schemeClr>
                </a:solidFill>
              </a:rPr>
              <a:t> שכלו ומתבונתו ודבר זה נקרא בינה.</a:t>
            </a:r>
          </a:p>
          <a:p>
            <a:pPr>
              <a:lnSpc>
                <a:spcPct val="150000"/>
              </a:lnSpc>
            </a:pPr>
            <a:r>
              <a:rPr lang="he-IL" sz="2000" b="1" dirty="0">
                <a:solidFill>
                  <a:schemeClr val="accent3">
                    <a:lumMod val="75000"/>
                  </a:schemeClr>
                </a:solidFill>
              </a:rPr>
              <a:t>בן </a:t>
            </a:r>
            <a:r>
              <a:rPr lang="he-IL" sz="2000" b="1" dirty="0" err="1">
                <a:solidFill>
                  <a:schemeClr val="accent3">
                    <a:lumMod val="75000"/>
                  </a:schemeClr>
                </a:solidFill>
              </a:rPr>
              <a:t>חמשים</a:t>
            </a:r>
            <a:r>
              <a:rPr lang="he-IL" sz="2000" b="1" dirty="0">
                <a:solidFill>
                  <a:schemeClr val="accent3">
                    <a:lumMod val="75000"/>
                  </a:schemeClr>
                </a:solidFill>
              </a:rPr>
              <a:t> לעצה פירוש עצה עמוקה שעומד על הדברים </a:t>
            </a:r>
            <a:r>
              <a:rPr lang="he-IL" sz="2000" b="1" dirty="0" err="1">
                <a:solidFill>
                  <a:schemeClr val="accent3">
                    <a:lumMod val="75000"/>
                  </a:schemeClr>
                </a:solidFill>
              </a:rPr>
              <a:t>הנעלמי</a:t>
            </a:r>
            <a:r>
              <a:rPr lang="he-IL" sz="2000" b="1" dirty="0">
                <a:solidFill>
                  <a:schemeClr val="accent3">
                    <a:lumMod val="75000"/>
                  </a:schemeClr>
                </a:solidFill>
              </a:rPr>
              <a:t>' וזה נקרא בן </a:t>
            </a:r>
            <a:r>
              <a:rPr lang="he-IL" sz="2000" b="1" dirty="0" err="1">
                <a:solidFill>
                  <a:schemeClr val="accent3">
                    <a:lumMod val="75000"/>
                  </a:schemeClr>
                </a:solidFill>
              </a:rPr>
              <a:t>חמשים</a:t>
            </a:r>
            <a:r>
              <a:rPr lang="he-IL" sz="2000" b="1" dirty="0">
                <a:solidFill>
                  <a:schemeClr val="accent3">
                    <a:lumMod val="75000"/>
                  </a:schemeClr>
                </a:solidFill>
              </a:rPr>
              <a:t> לעצה. והעצה היא עמוקה </a:t>
            </a:r>
            <a:r>
              <a:rPr lang="he-IL" sz="2000" b="1" dirty="0" err="1">
                <a:solidFill>
                  <a:schemeClr val="accent3">
                    <a:lumMod val="75000"/>
                  </a:schemeClr>
                </a:solidFill>
              </a:rPr>
              <a:t>דכתי</a:t>
            </a:r>
            <a:r>
              <a:rPr lang="he-IL" sz="2000" b="1" dirty="0">
                <a:solidFill>
                  <a:schemeClr val="accent3">
                    <a:lumMod val="75000"/>
                  </a:schemeClr>
                </a:solidFill>
              </a:rPr>
              <a:t>' (משלי כ') עצה עמוקה בלב איש וזה נאמר על הדברים הנעלמים לגמרי, </a:t>
            </a:r>
            <a:r>
              <a:rPr lang="he-IL" sz="1200" b="1" dirty="0">
                <a:solidFill>
                  <a:schemeClr val="accent3">
                    <a:lumMod val="75000"/>
                  </a:schemeClr>
                </a:solidFill>
              </a:rPr>
              <a:t>כי אף אם הבינה שמוציא דבר מתוך דבר כמו שאמרו (סנהדרין צ"ג, ב') איזה נבון המוציא דבר מתוך דבר, מכל מקום אין אותו הדבר מן הדברים הנעלמים ודבר זה מדריגה בשכל בפני עצמו. </a:t>
            </a:r>
          </a:p>
          <a:p>
            <a:pPr algn="just">
              <a:lnSpc>
                <a:spcPct val="150000"/>
              </a:lnSpc>
            </a:pPr>
            <a:r>
              <a:rPr lang="he-IL" sz="2000" b="1" dirty="0">
                <a:solidFill>
                  <a:schemeClr val="accent3">
                    <a:lumMod val="75000"/>
                  </a:schemeClr>
                </a:solidFill>
              </a:rPr>
              <a:t>ואמר בן ששים לזקנה פירוש שהוא זקן והוא עוד חכם יותר, כי כאשר הוא זקן </a:t>
            </a:r>
            <a:r>
              <a:rPr lang="he-IL" sz="2000" b="1" dirty="0" err="1">
                <a:solidFill>
                  <a:schemeClr val="accent3">
                    <a:lumMod val="75000"/>
                  </a:schemeClr>
                </a:solidFill>
              </a:rPr>
              <a:t>והכחות</a:t>
            </a:r>
            <a:r>
              <a:rPr lang="he-IL" sz="2000" b="1" dirty="0">
                <a:solidFill>
                  <a:schemeClr val="accent3">
                    <a:lumMod val="75000"/>
                  </a:schemeClr>
                </a:solidFill>
              </a:rPr>
              <a:t> הגשמיים חלשים אז </a:t>
            </a:r>
            <a:r>
              <a:rPr lang="he-IL" sz="2000" b="1" dirty="0" err="1">
                <a:solidFill>
                  <a:schemeClr val="accent3">
                    <a:lumMod val="75000"/>
                  </a:schemeClr>
                </a:solidFill>
              </a:rPr>
              <a:t>כח</a:t>
            </a:r>
            <a:r>
              <a:rPr lang="he-IL" sz="2000" b="1" dirty="0">
                <a:solidFill>
                  <a:schemeClr val="accent3">
                    <a:lumMod val="75000"/>
                  </a:schemeClr>
                </a:solidFill>
              </a:rPr>
              <a:t> השכלי מוסיף יותר ויותר, וכמו שאמרו ז"ל (</a:t>
            </a:r>
            <a:r>
              <a:rPr lang="he-IL" sz="2000" b="1" dirty="0" err="1">
                <a:solidFill>
                  <a:schemeClr val="accent3">
                    <a:lumMod val="75000"/>
                  </a:schemeClr>
                </a:solidFill>
              </a:rPr>
              <a:t>קדושין</a:t>
            </a:r>
            <a:r>
              <a:rPr lang="he-IL" sz="2000" b="1" dirty="0">
                <a:solidFill>
                  <a:schemeClr val="accent3">
                    <a:lumMod val="75000"/>
                  </a:schemeClr>
                </a:solidFill>
              </a:rPr>
              <a:t> ל"ב, ב') אין זקן אלא מי שקנה חכמה מוכיח מזה כי הזקן הוא שראוי אל החכמה כמו שהתבאר למעלה אצל הלומד מן הזקנים שהזקן הוא שראוי לחכמה, וכמו שאמרו ז"ל (סוף קנים) תלמידי חכמים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נוספות עליהן.</a:t>
            </a:r>
          </a:p>
          <a:p>
            <a:pPr algn="just">
              <a:lnSpc>
                <a:spcPct val="150000"/>
              </a:lnSpc>
            </a:pPr>
            <a:r>
              <a:rPr lang="he-IL" sz="2000" b="1" dirty="0">
                <a:solidFill>
                  <a:schemeClr val="accent3">
                    <a:lumMod val="75000"/>
                  </a:schemeClr>
                </a:solidFill>
              </a:rPr>
              <a:t>וכל זה מפני כי </a:t>
            </a:r>
            <a:r>
              <a:rPr lang="he-IL" sz="2000" b="1" dirty="0" err="1">
                <a:solidFill>
                  <a:schemeClr val="accent3">
                    <a:lumMod val="75000"/>
                  </a:schemeClr>
                </a:solidFill>
              </a:rPr>
              <a:t>בהחלש</a:t>
            </a:r>
            <a:r>
              <a:rPr lang="he-IL" sz="2000" b="1" dirty="0">
                <a:solidFill>
                  <a:schemeClr val="accent3">
                    <a:lumMod val="75000"/>
                  </a:schemeClr>
                </a:solidFill>
              </a:rPr>
              <a:t> </a:t>
            </a:r>
            <a:r>
              <a:rPr lang="he-IL" sz="2000" b="1" dirty="0" err="1">
                <a:solidFill>
                  <a:schemeClr val="accent3">
                    <a:lumMod val="75000"/>
                  </a:schemeClr>
                </a:solidFill>
              </a:rPr>
              <a:t>הכחות</a:t>
            </a:r>
            <a:r>
              <a:rPr lang="he-IL" sz="2000" b="1" dirty="0">
                <a:solidFill>
                  <a:schemeClr val="accent3">
                    <a:lumMod val="75000"/>
                  </a:schemeClr>
                </a:solidFill>
              </a:rPr>
              <a:t> הגופניות </a:t>
            </a:r>
            <a:r>
              <a:rPr lang="he-IL" sz="2000" b="1" dirty="0" err="1">
                <a:solidFill>
                  <a:schemeClr val="accent3">
                    <a:lumMod val="75000"/>
                  </a:schemeClr>
                </a:solidFill>
              </a:rPr>
              <a:t>כח</a:t>
            </a:r>
            <a:r>
              <a:rPr lang="he-IL" sz="2000" b="1" dirty="0">
                <a:solidFill>
                  <a:schemeClr val="accent3">
                    <a:lumMod val="75000"/>
                  </a:schemeClr>
                </a:solidFill>
              </a:rPr>
              <a:t> השכלי גובר יותר, כי אז יושפע על האדם שכל נבדל לגמרי והוא נקרא שכל הנאצל שהוא נאצל מן השם יתברך ואז משיג הדברים הנפרדים שהם דברים נבדלים לגמרי.</a:t>
            </a:r>
          </a:p>
          <a:p>
            <a:pPr algn="just">
              <a:lnSpc>
                <a:spcPct val="150000"/>
              </a:lnSpc>
            </a:pPr>
            <a:r>
              <a:rPr lang="he-IL" sz="2000" b="1" dirty="0">
                <a:solidFill>
                  <a:schemeClr val="accent3">
                    <a:lumMod val="75000"/>
                  </a:schemeClr>
                </a:solidFill>
              </a:rPr>
              <a:t>הרי יש כאן שלשה </a:t>
            </a:r>
            <a:r>
              <a:rPr lang="he-IL" sz="2000" b="1" dirty="0" err="1">
                <a:solidFill>
                  <a:schemeClr val="accent3">
                    <a:lumMod val="75000"/>
                  </a:schemeClr>
                </a:solidFill>
              </a:rPr>
              <a:t>מדריגות</a:t>
            </a:r>
            <a:r>
              <a:rPr lang="he-IL" sz="2000" b="1" dirty="0">
                <a:solidFill>
                  <a:schemeClr val="accent3">
                    <a:lumMod val="75000"/>
                  </a:schemeClr>
                </a:solidFill>
              </a:rPr>
              <a:t> אל השכל </a:t>
            </a:r>
          </a:p>
        </p:txBody>
      </p:sp>
    </p:spTree>
    <p:extLst>
      <p:ext uri="{BB962C8B-B14F-4D97-AF65-F5344CB8AC3E}">
        <p14:creationId xmlns:p14="http://schemas.microsoft.com/office/powerpoint/2010/main" val="3854220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מפני שיבה תקום והדרת פני 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52939" y="1651378"/>
            <a:ext cx="10351673" cy="5206622"/>
          </a:xfrm>
        </p:spPr>
        <p:txBody>
          <a:bodyPr>
            <a:normAutofit/>
          </a:bodyPr>
          <a:lstStyle/>
          <a:p>
            <a:pPr>
              <a:lnSpc>
                <a:spcPct val="150000"/>
              </a:lnSpc>
            </a:pPr>
            <a:r>
              <a:rPr lang="he-IL" sz="2000" b="0" i="0" dirty="0">
                <a:solidFill>
                  <a:srgbClr val="3B3B3B"/>
                </a:solidFill>
                <a:effectLst/>
                <a:latin typeface="almoni"/>
              </a:rPr>
              <a:t>כלי יקר: נראה שהידור יותר מקימה כי בכלל ההידור גם הקימה, והזקנה יותר חשובה מן השיבה.</a:t>
            </a:r>
          </a:p>
          <a:p>
            <a:pPr>
              <a:lnSpc>
                <a:spcPct val="150000"/>
              </a:lnSpc>
            </a:pPr>
            <a:r>
              <a:rPr lang="he-IL" sz="2000" b="0" i="0" dirty="0">
                <a:solidFill>
                  <a:srgbClr val="3B3B3B"/>
                </a:solidFill>
                <a:effectLst/>
                <a:latin typeface="almoni"/>
              </a:rPr>
              <a:t>כי יש להתבונן מה ראו חז"ל לדרוש זקן זה שקנה חכמה (קידושין לב ב) במקום שיש לפרשו כפשוטו?</a:t>
            </a:r>
          </a:p>
          <a:p>
            <a:pPr>
              <a:lnSpc>
                <a:spcPct val="150000"/>
              </a:lnSpc>
            </a:pPr>
            <a:r>
              <a:rPr lang="he-IL" sz="2000" b="0" i="0" dirty="0">
                <a:solidFill>
                  <a:srgbClr val="3B3B3B"/>
                </a:solidFill>
                <a:effectLst/>
                <a:latin typeface="almoni"/>
              </a:rPr>
              <a:t>אלא שקשה לחז"ל הרי ההידור יותר חשוב מן הקימה והשיבה מן הראוי לכבדה יותר מן הזקנה שהרי בן ששים לזקנה בן שבעים לשיבה </a:t>
            </a:r>
          </a:p>
          <a:p>
            <a:pPr>
              <a:lnSpc>
                <a:spcPct val="150000"/>
              </a:lnSpc>
            </a:pPr>
            <a:r>
              <a:rPr lang="he-IL" sz="2000" b="0" i="0" dirty="0">
                <a:solidFill>
                  <a:srgbClr val="3B3B3B"/>
                </a:solidFill>
                <a:effectLst/>
                <a:latin typeface="almoni"/>
              </a:rPr>
              <a:t>אלא ודאי שטעם כיבוד השיבה הוא בעבור החכמה המצויה בהם יותר </a:t>
            </a:r>
            <a:r>
              <a:rPr lang="he-IL" sz="2000" b="0" i="0" dirty="0" err="1">
                <a:solidFill>
                  <a:srgbClr val="3B3B3B"/>
                </a:solidFill>
                <a:effectLst/>
                <a:latin typeface="almoni"/>
              </a:rPr>
              <a:t>מבזולתם</a:t>
            </a:r>
            <a:r>
              <a:rPr lang="he-IL" sz="2000" b="0" i="0" dirty="0">
                <a:solidFill>
                  <a:srgbClr val="3B3B3B"/>
                </a:solidFill>
                <a:effectLst/>
                <a:latin typeface="almoni"/>
              </a:rPr>
              <a:t> כמו שנאמר (איוב </a:t>
            </a:r>
            <a:r>
              <a:rPr lang="he-IL" sz="2000" b="0" i="0" dirty="0" err="1">
                <a:solidFill>
                  <a:srgbClr val="3B3B3B"/>
                </a:solidFill>
                <a:effectLst/>
                <a:latin typeface="almoni"/>
              </a:rPr>
              <a:t>יב</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בישישים חכמה ואורך ימים תבונה. על כן אמר איסי בן </a:t>
            </a:r>
            <a:r>
              <a:rPr lang="he-IL" sz="2000" b="0" i="0" dirty="0" err="1">
                <a:solidFill>
                  <a:srgbClr val="3B3B3B"/>
                </a:solidFill>
                <a:effectLst/>
                <a:latin typeface="almoni"/>
              </a:rPr>
              <a:t>יהודא</a:t>
            </a:r>
            <a:r>
              <a:rPr lang="he-IL" sz="2000" b="0" i="0" dirty="0">
                <a:solidFill>
                  <a:srgbClr val="3B3B3B"/>
                </a:solidFill>
                <a:effectLst/>
                <a:latin typeface="almoni"/>
              </a:rPr>
              <a:t> שכל שיבה במשמע ואפילו עם הארץ (קידושין שם) אחר שהחכמה מצויה בו יותר </a:t>
            </a:r>
            <a:r>
              <a:rPr lang="he-IL" sz="2000" b="0" i="0" dirty="0" err="1">
                <a:solidFill>
                  <a:srgbClr val="3B3B3B"/>
                </a:solidFill>
                <a:effectLst/>
                <a:latin typeface="almoni"/>
              </a:rPr>
              <a:t>מבזולתו</a:t>
            </a:r>
            <a:r>
              <a:rPr lang="he-IL" sz="2000" b="0" i="0" dirty="0">
                <a:solidFill>
                  <a:srgbClr val="3B3B3B"/>
                </a:solidFill>
                <a:effectLst/>
                <a:latin typeface="almoni"/>
              </a:rPr>
              <a:t> ראוי לכבדו בעבור </a:t>
            </a:r>
            <a:r>
              <a:rPr lang="he-IL" sz="2000" b="0" i="0" dirty="0" err="1">
                <a:solidFill>
                  <a:srgbClr val="3B3B3B"/>
                </a:solidFill>
                <a:effectLst/>
                <a:latin typeface="almoni"/>
              </a:rPr>
              <a:t>חכמתו</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אבל מכל מקום זקן זה שקנה חכמה והשתדל בה כי הדבר הקנוי מורה על השתדלות הקונה שטרח בה לקנותה והוא השכל הנקנה לאדם, ודאי הוא ראוי יותר לכבדו מן השיבה שבאה לו החכמה מעצמה כי רוב ימים ידברו בחכמה: </a:t>
            </a:r>
            <a:endParaRPr lang="he-IL" sz="2000" b="1" dirty="0">
              <a:solidFill>
                <a:schemeClr val="accent3">
                  <a:lumMod val="75000"/>
                </a:schemeClr>
              </a:solidFill>
            </a:endParaRPr>
          </a:p>
        </p:txBody>
      </p:sp>
    </p:spTree>
    <p:extLst>
      <p:ext uri="{BB962C8B-B14F-4D97-AF65-F5344CB8AC3E}">
        <p14:creationId xmlns:p14="http://schemas.microsoft.com/office/powerpoint/2010/main" val="34830634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דעת </a:t>
            </a:r>
            <a:r>
              <a:rPr lang="he-IL" b="1" dirty="0" err="1"/>
              <a:t>הר"ן</a:t>
            </a:r>
            <a:r>
              <a:rPr lang="he-IL" b="1" dirty="0"/>
              <a:t> דעה מתיישבת אבל לא נוספת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92500"/>
          </a:bodyPr>
          <a:lstStyle/>
          <a:p>
            <a:pPr>
              <a:lnSpc>
                <a:spcPct val="150000"/>
              </a:lnSpc>
            </a:pPr>
            <a:r>
              <a:rPr lang="he-IL" sz="2000" b="1" dirty="0" err="1">
                <a:solidFill>
                  <a:schemeClr val="accent3">
                    <a:lumMod val="75000"/>
                  </a:schemeClr>
                </a:solidFill>
              </a:rPr>
              <a:t>הר"ן</a:t>
            </a:r>
            <a:r>
              <a:rPr lang="he-IL" sz="2000" b="1" dirty="0">
                <a:solidFill>
                  <a:schemeClr val="accent3">
                    <a:lumMod val="75000"/>
                  </a:schemeClr>
                </a:solidFill>
              </a:rPr>
              <a:t> מתקשה בדברי חז"ל שתקופת הזקנה הוא זמן של התחזקות הדעת, והוא מפרש אותם באופן שונה:</a:t>
            </a:r>
          </a:p>
          <a:p>
            <a:pPr>
              <a:lnSpc>
                <a:spcPct val="150000"/>
              </a:lnSpc>
            </a:pPr>
            <a:r>
              <a:rPr lang="he-IL" sz="2000" b="1" dirty="0">
                <a:solidFill>
                  <a:schemeClr val="accent3">
                    <a:lumMod val="75000"/>
                  </a:schemeClr>
                </a:solidFill>
              </a:rPr>
              <a:t>ואין הכונה </a:t>
            </a:r>
            <a:r>
              <a:rPr lang="he-IL" sz="2000" b="1" dirty="0" err="1">
                <a:solidFill>
                  <a:schemeClr val="accent3">
                    <a:lumMod val="75000"/>
                  </a:schemeClr>
                </a:solidFill>
              </a:rPr>
              <a:t>בכאן</a:t>
            </a:r>
            <a:r>
              <a:rPr lang="he-IL" sz="2000" b="1" dirty="0">
                <a:solidFill>
                  <a:schemeClr val="accent3">
                    <a:lumMod val="75000"/>
                  </a:schemeClr>
                </a:solidFill>
              </a:rPr>
              <a:t> לומר שזקני תורה כל זמן שיזקינו תתרבה חכמתם, כי אפשר שאין כן.</a:t>
            </a:r>
          </a:p>
          <a:p>
            <a:pPr>
              <a:lnSpc>
                <a:spcPct val="150000"/>
              </a:lnSpc>
            </a:pPr>
            <a:r>
              <a:rPr lang="he-IL" sz="2000" b="1" dirty="0">
                <a:solidFill>
                  <a:schemeClr val="accent3">
                    <a:lumMod val="75000"/>
                  </a:schemeClr>
                </a:solidFill>
              </a:rPr>
              <a:t> […] ולכן לא אמר זה התנא חכמה מתוספת עליהם. אבל אמר שדעתן מתיישבת עליהם. </a:t>
            </a:r>
          </a:p>
          <a:p>
            <a:pPr>
              <a:lnSpc>
                <a:spcPct val="150000"/>
              </a:lnSpc>
            </a:pPr>
            <a:r>
              <a:rPr lang="he-IL" sz="2000" b="1" dirty="0">
                <a:solidFill>
                  <a:schemeClr val="accent3">
                    <a:lumMod val="75000"/>
                  </a:schemeClr>
                </a:solidFill>
              </a:rPr>
              <a:t>ופירושה, שזקני תורה אשר בבחרותם הניחו תאוות העולם ובחרו הדרך הטובה,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דעתם מתיישבת עליהם, כלומר שהם מתפייסים יותר ודעתם נוחה במה שהסכימו עליו. </a:t>
            </a:r>
          </a:p>
          <a:p>
            <a:pPr>
              <a:lnSpc>
                <a:spcPct val="150000"/>
              </a:lnSpc>
            </a:pPr>
            <a:r>
              <a:rPr lang="he-IL" sz="2000" b="1" dirty="0">
                <a:solidFill>
                  <a:schemeClr val="accent3">
                    <a:lumMod val="75000"/>
                  </a:schemeClr>
                </a:solidFill>
              </a:rPr>
              <a:t>אבל לזקני עם הארץ יקרה ההפך. והוא שבבחרותם נפתים אחר תאוות העולם […] אבל כל זמן שמזקינים, שהעולם נשמט מהם והם ממנו, הם רואים שכל מה שהתאוו ובחרו בימי בחרותם אפס ותהו.</a:t>
            </a:r>
          </a:p>
        </p:txBody>
      </p:sp>
    </p:spTree>
    <p:extLst>
      <p:ext uri="{BB962C8B-B14F-4D97-AF65-F5344CB8AC3E}">
        <p14:creationId xmlns:p14="http://schemas.microsoft.com/office/powerpoint/2010/main" val="1867671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והחכמה מאין תמצא?</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1" dirty="0">
                <a:solidFill>
                  <a:schemeClr val="accent3">
                    <a:lumMod val="75000"/>
                  </a:schemeClr>
                </a:solidFill>
              </a:rPr>
              <a:t>שמות פרק לו פסוק ב - וַיִּקְרָא מֹשֶׁה אֶל בְּצַלְאֵל וְאֶל אָהֳלִיאָב וְאֶל כָּל אִישׁ חֲכַם לֵב אֲשֶׁר נָתַן יְיָ חָכְמָה </a:t>
            </a:r>
            <a:r>
              <a:rPr lang="he-IL" sz="2000" b="1" dirty="0" err="1">
                <a:solidFill>
                  <a:schemeClr val="accent3">
                    <a:lumMod val="75000"/>
                  </a:schemeClr>
                </a:solidFill>
              </a:rPr>
              <a:t>בְּלִבּו</a:t>
            </a:r>
            <a:r>
              <a:rPr lang="he-IL" sz="2000" b="1" dirty="0">
                <a:solidFill>
                  <a:schemeClr val="accent3">
                    <a:lumMod val="75000"/>
                  </a:schemeClr>
                </a:solidFill>
              </a:rPr>
              <a:t>ֹ כֹּל אֲשֶׁר נְשָׂאוֹ לִבּוֹ לְקָרְבָה אֶל הַמְּלָאכָה לַעֲשֹׂת אֹתָהּ:</a:t>
            </a:r>
          </a:p>
          <a:p>
            <a:pPr>
              <a:lnSpc>
                <a:spcPct val="150000"/>
              </a:lnSpc>
            </a:pPr>
            <a:r>
              <a:rPr lang="he-IL" sz="2000" b="1" dirty="0">
                <a:solidFill>
                  <a:schemeClr val="accent3">
                    <a:lumMod val="75000"/>
                  </a:schemeClr>
                </a:solidFill>
              </a:rPr>
              <a:t>שמות פרק לה פסוק </a:t>
            </a:r>
            <a:r>
              <a:rPr lang="he-IL" sz="2000" b="1" dirty="0" err="1">
                <a:solidFill>
                  <a:schemeClr val="accent3">
                    <a:lumMod val="75000"/>
                  </a:schemeClr>
                </a:solidFill>
              </a:rPr>
              <a:t>כו</a:t>
            </a:r>
            <a:r>
              <a:rPr lang="he-IL" sz="2000" b="1" dirty="0">
                <a:solidFill>
                  <a:schemeClr val="accent3">
                    <a:lumMod val="75000"/>
                  </a:schemeClr>
                </a:solidFill>
              </a:rPr>
              <a:t> - וְכָל הַנָּשִׁים אֲשֶׁר נָשָׂא לִבָּן אֹתָנָה בְּחָכְמָה טָווּ אֶת הָעִזִּים:</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הגמרא אומרת [במסכת ברכות דף נ״ה ע״א] אמר רבי יוחנן אין הקדוש ברוך הוא נותן חכמה אלא למי שיש בו חכמה שנאמר [בספר דניאל ב׳ כ״א] יהב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חכמתא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לחכימין</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ומנדעא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לידעי</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בינה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שמע רב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תחליפא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בר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מערבא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ואמרה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קמיה</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דרבי אבהו אמר ליה אתון מהתם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מתניתו</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לה אנן מהכא מתנינן לה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דכתיב</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ובלב כל חכם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לבנתתי</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חכמה עכ״ל,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וקשה, אם כן איך הם קבלו את החכמה הראשונה?</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ועוד צריך ביאור, למה כתוב חכם לב ולא כתוב חכם מוח?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אלא על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כרחך</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מבואר כאן, שהחכמה הראשונה בא על ידי בחירה היינו בזה שהוא מבקש וצמא לדבר חכמה, וזה נקרא חכמת לב.</a:t>
            </a:r>
            <a:endParaRPr lang="he-IL" sz="2000" b="1" dirty="0">
              <a:solidFill>
                <a:schemeClr val="accent3">
                  <a:lumMod val="75000"/>
                </a:schemeClr>
              </a:solidFill>
            </a:endParaRPr>
          </a:p>
        </p:txBody>
      </p:sp>
    </p:spTree>
    <p:extLst>
      <p:ext uri="{BB962C8B-B14F-4D97-AF65-F5344CB8AC3E}">
        <p14:creationId xmlns:p14="http://schemas.microsoft.com/office/powerpoint/2010/main" val="19162677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מעלת הזקן – מכיר את נפלאות הבורא והבריאה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ציינו חכמים כי גם </a:t>
            </a:r>
            <a:r>
              <a:rPr lang="he-IL" sz="2000" b="0" i="0" dirty="0" err="1">
                <a:solidFill>
                  <a:srgbClr val="3B3B3B"/>
                </a:solidFill>
                <a:effectLst/>
                <a:latin typeface="almoni"/>
              </a:rPr>
              <a:t>נסיון</a:t>
            </a:r>
            <a:r>
              <a:rPr lang="he-IL" sz="2000" b="0" i="0" dirty="0">
                <a:solidFill>
                  <a:srgbClr val="3B3B3B"/>
                </a:solidFill>
                <a:effectLst/>
                <a:latin typeface="almoni"/>
              </a:rPr>
              <a:t> חיים עשיר – לא רק חכמה תורנית – נחשב "חכמה", </a:t>
            </a:r>
          </a:p>
          <a:p>
            <a:pPr>
              <a:lnSpc>
                <a:spcPct val="150000"/>
              </a:lnSpc>
            </a:pPr>
            <a:r>
              <a:rPr lang="he-IL" sz="2000" b="0" i="0" dirty="0">
                <a:solidFill>
                  <a:srgbClr val="3B3B3B"/>
                </a:solidFill>
                <a:effectLst/>
                <a:latin typeface="almoni"/>
              </a:rPr>
              <a:t>ולכן יש להדר פני כל זקן, גם אם אינו יודע תורה או אינו יהודי, מתוך כבוד </a:t>
            </a:r>
            <a:r>
              <a:rPr lang="he-IL" sz="2000" b="0" i="0" dirty="0" err="1">
                <a:solidFill>
                  <a:srgbClr val="3B3B3B"/>
                </a:solidFill>
                <a:effectLst/>
                <a:latin typeface="almoni"/>
              </a:rPr>
              <a:t>לנסיון</a:t>
            </a:r>
            <a:r>
              <a:rPr lang="he-IL" sz="2000" b="0" i="0" dirty="0">
                <a:solidFill>
                  <a:srgbClr val="3B3B3B"/>
                </a:solidFill>
                <a:effectLst/>
                <a:latin typeface="almoni"/>
              </a:rPr>
              <a:t> החיים ולהבנת המציאות שהתפתחה אצלו. כן גם נפסק להלכה.</a:t>
            </a:r>
          </a:p>
          <a:p>
            <a:pPr>
              <a:lnSpc>
                <a:spcPct val="150000"/>
              </a:lnSpc>
            </a:pPr>
            <a:r>
              <a:rPr lang="he-IL" sz="2000" b="0" i="0" dirty="0">
                <a:solidFill>
                  <a:srgbClr val="3B3B3B"/>
                </a:solidFill>
                <a:effectLst/>
                <a:latin typeface="almoni"/>
              </a:rPr>
              <a:t>טעם הדבר מבאר בספר החינוך (מצוה </a:t>
            </a:r>
            <a:r>
              <a:rPr lang="he-IL" sz="2000" b="0" i="0" dirty="0" err="1">
                <a:solidFill>
                  <a:srgbClr val="3B3B3B"/>
                </a:solidFill>
                <a:effectLst/>
                <a:latin typeface="almoni"/>
              </a:rPr>
              <a:t>רנז</a:t>
            </a:r>
            <a:r>
              <a:rPr lang="he-IL" sz="2000" b="0" i="0" dirty="0">
                <a:solidFill>
                  <a:srgbClr val="3B3B3B"/>
                </a:solidFill>
                <a:effectLst/>
                <a:latin typeface="almoni"/>
              </a:rPr>
              <a:t>): שהבחור החכם ראה </a:t>
            </a:r>
            <a:r>
              <a:rPr lang="he-IL" sz="2000" b="0" i="0" dirty="0" err="1">
                <a:solidFill>
                  <a:srgbClr val="3B3B3B"/>
                </a:solidFill>
                <a:effectLst/>
                <a:latin typeface="almoni"/>
              </a:rPr>
              <a:t>בחכמתו</a:t>
            </a:r>
            <a:r>
              <a:rPr lang="he-IL" sz="2000" b="0" i="0" dirty="0">
                <a:solidFill>
                  <a:srgbClr val="3B3B3B"/>
                </a:solidFill>
                <a:effectLst/>
                <a:latin typeface="almoni"/>
              </a:rPr>
              <a:t> מה שרואה הזקן ברוב שניו… </a:t>
            </a:r>
          </a:p>
          <a:p>
            <a:pPr>
              <a:lnSpc>
                <a:spcPct val="150000"/>
              </a:lnSpc>
            </a:pPr>
            <a:r>
              <a:rPr lang="he-IL" sz="2000" b="0" i="0" dirty="0">
                <a:solidFill>
                  <a:srgbClr val="3B3B3B"/>
                </a:solidFill>
                <a:effectLst/>
                <a:latin typeface="almoni"/>
              </a:rPr>
              <a:t>שעיקר היות האדם נברא בעולם מפני החכמה (דעת הבורא יתברך ודבריו), על כן ראוי לכבד מי שהשיג אותה, </a:t>
            </a:r>
          </a:p>
          <a:p>
            <a:pPr>
              <a:lnSpc>
                <a:spcPct val="150000"/>
              </a:lnSpc>
            </a:pPr>
            <a:r>
              <a:rPr lang="he-IL" sz="2000" b="0" i="0" dirty="0">
                <a:solidFill>
                  <a:srgbClr val="3B3B3B"/>
                </a:solidFill>
                <a:effectLst/>
                <a:latin typeface="almoni"/>
              </a:rPr>
              <a:t>וזה השורש שפירש איסי, שאפילו זקן אשמאי, כלומר שאינו חכם, ראוי לכבדו </a:t>
            </a:r>
            <a:r>
              <a:rPr lang="he-IL" sz="2000" b="1" i="0" dirty="0">
                <a:solidFill>
                  <a:srgbClr val="3B3B3B"/>
                </a:solidFill>
                <a:effectLst/>
                <a:latin typeface="almoni"/>
              </a:rPr>
              <a:t>מפני שברוב שניו ראה והבין קצת במעשי השי"ת ונפלאותיו, ומתוך כך ראוי לכבוד</a:t>
            </a:r>
            <a:r>
              <a:rPr lang="he-IL" sz="2000" b="0" i="0" dirty="0">
                <a:solidFill>
                  <a:srgbClr val="3B3B3B"/>
                </a:solidFill>
                <a:effectLst/>
                <a:latin typeface="almoni"/>
              </a:rPr>
              <a:t>. </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105409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זקני העדה - ורוב שנים יודיעו חכמה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למדנו מתוך דברי חז"ל כי מעלתה של הזקנה וסמכותה אינן נגזרות מהגיל לבד, אלא מהחכמה שבאה לאדם עם הגיל.</a:t>
            </a:r>
          </a:p>
          <a:p>
            <a:pPr>
              <a:lnSpc>
                <a:spcPct val="150000"/>
              </a:lnSpc>
            </a:pPr>
            <a:r>
              <a:rPr lang="he-IL" sz="2000" b="0" i="0" dirty="0">
                <a:solidFill>
                  <a:srgbClr val="3B3B3B"/>
                </a:solidFill>
                <a:effectLst/>
                <a:latin typeface="almoni"/>
              </a:rPr>
              <a:t>כן עולה מדברי הכתוב בספר איוב, מדברי אליהוא בן </a:t>
            </a:r>
            <a:r>
              <a:rPr lang="he-IL" sz="2000" b="0" i="0" dirty="0" err="1">
                <a:solidFill>
                  <a:srgbClr val="3B3B3B"/>
                </a:solidFill>
                <a:effectLst/>
                <a:latin typeface="almoni"/>
              </a:rPr>
              <a:t>ברכאל</a:t>
            </a:r>
            <a:r>
              <a:rPr lang="he-IL" sz="2000" b="0" i="0" dirty="0">
                <a:solidFill>
                  <a:srgbClr val="3B3B3B"/>
                </a:solidFill>
                <a:effectLst/>
                <a:latin typeface="almoni"/>
              </a:rPr>
              <a:t> הפונה אל הזקנים, ופותח בהתנצלות: "צעיר אני לימים ואתם ישישים על כן זחלתי ואירא </a:t>
            </a:r>
            <a:r>
              <a:rPr lang="he-IL" sz="2000" b="0" i="0" dirty="0" err="1">
                <a:solidFill>
                  <a:srgbClr val="3B3B3B"/>
                </a:solidFill>
                <a:effectLst/>
                <a:latin typeface="almoni"/>
              </a:rPr>
              <a:t>מחוֹת</a:t>
            </a:r>
            <a:r>
              <a:rPr lang="he-IL" sz="2000" b="0" i="0" dirty="0">
                <a:solidFill>
                  <a:srgbClr val="3B3B3B"/>
                </a:solidFill>
                <a:effectLst/>
                <a:latin typeface="almoni"/>
              </a:rPr>
              <a:t> דעי אתכם; אמרתי ימים ידברו ורוב שנים יודיעו חכמה."</a:t>
            </a:r>
          </a:p>
          <a:p>
            <a:pPr>
              <a:lnSpc>
                <a:spcPct val="150000"/>
              </a:lnSpc>
            </a:pPr>
            <a:r>
              <a:rPr lang="he-IL" sz="2000" b="0" i="0" dirty="0">
                <a:solidFill>
                  <a:srgbClr val="3B3B3B"/>
                </a:solidFill>
                <a:effectLst/>
                <a:latin typeface="almoni"/>
              </a:rPr>
              <a:t>מכאן נגזר מקומם של "זקני העדה".</a:t>
            </a:r>
          </a:p>
          <a:p>
            <a:pPr>
              <a:lnSpc>
                <a:spcPct val="150000"/>
              </a:lnSpc>
            </a:pPr>
            <a:r>
              <a:rPr lang="he-IL" sz="2000" b="0" i="0" dirty="0">
                <a:solidFill>
                  <a:srgbClr val="3B3B3B"/>
                </a:solidFill>
                <a:effectLst/>
                <a:latin typeface="almoni"/>
              </a:rPr>
              <a:t>כבוד הזקנים נובע מכך שהם מנוסים יותר, מבינים יותר ויודעים יותר.</a:t>
            </a:r>
          </a:p>
          <a:p>
            <a:pPr>
              <a:lnSpc>
                <a:spcPct val="150000"/>
              </a:lnSpc>
            </a:pPr>
            <a:r>
              <a:rPr lang="he-IL" sz="2000" b="1" dirty="0">
                <a:solidFill>
                  <a:schemeClr val="accent3">
                    <a:lumMod val="75000"/>
                  </a:schemeClr>
                </a:solidFill>
              </a:rPr>
              <a:t>לכן </a:t>
            </a:r>
            <a:r>
              <a:rPr lang="he-IL" sz="400" b="1" dirty="0">
                <a:solidFill>
                  <a:schemeClr val="accent3">
                    <a:lumMod val="75000"/>
                  </a:schemeClr>
                </a:solidFill>
              </a:rPr>
              <a:t>תלמוד בבלי מסכת סנהדרין דף </a:t>
            </a:r>
            <a:r>
              <a:rPr lang="he-IL" sz="400" b="1" dirty="0" err="1">
                <a:solidFill>
                  <a:schemeClr val="accent3">
                    <a:lumMod val="75000"/>
                  </a:schemeClr>
                </a:solidFill>
              </a:rPr>
              <a:t>יז</a:t>
            </a:r>
            <a:r>
              <a:rPr lang="he-IL" sz="400" b="1" dirty="0">
                <a:solidFill>
                  <a:schemeClr val="accent3">
                    <a:lumMod val="75000"/>
                  </a:schemeClr>
                </a:solidFill>
              </a:rPr>
              <a:t> עמוד א </a:t>
            </a:r>
            <a:r>
              <a:rPr lang="he-IL" sz="2000" b="1" dirty="0">
                <a:solidFill>
                  <a:schemeClr val="accent3">
                    <a:lumMod val="75000"/>
                  </a:schemeClr>
                </a:solidFill>
              </a:rPr>
              <a:t>אמר רבי יוחנן: אין </a:t>
            </a:r>
            <a:r>
              <a:rPr lang="he-IL" sz="2000" b="1" dirty="0" err="1">
                <a:solidFill>
                  <a:schemeClr val="accent3">
                    <a:lumMod val="75000"/>
                  </a:schemeClr>
                </a:solidFill>
              </a:rPr>
              <a:t>מושיבין</a:t>
            </a:r>
            <a:r>
              <a:rPr lang="he-IL" sz="2000" b="1" dirty="0">
                <a:solidFill>
                  <a:schemeClr val="accent3">
                    <a:lumMod val="75000"/>
                  </a:schemeClr>
                </a:solidFill>
              </a:rPr>
              <a:t> </a:t>
            </a:r>
            <a:r>
              <a:rPr lang="he-IL" sz="2000" b="1" dirty="0" err="1">
                <a:solidFill>
                  <a:schemeClr val="accent3">
                    <a:lumMod val="75000"/>
                  </a:schemeClr>
                </a:solidFill>
              </a:rPr>
              <a:t>בסנהדרי</a:t>
            </a:r>
            <a:r>
              <a:rPr lang="he-IL" sz="2000" b="1" dirty="0">
                <a:solidFill>
                  <a:schemeClr val="accent3">
                    <a:lumMod val="75000"/>
                  </a:schemeClr>
                </a:solidFill>
              </a:rPr>
              <a:t> אלא בעלי קומה, ובעלי חכמה, ובעלי מראה, ובעלי זקנה, ובעלי כשפים, ויודעים בשבעים לשון.</a:t>
            </a:r>
          </a:p>
        </p:txBody>
      </p:sp>
    </p:spTree>
    <p:extLst>
      <p:ext uri="{BB962C8B-B14F-4D97-AF65-F5344CB8AC3E}">
        <p14:creationId xmlns:p14="http://schemas.microsoft.com/office/powerpoint/2010/main" val="2230378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הזקנה נאה לצדיקים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משנה מסכת אבות פרק ו משנה ח</a:t>
            </a:r>
          </a:p>
          <a:p>
            <a:pPr>
              <a:lnSpc>
                <a:spcPct val="150000"/>
              </a:lnSpc>
            </a:pPr>
            <a:r>
              <a:rPr lang="he-IL" sz="2000" b="0" i="0" dirty="0">
                <a:solidFill>
                  <a:srgbClr val="3B3B3B"/>
                </a:solidFill>
                <a:effectLst/>
                <a:latin typeface="almoni"/>
              </a:rPr>
              <a:t>רבי שמעון בן </a:t>
            </a:r>
            <a:r>
              <a:rPr lang="he-IL" sz="2000" b="0" i="0" dirty="0" err="1">
                <a:solidFill>
                  <a:srgbClr val="3B3B3B"/>
                </a:solidFill>
                <a:effectLst/>
                <a:latin typeface="almoni"/>
              </a:rPr>
              <a:t>מנסיא</a:t>
            </a:r>
            <a:r>
              <a:rPr lang="he-IL" sz="2000" b="0" i="0" dirty="0">
                <a:solidFill>
                  <a:srgbClr val="3B3B3B"/>
                </a:solidFill>
                <a:effectLst/>
                <a:latin typeface="almoni"/>
              </a:rPr>
              <a:t> אומר משום רבי שמעון בן יוחאי הנוי </a:t>
            </a:r>
            <a:r>
              <a:rPr lang="he-IL" sz="2000" b="0" i="0" dirty="0" err="1">
                <a:solidFill>
                  <a:srgbClr val="3B3B3B"/>
                </a:solidFill>
                <a:effectLst/>
                <a:latin typeface="almoni"/>
              </a:rPr>
              <a:t>והכח</a:t>
            </a:r>
            <a:r>
              <a:rPr lang="he-IL" sz="2000" b="0" i="0" dirty="0">
                <a:solidFill>
                  <a:srgbClr val="3B3B3B"/>
                </a:solidFill>
                <a:effectLst/>
                <a:latin typeface="almoni"/>
              </a:rPr>
              <a:t> והעושר והכבוד והחכמה </a:t>
            </a:r>
            <a:r>
              <a:rPr lang="he-IL" sz="2000" b="1" i="0" dirty="0">
                <a:solidFill>
                  <a:srgbClr val="3B3B3B"/>
                </a:solidFill>
                <a:effectLst/>
                <a:latin typeface="almoni"/>
              </a:rPr>
              <a:t>והזקנה והשיבה </a:t>
            </a:r>
            <a:r>
              <a:rPr lang="he-IL" sz="2000" b="0" i="0" dirty="0">
                <a:solidFill>
                  <a:srgbClr val="3B3B3B"/>
                </a:solidFill>
                <a:effectLst/>
                <a:latin typeface="almoni"/>
              </a:rPr>
              <a:t>והבנים נאה לצדיקים ונאה לעולם שנאמר +משלי ט"ז+ עטרת תפארת שיבה בדרך צדקה תמצא.</a:t>
            </a:r>
          </a:p>
          <a:p>
            <a:pPr>
              <a:lnSpc>
                <a:spcPct val="150000"/>
              </a:lnSpc>
            </a:pPr>
            <a:r>
              <a:rPr lang="he-IL" sz="2000" dirty="0">
                <a:solidFill>
                  <a:schemeClr val="accent3">
                    <a:lumMod val="75000"/>
                  </a:schemeClr>
                </a:solidFill>
              </a:rPr>
              <a:t>תפארת ישראל על נוי </a:t>
            </a:r>
            <a:r>
              <a:rPr lang="he-IL" sz="2000" dirty="0" err="1">
                <a:solidFill>
                  <a:schemeClr val="accent3">
                    <a:lumMod val="75000"/>
                  </a:schemeClr>
                </a:solidFill>
              </a:rPr>
              <a:t>כח</a:t>
            </a:r>
            <a:r>
              <a:rPr lang="he-IL" sz="2000" dirty="0">
                <a:solidFill>
                  <a:schemeClr val="accent3">
                    <a:lumMod val="75000"/>
                  </a:schemeClr>
                </a:solidFill>
              </a:rPr>
              <a:t> ועושר וכבוד וחכמה, א"צ לראיה מפסוק, </a:t>
            </a:r>
            <a:r>
              <a:rPr lang="he-IL" sz="2000" dirty="0" err="1">
                <a:solidFill>
                  <a:schemeClr val="accent3">
                    <a:lumMod val="75000"/>
                  </a:schemeClr>
                </a:solidFill>
              </a:rPr>
              <a:t>דפשיטא</a:t>
            </a:r>
            <a:r>
              <a:rPr lang="he-IL" sz="2000" dirty="0">
                <a:solidFill>
                  <a:schemeClr val="accent3">
                    <a:lumMod val="75000"/>
                  </a:schemeClr>
                </a:solidFill>
              </a:rPr>
              <a:t> </a:t>
            </a:r>
            <a:r>
              <a:rPr lang="he-IL" sz="2000" dirty="0" err="1">
                <a:solidFill>
                  <a:schemeClr val="accent3">
                    <a:lumMod val="75000"/>
                  </a:schemeClr>
                </a:solidFill>
              </a:rPr>
              <a:t>דמועילין</a:t>
            </a:r>
            <a:r>
              <a:rPr lang="he-IL" sz="2000" dirty="0">
                <a:solidFill>
                  <a:schemeClr val="accent3">
                    <a:lumMod val="75000"/>
                  </a:schemeClr>
                </a:solidFill>
              </a:rPr>
              <a:t> הרבה לעבדי ה' ליראת ה'. </a:t>
            </a:r>
          </a:p>
          <a:p>
            <a:pPr>
              <a:lnSpc>
                <a:spcPct val="150000"/>
              </a:lnSpc>
            </a:pPr>
            <a:r>
              <a:rPr lang="he-IL" sz="2000" dirty="0">
                <a:solidFill>
                  <a:schemeClr val="accent3">
                    <a:lumMod val="75000"/>
                  </a:schemeClr>
                </a:solidFill>
              </a:rPr>
              <a:t>אבל מביא ראיה על שיבה, שלא תאמר, הזקנה והשיבה </a:t>
            </a:r>
            <a:r>
              <a:rPr lang="he-IL" sz="2000" dirty="0" err="1">
                <a:solidFill>
                  <a:schemeClr val="accent3">
                    <a:lumMod val="75000"/>
                  </a:schemeClr>
                </a:solidFill>
              </a:rPr>
              <a:t>מתישין</a:t>
            </a:r>
            <a:r>
              <a:rPr lang="he-IL" sz="2000" dirty="0">
                <a:solidFill>
                  <a:schemeClr val="accent3">
                    <a:lumMod val="75000"/>
                  </a:schemeClr>
                </a:solidFill>
              </a:rPr>
              <a:t> </a:t>
            </a:r>
            <a:r>
              <a:rPr lang="he-IL" sz="2000" dirty="0" err="1">
                <a:solidFill>
                  <a:schemeClr val="accent3">
                    <a:lumMod val="75000"/>
                  </a:schemeClr>
                </a:solidFill>
              </a:rPr>
              <a:t>כח</a:t>
            </a:r>
            <a:r>
              <a:rPr lang="he-IL" sz="2000" dirty="0">
                <a:solidFill>
                  <a:schemeClr val="accent3">
                    <a:lumMod val="75000"/>
                  </a:schemeClr>
                </a:solidFill>
              </a:rPr>
              <a:t> הצדיק, שעל ידיהן לא יהיה יכול לפעול </a:t>
            </a:r>
            <a:r>
              <a:rPr lang="he-IL" sz="2000" dirty="0" err="1">
                <a:solidFill>
                  <a:schemeClr val="accent3">
                    <a:lumMod val="75000"/>
                  </a:schemeClr>
                </a:solidFill>
              </a:rPr>
              <a:t>בכח</a:t>
            </a:r>
            <a:r>
              <a:rPr lang="he-IL" sz="2000" dirty="0">
                <a:solidFill>
                  <a:schemeClr val="accent3">
                    <a:lumMod val="75000"/>
                  </a:schemeClr>
                </a:solidFill>
              </a:rPr>
              <a:t> לטובת הכלל. </a:t>
            </a:r>
          </a:p>
          <a:p>
            <a:pPr>
              <a:lnSpc>
                <a:spcPct val="150000"/>
              </a:lnSpc>
            </a:pPr>
            <a:r>
              <a:rPr lang="he-IL" sz="2000" dirty="0">
                <a:solidFill>
                  <a:schemeClr val="accent3">
                    <a:lumMod val="75000"/>
                  </a:schemeClr>
                </a:solidFill>
              </a:rPr>
              <a:t>על זה אמר עטרת תפארת וגו', שבדרך הצדקה תמצא, כמציאה שאין אדם </a:t>
            </a:r>
            <a:r>
              <a:rPr lang="he-IL" sz="2000" dirty="0" err="1">
                <a:solidFill>
                  <a:schemeClr val="accent3">
                    <a:lumMod val="75000"/>
                  </a:schemeClr>
                </a:solidFill>
              </a:rPr>
              <a:t>מקוה</a:t>
            </a:r>
            <a:r>
              <a:rPr lang="he-IL" sz="2000" dirty="0">
                <a:solidFill>
                  <a:schemeClr val="accent3">
                    <a:lumMod val="75000"/>
                  </a:schemeClr>
                </a:solidFill>
              </a:rPr>
              <a:t> </a:t>
            </a:r>
            <a:r>
              <a:rPr lang="he-IL" sz="2000" dirty="0" err="1">
                <a:solidFill>
                  <a:schemeClr val="accent3">
                    <a:lumMod val="75000"/>
                  </a:schemeClr>
                </a:solidFill>
              </a:rPr>
              <a:t>שימצאנה</a:t>
            </a:r>
            <a:r>
              <a:rPr lang="he-IL" sz="2000" dirty="0">
                <a:solidFill>
                  <a:schemeClr val="accent3">
                    <a:lumMod val="75000"/>
                  </a:schemeClr>
                </a:solidFill>
              </a:rPr>
              <a:t> </a:t>
            </a:r>
            <a:r>
              <a:rPr lang="he-IL" sz="2000" dirty="0" err="1">
                <a:solidFill>
                  <a:schemeClr val="accent3">
                    <a:lumMod val="75000"/>
                  </a:schemeClr>
                </a:solidFill>
              </a:rPr>
              <a:t>ואפ"ה</a:t>
            </a:r>
            <a:r>
              <a:rPr lang="he-IL" sz="2000" dirty="0">
                <a:solidFill>
                  <a:schemeClr val="accent3">
                    <a:lumMod val="75000"/>
                  </a:schemeClr>
                </a:solidFill>
              </a:rPr>
              <a:t> ישיגה, </a:t>
            </a:r>
            <a:r>
              <a:rPr lang="he-IL" sz="2000" b="1" dirty="0">
                <a:solidFill>
                  <a:schemeClr val="accent3">
                    <a:lumMod val="75000"/>
                  </a:schemeClr>
                </a:solidFill>
              </a:rPr>
              <a:t>שתהיה השיבה עטרת תפארת, ותוסיף הוד בכל ענייניך ודבריך.</a:t>
            </a:r>
            <a:endParaRPr lang="he-IL" sz="2000" dirty="0">
              <a:solidFill>
                <a:schemeClr val="accent3">
                  <a:lumMod val="75000"/>
                </a:schemeClr>
              </a:solidFill>
            </a:endParaRPr>
          </a:p>
          <a:p>
            <a:pPr>
              <a:lnSpc>
                <a:spcPct val="150000"/>
              </a:lnSpc>
            </a:pPr>
            <a:endParaRPr lang="he-IL" sz="2000" dirty="0">
              <a:solidFill>
                <a:schemeClr val="accent3">
                  <a:lumMod val="75000"/>
                </a:schemeClr>
              </a:solidFill>
            </a:endParaRPr>
          </a:p>
        </p:txBody>
      </p:sp>
    </p:spTree>
    <p:extLst>
      <p:ext uri="{BB962C8B-B14F-4D97-AF65-F5344CB8AC3E}">
        <p14:creationId xmlns:p14="http://schemas.microsoft.com/office/powerpoint/2010/main" val="20018056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חכמת הלב – ישוב הדעת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המושג "חכמה" בתורת ישראל אינו מציין כוח שכלי עיוני אנליטי, אלא כוח אינטואיטיבי המיוחס יותר לנפש, חכמה שיש בה ממין הנבואה (חידושי הרמב"ן בבא </a:t>
            </a:r>
            <a:r>
              <a:rPr lang="he-IL" sz="2000" b="0" i="0" dirty="0" err="1">
                <a:solidFill>
                  <a:srgbClr val="3B3B3B"/>
                </a:solidFill>
                <a:effectLst/>
                <a:latin typeface="almoni"/>
              </a:rPr>
              <a:t>בתרא</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א). </a:t>
            </a:r>
          </a:p>
          <a:p>
            <a:pPr>
              <a:lnSpc>
                <a:spcPct val="150000"/>
              </a:lnSpc>
            </a:pPr>
            <a:r>
              <a:rPr lang="he-IL" sz="2000" b="0" i="0" dirty="0">
                <a:solidFill>
                  <a:srgbClr val="3B3B3B"/>
                </a:solidFill>
                <a:effectLst/>
                <a:latin typeface="almoni"/>
              </a:rPr>
              <a:t>כך בכל המקרא כולו מיוחסת החכמה ללב ולא למוח, וכדעת רבי יהושע במחלוקתו בזה עם רבי אליעזר (ילקוט שמעוני </a:t>
            </a:r>
            <a:r>
              <a:rPr lang="he-IL" sz="2000" b="0" i="0" dirty="0" err="1">
                <a:solidFill>
                  <a:srgbClr val="3B3B3B"/>
                </a:solidFill>
                <a:effectLst/>
                <a:latin typeface="almoni"/>
              </a:rPr>
              <a:t>תתקכט</a:t>
            </a:r>
            <a:r>
              <a:rPr lang="he-IL" sz="2000" b="0" i="0" dirty="0">
                <a:solidFill>
                  <a:srgbClr val="3B3B3B"/>
                </a:solidFill>
                <a:effectLst/>
                <a:latin typeface="almoni"/>
              </a:rPr>
              <a:t> ובריש מדרש שוחר טוב למשלי) </a:t>
            </a:r>
          </a:p>
          <a:p>
            <a:pPr>
              <a:lnSpc>
                <a:spcPct val="150000"/>
              </a:lnSpc>
            </a:pPr>
            <a:r>
              <a:rPr lang="he-IL" sz="2000" b="0" i="0" dirty="0" err="1">
                <a:solidFill>
                  <a:srgbClr val="3B3B3B"/>
                </a:solidFill>
                <a:effectLst/>
                <a:latin typeface="almoni"/>
              </a:rPr>
              <a:t>וכח</a:t>
            </a:r>
            <a:r>
              <a:rPr lang="he-IL" sz="2000" b="0" i="0" dirty="0">
                <a:solidFill>
                  <a:srgbClr val="3B3B3B"/>
                </a:solidFill>
                <a:effectLst/>
                <a:latin typeface="almoni"/>
              </a:rPr>
              <a:t> זה יכול להתווסף בזקנה.</a:t>
            </a:r>
          </a:p>
          <a:p>
            <a:pPr>
              <a:lnSpc>
                <a:spcPct val="150000"/>
              </a:lnSpc>
            </a:pPr>
            <a:r>
              <a:rPr lang="he-IL" sz="2000" b="0" i="0" dirty="0">
                <a:solidFill>
                  <a:srgbClr val="3B3B3B"/>
                </a:solidFill>
                <a:effectLst/>
                <a:latin typeface="almoni"/>
              </a:rPr>
              <a:t>לפי גישה זו, הכבוד שניתן לזקנים בעלי הדר הפנים והדעת אינו נובע מאידאליזציה עיוורת של הזקנה, והתעלמות מכך שמדובר בזמן שבו נחלשת יכולת האדם, אלא מחמת מעלת "ישוב הדעת" שקונה האדם המבוגר. לצד זאת, ישנה הכרה ברורה גם במעלתו של הצעיר, בעל הכוח. "תִּפְאֶרֶת בַּחוּרִים כֹּחָם, וַהֲדַר זְקֵנִים שֵׂיבָה." (משלי כ, </a:t>
            </a:r>
            <a:r>
              <a:rPr lang="he-IL" sz="2000" b="0" i="0" dirty="0" err="1">
                <a:solidFill>
                  <a:srgbClr val="3B3B3B"/>
                </a:solidFill>
                <a:effectLst/>
                <a:latin typeface="almoni"/>
              </a:rPr>
              <a:t>כט</a:t>
            </a:r>
            <a:r>
              <a:rPr lang="he-IL" sz="2000" b="0" i="0" dirty="0">
                <a:solidFill>
                  <a:srgbClr val="3B3B3B"/>
                </a:solidFill>
                <a:effectLst/>
                <a:latin typeface="almoni"/>
              </a:rPr>
              <a:t>). הצעיר כוחו בעוז הגוף ובהתפרצות כוחותיו, והזקן כוחו בהדר שיבתו, בדעתו ובאישיותו המיושבת, </a:t>
            </a:r>
            <a:r>
              <a:rPr lang="he-IL" sz="2000" b="0" i="0" dirty="0" err="1">
                <a:solidFill>
                  <a:srgbClr val="3B3B3B"/>
                </a:solidFill>
                <a:effectLst/>
                <a:latin typeface="almoni"/>
              </a:rPr>
              <a:t>ובחכמת</a:t>
            </a:r>
            <a:r>
              <a:rPr lang="he-IL" sz="2000" b="0" i="0" dirty="0">
                <a:solidFill>
                  <a:srgbClr val="3B3B3B"/>
                </a:solidFill>
                <a:effectLst/>
                <a:latin typeface="almoni"/>
              </a:rPr>
              <a:t> חייו המאירה מפניו.</a:t>
            </a:r>
            <a:endParaRPr lang="he-IL" sz="2000" b="1" dirty="0">
              <a:solidFill>
                <a:schemeClr val="accent3">
                  <a:lumMod val="75000"/>
                </a:schemeClr>
              </a:solidFill>
            </a:endParaRPr>
          </a:p>
        </p:txBody>
      </p:sp>
    </p:spTree>
    <p:extLst>
      <p:ext uri="{BB962C8B-B14F-4D97-AF65-F5344CB8AC3E}">
        <p14:creationId xmlns:p14="http://schemas.microsoft.com/office/powerpoint/2010/main" val="202777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טעם מצוות מפני שיבה תקום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כתב </a:t>
            </a:r>
            <a:r>
              <a:rPr lang="he-IL" sz="1800" dirty="0" err="1">
                <a:effectLst/>
                <a:latin typeface="Calibri" panose="020F0502020204030204" pitchFamily="34" charset="0"/>
                <a:ea typeface="Calibri" panose="020F0502020204030204" pitchFamily="34" charset="0"/>
                <a:cs typeface="Arial" panose="020B0604020202020204" pitchFamily="34" charset="0"/>
              </a:rPr>
              <a:t>הרדב"ז</a:t>
            </a:r>
            <a:r>
              <a:rPr lang="he-IL" sz="1800" dirty="0">
                <a:effectLst/>
                <a:latin typeface="Calibri" panose="020F0502020204030204" pitchFamily="34" charset="0"/>
                <a:ea typeface="Calibri" panose="020F0502020204030204" pitchFamily="34" charset="0"/>
                <a:cs typeface="Arial" panose="020B0604020202020204" pitchFamily="34" charset="0"/>
              </a:rPr>
              <a:t> בספרו טעמי המצוות (סי' כ"ג) וז"ל: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שהשיבה רומזת על כבוד השכינה, "</a:t>
            </a:r>
            <a:r>
              <a:rPr lang="he-IL" sz="1800" dirty="0" err="1">
                <a:effectLst/>
                <a:latin typeface="Calibri" panose="020F0502020204030204" pitchFamily="34" charset="0"/>
                <a:ea typeface="Calibri" panose="020F0502020204030204" pitchFamily="34" charset="0"/>
                <a:cs typeface="Arial" panose="020B0604020202020204" pitchFamily="34" charset="0"/>
              </a:rPr>
              <a:t>לבושיה</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כתלג</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חיור</a:t>
            </a:r>
            <a:r>
              <a:rPr lang="he-IL" sz="1800" dirty="0">
                <a:effectLst/>
                <a:latin typeface="Calibri" panose="020F0502020204030204" pitchFamily="34" charset="0"/>
                <a:ea typeface="Calibri" panose="020F0502020204030204" pitchFamily="34" charset="0"/>
                <a:cs typeface="Arial" panose="020B0604020202020204" pitchFamily="34" charset="0"/>
              </a:rPr>
              <a:t> ושער ראשיה כעמר נקי".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והיינו </a:t>
            </a:r>
            <a:r>
              <a:rPr lang="he-IL" sz="1800" dirty="0" err="1">
                <a:effectLst/>
                <a:latin typeface="Calibri" panose="020F0502020204030204" pitchFamily="34" charset="0"/>
                <a:ea typeface="Calibri" panose="020F0502020204030204" pitchFamily="34" charset="0"/>
                <a:cs typeface="Arial" panose="020B0604020202020204" pitchFamily="34" charset="0"/>
              </a:rPr>
              <a:t>דאמר</a:t>
            </a:r>
            <a:r>
              <a:rPr lang="he-IL" sz="1800" dirty="0">
                <a:effectLst/>
                <a:latin typeface="Calibri" panose="020F0502020204030204" pitchFamily="34" charset="0"/>
                <a:ea typeface="Calibri" panose="020F0502020204030204" pitchFamily="34" charset="0"/>
                <a:cs typeface="Arial" panose="020B0604020202020204" pitchFamily="34" charset="0"/>
              </a:rPr>
              <a:t> איסי בן יהודה "כל שיבה במשמעות דיני שיבה, דהיינו חכמה ובינה שהם פני הכתר יתברך. ומשום שזו השיבה דוגמא עליונה, לא די בהידור, אלא צריך לקום מפניו. עכ"ל.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היינו אדם מבוגר הרצון הטבעי שלו הוא רצון שקול ולא </a:t>
            </a:r>
            <a:r>
              <a:rPr lang="he-IL" sz="1800" dirty="0" err="1">
                <a:effectLst/>
                <a:latin typeface="Calibri" panose="020F0502020204030204" pitchFamily="34" charset="0"/>
                <a:ea typeface="Calibri" panose="020F0502020204030204" pitchFamily="34" charset="0"/>
                <a:cs typeface="Arial" panose="020B0604020202020204" pitchFamily="34" charset="0"/>
              </a:rPr>
              <a:t>פזיזי</a:t>
            </a:r>
            <a:r>
              <a:rPr lang="he-IL" sz="1800" dirty="0">
                <a:effectLst/>
                <a:latin typeface="Calibri" panose="020F0502020204030204" pitchFamily="34" charset="0"/>
                <a:ea typeface="Calibri" panose="020F0502020204030204" pitchFamily="34" charset="0"/>
                <a:cs typeface="Arial" panose="020B0604020202020204" pitchFamily="34" charset="0"/>
              </a:rPr>
              <a:t> ושטחי, אלא עמוק ומתון וכן החלטותיו ומעשיו. כיוון זה משקיף את התדמית שעלינו להרגיש כלפי השכינה.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כתב בדעת תבונות (</a:t>
            </a:r>
            <a:r>
              <a:rPr lang="he-IL" sz="1800" dirty="0" err="1">
                <a:effectLst/>
                <a:latin typeface="Calibri" panose="020F0502020204030204" pitchFamily="34" charset="0"/>
                <a:ea typeface="Calibri" panose="020F0502020204030204" pitchFamily="34" charset="0"/>
                <a:cs typeface="Arial" panose="020B0604020202020204" pitchFamily="34" charset="0"/>
              </a:rPr>
              <a:t>קסא</a:t>
            </a:r>
            <a:r>
              <a:rPr lang="he-IL" sz="1800" dirty="0">
                <a:effectLst/>
                <a:latin typeface="Calibri" panose="020F0502020204030204" pitchFamily="34" charset="0"/>
                <a:ea typeface="Calibri" panose="020F0502020204030204" pitchFamily="34" charset="0"/>
                <a:cs typeface="Arial" panose="020B0604020202020204" pitchFamily="34" charset="0"/>
              </a:rPr>
              <a:t> - קפח) "כשירצה האדון ב"ה להראות כבודו לנביא כמו מטיב ומרחם - יתדמה לו כזקן, </a:t>
            </a:r>
            <a:r>
              <a:rPr lang="he-IL" sz="1800" dirty="0" err="1">
                <a:effectLst/>
                <a:latin typeface="Calibri" panose="020F0502020204030204" pitchFamily="34" charset="0"/>
                <a:ea typeface="Calibri" panose="020F0502020204030204" pitchFamily="34" charset="0"/>
                <a:cs typeface="Arial" panose="020B0604020202020204" pitchFamily="34" charset="0"/>
              </a:rPr>
              <a:t>כענין</a:t>
            </a:r>
            <a:r>
              <a:rPr lang="he-IL" sz="1800" dirty="0">
                <a:effectLst/>
                <a:latin typeface="Calibri" panose="020F0502020204030204" pitchFamily="34" charset="0"/>
                <a:ea typeface="Calibri" panose="020F0502020204030204" pitchFamily="34" charset="0"/>
                <a:cs typeface="Arial" panose="020B0604020202020204" pitchFamily="34" charset="0"/>
              </a:rPr>
              <a:t> שנאמר (דניאל ו, ט) "ועתיק יומין יתיב". ... וכמו שאמרו ז"ל (מכילתא יתרו כ, ב), "... נגלה על הר סיני כזקן" (חגיגה יד ע"א), "ש ... זקן נאה לישיבה".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תפקידנו בעולם הוא להכיר בחסדו ובטובו </a:t>
            </a:r>
            <a:r>
              <a:rPr lang="he-IL" sz="1800" dirty="0" err="1">
                <a:effectLst/>
                <a:latin typeface="Calibri" panose="020F0502020204030204" pitchFamily="34" charset="0"/>
                <a:ea typeface="Calibri" panose="020F0502020204030204" pitchFamily="34" charset="0"/>
                <a:cs typeface="Arial" panose="020B0604020202020204" pitchFamily="34" charset="0"/>
              </a:rPr>
              <a:t>ית</a:t>
            </a:r>
            <a:r>
              <a:rPr lang="he-IL" sz="1800" dirty="0">
                <a:effectLst/>
                <a:latin typeface="Calibri" panose="020F0502020204030204" pitchFamily="34" charset="0"/>
                <a:ea typeface="Calibri" panose="020F0502020204030204" pitchFamily="34" charset="0"/>
                <a:cs typeface="Arial" panose="020B0604020202020204" pitchFamily="34" charset="0"/>
              </a:rPr>
              <a:t>', ולהשתדל לחוש את כבוד השמים המתגלה על ידי כל דבר בעולם. ברוך הוא אלוקינו שבראנו לכבודו.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5769324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Autofit/>
          </a:bodyPr>
          <a:lstStyle/>
          <a:p>
            <a:pPr algn="ctr"/>
            <a:r>
              <a:rPr lang="he-IL" sz="2800" b="1" dirty="0"/>
              <a:t>וַיֶּחֱזוּ בְךָ זִקְנָה וּבַחֲרוּת. וּשְֹעַר רֹאשְׁךָ בְּשֵֹיבָה וְשַׁחֲרוּת:</a:t>
            </a:r>
            <a:br>
              <a:rPr lang="he-IL" sz="2800" b="1" dirty="0"/>
            </a:br>
            <a:r>
              <a:rPr lang="he-IL" sz="2800" b="1" dirty="0"/>
              <a:t>זִקְנָה בְּיוֹם דִּין וּבַחֲרוּת בְּיוֹם קְרָב. כְּאִישׁ מִלְחָמוֹת יָדָיו לוֹ רָב: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r>
              <a:rPr lang="he-IL" sz="1800" dirty="0">
                <a:effectLst/>
                <a:latin typeface="Times New Roman" panose="02020603050405020304" pitchFamily="18" charset="0"/>
                <a:ea typeface="Times New Roman" panose="02020603050405020304" pitchFamily="18" charset="0"/>
              </a:rPr>
              <a:t>ויחזו בך </a:t>
            </a:r>
            <a:r>
              <a:rPr lang="he-IL" sz="1800" dirty="0" err="1">
                <a:effectLst/>
                <a:latin typeface="Times New Roman" panose="02020603050405020304" pitchFamily="18" charset="0"/>
                <a:ea typeface="Times New Roman" panose="02020603050405020304" pitchFamily="18" charset="0"/>
              </a:rPr>
              <a:t>וכ</a:t>
            </a:r>
            <a:r>
              <a:rPr lang="he-IL" sz="1800" dirty="0">
                <a:effectLst/>
                <a:latin typeface="Times New Roman" panose="02020603050405020304" pitchFamily="18" charset="0"/>
                <a:ea typeface="Times New Roman" panose="02020603050405020304" pitchFamily="18" charset="0"/>
              </a:rPr>
              <a:t>''ו. גמרא חגיגה יד.   כתוב אחד אומר {דניאל ז-ט} </a:t>
            </a:r>
            <a:r>
              <a:rPr lang="he-IL" sz="1800" dirty="0" err="1">
                <a:effectLst/>
                <a:latin typeface="Times New Roman" panose="02020603050405020304" pitchFamily="18" charset="0"/>
                <a:ea typeface="Times New Roman" panose="02020603050405020304" pitchFamily="18" charset="0"/>
              </a:rPr>
              <a:t>לבושיה</a:t>
            </a:r>
            <a:r>
              <a:rPr lang="he-IL" sz="1800" dirty="0">
                <a:effectLst/>
                <a:latin typeface="Times New Roman" panose="02020603050405020304" pitchFamily="18" charset="0"/>
                <a:ea typeface="Times New Roman" panose="02020603050405020304" pitchFamily="18" charset="0"/>
              </a:rPr>
              <a:t> </a:t>
            </a:r>
            <a:r>
              <a:rPr lang="he-IL" sz="1800" dirty="0" err="1">
                <a:effectLst/>
                <a:latin typeface="Times New Roman" panose="02020603050405020304" pitchFamily="18" charset="0"/>
                <a:ea typeface="Times New Roman" panose="02020603050405020304" pitchFamily="18" charset="0"/>
              </a:rPr>
              <a:t>כתלג</a:t>
            </a:r>
            <a:r>
              <a:rPr lang="he-IL" sz="1800" dirty="0">
                <a:effectLst/>
                <a:latin typeface="Times New Roman" panose="02020603050405020304" pitchFamily="18" charset="0"/>
                <a:ea typeface="Times New Roman" panose="02020603050405020304" pitchFamily="18" charset="0"/>
              </a:rPr>
              <a:t> </a:t>
            </a:r>
            <a:r>
              <a:rPr lang="he-IL" sz="1800" dirty="0" err="1">
                <a:effectLst/>
                <a:latin typeface="Times New Roman" panose="02020603050405020304" pitchFamily="18" charset="0"/>
                <a:ea typeface="Times New Roman" panose="02020603050405020304" pitchFamily="18" charset="0"/>
              </a:rPr>
              <a:t>חיור</a:t>
            </a:r>
            <a:r>
              <a:rPr lang="he-IL" sz="1800" dirty="0">
                <a:effectLst/>
                <a:latin typeface="Times New Roman" panose="02020603050405020304" pitchFamily="18" charset="0"/>
                <a:ea typeface="Times New Roman" panose="02020603050405020304" pitchFamily="18" charset="0"/>
              </a:rPr>
              <a:t> ושער (</a:t>
            </a:r>
            <a:r>
              <a:rPr lang="he-IL" sz="1800" dirty="0" err="1">
                <a:effectLst/>
                <a:latin typeface="Times New Roman" panose="02020603050405020304" pitchFamily="18" charset="0"/>
                <a:ea typeface="Times New Roman" panose="02020603050405020304" pitchFamily="18" charset="0"/>
              </a:rPr>
              <a:t>רישיה</a:t>
            </a:r>
            <a:r>
              <a:rPr lang="he-IL" sz="1800" dirty="0">
                <a:effectLst/>
                <a:latin typeface="Times New Roman" panose="02020603050405020304" pitchFamily="18" charset="0"/>
                <a:ea typeface="Times New Roman" panose="02020603050405020304" pitchFamily="18" charset="0"/>
              </a:rPr>
              <a:t>) כעמר </a:t>
            </a:r>
            <a:r>
              <a:rPr lang="he-IL" sz="1800" dirty="0" err="1">
                <a:effectLst/>
                <a:latin typeface="Times New Roman" panose="02020603050405020304" pitchFamily="18" charset="0"/>
                <a:ea typeface="Times New Roman" panose="02020603050405020304" pitchFamily="18" charset="0"/>
              </a:rPr>
              <a:t>נקא</a:t>
            </a:r>
            <a:r>
              <a:rPr lang="he-IL" sz="1800" dirty="0">
                <a:effectLst/>
                <a:latin typeface="Times New Roman" panose="02020603050405020304" pitchFamily="18" charset="0"/>
                <a:ea typeface="Times New Roman" panose="02020603050405020304" pitchFamily="18" charset="0"/>
              </a:rPr>
              <a:t> (לבושו של ה' כשלג </a:t>
            </a:r>
            <a:r>
              <a:rPr lang="he-IL" sz="1800" dirty="0" err="1">
                <a:effectLst/>
                <a:latin typeface="Times New Roman" panose="02020603050405020304" pitchFamily="18" charset="0"/>
                <a:ea typeface="Times New Roman" panose="02020603050405020304" pitchFamily="18" charset="0"/>
              </a:rPr>
              <a:t>חיור</a:t>
            </a:r>
            <a:r>
              <a:rPr lang="he-IL" sz="1800" dirty="0">
                <a:effectLst/>
                <a:latin typeface="Times New Roman" panose="02020603050405020304" pitchFamily="18" charset="0"/>
                <a:ea typeface="Times New Roman" panose="02020603050405020304" pitchFamily="18" charset="0"/>
              </a:rPr>
              <a:t> , ושער ראשו כצמר נקי ) וכתיב {שיר השירים ה-יא} </a:t>
            </a:r>
            <a:r>
              <a:rPr lang="he-IL" sz="1800" dirty="0" err="1">
                <a:effectLst/>
                <a:latin typeface="Times New Roman" panose="02020603050405020304" pitchFamily="18" charset="0"/>
                <a:ea typeface="Times New Roman" panose="02020603050405020304" pitchFamily="18" charset="0"/>
              </a:rPr>
              <a:t>קוצותיו</a:t>
            </a:r>
            <a:r>
              <a:rPr lang="he-IL" sz="1800" dirty="0">
                <a:effectLst/>
                <a:latin typeface="Times New Roman" panose="02020603050405020304" pitchFamily="18" charset="0"/>
                <a:ea typeface="Times New Roman" panose="02020603050405020304" pitchFamily="18" charset="0"/>
              </a:rPr>
              <a:t> תלתלים שחורות כעורב לא </a:t>
            </a:r>
            <a:r>
              <a:rPr lang="he-IL" sz="1800" dirty="0" err="1">
                <a:effectLst/>
                <a:latin typeface="Times New Roman" panose="02020603050405020304" pitchFamily="18" charset="0"/>
                <a:ea typeface="Times New Roman" panose="02020603050405020304" pitchFamily="18" charset="0"/>
              </a:rPr>
              <a:t>קשיא</a:t>
            </a:r>
            <a:r>
              <a:rPr lang="he-IL" sz="1800" dirty="0">
                <a:effectLst/>
                <a:latin typeface="Times New Roman" panose="02020603050405020304" pitchFamily="18" charset="0"/>
                <a:ea typeface="Times New Roman" panose="02020603050405020304" pitchFamily="18" charset="0"/>
              </a:rPr>
              <a:t> כאן בישיבה כאן במלחמה </a:t>
            </a:r>
            <a:r>
              <a:rPr lang="he-IL" sz="1800" dirty="0" err="1">
                <a:effectLst/>
                <a:latin typeface="Times New Roman" panose="02020603050405020304" pitchFamily="18" charset="0"/>
                <a:ea typeface="Times New Roman" panose="02020603050405020304" pitchFamily="18" charset="0"/>
              </a:rPr>
              <a:t>דאמר</a:t>
            </a:r>
            <a:r>
              <a:rPr lang="he-IL" sz="1800" dirty="0">
                <a:effectLst/>
                <a:latin typeface="Times New Roman" panose="02020603050405020304" pitchFamily="18" charset="0"/>
                <a:ea typeface="Times New Roman" panose="02020603050405020304" pitchFamily="18" charset="0"/>
              </a:rPr>
              <a:t> מר </a:t>
            </a:r>
            <a:r>
              <a:rPr lang="he-IL" sz="1800" b="1" dirty="0">
                <a:effectLst/>
                <a:latin typeface="Times New Roman" panose="02020603050405020304" pitchFamily="18" charset="0"/>
                <a:ea typeface="Times New Roman" panose="02020603050405020304" pitchFamily="18" charset="0"/>
              </a:rPr>
              <a:t>אין לך נאה בישיבה אלא זקן </a:t>
            </a:r>
            <a:r>
              <a:rPr lang="he-IL" sz="1800" dirty="0">
                <a:effectLst/>
                <a:latin typeface="Times New Roman" panose="02020603050405020304" pitchFamily="18" charset="0"/>
                <a:ea typeface="Times New Roman" panose="02020603050405020304" pitchFamily="18" charset="0"/>
              </a:rPr>
              <a:t>ואין לך נאה במלחמה אלא בחור.</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 זקנה ביום דין – מדוע צריך אדם זקן בדין? משום שהזקן יכמרו רחמיו לכבוש מידת הדין.</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על איזה יום דין מדובר? יש מסבירים שהכוונה ליום הדין הגדול שה' יבוא לשפוט את </a:t>
            </a:r>
            <a:r>
              <a:rPr lang="he-IL" sz="1800" dirty="0" err="1">
                <a:effectLst/>
                <a:latin typeface="Times New Roman" panose="02020603050405020304" pitchFamily="18" charset="0"/>
                <a:ea typeface="Times New Roman" panose="02020603050405020304" pitchFamily="18" charset="0"/>
              </a:rPr>
              <a:t>הגוים</a:t>
            </a:r>
            <a:r>
              <a:rPr lang="he-IL" sz="1800" dirty="0">
                <a:effectLst/>
                <a:latin typeface="Times New Roman" panose="02020603050405020304" pitchFamily="18" charset="0"/>
                <a:ea typeface="Times New Roman" panose="02020603050405020304" pitchFamily="18" charset="0"/>
              </a:rPr>
              <a:t>.(ווים לעמודים)</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ובחרות ביום קרב – למלחמה ראוי בחור כמו שבצבא לוקחים בחורים לצבא.</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על איזה קרב מדובר? על קריעת ים סוף שנאמר עליה ה' איש מלחמה והמדרש אומר שנראה כבחור.</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כאיש מלחמות - </a:t>
            </a:r>
            <a:r>
              <a:rPr lang="he-IL" sz="1800" dirty="0" err="1">
                <a:effectLst/>
                <a:latin typeface="Times New Roman" panose="02020603050405020304" pitchFamily="18" charset="0"/>
                <a:ea typeface="Times New Roman" panose="02020603050405020304" pitchFamily="18" charset="0"/>
              </a:rPr>
              <a:t>דהינו</a:t>
            </a:r>
            <a:r>
              <a:rPr lang="he-IL" sz="1800" dirty="0">
                <a:effectLst/>
                <a:latin typeface="Times New Roman" panose="02020603050405020304" pitchFamily="18" charset="0"/>
                <a:ea typeface="Times New Roman" panose="02020603050405020304" pitchFamily="18" charset="0"/>
              </a:rPr>
              <a:t> נראית להם בקריעת ים סוף כמו איש מלחמה שיש לו </a:t>
            </a:r>
            <a:r>
              <a:rPr lang="he-IL" sz="1800" dirty="0" err="1">
                <a:effectLst/>
                <a:latin typeface="Times New Roman" panose="02020603050405020304" pitchFamily="18" charset="0"/>
                <a:ea typeface="Times New Roman" panose="02020603050405020304" pitchFamily="18" charset="0"/>
              </a:rPr>
              <a:t>כח</a:t>
            </a:r>
            <a:r>
              <a:rPr lang="he-IL" sz="1800" dirty="0">
                <a:effectLst/>
                <a:latin typeface="Times New Roman" panose="02020603050405020304" pitchFamily="18" charset="0"/>
                <a:ea typeface="Times New Roman" panose="02020603050405020304" pitchFamily="18" charset="0"/>
              </a:rPr>
              <a:t> לעשות מלחמה </a:t>
            </a:r>
            <a:r>
              <a:rPr lang="he-IL" sz="1800" dirty="0" err="1">
                <a:effectLst/>
                <a:latin typeface="Times New Roman" panose="02020603050405020304" pitchFamily="18" charset="0"/>
                <a:ea typeface="Times New Roman" panose="02020603050405020304" pitchFamily="18" charset="0"/>
              </a:rPr>
              <a:t>בכח</a:t>
            </a:r>
            <a:r>
              <a:rPr lang="he-IL" sz="1800" dirty="0">
                <a:effectLst/>
                <a:latin typeface="Times New Roman" panose="02020603050405020304" pitchFamily="18" charset="0"/>
                <a:ea typeface="Times New Roman" panose="02020603050405020304" pitchFamily="18" charset="0"/>
              </a:rPr>
              <a:t> וחיל </a:t>
            </a:r>
            <a:r>
              <a:rPr lang="he-IL" sz="1800" dirty="0" err="1">
                <a:effectLst/>
                <a:latin typeface="Times New Roman" panose="02020603050405020304" pitchFamily="18" charset="0"/>
                <a:ea typeface="Times New Roman" panose="02020603050405020304" pitchFamily="18" charset="0"/>
              </a:rPr>
              <a:t>כדכתיב</a:t>
            </a:r>
            <a:r>
              <a:rPr lang="he-IL" sz="1800" dirty="0">
                <a:effectLst/>
                <a:latin typeface="Times New Roman" panose="02020603050405020304" pitchFamily="18" charset="0"/>
                <a:ea typeface="Times New Roman" panose="02020603050405020304" pitchFamily="18" charset="0"/>
              </a:rPr>
              <a:t> ה' איש מלחמה.</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ידיו לו רב -רב מלשון מריבה </a:t>
            </a:r>
            <a:r>
              <a:rPr lang="he-IL" sz="1800" dirty="0" err="1">
                <a:effectLst/>
                <a:latin typeface="Times New Roman" panose="02020603050405020304" pitchFamily="18" charset="0"/>
                <a:ea typeface="Times New Roman" panose="02020603050405020304" pitchFamily="18" charset="0"/>
              </a:rPr>
              <a:t>דהינו</a:t>
            </a:r>
            <a:r>
              <a:rPr lang="he-IL" sz="1800" dirty="0">
                <a:effectLst/>
                <a:latin typeface="Times New Roman" panose="02020603050405020304" pitchFamily="18" charset="0"/>
                <a:ea typeface="Times New Roman" panose="02020603050405020304" pitchFamily="18" charset="0"/>
              </a:rPr>
              <a:t> ידיו רבו את ריבו.</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מילים אלו לקוחות מברכת יהודה "שמע ה' קול יהודה ואל עמו תביאנו ידיו רב לו ועזר מצריו תהיה" .</a:t>
            </a:r>
            <a:endParaRPr lang="en-US" sz="1800" dirty="0">
              <a:effectLst/>
              <a:latin typeface="Times New Roman" panose="02020603050405020304" pitchFamily="18" charset="0"/>
              <a:ea typeface="Times New Roman" panose="02020603050405020304" pitchFamily="18"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109807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fontScale="90000"/>
          </a:bodyPr>
          <a:lstStyle/>
          <a:p>
            <a:pPr algn="ctr"/>
            <a:r>
              <a:rPr lang="he-IL" b="1" dirty="0"/>
              <a:t>כל מקום שנמצאם ישיש - נביע את הערצתנו על - ידי קימה והידור.</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just" rtl="1">
              <a:lnSpc>
                <a:spcPct val="107000"/>
              </a:lnSpc>
              <a:spcAft>
                <a:spcPts val="800"/>
              </a:spcAft>
            </a:pPr>
            <a:r>
              <a:rPr lang="he-IL" sz="1800" dirty="0" err="1">
                <a:effectLst/>
                <a:latin typeface="Calibri" panose="020F0502020204030204" pitchFamily="34" charset="0"/>
                <a:ea typeface="Calibri" panose="020F0502020204030204" pitchFamily="34" charset="0"/>
                <a:cs typeface="Arial" panose="020B0604020202020204" pitchFamily="34" charset="0"/>
              </a:rPr>
              <a:t>רש"ר</a:t>
            </a:r>
            <a:r>
              <a:rPr lang="he-IL" sz="1800" dirty="0">
                <a:effectLst/>
                <a:latin typeface="Calibri" panose="020F0502020204030204" pitchFamily="34" charset="0"/>
                <a:ea typeface="Calibri" panose="020F0502020204030204" pitchFamily="34" charset="0"/>
                <a:cs typeface="Arial" panose="020B0604020202020204" pitchFamily="34" charset="0"/>
              </a:rPr>
              <a:t> הירש ויקרא פרק </a:t>
            </a:r>
            <a:r>
              <a:rPr lang="he-IL" sz="1800" dirty="0" err="1">
                <a:effectLst/>
                <a:latin typeface="Calibri" panose="020F0502020204030204" pitchFamily="34" charset="0"/>
                <a:ea typeface="Calibri" panose="020F0502020204030204" pitchFamily="34" charset="0"/>
                <a:cs typeface="Arial" panose="020B0604020202020204" pitchFamily="34" charset="0"/>
              </a:rPr>
              <a:t>יט</a:t>
            </a:r>
            <a:r>
              <a:rPr lang="he-IL" sz="1800" dirty="0">
                <a:effectLst/>
                <a:latin typeface="Calibri" panose="020F0502020204030204" pitchFamily="34" charset="0"/>
                <a:ea typeface="Calibri" panose="020F0502020204030204" pitchFamily="34" charset="0"/>
                <a:cs typeface="Arial" panose="020B0604020202020204" pitchFamily="34" charset="0"/>
              </a:rPr>
              <a:t> פסוק לא</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נמצאת אומר: החולק כבוד לשיבה מכבד את הניסיון;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הווה אומר: הוא מכבד את ההכרה האנושית הטבעית - המבשילה על - ידי תופעות ומאורעות חוזרים של הטבע והחיים.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והחולק כבוד לזקן מכבד את החכמה;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הווה אומר: הוא מכבד את הערכת הטבע והחיים הנלמדת מתוך דבר 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שהרי דבר ה' מגלה את מקורם ואת ייעודם האלוהי - ואת משמעותם לתפקיד החיים.</a:t>
            </a:r>
            <a:endParaRPr lang="he-IL" sz="2000" b="1" dirty="0">
              <a:solidFill>
                <a:schemeClr val="accent3">
                  <a:lumMod val="75000"/>
                </a:schemeClr>
              </a:solidFill>
            </a:endParaRPr>
          </a:p>
        </p:txBody>
      </p:sp>
    </p:spTree>
    <p:extLst>
      <p:ext uri="{BB962C8B-B14F-4D97-AF65-F5344CB8AC3E}">
        <p14:creationId xmlns:p14="http://schemas.microsoft.com/office/powerpoint/2010/main" val="1184023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שתי פנים לזקנה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למדנו אפוא שפתרון המבוכה ביחס לזקנה אינו מסתכם רק בהבחנה שבין תלמיד חכם לבין עם הארץ. </a:t>
            </a:r>
          </a:p>
          <a:p>
            <a:pPr>
              <a:lnSpc>
                <a:spcPct val="150000"/>
              </a:lnSpc>
            </a:pPr>
            <a:r>
              <a:rPr lang="he-IL" sz="2000" b="0" i="0" dirty="0">
                <a:solidFill>
                  <a:srgbClr val="3B3B3B"/>
                </a:solidFill>
                <a:effectLst/>
                <a:latin typeface="almoni"/>
              </a:rPr>
              <a:t>חכמי הדורות מלמדים כי לא ניתן לעשות אידאליזציה פשוטה לזקנה ולראות בה רק זמן שבו מגיע האדם לשיאו. </a:t>
            </a:r>
          </a:p>
          <a:p>
            <a:pPr>
              <a:lnSpc>
                <a:spcPct val="150000"/>
              </a:lnSpc>
            </a:pPr>
            <a:r>
              <a:rPr lang="he-IL" sz="2000" b="0" i="0" dirty="0">
                <a:solidFill>
                  <a:srgbClr val="3B3B3B"/>
                </a:solidFill>
                <a:effectLst/>
                <a:latin typeface="almoni"/>
              </a:rPr>
              <a:t>הזקנה היא גם זמן של דעיכה, וגם תלמידי חכמים מושפעים ממנה. </a:t>
            </a:r>
          </a:p>
          <a:p>
            <a:pPr>
              <a:lnSpc>
                <a:spcPct val="150000"/>
              </a:lnSpc>
            </a:pPr>
            <a:r>
              <a:rPr lang="he-IL" sz="2000" b="0" i="0" dirty="0">
                <a:solidFill>
                  <a:srgbClr val="3B3B3B"/>
                </a:solidFill>
                <a:effectLst/>
                <a:latin typeface="almoni"/>
              </a:rPr>
              <a:t>הזקנה המשובחת של תלמידי חכמים נגזרת מהאופן שבו חווה אותה האדם – ביישוב הדעת ובשביעות רצון, בעוד אצל עמי הארץ מביאה הזקנה לטירוף ולייאוש.</a:t>
            </a:r>
            <a:endParaRPr lang="he-IL" sz="2000" b="1" dirty="0">
              <a:solidFill>
                <a:schemeClr val="accent3">
                  <a:lumMod val="75000"/>
                </a:schemeClr>
              </a:solidFill>
            </a:endParaRPr>
          </a:p>
        </p:txBody>
      </p:sp>
    </p:spTree>
    <p:extLst>
      <p:ext uri="{BB962C8B-B14F-4D97-AF65-F5344CB8AC3E}">
        <p14:creationId xmlns:p14="http://schemas.microsoft.com/office/powerpoint/2010/main" val="2623503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מסכת אבות פרק ה משנה </a:t>
            </a:r>
            <a:r>
              <a:rPr lang="he-IL" b="1" dirty="0" err="1"/>
              <a:t>כא</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1" dirty="0">
                <a:solidFill>
                  <a:schemeClr val="accent3">
                    <a:lumMod val="75000"/>
                  </a:schemeClr>
                </a:solidFill>
              </a:rPr>
              <a:t>תפארת ישראל: בן ששים לזקנה. ובישישים חכמה, שכבר יודע להטעים </a:t>
            </a:r>
            <a:r>
              <a:rPr lang="he-IL" sz="2000" b="1" dirty="0" err="1">
                <a:solidFill>
                  <a:schemeClr val="accent3">
                    <a:lumMod val="75000"/>
                  </a:schemeClr>
                </a:solidFill>
              </a:rPr>
              <a:t>חכמתו</a:t>
            </a:r>
            <a:r>
              <a:rPr lang="he-IL" sz="2000" b="1" dirty="0">
                <a:solidFill>
                  <a:schemeClr val="accent3">
                    <a:lumMod val="75000"/>
                  </a:schemeClr>
                </a:solidFill>
              </a:rPr>
              <a:t> בדברי טעם ושכל טוב, ומתוקים לכל טועמם כאוכל ענבים בשולות ושותה יין ישן:</a:t>
            </a:r>
          </a:p>
          <a:p>
            <a:pPr>
              <a:lnSpc>
                <a:spcPct val="150000"/>
              </a:lnSpc>
            </a:pPr>
            <a:r>
              <a:rPr lang="he-IL" sz="2000" b="1" dirty="0">
                <a:solidFill>
                  <a:schemeClr val="accent3">
                    <a:lumMod val="75000"/>
                  </a:schemeClr>
                </a:solidFill>
              </a:rPr>
              <a:t>בן שבעים לשיבה. שחייב לקום בפניו:</a:t>
            </a:r>
          </a:p>
          <a:p>
            <a:pPr>
              <a:lnSpc>
                <a:spcPct val="150000"/>
              </a:lnSpc>
            </a:pPr>
            <a:r>
              <a:rPr lang="he-IL" sz="2000" b="1" dirty="0">
                <a:solidFill>
                  <a:schemeClr val="accent3">
                    <a:lumMod val="75000"/>
                  </a:schemeClr>
                </a:solidFill>
              </a:rPr>
              <a:t>בן שמונים לגבורה. </a:t>
            </a:r>
            <a:r>
              <a:rPr lang="he-IL" sz="2000" b="1" dirty="0" err="1">
                <a:solidFill>
                  <a:schemeClr val="accent3">
                    <a:lumMod val="75000"/>
                  </a:schemeClr>
                </a:solidFill>
              </a:rPr>
              <a:t>דכבר</a:t>
            </a:r>
            <a:r>
              <a:rPr lang="he-IL" sz="2000" b="1" dirty="0">
                <a:solidFill>
                  <a:schemeClr val="accent3">
                    <a:lumMod val="75000"/>
                  </a:schemeClr>
                </a:solidFill>
              </a:rPr>
              <a:t> התגברו בו כחות הנפש על הגוף ותאוותיו שנחלשו, ונקל לו מאד לקיים התורה ומצותיה:</a:t>
            </a:r>
          </a:p>
          <a:p>
            <a:pPr>
              <a:lnSpc>
                <a:spcPct val="150000"/>
              </a:lnSpc>
            </a:pPr>
            <a:r>
              <a:rPr lang="he-IL" sz="2000" b="1" dirty="0">
                <a:solidFill>
                  <a:schemeClr val="accent3">
                    <a:lumMod val="75000"/>
                  </a:schemeClr>
                </a:solidFill>
              </a:rPr>
              <a:t>בן תשעים </a:t>
            </a:r>
            <a:r>
              <a:rPr lang="he-IL" sz="2000" b="1" dirty="0" err="1">
                <a:solidFill>
                  <a:schemeClr val="accent3">
                    <a:lumMod val="75000"/>
                  </a:schemeClr>
                </a:solidFill>
              </a:rPr>
              <a:t>לשוח</a:t>
            </a:r>
            <a:r>
              <a:rPr lang="he-IL" sz="2000" b="1" dirty="0">
                <a:solidFill>
                  <a:schemeClr val="accent3">
                    <a:lumMod val="75000"/>
                  </a:schemeClr>
                </a:solidFill>
              </a:rPr>
              <a:t>. וי"ג בסין, </a:t>
            </a:r>
            <a:r>
              <a:rPr lang="he-IL" sz="2000" b="1" dirty="0" err="1">
                <a:solidFill>
                  <a:schemeClr val="accent3">
                    <a:lumMod val="75000"/>
                  </a:schemeClr>
                </a:solidFill>
              </a:rPr>
              <a:t>ור"ל</a:t>
            </a:r>
            <a:r>
              <a:rPr lang="he-IL" sz="2000" b="1" dirty="0">
                <a:solidFill>
                  <a:schemeClr val="accent3">
                    <a:lumMod val="75000"/>
                  </a:schemeClr>
                </a:solidFill>
              </a:rPr>
              <a:t> שאין </a:t>
            </a:r>
            <a:r>
              <a:rPr lang="he-IL" sz="2000" b="1" dirty="0" err="1">
                <a:solidFill>
                  <a:schemeClr val="accent3">
                    <a:lumMod val="75000"/>
                  </a:schemeClr>
                </a:solidFill>
              </a:rPr>
              <a:t>כחו</a:t>
            </a:r>
            <a:r>
              <a:rPr lang="he-IL" sz="2000" b="1" dirty="0">
                <a:solidFill>
                  <a:schemeClr val="accent3">
                    <a:lumMod val="75000"/>
                  </a:schemeClr>
                </a:solidFill>
              </a:rPr>
              <a:t> רק בשיחה לדבר בתורה ובתפלה, </a:t>
            </a:r>
            <a:r>
              <a:rPr lang="he-IL" sz="2000" b="1" dirty="0" err="1">
                <a:solidFill>
                  <a:schemeClr val="accent3">
                    <a:lumMod val="75000"/>
                  </a:schemeClr>
                </a:solidFill>
              </a:rPr>
              <a:t>דכבר</a:t>
            </a:r>
            <a:r>
              <a:rPr lang="he-IL" sz="2000" b="1" dirty="0">
                <a:solidFill>
                  <a:schemeClr val="accent3">
                    <a:lumMod val="75000"/>
                  </a:schemeClr>
                </a:solidFill>
              </a:rPr>
              <a:t> הוחלש </a:t>
            </a:r>
            <a:r>
              <a:rPr lang="he-IL" sz="2000" b="1" dirty="0" err="1">
                <a:solidFill>
                  <a:schemeClr val="accent3">
                    <a:lumMod val="75000"/>
                  </a:schemeClr>
                </a:solidFill>
              </a:rPr>
              <a:t>כח</a:t>
            </a:r>
            <a:r>
              <a:rPr lang="he-IL" sz="2000" b="1" dirty="0">
                <a:solidFill>
                  <a:schemeClr val="accent3">
                    <a:lumMod val="75000"/>
                  </a:schemeClr>
                </a:solidFill>
              </a:rPr>
              <a:t> המעשה שבו:</a:t>
            </a:r>
          </a:p>
          <a:p>
            <a:pPr>
              <a:lnSpc>
                <a:spcPct val="150000"/>
              </a:lnSpc>
            </a:pPr>
            <a:r>
              <a:rPr lang="he-IL" sz="2000" b="1" dirty="0">
                <a:solidFill>
                  <a:schemeClr val="accent3">
                    <a:lumMod val="75000"/>
                  </a:schemeClr>
                </a:solidFill>
              </a:rPr>
              <a:t>בן מאה בטל מן העולם. כשזכה לכך נדבקה נפשו בעליונים, ונתבטל ממנו העולם </a:t>
            </a:r>
            <a:r>
              <a:rPr lang="he-IL" sz="2000" b="1" dirty="0" err="1">
                <a:solidFill>
                  <a:schemeClr val="accent3">
                    <a:lumMod val="75000"/>
                  </a:schemeClr>
                </a:solidFill>
              </a:rPr>
              <a:t>ותאותיו</a:t>
            </a:r>
            <a:r>
              <a:rPr lang="he-IL" sz="2000" b="1" dirty="0">
                <a:solidFill>
                  <a:schemeClr val="accent3">
                    <a:lumMod val="75000"/>
                  </a:schemeClr>
                </a:solidFill>
              </a:rPr>
              <a:t>, כאילו כבר עבר ממנו:</a:t>
            </a:r>
          </a:p>
        </p:txBody>
      </p:sp>
    </p:spTree>
    <p:extLst>
      <p:ext uri="{BB962C8B-B14F-4D97-AF65-F5344CB8AC3E}">
        <p14:creationId xmlns:p14="http://schemas.microsoft.com/office/powerpoint/2010/main" val="21537666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סוג העבודה וסוג הדבקות שונים בצעיר ובזקן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הרב מרדכי מנשה זילבר מסביר כי הדבר נכון גם בעבודת ה' ובדבקות, וכי טועים עובדי ה' מבוגרים השופטים עצמם לפי עבודתם כצעירים. </a:t>
            </a:r>
          </a:p>
          <a:p>
            <a:pPr>
              <a:lnSpc>
                <a:spcPct val="150000"/>
              </a:lnSpc>
            </a:pPr>
            <a:r>
              <a:rPr lang="he-IL" sz="2000" b="0" i="0" dirty="0">
                <a:solidFill>
                  <a:srgbClr val="3B3B3B"/>
                </a:solidFill>
                <a:effectLst/>
                <a:latin typeface="almoni"/>
              </a:rPr>
              <a:t>צעיר עבודתו ודבקותו כאש – התפרצות וביטוי חיצוני. </a:t>
            </a:r>
          </a:p>
          <a:p>
            <a:pPr>
              <a:lnSpc>
                <a:spcPct val="150000"/>
              </a:lnSpc>
            </a:pPr>
            <a:r>
              <a:rPr lang="he-IL" sz="2000" b="0" i="0" dirty="0">
                <a:solidFill>
                  <a:srgbClr val="3B3B3B"/>
                </a:solidFill>
                <a:effectLst/>
                <a:latin typeface="almoni"/>
              </a:rPr>
              <a:t>זקן עבודתו ודבקותו כמים – שקט ופנימיות </a:t>
            </a:r>
            <a:r>
              <a:rPr lang="he-IL" sz="1400" b="0" i="0" dirty="0">
                <a:solidFill>
                  <a:srgbClr val="3B3B3B"/>
                </a:solidFill>
                <a:effectLst/>
                <a:latin typeface="almoni"/>
              </a:rPr>
              <a:t>(ראה על שני הסוגים </a:t>
            </a:r>
            <a:r>
              <a:rPr lang="he-IL" sz="1400" b="0" i="0" dirty="0" err="1">
                <a:solidFill>
                  <a:srgbClr val="3B3B3B"/>
                </a:solidFill>
                <a:effectLst/>
                <a:latin typeface="almoni"/>
              </a:rPr>
              <a:t>בתניא</a:t>
            </a:r>
            <a:r>
              <a:rPr lang="he-IL" sz="1400" b="0" i="0" dirty="0">
                <a:solidFill>
                  <a:srgbClr val="3B3B3B"/>
                </a:solidFill>
                <a:effectLst/>
                <a:latin typeface="almoni"/>
              </a:rPr>
              <a:t> פרק מ ובקונטרס העבודה </a:t>
            </a:r>
            <a:r>
              <a:rPr lang="he-IL" sz="1400" b="0" i="0" dirty="0" err="1">
                <a:solidFill>
                  <a:srgbClr val="3B3B3B"/>
                </a:solidFill>
                <a:effectLst/>
                <a:latin typeface="almoni"/>
              </a:rPr>
              <a:t>לרש"ב</a:t>
            </a:r>
            <a:r>
              <a:rPr lang="he-IL" sz="1400" b="0" i="0" dirty="0">
                <a:solidFill>
                  <a:srgbClr val="3B3B3B"/>
                </a:solidFill>
                <a:effectLst/>
                <a:latin typeface="almoni"/>
              </a:rPr>
              <a:t> פרק ד)</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זוהי תוצאה טבעית של תהליך המתחיל ב"התנגשות" של האדם עם ערכים והשגות רוחניות ומסתיים ב"קניין" שלהם.</a:t>
            </a:r>
            <a:endParaRPr lang="he-IL" sz="2000" b="1" dirty="0">
              <a:solidFill>
                <a:schemeClr val="accent3">
                  <a:lumMod val="75000"/>
                </a:schemeClr>
              </a:solidFill>
            </a:endParaRPr>
          </a:p>
        </p:txBody>
      </p:sp>
    </p:spTree>
    <p:extLst>
      <p:ext uri="{BB962C8B-B14F-4D97-AF65-F5344CB8AC3E}">
        <p14:creationId xmlns:p14="http://schemas.microsoft.com/office/powerpoint/2010/main" val="12522140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מתגבר חכמת הנפש</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err="1">
                <a:solidFill>
                  <a:srgbClr val="3B3B3B"/>
                </a:solidFill>
                <a:effectLst/>
                <a:latin typeface="almoni"/>
              </a:rPr>
              <a:t>הגר"א</a:t>
            </a:r>
            <a:r>
              <a:rPr lang="he-IL" sz="2000" b="0" i="0" dirty="0">
                <a:solidFill>
                  <a:srgbClr val="3B3B3B"/>
                </a:solidFill>
                <a:effectLst/>
                <a:latin typeface="almoni"/>
              </a:rPr>
              <a:t> בביאור </a:t>
            </a:r>
            <a:r>
              <a:rPr lang="he-IL" sz="2000" b="0" i="0" dirty="0" err="1">
                <a:solidFill>
                  <a:srgbClr val="3B3B3B"/>
                </a:solidFill>
                <a:effectLst/>
                <a:latin typeface="almoni"/>
              </a:rPr>
              <a:t>הגר"א</a:t>
            </a:r>
            <a:r>
              <a:rPr lang="he-IL" sz="2000" b="0" i="0" dirty="0">
                <a:solidFill>
                  <a:srgbClr val="3B3B3B"/>
                </a:solidFill>
                <a:effectLst/>
                <a:latin typeface="almoni"/>
              </a:rPr>
              <a:t> על (ישעיהו א ב), מתאר את שלושה שלבי החיים של האדם (1. נפש. 2. רוח. 3. נשמה):</a:t>
            </a:r>
          </a:p>
          <a:p>
            <a:pPr>
              <a:lnSpc>
                <a:spcPct val="150000"/>
              </a:lnSpc>
            </a:pPr>
            <a:r>
              <a:rPr lang="he-IL" sz="2000" b="0" i="0" dirty="0">
                <a:solidFill>
                  <a:srgbClr val="3B3B3B"/>
                </a:solidFill>
                <a:effectLst/>
                <a:latin typeface="almoni"/>
              </a:rPr>
              <a:t>שלשה </a:t>
            </a:r>
            <a:r>
              <a:rPr lang="he-IL" sz="2000" b="0" i="0" dirty="0" err="1">
                <a:solidFill>
                  <a:srgbClr val="3B3B3B"/>
                </a:solidFill>
                <a:effectLst/>
                <a:latin typeface="almoni"/>
              </a:rPr>
              <a:t>גבולין</a:t>
            </a:r>
            <a:r>
              <a:rPr lang="he-IL" sz="2000" b="0" i="0" dirty="0">
                <a:solidFill>
                  <a:srgbClr val="3B3B3B"/>
                </a:solidFill>
                <a:effectLst/>
                <a:latin typeface="almoni"/>
              </a:rPr>
              <a:t> בימי האדם ימי עליה ימי עמידה ימי ירידה וגם כנגד אלה שלשה דרגין </a:t>
            </a:r>
            <a:r>
              <a:rPr lang="he-IL" sz="2000" b="0" i="0" dirty="0" err="1">
                <a:solidFill>
                  <a:srgbClr val="3B3B3B"/>
                </a:solidFill>
                <a:effectLst/>
                <a:latin typeface="almoni"/>
              </a:rPr>
              <a:t>דאדם</a:t>
            </a:r>
            <a:r>
              <a:rPr lang="he-IL" sz="2000" b="0" i="0" dirty="0">
                <a:solidFill>
                  <a:srgbClr val="3B3B3B"/>
                </a:solidFill>
                <a:effectLst/>
                <a:latin typeface="almoni"/>
              </a:rPr>
              <a:t>: חמור שור ואדם. </a:t>
            </a:r>
          </a:p>
          <a:p>
            <a:pPr>
              <a:lnSpc>
                <a:spcPct val="150000"/>
              </a:lnSpc>
            </a:pPr>
            <a:r>
              <a:rPr lang="he-IL" sz="2000" b="0" i="0" dirty="0">
                <a:solidFill>
                  <a:srgbClr val="3B3B3B"/>
                </a:solidFill>
                <a:effectLst/>
                <a:latin typeface="almoni"/>
              </a:rPr>
              <a:t>כי בימי עליה רודף אחר התאוות כחמור, ובימי עמידה נושא בעול הפרנסה כשור לעול, </a:t>
            </a:r>
            <a:r>
              <a:rPr lang="he-IL" sz="2000" b="1" i="0" dirty="0">
                <a:solidFill>
                  <a:srgbClr val="3B3B3B"/>
                </a:solidFill>
                <a:effectLst/>
                <a:latin typeface="almoni"/>
              </a:rPr>
              <a:t>ובימי הירידה נשבר התאווה ונתגבר חכמת הנפש והוא </a:t>
            </a:r>
            <a:r>
              <a:rPr lang="he-IL" sz="2000" b="1" i="0" dirty="0" err="1">
                <a:solidFill>
                  <a:srgbClr val="3B3B3B"/>
                </a:solidFill>
                <a:effectLst/>
                <a:latin typeface="almoni"/>
              </a:rPr>
              <a:t>דרגא</a:t>
            </a:r>
            <a:r>
              <a:rPr lang="he-IL" sz="2000" b="1" i="0" dirty="0">
                <a:solidFill>
                  <a:srgbClr val="3B3B3B"/>
                </a:solidFill>
                <a:effectLst/>
                <a:latin typeface="almoni"/>
              </a:rPr>
              <a:t> </a:t>
            </a:r>
            <a:r>
              <a:rPr lang="he-IL" sz="2000" b="1" i="0" dirty="0" err="1">
                <a:solidFill>
                  <a:srgbClr val="3B3B3B"/>
                </a:solidFill>
                <a:effectLst/>
                <a:latin typeface="almoni"/>
              </a:rPr>
              <a:t>דאדם</a:t>
            </a:r>
            <a:r>
              <a:rPr lang="he-IL" sz="2000" b="1" i="0" dirty="0">
                <a:solidFill>
                  <a:srgbClr val="3B3B3B"/>
                </a:solidFill>
                <a:effectLst/>
                <a:latin typeface="almoni"/>
              </a:rPr>
              <a:t>.</a:t>
            </a:r>
          </a:p>
          <a:p>
            <a:pPr>
              <a:lnSpc>
                <a:spcPct val="150000"/>
              </a:lnSpc>
            </a:pPr>
            <a:endParaRPr lang="he-IL" sz="2000" b="0" i="0" dirty="0">
              <a:solidFill>
                <a:srgbClr val="3B3B3B"/>
              </a:solidFill>
              <a:effectLst/>
              <a:latin typeface="almoni"/>
            </a:endParaRPr>
          </a:p>
        </p:txBody>
      </p:sp>
    </p:spTree>
    <p:extLst>
      <p:ext uri="{BB962C8B-B14F-4D97-AF65-F5344CB8AC3E}">
        <p14:creationId xmlns:p14="http://schemas.microsoft.com/office/powerpoint/2010/main" val="30835668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ההזדמנות שבזקנה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1" dirty="0">
                <a:solidFill>
                  <a:schemeClr val="accent3">
                    <a:lumMod val="75000"/>
                  </a:schemeClr>
                </a:solidFill>
              </a:rPr>
              <a:t>הרמב"ם </a:t>
            </a:r>
            <a:r>
              <a:rPr lang="he-IL" sz="2000" b="0" i="0" dirty="0">
                <a:solidFill>
                  <a:srgbClr val="3B3B3B"/>
                </a:solidFill>
                <a:effectLst/>
                <a:latin typeface="almoni"/>
              </a:rPr>
              <a:t>מתייחס לחולשת הגוף בזקנה בתור מצב המאפשר לאדם לקבל את "המעלות </a:t>
            </a:r>
            <a:r>
              <a:rPr lang="he-IL" sz="2000" b="0" i="0" dirty="0" err="1">
                <a:solidFill>
                  <a:srgbClr val="3B3B3B"/>
                </a:solidFill>
                <a:effectLst/>
                <a:latin typeface="almoni"/>
              </a:rPr>
              <a:t>המידותיות</a:t>
            </a:r>
            <a:r>
              <a:rPr lang="he-IL" sz="2000" b="0" i="0" dirty="0">
                <a:solidFill>
                  <a:srgbClr val="3B3B3B"/>
                </a:solidFill>
                <a:effectLst/>
                <a:latin typeface="almoni"/>
              </a:rPr>
              <a:t>".</a:t>
            </a:r>
          </a:p>
          <a:p>
            <a:pPr>
              <a:lnSpc>
                <a:spcPct val="150000"/>
              </a:lnSpc>
            </a:pPr>
            <a:r>
              <a:rPr lang="he-IL" sz="2000" b="0" i="0" dirty="0">
                <a:solidFill>
                  <a:srgbClr val="3B3B3B"/>
                </a:solidFill>
                <a:effectLst/>
                <a:latin typeface="almoni"/>
              </a:rPr>
              <a:t>לדבריו, "הכוחות הגופניים בזמן הבחרות עוצרים בעד רוב המעלות </a:t>
            </a:r>
            <a:r>
              <a:rPr lang="he-IL" sz="2000" b="0" i="0" dirty="0" err="1">
                <a:solidFill>
                  <a:srgbClr val="3B3B3B"/>
                </a:solidFill>
                <a:effectLst/>
                <a:latin typeface="almoni"/>
              </a:rPr>
              <a:t>המידותיות</a:t>
            </a:r>
            <a:r>
              <a:rPr lang="he-IL" sz="2000" b="0" i="0" dirty="0">
                <a:solidFill>
                  <a:srgbClr val="3B3B3B"/>
                </a:solidFill>
                <a:effectLst/>
                <a:latin typeface="almoni"/>
              </a:rPr>
              <a:t>", שכן "רתיחת ההרכבה הגופנית" אינה מאפשרת את השגת המעלות. </a:t>
            </a:r>
          </a:p>
          <a:p>
            <a:pPr>
              <a:lnSpc>
                <a:spcPct val="150000"/>
              </a:lnSpc>
            </a:pPr>
            <a:r>
              <a:rPr lang="he-IL" sz="2000" b="0" i="0" dirty="0">
                <a:solidFill>
                  <a:srgbClr val="3B3B3B"/>
                </a:solidFill>
                <a:effectLst/>
                <a:latin typeface="almoni"/>
              </a:rPr>
              <a:t>עם היחלשות כוחות הגוף ותאוותיו "מתחזק השכל ומתפשטים אורותיו ומזדככת השגתו ויחשוק במה שהשיג, עד שכאשר בא השלם בימים וקרב למות מוסיפה אותה ההשגה תוספת גדולה, ויגדל הלהט באותה ההשגה והחשק למושג עד אשר תיפרד הנפש מן הגוף אז במצב אותו העונג."</a:t>
            </a:r>
          </a:p>
          <a:p>
            <a:pPr>
              <a:lnSpc>
                <a:spcPct val="150000"/>
              </a:lnSpc>
            </a:pPr>
            <a:r>
              <a:rPr lang="he-IL" sz="2000" b="0" i="0" dirty="0">
                <a:solidFill>
                  <a:srgbClr val="3B3B3B"/>
                </a:solidFill>
                <a:effectLst/>
                <a:latin typeface="almoni"/>
              </a:rPr>
              <a:t>הרמב"ם העניק להידרדרות הגופנית בזקנה משמעות, בכך שהיא מאפשרת הזדככות וחוויות רוחניות עמוקות </a:t>
            </a:r>
            <a:r>
              <a:rPr lang="he-IL" sz="2000" b="0" i="0" dirty="0" err="1">
                <a:solidFill>
                  <a:srgbClr val="3B3B3B"/>
                </a:solidFill>
                <a:effectLst/>
                <a:latin typeface="almoni"/>
              </a:rPr>
              <a:t>יותר.היא</a:t>
            </a:r>
            <a:r>
              <a:rPr lang="he-IL" sz="2000" b="0" i="0" dirty="0">
                <a:solidFill>
                  <a:srgbClr val="3B3B3B"/>
                </a:solidFill>
                <a:effectLst/>
                <a:latin typeface="almoni"/>
              </a:rPr>
              <a:t> גם מאפשרת פרידה מהגוף בצורה "רכה" יותר, "</a:t>
            </a:r>
            <a:r>
              <a:rPr lang="he-IL" sz="2000" b="0" i="0" dirty="0" err="1">
                <a:solidFill>
                  <a:srgbClr val="3B3B3B"/>
                </a:solidFill>
                <a:effectLst/>
                <a:latin typeface="almoni"/>
              </a:rPr>
              <a:t>כמשחל</a:t>
            </a:r>
            <a:r>
              <a:rPr lang="he-IL" sz="2000" b="0" i="0" dirty="0">
                <a:solidFill>
                  <a:srgbClr val="3B3B3B"/>
                </a:solidFill>
                <a:effectLst/>
                <a:latin typeface="almoni"/>
              </a:rPr>
              <a:t> </a:t>
            </a:r>
            <a:r>
              <a:rPr lang="he-IL" sz="2000" b="0" i="0" dirty="0" err="1">
                <a:solidFill>
                  <a:srgbClr val="3B3B3B"/>
                </a:solidFill>
                <a:effectLst/>
                <a:latin typeface="almoni"/>
              </a:rPr>
              <a:t>בניתא</a:t>
            </a:r>
            <a:r>
              <a:rPr lang="he-IL" sz="2000" b="0" i="0" dirty="0">
                <a:solidFill>
                  <a:srgbClr val="3B3B3B"/>
                </a:solidFill>
                <a:effectLst/>
                <a:latin typeface="almoni"/>
              </a:rPr>
              <a:t> </a:t>
            </a:r>
            <a:r>
              <a:rPr lang="he-IL" sz="2000" b="0" i="0" dirty="0" err="1">
                <a:solidFill>
                  <a:srgbClr val="3B3B3B"/>
                </a:solidFill>
                <a:effectLst/>
                <a:latin typeface="almoni"/>
              </a:rPr>
              <a:t>מחלבא</a:t>
            </a:r>
            <a:r>
              <a:rPr lang="he-IL" sz="2000" b="0" i="0" dirty="0">
                <a:solidFill>
                  <a:srgbClr val="3B3B3B"/>
                </a:solidFill>
                <a:effectLst/>
                <a:latin typeface="almoni"/>
              </a:rPr>
              <a:t> [כמושה שערה מחלב]".</a:t>
            </a:r>
            <a:endParaRPr lang="he-IL" sz="2000" b="1" dirty="0">
              <a:solidFill>
                <a:schemeClr val="accent3">
                  <a:lumMod val="75000"/>
                </a:schemeClr>
              </a:solidFill>
            </a:endParaRPr>
          </a:p>
        </p:txBody>
      </p:sp>
    </p:spTree>
    <p:extLst>
      <p:ext uri="{BB962C8B-B14F-4D97-AF65-F5344CB8AC3E}">
        <p14:creationId xmlns:p14="http://schemas.microsoft.com/office/powerpoint/2010/main" val="11522999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מיתת נשיקה – מיתת עונג</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2000" b="1" dirty="0">
                <a:solidFill>
                  <a:schemeClr val="accent3">
                    <a:lumMod val="75000"/>
                  </a:schemeClr>
                </a:solidFill>
              </a:rPr>
              <a:t>רמב"ם מורה נבוכים: </a:t>
            </a:r>
            <a:r>
              <a:rPr lang="he-IL" sz="1800" dirty="0">
                <a:effectLst/>
                <a:latin typeface="Calibri" panose="020F0502020204030204" pitchFamily="34" charset="0"/>
                <a:ea typeface="Calibri" panose="020F0502020204030204" pitchFamily="34" charset="0"/>
                <a:cs typeface="Arial" panose="020B0604020202020204" pitchFamily="34" charset="0"/>
              </a:rPr>
              <a:t>וכבר ביארו הפילוסופים כי הכוחות הגופניים בזמן הבחרות עוצרים בעד רוב המעלות </a:t>
            </a:r>
            <a:r>
              <a:rPr lang="he-IL" sz="1800" dirty="0" err="1">
                <a:effectLst/>
                <a:latin typeface="Calibri" panose="020F0502020204030204" pitchFamily="34" charset="0"/>
                <a:ea typeface="Calibri" panose="020F0502020204030204" pitchFamily="34" charset="0"/>
                <a:cs typeface="Arial" panose="020B0604020202020204" pitchFamily="34" charset="0"/>
              </a:rPr>
              <a:t>המידותיות</a:t>
            </a:r>
            <a:r>
              <a:rPr lang="he-IL" sz="1800" dirty="0">
                <a:effectLst/>
                <a:latin typeface="Calibri" panose="020F0502020204030204" pitchFamily="34" charset="0"/>
                <a:ea typeface="Calibri" panose="020F0502020204030204" pitchFamily="34" charset="0"/>
                <a:cs typeface="Arial" panose="020B0604020202020204" pitchFamily="34" charset="0"/>
              </a:rPr>
              <a:t>, כל שכן בעד המחשבה הזו הזכה </a:t>
            </a:r>
            <a:r>
              <a:rPr lang="he-IL" sz="1800" dirty="0" err="1">
                <a:effectLst/>
                <a:latin typeface="Calibri" panose="020F0502020204030204" pitchFamily="34" charset="0"/>
                <a:ea typeface="Calibri" panose="020F0502020204030204" pitchFamily="34" charset="0"/>
                <a:cs typeface="Arial" panose="020B0604020202020204" pitchFamily="34" charset="0"/>
              </a:rPr>
              <a:t>הנישגת</a:t>
            </a:r>
            <a:r>
              <a:rPr lang="he-IL" sz="1800" dirty="0">
                <a:effectLst/>
                <a:latin typeface="Calibri" panose="020F0502020204030204" pitchFamily="34" charset="0"/>
                <a:ea typeface="Calibri" panose="020F0502020204030204" pitchFamily="34" charset="0"/>
                <a:cs typeface="Arial" panose="020B0604020202020204" pitchFamily="34" charset="0"/>
              </a:rPr>
              <a:t> על ידי שלמות המושכלות המביאה לחשוק בו יתעלה, שמן המוכחש שיושגו עם רתיחת ההרכבה הגופנית.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אבל כל מה שנחלשים כוחות הגוף ועממה אש התאווה, מתחזק השכל ומתפשטים אורותיו ומזדככת השגתו ויחשוק במה שהשיג, עד שכאשר בא השלם בימים וקרב למות מוסיפה אותה ההשגה תוספת גדולה, ויגדל הלהט באותה ההשגה והחשק למושג עד אשר תיפרד הנפש מן הגוף אז במצב אותו העונג.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ועל עניין זה רמזו חכמים במיתת משה ואהרן ומרים כי שלושתם מתו בנשיקה, ואמרו, כי אמרו: וימת שם משה עבד ה' בארץ מואב על פי ה' מלמד שמת בנשיקה, וכך נאמר באהרן על פי ה' וימת שם, וכך אמרו במרים אף היא בנשיקה מתה, אלא שלא נזכר בה על פי ה' מפני שהיא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ואין ראוי להזכיר בה משל זה.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הכוונה </a:t>
            </a:r>
            <a:r>
              <a:rPr lang="he-IL" sz="1800" b="1" dirty="0">
                <a:effectLst/>
                <a:latin typeface="Calibri" panose="020F0502020204030204" pitchFamily="34" charset="0"/>
                <a:ea typeface="Calibri" panose="020F0502020204030204" pitchFamily="34" charset="0"/>
                <a:cs typeface="Arial" panose="020B0604020202020204" pitchFamily="34" charset="0"/>
              </a:rPr>
              <a:t>כי שלושתם מתו במצב עונג אותה ההשגה מעוצם החשק</a:t>
            </a:r>
            <a:r>
              <a:rPr lang="he-IL" sz="1800" dirty="0">
                <a:effectLst/>
                <a:latin typeface="Calibri" panose="020F0502020204030204" pitchFamily="34" charset="0"/>
                <a:ea typeface="Calibri" panose="020F0502020204030204" pitchFamily="34" charset="0"/>
                <a:cs typeface="Arial" panose="020B0604020202020204" pitchFamily="34" charset="0"/>
              </a:rPr>
              <a:t>. והמשיכו חכמים ז"ל בדבר זה על הדרך הפיוטית המפורסמת הקוראת את ההשגה שהושגה בעת עוצם </a:t>
            </a:r>
            <a:r>
              <a:rPr lang="he-IL" sz="1800" dirty="0" err="1">
                <a:effectLst/>
                <a:latin typeface="Calibri" panose="020F0502020204030204" pitchFamily="34" charset="0"/>
                <a:ea typeface="Calibri" panose="020F0502020204030204" pitchFamily="34" charset="0"/>
                <a:cs typeface="Arial" panose="020B0604020202020204" pitchFamily="34" charset="0"/>
              </a:rPr>
              <a:t>חשקתו</a:t>
            </a:r>
            <a:r>
              <a:rPr lang="he-IL" sz="1800" dirty="0">
                <a:effectLst/>
                <a:latin typeface="Calibri" panose="020F0502020204030204" pitchFamily="34" charset="0"/>
                <a:ea typeface="Calibri" panose="020F0502020204030204" pitchFamily="34" charset="0"/>
                <a:cs typeface="Arial" panose="020B0604020202020204" pitchFamily="34" charset="0"/>
              </a:rPr>
              <a:t> יתעלה נשיקה, כמו שאמר ישקני מנשיקות </a:t>
            </a:r>
            <a:r>
              <a:rPr lang="he-IL" sz="1800" dirty="0" err="1">
                <a:effectLst/>
                <a:latin typeface="Calibri" panose="020F0502020204030204" pitchFamily="34" charset="0"/>
                <a:ea typeface="Calibri" panose="020F0502020204030204" pitchFamily="34" charset="0"/>
                <a:cs typeface="Arial" panose="020B0604020202020204" pitchFamily="34" charset="0"/>
              </a:rPr>
              <a:t>פיהו</a:t>
            </a:r>
            <a:r>
              <a:rPr lang="he-IL" sz="1800" dirty="0">
                <a:effectLst/>
                <a:latin typeface="Calibri" panose="020F0502020204030204" pitchFamily="34" charset="0"/>
                <a:ea typeface="Calibri" panose="020F0502020204030204" pitchFamily="34" charset="0"/>
                <a:cs typeface="Arial" panose="020B0604020202020204" pitchFamily="34" charset="0"/>
              </a:rPr>
              <a:t> וגו'.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2831754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וזקניו יחכם – רמב"ם</a:t>
            </a:r>
          </a:p>
        </p:txBody>
      </p:sp>
      <p:graphicFrame>
        <p:nvGraphicFramePr>
          <p:cNvPr id="10" name="מציין מיקום תוכן 9">
            <a:extLst>
              <a:ext uri="{FF2B5EF4-FFF2-40B4-BE49-F238E27FC236}">
                <a16:creationId xmlns:a16="http://schemas.microsoft.com/office/drawing/2014/main" id="{F39B99C2-799A-E5F0-4234-E986B51B7AFD}"/>
              </a:ext>
            </a:extLst>
          </p:cNvPr>
          <p:cNvGraphicFramePr>
            <a:graphicFrameLocks noGrp="1"/>
          </p:cNvGraphicFramePr>
          <p:nvPr>
            <p:ph idx="1"/>
          </p:nvPr>
        </p:nvGraphicFramePr>
        <p:xfrm>
          <a:off x="2552383" y="2562860"/>
          <a:ext cx="8023860" cy="3383280"/>
        </p:xfrm>
        <a:graphic>
          <a:graphicData uri="http://schemas.openxmlformats.org/drawingml/2006/table">
            <a:tbl>
              <a:tblPr/>
              <a:tblGrid>
                <a:gridCol w="8023860">
                  <a:extLst>
                    <a:ext uri="{9D8B030D-6E8A-4147-A177-3AD203B41FA5}">
                      <a16:colId xmlns:a16="http://schemas.microsoft.com/office/drawing/2014/main" val="2370693019"/>
                    </a:ext>
                  </a:extLst>
                </a:gridCol>
              </a:tblGrid>
              <a:tr h="0">
                <a:tc>
                  <a:txBody>
                    <a:bodyPr/>
                    <a:lstStyle/>
                    <a:p>
                      <a:pPr algn="r"/>
                      <a:r>
                        <a:rPr lang="he-IL" b="1" dirty="0">
                          <a:solidFill>
                            <a:srgbClr val="000099"/>
                          </a:solidFill>
                          <a:effectLst/>
                        </a:rPr>
                        <a:t>שם חכמה נאמר בעברית על ארבעת עניינים, והם:</a:t>
                      </a:r>
                    </a:p>
                    <a:p>
                      <a:pPr algn="r"/>
                      <a:r>
                        <a:rPr lang="he-IL" dirty="0">
                          <a:solidFill>
                            <a:srgbClr val="9900FF"/>
                          </a:solidFill>
                          <a:effectLst/>
                        </a:rPr>
                        <a:t>שהוא נאמר על השגת האמיתיות</a:t>
                      </a:r>
                      <a:r>
                        <a:rPr lang="he-IL" dirty="0">
                          <a:effectLst/>
                        </a:rPr>
                        <a:t> אשר תכליתן השגתו יתעלה, אמר והחכמה מאין תמצא וגו' </a:t>
                      </a:r>
                      <a:r>
                        <a:rPr lang="he-IL" baseline="30000" dirty="0">
                          <a:solidFill>
                            <a:srgbClr val="990000"/>
                          </a:solidFill>
                          <a:effectLst/>
                        </a:rPr>
                        <a:t>1</a:t>
                      </a:r>
                      <a:r>
                        <a:rPr lang="he-IL" dirty="0">
                          <a:effectLst/>
                        </a:rPr>
                        <a:t>, ואמר אם תבקשנה ככסף וגו' </a:t>
                      </a:r>
                      <a:r>
                        <a:rPr lang="he-IL" baseline="30000" dirty="0">
                          <a:solidFill>
                            <a:srgbClr val="990000"/>
                          </a:solidFill>
                          <a:effectLst/>
                        </a:rPr>
                        <a:t>2</a:t>
                      </a:r>
                      <a:r>
                        <a:rPr lang="he-IL" dirty="0">
                          <a:effectLst/>
                        </a:rPr>
                        <a:t>, וזה הרבה.</a:t>
                      </a:r>
                      <a:br>
                        <a:rPr lang="he-IL" dirty="0">
                          <a:effectLst/>
                        </a:rPr>
                      </a:br>
                      <a:br>
                        <a:rPr lang="he-IL" dirty="0">
                          <a:effectLst/>
                        </a:rPr>
                      </a:br>
                      <a:r>
                        <a:rPr lang="he-IL" dirty="0">
                          <a:solidFill>
                            <a:srgbClr val="9900FF"/>
                          </a:solidFill>
                          <a:effectLst/>
                        </a:rPr>
                        <a:t>ונאמר על ידיעת האומנויות</a:t>
                      </a:r>
                      <a:r>
                        <a:rPr lang="he-IL" dirty="0">
                          <a:effectLst/>
                        </a:rPr>
                        <a:t> איזו אומנות שתהיה, (כל חכם לב בכם </a:t>
                      </a:r>
                      <a:r>
                        <a:rPr lang="he-IL" baseline="30000" dirty="0">
                          <a:solidFill>
                            <a:srgbClr val="990000"/>
                          </a:solidFill>
                          <a:effectLst/>
                        </a:rPr>
                        <a:t>3</a:t>
                      </a:r>
                      <a:r>
                        <a:rPr lang="he-IL" dirty="0">
                          <a:effectLst/>
                        </a:rPr>
                        <a:t>, וכל </a:t>
                      </a:r>
                      <a:r>
                        <a:rPr lang="he-IL" dirty="0" err="1">
                          <a:effectLst/>
                        </a:rPr>
                        <a:t>אשה</a:t>
                      </a:r>
                      <a:r>
                        <a:rPr lang="he-IL" dirty="0">
                          <a:effectLst/>
                        </a:rPr>
                        <a:t> חכמת לב </a:t>
                      </a:r>
                      <a:r>
                        <a:rPr lang="he-IL" baseline="30000" dirty="0">
                          <a:solidFill>
                            <a:srgbClr val="990000"/>
                          </a:solidFill>
                          <a:effectLst/>
                        </a:rPr>
                        <a:t>4</a:t>
                      </a:r>
                      <a:r>
                        <a:rPr lang="he-IL" dirty="0">
                          <a:effectLst/>
                        </a:rPr>
                        <a:t>.</a:t>
                      </a:r>
                      <a:br>
                        <a:rPr lang="he-IL" dirty="0">
                          <a:effectLst/>
                        </a:rPr>
                      </a:br>
                      <a:br>
                        <a:rPr lang="he-IL" dirty="0">
                          <a:effectLst/>
                        </a:rPr>
                      </a:br>
                      <a:r>
                        <a:rPr lang="he-IL" dirty="0">
                          <a:solidFill>
                            <a:srgbClr val="9900FF"/>
                          </a:solidFill>
                          <a:effectLst/>
                        </a:rPr>
                        <a:t>ונאמר על סגול המעלות </a:t>
                      </a:r>
                      <a:r>
                        <a:rPr lang="he-IL" dirty="0" err="1">
                          <a:solidFill>
                            <a:srgbClr val="9900FF"/>
                          </a:solidFill>
                          <a:effectLst/>
                        </a:rPr>
                        <a:t>המידותיות</a:t>
                      </a:r>
                      <a:r>
                        <a:rPr lang="he-IL" dirty="0">
                          <a:effectLst/>
                        </a:rPr>
                        <a:t>, וזקניו יחכם </a:t>
                      </a:r>
                      <a:r>
                        <a:rPr lang="he-IL" baseline="30000" dirty="0">
                          <a:solidFill>
                            <a:srgbClr val="990000"/>
                          </a:solidFill>
                          <a:effectLst/>
                        </a:rPr>
                        <a:t>5</a:t>
                      </a:r>
                      <a:r>
                        <a:rPr lang="he-IL" dirty="0">
                          <a:effectLst/>
                        </a:rPr>
                        <a:t>, בישישים חכמה </a:t>
                      </a:r>
                      <a:r>
                        <a:rPr lang="he-IL" baseline="30000" dirty="0">
                          <a:solidFill>
                            <a:srgbClr val="990000"/>
                          </a:solidFill>
                          <a:effectLst/>
                        </a:rPr>
                        <a:t>6</a:t>
                      </a:r>
                      <a:r>
                        <a:rPr lang="he-IL" dirty="0">
                          <a:effectLst/>
                        </a:rPr>
                        <a:t>, כי הדבר הנקנה בעצם הזקנה </a:t>
                      </a:r>
                      <a:r>
                        <a:rPr lang="he-IL" baseline="30000" dirty="0">
                          <a:solidFill>
                            <a:srgbClr val="990000"/>
                          </a:solidFill>
                          <a:effectLst/>
                        </a:rPr>
                        <a:t>7</a:t>
                      </a:r>
                      <a:r>
                        <a:rPr lang="he-IL" dirty="0">
                          <a:effectLst/>
                        </a:rPr>
                        <a:t> הוא </a:t>
                      </a:r>
                      <a:r>
                        <a:rPr lang="he-IL" dirty="0" err="1">
                          <a:effectLst/>
                        </a:rPr>
                        <a:t>העתוד</a:t>
                      </a:r>
                      <a:r>
                        <a:rPr lang="he-IL" dirty="0">
                          <a:effectLst/>
                        </a:rPr>
                        <a:t> לקבלת המעלות </a:t>
                      </a:r>
                      <a:r>
                        <a:rPr lang="he-IL" dirty="0" err="1">
                          <a:effectLst/>
                        </a:rPr>
                        <a:t>המידותיות</a:t>
                      </a:r>
                      <a:r>
                        <a:rPr lang="he-IL" dirty="0">
                          <a:effectLst/>
                        </a:rPr>
                        <a:t>.</a:t>
                      </a:r>
                      <a:br>
                        <a:rPr lang="he-IL" dirty="0">
                          <a:effectLst/>
                        </a:rPr>
                      </a:br>
                      <a:br>
                        <a:rPr lang="he-IL" dirty="0">
                          <a:effectLst/>
                        </a:rPr>
                      </a:br>
                      <a:r>
                        <a:rPr lang="he-IL" dirty="0">
                          <a:solidFill>
                            <a:srgbClr val="9900FF"/>
                          </a:solidFill>
                          <a:effectLst/>
                        </a:rPr>
                        <a:t>ונאמר על העצה והתחבולה</a:t>
                      </a:r>
                      <a:r>
                        <a:rPr lang="he-IL" dirty="0">
                          <a:effectLst/>
                        </a:rPr>
                        <a:t> הבה </a:t>
                      </a:r>
                      <a:r>
                        <a:rPr lang="he-IL" dirty="0" err="1">
                          <a:effectLst/>
                        </a:rPr>
                        <a:t>נתחכמה</a:t>
                      </a:r>
                      <a:r>
                        <a:rPr lang="he-IL" dirty="0">
                          <a:effectLst/>
                        </a:rPr>
                        <a:t> לו </a:t>
                      </a:r>
                      <a:r>
                        <a:rPr lang="he-IL" baseline="30000" dirty="0">
                          <a:solidFill>
                            <a:srgbClr val="990000"/>
                          </a:solidFill>
                          <a:effectLst/>
                        </a:rPr>
                        <a:t>8</a:t>
                      </a:r>
                      <a:r>
                        <a:rPr lang="he-IL" dirty="0">
                          <a:effectLst/>
                        </a:rPr>
                        <a:t>.</a:t>
                      </a:r>
                      <a:br>
                        <a:rPr lang="he-IL" dirty="0">
                          <a:effectLst/>
                        </a:rPr>
                      </a:br>
                      <a:r>
                        <a:rPr lang="he-IL" dirty="0">
                          <a:effectLst/>
                        </a:rPr>
                        <a:t>ולפי העניין הזה נאמר </a:t>
                      </a:r>
                      <a:r>
                        <a:rPr lang="he-IL" dirty="0" err="1">
                          <a:effectLst/>
                        </a:rPr>
                        <a:t>ויקח</a:t>
                      </a:r>
                      <a:r>
                        <a:rPr lang="he-IL" dirty="0">
                          <a:effectLst/>
                        </a:rPr>
                        <a:t> משם </a:t>
                      </a:r>
                      <a:r>
                        <a:rPr lang="he-IL" dirty="0" err="1">
                          <a:effectLst/>
                        </a:rPr>
                        <a:t>אשה</a:t>
                      </a:r>
                      <a:r>
                        <a:rPr lang="he-IL" dirty="0">
                          <a:effectLst/>
                        </a:rPr>
                        <a:t> חכמה </a:t>
                      </a:r>
                      <a:r>
                        <a:rPr lang="he-IL" baseline="30000" dirty="0">
                          <a:solidFill>
                            <a:srgbClr val="990000"/>
                          </a:solidFill>
                          <a:effectLst/>
                        </a:rPr>
                        <a:t>9</a:t>
                      </a:r>
                      <a:r>
                        <a:rPr lang="he-IL" dirty="0">
                          <a:effectLst/>
                        </a:rPr>
                        <a:t>, כלומר: בעלת עצה ותחבולה.</a:t>
                      </a:r>
                    </a:p>
                  </a:txBody>
                  <a:tcPr anchor="ctr">
                    <a:lnL>
                      <a:noFill/>
                    </a:lnL>
                    <a:lnR>
                      <a:noFill/>
                    </a:lnR>
                    <a:lnT>
                      <a:noFill/>
                    </a:lnT>
                    <a:lnB>
                      <a:noFill/>
                    </a:lnB>
                    <a:noFill/>
                  </a:tcPr>
                </a:tc>
                <a:extLst>
                  <a:ext uri="{0D108BD9-81ED-4DB2-BD59-A6C34878D82A}">
                    <a16:rowId xmlns:a16="http://schemas.microsoft.com/office/drawing/2014/main" val="3005283475"/>
                  </a:ext>
                </a:extLst>
              </a:tr>
            </a:tbl>
          </a:graphicData>
        </a:graphic>
      </p:graphicFrame>
      <p:sp>
        <p:nvSpPr>
          <p:cNvPr id="11" name="Rectangle 4">
            <a:extLst>
              <a:ext uri="{FF2B5EF4-FFF2-40B4-BE49-F238E27FC236}">
                <a16:creationId xmlns:a16="http://schemas.microsoft.com/office/drawing/2014/main" id="{DA919956-503C-442B-4BB3-F31C49FAD02B}"/>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spTree>
    <p:extLst>
      <p:ext uri="{BB962C8B-B14F-4D97-AF65-F5344CB8AC3E}">
        <p14:creationId xmlns:p14="http://schemas.microsoft.com/office/powerpoint/2010/main" val="32492846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הזקן הוא אלוקי</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ספר נצח ישראל פרק </a:t>
            </a:r>
            <a:r>
              <a:rPr lang="he-IL" sz="2000" b="0" i="0" dirty="0" err="1">
                <a:solidFill>
                  <a:srgbClr val="3B3B3B"/>
                </a:solidFill>
                <a:effectLst/>
                <a:latin typeface="almoni"/>
              </a:rPr>
              <a:t>מב</a:t>
            </a:r>
            <a:r>
              <a:rPr lang="he-IL" sz="2000" b="0" i="0" dirty="0">
                <a:solidFill>
                  <a:srgbClr val="3B3B3B"/>
                </a:solidFill>
                <a:effectLst/>
                <a:latin typeface="almoni"/>
              </a:rPr>
              <a:t> – מהר"ל</a:t>
            </a:r>
          </a:p>
          <a:p>
            <a:r>
              <a:rPr lang="he-IL" sz="2000" b="0" i="0" dirty="0">
                <a:solidFill>
                  <a:srgbClr val="3B3B3B"/>
                </a:solidFill>
                <a:effectLst/>
                <a:latin typeface="almoni"/>
              </a:rPr>
              <a:t>וכמו האדם הזה, כאשר הוא בעיקר ימיו אינו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אבל כאשר הוא בסוף ימיו, נסתלק ממנו כוחות הגשמי עד שהוא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ודבר זה גם כן אצל העולם, </a:t>
            </a:r>
          </a:p>
          <a:p>
            <a:r>
              <a:rPr lang="he-IL" sz="2000" b="0" i="0" dirty="0">
                <a:solidFill>
                  <a:srgbClr val="3B3B3B"/>
                </a:solidFill>
                <a:effectLst/>
                <a:latin typeface="almoni"/>
              </a:rPr>
              <a:t>כי בסוף ימי עולם, שאז יהיה ימות המשיח, יהיה העולם הזה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ולא יהיה האדם רודף אחר הדברים הגשמיים, רק דברים </a:t>
            </a:r>
            <a:r>
              <a:rPr lang="he-IL" sz="2000" b="0" i="0" dirty="0" err="1">
                <a:solidFill>
                  <a:srgbClr val="3B3B3B"/>
                </a:solidFill>
                <a:effectLst/>
                <a:latin typeface="almoni"/>
              </a:rPr>
              <a:t>אלקיים</a:t>
            </a:r>
            <a:r>
              <a:rPr lang="he-IL" sz="2000" b="0" i="0" dirty="0">
                <a:solidFill>
                  <a:srgbClr val="3B3B3B"/>
                </a:solidFill>
                <a:effectLst/>
                <a:latin typeface="almoni"/>
              </a:rPr>
              <a:t>.</a:t>
            </a:r>
            <a:endParaRPr lang="he-IL" sz="2000" b="1" dirty="0">
              <a:solidFill>
                <a:schemeClr val="accent3">
                  <a:lumMod val="75000"/>
                </a:schemeClr>
              </a:solidFill>
            </a:endParaRPr>
          </a:p>
        </p:txBody>
      </p:sp>
    </p:spTree>
    <p:extLst>
      <p:ext uri="{BB962C8B-B14F-4D97-AF65-F5344CB8AC3E}">
        <p14:creationId xmlns:p14="http://schemas.microsoft.com/office/powerpoint/2010/main" val="1081315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"אל תשליכנו לעת זקנה, ככלות כוחנו אל תעזבנו"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חז"ל היו מודעים היטב גם לצדדים הקשים של הזקנה, הבאים לידי ביטוי בממד הפיזי, השכלי ואף הרוחני. </a:t>
            </a:r>
          </a:p>
          <a:p>
            <a:r>
              <a:rPr lang="he-IL" sz="2000" b="0" i="0" dirty="0">
                <a:solidFill>
                  <a:srgbClr val="3B3B3B"/>
                </a:solidFill>
                <a:effectLst/>
                <a:latin typeface="almoni"/>
              </a:rPr>
              <a:t>ככלות הכוח, אנו מתפללים אל בורא העולם שלא יעזוב אותנו – שגם במצבנו החדש, כאשר היחס שלנו עם הסביבה ועם עצמנו שונה מכפי שהיה בשנות הנעורים, </a:t>
            </a:r>
          </a:p>
          <a:p>
            <a:r>
              <a:rPr lang="he-IL" sz="2000" b="0" i="0" dirty="0">
                <a:solidFill>
                  <a:srgbClr val="3B3B3B"/>
                </a:solidFill>
                <a:effectLst/>
                <a:latin typeface="almoni"/>
              </a:rPr>
              <a:t>עוצמת הקשר שלנו עם הקב"ה לא תפחת, ואף תגדל.</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אדם שאינו חש במסתורין של חזיונות הטבע, שאינו מתרשם מהזריחה </a:t>
            </a:r>
            <a:r>
              <a:rPr lang="he-IL" sz="1800" dirty="0" err="1">
                <a:effectLst/>
                <a:latin typeface="Calibri" panose="020F0502020204030204" pitchFamily="34" charset="0"/>
                <a:ea typeface="Calibri" panose="020F0502020204030204" pitchFamily="34" charset="0"/>
                <a:cs typeface="Arial" panose="020B0604020202020204" pitchFamily="34" charset="0"/>
              </a:rPr>
              <a:t>ומהשקיעה,האדיש</a:t>
            </a:r>
            <a:r>
              <a:rPr lang="he-IL" sz="1800" dirty="0">
                <a:effectLst/>
                <a:latin typeface="Calibri" panose="020F0502020204030204" pitchFamily="34" charset="0"/>
                <a:ea typeface="Calibri" panose="020F0502020204030204" pitchFamily="34" charset="0"/>
                <a:cs typeface="Arial" panose="020B0604020202020204" pitchFamily="34" charset="0"/>
              </a:rPr>
              <a:t> לחיים הסובבים אותו, חייו משוללים חיות.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הקריאה להתחדשות, משמעה התמציתי היא קריאה להתאהבות.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b="1" dirty="0">
                <a:effectLst/>
                <a:latin typeface="Calibri" panose="020F0502020204030204" pitchFamily="34" charset="0"/>
                <a:ea typeface="Calibri" panose="020F0502020204030204" pitchFamily="34" charset="0"/>
                <a:cs typeface="Arial" panose="020B0604020202020204" pitchFamily="34" charset="0"/>
              </a:rPr>
              <a:t>אליבא דרבי נחמן, התחינה שאנו מפילים לפני הבורא "אל תשליכני לעת זקנה" - הכוונה היא, כי גם כשאברים ישתוחחו מזקנה, הנפש לא תשתוחח...</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תפילה זו זהה לתפילה "ורוח </a:t>
            </a:r>
            <a:r>
              <a:rPr lang="he-IL" sz="1800" dirty="0" err="1">
                <a:effectLst/>
                <a:latin typeface="Calibri" panose="020F0502020204030204" pitchFamily="34" charset="0"/>
                <a:ea typeface="Calibri" panose="020F0502020204030204" pitchFamily="34" charset="0"/>
                <a:cs typeface="Arial" panose="020B0604020202020204" pitchFamily="34" charset="0"/>
              </a:rPr>
              <a:t>קדשך</a:t>
            </a:r>
            <a:r>
              <a:rPr lang="he-IL" sz="1800" dirty="0">
                <a:effectLst/>
                <a:latin typeface="Calibri" panose="020F0502020204030204" pitchFamily="34" charset="0"/>
                <a:ea typeface="Calibri" panose="020F0502020204030204" pitchFamily="34" charset="0"/>
                <a:cs typeface="Arial" panose="020B0604020202020204" pitchFamily="34" charset="0"/>
              </a:rPr>
              <a:t> אל תיקח ממני".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רוח הקודש נלקחה מהאדם, היינו אם הבריאה חדלה מלעורר בו חוויה של התפעלות, סימן שהוא הושלך לתוך זקנה..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14300925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00">
            <a:alpha val="3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a:blipFill>
            <a:blip r:embed="rId2"/>
            <a:tile tx="0" ty="0" sx="100000" sy="100000" flip="none" algn="tl"/>
          </a:blipFill>
        </p:spPr>
        <p:txBody>
          <a:bodyPr>
            <a:normAutofit fontScale="90000"/>
          </a:bodyPr>
          <a:lstStyle/>
          <a:p>
            <a:pPr algn="ctr"/>
            <a:r>
              <a:rPr lang="he-IL" dirty="0">
                <a:solidFill>
                  <a:srgbClr val="FFFF00"/>
                </a:solidFill>
                <a:effectLst>
                  <a:glow rad="762000">
                    <a:schemeClr val="accent4">
                      <a:satMod val="175000"/>
                      <a:alpha val="24000"/>
                    </a:schemeClr>
                  </a:glow>
                </a:effectLst>
                <a:highlight>
                  <a:srgbClr val="00FF00"/>
                </a:highlight>
              </a:rPr>
              <a:t>קהלת: וּמָתוֹק הָאוֹר וְטוֹב </a:t>
            </a:r>
            <a:r>
              <a:rPr lang="he-IL" dirty="0" err="1">
                <a:solidFill>
                  <a:srgbClr val="FFFF00"/>
                </a:solidFill>
                <a:effectLst>
                  <a:glow rad="762000">
                    <a:schemeClr val="accent4">
                      <a:satMod val="175000"/>
                      <a:alpha val="24000"/>
                    </a:schemeClr>
                  </a:glow>
                </a:effectLst>
                <a:highlight>
                  <a:srgbClr val="00FF00"/>
                </a:highlight>
              </a:rPr>
              <a:t>לַעֵינַיִם</a:t>
            </a:r>
            <a:r>
              <a:rPr lang="he-IL" dirty="0">
                <a:solidFill>
                  <a:srgbClr val="FFFF00"/>
                </a:solidFill>
                <a:effectLst>
                  <a:glow rad="762000">
                    <a:schemeClr val="accent4">
                      <a:satMod val="175000"/>
                      <a:alpha val="24000"/>
                    </a:schemeClr>
                  </a:glow>
                </a:effectLst>
                <a:highlight>
                  <a:srgbClr val="00FF00"/>
                </a:highlight>
              </a:rPr>
              <a:t> לִרְאוֹת אֶת הַשָּׁמֶשׁ: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תמונה 4">
            <a:extLst>
              <a:ext uri="{FF2B5EF4-FFF2-40B4-BE49-F238E27FC236}">
                <a16:creationId xmlns:a16="http://schemas.microsoft.com/office/drawing/2014/main" id="{6F5DA392-2496-EC8F-7534-30E07FC8DDC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90792" y="0"/>
            <a:ext cx="1524000" cy="1016000"/>
          </a:xfrm>
          <a:prstGeom prst="rect">
            <a:avLst/>
          </a:prstGeom>
        </p:spPr>
      </p:pic>
    </p:spTree>
    <p:extLst>
      <p:ext uri="{BB962C8B-B14F-4D97-AF65-F5344CB8AC3E}">
        <p14:creationId xmlns:p14="http://schemas.microsoft.com/office/powerpoint/2010/main" val="22663567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לשיח בנפלאותיו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שערי תשובה לרבי יונה (ב, ט) בביאור המשנה בן ששים לזקנה </a:t>
            </a:r>
            <a:r>
              <a:rPr lang="he-IL" sz="2000" b="0" i="0" dirty="0" err="1">
                <a:solidFill>
                  <a:srgbClr val="3B3B3B"/>
                </a:solidFill>
                <a:effectLst/>
                <a:latin typeface="almoni"/>
              </a:rPr>
              <a:t>וכו</a:t>
            </a:r>
            <a:r>
              <a:rPr lang="he-IL" sz="2000" b="0" i="0" dirty="0">
                <a:solidFill>
                  <a:srgbClr val="3B3B3B"/>
                </a:solidFill>
                <a:effectLst/>
                <a:latin typeface="almoni"/>
              </a:rPr>
              <a:t>': </a:t>
            </a:r>
          </a:p>
          <a:p>
            <a:r>
              <a:rPr lang="he-IL" sz="2000" b="0" i="0" dirty="0">
                <a:solidFill>
                  <a:srgbClr val="3B3B3B"/>
                </a:solidFill>
                <a:effectLst/>
                <a:latin typeface="almoni"/>
              </a:rPr>
              <a:t>"</a:t>
            </a:r>
            <a:r>
              <a:rPr lang="he-IL" sz="2000" b="0" i="0" dirty="0" err="1">
                <a:solidFill>
                  <a:srgbClr val="3B3B3B"/>
                </a:solidFill>
                <a:effectLst/>
                <a:latin typeface="almoni"/>
              </a:rPr>
              <a:t>והיתה</a:t>
            </a:r>
            <a:r>
              <a:rPr lang="he-IL" sz="2000" b="0" i="0" dirty="0">
                <a:solidFill>
                  <a:srgbClr val="3B3B3B"/>
                </a:solidFill>
                <a:effectLst/>
                <a:latin typeface="almoni"/>
              </a:rPr>
              <a:t> כוונתם ז"ל בדברים האלה להזהיר על התשובה. ושיחשוב האדם על קצו בהגיעו לימי הזקנה. אם לא זכה לעשות כן בימי בחורותיו. ואחרי כי קרוב לבא עתו יעזוב חפצי הגוף ותאוותיו ויתקן נפשו.</a:t>
            </a:r>
          </a:p>
          <a:p>
            <a:r>
              <a:rPr lang="he-IL" sz="2000" b="0" i="0" dirty="0">
                <a:solidFill>
                  <a:srgbClr val="3B3B3B"/>
                </a:solidFill>
                <a:effectLst/>
                <a:latin typeface="almoni"/>
              </a:rPr>
              <a:t>ובהגיע לימי השיבה יוסיף לגרש </a:t>
            </a:r>
            <a:r>
              <a:rPr lang="he-IL" sz="2000" b="0" i="0" dirty="0" err="1">
                <a:solidFill>
                  <a:srgbClr val="3B3B3B"/>
                </a:solidFill>
                <a:effectLst/>
                <a:latin typeface="almoni"/>
              </a:rPr>
              <a:t>מלבו</a:t>
            </a:r>
            <a:r>
              <a:rPr lang="he-IL" sz="2000" b="0" i="0" dirty="0">
                <a:solidFill>
                  <a:srgbClr val="3B3B3B"/>
                </a:solidFill>
                <a:effectLst/>
                <a:latin typeface="almoni"/>
              </a:rPr>
              <a:t> ענין העולם. ולפי מיעוט השנים הבאות ימעיט בעסק העולם </a:t>
            </a:r>
            <a:r>
              <a:rPr lang="he-IL" sz="2000" b="0" i="0" dirty="0">
                <a:solidFill>
                  <a:srgbClr val="3B3B3B"/>
                </a:solidFill>
                <a:effectLst/>
                <a:highlight>
                  <a:srgbClr val="FF00FF"/>
                </a:highlight>
                <a:latin typeface="almoni"/>
              </a:rPr>
              <a:t>ויתייחד תמיד להתבונן ביראת השם</a:t>
            </a:r>
            <a:r>
              <a:rPr lang="he-IL" sz="2000" b="0" i="0" dirty="0">
                <a:solidFill>
                  <a:srgbClr val="3B3B3B"/>
                </a:solidFill>
                <a:effectLst/>
                <a:latin typeface="almoni"/>
              </a:rPr>
              <a:t>. ולחשוב עם נפשו ולתקן מידותיו. ולבקש תורה ומצות. </a:t>
            </a:r>
          </a:p>
          <a:p>
            <a:r>
              <a:rPr lang="he-IL" sz="2000" b="0" i="0" dirty="0">
                <a:solidFill>
                  <a:srgbClr val="3B3B3B"/>
                </a:solidFill>
                <a:effectLst/>
                <a:latin typeface="almoni"/>
              </a:rPr>
              <a:t>ומה שאמרו בן תשעים </a:t>
            </a:r>
            <a:r>
              <a:rPr lang="he-IL" sz="2000" b="0" i="0" dirty="0" err="1">
                <a:solidFill>
                  <a:srgbClr val="3B3B3B"/>
                </a:solidFill>
                <a:effectLst/>
                <a:latin typeface="almoni"/>
              </a:rPr>
              <a:t>לשוח</a:t>
            </a:r>
            <a:r>
              <a:rPr lang="he-IL" sz="2000" b="0" i="0" dirty="0">
                <a:solidFill>
                  <a:srgbClr val="3B3B3B"/>
                </a:solidFill>
                <a:effectLst/>
                <a:latin typeface="almoni"/>
              </a:rPr>
              <a:t> הוא מלשון (תהילים קב) ישפוך שיחו (בראשית כד) </a:t>
            </a:r>
            <a:r>
              <a:rPr lang="he-IL" sz="2000" b="0" i="0" dirty="0" err="1">
                <a:solidFill>
                  <a:srgbClr val="3B3B3B"/>
                </a:solidFill>
                <a:effectLst/>
                <a:latin typeface="almoni"/>
              </a:rPr>
              <a:t>לשוח</a:t>
            </a:r>
            <a:r>
              <a:rPr lang="he-IL" sz="2000" b="0" i="0" dirty="0">
                <a:solidFill>
                  <a:srgbClr val="3B3B3B"/>
                </a:solidFill>
                <a:effectLst/>
                <a:latin typeface="almoni"/>
              </a:rPr>
              <a:t> בשדה. כמו שפירשו רבותינו </a:t>
            </a:r>
            <a:r>
              <a:rPr lang="he-IL" sz="2000" b="0" i="0" dirty="0" err="1">
                <a:solidFill>
                  <a:srgbClr val="3B3B3B"/>
                </a:solidFill>
                <a:effectLst/>
                <a:latin typeface="almoni"/>
              </a:rPr>
              <a:t>זכרונם</a:t>
            </a:r>
            <a:r>
              <a:rPr lang="he-IL" sz="2000" b="0" i="0" dirty="0">
                <a:solidFill>
                  <a:srgbClr val="3B3B3B"/>
                </a:solidFill>
                <a:effectLst/>
                <a:latin typeface="almoni"/>
              </a:rPr>
              <a:t> לברכה יצחק תיקן תפלת המנחה שנאמר ויצא יצחק </a:t>
            </a:r>
            <a:r>
              <a:rPr lang="he-IL" sz="2000" b="0" i="0" dirty="0" err="1">
                <a:solidFill>
                  <a:srgbClr val="3B3B3B"/>
                </a:solidFill>
                <a:effectLst/>
                <a:latin typeface="almoni"/>
              </a:rPr>
              <a:t>לשוח</a:t>
            </a:r>
            <a:r>
              <a:rPr lang="he-IL" sz="2000" b="0" i="0" dirty="0">
                <a:solidFill>
                  <a:srgbClr val="3B3B3B"/>
                </a:solidFill>
                <a:effectLst/>
                <a:latin typeface="almoni"/>
              </a:rPr>
              <a:t> בשדה. כי אחרי שהגיע לתשעים ראוי לו להיות כל עסקו בתפלות ובתהילות השם ולשיח בנפלאותיו."</a:t>
            </a:r>
            <a:endParaRPr lang="he-IL" sz="2000" b="1" dirty="0">
              <a:solidFill>
                <a:schemeClr val="accent3">
                  <a:lumMod val="75000"/>
                </a:schemeClr>
              </a:solidFill>
            </a:endParaRPr>
          </a:p>
        </p:txBody>
      </p:sp>
    </p:spTree>
    <p:extLst>
      <p:ext uri="{BB962C8B-B14F-4D97-AF65-F5344CB8AC3E}">
        <p14:creationId xmlns:p14="http://schemas.microsoft.com/office/powerpoint/2010/main" val="3313869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התשובה ל"פרדוקס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במתח שבין מעלת הזקנה לבין הפסדיה – יש להציע את "גישת הייעוד". </a:t>
            </a:r>
          </a:p>
          <a:p>
            <a:r>
              <a:rPr lang="he-IL" sz="2000" b="0" i="0" dirty="0">
                <a:solidFill>
                  <a:srgbClr val="3B3B3B"/>
                </a:solidFill>
                <a:effectLst/>
                <a:latin typeface="almoni"/>
              </a:rPr>
              <a:t>הגישה קוראת להכרה בשילוב של קנייני הזקנה עם </a:t>
            </a:r>
            <a:r>
              <a:rPr lang="he-IL" sz="2000" b="0" i="0" dirty="0" err="1">
                <a:solidFill>
                  <a:srgbClr val="3B3B3B"/>
                </a:solidFill>
                <a:effectLst/>
                <a:latin typeface="almoni"/>
              </a:rPr>
              <a:t>האבדנים</a:t>
            </a:r>
            <a:r>
              <a:rPr lang="he-IL" sz="2000" b="0" i="0" dirty="0">
                <a:solidFill>
                  <a:srgbClr val="3B3B3B"/>
                </a:solidFill>
                <a:effectLst/>
                <a:latin typeface="almoni"/>
              </a:rPr>
              <a:t> שלה בתור משלימים זה את זה, כמו תל וחריץ, ומאפשרים לזקנה תפקיד ייחודי. </a:t>
            </a:r>
          </a:p>
          <a:p>
            <a:r>
              <a:rPr lang="he-IL" sz="2000" b="0" i="0" dirty="0">
                <a:solidFill>
                  <a:srgbClr val="3B3B3B"/>
                </a:solidFill>
                <a:effectLst/>
                <a:latin typeface="almoni"/>
              </a:rPr>
              <a:t>הייעוד של האדם הזקן שונה משל האדם הצעיר, ושינוי הייעוד גוזר אמת מידה אחרת למדידה של חיים טובים ומלאים.</a:t>
            </a:r>
          </a:p>
          <a:p>
            <a:r>
              <a:rPr lang="he-IL" sz="2000" b="0" i="0" dirty="0">
                <a:solidFill>
                  <a:srgbClr val="3B3B3B"/>
                </a:solidFill>
                <a:effectLst/>
                <a:latin typeface="almoni"/>
              </a:rPr>
              <a:t>דחיפת האדם הזקן לתוך קריטריונים של אדם צעיר עושה לו עוול עמוק, ומקשה עליו לחוות את תקופת הזקנה ברוגע ובנחת רוח. תקופת הזקנה מכוננת ייעוד אחר, המותאם לכוחות האדם המשתנים עם גילו. </a:t>
            </a:r>
          </a:p>
          <a:p>
            <a:r>
              <a:rPr lang="he-IL" sz="2000" b="0" i="0" dirty="0">
                <a:solidFill>
                  <a:srgbClr val="3B3B3B"/>
                </a:solidFill>
                <a:effectLst/>
                <a:latin typeface="almoni"/>
              </a:rPr>
              <a:t>אנשים יכולים למצוא את הייעוד שלהם בעת הזקנה בצורות שונות, לעתים גם בשילוב של מעורבות חברתית, נמרצות ויצירה.</a:t>
            </a:r>
          </a:p>
        </p:txBody>
      </p:sp>
    </p:spTree>
    <p:extLst>
      <p:ext uri="{BB962C8B-B14F-4D97-AF65-F5344CB8AC3E}">
        <p14:creationId xmlns:p14="http://schemas.microsoft.com/office/powerpoint/2010/main" val="2321951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התשובה ל"פרדוקס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dirty="0">
                <a:solidFill>
                  <a:srgbClr val="3B3B3B"/>
                </a:solidFill>
                <a:latin typeface="almoni"/>
              </a:rPr>
              <a:t>אולם </a:t>
            </a:r>
            <a:r>
              <a:rPr lang="he-IL" sz="2000" b="0" i="0" dirty="0">
                <a:solidFill>
                  <a:srgbClr val="3B3B3B"/>
                </a:solidFill>
                <a:effectLst/>
                <a:latin typeface="almoni"/>
              </a:rPr>
              <a:t>עיקר כוונתנו לפנות מקום לזקנה, בתור מרחב העומד בפני עצמו, שאינו נטפל לצעירות – לטובה או לרעה. </a:t>
            </a:r>
          </a:p>
          <a:p>
            <a:r>
              <a:rPr lang="he-IL" sz="2000" b="0" i="0" dirty="0">
                <a:solidFill>
                  <a:srgbClr val="3B3B3B"/>
                </a:solidFill>
                <a:effectLst/>
                <a:latin typeface="almoni"/>
              </a:rPr>
              <a:t>אנחנו מוצאים בדברי חז"ל הארה כי אין לשפוט את הזקנה מנקודת מבט פטרונית-צעירה. ראיית הזקן רק מנקודת המבט של הצעיר עושה אותו "אחר", מי שמצוי בשולי החיים "</a:t>
            </a:r>
            <a:r>
              <a:rPr lang="he-IL" sz="2000" b="0" i="0" dirty="0" err="1">
                <a:solidFill>
                  <a:srgbClr val="3B3B3B"/>
                </a:solidFill>
                <a:effectLst/>
                <a:latin typeface="almoni"/>
              </a:rPr>
              <a:t>האמתיים</a:t>
            </a:r>
            <a:r>
              <a:rPr lang="he-IL" sz="2000" b="0" i="0" dirty="0">
                <a:solidFill>
                  <a:srgbClr val="3B3B3B"/>
                </a:solidFill>
                <a:effectLst/>
                <a:latin typeface="almoni"/>
              </a:rPr>
              <a:t>", של הצעירים. </a:t>
            </a:r>
          </a:p>
          <a:p>
            <a:r>
              <a:rPr lang="he-IL" sz="2000" b="0" i="0" dirty="0">
                <a:solidFill>
                  <a:srgbClr val="3B3B3B"/>
                </a:solidFill>
                <a:effectLst/>
                <a:latin typeface="almoni"/>
              </a:rPr>
              <a:t>הזקנה היא שלב חיים בעל איכות בפני עצמו, ויש לבחון אותה מנקודת מבטו של הזקן.</a:t>
            </a:r>
          </a:p>
          <a:p>
            <a:r>
              <a:rPr lang="he-IL" sz="2000" b="0" i="0" dirty="0">
                <a:solidFill>
                  <a:srgbClr val="3B3B3B"/>
                </a:solidFill>
                <a:effectLst/>
                <a:latin typeface="almoni"/>
              </a:rPr>
              <a:t>הזקן אינו ה"אחר" של החברה. הוא אינו צריך להיות "יותר חכם" ולא "פחות חזק" מאלו הנמצאים ב"מרכז החיים". לאדם הזקן יש פשוט תפקיד שהוא מתאים לעצמו בהתאם למצב שבו הוא נמצא – הגופני, הרגשי והקוגניטיבי. </a:t>
            </a:r>
          </a:p>
          <a:p>
            <a:r>
              <a:rPr lang="he-IL" sz="2000" b="1" dirty="0">
                <a:solidFill>
                  <a:srgbClr val="3B3B3B"/>
                </a:solidFill>
                <a:latin typeface="almoni"/>
              </a:rPr>
              <a:t>הזקן מכין את עצמו להמשך החיים, על ידי החלשת תענוגי הגוף, חיזוק תענוגי הנפש ואהבת הבורא. </a:t>
            </a:r>
            <a:endParaRPr lang="he-IL" sz="2000" b="1" i="0" dirty="0">
              <a:solidFill>
                <a:srgbClr val="3B3B3B"/>
              </a:solidFill>
              <a:effectLst/>
              <a:latin typeface="almoni"/>
            </a:endParaRPr>
          </a:p>
          <a:p>
            <a:r>
              <a:rPr lang="he-IL" sz="2000" b="0" i="0" dirty="0">
                <a:solidFill>
                  <a:srgbClr val="3B3B3B"/>
                </a:solidFill>
                <a:effectLst/>
                <a:latin typeface="almoni"/>
              </a:rPr>
              <a:t>אין תחרות והיררכיה בין שלבי החיים, כולנו עוברים את כולם. ככל שנדע, בתור פרטים ובתור חברה, להכיר בשלבים השונים ובשוני שביניהם, כך נוכל להפיק את המרב מכל אחד מהם, ולחיות בכולם חיים טובים ומלאים.</a:t>
            </a:r>
            <a:endParaRPr lang="he-IL" sz="2000" b="1" dirty="0">
              <a:solidFill>
                <a:schemeClr val="accent3">
                  <a:lumMod val="75000"/>
                </a:schemeClr>
              </a:solidFill>
            </a:endParaRPr>
          </a:p>
        </p:txBody>
      </p:sp>
    </p:spTree>
    <p:extLst>
      <p:ext uri="{BB962C8B-B14F-4D97-AF65-F5344CB8AC3E}">
        <p14:creationId xmlns:p14="http://schemas.microsoft.com/office/powerpoint/2010/main" val="24699158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פמיניזם 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כה רחוק הוא ערך הנשיות </a:t>
            </a:r>
            <a:r>
              <a:rPr lang="he-IL" sz="1800" dirty="0" err="1">
                <a:effectLst/>
                <a:latin typeface="Calibri" panose="020F0502020204030204" pitchFamily="34" charset="0"/>
                <a:ea typeface="Calibri" panose="020F0502020204030204" pitchFamily="34" charset="0"/>
                <a:cs typeface="Arial" panose="020B0604020202020204" pitchFamily="34" charset="0"/>
              </a:rPr>
              <a:t>האמתית</a:t>
            </a:r>
            <a:r>
              <a:rPr lang="he-IL" sz="1800" dirty="0">
                <a:effectLst/>
                <a:latin typeface="Calibri" panose="020F0502020204030204" pitchFamily="34" charset="0"/>
                <a:ea typeface="Calibri" panose="020F0502020204030204" pitchFamily="34" charset="0"/>
                <a:cs typeface="Arial" panose="020B0604020202020204" pitchFamily="34" charset="0"/>
              </a:rPr>
              <a:t> מנפשה של  החברה הכללית, עד שגם בניסיון לתקן את היחס הזה, מתוך כוונה טובה - מוביל העיוות הבסיסי המוטבע בחברה, להשפלת דמותה. כלומר, הזלזול באישה  נותר בעינו, אך לבש צורה חדשה: </a:t>
            </a:r>
            <a:r>
              <a:rPr lang="he-IL" sz="1800" b="1" dirty="0">
                <a:effectLst/>
                <a:latin typeface="Calibri" panose="020F0502020204030204" pitchFamily="34" charset="0"/>
                <a:ea typeface="Calibri" panose="020F0502020204030204" pitchFamily="34" charset="0"/>
                <a:cs typeface="Arial" panose="020B0604020202020204" pitchFamily="34" charset="0"/>
              </a:rPr>
              <a:t>‘זלזול בנשיות‘.</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קרואה האישה לפתח את הצדדים הגבריים שבאישיותה ולעמוד בקריטריונים המבטאים כבוד בעיני העולם המערבי, לסגל לעצמה את מה שהופך את האדם למרשים בחברה: כסף, יחצנות, אסרטיביות, שתלטנות, לוחמנות, ידענות ורייטינג, </a:t>
            </a:r>
            <a:r>
              <a:rPr lang="he-IL" sz="1800" dirty="0" err="1">
                <a:effectLst/>
                <a:latin typeface="Calibri" panose="020F0502020204030204" pitchFamily="34" charset="0"/>
                <a:ea typeface="Calibri" panose="020F0502020204030204" pitchFamily="34" charset="0"/>
                <a:cs typeface="Arial" panose="020B0604020202020204" pitchFamily="34" charset="0"/>
              </a:rPr>
              <a:t>תואר־אקדמי</a:t>
            </a:r>
            <a:r>
              <a:rPr lang="he-IL" sz="1800" dirty="0">
                <a:effectLst/>
                <a:latin typeface="Calibri" panose="020F0502020204030204" pitchFamily="34" charset="0"/>
                <a:ea typeface="Calibri" panose="020F0502020204030204" pitchFamily="34" charset="0"/>
                <a:cs typeface="Arial" panose="020B0604020202020204" pitchFamily="34" charset="0"/>
              </a:rPr>
              <a:t> ופוליטיות, וכדומה. רק כך תוכל לזכות בכבודה הראוי לה. לשם כך סרים המחסומים מכל התחומים הגבריים שעד כה הודרו מהם הנשים, והאישה נקראת להוכיח שהיא מסוגלת למלא בהצלחה את התפקידים הללו, כיוון ששם, ורק שם, על פי רוח התרבות העכשווית, תמצא את כבודה האבוד.  </a:t>
            </a:r>
          </a:p>
          <a:p>
            <a:pPr marL="342900" lvl="0" indent="-342900" algn="just" rtl="1">
              <a:lnSpc>
                <a:spcPct val="107000"/>
              </a:lnSpc>
              <a:spcAft>
                <a:spcPts val="800"/>
              </a:spcAft>
              <a:buFont typeface="+mj-lt"/>
              <a:buAutoNum type="arabicPeriod"/>
            </a:pPr>
            <a:r>
              <a:rPr lang="he-IL" sz="1800" b="1" dirty="0">
                <a:effectLst/>
                <a:latin typeface="Calibri" panose="020F0502020204030204" pitchFamily="34" charset="0"/>
                <a:ea typeface="Calibri" panose="020F0502020204030204" pitchFamily="34" charset="0"/>
                <a:cs typeface="Arial" panose="020B0604020202020204" pitchFamily="34" charset="0"/>
              </a:rPr>
              <a:t>תהליך זה מעצים ומקבע את הזלזול המוחלט בנשיות </a:t>
            </a:r>
            <a:r>
              <a:rPr lang="he-IL" sz="1800" b="1" dirty="0" err="1">
                <a:effectLst/>
                <a:latin typeface="Calibri" panose="020F0502020204030204" pitchFamily="34" charset="0"/>
                <a:ea typeface="Calibri" panose="020F0502020204030204" pitchFamily="34" charset="0"/>
                <a:cs typeface="Arial" panose="020B0604020202020204" pitchFamily="34" charset="0"/>
              </a:rPr>
              <a:t>האמתית</a:t>
            </a:r>
            <a:r>
              <a:rPr lang="he-IL" sz="1800" b="1" dirty="0">
                <a:effectLst/>
                <a:latin typeface="Calibri" panose="020F0502020204030204" pitchFamily="34" charset="0"/>
                <a:ea typeface="Calibri" panose="020F0502020204030204" pitchFamily="34" charset="0"/>
                <a:cs typeface="Arial" panose="020B0604020202020204" pitchFamily="34" charset="0"/>
              </a:rPr>
              <a:t>.</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515143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כבוד האישה היהודי</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dirty="0">
                <a:solidFill>
                  <a:srgbClr val="3B3B3B"/>
                </a:solidFill>
                <a:latin typeface="almoni"/>
              </a:rPr>
              <a:t>סופו של סיפור בריאת האדם מתארת התורה: “זכר ונקיבה בראם ויקרא את שמם אדם (בראשית ה, ב). רק מציאות של  זכר ונקבה, יחדיו - יוצרת מציאות שלמה של צלם אלוקים - של ‘אדם‘. </a:t>
            </a:r>
          </a:p>
          <a:p>
            <a:r>
              <a:rPr lang="he-IL" sz="2000" dirty="0">
                <a:solidFill>
                  <a:srgbClr val="3B3B3B"/>
                </a:solidFill>
                <a:latin typeface="almoni"/>
              </a:rPr>
              <a:t>כשם שלא יתכן דיון בו תיערך השוואה בין המוח והלב - מי חשוב ממי, ומי נחוץ  ממי, כך אין להעלות על הדעת לערוך השוואה שכזו בין האיש והאישה. </a:t>
            </a:r>
          </a:p>
          <a:p>
            <a:r>
              <a:rPr lang="he-IL" sz="2000" dirty="0">
                <a:solidFill>
                  <a:srgbClr val="3B3B3B"/>
                </a:solidFill>
                <a:latin typeface="almoni"/>
              </a:rPr>
              <a:t>נקודת המוצא הבסיסית והישרה לנושא זה היא האחדות השלימה של </a:t>
            </a:r>
            <a:r>
              <a:rPr lang="he-IL" sz="2000" dirty="0" err="1">
                <a:solidFill>
                  <a:srgbClr val="3B3B3B"/>
                </a:solidFill>
                <a:latin typeface="almoni"/>
              </a:rPr>
              <a:t>ה‘אדם</a:t>
            </a:r>
            <a:r>
              <a:rPr lang="he-IL" sz="2000" dirty="0">
                <a:solidFill>
                  <a:srgbClr val="3B3B3B"/>
                </a:solidFill>
                <a:latin typeface="almoni"/>
              </a:rPr>
              <a:t>‘. הנחת  היסוד היא שהאיש והאישה הם פנים שונים של עניין אחד, כפי שהמוח והלב הינם איברים שונים, המרכיבים מציאות אחת, גוף אחד. </a:t>
            </a:r>
          </a:p>
          <a:p>
            <a:r>
              <a:rPr lang="he-IL" sz="2000" dirty="0">
                <a:solidFill>
                  <a:srgbClr val="3B3B3B"/>
                </a:solidFill>
                <a:latin typeface="almoni"/>
              </a:rPr>
              <a:t>עם זאת, ברור, כי איש איננו אישה ואישה איננה איש. השונות הפיזיולוגית מעידה  על שונותם הפסיכולוגית והרוחנית. ישנו אופי גברי וישנו אופי נשי, ישנן תכונות גבריות וישנן תכונות נשיות. צלם האלוקים שבאדם הוא אחד, ומתגלה בשני צדדים שונים, באיש ובאישה. ישנם יתרונות לאיש וישנם יתרונות לאישה. </a:t>
            </a:r>
          </a:p>
          <a:p>
            <a:r>
              <a:rPr lang="he-IL" sz="2000" b="1" dirty="0">
                <a:solidFill>
                  <a:srgbClr val="3B3B3B"/>
                </a:solidFill>
                <a:latin typeface="almoni"/>
              </a:rPr>
              <a:t>כבוד </a:t>
            </a:r>
            <a:r>
              <a:rPr lang="he-IL" sz="2000" b="1" dirty="0" err="1">
                <a:solidFill>
                  <a:srgbClr val="3B3B3B"/>
                </a:solidFill>
                <a:latin typeface="almoni"/>
              </a:rPr>
              <a:t>האשה</a:t>
            </a:r>
            <a:r>
              <a:rPr lang="he-IL" sz="2000" b="1" dirty="0">
                <a:solidFill>
                  <a:srgbClr val="3B3B3B"/>
                </a:solidFill>
                <a:latin typeface="almoni"/>
              </a:rPr>
              <a:t> הוא: לגלות את המעלות הנפלאות שנתן בורא עולם באופי הנשי. כבוד </a:t>
            </a:r>
            <a:r>
              <a:rPr lang="he-IL" sz="2000" b="1" dirty="0" err="1">
                <a:solidFill>
                  <a:srgbClr val="3B3B3B"/>
                </a:solidFill>
                <a:latin typeface="almoni"/>
              </a:rPr>
              <a:t>האשה</a:t>
            </a:r>
            <a:r>
              <a:rPr lang="he-IL" sz="2000" b="1" dirty="0">
                <a:solidFill>
                  <a:srgbClr val="3B3B3B"/>
                </a:solidFill>
                <a:latin typeface="almoni"/>
              </a:rPr>
              <a:t> הוא לגלות שבורא עולם ברא כאן עולם נפלא טוב ויפה הראוי לכבוד גדול. </a:t>
            </a:r>
          </a:p>
          <a:p>
            <a:r>
              <a:rPr lang="he-IL" sz="2000" dirty="0">
                <a:solidFill>
                  <a:srgbClr val="3B3B3B"/>
                </a:solidFill>
                <a:latin typeface="almoni"/>
              </a:rPr>
              <a:t>מה שנאמר שלעתיד לבוא יהיה אור הלבנה כאור החמה, הכוונה שלעתיד לבוא יכירו כולם במעלות העצומות שיש באשה עד שכולם יכבדו אותה כמו את הגבר. </a:t>
            </a:r>
            <a:endParaRPr lang="he-IL" sz="2000" b="1" dirty="0">
              <a:solidFill>
                <a:schemeClr val="accent3">
                  <a:lumMod val="75000"/>
                </a:schemeClr>
              </a:solidFill>
            </a:endParaRPr>
          </a:p>
        </p:txBody>
      </p:sp>
    </p:spTree>
    <p:extLst>
      <p:ext uri="{BB962C8B-B14F-4D97-AF65-F5344CB8AC3E}">
        <p14:creationId xmlns:p14="http://schemas.microsoft.com/office/powerpoint/2010/main" val="5062455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פמיניזם 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בעולם חושבים העולם שייך לצעירים היוצרים, ולכן מלמדים את הזקנים להיות צעירים.</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אבל </a:t>
            </a:r>
            <a:r>
              <a:rPr lang="he-IL" dirty="0">
                <a:latin typeface="Calibri" panose="020F0502020204030204" pitchFamily="34" charset="0"/>
                <a:ea typeface="Calibri" panose="020F0502020204030204" pitchFamily="34" charset="0"/>
                <a:cs typeface="Arial" panose="020B0604020202020204" pitchFamily="34" charset="0"/>
              </a:rPr>
              <a:t>זו טעות, אין כאן חיסרון שצריך לתקנו.</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הזקן טוב כמו שהוא</a:t>
            </a:r>
          </a:p>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רק צריך לגלות את המעלות שבזמן הנפלא הזה.</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ולכן נצטווינו לכבד את הזקן</a:t>
            </a:r>
          </a:p>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כדי שנגלה אנחנו את המעלות הנפלאות שיש בזמן הזה. </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הזקנה היא זמן מעולה – אבל ללא התבוננות לא מכירים במעלתו.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567294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דשנים ורעננים יהיו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 נסיים בברכת נעים זמירות ישראל במזמור שיר ליום השבת בברכת הצדיקים:</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צַדִּיק כַּתָּמָר יִפְרָח כְּאֶרֶז בַּלְּבָנוֹן יִשְׂגֶּה:</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שְׁתוּלִים בְּבֵית יְיָ בְּחַצְרוֹת </a:t>
            </a:r>
            <a:r>
              <a:rPr lang="he-IL" b="0" i="0" dirty="0" err="1">
                <a:solidFill>
                  <a:srgbClr val="202122"/>
                </a:solidFill>
                <a:effectLst/>
                <a:latin typeface="Arial" panose="020B0604020202020204" pitchFamily="34" charset="0"/>
              </a:rPr>
              <a:t>אֱלֹהֵינו</a:t>
            </a:r>
            <a:r>
              <a:rPr lang="he-IL" b="0" i="0" dirty="0">
                <a:solidFill>
                  <a:srgbClr val="202122"/>
                </a:solidFill>
                <a:effectLst/>
                <a:latin typeface="Arial" panose="020B0604020202020204" pitchFamily="34" charset="0"/>
              </a:rPr>
              <a:t>ּ יַפְרִיחוּ:</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עוֹד </a:t>
            </a:r>
            <a:r>
              <a:rPr lang="he-IL" b="0" i="0" dirty="0" err="1">
                <a:solidFill>
                  <a:srgbClr val="202122"/>
                </a:solidFill>
                <a:effectLst/>
                <a:latin typeface="Arial" panose="020B0604020202020204" pitchFamily="34" charset="0"/>
              </a:rPr>
              <a:t>יְנוּבוּן</a:t>
            </a:r>
            <a:r>
              <a:rPr lang="he-IL" b="0" i="0" dirty="0">
                <a:solidFill>
                  <a:srgbClr val="202122"/>
                </a:solidFill>
                <a:effectLst/>
                <a:latin typeface="Arial" panose="020B0604020202020204" pitchFamily="34" charset="0"/>
              </a:rPr>
              <a:t> בְּשֵׂיבָה דְּשֵׁנִים וְרַעֲנַנִּים יִהְיוּ:</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לְהַגִּיד כִּי יָשָׁר יְיָ צוּרִי וְלֹא עלתה עַוְלָתָה בּוֹ:</a:t>
            </a:r>
          </a:p>
          <a:p>
            <a:pPr marL="342900" lvl="0" indent="-342900" algn="just" rtl="1">
              <a:lnSpc>
                <a:spcPct val="107000"/>
              </a:lnSpc>
              <a:buFont typeface="+mj-lt"/>
              <a:buAutoNum type="arabicPeriod"/>
            </a:pPr>
            <a:endParaRPr lang="he-IL" sz="1800" dirty="0">
              <a:solidFill>
                <a:srgbClr val="2021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הגוף שהוא בעל גבול ועומד להעדר כל מה שהוא מזקין הולך וחלש ומתקרב להעדרו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אבל דעתם של תלמידי חכמים בתורה כיון שהוא רוחניות ונצחיות ואין לה </a:t>
            </a:r>
            <a:r>
              <a:rPr lang="he-IL" sz="1800" dirty="0" err="1">
                <a:effectLst/>
                <a:latin typeface="Calibri" panose="020F0502020204030204" pitchFamily="34" charset="0"/>
                <a:ea typeface="Calibri" panose="020F0502020204030204" pitchFamily="34" charset="0"/>
                <a:cs typeface="Arial" panose="020B0604020202020204" pitchFamily="34" charset="0"/>
              </a:rPr>
              <a:t>כליון</a:t>
            </a:r>
            <a:r>
              <a:rPr lang="he-IL" sz="1800" dirty="0">
                <a:effectLst/>
                <a:latin typeface="Calibri" panose="020F0502020204030204" pitchFamily="34" charset="0"/>
                <a:ea typeface="Calibri" panose="020F0502020204030204" pitchFamily="34" charset="0"/>
                <a:cs typeface="Arial" panose="020B0604020202020204" pitchFamily="34" charset="0"/>
              </a:rPr>
              <a:t> חס ושלום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אדרבא כל זמן שגופו מתחלש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הנפש מתגבר יותר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וזה שנאמר עוד </a:t>
            </a:r>
            <a:r>
              <a:rPr lang="he-IL" sz="1800" dirty="0" err="1">
                <a:effectLst/>
                <a:latin typeface="Calibri" panose="020F0502020204030204" pitchFamily="34" charset="0"/>
                <a:ea typeface="Calibri" panose="020F0502020204030204" pitchFamily="34" charset="0"/>
                <a:cs typeface="Arial" panose="020B0604020202020204" pitchFamily="34" charset="0"/>
              </a:rPr>
              <a:t>ינובון</a:t>
            </a:r>
            <a:r>
              <a:rPr lang="he-IL" sz="1800" dirty="0">
                <a:effectLst/>
                <a:latin typeface="Calibri" panose="020F0502020204030204" pitchFamily="34" charset="0"/>
                <a:ea typeface="Calibri" panose="020F0502020204030204" pitchFamily="34" charset="0"/>
                <a:cs typeface="Arial" panose="020B0604020202020204" pitchFamily="34" charset="0"/>
              </a:rPr>
              <a:t> בשיבה ... דשנים ורעננים יהיו שאין </a:t>
            </a:r>
            <a:r>
              <a:rPr lang="he-IL" sz="1800" dirty="0" err="1">
                <a:effectLst/>
                <a:latin typeface="Calibri" panose="020F0502020204030204" pitchFamily="34" charset="0"/>
                <a:ea typeface="Calibri" panose="020F0502020204030204" pitchFamily="34" charset="0"/>
                <a:cs typeface="Arial" panose="020B0604020202020204" pitchFamily="34" charset="0"/>
              </a:rPr>
              <a:t>שיך</a:t>
            </a:r>
            <a:r>
              <a:rPr lang="he-IL" sz="1800" dirty="0">
                <a:effectLst/>
                <a:latin typeface="Calibri" panose="020F0502020204030204" pitchFamily="34" charset="0"/>
                <a:ea typeface="Calibri" panose="020F0502020204030204" pitchFamily="34" charset="0"/>
                <a:cs typeface="Arial" panose="020B0604020202020204" pitchFamily="34" charset="0"/>
              </a:rPr>
              <a:t> בחינת חלישות וזקנות כלל.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buFont typeface="+mj-lt"/>
              <a:buAutoNum type="arabicPeriod"/>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אפי נצר וחבורתו - צדיק כתמר יפרח - הבה נרקודה 2">
            <a:hlinkClick r:id="" action="ppaction://media"/>
            <a:extLst>
              <a:ext uri="{FF2B5EF4-FFF2-40B4-BE49-F238E27FC236}">
                <a16:creationId xmlns:a16="http://schemas.microsoft.com/office/drawing/2014/main" id="{A36D1FBC-A581-6BC2-9987-73FA144E46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75379" y="5744845"/>
            <a:ext cx="487363" cy="487363"/>
          </a:xfrm>
          <a:prstGeom prst="rect">
            <a:avLst/>
          </a:prstGeom>
        </p:spPr>
      </p:pic>
    </p:spTree>
    <p:extLst>
      <p:ext uri="{BB962C8B-B14F-4D97-AF65-F5344CB8AC3E}">
        <p14:creationId xmlns:p14="http://schemas.microsoft.com/office/powerpoint/2010/main" val="238747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1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B836E8B-4F78-CD18-9232-7AEBE004FBA7}"/>
              </a:ext>
            </a:extLst>
          </p:cNvPr>
          <p:cNvSpPr>
            <a:spLocks noGrp="1"/>
          </p:cNvSpPr>
          <p:nvPr>
            <p:ph type="title"/>
          </p:nvPr>
        </p:nvSpPr>
        <p:spPr/>
        <p:txBody>
          <a:bodyPr>
            <a:normAutofit fontScale="90000"/>
          </a:bodyPr>
          <a:lstStyle/>
          <a:p>
            <a:pPr algn="ctr"/>
            <a:r>
              <a:rPr lang="he-IL" dirty="0"/>
              <a:t>התגברות כוח השכל</a:t>
            </a:r>
            <a:br>
              <a:rPr lang="he-IL" dirty="0"/>
            </a:br>
            <a:r>
              <a:rPr lang="he-IL" dirty="0"/>
              <a:t>לתרום משכלו.</a:t>
            </a:r>
            <a:br>
              <a:rPr lang="he-IL" dirty="0"/>
            </a:br>
            <a:r>
              <a:rPr lang="he-IL" dirty="0"/>
              <a:t>שהגוף נחלש הרוח מתחזקת. </a:t>
            </a:r>
          </a:p>
        </p:txBody>
      </p:sp>
      <p:graphicFrame>
        <p:nvGraphicFramePr>
          <p:cNvPr id="4" name="מציין מיקום תוכן 3">
            <a:extLst>
              <a:ext uri="{FF2B5EF4-FFF2-40B4-BE49-F238E27FC236}">
                <a16:creationId xmlns:a16="http://schemas.microsoft.com/office/drawing/2014/main" id="{150DD34B-7E0C-9C7D-E368-D85B208E2525}"/>
              </a:ext>
            </a:extLst>
          </p:cNvPr>
          <p:cNvGraphicFramePr>
            <a:graphicFrameLocks noGrp="1"/>
          </p:cNvGraphicFramePr>
          <p:nvPr>
            <p:ph idx="1"/>
            <p:extLst>
              <p:ext uri="{D42A27DB-BD31-4B8C-83A1-F6EECF244321}">
                <p14:modId xmlns:p14="http://schemas.microsoft.com/office/powerpoint/2010/main" val="262684582"/>
              </p:ext>
            </p:extLst>
          </p:nvPr>
        </p:nvGraphicFramePr>
        <p:xfrm>
          <a:off x="2589212" y="2133599"/>
          <a:ext cx="9602787" cy="4804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96317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69242" y="1765110"/>
            <a:ext cx="10235370" cy="3777622"/>
          </a:xfrm>
        </p:spPr>
        <p:txBody>
          <a:bodyPr>
            <a:normAutofit/>
          </a:bodyPr>
          <a:lstStyle/>
          <a:p>
            <a:pPr>
              <a:lnSpc>
                <a:spcPct val="150000"/>
              </a:lnSpc>
            </a:pPr>
            <a:r>
              <a:rPr lang="he-IL" sz="2800" b="1" dirty="0">
                <a:solidFill>
                  <a:schemeClr val="accent2">
                    <a:lumMod val="75000"/>
                  </a:schemeClr>
                </a:solidFill>
              </a:rPr>
              <a:t>התקופה הראשונה - בין גיל 60-75: </a:t>
            </a:r>
          </a:p>
          <a:p>
            <a:pPr marL="0" indent="0">
              <a:lnSpc>
                <a:spcPct val="150000"/>
              </a:lnSpc>
              <a:buNone/>
            </a:pPr>
            <a:r>
              <a:rPr lang="he-IL" sz="2400" b="1" dirty="0">
                <a:solidFill>
                  <a:schemeClr val="accent3">
                    <a:lumMod val="75000"/>
                  </a:schemeClr>
                </a:solidFill>
              </a:rPr>
              <a:t>המאפיין העיקרי שלה הוא </a:t>
            </a:r>
            <a:r>
              <a:rPr lang="he-IL" sz="2400" b="1" dirty="0">
                <a:solidFill>
                  <a:schemeClr val="accent2">
                    <a:lumMod val="75000"/>
                  </a:schemeClr>
                </a:solidFill>
              </a:rPr>
              <a:t>הפרישה לפנסיה</a:t>
            </a:r>
            <a:r>
              <a:rPr lang="he-IL" sz="2400" b="1" dirty="0">
                <a:solidFill>
                  <a:schemeClr val="accent3">
                    <a:lumMod val="75000"/>
                  </a:schemeClr>
                </a:solidFill>
              </a:rPr>
              <a:t>.</a:t>
            </a:r>
          </a:p>
          <a:p>
            <a:pPr marL="0" indent="0">
              <a:lnSpc>
                <a:spcPct val="150000"/>
              </a:lnSpc>
              <a:buNone/>
            </a:pPr>
            <a:r>
              <a:rPr lang="he-IL" sz="2400" b="1" dirty="0">
                <a:solidFill>
                  <a:schemeClr val="accent3">
                    <a:lumMod val="75000"/>
                  </a:schemeClr>
                </a:solidFill>
              </a:rPr>
              <a:t>ישנם אנשים שפורחים בתקופה הזו, מלאי שמחה, פעילים, מטיילים ועוד.</a:t>
            </a:r>
          </a:p>
          <a:p>
            <a:pPr marL="0" indent="0">
              <a:lnSpc>
                <a:spcPct val="150000"/>
              </a:lnSpc>
              <a:buNone/>
            </a:pPr>
            <a:r>
              <a:rPr lang="he-IL" sz="2400" b="1" dirty="0">
                <a:solidFill>
                  <a:schemeClr val="accent3">
                    <a:lumMod val="75000"/>
                  </a:schemeClr>
                </a:solidFill>
              </a:rPr>
              <a:t>ישנם אנשים אחרי שמתקשים להתמודד עם השינוי, בסדר היום, ברשת החברתית, בעבודה. הקושי יכול לעורר קשיים פיזיים ונפשיים.</a:t>
            </a:r>
          </a:p>
          <a:p>
            <a:endParaRPr lang="he-IL" sz="2400" b="1" dirty="0">
              <a:solidFill>
                <a:schemeClr val="accent3">
                  <a:lumMod val="75000"/>
                </a:schemeClr>
              </a:solidFill>
            </a:endParaRPr>
          </a:p>
        </p:txBody>
      </p:sp>
    </p:spTree>
    <p:extLst>
      <p:ext uri="{BB962C8B-B14F-4D97-AF65-F5344CB8AC3E}">
        <p14:creationId xmlns:p14="http://schemas.microsoft.com/office/powerpoint/2010/main" val="38364277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69242" y="1765110"/>
            <a:ext cx="10235370" cy="3777622"/>
          </a:xfrm>
        </p:spPr>
        <p:txBody>
          <a:bodyPr>
            <a:normAutofit/>
          </a:bodyPr>
          <a:lstStyle/>
          <a:p>
            <a:pPr>
              <a:lnSpc>
                <a:spcPct val="150000"/>
              </a:lnSpc>
            </a:pPr>
            <a:r>
              <a:rPr lang="he-IL" sz="2800" b="1" dirty="0">
                <a:solidFill>
                  <a:schemeClr val="accent2">
                    <a:lumMod val="75000"/>
                  </a:schemeClr>
                </a:solidFill>
              </a:rPr>
              <a:t>התקופה הראשונה - בין גיל 60-75: </a:t>
            </a:r>
          </a:p>
          <a:p>
            <a:pPr marL="0" indent="0">
              <a:lnSpc>
                <a:spcPct val="150000"/>
              </a:lnSpc>
              <a:buNone/>
            </a:pPr>
            <a:r>
              <a:rPr lang="he-IL" sz="2400" b="1" dirty="0">
                <a:solidFill>
                  <a:schemeClr val="accent3">
                    <a:lumMod val="75000"/>
                  </a:schemeClr>
                </a:solidFill>
              </a:rPr>
              <a:t>המאפיין העיקרי שלה הוא </a:t>
            </a:r>
            <a:r>
              <a:rPr lang="he-IL" sz="2400" b="1" dirty="0">
                <a:solidFill>
                  <a:schemeClr val="accent2">
                    <a:lumMod val="75000"/>
                  </a:schemeClr>
                </a:solidFill>
              </a:rPr>
              <a:t>הפרישה לפנסיה</a:t>
            </a:r>
            <a:r>
              <a:rPr lang="he-IL" sz="2400" b="1" dirty="0">
                <a:solidFill>
                  <a:schemeClr val="accent3">
                    <a:lumMod val="75000"/>
                  </a:schemeClr>
                </a:solidFill>
              </a:rPr>
              <a:t>.</a:t>
            </a:r>
          </a:p>
          <a:p>
            <a:pPr marL="0" indent="0">
              <a:lnSpc>
                <a:spcPct val="150000"/>
              </a:lnSpc>
              <a:buNone/>
            </a:pPr>
            <a:r>
              <a:rPr lang="he-IL" sz="2400" b="1" dirty="0">
                <a:solidFill>
                  <a:schemeClr val="accent3">
                    <a:lumMod val="75000"/>
                  </a:schemeClr>
                </a:solidFill>
              </a:rPr>
              <a:t>ישנם אנשים שפורחים בתקופה הזו, מלאי שמחה, פעילים, מטיילים ועוד.</a:t>
            </a:r>
          </a:p>
          <a:p>
            <a:pPr marL="0" indent="0">
              <a:lnSpc>
                <a:spcPct val="150000"/>
              </a:lnSpc>
              <a:buNone/>
            </a:pPr>
            <a:r>
              <a:rPr lang="he-IL" sz="2400" b="1" dirty="0">
                <a:solidFill>
                  <a:schemeClr val="accent3">
                    <a:lumMod val="75000"/>
                  </a:schemeClr>
                </a:solidFill>
              </a:rPr>
              <a:t>ישנם אנשים אחרי שמתקשים להתמודד עם השינוי, בסדר היום, ברשת החברתית, בעבודה. הקושי יכול לעורר קשיים פיזיים ונפשיים.</a:t>
            </a:r>
          </a:p>
          <a:p>
            <a:endParaRPr lang="he-IL" sz="2400" b="1" dirty="0">
              <a:solidFill>
                <a:schemeClr val="accent3">
                  <a:lumMod val="75000"/>
                </a:schemeClr>
              </a:solidFill>
            </a:endParaRPr>
          </a:p>
        </p:txBody>
      </p:sp>
    </p:spTree>
    <p:extLst>
      <p:ext uri="{BB962C8B-B14F-4D97-AF65-F5344CB8AC3E}">
        <p14:creationId xmlns:p14="http://schemas.microsoft.com/office/powerpoint/2010/main" val="14923679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nSpc>
                <a:spcPct val="150000"/>
              </a:lnSpc>
            </a:pPr>
            <a:r>
              <a:rPr lang="he-IL" sz="2800" b="1" dirty="0">
                <a:solidFill>
                  <a:schemeClr val="accent2">
                    <a:lumMod val="75000"/>
                  </a:schemeClr>
                </a:solidFill>
              </a:rPr>
              <a:t>התקופה </a:t>
            </a:r>
            <a:r>
              <a:rPr lang="he-IL" sz="2800" b="1" dirty="0" err="1">
                <a:solidFill>
                  <a:schemeClr val="accent2">
                    <a:lumMod val="75000"/>
                  </a:schemeClr>
                </a:solidFill>
              </a:rPr>
              <a:t>השניה</a:t>
            </a:r>
            <a:r>
              <a:rPr lang="he-IL" sz="2800" b="1" dirty="0">
                <a:solidFill>
                  <a:schemeClr val="accent2">
                    <a:lumMod val="75000"/>
                  </a:schemeClr>
                </a:solidFill>
              </a:rPr>
              <a:t> - בין גיל 75-85: </a:t>
            </a:r>
          </a:p>
          <a:p>
            <a:pPr marL="0" indent="0">
              <a:lnSpc>
                <a:spcPct val="150000"/>
              </a:lnSpc>
              <a:buNone/>
            </a:pPr>
            <a:r>
              <a:rPr lang="he-IL" sz="2400" b="1" dirty="0">
                <a:solidFill>
                  <a:schemeClr val="accent3">
                    <a:lumMod val="75000"/>
                  </a:schemeClr>
                </a:solidFill>
              </a:rPr>
              <a:t>בתקופה זו </a:t>
            </a:r>
            <a:r>
              <a:rPr lang="he-IL" sz="2400" b="1" dirty="0">
                <a:solidFill>
                  <a:schemeClr val="accent2">
                    <a:lumMod val="75000"/>
                  </a:schemeClr>
                </a:solidFill>
              </a:rPr>
              <a:t>הקשיים הפיזיים מתגברים</a:t>
            </a:r>
            <a:r>
              <a:rPr lang="he-IL" sz="2400" b="1" dirty="0">
                <a:solidFill>
                  <a:schemeClr val="accent3">
                    <a:lumMod val="75000"/>
                  </a:schemeClr>
                </a:solidFill>
              </a:rPr>
              <a:t>,  והתהליכים שהתחילו בעשור הקודם מתעצמים.</a:t>
            </a:r>
          </a:p>
          <a:p>
            <a:pPr marL="0" indent="0">
              <a:lnSpc>
                <a:spcPct val="150000"/>
              </a:lnSpc>
              <a:buNone/>
            </a:pPr>
            <a:r>
              <a:rPr lang="he-IL" sz="2400" b="1" dirty="0">
                <a:solidFill>
                  <a:schemeClr val="accent3">
                    <a:lumMod val="75000"/>
                  </a:schemeClr>
                </a:solidFill>
              </a:rPr>
              <a:t>לעיתים אחד מבני הזוג זקוק לטיפול של השני, לעיתים חווים אובדן של בן הזוג, גם לאחר המוות ישנם ספיחים הממשיכים להטריד ואף מתעצמים בתקופה שלאחר המוות ודורשים טיפול מיוחד.</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22653689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nSpc>
                <a:spcPct val="150000"/>
              </a:lnSpc>
            </a:pPr>
            <a:r>
              <a:rPr lang="he-IL" sz="2800" b="1" dirty="0">
                <a:solidFill>
                  <a:schemeClr val="accent2">
                    <a:lumMod val="75000"/>
                  </a:schemeClr>
                </a:solidFill>
              </a:rPr>
              <a:t>התקופה השלישית - מגיל 85 ואילך: </a:t>
            </a:r>
          </a:p>
          <a:p>
            <a:pPr marL="0" indent="0">
              <a:lnSpc>
                <a:spcPct val="150000"/>
              </a:lnSpc>
              <a:buNone/>
            </a:pPr>
            <a:r>
              <a:rPr lang="he-IL" sz="2400" b="1" dirty="0">
                <a:solidFill>
                  <a:schemeClr val="accent3">
                    <a:lumMod val="75000"/>
                  </a:schemeClr>
                </a:solidFill>
              </a:rPr>
              <a:t>מאופיינת  בד"כ בקשיים פיזיים, </a:t>
            </a:r>
            <a:r>
              <a:rPr lang="he-IL" sz="2400" b="1" dirty="0">
                <a:solidFill>
                  <a:schemeClr val="accent2">
                    <a:lumMod val="75000"/>
                  </a:schemeClr>
                </a:solidFill>
              </a:rPr>
              <a:t>התדרדרות במצב הבריאות ופגיעה בעצמאות.</a:t>
            </a:r>
          </a:p>
          <a:p>
            <a:pPr marL="0" indent="0">
              <a:lnSpc>
                <a:spcPct val="150000"/>
              </a:lnSpc>
              <a:buNone/>
            </a:pPr>
            <a:r>
              <a:rPr lang="he-IL" sz="2400" b="1" dirty="0">
                <a:solidFill>
                  <a:schemeClr val="accent3">
                    <a:lumMod val="75000"/>
                  </a:schemeClr>
                </a:solidFill>
              </a:rPr>
              <a:t>יש כאלה שמנסים </a:t>
            </a:r>
            <a:r>
              <a:rPr lang="he-IL" sz="2400" b="1" dirty="0" err="1">
                <a:solidFill>
                  <a:schemeClr val="accent3">
                    <a:lumMod val="75000"/>
                  </a:schemeClr>
                </a:solidFill>
              </a:rPr>
              <a:t>להנות</a:t>
            </a:r>
            <a:r>
              <a:rPr lang="he-IL" sz="2400" b="1" dirty="0">
                <a:solidFill>
                  <a:schemeClr val="accent3">
                    <a:lumMod val="75000"/>
                  </a:schemeClr>
                </a:solidFill>
              </a:rPr>
              <a:t> מפרי עמלם ויש כאלה שחווים קשיים בריאותיים רבים, גם הם וגם בני משפחתם חווים בשל כך סבל רב.</a:t>
            </a:r>
          </a:p>
          <a:p>
            <a:pPr>
              <a:lnSpc>
                <a:spcPct val="150000"/>
              </a:lnSpc>
            </a:pPr>
            <a:endParaRPr lang="he-IL" sz="2400" b="1" dirty="0">
              <a:solidFill>
                <a:schemeClr val="accent3">
                  <a:lumMod val="75000"/>
                </a:schemeClr>
              </a:solidFill>
            </a:endParaRPr>
          </a:p>
        </p:txBody>
      </p:sp>
    </p:spTree>
    <p:extLst>
      <p:ext uri="{BB962C8B-B14F-4D97-AF65-F5344CB8AC3E}">
        <p14:creationId xmlns:p14="http://schemas.microsoft.com/office/powerpoint/2010/main" val="11678998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gn="just">
              <a:lnSpc>
                <a:spcPct val="150000"/>
              </a:lnSpc>
            </a:pPr>
            <a:r>
              <a:rPr lang="he-IL" sz="3200" b="1" dirty="0">
                <a:solidFill>
                  <a:schemeClr val="accent3">
                    <a:lumMod val="75000"/>
                  </a:schemeClr>
                </a:solidFill>
              </a:rPr>
              <a:t>למרות שיש תהליכים דומים העוברים על האנשים החווים את הגיל השלישי – כל אחד חווה ומתמודד עם אתגריו באופן שונה.</a:t>
            </a:r>
          </a:p>
        </p:txBody>
      </p:sp>
    </p:spTree>
    <p:extLst>
      <p:ext uri="{BB962C8B-B14F-4D97-AF65-F5344CB8AC3E}">
        <p14:creationId xmlns:p14="http://schemas.microsoft.com/office/powerpoint/2010/main" val="14035959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b="1" dirty="0"/>
              <a:t>התמודדות עם שינויים </a:t>
            </a:r>
            <a:r>
              <a:rPr lang="he-IL" b="1" dirty="0" err="1"/>
              <a:t>פסיולוגיים</a:t>
            </a:r>
            <a:r>
              <a:rPr lang="he-IL" b="1" dirty="0"/>
              <a:t>, פסיכולוגיים ומנטליים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965278" y="2133600"/>
            <a:ext cx="9539334" cy="3777622"/>
          </a:xfrm>
        </p:spPr>
        <p:txBody>
          <a:bodyPr>
            <a:normAutofit/>
          </a:bodyPr>
          <a:lstStyle/>
          <a:p>
            <a:pPr algn="just">
              <a:lnSpc>
                <a:spcPct val="150000"/>
              </a:lnSpc>
            </a:pPr>
            <a:r>
              <a:rPr lang="he-IL" sz="2400" b="1" dirty="0">
                <a:solidFill>
                  <a:schemeClr val="accent3">
                    <a:lumMod val="75000"/>
                  </a:schemeClr>
                </a:solidFill>
              </a:rPr>
              <a:t>הזקנה היא מצב של </a:t>
            </a:r>
            <a:r>
              <a:rPr lang="he-IL" sz="2400" b="1" dirty="0" err="1">
                <a:solidFill>
                  <a:schemeClr val="accent3">
                    <a:lumMod val="75000"/>
                  </a:schemeClr>
                </a:solidFill>
              </a:rPr>
              <a:t>אובדנים</a:t>
            </a:r>
            <a:r>
              <a:rPr lang="he-IL" sz="2400" b="1" dirty="0">
                <a:solidFill>
                  <a:schemeClr val="accent3">
                    <a:lumMod val="75000"/>
                  </a:schemeClr>
                </a:solidFill>
              </a:rPr>
              <a:t> רבים. הזמן הקצר יחסית, שבו מתרחשים </a:t>
            </a:r>
            <a:r>
              <a:rPr lang="he-IL" sz="2400" b="1" dirty="0" err="1">
                <a:solidFill>
                  <a:schemeClr val="accent3">
                    <a:lumMod val="75000"/>
                  </a:schemeClr>
                </a:solidFill>
              </a:rPr>
              <a:t>האובדנים</a:t>
            </a:r>
            <a:r>
              <a:rPr lang="he-IL" sz="2400" b="1" dirty="0">
                <a:solidFill>
                  <a:schemeClr val="accent3">
                    <a:lumMod val="75000"/>
                  </a:schemeClr>
                </a:solidFill>
              </a:rPr>
              <a:t>, וריבויים, מקשה על ההתמודדות ומהווה גורם לחץ משמעותי.</a:t>
            </a:r>
          </a:p>
        </p:txBody>
      </p:sp>
    </p:spTree>
    <p:extLst>
      <p:ext uri="{BB962C8B-B14F-4D97-AF65-F5344CB8AC3E}">
        <p14:creationId xmlns:p14="http://schemas.microsoft.com/office/powerpoint/2010/main" val="6715644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323859"/>
            <a:ext cx="9758939" cy="863496"/>
          </a:xfrm>
        </p:spPr>
        <p:txBody>
          <a:bodyPr/>
          <a:lstStyle/>
          <a:p>
            <a:pPr algn="r"/>
            <a:r>
              <a:rPr lang="he-IL" b="1" dirty="0" err="1"/>
              <a:t>אובדנים</a:t>
            </a:r>
            <a:r>
              <a:rPr lang="he-IL" b="1" dirty="0"/>
              <a:t> חברתיים: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96287" y="1069074"/>
            <a:ext cx="10508325" cy="4021541"/>
          </a:xfrm>
        </p:spPr>
        <p:txBody>
          <a:bodyPr>
            <a:normAutofit/>
          </a:bodyPr>
          <a:lstStyle/>
          <a:p>
            <a:pPr algn="just">
              <a:lnSpc>
                <a:spcPct val="150000"/>
              </a:lnSpc>
            </a:pPr>
            <a:r>
              <a:rPr lang="he-IL" sz="2400" b="1" dirty="0">
                <a:solidFill>
                  <a:schemeClr val="accent2">
                    <a:lumMod val="75000"/>
                  </a:schemeClr>
                </a:solidFill>
              </a:rPr>
              <a:t>אובדן הזהות התעסוקתית </a:t>
            </a:r>
            <a:r>
              <a:rPr lang="he-IL" sz="2400" b="1" dirty="0">
                <a:solidFill>
                  <a:schemeClr val="accent3">
                    <a:lumMod val="75000"/>
                  </a:schemeClr>
                </a:solidFill>
              </a:rPr>
              <a:t>- עם סיום העבודה והפרישה לגמלאות. אובדן זהות זה כולל בתוכו פרידה מהסטטוס המוכר ומהגדרת הזהות המקצועית, פרידה ממעגל קשרם חברתיים הקשורים בעבודה.</a:t>
            </a:r>
          </a:p>
          <a:p>
            <a:pPr algn="just">
              <a:lnSpc>
                <a:spcPct val="150000"/>
              </a:lnSpc>
            </a:pPr>
            <a:r>
              <a:rPr lang="he-IL" sz="2400" b="1" dirty="0">
                <a:solidFill>
                  <a:schemeClr val="accent2">
                    <a:lumMod val="75000"/>
                  </a:schemeClr>
                </a:solidFill>
              </a:rPr>
              <a:t>אובדן כלכלי </a:t>
            </a:r>
            <a:r>
              <a:rPr lang="he-IL" sz="2400" b="1" dirty="0">
                <a:solidFill>
                  <a:schemeClr val="accent3">
                    <a:lumMod val="75000"/>
                  </a:schemeClr>
                </a:solidFill>
              </a:rPr>
              <a:t>- הפרישה מהעבודה גורמת לעיתים לירידה משמעותית, של ההכנסות. זאת במקביל לעלייה הדרגתית אך משמעותית בהוצאות בריאותיות ואחרות.</a:t>
            </a:r>
          </a:p>
          <a:p>
            <a:pPr algn="just">
              <a:lnSpc>
                <a:spcPct val="150000"/>
              </a:lnSpc>
            </a:pPr>
            <a:endParaRPr lang="he-IL" sz="2400" b="1" dirty="0">
              <a:solidFill>
                <a:schemeClr val="accent3">
                  <a:lumMod val="75000"/>
                </a:schemeClr>
              </a:solidFill>
            </a:endParaRPr>
          </a:p>
        </p:txBody>
      </p:sp>
    </p:spTree>
    <p:extLst>
      <p:ext uri="{BB962C8B-B14F-4D97-AF65-F5344CB8AC3E}">
        <p14:creationId xmlns:p14="http://schemas.microsoft.com/office/powerpoint/2010/main" val="38703957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err="1"/>
              <a:t>אובדנים</a:t>
            </a:r>
            <a:r>
              <a:rPr lang="he-IL" b="1" dirty="0"/>
              <a:t> חברתיים: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358900" y="1410268"/>
            <a:ext cx="10145712" cy="5447731"/>
          </a:xfrm>
        </p:spPr>
        <p:txBody>
          <a:bodyPr>
            <a:normAutofit lnSpcReduction="10000"/>
          </a:bodyPr>
          <a:lstStyle/>
          <a:p>
            <a:pPr lvl="0">
              <a:lnSpc>
                <a:spcPct val="150000"/>
              </a:lnSpc>
              <a:buClr>
                <a:srgbClr val="353535"/>
              </a:buClr>
            </a:pPr>
            <a:r>
              <a:rPr lang="he-IL" sz="2000" b="1" dirty="0">
                <a:solidFill>
                  <a:schemeClr val="accent2">
                    <a:lumMod val="75000"/>
                  </a:schemeClr>
                </a:solidFill>
              </a:rPr>
              <a:t>אובדן חברתי – בידוד.</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ירידה במספר החברים בני הגיל, עקב מצבי מוות, מחלה ולקות אצלם, מצב שיכול להתדרדר ככל שחולפות השנים. </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לעיתים גם התרחקות של בני המשפחה, העסוקים בחייהם.</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הסביבה הפיזית הולכת ונעשית פחות נגישה בשל הירידה בכושר הגופני והאדם המזדקן אינו יכול להגיע למקומות אליהם נהג להגיע. בהדרגה הוא מתקשה גם לצאת מהבית בכלל, ולפעמים אפילו להגיע לחלקים שונים של מקום מגוריו שלו.</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יכול להיות קושי בהסתגלות לשינויי טכנולוגיה, כך שנחסמים בפניו ערוצי תקשורת חדשים.</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ירידה בתפקודים - יכולות הראייה, הריכוז והזיכרון מונעים קריאת ספרים ועיתונים וצפייה בטלוויזיה.</a:t>
            </a:r>
          </a:p>
          <a:p>
            <a:pPr lvl="0">
              <a:lnSpc>
                <a:spcPct val="150000"/>
              </a:lnSpc>
              <a:buClr>
                <a:srgbClr val="353535"/>
              </a:buClr>
              <a:buFont typeface="Arial" panose="020B0604020202020204" pitchFamily="34" charset="0"/>
              <a:buChar char="•"/>
            </a:pPr>
            <a:r>
              <a:rPr lang="en-US" sz="1500" b="1" dirty="0">
                <a:solidFill>
                  <a:srgbClr val="265991">
                    <a:lumMod val="75000"/>
                  </a:srgbClr>
                </a:solidFill>
                <a:hlinkClick r:id="rId2"/>
              </a:rPr>
              <a:t>https://www.youtube.com/watch?v=irt2J0pwneA</a:t>
            </a:r>
            <a:r>
              <a:rPr lang="en-US" sz="1500" b="1" dirty="0">
                <a:solidFill>
                  <a:srgbClr val="265991">
                    <a:lumMod val="75000"/>
                  </a:srgbClr>
                </a:solidFill>
              </a:rPr>
              <a:t> </a:t>
            </a:r>
            <a:endParaRPr lang="he-IL" sz="1500" b="1" dirty="0">
              <a:solidFill>
                <a:srgbClr val="265991">
                  <a:lumMod val="75000"/>
                </a:srgbClr>
              </a:solidFill>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10226355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69268"/>
            <a:ext cx="9758939" cy="1280890"/>
          </a:xfrm>
        </p:spPr>
        <p:txBody>
          <a:bodyPr/>
          <a:lstStyle/>
          <a:p>
            <a:pPr algn="r"/>
            <a:r>
              <a:rPr lang="he-IL" b="1" dirty="0" err="1"/>
              <a:t>אובדנים</a:t>
            </a:r>
            <a:r>
              <a:rPr lang="he-IL" b="1" dirty="0"/>
              <a:t> בריאותיים: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009934" y="1137312"/>
            <a:ext cx="10494678" cy="5604682"/>
          </a:xfrm>
        </p:spPr>
        <p:txBody>
          <a:bodyPr>
            <a:noAutofit/>
          </a:bodyPr>
          <a:lstStyle/>
          <a:p>
            <a:pPr algn="just">
              <a:lnSpc>
                <a:spcPct val="150000"/>
              </a:lnSpc>
            </a:pPr>
            <a:r>
              <a:rPr lang="he-IL" sz="2400" b="1" dirty="0">
                <a:solidFill>
                  <a:schemeClr val="accent2">
                    <a:lumMod val="75000"/>
                  </a:schemeClr>
                </a:solidFill>
              </a:rPr>
              <a:t>אובדן מצב בריאותי</a:t>
            </a:r>
          </a:p>
          <a:p>
            <a:pPr marL="0" indent="0" algn="just">
              <a:lnSpc>
                <a:spcPct val="150000"/>
              </a:lnSpc>
              <a:buNone/>
            </a:pPr>
            <a:r>
              <a:rPr lang="he-IL" sz="2400" b="1" dirty="0">
                <a:solidFill>
                  <a:schemeClr val="accent3">
                    <a:lumMod val="75000"/>
                  </a:schemeClr>
                </a:solidFill>
              </a:rPr>
              <a:t>לאורך השנים ישנה ירידה במצב הבריאות, ישנה מגמה של שינוי תמידית, בחוסן ובכושר הגופני, ביציבות ובניידות. בגיל הזה חשופים יותר לפציעות, מחלות כרוניות וזיהומים.</a:t>
            </a:r>
          </a:p>
          <a:p>
            <a:pPr algn="just">
              <a:lnSpc>
                <a:spcPct val="150000"/>
              </a:lnSpc>
            </a:pPr>
            <a:r>
              <a:rPr lang="he-IL" sz="2400" b="1" dirty="0">
                <a:solidFill>
                  <a:schemeClr val="accent2">
                    <a:lumMod val="75000"/>
                  </a:schemeClr>
                </a:solidFill>
              </a:rPr>
              <a:t>אובדן כושר פיזי</a:t>
            </a:r>
          </a:p>
          <a:p>
            <a:pPr marL="0" indent="0" algn="just">
              <a:lnSpc>
                <a:spcPct val="150000"/>
              </a:lnSpc>
              <a:buNone/>
            </a:pPr>
            <a:r>
              <a:rPr lang="he-IL" sz="2400" b="1" dirty="0">
                <a:solidFill>
                  <a:schemeClr val="accent3">
                    <a:lumMod val="75000"/>
                  </a:schemeClr>
                </a:solidFill>
              </a:rPr>
              <a:t>התפקוד הגופני הולך ומצטמצם, ובמקביל נוספות מגבלות פיזיות, כירידה ביכולת התנועה עקב פגיעה בשיווי המשקל, לחץ דם, סחרחורת, היחלשות שריר, פגיעה עצבית/זרימת דם. לעיתים יש צורך בהליכון או במקל כדי לשמור על יציבות בהליכה.</a:t>
            </a:r>
          </a:p>
          <a:p>
            <a:pPr>
              <a:lnSpc>
                <a:spcPct val="150000"/>
              </a:lnSpc>
            </a:pPr>
            <a:endParaRPr lang="he-IL" sz="2400" b="1" dirty="0">
              <a:solidFill>
                <a:schemeClr val="accent3">
                  <a:lumMod val="75000"/>
                </a:schemeClr>
              </a:solidFill>
            </a:endParaRPr>
          </a:p>
        </p:txBody>
      </p:sp>
    </p:spTree>
    <p:extLst>
      <p:ext uri="{BB962C8B-B14F-4D97-AF65-F5344CB8AC3E}">
        <p14:creationId xmlns:p14="http://schemas.microsoft.com/office/powerpoint/2010/main" val="21161274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err="1"/>
              <a:t>אובדנים</a:t>
            </a:r>
            <a:r>
              <a:rPr lang="he-IL" b="1" dirty="0"/>
              <a:t> בריאותיים: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009934" y="1382972"/>
            <a:ext cx="10494677" cy="5475027"/>
          </a:xfrm>
        </p:spPr>
        <p:txBody>
          <a:bodyPr>
            <a:normAutofit/>
          </a:bodyPr>
          <a:lstStyle/>
          <a:p>
            <a:pPr>
              <a:lnSpc>
                <a:spcPct val="150000"/>
              </a:lnSpc>
            </a:pPr>
            <a:r>
              <a:rPr lang="he-IL" sz="2400" b="1" dirty="0">
                <a:solidFill>
                  <a:schemeClr val="accent2">
                    <a:lumMod val="75000"/>
                  </a:schemeClr>
                </a:solidFill>
              </a:rPr>
              <a:t>אובדן דימוי גוף</a:t>
            </a:r>
          </a:p>
          <a:p>
            <a:pPr marL="0" indent="0">
              <a:lnSpc>
                <a:spcPct val="150000"/>
              </a:lnSpc>
              <a:buNone/>
            </a:pPr>
            <a:r>
              <a:rPr lang="he-IL" sz="2400" b="1" dirty="0">
                <a:solidFill>
                  <a:schemeClr val="accent3">
                    <a:lumMod val="75000"/>
                  </a:schemeClr>
                </a:solidFill>
              </a:rPr>
              <a:t>בזקנה משתנה בהדרגה מראהו החיצוני של האדם, עורו כבר אינו חלק ומתוח, גבו אינו בהכרח זקוף, פניו עטויים קמטים, ועוד. דימוי הגוף, שלעיתים אינו תואם את תחושותיו הפנימיות של האדם, עשוי להתערער.</a:t>
            </a:r>
          </a:p>
          <a:p>
            <a:pPr>
              <a:lnSpc>
                <a:spcPct val="150000"/>
              </a:lnSpc>
            </a:pPr>
            <a:r>
              <a:rPr lang="he-IL" sz="2400" b="1" dirty="0">
                <a:solidFill>
                  <a:schemeClr val="accent2">
                    <a:lumMod val="75000"/>
                  </a:schemeClr>
                </a:solidFill>
              </a:rPr>
              <a:t>אובדן קוגניטיבי</a:t>
            </a:r>
          </a:p>
          <a:p>
            <a:pPr marL="0" indent="0">
              <a:lnSpc>
                <a:spcPct val="150000"/>
              </a:lnSpc>
              <a:buNone/>
            </a:pPr>
            <a:r>
              <a:rPr lang="he-IL" sz="2400" b="1" dirty="0">
                <a:solidFill>
                  <a:schemeClr val="accent3">
                    <a:lumMod val="75000"/>
                  </a:schemeClr>
                </a:solidFill>
              </a:rPr>
              <a:t>קושי בזכירה ובריכוז או חרדות מאובדן כזה. בעקבות תהליכים טבעיים, או בעקבות מחלות רקע אקוטיות וכרוניות או על רקע תרופתי או שינוי משמעותי (מעבר דירה למשל)</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214734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24912"/>
            <a:ext cx="9758939" cy="1280890"/>
          </a:xfrm>
        </p:spPr>
        <p:txBody>
          <a:bodyPr/>
          <a:lstStyle/>
          <a:p>
            <a:pPr algn="r"/>
            <a:r>
              <a:rPr lang="he-IL" b="1" dirty="0"/>
              <a:t>התמודדות עם תהליכי ההזדקנות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28299" y="1123665"/>
            <a:ext cx="10276313" cy="5734335"/>
          </a:xfrm>
        </p:spPr>
        <p:txBody>
          <a:bodyPr>
            <a:noAutofit/>
          </a:bodyPr>
          <a:lstStyle/>
          <a:p>
            <a:pPr algn="just">
              <a:lnSpc>
                <a:spcPct val="150000"/>
              </a:lnSpc>
            </a:pPr>
            <a:r>
              <a:rPr lang="he-IL" sz="2400" b="1" dirty="0">
                <a:solidFill>
                  <a:schemeClr val="accent3">
                    <a:lumMod val="75000"/>
                  </a:schemeClr>
                </a:solidFill>
              </a:rPr>
              <a:t>ישנן שתי גישות התמודדות עם תהליכי ההזדקנות:</a:t>
            </a:r>
          </a:p>
          <a:p>
            <a:pPr marL="0" indent="0" algn="just">
              <a:lnSpc>
                <a:spcPct val="150000"/>
              </a:lnSpc>
              <a:buNone/>
            </a:pPr>
            <a:r>
              <a:rPr lang="he-IL" sz="2400" b="1" dirty="0">
                <a:solidFill>
                  <a:schemeClr val="accent2">
                    <a:lumMod val="75000"/>
                  </a:schemeClr>
                </a:solidFill>
              </a:rPr>
              <a:t>גישה פרואקטיבית </a:t>
            </a:r>
            <a:r>
              <a:rPr lang="he-IL" sz="2400" b="1" dirty="0">
                <a:solidFill>
                  <a:schemeClr val="accent3">
                    <a:lumMod val="75000"/>
                  </a:schemeClr>
                </a:solidFill>
              </a:rPr>
              <a:t>– התנהגות שהאדם יוזם עוד לפני המשבר כדי למנוע אותו או להקטין את נזקיו.</a:t>
            </a:r>
          </a:p>
          <a:p>
            <a:pPr marL="0" indent="0" algn="just">
              <a:lnSpc>
                <a:spcPct val="150000"/>
              </a:lnSpc>
              <a:buNone/>
            </a:pPr>
            <a:r>
              <a:rPr lang="he-IL" sz="2400" b="1" dirty="0">
                <a:solidFill>
                  <a:schemeClr val="accent2">
                    <a:lumMod val="75000"/>
                  </a:schemeClr>
                </a:solidFill>
              </a:rPr>
              <a:t>גישה </a:t>
            </a:r>
            <a:r>
              <a:rPr lang="he-IL" sz="2400" b="1" dirty="0" err="1">
                <a:solidFill>
                  <a:schemeClr val="accent2">
                    <a:lumMod val="75000"/>
                  </a:schemeClr>
                </a:solidFill>
              </a:rPr>
              <a:t>ריאקטיבית</a:t>
            </a:r>
            <a:r>
              <a:rPr lang="he-IL" sz="2400" b="1" dirty="0">
                <a:solidFill>
                  <a:schemeClr val="accent2">
                    <a:lumMod val="75000"/>
                  </a:schemeClr>
                </a:solidFill>
              </a:rPr>
              <a:t> </a:t>
            </a:r>
            <a:r>
              <a:rPr lang="he-IL" sz="2400" b="1" dirty="0">
                <a:solidFill>
                  <a:schemeClr val="accent3">
                    <a:lumMod val="75000"/>
                  </a:schemeClr>
                </a:solidFill>
              </a:rPr>
              <a:t>– פעולות שהאדם נוקט בתגובה לאירוע קשה.</a:t>
            </a:r>
          </a:p>
          <a:p>
            <a:pPr algn="just">
              <a:lnSpc>
                <a:spcPct val="150000"/>
              </a:lnSpc>
            </a:pPr>
            <a:r>
              <a:rPr lang="he-IL" sz="2400" b="1" dirty="0">
                <a:solidFill>
                  <a:schemeClr val="accent3">
                    <a:lumMod val="75000"/>
                  </a:schemeClr>
                </a:solidFill>
              </a:rPr>
              <a:t>אצל קשישים, הגישה הראשונה מבטיחה את רווחתם יותר מהגישה </a:t>
            </a:r>
            <a:r>
              <a:rPr lang="he-IL" sz="2400" b="1" dirty="0" err="1">
                <a:solidFill>
                  <a:schemeClr val="accent3">
                    <a:lumMod val="75000"/>
                  </a:schemeClr>
                </a:solidFill>
              </a:rPr>
              <a:t>השניה</a:t>
            </a:r>
            <a:r>
              <a:rPr lang="he-IL" sz="2400" b="1" dirty="0">
                <a:solidFill>
                  <a:schemeClr val="accent3">
                    <a:lumMod val="75000"/>
                  </a:schemeClr>
                </a:solidFill>
              </a:rPr>
              <a:t>.</a:t>
            </a:r>
          </a:p>
          <a:p>
            <a:pPr algn="just">
              <a:lnSpc>
                <a:spcPct val="150000"/>
              </a:lnSpc>
            </a:pPr>
            <a:r>
              <a:rPr lang="he-IL" sz="2400" b="1" dirty="0">
                <a:solidFill>
                  <a:schemeClr val="accent2">
                    <a:lumMod val="75000"/>
                  </a:schemeClr>
                </a:solidFill>
              </a:rPr>
              <a:t>אנשים בגיל הזהב שניהלו אורח חיים יותר בריא, אכילה בריאה, פעילים גופנית וקוגניטיבית, חיו בסביבה ירוקה, בילו את זמנם בחברת אנשים אחרים (ובעיקר צעירים) - דיווחו על תחושת רווחה וצלילות רבה יותר ותוחלת חיים גבוהה יותר.</a:t>
            </a:r>
          </a:p>
          <a:p>
            <a:pPr>
              <a:lnSpc>
                <a:spcPct val="150000"/>
              </a:lnSpc>
            </a:pPr>
            <a:endParaRPr lang="he-IL" sz="2400" b="1" dirty="0">
              <a:solidFill>
                <a:schemeClr val="accent2">
                  <a:lumMod val="75000"/>
                </a:schemeClr>
              </a:solidFill>
            </a:endParaRPr>
          </a:p>
        </p:txBody>
      </p:sp>
    </p:spTree>
    <p:extLst>
      <p:ext uri="{BB962C8B-B14F-4D97-AF65-F5344CB8AC3E}">
        <p14:creationId xmlns:p14="http://schemas.microsoft.com/office/powerpoint/2010/main" val="31164259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36200"/>
          </a:xfrm>
        </p:spPr>
        <p:txBody>
          <a:bodyPr/>
          <a:lstStyle/>
          <a:p>
            <a:pPr algn="r"/>
            <a:r>
              <a:rPr lang="he-IL" b="1" dirty="0"/>
              <a:t>התמודדות עם תהליכי ההזדקנות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405719" y="1460310"/>
            <a:ext cx="10098893" cy="5268036"/>
          </a:xfrm>
        </p:spPr>
        <p:txBody>
          <a:bodyPr>
            <a:noAutofit/>
          </a:bodyPr>
          <a:lstStyle/>
          <a:p>
            <a:pPr algn="just">
              <a:lnSpc>
                <a:spcPct val="150000"/>
              </a:lnSpc>
            </a:pPr>
            <a:r>
              <a:rPr lang="he-IL" sz="2200" b="1" dirty="0">
                <a:solidFill>
                  <a:schemeClr val="accent3">
                    <a:lumMod val="75000"/>
                  </a:schemeClr>
                </a:solidFill>
              </a:rPr>
              <a:t>במחקרים נמצא כי </a:t>
            </a:r>
            <a:r>
              <a:rPr lang="he-IL" sz="2200" b="1" dirty="0">
                <a:solidFill>
                  <a:schemeClr val="accent2">
                    <a:lumMod val="75000"/>
                  </a:schemeClr>
                </a:solidFill>
              </a:rPr>
              <a:t>אמונה של האדם בעצמו </a:t>
            </a:r>
            <a:r>
              <a:rPr lang="he-IL" sz="2200" b="1" dirty="0">
                <a:solidFill>
                  <a:schemeClr val="accent3">
                    <a:lumMod val="75000"/>
                  </a:schemeClr>
                </a:solidFill>
              </a:rPr>
              <a:t>וביכולתו להתמודד עם קשיים, ותחושת שליטה, הם בין </a:t>
            </a:r>
            <a:r>
              <a:rPr lang="he-IL" sz="2200" b="1" dirty="0">
                <a:solidFill>
                  <a:schemeClr val="accent2">
                    <a:lumMod val="75000"/>
                  </a:schemeClr>
                </a:solidFill>
              </a:rPr>
              <a:t>הגורמים המשמעותיים לתחושת הרווחה האישית. </a:t>
            </a:r>
          </a:p>
          <a:p>
            <a:pPr algn="just">
              <a:lnSpc>
                <a:spcPct val="150000"/>
              </a:lnSpc>
            </a:pPr>
            <a:r>
              <a:rPr lang="he-IL" sz="2200" b="1" dirty="0">
                <a:solidFill>
                  <a:schemeClr val="accent3">
                    <a:lumMod val="75000"/>
                  </a:schemeClr>
                </a:solidFill>
              </a:rPr>
              <a:t>התמודדות עם </a:t>
            </a:r>
            <a:r>
              <a:rPr lang="he-IL" sz="2200" b="1" dirty="0" err="1">
                <a:solidFill>
                  <a:schemeClr val="accent3">
                    <a:lumMod val="75000"/>
                  </a:schemeClr>
                </a:solidFill>
              </a:rPr>
              <a:t>אובדנים</a:t>
            </a:r>
            <a:r>
              <a:rPr lang="he-IL" sz="2200" b="1" dirty="0">
                <a:solidFill>
                  <a:schemeClr val="accent3">
                    <a:lumMod val="75000"/>
                  </a:schemeClr>
                </a:solidFill>
              </a:rPr>
              <a:t> אלה אפשרית בעיקר כשמתכוננים אליהם מראש. כאשר אדם קונה דירה שהוא מתכנן לחיות בה את שארית חייו, עליו לוודא שהיא תהיה נגישה לאנשים המוגבלים בהרבה ממנו, הן משום שילך ויעשה מוגבל והן משום שדירה נגישה עשויה למנוע ממנו פציעות שיאיצו את תהליך איבוד היכולות שלו. </a:t>
            </a:r>
          </a:p>
          <a:p>
            <a:pPr algn="just">
              <a:lnSpc>
                <a:spcPct val="150000"/>
              </a:lnSpc>
            </a:pPr>
            <a:r>
              <a:rPr lang="he-IL" sz="2200" b="1" dirty="0">
                <a:solidFill>
                  <a:schemeClr val="accent3">
                    <a:lumMod val="75000"/>
                  </a:schemeClr>
                </a:solidFill>
              </a:rPr>
              <a:t>מי שהתכוננו מראש לקשיים ולהתמודדויות בגיל הזהב דיווחו על תחושת ביטחון גבוהה יותר.</a:t>
            </a:r>
          </a:p>
        </p:txBody>
      </p:sp>
    </p:spTree>
    <p:extLst>
      <p:ext uri="{BB962C8B-B14F-4D97-AF65-F5344CB8AC3E}">
        <p14:creationId xmlns:p14="http://schemas.microsoft.com/office/powerpoint/2010/main" val="28024344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gn="just">
              <a:lnSpc>
                <a:spcPct val="150000"/>
              </a:lnSpc>
            </a:pPr>
            <a:r>
              <a:rPr lang="he-IL" sz="2400" b="1" dirty="0">
                <a:solidFill>
                  <a:schemeClr val="accent3">
                    <a:lumMod val="75000"/>
                  </a:schemeClr>
                </a:solidFill>
              </a:rPr>
              <a:t>אריק אריקסון, הוגה תאוריית השלבים הפסיכו-חברתית, היה בין הראשונים בתחום הפסיכולוגיה ההתפתחותית שהתייחס לזקנה כאל </a:t>
            </a:r>
            <a:r>
              <a:rPr lang="he-IL" sz="2400" b="1" dirty="0">
                <a:solidFill>
                  <a:schemeClr val="accent2">
                    <a:lumMod val="75000"/>
                  </a:schemeClr>
                </a:solidFill>
              </a:rPr>
              <a:t>שלב התפתחותי נוסף בחיי האדם</a:t>
            </a:r>
            <a:r>
              <a:rPr lang="he-IL" sz="2400" b="1" dirty="0">
                <a:solidFill>
                  <a:schemeClr val="accent3">
                    <a:lumMod val="75000"/>
                  </a:schemeClr>
                </a:solidFill>
              </a:rPr>
              <a:t>. הוא מכנה את שלב זה בחיי האדם כשלב ה"</a:t>
            </a:r>
            <a:r>
              <a:rPr lang="he-IL" sz="2400" b="1" dirty="0">
                <a:solidFill>
                  <a:schemeClr val="accent2">
                    <a:lumMod val="75000"/>
                  </a:schemeClr>
                </a:solidFill>
              </a:rPr>
              <a:t>שלמות לעומת ייאוש</a:t>
            </a:r>
            <a:r>
              <a:rPr lang="he-IL" sz="2400" b="1" dirty="0">
                <a:solidFill>
                  <a:schemeClr val="accent3">
                    <a:lumMod val="75000"/>
                  </a:schemeClr>
                </a:solidFill>
              </a:rPr>
              <a:t>"</a:t>
            </a:r>
            <a:r>
              <a:rPr lang="en-US" sz="2400" b="1" dirty="0">
                <a:solidFill>
                  <a:schemeClr val="accent3">
                    <a:lumMod val="75000"/>
                  </a:schemeClr>
                </a:solidFill>
              </a:rPr>
              <a:t>(Integrity vs. Despair).</a:t>
            </a:r>
            <a:r>
              <a:rPr lang="he-IL" sz="2400" b="1" dirty="0">
                <a:solidFill>
                  <a:schemeClr val="accent3">
                    <a:lumMod val="75000"/>
                  </a:schemeClr>
                </a:solidFill>
              </a:rPr>
              <a:t>.</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39923534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2" y="1642279"/>
            <a:ext cx="9758939" cy="4308143"/>
          </a:xfrm>
        </p:spPr>
        <p:txBody>
          <a:bodyPr>
            <a:normAutofit/>
          </a:bodyPr>
          <a:lstStyle/>
          <a:p>
            <a:pPr algn="just">
              <a:lnSpc>
                <a:spcPct val="150000"/>
              </a:lnSpc>
              <a:buFont typeface="Arial" panose="020B0604020202020204" pitchFamily="34" charset="0"/>
              <a:buChar char="•"/>
            </a:pPr>
            <a:r>
              <a:rPr lang="he-IL" sz="2400" b="1" dirty="0">
                <a:solidFill>
                  <a:schemeClr val="accent3">
                    <a:lumMod val="75000"/>
                  </a:schemeClr>
                </a:solidFill>
              </a:rPr>
              <a:t>הזקן מוצא עצמו מול משבר התפתחותי המבטא את סיכום חייו. </a:t>
            </a:r>
          </a:p>
          <a:p>
            <a:pPr algn="just">
              <a:lnSpc>
                <a:spcPct val="150000"/>
              </a:lnSpc>
              <a:buFont typeface="Arial" panose="020B0604020202020204" pitchFamily="34" charset="0"/>
              <a:buChar char="•"/>
            </a:pPr>
            <a:r>
              <a:rPr lang="he-IL" sz="2400" b="1" dirty="0">
                <a:solidFill>
                  <a:schemeClr val="accent3">
                    <a:lumMod val="75000"/>
                  </a:schemeClr>
                </a:solidFill>
              </a:rPr>
              <a:t>לאחר הצטמצמות הקן המשפחתי, הפרישה מהעבודה וצמצום המעגל התעסוקתי והחברתי, יגיע האדם הזקן להרהור מסכם של חייו ותפקידיו. </a:t>
            </a:r>
          </a:p>
          <a:p>
            <a:pPr algn="just">
              <a:lnSpc>
                <a:spcPct val="150000"/>
              </a:lnSpc>
              <a:buFont typeface="Arial" panose="020B0604020202020204" pitchFamily="34" charset="0"/>
              <a:buChar char="•"/>
            </a:pPr>
            <a:r>
              <a:rPr lang="he-IL" sz="2400" b="1" dirty="0">
                <a:solidFill>
                  <a:schemeClr val="accent3">
                    <a:lumMod val="75000"/>
                  </a:schemeClr>
                </a:solidFill>
              </a:rPr>
              <a:t>בשלב זה הוא יכול לראות את עצמו בסיפוק ובהשלמה, ולעיתים גם לחוות אכזבות וכישלונות.</a:t>
            </a:r>
          </a:p>
          <a:p>
            <a:pPr algn="just">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36877032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a:bodyPr>
          <a:lstStyle/>
          <a:p>
            <a:pPr algn="just">
              <a:lnSpc>
                <a:spcPct val="150000"/>
              </a:lnSpc>
            </a:pPr>
            <a:r>
              <a:rPr lang="he-IL" sz="3200" b="1" dirty="0">
                <a:solidFill>
                  <a:schemeClr val="accent2">
                    <a:lumMod val="75000"/>
                  </a:schemeClr>
                </a:solidFill>
              </a:rPr>
              <a:t>שלמות:</a:t>
            </a:r>
          </a:p>
          <a:p>
            <a:pPr algn="just">
              <a:lnSpc>
                <a:spcPct val="150000"/>
              </a:lnSpc>
            </a:pPr>
            <a:r>
              <a:rPr lang="he-IL" sz="2400" b="1" dirty="0">
                <a:solidFill>
                  <a:schemeClr val="accent3">
                    <a:lumMod val="75000"/>
                  </a:schemeClr>
                </a:solidFill>
              </a:rPr>
              <a:t>היכולת לראות את רצף החיים מתחילתו ועד סופו ולקבל </a:t>
            </a:r>
            <a:r>
              <a:rPr lang="he-IL" sz="2400" b="1" dirty="0">
                <a:solidFill>
                  <a:schemeClr val="accent2">
                    <a:lumMod val="75000"/>
                  </a:schemeClr>
                </a:solidFill>
              </a:rPr>
              <a:t>פרספקטיבה מלאה וחיובית</a:t>
            </a:r>
            <a:r>
              <a:rPr lang="he-IL" sz="2400" b="1" dirty="0">
                <a:solidFill>
                  <a:schemeClr val="accent3">
                    <a:lumMod val="75000"/>
                  </a:schemeClr>
                </a:solidFill>
              </a:rPr>
              <a:t> על שלמותו של מעגל החיים. </a:t>
            </a:r>
          </a:p>
          <a:p>
            <a:pPr algn="just">
              <a:lnSpc>
                <a:spcPct val="150000"/>
              </a:lnSpc>
            </a:pPr>
            <a:r>
              <a:rPr lang="he-IL" sz="2400" b="1" dirty="0">
                <a:solidFill>
                  <a:schemeClr val="accent3">
                    <a:lumMod val="75000"/>
                  </a:schemeClr>
                </a:solidFill>
              </a:rPr>
              <a:t>ראיית זו יכולה להקנות לאדם </a:t>
            </a:r>
            <a:r>
              <a:rPr lang="he-IL" sz="2400" b="1" dirty="0">
                <a:solidFill>
                  <a:schemeClr val="accent2">
                    <a:lumMod val="75000"/>
                  </a:schemeClr>
                </a:solidFill>
              </a:rPr>
              <a:t>קבלה עצמית ותחושת סיפוק</a:t>
            </a:r>
            <a:r>
              <a:rPr lang="he-IL" sz="2400" b="1" dirty="0">
                <a:solidFill>
                  <a:schemeClr val="accent3">
                    <a:lumMod val="75000"/>
                  </a:schemeClr>
                </a:solidFill>
              </a:rPr>
              <a:t>, ותפיסה אישית של האדם כחלק מהקולקטיב האנושי, אף מעבר למעגל החיים האישי כחלק מחוליה בשרשרת,  שהיה שותף פעיל ביצירתה. </a:t>
            </a:r>
          </a:p>
        </p:txBody>
      </p:sp>
    </p:spTree>
    <p:extLst>
      <p:ext uri="{BB962C8B-B14F-4D97-AF65-F5344CB8AC3E}">
        <p14:creationId xmlns:p14="http://schemas.microsoft.com/office/powerpoint/2010/main" val="37813762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a:bodyPr>
          <a:lstStyle/>
          <a:p>
            <a:pPr algn="just">
              <a:lnSpc>
                <a:spcPct val="150000"/>
              </a:lnSpc>
            </a:pPr>
            <a:r>
              <a:rPr lang="he-IL" sz="3200" b="1" dirty="0">
                <a:solidFill>
                  <a:schemeClr val="accent2">
                    <a:lumMod val="75000"/>
                  </a:schemeClr>
                </a:solidFill>
              </a:rPr>
              <a:t>שלמות:</a:t>
            </a:r>
          </a:p>
          <a:p>
            <a:pPr algn="just">
              <a:lnSpc>
                <a:spcPct val="150000"/>
              </a:lnSpc>
            </a:pPr>
            <a:r>
              <a:rPr lang="he-IL" sz="2400" b="1" dirty="0">
                <a:solidFill>
                  <a:schemeClr val="accent3">
                    <a:lumMod val="75000"/>
                  </a:schemeClr>
                </a:solidFill>
              </a:rPr>
              <a:t>לפי אריקסון, בשלבי התפתחות קודמים בחייו של האדם הוא רוכש ביטחון ואמון בסיסי בזולת, חוויה של מסוגלות חברתית ואינטימיות זוגית. </a:t>
            </a:r>
          </a:p>
          <a:p>
            <a:pPr algn="just">
              <a:lnSpc>
                <a:spcPct val="150000"/>
              </a:lnSpc>
            </a:pPr>
            <a:r>
              <a:rPr lang="he-IL" sz="2400" b="1" dirty="0">
                <a:solidFill>
                  <a:schemeClr val="accent2">
                    <a:lumMod val="75000"/>
                  </a:schemeClr>
                </a:solidFill>
              </a:rPr>
              <a:t>מעבר של שלבים אלה בהצלחה יסייע לו לפתח ראיה של פרספקטיבה נכונה של שלמות משמעותית בסיכום חייו. </a:t>
            </a:r>
          </a:p>
        </p:txBody>
      </p:sp>
    </p:spTree>
    <p:extLst>
      <p:ext uri="{BB962C8B-B14F-4D97-AF65-F5344CB8AC3E}">
        <p14:creationId xmlns:p14="http://schemas.microsoft.com/office/powerpoint/2010/main" val="35033009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lnSpcReduction="10000"/>
          </a:bodyPr>
          <a:lstStyle/>
          <a:p>
            <a:pPr algn="just">
              <a:lnSpc>
                <a:spcPct val="150000"/>
              </a:lnSpc>
            </a:pPr>
            <a:r>
              <a:rPr lang="he-IL" sz="3200" b="1" dirty="0" err="1">
                <a:solidFill>
                  <a:schemeClr val="accent2">
                    <a:lumMod val="75000"/>
                  </a:schemeClr>
                </a:solidFill>
              </a:rPr>
              <a:t>יאוש</a:t>
            </a:r>
            <a:r>
              <a:rPr lang="he-IL" sz="3200" b="1" dirty="0">
                <a:solidFill>
                  <a:schemeClr val="accent2">
                    <a:lumMod val="75000"/>
                  </a:schemeClr>
                </a:solidFill>
              </a:rPr>
              <a:t>:</a:t>
            </a:r>
          </a:p>
          <a:p>
            <a:pPr algn="just">
              <a:lnSpc>
                <a:spcPct val="150000"/>
              </a:lnSpc>
            </a:pPr>
            <a:r>
              <a:rPr lang="he-IL" sz="2400" b="1" dirty="0">
                <a:solidFill>
                  <a:schemeClr val="accent3">
                    <a:lumMod val="75000"/>
                  </a:schemeClr>
                </a:solidFill>
              </a:rPr>
              <a:t>לעומת השלמות מציב אריקסון את </a:t>
            </a:r>
            <a:r>
              <a:rPr lang="he-IL" sz="2400" b="1" dirty="0" err="1">
                <a:solidFill>
                  <a:schemeClr val="accent3">
                    <a:lumMod val="75000"/>
                  </a:schemeClr>
                </a:solidFill>
              </a:rPr>
              <a:t>היאוש</a:t>
            </a:r>
            <a:r>
              <a:rPr lang="he-IL" sz="2400" b="1" dirty="0">
                <a:solidFill>
                  <a:schemeClr val="accent3">
                    <a:lumMod val="75000"/>
                  </a:schemeClr>
                </a:solidFill>
              </a:rPr>
              <a:t>, תפיסת החיים בצורה פסימית, תחושת קיפאון ואיבוד משמעות לחיים. </a:t>
            </a:r>
          </a:p>
          <a:p>
            <a:pPr algn="just">
              <a:lnSpc>
                <a:spcPct val="150000"/>
              </a:lnSpc>
            </a:pPr>
            <a:r>
              <a:rPr lang="he-IL" sz="2400" b="1" dirty="0">
                <a:solidFill>
                  <a:schemeClr val="accent3">
                    <a:lumMod val="75000"/>
                  </a:schemeClr>
                </a:solidFill>
              </a:rPr>
              <a:t>לרוב נחוות עקב היעדר משמעות, תחושה שהחיים לא מוצו, שהזדמנויות פוספסו, ושבחירות היו שגויות. </a:t>
            </a:r>
          </a:p>
          <a:p>
            <a:pPr algn="just">
              <a:lnSpc>
                <a:spcPct val="150000"/>
              </a:lnSpc>
            </a:pPr>
            <a:r>
              <a:rPr lang="he-IL" sz="2400" b="1" dirty="0">
                <a:solidFill>
                  <a:schemeClr val="accent3">
                    <a:lumMod val="75000"/>
                  </a:schemeClr>
                </a:solidFill>
              </a:rPr>
              <a:t>תחושות אלו יוצרות חלל ריק וחוסר תוחלת אשר סופם מוות מאיים...</a:t>
            </a:r>
          </a:p>
          <a:p>
            <a:pPr marL="0" indent="0" algn="ctr">
              <a:lnSpc>
                <a:spcPct val="150000"/>
              </a:lnSpc>
              <a:buNone/>
            </a:pPr>
            <a:r>
              <a:rPr lang="he-IL" sz="2800" b="1" dirty="0">
                <a:solidFill>
                  <a:schemeClr val="accent2">
                    <a:lumMod val="75000"/>
                  </a:schemeClr>
                </a:solidFill>
              </a:rPr>
              <a:t>בידי האדם היכולת לבחור כיצד יעבור את שלב התפתחות זה, והאם יראה את חייו כנקודת סיכום אופטימית וחיובית!!</a:t>
            </a:r>
          </a:p>
          <a:p>
            <a:pPr algn="just">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8318214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41973"/>
            <a:ext cx="9758939" cy="767962"/>
          </a:xfrm>
        </p:spPr>
        <p:txBody>
          <a:bodyPr/>
          <a:lstStyle/>
          <a:p>
            <a:pPr algn="r"/>
            <a:r>
              <a:rPr lang="he-IL" b="1" dirty="0"/>
              <a:t>לא דיברנו עוד על אהבה/ אהוד מנור</a:t>
            </a:r>
          </a:p>
        </p:txBody>
      </p:sp>
      <p:sp>
        <p:nvSpPr>
          <p:cNvPr id="4" name="תיבת טקסט 4">
            <a:extLst>
              <a:ext uri="{FF2B5EF4-FFF2-40B4-BE49-F238E27FC236}">
                <a16:creationId xmlns:a16="http://schemas.microsoft.com/office/drawing/2014/main" id="{06ED0452-6F2A-4E3F-8CD3-450325145DD0}"/>
              </a:ext>
            </a:extLst>
          </p:cNvPr>
          <p:cNvSpPr txBox="1"/>
          <p:nvPr/>
        </p:nvSpPr>
        <p:spPr>
          <a:xfrm>
            <a:off x="941696" y="1284193"/>
            <a:ext cx="10562916" cy="5170646"/>
          </a:xfrm>
          <a:prstGeom prst="rect">
            <a:avLst/>
          </a:prstGeom>
          <a:noFill/>
        </p:spPr>
        <p:txBody>
          <a:bodyPr wrap="square" numCol="2" rtlCol="1">
            <a:spAutoFit/>
          </a:bodyPr>
          <a:lstStyle/>
          <a:p>
            <a:pPr algn="r">
              <a:lnSpc>
                <a:spcPct val="150000"/>
              </a:lnSpc>
            </a:pPr>
            <a:r>
              <a:rPr lang="he-IL" sz="2000" b="1" dirty="0">
                <a:solidFill>
                  <a:schemeClr val="accent3">
                    <a:lumMod val="75000"/>
                  </a:schemeClr>
                </a:solidFill>
              </a:rPr>
              <a:t>לא דיברנו עוד על אהבה</a:t>
            </a:r>
          </a:p>
          <a:p>
            <a:pPr algn="r">
              <a:lnSpc>
                <a:spcPct val="150000"/>
              </a:lnSpc>
            </a:pPr>
            <a:r>
              <a:rPr lang="he-IL" sz="2000" b="1" dirty="0">
                <a:solidFill>
                  <a:schemeClr val="accent3">
                    <a:lumMod val="75000"/>
                  </a:schemeClr>
                </a:solidFill>
              </a:rPr>
              <a:t>ולא ירדנו אל סופה</a:t>
            </a:r>
          </a:p>
          <a:p>
            <a:pPr algn="r">
              <a:lnSpc>
                <a:spcPct val="150000"/>
              </a:lnSpc>
            </a:pPr>
            <a:r>
              <a:rPr lang="he-IL" sz="2000" b="1" dirty="0">
                <a:solidFill>
                  <a:schemeClr val="accent3">
                    <a:lumMod val="75000"/>
                  </a:schemeClr>
                </a:solidFill>
              </a:rPr>
              <a:t>אין דבר, הלחם לא יחסר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לישון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לנשק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a:p>
            <a:pPr algn="r">
              <a:lnSpc>
                <a:spcPct val="150000"/>
              </a:lnSpc>
            </a:pPr>
            <a:r>
              <a:rPr lang="he-IL" sz="2000" b="1" dirty="0">
                <a:solidFill>
                  <a:schemeClr val="accent3">
                    <a:lumMod val="75000"/>
                  </a:schemeClr>
                </a:solidFill>
              </a:rPr>
              <a:t>לא דיברנו עוד על משפחה</a:t>
            </a:r>
          </a:p>
          <a:p>
            <a:pPr algn="r">
              <a:lnSpc>
                <a:spcPct val="150000"/>
              </a:lnSpc>
            </a:pPr>
            <a:r>
              <a:rPr lang="he-IL" sz="2000" b="1" dirty="0">
                <a:solidFill>
                  <a:schemeClr val="accent3">
                    <a:lumMod val="75000"/>
                  </a:schemeClr>
                </a:solidFill>
              </a:rPr>
              <a:t>ולא זימרנו את שבחה</a:t>
            </a:r>
          </a:p>
          <a:p>
            <a:pPr algn="r">
              <a:lnSpc>
                <a:spcPct val="150000"/>
              </a:lnSpc>
            </a:pPr>
            <a:r>
              <a:rPr lang="he-IL" sz="2000" b="1" dirty="0">
                <a:solidFill>
                  <a:schemeClr val="accent3">
                    <a:lumMod val="75000"/>
                  </a:schemeClr>
                </a:solidFill>
              </a:rPr>
              <a:t>אין דבר, הרוח לא יסער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לקום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ללטף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a:p>
            <a:pPr algn="r">
              <a:lnSpc>
                <a:spcPct val="150000"/>
              </a:lnSpc>
            </a:pPr>
            <a:r>
              <a:rPr lang="he-IL" sz="2000" b="1" dirty="0">
                <a:solidFill>
                  <a:schemeClr val="accent3">
                    <a:lumMod val="75000"/>
                  </a:schemeClr>
                </a:solidFill>
              </a:rPr>
              <a:t>לא דיברנו עוד על הזקנה</a:t>
            </a:r>
          </a:p>
          <a:p>
            <a:pPr algn="r">
              <a:lnSpc>
                <a:spcPct val="150000"/>
              </a:lnSpc>
            </a:pPr>
            <a:r>
              <a:rPr lang="he-IL" sz="2000" b="1" dirty="0">
                <a:solidFill>
                  <a:schemeClr val="accent3">
                    <a:lumMod val="75000"/>
                  </a:schemeClr>
                </a:solidFill>
              </a:rPr>
              <a:t>ולא תארנו את חינה</a:t>
            </a:r>
          </a:p>
          <a:p>
            <a:pPr algn="r">
              <a:lnSpc>
                <a:spcPct val="150000"/>
              </a:lnSpc>
            </a:pPr>
            <a:r>
              <a:rPr lang="he-IL" sz="2000" b="1" dirty="0">
                <a:solidFill>
                  <a:schemeClr val="accent3">
                    <a:lumMod val="75000"/>
                  </a:schemeClr>
                </a:solidFill>
              </a:rPr>
              <a:t>אין דבר, התופת לא יבער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למות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לחבק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p:txBody>
      </p:sp>
    </p:spTree>
    <p:extLst>
      <p:ext uri="{BB962C8B-B14F-4D97-AF65-F5344CB8AC3E}">
        <p14:creationId xmlns:p14="http://schemas.microsoft.com/office/powerpoint/2010/main" val="30311209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006600" y="1867592"/>
            <a:ext cx="9498012" cy="3777622"/>
          </a:xfrm>
        </p:spPr>
        <p:txBody>
          <a:bodyPr>
            <a:normAutofit/>
          </a:bodyPr>
          <a:lstStyle/>
          <a:p>
            <a:pPr algn="just">
              <a:lnSpc>
                <a:spcPct val="150000"/>
              </a:lnSpc>
            </a:pPr>
            <a:r>
              <a:rPr lang="he-IL" sz="2400" b="1" dirty="0">
                <a:solidFill>
                  <a:schemeClr val="accent3">
                    <a:lumMod val="75000"/>
                  </a:schemeClr>
                </a:solidFill>
              </a:rPr>
              <a:t>מחקרים רבים נעשו כדי לבחון את מידת העניין של אנשים מבוגרים באינטימיות.</a:t>
            </a:r>
          </a:p>
          <a:p>
            <a:pPr algn="just">
              <a:lnSpc>
                <a:spcPct val="150000"/>
              </a:lnSpc>
            </a:pPr>
            <a:r>
              <a:rPr lang="he-IL" sz="2400" b="1" dirty="0">
                <a:solidFill>
                  <a:schemeClr val="accent3">
                    <a:lumMod val="75000"/>
                  </a:schemeClr>
                </a:solidFill>
              </a:rPr>
              <a:t>באופן כללי, קיימת הנחה מוטעית לפיה אנשים מבוגרים הם אנשים א-מיניים, ואינם מתעניינים במין כלל. </a:t>
            </a:r>
          </a:p>
          <a:p>
            <a:pPr algn="just">
              <a:lnSpc>
                <a:spcPct val="150000"/>
              </a:lnSpc>
            </a:pPr>
            <a:r>
              <a:rPr lang="he-IL" sz="2400" b="1" dirty="0">
                <a:solidFill>
                  <a:schemeClr val="accent3">
                    <a:lumMod val="75000"/>
                  </a:schemeClr>
                </a:solidFill>
              </a:rPr>
              <a:t>בפועל, מחקרים שנעשו מצביעים על כך שאנשים מבוגרים רבים פעילים מינית ומייחסים למיניות חשיבות רבה. </a:t>
            </a:r>
          </a:p>
        </p:txBody>
      </p:sp>
    </p:spTree>
    <p:extLst>
      <p:ext uri="{BB962C8B-B14F-4D97-AF65-F5344CB8AC3E}">
        <p14:creationId xmlns:p14="http://schemas.microsoft.com/office/powerpoint/2010/main" val="33825856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9212" y="1451955"/>
            <a:ext cx="8915400" cy="5306291"/>
          </a:xfrm>
        </p:spPr>
        <p:txBody>
          <a:bodyPr>
            <a:normAutofit/>
          </a:bodyPr>
          <a:lstStyle/>
          <a:p>
            <a:r>
              <a:rPr lang="he-IL" sz="2000" b="1" dirty="0">
                <a:solidFill>
                  <a:schemeClr val="accent2">
                    <a:lumMod val="75000"/>
                  </a:schemeClr>
                </a:solidFill>
              </a:rPr>
              <a:t>מחקר שנערך בארצות הברית:</a:t>
            </a:r>
          </a:p>
          <a:p>
            <a:r>
              <a:rPr lang="he-IL" sz="2000" b="1" dirty="0">
                <a:solidFill>
                  <a:schemeClr val="accent2">
                    <a:lumMod val="75000"/>
                  </a:schemeClr>
                </a:solidFill>
              </a:rPr>
              <a:t>73%</a:t>
            </a:r>
            <a:r>
              <a:rPr lang="he-IL" sz="2000" b="1" dirty="0">
                <a:solidFill>
                  <a:schemeClr val="accent3">
                    <a:lumMod val="75000"/>
                  </a:schemeClr>
                </a:solidFill>
              </a:rPr>
              <a:t> מהמשיבים בגילאי </a:t>
            </a:r>
            <a:r>
              <a:rPr lang="he-IL" sz="2000" b="1" dirty="0">
                <a:solidFill>
                  <a:schemeClr val="accent2">
                    <a:lumMod val="75000"/>
                  </a:schemeClr>
                </a:solidFill>
              </a:rPr>
              <a:t>57-46 </a:t>
            </a:r>
            <a:r>
              <a:rPr lang="he-IL" sz="2000" b="1" dirty="0">
                <a:solidFill>
                  <a:schemeClr val="accent3">
                    <a:lumMod val="75000"/>
                  </a:schemeClr>
                </a:solidFill>
              </a:rPr>
              <a:t> היו פעילים מינית.</a:t>
            </a:r>
          </a:p>
          <a:p>
            <a:r>
              <a:rPr lang="he-IL" sz="2000" b="1" dirty="0">
                <a:solidFill>
                  <a:schemeClr val="accent2">
                    <a:lumMod val="75000"/>
                  </a:schemeClr>
                </a:solidFill>
              </a:rPr>
              <a:t>53% </a:t>
            </a:r>
            <a:r>
              <a:rPr lang="he-IL" sz="2000" b="1" dirty="0">
                <a:solidFill>
                  <a:schemeClr val="accent3">
                    <a:lumMod val="75000"/>
                  </a:schemeClr>
                </a:solidFill>
              </a:rPr>
              <a:t>מהמשיבים בגילאי </a:t>
            </a:r>
            <a:r>
              <a:rPr lang="he-IL" sz="2000" b="1" dirty="0">
                <a:solidFill>
                  <a:schemeClr val="accent2">
                    <a:lumMod val="75000"/>
                  </a:schemeClr>
                </a:solidFill>
              </a:rPr>
              <a:t>65–74</a:t>
            </a:r>
            <a:r>
              <a:rPr lang="he-IL" sz="2000" b="1" dirty="0">
                <a:solidFill>
                  <a:schemeClr val="accent3">
                    <a:lumMod val="75000"/>
                  </a:schemeClr>
                </a:solidFill>
              </a:rPr>
              <a:t> היו פעילים מינית.</a:t>
            </a:r>
          </a:p>
          <a:p>
            <a:r>
              <a:rPr lang="he-IL" sz="2000" b="1" dirty="0">
                <a:solidFill>
                  <a:schemeClr val="accent2">
                    <a:lumMod val="75000"/>
                  </a:schemeClr>
                </a:solidFill>
              </a:rPr>
              <a:t>26%</a:t>
            </a:r>
            <a:r>
              <a:rPr lang="he-IL" sz="2000" b="1" dirty="0">
                <a:solidFill>
                  <a:schemeClr val="accent3">
                    <a:lumMod val="75000"/>
                  </a:schemeClr>
                </a:solidFill>
              </a:rPr>
              <a:t> מהמשיבים בגילאי </a:t>
            </a:r>
            <a:r>
              <a:rPr lang="he-IL" sz="2000" b="1" dirty="0">
                <a:solidFill>
                  <a:schemeClr val="accent2">
                    <a:lumMod val="75000"/>
                  </a:schemeClr>
                </a:solidFill>
              </a:rPr>
              <a:t>75–85</a:t>
            </a:r>
            <a:r>
              <a:rPr lang="he-IL" sz="2000" b="1" dirty="0">
                <a:solidFill>
                  <a:schemeClr val="accent3">
                    <a:lumMod val="75000"/>
                  </a:schemeClr>
                </a:solidFill>
              </a:rPr>
              <a:t> היו פעילים מינית.</a:t>
            </a:r>
          </a:p>
          <a:p>
            <a:pPr marL="0" indent="0">
              <a:buNone/>
            </a:pPr>
            <a:endParaRPr lang="he-IL" sz="2000" b="1" dirty="0">
              <a:solidFill>
                <a:schemeClr val="accent3">
                  <a:lumMod val="75000"/>
                </a:schemeClr>
              </a:solidFill>
            </a:endParaRPr>
          </a:p>
          <a:p>
            <a:pPr>
              <a:lnSpc>
                <a:spcPct val="150000"/>
              </a:lnSpc>
            </a:pPr>
            <a:r>
              <a:rPr lang="he-IL" sz="2000" b="1" dirty="0">
                <a:solidFill>
                  <a:schemeClr val="accent3">
                    <a:lumMod val="75000"/>
                  </a:schemeClr>
                </a:solidFill>
              </a:rPr>
              <a:t>מחקר של ראיונות פנים מול פנים בקרב </a:t>
            </a:r>
            <a:r>
              <a:rPr lang="he-IL" sz="2000" b="1" dirty="0">
                <a:solidFill>
                  <a:schemeClr val="accent2">
                    <a:lumMod val="75000"/>
                  </a:schemeClr>
                </a:solidFill>
              </a:rPr>
              <a:t>3,005</a:t>
            </a:r>
            <a:r>
              <a:rPr lang="he-IL" sz="2000" b="1" dirty="0">
                <a:solidFill>
                  <a:schemeClr val="accent3">
                    <a:lumMod val="75000"/>
                  </a:schemeClr>
                </a:solidFill>
              </a:rPr>
              <a:t> משתתפים בארצות הברית מצא כי למרות שיש ירידה בעניין ביחסי מין בקרב אנשים מבוגרים, </a:t>
            </a:r>
          </a:p>
          <a:p>
            <a:pPr marL="0" indent="0">
              <a:lnSpc>
                <a:spcPct val="150000"/>
              </a:lnSpc>
              <a:buNone/>
            </a:pPr>
            <a:r>
              <a:rPr lang="he-IL" sz="2000" b="1" dirty="0">
                <a:solidFill>
                  <a:schemeClr val="accent3">
                    <a:lumMod val="75000"/>
                  </a:schemeClr>
                </a:solidFill>
              </a:rPr>
              <a:t>    </a:t>
            </a:r>
            <a:r>
              <a:rPr lang="he-IL" sz="2000" b="1" dirty="0">
                <a:solidFill>
                  <a:schemeClr val="accent2">
                    <a:lumMod val="75000"/>
                  </a:schemeClr>
                </a:solidFill>
              </a:rPr>
              <a:t>59% </a:t>
            </a:r>
            <a:r>
              <a:rPr lang="he-IL" sz="2000" b="1" dirty="0">
                <a:solidFill>
                  <a:schemeClr val="accent3">
                    <a:lumMod val="75000"/>
                  </a:schemeClr>
                </a:solidFill>
              </a:rPr>
              <a:t>מהמשתתפים בקבוצת הגיל </a:t>
            </a:r>
            <a:r>
              <a:rPr lang="he-IL" sz="2000" b="1" dirty="0">
                <a:solidFill>
                  <a:schemeClr val="accent2">
                    <a:lumMod val="75000"/>
                  </a:schemeClr>
                </a:solidFill>
              </a:rPr>
              <a:t>75–85</a:t>
            </a:r>
            <a:r>
              <a:rPr lang="he-IL" sz="2000" b="1" dirty="0">
                <a:solidFill>
                  <a:schemeClr val="accent3">
                    <a:lumMod val="75000"/>
                  </a:schemeClr>
                </a:solidFill>
              </a:rPr>
              <a:t> עדיין ייחסו חשיבות מסוימת למין.</a:t>
            </a:r>
          </a:p>
          <a:p>
            <a:endParaRPr lang="he-IL" sz="2000" b="1" dirty="0">
              <a:solidFill>
                <a:schemeClr val="accent3">
                  <a:lumMod val="75000"/>
                </a:schemeClr>
              </a:solidFill>
            </a:endParaRPr>
          </a:p>
          <a:p>
            <a:r>
              <a:rPr lang="he-IL" sz="2000" b="1" dirty="0">
                <a:solidFill>
                  <a:schemeClr val="accent3">
                    <a:lumMod val="75000"/>
                  </a:schemeClr>
                </a:solidFill>
              </a:rPr>
              <a:t>עבור רבים בגילאים אלו, היכולת להישאר פעיל מינית </a:t>
            </a:r>
            <a:r>
              <a:rPr lang="he-IL" sz="2000" b="1" dirty="0">
                <a:solidFill>
                  <a:schemeClr val="accent2">
                    <a:lumMod val="75000"/>
                  </a:schemeClr>
                </a:solidFill>
              </a:rPr>
              <a:t>חשובה</a:t>
            </a:r>
            <a:r>
              <a:rPr lang="he-IL" sz="2000" b="1" dirty="0">
                <a:solidFill>
                  <a:schemeClr val="accent3">
                    <a:lumMod val="75000"/>
                  </a:schemeClr>
                </a:solidFill>
              </a:rPr>
              <a:t>!</a:t>
            </a:r>
          </a:p>
        </p:txBody>
      </p:sp>
    </p:spTree>
    <p:extLst>
      <p:ext uri="{BB962C8B-B14F-4D97-AF65-F5344CB8AC3E}">
        <p14:creationId xmlns:p14="http://schemas.microsoft.com/office/powerpoint/2010/main" val="5772012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pPr>
              <a:lnSpc>
                <a:spcPct val="150000"/>
              </a:lnSpc>
            </a:pPr>
            <a:r>
              <a:rPr lang="he-IL" sz="2400" b="1" dirty="0">
                <a:solidFill>
                  <a:schemeClr val="accent3">
                    <a:lumMod val="75000"/>
                  </a:schemeClr>
                </a:solidFill>
              </a:rPr>
              <a:t>גברים חוששים פן יאבדו את היכולת לקיים יחסי מין. </a:t>
            </a:r>
          </a:p>
          <a:p>
            <a:pPr>
              <a:lnSpc>
                <a:spcPct val="150000"/>
              </a:lnSpc>
            </a:pPr>
            <a:r>
              <a:rPr lang="he-IL" sz="2400" b="1" dirty="0">
                <a:solidFill>
                  <a:schemeClr val="accent3">
                    <a:lumMod val="75000"/>
                  </a:schemeClr>
                </a:solidFill>
              </a:rPr>
              <a:t>נשים רבות מעוניינות להישאר פעילות מינית, אך חוששות שרצון כזה אינו מכבד אותן ועשויות להימנע מלעסוק בו מחמת הבושה. </a:t>
            </a:r>
          </a:p>
          <a:p>
            <a:pPr>
              <a:lnSpc>
                <a:spcPct val="150000"/>
              </a:lnSpc>
            </a:pPr>
            <a:r>
              <a:rPr lang="he-IL" sz="2400" b="1" dirty="0">
                <a:solidFill>
                  <a:schemeClr val="accent3">
                    <a:lumMod val="75000"/>
                  </a:schemeClr>
                </a:solidFill>
              </a:rPr>
              <a:t>לעיתים, אלו דווקא הילדים והנכדים שגורמים לחוש תחושות אשמה על הרצון או העיסוק בנושא. </a:t>
            </a:r>
          </a:p>
          <a:p>
            <a:endParaRPr lang="he-IL" sz="2400" b="1" dirty="0">
              <a:solidFill>
                <a:schemeClr val="accent3">
                  <a:lumMod val="75000"/>
                </a:schemeClr>
              </a:solidFill>
            </a:endParaRPr>
          </a:p>
        </p:txBody>
      </p:sp>
    </p:spTree>
    <p:extLst>
      <p:ext uri="{BB962C8B-B14F-4D97-AF65-F5344CB8AC3E}">
        <p14:creationId xmlns:p14="http://schemas.microsoft.com/office/powerpoint/2010/main" val="17805963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80407" y="1568335"/>
            <a:ext cx="10324205" cy="4934066"/>
          </a:xfrm>
        </p:spPr>
        <p:txBody>
          <a:bodyPr>
            <a:normAutofit lnSpcReduction="10000"/>
          </a:bodyPr>
          <a:lstStyle/>
          <a:p>
            <a:pPr marL="0" indent="0">
              <a:buNone/>
            </a:pPr>
            <a:r>
              <a:rPr lang="he-IL" sz="2000" b="1" dirty="0">
                <a:solidFill>
                  <a:schemeClr val="accent2">
                    <a:lumMod val="75000"/>
                  </a:schemeClr>
                </a:solidFill>
              </a:rPr>
              <a:t>הרקע של השינויים בגיל השלישי מסייע לנו להבין את מה שקורה במיניות בגיל זה:</a:t>
            </a:r>
          </a:p>
          <a:p>
            <a:r>
              <a:rPr lang="he-IL" b="1" dirty="0">
                <a:solidFill>
                  <a:schemeClr val="accent3">
                    <a:lumMod val="75000"/>
                  </a:schemeClr>
                </a:solidFill>
              </a:rPr>
              <a:t>במחקר שנערך בקרב נשאלים בגילאי 50 ומעלה </a:t>
            </a:r>
          </a:p>
          <a:p>
            <a:pPr marL="0" indent="0">
              <a:buNone/>
            </a:pPr>
            <a:r>
              <a:rPr lang="he-IL" b="1" dirty="0">
                <a:solidFill>
                  <a:schemeClr val="accent3">
                    <a:lumMod val="75000"/>
                  </a:schemeClr>
                </a:solidFill>
              </a:rPr>
              <a:t>70% מהנשאלים דיווחו </a:t>
            </a:r>
            <a:r>
              <a:rPr lang="he-IL" b="1" dirty="0">
                <a:solidFill>
                  <a:schemeClr val="accent2">
                    <a:lumMod val="75000"/>
                  </a:schemeClr>
                </a:solidFill>
              </a:rPr>
              <a:t>שלגיל יש השפעה שלילית על מיניותם</a:t>
            </a:r>
            <a:r>
              <a:rPr lang="he-IL" b="1" dirty="0">
                <a:solidFill>
                  <a:schemeClr val="accent3">
                    <a:lumMod val="75000"/>
                  </a:schemeClr>
                </a:solidFill>
              </a:rPr>
              <a:t>. </a:t>
            </a:r>
          </a:p>
          <a:p>
            <a:pPr marL="0" indent="0">
              <a:buNone/>
            </a:pPr>
            <a:r>
              <a:rPr lang="he-IL" b="1" dirty="0">
                <a:solidFill>
                  <a:schemeClr val="accent3">
                    <a:lumMod val="75000"/>
                  </a:schemeClr>
                </a:solidFill>
              </a:rPr>
              <a:t>מתוכם: 42.9% מהנשאלים בגילאי 60+     לעומת 28% מהנשאלים בגילאי 50–60.</a:t>
            </a:r>
          </a:p>
          <a:p>
            <a:pPr marL="0" indent="0">
              <a:buNone/>
            </a:pPr>
            <a:r>
              <a:rPr lang="he-IL" b="1" dirty="0">
                <a:solidFill>
                  <a:schemeClr val="accent3">
                    <a:lumMod val="75000"/>
                  </a:schemeClr>
                </a:solidFill>
              </a:rPr>
              <a:t>24% מאותה קבוצת גיל ייחסו את הירידה בחשק המיני </a:t>
            </a:r>
            <a:r>
              <a:rPr lang="he-IL" b="1" dirty="0">
                <a:solidFill>
                  <a:schemeClr val="accent2">
                    <a:lumMod val="75000"/>
                  </a:schemeClr>
                </a:solidFill>
              </a:rPr>
              <a:t>לאובדן בן זוג</a:t>
            </a:r>
            <a:r>
              <a:rPr lang="he-IL" b="1" dirty="0">
                <a:solidFill>
                  <a:schemeClr val="accent3">
                    <a:lumMod val="75000"/>
                  </a:schemeClr>
                </a:solidFill>
              </a:rPr>
              <a:t>. </a:t>
            </a:r>
          </a:p>
          <a:p>
            <a:pPr marL="0" indent="0">
              <a:buNone/>
            </a:pPr>
            <a:endParaRPr lang="he-IL" sz="1100" b="1" dirty="0">
              <a:solidFill>
                <a:schemeClr val="accent3">
                  <a:lumMod val="75000"/>
                </a:schemeClr>
              </a:solidFill>
            </a:endParaRPr>
          </a:p>
          <a:p>
            <a:r>
              <a:rPr lang="he-IL" b="1" dirty="0">
                <a:solidFill>
                  <a:schemeClr val="accent3">
                    <a:lumMod val="75000"/>
                  </a:schemeClr>
                </a:solidFill>
              </a:rPr>
              <a:t>אותו מחקר מצא כי הייתה </a:t>
            </a:r>
            <a:r>
              <a:rPr lang="he-IL" b="1" dirty="0">
                <a:solidFill>
                  <a:schemeClr val="accent2">
                    <a:lumMod val="75000"/>
                  </a:schemeClr>
                </a:solidFill>
              </a:rPr>
              <a:t>ירידה בחשק המיני</a:t>
            </a:r>
            <a:r>
              <a:rPr lang="he-IL" b="1" dirty="0">
                <a:solidFill>
                  <a:schemeClr val="accent3">
                    <a:lumMod val="75000"/>
                  </a:schemeClr>
                </a:solidFill>
              </a:rPr>
              <a:t>:</a:t>
            </a:r>
          </a:p>
          <a:p>
            <a:pPr marL="0" indent="0">
              <a:buNone/>
            </a:pPr>
            <a:r>
              <a:rPr lang="he-IL" b="1" dirty="0">
                <a:solidFill>
                  <a:schemeClr val="accent3">
                    <a:lumMod val="75000"/>
                  </a:schemeClr>
                </a:solidFill>
              </a:rPr>
              <a:t>בקרב </a:t>
            </a:r>
            <a:r>
              <a:rPr lang="he-IL" b="1" dirty="0">
                <a:solidFill>
                  <a:schemeClr val="accent2">
                    <a:lumMod val="75000"/>
                  </a:schemeClr>
                </a:solidFill>
              </a:rPr>
              <a:t>75%</a:t>
            </a:r>
            <a:r>
              <a:rPr lang="he-IL" b="1" dirty="0">
                <a:solidFill>
                  <a:schemeClr val="accent3">
                    <a:lumMod val="75000"/>
                  </a:schemeClr>
                </a:solidFill>
              </a:rPr>
              <a:t> מאלו שלא עבדו,                     לעומת </a:t>
            </a:r>
            <a:r>
              <a:rPr lang="he-IL" b="1" dirty="0">
                <a:solidFill>
                  <a:schemeClr val="accent2">
                    <a:lumMod val="75000"/>
                  </a:schemeClr>
                </a:solidFill>
              </a:rPr>
              <a:t>37.5% </a:t>
            </a:r>
            <a:r>
              <a:rPr lang="he-IL" b="1" dirty="0">
                <a:solidFill>
                  <a:schemeClr val="accent3">
                    <a:lumMod val="75000"/>
                  </a:schemeClr>
                </a:solidFill>
              </a:rPr>
              <a:t>מאלה שעבדו. </a:t>
            </a:r>
          </a:p>
          <a:p>
            <a:pPr marL="0" indent="0">
              <a:buNone/>
            </a:pPr>
            <a:r>
              <a:rPr lang="he-IL" b="1" dirty="0">
                <a:solidFill>
                  <a:schemeClr val="accent2">
                    <a:lumMod val="75000"/>
                  </a:schemeClr>
                </a:solidFill>
              </a:rPr>
              <a:t>מה שמדגיש שאורח חיים פעיל עשוי לשמר את הפעילות האקטיבית לאורך זמן.</a:t>
            </a:r>
          </a:p>
          <a:p>
            <a:pPr marL="0" indent="0">
              <a:buNone/>
            </a:pPr>
            <a:endParaRPr lang="he-IL" sz="1050" b="1" dirty="0">
              <a:solidFill>
                <a:schemeClr val="accent2">
                  <a:lumMod val="75000"/>
                </a:schemeClr>
              </a:solidFill>
            </a:endParaRPr>
          </a:p>
          <a:p>
            <a:r>
              <a:rPr lang="he-IL" b="1" dirty="0">
                <a:solidFill>
                  <a:schemeClr val="accent3">
                    <a:lumMod val="75000"/>
                  </a:schemeClr>
                </a:solidFill>
              </a:rPr>
              <a:t>כ48% מהמשתתפים במחקר דיווחו כי </a:t>
            </a:r>
            <a:r>
              <a:rPr lang="he-IL" b="1" dirty="0">
                <a:solidFill>
                  <a:schemeClr val="accent2">
                    <a:lumMod val="75000"/>
                  </a:schemeClr>
                </a:solidFill>
              </a:rPr>
              <a:t>לא חל שינוי</a:t>
            </a:r>
            <a:r>
              <a:rPr lang="he-IL" b="1" dirty="0">
                <a:solidFill>
                  <a:schemeClr val="accent3">
                    <a:lumMod val="75000"/>
                  </a:schemeClr>
                </a:solidFill>
              </a:rPr>
              <a:t> בתחום האהבה והאינטימיות לאורך השנים,</a:t>
            </a:r>
          </a:p>
          <a:p>
            <a:pPr marL="0" indent="0">
              <a:buNone/>
            </a:pPr>
            <a:r>
              <a:rPr lang="he-IL" b="1" dirty="0">
                <a:solidFill>
                  <a:schemeClr val="accent3">
                    <a:lumMod val="75000"/>
                  </a:schemeClr>
                </a:solidFill>
              </a:rPr>
              <a:t>25% דיווחו כי </a:t>
            </a:r>
            <a:r>
              <a:rPr lang="he-IL" b="1" dirty="0">
                <a:solidFill>
                  <a:schemeClr val="accent2">
                    <a:lumMod val="75000"/>
                  </a:schemeClr>
                </a:solidFill>
              </a:rPr>
              <a:t>חל שיפור.                         </a:t>
            </a:r>
            <a:r>
              <a:rPr lang="he-IL" b="1" dirty="0">
                <a:solidFill>
                  <a:schemeClr val="accent3">
                    <a:lumMod val="75000"/>
                  </a:schemeClr>
                </a:solidFill>
              </a:rPr>
              <a:t>13.3% דיווחו כי </a:t>
            </a:r>
            <a:r>
              <a:rPr lang="he-IL" b="1" dirty="0">
                <a:solidFill>
                  <a:schemeClr val="accent2">
                    <a:lumMod val="75000"/>
                  </a:schemeClr>
                </a:solidFill>
              </a:rPr>
              <a:t>חלה הרעה.</a:t>
            </a:r>
          </a:p>
          <a:p>
            <a:pPr marL="0" indent="0">
              <a:buNone/>
            </a:pPr>
            <a:r>
              <a:rPr lang="he-IL" b="1" dirty="0">
                <a:solidFill>
                  <a:schemeClr val="accent2">
                    <a:lumMod val="75000"/>
                  </a:schemeClr>
                </a:solidFill>
              </a:rPr>
              <a:t>מה שמדגיש שאנשים ממשיכים את ההתנהלות שלהם לאורך החיים גם בגיל השלישי</a:t>
            </a:r>
          </a:p>
          <a:p>
            <a:endParaRPr lang="he-IL" sz="2000" b="1" dirty="0">
              <a:solidFill>
                <a:schemeClr val="accent3">
                  <a:lumMod val="75000"/>
                </a:schemeClr>
              </a:solidFill>
            </a:endParaRPr>
          </a:p>
        </p:txBody>
      </p:sp>
    </p:spTree>
    <p:extLst>
      <p:ext uri="{BB962C8B-B14F-4D97-AF65-F5344CB8AC3E}">
        <p14:creationId xmlns:p14="http://schemas.microsoft.com/office/powerpoint/2010/main" val="40053589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סיבות שונות לשינויים בהרגלי המיניות: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52749" y="2133600"/>
            <a:ext cx="9251863" cy="3777622"/>
          </a:xfrm>
        </p:spPr>
        <p:txBody>
          <a:bodyPr>
            <a:normAutofit/>
          </a:bodyPr>
          <a:lstStyle/>
          <a:p>
            <a:r>
              <a:rPr lang="he-IL" sz="2000" b="1" dirty="0">
                <a:solidFill>
                  <a:schemeClr val="accent3">
                    <a:lumMod val="75000"/>
                  </a:schemeClr>
                </a:solidFill>
              </a:rPr>
              <a:t>מחלות פיזיות והשפעות תרופתיות</a:t>
            </a:r>
          </a:p>
          <a:p>
            <a:r>
              <a:rPr lang="he-IL" sz="2000" b="1" dirty="0">
                <a:solidFill>
                  <a:schemeClr val="accent3">
                    <a:lumMod val="75000"/>
                  </a:schemeClr>
                </a:solidFill>
              </a:rPr>
              <a:t>חוסר חשק/חוסר עניין מיני</a:t>
            </a:r>
          </a:p>
          <a:p>
            <a:r>
              <a:rPr lang="he-IL" sz="2000" b="1" dirty="0">
                <a:solidFill>
                  <a:schemeClr val="accent3">
                    <a:lumMod val="75000"/>
                  </a:schemeClr>
                </a:solidFill>
              </a:rPr>
              <a:t>קשיים בתפקוד המיני</a:t>
            </a:r>
          </a:p>
          <a:p>
            <a:r>
              <a:rPr lang="he-IL" sz="2000" b="1" dirty="0">
                <a:solidFill>
                  <a:schemeClr val="accent3">
                    <a:lumMod val="75000"/>
                  </a:schemeClr>
                </a:solidFill>
              </a:rPr>
              <a:t>אלמנות וחוסר בשותף</a:t>
            </a:r>
          </a:p>
          <a:p>
            <a:r>
              <a:rPr lang="he-IL" sz="2000" b="1" dirty="0">
                <a:solidFill>
                  <a:schemeClr val="accent3">
                    <a:lumMod val="75000"/>
                  </a:schemeClr>
                </a:solidFill>
              </a:rPr>
              <a:t>אי העלאת הנושא בפני הרופא: (78% מהנשים, 62% מהגברים)</a:t>
            </a:r>
          </a:p>
          <a:p>
            <a:r>
              <a:rPr lang="he-IL" sz="2000" b="1" dirty="0">
                <a:solidFill>
                  <a:schemeClr val="accent3">
                    <a:lumMod val="75000"/>
                  </a:schemeClr>
                </a:solidFill>
              </a:rPr>
              <a:t>תפיסת החברה את נושא המיניות בגיל הזהב כמו לילדים ("חמוד...")</a:t>
            </a:r>
          </a:p>
          <a:p>
            <a:r>
              <a:rPr lang="he-IL" sz="2000" b="1" dirty="0">
                <a:solidFill>
                  <a:schemeClr val="accent3">
                    <a:lumMod val="75000"/>
                  </a:schemeClr>
                </a:solidFill>
              </a:rPr>
              <a:t>צורך בשינוי הרגלים (עקב מצב פיזי למשל והקושי לעשות מה שנהגו בצעירותם)</a:t>
            </a:r>
          </a:p>
          <a:p>
            <a:r>
              <a:rPr lang="he-IL" sz="2000" b="1" dirty="0">
                <a:solidFill>
                  <a:schemeClr val="accent3">
                    <a:lumMod val="75000"/>
                  </a:schemeClr>
                </a:solidFill>
              </a:rPr>
              <a:t>חוסר פרטיות</a:t>
            </a:r>
          </a:p>
          <a:p>
            <a:endParaRPr lang="he-IL" sz="2000" b="1" dirty="0">
              <a:solidFill>
                <a:schemeClr val="accent3">
                  <a:lumMod val="75000"/>
                </a:schemeClr>
              </a:solidFill>
            </a:endParaRPr>
          </a:p>
        </p:txBody>
      </p:sp>
    </p:spTree>
    <p:extLst>
      <p:ext uri="{BB962C8B-B14F-4D97-AF65-F5344CB8AC3E}">
        <p14:creationId xmlns:p14="http://schemas.microsoft.com/office/powerpoint/2010/main" val="7131615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מהם יחסים אינטימיים?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5499" y="1414549"/>
            <a:ext cx="8915400" cy="1507375"/>
          </a:xfrm>
        </p:spPr>
        <p:txBody>
          <a:bodyPr>
            <a:normAutofit/>
          </a:bodyPr>
          <a:lstStyle/>
          <a:p>
            <a:pPr algn="just">
              <a:lnSpc>
                <a:spcPct val="150000"/>
              </a:lnSpc>
            </a:pPr>
            <a:r>
              <a:rPr lang="he-IL" sz="2000" b="1" dirty="0">
                <a:solidFill>
                  <a:schemeClr val="accent3">
                    <a:lumMod val="75000"/>
                  </a:schemeClr>
                </a:solidFill>
              </a:rPr>
              <a:t>אנשים מבוגרים רבים רואים מיניות לא רק כקיום יחסי מין, אלא גם או יותר </a:t>
            </a:r>
            <a:r>
              <a:rPr lang="he-IL" sz="2000" b="1" dirty="0">
                <a:solidFill>
                  <a:schemeClr val="accent2">
                    <a:lumMod val="75000"/>
                  </a:schemeClr>
                </a:solidFill>
              </a:rPr>
              <a:t>רצון לחוש אהבה ולהיות נאהבים</a:t>
            </a:r>
            <a:r>
              <a:rPr lang="he-IL" sz="2000" b="1" dirty="0">
                <a:solidFill>
                  <a:schemeClr val="accent3">
                    <a:lumMod val="75000"/>
                  </a:schemeClr>
                </a:solidFill>
              </a:rPr>
              <a:t>. זה יכול לבוא לידי ביטוי כחברות קרובה, חיבה, מגע ותחושת אישית של אטרקטיביות. </a:t>
            </a:r>
          </a:p>
        </p:txBody>
      </p:sp>
    </p:spTree>
    <p:extLst>
      <p:ext uri="{BB962C8B-B14F-4D97-AF65-F5344CB8AC3E}">
        <p14:creationId xmlns:p14="http://schemas.microsoft.com/office/powerpoint/2010/main" val="18342141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שינויים פיזיים אצל גברים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9212" y="1583112"/>
            <a:ext cx="8915400" cy="5020888"/>
          </a:xfrm>
        </p:spPr>
        <p:txBody>
          <a:bodyPr>
            <a:normAutofit/>
          </a:bodyPr>
          <a:lstStyle/>
          <a:p>
            <a:r>
              <a:rPr lang="he-IL" sz="2000" b="1" dirty="0">
                <a:solidFill>
                  <a:schemeClr val="accent2">
                    <a:lumMod val="75000"/>
                  </a:schemeClr>
                </a:solidFill>
              </a:rPr>
              <a:t>ירידה משמעותית ביכולת תפקודית:</a:t>
            </a:r>
            <a:endParaRPr lang="en-US" sz="2000" dirty="0">
              <a:solidFill>
                <a:schemeClr val="accent2">
                  <a:lumMod val="75000"/>
                </a:schemeClr>
              </a:solidFill>
            </a:endParaRPr>
          </a:p>
          <a:p>
            <a:pPr marL="0" indent="0">
              <a:buNone/>
            </a:pPr>
            <a:r>
              <a:rPr lang="he-IL" sz="2000" b="1" u="sng" dirty="0">
                <a:solidFill>
                  <a:schemeClr val="accent3">
                    <a:lumMod val="75000"/>
                  </a:schemeClr>
                </a:solidFill>
              </a:rPr>
              <a:t>בעיות בזקפה</a:t>
            </a:r>
            <a:r>
              <a:rPr lang="he-IL" sz="2000" dirty="0">
                <a:solidFill>
                  <a:schemeClr val="accent3">
                    <a:lumMod val="75000"/>
                  </a:schemeClr>
                </a:solidFill>
              </a:rPr>
              <a:t>  (כ-60% מהגברים בגילאי 60+, 75% מהגברים בגילאי80) – </a:t>
            </a:r>
            <a:endParaRPr lang="en-US" sz="2000" dirty="0">
              <a:solidFill>
                <a:schemeClr val="accent3">
                  <a:lumMod val="75000"/>
                </a:schemeClr>
              </a:solidFill>
            </a:endParaRPr>
          </a:p>
          <a:p>
            <a:r>
              <a:rPr lang="he-IL" sz="2000" dirty="0">
                <a:solidFill>
                  <a:schemeClr val="accent3">
                    <a:lumMod val="75000"/>
                  </a:schemeClr>
                </a:solidFill>
              </a:rPr>
              <a:t>קושי בהשגתה, שמירתה לאורך זמן, אין אונות (מלא/חלקי).</a:t>
            </a:r>
            <a:endParaRPr lang="en-US" sz="2000" dirty="0">
              <a:solidFill>
                <a:schemeClr val="accent3">
                  <a:lumMod val="75000"/>
                </a:schemeClr>
              </a:solidFill>
            </a:endParaRPr>
          </a:p>
          <a:p>
            <a:pPr marL="0" indent="0">
              <a:buNone/>
            </a:pPr>
            <a:endParaRPr lang="he-IL" sz="2000" b="1" u="sng" dirty="0">
              <a:solidFill>
                <a:schemeClr val="accent3">
                  <a:lumMod val="75000"/>
                </a:schemeClr>
              </a:solidFill>
            </a:endParaRPr>
          </a:p>
          <a:p>
            <a:pPr marL="0" indent="0">
              <a:buNone/>
            </a:pPr>
            <a:r>
              <a:rPr lang="he-IL" sz="2000" b="1" u="sng" dirty="0">
                <a:solidFill>
                  <a:schemeClr val="accent3">
                    <a:lumMod val="75000"/>
                  </a:schemeClr>
                </a:solidFill>
              </a:rPr>
              <a:t>הגורמים:</a:t>
            </a:r>
            <a:endParaRPr lang="en-US" sz="2000" dirty="0">
              <a:solidFill>
                <a:schemeClr val="accent3">
                  <a:lumMod val="75000"/>
                </a:schemeClr>
              </a:solidFill>
            </a:endParaRPr>
          </a:p>
          <a:p>
            <a:r>
              <a:rPr lang="he-IL" sz="2000" b="1" dirty="0">
                <a:solidFill>
                  <a:schemeClr val="accent2">
                    <a:lumMod val="75000"/>
                  </a:schemeClr>
                </a:solidFill>
              </a:rPr>
              <a:t>הפרעות הורמונליות:</a:t>
            </a:r>
            <a:endParaRPr lang="en-US" sz="2000" dirty="0">
              <a:solidFill>
                <a:schemeClr val="accent2">
                  <a:lumMod val="75000"/>
                </a:schemeClr>
              </a:solidFill>
            </a:endParaRPr>
          </a:p>
          <a:p>
            <a:r>
              <a:rPr lang="he-IL" sz="2000" dirty="0">
                <a:solidFill>
                  <a:schemeClr val="accent3">
                    <a:lumMod val="75000"/>
                  </a:schemeClr>
                </a:solidFill>
              </a:rPr>
              <a:t>לאחר גיל 50, יש </a:t>
            </a:r>
            <a:r>
              <a:rPr lang="he-IL" sz="2000" b="1" dirty="0">
                <a:solidFill>
                  <a:schemeClr val="accent3">
                    <a:lumMod val="75000"/>
                  </a:schemeClr>
                </a:solidFill>
              </a:rPr>
              <a:t>ירידה עקבית בכמות הטסטוסטרון</a:t>
            </a:r>
            <a:r>
              <a:rPr lang="he-IL" sz="2000" dirty="0">
                <a:solidFill>
                  <a:schemeClr val="accent3">
                    <a:lumMod val="75000"/>
                  </a:schemeClr>
                </a:solidFill>
              </a:rPr>
              <a:t> החופשי בדם. </a:t>
            </a:r>
            <a:endParaRPr lang="he-IL" sz="2000" b="1" dirty="0">
              <a:solidFill>
                <a:schemeClr val="accent3">
                  <a:lumMod val="75000"/>
                </a:schemeClr>
              </a:solidFill>
            </a:endParaRPr>
          </a:p>
        </p:txBody>
      </p:sp>
    </p:spTree>
    <p:extLst>
      <p:ext uri="{BB962C8B-B14F-4D97-AF65-F5344CB8AC3E}">
        <p14:creationId xmlns:p14="http://schemas.microsoft.com/office/powerpoint/2010/main" val="8371309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961805" y="624110"/>
            <a:ext cx="9542808" cy="1280890"/>
          </a:xfrm>
        </p:spPr>
        <p:txBody>
          <a:bodyPr/>
          <a:lstStyle/>
          <a:p>
            <a:pPr algn="r"/>
            <a:r>
              <a:rPr lang="he-IL" b="1" dirty="0"/>
              <a:t>שינויים פיזיים אצל גברים בגיל הזהב: </a:t>
            </a:r>
            <a:r>
              <a:rPr lang="he-IL" b="1" dirty="0">
                <a:solidFill>
                  <a:schemeClr val="accent3">
                    <a:lumMod val="75000"/>
                  </a:schemeClr>
                </a:solidFill>
              </a:rPr>
              <a:t>הגורמים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676399"/>
            <a:ext cx="9218612" cy="4391891"/>
          </a:xfrm>
        </p:spPr>
        <p:txBody>
          <a:bodyPr>
            <a:normAutofit/>
          </a:bodyPr>
          <a:lstStyle/>
          <a:p>
            <a:r>
              <a:rPr lang="he-IL" sz="2000" b="1" dirty="0">
                <a:solidFill>
                  <a:schemeClr val="accent2">
                    <a:lumMod val="75000"/>
                  </a:schemeClr>
                </a:solidFill>
              </a:rPr>
              <a:t>מחלות שונות:</a:t>
            </a:r>
            <a:endParaRPr lang="en-US" sz="2000" dirty="0">
              <a:solidFill>
                <a:schemeClr val="accent2">
                  <a:lumMod val="75000"/>
                </a:schemeClr>
              </a:solidFill>
            </a:endParaRPr>
          </a:p>
          <a:p>
            <a:pPr lvl="0"/>
            <a:r>
              <a:rPr lang="he-IL" sz="2000" dirty="0">
                <a:solidFill>
                  <a:schemeClr val="accent3">
                    <a:lumMod val="75000"/>
                  </a:schemeClr>
                </a:solidFill>
              </a:rPr>
              <a:t>הפרעות בכלי הדם. (טרשת עורקים, כולסטרול ועוד)</a:t>
            </a:r>
            <a:endParaRPr lang="en-US" sz="2000" dirty="0">
              <a:solidFill>
                <a:schemeClr val="accent3">
                  <a:lumMod val="75000"/>
                </a:schemeClr>
              </a:solidFill>
            </a:endParaRPr>
          </a:p>
          <a:p>
            <a:pPr lvl="0"/>
            <a:r>
              <a:rPr lang="he-IL" sz="2000" dirty="0">
                <a:solidFill>
                  <a:schemeClr val="accent3">
                    <a:lumMod val="75000"/>
                  </a:schemeClr>
                </a:solidFill>
              </a:rPr>
              <a:t>הפרעות עצביות (חבלה, טרשת נפוצה, סוכרת, שבץ, מחלות עמוד שדרה ועוד)</a:t>
            </a:r>
            <a:endParaRPr lang="en-US" sz="2000" dirty="0">
              <a:solidFill>
                <a:schemeClr val="accent3">
                  <a:lumMod val="75000"/>
                </a:schemeClr>
              </a:solidFill>
            </a:endParaRPr>
          </a:p>
          <a:p>
            <a:pPr lvl="0"/>
            <a:r>
              <a:rPr lang="he-IL" sz="2000" dirty="0">
                <a:solidFill>
                  <a:schemeClr val="accent3">
                    <a:lumMod val="75000"/>
                  </a:schemeClr>
                </a:solidFill>
              </a:rPr>
              <a:t>מחלות לב</a:t>
            </a:r>
            <a:endParaRPr lang="en-US" sz="2000" dirty="0">
              <a:solidFill>
                <a:schemeClr val="accent3">
                  <a:lumMod val="75000"/>
                </a:schemeClr>
              </a:solidFill>
            </a:endParaRPr>
          </a:p>
          <a:p>
            <a:pPr lvl="0"/>
            <a:r>
              <a:rPr lang="he-IL" sz="2000" dirty="0">
                <a:solidFill>
                  <a:schemeClr val="accent3">
                    <a:lumMod val="75000"/>
                  </a:schemeClr>
                </a:solidFill>
              </a:rPr>
              <a:t>פרקינסון</a:t>
            </a:r>
            <a:endParaRPr lang="en-US" sz="2000" dirty="0">
              <a:solidFill>
                <a:schemeClr val="accent3">
                  <a:lumMod val="75000"/>
                </a:schemeClr>
              </a:solidFill>
            </a:endParaRPr>
          </a:p>
          <a:p>
            <a:pPr lvl="0"/>
            <a:r>
              <a:rPr lang="he-IL" sz="2000" dirty="0">
                <a:solidFill>
                  <a:schemeClr val="accent3">
                    <a:lumMod val="75000"/>
                  </a:schemeClr>
                </a:solidFill>
              </a:rPr>
              <a:t>מחלות רקע (סכרת, כליות, </a:t>
            </a:r>
            <a:r>
              <a:rPr lang="he-IL" sz="2000" dirty="0" err="1">
                <a:solidFill>
                  <a:schemeClr val="accent3">
                    <a:lumMod val="75000"/>
                  </a:schemeClr>
                </a:solidFill>
              </a:rPr>
              <a:t>יל"ד</a:t>
            </a:r>
            <a:r>
              <a:rPr lang="he-IL" sz="2000" dirty="0">
                <a:solidFill>
                  <a:schemeClr val="accent3">
                    <a:lumMod val="75000"/>
                  </a:schemeClr>
                </a:solidFill>
              </a:rPr>
              <a:t>, עישון כבד)</a:t>
            </a:r>
          </a:p>
          <a:p>
            <a:pPr lvl="0"/>
            <a:endParaRPr lang="en-US" sz="2000" dirty="0">
              <a:solidFill>
                <a:schemeClr val="accent3">
                  <a:lumMod val="75000"/>
                </a:schemeClr>
              </a:solidFill>
            </a:endParaRPr>
          </a:p>
          <a:p>
            <a:r>
              <a:rPr lang="he-IL" sz="2000" b="1" dirty="0">
                <a:solidFill>
                  <a:schemeClr val="accent2">
                    <a:lumMod val="75000"/>
                  </a:schemeClr>
                </a:solidFill>
              </a:rPr>
              <a:t>תרופות:</a:t>
            </a:r>
            <a:endParaRPr lang="en-US" sz="2000" dirty="0">
              <a:solidFill>
                <a:schemeClr val="accent2">
                  <a:lumMod val="75000"/>
                </a:schemeClr>
              </a:solidFill>
            </a:endParaRPr>
          </a:p>
          <a:p>
            <a:pPr lvl="0"/>
            <a:r>
              <a:rPr lang="he-IL" sz="2000" dirty="0">
                <a:solidFill>
                  <a:schemeClr val="accent3">
                    <a:lumMod val="75000"/>
                  </a:schemeClr>
                </a:solidFill>
              </a:rPr>
              <a:t>ליתר לחץ דם</a:t>
            </a:r>
            <a:endParaRPr lang="en-US" sz="2000" dirty="0">
              <a:solidFill>
                <a:schemeClr val="accent3">
                  <a:lumMod val="75000"/>
                </a:schemeClr>
              </a:solidFill>
            </a:endParaRPr>
          </a:p>
          <a:p>
            <a:pPr lvl="0"/>
            <a:r>
              <a:rPr lang="he-IL" sz="2000" dirty="0">
                <a:solidFill>
                  <a:schemeClr val="accent3">
                    <a:lumMod val="75000"/>
                  </a:schemeClr>
                </a:solidFill>
              </a:rPr>
              <a:t>פסיכיאטריות: נוגדי דיכאון ותרופות הרגעה</a:t>
            </a:r>
            <a:endParaRPr lang="en-US" sz="20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16374258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895303" y="624110"/>
            <a:ext cx="9609310" cy="1280890"/>
          </a:xfrm>
        </p:spPr>
        <p:txBody>
          <a:bodyPr/>
          <a:lstStyle/>
          <a:p>
            <a:pPr algn="r"/>
            <a:r>
              <a:rPr lang="he-IL" b="1" dirty="0"/>
              <a:t>שינויים פיזיים אצל גברים בגיל הזהב: </a:t>
            </a:r>
            <a:r>
              <a:rPr lang="he-IL" b="1" dirty="0">
                <a:solidFill>
                  <a:schemeClr val="accent3">
                    <a:lumMod val="75000"/>
                  </a:schemeClr>
                </a:solidFill>
              </a:rPr>
              <a:t>הגורמים</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55223" y="1338350"/>
            <a:ext cx="10249390" cy="5453148"/>
          </a:xfrm>
        </p:spPr>
        <p:txBody>
          <a:bodyPr>
            <a:normAutofit fontScale="92500" lnSpcReduction="10000"/>
          </a:bodyPr>
          <a:lstStyle/>
          <a:p>
            <a:r>
              <a:rPr lang="he-IL" sz="2200" b="1" dirty="0">
                <a:solidFill>
                  <a:schemeClr val="accent2">
                    <a:lumMod val="75000"/>
                  </a:schemeClr>
                </a:solidFill>
              </a:rPr>
              <a:t>גורמים נפשיים:</a:t>
            </a:r>
            <a:endParaRPr lang="en-US" sz="2200" dirty="0">
              <a:solidFill>
                <a:schemeClr val="accent2">
                  <a:lumMod val="75000"/>
                </a:schemeClr>
              </a:solidFill>
            </a:endParaRPr>
          </a:p>
          <a:p>
            <a:pPr lvl="0"/>
            <a:r>
              <a:rPr lang="he-IL" sz="2200" dirty="0"/>
              <a:t>דיכאון</a:t>
            </a:r>
            <a:endParaRPr lang="en-US" sz="2200" dirty="0"/>
          </a:p>
          <a:p>
            <a:pPr lvl="0"/>
            <a:r>
              <a:rPr lang="he-IL" sz="2200" dirty="0"/>
              <a:t>חרדת ביצוע</a:t>
            </a:r>
            <a:endParaRPr lang="en-US" sz="2200" dirty="0"/>
          </a:p>
          <a:p>
            <a:pPr lvl="0"/>
            <a:r>
              <a:rPr lang="he-IL" sz="2200" dirty="0"/>
              <a:t>דאגות וחששות</a:t>
            </a:r>
          </a:p>
          <a:p>
            <a:pPr lvl="0"/>
            <a:endParaRPr lang="en-US" sz="2200" dirty="0"/>
          </a:p>
          <a:p>
            <a:r>
              <a:rPr lang="he-IL" sz="2200" b="1" dirty="0">
                <a:solidFill>
                  <a:schemeClr val="accent2">
                    <a:lumMod val="75000"/>
                  </a:schemeClr>
                </a:solidFill>
              </a:rPr>
              <a:t>גורמים חברתיים וסביבתיים:</a:t>
            </a:r>
            <a:endParaRPr lang="en-US" sz="2200" b="1" dirty="0">
              <a:solidFill>
                <a:schemeClr val="accent2">
                  <a:lumMod val="75000"/>
                </a:schemeClr>
              </a:solidFill>
            </a:endParaRPr>
          </a:p>
          <a:p>
            <a:pPr lvl="0"/>
            <a:r>
              <a:rPr lang="he-IL" sz="2200" dirty="0"/>
              <a:t>אובדן הפרטיות (מעבר לבית אבות, מעבר לגור בבית אחד מהילדים)</a:t>
            </a:r>
            <a:endParaRPr lang="en-US" sz="2200" dirty="0"/>
          </a:p>
          <a:p>
            <a:pPr marL="0" lvl="0" indent="0">
              <a:lnSpc>
                <a:spcPct val="150000"/>
              </a:lnSpc>
              <a:buNone/>
            </a:pPr>
            <a:r>
              <a:rPr lang="he-IL" sz="1700" dirty="0"/>
              <a:t>כיוון שמיניות אינה נתפסת כחלק חשוב מחייו של האדם המבוגר, נושא זה עלול להיות מוזנח ולפגוע ביכולת שלו להיות פעיל מינית או לקיים מערכת יחסים אינטימית. </a:t>
            </a:r>
            <a:endParaRPr lang="en-US" sz="1700" dirty="0"/>
          </a:p>
          <a:p>
            <a:pPr marL="0" lvl="0" indent="0">
              <a:lnSpc>
                <a:spcPct val="150000"/>
              </a:lnSpc>
              <a:buNone/>
            </a:pPr>
            <a:r>
              <a:rPr lang="he-IL" sz="1700" dirty="0"/>
              <a:t>מבוגרים עשויים להיתקל בהתנגדות מצד קרובי משפחתם או מצד הצוות הסיעודי במוסדות בהם הם שוהים לקיום מערכת יחסים או פעילות מינית. </a:t>
            </a:r>
            <a:endParaRPr lang="en-US" sz="1700" dirty="0"/>
          </a:p>
          <a:p>
            <a:pPr marL="0" lvl="0" indent="0">
              <a:lnSpc>
                <a:spcPct val="150000"/>
              </a:lnSpc>
              <a:buNone/>
            </a:pPr>
            <a:r>
              <a:rPr lang="he-IL" sz="1700" dirty="0"/>
              <a:t>בזוגיות שניה: הילדים עשויים להתנגד כיוון שקשר חדש נתפס כ"בגידה" בהורה שנפטר, מבוכה מעיסוק בנושא זה ואף פחד מאובדן הירושה.</a:t>
            </a:r>
            <a:endParaRPr lang="en-US" sz="1700" dirty="0"/>
          </a:p>
          <a:p>
            <a:endParaRPr lang="he-IL" sz="2000" b="1" dirty="0">
              <a:solidFill>
                <a:schemeClr val="accent3">
                  <a:lumMod val="75000"/>
                </a:schemeClr>
              </a:solidFill>
            </a:endParaRPr>
          </a:p>
        </p:txBody>
      </p:sp>
    </p:spTree>
    <p:extLst>
      <p:ext uri="{BB962C8B-B14F-4D97-AF65-F5344CB8AC3E}">
        <p14:creationId xmlns:p14="http://schemas.microsoft.com/office/powerpoint/2010/main" val="3996482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173481" y="560610"/>
            <a:ext cx="10864532" cy="1280890"/>
          </a:xfrm>
        </p:spPr>
        <p:txBody>
          <a:bodyPr/>
          <a:lstStyle/>
          <a:p>
            <a:pPr algn="r"/>
            <a:r>
              <a:rPr lang="he-IL" b="1" dirty="0"/>
              <a:t>שינויים פיזיים אצל גברים בגיל הזהב: </a:t>
            </a:r>
            <a:r>
              <a:rPr lang="he-IL" b="1" dirty="0">
                <a:solidFill>
                  <a:schemeClr val="accent3">
                    <a:lumMod val="75000"/>
                  </a:schemeClr>
                </a:solidFill>
              </a:rPr>
              <a:t>תוצאות ישירות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pPr>
              <a:lnSpc>
                <a:spcPct val="150000"/>
              </a:lnSpc>
            </a:pPr>
            <a:r>
              <a:rPr lang="he-IL" sz="2400" b="1" dirty="0">
                <a:solidFill>
                  <a:schemeClr val="accent3">
                    <a:lumMod val="75000"/>
                  </a:schemeClr>
                </a:solidFill>
              </a:rPr>
              <a:t>חוסר תפקוד</a:t>
            </a:r>
          </a:p>
          <a:p>
            <a:pPr>
              <a:lnSpc>
                <a:spcPct val="150000"/>
              </a:lnSpc>
            </a:pPr>
            <a:r>
              <a:rPr lang="he-IL" sz="2400" b="1" dirty="0">
                <a:solidFill>
                  <a:schemeClr val="accent3">
                    <a:lumMod val="75000"/>
                  </a:schemeClr>
                </a:solidFill>
              </a:rPr>
              <a:t>חרדת ביצוע </a:t>
            </a:r>
          </a:p>
          <a:p>
            <a:pPr>
              <a:lnSpc>
                <a:spcPct val="150000"/>
              </a:lnSpc>
            </a:pPr>
            <a:r>
              <a:rPr lang="he-IL" sz="2400" b="1" dirty="0">
                <a:solidFill>
                  <a:schemeClr val="accent3">
                    <a:lumMod val="75000"/>
                  </a:schemeClr>
                </a:solidFill>
              </a:rPr>
              <a:t>בושה ופגיעה בדימוי גוף וביטחון עצמי</a:t>
            </a:r>
          </a:p>
          <a:p>
            <a:pPr>
              <a:lnSpc>
                <a:spcPct val="150000"/>
              </a:lnSpc>
            </a:pPr>
            <a:r>
              <a:rPr lang="he-IL" sz="2400" b="1" dirty="0">
                <a:solidFill>
                  <a:schemeClr val="accent3">
                    <a:lumMod val="75000"/>
                  </a:schemeClr>
                </a:solidFill>
              </a:rPr>
              <a:t>פגיעה בתחושת הגבריות</a:t>
            </a:r>
          </a:p>
          <a:p>
            <a:pPr>
              <a:lnSpc>
                <a:spcPct val="150000"/>
              </a:lnSpc>
            </a:pPr>
            <a:r>
              <a:rPr lang="he-IL" sz="2400" b="1" dirty="0">
                <a:solidFill>
                  <a:schemeClr val="accent3">
                    <a:lumMod val="75000"/>
                  </a:schemeClr>
                </a:solidFill>
              </a:rPr>
              <a:t>ריחוק מבת הזוג ויצירת חוסר הבנה ביניהם.</a:t>
            </a:r>
          </a:p>
          <a:p>
            <a:endParaRPr lang="he-IL" sz="2000" b="1" dirty="0">
              <a:solidFill>
                <a:schemeClr val="accent3">
                  <a:lumMod val="75000"/>
                </a:schemeClr>
              </a:solidFill>
            </a:endParaRPr>
          </a:p>
        </p:txBody>
      </p:sp>
    </p:spTree>
    <p:extLst>
      <p:ext uri="{BB962C8B-B14F-4D97-AF65-F5344CB8AC3E}">
        <p14:creationId xmlns:p14="http://schemas.microsoft.com/office/powerpoint/2010/main" val="41153620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normAutofit fontScale="90000"/>
          </a:bodyPr>
          <a:lstStyle/>
          <a:p>
            <a:pPr algn="r"/>
            <a:r>
              <a:rPr lang="he-IL" b="1" dirty="0"/>
              <a:t>שינויים פיזיים אצל גברים בגיל הזהב: </a:t>
            </a:r>
            <a:r>
              <a:rPr lang="he-IL" b="1" dirty="0">
                <a:solidFill>
                  <a:schemeClr val="accent3">
                    <a:lumMod val="75000"/>
                  </a:schemeClr>
                </a:solidFill>
              </a:rPr>
              <a:t>דרכי טיפול</a:t>
            </a:r>
            <a:br>
              <a:rPr lang="he-IL" b="1" dirty="0"/>
            </a:b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4318000"/>
          </a:xfrm>
        </p:spPr>
        <p:txBody>
          <a:bodyPr>
            <a:normAutofit/>
          </a:bodyPr>
          <a:lstStyle/>
          <a:p>
            <a:pPr>
              <a:lnSpc>
                <a:spcPct val="150000"/>
              </a:lnSpc>
            </a:pPr>
            <a:r>
              <a:rPr lang="he-IL" sz="2400" b="1" dirty="0">
                <a:solidFill>
                  <a:schemeClr val="accent3">
                    <a:lumMod val="75000"/>
                  </a:schemeClr>
                </a:solidFill>
              </a:rPr>
              <a:t>שיפור בכל אחד מהגורמים עשוי לשפר את התפקוד.</a:t>
            </a:r>
          </a:p>
          <a:p>
            <a:pPr>
              <a:lnSpc>
                <a:spcPct val="150000"/>
              </a:lnSpc>
            </a:pPr>
            <a:r>
              <a:rPr lang="he-IL" sz="2400" b="1" dirty="0">
                <a:solidFill>
                  <a:schemeClr val="accent3">
                    <a:lumMod val="75000"/>
                  </a:schemeClr>
                </a:solidFill>
              </a:rPr>
              <a:t>פעילות גופנית  - מזרימה את הדם ומסייעת בתפקוד.</a:t>
            </a:r>
          </a:p>
          <a:p>
            <a:pPr>
              <a:lnSpc>
                <a:spcPct val="150000"/>
              </a:lnSpc>
            </a:pPr>
            <a:r>
              <a:rPr lang="he-IL" sz="2400" b="1" dirty="0">
                <a:solidFill>
                  <a:schemeClr val="accent3">
                    <a:lumMod val="75000"/>
                  </a:schemeClr>
                </a:solidFill>
              </a:rPr>
              <a:t>תדירות יחסי מין מוריד את שכיחות ההפרעה בזקפה.</a:t>
            </a:r>
          </a:p>
          <a:p>
            <a:pPr>
              <a:lnSpc>
                <a:spcPct val="150000"/>
              </a:lnSpc>
            </a:pPr>
            <a:r>
              <a:rPr lang="he-IL" sz="2400" b="1" dirty="0">
                <a:solidFill>
                  <a:schemeClr val="accent3">
                    <a:lumMod val="75000"/>
                  </a:schemeClr>
                </a:solidFill>
              </a:rPr>
              <a:t>כשמופיעה תלונה: לערוך בדיקות כלליות על כל הפיזיולוגיה.</a:t>
            </a:r>
          </a:p>
          <a:p>
            <a:endParaRPr lang="he-IL" sz="2000" b="1" dirty="0">
              <a:solidFill>
                <a:schemeClr val="accent3">
                  <a:lumMod val="75000"/>
                </a:schemeClr>
              </a:solidFill>
            </a:endParaRPr>
          </a:p>
        </p:txBody>
      </p:sp>
    </p:spTree>
    <p:extLst>
      <p:ext uri="{BB962C8B-B14F-4D97-AF65-F5344CB8AC3E}">
        <p14:creationId xmlns:p14="http://schemas.microsoft.com/office/powerpoint/2010/main" val="31875292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679171" y="624110"/>
            <a:ext cx="9825441" cy="1280890"/>
          </a:xfrm>
        </p:spPr>
        <p:txBody>
          <a:bodyPr/>
          <a:lstStyle/>
          <a:p>
            <a:pPr algn="r"/>
            <a:r>
              <a:rPr lang="he-IL" b="1" dirty="0"/>
              <a:t>שינויים פיזיים אצל גברים בגיל הזהב: </a:t>
            </a:r>
            <a:r>
              <a:rPr lang="he-IL" b="1" dirty="0">
                <a:solidFill>
                  <a:schemeClr val="accent3">
                    <a:lumMod val="75000"/>
                  </a:schemeClr>
                </a:solidFill>
              </a:rPr>
              <a:t>דרכי טיפול</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438101"/>
            <a:ext cx="9218612" cy="5264539"/>
          </a:xfrm>
        </p:spPr>
        <p:txBody>
          <a:bodyPr>
            <a:normAutofit/>
          </a:bodyPr>
          <a:lstStyle/>
          <a:p>
            <a:r>
              <a:rPr lang="he-IL" sz="2000" b="1" u="sng" dirty="0">
                <a:solidFill>
                  <a:schemeClr val="accent2">
                    <a:lumMod val="75000"/>
                  </a:schemeClr>
                </a:solidFill>
              </a:rPr>
              <a:t>תרופתית</a:t>
            </a:r>
            <a:r>
              <a:rPr lang="he-IL" sz="2000" b="1" dirty="0">
                <a:solidFill>
                  <a:schemeClr val="accent2">
                    <a:lumMod val="75000"/>
                  </a:schemeClr>
                </a:solidFill>
              </a:rPr>
              <a:t>:</a:t>
            </a:r>
            <a:endParaRPr lang="en-US" sz="2000" dirty="0">
              <a:solidFill>
                <a:schemeClr val="accent2">
                  <a:lumMod val="75000"/>
                </a:schemeClr>
              </a:solidFill>
            </a:endParaRPr>
          </a:p>
          <a:p>
            <a:r>
              <a:rPr lang="he-IL" sz="2000" b="1" u="sng" dirty="0">
                <a:solidFill>
                  <a:schemeClr val="accent3">
                    <a:lumMod val="75000"/>
                  </a:schemeClr>
                </a:solidFill>
              </a:rPr>
              <a:t>קו ראשון</a:t>
            </a:r>
            <a:r>
              <a:rPr lang="he-IL" sz="2000" b="1" dirty="0">
                <a:solidFill>
                  <a:schemeClr val="accent3">
                    <a:lumMod val="75000"/>
                  </a:schemeClr>
                </a:solidFill>
              </a:rPr>
              <a:t>: </a:t>
            </a:r>
          </a:p>
          <a:p>
            <a:pPr marL="0" indent="0">
              <a:buNone/>
            </a:pPr>
            <a:r>
              <a:rPr lang="he-IL" sz="2000" b="1" dirty="0">
                <a:solidFill>
                  <a:schemeClr val="accent3">
                    <a:lumMod val="75000"/>
                  </a:schemeClr>
                </a:solidFill>
              </a:rPr>
              <a:t>     ויאגרה, </a:t>
            </a:r>
            <a:r>
              <a:rPr lang="he-IL" sz="2000" b="1" dirty="0" err="1">
                <a:solidFill>
                  <a:schemeClr val="accent3">
                    <a:lumMod val="75000"/>
                  </a:schemeClr>
                </a:solidFill>
              </a:rPr>
              <a:t>סיאליס</a:t>
            </a:r>
            <a:r>
              <a:rPr lang="he-IL" sz="2000" b="1" dirty="0">
                <a:solidFill>
                  <a:schemeClr val="accent3">
                    <a:lumMod val="75000"/>
                  </a:schemeClr>
                </a:solidFill>
              </a:rPr>
              <a:t>, </a:t>
            </a:r>
            <a:r>
              <a:rPr lang="he-IL" sz="2000" b="1" dirty="0" err="1">
                <a:solidFill>
                  <a:schemeClr val="accent3">
                    <a:lumMod val="75000"/>
                  </a:schemeClr>
                </a:solidFill>
              </a:rPr>
              <a:t>לויטרה</a:t>
            </a:r>
            <a:r>
              <a:rPr lang="he-IL" sz="2000" b="1" dirty="0">
                <a:solidFill>
                  <a:schemeClr val="accent3">
                    <a:lumMod val="75000"/>
                  </a:schemeClr>
                </a:solidFill>
              </a:rPr>
              <a:t>.</a:t>
            </a:r>
          </a:p>
          <a:p>
            <a:pPr>
              <a:lnSpc>
                <a:spcPct val="150000"/>
              </a:lnSpc>
            </a:pPr>
            <a:r>
              <a:rPr lang="he-IL" sz="2000" b="1" u="sng" dirty="0">
                <a:solidFill>
                  <a:schemeClr val="accent3">
                    <a:lumMod val="75000"/>
                  </a:schemeClr>
                </a:solidFill>
              </a:rPr>
              <a:t>קו שני</a:t>
            </a:r>
            <a:r>
              <a:rPr lang="he-IL" sz="2000" b="1" dirty="0">
                <a:solidFill>
                  <a:schemeClr val="accent3">
                    <a:lumMod val="75000"/>
                  </a:schemeClr>
                </a:solidFill>
              </a:rPr>
              <a:t>: </a:t>
            </a:r>
            <a:endParaRPr lang="en-US" sz="2000" dirty="0">
              <a:solidFill>
                <a:schemeClr val="accent3">
                  <a:lumMod val="75000"/>
                </a:schemeClr>
              </a:solidFill>
            </a:endParaRPr>
          </a:p>
          <a:p>
            <a:pPr marL="0" indent="0">
              <a:lnSpc>
                <a:spcPct val="150000"/>
              </a:lnSpc>
              <a:buNone/>
            </a:pPr>
            <a:r>
              <a:rPr lang="he-IL" sz="2000" b="1" dirty="0">
                <a:solidFill>
                  <a:schemeClr val="accent3">
                    <a:lumMod val="75000"/>
                  </a:schemeClr>
                </a:solidFill>
              </a:rPr>
              <a:t>    הזרקות לפין,</a:t>
            </a:r>
            <a:r>
              <a:rPr lang="he-IL" sz="2000" dirty="0">
                <a:solidFill>
                  <a:schemeClr val="accent3">
                    <a:lumMod val="75000"/>
                  </a:schemeClr>
                </a:solidFill>
              </a:rPr>
              <a:t> </a:t>
            </a:r>
            <a:r>
              <a:rPr lang="he-IL" sz="2000" b="1" dirty="0">
                <a:solidFill>
                  <a:schemeClr val="accent3">
                    <a:lumMod val="75000"/>
                  </a:schemeClr>
                </a:solidFill>
              </a:rPr>
              <a:t>משאבת ואקום, שתלים. </a:t>
            </a:r>
          </a:p>
          <a:p>
            <a:pPr marL="0" indent="0">
              <a:lnSpc>
                <a:spcPct val="150000"/>
              </a:lnSpc>
              <a:buNone/>
            </a:pPr>
            <a:endParaRPr lang="he-IL" sz="2000" dirty="0">
              <a:solidFill>
                <a:schemeClr val="accent3">
                  <a:lumMod val="75000"/>
                </a:schemeClr>
              </a:solidFill>
            </a:endParaRPr>
          </a:p>
          <a:p>
            <a:pPr>
              <a:lnSpc>
                <a:spcPct val="150000"/>
              </a:lnSpc>
            </a:pPr>
            <a:r>
              <a:rPr lang="he-IL" sz="2000" b="1" dirty="0">
                <a:solidFill>
                  <a:schemeClr val="accent3">
                    <a:lumMod val="75000"/>
                  </a:schemeClr>
                </a:solidFill>
              </a:rPr>
              <a:t>מיקוד חושי.</a:t>
            </a:r>
            <a:endParaRPr lang="en-US" sz="2000" dirty="0">
              <a:solidFill>
                <a:schemeClr val="accent3">
                  <a:lumMod val="75000"/>
                </a:schemeClr>
              </a:solidFill>
            </a:endParaRPr>
          </a:p>
          <a:p>
            <a:endParaRPr lang="en-US" sz="2000" dirty="0">
              <a:solidFill>
                <a:schemeClr val="accent3">
                  <a:lumMod val="75000"/>
                </a:schemeClr>
              </a:solidFill>
            </a:endParaRPr>
          </a:p>
        </p:txBody>
      </p:sp>
    </p:spTree>
    <p:extLst>
      <p:ext uri="{BB962C8B-B14F-4D97-AF65-F5344CB8AC3E}">
        <p14:creationId xmlns:p14="http://schemas.microsoft.com/office/powerpoint/2010/main" val="8405887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36700"/>
            <a:ext cx="9218612" cy="5156200"/>
          </a:xfrm>
        </p:spPr>
        <p:txBody>
          <a:bodyPr>
            <a:normAutofit lnSpcReduction="10000"/>
          </a:bodyPr>
          <a:lstStyle/>
          <a:p>
            <a:pPr>
              <a:lnSpc>
                <a:spcPct val="150000"/>
              </a:lnSpc>
            </a:pPr>
            <a:r>
              <a:rPr lang="he-IL" sz="2400" b="1" dirty="0">
                <a:solidFill>
                  <a:schemeClr val="accent3">
                    <a:lumMod val="75000"/>
                  </a:schemeClr>
                </a:solidFill>
              </a:rPr>
              <a:t>דפיקות לב</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כאבים בשרירים ובמפרקים</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צניחות רחם/אברים פנימיים</a:t>
            </a:r>
            <a:r>
              <a:rPr lang="he-IL" sz="2400" dirty="0">
                <a:solidFill>
                  <a:schemeClr val="accent3">
                    <a:lumMod val="75000"/>
                  </a:schemeClr>
                </a:solidFill>
              </a:rPr>
              <a:t> (דליפת שתן, פגיעה בביטחון העצמי וכו')</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אוסטאופורוזיס</a:t>
            </a:r>
            <a:endParaRPr lang="en-US" sz="2400" dirty="0">
              <a:solidFill>
                <a:schemeClr val="accent3">
                  <a:lumMod val="75000"/>
                </a:schemeClr>
              </a:solidFill>
            </a:endParaRPr>
          </a:p>
          <a:p>
            <a:pPr>
              <a:lnSpc>
                <a:spcPct val="150000"/>
              </a:lnSpc>
            </a:pPr>
            <a:r>
              <a:rPr lang="he-IL" sz="2400" dirty="0">
                <a:solidFill>
                  <a:schemeClr val="accent3">
                    <a:lumMod val="75000"/>
                  </a:schemeClr>
                </a:solidFill>
              </a:rPr>
              <a:t>שינויים ברקמות השומן בגוף </a:t>
            </a:r>
            <a:r>
              <a:rPr lang="he-IL" sz="2400" b="1" dirty="0">
                <a:solidFill>
                  <a:schemeClr val="accent3">
                    <a:lumMod val="75000"/>
                  </a:schemeClr>
                </a:solidFill>
              </a:rPr>
              <a:t>ובצורת הגוף</a:t>
            </a:r>
            <a:r>
              <a:rPr lang="he-IL" sz="2400" dirty="0">
                <a:solidFill>
                  <a:schemeClr val="accent3">
                    <a:lumMod val="75000"/>
                  </a:schemeClr>
                </a:solidFill>
              </a:rPr>
              <a:t>:</a:t>
            </a:r>
            <a:endParaRPr lang="en-US" sz="2400" dirty="0">
              <a:solidFill>
                <a:schemeClr val="accent3">
                  <a:lumMod val="75000"/>
                </a:schemeClr>
              </a:solidFill>
            </a:endParaRPr>
          </a:p>
          <a:p>
            <a:pPr marL="0" lvl="0" indent="0">
              <a:lnSpc>
                <a:spcPct val="150000"/>
              </a:lnSpc>
              <a:buNone/>
            </a:pPr>
            <a:r>
              <a:rPr lang="he-IL" sz="2400" dirty="0">
                <a:solidFill>
                  <a:schemeClr val="accent3">
                    <a:lumMod val="75000"/>
                  </a:schemeClr>
                </a:solidFill>
              </a:rPr>
              <a:t>     לעיתים מביא לידי: בושה ופגיעה בדימוי גוף וביטחון עצמי</a:t>
            </a:r>
            <a:endParaRPr lang="en-US" sz="2400" dirty="0">
              <a:solidFill>
                <a:schemeClr val="accent3">
                  <a:lumMod val="75000"/>
                </a:schemeClr>
              </a:solidFill>
            </a:endParaRPr>
          </a:p>
          <a:p>
            <a:pPr marL="0" lvl="0" indent="0">
              <a:lnSpc>
                <a:spcPct val="150000"/>
              </a:lnSpc>
              <a:buNone/>
            </a:pPr>
            <a:r>
              <a:rPr lang="he-IL" sz="2400" dirty="0">
                <a:solidFill>
                  <a:schemeClr val="accent3">
                    <a:lumMod val="75000"/>
                  </a:schemeClr>
                </a:solidFill>
              </a:rPr>
              <a:t>     שיפור ע"י הבנה וקבלת הפיזיולוגיה, פעילות גופנית </a:t>
            </a:r>
            <a:r>
              <a:rPr lang="he-IL" sz="2400" dirty="0" err="1">
                <a:solidFill>
                  <a:schemeClr val="accent3">
                    <a:lumMod val="75000"/>
                  </a:schemeClr>
                </a:solidFill>
              </a:rPr>
              <a:t>וסטיילינג</a:t>
            </a:r>
            <a:r>
              <a:rPr lang="he-IL" sz="2400" dirty="0">
                <a:solidFill>
                  <a:schemeClr val="accent3">
                    <a:lumMod val="75000"/>
                  </a:schemeClr>
                </a:solidFill>
              </a:rPr>
              <a:t>.</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הידלדלות השיער.</a:t>
            </a:r>
            <a:endParaRPr lang="en-US" sz="24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9776959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r>
              <a:rPr lang="he-IL" sz="2400" b="1" dirty="0">
                <a:solidFill>
                  <a:schemeClr val="accent3">
                    <a:lumMod val="75000"/>
                  </a:schemeClr>
                </a:solidFill>
              </a:rPr>
              <a:t>דליפות שתן ואי שליטה על סוגרים:</a:t>
            </a:r>
          </a:p>
          <a:p>
            <a:pPr marL="400050" lvl="1" indent="0">
              <a:buNone/>
            </a:pPr>
            <a:r>
              <a:rPr lang="he-IL" sz="2200" b="1" dirty="0">
                <a:solidFill>
                  <a:schemeClr val="accent3">
                    <a:lumMod val="75000"/>
                  </a:schemeClr>
                </a:solidFill>
              </a:rPr>
              <a:t>•	</a:t>
            </a:r>
            <a:r>
              <a:rPr lang="he-IL" sz="2400" dirty="0">
                <a:solidFill>
                  <a:schemeClr val="accent3">
                    <a:lumMod val="75000"/>
                  </a:schemeClr>
                </a:solidFill>
              </a:rPr>
              <a:t>פגיעה בדימוי גוף וביטחון עצמי.</a:t>
            </a:r>
          </a:p>
          <a:p>
            <a:pPr marL="400050" lvl="1" indent="0">
              <a:buNone/>
            </a:pPr>
            <a:r>
              <a:rPr lang="he-IL" sz="2400" dirty="0">
                <a:solidFill>
                  <a:schemeClr val="accent3">
                    <a:lumMod val="75000"/>
                  </a:schemeClr>
                </a:solidFill>
              </a:rPr>
              <a:t>•	צמצום יציאות מהבית/קירבה לשירותים.</a:t>
            </a:r>
          </a:p>
          <a:p>
            <a:pPr marL="400050" lvl="1" indent="0">
              <a:buNone/>
            </a:pPr>
            <a:r>
              <a:rPr lang="he-IL" sz="2400" dirty="0">
                <a:solidFill>
                  <a:schemeClr val="accent3">
                    <a:lumMod val="75000"/>
                  </a:schemeClr>
                </a:solidFill>
              </a:rPr>
              <a:t>•	הימנעות ממעגלים חברתיים.</a:t>
            </a:r>
          </a:p>
          <a:p>
            <a:pPr marL="400050" lvl="1" indent="0">
              <a:buNone/>
            </a:pPr>
            <a:r>
              <a:rPr lang="he-IL" sz="2400" dirty="0">
                <a:solidFill>
                  <a:schemeClr val="accent3">
                    <a:lumMod val="75000"/>
                  </a:schemeClr>
                </a:solidFill>
              </a:rPr>
              <a:t>•	הימנעות מאישות.</a:t>
            </a:r>
          </a:p>
          <a:p>
            <a:r>
              <a:rPr lang="he-IL" sz="2400" b="1" u="sng" dirty="0">
                <a:solidFill>
                  <a:schemeClr val="accent3">
                    <a:lumMod val="75000"/>
                  </a:schemeClr>
                </a:solidFill>
              </a:rPr>
              <a:t>טיפול:</a:t>
            </a:r>
            <a:endParaRPr lang="en-US" sz="2400" dirty="0">
              <a:solidFill>
                <a:schemeClr val="accent3">
                  <a:lumMod val="75000"/>
                </a:schemeClr>
              </a:solidFill>
            </a:endParaRPr>
          </a:p>
          <a:p>
            <a:pPr marL="0" indent="0">
              <a:buNone/>
            </a:pPr>
            <a:r>
              <a:rPr lang="he-IL" sz="2400" dirty="0">
                <a:solidFill>
                  <a:schemeClr val="accent3">
                    <a:lumMod val="75000"/>
                  </a:schemeClr>
                </a:solidFill>
              </a:rPr>
              <a:t>פיזיותרפיה, תרופות, התערבות כירורגית, שינוי הרגלים – שינוי תנוחות וכדו'.</a:t>
            </a:r>
          </a:p>
        </p:txBody>
      </p:sp>
    </p:spTree>
    <p:extLst>
      <p:ext uri="{BB962C8B-B14F-4D97-AF65-F5344CB8AC3E}">
        <p14:creationId xmlns:p14="http://schemas.microsoft.com/office/powerpoint/2010/main" val="2141141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r>
              <a:rPr lang="he-IL" sz="2400" b="1" dirty="0">
                <a:solidFill>
                  <a:schemeClr val="accent3">
                    <a:lumMod val="75000"/>
                  </a:schemeClr>
                </a:solidFill>
              </a:rPr>
              <a:t>חידלון הווסת </a:t>
            </a:r>
            <a:r>
              <a:rPr lang="he-IL" sz="2400" dirty="0">
                <a:solidFill>
                  <a:schemeClr val="accent3">
                    <a:lumMod val="75000"/>
                  </a:schemeClr>
                </a:solidFill>
              </a:rPr>
              <a:t>(נקבע לאחר 12 חודשים ללא ראיית דם ווסת, בסביבות גיל 50)</a:t>
            </a:r>
          </a:p>
          <a:p>
            <a:r>
              <a:rPr lang="he-IL" sz="2400" b="1" dirty="0">
                <a:solidFill>
                  <a:schemeClr val="accent3">
                    <a:lumMod val="75000"/>
                  </a:schemeClr>
                </a:solidFill>
              </a:rPr>
              <a:t>שלב חדש בחיי </a:t>
            </a:r>
            <a:r>
              <a:rPr lang="he-IL" sz="2400" b="1" dirty="0" err="1">
                <a:solidFill>
                  <a:schemeClr val="accent3">
                    <a:lumMod val="75000"/>
                  </a:schemeClr>
                </a:solidFill>
              </a:rPr>
              <a:t>האשה</a:t>
            </a:r>
            <a:r>
              <a:rPr lang="he-IL" sz="2400" b="1" dirty="0">
                <a:solidFill>
                  <a:schemeClr val="accent3">
                    <a:lumMod val="75000"/>
                  </a:schemeClr>
                </a:solidFill>
              </a:rPr>
              <a:t> ובחיי בני הזוג.</a:t>
            </a:r>
          </a:p>
          <a:p>
            <a:r>
              <a:rPr lang="he-IL" sz="2400" b="1" dirty="0">
                <a:solidFill>
                  <a:schemeClr val="accent3">
                    <a:lumMod val="75000"/>
                  </a:schemeClr>
                </a:solidFill>
              </a:rPr>
              <a:t>ירידה בהורמוני המין, </a:t>
            </a:r>
            <a:r>
              <a:rPr lang="he-IL" sz="2400" dirty="0">
                <a:solidFill>
                  <a:schemeClr val="accent3">
                    <a:lumMod val="75000"/>
                  </a:schemeClr>
                </a:solidFill>
              </a:rPr>
              <a:t>מלווה בתסמינים שונים:</a:t>
            </a:r>
          </a:p>
          <a:p>
            <a:pPr marL="400050" lvl="1" indent="0">
              <a:buNone/>
            </a:pPr>
            <a:r>
              <a:rPr lang="he-IL" sz="2200" b="1" dirty="0">
                <a:solidFill>
                  <a:schemeClr val="accent3">
                    <a:lumMod val="75000"/>
                  </a:schemeClr>
                </a:solidFill>
              </a:rPr>
              <a:t>•	</a:t>
            </a:r>
            <a:r>
              <a:rPr lang="he-IL" sz="2400" b="1" dirty="0">
                <a:solidFill>
                  <a:schemeClr val="accent3">
                    <a:lumMod val="75000"/>
                  </a:schemeClr>
                </a:solidFill>
              </a:rPr>
              <a:t>גלי חום </a:t>
            </a:r>
            <a:r>
              <a:rPr lang="he-IL" sz="2400" dirty="0">
                <a:solidFill>
                  <a:schemeClr val="accent3">
                    <a:lumMod val="75000"/>
                  </a:schemeClr>
                </a:solidFill>
              </a:rPr>
              <a:t>(בעיקר בפנים ובצוואר, בליווי הזעה מוגברת, צמרמורת)</a:t>
            </a:r>
          </a:p>
          <a:p>
            <a:pPr marL="400050" lvl="1" indent="0">
              <a:buNone/>
            </a:pPr>
            <a:r>
              <a:rPr lang="he-IL" sz="2400" b="1" dirty="0">
                <a:solidFill>
                  <a:schemeClr val="accent3">
                    <a:lumMod val="75000"/>
                  </a:schemeClr>
                </a:solidFill>
              </a:rPr>
              <a:t>•	הזעה לילית</a:t>
            </a:r>
          </a:p>
          <a:p>
            <a:pPr marL="400050" lvl="1" indent="0">
              <a:buNone/>
            </a:pPr>
            <a:r>
              <a:rPr lang="he-IL" sz="2400" b="1" dirty="0">
                <a:solidFill>
                  <a:schemeClr val="accent3">
                    <a:lumMod val="75000"/>
                  </a:schemeClr>
                </a:solidFill>
              </a:rPr>
              <a:t>•	סחרחורות ועקצוצים.</a:t>
            </a:r>
          </a:p>
          <a:p>
            <a:endParaRPr lang="he-IL" sz="2000" b="1" dirty="0">
              <a:solidFill>
                <a:schemeClr val="accent3">
                  <a:lumMod val="75000"/>
                </a:schemeClr>
              </a:solidFill>
            </a:endParaRPr>
          </a:p>
        </p:txBody>
      </p:sp>
    </p:spTree>
    <p:extLst>
      <p:ext uri="{BB962C8B-B14F-4D97-AF65-F5344CB8AC3E}">
        <p14:creationId xmlns:p14="http://schemas.microsoft.com/office/powerpoint/2010/main" val="1891215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93272"/>
            <a:ext cx="9218612" cy="4375265"/>
          </a:xfrm>
        </p:spPr>
        <p:txBody>
          <a:bodyPr>
            <a:normAutofit/>
          </a:bodyPr>
          <a:lstStyle/>
          <a:p>
            <a:r>
              <a:rPr lang="he-IL" sz="2000" b="1" dirty="0">
                <a:solidFill>
                  <a:schemeClr val="accent3">
                    <a:lumMod val="75000"/>
                  </a:schemeClr>
                </a:solidFill>
              </a:rPr>
              <a:t>ירידה ברמות האסטרוגן (כנראה) גורמות ל:</a:t>
            </a:r>
          </a:p>
          <a:p>
            <a:pPr marL="400050" lvl="1" indent="0">
              <a:buNone/>
            </a:pPr>
            <a:r>
              <a:rPr lang="he-IL" b="1" dirty="0">
                <a:solidFill>
                  <a:schemeClr val="accent3">
                    <a:lumMod val="75000"/>
                  </a:schemeClr>
                </a:solidFill>
              </a:rPr>
              <a:t>•	</a:t>
            </a:r>
            <a:r>
              <a:rPr lang="he-IL" sz="2000" b="1" dirty="0">
                <a:solidFill>
                  <a:schemeClr val="accent3">
                    <a:lumMod val="75000"/>
                  </a:schemeClr>
                </a:solidFill>
              </a:rPr>
              <a:t>נדודי שינה.</a:t>
            </a:r>
          </a:p>
          <a:p>
            <a:pPr marL="400050" lvl="1" indent="0">
              <a:buNone/>
            </a:pPr>
            <a:r>
              <a:rPr lang="he-IL" sz="2000" b="1" dirty="0">
                <a:solidFill>
                  <a:schemeClr val="accent3">
                    <a:lumMod val="75000"/>
                  </a:schemeClr>
                </a:solidFill>
              </a:rPr>
              <a:t>•	תשישות.</a:t>
            </a:r>
          </a:p>
          <a:p>
            <a:pPr marL="400050" lvl="1" indent="0">
              <a:buNone/>
            </a:pPr>
            <a:r>
              <a:rPr lang="he-IL" sz="2000" b="1" dirty="0">
                <a:solidFill>
                  <a:schemeClr val="accent3">
                    <a:lumMod val="75000"/>
                  </a:schemeClr>
                </a:solidFill>
              </a:rPr>
              <a:t>•	רגזנות ועצבנות.</a:t>
            </a:r>
          </a:p>
          <a:p>
            <a:pPr marL="400050" lvl="1" indent="0">
              <a:buNone/>
            </a:pPr>
            <a:r>
              <a:rPr lang="he-IL" sz="2000" b="1" dirty="0">
                <a:solidFill>
                  <a:schemeClr val="accent3">
                    <a:lumMod val="75000"/>
                  </a:schemeClr>
                </a:solidFill>
              </a:rPr>
              <a:t>•	התפתחות מואצת של מחלות לב וכלי דם.</a:t>
            </a:r>
          </a:p>
          <a:p>
            <a:pPr marL="400050" lvl="1" indent="0">
              <a:buNone/>
            </a:pPr>
            <a:r>
              <a:rPr lang="he-IL" sz="2000" b="1" dirty="0">
                <a:solidFill>
                  <a:schemeClr val="accent3">
                    <a:lumMod val="75000"/>
                  </a:schemeClr>
                </a:solidFill>
              </a:rPr>
              <a:t>•	עליה ברמות הכולסטרול ה"רע"  </a:t>
            </a:r>
            <a:r>
              <a:rPr lang="en-US" sz="2000" b="1" dirty="0">
                <a:solidFill>
                  <a:schemeClr val="accent3">
                    <a:lumMod val="75000"/>
                  </a:schemeClr>
                </a:solidFill>
              </a:rPr>
              <a:t>LDL)	</a:t>
            </a:r>
            <a:r>
              <a:rPr lang="he-IL" sz="2000" b="1" dirty="0">
                <a:solidFill>
                  <a:schemeClr val="accent3">
                    <a:lumMod val="75000"/>
                  </a:schemeClr>
                </a:solidFill>
              </a:rPr>
              <a:t>).</a:t>
            </a:r>
          </a:p>
          <a:p>
            <a:pPr lvl="1">
              <a:buFont typeface="Arial" panose="020B0604020202020204" pitchFamily="34" charset="0"/>
              <a:buChar char="•"/>
            </a:pPr>
            <a:r>
              <a:rPr lang="he-IL" sz="2000" b="1" dirty="0">
                <a:solidFill>
                  <a:schemeClr val="accent3">
                    <a:lumMod val="75000"/>
                  </a:schemeClr>
                </a:solidFill>
              </a:rPr>
              <a:t>ירידה ברמות הכולסטרול ה"טוב" (</a:t>
            </a:r>
            <a:r>
              <a:rPr lang="en-US" sz="2000" b="1" dirty="0">
                <a:solidFill>
                  <a:schemeClr val="accent3">
                    <a:lumMod val="75000"/>
                  </a:schemeClr>
                </a:solidFill>
              </a:rPr>
              <a:t>HDL</a:t>
            </a:r>
            <a:r>
              <a:rPr lang="he-IL" sz="2000" b="1" dirty="0">
                <a:solidFill>
                  <a:schemeClr val="accent3">
                    <a:lumMod val="75000"/>
                  </a:schemeClr>
                </a:solidFill>
              </a:rPr>
              <a:t>).</a:t>
            </a:r>
          </a:p>
          <a:p>
            <a:pPr lvl="1">
              <a:buFont typeface="Arial" panose="020B0604020202020204" pitchFamily="34" charset="0"/>
              <a:buChar char="•"/>
            </a:pPr>
            <a:r>
              <a:rPr lang="he-IL" sz="2000" b="1" dirty="0">
                <a:solidFill>
                  <a:schemeClr val="accent3">
                    <a:lumMod val="75000"/>
                  </a:schemeClr>
                </a:solidFill>
              </a:rPr>
              <a:t>יובש נרתיקי - יכול לגרום לדלקות בדרכי השתן/בנרתיק.</a:t>
            </a:r>
          </a:p>
          <a:p>
            <a:pPr marL="800100" lvl="2" indent="0">
              <a:buNone/>
            </a:pPr>
            <a:r>
              <a:rPr lang="he-IL" sz="2000" b="1" dirty="0">
                <a:solidFill>
                  <a:schemeClr val="accent3">
                    <a:lumMod val="75000"/>
                  </a:schemeClr>
                </a:solidFill>
              </a:rPr>
              <a:t>    </a:t>
            </a:r>
            <a:r>
              <a:rPr lang="he-IL" sz="2000" b="1" dirty="0">
                <a:solidFill>
                  <a:schemeClr val="accent2">
                    <a:lumMod val="75000"/>
                  </a:schemeClr>
                </a:solidFill>
              </a:rPr>
              <a:t>פתרונות לכך</a:t>
            </a:r>
            <a:r>
              <a:rPr lang="he-IL" sz="2000" b="1" dirty="0">
                <a:solidFill>
                  <a:schemeClr val="accent3">
                    <a:lumMod val="75000"/>
                  </a:schemeClr>
                </a:solidFill>
              </a:rPr>
              <a:t>: שימוש באסטרוגנים למיניהם (משחות/נרות, סיכוך וכדו')</a:t>
            </a:r>
          </a:p>
          <a:p>
            <a:pPr lvl="1"/>
            <a:endParaRPr lang="he-IL" sz="2000" b="1" dirty="0">
              <a:solidFill>
                <a:schemeClr val="accent3">
                  <a:lumMod val="75000"/>
                </a:schemeClr>
              </a:solidFill>
            </a:endParaRPr>
          </a:p>
        </p:txBody>
      </p:sp>
    </p:spTree>
    <p:extLst>
      <p:ext uri="{BB962C8B-B14F-4D97-AF65-F5344CB8AC3E}">
        <p14:creationId xmlns:p14="http://schemas.microsoft.com/office/powerpoint/2010/main" val="12913643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חשוב לדעת!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69375" y="1510144"/>
            <a:ext cx="9235237" cy="4824154"/>
          </a:xfrm>
        </p:spPr>
        <p:txBody>
          <a:bodyPr>
            <a:normAutofit/>
          </a:bodyPr>
          <a:lstStyle/>
          <a:p>
            <a:pPr algn="just">
              <a:lnSpc>
                <a:spcPct val="150000"/>
              </a:lnSpc>
            </a:pPr>
            <a:r>
              <a:rPr lang="he-IL" sz="2000" b="1" dirty="0">
                <a:solidFill>
                  <a:schemeClr val="accent3">
                    <a:lumMod val="75000"/>
                  </a:schemeClr>
                </a:solidFill>
              </a:rPr>
              <a:t>למרות שמבוגרים רבים חווים קשיים בתפקוד המיני רק מעטים מהם פונים לטיפול ומטופלים תרופתית, ונשים עושות זאת בשיעור נמוך מאוד ביחס לגברים. </a:t>
            </a:r>
          </a:p>
          <a:p>
            <a:pPr algn="just">
              <a:lnSpc>
                <a:spcPct val="150000"/>
              </a:lnSpc>
            </a:pPr>
            <a:r>
              <a:rPr lang="he-IL" sz="2000" b="1" dirty="0">
                <a:solidFill>
                  <a:schemeClr val="accent3">
                    <a:lumMod val="75000"/>
                  </a:schemeClr>
                </a:solidFill>
              </a:rPr>
              <a:t>בנוסף, רופאים ומטופליהם כאחד נמנעים וממעטים ליזום שיחות בנושאים אלו, בשל מבוכה, בשל תפיסות חברתיות שליליות שונות הקשורות למין ובשל פער גילים בין הרופא למטופל.</a:t>
            </a:r>
          </a:p>
          <a:p>
            <a:pPr algn="just">
              <a:lnSpc>
                <a:spcPct val="150000"/>
              </a:lnSpc>
            </a:pPr>
            <a:r>
              <a:rPr lang="he-IL" sz="2000" b="1" dirty="0">
                <a:solidFill>
                  <a:schemeClr val="accent3">
                    <a:lumMod val="75000"/>
                  </a:schemeClr>
                </a:solidFill>
              </a:rPr>
              <a:t>נראה שאנשים מבוגרים מוכנים יותר להשלים עם בעיות בתפקוד המיני מאשר צעירים. </a:t>
            </a:r>
          </a:p>
          <a:p>
            <a:pPr algn="just">
              <a:lnSpc>
                <a:spcPct val="150000"/>
              </a:lnSpc>
            </a:pPr>
            <a:r>
              <a:rPr lang="he-IL" sz="2000" b="1" dirty="0">
                <a:solidFill>
                  <a:schemeClr val="accent2">
                    <a:lumMod val="75000"/>
                  </a:schemeClr>
                </a:solidFill>
              </a:rPr>
              <a:t>עם זאת, מגמה זו משתנה, יותר ויותר אנשים מבוגרים פונים לטפל במקרה של בעיות בתפקוד המיני.</a:t>
            </a:r>
          </a:p>
          <a:p>
            <a:pPr algn="just"/>
            <a:endParaRPr lang="he-IL" sz="2000" b="1" dirty="0">
              <a:solidFill>
                <a:schemeClr val="accent3">
                  <a:lumMod val="75000"/>
                </a:schemeClr>
              </a:solidFill>
            </a:endParaRPr>
          </a:p>
        </p:txBody>
      </p:sp>
    </p:spTree>
    <p:extLst>
      <p:ext uri="{BB962C8B-B14F-4D97-AF65-F5344CB8AC3E}">
        <p14:creationId xmlns:p14="http://schemas.microsoft.com/office/powerpoint/2010/main" val="22777647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טיפולים המתאימים לכלל המצבים: </a:t>
            </a:r>
            <a:br>
              <a:rPr lang="en-US" dirty="0"/>
            </a:b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4279900"/>
          </a:xfrm>
        </p:spPr>
        <p:txBody>
          <a:bodyPr>
            <a:normAutofit/>
          </a:bodyPr>
          <a:lstStyle/>
          <a:p>
            <a:pPr marL="0" lvl="0" indent="0">
              <a:buNone/>
            </a:pPr>
            <a:r>
              <a:rPr lang="he-IL" sz="2400" b="1" dirty="0">
                <a:solidFill>
                  <a:schemeClr val="accent3">
                    <a:lumMod val="75000"/>
                  </a:schemeClr>
                </a:solidFill>
              </a:rPr>
              <a:t>לדייק את הבעיה:</a:t>
            </a:r>
            <a:endParaRPr lang="en-US" sz="2400" dirty="0">
              <a:solidFill>
                <a:schemeClr val="accent3">
                  <a:lumMod val="75000"/>
                </a:schemeClr>
              </a:solidFill>
            </a:endParaRPr>
          </a:p>
          <a:p>
            <a:pPr lvl="0"/>
            <a:r>
              <a:rPr lang="he-IL" sz="2400" dirty="0">
                <a:solidFill>
                  <a:schemeClr val="accent3">
                    <a:lumMod val="75000"/>
                  </a:schemeClr>
                </a:solidFill>
              </a:rPr>
              <a:t>מה השתנה?</a:t>
            </a:r>
            <a:endParaRPr lang="en-US" sz="2400" dirty="0">
              <a:solidFill>
                <a:schemeClr val="accent3">
                  <a:lumMod val="75000"/>
                </a:schemeClr>
              </a:solidFill>
            </a:endParaRPr>
          </a:p>
          <a:p>
            <a:pPr lvl="0"/>
            <a:r>
              <a:rPr lang="he-IL" sz="2400" dirty="0">
                <a:solidFill>
                  <a:schemeClr val="accent3">
                    <a:lumMod val="75000"/>
                  </a:schemeClr>
                </a:solidFill>
              </a:rPr>
              <a:t>האם הבעיה חדשה או מוכרת?</a:t>
            </a:r>
            <a:endParaRPr lang="en-US" sz="2400" dirty="0">
              <a:solidFill>
                <a:schemeClr val="accent3">
                  <a:lumMod val="75000"/>
                </a:schemeClr>
              </a:solidFill>
            </a:endParaRPr>
          </a:p>
          <a:p>
            <a:pPr lvl="0"/>
            <a:r>
              <a:rPr lang="he-IL" sz="2400" dirty="0">
                <a:solidFill>
                  <a:schemeClr val="accent3">
                    <a:lumMod val="75000"/>
                  </a:schemeClr>
                </a:solidFill>
              </a:rPr>
              <a:t>מתי הבעיה החלה?</a:t>
            </a:r>
            <a:endParaRPr lang="en-US" sz="2400" dirty="0">
              <a:solidFill>
                <a:schemeClr val="accent3">
                  <a:lumMod val="75000"/>
                </a:schemeClr>
              </a:solidFill>
            </a:endParaRPr>
          </a:p>
          <a:p>
            <a:pPr lvl="0"/>
            <a:r>
              <a:rPr lang="he-IL" sz="2400" dirty="0">
                <a:solidFill>
                  <a:schemeClr val="accent3">
                    <a:lumMod val="75000"/>
                  </a:schemeClr>
                </a:solidFill>
              </a:rPr>
              <a:t>מה קורה לאדם בחיים? לחץ וכו'?</a:t>
            </a:r>
            <a:endParaRPr lang="en-US" sz="2400" dirty="0">
              <a:solidFill>
                <a:schemeClr val="accent3">
                  <a:lumMod val="75000"/>
                </a:schemeClr>
              </a:solidFill>
            </a:endParaRPr>
          </a:p>
          <a:p>
            <a:pPr lvl="0"/>
            <a:r>
              <a:rPr lang="he-IL" sz="2400" dirty="0">
                <a:solidFill>
                  <a:schemeClr val="accent3">
                    <a:lumMod val="75000"/>
                  </a:schemeClr>
                </a:solidFill>
              </a:rPr>
              <a:t>האם מפריע? למי?</a:t>
            </a:r>
          </a:p>
          <a:p>
            <a:r>
              <a:rPr lang="he-IL" sz="2400" dirty="0">
                <a:solidFill>
                  <a:schemeClr val="accent3">
                    <a:lumMod val="75000"/>
                  </a:schemeClr>
                </a:solidFill>
              </a:rPr>
              <a:t>כמה זה מפריע להתנהלות של האדם: מבחינה תפקודית? נפשית? חברתית? זוגית?</a:t>
            </a:r>
            <a:endParaRPr lang="en-US" sz="2400" dirty="0">
              <a:solidFill>
                <a:schemeClr val="accent3">
                  <a:lumMod val="75000"/>
                </a:schemeClr>
              </a:solidFill>
            </a:endParaRPr>
          </a:p>
          <a:p>
            <a:pPr lvl="0"/>
            <a:endParaRPr lang="en-US" sz="24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3458040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טיפולים המתאימים לכלל המצבים: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606829" y="1410392"/>
            <a:ext cx="10897783" cy="5322917"/>
          </a:xfrm>
        </p:spPr>
        <p:txBody>
          <a:bodyPr>
            <a:normAutofit/>
          </a:bodyPr>
          <a:lstStyle/>
          <a:p>
            <a:pPr lvl="0">
              <a:lnSpc>
                <a:spcPct val="150000"/>
              </a:lnSpc>
            </a:pPr>
            <a:r>
              <a:rPr lang="he-IL" sz="2000" dirty="0">
                <a:solidFill>
                  <a:schemeClr val="accent3">
                    <a:lumMod val="75000"/>
                  </a:schemeClr>
                </a:solidFill>
              </a:rPr>
              <a:t>הבנה כי </a:t>
            </a:r>
            <a:r>
              <a:rPr lang="he-IL" sz="2000" b="1" dirty="0">
                <a:solidFill>
                  <a:schemeClr val="accent3">
                    <a:lumMod val="75000"/>
                  </a:schemeClr>
                </a:solidFill>
              </a:rPr>
              <a:t>הצורך שלנו במגע, קרבה, חיבוק ונישוק קיים בכל גיל ו(כמעט) בכל מצב רפואי.</a:t>
            </a:r>
            <a:endParaRPr lang="en-US" sz="2000" dirty="0">
              <a:solidFill>
                <a:schemeClr val="accent3">
                  <a:lumMod val="75000"/>
                </a:schemeClr>
              </a:solidFill>
            </a:endParaRPr>
          </a:p>
          <a:p>
            <a:pPr>
              <a:lnSpc>
                <a:spcPct val="150000"/>
              </a:lnSpc>
            </a:pPr>
            <a:r>
              <a:rPr lang="he-IL" sz="2000" dirty="0">
                <a:solidFill>
                  <a:schemeClr val="accent3">
                    <a:lumMod val="75000"/>
                  </a:schemeClr>
                </a:solidFill>
              </a:rPr>
              <a:t>אינטימיות, ביטויי מיניות ומגע מיני יכולים לבוא לידי ביטוי </a:t>
            </a:r>
            <a:r>
              <a:rPr lang="he-IL" sz="2000" b="1" dirty="0">
                <a:solidFill>
                  <a:schemeClr val="accent3">
                    <a:lumMod val="75000"/>
                  </a:schemeClr>
                </a:solidFill>
              </a:rPr>
              <a:t>באופנים שונים</a:t>
            </a:r>
            <a:r>
              <a:rPr lang="he-IL" sz="2000" dirty="0">
                <a:solidFill>
                  <a:schemeClr val="accent3">
                    <a:lumMod val="75000"/>
                  </a:schemeClr>
                </a:solidFill>
              </a:rPr>
              <a:t> ולאו דווקא בחיבור ושיא.</a:t>
            </a:r>
            <a:endParaRPr lang="en-US" sz="2000" dirty="0">
              <a:solidFill>
                <a:schemeClr val="accent3">
                  <a:lumMod val="75000"/>
                </a:schemeClr>
              </a:solidFill>
            </a:endParaRPr>
          </a:p>
          <a:p>
            <a:pPr>
              <a:lnSpc>
                <a:spcPct val="150000"/>
              </a:lnSpc>
            </a:pPr>
            <a:r>
              <a:rPr lang="he-IL" sz="2000" b="1" dirty="0">
                <a:solidFill>
                  <a:schemeClr val="accent3">
                    <a:lumMod val="75000"/>
                  </a:schemeClr>
                </a:solidFill>
              </a:rPr>
              <a:t>הנאה</a:t>
            </a:r>
            <a:r>
              <a:rPr lang="he-IL" sz="2000" dirty="0">
                <a:solidFill>
                  <a:schemeClr val="accent3">
                    <a:lumMod val="75000"/>
                  </a:schemeClr>
                </a:solidFill>
              </a:rPr>
              <a:t> </a:t>
            </a:r>
            <a:r>
              <a:rPr lang="he-IL" sz="2000" b="1" dirty="0">
                <a:solidFill>
                  <a:schemeClr val="accent3">
                    <a:lumMod val="75000"/>
                  </a:schemeClr>
                </a:solidFill>
              </a:rPr>
              <a:t>ממגע גופני כללי</a:t>
            </a:r>
            <a:r>
              <a:rPr lang="he-IL" sz="2000" dirty="0">
                <a:solidFill>
                  <a:schemeClr val="accent3">
                    <a:lumMod val="75000"/>
                  </a:schemeClr>
                </a:solidFill>
              </a:rPr>
              <a:t>, מאינטימיות וקירבה.</a:t>
            </a:r>
            <a:endParaRPr lang="en-US" sz="2000" dirty="0">
              <a:solidFill>
                <a:schemeClr val="accent3">
                  <a:lumMod val="75000"/>
                </a:schemeClr>
              </a:solidFill>
            </a:endParaRPr>
          </a:p>
          <a:p>
            <a:pPr lvl="0">
              <a:lnSpc>
                <a:spcPct val="150000"/>
              </a:lnSpc>
            </a:pPr>
            <a:r>
              <a:rPr lang="he-IL" sz="2000" dirty="0">
                <a:solidFill>
                  <a:schemeClr val="accent3">
                    <a:lumMod val="75000"/>
                  </a:schemeClr>
                </a:solidFill>
              </a:rPr>
              <a:t>חיזוק הידיעה שקרבה כזו היא חלק מ</a:t>
            </a:r>
            <a:r>
              <a:rPr lang="he-IL" sz="2000" b="1" dirty="0">
                <a:solidFill>
                  <a:schemeClr val="accent3">
                    <a:lumMod val="75000"/>
                  </a:schemeClr>
                </a:solidFill>
              </a:rPr>
              <a:t>מצוות עונה </a:t>
            </a:r>
            <a:r>
              <a:rPr lang="he-IL" sz="2000" dirty="0">
                <a:solidFill>
                  <a:schemeClr val="accent3">
                    <a:lumMod val="75000"/>
                  </a:schemeClr>
                </a:solidFill>
              </a:rPr>
              <a:t>– מהמצווה לשמח את אשתו.</a:t>
            </a:r>
            <a:endParaRPr lang="en-US" sz="2000" dirty="0">
              <a:solidFill>
                <a:schemeClr val="accent3">
                  <a:lumMod val="75000"/>
                </a:schemeClr>
              </a:solidFill>
            </a:endParaRPr>
          </a:p>
          <a:p>
            <a:pPr lvl="0">
              <a:lnSpc>
                <a:spcPct val="150000"/>
              </a:lnSpc>
            </a:pPr>
            <a:r>
              <a:rPr lang="he-IL" sz="2000" b="1" dirty="0">
                <a:solidFill>
                  <a:schemeClr val="accent3">
                    <a:lumMod val="75000"/>
                  </a:schemeClr>
                </a:solidFill>
              </a:rPr>
              <a:t>תקשורת זוגית טובה</a:t>
            </a:r>
            <a:r>
              <a:rPr lang="he-IL" sz="2000" dirty="0">
                <a:solidFill>
                  <a:schemeClr val="accent3">
                    <a:lumMod val="75000"/>
                  </a:schemeClr>
                </a:solidFill>
              </a:rPr>
              <a:t>: חשיבות השיח הפתוח בין בני הזוג.</a:t>
            </a:r>
          </a:p>
          <a:p>
            <a:pPr lvl="0">
              <a:lnSpc>
                <a:spcPct val="150000"/>
              </a:lnSpc>
            </a:pPr>
            <a:r>
              <a:rPr lang="he-IL" sz="2000" b="1" dirty="0">
                <a:solidFill>
                  <a:schemeClr val="accent3">
                    <a:lumMod val="75000"/>
                  </a:schemeClr>
                </a:solidFill>
              </a:rPr>
              <a:t>להגביר את תחושת המיניות </a:t>
            </a:r>
            <a:r>
              <a:rPr lang="he-IL" sz="2000" dirty="0">
                <a:solidFill>
                  <a:schemeClr val="accent3">
                    <a:lumMod val="75000"/>
                  </a:schemeClr>
                </a:solidFill>
              </a:rPr>
              <a:t>("במותר להם"): חידוש האינטימיות</a:t>
            </a:r>
            <a:r>
              <a:rPr lang="he-IL" sz="2000">
                <a:solidFill>
                  <a:schemeClr val="accent3">
                    <a:lumMod val="75000"/>
                  </a:schemeClr>
                </a:solidFill>
              </a:rPr>
              <a:t>. </a:t>
            </a:r>
          </a:p>
          <a:p>
            <a:pPr lvl="0">
              <a:lnSpc>
                <a:spcPct val="150000"/>
              </a:lnSpc>
            </a:pPr>
            <a:r>
              <a:rPr lang="he-IL" sz="2000" b="1">
                <a:solidFill>
                  <a:schemeClr val="accent3">
                    <a:lumMod val="75000"/>
                  </a:schemeClr>
                </a:solidFill>
              </a:rPr>
              <a:t>מיקוד </a:t>
            </a:r>
            <a:r>
              <a:rPr lang="he-IL" sz="2000" b="1" dirty="0">
                <a:solidFill>
                  <a:schemeClr val="accent3">
                    <a:lumMod val="75000"/>
                  </a:schemeClr>
                </a:solidFill>
              </a:rPr>
              <a:t>חושי</a:t>
            </a:r>
            <a:r>
              <a:rPr lang="he-IL" sz="2000" dirty="0">
                <a:solidFill>
                  <a:schemeClr val="accent3">
                    <a:lumMod val="75000"/>
                  </a:schemeClr>
                </a:solidFill>
              </a:rPr>
              <a:t>.</a:t>
            </a:r>
            <a:endParaRPr lang="en-US" sz="20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26883617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לסיכום: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40188"/>
            <a:ext cx="9218612" cy="5038411"/>
          </a:xfrm>
        </p:spPr>
        <p:txBody>
          <a:bodyPr>
            <a:normAutofit/>
          </a:bodyPr>
          <a:lstStyle/>
          <a:p>
            <a:pPr marL="0" indent="0" algn="just">
              <a:lnSpc>
                <a:spcPct val="150000"/>
              </a:lnSpc>
              <a:buNone/>
            </a:pPr>
            <a:r>
              <a:rPr lang="he-IL" sz="2000" b="1" dirty="0">
                <a:solidFill>
                  <a:schemeClr val="accent3">
                    <a:lumMod val="75000"/>
                  </a:schemeClr>
                </a:solidFill>
              </a:rPr>
              <a:t>על פי </a:t>
            </a:r>
            <a:r>
              <a:rPr lang="he-IL" sz="2000" b="1" dirty="0">
                <a:solidFill>
                  <a:schemeClr val="accent2">
                    <a:lumMod val="75000"/>
                  </a:schemeClr>
                </a:solidFill>
              </a:rPr>
              <a:t>ד"ר רונן רוב, אורולוג מומחה </a:t>
            </a:r>
            <a:r>
              <a:rPr lang="he-IL" sz="2000" b="1" dirty="0">
                <a:solidFill>
                  <a:schemeClr val="accent3">
                    <a:lumMod val="75000"/>
                  </a:schemeClr>
                </a:solidFill>
              </a:rPr>
              <a:t>ומנהל המרפאה לבריאות מינית במרכז הרפואי הלל יפה, </a:t>
            </a:r>
            <a:r>
              <a:rPr lang="he-IL" sz="2000" b="1" dirty="0">
                <a:solidFill>
                  <a:schemeClr val="accent2">
                    <a:lumMod val="75000"/>
                  </a:schemeClr>
                </a:solidFill>
              </a:rPr>
              <a:t>ומירי </a:t>
            </a:r>
            <a:r>
              <a:rPr lang="he-IL" sz="2000" b="1" dirty="0" err="1">
                <a:solidFill>
                  <a:schemeClr val="accent2">
                    <a:lumMod val="75000"/>
                  </a:schemeClr>
                </a:solidFill>
              </a:rPr>
              <a:t>קרייזמן</a:t>
            </a:r>
            <a:r>
              <a:rPr lang="he-IL" sz="2000" b="1" dirty="0">
                <a:solidFill>
                  <a:schemeClr val="accent2">
                    <a:lumMod val="75000"/>
                  </a:schemeClr>
                </a:solidFill>
              </a:rPr>
              <a:t> - מטפלת מינית </a:t>
            </a:r>
            <a:r>
              <a:rPr lang="he-IL" sz="2000" b="1" dirty="0">
                <a:solidFill>
                  <a:schemeClr val="accent3">
                    <a:lumMod val="75000"/>
                  </a:schemeClr>
                </a:solidFill>
              </a:rPr>
              <a:t>מוסמכת לאורולוגיה וסקסולוגיה במרפאה זו:</a:t>
            </a:r>
          </a:p>
          <a:p>
            <a:pPr algn="just">
              <a:lnSpc>
                <a:spcPct val="150000"/>
              </a:lnSpc>
            </a:pPr>
            <a:r>
              <a:rPr lang="he-IL" sz="2400" b="1" dirty="0">
                <a:solidFill>
                  <a:schemeClr val="accent3">
                    <a:lumMod val="75000"/>
                  </a:schemeClr>
                </a:solidFill>
              </a:rPr>
              <a:t>אהבה, חיבה, אינטימיות והשגת שיא, אינם תלויים כלל ועיקר בנתונים הפיזיולוגים של הגבר או האישה, אלא </a:t>
            </a:r>
            <a:r>
              <a:rPr lang="he-IL" sz="2400" b="1" dirty="0">
                <a:solidFill>
                  <a:schemeClr val="accent2">
                    <a:lumMod val="75000"/>
                  </a:schemeClr>
                </a:solidFill>
              </a:rPr>
              <a:t>במערכת יחסים רגשית המאפשרת כבוד והבנה בין בני הזוג</a:t>
            </a:r>
            <a:r>
              <a:rPr lang="he-IL" sz="2400" b="1" dirty="0">
                <a:solidFill>
                  <a:schemeClr val="accent3">
                    <a:lumMod val="75000"/>
                  </a:schemeClr>
                </a:solidFill>
              </a:rPr>
              <a:t>. דווקא בגיל הזה הדבר הנכון הוא לבצע הערכה מחודשת של זוגיות קיימת, על מנת למצוא תכנים חדשים המתאימים לשני בני הזוג, שיכולים לסייע בחיזוק הקשר המיני והתשוקה המינית.</a:t>
            </a:r>
          </a:p>
          <a:p>
            <a:endParaRPr lang="he-IL" sz="2400" b="1" dirty="0">
              <a:solidFill>
                <a:schemeClr val="accent3">
                  <a:lumMod val="75000"/>
                </a:schemeClr>
              </a:solidFill>
            </a:endParaRPr>
          </a:p>
        </p:txBody>
      </p:sp>
    </p:spTree>
    <p:extLst>
      <p:ext uri="{BB962C8B-B14F-4D97-AF65-F5344CB8AC3E}">
        <p14:creationId xmlns:p14="http://schemas.microsoft.com/office/powerpoint/2010/main" val="14649434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61D821-7233-41F1-AD08-085D9806F64E}"/>
              </a:ext>
            </a:extLst>
          </p:cNvPr>
          <p:cNvSpPr>
            <a:spLocks noGrp="1"/>
          </p:cNvSpPr>
          <p:nvPr>
            <p:ph type="title"/>
          </p:nvPr>
        </p:nvSpPr>
        <p:spPr/>
        <p:txBody>
          <a:bodyPr/>
          <a:lstStyle/>
          <a:p>
            <a:pPr algn="r"/>
            <a:r>
              <a:rPr lang="he-IL" b="1" dirty="0"/>
              <a:t>לסיכום:</a:t>
            </a:r>
            <a:endParaRPr lang="he-IL" dirty="0"/>
          </a:p>
        </p:txBody>
      </p:sp>
      <p:sp>
        <p:nvSpPr>
          <p:cNvPr id="3" name="מציין מיקום תוכן 2">
            <a:extLst>
              <a:ext uri="{FF2B5EF4-FFF2-40B4-BE49-F238E27FC236}">
                <a16:creationId xmlns:a16="http://schemas.microsoft.com/office/drawing/2014/main" id="{B5B811E3-5870-4244-B607-D29488D1DBC8}"/>
              </a:ext>
            </a:extLst>
          </p:cNvPr>
          <p:cNvSpPr>
            <a:spLocks noGrp="1"/>
          </p:cNvSpPr>
          <p:nvPr>
            <p:ph idx="1"/>
          </p:nvPr>
        </p:nvSpPr>
        <p:spPr>
          <a:xfrm>
            <a:off x="1765299" y="2011450"/>
            <a:ext cx="9650413" cy="4503650"/>
          </a:xfrm>
        </p:spPr>
        <p:txBody>
          <a:bodyPr>
            <a:noAutofit/>
          </a:bodyPr>
          <a:lstStyle/>
          <a:p>
            <a:pPr marL="0" indent="0">
              <a:lnSpc>
                <a:spcPct val="150000"/>
              </a:lnSpc>
              <a:buNone/>
            </a:pPr>
            <a:r>
              <a:rPr lang="he-IL" sz="3200" b="1" dirty="0">
                <a:solidFill>
                  <a:schemeClr val="accent2">
                    <a:lumMod val="75000"/>
                  </a:schemeClr>
                </a:solidFill>
              </a:rPr>
              <a:t>הרב </a:t>
            </a:r>
            <a:r>
              <a:rPr lang="he-IL" sz="3200" b="1" dirty="0" err="1">
                <a:solidFill>
                  <a:schemeClr val="accent2">
                    <a:lumMod val="75000"/>
                  </a:schemeClr>
                </a:solidFill>
              </a:rPr>
              <a:t>דסלר</a:t>
            </a:r>
            <a:r>
              <a:rPr lang="he-IL" sz="3200" b="1" dirty="0">
                <a:solidFill>
                  <a:schemeClr val="accent2">
                    <a:lumMod val="75000"/>
                  </a:schemeClr>
                </a:solidFill>
              </a:rPr>
              <a:t> מכתב מאליהו, קונטרס החסד פרק ו:</a:t>
            </a:r>
          </a:p>
          <a:p>
            <a:pPr>
              <a:lnSpc>
                <a:spcPct val="150000"/>
              </a:lnSpc>
            </a:pPr>
            <a:r>
              <a:rPr lang="he-IL" sz="2400" dirty="0">
                <a:solidFill>
                  <a:schemeClr val="accent3">
                    <a:lumMod val="75000"/>
                  </a:schemeClr>
                </a:solidFill>
              </a:rPr>
              <a:t>"</a:t>
            </a:r>
            <a:r>
              <a:rPr lang="he-IL" sz="2800" b="1" dirty="0">
                <a:solidFill>
                  <a:schemeClr val="accent3">
                    <a:lumMod val="75000"/>
                  </a:schemeClr>
                </a:solidFill>
              </a:rPr>
              <a:t>על כן בהיותם נותנים השלמה זה לזה – יאהבו זה את זה, </a:t>
            </a:r>
          </a:p>
          <a:p>
            <a:pPr marL="0" indent="0">
              <a:lnSpc>
                <a:spcPct val="150000"/>
              </a:lnSpc>
              <a:buNone/>
            </a:pPr>
            <a:r>
              <a:rPr lang="he-IL" sz="2800" b="1" dirty="0">
                <a:solidFill>
                  <a:schemeClr val="accent3">
                    <a:lumMod val="75000"/>
                  </a:schemeClr>
                </a:solidFill>
              </a:rPr>
              <a:t>     כי הנותן – יאהב. </a:t>
            </a:r>
          </a:p>
          <a:p>
            <a:pPr marL="0" indent="0">
              <a:lnSpc>
                <a:spcPct val="150000"/>
              </a:lnSpc>
              <a:buNone/>
            </a:pPr>
            <a:r>
              <a:rPr lang="he-IL" sz="2800" b="1" dirty="0">
                <a:solidFill>
                  <a:schemeClr val="accent3">
                    <a:lumMod val="75000"/>
                  </a:schemeClr>
                </a:solidFill>
              </a:rPr>
              <a:t>    וזהו אשר באהבתם, כל שאיפתם היא ליתן ולהשפיע נחת       </a:t>
            </a:r>
          </a:p>
          <a:p>
            <a:pPr marL="0" indent="0">
              <a:lnSpc>
                <a:spcPct val="150000"/>
              </a:lnSpc>
              <a:buNone/>
            </a:pPr>
            <a:r>
              <a:rPr lang="he-IL" sz="2800" b="1" dirty="0">
                <a:solidFill>
                  <a:schemeClr val="accent3">
                    <a:lumMod val="75000"/>
                  </a:schemeClr>
                </a:solidFill>
              </a:rPr>
              <a:t>    ועונג זה לזה</a:t>
            </a:r>
            <a:r>
              <a:rPr lang="he-IL" sz="2400" dirty="0">
                <a:solidFill>
                  <a:schemeClr val="accent3">
                    <a:lumMod val="75000"/>
                  </a:schemeClr>
                </a:solidFill>
              </a:rPr>
              <a:t>".</a:t>
            </a:r>
          </a:p>
        </p:txBody>
      </p:sp>
    </p:spTree>
    <p:extLst>
      <p:ext uri="{BB962C8B-B14F-4D97-AF65-F5344CB8AC3E}">
        <p14:creationId xmlns:p14="http://schemas.microsoft.com/office/powerpoint/2010/main" val="121937045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61D821-7233-41F1-AD08-085D9806F64E}"/>
              </a:ext>
            </a:extLst>
          </p:cNvPr>
          <p:cNvSpPr>
            <a:spLocks noGrp="1"/>
          </p:cNvSpPr>
          <p:nvPr>
            <p:ph type="title"/>
          </p:nvPr>
        </p:nvSpPr>
        <p:spPr/>
        <p:txBody>
          <a:bodyPr/>
          <a:lstStyle/>
          <a:p>
            <a:pPr algn="r"/>
            <a:r>
              <a:rPr lang="he-IL" b="1"/>
              <a:t>המקורות </a:t>
            </a:r>
            <a:r>
              <a:rPr lang="he-IL" b="1" dirty="0"/>
              <a:t>למצגת:</a:t>
            </a:r>
            <a:endParaRPr lang="he-IL" dirty="0"/>
          </a:p>
        </p:txBody>
      </p:sp>
      <p:sp>
        <p:nvSpPr>
          <p:cNvPr id="3" name="מציין מיקום תוכן 2">
            <a:extLst>
              <a:ext uri="{FF2B5EF4-FFF2-40B4-BE49-F238E27FC236}">
                <a16:creationId xmlns:a16="http://schemas.microsoft.com/office/drawing/2014/main" id="{B5B811E3-5870-4244-B607-D29488D1DBC8}"/>
              </a:ext>
            </a:extLst>
          </p:cNvPr>
          <p:cNvSpPr>
            <a:spLocks noGrp="1"/>
          </p:cNvSpPr>
          <p:nvPr>
            <p:ph idx="1"/>
          </p:nvPr>
        </p:nvSpPr>
        <p:spPr>
          <a:xfrm>
            <a:off x="1854199" y="1593734"/>
            <a:ext cx="9650413" cy="4291675"/>
          </a:xfrm>
        </p:spPr>
        <p:txBody>
          <a:bodyPr>
            <a:noAutofit/>
          </a:bodyPr>
          <a:lstStyle/>
          <a:p>
            <a:pPr>
              <a:lnSpc>
                <a:spcPct val="150000"/>
              </a:lnSpc>
            </a:pPr>
            <a:r>
              <a:rPr lang="he-IL" sz="2400" dirty="0">
                <a:solidFill>
                  <a:schemeClr val="accent3">
                    <a:lumMod val="75000"/>
                  </a:schemeClr>
                </a:solidFill>
              </a:rPr>
              <a:t>האתגר שבהזדקנות/ ליאורה בר טור, הוצאת אשל 2005.</a:t>
            </a:r>
          </a:p>
          <a:p>
            <a:pPr>
              <a:lnSpc>
                <a:spcPct val="150000"/>
              </a:lnSpc>
            </a:pPr>
            <a:r>
              <a:rPr lang="he-IL" sz="2400" dirty="0">
                <a:solidFill>
                  <a:schemeClr val="accent3">
                    <a:lumMod val="75000"/>
                  </a:schemeClr>
                </a:solidFill>
              </a:rPr>
              <a:t>מאמר של הפסיכיאטר ד"ר אילן טל.</a:t>
            </a:r>
          </a:p>
          <a:p>
            <a:pPr>
              <a:lnSpc>
                <a:spcPct val="150000"/>
              </a:lnSpc>
            </a:pPr>
            <a:r>
              <a:rPr lang="he-IL" sz="2400" dirty="0">
                <a:solidFill>
                  <a:schemeClr val="accent3">
                    <a:lumMod val="75000"/>
                  </a:schemeClr>
                </a:solidFill>
              </a:rPr>
              <a:t>גב' עידית רייס – </a:t>
            </a:r>
            <a:r>
              <a:rPr lang="en-US" sz="2400" dirty="0">
                <a:solidFill>
                  <a:schemeClr val="accent3">
                    <a:lumMod val="75000"/>
                  </a:schemeClr>
                </a:solidFill>
              </a:rPr>
              <a:t>MA</a:t>
            </a:r>
            <a:r>
              <a:rPr lang="he-IL" sz="2400" dirty="0">
                <a:solidFill>
                  <a:schemeClr val="accent3">
                    <a:lumMod val="75000"/>
                  </a:schemeClr>
                </a:solidFill>
              </a:rPr>
              <a:t> בסיעוד ומדריכה למיניות בריאה.</a:t>
            </a:r>
          </a:p>
          <a:p>
            <a:pPr>
              <a:lnSpc>
                <a:spcPct val="150000"/>
              </a:lnSpc>
            </a:pPr>
            <a:r>
              <a:rPr lang="he-IL" sz="2400" dirty="0">
                <a:solidFill>
                  <a:schemeClr val="accent3">
                    <a:lumMod val="75000"/>
                  </a:schemeClr>
                </a:solidFill>
              </a:rPr>
              <a:t>ד"ר איריס דרייפוס – רופאת משפחה, מטפלת מינית, מנהלת המרכז לבריאות מינית במרפאת רמות אשכול.</a:t>
            </a:r>
          </a:p>
          <a:p>
            <a:pPr>
              <a:lnSpc>
                <a:spcPct val="150000"/>
              </a:lnSpc>
            </a:pPr>
            <a:r>
              <a:rPr lang="he-IL" sz="2400" dirty="0">
                <a:solidFill>
                  <a:schemeClr val="accent3">
                    <a:lumMod val="75000"/>
                  </a:schemeClr>
                </a:solidFill>
              </a:rPr>
              <a:t>ויקיפדיה.</a:t>
            </a:r>
          </a:p>
          <a:p>
            <a:pPr>
              <a:lnSpc>
                <a:spcPct val="150000"/>
              </a:lnSpc>
            </a:pPr>
            <a:endParaRPr lang="he-IL" sz="2400" dirty="0">
              <a:solidFill>
                <a:schemeClr val="accent3">
                  <a:lumMod val="75000"/>
                </a:schemeClr>
              </a:solidFill>
            </a:endParaRPr>
          </a:p>
        </p:txBody>
      </p:sp>
    </p:spTree>
    <p:extLst>
      <p:ext uri="{BB962C8B-B14F-4D97-AF65-F5344CB8AC3E}">
        <p14:creationId xmlns:p14="http://schemas.microsoft.com/office/powerpoint/2010/main" val="24404897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עשן מתפתל">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טיפה">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3.xml><?xml version="1.0" encoding="utf-8"?>
<a:theme xmlns:a="http://schemas.openxmlformats.org/drawingml/2006/main" name="1_עשן מתפתל">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5904</TotalTime>
  <Words>11122</Words>
  <Application>Microsoft Office PowerPoint</Application>
  <PresentationFormat>מסך רחב</PresentationFormat>
  <Paragraphs>672</Paragraphs>
  <Slides>108</Slides>
  <Notes>5</Notes>
  <HiddenSlides>0</HiddenSlides>
  <MMClips>2</MMClips>
  <ScaleCrop>false</ScaleCrop>
  <HeadingPairs>
    <vt:vector size="6" baseType="variant">
      <vt:variant>
        <vt:lpstr>גופנים בשימוש</vt:lpstr>
      </vt:variant>
      <vt:variant>
        <vt:i4>15</vt:i4>
      </vt:variant>
      <vt:variant>
        <vt:lpstr>ערכת נושא</vt:lpstr>
      </vt:variant>
      <vt:variant>
        <vt:i4>4</vt:i4>
      </vt:variant>
      <vt:variant>
        <vt:lpstr>כותרות שקופיות</vt:lpstr>
      </vt:variant>
      <vt:variant>
        <vt:i4>108</vt:i4>
      </vt:variant>
    </vt:vector>
  </HeadingPairs>
  <TitlesOfParts>
    <vt:vector size="127" baseType="lpstr">
      <vt:lpstr>Aharoni</vt:lpstr>
      <vt:lpstr>almoni</vt:lpstr>
      <vt:lpstr>Arial</vt:lpstr>
      <vt:lpstr>Arial Black</vt:lpstr>
      <vt:lpstr>Assistant</vt:lpstr>
      <vt:lpstr>Calibri</vt:lpstr>
      <vt:lpstr>Calibri Light</vt:lpstr>
      <vt:lpstr>Century Gothic</vt:lpstr>
      <vt:lpstr>FbTypoPas</vt:lpstr>
      <vt:lpstr>Guttman-Aharoni</vt:lpstr>
      <vt:lpstr>Roboto</vt:lpstr>
      <vt:lpstr>Segoe UI</vt:lpstr>
      <vt:lpstr>Times New Roman</vt:lpstr>
      <vt:lpstr>Tw Cen MT</vt:lpstr>
      <vt:lpstr>Wingdings 3</vt:lpstr>
      <vt:lpstr>עשן מתפתל</vt:lpstr>
      <vt:lpstr>טיפה</vt:lpstr>
      <vt:lpstr>1_עשן מתפתל</vt:lpstr>
      <vt:lpstr>ערכת נושא Office</vt:lpstr>
      <vt:lpstr>תִּפְאֶרֶת בַּחוּרִים כֹּחָם  וַהֲדַר זְקֵנִים שֵׂיבָה (משלי כ, כט)</vt:lpstr>
      <vt:lpstr>מצגת של PowerPoint‏</vt:lpstr>
      <vt:lpstr>מעמד הקשיש בעולם </vt:lpstr>
      <vt:lpstr>"העולם שייך לצעירים"</vt:lpstr>
      <vt:lpstr>מה נקרא הצלחה?</vt:lpstr>
      <vt:lpstr>האם הזקנה משובחת?</vt:lpstr>
      <vt:lpstr>נבואות מתגשמות בימינו</vt:lpstr>
      <vt:lpstr>מצגת של PowerPoint‏</vt:lpstr>
      <vt:lpstr>מצגת של PowerPoint‏</vt:lpstr>
      <vt:lpstr>מצגת של PowerPoint‏</vt:lpstr>
      <vt:lpstr>מצגת של PowerPoint‏</vt:lpstr>
      <vt:lpstr>מצגת של PowerPoint‏</vt:lpstr>
      <vt:lpstr>הזקנה לאן?</vt:lpstr>
      <vt:lpstr>בהעדר הדאגות והצרות יארכו החיים</vt:lpstr>
      <vt:lpstr>שתי הסתכלויות שונות </vt:lpstr>
      <vt:lpstr>לכל תקופה יש תפקיד</vt:lpstr>
      <vt:lpstr>מצגת של PowerPoint‏</vt:lpstr>
      <vt:lpstr>מצגת של PowerPoint‏</vt:lpstr>
      <vt:lpstr>תִּפְאֶרֶת בַּחוּרִים כֹּחָם  וַהֲדַר זְקֵנִים שֵׂיבָה (משלי כ, כט)</vt:lpstr>
      <vt:lpstr>השמות השונים ומשמעותם</vt:lpstr>
      <vt:lpstr>הזקנה במקורות</vt:lpstr>
      <vt:lpstr>מהיכן צמחה המילה סבא וסבתא?</vt:lpstr>
      <vt:lpstr>תפקיד הזקנה להדביק הנפש עם בוראה</vt:lpstr>
      <vt:lpstr>יום שכולו שבת</vt:lpstr>
      <vt:lpstr>שנה אחת בזקנה – כשנים רבות בבחרות</vt:lpstr>
      <vt:lpstr>מה ההבדל בין גנב לזקן?</vt:lpstr>
      <vt:lpstr>מצגת של PowerPoint‏</vt:lpstr>
      <vt:lpstr>אברהם ביקש זקן לזקן</vt:lpstr>
      <vt:lpstr>אברהם מבקש שיכירו בחשיבות הזקנה</vt:lpstr>
      <vt:lpstr>עטרת שיער לבן</vt:lpstr>
      <vt:lpstr>יפיפית מבני אדם </vt:lpstr>
      <vt:lpstr>עֲטֶרֶת תִּפְאֶרֶת שֵׂיבָה בְּדֶרֶךְ צְדָקָה תִּמָּצֵא</vt:lpstr>
      <vt:lpstr>מה זה מראה יפה?</vt:lpstr>
      <vt:lpstr>שולחן ערוך יורה דעה הלכות לא ילבש גבר שמלת אשה סימן קפב סעיף ואסור (לאיש) ללקט אפילו שער אחד לבן מתוך השחורות, משום לא ילבש גבר</vt:lpstr>
      <vt:lpstr>זקן עם הארץ – דומה לקוף</vt:lpstr>
      <vt:lpstr>היחס הכפול לזקנה </vt:lpstr>
      <vt:lpstr>"סבא בבית – שבר בבית"</vt:lpstr>
      <vt:lpstr>משיב הרוח ומוריד הגשם</vt:lpstr>
      <vt:lpstr>סיום מסכת קינין – במעלת הזקנה</vt:lpstr>
      <vt:lpstr>שלשה מדריגות אל השכל </vt:lpstr>
      <vt:lpstr>מפני שיבה תקום והדרת פני זקן</vt:lpstr>
      <vt:lpstr>דעת הר"ן דעה מתיישבת אבל לא נוספת</vt:lpstr>
      <vt:lpstr>והחכמה מאין תמצא?</vt:lpstr>
      <vt:lpstr>מעלת הזקן – מכיר את נפלאות הבורא והבריאה</vt:lpstr>
      <vt:lpstr>זקני העדה - ורוב שנים יודיעו חכמה</vt:lpstr>
      <vt:lpstr>הזקנה נאה לצדיקים</vt:lpstr>
      <vt:lpstr>חכמת הלב – ישוב הדעת</vt:lpstr>
      <vt:lpstr>טעם מצוות מפני שיבה תקום</vt:lpstr>
      <vt:lpstr>וַיֶּחֱזוּ בְךָ זִקְנָה וּבַחֲרוּת. וּשְֹעַר רֹאשְׁךָ בְּשֵֹיבָה וְשַׁחֲרוּת: זִקְנָה בְּיוֹם דִּין וּבַחֲרוּת בְּיוֹם קְרָב. כְּאִישׁ מִלְחָמוֹת יָדָיו לוֹ רָב:</vt:lpstr>
      <vt:lpstr>כל מקום שנמצאם ישיש - נביע את הערצתנו על - ידי קימה והידור.</vt:lpstr>
      <vt:lpstr>שתי פנים לזקנה</vt:lpstr>
      <vt:lpstr>מסכת אבות פרק ה משנה כא</vt:lpstr>
      <vt:lpstr>סוג העבודה וסוג הדבקות שונים בצעיר ובזקן</vt:lpstr>
      <vt:lpstr>מתגבר חכמת הנפש</vt:lpstr>
      <vt:lpstr>ההזדמנות שבזקנה</vt:lpstr>
      <vt:lpstr>מיתת נשיקה – מיתת עונג</vt:lpstr>
      <vt:lpstr>וזקניו יחכם – רמב"ם</vt:lpstr>
      <vt:lpstr>הזקן הוא אלוקי</vt:lpstr>
      <vt:lpstr>"אל תשליכנו לעת זקנה, ככלות כוחנו אל תעזבנו"</vt:lpstr>
      <vt:lpstr>קהלת: וּמָתוֹק הָאוֹר וְטוֹב לַעֵינַיִם לִרְאוֹת אֶת הַשָּׁמֶשׁ: </vt:lpstr>
      <vt:lpstr>לשיח בנפלאותיו</vt:lpstr>
      <vt:lpstr>התשובה ל"פרדוקס הזקנה"</vt:lpstr>
      <vt:lpstr>התשובה ל"פרדוקס הזקנה"</vt:lpstr>
      <vt:lpstr>פמיניזם בזקנה</vt:lpstr>
      <vt:lpstr>כבוד האישה היהודי</vt:lpstr>
      <vt:lpstr>פמיניזם בזקנה</vt:lpstr>
      <vt:lpstr>דשנים ורעננים יהיו</vt:lpstr>
      <vt:lpstr>התגברות כוח השכל לתרום משכלו. שהגוף נחלש הרוח מתחזקת. </vt:lpstr>
      <vt:lpstr>שלוש התקופות בגיל השלישי והתופעות שלהן </vt:lpstr>
      <vt:lpstr>שלוש התקופות בגיל השלישי והתופעות שלהן </vt:lpstr>
      <vt:lpstr>שלוש התקופות בגיל השלישי והתופעות שלהן </vt:lpstr>
      <vt:lpstr>שלוש התקופות בגיל השלישי והתופעות שלהן </vt:lpstr>
      <vt:lpstr>שלוש התקופות בגיל השלישי והתופעות שלהן </vt:lpstr>
      <vt:lpstr>התמודדות עם שינויים פסיולוגיים, פסיכולוגיים ומנטליים </vt:lpstr>
      <vt:lpstr>אובדנים חברתיים:</vt:lpstr>
      <vt:lpstr>אובדנים חברתיים:</vt:lpstr>
      <vt:lpstr>אובדנים בריאותיים:</vt:lpstr>
      <vt:lpstr>אובדנים בריאותיים:</vt:lpstr>
      <vt:lpstr>התמודדות עם תהליכי ההזדקנות</vt:lpstr>
      <vt:lpstr>התמודדות עם תהליכי ההזדקנות</vt:lpstr>
      <vt:lpstr>השלב האחרון בחייו של האדם</vt:lpstr>
      <vt:lpstr>השלב האחרון בחייו של האדם</vt:lpstr>
      <vt:lpstr>השלב האחרון בחייו של האדם</vt:lpstr>
      <vt:lpstr>השלב האחרון בחייו של האדם</vt:lpstr>
      <vt:lpstr>השלב האחרון בחייו של האדם</vt:lpstr>
      <vt:lpstr>לא דיברנו עוד על אהבה/ אהוד מנור</vt:lpstr>
      <vt:lpstr>מחקרים ומספרים:</vt:lpstr>
      <vt:lpstr>מחקרים ומספרים:</vt:lpstr>
      <vt:lpstr>מחקרים ומספרים:</vt:lpstr>
      <vt:lpstr>מחקרים ומספרים:</vt:lpstr>
      <vt:lpstr>סיבות שונות לשינויים בהרגלי המיניות:</vt:lpstr>
      <vt:lpstr>מהם יחסים אינטימיים?</vt:lpstr>
      <vt:lpstr>שינויים פיזיים אצל גברים בגיל הזהב</vt:lpstr>
      <vt:lpstr>שינויים פיזיים אצל גברים בגיל הזהב: הגורמים</vt:lpstr>
      <vt:lpstr>שינויים פיזיים אצל גברים בגיל הזהב: הגורמים</vt:lpstr>
      <vt:lpstr>שינויים פיזיים אצל גברים בגיל הזהב: תוצאות ישירות</vt:lpstr>
      <vt:lpstr>שינויים פיזיים אצל גברים בגיל הזהב: דרכי טיפול </vt:lpstr>
      <vt:lpstr>שינויים פיזיים אצל גברים בגיל הזהב: דרכי טיפול</vt:lpstr>
      <vt:lpstr>שינויים פיזיים אצל נשים בגיל הזהב</vt:lpstr>
      <vt:lpstr>שינויים פיזיים אצל נשים בגיל הזהב</vt:lpstr>
      <vt:lpstr>שינויים פיזיים אצל נשים בגיל הזהב</vt:lpstr>
      <vt:lpstr>שינויים פיזיים אצל נשים בגיל הזהב</vt:lpstr>
      <vt:lpstr>חשוב לדעת!</vt:lpstr>
      <vt:lpstr>טיפולים המתאימים לכלל המצבים:  </vt:lpstr>
      <vt:lpstr>טיפולים המתאימים לכלל המצבים:</vt:lpstr>
      <vt:lpstr>לסיכום:</vt:lpstr>
      <vt:lpstr>לסיכום:</vt:lpstr>
      <vt:lpstr>המקורות למצגת: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תִּפְאֶרֶת בַּחוּרִים כֹּחָם  וַהֲדַר זְקֵנִים שֵׂיבָה (משלי כ, כט)</dc:title>
  <dc:creator>User</dc:creator>
  <cp:lastModifiedBy>יהודה טאוב</cp:lastModifiedBy>
  <cp:revision>92</cp:revision>
  <dcterms:created xsi:type="dcterms:W3CDTF">2019-05-20T08:50:12Z</dcterms:created>
  <dcterms:modified xsi:type="dcterms:W3CDTF">2024-02-15T06:05:12Z</dcterms:modified>
</cp:coreProperties>
</file>