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sldIdLst>
    <p:sldId id="272" r:id="rId2"/>
    <p:sldId id="256" r:id="rId3"/>
    <p:sldId id="257" r:id="rId4"/>
    <p:sldId id="258" r:id="rId5"/>
    <p:sldId id="259" r:id="rId6"/>
    <p:sldId id="260" r:id="rId7"/>
    <p:sldId id="262" r:id="rId8"/>
    <p:sldId id="264" r:id="rId9"/>
    <p:sldId id="271" r:id="rId10"/>
    <p:sldId id="266" r:id="rId11"/>
    <p:sldId id="267" r:id="rId12"/>
    <p:sldId id="270" r:id="rId13"/>
    <p:sldId id="268" r:id="rId14"/>
    <p:sldId id="273" r:id="rId15"/>
    <p:sldId id="269"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snapToObjects="1">
      <p:cViewPr varScale="1">
        <p:scale>
          <a:sx n="83" d="100"/>
          <a:sy n="83" d="100"/>
        </p:scale>
        <p:origin x="1450" y="28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FB5D23-A2C3-44BC-BECD-5E83F636FD77}" type="doc">
      <dgm:prSet loTypeId="urn:microsoft.com/office/officeart/2005/8/layout/default" loCatId="list" qsTypeId="urn:microsoft.com/office/officeart/2005/8/quickstyle/simple5" qsCatId="simple" csTypeId="urn:microsoft.com/office/officeart/2005/8/colors/colorful2" csCatId="colorful"/>
      <dgm:spPr/>
      <dgm:t>
        <a:bodyPr/>
        <a:lstStyle/>
        <a:p>
          <a:endParaRPr lang="en-US"/>
        </a:p>
      </dgm:t>
    </dgm:pt>
    <dgm:pt modelId="{282936D2-E3FB-4CCD-B76A-B0C9D2CD55C4}">
      <dgm:prSet/>
      <dgm:spPr/>
      <dgm:t>
        <a:bodyPr/>
        <a:lstStyle/>
        <a:p>
          <a:r>
            <a:rPr lang="en-US"/>
            <a:t>סוגיה במסכת נדה ופסיקת ההלכה</a:t>
          </a:r>
        </a:p>
      </dgm:t>
    </dgm:pt>
    <dgm:pt modelId="{053A2E45-4D0D-4AC0-BE91-AC38940FFF56}" type="parTrans" cxnId="{5379A606-E3B2-445B-8998-7C5BF08738EF}">
      <dgm:prSet/>
      <dgm:spPr/>
      <dgm:t>
        <a:bodyPr/>
        <a:lstStyle/>
        <a:p>
          <a:endParaRPr lang="en-US"/>
        </a:p>
      </dgm:t>
    </dgm:pt>
    <dgm:pt modelId="{C21A8960-C05A-49CB-8CD9-F4FB0807146E}" type="sibTrans" cxnId="{5379A606-E3B2-445B-8998-7C5BF08738EF}">
      <dgm:prSet/>
      <dgm:spPr/>
      <dgm:t>
        <a:bodyPr/>
        <a:lstStyle/>
        <a:p>
          <a:endParaRPr lang="en-US"/>
        </a:p>
      </dgm:t>
    </dgm:pt>
    <dgm:pt modelId="{6E19E8AB-7C91-428B-98EB-24ACD1D7B786}">
      <dgm:prSet/>
      <dgm:spPr/>
      <dgm:t>
        <a:bodyPr/>
        <a:lstStyle/>
        <a:p>
          <a:r>
            <a:rPr lang="en-US"/>
            <a:t>"זאת אומרת מצוות בטלות לעתיד לבוא" (נדה)</a:t>
          </a:r>
        </a:p>
      </dgm:t>
    </dgm:pt>
    <dgm:pt modelId="{431EE8EC-CF8F-4A85-A6C7-75BD2BF9BA86}" type="parTrans" cxnId="{8CE50EDB-B1C6-4787-8B3A-DE65B4C83D1B}">
      <dgm:prSet/>
      <dgm:spPr/>
      <dgm:t>
        <a:bodyPr/>
        <a:lstStyle/>
        <a:p>
          <a:endParaRPr lang="en-US"/>
        </a:p>
      </dgm:t>
    </dgm:pt>
    <dgm:pt modelId="{0A1F8A4B-5250-46ED-9FAA-D87E905CD950}" type="sibTrans" cxnId="{8CE50EDB-B1C6-4787-8B3A-DE65B4C83D1B}">
      <dgm:prSet/>
      <dgm:spPr/>
      <dgm:t>
        <a:bodyPr/>
        <a:lstStyle/>
        <a:p>
          <a:endParaRPr lang="en-US"/>
        </a:p>
      </dgm:t>
    </dgm:pt>
    <dgm:pt modelId="{078FDE1B-42FF-4732-90D4-FA58C98A5B0A}">
      <dgm:prSet/>
      <dgm:spPr/>
      <dgm:t>
        <a:bodyPr/>
        <a:lstStyle/>
        <a:p>
          <a:pPr rtl="1"/>
          <a:r>
            <a:rPr lang="en-US" dirty="0" err="1"/>
            <a:t>נפסק</a:t>
          </a:r>
          <a:r>
            <a:rPr lang="en-US" dirty="0"/>
            <a:t> </a:t>
          </a:r>
          <a:r>
            <a:rPr lang="en-US" dirty="0" err="1"/>
            <a:t>להלכה</a:t>
          </a:r>
          <a:r>
            <a:rPr lang="en-US" dirty="0"/>
            <a:t> </a:t>
          </a:r>
          <a:r>
            <a:rPr lang="en-US" dirty="0" err="1"/>
            <a:t>ע"י</a:t>
          </a:r>
          <a:r>
            <a:rPr lang="en-US" dirty="0"/>
            <a:t>: </a:t>
          </a:r>
          <a:r>
            <a:rPr lang="en-US" dirty="0" err="1"/>
            <a:t>תוספות</a:t>
          </a:r>
          <a:r>
            <a:rPr lang="en-US" dirty="0"/>
            <a:t>, </a:t>
          </a:r>
          <a:r>
            <a:rPr lang="en-US" dirty="0" err="1"/>
            <a:t>רמב"ם</a:t>
          </a:r>
          <a:r>
            <a:rPr lang="en-US" dirty="0"/>
            <a:t>, </a:t>
          </a:r>
          <a:r>
            <a:rPr lang="en-US" dirty="0" err="1"/>
            <a:t>רשב"א</a:t>
          </a:r>
          <a:r>
            <a:rPr lang="en-US" dirty="0"/>
            <a:t>, </a:t>
          </a:r>
          <a:r>
            <a:rPr lang="en-US" dirty="0" err="1"/>
            <a:t>רא"ש</a:t>
          </a:r>
          <a:r>
            <a:rPr lang="en-US" dirty="0"/>
            <a:t>, </a:t>
          </a:r>
          <a:r>
            <a:rPr lang="en-US" dirty="0" err="1"/>
            <a:t>טור</a:t>
          </a:r>
          <a:r>
            <a:rPr lang="en-US" dirty="0"/>
            <a:t> </a:t>
          </a:r>
          <a:r>
            <a:rPr lang="en-US" dirty="0" err="1"/>
            <a:t>ושולחן</a:t>
          </a:r>
          <a:r>
            <a:rPr lang="en-US" dirty="0"/>
            <a:t> </a:t>
          </a:r>
          <a:r>
            <a:rPr lang="en-US" dirty="0" err="1"/>
            <a:t>ערוך</a:t>
          </a:r>
          <a:endParaRPr lang="en-US" dirty="0"/>
        </a:p>
      </dgm:t>
    </dgm:pt>
    <dgm:pt modelId="{1F0CBCA6-3AFA-4BC1-989D-FCACD4F7C357}" type="parTrans" cxnId="{B4AE4A8F-416B-40AE-B7F4-3DCDC9CD61E3}">
      <dgm:prSet/>
      <dgm:spPr/>
      <dgm:t>
        <a:bodyPr/>
        <a:lstStyle/>
        <a:p>
          <a:endParaRPr lang="en-US"/>
        </a:p>
      </dgm:t>
    </dgm:pt>
    <dgm:pt modelId="{7836DD8C-24A0-4C83-886C-F8F9AEE8EE71}" type="sibTrans" cxnId="{B4AE4A8F-416B-40AE-B7F4-3DCDC9CD61E3}">
      <dgm:prSet/>
      <dgm:spPr/>
      <dgm:t>
        <a:bodyPr/>
        <a:lstStyle/>
        <a:p>
          <a:endParaRPr lang="en-US"/>
        </a:p>
      </dgm:t>
    </dgm:pt>
    <dgm:pt modelId="{1B2980A5-C2ED-4ABC-9259-E5D60CAA0A6F}" type="pres">
      <dgm:prSet presAssocID="{A6FB5D23-A2C3-44BC-BECD-5E83F636FD77}" presName="diagram" presStyleCnt="0">
        <dgm:presLayoutVars>
          <dgm:dir/>
          <dgm:resizeHandles val="exact"/>
        </dgm:presLayoutVars>
      </dgm:prSet>
      <dgm:spPr/>
    </dgm:pt>
    <dgm:pt modelId="{FAADE03A-0CA7-4358-8DDF-372A0975A452}" type="pres">
      <dgm:prSet presAssocID="{282936D2-E3FB-4CCD-B76A-B0C9D2CD55C4}" presName="node" presStyleLbl="node1" presStyleIdx="0" presStyleCnt="3">
        <dgm:presLayoutVars>
          <dgm:bulletEnabled val="1"/>
        </dgm:presLayoutVars>
      </dgm:prSet>
      <dgm:spPr/>
    </dgm:pt>
    <dgm:pt modelId="{94CA8F07-0ED3-4D04-AC31-F61BDA6192D9}" type="pres">
      <dgm:prSet presAssocID="{C21A8960-C05A-49CB-8CD9-F4FB0807146E}" presName="sibTrans" presStyleCnt="0"/>
      <dgm:spPr/>
    </dgm:pt>
    <dgm:pt modelId="{DE189FB2-C94C-4D0E-ACD1-568F9F3A9872}" type="pres">
      <dgm:prSet presAssocID="{6E19E8AB-7C91-428B-98EB-24ACD1D7B786}" presName="node" presStyleLbl="node1" presStyleIdx="1" presStyleCnt="3">
        <dgm:presLayoutVars>
          <dgm:bulletEnabled val="1"/>
        </dgm:presLayoutVars>
      </dgm:prSet>
      <dgm:spPr/>
    </dgm:pt>
    <dgm:pt modelId="{F3295F4B-AA52-45EA-8269-B18DC4B06EF8}" type="pres">
      <dgm:prSet presAssocID="{0A1F8A4B-5250-46ED-9FAA-D87E905CD950}" presName="sibTrans" presStyleCnt="0"/>
      <dgm:spPr/>
    </dgm:pt>
    <dgm:pt modelId="{461CCDED-C083-4BA4-9AE2-1C1DAD8CDBC1}" type="pres">
      <dgm:prSet presAssocID="{078FDE1B-42FF-4732-90D4-FA58C98A5B0A}" presName="node" presStyleLbl="node1" presStyleIdx="2" presStyleCnt="3">
        <dgm:presLayoutVars>
          <dgm:bulletEnabled val="1"/>
        </dgm:presLayoutVars>
      </dgm:prSet>
      <dgm:spPr/>
    </dgm:pt>
  </dgm:ptLst>
  <dgm:cxnLst>
    <dgm:cxn modelId="{5379A606-E3B2-445B-8998-7C5BF08738EF}" srcId="{A6FB5D23-A2C3-44BC-BECD-5E83F636FD77}" destId="{282936D2-E3FB-4CCD-B76A-B0C9D2CD55C4}" srcOrd="0" destOrd="0" parTransId="{053A2E45-4D0D-4AC0-BE91-AC38940FFF56}" sibTransId="{C21A8960-C05A-49CB-8CD9-F4FB0807146E}"/>
    <dgm:cxn modelId="{CA7C0038-1395-40EC-975F-01590B2E3872}" type="presOf" srcId="{6E19E8AB-7C91-428B-98EB-24ACD1D7B786}" destId="{DE189FB2-C94C-4D0E-ACD1-568F9F3A9872}" srcOrd="0" destOrd="0" presId="urn:microsoft.com/office/officeart/2005/8/layout/default"/>
    <dgm:cxn modelId="{4B147F42-1AB7-46CF-91FA-6EA1D86923C1}" type="presOf" srcId="{078FDE1B-42FF-4732-90D4-FA58C98A5B0A}" destId="{461CCDED-C083-4BA4-9AE2-1C1DAD8CDBC1}" srcOrd="0" destOrd="0" presId="urn:microsoft.com/office/officeart/2005/8/layout/default"/>
    <dgm:cxn modelId="{CAD25145-652C-4123-97A4-BC0858A54EEF}" type="presOf" srcId="{A6FB5D23-A2C3-44BC-BECD-5E83F636FD77}" destId="{1B2980A5-C2ED-4ABC-9259-E5D60CAA0A6F}" srcOrd="0" destOrd="0" presId="urn:microsoft.com/office/officeart/2005/8/layout/default"/>
    <dgm:cxn modelId="{B4AE4A8F-416B-40AE-B7F4-3DCDC9CD61E3}" srcId="{A6FB5D23-A2C3-44BC-BECD-5E83F636FD77}" destId="{078FDE1B-42FF-4732-90D4-FA58C98A5B0A}" srcOrd="2" destOrd="0" parTransId="{1F0CBCA6-3AFA-4BC1-989D-FCACD4F7C357}" sibTransId="{7836DD8C-24A0-4C83-886C-F8F9AEE8EE71}"/>
    <dgm:cxn modelId="{8CE50EDB-B1C6-4787-8B3A-DE65B4C83D1B}" srcId="{A6FB5D23-A2C3-44BC-BECD-5E83F636FD77}" destId="{6E19E8AB-7C91-428B-98EB-24ACD1D7B786}" srcOrd="1" destOrd="0" parTransId="{431EE8EC-CF8F-4A85-A6C7-75BD2BF9BA86}" sibTransId="{0A1F8A4B-5250-46ED-9FAA-D87E905CD950}"/>
    <dgm:cxn modelId="{30DDA7DB-9E4B-449C-956E-A89052EEE1C6}" type="presOf" srcId="{282936D2-E3FB-4CCD-B76A-B0C9D2CD55C4}" destId="{FAADE03A-0CA7-4358-8DDF-372A0975A452}" srcOrd="0" destOrd="0" presId="urn:microsoft.com/office/officeart/2005/8/layout/default"/>
    <dgm:cxn modelId="{E8161E63-D7E0-4A5B-8401-D044FC203F0F}" type="presParOf" srcId="{1B2980A5-C2ED-4ABC-9259-E5D60CAA0A6F}" destId="{FAADE03A-0CA7-4358-8DDF-372A0975A452}" srcOrd="0" destOrd="0" presId="urn:microsoft.com/office/officeart/2005/8/layout/default"/>
    <dgm:cxn modelId="{F1D2E3AB-C13F-44F3-A329-7047B36D43D7}" type="presParOf" srcId="{1B2980A5-C2ED-4ABC-9259-E5D60CAA0A6F}" destId="{94CA8F07-0ED3-4D04-AC31-F61BDA6192D9}" srcOrd="1" destOrd="0" presId="urn:microsoft.com/office/officeart/2005/8/layout/default"/>
    <dgm:cxn modelId="{CDF01791-EED3-4918-8B56-6BDF22F2F50F}" type="presParOf" srcId="{1B2980A5-C2ED-4ABC-9259-E5D60CAA0A6F}" destId="{DE189FB2-C94C-4D0E-ACD1-568F9F3A9872}" srcOrd="2" destOrd="0" presId="urn:microsoft.com/office/officeart/2005/8/layout/default"/>
    <dgm:cxn modelId="{7BEC1A05-EEDD-4583-8015-2116580B6A56}" type="presParOf" srcId="{1B2980A5-C2ED-4ABC-9259-E5D60CAA0A6F}" destId="{F3295F4B-AA52-45EA-8269-B18DC4B06EF8}" srcOrd="3" destOrd="0" presId="urn:microsoft.com/office/officeart/2005/8/layout/default"/>
    <dgm:cxn modelId="{0FC46149-5799-4948-B9AB-DD52D5FC0E0C}" type="presParOf" srcId="{1B2980A5-C2ED-4ABC-9259-E5D60CAA0A6F}" destId="{461CCDED-C083-4BA4-9AE2-1C1DAD8CDBC1}"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302ED2-DFFF-419C-A7CF-B6238B9C8A06}" type="doc">
      <dgm:prSet loTypeId="urn:microsoft.com/office/officeart/2005/8/layout/process4" loCatId="process" qsTypeId="urn:microsoft.com/office/officeart/2005/8/quickstyle/simple1" qsCatId="simple" csTypeId="urn:microsoft.com/office/officeart/2005/8/colors/accent1_2" csCatId="accent1"/>
      <dgm:spPr/>
      <dgm:t>
        <a:bodyPr/>
        <a:lstStyle/>
        <a:p>
          <a:endParaRPr lang="en-US"/>
        </a:p>
      </dgm:t>
    </dgm:pt>
    <dgm:pt modelId="{184E02E4-8657-4222-A194-FEB33F4B3FFF}">
      <dgm:prSet/>
      <dgm:spPr/>
      <dgm:t>
        <a:bodyPr/>
        <a:lstStyle/>
        <a:p>
          <a:r>
            <a:rPr lang="en-US"/>
            <a:t>בזמן המיתה בלבד</a:t>
          </a:r>
        </a:p>
      </dgm:t>
    </dgm:pt>
    <dgm:pt modelId="{57BBE2C9-AF34-4562-BA93-5E839E81EAB3}" type="parTrans" cxnId="{60E00B01-FCD5-4C26-A0FB-3191988C52D9}">
      <dgm:prSet/>
      <dgm:spPr/>
      <dgm:t>
        <a:bodyPr/>
        <a:lstStyle/>
        <a:p>
          <a:endParaRPr lang="en-US"/>
        </a:p>
      </dgm:t>
    </dgm:pt>
    <dgm:pt modelId="{4A9A972D-DF40-4AF5-BBF5-5CD04F5E0BD5}" type="sibTrans" cxnId="{60E00B01-FCD5-4C26-A0FB-3191988C52D9}">
      <dgm:prSet/>
      <dgm:spPr/>
      <dgm:t>
        <a:bodyPr/>
        <a:lstStyle/>
        <a:p>
          <a:endParaRPr lang="en-US"/>
        </a:p>
      </dgm:t>
    </dgm:pt>
    <dgm:pt modelId="{AEF31105-4A25-4938-A220-730732BD74CE}">
      <dgm:prSet/>
      <dgm:spPr/>
      <dgm:t>
        <a:bodyPr/>
        <a:lstStyle/>
        <a:p>
          <a:r>
            <a:rPr lang="en-US"/>
            <a:t>ראיה ממסכת סנהדרין וירושלמי: 'חמשת ספרי תורה אינן עתידין ליבטל'</a:t>
          </a:r>
        </a:p>
      </dgm:t>
    </dgm:pt>
    <dgm:pt modelId="{CC55CF4E-914A-4F58-B383-388463B8A4EF}" type="parTrans" cxnId="{6CD74CD8-891A-453D-A71C-AE89DE803586}">
      <dgm:prSet/>
      <dgm:spPr/>
      <dgm:t>
        <a:bodyPr/>
        <a:lstStyle/>
        <a:p>
          <a:endParaRPr lang="en-US"/>
        </a:p>
      </dgm:t>
    </dgm:pt>
    <dgm:pt modelId="{E2D48E37-B379-4151-9788-703BA9C7B870}" type="sibTrans" cxnId="{6CD74CD8-891A-453D-A71C-AE89DE803586}">
      <dgm:prSet/>
      <dgm:spPr/>
      <dgm:t>
        <a:bodyPr/>
        <a:lstStyle/>
        <a:p>
          <a:endParaRPr lang="en-US"/>
        </a:p>
      </dgm:t>
    </dgm:pt>
    <dgm:pt modelId="{542B623D-1904-4380-B1CB-2D623413A824}">
      <dgm:prSet/>
      <dgm:spPr/>
      <dgm:t>
        <a:bodyPr/>
        <a:lstStyle/>
        <a:p>
          <a:r>
            <a:rPr lang="he-IL" dirty="0"/>
            <a:t>ירושלמי </a:t>
          </a:r>
          <a:r>
            <a:rPr lang="he-IL" dirty="0" err="1"/>
            <a:t>גרסינן</a:t>
          </a:r>
          <a:r>
            <a:rPr lang="he-IL" dirty="0"/>
            <a:t> ר' יוחנן וריש לקיש ר"י אמר הנביאים והכתובים עתידים </a:t>
          </a:r>
          <a:r>
            <a:rPr lang="he-IL" dirty="0" err="1"/>
            <a:t>ליבטל</a:t>
          </a:r>
          <a:r>
            <a:rPr lang="he-IL" dirty="0"/>
            <a:t> וה' סדרי תורה אינן </a:t>
          </a:r>
          <a:r>
            <a:rPr lang="he-IL" dirty="0" err="1"/>
            <a:t>עתידין</a:t>
          </a:r>
          <a:r>
            <a:rPr lang="he-IL" dirty="0"/>
            <a:t> </a:t>
          </a:r>
          <a:r>
            <a:rPr lang="he-IL" dirty="0" err="1"/>
            <a:t>ליבטל</a:t>
          </a:r>
          <a:r>
            <a:rPr lang="he-IL" dirty="0"/>
            <a:t> מה טעמא קול גדול ולא יסף ר"ל אמר אף מגילת אסתר והלכות אין </a:t>
          </a:r>
          <a:r>
            <a:rPr lang="he-IL" dirty="0" err="1"/>
            <a:t>עתידין</a:t>
          </a:r>
          <a:r>
            <a:rPr lang="he-IL" dirty="0"/>
            <a:t> </a:t>
          </a:r>
          <a:r>
            <a:rPr lang="he-IL" dirty="0" err="1"/>
            <a:t>ליבטל</a:t>
          </a:r>
          <a:r>
            <a:rPr lang="he-IL" dirty="0"/>
            <a:t> נאמר כאן קול גדול ולא יסף ונאמר להלן וזכרם לא </a:t>
          </a:r>
          <a:r>
            <a:rPr lang="he-IL" dirty="0" err="1"/>
            <a:t>יסוף</a:t>
          </a:r>
          <a:r>
            <a:rPr lang="he-IL" dirty="0"/>
            <a:t> וגו' הלכות הליכות עולם לו, ע"כ: </a:t>
          </a:r>
          <a:endParaRPr lang="en-US" dirty="0"/>
        </a:p>
      </dgm:t>
    </dgm:pt>
    <dgm:pt modelId="{9427C2A1-8A9D-41FA-B431-2F604E5642AB}" type="parTrans" cxnId="{645F1B50-33D7-440E-9CE7-E03B53B9E9E1}">
      <dgm:prSet/>
      <dgm:spPr/>
      <dgm:t>
        <a:bodyPr/>
        <a:lstStyle/>
        <a:p>
          <a:endParaRPr lang="en-US"/>
        </a:p>
      </dgm:t>
    </dgm:pt>
    <dgm:pt modelId="{8841356E-0F6A-4644-A24C-ABA4AC03140C}" type="sibTrans" cxnId="{645F1B50-33D7-440E-9CE7-E03B53B9E9E1}">
      <dgm:prSet/>
      <dgm:spPr/>
      <dgm:t>
        <a:bodyPr/>
        <a:lstStyle/>
        <a:p>
          <a:endParaRPr lang="en-US"/>
        </a:p>
      </dgm:t>
    </dgm:pt>
    <dgm:pt modelId="{C6C59B2F-423E-4AB8-97F8-AE7B55EE699F}" type="pres">
      <dgm:prSet presAssocID="{33302ED2-DFFF-419C-A7CF-B6238B9C8A06}" presName="Name0" presStyleCnt="0">
        <dgm:presLayoutVars>
          <dgm:dir/>
          <dgm:animLvl val="lvl"/>
          <dgm:resizeHandles val="exact"/>
        </dgm:presLayoutVars>
      </dgm:prSet>
      <dgm:spPr/>
    </dgm:pt>
    <dgm:pt modelId="{103DF798-619A-46CA-AF89-CFE50331FAF9}" type="pres">
      <dgm:prSet presAssocID="{542B623D-1904-4380-B1CB-2D623413A824}" presName="boxAndChildren" presStyleCnt="0"/>
      <dgm:spPr/>
    </dgm:pt>
    <dgm:pt modelId="{81A22DD2-8C44-4086-90BD-3DA407CB6E67}" type="pres">
      <dgm:prSet presAssocID="{542B623D-1904-4380-B1CB-2D623413A824}" presName="parentTextBox" presStyleLbl="node1" presStyleIdx="0" presStyleCnt="3"/>
      <dgm:spPr/>
    </dgm:pt>
    <dgm:pt modelId="{0D9E0084-C270-410B-ACA7-7D571D451208}" type="pres">
      <dgm:prSet presAssocID="{E2D48E37-B379-4151-9788-703BA9C7B870}" presName="sp" presStyleCnt="0"/>
      <dgm:spPr/>
    </dgm:pt>
    <dgm:pt modelId="{9F4968E4-6097-43A8-B016-3043525704D7}" type="pres">
      <dgm:prSet presAssocID="{AEF31105-4A25-4938-A220-730732BD74CE}" presName="arrowAndChildren" presStyleCnt="0"/>
      <dgm:spPr/>
    </dgm:pt>
    <dgm:pt modelId="{073650CD-67EA-484D-974F-0B6D35874F03}" type="pres">
      <dgm:prSet presAssocID="{AEF31105-4A25-4938-A220-730732BD74CE}" presName="parentTextArrow" presStyleLbl="node1" presStyleIdx="1" presStyleCnt="3"/>
      <dgm:spPr/>
    </dgm:pt>
    <dgm:pt modelId="{A7CC386F-E405-4E42-874D-1B4398C654E8}" type="pres">
      <dgm:prSet presAssocID="{4A9A972D-DF40-4AF5-BBF5-5CD04F5E0BD5}" presName="sp" presStyleCnt="0"/>
      <dgm:spPr/>
    </dgm:pt>
    <dgm:pt modelId="{353B7E2A-82AA-441F-9FDA-21C97729ECD4}" type="pres">
      <dgm:prSet presAssocID="{184E02E4-8657-4222-A194-FEB33F4B3FFF}" presName="arrowAndChildren" presStyleCnt="0"/>
      <dgm:spPr/>
    </dgm:pt>
    <dgm:pt modelId="{576D62CA-B20A-42BD-83FE-1F49489A68AA}" type="pres">
      <dgm:prSet presAssocID="{184E02E4-8657-4222-A194-FEB33F4B3FFF}" presName="parentTextArrow" presStyleLbl="node1" presStyleIdx="2" presStyleCnt="3"/>
      <dgm:spPr/>
    </dgm:pt>
  </dgm:ptLst>
  <dgm:cxnLst>
    <dgm:cxn modelId="{60E00B01-FCD5-4C26-A0FB-3191988C52D9}" srcId="{33302ED2-DFFF-419C-A7CF-B6238B9C8A06}" destId="{184E02E4-8657-4222-A194-FEB33F4B3FFF}" srcOrd="0" destOrd="0" parTransId="{57BBE2C9-AF34-4562-BA93-5E839E81EAB3}" sibTransId="{4A9A972D-DF40-4AF5-BBF5-5CD04F5E0BD5}"/>
    <dgm:cxn modelId="{9EA72B01-21CA-4C17-9B46-0142C5C0B257}" type="presOf" srcId="{184E02E4-8657-4222-A194-FEB33F4B3FFF}" destId="{576D62CA-B20A-42BD-83FE-1F49489A68AA}" srcOrd="0" destOrd="0" presId="urn:microsoft.com/office/officeart/2005/8/layout/process4"/>
    <dgm:cxn modelId="{18F6A405-4DA6-416B-A7CA-C7A471AC130D}" type="presOf" srcId="{542B623D-1904-4380-B1CB-2D623413A824}" destId="{81A22DD2-8C44-4086-90BD-3DA407CB6E67}" srcOrd="0" destOrd="0" presId="urn:microsoft.com/office/officeart/2005/8/layout/process4"/>
    <dgm:cxn modelId="{5F06675C-D65F-41A1-B000-F0183DD489B0}" type="presOf" srcId="{33302ED2-DFFF-419C-A7CF-B6238B9C8A06}" destId="{C6C59B2F-423E-4AB8-97F8-AE7B55EE699F}" srcOrd="0" destOrd="0" presId="urn:microsoft.com/office/officeart/2005/8/layout/process4"/>
    <dgm:cxn modelId="{645F1B50-33D7-440E-9CE7-E03B53B9E9E1}" srcId="{33302ED2-DFFF-419C-A7CF-B6238B9C8A06}" destId="{542B623D-1904-4380-B1CB-2D623413A824}" srcOrd="2" destOrd="0" parTransId="{9427C2A1-8A9D-41FA-B431-2F604E5642AB}" sibTransId="{8841356E-0F6A-4644-A24C-ABA4AC03140C}"/>
    <dgm:cxn modelId="{44991FCB-DCB7-4CED-B7C5-0772527C82D1}" type="presOf" srcId="{AEF31105-4A25-4938-A220-730732BD74CE}" destId="{073650CD-67EA-484D-974F-0B6D35874F03}" srcOrd="0" destOrd="0" presId="urn:microsoft.com/office/officeart/2005/8/layout/process4"/>
    <dgm:cxn modelId="{6CD74CD8-891A-453D-A71C-AE89DE803586}" srcId="{33302ED2-DFFF-419C-A7CF-B6238B9C8A06}" destId="{AEF31105-4A25-4938-A220-730732BD74CE}" srcOrd="1" destOrd="0" parTransId="{CC55CF4E-914A-4F58-B383-388463B8A4EF}" sibTransId="{E2D48E37-B379-4151-9788-703BA9C7B870}"/>
    <dgm:cxn modelId="{C206E83E-4744-4112-A1AB-403A1F83EB56}" type="presParOf" srcId="{C6C59B2F-423E-4AB8-97F8-AE7B55EE699F}" destId="{103DF798-619A-46CA-AF89-CFE50331FAF9}" srcOrd="0" destOrd="0" presId="urn:microsoft.com/office/officeart/2005/8/layout/process4"/>
    <dgm:cxn modelId="{F90CCCF9-6EE6-4395-80CD-9420BB52C489}" type="presParOf" srcId="{103DF798-619A-46CA-AF89-CFE50331FAF9}" destId="{81A22DD2-8C44-4086-90BD-3DA407CB6E67}" srcOrd="0" destOrd="0" presId="urn:microsoft.com/office/officeart/2005/8/layout/process4"/>
    <dgm:cxn modelId="{24F14CE4-867F-4434-8BA1-AD52CAF05FE5}" type="presParOf" srcId="{C6C59B2F-423E-4AB8-97F8-AE7B55EE699F}" destId="{0D9E0084-C270-410B-ACA7-7D571D451208}" srcOrd="1" destOrd="0" presId="urn:microsoft.com/office/officeart/2005/8/layout/process4"/>
    <dgm:cxn modelId="{EBE67EBE-5CB8-4A88-9229-DF8820E1456D}" type="presParOf" srcId="{C6C59B2F-423E-4AB8-97F8-AE7B55EE699F}" destId="{9F4968E4-6097-43A8-B016-3043525704D7}" srcOrd="2" destOrd="0" presId="urn:microsoft.com/office/officeart/2005/8/layout/process4"/>
    <dgm:cxn modelId="{429A826D-40E7-4EF0-ABB2-39D343793692}" type="presParOf" srcId="{9F4968E4-6097-43A8-B016-3043525704D7}" destId="{073650CD-67EA-484D-974F-0B6D35874F03}" srcOrd="0" destOrd="0" presId="urn:microsoft.com/office/officeart/2005/8/layout/process4"/>
    <dgm:cxn modelId="{959F8300-0F0B-4684-B05A-B884BA1C3426}" type="presParOf" srcId="{C6C59B2F-423E-4AB8-97F8-AE7B55EE699F}" destId="{A7CC386F-E405-4E42-874D-1B4398C654E8}" srcOrd="3" destOrd="0" presId="urn:microsoft.com/office/officeart/2005/8/layout/process4"/>
    <dgm:cxn modelId="{C9543BF9-0067-4450-A396-EBD368C7A8BA}" type="presParOf" srcId="{C6C59B2F-423E-4AB8-97F8-AE7B55EE699F}" destId="{353B7E2A-82AA-441F-9FDA-21C97729ECD4}" srcOrd="4" destOrd="0" presId="urn:microsoft.com/office/officeart/2005/8/layout/process4"/>
    <dgm:cxn modelId="{13D9AFB4-8971-4DDB-A276-B6927745F868}" type="presParOf" srcId="{353B7E2A-82AA-441F-9FDA-21C97729ECD4}" destId="{576D62CA-B20A-42BD-83FE-1F49489A68AA}"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ADE03A-0CA7-4358-8DDF-372A0975A452}">
      <dsp:nvSpPr>
        <dsp:cNvPr id="0" name=""/>
        <dsp:cNvSpPr/>
      </dsp:nvSpPr>
      <dsp:spPr>
        <a:xfrm>
          <a:off x="429570" y="472"/>
          <a:ext cx="3346456" cy="2007873"/>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סוגיה במסכת נדה ופסיקת ההלכה</a:t>
          </a:r>
        </a:p>
      </dsp:txBody>
      <dsp:txXfrm>
        <a:off x="429570" y="472"/>
        <a:ext cx="3346456" cy="2007873"/>
      </dsp:txXfrm>
    </dsp:sp>
    <dsp:sp modelId="{DE189FB2-C94C-4D0E-ACD1-568F9F3A9872}">
      <dsp:nvSpPr>
        <dsp:cNvPr id="0" name=""/>
        <dsp:cNvSpPr/>
      </dsp:nvSpPr>
      <dsp:spPr>
        <a:xfrm>
          <a:off x="4110672" y="472"/>
          <a:ext cx="3346456" cy="2007873"/>
        </a:xfrm>
        <a:prstGeom prst="rect">
          <a:avLst/>
        </a:prstGeom>
        <a:gradFill rotWithShape="0">
          <a:gsLst>
            <a:gs pos="0">
              <a:schemeClr val="accent2">
                <a:hueOff val="2340759"/>
                <a:satOff val="-2919"/>
                <a:lumOff val="686"/>
                <a:alphaOff val="0"/>
                <a:tint val="100000"/>
                <a:shade val="100000"/>
                <a:satMod val="130000"/>
              </a:schemeClr>
            </a:gs>
            <a:gs pos="100000">
              <a:schemeClr val="accent2">
                <a:hueOff val="2340759"/>
                <a:satOff val="-2919"/>
                <a:lumOff val="686"/>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"זאת אומרת מצוות בטלות לעתיד לבוא" (נדה)</a:t>
          </a:r>
        </a:p>
      </dsp:txBody>
      <dsp:txXfrm>
        <a:off x="4110672" y="472"/>
        <a:ext cx="3346456" cy="2007873"/>
      </dsp:txXfrm>
    </dsp:sp>
    <dsp:sp modelId="{461CCDED-C083-4BA4-9AE2-1C1DAD8CDBC1}">
      <dsp:nvSpPr>
        <dsp:cNvPr id="0" name=""/>
        <dsp:cNvSpPr/>
      </dsp:nvSpPr>
      <dsp:spPr>
        <a:xfrm>
          <a:off x="2270121" y="2342991"/>
          <a:ext cx="3346456" cy="2007873"/>
        </a:xfrm>
        <a:prstGeom prst="rect">
          <a:avLst/>
        </a:prstGeom>
        <a:gradFill rotWithShape="0">
          <a:gsLst>
            <a:gs pos="0">
              <a:schemeClr val="accent2">
                <a:hueOff val="4681519"/>
                <a:satOff val="-5839"/>
                <a:lumOff val="1373"/>
                <a:alphaOff val="0"/>
                <a:tint val="100000"/>
                <a:shade val="100000"/>
                <a:satMod val="130000"/>
              </a:schemeClr>
            </a:gs>
            <a:gs pos="100000">
              <a:schemeClr val="accent2">
                <a:hueOff val="4681519"/>
                <a:satOff val="-5839"/>
                <a:lumOff val="1373"/>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rtl="1">
            <a:lnSpc>
              <a:spcPct val="90000"/>
            </a:lnSpc>
            <a:spcBef>
              <a:spcPct val="0"/>
            </a:spcBef>
            <a:spcAft>
              <a:spcPct val="35000"/>
            </a:spcAft>
            <a:buNone/>
          </a:pPr>
          <a:r>
            <a:rPr lang="en-US" sz="3100" kern="1200" dirty="0" err="1"/>
            <a:t>נפסק</a:t>
          </a:r>
          <a:r>
            <a:rPr lang="en-US" sz="3100" kern="1200" dirty="0"/>
            <a:t> </a:t>
          </a:r>
          <a:r>
            <a:rPr lang="en-US" sz="3100" kern="1200" dirty="0" err="1"/>
            <a:t>להלכה</a:t>
          </a:r>
          <a:r>
            <a:rPr lang="en-US" sz="3100" kern="1200" dirty="0"/>
            <a:t> </a:t>
          </a:r>
          <a:r>
            <a:rPr lang="en-US" sz="3100" kern="1200" dirty="0" err="1"/>
            <a:t>ע"י</a:t>
          </a:r>
          <a:r>
            <a:rPr lang="en-US" sz="3100" kern="1200" dirty="0"/>
            <a:t>: </a:t>
          </a:r>
          <a:r>
            <a:rPr lang="en-US" sz="3100" kern="1200" dirty="0" err="1"/>
            <a:t>תוספות</a:t>
          </a:r>
          <a:r>
            <a:rPr lang="en-US" sz="3100" kern="1200" dirty="0"/>
            <a:t>, </a:t>
          </a:r>
          <a:r>
            <a:rPr lang="en-US" sz="3100" kern="1200" dirty="0" err="1"/>
            <a:t>רמב"ם</a:t>
          </a:r>
          <a:r>
            <a:rPr lang="en-US" sz="3100" kern="1200" dirty="0"/>
            <a:t>, </a:t>
          </a:r>
          <a:r>
            <a:rPr lang="en-US" sz="3100" kern="1200" dirty="0" err="1"/>
            <a:t>רשב"א</a:t>
          </a:r>
          <a:r>
            <a:rPr lang="en-US" sz="3100" kern="1200" dirty="0"/>
            <a:t>, </a:t>
          </a:r>
          <a:r>
            <a:rPr lang="en-US" sz="3100" kern="1200" dirty="0" err="1"/>
            <a:t>רא"ש</a:t>
          </a:r>
          <a:r>
            <a:rPr lang="en-US" sz="3100" kern="1200" dirty="0"/>
            <a:t>, </a:t>
          </a:r>
          <a:r>
            <a:rPr lang="en-US" sz="3100" kern="1200" dirty="0" err="1"/>
            <a:t>טור</a:t>
          </a:r>
          <a:r>
            <a:rPr lang="en-US" sz="3100" kern="1200" dirty="0"/>
            <a:t> </a:t>
          </a:r>
          <a:r>
            <a:rPr lang="en-US" sz="3100" kern="1200" dirty="0" err="1"/>
            <a:t>ושולחן</a:t>
          </a:r>
          <a:r>
            <a:rPr lang="en-US" sz="3100" kern="1200" dirty="0"/>
            <a:t> </a:t>
          </a:r>
          <a:r>
            <a:rPr lang="en-US" sz="3100" kern="1200" dirty="0" err="1"/>
            <a:t>ערוך</a:t>
          </a:r>
          <a:endParaRPr lang="en-US" sz="3100" kern="1200" dirty="0"/>
        </a:p>
      </dsp:txBody>
      <dsp:txXfrm>
        <a:off x="2270121" y="2342991"/>
        <a:ext cx="3346456" cy="20078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A22DD2-8C44-4086-90BD-3DA407CB6E67}">
      <dsp:nvSpPr>
        <dsp:cNvPr id="0" name=""/>
        <dsp:cNvSpPr/>
      </dsp:nvSpPr>
      <dsp:spPr>
        <a:xfrm>
          <a:off x="0" y="3275482"/>
          <a:ext cx="7886700" cy="107508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he-IL" sz="1600" kern="1200" dirty="0"/>
            <a:t>ירושלמי </a:t>
          </a:r>
          <a:r>
            <a:rPr lang="he-IL" sz="1600" kern="1200" dirty="0" err="1"/>
            <a:t>גרסינן</a:t>
          </a:r>
          <a:r>
            <a:rPr lang="he-IL" sz="1600" kern="1200" dirty="0"/>
            <a:t> ר' יוחנן וריש לקיש ר"י אמר הנביאים והכתובים עתידים </a:t>
          </a:r>
          <a:r>
            <a:rPr lang="he-IL" sz="1600" kern="1200" dirty="0" err="1"/>
            <a:t>ליבטל</a:t>
          </a:r>
          <a:r>
            <a:rPr lang="he-IL" sz="1600" kern="1200" dirty="0"/>
            <a:t> וה' סדרי תורה אינן </a:t>
          </a:r>
          <a:r>
            <a:rPr lang="he-IL" sz="1600" kern="1200" dirty="0" err="1"/>
            <a:t>עתידין</a:t>
          </a:r>
          <a:r>
            <a:rPr lang="he-IL" sz="1600" kern="1200" dirty="0"/>
            <a:t> </a:t>
          </a:r>
          <a:r>
            <a:rPr lang="he-IL" sz="1600" kern="1200" dirty="0" err="1"/>
            <a:t>ליבטל</a:t>
          </a:r>
          <a:r>
            <a:rPr lang="he-IL" sz="1600" kern="1200" dirty="0"/>
            <a:t> מה טעמא קול גדול ולא יסף ר"ל אמר אף מגילת אסתר והלכות אין </a:t>
          </a:r>
          <a:r>
            <a:rPr lang="he-IL" sz="1600" kern="1200" dirty="0" err="1"/>
            <a:t>עתידין</a:t>
          </a:r>
          <a:r>
            <a:rPr lang="he-IL" sz="1600" kern="1200" dirty="0"/>
            <a:t> </a:t>
          </a:r>
          <a:r>
            <a:rPr lang="he-IL" sz="1600" kern="1200" dirty="0" err="1"/>
            <a:t>ליבטל</a:t>
          </a:r>
          <a:r>
            <a:rPr lang="he-IL" sz="1600" kern="1200" dirty="0"/>
            <a:t> נאמר כאן קול גדול ולא יסף ונאמר להלן וזכרם לא </a:t>
          </a:r>
          <a:r>
            <a:rPr lang="he-IL" sz="1600" kern="1200" dirty="0" err="1"/>
            <a:t>יסוף</a:t>
          </a:r>
          <a:r>
            <a:rPr lang="he-IL" sz="1600" kern="1200" dirty="0"/>
            <a:t> וגו' הלכות הליכות עולם לו, ע"כ: </a:t>
          </a:r>
          <a:endParaRPr lang="en-US" sz="1600" kern="1200" dirty="0"/>
        </a:p>
      </dsp:txBody>
      <dsp:txXfrm>
        <a:off x="0" y="3275482"/>
        <a:ext cx="7886700" cy="1075086"/>
      </dsp:txXfrm>
    </dsp:sp>
    <dsp:sp modelId="{073650CD-67EA-484D-974F-0B6D35874F03}">
      <dsp:nvSpPr>
        <dsp:cNvPr id="0" name=""/>
        <dsp:cNvSpPr/>
      </dsp:nvSpPr>
      <dsp:spPr>
        <a:xfrm rot="10800000">
          <a:off x="0" y="1638125"/>
          <a:ext cx="7886700" cy="1653482"/>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ראיה ממסכת סנהדרין וירושלמי: 'חמשת ספרי תורה אינן עתידין ליבטל'</a:t>
          </a:r>
        </a:p>
      </dsp:txBody>
      <dsp:txXfrm rot="10800000">
        <a:off x="0" y="1638125"/>
        <a:ext cx="7886700" cy="1074383"/>
      </dsp:txXfrm>
    </dsp:sp>
    <dsp:sp modelId="{576D62CA-B20A-42BD-83FE-1F49489A68AA}">
      <dsp:nvSpPr>
        <dsp:cNvPr id="0" name=""/>
        <dsp:cNvSpPr/>
      </dsp:nvSpPr>
      <dsp:spPr>
        <a:xfrm rot="10800000">
          <a:off x="0" y="769"/>
          <a:ext cx="7886700" cy="1653482"/>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בזמן המיתה בלבד</a:t>
          </a:r>
        </a:p>
      </dsp:txBody>
      <dsp:txXfrm rot="10800000">
        <a:off x="0" y="769"/>
        <a:ext cx="7886700" cy="107438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rtl="1">
              <a:defRPr/>
            </a:lvl1pPr>
          </a:lstStyle>
          <a:p>
            <a:r>
              <a:rPr lang="en-US" dirty="0"/>
              <a:t>Click to edit Master title style</a:t>
            </a:r>
          </a:p>
        </p:txBody>
      </p:sp>
      <p:sp>
        <p:nvSpPr>
          <p:cNvPr id="3" name="Content Placeholder 2"/>
          <p:cNvSpPr>
            <a:spLocks noGrp="1"/>
          </p:cNvSpPr>
          <p:nvPr>
            <p:ph idx="1"/>
          </p:nvPr>
        </p:nvSpPr>
        <p:spPr/>
        <p:txBody>
          <a:bodyPr/>
          <a:lstStyle>
            <a:lvl1pPr algn="r" rtl="1">
              <a:defRPr/>
            </a:lvl1pPr>
            <a:lvl2pPr algn="r" rtl="1">
              <a:defRPr/>
            </a:lvl2pPr>
            <a:lvl3pPr algn="r" rtl="1">
              <a:defRPr/>
            </a:lvl3pPr>
            <a:lvl4pPr algn="r" rtl="1">
              <a:defRPr/>
            </a:lvl4pPr>
            <a:lvl5pPr algn="r" rtl="1">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3/5/2025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3/5/2025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3/5/2025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3/5/2025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313EA85F-6DCD-AC78-A76D-1AD450356773}"/>
              </a:ext>
            </a:extLst>
          </p:cNvPr>
          <p:cNvSpPr>
            <a:spLocks noGrp="1"/>
          </p:cNvSpPr>
          <p:nvPr>
            <p:ph type="title"/>
          </p:nvPr>
        </p:nvSpPr>
        <p:spPr>
          <a:xfrm>
            <a:off x="515125" y="1153572"/>
            <a:ext cx="2400300" cy="4461163"/>
          </a:xfrm>
        </p:spPr>
        <p:txBody>
          <a:bodyPr>
            <a:normAutofit/>
          </a:bodyPr>
          <a:lstStyle/>
          <a:p>
            <a:r>
              <a:rPr lang="he-IL" dirty="0">
                <a:solidFill>
                  <a:srgbClr val="FFFFFF"/>
                </a:solidFill>
              </a:rPr>
              <a:t>כפורים – לעתיד לבוא</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מציין מיקום תוכן 2">
            <a:extLst>
              <a:ext uri="{FF2B5EF4-FFF2-40B4-BE49-F238E27FC236}">
                <a16:creationId xmlns:a16="http://schemas.microsoft.com/office/drawing/2014/main" id="{A3A3BE6F-F2D0-2EF0-C2BA-AB3993AD8F49}"/>
              </a:ext>
            </a:extLst>
          </p:cNvPr>
          <p:cNvSpPr>
            <a:spLocks noGrp="1"/>
          </p:cNvSpPr>
          <p:nvPr>
            <p:ph idx="1"/>
          </p:nvPr>
        </p:nvSpPr>
        <p:spPr>
          <a:xfrm>
            <a:off x="3335481" y="591344"/>
            <a:ext cx="5179868" cy="5585619"/>
          </a:xfrm>
        </p:spPr>
        <p:txBody>
          <a:bodyPr anchor="ctr">
            <a:normAutofit/>
          </a:bodyPr>
          <a:lstStyle/>
          <a:p>
            <a:pPr>
              <a:lnSpc>
                <a:spcPct val="90000"/>
              </a:lnSpc>
            </a:pPr>
            <a:r>
              <a:rPr lang="he-IL" sz="2700" dirty="0"/>
              <a:t>בזוהר נאמר שמהותו של יום הכיפורים בעתיד תהיה כשמחת פורים, עד כדי שלא יצטרכו להתענות בו. </a:t>
            </a:r>
          </a:p>
          <a:p>
            <a:pPr>
              <a:lnSpc>
                <a:spcPct val="90000"/>
              </a:lnSpc>
            </a:pPr>
            <a:r>
              <a:rPr lang="he-IL" sz="2700" dirty="0"/>
              <a:t>בתיקוני הזוהר (תיקון כ"א, דף נ"ז, ע"ב) מובא: “פורים </a:t>
            </a:r>
            <a:r>
              <a:rPr lang="he-IL" sz="2700" dirty="0" err="1"/>
              <a:t>אתקריאת</a:t>
            </a:r>
            <a:r>
              <a:rPr lang="he-IL" sz="2700" dirty="0"/>
              <a:t> על שם יום הכיפורים, </a:t>
            </a:r>
            <a:r>
              <a:rPr lang="he-IL" sz="2700" dirty="0" err="1"/>
              <a:t>דעתידין</a:t>
            </a:r>
            <a:r>
              <a:rPr lang="he-IL" sz="2700" dirty="0"/>
              <a:t> </a:t>
            </a:r>
            <a:r>
              <a:rPr lang="he-IL" sz="2700" dirty="0" err="1"/>
              <a:t>לאתענגא</a:t>
            </a:r>
            <a:r>
              <a:rPr lang="he-IL" sz="2700" dirty="0"/>
              <a:t> בי’ </a:t>
            </a:r>
            <a:r>
              <a:rPr lang="he-IL" sz="2700" dirty="0" err="1"/>
              <a:t>ולשנויי</a:t>
            </a:r>
            <a:r>
              <a:rPr lang="he-IL" sz="2700" dirty="0"/>
              <a:t> לי’ מעינוי לעונג”.</a:t>
            </a:r>
          </a:p>
          <a:p>
            <a:pPr>
              <a:lnSpc>
                <a:spcPct val="90000"/>
              </a:lnSpc>
            </a:pPr>
            <a:r>
              <a:rPr lang="he-IL" sz="2700" dirty="0"/>
              <a:t>כלומר חג הפורים נקרא על שם יום הכיפורים, משום שבעתיד עתידים (ישראל) להתענג בו (ביום הכיפורים) ולהפוך אותו מעינוי (תענית) לעונג​.</a:t>
            </a:r>
          </a:p>
        </p:txBody>
      </p:sp>
    </p:spTree>
    <p:extLst>
      <p:ext uri="{BB962C8B-B14F-4D97-AF65-F5344CB8AC3E}">
        <p14:creationId xmlns:p14="http://schemas.microsoft.com/office/powerpoint/2010/main" val="2736686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5B28EA9-25A6-DA9F-F075-F79B3521C8AD}"/>
              </a:ext>
            </a:extLst>
          </p:cNvPr>
          <p:cNvPicPr>
            <a:picLocks noChangeAspect="1"/>
          </p:cNvPicPr>
          <p:nvPr/>
        </p:nvPicPr>
        <p:blipFill>
          <a:blip r:embed="rId2">
            <a:duotone>
              <a:schemeClr val="bg2">
                <a:shade val="45000"/>
                <a:satMod val="135000"/>
              </a:schemeClr>
              <a:prstClr val="white"/>
            </a:duotone>
          </a:blip>
          <a:srcRect l="4667"/>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t>מצוות בטלות לעתיד לבוא</a:t>
            </a:r>
          </a:p>
        </p:txBody>
      </p:sp>
      <p:graphicFrame>
        <p:nvGraphicFramePr>
          <p:cNvPr id="5" name="Content Placeholder 2">
            <a:extLst>
              <a:ext uri="{FF2B5EF4-FFF2-40B4-BE49-F238E27FC236}">
                <a16:creationId xmlns:a16="http://schemas.microsoft.com/office/drawing/2014/main" id="{BC01A63C-2B70-01E1-1886-2E4F6B9BBE90}"/>
              </a:ext>
            </a:extLst>
          </p:cNvPr>
          <p:cNvGraphicFramePr>
            <a:graphicFrameLocks noGrp="1"/>
          </p:cNvGraphicFramePr>
          <p:nvPr>
            <p:ph idx="1"/>
            <p:extLst>
              <p:ext uri="{D42A27DB-BD31-4B8C-83A1-F6EECF244321}">
                <p14:modId xmlns:p14="http://schemas.microsoft.com/office/powerpoint/2010/main" val="1313309113"/>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שאלות יסוד בסוגיה</a:t>
            </a:r>
          </a:p>
        </p:txBody>
      </p:sp>
      <p:sp>
        <p:nvSpPr>
          <p:cNvPr id="3" name="Content Placeholder 2"/>
          <p:cNvSpPr>
            <a:spLocks noGrp="1"/>
          </p:cNvSpPr>
          <p:nvPr>
            <p:ph idx="1"/>
          </p:nvPr>
        </p:nvSpPr>
        <p:spPr/>
        <p:txBody>
          <a:bodyPr/>
          <a:lstStyle/>
          <a:p>
            <a:r>
              <a:t>1. אימתי הוא ה'לעתיד לבוא' האמור?</a:t>
            </a:r>
          </a:p>
          <a:p>
            <a:r>
              <a:t>2. האם כל המצוות תבטלנה או רק חלקן?</a:t>
            </a:r>
          </a:p>
          <a:p>
            <a:r>
              <a:t>3. ממי הן בטלות?</a:t>
            </a:r>
          </a:p>
          <a:p>
            <a:r>
              <a:t>4. כיצד מתיישב ביטול המצוות עם עקרון 'זאת התורה לא תהא מוחלפת'?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350196"/>
            <a:ext cx="3485178" cy="1624520"/>
          </a:xfrm>
        </p:spPr>
        <p:txBody>
          <a:bodyPr anchor="ctr">
            <a:normAutofit/>
          </a:bodyPr>
          <a:lstStyle/>
          <a:p>
            <a:r>
              <a:rPr lang="he-IL" sz="3500"/>
              <a:t>מועד ביטול המצוות - שיטה א'</a:t>
            </a:r>
          </a:p>
        </p:txBody>
      </p:sp>
      <p:sp>
        <p:nvSpPr>
          <p:cNvPr id="3" name="Content Placeholder 2"/>
          <p:cNvSpPr>
            <a:spLocks noGrp="1"/>
          </p:cNvSpPr>
          <p:nvPr>
            <p:ph idx="1"/>
          </p:nvPr>
        </p:nvSpPr>
        <p:spPr>
          <a:xfrm>
            <a:off x="571351" y="2743200"/>
            <a:ext cx="3485179" cy="3613149"/>
          </a:xfrm>
        </p:spPr>
        <p:txBody>
          <a:bodyPr anchor="ctr">
            <a:normAutofit/>
          </a:bodyPr>
          <a:lstStyle/>
          <a:p>
            <a:r>
              <a:rPr lang="he-IL" sz="1700"/>
              <a:t>לימות המשיח</a:t>
            </a:r>
          </a:p>
          <a:p>
            <a:r>
              <a:rPr lang="he-IL" sz="1700"/>
              <a:t>מקור: מסכת שבת - 'אלו ימי המשיח שאין בהם לא זכות ולא חובה'</a:t>
            </a:r>
          </a:p>
        </p:txBody>
      </p:sp>
      <p:pic>
        <p:nvPicPr>
          <p:cNvPr id="13" name="Picture 4" descr="ציפור על גזע של פרח">
            <a:extLst>
              <a:ext uri="{FF2B5EF4-FFF2-40B4-BE49-F238E27FC236}">
                <a16:creationId xmlns:a16="http://schemas.microsoft.com/office/drawing/2014/main" id="{A0B14193-C07B-0F08-4C19-BF2B9C9A82A7}"/>
              </a:ext>
            </a:extLst>
          </p:cNvPr>
          <p:cNvPicPr>
            <a:picLocks noChangeAspect="1"/>
          </p:cNvPicPr>
          <p:nvPr/>
        </p:nvPicPr>
        <p:blipFill>
          <a:blip r:embed="rId2"/>
          <a:srcRect l="29120" r="26329" b="-2"/>
          <a:stretch/>
        </p:blipFill>
        <p:spPr>
          <a:xfrm>
            <a:off x="4572000" y="1"/>
            <a:ext cx="4577118"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מועד ביטול המצוות - שיטה ב'</a:t>
            </a:r>
          </a:p>
        </p:txBody>
      </p:sp>
      <p:sp>
        <p:nvSpPr>
          <p:cNvPr id="3" name="Content Placeholder 2"/>
          <p:cNvSpPr>
            <a:spLocks noGrp="1"/>
          </p:cNvSpPr>
          <p:nvPr>
            <p:ph idx="1"/>
          </p:nvPr>
        </p:nvSpPr>
        <p:spPr/>
        <p:txBody>
          <a:bodyPr/>
          <a:lstStyle/>
          <a:p>
            <a:r>
              <a:t>לעת תחיית המתים</a:t>
            </a:r>
          </a:p>
          <a:p>
            <a:r>
              <a:t>הנימוק: 'אין בין העולם הזה לימות המשיח אלא שעבוד מלכיות בלבד'</a:t>
            </a:r>
          </a:p>
          <a:p>
            <a:r>
              <a:t>ראיה ממסכת ר"ה: תקנת רבן יוחנן בן זכאי</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יד מפנה לשמש">
            <a:extLst>
              <a:ext uri="{FF2B5EF4-FFF2-40B4-BE49-F238E27FC236}">
                <a16:creationId xmlns:a16="http://schemas.microsoft.com/office/drawing/2014/main" id="{6E70DD5E-12CF-D20B-76FF-7A6EF10BE874}"/>
              </a:ext>
            </a:extLst>
          </p:cNvPr>
          <p:cNvPicPr>
            <a:picLocks noChangeAspect="1"/>
          </p:cNvPicPr>
          <p:nvPr/>
        </p:nvPicPr>
        <p:blipFill>
          <a:blip r:embed="rId2">
            <a:duotone>
              <a:schemeClr val="bg2">
                <a:shade val="45000"/>
                <a:satMod val="135000"/>
              </a:schemeClr>
              <a:prstClr val="white"/>
            </a:duotone>
          </a:blip>
          <a:srcRect l="4335" r="6334" b="2"/>
          <a:stretch/>
        </p:blipFill>
        <p:spPr>
          <a:xfrm>
            <a:off x="20" y="10"/>
            <a:ext cx="9143980" cy="6857990"/>
          </a:xfrm>
          <a:prstGeom prst="rect">
            <a:avLst/>
          </a:prstGeom>
        </p:spPr>
      </p:pic>
      <p:sp>
        <p:nvSpPr>
          <p:cNvPr id="9" name="Rectangle 8">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t>מועד ביטול המצוות - שיטה ג'</a:t>
            </a:r>
          </a:p>
        </p:txBody>
      </p:sp>
      <p:graphicFrame>
        <p:nvGraphicFramePr>
          <p:cNvPr id="11" name="Content Placeholder 2">
            <a:extLst>
              <a:ext uri="{FF2B5EF4-FFF2-40B4-BE49-F238E27FC236}">
                <a16:creationId xmlns:a16="http://schemas.microsoft.com/office/drawing/2014/main" id="{C2FC0148-FF4A-C34E-D8DB-B517C56FFA18}"/>
              </a:ext>
            </a:extLst>
          </p:cNvPr>
          <p:cNvGraphicFramePr>
            <a:graphicFrameLocks noGrp="1"/>
          </p:cNvGraphicFramePr>
          <p:nvPr>
            <p:ph idx="1"/>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המצוות הבטלות</a:t>
            </a:r>
          </a:p>
        </p:txBody>
      </p:sp>
      <p:sp>
        <p:nvSpPr>
          <p:cNvPr id="3" name="Content Placeholder 2"/>
          <p:cNvSpPr>
            <a:spLocks noGrp="1"/>
          </p:cNvSpPr>
          <p:nvPr>
            <p:ph idx="1"/>
          </p:nvPr>
        </p:nvSpPr>
        <p:spPr/>
        <p:txBody>
          <a:bodyPr/>
          <a:lstStyle/>
          <a:p>
            <a:r>
              <a:t>הסכמה כללית: המצוות העיוניות לא תבטלנה</a:t>
            </a:r>
          </a:p>
          <a:p>
            <a:r>
              <a:t>מחלוקת לגבי המצוות המעשיות:</a:t>
            </a:r>
          </a:p>
          <a:p>
            <a:r>
              <a:t>שיטות שונות לגבי מצוות עשה ולא תעשה</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התורה לא תהא מוחלפת - יישוב הקושי</a:t>
            </a:r>
          </a:p>
        </p:txBody>
      </p:sp>
      <p:sp>
        <p:nvSpPr>
          <p:cNvPr id="3" name="Content Placeholder 2"/>
          <p:cNvSpPr>
            <a:spLocks noGrp="1"/>
          </p:cNvSpPr>
          <p:nvPr>
            <p:ph idx="1"/>
          </p:nvPr>
        </p:nvSpPr>
        <p:spPr/>
        <p:txBody>
          <a:bodyPr/>
          <a:lstStyle/>
          <a:p>
            <a:r>
              <a:t>יישוב א': זהו חלק מהתורה המקורית</a:t>
            </a:r>
          </a:p>
          <a:p>
            <a:r>
              <a:t>יישוב ב': גזירת הכתוב 'במתים חפשי'</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04B6E07B-838D-726A-361C-0E81812005E5}"/>
              </a:ext>
            </a:extLst>
          </p:cNvPr>
          <p:cNvPicPr>
            <a:picLocks noChangeAspect="1"/>
          </p:cNvPicPr>
          <p:nvPr/>
        </p:nvPicPr>
        <p:blipFill>
          <a:blip r:embed="rId2"/>
          <a:stretch>
            <a:fillRect/>
          </a:stretch>
        </p:blipFill>
        <p:spPr>
          <a:xfrm>
            <a:off x="1281545" y="0"/>
            <a:ext cx="6580909" cy="6858000"/>
          </a:xfrm>
          <a:prstGeom prst="rect">
            <a:avLst/>
          </a:prstGeom>
        </p:spPr>
      </p:pic>
    </p:spTree>
    <p:extLst>
      <p:ext uri="{BB962C8B-B14F-4D97-AF65-F5344CB8AC3E}">
        <p14:creationId xmlns:p14="http://schemas.microsoft.com/office/powerpoint/2010/main" val="1518126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350196"/>
            <a:ext cx="3485178" cy="1624520"/>
          </a:xfrm>
        </p:spPr>
        <p:txBody>
          <a:bodyPr anchor="ctr">
            <a:normAutofit/>
          </a:bodyPr>
          <a:lstStyle/>
          <a:p>
            <a:r>
              <a:rPr lang="he-IL" sz="3500"/>
              <a:t>דוגמאות נוספות למצוות שלא ינהגו</a:t>
            </a:r>
          </a:p>
        </p:txBody>
      </p:sp>
      <p:sp>
        <p:nvSpPr>
          <p:cNvPr id="3" name="Content Placeholder 2"/>
          <p:cNvSpPr>
            <a:spLocks noGrp="1"/>
          </p:cNvSpPr>
          <p:nvPr>
            <p:ph idx="1"/>
          </p:nvPr>
        </p:nvSpPr>
        <p:spPr>
          <a:xfrm>
            <a:off x="571351" y="2743200"/>
            <a:ext cx="3485179" cy="3613149"/>
          </a:xfrm>
        </p:spPr>
        <p:txBody>
          <a:bodyPr anchor="ctr">
            <a:normAutofit/>
          </a:bodyPr>
          <a:lstStyle/>
          <a:p>
            <a:r>
              <a:rPr lang="he-IL" sz="1700"/>
              <a:t>2. איסורי יחסים: נדה, כלאיים, ממזרים</a:t>
            </a:r>
          </a:p>
          <a:p>
            <a:r>
              <a:rPr lang="he-IL" sz="1700"/>
              <a:t>3. איסורים נוספים: חלב, דם, דג טמא</a:t>
            </a:r>
          </a:p>
        </p:txBody>
      </p:sp>
      <p:pic>
        <p:nvPicPr>
          <p:cNvPr id="5" name="Picture 4" descr="דולפינים השוחים באוקיינוס">
            <a:extLst>
              <a:ext uri="{FF2B5EF4-FFF2-40B4-BE49-F238E27FC236}">
                <a16:creationId xmlns:a16="http://schemas.microsoft.com/office/drawing/2014/main" id="{F0D38F22-9D3C-9E3F-C3B7-4C39E3E3B669}"/>
              </a:ext>
            </a:extLst>
          </p:cNvPr>
          <p:cNvPicPr>
            <a:picLocks noChangeAspect="1"/>
          </p:cNvPicPr>
          <p:nvPr/>
        </p:nvPicPr>
        <p:blipFill>
          <a:blip r:embed="rId2"/>
          <a:srcRect l="28121" r="27329" b="-2"/>
          <a:stretch/>
        </p:blipFill>
        <p:spPr>
          <a:xfrm>
            <a:off x="4572000" y="1"/>
            <a:ext cx="4577118"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350196"/>
            <a:ext cx="3485178" cy="1624520"/>
          </a:xfrm>
        </p:spPr>
        <p:txBody>
          <a:bodyPr anchor="ctr">
            <a:normAutofit/>
          </a:bodyPr>
          <a:lstStyle/>
          <a:p>
            <a:r>
              <a:rPr lang="he-IL" sz="3500"/>
              <a:t>דברים נוספים שיבטלו</a:t>
            </a:r>
          </a:p>
        </p:txBody>
      </p:sp>
      <p:sp>
        <p:nvSpPr>
          <p:cNvPr id="3" name="Content Placeholder 2"/>
          <p:cNvSpPr>
            <a:spLocks noGrp="1"/>
          </p:cNvSpPr>
          <p:nvPr>
            <p:ph idx="1"/>
          </p:nvPr>
        </p:nvSpPr>
        <p:spPr>
          <a:xfrm>
            <a:off x="571351" y="2743200"/>
            <a:ext cx="3485179" cy="3613149"/>
          </a:xfrm>
        </p:spPr>
        <p:txBody>
          <a:bodyPr anchor="ctr">
            <a:normAutofit/>
          </a:bodyPr>
          <a:lstStyle/>
          <a:p>
            <a:r>
              <a:rPr lang="he-IL" sz="1700"/>
              <a:t>מועדים: 'כל המועדים בטלים חוץ מפורים'</a:t>
            </a:r>
          </a:p>
          <a:p>
            <a:r>
              <a:rPr lang="he-IL" sz="1700"/>
              <a:t>קרבנות: 'כל הקרבנות בטלין, קרבן תודה אינו בטל'</a:t>
            </a:r>
          </a:p>
          <a:p>
            <a:r>
              <a:rPr lang="he-IL" sz="1700"/>
              <a:t>תפילות: 'כל התפלות בטלות ההודאה אינה בטלה'</a:t>
            </a:r>
          </a:p>
        </p:txBody>
      </p:sp>
      <p:pic>
        <p:nvPicPr>
          <p:cNvPr id="5" name="Picture 4" descr="שדה עשב עם הר ברקע בשקיעה">
            <a:extLst>
              <a:ext uri="{FF2B5EF4-FFF2-40B4-BE49-F238E27FC236}">
                <a16:creationId xmlns:a16="http://schemas.microsoft.com/office/drawing/2014/main" id="{737B1258-569A-1915-6D7B-DDBE30376862}"/>
              </a:ext>
            </a:extLst>
          </p:cNvPr>
          <p:cNvPicPr>
            <a:picLocks noChangeAspect="1"/>
          </p:cNvPicPr>
          <p:nvPr/>
        </p:nvPicPr>
        <p:blipFill>
          <a:blip r:embed="rId2"/>
          <a:srcRect l="33094" r="22356" b="-2"/>
          <a:stretch/>
        </p:blipFill>
        <p:spPr>
          <a:xfrm>
            <a:off x="4572000" y="1"/>
            <a:ext cx="4577118"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3CE3B72-F168-5399-8613-85ECF306C5F9}"/>
              </a:ext>
            </a:extLst>
          </p:cNvPr>
          <p:cNvSpPr>
            <a:spLocks noGrp="1"/>
          </p:cNvSpPr>
          <p:nvPr>
            <p:ph type="title"/>
          </p:nvPr>
        </p:nvSpPr>
        <p:spPr/>
        <p:txBody>
          <a:bodyPr/>
          <a:lstStyle/>
          <a:p>
            <a:r>
              <a:rPr lang="he-IL" b="0" i="0" dirty="0">
                <a:solidFill>
                  <a:srgbClr val="000000"/>
                </a:solidFill>
                <a:effectLst/>
              </a:rPr>
              <a:t>דוגמאות למצוות שיתבטלו</a:t>
            </a:r>
            <a:endParaRPr lang="he-IL" dirty="0"/>
          </a:p>
        </p:txBody>
      </p:sp>
      <p:sp>
        <p:nvSpPr>
          <p:cNvPr id="3" name="מציין מיקום תוכן 2">
            <a:extLst>
              <a:ext uri="{FF2B5EF4-FFF2-40B4-BE49-F238E27FC236}">
                <a16:creationId xmlns:a16="http://schemas.microsoft.com/office/drawing/2014/main" id="{70D47D8C-C3B4-76C4-401A-05D4D0D54047}"/>
              </a:ext>
            </a:extLst>
          </p:cNvPr>
          <p:cNvSpPr>
            <a:spLocks noGrp="1"/>
          </p:cNvSpPr>
          <p:nvPr>
            <p:ph idx="1"/>
          </p:nvPr>
        </p:nvSpPr>
        <p:spPr/>
        <p:txBody>
          <a:bodyPr>
            <a:normAutofit lnSpcReduction="10000"/>
          </a:bodyPr>
          <a:lstStyle/>
          <a:p>
            <a:r>
              <a:rPr lang="he-IL" dirty="0"/>
              <a:t>חז"ל מביאים מספר מצוות שיתבטלו:</a:t>
            </a:r>
          </a:p>
          <a:p>
            <a:r>
              <a:rPr lang="he-IL" dirty="0"/>
              <a:t>- איסור אכילת חזיר (ויקרא רבה </a:t>
            </a:r>
            <a:r>
              <a:rPr lang="he-IL" dirty="0" err="1"/>
              <a:t>יג:ג</a:t>
            </a:r>
            <a:r>
              <a:rPr lang="he-IL" dirty="0"/>
              <a:t>)</a:t>
            </a:r>
          </a:p>
          <a:p>
            <a:r>
              <a:rPr lang="he-IL" dirty="0"/>
              <a:t>- איסור שחיטה (</a:t>
            </a:r>
            <a:r>
              <a:rPr lang="he-IL" dirty="0" err="1"/>
              <a:t>תנחומא</a:t>
            </a:r>
            <a:r>
              <a:rPr lang="he-IL" dirty="0"/>
              <a:t> שמיני)</a:t>
            </a:r>
          </a:p>
          <a:p>
            <a:r>
              <a:rPr lang="he-IL" dirty="0"/>
              <a:t>- איסור נדה (מדרש תהלים)</a:t>
            </a:r>
          </a:p>
          <a:p>
            <a:r>
              <a:rPr lang="he-IL" dirty="0"/>
              <a:t>- איסור כלאיים (סוטה מח:)</a:t>
            </a:r>
          </a:p>
          <a:p>
            <a:r>
              <a:rPr lang="he-IL" dirty="0"/>
              <a:t>- מחיית עמלק (</a:t>
            </a:r>
            <a:r>
              <a:rPr lang="he-IL" dirty="0" err="1"/>
              <a:t>תנחומא</a:t>
            </a:r>
            <a:r>
              <a:rPr lang="he-IL" dirty="0"/>
              <a:t> כי תצא)</a:t>
            </a:r>
          </a:p>
          <a:p>
            <a:r>
              <a:rPr lang="he-IL" dirty="0"/>
              <a:t>- זכירת מעשה עמלק (מגילה </a:t>
            </a:r>
            <a:r>
              <a:rPr lang="he-IL" dirty="0" err="1"/>
              <a:t>יח</a:t>
            </a:r>
            <a:r>
              <a:rPr lang="he-IL" dirty="0"/>
              <a:t>:)</a:t>
            </a:r>
          </a:p>
          <a:p>
            <a:r>
              <a:rPr lang="he-IL" dirty="0"/>
              <a:t>- הצורך בתפילה (ברכות </a:t>
            </a:r>
            <a:r>
              <a:rPr lang="he-IL" dirty="0" err="1"/>
              <a:t>נז</a:t>
            </a:r>
            <a:r>
              <a:rPr lang="he-IL" dirty="0"/>
              <a:t>:)</a:t>
            </a:r>
          </a:p>
        </p:txBody>
      </p:sp>
    </p:spTree>
    <p:extLst>
      <p:ext uri="{BB962C8B-B14F-4D97-AF65-F5344CB8AC3E}">
        <p14:creationId xmlns:p14="http://schemas.microsoft.com/office/powerpoint/2010/main" val="4122574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E7AA7E8-8006-4E1F-A566-FCF37EE6F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182182" y="1598246"/>
            <a:ext cx="3470032" cy="5122985"/>
          </a:xfrm>
        </p:spPr>
        <p:txBody>
          <a:bodyPr vert="horz" lIns="91440" tIns="45720" rIns="91440" bIns="45720" rtlCol="0" anchor="t">
            <a:normAutofit/>
          </a:bodyPr>
          <a:lstStyle/>
          <a:p>
            <a:pPr algn="r" defTabSz="914400" rtl="0">
              <a:lnSpc>
                <a:spcPct val="90000"/>
              </a:lnSpc>
            </a:pPr>
            <a:r>
              <a:rPr lang="en-US" sz="7000" kern="1200">
                <a:solidFill>
                  <a:srgbClr val="FFFFFF"/>
                </a:solidFill>
                <a:latin typeface="+mj-lt"/>
                <a:ea typeface="+mj-ea"/>
                <a:cs typeface="+mj-cs"/>
              </a:rPr>
              <a:t>דברים נוספים שיבטלו - המשך</a:t>
            </a:r>
          </a:p>
        </p:txBody>
      </p:sp>
      <p:sp>
        <p:nvSpPr>
          <p:cNvPr id="3" name="Content Placeholder 2"/>
          <p:cNvSpPr>
            <a:spLocks noGrp="1"/>
          </p:cNvSpPr>
          <p:nvPr>
            <p:ph idx="1"/>
          </p:nvPr>
        </p:nvSpPr>
        <p:spPr>
          <a:xfrm>
            <a:off x="4344745" y="1590840"/>
            <a:ext cx="4254132" cy="5095221"/>
          </a:xfrm>
        </p:spPr>
        <p:txBody>
          <a:bodyPr vert="horz" lIns="91440" tIns="45720" rIns="91440" bIns="45720" rtlCol="0">
            <a:normAutofit/>
          </a:bodyPr>
          <a:lstStyle/>
          <a:p>
            <a:pPr marL="0" indent="0" algn="l" defTabSz="914400" rtl="0">
              <a:lnSpc>
                <a:spcPct val="90000"/>
              </a:lnSpc>
              <a:spcBef>
                <a:spcPts val="1000"/>
              </a:spcBef>
              <a:buNone/>
            </a:pPr>
            <a:r>
              <a:rPr lang="en-US" sz="3800" kern="1200">
                <a:solidFill>
                  <a:srgbClr val="FFFFFF"/>
                </a:solidFill>
                <a:latin typeface="+mn-lt"/>
                <a:ea typeface="+mn-ea"/>
                <a:cs typeface="+mn-cs"/>
              </a:rPr>
              <a:t>נביאים וכתובים, מחיית עמלק, שם אדנות</a:t>
            </a:r>
          </a:p>
        </p:txBody>
      </p:sp>
      <p:cxnSp>
        <p:nvCxnSpPr>
          <p:cNvPr id="10" name="Straight Connector 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85491"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3F51726-2995-7D4B-51FF-CA9AE2A8B9FE}"/>
              </a:ext>
            </a:extLst>
          </p:cNvPr>
          <p:cNvSpPr>
            <a:spLocks noGrp="1"/>
          </p:cNvSpPr>
          <p:nvPr>
            <p:ph type="title"/>
          </p:nvPr>
        </p:nvSpPr>
        <p:spPr/>
        <p:txBody>
          <a:bodyPr>
            <a:normAutofit fontScale="90000"/>
          </a:bodyPr>
          <a:lstStyle/>
          <a:p>
            <a:r>
              <a:rPr lang="he-IL" b="1" dirty="0"/>
              <a:t>סיכום ✨✅</a:t>
            </a:r>
            <a:br>
              <a:rPr lang="he-IL" b="1" dirty="0"/>
            </a:br>
            <a:endParaRPr lang="he-IL" dirty="0"/>
          </a:p>
        </p:txBody>
      </p:sp>
      <p:sp>
        <p:nvSpPr>
          <p:cNvPr id="3" name="מציין מיקום תוכן 2">
            <a:extLst>
              <a:ext uri="{FF2B5EF4-FFF2-40B4-BE49-F238E27FC236}">
                <a16:creationId xmlns:a16="http://schemas.microsoft.com/office/drawing/2014/main" id="{9DA2D42D-7C8F-0231-9C24-9AA51B1A997C}"/>
              </a:ext>
            </a:extLst>
          </p:cNvPr>
          <p:cNvSpPr>
            <a:spLocks noGrp="1"/>
          </p:cNvSpPr>
          <p:nvPr>
            <p:ph idx="1"/>
          </p:nvPr>
        </p:nvSpPr>
        <p:spPr/>
        <p:txBody>
          <a:bodyPr>
            <a:normAutofit fontScale="62500" lnSpcReduction="20000"/>
          </a:bodyPr>
          <a:lstStyle/>
          <a:p>
            <a:r>
              <a:rPr lang="he-IL" dirty="0"/>
              <a:t>הרעיונות הללו מסבירים את דברי הזוהר תוך שמירה על עקרון נצחיות המצוות, אך עם הבנה כי צורת קיומן יכולה להשתנות בהתאם לרמה הרוחנית של העולם העתידי. </a:t>
            </a:r>
          </a:p>
          <a:p>
            <a:r>
              <a:rPr lang="he-IL" dirty="0"/>
              <a:t>יש הסוברים שהתענית עצמה לא תיעלם אלא תקבל משמעות חדשה, שבה תענוג רוחני ישמש תחליף לצום הפיזי. </a:t>
            </a:r>
          </a:p>
          <a:p>
            <a:r>
              <a:rPr lang="he-IL" dirty="0"/>
              <a:t>אחרים טוענים כי כאשר העולם יגיע לשלמותו, לא יהיה צורך עוד בכפרה דרך עינוי הגוף, שכן הקדושה תהיה כל כך גלויה ומוחשית שלא יהיה חטא שיצריך תהליך טיהור.</a:t>
            </a:r>
          </a:p>
          <a:p>
            <a:r>
              <a:rPr lang="he-IL" dirty="0"/>
              <a:t>במצב כזה, עבודת ה' מתוך שמחה ורוממות רוח תהיה הדרך המרכזית להתחבר לאלוקות. יום הכיפורים יישאר יום של התעלות רוחנית, אך במקום צום ועינוי עצמי, הכפרה תושג דרך שמחה גדולה ושפע אלוקי. </a:t>
            </a:r>
          </a:p>
          <a:p>
            <a:r>
              <a:rPr lang="he-IL" dirty="0"/>
              <a:t>זה משקף שינוי בתפיסה – במקום לראות את התענית כהכרח לכפרה, היא תוחלף בחוויית קדושה כל כך עוצמתית שתביא את האדם לתיקון ושחרור פנימי.</a:t>
            </a:r>
          </a:p>
          <a:p>
            <a:r>
              <a:rPr lang="he-IL" dirty="0"/>
              <a:t>דברי הזוהר </a:t>
            </a:r>
            <a:r>
              <a:rPr lang="he-IL" b="1" dirty="0"/>
              <a:t>אינם מצביעים על ביטול המצוות</a:t>
            </a:r>
            <a:r>
              <a:rPr lang="he-IL" dirty="0"/>
              <a:t>, אלא על שינוי צורתן כך שיתאימו לעולם מתוקן יותר, שבו הקשר בין האדם לבוראו יהיה ישיר וטהור, ללא חטאים וללא צורך בתהליכי כפרה כפי שאנו מכירים כיום.</a:t>
            </a:r>
          </a:p>
          <a:p>
            <a:endParaRPr lang="he-IL" dirty="0"/>
          </a:p>
        </p:txBody>
      </p:sp>
    </p:spTree>
    <p:extLst>
      <p:ext uri="{BB962C8B-B14F-4D97-AF65-F5344CB8AC3E}">
        <p14:creationId xmlns:p14="http://schemas.microsoft.com/office/powerpoint/2010/main" val="2592979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סיכום</a:t>
            </a:r>
          </a:p>
        </p:txBody>
      </p:sp>
      <p:sp>
        <p:nvSpPr>
          <p:cNvPr id="3" name="Content Placeholder 2"/>
          <p:cNvSpPr>
            <a:spLocks noGrp="1"/>
          </p:cNvSpPr>
          <p:nvPr>
            <p:ph idx="1"/>
          </p:nvPr>
        </p:nvSpPr>
        <p:spPr/>
        <p:txBody>
          <a:bodyPr/>
          <a:lstStyle/>
          <a:p>
            <a:r>
              <a:t>1. מועד ביטול המצוות - מחלוקות שונות</a:t>
            </a:r>
          </a:p>
          <a:p>
            <a:r>
              <a:t>2. אילו מצוות יבטלו?</a:t>
            </a:r>
          </a:p>
          <a:p>
            <a:r>
              <a:t>3. ממי הן בטלות?</a:t>
            </a:r>
          </a:p>
          <a:p>
            <a:r>
              <a:t>4. שמירת עקרון 'זאת התורה לא תהא מוחלפת'</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1653</TotalTime>
  <Words>684</Words>
  <Application>Microsoft Office PowerPoint</Application>
  <PresentationFormat>‫הצגה על המסך (4:3)</PresentationFormat>
  <Paragraphs>61</Paragraphs>
  <Slides>15</Slides>
  <Notes>0</Notes>
  <HiddenSlides>0</HiddenSlides>
  <MMClips>0</MMClips>
  <ScaleCrop>false</ScaleCrop>
  <HeadingPairs>
    <vt:vector size="6" baseType="variant">
      <vt:variant>
        <vt:lpstr>גופנים בשימוש</vt:lpstr>
      </vt:variant>
      <vt:variant>
        <vt:i4>2</vt:i4>
      </vt:variant>
      <vt:variant>
        <vt:lpstr>ערכת נושא</vt:lpstr>
      </vt:variant>
      <vt:variant>
        <vt:i4>1</vt:i4>
      </vt:variant>
      <vt:variant>
        <vt:lpstr>כותרות שקופיות</vt:lpstr>
      </vt:variant>
      <vt:variant>
        <vt:i4>15</vt:i4>
      </vt:variant>
    </vt:vector>
  </HeadingPairs>
  <TitlesOfParts>
    <vt:vector size="18" baseType="lpstr">
      <vt:lpstr>Arial</vt:lpstr>
      <vt:lpstr>Calibri</vt:lpstr>
      <vt:lpstr>Office Theme</vt:lpstr>
      <vt:lpstr>כפורים – לעתיד לבוא</vt:lpstr>
      <vt:lpstr>מצוות בטלות לעתיד לבוא</vt:lpstr>
      <vt:lpstr>שאלות יסוד בסוגיה</vt:lpstr>
      <vt:lpstr>מועד ביטול המצוות - שיטה א'</vt:lpstr>
      <vt:lpstr>מועד ביטול המצוות - שיטה ב'</vt:lpstr>
      <vt:lpstr>מועד ביטול המצוות - שיטה ג'</vt:lpstr>
      <vt:lpstr>המצוות הבטלות</vt:lpstr>
      <vt:lpstr>התורה לא תהא מוחלפת - יישוב הקושי</vt:lpstr>
      <vt:lpstr>מצגת של PowerPoint‏</vt:lpstr>
      <vt:lpstr>דוגמאות נוספות למצוות שלא ינהגו</vt:lpstr>
      <vt:lpstr>דברים נוספים שיבטלו</vt:lpstr>
      <vt:lpstr>דוגמאות למצוות שיתבטלו</vt:lpstr>
      <vt:lpstr>דברים נוספים שיבטלו - המשך</vt:lpstr>
      <vt:lpstr>סיכום ✨✅ </vt:lpstr>
      <vt:lpstr>סיכום</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USER</dc:creator>
  <cp:keywords/>
  <dc:description>generated using python-pptx</dc:description>
  <cp:lastModifiedBy>יהודה טאוב</cp:lastModifiedBy>
  <cp:revision>3</cp:revision>
  <dcterms:created xsi:type="dcterms:W3CDTF">2013-01-27T09:14:16Z</dcterms:created>
  <dcterms:modified xsi:type="dcterms:W3CDTF">2025-03-06T04:48:15Z</dcterms:modified>
  <cp:category/>
</cp:coreProperties>
</file>