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94660"/>
  </p:normalViewPr>
  <p:slideViewPr>
    <p:cSldViewPr snapToGrid="0">
      <p:cViewPr varScale="1">
        <p:scale>
          <a:sx n="91" d="100"/>
          <a:sy n="91" d="100"/>
        </p:scale>
        <p:origin x="32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0FBB0174-584B-450F-A70B-D8D4C2BB1700}"/>
    <pc:docChg chg="delSld modSld">
      <pc:chgData name="יהודה טאוב" userId="80c2dbd02819b45c" providerId="LiveId" clId="{0FBB0174-584B-450F-A70B-D8D4C2BB1700}" dt="2024-09-10T14:01:23.499" v="36" actId="20577"/>
      <pc:docMkLst>
        <pc:docMk/>
      </pc:docMkLst>
      <pc:sldChg chg="modSp mod">
        <pc:chgData name="יהודה טאוב" userId="80c2dbd02819b45c" providerId="LiveId" clId="{0FBB0174-584B-450F-A70B-D8D4C2BB1700}" dt="2024-09-10T14:01:23.499" v="36" actId="20577"/>
        <pc:sldMkLst>
          <pc:docMk/>
          <pc:sldMk cId="3109749016" sldId="260"/>
        </pc:sldMkLst>
        <pc:spChg chg="mod">
          <ac:chgData name="יהודה טאוב" userId="80c2dbd02819b45c" providerId="LiveId" clId="{0FBB0174-584B-450F-A70B-D8D4C2BB1700}" dt="2024-09-10T14:01:23.499" v="36" actId="20577"/>
          <ac:spMkLst>
            <pc:docMk/>
            <pc:sldMk cId="3109749016" sldId="260"/>
            <ac:spMk id="3" creationId="{EBA167CD-C2F2-F50D-3403-82CBEA6805CD}"/>
          </ac:spMkLst>
        </pc:spChg>
      </pc:sldChg>
      <pc:sldChg chg="modSp del mod">
        <pc:chgData name="יהודה טאוב" userId="80c2dbd02819b45c" providerId="LiveId" clId="{0FBB0174-584B-450F-A70B-D8D4C2BB1700}" dt="2024-09-10T14:00:37.672" v="1" actId="47"/>
        <pc:sldMkLst>
          <pc:docMk/>
          <pc:sldMk cId="3038152893" sldId="261"/>
        </pc:sldMkLst>
        <pc:spChg chg="mod">
          <ac:chgData name="יהודה טאוב" userId="80c2dbd02819b45c" providerId="LiveId" clId="{0FBB0174-584B-450F-A70B-D8D4C2BB1700}" dt="2024-09-10T13:58:42.158" v="0" actId="21"/>
          <ac:spMkLst>
            <pc:docMk/>
            <pc:sldMk cId="3038152893" sldId="261"/>
            <ac:spMk id="3" creationId="{5B643F30-C5A7-ED3A-A090-D79876CF9886}"/>
          </ac:spMkLst>
        </pc:spChg>
      </pc:sldChg>
      <pc:sldChg chg="del">
        <pc:chgData name="יהודה טאוב" userId="80c2dbd02819b45c" providerId="LiveId" clId="{0FBB0174-584B-450F-A70B-D8D4C2BB1700}" dt="2024-09-10T14:00:48.025" v="2" actId="47"/>
        <pc:sldMkLst>
          <pc:docMk/>
          <pc:sldMk cId="32221567" sldId="262"/>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F5D2ACCC-1D01-4B4B-9F6C-8AA8A1FE9041}" type="datetimeFigureOut">
              <a:rPr lang="he-IL" smtClean="0"/>
              <a:t>ז'/אלול/תשפ"ד</a:t>
            </a:fld>
            <a:endParaRPr lang="he-IL"/>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he-IL"/>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85E60049-BB6D-489A-9B1C-E8CF62CFBC2F}" type="slidenum">
              <a:rPr lang="he-IL" smtClean="0"/>
              <a:t>‹#›</a:t>
            </a:fld>
            <a:endParaRPr lang="he-IL"/>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77518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F5D2ACCC-1D01-4B4B-9F6C-8AA8A1FE9041}" type="datetimeFigureOut">
              <a:rPr lang="he-IL" smtClean="0"/>
              <a:t>ז'/אלול/תשפ"ד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85E60049-BB6D-489A-9B1C-E8CF62CFBC2F}" type="slidenum">
              <a:rPr lang="he-IL" smtClean="0"/>
              <a:t>‹#›</a:t>
            </a:fld>
            <a:endParaRPr lang="he-IL"/>
          </a:p>
        </p:txBody>
      </p:sp>
    </p:spTree>
    <p:extLst>
      <p:ext uri="{BB962C8B-B14F-4D97-AF65-F5344CB8AC3E}">
        <p14:creationId xmlns:p14="http://schemas.microsoft.com/office/powerpoint/2010/main" val="1291348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F5D2ACCC-1D01-4B4B-9F6C-8AA8A1FE9041}" type="datetimeFigureOut">
              <a:rPr lang="he-IL" smtClean="0"/>
              <a:t>ז'/אלול/תשפ"ד</a:t>
            </a:fld>
            <a:endParaRPr lang="he-IL"/>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he-IL"/>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85E60049-BB6D-489A-9B1C-E8CF62CFBC2F}" type="slidenum">
              <a:rPr lang="he-IL" smtClean="0"/>
              <a:t>‹#›</a:t>
            </a:fld>
            <a:endParaRPr lang="he-IL"/>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91914627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F5D2ACCC-1D01-4B4B-9F6C-8AA8A1FE9041}" type="datetimeFigureOut">
              <a:rPr lang="he-IL" smtClean="0"/>
              <a:t>ז'/אלול/תשפ"ד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85E60049-BB6D-489A-9B1C-E8CF62CFBC2F}" type="slidenum">
              <a:rPr lang="he-IL" smtClean="0"/>
              <a:t>‹#›</a:t>
            </a:fld>
            <a:endParaRPr lang="he-IL"/>
          </a:p>
        </p:txBody>
      </p:sp>
    </p:spTree>
    <p:extLst>
      <p:ext uri="{BB962C8B-B14F-4D97-AF65-F5344CB8AC3E}">
        <p14:creationId xmlns:p14="http://schemas.microsoft.com/office/powerpoint/2010/main" val="415822682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1257300" y="2909102"/>
            <a:ext cx="4800600" cy="299639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6633864" y="2909102"/>
            <a:ext cx="4800600" cy="299639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F5D2ACCC-1D01-4B4B-9F6C-8AA8A1FE9041}" type="datetimeFigureOut">
              <a:rPr lang="he-IL" smtClean="0"/>
              <a:t>ז'/אלול/תשפ"ד</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85E60049-BB6D-489A-9B1C-E8CF62CFBC2F}" type="slidenum">
              <a:rPr lang="he-IL" smtClean="0"/>
              <a:t>‹#›</a:t>
            </a:fld>
            <a:endParaRPr lang="he-IL"/>
          </a:p>
        </p:txBody>
      </p:sp>
    </p:spTree>
    <p:extLst>
      <p:ext uri="{BB962C8B-B14F-4D97-AF65-F5344CB8AC3E}">
        <p14:creationId xmlns:p14="http://schemas.microsoft.com/office/powerpoint/2010/main" val="426041629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5D2ACCC-1D01-4B4B-9F6C-8AA8A1FE9041}" type="datetimeFigureOut">
              <a:rPr lang="he-IL" smtClean="0"/>
              <a:t>ז'/אלול/תשפ"ד</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85E60049-BB6D-489A-9B1C-E8CF62CFBC2F}" type="slidenum">
              <a:rPr lang="he-IL" smtClean="0"/>
              <a:t>‹#›</a:t>
            </a:fld>
            <a:endParaRPr lang="he-IL"/>
          </a:p>
        </p:txBody>
      </p:sp>
    </p:spTree>
    <p:extLst>
      <p:ext uri="{BB962C8B-B14F-4D97-AF65-F5344CB8AC3E}">
        <p14:creationId xmlns:p14="http://schemas.microsoft.com/office/powerpoint/2010/main" val="1904971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D2ACCC-1D01-4B4B-9F6C-8AA8A1FE9041}" type="datetimeFigureOut">
              <a:rPr lang="he-IL" smtClean="0"/>
              <a:t>ז'/אלול/תשפ"ד</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85E60049-BB6D-489A-9B1C-E8CF62CFBC2F}" type="slidenum">
              <a:rPr lang="he-IL" smtClean="0"/>
              <a:t>‹#›</a:t>
            </a:fld>
            <a:endParaRPr lang="he-IL"/>
          </a:p>
        </p:txBody>
      </p:sp>
    </p:spTree>
    <p:extLst>
      <p:ext uri="{BB962C8B-B14F-4D97-AF65-F5344CB8AC3E}">
        <p14:creationId xmlns:p14="http://schemas.microsoft.com/office/powerpoint/2010/main" val="2964478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a:xfrm>
            <a:off x="765051" y="6375679"/>
            <a:ext cx="1233355" cy="348462"/>
          </a:xfrm>
        </p:spPr>
        <p:txBody>
          <a:bodyPr/>
          <a:lstStyle/>
          <a:p>
            <a:fld id="{F5D2ACCC-1D01-4B4B-9F6C-8AA8A1FE9041}" type="datetimeFigureOut">
              <a:rPr lang="he-IL" smtClean="0"/>
              <a:t>ז'/אלול/תשפ"ד</a:t>
            </a:fld>
            <a:endParaRPr lang="he-IL"/>
          </a:p>
        </p:txBody>
      </p:sp>
      <p:sp>
        <p:nvSpPr>
          <p:cNvPr id="6" name="Footer Placeholder 5"/>
          <p:cNvSpPr>
            <a:spLocks noGrp="1"/>
          </p:cNvSpPr>
          <p:nvPr>
            <p:ph type="ftr" sz="quarter" idx="11"/>
          </p:nvPr>
        </p:nvSpPr>
        <p:spPr>
          <a:xfrm>
            <a:off x="2103620" y="6375679"/>
            <a:ext cx="3482179" cy="345796"/>
          </a:xfrm>
        </p:spPr>
        <p:txBody>
          <a:bodyPr/>
          <a:lstStyle/>
          <a:p>
            <a:endParaRPr lang="he-IL"/>
          </a:p>
        </p:txBody>
      </p:sp>
      <p:sp>
        <p:nvSpPr>
          <p:cNvPr id="7" name="Slide Number Placeholder 6"/>
          <p:cNvSpPr>
            <a:spLocks noGrp="1"/>
          </p:cNvSpPr>
          <p:nvPr>
            <p:ph type="sldNum" sz="quarter" idx="12"/>
          </p:nvPr>
        </p:nvSpPr>
        <p:spPr>
          <a:xfrm>
            <a:off x="5691014" y="6375679"/>
            <a:ext cx="1232456" cy="345796"/>
          </a:xfrm>
        </p:spPr>
        <p:txBody>
          <a:bodyPr/>
          <a:lstStyle/>
          <a:p>
            <a:fld id="{85E60049-BB6D-489A-9B1C-E8CF62CFBC2F}" type="slidenum">
              <a:rPr lang="he-IL" smtClean="0"/>
              <a:t>‹#›</a:t>
            </a:fld>
            <a:endParaRPr lang="he-IL"/>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99301408"/>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a:xfrm>
            <a:off x="765950" y="6375679"/>
            <a:ext cx="1232456" cy="348462"/>
          </a:xfrm>
        </p:spPr>
        <p:txBody>
          <a:bodyPr/>
          <a:lstStyle/>
          <a:p>
            <a:fld id="{F5D2ACCC-1D01-4B4B-9F6C-8AA8A1FE9041}" type="datetimeFigureOut">
              <a:rPr lang="he-IL" smtClean="0"/>
              <a:t>ז'/אלול/תשפ"ד</a:t>
            </a:fld>
            <a:endParaRPr lang="he-IL"/>
          </a:p>
        </p:txBody>
      </p:sp>
      <p:sp>
        <p:nvSpPr>
          <p:cNvPr id="6" name="Footer Placeholder 5"/>
          <p:cNvSpPr>
            <a:spLocks noGrp="1"/>
          </p:cNvSpPr>
          <p:nvPr>
            <p:ph type="ftr" sz="quarter" idx="11"/>
          </p:nvPr>
        </p:nvSpPr>
        <p:spPr>
          <a:xfrm>
            <a:off x="2103621" y="6375679"/>
            <a:ext cx="3482178" cy="345796"/>
          </a:xfrm>
        </p:spPr>
        <p:txBody>
          <a:bodyPr/>
          <a:lstStyle/>
          <a:p>
            <a:endParaRPr lang="he-IL"/>
          </a:p>
        </p:txBody>
      </p:sp>
      <p:sp>
        <p:nvSpPr>
          <p:cNvPr id="7" name="Slide Number Placeholder 6"/>
          <p:cNvSpPr>
            <a:spLocks noGrp="1"/>
          </p:cNvSpPr>
          <p:nvPr>
            <p:ph type="sldNum" sz="quarter" idx="12"/>
          </p:nvPr>
        </p:nvSpPr>
        <p:spPr>
          <a:xfrm>
            <a:off x="5687568" y="6375679"/>
            <a:ext cx="1234440" cy="345796"/>
          </a:xfrm>
        </p:spPr>
        <p:txBody>
          <a:bodyPr/>
          <a:lstStyle/>
          <a:p>
            <a:fld id="{85E60049-BB6D-489A-9B1C-E8CF62CFBC2F}" type="slidenum">
              <a:rPr lang="he-IL" smtClean="0"/>
              <a:t>‹#›</a:t>
            </a:fld>
            <a:endParaRPr lang="he-IL"/>
          </a:p>
        </p:txBody>
      </p:sp>
    </p:spTree>
    <p:extLst>
      <p:ext uri="{BB962C8B-B14F-4D97-AF65-F5344CB8AC3E}">
        <p14:creationId xmlns:p14="http://schemas.microsoft.com/office/powerpoint/2010/main" val="1553460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F5D2ACCC-1D01-4B4B-9F6C-8AA8A1FE9041}" type="datetimeFigureOut">
              <a:rPr lang="he-IL" smtClean="0"/>
              <a:t>ז'/אלול/תשפ"ד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85E60049-BB6D-489A-9B1C-E8CF62CFBC2F}" type="slidenum">
              <a:rPr lang="he-IL" smtClean="0"/>
              <a:t>‹#›</a:t>
            </a:fld>
            <a:endParaRPr lang="he-IL"/>
          </a:p>
        </p:txBody>
      </p:sp>
    </p:spTree>
    <p:extLst>
      <p:ext uri="{BB962C8B-B14F-4D97-AF65-F5344CB8AC3E}">
        <p14:creationId xmlns:p14="http://schemas.microsoft.com/office/powerpoint/2010/main" val="2070364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F5D2ACCC-1D01-4B4B-9F6C-8AA8A1FE9041}" type="datetimeFigureOut">
              <a:rPr lang="he-IL" smtClean="0"/>
              <a:t>ז'/אלול/תשפ"ד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85E60049-BB6D-489A-9B1C-E8CF62CFBC2F}" type="slidenum">
              <a:rPr lang="he-IL" smtClean="0"/>
              <a:t>‹#›</a:t>
            </a:fld>
            <a:endParaRPr lang="he-IL"/>
          </a:p>
        </p:txBody>
      </p:sp>
    </p:spTree>
    <p:extLst>
      <p:ext uri="{BB962C8B-B14F-4D97-AF65-F5344CB8AC3E}">
        <p14:creationId xmlns:p14="http://schemas.microsoft.com/office/powerpoint/2010/main" val="3487966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F5D2ACCC-1D01-4B4B-9F6C-8AA8A1FE9041}" type="datetimeFigureOut">
              <a:rPr lang="he-IL" smtClean="0"/>
              <a:t>ז'/אלול/תשפ"ד</a:t>
            </a:fld>
            <a:endParaRPr lang="he-IL"/>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he-IL"/>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85E60049-BB6D-489A-9B1C-E8CF62CFBC2F}" type="slidenum">
              <a:rPr lang="he-IL" smtClean="0"/>
              <a:t>‹#›</a:t>
            </a:fld>
            <a:endParaRPr lang="he-IL"/>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458594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r" defTabSz="914400" rtl="1"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r" defTabSz="914400" rtl="1"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r" defTabSz="914400" rtl="1"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r" defTabSz="914400" rtl="1"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r" defTabSz="914400" rtl="1"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r" defTabSz="914400" rtl="1"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r" defTabSz="914400" rtl="1"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r" defTabSz="914400" rtl="1"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r" defTabSz="914400" rtl="1"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zim://443aaa73-1b99-e50b-8bbc-e1df707e9249.zim/A/%D7%9C%D7%90_%D7%99%D7%9C%D7%91%D7%A9#cite_note-12"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6B3C20E-0738-30EF-9D9B-FBC27219A302}"/>
              </a:ext>
            </a:extLst>
          </p:cNvPr>
          <p:cNvSpPr>
            <a:spLocks noGrp="1"/>
          </p:cNvSpPr>
          <p:nvPr>
            <p:ph type="ctrTitle"/>
          </p:nvPr>
        </p:nvSpPr>
        <p:spPr/>
        <p:txBody>
          <a:bodyPr/>
          <a:lstStyle/>
          <a:p>
            <a:r>
              <a:rPr lang="he-IL" dirty="0"/>
              <a:t>דיני לא ילבש</a:t>
            </a:r>
            <a:br>
              <a:rPr lang="he-IL" dirty="0"/>
            </a:br>
            <a:r>
              <a:rPr lang="he-IL" dirty="0">
                <a:highlight>
                  <a:srgbClr val="FFFF00"/>
                </a:highlight>
              </a:rPr>
              <a:t>מצוות נקמה</a:t>
            </a:r>
            <a:br>
              <a:rPr lang="he-IL" dirty="0"/>
            </a:br>
            <a:r>
              <a:rPr lang="he-IL" sz="8800" dirty="0"/>
              <a:t>חלוקת נבואת בלעם</a:t>
            </a:r>
            <a:endParaRPr lang="he-IL" dirty="0"/>
          </a:p>
        </p:txBody>
      </p:sp>
      <p:sp>
        <p:nvSpPr>
          <p:cNvPr id="3" name="כותרת משנה 2">
            <a:extLst>
              <a:ext uri="{FF2B5EF4-FFF2-40B4-BE49-F238E27FC236}">
                <a16:creationId xmlns:a16="http://schemas.microsoft.com/office/drawing/2014/main" id="{F2FABF99-9D63-8795-224B-9A0DDA4106AB}"/>
              </a:ext>
            </a:extLst>
          </p:cNvPr>
          <p:cNvSpPr>
            <a:spLocks noGrp="1"/>
          </p:cNvSpPr>
          <p:nvPr>
            <p:ph type="subTitle" idx="1"/>
          </p:nvPr>
        </p:nvSpPr>
        <p:spPr/>
        <p:txBody>
          <a:bodyPr/>
          <a:lstStyle/>
          <a:p>
            <a:endParaRPr lang="he-IL"/>
          </a:p>
        </p:txBody>
      </p:sp>
    </p:spTree>
    <p:extLst>
      <p:ext uri="{BB962C8B-B14F-4D97-AF65-F5344CB8AC3E}">
        <p14:creationId xmlns:p14="http://schemas.microsoft.com/office/powerpoint/2010/main" val="993610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6197026-BBF6-D3F6-7F41-B14A0D3EC8C5}"/>
              </a:ext>
            </a:extLst>
          </p:cNvPr>
          <p:cNvSpPr>
            <a:spLocks noGrp="1"/>
          </p:cNvSpPr>
          <p:nvPr>
            <p:ph type="title"/>
          </p:nvPr>
        </p:nvSpPr>
        <p:spPr/>
        <p:txBody>
          <a:bodyPr/>
          <a:lstStyle/>
          <a:p>
            <a:pPr algn="ctr"/>
            <a:r>
              <a:rPr lang="he-IL" dirty="0"/>
              <a:t>לא ילבש – שמשתנה המנהג</a:t>
            </a:r>
          </a:p>
        </p:txBody>
      </p:sp>
      <p:sp>
        <p:nvSpPr>
          <p:cNvPr id="3" name="מציין מיקום תוכן 2">
            <a:extLst>
              <a:ext uri="{FF2B5EF4-FFF2-40B4-BE49-F238E27FC236}">
                <a16:creationId xmlns:a16="http://schemas.microsoft.com/office/drawing/2014/main" id="{DD992591-0183-C976-01D6-3CDD678CDF7E}"/>
              </a:ext>
            </a:extLst>
          </p:cNvPr>
          <p:cNvSpPr>
            <a:spLocks noGrp="1"/>
          </p:cNvSpPr>
          <p:nvPr>
            <p:ph idx="1"/>
          </p:nvPr>
        </p:nvSpPr>
        <p:spPr/>
        <p:txBody>
          <a:bodyPr>
            <a:normAutofit fontScale="92500" lnSpcReduction="20000"/>
          </a:bodyPr>
          <a:lstStyle/>
          <a:p>
            <a:r>
              <a:rPr lang="he-IL" dirty="0"/>
              <a:t>הנה יש דעות הסוברות שגם אם השתנה המנהג של העולם, ורגילים לגלח מקום מסוים עדין זה בכלל איסור.</a:t>
            </a:r>
          </a:p>
          <a:p>
            <a:r>
              <a:rPr lang="he-IL" dirty="0"/>
              <a:t>וצריך עיון הרי אם מנהג מקום מסוים מותר – ומדוע כאן אוסרים?</a:t>
            </a:r>
          </a:p>
          <a:p>
            <a:r>
              <a:rPr lang="he-IL" b="0" i="0" dirty="0">
                <a:solidFill>
                  <a:srgbClr val="222222"/>
                </a:solidFill>
                <a:effectLst/>
                <a:highlight>
                  <a:srgbClr val="FFFFFF"/>
                </a:highlight>
                <a:latin typeface="Helvetica Neue"/>
              </a:rPr>
              <a:t>האיסור "לא ילבש גבר שמלת </a:t>
            </a:r>
            <a:r>
              <a:rPr lang="he-IL" b="0" i="0" dirty="0" err="1">
                <a:solidFill>
                  <a:srgbClr val="222222"/>
                </a:solidFill>
                <a:effectLst/>
                <a:highlight>
                  <a:srgbClr val="FFFFFF"/>
                </a:highlight>
                <a:latin typeface="Helvetica Neue"/>
              </a:rPr>
              <a:t>אשה</a:t>
            </a:r>
            <a:r>
              <a:rPr lang="he-IL" b="0" i="0" dirty="0">
                <a:solidFill>
                  <a:srgbClr val="222222"/>
                </a:solidFill>
                <a:effectLst/>
                <a:highlight>
                  <a:srgbClr val="FFFFFF"/>
                </a:highlight>
                <a:latin typeface="Helvetica Neue"/>
              </a:rPr>
              <a:t>" כולל אף הוא פרטים נוספים, מלבד לבישת בגדים ותכשיטים המיוחדים לנשים. כך לדוגמה, אסור מדרבנן לגלח את שער בית השחי והערווה, כיוון שגילוח שער זה הוא פעולה מיוחדת לנשים;</a:t>
            </a:r>
            <a:r>
              <a:rPr lang="he-IL" b="0" i="0" u="none" strike="noStrike" baseline="30000" dirty="0">
                <a:solidFill>
                  <a:srgbClr val="5A3696"/>
                </a:solidFill>
                <a:effectLst/>
                <a:highlight>
                  <a:srgbClr val="FFFFFF"/>
                </a:highlight>
                <a:latin typeface="inherit"/>
                <a:hlinkClick r:id="rId2"/>
              </a:rPr>
              <a:t>[12]</a:t>
            </a:r>
            <a:r>
              <a:rPr lang="he-IL" b="0" i="0" dirty="0">
                <a:solidFill>
                  <a:srgbClr val="222222"/>
                </a:solidFill>
                <a:effectLst/>
                <a:highlight>
                  <a:srgbClr val="FFFFFF"/>
                </a:highlight>
                <a:latin typeface="Helvetica Neue"/>
              </a:rPr>
              <a:t> אך אם מקובל במקום מסוים שגם גברים יגלחו שער זה – הדבר מותר.</a:t>
            </a:r>
          </a:p>
          <a:p>
            <a:r>
              <a:rPr lang="he-IL" dirty="0"/>
              <a:t>ונראה שהאוסרים סוברים – שרק אם היה תמיד המנהג במקום זה לגלח מותר, אבל אם היה המנהג לאסור ולאחר מכן נשתנה הדבר על ידי חילונים וגויים הדבר אסור – ראה </a:t>
            </a:r>
          </a:p>
          <a:p>
            <a:r>
              <a:rPr lang="he-IL" dirty="0"/>
              <a:t>אנציקלופדיה תלמודית כרך לד, [לא ילבש] טור כה</a:t>
            </a:r>
          </a:p>
          <a:p>
            <a:r>
              <a:rPr lang="he-IL" dirty="0"/>
              <a:t>תיקוני נשים, שהחלו אנשים לנהוג בהם, כתבו ראשונים ואחרונים שאין זה חשוב מנהג אנשים, שאף שהרגיל אדם ונמשך בדבר האסור, ונמשכו רבים אחריו, אין האיסור חוזר להיתרו, וחלילה לנו לחזק מנהג שבא בעבירה, כדי לפטור אנשים מן האיסור. </a:t>
            </a:r>
          </a:p>
        </p:txBody>
      </p:sp>
    </p:spTree>
    <p:extLst>
      <p:ext uri="{BB962C8B-B14F-4D97-AF65-F5344CB8AC3E}">
        <p14:creationId xmlns:p14="http://schemas.microsoft.com/office/powerpoint/2010/main" val="1696963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84B7686-A0E9-EBB6-0617-1213F57C27E2}"/>
              </a:ext>
            </a:extLst>
          </p:cNvPr>
          <p:cNvSpPr>
            <a:spLocks noGrp="1"/>
          </p:cNvSpPr>
          <p:nvPr>
            <p:ph type="title"/>
          </p:nvPr>
        </p:nvSpPr>
        <p:spPr/>
        <p:txBody>
          <a:bodyPr/>
          <a:lstStyle/>
          <a:p>
            <a:pPr algn="ctr"/>
            <a:r>
              <a:rPr lang="he-IL" dirty="0"/>
              <a:t>חלוקת נבואות בלעם לארבעה חלקים</a:t>
            </a:r>
          </a:p>
        </p:txBody>
      </p:sp>
      <p:sp>
        <p:nvSpPr>
          <p:cNvPr id="3" name="מציין מיקום תוכן 2">
            <a:extLst>
              <a:ext uri="{FF2B5EF4-FFF2-40B4-BE49-F238E27FC236}">
                <a16:creationId xmlns:a16="http://schemas.microsoft.com/office/drawing/2014/main" id="{E787E08B-E5C4-05A2-F3C0-7D79D3E4A136}"/>
              </a:ext>
            </a:extLst>
          </p:cNvPr>
          <p:cNvSpPr>
            <a:spLocks noGrp="1"/>
          </p:cNvSpPr>
          <p:nvPr>
            <p:ph idx="1"/>
          </p:nvPr>
        </p:nvSpPr>
        <p:spPr/>
        <p:txBody>
          <a:bodyPr/>
          <a:lstStyle/>
          <a:p>
            <a:r>
              <a:rPr lang="he-IL" dirty="0"/>
              <a:t>הרמב"ן בספר הגאולה סובר לחלק כך:</a:t>
            </a:r>
          </a:p>
          <a:p>
            <a:r>
              <a:rPr lang="he-IL" dirty="0"/>
              <a:t>נבואות ראשונה – כיבוש הארץ</a:t>
            </a:r>
          </a:p>
          <a:p>
            <a:r>
              <a:rPr lang="he-IL" dirty="0"/>
              <a:t>נבואה שניה - </a:t>
            </a:r>
          </a:p>
        </p:txBody>
      </p:sp>
    </p:spTree>
    <p:extLst>
      <p:ext uri="{BB962C8B-B14F-4D97-AF65-F5344CB8AC3E}">
        <p14:creationId xmlns:p14="http://schemas.microsoft.com/office/powerpoint/2010/main" val="3847805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48BC554-99DC-4343-CFF3-B50D7680FE43}"/>
              </a:ext>
            </a:extLst>
          </p:cNvPr>
          <p:cNvSpPr>
            <a:spLocks noGrp="1"/>
          </p:cNvSpPr>
          <p:nvPr>
            <p:ph type="title"/>
          </p:nvPr>
        </p:nvSpPr>
        <p:spPr/>
        <p:txBody>
          <a:bodyPr/>
          <a:lstStyle/>
          <a:p>
            <a:pPr algn="ctr"/>
            <a:r>
              <a:rPr lang="he-IL" dirty="0"/>
              <a:t>מתי הורגים שבויים?</a:t>
            </a:r>
          </a:p>
        </p:txBody>
      </p:sp>
      <p:sp>
        <p:nvSpPr>
          <p:cNvPr id="3" name="מציין מיקום תוכן 2">
            <a:extLst>
              <a:ext uri="{FF2B5EF4-FFF2-40B4-BE49-F238E27FC236}">
                <a16:creationId xmlns:a16="http://schemas.microsoft.com/office/drawing/2014/main" id="{9936B460-E9C8-20AF-2681-0112515A5669}"/>
              </a:ext>
            </a:extLst>
          </p:cNvPr>
          <p:cNvSpPr>
            <a:spLocks noGrp="1"/>
          </p:cNvSpPr>
          <p:nvPr>
            <p:ph idx="1"/>
          </p:nvPr>
        </p:nvSpPr>
        <p:spPr/>
        <p:txBody>
          <a:bodyPr>
            <a:normAutofit fontScale="77500" lnSpcReduction="20000"/>
          </a:bodyPr>
          <a:lstStyle/>
          <a:p>
            <a:r>
              <a:rPr lang="he-IL" dirty="0"/>
              <a:t>מצאנו בתורה מצווה - והכית את כל זכורה לפי חרב - משמע שהורגים את כל הזכרים.</a:t>
            </a:r>
          </a:p>
          <a:p>
            <a:r>
              <a:rPr lang="he-IL" dirty="0"/>
              <a:t>מצד שני כתוב בתורה - כי תצא  למלחמה - </a:t>
            </a:r>
            <a:r>
              <a:rPr lang="he-IL" b="1" dirty="0"/>
              <a:t>ושבית שביו </a:t>
            </a:r>
            <a:r>
              <a:rPr lang="he-IL" dirty="0"/>
              <a:t>- משמע שלא הורגים את השבויים.</a:t>
            </a:r>
          </a:p>
          <a:p>
            <a:r>
              <a:rPr lang="he-IL" dirty="0"/>
              <a:t>ומה שנאמר והכית את כל זכורה - במי שלא נכנע. </a:t>
            </a:r>
          </a:p>
          <a:p>
            <a:r>
              <a:rPr lang="he-IL" dirty="0"/>
              <a:t>וזה קשה - מפרשת אחאב לפי </a:t>
            </a:r>
            <a:r>
              <a:rPr lang="he-IL" dirty="0" err="1"/>
              <a:t>הרלב"ג</a:t>
            </a:r>
            <a:endParaRPr lang="he-IL" dirty="0"/>
          </a:p>
          <a:p>
            <a:r>
              <a:rPr lang="he-IL" dirty="0" err="1"/>
              <a:t>רלב"ג</a:t>
            </a:r>
            <a:r>
              <a:rPr lang="he-IL" dirty="0"/>
              <a:t> מלכים א פרק </a:t>
            </a:r>
            <a:r>
              <a:rPr lang="he-IL" dirty="0" err="1"/>
              <a:t>כב</a:t>
            </a:r>
            <a:r>
              <a:rPr lang="he-IL" dirty="0"/>
              <a:t> פסוק לח - </a:t>
            </a:r>
            <a:r>
              <a:rPr lang="he-IL" dirty="0" err="1"/>
              <a:t>הל"ד</a:t>
            </a:r>
            <a:r>
              <a:rPr lang="he-IL" dirty="0"/>
              <a:t> הוא להודיע שראוי לאדם כשיפול בידו במלחמה מי שהוא תמיד לו ולעמו לקוץ מכאיב שלא יחמול עליו אך יבער אותו מן הארץ פן ימצא לו מקום אחר זה אם ימלט להשחית הוא ועמו לפי היכולת ולזאת הסבה תמצא </a:t>
            </a:r>
            <a:r>
              <a:rPr lang="he-IL" dirty="0" err="1"/>
              <a:t>שצותה</a:t>
            </a:r>
            <a:r>
              <a:rPr lang="he-IL" dirty="0"/>
              <a:t> התורה להכות את </a:t>
            </a:r>
            <a:r>
              <a:rPr lang="he-IL" dirty="0" err="1"/>
              <a:t>המדינים</a:t>
            </a:r>
            <a:r>
              <a:rPr lang="he-IL" dirty="0"/>
              <a:t> מפני מה שנתבאר כי הם צוררים לישראל </a:t>
            </a:r>
            <a:r>
              <a:rPr lang="he-IL" dirty="0" err="1"/>
              <a:t>בנכליהם</a:t>
            </a:r>
            <a:r>
              <a:rPr lang="he-IL" dirty="0"/>
              <a:t> </a:t>
            </a:r>
            <a:r>
              <a:rPr lang="he-IL" dirty="0" err="1"/>
              <a:t>וצותה</a:t>
            </a:r>
            <a:r>
              <a:rPr lang="he-IL" dirty="0"/>
              <a:t> גם כן למחות את זכר עמלק לזאת הסבה ולזה ספר כי מפני ששלח מלך ישראל בן הדד אשר </a:t>
            </a:r>
            <a:r>
              <a:rPr lang="he-IL" dirty="0" err="1"/>
              <a:t>שמהו</a:t>
            </a:r>
            <a:r>
              <a:rPr lang="he-IL" dirty="0"/>
              <a:t> הש"י </a:t>
            </a:r>
            <a:r>
              <a:rPr lang="he-IL" dirty="0" err="1"/>
              <a:t>בחרמו</a:t>
            </a:r>
            <a:r>
              <a:rPr lang="he-IL" dirty="0"/>
              <a:t> וברשותו </a:t>
            </a:r>
            <a:r>
              <a:rPr lang="he-IL" dirty="0" err="1"/>
              <a:t>ובמכמרתו</a:t>
            </a:r>
            <a:r>
              <a:rPr lang="he-IL" dirty="0"/>
              <a:t> כעס הש"י עליו ואמר לו שכבר יהיה נפשו תחת נפשו ועמו תחת עמו:</a:t>
            </a:r>
          </a:p>
          <a:p>
            <a:endParaRPr lang="he-IL" dirty="0"/>
          </a:p>
          <a:p>
            <a:r>
              <a:rPr lang="he-IL" dirty="0"/>
              <a:t>והיה אפשר לומר שאולי פרשת כי תצא מדברת שיצאו למלחמה על אומה שאינה אויבת לנו. וצ"ע שהרי מדובר בחו"ל.</a:t>
            </a:r>
          </a:p>
          <a:p>
            <a:r>
              <a:rPr lang="he-IL" dirty="0"/>
              <a:t>ואולי יעמיד פרשת זו בבנות בלבד. </a:t>
            </a:r>
            <a:br>
              <a:rPr lang="he-IL" dirty="0"/>
            </a:br>
            <a:endParaRPr lang="he-IL" dirty="0"/>
          </a:p>
        </p:txBody>
      </p:sp>
    </p:spTree>
    <p:extLst>
      <p:ext uri="{BB962C8B-B14F-4D97-AF65-F5344CB8AC3E}">
        <p14:creationId xmlns:p14="http://schemas.microsoft.com/office/powerpoint/2010/main" val="1484276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CE84AD7-F7F1-7F5E-2226-83852D0B60AD}"/>
              </a:ext>
            </a:extLst>
          </p:cNvPr>
          <p:cNvSpPr>
            <a:spLocks noGrp="1"/>
          </p:cNvSpPr>
          <p:nvPr>
            <p:ph type="title"/>
          </p:nvPr>
        </p:nvSpPr>
        <p:spPr/>
        <p:txBody>
          <a:bodyPr/>
          <a:lstStyle/>
          <a:p>
            <a:pPr algn="ctr"/>
            <a:r>
              <a:rPr lang="he-IL" dirty="0"/>
              <a:t>מלחמת מדין – לשם מה</a:t>
            </a:r>
          </a:p>
        </p:txBody>
      </p:sp>
      <p:sp>
        <p:nvSpPr>
          <p:cNvPr id="3" name="מציין מיקום תוכן 2">
            <a:extLst>
              <a:ext uri="{FF2B5EF4-FFF2-40B4-BE49-F238E27FC236}">
                <a16:creationId xmlns:a16="http://schemas.microsoft.com/office/drawing/2014/main" id="{EBA167CD-C2F2-F50D-3403-82CBEA6805CD}"/>
              </a:ext>
            </a:extLst>
          </p:cNvPr>
          <p:cNvSpPr>
            <a:spLocks noGrp="1"/>
          </p:cNvSpPr>
          <p:nvPr>
            <p:ph idx="1"/>
          </p:nvPr>
        </p:nvSpPr>
        <p:spPr/>
        <p:txBody>
          <a:bodyPr/>
          <a:lstStyle/>
          <a:p>
            <a:r>
              <a:rPr lang="he-IL" dirty="0"/>
              <a:t>חידוש גדול כתב </a:t>
            </a:r>
            <a:r>
              <a:rPr lang="he-IL" dirty="0" err="1"/>
              <a:t>הרלב"ג</a:t>
            </a:r>
            <a:r>
              <a:rPr lang="he-IL" dirty="0"/>
              <a:t> שמלחמת מדין היא מדין – הבא </a:t>
            </a:r>
            <a:r>
              <a:rPr lang="he-IL" dirty="0" err="1"/>
              <a:t>להרגך</a:t>
            </a:r>
            <a:r>
              <a:rPr lang="he-IL" dirty="0"/>
              <a:t>.</a:t>
            </a:r>
          </a:p>
          <a:p>
            <a:r>
              <a:rPr lang="he-IL" dirty="0"/>
              <a:t>למרות שכרגע הם לא נלחמים איתנו – רק בגלל חשש בהמשך. </a:t>
            </a:r>
          </a:p>
          <a:p>
            <a:endParaRPr lang="he-IL" dirty="0"/>
          </a:p>
          <a:p>
            <a:r>
              <a:rPr lang="he-IL" dirty="0"/>
              <a:t>והנה מה שכתב ללמוד מפרשת מדין - אפשר לחלוק ולומר שלא היה זה מדין מלחמה והבא </a:t>
            </a:r>
            <a:r>
              <a:rPr lang="he-IL" dirty="0" err="1"/>
              <a:t>להרגך</a:t>
            </a:r>
            <a:endParaRPr lang="he-IL" dirty="0"/>
          </a:p>
          <a:p>
            <a:r>
              <a:rPr lang="he-IL" dirty="0"/>
              <a:t>אלא מדין נקמה בגויים וכלשון הפסוק = נקום נקמת בני ישראל.</a:t>
            </a:r>
          </a:p>
          <a:p>
            <a:endParaRPr lang="he-IL" dirty="0"/>
          </a:p>
          <a:p>
            <a:r>
              <a:rPr lang="he-IL" dirty="0"/>
              <a:t>המשך נמצא </a:t>
            </a:r>
            <a:r>
              <a:rPr lang="he-IL"/>
              <a:t>בקובץ דיני רוח רביעית </a:t>
            </a:r>
            <a:endParaRPr lang="he-IL" dirty="0"/>
          </a:p>
        </p:txBody>
      </p:sp>
    </p:spTree>
    <p:extLst>
      <p:ext uri="{BB962C8B-B14F-4D97-AF65-F5344CB8AC3E}">
        <p14:creationId xmlns:p14="http://schemas.microsoft.com/office/powerpoint/2010/main" val="3109749016"/>
      </p:ext>
    </p:extLst>
  </p:cSld>
  <p:clrMapOvr>
    <a:masterClrMapping/>
  </p:clrMapOvr>
</p:sld>
</file>

<file path=ppt/theme/theme1.xml><?xml version="1.0" encoding="utf-8"?>
<a:theme xmlns:a="http://schemas.openxmlformats.org/drawingml/2006/main" name="תג">
  <a:themeElements>
    <a:clrScheme name="חציון">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תג">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תג">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TM10001106[[fn=תג]]</Template>
  <TotalTime>507</TotalTime>
  <Words>462</Words>
  <Application>Microsoft Office PowerPoint</Application>
  <PresentationFormat>מסך רחב</PresentationFormat>
  <Paragraphs>29</Paragraphs>
  <Slides>5</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5</vt:i4>
      </vt:variant>
    </vt:vector>
  </HeadingPairs>
  <TitlesOfParts>
    <vt:vector size="11" baseType="lpstr">
      <vt:lpstr>Arial</vt:lpstr>
      <vt:lpstr>Gill Sans MT</vt:lpstr>
      <vt:lpstr>Helvetica Neue</vt:lpstr>
      <vt:lpstr>Impact</vt:lpstr>
      <vt:lpstr>inherit</vt:lpstr>
      <vt:lpstr>תג</vt:lpstr>
      <vt:lpstr>דיני לא ילבש מצוות נקמה חלוקת נבואת בלעם</vt:lpstr>
      <vt:lpstr>לא ילבש – שמשתנה המנהג</vt:lpstr>
      <vt:lpstr>חלוקת נבואות בלעם לארבעה חלקים</vt:lpstr>
      <vt:lpstr>מתי הורגים שבויים?</vt:lpstr>
      <vt:lpstr>מלחמת מדין – לשם מה</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1</cp:revision>
  <dcterms:created xsi:type="dcterms:W3CDTF">2024-07-28T14:40:52Z</dcterms:created>
  <dcterms:modified xsi:type="dcterms:W3CDTF">2024-09-10T14:01:27Z</dcterms:modified>
</cp:coreProperties>
</file>