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75"/>
  </p:notesMasterIdLst>
  <p:sldIdLst>
    <p:sldId id="256" r:id="rId6"/>
    <p:sldId id="728" r:id="rId7"/>
    <p:sldId id="670" r:id="rId8"/>
    <p:sldId id="671" r:id="rId9"/>
    <p:sldId id="719" r:id="rId10"/>
    <p:sldId id="718" r:id="rId11"/>
    <p:sldId id="672" r:id="rId12"/>
    <p:sldId id="713" r:id="rId13"/>
    <p:sldId id="714" r:id="rId14"/>
    <p:sldId id="726" r:id="rId15"/>
    <p:sldId id="715" r:id="rId16"/>
    <p:sldId id="686" r:id="rId17"/>
    <p:sldId id="673" r:id="rId18"/>
    <p:sldId id="724" r:id="rId19"/>
    <p:sldId id="720" r:id="rId20"/>
    <p:sldId id="674" r:id="rId21"/>
    <p:sldId id="727" r:id="rId22"/>
    <p:sldId id="721" r:id="rId23"/>
    <p:sldId id="675" r:id="rId24"/>
    <p:sldId id="676" r:id="rId25"/>
    <p:sldId id="716" r:id="rId26"/>
    <p:sldId id="725" r:id="rId27"/>
    <p:sldId id="677" r:id="rId28"/>
    <p:sldId id="722" r:id="rId29"/>
    <p:sldId id="705" r:id="rId30"/>
    <p:sldId id="723" r:id="rId31"/>
    <p:sldId id="710" r:id="rId32"/>
    <p:sldId id="712" r:id="rId33"/>
    <p:sldId id="703" r:id="rId34"/>
    <p:sldId id="717" r:id="rId35"/>
    <p:sldId id="711" r:id="rId36"/>
    <p:sldId id="729" r:id="rId37"/>
    <p:sldId id="678" r:id="rId38"/>
    <p:sldId id="736" r:id="rId39"/>
    <p:sldId id="737" r:id="rId40"/>
    <p:sldId id="706" r:id="rId41"/>
    <p:sldId id="707" r:id="rId42"/>
    <p:sldId id="708" r:id="rId43"/>
    <p:sldId id="679" r:id="rId44"/>
    <p:sldId id="704" r:id="rId45"/>
    <p:sldId id="680" r:id="rId46"/>
    <p:sldId id="709" r:id="rId47"/>
    <p:sldId id="681" r:id="rId48"/>
    <p:sldId id="685" r:id="rId49"/>
    <p:sldId id="730" r:id="rId50"/>
    <p:sldId id="731" r:id="rId51"/>
    <p:sldId id="732" r:id="rId52"/>
    <p:sldId id="734" r:id="rId53"/>
    <p:sldId id="733" r:id="rId54"/>
    <p:sldId id="682" r:id="rId55"/>
    <p:sldId id="683" r:id="rId56"/>
    <p:sldId id="684" r:id="rId57"/>
    <p:sldId id="688" r:id="rId58"/>
    <p:sldId id="689" r:id="rId59"/>
    <p:sldId id="690" r:id="rId60"/>
    <p:sldId id="687" r:id="rId61"/>
    <p:sldId id="693" r:id="rId62"/>
    <p:sldId id="735" r:id="rId63"/>
    <p:sldId id="691" r:id="rId64"/>
    <p:sldId id="694" r:id="rId65"/>
    <p:sldId id="692" r:id="rId66"/>
    <p:sldId id="695" r:id="rId67"/>
    <p:sldId id="696" r:id="rId68"/>
    <p:sldId id="697" r:id="rId69"/>
    <p:sldId id="698" r:id="rId70"/>
    <p:sldId id="699" r:id="rId71"/>
    <p:sldId id="700" r:id="rId72"/>
    <p:sldId id="701" r:id="rId73"/>
    <p:sldId id="702" r:id="rId74"/>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728"/>
          </p14:sldIdLst>
        </p14:section>
        <p14:section name="דינא דמלכותא" id="{C37C599B-0D90-4865-826E-7FE26E41FB04}">
          <p14:sldIdLst>
            <p14:sldId id="670"/>
            <p14:sldId id="671"/>
            <p14:sldId id="719"/>
          </p14:sldIdLst>
        </p14:section>
        <p14:section name="טעם הדין" id="{C9B618E6-3E1F-4551-8D4D-5CFB7AEF6D5C}">
          <p14:sldIdLst>
            <p14:sldId id="718"/>
            <p14:sldId id="672"/>
          </p14:sldIdLst>
        </p14:section>
        <p14:section name="משפט המלך" id="{D756E194-DD56-4D8D-A3E3-53BD2789A22B}">
          <p14:sldIdLst>
            <p14:sldId id="713"/>
            <p14:sldId id="714"/>
            <p14:sldId id="726"/>
            <p14:sldId id="715"/>
            <p14:sldId id="686"/>
            <p14:sldId id="673"/>
            <p14:sldId id="724"/>
          </p14:sldIdLst>
        </p14:section>
        <p14:section name="סיכום והלכה" id="{20340DD9-8C91-4F70-91EE-70ECF16FBB14}">
          <p14:sldIdLst>
            <p14:sldId id="720"/>
            <p14:sldId id="674"/>
            <p14:sldId id="727"/>
            <p14:sldId id="721"/>
            <p14:sldId id="675"/>
          </p14:sldIdLst>
        </p14:section>
        <p14:section name="במדינת ישראל" id="{E7C19837-2046-4A9C-B22F-14EB00B3EEB8}">
          <p14:sldIdLst>
            <p14:sldId id="676"/>
            <p14:sldId id="716"/>
            <p14:sldId id="725"/>
            <p14:sldId id="677"/>
            <p14:sldId id="722"/>
            <p14:sldId id="705"/>
            <p14:sldId id="723"/>
          </p14:sldIdLst>
        </p14:section>
        <p14:section name="סיבות חיוב נוספות" id="{6817CE70-734A-4B16-B73C-D9D75385C918}">
          <p14:sldIdLst>
            <p14:sldId id="710"/>
            <p14:sldId id="712"/>
            <p14:sldId id="703"/>
            <p14:sldId id="717"/>
            <p14:sldId id="711"/>
          </p14:sldIdLst>
        </p14:section>
        <p14:section name="חובת הציות" id="{CDB52610-E579-4666-88AC-26A29022EFB5}">
          <p14:sldIdLst>
            <p14:sldId id="729"/>
            <p14:sldId id="678"/>
            <p14:sldId id="736"/>
            <p14:sldId id="737"/>
            <p14:sldId id="706"/>
            <p14:sldId id="707"/>
            <p14:sldId id="708"/>
            <p14:sldId id="679"/>
            <p14:sldId id="704"/>
            <p14:sldId id="680"/>
            <p14:sldId id="709"/>
            <p14:sldId id="681"/>
          </p14:sldIdLst>
        </p14:section>
        <p14:section name="תלמידי חכמים" id="{CCE91B19-FF96-4A11-9680-F36356CA4218}">
          <p14:sldIdLst>
            <p14:sldId id="685"/>
            <p14:sldId id="730"/>
            <p14:sldId id="731"/>
            <p14:sldId id="732"/>
            <p14:sldId id="734"/>
            <p14:sldId id="733"/>
            <p14:sldId id="682"/>
            <p14:sldId id="683"/>
            <p14:sldId id="684"/>
          </p14:sldIdLst>
        </p14:section>
        <p14:section name="שלוש השקפות בציבור החרדי" id="{0815CE19-9881-41FE-B5D6-471DE9AEBE5F}">
          <p14:sldIdLst>
            <p14:sldId id="688"/>
            <p14:sldId id="689"/>
            <p14:sldId id="690"/>
            <p14:sldId id="687"/>
          </p14:sldIdLst>
        </p14:section>
        <p14:section name="חילול השם" id="{C47C94F2-C2F8-4DBF-BD77-09282F996B22}">
          <p14:sldIdLst>
            <p14:sldId id="693"/>
            <p14:sldId id="735"/>
            <p14:sldId id="691"/>
            <p14:sldId id="694"/>
            <p14:sldId id="692"/>
            <p14:sldId id="695"/>
            <p14:sldId id="696"/>
            <p14:sldId id="697"/>
            <p14:sldId id="698"/>
            <p14:sldId id="699"/>
            <p14:sldId id="700"/>
            <p14:sldId id="701"/>
            <p14:sldId id="70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9970" autoAdjust="0"/>
    <p:restoredTop sz="95726" autoAdjust="0"/>
  </p:normalViewPr>
  <p:slideViewPr>
    <p:cSldViewPr snapToGrid="0">
      <p:cViewPr varScale="1">
        <p:scale>
          <a:sx n="92" d="100"/>
          <a:sy n="92" d="100"/>
        </p:scale>
        <p:origin x="106" y="154"/>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microsoft.com/office/2016/11/relationships/changesInfo" Target="changesInfos/changesInfo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theme" Target="theme/theme1.xml"/><Relationship Id="rId81"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01B237E0-ED25-4B38-A28F-DBBD3B19A637}"/>
    <pc:docChg chg="modSld">
      <pc:chgData name="יהודה טאוב" userId="80c2dbd02819b45c" providerId="LiveId" clId="{01B237E0-ED25-4B38-A28F-DBBD3B19A637}" dt="2024-09-15T00:00:16.445" v="9" actId="1076"/>
      <pc:docMkLst>
        <pc:docMk/>
      </pc:docMkLst>
      <pc:sldChg chg="addSp delSp modSp mod">
        <pc:chgData name="יהודה טאוב" userId="80c2dbd02819b45c" providerId="LiveId" clId="{01B237E0-ED25-4B38-A28F-DBBD3B19A637}" dt="2024-09-15T00:00:16.445" v="9" actId="1076"/>
        <pc:sldMkLst>
          <pc:docMk/>
          <pc:sldMk cId="685444161" sldId="256"/>
        </pc:sldMkLst>
        <pc:spChg chg="mod">
          <ac:chgData name="יהודה טאוב" userId="80c2dbd02819b45c" providerId="LiveId" clId="{01B237E0-ED25-4B38-A28F-DBBD3B19A637}" dt="2024-09-14T23:59:59.921" v="4" actId="14100"/>
          <ac:spMkLst>
            <pc:docMk/>
            <pc:sldMk cId="685444161" sldId="256"/>
            <ac:spMk id="2" creationId="{2F2AA11D-C26A-F3CE-D362-D80DA4F55F6F}"/>
          </ac:spMkLst>
        </pc:spChg>
        <pc:picChg chg="add mod">
          <ac:chgData name="יהודה טאוב" userId="80c2dbd02819b45c" providerId="LiveId" clId="{01B237E0-ED25-4B38-A28F-DBBD3B19A637}" dt="2024-09-14T23:59:59.921" v="4" actId="14100"/>
          <ac:picMkLst>
            <pc:docMk/>
            <pc:sldMk cId="685444161" sldId="256"/>
            <ac:picMk id="1026" creationId="{26B68E35-FE29-2676-2482-EDB50E645D7D}"/>
          </ac:picMkLst>
        </pc:picChg>
        <pc:picChg chg="add mod">
          <ac:chgData name="יהודה טאוב" userId="80c2dbd02819b45c" providerId="LiveId" clId="{01B237E0-ED25-4B38-A28F-DBBD3B19A637}" dt="2024-09-15T00:00:16.445" v="9" actId="1076"/>
          <ac:picMkLst>
            <pc:docMk/>
            <pc:sldMk cId="685444161" sldId="256"/>
            <ac:picMk id="1028" creationId="{25BDB264-EA32-BCC9-862B-9E8F6BBE1EF7}"/>
          </ac:picMkLst>
        </pc:picChg>
        <pc:picChg chg="del">
          <ac:chgData name="יהודה טאוב" userId="80c2dbd02819b45c" providerId="LiveId" clId="{01B237E0-ED25-4B38-A28F-DBBD3B19A637}" dt="2024-09-14T23:59:45.045" v="0" actId="478"/>
          <ac:picMkLst>
            <pc:docMk/>
            <pc:sldMk cId="685444161" sldId="256"/>
            <ac:picMk id="2052" creationId="{D1C39022-14DB-1962-C117-64B41F02B9C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י"ב/אלול/תשפ"ד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noAutofit/>
          </a:bodyPr>
          <a:lstStyle>
            <a:lvl1pPr algn="ctr">
              <a:defRPr sz="5000"/>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9/15/2024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9/15/2024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9/15/2024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9/15/2024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9/15/2024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9/15/2024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9/15/2024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9/15/2024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9/15/2024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9/15/2024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9/15/2024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9/15/2024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9/15/2024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9/15/2024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9/15/2024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9/15/2024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9/15/2024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9/15/2024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9/15/2024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9/15/2024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9/15/2024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9/15/2024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9/15/2024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9/15/2024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9/15/2024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9/15/2024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9/15/2024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9/15/2024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9/15/2024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9/15/2024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yeshiva.org.il/midrash/814#10b"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yeshiva.org.il/wiki/index.php/%D7%9E%D7%99%D7%A7%D7%A8%D7%95%D7%A4%D7%93%D7%99%D7%94_%D7%AA%D7%9C%D7%9E%D7%95%D7%93%D7%99%D7%AA:%D7%93%D7%99%D7%A0%D7%90_%D7%93%D7%9E%D7%9C%D7%9B%D7%95%D7%AA%D7%90_%D7%93%D7%99%D7%A0%D7%90#cite_note-8"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din.org.il/2017/07/02/%D7%93%D7%99%D7%A0%D7%90-%D7%93%D7%9E%D7%9C%D7%9B%D7%95%D7%AA%D7%90-%D7%A1%D7%99%D7%9B%D7%95%D7%9D-%D7%94%D7%A1%D7%95%D7%92%D7%99%D7%95%D7%AA-%D7%9E%D7%AA%D7%95%D7%9A-%D7%94%D7%A1%D7%A4%D7%A8/#post-161240-footnote-184" TargetMode="External"/><Relationship Id="rId2" Type="http://schemas.openxmlformats.org/officeDocument/2006/relationships/hyperlink" Target="https://din.org.il/2017/07/02/%D7%93%D7%99%D7%A0%D7%90-%D7%93%D7%9E%D7%9C%D7%9B%D7%95%D7%AA%D7%90-%D7%A1%D7%99%D7%9B%D7%95%D7%9D-%D7%94%D7%A1%D7%95%D7%92%D7%99%D7%95%D7%AA-%D7%9E%D7%AA%D7%95%D7%9A-%D7%94%D7%A1%D7%A4%D7%A8/#post-161240-footnote-183"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din.org.il/2017/07/02/%D7%93%D7%99%D7%A0%D7%90-%D7%93%D7%9E%D7%9C%D7%9B%D7%95%D7%AA%D7%90-%D7%A1%D7%99%D7%9B%D7%95%D7%9D-%D7%94%D7%A1%D7%95%D7%92%D7%99%D7%95%D7%AA-%D7%9E%D7%AA%D7%95%D7%9A-%D7%94%D7%A1%D7%A4%D7%A8/#post-161240-footnote-185"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tablet.otzar.org/#/book/612274/p/340/t/1296779971234/fs/Iwtfyhv7aj4FOpJI37r0C9gwLLb9D5VFrEHRjk9nymxx/start/54/end/72/c"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a:xfrm>
            <a:off x="1524000" y="1122363"/>
            <a:ext cx="9144000" cy="972444"/>
          </a:xfrm>
        </p:spPr>
        <p:txBody>
          <a:bodyPr/>
          <a:lstStyle/>
          <a:p>
            <a:r>
              <a:rPr lang="he-IL" b="1" dirty="0" err="1">
                <a:solidFill>
                  <a:srgbClr val="FF66FF"/>
                </a:solidFill>
                <a:highlight>
                  <a:srgbClr val="FFFF00"/>
                </a:highlight>
              </a:rPr>
              <a:t>דינא</a:t>
            </a:r>
            <a:r>
              <a:rPr lang="he-IL" b="1" dirty="0">
                <a:solidFill>
                  <a:srgbClr val="FF66FF"/>
                </a:solidFill>
                <a:highlight>
                  <a:srgbClr val="FFFF00"/>
                </a:highlight>
              </a:rPr>
              <a:t> </a:t>
            </a:r>
            <a:r>
              <a:rPr lang="he-IL" b="1" dirty="0" err="1">
                <a:solidFill>
                  <a:srgbClr val="FF66FF"/>
                </a:solidFill>
                <a:highlight>
                  <a:srgbClr val="FFFF00"/>
                </a:highlight>
              </a:rPr>
              <a:t>דמלכותא</a:t>
            </a:r>
            <a:r>
              <a:rPr lang="he-IL" b="1" dirty="0">
                <a:solidFill>
                  <a:srgbClr val="FF66FF"/>
                </a:solidFill>
                <a:highlight>
                  <a:srgbClr val="FFFF00"/>
                </a:highlight>
              </a:rPr>
              <a:t> </a:t>
            </a:r>
            <a:r>
              <a:rPr lang="he-IL" b="1" dirty="0" err="1">
                <a:solidFill>
                  <a:srgbClr val="FF66FF"/>
                </a:solidFill>
                <a:highlight>
                  <a:srgbClr val="FFFF00"/>
                </a:highlight>
              </a:rPr>
              <a:t>דינא</a:t>
            </a:r>
            <a:endParaRPr lang="he-IL" b="1" dirty="0">
              <a:solidFill>
                <a:srgbClr val="FF66FF"/>
              </a:solidFill>
              <a:highlight>
                <a:srgbClr val="FFFF00"/>
              </a:highlight>
            </a:endParaRP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endParaRPr lang="he-IL" sz="3600" dirty="0">
              <a:solidFill>
                <a:srgbClr val="FF66FF"/>
              </a:solidFill>
              <a:highlight>
                <a:srgbClr val="FFFF00"/>
              </a:highlight>
              <a:latin typeface="Aharoni" panose="02010803020104030203" pitchFamily="2" charset="-79"/>
              <a:cs typeface="Aharoni" panose="02010803020104030203" pitchFamily="2" charset="-79"/>
            </a:endParaRP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pic>
        <p:nvPicPr>
          <p:cNvPr id="2050" name="Picture 2" descr="דינא דמלכותא|ספר דינא דמלכותא הרב דוד שלמה שור">
            <a:extLst>
              <a:ext uri="{FF2B5EF4-FFF2-40B4-BE49-F238E27FC236}">
                <a16:creationId xmlns:a16="http://schemas.microsoft.com/office/drawing/2014/main" id="{E48891E7-9AAE-867D-EA2B-0C228F19C3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7046" y="231458"/>
            <a:ext cx="2495621" cy="30762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כלפי איזה חוקים והנחיות נאמר &quot;דינא דמלכותא דינא&quot;? - משיב כהלכה">
            <a:extLst>
              <a:ext uri="{FF2B5EF4-FFF2-40B4-BE49-F238E27FC236}">
                <a16:creationId xmlns:a16="http://schemas.microsoft.com/office/drawing/2014/main" id="{25BDB264-EA32-BCC9-862B-9E8F6BBE1E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9455" y="2252230"/>
            <a:ext cx="6650182" cy="454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pPr algn="ctr"/>
            <a:r>
              <a:rPr lang="he-IL" sz="4400" dirty="0"/>
              <a:t>שלושה נידונים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נושא חיוב תשלום מיסים מתחלק לכמה חלקים:</a:t>
            </a:r>
          </a:p>
          <a:p>
            <a:r>
              <a:rPr lang="he-IL" dirty="0"/>
              <a:t>חיוב מצד </a:t>
            </a:r>
            <a:r>
              <a:rPr lang="he-IL" dirty="0" err="1"/>
              <a:t>דינא</a:t>
            </a:r>
            <a:r>
              <a:rPr lang="he-IL" dirty="0"/>
              <a:t> </a:t>
            </a:r>
            <a:r>
              <a:rPr lang="he-IL" dirty="0" err="1"/>
              <a:t>דמלכותא</a:t>
            </a:r>
            <a:r>
              <a:rPr lang="he-IL" dirty="0"/>
              <a:t> </a:t>
            </a:r>
            <a:r>
              <a:rPr lang="he-IL" dirty="0" err="1"/>
              <a:t>דינא</a:t>
            </a:r>
            <a:r>
              <a:rPr lang="he-IL" dirty="0"/>
              <a:t>.</a:t>
            </a:r>
          </a:p>
          <a:p>
            <a:r>
              <a:rPr lang="he-IL" dirty="0"/>
              <a:t>חיוב מצד הסכמת וטובת הציבור. – תקנת הקהל. </a:t>
            </a:r>
          </a:p>
          <a:p>
            <a:r>
              <a:rPr lang="he-IL" dirty="0"/>
              <a:t>חיוב מצד נהנה.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426368799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מקור הדין</a:t>
            </a:r>
          </a:p>
        </p:txBody>
      </p:sp>
      <p:pic>
        <p:nvPicPr>
          <p:cNvPr id="6" name="מציין מיקום תוכן 5">
            <a:extLst>
              <a:ext uri="{FF2B5EF4-FFF2-40B4-BE49-F238E27FC236}">
                <a16:creationId xmlns:a16="http://schemas.microsoft.com/office/drawing/2014/main" id="{08F81279-246B-EF57-A17A-C9F8879C4490}"/>
              </a:ext>
            </a:extLst>
          </p:cNvPr>
          <p:cNvPicPr>
            <a:picLocks noGrp="1" noChangeAspect="1"/>
          </p:cNvPicPr>
          <p:nvPr>
            <p:ph idx="1"/>
          </p:nvPr>
        </p:nvPicPr>
        <p:blipFill>
          <a:blip r:embed="rId2"/>
          <a:stretch>
            <a:fillRect/>
          </a:stretch>
        </p:blipFill>
        <p:spPr>
          <a:xfrm>
            <a:off x="597409" y="1587182"/>
            <a:ext cx="9231013" cy="2286319"/>
          </a:xfrm>
        </p:spPr>
      </p:pic>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sp>
        <p:nvSpPr>
          <p:cNvPr id="9" name="תיבת טקסט 8">
            <a:extLst>
              <a:ext uri="{FF2B5EF4-FFF2-40B4-BE49-F238E27FC236}">
                <a16:creationId xmlns:a16="http://schemas.microsoft.com/office/drawing/2014/main" id="{228444AA-3CFD-E1CA-8A42-955C2C8A150B}"/>
              </a:ext>
            </a:extLst>
          </p:cNvPr>
          <p:cNvSpPr txBox="1"/>
          <p:nvPr/>
        </p:nvSpPr>
        <p:spPr>
          <a:xfrm>
            <a:off x="890546" y="4452730"/>
            <a:ext cx="9239416" cy="923330"/>
          </a:xfrm>
          <a:prstGeom prst="rect">
            <a:avLst/>
          </a:prstGeom>
          <a:noFill/>
        </p:spPr>
        <p:txBody>
          <a:bodyPr wrap="square" rtlCol="1">
            <a:spAutoFit/>
          </a:bodyPr>
          <a:lstStyle/>
          <a:p>
            <a:r>
              <a:rPr lang="he-IL" dirty="0"/>
              <a:t>תוספות מסכת נדרים דף </a:t>
            </a:r>
            <a:r>
              <a:rPr lang="he-IL" dirty="0" err="1"/>
              <a:t>כח</a:t>
            </a:r>
            <a:r>
              <a:rPr lang="he-IL" dirty="0"/>
              <a:t> עמוד א</a:t>
            </a:r>
          </a:p>
          <a:p>
            <a:r>
              <a:rPr lang="he-IL" dirty="0"/>
              <a:t>במוכס שאין לו קצבה - ואין תאמר מכל מקום </a:t>
            </a:r>
            <a:r>
              <a:rPr lang="he-IL" dirty="0" err="1"/>
              <a:t>דינא</a:t>
            </a:r>
            <a:r>
              <a:rPr lang="he-IL" dirty="0"/>
              <a:t> </a:t>
            </a:r>
            <a:r>
              <a:rPr lang="he-IL" dirty="0" err="1"/>
              <a:t>דמלכותא</a:t>
            </a:r>
            <a:r>
              <a:rPr lang="he-IL" dirty="0"/>
              <a:t> הוא וי"ל כיון שאין דרך </a:t>
            </a:r>
            <a:r>
              <a:rPr lang="he-IL" dirty="0" err="1"/>
              <a:t>המוכסין</a:t>
            </a:r>
            <a:r>
              <a:rPr lang="he-IL" dirty="0"/>
              <a:t> כך אין זה </a:t>
            </a:r>
            <a:r>
              <a:rPr lang="he-IL" dirty="0" err="1"/>
              <a:t>דינא</a:t>
            </a:r>
            <a:r>
              <a:rPr lang="he-IL" dirty="0"/>
              <a:t> אלא </a:t>
            </a:r>
            <a:r>
              <a:rPr lang="he-IL" dirty="0" err="1"/>
              <a:t>גזילה</a:t>
            </a:r>
            <a:r>
              <a:rPr lang="he-IL" dirty="0"/>
              <a:t> של מוכס עצמו.</a:t>
            </a:r>
          </a:p>
        </p:txBody>
      </p:sp>
      <p:pic>
        <p:nvPicPr>
          <p:cNvPr id="3074" name="Picture 2" descr="חשיפה: הכירו את יחידת המכס הסודית של משרד הביטחון - גלובס">
            <a:extLst>
              <a:ext uri="{FF2B5EF4-FFF2-40B4-BE49-F238E27FC236}">
                <a16:creationId xmlns:a16="http://schemas.microsoft.com/office/drawing/2014/main" id="{5C897A0C-D2C1-D63B-AAF6-D965E1E090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2504" y="128919"/>
            <a:ext cx="3057525" cy="1495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9896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pPr algn="ctr"/>
            <a:r>
              <a:rPr lang="he-IL" sz="4400" dirty="0"/>
              <a:t>ראיה מהמציעות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תלמוד בבלי מסכת בבא קמא דף </a:t>
            </a:r>
            <a:r>
              <a:rPr lang="he-IL" dirty="0" err="1"/>
              <a:t>קיג</a:t>
            </a:r>
            <a:r>
              <a:rPr lang="he-IL" dirty="0"/>
              <a:t> עמוד ב</a:t>
            </a:r>
          </a:p>
          <a:p>
            <a:r>
              <a:rPr lang="he-IL" dirty="0"/>
              <a:t>גופא, אמר שמואל: </a:t>
            </a:r>
            <a:r>
              <a:rPr lang="he-IL" dirty="0" err="1"/>
              <a:t>דינא</a:t>
            </a:r>
            <a:r>
              <a:rPr lang="he-IL" dirty="0"/>
              <a:t> </a:t>
            </a:r>
            <a:r>
              <a:rPr lang="he-IL" dirty="0" err="1"/>
              <a:t>דמלכותא</a:t>
            </a:r>
            <a:r>
              <a:rPr lang="he-IL" dirty="0"/>
              <a:t> </a:t>
            </a:r>
            <a:r>
              <a:rPr lang="he-IL" dirty="0" err="1"/>
              <a:t>דינא</a:t>
            </a:r>
            <a:r>
              <a:rPr lang="he-IL" dirty="0"/>
              <a:t>. </a:t>
            </a:r>
          </a:p>
          <a:p>
            <a:r>
              <a:rPr lang="he-IL" dirty="0"/>
              <a:t>אמר רבא: תדע, </a:t>
            </a:r>
            <a:r>
              <a:rPr lang="he-IL" dirty="0" err="1"/>
              <a:t>דקטלי</a:t>
            </a:r>
            <a:r>
              <a:rPr lang="he-IL" dirty="0"/>
              <a:t> </a:t>
            </a:r>
            <a:r>
              <a:rPr lang="he-IL" dirty="0" err="1"/>
              <a:t>דיקלי</a:t>
            </a:r>
            <a:r>
              <a:rPr lang="he-IL" dirty="0"/>
              <a:t> וגשרי גישרי </a:t>
            </a:r>
            <a:r>
              <a:rPr lang="he-IL" dirty="0" err="1"/>
              <a:t>ועברינן</a:t>
            </a:r>
            <a:r>
              <a:rPr lang="he-IL" dirty="0"/>
              <a:t> </a:t>
            </a:r>
            <a:r>
              <a:rPr lang="he-IL" dirty="0" err="1"/>
              <a:t>עלייהו</a:t>
            </a:r>
            <a:r>
              <a:rPr lang="he-IL" dirty="0"/>
              <a:t>. </a:t>
            </a:r>
          </a:p>
          <a:p>
            <a:r>
              <a:rPr lang="he-IL" dirty="0"/>
              <a:t>א"ל </a:t>
            </a:r>
            <a:r>
              <a:rPr lang="he-IL" dirty="0" err="1"/>
              <a:t>אביי</a:t>
            </a:r>
            <a:r>
              <a:rPr lang="he-IL" dirty="0"/>
              <a:t>: </a:t>
            </a:r>
            <a:r>
              <a:rPr lang="he-IL" dirty="0" err="1"/>
              <a:t>ודלמא</a:t>
            </a:r>
            <a:r>
              <a:rPr lang="he-IL" dirty="0"/>
              <a:t> משום </a:t>
            </a:r>
            <a:r>
              <a:rPr lang="he-IL" dirty="0" err="1"/>
              <a:t>דאייאוש</a:t>
            </a:r>
            <a:r>
              <a:rPr lang="he-IL" dirty="0"/>
              <a:t> להו </a:t>
            </a:r>
            <a:r>
              <a:rPr lang="he-IL" dirty="0" err="1"/>
              <a:t>מינייהו</a:t>
            </a:r>
            <a:r>
              <a:rPr lang="he-IL" dirty="0"/>
              <a:t> </a:t>
            </a:r>
            <a:r>
              <a:rPr lang="he-IL" dirty="0" err="1"/>
              <a:t>מרייהו</a:t>
            </a:r>
            <a:r>
              <a:rPr lang="he-IL" dirty="0"/>
              <a:t>! </a:t>
            </a:r>
          </a:p>
          <a:p>
            <a:r>
              <a:rPr lang="he-IL" dirty="0"/>
              <a:t>אמר ליה: אי לא </a:t>
            </a:r>
            <a:r>
              <a:rPr lang="he-IL" dirty="0" err="1"/>
              <a:t>דינא</a:t>
            </a:r>
            <a:r>
              <a:rPr lang="he-IL" dirty="0"/>
              <a:t> </a:t>
            </a:r>
            <a:r>
              <a:rPr lang="he-IL" dirty="0" err="1"/>
              <a:t>דמלכותא</a:t>
            </a:r>
            <a:r>
              <a:rPr lang="he-IL" dirty="0"/>
              <a:t> </a:t>
            </a:r>
            <a:r>
              <a:rPr lang="he-IL" dirty="0" err="1"/>
              <a:t>דינא</a:t>
            </a:r>
            <a:r>
              <a:rPr lang="he-IL" dirty="0"/>
              <a:t> היכי מייאשי?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pic>
        <p:nvPicPr>
          <p:cNvPr id="4098" name="Picture 2" descr="הפקעה – אביבים">
            <a:extLst>
              <a:ext uri="{FF2B5EF4-FFF2-40B4-BE49-F238E27FC236}">
                <a16:creationId xmlns:a16="http://schemas.microsoft.com/office/drawing/2014/main" id="{7BB266E4-EC03-D0A4-823F-EE99CB5B57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217" y="139024"/>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1339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pPr algn="ctr"/>
            <a:r>
              <a:rPr lang="he-IL" sz="4400" dirty="0"/>
              <a:t>חיוב מהתורה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שו"ת חתם סופר חלק ב (יורה דעה) סימן שיד</a:t>
            </a:r>
          </a:p>
          <a:p>
            <a:r>
              <a:rPr lang="he-IL" dirty="0" err="1"/>
              <a:t>ודינא</a:t>
            </a:r>
            <a:r>
              <a:rPr lang="he-IL" dirty="0"/>
              <a:t> </a:t>
            </a:r>
            <a:r>
              <a:rPr lang="he-IL" dirty="0" err="1"/>
              <a:t>דמלכותא</a:t>
            </a:r>
            <a:r>
              <a:rPr lang="he-IL" dirty="0"/>
              <a:t> באותן </a:t>
            </a:r>
            <a:r>
              <a:rPr lang="he-IL" dirty="0" err="1"/>
              <a:t>ענינים</a:t>
            </a:r>
            <a:r>
              <a:rPr lang="he-IL" dirty="0"/>
              <a:t> </a:t>
            </a:r>
            <a:r>
              <a:rPr lang="he-IL" dirty="0" err="1"/>
              <a:t>דקיי"ל</a:t>
            </a:r>
            <a:r>
              <a:rPr lang="he-IL" dirty="0"/>
              <a:t> </a:t>
            </a:r>
            <a:r>
              <a:rPr lang="he-IL" dirty="0" err="1"/>
              <a:t>דינא</a:t>
            </a:r>
            <a:r>
              <a:rPr lang="he-IL" dirty="0"/>
              <a:t> </a:t>
            </a:r>
            <a:r>
              <a:rPr lang="he-IL" dirty="0" err="1"/>
              <a:t>דמלכותא</a:t>
            </a:r>
            <a:r>
              <a:rPr lang="he-IL" dirty="0"/>
              <a:t> </a:t>
            </a:r>
            <a:r>
              <a:rPr lang="he-IL" dirty="0" err="1"/>
              <a:t>דינא</a:t>
            </a:r>
            <a:r>
              <a:rPr lang="he-IL" dirty="0"/>
              <a:t> מן התורה הוא בלי ספק ויש לי לתמוה על דברי הרב ב"ש סי' כ"ח </a:t>
            </a:r>
            <a:r>
              <a:rPr lang="he-IL" dirty="0" err="1"/>
              <a:t>סק"ג</a:t>
            </a:r>
            <a:r>
              <a:rPr lang="he-IL" dirty="0"/>
              <a:t>. </a:t>
            </a:r>
          </a:p>
          <a:p>
            <a:endParaRPr lang="he-IL" dirty="0"/>
          </a:p>
          <a:p>
            <a:r>
              <a:rPr lang="he-IL" dirty="0"/>
              <a:t>מהיכן נובע החיוב? והיכן הוא כתוב בתורה?</a:t>
            </a:r>
          </a:p>
          <a:p>
            <a:r>
              <a:rPr lang="he-IL" dirty="0"/>
              <a:t>נושאנו הוא אחת ההלכות יוצאות-דופן במערכת המשפט העברי. משמעותו של הכלל “</a:t>
            </a:r>
            <a:r>
              <a:rPr lang="he-IL" dirty="0" err="1"/>
              <a:t>דינא</a:t>
            </a:r>
            <a:r>
              <a:rPr lang="he-IL" dirty="0"/>
              <a:t> </a:t>
            </a:r>
            <a:r>
              <a:rPr lang="he-IL" dirty="0" err="1"/>
              <a:t>דמלכותא</a:t>
            </a:r>
            <a:r>
              <a:rPr lang="he-IL" dirty="0"/>
              <a:t> – </a:t>
            </a:r>
            <a:r>
              <a:rPr lang="he-IL" dirty="0" err="1"/>
              <a:t>דינא</a:t>
            </a:r>
            <a:r>
              <a:rPr lang="he-IL" dirty="0"/>
              <a:t>” הוא, כי ההלכה נותנת תוקף חוקי לדין </a:t>
            </a:r>
            <a:r>
              <a:rPr lang="he-IL" dirty="0" err="1"/>
              <a:t>נכרי</a:t>
            </a:r>
            <a:r>
              <a:rPr lang="he-IL" dirty="0"/>
              <a:t>, שמקורו אינו ישראלי. כלל זה נראה זר לנו, מאחר שההלכה העברית מקיפה כידוע את כל שטחי החיים, וכיצד תינתן הכרה להלכה נכרית, תוך דחייתה של ההלכה העברית?</a:t>
            </a:r>
          </a:p>
          <a:p>
            <a:r>
              <a:rPr lang="he-IL" dirty="0"/>
              <a:t>ומה קורה </a:t>
            </a:r>
            <a:r>
              <a:rPr lang="he-IL" dirty="0" err="1"/>
              <a:t>שהשילטון</a:t>
            </a:r>
            <a:r>
              <a:rPr lang="he-IL" dirty="0"/>
              <a:t> עבר לידיים יהודיות?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5122" name="Picture 2" descr="דינא דמלכותא: שופטים בניו יורק יעצו לאברכים איך לשמור על החוק - חדשות JDN">
            <a:extLst>
              <a:ext uri="{FF2B5EF4-FFF2-40B4-BE49-F238E27FC236}">
                <a16:creationId xmlns:a16="http://schemas.microsoft.com/office/drawing/2014/main" id="{A35CCD89-C271-C96C-06F5-1F27F90637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5180" y="213982"/>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3914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normAutofit/>
          </a:bodyPr>
          <a:lstStyle/>
          <a:p>
            <a:pPr algn="ctr"/>
            <a:r>
              <a:rPr lang="he-IL" sz="4400" dirty="0"/>
              <a:t>טעם הדין – מחילה והסכמה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err="1"/>
              <a:t>רשב"ם</a:t>
            </a:r>
            <a:r>
              <a:rPr lang="he-IL" dirty="0"/>
              <a:t> מסכת בבא </a:t>
            </a:r>
            <a:r>
              <a:rPr lang="he-IL" dirty="0" err="1"/>
              <a:t>בתרא</a:t>
            </a:r>
            <a:r>
              <a:rPr lang="he-IL" dirty="0"/>
              <a:t> דף נד עמוד ב</a:t>
            </a:r>
          </a:p>
          <a:p>
            <a:r>
              <a:rPr lang="he-IL" dirty="0"/>
              <a:t>והאמר שמואל </a:t>
            </a:r>
            <a:r>
              <a:rPr lang="he-IL" dirty="0" err="1"/>
              <a:t>דינא</a:t>
            </a:r>
            <a:r>
              <a:rPr lang="he-IL" dirty="0"/>
              <a:t> </a:t>
            </a:r>
            <a:r>
              <a:rPr lang="he-IL" dirty="0" err="1"/>
              <a:t>דמלכותא</a:t>
            </a:r>
            <a:r>
              <a:rPr lang="he-IL" dirty="0"/>
              <a:t> </a:t>
            </a:r>
            <a:r>
              <a:rPr lang="he-IL" dirty="0" err="1"/>
              <a:t>דינא</a:t>
            </a:r>
            <a:r>
              <a:rPr lang="he-IL" dirty="0"/>
              <a:t> - כל </a:t>
            </a:r>
            <a:r>
              <a:rPr lang="he-IL" dirty="0" err="1"/>
              <a:t>מסים</a:t>
            </a:r>
            <a:r>
              <a:rPr lang="he-IL" dirty="0"/>
              <a:t> </a:t>
            </a:r>
            <a:r>
              <a:rPr lang="he-IL" dirty="0" err="1"/>
              <a:t>וארנוניות</a:t>
            </a:r>
            <a:r>
              <a:rPr lang="he-IL" dirty="0"/>
              <a:t> ומנהגות של משפטי מלכים שרגילים להנהיג במלכותם </a:t>
            </a:r>
            <a:r>
              <a:rPr lang="he-IL" dirty="0" err="1"/>
              <a:t>דינא</a:t>
            </a:r>
            <a:r>
              <a:rPr lang="he-IL" dirty="0"/>
              <a:t> הוא שכל בני המלכות מקבלים עליהם מרצונם חוקי המלך ומשפטיו והלכך דין גמור הוא ואין למחזיק בממון </a:t>
            </a:r>
            <a:r>
              <a:rPr lang="he-IL" dirty="0" err="1"/>
              <a:t>חבירו</a:t>
            </a:r>
            <a:r>
              <a:rPr lang="he-IL" dirty="0"/>
              <a:t> ע"פ חוק המלך הנהוג בעיר משום גזל.</a:t>
            </a:r>
          </a:p>
          <a:p>
            <a:r>
              <a:rPr lang="he-IL" dirty="0"/>
              <a:t>שו"ת חתם סופר חלק ה (חושן משפט) סימן מד</a:t>
            </a:r>
          </a:p>
          <a:p>
            <a:r>
              <a:rPr lang="he-IL" dirty="0"/>
              <a:t>והנה בהא </a:t>
            </a:r>
            <a:r>
              <a:rPr lang="he-IL" dirty="0" err="1"/>
              <a:t>דדינא</a:t>
            </a:r>
            <a:r>
              <a:rPr lang="he-IL" dirty="0"/>
              <a:t> </a:t>
            </a:r>
            <a:r>
              <a:rPr lang="he-IL" dirty="0" err="1"/>
              <a:t>דמלכותא</a:t>
            </a:r>
            <a:r>
              <a:rPr lang="he-IL" dirty="0"/>
              <a:t> </a:t>
            </a:r>
            <a:r>
              <a:rPr lang="he-IL" dirty="0" err="1"/>
              <a:t>דינא</a:t>
            </a:r>
            <a:r>
              <a:rPr lang="he-IL" dirty="0"/>
              <a:t> כ' </a:t>
            </a:r>
            <a:r>
              <a:rPr lang="he-IL" dirty="0" err="1"/>
              <a:t>רשב"ם</a:t>
            </a:r>
            <a:r>
              <a:rPr lang="he-IL" dirty="0"/>
              <a:t> בב"ב נ"ד ע"ב הטעם </a:t>
            </a:r>
            <a:r>
              <a:rPr lang="he-IL" dirty="0" err="1"/>
              <a:t>דהמדינה</a:t>
            </a:r>
            <a:r>
              <a:rPr lang="he-IL" dirty="0"/>
              <a:t> עצמה ניחא להו וז"ל כל </a:t>
            </a:r>
            <a:r>
              <a:rPr lang="he-IL" dirty="0" err="1"/>
              <a:t>מסים</a:t>
            </a:r>
            <a:r>
              <a:rPr lang="he-IL" dirty="0"/>
              <a:t> </a:t>
            </a:r>
            <a:r>
              <a:rPr lang="he-IL" dirty="0" err="1"/>
              <a:t>וארנוני</a:t>
            </a:r>
            <a:r>
              <a:rPr lang="he-IL" dirty="0"/>
              <a:t>' ומנהגי של משפטי מלכים </a:t>
            </a:r>
            <a:r>
              <a:rPr lang="he-IL" dirty="0" err="1"/>
              <a:t>שרגילי</a:t>
            </a:r>
            <a:r>
              <a:rPr lang="he-IL" dirty="0"/>
              <a:t>' להנהיג במלכותם </a:t>
            </a:r>
            <a:r>
              <a:rPr lang="he-IL" dirty="0" err="1"/>
              <a:t>דינא</a:t>
            </a:r>
            <a:r>
              <a:rPr lang="he-IL" dirty="0"/>
              <a:t> הוא שכל בני המלכות מקבלי' עליהם מרצונם חוקי המלך ומשפטיו והילכך דין גמור ואין למחזיק בממון חברו עפ"י </a:t>
            </a:r>
            <a:r>
              <a:rPr lang="he-IL" dirty="0" err="1"/>
              <a:t>חק</a:t>
            </a:r>
            <a:r>
              <a:rPr lang="he-IL" dirty="0"/>
              <a:t> המלכות הנהוג בעיר משום גזל עכ"ל. </a:t>
            </a:r>
            <a:r>
              <a:rPr lang="he-IL" dirty="0" err="1"/>
              <a:t>ולפ"ז</a:t>
            </a:r>
            <a:r>
              <a:rPr lang="he-IL" dirty="0"/>
              <a:t> אין לחלק בין מלך </a:t>
            </a:r>
            <a:r>
              <a:rPr lang="he-IL" dirty="0" err="1"/>
              <a:t>או"ה</a:t>
            </a:r>
            <a:r>
              <a:rPr lang="he-IL" dirty="0"/>
              <a:t> למלך ישראל שאפי' מלך ישראל שאין הארץ שלו כ"א לשבטי' </a:t>
            </a:r>
            <a:r>
              <a:rPr lang="he-IL" dirty="0" err="1"/>
              <a:t>נתחלקה</a:t>
            </a:r>
            <a:r>
              <a:rPr lang="he-IL" dirty="0"/>
              <a:t> מ"מ כל נימוסיו </a:t>
            </a:r>
            <a:r>
              <a:rPr lang="he-IL" dirty="0" err="1"/>
              <a:t>וחקיו</a:t>
            </a:r>
            <a:r>
              <a:rPr lang="he-IL" dirty="0"/>
              <a:t> מקבלי' עליהם ברצונם </a:t>
            </a:r>
            <a:r>
              <a:rPr lang="he-IL" b="1" dirty="0"/>
              <a:t>ומחילה גמורה הוא. </a:t>
            </a:r>
          </a:p>
          <a:p>
            <a:r>
              <a:rPr lang="he-IL" dirty="0"/>
              <a:t>ומ"מ כל זה כשאינו מתנגד </a:t>
            </a:r>
            <a:r>
              <a:rPr lang="he-IL" dirty="0" err="1"/>
              <a:t>למ"ש</a:t>
            </a:r>
            <a:r>
              <a:rPr lang="he-IL" dirty="0"/>
              <a:t> תורה בהדי' אבל כשמתנגד </a:t>
            </a:r>
            <a:r>
              <a:rPr lang="he-IL" dirty="0" err="1"/>
              <a:t>למ"ש</a:t>
            </a:r>
            <a:r>
              <a:rPr lang="he-IL" dirty="0"/>
              <a:t> תורה בהדי' אזי אפי' למלך </a:t>
            </a:r>
            <a:r>
              <a:rPr lang="he-IL" dirty="0" err="1"/>
              <a:t>או"ה</a:t>
            </a:r>
            <a:r>
              <a:rPr lang="he-IL" dirty="0"/>
              <a:t> אין שומעי' ק"ו למלך ישראל.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pic>
        <p:nvPicPr>
          <p:cNvPr id="6146" name="Picture 2" descr="היכרות עם מס הכנסה - מנדלאוי חשבונאות ומיסים">
            <a:extLst>
              <a:ext uri="{FF2B5EF4-FFF2-40B4-BE49-F238E27FC236}">
                <a16:creationId xmlns:a16="http://schemas.microsoft.com/office/drawing/2014/main" id="{7EE87B38-8198-E449-BE47-092AF32905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9493" y="100386"/>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קודי פקידי שומה/מס הכנסה – אפרגן">
            <a:extLst>
              <a:ext uri="{FF2B5EF4-FFF2-40B4-BE49-F238E27FC236}">
                <a16:creationId xmlns:a16="http://schemas.microsoft.com/office/drawing/2014/main" id="{E91C6337-F0F3-1AB4-9777-EF194232AF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895" y="5210175"/>
            <a:ext cx="2771775" cy="164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23109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שיטת </a:t>
            </a:r>
            <a:r>
              <a:rPr lang="he-IL" dirty="0" err="1"/>
              <a:t>הר''ן</a:t>
            </a:r>
            <a:r>
              <a:rPr lang="he-IL" dirty="0"/>
              <a:t> – הקרקע של המלך</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err="1"/>
              <a:t>הר"ן</a:t>
            </a:r>
            <a:r>
              <a:rPr lang="he-IL" dirty="0"/>
              <a:t> מסכת נדרים דף </a:t>
            </a:r>
            <a:r>
              <a:rPr lang="he-IL" dirty="0" err="1"/>
              <a:t>כח</a:t>
            </a:r>
            <a:r>
              <a:rPr lang="he-IL" dirty="0"/>
              <a:t> עמוד א</a:t>
            </a:r>
          </a:p>
          <a:p>
            <a:r>
              <a:rPr lang="he-IL" dirty="0"/>
              <a:t>וכתבו בתוספות </a:t>
            </a:r>
            <a:r>
              <a:rPr lang="he-IL" dirty="0" err="1"/>
              <a:t>דדוקא</a:t>
            </a:r>
            <a:r>
              <a:rPr lang="he-IL" dirty="0"/>
              <a:t> במלכי עובדי כוכבים אמר </a:t>
            </a:r>
            <a:r>
              <a:rPr lang="he-IL" dirty="0" err="1"/>
              <a:t>דדינא</a:t>
            </a:r>
            <a:r>
              <a:rPr lang="he-IL" dirty="0"/>
              <a:t> </a:t>
            </a:r>
            <a:r>
              <a:rPr lang="he-IL" dirty="0" err="1"/>
              <a:t>דמלכותא</a:t>
            </a:r>
            <a:r>
              <a:rPr lang="he-IL" dirty="0"/>
              <a:t> </a:t>
            </a:r>
            <a:r>
              <a:rPr lang="he-IL" dirty="0" err="1"/>
              <a:t>דינא</a:t>
            </a:r>
            <a:r>
              <a:rPr lang="he-IL" dirty="0"/>
              <a:t> מפני שהארץ שלו ויכול לומר להם אם לא תעשו </a:t>
            </a:r>
            <a:r>
              <a:rPr lang="he-IL" dirty="0" err="1"/>
              <a:t>מצותי</a:t>
            </a:r>
            <a:r>
              <a:rPr lang="he-IL" dirty="0"/>
              <a:t> אגרש אתכם מן הארץ אבל במלכי ישראל לא לפי שא"י כל ישראל </a:t>
            </a:r>
            <a:r>
              <a:rPr lang="he-IL" dirty="0" err="1"/>
              <a:t>שותפין</a:t>
            </a:r>
            <a:r>
              <a:rPr lang="he-IL" dirty="0"/>
              <a:t> בה.</a:t>
            </a:r>
          </a:p>
          <a:p>
            <a:r>
              <a:rPr lang="he-IL" dirty="0"/>
              <a:t>כיצד כל הקרקע שייכת למלך?</a:t>
            </a:r>
          </a:p>
          <a:p>
            <a:r>
              <a:rPr lang="he-IL" dirty="0"/>
              <a:t>בפניני הלכה של הרב מלמד כתב: שהיות והוא מגן על הארץ </a:t>
            </a:r>
            <a:r>
              <a:rPr lang="he-IL" dirty="0" err="1"/>
              <a:t>הארץ</a:t>
            </a:r>
            <a:r>
              <a:rPr lang="he-IL" dirty="0"/>
              <a:t> שייכת לו. </a:t>
            </a:r>
          </a:p>
          <a:p>
            <a:r>
              <a:rPr lang="he-IL" dirty="0"/>
              <a:t>עוד ראיתי מסבירים: שהתורה מקנה את הקרקע של הארץ למלך, או העם מקנים. </a:t>
            </a:r>
            <a:r>
              <a:rPr lang="he-IL" sz="800" dirty="0"/>
              <a:t>קונטרס </a:t>
            </a:r>
            <a:r>
              <a:rPr lang="he-IL" sz="800" dirty="0" err="1"/>
              <a:t>דינא</a:t>
            </a:r>
            <a:r>
              <a:rPr lang="he-IL" sz="800" dirty="0"/>
              <a:t> </a:t>
            </a:r>
            <a:r>
              <a:rPr lang="he-IL" sz="800" dirty="0" err="1"/>
              <a:t>דמלכותא</a:t>
            </a:r>
            <a:r>
              <a:rPr lang="he-IL" sz="800" dirty="0"/>
              <a:t> אות ד</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pic>
        <p:nvPicPr>
          <p:cNvPr id="7170" name="Picture 2" descr="בית אל: הריסת בתי דריינוף הסתיימה">
            <a:extLst>
              <a:ext uri="{FF2B5EF4-FFF2-40B4-BE49-F238E27FC236}">
                <a16:creationId xmlns:a16="http://schemas.microsoft.com/office/drawing/2014/main" id="{EBFF1423-E053-5286-76C8-879E97E321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8550" y="4348037"/>
            <a:ext cx="3568313" cy="219588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הושלמה הריסת בתי דריינוף בבית אל, המפגינים התפזרו - מדיני ביטחוני - הארץ">
            <a:extLst>
              <a:ext uri="{FF2B5EF4-FFF2-40B4-BE49-F238E27FC236}">
                <a16:creationId xmlns:a16="http://schemas.microsoft.com/office/drawing/2014/main" id="{2C9AAB42-7124-66CD-5600-3A87C64EC0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508" y="4545124"/>
            <a:ext cx="2952750"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6028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פרשת מלך</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lnSpcReduction="10000"/>
          </a:bodyPr>
          <a:lstStyle/>
          <a:p>
            <a:r>
              <a:rPr lang="he-IL" dirty="0"/>
              <a:t>מהן סמכויותיו של מלך ישראל? </a:t>
            </a:r>
          </a:p>
          <a:p>
            <a:r>
              <a:rPr lang="he-IL" dirty="0"/>
              <a:t>הדבר לא נתפרש בפרשת המלך שבספר דברים. ברם, בספר שמואל מודיע הנביא שמואל לעם את “משפט המלך”:   </a:t>
            </a:r>
            <a:r>
              <a:rPr lang="he-IL" sz="600" dirty="0"/>
              <a:t>שמואל א פרק ח פסוק ז - </a:t>
            </a:r>
            <a:r>
              <a:rPr lang="he-IL" sz="600" dirty="0" err="1"/>
              <a:t>יח</a:t>
            </a:r>
            <a:endParaRPr lang="he-IL" sz="600" dirty="0"/>
          </a:p>
          <a:p>
            <a:r>
              <a:rPr lang="he-IL" dirty="0"/>
              <a:t>וַיֹּאמֶר יְהֹוָה אֶל שְׁמוּאֵל שְׁמַע בְּקוֹל הָעָם לְכֹל אֲשֶׁר יֹאמְרוּ אֵלֶיךָ ...</a:t>
            </a:r>
          </a:p>
          <a:p>
            <a:r>
              <a:rPr lang="he-IL" dirty="0"/>
              <a:t>אַךְ כִּי הָעֵד תָּעִיד בָּהֶם וְהִגַּדְתָּ לָהֶם מִשְׁפַּט הַמֶּלֶךְ אֲשֶׁר </a:t>
            </a:r>
            <a:r>
              <a:rPr lang="he-IL" dirty="0" err="1"/>
              <a:t>יִמְלֹך</a:t>
            </a:r>
            <a:r>
              <a:rPr lang="he-IL" dirty="0"/>
              <a:t>ְ עֲלֵיהֶם: ס וַיֹּאמֶר שְׁמוּאֵל אֵת כָּל דִּבְרֵי יְהֹוָה אֶל הָעָם </a:t>
            </a:r>
            <a:r>
              <a:rPr lang="he-IL" dirty="0" err="1"/>
              <a:t>הַשֹּׁאֲלִים</a:t>
            </a:r>
            <a:r>
              <a:rPr lang="he-IL" dirty="0"/>
              <a:t> מֵאִתּוֹ מֶלֶךְ: ס </a:t>
            </a:r>
          </a:p>
          <a:p>
            <a:r>
              <a:rPr lang="he-IL" dirty="0"/>
              <a:t>וַיֹּאמֶר זֶה יִהְיֶה מִשְׁפַּט הַמֶּלֶךְ אֲשֶׁר </a:t>
            </a:r>
            <a:r>
              <a:rPr lang="he-IL" dirty="0" err="1"/>
              <a:t>יִמְלֹך</a:t>
            </a:r>
            <a:r>
              <a:rPr lang="he-IL" dirty="0"/>
              <a:t>ְ עֲלֵיכֶם אֶת בְּנֵיכֶם </a:t>
            </a:r>
            <a:r>
              <a:rPr lang="he-IL" dirty="0" err="1"/>
              <a:t>יִקָּח</a:t>
            </a:r>
            <a:r>
              <a:rPr lang="he-IL" dirty="0"/>
              <a:t> וְשָׂם לוֹ בְּמֶרְכַּבְתּוֹ וּבְפָרָשָׁיו וְרָצוּ לִפְנֵי מֶרְכַּבְתּוֹ: וְלָשׂוּם לוֹ שָׂרֵי אֲלָפִים וְשָׂרֵי </a:t>
            </a:r>
            <a:r>
              <a:rPr lang="he-IL" dirty="0" err="1"/>
              <a:t>חֲמִשִּׁים</a:t>
            </a:r>
            <a:r>
              <a:rPr lang="he-IL" dirty="0"/>
              <a:t> וְלַחֲרֹשׁ חֲרִישׁוֹ וְלִקְצֹר קְצִירוֹ וְלַעֲשׂוֹת כְּלֵי מִלְחַמְתּוֹ וּכְלֵי רִכְבּוֹ: וְאֶת בְּנוֹתֵיכֶם </a:t>
            </a:r>
            <a:r>
              <a:rPr lang="he-IL" dirty="0" err="1"/>
              <a:t>יִקָּח</a:t>
            </a:r>
            <a:r>
              <a:rPr lang="he-IL" dirty="0"/>
              <a:t> </a:t>
            </a:r>
            <a:r>
              <a:rPr lang="he-IL" dirty="0" err="1"/>
              <a:t>לְרַקָּחוֹת</a:t>
            </a:r>
            <a:r>
              <a:rPr lang="he-IL" dirty="0"/>
              <a:t> וּלְטַבָּחוֹת וּלְאֹפוֹת: וְאֶת שְׂדוֹתֵיכֶם וְאֶת כַּרְמֵיכֶם וְזֵיתֵיכֶם הַטּוֹבִים </a:t>
            </a:r>
            <a:r>
              <a:rPr lang="he-IL" dirty="0" err="1"/>
              <a:t>יִקָּח</a:t>
            </a:r>
            <a:r>
              <a:rPr lang="he-IL" dirty="0"/>
              <a:t> וְנָתַן לַעֲבָדָיו: וְזַרְעֵיכֶם וְכַרְמֵיכֶם יַעְשֹׂר וְנָתַן לְסָרִיסָיו וְלַעֲבָדָיו: וְאֶת עַבְדֵיכֶם וְאֶת שִׁפְחוֹתֵיכֶם וְאֶת בַּחוּרֵיכֶם הַטּוֹבִים וְאֶת חֲמוֹרֵיכֶם </a:t>
            </a:r>
            <a:r>
              <a:rPr lang="he-IL" dirty="0" err="1"/>
              <a:t>יִקָּח</a:t>
            </a:r>
            <a:r>
              <a:rPr lang="he-IL" dirty="0"/>
              <a:t> וְעָשָׂה לִמְלַאכְתּוֹ: צֹאנְכֶם יַעְשֹׂר וְאַתֶּם תִּהְיוּ לוֹ לַעֲבָדִים: וּזְעַקְתֶּם בַּיּוֹם הַהוּא מִלִּפְנֵי מַלְכְּכֶם אֲשֶׁר בְּחַרְתֶּם לָכֶם וְלֹא יַעֲנֶה יְהֹוָה אֶתְכֶם בַּיּוֹם הַהוּא: </a:t>
            </a:r>
          </a:p>
          <a:p>
            <a:r>
              <a:rPr lang="he-IL" i="1" dirty="0"/>
              <a:t>והנה נחלקו בדבר במסכת סנהדרין, לדעת שמואל: “כל האמור בפרשת המלך – מלך מותר בו”; ואילו “רב אמר: לא נאמרה פרשה זו אלא לאיים עליהם.” </a:t>
            </a:r>
          </a:p>
          <a:p>
            <a:r>
              <a:rPr lang="he-IL" i="1" dirty="0"/>
              <a:t>להלכה פוסק הרמב”ם כשמואל: “רשות יש למלך ליתן מס על העם… וקוצב לו מכס… ודיניו בכל אלו הדברים וכיוצא בהם – דין. שכל האמור בפרשת מלך – מלך זוכה בו”.</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pic>
        <p:nvPicPr>
          <p:cNvPr id="8194" name="Picture 2" descr="מלך במשפט יעמיד ארץ ואיש תרומות יהרסנה&quot; - הידברות">
            <a:extLst>
              <a:ext uri="{FF2B5EF4-FFF2-40B4-BE49-F238E27FC236}">
                <a16:creationId xmlns:a16="http://schemas.microsoft.com/office/drawing/2014/main" id="{AEEF1AEF-3843-E7E1-44FE-1C4F256751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7054" y="70319"/>
            <a:ext cx="2571750" cy="177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10178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המאירי – מלך גוי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בית הבחירה למאירי מסכת בבא קמא דף </a:t>
            </a:r>
            <a:r>
              <a:rPr lang="he-IL" dirty="0" err="1"/>
              <a:t>קיג</a:t>
            </a:r>
            <a:r>
              <a:rPr lang="he-IL" dirty="0"/>
              <a:t> עמוד א</a:t>
            </a:r>
          </a:p>
          <a:p>
            <a:r>
              <a:rPr lang="he-IL" dirty="0"/>
              <a:t>כבר בארנו במשנה שלא נאמר שלא לפרוט עם המוכס אלא במוכס העומד מאליו או שהעמידו המלך אלא שאין לו קצבה הא אם העמידו המלך ונתן לו קצבה כך וכך </a:t>
            </a:r>
            <a:r>
              <a:rPr lang="he-IL" dirty="0" err="1"/>
              <a:t>למשאוי</a:t>
            </a:r>
            <a:r>
              <a:rPr lang="he-IL" dirty="0"/>
              <a:t> של </a:t>
            </a:r>
            <a:r>
              <a:rPr lang="he-IL" dirty="0" err="1"/>
              <a:t>חטים</a:t>
            </a:r>
            <a:r>
              <a:rPr lang="he-IL" dirty="0"/>
              <a:t> כך וכך משוי של שעורים וכן בכל דבר כל שהמוכס אדם נאמן ומוחזק שלא לשנות מותר ואין אומרים שהמכס מעיקרו גזל הוא אלא </a:t>
            </a:r>
            <a:r>
              <a:rPr lang="he-IL" dirty="0" err="1"/>
              <a:t>דינא</a:t>
            </a:r>
            <a:r>
              <a:rPr lang="he-IL" dirty="0"/>
              <a:t> </a:t>
            </a:r>
            <a:r>
              <a:rPr lang="he-IL" dirty="0" err="1"/>
              <a:t>דמלכותא</a:t>
            </a:r>
            <a:r>
              <a:rPr lang="he-IL" dirty="0"/>
              <a:t> </a:t>
            </a:r>
            <a:r>
              <a:rPr lang="he-IL" dirty="0" err="1"/>
              <a:t>דינא</a:t>
            </a:r>
            <a:r>
              <a:rPr lang="he-IL" dirty="0"/>
              <a:t> ר"ל שכל חוק שחקקו המלך לכל </a:t>
            </a:r>
            <a:r>
              <a:rPr lang="he-IL" dirty="0">
                <a:solidFill>
                  <a:srgbClr val="00B0F0"/>
                </a:solidFill>
              </a:rPr>
              <a:t>ולא חדשו לאדם אחד בפרט על אי זה מעשה</a:t>
            </a:r>
            <a:r>
              <a:rPr lang="he-IL" dirty="0"/>
              <a:t>, דין גמור הוא ואסור </a:t>
            </a:r>
            <a:r>
              <a:rPr lang="he-IL" dirty="0" err="1"/>
              <a:t>לגזלו</a:t>
            </a:r>
            <a:r>
              <a:rPr lang="he-IL" dirty="0"/>
              <a:t> </a:t>
            </a:r>
            <a:r>
              <a:rPr lang="he-IL" b="1" dirty="0"/>
              <a:t>ולא סוף דבר במלכי ישראל אלא אף במלכי האמות </a:t>
            </a:r>
            <a:r>
              <a:rPr lang="he-IL" dirty="0"/>
              <a:t>הא אם היה המוכס מוחזק להוסיף כגון ישראל חשוד או שהוא משאר עממין הקדומים שבעובדי האלילים שאינן נזהרים מן הגזל אסור:</a:t>
            </a:r>
          </a:p>
          <a:p>
            <a:endParaRPr lang="he-IL" dirty="0"/>
          </a:p>
          <a:p>
            <a:r>
              <a:rPr lang="he-IL" dirty="0"/>
              <a:t>בית הבחירה למאירי מסכת בבא קמא דף </a:t>
            </a:r>
            <a:r>
              <a:rPr lang="he-IL" dirty="0" err="1"/>
              <a:t>קיג</a:t>
            </a:r>
            <a:r>
              <a:rPr lang="he-IL" dirty="0"/>
              <a:t> עמוד ב</a:t>
            </a:r>
          </a:p>
          <a:p>
            <a:r>
              <a:rPr lang="he-IL" dirty="0"/>
              <a:t>כל מה שאמרנו בדין המלכות שהוא אצלנו דין גמור הוא </a:t>
            </a:r>
            <a:r>
              <a:rPr lang="he-IL" dirty="0" err="1"/>
              <a:t>בחקים</a:t>
            </a:r>
            <a:r>
              <a:rPr lang="he-IL" dirty="0"/>
              <a:t> שחקק הן לתועלתו הן לתועלת נכסיו אפילו חקק שיהא כל אדם נותן לו כך וכך בשנה או כך וכך ממשאו ומתנו או כל שיעשה כך </a:t>
            </a:r>
            <a:r>
              <a:rPr lang="he-IL" dirty="0" err="1"/>
              <a:t>יטול</a:t>
            </a:r>
            <a:r>
              <a:rPr lang="he-IL" dirty="0"/>
              <a:t> המלך ממנו כך וכך או כל שכיוצא בזה אף על פי שהוא כנגד </a:t>
            </a:r>
            <a:r>
              <a:rPr lang="he-IL" dirty="0" err="1"/>
              <a:t>דינין</a:t>
            </a:r>
            <a:r>
              <a:rPr lang="he-IL" dirty="0"/>
              <a:t> שלנו דין הוא ואסור </a:t>
            </a:r>
            <a:r>
              <a:rPr lang="he-IL" dirty="0" err="1"/>
              <a:t>לגזלו</a:t>
            </a:r>
            <a:r>
              <a:rPr lang="he-IL" dirty="0"/>
              <a:t> או לעבור על מה שתקן </a:t>
            </a:r>
            <a:r>
              <a:rPr lang="he-IL" b="1" dirty="0"/>
              <a:t>שכך הוא ראוי לו מצד מלכותו על הדרך האמור במלכי ישראל </a:t>
            </a:r>
            <a:r>
              <a:rPr lang="he-IL" dirty="0"/>
              <a:t>כל האמור בפרשת מלך </a:t>
            </a:r>
            <a:r>
              <a:rPr lang="he-IL" dirty="0" err="1"/>
              <a:t>מלך</a:t>
            </a:r>
            <a:r>
              <a:rPr lang="he-IL" dirty="0"/>
              <a:t> מותר בו וזהו שאמר </a:t>
            </a:r>
            <a:r>
              <a:rPr lang="he-IL" dirty="0" err="1"/>
              <a:t>דינא</a:t>
            </a:r>
            <a:r>
              <a:rPr lang="he-IL" dirty="0"/>
              <a:t> </a:t>
            </a:r>
            <a:r>
              <a:rPr lang="he-IL" dirty="0" err="1"/>
              <a:t>דמלכותא</a:t>
            </a:r>
            <a:r>
              <a:rPr lang="he-IL" dirty="0"/>
              <a:t> ולא אמר </a:t>
            </a:r>
            <a:r>
              <a:rPr lang="he-IL" dirty="0" err="1"/>
              <a:t>דינא</a:t>
            </a:r>
            <a:r>
              <a:rPr lang="he-IL" dirty="0"/>
              <a:t> </a:t>
            </a:r>
            <a:r>
              <a:rPr lang="he-IL" dirty="0" err="1"/>
              <a:t>דמלכא</a:t>
            </a:r>
            <a:r>
              <a:rPr lang="he-IL" dirty="0"/>
              <a:t> כלומר דינים הראויים לו מצד המלכות.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pic>
        <p:nvPicPr>
          <p:cNvPr id="9218" name="Picture 2" descr="הסודות של מלך מרוקו">
            <a:extLst>
              <a:ext uri="{FF2B5EF4-FFF2-40B4-BE49-F238E27FC236}">
                <a16:creationId xmlns:a16="http://schemas.microsoft.com/office/drawing/2014/main" id="{6432D33A-4491-585E-21B7-7DAD832EEF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8737" y="75662"/>
            <a:ext cx="1885950" cy="2428875"/>
          </a:xfrm>
          <a:prstGeom prst="rect">
            <a:avLst/>
          </a:prstGeom>
          <a:noFill/>
          <a:extLst>
            <a:ext uri="{909E8E84-426E-40DD-AFC4-6F175D3DCCD1}">
              <a14:hiddenFill xmlns:a14="http://schemas.microsoft.com/office/drawing/2010/main">
                <a:solidFill>
                  <a:srgbClr val="FFFFFF"/>
                </a:solidFill>
              </a14:hiddenFill>
            </a:ext>
          </a:extLst>
        </p:spPr>
      </p:pic>
      <p:pic>
        <p:nvPicPr>
          <p:cNvPr id="6" name="תמונה 5">
            <a:extLst>
              <a:ext uri="{FF2B5EF4-FFF2-40B4-BE49-F238E27FC236}">
                <a16:creationId xmlns:a16="http://schemas.microsoft.com/office/drawing/2014/main" id="{8D7C6C3A-AC71-8D93-67C1-C6F1ECDBD148}"/>
              </a:ext>
            </a:extLst>
          </p:cNvPr>
          <p:cNvPicPr>
            <a:picLocks noChangeAspect="1"/>
          </p:cNvPicPr>
          <p:nvPr/>
        </p:nvPicPr>
        <p:blipFill>
          <a:blip r:embed="rId3"/>
          <a:stretch>
            <a:fillRect/>
          </a:stretch>
        </p:blipFill>
        <p:spPr>
          <a:xfrm>
            <a:off x="196629" y="107011"/>
            <a:ext cx="2400300" cy="1905000"/>
          </a:xfrm>
          <a:prstGeom prst="rect">
            <a:avLst/>
          </a:prstGeom>
        </p:spPr>
      </p:pic>
    </p:spTree>
    <p:extLst>
      <p:ext uri="{BB962C8B-B14F-4D97-AF65-F5344CB8AC3E}">
        <p14:creationId xmlns:p14="http://schemas.microsoft.com/office/powerpoint/2010/main" val="19670367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פרשת נבות </a:t>
            </a:r>
            <a:r>
              <a:rPr lang="he-IL" dirty="0" err="1"/>
              <a:t>היזרעלי</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שעורי הרב (</a:t>
            </a:r>
            <a:r>
              <a:rPr lang="he-IL" dirty="0" err="1"/>
              <a:t>סולובייצ'יק</a:t>
            </a:r>
            <a:r>
              <a:rPr lang="he-IL" dirty="0"/>
              <a:t>) מסכת סנהדרין דף כ עמוד ב</a:t>
            </a:r>
          </a:p>
          <a:p>
            <a:r>
              <a:rPr lang="he-IL" dirty="0" err="1"/>
              <a:t>תוס</a:t>
            </a:r>
            <a:r>
              <a:rPr lang="he-IL" dirty="0"/>
              <a:t>' ד"ה מלך - </a:t>
            </a:r>
            <a:r>
              <a:rPr lang="he-IL" dirty="0" err="1"/>
              <a:t>הק</a:t>
            </a:r>
            <a:r>
              <a:rPr lang="he-IL" dirty="0"/>
              <a:t>' </a:t>
            </a:r>
            <a:r>
              <a:rPr lang="he-IL" dirty="0" err="1"/>
              <a:t>תימה</a:t>
            </a:r>
            <a:r>
              <a:rPr lang="he-IL" dirty="0"/>
              <a:t>, למה נענש אחאב על נבות כיון שלא רצה למכור לו כרמו </a:t>
            </a:r>
            <a:r>
              <a:rPr lang="he-IL" dirty="0" err="1"/>
              <a:t>וכו</a:t>
            </a:r>
            <a:r>
              <a:rPr lang="he-IL" dirty="0"/>
              <a:t>'. </a:t>
            </a:r>
          </a:p>
          <a:p>
            <a:r>
              <a:rPr lang="he-IL" dirty="0"/>
              <a:t>ולכאורה כוונת </a:t>
            </a:r>
            <a:r>
              <a:rPr lang="he-IL" dirty="0" err="1"/>
              <a:t>הקושיא</a:t>
            </a:r>
            <a:r>
              <a:rPr lang="he-IL" dirty="0"/>
              <a:t> הוא </a:t>
            </a:r>
            <a:r>
              <a:rPr lang="he-IL" dirty="0" err="1"/>
              <a:t>דחזינן</a:t>
            </a:r>
            <a:r>
              <a:rPr lang="he-IL" dirty="0"/>
              <a:t> מזה שהוכיחו אליהו לאחאב הרצחת וגם ירשת, מוכח שהיה חטא בירושה עצמה ולא רק ברציחה, </a:t>
            </a:r>
            <a:r>
              <a:rPr lang="he-IL" dirty="0" err="1"/>
              <a:t>ואמאי</a:t>
            </a:r>
            <a:r>
              <a:rPr lang="he-IL" dirty="0"/>
              <a:t> לא היה מותר לו מדין מלך. </a:t>
            </a:r>
          </a:p>
          <a:p>
            <a:r>
              <a:rPr lang="he-IL" dirty="0"/>
              <a:t>ותירצו </a:t>
            </a:r>
            <a:r>
              <a:rPr lang="he-IL" dirty="0" err="1"/>
              <a:t>התוס</a:t>
            </a:r>
            <a:r>
              <a:rPr lang="he-IL" dirty="0"/>
              <a:t>' וי"ל, </a:t>
            </a:r>
            <a:r>
              <a:rPr lang="he-IL" dirty="0" err="1"/>
              <a:t>דבפרשת</a:t>
            </a:r>
            <a:r>
              <a:rPr lang="he-IL" dirty="0"/>
              <a:t> המלך כתיב </a:t>
            </a:r>
            <a:r>
              <a:rPr lang="he-IL" dirty="0" err="1"/>
              <a:t>יקח</a:t>
            </a:r>
            <a:r>
              <a:rPr lang="he-IL" dirty="0"/>
              <a:t> ונתן לעבדיו ולא לעצמו, ע"כ. וכן כתב הרמב"ם </a:t>
            </a:r>
            <a:r>
              <a:rPr lang="he-IL" dirty="0" err="1"/>
              <a:t>להדיא</a:t>
            </a:r>
            <a:r>
              <a:rPr lang="he-IL" dirty="0"/>
              <a:t> (הל' מלכים פ"ד </a:t>
            </a:r>
            <a:r>
              <a:rPr lang="he-IL" dirty="0" err="1"/>
              <a:t>ה"ו</a:t>
            </a:r>
            <a:r>
              <a:rPr lang="he-IL" dirty="0"/>
              <a:t>) שנוטל שדות וכרמים רק לאכילת עבדיו בשעת מלחמה. </a:t>
            </a:r>
          </a:p>
          <a:p>
            <a:r>
              <a:rPr lang="he-IL" dirty="0"/>
              <a:t>ועוד תירצו </a:t>
            </a:r>
            <a:r>
              <a:rPr lang="he-IL" dirty="0" err="1"/>
              <a:t>התוס</a:t>
            </a:r>
            <a:r>
              <a:rPr lang="he-IL" dirty="0"/>
              <a:t>' </a:t>
            </a:r>
            <a:r>
              <a:rPr lang="he-IL" dirty="0" err="1"/>
              <a:t>דפרשת</a:t>
            </a:r>
            <a:r>
              <a:rPr lang="he-IL" dirty="0"/>
              <a:t> המלך לא נאמרה רק על המלך שנמלך על כל ישראל ויהודה </a:t>
            </a:r>
            <a:r>
              <a:rPr lang="he-IL" dirty="0" err="1"/>
              <a:t>וכו</a:t>
            </a:r>
            <a:r>
              <a:rPr lang="he-IL" dirty="0"/>
              <a:t>'. </a:t>
            </a:r>
          </a:p>
          <a:p>
            <a:r>
              <a:rPr lang="he-IL" dirty="0"/>
              <a:t>אולם, מדברי הרמב"ם בהל' מלכים נראה דדיני הפקעת ממון </a:t>
            </a:r>
            <a:r>
              <a:rPr lang="he-IL" dirty="0" err="1"/>
              <a:t>דמלך</a:t>
            </a:r>
            <a:r>
              <a:rPr lang="he-IL" dirty="0"/>
              <a:t> שייכים אף במלכי ישראל, </a:t>
            </a:r>
            <a:r>
              <a:rPr lang="he-IL" dirty="0" err="1"/>
              <a:t>ודלא</a:t>
            </a:r>
            <a:r>
              <a:rPr lang="he-IL" dirty="0"/>
              <a:t> כדברי </a:t>
            </a:r>
            <a:r>
              <a:rPr lang="he-IL" dirty="0" err="1"/>
              <a:t>התוס</a:t>
            </a:r>
            <a:r>
              <a:rPr lang="he-IL" dirty="0"/>
              <a:t>'. וכן משמע כדברי הרמב"ם, ממה שאליהו כיבד את אחאב כמלך, ורץ לפניו, </a:t>
            </a:r>
            <a:r>
              <a:rPr lang="he-IL" dirty="0" err="1"/>
              <a:t>דבפשוטו</a:t>
            </a:r>
            <a:r>
              <a:rPr lang="he-IL" dirty="0"/>
              <a:t> היה מכבדו מדין מלך, ואם היה בו דיני מלך </a:t>
            </a:r>
            <a:r>
              <a:rPr lang="he-IL" dirty="0" err="1"/>
              <a:t>לענין</a:t>
            </a:r>
            <a:r>
              <a:rPr lang="he-IL" dirty="0"/>
              <a:t> כבוד, לכאורה היה בו גם כן דיני מלך </a:t>
            </a:r>
            <a:r>
              <a:rPr lang="he-IL" dirty="0" err="1"/>
              <a:t>לעניני</a:t>
            </a:r>
            <a:r>
              <a:rPr lang="he-IL" dirty="0"/>
              <a:t> ממונות </a:t>
            </a:r>
            <a:r>
              <a:rPr lang="he-IL" dirty="0" err="1"/>
              <a:t>דהכא</a:t>
            </a:r>
            <a:r>
              <a:rPr lang="he-IL" dirty="0"/>
              <a:t>, </a:t>
            </a:r>
            <a:r>
              <a:rPr lang="he-IL" dirty="0" err="1"/>
              <a:t>דמשום</a:t>
            </a:r>
            <a:r>
              <a:rPr lang="he-IL" dirty="0"/>
              <a:t> מה יש לחלק בזה.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280833315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מלכות סדום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t>שעורי הרב (</a:t>
            </a:r>
            <a:r>
              <a:rPr lang="he-IL" dirty="0" err="1"/>
              <a:t>סולובייצ'יק</a:t>
            </a:r>
            <a:r>
              <a:rPr lang="he-IL" dirty="0"/>
              <a:t>) מסכת סנהדרין דף כ עמוד ב</a:t>
            </a:r>
          </a:p>
          <a:p>
            <a:r>
              <a:rPr lang="he-IL" dirty="0"/>
              <a:t>ובעצם </a:t>
            </a:r>
            <a:r>
              <a:rPr lang="he-IL" dirty="0" err="1"/>
              <a:t>הקושיא</a:t>
            </a:r>
            <a:r>
              <a:rPr lang="he-IL" dirty="0"/>
              <a:t> יש לתרץ, דדיני המלך שייכים רק במלך הנוהג ביראת שמים, ועושה ולוקח רק מה שנצרך על פי ישרות, אבל בדברים שאינם נצרכים כלל, ואינם על פי דין כלל, לא שייך בדברים אלו דיני פרשת המלך. </a:t>
            </a:r>
          </a:p>
          <a:p>
            <a:r>
              <a:rPr lang="he-IL" dirty="0"/>
              <a:t>(וכן סיפר </a:t>
            </a:r>
            <a:r>
              <a:rPr lang="he-IL" dirty="0" err="1"/>
              <a:t>הגר"מ</a:t>
            </a:r>
            <a:r>
              <a:rPr lang="he-IL" dirty="0"/>
              <a:t> זצ"ל, שהיה במדינת </a:t>
            </a:r>
            <a:r>
              <a:rPr lang="he-IL" dirty="0" err="1"/>
              <a:t>רוסיא</a:t>
            </a:r>
            <a:r>
              <a:rPr lang="he-IL" dirty="0"/>
              <a:t> בשעת המרד הקומוניסטי, והיו הקומוניסטים </a:t>
            </a:r>
            <a:r>
              <a:rPr lang="he-IL" dirty="0" err="1"/>
              <a:t>נוטלין</a:t>
            </a:r>
            <a:r>
              <a:rPr lang="he-IL" dirty="0"/>
              <a:t> את תבואתם וממונם של האזרחים </a:t>
            </a:r>
            <a:r>
              <a:rPr lang="he-IL" dirty="0" err="1"/>
              <a:t>הקאפיטליסטים</a:t>
            </a:r>
            <a:r>
              <a:rPr lang="he-IL" dirty="0"/>
              <a:t> (שנקרא </a:t>
            </a:r>
            <a:r>
              <a:rPr lang="he-IL" dirty="0" err="1"/>
              <a:t>רקוויזישין</a:t>
            </a:r>
            <a:r>
              <a:rPr lang="he-IL" dirty="0"/>
              <a:t>) </a:t>
            </a:r>
            <a:r>
              <a:rPr lang="he-IL" dirty="0" err="1"/>
              <a:t>ומוכרין</a:t>
            </a:r>
            <a:r>
              <a:rPr lang="he-IL" dirty="0"/>
              <a:t> להמון עם. והיו כאלה ששאלו אם מותר להם לקנות את הדברים שניטלו על ידי הקומוניסטים. </a:t>
            </a:r>
          </a:p>
          <a:p>
            <a:r>
              <a:rPr lang="he-IL" dirty="0"/>
              <a:t>והיו כאלה רבנים, וביניהם היה </a:t>
            </a:r>
            <a:r>
              <a:rPr lang="he-IL" dirty="0" err="1"/>
              <a:t>הג"ר</a:t>
            </a:r>
            <a:r>
              <a:rPr lang="he-IL" dirty="0"/>
              <a:t> איצלה </a:t>
            </a:r>
            <a:r>
              <a:rPr lang="he-IL" dirty="0" err="1"/>
              <a:t>מפוניביז</a:t>
            </a:r>
            <a:r>
              <a:rPr lang="he-IL" dirty="0"/>
              <a:t>', שטענו </a:t>
            </a:r>
            <a:r>
              <a:rPr lang="he-IL" dirty="0" err="1"/>
              <a:t>דכל</a:t>
            </a:r>
            <a:r>
              <a:rPr lang="he-IL" dirty="0"/>
              <a:t> זה בכלל </a:t>
            </a:r>
            <a:r>
              <a:rPr lang="he-IL" dirty="0" err="1"/>
              <a:t>דינא</a:t>
            </a:r>
            <a:r>
              <a:rPr lang="he-IL" dirty="0"/>
              <a:t> </a:t>
            </a:r>
            <a:r>
              <a:rPr lang="he-IL" dirty="0" err="1"/>
              <a:t>דמלכותא</a:t>
            </a:r>
            <a:r>
              <a:rPr lang="he-IL" dirty="0"/>
              <a:t> </a:t>
            </a:r>
            <a:r>
              <a:rPr lang="he-IL" dirty="0" err="1"/>
              <a:t>דינא</a:t>
            </a:r>
            <a:r>
              <a:rPr lang="he-IL" dirty="0"/>
              <a:t>. </a:t>
            </a:r>
          </a:p>
          <a:p>
            <a:r>
              <a:rPr lang="he-IL" dirty="0"/>
              <a:t>ואמר לו </a:t>
            </a:r>
            <a:r>
              <a:rPr lang="he-IL" dirty="0" err="1"/>
              <a:t>הגר"מ</a:t>
            </a:r>
            <a:r>
              <a:rPr lang="he-IL" dirty="0"/>
              <a:t> זצ"ל </a:t>
            </a:r>
            <a:r>
              <a:rPr lang="he-IL" dirty="0" err="1"/>
              <a:t>דזה</a:t>
            </a:r>
            <a:r>
              <a:rPr lang="he-IL" dirty="0"/>
              <a:t> אינו נכון כלל, </a:t>
            </a:r>
            <a:r>
              <a:rPr lang="he-IL" dirty="0" err="1"/>
              <a:t>דמשום</a:t>
            </a:r>
            <a:r>
              <a:rPr lang="he-IL" dirty="0"/>
              <a:t> שהנהיגו דברים אלו על ידי גושפנקא </a:t>
            </a:r>
            <a:r>
              <a:rPr lang="he-IL" dirty="0" err="1"/>
              <a:t>דמלכא</a:t>
            </a:r>
            <a:r>
              <a:rPr lang="he-IL" dirty="0"/>
              <a:t>, אטו </a:t>
            </a:r>
            <a:r>
              <a:rPr lang="he-IL" dirty="0" err="1"/>
              <a:t>נימא</a:t>
            </a:r>
            <a:r>
              <a:rPr lang="he-IL" dirty="0"/>
              <a:t> </a:t>
            </a:r>
            <a:r>
              <a:rPr lang="he-IL" dirty="0" err="1"/>
              <a:t>דחל</a:t>
            </a:r>
            <a:r>
              <a:rPr lang="he-IL" dirty="0"/>
              <a:t> בכל דבריהם </a:t>
            </a:r>
            <a:r>
              <a:rPr lang="he-IL" dirty="0" err="1"/>
              <a:t>דינא</a:t>
            </a:r>
            <a:r>
              <a:rPr lang="he-IL" dirty="0"/>
              <a:t> </a:t>
            </a:r>
            <a:r>
              <a:rPr lang="he-IL" dirty="0" err="1"/>
              <a:t>דמלכותא</a:t>
            </a:r>
            <a:r>
              <a:rPr lang="he-IL" dirty="0"/>
              <a:t> </a:t>
            </a:r>
            <a:r>
              <a:rPr lang="he-IL" dirty="0" err="1"/>
              <a:t>דינא</a:t>
            </a:r>
            <a:r>
              <a:rPr lang="he-IL" dirty="0"/>
              <a:t>, </a:t>
            </a:r>
            <a:r>
              <a:rPr lang="he-IL" dirty="0" err="1"/>
              <a:t>אתמהה</a:t>
            </a:r>
            <a:r>
              <a:rPr lang="he-IL" dirty="0"/>
              <a:t>. אלא ודאי זה אינו, דרק חל </a:t>
            </a:r>
            <a:r>
              <a:rPr lang="he-IL" dirty="0" err="1"/>
              <a:t>דינא</a:t>
            </a:r>
            <a:r>
              <a:rPr lang="he-IL" dirty="0"/>
              <a:t> </a:t>
            </a:r>
            <a:r>
              <a:rPr lang="he-IL" dirty="0" err="1"/>
              <a:t>דמלכותא</a:t>
            </a:r>
            <a:r>
              <a:rPr lang="he-IL" dirty="0"/>
              <a:t> </a:t>
            </a:r>
            <a:r>
              <a:rPr lang="he-IL" dirty="0" err="1"/>
              <a:t>דינא</a:t>
            </a:r>
            <a:r>
              <a:rPr lang="he-IL" dirty="0"/>
              <a:t> כשדיניהם </a:t>
            </a:r>
            <a:r>
              <a:rPr lang="he-IL" dirty="0" err="1"/>
              <a:t>נתייסדו</a:t>
            </a:r>
            <a:r>
              <a:rPr lang="he-IL" dirty="0"/>
              <a:t> והותקנו על ידי צדק וישרות. </a:t>
            </a:r>
          </a:p>
          <a:p>
            <a:r>
              <a:rPr lang="he-IL" dirty="0"/>
              <a:t>ואף בסדום </a:t>
            </a:r>
            <a:r>
              <a:rPr lang="he-IL" dirty="0" err="1"/>
              <a:t>בודאי</a:t>
            </a:r>
            <a:r>
              <a:rPr lang="he-IL" dirty="0"/>
              <a:t> היה להם ממשלת העיר, ואף על פי כן כתיב ואנשי סדום רעים וחטאים לה' מאד. </a:t>
            </a:r>
          </a:p>
          <a:p>
            <a:r>
              <a:rPr lang="he-IL" dirty="0"/>
              <a:t>והרי גם ממשלת הנאצים </a:t>
            </a:r>
            <a:r>
              <a:rPr lang="he-IL" dirty="0" err="1"/>
              <a:t>ימח</a:t>
            </a:r>
            <a:r>
              <a:rPr lang="he-IL" dirty="0"/>
              <a:t> שמם </a:t>
            </a:r>
            <a:r>
              <a:rPr lang="he-IL" dirty="0" err="1"/>
              <a:t>היתה</a:t>
            </a:r>
            <a:r>
              <a:rPr lang="he-IL" dirty="0"/>
              <a:t> ממשלה, </a:t>
            </a:r>
            <a:r>
              <a:rPr lang="he-IL" dirty="0" err="1"/>
              <a:t>ואטו</a:t>
            </a:r>
            <a:r>
              <a:rPr lang="he-IL" dirty="0"/>
              <a:t> </a:t>
            </a:r>
            <a:r>
              <a:rPr lang="he-IL" dirty="0" err="1"/>
              <a:t>נימא</a:t>
            </a:r>
            <a:r>
              <a:rPr lang="he-IL" dirty="0"/>
              <a:t> </a:t>
            </a:r>
            <a:r>
              <a:rPr lang="he-IL" dirty="0" err="1"/>
              <a:t>דחל</a:t>
            </a:r>
            <a:r>
              <a:rPr lang="he-IL" dirty="0"/>
              <a:t> בכל גזירותיהם הרעות תורת </a:t>
            </a:r>
            <a:r>
              <a:rPr lang="he-IL" dirty="0" err="1"/>
              <a:t>דינא</a:t>
            </a:r>
            <a:r>
              <a:rPr lang="he-IL" dirty="0"/>
              <a:t> </a:t>
            </a:r>
            <a:r>
              <a:rPr lang="he-IL" dirty="0" err="1"/>
              <a:t>דמלכותא</a:t>
            </a:r>
            <a:r>
              <a:rPr lang="he-IL" dirty="0"/>
              <a:t>, וכמו שטענו כל הרוצחים, שרק הרגו על פי צווי הממשלה. </a:t>
            </a:r>
          </a:p>
          <a:p>
            <a:r>
              <a:rPr lang="he-IL" dirty="0"/>
              <a:t>אלא ודאי </a:t>
            </a:r>
            <a:r>
              <a:rPr lang="he-IL" dirty="0" err="1"/>
              <a:t>דדינא</a:t>
            </a:r>
            <a:r>
              <a:rPr lang="he-IL" dirty="0"/>
              <a:t> </a:t>
            </a:r>
            <a:r>
              <a:rPr lang="he-IL" dirty="0" err="1"/>
              <a:t>דמלכותא</a:t>
            </a:r>
            <a:r>
              <a:rPr lang="he-IL" dirty="0"/>
              <a:t> </a:t>
            </a:r>
            <a:r>
              <a:rPr lang="he-IL" dirty="0" err="1"/>
              <a:t>דינא</a:t>
            </a:r>
            <a:r>
              <a:rPr lang="he-IL" dirty="0"/>
              <a:t> לא שייך כלל באלו אופנים, וכדברי הראשונים </a:t>
            </a:r>
            <a:r>
              <a:rPr lang="he-IL" dirty="0" err="1"/>
              <a:t>דדינא</a:t>
            </a:r>
            <a:r>
              <a:rPr lang="he-IL" dirty="0"/>
              <a:t> </a:t>
            </a:r>
            <a:r>
              <a:rPr lang="he-IL" dirty="0" err="1"/>
              <a:t>דמלכותא</a:t>
            </a:r>
            <a:r>
              <a:rPr lang="he-IL" dirty="0"/>
              <a:t> </a:t>
            </a:r>
            <a:r>
              <a:rPr lang="he-IL" dirty="0" err="1"/>
              <a:t>דינא</a:t>
            </a:r>
            <a:r>
              <a:rPr lang="he-IL" dirty="0"/>
              <a:t> אבל לא </a:t>
            </a:r>
            <a:r>
              <a:rPr lang="he-IL" dirty="0" err="1"/>
              <a:t>חמסנותא</a:t>
            </a:r>
            <a:r>
              <a:rPr lang="he-IL" dirty="0"/>
              <a:t> </a:t>
            </a:r>
            <a:r>
              <a:rPr lang="he-IL" dirty="0" err="1"/>
              <a:t>דמלכותא</a:t>
            </a:r>
            <a:r>
              <a:rPr lang="he-IL" dirty="0"/>
              <a:t>. וכן בארץ ישראל </a:t>
            </a:r>
            <a:r>
              <a:rPr lang="he-IL" dirty="0" err="1"/>
              <a:t>האידנא</a:t>
            </a:r>
            <a:r>
              <a:rPr lang="he-IL" dirty="0"/>
              <a:t>, לא שייך </a:t>
            </a:r>
            <a:r>
              <a:rPr lang="he-IL" dirty="0" err="1"/>
              <a:t>למימר</a:t>
            </a:r>
            <a:r>
              <a:rPr lang="he-IL" dirty="0"/>
              <a:t> </a:t>
            </a:r>
            <a:r>
              <a:rPr lang="he-IL" dirty="0" err="1"/>
              <a:t>דינא</a:t>
            </a:r>
            <a:r>
              <a:rPr lang="he-IL" dirty="0"/>
              <a:t> </a:t>
            </a:r>
            <a:r>
              <a:rPr lang="he-IL" dirty="0" err="1"/>
              <a:t>דמלכותא</a:t>
            </a:r>
            <a:r>
              <a:rPr lang="he-IL" dirty="0"/>
              <a:t> בכל מה שרוצה ראש הממשלה </a:t>
            </a:r>
            <a:r>
              <a:rPr lang="he-IL" dirty="0" err="1"/>
              <a:t>ב"ג</a:t>
            </a:r>
            <a:r>
              <a:rPr lang="he-IL" dirty="0"/>
              <a:t> להנהיג, </a:t>
            </a:r>
            <a:r>
              <a:rPr lang="he-IL" dirty="0" err="1"/>
              <a:t>ובודאי</a:t>
            </a:r>
            <a:r>
              <a:rPr lang="he-IL" dirty="0"/>
              <a:t> יש לטעון כנגדו כמו שטען אליהו הנביא לאחאב, הרצחת וגם ירשת). וכן לגבי אחאב, נראה </a:t>
            </a:r>
            <a:r>
              <a:rPr lang="he-IL" dirty="0" err="1"/>
              <a:t>דכיון</a:t>
            </a:r>
            <a:r>
              <a:rPr lang="he-IL" dirty="0"/>
              <a:t> שלא היה נוהג כראוי לא היה שייך ביה </a:t>
            </a:r>
            <a:r>
              <a:rPr lang="he-IL" dirty="0" err="1"/>
              <a:t>דינא</a:t>
            </a:r>
            <a:r>
              <a:rPr lang="he-IL" dirty="0"/>
              <a:t> </a:t>
            </a:r>
            <a:r>
              <a:rPr lang="he-IL" dirty="0" err="1"/>
              <a:t>דמלכותא</a:t>
            </a:r>
            <a:r>
              <a:rPr lang="he-IL" dirty="0"/>
              <a:t> </a:t>
            </a:r>
            <a:r>
              <a:rPr lang="he-IL" dirty="0" err="1"/>
              <a:t>דינא</a:t>
            </a:r>
            <a:r>
              <a:rPr lang="he-IL" dirty="0"/>
              <a:t>, ולכן טען אליהו הנביא כנגדו והוכיחו.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71194058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הפליה – אין </a:t>
            </a:r>
            <a:r>
              <a:rPr lang="he-IL" dirty="0" err="1"/>
              <a:t>דינא</a:t>
            </a:r>
            <a:r>
              <a:rPr lang="he-IL" dirty="0"/>
              <a:t> </a:t>
            </a:r>
            <a:r>
              <a:rPr lang="he-IL" dirty="0" err="1"/>
              <a:t>דמלכותא</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חוקיותו של “</a:t>
            </a:r>
            <a:r>
              <a:rPr lang="he-IL" dirty="0" err="1"/>
              <a:t>דינא</a:t>
            </a:r>
            <a:r>
              <a:rPr lang="he-IL" dirty="0"/>
              <a:t> </a:t>
            </a:r>
            <a:r>
              <a:rPr lang="he-IL" dirty="0" err="1"/>
              <a:t>דמלכותא</a:t>
            </a:r>
            <a:r>
              <a:rPr lang="he-IL" dirty="0"/>
              <a:t>” נבחנת לאור קריטריון חשוב נוסף, שאינו בתחום הנושא של הדין, אלא נוגע לתוכנו. בתחום זה נבחנו חוקי המלך בהתאם לעקרונות-יסוד של חוק וצדק; וחוקים שלא עמדו במבחן היסודות הללו – נשלל מהם תוקפם החוקי, מבחינת הדין העברי. נדגים את דברינו.</a:t>
            </a:r>
          </a:p>
          <a:p>
            <a:r>
              <a:rPr lang="he-IL" dirty="0"/>
              <a:t>אחת הדרישות, לאורן נבדקו חוקי המלך, קובעת, כי הדין חייב להיות אחיד, ואל לו להפלות בין חלק אחד של התושבים לחלק אחר. והיה אם ימצא הדין מפלה לרעה חלק מהציבור, כי אז נפגם הדין באי-חוקיות, וניטל ממנו התוקף המחייב </a:t>
            </a:r>
            <a:r>
              <a:rPr lang="he-IL" dirty="0" err="1"/>
              <a:t>כ”דינא</a:t>
            </a:r>
            <a:r>
              <a:rPr lang="he-IL" dirty="0"/>
              <a:t> </a:t>
            </a:r>
            <a:r>
              <a:rPr lang="he-IL" dirty="0" err="1"/>
              <a:t>דמלכותא</a:t>
            </a:r>
            <a:r>
              <a:rPr lang="he-IL" dirty="0"/>
              <a:t>”. וכך קובע הרמב”ם:</a:t>
            </a:r>
            <a:br>
              <a:rPr lang="he-IL" dirty="0"/>
            </a:br>
            <a:r>
              <a:rPr lang="he-IL" i="1" dirty="0"/>
              <a:t>“כללו של דבר: כל דין שיחקוק אותו המלך לכל ולא יהיה לאדם אחד בפני עצמו – אינו גזל; וכל </a:t>
            </a:r>
            <a:r>
              <a:rPr lang="he-IL" i="1" dirty="0" err="1"/>
              <a:t>שיקח</a:t>
            </a:r>
            <a:r>
              <a:rPr lang="he-IL" i="1" dirty="0"/>
              <a:t> מאיש זה בלבד שלא כדת הידועה לכל, אלא חמס את זה – הרי זה גזל”.</a:t>
            </a:r>
          </a:p>
          <a:p>
            <a:r>
              <a:rPr lang="he-IL" dirty="0"/>
              <a:t>שאלת תוקפו של </a:t>
            </a:r>
            <a:r>
              <a:rPr lang="he-IL" dirty="0" err="1"/>
              <a:t>דינא</a:t>
            </a:r>
            <a:r>
              <a:rPr lang="he-IL" dirty="0"/>
              <a:t> </a:t>
            </a:r>
            <a:r>
              <a:rPr lang="he-IL" dirty="0" err="1"/>
              <a:t>דמלכותא</a:t>
            </a:r>
            <a:r>
              <a:rPr lang="he-IL" dirty="0"/>
              <a:t> שנפגם מחמת היותו מפלה, באה בפני בית הדין הרבני בירושלים, לפני שנים אחדות. נשוא התביעה היה כתר תורה שנלקח במלחמה העולמית </a:t>
            </a:r>
            <a:r>
              <a:rPr lang="he-IL" dirty="0" err="1"/>
              <a:t>השניה</a:t>
            </a:r>
            <a:r>
              <a:rPr lang="he-IL" dirty="0"/>
              <a:t> מבעליו, והגיע לירושלים לאחר המלחמה. כשגילו הבעלים את הכתר בהר-ציון הגישו תביעה כנגד המחזיקים בו להשיבו להם. כנגד הבעלים טענה הוועדה להר ציון, כי התובעים אבדו את בעלותם על הכתר מאחר </a:t>
            </a:r>
            <a:r>
              <a:rPr lang="he-IL" dirty="0" err="1"/>
              <a:t>שדינא</a:t>
            </a:r>
            <a:r>
              <a:rPr lang="he-IL" dirty="0"/>
              <a:t> </a:t>
            </a:r>
            <a:r>
              <a:rPr lang="he-IL" dirty="0" err="1"/>
              <a:t>דמלכותא</a:t>
            </a:r>
            <a:r>
              <a:rPr lang="he-IL" dirty="0"/>
              <a:t> </a:t>
            </a:r>
            <a:r>
              <a:rPr lang="he-IL" dirty="0" err="1"/>
              <a:t>דינא</a:t>
            </a:r>
            <a:r>
              <a:rPr lang="he-IL" dirty="0"/>
              <a:t>. בית הדין דחה את ההסתמכות על </a:t>
            </a:r>
            <a:r>
              <a:rPr lang="he-IL" dirty="0" err="1"/>
              <a:t>דינא</a:t>
            </a:r>
            <a:r>
              <a:rPr lang="he-IL" dirty="0"/>
              <a:t> </a:t>
            </a:r>
            <a:r>
              <a:rPr lang="he-IL" dirty="0" err="1"/>
              <a:t>דמלכותא</a:t>
            </a:r>
            <a:r>
              <a:rPr lang="he-IL" dirty="0"/>
              <a:t> בהיותו דין מפלה.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2383798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רמב"ם – הסכמה או מלכות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רמב"ם הלכות מלכים פרק ד הלכה א</a:t>
            </a:r>
          </a:p>
          <a:p>
            <a:r>
              <a:rPr lang="he-IL" dirty="0"/>
              <a:t>רשות יש למלך ליתן מס על העם לצרכיו או לצורך המלחמות, וקוצב לו מכס ואסור להבריח מן המכס, שיש לו לגזור שכל מי שיגנוב המכס </a:t>
            </a:r>
            <a:r>
              <a:rPr lang="he-IL" dirty="0" err="1"/>
              <a:t>ילקח</a:t>
            </a:r>
            <a:r>
              <a:rPr lang="he-IL" dirty="0"/>
              <a:t> ממונו או </a:t>
            </a:r>
            <a:r>
              <a:rPr lang="he-IL" dirty="0" err="1"/>
              <a:t>יהרג</a:t>
            </a:r>
            <a:r>
              <a:rPr lang="he-IL" dirty="0"/>
              <a:t> שנאמר ואתם תהיו לו לעבדים, ולהלן הוא אומר יהיו לך למס ועבדוך, מכאן שנותן מס וקוצב מכס </a:t>
            </a:r>
            <a:r>
              <a:rPr lang="he-IL" b="1" dirty="0"/>
              <a:t>ודיניו בכל אלו הדברים וכיוצא בהן דין</a:t>
            </a:r>
            <a:r>
              <a:rPr lang="he-IL" dirty="0"/>
              <a:t>, שכל האמור בפרשת מלך </a:t>
            </a:r>
            <a:r>
              <a:rPr lang="he-IL" dirty="0" err="1"/>
              <a:t>מלך</a:t>
            </a:r>
            <a:r>
              <a:rPr lang="he-IL" dirty="0"/>
              <a:t> זוכה בו. </a:t>
            </a:r>
          </a:p>
          <a:p>
            <a:r>
              <a:rPr lang="he-IL" dirty="0" err="1"/>
              <a:t>רדב"ז</a:t>
            </a:r>
            <a:r>
              <a:rPr lang="he-IL" dirty="0"/>
              <a:t>: רשות יש למלך </a:t>
            </a:r>
            <a:r>
              <a:rPr lang="he-IL" dirty="0" err="1"/>
              <a:t>וכו</a:t>
            </a:r>
            <a:r>
              <a:rPr lang="he-IL" dirty="0"/>
              <a:t>'. פרק </a:t>
            </a:r>
            <a:r>
              <a:rPr lang="he-IL" dirty="0" err="1"/>
              <a:t>כה"ג</a:t>
            </a:r>
            <a:r>
              <a:rPr lang="he-IL" dirty="0"/>
              <a:t> פלוגתא </a:t>
            </a:r>
            <a:r>
              <a:rPr lang="he-IL" dirty="0" err="1"/>
              <a:t>דתנאי</a:t>
            </a:r>
            <a:r>
              <a:rPr lang="he-IL" dirty="0"/>
              <a:t> ואמוראי ופסק כדר' יוסי ושמואל שאמרו כל האמור בפרשת המלך מותר בו </a:t>
            </a:r>
            <a:r>
              <a:rPr lang="he-IL" dirty="0" err="1"/>
              <a:t>ואמרינן</a:t>
            </a:r>
            <a:r>
              <a:rPr lang="he-IL" dirty="0"/>
              <a:t> בכמה </a:t>
            </a:r>
            <a:r>
              <a:rPr lang="he-IL" dirty="0" err="1"/>
              <a:t>דוכתי</a:t>
            </a:r>
            <a:r>
              <a:rPr lang="he-IL" dirty="0"/>
              <a:t> </a:t>
            </a:r>
            <a:r>
              <a:rPr lang="he-IL" b="1" dirty="0" err="1"/>
              <a:t>דינא</a:t>
            </a:r>
            <a:r>
              <a:rPr lang="he-IL" b="1" dirty="0"/>
              <a:t> </a:t>
            </a:r>
            <a:r>
              <a:rPr lang="he-IL" b="1" dirty="0" err="1"/>
              <a:t>דמלכותא</a:t>
            </a:r>
            <a:r>
              <a:rPr lang="he-IL" b="1" dirty="0"/>
              <a:t> </a:t>
            </a:r>
            <a:r>
              <a:rPr lang="he-IL" b="1" dirty="0" err="1"/>
              <a:t>דינא</a:t>
            </a:r>
            <a:r>
              <a:rPr lang="he-IL" b="1" dirty="0"/>
              <a:t> </a:t>
            </a:r>
            <a:r>
              <a:rPr lang="he-IL" dirty="0"/>
              <a:t>ואפילו מלכי </a:t>
            </a:r>
            <a:r>
              <a:rPr lang="he-IL" dirty="0" err="1"/>
              <a:t>הגוים</a:t>
            </a:r>
            <a:r>
              <a:rPr lang="he-IL" dirty="0"/>
              <a:t> אמרי' בהו </a:t>
            </a:r>
            <a:r>
              <a:rPr lang="he-IL" dirty="0" err="1"/>
              <a:t>דינא</a:t>
            </a:r>
            <a:r>
              <a:rPr lang="he-IL" dirty="0"/>
              <a:t> </a:t>
            </a:r>
            <a:r>
              <a:rPr lang="he-IL" dirty="0" err="1"/>
              <a:t>דמלכותא</a:t>
            </a:r>
            <a:r>
              <a:rPr lang="he-IL" dirty="0"/>
              <a:t> </a:t>
            </a:r>
            <a:r>
              <a:rPr lang="he-IL" dirty="0" err="1"/>
              <a:t>דינא</a:t>
            </a:r>
            <a:r>
              <a:rPr lang="he-IL" dirty="0"/>
              <a:t>: </a:t>
            </a:r>
          </a:p>
          <a:p>
            <a:r>
              <a:rPr lang="he-IL" dirty="0" err="1"/>
              <a:t>קרית</a:t>
            </a:r>
            <a:r>
              <a:rPr lang="he-IL" dirty="0"/>
              <a:t> ספר מביט - וגבאי המלך שמטבעו יוצא </a:t>
            </a:r>
            <a:r>
              <a:rPr lang="he-IL" dirty="0" err="1"/>
              <a:t>שגובין</a:t>
            </a:r>
            <a:r>
              <a:rPr lang="he-IL" dirty="0"/>
              <a:t> דבר שהוא חוקק לכל אינו גזל </a:t>
            </a:r>
            <a:r>
              <a:rPr lang="he-IL" dirty="0" err="1"/>
              <a:t>דדינא</a:t>
            </a:r>
            <a:r>
              <a:rPr lang="he-IL" dirty="0"/>
              <a:t> </a:t>
            </a:r>
            <a:r>
              <a:rPr lang="he-IL" dirty="0" err="1"/>
              <a:t>דמלכותא</a:t>
            </a:r>
            <a:r>
              <a:rPr lang="he-IL" dirty="0"/>
              <a:t> </a:t>
            </a:r>
            <a:r>
              <a:rPr lang="he-IL" dirty="0" err="1"/>
              <a:t>דינא</a:t>
            </a:r>
            <a:r>
              <a:rPr lang="he-IL" dirty="0"/>
              <a:t> </a:t>
            </a:r>
            <a:r>
              <a:rPr lang="he-IL" dirty="0" err="1"/>
              <a:t>כדילפינן</a:t>
            </a:r>
            <a:r>
              <a:rPr lang="he-IL" dirty="0"/>
              <a:t> מקראי </a:t>
            </a:r>
            <a:r>
              <a:rPr lang="he-IL" dirty="0" err="1"/>
              <a:t>דמשפט</a:t>
            </a:r>
            <a:r>
              <a:rPr lang="he-IL" dirty="0"/>
              <a:t> המלוכה </a:t>
            </a:r>
            <a:r>
              <a:rPr lang="he-IL" dirty="0" err="1"/>
              <a:t>כדנילף</a:t>
            </a:r>
            <a:r>
              <a:rPr lang="he-IL" dirty="0"/>
              <a:t> בהלכות מלכים בס"ד ואפילו מלך גוי: </a:t>
            </a:r>
          </a:p>
          <a:p>
            <a:r>
              <a:rPr lang="he-IL" dirty="0"/>
              <a:t>רואים שהאחרונים למדו בדעת הרמב"ם </a:t>
            </a:r>
            <a:r>
              <a:rPr lang="he-IL" dirty="0" err="1"/>
              <a:t>שדינא</a:t>
            </a:r>
            <a:r>
              <a:rPr lang="he-IL" dirty="0"/>
              <a:t> </a:t>
            </a:r>
            <a:r>
              <a:rPr lang="he-IL" dirty="0" err="1"/>
              <a:t>דמלכותא</a:t>
            </a:r>
            <a:r>
              <a:rPr lang="he-IL" dirty="0"/>
              <a:t> </a:t>
            </a:r>
            <a:r>
              <a:rPr lang="he-IL" dirty="0" err="1"/>
              <a:t>דינא</a:t>
            </a:r>
            <a:r>
              <a:rPr lang="he-IL" dirty="0"/>
              <a:t> בגוי – נלמד מדין מלך בתורה. שהכול הוא צורך ישוב העולם.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pic>
        <p:nvPicPr>
          <p:cNvPr id="10244" name="Picture 4" descr="בית הדין הבינלאומי בהאג: ניתוח משפטי והיסטורי - החוק אומר">
            <a:extLst>
              <a:ext uri="{FF2B5EF4-FFF2-40B4-BE49-F238E27FC236}">
                <a16:creationId xmlns:a16="http://schemas.microsoft.com/office/drawing/2014/main" id="{A2366B42-8029-B1D2-A8C7-E38748E4D7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6074" y="98811"/>
            <a:ext cx="2828925"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68368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רמב"ם – הסכמה או מלכות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הרמב"ם מנמק את ההלכה של </a:t>
            </a:r>
            <a:r>
              <a:rPr lang="he-IL" dirty="0" err="1"/>
              <a:t>דינא</a:t>
            </a:r>
            <a:r>
              <a:rPr lang="he-IL" dirty="0"/>
              <a:t> </a:t>
            </a:r>
            <a:r>
              <a:rPr lang="he-IL" dirty="0" err="1"/>
              <a:t>דמלכותא</a:t>
            </a:r>
            <a:r>
              <a:rPr lang="he-IL" dirty="0"/>
              <a:t> </a:t>
            </a:r>
            <a:r>
              <a:rPr lang="he-IL" dirty="0" err="1"/>
              <a:t>דינא</a:t>
            </a:r>
            <a:r>
              <a:rPr lang="he-IL" dirty="0"/>
              <a:t>:</a:t>
            </a:r>
          </a:p>
          <a:p>
            <a:r>
              <a:rPr lang="he-IL" dirty="0"/>
              <a:t>"במה דברים אמורים במלך שמטבעו יוצא באותן הארצות, שהרי הסכימו עליו בני אותה הארץ וסמכה דעתן שהוא אדוניהם והם לו עבדים. אבל אם אין מטבעו יוצא הרי הוא כגזלן בעל זרוע כמו חבורת ליסטים </a:t>
            </a:r>
            <a:r>
              <a:rPr lang="he-IL" dirty="0" err="1"/>
              <a:t>המזוינין</a:t>
            </a:r>
            <a:r>
              <a:rPr lang="he-IL" dirty="0"/>
              <a:t> שאין דיניהן דין". </a:t>
            </a:r>
          </a:p>
          <a:p>
            <a:r>
              <a:rPr lang="he-IL" dirty="0"/>
              <a:t>השימוש במטבע על ידי האזרחים הוא </a:t>
            </a:r>
          </a:p>
          <a:p>
            <a:r>
              <a:rPr lang="he-IL" dirty="0"/>
              <a:t>שנותן למלך את ההכרה במלכותו.</a:t>
            </a:r>
            <a:r>
              <a:rPr lang="he-IL" b="1" baseline="30000" dirty="0">
                <a:hlinkClick r:id="rId2"/>
              </a:rPr>
              <a:t> </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pic>
        <p:nvPicPr>
          <p:cNvPr id="11266" name="Picture 2" descr="חשש כבד מהכרה חד צדדית במדינה פלשתינית: &quot;מנצלים את הריקבון המוסרי של האו&quot;ם&quot;  | ישראל היום">
            <a:extLst>
              <a:ext uri="{FF2B5EF4-FFF2-40B4-BE49-F238E27FC236}">
                <a16:creationId xmlns:a16="http://schemas.microsoft.com/office/drawing/2014/main" id="{C995982A-FB41-DBFB-F093-34A399033A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5344" y="64024"/>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3360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סיכום הדעות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חיוב מצד הסכמת העם – </a:t>
            </a:r>
            <a:r>
              <a:rPr lang="he-IL" dirty="0" err="1"/>
              <a:t>רשב"ם</a:t>
            </a:r>
            <a:endParaRPr lang="he-IL" dirty="0"/>
          </a:p>
          <a:p>
            <a:r>
              <a:rPr lang="he-IL" dirty="0"/>
              <a:t>חוב מצד בעלי המקום – </a:t>
            </a:r>
            <a:r>
              <a:rPr lang="he-IL" dirty="0" err="1"/>
              <a:t>ר"ן</a:t>
            </a:r>
            <a:r>
              <a:rPr lang="he-IL" dirty="0"/>
              <a:t>.</a:t>
            </a:r>
          </a:p>
          <a:p>
            <a:r>
              <a:rPr lang="he-IL" dirty="0"/>
              <a:t>חיוב מצד משפט המלוכה של התורה – מאירי ורמב"ם.</a:t>
            </a:r>
          </a:p>
          <a:p>
            <a:endParaRPr lang="he-IL" dirty="0"/>
          </a:p>
          <a:p>
            <a:r>
              <a:rPr lang="he-IL" dirty="0"/>
              <a:t>הסכמה ציבורית.</a:t>
            </a:r>
          </a:p>
          <a:p>
            <a:r>
              <a:rPr lang="he-IL" dirty="0"/>
              <a:t>תנאי המקום.</a:t>
            </a:r>
          </a:p>
          <a:p>
            <a:r>
              <a:rPr lang="he-IL" dirty="0"/>
              <a:t>חיוב תורני.</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pic>
        <p:nvPicPr>
          <p:cNvPr id="6" name="תמונה 5">
            <a:extLst>
              <a:ext uri="{FF2B5EF4-FFF2-40B4-BE49-F238E27FC236}">
                <a16:creationId xmlns:a16="http://schemas.microsoft.com/office/drawing/2014/main" id="{D73A6C9B-710B-B673-004C-A7FBFBAC8310}"/>
              </a:ext>
            </a:extLst>
          </p:cNvPr>
          <p:cNvPicPr>
            <a:picLocks noChangeAspect="1"/>
          </p:cNvPicPr>
          <p:nvPr/>
        </p:nvPicPr>
        <p:blipFill>
          <a:blip r:embed="rId2"/>
          <a:stretch>
            <a:fillRect/>
          </a:stretch>
        </p:blipFill>
        <p:spPr>
          <a:xfrm>
            <a:off x="143040" y="1102207"/>
            <a:ext cx="4965804" cy="2611052"/>
          </a:xfrm>
          <a:prstGeom prst="rect">
            <a:avLst/>
          </a:prstGeom>
        </p:spPr>
      </p:pic>
    </p:spTree>
    <p:extLst>
      <p:ext uri="{BB962C8B-B14F-4D97-AF65-F5344CB8AC3E}">
        <p14:creationId xmlns:p14="http://schemas.microsoft.com/office/powerpoint/2010/main" val="148422864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פסק </a:t>
            </a:r>
            <a:r>
              <a:rPr lang="he-IL" dirty="0" err="1"/>
              <a:t>השו"ע</a:t>
            </a:r>
            <a:r>
              <a:rPr lang="he-IL" dirty="0"/>
              <a:t> כרמב"ם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שו"ת </a:t>
            </a:r>
            <a:r>
              <a:rPr lang="he-IL" dirty="0" err="1"/>
              <a:t>יחוה</a:t>
            </a:r>
            <a:r>
              <a:rPr lang="he-IL" dirty="0"/>
              <a:t> דעת חלק ה סימן סד</a:t>
            </a:r>
          </a:p>
          <a:p>
            <a:r>
              <a:rPr lang="he-IL" dirty="0"/>
              <a:t>ומרן הבית יוסף </a:t>
            </a:r>
            <a:r>
              <a:rPr lang="he-IL" dirty="0" err="1"/>
              <a:t>חשן</a:t>
            </a:r>
            <a:r>
              <a:rPr lang="he-IL" dirty="0"/>
              <a:t> משפט (סימן שסט), הוכיח כן מהגמרא בבא קמא (דף </a:t>
            </a:r>
            <a:r>
              <a:rPr lang="he-IL" dirty="0" err="1"/>
              <a:t>קיג</a:t>
            </a:r>
            <a:r>
              <a:rPr lang="he-IL" dirty="0"/>
              <a:t> ע"א), שהקשו על המשנה (נדרים </a:t>
            </a:r>
            <a:r>
              <a:rPr lang="he-IL" dirty="0" err="1"/>
              <a:t>כח</a:t>
            </a:r>
            <a:r>
              <a:rPr lang="he-IL" dirty="0"/>
              <a:t> ע"א) נודרים לחרמים ולמוכסים </a:t>
            </a:r>
            <a:r>
              <a:rPr lang="he-IL" dirty="0" err="1"/>
              <a:t>וכו</a:t>
            </a:r>
            <a:r>
              <a:rPr lang="he-IL" dirty="0"/>
              <a:t>', והרי אמר שמואל </a:t>
            </a:r>
            <a:r>
              <a:rPr lang="he-IL" dirty="0" err="1"/>
              <a:t>דינא</a:t>
            </a:r>
            <a:r>
              <a:rPr lang="he-IL" dirty="0"/>
              <a:t> </a:t>
            </a:r>
            <a:r>
              <a:rPr lang="he-IL" dirty="0" err="1"/>
              <a:t>דמלכותא</a:t>
            </a:r>
            <a:r>
              <a:rPr lang="he-IL" dirty="0"/>
              <a:t> </a:t>
            </a:r>
            <a:r>
              <a:rPr lang="he-IL" dirty="0" err="1"/>
              <a:t>דינא</a:t>
            </a:r>
            <a:r>
              <a:rPr lang="he-IL" dirty="0"/>
              <a:t>, ולא תירצו שהמשנה מדברת במלך ישראל, אלא ודאי שגם במלך ישראל שייך הכלל </a:t>
            </a:r>
            <a:r>
              <a:rPr lang="he-IL" dirty="0" err="1"/>
              <a:t>דינא</a:t>
            </a:r>
            <a:r>
              <a:rPr lang="he-IL" dirty="0"/>
              <a:t> </a:t>
            </a:r>
            <a:r>
              <a:rPr lang="he-IL" dirty="0" err="1"/>
              <a:t>דמלכותא</a:t>
            </a:r>
            <a:r>
              <a:rPr lang="he-IL" dirty="0"/>
              <a:t> </a:t>
            </a:r>
            <a:r>
              <a:rPr lang="he-IL" dirty="0" err="1"/>
              <a:t>דינא</a:t>
            </a:r>
            <a:r>
              <a:rPr lang="he-IL" dirty="0"/>
              <a:t>. </a:t>
            </a:r>
          </a:p>
          <a:p>
            <a:r>
              <a:rPr lang="he-IL" dirty="0"/>
              <a:t>וכן פסקו הטור והשלחן ערוך </a:t>
            </a:r>
            <a:r>
              <a:rPr lang="he-IL" dirty="0" err="1"/>
              <a:t>חשן</a:t>
            </a:r>
            <a:r>
              <a:rPr lang="he-IL" dirty="0"/>
              <a:t> משפט (סימן שסט סעיף ו'). וכן עיקר להלכה, שאין כל הבדל בזה בין מלכי ישראל למלכי עכו"ם.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35188369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b="0" i="0" dirty="0">
                <a:solidFill>
                  <a:srgbClr val="202122"/>
                </a:solidFill>
                <a:effectLst/>
                <a:highlight>
                  <a:srgbClr val="FFFFFF"/>
                </a:highlight>
                <a:latin typeface="Arial" panose="020B0604020202020204" pitchFamily="34" charset="0"/>
              </a:rPr>
              <a:t>הרב </a:t>
            </a:r>
            <a:r>
              <a:rPr lang="he-IL" b="1" i="0" dirty="0" err="1">
                <a:solidFill>
                  <a:srgbClr val="202122"/>
                </a:solidFill>
                <a:effectLst/>
                <a:highlight>
                  <a:srgbClr val="FFFFFF"/>
                </a:highlight>
                <a:latin typeface="Arial" panose="020B0604020202020204" pitchFamily="34" charset="0"/>
              </a:rPr>
              <a:t>כתריאל</a:t>
            </a:r>
            <a:r>
              <a:rPr lang="he-IL" b="1" i="0" dirty="0">
                <a:solidFill>
                  <a:srgbClr val="202122"/>
                </a:solidFill>
                <a:effectLst/>
                <a:highlight>
                  <a:srgbClr val="FFFFFF"/>
                </a:highlight>
                <a:latin typeface="Arial" panose="020B0604020202020204" pitchFamily="34" charset="0"/>
              </a:rPr>
              <a:t> </a:t>
            </a:r>
            <a:r>
              <a:rPr lang="he-IL" b="1" i="0" dirty="0" err="1">
                <a:solidFill>
                  <a:srgbClr val="202122"/>
                </a:solidFill>
                <a:effectLst/>
                <a:highlight>
                  <a:srgbClr val="FFFFFF"/>
                </a:highlight>
                <a:latin typeface="Arial" panose="020B0604020202020204" pitchFamily="34" charset="0"/>
              </a:rPr>
              <a:t>טְכורְֹש</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תשלום מיסים הינו חובה מוסרית והלכתית מהדרגה העליונה, הואיל ועל ידי המיסים מקיימים את כל מערכות הציבור החיוניות, ובכללן: ביטחון, משטרה, חינוך, בריאות, תשתיות של כבישים, מים, ביוב, חשמל, שמירת הסביבה, ביטוח לאומי ועזרה לנזקקים. וכל המעלים מס גוזל את הציבור, ולכן חטאו חמור מחטאו של הגוזל את היחיד. </a:t>
            </a:r>
          </a:p>
          <a:p>
            <a:r>
              <a:rPr lang="he-IL" dirty="0"/>
              <a:t>לאנשים רבים יש טענות על מערכות הציבור, אולם אין בטענות אלו כדי לפגוע בחשיבותן העצומה. אמרו חכמים: "הֱוֵי מתפלל בשלומה של מלכות, שאלמלא מוראה איש את רעהו חיים בלעו". ואת זה אמרו על מלכות רומא הרשעה, שהחריבה את מקדשנו והגליתנו מארצנו. על אחת כמה וכמה כאשר מדובר במדינת ישראל, שהעקרונות המנחים את שלטונה הם של צדק והגינות כמורשת ישראל, וכל אדם שחי בה נהנה מכל הטוב שמתבצע בעזרת המיסים. ואם הוא מעלים מס, הוא גזלן, נצלן ומחזיר רעה תחת טובה.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pic>
        <p:nvPicPr>
          <p:cNvPr id="13314" name="Picture 2" descr="הרב כתריאל פישל טכורש נואם ב'כנס תורה שבעל פה', תשכ&quot;א">
            <a:extLst>
              <a:ext uri="{FF2B5EF4-FFF2-40B4-BE49-F238E27FC236}">
                <a16:creationId xmlns:a16="http://schemas.microsoft.com/office/drawing/2014/main" id="{6888B774-A918-3D02-EA5B-5247B845E9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2304" y="92186"/>
            <a:ext cx="2381250" cy="314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64257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מלך בזמננו – </a:t>
            </a:r>
            <a:r>
              <a:rPr lang="he-IL" dirty="0" err="1"/>
              <a:t>הראי"ה</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נראים הדברים שבזמן שאין מלך כיון שמשפטי המלוכה הם ג"כ מה שנוגע למצבה הכללי של האומה חוזרים אלה הזכיות של המשפטים ליד האומה בכללה, וביחוד נראה שגם כל שופט שקם בישראל דין מלך יש לו </a:t>
            </a:r>
            <a:r>
              <a:rPr lang="he-IL" dirty="0" err="1"/>
              <a:t>לענין</a:t>
            </a:r>
            <a:r>
              <a:rPr lang="he-IL" dirty="0"/>
              <a:t> כמה משפטי המלוכה, וביחוד למה שנוגע להנהגת הכלל וכו' </a:t>
            </a:r>
            <a:r>
              <a:rPr lang="he-IL" dirty="0" err="1"/>
              <a:t>ולענין</a:t>
            </a:r>
            <a:r>
              <a:rPr lang="he-IL" dirty="0"/>
              <a:t> משפט המלוכה שנוגע להנהגת הכלל ודאי גם שופטים מוסמכים ונשיאים כלליים במקום מלך הם עומדים וכו' (סי' קמ"ד אות י"ד). </a:t>
            </a:r>
          </a:p>
          <a:p>
            <a:r>
              <a:rPr lang="he-IL" dirty="0"/>
              <a:t>ומ"מ דיני המלכות קיימים בכל זמן, ואף בכל דור ודור יש רשות למנהיגי הדור, גדולי הארצות, לענוש ולהרוג דרך הוראת שעה וכו' וזהו שנרמז בתורה אל השופט אשר יהי' בימים ההם. ובדרשות </a:t>
            </a:r>
            <a:r>
              <a:rPr lang="he-IL" dirty="0" err="1"/>
              <a:t>הר"ן</a:t>
            </a:r>
            <a:r>
              <a:rPr lang="he-IL" dirty="0"/>
              <a:t> דרוש יא: כאשר לא יהיה מלך בישראל השופט יכלול שני </a:t>
            </a:r>
            <a:r>
              <a:rPr lang="he-IL" dirty="0" err="1"/>
              <a:t>הכחות</a:t>
            </a:r>
            <a:r>
              <a:rPr lang="he-IL" dirty="0"/>
              <a:t>, </a:t>
            </a:r>
            <a:r>
              <a:rPr lang="he-IL" dirty="0" err="1"/>
              <a:t>כח</a:t>
            </a:r>
            <a:r>
              <a:rPr lang="he-IL" dirty="0"/>
              <a:t> השופט </a:t>
            </a:r>
            <a:r>
              <a:rPr lang="he-IL" dirty="0" err="1"/>
              <a:t>וכח</a:t>
            </a:r>
            <a:r>
              <a:rPr lang="he-IL" dirty="0"/>
              <a:t> המלך.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4076758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לדון דינים חדשים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lnSpcReduction="10000"/>
          </a:bodyPr>
          <a:lstStyle/>
          <a:p>
            <a:r>
              <a:rPr lang="he-IL" dirty="0"/>
              <a:t>שו"ת משפט כהן (ענייני ארץ ישראל) סימן </a:t>
            </a:r>
            <a:r>
              <a:rPr lang="he-IL" dirty="0" err="1"/>
              <a:t>קמד</a:t>
            </a:r>
            <a:endParaRPr lang="he-IL" dirty="0"/>
          </a:p>
          <a:p>
            <a:r>
              <a:rPr lang="he-IL" dirty="0"/>
              <a:t>וסעד לדבר הוא לשון הרמב"ם </a:t>
            </a:r>
            <a:r>
              <a:rPr lang="he-IL" dirty="0" err="1"/>
              <a:t>בפ"ד</a:t>
            </a:r>
            <a:r>
              <a:rPr lang="he-IL" dirty="0"/>
              <a:t> </a:t>
            </a:r>
            <a:r>
              <a:rPr lang="he-IL" dirty="0" err="1"/>
              <a:t>דסנהדרין</a:t>
            </a:r>
            <a:r>
              <a:rPr lang="he-IL" dirty="0"/>
              <a:t> </a:t>
            </a:r>
            <a:r>
              <a:rPr lang="he-IL" dirty="0" err="1"/>
              <a:t>הי"ג</a:t>
            </a:r>
            <a:r>
              <a:rPr lang="he-IL" dirty="0"/>
              <a:t>: ראשי גליות שבבבל במקום מלך הן עומדים ויש להם לרדות את ישראל בכל מקום </a:t>
            </a:r>
            <a:r>
              <a:rPr lang="he-IL" dirty="0" err="1"/>
              <a:t>כו</a:t>
            </a:r>
            <a:r>
              <a:rPr lang="he-IL" dirty="0"/>
              <a:t>'. </a:t>
            </a:r>
            <a:r>
              <a:rPr lang="he-IL" dirty="0" err="1"/>
              <a:t>וק"ו</a:t>
            </a:r>
            <a:r>
              <a:rPr lang="he-IL" dirty="0"/>
              <a:t> שנשיאים המוסכמים באומה, בזמן שהיא בארצה ובשלטונה, באיזו מדריגה שהיא, שהועמדו בשביל הנהגת האומה, לא רק בעיקר בשביל הרבצת התורה, כבני בניו של הלל דלא נקראו שבט כ"א מחוקק, כפי הנראה מסנהדרין ה' א', </a:t>
            </a:r>
            <a:r>
              <a:rPr lang="he-IL" dirty="0" err="1"/>
              <a:t>דאינם</a:t>
            </a:r>
            <a:r>
              <a:rPr lang="he-IL" dirty="0"/>
              <a:t> עומדים במקום מלך, כ"א </a:t>
            </a:r>
            <a:r>
              <a:rPr lang="he-IL" dirty="0" err="1"/>
              <a:t>כח</a:t>
            </a:r>
            <a:r>
              <a:rPr lang="he-IL" dirty="0"/>
              <a:t> ב"ד יש להם, </a:t>
            </a:r>
            <a:r>
              <a:rPr lang="he-IL" b="1" dirty="0"/>
              <a:t>אבל אותם שהוסכמו בעמדתם לכתחילה בשביל האומה בהנהגתה הכללית, גם הארצית, כמלכי בית חשמונאי, וגם נשיאיהם, פשיטא דלא </a:t>
            </a:r>
            <a:r>
              <a:rPr lang="he-IL" b="1" dirty="0" err="1"/>
              <a:t>גריעי</a:t>
            </a:r>
            <a:r>
              <a:rPr lang="he-IL" b="1" dirty="0"/>
              <a:t> מראשי גליות שבבבל</a:t>
            </a:r>
            <a:r>
              <a:rPr lang="he-IL" dirty="0"/>
              <a:t>. </a:t>
            </a:r>
          </a:p>
          <a:p>
            <a:r>
              <a:rPr lang="he-IL" dirty="0"/>
              <a:t>וע"כ לא הוצרך קרא לרבות ראשי גליות, שהם </a:t>
            </a:r>
            <a:r>
              <a:rPr lang="he-IL" dirty="0" err="1"/>
              <a:t>דוקא</a:t>
            </a:r>
            <a:r>
              <a:rPr lang="he-IL" dirty="0"/>
              <a:t> מיהודה, ומבית דוד, כמבואר </a:t>
            </a:r>
            <a:r>
              <a:rPr lang="he-IL" dirty="0" err="1"/>
              <a:t>בתוס</a:t>
            </a:r>
            <a:r>
              <a:rPr lang="he-IL" dirty="0"/>
              <a:t>' שם ד"ה </a:t>
            </a:r>
            <a:r>
              <a:rPr lang="he-IL" dirty="0" err="1"/>
              <a:t>דהכא</a:t>
            </a:r>
            <a:r>
              <a:rPr lang="he-IL" dirty="0"/>
              <a:t> בשם הירושלמי, אלא להורות </a:t>
            </a:r>
            <a:r>
              <a:rPr lang="he-IL" dirty="0" err="1"/>
              <a:t>דאפילו</a:t>
            </a:r>
            <a:r>
              <a:rPr lang="he-IL" dirty="0"/>
              <a:t> בגלות יש להם </a:t>
            </a:r>
            <a:r>
              <a:rPr lang="he-IL" dirty="0" err="1"/>
              <a:t>כח</a:t>
            </a:r>
            <a:r>
              <a:rPr lang="he-IL" dirty="0"/>
              <a:t> של עמידה במקום מלך ישראל. </a:t>
            </a:r>
          </a:p>
          <a:p>
            <a:r>
              <a:rPr lang="he-IL" b="1" dirty="0"/>
              <a:t>אבל כשמתמנה מנהיג האומה לכל צרכיה בסגנון מלכותי, ע"פ דעת הכלל ודעת ב"ד, ודאי עומד הוא במקום מלך, </a:t>
            </a:r>
            <a:r>
              <a:rPr lang="he-IL" b="1" dirty="0" err="1"/>
              <a:t>לענין</a:t>
            </a:r>
            <a:r>
              <a:rPr lang="he-IL" b="1" dirty="0"/>
              <a:t> משפטי המלוכה, הנוגעים להנהגת הכלל. </a:t>
            </a:r>
          </a:p>
          <a:p>
            <a:r>
              <a:rPr lang="he-IL" b="1" dirty="0"/>
              <a:t>בית הבחירה למאירי מסכת סנהדרין דף נב עמוד ב</a:t>
            </a:r>
          </a:p>
          <a:p>
            <a:r>
              <a:rPr lang="he-IL" b="1" dirty="0"/>
              <a:t>כבר ביארנו שאין </a:t>
            </a:r>
            <a:r>
              <a:rPr lang="he-IL" b="1" dirty="0" err="1"/>
              <a:t>דנין</a:t>
            </a:r>
            <a:r>
              <a:rPr lang="he-IL" b="1" dirty="0"/>
              <a:t> דיני נפשות אלא בזמן שבית המקדש קיים ושתהא </a:t>
            </a:r>
            <a:r>
              <a:rPr lang="he-IL" b="1" dirty="0" err="1"/>
              <a:t>סנהדרי</a:t>
            </a:r>
            <a:r>
              <a:rPr lang="he-IL" b="1" dirty="0"/>
              <a:t> קבועה במקומה לשם שנאמר ובאת אל הכהן וכו' בזמן שיש כהן יש משפט אין כהן אין משפט ומ"מ דיני המלכות קיימים בכל זמן ואף בכל דור ודור יש רשות למנהיגי הדור וגדולי הארצות לענוש ולהרוג דרך הוראת שעה על הדרכים שביארנו וזהו שנרמז בתורה אח"כ ואל השופט אשר יהיה בימים ההם:</a:t>
            </a:r>
          </a:p>
          <a:p>
            <a:endParaRPr lang="he-IL" b="1"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279035036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שלטון מוכר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תנאי יסודי להחלת הכלל </a:t>
            </a:r>
            <a:r>
              <a:rPr lang="he-IL" dirty="0" err="1"/>
              <a:t>דינא</a:t>
            </a:r>
            <a:r>
              <a:rPr lang="he-IL" dirty="0"/>
              <a:t> </a:t>
            </a:r>
            <a:r>
              <a:rPr lang="he-IL" dirty="0" err="1"/>
              <a:t>דמלכותא</a:t>
            </a:r>
            <a:r>
              <a:rPr lang="he-IL" dirty="0"/>
              <a:t> </a:t>
            </a:r>
            <a:r>
              <a:rPr lang="he-IL" dirty="0" err="1"/>
              <a:t>דינא</a:t>
            </a:r>
            <a:r>
              <a:rPr lang="he-IL" dirty="0"/>
              <a:t>, הוא כי מעמדו של השלטון הינו מוכר בתורת שכזה אצל התושבים.</a:t>
            </a:r>
          </a:p>
          <a:p>
            <a:r>
              <a:rPr lang="he-IL" i="1" dirty="0"/>
              <a:t>“במה דברים אמורים? – קובע הרמב”ם – במלך שמטבעו יוצא באותן הארצות, שהרי הסכימו עליו בני אותה הארץ וסמכה דעתם שהוא אדוניהם והם לו עבדים; אבל אם אין מטבעו יוצא – הרי הוא כגזלן בעל זרוע… שאין דיניהם דין”. המבחן שנקט בו הרמב”ם להכרת העם במלך הוא </a:t>
            </a:r>
            <a:r>
              <a:rPr lang="he-IL" i="1" dirty="0" err="1"/>
              <a:t>ש”מטבעו</a:t>
            </a:r>
            <a:r>
              <a:rPr lang="he-IL" i="1" dirty="0"/>
              <a:t> יוצא”. כלומר, שמטבע שלו מוכר. העובדה שמטבעו יוצא מראה כי “הסכימו עליו (=על המלך) בני אותה הארץ”.</a:t>
            </a:r>
            <a:endParaRPr lang="he-IL" dirty="0"/>
          </a:p>
          <a:p>
            <a:r>
              <a:rPr lang="he-IL" dirty="0"/>
              <a:t>חריגה במסגרת החוק וחריקה מסמכות שלטונית</a:t>
            </a:r>
          </a:p>
          <a:p>
            <a:r>
              <a:rPr lang="he-IL" dirty="0"/>
              <a:t>האם מלך המוכר כמלך, דינו – דין, יהא תכנו אשר יהא? כפי הנראה אין דינו של המלך דין אלא כשהוא פועל במסגרת החוק המוכרת למלכים, וכמפעיל סמכויותיו כמלך.</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167571315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שלטון דמוקרטי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יש לדון האם </a:t>
            </a:r>
            <a:r>
              <a:rPr lang="he-IL" dirty="0" err="1"/>
              <a:t>דינא</a:t>
            </a:r>
            <a:r>
              <a:rPr lang="he-IL" dirty="0"/>
              <a:t> </a:t>
            </a:r>
            <a:r>
              <a:rPr lang="he-IL" dirty="0" err="1"/>
              <a:t>דמלכותא</a:t>
            </a:r>
            <a:r>
              <a:rPr lang="he-IL" dirty="0"/>
              <a:t> זה רק </a:t>
            </a:r>
            <a:r>
              <a:rPr lang="he-IL" dirty="0" err="1"/>
              <a:t>בשילטון</a:t>
            </a:r>
            <a:r>
              <a:rPr lang="he-IL" dirty="0"/>
              <a:t> מלכותי – או גם בשלטון דמוקרטי</a:t>
            </a:r>
          </a:p>
          <a:p>
            <a:r>
              <a:rPr lang="he-IL" dirty="0"/>
              <a:t>לפי שיטות הראשונים שטעם הדין – מפני שכל הארץ של המלך – יתכן וזה רק </a:t>
            </a:r>
            <a:r>
              <a:rPr lang="he-IL" dirty="0" err="1"/>
              <a:t>בשילטון</a:t>
            </a:r>
            <a:r>
              <a:rPr lang="he-IL" dirty="0"/>
              <a:t> מלכותי. </a:t>
            </a:r>
          </a:p>
          <a:p>
            <a:r>
              <a:rPr lang="he-IL" dirty="0"/>
              <a:t>לפי הרמב"ם כתבו הפוסקים – שכל שהעם קיבלו את מלכותו </a:t>
            </a:r>
            <a:r>
              <a:rPr lang="he-IL" dirty="0" err="1"/>
              <a:t>חשיב</a:t>
            </a:r>
            <a:r>
              <a:rPr lang="he-IL" dirty="0"/>
              <a:t> מלך. </a:t>
            </a:r>
          </a:p>
          <a:p>
            <a:r>
              <a:rPr lang="he-IL" dirty="0"/>
              <a:t>כלשון הרמב"ם: </a:t>
            </a:r>
            <a:r>
              <a:rPr lang="he-IL" i="1" dirty="0"/>
              <a:t> שהרי הסכימו עליו בני אותה הארץ וסמכה דעתם שהוא אדוניהם והם לו עבדים.</a:t>
            </a:r>
          </a:p>
          <a:p>
            <a:r>
              <a:rPr lang="he-IL" i="1" dirty="0"/>
              <a:t>ולהלכה הסכימו הפסוקים – שממשל שהעם בחר בו יש בו </a:t>
            </a:r>
            <a:r>
              <a:rPr lang="he-IL" i="1" dirty="0" err="1"/>
              <a:t>דינא</a:t>
            </a:r>
            <a:r>
              <a:rPr lang="he-IL" i="1" dirty="0"/>
              <a:t> </a:t>
            </a:r>
            <a:r>
              <a:rPr lang="he-IL" i="1" dirty="0" err="1"/>
              <a:t>דמלכותא</a:t>
            </a:r>
            <a:r>
              <a:rPr lang="he-IL" i="1" dirty="0"/>
              <a:t> </a:t>
            </a:r>
            <a:r>
              <a:rPr lang="he-IL" i="1" dirty="0" err="1"/>
              <a:t>דינא</a:t>
            </a:r>
            <a:r>
              <a:rPr lang="he-IL" i="1" dirty="0"/>
              <a:t>. </a:t>
            </a:r>
            <a:r>
              <a:rPr lang="he-IL" sz="1100" i="1" dirty="0"/>
              <a:t>הגיוני הפרשה עמוד שכה</a:t>
            </a:r>
            <a:endParaRPr lang="he-IL" dirty="0"/>
          </a:p>
          <a:p>
            <a:r>
              <a:rPr lang="he-IL" i="1"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8782251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מוכס העומד מאליו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שולחן ערוך חושן משפט הלכות </a:t>
            </a:r>
            <a:r>
              <a:rPr lang="he-IL" dirty="0" err="1"/>
              <a:t>גזילה</a:t>
            </a:r>
            <a:r>
              <a:rPr lang="he-IL" dirty="0"/>
              <a:t> סימן שסט סעיף ו</a:t>
            </a:r>
          </a:p>
          <a:p>
            <a:r>
              <a:rPr lang="he-IL" dirty="0"/>
              <a:t>בד"א שהמוכס - </a:t>
            </a:r>
            <a:r>
              <a:rPr lang="he-IL" dirty="0" err="1"/>
              <a:t>כלסטים</a:t>
            </a:r>
            <a:r>
              <a:rPr lang="he-IL" dirty="0"/>
              <a:t>, בזמן שהמוכס עובד כוכבים, או מוכס העומד מאליו, או מוכס העומד מחמת המלך ואין לו קצבה אלא לוקח מה שירצה. אבל מוכס שפסקו המלך ליטול דבר קצוב, (ואפילו </a:t>
            </a:r>
            <a:r>
              <a:rPr lang="he-IL" dirty="0" err="1"/>
              <a:t>צוה</a:t>
            </a:r>
            <a:r>
              <a:rPr lang="he-IL" dirty="0"/>
              <a:t> שישראל </a:t>
            </a:r>
            <a:r>
              <a:rPr lang="he-IL" dirty="0" err="1"/>
              <a:t>יתן</a:t>
            </a:r>
            <a:r>
              <a:rPr lang="he-IL" dirty="0"/>
              <a:t> יותר מעובד כוכבים, מכל מקום מקרי דבר קצוב לכל איש) (</a:t>
            </a:r>
            <a:r>
              <a:rPr lang="he-IL" dirty="0" err="1"/>
              <a:t>מהרי"ק</a:t>
            </a:r>
            <a:r>
              <a:rPr lang="he-IL" dirty="0"/>
              <a:t> שורש קצ"ה /קצ"ד/), והעמיד מוכס ישראל לגבותו למלך, ונודע שאדם זה נאמן ואינו מוסיף כלום על מה שגזר המלך, אינו בחזקת גזלן, משום </a:t>
            </a:r>
            <a:r>
              <a:rPr lang="he-IL" dirty="0" err="1"/>
              <a:t>דדינא</a:t>
            </a:r>
            <a:r>
              <a:rPr lang="he-IL" dirty="0"/>
              <a:t> </a:t>
            </a:r>
            <a:r>
              <a:rPr lang="he-IL" dirty="0" err="1"/>
              <a:t>דמלכותא</a:t>
            </a:r>
            <a:r>
              <a:rPr lang="he-IL" dirty="0"/>
              <a:t> </a:t>
            </a:r>
            <a:r>
              <a:rPr lang="he-IL" dirty="0" err="1"/>
              <a:t>דינא</a:t>
            </a:r>
            <a:r>
              <a:rPr lang="he-IL" dirty="0"/>
              <a:t>. </a:t>
            </a:r>
          </a:p>
          <a:p>
            <a:r>
              <a:rPr lang="he-IL" dirty="0"/>
              <a:t>ולא עוד אלא שהמבריח ממכס זה, עובר (על לא תגזול) (ויקרא </a:t>
            </a:r>
            <a:r>
              <a:rPr lang="he-IL" dirty="0" err="1"/>
              <a:t>יט</a:t>
            </a:r>
            <a:r>
              <a:rPr lang="he-IL" dirty="0"/>
              <a:t>, </a:t>
            </a:r>
            <a:r>
              <a:rPr lang="he-IL" dirty="0" err="1"/>
              <a:t>יג</a:t>
            </a:r>
            <a:r>
              <a:rPr lang="he-IL" dirty="0"/>
              <a:t>), מפני שהוא גוזל מנת המלך, בין שהיה מלך ישראל בין שהיה מלך עובד כוכבים. וכן אם ישראל קנה המכס מהמלך, המבריח עצמו הרי זה גוזל ישראל </a:t>
            </a:r>
            <a:r>
              <a:rPr lang="he-IL" dirty="0" err="1"/>
              <a:t>שקנאו</a:t>
            </a:r>
            <a:r>
              <a:rPr lang="he-IL" dirty="0"/>
              <a:t>. (וי"א </a:t>
            </a:r>
            <a:r>
              <a:rPr lang="he-IL" dirty="0" err="1"/>
              <a:t>דאפילו</a:t>
            </a:r>
            <a:r>
              <a:rPr lang="he-IL" dirty="0"/>
              <a:t> ידוע </a:t>
            </a:r>
            <a:r>
              <a:rPr lang="he-IL" dirty="0" err="1"/>
              <a:t>דהישראל</a:t>
            </a:r>
            <a:r>
              <a:rPr lang="he-IL" dirty="0"/>
              <a:t> לוקח יותר מן הקצבה, מ"מ אסור להבריח ממנו דבר הקצוב, דהוי כגוזל מן הגזלן, </a:t>
            </a:r>
            <a:r>
              <a:rPr lang="he-IL" dirty="0" err="1"/>
              <a:t>דאסור</a:t>
            </a:r>
            <a:r>
              <a:rPr lang="he-IL" dirty="0"/>
              <a:t>) (ב"י). אבל אם קנאו עובד כוכבים, מותר, משום דהוי כהפקעת </a:t>
            </a:r>
            <a:r>
              <a:rPr lang="he-IL" dirty="0" err="1"/>
              <a:t>הלואתו</a:t>
            </a:r>
            <a:r>
              <a:rPr lang="he-IL" dirty="0"/>
              <a:t> </a:t>
            </a:r>
            <a:r>
              <a:rPr lang="he-IL" dirty="0" err="1"/>
              <a:t>דשרי</a:t>
            </a:r>
            <a:r>
              <a:rPr lang="he-IL" dirty="0"/>
              <a:t> במקום </a:t>
            </a:r>
            <a:r>
              <a:rPr lang="he-IL" dirty="0" err="1"/>
              <a:t>דליכא</a:t>
            </a:r>
            <a:r>
              <a:rPr lang="he-IL" dirty="0"/>
              <a:t> חלול השם. הגה: וי"א </a:t>
            </a:r>
            <a:r>
              <a:rPr lang="he-IL" dirty="0" err="1"/>
              <a:t>דאפילו</a:t>
            </a:r>
            <a:r>
              <a:rPr lang="he-IL" dirty="0"/>
              <a:t> המוכס ישראל, אם לא קנאו לעצמו רק גובה למלך עו"ג, אף על גב </a:t>
            </a:r>
            <a:r>
              <a:rPr lang="he-IL" dirty="0" err="1"/>
              <a:t>דאסור</a:t>
            </a:r>
            <a:r>
              <a:rPr lang="he-IL" dirty="0"/>
              <a:t> להבריח </a:t>
            </a:r>
            <a:r>
              <a:rPr lang="he-IL" dirty="0" err="1"/>
              <a:t>מכח</a:t>
            </a:r>
            <a:r>
              <a:rPr lang="he-IL" dirty="0"/>
              <a:t> </a:t>
            </a:r>
            <a:r>
              <a:rPr lang="he-IL" dirty="0" err="1"/>
              <a:t>דינא</a:t>
            </a:r>
            <a:r>
              <a:rPr lang="he-IL" dirty="0"/>
              <a:t> </a:t>
            </a:r>
            <a:r>
              <a:rPr lang="he-IL" dirty="0" err="1"/>
              <a:t>דמלכותא</a:t>
            </a:r>
            <a:r>
              <a:rPr lang="he-IL" dirty="0"/>
              <a:t>, מ"מ אם אדם מבריח אין למוכס </a:t>
            </a:r>
            <a:r>
              <a:rPr lang="he-IL" dirty="0" err="1"/>
              <a:t>לכוף</a:t>
            </a:r>
            <a:r>
              <a:rPr lang="he-IL" dirty="0"/>
              <a:t> אותו ליתן, דהוי כהפקעת הלוואתו </a:t>
            </a:r>
            <a:r>
              <a:rPr lang="he-IL" dirty="0" err="1"/>
              <a:t>דשרי</a:t>
            </a:r>
            <a:r>
              <a:rPr lang="he-IL" dirty="0"/>
              <a:t>. מיהו אם יש בזה משום יראת המלך, ודאי יכול </a:t>
            </a:r>
            <a:r>
              <a:rPr lang="he-IL" dirty="0" err="1"/>
              <a:t>לכוף</a:t>
            </a:r>
            <a:r>
              <a:rPr lang="he-IL" dirty="0"/>
              <a:t> אותו (</a:t>
            </a:r>
            <a:r>
              <a:rPr lang="he-IL" dirty="0" err="1"/>
              <a:t>ר"ן</a:t>
            </a:r>
            <a:r>
              <a:rPr lang="he-IL" dirty="0"/>
              <a:t> פרק ארבעה נדרים).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5947627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במדינת ישראל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יש חולקים, שבין אם טעם </a:t>
            </a:r>
            <a:r>
              <a:rPr lang="he-IL" dirty="0" err="1"/>
              <a:t>דינא</a:t>
            </a:r>
            <a:r>
              <a:rPr lang="he-IL" dirty="0"/>
              <a:t> </a:t>
            </a:r>
            <a:r>
              <a:rPr lang="he-IL" dirty="0" err="1"/>
              <a:t>דמלכותא</a:t>
            </a:r>
            <a:r>
              <a:rPr lang="he-IL" dirty="0"/>
              <a:t> הוא מפני שנתנה תורה למלך משפטי מלכות, ודאי לא נתנה משפטי מלכות לפריצי עמנו, ולחברי הכנסת נבחרים גם כמה מפריצי עמנו, ויש בהם גם כן שונאי דת,</a:t>
            </a:r>
          </a:p>
          <a:p>
            <a:r>
              <a:rPr lang="he-IL" dirty="0"/>
              <a:t>ובין אם הטעם הוא מפני שהארץ של המלך, הרי הארץ אינה שלהם (ראה לעיל: במלכי ישראל), </a:t>
            </a:r>
          </a:p>
          <a:p>
            <a:r>
              <a:rPr lang="he-IL" dirty="0"/>
              <a:t>ואף אם הוא מתקנת חכמים, אין מסתבר שתיקנו כן לפריצי עמנו (שו"ת פאת שדך צא), או מפני שמשפטיהם לקוחים ממשפטי הגויים (שו"ת מנחת יצחק ז קלח)</a:t>
            </a:r>
            <a:r>
              <a:rPr lang="he-IL" baseline="30000" dirty="0">
                <a:hlinkClick r:id="rId2"/>
              </a:rPr>
              <a:t>[8]</a:t>
            </a:r>
            <a:r>
              <a:rPr lang="he-IL" dirty="0"/>
              <a:t>.</a:t>
            </a:r>
          </a:p>
          <a:p>
            <a:r>
              <a:rPr lang="he-IL" dirty="0"/>
              <a:t>ויש שהוסיפו שדינה של מדינת ישראל כמוכס העומד מאליו (ראה לעיל: </a:t>
            </a:r>
            <a:r>
              <a:rPr lang="he-IL" dirty="0" err="1"/>
              <a:t>במסים</a:t>
            </a:r>
            <a:r>
              <a:rPr lang="he-IL" dirty="0"/>
              <a:t>. שו"ת פאת שדך שם, ושו"ת מנחת יצחק ט קי, בשם החזון איש, וראה קובץ אור ישראל </a:t>
            </a:r>
            <a:r>
              <a:rPr lang="he-IL" dirty="0" err="1"/>
              <a:t>יב</a:t>
            </a:r>
            <a:r>
              <a:rPr lang="he-IL" dirty="0"/>
              <a:t> עמ' </a:t>
            </a:r>
            <a:r>
              <a:rPr lang="he-IL" dirty="0" err="1"/>
              <a:t>קכח</a:t>
            </a:r>
            <a:r>
              <a:rPr lang="he-IL" dirty="0"/>
              <a:t> הערה 3; שו"ת קנה בשם ב </a:t>
            </a:r>
            <a:r>
              <a:rPr lang="he-IL" dirty="0" err="1"/>
              <a:t>קא</a:t>
            </a:r>
            <a:r>
              <a:rPr lang="he-IL" dirty="0"/>
              <a:t> א. וראה שו"ת תשובות והנהגות ג יו"ד שלח), או כמוכס שאין לו קצבה (ראה לעיל: שם. שו"ת תשובות והנהגות ג </a:t>
            </a:r>
            <a:r>
              <a:rPr lang="he-IL" dirty="0" err="1"/>
              <a:t>חו"מ</a:t>
            </a:r>
            <a:r>
              <a:rPr lang="he-IL" dirty="0"/>
              <a:t> תעו).</a:t>
            </a:r>
          </a:p>
          <a:p>
            <a:r>
              <a:rPr lang="he-IL" dirty="0" err="1"/>
              <a:t>דהינו</a:t>
            </a:r>
            <a:r>
              <a:rPr lang="he-IL" dirty="0"/>
              <a:t> יש הסוברים שלשיטת הרמב"ם </a:t>
            </a:r>
            <a:r>
              <a:rPr lang="he-IL" dirty="0" err="1"/>
              <a:t>שדינא</a:t>
            </a:r>
            <a:r>
              <a:rPr lang="he-IL" dirty="0"/>
              <a:t> </a:t>
            </a:r>
            <a:r>
              <a:rPr lang="he-IL" dirty="0" err="1"/>
              <a:t>דמלכותא</a:t>
            </a:r>
            <a:r>
              <a:rPr lang="he-IL" dirty="0"/>
              <a:t> זה מדין מלך, תיקנו כך לגוי וכדומה אבל לא ליהודי שאינו מתנהג לפי ההלכה. </a:t>
            </a:r>
          </a:p>
          <a:p>
            <a:r>
              <a:rPr lang="he-IL" dirty="0"/>
              <a:t>ואפילו לשיטות הסוברות שזה הסכמת העם, הם מחדשים שכאן זה לא. </a:t>
            </a:r>
          </a:p>
          <a:p>
            <a:r>
              <a:rPr lang="he-IL" dirty="0"/>
              <a:t>ושיטה זו לדון עד כדי מוכס העומד מאיליו -  אין לה מקור כלל – ורק מפי השמועה, ויתכן מאוד שרק בשנים הראשונות של המדינה נאמרו דברים אלו.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18213261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דעת הרב אלישיב</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פסקי דין של בתי הדין הרבניים בישראל חלק ו עמוד 376 – 377</a:t>
            </a:r>
          </a:p>
          <a:p>
            <a:r>
              <a:rPr lang="he-IL" dirty="0"/>
              <a:t>ערעור תשכ"ו /מאה עשרים ושבע/ בבית הדין הרבני הגדול ירושלים בפני כב' הדיינים: כ"ג הראשון לציון הרב הראשי לישראל הרב י' נסים - נשיא, הרבנים, יוסף שלו' אלישיב, בצלאל </a:t>
            </a:r>
            <a:r>
              <a:rPr lang="he-IL" dirty="0" err="1"/>
              <a:t>זולטי</a:t>
            </a:r>
            <a:r>
              <a:rPr lang="he-IL" dirty="0"/>
              <a:t> </a:t>
            </a:r>
          </a:p>
          <a:p>
            <a:r>
              <a:rPr lang="he-IL" dirty="0"/>
              <a:t>מסקנות א. (א) חלוקים גדולי הפוסקים אם רישום נכסי דלא ניידי בספרי האחוזה מהווה מעשה קנין משום </a:t>
            </a:r>
            <a:r>
              <a:rPr lang="he-IL" dirty="0" err="1"/>
              <a:t>דינא</a:t>
            </a:r>
            <a:r>
              <a:rPr lang="he-IL" dirty="0"/>
              <a:t> </a:t>
            </a:r>
            <a:r>
              <a:rPr lang="he-IL" dirty="0" err="1"/>
              <a:t>דמלכותא</a:t>
            </a:r>
            <a:r>
              <a:rPr lang="he-IL" dirty="0"/>
              <a:t> או אין בזה אלא משום סמיכות דעת גרידא. </a:t>
            </a:r>
          </a:p>
          <a:p>
            <a:r>
              <a:rPr lang="he-IL" dirty="0"/>
              <a:t>(ב) במקום שנפוץ מנהג בין הסוחרים להעביר נכסי דלא ניידי מרשות לרשות ע"י רישום בטאבו, יש בזה מעשה קנין לכל הדעות מדין </a:t>
            </a:r>
            <a:r>
              <a:rPr lang="he-IL" dirty="0" err="1"/>
              <a:t>סיטומתא</a:t>
            </a:r>
            <a:r>
              <a:rPr lang="he-IL" dirty="0"/>
              <a:t>. [עמוד 377] </a:t>
            </a:r>
          </a:p>
          <a:p>
            <a:r>
              <a:rPr lang="he-IL" dirty="0"/>
              <a:t>ב. (א) יש מחלוקת בין הראשונים אם גם בארץ ישראל חל הכלל </a:t>
            </a:r>
            <a:r>
              <a:rPr lang="he-IL" dirty="0" err="1"/>
              <a:t>דינא</a:t>
            </a:r>
            <a:r>
              <a:rPr lang="he-IL" dirty="0"/>
              <a:t> </a:t>
            </a:r>
            <a:r>
              <a:rPr lang="he-IL" dirty="0" err="1"/>
              <a:t>דמלכותא</a:t>
            </a:r>
            <a:r>
              <a:rPr lang="he-IL" dirty="0"/>
              <a:t> </a:t>
            </a:r>
            <a:r>
              <a:rPr lang="he-IL" dirty="0" err="1"/>
              <a:t>דינא</a:t>
            </a:r>
            <a:r>
              <a:rPr lang="he-IL" dirty="0"/>
              <a:t>. (ב) מחלוקת זו היא רק בזמן שהשלטון בא"י הוא בידי יהודים, אבל כשהארץ כבושה בידי זרים אין הבדל בינה לבין ארצות אחרות </a:t>
            </a:r>
            <a:r>
              <a:rPr lang="he-IL" dirty="0" err="1"/>
              <a:t>ודינא</a:t>
            </a:r>
            <a:r>
              <a:rPr lang="he-IL" dirty="0"/>
              <a:t> </a:t>
            </a:r>
            <a:r>
              <a:rPr lang="he-IL" dirty="0" err="1"/>
              <a:t>דמלכותא</a:t>
            </a:r>
            <a:r>
              <a:rPr lang="he-IL" dirty="0"/>
              <a:t> </a:t>
            </a:r>
            <a:r>
              <a:rPr lang="he-IL" dirty="0" err="1"/>
              <a:t>דינא</a:t>
            </a:r>
            <a:r>
              <a:rPr lang="he-IL" dirty="0"/>
              <a:t> לכל הדעות. </a:t>
            </a:r>
          </a:p>
          <a:p>
            <a:r>
              <a:rPr lang="he-IL" b="1" dirty="0"/>
              <a:t>(ג) </a:t>
            </a:r>
            <a:r>
              <a:rPr lang="he-IL" b="1" dirty="0" err="1"/>
              <a:t>בענינים</a:t>
            </a:r>
            <a:r>
              <a:rPr lang="he-IL" b="1" dirty="0"/>
              <a:t> שיש בהם תיקון לחיי המדינה </a:t>
            </a:r>
            <a:r>
              <a:rPr lang="he-IL" b="1" dirty="0" err="1"/>
              <a:t>הכל</a:t>
            </a:r>
            <a:r>
              <a:rPr lang="he-IL" b="1" dirty="0"/>
              <a:t> מודים </a:t>
            </a:r>
            <a:r>
              <a:rPr lang="he-IL" b="1" dirty="0" err="1"/>
              <a:t>שדינא</a:t>
            </a:r>
            <a:r>
              <a:rPr lang="he-IL" b="1" dirty="0"/>
              <a:t> </a:t>
            </a:r>
            <a:r>
              <a:rPr lang="he-IL" b="1" dirty="0" err="1"/>
              <a:t>דמלכותא</a:t>
            </a:r>
            <a:r>
              <a:rPr lang="he-IL" b="1" dirty="0"/>
              <a:t> </a:t>
            </a:r>
            <a:r>
              <a:rPr lang="he-IL" b="1" dirty="0" err="1"/>
              <a:t>דינא</a:t>
            </a:r>
            <a:r>
              <a:rPr lang="he-IL" b="1" dirty="0"/>
              <a:t> גם בא"י. </a:t>
            </a:r>
          </a:p>
          <a:p>
            <a:r>
              <a:rPr lang="he-IL" dirty="0"/>
              <a:t>(ד) ולפי זה יש לדון שאין תוקף בא"י להעברת נכסי דלא ניידי בלי רישום בטאבו, בהתאם </a:t>
            </a:r>
            <a:r>
              <a:rPr lang="he-IL" dirty="0" err="1"/>
              <a:t>לדינא</a:t>
            </a:r>
            <a:r>
              <a:rPr lang="he-IL" dirty="0"/>
              <a:t> </a:t>
            </a:r>
            <a:r>
              <a:rPr lang="he-IL" dirty="0" err="1"/>
              <a:t>דמלכותא</a:t>
            </a:r>
            <a:r>
              <a:rPr lang="he-IL" dirty="0"/>
              <a:t>, כי יש בזה תיקון גדול ונעילת דלא /דלת/ בפני הרמאים, שאם לא כן תהיה האפשרות בידי כל אחד למכור נכסיו לכמה בני אדם ולהחליף מכירתו עשרת מונים.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102946378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73CC124D-D48A-404B-00FB-7DACE0450A91}"/>
              </a:ext>
            </a:extLst>
          </p:cNvPr>
          <p:cNvSpPr>
            <a:spLocks noGrp="1"/>
          </p:cNvSpPr>
          <p:nvPr>
            <p:ph type="sldNum" sz="quarter" idx="12"/>
          </p:nvPr>
        </p:nvSpPr>
        <p:spPr/>
        <p:txBody>
          <a:bodyPr/>
          <a:lstStyle/>
          <a:p>
            <a:fld id="{D57F1E4F-1CFF-5643-939E-217C01CDF565}" type="slidenum">
              <a:rPr lang="en-US" smtClean="0"/>
              <a:pPr/>
              <a:t>25</a:t>
            </a:fld>
            <a:endParaRPr lang="en-US" dirty="0"/>
          </a:p>
        </p:txBody>
      </p:sp>
      <p:pic>
        <p:nvPicPr>
          <p:cNvPr id="4" name="תמונה 3">
            <a:extLst>
              <a:ext uri="{FF2B5EF4-FFF2-40B4-BE49-F238E27FC236}">
                <a16:creationId xmlns:a16="http://schemas.microsoft.com/office/drawing/2014/main" id="{3B2D7B99-31B3-6E4B-3394-D0C701B14E12}"/>
              </a:ext>
            </a:extLst>
          </p:cNvPr>
          <p:cNvPicPr>
            <a:picLocks noChangeAspect="1"/>
          </p:cNvPicPr>
          <p:nvPr/>
        </p:nvPicPr>
        <p:blipFill>
          <a:blip r:embed="rId2"/>
          <a:stretch>
            <a:fillRect/>
          </a:stretch>
        </p:blipFill>
        <p:spPr>
          <a:xfrm>
            <a:off x="2494059" y="223464"/>
            <a:ext cx="6168900" cy="7004272"/>
          </a:xfrm>
          <a:prstGeom prst="rect">
            <a:avLst/>
          </a:prstGeom>
        </p:spPr>
      </p:pic>
    </p:spTree>
    <p:extLst>
      <p:ext uri="{BB962C8B-B14F-4D97-AF65-F5344CB8AC3E}">
        <p14:creationId xmlns:p14="http://schemas.microsoft.com/office/powerpoint/2010/main" val="1390136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גישת האור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לאחר אלפיים שנים של גלות מארצנו, שנים שבהן ישבנו על שולחן זרים ומילאנו בזהובים את כיסי שליטיהם, החל מן הדרכמות שנאלצנו לשלם </a:t>
            </a:r>
            <a:r>
              <a:rPr lang="he-IL" dirty="0" err="1"/>
              <a:t>לאספסיינוס</a:t>
            </a:r>
            <a:r>
              <a:rPr lang="he-IL" dirty="0"/>
              <a:t> קיסר הרומאים (</a:t>
            </a:r>
            <a:r>
              <a:rPr lang="en-US" dirty="0"/>
              <a:t>FISCUS JUDAICUS), </a:t>
            </a:r>
            <a:r>
              <a:rPr lang="he-IL" dirty="0"/>
              <a:t>דרך מס הגולגולת בארצות </a:t>
            </a:r>
            <a:r>
              <a:rPr lang="he-IL" dirty="0" err="1"/>
              <a:t>האיסלם</a:t>
            </a:r>
            <a:r>
              <a:rPr lang="he-IL" dirty="0"/>
              <a:t> (</a:t>
            </a:r>
            <a:r>
              <a:rPr lang="he-IL" dirty="0" err="1"/>
              <a:t>הג'זיה</a:t>
            </a:r>
            <a:r>
              <a:rPr lang="he-IL" dirty="0"/>
              <a:t>), עבור דרך מסי שליטי המדינות וראשי הדתות, שבחוקים דמויי-שוויון או באפליה מעוותת, שלחו את ידם בעמל נפשנו– זכינו לבנות ולהיבנות במדינתנו העצמאית, ולשלם בשקלים שלנו:</a:t>
            </a:r>
          </a:p>
          <a:p>
            <a:r>
              <a:rPr lang="he-IL" dirty="0"/>
              <a:t>עם הקמת מדינתנו היקרה והתפתחותה, אנו מקיימים "ולקחתם לכם משלכם". אמנם "מרובים צרכי עמך", אנו זקוקים לתקציב בעל ממדים גדולים, לכיסוי ההוצאות וצרכי המדינה לכל ענפיה ושלוחותיה, בשטחי החיים השונים. הסכומים גדולים מאד ומעיקים על הציבור הרחב. אבל הקלה יש בהיותנו בטוחים, שההוצאות הללו מיועדות למשק המדינה ולפיתוחו, בשבילנו ובשביל הדורות הבאים… צריכים אנו להיות מוכנים בלב שלם להטיל עלינו ברצון את המשימה הזאת, של קבלת עול ההוצאות של המדינה לכל צרכיה, על ידי תשלום </a:t>
            </a:r>
            <a:r>
              <a:rPr lang="he-IL" dirty="0" err="1"/>
              <a:t>המסים</a:t>
            </a:r>
            <a:r>
              <a:rPr lang="he-IL" dirty="0"/>
              <a:t> השונים, ואשרינו שהגענו לכך!(מבוא למאמרו של הרב </a:t>
            </a:r>
            <a:r>
              <a:rPr lang="he-IL" dirty="0" err="1"/>
              <a:t>טכורש</a:t>
            </a:r>
            <a:r>
              <a:rPr lang="he-IL" dirty="0"/>
              <a:t>, כתר אפרים סימן פה)</a:t>
            </a:r>
          </a:p>
          <a:p>
            <a:r>
              <a:rPr lang="he-IL" dirty="0"/>
              <a:t>חשיבות גדולה יש בפרסום הלכה זו, כדי לקיים חברה שיש בה אמת ולא העלמת אמת, שיש בה סולידריות ולא בדלנות אנוכית, וממילא נתקדם מעט אל עבר חברת המופת שמדינת ישראל אמורה להיות, לפי הוראתה של התורה ולאור חזונם של נביאי ישראל.</a:t>
            </a:r>
          </a:p>
          <a:p>
            <a:r>
              <a:rPr lang="he-IL" dirty="0"/>
              <a:t>…אַחֲרֵי כֵן יִקָּרֵא לָךְ עִיר הַצֶּדֶק קִרְיָה נֶאֱמָנָה. צִיּוֹן בְּמִשְׁפָּט תִּפָּדֶה וְשָׁבֶיהָ בִּצְדָקָה. (ישעיה א)</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155959256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חיוב מדין הסכמת העיר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בעבר המיסים שהמלך גבה היו בשביל הנאתו של המלך, לעומת זאת המס כיום נועד לשפר תנאי החיים של אזרחי המדינה. לכן:</a:t>
            </a:r>
          </a:p>
          <a:p>
            <a:r>
              <a:rPr lang="he-IL" dirty="0"/>
              <a:t>גם לסוברים שאין בימינו </a:t>
            </a:r>
            <a:r>
              <a:rPr lang="he-IL" dirty="0" err="1"/>
              <a:t>דדמ"ד</a:t>
            </a:r>
            <a:r>
              <a:rPr lang="he-IL" dirty="0"/>
              <a:t> או פרשת מלך ישראל, בגלל שהשלטון באר"י אינו ע"י שומרי </a:t>
            </a:r>
            <a:r>
              <a:rPr lang="he-IL" dirty="0" err="1"/>
              <a:t>תו"מ</a:t>
            </a:r>
            <a:r>
              <a:rPr lang="he-IL" baseline="30000" dirty="0">
                <a:hlinkClick r:id="rId2"/>
              </a:rPr>
              <a:t>[183]</a:t>
            </a:r>
            <a:r>
              <a:rPr lang="he-IL" dirty="0"/>
              <a:t>, </a:t>
            </a:r>
          </a:p>
          <a:p>
            <a:r>
              <a:rPr lang="he-IL" dirty="0"/>
              <a:t>מ"מ יש חיוב לשלם מיסים משלוש סיבות </a:t>
            </a:r>
          </a:p>
          <a:p>
            <a:r>
              <a:rPr lang="he-IL" dirty="0"/>
              <a:t>מצד דין 'כופים בני העיר זה את זה', </a:t>
            </a:r>
          </a:p>
          <a:p>
            <a:r>
              <a:rPr lang="he-IL" dirty="0"/>
              <a:t>ומטעם זה יש לחייב להשתתף בכל צורכי המדינה, </a:t>
            </a:r>
          </a:p>
          <a:p>
            <a:r>
              <a:rPr lang="he-IL" dirty="0"/>
              <a:t>חוץ מדברים שהם לא מאוד נצרכים, שבהם צריכים את הסכמת רוב בני המדינה וכנ"ל</a:t>
            </a:r>
            <a:r>
              <a:rPr lang="he-IL" baseline="30000" dirty="0">
                <a:hlinkClick r:id="rId3"/>
              </a:rPr>
              <a:t>[184]</a:t>
            </a:r>
            <a:r>
              <a:rPr lang="he-IL" dirty="0"/>
              <a:t>.</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155549063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חיוב מדין ממון </a:t>
            </a:r>
            <a:r>
              <a:rPr lang="he-IL" dirty="0" err="1"/>
              <a:t>השותפין</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הסכמת הפוסקים שהמיסים </a:t>
            </a:r>
            <a:r>
              <a:rPr lang="he-IL" dirty="0" err="1"/>
              <a:t>בזה"ז</a:t>
            </a:r>
            <a:r>
              <a:rPr lang="he-IL" dirty="0"/>
              <a:t> שנגבים מבני המדינה ומבני העיר הם בגדר ממון שותפים</a:t>
            </a:r>
            <a:r>
              <a:rPr lang="he-IL" baseline="30000" dirty="0">
                <a:hlinkClick r:id="rId2"/>
              </a:rPr>
              <a:t>[185]</a:t>
            </a:r>
            <a:r>
              <a:rPr lang="he-IL" dirty="0"/>
              <a:t>, כיון שממנו לוקחים כסף לממן את כל צורכי השותפים, כגון בית חולים, כבישים, פינוי אשפה, תחבורה, חינוך, משטרה, כבוי אש ועוד. </a:t>
            </a:r>
          </a:p>
          <a:p>
            <a:r>
              <a:rPr lang="he-IL" dirty="0"/>
              <a:t>ולפיכך מי שמשתמש בשירותי המדינה והעיר, ולא משתתף בתשלום לקופת השותפות, הרי זה גזלן גמור.</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199245993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חתם סופר - מיסים מקובלים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שו"ת חתם סופר חלק ה (חושן משפט) סימן מד</a:t>
            </a:r>
          </a:p>
          <a:p>
            <a:r>
              <a:rPr lang="he-IL" dirty="0"/>
              <a:t>אך </a:t>
            </a:r>
            <a:r>
              <a:rPr lang="he-IL" dirty="0" err="1"/>
              <a:t>הר"ן</a:t>
            </a:r>
            <a:r>
              <a:rPr lang="he-IL" dirty="0"/>
              <a:t> בנדרים כ"ח ע"א כ' וז"ל וכ' </a:t>
            </a:r>
            <a:r>
              <a:rPr lang="he-IL" dirty="0" err="1"/>
              <a:t>תוס</a:t>
            </a:r>
            <a:r>
              <a:rPr lang="he-IL" dirty="0"/>
              <a:t>' </a:t>
            </a:r>
            <a:r>
              <a:rPr lang="he-IL" dirty="0" err="1"/>
              <a:t>דוקא</a:t>
            </a:r>
            <a:r>
              <a:rPr lang="he-IL" dirty="0"/>
              <a:t> במלך </a:t>
            </a:r>
            <a:r>
              <a:rPr lang="he-IL" dirty="0" err="1"/>
              <a:t>או"ה</a:t>
            </a:r>
            <a:r>
              <a:rPr lang="he-IL" dirty="0"/>
              <a:t> אומר </a:t>
            </a:r>
            <a:r>
              <a:rPr lang="he-IL" dirty="0" err="1"/>
              <a:t>דדינא</a:t>
            </a:r>
            <a:r>
              <a:rPr lang="he-IL" dirty="0"/>
              <a:t> </a:t>
            </a:r>
            <a:r>
              <a:rPr lang="he-IL" dirty="0" err="1"/>
              <a:t>דמלכותא</a:t>
            </a:r>
            <a:r>
              <a:rPr lang="he-IL" dirty="0"/>
              <a:t> </a:t>
            </a:r>
            <a:r>
              <a:rPr lang="he-IL" dirty="0" err="1"/>
              <a:t>דינא</a:t>
            </a:r>
            <a:r>
              <a:rPr lang="he-IL" dirty="0"/>
              <a:t> מפני שהארץ שלו ויכול לומר להם אם לא תעשו </a:t>
            </a:r>
            <a:r>
              <a:rPr lang="he-IL" dirty="0" err="1"/>
              <a:t>מצותי</a:t>
            </a:r>
            <a:r>
              <a:rPr lang="he-IL" dirty="0"/>
              <a:t> אגרש אתכם מן הארץ אבל במלכי ישראל לא לפי שא"י כל ישראל שותפים בה וכו' עכ"ל ע"ש. </a:t>
            </a:r>
          </a:p>
          <a:p>
            <a:r>
              <a:rPr lang="he-IL" dirty="0"/>
              <a:t>ומ"מ נ"ל דלא פליג אלא </a:t>
            </a:r>
            <a:r>
              <a:rPr lang="he-IL" dirty="0" err="1"/>
              <a:t>במסים</a:t>
            </a:r>
            <a:r>
              <a:rPr lang="he-IL" dirty="0"/>
              <a:t> ומכס שמטיל על כרחם </a:t>
            </a:r>
            <a:r>
              <a:rPr lang="he-IL" dirty="0" err="1"/>
              <a:t>ס"ל</a:t>
            </a:r>
            <a:r>
              <a:rPr lang="he-IL" dirty="0"/>
              <a:t> לא שייך לומר בני מדינה ניחא להו אלא משום שהוא אדון הארץ וא"כ יש לחלק בין מלכי ישראל למלכי </a:t>
            </a:r>
            <a:r>
              <a:rPr lang="he-IL" dirty="0" err="1"/>
              <a:t>או"ה</a:t>
            </a:r>
            <a:r>
              <a:rPr lang="he-IL" dirty="0"/>
              <a:t> אבל במנהגי ונימוסי' כמו ב"ב נ"ד ע"ב(חוקים בדיני ראיות וקנין) מודה </a:t>
            </a:r>
            <a:r>
              <a:rPr lang="he-IL" dirty="0" err="1"/>
              <a:t>ר"ן</a:t>
            </a:r>
            <a:r>
              <a:rPr lang="he-IL" dirty="0"/>
              <a:t> </a:t>
            </a:r>
            <a:r>
              <a:rPr lang="he-IL" dirty="0" err="1"/>
              <a:t>דהטעם</a:t>
            </a:r>
            <a:r>
              <a:rPr lang="he-IL" dirty="0"/>
              <a:t> משום </a:t>
            </a:r>
            <a:r>
              <a:rPr lang="he-IL" dirty="0" err="1"/>
              <a:t>דניחא</a:t>
            </a:r>
            <a:r>
              <a:rPr lang="he-IL" dirty="0"/>
              <a:t> להו ואין לחלק בין מלכי ישראל </a:t>
            </a:r>
            <a:r>
              <a:rPr lang="he-IL" dirty="0" err="1"/>
              <a:t>לאו"ה</a:t>
            </a:r>
            <a:r>
              <a:rPr lang="he-IL" dirty="0"/>
              <a:t>.</a:t>
            </a:r>
          </a:p>
          <a:p>
            <a:r>
              <a:rPr lang="he-IL" dirty="0"/>
              <a:t>לדעת החתם סופר בדברים שמוקבלים על כל העם, כולם יסכימו </a:t>
            </a:r>
            <a:r>
              <a:rPr lang="he-IL" dirty="0" err="1"/>
              <a:t>שדינא</a:t>
            </a:r>
            <a:r>
              <a:rPr lang="he-IL" dirty="0"/>
              <a:t> </a:t>
            </a:r>
            <a:r>
              <a:rPr lang="he-IL" dirty="0" err="1"/>
              <a:t>דמלכותא</a:t>
            </a:r>
            <a:r>
              <a:rPr lang="he-IL" dirty="0"/>
              <a:t> </a:t>
            </a:r>
            <a:r>
              <a:rPr lang="he-IL" dirty="0" err="1"/>
              <a:t>דינא</a:t>
            </a:r>
            <a:r>
              <a:rPr lang="he-IL" dirty="0"/>
              <a:t> בכל מקום.   </a:t>
            </a:r>
          </a:p>
          <a:p>
            <a:r>
              <a:rPr lang="he-IL" dirty="0"/>
              <a:t>אמנם ראיתי שכתבו שכל זה בדבר </a:t>
            </a:r>
            <a:r>
              <a:rPr lang="he-IL" b="1" dirty="0"/>
              <a:t>שמאוד חיוני לעיר </a:t>
            </a:r>
            <a:r>
              <a:rPr lang="he-IL" dirty="0"/>
              <a:t>– אבל דבר שלא חיוני צריך הסכמת בני כל העיר. </a:t>
            </a:r>
          </a:p>
          <a:p>
            <a:r>
              <a:rPr lang="he-IL" dirty="0"/>
              <a:t>ויש שכתבו שאין דברי החתם סופר מקובלים לפי כולם – ראה </a:t>
            </a:r>
            <a:r>
              <a:rPr lang="he-IL" dirty="0">
                <a:hlinkClick r:id="rId2"/>
              </a:rPr>
              <a:t>הגיוני הפרשה עמוד שמ"ב</a:t>
            </a:r>
            <a:endParaRPr lang="he-IL"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23993654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חיוב מדין הסכמת התושבים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בספר פתחי חושן [מגדולי רבני העדה החרדית (אגב: המתנגדים למדינה)] כתב שלפי דעת הרמב"ם שיש </a:t>
            </a:r>
            <a:r>
              <a:rPr lang="he-IL" dirty="0" err="1"/>
              <a:t>דינא</a:t>
            </a:r>
            <a:r>
              <a:rPr lang="he-IL" dirty="0"/>
              <a:t> </a:t>
            </a:r>
            <a:r>
              <a:rPr lang="he-IL" dirty="0" err="1"/>
              <a:t>דמלכותא</a:t>
            </a:r>
            <a:r>
              <a:rPr lang="he-IL" dirty="0"/>
              <a:t> בארץ ישראל, וכן הכריעו מרן הבית יוסף </a:t>
            </a:r>
            <a:r>
              <a:rPr lang="he-IL" dirty="0" err="1"/>
              <a:t>והרמ"א</a:t>
            </a:r>
            <a:r>
              <a:rPr lang="he-IL" dirty="0"/>
              <a:t>. יש ראשונים – </a:t>
            </a:r>
            <a:r>
              <a:rPr lang="he-IL" dirty="0" err="1"/>
              <a:t>ר"ן</a:t>
            </a:r>
            <a:r>
              <a:rPr lang="he-IL" dirty="0"/>
              <a:t> </a:t>
            </a:r>
            <a:r>
              <a:rPr lang="he-IL" dirty="0" err="1"/>
              <a:t>ורשב"א</a:t>
            </a:r>
            <a:r>
              <a:rPr lang="he-IL" dirty="0"/>
              <a:t> – שסוברים שלא שייך </a:t>
            </a:r>
            <a:r>
              <a:rPr lang="he-IL" dirty="0" err="1"/>
              <a:t>דינא</a:t>
            </a:r>
            <a:r>
              <a:rPr lang="he-IL" dirty="0"/>
              <a:t> </a:t>
            </a:r>
            <a:r>
              <a:rPr lang="he-IL" dirty="0" err="1"/>
              <a:t>דמלכותא</a:t>
            </a:r>
            <a:r>
              <a:rPr lang="he-IL" dirty="0"/>
              <a:t> באר"י. מקובל בעולם </a:t>
            </a:r>
            <a:r>
              <a:rPr lang="he-IL" dirty="0" err="1"/>
              <a:t>שהחזו"א</a:t>
            </a:r>
            <a:r>
              <a:rPr lang="he-IL" dirty="0"/>
              <a:t> סבר כשיטות הראשונים. הפתחי חושן במסקנתו הסתפק האם יש תוקף </a:t>
            </a:r>
            <a:r>
              <a:rPr lang="he-IL" dirty="0" err="1"/>
              <a:t>דינא</a:t>
            </a:r>
            <a:r>
              <a:rPr lang="he-IL" dirty="0"/>
              <a:t> </a:t>
            </a:r>
            <a:r>
              <a:rPr lang="he-IL" dirty="0" err="1"/>
              <a:t>דמלכותא</a:t>
            </a:r>
            <a:r>
              <a:rPr lang="he-IL" dirty="0"/>
              <a:t> כיום באר"י.</a:t>
            </a:r>
          </a:p>
          <a:p>
            <a:r>
              <a:rPr lang="he-IL" dirty="0"/>
              <a:t>אמנם יש להפריד בין הנושא של </a:t>
            </a:r>
            <a:r>
              <a:rPr lang="he-IL" dirty="0" err="1"/>
              <a:t>דינא</a:t>
            </a:r>
            <a:r>
              <a:rPr lang="he-IL" dirty="0"/>
              <a:t> </a:t>
            </a:r>
            <a:r>
              <a:rPr lang="he-IL" dirty="0" err="1"/>
              <a:t>דמלכותא</a:t>
            </a:r>
            <a:r>
              <a:rPr lang="he-IL" dirty="0"/>
              <a:t> לבין חיוב תשלומי מס, ראה בפתחי חושן שכתב שגם אם נאמר שאין </a:t>
            </a:r>
            <a:r>
              <a:rPr lang="he-IL" dirty="0" err="1"/>
              <a:t>דינא</a:t>
            </a:r>
            <a:r>
              <a:rPr lang="he-IL" dirty="0"/>
              <a:t> </a:t>
            </a:r>
            <a:r>
              <a:rPr lang="he-IL" dirty="0" err="1"/>
              <a:t>דמלכותא</a:t>
            </a:r>
            <a:r>
              <a:rPr lang="he-IL" dirty="0"/>
              <a:t>, אבל עיקר המיסים מיועדים לטובת התושבים, אין צריך בזה לדין של </a:t>
            </a:r>
            <a:r>
              <a:rPr lang="he-IL" dirty="0" err="1"/>
              <a:t>דינא</a:t>
            </a:r>
            <a:r>
              <a:rPr lang="he-IL" dirty="0"/>
              <a:t> </a:t>
            </a:r>
            <a:r>
              <a:rPr lang="he-IL" dirty="0" err="1"/>
              <a:t>דמלכותא</a:t>
            </a:r>
            <a:r>
              <a:rPr lang="he-IL" dirty="0"/>
              <a:t>, ומחויבים בזה מחמת רצון התושבים כולם.</a:t>
            </a:r>
          </a:p>
          <a:p>
            <a:r>
              <a:rPr lang="he-IL" dirty="0"/>
              <a:t>כן שמעתי מהגאון רבי זלמן נחמיה </a:t>
            </a:r>
            <a:r>
              <a:rPr lang="he-IL" dirty="0" err="1"/>
              <a:t>גודלברג</a:t>
            </a:r>
            <a:r>
              <a:rPr lang="he-IL" dirty="0"/>
              <a:t> </a:t>
            </a:r>
            <a:r>
              <a:rPr lang="he-IL" dirty="0" err="1"/>
              <a:t>שליט"א</a:t>
            </a:r>
            <a:r>
              <a:rPr lang="he-IL" dirty="0"/>
              <a:t> שאמר לי שמבלי </a:t>
            </a:r>
            <a:r>
              <a:rPr lang="he-IL" dirty="0" err="1"/>
              <a:t>להכנס</a:t>
            </a:r>
            <a:r>
              <a:rPr lang="he-IL" dirty="0"/>
              <a:t> לדין של </a:t>
            </a:r>
            <a:r>
              <a:rPr lang="he-IL" dirty="0" err="1"/>
              <a:t>דינא</a:t>
            </a:r>
            <a:r>
              <a:rPr lang="he-IL" dirty="0"/>
              <a:t> </a:t>
            </a:r>
            <a:r>
              <a:rPr lang="he-IL" dirty="0" err="1"/>
              <a:t>דמלכותא</a:t>
            </a:r>
            <a:r>
              <a:rPr lang="he-IL" dirty="0"/>
              <a:t>, הרי ניתן לראות את המדינה כרכוש משותף של הציבור, כמו ציבור שבנו בית הכנסת, והגוזל מהמדינה גוזל את הציבור.</a:t>
            </a:r>
          </a:p>
          <a:p>
            <a:r>
              <a:rPr lang="he-IL" dirty="0"/>
              <a:t>דעת הרבנים הגאונים הרב יוסף שלום אלישיב הרב שלמה זלמן </a:t>
            </a:r>
            <a:r>
              <a:rPr lang="he-IL" dirty="0" err="1"/>
              <a:t>אוירבך</a:t>
            </a:r>
            <a:r>
              <a:rPr lang="he-IL" dirty="0"/>
              <a:t> הרב עובדיה יוסף שחובה לשלם מיסים, והמבריח מהמס גוזל את הציבור.</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399732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חיוב מדין הסכמת העיר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יש אומרים שכיום </a:t>
            </a:r>
            <a:r>
              <a:rPr lang="he-IL" dirty="0" err="1"/>
              <a:t>לכו"ע</a:t>
            </a:r>
            <a:r>
              <a:rPr lang="he-IL" dirty="0"/>
              <a:t> צריך לשלם מיסים, מדין </a:t>
            </a:r>
            <a:r>
              <a:rPr lang="he-IL" dirty="0" err="1"/>
              <a:t>כופין</a:t>
            </a:r>
            <a:r>
              <a:rPr lang="he-IL" dirty="0"/>
              <a:t> בני העיר זה את זה. בכל דבר הנצרך לעיר. </a:t>
            </a:r>
          </a:p>
          <a:p>
            <a:r>
              <a:rPr lang="he-IL" dirty="0"/>
              <a:t>בנוסף היות וגדר המיסים הוא 'ממון השותפים', </a:t>
            </a:r>
            <a:r>
              <a:rPr lang="he-IL" dirty="0" err="1"/>
              <a:t>שמתשמים</a:t>
            </a:r>
            <a:r>
              <a:rPr lang="he-IL" dirty="0"/>
              <a:t> בהם לצורכי האנשים – כגון בית חולים וכבישים. לכן אדם המשתמש בדברים אלו ולא משלם בקופת השותפות – הרי זה גזלן גמור. (אות ט"ו בסיכום באתר דין)</a:t>
            </a:r>
          </a:p>
          <a:p>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60420711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F24C8C7C-7444-1B50-8FD6-87E2C725CE0A}"/>
              </a:ext>
            </a:extLst>
          </p:cNvPr>
          <p:cNvSpPr>
            <a:spLocks noGrp="1"/>
          </p:cNvSpPr>
          <p:nvPr>
            <p:ph type="sldNum" sz="quarter" idx="12"/>
          </p:nvPr>
        </p:nvSpPr>
        <p:spPr/>
        <p:txBody>
          <a:bodyPr/>
          <a:lstStyle/>
          <a:p>
            <a:fld id="{D57F1E4F-1CFF-5643-939E-217C01CDF565}" type="slidenum">
              <a:rPr lang="en-US" smtClean="0"/>
              <a:pPr/>
              <a:t>32</a:t>
            </a:fld>
            <a:endParaRPr lang="en-US" dirty="0"/>
          </a:p>
        </p:txBody>
      </p:sp>
      <p:pic>
        <p:nvPicPr>
          <p:cNvPr id="4" name="תמונה 3">
            <a:extLst>
              <a:ext uri="{FF2B5EF4-FFF2-40B4-BE49-F238E27FC236}">
                <a16:creationId xmlns:a16="http://schemas.microsoft.com/office/drawing/2014/main" id="{EB4083B7-7221-2D61-696D-67E5DE966BED}"/>
              </a:ext>
            </a:extLst>
          </p:cNvPr>
          <p:cNvPicPr>
            <a:picLocks noChangeAspect="1"/>
          </p:cNvPicPr>
          <p:nvPr/>
        </p:nvPicPr>
        <p:blipFill>
          <a:blip r:embed="rId2"/>
          <a:stretch>
            <a:fillRect/>
          </a:stretch>
        </p:blipFill>
        <p:spPr>
          <a:xfrm>
            <a:off x="1042282" y="485364"/>
            <a:ext cx="10107436" cy="5887272"/>
          </a:xfrm>
          <a:prstGeom prst="rect">
            <a:avLst/>
          </a:prstGeom>
        </p:spPr>
      </p:pic>
    </p:spTree>
    <p:extLst>
      <p:ext uri="{BB962C8B-B14F-4D97-AF65-F5344CB8AC3E}">
        <p14:creationId xmlns:p14="http://schemas.microsoft.com/office/powerpoint/2010/main" val="12843221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מקור סמכות או חובת ציות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האם זה חובה ממש כמו דין המלך או שרק דמיון לתוקף של הדבר. – </a:t>
            </a:r>
          </a:p>
          <a:p>
            <a:r>
              <a:rPr lang="he-IL" dirty="0"/>
              <a:t>מצאנו בזה ג' דעות:</a:t>
            </a:r>
          </a:p>
          <a:p>
            <a:r>
              <a:rPr lang="he-IL" sz="400" dirty="0"/>
              <a:t>שיטה מקובצת מסכת בבא קמא דף </a:t>
            </a:r>
            <a:r>
              <a:rPr lang="he-IL" sz="400" dirty="0" err="1"/>
              <a:t>קיג</a:t>
            </a:r>
            <a:r>
              <a:rPr lang="he-IL" sz="400" dirty="0"/>
              <a:t> עמוד ב </a:t>
            </a:r>
            <a:r>
              <a:rPr lang="he-IL" dirty="0"/>
              <a:t>וכתב הרב המאירי ז"ל וז"ל: כל מה שאמרנו בדין המלכות שהוא אצלנו דין גמור הוא בחוקים שחקק הן לתועלתו הן לתועלת נכסיו אפילו חקק שיהא כל אדם נותן לו כך וכך לשנה או כך וכך ממשאו ומתנו או כל שיעשה כך </a:t>
            </a:r>
            <a:r>
              <a:rPr lang="he-IL" dirty="0" err="1"/>
              <a:t>יטול</a:t>
            </a:r>
            <a:r>
              <a:rPr lang="he-IL" dirty="0"/>
              <a:t> המלך ממנו כך וכך או כל כיוצא בזה אף על פי שהוא כנגד דינים שלנו דין הוא </a:t>
            </a:r>
            <a:r>
              <a:rPr lang="he-IL" b="1" dirty="0"/>
              <a:t>ואסור </a:t>
            </a:r>
            <a:r>
              <a:rPr lang="he-IL" b="1" dirty="0" err="1"/>
              <a:t>לגזלו</a:t>
            </a:r>
            <a:r>
              <a:rPr lang="he-IL" b="1" dirty="0"/>
              <a:t> או לעבור על מה שתקן שכך הוא ראוי לו מצד מלכותו על הדרך האמור במלכי ישראל </a:t>
            </a:r>
            <a:r>
              <a:rPr lang="he-IL" dirty="0"/>
              <a:t>כל האמור בפרשת מלך </a:t>
            </a:r>
            <a:r>
              <a:rPr lang="he-IL" dirty="0" err="1"/>
              <a:t>מלך</a:t>
            </a:r>
            <a:r>
              <a:rPr lang="he-IL" dirty="0"/>
              <a:t> מותר בו. </a:t>
            </a:r>
          </a:p>
          <a:p>
            <a:r>
              <a:rPr lang="he-IL" dirty="0">
                <a:solidFill>
                  <a:srgbClr val="002060"/>
                </a:solidFill>
              </a:rPr>
              <a:t>שו"ת משפטים ישרים חלק א סימן </a:t>
            </a:r>
            <a:r>
              <a:rPr lang="he-IL" dirty="0" err="1">
                <a:solidFill>
                  <a:srgbClr val="002060"/>
                </a:solidFill>
              </a:rPr>
              <a:t>קיג</a:t>
            </a:r>
            <a:endParaRPr lang="he-IL" dirty="0">
              <a:solidFill>
                <a:srgbClr val="002060"/>
              </a:solidFill>
            </a:endParaRPr>
          </a:p>
          <a:p>
            <a:r>
              <a:rPr lang="he-IL" dirty="0">
                <a:solidFill>
                  <a:srgbClr val="002060"/>
                </a:solidFill>
              </a:rPr>
              <a:t>והרמב"ם ז"ל נראה </a:t>
            </a:r>
            <a:r>
              <a:rPr lang="he-IL" dirty="0" err="1">
                <a:solidFill>
                  <a:srgbClr val="002060"/>
                </a:solidFill>
              </a:rPr>
              <a:t>דס"ל</a:t>
            </a:r>
            <a:r>
              <a:rPr lang="he-IL" dirty="0">
                <a:solidFill>
                  <a:srgbClr val="002060"/>
                </a:solidFill>
              </a:rPr>
              <a:t> </a:t>
            </a:r>
            <a:r>
              <a:rPr lang="he-IL" dirty="0" err="1">
                <a:solidFill>
                  <a:srgbClr val="002060"/>
                </a:solidFill>
              </a:rPr>
              <a:t>דמבריח</a:t>
            </a:r>
            <a:r>
              <a:rPr lang="he-IL" dirty="0">
                <a:solidFill>
                  <a:srgbClr val="002060"/>
                </a:solidFill>
              </a:rPr>
              <a:t> מן המכס שנגבה לזכות המלך לא דמי להפקעת </a:t>
            </a:r>
            <a:r>
              <a:rPr lang="he-IL" dirty="0" err="1">
                <a:solidFill>
                  <a:srgbClr val="002060"/>
                </a:solidFill>
              </a:rPr>
              <a:t>הלואתו</a:t>
            </a:r>
            <a:r>
              <a:rPr lang="he-IL" dirty="0">
                <a:solidFill>
                  <a:srgbClr val="002060"/>
                </a:solidFill>
              </a:rPr>
              <a:t> שלא כדברי </a:t>
            </a:r>
            <a:r>
              <a:rPr lang="he-IL" dirty="0" err="1">
                <a:solidFill>
                  <a:srgbClr val="002060"/>
                </a:solidFill>
              </a:rPr>
              <a:t>הר"ן</a:t>
            </a:r>
            <a:r>
              <a:rPr lang="he-IL" dirty="0">
                <a:solidFill>
                  <a:srgbClr val="002060"/>
                </a:solidFill>
              </a:rPr>
              <a:t> ז"ל ובאמת כי מאד </a:t>
            </a:r>
            <a:r>
              <a:rPr lang="he-IL" dirty="0" err="1">
                <a:solidFill>
                  <a:srgbClr val="002060"/>
                </a:solidFill>
              </a:rPr>
              <a:t>מאד</a:t>
            </a:r>
            <a:r>
              <a:rPr lang="he-IL" dirty="0">
                <a:solidFill>
                  <a:srgbClr val="002060"/>
                </a:solidFill>
              </a:rPr>
              <a:t> קשה לתת חילוק ביניהם </a:t>
            </a:r>
            <a:r>
              <a:rPr lang="he-IL" dirty="0" err="1">
                <a:solidFill>
                  <a:srgbClr val="002060"/>
                </a:solidFill>
              </a:rPr>
              <a:t>דנהי</a:t>
            </a:r>
            <a:r>
              <a:rPr lang="he-IL" dirty="0">
                <a:solidFill>
                  <a:srgbClr val="002060"/>
                </a:solidFill>
              </a:rPr>
              <a:t> שאמר שמואל </a:t>
            </a:r>
            <a:r>
              <a:rPr lang="he-IL" dirty="0" err="1">
                <a:solidFill>
                  <a:srgbClr val="002060"/>
                </a:solidFill>
              </a:rPr>
              <a:t>דינא</a:t>
            </a:r>
            <a:r>
              <a:rPr lang="he-IL" dirty="0">
                <a:solidFill>
                  <a:srgbClr val="002060"/>
                </a:solidFill>
              </a:rPr>
              <a:t> </a:t>
            </a:r>
            <a:r>
              <a:rPr lang="he-IL" dirty="0" err="1">
                <a:solidFill>
                  <a:srgbClr val="002060"/>
                </a:solidFill>
              </a:rPr>
              <a:t>דמ"ד</a:t>
            </a:r>
            <a:r>
              <a:rPr lang="he-IL" dirty="0">
                <a:solidFill>
                  <a:srgbClr val="002060"/>
                </a:solidFill>
              </a:rPr>
              <a:t> </a:t>
            </a:r>
            <a:r>
              <a:rPr lang="he-IL" b="1" dirty="0">
                <a:solidFill>
                  <a:srgbClr val="002060"/>
                </a:solidFill>
              </a:rPr>
              <a:t>היינו </a:t>
            </a:r>
            <a:r>
              <a:rPr lang="he-IL" b="1" dirty="0" err="1">
                <a:solidFill>
                  <a:srgbClr val="002060"/>
                </a:solidFill>
              </a:rPr>
              <a:t>לישוויי</a:t>
            </a:r>
            <a:r>
              <a:rPr lang="he-IL" b="1" dirty="0">
                <a:solidFill>
                  <a:srgbClr val="002060"/>
                </a:solidFill>
              </a:rPr>
              <a:t> הממון שגובה המלך היתר ואינו גזל ודי לנו אם יהיה כממונו שעל זה איטפל שמואל להודיענו לא זולת זה. </a:t>
            </a:r>
            <a:r>
              <a:rPr lang="he-IL" dirty="0" err="1">
                <a:solidFill>
                  <a:srgbClr val="002060"/>
                </a:solidFill>
              </a:rPr>
              <a:t>ונראין</a:t>
            </a:r>
            <a:r>
              <a:rPr lang="he-IL" dirty="0">
                <a:solidFill>
                  <a:srgbClr val="002060"/>
                </a:solidFill>
              </a:rPr>
              <a:t> דברי </a:t>
            </a:r>
            <a:r>
              <a:rPr lang="he-IL" dirty="0" err="1">
                <a:solidFill>
                  <a:srgbClr val="002060"/>
                </a:solidFill>
              </a:rPr>
              <a:t>הר"ן</a:t>
            </a:r>
            <a:r>
              <a:rPr lang="he-IL" dirty="0">
                <a:solidFill>
                  <a:srgbClr val="002060"/>
                </a:solidFill>
              </a:rPr>
              <a:t> ז"ל ברורים כשמש בחצי השמים. </a:t>
            </a:r>
          </a:p>
          <a:p>
            <a:r>
              <a:rPr lang="he-IL" dirty="0" err="1">
                <a:solidFill>
                  <a:srgbClr val="002060"/>
                </a:solidFill>
              </a:rPr>
              <a:t>ופוק</a:t>
            </a:r>
            <a:r>
              <a:rPr lang="he-IL" dirty="0">
                <a:solidFill>
                  <a:srgbClr val="002060"/>
                </a:solidFill>
              </a:rPr>
              <a:t> חזי מאי עמא דבר </a:t>
            </a:r>
            <a:r>
              <a:rPr lang="he-IL" b="1" dirty="0">
                <a:solidFill>
                  <a:srgbClr val="002060"/>
                </a:solidFill>
              </a:rPr>
              <a:t>והמנהג פשוט בכל העולה להבריח מן המכס בכל מה </a:t>
            </a:r>
            <a:r>
              <a:rPr lang="he-IL" b="1" dirty="0" err="1">
                <a:solidFill>
                  <a:srgbClr val="002060"/>
                </a:solidFill>
              </a:rPr>
              <a:t>שיכולין</a:t>
            </a:r>
            <a:r>
              <a:rPr lang="he-IL" dirty="0">
                <a:solidFill>
                  <a:srgbClr val="002060"/>
                </a:solidFill>
              </a:rPr>
              <a:t> ודי להם לישראל בחומרות חז"ל הלואי יקיימו אותם לא שנוסיף עליהם חומרות שאינם מעיקר הדין כלל.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106D0C73-B9AA-5D99-CEB6-F2A17A8811C8}"/>
              </a:ext>
            </a:extLst>
          </p:cNvPr>
          <p:cNvSpPr>
            <a:spLocks noGrp="1"/>
          </p:cNvSpPr>
          <p:nvPr>
            <p:ph type="sldNum" sz="quarter" idx="12"/>
          </p:nvPr>
        </p:nvSpPr>
        <p:spPr/>
        <p:txBody>
          <a:bodyPr/>
          <a:lstStyle/>
          <a:p>
            <a:fld id="{D57F1E4F-1CFF-5643-939E-217C01CDF565}" type="slidenum">
              <a:rPr lang="en-US" smtClean="0"/>
              <a:pPr/>
              <a:t>34</a:t>
            </a:fld>
            <a:endParaRPr lang="en-US" dirty="0"/>
          </a:p>
        </p:txBody>
      </p:sp>
      <p:pic>
        <p:nvPicPr>
          <p:cNvPr id="4" name="תמונה 3">
            <a:extLst>
              <a:ext uri="{FF2B5EF4-FFF2-40B4-BE49-F238E27FC236}">
                <a16:creationId xmlns:a16="http://schemas.microsoft.com/office/drawing/2014/main" id="{5B5FB101-7C9C-402B-F9D1-D71A85B6935A}"/>
              </a:ext>
            </a:extLst>
          </p:cNvPr>
          <p:cNvPicPr>
            <a:picLocks noChangeAspect="1"/>
          </p:cNvPicPr>
          <p:nvPr/>
        </p:nvPicPr>
        <p:blipFill>
          <a:blip r:embed="rId2"/>
          <a:stretch>
            <a:fillRect/>
          </a:stretch>
        </p:blipFill>
        <p:spPr>
          <a:xfrm>
            <a:off x="375012" y="1150860"/>
            <a:ext cx="10282944" cy="2990981"/>
          </a:xfrm>
          <a:prstGeom prst="rect">
            <a:avLst/>
          </a:prstGeom>
          <a:ln>
            <a:solidFill>
              <a:srgbClr val="FFFFFF"/>
            </a:solidFill>
          </a:ln>
        </p:spPr>
      </p:pic>
    </p:spTree>
    <p:extLst>
      <p:ext uri="{BB962C8B-B14F-4D97-AF65-F5344CB8AC3E}">
        <p14:creationId xmlns:p14="http://schemas.microsoft.com/office/powerpoint/2010/main" val="25144098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456B55E9-B751-2292-70AF-2E08C3DE3A17}"/>
              </a:ext>
            </a:extLst>
          </p:cNvPr>
          <p:cNvSpPr>
            <a:spLocks noGrp="1"/>
          </p:cNvSpPr>
          <p:nvPr>
            <p:ph type="sldNum" sz="quarter" idx="12"/>
          </p:nvPr>
        </p:nvSpPr>
        <p:spPr/>
        <p:txBody>
          <a:bodyPr/>
          <a:lstStyle/>
          <a:p>
            <a:fld id="{D57F1E4F-1CFF-5643-939E-217C01CDF565}" type="slidenum">
              <a:rPr lang="en-US" smtClean="0"/>
              <a:pPr/>
              <a:t>35</a:t>
            </a:fld>
            <a:endParaRPr lang="en-US" dirty="0"/>
          </a:p>
        </p:txBody>
      </p:sp>
      <p:sp>
        <p:nvSpPr>
          <p:cNvPr id="3" name="תיבת טקסט 2">
            <a:extLst>
              <a:ext uri="{FF2B5EF4-FFF2-40B4-BE49-F238E27FC236}">
                <a16:creationId xmlns:a16="http://schemas.microsoft.com/office/drawing/2014/main" id="{B2618FAF-712B-A888-EFC7-BD199AFC556A}"/>
              </a:ext>
            </a:extLst>
          </p:cNvPr>
          <p:cNvSpPr txBox="1"/>
          <p:nvPr/>
        </p:nvSpPr>
        <p:spPr>
          <a:xfrm>
            <a:off x="1534602" y="683812"/>
            <a:ext cx="9159902" cy="369332"/>
          </a:xfrm>
          <a:prstGeom prst="rect">
            <a:avLst/>
          </a:prstGeom>
          <a:noFill/>
        </p:spPr>
        <p:txBody>
          <a:bodyPr wrap="square" rtlCol="1">
            <a:spAutoFit/>
          </a:bodyPr>
          <a:lstStyle/>
          <a:p>
            <a:pPr algn="ctr"/>
            <a:r>
              <a:rPr lang="he-IL" dirty="0">
                <a:highlight>
                  <a:srgbClr val="FFFF00"/>
                </a:highlight>
              </a:rPr>
              <a:t>האם בשלטון יהודי – יש חובת </a:t>
            </a:r>
            <a:r>
              <a:rPr lang="he-IL" dirty="0" err="1">
                <a:highlight>
                  <a:srgbClr val="FFFF00"/>
                </a:highlight>
              </a:rPr>
              <a:t>תשלומין</a:t>
            </a:r>
            <a:r>
              <a:rPr lang="he-IL" dirty="0">
                <a:highlight>
                  <a:srgbClr val="FFFF00"/>
                </a:highlight>
              </a:rPr>
              <a:t>?</a:t>
            </a:r>
          </a:p>
        </p:txBody>
      </p:sp>
    </p:spTree>
    <p:extLst>
      <p:ext uri="{BB962C8B-B14F-4D97-AF65-F5344CB8AC3E}">
        <p14:creationId xmlns:p14="http://schemas.microsoft.com/office/powerpoint/2010/main" val="39403517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שיטת </a:t>
            </a:r>
            <a:r>
              <a:rPr lang="he-IL" dirty="0" err="1"/>
              <a:t>הר"ן</a:t>
            </a:r>
            <a:r>
              <a:rPr lang="he-IL" dirty="0"/>
              <a:t> -אין חובת </a:t>
            </a:r>
            <a:r>
              <a:rPr lang="he-IL" dirty="0" err="1"/>
              <a:t>תשלומין</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כתב </a:t>
            </a:r>
            <a:r>
              <a:rPr lang="he-IL" dirty="0" err="1"/>
              <a:t>הר"ן</a:t>
            </a:r>
            <a:r>
              <a:rPr lang="he-IL" dirty="0"/>
              <a:t> </a:t>
            </a:r>
            <a:r>
              <a:rPr lang="he-IL" dirty="0" err="1"/>
              <a:t>בפ"ד</a:t>
            </a:r>
            <a:r>
              <a:rPr lang="he-IL" dirty="0"/>
              <a:t> </a:t>
            </a:r>
            <a:r>
              <a:rPr lang="he-IL" dirty="0" err="1"/>
              <a:t>דנדרים</a:t>
            </a:r>
            <a:r>
              <a:rPr lang="he-IL" dirty="0"/>
              <a:t> (</a:t>
            </a:r>
            <a:r>
              <a:rPr lang="he-IL" dirty="0" err="1"/>
              <a:t>כח</a:t>
            </a:r>
            <a:r>
              <a:rPr lang="he-IL" dirty="0"/>
              <a:t>. סוף ד"ה במוכס העומד) אם ישראל ממונה לגבות המכס אינו רשאי להכריח ישראל </a:t>
            </a:r>
            <a:r>
              <a:rPr lang="he-IL" dirty="0" err="1"/>
              <a:t>חבירו</a:t>
            </a:r>
            <a:r>
              <a:rPr lang="he-IL" dirty="0"/>
              <a:t> לפרוע לו המכס אם לא מיראת המלכות, </a:t>
            </a:r>
          </a:p>
          <a:p>
            <a:r>
              <a:rPr lang="he-IL" dirty="0" err="1"/>
              <a:t>דנהי</a:t>
            </a:r>
            <a:r>
              <a:rPr lang="he-IL" dirty="0"/>
              <a:t> </a:t>
            </a:r>
            <a:r>
              <a:rPr lang="he-IL" dirty="0" err="1"/>
              <a:t>דדינא</a:t>
            </a:r>
            <a:r>
              <a:rPr lang="he-IL" dirty="0"/>
              <a:t> </a:t>
            </a:r>
            <a:r>
              <a:rPr lang="he-IL" dirty="0" err="1"/>
              <a:t>דמלכותא</a:t>
            </a:r>
            <a:r>
              <a:rPr lang="he-IL" dirty="0"/>
              <a:t> </a:t>
            </a:r>
            <a:r>
              <a:rPr lang="he-IL" dirty="0" err="1"/>
              <a:t>דינא</a:t>
            </a:r>
            <a:r>
              <a:rPr lang="he-IL" dirty="0"/>
              <a:t> לא יהא אלא </a:t>
            </a:r>
            <a:r>
              <a:rPr lang="he-IL" dirty="0" err="1"/>
              <a:t>הלואתו</a:t>
            </a:r>
            <a:r>
              <a:rPr lang="he-IL" dirty="0"/>
              <a:t>, הא קיימא לן </a:t>
            </a:r>
            <a:r>
              <a:rPr lang="he-IL" dirty="0" err="1"/>
              <a:t>דהפקעת</a:t>
            </a:r>
            <a:r>
              <a:rPr lang="he-IL" dirty="0"/>
              <a:t> </a:t>
            </a:r>
            <a:r>
              <a:rPr lang="he-IL" dirty="0" err="1"/>
              <a:t>הלואתו</a:t>
            </a:r>
            <a:r>
              <a:rPr lang="he-IL" dirty="0"/>
              <a:t> מותרת:</a:t>
            </a:r>
          </a:p>
          <a:p>
            <a:r>
              <a:rPr lang="he-IL" dirty="0">
                <a:solidFill>
                  <a:srgbClr val="FF0000"/>
                </a:solidFill>
              </a:rPr>
              <a:t>דהיינו לדעת </a:t>
            </a:r>
            <a:r>
              <a:rPr lang="he-IL" dirty="0" err="1">
                <a:solidFill>
                  <a:srgbClr val="FF0000"/>
                </a:solidFill>
              </a:rPr>
              <a:t>הר"ן</a:t>
            </a:r>
            <a:r>
              <a:rPr lang="he-IL" dirty="0">
                <a:solidFill>
                  <a:srgbClr val="FF0000"/>
                </a:solidFill>
              </a:rPr>
              <a:t> אין כאן חובה לציית, אלא שיש כאן חוב ממוני שאם המלך לוקח זה ממונו. </a:t>
            </a:r>
          </a:p>
          <a:p>
            <a:r>
              <a:rPr lang="he-IL" dirty="0">
                <a:solidFill>
                  <a:srgbClr val="FF0000"/>
                </a:solidFill>
              </a:rPr>
              <a:t>אמנם במלכות יהודית יהיה חובה לשלם מדין גזל.   </a:t>
            </a:r>
          </a:p>
          <a:p>
            <a:r>
              <a:rPr lang="he-IL" dirty="0">
                <a:solidFill>
                  <a:srgbClr val="FF0000"/>
                </a:solidFill>
              </a:rPr>
              <a:t>וצריך לדון לדעת </a:t>
            </a:r>
            <a:r>
              <a:rPr lang="he-IL" dirty="0" err="1">
                <a:solidFill>
                  <a:srgbClr val="FF0000"/>
                </a:solidFill>
              </a:rPr>
              <a:t>הר"ן</a:t>
            </a:r>
            <a:r>
              <a:rPr lang="he-IL" dirty="0">
                <a:solidFill>
                  <a:srgbClr val="FF0000"/>
                </a:solidFill>
              </a:rPr>
              <a:t> – האם יהיה ראוי לשלם?</a:t>
            </a:r>
          </a:p>
          <a:p>
            <a:r>
              <a:rPr lang="he-IL" dirty="0">
                <a:solidFill>
                  <a:srgbClr val="002060"/>
                </a:solidFill>
              </a:rPr>
              <a:t>רמב"ם הלכות גזלה ואבדה פרק ה הלכה יא</a:t>
            </a:r>
          </a:p>
          <a:p>
            <a:r>
              <a:rPr lang="he-IL" dirty="0">
                <a:solidFill>
                  <a:srgbClr val="002060"/>
                </a:solidFill>
              </a:rPr>
              <a:t>מכס שפסקו המלך ואמר </a:t>
            </a:r>
            <a:r>
              <a:rPr lang="he-IL" dirty="0" err="1">
                <a:solidFill>
                  <a:srgbClr val="002060"/>
                </a:solidFill>
              </a:rPr>
              <a:t>שילקח</a:t>
            </a:r>
            <a:r>
              <a:rPr lang="he-IL" dirty="0">
                <a:solidFill>
                  <a:srgbClr val="002060"/>
                </a:solidFill>
              </a:rPr>
              <a:t> שליש או רביע או דבר קצוב והעמיד מוכס ישראל לגבות חלק זה למלך ונודע שאדם זה נאמן ואינו מוסיף כלום על מה שגזר המלך אינו בחזקת גזלן לפי שדין המלך דין הוא, </a:t>
            </a:r>
            <a:r>
              <a:rPr lang="he-IL" sz="2000" b="1" dirty="0">
                <a:solidFill>
                  <a:srgbClr val="002060"/>
                </a:solidFill>
              </a:rPr>
              <a:t>ולא עוד אלא שהוא עובר המבריח ממכס זה מפני שהוא גוזל מנת המלך</a:t>
            </a:r>
            <a:r>
              <a:rPr lang="he-IL" dirty="0">
                <a:solidFill>
                  <a:srgbClr val="002060"/>
                </a:solidFill>
              </a:rPr>
              <a:t>, בין שהיה המלך גוי בין שהיה מלך ישראל.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36</a:t>
            </a:fld>
            <a:endParaRPr lang="en-US" dirty="0"/>
          </a:p>
        </p:txBody>
      </p:sp>
    </p:spTree>
    <p:extLst>
      <p:ext uri="{BB962C8B-B14F-4D97-AF65-F5344CB8AC3E}">
        <p14:creationId xmlns:p14="http://schemas.microsoft.com/office/powerpoint/2010/main" val="346386250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שיטת </a:t>
            </a:r>
            <a:r>
              <a:rPr lang="he-IL" dirty="0" err="1"/>
              <a:t>הר"ן</a:t>
            </a:r>
            <a:r>
              <a:rPr lang="he-IL" dirty="0"/>
              <a:t> - אין חובת </a:t>
            </a:r>
            <a:r>
              <a:rPr lang="he-IL" dirty="0" err="1"/>
              <a:t>תשלומין</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כתב </a:t>
            </a:r>
            <a:r>
              <a:rPr lang="he-IL" dirty="0" err="1"/>
              <a:t>הר"ן</a:t>
            </a:r>
            <a:r>
              <a:rPr lang="he-IL" dirty="0"/>
              <a:t> </a:t>
            </a:r>
            <a:r>
              <a:rPr lang="he-IL" dirty="0" err="1"/>
              <a:t>בפ"ד</a:t>
            </a:r>
            <a:r>
              <a:rPr lang="he-IL" dirty="0"/>
              <a:t> </a:t>
            </a:r>
            <a:r>
              <a:rPr lang="he-IL" dirty="0" err="1"/>
              <a:t>דנדרים</a:t>
            </a:r>
            <a:r>
              <a:rPr lang="he-IL" dirty="0"/>
              <a:t> (</a:t>
            </a:r>
            <a:r>
              <a:rPr lang="he-IL" dirty="0" err="1"/>
              <a:t>כח</a:t>
            </a:r>
            <a:r>
              <a:rPr lang="he-IL" dirty="0"/>
              <a:t>. סוף ד"ה במוכס העומד) אם ישראל ממונה לגבות המכס אינו רשאי להכריח ישראל </a:t>
            </a:r>
            <a:r>
              <a:rPr lang="he-IL" dirty="0" err="1"/>
              <a:t>חבירו</a:t>
            </a:r>
            <a:r>
              <a:rPr lang="he-IL" dirty="0"/>
              <a:t> לפרוע לו המכס אם לא מיראת המלכות, </a:t>
            </a:r>
          </a:p>
          <a:p>
            <a:r>
              <a:rPr lang="he-IL" dirty="0" err="1"/>
              <a:t>דנהי</a:t>
            </a:r>
            <a:r>
              <a:rPr lang="he-IL" dirty="0"/>
              <a:t> </a:t>
            </a:r>
            <a:r>
              <a:rPr lang="he-IL" dirty="0" err="1"/>
              <a:t>דדינא</a:t>
            </a:r>
            <a:r>
              <a:rPr lang="he-IL" dirty="0"/>
              <a:t> </a:t>
            </a:r>
            <a:r>
              <a:rPr lang="he-IL" dirty="0" err="1"/>
              <a:t>דמלכותא</a:t>
            </a:r>
            <a:r>
              <a:rPr lang="he-IL" dirty="0"/>
              <a:t> </a:t>
            </a:r>
            <a:r>
              <a:rPr lang="he-IL" dirty="0" err="1"/>
              <a:t>דינא</a:t>
            </a:r>
            <a:r>
              <a:rPr lang="he-IL" dirty="0"/>
              <a:t> לא יהא אלא </a:t>
            </a:r>
            <a:r>
              <a:rPr lang="he-IL" dirty="0" err="1"/>
              <a:t>הלואתו</a:t>
            </a:r>
            <a:r>
              <a:rPr lang="he-IL" dirty="0"/>
              <a:t>, הא קיימא לן </a:t>
            </a:r>
            <a:r>
              <a:rPr lang="he-IL" dirty="0" err="1"/>
              <a:t>דהפקעת</a:t>
            </a:r>
            <a:r>
              <a:rPr lang="he-IL" dirty="0"/>
              <a:t> </a:t>
            </a:r>
            <a:r>
              <a:rPr lang="he-IL" dirty="0" err="1"/>
              <a:t>הלואתו</a:t>
            </a:r>
            <a:r>
              <a:rPr lang="he-IL" dirty="0"/>
              <a:t> מותרת:</a:t>
            </a:r>
          </a:p>
          <a:p>
            <a:r>
              <a:rPr lang="he-IL" dirty="0">
                <a:solidFill>
                  <a:srgbClr val="FF0000"/>
                </a:solidFill>
              </a:rPr>
              <a:t>דהיינו לדעת </a:t>
            </a:r>
            <a:r>
              <a:rPr lang="he-IL" dirty="0" err="1">
                <a:solidFill>
                  <a:srgbClr val="FF0000"/>
                </a:solidFill>
              </a:rPr>
              <a:t>הר"ן</a:t>
            </a:r>
            <a:r>
              <a:rPr lang="he-IL" dirty="0">
                <a:solidFill>
                  <a:srgbClr val="FF0000"/>
                </a:solidFill>
              </a:rPr>
              <a:t> אין כאן חובה לציית, אלא שיש כאן חוב ממוני שאם המלך לוקח זה ממונו. </a:t>
            </a:r>
          </a:p>
          <a:p>
            <a:r>
              <a:rPr lang="he-IL" dirty="0">
                <a:solidFill>
                  <a:srgbClr val="FF0000"/>
                </a:solidFill>
              </a:rPr>
              <a:t>אמנם במלכות יהודית יהיה חובה לשלם מדין גזל.   </a:t>
            </a:r>
          </a:p>
          <a:p>
            <a:r>
              <a:rPr lang="he-IL" dirty="0">
                <a:solidFill>
                  <a:srgbClr val="FF0000"/>
                </a:solidFill>
              </a:rPr>
              <a:t>וצריך לדון לדעת </a:t>
            </a:r>
            <a:r>
              <a:rPr lang="he-IL" dirty="0" err="1">
                <a:solidFill>
                  <a:srgbClr val="FF0000"/>
                </a:solidFill>
              </a:rPr>
              <a:t>הר"ן</a:t>
            </a:r>
            <a:r>
              <a:rPr lang="he-IL" dirty="0">
                <a:solidFill>
                  <a:srgbClr val="FF0000"/>
                </a:solidFill>
              </a:rPr>
              <a:t> – האם יהיה ראוי לשלם?</a:t>
            </a:r>
          </a:p>
          <a:p>
            <a:r>
              <a:rPr lang="he-IL" dirty="0">
                <a:solidFill>
                  <a:srgbClr val="002060"/>
                </a:solidFill>
              </a:rPr>
              <a:t>רמב"ם הלכות גזלה ואבדה פרק ה הלכה יא</a:t>
            </a:r>
          </a:p>
          <a:p>
            <a:r>
              <a:rPr lang="he-IL" dirty="0">
                <a:solidFill>
                  <a:srgbClr val="002060"/>
                </a:solidFill>
              </a:rPr>
              <a:t>מכס שפסקו המלך ואמר </a:t>
            </a:r>
            <a:r>
              <a:rPr lang="he-IL" dirty="0" err="1">
                <a:solidFill>
                  <a:srgbClr val="002060"/>
                </a:solidFill>
              </a:rPr>
              <a:t>שילקח</a:t>
            </a:r>
            <a:r>
              <a:rPr lang="he-IL" dirty="0">
                <a:solidFill>
                  <a:srgbClr val="002060"/>
                </a:solidFill>
              </a:rPr>
              <a:t> שליש או רביע או דבר קצוב והעמיד מוכס ישראל לגבות חלק זה למלך ונודע שאדם זה נאמן ואינו מוסיף כלום על מה שגזר המלך אינו בחזקת גזלן לפי שדין המלך דין הוא, </a:t>
            </a:r>
            <a:r>
              <a:rPr lang="he-IL" sz="2000" b="1" dirty="0">
                <a:solidFill>
                  <a:srgbClr val="002060"/>
                </a:solidFill>
              </a:rPr>
              <a:t>ולא עוד אלא שהוא עובר המבריח ממכס זה מפני שהוא גוזל מנת המלך</a:t>
            </a:r>
            <a:r>
              <a:rPr lang="he-IL" dirty="0">
                <a:solidFill>
                  <a:srgbClr val="002060"/>
                </a:solidFill>
              </a:rPr>
              <a:t>, בין שהיה המלך גוי בין שהיה מלך ישראל.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37</a:t>
            </a:fld>
            <a:endParaRPr lang="en-US" dirty="0"/>
          </a:p>
        </p:txBody>
      </p:sp>
    </p:spTree>
    <p:extLst>
      <p:ext uri="{BB962C8B-B14F-4D97-AF65-F5344CB8AC3E}">
        <p14:creationId xmlns:p14="http://schemas.microsoft.com/office/powerpoint/2010/main" val="396100064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שיטת הרמב"ם - גזל</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solidFill>
                  <a:srgbClr val="002060"/>
                </a:solidFill>
              </a:rPr>
              <a:t>רמב"ם הלכות גזלה ואבדה פרק ה הלכה יא</a:t>
            </a:r>
          </a:p>
          <a:p>
            <a:r>
              <a:rPr lang="he-IL" dirty="0">
                <a:solidFill>
                  <a:srgbClr val="002060"/>
                </a:solidFill>
              </a:rPr>
              <a:t>מכס שפסקו המלך ואמר </a:t>
            </a:r>
            <a:r>
              <a:rPr lang="he-IL" dirty="0" err="1">
                <a:solidFill>
                  <a:srgbClr val="002060"/>
                </a:solidFill>
              </a:rPr>
              <a:t>שילקח</a:t>
            </a:r>
            <a:r>
              <a:rPr lang="he-IL" dirty="0">
                <a:solidFill>
                  <a:srgbClr val="002060"/>
                </a:solidFill>
              </a:rPr>
              <a:t> שליש או רביע או דבר קצוב והעמיד מוכס ישראל לגבות חלק זה למלך ונודע שאדם זה נאמן ואינו מוסיף כלום על מה שגזר המלך אינו בחזקת גזלן לפי שדין המלך דין הוא, </a:t>
            </a:r>
            <a:r>
              <a:rPr lang="he-IL" sz="2000" b="1" dirty="0">
                <a:solidFill>
                  <a:srgbClr val="002060"/>
                </a:solidFill>
              </a:rPr>
              <a:t>ולא עוד אלא שהוא עובר המבריח ממכס זה מפני שהוא גוזל מנת המלך</a:t>
            </a:r>
            <a:r>
              <a:rPr lang="he-IL" dirty="0">
                <a:solidFill>
                  <a:srgbClr val="002060"/>
                </a:solidFill>
              </a:rPr>
              <a:t>, בין שהיה המלך גוי בין שהיה מלך ישראל. </a:t>
            </a:r>
          </a:p>
          <a:p>
            <a:r>
              <a:rPr lang="he-IL" dirty="0">
                <a:solidFill>
                  <a:srgbClr val="002060"/>
                </a:solidFill>
              </a:rPr>
              <a:t>וצריך עיון כיצד יש כאן גזל, הרי זה הפקעת הלוואתו?</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38</a:t>
            </a:fld>
            <a:endParaRPr lang="en-US" dirty="0"/>
          </a:p>
        </p:txBody>
      </p:sp>
    </p:spTree>
    <p:extLst>
      <p:ext uri="{BB962C8B-B14F-4D97-AF65-F5344CB8AC3E}">
        <p14:creationId xmlns:p14="http://schemas.microsoft.com/office/powerpoint/2010/main" val="346166678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 האיסור לא לשלם מע"מ</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יש שהסבירו מדין חובה לציית לו. – </a:t>
            </a:r>
            <a:r>
              <a:rPr lang="he-IL" dirty="0" err="1"/>
              <a:t>מהרש'''ך</a:t>
            </a:r>
            <a:r>
              <a:rPr lang="he-IL" dirty="0"/>
              <a:t> ב, </a:t>
            </a:r>
            <a:r>
              <a:rPr lang="he-IL" dirty="0" err="1"/>
              <a:t>ריט</a:t>
            </a:r>
            <a:r>
              <a:rPr lang="he-IL" dirty="0"/>
              <a:t>. </a:t>
            </a:r>
          </a:p>
          <a:p>
            <a:r>
              <a:rPr lang="he-IL" dirty="0"/>
              <a:t>אמנם בטור כתב שיש כאן גזל – הכיצד?</a:t>
            </a:r>
          </a:p>
          <a:p>
            <a:r>
              <a:rPr lang="he-IL" dirty="0" err="1"/>
              <a:t>ובשו"ע</a:t>
            </a:r>
            <a:r>
              <a:rPr lang="he-IL" dirty="0"/>
              <a:t> הרב ה' </a:t>
            </a:r>
            <a:r>
              <a:rPr lang="he-IL" dirty="0" err="1"/>
              <a:t>גזילה</a:t>
            </a:r>
            <a:r>
              <a:rPr lang="he-IL" dirty="0"/>
              <a:t> סעיף טו הסביר דברי </a:t>
            </a:r>
            <a:r>
              <a:rPr lang="he-IL" dirty="0" err="1"/>
              <a:t>השו"ע</a:t>
            </a:r>
            <a:r>
              <a:rPr lang="he-IL" dirty="0"/>
              <a:t> וז"ל, לפיכך המבריח ממכס זה עובר על לא תגזול מפני שהוא גוזל מנת המלך, בין שהוא מלך ישראל בין מלך </a:t>
            </a:r>
            <a:r>
              <a:rPr lang="he-IL" dirty="0" err="1"/>
              <a:t>נכרי</a:t>
            </a:r>
            <a:r>
              <a:rPr lang="he-IL" dirty="0"/>
              <a:t>, שאף שמותר להפקיע חובו שחייב </a:t>
            </a:r>
            <a:r>
              <a:rPr lang="he-IL" dirty="0" err="1"/>
              <a:t>לנכרי</a:t>
            </a:r>
            <a:r>
              <a:rPr lang="he-IL" dirty="0"/>
              <a:t> מכבר, זה אינו כמפקיע חובו אלא גוזל ממש, </a:t>
            </a:r>
            <a:r>
              <a:rPr lang="he-IL" b="1" dirty="0"/>
              <a:t>שנהנה מארצו שלא מדעתו ומחסרו ממון</a:t>
            </a:r>
            <a:r>
              <a:rPr lang="he-IL" dirty="0"/>
              <a:t>. שהרי היה יכול למכור הנאה זו של משא ומתן בארצו לאיש אחד. </a:t>
            </a:r>
          </a:p>
          <a:p>
            <a:r>
              <a:rPr lang="he-IL" dirty="0"/>
              <a:t>ועוד שהמלך מוחזק הוא במה שמגיע לו מעבדיו הואיל והסכימו עליו בני אותה מדינה וסמכה דעתם שהוא אדוניהם והם עבדים לו, וכל אשר להם משועבד לעבודתו, לפיכך כל הסחורה שמגיע ממנה המכס משועבדת למלך ליטול הימנה מכס וכאילו הוא ברשותו ממש, כיון שהוא בארצו ואצל עבדו, והמבריחה גוזל מנת המלך שבה מרשות המלך, עכ"ל </a:t>
            </a:r>
          </a:p>
          <a:p>
            <a:r>
              <a:rPr lang="he-IL" sz="1050" dirty="0"/>
              <a:t>(שאף שמותר להפקיע חובו שחייב </a:t>
            </a:r>
            <a:r>
              <a:rPr lang="he-IL" sz="1050" dirty="0" err="1"/>
              <a:t>לנכרי</a:t>
            </a:r>
            <a:r>
              <a:rPr lang="he-IL" sz="1050" dirty="0"/>
              <a:t> מכבר זה אינו כמפקיע חובו אלא גוזל ממש שנהנה מארצו שלא מדעתו ומחסרו ממון שהרי היה יכול למכור הנאה זו של משא ומתן בארצו לאיש אחר. ועוד שהמלך מוחזק הוא במה שמגיע לו מעבדיו הואיל והסכימו עליו בני אותה הארץ וסמכה דעתם שהוא אדוניהם והם עבדים לו וכל אשר להם משועבד לעבודתו לפיכך כל הסחורה שמגיע ממנה המכס משועבדת למלך ליטול הימנה מכס וכאילו היא ברשותו ממש כיון שהוא בארצו ואצל עבדו והמבריחה גוזל מנת המלך שבה מרשות המלך).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39</a:t>
            </a:fld>
            <a:endParaRPr lang="en-US" dirty="0"/>
          </a:p>
        </p:txBody>
      </p:sp>
    </p:spTree>
    <p:extLst>
      <p:ext uri="{BB962C8B-B14F-4D97-AF65-F5344CB8AC3E}">
        <p14:creationId xmlns:p14="http://schemas.microsoft.com/office/powerpoint/2010/main" val="28615370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296FBC08-A833-5267-FE90-1395A3724A86}"/>
              </a:ext>
            </a:extLst>
          </p:cNvPr>
          <p:cNvSpPr>
            <a:spLocks noGrp="1"/>
          </p:cNvSpPr>
          <p:nvPr>
            <p:ph type="sldNum" sz="quarter" idx="12"/>
          </p:nvPr>
        </p:nvSpPr>
        <p:spPr/>
        <p:txBody>
          <a:bodyPr/>
          <a:lstStyle/>
          <a:p>
            <a:fld id="{D57F1E4F-1CFF-5643-939E-217C01CDF565}" type="slidenum">
              <a:rPr lang="en-US" smtClean="0"/>
              <a:pPr/>
              <a:t>40</a:t>
            </a:fld>
            <a:endParaRPr lang="en-US" dirty="0"/>
          </a:p>
        </p:txBody>
      </p:sp>
      <p:pic>
        <p:nvPicPr>
          <p:cNvPr id="5" name="תמונה 4">
            <a:extLst>
              <a:ext uri="{FF2B5EF4-FFF2-40B4-BE49-F238E27FC236}">
                <a16:creationId xmlns:a16="http://schemas.microsoft.com/office/drawing/2014/main" id="{21418CAF-CF1B-DAA7-0F8F-BDF206D48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6530" y="0"/>
            <a:ext cx="4918940" cy="6858000"/>
          </a:xfrm>
          <a:prstGeom prst="rect">
            <a:avLst/>
          </a:prstGeom>
        </p:spPr>
      </p:pic>
    </p:spTree>
    <p:extLst>
      <p:ext uri="{BB962C8B-B14F-4D97-AF65-F5344CB8AC3E}">
        <p14:creationId xmlns:p14="http://schemas.microsoft.com/office/powerpoint/2010/main" val="31646029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הלכה - מחלוקת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שולחן ערוך: ולא עוד אלא שהמבריח ממכס זה, עובר (על לא תגזול) (ויקרא </a:t>
            </a:r>
            <a:r>
              <a:rPr lang="he-IL" dirty="0" err="1"/>
              <a:t>יט</a:t>
            </a:r>
            <a:r>
              <a:rPr lang="he-IL" dirty="0"/>
              <a:t>, </a:t>
            </a:r>
            <a:r>
              <a:rPr lang="he-IL" dirty="0" err="1"/>
              <a:t>יג</a:t>
            </a:r>
            <a:r>
              <a:rPr lang="he-IL" dirty="0"/>
              <a:t>), מפני שהוא גוזל מנת המלך, בין שהיה מלך ישראל בין שהיה מלך עובד כוכבים. וכן אם ישראל קנה המכס מהמלך, המבריח עצמו הרי זה גוזל ישראל </a:t>
            </a:r>
            <a:r>
              <a:rPr lang="he-IL" dirty="0" err="1"/>
              <a:t>שקנאו</a:t>
            </a:r>
            <a:r>
              <a:rPr lang="he-IL" dirty="0"/>
              <a:t>. (וי"א </a:t>
            </a:r>
            <a:r>
              <a:rPr lang="he-IL" dirty="0" err="1"/>
              <a:t>דאפילו</a:t>
            </a:r>
            <a:r>
              <a:rPr lang="he-IL" dirty="0"/>
              <a:t> ידוע </a:t>
            </a:r>
            <a:r>
              <a:rPr lang="he-IL" dirty="0" err="1"/>
              <a:t>דהישראל</a:t>
            </a:r>
            <a:r>
              <a:rPr lang="he-IL" dirty="0"/>
              <a:t> לוקח יותר מן הקצבה, מ"מ אסור להבריח ממנו דבר הקצוב, דהוי כגוזל מן הגזלן, </a:t>
            </a:r>
            <a:r>
              <a:rPr lang="he-IL" dirty="0" err="1"/>
              <a:t>דאסור</a:t>
            </a:r>
            <a:r>
              <a:rPr lang="he-IL" dirty="0"/>
              <a:t>) (ב"י). אבל אם קנאו עובד כוכבים, מותר, משום דהוי כהפקעת </a:t>
            </a:r>
            <a:r>
              <a:rPr lang="he-IL" dirty="0" err="1"/>
              <a:t>הלואתו</a:t>
            </a:r>
            <a:r>
              <a:rPr lang="he-IL" dirty="0"/>
              <a:t> </a:t>
            </a:r>
            <a:r>
              <a:rPr lang="he-IL" dirty="0" err="1"/>
              <a:t>דשרי</a:t>
            </a:r>
            <a:r>
              <a:rPr lang="he-IL" dirty="0"/>
              <a:t> במקום </a:t>
            </a:r>
            <a:r>
              <a:rPr lang="he-IL" dirty="0" err="1"/>
              <a:t>דליכא</a:t>
            </a:r>
            <a:r>
              <a:rPr lang="he-IL" dirty="0"/>
              <a:t> חלול השם. </a:t>
            </a:r>
          </a:p>
          <a:p>
            <a:r>
              <a:rPr lang="he-IL" dirty="0"/>
              <a:t>הגה: וי"א </a:t>
            </a:r>
            <a:r>
              <a:rPr lang="he-IL" dirty="0" err="1"/>
              <a:t>דאפילו</a:t>
            </a:r>
            <a:r>
              <a:rPr lang="he-IL" dirty="0"/>
              <a:t> המוכס ישראל, אם לא קנאו לעצמו רק גובה למלך עו"ג, </a:t>
            </a:r>
            <a:r>
              <a:rPr lang="he-IL" b="1" dirty="0"/>
              <a:t>אף על גב </a:t>
            </a:r>
            <a:r>
              <a:rPr lang="he-IL" b="1" dirty="0" err="1"/>
              <a:t>דאסור</a:t>
            </a:r>
            <a:r>
              <a:rPr lang="he-IL" b="1" dirty="0"/>
              <a:t> להבריח </a:t>
            </a:r>
            <a:r>
              <a:rPr lang="he-IL" dirty="0" err="1"/>
              <a:t>מכח</a:t>
            </a:r>
            <a:r>
              <a:rPr lang="he-IL" dirty="0"/>
              <a:t> </a:t>
            </a:r>
            <a:r>
              <a:rPr lang="he-IL" dirty="0" err="1"/>
              <a:t>דינא</a:t>
            </a:r>
            <a:r>
              <a:rPr lang="he-IL" dirty="0"/>
              <a:t> </a:t>
            </a:r>
            <a:r>
              <a:rPr lang="he-IL" dirty="0" err="1"/>
              <a:t>דמלכותא</a:t>
            </a:r>
            <a:r>
              <a:rPr lang="he-IL" dirty="0"/>
              <a:t>, מ"מ אם אדם מבריח אין למוכס </a:t>
            </a:r>
            <a:r>
              <a:rPr lang="he-IL" dirty="0" err="1"/>
              <a:t>לכוף</a:t>
            </a:r>
            <a:r>
              <a:rPr lang="he-IL" dirty="0"/>
              <a:t> אותו ליתן, דהוי כהפקעת הלוואתו </a:t>
            </a:r>
            <a:r>
              <a:rPr lang="he-IL" dirty="0" err="1"/>
              <a:t>דשרי</a:t>
            </a:r>
            <a:r>
              <a:rPr lang="he-IL" dirty="0"/>
              <a:t>. מיהו אם יש בזה משום יראת המלך, ודאי יכול </a:t>
            </a:r>
            <a:r>
              <a:rPr lang="he-IL" dirty="0" err="1"/>
              <a:t>לכוף</a:t>
            </a:r>
            <a:r>
              <a:rPr lang="he-IL" dirty="0"/>
              <a:t> אותו (</a:t>
            </a:r>
            <a:r>
              <a:rPr lang="he-IL" dirty="0" err="1"/>
              <a:t>ר"ן</a:t>
            </a:r>
            <a:r>
              <a:rPr lang="he-IL" dirty="0"/>
              <a:t> פרק ארבעה נדרים). </a:t>
            </a:r>
          </a:p>
          <a:p>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41</a:t>
            </a:fld>
            <a:endParaRPr lang="en-US" dirty="0"/>
          </a:p>
        </p:txBody>
      </p:sp>
    </p:spTree>
    <p:extLst>
      <p:ext uri="{BB962C8B-B14F-4D97-AF65-F5344CB8AC3E}">
        <p14:creationId xmlns:p14="http://schemas.microsoft.com/office/powerpoint/2010/main" val="24461812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חידוש </a:t>
            </a:r>
            <a:r>
              <a:rPr lang="he-IL" dirty="0" err="1"/>
              <a:t>הרמ"א</a:t>
            </a:r>
            <a:r>
              <a:rPr lang="he-IL" dirty="0"/>
              <a:t> בדעת </a:t>
            </a:r>
            <a:r>
              <a:rPr lang="he-IL" dirty="0" err="1"/>
              <a:t>הר"ן</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הגה: וי"א </a:t>
            </a:r>
            <a:r>
              <a:rPr lang="he-IL" dirty="0" err="1"/>
              <a:t>דאפילו</a:t>
            </a:r>
            <a:r>
              <a:rPr lang="he-IL" dirty="0"/>
              <a:t> המוכס ישראל, אם לא קנאו לעצמו רק גובה למלך עו"ג, </a:t>
            </a:r>
            <a:r>
              <a:rPr lang="he-IL" b="1" dirty="0"/>
              <a:t>אף על גב </a:t>
            </a:r>
            <a:r>
              <a:rPr lang="he-IL" b="1" dirty="0" err="1"/>
              <a:t>דאסור</a:t>
            </a:r>
            <a:r>
              <a:rPr lang="he-IL" b="1" dirty="0"/>
              <a:t> להבריח </a:t>
            </a:r>
            <a:r>
              <a:rPr lang="he-IL" dirty="0" err="1"/>
              <a:t>מכח</a:t>
            </a:r>
            <a:r>
              <a:rPr lang="he-IL" dirty="0"/>
              <a:t> </a:t>
            </a:r>
            <a:r>
              <a:rPr lang="he-IL" dirty="0" err="1"/>
              <a:t>דינא</a:t>
            </a:r>
            <a:r>
              <a:rPr lang="he-IL" dirty="0"/>
              <a:t> </a:t>
            </a:r>
            <a:r>
              <a:rPr lang="he-IL" dirty="0" err="1"/>
              <a:t>דמלכותא</a:t>
            </a:r>
            <a:r>
              <a:rPr lang="he-IL" dirty="0"/>
              <a:t>, מ"מ אם אדם מבריח אין למוכס </a:t>
            </a:r>
            <a:r>
              <a:rPr lang="he-IL" dirty="0" err="1"/>
              <a:t>לכוף</a:t>
            </a:r>
            <a:r>
              <a:rPr lang="he-IL" dirty="0"/>
              <a:t> אותו ליתן, דהוי כהפקעת הלוואתו </a:t>
            </a:r>
            <a:r>
              <a:rPr lang="he-IL" dirty="0" err="1"/>
              <a:t>דשרי</a:t>
            </a:r>
            <a:r>
              <a:rPr lang="he-IL" dirty="0"/>
              <a:t>. מיהו אם יש בזה משום יראת המלך, ודאי יכול </a:t>
            </a:r>
            <a:r>
              <a:rPr lang="he-IL" dirty="0" err="1"/>
              <a:t>לכוף</a:t>
            </a:r>
            <a:r>
              <a:rPr lang="he-IL" dirty="0"/>
              <a:t> אותו (</a:t>
            </a:r>
            <a:r>
              <a:rPr lang="he-IL" dirty="0" err="1"/>
              <a:t>ר"ן</a:t>
            </a:r>
            <a:r>
              <a:rPr lang="he-IL" dirty="0"/>
              <a:t> פרק ארבעה נדרים). </a:t>
            </a:r>
          </a:p>
          <a:p>
            <a:r>
              <a:rPr lang="he-IL" dirty="0" err="1"/>
              <a:t>הרמ"א</a:t>
            </a:r>
            <a:r>
              <a:rPr lang="he-IL" dirty="0"/>
              <a:t> מביא את שיטת </a:t>
            </a:r>
            <a:r>
              <a:rPr lang="he-IL" dirty="0" err="1"/>
              <a:t>הר"ן</a:t>
            </a:r>
            <a:r>
              <a:rPr lang="he-IL" dirty="0"/>
              <a:t> אבל מוסיף חידוש מיוחד:</a:t>
            </a:r>
          </a:p>
          <a:p>
            <a:r>
              <a:rPr lang="he-IL" dirty="0"/>
              <a:t>שגם לדעת </a:t>
            </a:r>
            <a:r>
              <a:rPr lang="he-IL" dirty="0" err="1"/>
              <a:t>הר"ן</a:t>
            </a:r>
            <a:r>
              <a:rPr lang="he-IL" dirty="0"/>
              <a:t> יש איסור לא לשלם, אלא שאין היהודי יכול לכפות אותו.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42</a:t>
            </a:fld>
            <a:endParaRPr lang="en-US" dirty="0"/>
          </a:p>
        </p:txBody>
      </p:sp>
    </p:spTree>
    <p:extLst>
      <p:ext uri="{BB962C8B-B14F-4D97-AF65-F5344CB8AC3E}">
        <p14:creationId xmlns:p14="http://schemas.microsoft.com/office/powerpoint/2010/main" val="254005960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שיטת המאירי – בדרכי הדת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בית הבחירה למאירי מסכת בבא קמא דף </a:t>
            </a:r>
            <a:r>
              <a:rPr lang="he-IL" dirty="0" err="1"/>
              <a:t>קיג</a:t>
            </a:r>
            <a:r>
              <a:rPr lang="he-IL" dirty="0"/>
              <a:t> עמוד ב</a:t>
            </a:r>
          </a:p>
          <a:p>
            <a:r>
              <a:rPr lang="he-IL" dirty="0"/>
              <a:t>נמצא שאף עובדי האלילים ושאינם גדורים בדרכי הדתות אסור </a:t>
            </a:r>
            <a:r>
              <a:rPr lang="he-IL" dirty="0" err="1"/>
              <a:t>לגזלם</a:t>
            </a:r>
            <a:r>
              <a:rPr lang="he-IL" dirty="0"/>
              <a:t> ואם נמכר לו ישראל אסור לצאת מידו בלא פדיון וכן אסור להפקיע את </a:t>
            </a:r>
            <a:r>
              <a:rPr lang="he-IL" dirty="0" err="1"/>
              <a:t>הלואתו</a:t>
            </a:r>
            <a:r>
              <a:rPr lang="he-IL" dirty="0"/>
              <a:t> ומ"מ אין אדם חייב לחזר אחר אבדתו כדי להחזירה לו ולא עוד אלא אף מי שמצא אבדתו אינו חייב להחזירה שמציאה מקצת קנין הוא וחזרתו דרך חסידות ואין אנו כפופים לחסידות למי שאין לו דת וכן טעותו אם טעה מאליו שלא מתחבולתו ולא מהשתדלותו אין הכרח בהשבתו ומ"מ אם נודע לו על כל פנים חייב להחזירו וכן אף באבדה כל צד שיהא חלול השם </a:t>
            </a:r>
            <a:r>
              <a:rPr lang="he-IL" dirty="0" err="1"/>
              <a:t>בעכובה</a:t>
            </a:r>
            <a:r>
              <a:rPr lang="he-IL" dirty="0"/>
              <a:t> מחזירה הא כל שהוא </a:t>
            </a:r>
            <a:r>
              <a:rPr lang="he-IL" dirty="0" err="1"/>
              <a:t>מעממין</a:t>
            </a:r>
            <a:r>
              <a:rPr lang="he-IL" dirty="0"/>
              <a:t> הגדורים בדרכי הדת ועובדי </a:t>
            </a:r>
            <a:r>
              <a:rPr lang="he-IL" dirty="0" err="1"/>
              <a:t>האלהות</a:t>
            </a:r>
            <a:r>
              <a:rPr lang="he-IL" dirty="0"/>
              <a:t> על איזה צד אף על פי שאמונתם רחוקה מאמונתנו אינם בכלל זה אלא הרי הם כישראל גמור לדברים אלו אף באבדה ואף בטעות ולכל שאר הדברים בלא שום חלוק:</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43</a:t>
            </a:fld>
            <a:endParaRPr lang="en-US" dirty="0"/>
          </a:p>
        </p:txBody>
      </p:sp>
    </p:spTree>
    <p:extLst>
      <p:ext uri="{BB962C8B-B14F-4D97-AF65-F5344CB8AC3E}">
        <p14:creationId xmlns:p14="http://schemas.microsoft.com/office/powerpoint/2010/main" val="168747107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תלמידי חכמים – פטורים ממס</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רַב נַחְמָן בַּר רַב </a:t>
            </a:r>
            <a:r>
              <a:rPr lang="he-IL" dirty="0" err="1"/>
              <a:t>חִסְדָּא</a:t>
            </a:r>
            <a:r>
              <a:rPr lang="he-IL" dirty="0"/>
              <a:t> </a:t>
            </a:r>
            <a:r>
              <a:rPr lang="he-IL" dirty="0" err="1"/>
              <a:t>רְמָא</a:t>
            </a:r>
            <a:r>
              <a:rPr lang="he-IL" dirty="0"/>
              <a:t> </a:t>
            </a:r>
            <a:r>
              <a:rPr lang="he-IL" dirty="0" err="1"/>
              <a:t>כְּרָגָא</a:t>
            </a:r>
            <a:r>
              <a:rPr lang="he-IL" dirty="0"/>
              <a:t> </a:t>
            </a:r>
            <a:r>
              <a:rPr lang="he-IL" dirty="0" err="1"/>
              <a:t>אַרַבָּנַן</a:t>
            </a:r>
            <a:r>
              <a:rPr lang="he-IL" dirty="0"/>
              <a:t>. </a:t>
            </a:r>
          </a:p>
          <a:p>
            <a:r>
              <a:rPr lang="he-IL" dirty="0"/>
              <a:t>אֲמַר לֵיהּ רַב נַחְמָן בַּר יִצְחָק: עֲבַרְתְּ </a:t>
            </a:r>
            <a:r>
              <a:rPr lang="he-IL" dirty="0" err="1"/>
              <a:t>אַדְּאוֹרָיְיתָא</a:t>
            </a:r>
            <a:r>
              <a:rPr lang="he-IL" dirty="0"/>
              <a:t> </a:t>
            </a:r>
            <a:r>
              <a:rPr lang="he-IL" dirty="0" err="1"/>
              <a:t>וְאַדִּנְבִיאֵי</a:t>
            </a:r>
            <a:r>
              <a:rPr lang="he-IL" dirty="0"/>
              <a:t> </a:t>
            </a:r>
            <a:r>
              <a:rPr lang="he-IL" dirty="0" err="1"/>
              <a:t>וְאַדִּכְתוּבֵי</a:t>
            </a:r>
            <a:r>
              <a:rPr lang="he-IL" dirty="0"/>
              <a:t>. </a:t>
            </a:r>
          </a:p>
          <a:p>
            <a:r>
              <a:rPr lang="he-IL" dirty="0" err="1"/>
              <a:t>אַדְּאוֹרָיְיתָא</a:t>
            </a:r>
            <a:r>
              <a:rPr lang="he-IL" dirty="0"/>
              <a:t> – </a:t>
            </a:r>
            <a:r>
              <a:rPr lang="he-IL" dirty="0" err="1"/>
              <a:t>דִּכְתִיב</a:t>
            </a:r>
            <a:r>
              <a:rPr lang="he-IL" dirty="0"/>
              <a:t>: ״אַף חֹבֵב עַמִּים </a:t>
            </a:r>
            <a:r>
              <a:rPr lang="he-IL" dirty="0" err="1"/>
              <a:t>כׇּל</a:t>
            </a:r>
            <a:r>
              <a:rPr lang="he-IL" dirty="0"/>
              <a:t> קְדֹשָׁיו בְּיָדֶךָ״ – אָמַר מֹשֶׁה לִפְנֵי הַקָּדוֹשׁ בָּרוּךְ הוּא: </a:t>
            </a:r>
            <a:r>
              <a:rPr lang="he-IL" dirty="0" err="1"/>
              <a:t>רִבּוֹנו</a:t>
            </a:r>
            <a:r>
              <a:rPr lang="he-IL" dirty="0"/>
              <a:t>ֹ שֶׁל עוֹלָם, אֲפִילּוּ בְּשָׁעָה שֶׁאַתָּה מְחַבֵּב עַמִּים – </a:t>
            </a:r>
            <a:r>
              <a:rPr lang="he-IL" dirty="0" err="1"/>
              <a:t>כׇּל</a:t>
            </a:r>
            <a:r>
              <a:rPr lang="he-IL" dirty="0"/>
              <a:t> </a:t>
            </a:r>
            <a:r>
              <a:rPr lang="he-IL" dirty="0" err="1"/>
              <a:t>קְדוֹשָׁיו</a:t>
            </a:r>
            <a:r>
              <a:rPr lang="he-IL" dirty="0"/>
              <a:t> יִהְיוּ בְּיָדֶךָ. ״וְהֵם תֻּכּוּ לְרַגְלֶךָ״ – תָּנֵי רַב יוֹסֵף: אֵלּוּ תַּלְמִידֵי חֲכָמִים, שֶׁמְּכַתְּתִים רַגְלֵיהֶם מֵעִיר לְעִיר וּמִמְּדִינָה לִמְדִינָה לִלְמוֹד תּוֹרָה, ״</a:t>
            </a:r>
            <a:r>
              <a:rPr lang="he-IL" dirty="0" err="1"/>
              <a:t>יִשָּׂא</a:t>
            </a:r>
            <a:r>
              <a:rPr lang="he-IL" dirty="0"/>
              <a:t> מִדַּבְּרוֹתֶיךָ״ – </a:t>
            </a:r>
            <a:r>
              <a:rPr lang="he-IL" dirty="0" err="1"/>
              <a:t>לִישָּׂא</a:t>
            </a:r>
            <a:r>
              <a:rPr lang="he-IL" dirty="0"/>
              <a:t> וְלִיתֵּן </a:t>
            </a:r>
            <a:r>
              <a:rPr lang="he-IL" dirty="0" err="1"/>
              <a:t>בְּדִבּוּרוֹתָיו</a:t>
            </a:r>
            <a:r>
              <a:rPr lang="he-IL" dirty="0"/>
              <a:t> שֶׁל מָקוֹם. </a:t>
            </a:r>
          </a:p>
          <a:p>
            <a:r>
              <a:rPr lang="he-IL" dirty="0" err="1"/>
              <a:t>אַדִּנְבִיאֵי</a:t>
            </a:r>
            <a:r>
              <a:rPr lang="he-IL" dirty="0"/>
              <a:t> – </a:t>
            </a:r>
            <a:r>
              <a:rPr lang="he-IL" dirty="0" err="1"/>
              <a:t>דִּכְתִיב</a:t>
            </a:r>
            <a:r>
              <a:rPr lang="he-IL" dirty="0"/>
              <a:t>: ״גַּם כִּי יִתְנוּ בַגּוֹיִם עַתָּה אֲקַבְּצֵם, וַיָּחֵלּוּ מְּעָט מִמַּשָּׂא מֶלֶךְ וְשָׂרִים״ – אָמַר </a:t>
            </a:r>
            <a:r>
              <a:rPr lang="he-IL" dirty="0" err="1"/>
              <a:t>עוּלָּא</a:t>
            </a:r>
            <a:r>
              <a:rPr lang="he-IL" dirty="0"/>
              <a:t>: פָּסוּק זֶה בִּלְשׁוֹן אֲרָמִית נֶאֱמַר: ״אִי תָּנוּ״ </a:t>
            </a:r>
            <a:r>
              <a:rPr lang="he-IL" dirty="0" err="1"/>
              <a:t>כּוּלְּהו</a:t>
            </a:r>
            <a:r>
              <a:rPr lang="he-IL" dirty="0"/>
              <a:t>ּ – ״עַתָּה אֲקַבְּצֵם״, וְאִם ״מְעַט״ מֵהֶם – ״יָחֵלּוּ מִמַּשָּׂא מֶלֶךְ וְשָׂרִים״.</a:t>
            </a:r>
          </a:p>
          <a:p>
            <a:r>
              <a:rPr lang="he-IL" dirty="0" err="1"/>
              <a:t>אַדִּכְתוּבֵי</a:t>
            </a:r>
            <a:r>
              <a:rPr lang="he-IL" dirty="0"/>
              <a:t> – </a:t>
            </a:r>
            <a:r>
              <a:rPr lang="he-IL" dirty="0" err="1"/>
              <a:t>דִּכְתִיב</a:t>
            </a:r>
            <a:r>
              <a:rPr lang="he-IL" dirty="0"/>
              <a:t>: ״מִנְדָּה בְלוֹ וַהֲלָךְ, לָא שַׁלִּיט </a:t>
            </a:r>
            <a:r>
              <a:rPr lang="he-IL" dirty="0" err="1"/>
              <a:t>לְמִרְמֵא</a:t>
            </a:r>
            <a:r>
              <a:rPr lang="he-IL" dirty="0"/>
              <a:t> עֲלֵיהֹם״; וְאָמַר רַב יְהוּדָה: ״מִנְדָּה״ – זוֹ מְנָת הַמֶּלֶךְ, ״בְּלוֹ״ – זוֹ כְּסַף </a:t>
            </a:r>
            <a:r>
              <a:rPr lang="he-IL" dirty="0" err="1"/>
              <a:t>גֻּולְגָּלְתָּא</a:t>
            </a:r>
            <a:r>
              <a:rPr lang="he-IL" dirty="0"/>
              <a:t>, ״וַהֲלָךְ״ – זוֹ </a:t>
            </a:r>
            <a:r>
              <a:rPr lang="he-IL" dirty="0" err="1"/>
              <a:t>אַרְנוֹנָא</a:t>
            </a:r>
            <a:r>
              <a:rPr lang="he-IL" dirty="0"/>
              <a:t>.</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44</a:t>
            </a:fld>
            <a:endParaRPr lang="en-US" dirty="0"/>
          </a:p>
        </p:txBody>
      </p:sp>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טעם הפטור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חכמים לא צריכים שמירה</a:t>
            </a:r>
          </a:p>
          <a:p>
            <a:r>
              <a:rPr lang="he-IL" dirty="0"/>
              <a:t>כבוד התלמיד חכם.</a:t>
            </a:r>
          </a:p>
          <a:p>
            <a:r>
              <a:rPr lang="he-IL" dirty="0"/>
              <a:t>הם עוזרים לשמירה – עלי ידי לימוד תורתם.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45</a:t>
            </a:fld>
            <a:endParaRPr lang="en-US" dirty="0"/>
          </a:p>
        </p:txBody>
      </p:sp>
    </p:spTree>
    <p:extLst>
      <p:ext uri="{BB962C8B-B14F-4D97-AF65-F5344CB8AC3E}">
        <p14:creationId xmlns:p14="http://schemas.microsoft.com/office/powerpoint/2010/main" val="234273603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עמי הארץ – סיבת הפורענות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err="1"/>
              <a:t>דַּאֲמַר</a:t>
            </a:r>
            <a:r>
              <a:rPr lang="he-IL" dirty="0"/>
              <a:t> רַבִּי: אֵין פּוּרְעָנוּת בָּא לָעוֹלָם אֶלָּא בִּשְׁבִיל עַמֵּי הָאָרֶץ. </a:t>
            </a:r>
            <a:r>
              <a:rPr lang="he-IL" dirty="0" err="1"/>
              <a:t>כְּהַהוּא</a:t>
            </a:r>
            <a:r>
              <a:rPr lang="he-IL" dirty="0"/>
              <a:t> דְּמֵי </a:t>
            </a:r>
            <a:r>
              <a:rPr lang="he-IL" dirty="0" err="1"/>
              <a:t>כְלִילָא</a:t>
            </a:r>
            <a:r>
              <a:rPr lang="he-IL" dirty="0"/>
              <a:t> </a:t>
            </a:r>
            <a:r>
              <a:rPr lang="he-IL" dirty="0" err="1"/>
              <a:t>דִּשְׁדו</a:t>
            </a:r>
            <a:r>
              <a:rPr lang="he-IL" dirty="0"/>
              <a:t>ֹ </a:t>
            </a:r>
            <a:r>
              <a:rPr lang="he-IL" dirty="0" err="1"/>
              <a:t>אַטְּבֶרְיָא</a:t>
            </a:r>
            <a:r>
              <a:rPr lang="he-IL" dirty="0"/>
              <a:t>, אֲתוֹ </a:t>
            </a:r>
            <a:r>
              <a:rPr lang="he-IL" dirty="0" err="1"/>
              <a:t>לְקַמֵּיה</a:t>
            </a:r>
            <a:r>
              <a:rPr lang="he-IL" dirty="0"/>
              <a:t>ּ דְּרַבִּי וַאֲמַרוּ לֵיהּ: ״</a:t>
            </a:r>
            <a:r>
              <a:rPr lang="he-IL" dirty="0" err="1"/>
              <a:t>לִיתְּבו</a:t>
            </a:r>
            <a:r>
              <a:rPr lang="he-IL" dirty="0"/>
              <a:t>ּ רַבָּנַן בַּהֲדַן״. אֲמַר לְהוּ: ״לָא״. אֲמַרוּ לֵיהּ: ״</a:t>
            </a:r>
            <a:r>
              <a:rPr lang="he-IL" dirty="0" err="1"/>
              <a:t>עָרְוקִינַן</a:t>
            </a:r>
            <a:r>
              <a:rPr lang="he-IL" dirty="0"/>
              <a:t>״. [אֲמַר לְהוּ:] ״</a:t>
            </a:r>
            <a:r>
              <a:rPr lang="he-IL" dirty="0" err="1"/>
              <a:t>עֲרוֹקו</a:t>
            </a:r>
            <a:r>
              <a:rPr lang="he-IL" dirty="0"/>
              <a:t>ּ״. עֲרַקוּ </a:t>
            </a:r>
            <a:r>
              <a:rPr lang="he-IL" dirty="0" err="1"/>
              <a:t>פַּלְגֵיהוֹן</a:t>
            </a:r>
            <a:r>
              <a:rPr lang="he-IL" dirty="0"/>
              <a:t>, </a:t>
            </a:r>
            <a:r>
              <a:rPr lang="he-IL" dirty="0" err="1"/>
              <a:t>דַּלְיוּה</a:t>
            </a:r>
            <a:r>
              <a:rPr lang="he-IL" dirty="0"/>
              <a:t>ּ </a:t>
            </a:r>
            <a:r>
              <a:rPr lang="he-IL" dirty="0" err="1"/>
              <a:t>פַּלְגָא</a:t>
            </a:r>
            <a:r>
              <a:rPr lang="he-IL" dirty="0"/>
              <a:t>. אֲתוֹ הָנְהוּ </a:t>
            </a:r>
            <a:r>
              <a:rPr lang="he-IL" dirty="0" err="1"/>
              <a:t>פַּלְגָא</a:t>
            </a:r>
            <a:r>
              <a:rPr lang="he-IL" dirty="0"/>
              <a:t> קַמֵּי דְּרַבִּי, אֲמַרוּ לֵיהּ: ״</a:t>
            </a:r>
            <a:r>
              <a:rPr lang="he-IL" dirty="0" err="1"/>
              <a:t>לִיתְּבו</a:t>
            </a:r>
            <a:r>
              <a:rPr lang="he-IL" dirty="0"/>
              <a:t>ּ רַבָּנַן בַּהֲדַן״. אֲמַר לְהוּ: ״לָא״. ״</a:t>
            </a:r>
            <a:r>
              <a:rPr lang="he-IL" dirty="0" err="1"/>
              <a:t>עָרְוקִינַן</a:t>
            </a:r>
            <a:r>
              <a:rPr lang="he-IL" dirty="0"/>
              <a:t>״. ״</a:t>
            </a:r>
            <a:r>
              <a:rPr lang="he-IL" dirty="0" err="1"/>
              <a:t>עֲרוּקו</a:t>
            </a:r>
            <a:r>
              <a:rPr lang="he-IL" dirty="0"/>
              <a:t>ּ״. עֲרַקוּ </a:t>
            </a:r>
            <a:r>
              <a:rPr lang="he-IL" dirty="0" err="1"/>
              <a:t>כּוּלְּהו</a:t>
            </a:r>
            <a:r>
              <a:rPr lang="he-IL" dirty="0"/>
              <a:t>ּ, </a:t>
            </a:r>
            <a:r>
              <a:rPr lang="he-IL" dirty="0" err="1"/>
              <a:t>פָּש</a:t>
            </a:r>
            <a:r>
              <a:rPr lang="he-IL" dirty="0"/>
              <a:t>ׁ הַהוּא כּוֹבֵס. </a:t>
            </a:r>
            <a:r>
              <a:rPr lang="he-IL" dirty="0" err="1"/>
              <a:t>שַׁדְיוּה</a:t>
            </a:r>
            <a:r>
              <a:rPr lang="he-IL" dirty="0"/>
              <a:t>ּ </a:t>
            </a:r>
            <a:r>
              <a:rPr lang="he-IL" dirty="0" err="1"/>
              <a:t>אַכּוֹבֵס</a:t>
            </a:r>
            <a:r>
              <a:rPr lang="he-IL" dirty="0"/>
              <a:t>. עֲרַק כּוֹבֵס, פְּקַע </a:t>
            </a:r>
            <a:r>
              <a:rPr lang="he-IL" dirty="0" err="1"/>
              <a:t>כְּלִילָא</a:t>
            </a:r>
            <a:r>
              <a:rPr lang="he-IL" dirty="0"/>
              <a:t>. אָמַר רַבִּי: רְאִיתֶם שֶׁאֵין פּוּרְעָנוּת בָּא לָעוֹלָם אֶלָּא בִּשְׁבִיל עַמֵּי הָאָרֶץ.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46</a:t>
            </a:fld>
            <a:endParaRPr lang="en-US" dirty="0"/>
          </a:p>
        </p:txBody>
      </p:sp>
    </p:spTree>
    <p:extLst>
      <p:ext uri="{BB962C8B-B14F-4D97-AF65-F5344CB8AC3E}">
        <p14:creationId xmlns:p14="http://schemas.microsoft.com/office/powerpoint/2010/main" val="248043694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צרכי העיר - חייב</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ובכל צרכי העיר, בדברים שהן צרכי החיים, כמו לחפור בורות לשתייה ולכביסה וכיוצא באלו – חייב התלמיד חכם ליתן חלקו גם כן, כמו כל אדם. ובדברים שהן לשמירת העיר – פטור, </a:t>
            </a:r>
            <a:r>
              <a:rPr lang="he-IL" dirty="0" err="1"/>
              <a:t>דתורתו</a:t>
            </a:r>
            <a:r>
              <a:rPr lang="he-IL" dirty="0"/>
              <a:t> משמרתו,</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47</a:t>
            </a:fld>
            <a:endParaRPr lang="en-US" dirty="0"/>
          </a:p>
        </p:txBody>
      </p:sp>
    </p:spTree>
    <p:extLst>
      <p:ext uri="{BB962C8B-B14F-4D97-AF65-F5344CB8AC3E}">
        <p14:creationId xmlns:p14="http://schemas.microsoft.com/office/powerpoint/2010/main" val="87875374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מכתב חריף לבית יוסף</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lnSpcReduction="10000"/>
          </a:bodyPr>
          <a:lstStyle/>
          <a:p>
            <a:r>
              <a:rPr lang="he-IL" dirty="0"/>
              <a:t>שו"ת אבקת רוכל סימן א</a:t>
            </a:r>
          </a:p>
          <a:p>
            <a:r>
              <a:rPr lang="he-IL" dirty="0"/>
              <a:t>בהיות כי עלה על דעת ראשי </a:t>
            </a:r>
            <a:r>
              <a:rPr lang="he-IL" dirty="0" err="1"/>
              <a:t>הקהלות</a:t>
            </a:r>
            <a:r>
              <a:rPr lang="he-IL" dirty="0"/>
              <a:t> אשר פה צפת </a:t>
            </a:r>
            <a:r>
              <a:rPr lang="he-IL" dirty="0" err="1"/>
              <a:t>תוב"ב</a:t>
            </a:r>
            <a:r>
              <a:rPr lang="he-IL" dirty="0"/>
              <a:t> להטיל מס על בעלי תורה שיש להם ממון והתחילו לגבות מהם והודענום חומר </a:t>
            </a:r>
            <a:r>
              <a:rPr lang="he-IL" dirty="0" err="1"/>
              <a:t>הענין</a:t>
            </a:r>
            <a:r>
              <a:rPr lang="he-IL" dirty="0"/>
              <a:t> </a:t>
            </a:r>
            <a:r>
              <a:rPr lang="he-IL" dirty="0" err="1"/>
              <a:t>דעברי</a:t>
            </a:r>
            <a:r>
              <a:rPr lang="he-IL" dirty="0"/>
              <a:t> </a:t>
            </a:r>
            <a:r>
              <a:rPr lang="he-IL" dirty="0" err="1"/>
              <a:t>אדאוריית</a:t>
            </a:r>
            <a:r>
              <a:rPr lang="he-IL" dirty="0"/>
              <a:t>' נביאי וכתובי ועברי על דעת כל החכמים שעמדו מימות </a:t>
            </a:r>
            <a:r>
              <a:rPr lang="he-IL" dirty="0" err="1"/>
              <a:t>מרע"ה</a:t>
            </a:r>
            <a:r>
              <a:rPr lang="he-IL" dirty="0"/>
              <a:t> עד היום ובכן שמעו </a:t>
            </a:r>
            <a:r>
              <a:rPr lang="he-IL" dirty="0" err="1"/>
              <a:t>בקולינו</a:t>
            </a:r>
            <a:r>
              <a:rPr lang="he-IL" dirty="0"/>
              <a:t> ומשכו ידיהם /ידיכם/ מלגבות מהם ומאותם שגבו מהם החזירו להם. </a:t>
            </a:r>
          </a:p>
          <a:p>
            <a:r>
              <a:rPr lang="he-IL" dirty="0"/>
              <a:t>וכדי שלא יחזור הדבר לקלקולו בהמשך הזמן. ברשות ב"ד של מעלה וברשות ב"ד של מטה בגזרת </a:t>
            </a:r>
            <a:r>
              <a:rPr lang="he-IL" dirty="0" err="1"/>
              <a:t>עירין</a:t>
            </a:r>
            <a:r>
              <a:rPr lang="he-IL" dirty="0"/>
              <a:t> </a:t>
            </a:r>
            <a:r>
              <a:rPr lang="he-IL" dirty="0" err="1"/>
              <a:t>פתגמא</a:t>
            </a:r>
            <a:r>
              <a:rPr lang="he-IL" dirty="0"/>
              <a:t> </a:t>
            </a:r>
            <a:r>
              <a:rPr lang="he-IL" dirty="0" err="1"/>
              <a:t>ובמימר</a:t>
            </a:r>
            <a:r>
              <a:rPr lang="he-IL" dirty="0"/>
              <a:t> </a:t>
            </a:r>
            <a:r>
              <a:rPr lang="he-IL" dirty="0" err="1"/>
              <a:t>קדישין</a:t>
            </a:r>
            <a:r>
              <a:rPr lang="he-IL" dirty="0"/>
              <a:t> </a:t>
            </a:r>
            <a:r>
              <a:rPr lang="he-IL" dirty="0" err="1"/>
              <a:t>שאלתא</a:t>
            </a:r>
            <a:r>
              <a:rPr lang="he-IL" dirty="0"/>
              <a:t> אנו </a:t>
            </a:r>
            <a:r>
              <a:rPr lang="he-IL" dirty="0" err="1"/>
              <a:t>מנדין</a:t>
            </a:r>
            <a:r>
              <a:rPr lang="he-IL" dirty="0"/>
              <a:t> </a:t>
            </a:r>
            <a:r>
              <a:rPr lang="he-IL" dirty="0" err="1"/>
              <a:t>ומחרמין</a:t>
            </a:r>
            <a:r>
              <a:rPr lang="he-IL" dirty="0"/>
              <a:t> </a:t>
            </a:r>
            <a:r>
              <a:rPr lang="he-IL" dirty="0" err="1"/>
              <a:t>ומשמתין</a:t>
            </a:r>
            <a:r>
              <a:rPr lang="he-IL" dirty="0"/>
              <a:t> </a:t>
            </a:r>
            <a:r>
              <a:rPr lang="he-IL" dirty="0" err="1"/>
              <a:t>מקללין</a:t>
            </a:r>
            <a:r>
              <a:rPr lang="he-IL" dirty="0"/>
              <a:t> </a:t>
            </a:r>
            <a:r>
              <a:rPr lang="he-IL" dirty="0" err="1"/>
              <a:t>ומאררין</a:t>
            </a:r>
            <a:r>
              <a:rPr lang="he-IL" dirty="0"/>
              <a:t> </a:t>
            </a:r>
            <a:r>
              <a:rPr lang="he-IL" dirty="0" err="1"/>
              <a:t>בשמתא</a:t>
            </a:r>
            <a:r>
              <a:rPr lang="he-IL" dirty="0"/>
              <a:t> </a:t>
            </a:r>
            <a:r>
              <a:rPr lang="he-IL" dirty="0" err="1"/>
              <a:t>דשמתיה</a:t>
            </a:r>
            <a:r>
              <a:rPr lang="he-IL" dirty="0"/>
              <a:t> ברק </a:t>
            </a:r>
            <a:r>
              <a:rPr lang="he-IL" dirty="0" err="1"/>
              <a:t>למרוז</a:t>
            </a:r>
            <a:r>
              <a:rPr lang="he-IL" dirty="0"/>
              <a:t> בארבע מאה שיפורי ובקללה שקלל אלישע את הנערים </a:t>
            </a:r>
            <a:r>
              <a:rPr lang="he-IL" dirty="0" err="1"/>
              <a:t>ובשמתא</a:t>
            </a:r>
            <a:r>
              <a:rPr lang="he-IL" dirty="0"/>
              <a:t> </a:t>
            </a:r>
            <a:r>
              <a:rPr lang="he-IL" dirty="0" err="1"/>
              <a:t>דשמתינהו</a:t>
            </a:r>
            <a:r>
              <a:rPr lang="he-IL" dirty="0"/>
              <a:t> עזרא </a:t>
            </a:r>
            <a:r>
              <a:rPr lang="he-IL" dirty="0" err="1"/>
              <a:t>לכותאי</a:t>
            </a:r>
            <a:r>
              <a:rPr lang="he-IL" dirty="0"/>
              <a:t> בתלת מאה ספרי ובתלת מאה שיפורי ובתלת מאה </a:t>
            </a:r>
            <a:r>
              <a:rPr lang="he-IL" dirty="0" err="1"/>
              <a:t>ינוקי</a:t>
            </a:r>
            <a:r>
              <a:rPr lang="he-IL" dirty="0"/>
              <a:t> </a:t>
            </a:r>
            <a:r>
              <a:rPr lang="he-IL" dirty="0" err="1"/>
              <a:t>ובשמתא</a:t>
            </a:r>
            <a:r>
              <a:rPr lang="he-IL" dirty="0"/>
              <a:t> </a:t>
            </a:r>
            <a:r>
              <a:rPr lang="he-IL" dirty="0" err="1"/>
              <a:t>דשמתיה</a:t>
            </a:r>
            <a:r>
              <a:rPr lang="he-IL" dirty="0"/>
              <a:t> רב יאודה בר יחזקאל </a:t>
            </a:r>
            <a:r>
              <a:rPr lang="he-IL" dirty="0" err="1"/>
              <a:t>לההוא</a:t>
            </a:r>
            <a:r>
              <a:rPr lang="he-IL" dirty="0"/>
              <a:t> </a:t>
            </a:r>
            <a:r>
              <a:rPr lang="he-IL" dirty="0" err="1"/>
              <a:t>עבדא</a:t>
            </a:r>
            <a:r>
              <a:rPr lang="he-IL" dirty="0"/>
              <a:t> </a:t>
            </a:r>
            <a:r>
              <a:rPr lang="he-IL" dirty="0" err="1"/>
              <a:t>דקרייה</a:t>
            </a:r>
            <a:r>
              <a:rPr lang="he-IL" dirty="0"/>
              <a:t> בר </a:t>
            </a:r>
            <a:r>
              <a:rPr lang="he-IL" dirty="0" err="1"/>
              <a:t>שויסקאל</a:t>
            </a:r>
            <a:r>
              <a:rPr lang="he-IL" dirty="0"/>
              <a:t> כל הני </a:t>
            </a:r>
            <a:r>
              <a:rPr lang="he-IL" dirty="0" err="1"/>
              <a:t>ליטותי</a:t>
            </a:r>
            <a:r>
              <a:rPr lang="he-IL" dirty="0"/>
              <a:t> </a:t>
            </a:r>
            <a:r>
              <a:rPr lang="he-IL" dirty="0" err="1"/>
              <a:t>וחרמי</a:t>
            </a:r>
            <a:r>
              <a:rPr lang="he-IL" dirty="0"/>
              <a:t> ושמתי יחולו על כל בר ישראל שיגבה שום מס משום בעל תורה שתורתו קבע ומלאכתו עראי לא על ידו ולא ע"י שלוחו בין ישראל בין </a:t>
            </a:r>
            <a:r>
              <a:rPr lang="he-IL" dirty="0" err="1"/>
              <a:t>ארמאי</a:t>
            </a:r>
            <a:r>
              <a:rPr lang="he-IL" dirty="0"/>
              <a:t>. </a:t>
            </a:r>
          </a:p>
          <a:p>
            <a:r>
              <a:rPr lang="he-IL" dirty="0"/>
              <a:t>וכל העובר על זה ארור הוא ביום ארור הוא בלילה ארור הוא </a:t>
            </a:r>
            <a:r>
              <a:rPr lang="he-IL" dirty="0" err="1"/>
              <a:t>בשכבו</a:t>
            </a:r>
            <a:r>
              <a:rPr lang="he-IL" dirty="0"/>
              <a:t> ארור הוא בקומו ארור הוא בעיר ארור הוא בשדה ארור הוא בבואו ארור הוא בצאתו סערת ה' וחמתו על ראש העברי ההוא יחול יעשן אף ה' וקנאתו באיש ההוא ורבצה בו כל האלה הכתובה בספר התורה עד השמידו אותו מעל פני האדמה הוא לבדו ילכד </a:t>
            </a:r>
            <a:r>
              <a:rPr lang="he-IL" dirty="0" err="1"/>
              <a:t>בעונו</a:t>
            </a:r>
            <a:r>
              <a:rPr lang="he-IL" dirty="0"/>
              <a:t> וכל ישראל נקיים ומשך גזרה זו מהיום עד עמוד כהן לאורים ותומים ואנו מקבלים עלינו ששום א' ממנו לא יתיר גזרה זאת לא כולה ולא מקצתה בשום זמן וכל המקיים גזרתנו זאת יבורך מפי עליון ויחולו עליו כל הברכות הכתובות בתורה: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48</a:t>
            </a:fld>
            <a:endParaRPr lang="en-US" dirty="0"/>
          </a:p>
        </p:txBody>
      </p:sp>
    </p:spTree>
    <p:extLst>
      <p:ext uri="{BB962C8B-B14F-4D97-AF65-F5344CB8AC3E}">
        <p14:creationId xmlns:p14="http://schemas.microsoft.com/office/powerpoint/2010/main" val="261994157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מטרת המיסים - בעבר</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a:t>
            </a:r>
            <a:r>
              <a:rPr lang="he-IL" dirty="0" err="1"/>
              <a:t>דכל</a:t>
            </a:r>
            <a:r>
              <a:rPr lang="he-IL" dirty="0"/>
              <a:t> מיני </a:t>
            </a:r>
            <a:r>
              <a:rPr lang="he-IL" dirty="0" err="1"/>
              <a:t>מסים</a:t>
            </a:r>
            <a:r>
              <a:rPr lang="he-IL" dirty="0"/>
              <a:t> מידי </a:t>
            </a:r>
            <a:r>
              <a:rPr lang="he-IL" dirty="0" err="1"/>
              <a:t>דנטירותא</a:t>
            </a:r>
            <a:r>
              <a:rPr lang="he-IL" dirty="0"/>
              <a:t> </a:t>
            </a:r>
            <a:r>
              <a:rPr lang="he-IL" dirty="0" err="1"/>
              <a:t>נינהו</a:t>
            </a:r>
            <a:r>
              <a:rPr lang="he-IL" dirty="0"/>
              <a:t> כי</a:t>
            </a:r>
            <a:r>
              <a:rPr lang="en-US" dirty="0"/>
              <a:t> </a:t>
            </a:r>
            <a:r>
              <a:rPr lang="he-IL" dirty="0"/>
              <a:t>הם השומרים אותנו מן </a:t>
            </a:r>
            <a:r>
              <a:rPr lang="he-IL" dirty="0" err="1"/>
              <a:t>העכומ"ז</a:t>
            </a:r>
            <a:r>
              <a:rPr lang="he-IL" dirty="0"/>
              <a:t> כי מה תועלת יש (</a:t>
            </a:r>
            <a:r>
              <a:rPr lang="he-IL" dirty="0" err="1"/>
              <a:t>לקצת</a:t>
            </a:r>
            <a:r>
              <a:rPr lang="he-IL" dirty="0"/>
              <a:t>) </a:t>
            </a:r>
            <a:r>
              <a:rPr lang="he-IL" dirty="0" err="1"/>
              <a:t>עכומ"ז</a:t>
            </a:r>
            <a:r>
              <a:rPr lang="he-IL" dirty="0"/>
              <a:t> בנו לשומרנו  ולהושיב אותנו ביניהם אלא בשביל הנאה </a:t>
            </a:r>
            <a:r>
              <a:rPr lang="he-IL" dirty="0" err="1"/>
              <a:t>שניאותין</a:t>
            </a:r>
            <a:r>
              <a:rPr lang="he-IL" dirty="0"/>
              <a:t> מאת ישראל לגבות מהן מסין  </a:t>
            </a:r>
            <a:r>
              <a:rPr lang="he-IL" dirty="0" err="1"/>
              <a:t>וארנוניות</a:t>
            </a:r>
            <a:r>
              <a:rPr lang="he-IL" dirty="0"/>
              <a:t>. – </a:t>
            </a:r>
            <a:r>
              <a:rPr lang="he-IL" dirty="0" err="1"/>
              <a:t>הרא"ש</a:t>
            </a:r>
            <a:endParaRPr lang="en-US" dirty="0"/>
          </a:p>
          <a:p>
            <a:r>
              <a:rPr lang="he-IL" dirty="0"/>
              <a:t>על פי זה ניתן להסביר גם את דברי הרמב"ן שנימק פטור תלמידי חכמים "לפי </a:t>
            </a:r>
            <a:r>
              <a:rPr lang="he-IL" dirty="0" err="1"/>
              <a:t>שיכולין</a:t>
            </a:r>
            <a:r>
              <a:rPr lang="he-IL" dirty="0"/>
              <a:t> תלמידי חכמים לומר לא הטיל המלך עלינו כלום אלא בשבילכם [כלומר אינם עושים עין], אבל אם אמר המלך ליתן כל אחד ואחד כסף </a:t>
            </a:r>
            <a:r>
              <a:rPr lang="he-IL" dirty="0" err="1"/>
              <a:t>גולגלתו</a:t>
            </a:r>
            <a:r>
              <a:rPr lang="he-IL" dirty="0"/>
              <a:t>, אין עמי הארץ </a:t>
            </a:r>
            <a:r>
              <a:rPr lang="he-IL" dirty="0" err="1"/>
              <a:t>פורעין</a:t>
            </a:r>
            <a:r>
              <a:rPr lang="he-IL" dirty="0"/>
              <a:t> בשביל תלמידי חכמים", משום שאז </a:t>
            </a:r>
            <a:r>
              <a:rPr lang="he-IL" dirty="0" err="1"/>
              <a:t>בודאי</a:t>
            </a:r>
            <a:r>
              <a:rPr lang="he-IL" dirty="0"/>
              <a:t> גם  </a:t>
            </a:r>
            <a:endParaRPr lang="en-US"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49</a:t>
            </a:fld>
            <a:endParaRPr lang="en-US" dirty="0"/>
          </a:p>
        </p:txBody>
      </p:sp>
    </p:spTree>
    <p:extLst>
      <p:ext uri="{BB962C8B-B14F-4D97-AF65-F5344CB8AC3E}">
        <p14:creationId xmlns:p14="http://schemas.microsoft.com/office/powerpoint/2010/main" val="16948555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היחס למדינה ולמוסדותיה מהווה את הבסיס לאחת המחלוקות העיקריות שבין היהדות החרדית לציונות הדתית. בעוד האחרונים רואים במדינה תכלית ומהות, אם לא יסוד כיסא ה' בעולם, הרי שהחרדים מתייחסים למדינה כפונקציה אינסטרומנטלית. דהיינו חיים בגלות בארץ ישראל כשם שחיים בגלות בברוקלין.</a:t>
            </a:r>
            <a:br>
              <a:rPr lang="he-IL" dirty="0"/>
            </a:br>
            <a:br>
              <a:rPr lang="he-IL" dirty="0"/>
            </a:br>
            <a:r>
              <a:rPr lang="he-IL" dirty="0"/>
              <a:t>אמנם לעתים, כשירות נקודתי, החרדים מגנים בעוז על זהותה היהודית של המדינה, אבל ככלל למדינה אין ערך יהודי מהותי ומתוך כך נגזר היחס לגיוס לצבא, למנהל תקין ולשותפות בקואליציה. בכל הקשור ליחס למדינה, ש"ס היא חריג בעולם החרדי. היא נוטלת חלק בשלטון, חלק גדול ממצביעיה אינם חרדים והיא מכריזה על עצמה כעל מפלגה ציונית. מנהיגה הרוחני של ש"ס, הרב עובדיה יוסף ז"ל, היה "הראשון לציון", הרב הראשי הספרדי. בנו הרב יצחק יוסף הינו "הראשון לציון" הנוכחי. ועד כאן הקדמה.</a:t>
            </a:r>
            <a:br>
              <a:rPr lang="he-IL" dirty="0"/>
            </a:br>
            <a:br>
              <a:rPr lang="he-IL" dirty="0"/>
            </a:br>
            <a:r>
              <a:rPr lang="he-IL" dirty="0"/>
              <a:t>במאמר שפרסם אריאל פינקלשטיין, ראש צוות שביל הזהב להסדרת יחסי דת ומדינה במכון לאסטרטגיה ציונית, הוא חושף פרט מעניין ביחסו של הראשון לציון הנוכחי לחוקי המדינה. למעלה מארבעים שנה עמל הרב יצחק יוסף במטרה </a:t>
            </a:r>
            <a:r>
              <a:rPr lang="he-IL" dirty="0" err="1"/>
              <a:t>להנגיש</a:t>
            </a:r>
            <a:r>
              <a:rPr lang="he-IL" dirty="0"/>
              <a:t> לציבור הרחב את פסיקותיו ההלכתיות של אביו הרב עובדיה יוסף.  </a:t>
            </a:r>
            <a:br>
              <a:rPr lang="he-IL" dirty="0"/>
            </a:br>
            <a:r>
              <a:rPr lang="he-IL" b="1" dirty="0"/>
              <a:t>"אסור להטיל מס על תלמידי חכמים"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50</a:t>
            </a:fld>
            <a:endParaRPr lang="en-US" dirty="0"/>
          </a:p>
        </p:txBody>
      </p:sp>
    </p:spTree>
    <p:extLst>
      <p:ext uri="{BB962C8B-B14F-4D97-AF65-F5344CB8AC3E}">
        <p14:creationId xmlns:p14="http://schemas.microsoft.com/office/powerpoint/2010/main" val="249646841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a:bodyPr>
          <a:lstStyle/>
          <a:p>
            <a:r>
              <a:rPr lang="he-IL" dirty="0"/>
              <a:t>באחת מתשובותיו ההלכתיות בספר </a:t>
            </a:r>
            <a:r>
              <a:rPr lang="he-IL" dirty="0" err="1"/>
              <a:t>השו"ת</a:t>
            </a:r>
            <a:r>
              <a:rPr lang="he-IL" dirty="0"/>
              <a:t> "</a:t>
            </a:r>
            <a:r>
              <a:rPr lang="he-IL" dirty="0" err="1"/>
              <a:t>יחוה</a:t>
            </a:r>
            <a:r>
              <a:rPr lang="he-IL" dirty="0"/>
              <a:t> דעת" (ה', ס"ד) מתייחס הרב עובדיה לשאלה "האם מותר להשתמט מתשלום מס הכנסה ומס ערך מוסף, ומכס הנועדים לקופת המדינה? ". בתשובתו מאריך הרב בהסבר על מעמד מדינת ישראל, מחיל עליה את הכלל ההלכתי "</a:t>
            </a:r>
            <a:r>
              <a:rPr lang="he-IL" dirty="0" err="1"/>
              <a:t>דינא</a:t>
            </a:r>
            <a:r>
              <a:rPr lang="he-IL" dirty="0"/>
              <a:t> </a:t>
            </a:r>
            <a:r>
              <a:rPr lang="he-IL" dirty="0" err="1"/>
              <a:t>דמלכותא</a:t>
            </a:r>
            <a:r>
              <a:rPr lang="he-IL" dirty="0"/>
              <a:t> </a:t>
            </a:r>
            <a:r>
              <a:rPr lang="he-IL" dirty="0" err="1"/>
              <a:t>דינא</a:t>
            </a:r>
            <a:r>
              <a:rPr lang="he-IL" dirty="0"/>
              <a:t>" (כלומר, מעמדה ההלכתי כמעמד מלכות זרה שעל נתיניה היהודים למלא חוקיה) ומסיים בקביעה כי "בכל מה שנוגע </a:t>
            </a:r>
            <a:r>
              <a:rPr lang="he-IL" dirty="0" err="1"/>
              <a:t>למסים</a:t>
            </a:r>
            <a:r>
              <a:rPr lang="he-IL" dirty="0"/>
              <a:t> </a:t>
            </a:r>
            <a:r>
              <a:rPr lang="he-IL" dirty="0" err="1"/>
              <a:t>וארנוניות</a:t>
            </a:r>
            <a:r>
              <a:rPr lang="he-IL" dirty="0"/>
              <a:t> ומכס, יש לקיים את החוק של המדינה". בסוף דבריו מוסיף הרב עובדיה הערת שוליים שקובעת: "אסור להטיל מס על תלמידי חכמים העוסקים בתורה".</a:t>
            </a:r>
            <a:br>
              <a:rPr lang="he-IL" dirty="0"/>
            </a:br>
            <a:br>
              <a:rPr lang="he-IL" dirty="0"/>
            </a:br>
            <a:r>
              <a:rPr lang="he-IL" dirty="0"/>
              <a:t>במפתח העניינים, שם מופיעים סיכומי התשובות של הספר, שערך והנגיש הרב יצחק יוסף, מבהיר הבן את תשובת אביו. "אם מותר להשתמט בתשלומי מס הכנסה ומכס וחיובי השלטון: שמותר לתלמיד חכם ובן ישיבה להעלים </a:t>
            </a:r>
            <a:r>
              <a:rPr lang="he-IL" dirty="0" err="1"/>
              <a:t>מסים</a:t>
            </a:r>
            <a:r>
              <a:rPr lang="he-IL" dirty="0"/>
              <a:t> ומכס וכדומה". כלומר , הרב יצחק יוסף, "הראשון לציון" הנוכחי, כותב במפורש שעל פי ההלכה מותר לבני ישיבה להעלים </a:t>
            </a:r>
            <a:r>
              <a:rPr lang="he-IL" dirty="0" err="1"/>
              <a:t>מסים</a:t>
            </a:r>
            <a:r>
              <a:rPr lang="he-IL" dirty="0"/>
              <a:t> ולהבריח במכס. בעוד הרב עובדיה השאיר את התשובה מעורפלת (בשעת כתיבת הספר, שימש הרב כ"ראשון לציון") הרי שבנו סובר שעל פי ההלכה מותר לתלמידי חכמים להעלים מס מן השלטונות.</a:t>
            </a:r>
          </a:p>
          <a:p>
            <a:r>
              <a:rPr lang="he-IL" dirty="0"/>
              <a:t>ואם לא די בזאת, תשובתו מרחיבה, לא צריך להיות תלמיד חכם כדי לקבל היתר להעלים מס, מספיק להיות בן ישיבה. העובדה שהרב עובדיה יוסף ז"ל לא מחה על הבהרת בנו, מדגישה את תוקף הפסיקה. עמדת הציונות הדתית שונה בתכלית. חרד"לים ומתונים כאחד מחילים איסור גורף על העלמת </a:t>
            </a:r>
            <a:r>
              <a:rPr lang="he-IL" dirty="0" err="1"/>
              <a:t>מסים</a:t>
            </a:r>
            <a:r>
              <a:rPr lang="he-IL" dirty="0"/>
              <a:t>. במרוץ לכהונת הרב הראשי, ידם של החרדים הייתה על העליונה.</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51</a:t>
            </a:fld>
            <a:endParaRPr lang="en-US" dirty="0"/>
          </a:p>
        </p:txBody>
      </p:sp>
    </p:spTree>
    <p:extLst>
      <p:ext uri="{BB962C8B-B14F-4D97-AF65-F5344CB8AC3E}">
        <p14:creationId xmlns:p14="http://schemas.microsoft.com/office/powerpoint/2010/main" val="178686482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המנהיג הרוחני של ש"ס, הרב עובדיה יוסף, אמר השבוע בדרשה בבית המדרש "יחווה דעת" בשכונת הר נוף בירושלים, כי "צריך לתת מיסים </a:t>
            </a:r>
            <a:r>
              <a:rPr lang="he-IL" dirty="0" err="1"/>
              <a:t>בשמחה".לדברי</a:t>
            </a:r>
            <a:r>
              <a:rPr lang="he-IL" dirty="0"/>
              <a:t> אתר האינטרנט </a:t>
            </a:r>
            <a:r>
              <a:rPr lang="en-US" dirty="0"/>
              <a:t>YNET, </a:t>
            </a:r>
            <a:r>
              <a:rPr lang="he-IL" dirty="0"/>
              <a:t>אמר הרב יוסף: "אנחנו יושבים פה בארצנו הקדושה, שהממשלה לוקחת ונותנת, נותנת לחינוך, נותנת לעניים, ביטוח לאומי וכל הדברים האלה. לכן אדם ייתן את זה בשמחה".</a:t>
            </a:r>
          </a:p>
          <a:p>
            <a:r>
              <a:rPr lang="he-IL" dirty="0"/>
              <a:t>לדברי הרב יוסף, תשלום מיסים נחשב צדקה, שיש עליה שכר מאלוהים, כיוון ש"לוקחים ממנו, ונותנים את זה לעניים".</a:t>
            </a:r>
          </a:p>
          <a:p>
            <a:r>
              <a:rPr lang="he-IL" dirty="0"/>
              <a:t>לדברי הרב יוסף, אם מדובר באדם טוב - המס מתגלגל בשביל דברים טובים, "אבל אם אדם הוא לא הוגן, או שהכסף שלו בא בעוונות </a:t>
            </a:r>
            <a:r>
              <a:rPr lang="he-IL" dirty="0" err="1"/>
              <a:t>וברמאויות</a:t>
            </a:r>
            <a:r>
              <a:rPr lang="he-IL" dirty="0"/>
              <a:t>", הכסף שלו מגיע למקומות רעים, דוגמת קולנוע ותיאטראות.</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52</a:t>
            </a:fld>
            <a:endParaRPr lang="en-US" dirty="0"/>
          </a:p>
        </p:txBody>
      </p:sp>
    </p:spTree>
    <p:extLst>
      <p:ext uri="{BB962C8B-B14F-4D97-AF65-F5344CB8AC3E}">
        <p14:creationId xmlns:p14="http://schemas.microsoft.com/office/powerpoint/2010/main" val="133626947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שיטת הרב אלישיב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חיוב מדין תקנות הציבור</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53</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שיטת הרב עובדיה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54</a:t>
            </a:fld>
            <a:endParaRPr lang="en-US" dirty="0"/>
          </a:p>
        </p:txBody>
      </p:sp>
    </p:spTree>
    <p:extLst>
      <p:ext uri="{BB962C8B-B14F-4D97-AF65-F5344CB8AC3E}">
        <p14:creationId xmlns:p14="http://schemas.microsoft.com/office/powerpoint/2010/main" val="7378139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שיטת ה ? לא נודע למי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55</a:t>
            </a:fld>
            <a:endParaRPr lang="en-US" dirty="0"/>
          </a:p>
        </p:txBody>
      </p:sp>
    </p:spTree>
    <p:extLst>
      <p:ext uri="{BB962C8B-B14F-4D97-AF65-F5344CB8AC3E}">
        <p14:creationId xmlns:p14="http://schemas.microsoft.com/office/powerpoint/2010/main" val="3301683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לקנות מאדם שלא מדווח</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יש שכותבים שיש </a:t>
            </a:r>
            <a:r>
              <a:rPr lang="he-IL" dirty="0" err="1"/>
              <a:t>להמנע</a:t>
            </a:r>
            <a:r>
              <a:rPr lang="he-IL" dirty="0"/>
              <a:t> </a:t>
            </a:r>
            <a:r>
              <a:rPr lang="he-IL" dirty="0" err="1"/>
              <a:t>מלקונות</a:t>
            </a:r>
            <a:r>
              <a:rPr lang="he-IL" dirty="0"/>
              <a:t> מאדם שלא מדווח, משום איסור לפני עוור, או משום מחזק ידי עוברי עבירה.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56</a:t>
            </a:fld>
            <a:endParaRPr lang="en-US" dirty="0"/>
          </a:p>
        </p:txBody>
      </p:sp>
    </p:spTree>
    <p:extLst>
      <p:ext uri="{BB962C8B-B14F-4D97-AF65-F5344CB8AC3E}">
        <p14:creationId xmlns:p14="http://schemas.microsoft.com/office/powerpoint/2010/main" val="72103813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57</a:t>
            </a:fld>
            <a:endParaRPr lang="en-US" dirty="0"/>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מספר שקופית 1">
            <a:extLst>
              <a:ext uri="{FF2B5EF4-FFF2-40B4-BE49-F238E27FC236}">
                <a16:creationId xmlns:a16="http://schemas.microsoft.com/office/drawing/2014/main" id="{1ACD0282-DF78-DE29-C96B-0FA9D3A06ABE}"/>
              </a:ext>
            </a:extLst>
          </p:cNvPr>
          <p:cNvSpPr>
            <a:spLocks noGrp="1"/>
          </p:cNvSpPr>
          <p:nvPr>
            <p:ph type="sldNum" sz="quarter" idx="12"/>
          </p:nvPr>
        </p:nvSpPr>
        <p:spPr/>
        <p:txBody>
          <a:bodyPr/>
          <a:lstStyle/>
          <a:p>
            <a:fld id="{D57F1E4F-1CFF-5643-939E-217C01CDF565}" type="slidenum">
              <a:rPr lang="en-US" smtClean="0"/>
              <a:pPr/>
              <a:t>58</a:t>
            </a:fld>
            <a:endParaRPr lang="en-US" dirty="0"/>
          </a:p>
        </p:txBody>
      </p:sp>
      <p:pic>
        <p:nvPicPr>
          <p:cNvPr id="4" name="תמונה 3">
            <a:extLst>
              <a:ext uri="{FF2B5EF4-FFF2-40B4-BE49-F238E27FC236}">
                <a16:creationId xmlns:a16="http://schemas.microsoft.com/office/drawing/2014/main" id="{E395F849-F9A5-06D4-5AA9-62E8D06E3720}"/>
              </a:ext>
            </a:extLst>
          </p:cNvPr>
          <p:cNvPicPr>
            <a:picLocks noChangeAspect="1"/>
          </p:cNvPicPr>
          <p:nvPr/>
        </p:nvPicPr>
        <p:blipFill>
          <a:blip r:embed="rId2"/>
          <a:stretch>
            <a:fillRect/>
          </a:stretch>
        </p:blipFill>
        <p:spPr>
          <a:xfrm>
            <a:off x="5923568" y="0"/>
            <a:ext cx="4568072" cy="6858000"/>
          </a:xfrm>
          <a:prstGeom prst="rect">
            <a:avLst/>
          </a:prstGeom>
        </p:spPr>
      </p:pic>
      <p:pic>
        <p:nvPicPr>
          <p:cNvPr id="6" name="תמונה 5">
            <a:extLst>
              <a:ext uri="{FF2B5EF4-FFF2-40B4-BE49-F238E27FC236}">
                <a16:creationId xmlns:a16="http://schemas.microsoft.com/office/drawing/2014/main" id="{07AA183C-65B8-0135-AE32-2ED007562F7E}"/>
              </a:ext>
            </a:extLst>
          </p:cNvPr>
          <p:cNvPicPr>
            <a:picLocks noChangeAspect="1"/>
          </p:cNvPicPr>
          <p:nvPr/>
        </p:nvPicPr>
        <p:blipFill>
          <a:blip r:embed="rId3"/>
          <a:stretch>
            <a:fillRect/>
          </a:stretch>
        </p:blipFill>
        <p:spPr>
          <a:xfrm>
            <a:off x="270344" y="683741"/>
            <a:ext cx="10123225" cy="3777639"/>
          </a:xfrm>
          <a:prstGeom prst="rect">
            <a:avLst/>
          </a:prstGeom>
        </p:spPr>
      </p:pic>
    </p:spTree>
    <p:extLst>
      <p:ext uri="{BB962C8B-B14F-4D97-AF65-F5344CB8AC3E}">
        <p14:creationId xmlns:p14="http://schemas.microsoft.com/office/powerpoint/2010/main" val="29733969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חיוב מצד חילול השם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תלמוד בבלי מסכת בבא קמא דף </a:t>
            </a:r>
            <a:r>
              <a:rPr lang="he-IL" dirty="0" err="1"/>
              <a:t>קיג</a:t>
            </a:r>
            <a:r>
              <a:rPr lang="he-IL" dirty="0"/>
              <a:t> עמוד א</a:t>
            </a:r>
          </a:p>
          <a:p>
            <a:r>
              <a:rPr lang="he-IL" dirty="0" err="1"/>
              <a:t>דתניא</a:t>
            </a:r>
            <a:r>
              <a:rPr lang="he-IL" dirty="0"/>
              <a:t>: ישראל וכנעני (אנס) שבאו לדין, אם אתה יכול </a:t>
            </a:r>
            <a:r>
              <a:rPr lang="he-IL" dirty="0" err="1"/>
              <a:t>לזכהו</a:t>
            </a:r>
            <a:r>
              <a:rPr lang="he-IL" dirty="0"/>
              <a:t> בדיני ישראל - זכהו ואמור לו: כך דינינו, בדיני כנענים - זכהו ואמור לו: כך דינכם, ואם לאו - באין עליו בעקיפין, דברי ר' ישמעאל; ר"ע אומר: אין באין עליו בעקיפין, מפני קידוש השם. </a:t>
            </a:r>
          </a:p>
          <a:p>
            <a:r>
              <a:rPr lang="he-IL" dirty="0"/>
              <a:t>צריך להבין במה נחלקו ר"י </a:t>
            </a:r>
            <a:r>
              <a:rPr lang="he-IL" dirty="0" err="1"/>
              <a:t>ור"ע</a:t>
            </a:r>
            <a:r>
              <a:rPr lang="he-IL" dirty="0"/>
              <a:t> – אם יהיה חילול השם וודאי שגם ר' </a:t>
            </a:r>
            <a:r>
              <a:rPr lang="he-IL" dirty="0" err="1"/>
              <a:t>ישמעל</a:t>
            </a:r>
            <a:r>
              <a:rPr lang="he-IL" dirty="0"/>
              <a:t> היה אוסר, ואם זה רק ספק רחוק – הרי גם ר"ע לכאורה מתיר. </a:t>
            </a:r>
          </a:p>
          <a:p>
            <a:r>
              <a:rPr lang="he-IL" dirty="0"/>
              <a:t>שהרי בגמ' בהמשך אמרו שהפקעת הלוואתו של </a:t>
            </a:r>
            <a:r>
              <a:rPr lang="he-IL" dirty="0" err="1"/>
              <a:t>נכרי</a:t>
            </a:r>
            <a:r>
              <a:rPr lang="he-IL" dirty="0"/>
              <a:t> מותרת, ולא חששו לחילול השם?</a:t>
            </a:r>
          </a:p>
          <a:p>
            <a:r>
              <a:rPr lang="he-IL" dirty="0"/>
              <a:t>יתכן לומר שר' עקיבא סובר שהיות ויש מצב שיגרם חילול השם לכן אסור בכל אופן לבוא עליו בעקיפין.</a:t>
            </a:r>
          </a:p>
          <a:p>
            <a:r>
              <a:rPr lang="he-IL" dirty="0"/>
              <a:t>אמנם כל זה </a:t>
            </a:r>
            <a:r>
              <a:rPr lang="he-IL" b="1" dirty="0"/>
              <a:t>רק בבית דין </a:t>
            </a:r>
            <a:r>
              <a:rPr lang="he-IL" dirty="0"/>
              <a:t>– שזה מקום </a:t>
            </a:r>
            <a:r>
              <a:rPr lang="he-IL" dirty="0" err="1"/>
              <a:t>שהגוים</a:t>
            </a:r>
            <a:r>
              <a:rPr lang="he-IL" dirty="0"/>
              <a:t> רואים אותו בתור מייצג האומה היהודית, אבל אדם פרטי גם אם יגלה שרימה אותו, לא יאמר שהדת היהודית – אינה דת צדק. אלא אולי היה דחוק וכד' ולכן מותר להפקיע הלוואתו.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59</a:t>
            </a:fld>
            <a:endParaRPr lang="en-US" dirty="0"/>
          </a:p>
        </p:txBody>
      </p:sp>
    </p:spTree>
    <p:extLst>
      <p:ext uri="{BB962C8B-B14F-4D97-AF65-F5344CB8AC3E}">
        <p14:creationId xmlns:p14="http://schemas.microsoft.com/office/powerpoint/2010/main" val="3183521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חשש חילול השם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ויש לנו לדון באיזה מצב ובאיזה דרגת חשש – גם לאדם פרטי יהיה אסור?</a:t>
            </a:r>
          </a:p>
          <a:p>
            <a:r>
              <a:rPr lang="he-IL" dirty="0"/>
              <a:t>והנה מקור האיסור לאדם פרטי במקום חילול השם הוא </a:t>
            </a:r>
            <a:r>
              <a:rPr lang="he-IL" dirty="0" err="1"/>
              <a:t>הגמ</a:t>
            </a:r>
            <a:r>
              <a:rPr lang="he-IL" dirty="0"/>
              <a:t>' שגם </a:t>
            </a:r>
            <a:r>
              <a:rPr lang="he-IL" dirty="0" err="1"/>
              <a:t>אבידת</a:t>
            </a:r>
            <a:r>
              <a:rPr lang="he-IL" dirty="0"/>
              <a:t> </a:t>
            </a:r>
            <a:r>
              <a:rPr lang="he-IL" dirty="0" err="1"/>
              <a:t>עכום</a:t>
            </a:r>
            <a:r>
              <a:rPr lang="he-IL" dirty="0"/>
              <a:t> אסורה במקום חילול השם – ואולי רק בוודאי חילול השם אסור.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60</a:t>
            </a:fld>
            <a:endParaRPr lang="en-US" dirty="0"/>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תלמוד ירושלמי (ונציה) מסכת בבא קמא פרק ד דף ד טור ב /</a:t>
            </a:r>
            <a:r>
              <a:rPr lang="he-IL" dirty="0" err="1"/>
              <a:t>ה"ג</a:t>
            </a:r>
            <a:endParaRPr lang="he-IL" dirty="0"/>
          </a:p>
          <a:p>
            <a:r>
              <a:rPr lang="he-IL" dirty="0"/>
              <a:t>מעשה ששילח המלכות שני </a:t>
            </a:r>
            <a:r>
              <a:rPr lang="he-IL" dirty="0" err="1"/>
              <a:t>איסרטיוטות</a:t>
            </a:r>
            <a:r>
              <a:rPr lang="he-IL" dirty="0"/>
              <a:t> ללמוד תורה מרבן גמליאל ולמדו ממנו מקרא משנה תלמוד הלכות ואגדות ובסוף אמרו לו כל תורתכם נאה ומשובחת חוץ משני דברים הללו </a:t>
            </a:r>
          </a:p>
          <a:p>
            <a:r>
              <a:rPr lang="he-IL" dirty="0"/>
              <a:t>שאתם אומרי' בת ישר' לא תיילד לנכרית אבל נכרית מיילדת לבת ישראל בת ישראל לא תניק בנה של נכרית אבל נכרית מניקה לבת ישראל ברשותה </a:t>
            </a:r>
          </a:p>
          <a:p>
            <a:r>
              <a:rPr lang="he-IL" dirty="0" err="1"/>
              <a:t>גזילו</a:t>
            </a:r>
            <a:r>
              <a:rPr lang="he-IL" dirty="0"/>
              <a:t> של ישר' אסור ושל </a:t>
            </a:r>
            <a:r>
              <a:rPr lang="he-IL" dirty="0" err="1"/>
              <a:t>נכרי</a:t>
            </a:r>
            <a:r>
              <a:rPr lang="he-IL" dirty="0"/>
              <a:t> מותר </a:t>
            </a:r>
          </a:p>
          <a:p>
            <a:r>
              <a:rPr lang="he-IL" dirty="0"/>
              <a:t>באותה שעה גזר רבן גמליאל על </a:t>
            </a:r>
            <a:r>
              <a:rPr lang="he-IL" dirty="0" err="1"/>
              <a:t>גזילות</a:t>
            </a:r>
            <a:r>
              <a:rPr lang="he-IL" dirty="0"/>
              <a:t> </a:t>
            </a:r>
            <a:r>
              <a:rPr lang="he-IL" dirty="0" err="1"/>
              <a:t>נכרי</a:t>
            </a:r>
            <a:r>
              <a:rPr lang="he-IL" dirty="0"/>
              <a:t> שיהא אסור מפני חילול השם.</a:t>
            </a:r>
          </a:p>
          <a:p>
            <a:r>
              <a:rPr lang="he-IL" dirty="0"/>
              <a:t>גם כאן – זה גזירה על הכלל, כדי שלא יצא לעז על תורת ישראל.  </a:t>
            </a:r>
          </a:p>
          <a:p>
            <a:r>
              <a:rPr lang="he-IL" dirty="0"/>
              <a:t>לסיכום – במקום שוודאי יהיה חילול השם אסור. במקום של ספק – מעקר הדין מותר ורק מידת חסידות להחמיר.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61</a:t>
            </a:fld>
            <a:endParaRPr lang="en-US" dirty="0"/>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62</a:t>
            </a:fld>
            <a:endParaRPr lang="en-US" dirty="0"/>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63</a:t>
            </a:fld>
            <a:endParaRPr lang="en-US" dirty="0"/>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64</a:t>
            </a:fld>
            <a:endParaRPr lang="en-US" dirty="0"/>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65</a:t>
            </a:fld>
            <a:endParaRPr lang="en-US" dirty="0"/>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66</a:t>
            </a:fld>
            <a:endParaRPr lang="en-US" dirty="0"/>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67</a:t>
            </a:fld>
            <a:endParaRPr lang="en-US" dirty="0"/>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68</a:t>
            </a:fld>
            <a:endParaRPr lang="en-US" dirty="0"/>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69</a:t>
            </a:fld>
            <a:endParaRPr lang="en-US" dirty="0"/>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32351</TotalTime>
  <Words>7460</Words>
  <Application>Microsoft Office PowerPoint</Application>
  <PresentationFormat>מסך רחב</PresentationFormat>
  <Paragraphs>332</Paragraphs>
  <Slides>69</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5</vt:i4>
      </vt:variant>
      <vt:variant>
        <vt:lpstr>כותרות שקופיות</vt:lpstr>
      </vt:variant>
      <vt:variant>
        <vt:i4>69</vt:i4>
      </vt:variant>
    </vt:vector>
  </HeadingPairs>
  <TitlesOfParts>
    <vt:vector size="80" baseType="lpstr">
      <vt:lpstr>Aharoni</vt:lpstr>
      <vt:lpstr>Arial</vt:lpstr>
      <vt:lpstr>Calibri</vt:lpstr>
      <vt:lpstr>Calibri Light</vt:lpstr>
      <vt:lpstr>Trebuchet MS</vt:lpstr>
      <vt:lpstr>Wingdings 3</vt:lpstr>
      <vt:lpstr>2_פיאה</vt:lpstr>
      <vt:lpstr>ערכת נושא Office</vt:lpstr>
      <vt:lpstr>פיאה</vt:lpstr>
      <vt:lpstr>3_פיאה</vt:lpstr>
      <vt:lpstr>1_פיאה</vt:lpstr>
      <vt:lpstr>דינא דמלכותא דינא</vt:lpstr>
      <vt:lpstr>שלושה נידונים</vt:lpstr>
      <vt:lpstr>מקור הדין</vt:lpstr>
      <vt:lpstr>ראיה מהמציעות</vt:lpstr>
      <vt:lpstr>חיוב מהתורה</vt:lpstr>
      <vt:lpstr>טעם הדין – מחילה והסכמה</vt:lpstr>
      <vt:lpstr>שיטת הר''ן – הקרקע של המלך</vt:lpstr>
      <vt:lpstr>פרשת מלך</vt:lpstr>
      <vt:lpstr>המאירי – מלך גוי</vt:lpstr>
      <vt:lpstr>פרשת נבות היזרעלי</vt:lpstr>
      <vt:lpstr>מלכות סדום</vt:lpstr>
      <vt:lpstr>הפליה – אין דינא דמלכותא</vt:lpstr>
      <vt:lpstr>רמב"ם – הסכמה או מלכות</vt:lpstr>
      <vt:lpstr>רמב"ם – הסכמה או מלכות</vt:lpstr>
      <vt:lpstr>סיכום הדעות</vt:lpstr>
      <vt:lpstr>פסק השו"ע כרמב"ם</vt:lpstr>
      <vt:lpstr>הרב כתריאל טְכורְֹש</vt:lpstr>
      <vt:lpstr>מלך בזמננו – הראי"ה</vt:lpstr>
      <vt:lpstr>לדון דינים חדשים</vt:lpstr>
      <vt:lpstr>שלטון מוכר</vt:lpstr>
      <vt:lpstr>שלטון דמוקרטי</vt:lpstr>
      <vt:lpstr>מוכס העומד מאליו</vt:lpstr>
      <vt:lpstr>במדינת ישראל</vt:lpstr>
      <vt:lpstr>דעת הרב אלישיב</vt:lpstr>
      <vt:lpstr>מצגת של PowerPoint‏</vt:lpstr>
      <vt:lpstr>גישת האור</vt:lpstr>
      <vt:lpstr>חיוב מדין הסכמת העיר</vt:lpstr>
      <vt:lpstr>חיוב מדין ממון השותפין</vt:lpstr>
      <vt:lpstr>חתם סופר - מיסים מקובלים</vt:lpstr>
      <vt:lpstr>חיוב מדין הסכמת התושבים</vt:lpstr>
      <vt:lpstr>חיוב מדין הסכמת העיר</vt:lpstr>
      <vt:lpstr>מצגת של PowerPoint‏</vt:lpstr>
      <vt:lpstr>מקור סמכות או חובת ציות</vt:lpstr>
      <vt:lpstr>מצגת של PowerPoint‏</vt:lpstr>
      <vt:lpstr>מצגת של PowerPoint‏</vt:lpstr>
      <vt:lpstr>שיטת הר"ן -אין חובת תשלומין</vt:lpstr>
      <vt:lpstr>שיטת הר"ן - אין חובת תשלומין</vt:lpstr>
      <vt:lpstr>שיטת הרמב"ם - גזל</vt:lpstr>
      <vt:lpstr>מה האיסור לא לשלם מע"מ</vt:lpstr>
      <vt:lpstr>מצגת של PowerPoint‏</vt:lpstr>
      <vt:lpstr>הלכה - מחלוקת</vt:lpstr>
      <vt:lpstr>חידוש הרמ"א בדעת הר"ן</vt:lpstr>
      <vt:lpstr>שיטת המאירי – בדרכי הדת</vt:lpstr>
      <vt:lpstr>תלמידי חכמים – פטורים ממס</vt:lpstr>
      <vt:lpstr>טעם הפטור</vt:lpstr>
      <vt:lpstr>עמי הארץ – סיבת הפורענות</vt:lpstr>
      <vt:lpstr>צרכי העיר - חייב</vt:lpstr>
      <vt:lpstr>מכתב חריף לבית יוסף</vt:lpstr>
      <vt:lpstr>מטרת המיסים - בעבר</vt:lpstr>
      <vt:lpstr>מצגת של PowerPoint‏</vt:lpstr>
      <vt:lpstr>מצגת של PowerPoint‏</vt:lpstr>
      <vt:lpstr>מצגת של PowerPoint‏</vt:lpstr>
      <vt:lpstr>שיטת הרב אלישיב </vt:lpstr>
      <vt:lpstr>שיטת הרב עובדיה</vt:lpstr>
      <vt:lpstr>שיטת ה ? לא נודע למי</vt:lpstr>
      <vt:lpstr>לקנות מאדם שלא מדווח</vt:lpstr>
      <vt:lpstr>מצגת של PowerPoint‏</vt:lpstr>
      <vt:lpstr>מצגת של PowerPoint‏</vt:lpstr>
      <vt:lpstr>חיוב מצד חילול השם</vt:lpstr>
      <vt:lpstr>חשש חילול השם</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17</cp:revision>
  <cp:lastPrinted>2024-02-26T05:45:50Z</cp:lastPrinted>
  <dcterms:created xsi:type="dcterms:W3CDTF">2024-02-23T09:02:47Z</dcterms:created>
  <dcterms:modified xsi:type="dcterms:W3CDTF">2024-09-15T00:00:27Z</dcterms:modified>
</cp:coreProperties>
</file>