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autoCompressPictures="0">
  <p:sldMasterIdLst>
    <p:sldMasterId id="2147483648" r:id="rId4"/>
  </p:sldMasterIdLst>
  <p:notesMasterIdLst>
    <p:notesMasterId r:id="rId63"/>
  </p:notesMasterIdLst>
  <p:handoutMasterIdLst>
    <p:handoutMasterId r:id="rId64"/>
  </p:handoutMasterIdLst>
  <p:sldIdLst>
    <p:sldId id="385" r:id="rId5"/>
    <p:sldId id="304" r:id="rId6"/>
    <p:sldId id="305" r:id="rId7"/>
    <p:sldId id="382" r:id="rId8"/>
    <p:sldId id="384" r:id="rId9"/>
    <p:sldId id="383" r:id="rId10"/>
    <p:sldId id="386" r:id="rId11"/>
    <p:sldId id="387" r:id="rId12"/>
    <p:sldId id="388" r:id="rId13"/>
    <p:sldId id="349" r:id="rId14"/>
    <p:sldId id="389" r:id="rId15"/>
    <p:sldId id="390" r:id="rId16"/>
    <p:sldId id="391" r:id="rId17"/>
    <p:sldId id="350" r:id="rId18"/>
    <p:sldId id="375" r:id="rId19"/>
    <p:sldId id="376" r:id="rId20"/>
    <p:sldId id="377" r:id="rId21"/>
    <p:sldId id="378" r:id="rId22"/>
    <p:sldId id="381" r:id="rId23"/>
    <p:sldId id="392" r:id="rId24"/>
    <p:sldId id="393" r:id="rId25"/>
    <p:sldId id="379" r:id="rId26"/>
    <p:sldId id="357" r:id="rId27"/>
    <p:sldId id="338" r:id="rId28"/>
    <p:sldId id="339" r:id="rId29"/>
    <p:sldId id="340" r:id="rId30"/>
    <p:sldId id="380" r:id="rId31"/>
    <p:sldId id="319" r:id="rId32"/>
    <p:sldId id="335" r:id="rId33"/>
    <p:sldId id="365" r:id="rId34"/>
    <p:sldId id="323" r:id="rId35"/>
    <p:sldId id="324" r:id="rId36"/>
    <p:sldId id="336" r:id="rId37"/>
    <p:sldId id="360" r:id="rId38"/>
    <p:sldId id="361" r:id="rId39"/>
    <p:sldId id="362" r:id="rId40"/>
    <p:sldId id="353" r:id="rId41"/>
    <p:sldId id="311" r:id="rId42"/>
    <p:sldId id="317" r:id="rId43"/>
    <p:sldId id="318" r:id="rId44"/>
    <p:sldId id="356" r:id="rId45"/>
    <p:sldId id="341" r:id="rId46"/>
    <p:sldId id="342" r:id="rId47"/>
    <p:sldId id="344" r:id="rId48"/>
    <p:sldId id="343" r:id="rId49"/>
    <p:sldId id="315" r:id="rId50"/>
    <p:sldId id="314" r:id="rId51"/>
    <p:sldId id="316" r:id="rId52"/>
    <p:sldId id="348" r:id="rId53"/>
    <p:sldId id="298" r:id="rId54"/>
    <p:sldId id="299" r:id="rId55"/>
    <p:sldId id="300" r:id="rId56"/>
    <p:sldId id="301" r:id="rId57"/>
    <p:sldId id="302" r:id="rId58"/>
    <p:sldId id="303" r:id="rId59"/>
    <p:sldId id="306" r:id="rId60"/>
    <p:sldId id="307" r:id="rId61"/>
    <p:sldId id="308" r:id="rId62"/>
  </p:sldIdLst>
  <p:sldSz cx="12192000" cy="6858000"/>
  <p:notesSz cx="6858000" cy="9144000"/>
  <p:defaultTextStyle>
    <a:defPPr algn="r" rtl="1">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ג' סוגי גויים" id="{D4A449B3-0D61-44D8-99FA-3E9F85319599}">
          <p14:sldIdLst>
            <p14:sldId id="385"/>
            <p14:sldId id="304"/>
            <p14:sldId id="305"/>
          </p14:sldIdLst>
        </p14:section>
        <p14:section name="גר תושב" id="{48971C76-3B0C-4D67-87BD-929F78FE4F8A}">
          <p14:sldIdLst>
            <p14:sldId id="382"/>
            <p14:sldId id="384"/>
            <p14:sldId id="383"/>
          </p14:sldIdLst>
        </p14:section>
        <p14:section name="למי נאמר - לא ישבו" id="{5D85ECB5-5BB9-4325-A207-E303A32F3F05}">
          <p14:sldIdLst>
            <p14:sldId id="386"/>
            <p14:sldId id="387"/>
            <p14:sldId id="388"/>
            <p14:sldId id="349"/>
            <p14:sldId id="389"/>
            <p14:sldId id="390"/>
            <p14:sldId id="391"/>
            <p14:sldId id="350"/>
          </p14:sldIdLst>
        </p14:section>
        <p14:section name="גוי מהדרין וכשר" id="{3BF1081B-EA0B-4F5B-970A-28E8C6E71042}">
          <p14:sldIdLst>
            <p14:sldId id="375"/>
            <p14:sldId id="376"/>
            <p14:sldId id="377"/>
            <p14:sldId id="378"/>
            <p14:sldId id="381"/>
            <p14:sldId id="392"/>
            <p14:sldId id="393"/>
          </p14:sldIdLst>
        </p14:section>
        <p14:section name="בשעת הדחק" id="{4C6052A2-0CB6-4BA1-9AD7-77E30607C77A}">
          <p14:sldIdLst>
            <p14:sldId id="379"/>
            <p14:sldId id="357"/>
            <p14:sldId id="338"/>
            <p14:sldId id="339"/>
            <p14:sldId id="340"/>
            <p14:sldId id="380"/>
          </p14:sldIdLst>
        </p14:section>
        <p14:section name="החיוב ללמד" id="{F5828EAC-A48B-40E9-B5A7-5B42887566C4}">
          <p14:sldIdLst>
            <p14:sldId id="319"/>
            <p14:sldId id="335"/>
            <p14:sldId id="365"/>
            <p14:sldId id="323"/>
            <p14:sldId id="324"/>
            <p14:sldId id="336"/>
          </p14:sldIdLst>
        </p14:section>
        <p14:section name="סיפורו של כומר" id="{01CF320A-0816-4149-948D-AC2C62EA5D11}">
          <p14:sldIdLst>
            <p14:sldId id="360"/>
            <p14:sldId id="361"/>
            <p14:sldId id="362"/>
            <p14:sldId id="353"/>
          </p14:sldIdLst>
        </p14:section>
        <p14:section name="שמירה לשמה?" id="{3D17FE60-8D8C-4FB9-B7B8-DE1754F6D1E5}">
          <p14:sldIdLst>
            <p14:sldId id="311"/>
            <p14:sldId id="317"/>
            <p14:sldId id="318"/>
            <p14:sldId id="356"/>
          </p14:sldIdLst>
        </p14:section>
        <p14:section name="חיוב - מדין והכית" id="{98995518-5E4D-45D7-BF49-092F47501BBC}">
          <p14:sldIdLst>
            <p14:sldId id="341"/>
            <p14:sldId id="342"/>
            <p14:sldId id="344"/>
            <p14:sldId id="343"/>
          </p14:sldIdLst>
        </p14:section>
        <p14:section name="שמירת שבע המצוות - כיום" id="{628A6FA8-385B-4CDA-9DE1-76B56BCAD369}">
          <p14:sldIdLst>
            <p14:sldId id="315"/>
            <p14:sldId id="314"/>
            <p14:sldId id="316"/>
            <p14:sldId id="348"/>
          </p14:sldIdLst>
        </p14:section>
        <p14:section name="איסור רציחת גוי" id="{D1833537-397B-4FEC-ADD8-9807FB83BC8A}">
          <p14:sldIdLst>
            <p14:sldId id="298"/>
            <p14:sldId id="299"/>
            <p14:sldId id="300"/>
            <p14:sldId id="301"/>
            <p14:sldId id="302"/>
            <p14:sldId id="303"/>
          </p14:sldIdLst>
        </p14:section>
        <p14:section name="צלם אלוהים" id="{6C1DBBCA-367F-4461-92AE-1A82560A9082}">
          <p14:sldIdLst>
            <p14:sldId id="306"/>
            <p14:sldId id="307"/>
            <p14:sldId id="308"/>
          </p14:sldIdLst>
        </p14:section>
      </p14:sectionLst>
    </p:ex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74D9807-3F95-465B-AB1F-A4AEC6D900B2}" v="1127" dt="2024-09-23T01:01:53.145"/>
  </p1510:revLst>
</p1510:revInfo>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013" autoAdjust="0"/>
    <p:restoredTop sz="95274" autoAdjust="0"/>
  </p:normalViewPr>
  <p:slideViewPr>
    <p:cSldViewPr snapToGrid="0">
      <p:cViewPr varScale="1">
        <p:scale>
          <a:sx n="91" d="100"/>
          <a:sy n="91" d="100"/>
        </p:scale>
        <p:origin x="322" y="48"/>
      </p:cViewPr>
      <p:guideLst>
        <p:guide pos="3840"/>
        <p:guide orient="horz" pos="2160"/>
      </p:guideLst>
    </p:cSldViewPr>
  </p:slideViewPr>
  <p:outlineViewPr>
    <p:cViewPr>
      <p:scale>
        <a:sx n="33" d="100"/>
        <a:sy n="33" d="100"/>
      </p:scale>
      <p:origin x="0" y="6258"/>
    </p:cViewPr>
  </p:outlineViewPr>
  <p:notesTextViewPr>
    <p:cViewPr>
      <p:scale>
        <a:sx n="1" d="1"/>
        <a:sy n="1" d="1"/>
      </p:scale>
      <p:origin x="0" y="0"/>
    </p:cViewPr>
  </p:notesTextViewPr>
  <p:sorterViewPr>
    <p:cViewPr varScale="1">
      <p:scale>
        <a:sx n="100" d="100"/>
        <a:sy n="100" d="100"/>
      </p:scale>
      <p:origin x="0" y="-8294"/>
    </p:cViewPr>
  </p:sorterViewPr>
  <p:notesViewPr>
    <p:cSldViewPr snapToGrid="0">
      <p:cViewPr varScale="1">
        <p:scale>
          <a:sx n="61" d="100"/>
          <a:sy n="61" d="100"/>
        </p:scale>
        <p:origin x="2958" y="6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handoutMaster" Target="handoutMasters/handoutMaster1.xml"/><Relationship Id="rId69" Type="http://schemas.microsoft.com/office/2016/11/relationships/changesInfo" Target="changesInfos/changesInfo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C74D9807-3F95-465B-AB1F-A4AEC6D900B2}"/>
    <pc:docChg chg="custSel addSld delSld modSld sldOrd addSection delSection modSection">
      <pc:chgData name="יהודה טאוב" userId="80c2dbd02819b45c" providerId="LiveId" clId="{C74D9807-3F95-465B-AB1F-A4AEC6D900B2}" dt="2024-09-23T01:01:53.145" v="2048" actId="13926"/>
      <pc:docMkLst>
        <pc:docMk/>
      </pc:docMkLst>
      <pc:sldChg chg="del">
        <pc:chgData name="יהודה טאוב" userId="80c2dbd02819b45c" providerId="LiveId" clId="{C74D9807-3F95-465B-AB1F-A4AEC6D900B2}" dt="2024-09-22T22:35:14.036" v="0" actId="18676"/>
        <pc:sldMkLst>
          <pc:docMk/>
          <pc:sldMk cId="3250670041" sldId="256"/>
        </pc:sldMkLst>
      </pc:sldChg>
      <pc:sldChg chg="del">
        <pc:chgData name="יהודה טאוב" userId="80c2dbd02819b45c" providerId="LiveId" clId="{C74D9807-3F95-465B-AB1F-A4AEC6D900B2}" dt="2024-09-22T22:35:51.512" v="5" actId="18676"/>
        <pc:sldMkLst>
          <pc:docMk/>
          <pc:sldMk cId="1403866223" sldId="288"/>
        </pc:sldMkLst>
      </pc:sldChg>
      <pc:sldChg chg="del">
        <pc:chgData name="יהודה טאוב" userId="80c2dbd02819b45c" providerId="LiveId" clId="{C74D9807-3F95-465B-AB1F-A4AEC6D900B2}" dt="2024-09-22T22:35:51.512" v="5" actId="18676"/>
        <pc:sldMkLst>
          <pc:docMk/>
          <pc:sldMk cId="3154606102" sldId="289"/>
        </pc:sldMkLst>
      </pc:sldChg>
      <pc:sldChg chg="del">
        <pc:chgData name="יהודה טאוב" userId="80c2dbd02819b45c" providerId="LiveId" clId="{C74D9807-3F95-465B-AB1F-A4AEC6D900B2}" dt="2024-09-22T22:35:51.512" v="5" actId="18676"/>
        <pc:sldMkLst>
          <pc:docMk/>
          <pc:sldMk cId="1402705753" sldId="290"/>
        </pc:sldMkLst>
      </pc:sldChg>
      <pc:sldChg chg="del">
        <pc:chgData name="יהודה טאוב" userId="80c2dbd02819b45c" providerId="LiveId" clId="{C74D9807-3F95-465B-AB1F-A4AEC6D900B2}" dt="2024-09-22T22:35:51.512" v="5" actId="18676"/>
        <pc:sldMkLst>
          <pc:docMk/>
          <pc:sldMk cId="1564025355" sldId="291"/>
        </pc:sldMkLst>
      </pc:sldChg>
      <pc:sldChg chg="del">
        <pc:chgData name="יהודה טאוב" userId="80c2dbd02819b45c" providerId="LiveId" clId="{C74D9807-3F95-465B-AB1F-A4AEC6D900B2}" dt="2024-09-22T22:35:51.512" v="5" actId="18676"/>
        <pc:sldMkLst>
          <pc:docMk/>
          <pc:sldMk cId="195060778" sldId="292"/>
        </pc:sldMkLst>
      </pc:sldChg>
      <pc:sldChg chg="del">
        <pc:chgData name="יהודה טאוב" userId="80c2dbd02819b45c" providerId="LiveId" clId="{C74D9807-3F95-465B-AB1F-A4AEC6D900B2}" dt="2024-09-22T22:35:51.512" v="5" actId="18676"/>
        <pc:sldMkLst>
          <pc:docMk/>
          <pc:sldMk cId="2111290345" sldId="293"/>
        </pc:sldMkLst>
      </pc:sldChg>
      <pc:sldChg chg="del">
        <pc:chgData name="יהודה טאוב" userId="80c2dbd02819b45c" providerId="LiveId" clId="{C74D9807-3F95-465B-AB1F-A4AEC6D900B2}" dt="2024-09-22T22:35:51.512" v="5" actId="18676"/>
        <pc:sldMkLst>
          <pc:docMk/>
          <pc:sldMk cId="4170149203" sldId="294"/>
        </pc:sldMkLst>
      </pc:sldChg>
      <pc:sldChg chg="del">
        <pc:chgData name="יהודה טאוב" userId="80c2dbd02819b45c" providerId="LiveId" clId="{C74D9807-3F95-465B-AB1F-A4AEC6D900B2}" dt="2024-09-22T22:35:51.512" v="5" actId="18676"/>
        <pc:sldMkLst>
          <pc:docMk/>
          <pc:sldMk cId="3365453069" sldId="295"/>
        </pc:sldMkLst>
      </pc:sldChg>
      <pc:sldChg chg="del">
        <pc:chgData name="יהודה טאוב" userId="80c2dbd02819b45c" providerId="LiveId" clId="{C74D9807-3F95-465B-AB1F-A4AEC6D900B2}" dt="2024-09-22T22:35:51.512" v="5" actId="18676"/>
        <pc:sldMkLst>
          <pc:docMk/>
          <pc:sldMk cId="3601199717" sldId="296"/>
        </pc:sldMkLst>
      </pc:sldChg>
      <pc:sldChg chg="del">
        <pc:chgData name="יהודה טאוב" userId="80c2dbd02819b45c" providerId="LiveId" clId="{C74D9807-3F95-465B-AB1F-A4AEC6D900B2}" dt="2024-09-22T22:35:51.512" v="5" actId="18676"/>
        <pc:sldMkLst>
          <pc:docMk/>
          <pc:sldMk cId="3262720325" sldId="297"/>
        </pc:sldMkLst>
      </pc:sldChg>
      <pc:sldChg chg="ord">
        <pc:chgData name="יהודה טאוב" userId="80c2dbd02819b45c" providerId="LiveId" clId="{C74D9807-3F95-465B-AB1F-A4AEC6D900B2}" dt="2024-09-23T00:58:05.918" v="1998"/>
        <pc:sldMkLst>
          <pc:docMk/>
          <pc:sldMk cId="4268374826" sldId="304"/>
        </pc:sldMkLst>
      </pc:sldChg>
      <pc:sldChg chg="delSp mod ord">
        <pc:chgData name="יהודה טאוב" userId="80c2dbd02819b45c" providerId="LiveId" clId="{C74D9807-3F95-465B-AB1F-A4AEC6D900B2}" dt="2024-09-23T00:58:05.918" v="1998"/>
        <pc:sldMkLst>
          <pc:docMk/>
          <pc:sldMk cId="2624513133" sldId="305"/>
        </pc:sldMkLst>
        <pc:picChg chg="del">
          <ac:chgData name="יהודה טאוב" userId="80c2dbd02819b45c" providerId="LiveId" clId="{C74D9807-3F95-465B-AB1F-A4AEC6D900B2}" dt="2024-09-22T22:36:05.743" v="6" actId="478"/>
          <ac:picMkLst>
            <pc:docMk/>
            <pc:sldMk cId="2624513133" sldId="305"/>
            <ac:picMk id="4" creationId="{514B3095-47A2-5730-E24B-10EFF75F2CF4}"/>
          </ac:picMkLst>
        </pc:picChg>
      </pc:sldChg>
      <pc:sldChg chg="del">
        <pc:chgData name="יהודה טאוב" userId="80c2dbd02819b45c" providerId="LiveId" clId="{C74D9807-3F95-465B-AB1F-A4AEC6D900B2}" dt="2024-09-22T22:35:20.187" v="1" actId="18676"/>
        <pc:sldMkLst>
          <pc:docMk/>
          <pc:sldMk cId="2903737247" sldId="309"/>
        </pc:sldMkLst>
      </pc:sldChg>
      <pc:sldChg chg="del">
        <pc:chgData name="יהודה טאוב" userId="80c2dbd02819b45c" providerId="LiveId" clId="{C74D9807-3F95-465B-AB1F-A4AEC6D900B2}" dt="2024-09-22T22:35:23.455" v="2" actId="18676"/>
        <pc:sldMkLst>
          <pc:docMk/>
          <pc:sldMk cId="2492684909" sldId="310"/>
        </pc:sldMkLst>
      </pc:sldChg>
      <pc:sldChg chg="del">
        <pc:chgData name="יהודה טאוב" userId="80c2dbd02819b45c" providerId="LiveId" clId="{C74D9807-3F95-465B-AB1F-A4AEC6D900B2}" dt="2024-09-22T22:35:23.455" v="2" actId="18676"/>
        <pc:sldMkLst>
          <pc:docMk/>
          <pc:sldMk cId="2342188112" sldId="312"/>
        </pc:sldMkLst>
      </pc:sldChg>
      <pc:sldChg chg="del">
        <pc:chgData name="יהודה טאוב" userId="80c2dbd02819b45c" providerId="LiveId" clId="{C74D9807-3F95-465B-AB1F-A4AEC6D900B2}" dt="2024-09-22T22:35:23.455" v="2" actId="18676"/>
        <pc:sldMkLst>
          <pc:docMk/>
          <pc:sldMk cId="577855745" sldId="313"/>
        </pc:sldMkLst>
      </pc:sldChg>
      <pc:sldChg chg="del">
        <pc:chgData name="יהודה טאוב" userId="80c2dbd02819b45c" providerId="LiveId" clId="{C74D9807-3F95-465B-AB1F-A4AEC6D900B2}" dt="2024-09-22T22:35:26.816" v="3" actId="18676"/>
        <pc:sldMkLst>
          <pc:docMk/>
          <pc:sldMk cId="2968478835" sldId="320"/>
        </pc:sldMkLst>
      </pc:sldChg>
      <pc:sldChg chg="del">
        <pc:chgData name="יהודה טאוב" userId="80c2dbd02819b45c" providerId="LiveId" clId="{C74D9807-3F95-465B-AB1F-A4AEC6D900B2}" dt="2024-09-22T22:35:26.816" v="3" actId="18676"/>
        <pc:sldMkLst>
          <pc:docMk/>
          <pc:sldMk cId="495565503" sldId="321"/>
        </pc:sldMkLst>
      </pc:sldChg>
      <pc:sldChg chg="del">
        <pc:chgData name="יהודה טאוב" userId="80c2dbd02819b45c" providerId="LiveId" clId="{C74D9807-3F95-465B-AB1F-A4AEC6D900B2}" dt="2024-09-22T22:35:26.816" v="3" actId="18676"/>
        <pc:sldMkLst>
          <pc:docMk/>
          <pc:sldMk cId="1060816778" sldId="322"/>
        </pc:sldMkLst>
      </pc:sldChg>
      <pc:sldChg chg="del">
        <pc:chgData name="יהודה טאוב" userId="80c2dbd02819b45c" providerId="LiveId" clId="{C74D9807-3F95-465B-AB1F-A4AEC6D900B2}" dt="2024-09-22T22:35:26.816" v="3" actId="18676"/>
        <pc:sldMkLst>
          <pc:docMk/>
          <pc:sldMk cId="1350031148" sldId="325"/>
        </pc:sldMkLst>
      </pc:sldChg>
      <pc:sldChg chg="del">
        <pc:chgData name="יהודה טאוב" userId="80c2dbd02819b45c" providerId="LiveId" clId="{C74D9807-3F95-465B-AB1F-A4AEC6D900B2}" dt="2024-09-22T22:35:26.816" v="3" actId="18676"/>
        <pc:sldMkLst>
          <pc:docMk/>
          <pc:sldMk cId="2538506628" sldId="326"/>
        </pc:sldMkLst>
      </pc:sldChg>
      <pc:sldChg chg="del">
        <pc:chgData name="יהודה טאוב" userId="80c2dbd02819b45c" providerId="LiveId" clId="{C74D9807-3F95-465B-AB1F-A4AEC6D900B2}" dt="2024-09-22T22:35:26.816" v="3" actId="18676"/>
        <pc:sldMkLst>
          <pc:docMk/>
          <pc:sldMk cId="2710691013" sldId="327"/>
        </pc:sldMkLst>
      </pc:sldChg>
      <pc:sldChg chg="del">
        <pc:chgData name="יהודה טאוב" userId="80c2dbd02819b45c" providerId="LiveId" clId="{C74D9807-3F95-465B-AB1F-A4AEC6D900B2}" dt="2024-09-22T22:35:26.816" v="3" actId="18676"/>
        <pc:sldMkLst>
          <pc:docMk/>
          <pc:sldMk cId="3856692478" sldId="328"/>
        </pc:sldMkLst>
      </pc:sldChg>
      <pc:sldChg chg="del">
        <pc:chgData name="יהודה טאוב" userId="80c2dbd02819b45c" providerId="LiveId" clId="{C74D9807-3F95-465B-AB1F-A4AEC6D900B2}" dt="2024-09-22T22:35:20.187" v="1" actId="18676"/>
        <pc:sldMkLst>
          <pc:docMk/>
          <pc:sldMk cId="4228119572" sldId="329"/>
        </pc:sldMkLst>
      </pc:sldChg>
      <pc:sldChg chg="del">
        <pc:chgData name="יהודה טאוב" userId="80c2dbd02819b45c" providerId="LiveId" clId="{C74D9807-3F95-465B-AB1F-A4AEC6D900B2}" dt="2024-09-22T22:35:32.233" v="4" actId="18676"/>
        <pc:sldMkLst>
          <pc:docMk/>
          <pc:sldMk cId="2949610279" sldId="330"/>
        </pc:sldMkLst>
      </pc:sldChg>
      <pc:sldChg chg="del">
        <pc:chgData name="יהודה טאוב" userId="80c2dbd02819b45c" providerId="LiveId" clId="{C74D9807-3F95-465B-AB1F-A4AEC6D900B2}" dt="2024-09-22T22:35:32.233" v="4" actId="18676"/>
        <pc:sldMkLst>
          <pc:docMk/>
          <pc:sldMk cId="924833118" sldId="331"/>
        </pc:sldMkLst>
      </pc:sldChg>
      <pc:sldChg chg="del">
        <pc:chgData name="יהודה טאוב" userId="80c2dbd02819b45c" providerId="LiveId" clId="{C74D9807-3F95-465B-AB1F-A4AEC6D900B2}" dt="2024-09-22T22:35:32.233" v="4" actId="18676"/>
        <pc:sldMkLst>
          <pc:docMk/>
          <pc:sldMk cId="3680563677" sldId="332"/>
        </pc:sldMkLst>
      </pc:sldChg>
      <pc:sldChg chg="del">
        <pc:chgData name="יהודה טאוב" userId="80c2dbd02819b45c" providerId="LiveId" clId="{C74D9807-3F95-465B-AB1F-A4AEC6D900B2}" dt="2024-09-22T22:35:32.233" v="4" actId="18676"/>
        <pc:sldMkLst>
          <pc:docMk/>
          <pc:sldMk cId="4227282194" sldId="333"/>
        </pc:sldMkLst>
      </pc:sldChg>
      <pc:sldChg chg="del">
        <pc:chgData name="יהודה טאוב" userId="80c2dbd02819b45c" providerId="LiveId" clId="{C74D9807-3F95-465B-AB1F-A4AEC6D900B2}" dt="2024-09-22T22:35:20.187" v="1" actId="18676"/>
        <pc:sldMkLst>
          <pc:docMk/>
          <pc:sldMk cId="623801725" sldId="334"/>
        </pc:sldMkLst>
      </pc:sldChg>
      <pc:sldChg chg="del">
        <pc:chgData name="יהודה טאוב" userId="80c2dbd02819b45c" providerId="LiveId" clId="{C74D9807-3F95-465B-AB1F-A4AEC6D900B2}" dt="2024-09-22T22:35:32.233" v="4" actId="18676"/>
        <pc:sldMkLst>
          <pc:docMk/>
          <pc:sldMk cId="715589679" sldId="337"/>
        </pc:sldMkLst>
      </pc:sldChg>
      <pc:sldChg chg="ord">
        <pc:chgData name="יהודה טאוב" userId="80c2dbd02819b45c" providerId="LiveId" clId="{C74D9807-3F95-465B-AB1F-A4AEC6D900B2}" dt="2024-09-22T22:36:44.730" v="10"/>
        <pc:sldMkLst>
          <pc:docMk/>
          <pc:sldMk cId="3951022998" sldId="338"/>
        </pc:sldMkLst>
      </pc:sldChg>
      <pc:sldChg chg="ord">
        <pc:chgData name="יהודה טאוב" userId="80c2dbd02819b45c" providerId="LiveId" clId="{C74D9807-3F95-465B-AB1F-A4AEC6D900B2}" dt="2024-09-22T22:36:44.730" v="10"/>
        <pc:sldMkLst>
          <pc:docMk/>
          <pc:sldMk cId="1324956747" sldId="339"/>
        </pc:sldMkLst>
      </pc:sldChg>
      <pc:sldChg chg="ord">
        <pc:chgData name="יהודה טאוב" userId="80c2dbd02819b45c" providerId="LiveId" clId="{C74D9807-3F95-465B-AB1F-A4AEC6D900B2}" dt="2024-09-22T22:36:44.730" v="10"/>
        <pc:sldMkLst>
          <pc:docMk/>
          <pc:sldMk cId="3946818914" sldId="340"/>
        </pc:sldMkLst>
      </pc:sldChg>
      <pc:sldChg chg="del">
        <pc:chgData name="יהודה טאוב" userId="80c2dbd02819b45c" providerId="LiveId" clId="{C74D9807-3F95-465B-AB1F-A4AEC6D900B2}" dt="2024-09-22T22:35:23.455" v="2" actId="18676"/>
        <pc:sldMkLst>
          <pc:docMk/>
          <pc:sldMk cId="3283221499" sldId="345"/>
        </pc:sldMkLst>
      </pc:sldChg>
      <pc:sldChg chg="del">
        <pc:chgData name="יהודה טאוב" userId="80c2dbd02819b45c" providerId="LiveId" clId="{C74D9807-3F95-465B-AB1F-A4AEC6D900B2}" dt="2024-09-22T22:36:09.775" v="7" actId="47"/>
        <pc:sldMkLst>
          <pc:docMk/>
          <pc:sldMk cId="1303608468" sldId="346"/>
        </pc:sldMkLst>
      </pc:sldChg>
      <pc:sldChg chg="del">
        <pc:chgData name="יהודה טאוב" userId="80c2dbd02819b45c" providerId="LiveId" clId="{C74D9807-3F95-465B-AB1F-A4AEC6D900B2}" dt="2024-09-22T22:35:20.187" v="1" actId="18676"/>
        <pc:sldMkLst>
          <pc:docMk/>
          <pc:sldMk cId="2723545412" sldId="347"/>
        </pc:sldMkLst>
      </pc:sldChg>
      <pc:sldChg chg="modSp mod ord">
        <pc:chgData name="יהודה טאוב" userId="80c2dbd02819b45c" providerId="LiveId" clId="{C74D9807-3F95-465B-AB1F-A4AEC6D900B2}" dt="2024-09-22T23:55:42.533" v="642" actId="20577"/>
        <pc:sldMkLst>
          <pc:docMk/>
          <pc:sldMk cId="1117850005" sldId="349"/>
        </pc:sldMkLst>
        <pc:spChg chg="mod">
          <ac:chgData name="יהודה טאוב" userId="80c2dbd02819b45c" providerId="LiveId" clId="{C74D9807-3F95-465B-AB1F-A4AEC6D900B2}" dt="2024-09-22T23:55:42.533" v="642" actId="20577"/>
          <ac:spMkLst>
            <pc:docMk/>
            <pc:sldMk cId="1117850005" sldId="349"/>
            <ac:spMk id="2" creationId="{6B9A6916-C5D4-16D8-6FE9-5F7861E52246}"/>
          </ac:spMkLst>
        </pc:spChg>
      </pc:sldChg>
      <pc:sldChg chg="modSp mod ord">
        <pc:chgData name="יהודה טאוב" userId="80c2dbd02819b45c" providerId="LiveId" clId="{C74D9807-3F95-465B-AB1F-A4AEC6D900B2}" dt="2024-09-23T00:47:18.940" v="1701" actId="13926"/>
        <pc:sldMkLst>
          <pc:docMk/>
          <pc:sldMk cId="502353251" sldId="350"/>
        </pc:sldMkLst>
        <pc:spChg chg="mod">
          <ac:chgData name="יהודה טאוב" userId="80c2dbd02819b45c" providerId="LiveId" clId="{C74D9807-3F95-465B-AB1F-A4AEC6D900B2}" dt="2024-09-23T00:46:56.244" v="1699" actId="20577"/>
          <ac:spMkLst>
            <pc:docMk/>
            <pc:sldMk cId="502353251" sldId="350"/>
            <ac:spMk id="2" creationId="{C17A9801-F13C-D864-01B2-27BD9E18F99C}"/>
          </ac:spMkLst>
        </pc:spChg>
        <pc:spChg chg="mod">
          <ac:chgData name="יהודה טאוב" userId="80c2dbd02819b45c" providerId="LiveId" clId="{C74D9807-3F95-465B-AB1F-A4AEC6D900B2}" dt="2024-09-23T00:47:18.940" v="1701" actId="13926"/>
          <ac:spMkLst>
            <pc:docMk/>
            <pc:sldMk cId="502353251" sldId="350"/>
            <ac:spMk id="3" creationId="{DBD52FF6-F290-98F3-B6B6-6CBCD207D110}"/>
          </ac:spMkLst>
        </pc:spChg>
      </pc:sldChg>
      <pc:sldChg chg="del">
        <pc:chgData name="יהודה טאוב" userId="80c2dbd02819b45c" providerId="LiveId" clId="{C74D9807-3F95-465B-AB1F-A4AEC6D900B2}" dt="2024-09-22T22:35:14.036" v="0" actId="18676"/>
        <pc:sldMkLst>
          <pc:docMk/>
          <pc:sldMk cId="2451574055" sldId="351"/>
        </pc:sldMkLst>
      </pc:sldChg>
      <pc:sldChg chg="del">
        <pc:chgData name="יהודה טאוב" userId="80c2dbd02819b45c" providerId="LiveId" clId="{C74D9807-3F95-465B-AB1F-A4AEC6D900B2}" dt="2024-09-22T22:35:14.036" v="0" actId="18676"/>
        <pc:sldMkLst>
          <pc:docMk/>
          <pc:sldMk cId="2159087255" sldId="352"/>
        </pc:sldMkLst>
      </pc:sldChg>
      <pc:sldChg chg="del">
        <pc:chgData name="יהודה טאוב" userId="80c2dbd02819b45c" providerId="LiveId" clId="{C74D9807-3F95-465B-AB1F-A4AEC6D900B2}" dt="2024-09-22T22:35:23.455" v="2" actId="18676"/>
        <pc:sldMkLst>
          <pc:docMk/>
          <pc:sldMk cId="3805479575" sldId="354"/>
        </pc:sldMkLst>
      </pc:sldChg>
      <pc:sldChg chg="del">
        <pc:chgData name="יהודה טאוב" userId="80c2dbd02819b45c" providerId="LiveId" clId="{C74D9807-3F95-465B-AB1F-A4AEC6D900B2}" dt="2024-09-22T22:35:26.816" v="3" actId="18676"/>
        <pc:sldMkLst>
          <pc:docMk/>
          <pc:sldMk cId="4153457021" sldId="355"/>
        </pc:sldMkLst>
      </pc:sldChg>
      <pc:sldChg chg="ord">
        <pc:chgData name="יהודה טאוב" userId="80c2dbd02819b45c" providerId="LiveId" clId="{C74D9807-3F95-465B-AB1F-A4AEC6D900B2}" dt="2024-09-22T22:36:44.730" v="10"/>
        <pc:sldMkLst>
          <pc:docMk/>
          <pc:sldMk cId="1098068" sldId="357"/>
        </pc:sldMkLst>
      </pc:sldChg>
      <pc:sldChg chg="del">
        <pc:chgData name="יהודה טאוב" userId="80c2dbd02819b45c" providerId="LiveId" clId="{C74D9807-3F95-465B-AB1F-A4AEC6D900B2}" dt="2024-09-22T22:36:13.434" v="8" actId="47"/>
        <pc:sldMkLst>
          <pc:docMk/>
          <pc:sldMk cId="2872252326" sldId="358"/>
        </pc:sldMkLst>
      </pc:sldChg>
      <pc:sldChg chg="del">
        <pc:chgData name="יהודה טאוב" userId="80c2dbd02819b45c" providerId="LiveId" clId="{C74D9807-3F95-465B-AB1F-A4AEC6D900B2}" dt="2024-09-22T22:35:23.455" v="2" actId="18676"/>
        <pc:sldMkLst>
          <pc:docMk/>
          <pc:sldMk cId="1235526840" sldId="359"/>
        </pc:sldMkLst>
      </pc:sldChg>
      <pc:sldChg chg="del">
        <pc:chgData name="יהודה טאוב" userId="80c2dbd02819b45c" providerId="LiveId" clId="{C74D9807-3F95-465B-AB1F-A4AEC6D900B2}" dt="2024-09-22T22:35:26.816" v="3" actId="18676"/>
        <pc:sldMkLst>
          <pc:docMk/>
          <pc:sldMk cId="1011466029" sldId="363"/>
        </pc:sldMkLst>
      </pc:sldChg>
      <pc:sldChg chg="del">
        <pc:chgData name="יהודה טאוב" userId="80c2dbd02819b45c" providerId="LiveId" clId="{C74D9807-3F95-465B-AB1F-A4AEC6D900B2}" dt="2024-09-22T22:35:26.816" v="3" actId="18676"/>
        <pc:sldMkLst>
          <pc:docMk/>
          <pc:sldMk cId="3512990" sldId="364"/>
        </pc:sldMkLst>
      </pc:sldChg>
      <pc:sldChg chg="del">
        <pc:chgData name="יהודה טאוב" userId="80c2dbd02819b45c" providerId="LiveId" clId="{C74D9807-3F95-465B-AB1F-A4AEC6D900B2}" dt="2024-09-22T22:35:23.455" v="2" actId="18676"/>
        <pc:sldMkLst>
          <pc:docMk/>
          <pc:sldMk cId="4274661653" sldId="366"/>
        </pc:sldMkLst>
      </pc:sldChg>
      <pc:sldChg chg="del">
        <pc:chgData name="יהודה טאוב" userId="80c2dbd02819b45c" providerId="LiveId" clId="{C74D9807-3F95-465B-AB1F-A4AEC6D900B2}" dt="2024-09-22T22:35:23.455" v="2" actId="18676"/>
        <pc:sldMkLst>
          <pc:docMk/>
          <pc:sldMk cId="3952447970" sldId="367"/>
        </pc:sldMkLst>
      </pc:sldChg>
      <pc:sldChg chg="del">
        <pc:chgData name="יהודה טאוב" userId="80c2dbd02819b45c" providerId="LiveId" clId="{C74D9807-3F95-465B-AB1F-A4AEC6D900B2}" dt="2024-09-22T22:35:26.816" v="3" actId="18676"/>
        <pc:sldMkLst>
          <pc:docMk/>
          <pc:sldMk cId="3794757774" sldId="368"/>
        </pc:sldMkLst>
      </pc:sldChg>
      <pc:sldChg chg="del">
        <pc:chgData name="יהודה טאוב" userId="80c2dbd02819b45c" providerId="LiveId" clId="{C74D9807-3F95-465B-AB1F-A4AEC6D900B2}" dt="2024-09-22T22:35:26.816" v="3" actId="18676"/>
        <pc:sldMkLst>
          <pc:docMk/>
          <pc:sldMk cId="4252404478" sldId="369"/>
        </pc:sldMkLst>
      </pc:sldChg>
      <pc:sldChg chg="del">
        <pc:chgData name="יהודה טאוב" userId="80c2dbd02819b45c" providerId="LiveId" clId="{C74D9807-3F95-465B-AB1F-A4AEC6D900B2}" dt="2024-09-22T22:35:26.816" v="3" actId="18676"/>
        <pc:sldMkLst>
          <pc:docMk/>
          <pc:sldMk cId="2289268593" sldId="370"/>
        </pc:sldMkLst>
      </pc:sldChg>
      <pc:sldChg chg="del">
        <pc:chgData name="יהודה טאוב" userId="80c2dbd02819b45c" providerId="LiveId" clId="{C74D9807-3F95-465B-AB1F-A4AEC6D900B2}" dt="2024-09-22T22:35:26.816" v="3" actId="18676"/>
        <pc:sldMkLst>
          <pc:docMk/>
          <pc:sldMk cId="1315455267" sldId="371"/>
        </pc:sldMkLst>
      </pc:sldChg>
      <pc:sldChg chg="del">
        <pc:chgData name="יהודה טאוב" userId="80c2dbd02819b45c" providerId="LiveId" clId="{C74D9807-3F95-465B-AB1F-A4AEC6D900B2}" dt="2024-09-22T22:35:26.816" v="3" actId="18676"/>
        <pc:sldMkLst>
          <pc:docMk/>
          <pc:sldMk cId="1577321090" sldId="372"/>
        </pc:sldMkLst>
      </pc:sldChg>
      <pc:sldChg chg="del">
        <pc:chgData name="יהודה טאוב" userId="80c2dbd02819b45c" providerId="LiveId" clId="{C74D9807-3F95-465B-AB1F-A4AEC6D900B2}" dt="2024-09-22T22:35:32.233" v="4" actId="18676"/>
        <pc:sldMkLst>
          <pc:docMk/>
          <pc:sldMk cId="3827596079" sldId="373"/>
        </pc:sldMkLst>
      </pc:sldChg>
      <pc:sldChg chg="del">
        <pc:chgData name="יהודה טאוב" userId="80c2dbd02819b45c" providerId="LiveId" clId="{C74D9807-3F95-465B-AB1F-A4AEC6D900B2}" dt="2024-09-22T22:35:23.455" v="2" actId="18676"/>
        <pc:sldMkLst>
          <pc:docMk/>
          <pc:sldMk cId="1386466255" sldId="374"/>
        </pc:sldMkLst>
      </pc:sldChg>
      <pc:sldChg chg="addSp modSp mod ord modAnim">
        <pc:chgData name="יהודה טאוב" userId="80c2dbd02819b45c" providerId="LiveId" clId="{C74D9807-3F95-465B-AB1F-A4AEC6D900B2}" dt="2024-09-23T00:49:17.548" v="1721"/>
        <pc:sldMkLst>
          <pc:docMk/>
          <pc:sldMk cId="676110470" sldId="375"/>
        </pc:sldMkLst>
        <pc:spChg chg="mod">
          <ac:chgData name="יהודה טאוב" userId="80c2dbd02819b45c" providerId="LiveId" clId="{C74D9807-3F95-465B-AB1F-A4AEC6D900B2}" dt="2024-09-23T00:48:08.719" v="1713" actId="20577"/>
          <ac:spMkLst>
            <pc:docMk/>
            <pc:sldMk cId="676110470" sldId="375"/>
            <ac:spMk id="2" creationId="{22C32B31-B9A0-9008-D5E5-E2761B996A06}"/>
          </ac:spMkLst>
        </pc:spChg>
        <pc:spChg chg="mod">
          <ac:chgData name="יהודה טאוב" userId="80c2dbd02819b45c" providerId="LiveId" clId="{C74D9807-3F95-465B-AB1F-A4AEC6D900B2}" dt="2024-09-23T00:48:52.863" v="1716" actId="13926"/>
          <ac:spMkLst>
            <pc:docMk/>
            <pc:sldMk cId="676110470" sldId="375"/>
            <ac:spMk id="3" creationId="{66399EF8-CAA0-A937-98A5-EA96147DD54E}"/>
          </ac:spMkLst>
        </pc:spChg>
        <pc:picChg chg="add mod">
          <ac:chgData name="יהודה טאוב" userId="80c2dbd02819b45c" providerId="LiveId" clId="{C74D9807-3F95-465B-AB1F-A4AEC6D900B2}" dt="2024-09-23T00:48:42.245" v="1715" actId="1076"/>
          <ac:picMkLst>
            <pc:docMk/>
            <pc:sldMk cId="676110470" sldId="375"/>
            <ac:picMk id="2050" creationId="{636F77BD-C67B-A3F1-6EA9-A05EEA3B621F}"/>
          </ac:picMkLst>
        </pc:picChg>
      </pc:sldChg>
      <pc:sldChg chg="addSp modSp mod ord">
        <pc:chgData name="יהודה טאוב" userId="80c2dbd02819b45c" providerId="LiveId" clId="{C74D9807-3F95-465B-AB1F-A4AEC6D900B2}" dt="2024-09-23T00:50:16.167" v="1724" actId="13926"/>
        <pc:sldMkLst>
          <pc:docMk/>
          <pc:sldMk cId="4040241464" sldId="376"/>
        </pc:sldMkLst>
        <pc:spChg chg="mod">
          <ac:chgData name="יהודה טאוב" userId="80c2dbd02819b45c" providerId="LiveId" clId="{C74D9807-3F95-465B-AB1F-A4AEC6D900B2}" dt="2024-09-23T00:50:16.167" v="1724" actId="13926"/>
          <ac:spMkLst>
            <pc:docMk/>
            <pc:sldMk cId="4040241464" sldId="376"/>
            <ac:spMk id="3" creationId="{438A0BD3-5795-D24D-AC9C-43DC72B5A575}"/>
          </ac:spMkLst>
        </pc:spChg>
        <pc:picChg chg="add mod">
          <ac:chgData name="יהודה טאוב" userId="80c2dbd02819b45c" providerId="LiveId" clId="{C74D9807-3F95-465B-AB1F-A4AEC6D900B2}" dt="2024-09-23T00:50:02.954" v="1723" actId="1076"/>
          <ac:picMkLst>
            <pc:docMk/>
            <pc:sldMk cId="4040241464" sldId="376"/>
            <ac:picMk id="3074" creationId="{E0FB8164-DA97-538F-5DCA-D2179697F433}"/>
          </ac:picMkLst>
        </pc:picChg>
      </pc:sldChg>
      <pc:sldChg chg="ord">
        <pc:chgData name="יהודה טאוב" userId="80c2dbd02819b45c" providerId="LiveId" clId="{C74D9807-3F95-465B-AB1F-A4AEC6D900B2}" dt="2024-09-22T22:36:44.730" v="10"/>
        <pc:sldMkLst>
          <pc:docMk/>
          <pc:sldMk cId="912775684" sldId="377"/>
        </pc:sldMkLst>
      </pc:sldChg>
      <pc:sldChg chg="modSp mod ord">
        <pc:chgData name="יהודה טאוב" userId="80c2dbd02819b45c" providerId="LiveId" clId="{C74D9807-3F95-465B-AB1F-A4AEC6D900B2}" dt="2024-09-23T00:50:40.439" v="1725" actId="313"/>
        <pc:sldMkLst>
          <pc:docMk/>
          <pc:sldMk cId="968027466" sldId="378"/>
        </pc:sldMkLst>
        <pc:spChg chg="mod">
          <ac:chgData name="יהודה טאוב" userId="80c2dbd02819b45c" providerId="LiveId" clId="{C74D9807-3F95-465B-AB1F-A4AEC6D900B2}" dt="2024-09-23T00:50:40.439" v="1725" actId="313"/>
          <ac:spMkLst>
            <pc:docMk/>
            <pc:sldMk cId="968027466" sldId="378"/>
            <ac:spMk id="3" creationId="{F7D0FA14-27D4-C9C9-FE36-45D27962ACCA}"/>
          </ac:spMkLst>
        </pc:spChg>
      </pc:sldChg>
      <pc:sldChg chg="modSp mod ord">
        <pc:chgData name="יהודה טאוב" userId="80c2dbd02819b45c" providerId="LiveId" clId="{C74D9807-3F95-465B-AB1F-A4AEC6D900B2}" dt="2024-09-23T00:52:31.722" v="1736" actId="20577"/>
        <pc:sldMkLst>
          <pc:docMk/>
          <pc:sldMk cId="3709271504" sldId="379"/>
        </pc:sldMkLst>
        <pc:spChg chg="mod">
          <ac:chgData name="יהודה טאוב" userId="80c2dbd02819b45c" providerId="LiveId" clId="{C74D9807-3F95-465B-AB1F-A4AEC6D900B2}" dt="2024-09-23T00:52:31.722" v="1736" actId="20577"/>
          <ac:spMkLst>
            <pc:docMk/>
            <pc:sldMk cId="3709271504" sldId="379"/>
            <ac:spMk id="2" creationId="{D4BEECD3-6FE6-9F9D-45DE-8930A34D4008}"/>
          </ac:spMkLst>
        </pc:spChg>
      </pc:sldChg>
      <pc:sldChg chg="ord">
        <pc:chgData name="יהודה טאוב" userId="80c2dbd02819b45c" providerId="LiveId" clId="{C74D9807-3F95-465B-AB1F-A4AEC6D900B2}" dt="2024-09-22T22:36:44.730" v="10"/>
        <pc:sldMkLst>
          <pc:docMk/>
          <pc:sldMk cId="2074185385" sldId="380"/>
        </pc:sldMkLst>
      </pc:sldChg>
      <pc:sldChg chg="ord">
        <pc:chgData name="יהודה טאוב" userId="80c2dbd02819b45c" providerId="LiveId" clId="{C74D9807-3F95-465B-AB1F-A4AEC6D900B2}" dt="2024-09-22T22:36:44.730" v="10"/>
        <pc:sldMkLst>
          <pc:docMk/>
          <pc:sldMk cId="3465325643" sldId="381"/>
        </pc:sldMkLst>
      </pc:sldChg>
      <pc:sldChg chg="ord">
        <pc:chgData name="יהודה טאוב" userId="80c2dbd02819b45c" providerId="LiveId" clId="{C74D9807-3F95-465B-AB1F-A4AEC6D900B2}" dt="2024-09-22T22:36:44.730" v="10"/>
        <pc:sldMkLst>
          <pc:docMk/>
          <pc:sldMk cId="2753076829" sldId="382"/>
        </pc:sldMkLst>
      </pc:sldChg>
      <pc:sldChg chg="modSp ord">
        <pc:chgData name="יהודה טאוב" userId="80c2dbd02819b45c" providerId="LiveId" clId="{C74D9807-3F95-465B-AB1F-A4AEC6D900B2}" dt="2024-09-22T22:43:31.294" v="122" actId="403"/>
        <pc:sldMkLst>
          <pc:docMk/>
          <pc:sldMk cId="2511690920" sldId="383"/>
        </pc:sldMkLst>
        <pc:spChg chg="mod">
          <ac:chgData name="יהודה טאוב" userId="80c2dbd02819b45c" providerId="LiveId" clId="{C74D9807-3F95-465B-AB1F-A4AEC6D900B2}" dt="2024-09-22T22:43:31.294" v="122" actId="403"/>
          <ac:spMkLst>
            <pc:docMk/>
            <pc:sldMk cId="2511690920" sldId="383"/>
            <ac:spMk id="2" creationId="{B08E9F14-C9AF-C459-B224-62AE679D786A}"/>
          </ac:spMkLst>
        </pc:spChg>
      </pc:sldChg>
      <pc:sldChg chg="ord">
        <pc:chgData name="יהודה טאוב" userId="80c2dbd02819b45c" providerId="LiveId" clId="{C74D9807-3F95-465B-AB1F-A4AEC6D900B2}" dt="2024-09-22T22:36:44.730" v="10"/>
        <pc:sldMkLst>
          <pc:docMk/>
          <pc:sldMk cId="1120667404" sldId="384"/>
        </pc:sldMkLst>
      </pc:sldChg>
      <pc:sldChg chg="addSp delSp modSp new mod ord">
        <pc:chgData name="יהודה טאוב" userId="80c2dbd02819b45c" providerId="LiveId" clId="{C74D9807-3F95-465B-AB1F-A4AEC6D900B2}" dt="2024-09-23T00:58:09.507" v="2000"/>
        <pc:sldMkLst>
          <pc:docMk/>
          <pc:sldMk cId="1603718609" sldId="385"/>
        </pc:sldMkLst>
        <pc:spChg chg="mod">
          <ac:chgData name="יהודה טאוב" userId="80c2dbd02819b45c" providerId="LiveId" clId="{C74D9807-3F95-465B-AB1F-A4AEC6D900B2}" dt="2024-09-22T22:41:39.661" v="42" actId="403"/>
          <ac:spMkLst>
            <pc:docMk/>
            <pc:sldMk cId="1603718609" sldId="385"/>
            <ac:spMk id="2" creationId="{0B4BD744-5726-8213-7C6B-367B36A593BC}"/>
          </ac:spMkLst>
        </pc:spChg>
        <pc:spChg chg="del">
          <ac:chgData name="יהודה טאוב" userId="80c2dbd02819b45c" providerId="LiveId" clId="{C74D9807-3F95-465B-AB1F-A4AEC6D900B2}" dt="2024-09-22T22:40:30.842" v="33" actId="931"/>
          <ac:spMkLst>
            <pc:docMk/>
            <pc:sldMk cId="1603718609" sldId="385"/>
            <ac:spMk id="3" creationId="{E6258C2C-7754-FAF7-C672-D6E885B1AAFA}"/>
          </ac:spMkLst>
        </pc:spChg>
        <pc:spChg chg="mod">
          <ac:chgData name="יהודה טאוב" userId="80c2dbd02819b45c" providerId="LiveId" clId="{C74D9807-3F95-465B-AB1F-A4AEC6D900B2}" dt="2024-09-22T22:42:14.466" v="116" actId="20577"/>
          <ac:spMkLst>
            <pc:docMk/>
            <pc:sldMk cId="1603718609" sldId="385"/>
            <ac:spMk id="4" creationId="{E8AC9C8B-1DA4-AB52-6BC2-E2DA26B80DC2}"/>
          </ac:spMkLst>
        </pc:spChg>
        <pc:spChg chg="add mod">
          <ac:chgData name="יהודה טאוב" userId="80c2dbd02819b45c" providerId="LiveId" clId="{C74D9807-3F95-465B-AB1F-A4AEC6D900B2}" dt="2024-09-22T22:40:30.842" v="33" actId="931"/>
          <ac:spMkLst>
            <pc:docMk/>
            <pc:sldMk cId="1603718609" sldId="385"/>
            <ac:spMk id="7" creationId="{2FD46A68-C28D-F664-2931-1AAE3E7926F3}"/>
          </ac:spMkLst>
        </pc:spChg>
        <pc:picChg chg="add mod">
          <ac:chgData name="יהודה טאוב" userId="80c2dbd02819b45c" providerId="LiveId" clId="{C74D9807-3F95-465B-AB1F-A4AEC6D900B2}" dt="2024-09-22T22:40:30.842" v="33" actId="931"/>
          <ac:picMkLst>
            <pc:docMk/>
            <pc:sldMk cId="1603718609" sldId="385"/>
            <ac:picMk id="6" creationId="{DA3596BA-3DCC-501A-1E8B-C5BBBFFA100F}"/>
          </ac:picMkLst>
        </pc:picChg>
      </pc:sldChg>
      <pc:sldChg chg="modSp new modAnim">
        <pc:chgData name="יהודה טאוב" userId="80c2dbd02819b45c" providerId="LiveId" clId="{C74D9807-3F95-465B-AB1F-A4AEC6D900B2}" dt="2024-09-22T23:47:15.915" v="310" actId="20577"/>
        <pc:sldMkLst>
          <pc:docMk/>
          <pc:sldMk cId="4187884405" sldId="386"/>
        </pc:sldMkLst>
        <pc:spChg chg="mod">
          <ac:chgData name="יהודה טאוב" userId="80c2dbd02819b45c" providerId="LiveId" clId="{C74D9807-3F95-465B-AB1F-A4AEC6D900B2}" dt="2024-09-22T23:42:56.318" v="153" actId="20577"/>
          <ac:spMkLst>
            <pc:docMk/>
            <pc:sldMk cId="4187884405" sldId="386"/>
            <ac:spMk id="2" creationId="{D3571887-0FDC-411E-D1E6-DA724CEF9730}"/>
          </ac:spMkLst>
        </pc:spChg>
        <pc:spChg chg="mod">
          <ac:chgData name="יהודה טאוב" userId="80c2dbd02819b45c" providerId="LiveId" clId="{C74D9807-3F95-465B-AB1F-A4AEC6D900B2}" dt="2024-09-22T23:47:15.915" v="310" actId="20577"/>
          <ac:spMkLst>
            <pc:docMk/>
            <pc:sldMk cId="4187884405" sldId="386"/>
            <ac:spMk id="3" creationId="{1F071574-D831-B47B-16AB-A2464629CD57}"/>
          </ac:spMkLst>
        </pc:spChg>
      </pc:sldChg>
      <pc:sldChg chg="modSp new mod">
        <pc:chgData name="יהודה טאוב" userId="80c2dbd02819b45c" providerId="LiveId" clId="{C74D9807-3F95-465B-AB1F-A4AEC6D900B2}" dt="2024-09-22T23:54:34.203" v="621" actId="20577"/>
        <pc:sldMkLst>
          <pc:docMk/>
          <pc:sldMk cId="979790620" sldId="387"/>
        </pc:sldMkLst>
        <pc:spChg chg="mod">
          <ac:chgData name="יהודה טאוב" userId="80c2dbd02819b45c" providerId="LiveId" clId="{C74D9807-3F95-465B-AB1F-A4AEC6D900B2}" dt="2024-09-22T23:54:34.203" v="621" actId="20577"/>
          <ac:spMkLst>
            <pc:docMk/>
            <pc:sldMk cId="979790620" sldId="387"/>
            <ac:spMk id="3" creationId="{FD8EFA1E-DF88-9587-D8E1-DCA70E845E93}"/>
          </ac:spMkLst>
        </pc:spChg>
      </pc:sldChg>
      <pc:sldChg chg="new modAnim">
        <pc:chgData name="יהודה טאוב" userId="80c2dbd02819b45c" providerId="LiveId" clId="{C74D9807-3F95-465B-AB1F-A4AEC6D900B2}" dt="2024-09-23T00:09:58.124" v="1289"/>
        <pc:sldMkLst>
          <pc:docMk/>
          <pc:sldMk cId="2010373232" sldId="388"/>
        </pc:sldMkLst>
      </pc:sldChg>
      <pc:sldChg chg="addSp modSp add mod ord modAnim">
        <pc:chgData name="יהודה טאוב" userId="80c2dbd02819b45c" providerId="LiveId" clId="{C74D9807-3F95-465B-AB1F-A4AEC6D900B2}" dt="2024-09-23T00:10:14.435" v="1293" actId="21"/>
        <pc:sldMkLst>
          <pc:docMk/>
          <pc:sldMk cId="2530360640" sldId="389"/>
        </pc:sldMkLst>
        <pc:spChg chg="mod">
          <ac:chgData name="יהודה טאוב" userId="80c2dbd02819b45c" providerId="LiveId" clId="{C74D9807-3F95-465B-AB1F-A4AEC6D900B2}" dt="2024-09-22T23:56:30.656" v="667" actId="113"/>
          <ac:spMkLst>
            <pc:docMk/>
            <pc:sldMk cId="2530360640" sldId="389"/>
            <ac:spMk id="2" creationId="{9AAC29D9-BC08-1C55-DF1C-59454B0768E1}"/>
          </ac:spMkLst>
        </pc:spChg>
        <pc:spChg chg="mod">
          <ac:chgData name="יהודה טאוב" userId="80c2dbd02819b45c" providerId="LiveId" clId="{C74D9807-3F95-465B-AB1F-A4AEC6D900B2}" dt="2024-09-23T00:10:14.435" v="1293" actId="21"/>
          <ac:spMkLst>
            <pc:docMk/>
            <pc:sldMk cId="2530360640" sldId="389"/>
            <ac:spMk id="3" creationId="{62C80795-482A-BB23-3216-0EF43BF59680}"/>
          </ac:spMkLst>
        </pc:spChg>
        <pc:picChg chg="add mod">
          <ac:chgData name="יהודה טאוב" userId="80c2dbd02819b45c" providerId="LiveId" clId="{C74D9807-3F95-465B-AB1F-A4AEC6D900B2}" dt="2024-09-23T00:04:58.108" v="981" actId="1076"/>
          <ac:picMkLst>
            <pc:docMk/>
            <pc:sldMk cId="2530360640" sldId="389"/>
            <ac:picMk id="1026" creationId="{C72AC956-9C0C-6ACC-1F89-DB749FEC533A}"/>
          </ac:picMkLst>
        </pc:picChg>
        <pc:picChg chg="add mod">
          <ac:chgData name="יהודה טאוב" userId="80c2dbd02819b45c" providerId="LiveId" clId="{C74D9807-3F95-465B-AB1F-A4AEC6D900B2}" dt="2024-09-23T00:07:39.975" v="1081" actId="14100"/>
          <ac:picMkLst>
            <pc:docMk/>
            <pc:sldMk cId="2530360640" sldId="389"/>
            <ac:picMk id="1028" creationId="{C2F87797-CA51-6456-CEA3-7074B05B3B03}"/>
          </ac:picMkLst>
        </pc:picChg>
      </pc:sldChg>
      <pc:sldChg chg="modSp add mod ord modAnim">
        <pc:chgData name="יהודה טאוב" userId="80c2dbd02819b45c" providerId="LiveId" clId="{C74D9807-3F95-465B-AB1F-A4AEC6D900B2}" dt="2024-09-23T00:16:31.583" v="1416" actId="20577"/>
        <pc:sldMkLst>
          <pc:docMk/>
          <pc:sldMk cId="1081344089" sldId="390"/>
        </pc:sldMkLst>
        <pc:spChg chg="mod">
          <ac:chgData name="יהודה טאוב" userId="80c2dbd02819b45c" providerId="LiveId" clId="{C74D9807-3F95-465B-AB1F-A4AEC6D900B2}" dt="2024-09-23T00:10:32.735" v="1300" actId="20577"/>
          <ac:spMkLst>
            <pc:docMk/>
            <pc:sldMk cId="1081344089" sldId="390"/>
            <ac:spMk id="2" creationId="{9AAC29D9-BC08-1C55-DF1C-59454B0768E1}"/>
          </ac:spMkLst>
        </pc:spChg>
        <pc:spChg chg="mod">
          <ac:chgData name="יהודה טאוב" userId="80c2dbd02819b45c" providerId="LiveId" clId="{C74D9807-3F95-465B-AB1F-A4AEC6D900B2}" dt="2024-09-23T00:16:31.583" v="1416" actId="20577"/>
          <ac:spMkLst>
            <pc:docMk/>
            <pc:sldMk cId="1081344089" sldId="390"/>
            <ac:spMk id="3" creationId="{62C80795-482A-BB23-3216-0EF43BF59680}"/>
          </ac:spMkLst>
        </pc:spChg>
      </pc:sldChg>
      <pc:sldChg chg="modSp add mod modAnim">
        <pc:chgData name="יהודה טאוב" userId="80c2dbd02819b45c" providerId="LiveId" clId="{C74D9807-3F95-465B-AB1F-A4AEC6D900B2}" dt="2024-09-23T00:45:58.590" v="1658" actId="20577"/>
        <pc:sldMkLst>
          <pc:docMk/>
          <pc:sldMk cId="840513287" sldId="391"/>
        </pc:sldMkLst>
        <pc:spChg chg="mod">
          <ac:chgData name="יהודה טאוב" userId="80c2dbd02819b45c" providerId="LiveId" clId="{C74D9807-3F95-465B-AB1F-A4AEC6D900B2}" dt="2024-09-23T00:45:58.590" v="1658" actId="20577"/>
          <ac:spMkLst>
            <pc:docMk/>
            <pc:sldMk cId="840513287" sldId="391"/>
            <ac:spMk id="3" creationId="{62C80795-482A-BB23-3216-0EF43BF59680}"/>
          </ac:spMkLst>
        </pc:spChg>
      </pc:sldChg>
      <pc:sldChg chg="addSp modSp new mod modAnim">
        <pc:chgData name="יהודה טאוב" userId="80c2dbd02819b45c" providerId="LiveId" clId="{C74D9807-3F95-465B-AB1F-A4AEC6D900B2}" dt="2024-09-23T00:56:18.161" v="1996" actId="20577"/>
        <pc:sldMkLst>
          <pc:docMk/>
          <pc:sldMk cId="260538904" sldId="392"/>
        </pc:sldMkLst>
        <pc:spChg chg="mod">
          <ac:chgData name="יהודה טאוב" userId="80c2dbd02819b45c" providerId="LiveId" clId="{C74D9807-3F95-465B-AB1F-A4AEC6D900B2}" dt="2024-09-23T00:55:55.477" v="1994" actId="20577"/>
          <ac:spMkLst>
            <pc:docMk/>
            <pc:sldMk cId="260538904" sldId="392"/>
            <ac:spMk id="2" creationId="{06551BE8-17C9-EBCE-31F5-8EAC7F407596}"/>
          </ac:spMkLst>
        </pc:spChg>
        <pc:spChg chg="mod">
          <ac:chgData name="יהודה טאוב" userId="80c2dbd02819b45c" providerId="LiveId" clId="{C74D9807-3F95-465B-AB1F-A4AEC6D900B2}" dt="2024-09-23T00:56:18.161" v="1996" actId="20577"/>
          <ac:spMkLst>
            <pc:docMk/>
            <pc:sldMk cId="260538904" sldId="392"/>
            <ac:spMk id="3" creationId="{4279CBA7-4E88-BBE5-8919-80FDCF4405A6}"/>
          </ac:spMkLst>
        </pc:spChg>
        <pc:picChg chg="add mod">
          <ac:chgData name="יהודה טאוב" userId="80c2dbd02819b45c" providerId="LiveId" clId="{C74D9807-3F95-465B-AB1F-A4AEC6D900B2}" dt="2024-09-23T00:55:36.786" v="1993" actId="1076"/>
          <ac:picMkLst>
            <pc:docMk/>
            <pc:sldMk cId="260538904" sldId="392"/>
            <ac:picMk id="4098" creationId="{D5FA329A-7E9C-7FF0-DB9D-FC29B8457565}"/>
          </ac:picMkLst>
        </pc:picChg>
      </pc:sldChg>
      <pc:sldChg chg="modSp new mod modAnim">
        <pc:chgData name="יהודה טאוב" userId="80c2dbd02819b45c" providerId="LiveId" clId="{C74D9807-3F95-465B-AB1F-A4AEC6D900B2}" dt="2024-09-23T01:01:53.145" v="2048" actId="13926"/>
        <pc:sldMkLst>
          <pc:docMk/>
          <pc:sldMk cId="4022913609" sldId="393"/>
        </pc:sldMkLst>
        <pc:spChg chg="mod">
          <ac:chgData name="יהודה טאוב" userId="80c2dbd02819b45c" providerId="LiveId" clId="{C74D9807-3F95-465B-AB1F-A4AEC6D900B2}" dt="2024-09-23T01:01:05.785" v="2034" actId="20577"/>
          <ac:spMkLst>
            <pc:docMk/>
            <pc:sldMk cId="4022913609" sldId="393"/>
            <ac:spMk id="2" creationId="{A483CD00-F2EC-46B0-2FA9-337E56EA7149}"/>
          </ac:spMkLst>
        </pc:spChg>
        <pc:spChg chg="mod">
          <ac:chgData name="יהודה טאוב" userId="80c2dbd02819b45c" providerId="LiveId" clId="{C74D9807-3F95-465B-AB1F-A4AEC6D900B2}" dt="2024-09-23T01:01:53.145" v="2048" actId="13926"/>
          <ac:spMkLst>
            <pc:docMk/>
            <pc:sldMk cId="4022913609" sldId="393"/>
            <ac:spMk id="3" creationId="{7C2D4CE6-909A-982A-7032-AB4A3163AF8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0898" y="0"/>
            <a:ext cx="2971800" cy="458788"/>
          </a:xfrm>
          <a:prstGeom prst="rect">
            <a:avLst/>
          </a:prstGeom>
        </p:spPr>
        <p:txBody>
          <a:bodyPr vert="horz" lIns="91440" tIns="45720" rIns="91440" bIns="45720" rtlCol="1"/>
          <a:lstStyle>
            <a:lvl1pPr algn="r" rtl="1">
              <a:defRPr sz="1200"/>
            </a:lvl1p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3" name="מציין מיקום של תאריך 2"/>
          <p:cNvSpPr>
            <a:spLocks noGrp="1"/>
          </p:cNvSpPr>
          <p:nvPr>
            <p:ph type="dt" sz="quarter" idx="1"/>
          </p:nvPr>
        </p:nvSpPr>
        <p:spPr>
          <a:xfrm>
            <a:off x="1336" y="0"/>
            <a:ext cx="2971800" cy="458788"/>
          </a:xfrm>
          <a:prstGeom prst="rect">
            <a:avLst/>
          </a:prstGeom>
        </p:spPr>
        <p:txBody>
          <a:bodyPr vert="horz" lIns="91440" tIns="45720" rIns="91440" bIns="45720" rtlCol="1"/>
          <a:lstStyle>
            <a:lvl1pPr algn="r" rtl="1">
              <a:defRPr sz="1200"/>
            </a:lvl1pPr>
          </a:lstStyle>
          <a:p>
            <a:pPr algn="l" rtl="1"/>
            <a:fld id="{9AB775E0-7547-43B4-A042-B778D6DEF0F0}" type="datetime1">
              <a:rPr lang="he-IL" smtClean="0">
                <a:latin typeface="Tahoma" panose="020B0604030504040204" pitchFamily="34" charset="0"/>
                <a:ea typeface="Tahoma" panose="020B0604030504040204" pitchFamily="34" charset="0"/>
                <a:cs typeface="Tahoma" panose="020B0604030504040204" pitchFamily="34" charset="0"/>
              </a:rPr>
              <a:pPr algn="l" rtl="1"/>
              <a:t>י"ט/אלול/תשפ"ד</a:t>
            </a:fld>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4" name="מציין מיקום של כותרת תחתונה 3"/>
          <p:cNvSpPr>
            <a:spLocks noGrp="1"/>
          </p:cNvSpPr>
          <p:nvPr>
            <p:ph type="ftr" sz="quarter" idx="2"/>
          </p:nvPr>
        </p:nvSpPr>
        <p:spPr>
          <a:xfrm>
            <a:off x="3880898" y="8685213"/>
            <a:ext cx="2971800" cy="458787"/>
          </a:xfrm>
          <a:prstGeom prst="rect">
            <a:avLst/>
          </a:prstGeom>
        </p:spPr>
        <p:txBody>
          <a:bodyPr vert="horz" lIns="91440" tIns="45720" rIns="91440" bIns="45720" rtlCol="1" anchor="b"/>
          <a:lstStyle>
            <a:lvl1pPr algn="r" rtl="1">
              <a:defRPr sz="1200"/>
            </a:lvl1pPr>
          </a:lstStyle>
          <a:p>
            <a:pPr rtl="1"/>
            <a:endParaRPr lang="he-IL" dirty="0">
              <a:latin typeface="Tahoma" panose="020B0604030504040204" pitchFamily="34" charset="0"/>
              <a:ea typeface="Tahoma" panose="020B0604030504040204" pitchFamily="34" charset="0"/>
              <a:cs typeface="Tahoma" panose="020B0604030504040204" pitchFamily="34" charset="0"/>
            </a:endParaRPr>
          </a:p>
        </p:txBody>
      </p:sp>
      <p:sp>
        <p:nvSpPr>
          <p:cNvPr id="5" name="מציין מיקום של מספר שקופית 4"/>
          <p:cNvSpPr>
            <a:spLocks noGrp="1"/>
          </p:cNvSpPr>
          <p:nvPr>
            <p:ph type="sldNum" sz="quarter" idx="3"/>
          </p:nvPr>
        </p:nvSpPr>
        <p:spPr>
          <a:xfrm>
            <a:off x="1336" y="8685213"/>
            <a:ext cx="2971800" cy="458787"/>
          </a:xfrm>
          <a:prstGeom prst="rect">
            <a:avLst/>
          </a:prstGeom>
        </p:spPr>
        <p:txBody>
          <a:bodyPr vert="horz" lIns="91440" tIns="45720" rIns="91440" bIns="45720" rtlCol="1" anchor="b"/>
          <a:lstStyle>
            <a:lvl1pPr algn="r" rtl="1">
              <a:defRPr sz="1200"/>
            </a:lvl1pPr>
          </a:lstStyle>
          <a:p>
            <a:pPr algn="l" rtl="1"/>
            <a:fld id="{7BAE14B8-3CC9-472D-9BC5-A84D80684DE2}" type="slidenum">
              <a:rPr lang="he-IL">
                <a:latin typeface="Tahoma" panose="020B0604030504040204" pitchFamily="34" charset="0"/>
                <a:ea typeface="Tahoma" panose="020B0604030504040204" pitchFamily="34" charset="0"/>
                <a:cs typeface="Tahoma" panose="020B0604030504040204" pitchFamily="34" charset="0"/>
              </a:rPr>
              <a:pPr algn="l" rtl="1"/>
              <a:t>‹#›</a:t>
            </a:fld>
            <a:endParaRPr lang="he-IL"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3266" y="0"/>
            <a:ext cx="2971800" cy="458788"/>
          </a:xfrm>
          <a:prstGeom prst="rect">
            <a:avLst/>
          </a:prstGeom>
        </p:spPr>
        <p:txBody>
          <a:bodyPr vert="horz" lIns="91440" tIns="45720" rIns="91440" bIns="45720" rtlCol="1"/>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noProof="0" dirty="0"/>
          </a:p>
        </p:txBody>
      </p:sp>
      <p:sp>
        <p:nvSpPr>
          <p:cNvPr id="3" name="מציין מיקום של תאריך 2"/>
          <p:cNvSpPr>
            <a:spLocks noGrp="1"/>
          </p:cNvSpPr>
          <p:nvPr>
            <p:ph type="dt" idx="1"/>
          </p:nvPr>
        </p:nvSpPr>
        <p:spPr>
          <a:xfrm>
            <a:off x="2442" y="3490"/>
            <a:ext cx="2971800" cy="458788"/>
          </a:xfrm>
          <a:prstGeom prst="rect">
            <a:avLst/>
          </a:prstGeom>
        </p:spPr>
        <p:txBody>
          <a:bodyPr vert="horz" lIns="91440" tIns="45720" rIns="91440" bIns="45720" rtlCol="1"/>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31D00184-2C0B-46F6-ACC8-D1CF6D7D220A}" type="datetime1">
              <a:rPr lang="he-IL" noProof="0" smtClean="0"/>
              <a:pPr/>
              <a:t>י"ט/אלול/תשפ"ד</a:t>
            </a:fld>
            <a:endParaRPr lang="he-IL" noProof="0" dirty="0"/>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pPr rtl="1"/>
            <a:endParaRPr lang="he-IL" noProof="0" dirty="0"/>
          </a:p>
        </p:txBody>
      </p:sp>
      <p:sp>
        <p:nvSpPr>
          <p:cNvPr id="5" name="מציין מיקום של הערות 4"/>
          <p:cNvSpPr>
            <a:spLocks noGrp="1"/>
          </p:cNvSpPr>
          <p:nvPr>
            <p:ph type="body" sz="quarter" idx="3"/>
          </p:nvPr>
        </p:nvSpPr>
        <p:spPr>
          <a:xfrm>
            <a:off x="685800" y="4400550"/>
            <a:ext cx="5486400" cy="3086100"/>
          </a:xfrm>
          <a:prstGeom prst="rect">
            <a:avLst/>
          </a:prstGeom>
        </p:spPr>
        <p:txBody>
          <a:bodyPr vert="horz" lIns="91440" tIns="45720" rIns="91440" bIns="45720" rtlCol="1"/>
          <a:lstStyle/>
          <a:p>
            <a:pPr lvl="0" rtl="1"/>
            <a:r>
              <a:rPr lang="he-IL" noProof="0" dirty="0"/>
              <a:t>לחץ כדי לערוך סגנונות טקסט של תבנית בסיס</a:t>
            </a:r>
          </a:p>
          <a:p>
            <a:pPr lvl="1" rtl="1"/>
            <a:r>
              <a:rPr lang="he-IL" noProof="0" dirty="0"/>
              <a:t>רמה שניה</a:t>
            </a:r>
          </a:p>
          <a:p>
            <a:pPr lvl="2" rtl="1"/>
            <a:r>
              <a:rPr lang="he-IL" noProof="0" dirty="0"/>
              <a:t>רמה שלישית</a:t>
            </a:r>
          </a:p>
          <a:p>
            <a:pPr lvl="3" rtl="1"/>
            <a:r>
              <a:rPr lang="he-IL" noProof="0" dirty="0"/>
              <a:t>רמה רביעית</a:t>
            </a:r>
          </a:p>
          <a:p>
            <a:pPr lvl="4" rtl="1"/>
            <a:r>
              <a:rPr lang="he-IL" noProof="0" dirty="0"/>
              <a:t>רמה חמישית</a:t>
            </a:r>
          </a:p>
        </p:txBody>
      </p:sp>
      <p:sp>
        <p:nvSpPr>
          <p:cNvPr id="6" name="מציין מיקום של כותרת תחתונה 5"/>
          <p:cNvSpPr>
            <a:spLocks noGrp="1"/>
          </p:cNvSpPr>
          <p:nvPr>
            <p:ph type="ftr" sz="quarter" idx="4"/>
          </p:nvPr>
        </p:nvSpPr>
        <p:spPr>
          <a:xfrm>
            <a:off x="3883266" y="8685213"/>
            <a:ext cx="2971800" cy="458787"/>
          </a:xfrm>
          <a:prstGeom prst="rect">
            <a:avLst/>
          </a:prstGeom>
        </p:spPr>
        <p:txBody>
          <a:bodyPr vert="horz" lIns="91440" tIns="45720" rIns="91440" bIns="45720" rtlCol="1" anchor="b"/>
          <a:lstStyle>
            <a:lvl1pPr algn="r" rtl="1">
              <a:defRPr sz="1200">
                <a:latin typeface="Tahoma" panose="020B0604030504040204" pitchFamily="34" charset="0"/>
                <a:ea typeface="Tahoma" panose="020B0604030504040204" pitchFamily="34" charset="0"/>
                <a:cs typeface="Tahoma" panose="020B0604030504040204" pitchFamily="34" charset="0"/>
              </a:defRPr>
            </a:lvl1pPr>
          </a:lstStyle>
          <a:p>
            <a:endParaRPr lang="he-IL" noProof="0" dirty="0"/>
          </a:p>
        </p:txBody>
      </p:sp>
      <p:sp>
        <p:nvSpPr>
          <p:cNvPr id="7" name="מציין מיקום של מספר שקופית 6"/>
          <p:cNvSpPr>
            <a:spLocks noGrp="1"/>
          </p:cNvSpPr>
          <p:nvPr>
            <p:ph type="sldNum" sz="quarter" idx="5"/>
          </p:nvPr>
        </p:nvSpPr>
        <p:spPr>
          <a:xfrm>
            <a:off x="2442" y="8688703"/>
            <a:ext cx="2971800" cy="458787"/>
          </a:xfrm>
          <a:prstGeom prst="rect">
            <a:avLst/>
          </a:prstGeom>
        </p:spPr>
        <p:txBody>
          <a:bodyPr vert="horz" lIns="91440" tIns="45720" rIns="91440" bIns="45720" rtlCol="1" anchor="b"/>
          <a:lstStyle>
            <a:lvl1pPr algn="l" rtl="1">
              <a:defRPr sz="1200">
                <a:latin typeface="Tahoma" panose="020B0604030504040204" pitchFamily="34" charset="0"/>
                <a:ea typeface="Tahoma" panose="020B0604030504040204" pitchFamily="34" charset="0"/>
                <a:cs typeface="Tahoma" panose="020B0604030504040204" pitchFamily="34" charset="0"/>
              </a:defRPr>
            </a:lvl1pPr>
          </a:lstStyle>
          <a:p>
            <a:fld id="{7FB667E1-E601-4AAF-B95C-B25720D70A60}" type="slidenum">
              <a:rPr lang="he-IL" noProof="0" smtClean="0"/>
              <a:pPr/>
              <a:t>‹#›</a:t>
            </a:fld>
            <a:endParaRPr lang="he-IL" noProof="0" dirty="0"/>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hf hdr="0" ftr="0" dt="0"/>
  <p:notesStyle>
    <a:lvl1pPr marL="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r" defTabSz="914400" rtl="1"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endParaRPr lang="he-IL"/>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2</a:t>
            </a:fld>
            <a:endParaRPr lang="he-IL" noProof="0" dirty="0"/>
          </a:p>
        </p:txBody>
      </p:sp>
    </p:spTree>
    <p:extLst>
      <p:ext uri="{BB962C8B-B14F-4D97-AF65-F5344CB8AC3E}">
        <p14:creationId xmlns:p14="http://schemas.microsoft.com/office/powerpoint/2010/main" val="3640813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pPr algn="just" rtl="1"/>
            <a:r>
              <a:rPr lang="he-IL" b="0" i="0" dirty="0">
                <a:solidFill>
                  <a:srgbClr val="333333"/>
                </a:solidFill>
                <a:effectLst/>
                <a:latin typeface="opensanshebrew-regular-webfont"/>
              </a:rPr>
              <a:t>וכן יש </a:t>
            </a:r>
            <a:r>
              <a:rPr lang="he-IL" b="0" i="0" dirty="0" err="1">
                <a:solidFill>
                  <a:srgbClr val="333333"/>
                </a:solidFill>
                <a:effectLst/>
                <a:latin typeface="opensanshebrew-regular-webfont"/>
              </a:rPr>
              <a:t>שדיקו</a:t>
            </a:r>
            <a:r>
              <a:rPr lang="he-IL" b="0" i="0" dirty="0">
                <a:solidFill>
                  <a:srgbClr val="333333"/>
                </a:solidFill>
                <a:effectLst/>
                <a:latin typeface="opensanshebrew-regular-webfont"/>
              </a:rPr>
              <a:t> מדברי והרמב"ן בסוף פרשת שופטים (דברים </a:t>
            </a:r>
            <a:r>
              <a:rPr lang="he-IL" b="0" i="0" dirty="0" err="1">
                <a:solidFill>
                  <a:srgbClr val="333333"/>
                </a:solidFill>
                <a:effectLst/>
                <a:latin typeface="opensanshebrew-regular-webfont"/>
              </a:rPr>
              <a:t>כ,יח</a:t>
            </a:r>
            <a:r>
              <a:rPr lang="he-IL" b="0" i="0" dirty="0">
                <a:solidFill>
                  <a:srgbClr val="333333"/>
                </a:solidFill>
                <a:effectLst/>
                <a:latin typeface="opensanshebrew-regular-webfont"/>
              </a:rPr>
              <a:t>) כתב:</a:t>
            </a:r>
          </a:p>
          <a:p>
            <a:pPr algn="just" rtl="1"/>
            <a:r>
              <a:rPr lang="he-IL" b="0" i="0" dirty="0">
                <a:solidFill>
                  <a:srgbClr val="333333"/>
                </a:solidFill>
                <a:effectLst/>
                <a:latin typeface="opensanshebrew-regular-webfont"/>
              </a:rPr>
              <a:t>"למען אשר לא ילמדו אתכם לעשות ככל </a:t>
            </a:r>
            <a:r>
              <a:rPr lang="he-IL" b="0" i="0" dirty="0" err="1">
                <a:solidFill>
                  <a:srgbClr val="333333"/>
                </a:solidFill>
                <a:effectLst/>
                <a:latin typeface="opensanshebrew-regular-webfont"/>
              </a:rPr>
              <a:t>תועבותם</a:t>
            </a:r>
            <a:r>
              <a:rPr lang="he-IL" b="0" i="0" dirty="0">
                <a:solidFill>
                  <a:srgbClr val="333333"/>
                </a:solidFill>
                <a:effectLst/>
                <a:latin typeface="opensanshebrew-regular-webfont"/>
              </a:rPr>
              <a:t>" הנה התורה הזהירה אותנו "לא ישבו בארצך, פן יחטיאו אותך לי, כי תעבוד את </a:t>
            </a:r>
            <a:r>
              <a:rPr lang="he-IL" b="0" i="0" dirty="0" err="1">
                <a:solidFill>
                  <a:srgbClr val="333333"/>
                </a:solidFill>
                <a:effectLst/>
                <a:latin typeface="opensanshebrew-regular-webfont"/>
              </a:rPr>
              <a:t>אלהיהם</a:t>
            </a:r>
            <a:r>
              <a:rPr lang="he-IL" b="0" i="0" dirty="0">
                <a:solidFill>
                  <a:srgbClr val="333333"/>
                </a:solidFill>
                <a:effectLst/>
                <a:latin typeface="opensanshebrew-regular-webfont"/>
              </a:rPr>
              <a:t>", שהיא אזהרה לעובדי עבודה זרה. כי אם תכרות להם </a:t>
            </a:r>
            <a:r>
              <a:rPr lang="he-IL" b="0" i="0" dirty="0" err="1">
                <a:solidFill>
                  <a:srgbClr val="333333"/>
                </a:solidFill>
                <a:effectLst/>
                <a:latin typeface="opensanshebrew-regular-webfont"/>
              </a:rPr>
              <a:t>ולאלהיהם</a:t>
            </a:r>
            <a:r>
              <a:rPr lang="he-IL" b="0" i="0" dirty="0">
                <a:solidFill>
                  <a:srgbClr val="333333"/>
                </a:solidFill>
                <a:effectLst/>
                <a:latin typeface="opensanshebrew-regular-webfont"/>
              </a:rPr>
              <a:t> ברית, ורבים מהם יפתוך לעבוד עבודה זרה </a:t>
            </a:r>
            <a:r>
              <a:rPr lang="he-IL" b="0" i="0" dirty="0" err="1">
                <a:solidFill>
                  <a:srgbClr val="333333"/>
                </a:solidFill>
                <a:effectLst/>
                <a:latin typeface="opensanshebrew-regular-webfont"/>
              </a:rPr>
              <a:t>וכו</a:t>
            </a:r>
            <a:r>
              <a:rPr lang="he-IL" b="0" i="0" dirty="0">
                <a:solidFill>
                  <a:srgbClr val="333333"/>
                </a:solidFill>
                <a:effectLst/>
                <a:latin typeface="opensanshebrew-regular-webfont"/>
              </a:rPr>
              <a:t>'.</a:t>
            </a:r>
          </a:p>
          <a:p>
            <a:pPr algn="just" rtl="1"/>
            <a:r>
              <a:rPr lang="he-IL" b="0" i="0" dirty="0">
                <a:solidFill>
                  <a:srgbClr val="333333"/>
                </a:solidFill>
                <a:effectLst/>
                <a:latin typeface="opensanshebrew-regular-webfont"/>
              </a:rPr>
              <a:t>וראה עוד בדברי הרמב"ן (שמות </a:t>
            </a:r>
            <a:r>
              <a:rPr lang="he-IL" b="0" i="0" dirty="0" err="1">
                <a:solidFill>
                  <a:srgbClr val="333333"/>
                </a:solidFill>
                <a:effectLst/>
                <a:latin typeface="opensanshebrew-regular-webfont"/>
              </a:rPr>
              <a:t>כג,לג</a:t>
            </a:r>
            <a:r>
              <a:rPr lang="he-IL" b="0" i="0" dirty="0">
                <a:solidFill>
                  <a:srgbClr val="333333"/>
                </a:solidFill>
                <a:effectLst/>
                <a:latin typeface="opensanshebrew-regular-webfont"/>
              </a:rPr>
              <a:t>). מוכח </a:t>
            </a:r>
            <a:r>
              <a:rPr lang="he-IL" b="0" i="0" dirty="0" err="1">
                <a:solidFill>
                  <a:srgbClr val="333333"/>
                </a:solidFill>
                <a:effectLst/>
                <a:latin typeface="opensanshebrew-regular-webfont"/>
              </a:rPr>
              <a:t>דסבירא</a:t>
            </a:r>
            <a:r>
              <a:rPr lang="he-IL" b="0" i="0" dirty="0">
                <a:solidFill>
                  <a:srgbClr val="333333"/>
                </a:solidFill>
                <a:effectLst/>
                <a:latin typeface="opensanshebrew-regular-webfont"/>
              </a:rPr>
              <a:t> ליה, </a:t>
            </a:r>
            <a:r>
              <a:rPr lang="he-IL" b="0" i="0" dirty="0" err="1">
                <a:solidFill>
                  <a:srgbClr val="333333"/>
                </a:solidFill>
                <a:effectLst/>
                <a:latin typeface="opensanshebrew-regular-webfont"/>
              </a:rPr>
              <a:t>שדוקא</a:t>
            </a:r>
            <a:r>
              <a:rPr lang="he-IL" b="0" i="0" dirty="0">
                <a:solidFill>
                  <a:srgbClr val="333333"/>
                </a:solidFill>
                <a:effectLst/>
                <a:latin typeface="opensanshebrew-regular-webfont"/>
              </a:rPr>
              <a:t> בעובדי עבודה זרה שייך איסור לא ישבו בארצך.</a:t>
            </a:r>
          </a:p>
          <a:p>
            <a:endParaRPr lang="he-IL" b="0" i="0" dirty="0">
              <a:solidFill>
                <a:srgbClr val="333333"/>
              </a:solidFill>
              <a:effectLst/>
              <a:latin typeface="opensanshebrew-regular-webfont"/>
            </a:endParaRPr>
          </a:p>
          <a:p>
            <a:endParaRPr lang="he-IL" b="0" i="0" dirty="0">
              <a:solidFill>
                <a:srgbClr val="333333"/>
              </a:solidFill>
              <a:effectLst/>
              <a:latin typeface="opensanshebrew-regular-webfont"/>
            </a:endParaRPr>
          </a:p>
          <a:p>
            <a:r>
              <a:rPr lang="he-IL" b="0" i="0" dirty="0">
                <a:solidFill>
                  <a:srgbClr val="333333"/>
                </a:solidFill>
                <a:effectLst/>
                <a:latin typeface="opensanshebrew-regular-webfont"/>
              </a:rPr>
              <a:t>ולכאורה נקטו הני ראשונים דלא צריך קבלה אלא בגוי שבא לפנינו ורוצה לזכות במעמד </a:t>
            </a:r>
            <a:r>
              <a:rPr lang="he-IL" b="0" i="0" dirty="0" err="1">
                <a:solidFill>
                  <a:srgbClr val="333333"/>
                </a:solidFill>
                <a:effectLst/>
                <a:latin typeface="opensanshebrew-regular-webfont"/>
              </a:rPr>
              <a:t>ג"ת</a:t>
            </a:r>
            <a:r>
              <a:rPr lang="he-IL" b="0" i="0" dirty="0">
                <a:solidFill>
                  <a:srgbClr val="333333"/>
                </a:solidFill>
                <a:effectLst/>
                <a:latin typeface="opensanshebrew-regular-webfont"/>
              </a:rPr>
              <a:t> והוא זה שצריך לקבל ע"ע לשנות מדרכו העקלקלה ולשמור ז' מצוות </a:t>
            </a:r>
            <a:r>
              <a:rPr lang="he-IL" b="0" i="0" dirty="0" err="1">
                <a:solidFill>
                  <a:srgbClr val="333333"/>
                </a:solidFill>
                <a:effectLst/>
                <a:latin typeface="opensanshebrew-regular-webfont"/>
              </a:rPr>
              <a:t>ב"נ</a:t>
            </a:r>
            <a:r>
              <a:rPr lang="he-IL" b="0" i="0" dirty="0">
                <a:solidFill>
                  <a:srgbClr val="333333"/>
                </a:solidFill>
                <a:effectLst/>
                <a:latin typeface="opensanshebrew-regular-webfont"/>
              </a:rPr>
              <a:t> מכאן ולהבא, אבל גוי שידוע לנו ששומר ז' מצוותיו או לר"מ כשידוע לנו שאינו עובד ע"ז אינו צריך קבלה, דאין הקבלה אלא </a:t>
            </a:r>
            <a:r>
              <a:rPr lang="he-IL" b="0" i="0" dirty="0" err="1">
                <a:solidFill>
                  <a:srgbClr val="333333"/>
                </a:solidFill>
                <a:effectLst/>
                <a:latin typeface="opensanshebrew-regular-webfont"/>
              </a:rPr>
              <a:t>לברורי</a:t>
            </a:r>
            <a:r>
              <a:rPr lang="he-IL" b="0" i="0" dirty="0">
                <a:solidFill>
                  <a:srgbClr val="333333"/>
                </a:solidFill>
                <a:effectLst/>
                <a:latin typeface="opensanshebrew-regular-webfont"/>
              </a:rPr>
              <a:t> מילתא שאכן </a:t>
            </a:r>
            <a:r>
              <a:rPr lang="he-IL" b="0" i="0" dirty="0" err="1">
                <a:solidFill>
                  <a:srgbClr val="333333"/>
                </a:solidFill>
                <a:effectLst/>
                <a:latin typeface="opensanshebrew-regular-webfont"/>
              </a:rPr>
              <a:t>כונתו</a:t>
            </a:r>
            <a:r>
              <a:rPr lang="he-IL" b="0" i="0" dirty="0">
                <a:solidFill>
                  <a:srgbClr val="333333"/>
                </a:solidFill>
                <a:effectLst/>
                <a:latin typeface="opensanshebrew-regular-webfont"/>
              </a:rPr>
              <a:t> לפרוש מן החטא ולנהוג כמצות </a:t>
            </a:r>
            <a:r>
              <a:rPr lang="he-IL" b="0" i="0" dirty="0" err="1">
                <a:solidFill>
                  <a:srgbClr val="333333"/>
                </a:solidFill>
                <a:effectLst/>
                <a:latin typeface="opensanshebrew-regular-webfont"/>
              </a:rPr>
              <a:t>ג"ת</a:t>
            </a:r>
            <a:r>
              <a:rPr lang="he-IL" b="0" i="0" dirty="0">
                <a:solidFill>
                  <a:srgbClr val="333333"/>
                </a:solidFill>
                <a:effectLst/>
                <a:latin typeface="opensanshebrew-regular-webfont"/>
              </a:rPr>
              <a:t>. כך </a:t>
            </a:r>
            <a:r>
              <a:rPr lang="he-IL" b="0" i="0" dirty="0" err="1">
                <a:solidFill>
                  <a:srgbClr val="333333"/>
                </a:solidFill>
                <a:effectLst/>
                <a:latin typeface="opensanshebrew-regular-webfont"/>
              </a:rPr>
              <a:t>נלענ"ד</a:t>
            </a:r>
            <a:r>
              <a:rPr lang="he-IL" b="0" i="0" dirty="0">
                <a:solidFill>
                  <a:srgbClr val="333333"/>
                </a:solidFill>
                <a:effectLst/>
                <a:latin typeface="opensanshebrew-regular-webfont"/>
              </a:rPr>
              <a:t> בביאור שיטתם, </a:t>
            </a:r>
            <a:r>
              <a:rPr lang="he-IL" b="0" i="0" dirty="0" err="1">
                <a:solidFill>
                  <a:srgbClr val="333333"/>
                </a:solidFill>
                <a:effectLst/>
                <a:latin typeface="opensanshebrew-regular-webfont"/>
              </a:rPr>
              <a:t>ודו"ק</a:t>
            </a:r>
            <a:r>
              <a:rPr lang="he-IL" b="0" i="0" dirty="0">
                <a:solidFill>
                  <a:srgbClr val="333333"/>
                </a:solidFill>
                <a:effectLst/>
                <a:latin typeface="opensanshebrew-regular-webfont"/>
              </a:rPr>
              <a:t> בכ"ז.</a:t>
            </a:r>
            <a:endParaRPr lang="he-IL" dirty="0"/>
          </a:p>
        </p:txBody>
      </p:sp>
      <p:sp>
        <p:nvSpPr>
          <p:cNvPr id="4" name="מציין מיקום של מספר שקופית 3"/>
          <p:cNvSpPr>
            <a:spLocks noGrp="1"/>
          </p:cNvSpPr>
          <p:nvPr>
            <p:ph type="sldNum" sz="quarter" idx="5"/>
          </p:nvPr>
        </p:nvSpPr>
        <p:spPr/>
        <p:txBody>
          <a:bodyPr/>
          <a:lstStyle/>
          <a:p>
            <a:fld id="{7FB667E1-E601-4AAF-B95C-B25720D70A60}" type="slidenum">
              <a:rPr lang="he-IL" noProof="0" smtClean="0"/>
              <a:pPr/>
              <a:t>22</a:t>
            </a:fld>
            <a:endParaRPr lang="he-IL" noProof="0" dirty="0"/>
          </a:p>
        </p:txBody>
      </p:sp>
    </p:spTree>
    <p:extLst>
      <p:ext uri="{BB962C8B-B14F-4D97-AF65-F5344CB8AC3E}">
        <p14:creationId xmlns:p14="http://schemas.microsoft.com/office/powerpoint/2010/main" val="1628453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4" name="קבוצה 3"/>
          <p:cNvGrpSpPr/>
          <p:nvPr/>
        </p:nvGrpSpPr>
        <p:grpSpPr>
          <a:xfrm rot="21351533" flipH="1">
            <a:off x="7279584" y="2575407"/>
            <a:ext cx="4688853" cy="2424835"/>
            <a:chOff x="-10068" y="2615721"/>
            <a:chExt cx="5488038" cy="2838132"/>
          </a:xfrm>
        </p:grpSpPr>
        <p:sp>
          <p:nvSpPr>
            <p:cNvPr id="5" name="צורה חופשית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 name="צורה חופשית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 name="צורה חופשית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 name="צורה חופשית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 name="צורה חופשית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 name="צורה חופשית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 name="צורה חופשית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 name="צורה חופשית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 name="צורה חופשית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 name="צורה חופשית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 name="צורה חופשית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 name="צורה חופשית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 name="צורה חופשית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 name="צורה חופשית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 name="צורה חופשית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 name="צורה חופשית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 name="צורה חופשית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 name="צורה חופשית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 name="צורה חופשית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 name="צורה חופשית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 name="צורה חופשית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 name="צורה חופשית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 name="צורה חופשית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 name="צורה חופשית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 name="צורה חופשית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 name="צורה חופשית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 name="צורה חופשית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 name="צורה חופשית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 name="צורה חופשית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 name="צורה חופשית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 name="צורה חופשית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 name="צורה חופשית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 name="צורה חופשית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 name="צורה חופשית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 name="צורה חופשית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40" name="קבוצה 39"/>
          <p:cNvGrpSpPr/>
          <p:nvPr/>
        </p:nvGrpSpPr>
        <p:grpSpPr>
          <a:xfrm rot="2611328" flipH="1">
            <a:off x="11606213" y="189622"/>
            <a:ext cx="517230" cy="587584"/>
            <a:chOff x="11036616" y="1071278"/>
            <a:chExt cx="1030189" cy="1170315"/>
          </a:xfrm>
        </p:grpSpPr>
        <p:sp>
          <p:nvSpPr>
            <p:cNvPr id="41" name="צורה חופשית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 name="צורה חופשית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 name="צורה חופשית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 name="צורה חופשית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5" name="צורה חופשית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6" name="צורה חופשית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7" name="צורה חופשית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8" name="צורה חופשית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49" name="צורה חופשית 500"/>
          <p:cNvSpPr>
            <a:spLocks/>
          </p:cNvSpPr>
          <p:nvPr/>
        </p:nvSpPr>
        <p:spPr bwMode="auto">
          <a:xfrm flipH="1">
            <a:off x="4767" y="4664178"/>
            <a:ext cx="8902911" cy="2193823"/>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50" name="קבוצה 49"/>
          <p:cNvGrpSpPr/>
          <p:nvPr/>
        </p:nvGrpSpPr>
        <p:grpSpPr>
          <a:xfrm flipH="1">
            <a:off x="78708" y="6542"/>
            <a:ext cx="679129" cy="712528"/>
            <a:chOff x="11231706" y="127529"/>
            <a:chExt cx="679129" cy="712528"/>
          </a:xfrm>
        </p:grpSpPr>
        <p:sp>
          <p:nvSpPr>
            <p:cNvPr id="51" name="צורה חופשית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2" name="צורה חופשית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3" name="צורה חופשית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4" name="צורה חופשית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5" name="צורה חופשית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6" name="צורה חופשית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7" name="צורה חופשית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8" name="צורה חופשית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59" name="צורה חופשית 413"/>
          <p:cNvSpPr>
            <a:spLocks/>
          </p:cNvSpPr>
          <p:nvPr/>
        </p:nvSpPr>
        <p:spPr bwMode="auto">
          <a:xfrm flipH="1">
            <a:off x="26413" y="3007512"/>
            <a:ext cx="12188952" cy="3850488"/>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0" name="צורה חופשית 414"/>
          <p:cNvSpPr>
            <a:spLocks/>
          </p:cNvSpPr>
          <p:nvPr/>
        </p:nvSpPr>
        <p:spPr bwMode="auto">
          <a:xfrm flipH="1">
            <a:off x="26413" y="3324746"/>
            <a:ext cx="12188952" cy="3383191"/>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61" name="קבוצה 5"/>
          <p:cNvGrpSpPr>
            <a:grpSpLocks noChangeAspect="1"/>
          </p:cNvGrpSpPr>
          <p:nvPr/>
        </p:nvGrpSpPr>
        <p:grpSpPr bwMode="auto">
          <a:xfrm flipH="1">
            <a:off x="10312045" y="854145"/>
            <a:ext cx="1881474" cy="2341763"/>
            <a:chOff x="3000" y="1116"/>
            <a:chExt cx="1680" cy="2091"/>
          </a:xfrm>
        </p:grpSpPr>
        <p:sp>
          <p:nvSpPr>
            <p:cNvPr id="62" name="צורה חופשית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3" name="צורה חופשית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4" name="צורה חופשית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5" name="צורה חופשית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6" name="צורה חופשית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7" name="צורה חופשית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8" name="צורה חופשית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9" name="צורה חופשית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0" name="צורה חופשית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1" name="צורה חופשית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2" name="צורה חופשית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3" name="צורה חופשית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4" name="צורה חופשית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5" name="צורה חופשית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6" name="צורה חופשית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7" name="צורה חופשית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8" name="צורה חופשית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9" name="צורה חופשית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0" name="צורה חופשית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81" name="קבוצה 33"/>
          <p:cNvGrpSpPr>
            <a:grpSpLocks noChangeAspect="1"/>
          </p:cNvGrpSpPr>
          <p:nvPr/>
        </p:nvGrpSpPr>
        <p:grpSpPr bwMode="auto">
          <a:xfrm flipH="1">
            <a:off x="8603745" y="4544219"/>
            <a:ext cx="1873268" cy="2324202"/>
            <a:chOff x="3359" y="1523"/>
            <a:chExt cx="943" cy="1170"/>
          </a:xfrm>
        </p:grpSpPr>
        <p:sp>
          <p:nvSpPr>
            <p:cNvPr id="82" name="צורה חופשית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3" name="צורה חופשית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4" name="צורה חופשית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5" name="צורה חופשית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6" name="צורה חופשית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87" name="קבוצה 43"/>
          <p:cNvGrpSpPr>
            <a:grpSpLocks noChangeAspect="1"/>
          </p:cNvGrpSpPr>
          <p:nvPr/>
        </p:nvGrpSpPr>
        <p:grpSpPr bwMode="auto">
          <a:xfrm flipH="1">
            <a:off x="9526588" y="5011046"/>
            <a:ext cx="1497013" cy="1857375"/>
            <a:chOff x="3367" y="1523"/>
            <a:chExt cx="943" cy="1170"/>
          </a:xfrm>
        </p:grpSpPr>
        <p:sp>
          <p:nvSpPr>
            <p:cNvPr id="88" name="צורה חופשית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9" name="צורה חופשית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0" name="צורה חופשית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1" name="צורה חופשית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2" name="צורה חופשית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3" name="צורה חופשית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94" name="קבוצה 93"/>
          <p:cNvGrpSpPr/>
          <p:nvPr/>
        </p:nvGrpSpPr>
        <p:grpSpPr>
          <a:xfrm flipH="1">
            <a:off x="10517188" y="4350236"/>
            <a:ext cx="1696783" cy="2518186"/>
            <a:chOff x="-3496" y="4350236"/>
            <a:chExt cx="1696783" cy="2518186"/>
          </a:xfrm>
        </p:grpSpPr>
        <p:sp>
          <p:nvSpPr>
            <p:cNvPr id="95" name="צורה חופשית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6" name="צורה חופשית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7" name="צורה חופשית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8" name="צורה חופשית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99" name="קבוצה 43"/>
          <p:cNvGrpSpPr>
            <a:grpSpLocks noChangeAspect="1"/>
          </p:cNvGrpSpPr>
          <p:nvPr/>
        </p:nvGrpSpPr>
        <p:grpSpPr bwMode="auto">
          <a:xfrm flipH="1">
            <a:off x="7430166" y="4572470"/>
            <a:ext cx="1850498" cy="2295951"/>
            <a:chOff x="3367" y="1523"/>
            <a:chExt cx="943" cy="1170"/>
          </a:xfrm>
        </p:grpSpPr>
        <p:sp>
          <p:nvSpPr>
            <p:cNvPr id="100" name="צורה חופשית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1" name="צורה חופשית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2" name="צורה חופשית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3" name="צורה חופשית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4" name="צורה חופשית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5" name="צורה חופשית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06" name="קבוצה 105"/>
          <p:cNvGrpSpPr/>
          <p:nvPr/>
        </p:nvGrpSpPr>
        <p:grpSpPr>
          <a:xfrm rot="20023646" flipH="1">
            <a:off x="36020" y="2895976"/>
            <a:ext cx="1030189" cy="1170315"/>
            <a:chOff x="11036616" y="1071278"/>
            <a:chExt cx="1030189" cy="1170315"/>
          </a:xfrm>
        </p:grpSpPr>
        <p:sp>
          <p:nvSpPr>
            <p:cNvPr id="107" name="צורה חופשית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8" name="צורה חופשית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9" name="צורה חופשית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0" name="צורה חופשית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1" name="צורה חופשית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2" name="צורה חופשית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3" name="צורה חופשית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4" name="צורה חופשית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115" name="צורה חופשית 8"/>
          <p:cNvSpPr>
            <a:spLocks/>
          </p:cNvSpPr>
          <p:nvPr/>
        </p:nvSpPr>
        <p:spPr bwMode="auto">
          <a:xfrm flipH="1">
            <a:off x="7800089" y="5351893"/>
            <a:ext cx="349250" cy="223837"/>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6" name="צורה חופשית 115"/>
          <p:cNvSpPr/>
          <p:nvPr/>
        </p:nvSpPr>
        <p:spPr>
          <a:xfrm flipH="1">
            <a:off x="80783" y="3533670"/>
            <a:ext cx="12139450" cy="3029936"/>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117" name="קבוצה 116"/>
          <p:cNvGrpSpPr/>
          <p:nvPr/>
        </p:nvGrpSpPr>
        <p:grpSpPr>
          <a:xfrm rot="21401427" flipH="1">
            <a:off x="8838033" y="2684218"/>
            <a:ext cx="2154692" cy="1686565"/>
            <a:chOff x="1175948" y="2708421"/>
            <a:chExt cx="2159248" cy="1690131"/>
          </a:xfrm>
        </p:grpSpPr>
        <p:sp>
          <p:nvSpPr>
            <p:cNvPr id="118" name="צורה חופשית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9" name="צורה חופשית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0" name="צורה חופשית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1" name="צורה חופשית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2" name="צורה חופשית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3" name="צורה חופשית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4" name="צורה חופשית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5" name="צורה חופשית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6" name="צורה חופשית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7" name="צורה חופשית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8" name="צורה חופשית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9" name="צורה חופשית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0" name="צורה חופשית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1" name="צורה חופשית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2" name="צורה חופשית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3" name="צורה חופשית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4" name="צורה חופשית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5" name="צורה חופשית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6" name="צורה חופשית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7" name="צורה חופשית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8" name="צורה חופשית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9" name="צורה חופשית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0" name="צורה חופשית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1" name="צורה חופשית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2" name="צורה חופשית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3" name="צורה חופשית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4" name="צורה חופשית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5" name="צורה חופשית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46" name="קבוצה 5"/>
          <p:cNvGrpSpPr>
            <a:grpSpLocks noChangeAspect="1"/>
          </p:cNvGrpSpPr>
          <p:nvPr/>
        </p:nvGrpSpPr>
        <p:grpSpPr bwMode="auto">
          <a:xfrm flipH="1">
            <a:off x="1589" y="4138360"/>
            <a:ext cx="3023057" cy="2719639"/>
            <a:chOff x="2887" y="1286"/>
            <a:chExt cx="1903" cy="1712"/>
          </a:xfrm>
        </p:grpSpPr>
        <p:sp>
          <p:nvSpPr>
            <p:cNvPr id="147" name="צורה חופשית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8" name="צורה חופשית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9" name="צורה חופשית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0" name="צורה חופשית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1" name="צורה חופשית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2" name="צורה חופשית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3" name="צורה חופשית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4" name="צורה חופשית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5" name="צורה חופשית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6" name="צורה חופשית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7" name="צורה חופשית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8" name="צורה חופשית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9" name="צורה חופשית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0" name="צורה חופשית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1" name="צורה חופשית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2" name="צורה חופשית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3" name="צורה חופשית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4" name="צורה חופשית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5" name="צורה חופשית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6" name="צורה חופשית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7" name="צורה חופשית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8" name="צורה חופשית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9" name="צורה חופשית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0" name="צורה חופשית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71" name="קבוצה 64"/>
          <p:cNvGrpSpPr>
            <a:grpSpLocks noChangeAspect="1"/>
          </p:cNvGrpSpPr>
          <p:nvPr/>
        </p:nvGrpSpPr>
        <p:grpSpPr bwMode="auto">
          <a:xfrm rot="8772501">
            <a:off x="347831" y="2338535"/>
            <a:ext cx="483752" cy="536662"/>
            <a:chOff x="2052" y="995"/>
            <a:chExt cx="768" cy="852"/>
          </a:xfrm>
        </p:grpSpPr>
        <p:sp>
          <p:nvSpPr>
            <p:cNvPr id="172" name="צורה חופשית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3" name="צורה חופשית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4" name="צורה חופשית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5" name="צורה חופשית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6" name="צורה חופשית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7" name="צורה חופשית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8" name="צורה חופשית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9" name="צורה חופשית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2" name="כותרת 1"/>
          <p:cNvSpPr>
            <a:spLocks noGrp="1"/>
          </p:cNvSpPr>
          <p:nvPr>
            <p:ph type="ctrTitle"/>
          </p:nvPr>
        </p:nvSpPr>
        <p:spPr>
          <a:xfrm flipH="1">
            <a:off x="150294" y="165020"/>
            <a:ext cx="9360418" cy="2263258"/>
          </a:xfrm>
        </p:spPr>
        <p:txBody>
          <a:bodyPr rtlCol="1" anchor="b">
            <a:normAutofit/>
          </a:bodyPr>
          <a:lstStyle>
            <a:lvl1pPr algn="ctr" rtl="1">
              <a:defRPr sz="6600">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3" name="כותרת משנה 2"/>
          <p:cNvSpPr>
            <a:spLocks noGrp="1"/>
          </p:cNvSpPr>
          <p:nvPr>
            <p:ph type="subTitle" idx="1"/>
          </p:nvPr>
        </p:nvSpPr>
        <p:spPr>
          <a:xfrm flipH="1">
            <a:off x="1372335" y="2476917"/>
            <a:ext cx="6916336" cy="1771600"/>
          </a:xfrm>
        </p:spPr>
        <p:txBody>
          <a:bodyPr rtlCol="1">
            <a:normAutofit/>
          </a:bodyPr>
          <a:lstStyle>
            <a:lvl1pPr marL="0" indent="0" algn="ctr" rtl="1">
              <a:spcBef>
                <a:spcPts val="0"/>
              </a:spcBef>
              <a:buNone/>
              <a:defRPr sz="4800" cap="none" baseline="0">
                <a:solidFill>
                  <a:schemeClr val="tx1">
                    <a:lumMod val="75000"/>
                    <a:lumOff val="25000"/>
                  </a:schemeClr>
                </a:solidFill>
                <a:latin typeface="Tahoma" panose="020B0604030504040204" pitchFamily="34" charset="0"/>
                <a:ea typeface="Tahoma" panose="020B0604030504040204" pitchFamily="34" charset="0"/>
                <a:cs typeface="Tahoma" panose="020B0604030504040204" pitchFamily="34" charset="0"/>
              </a:defRPr>
            </a:lvl1pPr>
            <a:lvl2pPr marL="457200" indent="0" algn="ctr" rtl="1">
              <a:buNone/>
              <a:defRPr sz="2800"/>
            </a:lvl2pPr>
            <a:lvl3pPr marL="914400" indent="0" algn="ctr" rtl="1">
              <a:buNone/>
              <a:defRPr sz="2400"/>
            </a:lvl3pPr>
            <a:lvl4pPr marL="1371600" indent="0" algn="ctr" rtl="1">
              <a:buNone/>
              <a:defRPr sz="2000"/>
            </a:lvl4pPr>
            <a:lvl5pPr marL="1828800" indent="0" algn="ctr" rtl="1">
              <a:buNone/>
              <a:defRPr sz="2000"/>
            </a:lvl5pPr>
            <a:lvl6pPr marL="2286000" indent="0" algn="ctr" rtl="1">
              <a:buNone/>
              <a:defRPr sz="2000"/>
            </a:lvl6pPr>
            <a:lvl7pPr marL="2743200" indent="0" algn="ctr" rtl="1">
              <a:buNone/>
              <a:defRPr sz="2000"/>
            </a:lvl7pPr>
            <a:lvl8pPr marL="3200400" indent="0" algn="ctr" rtl="1">
              <a:buNone/>
              <a:defRPr sz="2000"/>
            </a:lvl8pPr>
            <a:lvl9pPr marL="3657600" indent="0" algn="ctr" rtl="1">
              <a:buNone/>
              <a:defRPr sz="2000"/>
            </a:lvl9pPr>
          </a:lstStyle>
          <a:p>
            <a:pPr rtl="1"/>
            <a:r>
              <a:rPr lang="he-IL" noProof="0"/>
              <a:t>לחץ כדי לערוך סגנון כותרת משנה של תבנית בסיס</a:t>
            </a:r>
            <a:endParaRPr lang="he-IL" noProof="0" dirty="0"/>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תוכן 2"/>
          <p:cNvSpPr>
            <a:spLocks noGrp="1"/>
          </p:cNvSpPr>
          <p:nvPr>
            <p:ph idx="1"/>
          </p:nvPr>
        </p:nvSpPr>
        <p:spPr>
          <a:xfrm flipH="1">
            <a:off x="1528572" y="1485900"/>
            <a:ext cx="9134856" cy="5441373"/>
          </a:xfrm>
        </p:spPr>
        <p:txBody>
          <a:bodyPr rtlCol="1"/>
          <a:lstStyle>
            <a:lvl1pPr algn="just" rtl="1">
              <a:defRPr/>
            </a:lvl1pPr>
            <a:lvl2pPr algn="r" rtl="1">
              <a:defRPr/>
            </a:lvl2pPr>
            <a:lvl3pPr algn="r" rtl="1">
              <a:defRPr/>
            </a:lvl3pPr>
            <a:lvl4pPr algn="r" rtl="1">
              <a:defRPr/>
            </a:lvl4pPr>
            <a:lvl5pPr algn="r" rtl="1">
              <a:defRPr/>
            </a:lvl5pPr>
            <a:lvl6pPr algn="r" rtl="1">
              <a:defRPr/>
            </a:lvl6pPr>
            <a:lvl7pPr algn="r" rtl="1">
              <a:defRPr/>
            </a:lvl7pPr>
            <a:lvl8pPr algn="r" rtl="1">
              <a:defRPr/>
            </a:lvl8pPr>
            <a:lvl9pPr algn="r" rtl="1">
              <a:defRPr/>
            </a:lvl9pPr>
          </a:lstStyle>
          <a:p>
            <a:pPr lvl="0" rtl="1"/>
            <a:r>
              <a:rPr lang="he-IL" dirty="0"/>
              <a:t>לחץ כדי לערוך סגנונות טקסט של תבנית בסיס</a:t>
            </a:r>
          </a:p>
          <a:p>
            <a:pPr lvl="1" rtl="1"/>
            <a:r>
              <a:rPr lang="he-IL" dirty="0"/>
              <a:t>רמה שנייה</a:t>
            </a:r>
          </a:p>
          <a:p>
            <a:pPr lvl="2" rtl="1"/>
            <a:r>
              <a:rPr lang="he-IL" dirty="0"/>
              <a:t>רמה שלישית</a:t>
            </a:r>
          </a:p>
          <a:p>
            <a:pPr lvl="3" rtl="1"/>
            <a:r>
              <a:rPr lang="he-IL" dirty="0"/>
              <a:t>רמה רביעית</a:t>
            </a:r>
          </a:p>
          <a:p>
            <a:pPr lvl="4" rtl="1"/>
            <a:r>
              <a:rPr lang="he-IL" dirty="0"/>
              <a:t>רמה חמישית</a:t>
            </a:r>
            <a:endParaRPr lang="he-IL" noProof="0" dirty="0"/>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23491F72-118E-4E21-B152-A03186C962F9}" type="datetime1">
              <a:rPr lang="he-IL" noProof="0" smtClean="0"/>
              <a:pPr/>
              <a:t>י"ט/אלול/תשפ"ד</a:t>
            </a:fld>
            <a:endParaRPr lang="he-IL" noProof="0" dirty="0"/>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noProof="0" smtClean="0"/>
              <a:pPr/>
              <a:t>‹#›</a:t>
            </a:fld>
            <a:endParaRPr lang="he-IL" noProof="0" dirty="0"/>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24000" y="1485900"/>
            <a:ext cx="9144001" cy="2933700"/>
          </a:xfrm>
        </p:spPr>
        <p:txBody>
          <a:bodyPr rtlCol="1" anchor="b">
            <a:normAutofit/>
          </a:bodyPr>
          <a:lstStyle>
            <a:lvl1pPr algn="r" rtl="1">
              <a:defRPr sz="5200" b="0"/>
            </a:lvl1pPr>
          </a:lstStyle>
          <a:p>
            <a:pPr rtl="1"/>
            <a:r>
              <a:rPr lang="he-IL" noProof="0"/>
              <a:t>לחץ כדי לערוך סגנון כותרת של תבנית בסיס</a:t>
            </a:r>
            <a:endParaRPr lang="he-IL" noProof="0" dirty="0"/>
          </a:p>
        </p:txBody>
      </p:sp>
      <p:sp>
        <p:nvSpPr>
          <p:cNvPr id="3" name="מציין מיקום טקסט 2"/>
          <p:cNvSpPr>
            <a:spLocks noGrp="1"/>
          </p:cNvSpPr>
          <p:nvPr>
            <p:ph type="body" idx="1"/>
          </p:nvPr>
        </p:nvSpPr>
        <p:spPr>
          <a:xfrm flipH="1">
            <a:off x="1525587" y="4454034"/>
            <a:ext cx="9144000" cy="1184766"/>
          </a:xfrm>
        </p:spPr>
        <p:txBody>
          <a:bodyPr rtlCol="1" anchor="t">
            <a:normAutofit/>
          </a:bodyPr>
          <a:lstStyle>
            <a:lvl1pPr marL="0" indent="0" algn="r" rtl="1">
              <a:spcBef>
                <a:spcPts val="0"/>
              </a:spcBef>
              <a:buNone/>
              <a:defRPr sz="2400" cap="none" baseline="0">
                <a:solidFill>
                  <a:schemeClr val="tx1"/>
                </a:solidFill>
              </a:defRPr>
            </a:lvl1pPr>
            <a:lvl2pPr marL="457200" indent="0" algn="r" rtl="1">
              <a:buNone/>
              <a:defRPr sz="1800">
                <a:solidFill>
                  <a:schemeClr val="tx1">
                    <a:tint val="75000"/>
                  </a:schemeClr>
                </a:solidFill>
              </a:defRPr>
            </a:lvl2pPr>
            <a:lvl3pPr marL="914400" indent="0" algn="r" rtl="1">
              <a:buNone/>
              <a:defRPr sz="1600">
                <a:solidFill>
                  <a:schemeClr val="tx1">
                    <a:tint val="75000"/>
                  </a:schemeClr>
                </a:solidFill>
              </a:defRPr>
            </a:lvl3pPr>
            <a:lvl4pPr marL="1371600" indent="0" algn="r" rtl="1">
              <a:buNone/>
              <a:defRPr sz="1400">
                <a:solidFill>
                  <a:schemeClr val="tx1">
                    <a:tint val="75000"/>
                  </a:schemeClr>
                </a:solidFill>
              </a:defRPr>
            </a:lvl4pPr>
            <a:lvl5pPr marL="1828800" indent="0" algn="r" rtl="1">
              <a:buNone/>
              <a:defRPr sz="1400">
                <a:solidFill>
                  <a:schemeClr val="tx1">
                    <a:tint val="75000"/>
                  </a:schemeClr>
                </a:solidFill>
              </a:defRPr>
            </a:lvl5pPr>
            <a:lvl6pPr marL="2286000" indent="0" algn="r" rtl="1">
              <a:buNone/>
              <a:defRPr sz="1400">
                <a:solidFill>
                  <a:schemeClr val="tx1">
                    <a:tint val="75000"/>
                  </a:schemeClr>
                </a:solidFill>
              </a:defRPr>
            </a:lvl6pPr>
            <a:lvl7pPr marL="2743200" indent="0" algn="r" rtl="1">
              <a:buNone/>
              <a:defRPr sz="1400">
                <a:solidFill>
                  <a:schemeClr val="tx1">
                    <a:tint val="75000"/>
                  </a:schemeClr>
                </a:solidFill>
              </a:defRPr>
            </a:lvl7pPr>
            <a:lvl8pPr marL="3200400" indent="0" algn="r" rtl="1">
              <a:buNone/>
              <a:defRPr sz="1400">
                <a:solidFill>
                  <a:schemeClr val="tx1">
                    <a:tint val="75000"/>
                  </a:schemeClr>
                </a:solidFill>
              </a:defRPr>
            </a:lvl8pPr>
            <a:lvl9pPr marL="3657600" indent="0" algn="r" rtl="1">
              <a:buNone/>
              <a:defRPr sz="1400">
                <a:solidFill>
                  <a:schemeClr val="tx1">
                    <a:tint val="75000"/>
                  </a:schemeClr>
                </a:solidFill>
              </a:defRPr>
            </a:lvl9pPr>
          </a:lstStyle>
          <a:p>
            <a:pPr lvl="0" rtl="1"/>
            <a:r>
              <a:rPr lang="he-IL"/>
              <a:t>לחץ כדי לערוך סגנונות טקסט של תבנית בסיס</a:t>
            </a:r>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B95DA630-A5E6-4A36-AF39-CCECCDD83BD9}" type="datetime1">
              <a:rPr lang="he-IL" smtClean="0"/>
              <a:pPr/>
              <a:t>י"ט/אלול/תשפ"ד</a:t>
            </a:fld>
            <a:endParaRPr lang="he-IL" dirty="0"/>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תוכן 2"/>
          <p:cNvSpPr>
            <a:spLocks noGrp="1"/>
          </p:cNvSpPr>
          <p:nvPr>
            <p:ph sz="half" idx="1"/>
          </p:nvPr>
        </p:nvSpPr>
        <p:spPr>
          <a:xfrm flipH="1">
            <a:off x="6182868" y="1485900"/>
            <a:ext cx="4480560" cy="4123944"/>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800"/>
            </a:lvl6pPr>
            <a:lvl7pPr algn="r" rtl="1">
              <a:defRPr sz="1800"/>
            </a:lvl7pPr>
            <a:lvl8pPr algn="r" rtl="1">
              <a:defRPr sz="1800"/>
            </a:lvl8pPr>
            <a:lvl9pPr algn="r" rtl="1">
              <a:defRPr sz="18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4" name="מציין מיקום תוכן 3"/>
          <p:cNvSpPr>
            <a:spLocks noGrp="1"/>
          </p:cNvSpPr>
          <p:nvPr>
            <p:ph sz="half" idx="2"/>
          </p:nvPr>
        </p:nvSpPr>
        <p:spPr>
          <a:xfrm flipH="1">
            <a:off x="1534271" y="1485900"/>
            <a:ext cx="4480560" cy="4123944"/>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800"/>
            </a:lvl6pPr>
            <a:lvl7pPr algn="r" rtl="1">
              <a:defRPr sz="1800"/>
            </a:lvl7pPr>
            <a:lvl8pPr algn="r" rtl="1">
              <a:defRPr sz="1800"/>
            </a:lvl8pPr>
            <a:lvl9pPr algn="r" rtl="1">
              <a:defRPr sz="18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6" name="מציין מיקום של כותרת תחתונה 5"/>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5" name="מציין מיקום של תאריך 4"/>
          <p:cNvSpPr>
            <a:spLocks noGrp="1"/>
          </p:cNvSpPr>
          <p:nvPr>
            <p:ph type="dt" sz="half" idx="10"/>
          </p:nvPr>
        </p:nvSpPr>
        <p:spPr>
          <a:xfrm flipH="1">
            <a:off x="2253026" y="6601968"/>
            <a:ext cx="1063198" cy="193933"/>
          </a:xfrm>
        </p:spPr>
        <p:txBody>
          <a:bodyPr rtlCol="1"/>
          <a:lstStyle>
            <a:lvl1pPr algn="l" rtl="1">
              <a:defRPr/>
            </a:lvl1pPr>
          </a:lstStyle>
          <a:p>
            <a:fld id="{992D9388-1B59-47A5-8771-8278ECC04254}" type="datetime1">
              <a:rPr lang="he-IL" noProof="0" smtClean="0"/>
              <a:pPr/>
              <a:t>י"ט/אלול/תשפ"ד</a:t>
            </a:fld>
            <a:endParaRPr lang="he-IL" noProof="0" dirty="0"/>
          </a:p>
        </p:txBody>
      </p:sp>
      <p:sp>
        <p:nvSpPr>
          <p:cNvPr id="7" name="מציין מיקום של מספר שקופית 6"/>
          <p:cNvSpPr>
            <a:spLocks noGrp="1"/>
          </p:cNvSpPr>
          <p:nvPr>
            <p:ph type="sldNum" sz="quarter" idx="12"/>
          </p:nvPr>
        </p:nvSpPr>
        <p:spPr>
          <a:xfrm flipH="1">
            <a:off x="1528572" y="6601968"/>
            <a:ext cx="640080" cy="237744"/>
          </a:xfrm>
        </p:spPr>
        <p:txBody>
          <a:bodyPr rtlCol="1"/>
          <a:lstStyle>
            <a:lvl1pPr algn="l" rtl="1">
              <a:defRPr/>
            </a:lvl1pPr>
          </a:lstStyle>
          <a:p>
            <a:fld id="{4FAB73BC-B049-4115-A692-8D63A059BFB8}" type="slidenum">
              <a:rPr lang="he-IL" noProof="0" smtClean="0"/>
              <a:pPr/>
              <a:t>‹#›</a:t>
            </a:fld>
            <a:endParaRPr lang="he-IL" noProof="0" dirty="0"/>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השוואה">
    <p:spTree>
      <p:nvGrpSpPr>
        <p:cNvPr id="1" name=""/>
        <p:cNvGrpSpPr/>
        <p:nvPr/>
      </p:nvGrpSpPr>
      <p:grpSpPr>
        <a:xfrm>
          <a:off x="0" y="0"/>
          <a:ext cx="0" cy="0"/>
          <a:chOff x="0" y="0"/>
          <a:chExt cx="0" cy="0"/>
        </a:xfrm>
      </p:grpSpPr>
      <p:sp>
        <p:nvSpPr>
          <p:cNvPr id="10" name="כותרת 9"/>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2"/>
          <p:cNvSpPr>
            <a:spLocks noGrp="1"/>
          </p:cNvSpPr>
          <p:nvPr>
            <p:ph type="body" idx="1"/>
          </p:nvPr>
        </p:nvSpPr>
        <p:spPr>
          <a:xfrm flipH="1">
            <a:off x="6182868" y="1376018"/>
            <a:ext cx="4480560" cy="768096"/>
          </a:xfrm>
        </p:spPr>
        <p:txBody>
          <a:bodyPr rtlCol="1" anchor="ctr">
            <a:normAutofit/>
          </a:bodyPr>
          <a:lstStyle>
            <a:lvl1pPr marL="0" indent="0" algn="r" rtl="1">
              <a:spcBef>
                <a:spcPts val="0"/>
              </a:spcBef>
              <a:buNone/>
              <a:defRPr sz="2000" b="1"/>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a:r>
              <a:rPr lang="he-IL"/>
              <a:t>לחץ כדי לערוך סגנונות טקסט של תבנית בסיס</a:t>
            </a:r>
          </a:p>
        </p:txBody>
      </p:sp>
      <p:sp>
        <p:nvSpPr>
          <p:cNvPr id="4" name="מציין מיקום תוכן 3"/>
          <p:cNvSpPr>
            <a:spLocks noGrp="1"/>
          </p:cNvSpPr>
          <p:nvPr>
            <p:ph sz="half" idx="2"/>
          </p:nvPr>
        </p:nvSpPr>
        <p:spPr>
          <a:xfrm flipH="1">
            <a:off x="6182868" y="2144114"/>
            <a:ext cx="4480560" cy="3494686"/>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600"/>
            </a:lvl6pPr>
            <a:lvl7pPr algn="r" rtl="1">
              <a:defRPr sz="1600"/>
            </a:lvl7pPr>
            <a:lvl8pPr algn="r" rtl="1">
              <a:defRPr sz="1600"/>
            </a:lvl8pPr>
            <a:lvl9pPr algn="r" rtl="1">
              <a:defRPr sz="16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5" name="מציין מיקום טקסט 4"/>
          <p:cNvSpPr>
            <a:spLocks noGrp="1"/>
          </p:cNvSpPr>
          <p:nvPr>
            <p:ph type="body" sz="quarter" idx="3"/>
          </p:nvPr>
        </p:nvSpPr>
        <p:spPr>
          <a:xfrm flipH="1">
            <a:off x="1534271" y="1376018"/>
            <a:ext cx="4480560" cy="768096"/>
          </a:xfrm>
        </p:spPr>
        <p:txBody>
          <a:bodyPr rtlCol="1" anchor="ctr">
            <a:normAutofit/>
          </a:bodyPr>
          <a:lstStyle>
            <a:lvl1pPr marL="0" indent="0" algn="r" rtl="1">
              <a:spcBef>
                <a:spcPts val="0"/>
              </a:spcBef>
              <a:buNone/>
              <a:defRPr sz="2000" b="1"/>
            </a:lvl1pPr>
            <a:lvl2pPr marL="457200" indent="0" algn="r" rtl="1">
              <a:buNone/>
              <a:defRPr sz="2000" b="1"/>
            </a:lvl2pPr>
            <a:lvl3pPr marL="914400" indent="0" algn="r" rtl="1">
              <a:buNone/>
              <a:defRPr sz="1800" b="1"/>
            </a:lvl3pPr>
            <a:lvl4pPr marL="1371600" indent="0" algn="r" rtl="1">
              <a:buNone/>
              <a:defRPr sz="1600" b="1"/>
            </a:lvl4pPr>
            <a:lvl5pPr marL="1828800" indent="0" algn="r" rtl="1">
              <a:buNone/>
              <a:defRPr sz="1600" b="1"/>
            </a:lvl5pPr>
            <a:lvl6pPr marL="2286000" indent="0" algn="r" rtl="1">
              <a:buNone/>
              <a:defRPr sz="1600" b="1"/>
            </a:lvl6pPr>
            <a:lvl7pPr marL="2743200" indent="0" algn="r" rtl="1">
              <a:buNone/>
              <a:defRPr sz="1600" b="1"/>
            </a:lvl7pPr>
            <a:lvl8pPr marL="3200400" indent="0" algn="r" rtl="1">
              <a:buNone/>
              <a:defRPr sz="1600" b="1"/>
            </a:lvl8pPr>
            <a:lvl9pPr marL="3657600" indent="0" algn="r" rtl="1">
              <a:buNone/>
              <a:defRPr sz="1600" b="1"/>
            </a:lvl9pPr>
          </a:lstStyle>
          <a:p>
            <a:pPr lvl="0"/>
            <a:r>
              <a:rPr lang="he-IL"/>
              <a:t>לחץ כדי לערוך סגנונות טקסט של תבנית בסיס</a:t>
            </a:r>
          </a:p>
        </p:txBody>
      </p:sp>
      <p:sp>
        <p:nvSpPr>
          <p:cNvPr id="6" name="מציין מיקום תוכן 5"/>
          <p:cNvSpPr>
            <a:spLocks noGrp="1"/>
          </p:cNvSpPr>
          <p:nvPr>
            <p:ph sz="quarter" idx="4"/>
          </p:nvPr>
        </p:nvSpPr>
        <p:spPr>
          <a:xfrm flipH="1">
            <a:off x="1534271" y="2144114"/>
            <a:ext cx="4480560" cy="3494686"/>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600"/>
            </a:lvl6pPr>
            <a:lvl7pPr algn="r" rtl="1">
              <a:defRPr sz="1600"/>
            </a:lvl7pPr>
            <a:lvl8pPr algn="r" rtl="1">
              <a:defRPr sz="1600"/>
            </a:lvl8pPr>
            <a:lvl9pPr algn="r" rtl="1">
              <a:defRPr sz="16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8" name="מציין מיקום של כותרת תחתונה 7"/>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7" name="מציין מיקום של תאריך 6"/>
          <p:cNvSpPr>
            <a:spLocks noGrp="1"/>
          </p:cNvSpPr>
          <p:nvPr>
            <p:ph type="dt" sz="half" idx="10"/>
          </p:nvPr>
        </p:nvSpPr>
        <p:spPr>
          <a:xfrm flipH="1">
            <a:off x="2253026" y="6601968"/>
            <a:ext cx="1063198" cy="193933"/>
          </a:xfrm>
        </p:spPr>
        <p:txBody>
          <a:bodyPr rtlCol="1"/>
          <a:lstStyle>
            <a:lvl1pPr algn="l" rtl="1">
              <a:defRPr/>
            </a:lvl1pPr>
          </a:lstStyle>
          <a:p>
            <a:fld id="{94BD8F97-1688-429D-AABA-AA8A91B31040}" type="datetime1">
              <a:rPr lang="he-IL" smtClean="0"/>
              <a:pPr/>
              <a:t>י"ט/אלול/תשפ"ד</a:t>
            </a:fld>
            <a:endParaRPr lang="he-IL" dirty="0"/>
          </a:p>
        </p:txBody>
      </p:sp>
      <p:sp>
        <p:nvSpPr>
          <p:cNvPr id="9" name="מציין מיקום של מספר שקופית 8"/>
          <p:cNvSpPr>
            <a:spLocks noGrp="1"/>
          </p:cNvSpPr>
          <p:nvPr>
            <p:ph type="sldNum" sz="quarter" idx="12"/>
          </p:nvPr>
        </p:nvSpPr>
        <p:spPr>
          <a:xfrm flipH="1">
            <a:off x="1528572" y="6601968"/>
            <a:ext cx="640080" cy="237744"/>
          </a:xfrm>
        </p:spPr>
        <p:txBody>
          <a:bodyPr rtlCol="1"/>
          <a:lstStyle>
            <a:lvl1pPr algn="l" rtl="1">
              <a:defRPr/>
            </a:lvl1pPr>
          </a:lstStyle>
          <a:p>
            <a:fld id="{4FAB73BC-B049-4115-A692-8D63A059BFB8}" type="slidenum">
              <a:rPr lang="he-IL" smtClean="0"/>
              <a:pPr/>
              <a:t>‹#›</a:t>
            </a:fld>
            <a:endParaRPr lang="he-IL" dirty="0"/>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כותרת בלבד">
    <p:spTree>
      <p:nvGrpSpPr>
        <p:cNvPr id="1" name=""/>
        <p:cNvGrpSpPr/>
        <p:nvPr/>
      </p:nvGrpSpPr>
      <p:grpSpPr>
        <a:xfrm>
          <a:off x="0" y="0"/>
          <a:ext cx="0" cy="0"/>
          <a:chOff x="0" y="0"/>
          <a:chExt cx="0" cy="0"/>
        </a:xfrm>
      </p:grpSpPr>
      <p:sp>
        <p:nvSpPr>
          <p:cNvPr id="6" name="צורה חופשית 92"/>
          <p:cNvSpPr>
            <a:spLocks/>
          </p:cNvSpPr>
          <p:nvPr/>
        </p:nvSpPr>
        <p:spPr bwMode="auto">
          <a:xfrm flipH="1">
            <a:off x="3335475" y="3888584"/>
            <a:ext cx="213014" cy="1001327"/>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 name="צורה חופשית 50"/>
          <p:cNvSpPr>
            <a:spLocks/>
          </p:cNvSpPr>
          <p:nvPr/>
        </p:nvSpPr>
        <p:spPr bwMode="auto">
          <a:xfrm flipH="1">
            <a:off x="1829" y="4191000"/>
            <a:ext cx="5409960" cy="2667000"/>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 name="צורה חופשית 51"/>
          <p:cNvSpPr>
            <a:spLocks/>
          </p:cNvSpPr>
          <p:nvPr/>
        </p:nvSpPr>
        <p:spPr bwMode="auto">
          <a:xfrm flipH="1">
            <a:off x="776849" y="4572000"/>
            <a:ext cx="11415276" cy="2286001"/>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9" name="קבוצה 69"/>
          <p:cNvGrpSpPr>
            <a:grpSpLocks noChangeAspect="1"/>
          </p:cNvGrpSpPr>
          <p:nvPr/>
        </p:nvGrpSpPr>
        <p:grpSpPr bwMode="auto">
          <a:xfrm>
            <a:off x="1058945" y="958654"/>
            <a:ext cx="1400819" cy="4001744"/>
            <a:chOff x="3220" y="236"/>
            <a:chExt cx="1347" cy="3848"/>
          </a:xfrm>
        </p:grpSpPr>
        <p:sp>
          <p:nvSpPr>
            <p:cNvPr id="10" name="צורה חופשית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 name="צורה חופשית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 name="צורה חופשית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 name="צורה חופשית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 name="צורה חופשית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 name="צורה חופשית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 name="צורה חופשית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 name="צורה חופשית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 name="צורה חופשית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 name="צורה חופשית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 name="צורה חופשית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 name="צורה חופשית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 name="צורה חופשית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 name="צורה חופשית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 name="צורה חופשית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 name="צורה חופשית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 name="צורה חופשית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 name="צורה חופשית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 name="צורה חופשית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 name="צורה חופשית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 name="צורה חופשית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 name="צורה חופשית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 name="צורה חופשית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 name="צורה חופשית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 name="צורה חופשית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 name="צורה חופשית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 name="צורה חופשית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 name="צורה חופשית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 name="צורה חופשית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 name="צורה חופשית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 name="צורה חופשית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 name="צורה חופשית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 name="צורה חופשית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 name="צורה חופשית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 name="צורה חופשית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5" name="צורה חופשית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6" name="צורה חופשית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7" name="צורה חופשית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8" name="צורה חופשית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9" name="צורה חופשית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0" name="צורה חופשית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1" name="צורה חופשית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2" name="צורה חופשית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3" name="צורה חופשית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4" name="צורה חופשית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5" name="צורה חופשית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6" name="צורה חופשית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7" name="צורה חופשית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8" name="צורה חופשית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9" name="צורה חופשית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0" name="צורה חופשית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1" name="צורה חופשית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2" name="צורה חופשית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3" name="צורה חופשית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4" name="צורה חופשית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5" name="צורה חופשית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6" name="צורה חופשית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7" name="צורה חופשית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8" name="צורה חופשית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9" name="צורה חופשית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0" name="צורה חופשית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1" name="צורה חופשית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2" name="צורה חופשית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3" name="צורה חופשית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4" name="צורה חופשית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5" name="צורה חופשית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6" name="צורה חופשית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7" name="צורה חופשית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8" name="צורה חופשית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79" name="צורה חופשית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0" name="צורה חופשית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1" name="צורה חופשית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2" name="צורה חופשית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3" name="צורה חופשית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4" name="צורה חופשית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5" name="צורה חופשית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6" name="צורה חופשית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7" name="צורה חופשית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8" name="צורה חופשית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9" name="צורה חופשית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0" name="צורה חופשית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1" name="צורה חופשית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2" name="צורה חופשית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93" name="קבוצה 69"/>
          <p:cNvGrpSpPr>
            <a:grpSpLocks noChangeAspect="1"/>
          </p:cNvGrpSpPr>
          <p:nvPr/>
        </p:nvGrpSpPr>
        <p:grpSpPr bwMode="auto">
          <a:xfrm flipH="1">
            <a:off x="42192" y="1248597"/>
            <a:ext cx="1254796" cy="3346122"/>
            <a:chOff x="3124" y="236"/>
            <a:chExt cx="1443" cy="3848"/>
          </a:xfrm>
        </p:grpSpPr>
        <p:sp>
          <p:nvSpPr>
            <p:cNvPr id="94" name="צורה חופשית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5" name="צורה חופשית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6" name="צורה חופשית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7" name="צורה חופשית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8" name="צורה חופשית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9" name="צורה חופשית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0" name="צורה חופשית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1" name="צורה חופשית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2" name="צורה חופשית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3" name="צורה חופשית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4" name="צורה חופשית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5" name="צורה חופשית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6" name="צורה חופשית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7" name="צורה חופשית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8" name="צורה חופשית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09" name="צורה חופשית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0" name="צורה חופשית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1" name="צורה חופשית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2" name="צורה חופשית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3" name="צורה חופשית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4" name="צורה חופשית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5" name="צורה חופשית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6" name="צורה חופשית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7" name="צורה חופשית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8" name="צורה חופשית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19" name="צורה חופשית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0" name="צורה חופשית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1" name="צורה חופשית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2" name="צורה חופשית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3" name="צורה חופשית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4" name="צורה חופשית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5" name="צורה חופשית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6" name="צורה חופשית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7" name="צורה חופשית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8" name="צורה חופשית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9" name="צורה חופשית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0" name="צורה חופשית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1" name="צורה חופשית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2" name="צורה חופשית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3" name="צורה חופשית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4" name="צורה חופשית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5" name="צורה חופשית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6" name="צורה חופשית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7" name="צורה חופשית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8" name="צורה חופשית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9" name="צורה חופשית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0" name="צורה חופשית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1" name="צורה חופשית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2" name="צורה חופשית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3" name="צורה חופשית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4" name="צורה חופשית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5" name="צורה חופשית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6" name="צורה חופשית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7" name="צורה חופשית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8" name="צורה חופשית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9" name="צורה חופשית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0" name="צורה חופשית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1" name="צורה חופשית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2" name="צורה חופשית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3" name="צורה חופשית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4" name="צורה חופשית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5" name="צורה חופשית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6" name="צורה חופשית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7" name="צורה חופשית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8" name="צורה חופשית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9" name="צורה חופשית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0" name="צורה חופשית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1" name="צורה חופשית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2" name="צורה חופשית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3" name="צורה חופשית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4" name="צורה חופשית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5" name="צורה חופשית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6" name="צורה חופשית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7" name="צורה חופשית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8" name="צורה חופשית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9" name="צורה חופשית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0" name="צורה חופשית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1" name="צורה חופשית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2" name="צורה חופשית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3" name="צורה חופשית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4" name="צורה חופשית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5" name="צורה חופשית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6" name="צורה חופשית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77" name="קבוצה 69"/>
          <p:cNvGrpSpPr>
            <a:grpSpLocks noChangeAspect="1"/>
          </p:cNvGrpSpPr>
          <p:nvPr/>
        </p:nvGrpSpPr>
        <p:grpSpPr bwMode="auto">
          <a:xfrm flipH="1">
            <a:off x="2198340" y="2736976"/>
            <a:ext cx="906206" cy="2416549"/>
            <a:chOff x="3124" y="236"/>
            <a:chExt cx="1443" cy="3848"/>
          </a:xfrm>
        </p:grpSpPr>
        <p:sp>
          <p:nvSpPr>
            <p:cNvPr id="178" name="צורה חופשית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9" name="צורה חופשית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0" name="צורה חופשית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1" name="צורה חופשית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2" name="צורה חופשית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3" name="צורה חופשית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4" name="צורה חופשית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5" name="צורה חופשית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6" name="צורה חופשית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7" name="צורה חופשית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8" name="צורה חופשית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9" name="צורה חופשית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0" name="צורה חופשית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1" name="צורה חופשית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2" name="צורה חופשית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3" name="צורה חופשית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4" name="צורה חופשית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5" name="צורה חופשית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6" name="צורה חופשית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7" name="צורה חופשית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8" name="צורה חופשית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99" name="צורה חופשית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0" name="צורה חופשית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1" name="צורה חופשית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2" name="צורה חופשית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3" name="צורה חופשית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4" name="צורה חופשית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5" name="צורה חופשית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6" name="צורה חופשית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7" name="צורה חופשית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8" name="צורה חופשית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09" name="צורה חופשית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0" name="צורה חופשית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1" name="צורה חופשית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2" name="צורה חופשית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3" name="צורה חופשית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4" name="צורה חופשית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5" name="צורה חופשית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6" name="צורה חופשית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7" name="צורה חופשית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8" name="צורה חופשית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9" name="צורה חופשית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0" name="צורה חופשית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1" name="צורה חופשית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2" name="צורה חופשית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3" name="צורה חופשית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4" name="צורה חופשית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5" name="צורה חופשית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6" name="צורה חופשית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7" name="צורה חופשית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8" name="צורה חופשית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9" name="צורה חופשית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0" name="צורה חופשית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1" name="צורה חופשית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2" name="צורה חופשית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3" name="צורה חופשית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4" name="צורה חופשית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5" name="צורה חופשית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6" name="צורה חופשית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7" name="צורה חופשית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8" name="צורה חופשית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9" name="צורה חופשית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0" name="צורה חופשית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1" name="צורה חופשית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2" name="צורה חופשית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3" name="צורה חופשית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4" name="צורה חופשית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5" name="צורה חופשית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6" name="צורה חופשית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7" name="צורה חופשית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8" name="צורה חופשית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9" name="צורה חופשית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0" name="צורה חופשית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1" name="צורה חופשית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2" name="צורה חופשית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3" name="צורה חופשית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4" name="צורה חופשית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5" name="צורה חופשית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6" name="צורה חופשית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7" name="צורה חופשית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8" name="צורה חופשית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9" name="צורה חופשית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260" name="קבוצה 50"/>
          <p:cNvGrpSpPr>
            <a:grpSpLocks noChangeAspect="1"/>
          </p:cNvGrpSpPr>
          <p:nvPr/>
        </p:nvGrpSpPr>
        <p:grpSpPr bwMode="auto">
          <a:xfrm flipH="1">
            <a:off x="192972" y="2438400"/>
            <a:ext cx="1485016" cy="2195929"/>
            <a:chOff x="3369" y="1563"/>
            <a:chExt cx="940" cy="1390"/>
          </a:xfrm>
        </p:grpSpPr>
        <p:sp>
          <p:nvSpPr>
            <p:cNvPr id="261" name="צורה חופשית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2" name="צורה חופשית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3" name="צורה חופשית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4" name="צורה חופשית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5" name="צורה חופשית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6" name="צורה חופשית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7" name="צורה חופשית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8" name="צורה חופשית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69" name="צורה חופשית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0" name="צורה חופשית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1" name="צורה חופשית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2" name="צורה חופשית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3" name="צורה חופשית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solidFill>
                  <a:schemeClr val="accent6"/>
                </a:solidFill>
                <a:latin typeface="Tahoma" panose="020B0604030504040204" pitchFamily="34" charset="0"/>
                <a:ea typeface="Tahoma" panose="020B0604030504040204" pitchFamily="34" charset="0"/>
                <a:cs typeface="Tahoma" panose="020B0604030504040204" pitchFamily="34" charset="0"/>
              </a:endParaRPr>
            </a:p>
          </p:txBody>
        </p:sp>
        <p:sp>
          <p:nvSpPr>
            <p:cNvPr id="274" name="צורה חופשית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5" name="צורה חופשית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6" name="צורה חופשית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7" name="צורה חופשית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solidFill>
                  <a:schemeClr val="accent6"/>
                </a:solidFill>
                <a:latin typeface="Tahoma" panose="020B0604030504040204" pitchFamily="34" charset="0"/>
                <a:ea typeface="Tahoma" panose="020B0604030504040204" pitchFamily="34" charset="0"/>
                <a:cs typeface="Tahoma" panose="020B0604030504040204" pitchFamily="34" charset="0"/>
              </a:endParaRPr>
            </a:p>
          </p:txBody>
        </p:sp>
        <p:sp>
          <p:nvSpPr>
            <p:cNvPr id="278" name="צורה חופשית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79" name="צורה חופשית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0" name="צורה חופשית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1" name="צורה חופשית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2" name="צורה חופשית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3" name="צורה חופשית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4" name="צורה חופשית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285" name="צורה חופשית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solidFill>
                  <a:schemeClr val="accent6">
                    <a:lumMod val="75000"/>
                  </a:schemeClr>
                </a:solidFill>
                <a:latin typeface="Tahoma" panose="020B0604030504040204" pitchFamily="34" charset="0"/>
                <a:ea typeface="Tahoma" panose="020B0604030504040204" pitchFamily="34" charset="0"/>
                <a:cs typeface="Tahoma" panose="020B0604030504040204" pitchFamily="34" charset="0"/>
              </a:endParaRPr>
            </a:p>
          </p:txBody>
        </p:sp>
        <p:sp>
          <p:nvSpPr>
            <p:cNvPr id="286" name="צורה חופשית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7" name="צורה חופשית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8" name="צורה חופשית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289" name="קבוצה 5"/>
          <p:cNvGrpSpPr>
            <a:grpSpLocks noChangeAspect="1"/>
          </p:cNvGrpSpPr>
          <p:nvPr/>
        </p:nvGrpSpPr>
        <p:grpSpPr bwMode="auto">
          <a:xfrm flipH="1">
            <a:off x="1764366" y="2988645"/>
            <a:ext cx="2439575" cy="3074765"/>
            <a:chOff x="2968" y="1107"/>
            <a:chExt cx="1736" cy="2188"/>
          </a:xfrm>
        </p:grpSpPr>
        <p:sp>
          <p:nvSpPr>
            <p:cNvPr id="290" name="צורה חופשית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1" name="אליפסה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2" name="צורה חופשית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3" name="צורה חופשית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4" name="צורה חופשית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5" name="צורה חופשית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6" name="צורה חופשית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7" name="צורה חופשית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8" name="צורה חופשית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9" name="צורה חופשית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0" name="צורה חופשית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1" name="צורה חופשית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2" name="צורה חופשית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3" name="צורה חופשית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4" name="צורה חופשית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5" name="צורה חופשית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6" name="צורה חופשית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7" name="צורה חופשית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8" name="צורה חופשית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9" name="צורה חופשית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310" name="צורה חופשית 52"/>
          <p:cNvSpPr>
            <a:spLocks/>
          </p:cNvSpPr>
          <p:nvPr/>
        </p:nvSpPr>
        <p:spPr bwMode="auto">
          <a:xfrm flipH="1">
            <a:off x="1028325" y="5181600"/>
            <a:ext cx="11163675" cy="1676399"/>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algn="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311" name="קבוצה 29"/>
          <p:cNvGrpSpPr>
            <a:grpSpLocks noChangeAspect="1"/>
          </p:cNvGrpSpPr>
          <p:nvPr/>
        </p:nvGrpSpPr>
        <p:grpSpPr bwMode="auto">
          <a:xfrm>
            <a:off x="1588" y="4800600"/>
            <a:ext cx="2998875" cy="2083312"/>
            <a:chOff x="2481" y="1188"/>
            <a:chExt cx="2735" cy="1900"/>
          </a:xfrm>
        </p:grpSpPr>
        <p:sp>
          <p:nvSpPr>
            <p:cNvPr id="312" name="צורה חופשית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3" name="צורה חופשית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4" name="צורה חופשית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5" name="צורה חופשית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6" name="צורה חופשית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7" name="צורה חופשית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8" name="צורה חופשית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9" name="צורה חופשית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0" name="צורה חופשית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1" name="צורה חופשית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2" name="צורה חופשית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3" name="צורה חופשית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4" name="צורה חופשית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5" name="צורה חופשית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6" name="צורה חופשית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7" name="צורה חופשית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8" name="צורה חופשית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9" name="צורה חופשית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0" name="צורה חופשית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1" name="צורה חופשית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2" name="צורה חופשית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3" name="צורה חופשית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4" name="צורה חופשית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5" name="צורה חופשית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6" name="צורה חופשית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7" name="צורה חופשית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8" name="צורה חופשית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9" name="צורה חופשית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0" name="צורה חופשית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1" name="צורה חופשית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2" name="צורה חופשית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3" name="צורה חופשית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4" name="צורה חופשית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5" name="צורה חופשית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6" name="צורה חופשית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47" name="צורה חופשית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48" name="קבוצה 347"/>
          <p:cNvGrpSpPr/>
          <p:nvPr/>
        </p:nvGrpSpPr>
        <p:grpSpPr>
          <a:xfrm flipH="1">
            <a:off x="7807178" y="3799401"/>
            <a:ext cx="4386410" cy="3084511"/>
            <a:chOff x="-1588" y="4419600"/>
            <a:chExt cx="3504440" cy="2464312"/>
          </a:xfrm>
        </p:grpSpPr>
        <p:grpSp>
          <p:nvGrpSpPr>
            <p:cNvPr id="349" name="קבוצה 156"/>
            <p:cNvGrpSpPr>
              <a:grpSpLocks noChangeAspect="1"/>
            </p:cNvGrpSpPr>
            <p:nvPr/>
          </p:nvGrpSpPr>
          <p:grpSpPr bwMode="auto">
            <a:xfrm>
              <a:off x="-321" y="4419600"/>
              <a:ext cx="2827754" cy="2458133"/>
              <a:chOff x="437" y="-367"/>
              <a:chExt cx="5799" cy="5041"/>
            </a:xfrm>
          </p:grpSpPr>
          <p:sp>
            <p:nvSpPr>
              <p:cNvPr id="375" name="צורה חופשית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6" name="צורה חופשית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7" name="צורה חופשית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8" name="צורה חופשית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9" name="צורה חופשית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0" name="צורה חופשית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1" name="צורה חופשית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2" name="צורה חופשית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3" name="צורה חופשית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4" name="צורה חופשית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5" name="צורה חופשית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6" name="צורה חופשית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7" name="צורה חופשית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8" name="צורה חופשית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9" name="צורה חופשית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0" name="צורה חופשית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1" name="צורה חופשית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2" name="צורה חופשית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3" name="צורה חופשית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4" name="צורה חופשית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5" name="צורה חופשית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6" name="צורה חופשית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7" name="צורה חופשית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8" name="צורה חופשית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9" name="צורה חופשית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0" name="צורה חופשית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1" name="צורה חופשית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2" name="צורה חופשית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3" name="צורה חופשית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4" name="צורה חופשית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5" name="צורה חופשית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6" name="צורה חופשית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7" name="צורה חופשית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8" name="צורה חופשית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9" name="צורה חופשית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0" name="צורה חופשית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1" name="צורה חופשית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2" name="צורה חופשית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3" name="צורה חופשית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4" name="צורה חופשית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5" name="צורה חופשית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6" name="צורה חופשית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7" name="צורה חופשית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8" name="צורה חופשית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9" name="צורה חופשית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0" name="צורה חופשית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1" name="צורה חופשית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50" name="קבוצה 349"/>
            <p:cNvGrpSpPr/>
            <p:nvPr/>
          </p:nvGrpSpPr>
          <p:grpSpPr>
            <a:xfrm flipH="1">
              <a:off x="2055224" y="5313306"/>
              <a:ext cx="1134584" cy="955223"/>
              <a:chOff x="3900133" y="5425719"/>
              <a:chExt cx="1778554" cy="1449268"/>
            </a:xfrm>
          </p:grpSpPr>
          <p:sp>
            <p:nvSpPr>
              <p:cNvPr id="366" name="צורה חופשית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7" name="צורה חופשית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8" name="צורה חופשית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9" name="צורה חופשית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0" name="צורה חופשית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1" name="צורה חופשית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2" name="צורה חופשית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3" name="צורה חופשית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4" name="צורה חופשית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51" name="קבוצה 350"/>
            <p:cNvGrpSpPr/>
            <p:nvPr/>
          </p:nvGrpSpPr>
          <p:grpSpPr>
            <a:xfrm>
              <a:off x="-1588" y="5362669"/>
              <a:ext cx="1522208" cy="1521243"/>
              <a:chOff x="-1588" y="5362669"/>
              <a:chExt cx="1522208" cy="1521243"/>
            </a:xfrm>
          </p:grpSpPr>
          <p:sp>
            <p:nvSpPr>
              <p:cNvPr id="359" name="צורה חופשית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0" name="צורה חופשית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1" name="צורה חופשית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2" name="צורה חופשית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3" name="צורה חופשית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4" name="צורה חופשית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5" name="צורה חופשית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52" name="קבוצה 351"/>
            <p:cNvGrpSpPr/>
            <p:nvPr/>
          </p:nvGrpSpPr>
          <p:grpSpPr>
            <a:xfrm>
              <a:off x="1808901" y="5856153"/>
              <a:ext cx="1693951" cy="1019100"/>
              <a:chOff x="1623186" y="-214403"/>
              <a:chExt cx="1171187" cy="716005"/>
            </a:xfrm>
          </p:grpSpPr>
          <p:sp>
            <p:nvSpPr>
              <p:cNvPr id="353" name="צורה חופשית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4" name="צורה חופשית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5" name="צורה חופשית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6" name="צורה חופשית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7" name="צורה חופשית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58" name="צורה חופשית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grpSp>
        <p:nvGrpSpPr>
          <p:cNvPr id="422" name="קבוצה 52"/>
          <p:cNvGrpSpPr>
            <a:grpSpLocks noChangeAspect="1"/>
          </p:cNvGrpSpPr>
          <p:nvPr/>
        </p:nvGrpSpPr>
        <p:grpSpPr bwMode="auto">
          <a:xfrm rot="1651836" flipH="1">
            <a:off x="10929856" y="506291"/>
            <a:ext cx="892898" cy="1021771"/>
            <a:chOff x="4634" y="754"/>
            <a:chExt cx="1164" cy="1332"/>
          </a:xfrm>
        </p:grpSpPr>
        <p:sp>
          <p:nvSpPr>
            <p:cNvPr id="423" name="צורה חופשית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4" name="צורה חופשית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5" name="צורה חופשית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6" name="צורה חופשית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7" name="צורה חופשית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8" name="צורה חופשית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9" name="צורה חופשית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0" name="צורה חופשית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431" name="קבוצה 52"/>
          <p:cNvGrpSpPr>
            <a:grpSpLocks noChangeAspect="1"/>
          </p:cNvGrpSpPr>
          <p:nvPr/>
        </p:nvGrpSpPr>
        <p:grpSpPr bwMode="auto">
          <a:xfrm rot="15774554" flipH="1">
            <a:off x="148069" y="394369"/>
            <a:ext cx="408172" cy="467084"/>
            <a:chOff x="4634" y="754"/>
            <a:chExt cx="1164" cy="1332"/>
          </a:xfrm>
        </p:grpSpPr>
        <p:sp>
          <p:nvSpPr>
            <p:cNvPr id="432" name="צורה חופשית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3" name="צורה חופשית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4" name="צורה חופשית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5" name="צורה חופשית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6" name="צורה חופשית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7" name="צורה חופשית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8" name="צורה חופשית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39" name="צורה חופשית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440" name="קבוצה 66"/>
          <p:cNvGrpSpPr>
            <a:grpSpLocks noChangeAspect="1"/>
          </p:cNvGrpSpPr>
          <p:nvPr/>
        </p:nvGrpSpPr>
        <p:grpSpPr bwMode="auto">
          <a:xfrm flipH="1">
            <a:off x="11780389" y="3048994"/>
            <a:ext cx="388175" cy="364678"/>
            <a:chOff x="3636" y="1964"/>
            <a:chExt cx="413" cy="388"/>
          </a:xfrm>
        </p:grpSpPr>
        <p:sp>
          <p:nvSpPr>
            <p:cNvPr id="441" name="צורה חופשית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2" name="צורה חופשית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3" name="צורה חופשית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4" name="צורה חופשית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5" name="צורה חופשית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6" name="צורה חופשית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7" name="צורה חופשית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48" name="צורה חופשית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2" name="כותרת 1"/>
          <p:cNvSpPr>
            <a:spLocks noGrp="1"/>
          </p:cNvSpPr>
          <p:nvPr>
            <p:ph type="title"/>
          </p:nvPr>
        </p:nvSpPr>
        <p:spPr>
          <a:xfrm flipH="1">
            <a:off x="4098544" y="828876"/>
            <a:ext cx="6058552" cy="3507549"/>
          </a:xfrm>
        </p:spPr>
        <p:txBody>
          <a:bodyPr rtlCol="1" anchor="ctr">
            <a:normAutofit/>
          </a:bodyPr>
          <a:lstStyle>
            <a:lvl1pPr algn="ctr" rtl="1">
              <a:defRPr sz="6000">
                <a:latin typeface="Tahoma" panose="020B0604030504040204" pitchFamily="34" charset="0"/>
                <a:ea typeface="Tahoma" panose="020B0604030504040204" pitchFamily="34" charset="0"/>
                <a:cs typeface="Tahoma" panose="020B0604030504040204" pitchFamily="34" charset="0"/>
              </a:defRPr>
            </a:lvl1pPr>
          </a:lstStyle>
          <a:p>
            <a:pPr rtl="1"/>
            <a:r>
              <a:rPr lang="he-IL" noProof="0"/>
              <a:t>לחץ כדי לערוך סגנון כותרת של תבנית בסיס</a:t>
            </a:r>
            <a:endParaRPr lang="he-IL" noProof="0" dirty="0"/>
          </a:p>
        </p:txBody>
      </p:sp>
      <p:sp>
        <p:nvSpPr>
          <p:cNvPr id="4" name="מציין מיקום של כותרת תחתונה 3"/>
          <p:cNvSpPr>
            <a:spLocks noGrp="1"/>
          </p:cNvSpPr>
          <p:nvPr>
            <p:ph type="ftr" sz="quarter" idx="11"/>
          </p:nvPr>
        </p:nvSpPr>
        <p:spPr>
          <a:xfrm flipH="1">
            <a:off x="3691128" y="6601968"/>
            <a:ext cx="6978460" cy="237744"/>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r>
              <a:rPr lang="he-IL" noProof="0" dirty="0"/>
              <a:t>הוסף כותרת תחתונה</a:t>
            </a:r>
          </a:p>
        </p:txBody>
      </p:sp>
      <p:sp>
        <p:nvSpPr>
          <p:cNvPr id="3" name="מציין מיקום של תאריך 2"/>
          <p:cNvSpPr>
            <a:spLocks noGrp="1"/>
          </p:cNvSpPr>
          <p:nvPr>
            <p:ph type="dt" sz="half" idx="10"/>
          </p:nvPr>
        </p:nvSpPr>
        <p:spPr>
          <a:xfrm flipH="1">
            <a:off x="2253026" y="6601968"/>
            <a:ext cx="1063198" cy="193933"/>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0071E213-2F3B-43D1-BA49-1E073F38D27D}" type="datetime1">
              <a:rPr lang="he-IL" noProof="0" smtClean="0"/>
              <a:pPr/>
              <a:t>י"ט/אלול/תשפ"ד</a:t>
            </a:fld>
            <a:endParaRPr lang="he-IL" noProof="0" dirty="0"/>
          </a:p>
        </p:txBody>
      </p:sp>
      <p:sp>
        <p:nvSpPr>
          <p:cNvPr id="5" name="מציין מיקום של מספר שקופית 4"/>
          <p:cNvSpPr>
            <a:spLocks noGrp="1"/>
          </p:cNvSpPr>
          <p:nvPr>
            <p:ph type="sldNum" sz="quarter" idx="12"/>
          </p:nvPr>
        </p:nvSpPr>
        <p:spPr>
          <a:xfrm flipH="1">
            <a:off x="1528572" y="6601968"/>
            <a:ext cx="640080" cy="237744"/>
          </a:xfrm>
        </p:spPr>
        <p:txBody>
          <a:bodyPr rtlCol="1"/>
          <a:lstStyle>
            <a:lvl1pPr algn="r" rtl="1">
              <a:defRPr>
                <a:latin typeface="Tahoma" panose="020B0604030504040204" pitchFamily="34" charset="0"/>
                <a:ea typeface="Tahoma" panose="020B0604030504040204" pitchFamily="34" charset="0"/>
                <a:cs typeface="Tahoma" panose="020B0604030504040204" pitchFamily="34" charset="0"/>
              </a:defRPr>
            </a:lvl1pPr>
          </a:lstStyle>
          <a:p>
            <a:fld id="{CA8D9AD5-F248-4919-864A-CFD76CC027D6}" type="slidenum">
              <a:rPr lang="he-IL" noProof="0" smtClean="0"/>
              <a:pPr/>
              <a:t>‹#›</a:t>
            </a:fld>
            <a:endParaRPr lang="he-IL" noProof="0" dirty="0"/>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3" name="מציין מיקום של כותרת תחתונה 2"/>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2" name="מציין מיקום של תאריך 1"/>
          <p:cNvSpPr>
            <a:spLocks noGrp="1"/>
          </p:cNvSpPr>
          <p:nvPr>
            <p:ph type="dt" sz="half" idx="10"/>
          </p:nvPr>
        </p:nvSpPr>
        <p:spPr>
          <a:xfrm flipH="1">
            <a:off x="2253026" y="6601968"/>
            <a:ext cx="1063198" cy="193933"/>
          </a:xfrm>
        </p:spPr>
        <p:txBody>
          <a:bodyPr rtlCol="1"/>
          <a:lstStyle>
            <a:lvl1pPr algn="l" rtl="1">
              <a:defRPr/>
            </a:lvl1pPr>
          </a:lstStyle>
          <a:p>
            <a:fld id="{3E4298DF-D86A-4DC5-84C7-85A86B33434F}" type="datetime1">
              <a:rPr lang="he-IL" smtClean="0"/>
              <a:pPr/>
              <a:t>י"ט/אלול/תשפ"ד</a:t>
            </a:fld>
            <a:endParaRPr lang="he-IL" dirty="0"/>
          </a:p>
        </p:txBody>
      </p:sp>
      <p:sp>
        <p:nvSpPr>
          <p:cNvPr id="4" name="מציין מיקום של מספר שקופית 3"/>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7985760" y="1188720"/>
            <a:ext cx="3108960" cy="2286000"/>
          </a:xfrm>
        </p:spPr>
        <p:txBody>
          <a:bodyPr rtlCol="1" anchor="b">
            <a:normAutofit/>
          </a:bodyPr>
          <a:lstStyle>
            <a:lvl1pPr algn="r" rtl="1">
              <a:defRPr sz="3400" b="0"/>
            </a:lvl1pPr>
          </a:lstStyle>
          <a:p>
            <a:pPr rtl="1"/>
            <a:r>
              <a:rPr lang="he-IL" noProof="0"/>
              <a:t>לחץ כדי לערוך סגנון כותרת של תבנית בסיס</a:t>
            </a:r>
            <a:endParaRPr lang="he-IL" noProof="0" dirty="0"/>
          </a:p>
        </p:txBody>
      </p:sp>
      <p:sp>
        <p:nvSpPr>
          <p:cNvPr id="3" name="מציין מיקום תוכן 2"/>
          <p:cNvSpPr>
            <a:spLocks noGrp="1"/>
          </p:cNvSpPr>
          <p:nvPr>
            <p:ph idx="1"/>
          </p:nvPr>
        </p:nvSpPr>
        <p:spPr>
          <a:xfrm flipH="1">
            <a:off x="1036320" y="457200"/>
            <a:ext cx="6675120" cy="5943600"/>
          </a:xfrm>
        </p:spPr>
        <p:txBody>
          <a:bodyPr rtlCol="1">
            <a:normAutofit/>
          </a:bodyPr>
          <a:lstStyle>
            <a:lvl1pPr algn="r" rtl="1">
              <a:defRPr sz="2000"/>
            </a:lvl1pPr>
            <a:lvl2pPr algn="r" rtl="1">
              <a:defRPr sz="1800"/>
            </a:lvl2pPr>
            <a:lvl3pPr algn="r" rtl="1">
              <a:defRPr sz="1600"/>
            </a:lvl3pPr>
            <a:lvl4pPr algn="r" rtl="1">
              <a:defRPr sz="1400"/>
            </a:lvl4pPr>
            <a:lvl5pPr algn="r" rtl="1">
              <a:defRPr sz="1400"/>
            </a:lvl5pPr>
            <a:lvl6pPr algn="r" rtl="1">
              <a:defRPr sz="1400"/>
            </a:lvl6pPr>
            <a:lvl7pPr algn="r" rtl="1">
              <a:defRPr sz="1400"/>
            </a:lvl7pPr>
            <a:lvl8pPr algn="r" rtl="1">
              <a:defRPr sz="1400"/>
            </a:lvl8pPr>
            <a:lvl9pPr algn="r" rtl="1">
              <a:defRPr sz="1400"/>
            </a:lvl9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4" name="מציין מיקום טקסט 3"/>
          <p:cNvSpPr>
            <a:spLocks noGrp="1"/>
          </p:cNvSpPr>
          <p:nvPr>
            <p:ph type="body" sz="half" idx="2"/>
          </p:nvPr>
        </p:nvSpPr>
        <p:spPr>
          <a:xfrm flipH="1">
            <a:off x="7985760" y="3474720"/>
            <a:ext cx="3108960" cy="1371600"/>
          </a:xfrm>
        </p:spPr>
        <p:txBody>
          <a:bodyPr rtlCol="1">
            <a:normAutofit/>
          </a:bodyPr>
          <a:lstStyle>
            <a:lvl1pPr marL="0" indent="0" algn="r" rtl="1">
              <a:spcBef>
                <a:spcPts val="1200"/>
              </a:spcBef>
              <a:buNone/>
              <a:defRPr sz="1600"/>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a:t>לחץ כדי לערוך סגנונות טקסט של תבנית בסיס</a:t>
            </a:r>
          </a:p>
        </p:txBody>
      </p:sp>
      <p:sp>
        <p:nvSpPr>
          <p:cNvPr id="6" name="מציין מיקום של כותרת תחתונה 5"/>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5" name="מציין מיקום של תאריך 4"/>
          <p:cNvSpPr>
            <a:spLocks noGrp="1"/>
          </p:cNvSpPr>
          <p:nvPr>
            <p:ph type="dt" sz="half" idx="10"/>
          </p:nvPr>
        </p:nvSpPr>
        <p:spPr>
          <a:xfrm flipH="1">
            <a:off x="2253026" y="6601968"/>
            <a:ext cx="1063198" cy="193933"/>
          </a:xfrm>
        </p:spPr>
        <p:txBody>
          <a:bodyPr rtlCol="1"/>
          <a:lstStyle>
            <a:lvl1pPr algn="l" rtl="1">
              <a:defRPr/>
            </a:lvl1pPr>
          </a:lstStyle>
          <a:p>
            <a:fld id="{FC61411E-577A-4CCF-8932-2137FFB45391}" type="datetime1">
              <a:rPr lang="he-IL" smtClean="0"/>
              <a:pPr/>
              <a:t>י"ט/אלול/תשפ"ד</a:t>
            </a:fld>
            <a:endParaRPr lang="he-IL" dirty="0"/>
          </a:p>
        </p:txBody>
      </p:sp>
      <p:sp>
        <p:nvSpPr>
          <p:cNvPr id="7" name="מציין מיקום של מספר שקופית 6"/>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7985760" y="1188720"/>
            <a:ext cx="3108960" cy="2286000"/>
          </a:xfrm>
        </p:spPr>
        <p:txBody>
          <a:bodyPr rtlCol="1" anchor="b">
            <a:normAutofit/>
          </a:bodyPr>
          <a:lstStyle>
            <a:lvl1pPr algn="r" rtl="1">
              <a:defRPr sz="3400" b="0"/>
            </a:lvl1pPr>
          </a:lstStyle>
          <a:p>
            <a:pPr rtl="1"/>
            <a:r>
              <a:rPr lang="he-IL" noProof="0"/>
              <a:t>לחץ כדי לערוך סגנון כותרת של תבנית בסיס</a:t>
            </a:r>
            <a:endParaRPr lang="he-IL" noProof="0" dirty="0"/>
          </a:p>
        </p:txBody>
      </p:sp>
      <p:sp>
        <p:nvSpPr>
          <p:cNvPr id="3" name="מציין מיקום של תמונה 2" descr="מציין מיקום ריק להוספת תמונה. לחץ על מציין המיקום ובחר את התמונה שברצונך להוסיף"/>
          <p:cNvSpPr>
            <a:spLocks noGrp="1"/>
          </p:cNvSpPr>
          <p:nvPr>
            <p:ph type="pic" idx="1"/>
          </p:nvPr>
        </p:nvSpPr>
        <p:spPr>
          <a:xfrm flipH="1">
            <a:off x="1036320" y="457200"/>
            <a:ext cx="6675120" cy="5943600"/>
          </a:xfrm>
          <a:solidFill>
            <a:schemeClr val="bg1">
              <a:lumMod val="95000"/>
            </a:schemeClr>
          </a:solidFill>
        </p:spPr>
        <p:txBody>
          <a:bodyPr rtlCol="1">
            <a:normAutofit/>
          </a:bodyPr>
          <a:lstStyle>
            <a:lvl1pPr marL="0" indent="0" algn="ctr" rtl="1">
              <a:buNone/>
              <a:defRPr sz="2000">
                <a:solidFill>
                  <a:schemeClr val="tx1"/>
                </a:solidFill>
              </a:defRPr>
            </a:lvl1pPr>
            <a:lvl2pPr marL="457200" indent="0" algn="r" rtl="1">
              <a:buNone/>
              <a:defRPr sz="2800"/>
            </a:lvl2pPr>
            <a:lvl3pPr marL="914400" indent="0" algn="r" rtl="1">
              <a:buNone/>
              <a:defRPr sz="2400"/>
            </a:lvl3pPr>
            <a:lvl4pPr marL="1371600" indent="0" algn="r" rtl="1">
              <a:buNone/>
              <a:defRPr sz="2000"/>
            </a:lvl4pPr>
            <a:lvl5pPr marL="1828800" indent="0" algn="r" rtl="1">
              <a:buNone/>
              <a:defRPr sz="2000"/>
            </a:lvl5pPr>
            <a:lvl6pPr marL="2286000" indent="0" algn="r" rtl="1">
              <a:buNone/>
              <a:defRPr sz="2000"/>
            </a:lvl6pPr>
            <a:lvl7pPr marL="2743200" indent="0" algn="r" rtl="1">
              <a:buNone/>
              <a:defRPr sz="2000"/>
            </a:lvl7pPr>
            <a:lvl8pPr marL="3200400" indent="0" algn="r" rtl="1">
              <a:buNone/>
              <a:defRPr sz="2000"/>
            </a:lvl8pPr>
            <a:lvl9pPr marL="3657600" indent="0" algn="r" rtl="1">
              <a:buNone/>
              <a:defRPr sz="2000"/>
            </a:lvl9pPr>
          </a:lstStyle>
          <a:p>
            <a:pPr rtl="1"/>
            <a:r>
              <a:rPr lang="he-IL" noProof="0"/>
              <a:t>לחץ על הסמל כדי להוסיף תמונה</a:t>
            </a:r>
            <a:endParaRPr lang="he-IL" noProof="0" dirty="0"/>
          </a:p>
        </p:txBody>
      </p:sp>
      <p:sp>
        <p:nvSpPr>
          <p:cNvPr id="4" name="מציין מיקום טקסט 3"/>
          <p:cNvSpPr>
            <a:spLocks noGrp="1"/>
          </p:cNvSpPr>
          <p:nvPr>
            <p:ph type="body" sz="half" idx="2"/>
          </p:nvPr>
        </p:nvSpPr>
        <p:spPr>
          <a:xfrm flipH="1">
            <a:off x="7985760" y="3474720"/>
            <a:ext cx="3108960" cy="1371600"/>
          </a:xfrm>
        </p:spPr>
        <p:txBody>
          <a:bodyPr rtlCol="1">
            <a:normAutofit/>
          </a:bodyPr>
          <a:lstStyle>
            <a:lvl1pPr marL="0" indent="0" algn="r" rtl="1">
              <a:spcBef>
                <a:spcPts val="1200"/>
              </a:spcBef>
              <a:buNone/>
              <a:defRPr sz="1600"/>
            </a:lvl1pPr>
            <a:lvl2pPr marL="457200" indent="0" algn="r" rtl="1">
              <a:buNone/>
              <a:defRPr sz="1200"/>
            </a:lvl2pPr>
            <a:lvl3pPr marL="914400" indent="0" algn="r" rtl="1">
              <a:buNone/>
              <a:defRPr sz="1000"/>
            </a:lvl3pPr>
            <a:lvl4pPr marL="1371600" indent="0" algn="r" rtl="1">
              <a:buNone/>
              <a:defRPr sz="900"/>
            </a:lvl4pPr>
            <a:lvl5pPr marL="1828800" indent="0" algn="r" rtl="1">
              <a:buNone/>
              <a:defRPr sz="900"/>
            </a:lvl5pPr>
            <a:lvl6pPr marL="2286000" indent="0" algn="r" rtl="1">
              <a:buNone/>
              <a:defRPr sz="900"/>
            </a:lvl6pPr>
            <a:lvl7pPr marL="2743200" indent="0" algn="r" rtl="1">
              <a:buNone/>
              <a:defRPr sz="900"/>
            </a:lvl7pPr>
            <a:lvl8pPr marL="3200400" indent="0" algn="r" rtl="1">
              <a:buNone/>
              <a:defRPr sz="900"/>
            </a:lvl8pPr>
            <a:lvl9pPr marL="3657600" indent="0" algn="r" rtl="1">
              <a:buNone/>
              <a:defRPr sz="900"/>
            </a:lvl9pPr>
          </a:lstStyle>
          <a:p>
            <a:pPr lvl="0" rtl="1"/>
            <a:r>
              <a:rPr lang="he-IL"/>
              <a:t>לחץ כדי לערוך סגנונות טקסט של תבנית בסיס</a:t>
            </a:r>
          </a:p>
        </p:txBody>
      </p:sp>
      <p:sp>
        <p:nvSpPr>
          <p:cNvPr id="6" name="מציין מיקום של כותרת תחתונה 5"/>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5" name="מציין מיקום של תאריך 4"/>
          <p:cNvSpPr>
            <a:spLocks noGrp="1"/>
          </p:cNvSpPr>
          <p:nvPr>
            <p:ph type="dt" sz="half" idx="10"/>
          </p:nvPr>
        </p:nvSpPr>
        <p:spPr>
          <a:xfrm flipH="1">
            <a:off x="2253026" y="6601968"/>
            <a:ext cx="1063198" cy="193933"/>
          </a:xfrm>
        </p:spPr>
        <p:txBody>
          <a:bodyPr rtlCol="1"/>
          <a:lstStyle>
            <a:lvl1pPr algn="l" rtl="1">
              <a:defRPr/>
            </a:lvl1pPr>
          </a:lstStyle>
          <a:p>
            <a:fld id="{D2323BE0-8065-4112-8451-166CE615CBFE}" type="datetime1">
              <a:rPr lang="he-IL" smtClean="0"/>
              <a:pPr/>
              <a:t>י"ט/אלול/תשפ"ד</a:t>
            </a:fld>
            <a:endParaRPr lang="he-IL" dirty="0"/>
          </a:p>
        </p:txBody>
      </p:sp>
      <p:sp>
        <p:nvSpPr>
          <p:cNvPr id="7" name="מציין מיקום של מספר שקופית 6"/>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a:xfrm flipH="1">
            <a:off x="1534270" y="78910"/>
            <a:ext cx="9133730" cy="1233424"/>
          </a:xfrm>
        </p:spPr>
        <p:txBody>
          <a:bodyPr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אנכי 2"/>
          <p:cNvSpPr>
            <a:spLocks noGrp="1"/>
          </p:cNvSpPr>
          <p:nvPr>
            <p:ph type="body" orient="vert" idx="1"/>
          </p:nvPr>
        </p:nvSpPr>
        <p:spPr>
          <a:xfrm flipH="1">
            <a:off x="1528572" y="1485900"/>
            <a:ext cx="9134856" cy="4152901"/>
          </a:xfrm>
        </p:spPr>
        <p:txBody>
          <a:bodyPr vert="vert270" rtlCol="1"/>
          <a:lstStyle>
            <a:lvl1pPr algn="r" rtl="1">
              <a:defRPr/>
            </a:lvl1pPr>
            <a:lvl2pPr algn="r" rtl="1">
              <a:defRPr/>
            </a:lvl2pPr>
            <a:lvl3pPr algn="r" rtl="1">
              <a:defRPr/>
            </a:lvl3pPr>
            <a:lvl4pPr algn="r" rtl="1">
              <a:defRPr/>
            </a:lvl4pPr>
            <a:lvl5pPr algn="r" rtl="1">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C6F60CAC-13FC-49EC-9A13-7C372E9BDC9D}" type="datetime1">
              <a:rPr lang="he-IL" smtClean="0"/>
              <a:pPr/>
              <a:t>י"ט/אלול/תשפ"ד</a:t>
            </a:fld>
            <a:endParaRPr lang="he-IL" dirty="0"/>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flipH="1">
            <a:off x="838200" y="592666"/>
            <a:ext cx="2628900" cy="5579533"/>
          </a:xfrm>
        </p:spPr>
        <p:txBody>
          <a:bodyPr vert="vert270" rtlCol="1"/>
          <a:lstStyle>
            <a:lvl1pPr algn="r" rtl="1">
              <a:defRPr/>
            </a:lvl1pPr>
          </a:lstStyle>
          <a:p>
            <a:pPr rtl="1"/>
            <a:r>
              <a:rPr lang="he-IL" noProof="0"/>
              <a:t>לחץ כדי לערוך סגנון כותרת של תבנית בסיס</a:t>
            </a:r>
            <a:endParaRPr lang="he-IL" noProof="0" dirty="0"/>
          </a:p>
        </p:txBody>
      </p:sp>
      <p:sp>
        <p:nvSpPr>
          <p:cNvPr id="3" name="מציין מיקום טקסט אנכי 2"/>
          <p:cNvSpPr>
            <a:spLocks noGrp="1"/>
          </p:cNvSpPr>
          <p:nvPr>
            <p:ph type="body" orient="vert" idx="1"/>
          </p:nvPr>
        </p:nvSpPr>
        <p:spPr>
          <a:xfrm flipH="1">
            <a:off x="3619500" y="592666"/>
            <a:ext cx="7734300" cy="5579533"/>
          </a:xfrm>
        </p:spPr>
        <p:txBody>
          <a:bodyPr vert="vert270" rtlCol="1"/>
          <a:lstStyle>
            <a:lvl1pPr algn="r" rtl="1">
              <a:defRPr/>
            </a:lvl1pPr>
            <a:lvl2pPr algn="r" rtl="1">
              <a:defRPr/>
            </a:lvl2pPr>
            <a:lvl3pPr algn="r" rtl="1">
              <a:defRPr/>
            </a:lvl3pPr>
            <a:lvl4pPr algn="r" rtl="1">
              <a:defRPr/>
            </a:lvl4pPr>
            <a:lvl5pPr algn="r" rtl="1">
              <a:defRPr/>
            </a:lvl5pPr>
          </a:lstStyle>
          <a:p>
            <a:pPr lvl="0" rtl="1"/>
            <a:r>
              <a:rPr lang="he-IL"/>
              <a:t>לחץ כדי לערוך סגנונות טקסט של תבנית בסיס</a:t>
            </a:r>
          </a:p>
          <a:p>
            <a:pPr lvl="1" rtl="1"/>
            <a:r>
              <a:rPr lang="he-IL"/>
              <a:t>רמה שנייה</a:t>
            </a:r>
          </a:p>
          <a:p>
            <a:pPr lvl="2" rtl="1"/>
            <a:r>
              <a:rPr lang="he-IL"/>
              <a:t>רמה שלישית</a:t>
            </a:r>
          </a:p>
          <a:p>
            <a:pPr lvl="3" rtl="1"/>
            <a:r>
              <a:rPr lang="he-IL"/>
              <a:t>רמה רביעית</a:t>
            </a:r>
          </a:p>
          <a:p>
            <a:pPr lvl="4" rtl="1"/>
            <a:r>
              <a:rPr lang="he-IL"/>
              <a:t>רמה חמישית</a:t>
            </a:r>
            <a:endParaRPr lang="he-IL" noProof="0" dirty="0"/>
          </a:p>
        </p:txBody>
      </p:sp>
      <p:sp>
        <p:nvSpPr>
          <p:cNvPr id="5" name="מציין מיקום של כותרת תחתונה 4"/>
          <p:cNvSpPr>
            <a:spLocks noGrp="1"/>
          </p:cNvSpPr>
          <p:nvPr>
            <p:ph type="ftr" sz="quarter" idx="11"/>
          </p:nvPr>
        </p:nvSpPr>
        <p:spPr>
          <a:xfrm flipH="1">
            <a:off x="3691128" y="6601968"/>
            <a:ext cx="6978460" cy="237744"/>
          </a:xfrm>
        </p:spPr>
        <p:txBody>
          <a:bodyPr rtlCol="1"/>
          <a:lstStyle>
            <a:lvl1pPr algn="r" rtl="1">
              <a:defRPr/>
            </a:lvl1pPr>
          </a:lstStyle>
          <a:p>
            <a:pPr rtl="1"/>
            <a:r>
              <a:rPr lang="he-IL" noProof="0" dirty="0"/>
              <a:t>הוסף כותרת תחתונה</a:t>
            </a:r>
          </a:p>
        </p:txBody>
      </p:sp>
      <p:sp>
        <p:nvSpPr>
          <p:cNvPr id="4" name="מציין מיקום של תאריך 3"/>
          <p:cNvSpPr>
            <a:spLocks noGrp="1"/>
          </p:cNvSpPr>
          <p:nvPr>
            <p:ph type="dt" sz="half" idx="10"/>
          </p:nvPr>
        </p:nvSpPr>
        <p:spPr>
          <a:xfrm flipH="1">
            <a:off x="2253026" y="6601968"/>
            <a:ext cx="1063198" cy="193933"/>
          </a:xfrm>
        </p:spPr>
        <p:txBody>
          <a:bodyPr rtlCol="1"/>
          <a:lstStyle>
            <a:lvl1pPr algn="l" rtl="1">
              <a:defRPr/>
            </a:lvl1pPr>
          </a:lstStyle>
          <a:p>
            <a:fld id="{F242C7CC-BBB7-49BF-8C12-15D783B18706}" type="datetime1">
              <a:rPr lang="he-IL" smtClean="0"/>
              <a:pPr/>
              <a:t>י"ט/אלול/תשפ"ד</a:t>
            </a:fld>
            <a:endParaRPr lang="he-IL" dirty="0"/>
          </a:p>
        </p:txBody>
      </p:sp>
      <p:sp>
        <p:nvSpPr>
          <p:cNvPr id="6" name="מציין מיקום של מספר שקופית 5"/>
          <p:cNvSpPr>
            <a:spLocks noGrp="1"/>
          </p:cNvSpPr>
          <p:nvPr>
            <p:ph type="sldNum" sz="quarter" idx="12"/>
          </p:nvPr>
        </p:nvSpPr>
        <p:spPr>
          <a:xfrm flipH="1">
            <a:off x="1528572" y="6601968"/>
            <a:ext cx="640080" cy="237744"/>
          </a:xfrm>
        </p:spPr>
        <p:txBody>
          <a:bodyPr rtlCol="1"/>
          <a:lstStyle>
            <a:lvl1pPr algn="l" rtl="1">
              <a:defRPr/>
            </a:lvl1pPr>
          </a:lstStyle>
          <a:p>
            <a:fld id="{CA8D9AD5-F248-4919-864A-CFD76CC027D6}" type="slidenum">
              <a:rPr lang="he-IL" smtClean="0"/>
              <a:pPr/>
              <a:t>‹#›</a:t>
            </a:fld>
            <a:endParaRPr lang="he-IL" dirty="0"/>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צורה חופשית 50"/>
          <p:cNvSpPr>
            <a:spLocks/>
          </p:cNvSpPr>
          <p:nvPr/>
        </p:nvSpPr>
        <p:spPr bwMode="auto">
          <a:xfrm flipH="1">
            <a:off x="1829" y="5521528"/>
            <a:ext cx="3428760" cy="1336472"/>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8" name="צורה חופשית 51"/>
          <p:cNvSpPr>
            <a:spLocks/>
          </p:cNvSpPr>
          <p:nvPr/>
        </p:nvSpPr>
        <p:spPr bwMode="auto">
          <a:xfrm flipH="1">
            <a:off x="776849" y="5652178"/>
            <a:ext cx="11415151" cy="1205823"/>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9" name="צורה חופשית 51"/>
          <p:cNvSpPr>
            <a:spLocks/>
          </p:cNvSpPr>
          <p:nvPr/>
        </p:nvSpPr>
        <p:spPr bwMode="auto">
          <a:xfrm flipH="1">
            <a:off x="790598" y="5865035"/>
            <a:ext cx="11415151" cy="1004325"/>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nvGrpSpPr>
          <p:cNvPr id="10" name="קבוצה 66"/>
          <p:cNvGrpSpPr>
            <a:grpSpLocks noChangeAspect="1"/>
          </p:cNvGrpSpPr>
          <p:nvPr/>
        </p:nvGrpSpPr>
        <p:grpSpPr bwMode="auto">
          <a:xfrm flipH="1">
            <a:off x="117668" y="947576"/>
            <a:ext cx="426645" cy="400819"/>
            <a:chOff x="3636" y="1964"/>
            <a:chExt cx="413" cy="388"/>
          </a:xfrm>
        </p:grpSpPr>
        <p:sp>
          <p:nvSpPr>
            <p:cNvPr id="11" name="צורה חופשית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2" name="צורה חופשית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3" name="צורה חופשית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4" name="צורה חופשית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5" name="צורה חופשית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6" name="צורה חופשית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7" name="צורה חופשית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18" name="צורה חופשית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19" name="קבוצה 18"/>
          <p:cNvGrpSpPr/>
          <p:nvPr/>
        </p:nvGrpSpPr>
        <p:grpSpPr>
          <a:xfrm flipH="1">
            <a:off x="7603" y="6212029"/>
            <a:ext cx="875471" cy="645972"/>
            <a:chOff x="7344986" y="5566058"/>
            <a:chExt cx="1750940" cy="1291943"/>
          </a:xfrm>
        </p:grpSpPr>
        <p:sp>
          <p:nvSpPr>
            <p:cNvPr id="20" name="צורה חופשית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1" name="צורה חופשית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2" name="צורה חופשית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3" name="צורה חופשית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4" name="צורה חופשית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5" name="צורה חופשית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26" name="קבוצה 5"/>
          <p:cNvGrpSpPr>
            <a:grpSpLocks noChangeAspect="1"/>
          </p:cNvGrpSpPr>
          <p:nvPr/>
        </p:nvGrpSpPr>
        <p:grpSpPr bwMode="auto">
          <a:xfrm flipH="1">
            <a:off x="11592331" y="2873890"/>
            <a:ext cx="597228" cy="789302"/>
            <a:chOff x="2121" y="1060"/>
            <a:chExt cx="597" cy="789"/>
          </a:xfrm>
        </p:grpSpPr>
        <p:sp>
          <p:nvSpPr>
            <p:cNvPr id="27" name="צורה חופשית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8" name="צורה חופשית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29" name="צורה חופשית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0" name="צורה חופשית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1" name="צורה חופשית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2" name="צורה חופשית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3" name="צורה חופשית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34" name="קבוצה 16"/>
          <p:cNvGrpSpPr>
            <a:grpSpLocks noChangeAspect="1"/>
          </p:cNvGrpSpPr>
          <p:nvPr/>
        </p:nvGrpSpPr>
        <p:grpSpPr bwMode="auto">
          <a:xfrm flipH="1">
            <a:off x="10669588" y="-13010"/>
            <a:ext cx="1382907" cy="804244"/>
            <a:chOff x="1922" y="1129"/>
            <a:chExt cx="987" cy="574"/>
          </a:xfrm>
        </p:grpSpPr>
        <p:sp>
          <p:nvSpPr>
            <p:cNvPr id="35" name="צורה חופשית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6" name="צורה חופשית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7" name="צורה חופשית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8" name="צורה חופשית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39" name="צורה חופשית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0" name="צורה חופשית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1" name="צורה חופשית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2" name="צורה חופשית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43" name="קבוצה 28"/>
          <p:cNvGrpSpPr>
            <a:grpSpLocks noChangeAspect="1"/>
          </p:cNvGrpSpPr>
          <p:nvPr/>
        </p:nvGrpSpPr>
        <p:grpSpPr bwMode="auto">
          <a:xfrm flipH="1">
            <a:off x="11504147" y="5007562"/>
            <a:ext cx="687853" cy="1147722"/>
            <a:chOff x="1901" y="2020"/>
            <a:chExt cx="1059" cy="1767"/>
          </a:xfrm>
        </p:grpSpPr>
        <p:sp>
          <p:nvSpPr>
            <p:cNvPr id="44" name="צורה חופשית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5" name="צורה חופשית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6" name="צורה חופשית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7" name="צורה חופשית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8" name="צורה חופשית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49" name="צורה חופשית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0" name="צורה חופשית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1" name="צורה חופשית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52" name="קבוצה 52"/>
          <p:cNvGrpSpPr>
            <a:grpSpLocks noChangeAspect="1"/>
          </p:cNvGrpSpPr>
          <p:nvPr/>
        </p:nvGrpSpPr>
        <p:grpSpPr bwMode="auto">
          <a:xfrm rot="1651836" flipH="1">
            <a:off x="373682" y="105148"/>
            <a:ext cx="675071" cy="772505"/>
            <a:chOff x="4634" y="754"/>
            <a:chExt cx="1164" cy="1332"/>
          </a:xfrm>
        </p:grpSpPr>
        <p:sp>
          <p:nvSpPr>
            <p:cNvPr id="53" name="צורה חופשית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4" name="צורה חופשית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5" name="צורה חופשית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6" name="צורה חופשית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7" name="צורה חופשית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8" name="צורה חופשית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59" name="צורה חופשית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0" name="צורה חופשית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grpSp>
        <p:nvGrpSpPr>
          <p:cNvPr id="61" name="קבוצה 64"/>
          <p:cNvGrpSpPr>
            <a:grpSpLocks noChangeAspect="1"/>
          </p:cNvGrpSpPr>
          <p:nvPr/>
        </p:nvGrpSpPr>
        <p:grpSpPr bwMode="auto">
          <a:xfrm>
            <a:off x="381093" y="2958792"/>
            <a:ext cx="1028242" cy="1140705"/>
            <a:chOff x="2052" y="995"/>
            <a:chExt cx="768" cy="852"/>
          </a:xfrm>
        </p:grpSpPr>
        <p:sp>
          <p:nvSpPr>
            <p:cNvPr id="62" name="צורה חופשית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3" name="צורה חופשית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4" name="צורה חופשית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5" name="צורה חופשית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6" name="צורה חופשית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7" name="צורה חופשית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8" name="צורה חופשית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sp>
          <p:nvSpPr>
            <p:cNvPr id="69" name="צורה חופשית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rtlCol="1" anchor="t" anchorCtr="0" compatLnSpc="1">
              <a:prstTxWarp prst="textNoShape">
                <a:avLst/>
              </a:prstTxWarp>
            </a:bodyPr>
            <a:lstStyle/>
            <a:p>
              <a:pPr rtl="1"/>
              <a:endParaRPr lang="he-IL" noProof="0" dirty="0">
                <a:latin typeface="Tahoma" panose="020B0604030504040204" pitchFamily="34" charset="0"/>
                <a:ea typeface="Tahoma" panose="020B0604030504040204" pitchFamily="34" charset="0"/>
                <a:cs typeface="Tahoma" panose="020B0604030504040204" pitchFamily="34" charset="0"/>
              </a:endParaRPr>
            </a:p>
          </p:txBody>
        </p:sp>
      </p:grpSp>
      <p:sp>
        <p:nvSpPr>
          <p:cNvPr id="2" name="מציין מיקום של כותרת 1"/>
          <p:cNvSpPr>
            <a:spLocks noGrp="1"/>
          </p:cNvSpPr>
          <p:nvPr>
            <p:ph type="title"/>
          </p:nvPr>
        </p:nvSpPr>
        <p:spPr>
          <a:xfrm flipH="1">
            <a:off x="1534270" y="78910"/>
            <a:ext cx="9133730" cy="1233424"/>
          </a:xfrm>
          <a:prstGeom prst="rect">
            <a:avLst/>
          </a:prstGeom>
        </p:spPr>
        <p:txBody>
          <a:bodyPr vert="horz" lIns="91440" tIns="45720" rIns="91440" bIns="45720" rtlCol="1" anchor="b">
            <a:normAutofit/>
          </a:bodyPr>
          <a:lstStyle/>
          <a:p>
            <a:pPr rtl="1"/>
            <a:r>
              <a:rPr lang="he-IL" noProof="0" dirty="0"/>
              <a:t>לחץ כדי לערוך סגנון כותרת של תבנית בסיס</a:t>
            </a:r>
          </a:p>
        </p:txBody>
      </p:sp>
      <p:sp>
        <p:nvSpPr>
          <p:cNvPr id="3" name="מציין מיקום טקסט 2"/>
          <p:cNvSpPr>
            <a:spLocks noGrp="1"/>
          </p:cNvSpPr>
          <p:nvPr>
            <p:ph type="body" idx="1"/>
          </p:nvPr>
        </p:nvSpPr>
        <p:spPr>
          <a:xfrm flipH="1">
            <a:off x="1528572" y="1485900"/>
            <a:ext cx="9134856" cy="4152901"/>
          </a:xfrm>
          <a:prstGeom prst="rect">
            <a:avLst/>
          </a:prstGeom>
        </p:spPr>
        <p:txBody>
          <a:bodyPr vert="horz" lIns="91440" tIns="45720" rIns="91440" bIns="45720" rtlCol="1">
            <a:normAutofit/>
          </a:bodyPr>
          <a:lstStyle/>
          <a:p>
            <a:pPr lvl="0" rtl="1"/>
            <a:r>
              <a:rPr lang="he-IL" dirty="0"/>
              <a:t>ערוך סגנונות טקסט של תבנית בסיס</a:t>
            </a:r>
            <a:endParaRPr lang="he-IL" noProof="0" dirty="0"/>
          </a:p>
          <a:p>
            <a:pPr lvl="1" rtl="1"/>
            <a:r>
              <a:rPr lang="he-IL" noProof="0" dirty="0"/>
              <a:t>רמה שניה</a:t>
            </a:r>
          </a:p>
          <a:p>
            <a:pPr lvl="2" rtl="1"/>
            <a:r>
              <a:rPr lang="he-IL" noProof="0" dirty="0"/>
              <a:t>רמה שלישית</a:t>
            </a:r>
          </a:p>
          <a:p>
            <a:pPr lvl="3" rtl="1"/>
            <a:r>
              <a:rPr lang="he-IL" noProof="0" dirty="0"/>
              <a:t>רמה רביעית</a:t>
            </a:r>
          </a:p>
          <a:p>
            <a:pPr lvl="4" rtl="1"/>
            <a:r>
              <a:rPr lang="he-IL" noProof="0" dirty="0"/>
              <a:t>רמה חמישית</a:t>
            </a:r>
          </a:p>
        </p:txBody>
      </p:sp>
      <p:sp>
        <p:nvSpPr>
          <p:cNvPr id="5" name="מציין מיקום של כותרת תחתונה 4"/>
          <p:cNvSpPr>
            <a:spLocks noGrp="1"/>
          </p:cNvSpPr>
          <p:nvPr>
            <p:ph type="ftr" sz="quarter" idx="3"/>
          </p:nvPr>
        </p:nvSpPr>
        <p:spPr>
          <a:xfrm flipH="1">
            <a:off x="3691128" y="6601968"/>
            <a:ext cx="6978460" cy="237744"/>
          </a:xfrm>
          <a:prstGeom prst="rect">
            <a:avLst/>
          </a:prstGeom>
        </p:spPr>
        <p:txBody>
          <a:bodyPr vert="horz" lIns="91440" tIns="45720" rIns="91440" bIns="45720" rtlCol="1" anchor="ctr"/>
          <a:lstStyle>
            <a:lvl1pPr algn="r" rtl="1">
              <a:defRPr sz="1200" cap="none"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r>
              <a:rPr lang="he-IL" noProof="0" dirty="0"/>
              <a:t>הוסף כותרת תחתונה</a:t>
            </a:r>
          </a:p>
        </p:txBody>
      </p:sp>
      <p:sp>
        <p:nvSpPr>
          <p:cNvPr id="4" name="מציין מיקום של תאריך 3"/>
          <p:cNvSpPr>
            <a:spLocks noGrp="1"/>
          </p:cNvSpPr>
          <p:nvPr>
            <p:ph type="dt" sz="half" idx="2"/>
          </p:nvPr>
        </p:nvSpPr>
        <p:spPr>
          <a:xfrm flipH="1">
            <a:off x="2253026" y="6601968"/>
            <a:ext cx="1063198" cy="193933"/>
          </a:xfrm>
          <a:prstGeom prst="rect">
            <a:avLst/>
          </a:prstGeom>
        </p:spPr>
        <p:txBody>
          <a:bodyPr vert="horz" lIns="91440" tIns="45720" rIns="91440" bIns="45720" rtlCol="1" anchor="ctr"/>
          <a:lstStyle>
            <a:lvl1pPr algn="l" rtl="1">
              <a:defRPr sz="1200" spc="-40" baseline="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0D68725A-68B4-42C7-81E6-F745E9897392}" type="datetime1">
              <a:rPr lang="he-IL" noProof="0" smtClean="0"/>
              <a:pPr/>
              <a:t>י"ט/אלול/תשפ"ד</a:t>
            </a:fld>
            <a:endParaRPr lang="he-IL" noProof="0" dirty="0"/>
          </a:p>
        </p:txBody>
      </p:sp>
      <p:sp>
        <p:nvSpPr>
          <p:cNvPr id="6" name="מציין מיקום של מספר שקופית 5"/>
          <p:cNvSpPr>
            <a:spLocks noGrp="1"/>
          </p:cNvSpPr>
          <p:nvPr>
            <p:ph type="sldNum" sz="quarter" idx="4"/>
          </p:nvPr>
        </p:nvSpPr>
        <p:spPr>
          <a:xfrm flipH="1">
            <a:off x="1528572" y="6601968"/>
            <a:ext cx="640080" cy="237744"/>
          </a:xfrm>
          <a:prstGeom prst="rect">
            <a:avLst/>
          </a:prstGeom>
        </p:spPr>
        <p:txBody>
          <a:bodyPr vert="horz" lIns="91440" tIns="45720" rIns="91440" bIns="45720" rtlCol="1" anchor="ctr"/>
          <a:lstStyle>
            <a:lvl1pPr algn="l" rtl="1">
              <a:defRPr sz="1200">
                <a:solidFill>
                  <a:schemeClr val="tx1"/>
                </a:solidFill>
                <a:latin typeface="Tahoma" panose="020B0604030504040204" pitchFamily="34" charset="0"/>
                <a:ea typeface="Tahoma" panose="020B0604030504040204" pitchFamily="34" charset="0"/>
                <a:cs typeface="Tahoma" panose="020B0604030504040204" pitchFamily="34" charset="0"/>
              </a:defRPr>
            </a:lvl1pPr>
          </a:lstStyle>
          <a:p>
            <a:fld id="{CA8D9AD5-F248-4919-864A-CFD76CC027D6}" type="slidenum">
              <a:rPr lang="he-IL" noProof="0" smtClean="0"/>
              <a:pPr/>
              <a:t>‹#›</a:t>
            </a:fld>
            <a:endParaRPr lang="he-IL" noProof="0" dirty="0"/>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marL="0" indent="0" algn="r" defTabSz="914400" rtl="1" eaLnBrk="1" latinLnBrk="0" hangingPunct="1">
        <a:lnSpc>
          <a:spcPct val="90000"/>
        </a:lnSpc>
        <a:spcBef>
          <a:spcPct val="0"/>
        </a:spcBef>
        <a:buFont typeface="Arial" pitchFamily="34" charset="0"/>
        <a:buNone/>
        <a:defRPr sz="3400" kern="1200">
          <a:solidFill>
            <a:schemeClr val="tx1"/>
          </a:solidFill>
          <a:latin typeface="Tahoma" panose="020B0604030504040204" pitchFamily="34" charset="0"/>
          <a:ea typeface="Tahoma" panose="020B0604030504040204" pitchFamily="34" charset="0"/>
          <a:cs typeface="Tahoma" panose="020B0604030504040204" pitchFamily="34" charset="0"/>
        </a:defRPr>
      </a:lvl1pPr>
    </p:titleStyle>
    <p:bodyStyle>
      <a:lvl1pPr marL="274320" indent="-228600" algn="r" defTabSz="914400" rtl="1" eaLnBrk="1" latinLnBrk="0" hangingPunct="1">
        <a:lnSpc>
          <a:spcPct val="100000"/>
        </a:lnSpc>
        <a:spcBef>
          <a:spcPts val="1800"/>
        </a:spcBef>
        <a:buClr>
          <a:schemeClr val="tx1">
            <a:lumMod val="75000"/>
            <a:lumOff val="25000"/>
          </a:schemeClr>
        </a:buClr>
        <a:buSzPct val="100000"/>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594360" indent="-228600" algn="r" defTabSz="914400" rtl="1" eaLnBrk="1" latinLnBrk="0" hangingPunct="1">
        <a:lnSpc>
          <a:spcPct val="100000"/>
        </a:lnSpc>
        <a:spcBef>
          <a:spcPts val="1000"/>
        </a:spcBef>
        <a:buClr>
          <a:schemeClr val="tx1">
            <a:lumMod val="75000"/>
            <a:lumOff val="25000"/>
          </a:schemeClr>
        </a:buClr>
        <a:buSzPct val="100000"/>
        <a:buFont typeface="Arial" pitchFamily="34" charset="0"/>
        <a:buChar char="•"/>
        <a:defRPr sz="1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indent="-228600" algn="r" defTabSz="914400" rtl="1" eaLnBrk="1" latinLnBrk="0" hangingPunct="1">
        <a:lnSpc>
          <a:spcPct val="100000"/>
        </a:lnSpc>
        <a:spcBef>
          <a:spcPts val="800"/>
        </a:spcBef>
        <a:buClr>
          <a:schemeClr val="tx1">
            <a:lumMod val="75000"/>
            <a:lumOff val="25000"/>
          </a:schemeClr>
        </a:buClr>
        <a:buSzPct val="100000"/>
        <a:buFont typeface="Arial" pitchFamily="34" charset="0"/>
        <a:buChar char="•"/>
        <a:defRPr sz="16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234440" indent="-228600" algn="r" defTabSz="914400" rtl="1"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554480" indent="-228600" algn="r" defTabSz="914400" rtl="1" eaLnBrk="1" latinLnBrk="0" hangingPunct="1">
        <a:lnSpc>
          <a:spcPct val="100000"/>
        </a:lnSpc>
        <a:spcBef>
          <a:spcPts val="800"/>
        </a:spcBef>
        <a:buClr>
          <a:schemeClr val="tx1">
            <a:lumMod val="75000"/>
            <a:lumOff val="25000"/>
          </a:schemeClr>
        </a:buClr>
        <a:buSzPct val="100000"/>
        <a:buFont typeface="Arial" pitchFamily="34" charset="0"/>
        <a:buChar char="•"/>
        <a:defRPr sz="14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1874520" indent="-228600" algn="r" defTabSz="914400" rtl="1" eaLnBrk="1" latinLnBrk="0" hangingPunct="1">
        <a:lnSpc>
          <a:spcPct val="90000"/>
        </a:lnSpc>
        <a:spcBef>
          <a:spcPts val="800"/>
        </a:spcBef>
        <a:buSzPct val="80000"/>
        <a:buFont typeface="Arial" pitchFamily="34" charset="0"/>
        <a:buChar char="•"/>
        <a:defRPr sz="1400" kern="1200">
          <a:solidFill>
            <a:schemeClr val="tx1"/>
          </a:solidFill>
          <a:latin typeface="+mn-lt"/>
          <a:ea typeface="+mn-ea"/>
          <a:cs typeface="+mn-cs"/>
        </a:defRPr>
      </a:lvl6pPr>
      <a:lvl7pPr marL="2194560" indent="-228600" algn="r" defTabSz="914400" rtl="1"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7pPr>
      <a:lvl8pPr marL="2514600" indent="-228600" algn="r" defTabSz="914400" rtl="1"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8pPr>
      <a:lvl9pPr marL="2834640" indent="-228600" algn="r" defTabSz="914400" rtl="1" eaLnBrk="1" latinLnBrk="0" hangingPunct="1">
        <a:lnSpc>
          <a:spcPct val="90000"/>
        </a:lnSpc>
        <a:spcBef>
          <a:spcPts val="800"/>
        </a:spcBef>
        <a:buSzPct val="80000"/>
        <a:buFont typeface="Arial" pitchFamily="34" charset="0"/>
        <a:buChar char="•"/>
        <a:defRPr sz="1400" kern="1200" baseline="0">
          <a:solidFill>
            <a:schemeClr val="tx1"/>
          </a:solidFill>
          <a:latin typeface="+mn-lt"/>
          <a:ea typeface="+mn-ea"/>
          <a:cs typeface="+mn-cs"/>
        </a:defRPr>
      </a:lvl9pPr>
    </p:bodyStyle>
    <p:otherStyle>
      <a:defPPr>
        <a:defRPr/>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www.middleeastmonitor.com/20200810-over-87-of-pakistan-migrant-workers-headed-for-uae-saudi-arabia-in-2019/" TargetMode="External"/><Relationship Id="rId2" Type="http://schemas.openxmlformats.org/officeDocument/2006/relationships/image" Target="../media/image1.png"/><Relationship Id="rId1" Type="http://schemas.openxmlformats.org/officeDocument/2006/relationships/slideLayout" Target="../slideLayouts/slideLayout9.xml"/><Relationship Id="rId4" Type="http://schemas.openxmlformats.org/officeDocument/2006/relationships/hyperlink" Target="https://creativecommons.org/licenses/by-nc-sa/3.0/" TargetMode="Externa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4.png"/><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books.zomet.org.il/#1462_ftn3" TargetMode="External"/><Relationship Id="rId2" Type="http://schemas.openxmlformats.org/officeDocument/2006/relationships/hyperlink" Target="https://www.books.zomet.org.il/#1462_ftn2"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5.png"/></Relationships>
</file>

<file path=ppt/slides/_rels/slide3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hyperlink" Target="https://www.knowingfaith.co.il/%D7%AA%D7%95%D7%A8%D7%94-%D7%95%D7%9E%D7%95%D7%A1%D7%A8/%D7%94%D7%9E%D7%99%D7%AA%D7%95%D7%A1-%D7%A9%D7%9C-%D7%94%D7%90%D7%9C%D7%99%D7%9E%D7%95%D7%AA-%D7%94%D7%93%D7%AA%D7%99%D7%AA" TargetMode="External"/><Relationship Id="rId2" Type="http://schemas.openxmlformats.org/officeDocument/2006/relationships/hyperlink" Target="https://www.knowingfaith.co.il/%D7%AA%D7%95%D7%A8%D7%94-%D7%95%D7%9E%D7%95%D7%A1%D7%A8/%D7%94%D7%90%D7%9D-%D7%90%D7%A4%D7%A9%D7%A8-%D7%9C%D7%94%D7%99%D7%95%D7%AA-%D7%9E%D7%95%D7%A1%D7%A8%D7%99-%D7%91%D7%9C%D7%99-%D7%9C%D7%94%D7%90%D7%9E%D7%99%D7%9F-%D7%91%D7%90%D7%9C%D7%95%D7%94%D7%99%D7%9D" TargetMode="External"/><Relationship Id="rId1" Type="http://schemas.openxmlformats.org/officeDocument/2006/relationships/slideLayout" Target="../slideLayouts/slideLayout2.xml"/><Relationship Id="rId5" Type="http://schemas.openxmlformats.org/officeDocument/2006/relationships/hyperlink" Target="https://www.knowingfaith.co.il/%D7%AA%D7%95%D7%A8%D7%94-%D7%95%D7%9E%D7%95%D7%A1%D7%A8" TargetMode="External"/><Relationship Id="rId4" Type="http://schemas.openxmlformats.org/officeDocument/2006/relationships/hyperlink" Target="https://www.knowingfaith.co.il/%D7%AA%D7%95%D7%A8%D7%94-%D7%95%D7%9E%D7%95%D7%A1%D7%A8/%D7%93%D7%AA-%D7%95%D7%9E%D7%9C%D7%97%D7%9E%D7%95%D7%AA-%D7%AA%D7%A9%D7%95%D7%91%D7%94-%D7%9C%D7%93%D7%95%D7%A7%D7%99%D7%A0%D7%A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B4BD744-5726-8213-7C6B-367B36A593BC}"/>
              </a:ext>
            </a:extLst>
          </p:cNvPr>
          <p:cNvSpPr>
            <a:spLocks noGrp="1"/>
          </p:cNvSpPr>
          <p:nvPr>
            <p:ph type="title"/>
          </p:nvPr>
        </p:nvSpPr>
        <p:spPr/>
        <p:txBody>
          <a:bodyPr>
            <a:normAutofit/>
          </a:bodyPr>
          <a:lstStyle/>
          <a:p>
            <a:r>
              <a:rPr lang="he-IL" sz="5400" b="1" dirty="0">
                <a:solidFill>
                  <a:schemeClr val="accent1">
                    <a:lumMod val="75000"/>
                  </a:schemeClr>
                </a:solidFill>
                <a:highlight>
                  <a:srgbClr val="FF00FF"/>
                </a:highlight>
                <a:cs typeface="DBS-Zohar" pitchFamily="2" charset="-79"/>
              </a:rPr>
              <a:t>גר תושב </a:t>
            </a:r>
            <a:br>
              <a:rPr lang="he-IL" sz="5400" b="1" dirty="0">
                <a:solidFill>
                  <a:schemeClr val="accent1">
                    <a:lumMod val="75000"/>
                  </a:schemeClr>
                </a:solidFill>
                <a:highlight>
                  <a:srgbClr val="FF00FF"/>
                </a:highlight>
                <a:cs typeface="DBS-Zohar" pitchFamily="2" charset="-79"/>
              </a:rPr>
            </a:br>
            <a:r>
              <a:rPr lang="he-IL" sz="5400" b="1" dirty="0">
                <a:solidFill>
                  <a:schemeClr val="accent1">
                    <a:lumMod val="75000"/>
                  </a:schemeClr>
                </a:solidFill>
                <a:highlight>
                  <a:srgbClr val="FF00FF"/>
                </a:highlight>
                <a:cs typeface="DBS-Zohar" pitchFamily="2" charset="-79"/>
              </a:rPr>
              <a:t>ועובד זר</a:t>
            </a:r>
          </a:p>
        </p:txBody>
      </p:sp>
      <p:pic>
        <p:nvPicPr>
          <p:cNvPr id="6" name="מציין מיקום של תמונה 5">
            <a:extLst>
              <a:ext uri="{FF2B5EF4-FFF2-40B4-BE49-F238E27FC236}">
                <a16:creationId xmlns:a16="http://schemas.microsoft.com/office/drawing/2014/main" id="{DA3596BA-3DCC-501A-1E8B-C5BBBFFA100F}"/>
              </a:ext>
            </a:extLst>
          </p:cNvPr>
          <p:cNvPicPr>
            <a:picLocks noGrp="1" noChangeAspect="1"/>
          </p:cNvPicPr>
          <p:nvPr>
            <p:ph type="pic" idx="1"/>
          </p:nvPr>
        </p:nvPicPr>
        <p:blipFill>
          <a:blip r:embed="rId2">
            <a:extLst>
              <a:ext uri="{837473B0-CC2E-450A-ABE3-18F120FF3D39}">
                <a1611:picAttrSrcUrl xmlns:a1611="http://schemas.microsoft.com/office/drawing/2016/11/main" r:id="rId3"/>
              </a:ext>
            </a:extLst>
          </a:blip>
          <a:srcRect l="12562" r="12562"/>
          <a:stretch>
            <a:fillRect/>
          </a:stretch>
        </p:blipFill>
        <p:spPr/>
      </p:pic>
      <p:sp>
        <p:nvSpPr>
          <p:cNvPr id="4" name="מציין מיקום טקסט 3">
            <a:extLst>
              <a:ext uri="{FF2B5EF4-FFF2-40B4-BE49-F238E27FC236}">
                <a16:creationId xmlns:a16="http://schemas.microsoft.com/office/drawing/2014/main" id="{E8AC9C8B-1DA4-AB52-6BC2-E2DA26B80DC2}"/>
              </a:ext>
            </a:extLst>
          </p:cNvPr>
          <p:cNvSpPr>
            <a:spLocks noGrp="1"/>
          </p:cNvSpPr>
          <p:nvPr>
            <p:ph type="body" sz="half" idx="2"/>
          </p:nvPr>
        </p:nvSpPr>
        <p:spPr/>
        <p:txBody>
          <a:bodyPr/>
          <a:lstStyle/>
          <a:p>
            <a:r>
              <a:rPr lang="he-IL" dirty="0"/>
              <a:t>האם מותר להביא כל עובד זר למדינה?</a:t>
            </a:r>
          </a:p>
          <a:p>
            <a:r>
              <a:rPr lang="he-IL" dirty="0"/>
              <a:t>האם חובה ללמד אותם שבע מצוות בני נח?</a:t>
            </a:r>
          </a:p>
        </p:txBody>
      </p:sp>
      <p:sp>
        <p:nvSpPr>
          <p:cNvPr id="7" name="תיבת טקסט 6">
            <a:extLst>
              <a:ext uri="{FF2B5EF4-FFF2-40B4-BE49-F238E27FC236}">
                <a16:creationId xmlns:a16="http://schemas.microsoft.com/office/drawing/2014/main" id="{2FD46A68-C28D-F664-2931-1AAE3E7926F3}"/>
              </a:ext>
            </a:extLst>
          </p:cNvPr>
          <p:cNvSpPr txBox="1"/>
          <p:nvPr/>
        </p:nvSpPr>
        <p:spPr>
          <a:xfrm>
            <a:off x="1036320" y="6400800"/>
            <a:ext cx="6675120" cy="230832"/>
          </a:xfrm>
          <a:prstGeom prst="rect">
            <a:avLst/>
          </a:prstGeom>
          <a:noFill/>
        </p:spPr>
        <p:txBody>
          <a:bodyPr wrap="square" rtlCol="1">
            <a:spAutoFit/>
          </a:bodyPr>
          <a:lstStyle/>
          <a:p>
            <a:r>
              <a:rPr lang="he-IL" sz="900">
                <a:hlinkClick r:id="rId3" tooltip="https://www.middleeastmonitor.com/20200810-over-87-of-pakistan-migrant-workers-headed-for-uae-saudi-arabia-in-2019/"/>
              </a:rPr>
              <a:t>תמונה זו</a:t>
            </a:r>
            <a:r>
              <a:rPr lang="he-IL" sz="900"/>
              <a:t> מאת מחבר לא ידוע ניתן ברשיון במסגרת </a:t>
            </a:r>
            <a:r>
              <a:rPr lang="he-IL" sz="900">
                <a:hlinkClick r:id="rId4" tooltip="https://creativecommons.org/licenses/by-nc-sa/3.0/"/>
              </a:rPr>
              <a:t>CC BY-SA-NC</a:t>
            </a:r>
            <a:endParaRPr lang="he-IL" sz="900"/>
          </a:p>
        </p:txBody>
      </p:sp>
    </p:spTree>
    <p:extLst>
      <p:ext uri="{BB962C8B-B14F-4D97-AF65-F5344CB8AC3E}">
        <p14:creationId xmlns:p14="http://schemas.microsoft.com/office/powerpoint/2010/main" val="1603718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a:t>ג' סוגי גויים </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normAutofit/>
          </a:bodyPr>
          <a:lstStyle/>
          <a:p>
            <a:pPr algn="just"/>
            <a:r>
              <a:rPr lang="he-IL" dirty="0"/>
              <a:t>גר תושב, שומר ז' מצוות, עובר עליהם.</a:t>
            </a:r>
          </a:p>
          <a:p>
            <a:pPr algn="just"/>
            <a:r>
              <a:rPr lang="he-IL" dirty="0" err="1"/>
              <a:t>חדושי</a:t>
            </a:r>
            <a:r>
              <a:rPr lang="he-IL" dirty="0"/>
              <a:t> הרמב"ן </a:t>
            </a:r>
            <a:r>
              <a:rPr lang="he-IL" sz="1200" dirty="0"/>
              <a:t>מסכת מכות דף ט עמוד א </a:t>
            </a:r>
            <a:r>
              <a:rPr lang="he-IL" dirty="0" err="1"/>
              <a:t>והוי</a:t>
            </a:r>
            <a:r>
              <a:rPr lang="he-IL" dirty="0"/>
              <a:t> יודע שבן נח המוזכר בכל מקום אינו גר תושב, אלא </a:t>
            </a:r>
            <a:r>
              <a:rPr lang="he-IL" b="1" dirty="0">
                <a:highlight>
                  <a:srgbClr val="00FF00"/>
                </a:highlight>
              </a:rPr>
              <a:t>שבן נח </a:t>
            </a:r>
            <a:r>
              <a:rPr lang="he-IL" dirty="0">
                <a:highlight>
                  <a:srgbClr val="00FF00"/>
                </a:highlight>
              </a:rPr>
              <a:t>הוא שנוהג במצות שלהם כהוגן עם חבריו</a:t>
            </a:r>
            <a:r>
              <a:rPr lang="he-IL" dirty="0"/>
              <a:t> </a:t>
            </a:r>
          </a:p>
          <a:p>
            <a:pPr algn="just"/>
            <a:r>
              <a:rPr lang="he-IL" b="1" dirty="0">
                <a:highlight>
                  <a:srgbClr val="00FF00"/>
                </a:highlight>
              </a:rPr>
              <a:t>וגר תושב הוא </a:t>
            </a:r>
            <a:r>
              <a:rPr lang="he-IL" dirty="0"/>
              <a:t>שבא לפני ב"ד של ישראל וקבלן עליו בפני ב"ד, שכיון שקבלם עליו בפנינו הזהירה עליהם תורה יותר משאר בני נח שלא קבלם, מפני שהוא מדקדק עליהם ביותר, </a:t>
            </a:r>
          </a:p>
          <a:p>
            <a:pPr algn="just"/>
            <a:r>
              <a:rPr lang="he-IL" dirty="0"/>
              <a:t>ועוד מפני שאמרו (</a:t>
            </a:r>
            <a:r>
              <a:rPr lang="he-IL" dirty="0" err="1"/>
              <a:t>ב"ק</a:t>
            </a:r>
            <a:r>
              <a:rPr lang="he-IL" dirty="0"/>
              <a:t> ל"ח א') ראה ז' מצות שנצטוו בני נח ולא קיימום עמד והתירם להם שלא </a:t>
            </a:r>
            <a:r>
              <a:rPr lang="he-IL" dirty="0" err="1"/>
              <a:t>יהו</a:t>
            </a:r>
            <a:r>
              <a:rPr lang="he-IL" dirty="0"/>
              <a:t> </a:t>
            </a:r>
            <a:r>
              <a:rPr lang="he-IL" dirty="0" err="1"/>
              <a:t>מקבלין</a:t>
            </a:r>
            <a:r>
              <a:rPr lang="he-IL" dirty="0"/>
              <a:t> עליהם שכר אלא כמי שאינו מצווה ועושה, וזה שקבלם על עצמו </a:t>
            </a:r>
            <a:r>
              <a:rPr lang="he-IL" dirty="0" err="1"/>
              <a:t>בב"ד</a:t>
            </a:r>
            <a:r>
              <a:rPr lang="he-IL" dirty="0"/>
              <a:t> של ישראל מצווה ועושה הוא. </a:t>
            </a:r>
          </a:p>
          <a:p>
            <a:pPr algn="just"/>
            <a:r>
              <a:rPr lang="he-IL" b="1" dirty="0">
                <a:highlight>
                  <a:srgbClr val="00FF00"/>
                </a:highlight>
              </a:rPr>
              <a:t>וגוי המוזכר בכל מקום </a:t>
            </a:r>
            <a:r>
              <a:rPr lang="he-IL" dirty="0"/>
              <a:t>הוא בן נח שלא הוחזק אם מקיים מצות שלהם אם לאו ומסתמא אין רובן </a:t>
            </a:r>
            <a:r>
              <a:rPr lang="he-IL" dirty="0" err="1"/>
              <a:t>מקיימין</a:t>
            </a:r>
            <a:r>
              <a:rPr lang="he-IL" dirty="0"/>
              <a:t> אותן ולפיכך דנו אותן כספק ולא הקפיד עליו אלא לא מעלין ולא מורידין (שם כ"ו א').</a:t>
            </a:r>
          </a:p>
        </p:txBody>
      </p:sp>
    </p:spTree>
    <p:custDataLst>
      <p:tags r:id="rId1"/>
    </p:custDataLst>
    <p:extLst>
      <p:ext uri="{BB962C8B-B14F-4D97-AF65-F5344CB8AC3E}">
        <p14:creationId xmlns:p14="http://schemas.microsoft.com/office/powerpoint/2010/main" val="4268374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err="1"/>
              <a:t>ריטב"א</a:t>
            </a:r>
            <a:r>
              <a:rPr lang="he-IL" dirty="0"/>
              <a:t> – ג' סוגים ומה הדין בסתם?</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normAutofit lnSpcReduction="10000"/>
          </a:bodyPr>
          <a:lstStyle/>
          <a:p>
            <a:r>
              <a:rPr lang="he-IL" dirty="0" err="1"/>
              <a:t>חדושי</a:t>
            </a:r>
            <a:r>
              <a:rPr lang="he-IL" dirty="0"/>
              <a:t> </a:t>
            </a:r>
            <a:r>
              <a:rPr lang="he-IL" dirty="0" err="1"/>
              <a:t>הריטב"א</a:t>
            </a:r>
            <a:r>
              <a:rPr lang="he-IL" dirty="0"/>
              <a:t> מסכת מכות דף ט עמוד א</a:t>
            </a:r>
          </a:p>
          <a:p>
            <a:r>
              <a:rPr lang="he-IL" b="1" dirty="0"/>
              <a:t>ג' לשונות נאמרו בכותים, גר תושב ובן נח וכותי</a:t>
            </a:r>
            <a:r>
              <a:rPr lang="he-IL" dirty="0"/>
              <a:t>, </a:t>
            </a:r>
          </a:p>
          <a:p>
            <a:r>
              <a:rPr lang="he-IL" dirty="0">
                <a:highlight>
                  <a:srgbClr val="00FF00"/>
                </a:highlight>
              </a:rPr>
              <a:t>גר תושב </a:t>
            </a:r>
            <a:r>
              <a:rPr lang="he-IL" dirty="0"/>
              <a:t>הוא שקבל </a:t>
            </a:r>
            <a:r>
              <a:rPr lang="he-IL" dirty="0" err="1"/>
              <a:t>בב"ד</a:t>
            </a:r>
            <a:r>
              <a:rPr lang="he-IL" dirty="0"/>
              <a:t> של ישראל לקיים שבע מצות שנצטוו בני נח </a:t>
            </a:r>
            <a:r>
              <a:rPr lang="he-IL" dirty="0" err="1"/>
              <a:t>כדאיתא</a:t>
            </a:r>
            <a:r>
              <a:rPr lang="he-IL" dirty="0"/>
              <a:t> בע"ז (ס"ד ב') וכזה מותר להתיישב בינינו ולזה נקרא תושב, וכיון שקיבלן </a:t>
            </a:r>
            <a:r>
              <a:rPr lang="he-IL" dirty="0" err="1"/>
              <a:t>בב"ד</a:t>
            </a:r>
            <a:r>
              <a:rPr lang="he-IL" dirty="0"/>
              <a:t> הוא נקרא בשבע מצות אלו מצווה ועושה, וכי הא אנו </a:t>
            </a:r>
            <a:r>
              <a:rPr lang="he-IL" b="1" dirty="0" err="1">
                <a:solidFill>
                  <a:schemeClr val="accent1">
                    <a:lumMod val="50000"/>
                  </a:schemeClr>
                </a:solidFill>
              </a:rPr>
              <a:t>מצווין</a:t>
            </a:r>
            <a:r>
              <a:rPr lang="he-IL" b="1" dirty="0">
                <a:solidFill>
                  <a:schemeClr val="accent1">
                    <a:lumMod val="50000"/>
                  </a:schemeClr>
                </a:solidFill>
              </a:rPr>
              <a:t> </a:t>
            </a:r>
            <a:r>
              <a:rPr lang="he-IL" b="1" dirty="0" err="1">
                <a:solidFill>
                  <a:schemeClr val="accent1">
                    <a:lumMod val="50000"/>
                  </a:schemeClr>
                </a:solidFill>
              </a:rPr>
              <a:t>להחיותו</a:t>
            </a:r>
            <a:r>
              <a:rPr lang="he-IL" b="1" dirty="0">
                <a:solidFill>
                  <a:schemeClr val="accent1">
                    <a:lumMod val="50000"/>
                  </a:schemeClr>
                </a:solidFill>
              </a:rPr>
              <a:t> </a:t>
            </a:r>
            <a:r>
              <a:rPr lang="he-IL" dirty="0" err="1"/>
              <a:t>כדכתיב</a:t>
            </a:r>
            <a:r>
              <a:rPr lang="he-IL" dirty="0"/>
              <a:t> וחי (אחיך) עמך (ויקרא כ"ה ל"ה), ואין צריך לומר שאסור לנו לגרום לו שום קטלא וכל שכן להורידו לבור. </a:t>
            </a:r>
          </a:p>
          <a:p>
            <a:r>
              <a:rPr lang="he-IL" dirty="0">
                <a:highlight>
                  <a:srgbClr val="00FF00"/>
                </a:highlight>
              </a:rPr>
              <a:t>ובן נח </a:t>
            </a:r>
            <a:r>
              <a:rPr lang="he-IL" dirty="0"/>
              <a:t>הוא שלא קבלם </a:t>
            </a:r>
            <a:r>
              <a:rPr lang="he-IL" dirty="0" err="1"/>
              <a:t>בב"ד</a:t>
            </a:r>
            <a:r>
              <a:rPr lang="he-IL" dirty="0"/>
              <a:t> </a:t>
            </a:r>
            <a:r>
              <a:rPr lang="he-IL" b="1" dirty="0"/>
              <a:t>אלא דקים לן שמקיים אותם </a:t>
            </a:r>
            <a:r>
              <a:rPr lang="he-IL" dirty="0"/>
              <a:t>מעצמו והוא נדון בהם כמי שאינו מצווה ועושה </a:t>
            </a:r>
            <a:r>
              <a:rPr lang="he-IL" dirty="0" err="1"/>
              <a:t>מדכתיב</a:t>
            </a:r>
            <a:r>
              <a:rPr lang="he-IL" dirty="0"/>
              <a:t> עמד </a:t>
            </a:r>
            <a:r>
              <a:rPr lang="he-IL" dirty="0" err="1"/>
              <a:t>וימדד</a:t>
            </a:r>
            <a:r>
              <a:rPr lang="he-IL" dirty="0"/>
              <a:t> ארץ ראה ויתר גוים </a:t>
            </a:r>
            <a:r>
              <a:rPr lang="he-IL" dirty="0" err="1"/>
              <a:t>כדאיתא</a:t>
            </a:r>
            <a:r>
              <a:rPr lang="he-IL" dirty="0"/>
              <a:t> </a:t>
            </a:r>
            <a:r>
              <a:rPr lang="he-IL" dirty="0" err="1"/>
              <a:t>בב"ק</a:t>
            </a:r>
            <a:r>
              <a:rPr lang="he-IL" dirty="0"/>
              <a:t> (ל"ח ב') וע"ז (ס"ד ב'), וכי הא </a:t>
            </a:r>
            <a:r>
              <a:rPr lang="he-IL" b="1" dirty="0">
                <a:solidFill>
                  <a:schemeClr val="accent1">
                    <a:lumMod val="50000"/>
                  </a:schemeClr>
                </a:solidFill>
              </a:rPr>
              <a:t>אין אנו </a:t>
            </a:r>
            <a:r>
              <a:rPr lang="he-IL" b="1" dirty="0" err="1">
                <a:solidFill>
                  <a:schemeClr val="accent1">
                    <a:lumMod val="50000"/>
                  </a:schemeClr>
                </a:solidFill>
              </a:rPr>
              <a:t>מצווין</a:t>
            </a:r>
            <a:r>
              <a:rPr lang="he-IL" b="1" dirty="0">
                <a:solidFill>
                  <a:schemeClr val="accent1">
                    <a:lumMod val="50000"/>
                  </a:schemeClr>
                </a:solidFill>
              </a:rPr>
              <a:t> </a:t>
            </a:r>
            <a:r>
              <a:rPr lang="he-IL" b="1" dirty="0" err="1">
                <a:solidFill>
                  <a:schemeClr val="accent1">
                    <a:lumMod val="50000"/>
                  </a:schemeClr>
                </a:solidFill>
              </a:rPr>
              <a:t>להחיותו</a:t>
            </a:r>
            <a:r>
              <a:rPr lang="he-IL" b="1" dirty="0">
                <a:solidFill>
                  <a:schemeClr val="accent1">
                    <a:lumMod val="50000"/>
                  </a:schemeClr>
                </a:solidFill>
              </a:rPr>
              <a:t> וגם אין לנו להורידו </a:t>
            </a:r>
            <a:r>
              <a:rPr lang="he-IL" b="1" dirty="0" err="1">
                <a:solidFill>
                  <a:schemeClr val="accent1">
                    <a:lumMod val="50000"/>
                  </a:schemeClr>
                </a:solidFill>
              </a:rPr>
              <a:t>בידים</a:t>
            </a:r>
            <a:r>
              <a:rPr lang="he-IL" b="1" dirty="0">
                <a:solidFill>
                  <a:schemeClr val="accent1">
                    <a:lumMod val="50000"/>
                  </a:schemeClr>
                </a:solidFill>
              </a:rPr>
              <a:t> ולא לגרום בו שום קטלא </a:t>
            </a:r>
            <a:r>
              <a:rPr lang="he-IL" dirty="0"/>
              <a:t>כיון </a:t>
            </a:r>
            <a:r>
              <a:rPr lang="he-IL" dirty="0" err="1"/>
              <a:t>דסוף</a:t>
            </a:r>
            <a:r>
              <a:rPr lang="he-IL" dirty="0"/>
              <a:t> סוף עושה אותם שאף שאינו מצווה ועושה שכר יש לו קצת </a:t>
            </a:r>
            <a:r>
              <a:rPr lang="he-IL" dirty="0" err="1"/>
              <a:t>כדאיתא</a:t>
            </a:r>
            <a:r>
              <a:rPr lang="he-IL" dirty="0"/>
              <a:t> התם, </a:t>
            </a:r>
          </a:p>
          <a:p>
            <a:r>
              <a:rPr lang="he-IL" dirty="0">
                <a:highlight>
                  <a:srgbClr val="00FF00"/>
                </a:highlight>
              </a:rPr>
              <a:t>וסתם כותי </a:t>
            </a:r>
            <a:r>
              <a:rPr lang="he-IL" dirty="0"/>
              <a:t>הוא שאינו זהיר לקיים שבע מצות, וכי הא </a:t>
            </a:r>
            <a:r>
              <a:rPr lang="he-IL" b="1" dirty="0"/>
              <a:t>מותר להורידו לבור </a:t>
            </a:r>
            <a:r>
              <a:rPr lang="he-IL" b="1" dirty="0">
                <a:solidFill>
                  <a:schemeClr val="accent1">
                    <a:lumMod val="50000"/>
                  </a:schemeClr>
                </a:solidFill>
              </a:rPr>
              <a:t>במקום </a:t>
            </a:r>
            <a:r>
              <a:rPr lang="he-IL" b="1" dirty="0" err="1">
                <a:solidFill>
                  <a:schemeClr val="accent1">
                    <a:lumMod val="50000"/>
                  </a:schemeClr>
                </a:solidFill>
              </a:rPr>
              <a:t>דליכא</a:t>
            </a:r>
            <a:r>
              <a:rPr lang="he-IL" b="1" dirty="0">
                <a:solidFill>
                  <a:schemeClr val="accent1">
                    <a:lumMod val="50000"/>
                  </a:schemeClr>
                </a:solidFill>
              </a:rPr>
              <a:t> איבה </a:t>
            </a:r>
            <a:r>
              <a:rPr lang="he-IL" dirty="0"/>
              <a:t>או לגרום לו הריגה כל </a:t>
            </a:r>
            <a:r>
              <a:rPr lang="he-IL" dirty="0" err="1"/>
              <a:t>היכא</a:t>
            </a:r>
            <a:r>
              <a:rPr lang="he-IL" dirty="0"/>
              <a:t> </a:t>
            </a:r>
            <a:r>
              <a:rPr lang="he-IL" dirty="0" err="1"/>
              <a:t>דנקיט</a:t>
            </a:r>
            <a:r>
              <a:rPr lang="he-IL" dirty="0"/>
              <a:t> שום עילה </a:t>
            </a:r>
            <a:r>
              <a:rPr lang="he-IL" dirty="0" err="1"/>
              <a:t>כדאיתא</a:t>
            </a:r>
            <a:r>
              <a:rPr lang="he-IL" dirty="0"/>
              <a:t> בע"ז (כ"ז ב') </a:t>
            </a:r>
            <a:r>
              <a:rPr lang="he-IL" dirty="0" err="1"/>
              <a:t>וכדפרישנא</a:t>
            </a:r>
            <a:r>
              <a:rPr lang="he-IL" dirty="0"/>
              <a:t> התם גבי הכותים לא מעלין ולא מורידין כלומר במקום איבה.</a:t>
            </a:r>
          </a:p>
          <a:p>
            <a:endParaRPr lang="he-IL" dirty="0"/>
          </a:p>
        </p:txBody>
      </p:sp>
      <p:pic>
        <p:nvPicPr>
          <p:cNvPr id="25" name="תמונה 24">
            <a:extLst>
              <a:ext uri="{FF2B5EF4-FFF2-40B4-BE49-F238E27FC236}">
                <a16:creationId xmlns:a16="http://schemas.microsoft.com/office/drawing/2014/main" id="{E34622CD-3136-8655-EE7F-97A95B84D933}"/>
              </a:ext>
            </a:extLst>
          </p:cNvPr>
          <p:cNvPicPr>
            <a:picLocks noChangeAspect="1"/>
          </p:cNvPicPr>
          <p:nvPr/>
        </p:nvPicPr>
        <p:blipFill>
          <a:blip r:embed="rId3"/>
          <a:stretch>
            <a:fillRect/>
          </a:stretch>
        </p:blipFill>
        <p:spPr>
          <a:xfrm>
            <a:off x="0" y="0"/>
            <a:ext cx="2250752" cy="2323750"/>
          </a:xfrm>
          <a:prstGeom prst="rect">
            <a:avLst/>
          </a:prstGeom>
        </p:spPr>
      </p:pic>
      <p:pic>
        <p:nvPicPr>
          <p:cNvPr id="1026" name="Picture 2" descr="אלישמע מדינה, היום">
            <a:extLst>
              <a:ext uri="{FF2B5EF4-FFF2-40B4-BE49-F238E27FC236}">
                <a16:creationId xmlns:a16="http://schemas.microsoft.com/office/drawing/2014/main" id="{9F43F16B-5FD3-7DB8-B907-FC7543D019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59973" y="0"/>
            <a:ext cx="1832027" cy="2441196"/>
          </a:xfrm>
          <a:prstGeom prst="rect">
            <a:avLst/>
          </a:prstGeom>
          <a:noFill/>
          <a:extLst>
            <a:ext uri="{909E8E84-426E-40DD-AFC4-6F175D3DCCD1}">
              <a14:hiddenFill xmlns:a14="http://schemas.microsoft.com/office/drawing/2010/main">
                <a:solidFill>
                  <a:srgbClr val="FFFFFF"/>
                </a:solidFill>
              </a14:hiddenFill>
            </a:ext>
          </a:extLst>
        </p:spPr>
      </p:pic>
      <p:pic>
        <p:nvPicPr>
          <p:cNvPr id="26" name="תמונה 25">
            <a:extLst>
              <a:ext uri="{FF2B5EF4-FFF2-40B4-BE49-F238E27FC236}">
                <a16:creationId xmlns:a16="http://schemas.microsoft.com/office/drawing/2014/main" id="{56B4A879-A8FE-3F1B-482C-C6BBC8CFE274}"/>
              </a:ext>
            </a:extLst>
          </p:cNvPr>
          <p:cNvPicPr>
            <a:picLocks noChangeAspect="1"/>
          </p:cNvPicPr>
          <p:nvPr/>
        </p:nvPicPr>
        <p:blipFill>
          <a:blip r:embed="rId5"/>
          <a:stretch>
            <a:fillRect/>
          </a:stretch>
        </p:blipFill>
        <p:spPr>
          <a:xfrm>
            <a:off x="1" y="5662568"/>
            <a:ext cx="1595962" cy="1195431"/>
          </a:xfrm>
          <a:prstGeom prst="rect">
            <a:avLst/>
          </a:prstGeom>
        </p:spPr>
      </p:pic>
    </p:spTree>
    <p:custDataLst>
      <p:tags r:id="rId1"/>
    </p:custDataLst>
    <p:extLst>
      <p:ext uri="{BB962C8B-B14F-4D97-AF65-F5344CB8AC3E}">
        <p14:creationId xmlns:p14="http://schemas.microsoft.com/office/powerpoint/2010/main" val="2624513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1000"/>
                                        <p:tgtEl>
                                          <p:spTgt spid="3">
                                            <p:txEl>
                                              <p:pRg st="2" end="2"/>
                                            </p:txEl>
                                          </p:spTgt>
                                        </p:tgtEl>
                                      </p:cBhvr>
                                    </p:animEffect>
                                    <p:anim calcmode="lin" valueType="num">
                                      <p:cBhvr>
                                        <p:cTn id="26"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7"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wheel(1)">
                                      <p:cBhvr>
                                        <p:cTn id="32" dur="20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1000"/>
                                        <p:tgtEl>
                                          <p:spTgt spid="3">
                                            <p:txEl>
                                              <p:pRg st="3" end="3"/>
                                            </p:txEl>
                                          </p:spTgt>
                                        </p:tgtEl>
                                      </p:cBhvr>
                                    </p:animEffect>
                                    <p:anim calcmode="lin" valueType="num">
                                      <p:cBhvr>
                                        <p:cTn id="38"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5" presetClass="entr" presetSubtype="0" fill="hold" nodeType="click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2000"/>
                                        <p:tgtEl>
                                          <p:spTgt spid="25"/>
                                        </p:tgtEl>
                                      </p:cBhvr>
                                    </p:animEffect>
                                    <p:anim calcmode="lin" valueType="num">
                                      <p:cBhvr>
                                        <p:cTn id="45" dur="2000" fill="hold"/>
                                        <p:tgtEl>
                                          <p:spTgt spid="25"/>
                                        </p:tgtEl>
                                        <p:attrNameLst>
                                          <p:attrName>ppt_w</p:attrName>
                                        </p:attrNameLst>
                                      </p:cBhvr>
                                      <p:tavLst>
                                        <p:tav tm="0" fmla="#ppt_w*sin(2.5*pi*$)">
                                          <p:val>
                                            <p:fltVal val="0"/>
                                          </p:val>
                                        </p:tav>
                                        <p:tav tm="100000">
                                          <p:val>
                                            <p:fltVal val="1"/>
                                          </p:val>
                                        </p:tav>
                                      </p:tavLst>
                                    </p:anim>
                                    <p:anim calcmode="lin" valueType="num">
                                      <p:cBhvr>
                                        <p:cTn id="46" dur="2000" fill="hold"/>
                                        <p:tgtEl>
                                          <p:spTgt spid="25"/>
                                        </p:tgtEl>
                                        <p:attrNameLst>
                                          <p:attrName>ppt_h</p:attrName>
                                        </p:attrNameLst>
                                      </p:cBhvr>
                                      <p:tavLst>
                                        <p:tav tm="0">
                                          <p:val>
                                            <p:strVal val="#ppt_h"/>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3">
                                            <p:txEl>
                                              <p:pRg st="4" end="4"/>
                                            </p:txEl>
                                          </p:spTgt>
                                        </p:tgtEl>
                                        <p:attrNameLst>
                                          <p:attrName>style.visibility</p:attrName>
                                        </p:attrNameLst>
                                      </p:cBhvr>
                                      <p:to>
                                        <p:strVal val="visible"/>
                                      </p:to>
                                    </p:set>
                                    <p:animEffect transition="in" filter="fade">
                                      <p:cBhvr>
                                        <p:cTn id="51" dur="1000"/>
                                        <p:tgtEl>
                                          <p:spTgt spid="3">
                                            <p:txEl>
                                              <p:pRg st="4" end="4"/>
                                            </p:txEl>
                                          </p:spTgt>
                                        </p:tgtEl>
                                      </p:cBhvr>
                                    </p:animEffect>
                                    <p:anim calcmode="lin" valueType="num">
                                      <p:cBhvr>
                                        <p:cTn id="5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ABB3D69-9D61-A618-331A-358CCE2673BA}"/>
              </a:ext>
            </a:extLst>
          </p:cNvPr>
          <p:cNvSpPr>
            <a:spLocks noGrp="1"/>
          </p:cNvSpPr>
          <p:nvPr>
            <p:ph type="title"/>
          </p:nvPr>
        </p:nvSpPr>
        <p:spPr/>
        <p:txBody>
          <a:bodyPr/>
          <a:lstStyle/>
          <a:p>
            <a:r>
              <a:rPr lang="he-IL" dirty="0"/>
              <a:t>מצוות – לא ישבו בארצך</a:t>
            </a:r>
          </a:p>
        </p:txBody>
      </p:sp>
      <p:sp>
        <p:nvSpPr>
          <p:cNvPr id="3" name="מציין מיקום תוכן 2">
            <a:extLst>
              <a:ext uri="{FF2B5EF4-FFF2-40B4-BE49-F238E27FC236}">
                <a16:creationId xmlns:a16="http://schemas.microsoft.com/office/drawing/2014/main" id="{BFDAD525-89D6-B90F-EC84-50041DDA960A}"/>
              </a:ext>
            </a:extLst>
          </p:cNvPr>
          <p:cNvSpPr>
            <a:spLocks noGrp="1"/>
          </p:cNvSpPr>
          <p:nvPr>
            <p:ph idx="1"/>
          </p:nvPr>
        </p:nvSpPr>
        <p:spPr/>
        <p:txBody>
          <a:bodyPr/>
          <a:lstStyle/>
          <a:p>
            <a:r>
              <a:rPr lang="he-IL" dirty="0"/>
              <a:t>שמות פרק </a:t>
            </a:r>
            <a:r>
              <a:rPr lang="he-IL" dirty="0" err="1"/>
              <a:t>כג</a:t>
            </a:r>
            <a:endParaRPr lang="he-IL" dirty="0"/>
          </a:p>
          <a:p>
            <a:r>
              <a:rPr lang="he-IL" dirty="0"/>
              <a:t>כִּי יֵלֵךְ מַלְאָכִי לְפָנֶיךָ וֶהֱבִיאֲךָ אֶל הָאֱמֹרִי וְהַחִתִּי </a:t>
            </a:r>
            <a:r>
              <a:rPr lang="he-IL" dirty="0" err="1"/>
              <a:t>וְהַפְּרִזִּי</a:t>
            </a:r>
            <a:r>
              <a:rPr lang="he-IL" dirty="0"/>
              <a:t> וְהַכְּנַעֲנִי </a:t>
            </a:r>
            <a:r>
              <a:rPr lang="he-IL" dirty="0" err="1"/>
              <a:t>הַחִוִּי</a:t>
            </a:r>
            <a:r>
              <a:rPr lang="he-IL" dirty="0"/>
              <a:t> וְהַיְבוּסִי וְהִכְחַדְתִּיו: לֹא </a:t>
            </a:r>
            <a:r>
              <a:rPr lang="he-IL" dirty="0" err="1"/>
              <a:t>תִשְׁתַּחֲוֶה</a:t>
            </a:r>
            <a:r>
              <a:rPr lang="he-IL" dirty="0"/>
              <a:t> </a:t>
            </a:r>
            <a:r>
              <a:rPr lang="he-IL" dirty="0" err="1"/>
              <a:t>לֵאלֹהֵיהֶם</a:t>
            </a:r>
            <a:r>
              <a:rPr lang="he-IL" dirty="0"/>
              <a:t> וְלֹא תָעָבְדֵם וְלֹא תַעֲשֶׂה כְּמַעֲשֵׂיהֶם כִּי הָרֵס תְּהָרְסֵם וְשַׁבֵּר תְּשַׁבֵּר </a:t>
            </a:r>
            <a:r>
              <a:rPr lang="he-IL" dirty="0" err="1"/>
              <a:t>מַצֵּבֹתֵיהֶם</a:t>
            </a:r>
            <a:r>
              <a:rPr lang="he-IL" dirty="0"/>
              <a:t>: וַעֲבַדְתֶּם אֵת יְהֹוָה </a:t>
            </a:r>
            <a:r>
              <a:rPr lang="he-IL" dirty="0" err="1"/>
              <a:t>אֱלֹהֵיכֶם</a:t>
            </a:r>
            <a:r>
              <a:rPr lang="he-IL" dirty="0"/>
              <a:t> וּבֵרַךְ אֶת לַחְמְךָ וְאֶת מֵימֶיךָ וַהֲסִרֹתִי מַחֲלָה מִקִּרְבֶּךָ: </a:t>
            </a:r>
          </a:p>
          <a:p>
            <a:r>
              <a:rPr lang="he-IL" dirty="0"/>
              <a:t>וְשַׁתִּי אֶת גְּבֻלְךָ מִיַּם סוּף וְעַד יָם פְּלִשְׁתִּים וּמִמִּדְבָּר עַד הַנָּהָר כִּי אֶתֵּן בְּיֶדְכֶם אֵת יֹשְׁבֵי הָאָרֶץ </a:t>
            </a:r>
            <a:r>
              <a:rPr lang="he-IL" dirty="0" err="1"/>
              <a:t>וְגֵרַשְׁתָּמו</a:t>
            </a:r>
            <a:r>
              <a:rPr lang="he-IL" dirty="0"/>
              <a:t>ֹ מִפָּנֶיךָ: לֹא </a:t>
            </a:r>
            <a:r>
              <a:rPr lang="he-IL" dirty="0" err="1"/>
              <a:t>תִכְרֹת</a:t>
            </a:r>
            <a:r>
              <a:rPr lang="he-IL" dirty="0"/>
              <a:t> לָהֶם </a:t>
            </a:r>
            <a:r>
              <a:rPr lang="he-IL" dirty="0" err="1"/>
              <a:t>וְלֵאלֹהֵיהֶם</a:t>
            </a:r>
            <a:r>
              <a:rPr lang="he-IL" dirty="0"/>
              <a:t> בְּרִית: </a:t>
            </a:r>
            <a:r>
              <a:rPr lang="he-IL" b="1" dirty="0"/>
              <a:t>לֹא יֵשְׁבוּ בְּאַרְצְךָ פֶּן יַחֲטִיאוּ אֹתְךָ לִי </a:t>
            </a:r>
            <a:r>
              <a:rPr lang="he-IL" dirty="0"/>
              <a:t>כִּי תַעֲבֹד אֶת </a:t>
            </a:r>
            <a:r>
              <a:rPr lang="he-IL" dirty="0" err="1"/>
              <a:t>אֱלֹהֵיהֶם</a:t>
            </a:r>
            <a:r>
              <a:rPr lang="he-IL" dirty="0"/>
              <a:t> כִּי יִהְיֶה לְךָ לְמוֹקֵשׁ: פ </a:t>
            </a:r>
          </a:p>
          <a:p>
            <a:r>
              <a:rPr lang="he-IL" dirty="0"/>
              <a:t>התבונן היטב בפסוק, בציווי 'לא ישבו בארצך פן יחטיאו', מה הוא מצווה ואת  מי? לאילו גויים מותר לגור בארץ ולאילו אסור? </a:t>
            </a:r>
          </a:p>
        </p:txBody>
      </p:sp>
    </p:spTree>
    <p:extLst>
      <p:ext uri="{BB962C8B-B14F-4D97-AF65-F5344CB8AC3E}">
        <p14:creationId xmlns:p14="http://schemas.microsoft.com/office/powerpoint/2010/main" val="275307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08E9F14-C9AF-C459-B224-62AE679D786A}"/>
              </a:ext>
            </a:extLst>
          </p:cNvPr>
          <p:cNvSpPr>
            <a:spLocks noGrp="1"/>
          </p:cNvSpPr>
          <p:nvPr>
            <p:ph type="title"/>
          </p:nvPr>
        </p:nvSpPr>
        <p:spPr/>
        <p:txBody>
          <a:bodyPr/>
          <a:lstStyle/>
          <a:p>
            <a:r>
              <a:rPr lang="he-IL" dirty="0"/>
              <a:t>מצוות לא תחנם</a:t>
            </a:r>
          </a:p>
        </p:txBody>
      </p:sp>
      <p:sp>
        <p:nvSpPr>
          <p:cNvPr id="3" name="מציין מיקום תוכן 2">
            <a:extLst>
              <a:ext uri="{FF2B5EF4-FFF2-40B4-BE49-F238E27FC236}">
                <a16:creationId xmlns:a16="http://schemas.microsoft.com/office/drawing/2014/main" id="{87C3A68E-05FA-9818-A5E0-26EB8A5F1E11}"/>
              </a:ext>
            </a:extLst>
          </p:cNvPr>
          <p:cNvSpPr>
            <a:spLocks noGrp="1"/>
          </p:cNvSpPr>
          <p:nvPr>
            <p:ph idx="1"/>
          </p:nvPr>
        </p:nvSpPr>
        <p:spPr/>
        <p:txBody>
          <a:bodyPr/>
          <a:lstStyle/>
          <a:p>
            <a:r>
              <a:rPr lang="he-IL" dirty="0"/>
              <a:t>דברים פרק ז פסוק א - ב</a:t>
            </a:r>
          </a:p>
          <a:p>
            <a:r>
              <a:rPr lang="he-IL" dirty="0"/>
              <a:t>כִּי יְבִיאֲךָ יְהֹוָה </a:t>
            </a:r>
            <a:r>
              <a:rPr lang="he-IL" dirty="0" err="1"/>
              <a:t>אֱלֹהֶיך</a:t>
            </a:r>
            <a:r>
              <a:rPr lang="he-IL" dirty="0"/>
              <a:t>ָ אֶל הָאָרֶץ אֲשֶׁר אַתָּה בָא שָׁמָּה לְרִשְׁתָּהּ וְנָשַׁל גּוֹיִם רַבִּים מִפָּנֶיךָ הַחִתִּי וְהַגִּרְגָּשִׁי וְהָאֱמֹרִי וְהַכְּנַעֲנִי </a:t>
            </a:r>
            <a:r>
              <a:rPr lang="he-IL" dirty="0" err="1"/>
              <a:t>וְהַפְּרִזִּי</a:t>
            </a:r>
            <a:r>
              <a:rPr lang="he-IL" dirty="0"/>
              <a:t> </a:t>
            </a:r>
            <a:r>
              <a:rPr lang="he-IL" dirty="0" err="1"/>
              <a:t>וְהַחִוִּי</a:t>
            </a:r>
            <a:r>
              <a:rPr lang="he-IL" dirty="0"/>
              <a:t> וְהַיְבוּסִי שִׁבְעָה גוֹיִם רַבִּים וַעֲצוּמִים מִמֶּךָּ: וּנְתָנָם יְהֹוָה </a:t>
            </a:r>
            <a:r>
              <a:rPr lang="he-IL" dirty="0" err="1"/>
              <a:t>אֱלֹהֶיך</a:t>
            </a:r>
            <a:r>
              <a:rPr lang="he-IL" dirty="0"/>
              <a:t>ָ לְפָנֶיךָ וְהִכִּיתָם הַחֲרֵם תַּחֲרִים אֹתָם לֹא </a:t>
            </a:r>
            <a:r>
              <a:rPr lang="he-IL" dirty="0" err="1"/>
              <a:t>תִכְרֹת</a:t>
            </a:r>
            <a:r>
              <a:rPr lang="he-IL" dirty="0"/>
              <a:t> לָהֶם בְּרִית </a:t>
            </a:r>
            <a:r>
              <a:rPr lang="he-IL" b="1" dirty="0"/>
              <a:t>וְלֹא תְחָנֵּם</a:t>
            </a:r>
            <a:r>
              <a:rPr lang="he-IL" dirty="0"/>
              <a:t>: </a:t>
            </a:r>
          </a:p>
          <a:p>
            <a:r>
              <a:rPr lang="he-IL" dirty="0"/>
              <a:t>תלמוד בבלי מסכת עבודה זרה דף </a:t>
            </a:r>
            <a:r>
              <a:rPr lang="he-IL" dirty="0" err="1"/>
              <a:t>יט</a:t>
            </a:r>
            <a:r>
              <a:rPr lang="he-IL" dirty="0"/>
              <a:t> עמוד ב</a:t>
            </a:r>
          </a:p>
          <a:p>
            <a:r>
              <a:rPr lang="he-IL" dirty="0"/>
              <a:t>אין </a:t>
            </a:r>
            <a:r>
              <a:rPr lang="he-IL" dirty="0" err="1"/>
              <a:t>מוכרין</a:t>
            </a:r>
            <a:r>
              <a:rPr lang="he-IL" dirty="0"/>
              <a:t> להם במחובר לקרקע, אבל מוכר הוא </a:t>
            </a:r>
            <a:r>
              <a:rPr lang="he-IL" dirty="0" err="1"/>
              <a:t>משיקצץ</a:t>
            </a:r>
            <a:r>
              <a:rPr lang="he-IL" dirty="0"/>
              <a:t>.</a:t>
            </a:r>
          </a:p>
          <a:p>
            <a:r>
              <a:rPr lang="he-IL" dirty="0" err="1"/>
              <a:t>גמ</a:t>
            </a:r>
            <a:r>
              <a:rPr lang="he-IL" dirty="0"/>
              <a:t>'. מנהני מילי? אמר רבי יוסי בר </a:t>
            </a:r>
            <a:r>
              <a:rPr lang="he-IL" dirty="0" err="1"/>
              <a:t>חנינא</a:t>
            </a:r>
            <a:r>
              <a:rPr lang="he-IL" dirty="0"/>
              <a:t>, </a:t>
            </a:r>
            <a:r>
              <a:rPr lang="he-IL" dirty="0" err="1"/>
              <a:t>דאמר</a:t>
            </a:r>
            <a:r>
              <a:rPr lang="he-IL" dirty="0"/>
              <a:t> קרא: לא תחנם, לא </a:t>
            </a:r>
            <a:r>
              <a:rPr lang="he-IL" dirty="0" err="1"/>
              <a:t>תתן</a:t>
            </a:r>
            <a:r>
              <a:rPr lang="he-IL" dirty="0"/>
              <a:t> להם חנייה בקרקע. </a:t>
            </a:r>
          </a:p>
        </p:txBody>
      </p:sp>
    </p:spTree>
    <p:extLst>
      <p:ext uri="{BB962C8B-B14F-4D97-AF65-F5344CB8AC3E}">
        <p14:creationId xmlns:p14="http://schemas.microsoft.com/office/powerpoint/2010/main" val="11206674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08E9F14-C9AF-C459-B224-62AE679D786A}"/>
              </a:ext>
            </a:extLst>
          </p:cNvPr>
          <p:cNvSpPr>
            <a:spLocks noGrp="1"/>
          </p:cNvSpPr>
          <p:nvPr>
            <p:ph type="title"/>
          </p:nvPr>
        </p:nvSpPr>
        <p:spPr/>
        <p:txBody>
          <a:bodyPr>
            <a:normAutofit/>
          </a:bodyPr>
          <a:lstStyle/>
          <a:p>
            <a:r>
              <a:rPr lang="he-IL" sz="4400" dirty="0">
                <a:cs typeface="SnFrankRuehl" pitchFamily="2" charset="-79"/>
              </a:rPr>
              <a:t>מה בין לא ישבו  - ללא תחנם?</a:t>
            </a:r>
          </a:p>
        </p:txBody>
      </p:sp>
      <p:sp>
        <p:nvSpPr>
          <p:cNvPr id="3" name="מציין מיקום תוכן 2">
            <a:extLst>
              <a:ext uri="{FF2B5EF4-FFF2-40B4-BE49-F238E27FC236}">
                <a16:creationId xmlns:a16="http://schemas.microsoft.com/office/drawing/2014/main" id="{87C3A68E-05FA-9818-A5E0-26EB8A5F1E11}"/>
              </a:ext>
            </a:extLst>
          </p:cNvPr>
          <p:cNvSpPr>
            <a:spLocks noGrp="1"/>
          </p:cNvSpPr>
          <p:nvPr>
            <p:ph idx="1"/>
          </p:nvPr>
        </p:nvSpPr>
        <p:spPr/>
        <p:txBody>
          <a:bodyPr/>
          <a:lstStyle/>
          <a:p>
            <a:r>
              <a:rPr lang="he-IL" dirty="0"/>
              <a:t>חשוב היטב: מה היחס בין שני האיסורים 'לא ישבו בארצך' ו'לא תחנם'? </a:t>
            </a:r>
          </a:p>
          <a:p>
            <a:r>
              <a:rPr lang="he-IL" dirty="0"/>
              <a:t>אם  עצם ישיבת </a:t>
            </a:r>
            <a:r>
              <a:rPr lang="he-IL" dirty="0" err="1"/>
              <a:t>הנכרי</a:t>
            </a:r>
            <a:r>
              <a:rPr lang="he-IL" dirty="0"/>
              <a:t> בארץ אסורה, מדוע הפסוק צריך להזהיר באיסור נוסף על  מכירת קרקעות? </a:t>
            </a:r>
          </a:p>
          <a:p>
            <a:r>
              <a:rPr lang="he-IL" dirty="0">
                <a:highlight>
                  <a:srgbClr val="FFFF00"/>
                </a:highlight>
              </a:rPr>
              <a:t>חשוב על הבדלים אפשריים בין שני האיסורים, בהיקפם ובמטרתם. </a:t>
            </a:r>
          </a:p>
          <a:p>
            <a:endParaRPr lang="he-IL" dirty="0"/>
          </a:p>
          <a:p>
            <a:r>
              <a:rPr lang="he-IL" dirty="0"/>
              <a:t>אפשרות א – לא ישבו על המלוכה והשילטון, לא תחנם – על האדם הפרטי. </a:t>
            </a:r>
          </a:p>
          <a:p>
            <a:r>
              <a:rPr lang="he-IL" dirty="0"/>
              <a:t>אפשרות ב – לא ישבו זה השאיפה והאידאל, לא תחנם – שהם עדין פה. </a:t>
            </a:r>
          </a:p>
          <a:p>
            <a:r>
              <a:rPr lang="he-IL" dirty="0"/>
              <a:t>אפשרות ג – לא ישבו רק גוים רשעים, לא תחנם בכל גוי. </a:t>
            </a:r>
          </a:p>
          <a:p>
            <a:r>
              <a:rPr lang="he-IL" dirty="0"/>
              <a:t>אפשרות ד – לא תחנם אוסר למכור קרקע גם לגוי בסין. </a:t>
            </a:r>
          </a:p>
          <a:p>
            <a:endParaRPr lang="he-IL" dirty="0"/>
          </a:p>
          <a:p>
            <a:endParaRPr lang="he-IL" dirty="0"/>
          </a:p>
          <a:p>
            <a:endParaRPr lang="en-US" dirty="0"/>
          </a:p>
          <a:p>
            <a:endParaRPr lang="he-IL" dirty="0"/>
          </a:p>
        </p:txBody>
      </p:sp>
    </p:spTree>
    <p:extLst>
      <p:ext uri="{BB962C8B-B14F-4D97-AF65-F5344CB8AC3E}">
        <p14:creationId xmlns:p14="http://schemas.microsoft.com/office/powerpoint/2010/main" val="2511690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3571887-0FDC-411E-D1E6-DA724CEF9730}"/>
              </a:ext>
            </a:extLst>
          </p:cNvPr>
          <p:cNvSpPr>
            <a:spLocks noGrp="1"/>
          </p:cNvSpPr>
          <p:nvPr>
            <p:ph type="title"/>
          </p:nvPr>
        </p:nvSpPr>
        <p:spPr/>
        <p:txBody>
          <a:bodyPr/>
          <a:lstStyle/>
          <a:p>
            <a:r>
              <a:rPr lang="he-IL" dirty="0"/>
              <a:t>על איזה גויים דיבר הכתוב?</a:t>
            </a:r>
          </a:p>
        </p:txBody>
      </p:sp>
      <p:sp>
        <p:nvSpPr>
          <p:cNvPr id="3" name="מציין מיקום תוכן 2">
            <a:extLst>
              <a:ext uri="{FF2B5EF4-FFF2-40B4-BE49-F238E27FC236}">
                <a16:creationId xmlns:a16="http://schemas.microsoft.com/office/drawing/2014/main" id="{1F071574-D831-B47B-16AB-A2464629CD57}"/>
              </a:ext>
            </a:extLst>
          </p:cNvPr>
          <p:cNvSpPr>
            <a:spLocks noGrp="1"/>
          </p:cNvSpPr>
          <p:nvPr>
            <p:ph idx="1"/>
          </p:nvPr>
        </p:nvSpPr>
        <p:spPr/>
        <p:txBody>
          <a:bodyPr/>
          <a:lstStyle/>
          <a:p>
            <a:r>
              <a:rPr lang="he-IL" dirty="0"/>
              <a:t>דעת הרמב"ם ורוב הראשונים: </a:t>
            </a:r>
            <a:r>
              <a:rPr lang="he-IL" dirty="0">
                <a:highlight>
                  <a:srgbClr val="00FF00"/>
                </a:highlight>
              </a:rPr>
              <a:t>בזמן שיד ישראל תקיפה עליהם אסור לנו להניח עובדי כוכבים בינינו, ואפילו יושב ישיבת עראי או עובר ממקום למקום בסחורה לא יעבור בארצנו אלא עד שיקבל עליו שבע מצות שנצטוו בני נח שנאמר לא ישבו בארצך אפילו לפי שעה.</a:t>
            </a:r>
          </a:p>
          <a:p>
            <a:r>
              <a:rPr lang="he-IL" dirty="0">
                <a:highlight>
                  <a:srgbClr val="FF00FF"/>
                </a:highlight>
              </a:rPr>
              <a:t>הם סוברים </a:t>
            </a:r>
            <a:r>
              <a:rPr lang="he-IL" dirty="0" err="1">
                <a:highlight>
                  <a:srgbClr val="FF00FF"/>
                </a:highlight>
              </a:rPr>
              <a:t>שהלאוו</a:t>
            </a:r>
            <a:r>
              <a:rPr lang="he-IL" dirty="0">
                <a:highlight>
                  <a:srgbClr val="FF00FF"/>
                </a:highlight>
              </a:rPr>
              <a:t> נאמר על כל הגויים . </a:t>
            </a:r>
          </a:p>
          <a:p>
            <a:r>
              <a:rPr lang="he-IL" dirty="0">
                <a:highlight>
                  <a:srgbClr val="008080"/>
                </a:highlight>
              </a:rPr>
              <a:t>לעומת זאת </a:t>
            </a:r>
            <a:r>
              <a:rPr lang="he-IL" dirty="0" err="1">
                <a:highlight>
                  <a:srgbClr val="008080"/>
                </a:highlight>
              </a:rPr>
              <a:t>הסמ"ג</a:t>
            </a:r>
            <a:r>
              <a:rPr lang="he-IL" dirty="0">
                <a:highlight>
                  <a:srgbClr val="008080"/>
                </a:highlight>
              </a:rPr>
              <a:t> סובר אחרית: </a:t>
            </a:r>
          </a:p>
          <a:p>
            <a:r>
              <a:rPr lang="he-IL" dirty="0"/>
              <a:t>ספר מצוות גדול </a:t>
            </a:r>
            <a:r>
              <a:rPr lang="he-IL" dirty="0" err="1"/>
              <a:t>לאוין</a:t>
            </a:r>
            <a:r>
              <a:rPr lang="he-IL" dirty="0"/>
              <a:t> סימן מט</a:t>
            </a:r>
          </a:p>
          <a:p>
            <a:r>
              <a:rPr lang="he-IL" dirty="0">
                <a:highlight>
                  <a:srgbClr val="808000"/>
                </a:highlight>
              </a:rPr>
              <a:t>שלא להושיב אחד משבעה עממין </a:t>
            </a:r>
            <a:r>
              <a:rPr lang="he-IL" dirty="0"/>
              <a:t>עובדי ע"ז בארצנו שנאמר (שמות </a:t>
            </a:r>
            <a:r>
              <a:rPr lang="he-IL" dirty="0" err="1"/>
              <a:t>כג</a:t>
            </a:r>
            <a:r>
              <a:rPr lang="he-IL" dirty="0"/>
              <a:t>, לג) לא ישבו בארצך פן יחטיאו אותך לי, למען אשר לא ילמדו אתכם לעשות וגומר.</a:t>
            </a:r>
          </a:p>
          <a:p>
            <a:r>
              <a:rPr lang="he-IL" dirty="0"/>
              <a:t> כך גם כתב </a:t>
            </a:r>
            <a:r>
              <a:rPr lang="he-IL" dirty="0" err="1"/>
              <a:t>הראב"ד</a:t>
            </a:r>
            <a:r>
              <a:rPr lang="he-IL" dirty="0"/>
              <a:t> על הרמב"ם: </a:t>
            </a:r>
            <a:r>
              <a:rPr lang="he-IL" dirty="0">
                <a:highlight>
                  <a:srgbClr val="FF00FF"/>
                </a:highlight>
              </a:rPr>
              <a:t>והפסוק שהוא מביא בז' אומות הוא.</a:t>
            </a:r>
          </a:p>
        </p:txBody>
      </p:sp>
    </p:spTree>
    <p:extLst>
      <p:ext uri="{BB962C8B-B14F-4D97-AF65-F5344CB8AC3E}">
        <p14:creationId xmlns:p14="http://schemas.microsoft.com/office/powerpoint/2010/main" val="4187884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CA09410-9699-61B1-2208-08DD50CC46D2}"/>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FD8EFA1E-DF88-9587-D8E1-DCA70E845E93}"/>
              </a:ext>
            </a:extLst>
          </p:cNvPr>
          <p:cNvSpPr>
            <a:spLocks noGrp="1"/>
          </p:cNvSpPr>
          <p:nvPr>
            <p:ph idx="1"/>
          </p:nvPr>
        </p:nvSpPr>
        <p:spPr/>
        <p:txBody>
          <a:bodyPr/>
          <a:lstStyle/>
          <a:p>
            <a:r>
              <a:rPr lang="he-IL" dirty="0"/>
              <a:t>להלכה אנו פוסקים כדעת הרמב"ם שאיסור זה נוהג בכל הגויים. </a:t>
            </a:r>
          </a:p>
          <a:p>
            <a:r>
              <a:rPr lang="he-IL" dirty="0"/>
              <a:t>נשאר לנו לבדוק – </a:t>
            </a:r>
          </a:p>
          <a:p>
            <a:r>
              <a:rPr lang="he-IL" dirty="0"/>
              <a:t>א. האם איסור זה נוהג רק בגוי שעובד עבודה זרה. </a:t>
            </a:r>
          </a:p>
          <a:p>
            <a:r>
              <a:rPr lang="he-IL" dirty="0"/>
              <a:t>ב. או אפילו בגוי שלא עובד – אבל עדין לא שומר שבע מצוות בני נח. </a:t>
            </a:r>
          </a:p>
          <a:p>
            <a:r>
              <a:rPr lang="he-IL" dirty="0"/>
              <a:t>ג. ומה הדין מי ששומר שבע מצוות אבל לא מחמת ציווי השם?</a:t>
            </a:r>
          </a:p>
          <a:p>
            <a:r>
              <a:rPr lang="he-IL" dirty="0"/>
              <a:t>ד. וכיצד נדע שהגוי שומר מחמת רצון הבורא?</a:t>
            </a:r>
          </a:p>
          <a:p>
            <a:endParaRPr lang="he-IL" dirty="0"/>
          </a:p>
        </p:txBody>
      </p:sp>
    </p:spTree>
    <p:extLst>
      <p:ext uri="{BB962C8B-B14F-4D97-AF65-F5344CB8AC3E}">
        <p14:creationId xmlns:p14="http://schemas.microsoft.com/office/powerpoint/2010/main" val="979790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AAC29D9-BC08-1C55-DF1C-59454B0768E1}"/>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62C80795-482A-BB23-3216-0EF43BF59680}"/>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2010373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B9A6916-C5D4-16D8-6FE9-5F7861E52246}"/>
              </a:ext>
            </a:extLst>
          </p:cNvPr>
          <p:cNvSpPr>
            <a:spLocks noGrp="1"/>
          </p:cNvSpPr>
          <p:nvPr>
            <p:ph type="title"/>
          </p:nvPr>
        </p:nvSpPr>
        <p:spPr/>
        <p:txBody>
          <a:bodyPr/>
          <a:lstStyle/>
          <a:p>
            <a:r>
              <a:rPr lang="he-IL" dirty="0"/>
              <a:t>גר תושב – מחלוקת רמב"ם </a:t>
            </a:r>
            <a:r>
              <a:rPr lang="he-IL" dirty="0" err="1"/>
              <a:t>וראב"ד</a:t>
            </a:r>
            <a:endParaRPr lang="he-IL" dirty="0"/>
          </a:p>
        </p:txBody>
      </p:sp>
      <p:sp>
        <p:nvSpPr>
          <p:cNvPr id="3" name="מציין מיקום תוכן 2">
            <a:extLst>
              <a:ext uri="{FF2B5EF4-FFF2-40B4-BE49-F238E27FC236}">
                <a16:creationId xmlns:a16="http://schemas.microsoft.com/office/drawing/2014/main" id="{ACCA8386-B46F-8B46-691D-B3069C60AEE8}"/>
              </a:ext>
            </a:extLst>
          </p:cNvPr>
          <p:cNvSpPr>
            <a:spLocks noGrp="1"/>
          </p:cNvSpPr>
          <p:nvPr>
            <p:ph idx="1"/>
          </p:nvPr>
        </p:nvSpPr>
        <p:spPr/>
        <p:txBody>
          <a:bodyPr>
            <a:normAutofit fontScale="92500" lnSpcReduction="10000"/>
          </a:bodyPr>
          <a:lstStyle/>
          <a:p>
            <a:r>
              <a:rPr lang="he-IL" dirty="0"/>
              <a:t>רמב"ם הלכות איסורי ביאה פרק יד הלכה ח</a:t>
            </a:r>
          </a:p>
          <a:p>
            <a:r>
              <a:rPr lang="he-IL" dirty="0"/>
              <a:t>ואין </a:t>
            </a:r>
            <a:r>
              <a:rPr lang="he-IL" dirty="0" err="1"/>
              <a:t>מקבלין</a:t>
            </a:r>
            <a:r>
              <a:rPr lang="he-IL" dirty="0"/>
              <a:t> גר תושב אלא בזמן שהיובל נוהג, אבל בזמן הזה אפילו קיבל עליו כל התורה כולה חוץ מדקדוק אחד אין </a:t>
            </a:r>
            <a:r>
              <a:rPr lang="he-IL" dirty="0" err="1"/>
              <a:t>מקבלין</a:t>
            </a:r>
            <a:r>
              <a:rPr lang="he-IL" dirty="0"/>
              <a:t> אותו. </a:t>
            </a:r>
          </a:p>
          <a:p>
            <a:r>
              <a:rPr lang="he-IL" dirty="0">
                <a:highlight>
                  <a:srgbClr val="00FF00"/>
                </a:highlight>
              </a:rPr>
              <a:t>רמב"ם הלכות עבודה זרה פרק י הלכה ו</a:t>
            </a:r>
          </a:p>
          <a:p>
            <a:r>
              <a:rPr lang="he-IL" dirty="0">
                <a:highlight>
                  <a:srgbClr val="00FF00"/>
                </a:highlight>
              </a:rPr>
              <a:t>אין כל הדברים האלו אמורים אלא בזמן שגלו ישראל לבין העובדי כוכבים או שיד עכו"ם תקיפה על ישראל אבל בזמן שיד ישראל תקיפה עליהם אסור לנו להניח עובדי כוכבים בינינו, ואפילו יושב ישיבת עראי או עובר ממקום למקום בסחורה לא יעבור בארצנו אלא עד שיקבל עליו שבע מצות שנצטוו בני נח שנאמר לא ישבו בארצך אפילו לפי שעה, ואם קבל עליו שבע מצות הרי זה גר תושב, ואין </a:t>
            </a:r>
            <a:r>
              <a:rPr lang="he-IL" dirty="0" err="1">
                <a:highlight>
                  <a:srgbClr val="00FF00"/>
                </a:highlight>
              </a:rPr>
              <a:t>מקבלין</a:t>
            </a:r>
            <a:r>
              <a:rPr lang="he-IL" dirty="0">
                <a:highlight>
                  <a:srgbClr val="00FF00"/>
                </a:highlight>
              </a:rPr>
              <a:t> גר תושב אלא בזמן שהיובל נוהג אבל שלא בזמן היובל אין </a:t>
            </a:r>
            <a:r>
              <a:rPr lang="he-IL" dirty="0" err="1">
                <a:highlight>
                  <a:srgbClr val="00FF00"/>
                </a:highlight>
              </a:rPr>
              <a:t>מקבלין</a:t>
            </a:r>
            <a:r>
              <a:rPr lang="he-IL" dirty="0">
                <a:highlight>
                  <a:srgbClr val="00FF00"/>
                </a:highlight>
              </a:rPr>
              <a:t> אלא גר צדק בלבד. </a:t>
            </a:r>
          </a:p>
          <a:p>
            <a:r>
              <a:rPr lang="he-IL" dirty="0">
                <a:highlight>
                  <a:srgbClr val="FF00FF"/>
                </a:highlight>
              </a:rPr>
              <a:t>השגת </a:t>
            </a:r>
            <a:r>
              <a:rPr lang="he-IL" dirty="0" err="1">
                <a:highlight>
                  <a:srgbClr val="FF00FF"/>
                </a:highlight>
              </a:rPr>
              <a:t>הראב"ד</a:t>
            </a:r>
            <a:r>
              <a:rPr lang="he-IL" dirty="0">
                <a:highlight>
                  <a:srgbClr val="FF00FF"/>
                </a:highlight>
              </a:rPr>
              <a:t>/ ואפילו יושב ישיבת עראי או עובר ממקום למקום בסחורה לא יעבור בארצנו. א"א זאת לא מצאנו ולא שמענו מעולם והפסוק שהוא מביא בז' אומות הוא ואפילו לדבריו ישיבה כתיב בהו ולא העברה. </a:t>
            </a:r>
          </a:p>
          <a:p>
            <a:r>
              <a:rPr lang="he-IL" dirty="0">
                <a:highlight>
                  <a:srgbClr val="FF00FF"/>
                </a:highlight>
              </a:rPr>
              <a:t>השגת </a:t>
            </a:r>
            <a:r>
              <a:rPr lang="he-IL" dirty="0" err="1">
                <a:highlight>
                  <a:srgbClr val="FF00FF"/>
                </a:highlight>
              </a:rPr>
              <a:t>הראב"ד</a:t>
            </a:r>
            <a:r>
              <a:rPr lang="he-IL" dirty="0">
                <a:highlight>
                  <a:srgbClr val="FF00FF"/>
                </a:highlight>
              </a:rPr>
              <a:t>/ אבל שלא בזמן היובל אין </a:t>
            </a:r>
            <a:r>
              <a:rPr lang="he-IL" dirty="0" err="1">
                <a:highlight>
                  <a:srgbClr val="FF00FF"/>
                </a:highlight>
              </a:rPr>
              <a:t>מקבלין</a:t>
            </a:r>
            <a:r>
              <a:rPr lang="he-IL" dirty="0">
                <a:highlight>
                  <a:srgbClr val="FF00FF"/>
                </a:highlight>
              </a:rPr>
              <a:t> אלא גר צדק בלבד. א"א איני משוה לו בישיבת הארץ.+ </a:t>
            </a:r>
          </a:p>
        </p:txBody>
      </p:sp>
    </p:spTree>
    <p:extLst>
      <p:ext uri="{BB962C8B-B14F-4D97-AF65-F5344CB8AC3E}">
        <p14:creationId xmlns:p14="http://schemas.microsoft.com/office/powerpoint/2010/main" val="1117850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AAC29D9-BC08-1C55-DF1C-59454B0768E1}"/>
              </a:ext>
            </a:extLst>
          </p:cNvPr>
          <p:cNvSpPr>
            <a:spLocks noGrp="1"/>
          </p:cNvSpPr>
          <p:nvPr>
            <p:ph type="title"/>
          </p:nvPr>
        </p:nvSpPr>
        <p:spPr/>
        <p:txBody>
          <a:bodyPr>
            <a:normAutofit/>
          </a:bodyPr>
          <a:lstStyle/>
          <a:p>
            <a:r>
              <a:rPr lang="he-IL" sz="3600" b="1" dirty="0">
                <a:solidFill>
                  <a:schemeClr val="accent1">
                    <a:lumMod val="75000"/>
                  </a:schemeClr>
                </a:solidFill>
                <a:cs typeface="DBS-David" pitchFamily="2" charset="-79"/>
              </a:rPr>
              <a:t>במה תלויה המחלוקת?</a:t>
            </a:r>
          </a:p>
        </p:txBody>
      </p:sp>
      <p:sp>
        <p:nvSpPr>
          <p:cNvPr id="3" name="מציין מיקום תוכן 2">
            <a:extLst>
              <a:ext uri="{FF2B5EF4-FFF2-40B4-BE49-F238E27FC236}">
                <a16:creationId xmlns:a16="http://schemas.microsoft.com/office/drawing/2014/main" id="{62C80795-482A-BB23-3216-0EF43BF59680}"/>
              </a:ext>
            </a:extLst>
          </p:cNvPr>
          <p:cNvSpPr>
            <a:spLocks noGrp="1"/>
          </p:cNvSpPr>
          <p:nvPr>
            <p:ph idx="1"/>
          </p:nvPr>
        </p:nvSpPr>
        <p:spPr/>
        <p:txBody>
          <a:bodyPr/>
          <a:lstStyle/>
          <a:p>
            <a:r>
              <a:rPr lang="he-IL" dirty="0">
                <a:highlight>
                  <a:srgbClr val="00FF00"/>
                </a:highlight>
              </a:rPr>
              <a:t>חשוב: </a:t>
            </a:r>
            <a:r>
              <a:rPr lang="he-IL" dirty="0"/>
              <a:t>מדוע לפי הרמב"ם צריך קבלה בבית דין ואילו לפי </a:t>
            </a:r>
            <a:r>
              <a:rPr lang="he-IL" dirty="0" err="1"/>
              <a:t>הראב"ד</a:t>
            </a:r>
            <a:r>
              <a:rPr lang="he-IL" dirty="0"/>
              <a:t> מספיק ששומר בפועל?</a:t>
            </a:r>
          </a:p>
          <a:p>
            <a:r>
              <a:rPr lang="he-IL" dirty="0"/>
              <a:t>אפשרות א – נחלקו האם לא יחטיאו אותך לי, מגדיר את האיסור. </a:t>
            </a:r>
          </a:p>
          <a:p>
            <a:r>
              <a:rPr lang="he-IL" dirty="0"/>
              <a:t>שיטת הרמב"ם: </a:t>
            </a:r>
            <a:r>
              <a:rPr lang="he-IL" dirty="0">
                <a:highlight>
                  <a:srgbClr val="00FF00"/>
                </a:highlight>
              </a:rPr>
              <a:t>התורה לא רוצה שגויים יגורו בארץ ישראל מכל מיני סיבות</a:t>
            </a:r>
            <a:r>
              <a:rPr lang="he-IL" dirty="0"/>
              <a:t>, רק מי שאינו גוי – על ידי שנהפך להיות ממש גר, אמנם גר תושב, אבל זה קבלת זהות חדשה. </a:t>
            </a:r>
          </a:p>
          <a:p>
            <a:r>
              <a:rPr lang="he-IL" dirty="0"/>
              <a:t>שיטת </a:t>
            </a:r>
            <a:r>
              <a:rPr lang="he-IL" dirty="0" err="1"/>
              <a:t>הראב"ד</a:t>
            </a:r>
            <a:r>
              <a:rPr lang="he-IL" dirty="0"/>
              <a:t>: </a:t>
            </a:r>
            <a:r>
              <a:rPr lang="he-IL" dirty="0">
                <a:highlight>
                  <a:srgbClr val="00FF00"/>
                </a:highlight>
              </a:rPr>
              <a:t>התורה לא רוצה שגויים יחטיאו אותנו</a:t>
            </a:r>
            <a:r>
              <a:rPr lang="he-IL" dirty="0"/>
              <a:t>, כאשר אין חשש שהגוי יחטיא מותר לו לגור בארץ. </a:t>
            </a:r>
          </a:p>
          <a:p>
            <a:endParaRPr lang="he-IL" dirty="0"/>
          </a:p>
        </p:txBody>
      </p:sp>
      <p:pic>
        <p:nvPicPr>
          <p:cNvPr id="1026" name="Picture 2" descr="תעודת זהות ביומטרית: מה זה אומר וכמה עולה?">
            <a:extLst>
              <a:ext uri="{FF2B5EF4-FFF2-40B4-BE49-F238E27FC236}">
                <a16:creationId xmlns:a16="http://schemas.microsoft.com/office/drawing/2014/main" id="{C72AC956-9C0C-6ACC-1F89-DB749FEC53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476375" cy="17621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מלחמת תרבות / תנועת ההשכלה היהודית במאה ה-19 / שמואל פיינר - האחים גרין">
            <a:extLst>
              <a:ext uri="{FF2B5EF4-FFF2-40B4-BE49-F238E27FC236}">
                <a16:creationId xmlns:a16="http://schemas.microsoft.com/office/drawing/2014/main" id="{C2F87797-CA51-6456-CEA3-7074B05B3B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870" y="4446164"/>
            <a:ext cx="1550465" cy="24118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03606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circle(in)">
                                      <p:cBhvr>
                                        <p:cTn id="15" dur="2000"/>
                                        <p:tgtEl>
                                          <p:spTgt spid="102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1028"/>
                                        </p:tgtEl>
                                        <p:attrNameLst>
                                          <p:attrName>style.visibility</p:attrName>
                                        </p:attrNameLst>
                                      </p:cBhvr>
                                      <p:to>
                                        <p:strVal val="visible"/>
                                      </p:to>
                                    </p:set>
                                    <p:animEffect transition="in" filter="wheel(1)">
                                      <p:cBhvr>
                                        <p:cTn id="24" dur="2000"/>
                                        <p:tgtEl>
                                          <p:spTgt spid="1028"/>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AAC29D9-BC08-1C55-DF1C-59454B0768E1}"/>
              </a:ext>
            </a:extLst>
          </p:cNvPr>
          <p:cNvSpPr>
            <a:spLocks noGrp="1"/>
          </p:cNvSpPr>
          <p:nvPr>
            <p:ph type="title"/>
          </p:nvPr>
        </p:nvSpPr>
        <p:spPr/>
        <p:txBody>
          <a:bodyPr/>
          <a:lstStyle/>
          <a:p>
            <a:r>
              <a:rPr lang="he-IL" sz="3200" b="1" dirty="0">
                <a:solidFill>
                  <a:schemeClr val="accent1">
                    <a:lumMod val="75000"/>
                  </a:schemeClr>
                </a:solidFill>
                <a:cs typeface="DBS-David" pitchFamily="2" charset="-79"/>
              </a:rPr>
              <a:t>במה תלויה המחלוקת? - ב</a:t>
            </a:r>
            <a:endParaRPr lang="he-IL" dirty="0"/>
          </a:p>
        </p:txBody>
      </p:sp>
      <p:sp>
        <p:nvSpPr>
          <p:cNvPr id="3" name="מציין מיקום תוכן 2">
            <a:extLst>
              <a:ext uri="{FF2B5EF4-FFF2-40B4-BE49-F238E27FC236}">
                <a16:creationId xmlns:a16="http://schemas.microsoft.com/office/drawing/2014/main" id="{62C80795-482A-BB23-3216-0EF43BF59680}"/>
              </a:ext>
            </a:extLst>
          </p:cNvPr>
          <p:cNvSpPr>
            <a:spLocks noGrp="1"/>
          </p:cNvSpPr>
          <p:nvPr>
            <p:ph idx="1"/>
          </p:nvPr>
        </p:nvSpPr>
        <p:spPr/>
        <p:txBody>
          <a:bodyPr>
            <a:normAutofit fontScale="92500" lnSpcReduction="10000"/>
          </a:bodyPr>
          <a:lstStyle/>
          <a:p>
            <a:r>
              <a:rPr lang="he-IL" dirty="0"/>
              <a:t>אפשרות ב – גם הרמב"ם מודה שהחשש הוא שלא יחטיאו, אלא שנחלקו </a:t>
            </a:r>
            <a:r>
              <a:rPr lang="he-IL" dirty="0">
                <a:highlight>
                  <a:srgbClr val="00FF00"/>
                </a:highlight>
              </a:rPr>
              <a:t>עד מתי יש לנו חשש כזה. </a:t>
            </a:r>
          </a:p>
          <a:p>
            <a:r>
              <a:rPr lang="he-IL" b="1" dirty="0">
                <a:solidFill>
                  <a:schemeClr val="accent1">
                    <a:lumMod val="75000"/>
                  </a:schemeClr>
                </a:solidFill>
              </a:rPr>
              <a:t>שיטת הרמב"ם: </a:t>
            </a:r>
            <a:r>
              <a:rPr lang="he-IL" dirty="0"/>
              <a:t>כל עוד שלא קיבל עליו שבע מצוות, יש לי חשש שאינו יציב ויחזור לסורו וצריך להתרחק ממנו.</a:t>
            </a:r>
          </a:p>
          <a:p>
            <a:r>
              <a:rPr lang="he-IL" b="1" dirty="0">
                <a:solidFill>
                  <a:schemeClr val="accent1">
                    <a:lumMod val="75000"/>
                  </a:schemeClr>
                </a:solidFill>
              </a:rPr>
              <a:t>שיטת </a:t>
            </a:r>
            <a:r>
              <a:rPr lang="he-IL" b="1" dirty="0" err="1">
                <a:solidFill>
                  <a:schemeClr val="accent1">
                    <a:lumMod val="75000"/>
                  </a:schemeClr>
                </a:solidFill>
              </a:rPr>
              <a:t>הראב"ד</a:t>
            </a:r>
            <a:r>
              <a:rPr lang="he-IL" b="1" dirty="0">
                <a:solidFill>
                  <a:schemeClr val="accent1">
                    <a:lumMod val="75000"/>
                  </a:schemeClr>
                </a:solidFill>
              </a:rPr>
              <a:t>: </a:t>
            </a:r>
            <a:r>
              <a:rPr lang="he-IL" dirty="0"/>
              <a:t>כיוון שאני רואה שהוא שומר כרגע שבע מצוות, יותר אין לי חשש ממנו. </a:t>
            </a:r>
          </a:p>
          <a:p>
            <a:r>
              <a:rPr lang="he-IL" dirty="0"/>
              <a:t>כך כתב החזון איש </a:t>
            </a:r>
            <a:r>
              <a:rPr lang="he-IL" sz="1400" dirty="0"/>
              <a:t>שביעית סימן כד אות ג ד"ה ודעת </a:t>
            </a:r>
            <a:r>
              <a:rPr lang="he-IL" sz="1400" dirty="0" err="1"/>
              <a:t>הר"מ</a:t>
            </a:r>
            <a:r>
              <a:rPr lang="he-IL" sz="1400" dirty="0"/>
              <a:t> </a:t>
            </a:r>
            <a:r>
              <a:rPr lang="he-IL" sz="1400" dirty="0" err="1"/>
              <a:t>דכיון</a:t>
            </a:r>
            <a:endParaRPr lang="he-IL" dirty="0"/>
          </a:p>
          <a:p>
            <a:r>
              <a:rPr lang="he-IL" dirty="0"/>
              <a:t>ודעת </a:t>
            </a:r>
            <a:r>
              <a:rPr lang="he-IL" dirty="0" err="1"/>
              <a:t>הר"מ</a:t>
            </a:r>
            <a:r>
              <a:rPr lang="he-IL" dirty="0"/>
              <a:t> </a:t>
            </a:r>
            <a:r>
              <a:rPr lang="he-IL" dirty="0" err="1"/>
              <a:t>דכיון</a:t>
            </a:r>
            <a:r>
              <a:rPr lang="he-IL" dirty="0"/>
              <a:t> דאין אנו </a:t>
            </a:r>
            <a:r>
              <a:rPr lang="he-IL" dirty="0" err="1"/>
              <a:t>מקבלין</a:t>
            </a:r>
            <a:r>
              <a:rPr lang="he-IL" dirty="0"/>
              <a:t> אותו לא הותר ישיבתו בארץ אע"ג שהוא זהיר בז' מצוות </a:t>
            </a:r>
            <a:r>
              <a:rPr lang="he-IL" dirty="0" err="1">
                <a:highlight>
                  <a:srgbClr val="00FF00"/>
                </a:highlight>
              </a:rPr>
              <a:t>דבלא</a:t>
            </a:r>
            <a:r>
              <a:rPr lang="he-IL" dirty="0">
                <a:highlight>
                  <a:srgbClr val="00FF00"/>
                </a:highlight>
              </a:rPr>
              <a:t> קבלה אין אנו בטוחים בזהירותם ואין אנו </a:t>
            </a:r>
            <a:r>
              <a:rPr lang="he-IL" dirty="0" err="1">
                <a:highlight>
                  <a:srgbClr val="00FF00"/>
                </a:highlight>
              </a:rPr>
              <a:t>בקיאין</a:t>
            </a:r>
            <a:r>
              <a:rPr lang="he-IL" dirty="0">
                <a:highlight>
                  <a:srgbClr val="00FF00"/>
                </a:highlight>
              </a:rPr>
              <a:t> בהם</a:t>
            </a:r>
            <a:r>
              <a:rPr lang="he-IL" dirty="0"/>
              <a:t>,</a:t>
            </a:r>
          </a:p>
          <a:p>
            <a:r>
              <a:rPr lang="he-IL" dirty="0"/>
              <a:t> אבל דעת </a:t>
            </a:r>
            <a:r>
              <a:rPr lang="he-IL" dirty="0" err="1"/>
              <a:t>הר"א</a:t>
            </a:r>
            <a:r>
              <a:rPr lang="he-IL" dirty="0"/>
              <a:t> </a:t>
            </a:r>
            <a:r>
              <a:rPr lang="he-IL" dirty="0" err="1"/>
              <a:t>דכל</a:t>
            </a:r>
            <a:r>
              <a:rPr lang="he-IL" dirty="0"/>
              <a:t> שהוא נזהר בז' מצוות וראוי לקבלו אלא שמפני הקושי נפטרנו מקבלתו ומחיוב </a:t>
            </a:r>
            <a:r>
              <a:rPr lang="he-IL" dirty="0" err="1"/>
              <a:t>להחיותו</a:t>
            </a:r>
            <a:r>
              <a:rPr lang="he-IL" dirty="0"/>
              <a:t> שלא ינהרו כולם לארץ מ"מ אין איסור בישיבתו שאין כאן חשש פן יחטיאו וגו'.</a:t>
            </a:r>
          </a:p>
          <a:p>
            <a:r>
              <a:rPr lang="he-IL" dirty="0"/>
              <a:t> ומסתבר דגם </a:t>
            </a:r>
            <a:r>
              <a:rPr lang="he-IL" dirty="0" err="1"/>
              <a:t>לענין</a:t>
            </a:r>
            <a:r>
              <a:rPr lang="he-IL" dirty="0"/>
              <a:t> חני' בקרקע וליתן להם מתנת חנם נמי במחלוקת שנוי' </a:t>
            </a:r>
            <a:r>
              <a:rPr lang="he-IL" dirty="0" err="1"/>
              <a:t>דלדעת</a:t>
            </a:r>
            <a:r>
              <a:rPr lang="he-IL" dirty="0"/>
              <a:t> </a:t>
            </a:r>
            <a:r>
              <a:rPr lang="he-IL" dirty="0" err="1"/>
              <a:t>הר"מ</a:t>
            </a:r>
            <a:r>
              <a:rPr lang="he-IL" dirty="0"/>
              <a:t> כל שאין לו קבלה </a:t>
            </a:r>
            <a:r>
              <a:rPr lang="he-IL" dirty="0" err="1"/>
              <a:t>מחמרינן</a:t>
            </a:r>
            <a:r>
              <a:rPr lang="he-IL" dirty="0"/>
              <a:t> עמו כשאר </a:t>
            </a:r>
            <a:r>
              <a:rPr lang="he-IL" dirty="0" err="1"/>
              <a:t>נכרי</a:t>
            </a:r>
            <a:r>
              <a:rPr lang="he-IL" dirty="0"/>
              <a:t> ולדעת </a:t>
            </a:r>
            <a:r>
              <a:rPr lang="he-IL" dirty="0" err="1"/>
              <a:t>הראב"ד</a:t>
            </a:r>
            <a:r>
              <a:rPr lang="he-IL" dirty="0"/>
              <a:t> </a:t>
            </a:r>
            <a:r>
              <a:rPr lang="he-IL" dirty="0" err="1"/>
              <a:t>מיקילינן</a:t>
            </a:r>
            <a:r>
              <a:rPr lang="he-IL" dirty="0"/>
              <a:t> עמו.</a:t>
            </a:r>
          </a:p>
        </p:txBody>
      </p:sp>
    </p:spTree>
    <p:extLst>
      <p:ext uri="{BB962C8B-B14F-4D97-AF65-F5344CB8AC3E}">
        <p14:creationId xmlns:p14="http://schemas.microsoft.com/office/powerpoint/2010/main" val="10813440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AAC29D9-BC08-1C55-DF1C-59454B0768E1}"/>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62C80795-482A-BB23-3216-0EF43BF59680}"/>
              </a:ext>
            </a:extLst>
          </p:cNvPr>
          <p:cNvSpPr>
            <a:spLocks noGrp="1"/>
          </p:cNvSpPr>
          <p:nvPr>
            <p:ph idx="1"/>
          </p:nvPr>
        </p:nvSpPr>
        <p:spPr/>
        <p:txBody>
          <a:bodyPr/>
          <a:lstStyle/>
          <a:p>
            <a:r>
              <a:rPr lang="he-IL" dirty="0"/>
              <a:t>ההבדל בין שתי הפירושים יהיה – במקרה וגוי קיבל עליו שבע מצוות בפני שלושה – אבל אין לו זהות חדשה. </a:t>
            </a:r>
          </a:p>
          <a:p>
            <a:r>
              <a:rPr lang="he-IL" dirty="0"/>
              <a:t>האם לפי הרמב"ם יהיה מותר?</a:t>
            </a:r>
          </a:p>
          <a:p>
            <a:r>
              <a:rPr lang="he-IL" dirty="0"/>
              <a:t>יתכן וגם יהיה הבדל במקרה וגוי שומר שבע מצוות לא מחמת ציווי השם – האם לפי </a:t>
            </a:r>
            <a:r>
              <a:rPr lang="he-IL" dirty="0" err="1"/>
              <a:t>הראב"ד</a:t>
            </a:r>
            <a:r>
              <a:rPr lang="he-IL" dirty="0"/>
              <a:t> יהיה מותר. </a:t>
            </a:r>
          </a:p>
        </p:txBody>
      </p:sp>
    </p:spTree>
    <p:extLst>
      <p:ext uri="{BB962C8B-B14F-4D97-AF65-F5344CB8AC3E}">
        <p14:creationId xmlns:p14="http://schemas.microsoft.com/office/powerpoint/2010/main" val="8405132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7A9801-F13C-D864-01B2-27BD9E18F99C}"/>
              </a:ext>
            </a:extLst>
          </p:cNvPr>
          <p:cNvSpPr>
            <a:spLocks noGrp="1"/>
          </p:cNvSpPr>
          <p:nvPr>
            <p:ph type="title"/>
          </p:nvPr>
        </p:nvSpPr>
        <p:spPr/>
        <p:txBody>
          <a:bodyPr/>
          <a:lstStyle/>
          <a:p>
            <a:r>
              <a:rPr lang="he-IL" dirty="0"/>
              <a:t>גוי שקיבל שבע מצוות – דעת הרמב"ם</a:t>
            </a:r>
          </a:p>
        </p:txBody>
      </p:sp>
      <p:sp>
        <p:nvSpPr>
          <p:cNvPr id="3" name="מציין מיקום תוכן 2">
            <a:extLst>
              <a:ext uri="{FF2B5EF4-FFF2-40B4-BE49-F238E27FC236}">
                <a16:creationId xmlns:a16="http://schemas.microsoft.com/office/drawing/2014/main" id="{DBD52FF6-F290-98F3-B6B6-6CBCD207D110}"/>
              </a:ext>
            </a:extLst>
          </p:cNvPr>
          <p:cNvSpPr>
            <a:spLocks noGrp="1"/>
          </p:cNvSpPr>
          <p:nvPr>
            <p:ph idx="1"/>
          </p:nvPr>
        </p:nvSpPr>
        <p:spPr/>
        <p:txBody>
          <a:bodyPr/>
          <a:lstStyle/>
          <a:p>
            <a:r>
              <a:rPr lang="he-IL" dirty="0" err="1">
                <a:highlight>
                  <a:srgbClr val="00FF00"/>
                </a:highlight>
              </a:rPr>
              <a:t>בכ"מ</a:t>
            </a:r>
            <a:r>
              <a:rPr lang="he-IL" dirty="0">
                <a:highlight>
                  <a:srgbClr val="00FF00"/>
                </a:highlight>
              </a:rPr>
              <a:t> כתב על דברי </a:t>
            </a:r>
            <a:r>
              <a:rPr lang="he-IL" dirty="0" err="1">
                <a:highlight>
                  <a:srgbClr val="00FF00"/>
                </a:highlight>
              </a:rPr>
              <a:t>הראב"ד</a:t>
            </a:r>
            <a:r>
              <a:rPr lang="he-IL" dirty="0">
                <a:highlight>
                  <a:srgbClr val="00FF00"/>
                </a:highlight>
              </a:rPr>
              <a:t> </a:t>
            </a:r>
            <a:r>
              <a:rPr lang="he-IL" dirty="0"/>
              <a:t>האחרונים שגם הרמב"ם ודאי יודה בזה, כיון שקיבל עליו ז' מצוות בני נח, שוב אין בו החשש שמא יחטיאו, ולמה ימנעו ממנו ישיבת הארץ. </a:t>
            </a:r>
          </a:p>
          <a:p>
            <a:r>
              <a:rPr lang="he-IL" dirty="0"/>
              <a:t>גם </a:t>
            </a:r>
            <a:r>
              <a:rPr lang="he-IL" dirty="0" err="1"/>
              <a:t>הרשב"א</a:t>
            </a:r>
            <a:r>
              <a:rPr lang="he-IL" dirty="0"/>
              <a:t> בתורת הבית (דף קל ע"ב) כתב, שלא הצריכוהו לקבל שבע מצות בפני שלשה אלא </a:t>
            </a:r>
            <a:r>
              <a:rPr lang="he-IL" dirty="0" err="1"/>
              <a:t>לענין</a:t>
            </a:r>
            <a:r>
              <a:rPr lang="he-IL" dirty="0"/>
              <a:t> </a:t>
            </a:r>
            <a:r>
              <a:rPr lang="he-IL" dirty="0" err="1"/>
              <a:t>להחיותו</a:t>
            </a:r>
            <a:r>
              <a:rPr lang="he-IL" dirty="0"/>
              <a:t> בלבד, אבל </a:t>
            </a:r>
            <a:r>
              <a:rPr lang="he-IL" dirty="0" err="1"/>
              <a:t>לענין</a:t>
            </a:r>
            <a:r>
              <a:rPr lang="he-IL" dirty="0"/>
              <a:t> שאר גזירות כל שידענו שאינו עובד ע"ז אינו בכלל גזירות אלו. ע"ש. </a:t>
            </a:r>
          </a:p>
          <a:p>
            <a:r>
              <a:rPr lang="he-IL" dirty="0">
                <a:highlight>
                  <a:srgbClr val="00FF00"/>
                </a:highlight>
              </a:rPr>
              <a:t>עמוד הימיני סימן </a:t>
            </a:r>
            <a:r>
              <a:rPr lang="he-IL" dirty="0" err="1">
                <a:highlight>
                  <a:srgbClr val="00FF00"/>
                </a:highlight>
              </a:rPr>
              <a:t>יב</a:t>
            </a:r>
            <a:r>
              <a:rPr lang="he-IL" dirty="0"/>
              <a:t>: אכן אין נראה כן דעת הרמב"ם, שהרי כתב שאסור לנו להניח להם בינינו אא"כ קיבלו עליהם המצוות, ורואים שלא מספיק מה שבפועל שומרים המצוות אלא עד שיקבלו, וקבלה זאת שהוא דן עליה היינו לפי דיני קבלה </a:t>
            </a:r>
            <a:r>
              <a:rPr lang="he-IL" dirty="0" err="1"/>
              <a:t>שנתפרטו</a:t>
            </a:r>
            <a:r>
              <a:rPr lang="he-IL" dirty="0"/>
              <a:t> בגר תושב, שהרי כך מסיים "ואם קבל עליו ז' מצוות הרי זה 'גר תושב'", הרי בפירוש שהדיון הוא על קבלת המצוות לפי הסדר הקבוע שעל ידם נקרא 'גר תושב'. ועל זה מסיים שאין מקבלים </a:t>
            </a:r>
            <a:r>
              <a:rPr lang="he-IL" dirty="0" err="1"/>
              <a:t>ג"ת</a:t>
            </a:r>
            <a:r>
              <a:rPr lang="he-IL" dirty="0"/>
              <a:t> אלא בזמן שהיובל נוהג. יוצא מזה שבזמן שאין היובל שאין קבלתו בתור גר תושב אפשרית, ממילא אסורה ישיבתו בארץ (כשיד ישראל תקיפה). </a:t>
            </a:r>
          </a:p>
        </p:txBody>
      </p:sp>
    </p:spTree>
    <p:extLst>
      <p:ext uri="{BB962C8B-B14F-4D97-AF65-F5344CB8AC3E}">
        <p14:creationId xmlns:p14="http://schemas.microsoft.com/office/powerpoint/2010/main" val="5023532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2C32B31-B9A0-9008-D5E5-E2761B996A06}"/>
              </a:ext>
            </a:extLst>
          </p:cNvPr>
          <p:cNvSpPr>
            <a:spLocks noGrp="1"/>
          </p:cNvSpPr>
          <p:nvPr>
            <p:ph type="title"/>
          </p:nvPr>
        </p:nvSpPr>
        <p:spPr/>
        <p:txBody>
          <a:bodyPr/>
          <a:lstStyle/>
          <a:p>
            <a:r>
              <a:rPr lang="he-IL" dirty="0"/>
              <a:t>הדעה המחמירה – גוי בד"ץ</a:t>
            </a:r>
          </a:p>
        </p:txBody>
      </p:sp>
      <p:sp>
        <p:nvSpPr>
          <p:cNvPr id="3" name="מציין מיקום תוכן 2">
            <a:extLst>
              <a:ext uri="{FF2B5EF4-FFF2-40B4-BE49-F238E27FC236}">
                <a16:creationId xmlns:a16="http://schemas.microsoft.com/office/drawing/2014/main" id="{66399EF8-CAA0-A937-98A5-EA96147DD54E}"/>
              </a:ext>
            </a:extLst>
          </p:cNvPr>
          <p:cNvSpPr>
            <a:spLocks noGrp="1"/>
          </p:cNvSpPr>
          <p:nvPr>
            <p:ph idx="1"/>
          </p:nvPr>
        </p:nvSpPr>
        <p:spPr/>
        <p:txBody>
          <a:bodyPr/>
          <a:lstStyle/>
          <a:p>
            <a:r>
              <a:rPr lang="he-IL" dirty="0"/>
              <a:t>עמוד הימיני סימן </a:t>
            </a:r>
            <a:r>
              <a:rPr lang="he-IL" dirty="0" err="1"/>
              <a:t>יב</a:t>
            </a:r>
            <a:r>
              <a:rPr lang="he-IL" dirty="0"/>
              <a:t>: אכן אין נראה כן דעת הרמב"ם שמספיק שמירה ללא קבלה), שהרי כתב שאסור לנו להניח להם בינינו אא"כ קיבלו עליהם המצוות, ורואים שלא מספיק מה שבפועל שומרים המצוות אלא עד שיקבלו, </a:t>
            </a:r>
          </a:p>
          <a:p>
            <a:r>
              <a:rPr lang="he-IL" dirty="0"/>
              <a:t>וקבלה זאת שהוא דן עליה היינו לפי דיני קבלה </a:t>
            </a:r>
            <a:r>
              <a:rPr lang="he-IL" dirty="0" err="1"/>
              <a:t>שנתפרטו</a:t>
            </a:r>
            <a:r>
              <a:rPr lang="he-IL" dirty="0"/>
              <a:t> בגר תושב, שהרי כך מסיים "ואם קבל עליו ז' מצוות הרי זה 'גר תושב'", הרי בפירוש שהדיון הוא על קבלת המצוות לפי הסדר הקבוע שעל ידם נקרא 'גר תושב'. </a:t>
            </a:r>
          </a:p>
          <a:p>
            <a:r>
              <a:rPr lang="he-IL" dirty="0"/>
              <a:t>ועל זה מסיים שאין מקבלים </a:t>
            </a:r>
            <a:r>
              <a:rPr lang="he-IL" dirty="0" err="1"/>
              <a:t>ג"ת</a:t>
            </a:r>
            <a:r>
              <a:rPr lang="he-IL" dirty="0"/>
              <a:t> אלא בזמן שהיובל נוהג. </a:t>
            </a:r>
          </a:p>
          <a:p>
            <a:r>
              <a:rPr lang="he-IL" dirty="0">
                <a:highlight>
                  <a:srgbClr val="00FF00"/>
                </a:highlight>
              </a:rPr>
              <a:t>יוצא מזה שבזמן שאין היובל שאין קבלתו בתור גר תושב אפשרית, ממילא אסורה ישיבתו בארץ (כשיד ישראל תקיפה). </a:t>
            </a:r>
          </a:p>
          <a:p>
            <a:endParaRPr lang="he-IL" dirty="0"/>
          </a:p>
        </p:txBody>
      </p:sp>
      <p:pic>
        <p:nvPicPr>
          <p:cNvPr id="2050" name="Picture 2" descr="כשרות בד&quot;ץ העדה החרדית – ויקיפדיה">
            <a:extLst>
              <a:ext uri="{FF2B5EF4-FFF2-40B4-BE49-F238E27FC236}">
                <a16:creationId xmlns:a16="http://schemas.microsoft.com/office/drawing/2014/main" id="{636F77BD-C67B-A3F1-6EA9-A05EEA3B62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143250" cy="1457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1104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9F66FF-3EFE-8188-3EF3-21BEAE5B31C5}"/>
              </a:ext>
            </a:extLst>
          </p:cNvPr>
          <p:cNvSpPr>
            <a:spLocks noGrp="1"/>
          </p:cNvSpPr>
          <p:nvPr>
            <p:ph type="title"/>
          </p:nvPr>
        </p:nvSpPr>
        <p:spPr/>
        <p:txBody>
          <a:bodyPr/>
          <a:lstStyle/>
          <a:p>
            <a:r>
              <a:rPr lang="he-IL" dirty="0"/>
              <a:t>הדעה הבינונית – באיסור לא ישבו</a:t>
            </a:r>
          </a:p>
        </p:txBody>
      </p:sp>
      <p:sp>
        <p:nvSpPr>
          <p:cNvPr id="3" name="מציין מיקום תוכן 2">
            <a:extLst>
              <a:ext uri="{FF2B5EF4-FFF2-40B4-BE49-F238E27FC236}">
                <a16:creationId xmlns:a16="http://schemas.microsoft.com/office/drawing/2014/main" id="{438A0BD3-5795-D24D-AC9C-43DC72B5A575}"/>
              </a:ext>
            </a:extLst>
          </p:cNvPr>
          <p:cNvSpPr>
            <a:spLocks noGrp="1"/>
          </p:cNvSpPr>
          <p:nvPr>
            <p:ph idx="1"/>
          </p:nvPr>
        </p:nvSpPr>
        <p:spPr/>
        <p:txBody>
          <a:bodyPr/>
          <a:lstStyle/>
          <a:p>
            <a:r>
              <a:rPr lang="he-IL" dirty="0" err="1"/>
              <a:t>בכ"מ</a:t>
            </a:r>
            <a:r>
              <a:rPr lang="he-IL" dirty="0"/>
              <a:t> כתב על דברי </a:t>
            </a:r>
            <a:r>
              <a:rPr lang="he-IL" dirty="0" err="1"/>
              <a:t>הראב"ד</a:t>
            </a:r>
            <a:r>
              <a:rPr lang="he-IL" dirty="0"/>
              <a:t> האחרונים שגם הרמב"ם ודאי יודה בזה, כיון שקיבל עליו ז' מצוות בני נח, שוב אין בו החשש שמא יחטיאו, ולמה ימנעו ממנו ישיבת הארץ. </a:t>
            </a:r>
          </a:p>
          <a:p>
            <a:r>
              <a:rPr lang="he-IL" dirty="0"/>
              <a:t>גם </a:t>
            </a:r>
            <a:r>
              <a:rPr lang="he-IL" dirty="0" err="1"/>
              <a:t>הרשב"א</a:t>
            </a:r>
            <a:r>
              <a:rPr lang="he-IL" dirty="0"/>
              <a:t> בתורת הבית (דף קל ע"ב) כתב, שלא הצריכוהו לקבל שבע מצות בפני שלשה אלא </a:t>
            </a:r>
            <a:r>
              <a:rPr lang="he-IL" dirty="0" err="1"/>
              <a:t>לענין</a:t>
            </a:r>
            <a:r>
              <a:rPr lang="he-IL" dirty="0"/>
              <a:t> </a:t>
            </a:r>
            <a:r>
              <a:rPr lang="he-IL" dirty="0" err="1"/>
              <a:t>להחיותו</a:t>
            </a:r>
            <a:r>
              <a:rPr lang="he-IL" dirty="0"/>
              <a:t> בלבד, אבל </a:t>
            </a:r>
            <a:r>
              <a:rPr lang="he-IL" dirty="0" err="1"/>
              <a:t>לענין</a:t>
            </a:r>
            <a:r>
              <a:rPr lang="he-IL" dirty="0"/>
              <a:t> שאר גזירות כל שידענו שאינו עובד ע"ז אינו בכלל גזירות אלו. ע"ש. </a:t>
            </a:r>
          </a:p>
          <a:p>
            <a:r>
              <a:rPr lang="he-IL" dirty="0"/>
              <a:t>ויש לדון בדעה הזו – </a:t>
            </a:r>
            <a:r>
              <a:rPr lang="he-IL" b="1" dirty="0"/>
              <a:t>האם צריך קבלה ממש? </a:t>
            </a:r>
            <a:r>
              <a:rPr lang="he-IL" dirty="0"/>
              <a:t>והאם צריך לשם דת משה?</a:t>
            </a:r>
          </a:p>
          <a:p>
            <a:r>
              <a:rPr lang="he-IL" dirty="0"/>
              <a:t>או שכל ישמעאלי שלא רוצח הוא בכלל ההיתר, שהיות ואינו עובד ע"ז ונשמר משאר דברים – הרי הוא בכלל ההיתר.</a:t>
            </a:r>
          </a:p>
          <a:p>
            <a:r>
              <a:rPr lang="he-IL" dirty="0"/>
              <a:t>דעת החזון איש </a:t>
            </a:r>
            <a:r>
              <a:rPr lang="he-IL" dirty="0">
                <a:highlight>
                  <a:srgbClr val="00FF00"/>
                </a:highlight>
              </a:rPr>
              <a:t>שצריך קבלה ממש</a:t>
            </a:r>
            <a:r>
              <a:rPr lang="he-IL" dirty="0"/>
              <a:t>, אחרית יש לו דעות כוזבות. ויש מקילים בזה. </a:t>
            </a:r>
            <a:r>
              <a:rPr lang="he-IL" dirty="0" err="1"/>
              <a:t>שסגי</a:t>
            </a:r>
            <a:r>
              <a:rPr lang="he-IL" dirty="0"/>
              <a:t> שאינו עובד ע"ז ולא עובר על שאר דברים. </a:t>
            </a:r>
          </a:p>
          <a:p>
            <a:endParaRPr lang="he-IL" dirty="0"/>
          </a:p>
        </p:txBody>
      </p:sp>
      <p:pic>
        <p:nvPicPr>
          <p:cNvPr id="3074" name="Picture 2" descr="בהשפעת הבד&quot;ץ: כך משפיעים גופי הכשרות על הכלכלה החרדית - ביזנעס">
            <a:extLst>
              <a:ext uri="{FF2B5EF4-FFF2-40B4-BE49-F238E27FC236}">
                <a16:creationId xmlns:a16="http://schemas.microsoft.com/office/drawing/2014/main" id="{E0FB8164-DA97-538F-5DCA-D2179697F43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847975"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0241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B293E10-4813-040C-D600-7914410D5F07}"/>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329E4E3-8227-719D-5026-1C1A76571A96}"/>
              </a:ext>
            </a:extLst>
          </p:cNvPr>
          <p:cNvSpPr>
            <a:spLocks noGrp="1"/>
          </p:cNvSpPr>
          <p:nvPr>
            <p:ph idx="1"/>
          </p:nvPr>
        </p:nvSpPr>
        <p:spPr/>
        <p:txBody>
          <a:bodyPr/>
          <a:lstStyle/>
          <a:p>
            <a:endParaRPr lang="he-IL"/>
          </a:p>
        </p:txBody>
      </p:sp>
      <p:pic>
        <p:nvPicPr>
          <p:cNvPr id="5" name="תמונה 4">
            <a:extLst>
              <a:ext uri="{FF2B5EF4-FFF2-40B4-BE49-F238E27FC236}">
                <a16:creationId xmlns:a16="http://schemas.microsoft.com/office/drawing/2014/main" id="{594D69E5-BF18-7F4B-8C03-11CB3E3901BE}"/>
              </a:ext>
            </a:extLst>
          </p:cNvPr>
          <p:cNvPicPr>
            <a:picLocks noChangeAspect="1"/>
          </p:cNvPicPr>
          <p:nvPr/>
        </p:nvPicPr>
        <p:blipFill>
          <a:blip r:embed="rId2"/>
          <a:stretch>
            <a:fillRect/>
          </a:stretch>
        </p:blipFill>
        <p:spPr>
          <a:xfrm>
            <a:off x="1704091" y="0"/>
            <a:ext cx="8783817" cy="6858000"/>
          </a:xfrm>
          <a:prstGeom prst="rect">
            <a:avLst/>
          </a:prstGeom>
        </p:spPr>
      </p:pic>
    </p:spTree>
    <p:extLst>
      <p:ext uri="{BB962C8B-B14F-4D97-AF65-F5344CB8AC3E}">
        <p14:creationId xmlns:p14="http://schemas.microsoft.com/office/powerpoint/2010/main" val="912775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1FFEC99-63B1-7A9F-D69E-E4AA8D33CF1D}"/>
              </a:ext>
            </a:extLst>
          </p:cNvPr>
          <p:cNvSpPr>
            <a:spLocks noGrp="1"/>
          </p:cNvSpPr>
          <p:nvPr>
            <p:ph type="title"/>
          </p:nvPr>
        </p:nvSpPr>
        <p:spPr/>
        <p:txBody>
          <a:bodyPr/>
          <a:lstStyle/>
          <a:p>
            <a:r>
              <a:rPr lang="he-IL" dirty="0"/>
              <a:t>הדעה הבינונית – מצריכה קבלה</a:t>
            </a:r>
          </a:p>
        </p:txBody>
      </p:sp>
      <p:sp>
        <p:nvSpPr>
          <p:cNvPr id="3" name="מציין מיקום תוכן 2">
            <a:extLst>
              <a:ext uri="{FF2B5EF4-FFF2-40B4-BE49-F238E27FC236}">
                <a16:creationId xmlns:a16="http://schemas.microsoft.com/office/drawing/2014/main" id="{F7D0FA14-27D4-C9C9-FE36-45D27962ACCA}"/>
              </a:ext>
            </a:extLst>
          </p:cNvPr>
          <p:cNvSpPr>
            <a:spLocks noGrp="1"/>
          </p:cNvSpPr>
          <p:nvPr>
            <p:ph idx="1"/>
          </p:nvPr>
        </p:nvSpPr>
        <p:spPr/>
        <p:txBody>
          <a:bodyPr/>
          <a:lstStyle/>
          <a:p>
            <a:r>
              <a:rPr lang="he-IL" dirty="0"/>
              <a:t>כדעה הסוברת שצריך קבלה ממש משמע בדברי הבית יוסף שכתב על דברי </a:t>
            </a:r>
            <a:r>
              <a:rPr lang="he-IL" b="0" i="0" dirty="0">
                <a:solidFill>
                  <a:srgbClr val="000000"/>
                </a:solidFill>
                <a:effectLst/>
                <a:latin typeface="opensanshebrew-regular-webfont"/>
              </a:rPr>
              <a:t>הטור שפסק ש"אסור ליתן מתנת חינם לעכו"ם, אבל מותר ליתן לגר-תושב, שהרי מצוה </a:t>
            </a:r>
            <a:r>
              <a:rPr lang="he-IL" b="0" i="0" dirty="0" err="1">
                <a:solidFill>
                  <a:srgbClr val="000000"/>
                </a:solidFill>
                <a:effectLst/>
                <a:latin typeface="opensanshebrew-regular-webfont"/>
              </a:rPr>
              <a:t>להחיותו</a:t>
            </a:r>
            <a:r>
              <a:rPr lang="he-IL" b="0" i="0" dirty="0">
                <a:solidFill>
                  <a:srgbClr val="000000"/>
                </a:solidFill>
                <a:effectLst/>
                <a:latin typeface="opensanshebrew-regular-webfont"/>
              </a:rPr>
              <a:t>". </a:t>
            </a:r>
          </a:p>
          <a:p>
            <a:r>
              <a:rPr lang="he-IL" b="0" i="0" dirty="0">
                <a:solidFill>
                  <a:srgbClr val="000000"/>
                </a:solidFill>
                <a:effectLst/>
                <a:latin typeface="opensanshebrew-regular-webfont"/>
              </a:rPr>
              <a:t>העיר על כך מרן בבית יוסף "מה שכתב רבינו: אסור ליתן מתנת חינם לעכו"ם, לאו </a:t>
            </a:r>
            <a:r>
              <a:rPr lang="he-IL" b="0" i="0" dirty="0" err="1">
                <a:solidFill>
                  <a:srgbClr val="000000"/>
                </a:solidFill>
                <a:effectLst/>
                <a:latin typeface="opensanshebrew-regular-webfont"/>
              </a:rPr>
              <a:t>לאפוקי</a:t>
            </a:r>
            <a:r>
              <a:rPr lang="he-IL" b="0" i="0" dirty="0">
                <a:solidFill>
                  <a:srgbClr val="000000"/>
                </a:solidFill>
                <a:effectLst/>
                <a:latin typeface="opensanshebrew-regular-webfont"/>
              </a:rPr>
              <a:t> ישמעאל אלא </a:t>
            </a:r>
            <a:r>
              <a:rPr lang="he-IL" b="0" i="0" dirty="0" err="1">
                <a:solidFill>
                  <a:srgbClr val="000000"/>
                </a:solidFill>
                <a:effectLst/>
                <a:latin typeface="opensanshebrew-regular-webfont"/>
              </a:rPr>
              <a:t>לאפוקי</a:t>
            </a:r>
            <a:r>
              <a:rPr lang="he-IL" b="0" i="0" dirty="0">
                <a:solidFill>
                  <a:srgbClr val="000000"/>
                </a:solidFill>
                <a:effectLst/>
                <a:latin typeface="opensanshebrew-regular-webfont"/>
              </a:rPr>
              <a:t> גר-תושב שקיבל ז' מצוות בני-נח וזהו שאנו מצווים </a:t>
            </a:r>
            <a:r>
              <a:rPr lang="he-IL" b="0" i="0" dirty="0" err="1">
                <a:solidFill>
                  <a:srgbClr val="000000"/>
                </a:solidFill>
                <a:effectLst/>
                <a:latin typeface="opensanshebrew-regular-webfont"/>
              </a:rPr>
              <a:t>להחיותו</a:t>
            </a:r>
            <a:r>
              <a:rPr lang="he-IL" b="0" i="0" dirty="0">
                <a:solidFill>
                  <a:srgbClr val="000000"/>
                </a:solidFill>
                <a:effectLst/>
                <a:latin typeface="opensanshebrew-regular-webfont"/>
              </a:rPr>
              <a:t>".</a:t>
            </a:r>
          </a:p>
          <a:p>
            <a:r>
              <a:rPr lang="he-IL" dirty="0">
                <a:solidFill>
                  <a:srgbClr val="000000"/>
                </a:solidFill>
                <a:latin typeface="opensanshebrew-regular-webfont"/>
              </a:rPr>
              <a:t>רואים שאין לישמעאל דין גר תושב, למרות שייכתן ובפועל הם שומרים ז' מצוות, היות ואין כאן קבלה לשמירה?</a:t>
            </a:r>
          </a:p>
          <a:p>
            <a:r>
              <a:rPr lang="he-IL" b="0" i="0" dirty="0">
                <a:solidFill>
                  <a:srgbClr val="000000"/>
                </a:solidFill>
                <a:effectLst/>
                <a:latin typeface="opensanshebrew-regular-webfont"/>
              </a:rPr>
              <a:t>וכן </a:t>
            </a:r>
            <a:r>
              <a:rPr lang="he-IL" b="0" i="0" dirty="0" err="1">
                <a:solidFill>
                  <a:srgbClr val="000000"/>
                </a:solidFill>
                <a:effectLst/>
                <a:latin typeface="opensanshebrew-regular-webfont"/>
              </a:rPr>
              <a:t>הרשב"א</a:t>
            </a:r>
            <a:r>
              <a:rPr lang="he-IL" b="0" i="0" dirty="0">
                <a:solidFill>
                  <a:srgbClr val="000000"/>
                </a:solidFill>
                <a:effectLst/>
                <a:latin typeface="opensanshebrew-regular-webfont"/>
              </a:rPr>
              <a:t> (בחידושיו למס' ע"ז סד, וכן </a:t>
            </a:r>
            <a:r>
              <a:rPr lang="he-IL" b="0" i="0" dirty="0" err="1">
                <a:solidFill>
                  <a:srgbClr val="000000"/>
                </a:solidFill>
                <a:effectLst/>
                <a:latin typeface="opensanshebrew-regular-webfont"/>
              </a:rPr>
              <a:t>בתוה"ב</a:t>
            </a:r>
            <a:r>
              <a:rPr lang="he-IL" b="0" i="0" dirty="0">
                <a:solidFill>
                  <a:srgbClr val="000000"/>
                </a:solidFill>
                <a:effectLst/>
                <a:latin typeface="opensanshebrew-regular-webfont"/>
              </a:rPr>
              <a:t> בית ה' שער א' וד') מנמק מדוע הישמעאלים אינם גרים-תושבים (לגבי יין נסך): "שהישמעאלים הללו לא </a:t>
            </a:r>
            <a:r>
              <a:rPr lang="he-IL" b="1" i="0" dirty="0">
                <a:solidFill>
                  <a:srgbClr val="000000"/>
                </a:solidFill>
                <a:effectLst/>
                <a:latin typeface="opensanshebrew-regular-webfont"/>
              </a:rPr>
              <a:t>קיבלו</a:t>
            </a:r>
            <a:r>
              <a:rPr lang="he-IL" b="0" i="0" dirty="0">
                <a:solidFill>
                  <a:srgbClr val="000000"/>
                </a:solidFill>
                <a:effectLst/>
                <a:latin typeface="opensanshebrew-regular-webfont"/>
              </a:rPr>
              <a:t> עליהם שלא לעבוד עבודה זרה, וכן לא קיבלו עליהם בפני ג' ז' מצוות בני-נח".</a:t>
            </a:r>
            <a:endParaRPr lang="he-IL" dirty="0"/>
          </a:p>
        </p:txBody>
      </p:sp>
    </p:spTree>
    <p:extLst>
      <p:ext uri="{BB962C8B-B14F-4D97-AF65-F5344CB8AC3E}">
        <p14:creationId xmlns:p14="http://schemas.microsoft.com/office/powerpoint/2010/main" val="968027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297E09E-AB33-A0AD-938E-88D84ECE6A98}"/>
              </a:ext>
            </a:extLst>
          </p:cNvPr>
          <p:cNvSpPr>
            <a:spLocks noGrp="1"/>
          </p:cNvSpPr>
          <p:nvPr>
            <p:ph type="title"/>
          </p:nvPr>
        </p:nvSpPr>
        <p:spPr/>
        <p:txBody>
          <a:bodyPr/>
          <a:lstStyle/>
          <a:p>
            <a:r>
              <a:rPr lang="he-IL" dirty="0"/>
              <a:t>לדעת הרמב"ם – וודאי צריך קבלה</a:t>
            </a:r>
          </a:p>
        </p:txBody>
      </p:sp>
      <p:sp>
        <p:nvSpPr>
          <p:cNvPr id="3" name="מציין מיקום תוכן 2">
            <a:extLst>
              <a:ext uri="{FF2B5EF4-FFF2-40B4-BE49-F238E27FC236}">
                <a16:creationId xmlns:a16="http://schemas.microsoft.com/office/drawing/2014/main" id="{4C3E39F6-7FF4-2AD7-BEA5-097CC3A12DB7}"/>
              </a:ext>
            </a:extLst>
          </p:cNvPr>
          <p:cNvSpPr>
            <a:spLocks noGrp="1"/>
          </p:cNvSpPr>
          <p:nvPr>
            <p:ph idx="1"/>
          </p:nvPr>
        </p:nvSpPr>
        <p:spPr/>
        <p:txBody>
          <a:bodyPr/>
          <a:lstStyle/>
          <a:p>
            <a:r>
              <a:rPr lang="he-IL" dirty="0"/>
              <a:t>נראה בסברה פשוטה שחייבים לומר שלפי הרמב"ם רק מי שקיבל עליו שבע מצוות מותר לו לגור בארץ. </a:t>
            </a:r>
          </a:p>
          <a:p>
            <a:r>
              <a:rPr lang="he-IL" dirty="0"/>
              <a:t>שכן נחלקו הרמב"ם והרמב"ן האם בשעת מלחמה מספיק מס ועבדות, או שצריך גם שיקבלו עליהם שבע מצוות?</a:t>
            </a:r>
          </a:p>
          <a:p>
            <a:r>
              <a:rPr lang="he-IL" dirty="0"/>
              <a:t>ובפשטות מחלוקת זו תלויה במחלוקת למי אסור לגור בארץ?</a:t>
            </a:r>
          </a:p>
          <a:p>
            <a:r>
              <a:rPr lang="he-IL" dirty="0"/>
              <a:t>לרמב"ן – שרק לגוי שעובד עבודה זרה אסור לגור בארץ, לכן מספיק שיקבלו מס ועבדות. ואין צורך להגיד להם שע"ז אסור – שכן זה בין כך אסור. </a:t>
            </a:r>
          </a:p>
          <a:p>
            <a:r>
              <a:rPr lang="he-IL" dirty="0"/>
              <a:t>לרמב"ם – שרק לגוי שמקבל עליו שבע מצוות כדת משה מותר לגור בארץ, חייבים לומר להם לקבל שבע מצוות, שכן ללא המלחמה לא היו </a:t>
            </a:r>
            <a:r>
              <a:rPr lang="he-IL" dirty="0" err="1"/>
              <a:t>חיבים</a:t>
            </a:r>
            <a:r>
              <a:rPr lang="he-IL" dirty="0"/>
              <a:t> לקבל עליהם שבע מצוות. </a:t>
            </a:r>
          </a:p>
          <a:p>
            <a:r>
              <a:rPr lang="he-IL" dirty="0"/>
              <a:t>לכן נראה הכרעה ברורה – שלדעת הרמב"ם – אין מקום להקל להתיר לגוי שלא קיבל עליו שבע מצוות </a:t>
            </a:r>
            <a:r>
              <a:rPr lang="he-IL" dirty="0" err="1"/>
              <a:t>להכנס</a:t>
            </a:r>
            <a:r>
              <a:rPr lang="he-IL" dirty="0"/>
              <a:t> לארץ. ובוודאי לא באופן של קבע. </a:t>
            </a:r>
          </a:p>
        </p:txBody>
      </p:sp>
    </p:spTree>
    <p:extLst>
      <p:ext uri="{BB962C8B-B14F-4D97-AF65-F5344CB8AC3E}">
        <p14:creationId xmlns:p14="http://schemas.microsoft.com/office/powerpoint/2010/main" val="3465325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551BE8-17C9-EBCE-31F5-8EAC7F407596}"/>
              </a:ext>
            </a:extLst>
          </p:cNvPr>
          <p:cNvSpPr>
            <a:spLocks noGrp="1"/>
          </p:cNvSpPr>
          <p:nvPr>
            <p:ph type="title"/>
          </p:nvPr>
        </p:nvSpPr>
        <p:spPr/>
        <p:txBody>
          <a:bodyPr/>
          <a:lstStyle/>
          <a:p>
            <a:r>
              <a:rPr lang="he-IL" dirty="0"/>
              <a:t>הדעה המקילה – </a:t>
            </a:r>
            <a:br>
              <a:rPr lang="he-IL" dirty="0"/>
            </a:br>
            <a:r>
              <a:rPr lang="he-IL" dirty="0"/>
              <a:t>מספיק ששומר מכל סיבה</a:t>
            </a:r>
          </a:p>
        </p:txBody>
      </p:sp>
      <p:sp>
        <p:nvSpPr>
          <p:cNvPr id="3" name="מציין מיקום תוכן 2">
            <a:extLst>
              <a:ext uri="{FF2B5EF4-FFF2-40B4-BE49-F238E27FC236}">
                <a16:creationId xmlns:a16="http://schemas.microsoft.com/office/drawing/2014/main" id="{4279CBA7-4E88-BBE5-8919-80FDCF4405A6}"/>
              </a:ext>
            </a:extLst>
          </p:cNvPr>
          <p:cNvSpPr>
            <a:spLocks noGrp="1"/>
          </p:cNvSpPr>
          <p:nvPr>
            <p:ph idx="1"/>
          </p:nvPr>
        </p:nvSpPr>
        <p:spPr>
          <a:xfrm flipH="1">
            <a:off x="1528572" y="1786855"/>
            <a:ext cx="9134856" cy="5140418"/>
          </a:xfrm>
        </p:spPr>
        <p:txBody>
          <a:bodyPr/>
          <a:lstStyle/>
          <a:p>
            <a:r>
              <a:rPr lang="he-IL" dirty="0"/>
              <a:t>יש לומדים בשיטת </a:t>
            </a:r>
            <a:r>
              <a:rPr lang="he-IL" dirty="0" err="1"/>
              <a:t>הראב"ד</a:t>
            </a:r>
            <a:r>
              <a:rPr lang="he-IL" dirty="0"/>
              <a:t> ושאר הראשונים שלא מצריכים גר תושב להתיר ישיבה בארץ. </a:t>
            </a:r>
          </a:p>
          <a:p>
            <a:r>
              <a:rPr lang="he-IL" dirty="0"/>
              <a:t>שאין צורך בקבלת המצוות, אלא מספיק שאנו יודעים שאינו חוטא ועובר על השבע מצוות, אפילו שעושה זה מחמת יושר ונימוסים.</a:t>
            </a:r>
          </a:p>
          <a:p>
            <a:r>
              <a:rPr lang="he-IL" dirty="0"/>
              <a:t> </a:t>
            </a:r>
          </a:p>
          <a:p>
            <a:endParaRPr lang="he-IL" dirty="0"/>
          </a:p>
        </p:txBody>
      </p:sp>
      <p:pic>
        <p:nvPicPr>
          <p:cNvPr id="4098" name="Picture 2" descr="הרבנות הראשית לישראל – ויקיפדיה">
            <a:extLst>
              <a:ext uri="{FF2B5EF4-FFF2-40B4-BE49-F238E27FC236}">
                <a16:creationId xmlns:a16="http://schemas.microsoft.com/office/drawing/2014/main" id="{D5FA329A-7E9C-7FF0-DB9D-FC29B84575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2657475"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538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83CD00-F2EC-46B0-2FA9-337E56EA7149}"/>
              </a:ext>
            </a:extLst>
          </p:cNvPr>
          <p:cNvSpPr>
            <a:spLocks noGrp="1"/>
          </p:cNvSpPr>
          <p:nvPr>
            <p:ph type="title"/>
          </p:nvPr>
        </p:nvSpPr>
        <p:spPr/>
        <p:txBody>
          <a:bodyPr/>
          <a:lstStyle/>
          <a:p>
            <a:r>
              <a:rPr lang="he-IL" dirty="0"/>
              <a:t>הרב הרצוג – תכנון הקמת המדינה</a:t>
            </a:r>
          </a:p>
        </p:txBody>
      </p:sp>
      <p:sp>
        <p:nvSpPr>
          <p:cNvPr id="3" name="מציין מיקום תוכן 2">
            <a:extLst>
              <a:ext uri="{FF2B5EF4-FFF2-40B4-BE49-F238E27FC236}">
                <a16:creationId xmlns:a16="http://schemas.microsoft.com/office/drawing/2014/main" id="{7C2D4CE6-909A-982A-7032-AB4A3163AF86}"/>
              </a:ext>
            </a:extLst>
          </p:cNvPr>
          <p:cNvSpPr>
            <a:spLocks noGrp="1"/>
          </p:cNvSpPr>
          <p:nvPr>
            <p:ph idx="1"/>
          </p:nvPr>
        </p:nvSpPr>
        <p:spPr/>
        <p:txBody>
          <a:bodyPr>
            <a:normAutofit/>
          </a:bodyPr>
          <a:lstStyle/>
          <a:p>
            <a:r>
              <a:rPr lang="he-IL" dirty="0"/>
              <a:t>כאן נתקלנו לכאורה בנקודה קשה עפ"י התורה. </a:t>
            </a:r>
            <a:r>
              <a:rPr lang="he-IL" sz="1200" dirty="0"/>
              <a:t>"אבל בזמן שיד ישראל תקיפה עליהם אסור לנו להניח עכו"ם בינינו ואפילו יושב ישיבת עראי או עובר ממקום למקום בסחורה לא יעבור בארצנו אלא עד שיקבל עליו שבע מצוות שנצטוו בני נח, שנאמר לא ישבו בארצך, אפילו לפי שעה, ואם קיבל עליו שבע מצוות הרי זה גר תושב, ואין </a:t>
            </a:r>
            <a:r>
              <a:rPr lang="he-IL" sz="1200" dirty="0" err="1"/>
              <a:t>מקבלין</a:t>
            </a:r>
            <a:r>
              <a:rPr lang="he-IL" sz="1200" dirty="0"/>
              <a:t> גר תושב אלא בזמן שהיובל נוהג, אבל שלא בזמן היובל אין </a:t>
            </a:r>
            <a:r>
              <a:rPr lang="he-IL" sz="1200" dirty="0" err="1"/>
              <a:t>מקבלין</a:t>
            </a:r>
            <a:r>
              <a:rPr lang="he-IL" sz="1200" dirty="0"/>
              <a:t> אלא גר צדק בלבד" (הלכות עכו"ם וחוקותיהם, פ"י הלכה י</a:t>
            </a:r>
            <a:r>
              <a:rPr lang="he-IL" sz="1200" baseline="30000" dirty="0">
                <a:hlinkClick r:id="rId2"/>
              </a:rPr>
              <a:t>[2]</a:t>
            </a:r>
            <a:r>
              <a:rPr lang="he-IL" sz="1200" dirty="0"/>
              <a:t>).</a:t>
            </a:r>
            <a:r>
              <a:rPr lang="he-IL" dirty="0"/>
              <a:t> </a:t>
            </a:r>
          </a:p>
          <a:p>
            <a:r>
              <a:rPr lang="he-IL" dirty="0"/>
              <a:t>לכאורה זה מוציא אפילו את הערבים, בני דת </a:t>
            </a:r>
            <a:r>
              <a:rPr lang="he-IL" dirty="0" err="1"/>
              <a:t>האיסלם</a:t>
            </a:r>
            <a:r>
              <a:rPr lang="he-IL" dirty="0"/>
              <a:t>, מכלל גרים תושבים, וממילא מזכות הישיבה בארץ. </a:t>
            </a:r>
          </a:p>
          <a:p>
            <a:r>
              <a:rPr lang="he-IL" sz="1400" dirty="0"/>
              <a:t>אכן </a:t>
            </a:r>
            <a:r>
              <a:rPr lang="he-IL" sz="1400" dirty="0" err="1"/>
              <a:t>הראב"ד</a:t>
            </a:r>
            <a:r>
              <a:rPr lang="he-IL" sz="1400" dirty="0"/>
              <a:t> ז"ל משיג על הרמב"ם ז"ל ואומר שאינו מודה לו בזה: "איני משווה לו בישיבת הארץ", כלומר, הוא מודה לו שאין </a:t>
            </a:r>
            <a:r>
              <a:rPr lang="he-IL" sz="1400" dirty="0" err="1"/>
              <a:t>מקבלין</a:t>
            </a:r>
            <a:r>
              <a:rPr lang="he-IL" sz="1400" dirty="0"/>
              <a:t> גר תושב בזמן הזה, אבל אינו מודה לו שלנכרים שאינם עובדי ע"ז אסורה הישיבה בארץ ישראל, והכסף משנה מפרש שגם הרמב"ם מודה לזה </a:t>
            </a:r>
            <a:r>
              <a:rPr lang="he-IL" sz="1400" dirty="0" err="1"/>
              <a:t>שנכרי</a:t>
            </a:r>
            <a:r>
              <a:rPr lang="he-IL" sz="1400" dirty="0"/>
              <a:t> שקיבל עליו שלא לעבוד ע"ז מותרת לו הישיבה בארץ אלא שאין בי"ד </a:t>
            </a:r>
            <a:r>
              <a:rPr lang="he-IL" sz="1400" dirty="0" err="1"/>
              <a:t>מקבלין</a:t>
            </a:r>
            <a:r>
              <a:rPr lang="he-IL" sz="1400" dirty="0"/>
              <a:t> אותו לגר תושב, ואמנם עדיין יש מה לדקדק אחרי התירוץ הזה. </a:t>
            </a:r>
          </a:p>
          <a:p>
            <a:r>
              <a:rPr lang="he-IL" dirty="0"/>
              <a:t>אבל על כל פנים בין שדעת הרמב"ם באמת כך או איננה כך, הרי לנו שני עמודי התורה הללו, </a:t>
            </a:r>
            <a:r>
              <a:rPr lang="he-IL" dirty="0" err="1"/>
              <a:t>הראב"ד</a:t>
            </a:r>
            <a:r>
              <a:rPr lang="he-IL" dirty="0"/>
              <a:t> ומרן בעל שולחן ערוך ז"ל, מסכימים לדעת אחת, </a:t>
            </a:r>
            <a:r>
              <a:rPr lang="he-IL" dirty="0" err="1">
                <a:highlight>
                  <a:srgbClr val="00FF00"/>
                </a:highlight>
              </a:rPr>
              <a:t>שנכרי</a:t>
            </a:r>
            <a:r>
              <a:rPr lang="he-IL" dirty="0">
                <a:highlight>
                  <a:srgbClr val="00FF00"/>
                </a:highlight>
              </a:rPr>
              <a:t> שאינו עובד ע"ז אעפ"י שלא קיבל בפני בית דין של ישראל אין למנוע ממנו הישיבה בארץ ישראל</a:t>
            </a:r>
            <a:r>
              <a:rPr lang="he-IL" baseline="30000" dirty="0">
                <a:hlinkClick r:id="rId3"/>
              </a:rPr>
              <a:t>[3]</a:t>
            </a:r>
            <a:r>
              <a:rPr lang="he-IL" dirty="0"/>
              <a:t>). חוץ מזה כבר הכריע קודמי ז"ל (עיין להלן) שאומה שלמה שקיבלה עליה שבע מצות, גם </a:t>
            </a:r>
            <a:r>
              <a:rPr lang="he-IL" dirty="0" err="1"/>
              <a:t>בזה"ז</a:t>
            </a:r>
            <a:r>
              <a:rPr lang="he-IL" dirty="0"/>
              <a:t> יש להן דין גרים תושבים.</a:t>
            </a:r>
          </a:p>
        </p:txBody>
      </p:sp>
    </p:spTree>
    <p:extLst>
      <p:ext uri="{BB962C8B-B14F-4D97-AF65-F5344CB8AC3E}">
        <p14:creationId xmlns:p14="http://schemas.microsoft.com/office/powerpoint/2010/main" val="4022913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4BEECD3-6FE6-9F9D-45DE-8930A34D4008}"/>
              </a:ext>
            </a:extLst>
          </p:cNvPr>
          <p:cNvSpPr>
            <a:spLocks noGrp="1"/>
          </p:cNvSpPr>
          <p:nvPr>
            <p:ph type="title"/>
          </p:nvPr>
        </p:nvSpPr>
        <p:spPr/>
        <p:txBody>
          <a:bodyPr/>
          <a:lstStyle/>
          <a:p>
            <a:r>
              <a:rPr lang="he-IL" dirty="0"/>
              <a:t>בשעת הדחק– רק בעובדי עבודה זרה</a:t>
            </a:r>
          </a:p>
        </p:txBody>
      </p:sp>
      <p:sp>
        <p:nvSpPr>
          <p:cNvPr id="3" name="מציין מיקום תוכן 2">
            <a:extLst>
              <a:ext uri="{FF2B5EF4-FFF2-40B4-BE49-F238E27FC236}">
                <a16:creationId xmlns:a16="http://schemas.microsoft.com/office/drawing/2014/main" id="{DEB1C3CA-0541-2C63-C563-B1F3B48DB383}"/>
              </a:ext>
            </a:extLst>
          </p:cNvPr>
          <p:cNvSpPr>
            <a:spLocks noGrp="1"/>
          </p:cNvSpPr>
          <p:nvPr>
            <p:ph idx="1"/>
          </p:nvPr>
        </p:nvSpPr>
        <p:spPr/>
        <p:txBody>
          <a:bodyPr>
            <a:normAutofit fontScale="92500" lnSpcReduction="20000"/>
          </a:bodyPr>
          <a:lstStyle/>
          <a:p>
            <a:pPr algn="just" rtl="1"/>
            <a:r>
              <a:rPr lang="he-IL" b="0" i="0" dirty="0">
                <a:solidFill>
                  <a:srgbClr val="333333"/>
                </a:solidFill>
                <a:effectLst/>
                <a:latin typeface="opensanshebrew-regular-webfont"/>
              </a:rPr>
              <a:t>וראיתי עוד בספר מזבח-אדמה (</a:t>
            </a:r>
            <a:r>
              <a:rPr lang="he-IL" b="0" i="0" dirty="0" err="1">
                <a:solidFill>
                  <a:srgbClr val="333333"/>
                </a:solidFill>
                <a:effectLst/>
                <a:latin typeface="opensanshebrew-regular-webfont"/>
              </a:rPr>
              <a:t>להרב</a:t>
            </a:r>
            <a:r>
              <a:rPr lang="he-IL" b="0" i="0" dirty="0">
                <a:solidFill>
                  <a:srgbClr val="333333"/>
                </a:solidFill>
                <a:effectLst/>
                <a:latin typeface="opensanshebrew-regular-webfont"/>
              </a:rPr>
              <a:t> מיוחס </a:t>
            </a:r>
            <a:r>
              <a:rPr lang="he-IL" b="0" i="0" dirty="0" err="1">
                <a:solidFill>
                  <a:srgbClr val="333333"/>
                </a:solidFill>
                <a:effectLst/>
                <a:latin typeface="opensanshebrew-regular-webfont"/>
              </a:rPr>
              <a:t>ב"ר</a:t>
            </a:r>
            <a:r>
              <a:rPr lang="he-IL" b="0" i="0" dirty="0">
                <a:solidFill>
                  <a:srgbClr val="333333"/>
                </a:solidFill>
                <a:effectLst/>
                <a:latin typeface="opensanshebrew-regular-webfont"/>
              </a:rPr>
              <a:t> שמואל, מגדולי ירושלים בימי </a:t>
            </a:r>
            <a:r>
              <a:rPr lang="he-IL" b="0" i="0" dirty="0" err="1">
                <a:solidFill>
                  <a:srgbClr val="333333"/>
                </a:solidFill>
                <a:effectLst/>
                <a:latin typeface="opensanshebrew-regular-webfont"/>
              </a:rPr>
              <a:t>מהר"ם</a:t>
            </a:r>
            <a:r>
              <a:rPr lang="he-IL" b="0" i="0" dirty="0">
                <a:solidFill>
                  <a:srgbClr val="333333"/>
                </a:solidFill>
                <a:effectLst/>
                <a:latin typeface="opensanshebrew-regular-webfont"/>
              </a:rPr>
              <a:t> בן-חביב) ביו"ד סי' קנא שכתב:</a:t>
            </a:r>
          </a:p>
          <a:p>
            <a:pPr algn="just" rtl="1"/>
            <a:r>
              <a:rPr lang="he-IL" b="0" i="0" dirty="0">
                <a:solidFill>
                  <a:srgbClr val="333333"/>
                </a:solidFill>
                <a:effectLst/>
                <a:latin typeface="opensanshebrew-regular-webfont"/>
              </a:rPr>
              <a:t>אין </a:t>
            </a:r>
            <a:r>
              <a:rPr lang="he-IL" b="0" i="0" dirty="0" err="1">
                <a:solidFill>
                  <a:srgbClr val="333333"/>
                </a:solidFill>
                <a:effectLst/>
                <a:latin typeface="opensanshebrew-regular-webfont"/>
              </a:rPr>
              <a:t>מוכרין</a:t>
            </a:r>
            <a:r>
              <a:rPr lang="he-IL" b="0" i="0" dirty="0">
                <a:solidFill>
                  <a:srgbClr val="333333"/>
                </a:solidFill>
                <a:effectLst/>
                <a:latin typeface="opensanshebrew-regular-webfont"/>
              </a:rPr>
              <a:t> להם בתים </a:t>
            </a:r>
            <a:r>
              <a:rPr lang="he-IL" b="0" i="0" dirty="0" err="1">
                <a:solidFill>
                  <a:srgbClr val="333333"/>
                </a:solidFill>
                <a:effectLst/>
                <a:latin typeface="opensanshebrew-regular-webfont"/>
              </a:rPr>
              <a:t>כו</a:t>
            </a:r>
            <a:r>
              <a:rPr lang="he-IL" b="0" i="0" dirty="0">
                <a:solidFill>
                  <a:srgbClr val="333333"/>
                </a:solidFill>
                <a:effectLst/>
                <a:latin typeface="opensanshebrew-regular-webfont"/>
              </a:rPr>
              <a:t>' - </a:t>
            </a:r>
            <a:r>
              <a:rPr lang="he-IL" b="0" i="0" dirty="0" err="1">
                <a:solidFill>
                  <a:srgbClr val="333333"/>
                </a:solidFill>
                <a:effectLst/>
                <a:latin typeface="opensanshebrew-regular-webfont"/>
              </a:rPr>
              <a:t>והאידנא</a:t>
            </a:r>
            <a:r>
              <a:rPr lang="he-IL" b="0" i="0" dirty="0">
                <a:solidFill>
                  <a:srgbClr val="333333"/>
                </a:solidFill>
                <a:effectLst/>
                <a:latin typeface="opensanshebrew-regular-webfont"/>
              </a:rPr>
              <a:t> שראינו גדולי ישראל, מו"ה </a:t>
            </a:r>
            <a:r>
              <a:rPr lang="he-IL" b="0" i="0" dirty="0" err="1">
                <a:solidFill>
                  <a:srgbClr val="333333"/>
                </a:solidFill>
                <a:effectLst/>
                <a:latin typeface="opensanshebrew-regular-webfont"/>
              </a:rPr>
              <a:t>מוהרש"א</a:t>
            </a:r>
            <a:r>
              <a:rPr lang="he-IL" b="0" i="0" dirty="0">
                <a:solidFill>
                  <a:srgbClr val="333333"/>
                </a:solidFill>
                <a:effectLst/>
                <a:latin typeface="opensanshebrew-regular-webfont"/>
              </a:rPr>
              <a:t> </a:t>
            </a:r>
            <a:r>
              <a:rPr lang="he-IL" b="0" i="0" dirty="0" err="1">
                <a:solidFill>
                  <a:srgbClr val="333333"/>
                </a:solidFill>
                <a:effectLst/>
                <a:latin typeface="opensanshebrew-regular-webfont"/>
              </a:rPr>
              <a:t>ומהרמ"ס</a:t>
            </a:r>
            <a:r>
              <a:rPr lang="he-IL" b="0" i="0" dirty="0">
                <a:solidFill>
                  <a:srgbClr val="333333"/>
                </a:solidFill>
                <a:effectLst/>
                <a:latin typeface="opensanshebrew-regular-webfont"/>
              </a:rPr>
              <a:t>, וכמה </a:t>
            </a:r>
            <a:r>
              <a:rPr lang="he-IL" b="0" i="0" dirty="0" err="1">
                <a:solidFill>
                  <a:srgbClr val="333333"/>
                </a:solidFill>
                <a:effectLst/>
                <a:latin typeface="opensanshebrew-regular-webfont"/>
              </a:rPr>
              <a:t>וכמה</a:t>
            </a:r>
            <a:r>
              <a:rPr lang="he-IL" b="0" i="0" dirty="0">
                <a:solidFill>
                  <a:srgbClr val="333333"/>
                </a:solidFill>
                <a:effectLst/>
                <a:latin typeface="opensanshebrew-regular-webfont"/>
              </a:rPr>
              <a:t> חצרות ובתים וכיוצא, </a:t>
            </a:r>
            <a:r>
              <a:rPr lang="he-IL" b="1" i="0" dirty="0">
                <a:solidFill>
                  <a:srgbClr val="333333"/>
                </a:solidFill>
                <a:effectLst/>
                <a:latin typeface="opensanshebrew-regular-webfont"/>
              </a:rPr>
              <a:t>נראה ודאי דהיינו משום </a:t>
            </a:r>
            <a:r>
              <a:rPr lang="he-IL" b="1" i="0" dirty="0" err="1">
                <a:solidFill>
                  <a:srgbClr val="333333"/>
                </a:solidFill>
                <a:effectLst/>
                <a:latin typeface="opensanshebrew-regular-webfont"/>
              </a:rPr>
              <a:t>דלאו</a:t>
            </a:r>
            <a:r>
              <a:rPr lang="he-IL" b="1" i="0" dirty="0">
                <a:solidFill>
                  <a:srgbClr val="333333"/>
                </a:solidFill>
                <a:effectLst/>
                <a:latin typeface="opensanshebrew-regular-webfont"/>
              </a:rPr>
              <a:t> דלא ישבו בארצך לעניין חניה בקרקע, היינו על גוים עובדי ע"ז </a:t>
            </a:r>
            <a:r>
              <a:rPr lang="he-IL" b="1" i="0" dirty="0" err="1">
                <a:solidFill>
                  <a:srgbClr val="333333"/>
                </a:solidFill>
                <a:effectLst/>
                <a:latin typeface="opensanshebrew-regular-webfont"/>
              </a:rPr>
              <a:t>דוקא</a:t>
            </a:r>
            <a:r>
              <a:rPr lang="he-IL" b="0" i="0" dirty="0">
                <a:solidFill>
                  <a:srgbClr val="333333"/>
                </a:solidFill>
                <a:effectLst/>
                <a:latin typeface="opensanshebrew-regular-webfont"/>
              </a:rPr>
              <a:t>, א"כ כ"ש בישמעאלים. וכ"כ </a:t>
            </a:r>
            <a:r>
              <a:rPr lang="he-IL" b="0" i="0" dirty="0" err="1">
                <a:solidFill>
                  <a:srgbClr val="333333"/>
                </a:solidFill>
                <a:effectLst/>
                <a:latin typeface="opensanshebrew-regular-webfont"/>
              </a:rPr>
              <a:t>הר"מ</a:t>
            </a:r>
            <a:r>
              <a:rPr lang="he-IL" b="0" i="0" dirty="0">
                <a:solidFill>
                  <a:srgbClr val="333333"/>
                </a:solidFill>
                <a:effectLst/>
                <a:latin typeface="opensanshebrew-regular-webfont"/>
              </a:rPr>
              <a:t> פ"י מהלכות ע"ז וכן </a:t>
            </a:r>
            <a:r>
              <a:rPr lang="he-IL" b="0" i="0" dirty="0" err="1">
                <a:solidFill>
                  <a:srgbClr val="333333"/>
                </a:solidFill>
                <a:effectLst/>
                <a:latin typeface="opensanshebrew-regular-webfont"/>
              </a:rPr>
              <a:t>במנין</a:t>
            </a:r>
            <a:r>
              <a:rPr lang="he-IL" b="0" i="0" dirty="0">
                <a:solidFill>
                  <a:srgbClr val="333333"/>
                </a:solidFill>
                <a:effectLst/>
                <a:latin typeface="opensanshebrew-regular-webfont"/>
              </a:rPr>
              <a:t> </a:t>
            </a:r>
            <a:r>
              <a:rPr lang="he-IL" b="0" i="0" dirty="0" err="1">
                <a:solidFill>
                  <a:srgbClr val="333333"/>
                </a:solidFill>
                <a:effectLst/>
                <a:latin typeface="opensanshebrew-regular-webfont"/>
              </a:rPr>
              <a:t>המצוה</a:t>
            </a:r>
            <a:r>
              <a:rPr lang="he-IL" b="0" i="0" dirty="0">
                <a:solidFill>
                  <a:srgbClr val="333333"/>
                </a:solidFill>
                <a:effectLst/>
                <a:latin typeface="opensanshebrew-regular-webfont"/>
              </a:rPr>
              <a:t> </a:t>
            </a:r>
            <a:r>
              <a:rPr lang="he-IL" b="0" i="0" dirty="0" err="1">
                <a:solidFill>
                  <a:srgbClr val="333333"/>
                </a:solidFill>
                <a:effectLst/>
                <a:latin typeface="opensanshebrew-regular-webfont"/>
              </a:rPr>
              <a:t>להר"מ</a:t>
            </a:r>
            <a:r>
              <a:rPr lang="he-IL" b="0" i="0" dirty="0">
                <a:solidFill>
                  <a:srgbClr val="333333"/>
                </a:solidFill>
                <a:effectLst/>
                <a:latin typeface="opensanshebrew-regular-webfont"/>
              </a:rPr>
              <a:t>, ובש"ס בכל המקומות לא נאמר אלא בע"ז.</a:t>
            </a:r>
          </a:p>
          <a:p>
            <a:pPr algn="just" rtl="1"/>
            <a:r>
              <a:rPr lang="he-IL" b="0" i="0" dirty="0">
                <a:solidFill>
                  <a:srgbClr val="333333"/>
                </a:solidFill>
                <a:effectLst/>
                <a:latin typeface="opensanshebrew-regular-webfont"/>
              </a:rPr>
              <a:t>תשובת </a:t>
            </a:r>
            <a:r>
              <a:rPr lang="he-IL" b="0" i="0" dirty="0" err="1">
                <a:solidFill>
                  <a:srgbClr val="333333"/>
                </a:solidFill>
                <a:effectLst/>
                <a:latin typeface="opensanshebrew-regular-webfont"/>
              </a:rPr>
              <a:t>הרשב"א</a:t>
            </a:r>
            <a:r>
              <a:rPr lang="he-IL" b="0" i="0" dirty="0">
                <a:solidFill>
                  <a:srgbClr val="333333"/>
                </a:solidFill>
                <a:effectLst/>
                <a:latin typeface="opensanshebrew-regular-webfont"/>
              </a:rPr>
              <a:t> (ח"א סימן ח) שכתב לגבי איסור מתנת חנם דאין איסור אלא בעובד ע"ז ולא בגוי שאינו עובד ע"ז.</a:t>
            </a:r>
          </a:p>
          <a:p>
            <a:pPr algn="just" rtl="1"/>
            <a:r>
              <a:rPr lang="he-IL" b="0" i="0" dirty="0">
                <a:solidFill>
                  <a:srgbClr val="333333"/>
                </a:solidFill>
                <a:effectLst/>
                <a:latin typeface="opensanshebrew-regular-webfont"/>
              </a:rPr>
              <a:t>אך עדיין צריך שיקבל על עצמו שלא לעבוד ע"ז, וקבלה זו צריכה לכאורה להיות בפני בי"ד, וא"כ לכאורה לא יצאנו בזה מאפילה לאורה </a:t>
            </a:r>
            <a:r>
              <a:rPr lang="he-IL" b="0" i="0" dirty="0" err="1">
                <a:solidFill>
                  <a:srgbClr val="333333"/>
                </a:solidFill>
                <a:effectLst/>
                <a:latin typeface="opensanshebrew-regular-webfont"/>
              </a:rPr>
              <a:t>בני"ד</a:t>
            </a:r>
            <a:r>
              <a:rPr lang="he-IL" b="0" i="0" dirty="0">
                <a:solidFill>
                  <a:srgbClr val="333333"/>
                </a:solidFill>
                <a:effectLst/>
                <a:latin typeface="opensanshebrew-regular-webfont"/>
              </a:rPr>
              <a:t>.</a:t>
            </a:r>
          </a:p>
          <a:p>
            <a:pPr algn="just" rtl="1"/>
            <a:r>
              <a:rPr lang="he-IL" b="0" i="0" dirty="0">
                <a:solidFill>
                  <a:srgbClr val="333333"/>
                </a:solidFill>
                <a:effectLst/>
                <a:latin typeface="opensanshebrew-regular-webfont"/>
              </a:rPr>
              <a:t>אך באמת מוכח מדברי כמה ראשונים </a:t>
            </a:r>
            <a:r>
              <a:rPr lang="he-IL" b="1" i="0" dirty="0">
                <a:solidFill>
                  <a:srgbClr val="333333"/>
                </a:solidFill>
                <a:effectLst/>
                <a:latin typeface="opensanshebrew-regular-webfont"/>
              </a:rPr>
              <a:t>דדי במה שאינו עובד ע"ז, ולא צריך קבלה בפני בי"ד</a:t>
            </a:r>
            <a:r>
              <a:rPr lang="he-IL" b="0" i="0" dirty="0">
                <a:solidFill>
                  <a:srgbClr val="333333"/>
                </a:solidFill>
                <a:effectLst/>
                <a:latin typeface="opensanshebrew-regular-webfont"/>
              </a:rPr>
              <a:t>, עיין בספר היראים (מצוה </a:t>
            </a:r>
            <a:r>
              <a:rPr lang="he-IL" b="0" i="0" dirty="0" err="1">
                <a:solidFill>
                  <a:srgbClr val="333333"/>
                </a:solidFill>
                <a:effectLst/>
                <a:latin typeface="opensanshebrew-regular-webfont"/>
              </a:rPr>
              <a:t>רלג</a:t>
            </a:r>
            <a:r>
              <a:rPr lang="he-IL" b="0" i="0" dirty="0">
                <a:solidFill>
                  <a:srgbClr val="333333"/>
                </a:solidFill>
                <a:effectLst/>
                <a:latin typeface="opensanshebrew-regular-webfont"/>
              </a:rPr>
              <a:t>) ובפירוש רבינו יונה (סנהדרין </a:t>
            </a:r>
            <a:r>
              <a:rPr lang="he-IL" b="0" i="0" dirty="0" err="1">
                <a:solidFill>
                  <a:srgbClr val="333333"/>
                </a:solidFill>
                <a:effectLst/>
                <a:latin typeface="opensanshebrew-regular-webfont"/>
              </a:rPr>
              <a:t>נז,א</a:t>
            </a:r>
            <a:r>
              <a:rPr lang="he-IL" b="0" i="0" dirty="0">
                <a:solidFill>
                  <a:srgbClr val="333333"/>
                </a:solidFill>
                <a:effectLst/>
                <a:latin typeface="opensanshebrew-regular-webfont"/>
              </a:rPr>
              <a:t>) </a:t>
            </a:r>
            <a:r>
              <a:rPr lang="he-IL" b="0" i="0" dirty="0" err="1">
                <a:solidFill>
                  <a:srgbClr val="333333"/>
                </a:solidFill>
                <a:effectLst/>
                <a:latin typeface="opensanshebrew-regular-webfont"/>
              </a:rPr>
              <a:t>דמבואר</a:t>
            </a:r>
            <a:r>
              <a:rPr lang="he-IL" b="0" i="0" dirty="0">
                <a:solidFill>
                  <a:srgbClr val="333333"/>
                </a:solidFill>
                <a:effectLst/>
                <a:latin typeface="opensanshebrew-regular-webfont"/>
              </a:rPr>
              <a:t> בדבריהם </a:t>
            </a:r>
            <a:r>
              <a:rPr lang="he-IL" b="0" i="0" dirty="0" err="1">
                <a:solidFill>
                  <a:srgbClr val="333333"/>
                </a:solidFill>
                <a:effectLst/>
                <a:latin typeface="opensanshebrew-regular-webfont"/>
              </a:rPr>
              <a:t>דכל</a:t>
            </a:r>
            <a:r>
              <a:rPr lang="he-IL" b="0" i="0" dirty="0">
                <a:solidFill>
                  <a:srgbClr val="333333"/>
                </a:solidFill>
                <a:effectLst/>
                <a:latin typeface="opensanshebrew-regular-webfont"/>
              </a:rPr>
              <a:t> שמקיים ז' מצוות הוי </a:t>
            </a:r>
            <a:r>
              <a:rPr lang="he-IL" b="0" i="0" dirty="0" err="1">
                <a:solidFill>
                  <a:srgbClr val="333333"/>
                </a:solidFill>
                <a:effectLst/>
                <a:latin typeface="opensanshebrew-regular-webfont"/>
              </a:rPr>
              <a:t>ג"ת</a:t>
            </a:r>
            <a:r>
              <a:rPr lang="he-IL" b="0" i="0" dirty="0">
                <a:solidFill>
                  <a:srgbClr val="333333"/>
                </a:solidFill>
                <a:effectLst/>
                <a:latin typeface="opensanshebrew-regular-webfont"/>
              </a:rPr>
              <a:t> אף שלא קיבל בבי"ד, וכן משמע בספר חסידים (אות שנח). </a:t>
            </a:r>
          </a:p>
          <a:p>
            <a:pPr algn="just" rtl="1"/>
            <a:r>
              <a:rPr lang="he-IL" dirty="0">
                <a:solidFill>
                  <a:srgbClr val="333333"/>
                </a:solidFill>
                <a:latin typeface="opensanshebrew-regular-webfont"/>
              </a:rPr>
              <a:t>וכך סיכם הרב עובדיה יוסף: </a:t>
            </a:r>
            <a:r>
              <a:rPr lang="he-IL" b="1" i="0" dirty="0">
                <a:solidFill>
                  <a:srgbClr val="000000"/>
                </a:solidFill>
                <a:effectLst/>
                <a:latin typeface="opensanshebrew-regular-webfont"/>
              </a:rPr>
              <a:t>על כל פנים לדעת רוב הראשונים, איסור לא ישבו בארצך אינו נוהג לגבי ישמעאלים שאינם עובדים עבודה זרה</a:t>
            </a:r>
            <a:r>
              <a:rPr lang="he-IL" b="0" i="0" dirty="0">
                <a:solidFill>
                  <a:srgbClr val="000000"/>
                </a:solidFill>
                <a:effectLst/>
                <a:latin typeface="opensanshebrew-regular-webfont"/>
              </a:rPr>
              <a:t>.</a:t>
            </a:r>
            <a:endParaRPr lang="he-IL" b="0" i="0" dirty="0">
              <a:solidFill>
                <a:srgbClr val="333333"/>
              </a:solidFill>
              <a:effectLst/>
              <a:latin typeface="opensanshebrew-regular-webfont"/>
            </a:endParaRPr>
          </a:p>
        </p:txBody>
      </p:sp>
    </p:spTree>
    <p:extLst>
      <p:ext uri="{BB962C8B-B14F-4D97-AF65-F5344CB8AC3E}">
        <p14:creationId xmlns:p14="http://schemas.microsoft.com/office/powerpoint/2010/main" val="370927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4C2DB39-14F7-AB44-8DE6-B7E5D302D705}"/>
              </a:ext>
            </a:extLst>
          </p:cNvPr>
          <p:cNvSpPr>
            <a:spLocks noGrp="1"/>
          </p:cNvSpPr>
          <p:nvPr>
            <p:ph type="title"/>
          </p:nvPr>
        </p:nvSpPr>
        <p:spPr/>
        <p:txBody>
          <a:bodyPr/>
          <a:lstStyle/>
          <a:p>
            <a:r>
              <a:rPr lang="he-IL" dirty="0"/>
              <a:t>בגדרי לא ישבו בארצך</a:t>
            </a:r>
          </a:p>
        </p:txBody>
      </p:sp>
      <p:sp>
        <p:nvSpPr>
          <p:cNvPr id="3" name="מציין מיקום תוכן 2">
            <a:extLst>
              <a:ext uri="{FF2B5EF4-FFF2-40B4-BE49-F238E27FC236}">
                <a16:creationId xmlns:a16="http://schemas.microsoft.com/office/drawing/2014/main" id="{9B9F3F6A-17B7-A954-1C13-9C08CE99AFDE}"/>
              </a:ext>
            </a:extLst>
          </p:cNvPr>
          <p:cNvSpPr>
            <a:spLocks noGrp="1"/>
          </p:cNvSpPr>
          <p:nvPr>
            <p:ph idx="1"/>
          </p:nvPr>
        </p:nvSpPr>
        <p:spPr/>
        <p:txBody>
          <a:bodyPr/>
          <a:lstStyle/>
          <a:p>
            <a:r>
              <a:rPr lang="he-IL" dirty="0"/>
              <a:t>הרמב"ם </a:t>
            </a:r>
            <a:r>
              <a:rPr lang="he-IL" dirty="0" err="1"/>
              <a:t>והראב"ד</a:t>
            </a:r>
            <a:r>
              <a:rPr lang="he-IL" dirty="0"/>
              <a:t> נחלקו באיסור זה בג' דברים:</a:t>
            </a:r>
          </a:p>
          <a:p>
            <a:r>
              <a:rPr lang="he-IL" sz="1800" dirty="0">
                <a:effectLst/>
                <a:latin typeface="Calibri" panose="020F0502020204030204" pitchFamily="34" charset="0"/>
                <a:ea typeface="Calibri" panose="020F0502020204030204" pitchFamily="34" charset="0"/>
                <a:cs typeface="Arial" panose="020B0604020202020204" pitchFamily="34" charset="0"/>
              </a:rPr>
              <a:t>1. ישיבת עראי. </a:t>
            </a:r>
          </a:p>
          <a:p>
            <a:r>
              <a:rPr lang="he-IL" sz="1800" dirty="0">
                <a:effectLst/>
                <a:latin typeface="Calibri" panose="020F0502020204030204" pitchFamily="34" charset="0"/>
                <a:ea typeface="Calibri" panose="020F0502020204030204" pitchFamily="34" charset="0"/>
                <a:cs typeface="Arial" panose="020B0604020202020204" pitchFamily="34" charset="0"/>
              </a:rPr>
              <a:t>2. כל </a:t>
            </a:r>
            <a:r>
              <a:rPr lang="he-IL" sz="1800" dirty="0" err="1">
                <a:effectLst/>
                <a:latin typeface="Calibri" panose="020F0502020204030204" pitchFamily="34" charset="0"/>
                <a:ea typeface="Calibri" panose="020F0502020204030204" pitchFamily="34" charset="0"/>
                <a:cs typeface="Arial" panose="020B0604020202020204" pitchFamily="34" charset="0"/>
              </a:rPr>
              <a:t>הגוים</a:t>
            </a:r>
            <a:r>
              <a:rPr lang="he-IL" sz="1800" dirty="0">
                <a:effectLst/>
                <a:latin typeface="Calibri" panose="020F0502020204030204" pitchFamily="34" charset="0"/>
                <a:ea typeface="Calibri" panose="020F0502020204030204" pitchFamily="34" charset="0"/>
                <a:cs typeface="Arial" panose="020B0604020202020204" pitchFamily="34" charset="0"/>
              </a:rPr>
              <a:t> בכלל האיסור. </a:t>
            </a:r>
          </a:p>
          <a:p>
            <a:r>
              <a:rPr lang="he-IL" sz="1800" dirty="0">
                <a:effectLst/>
                <a:latin typeface="Calibri" panose="020F0502020204030204" pitchFamily="34" charset="0"/>
                <a:ea typeface="Calibri" panose="020F0502020204030204" pitchFamily="34" charset="0"/>
                <a:cs typeface="Arial" panose="020B0604020202020204" pitchFamily="34" charset="0"/>
              </a:rPr>
              <a:t>3. גר תושב בזמננו.</a:t>
            </a:r>
          </a:p>
          <a:p>
            <a:r>
              <a:rPr lang="he-IL" sz="1800" dirty="0">
                <a:latin typeface="Calibri" panose="020F0502020204030204" pitchFamily="34" charset="0"/>
                <a:ea typeface="Calibri" panose="020F0502020204030204" pitchFamily="34" charset="0"/>
                <a:cs typeface="Arial" panose="020B0604020202020204" pitchFamily="34" charset="0"/>
              </a:rPr>
              <a:t>ונוכל לומר שהרמב"ם שסובר שעד שלא קיבלו עליהם בפועל ז' מצוות הרי הם בכלל האיסור של לא ישבו בארצך. הוא זה הסובר שאין עושים עמהם שלום עד שיקבלו עליהם ז' מצוות. שהרי אין אני יכול להסתפק בזה שלא יעבור על ז' מצוות בשביל שיוכל להיות בארץ, שכן עד שלא קיבל בפועל </a:t>
            </a:r>
            <a:r>
              <a:rPr lang="he-IL" sz="1800" dirty="0" err="1">
                <a:latin typeface="Calibri" panose="020F0502020204030204" pitchFamily="34" charset="0"/>
                <a:ea typeface="Calibri" panose="020F0502020204030204" pitchFamily="34" charset="0"/>
                <a:cs typeface="Arial" panose="020B0604020202020204" pitchFamily="34" charset="0"/>
              </a:rPr>
              <a:t>בב"ד</a:t>
            </a:r>
            <a:r>
              <a:rPr lang="he-IL" sz="1800" dirty="0">
                <a:latin typeface="Calibri" panose="020F0502020204030204" pitchFamily="34" charset="0"/>
                <a:ea typeface="Calibri" panose="020F0502020204030204" pitchFamily="34" charset="0"/>
                <a:cs typeface="Arial" panose="020B0604020202020204" pitchFamily="34" charset="0"/>
              </a:rPr>
              <a:t> הרי הוא בכלל האיסור. </a:t>
            </a:r>
          </a:p>
          <a:p>
            <a:r>
              <a:rPr lang="he-IL" sz="1800" dirty="0">
                <a:latin typeface="Calibri" panose="020F0502020204030204" pitchFamily="34" charset="0"/>
                <a:ea typeface="Calibri" panose="020F0502020204030204" pitchFamily="34" charset="0"/>
                <a:cs typeface="Arial" panose="020B0604020202020204" pitchFamily="34" charset="0"/>
              </a:rPr>
              <a:t>לעומת זאת הרמב"ן הסובר שאין ז' מצוות תנאי </a:t>
            </a:r>
            <a:r>
              <a:rPr lang="he-IL" sz="1800" dirty="0" err="1">
                <a:latin typeface="Calibri" panose="020F0502020204030204" pitchFamily="34" charset="0"/>
                <a:ea typeface="Calibri" panose="020F0502020204030204" pitchFamily="34" charset="0"/>
                <a:cs typeface="Arial" panose="020B0604020202020204" pitchFamily="34" charset="0"/>
              </a:rPr>
              <a:t>בעשית</a:t>
            </a:r>
            <a:r>
              <a:rPr lang="he-IL" sz="1800" dirty="0">
                <a:latin typeface="Calibri" panose="020F0502020204030204" pitchFamily="34" charset="0"/>
                <a:ea typeface="Calibri" panose="020F0502020204030204" pitchFamily="34" charset="0"/>
                <a:cs typeface="Arial" panose="020B0604020202020204" pitchFamily="34" charset="0"/>
              </a:rPr>
              <a:t> השלום, לשיטתו שרק חוטא ממש הוא באיסור לא ישבו בארצך, ולכן אין אני צריך לחשוש לזה מראש. </a:t>
            </a:r>
          </a:p>
          <a:p>
            <a:r>
              <a:rPr lang="he-IL" sz="1800" dirty="0">
                <a:latin typeface="Calibri" panose="020F0502020204030204" pitchFamily="34" charset="0"/>
                <a:ea typeface="Calibri" panose="020F0502020204030204" pitchFamily="34" charset="0"/>
                <a:cs typeface="Arial" panose="020B0604020202020204" pitchFamily="34" charset="0"/>
              </a:rPr>
              <a:t>והבין הרמב"ם </a:t>
            </a:r>
            <a:endParaRPr lang="he-IL" dirty="0"/>
          </a:p>
        </p:txBody>
      </p:sp>
    </p:spTree>
    <p:extLst>
      <p:ext uri="{BB962C8B-B14F-4D97-AF65-F5344CB8AC3E}">
        <p14:creationId xmlns:p14="http://schemas.microsoft.com/office/powerpoint/2010/main" val="1098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דעת רבים שהרמב"ם בכוונה לא כתב בהלכות מלכים את הדין שאין מקבלים גר תושב בזמן הזה. </a:t>
            </a:r>
          </a:p>
          <a:p>
            <a:r>
              <a:rPr lang="he-IL" dirty="0"/>
              <a:t>משום שלגבי החובה ללמדו, וכן לגבי שיקבל שכר בעולם הבא. מועיל גם קבלה בזמן הזה. </a:t>
            </a:r>
          </a:p>
        </p:txBody>
      </p:sp>
    </p:spTree>
    <p:extLst>
      <p:ext uri="{BB962C8B-B14F-4D97-AF65-F5344CB8AC3E}">
        <p14:creationId xmlns:p14="http://schemas.microsoft.com/office/powerpoint/2010/main" val="3951022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האם צלב הוא עבודה זרה?</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normAutofit fontScale="92500" lnSpcReduction="20000"/>
          </a:bodyPr>
          <a:lstStyle/>
          <a:p>
            <a:r>
              <a:rPr lang="he-IL" dirty="0"/>
              <a:t>שו"ת </a:t>
            </a:r>
            <a:r>
              <a:rPr lang="he-IL" dirty="0" err="1"/>
              <a:t>יחוה</a:t>
            </a:r>
            <a:r>
              <a:rPr lang="he-IL" dirty="0"/>
              <a:t> דעת חלק ג סימן סה</a:t>
            </a:r>
          </a:p>
          <a:p>
            <a:r>
              <a:rPr lang="he-IL" dirty="0"/>
              <a:t>אבל צורת שתי וערב </a:t>
            </a:r>
            <a:r>
              <a:rPr lang="he-IL" dirty="0" err="1"/>
              <a:t>שתולין</a:t>
            </a:r>
            <a:r>
              <a:rPr lang="he-IL" dirty="0"/>
              <a:t> </a:t>
            </a:r>
            <a:r>
              <a:rPr lang="he-IL" dirty="0" err="1"/>
              <a:t>בצואר</a:t>
            </a:r>
            <a:r>
              <a:rPr lang="he-IL" dirty="0"/>
              <a:t> </a:t>
            </a:r>
            <a:r>
              <a:rPr lang="he-IL" dirty="0" err="1"/>
              <a:t>לזכרון</a:t>
            </a:r>
            <a:r>
              <a:rPr lang="he-IL" dirty="0"/>
              <a:t> אינה נקראת צלם ומותרת ע"כ. ולפי זה נראה </a:t>
            </a:r>
            <a:r>
              <a:rPr lang="he-IL" dirty="0" err="1"/>
              <a:t>שהמדלייה</a:t>
            </a:r>
            <a:r>
              <a:rPr lang="he-IL" dirty="0"/>
              <a:t> שניתנת לאות כבוד, אף על פי שעשויה בצורת צלב, אין עליה דין עבודה זרה ומותרת. </a:t>
            </a:r>
          </a:p>
          <a:p>
            <a:r>
              <a:rPr lang="he-IL" dirty="0"/>
              <a:t>והן אמת כי השפתי כהן (סימן קמ"א </a:t>
            </a:r>
            <a:r>
              <a:rPr lang="he-IL" dirty="0" err="1"/>
              <a:t>סק"ו</a:t>
            </a:r>
            <a:r>
              <a:rPr lang="he-IL" dirty="0"/>
              <a:t>) כתב, שדברי </a:t>
            </a:r>
            <a:r>
              <a:rPr lang="he-IL" dirty="0" err="1"/>
              <a:t>הרמ"א</a:t>
            </a:r>
            <a:r>
              <a:rPr lang="he-IL" dirty="0"/>
              <a:t> שהתיר צורת שתי וערב שנתלית </a:t>
            </a:r>
            <a:r>
              <a:rPr lang="he-IL" dirty="0" err="1"/>
              <a:t>בצואר</a:t>
            </a:r>
            <a:r>
              <a:rPr lang="he-IL" dirty="0"/>
              <a:t>, זהו </a:t>
            </a:r>
            <a:r>
              <a:rPr lang="he-IL" dirty="0" err="1"/>
              <a:t>דוקא</a:t>
            </a:r>
            <a:r>
              <a:rPr lang="he-IL" dirty="0"/>
              <a:t> כשידוע </a:t>
            </a:r>
            <a:r>
              <a:rPr lang="he-IL" dirty="0" err="1"/>
              <a:t>בודאי</a:t>
            </a:r>
            <a:r>
              <a:rPr lang="he-IL" dirty="0"/>
              <a:t> שלא השתחוו לה, אבל כשאין הדבר ידוע, יש לחוש שמא השתחוו לה, וספק דאורייתא </a:t>
            </a:r>
            <a:r>
              <a:rPr lang="he-IL" dirty="0" err="1"/>
              <a:t>לחומרא</a:t>
            </a:r>
            <a:r>
              <a:rPr lang="he-IL" dirty="0"/>
              <a:t> ע"כ.</a:t>
            </a:r>
          </a:p>
          <a:p>
            <a:r>
              <a:rPr lang="he-IL" dirty="0"/>
              <a:t>אולם באמת פשט דברי </a:t>
            </a:r>
            <a:r>
              <a:rPr lang="he-IL" dirty="0" err="1"/>
              <a:t>הראבי"ה</a:t>
            </a:r>
            <a:r>
              <a:rPr lang="he-IL" dirty="0"/>
              <a:t>, וכן דברי </a:t>
            </a:r>
            <a:r>
              <a:rPr lang="he-IL" dirty="0" err="1"/>
              <a:t>הרמ"א</a:t>
            </a:r>
            <a:r>
              <a:rPr lang="he-IL" dirty="0"/>
              <a:t>, משמע, שסתם צורת שתי וערב שנתלית </a:t>
            </a:r>
            <a:r>
              <a:rPr lang="he-IL" dirty="0" err="1"/>
              <a:t>בצואר</a:t>
            </a:r>
            <a:r>
              <a:rPr lang="he-IL" dirty="0"/>
              <a:t> אינה עשויה אלא </a:t>
            </a:r>
            <a:r>
              <a:rPr lang="he-IL" dirty="0" err="1"/>
              <a:t>לזכרון</a:t>
            </a:r>
            <a:r>
              <a:rPr lang="he-IL" dirty="0"/>
              <a:t> ומותרת, ואין לחוש שמא השתחוו לה. </a:t>
            </a:r>
          </a:p>
          <a:p>
            <a:r>
              <a:rPr lang="he-IL" b="1" dirty="0"/>
              <a:t>לכן אינכם </a:t>
            </a:r>
            <a:r>
              <a:rPr lang="he-IL" b="1" dirty="0" err="1"/>
              <a:t>מחוייבים</a:t>
            </a:r>
            <a:r>
              <a:rPr lang="he-IL" b="1" dirty="0"/>
              <a:t> להוציאה מן הבית משום כך, מאחר ומעיקר ההלכה אין בכך איסור. הואיל שרשרת עם צלב שעונדים על הצוואר, אינה עבודה זרה ממש. משום שאין משתחווים לה ואין עובדים לצלב זה שעל הצוואר, אלא עונדים אותה לכבוד ולמזכרת. </a:t>
            </a:r>
            <a:r>
              <a:rPr lang="he-IL" sz="1100" b="1" dirty="0"/>
              <a:t>כך פסק להלכה מרן הרב עובדיה יוסף זצ”ל.</a:t>
            </a:r>
            <a:endParaRPr lang="he-IL" b="1" dirty="0"/>
          </a:p>
          <a:p>
            <a:r>
              <a:rPr lang="he-IL" b="1" dirty="0"/>
              <a:t>אולם אם ידוע לכם שהעובדת משתחווה לצלב שעל צווארה, אפי’ אם רק פעם אחת השתחוותה לצורה זו, הדבר מחשיב את הצלב שעל צווארה כעבודה זרה.</a:t>
            </a:r>
            <a:endParaRPr lang="he-IL" dirty="0"/>
          </a:p>
          <a:p>
            <a:endParaRPr lang="he-IL" dirty="0"/>
          </a:p>
        </p:txBody>
      </p:sp>
    </p:spTree>
    <p:extLst>
      <p:ext uri="{BB962C8B-B14F-4D97-AF65-F5344CB8AC3E}">
        <p14:creationId xmlns:p14="http://schemas.microsoft.com/office/powerpoint/2010/main" val="132495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3946818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endParaRPr lang="he-IL" dirty="0"/>
          </a:p>
        </p:txBody>
      </p:sp>
    </p:spTree>
    <p:extLst>
      <p:ext uri="{BB962C8B-B14F-4D97-AF65-F5344CB8AC3E}">
        <p14:creationId xmlns:p14="http://schemas.microsoft.com/office/powerpoint/2010/main" val="2074185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חידושו העצום של הרמב"ם</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רמב"ם הלכות מלכים פרק ח הלכה י</a:t>
            </a:r>
          </a:p>
          <a:p>
            <a:r>
              <a:rPr lang="he-IL" dirty="0"/>
              <a:t>משה רבינו לא הנחיל התורה והמצות אלא לישראל, שנאמר מורשה קהלת יעקב, ולכל הרוצה להתגייר משאר האומות, שנאמר </a:t>
            </a:r>
            <a:r>
              <a:rPr lang="he-IL" dirty="0" err="1"/>
              <a:t>ככם</a:t>
            </a:r>
            <a:r>
              <a:rPr lang="he-IL" dirty="0"/>
              <a:t> כגר, אבל מי שלא רצה אין </a:t>
            </a:r>
            <a:r>
              <a:rPr lang="he-IL" dirty="0" err="1"/>
              <a:t>כופין</a:t>
            </a:r>
            <a:r>
              <a:rPr lang="he-IL" dirty="0"/>
              <a:t> אותו לקבל תורה ומצות, </a:t>
            </a:r>
          </a:p>
          <a:p>
            <a:r>
              <a:rPr lang="he-IL" dirty="0">
                <a:highlight>
                  <a:srgbClr val="00FF00"/>
                </a:highlight>
              </a:rPr>
              <a:t>וכן </a:t>
            </a:r>
            <a:r>
              <a:rPr lang="he-IL" dirty="0" err="1">
                <a:highlight>
                  <a:srgbClr val="00FF00"/>
                </a:highlight>
              </a:rPr>
              <a:t>צוה</a:t>
            </a:r>
            <a:r>
              <a:rPr lang="he-IL" dirty="0">
                <a:highlight>
                  <a:srgbClr val="00FF00"/>
                </a:highlight>
              </a:rPr>
              <a:t> משה רבינו מפי הגבורה </a:t>
            </a:r>
            <a:r>
              <a:rPr lang="he-IL" dirty="0" err="1">
                <a:highlight>
                  <a:srgbClr val="00FF00"/>
                </a:highlight>
              </a:rPr>
              <a:t>לכוף</a:t>
            </a:r>
            <a:r>
              <a:rPr lang="he-IL" dirty="0">
                <a:highlight>
                  <a:srgbClr val="00FF00"/>
                </a:highlight>
              </a:rPr>
              <a:t> את כל באי העולם לקבל מצות שנצטוו בני נח</a:t>
            </a:r>
            <a:r>
              <a:rPr lang="he-IL" dirty="0"/>
              <a:t>, וכל מי שלא יקבל </a:t>
            </a:r>
            <a:r>
              <a:rPr lang="he-IL" dirty="0" err="1"/>
              <a:t>יהרג</a:t>
            </a:r>
            <a:r>
              <a:rPr lang="he-IL" dirty="0"/>
              <a:t>, והמקבל אותם הוא הנקרא גר תושב בכל מקום </a:t>
            </a:r>
          </a:p>
          <a:p>
            <a:r>
              <a:rPr lang="he-IL" dirty="0"/>
              <a:t>וצריך לקבל עליו בפני שלשה חברים, וכל המקבל עליו למול ועברו עליו שנים עשר חדש ולא מל הרי זה כמן האומות.</a:t>
            </a:r>
          </a:p>
          <a:p>
            <a:r>
              <a:rPr lang="he-IL" dirty="0"/>
              <a:t> </a:t>
            </a:r>
          </a:p>
        </p:txBody>
      </p:sp>
    </p:spTree>
    <p:extLst>
      <p:ext uri="{BB962C8B-B14F-4D97-AF65-F5344CB8AC3E}">
        <p14:creationId xmlns:p14="http://schemas.microsoft.com/office/powerpoint/2010/main" val="3080367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האם ניתן להוכיח שחובה עלינו ללמד?</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הרבי </a:t>
            </a:r>
            <a:r>
              <a:rPr lang="he-IL" dirty="0" err="1"/>
              <a:t>מלובביץ</a:t>
            </a:r>
            <a:r>
              <a:rPr lang="he-IL" dirty="0"/>
              <a:t> זצ"ל למד שזה חובה גמורה. </a:t>
            </a:r>
          </a:p>
          <a:p>
            <a:r>
              <a:rPr lang="he-IL" dirty="0"/>
              <a:t>וכך הסבר הדברים: היות ועם ישראל קיבל את התורה ששם כתוב חיוב שבע מצוות בני נח, על כרחינו שהחיוב על ישראל ללמד את זה לבני נח. </a:t>
            </a:r>
          </a:p>
          <a:p>
            <a:r>
              <a:rPr lang="he-IL" dirty="0"/>
              <a:t>ב. היות ועם ישראל קיבל את התורה, החיוב לדאוג לקיום התורה מוטל על עם ישראל וזה כולל את החיוב לדאוג לבני נח. </a:t>
            </a:r>
          </a:p>
        </p:txBody>
      </p:sp>
    </p:spTree>
    <p:extLst>
      <p:ext uri="{BB962C8B-B14F-4D97-AF65-F5344CB8AC3E}">
        <p14:creationId xmlns:p14="http://schemas.microsoft.com/office/powerpoint/2010/main" val="6203269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FDB8A91-CE22-B949-58F2-60FD6BAA3FD2}"/>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3419517E-1169-5731-88E5-85509B29F290}"/>
              </a:ext>
            </a:extLst>
          </p:cNvPr>
          <p:cNvSpPr>
            <a:spLocks noGrp="1"/>
          </p:cNvSpPr>
          <p:nvPr>
            <p:ph idx="1"/>
          </p:nvPr>
        </p:nvSpPr>
        <p:spPr/>
        <p:txBody>
          <a:bodyPr/>
          <a:lstStyle/>
          <a:p>
            <a:endParaRPr lang="he-IL"/>
          </a:p>
        </p:txBody>
      </p:sp>
      <p:pic>
        <p:nvPicPr>
          <p:cNvPr id="5" name="תמונה 4">
            <a:extLst>
              <a:ext uri="{FF2B5EF4-FFF2-40B4-BE49-F238E27FC236}">
                <a16:creationId xmlns:a16="http://schemas.microsoft.com/office/drawing/2014/main" id="{587F0289-C4F7-14F4-30BA-87D3B990BD1C}"/>
              </a:ext>
            </a:extLst>
          </p:cNvPr>
          <p:cNvPicPr>
            <a:picLocks noChangeAspect="1"/>
          </p:cNvPicPr>
          <p:nvPr/>
        </p:nvPicPr>
        <p:blipFill>
          <a:blip r:embed="rId2"/>
          <a:stretch>
            <a:fillRect/>
          </a:stretch>
        </p:blipFill>
        <p:spPr>
          <a:xfrm>
            <a:off x="2593416" y="0"/>
            <a:ext cx="7005167" cy="6858000"/>
          </a:xfrm>
          <a:prstGeom prst="rect">
            <a:avLst/>
          </a:prstGeom>
        </p:spPr>
      </p:pic>
    </p:spTree>
    <p:extLst>
      <p:ext uri="{BB962C8B-B14F-4D97-AF65-F5344CB8AC3E}">
        <p14:creationId xmlns:p14="http://schemas.microsoft.com/office/powerpoint/2010/main" val="1911340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תפילת ראש השנה – ואתם עדי</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normAutofit lnSpcReduction="10000"/>
          </a:bodyPr>
          <a:lstStyle/>
          <a:p>
            <a:r>
              <a:rPr lang="he-IL" dirty="0"/>
              <a:t>ובכן, תן פחדך ה' </a:t>
            </a:r>
            <a:r>
              <a:rPr lang="he-IL" dirty="0" err="1"/>
              <a:t>אלהינו</a:t>
            </a:r>
            <a:r>
              <a:rPr lang="he-IL" dirty="0"/>
              <a:t> על כל מעשיך ואימתך על כל מה שבראת,</a:t>
            </a:r>
          </a:p>
          <a:p>
            <a:r>
              <a:rPr lang="he-IL" dirty="0" err="1"/>
              <a:t>וייראוך</a:t>
            </a:r>
            <a:r>
              <a:rPr lang="he-IL" dirty="0"/>
              <a:t> כל המעשים,</a:t>
            </a:r>
          </a:p>
          <a:p>
            <a:r>
              <a:rPr lang="he-IL" dirty="0"/>
              <a:t>וישתחוו לפניך כל הברואים,</a:t>
            </a:r>
          </a:p>
          <a:p>
            <a:r>
              <a:rPr lang="he-IL" dirty="0"/>
              <a:t>ויעשו כלם אגדה אחת לעשות רצונך בלבב שלם.</a:t>
            </a:r>
          </a:p>
          <a:p>
            <a:r>
              <a:rPr lang="he-IL" dirty="0"/>
              <a:t>וכתוב </a:t>
            </a:r>
            <a:r>
              <a:rPr lang="he-IL" sz="1200" dirty="0"/>
              <a:t>דברים ו ד </a:t>
            </a:r>
            <a:r>
              <a:rPr lang="he-IL" dirty="0"/>
              <a:t>שמע ישראל ה' אלוקינו ה' אחד. </a:t>
            </a:r>
          </a:p>
          <a:p>
            <a:r>
              <a:rPr lang="he-IL" dirty="0" err="1"/>
              <a:t>ופירש"י</a:t>
            </a:r>
            <a:r>
              <a:rPr lang="he-IL" dirty="0"/>
              <a:t> שם </a:t>
            </a:r>
            <a:r>
              <a:rPr lang="he-IL" dirty="0" err="1"/>
              <a:t>שם</a:t>
            </a:r>
            <a:r>
              <a:rPr lang="he-IL" dirty="0"/>
              <a:t> ה' שהוא </a:t>
            </a:r>
            <a:r>
              <a:rPr lang="he-IL" dirty="0" err="1"/>
              <a:t>אלהינו</a:t>
            </a:r>
            <a:r>
              <a:rPr lang="he-IL" dirty="0"/>
              <a:t> עתה ולא </a:t>
            </a:r>
            <a:r>
              <a:rPr lang="he-IL" dirty="0" err="1"/>
              <a:t>אלהי</a:t>
            </a:r>
            <a:r>
              <a:rPr lang="he-IL" dirty="0"/>
              <a:t> העובדי כוכבים הוא עתיד להיות ה' אחד שנאמר כי אז אהפוך אל עמים שפה ברורה לקרוא כולם בשם ה"'.</a:t>
            </a:r>
          </a:p>
          <a:p>
            <a:r>
              <a:rPr lang="he-IL" dirty="0"/>
              <a:t>ויקרא רבה </a:t>
            </a:r>
            <a:r>
              <a:rPr lang="he-IL" sz="1000" dirty="0"/>
              <a:t>(</a:t>
            </a:r>
            <a:r>
              <a:rPr lang="he-IL" sz="1000" dirty="0" err="1"/>
              <a:t>וילנא</a:t>
            </a:r>
            <a:r>
              <a:rPr lang="he-IL" sz="1000" dirty="0"/>
              <a:t>) (פרשת ויקרא) פרשה ו סימן ה: </a:t>
            </a:r>
            <a:r>
              <a:rPr lang="he-IL" b="1" dirty="0"/>
              <a:t>והוא עד </a:t>
            </a:r>
            <a:r>
              <a:rPr lang="he-IL" dirty="0"/>
              <a:t>אלו ישראל (ישעיה מג) ואתם עדי נאום ה' ואני אל, </a:t>
            </a:r>
            <a:r>
              <a:rPr lang="he-IL" b="1" dirty="0"/>
              <a:t>או ראה </a:t>
            </a:r>
            <a:r>
              <a:rPr lang="he-IL" dirty="0"/>
              <a:t>(דברים ד) אתה </a:t>
            </a:r>
            <a:r>
              <a:rPr lang="he-IL" dirty="0" err="1"/>
              <a:t>הראת</a:t>
            </a:r>
            <a:r>
              <a:rPr lang="he-IL" dirty="0"/>
              <a:t> לדעת, </a:t>
            </a:r>
            <a:r>
              <a:rPr lang="he-IL" b="1" dirty="0"/>
              <a:t>או ידע </a:t>
            </a:r>
            <a:r>
              <a:rPr lang="he-IL" dirty="0"/>
              <a:t>וידעת היום, </a:t>
            </a:r>
            <a:r>
              <a:rPr lang="he-IL" b="1" dirty="0"/>
              <a:t>אם לא יגיד ונשא עונו</a:t>
            </a:r>
            <a:r>
              <a:rPr lang="he-IL" dirty="0"/>
              <a:t>, אם לא תגידו </a:t>
            </a:r>
            <a:r>
              <a:rPr lang="he-IL" dirty="0" err="1"/>
              <a:t>אלהותי</a:t>
            </a:r>
            <a:r>
              <a:rPr lang="he-IL" dirty="0"/>
              <a:t> לאומות העולם הרי אני פורע מכם אימתי (ישעיה ח) וכי יאמרו אליכם דרשו אל האובות. </a:t>
            </a:r>
          </a:p>
          <a:p>
            <a:r>
              <a:rPr lang="he-IL" dirty="0"/>
              <a:t> </a:t>
            </a:r>
          </a:p>
        </p:txBody>
      </p:sp>
    </p:spTree>
    <p:extLst>
      <p:ext uri="{BB962C8B-B14F-4D97-AF65-F5344CB8AC3E}">
        <p14:creationId xmlns:p14="http://schemas.microsoft.com/office/powerpoint/2010/main" val="3215478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Vertic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Vertic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Vertical)">
                                      <p:cBhvr>
                                        <p:cTn id="4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מצוות אהבת השם</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ספר המצוות לרמב"ם מצות עשה ג</a:t>
            </a:r>
          </a:p>
          <a:p>
            <a:r>
              <a:rPr lang="he-IL" dirty="0" err="1"/>
              <a:t>והמצוה</a:t>
            </a:r>
            <a:r>
              <a:rPr lang="he-IL" dirty="0"/>
              <a:t> השלישית היא </a:t>
            </a:r>
            <a:r>
              <a:rPr lang="he-IL" dirty="0" err="1"/>
              <a:t>שצונו</a:t>
            </a:r>
            <a:r>
              <a:rPr lang="he-IL" dirty="0"/>
              <a:t> לאהבו יתעלה וזה שנתבונן ונשכיל מצותיו ופעולותיו עד שנשיגהו ונתענג בהשגתו תכלית התענוג וזאת היא האהבה </a:t>
            </a:r>
            <a:r>
              <a:rPr lang="he-IL" dirty="0" err="1"/>
              <a:t>המחוייבת</a:t>
            </a:r>
            <a:r>
              <a:rPr lang="he-IL" dirty="0"/>
              <a:t>. </a:t>
            </a:r>
          </a:p>
          <a:p>
            <a:r>
              <a:rPr lang="he-IL" dirty="0"/>
              <a:t>וכבר אמרו </a:t>
            </a:r>
            <a:r>
              <a:rPr lang="he-IL" dirty="0" err="1"/>
              <a:t>שמצוה</a:t>
            </a:r>
            <a:r>
              <a:rPr lang="he-IL" dirty="0"/>
              <a:t> זו כוללת גם כן שנדרוש ונקרא האנשים כולם לעבודתו יתעלה ולהאמין בו. וזה כי כשתאהב אדם תשים </a:t>
            </a:r>
            <a:r>
              <a:rPr lang="he-IL" dirty="0" err="1"/>
              <a:t>לבך</a:t>
            </a:r>
            <a:r>
              <a:rPr lang="he-IL" dirty="0"/>
              <a:t> עליו ותשבחהו ותבקש האנשים לאהוב אותו. וזה על צד המשל כן כשתאהב האל באמת כמה שהגיעה לך מהשגת אמיתתו הנה אתה בלא ספק תדרוש ותקרא הכופרים והסכלים לידיעת האמת אשר ידעת אותה. </a:t>
            </a:r>
          </a:p>
        </p:txBody>
      </p:sp>
    </p:spTree>
    <p:extLst>
      <p:ext uri="{BB962C8B-B14F-4D97-AF65-F5344CB8AC3E}">
        <p14:creationId xmlns:p14="http://schemas.microsoft.com/office/powerpoint/2010/main" val="2591887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דעת הרב </a:t>
            </a:r>
            <a:r>
              <a:rPr lang="he-IL" dirty="0" err="1"/>
              <a:t>שטרנבוך</a:t>
            </a:r>
            <a:endParaRPr lang="he-IL" dirty="0"/>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הרב </a:t>
            </a:r>
            <a:r>
              <a:rPr lang="he-IL" dirty="0" err="1"/>
              <a:t>שטרנבוך</a:t>
            </a:r>
            <a:r>
              <a:rPr lang="he-IL" dirty="0"/>
              <a:t> בתשובות והנהגות סבר שאין שום חיוב.</a:t>
            </a:r>
          </a:p>
          <a:p>
            <a:r>
              <a:rPr lang="he-IL" dirty="0"/>
              <a:t>א. הוא רצה ללמוד את הרמב"ם כיחידה אחת, שהחובה </a:t>
            </a:r>
            <a:r>
              <a:rPr lang="he-IL" dirty="0" err="1"/>
              <a:t>לכוף</a:t>
            </a:r>
            <a:r>
              <a:rPr lang="he-IL" dirty="0"/>
              <a:t> הוא בשביל שיהיו גירי תושב. ולכן היות ואין היום גר תושב רק בזמן שהיובל נוהג, לכן גם אין חובה לכפות. </a:t>
            </a:r>
          </a:p>
          <a:p>
            <a:r>
              <a:rPr lang="he-IL" dirty="0"/>
              <a:t>ב. היות והנוצרים עובדים ע"ז בשיתוף, אם נאמר להם רק לשמור שבע מצוות, הם יבינו מתוך כך, שאנחנו נותנים אישור לע"ז שלהם וזה אסור. </a:t>
            </a:r>
          </a:p>
        </p:txBody>
      </p:sp>
    </p:spTree>
    <p:extLst>
      <p:ext uri="{BB962C8B-B14F-4D97-AF65-F5344CB8AC3E}">
        <p14:creationId xmlns:p14="http://schemas.microsoft.com/office/powerpoint/2010/main" val="971888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49E9D3B-1ACC-B443-538F-AA08C40B7B2C}"/>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539D383-B974-FF87-8078-DCCCA2460B6D}"/>
              </a:ext>
            </a:extLst>
          </p:cNvPr>
          <p:cNvSpPr>
            <a:spLocks noGrp="1"/>
          </p:cNvSpPr>
          <p:nvPr>
            <p:ph idx="1"/>
          </p:nvPr>
        </p:nvSpPr>
        <p:spPr/>
        <p:txBody>
          <a:bodyPr/>
          <a:lstStyle/>
          <a:p>
            <a:endParaRPr lang="he-IL"/>
          </a:p>
        </p:txBody>
      </p:sp>
      <p:pic>
        <p:nvPicPr>
          <p:cNvPr id="5" name="תמונה 4">
            <a:extLst>
              <a:ext uri="{FF2B5EF4-FFF2-40B4-BE49-F238E27FC236}">
                <a16:creationId xmlns:a16="http://schemas.microsoft.com/office/drawing/2014/main" id="{9EE54F83-0B1C-4223-9296-AFF36886C252}"/>
              </a:ext>
            </a:extLst>
          </p:cNvPr>
          <p:cNvPicPr>
            <a:picLocks noChangeAspect="1"/>
          </p:cNvPicPr>
          <p:nvPr/>
        </p:nvPicPr>
        <p:blipFill>
          <a:blip r:embed="rId2"/>
          <a:stretch>
            <a:fillRect/>
          </a:stretch>
        </p:blipFill>
        <p:spPr>
          <a:xfrm>
            <a:off x="3596467" y="178871"/>
            <a:ext cx="8402223" cy="6420746"/>
          </a:xfrm>
          <a:prstGeom prst="rect">
            <a:avLst/>
          </a:prstGeom>
        </p:spPr>
      </p:pic>
      <p:pic>
        <p:nvPicPr>
          <p:cNvPr id="15362" name="Picture 2" descr="אלישמע מדינה, היום">
            <a:extLst>
              <a:ext uri="{FF2B5EF4-FFF2-40B4-BE49-F238E27FC236}">
                <a16:creationId xmlns:a16="http://schemas.microsoft.com/office/drawing/2014/main" id="{BB1BD4B3-1938-8E0A-736E-34FFD1CA62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5659"/>
            <a:ext cx="3956227" cy="52717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623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2712D13-D69B-03C1-901F-1607F389C1BD}"/>
              </a:ext>
            </a:extLst>
          </p:cNvPr>
          <p:cNvSpPr>
            <a:spLocks noGrp="1"/>
          </p:cNvSpPr>
          <p:nvPr>
            <p:ph type="title"/>
          </p:nvPr>
        </p:nvSpPr>
        <p:spPr/>
        <p:txBody>
          <a:bodyPr/>
          <a:lstStyle/>
          <a:p>
            <a:r>
              <a:rPr lang="he-IL" dirty="0"/>
              <a:t>סיפורו של </a:t>
            </a:r>
            <a:r>
              <a:rPr lang="he-IL" dirty="0" err="1"/>
              <a:t>אלישמע</a:t>
            </a:r>
            <a:r>
              <a:rPr lang="he-IL" dirty="0"/>
              <a:t>/ישמעאל</a:t>
            </a:r>
          </a:p>
        </p:txBody>
      </p:sp>
      <p:sp>
        <p:nvSpPr>
          <p:cNvPr id="3" name="מציין מיקום תוכן 2">
            <a:extLst>
              <a:ext uri="{FF2B5EF4-FFF2-40B4-BE49-F238E27FC236}">
                <a16:creationId xmlns:a16="http://schemas.microsoft.com/office/drawing/2014/main" id="{FFE5EF9F-D3D6-3AAF-F06E-5AC8ECAC2892}"/>
              </a:ext>
            </a:extLst>
          </p:cNvPr>
          <p:cNvSpPr>
            <a:spLocks noGrp="1"/>
          </p:cNvSpPr>
          <p:nvPr>
            <p:ph idx="1"/>
          </p:nvPr>
        </p:nvSpPr>
        <p:spPr>
          <a:xfrm flipH="1">
            <a:off x="3665550" y="1485900"/>
            <a:ext cx="8317065" cy="5441373"/>
          </a:xfrm>
        </p:spPr>
        <p:txBody>
          <a:bodyPr/>
          <a:lstStyle/>
          <a:p>
            <a:pPr algn="r" rtl="1"/>
            <a:r>
              <a:rPr lang="he-IL" b="0" i="0" dirty="0" err="1">
                <a:solidFill>
                  <a:srgbClr val="000000"/>
                </a:solidFill>
                <a:effectLst/>
                <a:latin typeface="Moses"/>
              </a:rPr>
              <a:t>אלישמע</a:t>
            </a:r>
            <a:r>
              <a:rPr lang="he-IL" b="0" i="0" dirty="0">
                <a:solidFill>
                  <a:srgbClr val="000000"/>
                </a:solidFill>
                <a:effectLst/>
                <a:latin typeface="Moses"/>
              </a:rPr>
              <a:t> מדינה, לשעבר הכומר ישמעאל, מוודא היטב מי אני ומה מטרותיי בראיון. "את שומרת מצוות? שומרת שבת?" חקר בטרם הסכים. "חשוב לי שזה יהיה לקידוש השם", הוא מסביר.</a:t>
            </a:r>
          </a:p>
          <a:p>
            <a:pPr algn="r" rtl="1"/>
            <a:r>
              <a:rPr lang="he-IL" b="0" i="0" dirty="0">
                <a:solidFill>
                  <a:srgbClr val="000000"/>
                </a:solidFill>
                <a:effectLst/>
                <a:latin typeface="Moses"/>
              </a:rPr>
              <a:t>מדינה, שהתגייר לפני כ-12 שנה, משחזר: "כשהוריי נפרדו הייתי בן 3. חייתי עם אמא ואיבדנו את הקשר עם אבא. באחד הימים נתקלתי במקרה בטקסט שאבא, שהיה מטיף דת, כתב. היה כתוב בו שם האל המפורש בעברית, והיה הסבר על השמות על פי תורת הנצרות ועל האל שנקרא בשמות שונים. זה עורר בי את המחשבה שמקור האלוהות הוא בעצם מהיהדות. הסתקרנתי והתחלתי לחקור אחר המקור, ביהדות, וככל שהתעמקתי גיליתי שהיהדות היא המקור האמיתי לכול".</a:t>
            </a:r>
          </a:p>
          <a:p>
            <a:pPr algn="r" rtl="1"/>
            <a:r>
              <a:rPr lang="he-IL" b="0" i="0" dirty="0">
                <a:solidFill>
                  <a:srgbClr val="000000"/>
                </a:solidFill>
                <a:effectLst/>
                <a:latin typeface="Moses"/>
              </a:rPr>
              <a:t>"הייתי בשנות השלושים לחיי, ובמקביל המשכתי להטיף בפני הקהל שלי ולתת דרשות בכנסייה, והעלמתי את התעניינותי ביהדות – אבל את תהליך ההתקרבות ליהדות לא יכולתי לעצור", הוא משתף. "עם הזמן, הקמתי קבוצה של אנשים שהתקרבו ליהדות והיו בעצם נוצרים שחיפשו תשובות, כמוני, וניסו להבין את עצמם".</a:t>
            </a:r>
          </a:p>
          <a:p>
            <a:endParaRPr lang="he-IL" dirty="0"/>
          </a:p>
        </p:txBody>
      </p:sp>
      <p:pic>
        <p:nvPicPr>
          <p:cNvPr id="4" name="תמונה 3">
            <a:extLst>
              <a:ext uri="{FF2B5EF4-FFF2-40B4-BE49-F238E27FC236}">
                <a16:creationId xmlns:a16="http://schemas.microsoft.com/office/drawing/2014/main" id="{29F66B38-3E8B-B779-E194-AC9EAD86CD91}"/>
              </a:ext>
            </a:extLst>
          </p:cNvPr>
          <p:cNvPicPr>
            <a:picLocks noChangeAspect="1"/>
          </p:cNvPicPr>
          <p:nvPr/>
        </p:nvPicPr>
        <p:blipFill>
          <a:blip r:embed="rId2"/>
          <a:stretch>
            <a:fillRect/>
          </a:stretch>
        </p:blipFill>
        <p:spPr>
          <a:xfrm>
            <a:off x="95128" y="0"/>
            <a:ext cx="3689030" cy="3808675"/>
          </a:xfrm>
          <a:prstGeom prst="rect">
            <a:avLst/>
          </a:prstGeom>
        </p:spPr>
      </p:pic>
      <p:pic>
        <p:nvPicPr>
          <p:cNvPr id="5" name="תמונה 4">
            <a:extLst>
              <a:ext uri="{FF2B5EF4-FFF2-40B4-BE49-F238E27FC236}">
                <a16:creationId xmlns:a16="http://schemas.microsoft.com/office/drawing/2014/main" id="{9A52D2F3-F0D9-2715-C6AB-88C621312503}"/>
              </a:ext>
            </a:extLst>
          </p:cNvPr>
          <p:cNvPicPr>
            <a:picLocks noChangeAspect="1"/>
          </p:cNvPicPr>
          <p:nvPr/>
        </p:nvPicPr>
        <p:blipFill>
          <a:blip r:embed="rId3"/>
          <a:stretch>
            <a:fillRect/>
          </a:stretch>
        </p:blipFill>
        <p:spPr>
          <a:xfrm>
            <a:off x="681410" y="3561978"/>
            <a:ext cx="1963386" cy="3296022"/>
          </a:xfrm>
          <a:prstGeom prst="rect">
            <a:avLst/>
          </a:prstGeom>
        </p:spPr>
      </p:pic>
    </p:spTree>
    <p:extLst>
      <p:ext uri="{BB962C8B-B14F-4D97-AF65-F5344CB8AC3E}">
        <p14:creationId xmlns:p14="http://schemas.microsoft.com/office/powerpoint/2010/main" val="3683455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3B72B0C-E0F1-50B8-51F7-D91533DAF101}"/>
              </a:ext>
            </a:extLst>
          </p:cNvPr>
          <p:cNvSpPr>
            <a:spLocks noGrp="1"/>
          </p:cNvSpPr>
          <p:nvPr>
            <p:ph type="title"/>
          </p:nvPr>
        </p:nvSpPr>
        <p:spPr>
          <a:xfrm flipH="1">
            <a:off x="5176297" y="78910"/>
            <a:ext cx="6941489" cy="3562788"/>
          </a:xfrm>
        </p:spPr>
        <p:txBody>
          <a:bodyPr>
            <a:normAutofit/>
          </a:bodyPr>
          <a:lstStyle/>
          <a:p>
            <a:r>
              <a:rPr lang="he-IL" dirty="0"/>
              <a:t>מדינה, שמוסר כיום שיעורי תורה והכוונה לגרים </a:t>
            </a:r>
            <a:r>
              <a:rPr lang="he-IL" sz="1800" dirty="0"/>
              <a:t>בקהילה היהודית בדאלאס ובדרום אמריקה, מסביר כי לקח לו זמן רב להשלים את התהליך באופן סופי. "אחרי הגיור נפגשתי עם אבי, שאותו לא ראיתי קרוב ל-30 שנה. הגעתי בלבוש דתי מסורתי, עם ציצית וכיפה. לפני שנפרדנו, התברר לי ממנו לראשונה שאני בן למשפחת יהודים אנוסים. סבתא שלי, שנמלטה מזוועות השואה בפולין, הייתה יהודייה שהסתירה את יהדותה כי חששה מאנטישמיות, וכך גדלנו כנוצרים".</a:t>
            </a:r>
            <a:br>
              <a:rPr lang="he-IL" dirty="0"/>
            </a:br>
            <a:endParaRPr lang="he-IL" dirty="0"/>
          </a:p>
        </p:txBody>
      </p:sp>
      <p:sp>
        <p:nvSpPr>
          <p:cNvPr id="4" name="מציין מיקום תוכן 3">
            <a:extLst>
              <a:ext uri="{FF2B5EF4-FFF2-40B4-BE49-F238E27FC236}">
                <a16:creationId xmlns:a16="http://schemas.microsoft.com/office/drawing/2014/main" id="{E5C9129F-B0EB-08F5-7B95-B15B1B80A346}"/>
              </a:ext>
            </a:extLst>
          </p:cNvPr>
          <p:cNvSpPr>
            <a:spLocks noGrp="1"/>
          </p:cNvSpPr>
          <p:nvPr>
            <p:ph idx="1"/>
          </p:nvPr>
        </p:nvSpPr>
        <p:spPr>
          <a:xfrm flipH="1">
            <a:off x="166976" y="4261899"/>
            <a:ext cx="11656613" cy="2665374"/>
          </a:xfrm>
        </p:spPr>
        <p:txBody>
          <a:bodyPr/>
          <a:lstStyle/>
          <a:p>
            <a:pPr algn="r" rtl="1"/>
            <a:r>
              <a:rPr lang="he-IL" b="1" i="0" dirty="0">
                <a:solidFill>
                  <a:srgbClr val="000000"/>
                </a:solidFill>
                <a:effectLst/>
                <a:latin typeface="Moses"/>
              </a:rPr>
              <a:t>איך נחשפת מול אנשי הקהילה? </a:t>
            </a:r>
            <a:r>
              <a:rPr lang="he-IL" b="0" i="0" dirty="0">
                <a:solidFill>
                  <a:srgbClr val="000000"/>
                </a:solidFill>
                <a:effectLst/>
                <a:latin typeface="Moses"/>
              </a:rPr>
              <a:t>"היה לי ברור שאני חייב לעמוד מולם ולספר את האמת שלי. בהתחלה, הם היו מבולבלים ומוכי הלם, ואז התחילו לשאול הרבה שאלות. בעקבות זה, חלקם המשיכו עם כומר אחר, וחלק אחר הצטרפו בעקבותיי ל'בני נח'. גם אשתי לא הבינה בהתחלה את כל המהלך שהתחולל בי. היא לא הבינה למה אני צריך את זה, אבל אחר כך הצטרפה אליי. גם הוריה של אשתי, שנולדו באי ביוון, הם ממשפחה של אנוסים. לימים, אשתי סיפרה שגם סבתא שלה הייתה מדליקה נרות בסתר בימי שישי. פתאום הדרך נראתה לנו טבעית".</a:t>
            </a:r>
          </a:p>
          <a:p>
            <a:endParaRPr lang="he-IL" dirty="0"/>
          </a:p>
        </p:txBody>
      </p:sp>
      <p:pic>
        <p:nvPicPr>
          <p:cNvPr id="16388" name="Picture 4" descr="קבוצת לימוד בכיתת המכון לגיור">
            <a:extLst>
              <a:ext uri="{FF2B5EF4-FFF2-40B4-BE49-F238E27FC236}">
                <a16:creationId xmlns:a16="http://schemas.microsoft.com/office/drawing/2014/main" id="{4D4DBC11-8A76-8E6F-48B1-4B760E7FBF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5120640" cy="3840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5345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2CBFBDF-40F6-E914-073B-5548706FF6C2}"/>
              </a:ext>
            </a:extLst>
          </p:cNvPr>
          <p:cNvSpPr>
            <a:spLocks noGrp="1"/>
          </p:cNvSpPr>
          <p:nvPr>
            <p:ph type="title"/>
          </p:nvPr>
        </p:nvSpPr>
        <p:spPr/>
        <p:txBody>
          <a:bodyPr/>
          <a:lstStyle/>
          <a:p>
            <a:pPr algn="ctr"/>
            <a:r>
              <a:rPr lang="he-IL" dirty="0"/>
              <a:t>ארגון ברית עולם – סרט תדמית</a:t>
            </a:r>
          </a:p>
        </p:txBody>
      </p:sp>
      <p:pic>
        <p:nvPicPr>
          <p:cNvPr id="4" name="ברית עולם  המרכז העולמי לבני נוח   סרט תדמית">
            <a:hlinkClick r:id="" action="ppaction://media"/>
            <a:extLst>
              <a:ext uri="{FF2B5EF4-FFF2-40B4-BE49-F238E27FC236}">
                <a16:creationId xmlns:a16="http://schemas.microsoft.com/office/drawing/2014/main" id="{CBF2B5A8-1D8C-FA04-DD85-7E096C9D09D3}"/>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28763" y="1638300"/>
            <a:ext cx="9134475" cy="5138738"/>
          </a:xfrm>
        </p:spPr>
      </p:pic>
    </p:spTree>
    <p:extLst>
      <p:ext uri="{BB962C8B-B14F-4D97-AF65-F5344CB8AC3E}">
        <p14:creationId xmlns:p14="http://schemas.microsoft.com/office/powerpoint/2010/main" val="24104775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764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E43DBC-1E28-8FEF-3CBF-E1D4D58B2DA4}"/>
              </a:ext>
            </a:extLst>
          </p:cNvPr>
          <p:cNvSpPr>
            <a:spLocks noGrp="1"/>
          </p:cNvSpPr>
          <p:nvPr>
            <p:ph type="title"/>
          </p:nvPr>
        </p:nvSpPr>
        <p:spPr/>
        <p:txBody>
          <a:bodyPr/>
          <a:lstStyle/>
          <a:p>
            <a:r>
              <a:rPr lang="he-IL" dirty="0"/>
              <a:t>מה הגדרת גוי שלא שומר ז' מצוות?</a:t>
            </a:r>
          </a:p>
        </p:txBody>
      </p:sp>
      <p:sp>
        <p:nvSpPr>
          <p:cNvPr id="3" name="מציין מיקום תוכן 2">
            <a:extLst>
              <a:ext uri="{FF2B5EF4-FFF2-40B4-BE49-F238E27FC236}">
                <a16:creationId xmlns:a16="http://schemas.microsoft.com/office/drawing/2014/main" id="{83D4D8E7-4A90-EDA7-054F-3905CC083B24}"/>
              </a:ext>
            </a:extLst>
          </p:cNvPr>
          <p:cNvSpPr>
            <a:spLocks noGrp="1"/>
          </p:cNvSpPr>
          <p:nvPr>
            <p:ph idx="1"/>
          </p:nvPr>
        </p:nvSpPr>
        <p:spPr>
          <a:xfrm flipH="1">
            <a:off x="3784820" y="1485900"/>
            <a:ext cx="7991061" cy="5441373"/>
          </a:xfrm>
        </p:spPr>
        <p:txBody>
          <a:bodyPr/>
          <a:lstStyle/>
          <a:p>
            <a:r>
              <a:rPr lang="he-IL" dirty="0"/>
              <a:t>רמב"ם הלכות מלכים פרק ח הלכה יא</a:t>
            </a:r>
          </a:p>
          <a:p>
            <a:r>
              <a:rPr lang="he-IL" dirty="0"/>
              <a:t>כל המקבל שבע מצות ונזהר לעשותן הרי זה מחסידי אומות העולם, ויש לו חלק לעולם הבא, </a:t>
            </a:r>
            <a:r>
              <a:rPr lang="he-IL" b="1" dirty="0"/>
              <a:t>והוא שיקבל אותן ויעשה אותן מפני </a:t>
            </a:r>
            <a:r>
              <a:rPr lang="he-IL" b="1" dirty="0" err="1"/>
              <a:t>שצוה</a:t>
            </a:r>
            <a:r>
              <a:rPr lang="he-IL" b="1" dirty="0"/>
              <a:t> בהן הקדוש ברוך הוא בתורה והודיענו על ידי משה רבינו </a:t>
            </a:r>
            <a:r>
              <a:rPr lang="he-IL" dirty="0"/>
              <a:t>שבני נח מקודם נצטוו בהן, אבל אם </a:t>
            </a:r>
            <a:r>
              <a:rPr lang="he-IL" dirty="0" err="1"/>
              <a:t>עשאן</a:t>
            </a:r>
            <a:r>
              <a:rPr lang="he-IL" dirty="0"/>
              <a:t> מפני הכרע הדעת </a:t>
            </a:r>
            <a:r>
              <a:rPr lang="he-IL" dirty="0">
                <a:highlight>
                  <a:srgbClr val="00FF00"/>
                </a:highlight>
              </a:rPr>
              <a:t>אין זה גר תושב ואינו מחסידי אומות העולם </a:t>
            </a:r>
            <a:r>
              <a:rPr lang="he-IL" dirty="0"/>
              <a:t>ולא (אלא) מחכמיהם. </a:t>
            </a:r>
          </a:p>
          <a:p>
            <a:r>
              <a:rPr lang="he-IL" dirty="0">
                <a:highlight>
                  <a:srgbClr val="00FFFF"/>
                </a:highlight>
              </a:rPr>
              <a:t>יש שרוצים ללמוד </a:t>
            </a:r>
            <a:r>
              <a:rPr lang="he-IL" dirty="0"/>
              <a:t>מכאן שקיום המצוות מחמת השכל וכדומה אין לו גדר של שמירת המצוות ולכן כל הגויים האלו – אין איסור להורגם. </a:t>
            </a:r>
          </a:p>
          <a:p>
            <a:r>
              <a:rPr lang="he-IL" dirty="0"/>
              <a:t>אבל </a:t>
            </a:r>
            <a:r>
              <a:rPr lang="he-IL" dirty="0">
                <a:highlight>
                  <a:srgbClr val="00FFFF"/>
                </a:highlight>
              </a:rPr>
              <a:t>יש שלומדים </a:t>
            </a:r>
            <a:r>
              <a:rPr lang="he-IL" dirty="0"/>
              <a:t>שיש לחלק בין קבלת שכר ועולם הבא, לבין זכות קיום בעולם הזה. </a:t>
            </a:r>
          </a:p>
          <a:p>
            <a:r>
              <a:rPr lang="he-IL" dirty="0">
                <a:highlight>
                  <a:srgbClr val="808000"/>
                </a:highlight>
              </a:rPr>
              <a:t>לעולם הבא </a:t>
            </a:r>
            <a:r>
              <a:rPr lang="he-IL" dirty="0"/>
              <a:t>– מקבל רק ששומר מחמת רצון הבורא. </a:t>
            </a:r>
          </a:p>
          <a:p>
            <a:r>
              <a:rPr lang="he-IL" dirty="0">
                <a:highlight>
                  <a:srgbClr val="808000"/>
                </a:highlight>
              </a:rPr>
              <a:t>בעולם הזה </a:t>
            </a:r>
            <a:r>
              <a:rPr lang="he-IL" dirty="0"/>
              <a:t>– עצם זה שאינו עובר על השבע מצוות – מספיק בשביל שלא נהרוג אותו. </a:t>
            </a:r>
          </a:p>
        </p:txBody>
      </p:sp>
      <p:pic>
        <p:nvPicPr>
          <p:cNvPr id="3074" name="Picture 2">
            <a:extLst>
              <a:ext uri="{FF2B5EF4-FFF2-40B4-BE49-F238E27FC236}">
                <a16:creationId xmlns:a16="http://schemas.microsoft.com/office/drawing/2014/main" id="{4E4E6A75-F24D-83BD-8BF0-306DB8A6BE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701828" cy="27763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1373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71B1563-6FDB-01A2-0693-FA3509801D50}"/>
              </a:ext>
            </a:extLst>
          </p:cNvPr>
          <p:cNvSpPr>
            <a:spLocks noGrp="1"/>
          </p:cNvSpPr>
          <p:nvPr>
            <p:ph type="title"/>
          </p:nvPr>
        </p:nvSpPr>
        <p:spPr/>
        <p:txBody>
          <a:bodyPr/>
          <a:lstStyle/>
          <a:p>
            <a:r>
              <a:rPr lang="he-IL" dirty="0"/>
              <a:t>בגדר – גוי שאינו שומר ז' מצוות</a:t>
            </a:r>
          </a:p>
        </p:txBody>
      </p:sp>
      <p:sp>
        <p:nvSpPr>
          <p:cNvPr id="3" name="מציין מיקום תוכן 2">
            <a:extLst>
              <a:ext uri="{FF2B5EF4-FFF2-40B4-BE49-F238E27FC236}">
                <a16:creationId xmlns:a16="http://schemas.microsoft.com/office/drawing/2014/main" id="{16069A6D-69AD-648F-E8FD-54D77ACB19C4}"/>
              </a:ext>
            </a:extLst>
          </p:cNvPr>
          <p:cNvSpPr>
            <a:spLocks noGrp="1"/>
          </p:cNvSpPr>
          <p:nvPr>
            <p:ph idx="1"/>
          </p:nvPr>
        </p:nvSpPr>
        <p:spPr/>
        <p:txBody>
          <a:bodyPr/>
          <a:lstStyle/>
          <a:p>
            <a:r>
              <a:rPr lang="he-IL" dirty="0"/>
              <a:t>המחלוקת בין הדעות היא יסודית ביותר: </a:t>
            </a:r>
          </a:p>
          <a:p>
            <a:r>
              <a:rPr lang="he-IL" dirty="0"/>
              <a:t>האם צריך </a:t>
            </a:r>
            <a:r>
              <a:rPr lang="he-IL" dirty="0">
                <a:highlight>
                  <a:srgbClr val="00FF00"/>
                </a:highlight>
              </a:rPr>
              <a:t>זכות חיובית </a:t>
            </a:r>
            <a:r>
              <a:rPr lang="he-IL" dirty="0"/>
              <a:t>בשביל לחיות – ולכן רק גוי ששומר לשם מצווה זוכה.</a:t>
            </a:r>
          </a:p>
          <a:p>
            <a:r>
              <a:rPr lang="he-IL" dirty="0"/>
              <a:t>או צריך להיות </a:t>
            </a:r>
            <a:r>
              <a:rPr lang="he-IL" dirty="0">
                <a:highlight>
                  <a:srgbClr val="00FF00"/>
                </a:highlight>
              </a:rPr>
              <a:t>אדם שלילי בשביל להפסיד </a:t>
            </a:r>
            <a:r>
              <a:rPr lang="he-IL" dirty="0"/>
              <a:t>את זכות הקיום – ולכן רק גוי שעובר </a:t>
            </a:r>
            <a:r>
              <a:rPr lang="he-IL" dirty="0" err="1"/>
              <a:t>בהדיא</a:t>
            </a:r>
            <a:r>
              <a:rPr lang="he-IL" dirty="0"/>
              <a:t> על מצוות אלו. מפסיד את זכות הקיום. </a:t>
            </a:r>
          </a:p>
          <a:p>
            <a:r>
              <a:rPr lang="he-IL" dirty="0"/>
              <a:t>גם כלולה בזה מחלוקת – האם שבע המצוות זה בשביל להיות רוחני, או בשביל להיות בן אדם חברותי.</a:t>
            </a:r>
          </a:p>
          <a:p>
            <a:r>
              <a:rPr lang="he-IL" dirty="0"/>
              <a:t>לדוגמא: האם יש חובה להאמין, או שרק אסור לעבוד עבודה זרה, ולקלל את השם. </a:t>
            </a:r>
          </a:p>
          <a:p>
            <a:r>
              <a:rPr lang="he-IL" dirty="0"/>
              <a:t>וכן איסור עבודה זרה שלהם אינו כולל איסור שיתוף לדעת </a:t>
            </a:r>
            <a:r>
              <a:rPr lang="he-IL" dirty="0" err="1"/>
              <a:t>הרמ"א</a:t>
            </a:r>
            <a:r>
              <a:rPr lang="he-IL" dirty="0"/>
              <a:t> (</a:t>
            </a:r>
            <a:r>
              <a:rPr lang="he-IL" dirty="0" err="1"/>
              <a:t>או"ח</a:t>
            </a:r>
            <a:r>
              <a:rPr lang="he-IL" dirty="0"/>
              <a:t> קנ"ו) </a:t>
            </a:r>
          </a:p>
          <a:p>
            <a:endParaRPr lang="he-IL" dirty="0"/>
          </a:p>
        </p:txBody>
      </p:sp>
    </p:spTree>
    <p:extLst>
      <p:ext uri="{BB962C8B-B14F-4D97-AF65-F5344CB8AC3E}">
        <p14:creationId xmlns:p14="http://schemas.microsoft.com/office/powerpoint/2010/main" val="1436492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D63D57-61D0-3525-B80C-EF9733F7DA96}"/>
              </a:ext>
            </a:extLst>
          </p:cNvPr>
          <p:cNvSpPr>
            <a:spLocks noGrp="1"/>
          </p:cNvSpPr>
          <p:nvPr>
            <p:ph type="title"/>
          </p:nvPr>
        </p:nvSpPr>
        <p:spPr/>
        <p:txBody>
          <a:bodyPr/>
          <a:lstStyle/>
          <a:p>
            <a:r>
              <a:rPr lang="he-IL" dirty="0"/>
              <a:t>תינוק שנשבה</a:t>
            </a:r>
          </a:p>
        </p:txBody>
      </p:sp>
      <p:sp>
        <p:nvSpPr>
          <p:cNvPr id="3" name="מציין מיקום תוכן 2">
            <a:extLst>
              <a:ext uri="{FF2B5EF4-FFF2-40B4-BE49-F238E27FC236}">
                <a16:creationId xmlns:a16="http://schemas.microsoft.com/office/drawing/2014/main" id="{9327E941-6DED-EE4E-00F3-A0F051221923}"/>
              </a:ext>
            </a:extLst>
          </p:cNvPr>
          <p:cNvSpPr>
            <a:spLocks noGrp="1"/>
          </p:cNvSpPr>
          <p:nvPr>
            <p:ph idx="1"/>
          </p:nvPr>
        </p:nvSpPr>
        <p:spPr/>
        <p:txBody>
          <a:bodyPr/>
          <a:lstStyle/>
          <a:p>
            <a:r>
              <a:rPr lang="he-IL" dirty="0"/>
              <a:t>יהודי שאנוס בזה שאינו שומר מצוות, אין לו דין כופר לגבי שאסור להצילו. </a:t>
            </a:r>
          </a:p>
          <a:p>
            <a:r>
              <a:rPr lang="he-IL" dirty="0"/>
              <a:t>ויש להקשות מדוע אצל גוי – לא מצאנו דין תינוק שנשבה – הרי הם הרבה יותר אנוסים שאינם שומרים ז' מצוות?</a:t>
            </a:r>
          </a:p>
          <a:p>
            <a:r>
              <a:rPr lang="he-IL" dirty="0"/>
              <a:t>אם נאמר שכל המצוות הם רק שמירת האדם – אפשר לומר שזה שכל אנוש. </a:t>
            </a:r>
          </a:p>
          <a:p>
            <a:r>
              <a:rPr lang="he-IL" dirty="0"/>
              <a:t>ר' יהושע אייזיק מסלונים: העניין הוא שז' שבע מצוות בני נח שהיו עד מתן תורה, היו כולם בשב ואל תעשה...  פירוש </a:t>
            </a:r>
            <a:r>
              <a:rPr lang="he-IL" dirty="0" err="1"/>
              <a:t>דאפילו</a:t>
            </a:r>
            <a:r>
              <a:rPr lang="he-IL" dirty="0"/>
              <a:t> המשפטים דהוי בבחינת קום ועשה, עם כל זה העיקר הוא השמירה מן  הנזק ומן העול, בבחינת שב ואל תעשה... לתיקון העולם שיהיו נשמרים מן הגזל ומן העריות. </a:t>
            </a:r>
          </a:p>
          <a:p>
            <a:endParaRPr lang="he-IL" dirty="0"/>
          </a:p>
        </p:txBody>
      </p:sp>
    </p:spTree>
    <p:extLst>
      <p:ext uri="{BB962C8B-B14F-4D97-AF65-F5344CB8AC3E}">
        <p14:creationId xmlns:p14="http://schemas.microsoft.com/office/powerpoint/2010/main" val="2912486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Vertic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Vertic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8C5DC0E-9F8D-8BC0-5227-8EAE0287EC27}"/>
              </a:ext>
            </a:extLst>
          </p:cNvPr>
          <p:cNvSpPr>
            <a:spLocks noGrp="1"/>
          </p:cNvSpPr>
          <p:nvPr>
            <p:ph type="title"/>
          </p:nvPr>
        </p:nvSpPr>
        <p:spPr/>
        <p:txBody>
          <a:bodyPr/>
          <a:lstStyle/>
          <a:p>
            <a:endParaRPr lang="he-IL"/>
          </a:p>
        </p:txBody>
      </p:sp>
      <p:pic>
        <p:nvPicPr>
          <p:cNvPr id="4" name="קליפ בערבית כיצד להפוך את העולם למקום טוב יותר - חבד אינפו">
            <a:hlinkClick r:id="" action="ppaction://media"/>
            <a:extLst>
              <a:ext uri="{FF2B5EF4-FFF2-40B4-BE49-F238E27FC236}">
                <a16:creationId xmlns:a16="http://schemas.microsoft.com/office/drawing/2014/main" id="{F7A8AD3D-C04E-9041-2A1C-5399A55E4449}"/>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528763" y="1638300"/>
            <a:ext cx="9134475" cy="5138738"/>
          </a:xfrm>
        </p:spPr>
      </p:pic>
    </p:spTree>
    <p:extLst>
      <p:ext uri="{BB962C8B-B14F-4D97-AF65-F5344CB8AC3E}">
        <p14:creationId xmlns:p14="http://schemas.microsoft.com/office/powerpoint/2010/main" val="3831153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817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D43EBEA-C515-715A-FA81-0B5EBA17DE1E}"/>
              </a:ext>
            </a:extLst>
          </p:cNvPr>
          <p:cNvSpPr>
            <a:spLocks noGrp="1"/>
          </p:cNvSpPr>
          <p:nvPr>
            <p:ph type="title"/>
          </p:nvPr>
        </p:nvSpPr>
        <p:spPr/>
        <p:txBody>
          <a:bodyPr/>
          <a:lstStyle/>
          <a:p>
            <a:r>
              <a:rPr lang="he-IL" dirty="0"/>
              <a:t>והכית את כל זכורה</a:t>
            </a:r>
          </a:p>
        </p:txBody>
      </p:sp>
      <p:sp>
        <p:nvSpPr>
          <p:cNvPr id="3" name="מציין מיקום תוכן 2">
            <a:extLst>
              <a:ext uri="{FF2B5EF4-FFF2-40B4-BE49-F238E27FC236}">
                <a16:creationId xmlns:a16="http://schemas.microsoft.com/office/drawing/2014/main" id="{667D0CD9-A80B-994D-CC00-0D1C00E171B8}"/>
              </a:ext>
            </a:extLst>
          </p:cNvPr>
          <p:cNvSpPr>
            <a:spLocks noGrp="1"/>
          </p:cNvSpPr>
          <p:nvPr>
            <p:ph idx="1"/>
          </p:nvPr>
        </p:nvSpPr>
        <p:spPr/>
        <p:txBody>
          <a:bodyPr/>
          <a:lstStyle/>
          <a:p>
            <a:r>
              <a:rPr lang="he-IL" dirty="0"/>
              <a:t>יתכן ומקור הרמב"ם לחייב מיתה מי שלא קיבל שבע מצוות הוא מדין התורה והכית את כל זכורה במלחמה.</a:t>
            </a:r>
          </a:p>
          <a:p>
            <a:r>
              <a:rPr lang="he-IL" dirty="0"/>
              <a:t>כמו שכתב: </a:t>
            </a:r>
            <a:r>
              <a:rPr lang="he-IL" sz="1200" dirty="0"/>
              <a:t>רמב"ם הלכות מלכים פרק ו הלכה ד </a:t>
            </a:r>
            <a:r>
              <a:rPr lang="he-IL" dirty="0"/>
              <a:t>ואם לא השלימו או שהשלימו ולא קבלו שבע מצות, </a:t>
            </a:r>
            <a:r>
              <a:rPr lang="he-IL" dirty="0" err="1"/>
              <a:t>עושין</a:t>
            </a:r>
            <a:r>
              <a:rPr lang="he-IL" dirty="0"/>
              <a:t> עמהם מלחמה </a:t>
            </a:r>
            <a:r>
              <a:rPr lang="he-IL" dirty="0" err="1"/>
              <a:t>והורגין</a:t>
            </a:r>
            <a:r>
              <a:rPr lang="he-IL" dirty="0"/>
              <a:t> כל הזכרים הגדולים, </a:t>
            </a:r>
            <a:r>
              <a:rPr lang="he-IL" dirty="0" err="1"/>
              <a:t>ובוזזין</a:t>
            </a:r>
            <a:r>
              <a:rPr lang="he-IL" dirty="0"/>
              <a:t> כל ממונם </a:t>
            </a:r>
            <a:r>
              <a:rPr lang="he-IL" dirty="0" err="1"/>
              <a:t>וטפם</a:t>
            </a:r>
            <a:r>
              <a:rPr lang="he-IL" dirty="0"/>
              <a:t>, ואין </a:t>
            </a:r>
            <a:r>
              <a:rPr lang="he-IL" dirty="0" err="1"/>
              <a:t>הורגין</a:t>
            </a:r>
            <a:r>
              <a:rPr lang="he-IL" dirty="0"/>
              <a:t> </a:t>
            </a:r>
            <a:r>
              <a:rPr lang="he-IL" dirty="0" err="1"/>
              <a:t>אשה</a:t>
            </a:r>
            <a:r>
              <a:rPr lang="he-IL" dirty="0"/>
              <a:t> ולא קטן שנאמר והנשים והטף זה טף של זכרים, </a:t>
            </a:r>
          </a:p>
          <a:p>
            <a:r>
              <a:rPr lang="he-IL" dirty="0"/>
              <a:t>במה דברים אמורים במלחמת הרשות שהוא עם שאר האומות, אבל שבעה עממין ועמלק שלא השלימו אין </a:t>
            </a:r>
            <a:r>
              <a:rPr lang="he-IL" dirty="0" err="1"/>
              <a:t>מניחין</a:t>
            </a:r>
            <a:r>
              <a:rPr lang="he-IL" dirty="0"/>
              <a:t> מהם נשמה שנאמר כן תעשה לכל וגו' רק מערי העמים לא תחיה כל נשמה.</a:t>
            </a:r>
          </a:p>
          <a:p>
            <a:r>
              <a:rPr lang="he-IL" dirty="0"/>
              <a:t>יתכן והרמב"ם למד שהחיוב להרוג הוא לא רק מדין מלחמה, אלא מדין שאינם מקיימים שבע מצוות בני נח, </a:t>
            </a:r>
            <a:r>
              <a:rPr lang="he-IL" dirty="0" err="1"/>
              <a:t>שחיבים</a:t>
            </a:r>
            <a:r>
              <a:rPr lang="he-IL" dirty="0"/>
              <a:t> מיתה כאשר הם תחת ידינו. </a:t>
            </a:r>
          </a:p>
          <a:p>
            <a:r>
              <a:rPr lang="he-IL" dirty="0"/>
              <a:t>ומה שנשים לא חיבות? יש מסבירים כי דרכים שנמשכים אחר אדוניהם. </a:t>
            </a:r>
          </a:p>
        </p:txBody>
      </p:sp>
    </p:spTree>
    <p:extLst>
      <p:ext uri="{BB962C8B-B14F-4D97-AF65-F5344CB8AC3E}">
        <p14:creationId xmlns:p14="http://schemas.microsoft.com/office/powerpoint/2010/main" val="1912021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D179278-1C24-0079-45F2-3B3A22C41DBE}"/>
              </a:ext>
            </a:extLst>
          </p:cNvPr>
          <p:cNvSpPr>
            <a:spLocks noGrp="1"/>
          </p:cNvSpPr>
          <p:nvPr>
            <p:ph type="title"/>
          </p:nvPr>
        </p:nvSpPr>
        <p:spPr/>
        <p:txBody>
          <a:bodyPr/>
          <a:lstStyle/>
          <a:p>
            <a:r>
              <a:rPr lang="he-IL" dirty="0"/>
              <a:t>מלחמת רשות רק עם גויים</a:t>
            </a:r>
          </a:p>
        </p:txBody>
      </p:sp>
      <p:sp>
        <p:nvSpPr>
          <p:cNvPr id="3" name="מציין מיקום תוכן 2">
            <a:extLst>
              <a:ext uri="{FF2B5EF4-FFF2-40B4-BE49-F238E27FC236}">
                <a16:creationId xmlns:a16="http://schemas.microsoft.com/office/drawing/2014/main" id="{175D68A8-BC06-18C4-9C3C-680C1B2B71F9}"/>
              </a:ext>
            </a:extLst>
          </p:cNvPr>
          <p:cNvSpPr>
            <a:spLocks noGrp="1"/>
          </p:cNvSpPr>
          <p:nvPr>
            <p:ph idx="1"/>
          </p:nvPr>
        </p:nvSpPr>
        <p:spPr/>
        <p:txBody>
          <a:bodyPr/>
          <a:lstStyle/>
          <a:p>
            <a:r>
              <a:rPr lang="he-IL" dirty="0" err="1"/>
              <a:t>לבאור</a:t>
            </a:r>
            <a:r>
              <a:rPr lang="he-IL" dirty="0"/>
              <a:t> זה – לא ארץ ישראל גורמת את החיוב מיתה, אלא זה שהם תחת ידינו גורם את החיוב מיתה, אם אינם מקיימים שבע מצוות בני נח. </a:t>
            </a:r>
          </a:p>
          <a:p>
            <a:r>
              <a:rPr lang="he-IL" dirty="0"/>
              <a:t>ומכאן למדנו – שיש לנו חיוב </a:t>
            </a:r>
            <a:r>
              <a:rPr lang="he-IL" dirty="0" err="1"/>
              <a:t>לכוף</a:t>
            </a:r>
            <a:r>
              <a:rPr lang="he-IL" dirty="0"/>
              <a:t> את כל באי עולם לקיים שבע מצוות. </a:t>
            </a:r>
          </a:p>
          <a:p>
            <a:r>
              <a:rPr lang="he-IL" b="0" i="0" dirty="0">
                <a:solidFill>
                  <a:srgbClr val="000000"/>
                </a:solidFill>
                <a:effectLst/>
                <a:latin typeface="opensanshebrew-regular-webfont"/>
              </a:rPr>
              <a:t>דברים אלו מתאימים עם החזון-איש (על הרמב"ם בהל' מלכים </a:t>
            </a:r>
            <a:r>
              <a:rPr lang="he-IL" b="0" i="0" dirty="0" err="1">
                <a:solidFill>
                  <a:srgbClr val="000000"/>
                </a:solidFill>
                <a:effectLst/>
                <a:latin typeface="opensanshebrew-regular-webfont"/>
              </a:rPr>
              <a:t>ו,ד</a:t>
            </a:r>
            <a:r>
              <a:rPr lang="he-IL" b="0" i="0" dirty="0">
                <a:solidFill>
                  <a:srgbClr val="000000"/>
                </a:solidFill>
                <a:effectLst/>
                <a:latin typeface="opensanshebrew-regular-webfont"/>
              </a:rPr>
              <a:t>, סוף ד"ה לדעת) שדייק מלשון הרמב"ם, שמותר לצאת למלחמת רשות רק כנגד מי שאינו מקיים שבע מצוות בני נח - </a:t>
            </a:r>
            <a:r>
              <a:rPr lang="he-IL" b="1" i="0" dirty="0">
                <a:solidFill>
                  <a:srgbClr val="000000"/>
                </a:solidFill>
                <a:effectLst/>
                <a:latin typeface="opensanshebrew-regular-webfont"/>
              </a:rPr>
              <a:t>"אבל אותן </a:t>
            </a:r>
            <a:r>
              <a:rPr lang="he-IL" b="1" i="0" dirty="0" err="1">
                <a:solidFill>
                  <a:srgbClr val="000000"/>
                </a:solidFill>
                <a:effectLst/>
                <a:latin typeface="opensanshebrew-regular-webfont"/>
              </a:rPr>
              <a:t>שמקיימין</a:t>
            </a:r>
            <a:r>
              <a:rPr lang="he-IL" b="1" i="0" dirty="0">
                <a:solidFill>
                  <a:srgbClr val="000000"/>
                </a:solidFill>
                <a:effectLst/>
                <a:latin typeface="opensanshebrew-regular-webfont"/>
              </a:rPr>
              <a:t> ז' מצוות מקדם, אין </a:t>
            </a:r>
            <a:r>
              <a:rPr lang="he-IL" b="1" i="0" dirty="0" err="1">
                <a:solidFill>
                  <a:srgbClr val="000000"/>
                </a:solidFill>
                <a:effectLst/>
                <a:latin typeface="opensanshebrew-regular-webfont"/>
              </a:rPr>
              <a:t>רשאין</a:t>
            </a:r>
            <a:r>
              <a:rPr lang="he-IL" b="1" i="0" dirty="0">
                <a:solidFill>
                  <a:srgbClr val="000000"/>
                </a:solidFill>
                <a:effectLst/>
                <a:latin typeface="opensanshebrew-regular-webfont"/>
              </a:rPr>
              <a:t> לבוא עליהן במלחמה." </a:t>
            </a:r>
            <a:endParaRPr lang="he-IL" b="1" dirty="0"/>
          </a:p>
        </p:txBody>
      </p:sp>
    </p:spTree>
    <p:extLst>
      <p:ext uri="{BB962C8B-B14F-4D97-AF65-F5344CB8AC3E}">
        <p14:creationId xmlns:p14="http://schemas.microsoft.com/office/powerpoint/2010/main" val="2894756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7156E27-03B2-EAA6-21C4-F149A556BC6C}"/>
              </a:ext>
            </a:extLst>
          </p:cNvPr>
          <p:cNvSpPr>
            <a:spLocks noGrp="1"/>
          </p:cNvSpPr>
          <p:nvPr>
            <p:ph type="title"/>
          </p:nvPr>
        </p:nvSpPr>
        <p:spPr/>
        <p:txBody>
          <a:bodyPr/>
          <a:lstStyle/>
          <a:p>
            <a:r>
              <a:rPr lang="he-IL" dirty="0"/>
              <a:t>החיוב רק </a:t>
            </a:r>
            <a:r>
              <a:rPr lang="he-IL" dirty="0" err="1"/>
              <a:t>בישנו</a:t>
            </a:r>
            <a:r>
              <a:rPr lang="he-IL" dirty="0"/>
              <a:t> תחת ידינו</a:t>
            </a:r>
          </a:p>
        </p:txBody>
      </p:sp>
      <p:sp>
        <p:nvSpPr>
          <p:cNvPr id="3" name="מציין מיקום תוכן 2">
            <a:extLst>
              <a:ext uri="{FF2B5EF4-FFF2-40B4-BE49-F238E27FC236}">
                <a16:creationId xmlns:a16="http://schemas.microsoft.com/office/drawing/2014/main" id="{838381F7-57ED-48D5-7BD5-BB6BBCD86522}"/>
              </a:ext>
            </a:extLst>
          </p:cNvPr>
          <p:cNvSpPr>
            <a:spLocks noGrp="1"/>
          </p:cNvSpPr>
          <p:nvPr>
            <p:ph idx="1"/>
          </p:nvPr>
        </p:nvSpPr>
        <p:spPr/>
        <p:txBody>
          <a:bodyPr>
            <a:normAutofit/>
          </a:bodyPr>
          <a:lstStyle/>
          <a:p>
            <a:pPr algn="just" rtl="1"/>
            <a:r>
              <a:rPr lang="he-IL" b="0" i="0" dirty="0">
                <a:solidFill>
                  <a:srgbClr val="333333"/>
                </a:solidFill>
                <a:effectLst/>
                <a:latin typeface="opensanshebrew-regular-webfont"/>
              </a:rPr>
              <a:t>ואם ישאל השואל, אם מצוה עלינו '</a:t>
            </a:r>
            <a:r>
              <a:rPr lang="he-IL" b="0" i="0" dirty="0" err="1">
                <a:solidFill>
                  <a:srgbClr val="333333"/>
                </a:solidFill>
                <a:effectLst/>
                <a:latin typeface="opensanshebrew-regular-webfont"/>
              </a:rPr>
              <a:t>לכוף</a:t>
            </a:r>
            <a:r>
              <a:rPr lang="he-IL" b="0" i="0" dirty="0">
                <a:solidFill>
                  <a:srgbClr val="333333"/>
                </a:solidFill>
                <a:effectLst/>
                <a:latin typeface="opensanshebrew-regular-webfont"/>
              </a:rPr>
              <a:t> כל באי עולם לקבל מצוות בני נח', מדוע לא מנה הרמב"ם (או כל ראשון אחר) מלחמה זו כסוג נוסף של מלחמת מצוה? ומדוע לא הפריד הרמב"ם הלכות אלו, וכי בא הוא ללמד אותנו 'לנצל הזדמנות'?</a:t>
            </a:r>
          </a:p>
          <a:p>
            <a:pPr algn="just" rtl="1"/>
            <a:r>
              <a:rPr lang="he-IL" b="0" i="0" spc="-10" dirty="0">
                <a:solidFill>
                  <a:srgbClr val="333333"/>
                </a:solidFill>
                <a:effectLst/>
                <a:latin typeface="opensanshebrew-regular-webfont"/>
              </a:rPr>
              <a:t>על כך ענה </a:t>
            </a:r>
            <a:r>
              <a:rPr lang="he-IL" b="0" i="0" spc="-10" dirty="0" err="1">
                <a:solidFill>
                  <a:srgbClr val="333333"/>
                </a:solidFill>
                <a:effectLst/>
                <a:latin typeface="opensanshebrew-regular-webfont"/>
              </a:rPr>
              <a:t>מו"ח</a:t>
            </a:r>
            <a:r>
              <a:rPr lang="he-IL" b="0" i="0" spc="-10" dirty="0">
                <a:solidFill>
                  <a:srgbClr val="333333"/>
                </a:solidFill>
                <a:effectLst/>
                <a:latin typeface="opensanshebrew-regular-webfont"/>
              </a:rPr>
              <a:t> זצ"ל (עמוד-הימיני סי' </a:t>
            </a:r>
            <a:r>
              <a:rPr lang="he-IL" b="0" i="0" spc="-10" dirty="0" err="1">
                <a:solidFill>
                  <a:srgbClr val="333333"/>
                </a:solidFill>
                <a:effectLst/>
                <a:latin typeface="opensanshebrew-regular-webfont"/>
              </a:rPr>
              <a:t>טז</a:t>
            </a:r>
            <a:r>
              <a:rPr lang="he-IL" b="0" i="0" spc="-10" dirty="0">
                <a:solidFill>
                  <a:srgbClr val="333333"/>
                </a:solidFill>
                <a:effectLst/>
                <a:latin typeface="opensanshebrew-regular-webfont"/>
              </a:rPr>
              <a:t>, פרק ב אותיות ה-ז), שהחיוב '</a:t>
            </a:r>
            <a:r>
              <a:rPr lang="he-IL" b="0" i="0" spc="-10" dirty="0" err="1">
                <a:solidFill>
                  <a:srgbClr val="333333"/>
                </a:solidFill>
                <a:effectLst/>
                <a:latin typeface="opensanshebrew-regular-webfont"/>
              </a:rPr>
              <a:t>לכוף</a:t>
            </a:r>
            <a:r>
              <a:rPr lang="he-IL" b="0" i="0" spc="-10" dirty="0">
                <a:solidFill>
                  <a:srgbClr val="333333"/>
                </a:solidFill>
                <a:effectLst/>
                <a:latin typeface="opensanshebrew-regular-webfont"/>
              </a:rPr>
              <a:t> באי עולם' לקבל מצוות בני נח הוא רק כאשר מי מהם "ישנו תחת ידינו", כפי שציין הרמב"ם במפורש בהלכה שצוטטה לעיל. </a:t>
            </a:r>
          </a:p>
          <a:p>
            <a:pPr algn="just" rtl="1"/>
            <a:r>
              <a:rPr lang="he-IL" b="0" i="0" spc="-10" dirty="0">
                <a:solidFill>
                  <a:srgbClr val="333333"/>
                </a:solidFill>
                <a:effectLst/>
                <a:latin typeface="opensanshebrew-regular-webfont"/>
              </a:rPr>
              <a:t>כמו גם בהל' ע"ז (</a:t>
            </a:r>
            <a:r>
              <a:rPr lang="he-IL" b="0" i="0" spc="-10" dirty="0" err="1">
                <a:solidFill>
                  <a:srgbClr val="333333"/>
                </a:solidFill>
                <a:effectLst/>
                <a:latin typeface="opensanshebrew-regular-webfont"/>
              </a:rPr>
              <a:t>י,ו</a:t>
            </a:r>
            <a:r>
              <a:rPr lang="he-IL" b="0" i="0" spc="-10" dirty="0">
                <a:solidFill>
                  <a:srgbClr val="333333"/>
                </a:solidFill>
                <a:effectLst/>
                <a:latin typeface="opensanshebrew-regular-webfont"/>
              </a:rPr>
              <a:t>): "בזמן שיד ישראל תקיפה עליהם אסור לנו להניח עובדי כוכבים בינינו." אין כל מצוה לצאת למלחמה יזומה כדי </a:t>
            </a:r>
            <a:r>
              <a:rPr lang="he-IL" b="0" i="0" spc="-10" dirty="0" err="1">
                <a:solidFill>
                  <a:srgbClr val="333333"/>
                </a:solidFill>
                <a:effectLst/>
                <a:latin typeface="opensanshebrew-regular-webfont"/>
              </a:rPr>
              <a:t>לכוף</a:t>
            </a:r>
            <a:r>
              <a:rPr lang="he-IL" b="0" i="0" spc="-10" dirty="0">
                <a:solidFill>
                  <a:srgbClr val="333333"/>
                </a:solidFill>
                <a:effectLst/>
                <a:latin typeface="opensanshebrew-regular-webfont"/>
              </a:rPr>
              <a:t> כל באי עולם לקיים שבע מצוות בני נח, </a:t>
            </a:r>
          </a:p>
          <a:p>
            <a:pPr algn="just" rtl="1"/>
            <a:r>
              <a:rPr lang="he-IL" b="0" i="0" spc="-10" dirty="0">
                <a:solidFill>
                  <a:srgbClr val="333333"/>
                </a:solidFill>
                <a:effectLst/>
                <a:latin typeface="opensanshebrew-regular-webfont"/>
              </a:rPr>
              <a:t>כפי שכתב הרמב"ם (הל' ע"ז </a:t>
            </a:r>
            <a:r>
              <a:rPr lang="he-IL" b="0" i="0" spc="-10" dirty="0" err="1">
                <a:solidFill>
                  <a:srgbClr val="333333"/>
                </a:solidFill>
                <a:effectLst/>
                <a:latin typeface="opensanshebrew-regular-webfont"/>
              </a:rPr>
              <a:t>ז,א</a:t>
            </a:r>
            <a:r>
              <a:rPr lang="he-IL" b="0" i="0" spc="-10" dirty="0">
                <a:solidFill>
                  <a:srgbClr val="333333"/>
                </a:solidFill>
                <a:effectLst/>
                <a:latin typeface="opensanshebrew-regular-webfont"/>
              </a:rPr>
              <a:t>): </a:t>
            </a:r>
            <a:r>
              <a:rPr lang="he-IL" b="0" i="0" dirty="0">
                <a:solidFill>
                  <a:srgbClr val="333333"/>
                </a:solidFill>
                <a:effectLst/>
                <a:latin typeface="opensanshebrew-regular-webfont"/>
              </a:rPr>
              <a:t>מצות עשה היא לאבד עבודת כוכבים... ובארץ ישראל מצוה לרדוף אחריה עד שנאבד אותה מכל ארצנו. אבל בחוץ לארץ אין אנו </a:t>
            </a:r>
            <a:r>
              <a:rPr lang="he-IL" b="0" i="0" dirty="0" err="1">
                <a:solidFill>
                  <a:srgbClr val="333333"/>
                </a:solidFill>
                <a:effectLst/>
                <a:latin typeface="opensanshebrew-regular-webfont"/>
              </a:rPr>
              <a:t>מצווין</a:t>
            </a:r>
            <a:r>
              <a:rPr lang="he-IL" b="0" i="0" dirty="0">
                <a:solidFill>
                  <a:srgbClr val="333333"/>
                </a:solidFill>
                <a:effectLst/>
                <a:latin typeface="opensanshebrew-regular-webfont"/>
              </a:rPr>
              <a:t> לרדוף אחריה, אלא כל מקום שנכבוש אותו נאבד כל עבודת כוכבים שבו... בארץ ישראל אתה מצווה לרדוף אחריהן, ואי אתה מצווה לרדוף אחריהן בחוץ לארץ.</a:t>
            </a:r>
          </a:p>
          <a:p>
            <a:endParaRPr lang="he-IL" dirty="0"/>
          </a:p>
        </p:txBody>
      </p:sp>
    </p:spTree>
    <p:extLst>
      <p:ext uri="{BB962C8B-B14F-4D97-AF65-F5344CB8AC3E}">
        <p14:creationId xmlns:p14="http://schemas.microsoft.com/office/powerpoint/2010/main" val="2343343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7CB5CEE-195F-A193-0889-D3605746499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BCEE5D7A-B360-0900-9343-3DE7F5C101AD}"/>
              </a:ext>
            </a:extLst>
          </p:cNvPr>
          <p:cNvSpPr>
            <a:spLocks noGrp="1"/>
          </p:cNvSpPr>
          <p:nvPr>
            <p:ph idx="1"/>
          </p:nvPr>
        </p:nvSpPr>
        <p:spPr/>
        <p:txBody>
          <a:bodyPr/>
          <a:lstStyle/>
          <a:p>
            <a:endParaRPr lang="he-IL"/>
          </a:p>
        </p:txBody>
      </p:sp>
      <p:pic>
        <p:nvPicPr>
          <p:cNvPr id="5" name="תמונה 4">
            <a:extLst>
              <a:ext uri="{FF2B5EF4-FFF2-40B4-BE49-F238E27FC236}">
                <a16:creationId xmlns:a16="http://schemas.microsoft.com/office/drawing/2014/main" id="{BF56B3E9-1136-48D7-1E9B-963EF380B4EA}"/>
              </a:ext>
            </a:extLst>
          </p:cNvPr>
          <p:cNvPicPr>
            <a:picLocks noChangeAspect="1"/>
          </p:cNvPicPr>
          <p:nvPr/>
        </p:nvPicPr>
        <p:blipFill>
          <a:blip r:embed="rId2"/>
          <a:stretch>
            <a:fillRect/>
          </a:stretch>
        </p:blipFill>
        <p:spPr>
          <a:xfrm>
            <a:off x="0" y="1477315"/>
            <a:ext cx="12192000" cy="4253226"/>
          </a:xfrm>
          <a:prstGeom prst="rect">
            <a:avLst/>
          </a:prstGeom>
        </p:spPr>
      </p:pic>
    </p:spTree>
    <p:extLst>
      <p:ext uri="{BB962C8B-B14F-4D97-AF65-F5344CB8AC3E}">
        <p14:creationId xmlns:p14="http://schemas.microsoft.com/office/powerpoint/2010/main" val="1947562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E43DBC-1E28-8FEF-3CBF-E1D4D58B2DA4}"/>
              </a:ext>
            </a:extLst>
          </p:cNvPr>
          <p:cNvSpPr>
            <a:spLocks noGrp="1"/>
          </p:cNvSpPr>
          <p:nvPr>
            <p:ph type="title"/>
          </p:nvPr>
        </p:nvSpPr>
        <p:spPr/>
        <p:txBody>
          <a:bodyPr/>
          <a:lstStyle/>
          <a:p>
            <a:r>
              <a:rPr lang="he-IL" dirty="0"/>
              <a:t>שמירת מצוות בני נח - בימינו</a:t>
            </a:r>
          </a:p>
        </p:txBody>
      </p:sp>
      <p:sp>
        <p:nvSpPr>
          <p:cNvPr id="3" name="מציין מיקום תוכן 2">
            <a:extLst>
              <a:ext uri="{FF2B5EF4-FFF2-40B4-BE49-F238E27FC236}">
                <a16:creationId xmlns:a16="http://schemas.microsoft.com/office/drawing/2014/main" id="{83D4D8E7-4A90-EDA7-054F-3905CC083B24}"/>
              </a:ext>
            </a:extLst>
          </p:cNvPr>
          <p:cNvSpPr>
            <a:spLocks noGrp="1"/>
          </p:cNvSpPr>
          <p:nvPr>
            <p:ph idx="1"/>
          </p:nvPr>
        </p:nvSpPr>
        <p:spPr/>
        <p:txBody>
          <a:bodyPr/>
          <a:lstStyle/>
          <a:p>
            <a:r>
              <a:rPr lang="he-IL" dirty="0"/>
              <a:t>לאחר שהראינו שרוב הגויים כיום לא נחשבים כעוברים על איסור עבודה זרה שבשבע המצוות, נבחן את שש המצוות האחרות. על איסורי גזל, שפיכות דמים, איבר מן החי וברכת (קללת) השם נראה ברור שרוב מוחלט של הגויים לא עובר.</a:t>
            </a:r>
            <a:endParaRPr lang="en-US" dirty="0"/>
          </a:p>
          <a:p>
            <a:r>
              <a:rPr lang="he-IL" dirty="0"/>
              <a:t>בנוגע לאיסור גילוי עריות, איסור זה כולל שש עריות: "האם, ואשת האב, ואשת איש, ואחותו מאמו, וזכור, ובהמה". על אף שלצערנו העולם המערבי פרוץ בתחום העריות, נראה ברור שרוב מוחלט ביותר של הגויים לא עובר על איסורים אלו.</a:t>
            </a:r>
            <a:endParaRPr lang="en-US" dirty="0"/>
          </a:p>
          <a:p>
            <a:r>
              <a:rPr lang="he-IL" dirty="0"/>
              <a:t>נותרנו עם מצות דינים, שבה נדון באריכות להלן, ונוכיח שגם כאן פשוט שאין הגויים כיום עוברים עליה.</a:t>
            </a:r>
            <a:endParaRPr lang="en-US" dirty="0"/>
          </a:p>
          <a:p>
            <a:r>
              <a:rPr lang="he-IL" dirty="0"/>
              <a:t> למדנו אם כן שסברתם של מחברי תורת המלך שסתם גוי נחשב כעובר על שבע מצוות - אין לה על מה שתתבסס.</a:t>
            </a:r>
            <a:endParaRPr lang="en-US" dirty="0"/>
          </a:p>
          <a:p>
            <a:endParaRPr lang="he-IL" dirty="0"/>
          </a:p>
        </p:txBody>
      </p:sp>
    </p:spTree>
    <p:extLst>
      <p:ext uri="{BB962C8B-B14F-4D97-AF65-F5344CB8AC3E}">
        <p14:creationId xmlns:p14="http://schemas.microsoft.com/office/powerpoint/2010/main" val="601143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E43DBC-1E28-8FEF-3CBF-E1D4D58B2DA4}"/>
              </a:ext>
            </a:extLst>
          </p:cNvPr>
          <p:cNvSpPr>
            <a:spLocks noGrp="1"/>
          </p:cNvSpPr>
          <p:nvPr>
            <p:ph type="title"/>
          </p:nvPr>
        </p:nvSpPr>
        <p:spPr/>
        <p:txBody>
          <a:bodyPr/>
          <a:lstStyle/>
          <a:p>
            <a:r>
              <a:rPr lang="he-IL" dirty="0"/>
              <a:t>עובדי עבודה זרה</a:t>
            </a:r>
          </a:p>
        </p:txBody>
      </p:sp>
      <p:sp>
        <p:nvSpPr>
          <p:cNvPr id="3" name="מציין מיקום תוכן 2">
            <a:extLst>
              <a:ext uri="{FF2B5EF4-FFF2-40B4-BE49-F238E27FC236}">
                <a16:creationId xmlns:a16="http://schemas.microsoft.com/office/drawing/2014/main" id="{83D4D8E7-4A90-EDA7-054F-3905CC083B24}"/>
              </a:ext>
            </a:extLst>
          </p:cNvPr>
          <p:cNvSpPr>
            <a:spLocks noGrp="1"/>
          </p:cNvSpPr>
          <p:nvPr>
            <p:ph idx="1"/>
          </p:nvPr>
        </p:nvSpPr>
        <p:spPr/>
        <p:txBody>
          <a:bodyPr>
            <a:normAutofit/>
          </a:bodyPr>
          <a:lstStyle/>
          <a:p>
            <a:r>
              <a:rPr lang="he-IL" dirty="0"/>
              <a:t>בנוגע לישמעאלים כבר קבע הרמב"ם כי "אלו הישמעאלים אינם עובדי  עבודה זרה וכבר נכרתה מפיהם ומלבם, והם </a:t>
            </a:r>
            <a:r>
              <a:rPr lang="he-IL" dirty="0" err="1"/>
              <a:t>מיחדים</a:t>
            </a:r>
            <a:r>
              <a:rPr lang="he-IL" dirty="0"/>
              <a:t> לאל יתעלה יחוד  כראוי, יחוד שאין בו דופי".</a:t>
            </a:r>
            <a:endParaRPr lang="en-US" dirty="0"/>
          </a:p>
          <a:p>
            <a:r>
              <a:rPr lang="he-IL" dirty="0"/>
              <a:t>כידוע, רובם המוחלט של הפוסקים לאורך  ההיסטוריה היהודית קיבלו תפיסה זו וסברו שדת האסלאם אינה דת  אלילית.</a:t>
            </a:r>
            <a:endParaRPr lang="en-US" dirty="0"/>
          </a:p>
          <a:p>
            <a:r>
              <a:rPr lang="he-IL" dirty="0"/>
              <a:t> לגבי הנוצרים ישנה מחלוקת ידועה בין הרמב"ם, הסובר שהם  עובדי עבודה זרה, ובין רבנו תם, הסובר שאין להגדירם כעובדי עבודה  זרה.  כדעה שלישית בנושא יש להציב את דעת המאירי הסבור שאין להגדירם כעובדי עבודה זרה מפני שהתורה התייחסה באיסוריה לעובדי </a:t>
            </a:r>
            <a:r>
              <a:rPr lang="he-IL" dirty="0" err="1"/>
              <a:t>פסילים</a:t>
            </a:r>
            <a:r>
              <a:rPr lang="he-IL" dirty="0"/>
              <a:t> ולעובדי כוכבים ממש. </a:t>
            </a:r>
            <a:endParaRPr lang="en-US" dirty="0"/>
          </a:p>
          <a:p>
            <a:r>
              <a:rPr lang="he-IL" dirty="0"/>
              <a:t>אלא שגם אם נגדיר את הנוצרים כעובדי  עבודה זרה, כבר פסק </a:t>
            </a:r>
            <a:r>
              <a:rPr lang="he-IL" dirty="0" err="1"/>
              <a:t>הרמ"א</a:t>
            </a:r>
            <a:r>
              <a:rPr lang="he-IL" dirty="0"/>
              <a:t> וכן פסקו ראשונים ואחרונים רבים  אחרים, שאין בני נח מוזהרים על השיתוף, ולכן רק מצידנו יש לראות  בהם עובדי עבודה זרה (לעניין כניסה לכנסיות, ביעור עבודה זרה מא"י וכו')  אך מצד קיום מצוות בני נח אין לראות אותם כעוברים על שבע המצוות.</a:t>
            </a:r>
            <a:endParaRPr lang="en-US" dirty="0"/>
          </a:p>
          <a:p>
            <a:endParaRPr lang="he-IL" dirty="0"/>
          </a:p>
        </p:txBody>
      </p:sp>
    </p:spTree>
    <p:extLst>
      <p:ext uri="{BB962C8B-B14F-4D97-AF65-F5344CB8AC3E}">
        <p14:creationId xmlns:p14="http://schemas.microsoft.com/office/powerpoint/2010/main" val="4127886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7E43DBC-1E28-8FEF-3CBF-E1D4D58B2DA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83D4D8E7-4A90-EDA7-054F-3905CC083B24}"/>
              </a:ext>
            </a:extLst>
          </p:cNvPr>
          <p:cNvSpPr>
            <a:spLocks noGrp="1"/>
          </p:cNvSpPr>
          <p:nvPr>
            <p:ph idx="1"/>
          </p:nvPr>
        </p:nvSpPr>
        <p:spPr/>
        <p:txBody>
          <a:bodyPr>
            <a:normAutofit fontScale="92500" lnSpcReduction="20000"/>
          </a:bodyPr>
          <a:lstStyle/>
          <a:p>
            <a:r>
              <a:rPr lang="he-IL" b="1" dirty="0"/>
              <a:t>לגבי </a:t>
            </a:r>
            <a:r>
              <a:rPr lang="he-IL" b="1" dirty="0" err="1"/>
              <a:t>המסולמים</a:t>
            </a:r>
            <a:r>
              <a:rPr lang="he-IL" b="1" dirty="0"/>
              <a:t>:</a:t>
            </a:r>
          </a:p>
          <a:p>
            <a:r>
              <a:rPr lang="he-IL" dirty="0"/>
              <a:t>'איסור' רציחה אצלם זה רק למאמיני דת </a:t>
            </a:r>
            <a:r>
              <a:rPr lang="he-IL" dirty="0" err="1"/>
              <a:t>האיסלאם</a:t>
            </a:r>
            <a:r>
              <a:rPr lang="he-IL" dirty="0"/>
              <a:t> המדויקת, ואילו יהודים או סתם 'כופרים' מצוה להרוג.</a:t>
            </a:r>
          </a:p>
          <a:p>
            <a:r>
              <a:rPr lang="he-IL" dirty="0"/>
              <a:t>כמו"כ בדת יש להם מצוות 'כבוד המשפחה' 'נקמת דם' (גם להרוג קרובי משפחה בכלל)</a:t>
            </a:r>
          </a:p>
          <a:p>
            <a:r>
              <a:rPr lang="he-IL" dirty="0"/>
              <a:t>האם אפשר לומר שהם לא עוברים על שבע מצוות בני נח?</a:t>
            </a:r>
          </a:p>
          <a:p>
            <a:endParaRPr lang="he-IL" dirty="0"/>
          </a:p>
          <a:p>
            <a:r>
              <a:rPr lang="he-IL" b="1" dirty="0"/>
              <a:t>לגבי כל העולם המערבי</a:t>
            </a:r>
          </a:p>
          <a:p>
            <a:r>
              <a:rPr lang="he-IL" dirty="0"/>
              <a:t>לצערנו היום המצב שרובם חוטאים בזנות של אשת איש. </a:t>
            </a:r>
          </a:p>
          <a:p>
            <a:r>
              <a:rPr lang="he-IL" dirty="0"/>
              <a:t>לפי הסקרים שיש באינטרנט מדובר בקרוב לחמישים אחוז אם לא יותר.</a:t>
            </a:r>
          </a:p>
          <a:p>
            <a:r>
              <a:rPr lang="he-IL" dirty="0"/>
              <a:t>תוכל לראות כאן. וכאן  </a:t>
            </a:r>
            <a:r>
              <a:rPr lang="he-IL" dirty="0" err="1"/>
              <a:t>וכאן</a:t>
            </a:r>
            <a:endParaRPr lang="he-IL" dirty="0"/>
          </a:p>
          <a:p>
            <a:endParaRPr lang="he-IL" dirty="0"/>
          </a:p>
          <a:p>
            <a:r>
              <a:rPr lang="he-IL" dirty="0"/>
              <a:t>אז האם אפשר לומר שהם לא עוברים על שבע מצוות בני נח?</a:t>
            </a:r>
          </a:p>
        </p:txBody>
      </p:sp>
    </p:spTree>
    <p:extLst>
      <p:ext uri="{BB962C8B-B14F-4D97-AF65-F5344CB8AC3E}">
        <p14:creationId xmlns:p14="http://schemas.microsoft.com/office/powerpoint/2010/main" val="177269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circle(in)">
                                      <p:cBhvr>
                                        <p:cTn id="27" dur="20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circle(in)">
                                      <p:cBhvr>
                                        <p:cTn id="32" dur="20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grpId="0"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circle(in)">
                                      <p:cBhvr>
                                        <p:cTn id="37" dur="20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circle(in)">
                                      <p:cBhvr>
                                        <p:cTn id="42" dur="20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grpId="0"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circle(in)">
                                      <p:cBhvr>
                                        <p:cTn id="47" dur="20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A7E979D-7557-639A-BA65-8E2CE7E8789D}"/>
              </a:ext>
            </a:extLst>
          </p:cNvPr>
          <p:cNvSpPr>
            <a:spLocks noGrp="1"/>
          </p:cNvSpPr>
          <p:nvPr>
            <p:ph type="title"/>
          </p:nvPr>
        </p:nvSpPr>
        <p:spPr/>
        <p:txBody>
          <a:bodyPr/>
          <a:lstStyle/>
          <a:p>
            <a:pPr algn="ctr"/>
            <a:r>
              <a:rPr lang="he-IL" dirty="0"/>
              <a:t>לדון על האדם או על הקבוצה</a:t>
            </a:r>
          </a:p>
        </p:txBody>
      </p:sp>
      <p:sp>
        <p:nvSpPr>
          <p:cNvPr id="3" name="מציין מיקום תוכן 2">
            <a:extLst>
              <a:ext uri="{FF2B5EF4-FFF2-40B4-BE49-F238E27FC236}">
                <a16:creationId xmlns:a16="http://schemas.microsoft.com/office/drawing/2014/main" id="{CAB786FC-C67F-6364-F170-7451D5E719ED}"/>
              </a:ext>
            </a:extLst>
          </p:cNvPr>
          <p:cNvSpPr>
            <a:spLocks noGrp="1"/>
          </p:cNvSpPr>
          <p:nvPr>
            <p:ph idx="1"/>
          </p:nvPr>
        </p:nvSpPr>
        <p:spPr/>
        <p:txBody>
          <a:bodyPr/>
          <a:lstStyle/>
          <a:p>
            <a:r>
              <a:rPr lang="he-IL" dirty="0"/>
              <a:t>שלום רב, </a:t>
            </a:r>
          </a:p>
          <a:p>
            <a:r>
              <a:rPr lang="he-IL" dirty="0"/>
              <a:t>בפשטות, בעיניי אין מה לדון במוסלמים, בעולם המערבי או בערבים כקטגוריה מובחנת. צריך להסתכל בעיקר על הבן אדם. מי שרוצח או גונב או הולך עם אשת איש, הוא עובר על אחת משבע מצוות בני נח. מי שלא עושה את זה, לא עבר על שבע מצוות בני נח. לא מפעילים פה חזקות, ובפרט שהרוב המוחלט בוודאי אינם רוצחים או גנבים (ואני גם מפקפק בטענות על 50% אשת איש בעולם המערבי).</a:t>
            </a:r>
          </a:p>
          <a:p>
            <a:r>
              <a:rPr lang="he-IL" dirty="0"/>
              <a:t>לגבי האם דנים על האומה או על האדם: מלשון </a:t>
            </a:r>
            <a:r>
              <a:rPr lang="he-IL" dirty="0" err="1"/>
              <a:t>הריטב"א</a:t>
            </a:r>
            <a:r>
              <a:rPr lang="he-IL" dirty="0"/>
              <a:t> שהבאת במאמרים משמע ממש שלא הולכים לבדוק כל אדם, אלא לפי מה שבכלליות בקבוצה זו מתנהגים. </a:t>
            </a:r>
          </a:p>
          <a:p>
            <a:r>
              <a:rPr lang="he-IL" dirty="0"/>
              <a:t>ואדרבה - כל שאין לקבוצה זו חזקה שהם נזהרים בשמירה - הרי הם בכלל סתם כותי. </a:t>
            </a:r>
          </a:p>
        </p:txBody>
      </p:sp>
    </p:spTree>
    <p:extLst>
      <p:ext uri="{BB962C8B-B14F-4D97-AF65-F5344CB8AC3E}">
        <p14:creationId xmlns:p14="http://schemas.microsoft.com/office/powerpoint/2010/main" val="2085682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29A7AE1-99A1-E165-B962-398C3EFF31D1}"/>
              </a:ext>
            </a:extLst>
          </p:cNvPr>
          <p:cNvSpPr>
            <a:spLocks noGrp="1"/>
          </p:cNvSpPr>
          <p:nvPr>
            <p:ph type="title"/>
          </p:nvPr>
        </p:nvSpPr>
        <p:spPr/>
        <p:txBody>
          <a:bodyPr/>
          <a:lstStyle/>
          <a:p>
            <a:r>
              <a:rPr lang="he-IL" dirty="0"/>
              <a:t>המקור לאיסור רציחת גוי</a:t>
            </a:r>
          </a:p>
        </p:txBody>
      </p:sp>
      <p:sp>
        <p:nvSpPr>
          <p:cNvPr id="3" name="מציין מיקום תוכן 2">
            <a:extLst>
              <a:ext uri="{FF2B5EF4-FFF2-40B4-BE49-F238E27FC236}">
                <a16:creationId xmlns:a16="http://schemas.microsoft.com/office/drawing/2014/main" id="{A5A98701-211E-32FD-3861-54CA9DF234B2}"/>
              </a:ext>
            </a:extLst>
          </p:cNvPr>
          <p:cNvSpPr>
            <a:spLocks noGrp="1"/>
          </p:cNvSpPr>
          <p:nvPr>
            <p:ph idx="1"/>
          </p:nvPr>
        </p:nvSpPr>
        <p:spPr/>
        <p:txBody>
          <a:bodyPr/>
          <a:lstStyle/>
          <a:p>
            <a:r>
              <a:rPr lang="he-IL" dirty="0"/>
              <a:t>איתא במכילתא (פרשת משפטים), על הפסוק וכי יזיד איש על רעהו </a:t>
            </a:r>
            <a:r>
              <a:rPr lang="he-IL" dirty="0" err="1"/>
              <a:t>להרגו</a:t>
            </a:r>
            <a:r>
              <a:rPr lang="he-IL" dirty="0"/>
              <a:t> בערמה, </a:t>
            </a:r>
            <a:r>
              <a:rPr lang="he-IL" dirty="0">
                <a:highlight>
                  <a:srgbClr val="FFFF00"/>
                </a:highlight>
              </a:rPr>
              <a:t>רעהו להוציא אחרים (גוים). </a:t>
            </a:r>
          </a:p>
          <a:p>
            <a:r>
              <a:rPr lang="he-IL" dirty="0"/>
              <a:t>איסי בן עקיבא אומר, קודם מתן תורה היינו מוזהרים על שפיכות דמים (של בני נח), לאחר מתן התורה לאחר שהוחמרו הוקלו? </a:t>
            </a:r>
          </a:p>
          <a:p>
            <a:r>
              <a:rPr lang="he-IL" dirty="0"/>
              <a:t>באמת אמרו פטור מדיני אדם ודינו מסור לשמים. </a:t>
            </a:r>
          </a:p>
          <a:p>
            <a:r>
              <a:rPr lang="he-IL" dirty="0"/>
              <a:t>ומנין האיסור לשמים?</a:t>
            </a:r>
          </a:p>
          <a:p>
            <a:endParaRPr lang="he-IL" dirty="0"/>
          </a:p>
        </p:txBody>
      </p:sp>
    </p:spTree>
    <p:extLst>
      <p:ext uri="{BB962C8B-B14F-4D97-AF65-F5344CB8AC3E}">
        <p14:creationId xmlns:p14="http://schemas.microsoft.com/office/powerpoint/2010/main" val="2971178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a:t>כהן שהרג גוי</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lstStyle/>
          <a:p>
            <a:r>
              <a:rPr lang="he-IL" dirty="0"/>
              <a:t>שו"ת </a:t>
            </a:r>
            <a:r>
              <a:rPr lang="he-IL" dirty="0" err="1"/>
              <a:t>יחוה</a:t>
            </a:r>
            <a:r>
              <a:rPr lang="he-IL" dirty="0"/>
              <a:t> דעת חלק ב סימן יד</a:t>
            </a:r>
          </a:p>
          <a:p>
            <a:r>
              <a:rPr lang="he-IL" dirty="0"/>
              <a:t>והגאון רבי יששכר בער </a:t>
            </a:r>
            <a:r>
              <a:rPr lang="he-IL" dirty="0" err="1"/>
              <a:t>איילנבורג</a:t>
            </a:r>
            <a:r>
              <a:rPr lang="he-IL" dirty="0"/>
              <a:t> (בעל באר שבע) בספרו צדה לדרך (דף סט ע"א) למד מכאן, שהדין שאמר רבי יוחנן שכל כהן שהרג את הנפש לא </a:t>
            </a:r>
            <a:r>
              <a:rPr lang="he-IL" dirty="0" err="1"/>
              <a:t>ישא</a:t>
            </a:r>
            <a:r>
              <a:rPr lang="he-IL" dirty="0"/>
              <a:t> כפיו שנאמר ידיכם דמים מלאו, זהו אפילו בכהן שהרג את הגוי, שכיון שדינו מסור לשמים, לא </a:t>
            </a:r>
            <a:r>
              <a:rPr lang="he-IL" dirty="0" err="1"/>
              <a:t>ישא</a:t>
            </a:r>
            <a:r>
              <a:rPr lang="he-IL" dirty="0"/>
              <a:t> כפיו. וסיים, כן נראה לי להלכה אבל לא למעשה. ע"כ. </a:t>
            </a:r>
          </a:p>
          <a:p>
            <a:pPr lvl="1"/>
            <a:r>
              <a:rPr lang="he-IL" dirty="0"/>
              <a:t>אולם הגאון רבי יהושע </a:t>
            </a:r>
            <a:r>
              <a:rPr lang="he-IL" dirty="0" err="1"/>
              <a:t>פאלק</a:t>
            </a:r>
            <a:r>
              <a:rPr lang="he-IL" dirty="0"/>
              <a:t> </a:t>
            </a:r>
            <a:r>
              <a:rPr lang="he-IL" dirty="0" err="1"/>
              <a:t>כ"ץ</a:t>
            </a:r>
            <a:r>
              <a:rPr lang="he-IL" dirty="0"/>
              <a:t>, בספר הפרישה (סוף סימן </a:t>
            </a:r>
            <a:r>
              <a:rPr lang="he-IL" dirty="0" err="1"/>
              <a:t>קכח</a:t>
            </a:r>
            <a:r>
              <a:rPr lang="he-IL" dirty="0"/>
              <a:t>) כתב, נראה לי שכהן שהרג את הנפש שלא </a:t>
            </a:r>
            <a:r>
              <a:rPr lang="he-IL" dirty="0" err="1"/>
              <a:t>ישא</a:t>
            </a:r>
            <a:r>
              <a:rPr lang="he-IL" dirty="0"/>
              <a:t> כפיו, זהו בהורג את ישראל, שהרי הראיה שמביא מהפסוק ידיכם דמים מלאו בהורגי ישראל </a:t>
            </a:r>
            <a:r>
              <a:rPr lang="he-IL" dirty="0" err="1"/>
              <a:t>מיירי</a:t>
            </a:r>
            <a:r>
              <a:rPr lang="he-IL" dirty="0"/>
              <a:t>. ע"כ. </a:t>
            </a:r>
          </a:p>
          <a:p>
            <a:pPr lvl="1"/>
            <a:endParaRPr lang="he-IL" dirty="0"/>
          </a:p>
        </p:txBody>
      </p:sp>
    </p:spTree>
    <p:extLst>
      <p:ext uri="{BB962C8B-B14F-4D97-AF65-F5344CB8AC3E}">
        <p14:creationId xmlns:p14="http://schemas.microsoft.com/office/powerpoint/2010/main" val="1633171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a:t>האם אסור להרוג גוי?</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lstStyle/>
          <a:p>
            <a:pPr algn="just"/>
            <a:r>
              <a:rPr lang="he-IL" dirty="0"/>
              <a:t>שואל המאמר מרדכי: ואם תאמר והרי פשוט שההורג גוי אינו נפסל לדוכן, ואף על פי שמבואר ביורה דעה (סימן קנח) שאין לסבב לגוים מיתה, הרי כתב הפרישה שם בשם הבית יוסף, </a:t>
            </a:r>
            <a:r>
              <a:rPr lang="he-IL" b="1" dirty="0"/>
              <a:t>שאין הכוונה לומר שאסור להורגם</a:t>
            </a:r>
            <a:r>
              <a:rPr lang="he-IL" dirty="0"/>
              <a:t>, אלא לומר שאינו מצווה לסבב להם מיתה, ואם כן מאחר שמן הדין מותר להורגם פשיטא שאינו נפסל מנשיאות כפים. </a:t>
            </a:r>
          </a:p>
          <a:p>
            <a:pPr algn="just"/>
            <a:r>
              <a:rPr lang="he-IL" dirty="0"/>
              <a:t>ויש לומר שכאן מדובר בגוי שמקיים שבע מצוות שנצטוו עליהם בני נח, שלכל הדעות אסור לסבב לו מיתה, והשמיענו הפרישה, שבכל זאת כהן ההורגו אינו נפסל לדוכן, משום שהפסוק ידיכם דמים מלאו </a:t>
            </a:r>
            <a:r>
              <a:rPr lang="he-IL" dirty="0" err="1"/>
              <a:t>מיירי</a:t>
            </a:r>
            <a:r>
              <a:rPr lang="he-IL" dirty="0"/>
              <a:t> בהורגי ישראל. ע"כ. </a:t>
            </a:r>
          </a:p>
        </p:txBody>
      </p:sp>
    </p:spTree>
    <p:extLst>
      <p:ext uri="{BB962C8B-B14F-4D97-AF65-F5344CB8AC3E}">
        <p14:creationId xmlns:p14="http://schemas.microsoft.com/office/powerpoint/2010/main" val="23762119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endParaRPr lang="he-IL" dirty="0"/>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a:xfrm flipH="1">
            <a:off x="1528572" y="1485900"/>
            <a:ext cx="9134856" cy="5153439"/>
          </a:xfrm>
        </p:spPr>
        <p:txBody>
          <a:bodyPr>
            <a:normAutofit/>
          </a:bodyPr>
          <a:lstStyle/>
          <a:p>
            <a:pPr algn="just"/>
            <a:r>
              <a:rPr lang="he-IL" dirty="0"/>
              <a:t>מה ששאלת אם נפש עכו"ם בכלל הדין שכהן שהרג את הנפש לא </a:t>
            </a:r>
            <a:r>
              <a:rPr lang="he-IL" dirty="0" err="1"/>
              <a:t>ישא</a:t>
            </a:r>
            <a:r>
              <a:rPr lang="he-IL" dirty="0"/>
              <a:t> כפיו, הנה עיין ברמב"ם (פרק ב' מהלכות רוצח הלכה יא), שכתב, שההורג גר תושב פטור מדיני אדם, ואין צריך לומר הורג עכו"ם. </a:t>
            </a:r>
          </a:p>
          <a:p>
            <a:pPr algn="just"/>
            <a:r>
              <a:rPr lang="he-IL" dirty="0"/>
              <a:t>וכתב מרן הכסף משנה, שמקורו במכילתא, רעהו להוציא את אחרים, ומשמע לרבינו שאף גר תושב בכלל אחרים, ומיהו חייב בדיני שמים. ע"ש. </a:t>
            </a:r>
          </a:p>
          <a:p>
            <a:pPr algn="just"/>
            <a:r>
              <a:rPr lang="he-IL" dirty="0"/>
              <a:t>ומשמע אבל הורג עכו"ם אף בדיני שמים אינו חייב, אף </a:t>
            </a:r>
            <a:r>
              <a:rPr lang="he-IL" dirty="0" err="1"/>
              <a:t>שבודאי</a:t>
            </a:r>
            <a:r>
              <a:rPr lang="he-IL" dirty="0"/>
              <a:t> הוא עושה איסור, שהרי אפילו גזל </a:t>
            </a:r>
            <a:r>
              <a:rPr lang="he-IL" dirty="0" err="1"/>
              <a:t>העכו"ם</a:t>
            </a:r>
            <a:r>
              <a:rPr lang="he-IL" dirty="0"/>
              <a:t> אסור, וכל שכן כשנוטל נפשו ממנו. </a:t>
            </a:r>
          </a:p>
          <a:p>
            <a:pPr algn="just"/>
            <a:r>
              <a:rPr lang="he-IL" dirty="0"/>
              <a:t>ובעבודה זרה (דף </a:t>
            </a:r>
            <a:r>
              <a:rPr lang="he-IL" dirty="0" err="1"/>
              <a:t>כו</a:t>
            </a:r>
            <a:r>
              <a:rPr lang="he-IL" dirty="0"/>
              <a:t> ע"א) קיימא לן עכו"ם לא מעלין ולא מורידין, אבל לנשיאות כפים כשר, כמו כהן גזלן שלא נפסל לנשיאות כפים. ע"כ. </a:t>
            </a:r>
          </a:p>
          <a:p>
            <a:pPr algn="just"/>
            <a:r>
              <a:rPr lang="he-IL" dirty="0"/>
              <a:t>(ולא זכר שר דברי מרן הבית יוסף והפרישה ביו"ד (סי' קנח) הנ"ל, </a:t>
            </a:r>
            <a:r>
              <a:rPr lang="he-IL" dirty="0" err="1"/>
              <a:t>דהא</a:t>
            </a:r>
            <a:r>
              <a:rPr lang="he-IL" dirty="0"/>
              <a:t> דלא מעלין ולא מורידין היינו שאין מצוה להורגם, אבל אין איסור להורגם, אלא שהטורי זהב והבית חדש שם חולקים על זה. </a:t>
            </a:r>
          </a:p>
        </p:txBody>
      </p:sp>
    </p:spTree>
    <p:extLst>
      <p:ext uri="{BB962C8B-B14F-4D97-AF65-F5344CB8AC3E}">
        <p14:creationId xmlns:p14="http://schemas.microsoft.com/office/powerpoint/2010/main" val="27076807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a:t>כהן שהרג גוי במלחמה</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normAutofit lnSpcReduction="10000"/>
          </a:bodyPr>
          <a:lstStyle/>
          <a:p>
            <a:r>
              <a:rPr lang="he-IL" dirty="0"/>
              <a:t>שו"ת </a:t>
            </a:r>
            <a:r>
              <a:rPr lang="he-IL" dirty="0" err="1"/>
              <a:t>יחוה</a:t>
            </a:r>
            <a:r>
              <a:rPr lang="he-IL" dirty="0"/>
              <a:t> דעת חלק ב סימן יד</a:t>
            </a:r>
          </a:p>
          <a:p>
            <a:r>
              <a:rPr lang="he-IL" dirty="0"/>
              <a:t>על כל פנים בסתם גוי שאינו ידוע שהוא בחזקת שמקיים שבע מצוות של בני נח, נראה שהעיקר שאין לפסול את הכהן ההורגו לנשיאות כפים. ובאמת שבנידון שלנו אין אנו צריכים לכל זה, כי מלבד מה שכתב הפרי חדש (סימן </a:t>
            </a:r>
            <a:r>
              <a:rPr lang="he-IL" dirty="0" err="1"/>
              <a:t>קכח</a:t>
            </a:r>
            <a:r>
              <a:rPr lang="he-IL" dirty="0"/>
              <a:t> סעיף לה), שאם אנסוהו להרוג, נושא כפיו. והסכים עמו בספר בית מנוחה (דף קמא ע"א אות </a:t>
            </a:r>
            <a:r>
              <a:rPr lang="he-IL" dirty="0" err="1"/>
              <a:t>כז</a:t>
            </a:r>
            <a:r>
              <a:rPr lang="he-IL" dirty="0"/>
              <a:t>). ואם כן הרי הכהן שעומד מול צבאות האויב וחשוף לסכנה, אין לך אונס גדול מזה. והבא </a:t>
            </a:r>
            <a:r>
              <a:rPr lang="he-IL" dirty="0" err="1"/>
              <a:t>להרגך</a:t>
            </a:r>
            <a:r>
              <a:rPr lang="he-IL" dirty="0"/>
              <a:t> השכם להורגו (ברכות סב:). ודין זה עדיף הרבה מנידון הפרי חדש, שהרי אפילו אם אונסים אותו להרוג את </a:t>
            </a:r>
            <a:r>
              <a:rPr lang="he-IL" dirty="0" err="1"/>
              <a:t>חבירו</a:t>
            </a:r>
            <a:r>
              <a:rPr lang="he-IL" dirty="0"/>
              <a:t> ישראל, </a:t>
            </a:r>
            <a:r>
              <a:rPr lang="he-IL" dirty="0" err="1"/>
              <a:t>יהרג</a:t>
            </a:r>
            <a:r>
              <a:rPr lang="he-IL" dirty="0"/>
              <a:t> ואל יעבור, וכמו שאמרו על זה בפסחים (דף כה:) מאי חזית </a:t>
            </a:r>
            <a:r>
              <a:rPr lang="he-IL" dirty="0" err="1"/>
              <a:t>דמא</a:t>
            </a:r>
            <a:r>
              <a:rPr lang="he-IL" dirty="0"/>
              <a:t> דידן /דידך/ סומק טפי, דילמא </a:t>
            </a:r>
            <a:r>
              <a:rPr lang="he-IL" dirty="0" err="1"/>
              <a:t>דמא</a:t>
            </a:r>
            <a:r>
              <a:rPr lang="he-IL" dirty="0"/>
              <a:t> </a:t>
            </a:r>
            <a:r>
              <a:rPr lang="he-IL" dirty="0" err="1"/>
              <a:t>דחברך</a:t>
            </a:r>
            <a:r>
              <a:rPr lang="he-IL" dirty="0"/>
              <a:t> סומק טפי. והיא הלכה פסוקה ברמב"ם (פרק ה' מהלכות יסודי התורה), ובטור ושלחן ערוך יורה דעה (סימן קנז). ובכל זאת לא נפסל </a:t>
            </a:r>
            <a:r>
              <a:rPr lang="he-IL" dirty="0" err="1"/>
              <a:t>לישא</a:t>
            </a:r>
            <a:r>
              <a:rPr lang="he-IL" dirty="0"/>
              <a:t> כפיו כיון שאנוס הוא ולא ענה </a:t>
            </a:r>
            <a:r>
              <a:rPr lang="he-IL" dirty="0" err="1"/>
              <a:t>מלבו</a:t>
            </a:r>
            <a:r>
              <a:rPr lang="he-IL" dirty="0"/>
              <a:t>, אף על פי שעשה שלא כהוגן. כל שכן כאן </a:t>
            </a:r>
            <a:r>
              <a:rPr lang="he-IL" dirty="0" err="1"/>
              <a:t>שכהנים</a:t>
            </a:r>
            <a:r>
              <a:rPr lang="he-IL" dirty="0"/>
              <a:t> שהם חיילי צה"ל עומדים לגונן על ישראל ועל ארצנו הקדושה, שאין ספק </a:t>
            </a:r>
            <a:r>
              <a:rPr lang="he-IL" dirty="0" err="1"/>
              <a:t>שמצוה</a:t>
            </a:r>
            <a:r>
              <a:rPr lang="he-IL" dirty="0"/>
              <a:t> רבה הם עושים לקדם פני צבאות האויב הבאים לזרוע הרס ולהשמיד ולהרוג ולאבד אנשים נשים וטף, וזהו מה שפסק הרמב"ם (בפרק ה' מהלכות מלכים הלכה א), שעזרת ישראל מיד צר הבא עליהם היא בכלל מלחמת מצוה. ואם כן </a:t>
            </a:r>
            <a:r>
              <a:rPr lang="he-IL" dirty="0" err="1"/>
              <a:t>בודאי</a:t>
            </a:r>
            <a:r>
              <a:rPr lang="he-IL" dirty="0"/>
              <a:t> שאין ספק </a:t>
            </a:r>
            <a:r>
              <a:rPr lang="he-IL" dirty="0" err="1"/>
              <a:t>שכהנים</a:t>
            </a:r>
            <a:r>
              <a:rPr lang="he-IL" dirty="0"/>
              <a:t> אלה כשרים לנשיאות כפים </a:t>
            </a:r>
          </a:p>
        </p:txBody>
      </p:sp>
    </p:spTree>
    <p:extLst>
      <p:ext uri="{BB962C8B-B14F-4D97-AF65-F5344CB8AC3E}">
        <p14:creationId xmlns:p14="http://schemas.microsoft.com/office/powerpoint/2010/main" val="975226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a:t>הרב אבינר – חומר איסור הריגת גוי</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lstStyle/>
          <a:p>
            <a:r>
              <a:rPr lang="he-IL" dirty="0"/>
              <a:t> בגמרא ובפוסקים מפורש האיסור לשפוך דמו של גוי (סנהדרין </a:t>
            </a:r>
            <a:r>
              <a:rPr lang="he-IL" dirty="0" err="1"/>
              <a:t>נז</a:t>
            </a:r>
            <a:r>
              <a:rPr lang="he-IL" dirty="0"/>
              <a:t> א. רמב"ם שם). ואיסור תורה הוא זה (בית מאיר </a:t>
            </a:r>
            <a:r>
              <a:rPr lang="he-IL" dirty="0" err="1"/>
              <a:t>אה"ע</a:t>
            </a:r>
            <a:r>
              <a:rPr lang="he-IL" dirty="0"/>
              <a:t> </a:t>
            </a:r>
            <a:r>
              <a:rPr lang="he-IL" dirty="0" err="1"/>
              <a:t>יז</a:t>
            </a:r>
            <a:r>
              <a:rPr lang="he-IL" dirty="0"/>
              <a:t> סע' ג). </a:t>
            </a:r>
          </a:p>
          <a:p>
            <a:r>
              <a:rPr lang="he-IL" dirty="0"/>
              <a:t>ומה שעונש הרוצח מסור לשמים, לבית-דין של מעלה ולא לבית-דין של מטה (רמב"ם שם), הסביר הגאון רבי מאיר שמחה </a:t>
            </a:r>
            <a:r>
              <a:rPr lang="he-IL" dirty="0" err="1"/>
              <a:t>מדווינסק</a:t>
            </a:r>
            <a:r>
              <a:rPr lang="he-IL" dirty="0"/>
              <a:t>, בפירושו השני, שהוא מפני שמלבד עוון רציחה, יש בכך עוון חמור של חילול השם, שאין לו תשובה, ואין יום-הכיפורים וייסורים מכפרים, אלא רק מיתה. </a:t>
            </a:r>
          </a:p>
          <a:p>
            <a:r>
              <a:rPr lang="he-IL" dirty="0"/>
              <a:t>לכן לא יכופר לו חטא הרציחה על-ידי מיתה, כי אם בית-הדין יוציא אותו להורג יהיה זה עונש על חילול השם המסור לבית-דין של מעלה, ולכן אנו משאירים </a:t>
            </a:r>
            <a:r>
              <a:rPr lang="he-IL" dirty="0" err="1"/>
              <a:t>הכל</a:t>
            </a:r>
            <a:r>
              <a:rPr lang="he-IL" dirty="0"/>
              <a:t> לשמים (משך חכמה, שמות </a:t>
            </a:r>
            <a:r>
              <a:rPr lang="he-IL" dirty="0" err="1"/>
              <a:t>כא</a:t>
            </a:r>
            <a:r>
              <a:rPr lang="he-IL" dirty="0"/>
              <a:t> יד).</a:t>
            </a:r>
          </a:p>
        </p:txBody>
      </p:sp>
    </p:spTree>
    <p:extLst>
      <p:ext uri="{BB962C8B-B14F-4D97-AF65-F5344CB8AC3E}">
        <p14:creationId xmlns:p14="http://schemas.microsoft.com/office/powerpoint/2010/main" val="1591488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a:t>מדוע אסור לרצוח ומותר לשחוט?</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lstStyle/>
          <a:p>
            <a:r>
              <a:rPr lang="he-IL" dirty="0"/>
              <a:t>בעוד שאצל האומות איסור רציחה הוא בגלל איסור הפגיעה בפרט. </a:t>
            </a:r>
          </a:p>
          <a:p>
            <a:r>
              <a:rPr lang="he-IL" dirty="0"/>
              <a:t>בעקבות כך דנו - </a:t>
            </a:r>
            <a:r>
              <a:rPr lang="he-IL" b="1" i="1" dirty="0"/>
              <a:t>האם מותר לנו מהבחינה המוסרית להשתמש בבעלי חיים לצרכינו? </a:t>
            </a:r>
            <a:r>
              <a:rPr lang="he-IL" dirty="0"/>
              <a:t>בניסויים מדעיים ורפואיים רבים נהוג להשתמש בבעלי חיים, ויש המתנגדים לנוהג זה בטענה שהוא אינו מוסרי. הלב נצבט למראה תמונות של חיות העוברות ניסויים מחרידים ועמותות למען זכויות בעלי החיים דואגות לפרסם את התמונות הקשות לאורך השנים, כשהן מדגישות את הסבל הרב העובר על החיות.</a:t>
            </a:r>
          </a:p>
          <a:p>
            <a:r>
              <a:rPr lang="he-IL" dirty="0"/>
              <a:t>אברבנאל פרשת נח</a:t>
            </a:r>
          </a:p>
          <a:p>
            <a:r>
              <a:rPr lang="he-IL" dirty="0"/>
              <a:t>ונתן הסבה למה ידרוש דם האדם ולא יעשה כן בדם </a:t>
            </a:r>
            <a:r>
              <a:rPr lang="he-IL" dirty="0" err="1"/>
              <a:t>הב"ח</a:t>
            </a:r>
            <a:r>
              <a:rPr lang="he-IL" dirty="0"/>
              <a:t> הנהרגים לאכילה?</a:t>
            </a:r>
          </a:p>
          <a:p>
            <a:r>
              <a:rPr lang="he-IL" dirty="0"/>
              <a:t>כי בצלם </a:t>
            </a:r>
            <a:r>
              <a:rPr lang="he-IL" dirty="0" err="1"/>
              <a:t>אלהים</a:t>
            </a:r>
            <a:r>
              <a:rPr lang="he-IL" dirty="0"/>
              <a:t> עשה את האדם רוצה לומר ואין ראוי להשחית צלם נכבד כמוהו מה שאין כן בב"ח שלא נבראו בצלם. </a:t>
            </a:r>
          </a:p>
          <a:p>
            <a:endParaRPr lang="he-IL" dirty="0"/>
          </a:p>
        </p:txBody>
      </p:sp>
    </p:spTree>
    <p:extLst>
      <p:ext uri="{BB962C8B-B14F-4D97-AF65-F5344CB8AC3E}">
        <p14:creationId xmlns:p14="http://schemas.microsoft.com/office/powerpoint/2010/main" val="3716011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a:t>צלם אלוהים – לגויים?</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normAutofit fontScale="62500" lnSpcReduction="20000"/>
          </a:bodyPr>
          <a:lstStyle/>
          <a:p>
            <a:pPr algn="just"/>
            <a:r>
              <a:rPr lang="he-IL" dirty="0"/>
              <a:t>שו"ת וישב הים חלק ג סימן לח</a:t>
            </a:r>
          </a:p>
          <a:p>
            <a:pPr algn="just"/>
            <a:r>
              <a:rPr lang="he-IL" dirty="0"/>
              <a:t>אולם בספר מדרש שמואל בא </a:t>
            </a:r>
            <a:r>
              <a:rPr lang="he-IL" dirty="0" err="1"/>
              <a:t>לאפוקי</a:t>
            </a:r>
            <a:r>
              <a:rPr lang="he-IL" dirty="0"/>
              <a:t> מפירוש זה. וכתב בתחילה לדייק מהסיפא של המשנה שאמרו "חביבים ישראל", </a:t>
            </a:r>
            <a:r>
              <a:rPr lang="he-IL" dirty="0" err="1"/>
              <a:t>דמזה</a:t>
            </a:r>
            <a:r>
              <a:rPr lang="he-IL" dirty="0"/>
              <a:t> נראה בפשטות </a:t>
            </a:r>
            <a:r>
              <a:rPr lang="he-IL" dirty="0" err="1"/>
              <a:t>דהרישא</a:t>
            </a:r>
            <a:r>
              <a:rPr lang="he-IL" dirty="0"/>
              <a:t> "חביב אדם" איירי אפילו בגוים ממש (וכמשמע קצת מפירוש רבינו יונה). </a:t>
            </a:r>
          </a:p>
          <a:p>
            <a:pPr algn="just"/>
            <a:r>
              <a:rPr lang="he-IL" dirty="0"/>
              <a:t>אולם דחה זה, כי </a:t>
            </a:r>
            <a:r>
              <a:rPr lang="he-IL" dirty="0" err="1"/>
              <a:t>בודאי</a:t>
            </a:r>
            <a:r>
              <a:rPr lang="he-IL" dirty="0"/>
              <a:t> לא איירי הכא בדמיון תואר ודמות חיצוני שבו שונה צורת האדם מצורת הבעל חי, ושעל דמות זה אמרו "חביב אדם שנברא בצלם", כי ענין צלם לא </a:t>
            </a:r>
            <a:r>
              <a:rPr lang="he-IL" dirty="0" err="1"/>
              <a:t>קאי</a:t>
            </a:r>
            <a:r>
              <a:rPr lang="he-IL" dirty="0"/>
              <a:t> אדמות גופני כלל, אלא עניינו מעלה פנימית ורוחנית מצד נשמת ישראל שהיא חלק אלוה ממעל. ולעולם רק </a:t>
            </a:r>
            <a:r>
              <a:rPr lang="he-IL" dirty="0" err="1"/>
              <a:t>אדה"ר</a:t>
            </a:r>
            <a:r>
              <a:rPr lang="he-IL" dirty="0"/>
              <a:t> לבדו נברא ממש בצלם </a:t>
            </a:r>
            <a:r>
              <a:rPr lang="he-IL" dirty="0" err="1"/>
              <a:t>אלהים</a:t>
            </a:r>
            <a:r>
              <a:rPr lang="he-IL" dirty="0"/>
              <a:t>, שבו נפח הקדוש ברוך הוא נשמת חיים מפיו יתברך, והיא שורש נשמות כל ישראל. </a:t>
            </a:r>
          </a:p>
          <a:p>
            <a:pPr algn="just"/>
            <a:r>
              <a:rPr lang="he-IL" dirty="0"/>
              <a:t>ולכן פירש שהצלם האמור כאן ב"חביב אדם שנברא בצלם", הוא צלם </a:t>
            </a:r>
            <a:r>
              <a:rPr lang="he-IL" dirty="0" err="1"/>
              <a:t>דקדושה</a:t>
            </a:r>
            <a:r>
              <a:rPr lang="he-IL" dirty="0"/>
              <a:t> המיוחד לעם בני ישראל </a:t>
            </a:r>
            <a:r>
              <a:rPr lang="he-IL" dirty="0" err="1"/>
              <a:t>דוקא</a:t>
            </a:r>
            <a:r>
              <a:rPr lang="he-IL" dirty="0"/>
              <a:t> מצד נשמתם </a:t>
            </a:r>
            <a:r>
              <a:rPr lang="he-IL" dirty="0" err="1"/>
              <a:t>האלהית</a:t>
            </a:r>
            <a:r>
              <a:rPr lang="he-IL" dirty="0"/>
              <a:t>, וכמ"ש (תהלים ל"ט ז'): אך בצלם יתהלך איש, וכפי שפירשו בזוהר (חלק א' דף רי"ז ע"ב). </a:t>
            </a:r>
          </a:p>
          <a:p>
            <a:pPr algn="just"/>
            <a:r>
              <a:rPr lang="he-IL" dirty="0"/>
              <a:t>ופירש שם שמה שהביא רבי עקיבא ראיה מפסוק הנאמר בבני נח, הוא לומר שההורג בן נח, נקרא שופך דם האדם להיות תואר החיצוני של בן נח דומה לדמות אדם הראשון שהוא נברא בצלם </a:t>
            </a:r>
            <a:r>
              <a:rPr lang="he-IL" dirty="0" err="1"/>
              <a:t>אלהים</a:t>
            </a:r>
            <a:r>
              <a:rPr lang="he-IL" dirty="0"/>
              <a:t> קדוש. </a:t>
            </a:r>
          </a:p>
          <a:p>
            <a:pPr algn="just"/>
            <a:r>
              <a:rPr lang="he-IL" dirty="0"/>
              <a:t>ושוב הביא ששאל שאלה זו </a:t>
            </a:r>
            <a:r>
              <a:rPr lang="he-IL" dirty="0" err="1"/>
              <a:t>בענין</a:t>
            </a:r>
            <a:r>
              <a:rPr lang="he-IL" dirty="0"/>
              <a:t> הפסוק </a:t>
            </a:r>
            <a:r>
              <a:rPr lang="he-IL" dirty="0" err="1"/>
              <a:t>דבני</a:t>
            </a:r>
            <a:r>
              <a:rPr lang="he-IL" dirty="0"/>
              <a:t> נח </a:t>
            </a:r>
            <a:r>
              <a:rPr lang="he-IL" dirty="0" err="1"/>
              <a:t>למהרח"ו</a:t>
            </a:r>
            <a:r>
              <a:rPr lang="he-IL" dirty="0"/>
              <a:t> ז"ל, ותירץ לו שהכוונה היא על הנפש הקדושה הכלולה בנפשו של הגוי שהיא מתולדותיו, שיכולה לצאת ממנה גר צדק, ועל זה כתוב: שופך דם האדם באדם, ר"ל הצלם של אדם הקדוש הכלול עתה עדיין באדם הגוי, </a:t>
            </a:r>
            <a:r>
              <a:rPr lang="he-IL" dirty="0" err="1"/>
              <a:t>עי"ש</a:t>
            </a:r>
            <a:r>
              <a:rPr lang="he-IL" dirty="0"/>
              <a:t>. ודחה בתוקף האפשרות לפרש </a:t>
            </a:r>
            <a:r>
              <a:rPr lang="he-IL" dirty="0" err="1"/>
              <a:t>שהפסקא</a:t>
            </a:r>
            <a:r>
              <a:rPr lang="he-IL" dirty="0"/>
              <a:t> הראשונה עוסקת בבני נח אפילו כשמקיימים שבע מצוות. </a:t>
            </a:r>
          </a:p>
          <a:p>
            <a:pPr algn="just"/>
            <a:r>
              <a:rPr lang="he-IL" dirty="0"/>
              <a:t>ונראה, דחילו של </a:t>
            </a:r>
            <a:r>
              <a:rPr lang="he-IL" dirty="0" err="1"/>
              <a:t>הרח"ו</a:t>
            </a:r>
            <a:r>
              <a:rPr lang="he-IL" dirty="0"/>
              <a:t> ז"ל בזה </a:t>
            </a:r>
            <a:r>
              <a:rPr lang="he-IL" dirty="0" err="1"/>
              <a:t>ממ"ש</a:t>
            </a:r>
            <a:r>
              <a:rPr lang="he-IL" dirty="0"/>
              <a:t> בזוהר חדש הנ"ל, שאי אפשר לדמות צלם דמות ישראל מצד נשמתם הקדושה שהיא שיעור קומה שלימה </a:t>
            </a:r>
            <a:r>
              <a:rPr lang="he-IL" dirty="0" err="1"/>
              <a:t>בתרי"ג</a:t>
            </a:r>
            <a:r>
              <a:rPr lang="he-IL" dirty="0"/>
              <a:t> בחינות מלפני ולפנים, לנפש הגוי מחסידי אומות העולם שהיא מתחלקת לשבע בחינות </a:t>
            </a:r>
            <a:r>
              <a:rPr lang="he-IL" dirty="0" err="1"/>
              <a:t>דוקא</a:t>
            </a:r>
            <a:r>
              <a:rPr lang="he-IL" dirty="0"/>
              <a:t>, ונמשכה מהחיצוניות בלבד, ולכן לא יתכן שיקרא בשם "צלם". כי עיקר בריאת האדם בצלם </a:t>
            </a:r>
            <a:r>
              <a:rPr lang="he-IL" dirty="0" err="1"/>
              <a:t>אלהים</a:t>
            </a:r>
            <a:r>
              <a:rPr lang="he-IL" dirty="0"/>
              <a:t> הוא מצד דמיון שיעור קומת האדם </a:t>
            </a:r>
            <a:r>
              <a:rPr lang="he-IL" dirty="0" err="1"/>
              <a:t>בתרי"ג</a:t>
            </a:r>
            <a:r>
              <a:rPr lang="he-IL" dirty="0"/>
              <a:t> אברים וגידים, לשיעור קומה העליונה </a:t>
            </a:r>
            <a:r>
              <a:rPr lang="he-IL" dirty="0" err="1"/>
              <a:t>דאצילות</a:t>
            </a:r>
            <a:r>
              <a:rPr lang="he-IL" dirty="0"/>
              <a:t> קדשו יתברך הכלולה </a:t>
            </a:r>
            <a:r>
              <a:rPr lang="he-IL" dirty="0" err="1"/>
              <a:t>מתרי"ג</a:t>
            </a:r>
            <a:r>
              <a:rPr lang="he-IL" dirty="0"/>
              <a:t> בחינות כנודע. אלו תורף דבריו בתוספת נופך וביאור. </a:t>
            </a:r>
          </a:p>
          <a:p>
            <a:pPr algn="just"/>
            <a:r>
              <a:rPr lang="he-IL" dirty="0">
                <a:highlight>
                  <a:srgbClr val="00FF00"/>
                </a:highlight>
              </a:rPr>
              <a:t>הרי לן מכל זה, שכלל </a:t>
            </a:r>
            <a:r>
              <a:rPr lang="he-IL" dirty="0" err="1">
                <a:highlight>
                  <a:srgbClr val="00FF00"/>
                </a:highlight>
              </a:rPr>
              <a:t>הגוים</a:t>
            </a:r>
            <a:r>
              <a:rPr lang="he-IL" dirty="0">
                <a:highlight>
                  <a:srgbClr val="00FF00"/>
                </a:highlight>
              </a:rPr>
              <a:t> שלא קבלו על עצמם לקיים ז' מצוות כתקנן, אין להם שום ייחס למושג של "צלם </a:t>
            </a:r>
            <a:r>
              <a:rPr lang="he-IL" dirty="0" err="1">
                <a:highlight>
                  <a:srgbClr val="00FF00"/>
                </a:highlight>
              </a:rPr>
              <a:t>אלהים</a:t>
            </a:r>
            <a:r>
              <a:rPr lang="he-IL" dirty="0">
                <a:highlight>
                  <a:srgbClr val="00FF00"/>
                </a:highlight>
              </a:rPr>
              <a:t>". </a:t>
            </a:r>
            <a:r>
              <a:rPr lang="he-IL" dirty="0"/>
              <a:t>ואפילו גוי שקיבל על עצמו ז' מצוות בני נח, שניתן לו נפש ורוח מיוחדים ממדור חיצוני קדוש, מכל מקום גם הוא לא נכלל בהגדרת "צלם </a:t>
            </a:r>
            <a:r>
              <a:rPr lang="he-IL" dirty="0" err="1"/>
              <a:t>אלהים</a:t>
            </a:r>
            <a:r>
              <a:rPr lang="he-IL" dirty="0"/>
              <a:t>" לדעת </a:t>
            </a:r>
            <a:r>
              <a:rPr lang="he-IL" dirty="0" err="1"/>
              <a:t>הרח"ו</a:t>
            </a:r>
            <a:r>
              <a:rPr lang="he-IL" dirty="0"/>
              <a:t> ז"ל. </a:t>
            </a:r>
          </a:p>
        </p:txBody>
      </p:sp>
    </p:spTree>
    <p:extLst>
      <p:ext uri="{BB962C8B-B14F-4D97-AF65-F5344CB8AC3E}">
        <p14:creationId xmlns:p14="http://schemas.microsoft.com/office/powerpoint/2010/main" val="10861142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14131F-75A8-EA47-1D81-76F617E8D26F}"/>
              </a:ext>
            </a:extLst>
          </p:cNvPr>
          <p:cNvSpPr>
            <a:spLocks noGrp="1"/>
          </p:cNvSpPr>
          <p:nvPr>
            <p:ph type="title"/>
          </p:nvPr>
        </p:nvSpPr>
        <p:spPr/>
        <p:txBody>
          <a:bodyPr/>
          <a:lstStyle/>
          <a:p>
            <a:r>
              <a:rPr lang="he-IL" dirty="0"/>
              <a:t>מדוע אפשר להבין את איסור רצח – רק על פי עיקרון – צלם אלוהים. </a:t>
            </a:r>
          </a:p>
        </p:txBody>
      </p:sp>
      <p:sp>
        <p:nvSpPr>
          <p:cNvPr id="3" name="מציין מיקום תוכן 2">
            <a:extLst>
              <a:ext uri="{FF2B5EF4-FFF2-40B4-BE49-F238E27FC236}">
                <a16:creationId xmlns:a16="http://schemas.microsoft.com/office/drawing/2014/main" id="{0F758C16-5531-3816-60B2-04FF117BB128}"/>
              </a:ext>
            </a:extLst>
          </p:cNvPr>
          <p:cNvSpPr>
            <a:spLocks noGrp="1"/>
          </p:cNvSpPr>
          <p:nvPr>
            <p:ph idx="1"/>
          </p:nvPr>
        </p:nvSpPr>
        <p:spPr/>
        <p:txBody>
          <a:bodyPr>
            <a:noAutofit/>
          </a:bodyPr>
          <a:lstStyle/>
          <a:p>
            <a:r>
              <a:rPr lang="he-IL" sz="900" dirty="0"/>
              <a:t>האיסור על רצח נתפס כצו המוסרי הבסיסי ביותר, המוסכם ביותר, שאין עליו עוררין. בכל חברה בעולם נתפס רצח כפשע חמור ביותר, שיש לאסור עליו בחוק ולהעניש עליו בחומרה. גם בתורה, פותחת המחצית השנייה של עשרת הדברות בציווי "לא תרצח". לכאורה, מה יותר מובן מאליו מכך שרצח זה רע? אולם כפי שנראה להלן, איסור מוחלט זה כלל אינו מובן מאליו בעולם אתאיסטי, ולמעשה ישנן סיבות טובות לפקפק בו. רק האמונה באלוהים כבורא האדם ומחוקק הצו המוסרי, יכולה להעניק תוקף חזק ומחייב לאיסור על רצח.</a:t>
            </a:r>
          </a:p>
          <a:p>
            <a:r>
              <a:rPr lang="he-IL" sz="900" dirty="0"/>
              <a:t>נציג אפוא כמה קושיות על איסור רצח, שגישה אתאיסטית תתקשה לתת להן מענה, ולאחר מכן נראה איך גישה דתית יכולה לעשות זאת:</a:t>
            </a:r>
          </a:p>
          <a:p>
            <a:r>
              <a:rPr lang="he-IL" sz="900" dirty="0"/>
              <a:t>למה בעצם אסור לרצוח? הרי ממילא כל אדם ימות בסוף, כך שרצח הוא רק הקדמת הבלתי נמנע. זה לא כאילו שאם לא היו רוצחים אותו, הוא היה חי לנצח. ומכיוון שהמוות הוא סופי ונצחי, אין לכאורה שום משמעות לשאלה כמה זמן חי האדם לפני מותו. מספר שנים לכאן או לכאן מתגמדות ומאבדות את משמעותן למול הנצח של הריקנות והעדר הקיום שהוא המוות בתפיסה האתאיסטית.</a:t>
            </a:r>
          </a:p>
          <a:p>
            <a:r>
              <a:rPr lang="he-IL" sz="900" dirty="0"/>
              <a:t>תאמרו, הרצח מנע ממנו הנאות והצלחות שיכול היה להשיג במהלך חייו. מניין לנו? אולי ממילא היה מת תוך זמן קצר, והרצח לא שינה הרבה? ואולי אילו לא היה נרצח, היו עוברים עליו חיים מלאי סבל וייסורים עד סוף ימיו, ומותו המוקדם דווקא חסך לו אותם ועשה לו טובה? כל עוד לא ניתן לשלול זאת, ובוודאי במקרים בהם נראה שזו המציאות (כמו אדם הסובל ממחלות, עוני וכדומה), יהיה קשה להוכיח שרצח הוא באמת רע.</a:t>
            </a:r>
          </a:p>
          <a:p>
            <a:r>
              <a:rPr lang="he-IL" sz="900" dirty="0"/>
              <a:t>תאמרו, אבל האדם לא רוצה שירצחו אותו, והרצח הוא פגיעה ברצון שלו לחיות, שזהו רצון עמוק ביותר. העניין הוא, כפי שציין הפילוסוף אפיקורוס, שבעצם אין היגיון בפחד מהמוות: כי כל עוד האדם חי - הרי הוא חי ולא מת, ואין לו מה לפחד. וברגע שהוא מת - הוא ממילא לא מרגיש עוד דבר, לא מצטער ולא מפחד. אז היכן מרגיש האדם שיש כאן פגיעה ברצונו.? רגע לפני הרצח הוא ממילא עדיין חי, ורגע אחרי המוות הוא לא מרגיש כלום. כך שבניגוד לפגיעה ברצונו של אדם במהלך חייו (למשל, כליאתו או עינויו), שגורמת לו למצוקה ממושכת, במקרה של רצח לכאורה הוא אינו חש דבר, ולא מרגיש שקרה לו משהו מנוגד לרצונו (בעיקר אם הרצח נעשה במהירות ובלי אזהרה).</a:t>
            </a:r>
          </a:p>
          <a:p>
            <a:r>
              <a:rPr lang="he-IL" sz="900" dirty="0"/>
              <a:t>תאמרו, הרצח גורם לצער למכריו ובני משפחתו של הנרצח. ומה אם לא? מה אם מדובר באדם בודד שאין לו קרובים או ידידים? או באדם שכולם שונאים אותו ואיש לא יצטער על מותו? או במקרים בהם מותו יגרום ליותר שמחה מאשר צער, או יביא ליותר תועלת מאשר נזק? נניח למשל שיש פועל פשוט שניתן להשתמש בליבו כדי להציל את חייו של מדען חשוב או מדינאי בכיר, שמביא הרבה תועלת לאנשים רבים. במקרים כאלה, מדוע לא לרצוח אותו? (בשאלה זו מתחבט </a:t>
            </a:r>
            <a:r>
              <a:rPr lang="he-IL" sz="900" dirty="0" err="1"/>
              <a:t>רסקולניקוב</a:t>
            </a:r>
            <a:r>
              <a:rPr lang="he-IL" sz="900" dirty="0"/>
              <a:t>, גיבור הספר "החטא ועונשו").</a:t>
            </a:r>
          </a:p>
          <a:p>
            <a:r>
              <a:rPr lang="he-IL" sz="900" dirty="0"/>
              <a:t>תאמרו, מה שחשוב הוא טובת החברה, ובהסתכלות כוללת, רציחות מזיקות לחברה. אלא שגם זה לא תמיד נכון. אפשר בקלות להעלות על הדעת מקרים בהם רציחות יכולות דווקא להועיל לחברה, למשל רצח של נכים, מפגרים, בעלי מום, קשישים וכדומה, שמהווים נטל על הציבור ואינם תורמים לו כמעט בתמורה. כך שגם בהסתכלות כוללת על תועלת החברה, אי אפשר לקבוע באופן גורף שכל רצח הוא רע.</a:t>
            </a:r>
          </a:p>
          <a:p>
            <a:r>
              <a:rPr lang="he-IL" sz="900" dirty="0"/>
              <a:t>כמו כן, מתעוררת שאלה נוספת: מה ההבדל בין רצח אדם להרג של בעלי חיים? הרי כמעט כל בני האדם סבורים שמותר להרוג בעלי חיים במקרים מסוימים, ושהריגתם היא דבר קל בהרבה מאשר רצח של בני אדם. אפילו טבעונים וכאלה המתנגדים לאכילת בשר, לניסויים בבעלי חיים וכדומה, מתירים בדרך כלל הדברה של שרצים ומקרים אחרים של הרג יצורים חיים, לפעמים בכמויות גדולות. אם כך, מה ההבדל בינם לבין בני אדם? למה לא להרוג גם אנשים במקרה הצורך? האם האפליה הזו בין אדם לבעלי חיים אינה אלא "גזענות", "</a:t>
            </a:r>
            <a:r>
              <a:rPr lang="he-IL" sz="900" dirty="0" err="1"/>
              <a:t>סוגנות</a:t>
            </a:r>
            <a:r>
              <a:rPr lang="he-IL" sz="900" dirty="0"/>
              <a:t>" או העדפת קרובים? מנקודת מבט אתאיסטית, האדם אינו שונה מהותית משאר בעלי החיים, ואינו אלא בעל חיים עם מעט יותר אינטליגנציה מהשאר. מדוע אם כן תהיה רציחתו חמורה יותר מהריגת עכבר? ואם תאמרו שהאינטליגנציה היא זו שקובעת, מה אנשים בעלי כושר שכלי פגום? האם אותם מותר יהיה להרוג כמו בעלי חיים?</a:t>
            </a:r>
          </a:p>
          <a:p>
            <a:r>
              <a:rPr lang="he-IL" sz="900" dirty="0"/>
              <a:t>מתברר אפוא, שמכל כיוון ממנו מסתכלים, קשה למצוא הצדקה לאיסור גורף על רצח. אפשר להציע לו נימוקים שונים, אבל במקרים רבים הם אינם עומדים במבחן ההיגיון והמציאות, ותמיד אפשר למצוא חריגים מרובים שבהם הם אינם חלים.</a:t>
            </a:r>
          </a:p>
          <a:p>
            <a:r>
              <a:rPr lang="he-IL" sz="900" dirty="0"/>
              <a:t>לא במקרה, כאשר עוסקים בחיי אדם ובאיסור לרצוח, נוטים גם דוברים חילונים לאמץ מושגים דתיים במובהק, כמו "קדושת חיי אדם" או "נברא בצלם". ארגון "בצלם" למשל, שרוב החברים בו הם חילונים ומן הסתם חלקם לפחות אתאיסטים, קורא לעצמו בשם הלקוח ישירות מתיאור בריאת האדם בתורה (אם כי הוא נמנע מלציין באיזה צלם מדובר...). זאת בשל הקושי למצוא בעולם החילוני יסוד כלשהו שיצדיק באמת היחס של יראת כבוד שאנו רוחשים לחיי אדם, ואת הזעזוע המוחלט שלנו מרצח - שבעולם אתאיסטי הוא לא יותר מתגובה אבולוציונית שמטרתה להועיל להישרדות, ותו לא.</a:t>
            </a:r>
          </a:p>
          <a:p>
            <a:r>
              <a:rPr lang="he-IL" sz="900" dirty="0"/>
              <a:t>ואכן, </a:t>
            </a:r>
            <a:r>
              <a:rPr lang="he-IL" sz="900" dirty="0">
                <a:hlinkClick r:id="rId2"/>
              </a:rPr>
              <a:t>כדי לספק בסיס מוחלט למוסר בכלל</a:t>
            </a:r>
            <a:r>
              <a:rPr lang="he-IL" sz="900" dirty="0"/>
              <a:t>, ומתוך כך גם לאיסור על רצח - נדרשת אמונה באלוהים. לא מדובר רק באמונה ש"אלוהים יעניש אותנו אם נרצח", כאילו תפקידו של האל הוא רק להיות שוטר ושופט קשוח, וכאילו רק בגלל זה אסור לרצוח. זה הרבה יותר מזה; מנקודת מבט דתית, אלוהים ברא את האדם לשם מטרה מסוימת, שהיא חלק מתכלית הבריאה כולה - את האנושות כולה, וכל אדם בפני עצמו. כל אדם נברא בצלם אלוהים, ומשום כך יש בו משהו אלוהי, ולחייו עלי אדמות יש משמעות גדולה.</a:t>
            </a:r>
          </a:p>
          <a:p>
            <a:r>
              <a:rPr lang="he-IL" sz="900" dirty="0"/>
              <a:t>האדם בא לעולם על מנת להגשים את ייעודו ותכלית קיומו, לא כדי לחיות סתם כך או כדי לרדוף הנאות. איננו יודעים תמיד מהו ייעודו של כל אדם, אך אלוהים שיודע זאת הוא היחיד שיכול לקבוע מתי סיים האדם את תפקידו והגיע זמנו לצאת מהעולם. ממילא, לכל רגע של חיים יש משמעות. אפילו אדם שלכאורה נראה שאינו עושה שום דבר מועיל, ואולי הוא מוגבל, מפגר, משותק וכדומה, עדיין ממלא מטרה מסוימת כל עוד הוא בחיים - בין בתהליכים המתרחשים בנפשו ונשמתו שלו, ובין בהשפעתו על אחרים. ממילא, רצח אינו רק פגיעה באותו אדם, ברצונותיו או בתועלת שהוא מביא לחברה, אלא הוא פעולה נגד רצון האל ונגד תכלית הבריאה. הוא מונע מאותו אדם להמשיך למלא את ייעודו בעולם ולרומם את נשמתו.</a:t>
            </a:r>
          </a:p>
          <a:p>
            <a:r>
              <a:rPr lang="he-IL" sz="900" dirty="0"/>
              <a:t>בנוסף, התפיסה הדתית אינה רואה את המוות כסוף הקיום, אלא כמעבר לצורת קיום אחרת, עליונה יותר, ולחיי העולם הבא. על מנת לזכות לחיי העולם הבא, נדרש האדם לעבוד ולהשקיע בעולם הזה, לקיים מצוות, לעשות מעשים טובים ולעבוד על מידותיו. הרצח מונע ממנו להמשיך בעבודה זו, ולרומם את נשמתו עוד יותר, ובכך משפיע על מצבו בעולם הבא. כולם אמנם מתים בסוף - אבל כל רגע של חיים עד אז הוא הזדמנות להרוויח זכויות שיועילו לנשמתו של האדם. אפילו חיים מלאי סבל וייסורים הם בעלי משמעות, משום שהייסורים ממרקים את עוונותיו של האדם ומאפשרים לנשמתו לעלות לשמים כשהיא טהורה יותר.</a:t>
            </a:r>
          </a:p>
          <a:p>
            <a:r>
              <a:rPr lang="he-IL" sz="900" dirty="0"/>
              <a:t>מתברר אם כן, שרק במסגרת השקפת עולם המאמינה באלוהים, בכך שהאדם נברא בצלמו (ולא סתם "בצלם" או "בצלם אנוש"), ובכך שיש ייעוד ותכלית לבריאה ובכל אדם - ניתן להבין בצורה הגיונית את האיסור החמור על רצח, שבעולם אתאיסטי מתמסמס ללא יותר משיקולי תועלת והנאה רופפים.</a:t>
            </a:r>
            <a:br>
              <a:rPr lang="he-IL" sz="900" dirty="0"/>
            </a:br>
            <a:r>
              <a:rPr lang="he-IL" sz="900" dirty="0"/>
              <a:t>כדי למנוע טעות נפוצה, נדגיש פה: אין הכוונה לומר שאתאיסטים בהכרח ירצחו או יהיו לא מוסריים (אם כי רוצחי ההמונים הגדולים בהיסטוריה היו אתאיסטים), או שדתיים יהיו מוסריים בהכרח - אלא שלאתאיסטים אין </a:t>
            </a:r>
            <a:r>
              <a:rPr lang="he-IL" sz="900" b="1" dirty="0"/>
              <a:t>בסיס שכלי והגיוני</a:t>
            </a:r>
            <a:r>
              <a:rPr lang="he-IL" sz="900" dirty="0"/>
              <a:t> לתוקף המחייב של המוסר. הם יכולים לבחור להיות מוסריים מתוך החלטה אישית, אבל לא להעביר ביקורת על מי שהחליט אחרת. בדומה לכך, ברור שאין הכוונה לומר שהדתיים היו רוצחים אלמלא אסר זאת ה'; רובם מן הסתם היו נמנעים מכך פשוט משום שהם סולדים ממעשים כאלה, כמו כל אדם בריא בנפשו. אבל רק האמונה באל יכולה לעשות את המעבר מרגשות אישיים ותחושות בטן כמו סלידה, לקביעה שאכן מדובר באיסור מוחלט שחל על כל אדם, גם על מי שאינו שותף לתחושות אלה.</a:t>
            </a:r>
          </a:p>
          <a:p>
            <a:r>
              <a:rPr lang="he-IL" sz="900" dirty="0"/>
              <a:t>יהיה בוודאי מי שישאל, אם כך, איך יתכן שדווקא הדתות גרמו לכל כך הרבה רציחות בהיסטוריה? אלא שטענה זו שגויה מכמה בחינות. ראשית, אין הצדקה להכליל את כל הדתות יחד בהקשר זה, וביהדות מוצאים הכרה בערכם של חיי אדם הרבה יותר מאשר אצל העמים בסביבתה. בתקופה בה השלטונות הרומאיים היו צולבים, הורגים ומענים אנשים כאוות נפשם, קבעו חכמים שסנהדרין ההורגת אחת לשבע שנים, או לשבעים שנה, נקראת חובלנית, ורבי טרפון ורבי עקיבא אף אמרו שאילו היו הם בסנהדרין, לא היו הורגים אדם מעולם (משנה מכות א, י). אמנם התורה שבכתב מלאה בעונשי "מות יומת", אבל בפועל התורה שבעל פה הובילה לכך שהללו יושמו רק לעתים רחוקות.</a:t>
            </a:r>
          </a:p>
          <a:p>
            <a:r>
              <a:rPr lang="he-IL" sz="900" dirty="0"/>
              <a:t>שנית, חלקן של הדתות בגרימת מוות ומלחמות לאורך ההיסטוריה היה מועט יחסית, ורוב מעשי האלימות נעשו מתוך שיקולים פוליטיים, כלכליים, מדיניים וכדומה, כאשר הדת לכל היותר נלוותה להם. קראו על כך בהרחבה </a:t>
            </a:r>
            <a:r>
              <a:rPr lang="he-IL" sz="900" dirty="0">
                <a:hlinkClick r:id="rId3"/>
              </a:rPr>
              <a:t>כאן</a:t>
            </a:r>
            <a:r>
              <a:rPr lang="he-IL" sz="900" dirty="0"/>
              <a:t> ו</a:t>
            </a:r>
            <a:r>
              <a:rPr lang="he-IL" sz="900" dirty="0">
                <a:hlinkClick r:id="rId4"/>
              </a:rPr>
              <a:t>כאן</a:t>
            </a:r>
            <a:r>
              <a:rPr lang="he-IL" sz="900" dirty="0"/>
              <a:t>. לעומת זאת, המאה העשרים החילונית הביאה לעולם שתי מלחמות עולם וגלים של רציחות המוניות שלא נראו כדוגמתם בהיסטוריה. כך שגם אם אפשר לשאול על עונשי מוות שונים שקיימים ביהדות (ולקרוא על כך בהרחבה </a:t>
            </a:r>
            <a:r>
              <a:rPr lang="he-IL" sz="900" dirty="0">
                <a:hlinkClick r:id="rId5"/>
              </a:rPr>
              <a:t>במאמרים שבמדור זה</a:t>
            </a:r>
            <a:r>
              <a:rPr lang="he-IL" sz="900" dirty="0"/>
              <a:t>), אין ספק שעמדה המייחסת קדושה לחיי אדם עדיפה על פני עמדה שאינה מסוגלת לראות את האדם כיותר מאשר בעל חיים מפותח, או להסביר למה בכלל אסור להרוג אנשים. כך שאם אתאיסט בא בטענה למאמין למה לשיטתם זה מוסרי להרוג אנשים מסוימים, יש להשיב לו בשאלה, למה לשיטתך זו בכלל בעיה להרוג אנשים... כלשון המשל שמופיע בספר הכוזרי: מה לך להתלונן על כך שבגדינו רטובים, בעוד אתה עצמך טובע בים? מי שאינו מסוגל לבסס את ערכם וקדושתם של חיי אדם, או להציג בסיס מוחלט למוסר ולאיסור רצח, אין לו מה לבוא בביקורת לאנשים שאינם מוסריים בעיניו, בעוד להם עצמם יש בסיס כזה.</a:t>
            </a:r>
          </a:p>
          <a:p>
            <a:r>
              <a:rPr lang="he-IL" sz="900" dirty="0"/>
              <a:t>סיכומו של דבר: האיסור "לא תרצח" נשמע אולי כדבר מובן מאליו שאין צורך לאמרו, אבל מתברר שבעולם נטול אלוהים, איסור זה כלל אינו מובן מאליו. רק כאשר מכירים בצלם אלוהים שבאדם ובייעוד שבקיומו בעולם הזה, מובן למה באמת אסור לרצוח.</a:t>
            </a:r>
          </a:p>
          <a:p>
            <a:endParaRPr lang="he-IL" sz="900" dirty="0"/>
          </a:p>
        </p:txBody>
      </p:sp>
    </p:spTree>
    <p:extLst>
      <p:ext uri="{BB962C8B-B14F-4D97-AF65-F5344CB8AC3E}">
        <p14:creationId xmlns:p14="http://schemas.microsoft.com/office/powerpoint/2010/main" val="863791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1000"/>
                                        <p:tgtEl>
                                          <p:spTgt spid="3">
                                            <p:txEl>
                                              <p:pRg st="4" end="4"/>
                                            </p:txEl>
                                          </p:spTgt>
                                        </p:tgtEl>
                                      </p:cBhvr>
                                    </p:animEffect>
                                    <p:anim calcmode="lin" valueType="num">
                                      <p:cBhvr>
                                        <p:cTn id="36"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3">
                                            <p:txEl>
                                              <p:pRg st="5" end="5"/>
                                            </p:txEl>
                                          </p:spTgt>
                                        </p:tgtEl>
                                        <p:attrNameLst>
                                          <p:attrName>style.visibility</p:attrName>
                                        </p:attrNameLst>
                                      </p:cBhvr>
                                      <p:to>
                                        <p:strVal val="visible"/>
                                      </p:to>
                                    </p:set>
                                    <p:animEffect transition="in" filter="fade">
                                      <p:cBhvr>
                                        <p:cTn id="42" dur="1000"/>
                                        <p:tgtEl>
                                          <p:spTgt spid="3">
                                            <p:txEl>
                                              <p:pRg st="5" end="5"/>
                                            </p:txEl>
                                          </p:spTgt>
                                        </p:tgtEl>
                                      </p:cBhvr>
                                    </p:animEffect>
                                    <p:anim calcmode="lin" valueType="num">
                                      <p:cBhvr>
                                        <p:cTn id="4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Effect transition="in" filter="fade">
                                      <p:cBhvr>
                                        <p:cTn id="49" dur="1000"/>
                                        <p:tgtEl>
                                          <p:spTgt spid="3">
                                            <p:txEl>
                                              <p:pRg st="6" end="6"/>
                                            </p:txEl>
                                          </p:spTgt>
                                        </p:tgtEl>
                                      </p:cBhvr>
                                    </p:animEffect>
                                    <p:anim calcmode="lin" valueType="num">
                                      <p:cBhvr>
                                        <p:cTn id="50"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3">
                                            <p:txEl>
                                              <p:pRg st="7" end="7"/>
                                            </p:txEl>
                                          </p:spTgt>
                                        </p:tgtEl>
                                        <p:attrNameLst>
                                          <p:attrName>style.visibility</p:attrName>
                                        </p:attrNameLst>
                                      </p:cBhvr>
                                      <p:to>
                                        <p:strVal val="visible"/>
                                      </p:to>
                                    </p:set>
                                    <p:animEffect transition="in" filter="fade">
                                      <p:cBhvr>
                                        <p:cTn id="56" dur="1000"/>
                                        <p:tgtEl>
                                          <p:spTgt spid="3">
                                            <p:txEl>
                                              <p:pRg st="7" end="7"/>
                                            </p:txEl>
                                          </p:spTgt>
                                        </p:tgtEl>
                                      </p:cBhvr>
                                    </p:animEffect>
                                    <p:anim calcmode="lin" valueType="num">
                                      <p:cBhvr>
                                        <p:cTn id="5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3">
                                            <p:txEl>
                                              <p:pRg st="8" end="8"/>
                                            </p:txEl>
                                          </p:spTgt>
                                        </p:tgtEl>
                                        <p:attrNameLst>
                                          <p:attrName>style.visibility</p:attrName>
                                        </p:attrNameLst>
                                      </p:cBhvr>
                                      <p:to>
                                        <p:strVal val="visible"/>
                                      </p:to>
                                    </p:set>
                                    <p:animEffect transition="in" filter="fade">
                                      <p:cBhvr>
                                        <p:cTn id="63" dur="1000"/>
                                        <p:tgtEl>
                                          <p:spTgt spid="3">
                                            <p:txEl>
                                              <p:pRg st="8" end="8"/>
                                            </p:txEl>
                                          </p:spTgt>
                                        </p:tgtEl>
                                      </p:cBhvr>
                                    </p:animEffect>
                                    <p:anim calcmode="lin" valueType="num">
                                      <p:cBhvr>
                                        <p:cTn id="64"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3">
                                            <p:txEl>
                                              <p:pRg st="9" end="9"/>
                                            </p:txEl>
                                          </p:spTgt>
                                        </p:tgtEl>
                                        <p:attrNameLst>
                                          <p:attrName>style.visibility</p:attrName>
                                        </p:attrNameLst>
                                      </p:cBhvr>
                                      <p:to>
                                        <p:strVal val="visible"/>
                                      </p:to>
                                    </p:set>
                                    <p:animEffect transition="in" filter="fade">
                                      <p:cBhvr>
                                        <p:cTn id="70" dur="1000"/>
                                        <p:tgtEl>
                                          <p:spTgt spid="3">
                                            <p:txEl>
                                              <p:pRg st="9" end="9"/>
                                            </p:txEl>
                                          </p:spTgt>
                                        </p:tgtEl>
                                      </p:cBhvr>
                                    </p:animEffect>
                                    <p:anim calcmode="lin" valueType="num">
                                      <p:cBhvr>
                                        <p:cTn id="71"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
                                            <p:txEl>
                                              <p:pRg st="10" end="10"/>
                                            </p:txEl>
                                          </p:spTgt>
                                        </p:tgtEl>
                                        <p:attrNameLst>
                                          <p:attrName>style.visibility</p:attrName>
                                        </p:attrNameLst>
                                      </p:cBhvr>
                                      <p:to>
                                        <p:strVal val="visible"/>
                                      </p:to>
                                    </p:set>
                                    <p:animEffect transition="in" filter="fade">
                                      <p:cBhvr>
                                        <p:cTn id="77" dur="1000"/>
                                        <p:tgtEl>
                                          <p:spTgt spid="3">
                                            <p:txEl>
                                              <p:pRg st="10" end="10"/>
                                            </p:txEl>
                                          </p:spTgt>
                                        </p:tgtEl>
                                      </p:cBhvr>
                                    </p:animEffect>
                                    <p:anim calcmode="lin" valueType="num">
                                      <p:cBhvr>
                                        <p:cTn id="7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7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3">
                                            <p:txEl>
                                              <p:pRg st="11" end="11"/>
                                            </p:txEl>
                                          </p:spTgt>
                                        </p:tgtEl>
                                        <p:attrNameLst>
                                          <p:attrName>style.visibility</p:attrName>
                                        </p:attrNameLst>
                                      </p:cBhvr>
                                      <p:to>
                                        <p:strVal val="visible"/>
                                      </p:to>
                                    </p:set>
                                    <p:animEffect transition="in" filter="fade">
                                      <p:cBhvr>
                                        <p:cTn id="84" dur="1000"/>
                                        <p:tgtEl>
                                          <p:spTgt spid="3">
                                            <p:txEl>
                                              <p:pRg st="11" end="11"/>
                                            </p:txEl>
                                          </p:spTgt>
                                        </p:tgtEl>
                                      </p:cBhvr>
                                    </p:animEffect>
                                    <p:anim calcmode="lin" valueType="num">
                                      <p:cBhvr>
                                        <p:cTn id="85" dur="1000" fill="hold"/>
                                        <p:tgtEl>
                                          <p:spTgt spid="3">
                                            <p:txEl>
                                              <p:pRg st="11" end="11"/>
                                            </p:txEl>
                                          </p:spTgt>
                                        </p:tgtEl>
                                        <p:attrNameLst>
                                          <p:attrName>ppt_x</p:attrName>
                                        </p:attrNameLst>
                                      </p:cBhvr>
                                      <p:tavLst>
                                        <p:tav tm="0">
                                          <p:val>
                                            <p:strVal val="#ppt_x"/>
                                          </p:val>
                                        </p:tav>
                                        <p:tav tm="100000">
                                          <p:val>
                                            <p:strVal val="#ppt_x"/>
                                          </p:val>
                                        </p:tav>
                                      </p:tavLst>
                                    </p:anim>
                                    <p:anim calcmode="lin" valueType="num">
                                      <p:cBhvr>
                                        <p:cTn id="86" dur="1000" fill="hold"/>
                                        <p:tgtEl>
                                          <p:spTgt spid="3">
                                            <p:txEl>
                                              <p:pRg st="11" end="11"/>
                                            </p:txEl>
                                          </p:spTgt>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3">
                                            <p:txEl>
                                              <p:pRg st="12" end="12"/>
                                            </p:txEl>
                                          </p:spTgt>
                                        </p:tgtEl>
                                        <p:attrNameLst>
                                          <p:attrName>style.visibility</p:attrName>
                                        </p:attrNameLst>
                                      </p:cBhvr>
                                      <p:to>
                                        <p:strVal val="visible"/>
                                      </p:to>
                                    </p:set>
                                    <p:animEffect transition="in" filter="fade">
                                      <p:cBhvr>
                                        <p:cTn id="91" dur="1000"/>
                                        <p:tgtEl>
                                          <p:spTgt spid="3">
                                            <p:txEl>
                                              <p:pRg st="12" end="12"/>
                                            </p:txEl>
                                          </p:spTgt>
                                        </p:tgtEl>
                                      </p:cBhvr>
                                    </p:animEffect>
                                    <p:anim calcmode="lin" valueType="num">
                                      <p:cBhvr>
                                        <p:cTn id="92" dur="1000" fill="hold"/>
                                        <p:tgtEl>
                                          <p:spTgt spid="3">
                                            <p:txEl>
                                              <p:pRg st="12" end="12"/>
                                            </p:txEl>
                                          </p:spTgt>
                                        </p:tgtEl>
                                        <p:attrNameLst>
                                          <p:attrName>ppt_x</p:attrName>
                                        </p:attrNameLst>
                                      </p:cBhvr>
                                      <p:tavLst>
                                        <p:tav tm="0">
                                          <p:val>
                                            <p:strVal val="#ppt_x"/>
                                          </p:val>
                                        </p:tav>
                                        <p:tav tm="100000">
                                          <p:val>
                                            <p:strVal val="#ppt_x"/>
                                          </p:val>
                                        </p:tav>
                                      </p:tavLst>
                                    </p:anim>
                                    <p:anim calcmode="lin" valueType="num">
                                      <p:cBhvr>
                                        <p:cTn id="93" dur="1000" fill="hold"/>
                                        <p:tgtEl>
                                          <p:spTgt spid="3">
                                            <p:txEl>
                                              <p:pRg st="12" end="12"/>
                                            </p:txEl>
                                          </p:spTgt>
                                        </p:tgtEl>
                                        <p:attrNameLst>
                                          <p:attrName>ppt_y</p:attrName>
                                        </p:attrNameLst>
                                      </p:cBhvr>
                                      <p:tavLst>
                                        <p:tav tm="0">
                                          <p:val>
                                            <p:strVal val="#ppt_y+.1"/>
                                          </p:val>
                                        </p:tav>
                                        <p:tav tm="100000">
                                          <p:val>
                                            <p:strVal val="#ppt_y"/>
                                          </p:val>
                                        </p:tav>
                                      </p:tavLst>
                                    </p:anim>
                                  </p:childTnLst>
                                </p:cTn>
                              </p:par>
                            </p:childTnLst>
                          </p:cTn>
                        </p:par>
                      </p:childTnLst>
                    </p:cTn>
                  </p:par>
                  <p:par>
                    <p:cTn id="94" fill="hold">
                      <p:stCondLst>
                        <p:cond delay="indefinite"/>
                      </p:stCondLst>
                      <p:childTnLst>
                        <p:par>
                          <p:cTn id="95" fill="hold">
                            <p:stCondLst>
                              <p:cond delay="0"/>
                            </p:stCondLst>
                            <p:childTnLst>
                              <p:par>
                                <p:cTn id="96" presetID="42" presetClass="entr" presetSubtype="0" fill="hold" grpId="0" nodeType="clickEffect">
                                  <p:stCondLst>
                                    <p:cond delay="0"/>
                                  </p:stCondLst>
                                  <p:childTnLst>
                                    <p:set>
                                      <p:cBhvr>
                                        <p:cTn id="97" dur="1" fill="hold">
                                          <p:stCondLst>
                                            <p:cond delay="0"/>
                                          </p:stCondLst>
                                        </p:cTn>
                                        <p:tgtEl>
                                          <p:spTgt spid="3">
                                            <p:txEl>
                                              <p:pRg st="13" end="13"/>
                                            </p:txEl>
                                          </p:spTgt>
                                        </p:tgtEl>
                                        <p:attrNameLst>
                                          <p:attrName>style.visibility</p:attrName>
                                        </p:attrNameLst>
                                      </p:cBhvr>
                                      <p:to>
                                        <p:strVal val="visible"/>
                                      </p:to>
                                    </p:set>
                                    <p:animEffect transition="in" filter="fade">
                                      <p:cBhvr>
                                        <p:cTn id="98" dur="1000"/>
                                        <p:tgtEl>
                                          <p:spTgt spid="3">
                                            <p:txEl>
                                              <p:pRg st="13" end="13"/>
                                            </p:txEl>
                                          </p:spTgt>
                                        </p:tgtEl>
                                      </p:cBhvr>
                                    </p:animEffect>
                                    <p:anim calcmode="lin" valueType="num">
                                      <p:cBhvr>
                                        <p:cTn id="99" dur="1000" fill="hold"/>
                                        <p:tgtEl>
                                          <p:spTgt spid="3">
                                            <p:txEl>
                                              <p:pRg st="13" end="13"/>
                                            </p:txEl>
                                          </p:spTgt>
                                        </p:tgtEl>
                                        <p:attrNameLst>
                                          <p:attrName>ppt_x</p:attrName>
                                        </p:attrNameLst>
                                      </p:cBhvr>
                                      <p:tavLst>
                                        <p:tav tm="0">
                                          <p:val>
                                            <p:strVal val="#ppt_x"/>
                                          </p:val>
                                        </p:tav>
                                        <p:tav tm="100000">
                                          <p:val>
                                            <p:strVal val="#ppt_x"/>
                                          </p:val>
                                        </p:tav>
                                      </p:tavLst>
                                    </p:anim>
                                    <p:anim calcmode="lin" valueType="num">
                                      <p:cBhvr>
                                        <p:cTn id="100" dur="1000" fill="hold"/>
                                        <p:tgtEl>
                                          <p:spTgt spid="3">
                                            <p:txEl>
                                              <p:pRg st="13" end="13"/>
                                            </p:txEl>
                                          </p:spTgt>
                                        </p:tgtEl>
                                        <p:attrNameLst>
                                          <p:attrName>ppt_y</p:attrName>
                                        </p:attrNameLst>
                                      </p:cBhvr>
                                      <p:tavLst>
                                        <p:tav tm="0">
                                          <p:val>
                                            <p:strVal val="#ppt_y+.1"/>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42" presetClass="entr" presetSubtype="0" fill="hold" grpId="0" nodeType="clickEffect">
                                  <p:stCondLst>
                                    <p:cond delay="0"/>
                                  </p:stCondLst>
                                  <p:childTnLst>
                                    <p:set>
                                      <p:cBhvr>
                                        <p:cTn id="104" dur="1" fill="hold">
                                          <p:stCondLst>
                                            <p:cond delay="0"/>
                                          </p:stCondLst>
                                        </p:cTn>
                                        <p:tgtEl>
                                          <p:spTgt spid="3">
                                            <p:txEl>
                                              <p:pRg st="14" end="14"/>
                                            </p:txEl>
                                          </p:spTgt>
                                        </p:tgtEl>
                                        <p:attrNameLst>
                                          <p:attrName>style.visibility</p:attrName>
                                        </p:attrNameLst>
                                      </p:cBhvr>
                                      <p:to>
                                        <p:strVal val="visible"/>
                                      </p:to>
                                    </p:set>
                                    <p:animEffect transition="in" filter="fade">
                                      <p:cBhvr>
                                        <p:cTn id="105" dur="1000"/>
                                        <p:tgtEl>
                                          <p:spTgt spid="3">
                                            <p:txEl>
                                              <p:pRg st="14" end="14"/>
                                            </p:txEl>
                                          </p:spTgt>
                                        </p:tgtEl>
                                      </p:cBhvr>
                                    </p:animEffect>
                                    <p:anim calcmode="lin" valueType="num">
                                      <p:cBhvr>
                                        <p:cTn id="106" dur="1000" fill="hold"/>
                                        <p:tgtEl>
                                          <p:spTgt spid="3">
                                            <p:txEl>
                                              <p:pRg st="14" end="14"/>
                                            </p:txEl>
                                          </p:spTgt>
                                        </p:tgtEl>
                                        <p:attrNameLst>
                                          <p:attrName>ppt_x</p:attrName>
                                        </p:attrNameLst>
                                      </p:cBhvr>
                                      <p:tavLst>
                                        <p:tav tm="0">
                                          <p:val>
                                            <p:strVal val="#ppt_x"/>
                                          </p:val>
                                        </p:tav>
                                        <p:tav tm="100000">
                                          <p:val>
                                            <p:strVal val="#ppt_x"/>
                                          </p:val>
                                        </p:tav>
                                      </p:tavLst>
                                    </p:anim>
                                    <p:anim calcmode="lin" valueType="num">
                                      <p:cBhvr>
                                        <p:cTn id="107" dur="1000" fill="hold"/>
                                        <p:tgtEl>
                                          <p:spTgt spid="3">
                                            <p:txEl>
                                              <p:pRg st="14" end="14"/>
                                            </p:txEl>
                                          </p:spTgt>
                                        </p:tgtEl>
                                        <p:attrNameLst>
                                          <p:attrName>ppt_y</p:attrName>
                                        </p:attrNameLst>
                                      </p:cBhvr>
                                      <p:tavLst>
                                        <p:tav tm="0">
                                          <p:val>
                                            <p:strVal val="#ppt_y+.1"/>
                                          </p:val>
                                        </p:tav>
                                        <p:tav tm="100000">
                                          <p:val>
                                            <p:strVal val="#ppt_y"/>
                                          </p:val>
                                        </p:tav>
                                      </p:tavLst>
                                    </p:anim>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3">
                                            <p:txEl>
                                              <p:pRg st="15" end="15"/>
                                            </p:txEl>
                                          </p:spTgt>
                                        </p:tgtEl>
                                        <p:attrNameLst>
                                          <p:attrName>style.visibility</p:attrName>
                                        </p:attrNameLst>
                                      </p:cBhvr>
                                      <p:to>
                                        <p:strVal val="visible"/>
                                      </p:to>
                                    </p:set>
                                    <p:animEffect transition="in" filter="fade">
                                      <p:cBhvr>
                                        <p:cTn id="112" dur="1000"/>
                                        <p:tgtEl>
                                          <p:spTgt spid="3">
                                            <p:txEl>
                                              <p:pRg st="15" end="15"/>
                                            </p:txEl>
                                          </p:spTgt>
                                        </p:tgtEl>
                                      </p:cBhvr>
                                    </p:animEffect>
                                    <p:anim calcmode="lin" valueType="num">
                                      <p:cBhvr>
                                        <p:cTn id="113" dur="1000" fill="hold"/>
                                        <p:tgtEl>
                                          <p:spTgt spid="3">
                                            <p:txEl>
                                              <p:pRg st="15" end="15"/>
                                            </p:txEl>
                                          </p:spTgt>
                                        </p:tgtEl>
                                        <p:attrNameLst>
                                          <p:attrName>ppt_x</p:attrName>
                                        </p:attrNameLst>
                                      </p:cBhvr>
                                      <p:tavLst>
                                        <p:tav tm="0">
                                          <p:val>
                                            <p:strVal val="#ppt_x"/>
                                          </p:val>
                                        </p:tav>
                                        <p:tav tm="100000">
                                          <p:val>
                                            <p:strVal val="#ppt_x"/>
                                          </p:val>
                                        </p:tav>
                                      </p:tavLst>
                                    </p:anim>
                                    <p:anim calcmode="lin" valueType="num">
                                      <p:cBhvr>
                                        <p:cTn id="114" dur="1000" fill="hold"/>
                                        <p:tgtEl>
                                          <p:spTgt spid="3">
                                            <p:txEl>
                                              <p:pRg st="15" end="15"/>
                                            </p:txEl>
                                          </p:spTgt>
                                        </p:tgtEl>
                                        <p:attrNameLst>
                                          <p:attrName>ppt_y</p:attrName>
                                        </p:attrNameLst>
                                      </p:cBhvr>
                                      <p:tavLst>
                                        <p:tav tm="0">
                                          <p:val>
                                            <p:strVal val="#ppt_y+.1"/>
                                          </p:val>
                                        </p:tav>
                                        <p:tav tm="100000">
                                          <p:val>
                                            <p:strVal val="#ppt_y"/>
                                          </p:val>
                                        </p:tav>
                                      </p:tavLst>
                                    </p:anim>
                                  </p:childTnLst>
                                </p:cTn>
                              </p:par>
                            </p:childTnLst>
                          </p:cTn>
                        </p:par>
                      </p:childTnLst>
                    </p:cTn>
                  </p:par>
                  <p:par>
                    <p:cTn id="115" fill="hold">
                      <p:stCondLst>
                        <p:cond delay="indefinite"/>
                      </p:stCondLst>
                      <p:childTnLst>
                        <p:par>
                          <p:cTn id="116" fill="hold">
                            <p:stCondLst>
                              <p:cond delay="0"/>
                            </p:stCondLst>
                            <p:childTnLst>
                              <p:par>
                                <p:cTn id="117" presetID="42" presetClass="entr" presetSubtype="0" fill="hold" grpId="0" nodeType="clickEffect">
                                  <p:stCondLst>
                                    <p:cond delay="0"/>
                                  </p:stCondLst>
                                  <p:childTnLst>
                                    <p:set>
                                      <p:cBhvr>
                                        <p:cTn id="118" dur="1" fill="hold">
                                          <p:stCondLst>
                                            <p:cond delay="0"/>
                                          </p:stCondLst>
                                        </p:cTn>
                                        <p:tgtEl>
                                          <p:spTgt spid="3">
                                            <p:txEl>
                                              <p:pRg st="16" end="16"/>
                                            </p:txEl>
                                          </p:spTgt>
                                        </p:tgtEl>
                                        <p:attrNameLst>
                                          <p:attrName>style.visibility</p:attrName>
                                        </p:attrNameLst>
                                      </p:cBhvr>
                                      <p:to>
                                        <p:strVal val="visible"/>
                                      </p:to>
                                    </p:set>
                                    <p:animEffect transition="in" filter="fade">
                                      <p:cBhvr>
                                        <p:cTn id="119" dur="1000"/>
                                        <p:tgtEl>
                                          <p:spTgt spid="3">
                                            <p:txEl>
                                              <p:pRg st="16" end="16"/>
                                            </p:txEl>
                                          </p:spTgt>
                                        </p:tgtEl>
                                      </p:cBhvr>
                                    </p:animEffect>
                                    <p:anim calcmode="lin" valueType="num">
                                      <p:cBhvr>
                                        <p:cTn id="120" dur="1000" fill="hold"/>
                                        <p:tgtEl>
                                          <p:spTgt spid="3">
                                            <p:txEl>
                                              <p:pRg st="16" end="16"/>
                                            </p:txEl>
                                          </p:spTgt>
                                        </p:tgtEl>
                                        <p:attrNameLst>
                                          <p:attrName>ppt_x</p:attrName>
                                        </p:attrNameLst>
                                      </p:cBhvr>
                                      <p:tavLst>
                                        <p:tav tm="0">
                                          <p:val>
                                            <p:strVal val="#ppt_x"/>
                                          </p:val>
                                        </p:tav>
                                        <p:tav tm="100000">
                                          <p:val>
                                            <p:strVal val="#ppt_x"/>
                                          </p:val>
                                        </p:tav>
                                      </p:tavLst>
                                    </p:anim>
                                    <p:anim calcmode="lin" valueType="num">
                                      <p:cBhvr>
                                        <p:cTn id="121" dur="1000" fill="hold"/>
                                        <p:tgtEl>
                                          <p:spTgt spid="3">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0.2|2.7|2.4"/>
</p:tagLst>
</file>

<file path=ppt/tags/tag2.xml><?xml version="1.0" encoding="utf-8"?>
<p:tagLst xmlns:a="http://schemas.openxmlformats.org/drawingml/2006/main" xmlns:r="http://schemas.openxmlformats.org/officeDocument/2006/relationships" xmlns:p="http://schemas.openxmlformats.org/presentationml/2006/main">
  <p:tag name="TIMING" val="|5.1|0.9|1|1.9|1.6|1.3|4|2.5"/>
</p:tagLst>
</file>

<file path=ppt/theme/theme1.xml><?xml version="1.0" encoding="utf-8"?>
<a:theme xmlns:a="http://schemas.openxmlformats.org/drawingml/2006/main" name="חזרה ללימודים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14351985_TF02895269" id="{F9301ED3-1764-49E0-B7F7-66EBBCFEF7A1}" vid="{C353E8D9-ACB4-4BF2-B6CB-7871B61EC8B9}"/>
    </a:ext>
  </a:extLst>
</a:theme>
</file>

<file path=ppt/theme/theme2.xml><?xml version="1.0" encoding="utf-8"?>
<a:theme xmlns:a="http://schemas.openxmlformats.org/drawingml/2006/main" name="ערכת נושא של Offic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ערכת נושא של Offic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Cambria">
      <a:maj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59B8A7B-DB68-4625-86A7-7FECB4C2AE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5F5AFAE-B80F-42D3-94B4-729362BC1BCB}">
  <ds:schemaRefs>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http://schemas.microsoft.com/office/2006/metadata/properties"/>
    <ds:schemaRef ds:uri="http://www.w3.org/XML/1998/namespace"/>
    <ds:schemaRef ds:uri="http://purl.org/dc/elements/1.1/"/>
    <ds:schemaRef ds:uri="http://purl.org/dc/terms/"/>
    <ds:schemaRef ds:uri="40262f94-9f35-4ac3-9a90-690165a166b7"/>
    <ds:schemaRef ds:uri="a4f35948-e619-41b3-aa29-22878b09cfd2"/>
  </ds:schemaRefs>
</ds:datastoreItem>
</file>

<file path=customXml/itemProps3.xml><?xml version="1.0" encoding="utf-8"?>
<ds:datastoreItem xmlns:ds="http://schemas.openxmlformats.org/officeDocument/2006/customXml" ds:itemID="{6CC9A7CA-BEC5-41E5-AAE1-C9D7FC518E0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מצגת בתחום החינוך בעיצוב סתיו מהנה (מסך רחב)</Template>
  <TotalTime>12139</TotalTime>
  <Words>8676</Words>
  <Application>Microsoft Office PowerPoint</Application>
  <PresentationFormat>מסך רחב</PresentationFormat>
  <Paragraphs>293</Paragraphs>
  <Slides>58</Slides>
  <Notes>2</Notes>
  <HiddenSlides>0</HiddenSlides>
  <MMClips>2</MMClips>
  <ScaleCrop>false</ScaleCrop>
  <HeadingPairs>
    <vt:vector size="6" baseType="variant">
      <vt:variant>
        <vt:lpstr>גופנים בשימוש</vt:lpstr>
      </vt:variant>
      <vt:variant>
        <vt:i4>8</vt:i4>
      </vt:variant>
      <vt:variant>
        <vt:lpstr>ערכת נושא</vt:lpstr>
      </vt:variant>
      <vt:variant>
        <vt:i4>1</vt:i4>
      </vt:variant>
      <vt:variant>
        <vt:lpstr>כותרות שקופיות</vt:lpstr>
      </vt:variant>
      <vt:variant>
        <vt:i4>58</vt:i4>
      </vt:variant>
    </vt:vector>
  </HeadingPairs>
  <TitlesOfParts>
    <vt:vector size="67" baseType="lpstr">
      <vt:lpstr>Arial</vt:lpstr>
      <vt:lpstr>Calibri</vt:lpstr>
      <vt:lpstr>DBS-David</vt:lpstr>
      <vt:lpstr>DBS-Zohar</vt:lpstr>
      <vt:lpstr>Moses</vt:lpstr>
      <vt:lpstr>opensanshebrew-regular-webfont</vt:lpstr>
      <vt:lpstr>SnFrankRuehl</vt:lpstr>
      <vt:lpstr>Tahoma</vt:lpstr>
      <vt:lpstr>חזרה ללימודים 16x9</vt:lpstr>
      <vt:lpstr>גר תושב  ועובד זר</vt:lpstr>
      <vt:lpstr>ג' סוגי גויים </vt:lpstr>
      <vt:lpstr>ריטב"א – ג' סוגים ומה הדין בסתם?</vt:lpstr>
      <vt:lpstr>מצוות – לא ישבו בארצך</vt:lpstr>
      <vt:lpstr>מצוות לא תחנם</vt:lpstr>
      <vt:lpstr>מה בין לא ישבו  - ללא תחנם?</vt:lpstr>
      <vt:lpstr>על איזה גויים דיבר הכתוב?</vt:lpstr>
      <vt:lpstr>מצגת של PowerPoint‏</vt:lpstr>
      <vt:lpstr>מצגת של PowerPoint‏</vt:lpstr>
      <vt:lpstr>גר תושב – מחלוקת רמב"ם וראב"ד</vt:lpstr>
      <vt:lpstr>במה תלויה המחלוקת?</vt:lpstr>
      <vt:lpstr>במה תלויה המחלוקת? - ב</vt:lpstr>
      <vt:lpstr>מצגת של PowerPoint‏</vt:lpstr>
      <vt:lpstr>גוי שקיבל שבע מצוות – דעת הרמב"ם</vt:lpstr>
      <vt:lpstr>הדעה המחמירה – גוי בד"ץ</vt:lpstr>
      <vt:lpstr>הדעה הבינונית – באיסור לא ישבו</vt:lpstr>
      <vt:lpstr>מצגת של PowerPoint‏</vt:lpstr>
      <vt:lpstr>הדעה הבינונית – מצריכה קבלה</vt:lpstr>
      <vt:lpstr>לדעת הרמב"ם – וודאי צריך קבלה</vt:lpstr>
      <vt:lpstr>הדעה המקילה –  מספיק ששומר מכל סיבה</vt:lpstr>
      <vt:lpstr>הרב הרצוג – תכנון הקמת המדינה</vt:lpstr>
      <vt:lpstr>בשעת הדחק– רק בעובדי עבודה זרה</vt:lpstr>
      <vt:lpstr>בגדרי לא ישבו בארצך</vt:lpstr>
      <vt:lpstr>מצגת של PowerPoint‏</vt:lpstr>
      <vt:lpstr>האם צלב הוא עבודה זרה?</vt:lpstr>
      <vt:lpstr>מצגת של PowerPoint‏</vt:lpstr>
      <vt:lpstr>מצגת של PowerPoint‏</vt:lpstr>
      <vt:lpstr>חידושו העצום של הרמב"ם</vt:lpstr>
      <vt:lpstr>האם ניתן להוכיח שחובה עלינו ללמד?</vt:lpstr>
      <vt:lpstr>מצגת של PowerPoint‏</vt:lpstr>
      <vt:lpstr>תפילת ראש השנה – ואתם עדי</vt:lpstr>
      <vt:lpstr>מצוות אהבת השם</vt:lpstr>
      <vt:lpstr>דעת הרב שטרנבוך</vt:lpstr>
      <vt:lpstr>מצגת של PowerPoint‏</vt:lpstr>
      <vt:lpstr>סיפורו של אלישמע/ישמעאל</vt:lpstr>
      <vt:lpstr>מדינה, שמוסר כיום שיעורי תורה והכוונה לגרים בקהילה היהודית בדאלאס ובדרום אמריקה, מסביר כי לקח לו זמן רב להשלים את התהליך באופן סופי. "אחרי הגיור נפגשתי עם אבי, שאותו לא ראיתי קרוב ל-30 שנה. הגעתי בלבוש דתי מסורתי, עם ציצית וכיפה. לפני שנפרדנו, התברר לי ממנו לראשונה שאני בן למשפחת יהודים אנוסים. סבתא שלי, שנמלטה מזוועות השואה בפולין, הייתה יהודייה שהסתירה את יהדותה כי חששה מאנטישמיות, וכך גדלנו כנוצרים". </vt:lpstr>
      <vt:lpstr>ארגון ברית עולם – סרט תדמית</vt:lpstr>
      <vt:lpstr>מה הגדרת גוי שלא שומר ז' מצוות?</vt:lpstr>
      <vt:lpstr>בגדר – גוי שאינו שומר ז' מצוות</vt:lpstr>
      <vt:lpstr>תינוק שנשבה</vt:lpstr>
      <vt:lpstr>מצגת של PowerPoint‏</vt:lpstr>
      <vt:lpstr>והכית את כל זכורה</vt:lpstr>
      <vt:lpstr>מלחמת רשות רק עם גויים</vt:lpstr>
      <vt:lpstr>החיוב רק בישנו תחת ידינו</vt:lpstr>
      <vt:lpstr>מצגת של PowerPoint‏</vt:lpstr>
      <vt:lpstr>שמירת מצוות בני נח - בימינו</vt:lpstr>
      <vt:lpstr>עובדי עבודה זרה</vt:lpstr>
      <vt:lpstr>מצגת של PowerPoint‏</vt:lpstr>
      <vt:lpstr>לדון על האדם או על הקבוצה</vt:lpstr>
      <vt:lpstr>המקור לאיסור רציחת גוי</vt:lpstr>
      <vt:lpstr>כהן שהרג גוי</vt:lpstr>
      <vt:lpstr>האם אסור להרוג גוי?</vt:lpstr>
      <vt:lpstr>מצגת של PowerPoint‏</vt:lpstr>
      <vt:lpstr>כהן שהרג גוי במלחמה</vt:lpstr>
      <vt:lpstr>הרב אבינר – חומר איסור הריגת גוי</vt:lpstr>
      <vt:lpstr>מדוע אסור לרצוח ומותר לשחוט?</vt:lpstr>
      <vt:lpstr>צלם אלוהים – לגויים?</vt:lpstr>
      <vt:lpstr>מדוע אפשר להבין את איסור רצח – רק על פי עיקרון – צלם אלוהים.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יהודה טאוב</dc:creator>
  <cp:lastModifiedBy>יהודה טאוב</cp:lastModifiedBy>
  <cp:revision>3</cp:revision>
  <dcterms:created xsi:type="dcterms:W3CDTF">2024-09-11T14:04:32Z</dcterms:created>
  <dcterms:modified xsi:type="dcterms:W3CDTF">2024-09-23T01:02:02Z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