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77" r:id="rId3"/>
    <p:sldId id="261" r:id="rId4"/>
    <p:sldId id="278" r:id="rId5"/>
    <p:sldId id="279" r:id="rId6"/>
    <p:sldId id="280" r:id="rId7"/>
    <p:sldId id="281" r:id="rId8"/>
    <p:sldId id="258" r:id="rId9"/>
    <p:sldId id="282" r:id="rId10"/>
    <p:sldId id="283" r:id="rId11"/>
    <p:sldId id="284" r:id="rId12"/>
    <p:sldId id="285" r:id="rId13"/>
    <p:sldId id="267" r:id="rId14"/>
    <p:sldId id="260" r:id="rId15"/>
    <p:sldId id="257" r:id="rId16"/>
    <p:sldId id="259" r:id="rId17"/>
    <p:sldId id="262" r:id="rId18"/>
    <p:sldId id="263" r:id="rId19"/>
    <p:sldId id="265" r:id="rId20"/>
    <p:sldId id="276" r:id="rId21"/>
    <p:sldId id="264" r:id="rId22"/>
    <p:sldId id="266" r:id="rId23"/>
    <p:sldId id="268" r:id="rId24"/>
    <p:sldId id="270" r:id="rId25"/>
    <p:sldId id="271" r:id="rId26"/>
    <p:sldId id="275" r:id="rId27"/>
    <p:sldId id="272" r:id="rId28"/>
    <p:sldId id="274" r:id="rId29"/>
    <p:sldId id="269" r:id="rId3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F9F"/>
    <a:srgbClr val="FF5050"/>
    <a:srgbClr val="DCB4C3"/>
    <a:srgbClr val="ECA4D7"/>
    <a:srgbClr val="FC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92" d="100"/>
          <a:sy n="92" d="100"/>
        </p:scale>
        <p:origin x="28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670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8056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37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435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8314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990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143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978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0375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149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279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23016-EE08-4BB5-B33F-E1C17CD03511}" type="datetimeFigureOut">
              <a:rPr lang="he-IL" smtClean="0"/>
              <a:t>י"ז/אב/תשפ"ד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117EB-3307-4D6C-AFA9-339A41C9C5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14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he.wikipedia.org/wiki/%D7%A0%D7%A8%D7%AA%D7%99%D7%A7" TargetMode="External"/><Relationship Id="rId13" Type="http://schemas.openxmlformats.org/officeDocument/2006/relationships/hyperlink" Target="https://he.wikipedia.org/wiki/%D7%95%D7%A1%D7%AA" TargetMode="External"/><Relationship Id="rId3" Type="http://schemas.microsoft.com/office/2007/relationships/hdphoto" Target="../media/hdphoto1.wdp"/><Relationship Id="rId7" Type="http://schemas.openxmlformats.org/officeDocument/2006/relationships/hyperlink" Target="https://he.wikipedia.org/wiki/%D7%90%D7%A4%D7%99%D7%AA%D7%9C" TargetMode="External"/><Relationship Id="rId12" Type="http://schemas.openxmlformats.org/officeDocument/2006/relationships/hyperlink" Target="https://he.wikipedia.org/wiki/%D7%96%D7%A7%D7%99%D7%A7_%D7%A9%D7%97%D7%9C%D7%AA%D7%9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.wikipedia.org/wiki/%D7%A9%D7%99%D7%A2%D7%A8_%D7%94%D7%A2%D7%A8%D7%95%D7%95%D7%94" TargetMode="External"/><Relationship Id="rId11" Type="http://schemas.openxmlformats.org/officeDocument/2006/relationships/hyperlink" Target="https://he.wikipedia.org/wiki/%D7%A8%D7%99%D7%A8" TargetMode="External"/><Relationship Id="rId5" Type="http://schemas.openxmlformats.org/officeDocument/2006/relationships/hyperlink" Target="https://he.wikipedia.org/w/index.php?title=%D7%90%D7%A8%D7%90%D7%95%D7%9C%D7%94&amp;action=edit&amp;redlink=1" TargetMode="External"/><Relationship Id="rId10" Type="http://schemas.openxmlformats.org/officeDocument/2006/relationships/hyperlink" Target="https://he.wikipedia.org/wiki/%D7%A6%D7%95%D7%95%D7%90%D7%A8_%D7%94%D7%A8%D7%97%D7%9D" TargetMode="External"/><Relationship Id="rId4" Type="http://schemas.openxmlformats.org/officeDocument/2006/relationships/hyperlink" Target="https://he.wikipedia.org/wiki/%D7%91%D7%9C%D7%95%D7%98%D7%AA_%D7%97%D7%9C%D7%91" TargetMode="External"/><Relationship Id="rId9" Type="http://schemas.openxmlformats.org/officeDocument/2006/relationships/hyperlink" Target="https://he.wikipedia.org/wiki/%D7%90%D7%A1%D7%98%D7%A8%D7%95%D7%92%D7%9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DCCC4544-579E-451D-A1FA-88A53B9DFA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68393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1E56F9-678B-406F-830D-DB3A9927C96B}"/>
              </a:ext>
            </a:extLst>
          </p:cNvPr>
          <p:cNvSpPr txBox="1"/>
          <p:nvPr/>
        </p:nvSpPr>
        <p:spPr>
          <a:xfrm>
            <a:off x="10452298" y="590843"/>
            <a:ext cx="11816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0A4009A9-B106-425D-848E-E98F13D7DABB}"/>
              </a:ext>
            </a:extLst>
          </p:cNvPr>
          <p:cNvSpPr/>
          <p:nvPr/>
        </p:nvSpPr>
        <p:spPr>
          <a:xfrm>
            <a:off x="2222698" y="2135944"/>
            <a:ext cx="721097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5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גאולה בדרך הטבע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225EC8D8-9FDC-4029-A294-3D0BAB5320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8976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278B27B1-3C23-43A5-9511-63F7F5C421AD}"/>
              </a:ext>
            </a:extLst>
          </p:cNvPr>
          <p:cNvSpPr/>
          <p:nvPr/>
        </p:nvSpPr>
        <p:spPr>
          <a:xfrm>
            <a:off x="98477" y="3105835"/>
            <a:ext cx="119153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רמב"ם </a:t>
            </a:r>
            <a:r>
              <a:rPr lang="he-IL" sz="8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הלכות מלכים פרק יא הלכה ג</a:t>
            </a:r>
          </a:p>
          <a:p>
            <a:pPr algn="ctr"/>
            <a:r>
              <a:rPr lang="he-IL" sz="3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ואל יעלה על דעתך שהמלך המשיח צריך לעשות אותות ומופתים ומחדש דברים בעולם או מחיה מתים וכיוצא בדברים אלו, אין הדבר כך </a:t>
            </a:r>
            <a:endParaRPr lang="he-IL" sz="3600" b="0" i="0" dirty="0">
              <a:solidFill>
                <a:srgbClr val="333333"/>
              </a:solidFill>
              <a:effectLst/>
              <a:latin typeface="Guttman Stam" panose="02010401010101010101" pitchFamily="2" charset="-79"/>
              <a:cs typeface="Guttman Stam" panose="02010401010101010101" pitchFamily="2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086FEA19-69B8-4EDE-A603-9050BC5C77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68393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D1B2037E-5C53-44E6-8A21-33D987239A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9AF6AD-2753-478A-86C3-03C97885AEF6}"/>
              </a:ext>
            </a:extLst>
          </p:cNvPr>
          <p:cNvSpPr txBox="1"/>
          <p:nvPr/>
        </p:nvSpPr>
        <p:spPr>
          <a:xfrm>
            <a:off x="10522635" y="661182"/>
            <a:ext cx="8862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4244794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60F09A-BFF6-49BE-A8DC-8DC91DCC7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3" y="464628"/>
            <a:ext cx="11654117" cy="5988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000" dirty="0"/>
              <a:t>בס"ד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5FA3F04-1269-4373-BF71-6653231806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68393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5DCD5237-9EA5-406B-9C3C-C089DCE21F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93D8938A-7B36-DEE4-EBEA-A92971CD2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833" y="321594"/>
            <a:ext cx="8452237" cy="53763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012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B2B00E8-2E6D-7971-DAE7-4BB09B312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128" y="424070"/>
            <a:ext cx="7892911" cy="56343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7" name="Google Shape;16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1693628" cy="3228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187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70E0E752-BB29-4AED-108A-488249104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641" y="0"/>
            <a:ext cx="8040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7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4F8E7B61-D2C7-D409-956B-7194B2727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356" y="2156311"/>
            <a:ext cx="4474390" cy="285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6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C29BFBA0-EACD-1880-D9DB-EF0CBB58C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425" y="144343"/>
            <a:ext cx="6000750" cy="657294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0BC6718-8983-C461-931C-3309FC201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170330"/>
            <a:ext cx="5367337" cy="510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6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992B0C4-23E6-4A0E-99D3-63110D5982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14167" y="5171760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כותרת 5">
            <a:extLst>
              <a:ext uri="{FF2B5EF4-FFF2-40B4-BE49-F238E27FC236}">
                <a16:creationId xmlns:a16="http://schemas.microsoft.com/office/drawing/2014/main" id="{1F0D1C5B-0EFE-7247-1402-110F865B2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גאולת פתאום לעומת גאולה בשלבים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854C898-CD9C-45B2-9AED-ED0C43C22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58408"/>
          </a:xfrm>
        </p:spPr>
        <p:txBody>
          <a:bodyPr>
            <a:normAutofit fontScale="77500" lnSpcReduction="20000"/>
          </a:bodyPr>
          <a:lstStyle/>
          <a:p>
            <a:r>
              <a:rPr lang="he-IL" dirty="0"/>
              <a:t>מלאכי פרק ג פסוק א</a:t>
            </a:r>
          </a:p>
          <a:p>
            <a:r>
              <a:rPr lang="he-IL" dirty="0"/>
              <a:t>הִנְנִי שֹׁלֵחַ מַלְאָכִי וּפִנָּה דֶרֶךְ לְפָנָי </a:t>
            </a:r>
            <a:r>
              <a:rPr lang="he-IL" b="1" dirty="0" err="1"/>
              <a:t>וּפִתְאֹם</a:t>
            </a:r>
            <a:r>
              <a:rPr lang="he-IL" b="1" dirty="0"/>
              <a:t> יָבוֹא אֶל הֵיכָלוֹ הָאָדוֹן אֲשֶׁר אַתֶּם מְבַקְשִׁים</a:t>
            </a:r>
            <a:r>
              <a:rPr lang="he-IL" dirty="0"/>
              <a:t> וּמַלְאַךְ הַבְּרִית אֲשֶׁר אַתֶּם חֲפֵצִים הִנֵּה בָא אָמַר יְהֹוָה צְבָאוֹת: </a:t>
            </a:r>
          </a:p>
          <a:p>
            <a:r>
              <a:rPr lang="he-IL" dirty="0"/>
              <a:t>מפסוק זה למדו רבים שהגאולה יכולה להגיע בהפתעה גמורה. </a:t>
            </a:r>
          </a:p>
          <a:p>
            <a:pPr algn="just" rtl="1"/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כזאת כתב בספר שומר אמונים בשם </a:t>
            </a:r>
            <a:r>
              <a:rPr lang="he-IL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הבעש"ט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, שהתגלות המשיח יהא בפתע פתאום בלא הודע כלל, וכל ישראל לא יחשבו על זה היום של הגאולה, ויהא כל אחד טרוד </a:t>
            </a:r>
            <a:r>
              <a:rPr lang="he-IL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בעניניו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 או בעסקיו </a:t>
            </a:r>
            <a:r>
              <a:rPr lang="he-IL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ויתיאשו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, ובלי הודע כלל פתאום נשמע בשורות הגאולה.</a:t>
            </a:r>
          </a:p>
          <a:p>
            <a:pPr algn="just" rtl="1"/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כמו כן עולה מדברי </a:t>
            </a:r>
            <a:r>
              <a:rPr lang="he-IL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הגר"ח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 - </a:t>
            </a:r>
            <a:r>
              <a:rPr lang="he-IL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מוולאז'ין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 בתארו את אופן ביאת המשיח בזה הלשון: "אני יושב בחצרי ועוסק בתורה, פתאום נדחפת אשתי בבהלה, חיים! אתה יושב ועוסק בתורה? והרי משיח בא! מכעכע אני שלוש פעמים ושואל: זו מנין לך? צא לשוק וראה, היא אומרת, </a:t>
            </a:r>
            <a:r>
              <a:rPr lang="he-IL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הכל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 יצאו לקראת המשיח, אף תינוק בעריסתו לא נשאר". הנה כי ברור היה לו </a:t>
            </a:r>
            <a:r>
              <a:rPr lang="he-IL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לגר"ח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 שכאשר יבוא המשיח, באופן פתאומי יבוא </a:t>
            </a:r>
            <a:r>
              <a:rPr lang="he-IL" b="1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7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 . וזהו ששנו חכמים "ג' באים </a:t>
            </a:r>
            <a:r>
              <a:rPr lang="he-IL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בהסח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 הדעת, אלו הן, משיח..." </a:t>
            </a:r>
            <a:r>
              <a:rPr lang="he-IL" b="1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8</a:t>
            </a:r>
            <a:r>
              <a:rPr lang="he-I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</a:rPr>
              <a:t> .</a:t>
            </a:r>
            <a:endParaRPr lang="he-IL" dirty="0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3982EDF-98F0-4CDA-BA7D-A6718DEFA6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3394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A52DCD-B0CD-26F2-9255-C62CDC69B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DB71549-6E13-C86F-177C-AE5820C44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2278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992B0C4-23E6-4A0E-99D3-63110D5982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92247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כותרת 5">
            <a:extLst>
              <a:ext uri="{FF2B5EF4-FFF2-40B4-BE49-F238E27FC236}">
                <a16:creationId xmlns:a16="http://schemas.microsoft.com/office/drawing/2014/main" id="{1F0D1C5B-0EFE-7247-1402-110F865B2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פתאום יבוא - להיכלו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854C898-CD9C-45B2-9AED-ED0C43C22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הפסוק אומר שהאדון יבוא פתאום להיכלו – משמע שיש היכל רק שעדין השכינה לא שרויה בו. </a:t>
            </a:r>
          </a:p>
          <a:p>
            <a:r>
              <a:rPr lang="he-IL" dirty="0"/>
              <a:t>ואז בהפתעה שורה שכינה בהיכל ה'. </a:t>
            </a:r>
          </a:p>
          <a:p>
            <a:r>
              <a:rPr lang="he-IL" dirty="0"/>
              <a:t>אבל תהליך הגאולה כבר התחיל לפני הרבה זמן. 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3982EDF-98F0-4CDA-BA7D-A6718DEFA6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1081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992B0C4-23E6-4A0E-99D3-63110D5982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92247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כותרת 5">
            <a:extLst>
              <a:ext uri="{FF2B5EF4-FFF2-40B4-BE49-F238E27FC236}">
                <a16:creationId xmlns:a16="http://schemas.microsoft.com/office/drawing/2014/main" id="{1F0D1C5B-0EFE-7247-1402-110F865B2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גאולת הגוף לעומת גאולת הנפש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854C898-CD9C-45B2-9AED-ED0C43C22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e-IL" dirty="0"/>
              <a:t>הרב חרל"פ כתב: בגאולה העתידה יגאלו הנפש והגוף גם יחד, הן בדרך נס והן בדרך טבע, הן לאט </a:t>
            </a:r>
            <a:r>
              <a:rPr lang="he-IL" dirty="0" err="1"/>
              <a:t>לאט</a:t>
            </a:r>
            <a:r>
              <a:rPr lang="he-IL" dirty="0"/>
              <a:t> והן </a:t>
            </a:r>
            <a:r>
              <a:rPr lang="he-IL" dirty="0" err="1"/>
              <a:t>בחפזון</a:t>
            </a:r>
            <a:r>
              <a:rPr lang="he-IL" dirty="0"/>
              <a:t>, הנפש בנס </a:t>
            </a:r>
            <a:r>
              <a:rPr lang="he-IL" dirty="0" err="1"/>
              <a:t>ובחפזון</a:t>
            </a:r>
            <a:r>
              <a:rPr lang="he-IL" dirty="0"/>
              <a:t> והגוף בטבע ולאט </a:t>
            </a:r>
            <a:r>
              <a:rPr lang="he-IL" dirty="0" err="1"/>
              <a:t>ולאט</a:t>
            </a:r>
            <a:r>
              <a:rPr lang="he-IL" dirty="0"/>
              <a:t>.</a:t>
            </a:r>
          </a:p>
          <a:p>
            <a:endParaRPr lang="he-IL" dirty="0"/>
          </a:p>
          <a:p>
            <a:r>
              <a:rPr lang="he-IL" dirty="0"/>
              <a:t>ולפי שבמצרים היה בעיקר שחרור הנפש, לכן </a:t>
            </a:r>
            <a:r>
              <a:rPr lang="he-IL" dirty="0" err="1"/>
              <a:t>היתה</a:t>
            </a:r>
            <a:r>
              <a:rPr lang="he-IL" dirty="0"/>
              <a:t> הגאולה </a:t>
            </a:r>
            <a:r>
              <a:rPr lang="he-IL" dirty="0" err="1"/>
              <a:t>בחפזון</a:t>
            </a:r>
            <a:r>
              <a:rPr lang="he-IL" dirty="0"/>
              <a:t> "כי </a:t>
            </a:r>
            <a:r>
              <a:rPr lang="he-IL" dirty="0" err="1"/>
              <a:t>בחפזון</a:t>
            </a:r>
            <a:r>
              <a:rPr lang="he-IL" dirty="0"/>
              <a:t> יצאת מארץ מצרים" </a:t>
            </a:r>
            <a:r>
              <a:rPr lang="he-IL" sz="1500" dirty="0"/>
              <a:t>דברים ט"ז ג </a:t>
            </a:r>
            <a:r>
              <a:rPr lang="he-IL" dirty="0"/>
              <a:t>ומצד הגוף נשאר עם ישראל </a:t>
            </a:r>
            <a:r>
              <a:rPr lang="he-IL" dirty="0" err="1"/>
              <a:t>בצביינו</a:t>
            </a:r>
            <a:r>
              <a:rPr lang="he-IL" dirty="0"/>
              <a:t> הגלותי, לפחד מכל דבר </a:t>
            </a:r>
            <a:r>
              <a:rPr lang="he-IL" dirty="0" err="1"/>
              <a:t>ילחשוק</a:t>
            </a:r>
            <a:r>
              <a:rPr lang="he-IL" dirty="0"/>
              <a:t> ולחוור אל הגלות "נתנה ראש </a:t>
            </a:r>
            <a:r>
              <a:rPr lang="he-IL" dirty="0" err="1"/>
              <a:t>ונשובה</a:t>
            </a:r>
            <a:r>
              <a:rPr lang="he-IL" dirty="0"/>
              <a:t> מצרימה" </a:t>
            </a:r>
            <a:r>
              <a:rPr lang="he-IL" sz="1800" dirty="0"/>
              <a:t>במדבר ירד ד</a:t>
            </a:r>
            <a:r>
              <a:rPr lang="he-IL" dirty="0"/>
              <a:t>. </a:t>
            </a:r>
          </a:p>
          <a:p>
            <a:endParaRPr lang="he-IL" dirty="0"/>
          </a:p>
          <a:p>
            <a:r>
              <a:rPr lang="he-IL" dirty="0"/>
              <a:t>לא כן הגאולה העתידה, הגאולה האחרונה שאין אחריה גלות, שאז יגאל גם הגוף, ולפיכך היא מתנהלת לאט </a:t>
            </a:r>
            <a:r>
              <a:rPr lang="he-IL" dirty="0" err="1"/>
              <a:t>לאט</a:t>
            </a:r>
            <a:r>
              <a:rPr lang="he-IL" dirty="0"/>
              <a:t> "</a:t>
            </a:r>
            <a:r>
              <a:rPr lang="he-IL" dirty="0" err="1"/>
              <a:t>קימעא</a:t>
            </a:r>
            <a:r>
              <a:rPr lang="he-IL" dirty="0"/>
              <a:t> </a:t>
            </a:r>
            <a:r>
              <a:rPr lang="he-IL" dirty="0" err="1"/>
              <a:t>קימעא</a:t>
            </a:r>
            <a:r>
              <a:rPr lang="he-IL" dirty="0"/>
              <a:t>". "כי לא </a:t>
            </a:r>
            <a:r>
              <a:rPr lang="he-IL" dirty="0" err="1"/>
              <a:t>בחפזון</a:t>
            </a:r>
            <a:r>
              <a:rPr lang="he-IL" dirty="0"/>
              <a:t> תצאו ובמנוסה לא תלכון כי הולך לפניכם ד' </a:t>
            </a:r>
            <a:r>
              <a:rPr lang="he-IL" dirty="0" err="1"/>
              <a:t>ומאספכם</a:t>
            </a:r>
            <a:r>
              <a:rPr lang="he-IL" dirty="0"/>
              <a:t> </a:t>
            </a:r>
            <a:r>
              <a:rPr lang="he-IL" dirty="0" err="1"/>
              <a:t>אלהי</a:t>
            </a:r>
            <a:r>
              <a:rPr lang="he-IL" dirty="0"/>
              <a:t> ישראל". </a:t>
            </a:r>
            <a:r>
              <a:rPr lang="he-IL" sz="1800" dirty="0"/>
              <a:t>ישעיה נ"ב י"ב </a:t>
            </a:r>
          </a:p>
          <a:p>
            <a:r>
              <a:rPr lang="he-IL" dirty="0"/>
              <a:t>אמנם כל זה הוא רק בגאולת הגוף, אבל גאולת הנפש תהיה גם לעתיד בחיפזון ופתאום יבוא אל היכלו האדון אשר אתם מבקשים ומלאך הברית אשר אתם חפצים </a:t>
            </a:r>
            <a:r>
              <a:rPr lang="he-IL" sz="1800" dirty="0"/>
              <a:t>מלאכי ג' א' </a:t>
            </a:r>
            <a:endParaRPr lang="he-IL" dirty="0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3982EDF-98F0-4CDA-BA7D-A6718DEFA6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464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992B0C4-23E6-4A0E-99D3-63110D5982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92247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כותרת 5">
            <a:extLst>
              <a:ext uri="{FF2B5EF4-FFF2-40B4-BE49-F238E27FC236}">
                <a16:creationId xmlns:a16="http://schemas.microsoft.com/office/drawing/2014/main" id="{1F0D1C5B-0EFE-7247-1402-110F865B2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854C898-CD9C-45B2-9AED-ED0C43C22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3982EDF-98F0-4CDA-BA7D-A6718DEFA6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999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40EA7F-6522-43D0-A406-A48D704D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DE0C8CC-8572-40B3-AA18-19B239FCA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D33F7D0-A147-4DBF-B48A-A90F36635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2" y="365125"/>
            <a:ext cx="10764497" cy="6092846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15855210-CA0A-4515-8361-80DC9EB297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7492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278B27B1-3C23-43A5-9511-63F7F5C421AD}"/>
              </a:ext>
            </a:extLst>
          </p:cNvPr>
          <p:cNvSpPr/>
          <p:nvPr/>
        </p:nvSpPr>
        <p:spPr>
          <a:xfrm>
            <a:off x="98477" y="3105835"/>
            <a:ext cx="1191533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רמב"ם </a:t>
            </a:r>
            <a:r>
              <a:rPr lang="he-IL" sz="8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הלכות מלכים פרק יא הלכה ג</a:t>
            </a:r>
          </a:p>
          <a:p>
            <a:pPr algn="ctr"/>
            <a:r>
              <a:rPr lang="he-IL" sz="3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ואל יעלה על דעתך שהמלך המשיח צריך לעשות אותות ומופתים ומחדש דברים בעולם או מחיה מתים וכיוצא בדברים אלו, אין הדבר כך </a:t>
            </a:r>
            <a:endParaRPr lang="he-IL" sz="3600" b="0" i="0" dirty="0">
              <a:solidFill>
                <a:srgbClr val="333333"/>
              </a:solidFill>
              <a:effectLst/>
              <a:latin typeface="Guttman Stam" panose="02010401010101010101" pitchFamily="2" charset="-79"/>
              <a:cs typeface="Guttman Stam" panose="02010401010101010101" pitchFamily="2" charset="-79"/>
            </a:endParaRPr>
          </a:p>
          <a:p>
            <a:pPr algn="ctr"/>
            <a:r>
              <a:rPr lang="he-IL" sz="4000" b="0" i="0" dirty="0" err="1">
                <a:solidFill>
                  <a:srgbClr val="FF5050"/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בִּטְנֵך</a:t>
            </a:r>
            <a:r>
              <a:rPr lang="he-IL" sz="4000" b="0" i="0" dirty="0">
                <a:solidFill>
                  <a:srgbClr val="FF5050"/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ְ֙ עֲרֵמַ֣ת </a:t>
            </a:r>
            <a:r>
              <a:rPr lang="he-IL" sz="4000" b="0" i="0" dirty="0" err="1">
                <a:solidFill>
                  <a:srgbClr val="FF5050"/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חִטִּ֔ים</a:t>
            </a:r>
            <a:r>
              <a:rPr lang="he-IL" sz="4000" b="0" i="0" dirty="0">
                <a:solidFill>
                  <a:srgbClr val="FF5050"/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 </a:t>
            </a:r>
            <a:r>
              <a:rPr lang="he-IL" sz="4000" b="0" i="0" dirty="0" err="1">
                <a:solidFill>
                  <a:srgbClr val="FF0000"/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סוּגָ֖ה</a:t>
            </a:r>
            <a:r>
              <a:rPr lang="he-IL" sz="4000" b="0" i="0" dirty="0">
                <a:solidFill>
                  <a:srgbClr val="FF0000"/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 </a:t>
            </a:r>
            <a:r>
              <a:rPr lang="he-IL" sz="4000" b="0" i="0" dirty="0" err="1">
                <a:solidFill>
                  <a:srgbClr val="FF0000"/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בַּשּׁוֹשַׁנִּֽים</a:t>
            </a:r>
            <a:r>
              <a:rPr lang="he-IL" sz="4000" b="0" i="0" dirty="0">
                <a:solidFill>
                  <a:srgbClr val="FF5050"/>
                </a:solidFill>
                <a:effectLst/>
                <a:latin typeface="Guttman Stam" panose="02010401010101010101" pitchFamily="2" charset="-79"/>
                <a:cs typeface="Guttman Stam" panose="02010401010101010101" pitchFamily="2" charset="-79"/>
              </a:rPr>
              <a:t>:</a:t>
            </a:r>
            <a:r>
              <a:rPr lang="he-IL" sz="4000" b="0" i="0" dirty="0">
                <a:solidFill>
                  <a:srgbClr val="FF5050"/>
                </a:solidFill>
                <a:effectLst/>
                <a:latin typeface="sbl_hebrewregular"/>
              </a:rPr>
              <a:t> </a:t>
            </a:r>
          </a:p>
          <a:p>
            <a:pPr algn="l"/>
            <a:r>
              <a:rPr lang="he-IL" sz="2400" b="0" i="0" dirty="0">
                <a:solidFill>
                  <a:srgbClr val="FF5050"/>
                </a:solidFill>
                <a:effectLst/>
                <a:latin typeface="Guttman Stam" panose="02010401010101010101" pitchFamily="2" charset="-79"/>
              </a:rPr>
              <a:t>(שיר השירים פרק ז פסוק ג)</a:t>
            </a:r>
            <a:endParaRPr lang="he-IL" sz="2000" b="0" i="0" dirty="0">
              <a:solidFill>
                <a:srgbClr val="FF5050"/>
              </a:solidFill>
              <a:effectLst/>
              <a:latin typeface="Guttman Stam" panose="02010401010101010101" pitchFamily="2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086FEA19-69B8-4EDE-A603-9050BC5C77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68393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D1B2037E-5C53-44E6-8A21-33D987239A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9AF6AD-2753-478A-86C3-03C97885AEF6}"/>
              </a:ext>
            </a:extLst>
          </p:cNvPr>
          <p:cNvSpPr txBox="1"/>
          <p:nvPr/>
        </p:nvSpPr>
        <p:spPr>
          <a:xfrm>
            <a:off x="10522635" y="661182"/>
            <a:ext cx="8862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939464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>
            <a:extLst>
              <a:ext uri="{FF2B5EF4-FFF2-40B4-BE49-F238E27FC236}">
                <a16:creationId xmlns:a16="http://schemas.microsoft.com/office/drawing/2014/main" id="{9975485A-C46C-4AC6-ABCC-33EA53BEA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dirty="0"/>
              <a:t>והסבר לשוני :</a:t>
            </a:r>
          </a:p>
          <a:p>
            <a:pPr marL="0" indent="0">
              <a:buNone/>
            </a:pPr>
            <a:r>
              <a:rPr lang="he-IL" dirty="0"/>
              <a:t>הפירוש של הצירוף </a:t>
            </a:r>
            <a:r>
              <a:rPr lang="he-IL" dirty="0">
                <a:solidFill>
                  <a:srgbClr val="C00000"/>
                </a:solidFill>
              </a:rPr>
              <a:t>"סוגה בשושנים" </a:t>
            </a:r>
            <a:r>
              <a:rPr lang="he-IL" dirty="0"/>
              <a:t>הוא - </a:t>
            </a:r>
            <a:r>
              <a:rPr lang="he-IL" dirty="0">
                <a:solidFill>
                  <a:srgbClr val="C00000"/>
                </a:solidFill>
              </a:rPr>
              <a:t>גדורה בשושנים</a:t>
            </a:r>
            <a:r>
              <a:rPr lang="he-IL" dirty="0"/>
              <a:t>, כלומר, </a:t>
            </a:r>
            <a:r>
              <a:rPr lang="he-IL" dirty="0">
                <a:solidFill>
                  <a:srgbClr val="C00000"/>
                </a:solidFill>
              </a:rPr>
              <a:t>מוקפת דברים יפים וטובים. </a:t>
            </a:r>
            <a:r>
              <a:rPr lang="he-IL" dirty="0"/>
              <a:t>השורש "סוג" פירושו - גדור, מוקף גדר. שם העצם הוא - סייג, כלומר, גדר. </a:t>
            </a:r>
            <a:br>
              <a:rPr lang="he-IL" dirty="0"/>
            </a:br>
            <a:r>
              <a:rPr lang="he-IL" dirty="0"/>
              <a:t>מקורו של הניב הוא בתנ"ך ב"שיר השירים" (ז, 4) שם נאמר על </a:t>
            </a:r>
            <a:r>
              <a:rPr lang="he-IL" dirty="0" err="1"/>
              <a:t>האשה</a:t>
            </a:r>
            <a:r>
              <a:rPr lang="he-IL" dirty="0"/>
              <a:t> האהובה - "...בטנך ערימת חיטים סוגה בשושנים". הבטן של האישה האהובה דומה לערימה של גרעיני חיטה המוקפת וגדורה בשושנים. </a:t>
            </a:r>
            <a:br>
              <a:rPr lang="he-IL" dirty="0"/>
            </a:br>
            <a:r>
              <a:rPr lang="he-IL" dirty="0"/>
              <a:t>גם בימינו משתמשים בניב זה בדרך של ברכה: </a:t>
            </a:r>
            <a:r>
              <a:rPr lang="he-IL" sz="3200" dirty="0">
                <a:solidFill>
                  <a:srgbClr val="C00000"/>
                </a:solidFill>
              </a:rPr>
              <a:t>תהא דרכך סוגה בשושנים, דהיינו אנו מאחלים לך שתצליחי בכל אשר תעשי. </a:t>
            </a:r>
            <a:endParaRPr lang="he-IL" dirty="0">
              <a:solidFill>
                <a:srgbClr val="C00000"/>
              </a:solidFill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66E6D210-070C-403B-AD8E-084A240B27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68393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7F1677C7-A913-45EF-85EC-E3F491E821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E75499-DC33-46E3-BA4C-ECF5775A60D0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197584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90E036-2A97-4D44-882E-A1B2A9FA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C00000"/>
                </a:solidFill>
              </a:rPr>
              <a:t>האזור של איברי הרביה של </a:t>
            </a:r>
            <a:r>
              <a:rPr lang="he-IL" dirty="0" err="1">
                <a:solidFill>
                  <a:srgbClr val="C00000"/>
                </a:solidFill>
              </a:rPr>
              <a:t>האשה</a:t>
            </a:r>
            <a:r>
              <a:rPr lang="he-IL" dirty="0">
                <a:solidFill>
                  <a:srgbClr val="C00000"/>
                </a:solidFill>
              </a:rPr>
              <a:t> ביחס לגוף.</a:t>
            </a:r>
          </a:p>
        </p:txBody>
      </p:sp>
      <p:pic>
        <p:nvPicPr>
          <p:cNvPr id="9" name="מציין מיקום תוכן 8">
            <a:extLst>
              <a:ext uri="{FF2B5EF4-FFF2-40B4-BE49-F238E27FC236}">
                <a16:creationId xmlns:a16="http://schemas.microsoft.com/office/drawing/2014/main" id="{C49EDF85-10D2-422F-8AD0-C5B777499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162550" y="2672556"/>
            <a:ext cx="1866900" cy="238125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1CF08C-BE45-4333-993A-7C867CE0596D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ECDF0164-D9D4-4E3F-89B2-42FB63C9D4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269827" y="5068393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A0B975C7-B669-4BE1-A1F7-7C603FC9E4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6061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BC47FB-7A2A-4A61-9AB2-A5845768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>
                <a:solidFill>
                  <a:srgbClr val="C00000"/>
                </a:solidFill>
              </a:rPr>
              <a:t>מערכת הרבייה הנקבית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4358CA3D-56B8-4904-99F5-CD916A9F0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60" y="1690688"/>
            <a:ext cx="7400925" cy="4969964"/>
          </a:xfrm>
          <a:prstGeom prst="rect">
            <a:avLst/>
          </a:prstGeom>
        </p:spPr>
      </p:pic>
      <p:cxnSp>
        <p:nvCxnSpPr>
          <p:cNvPr id="11" name="מחבר חץ ישר 10">
            <a:extLst>
              <a:ext uri="{FF2B5EF4-FFF2-40B4-BE49-F238E27FC236}">
                <a16:creationId xmlns:a16="http://schemas.microsoft.com/office/drawing/2014/main" id="{1142D94E-4837-4794-B8FB-88A667DF003F}"/>
              </a:ext>
            </a:extLst>
          </p:cNvPr>
          <p:cNvCxnSpPr>
            <a:cxnSpLocks/>
          </p:cNvCxnSpPr>
          <p:nvPr/>
        </p:nvCxnSpPr>
        <p:spPr>
          <a:xfrm>
            <a:off x="4642339" y="6089277"/>
            <a:ext cx="14536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FF0799D8-24E2-4F9E-8EF7-A08C86ADC0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335368" y="5204125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cxnSp>
        <p:nvCxnSpPr>
          <p:cNvPr id="15" name="מחבר חץ ישר 14">
            <a:extLst>
              <a:ext uri="{FF2B5EF4-FFF2-40B4-BE49-F238E27FC236}">
                <a16:creationId xmlns:a16="http://schemas.microsoft.com/office/drawing/2014/main" id="{E065B335-CF90-424C-AB56-CAD10154A185}"/>
              </a:ext>
            </a:extLst>
          </p:cNvPr>
          <p:cNvCxnSpPr>
            <a:cxnSpLocks/>
          </p:cNvCxnSpPr>
          <p:nvPr/>
        </p:nvCxnSpPr>
        <p:spPr>
          <a:xfrm>
            <a:off x="4443047" y="4539487"/>
            <a:ext cx="14536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מחבר חץ ישר 15">
            <a:extLst>
              <a:ext uri="{FF2B5EF4-FFF2-40B4-BE49-F238E27FC236}">
                <a16:creationId xmlns:a16="http://schemas.microsoft.com/office/drawing/2014/main" id="{9942CCA2-746B-4BC5-B004-2E6DD0F480B5}"/>
              </a:ext>
            </a:extLst>
          </p:cNvPr>
          <p:cNvCxnSpPr>
            <a:cxnSpLocks/>
          </p:cNvCxnSpPr>
          <p:nvPr/>
        </p:nvCxnSpPr>
        <p:spPr>
          <a:xfrm flipH="1">
            <a:off x="6391421" y="3887996"/>
            <a:ext cx="129188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מחבר חץ ישר 17">
            <a:extLst>
              <a:ext uri="{FF2B5EF4-FFF2-40B4-BE49-F238E27FC236}">
                <a16:creationId xmlns:a16="http://schemas.microsoft.com/office/drawing/2014/main" id="{CE99209B-4042-4AA4-9B27-38A5AA01DCD3}"/>
              </a:ext>
            </a:extLst>
          </p:cNvPr>
          <p:cNvCxnSpPr>
            <a:cxnSpLocks/>
          </p:cNvCxnSpPr>
          <p:nvPr/>
        </p:nvCxnSpPr>
        <p:spPr>
          <a:xfrm flipH="1" flipV="1">
            <a:off x="8459701" y="3888000"/>
            <a:ext cx="855784" cy="6514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E62CA320-16C8-4032-B414-1DE6CA0D166A}"/>
              </a:ext>
            </a:extLst>
          </p:cNvPr>
          <p:cNvCxnSpPr>
            <a:cxnSpLocks/>
          </p:cNvCxnSpPr>
          <p:nvPr/>
        </p:nvCxnSpPr>
        <p:spPr>
          <a:xfrm flipH="1" flipV="1">
            <a:off x="9624297" y="3429001"/>
            <a:ext cx="855784" cy="6514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C30DC285-3C77-4332-BE5D-29D60776B899}"/>
              </a:ext>
            </a:extLst>
          </p:cNvPr>
          <p:cNvCxnSpPr>
            <a:cxnSpLocks/>
          </p:cNvCxnSpPr>
          <p:nvPr/>
        </p:nvCxnSpPr>
        <p:spPr>
          <a:xfrm>
            <a:off x="4768614" y="5340340"/>
            <a:ext cx="14536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8A59FC7-E027-434B-80B6-75B1217B4C12}"/>
              </a:ext>
            </a:extLst>
          </p:cNvPr>
          <p:cNvSpPr txBox="1"/>
          <p:nvPr/>
        </p:nvSpPr>
        <p:spPr>
          <a:xfrm>
            <a:off x="3250977" y="4231687"/>
            <a:ext cx="119374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שריר הרחם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CE1C91-88D1-483D-B905-68E916A9ABF8}"/>
              </a:ext>
            </a:extLst>
          </p:cNvPr>
          <p:cNvSpPr txBox="1"/>
          <p:nvPr/>
        </p:nvSpPr>
        <p:spPr>
          <a:xfrm>
            <a:off x="3847851" y="5042891"/>
            <a:ext cx="101890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צוואר הרחם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8CB547-0ADB-40CE-AD73-4B923A94FE08}"/>
              </a:ext>
            </a:extLst>
          </p:cNvPr>
          <p:cNvSpPr txBox="1"/>
          <p:nvPr/>
        </p:nvSpPr>
        <p:spPr>
          <a:xfrm>
            <a:off x="3868617" y="5862845"/>
            <a:ext cx="77372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נרתיק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BA6925-33EB-4C5A-B31C-970AD2991F88}"/>
              </a:ext>
            </a:extLst>
          </p:cNvPr>
          <p:cNvSpPr txBox="1"/>
          <p:nvPr/>
        </p:nvSpPr>
        <p:spPr>
          <a:xfrm>
            <a:off x="7127720" y="3743197"/>
            <a:ext cx="10138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חלל הרחם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C37136-500A-4366-93B2-6C21DD63E63E}"/>
              </a:ext>
            </a:extLst>
          </p:cNvPr>
          <p:cNvSpPr txBox="1"/>
          <p:nvPr/>
        </p:nvSpPr>
        <p:spPr>
          <a:xfrm>
            <a:off x="8559104" y="4497400"/>
            <a:ext cx="1042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שחלה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8A4C3-8D61-4964-8F8B-96EDD1F191EA}"/>
              </a:ext>
            </a:extLst>
          </p:cNvPr>
          <p:cNvSpPr txBox="1"/>
          <p:nvPr/>
        </p:nvSpPr>
        <p:spPr>
          <a:xfrm>
            <a:off x="10039128" y="4066362"/>
            <a:ext cx="13016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חצוצרה</a:t>
            </a:r>
          </a:p>
        </p:txBody>
      </p:sp>
      <p:sp>
        <p:nvSpPr>
          <p:cNvPr id="21" name="מלבן 20">
            <a:extLst>
              <a:ext uri="{FF2B5EF4-FFF2-40B4-BE49-F238E27FC236}">
                <a16:creationId xmlns:a16="http://schemas.microsoft.com/office/drawing/2014/main" id="{D0ACFBBD-94EE-4825-B762-9D73505F338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7F6CF1-2128-420C-BCAA-9E8B53BC80A8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1279542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E2C2C5F-2E30-42BC-826C-B750942A3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4"/>
            <a:ext cx="10515600" cy="1325563"/>
          </a:xfrm>
        </p:spPr>
        <p:txBody>
          <a:bodyPr/>
          <a:lstStyle/>
          <a:p>
            <a:pPr algn="ctr"/>
            <a:r>
              <a:rPr lang="he-IL" dirty="0">
                <a:solidFill>
                  <a:srgbClr val="C00000"/>
                </a:solidFill>
              </a:rPr>
              <a:t>הרחם והאיברים הסמוכים מבט הצד.</a:t>
            </a:r>
          </a:p>
        </p:txBody>
      </p:sp>
      <p:pic>
        <p:nvPicPr>
          <p:cNvPr id="11" name="מציין מיקום תוכן 4">
            <a:extLst>
              <a:ext uri="{FF2B5EF4-FFF2-40B4-BE49-F238E27FC236}">
                <a16:creationId xmlns:a16="http://schemas.microsoft.com/office/drawing/2014/main" id="{5D2F0E34-3793-483B-AE0C-BB6F75EDB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3005931"/>
            <a:ext cx="2095500" cy="1714500"/>
          </a:xfr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F3FD9FCB-8216-4B4F-8139-AAD7E8AE61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F3C68280-A91D-4F41-AF58-D389EF5EFC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335368" y="5204125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394FA3-6D4A-430A-8747-D4C1104D7F62}"/>
              </a:ext>
            </a:extLst>
          </p:cNvPr>
          <p:cNvSpPr txBox="1"/>
          <p:nvPr/>
        </p:nvSpPr>
        <p:spPr>
          <a:xfrm>
            <a:off x="10325016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703376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מציין מיקום תוכן 8">
            <a:extLst>
              <a:ext uri="{FF2B5EF4-FFF2-40B4-BE49-F238E27FC236}">
                <a16:creationId xmlns:a16="http://schemas.microsoft.com/office/drawing/2014/main" id="{88AABF75-C014-4187-97DE-8058D202B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012" y="899610"/>
            <a:ext cx="6021976" cy="5558747"/>
          </a:xfrm>
        </p:spPr>
      </p:pic>
      <p:sp>
        <p:nvSpPr>
          <p:cNvPr id="15" name="מלבן 14">
            <a:extLst>
              <a:ext uri="{FF2B5EF4-FFF2-40B4-BE49-F238E27FC236}">
                <a16:creationId xmlns:a16="http://schemas.microsoft.com/office/drawing/2014/main" id="{C924C9EB-D320-47A8-B7CD-362897CC6A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8F61895E-1F86-44BE-9D55-FD7BCA51A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335368" y="5204125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E3554E-8E5B-4DD5-9B9D-59D158727954}"/>
              </a:ext>
            </a:extLst>
          </p:cNvPr>
          <p:cNvSpPr txBox="1"/>
          <p:nvPr/>
        </p:nvSpPr>
        <p:spPr>
          <a:xfrm>
            <a:off x="3435533" y="248195"/>
            <a:ext cx="523820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solidFill>
                  <a:srgbClr val="C00000"/>
                </a:solidFill>
              </a:rPr>
              <a:t>אזור רצפת האגן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E3428D-80B4-4C0D-BB55-A96C9FFE0D3D}"/>
              </a:ext>
            </a:extLst>
          </p:cNvPr>
          <p:cNvSpPr txBox="1"/>
          <p:nvPr/>
        </p:nvSpPr>
        <p:spPr>
          <a:xfrm>
            <a:off x="10325016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702637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מלבן 14">
            <a:extLst>
              <a:ext uri="{FF2B5EF4-FFF2-40B4-BE49-F238E27FC236}">
                <a16:creationId xmlns:a16="http://schemas.microsoft.com/office/drawing/2014/main" id="{C924C9EB-D320-47A8-B7CD-362897CC6A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8F61895E-1F86-44BE-9D55-FD7BCA51A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335368" y="5204125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5E3428D-80B4-4C0D-BB55-A96C9FFE0D3D}"/>
              </a:ext>
            </a:extLst>
          </p:cNvPr>
          <p:cNvSpPr txBox="1"/>
          <p:nvPr/>
        </p:nvSpPr>
        <p:spPr>
          <a:xfrm>
            <a:off x="10325016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  <p:sp>
        <p:nvSpPr>
          <p:cNvPr id="3" name="מלבן 2"/>
          <p:cNvSpPr/>
          <p:nvPr/>
        </p:nvSpPr>
        <p:spPr>
          <a:xfrm>
            <a:off x="561479" y="2967335"/>
            <a:ext cx="110690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שקופיות 6-9 מצורפות בחוברת נספחים</a:t>
            </a:r>
          </a:p>
        </p:txBody>
      </p:sp>
    </p:spTree>
    <p:extLst>
      <p:ext uri="{BB962C8B-B14F-4D97-AF65-F5344CB8AC3E}">
        <p14:creationId xmlns:p14="http://schemas.microsoft.com/office/powerpoint/2010/main" val="3525081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מציין מיקום תוכן 12">
            <a:extLst>
              <a:ext uri="{FF2B5EF4-FFF2-40B4-BE49-F238E27FC236}">
                <a16:creationId xmlns:a16="http://schemas.microsoft.com/office/drawing/2014/main" id="{CF776A9E-D229-4A28-B851-B6A570D54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447" y="85824"/>
            <a:ext cx="6257111" cy="6686359"/>
          </a:xfrm>
        </p:spPr>
      </p:pic>
      <p:sp>
        <p:nvSpPr>
          <p:cNvPr id="14" name="מלבן 13">
            <a:extLst>
              <a:ext uri="{FF2B5EF4-FFF2-40B4-BE49-F238E27FC236}">
                <a16:creationId xmlns:a16="http://schemas.microsoft.com/office/drawing/2014/main" id="{356508B4-789C-41E2-A311-01EEB12ABA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ABF9D50C-1277-4C00-A25A-0F4F3FAFB2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335368" y="5204125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1AF1C7-2412-448B-BF4E-0CBC807A86C9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996404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6AC9ECD6-5986-43FC-AABF-99241D473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3451" y="588970"/>
            <a:ext cx="9445103" cy="5307482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86472C7F-6893-4781-9A7C-4CF9257F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E031C3F9-0C11-443C-9810-439FB4D2EA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130232" y="5204124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51FFDE-2737-4287-BE8E-B9E44A8D0FA3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384623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CC408E37-6828-42E9-A981-99E1B84832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130232" y="5261784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1A024A2F-7BBF-458C-B7DF-42F88F8E0338}"/>
              </a:ext>
            </a:extLst>
          </p:cNvPr>
          <p:cNvSpPr/>
          <p:nvPr/>
        </p:nvSpPr>
        <p:spPr>
          <a:xfrm>
            <a:off x="595448" y="117695"/>
            <a:ext cx="1121010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2800" b="1" dirty="0">
                <a:solidFill>
                  <a:srgbClr val="C00000"/>
                </a:solidFill>
                <a:latin typeface="Arial" panose="020B0604020202020204" pitchFamily="34" charset="0"/>
              </a:rPr>
              <a:t>התבגרות מינית בנערות</a:t>
            </a:r>
          </a:p>
          <a:p>
            <a:endParaRPr lang="he-IL" sz="2000" b="1" dirty="0">
              <a:solidFill>
                <a:srgbClr val="5A3696"/>
              </a:solidFill>
              <a:latin typeface="Arial" panose="020B0604020202020204" pitchFamily="34" charset="0"/>
              <a:hlinkClick r:id="rId4" tooltip="בלוטת חלב"/>
            </a:endParaRPr>
          </a:p>
          <a:p>
            <a:r>
              <a:rPr lang="he-IL" sz="2400" b="1" dirty="0">
                <a:solidFill>
                  <a:srgbClr val="5A3696"/>
                </a:solidFill>
                <a:latin typeface="Arial" panose="020B0604020202020204" pitchFamily="34" charset="0"/>
                <a:hlinkClick r:id="rId4" tooltip="בלוטת חלב"/>
              </a:rPr>
              <a:t>בלוטות החלב</a:t>
            </a:r>
            <a:r>
              <a:rPr lang="he-IL" sz="2400" b="1" dirty="0">
                <a:solidFill>
                  <a:srgbClr val="5A3696"/>
                </a:solidFill>
                <a:latin typeface="Arial" panose="020B0604020202020204" pitchFamily="34" charset="0"/>
              </a:rPr>
              <a:t>: 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התרחבות בלוטות החלב ( היא סימן ראשון של התהליך אצל רוב הנקבות ומתרחשת בממוצע קרוב לגיל 10.5 שנים. תחילה מתחת </a:t>
            </a:r>
            <a:r>
              <a:rPr lang="he-IL" sz="2400" dirty="0" err="1">
                <a:solidFill>
                  <a:srgbClr val="222222"/>
                </a:solidFill>
                <a:latin typeface="Arial" panose="020B0604020202020204" pitchFamily="34" charset="0"/>
              </a:rPr>
              <a:t>ל</a:t>
            </a:r>
            <a:r>
              <a:rPr lang="he-IL" sz="2400" dirty="0" err="1">
                <a:solidFill>
                  <a:srgbClr val="A55858"/>
                </a:solidFill>
                <a:latin typeface="Arial" panose="020B0604020202020204" pitchFamily="34" charset="0"/>
                <a:hlinkClick r:id="rId5" tooltip="אראולה (הדף אינו קיים)"/>
              </a:rPr>
              <a:t>אראולה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 מצד אחד או שניהם מופיעה התקשות קטנה וכואבת. לאחר 6 עד 12 חודשים ההתקשות מופיעה משני הצדדים, מתרחבת, נהיית רכה יותר ויוצאת את גבולות </a:t>
            </a:r>
            <a:r>
              <a:rPr lang="he-IL" sz="2400" dirty="0" err="1">
                <a:solidFill>
                  <a:srgbClr val="222222"/>
                </a:solidFill>
                <a:latin typeface="Arial" panose="020B0604020202020204" pitchFamily="34" charset="0"/>
              </a:rPr>
              <a:t>האראולה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. אחרי שנתיים הבלוטות מגיעות לגודלן וצורתן הבוגרים (השונים לכל נקבה) ופטמות נבדלות בבירור.</a:t>
            </a:r>
          </a:p>
          <a:p>
            <a:endParaRPr lang="he-IL" sz="24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r>
              <a:rPr lang="he-IL" sz="2400" b="1" u="sng" dirty="0">
                <a:solidFill>
                  <a:srgbClr val="0070C0"/>
                </a:solidFill>
                <a:latin typeface="Arial" panose="020B0604020202020204" pitchFamily="34" charset="0"/>
              </a:rPr>
              <a:t>שיער הערווה :  </a:t>
            </a:r>
            <a:r>
              <a:rPr lang="he-IL" sz="2400" dirty="0">
                <a:solidFill>
                  <a:srgbClr val="5A3696"/>
                </a:solidFill>
                <a:latin typeface="Arial" panose="020B0604020202020204" pitchFamily="34" charset="0"/>
                <a:hlinkClick r:id="rId6" tooltip="שיער הערווה"/>
              </a:rPr>
              <a:t>שיער באזור ערווה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 מופיע כמה חודשים לאחר תחילת התפתחותן של בלוטות החלב (לכ-15% מן הנקבות הוא מופיע כסימן ראשון להתבגרות. תחילה הוא מופיע כשערות בודדות על שפתיים ומתפשט תוך 6 עד 12 חודשים לאזור הערווה ובהמשך מכסה את משולש הערווה.</a:t>
            </a:r>
          </a:p>
          <a:p>
            <a:endParaRPr lang="he-IL" sz="24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r>
              <a:rPr lang="he-IL" sz="2400" b="1" u="sng" dirty="0">
                <a:solidFill>
                  <a:srgbClr val="0070C0"/>
                </a:solidFill>
                <a:latin typeface="Arial" panose="020B0604020202020204" pitchFamily="34" charset="0"/>
              </a:rPr>
              <a:t>וסת ופוריות:  </a:t>
            </a:r>
            <a:r>
              <a:rPr lang="he-IL" sz="2400" dirty="0">
                <a:solidFill>
                  <a:srgbClr val="5A3696"/>
                </a:solidFill>
                <a:latin typeface="Arial" panose="020B0604020202020204" pitchFamily="34" charset="0"/>
                <a:hlinkClick r:id="rId7" tooltip="אפיתל"/>
              </a:rPr>
              <a:t>אפיתל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 ה</a:t>
            </a:r>
            <a:r>
              <a:rPr lang="he-IL" sz="2400" dirty="0">
                <a:solidFill>
                  <a:srgbClr val="5A3696"/>
                </a:solidFill>
                <a:latin typeface="Arial" panose="020B0604020202020204" pitchFamily="34" charset="0"/>
                <a:hlinkClick r:id="rId8" tooltip="נרתיק"/>
              </a:rPr>
              <a:t>נרתיק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 מתרחב בעקבות </a:t>
            </a:r>
            <a:r>
              <a:rPr lang="he-IL" sz="2400" dirty="0">
                <a:solidFill>
                  <a:srgbClr val="5A3696"/>
                </a:solidFill>
                <a:latin typeface="Arial" panose="020B0604020202020204" pitchFamily="34" charset="0"/>
                <a:hlinkClick r:id="rId9" tooltip="אסטרוגן"/>
              </a:rPr>
              <a:t>אסטרוגנים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 ותאים מתחילים לנשור ממנו. </a:t>
            </a:r>
            <a:r>
              <a:rPr lang="he-IL" sz="2400" dirty="0">
                <a:solidFill>
                  <a:srgbClr val="5A3696"/>
                </a:solidFill>
                <a:latin typeface="Arial" panose="020B0604020202020204" pitchFamily="34" charset="0"/>
                <a:hlinkClick r:id="rId10" tooltip="צוואר הרחם"/>
              </a:rPr>
              <a:t>צוואר הרחם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 מתחיל להפריש </a:t>
            </a:r>
            <a:r>
              <a:rPr lang="he-IL" sz="2400" dirty="0">
                <a:solidFill>
                  <a:srgbClr val="5A3696"/>
                </a:solidFill>
                <a:latin typeface="Arial" panose="020B0604020202020204" pitchFamily="34" charset="0"/>
                <a:hlinkClick r:id="rId11" tooltip="ריר"/>
              </a:rPr>
              <a:t>ריר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. הדבר מביא להפרשות לבנות. השחלות והרחם מתרחבים ובשחלות מתחילים לגדול </a:t>
            </a:r>
            <a:r>
              <a:rPr lang="he-IL" sz="2400" dirty="0">
                <a:solidFill>
                  <a:srgbClr val="5A3696"/>
                </a:solidFill>
                <a:latin typeface="Arial" panose="020B0604020202020204" pitchFamily="34" charset="0"/>
                <a:hlinkClick r:id="rId12" tooltip="זקיק שחלתי"/>
              </a:rPr>
              <a:t>זקיקים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. ה</a:t>
            </a:r>
            <a:r>
              <a:rPr lang="he-IL" sz="2400" dirty="0">
                <a:solidFill>
                  <a:srgbClr val="5A3696"/>
                </a:solidFill>
                <a:latin typeface="Arial" panose="020B0604020202020204" pitchFamily="34" charset="0"/>
                <a:hlinkClick r:id="rId13" tooltip="וסת"/>
              </a:rPr>
              <a:t>ווסת</a:t>
            </a:r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 הראשון מתחיל בממוצע כשנתיים אחרי התרחבות בלוטות חלב. </a:t>
            </a:r>
          </a:p>
          <a:p>
            <a:r>
              <a:rPr lang="he-IL" sz="2400" dirty="0">
                <a:solidFill>
                  <a:srgbClr val="222222"/>
                </a:solidFill>
                <a:latin typeface="Arial" panose="020B0604020202020204" pitchFamily="34" charset="0"/>
              </a:rPr>
              <a:t>במהלך השנה הראשונה לאחר קבלת הווסת בדרך כלל אינו מתרחש ביוץ. בשנה השנייה הוא מתרחש במחצית מהפעמים. הפוריות בתקופה זו עדיין מוגבלת, אך התעברות אפשרית.</a:t>
            </a:r>
            <a:endParaRPr lang="he-IL" sz="20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E752A8F0-21F1-49D9-AA8E-ACC352A175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D184BC-13A9-4D37-880D-9EF8F34D30FD}"/>
              </a:ext>
            </a:extLst>
          </p:cNvPr>
          <p:cNvSpPr txBox="1"/>
          <p:nvPr/>
        </p:nvSpPr>
        <p:spPr>
          <a:xfrm>
            <a:off x="10367891" y="393895"/>
            <a:ext cx="108823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525691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מציין מיקום תוכן 7">
            <a:extLst>
              <a:ext uri="{FF2B5EF4-FFF2-40B4-BE49-F238E27FC236}">
                <a16:creationId xmlns:a16="http://schemas.microsoft.com/office/drawing/2014/main" id="{621DA84F-1549-4483-902C-552064DA4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2" y="777240"/>
            <a:ext cx="10993219" cy="5303520"/>
          </a:xfrm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id="{81711597-502D-4489-B267-6C9C572081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C1594C60-AA7E-47D6-A95B-AE43DCD772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130232" y="5204124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7AB3ED36-4BD3-4DED-ACE6-D3D012916728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48232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B57FD3E0-8461-41EE-BF93-8C3DE5A3D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92" y="869564"/>
            <a:ext cx="10788616" cy="5118872"/>
          </a:xfr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0572284-0B03-4DB8-AB1F-2D6CB76656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130232" y="5204124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id="{C566BFE9-9A80-4400-A214-B3B636FCD9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4449A0F3-FF79-428F-93C3-6ABFE09FD8BA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3449046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CB1CBC-62F3-4FFA-9438-EB9162673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148"/>
            <a:ext cx="10515600" cy="1325563"/>
          </a:xfrm>
        </p:spPr>
        <p:txBody>
          <a:bodyPr/>
          <a:lstStyle/>
          <a:p>
            <a:pPr algn="ctr"/>
            <a:r>
              <a:rPr lang="he-IL" dirty="0">
                <a:solidFill>
                  <a:srgbClr val="C00000"/>
                </a:solidFill>
              </a:rPr>
              <a:t>המחזור החודשי—איור נוסף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D143B016-2F90-4DB5-ABEB-0D28CBE96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739" y="1027906"/>
            <a:ext cx="7798527" cy="5714950"/>
          </a:xfrm>
        </p:spPr>
      </p:pic>
    </p:spTree>
    <p:extLst>
      <p:ext uri="{BB962C8B-B14F-4D97-AF65-F5344CB8AC3E}">
        <p14:creationId xmlns:p14="http://schemas.microsoft.com/office/powerpoint/2010/main" val="2818954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BA341108-D445-40A2-AC5A-B49304CC8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34" y="804250"/>
            <a:ext cx="11061137" cy="5249500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726F8FF-808A-446D-B15A-DB5657AFEF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70D788B-7914-4702-8A9D-19B62748D2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182484" y="5169630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178CE82F-049C-474E-B6F7-3E23419BC240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2897040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CB78FC4D-6CD6-49A1-8CB1-9209C0788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20" y="1071154"/>
            <a:ext cx="10498363" cy="4962117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F0E1A2E-E4EC-4AA1-97BC-8B4776B357B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E2B12674-A5FF-4D95-82D0-97836C227E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130232" y="5204124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ABCAD404-43A2-46B6-82EE-ADF566F79134}"/>
              </a:ext>
            </a:extLst>
          </p:cNvPr>
          <p:cNvSpPr txBox="1"/>
          <p:nvPr/>
        </p:nvSpPr>
        <p:spPr>
          <a:xfrm>
            <a:off x="10367891" y="393895"/>
            <a:ext cx="10832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</p:spTree>
    <p:extLst>
      <p:ext uri="{BB962C8B-B14F-4D97-AF65-F5344CB8AC3E}">
        <p14:creationId xmlns:p14="http://schemas.microsoft.com/office/powerpoint/2010/main" val="584431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EA7143A6-EBE3-4630-9743-E98AAE98D1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11125" cmpd="tri">
            <a:solidFill>
              <a:srgbClr val="F19F9F">
                <a:alpha val="6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26" name="Picture 2" descr="×ª××¦××ª ×ª××× × ×¢×××¨ ×××× × ××¨×××ª ×× ××">
            <a:extLst>
              <a:ext uri="{FF2B5EF4-FFF2-40B4-BE49-F238E27FC236}">
                <a16:creationId xmlns:a16="http://schemas.microsoft.com/office/drawing/2014/main" id="{BA665C27-89BC-482A-8BA4-2B80406F4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" t="5577" r="5952" b="4585"/>
          <a:stretch/>
        </p:blipFill>
        <p:spPr bwMode="auto">
          <a:xfrm>
            <a:off x="4012476" y="953588"/>
            <a:ext cx="4167051" cy="590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94F1B21-7680-4A27-95E9-152240F1C4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78" b="76000" l="6222" r="91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6" t="18000" r="8349" b="25314"/>
          <a:stretch/>
        </p:blipFill>
        <p:spPr>
          <a:xfrm>
            <a:off x="130232" y="5204124"/>
            <a:ext cx="2486437" cy="13846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9F7680-26FC-4B8A-BBE6-894E704C870C}"/>
              </a:ext>
            </a:extLst>
          </p:cNvPr>
          <p:cNvSpPr txBox="1"/>
          <p:nvPr/>
        </p:nvSpPr>
        <p:spPr>
          <a:xfrm>
            <a:off x="10367891" y="393895"/>
            <a:ext cx="108823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בס"ד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27A5E43A-9656-46A9-8388-ECD9F3C9E063}"/>
              </a:ext>
            </a:extLst>
          </p:cNvPr>
          <p:cNvSpPr txBox="1"/>
          <p:nvPr/>
        </p:nvSpPr>
        <p:spPr>
          <a:xfrm>
            <a:off x="8503923" y="1423851"/>
            <a:ext cx="3122023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rgbClr val="C00000"/>
                </a:solidFill>
              </a:rPr>
              <a:t>הכי חשובות... התפילות</a:t>
            </a:r>
          </a:p>
        </p:txBody>
      </p:sp>
    </p:spTree>
    <p:extLst>
      <p:ext uri="{BB962C8B-B14F-4D97-AF65-F5344CB8AC3E}">
        <p14:creationId xmlns:p14="http://schemas.microsoft.com/office/powerpoint/2010/main" val="219342118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</TotalTime>
  <Words>823</Words>
  <Application>Microsoft Office PowerPoint</Application>
  <PresentationFormat>מסך רחב</PresentationFormat>
  <Paragraphs>65</Paragraphs>
  <Slides>29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29</vt:i4>
      </vt:variant>
    </vt:vector>
  </HeadingPairs>
  <TitlesOfParts>
    <vt:vector size="35" baseType="lpstr">
      <vt:lpstr>Arial</vt:lpstr>
      <vt:lpstr>Calibri</vt:lpstr>
      <vt:lpstr>Guttman Stam</vt:lpstr>
      <vt:lpstr>sbl_hebrewregular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גאולת פתאום לעומת גאולה בשלבים</vt:lpstr>
      <vt:lpstr>מצגת של PowerPoint‏</vt:lpstr>
      <vt:lpstr>פתאום יבוא - להיכלו</vt:lpstr>
      <vt:lpstr>גאולת הגוף לעומת גאולת הנפש</vt:lpstr>
      <vt:lpstr>מצגת של PowerPoint‏</vt:lpstr>
      <vt:lpstr>מצגת של PowerPoint‏</vt:lpstr>
      <vt:lpstr>מצגת של PowerPoint‏</vt:lpstr>
      <vt:lpstr>מצגת של PowerPoint‏</vt:lpstr>
      <vt:lpstr>האזור של איברי הרביה של האשה ביחס לגוף.</vt:lpstr>
      <vt:lpstr>מערכת הרבייה הנקבית</vt:lpstr>
      <vt:lpstr>הרחם והאיברים הסמוכים מבט הצד.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המחזור החודשי—איור נוסף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יהודה טאוב</cp:lastModifiedBy>
  <cp:revision>36</cp:revision>
  <dcterms:created xsi:type="dcterms:W3CDTF">2019-05-19T09:24:49Z</dcterms:created>
  <dcterms:modified xsi:type="dcterms:W3CDTF">2024-08-21T07:24:34Z</dcterms:modified>
</cp:coreProperties>
</file>