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4"/>
  </p:sldMasterIdLst>
  <p:notesMasterIdLst>
    <p:notesMasterId r:id="rId67"/>
  </p:notesMasterIdLst>
  <p:handoutMasterIdLst>
    <p:handoutMasterId r:id="rId68"/>
  </p:handoutMasterIdLst>
  <p:sldIdLst>
    <p:sldId id="265" r:id="rId5"/>
    <p:sldId id="308" r:id="rId6"/>
    <p:sldId id="349" r:id="rId7"/>
    <p:sldId id="319" r:id="rId8"/>
    <p:sldId id="320" r:id="rId9"/>
    <p:sldId id="321" r:id="rId10"/>
    <p:sldId id="318" r:id="rId11"/>
    <p:sldId id="322" r:id="rId12"/>
    <p:sldId id="323" r:id="rId13"/>
    <p:sldId id="324" r:id="rId14"/>
    <p:sldId id="325" r:id="rId15"/>
    <p:sldId id="326" r:id="rId16"/>
    <p:sldId id="327" r:id="rId17"/>
    <p:sldId id="328" r:id="rId18"/>
    <p:sldId id="329" r:id="rId19"/>
    <p:sldId id="330" r:id="rId20"/>
    <p:sldId id="331" r:id="rId21"/>
    <p:sldId id="332" r:id="rId22"/>
    <p:sldId id="334" r:id="rId23"/>
    <p:sldId id="336" r:id="rId24"/>
    <p:sldId id="335" r:id="rId25"/>
    <p:sldId id="352" r:id="rId26"/>
    <p:sldId id="354" r:id="rId27"/>
    <p:sldId id="337" r:id="rId28"/>
    <p:sldId id="365" r:id="rId29"/>
    <p:sldId id="355" r:id="rId30"/>
    <p:sldId id="366" r:id="rId31"/>
    <p:sldId id="338" r:id="rId32"/>
    <p:sldId id="347" r:id="rId33"/>
    <p:sldId id="364" r:id="rId34"/>
    <p:sldId id="353" r:id="rId35"/>
    <p:sldId id="339" r:id="rId36"/>
    <p:sldId id="356" r:id="rId37"/>
    <p:sldId id="346" r:id="rId38"/>
    <p:sldId id="357" r:id="rId39"/>
    <p:sldId id="358" r:id="rId40"/>
    <p:sldId id="359" r:id="rId41"/>
    <p:sldId id="360" r:id="rId42"/>
    <p:sldId id="361" r:id="rId43"/>
    <p:sldId id="340" r:id="rId44"/>
    <p:sldId id="341" r:id="rId45"/>
    <p:sldId id="350" r:id="rId46"/>
    <p:sldId id="351" r:id="rId47"/>
    <p:sldId id="344" r:id="rId48"/>
    <p:sldId id="342" r:id="rId49"/>
    <p:sldId id="343" r:id="rId50"/>
    <p:sldId id="348" r:id="rId51"/>
    <p:sldId id="367" r:id="rId52"/>
    <p:sldId id="345" r:id="rId53"/>
    <p:sldId id="368" r:id="rId54"/>
    <p:sldId id="333" r:id="rId55"/>
    <p:sldId id="362" r:id="rId56"/>
    <p:sldId id="363" r:id="rId57"/>
    <p:sldId id="369" r:id="rId58"/>
    <p:sldId id="310" r:id="rId59"/>
    <p:sldId id="311" r:id="rId60"/>
    <p:sldId id="312" r:id="rId61"/>
    <p:sldId id="313" r:id="rId62"/>
    <p:sldId id="314" r:id="rId63"/>
    <p:sldId id="315" r:id="rId64"/>
    <p:sldId id="316" r:id="rId65"/>
    <p:sldId id="317" r:id="rId66"/>
  </p:sldIdLst>
  <p:sldSz cx="12188825" cy="6858000"/>
  <p:notesSz cx="6858000" cy="9144000"/>
  <p:custDataLst>
    <p:tags r:id="rId69"/>
  </p:custDataLst>
  <p:defaultTextStyle>
    <a:defPPr algn="r" rtl="1">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E22F7B79-711B-4066-80CE-A07C2876913F}">
          <p14:sldIdLst>
            <p14:sldId id="265"/>
            <p14:sldId id="308"/>
            <p14:sldId id="349"/>
            <p14:sldId id="319"/>
            <p14:sldId id="320"/>
            <p14:sldId id="321"/>
            <p14:sldId id="318"/>
          </p14:sldIdLst>
        </p14:section>
        <p14:section name="הצד לברך - שעשה את הים" id="{1C015A6D-BE08-4F3C-A2CE-CA71F540CB22}">
          <p14:sldIdLst>
            <p14:sldId id="322"/>
            <p14:sldId id="323"/>
            <p14:sldId id="324"/>
            <p14:sldId id="325"/>
            <p14:sldId id="326"/>
            <p14:sldId id="327"/>
            <p14:sldId id="328"/>
            <p14:sldId id="329"/>
            <p14:sldId id="330"/>
            <p14:sldId id="331"/>
            <p14:sldId id="332"/>
            <p14:sldId id="334"/>
          </p14:sldIdLst>
        </p14:section>
        <p14:section name="ארבעת הימים" id="{603BFB71-633E-4861-ACDA-CAFCAAA6FB85}">
          <p14:sldIdLst>
            <p14:sldId id="336"/>
            <p14:sldId id="335"/>
          </p14:sldIdLst>
        </p14:section>
        <p14:section name="הרים וגבעות" id="{7DFA2FCD-2F72-4486-B922-AA1667F04289}">
          <p14:sldIdLst>
            <p14:sldId id="352"/>
            <p14:sldId id="354"/>
            <p14:sldId id="337"/>
            <p14:sldId id="365"/>
            <p14:sldId id="355"/>
            <p14:sldId id="366"/>
            <p14:sldId id="338"/>
          </p14:sldIdLst>
        </p14:section>
        <p14:section name="מדבר" id="{8187B4D1-F2D8-46A2-9477-9E8E247C7829}">
          <p14:sldIdLst>
            <p14:sldId id="347"/>
            <p14:sldId id="364"/>
            <p14:sldId id="353"/>
            <p14:sldId id="339"/>
          </p14:sldIdLst>
        </p14:section>
        <p14:section name="ארבע סיבות - מצפה יריחו" id="{ADC09B23-1708-46A7-A021-2F8CDFD55318}">
          <p14:sldIdLst>
            <p14:sldId id="356"/>
            <p14:sldId id="346"/>
            <p14:sldId id="357"/>
            <p14:sldId id="358"/>
            <p14:sldId id="359"/>
            <p14:sldId id="360"/>
            <p14:sldId id="361"/>
            <p14:sldId id="340"/>
            <p14:sldId id="341"/>
          </p14:sldIdLst>
        </p14:section>
        <p14:section name="האם צריך להתפעל?" id="{92F7546F-70F4-47D1-B5A9-E7B5BC2CF58B}">
          <p14:sldIdLst>
            <p14:sldId id="350"/>
            <p14:sldId id="351"/>
            <p14:sldId id="344"/>
            <p14:sldId id="342"/>
            <p14:sldId id="343"/>
          </p14:sldIdLst>
        </p14:section>
        <p14:section name="ים המלח" id="{2122E59D-EF20-43DC-9A6E-A6B584B77BFE}">
          <p14:sldIdLst>
            <p14:sldId id="348"/>
            <p14:sldId id="367"/>
            <p14:sldId id="345"/>
            <p14:sldId id="368"/>
            <p14:sldId id="333"/>
            <p14:sldId id="362"/>
            <p14:sldId id="363"/>
            <p14:sldId id="369"/>
            <p14:sldId id="310"/>
            <p14:sldId id="311"/>
            <p14:sldId id="312"/>
            <p14:sldId id="313"/>
            <p14:sldId id="314"/>
            <p14:sldId id="315"/>
            <p14:sldId id="316"/>
            <p14:sldId id="317"/>
          </p14:sldIdLst>
        </p14:section>
      </p14:sectionLst>
    </p:ext>
    <p:ext uri="{EFAFB233-063F-42B5-8137-9DF3F51BA10A}">
      <p15:sldGuideLst xmlns:p15="http://schemas.microsoft.com/office/powerpoint/2012/main">
        <p15:guide id="1" orient="horz" pos="2160">
          <p15:clr>
            <a:srgbClr val="A4A3A4"/>
          </p15:clr>
        </p15:guide>
        <p15:guide id="9" pos="383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013" autoAdjust="0"/>
    <p:restoredTop sz="94559" autoAdjust="0"/>
  </p:normalViewPr>
  <p:slideViewPr>
    <p:cSldViewPr showGuides="1">
      <p:cViewPr varScale="1">
        <p:scale>
          <a:sx n="91" d="100"/>
          <a:sy n="91" d="100"/>
        </p:scale>
        <p:origin x="322" y="58"/>
      </p:cViewPr>
      <p:guideLst>
        <p:guide orient="horz" pos="2160"/>
        <p:guide pos="3839"/>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70" d="100"/>
          <a:sy n="70" d="100"/>
        </p:scale>
        <p:origin x="4128"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 /><Relationship Id="rId18" Type="http://schemas.openxmlformats.org/officeDocument/2006/relationships/slide" Target="slides/slide14.xml" /><Relationship Id="rId26" Type="http://schemas.openxmlformats.org/officeDocument/2006/relationships/slide" Target="slides/slide22.xml" /><Relationship Id="rId39" Type="http://schemas.openxmlformats.org/officeDocument/2006/relationships/slide" Target="slides/slide35.xml" /><Relationship Id="rId21" Type="http://schemas.openxmlformats.org/officeDocument/2006/relationships/slide" Target="slides/slide17.xml" /><Relationship Id="rId34" Type="http://schemas.openxmlformats.org/officeDocument/2006/relationships/slide" Target="slides/slide30.xml" /><Relationship Id="rId42" Type="http://schemas.openxmlformats.org/officeDocument/2006/relationships/slide" Target="slides/slide38.xml" /><Relationship Id="rId47" Type="http://schemas.openxmlformats.org/officeDocument/2006/relationships/slide" Target="slides/slide43.xml" /><Relationship Id="rId50" Type="http://schemas.openxmlformats.org/officeDocument/2006/relationships/slide" Target="slides/slide46.xml" /><Relationship Id="rId55" Type="http://schemas.openxmlformats.org/officeDocument/2006/relationships/slide" Target="slides/slide51.xml" /><Relationship Id="rId63" Type="http://schemas.openxmlformats.org/officeDocument/2006/relationships/slide" Target="slides/slide59.xml" /><Relationship Id="rId68" Type="http://schemas.openxmlformats.org/officeDocument/2006/relationships/handoutMaster" Target="handoutMasters/handoutMaster1.xml" /><Relationship Id="rId7" Type="http://schemas.openxmlformats.org/officeDocument/2006/relationships/slide" Target="slides/slide3.xml" /><Relationship Id="rId71" Type="http://schemas.openxmlformats.org/officeDocument/2006/relationships/viewProps" Target="viewProps.xml" /><Relationship Id="rId2" Type="http://schemas.openxmlformats.org/officeDocument/2006/relationships/customXml" Target="../customXml/item2.xml" /><Relationship Id="rId16" Type="http://schemas.openxmlformats.org/officeDocument/2006/relationships/slide" Target="slides/slide12.xml" /><Relationship Id="rId29" Type="http://schemas.openxmlformats.org/officeDocument/2006/relationships/slide" Target="slides/slide25.xml" /><Relationship Id="rId11" Type="http://schemas.openxmlformats.org/officeDocument/2006/relationships/slide" Target="slides/slide7.xml" /><Relationship Id="rId24" Type="http://schemas.openxmlformats.org/officeDocument/2006/relationships/slide" Target="slides/slide20.xml" /><Relationship Id="rId32" Type="http://schemas.openxmlformats.org/officeDocument/2006/relationships/slide" Target="slides/slide28.xml" /><Relationship Id="rId37" Type="http://schemas.openxmlformats.org/officeDocument/2006/relationships/slide" Target="slides/slide33.xml" /><Relationship Id="rId40" Type="http://schemas.openxmlformats.org/officeDocument/2006/relationships/slide" Target="slides/slide36.xml" /><Relationship Id="rId45" Type="http://schemas.openxmlformats.org/officeDocument/2006/relationships/slide" Target="slides/slide41.xml" /><Relationship Id="rId53" Type="http://schemas.openxmlformats.org/officeDocument/2006/relationships/slide" Target="slides/slide49.xml" /><Relationship Id="rId58" Type="http://schemas.openxmlformats.org/officeDocument/2006/relationships/slide" Target="slides/slide54.xml" /><Relationship Id="rId66" Type="http://schemas.openxmlformats.org/officeDocument/2006/relationships/slide" Target="slides/slide62.xml" /><Relationship Id="rId74" Type="http://schemas.microsoft.com/office/2016/11/relationships/changesInfo" Target="changesInfos/changesInfo1.xml" /><Relationship Id="rId5" Type="http://schemas.openxmlformats.org/officeDocument/2006/relationships/slide" Target="slides/slide1.xml" /><Relationship Id="rId15" Type="http://schemas.openxmlformats.org/officeDocument/2006/relationships/slide" Target="slides/slide11.xml" /><Relationship Id="rId23" Type="http://schemas.openxmlformats.org/officeDocument/2006/relationships/slide" Target="slides/slide19.xml" /><Relationship Id="rId28" Type="http://schemas.openxmlformats.org/officeDocument/2006/relationships/slide" Target="slides/slide24.xml" /><Relationship Id="rId36" Type="http://schemas.openxmlformats.org/officeDocument/2006/relationships/slide" Target="slides/slide32.xml" /><Relationship Id="rId49" Type="http://schemas.openxmlformats.org/officeDocument/2006/relationships/slide" Target="slides/slide45.xml" /><Relationship Id="rId57" Type="http://schemas.openxmlformats.org/officeDocument/2006/relationships/slide" Target="slides/slide53.xml" /><Relationship Id="rId61" Type="http://schemas.openxmlformats.org/officeDocument/2006/relationships/slide" Target="slides/slide57.xml" /><Relationship Id="rId10" Type="http://schemas.openxmlformats.org/officeDocument/2006/relationships/slide" Target="slides/slide6.xml" /><Relationship Id="rId19" Type="http://schemas.openxmlformats.org/officeDocument/2006/relationships/slide" Target="slides/slide15.xml" /><Relationship Id="rId31" Type="http://schemas.openxmlformats.org/officeDocument/2006/relationships/slide" Target="slides/slide27.xml" /><Relationship Id="rId44" Type="http://schemas.openxmlformats.org/officeDocument/2006/relationships/slide" Target="slides/slide40.xml" /><Relationship Id="rId52" Type="http://schemas.openxmlformats.org/officeDocument/2006/relationships/slide" Target="slides/slide48.xml" /><Relationship Id="rId60" Type="http://schemas.openxmlformats.org/officeDocument/2006/relationships/slide" Target="slides/slide56.xml" /><Relationship Id="rId65" Type="http://schemas.openxmlformats.org/officeDocument/2006/relationships/slide" Target="slides/slide61.xml" /><Relationship Id="rId73" Type="http://schemas.openxmlformats.org/officeDocument/2006/relationships/tableStyles" Target="tableStyles.xml" /><Relationship Id="rId4" Type="http://schemas.openxmlformats.org/officeDocument/2006/relationships/slideMaster" Target="slideMasters/slideMaster1.xml" /><Relationship Id="rId9" Type="http://schemas.openxmlformats.org/officeDocument/2006/relationships/slide" Target="slides/slide5.xml" /><Relationship Id="rId14" Type="http://schemas.openxmlformats.org/officeDocument/2006/relationships/slide" Target="slides/slide10.xml" /><Relationship Id="rId22" Type="http://schemas.openxmlformats.org/officeDocument/2006/relationships/slide" Target="slides/slide18.xml" /><Relationship Id="rId27" Type="http://schemas.openxmlformats.org/officeDocument/2006/relationships/slide" Target="slides/slide23.xml" /><Relationship Id="rId30" Type="http://schemas.openxmlformats.org/officeDocument/2006/relationships/slide" Target="slides/slide26.xml" /><Relationship Id="rId35" Type="http://schemas.openxmlformats.org/officeDocument/2006/relationships/slide" Target="slides/slide31.xml" /><Relationship Id="rId43" Type="http://schemas.openxmlformats.org/officeDocument/2006/relationships/slide" Target="slides/slide39.xml" /><Relationship Id="rId48" Type="http://schemas.openxmlformats.org/officeDocument/2006/relationships/slide" Target="slides/slide44.xml" /><Relationship Id="rId56" Type="http://schemas.openxmlformats.org/officeDocument/2006/relationships/slide" Target="slides/slide52.xml" /><Relationship Id="rId64" Type="http://schemas.openxmlformats.org/officeDocument/2006/relationships/slide" Target="slides/slide60.xml" /><Relationship Id="rId69" Type="http://schemas.openxmlformats.org/officeDocument/2006/relationships/tags" Target="tags/tag1.xml" /><Relationship Id="rId8" Type="http://schemas.openxmlformats.org/officeDocument/2006/relationships/slide" Target="slides/slide4.xml" /><Relationship Id="rId51" Type="http://schemas.openxmlformats.org/officeDocument/2006/relationships/slide" Target="slides/slide47.xml" /><Relationship Id="rId72" Type="http://schemas.openxmlformats.org/officeDocument/2006/relationships/theme" Target="theme/theme1.xml" /><Relationship Id="rId3" Type="http://schemas.openxmlformats.org/officeDocument/2006/relationships/customXml" Target="../customXml/item3.xml" /><Relationship Id="rId12" Type="http://schemas.openxmlformats.org/officeDocument/2006/relationships/slide" Target="slides/slide8.xml" /><Relationship Id="rId17" Type="http://schemas.openxmlformats.org/officeDocument/2006/relationships/slide" Target="slides/slide13.xml" /><Relationship Id="rId25" Type="http://schemas.openxmlformats.org/officeDocument/2006/relationships/slide" Target="slides/slide21.xml" /><Relationship Id="rId33" Type="http://schemas.openxmlformats.org/officeDocument/2006/relationships/slide" Target="slides/slide29.xml" /><Relationship Id="rId38" Type="http://schemas.openxmlformats.org/officeDocument/2006/relationships/slide" Target="slides/slide34.xml" /><Relationship Id="rId46" Type="http://schemas.openxmlformats.org/officeDocument/2006/relationships/slide" Target="slides/slide42.xml" /><Relationship Id="rId59" Type="http://schemas.openxmlformats.org/officeDocument/2006/relationships/slide" Target="slides/slide55.xml" /><Relationship Id="rId67" Type="http://schemas.openxmlformats.org/officeDocument/2006/relationships/notesMaster" Target="notesMasters/notesMaster1.xml" /><Relationship Id="rId20" Type="http://schemas.openxmlformats.org/officeDocument/2006/relationships/slide" Target="slides/slide16.xml" /><Relationship Id="rId41" Type="http://schemas.openxmlformats.org/officeDocument/2006/relationships/slide" Target="slides/slide37.xml" /><Relationship Id="rId54" Type="http://schemas.openxmlformats.org/officeDocument/2006/relationships/slide" Target="slides/slide50.xml" /><Relationship Id="rId62" Type="http://schemas.openxmlformats.org/officeDocument/2006/relationships/slide" Target="slides/slide58.xml" /><Relationship Id="rId70" Type="http://schemas.openxmlformats.org/officeDocument/2006/relationships/presProps" Target="presProps.xml" /><Relationship Id="rId1" Type="http://schemas.openxmlformats.org/officeDocument/2006/relationships/customXml" Target="../customXml/item1.xml" /><Relationship Id="rId6" Type="http://schemas.openxmlformats.org/officeDocument/2006/relationships/slide" Target="slides/slide2.xml" /></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4FD80777-B48E-5547-8C07-5255BDAB36E9}"/>
    <pc:docChg chg="mod modRtl">
      <pc:chgData name="יהודה טאוב" userId="80c2dbd02819b45c" providerId="LiveId" clId="{4FD80777-B48E-5547-8C07-5255BDAB36E9}" dt="2024-09-04T14:23:01.618" v="1" actId="3856"/>
      <pc:docMkLst>
        <pc:docMk/>
      </pc:docMkLst>
    </pc:docChg>
  </pc:docChgLst>
  <pc:docChgLst>
    <pc:chgData name="יהודה טאוב" userId="80c2dbd02819b45c" providerId="LiveId" clId="{8138338E-D4B4-4541-9D95-B9CCC295A1B0}"/>
    <pc:docChg chg="undo custSel modSld">
      <pc:chgData name="יהודה טאוב" userId="80c2dbd02819b45c" providerId="LiveId" clId="{8138338E-D4B4-4541-9D95-B9CCC295A1B0}" dt="2024-08-28T14:29:05.891" v="12" actId="20577"/>
      <pc:docMkLst>
        <pc:docMk/>
      </pc:docMkLst>
      <pc:sldChg chg="addSp modSp mod">
        <pc:chgData name="יהודה טאוב" userId="80c2dbd02819b45c" providerId="LiveId" clId="{8138338E-D4B4-4541-9D95-B9CCC295A1B0}" dt="2024-08-28T14:26:16.762" v="5" actId="404"/>
        <pc:sldMkLst>
          <pc:docMk/>
          <pc:sldMk cId="2507472590" sldId="320"/>
        </pc:sldMkLst>
        <pc:spChg chg="mod">
          <ac:chgData name="יהודה טאוב" userId="80c2dbd02819b45c" providerId="LiveId" clId="{8138338E-D4B4-4541-9D95-B9CCC295A1B0}" dt="2024-08-28T14:26:16.762" v="5" actId="404"/>
          <ac:spMkLst>
            <pc:docMk/>
            <pc:sldMk cId="2507472590" sldId="320"/>
            <ac:spMk id="3" creationId="{3CD4D72E-D4E4-1D06-D549-360510709E6F}"/>
          </ac:spMkLst>
        </pc:spChg>
        <pc:picChg chg="add mod">
          <ac:chgData name="יהודה טאוב" userId="80c2dbd02819b45c" providerId="LiveId" clId="{8138338E-D4B4-4541-9D95-B9CCC295A1B0}" dt="2024-08-28T14:25:24.668" v="2" actId="1076"/>
          <ac:picMkLst>
            <pc:docMk/>
            <pc:sldMk cId="2507472590" sldId="320"/>
            <ac:picMk id="4" creationId="{A882360B-2D4B-4004-8DF0-D8D1EC84301C}"/>
          </ac:picMkLst>
        </pc:picChg>
      </pc:sldChg>
      <pc:sldChg chg="modSp mod modAnim">
        <pc:chgData name="יהודה טאוב" userId="80c2dbd02819b45c" providerId="LiveId" clId="{8138338E-D4B4-4541-9D95-B9CCC295A1B0}" dt="2024-08-28T14:29:05.891" v="12" actId="20577"/>
        <pc:sldMkLst>
          <pc:docMk/>
          <pc:sldMk cId="3971220773" sldId="324"/>
        </pc:sldMkLst>
        <pc:spChg chg="mod">
          <ac:chgData name="יהודה טאוב" userId="80c2dbd02819b45c" providerId="LiveId" clId="{8138338E-D4B4-4541-9D95-B9CCC295A1B0}" dt="2024-08-28T14:29:05.891" v="12" actId="20577"/>
          <ac:spMkLst>
            <pc:docMk/>
            <pc:sldMk cId="3971220773" sldId="324"/>
            <ac:spMk id="3" creationId="{EA429DB0-1AA4-98E3-0E8F-2CFEAA31FAE1}"/>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72B57A-F014-40B3-A5EC-DADC3EAF41BA}" type="doc">
      <dgm:prSet loTypeId="urn:microsoft.com/office/officeart/2005/8/layout/radial3" loCatId="cycle" qsTypeId="urn:microsoft.com/office/officeart/2005/8/quickstyle/simple3" qsCatId="simple" csTypeId="urn:microsoft.com/office/officeart/2005/8/colors/accent1_5" csCatId="accent1" phldr="1"/>
      <dgm:spPr/>
      <dgm:t>
        <a:bodyPr rtlCol="1"/>
        <a:lstStyle/>
        <a:p>
          <a:pPr rtl="1"/>
          <a:endParaRPr lang="en-US"/>
        </a:p>
      </dgm:t>
    </dgm:pt>
    <dgm:pt modelId="{46F951D7-6E5F-4AA4-B056-66597C584DBC}">
      <dgm:prSet phldrT="[Text]"/>
      <dgm:spPr/>
      <dgm:t>
        <a:bodyPr rtlCol="1"/>
        <a:lstStyle/>
        <a:p>
          <a:pPr rtl="1"/>
          <a:r>
            <a:rPr lang="he">
              <a:latin typeface="Tahoma" panose="020B0604030504040204" pitchFamily="34" charset="0"/>
              <a:ea typeface="Tahoma" panose="020B0604030504040204" pitchFamily="34" charset="0"/>
              <a:cs typeface="Tahoma" panose="020B0604030504040204" pitchFamily="34" charset="0"/>
            </a:rPr>
            <a:t>קבוצה א'</a:t>
          </a:r>
        </a:p>
      </dgm:t>
      <dgm:extLst>
        <a:ext uri="{E40237B7-FDA0-4F09-8148-C483321AD2D9}">
          <dgm14:cNvPr xmlns:dgm14="http://schemas.microsoft.com/office/drawing/2010/diagram" id="0" name="" title="Group A"/>
        </a:ext>
      </dgm:extLst>
    </dgm:pt>
    <dgm:pt modelId="{BB665518-F4CB-4664-8A91-1E04EA8115F9}" type="parTrans" cxnId="{B4031DDF-EDF8-492F-84E9-5C17AB3F3F23}">
      <dgm:prSet/>
      <dgm:spPr/>
      <dgm:t>
        <a:bodyPr rtlCol="1"/>
        <a:lstStyle/>
        <a:p>
          <a:pPr rtl="1"/>
          <a:endParaRPr lang="en-US"/>
        </a:p>
      </dgm:t>
    </dgm:pt>
    <dgm:pt modelId="{06B0F2FE-104F-4F28-9B99-50E01924EF37}" type="sibTrans" cxnId="{B4031DDF-EDF8-492F-84E9-5C17AB3F3F23}">
      <dgm:prSet/>
      <dgm:spPr/>
      <dgm:t>
        <a:bodyPr rtlCol="1"/>
        <a:lstStyle/>
        <a:p>
          <a:pPr rtl="1"/>
          <a:endParaRPr lang="en-US"/>
        </a:p>
      </dgm:t>
    </dgm:pt>
    <dgm:pt modelId="{824BAAC3-F14D-477D-A652-FB17A4290F53}">
      <dgm:prSet phldrT="[Text]"/>
      <dgm:spPr/>
      <dgm:t>
        <a:bodyPr rtlCol="1"/>
        <a:lstStyle/>
        <a:p>
          <a:pPr rtl="1"/>
          <a:r>
            <a:rPr lang="he" dirty="0">
              <a:latin typeface="Tahoma" panose="020B0604030504040204" pitchFamily="34" charset="0"/>
              <a:ea typeface="Tahoma" panose="020B0604030504040204" pitchFamily="34" charset="0"/>
              <a:cs typeface="Tahoma" panose="020B0604030504040204" pitchFamily="34" charset="0"/>
            </a:rPr>
            <a:t>קבוצה ב'</a:t>
          </a:r>
        </a:p>
      </dgm:t>
      <dgm:extLst>
        <a:ext uri="{E40237B7-FDA0-4F09-8148-C483321AD2D9}">
          <dgm14:cNvPr xmlns:dgm14="http://schemas.microsoft.com/office/drawing/2010/diagram" id="0" name="" title="Group B"/>
        </a:ext>
      </dgm:extLst>
    </dgm:pt>
    <dgm:pt modelId="{5E315F99-3E4B-4704-B953-5CB3CAD7A6CF}" type="parTrans" cxnId="{53A8BD7F-EBC0-4B81-B9A6-293A26E2BC02}">
      <dgm:prSet/>
      <dgm:spPr/>
      <dgm:t>
        <a:bodyPr rtlCol="1"/>
        <a:lstStyle/>
        <a:p>
          <a:pPr rtl="1"/>
          <a:endParaRPr lang="en-US"/>
        </a:p>
      </dgm:t>
    </dgm:pt>
    <dgm:pt modelId="{25C5FD39-215B-4E4C-B973-6B73F257F7D9}" type="sibTrans" cxnId="{53A8BD7F-EBC0-4B81-B9A6-293A26E2BC02}">
      <dgm:prSet/>
      <dgm:spPr/>
      <dgm:t>
        <a:bodyPr rtlCol="1"/>
        <a:lstStyle/>
        <a:p>
          <a:pPr rtl="1"/>
          <a:endParaRPr lang="en-US"/>
        </a:p>
      </dgm:t>
    </dgm:pt>
    <dgm:pt modelId="{C6736D8B-F045-429E-978A-DE0288C000E4}">
      <dgm:prSet phldrT="[Text]"/>
      <dgm:spPr/>
      <dgm:t>
        <a:bodyPr rtlCol="1"/>
        <a:lstStyle/>
        <a:p>
          <a:pPr rtl="1"/>
          <a:r>
            <a:rPr lang="he">
              <a:latin typeface="Tahoma" panose="020B0604030504040204" pitchFamily="34" charset="0"/>
              <a:ea typeface="Tahoma" panose="020B0604030504040204" pitchFamily="34" charset="0"/>
              <a:cs typeface="Tahoma" panose="020B0604030504040204" pitchFamily="34" charset="0"/>
            </a:rPr>
            <a:t>קבוצה ג'</a:t>
          </a:r>
        </a:p>
      </dgm:t>
      <dgm:extLst>
        <a:ext uri="{E40237B7-FDA0-4F09-8148-C483321AD2D9}">
          <dgm14:cNvPr xmlns:dgm14="http://schemas.microsoft.com/office/drawing/2010/diagram" id="0" name="" title="Group C"/>
        </a:ext>
      </dgm:extLst>
    </dgm:pt>
    <dgm:pt modelId="{5F7604CA-8C92-4677-A8F9-C378134B90F2}" type="parTrans" cxnId="{0FFEBEA5-EC9C-4D31-8358-A8747A16FA9F}">
      <dgm:prSet/>
      <dgm:spPr/>
      <dgm:t>
        <a:bodyPr rtlCol="1"/>
        <a:lstStyle/>
        <a:p>
          <a:pPr rtl="1"/>
          <a:endParaRPr lang="en-US"/>
        </a:p>
      </dgm:t>
    </dgm:pt>
    <dgm:pt modelId="{ED1E4604-D1A8-49F1-BA13-DA4B6C489FBB}" type="sibTrans" cxnId="{0FFEBEA5-EC9C-4D31-8358-A8747A16FA9F}">
      <dgm:prSet/>
      <dgm:spPr/>
      <dgm:t>
        <a:bodyPr rtlCol="1"/>
        <a:lstStyle/>
        <a:p>
          <a:pPr rtl="1"/>
          <a:endParaRPr lang="en-US"/>
        </a:p>
      </dgm:t>
    </dgm:pt>
    <dgm:pt modelId="{EF930122-8178-4BE7-8C40-5F7463D0612B}" type="pres">
      <dgm:prSet presAssocID="{5372B57A-F014-40B3-A5EC-DADC3EAF41BA}" presName="composite" presStyleCnt="0">
        <dgm:presLayoutVars>
          <dgm:chMax val="1"/>
          <dgm:dir val="rev"/>
          <dgm:resizeHandles val="exact"/>
        </dgm:presLayoutVars>
      </dgm:prSet>
      <dgm:spPr/>
    </dgm:pt>
    <dgm:pt modelId="{C456E7D9-5A67-4C64-AF3A-368550D4BA1C}" type="pres">
      <dgm:prSet presAssocID="{5372B57A-F014-40B3-A5EC-DADC3EAF41BA}" presName="radial" presStyleCnt="0">
        <dgm:presLayoutVars>
          <dgm:animLvl val="ctr"/>
        </dgm:presLayoutVars>
      </dgm:prSet>
      <dgm:spPr/>
    </dgm:pt>
    <dgm:pt modelId="{C5D3DAD4-65B2-4467-90AC-2D956F67612C}" type="pres">
      <dgm:prSet presAssocID="{46F951D7-6E5F-4AA4-B056-66597C584DBC}" presName="centerShape" presStyleLbl="vennNode1" presStyleIdx="0" presStyleCnt="3"/>
      <dgm:spPr/>
    </dgm:pt>
    <dgm:pt modelId="{ED0F7955-7649-4ECE-B0CD-527C6EE1D4AF}" type="pres">
      <dgm:prSet presAssocID="{824BAAC3-F14D-477D-A652-FB17A4290F53}" presName="node" presStyleLbl="vennNode1" presStyleIdx="1" presStyleCnt="3">
        <dgm:presLayoutVars>
          <dgm:bulletEnabled val="1"/>
        </dgm:presLayoutVars>
      </dgm:prSet>
      <dgm:spPr/>
    </dgm:pt>
    <dgm:pt modelId="{BC8F41F9-B5C7-441C-A320-3F0FF6A94381}" type="pres">
      <dgm:prSet presAssocID="{C6736D8B-F045-429E-978A-DE0288C000E4}" presName="node" presStyleLbl="vennNode1" presStyleIdx="2" presStyleCnt="3">
        <dgm:presLayoutVars>
          <dgm:bulletEnabled val="1"/>
        </dgm:presLayoutVars>
      </dgm:prSet>
      <dgm:spPr/>
    </dgm:pt>
  </dgm:ptLst>
  <dgm:cxnLst>
    <dgm:cxn modelId="{DF65BD71-2669-48AB-953A-A9100B4EDE85}" type="presOf" srcId="{824BAAC3-F14D-477D-A652-FB17A4290F53}" destId="{ED0F7955-7649-4ECE-B0CD-527C6EE1D4AF}" srcOrd="0" destOrd="0" presId="urn:microsoft.com/office/officeart/2005/8/layout/radial3"/>
    <dgm:cxn modelId="{C26DD77A-AD8D-44A6-8E9F-85B101AE9E53}" type="presOf" srcId="{5372B57A-F014-40B3-A5EC-DADC3EAF41BA}" destId="{EF930122-8178-4BE7-8C40-5F7463D0612B}" srcOrd="0" destOrd="0" presId="urn:microsoft.com/office/officeart/2005/8/layout/radial3"/>
    <dgm:cxn modelId="{53A8BD7F-EBC0-4B81-B9A6-293A26E2BC02}" srcId="{46F951D7-6E5F-4AA4-B056-66597C584DBC}" destId="{824BAAC3-F14D-477D-A652-FB17A4290F53}" srcOrd="0" destOrd="0" parTransId="{5E315F99-3E4B-4704-B953-5CB3CAD7A6CF}" sibTransId="{25C5FD39-215B-4E4C-B973-6B73F257F7D9}"/>
    <dgm:cxn modelId="{A79FDD9A-1FC0-4B9C-A025-710B4965AF7F}" type="presOf" srcId="{C6736D8B-F045-429E-978A-DE0288C000E4}" destId="{BC8F41F9-B5C7-441C-A320-3F0FF6A94381}" srcOrd="0" destOrd="0" presId="urn:microsoft.com/office/officeart/2005/8/layout/radial3"/>
    <dgm:cxn modelId="{0FFEBEA5-EC9C-4D31-8358-A8747A16FA9F}" srcId="{46F951D7-6E5F-4AA4-B056-66597C584DBC}" destId="{C6736D8B-F045-429E-978A-DE0288C000E4}" srcOrd="1" destOrd="0" parTransId="{5F7604CA-8C92-4677-A8F9-C378134B90F2}" sibTransId="{ED1E4604-D1A8-49F1-BA13-DA4B6C489FBB}"/>
    <dgm:cxn modelId="{3FA027B3-1A42-410E-A03C-FE9E36B914F4}" type="presOf" srcId="{46F951D7-6E5F-4AA4-B056-66597C584DBC}" destId="{C5D3DAD4-65B2-4467-90AC-2D956F67612C}" srcOrd="0" destOrd="0" presId="urn:microsoft.com/office/officeart/2005/8/layout/radial3"/>
    <dgm:cxn modelId="{B4031DDF-EDF8-492F-84E9-5C17AB3F3F23}" srcId="{5372B57A-F014-40B3-A5EC-DADC3EAF41BA}" destId="{46F951D7-6E5F-4AA4-B056-66597C584DBC}" srcOrd="0" destOrd="0" parTransId="{BB665518-F4CB-4664-8A91-1E04EA8115F9}" sibTransId="{06B0F2FE-104F-4F28-9B99-50E01924EF37}"/>
    <dgm:cxn modelId="{545B4347-EAD4-44A8-ABB0-DC976C011C31}" type="presParOf" srcId="{EF930122-8178-4BE7-8C40-5F7463D0612B}" destId="{C456E7D9-5A67-4C64-AF3A-368550D4BA1C}" srcOrd="0" destOrd="0" presId="urn:microsoft.com/office/officeart/2005/8/layout/radial3"/>
    <dgm:cxn modelId="{D9C5058C-1772-46A1-816B-75791F595FC0}" type="presParOf" srcId="{C456E7D9-5A67-4C64-AF3A-368550D4BA1C}" destId="{C5D3DAD4-65B2-4467-90AC-2D956F67612C}" srcOrd="0" destOrd="0" presId="urn:microsoft.com/office/officeart/2005/8/layout/radial3"/>
    <dgm:cxn modelId="{C3F729E6-8DA5-4987-84BE-E57FAF4327C1}" type="presParOf" srcId="{C456E7D9-5A67-4C64-AF3A-368550D4BA1C}" destId="{ED0F7955-7649-4ECE-B0CD-527C6EE1D4AF}" srcOrd="1" destOrd="0" presId="urn:microsoft.com/office/officeart/2005/8/layout/radial3"/>
    <dgm:cxn modelId="{41B85C79-3191-4562-B49B-22BE472C1F30}" type="presParOf" srcId="{C456E7D9-5A67-4C64-AF3A-368550D4BA1C}" destId="{BC8F41F9-B5C7-441C-A320-3F0FF6A94381}" srcOrd="2"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D3DAD4-65B2-4467-90AC-2D956F67612C}">
      <dsp:nvSpPr>
        <dsp:cNvPr id="0" name=""/>
        <dsp:cNvSpPr/>
      </dsp:nvSpPr>
      <dsp:spPr>
        <a:xfrm>
          <a:off x="984051" y="984051"/>
          <a:ext cx="2451496" cy="2451496"/>
        </a:xfrm>
        <a:prstGeom prst="ellipse">
          <a:avLst/>
        </a:prstGeom>
        <a:gradFill rotWithShape="0">
          <a:gsLst>
            <a:gs pos="0">
              <a:schemeClr val="accent1">
                <a:shade val="80000"/>
                <a:alpha val="50000"/>
                <a:hueOff val="0"/>
                <a:satOff val="0"/>
                <a:lumOff val="0"/>
                <a:alphaOff val="0"/>
                <a:lumMod val="110000"/>
                <a:satMod val="105000"/>
                <a:tint val="67000"/>
              </a:schemeClr>
            </a:gs>
            <a:gs pos="50000">
              <a:schemeClr val="accent1">
                <a:shade val="80000"/>
                <a:alpha val="50000"/>
                <a:hueOff val="0"/>
                <a:satOff val="0"/>
                <a:lumOff val="0"/>
                <a:alphaOff val="0"/>
                <a:lumMod val="105000"/>
                <a:satMod val="103000"/>
                <a:tint val="73000"/>
              </a:schemeClr>
            </a:gs>
            <a:gs pos="100000">
              <a:schemeClr val="accent1">
                <a:shade val="80000"/>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55880" tIns="55880" rIns="55880" bIns="55880" numCol="1" spcCol="1270" rtlCol="1" anchor="ctr" anchorCtr="0">
          <a:noAutofit/>
        </a:bodyPr>
        <a:lstStyle/>
        <a:p>
          <a:pPr marL="0" lvl="0" indent="0" algn="ctr" defTabSz="1955800" rtl="1">
            <a:lnSpc>
              <a:spcPct val="90000"/>
            </a:lnSpc>
            <a:spcBef>
              <a:spcPct val="0"/>
            </a:spcBef>
            <a:spcAft>
              <a:spcPct val="35000"/>
            </a:spcAft>
            <a:buNone/>
          </a:pPr>
          <a:r>
            <a:rPr lang="he" sz="4400" kern="1200">
              <a:latin typeface="Tahoma" panose="020B0604030504040204" pitchFamily="34" charset="0"/>
              <a:ea typeface="Tahoma" panose="020B0604030504040204" pitchFamily="34" charset="0"/>
              <a:cs typeface="Tahoma" panose="020B0604030504040204" pitchFamily="34" charset="0"/>
            </a:rPr>
            <a:t>קבוצה א'</a:t>
          </a:r>
        </a:p>
      </dsp:txBody>
      <dsp:txXfrm>
        <a:off x="1343064" y="1343064"/>
        <a:ext cx="1733470" cy="1733470"/>
      </dsp:txXfrm>
    </dsp:sp>
    <dsp:sp modelId="{ED0F7955-7649-4ECE-B0CD-527C6EE1D4AF}">
      <dsp:nvSpPr>
        <dsp:cNvPr id="0" name=""/>
        <dsp:cNvSpPr/>
      </dsp:nvSpPr>
      <dsp:spPr>
        <a:xfrm>
          <a:off x="1596925" y="437"/>
          <a:ext cx="1225748" cy="1225748"/>
        </a:xfrm>
        <a:prstGeom prst="ellipse">
          <a:avLst/>
        </a:prstGeom>
        <a:gradFill rotWithShape="0">
          <a:gsLst>
            <a:gs pos="0">
              <a:schemeClr val="accent1">
                <a:shade val="80000"/>
                <a:alpha val="50000"/>
                <a:hueOff val="-8"/>
                <a:satOff val="-328"/>
                <a:lumOff val="2316"/>
                <a:alphaOff val="15000"/>
                <a:lumMod val="110000"/>
                <a:satMod val="105000"/>
                <a:tint val="67000"/>
              </a:schemeClr>
            </a:gs>
            <a:gs pos="50000">
              <a:schemeClr val="accent1">
                <a:shade val="80000"/>
                <a:alpha val="50000"/>
                <a:hueOff val="-8"/>
                <a:satOff val="-328"/>
                <a:lumOff val="2316"/>
                <a:alphaOff val="15000"/>
                <a:lumMod val="105000"/>
                <a:satMod val="103000"/>
                <a:tint val="73000"/>
              </a:schemeClr>
            </a:gs>
            <a:gs pos="100000">
              <a:schemeClr val="accent1">
                <a:shade val="80000"/>
                <a:alpha val="50000"/>
                <a:hueOff val="-8"/>
                <a:satOff val="-328"/>
                <a:lumOff val="2316"/>
                <a:alphaOff val="1500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27940" tIns="27940" rIns="27940" bIns="27940" numCol="1" spcCol="1270" rtlCol="1" anchor="ctr" anchorCtr="0">
          <a:noAutofit/>
        </a:bodyPr>
        <a:lstStyle/>
        <a:p>
          <a:pPr marL="0" lvl="0" indent="0" algn="ctr" defTabSz="977900" rtl="1">
            <a:lnSpc>
              <a:spcPct val="90000"/>
            </a:lnSpc>
            <a:spcBef>
              <a:spcPct val="0"/>
            </a:spcBef>
            <a:spcAft>
              <a:spcPct val="35000"/>
            </a:spcAft>
            <a:buNone/>
          </a:pPr>
          <a:r>
            <a:rPr lang="he" sz="2200" kern="1200" dirty="0">
              <a:latin typeface="Tahoma" panose="020B0604030504040204" pitchFamily="34" charset="0"/>
              <a:ea typeface="Tahoma" panose="020B0604030504040204" pitchFamily="34" charset="0"/>
              <a:cs typeface="Tahoma" panose="020B0604030504040204" pitchFamily="34" charset="0"/>
            </a:rPr>
            <a:t>קבוצה ב'</a:t>
          </a:r>
        </a:p>
      </dsp:txBody>
      <dsp:txXfrm>
        <a:off x="1776432" y="179944"/>
        <a:ext cx="866734" cy="866734"/>
      </dsp:txXfrm>
    </dsp:sp>
    <dsp:sp modelId="{BC8F41F9-B5C7-441C-A320-3F0FF6A94381}">
      <dsp:nvSpPr>
        <dsp:cNvPr id="0" name=""/>
        <dsp:cNvSpPr/>
      </dsp:nvSpPr>
      <dsp:spPr>
        <a:xfrm>
          <a:off x="1596925" y="3193413"/>
          <a:ext cx="1225748" cy="1225748"/>
        </a:xfrm>
        <a:prstGeom prst="ellipse">
          <a:avLst/>
        </a:prstGeom>
        <a:gradFill rotWithShape="0">
          <a:gsLst>
            <a:gs pos="0">
              <a:schemeClr val="accent1">
                <a:shade val="80000"/>
                <a:alpha val="50000"/>
                <a:hueOff val="-16"/>
                <a:satOff val="-656"/>
                <a:lumOff val="4632"/>
                <a:alphaOff val="30000"/>
                <a:lumMod val="110000"/>
                <a:satMod val="105000"/>
                <a:tint val="67000"/>
              </a:schemeClr>
            </a:gs>
            <a:gs pos="50000">
              <a:schemeClr val="accent1">
                <a:shade val="80000"/>
                <a:alpha val="50000"/>
                <a:hueOff val="-16"/>
                <a:satOff val="-656"/>
                <a:lumOff val="4632"/>
                <a:alphaOff val="30000"/>
                <a:lumMod val="105000"/>
                <a:satMod val="103000"/>
                <a:tint val="73000"/>
              </a:schemeClr>
            </a:gs>
            <a:gs pos="100000">
              <a:schemeClr val="accent1">
                <a:shade val="80000"/>
                <a:alpha val="50000"/>
                <a:hueOff val="-16"/>
                <a:satOff val="-656"/>
                <a:lumOff val="4632"/>
                <a:alphaOff val="3000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27940" tIns="27940" rIns="27940" bIns="27940" numCol="1" spcCol="1270" rtlCol="1" anchor="ctr" anchorCtr="0">
          <a:noAutofit/>
        </a:bodyPr>
        <a:lstStyle/>
        <a:p>
          <a:pPr marL="0" lvl="0" indent="0" algn="ctr" defTabSz="977900" rtl="1">
            <a:lnSpc>
              <a:spcPct val="90000"/>
            </a:lnSpc>
            <a:spcBef>
              <a:spcPct val="0"/>
            </a:spcBef>
            <a:spcAft>
              <a:spcPct val="35000"/>
            </a:spcAft>
            <a:buNone/>
          </a:pPr>
          <a:r>
            <a:rPr lang="he" sz="2200" kern="1200">
              <a:latin typeface="Tahoma" panose="020B0604030504040204" pitchFamily="34" charset="0"/>
              <a:ea typeface="Tahoma" panose="020B0604030504040204" pitchFamily="34" charset="0"/>
              <a:cs typeface="Tahoma" panose="020B0604030504040204" pitchFamily="34" charset="0"/>
            </a:rPr>
            <a:t>קבוצה ג'</a:t>
          </a:r>
        </a:p>
      </dsp:txBody>
      <dsp:txXfrm>
        <a:off x="1776432" y="3372920"/>
        <a:ext cx="866734" cy="866734"/>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111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rtl="1">
              <a:defRPr sz="1200"/>
            </a:lvl1pPr>
          </a:lstStyle>
          <a:p>
            <a:pP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3" name="מציין מיקום של תאריך 2"/>
          <p:cNvSpPr>
            <a:spLocks noGrp="1"/>
          </p:cNvSpPr>
          <p:nvPr>
            <p:ph type="dt" sz="quarter" idx="1"/>
          </p:nvPr>
        </p:nvSpPr>
        <p:spPr>
          <a:xfrm>
            <a:off x="0" y="0"/>
            <a:ext cx="2971800" cy="458788"/>
          </a:xfrm>
          <a:prstGeom prst="rect">
            <a:avLst/>
          </a:prstGeom>
        </p:spPr>
        <p:txBody>
          <a:bodyPr vert="horz" lIns="91440" tIns="45720" rIns="91440" bIns="45720" rtlCol="1"/>
          <a:lstStyle>
            <a:lvl1pPr algn="r" rtl="1">
              <a:defRPr sz="1200"/>
            </a:lvl1pPr>
          </a:lstStyle>
          <a:p>
            <a:pPr algn="l" rtl="1"/>
            <a:fld id="{E23175EB-1E56-4303-A52A-5A78ED174D43}" type="datetime1">
              <a:rPr lang="he-IL" smtClean="0">
                <a:latin typeface="Tahoma" panose="020B0604030504040204" pitchFamily="34" charset="0"/>
                <a:ea typeface="Tahoma" panose="020B0604030504040204" pitchFamily="34" charset="0"/>
                <a:cs typeface="Tahoma" panose="020B0604030504040204" pitchFamily="34" charset="0"/>
              </a:rPr>
              <a:pPr algn="l" rtl="1"/>
              <a:t>א'/אלול/תשפ"ד</a:t>
            </a:fld>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כותרת תחתונה 3"/>
          <p:cNvSpPr>
            <a:spLocks noGrp="1"/>
          </p:cNvSpPr>
          <p:nvPr>
            <p:ph type="ftr" sz="quarter" idx="2"/>
          </p:nvPr>
        </p:nvSpPr>
        <p:spPr>
          <a:xfrm>
            <a:off x="3886200" y="8685213"/>
            <a:ext cx="2971800" cy="458787"/>
          </a:xfrm>
          <a:prstGeom prst="rect">
            <a:avLst/>
          </a:prstGeom>
        </p:spPr>
        <p:txBody>
          <a:bodyPr vert="horz" lIns="91440" tIns="45720" rIns="91440" bIns="45720" rtlCol="1" anchor="b"/>
          <a:lstStyle>
            <a:lvl1pPr algn="r" rtl="1">
              <a:defRPr sz="1200"/>
            </a:lvl1pPr>
          </a:lstStyle>
          <a:p>
            <a:pP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5" name="מציין מיקום של מספר שקופית 4"/>
          <p:cNvSpPr>
            <a:spLocks noGrp="1"/>
          </p:cNvSpPr>
          <p:nvPr>
            <p:ph type="sldNum" sz="quarter" idx="3"/>
          </p:nvPr>
        </p:nvSpPr>
        <p:spPr>
          <a:xfrm>
            <a:off x="0" y="8685213"/>
            <a:ext cx="2971800" cy="458787"/>
          </a:xfrm>
          <a:prstGeom prst="rect">
            <a:avLst/>
          </a:prstGeom>
        </p:spPr>
        <p:txBody>
          <a:bodyPr vert="horz" lIns="91440" tIns="45720" rIns="91440" bIns="45720" rtlCol="1" anchor="b"/>
          <a:lstStyle>
            <a:lvl1pPr algn="r" rtl="1">
              <a:defRPr sz="1200"/>
            </a:lvl1pPr>
          </a:lstStyle>
          <a:p>
            <a:pPr algn="l" rtl="1"/>
            <a:fld id="{C60DD202-58A1-4ABD-B068-DFFCA0C44EAC}" type="slidenum">
              <a:rPr lang="he-IL">
                <a:latin typeface="Tahoma" panose="020B0604030504040204" pitchFamily="34" charset="0"/>
                <a:ea typeface="Tahoma" panose="020B0604030504040204" pitchFamily="34" charset="0"/>
                <a:cs typeface="Tahoma" panose="020B0604030504040204" pitchFamily="34" charset="0"/>
              </a:rPr>
              <a:pPr algn="l" rtl="1"/>
              <a:t>‹#›</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64219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sp>
        <p:nvSpPr>
          <p:cNvPr id="3" name="מציין מיקום של תאריך 2"/>
          <p:cNvSpPr>
            <a:spLocks noGrp="1"/>
          </p:cNvSpPr>
          <p:nvPr>
            <p:ph type="dt" idx="1"/>
          </p:nvPr>
        </p:nvSpPr>
        <p:spPr>
          <a:xfrm>
            <a:off x="0" y="0"/>
            <a:ext cx="2971800" cy="457200"/>
          </a:xfrm>
          <a:prstGeom prst="rect">
            <a:avLst/>
          </a:prstGeom>
        </p:spPr>
        <p:txBody>
          <a:bodyPr vert="horz" lIns="91440" tIns="45720" rIns="91440" bIns="45720" rtlCol="1"/>
          <a:lstStyle>
            <a:lvl1pPr algn="l" rtl="1">
              <a:defRPr sz="1200">
                <a:latin typeface="Tahoma" panose="020B0604030504040204" pitchFamily="34" charset="0"/>
                <a:ea typeface="Tahoma" panose="020B0604030504040204" pitchFamily="34" charset="0"/>
                <a:cs typeface="Tahoma" panose="020B0604030504040204" pitchFamily="34" charset="0"/>
              </a:defRPr>
            </a:lvl1pPr>
          </a:lstStyle>
          <a:p>
            <a:fld id="{C48BA35B-761C-475B-8CB9-8CAE8110DFAE}" type="datetime1">
              <a:rPr lang="he-IL" smtClean="0"/>
              <a:pPr/>
              <a:t>א'/אלול/תשפ"ד</a:t>
            </a:fld>
            <a:endParaRPr lang="he-IL"/>
          </a:p>
        </p:txBody>
      </p:sp>
      <p:sp>
        <p:nvSpPr>
          <p:cNvPr id="4" name="מציין מיקום של תמונת שקופית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1" anchor="ctr"/>
          <a:lstStyle/>
          <a:p>
            <a:pPr rtl="1"/>
            <a:endParaRPr lang="he-IL" noProof="0"/>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rtl="1"/>
            <a:r>
              <a:rPr lang="he-IL" noProof="0" dirty="0"/>
              <a:t>לחץ כדי לערוך סגנונות טקסט של תבנית בסיס</a:t>
            </a:r>
          </a:p>
          <a:p>
            <a:pPr lvl="1" rtl="1"/>
            <a:r>
              <a:rPr lang="he-IL" noProof="0" dirty="0"/>
              <a:t>רמה שניה</a:t>
            </a:r>
          </a:p>
          <a:p>
            <a:pPr lvl="2" rtl="1"/>
            <a:r>
              <a:rPr lang="he-IL" noProof="0" dirty="0"/>
              <a:t>רמה שלישית</a:t>
            </a:r>
          </a:p>
          <a:p>
            <a:pPr lvl="3" rtl="1"/>
            <a:r>
              <a:rPr lang="he-IL" noProof="0" dirty="0"/>
              <a:t>רמה רביעית</a:t>
            </a:r>
          </a:p>
          <a:p>
            <a:pPr lvl="4" rtl="1"/>
            <a:r>
              <a:rPr lang="he-IL" noProof="0" dirty="0"/>
              <a:t>רמה חמישית</a:t>
            </a:r>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sp>
        <p:nvSpPr>
          <p:cNvPr id="7" name="מציין מיקום של מספר שקופית 6"/>
          <p:cNvSpPr>
            <a:spLocks noGrp="1"/>
          </p:cNvSpPr>
          <p:nvPr>
            <p:ph type="sldNum" sz="quarter" idx="5"/>
          </p:nvPr>
        </p:nvSpPr>
        <p:spPr>
          <a:xfrm>
            <a:off x="0" y="8685213"/>
            <a:ext cx="2971800" cy="457200"/>
          </a:xfrm>
          <a:prstGeom prst="rect">
            <a:avLst/>
          </a:prstGeom>
        </p:spPr>
        <p:txBody>
          <a:bodyPr vert="horz" lIns="91440" tIns="45720" rIns="91440" bIns="45720" rtlCol="1" anchor="b"/>
          <a:lstStyle>
            <a:lvl1pPr algn="l" rtl="1">
              <a:defRPr sz="1200">
                <a:latin typeface="Tahoma" panose="020B0604030504040204" pitchFamily="34" charset="0"/>
                <a:ea typeface="Tahoma" panose="020B0604030504040204" pitchFamily="34" charset="0"/>
                <a:cs typeface="Tahoma" panose="020B0604030504040204" pitchFamily="34" charset="0"/>
              </a:defRPr>
            </a:lvl1pPr>
          </a:lstStyle>
          <a:p>
            <a:fld id="{F93199CD-3E1B-4AE6-990F-76F925F5EA9F}" type="slidenum">
              <a:rPr lang="he-IL" smtClean="0"/>
              <a:pPr/>
              <a:t>‹#›</a:t>
            </a:fld>
            <a:endParaRPr lang="he-IL"/>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hf hdr="0" ftr="0" dt="0"/>
  <p:notesStyle>
    <a:lvl1pPr marL="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3.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5.xml" /><Relationship Id="rId1" Type="http://schemas.openxmlformats.org/officeDocument/2006/relationships/notesMaster" Target="../notesMasters/notesMaster1.xml" /></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6.xml" /><Relationship Id="rId1" Type="http://schemas.openxmlformats.org/officeDocument/2006/relationships/notesMaster" Target="../notesMasters/notesMaster1.xml" /></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7.xml" /><Relationship Id="rId1" Type="http://schemas.openxmlformats.org/officeDocument/2006/relationships/notesMaster" Target="../notesMasters/notesMaster1.xml" /></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8.xml" /><Relationship Id="rId1" Type="http://schemas.openxmlformats.org/officeDocument/2006/relationships/notesMaster" Target="../notesMasters/notesMaster1.xml" /></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9.xml" /><Relationship Id="rId1" Type="http://schemas.openxmlformats.org/officeDocument/2006/relationships/notesMaster" Target="../notesMasters/notesMaster1.xml" /></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0.xml" /><Relationship Id="rId1" Type="http://schemas.openxmlformats.org/officeDocument/2006/relationships/notesMaster" Target="../notesMasters/notesMaster1.xml" /></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1.xml" /><Relationship Id="rId1" Type="http://schemas.openxmlformats.org/officeDocument/2006/relationships/notesMaster" Target="../notesMasters/notesMaster1.xml" /></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10"/>
          </p:nvPr>
        </p:nvSpPr>
        <p:spPr/>
        <p:txBody>
          <a:bodyPr/>
          <a:lstStyle/>
          <a:p>
            <a:pPr rtl="1"/>
            <a:fld id="{F93199CD-3E1B-4AE6-990F-76F925F5EA9F}" type="slidenum">
              <a:rPr lang="he-IL" smtClean="0"/>
              <a:t>1</a:t>
            </a:fld>
            <a:endParaRPr lang="he-IL"/>
          </a:p>
        </p:txBody>
      </p:sp>
    </p:spTree>
    <p:extLst>
      <p:ext uri="{BB962C8B-B14F-4D97-AF65-F5344CB8AC3E}">
        <p14:creationId xmlns:p14="http://schemas.microsoft.com/office/powerpoint/2010/main" val="34435284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pPr rtl="1"/>
            <a:fld id="{F93199CD-3E1B-4AE6-990F-76F925F5EA9F}" type="slidenum">
              <a:rPr lang="he-IL" smtClean="0"/>
              <a:t>2</a:t>
            </a:fld>
            <a:endParaRPr lang="he-IL"/>
          </a:p>
        </p:txBody>
      </p:sp>
    </p:spTree>
    <p:extLst>
      <p:ext uri="{BB962C8B-B14F-4D97-AF65-F5344CB8AC3E}">
        <p14:creationId xmlns:p14="http://schemas.microsoft.com/office/powerpoint/2010/main" val="2385251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0" i="0" dirty="0">
                <a:solidFill>
                  <a:srgbClr val="000000"/>
                </a:solidFill>
                <a:effectLst/>
                <a:latin typeface="Alef" panose="00000500000000000000" pitchFamily="2" charset="-79"/>
                <a:cs typeface="Alef" panose="00000500000000000000" pitchFamily="2" charset="-79"/>
              </a:rPr>
              <a:t>ומאיזה מרחק אפשר לברך? ממרחק שאפשר להתפעל מהמראה המיוחד. על הר וים אפשר לברך ממרחק רב. וכדי לברך על גבעה צריכים להתקרב יותר, על מנת להבחין בצורתה </a:t>
            </a:r>
            <a:r>
              <a:rPr lang="he-IL" b="0" i="0" dirty="0" err="1">
                <a:solidFill>
                  <a:srgbClr val="000000"/>
                </a:solidFill>
                <a:effectLst/>
                <a:latin typeface="Alef" panose="00000500000000000000" pitchFamily="2" charset="-79"/>
                <a:cs typeface="Alef" panose="00000500000000000000" pitchFamily="2" charset="-79"/>
              </a:rPr>
              <a:t>היחודית</a:t>
            </a:r>
            <a:r>
              <a:rPr lang="he-IL" b="0" i="0" dirty="0">
                <a:solidFill>
                  <a:srgbClr val="000000"/>
                </a:solidFill>
                <a:effectLst/>
                <a:latin typeface="Alef" panose="00000500000000000000" pitchFamily="2" charset="-79"/>
                <a:cs typeface="Alef" panose="00000500000000000000" pitchFamily="2" charset="-79"/>
              </a:rPr>
              <a:t>. וכדי לברך על חכם ומלך, צריכים להתקרב יותר, על מנת להבחין בדמותו. וכדי לברך על בריה נאה, צריכים להתקרב יותר, על מנת להבחין ביופייה.</a:t>
            </a:r>
            <a:endParaRPr lang="he-IL" dirty="0"/>
          </a:p>
        </p:txBody>
      </p:sp>
      <p:sp>
        <p:nvSpPr>
          <p:cNvPr id="4" name="מציין מיקום של מספר שקופית 3"/>
          <p:cNvSpPr>
            <a:spLocks noGrp="1"/>
          </p:cNvSpPr>
          <p:nvPr>
            <p:ph type="sldNum" sz="quarter" idx="5"/>
          </p:nvPr>
        </p:nvSpPr>
        <p:spPr/>
        <p:txBody>
          <a:bodyPr/>
          <a:lstStyle/>
          <a:p>
            <a:fld id="{F93199CD-3E1B-4AE6-990F-76F925F5EA9F}" type="slidenum">
              <a:rPr lang="he-IL" smtClean="0"/>
              <a:pPr/>
              <a:t>3</a:t>
            </a:fld>
            <a:endParaRPr lang="he-IL"/>
          </a:p>
        </p:txBody>
      </p:sp>
    </p:spTree>
    <p:extLst>
      <p:ext uri="{BB962C8B-B14F-4D97-AF65-F5344CB8AC3E}">
        <p14:creationId xmlns:p14="http://schemas.microsoft.com/office/powerpoint/2010/main" val="33207004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בהקשר זה ציינו כמה מפרשים, שיש לרבי יהודה שיטה עקבית לפיה כל מקרה פרטי ראוי לברכה מיוחדת, בניגוד לדעת רוב התנאים, שקבעו ברכות מכלילות יותר.[6] מתבקש, אפוא, שדבריו כאן הם על פי שיטתו המיוחדת, ואינם מוסכמים.[7]</a:t>
            </a:r>
          </a:p>
          <a:p>
            <a:endParaRPr lang="he-IL" dirty="0"/>
          </a:p>
        </p:txBody>
      </p:sp>
      <p:sp>
        <p:nvSpPr>
          <p:cNvPr id="4" name="מציין מיקום של מספר שקופית 3"/>
          <p:cNvSpPr>
            <a:spLocks noGrp="1"/>
          </p:cNvSpPr>
          <p:nvPr>
            <p:ph type="sldNum" sz="quarter" idx="5"/>
          </p:nvPr>
        </p:nvSpPr>
        <p:spPr/>
        <p:txBody>
          <a:bodyPr/>
          <a:lstStyle/>
          <a:p>
            <a:fld id="{F93199CD-3E1B-4AE6-990F-76F925F5EA9F}" type="slidenum">
              <a:rPr lang="he-IL" smtClean="0"/>
              <a:pPr/>
              <a:t>4</a:t>
            </a:fld>
            <a:endParaRPr lang="he-IL"/>
          </a:p>
        </p:txBody>
      </p:sp>
    </p:spTree>
    <p:extLst>
      <p:ext uri="{BB962C8B-B14F-4D97-AF65-F5344CB8AC3E}">
        <p14:creationId xmlns:p14="http://schemas.microsoft.com/office/powerpoint/2010/main" val="14842432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0" i="0" dirty="0">
                <a:solidFill>
                  <a:srgbClr val="000000"/>
                </a:solidFill>
                <a:effectLst/>
                <a:highlight>
                  <a:srgbClr val="FDFBF4"/>
                </a:highlight>
                <a:latin typeface="Arial" panose="020B0604020202020204" pitchFamily="34" charset="0"/>
              </a:rPr>
              <a:t>"</a:t>
            </a:r>
            <a:r>
              <a:rPr lang="he-IL" b="0" i="0" dirty="0" err="1">
                <a:solidFill>
                  <a:srgbClr val="000000"/>
                </a:solidFill>
                <a:effectLst/>
                <a:highlight>
                  <a:srgbClr val="FDFBF4"/>
                </a:highlight>
                <a:latin typeface="Arial" panose="020B0604020202020204" pitchFamily="34" charset="0"/>
              </a:rPr>
              <a:t>וה"ר</a:t>
            </a:r>
            <a:r>
              <a:rPr lang="he-IL" b="0" i="0" dirty="0">
                <a:solidFill>
                  <a:srgbClr val="000000"/>
                </a:solidFill>
                <a:effectLst/>
                <a:highlight>
                  <a:srgbClr val="FDFBF4"/>
                </a:highlight>
                <a:latin typeface="Arial" panose="020B0604020202020204" pitchFamily="34" charset="0"/>
              </a:rPr>
              <a:t> יונה (</a:t>
            </a:r>
            <a:r>
              <a:rPr lang="he-IL" b="0" i="0" dirty="0" err="1">
                <a:solidFill>
                  <a:srgbClr val="000000"/>
                </a:solidFill>
                <a:effectLst/>
                <a:highlight>
                  <a:srgbClr val="FDFBF4"/>
                </a:highlight>
                <a:latin typeface="Arial" panose="020B0604020202020204" pitchFamily="34" charset="0"/>
              </a:rPr>
              <a:t>מב</a:t>
            </a:r>
            <a:r>
              <a:rPr lang="he-IL" b="0" i="0" dirty="0">
                <a:solidFill>
                  <a:srgbClr val="000000"/>
                </a:solidFill>
                <a:effectLst/>
                <a:highlight>
                  <a:srgbClr val="FDFBF4"/>
                </a:highlight>
                <a:latin typeface="Arial" panose="020B0604020202020204" pitchFamily="34" charset="0"/>
              </a:rPr>
              <a:t>: ד"ה הרואה את) כתב </a:t>
            </a:r>
            <a:r>
              <a:rPr lang="he-IL" b="0" i="0" dirty="0" err="1">
                <a:solidFill>
                  <a:srgbClr val="000000"/>
                </a:solidFill>
                <a:effectLst/>
                <a:highlight>
                  <a:srgbClr val="FDFBF4"/>
                </a:highlight>
                <a:latin typeface="Arial" panose="020B0604020202020204" pitchFamily="34" charset="0"/>
              </a:rPr>
              <a:t>דהא</a:t>
            </a:r>
            <a:r>
              <a:rPr lang="he-IL" b="0" i="0" dirty="0">
                <a:solidFill>
                  <a:srgbClr val="000000"/>
                </a:solidFill>
                <a:effectLst/>
                <a:highlight>
                  <a:srgbClr val="FDFBF4"/>
                </a:highlight>
                <a:latin typeface="Arial" panose="020B0604020202020204" pitchFamily="34" charset="0"/>
              </a:rPr>
              <a:t> </a:t>
            </a:r>
            <a:r>
              <a:rPr lang="he-IL" b="0" i="0" dirty="0" err="1">
                <a:solidFill>
                  <a:srgbClr val="000000"/>
                </a:solidFill>
                <a:effectLst/>
                <a:highlight>
                  <a:srgbClr val="FDFBF4"/>
                </a:highlight>
                <a:latin typeface="Arial" panose="020B0604020202020204" pitchFamily="34" charset="0"/>
              </a:rPr>
              <a:t>דתנן</a:t>
            </a:r>
            <a:r>
              <a:rPr lang="he-IL" b="0" i="0" dirty="0">
                <a:solidFill>
                  <a:srgbClr val="000000"/>
                </a:solidFill>
                <a:effectLst/>
                <a:highlight>
                  <a:srgbClr val="FDFBF4"/>
                </a:highlight>
                <a:latin typeface="Arial" panose="020B0604020202020204" pitchFamily="34" charset="0"/>
              </a:rPr>
              <a:t> ים הגדול למעט ימים קטנים שהם כמו שלוליות </a:t>
            </a:r>
            <a:r>
              <a:rPr lang="he-IL" b="1" i="0" dirty="0" err="1">
                <a:solidFill>
                  <a:srgbClr val="000000"/>
                </a:solidFill>
                <a:effectLst/>
                <a:highlight>
                  <a:srgbClr val="FDFBF4"/>
                </a:highlight>
                <a:latin typeface="Arial" panose="020B0604020202020204" pitchFamily="34" charset="0"/>
              </a:rPr>
              <a:t>שנפרדין</a:t>
            </a:r>
            <a:r>
              <a:rPr lang="he-IL" b="1" i="0" dirty="0">
                <a:solidFill>
                  <a:srgbClr val="000000"/>
                </a:solidFill>
                <a:effectLst/>
                <a:highlight>
                  <a:srgbClr val="FDFBF4"/>
                </a:highlight>
                <a:latin typeface="Arial" panose="020B0604020202020204" pitchFamily="34" charset="0"/>
              </a:rPr>
              <a:t> </a:t>
            </a:r>
            <a:r>
              <a:rPr lang="he-IL" b="0" i="0" dirty="0">
                <a:solidFill>
                  <a:srgbClr val="000000"/>
                </a:solidFill>
                <a:effectLst/>
                <a:highlight>
                  <a:srgbClr val="FDFBF4"/>
                </a:highlight>
                <a:latin typeface="Arial" panose="020B0604020202020204" pitchFamily="34" charset="0"/>
              </a:rPr>
              <a:t>מהים הגדול שאינו מברך עליהם".</a:t>
            </a:r>
            <a:br>
              <a:rPr lang="he-IL" dirty="0"/>
            </a:br>
            <a:r>
              <a:rPr lang="he-IL" b="0" i="0" dirty="0">
                <a:solidFill>
                  <a:srgbClr val="000000"/>
                </a:solidFill>
                <a:effectLst/>
                <a:highlight>
                  <a:srgbClr val="FDFBF4"/>
                </a:highlight>
                <a:latin typeface="Arial" panose="020B0604020202020204" pitchFamily="34" charset="0"/>
              </a:rPr>
              <a:t>פסק </a:t>
            </a:r>
            <a:r>
              <a:rPr lang="he-IL" b="0" i="0" dirty="0" err="1">
                <a:solidFill>
                  <a:srgbClr val="000000"/>
                </a:solidFill>
                <a:effectLst/>
                <a:highlight>
                  <a:srgbClr val="FDFBF4"/>
                </a:highlight>
                <a:latin typeface="Arial" panose="020B0604020202020204" pitchFamily="34" charset="0"/>
              </a:rPr>
              <a:t>השו"ע</a:t>
            </a:r>
            <a:r>
              <a:rPr lang="he-IL" b="0" i="0" dirty="0">
                <a:solidFill>
                  <a:srgbClr val="000000"/>
                </a:solidFill>
                <a:effectLst/>
                <a:highlight>
                  <a:srgbClr val="FDFBF4"/>
                </a:highlight>
                <a:latin typeface="Arial" panose="020B0604020202020204" pitchFamily="34" charset="0"/>
              </a:rPr>
              <a:t> הוא </a:t>
            </a:r>
            <a:r>
              <a:rPr lang="he-IL" b="0" i="0" dirty="0" err="1">
                <a:solidFill>
                  <a:srgbClr val="000000"/>
                </a:solidFill>
                <a:effectLst/>
                <a:highlight>
                  <a:srgbClr val="FDFBF4"/>
                </a:highlight>
                <a:latin typeface="Arial" panose="020B0604020202020204" pitchFamily="34" charset="0"/>
              </a:rPr>
              <a:t>איפוא</a:t>
            </a:r>
            <a:r>
              <a:rPr lang="he-IL" b="0" i="0" dirty="0">
                <a:solidFill>
                  <a:srgbClr val="000000"/>
                </a:solidFill>
                <a:effectLst/>
                <a:highlight>
                  <a:srgbClr val="FDFBF4"/>
                </a:highlight>
                <a:latin typeface="Arial" panose="020B0604020202020204" pitchFamily="34" charset="0"/>
              </a:rPr>
              <a:t> כדברי רבינו יונה שהביא, שגם </a:t>
            </a:r>
            <a:r>
              <a:rPr lang="he-IL" b="0" i="0" dirty="0" err="1">
                <a:solidFill>
                  <a:srgbClr val="000000"/>
                </a:solidFill>
                <a:effectLst/>
                <a:highlight>
                  <a:srgbClr val="FDFBF4"/>
                </a:highlight>
                <a:latin typeface="Arial" panose="020B0604020202020204" pitchFamily="34" charset="0"/>
              </a:rPr>
              <a:t>האוקינוס</a:t>
            </a:r>
            <a:r>
              <a:rPr lang="he-IL" b="0" i="0" dirty="0">
                <a:solidFill>
                  <a:srgbClr val="000000"/>
                </a:solidFill>
                <a:effectLst/>
                <a:highlight>
                  <a:srgbClr val="FDFBF4"/>
                </a:highlight>
                <a:latin typeface="Arial" panose="020B0604020202020204" pitchFamily="34" charset="0"/>
              </a:rPr>
              <a:t> וגם הים התיכון המחובר אליו בכלל הים הגדול. ורק ים כינרת או ימים סגורים אחרים ברכתם עושה מעשה בראשית.</a:t>
            </a:r>
            <a:endParaRPr lang="he-IL" dirty="0"/>
          </a:p>
        </p:txBody>
      </p:sp>
      <p:sp>
        <p:nvSpPr>
          <p:cNvPr id="4" name="מציין מיקום של מספר שקופית 3"/>
          <p:cNvSpPr>
            <a:spLocks noGrp="1"/>
          </p:cNvSpPr>
          <p:nvPr>
            <p:ph type="sldNum" sz="quarter" idx="5"/>
          </p:nvPr>
        </p:nvSpPr>
        <p:spPr/>
        <p:txBody>
          <a:bodyPr/>
          <a:lstStyle/>
          <a:p>
            <a:fld id="{F93199CD-3E1B-4AE6-990F-76F925F5EA9F}" type="slidenum">
              <a:rPr lang="he-IL" smtClean="0"/>
              <a:pPr/>
              <a:t>14</a:t>
            </a:fld>
            <a:endParaRPr lang="he-IL"/>
          </a:p>
        </p:txBody>
      </p:sp>
    </p:spTree>
    <p:extLst>
      <p:ext uri="{BB962C8B-B14F-4D97-AF65-F5344CB8AC3E}">
        <p14:creationId xmlns:p14="http://schemas.microsoft.com/office/powerpoint/2010/main" val="3346260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0" i="0" dirty="0">
                <a:solidFill>
                  <a:srgbClr val="000000"/>
                </a:solidFill>
                <a:effectLst/>
                <a:highlight>
                  <a:srgbClr val="FDFBF4"/>
                </a:highlight>
                <a:latin typeface="Arial" panose="020B0604020202020204" pitchFamily="34" charset="0"/>
              </a:rPr>
              <a:t>ירושלמי מסכת ברכות פרק א ה"א:</a:t>
            </a:r>
            <a:br>
              <a:rPr lang="he-IL" dirty="0"/>
            </a:br>
            <a:r>
              <a:rPr lang="he-IL" b="0" i="0" dirty="0">
                <a:solidFill>
                  <a:srgbClr val="000000"/>
                </a:solidFill>
                <a:effectLst/>
                <a:highlight>
                  <a:srgbClr val="FDFBF4"/>
                </a:highlight>
                <a:latin typeface="Arial" panose="020B0604020202020204" pitchFamily="34" charset="0"/>
              </a:rPr>
              <a:t>"אדם עומד בראש הר הכרמל ויורד וטובל בים הגדול".</a:t>
            </a:r>
            <a:br>
              <a:rPr lang="he-IL" dirty="0"/>
            </a:br>
            <a:br>
              <a:rPr lang="he-IL" dirty="0"/>
            </a:br>
            <a:r>
              <a:rPr lang="he-IL" b="0" i="0" dirty="0">
                <a:solidFill>
                  <a:srgbClr val="000000"/>
                </a:solidFill>
                <a:effectLst/>
                <a:highlight>
                  <a:srgbClr val="FDFBF4"/>
                </a:highlight>
                <a:latin typeface="Arial" panose="020B0604020202020204" pitchFamily="34" charset="0"/>
              </a:rPr>
              <a:t>ירושלמי מסכת שבת פרק א </a:t>
            </a:r>
            <a:r>
              <a:rPr lang="he-IL" b="0" i="0" dirty="0" err="1">
                <a:solidFill>
                  <a:srgbClr val="000000"/>
                </a:solidFill>
                <a:effectLst/>
                <a:highlight>
                  <a:srgbClr val="FDFBF4"/>
                </a:highlight>
                <a:latin typeface="Arial" panose="020B0604020202020204" pitchFamily="34" charset="0"/>
              </a:rPr>
              <a:t>ה"ח</a:t>
            </a:r>
            <a:r>
              <a:rPr lang="he-IL" b="0" i="0" dirty="0">
                <a:solidFill>
                  <a:srgbClr val="000000"/>
                </a:solidFill>
                <a:effectLst/>
                <a:highlight>
                  <a:srgbClr val="FDFBF4"/>
                </a:highlight>
                <a:latin typeface="Arial" panose="020B0604020202020204" pitchFamily="34" charset="0"/>
              </a:rPr>
              <a:t>:</a:t>
            </a:r>
            <a:br>
              <a:rPr lang="he-IL" dirty="0"/>
            </a:br>
            <a:r>
              <a:rPr lang="he-IL" b="0" i="0" dirty="0">
                <a:solidFill>
                  <a:srgbClr val="000000"/>
                </a:solidFill>
                <a:effectLst/>
                <a:highlight>
                  <a:srgbClr val="FDFBF4"/>
                </a:highlight>
                <a:latin typeface="Arial" panose="020B0604020202020204" pitchFamily="34" charset="0"/>
              </a:rPr>
              <a:t>"אין </a:t>
            </a:r>
            <a:r>
              <a:rPr lang="he-IL" b="0" i="0" dirty="0" err="1">
                <a:solidFill>
                  <a:srgbClr val="000000"/>
                </a:solidFill>
                <a:effectLst/>
                <a:highlight>
                  <a:srgbClr val="FDFBF4"/>
                </a:highlight>
                <a:latin typeface="Arial" panose="020B0604020202020204" pitchFamily="34" charset="0"/>
              </a:rPr>
              <a:t>מפרישין</a:t>
            </a:r>
            <a:r>
              <a:rPr lang="he-IL" b="0" i="0" dirty="0">
                <a:solidFill>
                  <a:srgbClr val="000000"/>
                </a:solidFill>
                <a:effectLst/>
                <a:highlight>
                  <a:srgbClr val="FDFBF4"/>
                </a:highlight>
                <a:latin typeface="Arial" panose="020B0604020202020204" pitchFamily="34" charset="0"/>
              </a:rPr>
              <a:t> לים הגדול לא בערב שבת ולא בחמישי בשבת ב"ש אוסרים אפילו ברביעי ובית הלל </a:t>
            </a:r>
            <a:r>
              <a:rPr lang="he-IL" b="0" i="0" dirty="0" err="1">
                <a:solidFill>
                  <a:srgbClr val="000000"/>
                </a:solidFill>
                <a:effectLst/>
                <a:highlight>
                  <a:srgbClr val="FDFBF4"/>
                </a:highlight>
                <a:latin typeface="Arial" panose="020B0604020202020204" pitchFamily="34" charset="0"/>
              </a:rPr>
              <a:t>מתירין</a:t>
            </a:r>
            <a:r>
              <a:rPr lang="he-IL" b="0" i="0" dirty="0">
                <a:solidFill>
                  <a:srgbClr val="000000"/>
                </a:solidFill>
                <a:effectLst/>
                <a:highlight>
                  <a:srgbClr val="FDFBF4"/>
                </a:highlight>
                <a:latin typeface="Arial" panose="020B0604020202020204" pitchFamily="34" charset="0"/>
              </a:rPr>
              <a:t> אם היה דבר של סכנה כגון מצור לצידון מותר".</a:t>
            </a:r>
            <a:br>
              <a:rPr lang="he-IL" dirty="0"/>
            </a:br>
            <a:br>
              <a:rPr lang="he-IL" dirty="0"/>
            </a:br>
            <a:r>
              <a:rPr lang="he-IL" b="0" i="0" dirty="0">
                <a:solidFill>
                  <a:srgbClr val="000000"/>
                </a:solidFill>
                <a:effectLst/>
                <a:highlight>
                  <a:srgbClr val="FDFBF4"/>
                </a:highlight>
                <a:latin typeface="Arial" panose="020B0604020202020204" pitchFamily="34" charset="0"/>
              </a:rPr>
              <a:t>ירושלמי מסכת מועד קטן פרק ג ה"א:</a:t>
            </a:r>
            <a:br>
              <a:rPr lang="he-IL" dirty="0"/>
            </a:br>
            <a:r>
              <a:rPr lang="he-IL" b="0" i="0" dirty="0">
                <a:solidFill>
                  <a:srgbClr val="000000"/>
                </a:solidFill>
                <a:effectLst/>
                <a:highlight>
                  <a:srgbClr val="FDFBF4"/>
                </a:highlight>
                <a:latin typeface="Arial" panose="020B0604020202020204" pitchFamily="34" charset="0"/>
              </a:rPr>
              <a:t>"דרבי יודה אמר אסור לפרש לים הגדול מעתה כהן שיצא חוץ לארץ הואיל ויצא שלא ברצון חכמים יהא אסור לו לגלח חד כהן אתא לגבי ר' חנינה א"ל מהו לצאת לצור לעשות דבר מצוה לחלוץ או לייבם אמר ליה אחיו של אותו האיש יצא ברוך המקום שנגפו ואת מבקש לעשות כיוצא בו".</a:t>
            </a:r>
            <a:br>
              <a:rPr lang="he-IL" dirty="0"/>
            </a:br>
            <a:br>
              <a:rPr lang="he-IL" dirty="0"/>
            </a:br>
            <a:r>
              <a:rPr lang="he-IL" b="0" i="0" dirty="0">
                <a:solidFill>
                  <a:srgbClr val="000000"/>
                </a:solidFill>
                <a:effectLst/>
                <a:highlight>
                  <a:srgbClr val="FDFBF4"/>
                </a:highlight>
                <a:latin typeface="Arial" panose="020B0604020202020204" pitchFamily="34" charset="0"/>
              </a:rPr>
              <a:t>ירושלמי מסכת יבמות פרק </a:t>
            </a:r>
            <a:r>
              <a:rPr lang="he-IL" b="0" i="0" dirty="0" err="1">
                <a:solidFill>
                  <a:srgbClr val="000000"/>
                </a:solidFill>
                <a:effectLst/>
                <a:highlight>
                  <a:srgbClr val="FDFBF4"/>
                </a:highlight>
                <a:latin typeface="Arial" panose="020B0604020202020204" pitchFamily="34" charset="0"/>
              </a:rPr>
              <a:t>טז</a:t>
            </a:r>
            <a:r>
              <a:rPr lang="he-IL" b="0" i="0" dirty="0">
                <a:solidFill>
                  <a:srgbClr val="000000"/>
                </a:solidFill>
                <a:effectLst/>
                <a:highlight>
                  <a:srgbClr val="FDFBF4"/>
                </a:highlight>
                <a:latin typeface="Arial" panose="020B0604020202020204" pitchFamily="34" charset="0"/>
              </a:rPr>
              <a:t> </a:t>
            </a:r>
            <a:r>
              <a:rPr lang="he-IL" b="0" i="0" dirty="0" err="1">
                <a:solidFill>
                  <a:srgbClr val="000000"/>
                </a:solidFill>
                <a:effectLst/>
                <a:highlight>
                  <a:srgbClr val="FDFBF4"/>
                </a:highlight>
                <a:latin typeface="Arial" panose="020B0604020202020204" pitchFamily="34" charset="0"/>
              </a:rPr>
              <a:t>ה"ד</a:t>
            </a:r>
            <a:r>
              <a:rPr lang="he-IL" b="0" i="0" dirty="0">
                <a:solidFill>
                  <a:srgbClr val="000000"/>
                </a:solidFill>
                <a:effectLst/>
                <a:highlight>
                  <a:srgbClr val="FDFBF4"/>
                </a:highlight>
                <a:latin typeface="Arial" panose="020B0604020202020204" pitchFamily="34" charset="0"/>
              </a:rPr>
              <a:t>:</a:t>
            </a:r>
            <a:br>
              <a:rPr lang="he-IL" dirty="0"/>
            </a:br>
            <a:r>
              <a:rPr lang="he-IL" b="0" i="0" dirty="0">
                <a:solidFill>
                  <a:srgbClr val="000000"/>
                </a:solidFill>
                <a:effectLst/>
                <a:highlight>
                  <a:srgbClr val="FDFBF4"/>
                </a:highlight>
                <a:latin typeface="Arial" panose="020B0604020202020204" pitchFamily="34" charset="0"/>
              </a:rPr>
              <a:t>"אמר ר' עקיבא מעשה שעשיתי מפרש בים הגדול וראיתי ספינה אחת ששקעה בים והייתי מצטער על תלמיד חכם אחד שהיה בתוכה וכשבאתי </a:t>
            </a:r>
            <a:r>
              <a:rPr lang="he-IL" b="0" i="0" dirty="0" err="1">
                <a:solidFill>
                  <a:srgbClr val="000000"/>
                </a:solidFill>
                <a:effectLst/>
                <a:highlight>
                  <a:srgbClr val="FDFBF4"/>
                </a:highlight>
                <a:latin typeface="Arial" panose="020B0604020202020204" pitchFamily="34" charset="0"/>
              </a:rPr>
              <a:t>למגיזה</a:t>
            </a:r>
            <a:r>
              <a:rPr lang="he-IL" b="0" i="0" dirty="0">
                <a:solidFill>
                  <a:srgbClr val="000000"/>
                </a:solidFill>
                <a:effectLst/>
                <a:highlight>
                  <a:srgbClr val="FDFBF4"/>
                </a:highlight>
                <a:latin typeface="Arial" panose="020B0604020202020204" pitchFamily="34" charset="0"/>
              </a:rPr>
              <a:t> של </a:t>
            </a:r>
            <a:r>
              <a:rPr lang="he-IL" b="0" i="0" dirty="0" err="1">
                <a:solidFill>
                  <a:srgbClr val="000000"/>
                </a:solidFill>
                <a:effectLst/>
                <a:highlight>
                  <a:srgbClr val="FDFBF4"/>
                </a:highlight>
                <a:latin typeface="Arial" panose="020B0604020202020204" pitchFamily="34" charset="0"/>
              </a:rPr>
              <a:t>קפודקיא</a:t>
            </a:r>
            <a:r>
              <a:rPr lang="he-IL" b="0" i="0" dirty="0">
                <a:solidFill>
                  <a:srgbClr val="000000"/>
                </a:solidFill>
                <a:effectLst/>
                <a:highlight>
                  <a:srgbClr val="FDFBF4"/>
                </a:highlight>
                <a:latin typeface="Arial" panose="020B0604020202020204" pitchFamily="34" charset="0"/>
              </a:rPr>
              <a:t> והתחיל </a:t>
            </a:r>
            <a:r>
              <a:rPr lang="he-IL" b="0" i="0" dirty="0" err="1">
                <a:solidFill>
                  <a:srgbClr val="000000"/>
                </a:solidFill>
                <a:effectLst/>
                <a:highlight>
                  <a:srgbClr val="FDFBF4"/>
                </a:highlight>
                <a:latin typeface="Arial" panose="020B0604020202020204" pitchFamily="34" charset="0"/>
              </a:rPr>
              <a:t>מקדמיני</a:t>
            </a:r>
            <a:r>
              <a:rPr lang="he-IL" b="0" i="0" dirty="0">
                <a:solidFill>
                  <a:srgbClr val="000000"/>
                </a:solidFill>
                <a:effectLst/>
                <a:highlight>
                  <a:srgbClr val="FDFBF4"/>
                </a:highlight>
                <a:latin typeface="Arial" panose="020B0604020202020204" pitchFamily="34" charset="0"/>
              </a:rPr>
              <a:t> ושואל לי שאלות".</a:t>
            </a:r>
            <a:br>
              <a:rPr lang="he-IL" dirty="0"/>
            </a:br>
            <a:br>
              <a:rPr lang="he-IL" dirty="0"/>
            </a:br>
            <a:r>
              <a:rPr lang="he-IL" b="0" i="0" dirty="0" err="1">
                <a:solidFill>
                  <a:srgbClr val="000000"/>
                </a:solidFill>
                <a:effectLst/>
                <a:highlight>
                  <a:srgbClr val="FDFBF4"/>
                </a:highlight>
                <a:latin typeface="Arial" panose="020B0604020202020204" pitchFamily="34" charset="0"/>
              </a:rPr>
              <a:t>תוספתא</a:t>
            </a:r>
            <a:r>
              <a:rPr lang="he-IL" b="0" i="0" dirty="0">
                <a:solidFill>
                  <a:srgbClr val="000000"/>
                </a:solidFill>
                <a:effectLst/>
                <a:highlight>
                  <a:srgbClr val="FDFBF4"/>
                </a:highlight>
                <a:latin typeface="Arial" panose="020B0604020202020204" pitchFamily="34" charset="0"/>
              </a:rPr>
              <a:t> מסכת שבת פרק </a:t>
            </a:r>
            <a:r>
              <a:rPr lang="he-IL" b="0" i="0" dirty="0" err="1">
                <a:solidFill>
                  <a:srgbClr val="000000"/>
                </a:solidFill>
                <a:effectLst/>
                <a:highlight>
                  <a:srgbClr val="FDFBF4"/>
                </a:highlight>
                <a:latin typeface="Arial" panose="020B0604020202020204" pitchFamily="34" charset="0"/>
              </a:rPr>
              <a:t>יב</a:t>
            </a:r>
            <a:r>
              <a:rPr lang="he-IL" b="0" i="0" dirty="0">
                <a:solidFill>
                  <a:srgbClr val="000000"/>
                </a:solidFill>
                <a:effectLst/>
                <a:highlight>
                  <a:srgbClr val="FDFBF4"/>
                </a:highlight>
                <a:latin typeface="Arial" panose="020B0604020202020204" pitchFamily="34" charset="0"/>
              </a:rPr>
              <a:t> הלכה </a:t>
            </a:r>
            <a:r>
              <a:rPr lang="he-IL" b="0" i="0" dirty="0" err="1">
                <a:solidFill>
                  <a:srgbClr val="000000"/>
                </a:solidFill>
                <a:effectLst/>
                <a:highlight>
                  <a:srgbClr val="FDFBF4"/>
                </a:highlight>
                <a:latin typeface="Arial" panose="020B0604020202020204" pitchFamily="34" charset="0"/>
              </a:rPr>
              <a:t>יג</a:t>
            </a:r>
            <a:r>
              <a:rPr lang="he-IL" b="0" i="0" dirty="0">
                <a:solidFill>
                  <a:srgbClr val="000000"/>
                </a:solidFill>
                <a:effectLst/>
                <a:highlight>
                  <a:srgbClr val="FDFBF4"/>
                </a:highlight>
                <a:latin typeface="Arial" panose="020B0604020202020204" pitchFamily="34" charset="0"/>
              </a:rPr>
              <a:t>:</a:t>
            </a:r>
            <a:br>
              <a:rPr lang="he-IL" dirty="0"/>
            </a:br>
            <a:r>
              <a:rPr lang="he-IL" b="0" i="0" dirty="0">
                <a:solidFill>
                  <a:srgbClr val="000000"/>
                </a:solidFill>
                <a:effectLst/>
                <a:highlight>
                  <a:srgbClr val="FDFBF4"/>
                </a:highlight>
                <a:latin typeface="Arial" panose="020B0604020202020204" pitchFamily="34" charset="0"/>
              </a:rPr>
              <a:t>"רוחץ אדם במי </a:t>
            </a:r>
            <a:r>
              <a:rPr lang="he-IL" b="0" i="0" dirty="0" err="1">
                <a:solidFill>
                  <a:srgbClr val="000000"/>
                </a:solidFill>
                <a:effectLst/>
                <a:highlight>
                  <a:srgbClr val="FDFBF4"/>
                </a:highlight>
                <a:latin typeface="Arial" panose="020B0604020202020204" pitchFamily="34" charset="0"/>
              </a:rPr>
              <a:t>טבריא</a:t>
            </a:r>
            <a:r>
              <a:rPr lang="he-IL" b="0" i="0" dirty="0">
                <a:solidFill>
                  <a:srgbClr val="000000"/>
                </a:solidFill>
                <a:effectLst/>
                <a:highlight>
                  <a:srgbClr val="FDFBF4"/>
                </a:highlight>
                <a:latin typeface="Arial" panose="020B0604020202020204" pitchFamily="34" charset="0"/>
              </a:rPr>
              <a:t> ובים הגדול אבל לא במי המשרה ולא בימה של סדום".</a:t>
            </a:r>
            <a:br>
              <a:rPr lang="he-IL" dirty="0"/>
            </a:br>
            <a:br>
              <a:rPr lang="he-IL" dirty="0"/>
            </a:br>
            <a:r>
              <a:rPr lang="he-IL" b="0" i="0" dirty="0" err="1">
                <a:solidFill>
                  <a:srgbClr val="000000"/>
                </a:solidFill>
                <a:effectLst/>
                <a:highlight>
                  <a:srgbClr val="FDFBF4"/>
                </a:highlight>
                <a:latin typeface="Arial" panose="020B0604020202020204" pitchFamily="34" charset="0"/>
              </a:rPr>
              <a:t>תוספתא</a:t>
            </a:r>
            <a:r>
              <a:rPr lang="he-IL" b="0" i="0" dirty="0">
                <a:solidFill>
                  <a:srgbClr val="000000"/>
                </a:solidFill>
                <a:effectLst/>
                <a:highlight>
                  <a:srgbClr val="FDFBF4"/>
                </a:highlight>
                <a:latin typeface="Arial" panose="020B0604020202020204" pitchFamily="34" charset="0"/>
              </a:rPr>
              <a:t> מסכת שבת פרק </a:t>
            </a:r>
            <a:r>
              <a:rPr lang="he-IL" b="0" i="0" dirty="0" err="1">
                <a:solidFill>
                  <a:srgbClr val="000000"/>
                </a:solidFill>
                <a:effectLst/>
                <a:highlight>
                  <a:srgbClr val="FDFBF4"/>
                </a:highlight>
                <a:latin typeface="Arial" panose="020B0604020202020204" pitchFamily="34" charset="0"/>
              </a:rPr>
              <a:t>יג</a:t>
            </a:r>
            <a:r>
              <a:rPr lang="he-IL" b="0" i="0" dirty="0">
                <a:solidFill>
                  <a:srgbClr val="000000"/>
                </a:solidFill>
                <a:effectLst/>
                <a:highlight>
                  <a:srgbClr val="FDFBF4"/>
                </a:highlight>
                <a:latin typeface="Arial" panose="020B0604020202020204" pitchFamily="34" charset="0"/>
              </a:rPr>
              <a:t> הלכה </a:t>
            </a:r>
            <a:r>
              <a:rPr lang="he-IL" b="0" i="0" dirty="0" err="1">
                <a:solidFill>
                  <a:srgbClr val="000000"/>
                </a:solidFill>
                <a:effectLst/>
                <a:highlight>
                  <a:srgbClr val="FDFBF4"/>
                </a:highlight>
                <a:latin typeface="Arial" panose="020B0604020202020204" pitchFamily="34" charset="0"/>
              </a:rPr>
              <a:t>יג</a:t>
            </a:r>
            <a:r>
              <a:rPr lang="he-IL" b="0" i="0" dirty="0">
                <a:solidFill>
                  <a:srgbClr val="000000"/>
                </a:solidFill>
                <a:effectLst/>
                <a:highlight>
                  <a:srgbClr val="FDFBF4"/>
                </a:highlight>
                <a:latin typeface="Arial" panose="020B0604020202020204" pitchFamily="34" charset="0"/>
              </a:rPr>
              <a:t>:</a:t>
            </a:r>
            <a:br>
              <a:rPr lang="he-IL" dirty="0"/>
            </a:br>
            <a:r>
              <a:rPr lang="he-IL" b="0" i="0" dirty="0">
                <a:solidFill>
                  <a:srgbClr val="000000"/>
                </a:solidFill>
                <a:effectLst/>
                <a:highlight>
                  <a:srgbClr val="FDFBF4"/>
                </a:highlight>
                <a:latin typeface="Arial" panose="020B0604020202020204" pitchFamily="34" charset="0"/>
              </a:rPr>
              <a:t>"אין </a:t>
            </a:r>
            <a:r>
              <a:rPr lang="he-IL" b="0" i="0" dirty="0" err="1">
                <a:solidFill>
                  <a:srgbClr val="000000"/>
                </a:solidFill>
                <a:effectLst/>
                <a:highlight>
                  <a:srgbClr val="FDFBF4"/>
                </a:highlight>
                <a:latin typeface="Arial" panose="020B0604020202020204" pitchFamily="34" charset="0"/>
              </a:rPr>
              <a:t>מפליגין</a:t>
            </a:r>
            <a:r>
              <a:rPr lang="he-IL" b="0" i="0" dirty="0">
                <a:solidFill>
                  <a:srgbClr val="000000"/>
                </a:solidFill>
                <a:effectLst/>
                <a:highlight>
                  <a:srgbClr val="FDFBF4"/>
                </a:highlight>
                <a:latin typeface="Arial" panose="020B0604020202020204" pitchFamily="34" charset="0"/>
              </a:rPr>
              <a:t> בים הגדול פחות משלשה ימים קודם לשבת... מצור לצידן ומצידן לצור אפי' בערב שבת מותר".</a:t>
            </a:r>
            <a:br>
              <a:rPr lang="he-IL" dirty="0"/>
            </a:br>
            <a:br>
              <a:rPr lang="he-IL" dirty="0"/>
            </a:br>
            <a:r>
              <a:rPr lang="he-IL" b="0" i="0" dirty="0" err="1">
                <a:solidFill>
                  <a:srgbClr val="000000"/>
                </a:solidFill>
                <a:effectLst/>
                <a:highlight>
                  <a:srgbClr val="FDFBF4"/>
                </a:highlight>
                <a:latin typeface="Arial" panose="020B0604020202020204" pitchFamily="34" charset="0"/>
              </a:rPr>
              <a:t>תוספתא</a:t>
            </a:r>
            <a:r>
              <a:rPr lang="he-IL" b="0" i="0" dirty="0">
                <a:solidFill>
                  <a:srgbClr val="000000"/>
                </a:solidFill>
                <a:effectLst/>
                <a:highlight>
                  <a:srgbClr val="FDFBF4"/>
                </a:highlight>
                <a:latin typeface="Arial" panose="020B0604020202020204" pitchFamily="34" charset="0"/>
              </a:rPr>
              <a:t> מסכת סוכה פרק ג הלכה ג-ט:</a:t>
            </a:r>
            <a:br>
              <a:rPr lang="he-IL" dirty="0"/>
            </a:br>
            <a:r>
              <a:rPr lang="he-IL" b="0" i="0" dirty="0">
                <a:solidFill>
                  <a:srgbClr val="000000"/>
                </a:solidFill>
                <a:effectLst/>
                <a:highlight>
                  <a:srgbClr val="FDFBF4"/>
                </a:highlight>
                <a:latin typeface="Arial" panose="020B0604020202020204" pitchFamily="34" charset="0"/>
              </a:rPr>
              <a:t>"למה נקרא שמו שער המים שבו </a:t>
            </a:r>
            <a:r>
              <a:rPr lang="he-IL" b="0" i="0" dirty="0" err="1">
                <a:solidFill>
                  <a:srgbClr val="000000"/>
                </a:solidFill>
                <a:effectLst/>
                <a:highlight>
                  <a:srgbClr val="FDFBF4"/>
                </a:highlight>
                <a:latin typeface="Arial" panose="020B0604020202020204" pitchFamily="34" charset="0"/>
              </a:rPr>
              <a:t>מכניסין</a:t>
            </a:r>
            <a:r>
              <a:rPr lang="he-IL" b="0" i="0" dirty="0">
                <a:solidFill>
                  <a:srgbClr val="000000"/>
                </a:solidFill>
                <a:effectLst/>
                <a:highlight>
                  <a:srgbClr val="FDFBF4"/>
                </a:highlight>
                <a:latin typeface="Arial" panose="020B0604020202020204" pitchFamily="34" charset="0"/>
              </a:rPr>
              <a:t> צלוחית של מים של ניסוך בחג ר' </a:t>
            </a:r>
            <a:r>
              <a:rPr lang="he-IL" b="0" i="0" dirty="0" err="1">
                <a:solidFill>
                  <a:srgbClr val="000000"/>
                </a:solidFill>
                <a:effectLst/>
                <a:highlight>
                  <a:srgbClr val="FDFBF4"/>
                </a:highlight>
                <a:latin typeface="Arial" panose="020B0604020202020204" pitchFamily="34" charset="0"/>
              </a:rPr>
              <a:t>ליעזר</a:t>
            </a:r>
            <a:r>
              <a:rPr lang="he-IL" b="0" i="0" dirty="0">
                <a:solidFill>
                  <a:srgbClr val="000000"/>
                </a:solidFill>
                <a:effectLst/>
                <a:highlight>
                  <a:srgbClr val="FDFBF4"/>
                </a:highlight>
                <a:latin typeface="Arial" panose="020B0604020202020204" pitchFamily="34" charset="0"/>
              </a:rPr>
              <a:t> בן יעקב </a:t>
            </a:r>
            <a:r>
              <a:rPr lang="he-IL" b="0" i="0" dirty="0" err="1">
                <a:solidFill>
                  <a:srgbClr val="000000"/>
                </a:solidFill>
                <a:effectLst/>
                <a:highlight>
                  <a:srgbClr val="FDFBF4"/>
                </a:highlight>
                <a:latin typeface="Arial" panose="020B0604020202020204" pitchFamily="34" charset="0"/>
              </a:rPr>
              <a:t>אומ</a:t>
            </a:r>
            <a:r>
              <a:rPr lang="he-IL" b="0" i="0" dirty="0">
                <a:solidFill>
                  <a:srgbClr val="000000"/>
                </a:solidFill>
                <a:effectLst/>
                <a:highlight>
                  <a:srgbClr val="FDFBF4"/>
                </a:highlight>
                <a:latin typeface="Arial" panose="020B0604020202020204" pitchFamily="34" charset="0"/>
              </a:rPr>
              <a:t>' בו מים </a:t>
            </a:r>
            <a:r>
              <a:rPr lang="he-IL" b="0" i="0" dirty="0" err="1">
                <a:solidFill>
                  <a:srgbClr val="000000"/>
                </a:solidFill>
                <a:effectLst/>
                <a:highlight>
                  <a:srgbClr val="FDFBF4"/>
                </a:highlight>
                <a:latin typeface="Arial" panose="020B0604020202020204" pitchFamily="34" charset="0"/>
              </a:rPr>
              <a:t>מפכין</a:t>
            </a:r>
            <a:r>
              <a:rPr lang="he-IL" b="0" i="0" dirty="0">
                <a:solidFill>
                  <a:srgbClr val="000000"/>
                </a:solidFill>
                <a:effectLst/>
                <a:highlight>
                  <a:srgbClr val="FDFBF4"/>
                </a:highlight>
                <a:latin typeface="Arial" panose="020B0604020202020204" pitchFamily="34" charset="0"/>
              </a:rPr>
              <a:t> מלמד </a:t>
            </a:r>
            <a:r>
              <a:rPr lang="he-IL" b="0" i="0" dirty="0" err="1">
                <a:solidFill>
                  <a:srgbClr val="000000"/>
                </a:solidFill>
                <a:effectLst/>
                <a:highlight>
                  <a:srgbClr val="FDFBF4"/>
                </a:highlight>
                <a:latin typeface="Arial" panose="020B0604020202020204" pitchFamily="34" charset="0"/>
              </a:rPr>
              <a:t>שמפכפכין</a:t>
            </a:r>
            <a:r>
              <a:rPr lang="he-IL" b="0" i="0" dirty="0">
                <a:solidFill>
                  <a:srgbClr val="000000"/>
                </a:solidFill>
                <a:effectLst/>
                <a:highlight>
                  <a:srgbClr val="FDFBF4"/>
                </a:highlight>
                <a:latin typeface="Arial" panose="020B0604020202020204" pitchFamily="34" charset="0"/>
              </a:rPr>
              <a:t> </a:t>
            </a:r>
            <a:r>
              <a:rPr lang="he-IL" b="0" i="0" dirty="0" err="1">
                <a:solidFill>
                  <a:srgbClr val="000000"/>
                </a:solidFill>
                <a:effectLst/>
                <a:highlight>
                  <a:srgbClr val="FDFBF4"/>
                </a:highlight>
                <a:latin typeface="Arial" panose="020B0604020202020204" pitchFamily="34" charset="0"/>
              </a:rPr>
              <a:t>ויוצאין</a:t>
            </a:r>
            <a:r>
              <a:rPr lang="he-IL" b="0" i="0" dirty="0">
                <a:solidFill>
                  <a:srgbClr val="000000"/>
                </a:solidFill>
                <a:effectLst/>
                <a:highlight>
                  <a:srgbClr val="FDFBF4"/>
                </a:highlight>
                <a:latin typeface="Arial" panose="020B0604020202020204" pitchFamily="34" charset="0"/>
              </a:rPr>
              <a:t> כמי הפך הזה </a:t>
            </a:r>
            <a:r>
              <a:rPr lang="he-IL" b="0" i="0" dirty="0" err="1">
                <a:solidFill>
                  <a:srgbClr val="000000"/>
                </a:solidFill>
                <a:effectLst/>
                <a:highlight>
                  <a:srgbClr val="FDFBF4"/>
                </a:highlight>
                <a:latin typeface="Arial" panose="020B0604020202020204" pitchFamily="34" charset="0"/>
              </a:rPr>
              <a:t>ועתידין</a:t>
            </a:r>
            <a:r>
              <a:rPr lang="he-IL" b="0" i="0" dirty="0">
                <a:solidFill>
                  <a:srgbClr val="000000"/>
                </a:solidFill>
                <a:effectLst/>
                <a:highlight>
                  <a:srgbClr val="FDFBF4"/>
                </a:highlight>
                <a:latin typeface="Arial" panose="020B0604020202020204" pitchFamily="34" charset="0"/>
              </a:rPr>
              <a:t> להיות </a:t>
            </a:r>
            <a:r>
              <a:rPr lang="he-IL" b="0" i="0" dirty="0" err="1">
                <a:solidFill>
                  <a:srgbClr val="000000"/>
                </a:solidFill>
                <a:effectLst/>
                <a:highlight>
                  <a:srgbClr val="FDFBF4"/>
                </a:highlight>
                <a:latin typeface="Arial" panose="020B0604020202020204" pitchFamily="34" charset="0"/>
              </a:rPr>
              <a:t>יוצאין</a:t>
            </a:r>
            <a:r>
              <a:rPr lang="he-IL" b="0" i="0" dirty="0">
                <a:solidFill>
                  <a:srgbClr val="000000"/>
                </a:solidFill>
                <a:effectLst/>
                <a:highlight>
                  <a:srgbClr val="FDFBF4"/>
                </a:highlight>
                <a:latin typeface="Arial" panose="020B0604020202020204" pitchFamily="34" charset="0"/>
              </a:rPr>
              <a:t> מתחת מפתן הבית... לאן </a:t>
            </a:r>
            <a:r>
              <a:rPr lang="he-IL" b="0" i="0" dirty="0" err="1">
                <a:solidFill>
                  <a:srgbClr val="000000"/>
                </a:solidFill>
                <a:effectLst/>
                <a:highlight>
                  <a:srgbClr val="FDFBF4"/>
                </a:highlight>
                <a:latin typeface="Arial" panose="020B0604020202020204" pitchFamily="34" charset="0"/>
              </a:rPr>
              <a:t>הולכין</a:t>
            </a:r>
            <a:r>
              <a:rPr lang="he-IL" b="0" i="0" dirty="0">
                <a:solidFill>
                  <a:srgbClr val="000000"/>
                </a:solidFill>
                <a:effectLst/>
                <a:highlight>
                  <a:srgbClr val="FDFBF4"/>
                </a:highlight>
                <a:latin typeface="Arial" panose="020B0604020202020204" pitchFamily="34" charset="0"/>
              </a:rPr>
              <a:t>? לים הגדול, לימה של טבריה, ולימה של סדום".</a:t>
            </a:r>
            <a:br>
              <a:rPr lang="he-IL" dirty="0"/>
            </a:br>
            <a:br>
              <a:rPr lang="he-IL" dirty="0"/>
            </a:br>
            <a:r>
              <a:rPr lang="he-IL" b="0" i="0" dirty="0" err="1">
                <a:solidFill>
                  <a:srgbClr val="000000"/>
                </a:solidFill>
                <a:effectLst/>
                <a:highlight>
                  <a:srgbClr val="FDFBF4"/>
                </a:highlight>
                <a:latin typeface="Arial" panose="020B0604020202020204" pitchFamily="34" charset="0"/>
              </a:rPr>
              <a:t>תוספתא</a:t>
            </a:r>
            <a:r>
              <a:rPr lang="he-IL" b="0" i="0" dirty="0">
                <a:solidFill>
                  <a:srgbClr val="000000"/>
                </a:solidFill>
                <a:effectLst/>
                <a:highlight>
                  <a:srgbClr val="FDFBF4"/>
                </a:highlight>
                <a:latin typeface="Arial" panose="020B0604020202020204" pitchFamily="34" charset="0"/>
              </a:rPr>
              <a:t> מסכת בבא קמא פרק ח הלכה </a:t>
            </a:r>
            <a:r>
              <a:rPr lang="he-IL" b="0" i="0" dirty="0" err="1">
                <a:solidFill>
                  <a:srgbClr val="000000"/>
                </a:solidFill>
                <a:effectLst/>
                <a:highlight>
                  <a:srgbClr val="FDFBF4"/>
                </a:highlight>
                <a:latin typeface="Arial" panose="020B0604020202020204" pitchFamily="34" charset="0"/>
              </a:rPr>
              <a:t>יח</a:t>
            </a:r>
            <a:r>
              <a:rPr lang="he-IL" b="0" i="0" dirty="0">
                <a:solidFill>
                  <a:srgbClr val="000000"/>
                </a:solidFill>
                <a:effectLst/>
                <a:highlight>
                  <a:srgbClr val="FDFBF4"/>
                </a:highlight>
                <a:latin typeface="Arial" panose="020B0604020202020204" pitchFamily="34" charset="0"/>
              </a:rPr>
              <a:t>:</a:t>
            </a:r>
            <a:br>
              <a:rPr lang="he-IL" dirty="0"/>
            </a:br>
            <a:r>
              <a:rPr lang="he-IL" b="0" i="0" dirty="0">
                <a:solidFill>
                  <a:srgbClr val="000000"/>
                </a:solidFill>
                <a:effectLst/>
                <a:highlight>
                  <a:srgbClr val="FDFBF4"/>
                </a:highlight>
                <a:latin typeface="Arial" panose="020B0604020202020204" pitchFamily="34" charset="0"/>
              </a:rPr>
              <a:t>"אין השבטים </a:t>
            </a:r>
            <a:r>
              <a:rPr lang="he-IL" b="0" i="0" dirty="0" err="1">
                <a:solidFill>
                  <a:srgbClr val="000000"/>
                </a:solidFill>
                <a:effectLst/>
                <a:highlight>
                  <a:srgbClr val="FDFBF4"/>
                </a:highlight>
                <a:latin typeface="Arial" panose="020B0604020202020204" pitchFamily="34" charset="0"/>
              </a:rPr>
              <a:t>צדין</a:t>
            </a:r>
            <a:r>
              <a:rPr lang="he-IL" b="0" i="0" dirty="0">
                <a:solidFill>
                  <a:srgbClr val="000000"/>
                </a:solidFill>
                <a:effectLst/>
                <a:highlight>
                  <a:srgbClr val="FDFBF4"/>
                </a:highlight>
                <a:latin typeface="Arial" panose="020B0604020202020204" pitchFamily="34" charset="0"/>
              </a:rPr>
              <a:t> דגים מימה של טבריה מפני שהוא של נפתלי... שנאמר ים ודרום ירשה... ר' עקיבא אומר ים - זה ימה של סובכי, דרום - זה ימה של </a:t>
            </a:r>
            <a:r>
              <a:rPr lang="he-IL" b="0" i="0" dirty="0" err="1">
                <a:solidFill>
                  <a:srgbClr val="000000"/>
                </a:solidFill>
                <a:effectLst/>
                <a:highlight>
                  <a:srgbClr val="FDFBF4"/>
                </a:highlight>
                <a:latin typeface="Arial" panose="020B0604020202020204" pitchFamily="34" charset="0"/>
              </a:rPr>
              <a:t>טבריא</a:t>
            </a:r>
            <a:r>
              <a:rPr lang="he-IL" b="0" i="0" dirty="0">
                <a:solidFill>
                  <a:srgbClr val="000000"/>
                </a:solidFill>
                <a:effectLst/>
                <a:highlight>
                  <a:srgbClr val="FDFBF4"/>
                </a:highlight>
                <a:latin typeface="Arial" panose="020B0604020202020204" pitchFamily="34" charset="0"/>
              </a:rPr>
              <a:t>, ירשה - זה ים הגדול".</a:t>
            </a:r>
            <a:br>
              <a:rPr lang="he-IL" dirty="0"/>
            </a:br>
            <a:br>
              <a:rPr lang="he-IL" dirty="0"/>
            </a:br>
            <a:r>
              <a:rPr lang="he-IL" b="0" i="0" dirty="0">
                <a:solidFill>
                  <a:srgbClr val="000000"/>
                </a:solidFill>
                <a:effectLst/>
                <a:highlight>
                  <a:srgbClr val="FDFBF4"/>
                </a:highlight>
                <a:latin typeface="Arial" panose="020B0604020202020204" pitchFamily="34" charset="0"/>
              </a:rPr>
              <a:t>הפסוק בבמדבר פרק לד, ו: וּגְבוּל יָם וְהָיָה לָכֶם הַיָּם הַגָּדוֹל.</a:t>
            </a:r>
            <a:br>
              <a:rPr lang="he-IL" dirty="0"/>
            </a:br>
            <a:r>
              <a:rPr lang="he-IL" b="0" i="0" dirty="0">
                <a:solidFill>
                  <a:srgbClr val="000000"/>
                </a:solidFill>
                <a:effectLst/>
                <a:highlight>
                  <a:srgbClr val="FDFBF4"/>
                </a:highlight>
                <a:latin typeface="Arial" panose="020B0604020202020204" pitchFamily="34" charset="0"/>
              </a:rPr>
              <a:t>מתורגם בתרגום ירושלמי: "ותחום </a:t>
            </a:r>
            <a:r>
              <a:rPr lang="he-IL" b="0" i="0" dirty="0" err="1">
                <a:solidFill>
                  <a:srgbClr val="000000"/>
                </a:solidFill>
                <a:effectLst/>
                <a:highlight>
                  <a:srgbClr val="FDFBF4"/>
                </a:highlight>
                <a:latin typeface="Arial" panose="020B0604020202020204" pitchFamily="34" charset="0"/>
              </a:rPr>
              <a:t>ימא</a:t>
            </a:r>
            <a:r>
              <a:rPr lang="he-IL" b="0" i="0" dirty="0">
                <a:solidFill>
                  <a:srgbClr val="000000"/>
                </a:solidFill>
                <a:effectLst/>
                <a:highlight>
                  <a:srgbClr val="FDFBF4"/>
                </a:highlight>
                <a:latin typeface="Arial" panose="020B0604020202020204" pitchFamily="34" charset="0"/>
              </a:rPr>
              <a:t> רבא הוא </a:t>
            </a:r>
            <a:r>
              <a:rPr lang="he-IL" b="0" i="0" dirty="0" err="1">
                <a:solidFill>
                  <a:srgbClr val="000000"/>
                </a:solidFill>
                <a:effectLst/>
                <a:highlight>
                  <a:srgbClr val="FDFBF4"/>
                </a:highlight>
                <a:latin typeface="Arial" panose="020B0604020202020204" pitchFamily="34" charset="0"/>
              </a:rPr>
              <a:t>אוקינוס</a:t>
            </a:r>
            <a:r>
              <a:rPr lang="he-IL" b="0" i="0" dirty="0">
                <a:solidFill>
                  <a:srgbClr val="000000"/>
                </a:solidFill>
                <a:effectLst/>
                <a:highlight>
                  <a:srgbClr val="FDFBF4"/>
                </a:highlight>
                <a:latin typeface="Arial" panose="020B0604020202020204" pitchFamily="34" charset="0"/>
              </a:rPr>
              <a:t>".</a:t>
            </a:r>
            <a:br>
              <a:rPr lang="he-IL" dirty="0"/>
            </a:br>
            <a:r>
              <a:rPr lang="he-IL" b="0" i="0" dirty="0">
                <a:solidFill>
                  <a:srgbClr val="000000"/>
                </a:solidFill>
                <a:effectLst/>
                <a:highlight>
                  <a:srgbClr val="FDFBF4"/>
                </a:highlight>
                <a:latin typeface="Arial" panose="020B0604020202020204" pitchFamily="34" charset="0"/>
              </a:rPr>
              <a:t>וכן בתרגום "יונתן": "ותחום </a:t>
            </a:r>
            <a:r>
              <a:rPr lang="he-IL" b="0" i="0" dirty="0" err="1">
                <a:solidFill>
                  <a:srgbClr val="000000"/>
                </a:solidFill>
                <a:effectLst/>
                <a:highlight>
                  <a:srgbClr val="FDFBF4"/>
                </a:highlight>
                <a:latin typeface="Arial" panose="020B0604020202020204" pitchFamily="34" charset="0"/>
              </a:rPr>
              <a:t>מערבא</a:t>
            </a:r>
            <a:r>
              <a:rPr lang="he-IL" b="0" i="0" dirty="0">
                <a:solidFill>
                  <a:srgbClr val="000000"/>
                </a:solidFill>
                <a:effectLst/>
                <a:highlight>
                  <a:srgbClr val="FDFBF4"/>
                </a:highlight>
                <a:latin typeface="Arial" panose="020B0604020202020204" pitchFamily="34" charset="0"/>
              </a:rPr>
              <a:t> </a:t>
            </a:r>
            <a:r>
              <a:rPr lang="he-IL" b="0" i="0" dirty="0" err="1">
                <a:solidFill>
                  <a:srgbClr val="000000"/>
                </a:solidFill>
                <a:effectLst/>
                <a:highlight>
                  <a:srgbClr val="FDFBF4"/>
                </a:highlight>
                <a:latin typeface="Arial" panose="020B0604020202020204" pitchFamily="34" charset="0"/>
              </a:rPr>
              <a:t>ויהוי</a:t>
            </a:r>
            <a:r>
              <a:rPr lang="he-IL" b="0" i="0" dirty="0">
                <a:solidFill>
                  <a:srgbClr val="000000"/>
                </a:solidFill>
                <a:effectLst/>
                <a:highlight>
                  <a:srgbClr val="FDFBF4"/>
                </a:highlight>
                <a:latin typeface="Arial" panose="020B0604020202020204" pitchFamily="34" charset="0"/>
              </a:rPr>
              <a:t> </a:t>
            </a:r>
            <a:r>
              <a:rPr lang="he-IL" b="0" i="0" dirty="0" err="1">
                <a:solidFill>
                  <a:srgbClr val="000000"/>
                </a:solidFill>
                <a:effectLst/>
                <a:highlight>
                  <a:srgbClr val="FDFBF4"/>
                </a:highlight>
                <a:latin typeface="Arial" panose="020B0604020202020204" pitchFamily="34" charset="0"/>
              </a:rPr>
              <a:t>לכון</a:t>
            </a:r>
            <a:r>
              <a:rPr lang="he-IL" b="0" i="0" dirty="0">
                <a:solidFill>
                  <a:srgbClr val="000000"/>
                </a:solidFill>
                <a:effectLst/>
                <a:highlight>
                  <a:srgbClr val="FDFBF4"/>
                </a:highlight>
                <a:latin typeface="Arial" panose="020B0604020202020204" pitchFamily="34" charset="0"/>
              </a:rPr>
              <a:t> </a:t>
            </a:r>
            <a:r>
              <a:rPr lang="he-IL" b="0" i="0" dirty="0" err="1">
                <a:solidFill>
                  <a:srgbClr val="000000"/>
                </a:solidFill>
                <a:effectLst/>
                <a:highlight>
                  <a:srgbClr val="FDFBF4"/>
                </a:highlight>
                <a:latin typeface="Arial" panose="020B0604020202020204" pitchFamily="34" charset="0"/>
              </a:rPr>
              <a:t>ימא</a:t>
            </a:r>
            <a:r>
              <a:rPr lang="he-IL" b="0" i="0" dirty="0">
                <a:solidFill>
                  <a:srgbClr val="000000"/>
                </a:solidFill>
                <a:effectLst/>
                <a:highlight>
                  <a:srgbClr val="FDFBF4"/>
                </a:highlight>
                <a:latin typeface="Arial" panose="020B0604020202020204" pitchFamily="34" charset="0"/>
              </a:rPr>
              <a:t> רבא אוקיינוס".</a:t>
            </a:r>
            <a:br>
              <a:rPr lang="he-IL" dirty="0"/>
            </a:br>
            <a:r>
              <a:rPr lang="he-IL" b="0" i="0" dirty="0">
                <a:solidFill>
                  <a:srgbClr val="000000"/>
                </a:solidFill>
                <a:effectLst/>
                <a:highlight>
                  <a:srgbClr val="FDFBF4"/>
                </a:highlight>
                <a:latin typeface="Arial" panose="020B0604020202020204" pitchFamily="34" charset="0"/>
              </a:rPr>
              <a:t>כלומר, הים הסמוך לארץ ישראל כבר נחשב לקצה האוקיינוס.</a:t>
            </a:r>
            <a:br>
              <a:rPr lang="he-IL" dirty="0"/>
            </a:br>
            <a:br>
              <a:rPr lang="he-IL" dirty="0"/>
            </a:br>
            <a:r>
              <a:rPr lang="he-IL" b="0" i="0" dirty="0">
                <a:solidFill>
                  <a:srgbClr val="000000"/>
                </a:solidFill>
                <a:effectLst/>
                <a:highlight>
                  <a:srgbClr val="FDFBF4"/>
                </a:highlight>
                <a:latin typeface="Arial" panose="020B0604020202020204" pitchFamily="34" charset="0"/>
              </a:rPr>
              <a:t>מכילתא דרבי ישמעאל בשלח - מס' </a:t>
            </a:r>
            <a:r>
              <a:rPr lang="he-IL" b="0" i="0" dirty="0" err="1">
                <a:solidFill>
                  <a:srgbClr val="000000"/>
                </a:solidFill>
                <a:effectLst/>
                <a:highlight>
                  <a:srgbClr val="FDFBF4"/>
                </a:highlight>
                <a:latin typeface="Arial" panose="020B0604020202020204" pitchFamily="34" charset="0"/>
              </a:rPr>
              <a:t>דשירה</a:t>
            </a:r>
            <a:r>
              <a:rPr lang="he-IL" b="0" i="0" dirty="0">
                <a:solidFill>
                  <a:srgbClr val="000000"/>
                </a:solidFill>
                <a:effectLst/>
                <a:highlight>
                  <a:srgbClr val="FDFBF4"/>
                </a:highlight>
                <a:latin typeface="Arial" panose="020B0604020202020204" pitchFamily="34" charset="0"/>
              </a:rPr>
              <a:t> בשלח פרשה ה:</a:t>
            </a:r>
            <a:br>
              <a:rPr lang="he-IL" dirty="0"/>
            </a:br>
            <a:r>
              <a:rPr lang="he-IL" b="0" i="0" dirty="0">
                <a:solidFill>
                  <a:srgbClr val="000000"/>
                </a:solidFill>
                <a:effectLst/>
                <a:highlight>
                  <a:srgbClr val="FDFBF4"/>
                </a:highlight>
                <a:latin typeface="Arial" panose="020B0604020202020204" pitchFamily="34" charset="0"/>
              </a:rPr>
              <a:t>"מה ת"ל ירדו במצולות אלא מלמד שנפרץ הים הגדול לתוכו והיו המים נלחמים בהם בכל מיני פורעניות לכך נאמר ירדו במצולות".</a:t>
            </a:r>
            <a:br>
              <a:rPr lang="he-IL" dirty="0"/>
            </a:br>
            <a:br>
              <a:rPr lang="he-IL" dirty="0"/>
            </a:br>
            <a:r>
              <a:rPr lang="he-IL" b="0" i="0" dirty="0">
                <a:solidFill>
                  <a:srgbClr val="000000"/>
                </a:solidFill>
                <a:effectLst/>
                <a:highlight>
                  <a:srgbClr val="FDFBF4"/>
                </a:highlight>
                <a:latin typeface="Arial" panose="020B0604020202020204" pitchFamily="34" charset="0"/>
              </a:rPr>
              <a:t>מכילתא דרבי שמעון בר יוחאי פרק טו, ה:</a:t>
            </a:r>
            <a:br>
              <a:rPr lang="he-IL" dirty="0"/>
            </a:br>
            <a:r>
              <a:rPr lang="he-IL" b="0" i="0" dirty="0">
                <a:solidFill>
                  <a:srgbClr val="000000"/>
                </a:solidFill>
                <a:effectLst/>
                <a:highlight>
                  <a:srgbClr val="FDFBF4"/>
                </a:highlight>
                <a:latin typeface="Arial" panose="020B0604020202020204" pitchFamily="34" charset="0"/>
              </a:rPr>
              <a:t>"ירדו במצולות כמו אבן וכי [יש מצולות שם והל]א שנית היא אלא מלמד שנפרץ הים הגדול [לתוכו והיה נלחם] בהן בכל מיני פורעניות".</a:t>
            </a:r>
            <a:br>
              <a:rPr lang="he-IL" dirty="0"/>
            </a:br>
            <a:br>
              <a:rPr lang="he-IL" dirty="0"/>
            </a:br>
            <a:r>
              <a:rPr lang="he-IL" b="0" i="0" dirty="0">
                <a:solidFill>
                  <a:srgbClr val="000000"/>
                </a:solidFill>
                <a:effectLst/>
                <a:highlight>
                  <a:srgbClr val="FDFBF4"/>
                </a:highlight>
                <a:latin typeface="Arial" panose="020B0604020202020204" pitchFamily="34" charset="0"/>
              </a:rPr>
              <a:t>ספרי דברים </a:t>
            </a:r>
            <a:r>
              <a:rPr lang="he-IL" b="0" i="0" dirty="0" err="1">
                <a:solidFill>
                  <a:srgbClr val="000000"/>
                </a:solidFill>
                <a:effectLst/>
                <a:highlight>
                  <a:srgbClr val="FDFBF4"/>
                </a:highlight>
                <a:latin typeface="Arial" panose="020B0604020202020204" pitchFamily="34" charset="0"/>
              </a:rPr>
              <a:t>פיסקא</a:t>
            </a:r>
            <a:r>
              <a:rPr lang="he-IL" b="0" i="0" dirty="0">
                <a:solidFill>
                  <a:srgbClr val="000000"/>
                </a:solidFill>
                <a:effectLst/>
                <a:highlight>
                  <a:srgbClr val="FDFBF4"/>
                </a:highlight>
                <a:latin typeface="Arial" panose="020B0604020202020204" pitchFamily="34" charset="0"/>
              </a:rPr>
              <a:t> שנד:</a:t>
            </a:r>
            <a:br>
              <a:rPr lang="he-IL" dirty="0"/>
            </a:br>
            <a:r>
              <a:rPr lang="he-IL" b="0" i="0" dirty="0">
                <a:solidFill>
                  <a:srgbClr val="000000"/>
                </a:solidFill>
                <a:effectLst/>
                <a:highlight>
                  <a:srgbClr val="FDFBF4"/>
                </a:highlight>
                <a:latin typeface="Arial" panose="020B0604020202020204" pitchFamily="34" charset="0"/>
              </a:rPr>
              <a:t>"דבר אחר כי שפע ימים יינקו, זה ימה של חיפה שגנוז לצדיקים לעתיד לבוא. מנין אתה אומר? שאין ספינה אובדת בים הגדול וצרור של כסף ושל זהב ואבנים טובות ומרגליות וכלי זכוכית וכל כלי חמדה שאין הים הגדול מקיאה לימה של חיפה, שגנוז לצדיקים לעתיד לבוא, תלמוד לומר כי שפע ימים ינקו".</a:t>
            </a:r>
            <a:br>
              <a:rPr lang="he-IL" dirty="0"/>
            </a:br>
            <a:br>
              <a:rPr lang="he-IL" dirty="0"/>
            </a:br>
            <a:r>
              <a:rPr lang="he-IL" b="0" i="0" dirty="0">
                <a:solidFill>
                  <a:srgbClr val="000000"/>
                </a:solidFill>
                <a:effectLst/>
                <a:highlight>
                  <a:srgbClr val="FDFBF4"/>
                </a:highlight>
                <a:latin typeface="Arial" panose="020B0604020202020204" pitchFamily="34" charset="0"/>
              </a:rPr>
              <a:t>דברים רבה פרשת ואתחנן:</a:t>
            </a:r>
            <a:br>
              <a:rPr lang="he-IL" dirty="0"/>
            </a:br>
            <a:r>
              <a:rPr lang="he-IL" b="0" i="0" dirty="0">
                <a:solidFill>
                  <a:srgbClr val="000000"/>
                </a:solidFill>
                <a:effectLst/>
                <a:highlight>
                  <a:srgbClr val="FDFBF4"/>
                </a:highlight>
                <a:latin typeface="Arial" panose="020B0604020202020204" pitchFamily="34" charset="0"/>
              </a:rPr>
              <a:t>"הלך אצל הים הגדול, א"ל הים, בן עמרם, מה היום מימים, לא אתה בן עמרם שבאת עלי במטך והכיתני".</a:t>
            </a:r>
            <a:br>
              <a:rPr lang="he-IL" dirty="0"/>
            </a:br>
            <a:br>
              <a:rPr lang="he-IL" dirty="0"/>
            </a:br>
            <a:r>
              <a:rPr lang="he-IL" b="0" i="0" dirty="0">
                <a:solidFill>
                  <a:srgbClr val="000000"/>
                </a:solidFill>
                <a:effectLst/>
                <a:highlight>
                  <a:srgbClr val="FDFBF4"/>
                </a:highlight>
                <a:latin typeface="Arial" panose="020B0604020202020204" pitchFamily="34" charset="0"/>
              </a:rPr>
              <a:t>פסיקתא רבתי הוספה א פרשה א:</a:t>
            </a:r>
            <a:br>
              <a:rPr lang="he-IL" dirty="0"/>
            </a:br>
            <a:r>
              <a:rPr lang="he-IL" b="0" i="0" dirty="0">
                <a:solidFill>
                  <a:srgbClr val="000000"/>
                </a:solidFill>
                <a:effectLst/>
                <a:highlight>
                  <a:srgbClr val="FDFBF4"/>
                </a:highlight>
                <a:latin typeface="Arial" panose="020B0604020202020204" pitchFamily="34" charset="0"/>
              </a:rPr>
              <a:t>"אמר הקב"ה עתיד אני ליבש את הים הגדול לפני גליות, מניין, שכן כתיב והחרים ה' את לשון ים מצרים".</a:t>
            </a:r>
            <a:br>
              <a:rPr lang="he-IL" dirty="0"/>
            </a:br>
            <a:br>
              <a:rPr lang="he-IL" dirty="0"/>
            </a:br>
            <a:r>
              <a:rPr lang="he-IL" b="0" i="0" dirty="0">
                <a:solidFill>
                  <a:srgbClr val="000000"/>
                </a:solidFill>
                <a:effectLst/>
                <a:highlight>
                  <a:srgbClr val="FDFBF4"/>
                </a:highlight>
                <a:latin typeface="Arial" panose="020B0604020202020204" pitchFamily="34" charset="0"/>
              </a:rPr>
              <a:t>אסתר רבה פרשה ז, </a:t>
            </a:r>
            <a:r>
              <a:rPr lang="he-IL" b="0" i="0" dirty="0" err="1">
                <a:solidFill>
                  <a:srgbClr val="000000"/>
                </a:solidFill>
                <a:effectLst/>
                <a:highlight>
                  <a:srgbClr val="FDFBF4"/>
                </a:highlight>
                <a:latin typeface="Arial" panose="020B0604020202020204" pitchFamily="34" charset="0"/>
              </a:rPr>
              <a:t>יג</a:t>
            </a:r>
            <a:r>
              <a:rPr lang="he-IL" b="0" i="0" dirty="0">
                <a:solidFill>
                  <a:srgbClr val="000000"/>
                </a:solidFill>
                <a:effectLst/>
                <a:highlight>
                  <a:srgbClr val="FDFBF4"/>
                </a:highlight>
                <a:latin typeface="Arial" panose="020B0604020202020204" pitchFamily="34" charset="0"/>
              </a:rPr>
              <a:t>:</a:t>
            </a:r>
            <a:br>
              <a:rPr lang="he-IL" dirty="0"/>
            </a:br>
            <a:r>
              <a:rPr lang="he-IL" b="0" i="0" dirty="0">
                <a:solidFill>
                  <a:srgbClr val="000000"/>
                </a:solidFill>
                <a:effectLst/>
                <a:highlight>
                  <a:srgbClr val="FDFBF4"/>
                </a:highlight>
                <a:latin typeface="Arial" panose="020B0604020202020204" pitchFamily="34" charset="0"/>
              </a:rPr>
              <a:t>"מה עשו לו לנחל קישון שגרפם ושטפם והשליכם לים הגדול".</a:t>
            </a:r>
            <a:br>
              <a:rPr lang="he-IL" dirty="0"/>
            </a:br>
            <a:br>
              <a:rPr lang="he-IL" dirty="0"/>
            </a:br>
            <a:r>
              <a:rPr lang="he-IL" b="0" i="0" dirty="0">
                <a:solidFill>
                  <a:srgbClr val="000000"/>
                </a:solidFill>
                <a:effectLst/>
                <a:highlight>
                  <a:srgbClr val="FDFBF4"/>
                </a:highlight>
                <a:latin typeface="Arial" panose="020B0604020202020204" pitchFamily="34" charset="0"/>
              </a:rPr>
              <a:t>אבות דרבי נתן פרק </a:t>
            </a:r>
            <a:r>
              <a:rPr lang="he-IL" b="0" i="0" dirty="0" err="1">
                <a:solidFill>
                  <a:srgbClr val="000000"/>
                </a:solidFill>
                <a:effectLst/>
                <a:highlight>
                  <a:srgbClr val="FDFBF4"/>
                </a:highlight>
                <a:latin typeface="Arial" panose="020B0604020202020204" pitchFamily="34" charset="0"/>
              </a:rPr>
              <a:t>יב</a:t>
            </a:r>
            <a:r>
              <a:rPr lang="he-IL" b="0" i="0" dirty="0">
                <a:solidFill>
                  <a:srgbClr val="000000"/>
                </a:solidFill>
                <a:effectLst/>
                <a:highlight>
                  <a:srgbClr val="FDFBF4"/>
                </a:highlight>
                <a:latin typeface="Arial" panose="020B0604020202020204" pitchFamily="34" charset="0"/>
              </a:rPr>
              <a:t>:</a:t>
            </a:r>
            <a:br>
              <a:rPr lang="he-IL" dirty="0"/>
            </a:br>
            <a:r>
              <a:rPr lang="he-IL" b="0" i="0" dirty="0">
                <a:solidFill>
                  <a:srgbClr val="000000"/>
                </a:solidFill>
                <a:effectLst/>
                <a:highlight>
                  <a:srgbClr val="FDFBF4"/>
                </a:highlight>
                <a:latin typeface="Arial" panose="020B0604020202020204" pitchFamily="34" charset="0"/>
              </a:rPr>
              <a:t>"הלך אצל הים הגדול. אמר לו: משה בא לכאן? אמר לו: מיום שעברו ישראל בתוכי שוב לא ראיתיו".</a:t>
            </a:r>
            <a:br>
              <a:rPr lang="he-IL" dirty="0"/>
            </a:br>
            <a:br>
              <a:rPr lang="he-IL" dirty="0"/>
            </a:br>
            <a:r>
              <a:rPr lang="he-IL" b="0" i="0" dirty="0">
                <a:solidFill>
                  <a:srgbClr val="000000"/>
                </a:solidFill>
                <a:effectLst/>
                <a:highlight>
                  <a:srgbClr val="FDFBF4"/>
                </a:highlight>
                <a:latin typeface="Arial" panose="020B0604020202020204" pitchFamily="34" charset="0"/>
              </a:rPr>
              <a:t>וגם </a:t>
            </a:r>
            <a:r>
              <a:rPr lang="he-IL" b="0" i="0" dirty="0" err="1">
                <a:solidFill>
                  <a:srgbClr val="000000"/>
                </a:solidFill>
                <a:effectLst/>
                <a:highlight>
                  <a:srgbClr val="FDFBF4"/>
                </a:highlight>
                <a:latin typeface="Arial" panose="020B0604020202020204" pitchFamily="34" charset="0"/>
              </a:rPr>
              <a:t>אוקינוס</a:t>
            </a:r>
            <a:r>
              <a:rPr lang="he-IL" b="0" i="0" dirty="0">
                <a:solidFill>
                  <a:srgbClr val="000000"/>
                </a:solidFill>
                <a:effectLst/>
                <a:highlight>
                  <a:srgbClr val="FDFBF4"/>
                </a:highlight>
                <a:latin typeface="Arial" panose="020B0604020202020204" pitchFamily="34" charset="0"/>
              </a:rPr>
              <a:t> נקרא בלשון הים הגדול.</a:t>
            </a:r>
            <a:br>
              <a:rPr lang="he-IL" dirty="0"/>
            </a:br>
            <a:br>
              <a:rPr lang="he-IL" dirty="0"/>
            </a:br>
            <a:r>
              <a:rPr lang="he-IL" b="0" i="0" dirty="0">
                <a:solidFill>
                  <a:srgbClr val="000000"/>
                </a:solidFill>
                <a:effectLst/>
                <a:highlight>
                  <a:srgbClr val="FDFBF4"/>
                </a:highlight>
                <a:latin typeface="Arial" panose="020B0604020202020204" pitchFamily="34" charset="0"/>
              </a:rPr>
              <a:t>בבראשית רבה פרשה </a:t>
            </a:r>
            <a:r>
              <a:rPr lang="he-IL" b="0" i="0" dirty="0" err="1">
                <a:solidFill>
                  <a:srgbClr val="000000"/>
                </a:solidFill>
                <a:effectLst/>
                <a:highlight>
                  <a:srgbClr val="FDFBF4"/>
                </a:highlight>
                <a:latin typeface="Arial" panose="020B0604020202020204" pitchFamily="34" charset="0"/>
              </a:rPr>
              <a:t>יג</a:t>
            </a:r>
            <a:r>
              <a:rPr lang="he-IL" b="0" i="0" dirty="0">
                <a:solidFill>
                  <a:srgbClr val="000000"/>
                </a:solidFill>
                <a:effectLst/>
                <a:highlight>
                  <a:srgbClr val="FDFBF4"/>
                </a:highlight>
                <a:latin typeface="Arial" panose="020B0604020202020204" pitchFamily="34" charset="0"/>
              </a:rPr>
              <a:t>, ט (וכן הוא בקהלת רבה פרשה א, ג; ובילקוט שמעוני קהלת רמז </a:t>
            </a:r>
            <a:r>
              <a:rPr lang="he-IL" b="0" i="0" dirty="0" err="1">
                <a:solidFill>
                  <a:srgbClr val="000000"/>
                </a:solidFill>
                <a:effectLst/>
                <a:highlight>
                  <a:srgbClr val="FDFBF4"/>
                </a:highlight>
                <a:latin typeface="Arial" panose="020B0604020202020204" pitchFamily="34" charset="0"/>
              </a:rPr>
              <a:t>תתקסז</a:t>
            </a:r>
            <a:r>
              <a:rPr lang="he-IL" b="0" i="0" dirty="0">
                <a:solidFill>
                  <a:srgbClr val="000000"/>
                </a:solidFill>
                <a:effectLst/>
                <a:highlight>
                  <a:srgbClr val="FDFBF4"/>
                </a:highlight>
                <a:latin typeface="Arial" panose="020B0604020202020204" pitchFamily="34" charset="0"/>
              </a:rPr>
              <a:t>):</a:t>
            </a:r>
            <a:br>
              <a:rPr lang="he-IL" dirty="0"/>
            </a:br>
            <a:r>
              <a:rPr lang="he-IL" b="0" i="0" dirty="0">
                <a:solidFill>
                  <a:srgbClr val="000000"/>
                </a:solidFill>
                <a:effectLst/>
                <a:highlight>
                  <a:srgbClr val="FDFBF4"/>
                </a:highlight>
                <a:latin typeface="Arial" panose="020B0604020202020204" pitchFamily="34" charset="0"/>
              </a:rPr>
              <a:t>"מעשה </a:t>
            </a:r>
            <a:r>
              <a:rPr lang="he-IL" b="0" i="0" dirty="0" err="1">
                <a:solidFill>
                  <a:srgbClr val="000000"/>
                </a:solidFill>
                <a:effectLst/>
                <a:highlight>
                  <a:srgbClr val="FDFBF4"/>
                </a:highlight>
                <a:latin typeface="Arial" panose="020B0604020202020204" pitchFamily="34" charset="0"/>
              </a:rPr>
              <a:t>בר"א</a:t>
            </a:r>
            <a:r>
              <a:rPr lang="he-IL" b="0" i="0" dirty="0">
                <a:solidFill>
                  <a:srgbClr val="000000"/>
                </a:solidFill>
                <a:effectLst/>
                <a:highlight>
                  <a:srgbClr val="FDFBF4"/>
                </a:highlight>
                <a:latin typeface="Arial" panose="020B0604020202020204" pitchFamily="34" charset="0"/>
              </a:rPr>
              <a:t> ורבי יהושע שהיו </a:t>
            </a:r>
            <a:r>
              <a:rPr lang="he-IL" b="0" i="0" dirty="0" err="1">
                <a:solidFill>
                  <a:srgbClr val="000000"/>
                </a:solidFill>
                <a:effectLst/>
                <a:highlight>
                  <a:srgbClr val="FDFBF4"/>
                </a:highlight>
                <a:latin typeface="Arial" panose="020B0604020202020204" pitchFamily="34" charset="0"/>
              </a:rPr>
              <a:t>מפרישין</a:t>
            </a:r>
            <a:r>
              <a:rPr lang="he-IL" b="0" i="0" dirty="0">
                <a:solidFill>
                  <a:srgbClr val="000000"/>
                </a:solidFill>
                <a:effectLst/>
                <a:highlight>
                  <a:srgbClr val="FDFBF4"/>
                </a:highlight>
                <a:latin typeface="Arial" panose="020B0604020202020204" pitchFamily="34" charset="0"/>
              </a:rPr>
              <a:t> לים הגדול, ונכנסה ספינתן לים למקום שאין המים </a:t>
            </a:r>
            <a:r>
              <a:rPr lang="he-IL" b="0" i="0" dirty="0" err="1">
                <a:solidFill>
                  <a:srgbClr val="000000"/>
                </a:solidFill>
                <a:effectLst/>
                <a:highlight>
                  <a:srgbClr val="FDFBF4"/>
                </a:highlight>
                <a:latin typeface="Arial" panose="020B0604020202020204" pitchFamily="34" charset="0"/>
              </a:rPr>
              <a:t>מהלכין</a:t>
            </a:r>
            <a:r>
              <a:rPr lang="he-IL" b="0" i="0" dirty="0">
                <a:solidFill>
                  <a:srgbClr val="000000"/>
                </a:solidFill>
                <a:effectLst/>
                <a:highlight>
                  <a:srgbClr val="FDFBF4"/>
                </a:highlight>
                <a:latin typeface="Arial" panose="020B0604020202020204" pitchFamily="34" charset="0"/>
              </a:rPr>
              <a:t>, א"ל ר"א לרבי יהושע לא באנו לכאן אלא </a:t>
            </a:r>
            <a:r>
              <a:rPr lang="he-IL" b="0" i="0" dirty="0" err="1">
                <a:solidFill>
                  <a:srgbClr val="000000"/>
                </a:solidFill>
                <a:effectLst/>
                <a:highlight>
                  <a:srgbClr val="FDFBF4"/>
                </a:highlight>
                <a:latin typeface="Arial" panose="020B0604020202020204" pitchFamily="34" charset="0"/>
              </a:rPr>
              <a:t>לנסיון</a:t>
            </a:r>
            <a:r>
              <a:rPr lang="he-IL" b="0" i="0" dirty="0">
                <a:solidFill>
                  <a:srgbClr val="000000"/>
                </a:solidFill>
                <a:effectLst/>
                <a:highlight>
                  <a:srgbClr val="FDFBF4"/>
                </a:highlight>
                <a:latin typeface="Arial" panose="020B0604020202020204" pitchFamily="34" charset="0"/>
              </a:rPr>
              <a:t>, מלאו משם חבית מלא מים, כיון שעלו לרומי אמר להם </a:t>
            </a:r>
            <a:r>
              <a:rPr lang="he-IL" b="0" i="0" dirty="0" err="1">
                <a:solidFill>
                  <a:srgbClr val="000000"/>
                </a:solidFill>
                <a:effectLst/>
                <a:highlight>
                  <a:srgbClr val="FDFBF4"/>
                </a:highlight>
                <a:latin typeface="Arial" panose="020B0604020202020204" pitchFamily="34" charset="0"/>
              </a:rPr>
              <a:t>אדרינוס</a:t>
            </a:r>
            <a:r>
              <a:rPr lang="he-IL" b="0" i="0" dirty="0">
                <a:solidFill>
                  <a:srgbClr val="000000"/>
                </a:solidFill>
                <a:effectLst/>
                <a:highlight>
                  <a:srgbClr val="FDFBF4"/>
                </a:highlight>
                <a:latin typeface="Arial" panose="020B0604020202020204" pitchFamily="34" charset="0"/>
              </a:rPr>
              <a:t> שחיק עצמות מי אוקיינוס מה הינון, א"ל מים </a:t>
            </a:r>
            <a:r>
              <a:rPr lang="he-IL" b="0" i="0" dirty="0" err="1">
                <a:solidFill>
                  <a:srgbClr val="000000"/>
                </a:solidFill>
                <a:effectLst/>
                <a:highlight>
                  <a:srgbClr val="FDFBF4"/>
                </a:highlight>
                <a:latin typeface="Arial" panose="020B0604020202020204" pitchFamily="34" charset="0"/>
              </a:rPr>
              <a:t>בולעין</a:t>
            </a:r>
            <a:r>
              <a:rPr lang="he-IL" b="0" i="0" dirty="0">
                <a:solidFill>
                  <a:srgbClr val="000000"/>
                </a:solidFill>
                <a:effectLst/>
                <a:highlight>
                  <a:srgbClr val="FDFBF4"/>
                </a:highlight>
                <a:latin typeface="Arial" panose="020B0604020202020204" pitchFamily="34" charset="0"/>
              </a:rPr>
              <a:t> מים, אמר להן </a:t>
            </a:r>
            <a:r>
              <a:rPr lang="he-IL" b="0" i="0" dirty="0" err="1">
                <a:solidFill>
                  <a:srgbClr val="000000"/>
                </a:solidFill>
                <a:effectLst/>
                <a:highlight>
                  <a:srgbClr val="FDFBF4"/>
                </a:highlight>
                <a:latin typeface="Arial" panose="020B0604020202020204" pitchFamily="34" charset="0"/>
              </a:rPr>
              <a:t>הבו</a:t>
            </a:r>
            <a:r>
              <a:rPr lang="he-IL" b="0" i="0" dirty="0">
                <a:solidFill>
                  <a:srgbClr val="000000"/>
                </a:solidFill>
                <a:effectLst/>
                <a:highlight>
                  <a:srgbClr val="FDFBF4"/>
                </a:highlight>
                <a:latin typeface="Arial" panose="020B0604020202020204" pitchFamily="34" charset="0"/>
              </a:rPr>
              <a:t> לי </a:t>
            </a:r>
            <a:r>
              <a:rPr lang="he-IL" b="0" i="0" dirty="0" err="1">
                <a:solidFill>
                  <a:srgbClr val="000000"/>
                </a:solidFill>
                <a:effectLst/>
                <a:highlight>
                  <a:srgbClr val="FDFBF4"/>
                </a:highlight>
                <a:latin typeface="Arial" panose="020B0604020202020204" pitchFamily="34" charset="0"/>
              </a:rPr>
              <a:t>מנהון</a:t>
            </a:r>
            <a:r>
              <a:rPr lang="he-IL" b="0" i="0" dirty="0">
                <a:solidFill>
                  <a:srgbClr val="000000"/>
                </a:solidFill>
                <a:effectLst/>
                <a:highlight>
                  <a:srgbClr val="FDFBF4"/>
                </a:highlight>
                <a:latin typeface="Arial" panose="020B0604020202020204" pitchFamily="34" charset="0"/>
              </a:rPr>
              <a:t>, </a:t>
            </a:r>
            <a:r>
              <a:rPr lang="he-IL" b="0" i="0" dirty="0" err="1">
                <a:solidFill>
                  <a:srgbClr val="000000"/>
                </a:solidFill>
                <a:effectLst/>
                <a:highlight>
                  <a:srgbClr val="FDFBF4"/>
                </a:highlight>
                <a:latin typeface="Arial" panose="020B0604020202020204" pitchFamily="34" charset="0"/>
              </a:rPr>
              <a:t>יהבון</a:t>
            </a:r>
            <a:r>
              <a:rPr lang="he-IL" b="0" i="0" dirty="0">
                <a:solidFill>
                  <a:srgbClr val="000000"/>
                </a:solidFill>
                <a:effectLst/>
                <a:highlight>
                  <a:srgbClr val="FDFBF4"/>
                </a:highlight>
                <a:latin typeface="Arial" panose="020B0604020202020204" pitchFamily="34" charset="0"/>
              </a:rPr>
              <a:t> ליה מלא </a:t>
            </a:r>
            <a:r>
              <a:rPr lang="he-IL" b="0" i="0" dirty="0" err="1">
                <a:solidFill>
                  <a:srgbClr val="000000"/>
                </a:solidFill>
                <a:effectLst/>
                <a:highlight>
                  <a:srgbClr val="FDFBF4"/>
                </a:highlight>
                <a:latin typeface="Arial" panose="020B0604020202020204" pitchFamily="34" charset="0"/>
              </a:rPr>
              <a:t>לקינייאתה</a:t>
            </a:r>
            <a:r>
              <a:rPr lang="he-IL" b="0" i="0" dirty="0">
                <a:solidFill>
                  <a:srgbClr val="000000"/>
                </a:solidFill>
                <a:effectLst/>
                <a:highlight>
                  <a:srgbClr val="FDFBF4"/>
                </a:highlight>
                <a:latin typeface="Arial" panose="020B0604020202020204" pitchFamily="34" charset="0"/>
              </a:rPr>
              <a:t>".</a:t>
            </a:r>
            <a:br>
              <a:rPr lang="he-IL" dirty="0"/>
            </a:br>
            <a:br>
              <a:rPr lang="he-IL" dirty="0"/>
            </a:br>
            <a:r>
              <a:rPr lang="he-IL" b="0" i="0" dirty="0">
                <a:solidFill>
                  <a:srgbClr val="000000"/>
                </a:solidFill>
                <a:effectLst/>
                <a:highlight>
                  <a:srgbClr val="FDFBF4"/>
                </a:highlight>
                <a:latin typeface="Arial" panose="020B0604020202020204" pitchFamily="34" charset="0"/>
              </a:rPr>
              <a:t>ובבראשית רבה פרשה לב, יא:</a:t>
            </a:r>
            <a:br>
              <a:rPr lang="he-IL" dirty="0"/>
            </a:br>
            <a:r>
              <a:rPr lang="he-IL" b="0" i="0" dirty="0">
                <a:solidFill>
                  <a:srgbClr val="000000"/>
                </a:solidFill>
                <a:effectLst/>
                <a:highlight>
                  <a:srgbClr val="FDFBF4"/>
                </a:highlight>
                <a:latin typeface="Arial" panose="020B0604020202020204" pitchFamily="34" charset="0"/>
              </a:rPr>
              <a:t>"אלא שברחו לים הגדול לאוקיינוס".</a:t>
            </a:r>
            <a:endParaRPr lang="he-IL" dirty="0"/>
          </a:p>
        </p:txBody>
      </p:sp>
      <p:sp>
        <p:nvSpPr>
          <p:cNvPr id="4" name="מציין מיקום של מספר שקופית 3"/>
          <p:cNvSpPr>
            <a:spLocks noGrp="1"/>
          </p:cNvSpPr>
          <p:nvPr>
            <p:ph type="sldNum" sz="quarter" idx="5"/>
          </p:nvPr>
        </p:nvSpPr>
        <p:spPr/>
        <p:txBody>
          <a:bodyPr/>
          <a:lstStyle/>
          <a:p>
            <a:fld id="{F93199CD-3E1B-4AE6-990F-76F925F5EA9F}" type="slidenum">
              <a:rPr lang="he-IL" smtClean="0"/>
              <a:pPr/>
              <a:t>15</a:t>
            </a:fld>
            <a:endParaRPr lang="he-IL"/>
          </a:p>
        </p:txBody>
      </p:sp>
    </p:spTree>
    <p:extLst>
      <p:ext uri="{BB962C8B-B14F-4D97-AF65-F5344CB8AC3E}">
        <p14:creationId xmlns:p14="http://schemas.microsoft.com/office/powerpoint/2010/main" val="111914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ונראה לבאר כי הנקודה שעליה תקנו ברכה שיהיה מקום נבדל לעצמו שונה מהישוב שלא תקנו עליו ברכה, </a:t>
            </a:r>
          </a:p>
          <a:p>
            <a:r>
              <a:rPr lang="he-IL" dirty="0"/>
              <a:t>והנה הר בעצם הוא מקום ישוב ככל הישוב רק אם הוא גבוה באופן שקשה לעלות עליו והוא מופקע מהישוב בזה ניכרת הגבורה של השם שעשה מקום שונה ממקום הישוב </a:t>
            </a:r>
          </a:p>
          <a:p>
            <a:r>
              <a:rPr lang="he-IL" dirty="0"/>
              <a:t>ולכן הר צריך להיות משונה בגדלו. </a:t>
            </a:r>
          </a:p>
          <a:p>
            <a:r>
              <a:rPr lang="he-IL" dirty="0"/>
              <a:t>לעומת זאת ים ומדבר כל מציאותם שהם מקומות מובדלים לעצמם שאינם מקום ישוב </a:t>
            </a:r>
          </a:p>
          <a:p>
            <a:r>
              <a:rPr lang="he-IL" dirty="0"/>
              <a:t>ולכן אף שהם אינם גדולים ומפורסמים בכל העולם אם הם בגדר ים או מדבר אז זה בעצם גבורה שיש בעולם מקומות נבדלים מהישוב. </a:t>
            </a:r>
          </a:p>
        </p:txBody>
      </p:sp>
      <p:sp>
        <p:nvSpPr>
          <p:cNvPr id="4" name="מציין מיקום של מספר שקופית 3"/>
          <p:cNvSpPr>
            <a:spLocks noGrp="1"/>
          </p:cNvSpPr>
          <p:nvPr>
            <p:ph type="sldNum" sz="quarter" idx="5"/>
          </p:nvPr>
        </p:nvSpPr>
        <p:spPr/>
        <p:txBody>
          <a:bodyPr/>
          <a:lstStyle/>
          <a:p>
            <a:fld id="{F93199CD-3E1B-4AE6-990F-76F925F5EA9F}" type="slidenum">
              <a:rPr lang="he-IL" smtClean="0"/>
              <a:pPr/>
              <a:t>43</a:t>
            </a:fld>
            <a:endParaRPr lang="he-IL"/>
          </a:p>
        </p:txBody>
      </p:sp>
    </p:spTree>
    <p:extLst>
      <p:ext uri="{BB962C8B-B14F-4D97-AF65-F5344CB8AC3E}">
        <p14:creationId xmlns:p14="http://schemas.microsoft.com/office/powerpoint/2010/main" val="1513284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נפש החיים שער א פרק ב</a:t>
            </a:r>
          </a:p>
          <a:p>
            <a:r>
              <a:rPr lang="he-IL" dirty="0"/>
              <a:t>אבל הוא </a:t>
            </a:r>
            <a:r>
              <a:rPr lang="he-IL" dirty="0" err="1"/>
              <a:t>ית"ש</a:t>
            </a:r>
            <a:r>
              <a:rPr lang="he-IL" dirty="0"/>
              <a:t> כמו בעת בריאת העולמות כולם בראם והמציאם הוא יתברך יש מאין </a:t>
            </a:r>
            <a:r>
              <a:rPr lang="he-IL" dirty="0" err="1"/>
              <a:t>בכחו</a:t>
            </a:r>
            <a:r>
              <a:rPr lang="he-IL" dirty="0"/>
              <a:t> </a:t>
            </a:r>
            <a:r>
              <a:rPr lang="he-IL" dirty="0" err="1"/>
              <a:t>הב"ת</a:t>
            </a:r>
            <a:r>
              <a:rPr lang="he-IL" dirty="0"/>
              <a:t> כן מאז כל יום וכל רגע ממש כל </a:t>
            </a:r>
            <a:r>
              <a:rPr lang="he-IL" dirty="0" err="1"/>
              <a:t>כח</a:t>
            </a:r>
            <a:r>
              <a:rPr lang="he-IL" dirty="0"/>
              <a:t> מציאותם וסדרם וקיומם תלוי רק במה שהוא </a:t>
            </a:r>
            <a:r>
              <a:rPr lang="he-IL" dirty="0" err="1"/>
              <a:t>ית"ש</a:t>
            </a:r>
            <a:r>
              <a:rPr lang="he-IL" dirty="0"/>
              <a:t> משפיע בהם ברצונו יתברך כל רגע </a:t>
            </a:r>
            <a:r>
              <a:rPr lang="he-IL" dirty="0" err="1"/>
              <a:t>כח</a:t>
            </a:r>
            <a:r>
              <a:rPr lang="he-IL" dirty="0"/>
              <a:t> ושפעת אור חדש. ואלו היה הוא </a:t>
            </a:r>
            <a:r>
              <a:rPr lang="he-IL" dirty="0" err="1"/>
              <a:t>ית</a:t>
            </a:r>
            <a:r>
              <a:rPr lang="he-IL" dirty="0"/>
              <a:t>' מסלק מהם </a:t>
            </a:r>
            <a:r>
              <a:rPr lang="he-IL" dirty="0" err="1"/>
              <a:t>כח</a:t>
            </a:r>
            <a:r>
              <a:rPr lang="he-IL" dirty="0"/>
              <a:t> השפעתו אף רגע אחת כרגע היו כולם לאפס ותהו וכמו שיסדו אנשי </a:t>
            </a:r>
            <a:r>
              <a:rPr lang="he-IL" dirty="0" err="1"/>
              <a:t>כנה"ג</a:t>
            </a:r>
            <a:r>
              <a:rPr lang="he-IL" dirty="0"/>
              <a:t> המחדש בטובו בכל יום תמיד מעשה בראשית היינו תמיד ממש כל עת ורגע וראייתם מפורשת כאמור לעושה אורים גדולים שלא אמר עשה אלא עושה: </a:t>
            </a:r>
          </a:p>
        </p:txBody>
      </p:sp>
      <p:sp>
        <p:nvSpPr>
          <p:cNvPr id="4" name="מציין מיקום של מספר שקופית 3"/>
          <p:cNvSpPr>
            <a:spLocks noGrp="1"/>
          </p:cNvSpPr>
          <p:nvPr>
            <p:ph type="sldNum" sz="quarter" idx="5"/>
          </p:nvPr>
        </p:nvSpPr>
        <p:spPr/>
        <p:txBody>
          <a:bodyPr/>
          <a:lstStyle/>
          <a:p>
            <a:fld id="{F93199CD-3E1B-4AE6-990F-76F925F5EA9F}" type="slidenum">
              <a:rPr lang="he-IL" smtClean="0"/>
              <a:pPr/>
              <a:t>53</a:t>
            </a:fld>
            <a:endParaRPr lang="he-IL"/>
          </a:p>
        </p:txBody>
      </p:sp>
    </p:spTree>
    <p:extLst>
      <p:ext uri="{BB962C8B-B14F-4D97-AF65-F5344CB8AC3E}">
        <p14:creationId xmlns:p14="http://schemas.microsoft.com/office/powerpoint/2010/main" val="2514940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pPr rtl="1"/>
            <a:fld id="{F93199CD-3E1B-4AE6-990F-76F925F5EA9F}" type="slidenum">
              <a:rPr lang="he-IL" smtClean="0"/>
              <a:t>55</a:t>
            </a:fld>
            <a:endParaRPr lang="he-IL"/>
          </a:p>
        </p:txBody>
      </p:sp>
    </p:spTree>
    <p:extLst>
      <p:ext uri="{BB962C8B-B14F-4D97-AF65-F5344CB8AC3E}">
        <p14:creationId xmlns:p14="http://schemas.microsoft.com/office/powerpoint/2010/main" val="21135988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pPr rtl="1"/>
            <a:fld id="{F93199CD-3E1B-4AE6-990F-76F925F5EA9F}" type="slidenum">
              <a:rPr lang="he-IL" smtClean="0"/>
              <a:t>56</a:t>
            </a:fld>
            <a:endParaRPr lang="he-IL"/>
          </a:p>
        </p:txBody>
      </p:sp>
    </p:spTree>
    <p:extLst>
      <p:ext uri="{BB962C8B-B14F-4D97-AF65-F5344CB8AC3E}">
        <p14:creationId xmlns:p14="http://schemas.microsoft.com/office/powerpoint/2010/main" val="10468347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pPr rtl="1"/>
            <a:fld id="{F93199CD-3E1B-4AE6-990F-76F925F5EA9F}" type="slidenum">
              <a:rPr lang="he-IL" smtClean="0"/>
              <a:t>57</a:t>
            </a:fld>
            <a:endParaRPr lang="he-IL"/>
          </a:p>
        </p:txBody>
      </p:sp>
    </p:spTree>
    <p:extLst>
      <p:ext uri="{BB962C8B-B14F-4D97-AF65-F5344CB8AC3E}">
        <p14:creationId xmlns:p14="http://schemas.microsoft.com/office/powerpoint/2010/main" val="34323845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pPr rtl="1"/>
            <a:fld id="{F93199CD-3E1B-4AE6-990F-76F925F5EA9F}" type="slidenum">
              <a:rPr lang="he-IL" smtClean="0"/>
              <a:t>58</a:t>
            </a:fld>
            <a:endParaRPr lang="he-IL"/>
          </a:p>
        </p:txBody>
      </p:sp>
    </p:spTree>
    <p:extLst>
      <p:ext uri="{BB962C8B-B14F-4D97-AF65-F5344CB8AC3E}">
        <p14:creationId xmlns:p14="http://schemas.microsoft.com/office/powerpoint/2010/main" val="11882867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pPr rtl="1"/>
            <a:fld id="{F93199CD-3E1B-4AE6-990F-76F925F5EA9F}" type="slidenum">
              <a:rPr lang="he-IL" smtClean="0"/>
              <a:t>59</a:t>
            </a:fld>
            <a:endParaRPr lang="he-IL"/>
          </a:p>
        </p:txBody>
      </p:sp>
    </p:spTree>
    <p:extLst>
      <p:ext uri="{BB962C8B-B14F-4D97-AF65-F5344CB8AC3E}">
        <p14:creationId xmlns:p14="http://schemas.microsoft.com/office/powerpoint/2010/main" val="36723029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pPr rtl="1"/>
            <a:fld id="{F93199CD-3E1B-4AE6-990F-76F925F5EA9F}" type="slidenum">
              <a:rPr lang="he-IL" smtClean="0"/>
              <a:t>60</a:t>
            </a:fld>
            <a:endParaRPr lang="he-IL"/>
          </a:p>
        </p:txBody>
      </p:sp>
    </p:spTree>
    <p:extLst>
      <p:ext uri="{BB962C8B-B14F-4D97-AF65-F5344CB8AC3E}">
        <p14:creationId xmlns:p14="http://schemas.microsoft.com/office/powerpoint/2010/main" val="37019988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pPr rtl="1"/>
            <a:fld id="{F93199CD-3E1B-4AE6-990F-76F925F5EA9F}" type="slidenum">
              <a:rPr lang="he-IL" smtClean="0"/>
              <a:t>61</a:t>
            </a:fld>
            <a:endParaRPr lang="he-IL"/>
          </a:p>
        </p:txBody>
      </p:sp>
    </p:spTree>
    <p:extLst>
      <p:ext uri="{BB962C8B-B14F-4D97-AF65-F5344CB8AC3E}">
        <p14:creationId xmlns:p14="http://schemas.microsoft.com/office/powerpoint/2010/main" val="20759194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pPr rtl="1"/>
            <a:fld id="{F93199CD-3E1B-4AE6-990F-76F925F5EA9F}" type="slidenum">
              <a:rPr lang="he-IL" smtClean="0"/>
              <a:t>62</a:t>
            </a:fld>
            <a:endParaRPr lang="he-IL"/>
          </a:p>
        </p:txBody>
      </p:sp>
    </p:spTree>
    <p:extLst>
      <p:ext uri="{BB962C8B-B14F-4D97-AF65-F5344CB8AC3E}">
        <p14:creationId xmlns:p14="http://schemas.microsoft.com/office/powerpoint/2010/main" val="22928678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bg>
      <p:bgPr>
        <a:gradFill>
          <a:gsLst>
            <a:gs pos="10000">
              <a:srgbClr val="06171C"/>
            </a:gs>
            <a:gs pos="100000">
              <a:srgbClr val="134251"/>
            </a:gs>
            <a:gs pos="65000">
              <a:srgbClr val="134251"/>
            </a:gs>
          </a:gsLst>
          <a:lin ang="13500000" scaled="0"/>
        </a:gradFill>
        <a:effectLst/>
      </p:bgPr>
    </p:bg>
    <p:spTree>
      <p:nvGrpSpPr>
        <p:cNvPr id="1" name=""/>
        <p:cNvGrpSpPr/>
        <p:nvPr/>
      </p:nvGrpSpPr>
      <p:grpSpPr>
        <a:xfrm>
          <a:off x="0" y="0"/>
          <a:ext cx="0" cy="0"/>
          <a:chOff x="0" y="0"/>
          <a:chExt cx="0" cy="0"/>
        </a:xfrm>
      </p:grpSpPr>
      <p:pic>
        <p:nvPicPr>
          <p:cNvPr id="9" name="תמונה 8" descr="גל אוקיינוס גדול"/>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flipH="1">
            <a:off x="5637212" y="0"/>
            <a:ext cx="6551612" cy="6857942"/>
          </a:xfrm>
          <a:prstGeom prst="rect">
            <a:avLst/>
          </a:prstGeom>
        </p:spPr>
      </p:pic>
      <p:sp>
        <p:nvSpPr>
          <p:cNvPr id="8" name="מלבן 7"/>
          <p:cNvSpPr/>
          <p:nvPr/>
        </p:nvSpPr>
        <p:spPr>
          <a:xfrm flipH="1">
            <a:off x="5637213" y="0"/>
            <a:ext cx="457201" cy="6858000"/>
          </a:xfrm>
          <a:prstGeom prst="rect">
            <a:avLst/>
          </a:prstGeom>
          <a:solidFill>
            <a:srgbClr val="134251">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 name="כותרת 1"/>
          <p:cNvSpPr>
            <a:spLocks noGrp="1"/>
          </p:cNvSpPr>
          <p:nvPr>
            <p:ph type="ctrTitle"/>
          </p:nvPr>
        </p:nvSpPr>
        <p:spPr>
          <a:xfrm flipH="1">
            <a:off x="608011" y="1600200"/>
            <a:ext cx="4572001" cy="3733800"/>
          </a:xfrm>
        </p:spPr>
        <p:txBody>
          <a:bodyPr rtlCol="1" anchor="b">
            <a:normAutofit/>
          </a:bodyPr>
          <a:lstStyle>
            <a:lvl1pPr algn="r" rtl="1">
              <a:lnSpc>
                <a:spcPct val="80000"/>
              </a:lnSpc>
              <a:defRPr sz="540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p>
        </p:txBody>
      </p:sp>
      <p:sp>
        <p:nvSpPr>
          <p:cNvPr id="3" name="כותרת משנה 2"/>
          <p:cNvSpPr>
            <a:spLocks noGrp="1"/>
          </p:cNvSpPr>
          <p:nvPr>
            <p:ph type="subTitle" idx="1"/>
          </p:nvPr>
        </p:nvSpPr>
        <p:spPr>
          <a:xfrm flipH="1">
            <a:off x="608013" y="5562599"/>
            <a:ext cx="4571999" cy="835025"/>
          </a:xfrm>
        </p:spPr>
        <p:txBody>
          <a:bodyPr rtlCol="1">
            <a:normAutofit/>
          </a:bodyPr>
          <a:lstStyle>
            <a:lvl1pPr marL="0" indent="0" algn="r" rtl="1">
              <a:spcBef>
                <a:spcPts val="0"/>
              </a:spcBef>
              <a:buNone/>
              <a:defRPr sz="2000" cap="none" baseline="0">
                <a:solidFill>
                  <a:schemeClr val="tx2"/>
                </a:solidFill>
                <a:latin typeface="Tahoma" panose="020B0604030504040204" pitchFamily="34" charset="0"/>
                <a:ea typeface="Tahoma" panose="020B0604030504040204" pitchFamily="34" charset="0"/>
                <a:cs typeface="Tahoma" panose="020B0604030504040204" pitchFamily="34" charset="0"/>
              </a:defRPr>
            </a:lvl1pPr>
            <a:lvl2pPr marL="457200" indent="0" algn="ctr" rtl="1">
              <a:buNone/>
              <a:defRPr>
                <a:solidFill>
                  <a:schemeClr val="tx1">
                    <a:tint val="75000"/>
                  </a:schemeClr>
                </a:solidFill>
              </a:defRPr>
            </a:lvl2pPr>
            <a:lvl3pPr marL="914400" indent="0" algn="ctr" rtl="1">
              <a:buNone/>
              <a:defRPr>
                <a:solidFill>
                  <a:schemeClr val="tx1">
                    <a:tint val="75000"/>
                  </a:schemeClr>
                </a:solidFill>
              </a:defRPr>
            </a:lvl3pPr>
            <a:lvl4pPr marL="1371600" indent="0" algn="ctr" rtl="1">
              <a:buNone/>
              <a:defRPr>
                <a:solidFill>
                  <a:schemeClr val="tx1">
                    <a:tint val="75000"/>
                  </a:schemeClr>
                </a:solidFill>
              </a:defRPr>
            </a:lvl4pPr>
            <a:lvl5pPr marL="1828800" indent="0" algn="ctr" rtl="1">
              <a:buNone/>
              <a:defRPr>
                <a:solidFill>
                  <a:schemeClr val="tx1">
                    <a:tint val="75000"/>
                  </a:schemeClr>
                </a:solidFill>
              </a:defRPr>
            </a:lvl5pPr>
            <a:lvl6pPr marL="2286000" indent="0" algn="ctr" rtl="1">
              <a:buNone/>
              <a:defRPr>
                <a:solidFill>
                  <a:schemeClr val="tx1">
                    <a:tint val="75000"/>
                  </a:schemeClr>
                </a:solidFill>
              </a:defRPr>
            </a:lvl6pPr>
            <a:lvl7pPr marL="2743200" indent="0" algn="ctr" rtl="1">
              <a:buNone/>
              <a:defRPr>
                <a:solidFill>
                  <a:schemeClr val="tx1">
                    <a:tint val="75000"/>
                  </a:schemeClr>
                </a:solidFill>
              </a:defRPr>
            </a:lvl7pPr>
            <a:lvl8pPr marL="3200400" indent="0" algn="ctr" rtl="1">
              <a:buNone/>
              <a:defRPr>
                <a:solidFill>
                  <a:schemeClr val="tx1">
                    <a:tint val="75000"/>
                  </a:schemeClr>
                </a:solidFill>
              </a:defRPr>
            </a:lvl8pPr>
            <a:lvl9pPr marL="3657600" indent="0" algn="ctr" rtl="1">
              <a:buNone/>
              <a:defRPr>
                <a:solidFill>
                  <a:schemeClr val="tx1">
                    <a:tint val="75000"/>
                  </a:schemeClr>
                </a:solidFill>
              </a:defRPr>
            </a:lvl9pPr>
          </a:lstStyle>
          <a:p>
            <a:pPr rtl="1"/>
            <a:r>
              <a:rPr lang="he-IL" noProof="0"/>
              <a:t>לחץ כדי לערוך סגנון כותרת משנה של תבנית בסיס</a:t>
            </a:r>
          </a:p>
        </p:txBody>
      </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065212" y="381000"/>
            <a:ext cx="9144001" cy="1219200"/>
          </a:xfrm>
        </p:spPr>
        <p:txBody>
          <a:bodyPr rtlCol="1"/>
          <a:lstStyle>
            <a:lvl1pPr algn="r" rtl="1">
              <a:defRPr b="1"/>
            </a:lvl1pPr>
          </a:lstStyle>
          <a:p>
            <a:pPr rtl="1"/>
            <a:r>
              <a:rPr lang="he-IL" noProof="0" dirty="0"/>
              <a:t>לחץ כדי לערוך סגנון כותרת של תבנית בסיס</a:t>
            </a:r>
          </a:p>
        </p:txBody>
      </p:sp>
      <p:sp>
        <p:nvSpPr>
          <p:cNvPr id="3" name="מציין מיקום תוכן 2"/>
          <p:cNvSpPr>
            <a:spLocks noGrp="1"/>
          </p:cNvSpPr>
          <p:nvPr>
            <p:ph idx="1" hasCustomPrompt="1"/>
          </p:nvPr>
        </p:nvSpPr>
        <p:spPr>
          <a:xfrm flipH="1">
            <a:off x="1065212" y="1828800"/>
            <a:ext cx="9144001" cy="4419600"/>
          </a:xfrm>
        </p:spPr>
        <p:txBody>
          <a:bodyPr rtlCol="1"/>
          <a:lstStyle>
            <a:lvl1pPr algn="r" rtl="1">
              <a:lnSpc>
                <a:spcPct val="100000"/>
              </a:lnSpc>
              <a:defRPr/>
            </a:lvl1pPr>
            <a:lvl2pPr algn="r" rtl="1">
              <a:defRPr/>
            </a:lvl2pPr>
            <a:lvl3pPr algn="r" rtl="1">
              <a:defRPr/>
            </a:lvl3pPr>
            <a:lvl4pPr algn="r" rtl="1">
              <a:defRPr/>
            </a:lvl4pPr>
            <a:lvl5pPr algn="r" rtl="1">
              <a:defRPr/>
            </a:lvl5pPr>
            <a:lvl6pPr algn="r" rtl="1">
              <a:defRPr/>
            </a:lvl6pPr>
          </a:lstStyle>
          <a:p>
            <a:pPr lvl="0" rtl="1"/>
            <a:r>
              <a:rPr lang="he-IL" noProof="0" dirty="0"/>
              <a:t>לחץ כדי לערוך סגנונות טקסט של תבנית בסיס</a:t>
            </a:r>
          </a:p>
          <a:p>
            <a:pPr lvl="1" rtl="1"/>
            <a:r>
              <a:rPr lang="he-IL" noProof="0" dirty="0"/>
              <a:t>רמה שניה</a:t>
            </a:r>
          </a:p>
          <a:p>
            <a:pPr lvl="2" rtl="1"/>
            <a:r>
              <a:rPr lang="he-IL" noProof="0" dirty="0"/>
              <a:t>רמה שלישית</a:t>
            </a:r>
          </a:p>
          <a:p>
            <a:pPr lvl="3" rtl="1"/>
            <a:r>
              <a:rPr lang="he-IL" noProof="0" dirty="0"/>
              <a:t>רמה רביעית</a:t>
            </a:r>
          </a:p>
          <a:p>
            <a:pPr lvl="4" rtl="1"/>
            <a:r>
              <a:rPr lang="he-IL" noProof="0" dirty="0"/>
              <a:t>רמה חמישית</a:t>
            </a:r>
          </a:p>
        </p:txBody>
      </p:sp>
      <p:sp>
        <p:nvSpPr>
          <p:cNvPr id="4" name="מציין מיקום של כותרת תחתונה 4"/>
          <p:cNvSpPr>
            <a:spLocks noGrp="1"/>
          </p:cNvSpPr>
          <p:nvPr>
            <p:ph type="ftr" sz="quarter" idx="11"/>
          </p:nvPr>
        </p:nvSpPr>
        <p:spPr>
          <a:xfrm flipH="1">
            <a:off x="4254380" y="6400800"/>
            <a:ext cx="5954834" cy="276228"/>
          </a:xfrm>
        </p:spPr>
        <p:txBody>
          <a:bodyPr rtlCol="1"/>
          <a:lstStyle>
            <a:lvl1pPr algn="r" rtl="1">
              <a:defRPr/>
            </a:lvl1pPr>
          </a:lstStyle>
          <a:p>
            <a:pPr rtl="1"/>
            <a:r>
              <a:rPr lang="he-IL" noProof="0"/>
              <a:t>הוסף כותרת תחתונה</a:t>
            </a:r>
          </a:p>
        </p:txBody>
      </p:sp>
      <p:sp>
        <p:nvSpPr>
          <p:cNvPr id="5" name="מציין מיקום של תאריך 3"/>
          <p:cNvSpPr>
            <a:spLocks noGrp="1"/>
          </p:cNvSpPr>
          <p:nvPr>
            <p:ph type="dt" sz="half" idx="10"/>
          </p:nvPr>
        </p:nvSpPr>
        <p:spPr>
          <a:xfrm flipH="1">
            <a:off x="2412155" y="6400800"/>
            <a:ext cx="1548659" cy="276228"/>
          </a:xfrm>
        </p:spPr>
        <p:txBody>
          <a:bodyPr rtlCol="1"/>
          <a:lstStyle>
            <a:lvl1pPr algn="l" rtl="1">
              <a:defRPr/>
            </a:lvl1pPr>
          </a:lstStyle>
          <a:p>
            <a:fld id="{4B8FD7A6-BBAF-4B7B-A399-FED6C238AAF6}" type="datetime1">
              <a:rPr lang="he-IL" smtClean="0"/>
              <a:pPr/>
              <a:t>א'/אלול/תשפ"ד</a:t>
            </a:fld>
            <a:endParaRPr lang="he-IL"/>
          </a:p>
        </p:txBody>
      </p:sp>
      <p:sp>
        <p:nvSpPr>
          <p:cNvPr id="6" name="מציין מיקום של מספר שקופית 5"/>
          <p:cNvSpPr>
            <a:spLocks noGrp="1"/>
          </p:cNvSpPr>
          <p:nvPr>
            <p:ph type="sldNum" sz="quarter" idx="12"/>
          </p:nvPr>
        </p:nvSpPr>
        <p:spPr>
          <a:xfrm flipH="1">
            <a:off x="1065212" y="6400800"/>
            <a:ext cx="1066802" cy="276228"/>
          </a:xfrm>
        </p:spPr>
        <p:txBody>
          <a:bodyPr rtlCol="1"/>
          <a:lstStyle>
            <a:lvl1pPr algn="l" rtl="1">
              <a:defRPr/>
            </a:lvl1pPr>
          </a:lstStyle>
          <a:p>
            <a:fld id="{2A013F82-EE5E-44EE-A61D-E31C6657F26F}" type="slidenum">
              <a:rPr lang="he-IL" smtClean="0"/>
              <a:pPr/>
              <a:t>‹#›</a:t>
            </a:fld>
            <a:endParaRPr lang="he-IL"/>
          </a:p>
        </p:txBody>
      </p: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bg>
      <p:bgPr>
        <a:gradFill>
          <a:gsLst>
            <a:gs pos="10000">
              <a:srgbClr val="06171C"/>
            </a:gs>
            <a:gs pos="100000">
              <a:srgbClr val="134251"/>
            </a:gs>
            <a:gs pos="65000">
              <a:srgbClr val="134251"/>
            </a:gs>
          </a:gsLst>
          <a:lin ang="2700000" scaled="0"/>
        </a:gradFill>
        <a:effectLst/>
      </p:bgPr>
    </p:bg>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2436815" y="1616074"/>
            <a:ext cx="7315198" cy="2727325"/>
          </a:xfrm>
        </p:spPr>
        <p:txBody>
          <a:bodyPr rtlCol="1" anchor="b">
            <a:normAutofit/>
          </a:bodyPr>
          <a:lstStyle>
            <a:lvl1pPr algn="r" rtl="1">
              <a:lnSpc>
                <a:spcPct val="80000"/>
              </a:lnSpc>
              <a:defRPr sz="4800" b="0" cap="none" baseline="0"/>
            </a:lvl1pPr>
          </a:lstStyle>
          <a:p>
            <a:pPr rtl="1"/>
            <a:r>
              <a:rPr lang="he-IL" noProof="0"/>
              <a:t>לחץ כדי לערוך סגנון כותרת של תבנית בסיס</a:t>
            </a:r>
          </a:p>
        </p:txBody>
      </p:sp>
      <p:sp>
        <p:nvSpPr>
          <p:cNvPr id="3" name="מציין מיקום טקסט 2"/>
          <p:cNvSpPr>
            <a:spLocks noGrp="1"/>
          </p:cNvSpPr>
          <p:nvPr>
            <p:ph type="body" idx="1" hasCustomPrompt="1"/>
          </p:nvPr>
        </p:nvSpPr>
        <p:spPr>
          <a:xfrm flipH="1">
            <a:off x="2436813" y="4495800"/>
            <a:ext cx="7315198" cy="1673225"/>
          </a:xfrm>
        </p:spPr>
        <p:txBody>
          <a:bodyPr rtlCol="1" anchor="t">
            <a:normAutofit/>
          </a:bodyPr>
          <a:lstStyle>
            <a:lvl1pPr marL="0" indent="0" algn="r" rtl="1">
              <a:spcBef>
                <a:spcPts val="0"/>
              </a:spcBef>
              <a:buNone/>
              <a:defRPr sz="2400" cap="none" baseline="0">
                <a:solidFill>
                  <a:schemeClr val="tx2"/>
                </a:solidFill>
              </a:defRPr>
            </a:lvl1pPr>
            <a:lvl2pPr marL="457200" indent="0" algn="r" rtl="1">
              <a:buNone/>
              <a:defRPr sz="1800">
                <a:solidFill>
                  <a:schemeClr val="tx1">
                    <a:tint val="75000"/>
                  </a:schemeClr>
                </a:solidFill>
              </a:defRPr>
            </a:lvl2pPr>
            <a:lvl3pPr marL="914400" indent="0" algn="r" rtl="1">
              <a:buNone/>
              <a:defRPr sz="1600">
                <a:solidFill>
                  <a:schemeClr val="tx1">
                    <a:tint val="75000"/>
                  </a:schemeClr>
                </a:solidFill>
              </a:defRPr>
            </a:lvl3pPr>
            <a:lvl4pPr marL="1371600" indent="0" algn="r" rtl="1">
              <a:buNone/>
              <a:defRPr sz="1400">
                <a:solidFill>
                  <a:schemeClr val="tx1">
                    <a:tint val="75000"/>
                  </a:schemeClr>
                </a:solidFill>
              </a:defRPr>
            </a:lvl4pPr>
            <a:lvl5pPr marL="1828800" indent="0" algn="r" rtl="1">
              <a:buNone/>
              <a:defRPr sz="1400">
                <a:solidFill>
                  <a:schemeClr val="tx1">
                    <a:tint val="75000"/>
                  </a:schemeClr>
                </a:solidFill>
              </a:defRPr>
            </a:lvl5pPr>
            <a:lvl6pPr marL="2286000" indent="0" algn="r" rtl="1">
              <a:buNone/>
              <a:defRPr sz="1400">
                <a:solidFill>
                  <a:schemeClr val="tx1">
                    <a:tint val="75000"/>
                  </a:schemeClr>
                </a:solidFill>
              </a:defRPr>
            </a:lvl6pPr>
            <a:lvl7pPr marL="2743200" indent="0" algn="r" rtl="1">
              <a:buNone/>
              <a:defRPr sz="1400">
                <a:solidFill>
                  <a:schemeClr val="tx1">
                    <a:tint val="75000"/>
                  </a:schemeClr>
                </a:solidFill>
              </a:defRPr>
            </a:lvl7pPr>
            <a:lvl8pPr marL="3200400" indent="0" algn="r" rtl="1">
              <a:buNone/>
              <a:defRPr sz="1400">
                <a:solidFill>
                  <a:schemeClr val="tx1">
                    <a:tint val="75000"/>
                  </a:schemeClr>
                </a:solidFill>
              </a:defRPr>
            </a:lvl8pPr>
            <a:lvl9pPr marL="3657600" indent="0" algn="r" rtl="1">
              <a:buNone/>
              <a:defRPr sz="1400">
                <a:solidFill>
                  <a:schemeClr val="tx1">
                    <a:tint val="75000"/>
                  </a:schemeClr>
                </a:solidFill>
              </a:defRPr>
            </a:lvl9pPr>
          </a:lstStyle>
          <a:p>
            <a:pPr lvl="0" rtl="1"/>
            <a:r>
              <a:rPr lang="he-IL" noProof="0"/>
              <a:t>לחץ כדי לערוך סגנונות טקסט של תבנית בסיס</a:t>
            </a:r>
          </a:p>
        </p:txBody>
      </p:sp>
      <p:sp>
        <p:nvSpPr>
          <p:cNvPr id="5" name="מציין מיקום של כותרת תחתונה 4"/>
          <p:cNvSpPr>
            <a:spLocks noGrp="1"/>
          </p:cNvSpPr>
          <p:nvPr>
            <p:ph type="ftr" sz="quarter" idx="11"/>
          </p:nvPr>
        </p:nvSpPr>
        <p:spPr>
          <a:xfrm flipH="1">
            <a:off x="4254380" y="6400800"/>
            <a:ext cx="5954834" cy="276228"/>
          </a:xfrm>
        </p:spPr>
        <p:txBody>
          <a:bodyPr rtlCol="1"/>
          <a:lstStyle>
            <a:lvl1pPr algn="r" rtl="1">
              <a:defRPr/>
            </a:lvl1pPr>
          </a:lstStyle>
          <a:p>
            <a:pPr rtl="1"/>
            <a:r>
              <a:rPr lang="he-IL" noProof="0"/>
              <a:t>הוסף כותרת תחתונה</a:t>
            </a:r>
          </a:p>
        </p:txBody>
      </p:sp>
      <p:sp>
        <p:nvSpPr>
          <p:cNvPr id="4" name="מציין מיקום של תאריך 3"/>
          <p:cNvSpPr>
            <a:spLocks noGrp="1"/>
          </p:cNvSpPr>
          <p:nvPr>
            <p:ph type="dt" sz="half" idx="10"/>
          </p:nvPr>
        </p:nvSpPr>
        <p:spPr>
          <a:xfrm flipH="1">
            <a:off x="2412155" y="6400800"/>
            <a:ext cx="1548659" cy="276228"/>
          </a:xfrm>
        </p:spPr>
        <p:txBody>
          <a:bodyPr rtlCol="1"/>
          <a:lstStyle>
            <a:lvl1pPr algn="l" rtl="1">
              <a:defRPr/>
            </a:lvl1pPr>
          </a:lstStyle>
          <a:p>
            <a:fld id="{FD6E802D-0F61-4A7D-8271-E319BD8BEFF8}" type="datetime1">
              <a:rPr lang="he-IL" smtClean="0"/>
              <a:pPr/>
              <a:t>א'/אלול/תשפ"ד</a:t>
            </a:fld>
            <a:endParaRPr lang="he-IL"/>
          </a:p>
        </p:txBody>
      </p:sp>
      <p:sp>
        <p:nvSpPr>
          <p:cNvPr id="6" name="מציין מיקום של מספר שקופית 5"/>
          <p:cNvSpPr>
            <a:spLocks noGrp="1"/>
          </p:cNvSpPr>
          <p:nvPr>
            <p:ph type="sldNum" sz="quarter" idx="12"/>
          </p:nvPr>
        </p:nvSpPr>
        <p:spPr>
          <a:xfrm flipH="1">
            <a:off x="1065212" y="6400800"/>
            <a:ext cx="1066802" cy="276228"/>
          </a:xfrm>
        </p:spPr>
        <p:txBody>
          <a:bodyPr rtlCol="1"/>
          <a:lstStyle>
            <a:lvl1pPr algn="l" rtl="1">
              <a:defRPr/>
            </a:lvl1pPr>
          </a:lstStyle>
          <a:p>
            <a:fld id="{2A013F82-EE5E-44EE-A61D-E31C6657F26F}" type="slidenum">
              <a:rPr lang="he-IL" smtClean="0"/>
              <a:pPr/>
              <a:t>‹#›</a:t>
            </a:fld>
            <a:endParaRPr lang="he-IL"/>
          </a:p>
        </p:txBody>
      </p: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065212" y="381000"/>
            <a:ext cx="9144001" cy="1219200"/>
          </a:xfrm>
        </p:spPr>
        <p:txBody>
          <a:bodyPr rtlCol="1"/>
          <a:lstStyle>
            <a:lvl1pPr algn="r" rtl="1">
              <a:defRPr/>
            </a:lvl1pPr>
          </a:lstStyle>
          <a:p>
            <a:pPr rtl="1"/>
            <a:r>
              <a:rPr lang="he-IL" noProof="0"/>
              <a:t>לחץ כדי לערוך סגנון כותרת של תבנית בסיס</a:t>
            </a:r>
          </a:p>
        </p:txBody>
      </p:sp>
      <p:sp>
        <p:nvSpPr>
          <p:cNvPr id="3" name="מציין מיקום תוכן 2"/>
          <p:cNvSpPr>
            <a:spLocks noGrp="1"/>
          </p:cNvSpPr>
          <p:nvPr>
            <p:ph sz="half" idx="1" hasCustomPrompt="1"/>
          </p:nvPr>
        </p:nvSpPr>
        <p:spPr>
          <a:xfrm flipH="1">
            <a:off x="5789613" y="1828800"/>
            <a:ext cx="4419599" cy="4419600"/>
          </a:xfrm>
        </p:spPr>
        <p:txBody>
          <a:bodyPr rtlCol="1">
            <a:normAutofit/>
          </a:bodyPr>
          <a:lstStyle>
            <a:lvl1pPr algn="r" rtl="1">
              <a:defRPr sz="2400"/>
            </a:lvl1pPr>
            <a:lvl2pPr algn="r" rtl="1">
              <a:defRPr sz="2000"/>
            </a:lvl2pPr>
            <a:lvl3pPr algn="r" rtl="1">
              <a:defRPr sz="1800"/>
            </a:lvl3pPr>
            <a:lvl4pPr algn="r" rtl="1">
              <a:defRPr sz="1600"/>
            </a:lvl4pPr>
            <a:lvl5pPr algn="r" rtl="1">
              <a:defRPr sz="1600"/>
            </a:lvl5pPr>
            <a:lvl6pPr marL="2057400" algn="r" rtl="1">
              <a:defRPr sz="1600"/>
            </a:lvl6pPr>
            <a:lvl7pPr marL="2057400" algn="r" rtl="1">
              <a:defRPr sz="1600"/>
            </a:lvl7pPr>
            <a:lvl8pPr marL="2057400" algn="r" rtl="1">
              <a:defRPr sz="1600"/>
            </a:lvl8pPr>
            <a:lvl9pPr marL="2057400" algn="r" rtl="1">
              <a:defRPr sz="1600"/>
            </a:lvl9pPr>
          </a:lstStyle>
          <a:p>
            <a:pPr lvl="0" rtl="1"/>
            <a:r>
              <a:rPr lang="he-IL" noProof="0"/>
              <a:t>לחץ כדי לערוך סגנונות טקסט של תבנית בסיס</a:t>
            </a:r>
          </a:p>
          <a:p>
            <a:pPr lvl="1" rtl="1"/>
            <a:r>
              <a:rPr lang="he-IL" noProof="0"/>
              <a:t>רמה שניה</a:t>
            </a:r>
          </a:p>
          <a:p>
            <a:pPr lvl="2" rtl="1"/>
            <a:r>
              <a:rPr lang="he-IL" noProof="0"/>
              <a:t>רמה שלישית</a:t>
            </a:r>
          </a:p>
          <a:p>
            <a:pPr lvl="3" rtl="1"/>
            <a:r>
              <a:rPr lang="he-IL" noProof="0"/>
              <a:t>רמה רביעית</a:t>
            </a:r>
          </a:p>
          <a:p>
            <a:pPr lvl="4" rtl="1"/>
            <a:r>
              <a:rPr lang="he-IL" noProof="0"/>
              <a:t>רמה חמישית</a:t>
            </a:r>
          </a:p>
        </p:txBody>
      </p:sp>
      <p:sp>
        <p:nvSpPr>
          <p:cNvPr id="4" name="מציין מיקום תוכן 3"/>
          <p:cNvSpPr>
            <a:spLocks noGrp="1"/>
          </p:cNvSpPr>
          <p:nvPr>
            <p:ph sz="half" idx="2" hasCustomPrompt="1"/>
          </p:nvPr>
        </p:nvSpPr>
        <p:spPr>
          <a:xfrm flipH="1">
            <a:off x="1065210" y="1828800"/>
            <a:ext cx="4419600" cy="4419600"/>
          </a:xfrm>
        </p:spPr>
        <p:txBody>
          <a:bodyPr rtlCol="1">
            <a:normAutofit/>
          </a:bodyPr>
          <a:lstStyle>
            <a:lvl1pPr algn="r" rtl="1">
              <a:defRPr sz="2400"/>
            </a:lvl1pPr>
            <a:lvl2pPr algn="r" rtl="1">
              <a:defRPr sz="2000"/>
            </a:lvl2pPr>
            <a:lvl3pPr algn="r" rtl="1">
              <a:defRPr sz="1800"/>
            </a:lvl3pPr>
            <a:lvl4pPr algn="r" rtl="1">
              <a:defRPr sz="1600"/>
            </a:lvl4pPr>
            <a:lvl5pPr algn="r" rtl="1">
              <a:defRPr sz="1600"/>
            </a:lvl5pPr>
            <a:lvl6pPr marL="2057400" algn="r" rtl="1">
              <a:defRPr sz="1600"/>
            </a:lvl6pPr>
            <a:lvl7pPr marL="2057400" algn="r" rtl="1">
              <a:defRPr sz="1600"/>
            </a:lvl7pPr>
            <a:lvl8pPr marL="2057400" algn="r" rtl="1">
              <a:defRPr sz="1600"/>
            </a:lvl8pPr>
            <a:lvl9pPr marL="2057400" algn="r" rtl="1">
              <a:defRPr sz="1600"/>
            </a:lvl9pPr>
          </a:lstStyle>
          <a:p>
            <a:pPr lvl="0" rtl="1"/>
            <a:r>
              <a:rPr lang="he-IL" noProof="0"/>
              <a:t>לחץ כדי לערוך סגנונות טקסט של תבנית בסיס</a:t>
            </a:r>
          </a:p>
          <a:p>
            <a:pPr lvl="1" rtl="1"/>
            <a:r>
              <a:rPr lang="he-IL" noProof="0"/>
              <a:t>רמה שניה</a:t>
            </a:r>
          </a:p>
          <a:p>
            <a:pPr lvl="2" rtl="1"/>
            <a:r>
              <a:rPr lang="he-IL" noProof="0"/>
              <a:t>רמה שלישית</a:t>
            </a:r>
          </a:p>
          <a:p>
            <a:pPr lvl="3" rtl="1"/>
            <a:r>
              <a:rPr lang="he-IL" noProof="0"/>
              <a:t>רמה רביעית</a:t>
            </a:r>
          </a:p>
          <a:p>
            <a:pPr lvl="4" rtl="1"/>
            <a:r>
              <a:rPr lang="he-IL" noProof="0"/>
              <a:t>רמה חמישית</a:t>
            </a:r>
          </a:p>
        </p:txBody>
      </p:sp>
      <p:sp>
        <p:nvSpPr>
          <p:cNvPr id="6" name="מציין מיקום של כותרת תחתונה 5"/>
          <p:cNvSpPr>
            <a:spLocks noGrp="1"/>
          </p:cNvSpPr>
          <p:nvPr>
            <p:ph type="ftr" sz="quarter" idx="11"/>
          </p:nvPr>
        </p:nvSpPr>
        <p:spPr>
          <a:xfrm flipH="1">
            <a:off x="4254380" y="6400800"/>
            <a:ext cx="5954834" cy="276228"/>
          </a:xfrm>
        </p:spPr>
        <p:txBody>
          <a:bodyPr rtlCol="1"/>
          <a:lstStyle>
            <a:lvl1pPr algn="r" rtl="1">
              <a:defRPr/>
            </a:lvl1pPr>
          </a:lstStyle>
          <a:p>
            <a:pPr rtl="1"/>
            <a:r>
              <a:rPr lang="he-IL" noProof="0"/>
              <a:t>הוסף כותרת תחתונה</a:t>
            </a:r>
          </a:p>
        </p:txBody>
      </p:sp>
      <p:sp>
        <p:nvSpPr>
          <p:cNvPr id="5" name="מציין מיקום של תאריך 4"/>
          <p:cNvSpPr>
            <a:spLocks noGrp="1"/>
          </p:cNvSpPr>
          <p:nvPr>
            <p:ph type="dt" sz="half" idx="10"/>
          </p:nvPr>
        </p:nvSpPr>
        <p:spPr>
          <a:xfrm flipH="1">
            <a:off x="2412155" y="6400800"/>
            <a:ext cx="1548659" cy="276228"/>
          </a:xfrm>
        </p:spPr>
        <p:txBody>
          <a:bodyPr rtlCol="1"/>
          <a:lstStyle>
            <a:lvl1pPr algn="l" rtl="1">
              <a:defRPr/>
            </a:lvl1pPr>
          </a:lstStyle>
          <a:p>
            <a:fld id="{E2B924CE-2408-4938-9C5B-EE6A421858C9}" type="datetime1">
              <a:rPr lang="he-IL" smtClean="0"/>
              <a:pPr/>
              <a:t>א'/אלול/תשפ"ד</a:t>
            </a:fld>
            <a:endParaRPr lang="he-IL"/>
          </a:p>
        </p:txBody>
      </p:sp>
      <p:sp>
        <p:nvSpPr>
          <p:cNvPr id="7" name="מציין מיקום של מספר שקופית 6"/>
          <p:cNvSpPr>
            <a:spLocks noGrp="1"/>
          </p:cNvSpPr>
          <p:nvPr>
            <p:ph type="sldNum" sz="quarter" idx="12"/>
          </p:nvPr>
        </p:nvSpPr>
        <p:spPr>
          <a:xfrm flipH="1">
            <a:off x="1065212" y="6400800"/>
            <a:ext cx="1066802" cy="276228"/>
          </a:xfrm>
        </p:spPr>
        <p:txBody>
          <a:bodyPr rtlCol="1"/>
          <a:lstStyle>
            <a:lvl1pPr algn="l" rtl="1">
              <a:defRPr/>
            </a:lvl1pPr>
          </a:lstStyle>
          <a:p>
            <a:fld id="{2A013F82-EE5E-44EE-A61D-E31C6657F26F}" type="slidenum">
              <a:rPr lang="he-IL" smtClean="0"/>
              <a:pPr/>
              <a:t>‹#›</a:t>
            </a:fld>
            <a:endParaRPr lang="he-IL"/>
          </a:p>
        </p:txBody>
      </p: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065212" y="381000"/>
            <a:ext cx="9144001" cy="1219200"/>
          </a:xfrm>
        </p:spPr>
        <p:txBody>
          <a:bodyPr rtlCol="1"/>
          <a:lstStyle>
            <a:lvl1pPr algn="r" rtl="1">
              <a:defRPr/>
            </a:lvl1pPr>
          </a:lstStyle>
          <a:p>
            <a:pPr rtl="1"/>
            <a:r>
              <a:rPr lang="he-IL" noProof="0"/>
              <a:t>לחץ כדי לערוך סגנון כותרת של תבנית בסיס</a:t>
            </a:r>
          </a:p>
        </p:txBody>
      </p:sp>
      <p:sp>
        <p:nvSpPr>
          <p:cNvPr id="3" name="מציין מיקום טקסט 2"/>
          <p:cNvSpPr>
            <a:spLocks noGrp="1"/>
          </p:cNvSpPr>
          <p:nvPr>
            <p:ph type="body" idx="1" hasCustomPrompt="1"/>
          </p:nvPr>
        </p:nvSpPr>
        <p:spPr>
          <a:xfrm flipH="1">
            <a:off x="5794251" y="1828800"/>
            <a:ext cx="4416552" cy="838200"/>
          </a:xfrm>
        </p:spPr>
        <p:txBody>
          <a:bodyPr rtlCol="1" anchor="ctr">
            <a:noAutofit/>
          </a:bodyPr>
          <a:lstStyle>
            <a:lvl1pPr marL="0" indent="0" algn="r" rtl="1">
              <a:spcBef>
                <a:spcPts val="0"/>
              </a:spcBef>
              <a:buNone/>
              <a:defRPr sz="2400" b="0" cap="none" baseline="0">
                <a:solidFill>
                  <a:schemeClr val="tx2"/>
                </a:solidFill>
              </a:defRPr>
            </a:lvl1pPr>
            <a:lvl2pPr marL="457200" indent="0" algn="r" rtl="1">
              <a:buNone/>
              <a:defRPr sz="2000" b="1"/>
            </a:lvl2pPr>
            <a:lvl3pPr marL="914400" indent="0" algn="r" rtl="1">
              <a:buNone/>
              <a:defRPr sz="1800" b="1"/>
            </a:lvl3pPr>
            <a:lvl4pPr marL="1371600" indent="0" algn="r" rtl="1">
              <a:buNone/>
              <a:defRPr sz="1600" b="1"/>
            </a:lvl4pPr>
            <a:lvl5pPr marL="1828800" indent="0" algn="r" rtl="1">
              <a:buNone/>
              <a:defRPr sz="1600" b="1"/>
            </a:lvl5pPr>
            <a:lvl6pPr marL="2286000" indent="0" algn="r" rtl="1">
              <a:buNone/>
              <a:defRPr sz="1600" b="1"/>
            </a:lvl6pPr>
            <a:lvl7pPr marL="2743200" indent="0" algn="r" rtl="1">
              <a:buNone/>
              <a:defRPr sz="1600" b="1"/>
            </a:lvl7pPr>
            <a:lvl8pPr marL="3200400" indent="0" algn="r" rtl="1">
              <a:buNone/>
              <a:defRPr sz="1600" b="1"/>
            </a:lvl8pPr>
            <a:lvl9pPr marL="3657600" indent="0" algn="r" rtl="1">
              <a:buNone/>
              <a:defRPr sz="1600" b="1"/>
            </a:lvl9pPr>
          </a:lstStyle>
          <a:p>
            <a:pPr lvl="0" rtl="1"/>
            <a:r>
              <a:rPr lang="he-IL" noProof="0"/>
              <a:t>לחץ כדי לערוך סגנונות טקסט של תבנית בסיס</a:t>
            </a:r>
          </a:p>
        </p:txBody>
      </p:sp>
      <p:sp>
        <p:nvSpPr>
          <p:cNvPr id="4" name="מציין מיקום תוכן 3"/>
          <p:cNvSpPr>
            <a:spLocks noGrp="1"/>
          </p:cNvSpPr>
          <p:nvPr>
            <p:ph sz="half" idx="2" hasCustomPrompt="1"/>
          </p:nvPr>
        </p:nvSpPr>
        <p:spPr>
          <a:xfrm flipH="1">
            <a:off x="5794251" y="2743200"/>
            <a:ext cx="4416552" cy="3505200"/>
          </a:xfrm>
        </p:spPr>
        <p:txBody>
          <a:bodyPr rtlCol="1">
            <a:normAutofit/>
          </a:bodyPr>
          <a:lstStyle>
            <a:lvl1pPr algn="r" rtl="1">
              <a:defRPr sz="2000"/>
            </a:lvl1pPr>
            <a:lvl2pPr algn="r" rtl="1">
              <a:defRPr sz="1800"/>
            </a:lvl2pPr>
            <a:lvl3pPr algn="r" rtl="1">
              <a:defRPr sz="1600"/>
            </a:lvl3pPr>
            <a:lvl4pPr algn="r" rtl="1">
              <a:defRPr sz="1400"/>
            </a:lvl4pPr>
            <a:lvl5pPr marL="2057400" algn="r" rtl="1">
              <a:defRPr sz="1400"/>
            </a:lvl5pPr>
            <a:lvl6pPr marL="2057400" algn="r" rtl="1">
              <a:defRPr sz="1400"/>
            </a:lvl6pPr>
            <a:lvl7pPr marL="2057400" algn="r" rtl="1">
              <a:defRPr sz="1400"/>
            </a:lvl7pPr>
            <a:lvl8pPr marL="2057400" algn="r" rtl="1">
              <a:defRPr sz="1400"/>
            </a:lvl8pPr>
            <a:lvl9pPr marL="2057400" algn="r" rtl="1">
              <a:defRPr sz="1400"/>
            </a:lvl9pPr>
          </a:lstStyle>
          <a:p>
            <a:pPr lvl="0" rtl="1"/>
            <a:r>
              <a:rPr lang="he-IL" noProof="0"/>
              <a:t>לחץ כדי לערוך סגנונות טקסט של תבנית בסיס</a:t>
            </a:r>
          </a:p>
          <a:p>
            <a:pPr lvl="1" rtl="1"/>
            <a:r>
              <a:rPr lang="he-IL" noProof="0"/>
              <a:t>רמה שניה</a:t>
            </a:r>
          </a:p>
          <a:p>
            <a:pPr lvl="2" rtl="1"/>
            <a:r>
              <a:rPr lang="he-IL" noProof="0"/>
              <a:t>רמה שלישית</a:t>
            </a:r>
          </a:p>
          <a:p>
            <a:pPr lvl="3" rtl="1"/>
            <a:r>
              <a:rPr lang="he-IL" noProof="0"/>
              <a:t>רמה רביעית</a:t>
            </a:r>
          </a:p>
          <a:p>
            <a:pPr lvl="4" rtl="1"/>
            <a:r>
              <a:rPr lang="he-IL" noProof="0"/>
              <a:t>רמה חמישית</a:t>
            </a:r>
          </a:p>
        </p:txBody>
      </p:sp>
      <p:sp>
        <p:nvSpPr>
          <p:cNvPr id="5" name="מציין מיקום טקסט 4"/>
          <p:cNvSpPr>
            <a:spLocks noGrp="1"/>
          </p:cNvSpPr>
          <p:nvPr>
            <p:ph type="body" sz="quarter" idx="3" hasCustomPrompt="1"/>
          </p:nvPr>
        </p:nvSpPr>
        <p:spPr>
          <a:xfrm flipH="1">
            <a:off x="1066801" y="1828800"/>
            <a:ext cx="4416552" cy="838200"/>
          </a:xfrm>
        </p:spPr>
        <p:txBody>
          <a:bodyPr rtlCol="1" anchor="ctr">
            <a:noAutofit/>
          </a:bodyPr>
          <a:lstStyle>
            <a:lvl1pPr marL="0" indent="0" algn="r" rtl="1">
              <a:spcBef>
                <a:spcPts val="0"/>
              </a:spcBef>
              <a:buNone/>
              <a:defRPr sz="2400" b="0" cap="none" baseline="0">
                <a:solidFill>
                  <a:schemeClr val="tx2"/>
                </a:solidFill>
              </a:defRPr>
            </a:lvl1pPr>
            <a:lvl2pPr marL="457200" indent="0" algn="r" rtl="1">
              <a:buNone/>
              <a:defRPr sz="2000" b="1"/>
            </a:lvl2pPr>
            <a:lvl3pPr marL="914400" indent="0" algn="r" rtl="1">
              <a:buNone/>
              <a:defRPr sz="1800" b="1"/>
            </a:lvl3pPr>
            <a:lvl4pPr marL="1371600" indent="0" algn="r" rtl="1">
              <a:buNone/>
              <a:defRPr sz="1600" b="1"/>
            </a:lvl4pPr>
            <a:lvl5pPr marL="1828800" indent="0" algn="r" rtl="1">
              <a:buNone/>
              <a:defRPr sz="1600" b="1"/>
            </a:lvl5pPr>
            <a:lvl6pPr marL="2286000" indent="0" algn="r" rtl="1">
              <a:buNone/>
              <a:defRPr sz="1600" b="1"/>
            </a:lvl6pPr>
            <a:lvl7pPr marL="2743200" indent="0" algn="r" rtl="1">
              <a:buNone/>
              <a:defRPr sz="1600" b="1"/>
            </a:lvl7pPr>
            <a:lvl8pPr marL="3200400" indent="0" algn="r" rtl="1">
              <a:buNone/>
              <a:defRPr sz="1600" b="1"/>
            </a:lvl8pPr>
            <a:lvl9pPr marL="3657600" indent="0" algn="r" rtl="1">
              <a:buNone/>
              <a:defRPr sz="1600" b="1"/>
            </a:lvl9pPr>
          </a:lstStyle>
          <a:p>
            <a:pPr lvl="0" rtl="1"/>
            <a:r>
              <a:rPr lang="he-IL" noProof="0"/>
              <a:t>לחץ כדי לערוך סגנונות טקסט של תבנית בסיס</a:t>
            </a:r>
          </a:p>
        </p:txBody>
      </p:sp>
      <p:sp>
        <p:nvSpPr>
          <p:cNvPr id="6" name="מציין מיקום תוכן 5"/>
          <p:cNvSpPr>
            <a:spLocks noGrp="1"/>
          </p:cNvSpPr>
          <p:nvPr>
            <p:ph sz="quarter" idx="4" hasCustomPrompt="1"/>
          </p:nvPr>
        </p:nvSpPr>
        <p:spPr>
          <a:xfrm flipH="1">
            <a:off x="1066801" y="2743200"/>
            <a:ext cx="4416552" cy="3505200"/>
          </a:xfrm>
        </p:spPr>
        <p:txBody>
          <a:bodyPr rtlCol="1">
            <a:normAutofit/>
          </a:bodyPr>
          <a:lstStyle>
            <a:lvl1pPr algn="r" rtl="1">
              <a:defRPr sz="2000"/>
            </a:lvl1pPr>
            <a:lvl2pPr algn="r" rtl="1">
              <a:defRPr sz="1800"/>
            </a:lvl2pPr>
            <a:lvl3pPr algn="r" rtl="1">
              <a:defRPr sz="1600"/>
            </a:lvl3pPr>
            <a:lvl4pPr algn="r" rtl="1">
              <a:defRPr sz="1400"/>
            </a:lvl4pPr>
            <a:lvl5pPr marL="2057400" algn="r" rtl="1">
              <a:defRPr sz="1400"/>
            </a:lvl5pPr>
            <a:lvl6pPr marL="2057400" algn="r" rtl="1">
              <a:defRPr sz="1400"/>
            </a:lvl6pPr>
            <a:lvl7pPr marL="2057400" algn="r" rtl="1">
              <a:defRPr sz="1400"/>
            </a:lvl7pPr>
            <a:lvl8pPr marL="2057400" algn="r" rtl="1">
              <a:defRPr sz="1400"/>
            </a:lvl8pPr>
            <a:lvl9pPr marL="2057400" algn="r" rtl="1">
              <a:defRPr sz="1400"/>
            </a:lvl9pPr>
          </a:lstStyle>
          <a:p>
            <a:pPr lvl="0" rtl="1"/>
            <a:r>
              <a:rPr lang="he-IL" noProof="0"/>
              <a:t>לחץ כדי לערוך סגנונות טקסט של תבנית בסיס</a:t>
            </a:r>
          </a:p>
          <a:p>
            <a:pPr lvl="1" rtl="1"/>
            <a:r>
              <a:rPr lang="he-IL" noProof="0"/>
              <a:t>רמה שניה</a:t>
            </a:r>
          </a:p>
          <a:p>
            <a:pPr lvl="2" rtl="1"/>
            <a:r>
              <a:rPr lang="he-IL" noProof="0"/>
              <a:t>רמה שלישית</a:t>
            </a:r>
          </a:p>
          <a:p>
            <a:pPr lvl="3" rtl="1"/>
            <a:r>
              <a:rPr lang="he-IL" noProof="0"/>
              <a:t>רמה רביעית</a:t>
            </a:r>
          </a:p>
          <a:p>
            <a:pPr lvl="4" rtl="1"/>
            <a:r>
              <a:rPr lang="he-IL" noProof="0"/>
              <a:t>רמה חמישית</a:t>
            </a:r>
          </a:p>
        </p:txBody>
      </p:sp>
      <p:sp>
        <p:nvSpPr>
          <p:cNvPr id="8" name="מציין מיקום של כותרת תחתונה 7"/>
          <p:cNvSpPr>
            <a:spLocks noGrp="1"/>
          </p:cNvSpPr>
          <p:nvPr>
            <p:ph type="ftr" sz="quarter" idx="11"/>
          </p:nvPr>
        </p:nvSpPr>
        <p:spPr>
          <a:xfrm flipH="1">
            <a:off x="4254380" y="6400800"/>
            <a:ext cx="5954834" cy="276228"/>
          </a:xfrm>
        </p:spPr>
        <p:txBody>
          <a:bodyPr rtlCol="1"/>
          <a:lstStyle>
            <a:lvl1pPr algn="r" rtl="1">
              <a:defRPr/>
            </a:lvl1pPr>
          </a:lstStyle>
          <a:p>
            <a:pPr rtl="1"/>
            <a:r>
              <a:rPr lang="he-IL" noProof="0"/>
              <a:t>הוסף כותרת תחתונה</a:t>
            </a:r>
          </a:p>
        </p:txBody>
      </p:sp>
      <p:sp>
        <p:nvSpPr>
          <p:cNvPr id="7" name="מציין מיקום של תאריך 6"/>
          <p:cNvSpPr>
            <a:spLocks noGrp="1"/>
          </p:cNvSpPr>
          <p:nvPr>
            <p:ph type="dt" sz="half" idx="10"/>
          </p:nvPr>
        </p:nvSpPr>
        <p:spPr>
          <a:xfrm flipH="1">
            <a:off x="2412155" y="6400800"/>
            <a:ext cx="1548659" cy="276228"/>
          </a:xfrm>
        </p:spPr>
        <p:txBody>
          <a:bodyPr rtlCol="1"/>
          <a:lstStyle>
            <a:lvl1pPr algn="l" rtl="1">
              <a:defRPr/>
            </a:lvl1pPr>
          </a:lstStyle>
          <a:p>
            <a:fld id="{5B3B8F85-6DC8-46A4-A136-CE56B315086B}" type="datetime1">
              <a:rPr lang="he-IL" smtClean="0"/>
              <a:pPr/>
              <a:t>א'/אלול/תשפ"ד</a:t>
            </a:fld>
            <a:endParaRPr lang="he-IL"/>
          </a:p>
        </p:txBody>
      </p:sp>
      <p:sp>
        <p:nvSpPr>
          <p:cNvPr id="9" name="מציין מיקום של מספר שקופית 8"/>
          <p:cNvSpPr>
            <a:spLocks noGrp="1"/>
          </p:cNvSpPr>
          <p:nvPr>
            <p:ph type="sldNum" sz="quarter" idx="12"/>
          </p:nvPr>
        </p:nvSpPr>
        <p:spPr>
          <a:xfrm flipH="1">
            <a:off x="1065212" y="6400800"/>
            <a:ext cx="1066802" cy="276228"/>
          </a:xfrm>
        </p:spPr>
        <p:txBody>
          <a:bodyPr rtlCol="1"/>
          <a:lstStyle>
            <a:lvl1pPr algn="l" rtl="1">
              <a:defRPr/>
            </a:lvl1pPr>
          </a:lstStyle>
          <a:p>
            <a:fld id="{2A013F82-EE5E-44EE-A61D-E31C6657F26F}" type="slidenum">
              <a:rPr lang="he-IL" smtClean="0"/>
              <a:pPr/>
              <a:t>‹#›</a:t>
            </a:fld>
            <a:endParaRPr lang="he-IL"/>
          </a:p>
        </p:txBody>
      </p: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065212" y="381000"/>
            <a:ext cx="9144001" cy="1219200"/>
          </a:xfrm>
        </p:spPr>
        <p:txBody>
          <a:bodyPr rtlCol="1"/>
          <a:lstStyle>
            <a:lvl1pPr algn="r" rtl="1">
              <a:defRPr/>
            </a:lvl1pPr>
          </a:lstStyle>
          <a:p>
            <a:pPr rtl="1"/>
            <a:r>
              <a:rPr lang="he-IL" noProof="0"/>
              <a:t>לחץ כדי לערוך סגנון כותרת של תבנית בסיס</a:t>
            </a:r>
          </a:p>
        </p:txBody>
      </p:sp>
      <p:sp>
        <p:nvSpPr>
          <p:cNvPr id="4" name="מציין מיקום של כותרת תחתונה 3"/>
          <p:cNvSpPr>
            <a:spLocks noGrp="1"/>
          </p:cNvSpPr>
          <p:nvPr>
            <p:ph type="ftr" sz="quarter" idx="11"/>
          </p:nvPr>
        </p:nvSpPr>
        <p:spPr>
          <a:xfrm flipH="1">
            <a:off x="4254380" y="6400800"/>
            <a:ext cx="5954834" cy="276228"/>
          </a:xfrm>
        </p:spPr>
        <p:txBody>
          <a:bodyPr rtlCol="1"/>
          <a:lstStyle>
            <a:lvl1pPr algn="r" rtl="1">
              <a:defRPr/>
            </a:lvl1pPr>
          </a:lstStyle>
          <a:p>
            <a:pPr rtl="1"/>
            <a:r>
              <a:rPr lang="he-IL" noProof="0"/>
              <a:t>הוסף כותרת תחתונה</a:t>
            </a:r>
          </a:p>
        </p:txBody>
      </p:sp>
      <p:sp>
        <p:nvSpPr>
          <p:cNvPr id="3" name="מציין מיקום של תאריך 2"/>
          <p:cNvSpPr>
            <a:spLocks noGrp="1"/>
          </p:cNvSpPr>
          <p:nvPr>
            <p:ph type="dt" sz="half" idx="10"/>
          </p:nvPr>
        </p:nvSpPr>
        <p:spPr>
          <a:xfrm flipH="1">
            <a:off x="2412155" y="6400800"/>
            <a:ext cx="1548659" cy="276228"/>
          </a:xfrm>
        </p:spPr>
        <p:txBody>
          <a:bodyPr rtlCol="1"/>
          <a:lstStyle>
            <a:lvl1pPr algn="l" rtl="1">
              <a:defRPr/>
            </a:lvl1pPr>
          </a:lstStyle>
          <a:p>
            <a:fld id="{D0558C1C-3C30-494D-87D2-3E9488C2BCF6}" type="datetime1">
              <a:rPr lang="he-IL" smtClean="0"/>
              <a:pPr/>
              <a:t>א'/אלול/תשפ"ד</a:t>
            </a:fld>
            <a:endParaRPr lang="he-IL"/>
          </a:p>
        </p:txBody>
      </p:sp>
      <p:sp>
        <p:nvSpPr>
          <p:cNvPr id="5" name="מציין מיקום של מספר שקופית 4"/>
          <p:cNvSpPr>
            <a:spLocks noGrp="1"/>
          </p:cNvSpPr>
          <p:nvPr>
            <p:ph type="sldNum" sz="quarter" idx="12"/>
          </p:nvPr>
        </p:nvSpPr>
        <p:spPr>
          <a:xfrm flipH="1">
            <a:off x="1065212" y="6400800"/>
            <a:ext cx="1066802" cy="276228"/>
          </a:xfrm>
        </p:spPr>
        <p:txBody>
          <a:bodyPr rtlCol="1"/>
          <a:lstStyle>
            <a:lvl1pPr algn="l" rtl="1">
              <a:defRPr/>
            </a:lvl1pPr>
          </a:lstStyle>
          <a:p>
            <a:fld id="{2A013F82-EE5E-44EE-A61D-E31C6657F26F}" type="slidenum">
              <a:rPr lang="he-IL" smtClean="0"/>
              <a:pPr/>
              <a:t>‹#›</a:t>
            </a:fld>
            <a:endParaRPr lang="he-IL"/>
          </a:p>
        </p:txBody>
      </p: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ריק">
    <p:spTree>
      <p:nvGrpSpPr>
        <p:cNvPr id="1" name=""/>
        <p:cNvGrpSpPr/>
        <p:nvPr/>
      </p:nvGrpSpPr>
      <p:grpSpPr>
        <a:xfrm>
          <a:off x="0" y="0"/>
          <a:ext cx="0" cy="0"/>
          <a:chOff x="0" y="0"/>
          <a:chExt cx="0" cy="0"/>
        </a:xfrm>
      </p:grpSpPr>
      <p:pic>
        <p:nvPicPr>
          <p:cNvPr id="6" name="תמונה 5" descr="גל אוקיינוס גדול (שקוף למחצה)" title="גל אוקיינוס"/>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2" y="56"/>
            <a:ext cx="12188824" cy="6857887"/>
          </a:xfrm>
          <a:prstGeom prst="rect">
            <a:avLst/>
          </a:prstGeom>
        </p:spPr>
      </p:pic>
      <p:sp>
        <p:nvSpPr>
          <p:cNvPr id="3" name="מציין מיקום של כותרת תחתונה 2"/>
          <p:cNvSpPr>
            <a:spLocks noGrp="1"/>
          </p:cNvSpPr>
          <p:nvPr>
            <p:ph type="ftr" sz="quarter" idx="11"/>
          </p:nvPr>
        </p:nvSpPr>
        <p:spPr>
          <a:xfrm flipH="1">
            <a:off x="4254380" y="6400800"/>
            <a:ext cx="5954834" cy="276228"/>
          </a:xfrm>
        </p:spPr>
        <p:txBody>
          <a:bodyPr rtlCol="1"/>
          <a:lstStyle>
            <a:lvl1pPr algn="r" rtl="1">
              <a:defRPr/>
            </a:lvl1pPr>
          </a:lstStyle>
          <a:p>
            <a:pPr rtl="1"/>
            <a:r>
              <a:rPr lang="he-IL" noProof="0"/>
              <a:t>הוסף כותרת תחתונה</a:t>
            </a:r>
          </a:p>
        </p:txBody>
      </p:sp>
      <p:sp>
        <p:nvSpPr>
          <p:cNvPr id="2" name="מציין מיקום של תאריך 1"/>
          <p:cNvSpPr>
            <a:spLocks noGrp="1"/>
          </p:cNvSpPr>
          <p:nvPr>
            <p:ph type="dt" sz="half" idx="10"/>
          </p:nvPr>
        </p:nvSpPr>
        <p:spPr>
          <a:xfrm flipH="1">
            <a:off x="2412155" y="6400800"/>
            <a:ext cx="1548659" cy="276228"/>
          </a:xfrm>
        </p:spPr>
        <p:txBody>
          <a:bodyPr rtlCol="1"/>
          <a:lstStyle>
            <a:lvl1pPr algn="l" rtl="1">
              <a:defRPr/>
            </a:lvl1pPr>
          </a:lstStyle>
          <a:p>
            <a:fld id="{94362B50-75A1-419C-8CBE-987532CCBE93}" type="datetime1">
              <a:rPr lang="he-IL" smtClean="0"/>
              <a:pPr/>
              <a:t>א'/אלול/תשפ"ד</a:t>
            </a:fld>
            <a:endParaRPr lang="he-IL"/>
          </a:p>
        </p:txBody>
      </p:sp>
      <p:sp>
        <p:nvSpPr>
          <p:cNvPr id="4" name="מציין מיקום של מספר שקופית 3"/>
          <p:cNvSpPr>
            <a:spLocks noGrp="1"/>
          </p:cNvSpPr>
          <p:nvPr>
            <p:ph type="sldNum" sz="quarter" idx="12"/>
          </p:nvPr>
        </p:nvSpPr>
        <p:spPr>
          <a:xfrm flipH="1">
            <a:off x="1065212" y="6400800"/>
            <a:ext cx="1066802" cy="276228"/>
          </a:xfrm>
        </p:spPr>
        <p:txBody>
          <a:bodyPr rtlCol="1"/>
          <a:lstStyle>
            <a:lvl1pPr algn="l" rtl="1">
              <a:defRPr/>
            </a:lvl1pPr>
          </a:lstStyle>
          <a:p>
            <a:fld id="{2A013F82-EE5E-44EE-A61D-E31C6657F26F}" type="slidenum">
              <a:rPr lang="he-IL" smtClean="0"/>
              <a:pPr/>
              <a:t>‹#›</a:t>
            </a:fld>
            <a:endParaRPr lang="he-IL"/>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6551612" y="588963"/>
            <a:ext cx="3657600" cy="2840037"/>
          </a:xfrm>
        </p:spPr>
        <p:txBody>
          <a:bodyPr rtlCol="1" anchor="b">
            <a:noAutofit/>
          </a:bodyPr>
          <a:lstStyle>
            <a:lvl1pPr algn="r" rtl="1">
              <a:lnSpc>
                <a:spcPct val="80000"/>
              </a:lnSpc>
              <a:defRPr sz="3600" b="0">
                <a:solidFill>
                  <a:schemeClr val="tx1"/>
                </a:solidFill>
              </a:defRPr>
            </a:lvl1pPr>
          </a:lstStyle>
          <a:p>
            <a:pPr rtl="1"/>
            <a:r>
              <a:rPr lang="he-IL" noProof="0"/>
              <a:t>לחץ כדי לערוך סגנון כותרת של תבנית בסיס</a:t>
            </a:r>
          </a:p>
        </p:txBody>
      </p:sp>
      <p:sp>
        <p:nvSpPr>
          <p:cNvPr id="3" name="מציין מיקום תוכן 2"/>
          <p:cNvSpPr>
            <a:spLocks noGrp="1"/>
          </p:cNvSpPr>
          <p:nvPr>
            <p:ph idx="1" hasCustomPrompt="1"/>
          </p:nvPr>
        </p:nvSpPr>
        <p:spPr>
          <a:xfrm flipH="1">
            <a:off x="608011" y="588963"/>
            <a:ext cx="5486400" cy="5580061"/>
          </a:xfrm>
        </p:spPr>
        <p:txBody>
          <a:bodyPr rtlCol="1">
            <a:normAutofit/>
          </a:bodyPr>
          <a:lstStyle>
            <a:lvl1pPr algn="r" rtl="1">
              <a:defRPr sz="2400"/>
            </a:lvl1pPr>
            <a:lvl2pPr algn="r" rtl="1">
              <a:defRPr sz="2000"/>
            </a:lvl2pPr>
            <a:lvl3pPr algn="r" rtl="1">
              <a:defRPr sz="1800"/>
            </a:lvl3pPr>
            <a:lvl4pPr algn="r" rtl="1">
              <a:defRPr sz="1600"/>
            </a:lvl4pPr>
            <a:lvl5pPr algn="r" rtl="1">
              <a:defRPr sz="1600"/>
            </a:lvl5pPr>
            <a:lvl6pPr algn="r" rtl="1">
              <a:defRPr sz="1600"/>
            </a:lvl6pPr>
            <a:lvl7pPr algn="r" rtl="1">
              <a:defRPr sz="1600"/>
            </a:lvl7pPr>
            <a:lvl8pPr algn="r" rtl="1">
              <a:defRPr sz="1600"/>
            </a:lvl8pPr>
            <a:lvl9pPr algn="r" rtl="1">
              <a:defRPr sz="1600"/>
            </a:lvl9pPr>
          </a:lstStyle>
          <a:p>
            <a:pPr lvl="0" rtl="1"/>
            <a:r>
              <a:rPr lang="he-IL" noProof="0"/>
              <a:t>לחץ כדי לערוך סגנונות טקסט של תבנית בסיס</a:t>
            </a:r>
          </a:p>
          <a:p>
            <a:pPr lvl="1" rtl="1"/>
            <a:r>
              <a:rPr lang="he-IL" noProof="0"/>
              <a:t>רמה שניה</a:t>
            </a:r>
          </a:p>
          <a:p>
            <a:pPr lvl="2" rtl="1"/>
            <a:r>
              <a:rPr lang="he-IL" noProof="0"/>
              <a:t>רמה שלישית</a:t>
            </a:r>
          </a:p>
          <a:p>
            <a:pPr lvl="3" rtl="1"/>
            <a:r>
              <a:rPr lang="he-IL" noProof="0"/>
              <a:t>רמה רביעית</a:t>
            </a:r>
          </a:p>
          <a:p>
            <a:pPr lvl="4" rtl="1"/>
            <a:r>
              <a:rPr lang="he-IL" noProof="0"/>
              <a:t>רמה חמישית</a:t>
            </a:r>
          </a:p>
        </p:txBody>
      </p:sp>
      <p:sp>
        <p:nvSpPr>
          <p:cNvPr id="4" name="מציין מיקום טקסט 3"/>
          <p:cNvSpPr>
            <a:spLocks noGrp="1"/>
          </p:cNvSpPr>
          <p:nvPr>
            <p:ph type="body" sz="half" idx="2" hasCustomPrompt="1"/>
          </p:nvPr>
        </p:nvSpPr>
        <p:spPr>
          <a:xfrm flipH="1">
            <a:off x="6551612" y="3581399"/>
            <a:ext cx="3657600" cy="2587625"/>
          </a:xfrm>
        </p:spPr>
        <p:txBody>
          <a:bodyPr rtlCol="1">
            <a:normAutofit/>
          </a:bodyPr>
          <a:lstStyle>
            <a:lvl1pPr marL="0" indent="0" algn="r" rtl="1">
              <a:lnSpc>
                <a:spcPct val="110000"/>
              </a:lnSpc>
              <a:spcBef>
                <a:spcPts val="1200"/>
              </a:spcBef>
              <a:buNone/>
              <a:defRPr sz="1800"/>
            </a:lvl1pPr>
            <a:lvl2pPr marL="457200" indent="0" algn="r" rtl="1">
              <a:buNone/>
              <a:defRPr sz="1200"/>
            </a:lvl2pPr>
            <a:lvl3pPr marL="914400" indent="0" algn="r" rtl="1">
              <a:buNone/>
              <a:defRPr sz="1000"/>
            </a:lvl3pPr>
            <a:lvl4pPr marL="1371600" indent="0" algn="r" rtl="1">
              <a:buNone/>
              <a:defRPr sz="900"/>
            </a:lvl4pPr>
            <a:lvl5pPr marL="1828800" indent="0" algn="r" rtl="1">
              <a:buNone/>
              <a:defRPr sz="900"/>
            </a:lvl5pPr>
            <a:lvl6pPr marL="2286000" indent="0" algn="r" rtl="1">
              <a:buNone/>
              <a:defRPr sz="900"/>
            </a:lvl6pPr>
            <a:lvl7pPr marL="2743200" indent="0" algn="r" rtl="1">
              <a:buNone/>
              <a:defRPr sz="900"/>
            </a:lvl7pPr>
            <a:lvl8pPr marL="3200400" indent="0" algn="r" rtl="1">
              <a:buNone/>
              <a:defRPr sz="900"/>
            </a:lvl8pPr>
            <a:lvl9pPr marL="3657600" indent="0" algn="r" rtl="1">
              <a:buNone/>
              <a:defRPr sz="900"/>
            </a:lvl9pPr>
          </a:lstStyle>
          <a:p>
            <a:pPr lvl="0" rtl="1"/>
            <a:r>
              <a:rPr lang="he-IL" noProof="0"/>
              <a:t>לחץ כדי לערוך סגנונות טקסט של תבנית בסיס</a:t>
            </a:r>
          </a:p>
        </p:txBody>
      </p:sp>
      <p:sp>
        <p:nvSpPr>
          <p:cNvPr id="6" name="מציין מיקום של כותרת תחתונה 5"/>
          <p:cNvSpPr>
            <a:spLocks noGrp="1"/>
          </p:cNvSpPr>
          <p:nvPr>
            <p:ph type="ftr" sz="quarter" idx="11"/>
          </p:nvPr>
        </p:nvSpPr>
        <p:spPr>
          <a:xfrm flipH="1">
            <a:off x="4254380" y="6400800"/>
            <a:ext cx="5954834" cy="276228"/>
          </a:xfrm>
        </p:spPr>
        <p:txBody>
          <a:bodyPr rtlCol="1"/>
          <a:lstStyle>
            <a:lvl1pPr algn="r" rtl="1">
              <a:defRPr/>
            </a:lvl1pPr>
          </a:lstStyle>
          <a:p>
            <a:pPr rtl="1"/>
            <a:r>
              <a:rPr lang="he-IL" noProof="0"/>
              <a:t>הוסף כותרת תחתונה</a:t>
            </a:r>
          </a:p>
        </p:txBody>
      </p:sp>
      <p:sp>
        <p:nvSpPr>
          <p:cNvPr id="5" name="מציין מיקום של תאריך 4"/>
          <p:cNvSpPr>
            <a:spLocks noGrp="1"/>
          </p:cNvSpPr>
          <p:nvPr>
            <p:ph type="dt" sz="half" idx="10"/>
          </p:nvPr>
        </p:nvSpPr>
        <p:spPr>
          <a:xfrm flipH="1">
            <a:off x="2412155" y="6400800"/>
            <a:ext cx="1548659" cy="276228"/>
          </a:xfrm>
        </p:spPr>
        <p:txBody>
          <a:bodyPr rtlCol="1"/>
          <a:lstStyle>
            <a:lvl1pPr algn="l" rtl="1">
              <a:defRPr/>
            </a:lvl1pPr>
          </a:lstStyle>
          <a:p>
            <a:fld id="{A8A0BA31-2047-4960-935A-54BEB62969B0}" type="datetime1">
              <a:rPr lang="he-IL" smtClean="0"/>
              <a:pPr/>
              <a:t>א'/אלול/תשפ"ד</a:t>
            </a:fld>
            <a:endParaRPr lang="he-IL"/>
          </a:p>
        </p:txBody>
      </p:sp>
      <p:sp>
        <p:nvSpPr>
          <p:cNvPr id="7" name="מציין מיקום של מספר שקופית 6"/>
          <p:cNvSpPr>
            <a:spLocks noGrp="1"/>
          </p:cNvSpPr>
          <p:nvPr>
            <p:ph type="sldNum" sz="quarter" idx="12"/>
          </p:nvPr>
        </p:nvSpPr>
        <p:spPr>
          <a:xfrm flipH="1">
            <a:off x="1065212" y="6400800"/>
            <a:ext cx="1066802" cy="276228"/>
          </a:xfrm>
        </p:spPr>
        <p:txBody>
          <a:bodyPr rtlCol="1"/>
          <a:lstStyle>
            <a:lvl1pPr algn="l" rtl="1">
              <a:defRPr/>
            </a:lvl1pPr>
          </a:lstStyle>
          <a:p>
            <a:fld id="{2A013F82-EE5E-44EE-A61D-E31C6657F26F}" type="slidenum">
              <a:rPr lang="he-IL" smtClean="0"/>
              <a:pPr/>
              <a:t>‹#›</a:t>
            </a:fld>
            <a:endParaRPr lang="he-IL"/>
          </a:p>
        </p:txBody>
      </p: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6551612" y="588963"/>
            <a:ext cx="3657600" cy="2840038"/>
          </a:xfrm>
        </p:spPr>
        <p:txBody>
          <a:bodyPr rtlCol="1" anchor="b">
            <a:normAutofit/>
          </a:bodyPr>
          <a:lstStyle>
            <a:lvl1pPr algn="r" rtl="1">
              <a:lnSpc>
                <a:spcPct val="80000"/>
              </a:lnSpc>
              <a:defRPr sz="3600" b="0" i="0" baseline="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p>
        </p:txBody>
      </p:sp>
      <p:sp>
        <p:nvSpPr>
          <p:cNvPr id="8" name="מלבן 7"/>
          <p:cNvSpPr/>
          <p:nvPr/>
        </p:nvSpPr>
        <p:spPr>
          <a:xfrm flipH="1">
            <a:off x="608012" y="588963"/>
            <a:ext cx="5486352" cy="5580062"/>
          </a:xfrm>
          <a:prstGeom prst="rect">
            <a:avLst/>
          </a:prstGeom>
          <a:solidFill>
            <a:srgbClr val="1B5D72">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3" name="מציין מיקום של תמונה 2" descr="מציין מיקום ריק להוספת תמונה. לחץ על מציין המיקום ובחר את התמונה שברצונך להוסיף"/>
          <p:cNvSpPr>
            <a:spLocks noGrp="1"/>
          </p:cNvSpPr>
          <p:nvPr>
            <p:ph type="pic" idx="1"/>
          </p:nvPr>
        </p:nvSpPr>
        <p:spPr>
          <a:xfrm flipH="1">
            <a:off x="821045" y="805658"/>
            <a:ext cx="5060286" cy="5146672"/>
          </a:xfrm>
          <a:solidFill>
            <a:schemeClr val="bg2"/>
          </a:solidFill>
        </p:spPr>
        <p:txBody>
          <a:bodyPr rtlCol="1">
            <a:normAutofit/>
          </a:bodyPr>
          <a:lstStyle>
            <a:lvl1pPr marL="0" indent="0" algn="ctr" rtl="1">
              <a:buNone/>
              <a:defRPr sz="2400">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2800"/>
            </a:lvl2pPr>
            <a:lvl3pPr marL="914400" indent="0" algn="r" rtl="1">
              <a:buNone/>
              <a:defRPr sz="2400"/>
            </a:lvl3pPr>
            <a:lvl4pPr marL="1371600" indent="0" algn="r" rtl="1">
              <a:buNone/>
              <a:defRPr sz="2000"/>
            </a:lvl4pPr>
            <a:lvl5pPr marL="1828800" indent="0" algn="r" rtl="1">
              <a:buNone/>
              <a:defRPr sz="2000"/>
            </a:lvl5pPr>
            <a:lvl6pPr marL="2286000" indent="0" algn="r" rtl="1">
              <a:buNone/>
              <a:defRPr sz="2000"/>
            </a:lvl6pPr>
            <a:lvl7pPr marL="2743200" indent="0" algn="r" rtl="1">
              <a:buNone/>
              <a:defRPr sz="2000"/>
            </a:lvl7pPr>
            <a:lvl8pPr marL="3200400" indent="0" algn="r" rtl="1">
              <a:buNone/>
              <a:defRPr sz="2000"/>
            </a:lvl8pPr>
            <a:lvl9pPr marL="3657600" indent="0" algn="r" rtl="1">
              <a:buNone/>
              <a:defRPr sz="2000"/>
            </a:lvl9pPr>
          </a:lstStyle>
          <a:p>
            <a:pPr rtl="1"/>
            <a:r>
              <a:rPr lang="he-IL" noProof="0"/>
              <a:t>לחץ על הסמל כדי להוסיף תמונה</a:t>
            </a:r>
            <a:endParaRPr lang="he-IL" noProof="0" dirty="0"/>
          </a:p>
        </p:txBody>
      </p:sp>
      <p:sp>
        <p:nvSpPr>
          <p:cNvPr id="4" name="מציין מיקום טקסט 3"/>
          <p:cNvSpPr>
            <a:spLocks noGrp="1"/>
          </p:cNvSpPr>
          <p:nvPr>
            <p:ph type="body" sz="half" idx="2" hasCustomPrompt="1"/>
          </p:nvPr>
        </p:nvSpPr>
        <p:spPr>
          <a:xfrm flipH="1">
            <a:off x="6551612" y="3581399"/>
            <a:ext cx="3657600" cy="2587625"/>
          </a:xfrm>
        </p:spPr>
        <p:txBody>
          <a:bodyPr rtlCol="1">
            <a:normAutofit/>
          </a:bodyPr>
          <a:lstStyle>
            <a:lvl1pPr marL="0" indent="0" algn="r" rtl="1">
              <a:lnSpc>
                <a:spcPct val="110000"/>
              </a:lnSpc>
              <a:spcBef>
                <a:spcPts val="1200"/>
              </a:spcBef>
              <a:buNone/>
              <a:defRPr sz="1800">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1200"/>
            </a:lvl2pPr>
            <a:lvl3pPr marL="914400" indent="0" algn="r" rtl="1">
              <a:buNone/>
              <a:defRPr sz="1000"/>
            </a:lvl3pPr>
            <a:lvl4pPr marL="1371600" indent="0" algn="r" rtl="1">
              <a:buNone/>
              <a:defRPr sz="900"/>
            </a:lvl4pPr>
            <a:lvl5pPr marL="1828800" indent="0" algn="r" rtl="1">
              <a:buNone/>
              <a:defRPr sz="900"/>
            </a:lvl5pPr>
            <a:lvl6pPr marL="2286000" indent="0" algn="r" rtl="1">
              <a:buNone/>
              <a:defRPr sz="900"/>
            </a:lvl6pPr>
            <a:lvl7pPr marL="2743200" indent="0" algn="r" rtl="1">
              <a:buNone/>
              <a:defRPr sz="900"/>
            </a:lvl7pPr>
            <a:lvl8pPr marL="3200400" indent="0" algn="r" rtl="1">
              <a:buNone/>
              <a:defRPr sz="900"/>
            </a:lvl8pPr>
            <a:lvl9pPr marL="3657600" indent="0" algn="r" rtl="1">
              <a:buNone/>
              <a:defRPr sz="900"/>
            </a:lvl9pPr>
          </a:lstStyle>
          <a:p>
            <a:pPr lvl="0" rtl="1"/>
            <a:r>
              <a:rPr lang="he-IL" noProof="0"/>
              <a:t>לחץ כדי לערוך סגנונות טקסט של תבנית בסיס</a:t>
            </a:r>
          </a:p>
        </p:txBody>
      </p:sp>
      <p:sp>
        <p:nvSpPr>
          <p:cNvPr id="6" name="מציין מיקום של כותרת תחתונה 5"/>
          <p:cNvSpPr>
            <a:spLocks noGrp="1"/>
          </p:cNvSpPr>
          <p:nvPr>
            <p:ph type="ftr" sz="quarter" idx="11"/>
          </p:nvPr>
        </p:nvSpPr>
        <p:spPr>
          <a:xfrm flipH="1">
            <a:off x="4254380" y="6400800"/>
            <a:ext cx="5954834" cy="276228"/>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r>
              <a:rPr lang="he-IL"/>
              <a:t>הוסף כותרת תחתונה</a:t>
            </a:r>
          </a:p>
        </p:txBody>
      </p:sp>
      <p:sp>
        <p:nvSpPr>
          <p:cNvPr id="5" name="מציין מיקום של תאריך 4"/>
          <p:cNvSpPr>
            <a:spLocks noGrp="1"/>
          </p:cNvSpPr>
          <p:nvPr>
            <p:ph type="dt" sz="half" idx="10"/>
          </p:nvPr>
        </p:nvSpPr>
        <p:spPr>
          <a:xfrm flipH="1">
            <a:off x="2412155" y="6400800"/>
            <a:ext cx="1548659" cy="276228"/>
          </a:xfrm>
        </p:spPr>
        <p:txBody>
          <a:bodyPr rtlCol="1"/>
          <a:lstStyle>
            <a:lvl1pPr algn="l" rtl="1">
              <a:defRPr>
                <a:latin typeface="Tahoma" panose="020B0604030504040204" pitchFamily="34" charset="0"/>
                <a:ea typeface="Tahoma" panose="020B0604030504040204" pitchFamily="34" charset="0"/>
                <a:cs typeface="Tahoma" panose="020B0604030504040204" pitchFamily="34" charset="0"/>
              </a:defRPr>
            </a:lvl1pPr>
          </a:lstStyle>
          <a:p>
            <a:fld id="{B141573A-FF33-4345-824D-DBA912AC7039}" type="datetime1">
              <a:rPr lang="he-IL" smtClean="0"/>
              <a:pPr/>
              <a:t>א'/אלול/תשפ"ד</a:t>
            </a:fld>
            <a:endParaRPr lang="he-IL"/>
          </a:p>
        </p:txBody>
      </p:sp>
      <p:sp>
        <p:nvSpPr>
          <p:cNvPr id="7" name="מציין מיקום של מספר שקופית 6"/>
          <p:cNvSpPr>
            <a:spLocks noGrp="1"/>
          </p:cNvSpPr>
          <p:nvPr>
            <p:ph type="sldNum" sz="quarter" idx="12"/>
          </p:nvPr>
        </p:nvSpPr>
        <p:spPr>
          <a:xfrm flipH="1">
            <a:off x="1065212" y="6400800"/>
            <a:ext cx="1066802" cy="276228"/>
          </a:xfrm>
        </p:spPr>
        <p:txBody>
          <a:bodyPr rtlCol="1"/>
          <a:lstStyle>
            <a:lvl1pPr algn="l" rtl="1">
              <a:defRPr>
                <a:latin typeface="Tahoma" panose="020B0604030504040204" pitchFamily="34" charset="0"/>
                <a:ea typeface="Tahoma" panose="020B0604030504040204" pitchFamily="34" charset="0"/>
                <a:cs typeface="Tahoma" panose="020B0604030504040204" pitchFamily="34" charset="0"/>
              </a:defRPr>
            </a:lvl1pPr>
          </a:lstStyle>
          <a:p>
            <a:fld id="{2A013F82-EE5E-44EE-A61D-E31C6657F26F}" type="slidenum">
              <a:rPr lang="he-IL" smtClean="0"/>
              <a:pPr/>
              <a:t>‹#›</a:t>
            </a:fld>
            <a:endParaRPr lang="he-IL"/>
          </a:p>
        </p:txBody>
      </p: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065212" y="381000"/>
            <a:ext cx="9144001" cy="1219200"/>
          </a:xfrm>
        </p:spPr>
        <p:txBody>
          <a:bodyPr rtlCol="1"/>
          <a:lstStyle>
            <a:lvl1pPr algn="r" rtl="1">
              <a:defRPr/>
            </a:lvl1pPr>
          </a:lstStyle>
          <a:p>
            <a:pPr rtl="1"/>
            <a:r>
              <a:rPr lang="he-IL" noProof="0"/>
              <a:t>לחץ כדי לערוך סגנון כותרת של תבנית בסיס</a:t>
            </a:r>
          </a:p>
        </p:txBody>
      </p:sp>
      <p:sp>
        <p:nvSpPr>
          <p:cNvPr id="3" name="מציין מיקום טקסט אנכי 2"/>
          <p:cNvSpPr>
            <a:spLocks noGrp="1"/>
          </p:cNvSpPr>
          <p:nvPr>
            <p:ph type="body" orient="vert" idx="1" hasCustomPrompt="1"/>
          </p:nvPr>
        </p:nvSpPr>
        <p:spPr>
          <a:xfrm flipH="1">
            <a:off x="1065212" y="1828800"/>
            <a:ext cx="9144001" cy="4419600"/>
          </a:xfrm>
        </p:spPr>
        <p:txBody>
          <a:bodyPr vert="vert270" rtlCol="1"/>
          <a:lstStyle>
            <a:lvl1pPr algn="r" rtl="1">
              <a:defRPr/>
            </a:lvl1pPr>
            <a:lvl2pPr algn="r" rtl="1">
              <a:defRPr/>
            </a:lvl2pPr>
            <a:lvl3pPr algn="r" rtl="1">
              <a:defRPr/>
            </a:lvl3pPr>
            <a:lvl4pPr algn="r" rtl="1">
              <a:defRPr/>
            </a:lvl4pPr>
            <a:lvl5pPr algn="r" rtl="1">
              <a:defRPr/>
            </a:lvl5pPr>
          </a:lstStyle>
          <a:p>
            <a:pPr lvl="0" rtl="1"/>
            <a:r>
              <a:rPr lang="he-IL" noProof="0"/>
              <a:t>לחץ כדי לערוך סגנונות טקסט של תבנית בסיס</a:t>
            </a:r>
          </a:p>
          <a:p>
            <a:pPr lvl="1" rtl="1"/>
            <a:r>
              <a:rPr lang="he-IL" noProof="0"/>
              <a:t>רמה שניה</a:t>
            </a:r>
          </a:p>
          <a:p>
            <a:pPr lvl="2" rtl="1"/>
            <a:r>
              <a:rPr lang="he-IL" noProof="0"/>
              <a:t>רמה שלישית</a:t>
            </a:r>
          </a:p>
          <a:p>
            <a:pPr lvl="3" rtl="1"/>
            <a:r>
              <a:rPr lang="he-IL" noProof="0"/>
              <a:t>רמה רביעית</a:t>
            </a:r>
          </a:p>
          <a:p>
            <a:pPr lvl="4" rtl="1"/>
            <a:r>
              <a:rPr lang="he-IL" noProof="0"/>
              <a:t>רמה חמישית</a:t>
            </a:r>
          </a:p>
        </p:txBody>
      </p:sp>
      <p:sp>
        <p:nvSpPr>
          <p:cNvPr id="5" name="מציין מיקום של כותרת תחתונה 4"/>
          <p:cNvSpPr>
            <a:spLocks noGrp="1"/>
          </p:cNvSpPr>
          <p:nvPr>
            <p:ph type="ftr" sz="quarter" idx="11"/>
          </p:nvPr>
        </p:nvSpPr>
        <p:spPr>
          <a:xfrm flipH="1">
            <a:off x="4254380" y="6400800"/>
            <a:ext cx="5954834" cy="276228"/>
          </a:xfrm>
        </p:spPr>
        <p:txBody>
          <a:bodyPr rtlCol="1"/>
          <a:lstStyle>
            <a:lvl1pPr algn="r" rtl="1">
              <a:defRPr/>
            </a:lvl1pPr>
          </a:lstStyle>
          <a:p>
            <a:pPr rtl="1"/>
            <a:r>
              <a:rPr lang="he-IL" noProof="0"/>
              <a:t>הוסף כותרת תחתונה</a:t>
            </a:r>
          </a:p>
        </p:txBody>
      </p:sp>
      <p:sp>
        <p:nvSpPr>
          <p:cNvPr id="4" name="מציין מיקום של תאריך 3"/>
          <p:cNvSpPr>
            <a:spLocks noGrp="1"/>
          </p:cNvSpPr>
          <p:nvPr>
            <p:ph type="dt" sz="half" idx="10"/>
          </p:nvPr>
        </p:nvSpPr>
        <p:spPr>
          <a:xfrm flipH="1">
            <a:off x="2412155" y="6400800"/>
            <a:ext cx="1548659" cy="276228"/>
          </a:xfrm>
        </p:spPr>
        <p:txBody>
          <a:bodyPr rtlCol="1"/>
          <a:lstStyle>
            <a:lvl1pPr algn="l" rtl="1">
              <a:defRPr/>
            </a:lvl1pPr>
          </a:lstStyle>
          <a:p>
            <a:fld id="{7DC6B1CC-6971-4444-BCB4-662CE159740E}" type="datetime1">
              <a:rPr lang="he-IL" smtClean="0"/>
              <a:pPr/>
              <a:t>א'/אלול/תשפ"ד</a:t>
            </a:fld>
            <a:endParaRPr lang="he-IL"/>
          </a:p>
        </p:txBody>
      </p:sp>
      <p:sp>
        <p:nvSpPr>
          <p:cNvPr id="6" name="מציין מיקום של מספר שקופית 5"/>
          <p:cNvSpPr>
            <a:spLocks noGrp="1"/>
          </p:cNvSpPr>
          <p:nvPr>
            <p:ph type="sldNum" sz="quarter" idx="12"/>
          </p:nvPr>
        </p:nvSpPr>
        <p:spPr>
          <a:xfrm flipH="1">
            <a:off x="1065212" y="6400800"/>
            <a:ext cx="1066802" cy="276228"/>
          </a:xfrm>
        </p:spPr>
        <p:txBody>
          <a:bodyPr rtlCol="1"/>
          <a:lstStyle>
            <a:lvl1pPr algn="l" rtl="1">
              <a:defRPr/>
            </a:lvl1pPr>
          </a:lstStyle>
          <a:p>
            <a:fld id="{2A013F82-EE5E-44EE-A61D-E31C6657F26F}" type="slidenum">
              <a:rPr lang="he-IL" smtClean="0"/>
              <a:pPr/>
              <a:t>‹#›</a:t>
            </a:fld>
            <a:endParaRPr lang="he-IL"/>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flipH="1">
            <a:off x="1065212" y="609600"/>
            <a:ext cx="1981201" cy="5638800"/>
          </a:xfrm>
        </p:spPr>
        <p:txBody>
          <a:bodyPr vert="vert270" rtlCol="1"/>
          <a:lstStyle>
            <a:lvl1pPr algn="r" rtl="1">
              <a:defRPr/>
            </a:lvl1pPr>
          </a:lstStyle>
          <a:p>
            <a:pPr rtl="1"/>
            <a:r>
              <a:rPr lang="he-IL" noProof="0"/>
              <a:t>לחץ כדי לערוך סגנון כותרת של תבנית בסיס</a:t>
            </a:r>
          </a:p>
        </p:txBody>
      </p:sp>
      <p:sp>
        <p:nvSpPr>
          <p:cNvPr id="3" name="מציין מיקום טקסט אנכי 2"/>
          <p:cNvSpPr>
            <a:spLocks noGrp="1"/>
          </p:cNvSpPr>
          <p:nvPr>
            <p:ph type="body" orient="vert" idx="1" hasCustomPrompt="1"/>
          </p:nvPr>
        </p:nvSpPr>
        <p:spPr>
          <a:xfrm flipH="1">
            <a:off x="3275014" y="609600"/>
            <a:ext cx="7391399" cy="5638800"/>
          </a:xfrm>
        </p:spPr>
        <p:txBody>
          <a:bodyPr vert="vert270" rtlCol="1"/>
          <a:lstStyle>
            <a:lvl1pPr algn="r" rtl="1">
              <a:defRPr/>
            </a:lvl1pPr>
            <a:lvl2pPr algn="r" rtl="1">
              <a:defRPr/>
            </a:lvl2pPr>
            <a:lvl3pPr algn="r" rtl="1">
              <a:defRPr/>
            </a:lvl3pPr>
            <a:lvl4pPr algn="r" rtl="1">
              <a:defRPr/>
            </a:lvl4pPr>
            <a:lvl5pPr algn="r" rtl="1">
              <a:defRPr/>
            </a:lvl5pPr>
          </a:lstStyle>
          <a:p>
            <a:pPr lvl="0" rtl="1"/>
            <a:r>
              <a:rPr lang="he-IL" noProof="0"/>
              <a:t>לחץ כדי לערוך סגנונות טקסט של תבנית בסיס</a:t>
            </a:r>
          </a:p>
          <a:p>
            <a:pPr lvl="1" rtl="1"/>
            <a:r>
              <a:rPr lang="he-IL" noProof="0"/>
              <a:t>רמה שניה</a:t>
            </a:r>
          </a:p>
          <a:p>
            <a:pPr lvl="2" rtl="1"/>
            <a:r>
              <a:rPr lang="he-IL" noProof="0"/>
              <a:t>רמה שלישית</a:t>
            </a:r>
          </a:p>
          <a:p>
            <a:pPr lvl="3" rtl="1"/>
            <a:r>
              <a:rPr lang="he-IL" noProof="0"/>
              <a:t>רמה רביעית</a:t>
            </a:r>
          </a:p>
          <a:p>
            <a:pPr lvl="4" rtl="1"/>
            <a:r>
              <a:rPr lang="he-IL" noProof="0"/>
              <a:t>רמה חמישית</a:t>
            </a:r>
          </a:p>
        </p:txBody>
      </p:sp>
      <p:sp>
        <p:nvSpPr>
          <p:cNvPr id="5" name="מציין מיקום של כותרת תחתונה 4"/>
          <p:cNvSpPr>
            <a:spLocks noGrp="1"/>
          </p:cNvSpPr>
          <p:nvPr>
            <p:ph type="ftr" sz="quarter" idx="11"/>
          </p:nvPr>
        </p:nvSpPr>
        <p:spPr>
          <a:xfrm flipH="1">
            <a:off x="4254380" y="6400800"/>
            <a:ext cx="5954834" cy="276228"/>
          </a:xfrm>
        </p:spPr>
        <p:txBody>
          <a:bodyPr rtlCol="1"/>
          <a:lstStyle>
            <a:lvl1pPr algn="r" rtl="1">
              <a:defRPr/>
            </a:lvl1pPr>
          </a:lstStyle>
          <a:p>
            <a:pPr rtl="1"/>
            <a:r>
              <a:rPr lang="he-IL" noProof="0"/>
              <a:t>הוסף כותרת תחתונה</a:t>
            </a:r>
          </a:p>
        </p:txBody>
      </p:sp>
      <p:sp>
        <p:nvSpPr>
          <p:cNvPr id="4" name="מציין מיקום של תאריך 3"/>
          <p:cNvSpPr>
            <a:spLocks noGrp="1"/>
          </p:cNvSpPr>
          <p:nvPr>
            <p:ph type="dt" sz="half" idx="10"/>
          </p:nvPr>
        </p:nvSpPr>
        <p:spPr>
          <a:xfrm flipH="1">
            <a:off x="2412155" y="6400800"/>
            <a:ext cx="1548659" cy="276228"/>
          </a:xfrm>
        </p:spPr>
        <p:txBody>
          <a:bodyPr rtlCol="1"/>
          <a:lstStyle>
            <a:lvl1pPr algn="l" rtl="1">
              <a:defRPr/>
            </a:lvl1pPr>
          </a:lstStyle>
          <a:p>
            <a:fld id="{20C961FA-43DB-46FA-BF3E-278A56B2228E}" type="datetime1">
              <a:rPr lang="he-IL" smtClean="0"/>
              <a:pPr/>
              <a:t>א'/אלול/תשפ"ד</a:t>
            </a:fld>
            <a:endParaRPr lang="he-IL"/>
          </a:p>
        </p:txBody>
      </p:sp>
      <p:sp>
        <p:nvSpPr>
          <p:cNvPr id="6" name="מציין מיקום של מספר שקופית 5"/>
          <p:cNvSpPr>
            <a:spLocks noGrp="1"/>
          </p:cNvSpPr>
          <p:nvPr>
            <p:ph type="sldNum" sz="quarter" idx="12"/>
          </p:nvPr>
        </p:nvSpPr>
        <p:spPr>
          <a:xfrm flipH="1">
            <a:off x="1065212" y="6400800"/>
            <a:ext cx="1066802" cy="276228"/>
          </a:xfrm>
        </p:spPr>
        <p:txBody>
          <a:bodyPr rtlCol="1"/>
          <a:lstStyle>
            <a:lvl1pPr algn="l" rtl="1">
              <a:defRPr/>
            </a:lvl1pPr>
          </a:lstStyle>
          <a:p>
            <a:fld id="{2A013F82-EE5E-44EE-A61D-E31C6657F26F}" type="slidenum">
              <a:rPr lang="he-IL" smtClean="0"/>
              <a:pPr/>
              <a:t>‹#›</a:t>
            </a:fld>
            <a:endParaRPr lang="he-IL"/>
          </a:p>
        </p:txBody>
      </p: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pn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image" Target="../media/image2.jpeg"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
              <a:srgbClr val="06171C"/>
            </a:gs>
            <a:gs pos="100000">
              <a:srgbClr val="134251"/>
            </a:gs>
            <a:gs pos="65000">
              <a:srgbClr val="134251"/>
            </a:gs>
          </a:gsLst>
          <a:lin ang="8100000" scaled="1"/>
          <a:tileRect/>
        </a:gradFill>
        <a:effectLst/>
      </p:bgPr>
    </p:bg>
    <p:spTree>
      <p:nvGrpSpPr>
        <p:cNvPr id="1" name=""/>
        <p:cNvGrpSpPr/>
        <p:nvPr/>
      </p:nvGrpSpPr>
      <p:grpSpPr>
        <a:xfrm>
          <a:off x="0" y="0"/>
          <a:ext cx="0" cy="0"/>
          <a:chOff x="0" y="0"/>
          <a:chExt cx="0" cy="0"/>
        </a:xfrm>
      </p:grpSpPr>
      <p:pic>
        <p:nvPicPr>
          <p:cNvPr id="7" name="תמונה 6" descr="גל אוקיינוס גדול (שקוף למחצה)" title="גל אוקיינוס"/>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flipH="1">
            <a:off x="2" y="56"/>
            <a:ext cx="12188824" cy="6857887"/>
          </a:xfrm>
          <a:prstGeom prst="rect">
            <a:avLst/>
          </a:prstGeom>
        </p:spPr>
      </p:pic>
      <p:pic>
        <p:nvPicPr>
          <p:cNvPr id="10" name="תמונה 9" descr="גל אוקיינוס גדול"/>
          <p:cNvPicPr>
            <a:picLocks noChangeAspect="1"/>
          </p:cNvPicPr>
          <p:nvPr/>
        </p:nvPicPr>
        <p:blipFill rotWithShape="1">
          <a:blip r:embed="rId14" cstate="print">
            <a:extLst>
              <a:ext uri="{28A0092B-C50C-407E-A947-70E740481C1C}">
                <a14:useLocalDpi xmlns:a14="http://schemas.microsoft.com/office/drawing/2010/main" val="0"/>
              </a:ext>
            </a:extLst>
          </a:blip>
          <a:srcRect/>
          <a:stretch/>
        </p:blipFill>
        <p:spPr>
          <a:xfrm flipH="1">
            <a:off x="10954068" y="0"/>
            <a:ext cx="1234758" cy="6857942"/>
          </a:xfrm>
          <a:prstGeom prst="rect">
            <a:avLst/>
          </a:prstGeom>
        </p:spPr>
      </p:pic>
      <p:sp>
        <p:nvSpPr>
          <p:cNvPr id="9" name="מלבן 8"/>
          <p:cNvSpPr/>
          <p:nvPr/>
        </p:nvSpPr>
        <p:spPr>
          <a:xfrm flipH="1">
            <a:off x="10954068" y="0"/>
            <a:ext cx="228601" cy="6858000"/>
          </a:xfrm>
          <a:prstGeom prst="rect">
            <a:avLst/>
          </a:prstGeom>
          <a:solidFill>
            <a:srgbClr val="134251">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2" name="מציין מיקום של כותרת 1"/>
          <p:cNvSpPr>
            <a:spLocks noGrp="1"/>
          </p:cNvSpPr>
          <p:nvPr>
            <p:ph type="title"/>
          </p:nvPr>
        </p:nvSpPr>
        <p:spPr>
          <a:xfrm flipH="1">
            <a:off x="1065212" y="381000"/>
            <a:ext cx="9144001" cy="1219200"/>
          </a:xfrm>
          <a:prstGeom prst="rect">
            <a:avLst/>
          </a:prstGeom>
        </p:spPr>
        <p:txBody>
          <a:bodyPr vert="horz" lIns="91440" tIns="45720" rIns="91440" bIns="45720" rtlCol="1" anchor="b">
            <a:normAutofit/>
          </a:bodyPr>
          <a:lstStyle/>
          <a:p>
            <a:pPr rtl="1"/>
            <a:r>
              <a:rPr lang="he-IL" noProof="0"/>
              <a:t>לחץ כדי לערוך סגנון כותרת של תבנית בסיס</a:t>
            </a:r>
          </a:p>
        </p:txBody>
      </p:sp>
      <p:sp>
        <p:nvSpPr>
          <p:cNvPr id="3" name="מציין מיקום טקסט 2"/>
          <p:cNvSpPr>
            <a:spLocks noGrp="1"/>
          </p:cNvSpPr>
          <p:nvPr>
            <p:ph type="body" idx="1"/>
          </p:nvPr>
        </p:nvSpPr>
        <p:spPr>
          <a:xfrm flipH="1">
            <a:off x="1065212" y="1828800"/>
            <a:ext cx="9144001" cy="4419600"/>
          </a:xfrm>
          <a:prstGeom prst="rect">
            <a:avLst/>
          </a:prstGeom>
        </p:spPr>
        <p:txBody>
          <a:bodyPr vert="horz" lIns="91440" tIns="45720" rIns="91440" bIns="45720" rtlCol="1">
            <a:normAutofit/>
          </a:bodyPr>
          <a:lstStyle/>
          <a:p>
            <a:pPr lvl="0" rtl="1"/>
            <a:r>
              <a:rPr lang="he-IL" noProof="0" dirty="0"/>
              <a:t>לחץ כדי לערוך סגנונות טקסט של תבנית בסיס</a:t>
            </a:r>
          </a:p>
          <a:p>
            <a:pPr lvl="1" rtl="1"/>
            <a:r>
              <a:rPr lang="he-IL" noProof="0" dirty="0"/>
              <a:t>רמה שניה</a:t>
            </a:r>
          </a:p>
          <a:p>
            <a:pPr lvl="2" rtl="1"/>
            <a:r>
              <a:rPr lang="he-IL" noProof="0" dirty="0"/>
              <a:t>רמה שלישית</a:t>
            </a:r>
          </a:p>
          <a:p>
            <a:pPr lvl="3" rtl="1"/>
            <a:r>
              <a:rPr lang="he-IL" noProof="0" dirty="0"/>
              <a:t>רמה רביעית</a:t>
            </a:r>
          </a:p>
          <a:p>
            <a:pPr lvl="4" rtl="1"/>
            <a:r>
              <a:rPr lang="he-IL" noProof="0" dirty="0"/>
              <a:t>רמה חמישית</a:t>
            </a:r>
          </a:p>
        </p:txBody>
      </p:sp>
      <p:sp>
        <p:nvSpPr>
          <p:cNvPr id="5" name="מציין מיקום של כותרת תחתונה 4"/>
          <p:cNvSpPr>
            <a:spLocks noGrp="1"/>
          </p:cNvSpPr>
          <p:nvPr>
            <p:ph type="ftr" sz="quarter" idx="3"/>
          </p:nvPr>
        </p:nvSpPr>
        <p:spPr>
          <a:xfrm flipH="1">
            <a:off x="4254380" y="6400800"/>
            <a:ext cx="5954834" cy="276228"/>
          </a:xfrm>
          <a:prstGeom prst="rect">
            <a:avLst/>
          </a:prstGeom>
        </p:spPr>
        <p:txBody>
          <a:bodyPr vert="horz" lIns="91440" tIns="45720" rIns="91440" bIns="45720" rtlCol="1" anchor="ctr"/>
          <a:lstStyle>
            <a:lvl1pPr algn="r" rtl="1">
              <a:defRPr sz="11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r>
              <a:rPr lang="he-IL"/>
              <a:t>הוסף כותרת תחתונה</a:t>
            </a:r>
          </a:p>
        </p:txBody>
      </p:sp>
      <p:sp>
        <p:nvSpPr>
          <p:cNvPr id="4" name="מציין מיקום של תאריך 3"/>
          <p:cNvSpPr>
            <a:spLocks noGrp="1"/>
          </p:cNvSpPr>
          <p:nvPr>
            <p:ph type="dt" sz="half" idx="2"/>
          </p:nvPr>
        </p:nvSpPr>
        <p:spPr>
          <a:xfrm flipH="1">
            <a:off x="2412155" y="6400800"/>
            <a:ext cx="1548659" cy="276228"/>
          </a:xfrm>
          <a:prstGeom prst="rect">
            <a:avLst/>
          </a:prstGeom>
        </p:spPr>
        <p:txBody>
          <a:bodyPr vert="horz" lIns="91440" tIns="45720" rIns="91440" bIns="45720" rtlCol="1" anchor="ctr"/>
          <a:lstStyle>
            <a:lvl1pPr algn="l" rtl="1">
              <a:defRPr sz="11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fld id="{66A03FDC-5F3C-49F6-97B1-A1D7FEC7B2FC}" type="datetime1">
              <a:rPr lang="he-IL" smtClean="0"/>
              <a:pPr/>
              <a:t>א'/אלול/תשפ"ד</a:t>
            </a:fld>
            <a:endParaRPr lang="he-IL"/>
          </a:p>
        </p:txBody>
      </p:sp>
      <p:sp>
        <p:nvSpPr>
          <p:cNvPr id="6" name="מציין מיקום של מספר שקופית 5"/>
          <p:cNvSpPr>
            <a:spLocks noGrp="1"/>
          </p:cNvSpPr>
          <p:nvPr>
            <p:ph type="sldNum" sz="quarter" idx="4"/>
          </p:nvPr>
        </p:nvSpPr>
        <p:spPr>
          <a:xfrm flipH="1">
            <a:off x="1065212" y="6400800"/>
            <a:ext cx="1066802" cy="276228"/>
          </a:xfrm>
          <a:prstGeom prst="rect">
            <a:avLst/>
          </a:prstGeom>
        </p:spPr>
        <p:txBody>
          <a:bodyPr vert="horz" lIns="91440" tIns="45720" rIns="91440" bIns="45720" rtlCol="1" anchor="ctr"/>
          <a:lstStyle>
            <a:lvl1pPr algn="l" rtl="1">
              <a:defRPr sz="1100">
                <a:solidFill>
                  <a:schemeClr val="tx1">
                    <a:tint val="75000"/>
                  </a:schemeClr>
                </a:solidFill>
                <a:latin typeface="Tahoma" panose="020B0604030504040204" pitchFamily="34" charset="0"/>
                <a:ea typeface="Tahoma" panose="020B0604030504040204" pitchFamily="34" charset="0"/>
                <a:cs typeface="Tahoma" panose="020B0604030504040204" pitchFamily="34" charset="0"/>
              </a:defRPr>
            </a:lvl1pPr>
          </a:lstStyle>
          <a:p>
            <a:fld id="{2A013F82-EE5E-44EE-A61D-E31C6657F26F}" type="slidenum">
              <a:rPr lang="he-IL" smtClean="0"/>
              <a:pPr/>
              <a:t>‹#›</a:t>
            </a:fld>
            <a:endParaRPr lang="he-IL"/>
          </a:p>
        </p:txBody>
      </p:sp>
    </p:spTree>
    <p:extLst>
      <p:ext uri="{BB962C8B-B14F-4D97-AF65-F5344CB8AC3E}">
        <p14:creationId xmlns:p14="http://schemas.microsoft.com/office/powerpoint/2010/main" val="140305999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hf sldNum="0" hdr="0" ftr="0" dt="0"/>
  <p:txStyles>
    <p:titleStyle>
      <a:lvl1pPr algn="r" defTabSz="914400" rtl="1" eaLnBrk="1" latinLnBrk="0" hangingPunct="1">
        <a:lnSpc>
          <a:spcPct val="90000"/>
        </a:lnSpc>
        <a:spcBef>
          <a:spcPct val="0"/>
        </a:spcBef>
        <a:buNone/>
        <a:defRPr sz="3600" kern="1200">
          <a:solidFill>
            <a:schemeClr val="tx1"/>
          </a:solidFill>
          <a:latin typeface="Tahoma" panose="020B0604030504040204" pitchFamily="34" charset="0"/>
          <a:ea typeface="Tahoma" panose="020B0604030504040204" pitchFamily="34" charset="0"/>
          <a:cs typeface="Tahoma" panose="020B0604030504040204" pitchFamily="34" charset="0"/>
        </a:defRPr>
      </a:lvl1pPr>
    </p:titleStyle>
    <p:bodyStyle>
      <a:lvl1pPr marL="223838" indent="-223838" algn="r" defTabSz="914400" rtl="1" eaLnBrk="1" latinLnBrk="0" hangingPunct="1">
        <a:lnSpc>
          <a:spcPct val="90000"/>
        </a:lnSpc>
        <a:spcBef>
          <a:spcPts val="1800"/>
        </a:spcBef>
        <a:buSzPct val="80000"/>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r" defTabSz="914400" rtl="1" eaLnBrk="1" latinLnBrk="0" hangingPunct="1">
        <a:lnSpc>
          <a:spcPct val="90000"/>
        </a:lnSpc>
        <a:spcBef>
          <a:spcPts val="600"/>
        </a:spcBef>
        <a:buSzPct val="80000"/>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r" defTabSz="914400" rtl="1" eaLnBrk="1" latinLnBrk="0" hangingPunct="1">
        <a:lnSpc>
          <a:spcPct val="90000"/>
        </a:lnSpc>
        <a:spcBef>
          <a:spcPts val="600"/>
        </a:spcBef>
        <a:buSzPct val="80000"/>
        <a:buFont typeface="Arial"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r" defTabSz="914400" rtl="1" eaLnBrk="1" latinLnBrk="0" hangingPunct="1">
        <a:lnSpc>
          <a:spcPct val="90000"/>
        </a:lnSpc>
        <a:spcBef>
          <a:spcPts val="600"/>
        </a:spcBef>
        <a:buSzPct val="80000"/>
        <a:buFont typeface="Arial" pitchFamily="34" charset="0"/>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r" defTabSz="914400" rtl="1" eaLnBrk="1" latinLnBrk="0" hangingPunct="1">
        <a:lnSpc>
          <a:spcPct val="90000"/>
        </a:lnSpc>
        <a:spcBef>
          <a:spcPts val="600"/>
        </a:spcBef>
        <a:buSzPct val="80000"/>
        <a:buFont typeface="Arial" pitchFamily="34" charset="0"/>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r" defTabSz="914400" rtl="1"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6pPr>
      <a:lvl7pPr marL="2971800" indent="-228600" algn="r" defTabSz="914400" rtl="1"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7pPr>
      <a:lvl8pPr marL="3429000" indent="-228600" algn="r" defTabSz="914400" rtl="1"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8pPr>
      <a:lvl9pPr marL="3886200" indent="-228600" algn="r" defTabSz="914400" rtl="1"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9pPr>
    </p:bodyStyle>
    <p:otherStyle>
      <a:defPPr>
        <a:defRP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he.wikipedia.org/wiki/%D7%91%D7%A8%D7%9B%D7%94" TargetMode="External" /><Relationship Id="rId2" Type="http://schemas.openxmlformats.org/officeDocument/2006/relationships/notesSlide" Target="../notesSlides/notesSlide1.xml" /><Relationship Id="rId1" Type="http://schemas.openxmlformats.org/officeDocument/2006/relationships/slideLayout" Target="../slideLayouts/slideLayout1.xml" /><Relationship Id="rId4" Type="http://schemas.openxmlformats.org/officeDocument/2006/relationships/hyperlink" Target="https://he.wikipedia.org/wiki/%D7%91%D7%A8%D7%9B%D7%95%D7%AA_%D7%94%D7%A8%D7%90%D7%99%D7%99%D7%94" TargetMode="Externa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7.xml" /></Relationships>
</file>

<file path=ppt/slides/_rels/slide17.xml.rels><?xml version="1.0" encoding="UTF-8" standalone="yes"?>
<Relationships xmlns="http://schemas.openxmlformats.org/package/2006/relationships"><Relationship Id="rId3" Type="http://schemas.openxmlformats.org/officeDocument/2006/relationships/image" Target="../media/image8.png" /><Relationship Id="rId2" Type="http://schemas.openxmlformats.org/officeDocument/2006/relationships/image" Target="../media/image7.png" /><Relationship Id="rId1" Type="http://schemas.openxmlformats.org/officeDocument/2006/relationships/slideLayout" Target="../slideLayouts/slideLayout7.xml" /></Relationships>
</file>

<file path=ppt/slides/_rels/slide18.xml.rels><?xml version="1.0" encoding="UTF-8" standalone="yes"?>
<Relationships xmlns="http://schemas.openxmlformats.org/package/2006/relationships"><Relationship Id="rId2" Type="http://schemas.openxmlformats.org/officeDocument/2006/relationships/image" Target="../media/image9.png" /><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2" Type="http://schemas.openxmlformats.org/officeDocument/2006/relationships/image" Target="../media/image11.jpg" /><Relationship Id="rId1" Type="http://schemas.openxmlformats.org/officeDocument/2006/relationships/slideLayout" Target="../slideLayouts/slideLayout7.xml" /></Relationships>
</file>

<file path=ppt/slides/_rels/slide23.xml.rels><?xml version="1.0" encoding="UTF-8" standalone="yes"?>
<Relationships xmlns="http://schemas.openxmlformats.org/package/2006/relationships"><Relationship Id="rId2" Type="http://schemas.openxmlformats.org/officeDocument/2006/relationships/image" Target="../media/image12.png" /><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2" Type="http://schemas.openxmlformats.org/officeDocument/2006/relationships/image" Target="../media/image13.jpeg" /><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2" Type="http://schemas.openxmlformats.org/officeDocument/2006/relationships/image" Target="../media/image13.jpeg" /><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2" Type="http://schemas.openxmlformats.org/officeDocument/2006/relationships/image" Target="../media/image14.jpeg" /><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2" Type="http://schemas.openxmlformats.org/officeDocument/2006/relationships/image" Target="../media/image15.png" /><Relationship Id="rId1" Type="http://schemas.openxmlformats.org/officeDocument/2006/relationships/slideLayout" Target="../slideLayouts/slideLayout7.xml" /></Relationships>
</file>

<file path=ppt/slides/_rels/slide32.xml.rels><?xml version="1.0" encoding="UTF-8" standalone="yes"?>
<Relationships xmlns="http://schemas.openxmlformats.org/package/2006/relationships"><Relationship Id="rId2" Type="http://schemas.openxmlformats.org/officeDocument/2006/relationships/image" Target="../media/image16.jpeg" /><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2" Type="http://schemas.openxmlformats.org/officeDocument/2006/relationships/image" Target="../media/image17.jpeg" /><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2" Type="http://schemas.openxmlformats.org/officeDocument/2006/relationships/image" Target="../media/image18.png" /><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2" Type="http://schemas.openxmlformats.org/officeDocument/2006/relationships/image" Target="../media/image19.jpg" /><Relationship Id="rId1" Type="http://schemas.openxmlformats.org/officeDocument/2006/relationships/slideLayout" Target="../slideLayouts/slideLayout9.xml" /></Relationships>
</file>

<file path=ppt/slides/_rels/slide36.xml.rels><?xml version="1.0" encoding="UTF-8" standalone="yes"?>
<Relationships xmlns="http://schemas.openxmlformats.org/package/2006/relationships"><Relationship Id="rId2" Type="http://schemas.openxmlformats.org/officeDocument/2006/relationships/image" Target="../media/image20.jpg" /><Relationship Id="rId1" Type="http://schemas.openxmlformats.org/officeDocument/2006/relationships/slideLayout" Target="../slideLayouts/slideLayout9.xml" /></Relationships>
</file>

<file path=ppt/slides/_rels/slide37.xml.rels><?xml version="1.0" encoding="UTF-8" standalone="yes"?>
<Relationships xmlns="http://schemas.openxmlformats.org/package/2006/relationships"><Relationship Id="rId2" Type="http://schemas.openxmlformats.org/officeDocument/2006/relationships/image" Target="../media/image21.jpg" /><Relationship Id="rId1" Type="http://schemas.openxmlformats.org/officeDocument/2006/relationships/slideLayout" Target="../slideLayouts/slideLayout9.xml" /></Relationships>
</file>

<file path=ppt/slides/_rels/slide38.xml.rels><?xml version="1.0" encoding="UTF-8" standalone="yes"?>
<Relationships xmlns="http://schemas.openxmlformats.org/package/2006/relationships"><Relationship Id="rId2" Type="http://schemas.openxmlformats.org/officeDocument/2006/relationships/image" Target="../media/image22.jpg" /><Relationship Id="rId1" Type="http://schemas.openxmlformats.org/officeDocument/2006/relationships/slideLayout" Target="../slideLayouts/slideLayout9.xml" /></Relationships>
</file>

<file path=ppt/slides/_rels/slide39.xml.rels><?xml version="1.0" encoding="UTF-8" standalone="yes"?>
<Relationships xmlns="http://schemas.openxmlformats.org/package/2006/relationships"><Relationship Id="rId2" Type="http://schemas.openxmlformats.org/officeDocument/2006/relationships/image" Target="../media/image23.png" /><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2" Type="http://schemas.openxmlformats.org/officeDocument/2006/relationships/image" Target="../media/image24.png" /><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7.xml" /><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2.xml" /></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4.xml" /></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2" Type="http://schemas.openxmlformats.org/officeDocument/2006/relationships/notesSlide" Target="../notesSlides/notesSlide10.xml" /><Relationship Id="rId1" Type="http://schemas.openxmlformats.org/officeDocument/2006/relationships/slideLayout" Target="../slideLayouts/slideLayout4.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1.xml" /><Relationship Id="rId1" Type="http://schemas.openxmlformats.org/officeDocument/2006/relationships/slideLayout" Target="../slideLayouts/slideLayout3.xml" /></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2.xml" /><Relationship Id="rId1" Type="http://schemas.openxmlformats.org/officeDocument/2006/relationships/slideLayout" Target="../slideLayouts/slideLayout5.xml" /></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3.xml" /><Relationship Id="rId1" Type="http://schemas.openxmlformats.org/officeDocument/2006/relationships/slideLayout" Target="../slideLayouts/slideLayout6.xml" /></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4.xml" /><Relationship Id="rId1" Type="http://schemas.openxmlformats.org/officeDocument/2006/relationships/slideLayout" Target="../slideLayouts/slideLayout7.xml" /></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5.xml" /><Relationship Id="rId1" Type="http://schemas.openxmlformats.org/officeDocument/2006/relationships/slideLayout" Target="../slideLayouts/slideLayout8.xml" /></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6.xml" /><Relationship Id="rId1" Type="http://schemas.openxmlformats.org/officeDocument/2006/relationships/slideLayout" Target="../slideLayouts/slideLayout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ctrTitle"/>
          </p:nvPr>
        </p:nvSpPr>
        <p:spPr>
          <a:xfrm flipH="1">
            <a:off x="608011" y="1600200"/>
            <a:ext cx="4572001" cy="3733800"/>
          </a:xfrm>
        </p:spPr>
        <p:txBody>
          <a:bodyPr rtlCol="1">
            <a:normAutofit/>
          </a:bodyPr>
          <a:lstStyle/>
          <a:p>
            <a:pPr algn="r" rtl="1"/>
            <a:r>
              <a:rPr lang="he-IL" sz="5400" dirty="0"/>
              <a:t>ברכת הים הגדול</a:t>
            </a:r>
          </a:p>
        </p:txBody>
      </p:sp>
      <p:sp>
        <p:nvSpPr>
          <p:cNvPr id="4" name="כותרת משנה 3"/>
          <p:cNvSpPr>
            <a:spLocks noGrp="1"/>
          </p:cNvSpPr>
          <p:nvPr>
            <p:ph type="subTitle" idx="1"/>
          </p:nvPr>
        </p:nvSpPr>
        <p:spPr>
          <a:xfrm flipH="1">
            <a:off x="608013" y="5562599"/>
            <a:ext cx="4571999" cy="835025"/>
          </a:xfrm>
        </p:spPr>
        <p:txBody>
          <a:bodyPr rtlCol="1">
            <a:normAutofit fontScale="85000" lnSpcReduction="20000"/>
          </a:bodyPr>
          <a:lstStyle/>
          <a:p>
            <a:pPr algn="r" rtl="1"/>
            <a:r>
              <a:rPr lang="he-IL" i="0" dirty="0">
                <a:solidFill>
                  <a:srgbClr val="00B0F0"/>
                </a:solidFill>
                <a:effectLst/>
                <a:highlight>
                  <a:srgbClr val="FFFFFF"/>
                </a:highlight>
                <a:latin typeface="Arial" panose="020B0604020202020204" pitchFamily="34" charset="0"/>
              </a:rPr>
              <a:t>ברכת הים הגדול היא </a:t>
            </a:r>
            <a:r>
              <a:rPr lang="he-IL" i="0" u="none" strike="noStrike" dirty="0">
                <a:solidFill>
                  <a:srgbClr val="00B0F0"/>
                </a:solidFill>
                <a:effectLst/>
                <a:highlight>
                  <a:srgbClr val="FFFFFF"/>
                </a:highlight>
                <a:latin typeface="Arial" panose="020B0604020202020204" pitchFamily="34" charset="0"/>
                <a:hlinkClick r:id="rId3" tooltip="ברכה">
                  <a:extLst>
                    <a:ext uri="{A12FA001-AC4F-418D-AE19-62706E023703}">
                      <ahyp:hlinkClr xmlns:ahyp="http://schemas.microsoft.com/office/drawing/2018/hyperlinkcolor" val="tx"/>
                    </a:ext>
                  </a:extLst>
                </a:hlinkClick>
              </a:rPr>
              <a:t>ברכה</a:t>
            </a:r>
            <a:r>
              <a:rPr lang="he-IL" i="0" dirty="0">
                <a:solidFill>
                  <a:srgbClr val="00B0F0"/>
                </a:solidFill>
                <a:effectLst/>
                <a:highlight>
                  <a:srgbClr val="FFFFFF"/>
                </a:highlight>
                <a:latin typeface="Arial" panose="020B0604020202020204" pitchFamily="34" charset="0"/>
              </a:rPr>
              <a:t> שנקבעה על </a:t>
            </a:r>
            <a:r>
              <a:rPr lang="he-IL" i="0" u="none" strike="noStrike" dirty="0">
                <a:solidFill>
                  <a:srgbClr val="00B0F0"/>
                </a:solidFill>
                <a:effectLst/>
                <a:highlight>
                  <a:srgbClr val="FFFFFF"/>
                </a:highlight>
                <a:latin typeface="Arial" panose="020B0604020202020204" pitchFamily="34" charset="0"/>
                <a:hlinkClick r:id="rId4" tooltip="ברכות הראייה">
                  <a:extLst>
                    <a:ext uri="{A12FA001-AC4F-418D-AE19-62706E023703}">
                      <ahyp:hlinkClr xmlns:ahyp="http://schemas.microsoft.com/office/drawing/2018/hyperlinkcolor" val="tx"/>
                    </a:ext>
                  </a:extLst>
                </a:hlinkClick>
              </a:rPr>
              <a:t>ראיית</a:t>
            </a:r>
            <a:r>
              <a:rPr lang="he-IL" i="0" dirty="0">
                <a:solidFill>
                  <a:srgbClr val="00B0F0"/>
                </a:solidFill>
                <a:effectLst/>
                <a:highlight>
                  <a:srgbClr val="FFFFFF"/>
                </a:highlight>
                <a:latin typeface="Arial" panose="020B0604020202020204" pitchFamily="34" charset="0"/>
              </a:rPr>
              <a:t> ים גדול בה האדם מביע את התפעלותו מגודל הים ומברך את ה' על יצירתו.</a:t>
            </a:r>
            <a:endParaRPr lang="he-IL" dirty="0">
              <a:solidFill>
                <a:srgbClr val="00B0F0"/>
              </a:solidFill>
            </a:endParaRPr>
          </a:p>
        </p:txBody>
      </p:sp>
      <p:sp>
        <p:nvSpPr>
          <p:cNvPr id="2" name="תיבת טקסט 1">
            <a:extLst>
              <a:ext uri="{FF2B5EF4-FFF2-40B4-BE49-F238E27FC236}">
                <a16:creationId xmlns:a16="http://schemas.microsoft.com/office/drawing/2014/main" id="{5C41D901-E745-212E-9A1B-0B188F9C317E}"/>
              </a:ext>
            </a:extLst>
          </p:cNvPr>
          <p:cNvSpPr txBox="1"/>
          <p:nvPr/>
        </p:nvSpPr>
        <p:spPr>
          <a:xfrm>
            <a:off x="837828" y="188640"/>
            <a:ext cx="11233248" cy="923330"/>
          </a:xfrm>
          <a:prstGeom prst="rect">
            <a:avLst/>
          </a:prstGeom>
          <a:noFill/>
        </p:spPr>
        <p:txBody>
          <a:bodyPr wrap="square" rtlCol="1">
            <a:spAutoFit/>
          </a:bodyPr>
          <a:lstStyle/>
          <a:p>
            <a:r>
              <a:rPr lang="he-IL" dirty="0"/>
              <a:t>תהלים פרק קד פסוק כד - </a:t>
            </a:r>
            <a:r>
              <a:rPr lang="he-IL" dirty="0" err="1"/>
              <a:t>כז</a:t>
            </a:r>
            <a:endParaRPr lang="he-IL" dirty="0"/>
          </a:p>
          <a:p>
            <a:r>
              <a:rPr lang="he-IL" dirty="0">
                <a:highlight>
                  <a:srgbClr val="00FF00"/>
                </a:highlight>
              </a:rPr>
              <a:t>מָה רַבּוּ מַעֲשֶׂיךָ יְהֹוָה כֻּלָּם בְּחָכְמָה עָשִׂיתָ מָלְאָה הָאָרֶץ </a:t>
            </a:r>
            <a:r>
              <a:rPr lang="he-IL" dirty="0" err="1">
                <a:highlight>
                  <a:srgbClr val="00FF00"/>
                </a:highlight>
              </a:rPr>
              <a:t>קִנְיָנֶך</a:t>
            </a:r>
            <a:r>
              <a:rPr lang="he-IL" dirty="0">
                <a:highlight>
                  <a:srgbClr val="00FF00"/>
                </a:highlight>
              </a:rPr>
              <a:t>ָ: זֶה הַיָּם גָּדוֹל וּרְחַב יָדָיִם שָׁם רֶמֶשׂ וְאֵין מִסְפָּר חַיּוֹת קְטַנּוֹת עִם גְּדֹלוֹת: שָׁם </a:t>
            </a:r>
            <a:r>
              <a:rPr lang="he-IL" dirty="0" err="1">
                <a:highlight>
                  <a:srgbClr val="00FF00"/>
                </a:highlight>
              </a:rPr>
              <a:t>אֳנִיּוֹת</a:t>
            </a:r>
            <a:r>
              <a:rPr lang="he-IL" dirty="0">
                <a:highlight>
                  <a:srgbClr val="00FF00"/>
                </a:highlight>
              </a:rPr>
              <a:t> יְהַלֵּכוּן </a:t>
            </a:r>
            <a:r>
              <a:rPr lang="he-IL" dirty="0" err="1">
                <a:highlight>
                  <a:srgbClr val="00FF00"/>
                </a:highlight>
              </a:rPr>
              <a:t>לִוְיָתָן</a:t>
            </a:r>
            <a:r>
              <a:rPr lang="he-IL" dirty="0">
                <a:highlight>
                  <a:srgbClr val="00FF00"/>
                </a:highlight>
              </a:rPr>
              <a:t> זֶה יָצַרְתָּ לְשַׂחֶק בּוֹ: כֻּלָּם אֵלֶיךָ יְשַׂבֵּרוּן לָתֵת אָכְלָם בְּעִתּוֹ:</a:t>
            </a:r>
          </a:p>
        </p:txBody>
      </p:sp>
    </p:spTree>
    <p:extLst>
      <p:ext uri="{BB962C8B-B14F-4D97-AF65-F5344CB8AC3E}">
        <p14:creationId xmlns:p14="http://schemas.microsoft.com/office/powerpoint/2010/main" val="2808920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wd">
                                    <p:tmAbs val="1000"/>
                                  </p:iterate>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כותרת 12"/>
          <p:cNvSpPr>
            <a:spLocks noGrp="1"/>
          </p:cNvSpPr>
          <p:nvPr>
            <p:ph type="title"/>
          </p:nvPr>
        </p:nvSpPr>
        <p:spPr>
          <a:xfrm flipH="1">
            <a:off x="1065212" y="381000"/>
            <a:ext cx="9144001" cy="1219200"/>
          </a:xfrm>
        </p:spPr>
        <p:txBody>
          <a:bodyPr rtlCol="1">
            <a:normAutofit fontScale="90000"/>
          </a:bodyPr>
          <a:lstStyle/>
          <a:p>
            <a:r>
              <a:rPr lang="he-IL" dirty="0"/>
              <a:t>משנה במסכת ברכות פרק ט משנה א - ב</a:t>
            </a:r>
            <a:br>
              <a:rPr lang="he-IL" dirty="0"/>
            </a:br>
            <a:endParaRPr lang="he-IL" dirty="0"/>
          </a:p>
        </p:txBody>
      </p:sp>
      <p:sp>
        <p:nvSpPr>
          <p:cNvPr id="14" name="מציין מיקום תוכן 13"/>
          <p:cNvSpPr>
            <a:spLocks noGrp="1"/>
          </p:cNvSpPr>
          <p:nvPr>
            <p:ph idx="1"/>
          </p:nvPr>
        </p:nvSpPr>
        <p:spPr>
          <a:xfrm flipH="1">
            <a:off x="1065212" y="1828800"/>
            <a:ext cx="9144001" cy="4419600"/>
          </a:xfrm>
        </p:spPr>
        <p:txBody>
          <a:bodyPr rtlCol="1">
            <a:normAutofit fontScale="85000" lnSpcReduction="20000"/>
          </a:bodyPr>
          <a:lstStyle/>
          <a:p>
            <a:pPr algn="just" rtl="1"/>
            <a:r>
              <a:rPr lang="he-IL" dirty="0"/>
              <a:t>הרואה מקום שנעשו בו ניסים לישראל אומר ברוך שעשה ניסים לאבותינו במקום הזה מקום שנעקרה ממנו עבודת כוכבים אומר ברוך שעקר עבודת כוכבים מארצנו: </a:t>
            </a:r>
          </a:p>
          <a:p>
            <a:pPr algn="just" rtl="1"/>
            <a:r>
              <a:rPr lang="he-IL" dirty="0"/>
              <a:t>משנה ב</a:t>
            </a:r>
          </a:p>
          <a:p>
            <a:pPr algn="just" rtl="1"/>
            <a:r>
              <a:rPr lang="he-IL" dirty="0"/>
              <a:t>על הזיקין ועל </a:t>
            </a:r>
            <a:r>
              <a:rPr lang="he-IL" dirty="0" err="1"/>
              <a:t>הזועות</a:t>
            </a:r>
            <a:r>
              <a:rPr lang="he-IL" dirty="0"/>
              <a:t> ועל הברקים ועל הרעמים ועל הרוחות אומר ברוך שכחו וגבורתו מלא עולם </a:t>
            </a:r>
          </a:p>
          <a:p>
            <a:pPr algn="just" rtl="1"/>
            <a:r>
              <a:rPr lang="he-IL" dirty="0"/>
              <a:t>על ההרים ועל הגבעות ועל הימים ועל הנהרות ועל המדברות אומר ברוך עושה מעשה בראשית </a:t>
            </a:r>
          </a:p>
          <a:p>
            <a:pPr algn="just" rtl="1"/>
            <a:r>
              <a:rPr lang="he-IL" dirty="0"/>
              <a:t>ר' יהודה אומר הרואה את הים הגדול אומר ברוך שעשה את הים הגדול בזמן שרואה אותו לפרקים </a:t>
            </a:r>
          </a:p>
          <a:p>
            <a:pPr algn="just" rtl="1"/>
            <a:r>
              <a:rPr lang="he-IL" dirty="0"/>
              <a:t>על הגשמים ועל הבשורות הטובות אומר ברוך הטוב והמטיב ועל שמועות רעות אומר ברוך דיין האמת:</a:t>
            </a:r>
          </a:p>
        </p:txBody>
      </p:sp>
    </p:spTree>
    <p:extLst>
      <p:ext uri="{BB962C8B-B14F-4D97-AF65-F5344CB8AC3E}">
        <p14:creationId xmlns:p14="http://schemas.microsoft.com/office/powerpoint/2010/main" val="3143704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4D7BDDB-B5A1-277F-4F13-3ED2598D3F42}"/>
              </a:ext>
            </a:extLst>
          </p:cNvPr>
          <p:cNvSpPr>
            <a:spLocks noGrp="1"/>
          </p:cNvSpPr>
          <p:nvPr>
            <p:ph type="title"/>
          </p:nvPr>
        </p:nvSpPr>
        <p:spPr/>
        <p:txBody>
          <a:bodyPr/>
          <a:lstStyle/>
          <a:p>
            <a:r>
              <a:rPr lang="he-IL" dirty="0"/>
              <a:t>הקדמה</a:t>
            </a:r>
          </a:p>
        </p:txBody>
      </p:sp>
      <p:sp>
        <p:nvSpPr>
          <p:cNvPr id="3" name="מציין מיקום תוכן 2">
            <a:extLst>
              <a:ext uri="{FF2B5EF4-FFF2-40B4-BE49-F238E27FC236}">
                <a16:creationId xmlns:a16="http://schemas.microsoft.com/office/drawing/2014/main" id="{C03F0726-BAEA-D36D-6F75-BC813961302C}"/>
              </a:ext>
            </a:extLst>
          </p:cNvPr>
          <p:cNvSpPr>
            <a:spLocks noGrp="1"/>
          </p:cNvSpPr>
          <p:nvPr>
            <p:ph idx="1"/>
          </p:nvPr>
        </p:nvSpPr>
        <p:spPr/>
        <p:txBody>
          <a:bodyPr>
            <a:normAutofit fontScale="85000" lnSpcReduction="20000"/>
          </a:bodyPr>
          <a:lstStyle/>
          <a:p>
            <a:pPr algn="just"/>
            <a:r>
              <a:rPr lang="he-IL" dirty="0"/>
              <a:t>בכל יום הננו משבחים ומודים לה' על העולם הנפלא שברא למעננו – בברכות השחר, בברכות קריאת שמע ובתפילות. אולם בנוסף לסדר התפילות והברכות הקבועות, לפעמים הננו נפגשים עם מראות מיוחדים, מרגשים ומפעימים, וכדי לבטא את התוכן הערכי שלהם, תקנו חכמים לומר ברכה על ראייתם. </a:t>
            </a:r>
          </a:p>
          <a:p>
            <a:pPr algn="just"/>
            <a:r>
              <a:rPr lang="he-IL" dirty="0"/>
              <a:t>לפיכך, תקנו ברכות על ראיית נופים מיוחדים, תופעות טבע, מקומות שהתרחשו בהם ניסים, ישובים חדשים בארץ ישראל, חכמים ומלכים, בריות נאות ומשונות, וכן מראות שמזעזעים את הנפש כמו עבודה זרה או קברים.</a:t>
            </a:r>
          </a:p>
          <a:p>
            <a:pPr algn="just"/>
            <a:r>
              <a:rPr lang="he-IL" dirty="0"/>
              <a:t>כדי לברך את ברכות הראייה, צריכים להתקיים שני תנאים: </a:t>
            </a:r>
          </a:p>
          <a:p>
            <a:pPr algn="just"/>
            <a:r>
              <a:rPr lang="he-IL" dirty="0"/>
              <a:t>הראשון, שהמראה יהיה מיוחד ומעורר התפעלות אצל רוב האנשים. </a:t>
            </a:r>
          </a:p>
          <a:p>
            <a:pPr algn="just"/>
            <a:r>
              <a:rPr lang="he-IL" dirty="0"/>
              <a:t>השני, שהרואה לא ראה אותו במשך שלושים יום, שאז יש לו בראייתו חידוש (</a:t>
            </a:r>
            <a:r>
              <a:rPr lang="he-IL" dirty="0" err="1"/>
              <a:t>שו"ע</a:t>
            </a:r>
            <a:r>
              <a:rPr lang="he-IL" dirty="0"/>
              <a:t> ריח, ג; </a:t>
            </a:r>
            <a:r>
              <a:rPr lang="he-IL" dirty="0" err="1"/>
              <a:t>רכד</a:t>
            </a:r>
            <a:r>
              <a:rPr lang="he-IL" dirty="0"/>
              <a:t>, </a:t>
            </a:r>
            <a:r>
              <a:rPr lang="he-IL" dirty="0" err="1"/>
              <a:t>יג</a:t>
            </a:r>
            <a:r>
              <a:rPr lang="he-IL" dirty="0"/>
              <a:t>). ואף שיש אנשים רגישים שגם לאחר שבוע יתרגשו מהמראה, ויש אדישים שגם לאחר שנה לא יתרגשו, תקנו חכמים לברך על פי המקובל אצל רוב בני אדם, שאחר שלושים יום מתעורר בנפשם חידוש.</a:t>
            </a:r>
          </a:p>
        </p:txBody>
      </p:sp>
    </p:spTree>
    <p:extLst>
      <p:ext uri="{BB962C8B-B14F-4D97-AF65-F5344CB8AC3E}">
        <p14:creationId xmlns:p14="http://schemas.microsoft.com/office/powerpoint/2010/main" val="740850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51DDF12-1CE0-FF75-4CD5-B08E4FEBD43A}"/>
              </a:ext>
            </a:extLst>
          </p:cNvPr>
          <p:cNvSpPr>
            <a:spLocks noGrp="1"/>
          </p:cNvSpPr>
          <p:nvPr>
            <p:ph type="title"/>
          </p:nvPr>
        </p:nvSpPr>
        <p:spPr/>
        <p:txBody>
          <a:bodyPr/>
          <a:lstStyle/>
          <a:p>
            <a:r>
              <a:rPr lang="he-IL" dirty="0"/>
              <a:t>האם ר' יהודה חולק על תנא קמא?</a:t>
            </a:r>
          </a:p>
        </p:txBody>
      </p:sp>
      <p:sp>
        <p:nvSpPr>
          <p:cNvPr id="3" name="מציין מיקום תוכן 2">
            <a:extLst>
              <a:ext uri="{FF2B5EF4-FFF2-40B4-BE49-F238E27FC236}">
                <a16:creationId xmlns:a16="http://schemas.microsoft.com/office/drawing/2014/main" id="{84FBC4BD-B9DB-6057-3E1A-DB3A2B5CCD9B}"/>
              </a:ext>
            </a:extLst>
          </p:cNvPr>
          <p:cNvSpPr>
            <a:spLocks noGrp="1"/>
          </p:cNvSpPr>
          <p:nvPr>
            <p:ph idx="1"/>
          </p:nvPr>
        </p:nvSpPr>
        <p:spPr/>
        <p:txBody>
          <a:bodyPr>
            <a:normAutofit fontScale="85000" lnSpcReduction="10000"/>
          </a:bodyPr>
          <a:lstStyle/>
          <a:p>
            <a:r>
              <a:rPr lang="he-IL" dirty="0"/>
              <a:t>הראשונים מפרשי המשנה ופוסקי ההלכה דנים על שתי נקודות:</a:t>
            </a:r>
          </a:p>
          <a:p>
            <a:r>
              <a:rPr lang="he-IL" dirty="0"/>
              <a:t>א. האם דברי רבי יהודה מוסכמים, והוא בא להשלים פרט שלא הוזכר בדברי המשנה הסתמית (תנא קמא), או שהוא חולק על המשנה הסתמית?</a:t>
            </a:r>
          </a:p>
          <a:p>
            <a:r>
              <a:rPr lang="he-IL" dirty="0"/>
              <a:t>האם המשנה שאמרה בתחילה "ימים" התכוונה גם לים הגדול, או רק לימים קטנים ורגילים? אם אכן זוהי מחלוקת, הרי שההכרעה המקובלת היא כדעת המשנה הסתמית, שמבטאת בדרך כלל את דעת רוב החכמים.</a:t>
            </a:r>
          </a:p>
          <a:p>
            <a:r>
              <a:rPr lang="he-IL" dirty="0"/>
              <a:t>ב. מהו "הים הגדול" שעליו מדבר רבי יהודה? האם כוונתו לים התיכון, שהוא סתם "הים הגדול" במקרא ובדברי חז"ל, או כוונתו לאוקיינוס דווקא, שגודלו העצום מצדיק ברכה בפני עצמה?</a:t>
            </a:r>
          </a:p>
          <a:p>
            <a:r>
              <a:rPr lang="he-IL" dirty="0"/>
              <a:t>קיים קשר בין שתי השאלות: אם רבי יהודה מדבר גם על הים התיכון - סביר יותר שדבריו שנויים במחלוקת, כי קשה להניח שהמשנה הסתמית שאמרה "ימים" התעלמה מן הים התיכון, שהיה הים המרכזי בתקופת המשנה.</a:t>
            </a:r>
          </a:p>
        </p:txBody>
      </p:sp>
    </p:spTree>
    <p:extLst>
      <p:ext uri="{BB962C8B-B14F-4D97-AF65-F5344CB8AC3E}">
        <p14:creationId xmlns:p14="http://schemas.microsoft.com/office/powerpoint/2010/main" val="2688434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4399F1D-F2DD-7C43-B0CC-3BDB3A72F9CD}"/>
              </a:ext>
            </a:extLst>
          </p:cNvPr>
          <p:cNvSpPr>
            <a:spLocks noGrp="1"/>
          </p:cNvSpPr>
          <p:nvPr>
            <p:ph type="title"/>
          </p:nvPr>
        </p:nvSpPr>
        <p:spPr/>
        <p:txBody>
          <a:bodyPr/>
          <a:lstStyle/>
          <a:p>
            <a:r>
              <a:rPr lang="he-IL" dirty="0"/>
              <a:t>הכרעת השולחן ערוך</a:t>
            </a:r>
          </a:p>
        </p:txBody>
      </p:sp>
      <p:sp>
        <p:nvSpPr>
          <p:cNvPr id="3" name="מציין מיקום תוכן 2">
            <a:extLst>
              <a:ext uri="{FF2B5EF4-FFF2-40B4-BE49-F238E27FC236}">
                <a16:creationId xmlns:a16="http://schemas.microsoft.com/office/drawing/2014/main" id="{3CD4D72E-D4E4-1D06-D549-360510709E6F}"/>
              </a:ext>
            </a:extLst>
          </p:cNvPr>
          <p:cNvSpPr>
            <a:spLocks noGrp="1"/>
          </p:cNvSpPr>
          <p:nvPr>
            <p:ph idx="1"/>
          </p:nvPr>
        </p:nvSpPr>
        <p:spPr/>
        <p:txBody>
          <a:bodyPr>
            <a:normAutofit lnSpcReduction="10000"/>
          </a:bodyPr>
          <a:lstStyle/>
          <a:p>
            <a:r>
              <a:rPr lang="he-IL" dirty="0"/>
              <a:t>שולחן ערוך אורח חיים </a:t>
            </a:r>
            <a:r>
              <a:rPr lang="he-IL" sz="1600" dirty="0"/>
              <a:t>הלכות ברכת הפירות סימן </a:t>
            </a:r>
            <a:r>
              <a:rPr lang="he-IL" sz="1600" dirty="0" err="1"/>
              <a:t>רכח</a:t>
            </a:r>
            <a:r>
              <a:rPr lang="he-IL" sz="1600" dirty="0"/>
              <a:t> סעיף </a:t>
            </a:r>
            <a:r>
              <a:rPr lang="he-IL" dirty="0"/>
              <a:t>א</a:t>
            </a:r>
          </a:p>
          <a:p>
            <a:r>
              <a:rPr lang="he-IL" dirty="0"/>
              <a:t>על ימים ונהרות, הרים וגבעות ומדברות, אומר: בא"י </a:t>
            </a:r>
            <a:r>
              <a:rPr lang="he-IL" dirty="0" err="1"/>
              <a:t>אמ"ה</a:t>
            </a:r>
            <a:r>
              <a:rPr lang="he-IL" dirty="0"/>
              <a:t> עושה מעשה בראשית; ועל הים הגדול, והוא הים שעוברים בו לארץ ישראל ולמצרים, אומרים: ברוך אתה ה' </a:t>
            </a:r>
            <a:r>
              <a:rPr lang="he-IL" dirty="0" err="1"/>
              <a:t>אמ"ה</a:t>
            </a:r>
            <a:r>
              <a:rPr lang="he-IL" dirty="0"/>
              <a:t> עושה הים הגדול. </a:t>
            </a:r>
          </a:p>
          <a:p>
            <a:r>
              <a:rPr lang="he-IL" dirty="0"/>
              <a:t>משנה ברורה: והוא הים </a:t>
            </a:r>
            <a:r>
              <a:rPr lang="he-IL" dirty="0" err="1"/>
              <a:t>שעוברין</a:t>
            </a:r>
            <a:r>
              <a:rPr lang="he-IL" dirty="0"/>
              <a:t> וכו' - ונקרא ים הגדול מפני חשיבותו של א"י. </a:t>
            </a:r>
          </a:p>
          <a:p>
            <a:r>
              <a:rPr lang="he-IL" dirty="0"/>
              <a:t>אבל הרבה אחרונים פליגי על המחבר </a:t>
            </a:r>
            <a:r>
              <a:rPr lang="he-IL" dirty="0" err="1"/>
              <a:t>וס"ל</a:t>
            </a:r>
            <a:r>
              <a:rPr lang="he-IL" dirty="0"/>
              <a:t> </a:t>
            </a:r>
            <a:r>
              <a:rPr lang="he-IL" dirty="0" err="1"/>
              <a:t>דדוקא</a:t>
            </a:r>
            <a:r>
              <a:rPr lang="he-IL" dirty="0"/>
              <a:t> על ים </a:t>
            </a:r>
            <a:r>
              <a:rPr lang="he-IL" dirty="0" err="1"/>
              <a:t>אוקינוס</a:t>
            </a:r>
            <a:r>
              <a:rPr lang="he-IL" dirty="0"/>
              <a:t> שהוא הים הגדול שבכל הימים שמקיף את כל העולם עליו קבעו ברכה בפני עצמו מפני גדלו אבל על ים </a:t>
            </a:r>
            <a:r>
              <a:rPr lang="he-IL" dirty="0" err="1"/>
              <a:t>שעוברין</a:t>
            </a:r>
            <a:r>
              <a:rPr lang="he-IL" dirty="0"/>
              <a:t> בו לא"י לא נקרא </a:t>
            </a:r>
            <a:r>
              <a:rPr lang="he-IL" dirty="0" err="1"/>
              <a:t>לענין</a:t>
            </a:r>
            <a:r>
              <a:rPr lang="he-IL" dirty="0"/>
              <a:t> זה ים הגדול </a:t>
            </a:r>
            <a:r>
              <a:rPr lang="he-IL" dirty="0" err="1"/>
              <a:t>ומברכין</a:t>
            </a:r>
            <a:r>
              <a:rPr lang="he-IL" dirty="0"/>
              <a:t> עליו כמו על שאר ימים. </a:t>
            </a:r>
          </a:p>
        </p:txBody>
      </p:sp>
      <p:pic>
        <p:nvPicPr>
          <p:cNvPr id="4" name="תמונה 3">
            <a:extLst>
              <a:ext uri="{FF2B5EF4-FFF2-40B4-BE49-F238E27FC236}">
                <a16:creationId xmlns:a16="http://schemas.microsoft.com/office/drawing/2014/main" id="{A882360B-2D4B-4004-8DF0-D8D1EC84301C}"/>
              </a:ext>
            </a:extLst>
          </p:cNvPr>
          <p:cNvPicPr>
            <a:picLocks noChangeAspect="1"/>
          </p:cNvPicPr>
          <p:nvPr/>
        </p:nvPicPr>
        <p:blipFill>
          <a:blip r:embed="rId2"/>
          <a:stretch>
            <a:fillRect/>
          </a:stretch>
        </p:blipFill>
        <p:spPr>
          <a:xfrm>
            <a:off x="117748" y="0"/>
            <a:ext cx="2438937" cy="2296666"/>
          </a:xfrm>
          <a:prstGeom prst="rect">
            <a:avLst/>
          </a:prstGeom>
        </p:spPr>
      </p:pic>
    </p:spTree>
    <p:extLst>
      <p:ext uri="{BB962C8B-B14F-4D97-AF65-F5344CB8AC3E}">
        <p14:creationId xmlns:p14="http://schemas.microsoft.com/office/powerpoint/2010/main" val="25074725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4399F1D-F2DD-7C43-B0CC-3BDB3A72F9CD}"/>
              </a:ext>
            </a:extLst>
          </p:cNvPr>
          <p:cNvSpPr>
            <a:spLocks noGrp="1"/>
          </p:cNvSpPr>
          <p:nvPr>
            <p:ph type="title"/>
          </p:nvPr>
        </p:nvSpPr>
        <p:spPr/>
        <p:txBody>
          <a:bodyPr/>
          <a:lstStyle/>
          <a:p>
            <a:r>
              <a:rPr lang="he-IL" dirty="0"/>
              <a:t>האם יש ברכה מספק?</a:t>
            </a:r>
          </a:p>
        </p:txBody>
      </p:sp>
      <p:sp>
        <p:nvSpPr>
          <p:cNvPr id="3" name="מציין מיקום תוכן 2">
            <a:extLst>
              <a:ext uri="{FF2B5EF4-FFF2-40B4-BE49-F238E27FC236}">
                <a16:creationId xmlns:a16="http://schemas.microsoft.com/office/drawing/2014/main" id="{3CD4D72E-D4E4-1D06-D549-360510709E6F}"/>
              </a:ext>
            </a:extLst>
          </p:cNvPr>
          <p:cNvSpPr>
            <a:spLocks noGrp="1"/>
          </p:cNvSpPr>
          <p:nvPr>
            <p:ph idx="1"/>
          </p:nvPr>
        </p:nvSpPr>
        <p:spPr/>
        <p:txBody>
          <a:bodyPr/>
          <a:lstStyle/>
          <a:p>
            <a:r>
              <a:rPr lang="he-IL" dirty="0"/>
              <a:t>באור הלכה סימן </a:t>
            </a:r>
            <a:r>
              <a:rPr lang="he-IL" dirty="0" err="1"/>
              <a:t>רכח</a:t>
            </a:r>
            <a:r>
              <a:rPr lang="he-IL" dirty="0"/>
              <a:t> סעיף א</a:t>
            </a:r>
          </a:p>
          <a:p>
            <a:r>
              <a:rPr lang="he-IL" dirty="0"/>
              <a:t>* ועל הים הגדול וכו' - הטעם שמפני חשיבותו קבעו לו ברכה לעצמו [רש"י]. </a:t>
            </a:r>
          </a:p>
          <a:p>
            <a:pPr algn="just"/>
            <a:r>
              <a:rPr lang="he-IL" dirty="0"/>
              <a:t>נ"ל דאם בירך עליו עושה מעשה בראשית יצא בדיעבד דהוא </a:t>
            </a:r>
            <a:r>
              <a:rPr lang="he-IL" dirty="0" err="1"/>
              <a:t>דומיא</a:t>
            </a:r>
            <a:r>
              <a:rPr lang="he-IL" dirty="0"/>
              <a:t> </a:t>
            </a:r>
            <a:r>
              <a:rPr lang="he-IL" dirty="0" err="1"/>
              <a:t>דברכת</a:t>
            </a:r>
            <a:r>
              <a:rPr lang="he-IL" dirty="0"/>
              <a:t> </a:t>
            </a:r>
            <a:r>
              <a:rPr lang="he-IL" dirty="0" err="1"/>
              <a:t>שהכל</a:t>
            </a:r>
            <a:r>
              <a:rPr lang="he-IL" dirty="0"/>
              <a:t> ועוד שאפילו ביין אם בירך עליו </a:t>
            </a:r>
            <a:r>
              <a:rPr lang="he-IL" dirty="0" err="1"/>
              <a:t>בפה"ע</a:t>
            </a:r>
            <a:r>
              <a:rPr lang="he-IL" dirty="0"/>
              <a:t> ג"כ יש הרבה מראשונים ואחרונים </a:t>
            </a:r>
            <a:r>
              <a:rPr lang="he-IL" dirty="0" err="1"/>
              <a:t>דס"ל</a:t>
            </a:r>
            <a:r>
              <a:rPr lang="he-IL" dirty="0"/>
              <a:t> </a:t>
            </a:r>
            <a:r>
              <a:rPr lang="he-IL" dirty="0" err="1"/>
              <a:t>דיצא</a:t>
            </a:r>
            <a:r>
              <a:rPr lang="he-IL" dirty="0"/>
              <a:t> בדיעבד דאף </a:t>
            </a:r>
            <a:r>
              <a:rPr lang="he-IL" dirty="0" err="1"/>
              <a:t>שלכתחלה</a:t>
            </a:r>
            <a:r>
              <a:rPr lang="he-IL" dirty="0"/>
              <a:t> מפני חשיבותו קבעו לו ברכה לעצמו [</a:t>
            </a:r>
            <a:r>
              <a:rPr lang="he-IL" dirty="0" err="1"/>
              <a:t>כדפירש"י</a:t>
            </a:r>
            <a:r>
              <a:rPr lang="he-IL" dirty="0"/>
              <a:t> בריש פ' </a:t>
            </a:r>
            <a:r>
              <a:rPr lang="he-IL" dirty="0" err="1"/>
              <a:t>כ"מ</a:t>
            </a:r>
            <a:r>
              <a:rPr lang="he-IL" dirty="0"/>
              <a:t>] מ"מ </a:t>
            </a:r>
            <a:r>
              <a:rPr lang="he-IL" dirty="0" err="1"/>
              <a:t>לענין</a:t>
            </a:r>
            <a:r>
              <a:rPr lang="he-IL" dirty="0"/>
              <a:t> </a:t>
            </a:r>
            <a:r>
              <a:rPr lang="he-IL" dirty="0" err="1"/>
              <a:t>דיעבד</a:t>
            </a:r>
            <a:r>
              <a:rPr lang="he-IL" dirty="0"/>
              <a:t> אינו יוצא מכלל שאר פ"ע וכמו שציינתי </a:t>
            </a:r>
            <a:r>
              <a:rPr lang="he-IL" dirty="0" err="1"/>
              <a:t>בשעה"צ</a:t>
            </a:r>
            <a:r>
              <a:rPr lang="he-IL" dirty="0"/>
              <a:t> </a:t>
            </a:r>
            <a:r>
              <a:rPr lang="he-IL" dirty="0" err="1"/>
              <a:t>בר"ח</a:t>
            </a:r>
            <a:r>
              <a:rPr lang="he-IL" dirty="0"/>
              <a:t> אות ס"ז ע"ש וכ"ש הכא </a:t>
            </a:r>
            <a:r>
              <a:rPr lang="he-IL" dirty="0" err="1"/>
              <a:t>דבכלל</a:t>
            </a:r>
            <a:r>
              <a:rPr lang="he-IL" dirty="0"/>
              <a:t> שאר מעשה בראשית הם:</a:t>
            </a:r>
          </a:p>
          <a:p>
            <a:endParaRPr lang="he-IL" dirty="0"/>
          </a:p>
        </p:txBody>
      </p:sp>
    </p:spTree>
    <p:extLst>
      <p:ext uri="{BB962C8B-B14F-4D97-AF65-F5344CB8AC3E}">
        <p14:creationId xmlns:p14="http://schemas.microsoft.com/office/powerpoint/2010/main" val="736588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9D4C50-AE62-F1CD-E944-74E0AB106625}"/>
              </a:ext>
            </a:extLst>
          </p:cNvPr>
          <p:cNvSpPr>
            <a:spLocks noGrp="1"/>
          </p:cNvSpPr>
          <p:nvPr>
            <p:ph type="title"/>
          </p:nvPr>
        </p:nvSpPr>
        <p:spPr/>
        <p:txBody>
          <a:bodyPr/>
          <a:lstStyle/>
          <a:p>
            <a:r>
              <a:rPr lang="he-IL" dirty="0"/>
              <a:t>מה עושים?</a:t>
            </a:r>
          </a:p>
        </p:txBody>
      </p:sp>
      <p:sp>
        <p:nvSpPr>
          <p:cNvPr id="3" name="מציין מיקום תוכן 2">
            <a:extLst>
              <a:ext uri="{FF2B5EF4-FFF2-40B4-BE49-F238E27FC236}">
                <a16:creationId xmlns:a16="http://schemas.microsoft.com/office/drawing/2014/main" id="{EA429DB0-1AA4-98E3-0E8F-2CFEAA31FAE1}"/>
              </a:ext>
            </a:extLst>
          </p:cNvPr>
          <p:cNvSpPr>
            <a:spLocks noGrp="1"/>
          </p:cNvSpPr>
          <p:nvPr>
            <p:ph idx="1"/>
          </p:nvPr>
        </p:nvSpPr>
        <p:spPr/>
        <p:txBody>
          <a:bodyPr>
            <a:normAutofit fontScale="85000" lnSpcReduction="10000"/>
          </a:bodyPr>
          <a:lstStyle/>
          <a:p>
            <a:r>
              <a:rPr lang="he-IL" b="1" dirty="0">
                <a:solidFill>
                  <a:schemeClr val="accent1"/>
                </a:solidFill>
              </a:rPr>
              <a:t>פסקי תשובות אורח חיים סימן </a:t>
            </a:r>
            <a:r>
              <a:rPr lang="he-IL" b="1" dirty="0" err="1">
                <a:solidFill>
                  <a:schemeClr val="accent1"/>
                </a:solidFill>
              </a:rPr>
              <a:t>רכח</a:t>
            </a:r>
            <a:r>
              <a:rPr lang="he-IL" b="1" dirty="0">
                <a:solidFill>
                  <a:schemeClr val="accent1"/>
                </a:solidFill>
              </a:rPr>
              <a:t> אות ב</a:t>
            </a:r>
          </a:p>
          <a:p>
            <a:r>
              <a:rPr lang="he-IL" b="1" dirty="0">
                <a:solidFill>
                  <a:schemeClr val="accent1"/>
                </a:solidFill>
              </a:rPr>
              <a:t>הברכה על הים התיכון, ועל </a:t>
            </a:r>
            <a:r>
              <a:rPr lang="he-IL" b="1" dirty="0" err="1">
                <a:solidFill>
                  <a:schemeClr val="accent1"/>
                </a:solidFill>
              </a:rPr>
              <a:t>האוקינוסים</a:t>
            </a:r>
            <a:r>
              <a:rPr lang="he-IL" b="1" dirty="0">
                <a:solidFill>
                  <a:schemeClr val="accent1"/>
                </a:solidFill>
              </a:rPr>
              <a:t>, ושאר הימים</a:t>
            </a:r>
          </a:p>
          <a:p>
            <a:r>
              <a:rPr lang="he-IL" b="1" dirty="0">
                <a:solidFill>
                  <a:schemeClr val="accent1"/>
                </a:solidFill>
              </a:rPr>
              <a:t>שם: ועל הים הגדול והוא הים שעוברים בו לארץ ישראל ולמצרים אומר בא"י </a:t>
            </a:r>
            <a:r>
              <a:rPr lang="he-IL" b="1" dirty="0" err="1">
                <a:solidFill>
                  <a:schemeClr val="accent1"/>
                </a:solidFill>
              </a:rPr>
              <a:t>אמ"ה</a:t>
            </a:r>
            <a:r>
              <a:rPr lang="he-IL" b="1" dirty="0">
                <a:solidFill>
                  <a:schemeClr val="accent1"/>
                </a:solidFill>
              </a:rPr>
              <a:t> עושה הים הגדול. ונקרא ים הגדול מפני חשיבותו של ארץ ישראל (- מ"ב </a:t>
            </a:r>
            <a:r>
              <a:rPr lang="he-IL" b="1" dirty="0" err="1">
                <a:solidFill>
                  <a:schemeClr val="accent1"/>
                </a:solidFill>
              </a:rPr>
              <a:t>סק"ב</a:t>
            </a:r>
            <a:r>
              <a:rPr lang="he-IL" b="1" dirty="0">
                <a:solidFill>
                  <a:schemeClr val="accent1"/>
                </a:solidFill>
              </a:rPr>
              <a:t>). ולהלן מביא </a:t>
            </a:r>
            <a:r>
              <a:rPr lang="he-IL" b="1" dirty="0" err="1">
                <a:solidFill>
                  <a:schemeClr val="accent1"/>
                </a:solidFill>
              </a:rPr>
              <a:t>המשנ"ב</a:t>
            </a:r>
            <a:r>
              <a:rPr lang="he-IL" b="1" dirty="0">
                <a:solidFill>
                  <a:schemeClr val="accent1"/>
                </a:solidFill>
              </a:rPr>
              <a:t> הרבה אחרונים החולקים על המחבר </a:t>
            </a:r>
            <a:r>
              <a:rPr lang="he-IL" b="1" dirty="0" err="1">
                <a:solidFill>
                  <a:schemeClr val="accent1"/>
                </a:solidFill>
              </a:rPr>
              <a:t>וסבירא</a:t>
            </a:r>
            <a:r>
              <a:rPr lang="he-IL" b="1" dirty="0">
                <a:solidFill>
                  <a:schemeClr val="accent1"/>
                </a:solidFill>
              </a:rPr>
              <a:t> להו שדווקא על ימי </a:t>
            </a:r>
            <a:r>
              <a:rPr lang="he-IL" b="1" dirty="0" err="1">
                <a:solidFill>
                  <a:schemeClr val="accent1"/>
                </a:solidFill>
              </a:rPr>
              <a:t>האוקינוס</a:t>
            </a:r>
            <a:r>
              <a:rPr lang="he-IL" b="1" dirty="0">
                <a:solidFill>
                  <a:schemeClr val="accent1"/>
                </a:solidFill>
              </a:rPr>
              <a:t> המקיפים רוב העולם מברכים ברכה זו, אבל על הים התיכון (וכן על שאר ימים, וכגון ים סוף, ים השחור, ים הכספי וכדו') מברכים 'עושה מעשה בראשית'.</a:t>
            </a:r>
          </a:p>
          <a:p>
            <a:r>
              <a:rPr lang="he-IL" b="1" dirty="0">
                <a:solidFill>
                  <a:schemeClr val="accent1"/>
                </a:solidFill>
              </a:rPr>
              <a:t>וכן שורת הדין נוטה להכריע, כי בברכת עושה מעשה בראשית </a:t>
            </a:r>
            <a:r>
              <a:rPr lang="he-IL" b="1" dirty="0" err="1">
                <a:solidFill>
                  <a:schemeClr val="accent1"/>
                </a:solidFill>
              </a:rPr>
              <a:t>בודאי</a:t>
            </a:r>
            <a:r>
              <a:rPr lang="he-IL" b="1" dirty="0">
                <a:solidFill>
                  <a:schemeClr val="accent1"/>
                </a:solidFill>
              </a:rPr>
              <a:t> יוצא ידי חובתו, כי היא ברכה כוללת (וכעין </a:t>
            </a:r>
            <a:r>
              <a:rPr lang="he-IL" b="1" dirty="0" err="1">
                <a:solidFill>
                  <a:schemeClr val="accent1"/>
                </a:solidFill>
              </a:rPr>
              <a:t>שהכל</a:t>
            </a:r>
            <a:r>
              <a:rPr lang="he-IL" b="1" dirty="0">
                <a:solidFill>
                  <a:schemeClr val="accent1"/>
                </a:solidFill>
              </a:rPr>
              <a:t> על שאר מאכלים) וכמבואר </a:t>
            </a:r>
            <a:r>
              <a:rPr lang="he-IL" b="1" dirty="0" err="1">
                <a:solidFill>
                  <a:schemeClr val="accent1"/>
                </a:solidFill>
              </a:rPr>
              <a:t>בביה"ל</a:t>
            </a:r>
            <a:r>
              <a:rPr lang="he-IL" b="1" dirty="0">
                <a:solidFill>
                  <a:schemeClr val="accent1"/>
                </a:solidFill>
              </a:rPr>
              <a:t> (ד"ה ועל הים), אך הנכון שתיכף לסיום ברכתו יוסיף ויאמר 'שעשה את הים הגדול', ונמצא אומר כן 'בא"י </a:t>
            </a:r>
            <a:r>
              <a:rPr lang="he-IL" b="1" dirty="0" err="1">
                <a:solidFill>
                  <a:schemeClr val="accent1"/>
                </a:solidFill>
              </a:rPr>
              <a:t>אמ"ה</a:t>
            </a:r>
            <a:r>
              <a:rPr lang="he-IL" b="1" dirty="0">
                <a:solidFill>
                  <a:schemeClr val="accent1"/>
                </a:solidFill>
              </a:rPr>
              <a:t> עושה מעשה בראשית שעשה את הים הגדול'.</a:t>
            </a:r>
          </a:p>
          <a:p>
            <a:endParaRPr lang="he-IL" b="1" dirty="0">
              <a:solidFill>
                <a:schemeClr val="accent1"/>
              </a:solidFill>
            </a:endParaRPr>
          </a:p>
        </p:txBody>
      </p:sp>
    </p:spTree>
    <p:extLst>
      <p:ext uri="{BB962C8B-B14F-4D97-AF65-F5344CB8AC3E}">
        <p14:creationId xmlns:p14="http://schemas.microsoft.com/office/powerpoint/2010/main" val="16887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9D4C50-AE62-F1CD-E944-74E0AB106625}"/>
              </a:ext>
            </a:extLst>
          </p:cNvPr>
          <p:cNvSpPr>
            <a:spLocks noGrp="1"/>
          </p:cNvSpPr>
          <p:nvPr>
            <p:ph type="title"/>
          </p:nvPr>
        </p:nvSpPr>
        <p:spPr/>
        <p:txBody>
          <a:bodyPr/>
          <a:lstStyle/>
          <a:p>
            <a:r>
              <a:rPr lang="he-IL" dirty="0"/>
              <a:t>כיצד ניתן להכריע כך?</a:t>
            </a:r>
          </a:p>
        </p:txBody>
      </p:sp>
      <p:sp>
        <p:nvSpPr>
          <p:cNvPr id="3" name="מציין מיקום תוכן 2">
            <a:extLst>
              <a:ext uri="{FF2B5EF4-FFF2-40B4-BE49-F238E27FC236}">
                <a16:creationId xmlns:a16="http://schemas.microsoft.com/office/drawing/2014/main" id="{EA429DB0-1AA4-98E3-0E8F-2CFEAA31FAE1}"/>
              </a:ext>
            </a:extLst>
          </p:cNvPr>
          <p:cNvSpPr>
            <a:spLocks noGrp="1"/>
          </p:cNvSpPr>
          <p:nvPr>
            <p:ph idx="1"/>
          </p:nvPr>
        </p:nvSpPr>
        <p:spPr/>
        <p:txBody>
          <a:bodyPr>
            <a:normAutofit fontScale="70000" lnSpcReduction="20000"/>
          </a:bodyPr>
          <a:lstStyle/>
          <a:p>
            <a:r>
              <a:rPr lang="he-IL" dirty="0"/>
              <a:t>א. האם מצאתם בכל רחבי ששה סדרי משנה שחז"ל יתקנו ברכה שתהיה נוהגת רק בחו"ל - כמו שקורים בתורה בפרשת ראה - כל המצוות נועדו להיות רק בארץ, לתקן ברכה שתהיה רק בחו"ל  אין כזאת יצירה. </a:t>
            </a:r>
          </a:p>
          <a:p>
            <a:r>
              <a:rPr lang="he-IL" dirty="0"/>
              <a:t>ב. כיצד יתכן וחז"ל יתקנו לקרוא לאוקיינוס הים הגדול ולא לים התיכון, בעוד שהתורה קורא רק לים התיכון הים הגדול? </a:t>
            </a:r>
          </a:p>
          <a:p>
            <a:r>
              <a:rPr lang="he-IL" dirty="0"/>
              <a:t>ג. ממתי יהודים </a:t>
            </a:r>
            <a:r>
              <a:rPr lang="he-IL" dirty="0" err="1"/>
              <a:t>נורמלים</a:t>
            </a:r>
            <a:r>
              <a:rPr lang="he-IL" dirty="0"/>
              <a:t> מכבדים את חוץ לארץ לתת לה את התואר גדול?</a:t>
            </a:r>
          </a:p>
          <a:p>
            <a:r>
              <a:rPr lang="he-IL" dirty="0"/>
              <a:t>ד. בכלל מה טעם היה לברך בזמן חז"ל על האוקיינוס הים הגדול, הרי הם לא נוסעו במטוס, ואדם שעומד בספינה או ביבשה רואה אותו דבר בדיוק בים התיכון </a:t>
            </a:r>
            <a:r>
              <a:rPr lang="he-IL" dirty="0" err="1"/>
              <a:t>ובאוקינוס</a:t>
            </a:r>
            <a:r>
              <a:rPr lang="he-IL" dirty="0"/>
              <a:t>, העיין לא מסוגלת לראות מרחקים גדולים - ומדוע לתקן ברכה מיוחדת לאוקיינוס?</a:t>
            </a:r>
          </a:p>
          <a:p>
            <a:r>
              <a:rPr lang="he-IL" dirty="0"/>
              <a:t> </a:t>
            </a:r>
            <a:r>
              <a:rPr lang="he-IL" dirty="0" err="1"/>
              <a:t>בשלמא</a:t>
            </a:r>
            <a:r>
              <a:rPr lang="he-IL" dirty="0"/>
              <a:t> לים התיכון שהתורה קורה לו מפני </a:t>
            </a:r>
            <a:r>
              <a:rPr lang="he-IL" dirty="0" err="1"/>
              <a:t>חשובותו</a:t>
            </a:r>
            <a:r>
              <a:rPr lang="he-IL" dirty="0"/>
              <a:t> הים הגדול ניחא. </a:t>
            </a:r>
          </a:p>
          <a:p>
            <a:r>
              <a:rPr lang="he-IL" dirty="0"/>
              <a:t>ה. ר' יהודה בר </a:t>
            </a:r>
            <a:r>
              <a:rPr lang="he-IL" dirty="0" err="1"/>
              <a:t>אליעאי</a:t>
            </a:r>
            <a:r>
              <a:rPr lang="he-IL" dirty="0"/>
              <a:t> (בדרך כלל סתם משנה ר' יהודה זה ר' יהודה בר </a:t>
            </a:r>
            <a:r>
              <a:rPr lang="he-IL" dirty="0" err="1"/>
              <a:t>אליעאי</a:t>
            </a:r>
            <a:r>
              <a:rPr lang="he-IL" dirty="0"/>
              <a:t>) היה גר </a:t>
            </a:r>
            <a:r>
              <a:rPr lang="he-IL" dirty="0" err="1"/>
              <a:t>באיזור</a:t>
            </a:r>
            <a:r>
              <a:rPr lang="he-IL" dirty="0"/>
              <a:t> צפת, האם הוא תיקן ברכה למי שגר באוקיינוס? נשמע ממש מוזר. </a:t>
            </a:r>
          </a:p>
          <a:p>
            <a:br>
              <a:rPr lang="he-IL" dirty="0"/>
            </a:br>
            <a:endParaRPr lang="he-IL" dirty="0"/>
          </a:p>
        </p:txBody>
      </p:sp>
    </p:spTree>
    <p:extLst>
      <p:ext uri="{BB962C8B-B14F-4D97-AF65-F5344CB8AC3E}">
        <p14:creationId xmlns:p14="http://schemas.microsoft.com/office/powerpoint/2010/main" val="3619820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9D4C50-AE62-F1CD-E944-74E0AB106625}"/>
              </a:ext>
            </a:extLst>
          </p:cNvPr>
          <p:cNvSpPr>
            <a:spLocks noGrp="1"/>
          </p:cNvSpPr>
          <p:nvPr>
            <p:ph type="title"/>
          </p:nvPr>
        </p:nvSpPr>
        <p:spPr/>
        <p:txBody>
          <a:bodyPr/>
          <a:lstStyle/>
          <a:p>
            <a:r>
              <a:rPr lang="he-IL" dirty="0"/>
              <a:t>האם יש כאן חשש ברכה לבטלה?</a:t>
            </a:r>
          </a:p>
        </p:txBody>
      </p:sp>
      <p:sp>
        <p:nvSpPr>
          <p:cNvPr id="3" name="מציין מיקום תוכן 2">
            <a:extLst>
              <a:ext uri="{FF2B5EF4-FFF2-40B4-BE49-F238E27FC236}">
                <a16:creationId xmlns:a16="http://schemas.microsoft.com/office/drawing/2014/main" id="{EA429DB0-1AA4-98E3-0E8F-2CFEAA31FAE1}"/>
              </a:ext>
            </a:extLst>
          </p:cNvPr>
          <p:cNvSpPr>
            <a:spLocks noGrp="1"/>
          </p:cNvSpPr>
          <p:nvPr>
            <p:ph idx="1"/>
          </p:nvPr>
        </p:nvSpPr>
        <p:spPr/>
        <p:txBody>
          <a:bodyPr>
            <a:normAutofit lnSpcReduction="10000"/>
          </a:bodyPr>
          <a:lstStyle/>
          <a:p>
            <a:pPr algn="just"/>
            <a:r>
              <a:rPr lang="he-IL" dirty="0"/>
              <a:t>מדוע לחשוש ולברך עושה מעשה בראשית - הרי מסתבר שגם מי שמברך שעשה את הים הגדול, אין בזה חשש ברכה לבטלה, אפילו לדעות שלא תיקנו ברכה זה על ים התיכון. </a:t>
            </a:r>
          </a:p>
          <a:p>
            <a:pPr algn="just"/>
            <a:r>
              <a:rPr lang="he-IL" dirty="0"/>
              <a:t>משום שהרי חז"ל תיקנו לשבח על הים, וכמו שמי שברך </a:t>
            </a:r>
            <a:r>
              <a:rPr lang="he-IL" dirty="0" err="1"/>
              <a:t>בריך</a:t>
            </a:r>
            <a:r>
              <a:rPr lang="he-IL" dirty="0"/>
              <a:t> רחמנא </a:t>
            </a:r>
            <a:r>
              <a:rPr lang="he-IL" dirty="0" err="1"/>
              <a:t>מלכא</a:t>
            </a:r>
            <a:r>
              <a:rPr lang="he-IL" dirty="0"/>
              <a:t> </a:t>
            </a:r>
            <a:r>
              <a:rPr lang="he-IL" dirty="0" err="1"/>
              <a:t>דהאי</a:t>
            </a:r>
            <a:r>
              <a:rPr lang="he-IL" dirty="0"/>
              <a:t> </a:t>
            </a:r>
            <a:r>
              <a:rPr lang="he-IL" dirty="0" err="1"/>
              <a:t>פיתא</a:t>
            </a:r>
            <a:r>
              <a:rPr lang="he-IL" dirty="0"/>
              <a:t> - אין זה ברכה לבטלה, </a:t>
            </a:r>
          </a:p>
          <a:p>
            <a:pPr algn="just"/>
            <a:r>
              <a:rPr lang="he-IL" dirty="0"/>
              <a:t>כך מי שמשבח שעשה את הים הגדול - שזה לשון התורה וודאי אין זה ברכה לבטלה. </a:t>
            </a:r>
          </a:p>
          <a:p>
            <a:pPr algn="just"/>
            <a:r>
              <a:rPr lang="he-IL" dirty="0"/>
              <a:t>ואם כן בין כך יוצאים ידי חובה. ובין כך אין כאן ברכה לבטלה. אז מדוע להעדיף ברכת מעשה בראשית שזה נגד הסברה ונגד </a:t>
            </a:r>
            <a:r>
              <a:rPr lang="he-IL" dirty="0" err="1"/>
              <a:t>השו"ע</a:t>
            </a:r>
            <a:r>
              <a:rPr lang="he-IL" dirty="0"/>
              <a:t> </a:t>
            </a:r>
            <a:r>
              <a:rPr lang="he-IL" dirty="0" err="1"/>
              <a:t>והרמ"א</a:t>
            </a:r>
            <a:r>
              <a:rPr lang="he-IL" dirty="0"/>
              <a:t>?</a:t>
            </a:r>
          </a:p>
          <a:p>
            <a:pPr algn="just"/>
            <a:endParaRPr lang="he-IL" dirty="0"/>
          </a:p>
        </p:txBody>
      </p:sp>
    </p:spTree>
    <p:extLst>
      <p:ext uri="{BB962C8B-B14F-4D97-AF65-F5344CB8AC3E}">
        <p14:creationId xmlns:p14="http://schemas.microsoft.com/office/powerpoint/2010/main" val="1692536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9D4C50-AE62-F1CD-E944-74E0AB106625}"/>
              </a:ext>
            </a:extLst>
          </p:cNvPr>
          <p:cNvSpPr>
            <a:spLocks noGrp="1"/>
          </p:cNvSpPr>
          <p:nvPr>
            <p:ph type="title"/>
          </p:nvPr>
        </p:nvSpPr>
        <p:spPr/>
        <p:txBody>
          <a:bodyPr/>
          <a:lstStyle/>
          <a:p>
            <a:r>
              <a:rPr lang="he-IL" dirty="0"/>
              <a:t>ההפסד לברך מעשה בראשית</a:t>
            </a:r>
          </a:p>
        </p:txBody>
      </p:sp>
      <p:sp>
        <p:nvSpPr>
          <p:cNvPr id="3" name="מציין מיקום תוכן 2">
            <a:extLst>
              <a:ext uri="{FF2B5EF4-FFF2-40B4-BE49-F238E27FC236}">
                <a16:creationId xmlns:a16="http://schemas.microsoft.com/office/drawing/2014/main" id="{EA429DB0-1AA4-98E3-0E8F-2CFEAA31FAE1}"/>
              </a:ext>
            </a:extLst>
          </p:cNvPr>
          <p:cNvSpPr>
            <a:spLocks noGrp="1"/>
          </p:cNvSpPr>
          <p:nvPr>
            <p:ph idx="1"/>
          </p:nvPr>
        </p:nvSpPr>
        <p:spPr/>
        <p:txBody>
          <a:bodyPr/>
          <a:lstStyle/>
          <a:p>
            <a:pPr algn="just"/>
            <a:r>
              <a:rPr lang="he-IL" b="1" dirty="0"/>
              <a:t>בנוסף: מסתבר לומר שכאשר מברכים שעשה את הים הגדול מתוך כוונה ומבינים שזה גדול בגלל שזה בגבול הארץ, </a:t>
            </a:r>
          </a:p>
          <a:p>
            <a:pPr algn="just"/>
            <a:r>
              <a:rPr lang="he-IL" b="1" dirty="0"/>
              <a:t>ומי שגר בארץ נקרא אדם גדול (כידוע הסיפור על החלה אצל האדמו"ר מסלונים </a:t>
            </a:r>
            <a:r>
              <a:rPr lang="he-IL" b="1" dirty="0" err="1"/>
              <a:t>הברכת</a:t>
            </a:r>
            <a:r>
              <a:rPr lang="he-IL" b="1" dirty="0"/>
              <a:t> אברהם) </a:t>
            </a:r>
          </a:p>
          <a:p>
            <a:pPr algn="just"/>
            <a:r>
              <a:rPr lang="he-IL" b="1" dirty="0"/>
              <a:t>מקיים בברכה זו מצווה מהתורה של חיבת הארץ - וכיצד ניתן להפסיד מצווה חשובה זו. </a:t>
            </a:r>
          </a:p>
          <a:p>
            <a:pPr algn="just"/>
            <a:br>
              <a:rPr lang="he-IL" dirty="0"/>
            </a:br>
            <a:endParaRPr lang="he-IL" dirty="0"/>
          </a:p>
        </p:txBody>
      </p:sp>
    </p:spTree>
    <p:extLst>
      <p:ext uri="{BB962C8B-B14F-4D97-AF65-F5344CB8AC3E}">
        <p14:creationId xmlns:p14="http://schemas.microsoft.com/office/powerpoint/2010/main" val="3971220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9D4C50-AE62-F1CD-E944-74E0AB106625}"/>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EA429DB0-1AA4-98E3-0E8F-2CFEAA31FAE1}"/>
              </a:ext>
            </a:extLst>
          </p:cNvPr>
          <p:cNvSpPr>
            <a:spLocks noGrp="1"/>
          </p:cNvSpPr>
          <p:nvPr>
            <p:ph idx="1"/>
          </p:nvPr>
        </p:nvSpPr>
        <p:spPr/>
        <p:txBody>
          <a:bodyPr/>
          <a:lstStyle/>
          <a:p>
            <a:endParaRPr lang="he-IL" dirty="0"/>
          </a:p>
        </p:txBody>
      </p:sp>
      <p:pic>
        <p:nvPicPr>
          <p:cNvPr id="5" name="תמונה 4">
            <a:extLst>
              <a:ext uri="{FF2B5EF4-FFF2-40B4-BE49-F238E27FC236}">
                <a16:creationId xmlns:a16="http://schemas.microsoft.com/office/drawing/2014/main" id="{667CC594-6C4A-7EE2-F3D2-96A6E33D29F2}"/>
              </a:ext>
            </a:extLst>
          </p:cNvPr>
          <p:cNvPicPr>
            <a:picLocks noChangeAspect="1"/>
          </p:cNvPicPr>
          <p:nvPr/>
        </p:nvPicPr>
        <p:blipFill>
          <a:blip r:embed="rId2"/>
          <a:stretch>
            <a:fillRect/>
          </a:stretch>
        </p:blipFill>
        <p:spPr>
          <a:xfrm>
            <a:off x="845942" y="0"/>
            <a:ext cx="10496939" cy="6858000"/>
          </a:xfrm>
          <a:prstGeom prst="rect">
            <a:avLst/>
          </a:prstGeom>
        </p:spPr>
      </p:pic>
    </p:spTree>
    <p:extLst>
      <p:ext uri="{BB962C8B-B14F-4D97-AF65-F5344CB8AC3E}">
        <p14:creationId xmlns:p14="http://schemas.microsoft.com/office/powerpoint/2010/main" val="8032438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9D4C50-AE62-F1CD-E944-74E0AB106625}"/>
              </a:ext>
            </a:extLst>
          </p:cNvPr>
          <p:cNvSpPr>
            <a:spLocks noGrp="1"/>
          </p:cNvSpPr>
          <p:nvPr>
            <p:ph type="title"/>
          </p:nvPr>
        </p:nvSpPr>
        <p:spPr/>
        <p:txBody>
          <a:bodyPr/>
          <a:lstStyle/>
          <a:p>
            <a:r>
              <a:rPr lang="he-IL" dirty="0"/>
              <a:t>ברכה בנוסח שלא תיקנו חז"ל</a:t>
            </a:r>
          </a:p>
        </p:txBody>
      </p:sp>
      <p:sp>
        <p:nvSpPr>
          <p:cNvPr id="3" name="מציין מיקום תוכן 2">
            <a:extLst>
              <a:ext uri="{FF2B5EF4-FFF2-40B4-BE49-F238E27FC236}">
                <a16:creationId xmlns:a16="http://schemas.microsoft.com/office/drawing/2014/main" id="{EA429DB0-1AA4-98E3-0E8F-2CFEAA31FAE1}"/>
              </a:ext>
            </a:extLst>
          </p:cNvPr>
          <p:cNvSpPr>
            <a:spLocks noGrp="1"/>
          </p:cNvSpPr>
          <p:nvPr>
            <p:ph idx="1"/>
          </p:nvPr>
        </p:nvSpPr>
        <p:spPr/>
        <p:txBody>
          <a:bodyPr/>
          <a:lstStyle/>
          <a:p>
            <a:r>
              <a:rPr lang="he-IL" dirty="0"/>
              <a:t>האם אדם שמברך ברכה במקום שחז"ל תיקנו ברכה, והוא מברך בלשון אחרית כגון: ספרדי שיברך על תפילין ברכת על מצוות תפילין, או שציוונו לקשור תפילין על היד – האם זה ברכה לבטלה?</a:t>
            </a:r>
          </a:p>
          <a:p>
            <a:r>
              <a:rPr lang="he-IL" dirty="0"/>
              <a:t>אמנם כאן יש לשון שאולי חז"ל תיקנו לברך מעשה בראשית, וכאשר האדם מברך ברכה שעשה את הים הגדול אין כאן בכלל אזכור של מעשה בראשית. ואולי זה עניין אחר?</a:t>
            </a:r>
          </a:p>
          <a:p>
            <a:endParaRPr lang="he-IL" dirty="0"/>
          </a:p>
        </p:txBody>
      </p:sp>
    </p:spTree>
    <p:extLst>
      <p:ext uri="{BB962C8B-B14F-4D97-AF65-F5344CB8AC3E}">
        <p14:creationId xmlns:p14="http://schemas.microsoft.com/office/powerpoint/2010/main" val="2031261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9D4C50-AE62-F1CD-E944-74E0AB106625}"/>
              </a:ext>
            </a:extLst>
          </p:cNvPr>
          <p:cNvSpPr>
            <a:spLocks noGrp="1"/>
          </p:cNvSpPr>
          <p:nvPr>
            <p:ph type="title"/>
          </p:nvPr>
        </p:nvSpPr>
        <p:spPr/>
        <p:txBody>
          <a:bodyPr/>
          <a:lstStyle/>
          <a:p>
            <a:r>
              <a:rPr lang="he-IL" dirty="0"/>
              <a:t>כיצד הכריע הבית יוסף</a:t>
            </a:r>
          </a:p>
        </p:txBody>
      </p:sp>
      <p:sp>
        <p:nvSpPr>
          <p:cNvPr id="3" name="מציין מיקום תוכן 2">
            <a:extLst>
              <a:ext uri="{FF2B5EF4-FFF2-40B4-BE49-F238E27FC236}">
                <a16:creationId xmlns:a16="http://schemas.microsoft.com/office/drawing/2014/main" id="{EA429DB0-1AA4-98E3-0E8F-2CFEAA31FAE1}"/>
              </a:ext>
            </a:extLst>
          </p:cNvPr>
          <p:cNvSpPr>
            <a:spLocks noGrp="1"/>
          </p:cNvSpPr>
          <p:nvPr>
            <p:ph idx="1"/>
          </p:nvPr>
        </p:nvSpPr>
        <p:spPr>
          <a:xfrm flipH="1">
            <a:off x="1065211" y="1828800"/>
            <a:ext cx="9144001" cy="4912568"/>
          </a:xfrm>
        </p:spPr>
        <p:txBody>
          <a:bodyPr>
            <a:normAutofit fontScale="70000" lnSpcReduction="20000"/>
          </a:bodyPr>
          <a:lstStyle/>
          <a:p>
            <a:r>
              <a:rPr lang="he-IL" dirty="0"/>
              <a:t>בית יוסף אורח חיים סימן </a:t>
            </a:r>
            <a:r>
              <a:rPr lang="he-IL" dirty="0" err="1"/>
              <a:t>רכח</a:t>
            </a:r>
            <a:r>
              <a:rPr lang="he-IL" dirty="0"/>
              <a:t> - א על ימים ונהרות </a:t>
            </a:r>
            <a:r>
              <a:rPr lang="he-IL" dirty="0" err="1"/>
              <a:t>וכו</a:t>
            </a:r>
            <a:r>
              <a:rPr lang="he-IL" dirty="0"/>
              <a:t>'. </a:t>
            </a:r>
          </a:p>
          <a:p>
            <a:r>
              <a:rPr lang="he-IL" dirty="0"/>
              <a:t>משנה בפרק הרואה (נד.): ומה שתמה רבינו על הרמב"ם (ברכות פ"י </a:t>
            </a:r>
            <a:r>
              <a:rPr lang="he-IL" dirty="0" err="1"/>
              <a:t>הט"ו</a:t>
            </a:r>
            <a:r>
              <a:rPr lang="he-IL" dirty="0"/>
              <a:t>) למה פסק כרבי יהודה </a:t>
            </a:r>
            <a:r>
              <a:rPr lang="he-IL" dirty="0" err="1"/>
              <a:t>דאמר</a:t>
            </a:r>
            <a:r>
              <a:rPr lang="he-IL" dirty="0"/>
              <a:t> </a:t>
            </a:r>
            <a:r>
              <a:rPr lang="he-IL" dirty="0" err="1"/>
              <a:t>דמברך</a:t>
            </a:r>
            <a:r>
              <a:rPr lang="he-IL" dirty="0"/>
              <a:t> על הים הגדול ברכה בפני עצמו ולא כתנא קמא שלא חילק בין ברכת הים הגדול לברכת שאר ימים יש לומר </a:t>
            </a:r>
            <a:r>
              <a:rPr lang="he-IL" dirty="0" err="1"/>
              <a:t>דאפשר</a:t>
            </a:r>
            <a:r>
              <a:rPr lang="he-IL" dirty="0"/>
              <a:t> שסובר דרבי יהודה לא בא לחלוק אלא לפרש </a:t>
            </a:r>
            <a:r>
              <a:rPr lang="he-IL" dirty="0" err="1"/>
              <a:t>דעד</a:t>
            </a:r>
            <a:r>
              <a:rPr lang="he-IL" dirty="0"/>
              <a:t> כאן לא </a:t>
            </a:r>
            <a:r>
              <a:rPr lang="he-IL" dirty="0" err="1"/>
              <a:t>קאמר</a:t>
            </a:r>
            <a:r>
              <a:rPr lang="he-IL" dirty="0"/>
              <a:t> תנא קמא </a:t>
            </a:r>
            <a:r>
              <a:rPr lang="he-IL" dirty="0" err="1"/>
              <a:t>דעל</a:t>
            </a:r>
            <a:r>
              <a:rPr lang="he-IL" dirty="0"/>
              <a:t> הימים מברך עושה מעשה בראשית אלא בשאר ימים אבל בים הגדול מברך ברוך שעשה את הים הגדול.</a:t>
            </a:r>
          </a:p>
          <a:p>
            <a:r>
              <a:rPr lang="he-IL" dirty="0"/>
              <a:t> ואח"כ מצאתי </a:t>
            </a:r>
            <a:r>
              <a:rPr lang="he-IL" dirty="0" err="1"/>
              <a:t>להרא"ש</a:t>
            </a:r>
            <a:r>
              <a:rPr lang="he-IL" dirty="0"/>
              <a:t> שכתב בתשובה (כלל ד סי' ד) וששאלת על הים הגדול שאומר במשנה </a:t>
            </a:r>
            <a:r>
              <a:rPr lang="he-IL" dirty="0" err="1"/>
              <a:t>שמברכין</a:t>
            </a:r>
            <a:r>
              <a:rPr lang="he-IL" dirty="0"/>
              <a:t> עליו ברוך שעשה את הים הגדול אם הוא ים אוקיאנוס או הים שלנו שעוברים בו לארץ ישראל ולמצרים? </a:t>
            </a:r>
          </a:p>
          <a:p>
            <a:r>
              <a:rPr lang="he-IL" dirty="0"/>
              <a:t>יראה שהוא ים אוקיאנוס </a:t>
            </a:r>
            <a:r>
              <a:rPr lang="he-IL" dirty="0" err="1"/>
              <a:t>דוקא</a:t>
            </a:r>
            <a:r>
              <a:rPr lang="he-IL" dirty="0"/>
              <a:t> אף על פי שבלשון הפסוק (במדבר לד ו) נקרא ים שלנו הגדול מ"מ הכא משמע שהוא ים אוקיאנוס, </a:t>
            </a:r>
            <a:r>
              <a:rPr lang="he-IL" dirty="0" err="1"/>
              <a:t>מדקתני</a:t>
            </a:r>
            <a:r>
              <a:rPr lang="he-IL" dirty="0"/>
              <a:t> רישא על הימים ועל הנהרות אומר ברוך עושה מעשה בראשית והדר תנא רבי יהודה הרואה את ים הגדול אומר ברוך שעשה את הים הגדול </a:t>
            </a:r>
            <a:r>
              <a:rPr lang="he-IL" dirty="0" err="1"/>
              <a:t>מדהזכיר</a:t>
            </a:r>
            <a:r>
              <a:rPr lang="he-IL" dirty="0"/>
              <a:t> ברישא ימים בסתם ופירש רבי יהודה הים הגדול משמע </a:t>
            </a:r>
            <a:r>
              <a:rPr lang="he-IL" dirty="0" err="1"/>
              <a:t>דבים</a:t>
            </a:r>
            <a:r>
              <a:rPr lang="he-IL" dirty="0"/>
              <a:t> אוקיאנוס </a:t>
            </a:r>
            <a:r>
              <a:rPr lang="he-IL" dirty="0" err="1"/>
              <a:t>מיירי</a:t>
            </a:r>
            <a:r>
              <a:rPr lang="he-IL" dirty="0"/>
              <a:t> ולא פליג </a:t>
            </a:r>
            <a:r>
              <a:rPr lang="he-IL" dirty="0" err="1"/>
              <a:t>אתנא</a:t>
            </a:r>
            <a:r>
              <a:rPr lang="he-IL" dirty="0"/>
              <a:t> קמא דת"ק איירי בשאר כל הימים </a:t>
            </a:r>
            <a:r>
              <a:rPr lang="he-IL" dirty="0" err="1"/>
              <a:t>דכמה</a:t>
            </a:r>
            <a:r>
              <a:rPr lang="he-IL" dirty="0"/>
              <a:t> ימים גדולים ישנם בעולם ואתא רבי יהודה </a:t>
            </a:r>
            <a:r>
              <a:rPr lang="he-IL" dirty="0" err="1"/>
              <a:t>למימר</a:t>
            </a:r>
            <a:r>
              <a:rPr lang="he-IL" dirty="0"/>
              <a:t> </a:t>
            </a:r>
            <a:r>
              <a:rPr lang="he-IL" dirty="0" err="1"/>
              <a:t>דים</a:t>
            </a:r>
            <a:r>
              <a:rPr lang="he-IL" dirty="0"/>
              <a:t> הגדול יש לו ברכה בפני עצמו ותנא קמא מודה בהא. </a:t>
            </a:r>
          </a:p>
          <a:p>
            <a:r>
              <a:rPr lang="he-IL" dirty="0" err="1"/>
              <a:t>וה"ר</a:t>
            </a:r>
            <a:r>
              <a:rPr lang="he-IL" dirty="0"/>
              <a:t> יונה (</a:t>
            </a:r>
            <a:r>
              <a:rPr lang="he-IL" dirty="0" err="1"/>
              <a:t>מב</a:t>
            </a:r>
            <a:r>
              <a:rPr lang="he-IL" dirty="0"/>
              <a:t>: ד"ה הרואה את) כתב </a:t>
            </a:r>
            <a:r>
              <a:rPr lang="he-IL" dirty="0" err="1"/>
              <a:t>דהא</a:t>
            </a:r>
            <a:r>
              <a:rPr lang="he-IL" dirty="0"/>
              <a:t> </a:t>
            </a:r>
            <a:r>
              <a:rPr lang="he-IL" dirty="0" err="1"/>
              <a:t>דתנן</a:t>
            </a:r>
            <a:r>
              <a:rPr lang="he-IL" dirty="0"/>
              <a:t> ים הגדול למעט ימים קטנים שהם כמו שלוליות </a:t>
            </a:r>
            <a:r>
              <a:rPr lang="he-IL" dirty="0" err="1"/>
              <a:t>שנפרדין</a:t>
            </a:r>
            <a:r>
              <a:rPr lang="he-IL" dirty="0"/>
              <a:t> מהים הגדול שאינו מברך עליהם:</a:t>
            </a:r>
          </a:p>
        </p:txBody>
      </p:sp>
    </p:spTree>
    <p:extLst>
      <p:ext uri="{BB962C8B-B14F-4D97-AF65-F5344CB8AC3E}">
        <p14:creationId xmlns:p14="http://schemas.microsoft.com/office/powerpoint/2010/main" val="1664912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9D4C50-AE62-F1CD-E944-74E0AB106625}"/>
              </a:ext>
            </a:extLst>
          </p:cNvPr>
          <p:cNvSpPr>
            <a:spLocks noGrp="1"/>
          </p:cNvSpPr>
          <p:nvPr>
            <p:ph type="title"/>
          </p:nvPr>
        </p:nvSpPr>
        <p:spPr/>
        <p:txBody>
          <a:bodyPr/>
          <a:lstStyle/>
          <a:p>
            <a:r>
              <a:rPr lang="he-IL" dirty="0"/>
              <a:t>מהיכן הגיע פסק </a:t>
            </a:r>
            <a:r>
              <a:rPr lang="he-IL" dirty="0" err="1"/>
              <a:t>השו"ע</a:t>
            </a:r>
            <a:r>
              <a:rPr lang="he-IL" dirty="0"/>
              <a:t>?</a:t>
            </a:r>
          </a:p>
        </p:txBody>
      </p:sp>
      <p:sp>
        <p:nvSpPr>
          <p:cNvPr id="3" name="מציין מיקום תוכן 2">
            <a:extLst>
              <a:ext uri="{FF2B5EF4-FFF2-40B4-BE49-F238E27FC236}">
                <a16:creationId xmlns:a16="http://schemas.microsoft.com/office/drawing/2014/main" id="{EA429DB0-1AA4-98E3-0E8F-2CFEAA31FAE1}"/>
              </a:ext>
            </a:extLst>
          </p:cNvPr>
          <p:cNvSpPr>
            <a:spLocks noGrp="1"/>
          </p:cNvSpPr>
          <p:nvPr>
            <p:ph idx="1"/>
          </p:nvPr>
        </p:nvSpPr>
        <p:spPr/>
        <p:txBody>
          <a:bodyPr>
            <a:normAutofit fontScale="85000" lnSpcReduction="10000"/>
          </a:bodyPr>
          <a:lstStyle/>
          <a:p>
            <a:r>
              <a:rPr lang="he-IL" dirty="0"/>
              <a:t>רבים תמהו אחר שבב"י הביא את </a:t>
            </a:r>
            <a:r>
              <a:rPr lang="he-IL" dirty="0" err="1"/>
              <a:t>הרא"ש</a:t>
            </a:r>
            <a:r>
              <a:rPr lang="he-IL" dirty="0"/>
              <a:t> שסובר שים אוקיינוס הוא הים הגדול, מדוע הכריע שלא כמותו?</a:t>
            </a:r>
          </a:p>
          <a:p>
            <a:pPr algn="just"/>
            <a:r>
              <a:rPr lang="he-IL" dirty="0"/>
              <a:t>כתב הכנסת הגדולה: ... שלא ירד לעומק דברי רבינו המחבר ז"ל על מתכונתן, שאילו היה נותן לב לרדת לעמקן של דברים היה רואה שדברי רבינו המחבר ז"ל נכוחים למבין וישרים למוצאי דעת, </a:t>
            </a:r>
          </a:p>
          <a:p>
            <a:pPr algn="just"/>
            <a:r>
              <a:rPr lang="he-IL" dirty="0"/>
              <a:t>כיון שראה רבינו המחבר ז"ל </a:t>
            </a:r>
            <a:r>
              <a:rPr lang="he-IL" dirty="0" err="1"/>
              <a:t>דלשואל</a:t>
            </a:r>
            <a:r>
              <a:rPr lang="he-IL" dirty="0"/>
              <a:t> מספקא ליה אם הים שאומר במשנה שמברך עליו ברוך שעשה את הים הגדול הוא ג"כ ים שלנו, והרב יונה פשיטא ליה שהוא ים שלנו </a:t>
            </a:r>
            <a:r>
              <a:rPr lang="he-IL" dirty="0" err="1"/>
              <a:t>ומברכין</a:t>
            </a:r>
            <a:r>
              <a:rPr lang="he-IL" dirty="0"/>
              <a:t> עליה ברוך שעשה את הים הגדול. אף על גב </a:t>
            </a:r>
            <a:r>
              <a:rPr lang="he-IL" dirty="0" err="1"/>
              <a:t>דהרא"ש</a:t>
            </a:r>
            <a:r>
              <a:rPr lang="he-IL" dirty="0"/>
              <a:t> </a:t>
            </a:r>
            <a:r>
              <a:rPr lang="he-IL" dirty="0" err="1"/>
              <a:t>סבירא</a:t>
            </a:r>
            <a:r>
              <a:rPr lang="he-IL" dirty="0"/>
              <a:t> ליה </a:t>
            </a:r>
            <a:r>
              <a:rPr lang="he-IL" dirty="0" err="1"/>
              <a:t>דים</a:t>
            </a:r>
            <a:r>
              <a:rPr lang="he-IL" dirty="0"/>
              <a:t> הנזכר במשנה אינו ים שלנו, פסק בספרו הקצר </a:t>
            </a:r>
            <a:r>
              <a:rPr lang="he-IL" dirty="0" err="1"/>
              <a:t>דעל</a:t>
            </a:r>
            <a:r>
              <a:rPr lang="he-IL" dirty="0"/>
              <a:t> הים שלנו מברך ברוך שעשה את הים הגדול, </a:t>
            </a:r>
          </a:p>
          <a:p>
            <a:pPr algn="just"/>
            <a:r>
              <a:rPr lang="he-IL" dirty="0"/>
              <a:t>כיון </a:t>
            </a:r>
            <a:r>
              <a:rPr lang="he-IL" dirty="0" err="1"/>
              <a:t>דאפילו</a:t>
            </a:r>
            <a:r>
              <a:rPr lang="he-IL" dirty="0"/>
              <a:t> לדברי </a:t>
            </a:r>
            <a:r>
              <a:rPr lang="he-IL" dirty="0" err="1"/>
              <a:t>הרא"ש</a:t>
            </a:r>
            <a:r>
              <a:rPr lang="he-IL" dirty="0"/>
              <a:t> בלשון פסוק נקרא ים הגדול שפיר מצי לברך על הים הגדול. וזה דבר פשוט ומבואר מעצמו, ואין כאן טעות כמו שכתב בעל תוספות יום טוב, אלא דברים נכונים </a:t>
            </a:r>
            <a:r>
              <a:rPr lang="he-IL" dirty="0" err="1"/>
              <a:t>ואמתיים</a:t>
            </a:r>
            <a:r>
              <a:rPr lang="he-IL" dirty="0"/>
              <a:t>. </a:t>
            </a:r>
          </a:p>
        </p:txBody>
      </p:sp>
    </p:spTree>
    <p:extLst>
      <p:ext uri="{BB962C8B-B14F-4D97-AF65-F5344CB8AC3E}">
        <p14:creationId xmlns:p14="http://schemas.microsoft.com/office/powerpoint/2010/main" val="3161705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9D4C50-AE62-F1CD-E944-74E0AB106625}"/>
              </a:ext>
            </a:extLst>
          </p:cNvPr>
          <p:cNvSpPr>
            <a:spLocks noGrp="1"/>
          </p:cNvSpPr>
          <p:nvPr>
            <p:ph type="title"/>
          </p:nvPr>
        </p:nvSpPr>
        <p:spPr/>
        <p:txBody>
          <a:bodyPr/>
          <a:lstStyle/>
          <a:p>
            <a:r>
              <a:rPr lang="he-IL" dirty="0"/>
              <a:t>הים הגדול בלשון חז"ל</a:t>
            </a:r>
          </a:p>
        </p:txBody>
      </p:sp>
      <p:sp>
        <p:nvSpPr>
          <p:cNvPr id="3" name="מציין מיקום תוכן 2">
            <a:extLst>
              <a:ext uri="{FF2B5EF4-FFF2-40B4-BE49-F238E27FC236}">
                <a16:creationId xmlns:a16="http://schemas.microsoft.com/office/drawing/2014/main" id="{EA429DB0-1AA4-98E3-0E8F-2CFEAA31FAE1}"/>
              </a:ext>
            </a:extLst>
          </p:cNvPr>
          <p:cNvSpPr>
            <a:spLocks noGrp="1"/>
          </p:cNvSpPr>
          <p:nvPr>
            <p:ph idx="1"/>
          </p:nvPr>
        </p:nvSpPr>
        <p:spPr/>
        <p:txBody>
          <a:bodyPr>
            <a:normAutofit fontScale="85000" lnSpcReduction="20000"/>
          </a:bodyPr>
          <a:lstStyle/>
          <a:p>
            <a:r>
              <a:rPr lang="he-IL" dirty="0"/>
              <a:t>דעת </a:t>
            </a:r>
            <a:r>
              <a:rPr lang="he-IL" dirty="0" err="1"/>
              <a:t>הרא"ש</a:t>
            </a:r>
            <a:r>
              <a:rPr lang="he-IL" dirty="0"/>
              <a:t> שלמרות שבלשון המקרא הים הגדול משמעו </a:t>
            </a:r>
            <a:r>
              <a:rPr lang="he-IL" dirty="0" err="1"/>
              <a:t>בודאי</a:t>
            </a:r>
            <a:r>
              <a:rPr lang="he-IL" dirty="0"/>
              <a:t> הים התיכון, בלשון המשנה משמעו </a:t>
            </a:r>
            <a:r>
              <a:rPr lang="he-IL" dirty="0" err="1"/>
              <a:t>אוקינוס</a:t>
            </a:r>
            <a:r>
              <a:rPr lang="he-IL" dirty="0"/>
              <a:t>.</a:t>
            </a:r>
          </a:p>
          <a:p>
            <a:r>
              <a:rPr lang="he-IL" dirty="0"/>
              <a:t>אלא שבמקומות רבים בחז"ל מוכח שגם בלשונם הים הגדול כולל את הים התיכון.</a:t>
            </a:r>
          </a:p>
          <a:p>
            <a:r>
              <a:rPr lang="he-IL" dirty="0"/>
              <a:t>במסכת גיטין דף ח ע"א:</a:t>
            </a:r>
            <a:br>
              <a:rPr lang="he-IL" dirty="0"/>
            </a:br>
            <a:r>
              <a:rPr lang="he-IL" dirty="0"/>
              <a:t>"כי פליגי - בים הגדול; </a:t>
            </a:r>
            <a:r>
              <a:rPr lang="he-IL" dirty="0" err="1"/>
              <a:t>דתניא</a:t>
            </a:r>
            <a:r>
              <a:rPr lang="he-IL" dirty="0"/>
              <a:t>: איזהו ארץ ואיזהו חוצה לארץ? כל ששופע ויורד מטורי אמנון ולפנים - ארץ ישראל, מטורי אמנון ולחוץ - חוצה לארץ".</a:t>
            </a:r>
            <a:br>
              <a:rPr lang="he-IL" dirty="0"/>
            </a:br>
            <a:r>
              <a:rPr lang="he-IL" dirty="0"/>
              <a:t>וכן פירש רש"י שם: "כי פליגי בים הגדול - שהוא תחום מערבו של ארץ ישראל".</a:t>
            </a:r>
          </a:p>
          <a:p>
            <a:r>
              <a:rPr lang="he-IL" dirty="0"/>
              <a:t>במסכת בבא </a:t>
            </a:r>
            <a:r>
              <a:rPr lang="he-IL" dirty="0" err="1"/>
              <a:t>בתרא</a:t>
            </a:r>
            <a:r>
              <a:rPr lang="he-IL" dirty="0"/>
              <a:t> דף עד ע"ב:</a:t>
            </a:r>
            <a:br>
              <a:rPr lang="he-IL" dirty="0"/>
            </a:br>
            <a:r>
              <a:rPr lang="he-IL" dirty="0"/>
              <a:t>"כי אתא רב דימי </a:t>
            </a:r>
            <a:r>
              <a:rPr lang="he-IL" dirty="0" err="1"/>
              <a:t>א"ר</a:t>
            </a:r>
            <a:r>
              <a:rPr lang="he-IL" dirty="0"/>
              <a:t> יוחנן, מאי </a:t>
            </a:r>
            <a:r>
              <a:rPr lang="he-IL" dirty="0" err="1"/>
              <a:t>דכתיב</a:t>
            </a:r>
            <a:r>
              <a:rPr lang="he-IL" dirty="0"/>
              <a:t>: (תהלים כ"ד) כי הוא על ימים יסדה ועל נהרות יכוננה? אלו שבעה ימים וארבעה נהרות </a:t>
            </a:r>
            <a:r>
              <a:rPr lang="he-IL" dirty="0" err="1"/>
              <a:t>שמקיפין</a:t>
            </a:r>
            <a:r>
              <a:rPr lang="he-IL" dirty="0"/>
              <a:t> את ארץ ישראל, ואלו הן שבעה ימים: ימה של </a:t>
            </a:r>
            <a:r>
              <a:rPr lang="he-IL" dirty="0" err="1"/>
              <a:t>טבריא</a:t>
            </a:r>
            <a:r>
              <a:rPr lang="he-IL" dirty="0"/>
              <a:t>, וימה של סדום, וימה של </a:t>
            </a:r>
            <a:r>
              <a:rPr lang="he-IL" dirty="0" err="1"/>
              <a:t>חילת</a:t>
            </a:r>
            <a:r>
              <a:rPr lang="he-IL" dirty="0"/>
              <a:t>, וימה של </a:t>
            </a:r>
            <a:r>
              <a:rPr lang="he-IL" dirty="0" err="1"/>
              <a:t>חילתא</a:t>
            </a:r>
            <a:r>
              <a:rPr lang="he-IL" dirty="0"/>
              <a:t>, וימה של סיבכי, וים אספמיא, וים הגדול".</a:t>
            </a:r>
          </a:p>
          <a:p>
            <a:endParaRPr lang="he-IL" dirty="0"/>
          </a:p>
        </p:txBody>
      </p:sp>
    </p:spTree>
    <p:extLst>
      <p:ext uri="{BB962C8B-B14F-4D97-AF65-F5344CB8AC3E}">
        <p14:creationId xmlns:p14="http://schemas.microsoft.com/office/powerpoint/2010/main" val="2306515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10000">
              <a:schemeClr val="accent6">
                <a:lumMod val="60000"/>
                <a:lumOff val="40000"/>
              </a:schemeClr>
            </a:gs>
            <a:gs pos="100000">
              <a:srgbClr val="134251"/>
            </a:gs>
            <a:gs pos="100000">
              <a:srgbClr val="134251"/>
            </a:gs>
          </a:gsLst>
          <a:lin ang="8100000" scaled="1"/>
          <a:tileRect/>
        </a:gradFill>
        <a:effectLst/>
      </p:bgPr>
    </p:bg>
    <p:spTree>
      <p:nvGrpSpPr>
        <p:cNvPr id="1" name=""/>
        <p:cNvGrpSpPr/>
        <p:nvPr/>
      </p:nvGrpSpPr>
      <p:grpSpPr>
        <a:xfrm>
          <a:off x="0" y="0"/>
          <a:ext cx="0" cy="0"/>
          <a:chOff x="0" y="0"/>
          <a:chExt cx="0" cy="0"/>
        </a:xfrm>
      </p:grpSpPr>
      <p:pic>
        <p:nvPicPr>
          <p:cNvPr id="7" name="תמונה 6">
            <a:extLst>
              <a:ext uri="{FF2B5EF4-FFF2-40B4-BE49-F238E27FC236}">
                <a16:creationId xmlns:a16="http://schemas.microsoft.com/office/drawing/2014/main" id="{3283A3DE-1933-2803-428D-F79FBFD91A97}"/>
              </a:ext>
            </a:extLst>
          </p:cNvPr>
          <p:cNvPicPr>
            <a:picLocks noChangeAspect="1"/>
          </p:cNvPicPr>
          <p:nvPr/>
        </p:nvPicPr>
        <p:blipFill rotWithShape="1">
          <a:blip r:embed="rId2"/>
          <a:srcRect l="13250" t="73475"/>
          <a:stretch/>
        </p:blipFill>
        <p:spPr>
          <a:xfrm>
            <a:off x="189756" y="1196752"/>
            <a:ext cx="10380260" cy="4051554"/>
          </a:xfrm>
          <a:prstGeom prst="rect">
            <a:avLst/>
          </a:prstGeom>
        </p:spPr>
      </p:pic>
      <p:pic>
        <p:nvPicPr>
          <p:cNvPr id="5" name="תמונה 4">
            <a:extLst>
              <a:ext uri="{FF2B5EF4-FFF2-40B4-BE49-F238E27FC236}">
                <a16:creationId xmlns:a16="http://schemas.microsoft.com/office/drawing/2014/main" id="{0C6E733D-4A89-109F-75C2-C0C5E5929778}"/>
              </a:ext>
            </a:extLst>
          </p:cNvPr>
          <p:cNvPicPr>
            <a:picLocks noChangeAspect="1"/>
          </p:cNvPicPr>
          <p:nvPr/>
        </p:nvPicPr>
        <p:blipFill rotWithShape="1">
          <a:blip r:embed="rId2"/>
          <a:srcRect b="60142"/>
          <a:stretch/>
        </p:blipFill>
        <p:spPr>
          <a:xfrm>
            <a:off x="2133972" y="44624"/>
            <a:ext cx="9980923" cy="5078274"/>
          </a:xfrm>
          <a:prstGeom prst="rect">
            <a:avLst/>
          </a:prstGeom>
        </p:spPr>
      </p:pic>
    </p:spTree>
    <p:extLst>
      <p:ext uri="{BB962C8B-B14F-4D97-AF65-F5344CB8AC3E}">
        <p14:creationId xmlns:p14="http://schemas.microsoft.com/office/powerpoint/2010/main" val="2032478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nodeType="clickEffect">
                                  <p:stCondLst>
                                    <p:cond delay="0"/>
                                  </p:stCondLst>
                                  <p:childTnLst>
                                    <p:animEffect transition="out" filter="wipe(down)">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מציין מיקום תוכן 8">
            <a:extLst>
              <a:ext uri="{FF2B5EF4-FFF2-40B4-BE49-F238E27FC236}">
                <a16:creationId xmlns:a16="http://schemas.microsoft.com/office/drawing/2014/main" id="{15054642-D065-101B-7294-1DF6DE25031F}"/>
              </a:ext>
            </a:extLst>
          </p:cNvPr>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8614692" y="18174"/>
            <a:ext cx="3384103" cy="6942304"/>
          </a:xfrm>
        </p:spPr>
      </p:pic>
      <p:pic>
        <p:nvPicPr>
          <p:cNvPr id="11" name="תמונה 10">
            <a:extLst>
              <a:ext uri="{FF2B5EF4-FFF2-40B4-BE49-F238E27FC236}">
                <a16:creationId xmlns:a16="http://schemas.microsoft.com/office/drawing/2014/main" id="{18069555-D5EC-49DA-D213-6A928AC1FD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9916" y="1556792"/>
            <a:ext cx="5223524" cy="4149080"/>
          </a:xfrm>
          <a:prstGeom prst="rect">
            <a:avLst/>
          </a:prstGeom>
        </p:spPr>
      </p:pic>
    </p:spTree>
    <p:extLst>
      <p:ext uri="{BB962C8B-B14F-4D97-AF65-F5344CB8AC3E}">
        <p14:creationId xmlns:p14="http://schemas.microsoft.com/office/powerpoint/2010/main" val="3335888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9D4C50-AE62-F1CD-E944-74E0AB106625}"/>
              </a:ext>
            </a:extLst>
          </p:cNvPr>
          <p:cNvSpPr>
            <a:spLocks noGrp="1"/>
          </p:cNvSpPr>
          <p:nvPr>
            <p:ph type="title"/>
          </p:nvPr>
        </p:nvSpPr>
        <p:spPr/>
        <p:txBody>
          <a:bodyPr/>
          <a:lstStyle/>
          <a:p>
            <a:r>
              <a:rPr lang="he-IL" dirty="0"/>
              <a:t>הים הגדול – זה שניהם</a:t>
            </a:r>
          </a:p>
        </p:txBody>
      </p:sp>
      <p:sp>
        <p:nvSpPr>
          <p:cNvPr id="3" name="מציין מיקום תוכן 2">
            <a:extLst>
              <a:ext uri="{FF2B5EF4-FFF2-40B4-BE49-F238E27FC236}">
                <a16:creationId xmlns:a16="http://schemas.microsoft.com/office/drawing/2014/main" id="{EA429DB0-1AA4-98E3-0E8F-2CFEAA31FAE1}"/>
              </a:ext>
            </a:extLst>
          </p:cNvPr>
          <p:cNvSpPr>
            <a:spLocks noGrp="1"/>
          </p:cNvSpPr>
          <p:nvPr>
            <p:ph idx="1"/>
          </p:nvPr>
        </p:nvSpPr>
        <p:spPr/>
        <p:txBody>
          <a:bodyPr/>
          <a:lstStyle/>
          <a:p>
            <a:r>
              <a:rPr lang="he-IL" dirty="0"/>
              <a:t>יש דעות הסוברות שים הגדול הכוונה גם לים התיכון וגם לאוקיינוס היות ושניהם מחוברים במצר גיברלטר.</a:t>
            </a:r>
          </a:p>
          <a:p>
            <a:pPr lvl="1"/>
            <a:endParaRPr lang="he-IL" dirty="0"/>
          </a:p>
          <a:p>
            <a:endParaRPr lang="he-IL" dirty="0"/>
          </a:p>
        </p:txBody>
      </p:sp>
      <p:pic>
        <p:nvPicPr>
          <p:cNvPr id="3076" name="Picture 4">
            <a:extLst>
              <a:ext uri="{FF2B5EF4-FFF2-40B4-BE49-F238E27FC236}">
                <a16:creationId xmlns:a16="http://schemas.microsoft.com/office/drawing/2014/main" id="{1D908B85-D947-EE57-2D8D-32DBB16AB2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40" y="116632"/>
            <a:ext cx="3311506" cy="1728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2987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9D4C50-AE62-F1CD-E944-74E0AB106625}"/>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EA429DB0-1AA4-98E3-0E8F-2CFEAA31FAE1}"/>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465804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9D4C50-AE62-F1CD-E944-74E0AB106625}"/>
              </a:ext>
            </a:extLst>
          </p:cNvPr>
          <p:cNvSpPr>
            <a:spLocks noGrp="1"/>
          </p:cNvSpPr>
          <p:nvPr>
            <p:ph type="title"/>
          </p:nvPr>
        </p:nvSpPr>
        <p:spPr/>
        <p:txBody>
          <a:bodyPr/>
          <a:lstStyle/>
          <a:p>
            <a:r>
              <a:rPr lang="he-IL" dirty="0"/>
              <a:t>ארבעת הימים</a:t>
            </a:r>
          </a:p>
        </p:txBody>
      </p:sp>
      <p:sp>
        <p:nvSpPr>
          <p:cNvPr id="3" name="מציין מיקום תוכן 2">
            <a:extLst>
              <a:ext uri="{FF2B5EF4-FFF2-40B4-BE49-F238E27FC236}">
                <a16:creationId xmlns:a16="http://schemas.microsoft.com/office/drawing/2014/main" id="{EA429DB0-1AA4-98E3-0E8F-2CFEAA31FAE1}"/>
              </a:ext>
            </a:extLst>
          </p:cNvPr>
          <p:cNvSpPr>
            <a:spLocks noGrp="1"/>
          </p:cNvSpPr>
          <p:nvPr>
            <p:ph idx="1"/>
          </p:nvPr>
        </p:nvSpPr>
        <p:spPr>
          <a:xfrm flipH="1">
            <a:off x="5086299" y="1828800"/>
            <a:ext cx="5122913" cy="4419600"/>
          </a:xfrm>
        </p:spPr>
        <p:txBody>
          <a:bodyPr/>
          <a:lstStyle/>
          <a:p>
            <a:r>
              <a:rPr lang="he-IL" dirty="0"/>
              <a:t>ים התיכון.</a:t>
            </a:r>
          </a:p>
          <a:p>
            <a:r>
              <a:rPr lang="he-IL" dirty="0"/>
              <a:t>הכינרת.</a:t>
            </a:r>
          </a:p>
          <a:p>
            <a:r>
              <a:rPr lang="he-IL" dirty="0"/>
              <a:t>ים המלח.</a:t>
            </a:r>
          </a:p>
          <a:p>
            <a:r>
              <a:rPr lang="he-IL" dirty="0"/>
              <a:t>ים סוף. </a:t>
            </a:r>
          </a:p>
        </p:txBody>
      </p:sp>
      <p:pic>
        <p:nvPicPr>
          <p:cNvPr id="4098" name="Picture 2" descr="הכיבוש הישראלי – ויקיפדיה">
            <a:extLst>
              <a:ext uri="{FF2B5EF4-FFF2-40B4-BE49-F238E27FC236}">
                <a16:creationId xmlns:a16="http://schemas.microsoft.com/office/drawing/2014/main" id="{C9D58635-558B-65B6-3DEB-977069A5D94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679" y="-32190"/>
            <a:ext cx="49434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9163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9D4C50-AE62-F1CD-E944-74E0AB106625}"/>
              </a:ext>
            </a:extLst>
          </p:cNvPr>
          <p:cNvSpPr>
            <a:spLocks noGrp="1"/>
          </p:cNvSpPr>
          <p:nvPr>
            <p:ph type="title"/>
          </p:nvPr>
        </p:nvSpPr>
        <p:spPr/>
        <p:txBody>
          <a:bodyPr/>
          <a:lstStyle/>
          <a:p>
            <a:r>
              <a:rPr lang="he-IL" dirty="0"/>
              <a:t>הכינרת</a:t>
            </a:r>
          </a:p>
        </p:txBody>
      </p:sp>
      <p:sp>
        <p:nvSpPr>
          <p:cNvPr id="3" name="מציין מיקום תוכן 2">
            <a:extLst>
              <a:ext uri="{FF2B5EF4-FFF2-40B4-BE49-F238E27FC236}">
                <a16:creationId xmlns:a16="http://schemas.microsoft.com/office/drawing/2014/main" id="{EA429DB0-1AA4-98E3-0E8F-2CFEAA31FAE1}"/>
              </a:ext>
            </a:extLst>
          </p:cNvPr>
          <p:cNvSpPr>
            <a:spLocks noGrp="1"/>
          </p:cNvSpPr>
          <p:nvPr>
            <p:ph idx="1"/>
          </p:nvPr>
        </p:nvSpPr>
        <p:spPr/>
        <p:txBody>
          <a:bodyPr/>
          <a:lstStyle/>
          <a:p>
            <a:r>
              <a:rPr lang="he-IL" b="1" dirty="0"/>
              <a:t>ים</a:t>
            </a:r>
            <a:r>
              <a:rPr lang="he-IL" dirty="0"/>
              <a:t> תמיד מרשים, ולכן על כל ים ואגם מברכים, ובלבד שיהיו בו מים רבים בכל ימות השנה, ואינו מעשה אדם. </a:t>
            </a:r>
          </a:p>
          <a:p>
            <a:r>
              <a:rPr lang="he-IL" dirty="0"/>
              <a:t>לפיכך מברכים על ראיית ים התיכון וים סוף, וכן מברכים על ים הכינרת וים המלח, שיש בהם מים כל השנה. </a:t>
            </a:r>
          </a:p>
          <a:p>
            <a:endParaRPr lang="he-IL" dirty="0"/>
          </a:p>
        </p:txBody>
      </p:sp>
    </p:spTree>
    <p:extLst>
      <p:ext uri="{BB962C8B-B14F-4D97-AF65-F5344CB8AC3E}">
        <p14:creationId xmlns:p14="http://schemas.microsoft.com/office/powerpoint/2010/main" val="1619667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A26592B6-61E8-15B8-348F-3E2B236326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93"/>
            <a:ext cx="12188825" cy="6856214"/>
          </a:xfrm>
          <a:prstGeom prst="rect">
            <a:avLst/>
          </a:prstGeom>
        </p:spPr>
      </p:pic>
    </p:spTree>
    <p:extLst>
      <p:ext uri="{BB962C8B-B14F-4D97-AF65-F5344CB8AC3E}">
        <p14:creationId xmlns:p14="http://schemas.microsoft.com/office/powerpoint/2010/main" val="17147417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a:extLst>
              <a:ext uri="{FF2B5EF4-FFF2-40B4-BE49-F238E27FC236}">
                <a16:creationId xmlns:a16="http://schemas.microsoft.com/office/drawing/2014/main" id="{8904EAB1-142C-D633-071A-2D629AA94336}"/>
              </a:ext>
            </a:extLst>
          </p:cNvPr>
          <p:cNvPicPr>
            <a:picLocks noChangeAspect="1"/>
          </p:cNvPicPr>
          <p:nvPr/>
        </p:nvPicPr>
        <p:blipFill>
          <a:blip r:embed="rId2"/>
          <a:stretch>
            <a:fillRect/>
          </a:stretch>
        </p:blipFill>
        <p:spPr>
          <a:xfrm>
            <a:off x="0" y="-171400"/>
            <a:ext cx="12188825" cy="4634432"/>
          </a:xfrm>
          <a:prstGeom prst="rect">
            <a:avLst/>
          </a:prstGeom>
        </p:spPr>
      </p:pic>
      <p:sp>
        <p:nvSpPr>
          <p:cNvPr id="2" name="כותרת 1">
            <a:extLst>
              <a:ext uri="{FF2B5EF4-FFF2-40B4-BE49-F238E27FC236}">
                <a16:creationId xmlns:a16="http://schemas.microsoft.com/office/drawing/2014/main" id="{BD9D4C50-AE62-F1CD-E944-74E0AB106625}"/>
              </a:ext>
            </a:extLst>
          </p:cNvPr>
          <p:cNvSpPr>
            <a:spLocks noGrp="1"/>
          </p:cNvSpPr>
          <p:nvPr>
            <p:ph type="title"/>
          </p:nvPr>
        </p:nvSpPr>
        <p:spPr/>
        <p:txBody>
          <a:bodyPr/>
          <a:lstStyle/>
          <a:p>
            <a:r>
              <a:rPr lang="he-IL" dirty="0">
                <a:solidFill>
                  <a:srgbClr val="FFC000"/>
                </a:solidFill>
              </a:rPr>
              <a:t>ברכת הגבעות</a:t>
            </a:r>
          </a:p>
        </p:txBody>
      </p:sp>
      <p:sp>
        <p:nvSpPr>
          <p:cNvPr id="3" name="מציין מיקום תוכן 2">
            <a:extLst>
              <a:ext uri="{FF2B5EF4-FFF2-40B4-BE49-F238E27FC236}">
                <a16:creationId xmlns:a16="http://schemas.microsoft.com/office/drawing/2014/main" id="{EA429DB0-1AA4-98E3-0E8F-2CFEAA31FAE1}"/>
              </a:ext>
            </a:extLst>
          </p:cNvPr>
          <p:cNvSpPr>
            <a:spLocks noGrp="1"/>
          </p:cNvSpPr>
          <p:nvPr>
            <p:ph idx="1"/>
          </p:nvPr>
        </p:nvSpPr>
        <p:spPr/>
        <p:txBody>
          <a:bodyPr>
            <a:normAutofit fontScale="92500" lnSpcReduction="10000"/>
          </a:bodyPr>
          <a:lstStyle/>
          <a:p>
            <a:pPr algn="just"/>
            <a:r>
              <a:rPr lang="he-IL" dirty="0">
                <a:highlight>
                  <a:srgbClr val="00FF00"/>
                </a:highlight>
              </a:rPr>
              <a:t>על ההרים ועל הגבעות ועל הימים ועל הנהרות ועל המדברות אומר ברוך עושה מעשה בראשית </a:t>
            </a:r>
          </a:p>
          <a:p>
            <a:pPr algn="just"/>
            <a:r>
              <a:rPr lang="he-IL" dirty="0">
                <a:highlight>
                  <a:srgbClr val="00FF00"/>
                </a:highlight>
              </a:rPr>
              <a:t>מור </a:t>
            </a:r>
            <a:r>
              <a:rPr lang="he-IL" dirty="0" err="1">
                <a:highlight>
                  <a:srgbClr val="00FF00"/>
                </a:highlight>
              </a:rPr>
              <a:t>וקציעה</a:t>
            </a:r>
            <a:r>
              <a:rPr lang="he-IL" dirty="0">
                <a:highlight>
                  <a:srgbClr val="00FF00"/>
                </a:highlight>
              </a:rPr>
              <a:t> סימן </a:t>
            </a:r>
            <a:r>
              <a:rPr lang="he-IL" dirty="0" err="1">
                <a:highlight>
                  <a:srgbClr val="00FF00"/>
                </a:highlight>
              </a:rPr>
              <a:t>רכח</a:t>
            </a:r>
            <a:r>
              <a:rPr lang="he-IL" dirty="0">
                <a:highlight>
                  <a:srgbClr val="00FF00"/>
                </a:highlight>
              </a:rPr>
              <a:t>.  וגבעות. צ"ע היכי דמי גבעה לברך עליה?</a:t>
            </a:r>
          </a:p>
          <a:p>
            <a:pPr algn="just"/>
            <a:r>
              <a:rPr lang="he-IL" dirty="0">
                <a:highlight>
                  <a:srgbClr val="00FF00"/>
                </a:highlight>
              </a:rPr>
              <a:t>ונראה לי </a:t>
            </a:r>
            <a:r>
              <a:rPr lang="he-IL" dirty="0" err="1">
                <a:highlight>
                  <a:srgbClr val="00FF00"/>
                </a:highlight>
              </a:rPr>
              <a:t>דההפרש</a:t>
            </a:r>
            <a:r>
              <a:rPr lang="he-IL" dirty="0">
                <a:highlight>
                  <a:srgbClr val="00FF00"/>
                </a:highlight>
              </a:rPr>
              <a:t> בין הר לגבעה אינו בגודל וגובה בלבד, אלא גבע הוא תל (עשוי בידי שמים) זקוף מאד ותלול אפילו אינו רחב כלל רק מחודד התבנית כעמוד.</a:t>
            </a:r>
          </a:p>
          <a:p>
            <a:pPr algn="just"/>
            <a:r>
              <a:rPr lang="he-IL" dirty="0">
                <a:highlight>
                  <a:srgbClr val="00FF00"/>
                </a:highlight>
              </a:rPr>
              <a:t>(לא כן סתם הר, עם כל גבהו אינו מחודד בראשו. ורבים מההרים מלאים בני אדם, מיושבים בערים וכפרים. גם ארצות שלמות עליהם נמצאים. כמ"ש במקרא </a:t>
            </a:r>
            <a:r>
              <a:rPr lang="he-IL" sz="1300" dirty="0">
                <a:highlight>
                  <a:srgbClr val="00FF00"/>
                </a:highlight>
              </a:rPr>
              <a:t>[יהושע י, ו] </a:t>
            </a:r>
            <a:r>
              <a:rPr lang="he-IL" dirty="0">
                <a:highlight>
                  <a:srgbClr val="00FF00"/>
                </a:highlight>
              </a:rPr>
              <a:t>יושבי ההר, ובהר הלבנון וזולתם רבים). </a:t>
            </a:r>
          </a:p>
          <a:p>
            <a:pPr algn="just"/>
            <a:r>
              <a:rPr lang="he-IL" dirty="0">
                <a:highlight>
                  <a:srgbClr val="00FF00"/>
                </a:highlight>
              </a:rPr>
              <a:t>וכן מזה נקראת מגבעת כובע כהנים הדיוטים שהיא בתמונה מחודדת </a:t>
            </a:r>
            <a:r>
              <a:rPr lang="he-IL" dirty="0" err="1">
                <a:highlight>
                  <a:srgbClr val="00FF00"/>
                </a:highlight>
              </a:rPr>
              <a:t>עמודית</a:t>
            </a:r>
            <a:r>
              <a:rPr lang="he-IL" dirty="0">
                <a:highlight>
                  <a:srgbClr val="00FF00"/>
                </a:highlight>
              </a:rPr>
              <a:t>. </a:t>
            </a:r>
          </a:p>
        </p:txBody>
      </p:sp>
    </p:spTree>
    <p:extLst>
      <p:ext uri="{BB962C8B-B14F-4D97-AF65-F5344CB8AC3E}">
        <p14:creationId xmlns:p14="http://schemas.microsoft.com/office/powerpoint/2010/main" val="41907025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3">
                                            <p:txEl>
                                              <p:pRg st="0" end="0"/>
                                            </p:txEl>
                                          </p:spTgt>
                                        </p:tgtEl>
                                      </p:cBhvr>
                                    </p:animEffect>
                                    <p:set>
                                      <p:cBhvr>
                                        <p:cTn id="7" dur="1" fill="hold">
                                          <p:stCondLst>
                                            <p:cond delay="499"/>
                                          </p:stCondLst>
                                        </p:cTn>
                                        <p:tgtEl>
                                          <p:spTgt spid="3">
                                            <p:txEl>
                                              <p:pRg st="0" end="0"/>
                                            </p:txEl>
                                          </p:spTgt>
                                        </p:tgtEl>
                                        <p:attrNameLst>
                                          <p:attrName>style.visibility</p:attrName>
                                        </p:attrNameLst>
                                      </p:cBhvr>
                                      <p:to>
                                        <p:strVal val="hidden"/>
                                      </p:to>
                                    </p:set>
                                  </p:childTnLst>
                                </p:cTn>
                              </p:par>
                              <p:par>
                                <p:cTn id="8" presetID="22" presetClass="exit" presetSubtype="4" fill="hold" grpId="0" nodeType="withEffect">
                                  <p:stCondLst>
                                    <p:cond delay="0"/>
                                  </p:stCondLst>
                                  <p:childTnLst>
                                    <p:animEffect transition="out" filter="wipe(down)">
                                      <p:cBhvr>
                                        <p:cTn id="9" dur="500"/>
                                        <p:tgtEl>
                                          <p:spTgt spid="3">
                                            <p:txEl>
                                              <p:pRg st="1" end="1"/>
                                            </p:txEl>
                                          </p:spTgt>
                                        </p:tgtEl>
                                      </p:cBhvr>
                                    </p:animEffect>
                                    <p:set>
                                      <p:cBhvr>
                                        <p:cTn id="10" dur="1" fill="hold">
                                          <p:stCondLst>
                                            <p:cond delay="499"/>
                                          </p:stCondLst>
                                        </p:cTn>
                                        <p:tgtEl>
                                          <p:spTgt spid="3">
                                            <p:txEl>
                                              <p:pRg st="1" end="1"/>
                                            </p:txEl>
                                          </p:spTgt>
                                        </p:tgtEl>
                                        <p:attrNameLst>
                                          <p:attrName>style.visibility</p:attrName>
                                        </p:attrNameLst>
                                      </p:cBhvr>
                                      <p:to>
                                        <p:strVal val="hidden"/>
                                      </p:to>
                                    </p:set>
                                  </p:childTnLst>
                                </p:cTn>
                              </p:par>
                              <p:par>
                                <p:cTn id="11" presetID="22" presetClass="exit" presetSubtype="4" fill="hold" grpId="0" nodeType="withEffect">
                                  <p:stCondLst>
                                    <p:cond delay="0"/>
                                  </p:stCondLst>
                                  <p:childTnLst>
                                    <p:animEffect transition="out" filter="wipe(down)">
                                      <p:cBhvr>
                                        <p:cTn id="12" dur="500"/>
                                        <p:tgtEl>
                                          <p:spTgt spid="3">
                                            <p:txEl>
                                              <p:pRg st="2" end="2"/>
                                            </p:txEl>
                                          </p:spTgt>
                                        </p:tgtEl>
                                      </p:cBhvr>
                                    </p:animEffect>
                                    <p:set>
                                      <p:cBhvr>
                                        <p:cTn id="13"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תמונה 6">
            <a:extLst>
              <a:ext uri="{FF2B5EF4-FFF2-40B4-BE49-F238E27FC236}">
                <a16:creationId xmlns:a16="http://schemas.microsoft.com/office/drawing/2014/main" id="{CCD6BCE8-A652-3690-6A76-23AEEF902CD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93"/>
            <a:ext cx="6094413" cy="3428107"/>
          </a:xfrm>
          <a:prstGeom prst="rect">
            <a:avLst/>
          </a:prstGeom>
        </p:spPr>
      </p:pic>
      <p:sp>
        <p:nvSpPr>
          <p:cNvPr id="2" name="כותרת 1">
            <a:extLst>
              <a:ext uri="{FF2B5EF4-FFF2-40B4-BE49-F238E27FC236}">
                <a16:creationId xmlns:a16="http://schemas.microsoft.com/office/drawing/2014/main" id="{BD9D4C50-AE62-F1CD-E944-74E0AB106625}"/>
              </a:ext>
            </a:extLst>
          </p:cNvPr>
          <p:cNvSpPr>
            <a:spLocks noGrp="1"/>
          </p:cNvSpPr>
          <p:nvPr>
            <p:ph type="title"/>
          </p:nvPr>
        </p:nvSpPr>
        <p:spPr/>
        <p:txBody>
          <a:bodyPr/>
          <a:lstStyle/>
          <a:p>
            <a:r>
              <a:rPr lang="he-IL" dirty="0"/>
              <a:t>הרים וגבעות</a:t>
            </a:r>
          </a:p>
        </p:txBody>
      </p:sp>
      <p:sp>
        <p:nvSpPr>
          <p:cNvPr id="3" name="מציין מיקום תוכן 2">
            <a:extLst>
              <a:ext uri="{FF2B5EF4-FFF2-40B4-BE49-F238E27FC236}">
                <a16:creationId xmlns:a16="http://schemas.microsoft.com/office/drawing/2014/main" id="{EA429DB0-1AA4-98E3-0E8F-2CFEAA31FAE1}"/>
              </a:ext>
            </a:extLst>
          </p:cNvPr>
          <p:cNvSpPr>
            <a:spLocks noGrp="1"/>
          </p:cNvSpPr>
          <p:nvPr>
            <p:ph idx="1"/>
          </p:nvPr>
        </p:nvSpPr>
        <p:spPr/>
        <p:txBody>
          <a:bodyPr/>
          <a:lstStyle/>
          <a:p>
            <a:r>
              <a:rPr lang="he-IL" b="1" dirty="0"/>
              <a:t>הרים וגבעות</a:t>
            </a:r>
            <a:r>
              <a:rPr lang="he-IL" dirty="0"/>
              <a:t>: לגבי הרים התנאי שיהיו גבוהים במיוחד ביחס לסביבתם, ולגבי גבעות התנאי שצורתן תהיה מרשימה במיוחד, כגון שיש להן צוקים תלולים ומחודדים, כדוגמת הצוקים המרשימים שבמדבר יהודה. </a:t>
            </a:r>
          </a:p>
          <a:p>
            <a:r>
              <a:rPr lang="he-IL" dirty="0"/>
              <a:t>אבל על ההרים הרגילים שבהרי יהודה, שומרון והגליל – אין לברך. </a:t>
            </a:r>
          </a:p>
        </p:txBody>
      </p:sp>
    </p:spTree>
    <p:extLst>
      <p:ext uri="{BB962C8B-B14F-4D97-AF65-F5344CB8AC3E}">
        <p14:creationId xmlns:p14="http://schemas.microsoft.com/office/powerpoint/2010/main" val="14105868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תמונה 6">
            <a:extLst>
              <a:ext uri="{FF2B5EF4-FFF2-40B4-BE49-F238E27FC236}">
                <a16:creationId xmlns:a16="http://schemas.microsoft.com/office/drawing/2014/main" id="{CCD6BCE8-A652-3690-6A76-23AEEF902CD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93"/>
            <a:ext cx="6094413" cy="3428107"/>
          </a:xfrm>
          <a:prstGeom prst="rect">
            <a:avLst/>
          </a:prstGeom>
        </p:spPr>
      </p:pic>
      <p:sp>
        <p:nvSpPr>
          <p:cNvPr id="2" name="כותרת 1">
            <a:extLst>
              <a:ext uri="{FF2B5EF4-FFF2-40B4-BE49-F238E27FC236}">
                <a16:creationId xmlns:a16="http://schemas.microsoft.com/office/drawing/2014/main" id="{BD9D4C50-AE62-F1CD-E944-74E0AB106625}"/>
              </a:ext>
            </a:extLst>
          </p:cNvPr>
          <p:cNvSpPr>
            <a:spLocks noGrp="1"/>
          </p:cNvSpPr>
          <p:nvPr>
            <p:ph type="title"/>
          </p:nvPr>
        </p:nvSpPr>
        <p:spPr/>
        <p:txBody>
          <a:bodyPr/>
          <a:lstStyle/>
          <a:p>
            <a:r>
              <a:rPr lang="he-IL" dirty="0"/>
              <a:t>הרים וגבעות</a:t>
            </a:r>
          </a:p>
        </p:txBody>
      </p:sp>
      <p:sp>
        <p:nvSpPr>
          <p:cNvPr id="3" name="מציין מיקום תוכן 2">
            <a:extLst>
              <a:ext uri="{FF2B5EF4-FFF2-40B4-BE49-F238E27FC236}">
                <a16:creationId xmlns:a16="http://schemas.microsoft.com/office/drawing/2014/main" id="{EA429DB0-1AA4-98E3-0E8F-2CFEAA31FAE1}"/>
              </a:ext>
            </a:extLst>
          </p:cNvPr>
          <p:cNvSpPr>
            <a:spLocks noGrp="1"/>
          </p:cNvSpPr>
          <p:nvPr>
            <p:ph idx="1"/>
          </p:nvPr>
        </p:nvSpPr>
        <p:spPr/>
        <p:txBody>
          <a:bodyPr/>
          <a:lstStyle/>
          <a:p>
            <a:r>
              <a:rPr lang="he-IL" b="1" dirty="0"/>
              <a:t>הרים וגבעות</a:t>
            </a:r>
            <a:r>
              <a:rPr lang="he-IL" dirty="0"/>
              <a:t>: לגבי הרים התנאי שיהיו גבוהים במיוחד ביחס לסביבתם, ולגבי גבעות התנאי שצורתן תהיה מרשימה במיוחד, כגון שיש להן צוקים תלולים ומחודדים, כדוגמת הצוקים המרשימים שבמדבר יהודה. </a:t>
            </a:r>
          </a:p>
          <a:p>
            <a:r>
              <a:rPr lang="he-IL" dirty="0"/>
              <a:t>אבל על ההרים הרגילים שבהרי יהודה, שומרון והגליל – אין לברך. </a:t>
            </a:r>
          </a:p>
        </p:txBody>
      </p:sp>
    </p:spTree>
    <p:extLst>
      <p:ext uri="{BB962C8B-B14F-4D97-AF65-F5344CB8AC3E}">
        <p14:creationId xmlns:p14="http://schemas.microsoft.com/office/powerpoint/2010/main" val="14572357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9D4C50-AE62-F1CD-E944-74E0AB106625}"/>
              </a:ext>
            </a:extLst>
          </p:cNvPr>
          <p:cNvSpPr>
            <a:spLocks noGrp="1"/>
          </p:cNvSpPr>
          <p:nvPr>
            <p:ph type="title"/>
          </p:nvPr>
        </p:nvSpPr>
        <p:spPr/>
        <p:txBody>
          <a:bodyPr/>
          <a:lstStyle/>
          <a:p>
            <a:r>
              <a:rPr lang="he-IL" dirty="0"/>
              <a:t>אֶשָּׂא עֵינַי אֶל הֶהָרִים מֵאַיִן יָבֹא עֶזְרִי: </a:t>
            </a:r>
          </a:p>
        </p:txBody>
      </p:sp>
      <p:sp>
        <p:nvSpPr>
          <p:cNvPr id="3" name="מציין מיקום תוכן 2">
            <a:extLst>
              <a:ext uri="{FF2B5EF4-FFF2-40B4-BE49-F238E27FC236}">
                <a16:creationId xmlns:a16="http://schemas.microsoft.com/office/drawing/2014/main" id="{EA429DB0-1AA4-98E3-0E8F-2CFEAA31FAE1}"/>
              </a:ext>
            </a:extLst>
          </p:cNvPr>
          <p:cNvSpPr>
            <a:spLocks noGrp="1"/>
          </p:cNvSpPr>
          <p:nvPr>
            <p:ph idx="1"/>
          </p:nvPr>
        </p:nvSpPr>
        <p:spPr>
          <a:xfrm flipH="1">
            <a:off x="1065210" y="1556792"/>
            <a:ext cx="9565705" cy="4691608"/>
          </a:xfrm>
        </p:spPr>
        <p:txBody>
          <a:bodyPr>
            <a:normAutofit/>
          </a:bodyPr>
          <a:lstStyle/>
          <a:p>
            <a:r>
              <a:rPr lang="he-IL" dirty="0">
                <a:latin typeface="Guttman Frank" panose="02010401010101010101" pitchFamily="2" charset="-79"/>
                <a:cs typeface="Guttman Frank" panose="02010401010101010101" pitchFamily="2" charset="-79"/>
              </a:rPr>
              <a:t>על אלו הרים משונים מברכים? </a:t>
            </a:r>
          </a:p>
          <a:p>
            <a:r>
              <a:rPr lang="he-IL" dirty="0">
                <a:latin typeface="Guttman Frank" panose="02010401010101010101" pitchFamily="2" charset="-79"/>
                <a:cs typeface="Guttman Frank" panose="02010401010101010101" pitchFamily="2" charset="-79"/>
              </a:rPr>
              <a:t>ערוך השולחן: הדבר פשוט </a:t>
            </a:r>
            <a:r>
              <a:rPr lang="he-IL" dirty="0" err="1">
                <a:latin typeface="Guttman Frank" panose="02010401010101010101" pitchFamily="2" charset="-79"/>
                <a:cs typeface="Guttman Frank" panose="02010401010101010101" pitchFamily="2" charset="-79"/>
              </a:rPr>
              <a:t>דבעינן</a:t>
            </a:r>
            <a:r>
              <a:rPr lang="he-IL" dirty="0">
                <a:latin typeface="Guttman Frank" panose="02010401010101010101" pitchFamily="2" charset="-79"/>
                <a:cs typeface="Guttman Frank" panose="02010401010101010101" pitchFamily="2" charset="-79"/>
              </a:rPr>
              <a:t> הרים וגבעות משונים בגובהם כמו הררי אלף והרי </a:t>
            </a:r>
            <a:r>
              <a:rPr lang="he-IL" dirty="0" err="1">
                <a:latin typeface="Guttman Frank" panose="02010401010101010101" pitchFamily="2" charset="-79"/>
                <a:cs typeface="Guttman Frank" panose="02010401010101010101" pitchFamily="2" charset="-79"/>
              </a:rPr>
              <a:t>פיראנ"א</a:t>
            </a:r>
            <a:r>
              <a:rPr lang="he-IL" dirty="0">
                <a:latin typeface="Guttman Frank" panose="02010401010101010101" pitchFamily="2" charset="-79"/>
                <a:cs typeface="Guttman Frank" panose="02010401010101010101" pitchFamily="2" charset="-79"/>
              </a:rPr>
              <a:t> והר </a:t>
            </a:r>
            <a:r>
              <a:rPr lang="he-IL" dirty="0" err="1">
                <a:latin typeface="Guttman Frank" panose="02010401010101010101" pitchFamily="2" charset="-79"/>
                <a:cs typeface="Guttman Frank" panose="02010401010101010101" pitchFamily="2" charset="-79"/>
              </a:rPr>
              <a:t>קאזבע"ק</a:t>
            </a:r>
            <a:r>
              <a:rPr lang="he-IL" dirty="0">
                <a:latin typeface="Guttman Frank" panose="02010401010101010101" pitchFamily="2" charset="-79"/>
                <a:cs typeface="Guttman Frank" panose="02010401010101010101" pitchFamily="2" charset="-79"/>
              </a:rPr>
              <a:t> והרי אררט וכדומה ונהרות ג"כ שיהיו גדולות שיש להם שם בעולם ולא נהרות קטנות שאין להם שם בעולם: </a:t>
            </a:r>
          </a:p>
          <a:p>
            <a:r>
              <a:rPr lang="he-IL" dirty="0">
                <a:latin typeface="Guttman Frank" panose="02010401010101010101" pitchFamily="2" charset="-79"/>
                <a:cs typeface="Guttman Frank" panose="02010401010101010101" pitchFamily="2" charset="-79"/>
              </a:rPr>
              <a:t>באור לציון </a:t>
            </a:r>
            <a:r>
              <a:rPr lang="he-IL" dirty="0" err="1">
                <a:latin typeface="Guttman Frank" panose="02010401010101010101" pitchFamily="2" charset="-79"/>
                <a:cs typeface="Guttman Frank" panose="02010401010101010101" pitchFamily="2" charset="-79"/>
              </a:rPr>
              <a:t>ח"ב</a:t>
            </a:r>
            <a:r>
              <a:rPr lang="he-IL" dirty="0">
                <a:latin typeface="Guttman Frank" panose="02010401010101010101" pitchFamily="2" charset="-79"/>
                <a:cs typeface="Guttman Frank" panose="02010401010101010101" pitchFamily="2" charset="-79"/>
              </a:rPr>
              <a:t> מו, סב, כתב לברך רק על הר חרמון. </a:t>
            </a:r>
          </a:p>
          <a:p>
            <a:r>
              <a:rPr lang="he-IL" dirty="0">
                <a:latin typeface="Guttman Frank" panose="02010401010101010101" pitchFamily="2" charset="-79"/>
                <a:cs typeface="Guttman Frank" panose="02010401010101010101" pitchFamily="2" charset="-79"/>
              </a:rPr>
              <a:t>ובשער העין ע' שעד-שעה, בשם </a:t>
            </a:r>
            <a:r>
              <a:rPr lang="he-IL" dirty="0" err="1">
                <a:latin typeface="Guttman Frank" panose="02010401010101010101" pitchFamily="2" charset="-79"/>
                <a:cs typeface="Guttman Frank" panose="02010401010101010101" pitchFamily="2" charset="-79"/>
              </a:rPr>
              <a:t>הר"ש</a:t>
            </a:r>
            <a:r>
              <a:rPr lang="he-IL" dirty="0">
                <a:latin typeface="Guttman Frank" panose="02010401010101010101" pitchFamily="2" charset="-79"/>
                <a:cs typeface="Guttman Frank" panose="02010401010101010101" pitchFamily="2" charset="-79"/>
              </a:rPr>
              <a:t> </a:t>
            </a:r>
            <a:r>
              <a:rPr lang="he-IL" dirty="0" err="1">
                <a:latin typeface="Guttman Frank" panose="02010401010101010101" pitchFamily="2" charset="-79"/>
                <a:cs typeface="Guttman Frank" panose="02010401010101010101" pitchFamily="2" charset="-79"/>
              </a:rPr>
              <a:t>אויערבאך</a:t>
            </a:r>
            <a:r>
              <a:rPr lang="he-IL" dirty="0">
                <a:latin typeface="Guttman Frank" panose="02010401010101010101" pitchFamily="2" charset="-79"/>
                <a:cs typeface="Guttman Frank" panose="02010401010101010101" pitchFamily="2" charset="-79"/>
              </a:rPr>
              <a:t> שיש סמך לברך על הר תבור – "תבור וחרמון בשמך ירננו" (תהלים פט, </a:t>
            </a:r>
            <a:r>
              <a:rPr lang="he-IL" dirty="0" err="1">
                <a:latin typeface="Guttman Frank" panose="02010401010101010101" pitchFamily="2" charset="-79"/>
                <a:cs typeface="Guttman Frank" panose="02010401010101010101" pitchFamily="2" charset="-79"/>
              </a:rPr>
              <a:t>יג</a:t>
            </a:r>
            <a:r>
              <a:rPr lang="he-IL" dirty="0">
                <a:latin typeface="Guttman Frank" panose="02010401010101010101" pitchFamily="2" charset="-79"/>
                <a:cs typeface="Guttman Frank" panose="02010401010101010101" pitchFamily="2" charset="-79"/>
              </a:rPr>
              <a:t>), ופירש </a:t>
            </a:r>
            <a:r>
              <a:rPr lang="he-IL" dirty="0" err="1">
                <a:latin typeface="Guttman Frank" panose="02010401010101010101" pitchFamily="2" charset="-79"/>
                <a:cs typeface="Guttman Frank" panose="02010401010101010101" pitchFamily="2" charset="-79"/>
              </a:rPr>
              <a:t>הרד"ק</a:t>
            </a:r>
            <a:r>
              <a:rPr lang="he-IL" dirty="0">
                <a:latin typeface="Guttman Frank" panose="02010401010101010101" pitchFamily="2" charset="-79"/>
                <a:cs typeface="Guttman Frank" panose="02010401010101010101" pitchFamily="2" charset="-79"/>
              </a:rPr>
              <a:t> שהם הרים גדולים מן הנבראים הנוראים אשר בארץ. ושם בסוף הסימן כתב שיש מקום לברך על הר ארבל, מפני צורתו המיוחדת. אמנם נשאר </a:t>
            </a:r>
            <a:r>
              <a:rPr lang="he-IL" dirty="0" err="1">
                <a:latin typeface="Guttman Frank" panose="02010401010101010101" pitchFamily="2" charset="-79"/>
                <a:cs typeface="Guttman Frank" panose="02010401010101010101" pitchFamily="2" charset="-79"/>
              </a:rPr>
              <a:t>בצ"ע</a:t>
            </a:r>
            <a:r>
              <a:rPr lang="he-IL" dirty="0">
                <a:latin typeface="Guttman Frank" panose="02010401010101010101" pitchFamily="2" charset="-79"/>
                <a:cs typeface="Guttman Frank" panose="02010401010101010101" pitchFamily="2" charset="-79"/>
              </a:rPr>
              <a:t>.</a:t>
            </a:r>
          </a:p>
        </p:txBody>
      </p:sp>
    </p:spTree>
    <p:extLst>
      <p:ext uri="{BB962C8B-B14F-4D97-AF65-F5344CB8AC3E}">
        <p14:creationId xmlns:p14="http://schemas.microsoft.com/office/powerpoint/2010/main" val="3987698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5FBED3D-5652-CD4A-ABC0-06522140EA89}"/>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637159D7-C06D-33E8-1D16-A22DDBF8BBBD}"/>
              </a:ext>
            </a:extLst>
          </p:cNvPr>
          <p:cNvSpPr>
            <a:spLocks noGrp="1"/>
          </p:cNvSpPr>
          <p:nvPr>
            <p:ph idx="1"/>
          </p:nvPr>
        </p:nvSpPr>
        <p:spPr/>
        <p:txBody>
          <a:bodyPr/>
          <a:lstStyle/>
          <a:p>
            <a:r>
              <a:rPr lang="he-IL" dirty="0"/>
              <a:t>אמנם זה קשה לומר שרק הרים בודדים ממש מברכים, שהרי המשנה נכתבה בארץ ישראל ונאמר שם על ההרים לשון רבים. </a:t>
            </a:r>
          </a:p>
          <a:p>
            <a:r>
              <a:rPr lang="he-IL" dirty="0"/>
              <a:t>לכן נראה שכל שהמראה מעורר רושם, כגון שהולכים לטייל בתוכו, וכל השטחים שמסביב שוממים, או שהולכים לנקודת תצפית כדי להביט במרחביו הצחיחים מברכים. </a:t>
            </a:r>
          </a:p>
          <a:p>
            <a:r>
              <a:rPr lang="he-IL" dirty="0"/>
              <a:t>אבל הרואה אותו תוך נסיעה שגרתית בכביש – אינו מברך.</a:t>
            </a:r>
          </a:p>
        </p:txBody>
      </p:sp>
    </p:spTree>
    <p:extLst>
      <p:ext uri="{BB962C8B-B14F-4D97-AF65-F5344CB8AC3E}">
        <p14:creationId xmlns:p14="http://schemas.microsoft.com/office/powerpoint/2010/main" val="2706425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9D4C50-AE62-F1CD-E944-74E0AB106625}"/>
              </a:ext>
            </a:extLst>
          </p:cNvPr>
          <p:cNvSpPr>
            <a:spLocks noGrp="1"/>
          </p:cNvSpPr>
          <p:nvPr>
            <p:ph type="title"/>
          </p:nvPr>
        </p:nvSpPr>
        <p:spPr/>
        <p:txBody>
          <a:bodyPr/>
          <a:lstStyle/>
          <a:p>
            <a:r>
              <a:rPr lang="he-IL" dirty="0"/>
              <a:t>דוגמאות להרים שתלוי באדם</a:t>
            </a:r>
          </a:p>
        </p:txBody>
      </p:sp>
      <p:sp>
        <p:nvSpPr>
          <p:cNvPr id="3" name="מציין מיקום תוכן 2">
            <a:extLst>
              <a:ext uri="{FF2B5EF4-FFF2-40B4-BE49-F238E27FC236}">
                <a16:creationId xmlns:a16="http://schemas.microsoft.com/office/drawing/2014/main" id="{EA429DB0-1AA4-98E3-0E8F-2CFEAA31FAE1}"/>
              </a:ext>
            </a:extLst>
          </p:cNvPr>
          <p:cNvSpPr>
            <a:spLocks noGrp="1"/>
          </p:cNvSpPr>
          <p:nvPr>
            <p:ph idx="1"/>
          </p:nvPr>
        </p:nvSpPr>
        <p:spPr>
          <a:xfrm flipH="1">
            <a:off x="1065211" y="1828800"/>
            <a:ext cx="9144001" cy="4768552"/>
          </a:xfrm>
        </p:spPr>
        <p:txBody>
          <a:bodyPr>
            <a:normAutofit fontScale="92500" lnSpcReduction="10000"/>
          </a:bodyPr>
          <a:lstStyle/>
          <a:p>
            <a:r>
              <a:rPr lang="he-IL" dirty="0"/>
              <a:t>על הרים מרשימים שמטיילים נוהגים לנסוע כדי לראותם, כדאי לברך. </a:t>
            </a:r>
          </a:p>
          <a:p>
            <a:r>
              <a:rPr lang="he-IL" dirty="0"/>
              <a:t>דוגמאות לכך: בגולן – הר החרמון וגמלא. בגליל – ארבל, הר </a:t>
            </a:r>
            <a:r>
              <a:rPr lang="he-IL" dirty="0" err="1"/>
              <a:t>חזון</a:t>
            </a:r>
            <a:r>
              <a:rPr lang="he-IL" dirty="0"/>
              <a:t>, הר עצמון, הר מירון, רכס ראש הניקרה (בצידו המערבי).</a:t>
            </a:r>
          </a:p>
          <a:p>
            <a:r>
              <a:rPr lang="he-IL" dirty="0"/>
              <a:t>בשומרון ויהודה – הרי גריזים ועיבל, הר כביר, הר טמון, סרטבה, הר בעל חצור, מצדה, מצוק העתקים לכל אורכו בתצפית לבקעת ים המלח.</a:t>
            </a:r>
          </a:p>
          <a:p>
            <a:r>
              <a:rPr lang="he-IL" dirty="0"/>
              <a:t>בעמק יזרעאל – התבור והגלבוע (בעיקר הר שאול). בכרמל – הר הכרמל, במקומות שבהם הוא יורד בתלילות לעמק או לים. </a:t>
            </a:r>
          </a:p>
          <a:p>
            <a:r>
              <a:rPr lang="he-IL" dirty="0"/>
              <a:t>בנגב ובאילת – מכתשים (מבט לתוך המכתש), הר </a:t>
            </a:r>
            <a:r>
              <a:rPr lang="he-IL" dirty="0" err="1"/>
              <a:t>ארדון</a:t>
            </a:r>
            <a:r>
              <a:rPr lang="he-IL" dirty="0"/>
              <a:t> (במכתש רמון), הר שלמה, הר צפחות. </a:t>
            </a:r>
          </a:p>
          <a:p>
            <a:r>
              <a:rPr lang="he-IL" dirty="0"/>
              <a:t>אלו דוגמאות להרים מפורסמים, אבל כל המתפעל </a:t>
            </a:r>
            <a:r>
              <a:rPr lang="he-IL" dirty="0" err="1"/>
              <a:t>מכיוצא</a:t>
            </a:r>
            <a:r>
              <a:rPr lang="he-IL" dirty="0"/>
              <a:t> בהם, צריך לברך. (פניני הלכה)</a:t>
            </a:r>
          </a:p>
        </p:txBody>
      </p:sp>
    </p:spTree>
    <p:extLst>
      <p:ext uri="{BB962C8B-B14F-4D97-AF65-F5344CB8AC3E}">
        <p14:creationId xmlns:p14="http://schemas.microsoft.com/office/powerpoint/2010/main" val="2180834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9D4C50-AE62-F1CD-E944-74E0AB106625}"/>
              </a:ext>
            </a:extLst>
          </p:cNvPr>
          <p:cNvSpPr>
            <a:spLocks noGrp="1"/>
          </p:cNvSpPr>
          <p:nvPr>
            <p:ph type="title"/>
          </p:nvPr>
        </p:nvSpPr>
        <p:spPr>
          <a:xfrm flipH="1">
            <a:off x="1065211" y="381000"/>
            <a:ext cx="9144001" cy="671736"/>
          </a:xfrm>
        </p:spPr>
        <p:txBody>
          <a:bodyPr/>
          <a:lstStyle/>
          <a:p>
            <a:r>
              <a:rPr lang="he-IL" dirty="0"/>
              <a:t>מדבר </a:t>
            </a:r>
          </a:p>
        </p:txBody>
      </p:sp>
      <p:sp>
        <p:nvSpPr>
          <p:cNvPr id="3" name="מציין מיקום תוכן 2">
            <a:extLst>
              <a:ext uri="{FF2B5EF4-FFF2-40B4-BE49-F238E27FC236}">
                <a16:creationId xmlns:a16="http://schemas.microsoft.com/office/drawing/2014/main" id="{EA429DB0-1AA4-98E3-0E8F-2CFEAA31FAE1}"/>
              </a:ext>
            </a:extLst>
          </p:cNvPr>
          <p:cNvSpPr>
            <a:spLocks noGrp="1"/>
          </p:cNvSpPr>
          <p:nvPr>
            <p:ph idx="1"/>
          </p:nvPr>
        </p:nvSpPr>
        <p:spPr>
          <a:xfrm flipH="1">
            <a:off x="1065211" y="1124744"/>
            <a:ext cx="9144001" cy="5123656"/>
          </a:xfrm>
        </p:spPr>
        <p:txBody>
          <a:bodyPr>
            <a:normAutofit lnSpcReduction="10000"/>
          </a:bodyPr>
          <a:lstStyle/>
          <a:p>
            <a:pPr algn="just"/>
            <a:r>
              <a:rPr lang="he-IL" dirty="0">
                <a:latin typeface="Guttman Frank" panose="02010401010101010101" pitchFamily="2" charset="-79"/>
                <a:cs typeface="Guttman Frank" panose="02010401010101010101" pitchFamily="2" charset="-79"/>
              </a:rPr>
              <a:t>שנינו במשנה: על ההרים ועל הגבעות ועל הימים ועל הנהרות ועל המדברות אומר ברוך עושה מעשה בראשית.</a:t>
            </a:r>
          </a:p>
          <a:p>
            <a:pPr algn="just"/>
            <a:r>
              <a:rPr lang="he-IL" dirty="0">
                <a:latin typeface="Guttman Frank" panose="02010401010101010101" pitchFamily="2" charset="-79"/>
                <a:cs typeface="Guttman Frank" panose="02010401010101010101" pitchFamily="2" charset="-79"/>
              </a:rPr>
              <a:t>מהו מדבר? </a:t>
            </a:r>
          </a:p>
          <a:p>
            <a:pPr algn="just"/>
            <a:r>
              <a:rPr lang="he-IL" dirty="0">
                <a:latin typeface="Guttman Frank" panose="02010401010101010101" pitchFamily="2" charset="-79"/>
                <a:cs typeface="Guttman Frank" panose="02010401010101010101" pitchFamily="2" charset="-79"/>
              </a:rPr>
              <a:t>כתב בספר ליבון הלכה: יש להסתפק אם צריך לברך עושה מעשה בראשית על מדבר סיני ומדבר יהודה כיון שלפי דברינו לא צריך שיהיה משונה ביותר בקני מידה עולמי אז אולי צריך לברך. </a:t>
            </a:r>
          </a:p>
          <a:p>
            <a:pPr algn="just"/>
            <a:r>
              <a:rPr lang="he-IL" dirty="0">
                <a:latin typeface="Guttman Frank" panose="02010401010101010101" pitchFamily="2" charset="-79"/>
                <a:cs typeface="Guttman Frank" panose="02010401010101010101" pitchFamily="2" charset="-79"/>
              </a:rPr>
              <a:t>אך מצד שני מבואר באשל אברהם </a:t>
            </a:r>
            <a:r>
              <a:rPr lang="he-IL" dirty="0" err="1">
                <a:latin typeface="Guttman Frank" panose="02010401010101010101" pitchFamily="2" charset="-79"/>
                <a:cs typeface="Guttman Frank" panose="02010401010101010101" pitchFamily="2" charset="-79"/>
              </a:rPr>
              <a:t>מבוטשאטש</a:t>
            </a:r>
            <a:r>
              <a:rPr lang="he-IL" dirty="0">
                <a:latin typeface="Guttman Frank" panose="02010401010101010101" pitchFamily="2" charset="-79"/>
                <a:cs typeface="Guttman Frank" panose="02010401010101010101" pitchFamily="2" charset="-79"/>
              </a:rPr>
              <a:t> שהסתפק מה נקרא מדבר שצריך לברך עליו ושמא שצריך מדבר גדול מאד אשר דרך העולם להימנע מלהיכנס אליהם עקב חששות סכנה. </a:t>
            </a:r>
          </a:p>
          <a:p>
            <a:pPr algn="just"/>
            <a:r>
              <a:rPr lang="he-IL" dirty="0">
                <a:latin typeface="Guttman Frank" panose="02010401010101010101" pitchFamily="2" charset="-79"/>
                <a:cs typeface="Guttman Frank" panose="02010401010101010101" pitchFamily="2" charset="-79"/>
              </a:rPr>
              <a:t>פירוש שאף שאין תנאי שיהיו משונים אך אין זה קרוי מדבר רק </a:t>
            </a:r>
            <a:r>
              <a:rPr lang="he-IL" dirty="0" err="1">
                <a:latin typeface="Guttman Frank" panose="02010401010101010101" pitchFamily="2" charset="-79"/>
                <a:cs typeface="Guttman Frank" panose="02010401010101010101" pitchFamily="2" charset="-79"/>
              </a:rPr>
              <a:t>כה"ג</a:t>
            </a:r>
            <a:r>
              <a:rPr lang="he-IL" dirty="0">
                <a:latin typeface="Guttman Frank" panose="02010401010101010101" pitchFamily="2" charset="-79"/>
                <a:cs typeface="Guttman Frank" panose="02010401010101010101" pitchFamily="2" charset="-79"/>
              </a:rPr>
              <a:t> אלא שנקרא מקום ישוב שומם וגם בג'ונגל </a:t>
            </a:r>
            <a:r>
              <a:rPr lang="he-IL" dirty="0" err="1">
                <a:latin typeface="Guttman Frank" panose="02010401010101010101" pitchFamily="2" charset="-79"/>
                <a:cs typeface="Guttman Frank" panose="02010401010101010101" pitchFamily="2" charset="-79"/>
              </a:rPr>
              <a:t>כה"ג</a:t>
            </a:r>
            <a:r>
              <a:rPr lang="he-IL" dirty="0">
                <a:latin typeface="Guttman Frank" panose="02010401010101010101" pitchFamily="2" charset="-79"/>
                <a:cs typeface="Guttman Frank" panose="02010401010101010101" pitchFamily="2" charset="-79"/>
              </a:rPr>
              <a:t> כותב לברך אם אין נכנסים בו אנשים כלל מחשש סכנה.</a:t>
            </a:r>
          </a:p>
        </p:txBody>
      </p:sp>
    </p:spTree>
    <p:extLst>
      <p:ext uri="{BB962C8B-B14F-4D97-AF65-F5344CB8AC3E}">
        <p14:creationId xmlns:p14="http://schemas.microsoft.com/office/powerpoint/2010/main" val="740227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6C94F463-641B-3C01-EF2E-DD8D7CF992D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2050990" y="2811022"/>
            <a:ext cx="1999542" cy="6094414"/>
          </a:xfrm>
          <a:prstGeom prst="rect">
            <a:avLst/>
          </a:prstGeom>
        </p:spPr>
      </p:pic>
      <p:sp>
        <p:nvSpPr>
          <p:cNvPr id="2" name="כותרת 1">
            <a:extLst>
              <a:ext uri="{FF2B5EF4-FFF2-40B4-BE49-F238E27FC236}">
                <a16:creationId xmlns:a16="http://schemas.microsoft.com/office/drawing/2014/main" id="{BD9D4C50-AE62-F1CD-E944-74E0AB106625}"/>
              </a:ext>
            </a:extLst>
          </p:cNvPr>
          <p:cNvSpPr>
            <a:spLocks noGrp="1"/>
          </p:cNvSpPr>
          <p:nvPr>
            <p:ph type="title"/>
          </p:nvPr>
        </p:nvSpPr>
        <p:spPr/>
        <p:txBody>
          <a:bodyPr/>
          <a:lstStyle/>
          <a:p>
            <a:r>
              <a:rPr lang="he-IL" dirty="0"/>
              <a:t>מדברות שבארץ ישראל</a:t>
            </a:r>
          </a:p>
        </p:txBody>
      </p:sp>
      <p:sp>
        <p:nvSpPr>
          <p:cNvPr id="3" name="מציין מיקום תוכן 2">
            <a:extLst>
              <a:ext uri="{FF2B5EF4-FFF2-40B4-BE49-F238E27FC236}">
                <a16:creationId xmlns:a16="http://schemas.microsoft.com/office/drawing/2014/main" id="{EA429DB0-1AA4-98E3-0E8F-2CFEAA31FAE1}"/>
              </a:ext>
            </a:extLst>
          </p:cNvPr>
          <p:cNvSpPr>
            <a:spLocks noGrp="1"/>
          </p:cNvSpPr>
          <p:nvPr>
            <p:ph idx="1"/>
          </p:nvPr>
        </p:nvSpPr>
        <p:spPr>
          <a:xfrm flipH="1">
            <a:off x="1065210" y="1556792"/>
            <a:ext cx="9565705" cy="4691608"/>
          </a:xfrm>
        </p:spPr>
        <p:txBody>
          <a:bodyPr>
            <a:normAutofit lnSpcReduction="10000"/>
          </a:bodyPr>
          <a:lstStyle/>
          <a:p>
            <a:r>
              <a:rPr lang="he-IL" dirty="0">
                <a:latin typeface="Guttman Frank" panose="02010401010101010101" pitchFamily="2" charset="-79"/>
                <a:cs typeface="Guttman Frank" panose="02010401010101010101" pitchFamily="2" charset="-79"/>
              </a:rPr>
              <a:t>דברים אלו גם לא מסתברים – חז"ל דיברו בארץ ישראל וכשאמרו מדבר התכוונו למדבר שבארץ ישראל. </a:t>
            </a:r>
          </a:p>
          <a:p>
            <a:r>
              <a:rPr lang="he-IL" dirty="0"/>
              <a:t>אבל בכל זאת אפשר ללמוד קצת ממנו, שכדי לחוות את מראה המדבר, צריך שהשטחים מסביב יהיו שוממים, או לכל הפחות לצפות על מרחביו השוממים. </a:t>
            </a:r>
          </a:p>
          <a:p>
            <a:r>
              <a:rPr lang="he-IL" dirty="0"/>
              <a:t>אבל בראייה מכביש, בנוסף לכך שהיא שגרתית, אין בה חוויית ראייה של מדבר. וכן הרואה את המדבר מירושלים, אף אם אינו גר בירושלים, הואיל ואינו נמצא בתוך השממה – לא יברך.</a:t>
            </a:r>
          </a:p>
          <a:p>
            <a:r>
              <a:rPr lang="he-IL" b="1" dirty="0"/>
              <a:t>לעומת זאת מי שהולך למצפה</a:t>
            </a:r>
            <a:br>
              <a:rPr lang="en-US" b="1" dirty="0"/>
            </a:br>
            <a:r>
              <a:rPr lang="he-IL" b="1" dirty="0"/>
              <a:t> יריחו ורואה שם את מדבר יהודה </a:t>
            </a:r>
            <a:br>
              <a:rPr lang="en-US" b="1" dirty="0"/>
            </a:br>
            <a:r>
              <a:rPr lang="he-IL" b="1" dirty="0"/>
              <a:t>וודאי מברך.  </a:t>
            </a:r>
            <a:endParaRPr lang="he-IL" b="1" dirty="0">
              <a:latin typeface="Guttman Frank" panose="02010401010101010101" pitchFamily="2" charset="-79"/>
              <a:cs typeface="Guttman Frank" panose="02010401010101010101" pitchFamily="2" charset="-79"/>
            </a:endParaRPr>
          </a:p>
          <a:p>
            <a:endParaRPr lang="he-IL" dirty="0">
              <a:latin typeface="Guttman Frank" panose="02010401010101010101" pitchFamily="2" charset="-79"/>
              <a:cs typeface="Guttman Frank" panose="02010401010101010101" pitchFamily="2" charset="-79"/>
            </a:endParaRPr>
          </a:p>
        </p:txBody>
      </p:sp>
    </p:spTree>
    <p:extLst>
      <p:ext uri="{BB962C8B-B14F-4D97-AF65-F5344CB8AC3E}">
        <p14:creationId xmlns:p14="http://schemas.microsoft.com/office/powerpoint/2010/main" val="26389777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C00CCF6B-C15C-5F6A-05D9-4BEB0BB1FFEA}"/>
              </a:ext>
            </a:extLst>
          </p:cNvPr>
          <p:cNvPicPr>
            <a:picLocks noChangeAspect="1"/>
          </p:cNvPicPr>
          <p:nvPr/>
        </p:nvPicPr>
        <p:blipFill>
          <a:blip r:embed="rId2"/>
          <a:stretch>
            <a:fillRect/>
          </a:stretch>
        </p:blipFill>
        <p:spPr>
          <a:xfrm>
            <a:off x="-1" y="836946"/>
            <a:ext cx="12188825" cy="5184108"/>
          </a:xfrm>
          <a:prstGeom prst="rect">
            <a:avLst/>
          </a:prstGeom>
        </p:spPr>
      </p:pic>
    </p:spTree>
    <p:extLst>
      <p:ext uri="{BB962C8B-B14F-4D97-AF65-F5344CB8AC3E}">
        <p14:creationId xmlns:p14="http://schemas.microsoft.com/office/powerpoint/2010/main" val="12466779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9D4C50-AE62-F1CD-E944-74E0AB106625}"/>
              </a:ext>
            </a:extLst>
          </p:cNvPr>
          <p:cNvSpPr>
            <a:spLocks noGrp="1"/>
          </p:cNvSpPr>
          <p:nvPr>
            <p:ph type="title"/>
          </p:nvPr>
        </p:nvSpPr>
        <p:spPr/>
        <p:txBody>
          <a:bodyPr/>
          <a:lstStyle/>
          <a:p>
            <a:r>
              <a:rPr lang="he-IL" dirty="0"/>
              <a:t>מדבר</a:t>
            </a:r>
          </a:p>
        </p:txBody>
      </p:sp>
      <p:sp>
        <p:nvSpPr>
          <p:cNvPr id="3" name="מציין מיקום תוכן 2">
            <a:extLst>
              <a:ext uri="{FF2B5EF4-FFF2-40B4-BE49-F238E27FC236}">
                <a16:creationId xmlns:a16="http://schemas.microsoft.com/office/drawing/2014/main" id="{EA429DB0-1AA4-98E3-0E8F-2CFEAA31FAE1}"/>
              </a:ext>
            </a:extLst>
          </p:cNvPr>
          <p:cNvSpPr>
            <a:spLocks noGrp="1"/>
          </p:cNvSpPr>
          <p:nvPr>
            <p:ph idx="1"/>
          </p:nvPr>
        </p:nvSpPr>
        <p:spPr/>
        <p:txBody>
          <a:bodyPr/>
          <a:lstStyle/>
          <a:p>
            <a:r>
              <a:rPr lang="he-IL" b="1" dirty="0"/>
              <a:t>מדבר</a:t>
            </a:r>
            <a:r>
              <a:rPr lang="he-IL" dirty="0"/>
              <a:t> הוא מקום צחיח ושומם, שיורדים בו מעט גשמים. גם על מדבר יהודה מברכים, ובתנאי שהמראה מעורר רושם, כגון שהולכים לטייל בתוכו, וכל השטחים שמסביב שוממים, או שהולכים לנקודת תצפית כדי להביט במרחביו הצחיחים. אבל הרואה אותו תוך נסיעה שגרתית בכביש – אינו מברך. (פניני הלכה)</a:t>
            </a:r>
          </a:p>
        </p:txBody>
      </p:sp>
      <p:pic>
        <p:nvPicPr>
          <p:cNvPr id="5" name="תמונה 4">
            <a:extLst>
              <a:ext uri="{FF2B5EF4-FFF2-40B4-BE49-F238E27FC236}">
                <a16:creationId xmlns:a16="http://schemas.microsoft.com/office/drawing/2014/main" id="{ACE9BC77-4088-02BD-92BC-EB236A7F32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9756" y="3909279"/>
            <a:ext cx="5112568" cy="2875820"/>
          </a:xfrm>
          <a:prstGeom prst="rect">
            <a:avLst/>
          </a:prstGeom>
        </p:spPr>
      </p:pic>
    </p:spTree>
    <p:extLst>
      <p:ext uri="{BB962C8B-B14F-4D97-AF65-F5344CB8AC3E}">
        <p14:creationId xmlns:p14="http://schemas.microsoft.com/office/powerpoint/2010/main" val="6892455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9D4C50-AE62-F1CD-E944-74E0AB106625}"/>
              </a:ext>
            </a:extLst>
          </p:cNvPr>
          <p:cNvSpPr>
            <a:spLocks noGrp="1"/>
          </p:cNvSpPr>
          <p:nvPr>
            <p:ph type="title"/>
          </p:nvPr>
        </p:nvSpPr>
        <p:spPr/>
        <p:txBody>
          <a:bodyPr/>
          <a:lstStyle/>
          <a:p>
            <a:r>
              <a:rPr lang="he-IL" dirty="0"/>
              <a:t>מרפסת ים המלח</a:t>
            </a:r>
          </a:p>
        </p:txBody>
      </p:sp>
      <p:sp>
        <p:nvSpPr>
          <p:cNvPr id="3" name="מציין מיקום תוכן 2">
            <a:extLst>
              <a:ext uri="{FF2B5EF4-FFF2-40B4-BE49-F238E27FC236}">
                <a16:creationId xmlns:a16="http://schemas.microsoft.com/office/drawing/2014/main" id="{EA429DB0-1AA4-98E3-0E8F-2CFEAA31FAE1}"/>
              </a:ext>
            </a:extLst>
          </p:cNvPr>
          <p:cNvSpPr>
            <a:spLocks noGrp="1"/>
          </p:cNvSpPr>
          <p:nvPr>
            <p:ph idx="1"/>
          </p:nvPr>
        </p:nvSpPr>
        <p:spPr/>
        <p:txBody>
          <a:bodyPr>
            <a:normAutofit lnSpcReduction="10000"/>
          </a:bodyPr>
          <a:lstStyle/>
          <a:p>
            <a:r>
              <a:rPr lang="he-IL" dirty="0"/>
              <a:t>בקצה הישוב מצפה יריחו הוקמה בשנת </a:t>
            </a:r>
            <a:r>
              <a:rPr lang="he-IL" b="1" dirty="0"/>
              <a:t>2014</a:t>
            </a:r>
            <a:r>
              <a:rPr lang="he-IL" dirty="0"/>
              <a:t> 'מרפסת ים המלח' אחד מהתצפיות המהממות שבמדבר יהודה</a:t>
            </a:r>
            <a:r>
              <a:rPr lang="he-IL" b="1" dirty="0"/>
              <a:t>.</a:t>
            </a:r>
            <a:r>
              <a:rPr lang="he-IL" dirty="0"/>
              <a:t> </a:t>
            </a:r>
          </a:p>
          <a:p>
            <a:r>
              <a:rPr lang="he-IL" dirty="0"/>
              <a:t>התצפית הוקמה על שם ארבעת בני המקום שלמה </a:t>
            </a:r>
            <a:r>
              <a:rPr lang="he-IL" dirty="0" err="1"/>
              <a:t>קרויזר</a:t>
            </a:r>
            <a:r>
              <a:rPr lang="he-IL" b="1" dirty="0"/>
              <a:t>,</a:t>
            </a:r>
            <a:r>
              <a:rPr lang="he-IL" dirty="0"/>
              <a:t> ישי </a:t>
            </a:r>
            <a:r>
              <a:rPr lang="he-IL" dirty="0" err="1"/>
              <a:t>קרויזר</a:t>
            </a:r>
            <a:r>
              <a:rPr lang="he-IL" b="1" dirty="0"/>
              <a:t>,</a:t>
            </a:r>
            <a:r>
              <a:rPr lang="he-IL" dirty="0"/>
              <a:t> איתן </a:t>
            </a:r>
            <a:r>
              <a:rPr lang="he-IL" dirty="0" err="1"/>
              <a:t>אורנבך</a:t>
            </a:r>
            <a:r>
              <a:rPr lang="he-IL" dirty="0"/>
              <a:t> ואחיה חורי שנהרגו בתאונת דרכים</a:t>
            </a:r>
            <a:r>
              <a:rPr lang="he-IL" b="1" dirty="0"/>
              <a:t>.</a:t>
            </a:r>
            <a:r>
              <a:rPr lang="he-IL" dirty="0"/>
              <a:t> </a:t>
            </a:r>
          </a:p>
          <a:p>
            <a:r>
              <a:rPr lang="he-IL" dirty="0"/>
              <a:t>בתצפית ניתן לראות את צפון ים המלח, הרי מואב, העיר יריחו ומדבר יהודה.</a:t>
            </a:r>
          </a:p>
          <a:p>
            <a:r>
              <a:rPr lang="he-IL" dirty="0"/>
              <a:t>בהקמת התצפית הושקעו </a:t>
            </a:r>
            <a:r>
              <a:rPr lang="he-IL" b="1" dirty="0"/>
              <a:t>250,000</a:t>
            </a:r>
            <a:r>
              <a:rPr lang="he-IL" dirty="0"/>
              <a:t> ₪</a:t>
            </a:r>
            <a:r>
              <a:rPr lang="he-IL" b="1" dirty="0"/>
              <a:t>,</a:t>
            </a:r>
            <a:r>
              <a:rPr lang="he-IL" dirty="0"/>
              <a:t> על ידי האדריכלים עמי שמואלי ועזר שטול</a:t>
            </a:r>
            <a:r>
              <a:rPr lang="he-IL" b="1" dirty="0"/>
              <a:t>.</a:t>
            </a:r>
            <a:r>
              <a:rPr lang="he-IL" dirty="0"/>
              <a:t> </a:t>
            </a:r>
          </a:p>
          <a:p>
            <a:r>
              <a:rPr lang="he-IL" dirty="0"/>
              <a:t>מהמבנה ניתן לרדת בירידה תלולה של כ-100 מטר לתצפית נוספת ולראות את צוקי מדבר יהודה.</a:t>
            </a:r>
          </a:p>
          <a:p>
            <a:endParaRPr lang="he-IL" dirty="0"/>
          </a:p>
        </p:txBody>
      </p:sp>
      <p:pic>
        <p:nvPicPr>
          <p:cNvPr id="5122" name="Picture 2" descr="מרפסת ים המלח - נלך">
            <a:extLst>
              <a:ext uri="{FF2B5EF4-FFF2-40B4-BE49-F238E27FC236}">
                <a16:creationId xmlns:a16="http://schemas.microsoft.com/office/drawing/2014/main" id="{31B3F206-815A-4A06-76A9-B736C94594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4624"/>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2668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a:extLst>
              <a:ext uri="{FF2B5EF4-FFF2-40B4-BE49-F238E27FC236}">
                <a16:creationId xmlns:a16="http://schemas.microsoft.com/office/drawing/2014/main" id="{CB24EBB3-10AF-EB14-2B63-16035FDDCA79}"/>
              </a:ext>
            </a:extLst>
          </p:cNvPr>
          <p:cNvPicPr>
            <a:picLocks noChangeAspect="1"/>
          </p:cNvPicPr>
          <p:nvPr/>
        </p:nvPicPr>
        <p:blipFill>
          <a:blip r:embed="rId2"/>
          <a:stretch>
            <a:fillRect/>
          </a:stretch>
        </p:blipFill>
        <p:spPr>
          <a:xfrm>
            <a:off x="-1" y="893"/>
            <a:ext cx="5086301" cy="2861044"/>
          </a:xfrm>
          <a:prstGeom prst="rect">
            <a:avLst/>
          </a:prstGeom>
        </p:spPr>
      </p:pic>
      <p:sp>
        <p:nvSpPr>
          <p:cNvPr id="2" name="כותרת 1">
            <a:extLst>
              <a:ext uri="{FF2B5EF4-FFF2-40B4-BE49-F238E27FC236}">
                <a16:creationId xmlns:a16="http://schemas.microsoft.com/office/drawing/2014/main" id="{BD9D4C50-AE62-F1CD-E944-74E0AB106625}"/>
              </a:ext>
            </a:extLst>
          </p:cNvPr>
          <p:cNvSpPr>
            <a:spLocks noGrp="1"/>
          </p:cNvSpPr>
          <p:nvPr>
            <p:ph type="title"/>
          </p:nvPr>
        </p:nvSpPr>
        <p:spPr/>
        <p:txBody>
          <a:bodyPr/>
          <a:lstStyle/>
          <a:p>
            <a:r>
              <a:rPr lang="he-IL" dirty="0"/>
              <a:t>ארבעה </a:t>
            </a:r>
            <a:r>
              <a:rPr lang="he-IL" dirty="0" err="1"/>
              <a:t>חיבים</a:t>
            </a:r>
            <a:r>
              <a:rPr lang="he-IL" dirty="0"/>
              <a:t> להודות</a:t>
            </a:r>
          </a:p>
        </p:txBody>
      </p:sp>
      <p:sp>
        <p:nvSpPr>
          <p:cNvPr id="3" name="מציין מיקום תוכן 2">
            <a:extLst>
              <a:ext uri="{FF2B5EF4-FFF2-40B4-BE49-F238E27FC236}">
                <a16:creationId xmlns:a16="http://schemas.microsoft.com/office/drawing/2014/main" id="{EA429DB0-1AA4-98E3-0E8F-2CFEAA31FAE1}"/>
              </a:ext>
            </a:extLst>
          </p:cNvPr>
          <p:cNvSpPr>
            <a:spLocks noGrp="1"/>
          </p:cNvSpPr>
          <p:nvPr>
            <p:ph idx="1"/>
          </p:nvPr>
        </p:nvSpPr>
        <p:spPr/>
        <p:txBody>
          <a:bodyPr/>
          <a:lstStyle/>
          <a:p>
            <a:r>
              <a:rPr lang="he-IL" dirty="0"/>
              <a:t>במצפה יריחו ניתן לברך ברכת עושה מעשה בראשית מחמת ארבעה דברים. </a:t>
            </a:r>
          </a:p>
          <a:p>
            <a:r>
              <a:rPr lang="he-IL" dirty="0"/>
              <a:t>על ההרים – יש שם הרים גבוהים מאוד.</a:t>
            </a:r>
          </a:p>
          <a:p>
            <a:r>
              <a:rPr lang="he-IL" dirty="0"/>
              <a:t>על הגבעות – יש שם צוקים מדהימים ממש. </a:t>
            </a:r>
          </a:p>
          <a:p>
            <a:r>
              <a:rPr lang="he-IL" dirty="0"/>
              <a:t>על הימים – לפי השיטות הרבות שמברכים על ים המלח. </a:t>
            </a:r>
          </a:p>
          <a:p>
            <a:r>
              <a:rPr lang="he-IL" dirty="0"/>
              <a:t>על המדברות – שם ממש ניתן לראות את מדבר יהודה כמדבר. במיוחד שאנשים באים לשם בשביל לצפות – הרי זה מוכח שניכר שם המדבר. </a:t>
            </a:r>
          </a:p>
        </p:txBody>
      </p:sp>
    </p:spTree>
    <p:extLst>
      <p:ext uri="{BB962C8B-B14F-4D97-AF65-F5344CB8AC3E}">
        <p14:creationId xmlns:p14="http://schemas.microsoft.com/office/powerpoint/2010/main" val="21673127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908F0FE-B1E8-9E3D-1D78-BF30017AA8D2}"/>
              </a:ext>
            </a:extLst>
          </p:cNvPr>
          <p:cNvSpPr>
            <a:spLocks noGrp="1"/>
          </p:cNvSpPr>
          <p:nvPr>
            <p:ph type="title"/>
          </p:nvPr>
        </p:nvSpPr>
        <p:spPr/>
        <p:txBody>
          <a:bodyPr/>
          <a:lstStyle/>
          <a:p>
            <a:r>
              <a:rPr lang="he-IL" dirty="0"/>
              <a:t>על המדבר</a:t>
            </a:r>
          </a:p>
        </p:txBody>
      </p:sp>
      <p:pic>
        <p:nvPicPr>
          <p:cNvPr id="6" name="מציין מיקום של תמונה 5">
            <a:extLst>
              <a:ext uri="{FF2B5EF4-FFF2-40B4-BE49-F238E27FC236}">
                <a16:creationId xmlns:a16="http://schemas.microsoft.com/office/drawing/2014/main" id="{E4269BDB-B9FA-2804-CDC2-2B3C2B07CB33}"/>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2335" r="22335"/>
          <a:stretch>
            <a:fillRect/>
          </a:stretch>
        </p:blipFill>
        <p:spPr/>
      </p:pic>
      <p:sp>
        <p:nvSpPr>
          <p:cNvPr id="4" name="מציין מיקום טקסט 3">
            <a:extLst>
              <a:ext uri="{FF2B5EF4-FFF2-40B4-BE49-F238E27FC236}">
                <a16:creationId xmlns:a16="http://schemas.microsoft.com/office/drawing/2014/main" id="{7A3021B1-D78E-6F6B-04D0-7823E20882F2}"/>
              </a:ext>
            </a:extLst>
          </p:cNvPr>
          <p:cNvSpPr>
            <a:spLocks noGrp="1"/>
          </p:cNvSpPr>
          <p:nvPr>
            <p:ph type="body" sz="half" idx="2"/>
          </p:nvPr>
        </p:nvSpPr>
        <p:spPr/>
        <p:txBody>
          <a:bodyPr/>
          <a:lstStyle/>
          <a:p>
            <a:endParaRPr lang="he-IL"/>
          </a:p>
        </p:txBody>
      </p:sp>
    </p:spTree>
    <p:extLst>
      <p:ext uri="{BB962C8B-B14F-4D97-AF65-F5344CB8AC3E}">
        <p14:creationId xmlns:p14="http://schemas.microsoft.com/office/powerpoint/2010/main" val="22164717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D77C7F-5342-D3B3-D550-90818FB35EE9}"/>
              </a:ext>
            </a:extLst>
          </p:cNvPr>
          <p:cNvSpPr>
            <a:spLocks noGrp="1"/>
          </p:cNvSpPr>
          <p:nvPr>
            <p:ph type="title"/>
          </p:nvPr>
        </p:nvSpPr>
        <p:spPr/>
        <p:txBody>
          <a:bodyPr/>
          <a:lstStyle/>
          <a:p>
            <a:r>
              <a:rPr lang="he-IL" dirty="0"/>
              <a:t> על ההרים </a:t>
            </a:r>
          </a:p>
        </p:txBody>
      </p:sp>
      <p:sp>
        <p:nvSpPr>
          <p:cNvPr id="4" name="מציין מיקום טקסט 3">
            <a:extLst>
              <a:ext uri="{FF2B5EF4-FFF2-40B4-BE49-F238E27FC236}">
                <a16:creationId xmlns:a16="http://schemas.microsoft.com/office/drawing/2014/main" id="{4E5A6042-807A-9939-0CB2-8DDB6E089AD9}"/>
              </a:ext>
            </a:extLst>
          </p:cNvPr>
          <p:cNvSpPr>
            <a:spLocks noGrp="1"/>
          </p:cNvSpPr>
          <p:nvPr>
            <p:ph type="body" sz="half" idx="2"/>
          </p:nvPr>
        </p:nvSpPr>
        <p:spPr/>
        <p:txBody>
          <a:bodyPr/>
          <a:lstStyle/>
          <a:p>
            <a:endParaRPr lang="he-IL"/>
          </a:p>
        </p:txBody>
      </p:sp>
      <p:pic>
        <p:nvPicPr>
          <p:cNvPr id="10" name="מציין מיקום של תמונה 9">
            <a:extLst>
              <a:ext uri="{FF2B5EF4-FFF2-40B4-BE49-F238E27FC236}">
                <a16:creationId xmlns:a16="http://schemas.microsoft.com/office/drawing/2014/main" id="{D3E98241-6F98-FEB7-506E-3E9FE505A63C}"/>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2335" r="22335"/>
          <a:stretch>
            <a:fillRect/>
          </a:stretch>
        </p:blipFill>
        <p:spPr/>
      </p:pic>
    </p:spTree>
    <p:extLst>
      <p:ext uri="{BB962C8B-B14F-4D97-AF65-F5344CB8AC3E}">
        <p14:creationId xmlns:p14="http://schemas.microsoft.com/office/powerpoint/2010/main" val="15237085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BEBD215-933C-9A98-F457-1A106FF8206D}"/>
              </a:ext>
            </a:extLst>
          </p:cNvPr>
          <p:cNvSpPr>
            <a:spLocks noGrp="1"/>
          </p:cNvSpPr>
          <p:nvPr>
            <p:ph type="title"/>
          </p:nvPr>
        </p:nvSpPr>
        <p:spPr/>
        <p:txBody>
          <a:bodyPr/>
          <a:lstStyle/>
          <a:p>
            <a:r>
              <a:rPr lang="he-IL" dirty="0"/>
              <a:t>על הימים</a:t>
            </a:r>
          </a:p>
        </p:txBody>
      </p:sp>
      <p:pic>
        <p:nvPicPr>
          <p:cNvPr id="6" name="מציין מיקום של תמונה 5">
            <a:extLst>
              <a:ext uri="{FF2B5EF4-FFF2-40B4-BE49-F238E27FC236}">
                <a16:creationId xmlns:a16="http://schemas.microsoft.com/office/drawing/2014/main" id="{F2CCB007-F079-C87E-8421-CBF51D40F67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2335" r="22335"/>
          <a:stretch>
            <a:fillRect/>
          </a:stretch>
        </p:blipFill>
        <p:spPr/>
      </p:pic>
      <p:sp>
        <p:nvSpPr>
          <p:cNvPr id="4" name="מציין מיקום טקסט 3">
            <a:extLst>
              <a:ext uri="{FF2B5EF4-FFF2-40B4-BE49-F238E27FC236}">
                <a16:creationId xmlns:a16="http://schemas.microsoft.com/office/drawing/2014/main" id="{5C6CA797-3844-81A9-E05B-0623E7562E84}"/>
              </a:ext>
            </a:extLst>
          </p:cNvPr>
          <p:cNvSpPr>
            <a:spLocks noGrp="1"/>
          </p:cNvSpPr>
          <p:nvPr>
            <p:ph type="body" sz="half" idx="2"/>
          </p:nvPr>
        </p:nvSpPr>
        <p:spPr/>
        <p:txBody>
          <a:bodyPr/>
          <a:lstStyle/>
          <a:p>
            <a:endParaRPr lang="he-IL"/>
          </a:p>
        </p:txBody>
      </p:sp>
    </p:spTree>
    <p:extLst>
      <p:ext uri="{BB962C8B-B14F-4D97-AF65-F5344CB8AC3E}">
        <p14:creationId xmlns:p14="http://schemas.microsoft.com/office/powerpoint/2010/main" val="9063589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A64A32C-7E1E-59A6-3435-E77C3DE8FFBA}"/>
              </a:ext>
            </a:extLst>
          </p:cNvPr>
          <p:cNvSpPr>
            <a:spLocks noGrp="1"/>
          </p:cNvSpPr>
          <p:nvPr>
            <p:ph type="title"/>
          </p:nvPr>
        </p:nvSpPr>
        <p:spPr/>
        <p:txBody>
          <a:bodyPr/>
          <a:lstStyle/>
          <a:p>
            <a:r>
              <a:rPr lang="he-IL" dirty="0"/>
              <a:t>על הגבעות</a:t>
            </a:r>
          </a:p>
        </p:txBody>
      </p:sp>
      <p:pic>
        <p:nvPicPr>
          <p:cNvPr id="6" name="מציין מיקום של תמונה 5">
            <a:extLst>
              <a:ext uri="{FF2B5EF4-FFF2-40B4-BE49-F238E27FC236}">
                <a16:creationId xmlns:a16="http://schemas.microsoft.com/office/drawing/2014/main" id="{2B315F9F-5CBC-E132-C37C-0E6759D0FB05}"/>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2335" r="22335"/>
          <a:stretch>
            <a:fillRect/>
          </a:stretch>
        </p:blipFill>
        <p:spPr/>
      </p:pic>
      <p:sp>
        <p:nvSpPr>
          <p:cNvPr id="4" name="מציין מיקום טקסט 3">
            <a:extLst>
              <a:ext uri="{FF2B5EF4-FFF2-40B4-BE49-F238E27FC236}">
                <a16:creationId xmlns:a16="http://schemas.microsoft.com/office/drawing/2014/main" id="{B1D7E5B0-7FB4-8C00-9301-AE771268DC75}"/>
              </a:ext>
            </a:extLst>
          </p:cNvPr>
          <p:cNvSpPr>
            <a:spLocks noGrp="1"/>
          </p:cNvSpPr>
          <p:nvPr>
            <p:ph type="body" sz="half" idx="2"/>
          </p:nvPr>
        </p:nvSpPr>
        <p:spPr/>
        <p:txBody>
          <a:bodyPr/>
          <a:lstStyle/>
          <a:p>
            <a:endParaRPr lang="he-IL"/>
          </a:p>
        </p:txBody>
      </p:sp>
    </p:spTree>
    <p:extLst>
      <p:ext uri="{BB962C8B-B14F-4D97-AF65-F5344CB8AC3E}">
        <p14:creationId xmlns:p14="http://schemas.microsoft.com/office/powerpoint/2010/main" val="4269949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a:extLst>
              <a:ext uri="{FF2B5EF4-FFF2-40B4-BE49-F238E27FC236}">
                <a16:creationId xmlns:a16="http://schemas.microsoft.com/office/drawing/2014/main" id="{2C02533D-2781-C9E1-7CCD-368DEE6C4921}"/>
              </a:ext>
            </a:extLst>
          </p:cNvPr>
          <p:cNvPicPr>
            <a:picLocks noChangeAspect="1"/>
          </p:cNvPicPr>
          <p:nvPr/>
        </p:nvPicPr>
        <p:blipFill>
          <a:blip r:embed="rId2"/>
          <a:stretch>
            <a:fillRect/>
          </a:stretch>
        </p:blipFill>
        <p:spPr>
          <a:xfrm>
            <a:off x="0" y="893"/>
            <a:ext cx="3406114" cy="1915939"/>
          </a:xfrm>
          <a:prstGeom prst="rect">
            <a:avLst/>
          </a:prstGeom>
        </p:spPr>
      </p:pic>
      <p:sp>
        <p:nvSpPr>
          <p:cNvPr id="2" name="כותרת 1">
            <a:extLst>
              <a:ext uri="{FF2B5EF4-FFF2-40B4-BE49-F238E27FC236}">
                <a16:creationId xmlns:a16="http://schemas.microsoft.com/office/drawing/2014/main" id="{1054CE67-F4CD-1227-E1E8-AAB83B074F5A}"/>
              </a:ext>
            </a:extLst>
          </p:cNvPr>
          <p:cNvSpPr>
            <a:spLocks noGrp="1"/>
          </p:cNvSpPr>
          <p:nvPr>
            <p:ph type="title"/>
          </p:nvPr>
        </p:nvSpPr>
        <p:spPr/>
        <p:txBody>
          <a:bodyPr>
            <a:normAutofit fontScale="90000"/>
          </a:bodyPr>
          <a:lstStyle/>
          <a:p>
            <a:pPr algn="ctr"/>
            <a:r>
              <a:rPr lang="he-IL" dirty="0"/>
              <a:t>בכפתור ופרח חיבר תפילה נאה </a:t>
            </a:r>
            <a:br>
              <a:rPr lang="he-IL" dirty="0"/>
            </a:br>
            <a:r>
              <a:rPr lang="he-IL" dirty="0"/>
              <a:t>לאומרה על גדות הירדן וז"ל: </a:t>
            </a:r>
            <a:br>
              <a:rPr lang="he-IL" dirty="0"/>
            </a:br>
            <a:endParaRPr lang="he-IL" dirty="0"/>
          </a:p>
        </p:txBody>
      </p:sp>
      <p:sp>
        <p:nvSpPr>
          <p:cNvPr id="3" name="מציין מיקום תוכן 2">
            <a:extLst>
              <a:ext uri="{FF2B5EF4-FFF2-40B4-BE49-F238E27FC236}">
                <a16:creationId xmlns:a16="http://schemas.microsoft.com/office/drawing/2014/main" id="{6B1A1A5A-3FEC-46CF-7CCC-7D219991DC59}"/>
              </a:ext>
            </a:extLst>
          </p:cNvPr>
          <p:cNvSpPr>
            <a:spLocks noGrp="1"/>
          </p:cNvSpPr>
          <p:nvPr>
            <p:ph idx="1"/>
          </p:nvPr>
        </p:nvSpPr>
        <p:spPr/>
        <p:txBody>
          <a:bodyPr>
            <a:normAutofit/>
          </a:bodyPr>
          <a:lstStyle/>
          <a:p>
            <a:pPr algn="ctr"/>
            <a:r>
              <a:rPr lang="he-IL" sz="2000" dirty="0"/>
              <a:t>ואנחנו הרגלנו לומר </a:t>
            </a:r>
            <a:r>
              <a:rPr lang="he-IL" sz="2000" dirty="0" err="1"/>
              <a:t>בראותינו</a:t>
            </a:r>
            <a:r>
              <a:rPr lang="he-IL" sz="2000" dirty="0"/>
              <a:t> הירדן כך:</a:t>
            </a:r>
          </a:p>
          <a:p>
            <a:pPr algn="ctr"/>
            <a:r>
              <a:rPr lang="he-IL" sz="2000" dirty="0"/>
              <a:t>על יד הירדן לך </a:t>
            </a:r>
            <a:r>
              <a:rPr lang="he-IL" sz="2000" dirty="0" err="1"/>
              <a:t>אלקי</a:t>
            </a:r>
            <a:r>
              <a:rPr lang="he-IL" sz="2000" dirty="0"/>
              <a:t> אתן</a:t>
            </a:r>
          </a:p>
          <a:p>
            <a:pPr algn="ctr"/>
            <a:r>
              <a:rPr lang="he-IL" sz="2000" dirty="0"/>
              <a:t>אברך אהלל אשבח ואודה שמך.</a:t>
            </a:r>
          </a:p>
          <a:p>
            <a:pPr algn="ctr"/>
            <a:r>
              <a:rPr lang="he-IL" sz="2000" dirty="0"/>
              <a:t>בעד עמך בקעת בים סוף. גבול ארצך שפתו והסוף.</a:t>
            </a:r>
          </a:p>
          <a:p>
            <a:pPr algn="ctr"/>
            <a:r>
              <a:rPr lang="he-IL" sz="2000" dirty="0"/>
              <a:t>הסוף לאליהו </a:t>
            </a:r>
            <a:r>
              <a:rPr lang="he-IL" sz="2000" dirty="0" err="1"/>
              <a:t>חציתו</a:t>
            </a:r>
            <a:r>
              <a:rPr lang="he-IL" sz="2000" dirty="0"/>
              <a:t>[6]. בו אלישע לא היה חצוף[7].</a:t>
            </a:r>
          </a:p>
          <a:p>
            <a:pPr algn="ctr"/>
            <a:r>
              <a:rPr lang="he-IL" sz="2000" dirty="0"/>
              <a:t>חשוף זרוע </a:t>
            </a:r>
            <a:r>
              <a:rPr lang="he-IL" sz="2000" dirty="0" err="1"/>
              <a:t>קדשך</a:t>
            </a:r>
            <a:r>
              <a:rPr lang="he-IL" sz="2000" dirty="0"/>
              <a:t> קדוש ישראל להושיע עם אביון.</a:t>
            </a:r>
          </a:p>
          <a:p>
            <a:pPr algn="ctr"/>
            <a:r>
              <a:rPr lang="he-IL" sz="2000" dirty="0"/>
              <a:t>הטיבה ברצונך את ציון.</a:t>
            </a:r>
          </a:p>
        </p:txBody>
      </p:sp>
    </p:spTree>
    <p:extLst>
      <p:ext uri="{BB962C8B-B14F-4D97-AF65-F5344CB8AC3E}">
        <p14:creationId xmlns:p14="http://schemas.microsoft.com/office/powerpoint/2010/main" val="20036705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9D4C50-AE62-F1CD-E944-74E0AB106625}"/>
              </a:ext>
            </a:extLst>
          </p:cNvPr>
          <p:cNvSpPr>
            <a:spLocks noGrp="1"/>
          </p:cNvSpPr>
          <p:nvPr>
            <p:ph type="title"/>
          </p:nvPr>
        </p:nvSpPr>
        <p:spPr/>
        <p:txBody>
          <a:bodyPr/>
          <a:lstStyle/>
          <a:p>
            <a:r>
              <a:rPr lang="he-IL" dirty="0"/>
              <a:t>כמה ברכות – בכמה ראיות</a:t>
            </a:r>
          </a:p>
        </p:txBody>
      </p:sp>
      <p:sp>
        <p:nvSpPr>
          <p:cNvPr id="3" name="מציין מיקום תוכן 2">
            <a:extLst>
              <a:ext uri="{FF2B5EF4-FFF2-40B4-BE49-F238E27FC236}">
                <a16:creationId xmlns:a16="http://schemas.microsoft.com/office/drawing/2014/main" id="{EA429DB0-1AA4-98E3-0E8F-2CFEAA31FAE1}"/>
              </a:ext>
            </a:extLst>
          </p:cNvPr>
          <p:cNvSpPr>
            <a:spLocks noGrp="1"/>
          </p:cNvSpPr>
          <p:nvPr>
            <p:ph idx="1"/>
          </p:nvPr>
        </p:nvSpPr>
        <p:spPr/>
        <p:txBody>
          <a:bodyPr>
            <a:normAutofit/>
          </a:bodyPr>
          <a:lstStyle/>
          <a:p>
            <a:r>
              <a:rPr lang="he-IL" dirty="0"/>
              <a:t>אין ראייה של הר גדול אחד פוגעת בראיית הר אחר, שאם יראה את החרמון ומיד אח"כ יטוס לאירופה ויראה את הרי האלפים, יברך שוב "עושה מעשה בראשית". ורק על ראייה של אותו ההר בתוך שלושים יום אין מברכים.</a:t>
            </a:r>
          </a:p>
          <a:p>
            <a:r>
              <a:rPr lang="he-IL" dirty="0"/>
              <a:t>נמצא שיכול אדם להתחייב בברכת "עושה מעשה בראשית" מספר פעמים ביום אחד, שאם יראה ביום אחד את הים התיכון, ואח"כ את הר-חרמון, ואח"כ את אגם-כינרת, ואח"כ את ים המלח, ואח"כ את ים-סוף, יברך על כל אחד מהם בנפרד. </a:t>
            </a:r>
          </a:p>
          <a:p>
            <a:endParaRPr lang="he-IL" dirty="0"/>
          </a:p>
        </p:txBody>
      </p:sp>
    </p:spTree>
    <p:extLst>
      <p:ext uri="{BB962C8B-B14F-4D97-AF65-F5344CB8AC3E}">
        <p14:creationId xmlns:p14="http://schemas.microsoft.com/office/powerpoint/2010/main" val="3698593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9D4C50-AE62-F1CD-E944-74E0AB106625}"/>
              </a:ext>
            </a:extLst>
          </p:cNvPr>
          <p:cNvSpPr>
            <a:spLocks noGrp="1"/>
          </p:cNvSpPr>
          <p:nvPr>
            <p:ph type="title"/>
          </p:nvPr>
        </p:nvSpPr>
        <p:spPr/>
        <p:txBody>
          <a:bodyPr/>
          <a:lstStyle/>
          <a:p>
            <a:r>
              <a:rPr lang="he-IL" dirty="0"/>
              <a:t>מה דינו של הטס?</a:t>
            </a:r>
          </a:p>
        </p:txBody>
      </p:sp>
      <p:sp>
        <p:nvSpPr>
          <p:cNvPr id="3" name="מציין מיקום תוכן 2">
            <a:extLst>
              <a:ext uri="{FF2B5EF4-FFF2-40B4-BE49-F238E27FC236}">
                <a16:creationId xmlns:a16="http://schemas.microsoft.com/office/drawing/2014/main" id="{EA429DB0-1AA4-98E3-0E8F-2CFEAA31FAE1}"/>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413900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9D4C50-AE62-F1CD-E944-74E0AB106625}"/>
              </a:ext>
            </a:extLst>
          </p:cNvPr>
          <p:cNvSpPr>
            <a:spLocks noGrp="1"/>
          </p:cNvSpPr>
          <p:nvPr>
            <p:ph type="title"/>
          </p:nvPr>
        </p:nvSpPr>
        <p:spPr/>
        <p:txBody>
          <a:bodyPr/>
          <a:lstStyle/>
          <a:p>
            <a:r>
              <a:rPr lang="he-IL" dirty="0"/>
              <a:t>מה גדר ברכות הראיה?</a:t>
            </a:r>
          </a:p>
        </p:txBody>
      </p:sp>
      <p:sp>
        <p:nvSpPr>
          <p:cNvPr id="3" name="מציין מיקום תוכן 2">
            <a:extLst>
              <a:ext uri="{FF2B5EF4-FFF2-40B4-BE49-F238E27FC236}">
                <a16:creationId xmlns:a16="http://schemas.microsoft.com/office/drawing/2014/main" id="{EA429DB0-1AA4-98E3-0E8F-2CFEAA31FAE1}"/>
              </a:ext>
            </a:extLst>
          </p:cNvPr>
          <p:cNvSpPr>
            <a:spLocks noGrp="1"/>
          </p:cNvSpPr>
          <p:nvPr>
            <p:ph idx="1"/>
          </p:nvPr>
        </p:nvSpPr>
        <p:spPr>
          <a:xfrm flipH="1">
            <a:off x="2926059" y="1828800"/>
            <a:ext cx="7283153" cy="4419600"/>
          </a:xfrm>
        </p:spPr>
        <p:txBody>
          <a:bodyPr/>
          <a:lstStyle/>
          <a:p>
            <a:r>
              <a:rPr lang="he-IL" dirty="0"/>
              <a:t>ביסודן של ברכות הראיה על ימים, נהרות, הרים ומדבריות – יש להסתפק </a:t>
            </a:r>
          </a:p>
          <a:p>
            <a:r>
              <a:rPr lang="he-IL" dirty="0"/>
              <a:t>האם גדר הברכה תלוי </a:t>
            </a:r>
            <a:r>
              <a:rPr lang="he-IL" b="1" dirty="0"/>
              <a:t>באדם המתפעל</a:t>
            </a:r>
            <a:r>
              <a:rPr lang="he-IL" dirty="0"/>
              <a:t> ממעשה בראשית, </a:t>
            </a:r>
          </a:p>
          <a:p>
            <a:r>
              <a:rPr lang="he-IL" dirty="0"/>
              <a:t>או שהברכה היא על </a:t>
            </a:r>
            <a:r>
              <a:rPr lang="he-IL" b="1" dirty="0"/>
              <a:t>ראיה חשובה</a:t>
            </a:r>
            <a:r>
              <a:rPr lang="he-IL" dirty="0"/>
              <a:t> של מעשה בראשית [ימים, נהרות, הרים ומדבריות גדולים ומשונים במיוחד]. </a:t>
            </a:r>
          </a:p>
          <a:p>
            <a:r>
              <a:rPr lang="he-IL" dirty="0" err="1"/>
              <a:t>נפ"מ</a:t>
            </a:r>
            <a:r>
              <a:rPr lang="he-IL" dirty="0"/>
              <a:t>: לרואה בלילה. מתפעל מהר בטיול. </a:t>
            </a:r>
          </a:p>
          <a:p>
            <a:endParaRPr lang="he-IL" dirty="0"/>
          </a:p>
        </p:txBody>
      </p:sp>
      <p:pic>
        <p:nvPicPr>
          <p:cNvPr id="5" name="תמונה 4">
            <a:extLst>
              <a:ext uri="{FF2B5EF4-FFF2-40B4-BE49-F238E27FC236}">
                <a16:creationId xmlns:a16="http://schemas.microsoft.com/office/drawing/2014/main" id="{A5BFE04A-4ADC-8ED4-34C7-A41DF74DD520}"/>
              </a:ext>
            </a:extLst>
          </p:cNvPr>
          <p:cNvPicPr>
            <a:picLocks noChangeAspect="1"/>
          </p:cNvPicPr>
          <p:nvPr/>
        </p:nvPicPr>
        <p:blipFill>
          <a:blip r:embed="rId2"/>
          <a:stretch>
            <a:fillRect/>
          </a:stretch>
        </p:blipFill>
        <p:spPr>
          <a:xfrm>
            <a:off x="0" y="32861"/>
            <a:ext cx="2782044" cy="3403367"/>
          </a:xfrm>
          <a:prstGeom prst="rect">
            <a:avLst/>
          </a:prstGeom>
        </p:spPr>
      </p:pic>
    </p:spTree>
    <p:extLst>
      <p:ext uri="{BB962C8B-B14F-4D97-AF65-F5344CB8AC3E}">
        <p14:creationId xmlns:p14="http://schemas.microsoft.com/office/powerpoint/2010/main" val="3933163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9D4C50-AE62-F1CD-E944-74E0AB106625}"/>
              </a:ext>
            </a:extLst>
          </p:cNvPr>
          <p:cNvSpPr>
            <a:spLocks noGrp="1"/>
          </p:cNvSpPr>
          <p:nvPr>
            <p:ph type="title"/>
          </p:nvPr>
        </p:nvSpPr>
        <p:spPr/>
        <p:txBody>
          <a:bodyPr/>
          <a:lstStyle/>
          <a:p>
            <a:r>
              <a:rPr lang="he-IL" dirty="0"/>
              <a:t>גדר ברכת הראיה – וזאת הברכה</a:t>
            </a:r>
            <a:br>
              <a:rPr lang="he-IL" dirty="0"/>
            </a:br>
            <a:endParaRPr lang="he-IL" dirty="0"/>
          </a:p>
        </p:txBody>
      </p:sp>
      <p:sp>
        <p:nvSpPr>
          <p:cNvPr id="3" name="מציין מיקום תוכן 2">
            <a:extLst>
              <a:ext uri="{FF2B5EF4-FFF2-40B4-BE49-F238E27FC236}">
                <a16:creationId xmlns:a16="http://schemas.microsoft.com/office/drawing/2014/main" id="{EA429DB0-1AA4-98E3-0E8F-2CFEAA31FAE1}"/>
              </a:ext>
            </a:extLst>
          </p:cNvPr>
          <p:cNvSpPr>
            <a:spLocks noGrp="1"/>
          </p:cNvSpPr>
          <p:nvPr>
            <p:ph idx="1"/>
          </p:nvPr>
        </p:nvSpPr>
        <p:spPr>
          <a:xfrm flipH="1">
            <a:off x="189756" y="1828800"/>
            <a:ext cx="10019456" cy="4840560"/>
          </a:xfrm>
        </p:spPr>
        <p:txBody>
          <a:bodyPr>
            <a:noAutofit/>
          </a:bodyPr>
          <a:lstStyle/>
          <a:p>
            <a:pPr algn="just"/>
            <a:r>
              <a:rPr lang="he-IL" sz="1600" dirty="0"/>
              <a:t>בספר ליבון הברכה (8ה-9) דן בנושא זה בהרחבה, ודקדק בדברי הפוסקים, שההרים והגבעות צריכים להיות “משונים” </a:t>
            </a:r>
            <a:r>
              <a:rPr lang="he-IL" sz="1600" dirty="0" err="1"/>
              <a:t>ו”מפורסמים</a:t>
            </a:r>
            <a:r>
              <a:rPr lang="he-IL" sz="1600" dirty="0"/>
              <a:t> בעולם מחמת </a:t>
            </a:r>
            <a:r>
              <a:rPr lang="he-IL" sz="1600" dirty="0" err="1"/>
              <a:t>גבהם</a:t>
            </a:r>
            <a:r>
              <a:rPr lang="he-IL" sz="1600" dirty="0"/>
              <a:t>” – כי אין די בכך שהרואה מתפעל מהר קטן, אלא צריך הר שהוא משונה בעצם, ורוב העולם רגיל להתפעל מגובהו. </a:t>
            </a:r>
          </a:p>
          <a:p>
            <a:pPr algn="just"/>
            <a:r>
              <a:rPr lang="he-IL" sz="1600" dirty="0"/>
              <a:t>אמנם יש להעיר, כי התנאי של “משונים בגודלם” נאמר רק </a:t>
            </a:r>
            <a:r>
              <a:rPr lang="he-IL" sz="1600" dirty="0" err="1"/>
              <a:t>לענין</a:t>
            </a:r>
            <a:r>
              <a:rPr lang="he-IL" sz="1600" dirty="0"/>
              <a:t> הרים, ולא </a:t>
            </a:r>
            <a:r>
              <a:rPr lang="he-IL" sz="1600" dirty="0" err="1"/>
              <a:t>לענין</a:t>
            </a:r>
            <a:r>
              <a:rPr lang="he-IL" sz="1600" dirty="0"/>
              <a:t> ימים ונהרות. </a:t>
            </a:r>
          </a:p>
          <a:p>
            <a:pPr algn="just"/>
            <a:r>
              <a:rPr lang="he-IL" sz="1600" dirty="0"/>
              <a:t>שולחן ערוך אורח חיים הלכות ברכת הפירות סימן </a:t>
            </a:r>
            <a:r>
              <a:rPr lang="he-IL" sz="1600" dirty="0" err="1"/>
              <a:t>רכח</a:t>
            </a:r>
            <a:r>
              <a:rPr lang="he-IL" sz="1600" dirty="0"/>
              <a:t> סעיף ג</a:t>
            </a:r>
          </a:p>
          <a:p>
            <a:pPr algn="just"/>
            <a:r>
              <a:rPr lang="he-IL" sz="1800" b="1" dirty="0">
                <a:solidFill>
                  <a:schemeClr val="accent1"/>
                </a:solidFill>
              </a:rPr>
              <a:t>ולא על כל הרים וגבעות מברך, אלא דווקא על הרים וגבעות המשונים וניכרת גבורת הבורא בהם. </a:t>
            </a:r>
          </a:p>
          <a:p>
            <a:pPr algn="just"/>
            <a:r>
              <a:rPr lang="he-IL" sz="1600" dirty="0"/>
              <a:t>ומכאן מסקנתו, שיש לברך “עושה מעשה בראשית”, גם על הכינרת, הגם שאינה גדולה ומשונה כל כך. וכמו כן, אפשר לברך על מדבר יהודה ומדבר סיני, הגם שאינם משונים כל כך. </a:t>
            </a:r>
          </a:p>
        </p:txBody>
      </p:sp>
    </p:spTree>
    <p:extLst>
      <p:ext uri="{BB962C8B-B14F-4D97-AF65-F5344CB8AC3E}">
        <p14:creationId xmlns:p14="http://schemas.microsoft.com/office/powerpoint/2010/main" val="1905987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9D4C50-AE62-F1CD-E944-74E0AB106625}"/>
              </a:ext>
            </a:extLst>
          </p:cNvPr>
          <p:cNvSpPr>
            <a:spLocks noGrp="1"/>
          </p:cNvSpPr>
          <p:nvPr>
            <p:ph type="title"/>
          </p:nvPr>
        </p:nvSpPr>
        <p:spPr/>
        <p:txBody>
          <a:bodyPr/>
          <a:lstStyle/>
          <a:p>
            <a:r>
              <a:rPr lang="he-IL" dirty="0"/>
              <a:t>גדר ברכת הראיה – וזאת הברכה</a:t>
            </a:r>
            <a:br>
              <a:rPr lang="he-IL" dirty="0"/>
            </a:br>
            <a:endParaRPr lang="he-IL" dirty="0"/>
          </a:p>
        </p:txBody>
      </p:sp>
      <p:sp>
        <p:nvSpPr>
          <p:cNvPr id="3" name="מציין מיקום תוכן 2">
            <a:extLst>
              <a:ext uri="{FF2B5EF4-FFF2-40B4-BE49-F238E27FC236}">
                <a16:creationId xmlns:a16="http://schemas.microsoft.com/office/drawing/2014/main" id="{EA429DB0-1AA4-98E3-0E8F-2CFEAA31FAE1}"/>
              </a:ext>
            </a:extLst>
          </p:cNvPr>
          <p:cNvSpPr>
            <a:spLocks noGrp="1"/>
          </p:cNvSpPr>
          <p:nvPr>
            <p:ph idx="1"/>
          </p:nvPr>
        </p:nvSpPr>
        <p:spPr>
          <a:xfrm flipH="1">
            <a:off x="189756" y="1828800"/>
            <a:ext cx="10019456" cy="4840560"/>
          </a:xfrm>
        </p:spPr>
        <p:txBody>
          <a:bodyPr>
            <a:noAutofit/>
          </a:bodyPr>
          <a:lstStyle/>
          <a:p>
            <a:pPr algn="just"/>
            <a:r>
              <a:rPr lang="he-IL" sz="1400" dirty="0"/>
              <a:t>עוד דנו בספר ליבון הברכה (10א) ביסודן של ברכות הראיה על ימים, נהרות, הרים ומדבריות, האם צריך </a:t>
            </a:r>
            <a:r>
              <a:rPr lang="he-IL" sz="1400" b="1" dirty="0"/>
              <a:t>ראיה ברורה</a:t>
            </a:r>
            <a:r>
              <a:rPr lang="he-IL" sz="1400" dirty="0"/>
              <a:t> המביאה לידי </a:t>
            </a:r>
            <a:r>
              <a:rPr lang="he-IL" sz="1400" b="1" dirty="0"/>
              <a:t>התפעלות הנפש</a:t>
            </a:r>
            <a:r>
              <a:rPr lang="he-IL" sz="1400" dirty="0"/>
              <a:t>, או שתיקנו את הברכה </a:t>
            </a:r>
            <a:r>
              <a:rPr lang="he-IL" sz="1400" b="1" dirty="0"/>
              <a:t>בכל ראיה</a:t>
            </a:r>
            <a:r>
              <a:rPr lang="he-IL" sz="1400" dirty="0"/>
              <a:t>. </a:t>
            </a:r>
          </a:p>
          <a:p>
            <a:pPr algn="just"/>
            <a:r>
              <a:rPr lang="he-IL" sz="1400" dirty="0"/>
              <a:t>ושורש השאלה: האם ברכות הראיה נתקנו על </a:t>
            </a:r>
            <a:r>
              <a:rPr lang="he-IL" sz="1400" b="1" dirty="0"/>
              <a:t>ההתפעלות שיש לאדם על מה שראה</a:t>
            </a:r>
            <a:r>
              <a:rPr lang="he-IL" sz="1400" dirty="0"/>
              <a:t>, או </a:t>
            </a:r>
            <a:r>
              <a:rPr lang="he-IL" sz="1400" b="1" dirty="0"/>
              <a:t>שעל כל ראיה תיקנו ברכה</a:t>
            </a:r>
            <a:r>
              <a:rPr lang="he-IL" sz="1400" dirty="0"/>
              <a:t>, אף אם האדם לא התפעל מהדבר כלל.</a:t>
            </a:r>
          </a:p>
          <a:p>
            <a:pPr algn="just"/>
            <a:r>
              <a:rPr lang="he-IL" sz="1400" dirty="0"/>
              <a:t>בתחילת דבריו כתב להוכיח, מכך שתיקנו ברכה רק לאחר שלושים יום מהראיה הקודמת, שהדבר תלוי </a:t>
            </a:r>
            <a:r>
              <a:rPr lang="he-IL" sz="1400" b="1" dirty="0"/>
              <a:t>בהתפעלות האדם</a:t>
            </a:r>
            <a:r>
              <a:rPr lang="he-IL" sz="1400" dirty="0"/>
              <a:t> [והביא שם ראיות והוכחות נוספות לצד זה, מדברי הפוסקים שנקטו לברך רק כאשר יש למברך התפעלות ממה שרואות עיניו]. </a:t>
            </a:r>
          </a:p>
          <a:p>
            <a:pPr algn="just"/>
            <a:r>
              <a:rPr lang="he-IL" sz="1400" dirty="0"/>
              <a:t>אמנם בהמשך דבריו הוכיח שאין הדבר תלוי בהתפעלות, ומסקנתו: </a:t>
            </a:r>
            <a:r>
              <a:rPr lang="he-IL" sz="1600" b="1" dirty="0">
                <a:solidFill>
                  <a:schemeClr val="accent1"/>
                </a:solidFill>
              </a:rPr>
              <a:t>“אף שהפוסקים כתבו שעיקר תקנת ברכות הראיה הוא על דברים שמתפעלים מהם ורואים מהם גבורות הבורא יתברך וכוח מעשיו, ולפיכך בוודאי ראוי לכתחילה לברך ברכת ראיה, רק אחרי שהתקרב אל הדבר והתבונן בו והתפעל ממנו לראות בו נפלאות הבורא יתברך. מכל מקום נראה שכל זה מצד </a:t>
            </a:r>
            <a:r>
              <a:rPr lang="he-IL" sz="1600" b="1" u="sng" dirty="0">
                <a:solidFill>
                  <a:schemeClr val="accent1"/>
                </a:solidFill>
              </a:rPr>
              <a:t>המוסר, אך מצד הדין</a:t>
            </a:r>
            <a:r>
              <a:rPr lang="he-IL" sz="1600" b="1" dirty="0">
                <a:solidFill>
                  <a:schemeClr val="accent1"/>
                </a:solidFill>
              </a:rPr>
              <a:t>, כל שרואה את הדבר עד שיכול להבחין בלי טעות שזה הדבר ולא דבר אחר, מברך ברכות הראיה, שזה נקרא ראיה אף ממרחק. </a:t>
            </a:r>
          </a:p>
          <a:p>
            <a:pPr algn="just"/>
            <a:r>
              <a:rPr lang="he-IL" sz="1400" dirty="0"/>
              <a:t>ולפי זה יוצא שהרואה ים מרחוק </a:t>
            </a:r>
            <a:r>
              <a:rPr lang="he-IL" sz="1400" b="1" dirty="0"/>
              <a:t>כמין פס</a:t>
            </a:r>
            <a:r>
              <a:rPr lang="he-IL" sz="1400" dirty="0"/>
              <a:t> ואינו יכול להבחין בגלים וכדומה, או רואה את הים בלילה, כל שמבחין בדבר בוודאי מברך. וכן על הרים כל שהם באמת גבוהים ורואה אותם אף ממרחק, מברך עליהם. שתקנו חז”ל לברך על ראיה, וכל שרואה אף שלא מקרוב שמביא לידי התפעלות גדולה, מברך”. </a:t>
            </a:r>
          </a:p>
        </p:txBody>
      </p:sp>
    </p:spTree>
    <p:extLst>
      <p:ext uri="{BB962C8B-B14F-4D97-AF65-F5344CB8AC3E}">
        <p14:creationId xmlns:p14="http://schemas.microsoft.com/office/powerpoint/2010/main" val="2348961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9D4C50-AE62-F1CD-E944-74E0AB106625}"/>
              </a:ext>
            </a:extLst>
          </p:cNvPr>
          <p:cNvSpPr>
            <a:spLocks noGrp="1"/>
          </p:cNvSpPr>
          <p:nvPr>
            <p:ph type="title"/>
          </p:nvPr>
        </p:nvSpPr>
        <p:spPr/>
        <p:txBody>
          <a:bodyPr/>
          <a:lstStyle/>
          <a:p>
            <a:r>
              <a:rPr lang="he-IL" dirty="0"/>
              <a:t>פניני הלכה – לפי האדם המתפעל</a:t>
            </a:r>
          </a:p>
        </p:txBody>
      </p:sp>
      <p:sp>
        <p:nvSpPr>
          <p:cNvPr id="3" name="מציין מיקום תוכן 2">
            <a:extLst>
              <a:ext uri="{FF2B5EF4-FFF2-40B4-BE49-F238E27FC236}">
                <a16:creationId xmlns:a16="http://schemas.microsoft.com/office/drawing/2014/main" id="{EA429DB0-1AA4-98E3-0E8F-2CFEAA31FAE1}"/>
              </a:ext>
            </a:extLst>
          </p:cNvPr>
          <p:cNvSpPr>
            <a:spLocks noGrp="1"/>
          </p:cNvSpPr>
          <p:nvPr>
            <p:ph idx="1"/>
          </p:nvPr>
        </p:nvSpPr>
        <p:spPr/>
        <p:txBody>
          <a:bodyPr>
            <a:normAutofit fontScale="55000" lnSpcReduction="20000"/>
          </a:bodyPr>
          <a:lstStyle/>
          <a:p>
            <a:r>
              <a:rPr lang="he-IL" dirty="0"/>
              <a:t>בימינו, כשאנשים רגילים לגמוע מרחקים ברכב כדי להגיע לעבודתם או למפגשים חברתיים ומשפחתיים, פעמים רבות אדם רואה תוך כדי נסיעתו הרים, גבעות וימים, ומתעוררת שאלה, האם יברך גם על ראייה כזו שנעשית כדרך אגב ובאופן שגרתי. </a:t>
            </a:r>
          </a:p>
          <a:p>
            <a:r>
              <a:rPr lang="he-IL" dirty="0"/>
              <a:t>יסוד הספק, שבעבר, כשהיו מהלכים ברגל או על חמור, רק לעיתים נדירות ראו את הנופים המיוחדים, ולכן כשהיו רואים את הים, התרגשו מראייתו, וכשהיו מהלכים ליד החוף ופתאום ראו את הרי הכרמל הנישאים ונושקים לחוף, התרגשו מראייתם. אבל כיום, רגילים לנסוע שם הלוך ושוב, והמראה נעשה שגרתי. יתר על כן, בעבר, כאשר אנשים הלכו רגלי ועל חמורים, היו רגילים לראות פחות הרים, ולכן התבור והכרמל נחשבו בעיניהם כהרים מרגשים ביותר. אבל כיום, שאנשים רגילים לטייל בארצות רבות, וכבר ראו הרים גבוהים ונישאים מאלה, הכרמל והתבור עלולים להיראות בעיניהם כהרים בינוניים שאינם מעוררים רושם מיוחד.</a:t>
            </a:r>
          </a:p>
          <a:p>
            <a:r>
              <a:rPr lang="he-IL" b="1" dirty="0"/>
              <a:t>למעשה, רק מי ששם ליבו לנופים המיוחדים, נחשב כ'רואה' שצריך לברך</a:t>
            </a:r>
            <a:r>
              <a:rPr lang="he-IL" dirty="0"/>
              <a:t>. אבל מי שהנופים עברו לפני עיניו בלא שהתבונן בהם – לא יברך. </a:t>
            </a:r>
          </a:p>
          <a:p>
            <a:r>
              <a:rPr lang="he-IL" dirty="0"/>
              <a:t>ועל כן יש לחלק בין שני סוגי ראייה: בעת טיול ובעת נסיעה שגרתית. בעת טיול, כיוון שמגמת הטיול להתבונן ביופי הבריאה, ברור שיש לברך על כל הנופים המיוחדים, ובכללם הים, התבור והכרמל, ובלבד שלא ראה אותם שלושים יום ואינו גר או רגיל לנסוע בקרבתם (כמבואר בהלכה הקודמת). וגם מי שבאופן אישי אינו מתפעל, כיוון שיצא לטיול כדי לראות את הנופים, הרי שהוא מחשיב אותם וחובה עליו לברך. ואם יש לו ספק אם המראות שהוא רואה מרשימים מספיק, נכון שיאמר את הברכה בלא שם ומלכות. ואם מטיילים נוהגים לבוא לראותם, סימן שהם מרשימים, ויש לברך עליהם בלא ספק.</a:t>
            </a:r>
          </a:p>
          <a:p>
            <a:r>
              <a:rPr lang="he-IL" dirty="0"/>
              <a:t>אולם בעת נסיעה שגרתית, הדין תלוי בהתפעלות ובהתרגשות. אם המראה מעורר את תשומת ליבו – יברך. ואם אינו תופס את תשומת ליבו, למרות שהוא רואה אותו – לא יברך. לדוגמה, הנוסע מירושלים לחיפה דרך כביש החוף, אם ישים את ליבו לים ויתרגש מעט – יברך. ואם לא – לא יברך. אם ישים לב להרי הכרמל ויתבונן במראם המיוחד ויתרגש מעט – יברך, ואם לא – לא יברך. וכך לגבי התבור, הכנרת והרים נישאים שביהודה ושומרון. פניני הלכה. </a:t>
            </a:r>
          </a:p>
        </p:txBody>
      </p:sp>
    </p:spTree>
    <p:extLst>
      <p:ext uri="{BB962C8B-B14F-4D97-AF65-F5344CB8AC3E}">
        <p14:creationId xmlns:p14="http://schemas.microsoft.com/office/powerpoint/2010/main" val="2854231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9D4C50-AE62-F1CD-E944-74E0AB106625}"/>
              </a:ext>
            </a:extLst>
          </p:cNvPr>
          <p:cNvSpPr>
            <a:spLocks noGrp="1"/>
          </p:cNvSpPr>
          <p:nvPr>
            <p:ph type="title"/>
          </p:nvPr>
        </p:nvSpPr>
        <p:spPr/>
        <p:txBody>
          <a:bodyPr/>
          <a:lstStyle/>
          <a:p>
            <a:r>
              <a:rPr lang="he-IL" dirty="0"/>
              <a:t>סיכום הדעות</a:t>
            </a:r>
          </a:p>
        </p:txBody>
      </p:sp>
      <p:sp>
        <p:nvSpPr>
          <p:cNvPr id="3" name="מציין מיקום תוכן 2">
            <a:extLst>
              <a:ext uri="{FF2B5EF4-FFF2-40B4-BE49-F238E27FC236}">
                <a16:creationId xmlns:a16="http://schemas.microsoft.com/office/drawing/2014/main" id="{EA429DB0-1AA4-98E3-0E8F-2CFEAA31FAE1}"/>
              </a:ext>
            </a:extLst>
          </p:cNvPr>
          <p:cNvSpPr>
            <a:spLocks noGrp="1"/>
          </p:cNvSpPr>
          <p:nvPr>
            <p:ph idx="1"/>
          </p:nvPr>
        </p:nvSpPr>
        <p:spPr/>
        <p:txBody>
          <a:bodyPr>
            <a:normAutofit fontScale="92500"/>
          </a:bodyPr>
          <a:lstStyle/>
          <a:p>
            <a:r>
              <a:rPr lang="he-IL" dirty="0"/>
              <a:t>לדעת הפניני הלכה: בימינו יש לברך רק כאשר האדם מתפעל. </a:t>
            </a:r>
          </a:p>
          <a:p>
            <a:r>
              <a:rPr lang="he-IL" dirty="0"/>
              <a:t>לדעת </a:t>
            </a:r>
            <a:r>
              <a:rPr lang="he-IL" dirty="0" err="1"/>
              <a:t>הוזאת</a:t>
            </a:r>
            <a:r>
              <a:rPr lang="he-IL" dirty="0"/>
              <a:t> הברכה: בימים ונהרות יש לברך תמיד. </a:t>
            </a:r>
          </a:p>
          <a:p>
            <a:r>
              <a:rPr lang="he-IL" dirty="0"/>
              <a:t>בהרים וגבעות – יש לברך כאשר דרך העולם להתפעל מהן. או כאשר הוא מתפעל מהם. </a:t>
            </a:r>
          </a:p>
          <a:p>
            <a:r>
              <a:rPr lang="he-IL" dirty="0"/>
              <a:t>כמו שכתב </a:t>
            </a:r>
            <a:r>
              <a:rPr lang="he-IL" dirty="0" err="1"/>
              <a:t>הגר"ח</a:t>
            </a:r>
            <a:r>
              <a:rPr lang="he-IL" dirty="0"/>
              <a:t> </a:t>
            </a:r>
            <a:r>
              <a:rPr lang="he-IL" dirty="0" err="1"/>
              <a:t>קניבסקי</a:t>
            </a:r>
            <a:r>
              <a:rPr lang="he-IL" dirty="0"/>
              <a:t> זצ"ל: דברים שקבעו חז"ל לברך – מברך תמיד, אבל על כמה גובה ההר לא קבעו חז"ל – לכן תלוי אם מתפעל. </a:t>
            </a:r>
          </a:p>
          <a:p>
            <a:r>
              <a:rPr lang="he-IL" dirty="0">
                <a:highlight>
                  <a:srgbClr val="00FF00"/>
                </a:highlight>
              </a:rPr>
              <a:t>לסיכום: </a:t>
            </a:r>
            <a:r>
              <a:rPr lang="he-IL" dirty="0"/>
              <a:t>דבר שקבעו לברך – יש לברך גם כאשר הוא לא מתפעל. </a:t>
            </a:r>
          </a:p>
          <a:p>
            <a:r>
              <a:rPr lang="he-IL" dirty="0"/>
              <a:t>דבר שתלו בשינוי – תלוי באדם אם מתפעל. </a:t>
            </a:r>
          </a:p>
        </p:txBody>
      </p:sp>
    </p:spTree>
    <p:extLst>
      <p:ext uri="{BB962C8B-B14F-4D97-AF65-F5344CB8AC3E}">
        <p14:creationId xmlns:p14="http://schemas.microsoft.com/office/powerpoint/2010/main" val="1180887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9D4C50-AE62-F1CD-E944-74E0AB106625}"/>
              </a:ext>
            </a:extLst>
          </p:cNvPr>
          <p:cNvSpPr>
            <a:spLocks noGrp="1"/>
          </p:cNvSpPr>
          <p:nvPr>
            <p:ph type="title"/>
          </p:nvPr>
        </p:nvSpPr>
        <p:spPr/>
        <p:txBody>
          <a:bodyPr/>
          <a:lstStyle/>
          <a:p>
            <a:r>
              <a:rPr lang="he-IL" dirty="0"/>
              <a:t>שיטת </a:t>
            </a:r>
            <a:r>
              <a:rPr lang="he-IL" dirty="0" err="1"/>
              <a:t>היעב"ץ</a:t>
            </a:r>
            <a:endParaRPr lang="he-IL" dirty="0"/>
          </a:p>
        </p:txBody>
      </p:sp>
      <p:sp>
        <p:nvSpPr>
          <p:cNvPr id="3" name="מציין מיקום תוכן 2">
            <a:extLst>
              <a:ext uri="{FF2B5EF4-FFF2-40B4-BE49-F238E27FC236}">
                <a16:creationId xmlns:a16="http://schemas.microsoft.com/office/drawing/2014/main" id="{EA429DB0-1AA4-98E3-0E8F-2CFEAA31FAE1}"/>
              </a:ext>
            </a:extLst>
          </p:cNvPr>
          <p:cNvSpPr>
            <a:spLocks noGrp="1"/>
          </p:cNvSpPr>
          <p:nvPr>
            <p:ph idx="1"/>
          </p:nvPr>
        </p:nvSpPr>
        <p:spPr/>
        <p:txBody>
          <a:bodyPr>
            <a:normAutofit fontScale="85000" lnSpcReduction="10000"/>
          </a:bodyPr>
          <a:lstStyle/>
          <a:p>
            <a:r>
              <a:rPr lang="he-IL" dirty="0"/>
              <a:t>תחת שם ימים נכנסים כל הימים הקטנים מאד, כגון ימה של </a:t>
            </a:r>
            <a:r>
              <a:rPr lang="he-IL" dirty="0" err="1"/>
              <a:t>טבריא</a:t>
            </a:r>
            <a:r>
              <a:rPr lang="he-IL" dirty="0"/>
              <a:t> ים כנרת וימה של סדום וזולתם. </a:t>
            </a:r>
          </a:p>
          <a:p>
            <a:r>
              <a:rPr lang="he-IL" dirty="0"/>
              <a:t>ואמרו רז"ל (ב"ב עד:) ז' ימים יש בארץ ישראל וכהם יש בעולם לאלפים, ואינהו </a:t>
            </a:r>
            <a:r>
              <a:rPr lang="he-IL" dirty="0" err="1"/>
              <a:t>נינהו</a:t>
            </a:r>
            <a:r>
              <a:rPr lang="he-IL" dirty="0"/>
              <a:t> ימים </a:t>
            </a:r>
            <a:r>
              <a:rPr lang="he-IL" dirty="0" err="1"/>
              <a:t>דרישא</a:t>
            </a:r>
            <a:r>
              <a:rPr lang="he-IL" dirty="0"/>
              <a:t>, </a:t>
            </a:r>
            <a:r>
              <a:rPr lang="he-IL" dirty="0" err="1"/>
              <a:t>דמברכינן</a:t>
            </a:r>
            <a:r>
              <a:rPr lang="he-IL" dirty="0"/>
              <a:t> </a:t>
            </a:r>
            <a:r>
              <a:rPr lang="he-IL" dirty="0" err="1"/>
              <a:t>עלייהו</a:t>
            </a:r>
            <a:r>
              <a:rPr lang="he-IL" dirty="0"/>
              <a:t> כמו על הנהרות הגדולים, דלא </a:t>
            </a:r>
            <a:r>
              <a:rPr lang="he-IL" dirty="0" err="1"/>
              <a:t>גריעי</a:t>
            </a:r>
            <a:r>
              <a:rPr lang="he-IL" dirty="0"/>
              <a:t> </a:t>
            </a:r>
            <a:r>
              <a:rPr lang="he-IL" dirty="0" err="1"/>
              <a:t>מנייהו</a:t>
            </a:r>
            <a:r>
              <a:rPr lang="he-IL" dirty="0"/>
              <a:t>, עכ"ל. </a:t>
            </a:r>
          </a:p>
          <a:p>
            <a:r>
              <a:rPr lang="he-IL" dirty="0"/>
              <a:t>ואפילו לדעת </a:t>
            </a:r>
            <a:r>
              <a:rPr lang="he-IL" dirty="0" err="1"/>
              <a:t>התשב"ץ</a:t>
            </a:r>
            <a:r>
              <a:rPr lang="he-IL" dirty="0"/>
              <a:t>[8] (קטן סי' </a:t>
            </a:r>
            <a:r>
              <a:rPr lang="he-IL" dirty="0" err="1"/>
              <a:t>שכג</a:t>
            </a:r>
            <a:r>
              <a:rPr lang="he-IL" dirty="0"/>
              <a:t>) שהעיד על רבו </a:t>
            </a:r>
            <a:r>
              <a:rPr lang="he-IL" dirty="0" err="1"/>
              <a:t>מהר"ם</a:t>
            </a:r>
            <a:r>
              <a:rPr lang="he-IL" dirty="0"/>
              <a:t> </a:t>
            </a:r>
            <a:r>
              <a:rPr lang="he-IL" dirty="0" err="1"/>
              <a:t>מרוטנבורג</a:t>
            </a:r>
            <a:r>
              <a:rPr lang="he-IL" dirty="0"/>
              <a:t> </a:t>
            </a:r>
            <a:r>
              <a:rPr lang="he-IL" dirty="0" err="1"/>
              <a:t>בזה"ל</a:t>
            </a:r>
            <a:r>
              <a:rPr lang="he-IL" dirty="0"/>
              <a:t>: כשראה ימים או נהרות או גבעות משונים בגובה ובעומק ורוחב מששת ימי בראשית היה מברך בא"י </a:t>
            </a:r>
            <a:r>
              <a:rPr lang="he-IL" dirty="0" err="1"/>
              <a:t>אמ"ה</a:t>
            </a:r>
            <a:r>
              <a:rPr lang="he-IL" dirty="0"/>
              <a:t> עושה מעשה בראשית, עכ"ל. ומוכח מדבריו שלא על כל ים וים מברך [ולדבריו על ים הכנרת נראה פשוט שאין לברך שאין בו דבר מיוחד אא"כ נחשיב </a:t>
            </a:r>
            <a:r>
              <a:rPr lang="he-IL" dirty="0" err="1"/>
              <a:t>חביבותא</a:t>
            </a:r>
            <a:r>
              <a:rPr lang="he-IL" dirty="0"/>
              <a:t> </a:t>
            </a:r>
            <a:r>
              <a:rPr lang="he-IL" dirty="0" err="1"/>
              <a:t>דא"י</a:t>
            </a:r>
            <a:r>
              <a:rPr lang="he-IL" dirty="0"/>
              <a:t> לשינוי או </a:t>
            </a:r>
            <a:r>
              <a:rPr lang="he-IL" dirty="0" err="1"/>
              <a:t>דמתיקי</a:t>
            </a:r>
            <a:r>
              <a:rPr lang="he-IL" dirty="0"/>
              <a:t> פירותיו </a:t>
            </a:r>
            <a:r>
              <a:rPr lang="he-IL" dirty="0" err="1"/>
              <a:t>ככינרי</a:t>
            </a:r>
            <a:r>
              <a:rPr lang="he-IL" dirty="0"/>
              <a:t>[9]] </a:t>
            </a:r>
          </a:p>
          <a:p>
            <a:r>
              <a:rPr lang="he-IL" dirty="0" err="1"/>
              <a:t>עכ"ז</a:t>
            </a:r>
            <a:r>
              <a:rPr lang="he-IL" dirty="0"/>
              <a:t> נראה ברור שגם הוא יורה לברך על ראית 'ים המלח' שהוא תופעה ייחודית בעולם מבחינת עומקו ביחס לכל ימות העולם וגם במימיו יש פלא גדול ומכל רחבי תבל באים למצוא ארוכה ומרפא ברחצה במימיו ולהתפלש בעפרו.</a:t>
            </a:r>
          </a:p>
        </p:txBody>
      </p:sp>
    </p:spTree>
    <p:extLst>
      <p:ext uri="{BB962C8B-B14F-4D97-AF65-F5344CB8AC3E}">
        <p14:creationId xmlns:p14="http://schemas.microsoft.com/office/powerpoint/2010/main" val="41399212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7A51698-B708-77C7-8A50-44ED3228F1E6}"/>
              </a:ext>
            </a:extLst>
          </p:cNvPr>
          <p:cNvSpPr>
            <a:spLocks noGrp="1"/>
          </p:cNvSpPr>
          <p:nvPr>
            <p:ph type="title"/>
          </p:nvPr>
        </p:nvSpPr>
        <p:spPr/>
        <p:txBody>
          <a:bodyPr/>
          <a:lstStyle/>
          <a:p>
            <a:r>
              <a:rPr lang="he-IL" dirty="0"/>
              <a:t>ים המוות</a:t>
            </a:r>
          </a:p>
        </p:txBody>
      </p:sp>
      <p:sp>
        <p:nvSpPr>
          <p:cNvPr id="3" name="מציין מיקום תוכן 2">
            <a:extLst>
              <a:ext uri="{FF2B5EF4-FFF2-40B4-BE49-F238E27FC236}">
                <a16:creationId xmlns:a16="http://schemas.microsoft.com/office/drawing/2014/main" id="{2D21D768-15A9-DAF5-4D37-A2E96503615F}"/>
              </a:ext>
            </a:extLst>
          </p:cNvPr>
          <p:cNvSpPr>
            <a:spLocks noGrp="1"/>
          </p:cNvSpPr>
          <p:nvPr>
            <p:ph idx="1"/>
          </p:nvPr>
        </p:nvSpPr>
        <p:spPr/>
        <p:txBody>
          <a:bodyPr/>
          <a:lstStyle/>
          <a:p>
            <a:pPr algn="just"/>
            <a:r>
              <a:rPr lang="he-IL" dirty="0"/>
              <a:t>ים המלח נקרא בגמ' בשם ימה של 'סדום.' </a:t>
            </a:r>
          </a:p>
          <a:p>
            <a:pPr algn="just"/>
            <a:r>
              <a:rPr lang="he-IL" dirty="0"/>
              <a:t>ושמעתי לבאר כי תכונת אנשי סדום היה לקבל ולא לתת ולא רצו להנות אחרים, כך כל הימים מקבלים ונותנים וכמו הכנרת מקבל מהירדן הצפוני ואחר כך נותן מימיו לירדן הדרומי, וכן כל הימים, מלבד ים המלח שמקבל מהירדן ואינו  מעביר לים אחר, אלא מימיו מתאדים. </a:t>
            </a:r>
          </a:p>
          <a:p>
            <a:pPr algn="just"/>
            <a:r>
              <a:rPr lang="he-IL" dirty="0"/>
              <a:t>וזהו שאמרו זה לא נהנה וזה לא חסר מידת סדום. </a:t>
            </a:r>
          </a:p>
          <a:p>
            <a:pPr algn="just"/>
            <a:r>
              <a:rPr lang="he-IL" dirty="0"/>
              <a:t>וכן אין שום חיות בים המלח שאין בו דגים, ולכן נקרא ים המוות, ממילא הוא מקבל ואינו נותן, וזהו מידת סדום. </a:t>
            </a:r>
          </a:p>
        </p:txBody>
      </p:sp>
    </p:spTree>
    <p:extLst>
      <p:ext uri="{BB962C8B-B14F-4D97-AF65-F5344CB8AC3E}">
        <p14:creationId xmlns:p14="http://schemas.microsoft.com/office/powerpoint/2010/main" val="2514585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9D4C50-AE62-F1CD-E944-74E0AB106625}"/>
              </a:ext>
            </a:extLst>
          </p:cNvPr>
          <p:cNvSpPr>
            <a:spLocks noGrp="1"/>
          </p:cNvSpPr>
          <p:nvPr>
            <p:ph type="title"/>
          </p:nvPr>
        </p:nvSpPr>
        <p:spPr>
          <a:xfrm flipH="1">
            <a:off x="1065211" y="381000"/>
            <a:ext cx="9144001" cy="599728"/>
          </a:xfrm>
        </p:spPr>
        <p:txBody>
          <a:bodyPr/>
          <a:lstStyle/>
          <a:p>
            <a:r>
              <a:rPr lang="he-IL" dirty="0"/>
              <a:t>ים המלח</a:t>
            </a:r>
          </a:p>
        </p:txBody>
      </p:sp>
      <p:sp>
        <p:nvSpPr>
          <p:cNvPr id="3" name="מציין מיקום תוכן 2">
            <a:extLst>
              <a:ext uri="{FF2B5EF4-FFF2-40B4-BE49-F238E27FC236}">
                <a16:creationId xmlns:a16="http://schemas.microsoft.com/office/drawing/2014/main" id="{EA429DB0-1AA4-98E3-0E8F-2CFEAA31FAE1}"/>
              </a:ext>
            </a:extLst>
          </p:cNvPr>
          <p:cNvSpPr>
            <a:spLocks noGrp="1"/>
          </p:cNvSpPr>
          <p:nvPr>
            <p:ph idx="1"/>
          </p:nvPr>
        </p:nvSpPr>
        <p:spPr>
          <a:xfrm flipH="1">
            <a:off x="1065210" y="1052736"/>
            <a:ext cx="9144001" cy="5805264"/>
          </a:xfrm>
        </p:spPr>
        <p:txBody>
          <a:bodyPr>
            <a:normAutofit fontScale="85000" lnSpcReduction="20000"/>
          </a:bodyPr>
          <a:lstStyle/>
          <a:p>
            <a:pPr algn="just"/>
            <a:r>
              <a:rPr lang="he-IL" dirty="0"/>
              <a:t>כאמור, במשנה מבואר כי על </a:t>
            </a:r>
            <a:r>
              <a:rPr lang="he-IL" b="1" dirty="0"/>
              <a:t>שאר הימים</a:t>
            </a:r>
            <a:r>
              <a:rPr lang="he-IL" dirty="0"/>
              <a:t> מברך “עושה מעשה בראשית”. הפוסקים דנו, האם יש לברך ברכה זו גם על </a:t>
            </a:r>
            <a:r>
              <a:rPr lang="he-IL" b="1" dirty="0"/>
              <a:t>ים המלח</a:t>
            </a:r>
            <a:r>
              <a:rPr lang="he-IL" dirty="0"/>
              <a:t>, מאחר ובפירוש רש”י על התורה (4ד) כתב ב’ הסברים על התהוות ים המלח:</a:t>
            </a:r>
          </a:p>
          <a:p>
            <a:pPr algn="just"/>
            <a:r>
              <a:rPr lang="he-IL" dirty="0"/>
              <a:t>בראשית פרק יד פסוק א – ג. וַיְהִי בִּימֵי </a:t>
            </a:r>
            <a:r>
              <a:rPr lang="he-IL" dirty="0" err="1"/>
              <a:t>אַמְרָפֶל</a:t>
            </a:r>
            <a:r>
              <a:rPr lang="he-IL" dirty="0"/>
              <a:t> מֶלֶךְ שִׁנְעָר </a:t>
            </a:r>
            <a:r>
              <a:rPr lang="he-IL" dirty="0" err="1"/>
              <a:t>אַרְיוֹך</a:t>
            </a:r>
            <a:r>
              <a:rPr lang="he-IL" dirty="0"/>
              <a:t>ְ מֶלֶךְ אֶלָּסָר </a:t>
            </a:r>
            <a:r>
              <a:rPr lang="he-IL" dirty="0" err="1"/>
              <a:t>כְּדָרְלָעֹמֶר</a:t>
            </a:r>
            <a:r>
              <a:rPr lang="he-IL" dirty="0"/>
              <a:t> מֶלֶךְ עֵילָם </a:t>
            </a:r>
            <a:r>
              <a:rPr lang="he-IL" dirty="0" err="1"/>
              <a:t>וְתִדְעָל</a:t>
            </a:r>
            <a:r>
              <a:rPr lang="he-IL" dirty="0"/>
              <a:t> מֶלֶךְ גּוֹיִם: עָשׂוּ מִלְחָמָה אֶת בֶּרַע מֶלֶךְ סְדֹם וְאֶת בִּרְשַׁע מֶלֶךְ </a:t>
            </a:r>
            <a:r>
              <a:rPr lang="he-IL" dirty="0" err="1"/>
              <a:t>עֲמֹרָה</a:t>
            </a:r>
            <a:r>
              <a:rPr lang="he-IL" dirty="0"/>
              <a:t> </a:t>
            </a:r>
            <a:r>
              <a:rPr lang="he-IL" dirty="0" err="1"/>
              <a:t>שִׁנְאָב</a:t>
            </a:r>
            <a:r>
              <a:rPr lang="he-IL" dirty="0"/>
              <a:t> מֶלֶךְ אַדְמָה וְשֶׁמְאֵבֶר מֶלֶךְ צביים </a:t>
            </a:r>
            <a:r>
              <a:rPr lang="he-IL" dirty="0" err="1"/>
              <a:t>צְבוֹיִים</a:t>
            </a:r>
            <a:r>
              <a:rPr lang="he-IL" dirty="0"/>
              <a:t> וּמֶלֶךְ בֶּלַע הִיא צֹעַר: כָּל אֵלֶּה חָבְרוּ אֶל עֵמֶק הַשִּׂדִּים הוּא יָם הַמֶּלַח: </a:t>
            </a:r>
          </a:p>
          <a:p>
            <a:pPr algn="just"/>
            <a:r>
              <a:rPr lang="he-IL" dirty="0"/>
              <a:t>מה פירוש המילים עמק השדים הוא ים המלח? הרי אם היה שם ים כיצד נלחמו שם?</a:t>
            </a:r>
          </a:p>
          <a:p>
            <a:pPr algn="just"/>
            <a:r>
              <a:rPr lang="he-IL" dirty="0"/>
              <a:t>פירוש א: “לאחר זמן נמשך הים לתוכו ונעשה ים המלח”, ובשם מדרש אגדה כתב: “</a:t>
            </a:r>
            <a:r>
              <a:rPr lang="he-IL" dirty="0" err="1"/>
              <a:t>שנתבקעו</a:t>
            </a:r>
            <a:r>
              <a:rPr lang="he-IL" dirty="0"/>
              <a:t> הצורים סביבותיו ונמשכו יאורים לתוכו”. </a:t>
            </a:r>
          </a:p>
          <a:p>
            <a:pPr algn="just"/>
            <a:r>
              <a:rPr lang="he-IL" dirty="0"/>
              <a:t>ומבואר לכאורה שים המלח לא היה בראשית הבריאה. בעקבות זאת, הסתפק </a:t>
            </a:r>
            <a:r>
              <a:rPr lang="he-IL" dirty="0" err="1"/>
              <a:t>בשו”ת</a:t>
            </a:r>
            <a:r>
              <a:rPr lang="he-IL" dirty="0"/>
              <a:t> שבט הלוי (4ה) האם לברך על ראיית ים סוף “עושה מעשה בראשית” כיון “</a:t>
            </a:r>
            <a:r>
              <a:rPr lang="he-IL" dirty="0" err="1"/>
              <a:t>דמעשה</a:t>
            </a:r>
            <a:r>
              <a:rPr lang="he-IL" dirty="0"/>
              <a:t> ידי הבורא ב”ה הוא”, אלא ששיש להסתפק, כי לפי פירושו הראשון של רש”י, ים המלך לא היה בששת ימי בראשית. אולם לפי הפירוש השני, </a:t>
            </a:r>
            <a:r>
              <a:rPr lang="he-IL" dirty="0" err="1"/>
              <a:t>שנתבקעו</a:t>
            </a:r>
            <a:r>
              <a:rPr lang="he-IL" dirty="0"/>
              <a:t> הצורים שבסביבה ועשו יאורים לתוכו, וזה ודאי היה טמון בהם מתחילת מעשה בראשית”. ומחמת הספק נקט, כי למעשה אין לברך על ראייתו.</a:t>
            </a:r>
          </a:p>
        </p:txBody>
      </p:sp>
    </p:spTree>
    <p:extLst>
      <p:ext uri="{BB962C8B-B14F-4D97-AF65-F5344CB8AC3E}">
        <p14:creationId xmlns:p14="http://schemas.microsoft.com/office/powerpoint/2010/main" val="29596646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DDE966D-0128-E1F4-1808-B9B7F1952124}"/>
              </a:ext>
            </a:extLst>
          </p:cNvPr>
          <p:cNvSpPr>
            <a:spLocks noGrp="1"/>
          </p:cNvSpPr>
          <p:nvPr>
            <p:ph type="title"/>
          </p:nvPr>
        </p:nvSpPr>
        <p:spPr/>
        <p:txBody>
          <a:bodyPr/>
          <a:lstStyle/>
          <a:p>
            <a:r>
              <a:rPr lang="he-IL" dirty="0"/>
              <a:t>דעות נוספות</a:t>
            </a:r>
          </a:p>
        </p:txBody>
      </p:sp>
      <p:sp>
        <p:nvSpPr>
          <p:cNvPr id="3" name="מציין מיקום תוכן 2">
            <a:extLst>
              <a:ext uri="{FF2B5EF4-FFF2-40B4-BE49-F238E27FC236}">
                <a16:creationId xmlns:a16="http://schemas.microsoft.com/office/drawing/2014/main" id="{82634C84-60C3-9BDC-2E8B-E711128F0BC1}"/>
              </a:ext>
            </a:extLst>
          </p:cNvPr>
          <p:cNvSpPr>
            <a:spLocks noGrp="1"/>
          </p:cNvSpPr>
          <p:nvPr>
            <p:ph idx="1"/>
          </p:nvPr>
        </p:nvSpPr>
        <p:spPr/>
        <p:txBody>
          <a:bodyPr>
            <a:normAutofit fontScale="85000" lnSpcReduction="10000"/>
          </a:bodyPr>
          <a:lstStyle/>
          <a:p>
            <a:pPr algn="just"/>
            <a:r>
              <a:rPr lang="he-IL" dirty="0"/>
              <a:t>וכן הובא בשם </a:t>
            </a:r>
            <a:r>
              <a:rPr lang="he-IL" dirty="0" err="1"/>
              <a:t>הגרש”ז</a:t>
            </a:r>
            <a:r>
              <a:rPr lang="he-IL" dirty="0"/>
              <a:t> </a:t>
            </a:r>
            <a:r>
              <a:rPr lang="he-IL" dirty="0" err="1"/>
              <a:t>אויערבך</a:t>
            </a:r>
            <a:r>
              <a:rPr lang="he-IL" dirty="0"/>
              <a:t> (5ד1 הליכות שלמה, הערה מג) שאין לברך על ראיית ים המלח, כיון שאינו ממעשה בראשית אלא נוצר לאחר זמן. אולם לדעת האור לציון (5א) מברך “עושה מעשה בראשית” על ים הכנרת </a:t>
            </a:r>
            <a:r>
              <a:rPr lang="he-IL" b="1" dirty="0"/>
              <a:t>וים המלח</a:t>
            </a:r>
            <a:r>
              <a:rPr lang="he-IL" dirty="0"/>
              <a:t>.</a:t>
            </a:r>
          </a:p>
          <a:p>
            <a:pPr algn="just"/>
            <a:r>
              <a:rPr lang="he-IL" dirty="0"/>
              <a:t>בספר וזאת הברכה (5ב) הביא את מחלוקת הפוסקים, יש שסברו לברך על ים המלח והכנרת, ואחרים הסתפקו שמא אין לברך מחמת שנוצרו לאחר מעשה בראשית, או מחמת שאינם משונים כל כך בגודלם, וסיים: “ונכון </a:t>
            </a:r>
            <a:r>
              <a:rPr lang="he-IL" b="1" dirty="0"/>
              <a:t>להרהר את הברכה </a:t>
            </a:r>
            <a:r>
              <a:rPr lang="he-IL" b="1" dirty="0" err="1"/>
              <a:t>בלבו</a:t>
            </a:r>
            <a:r>
              <a:rPr lang="he-IL" dirty="0"/>
              <a:t>“.</a:t>
            </a:r>
          </a:p>
          <a:p>
            <a:pPr algn="just"/>
            <a:r>
              <a:rPr lang="he-IL" dirty="0"/>
              <a:t>בספר יצחק ירנן (5ג) הוכיח כי “ים המלח” היה קודם מהפכת סדום “מקווה מים מתוקים”, ובעקבות הפיכת סדום נהפכו המים למלוחים, ולכן לדעתו שפיר יש לברך עליו “עושה מעשה בראשית”. וראה בדבריו שדחה את הסוברים שאין לברך על ים המלח מחמת שהוא “מין קללה”, כיון שסוף כל סוף היה במקום ים גם קודם לכן. ובסוף דבריו הוסיף, שאף אם נשתנה מקומו, מכל מקום כיון שנעשה בידי שמים, יש לברך “עושה מעשה בראשית”.</a:t>
            </a:r>
          </a:p>
          <a:p>
            <a:endParaRPr lang="he-IL" dirty="0"/>
          </a:p>
        </p:txBody>
      </p:sp>
    </p:spTree>
    <p:extLst>
      <p:ext uri="{BB962C8B-B14F-4D97-AF65-F5344CB8AC3E}">
        <p14:creationId xmlns:p14="http://schemas.microsoft.com/office/powerpoint/2010/main" val="3776346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9D4C50-AE62-F1CD-E944-74E0AB106625}"/>
              </a:ext>
            </a:extLst>
          </p:cNvPr>
          <p:cNvSpPr>
            <a:spLocks noGrp="1"/>
          </p:cNvSpPr>
          <p:nvPr>
            <p:ph type="title"/>
          </p:nvPr>
        </p:nvSpPr>
        <p:spPr/>
        <p:txBody>
          <a:bodyPr/>
          <a:lstStyle/>
          <a:p>
            <a:r>
              <a:rPr lang="he-IL" dirty="0"/>
              <a:t>גם לרש"י יש לברך</a:t>
            </a:r>
          </a:p>
        </p:txBody>
      </p:sp>
      <p:sp>
        <p:nvSpPr>
          <p:cNvPr id="3" name="מציין מיקום תוכן 2">
            <a:extLst>
              <a:ext uri="{FF2B5EF4-FFF2-40B4-BE49-F238E27FC236}">
                <a16:creationId xmlns:a16="http://schemas.microsoft.com/office/drawing/2014/main" id="{EA429DB0-1AA4-98E3-0E8F-2CFEAA31FAE1}"/>
              </a:ext>
            </a:extLst>
          </p:cNvPr>
          <p:cNvSpPr>
            <a:spLocks noGrp="1"/>
          </p:cNvSpPr>
          <p:nvPr>
            <p:ph idx="1"/>
          </p:nvPr>
        </p:nvSpPr>
        <p:spPr/>
        <p:txBody>
          <a:bodyPr>
            <a:normAutofit lnSpcReduction="10000"/>
          </a:bodyPr>
          <a:lstStyle/>
          <a:p>
            <a:pPr algn="just"/>
            <a:r>
              <a:rPr lang="he-IL" dirty="0"/>
              <a:t>ויש שהקשו </a:t>
            </a:r>
            <a:r>
              <a:rPr lang="he-IL" dirty="0" err="1"/>
              <a:t>מנלן</a:t>
            </a:r>
            <a:r>
              <a:rPr lang="he-IL" dirty="0"/>
              <a:t> לבאר דברי רש"י בפירוש הראשון שלא היה ים בכל </a:t>
            </a:r>
            <a:r>
              <a:rPr lang="he-IL" dirty="0" err="1"/>
              <a:t>איזור</a:t>
            </a:r>
            <a:r>
              <a:rPr lang="he-IL" dirty="0"/>
              <a:t> ים המלח אלא רק 'עמק </a:t>
            </a:r>
            <a:r>
              <a:rPr lang="he-IL" dirty="0" err="1"/>
              <a:t>שידים</a:t>
            </a:r>
            <a:r>
              <a:rPr lang="he-IL" dirty="0"/>
              <a:t>' יבשתי וביום מן הימים הפך </a:t>
            </a:r>
            <a:r>
              <a:rPr lang="he-IL" dirty="0" err="1"/>
              <a:t>האיזור</a:t>
            </a:r>
            <a:r>
              <a:rPr lang="he-IL" dirty="0"/>
              <a:t> כולו את טבעו ונתמלא מים ואז נוצר 'ים המלח' </a:t>
            </a:r>
          </a:p>
          <a:p>
            <a:pPr algn="just"/>
            <a:r>
              <a:rPr lang="he-IL" dirty="0"/>
              <a:t>הרי בפשטות כוונת רש"י לתאר את מקום הקרב של ארבעת המלכים למול החמשה וכתבה התורה שהיה מקום שנקרא 'עמק </a:t>
            </a:r>
            <a:r>
              <a:rPr lang="he-IL" dirty="0" err="1"/>
              <a:t>השידים</a:t>
            </a:r>
            <a:r>
              <a:rPr lang="he-IL" dirty="0"/>
              <a:t>' ובו התרחש הקרב אבל היום – התכסה גם </a:t>
            </a:r>
            <a:r>
              <a:rPr lang="he-IL" dirty="0" err="1"/>
              <a:t>איזור</a:t>
            </a:r>
            <a:r>
              <a:rPr lang="he-IL" dirty="0"/>
              <a:t> מצומצם זה ע"י ים המלח ששכן כל העת מבריאת העולם בסמוך לעמק </a:t>
            </a:r>
            <a:r>
              <a:rPr lang="he-IL" dirty="0" err="1"/>
              <a:t>השידים</a:t>
            </a:r>
            <a:r>
              <a:rPr lang="he-IL" dirty="0"/>
              <a:t>, </a:t>
            </a:r>
          </a:p>
          <a:p>
            <a:pPr algn="just"/>
            <a:r>
              <a:rPr lang="he-IL" dirty="0"/>
              <a:t>ודברי המור </a:t>
            </a:r>
            <a:r>
              <a:rPr lang="he-IL" dirty="0" err="1"/>
              <a:t>וקציעה</a:t>
            </a:r>
            <a:r>
              <a:rPr lang="he-IL" dirty="0"/>
              <a:t> המפורשים מסייעים לי [וכן ראיתי </a:t>
            </a:r>
            <a:r>
              <a:rPr lang="he-IL" dirty="0" err="1"/>
              <a:t>במשנ"ב</a:t>
            </a:r>
            <a:r>
              <a:rPr lang="he-IL" dirty="0"/>
              <a:t> 'דרשו' </a:t>
            </a:r>
            <a:r>
              <a:rPr lang="he-IL" dirty="0" err="1"/>
              <a:t>רכח</a:t>
            </a:r>
            <a:r>
              <a:rPr lang="he-IL" dirty="0"/>
              <a:t> </a:t>
            </a:r>
            <a:r>
              <a:rPr lang="he-IL" dirty="0" err="1"/>
              <a:t>הע</a:t>
            </a:r>
            <a:r>
              <a:rPr lang="he-IL" dirty="0"/>
              <a:t>' 7 בשם האור לציון, </a:t>
            </a:r>
            <a:r>
              <a:rPr lang="he-IL" dirty="0" err="1"/>
              <a:t>והגר"נ</a:t>
            </a:r>
            <a:r>
              <a:rPr lang="he-IL" dirty="0"/>
              <a:t> </a:t>
            </a:r>
            <a:r>
              <a:rPr lang="he-IL" dirty="0" err="1"/>
              <a:t>קרליץ</a:t>
            </a:r>
            <a:r>
              <a:rPr lang="he-IL" dirty="0"/>
              <a:t> בחוט שני </a:t>
            </a:r>
            <a:r>
              <a:rPr lang="he-IL" dirty="0" err="1"/>
              <a:t>דס"ל</a:t>
            </a:r>
            <a:r>
              <a:rPr lang="he-IL" dirty="0"/>
              <a:t> שיש לברך על ים המלח].</a:t>
            </a:r>
          </a:p>
        </p:txBody>
      </p:sp>
    </p:spTree>
    <p:extLst>
      <p:ext uri="{BB962C8B-B14F-4D97-AF65-F5344CB8AC3E}">
        <p14:creationId xmlns:p14="http://schemas.microsoft.com/office/powerpoint/2010/main" val="1926583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3C6916F-3928-AC5B-537F-82C18DC292CE}"/>
              </a:ext>
            </a:extLst>
          </p:cNvPr>
          <p:cNvSpPr>
            <a:spLocks noGrp="1"/>
          </p:cNvSpPr>
          <p:nvPr>
            <p:ph type="title"/>
          </p:nvPr>
        </p:nvSpPr>
        <p:spPr/>
        <p:txBody>
          <a:bodyPr/>
          <a:lstStyle/>
          <a:p>
            <a:r>
              <a:rPr lang="he-IL" dirty="0"/>
              <a:t>שינוי על ידי בורא עולם</a:t>
            </a:r>
          </a:p>
        </p:txBody>
      </p:sp>
      <p:sp>
        <p:nvSpPr>
          <p:cNvPr id="3" name="מציין מיקום תוכן 2">
            <a:extLst>
              <a:ext uri="{FF2B5EF4-FFF2-40B4-BE49-F238E27FC236}">
                <a16:creationId xmlns:a16="http://schemas.microsoft.com/office/drawing/2014/main" id="{2F4E6402-BF19-AEB7-7FE4-6341ED3B3580}"/>
              </a:ext>
            </a:extLst>
          </p:cNvPr>
          <p:cNvSpPr>
            <a:spLocks noGrp="1"/>
          </p:cNvSpPr>
          <p:nvPr>
            <p:ph idx="1"/>
          </p:nvPr>
        </p:nvSpPr>
        <p:spPr/>
        <p:txBody>
          <a:bodyPr>
            <a:normAutofit fontScale="92500" lnSpcReduction="10000"/>
          </a:bodyPr>
          <a:lstStyle/>
          <a:p>
            <a:r>
              <a:rPr lang="he-IL" dirty="0"/>
              <a:t>עוד יש אומרים שהעיקר לברך עליהם, מפני שאין כוונת הברכה שנעשו דווקא בששת ימי בראשית אלא הכוונה שעושה מעשה בראשית הוא עשה אותם ולא אדם. </a:t>
            </a:r>
          </a:p>
          <a:p>
            <a:r>
              <a:rPr lang="he-IL" dirty="0"/>
              <a:t>וזהו התנאי שלמדנו בברכות נט, ב: "ואמר רמי בר אבא אמר רב יצחק: הרואה פרת </a:t>
            </a:r>
            <a:r>
              <a:rPr lang="he-IL" dirty="0" err="1"/>
              <a:t>אגשרא</a:t>
            </a:r>
            <a:r>
              <a:rPr lang="he-IL" dirty="0"/>
              <a:t> </a:t>
            </a:r>
            <a:r>
              <a:rPr lang="he-IL" dirty="0" err="1"/>
              <a:t>דבבל</a:t>
            </a:r>
            <a:r>
              <a:rPr lang="he-IL" dirty="0"/>
              <a:t> אומר ברוך עושה בראשית. </a:t>
            </a:r>
            <a:r>
              <a:rPr lang="he-IL" dirty="0" err="1"/>
              <a:t>והאידנא</a:t>
            </a:r>
            <a:r>
              <a:rPr lang="he-IL" dirty="0"/>
              <a:t> </a:t>
            </a:r>
            <a:r>
              <a:rPr lang="he-IL" dirty="0" err="1"/>
              <a:t>דשניוה</a:t>
            </a:r>
            <a:r>
              <a:rPr lang="he-IL" dirty="0"/>
              <a:t> </a:t>
            </a:r>
            <a:r>
              <a:rPr lang="he-IL" dirty="0" err="1"/>
              <a:t>פרסאי</a:t>
            </a:r>
            <a:r>
              <a:rPr lang="he-IL" dirty="0"/>
              <a:t> – מבי שבור ולעיל…". </a:t>
            </a:r>
          </a:p>
          <a:p>
            <a:r>
              <a:rPr lang="he-IL" dirty="0"/>
              <a:t>רש"י: "</a:t>
            </a:r>
            <a:r>
              <a:rPr lang="he-IL" dirty="0" err="1"/>
              <a:t>אגשרא</a:t>
            </a:r>
            <a:r>
              <a:rPr lang="he-IL" dirty="0"/>
              <a:t> </a:t>
            </a:r>
            <a:r>
              <a:rPr lang="he-IL" dirty="0" err="1"/>
              <a:t>דבבל</a:t>
            </a:r>
            <a:r>
              <a:rPr lang="he-IL" dirty="0"/>
              <a:t> אומר ברוך עושה בראשית – קים להו שלא נשתנה פרת </a:t>
            </a:r>
            <a:r>
              <a:rPr lang="he-IL" dirty="0" err="1"/>
              <a:t>מהלוכו</a:t>
            </a:r>
            <a:r>
              <a:rPr lang="he-IL" dirty="0"/>
              <a:t> על ידי אדם משם ולמעלה, אבל משם ולמטה </a:t>
            </a:r>
            <a:r>
              <a:rPr lang="he-IL" dirty="0" err="1"/>
              <a:t>הסיבוהו</a:t>
            </a:r>
            <a:r>
              <a:rPr lang="he-IL" dirty="0"/>
              <a:t> בני אדם דרך אחרת". </a:t>
            </a:r>
          </a:p>
          <a:p>
            <a:r>
              <a:rPr lang="he-IL" dirty="0"/>
              <a:t>הרי שרק אם אדם שינה את מהלכו אין מברכים עליו. וכמדומה שכך המנהג לברך על ים המלח וים סוף. וכך כתב בשולחן ערוך </a:t>
            </a:r>
            <a:r>
              <a:rPr lang="he-IL" dirty="0" err="1"/>
              <a:t>רכח</a:t>
            </a:r>
            <a:r>
              <a:rPr lang="he-IL" dirty="0"/>
              <a:t>, ב: "והוא שראה אותם במקום שלא נשתנה מהלכם על ידי בני אדם".</a:t>
            </a:r>
          </a:p>
        </p:txBody>
      </p:sp>
    </p:spTree>
    <p:extLst>
      <p:ext uri="{BB962C8B-B14F-4D97-AF65-F5344CB8AC3E}">
        <p14:creationId xmlns:p14="http://schemas.microsoft.com/office/powerpoint/2010/main" val="42876298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9D4C50-AE62-F1CD-E944-74E0AB106625}"/>
              </a:ext>
            </a:extLst>
          </p:cNvPr>
          <p:cNvSpPr>
            <a:spLocks noGrp="1"/>
          </p:cNvSpPr>
          <p:nvPr>
            <p:ph type="title"/>
          </p:nvPr>
        </p:nvSpPr>
        <p:spPr/>
        <p:txBody>
          <a:bodyPr/>
          <a:lstStyle/>
          <a:p>
            <a:r>
              <a:rPr lang="he-IL" dirty="0"/>
              <a:t>קושיה מברכת מעשה בראשית על ברק</a:t>
            </a:r>
          </a:p>
        </p:txBody>
      </p:sp>
      <p:sp>
        <p:nvSpPr>
          <p:cNvPr id="3" name="מציין מיקום תוכן 2">
            <a:extLst>
              <a:ext uri="{FF2B5EF4-FFF2-40B4-BE49-F238E27FC236}">
                <a16:creationId xmlns:a16="http://schemas.microsoft.com/office/drawing/2014/main" id="{EA429DB0-1AA4-98E3-0E8F-2CFEAA31FAE1}"/>
              </a:ext>
            </a:extLst>
          </p:cNvPr>
          <p:cNvSpPr>
            <a:spLocks noGrp="1"/>
          </p:cNvSpPr>
          <p:nvPr>
            <p:ph idx="1"/>
          </p:nvPr>
        </p:nvSpPr>
        <p:spPr/>
        <p:txBody>
          <a:bodyPr/>
          <a:lstStyle/>
          <a:p>
            <a:r>
              <a:rPr lang="he-IL" dirty="0"/>
              <a:t>מצינו שתקנו חכמים לברך 'מעשה בראשית' על תופעות מתחדשות, כרוחות, ברקים ורעמים, רעידת אדמה. </a:t>
            </a:r>
          </a:p>
          <a:p>
            <a:r>
              <a:rPr lang="he-IL" dirty="0"/>
              <a:t>הרי שברכה זו היא לא רק על הבריאה כפי </a:t>
            </a:r>
            <a:r>
              <a:rPr lang="he-IL" dirty="0" err="1"/>
              <a:t>שהיתה</a:t>
            </a:r>
            <a:r>
              <a:rPr lang="he-IL" dirty="0"/>
              <a:t> בששת ימי בראשית, אלא על תופעות מיוחדות הנובעות ממעשה בראשית.</a:t>
            </a:r>
          </a:p>
          <a:p>
            <a:r>
              <a:rPr lang="he-IL" dirty="0"/>
              <a:t>וגדר הברכה היא להודות לה' – שברא בריאה ודואג לקיומה. </a:t>
            </a:r>
          </a:p>
          <a:p>
            <a:r>
              <a:rPr lang="he-IL" dirty="0"/>
              <a:t>כמו שכתוב המחדש בטובו בכל יום תמיד מעשה בראשית – ראה הערה. </a:t>
            </a:r>
          </a:p>
        </p:txBody>
      </p:sp>
    </p:spTree>
    <p:extLst>
      <p:ext uri="{BB962C8B-B14F-4D97-AF65-F5344CB8AC3E}">
        <p14:creationId xmlns:p14="http://schemas.microsoft.com/office/powerpoint/2010/main" val="796077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1A3EFAD-D5BC-03D2-7744-FCA7C3498787}"/>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CAC86BB7-D869-3D8D-7CDC-5E8FC04F00D2}"/>
              </a:ext>
            </a:extLst>
          </p:cNvPr>
          <p:cNvSpPr>
            <a:spLocks noGrp="1"/>
          </p:cNvSpPr>
          <p:nvPr>
            <p:ph idx="1"/>
          </p:nvPr>
        </p:nvSpPr>
        <p:spPr/>
        <p:txBody>
          <a:bodyPr>
            <a:normAutofit fontScale="55000" lnSpcReduction="20000"/>
          </a:bodyPr>
          <a:lstStyle/>
          <a:p>
            <a:r>
              <a:rPr lang="he-IL" dirty="0"/>
              <a:t>בעניין זה אני עומד לפרסם בקרוב מחקר משותף ביחד עם ד"ר עמוס </a:t>
            </a:r>
            <a:r>
              <a:rPr lang="he-IL" dirty="0" err="1"/>
              <a:t>פרומקין</a:t>
            </a:r>
            <a:r>
              <a:rPr lang="he-IL" dirty="0"/>
              <a:t> החוקר מזה שנים את הר סדום מן ההיבט הגיאומורפולוגי. אנסה לתמצת את עיקרי הדברים: בשתי המאות האחרונות אנו עדים לשינויים רציניים במפלס ים המלח. בעשרות השנים האחרונות התערב האדם בתהליכים הטבעיים והגביר אותם, אבל התהליכים קיימים בעיקרם גם בלעדיו. שינוי המפלס משפיע באופן דרסטי על קו החוף ובעיקר על האגן הדרומי של ים המלח; כאשר המפלס יורד אל מתחת ל-400 מתחת פני הים, כל האגן הדרומי מתייבש, וכשהוא עולה, החלק הדרומי שב והופך לים. בראשית המאה </a:t>
            </a:r>
            <a:r>
              <a:rPr lang="he-IL" dirty="0" err="1"/>
              <a:t>הי"ט</a:t>
            </a:r>
            <a:r>
              <a:rPr lang="he-IL" dirty="0"/>
              <a:t> היה המפלס נמוך כמעט כמו היום. האגן הדרומי היה אז רדוד או יבש למחצה ונוסעים חצו את ים המלח ברגל או ברכיבה על גבי גמלים. בסוף המאה ובראשית המאה העשרים היה המפלס גבוה מאוד וים המלח הגיע בדרום עד אזור נאות </a:t>
            </a:r>
            <a:r>
              <a:rPr lang="he-IL" dirty="0" err="1"/>
              <a:t>הככר</a:t>
            </a:r>
            <a:r>
              <a:rPr lang="he-IL" dirty="0"/>
              <a:t>. הסלע שעליו סימן הרופא הירושלמי </a:t>
            </a:r>
            <a:r>
              <a:rPr lang="he-IL" dirty="0" err="1"/>
              <a:t>מסטרמן</a:t>
            </a:r>
            <a:r>
              <a:rPr lang="he-IL" dirty="0"/>
              <a:t> את פני ים המלח מטעם הקרן הבריטית </a:t>
            </a:r>
            <a:r>
              <a:rPr lang="en-US" dirty="0"/>
              <a:t>PEF </a:t>
            </a:r>
            <a:r>
              <a:rPr lang="he-IL" dirty="0"/>
              <a:t>בראשית המאה, נמצא היום הרבה מעל הכביש. על בסיס זה פיתחו </a:t>
            </a:r>
            <a:r>
              <a:rPr lang="he-IL" dirty="0" err="1"/>
              <a:t>פרומקין</a:t>
            </a:r>
            <a:r>
              <a:rPr lang="he-IL" dirty="0"/>
              <a:t> ואחרים שיטות </a:t>
            </a:r>
            <a:r>
              <a:rPr lang="he-IL" dirty="0" err="1"/>
              <a:t>לתארוך</a:t>
            </a:r>
            <a:r>
              <a:rPr lang="he-IL" dirty="0"/>
              <a:t> מפלסים קדומים של ים המלח, בעיקר על פי איתור חלקי צומח שנישאו על פני המים ונתקעו בפינות שונות, וקביעת זמנם בעזרת פחמן 14. לדיון המקראי חשוב המצב באלף הראשון והשני לפני הספירה. </a:t>
            </a:r>
            <a:r>
              <a:rPr lang="he-IL" dirty="0" err="1"/>
              <a:t>בקוים</a:t>
            </a:r>
            <a:r>
              <a:rPr lang="he-IL" dirty="0"/>
              <a:t> גדולים, מסקנת החוקרים שעסקו בתחום היא, שבחצי הראשון של האלף השני לפני הספירה היה המפלס נמוך בערך כמו היום - למטה מ-400. בסביבות שנת 1500 לפנה"ס עלה המפלס והיה גבוה במיוחד (380-375 מתחת פני הים). בין 1200 ל-1000 לפנה"ס ירד שוב המפלס, ולמרות תנודות שונות שמר בדרך כלל על מפלס נמוך עד סוף האלף הראשון. כאן מצטרפים נתונים ארכיאולוגיים: מצודה ומעגן לסירות מהתקופה הישראלית ב'-ג' ומימי בית שני שנחשפו בחופי ים המלח רק בימינו עם ירידת המפלס.</a:t>
            </a:r>
          </a:p>
          <a:p>
            <a:endParaRPr lang="he-IL" dirty="0"/>
          </a:p>
          <a:p>
            <a:r>
              <a:rPr lang="he-IL" dirty="0"/>
              <a:t>עיון </a:t>
            </a:r>
            <a:r>
              <a:rPr lang="he-IL" dirty="0" err="1"/>
              <a:t>תנ"כי</a:t>
            </a:r>
            <a:r>
              <a:rPr lang="he-IL" dirty="0"/>
              <a:t> מקביל נותן התאמה מפליאה. הביטוי "עמק השדים הוא ים המלח" (בראשית יד) מדבר כנראה על האגן הדרומי של ים המלח והוא מלמד שבתקופת האבות (1500-2000 לפנה"ס) היה כאן עמק יבש בעוד שבתקופת כתיבת התורה (בין 1500 ל-1200) היה כאן ים. בנביאים ובכתובים שוב מוצאים אנו 'גיא המלח', כלומר מפלס נמוך בין 1000 ל-500 לפנה"ס. זאת ועוד, ניתוח פרטים אחדים במפת גבולות השבטים בספר יהושע מלמד לדעתי גם הוא על מפלס גבוה, כלומר התאמה בין נתוני פרקי הנחלות לבין מצב המפלס בשנים 1200-1500.</a:t>
            </a:r>
          </a:p>
        </p:txBody>
      </p:sp>
    </p:spTree>
    <p:extLst>
      <p:ext uri="{BB962C8B-B14F-4D97-AF65-F5344CB8AC3E}">
        <p14:creationId xmlns:p14="http://schemas.microsoft.com/office/powerpoint/2010/main" val="942535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065212" y="381000"/>
            <a:ext cx="9144001" cy="1219200"/>
          </a:xfrm>
        </p:spPr>
        <p:txBody>
          <a:bodyPr rtlCol="1"/>
          <a:lstStyle/>
          <a:p>
            <a:pPr algn="r" rtl="1"/>
            <a:r>
              <a:rPr lang="he-IL"/>
              <a:t>פריסת שני תכנים עם טבלה</a:t>
            </a:r>
          </a:p>
        </p:txBody>
      </p:sp>
      <p:sp>
        <p:nvSpPr>
          <p:cNvPr id="3" name="מציין מיקום תוכן 2"/>
          <p:cNvSpPr>
            <a:spLocks noGrp="1"/>
          </p:cNvSpPr>
          <p:nvPr>
            <p:ph sz="half" idx="1"/>
          </p:nvPr>
        </p:nvSpPr>
        <p:spPr>
          <a:xfrm flipH="1">
            <a:off x="5789613" y="1828800"/>
            <a:ext cx="4419599" cy="4419600"/>
          </a:xfrm>
        </p:spPr>
        <p:txBody>
          <a:bodyPr rtlCol="1"/>
          <a:lstStyle/>
          <a:p>
            <a:pPr algn="r" rtl="1"/>
            <a:r>
              <a:rPr lang="he-IL" dirty="0"/>
              <a:t>נקודת התבליט הראשונה כאן</a:t>
            </a:r>
          </a:p>
          <a:p>
            <a:pPr algn="r" rtl="1"/>
            <a:r>
              <a:rPr lang="he-IL" dirty="0"/>
              <a:t>נקודת התבליט </a:t>
            </a:r>
            <a:r>
              <a:rPr lang="he-IL" dirty="0" err="1"/>
              <a:t>השניה</a:t>
            </a:r>
            <a:r>
              <a:rPr lang="he-IL" dirty="0"/>
              <a:t> כאן</a:t>
            </a:r>
          </a:p>
          <a:p>
            <a:pPr algn="r" rtl="1"/>
            <a:r>
              <a:rPr lang="he-IL" dirty="0"/>
              <a:t>נקודת התבליט השלישית כאן</a:t>
            </a:r>
          </a:p>
        </p:txBody>
      </p:sp>
      <p:graphicFrame>
        <p:nvGraphicFramePr>
          <p:cNvPr id="6" name="מציין מיקום תוכן 5"/>
          <p:cNvGraphicFramePr>
            <a:graphicFrameLocks noGrp="1"/>
          </p:cNvGraphicFramePr>
          <p:nvPr>
            <p:ph sz="half" idx="2"/>
            <p:extLst>
              <p:ext uri="{D42A27DB-BD31-4B8C-83A1-F6EECF244321}">
                <p14:modId xmlns:p14="http://schemas.microsoft.com/office/powerpoint/2010/main" val="2236080650"/>
              </p:ext>
            </p:extLst>
          </p:nvPr>
        </p:nvGraphicFramePr>
        <p:xfrm>
          <a:off x="1065212" y="1828800"/>
          <a:ext cx="4419600" cy="2057400"/>
        </p:xfrm>
        <a:graphic>
          <a:graphicData uri="http://schemas.openxmlformats.org/drawingml/2006/table">
            <a:tbl>
              <a:tblPr rtl="1" firstRow="1" bandRow="1">
                <a:tableStyleId>{5C22544A-7EE6-4342-B048-85BDC9FD1C3A}</a:tableStyleId>
              </a:tblPr>
              <a:tblGrid>
                <a:gridCol w="1473200">
                  <a:extLst>
                    <a:ext uri="{9D8B030D-6E8A-4147-A177-3AD203B41FA5}">
                      <a16:colId xmlns:a16="http://schemas.microsoft.com/office/drawing/2014/main" val="20000"/>
                    </a:ext>
                  </a:extLst>
                </a:gridCol>
                <a:gridCol w="1473200">
                  <a:extLst>
                    <a:ext uri="{9D8B030D-6E8A-4147-A177-3AD203B41FA5}">
                      <a16:colId xmlns:a16="http://schemas.microsoft.com/office/drawing/2014/main" val="20001"/>
                    </a:ext>
                  </a:extLst>
                </a:gridCol>
                <a:gridCol w="1473200">
                  <a:extLst>
                    <a:ext uri="{9D8B030D-6E8A-4147-A177-3AD203B41FA5}">
                      <a16:colId xmlns:a16="http://schemas.microsoft.com/office/drawing/2014/main" val="20002"/>
                    </a:ext>
                  </a:extLst>
                </a:gridCol>
              </a:tblGrid>
              <a:tr h="514350">
                <a:tc>
                  <a:txBody>
                    <a:bodyPr/>
                    <a:lstStyle/>
                    <a:p>
                      <a:pPr rtl="1"/>
                      <a:r>
                        <a:rPr lang="he-IL" sz="1800" noProof="0" dirty="0">
                          <a:latin typeface="Tahoma" panose="020B0604030504040204" pitchFamily="34" charset="0"/>
                          <a:ea typeface="Tahoma" panose="020B0604030504040204" pitchFamily="34" charset="0"/>
                          <a:cs typeface="Tahoma" panose="020B0604030504040204" pitchFamily="34" charset="0"/>
                        </a:rPr>
                        <a:t>שיעור</a:t>
                      </a:r>
                    </a:p>
                  </a:txBody>
                  <a:tcPr marL="91416" marR="91416" marT="45708" marB="45708" anchor="ctr"/>
                </a:tc>
                <a:tc>
                  <a:txBody>
                    <a:bodyPr/>
                    <a:lstStyle/>
                    <a:p>
                      <a:pPr algn="ctr" rtl="1"/>
                      <a:r>
                        <a:rPr lang="he-IL" sz="1800" noProof="0">
                          <a:latin typeface="Tahoma" panose="020B0604030504040204" pitchFamily="34" charset="0"/>
                          <a:ea typeface="Tahoma" panose="020B0604030504040204" pitchFamily="34" charset="0"/>
                          <a:cs typeface="Tahoma" panose="020B0604030504040204" pitchFamily="34" charset="0"/>
                        </a:rPr>
                        <a:t>קבוצה 1</a:t>
                      </a:r>
                    </a:p>
                  </a:txBody>
                  <a:tcPr marL="91416" marR="91416" marT="45708" marB="45708" anchor="ctr"/>
                </a:tc>
                <a:tc>
                  <a:txBody>
                    <a:bodyPr/>
                    <a:lstStyle/>
                    <a:p>
                      <a:pPr algn="ctr" rtl="1"/>
                      <a:r>
                        <a:rPr lang="he-IL" sz="1800" noProof="0">
                          <a:latin typeface="Tahoma" panose="020B0604030504040204" pitchFamily="34" charset="0"/>
                          <a:ea typeface="Tahoma" panose="020B0604030504040204" pitchFamily="34" charset="0"/>
                          <a:cs typeface="Tahoma" panose="020B0604030504040204" pitchFamily="34" charset="0"/>
                        </a:rPr>
                        <a:t>קבוצה 2</a:t>
                      </a:r>
                    </a:p>
                  </a:txBody>
                  <a:tcPr marL="91416" marR="91416" marT="45708" marB="45708" anchor="ctr"/>
                </a:tc>
                <a:extLst>
                  <a:ext uri="{0D108BD9-81ED-4DB2-BD59-A6C34878D82A}">
                    <a16:rowId xmlns:a16="http://schemas.microsoft.com/office/drawing/2014/main" val="10000"/>
                  </a:ext>
                </a:extLst>
              </a:tr>
              <a:tr h="514350">
                <a:tc>
                  <a:txBody>
                    <a:bodyPr/>
                    <a:lstStyle/>
                    <a:p>
                      <a:pPr rtl="1"/>
                      <a:r>
                        <a:rPr lang="he-IL" sz="1800" noProof="0">
                          <a:latin typeface="Tahoma" panose="020B0604030504040204" pitchFamily="34" charset="0"/>
                          <a:ea typeface="Tahoma" panose="020B0604030504040204" pitchFamily="34" charset="0"/>
                          <a:cs typeface="Tahoma" panose="020B0604030504040204" pitchFamily="34" charset="0"/>
                        </a:rPr>
                        <a:t>שיעור 1</a:t>
                      </a:r>
                    </a:p>
                  </a:txBody>
                  <a:tcPr marL="91416" marR="91416" marT="45708" marB="45708" anchor="ctr"/>
                </a:tc>
                <a:tc>
                  <a:txBody>
                    <a:bodyPr/>
                    <a:lstStyle/>
                    <a:p>
                      <a:pPr algn="ctr" rtl="1"/>
                      <a:r>
                        <a:rPr lang="he-IL" sz="1800" noProof="0">
                          <a:latin typeface="Tahoma" panose="020B0604030504040204" pitchFamily="34" charset="0"/>
                          <a:ea typeface="Tahoma" panose="020B0604030504040204" pitchFamily="34" charset="0"/>
                          <a:cs typeface="Tahoma" panose="020B0604030504040204" pitchFamily="34" charset="0"/>
                        </a:rPr>
                        <a:t>82</a:t>
                      </a:r>
                    </a:p>
                  </a:txBody>
                  <a:tcPr marL="91416" marR="91416" marT="45708" marB="45708" anchor="ctr"/>
                </a:tc>
                <a:tc>
                  <a:txBody>
                    <a:bodyPr/>
                    <a:lstStyle/>
                    <a:p>
                      <a:pPr algn="ctr" rtl="1"/>
                      <a:r>
                        <a:rPr lang="he-IL" sz="1800" noProof="0">
                          <a:latin typeface="Tahoma" panose="020B0604030504040204" pitchFamily="34" charset="0"/>
                          <a:ea typeface="Tahoma" panose="020B0604030504040204" pitchFamily="34" charset="0"/>
                          <a:cs typeface="Tahoma" panose="020B0604030504040204" pitchFamily="34" charset="0"/>
                        </a:rPr>
                        <a:t>95</a:t>
                      </a:r>
                    </a:p>
                  </a:txBody>
                  <a:tcPr marL="91416" marR="91416" marT="45708" marB="45708" anchor="ctr"/>
                </a:tc>
                <a:extLst>
                  <a:ext uri="{0D108BD9-81ED-4DB2-BD59-A6C34878D82A}">
                    <a16:rowId xmlns:a16="http://schemas.microsoft.com/office/drawing/2014/main" val="10001"/>
                  </a:ext>
                </a:extLst>
              </a:tr>
              <a:tr h="514350">
                <a:tc>
                  <a:txBody>
                    <a:bodyPr/>
                    <a:lstStyle/>
                    <a:p>
                      <a:pPr rtl="1"/>
                      <a:r>
                        <a:rPr lang="he-IL" sz="1800" noProof="0">
                          <a:latin typeface="Tahoma" panose="020B0604030504040204" pitchFamily="34" charset="0"/>
                          <a:ea typeface="Tahoma" panose="020B0604030504040204" pitchFamily="34" charset="0"/>
                          <a:cs typeface="Tahoma" panose="020B0604030504040204" pitchFamily="34" charset="0"/>
                        </a:rPr>
                        <a:t>שיעור 2</a:t>
                      </a:r>
                    </a:p>
                  </a:txBody>
                  <a:tcPr marL="91416" marR="91416" marT="45708" marB="45708" anchor="ctr"/>
                </a:tc>
                <a:tc>
                  <a:txBody>
                    <a:bodyPr/>
                    <a:lstStyle/>
                    <a:p>
                      <a:pPr algn="ctr" rtl="1"/>
                      <a:r>
                        <a:rPr lang="he-IL" sz="1800" noProof="0">
                          <a:latin typeface="Tahoma" panose="020B0604030504040204" pitchFamily="34" charset="0"/>
                          <a:ea typeface="Tahoma" panose="020B0604030504040204" pitchFamily="34" charset="0"/>
                          <a:cs typeface="Tahoma" panose="020B0604030504040204" pitchFamily="34" charset="0"/>
                        </a:rPr>
                        <a:t>76</a:t>
                      </a:r>
                    </a:p>
                  </a:txBody>
                  <a:tcPr marL="91416" marR="91416" marT="45708" marB="45708" anchor="ctr"/>
                </a:tc>
                <a:tc>
                  <a:txBody>
                    <a:bodyPr/>
                    <a:lstStyle/>
                    <a:p>
                      <a:pPr algn="ctr" rtl="1"/>
                      <a:r>
                        <a:rPr lang="he-IL" sz="1800" noProof="0">
                          <a:latin typeface="Tahoma" panose="020B0604030504040204" pitchFamily="34" charset="0"/>
                          <a:ea typeface="Tahoma" panose="020B0604030504040204" pitchFamily="34" charset="0"/>
                          <a:cs typeface="Tahoma" panose="020B0604030504040204" pitchFamily="34" charset="0"/>
                        </a:rPr>
                        <a:t>88</a:t>
                      </a:r>
                    </a:p>
                  </a:txBody>
                  <a:tcPr marL="91416" marR="91416" marT="45708" marB="45708" anchor="ctr"/>
                </a:tc>
                <a:extLst>
                  <a:ext uri="{0D108BD9-81ED-4DB2-BD59-A6C34878D82A}">
                    <a16:rowId xmlns:a16="http://schemas.microsoft.com/office/drawing/2014/main" val="10002"/>
                  </a:ext>
                </a:extLst>
              </a:tr>
              <a:tr h="514350">
                <a:tc>
                  <a:txBody>
                    <a:bodyPr/>
                    <a:lstStyle/>
                    <a:p>
                      <a:pPr rtl="1"/>
                      <a:r>
                        <a:rPr lang="he-IL" sz="1800" noProof="0">
                          <a:latin typeface="Tahoma" panose="020B0604030504040204" pitchFamily="34" charset="0"/>
                          <a:ea typeface="Tahoma" panose="020B0604030504040204" pitchFamily="34" charset="0"/>
                          <a:cs typeface="Tahoma" panose="020B0604030504040204" pitchFamily="34" charset="0"/>
                        </a:rPr>
                        <a:t>שיעור 3</a:t>
                      </a:r>
                    </a:p>
                  </a:txBody>
                  <a:tcPr marL="91416" marR="91416" marT="45708" marB="45708" anchor="ctr"/>
                </a:tc>
                <a:tc>
                  <a:txBody>
                    <a:bodyPr/>
                    <a:lstStyle/>
                    <a:p>
                      <a:pPr algn="ctr" rtl="1"/>
                      <a:r>
                        <a:rPr lang="he-IL" sz="1800" noProof="0">
                          <a:latin typeface="Tahoma" panose="020B0604030504040204" pitchFamily="34" charset="0"/>
                          <a:ea typeface="Tahoma" panose="020B0604030504040204" pitchFamily="34" charset="0"/>
                          <a:cs typeface="Tahoma" panose="020B0604030504040204" pitchFamily="34" charset="0"/>
                        </a:rPr>
                        <a:t>84</a:t>
                      </a:r>
                    </a:p>
                  </a:txBody>
                  <a:tcPr marL="91416" marR="91416" marT="45708" marB="45708" anchor="ctr"/>
                </a:tc>
                <a:tc>
                  <a:txBody>
                    <a:bodyPr/>
                    <a:lstStyle/>
                    <a:p>
                      <a:pPr algn="ctr" rtl="1"/>
                      <a:r>
                        <a:rPr lang="he-IL" sz="1800" noProof="0" dirty="0">
                          <a:latin typeface="Tahoma" panose="020B0604030504040204" pitchFamily="34" charset="0"/>
                          <a:ea typeface="Tahoma" panose="020B0604030504040204" pitchFamily="34" charset="0"/>
                          <a:cs typeface="Tahoma" panose="020B0604030504040204" pitchFamily="34" charset="0"/>
                        </a:rPr>
                        <a:t>90</a:t>
                      </a:r>
                    </a:p>
                  </a:txBody>
                  <a:tcPr marL="91416" marR="91416" marT="45708" marB="45708"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594489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065212" y="381000"/>
            <a:ext cx="9144001" cy="1219200"/>
          </a:xfrm>
        </p:spPr>
        <p:txBody>
          <a:bodyPr rtlCol="1"/>
          <a:lstStyle/>
          <a:p>
            <a:pPr algn="r" rtl="1"/>
            <a:r>
              <a:rPr lang="he-IL" dirty="0"/>
              <a:t>פריסת שני תכנים עם </a:t>
            </a:r>
            <a:r>
              <a:rPr lang="he-IL" dirty="0" err="1"/>
              <a:t>SmartArt</a:t>
            </a:r>
            <a:endParaRPr lang="he-IL" dirty="0"/>
          </a:p>
        </p:txBody>
      </p:sp>
      <p:sp>
        <p:nvSpPr>
          <p:cNvPr id="4" name="מציין מיקום תוכן 3"/>
          <p:cNvSpPr>
            <a:spLocks noGrp="1"/>
          </p:cNvSpPr>
          <p:nvPr>
            <p:ph sz="half" idx="1"/>
          </p:nvPr>
        </p:nvSpPr>
        <p:spPr>
          <a:xfrm flipH="1">
            <a:off x="5789613" y="1828800"/>
            <a:ext cx="4419599" cy="4419600"/>
          </a:xfrm>
        </p:spPr>
        <p:txBody>
          <a:bodyPr rtlCol="1"/>
          <a:lstStyle/>
          <a:p>
            <a:pPr algn="r" rtl="1"/>
            <a:r>
              <a:rPr lang="he-IL" dirty="0"/>
              <a:t>נקודת התבליט הראשונה כאן</a:t>
            </a:r>
          </a:p>
          <a:p>
            <a:pPr algn="r" rtl="1"/>
            <a:r>
              <a:rPr lang="he-IL" dirty="0"/>
              <a:t>נקודת התבליט </a:t>
            </a:r>
            <a:r>
              <a:rPr lang="he-IL" dirty="0" err="1"/>
              <a:t>השניה</a:t>
            </a:r>
            <a:r>
              <a:rPr lang="he-IL" dirty="0"/>
              <a:t> כאן</a:t>
            </a:r>
          </a:p>
          <a:p>
            <a:pPr algn="r" rtl="1"/>
            <a:r>
              <a:rPr lang="he-IL" dirty="0"/>
              <a:t>נקודת התבליט השלישית כאן</a:t>
            </a:r>
          </a:p>
        </p:txBody>
      </p:sp>
      <p:graphicFrame>
        <p:nvGraphicFramePr>
          <p:cNvPr id="8" name="מציין מיקום תוכן 7" descr="דיאגרמת חיתוך קבוצות (Venn) מוקדי שמציגה קשרי גומלין חופפים בין קבוצה ב' וקבוצה ג' לבין קבוצה א' במחזור"/>
          <p:cNvGraphicFramePr>
            <a:graphicFrameLocks noGrp="1"/>
          </p:cNvGraphicFramePr>
          <p:nvPr>
            <p:ph sz="half" idx="2"/>
            <p:extLst>
              <p:ext uri="{D42A27DB-BD31-4B8C-83A1-F6EECF244321}">
                <p14:modId xmlns:p14="http://schemas.microsoft.com/office/powerpoint/2010/main" val="469736329"/>
              </p:ext>
            </p:extLst>
          </p:nvPr>
        </p:nvGraphicFramePr>
        <p:xfrm>
          <a:off x="1065212" y="1828800"/>
          <a:ext cx="4419600" cy="441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02157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2436815" y="1616074"/>
            <a:ext cx="7315198" cy="2727325"/>
          </a:xfrm>
        </p:spPr>
        <p:txBody>
          <a:bodyPr rtlCol="1"/>
          <a:lstStyle/>
          <a:p>
            <a:pPr algn="r" rtl="1"/>
            <a:r>
              <a:rPr lang="he-IL"/>
              <a:t>הוסף כותרת שקופית - 1</a:t>
            </a:r>
          </a:p>
        </p:txBody>
      </p:sp>
      <p:sp>
        <p:nvSpPr>
          <p:cNvPr id="3" name="מציין מיקום טקסט 2"/>
          <p:cNvSpPr>
            <a:spLocks noGrp="1"/>
          </p:cNvSpPr>
          <p:nvPr>
            <p:ph type="body" idx="1"/>
          </p:nvPr>
        </p:nvSpPr>
        <p:spPr>
          <a:xfrm flipH="1">
            <a:off x="2436813" y="4495800"/>
            <a:ext cx="7315198" cy="1673225"/>
          </a:xfrm>
        </p:spPr>
        <p:txBody>
          <a:bodyPr rtlCol="1"/>
          <a:lstStyle/>
          <a:p>
            <a:pPr algn="r" rtl="1"/>
            <a:endParaRPr lang="he-IL"/>
          </a:p>
        </p:txBody>
      </p:sp>
    </p:spTree>
    <p:extLst>
      <p:ext uri="{BB962C8B-B14F-4D97-AF65-F5344CB8AC3E}">
        <p14:creationId xmlns:p14="http://schemas.microsoft.com/office/powerpoint/2010/main" val="4212885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065212" y="381000"/>
            <a:ext cx="9144001" cy="1219200"/>
          </a:xfrm>
        </p:spPr>
        <p:txBody>
          <a:bodyPr rtlCol="1"/>
          <a:lstStyle/>
          <a:p>
            <a:pPr algn="r" rtl="1"/>
            <a:r>
              <a:rPr lang="he-IL"/>
              <a:t>הוסף כותרת שקופית - 2</a:t>
            </a:r>
          </a:p>
        </p:txBody>
      </p:sp>
      <p:sp>
        <p:nvSpPr>
          <p:cNvPr id="3" name="מציין מיקום טקסט 2"/>
          <p:cNvSpPr>
            <a:spLocks noGrp="1"/>
          </p:cNvSpPr>
          <p:nvPr>
            <p:ph type="body" idx="1"/>
          </p:nvPr>
        </p:nvSpPr>
        <p:spPr>
          <a:xfrm flipH="1">
            <a:off x="5794251" y="1828800"/>
            <a:ext cx="4416552" cy="838200"/>
          </a:xfrm>
        </p:spPr>
        <p:txBody>
          <a:bodyPr rtlCol="1"/>
          <a:lstStyle/>
          <a:p>
            <a:pPr algn="r" rtl="1"/>
            <a:endParaRPr lang="he-IL"/>
          </a:p>
        </p:txBody>
      </p:sp>
      <p:sp>
        <p:nvSpPr>
          <p:cNvPr id="4" name="מציין מיקום תוכן 3"/>
          <p:cNvSpPr>
            <a:spLocks noGrp="1"/>
          </p:cNvSpPr>
          <p:nvPr>
            <p:ph sz="half" idx="2"/>
          </p:nvPr>
        </p:nvSpPr>
        <p:spPr>
          <a:xfrm flipH="1">
            <a:off x="5794251" y="2743200"/>
            <a:ext cx="4416552" cy="3505200"/>
          </a:xfrm>
        </p:spPr>
        <p:txBody>
          <a:bodyPr rtlCol="1"/>
          <a:lstStyle/>
          <a:p>
            <a:pPr algn="r" rtl="1"/>
            <a:endParaRPr lang="he-IL"/>
          </a:p>
        </p:txBody>
      </p:sp>
      <p:sp>
        <p:nvSpPr>
          <p:cNvPr id="5" name="מציין מיקום טקסט 4"/>
          <p:cNvSpPr>
            <a:spLocks noGrp="1"/>
          </p:cNvSpPr>
          <p:nvPr>
            <p:ph type="body" sz="quarter" idx="3"/>
          </p:nvPr>
        </p:nvSpPr>
        <p:spPr>
          <a:xfrm flipH="1">
            <a:off x="1066801" y="1828800"/>
            <a:ext cx="4416552" cy="838200"/>
          </a:xfrm>
        </p:spPr>
        <p:txBody>
          <a:bodyPr rtlCol="1"/>
          <a:lstStyle/>
          <a:p>
            <a:pPr algn="r" rtl="1"/>
            <a:endParaRPr lang="he-IL"/>
          </a:p>
        </p:txBody>
      </p:sp>
      <p:sp>
        <p:nvSpPr>
          <p:cNvPr id="6" name="מציין מיקום תוכן 5"/>
          <p:cNvSpPr>
            <a:spLocks noGrp="1"/>
          </p:cNvSpPr>
          <p:nvPr>
            <p:ph sz="quarter" idx="4"/>
          </p:nvPr>
        </p:nvSpPr>
        <p:spPr>
          <a:xfrm flipH="1">
            <a:off x="1066801" y="2743200"/>
            <a:ext cx="4416552" cy="3505200"/>
          </a:xfrm>
        </p:spPr>
        <p:txBody>
          <a:bodyPr rtlCol="1"/>
          <a:lstStyle/>
          <a:p>
            <a:pPr algn="r" rtl="1"/>
            <a:endParaRPr lang="he-IL"/>
          </a:p>
        </p:txBody>
      </p:sp>
    </p:spTree>
    <p:extLst>
      <p:ext uri="{BB962C8B-B14F-4D97-AF65-F5344CB8AC3E}">
        <p14:creationId xmlns:p14="http://schemas.microsoft.com/office/powerpoint/2010/main" val="78171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065212" y="381000"/>
            <a:ext cx="9144001" cy="1219200"/>
          </a:xfrm>
        </p:spPr>
        <p:txBody>
          <a:bodyPr rtlCol="1"/>
          <a:lstStyle/>
          <a:p>
            <a:pPr algn="r" rtl="1"/>
            <a:r>
              <a:rPr lang="he-IL"/>
              <a:t>הוסף כותרת שקופית - 3</a:t>
            </a:r>
          </a:p>
        </p:txBody>
      </p:sp>
    </p:spTree>
    <p:extLst>
      <p:ext uri="{BB962C8B-B14F-4D97-AF65-F5344CB8AC3E}">
        <p14:creationId xmlns:p14="http://schemas.microsoft.com/office/powerpoint/2010/main" val="1744096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5291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6551612" y="588963"/>
            <a:ext cx="3657600" cy="2840037"/>
          </a:xfrm>
        </p:spPr>
        <p:txBody>
          <a:bodyPr rtlCol="1"/>
          <a:lstStyle/>
          <a:p>
            <a:pPr algn="r" rtl="1"/>
            <a:r>
              <a:rPr lang="he-IL"/>
              <a:t>הוסף כותרת שקופית - 4</a:t>
            </a:r>
          </a:p>
        </p:txBody>
      </p:sp>
      <p:sp>
        <p:nvSpPr>
          <p:cNvPr id="3" name="מציין מיקום תוכן 2"/>
          <p:cNvSpPr>
            <a:spLocks noGrp="1"/>
          </p:cNvSpPr>
          <p:nvPr>
            <p:ph idx="1"/>
          </p:nvPr>
        </p:nvSpPr>
        <p:spPr>
          <a:xfrm flipH="1">
            <a:off x="608011" y="588963"/>
            <a:ext cx="5486400" cy="5580061"/>
          </a:xfrm>
        </p:spPr>
        <p:txBody>
          <a:bodyPr rtlCol="1"/>
          <a:lstStyle/>
          <a:p>
            <a:pPr algn="r" rtl="1"/>
            <a:endParaRPr lang="he-IL"/>
          </a:p>
        </p:txBody>
      </p:sp>
      <p:sp>
        <p:nvSpPr>
          <p:cNvPr id="4" name="מציין מיקום טקסט 3"/>
          <p:cNvSpPr>
            <a:spLocks noGrp="1"/>
          </p:cNvSpPr>
          <p:nvPr>
            <p:ph type="body" sz="half" idx="2"/>
          </p:nvPr>
        </p:nvSpPr>
        <p:spPr>
          <a:xfrm flipH="1">
            <a:off x="6551612" y="3581399"/>
            <a:ext cx="3657600" cy="2587625"/>
          </a:xfrm>
        </p:spPr>
        <p:txBody>
          <a:bodyPr rtlCol="1"/>
          <a:lstStyle/>
          <a:p>
            <a:pPr algn="r" rtl="1"/>
            <a:endParaRPr lang="he-IL"/>
          </a:p>
        </p:txBody>
      </p:sp>
    </p:spTree>
    <p:extLst>
      <p:ext uri="{BB962C8B-B14F-4D97-AF65-F5344CB8AC3E}">
        <p14:creationId xmlns:p14="http://schemas.microsoft.com/office/powerpoint/2010/main" val="3305470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p:cNvSpPr>
            <a:spLocks noGrp="1"/>
          </p:cNvSpPr>
          <p:nvPr>
            <p:ph type="title"/>
          </p:nvPr>
        </p:nvSpPr>
        <p:spPr>
          <a:xfrm flipH="1">
            <a:off x="6551612" y="588963"/>
            <a:ext cx="3657600" cy="2840038"/>
          </a:xfrm>
        </p:spPr>
        <p:txBody>
          <a:bodyPr rtlCol="1"/>
          <a:lstStyle/>
          <a:p>
            <a:pPr algn="r" rtl="1"/>
            <a:r>
              <a:rPr lang="he-IL"/>
              <a:t>הוסף כותרת שקופית - 5</a:t>
            </a:r>
          </a:p>
        </p:txBody>
      </p:sp>
      <p:sp>
        <p:nvSpPr>
          <p:cNvPr id="2" name="מציין מיקום תמונה 1" descr="מציין מיקום ריק להוספת תמונה. לחץ על מציין המיקום ובחר את התמונה שברצונך להוסיף"/>
          <p:cNvSpPr>
            <a:spLocks noGrp="1"/>
          </p:cNvSpPr>
          <p:nvPr>
            <p:ph type="pic" idx="1"/>
          </p:nvPr>
        </p:nvSpPr>
        <p:spPr>
          <a:xfrm flipH="1">
            <a:off x="821045" y="805658"/>
            <a:ext cx="5060286" cy="5146672"/>
          </a:xfrm>
        </p:spPr>
      </p:sp>
      <p:sp>
        <p:nvSpPr>
          <p:cNvPr id="4" name="מציין מיקום טקסט 3"/>
          <p:cNvSpPr>
            <a:spLocks noGrp="1"/>
          </p:cNvSpPr>
          <p:nvPr>
            <p:ph type="body" sz="half" idx="2"/>
          </p:nvPr>
        </p:nvSpPr>
        <p:spPr>
          <a:xfrm flipH="1">
            <a:off x="6551612" y="3581399"/>
            <a:ext cx="3657600" cy="2587625"/>
          </a:xfrm>
        </p:spPr>
        <p:txBody>
          <a:bodyPr rtlCol="1"/>
          <a:lstStyle/>
          <a:p>
            <a:pPr algn="r" rtl="1"/>
            <a:endParaRPr lang="he-IL"/>
          </a:p>
        </p:txBody>
      </p:sp>
    </p:spTree>
    <p:extLst>
      <p:ext uri="{BB962C8B-B14F-4D97-AF65-F5344CB8AC3E}">
        <p14:creationId xmlns:p14="http://schemas.microsoft.com/office/powerpoint/2010/main" val="3760552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גלי אוקיינוס 16x9">
  <a:themeElements>
    <a:clrScheme name="ירוק כחול">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5820128_TF02901025.potx" id="{03AC9A88-81D2-41DC-9CD3-EE501855F9DB}" vid="{F841DB57-2DE8-4325-9E99-A1465AF2D5E8}"/>
    </a:ext>
  </a:extLst>
</a:theme>
</file>

<file path=ppt/theme/theme2.xml><?xml version="1.0" encoding="utf-8"?>
<a:theme xmlns:a="http://schemas.openxmlformats.org/drawingml/2006/main" name="ערכת נושא של Office">
  <a:themeElements>
    <a:clrScheme name="Ocean Waves">
      <a:dk1>
        <a:sysClr val="windowText" lastClr="000000"/>
      </a:dk1>
      <a:lt1>
        <a:sysClr val="window" lastClr="FFFFFF"/>
      </a:lt1>
      <a:dk2>
        <a:srgbClr val="134251"/>
      </a:dk2>
      <a:lt2>
        <a:srgbClr val="83BEC0"/>
      </a:lt2>
      <a:accent1>
        <a:srgbClr val="339C9F"/>
      </a:accent1>
      <a:accent2>
        <a:srgbClr val="E68010"/>
      </a:accent2>
      <a:accent3>
        <a:srgbClr val="8EB414"/>
      </a:accent3>
      <a:accent4>
        <a:srgbClr val="0CB89B"/>
      </a:accent4>
      <a:accent5>
        <a:srgbClr val="ECB720"/>
      </a:accent5>
      <a:accent6>
        <a:srgbClr val="319762"/>
      </a:accent6>
      <a:hlink>
        <a:srgbClr val="E68010"/>
      </a:hlink>
      <a:folHlink>
        <a:srgbClr val="339C9F"/>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ערכת נושא של Office">
  <a:themeElements>
    <a:clrScheme name="Ocean Waves">
      <a:dk1>
        <a:sysClr val="windowText" lastClr="000000"/>
      </a:dk1>
      <a:lt1>
        <a:sysClr val="window" lastClr="FFFFFF"/>
      </a:lt1>
      <a:dk2>
        <a:srgbClr val="134251"/>
      </a:dk2>
      <a:lt2>
        <a:srgbClr val="83BEC0"/>
      </a:lt2>
      <a:accent1>
        <a:srgbClr val="339C9F"/>
      </a:accent1>
      <a:accent2>
        <a:srgbClr val="E68010"/>
      </a:accent2>
      <a:accent3>
        <a:srgbClr val="8EB414"/>
      </a:accent3>
      <a:accent4>
        <a:srgbClr val="0CB89B"/>
      </a:accent4>
      <a:accent5>
        <a:srgbClr val="ECB720"/>
      </a:accent5>
      <a:accent6>
        <a:srgbClr val="319762"/>
      </a:accent6>
      <a:hlink>
        <a:srgbClr val="E68010"/>
      </a:hlink>
      <a:folHlink>
        <a:srgbClr val="339C9F"/>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 /></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 /></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 /></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B6DE00F-F2BC-4082-AB87-D0D78777DE1E}">
  <ds:schemaRefs>
    <ds:schemaRef ds:uri="http://schemas.microsoft.com/sharepoint/v3/contenttype/forms"/>
  </ds:schemaRefs>
</ds:datastoreItem>
</file>

<file path=customXml/itemProps2.xml><?xml version="1.0" encoding="utf-8"?>
<ds:datastoreItem xmlns:ds="http://schemas.openxmlformats.org/officeDocument/2006/customXml" ds:itemID="{045C5BB1-9D2C-412A-AE6C-0FC75190A4CE}">
  <ds:schemaRefs>
    <ds:schemaRef ds:uri="http://schemas.microsoft.com/office/2006/metadata/properties"/>
    <ds:schemaRef ds:uri="http://www.w3.org/2000/xmlns/"/>
    <ds:schemaRef ds:uri="40262f94-9f35-4ac3-9a90-690165a166b7"/>
    <ds:schemaRef ds:uri="http://www.w3.org/2001/XMLSchema-instance"/>
  </ds:schemaRefs>
</ds:datastoreItem>
</file>

<file path=customXml/itemProps3.xml><?xml version="1.0" encoding="utf-8"?>
<ds:datastoreItem xmlns:ds="http://schemas.openxmlformats.org/officeDocument/2006/customXml" ds:itemID="{E6A2223A-9182-462D-922F-5606A5A90760}">
  <ds:schemaRefs>
    <ds:schemaRef ds:uri="http://schemas.microsoft.com/office/2006/metadata/contentType"/>
    <ds:schemaRef ds:uri="http://schemas.microsoft.com/office/2006/metadata/properties/metaAttributes"/>
    <ds:schemaRef ds:uri="http://www.w3.org/2000/xmlns/"/>
    <ds:schemaRef ds:uri="http://www.w3.org/2001/XMLSchema"/>
    <ds:schemaRef ds:uri="a4f35948-e619-41b3-aa29-22878b09cfd2"/>
    <ds:schemaRef ds:uri="40262f94-9f35-4ac3-9a90-690165a166b7"/>
  </ds:schemaRefs>
</ds:datastoreItem>
</file>

<file path=docProps/app.xml><?xml version="1.0" encoding="utf-8"?>
<Properties xmlns="http://schemas.openxmlformats.org/officeDocument/2006/extended-properties" xmlns:vt="http://schemas.openxmlformats.org/officeDocument/2006/docPropsVTypes">
  <Template>מצגת טבע בעיצוב גלי אוקיינוס (מסך רחב)</Template>
  <TotalTime>5457</TotalTime>
  <Words>6744</Words>
  <Application>Microsoft Office PowerPoint</Application>
  <PresentationFormat>מותאם אישית</PresentationFormat>
  <Paragraphs>274</Paragraphs>
  <Slides>62</Slides>
  <Notes>16</Notes>
  <HiddenSlides>0</HiddenSlides>
  <MMClips>0</MMClips>
  <ScaleCrop>false</ScaleCrop>
  <HeadingPairs>
    <vt:vector size="4" baseType="variant">
      <vt:variant>
        <vt:lpstr>ערכת נושא</vt:lpstr>
      </vt:variant>
      <vt:variant>
        <vt:i4>1</vt:i4>
      </vt:variant>
      <vt:variant>
        <vt:lpstr>כותרות שקופיות</vt:lpstr>
      </vt:variant>
      <vt:variant>
        <vt:i4>62</vt:i4>
      </vt:variant>
    </vt:vector>
  </HeadingPairs>
  <TitlesOfParts>
    <vt:vector size="63" baseType="lpstr">
      <vt:lpstr>גלי אוקיינוס 16x9</vt:lpstr>
      <vt:lpstr>ברכת הים הגדול</vt:lpstr>
      <vt:lpstr>משנה במסכת ברכות פרק ט משנה א - ב </vt:lpstr>
      <vt:lpstr>הקדמה</vt:lpstr>
      <vt:lpstr>האם ר' יהודה חולק על תנא קמא?</vt:lpstr>
      <vt:lpstr>הכרעת השולחן ערוך</vt:lpstr>
      <vt:lpstr>האם יש ברכה מספק?</vt:lpstr>
      <vt:lpstr>מה עושים?</vt:lpstr>
      <vt:lpstr>כיצד ניתן להכריע כך?</vt:lpstr>
      <vt:lpstr>האם יש כאן חשש ברכה לבטלה?</vt:lpstr>
      <vt:lpstr>ההפסד לברך מעשה בראשית</vt:lpstr>
      <vt:lpstr>מצגת של PowerPoint‏</vt:lpstr>
      <vt:lpstr>ברכה בנוסח שלא תיקנו חז"ל</vt:lpstr>
      <vt:lpstr>כיצד הכריע הבית יוסף</vt:lpstr>
      <vt:lpstr>מהיכן הגיע פסק השו"ע?</vt:lpstr>
      <vt:lpstr>הים הגדול בלשון חז"ל</vt:lpstr>
      <vt:lpstr>מצגת של PowerPoint‏</vt:lpstr>
      <vt:lpstr>מצגת של PowerPoint‏</vt:lpstr>
      <vt:lpstr>הים הגדול – זה שניהם</vt:lpstr>
      <vt:lpstr>מצגת של PowerPoint‏</vt:lpstr>
      <vt:lpstr>ארבעת הימים</vt:lpstr>
      <vt:lpstr>הכינרת</vt:lpstr>
      <vt:lpstr>מצגת של PowerPoint‏</vt:lpstr>
      <vt:lpstr>ברכת הגבעות</vt:lpstr>
      <vt:lpstr>הרים וגבעות</vt:lpstr>
      <vt:lpstr>הרים וגבעות</vt:lpstr>
      <vt:lpstr>אֶשָּׂא עֵינַי אֶל הֶהָרִים מֵאַיִן יָבֹא עֶזְרִי: </vt:lpstr>
      <vt:lpstr>מצגת של PowerPoint‏</vt:lpstr>
      <vt:lpstr>דוגמאות להרים שתלוי באדם</vt:lpstr>
      <vt:lpstr>מדבר </vt:lpstr>
      <vt:lpstr>מדברות שבארץ ישראל</vt:lpstr>
      <vt:lpstr>מצגת של PowerPoint‏</vt:lpstr>
      <vt:lpstr>מדבר</vt:lpstr>
      <vt:lpstr>מרפסת ים המלח</vt:lpstr>
      <vt:lpstr>ארבעה חיבים להודות</vt:lpstr>
      <vt:lpstr>על המדבר</vt:lpstr>
      <vt:lpstr> על ההרים </vt:lpstr>
      <vt:lpstr>על הימים</vt:lpstr>
      <vt:lpstr>על הגבעות</vt:lpstr>
      <vt:lpstr>בכפתור ופרח חיבר תפילה נאה  לאומרה על גדות הירדן וז"ל:  </vt:lpstr>
      <vt:lpstr>כמה ברכות – בכמה ראיות</vt:lpstr>
      <vt:lpstr>מה דינו של הטס?</vt:lpstr>
      <vt:lpstr>מה גדר ברכות הראיה?</vt:lpstr>
      <vt:lpstr>גדר ברכת הראיה – וזאת הברכה </vt:lpstr>
      <vt:lpstr>גדר ברכת הראיה – וזאת הברכה </vt:lpstr>
      <vt:lpstr>פניני הלכה – לפי האדם המתפעל</vt:lpstr>
      <vt:lpstr>סיכום הדעות</vt:lpstr>
      <vt:lpstr>שיטת היעב"ץ</vt:lpstr>
      <vt:lpstr>ים המוות</vt:lpstr>
      <vt:lpstr>ים המלח</vt:lpstr>
      <vt:lpstr>דעות נוספות</vt:lpstr>
      <vt:lpstr>גם לרש"י יש לברך</vt:lpstr>
      <vt:lpstr>שינוי על ידי בורא עולם</vt:lpstr>
      <vt:lpstr>קושיה מברכת מעשה בראשית על ברק</vt:lpstr>
      <vt:lpstr>מצגת של PowerPoint‏</vt:lpstr>
      <vt:lpstr>פריסת שני תכנים עם טבלה</vt:lpstr>
      <vt:lpstr>פריסת שני תכנים עם SmartArt</vt:lpstr>
      <vt:lpstr>הוסף כותרת שקופית - 1</vt:lpstr>
      <vt:lpstr>הוסף כותרת שקופית - 2</vt:lpstr>
      <vt:lpstr>הוסף כותרת שקופית - 3</vt:lpstr>
      <vt:lpstr>מצגת של PowerPoint‏</vt:lpstr>
      <vt:lpstr>הוסף כותרת שקופית - 4</vt:lpstr>
      <vt:lpstr>הוסף כותרת שקופית - 5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ברכת הים הגדול</dc:title>
  <dc:creator>יהודה טאוב</dc:creator>
  <cp:lastModifiedBy>יהודה טאוב</cp:lastModifiedBy>
  <cp:revision>3</cp:revision>
  <dcterms:created xsi:type="dcterms:W3CDTF">2024-08-25T02:58:03Z</dcterms:created>
  <dcterms:modified xsi:type="dcterms:W3CDTF">2024-09-04T14:23:07Z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