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71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96" d="100"/>
          <a:sy n="96" d="100"/>
        </p:scale>
        <p:origin x="1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יהודה טאוב" userId="80c2dbd02819b45c" providerId="LiveId" clId="{E35DA483-26F8-41EB-974A-26F2BF3AA3E2}"/>
    <pc:docChg chg="undo custSel modSld">
      <pc:chgData name="יהודה טאוב" userId="80c2dbd02819b45c" providerId="LiveId" clId="{E35DA483-26F8-41EB-974A-26F2BF3AA3E2}" dt="2024-09-14T23:55:36.474" v="53" actId="20577"/>
      <pc:docMkLst>
        <pc:docMk/>
      </pc:docMkLst>
      <pc:sldChg chg="addSp modSp mod">
        <pc:chgData name="יהודה טאוב" userId="80c2dbd02819b45c" providerId="LiveId" clId="{E35DA483-26F8-41EB-974A-26F2BF3AA3E2}" dt="2024-09-14T23:55:36.474" v="53" actId="20577"/>
        <pc:sldMkLst>
          <pc:docMk/>
          <pc:sldMk cId="341786168" sldId="256"/>
        </pc:sldMkLst>
        <pc:spChg chg="add mod">
          <ac:chgData name="יהודה טאוב" userId="80c2dbd02819b45c" providerId="LiveId" clId="{E35DA483-26F8-41EB-974A-26F2BF3AA3E2}" dt="2024-09-14T23:55:36.474" v="53" actId="20577"/>
          <ac:spMkLst>
            <pc:docMk/>
            <pc:sldMk cId="341786168" sldId="256"/>
            <ac:spMk id="6" creationId="{623CD86F-DE0F-8928-D54C-1A0041E8A5AF}"/>
          </ac:spMkLst>
        </pc:spChg>
        <pc:picChg chg="add mod ord">
          <ac:chgData name="יהודה טאוב" userId="80c2dbd02819b45c" providerId="LiveId" clId="{E35DA483-26F8-41EB-974A-26F2BF3AA3E2}" dt="2024-09-14T23:55:07.168" v="28" actId="14100"/>
          <ac:picMkLst>
            <pc:docMk/>
            <pc:sldMk cId="341786168" sldId="256"/>
            <ac:picMk id="5" creationId="{780CC0BB-0ADB-AA6F-3D64-5878ADCD720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3CF930D-1121-4D35-836B-1A323AE8FC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AF7AD48C-A3BD-483C-AC3D-F96F5CE2D7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CB558FF-D4BD-48E8-9300-42434A1BD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63DC-7C28-47B5-92DD-820D0FF9EF37}" type="datetimeFigureOut">
              <a:rPr lang="he-IL" smtClean="0"/>
              <a:t>י"ב/אלול/תשפ"ד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F0EB7FD-EA31-4BC5-9022-7C8ABA065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9AF49EB-8ADB-4907-AFEE-8BE063968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5FC69-D937-4932-9CE4-FD075E21A1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05796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5EC9C26-BAA0-42EA-8426-BE5D498CB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4E70807-F86C-45CD-851A-903C210FA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A0CE1DD-B01D-4ACF-B102-436476CA2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63DC-7C28-47B5-92DD-820D0FF9EF37}" type="datetimeFigureOut">
              <a:rPr lang="he-IL" smtClean="0"/>
              <a:t>י"ב/אלול/תשפ"ד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A72549A-6295-4652-A256-807B1A248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EC69951-A8D8-4D8A-BC61-D29F20D0B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5FC69-D937-4932-9CE4-FD075E21A1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47442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81EFBF9-8F56-4055-949F-8E79B5D55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0F48871-5DBD-4509-9BE9-11EF271FCF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7CC0598-630B-4361-93FF-373EE2FDC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63DC-7C28-47B5-92DD-820D0FF9EF37}" type="datetimeFigureOut">
              <a:rPr lang="he-IL" smtClean="0"/>
              <a:t>י"ב/אלול/תשפ"ד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12723B6-A4B4-4344-AF22-2C71FB492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32D8112-14EF-4849-A768-12877A531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5FC69-D937-4932-9CE4-FD075E21A1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68543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05579FD-82E3-468B-975E-35B6755A9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2AEBD14-6A7C-40FB-B19C-6750A7791F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4C2B6521-6DBA-4507-82AC-5C519EF0CB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F1433693-3921-44B7-B118-C41A5E728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63DC-7C28-47B5-92DD-820D0FF9EF37}" type="datetimeFigureOut">
              <a:rPr lang="he-IL" smtClean="0"/>
              <a:t>י"ב/אלול/תשפ"ד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F76D881D-465D-4C59-B071-7A48E396B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C958D008-DB2A-466B-A613-60CEB47CE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5FC69-D937-4932-9CE4-FD075E21A1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22002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17784C7-49C8-4578-A365-D4808BF91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BC0A87C-F10A-46FE-873E-E36E6194A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4C261F04-CC03-4E7B-B70A-2A9C95219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6445EAB1-8C87-44C3-BE8D-7833141016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F1E074F8-ABB1-4E62-9755-7B21E02884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5BF89F29-11D2-42F0-A391-7E7740D54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63DC-7C28-47B5-92DD-820D0FF9EF37}" type="datetimeFigureOut">
              <a:rPr lang="he-IL" smtClean="0"/>
              <a:t>י"ב/אלול/תשפ"ד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D582A8D2-7B5F-4144-B9AB-133BA9D77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2D699F19-D07E-4696-8901-BBF563E1E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5FC69-D937-4932-9CE4-FD075E21A1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5732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9775A04-52F5-41F1-837B-A5E4F7C4E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81D58F5A-0479-4FDB-92A0-11E86EB8C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63DC-7C28-47B5-92DD-820D0FF9EF37}" type="datetimeFigureOut">
              <a:rPr lang="he-IL" smtClean="0"/>
              <a:t>י"ב/אלול/תשפ"ד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0DDE5EC8-6A95-420D-A45D-8C9827149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0928172C-FFD6-4B0E-91D4-E48AB8A30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5FC69-D937-4932-9CE4-FD075E21A1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41305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727A2536-DFA3-4B32-9945-2DF3B783C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63DC-7C28-47B5-92DD-820D0FF9EF37}" type="datetimeFigureOut">
              <a:rPr lang="he-IL" smtClean="0"/>
              <a:t>י"ב/אלול/תשפ"ד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52430BB6-29E4-4398-8F8A-39070C625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D8C318C-EAD6-4069-AE62-632E01C1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5FC69-D937-4932-9CE4-FD075E21A1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66822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84D806F-6A11-47A5-98A5-B9455BD32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D5CC52E-E9D0-4CA5-BC4C-D353B04521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D31F9094-EBC1-4A29-A7ED-58AF08EB3B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45BEB6A6-F232-446C-8DAC-12C03E076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63DC-7C28-47B5-92DD-820D0FF9EF37}" type="datetimeFigureOut">
              <a:rPr lang="he-IL" smtClean="0"/>
              <a:t>י"ב/אלול/תשפ"ד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A7010505-BE3C-424D-9E54-A69DAFDD8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64B0F9E-661E-4958-B95E-D9EFFAF8E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5FC69-D937-4932-9CE4-FD075E21A1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44717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3063A4C-8712-4C66-B8C2-575DC12EC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1B0DB94B-7D65-455C-AA9F-6A6A9B9456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F71F48B3-87A2-4959-BFF6-41B2F3AEC0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048125F-0861-4BBF-A494-9F833F284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63DC-7C28-47B5-92DD-820D0FF9EF37}" type="datetimeFigureOut">
              <a:rPr lang="he-IL" smtClean="0"/>
              <a:t>י"ב/אלול/תשפ"ד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BF0A6D5C-B5DD-4686-90AF-7F4DAEA17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600594F-342A-470C-94E8-9F839F232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5FC69-D937-4932-9CE4-FD075E21A1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29291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72FDEF3-7C0D-4BCA-B0EB-619547D26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0F2246CC-987E-4CB4-9E28-797244E32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3C7F7C4-A9D3-467D-B1F1-2FC73F4AC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63DC-7C28-47B5-92DD-820D0FF9EF37}" type="datetimeFigureOut">
              <a:rPr lang="he-IL" smtClean="0"/>
              <a:t>י"ב/אלול/תשפ"ד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2DA7102-3AC9-4637-8BB3-0FB25E0F1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CB421F4-314E-420B-8E17-6C37D3735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5FC69-D937-4932-9CE4-FD075E21A1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79533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37C88B5F-7A81-4401-B446-5732BC1DC5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F4364E24-3D93-4900-88BF-FF3ADC18D7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E962BCC-12F4-4280-96F8-A71F4C27B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63DC-7C28-47B5-92DD-820D0FF9EF37}" type="datetimeFigureOut">
              <a:rPr lang="he-IL" smtClean="0"/>
              <a:t>י"ב/אלול/תשפ"ד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9B4300F-6D95-4792-8AB6-BEAA6A6A9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7D4891B-272A-4FFD-AC19-08820FC8C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5FC69-D937-4932-9CE4-FD075E21A1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4845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74045A86-21C7-4B33-9316-57B2466B1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D1782E8-3A74-4525-981B-61E4CE8437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CA706D6-5842-4EF1-A4A9-ACB0C776FE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C63DC-7C28-47B5-92DD-820D0FF9EF37}" type="datetimeFigureOut">
              <a:rPr lang="he-IL" smtClean="0"/>
              <a:t>י"ב/אלול/תשפ"ד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FE82580-410A-4A5A-BD91-B29A9251CB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A833E34-D3D1-40E9-962B-125D119134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45FC69-D937-4932-9CE4-FD075E21A1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8682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4F5D270-0582-4AC1-BD35-2559A777E9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/>
              <a:t>ברכה על הנוי וההתחדשות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6F7EAC7E-792F-414E-9D6E-F1F40C0C63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/>
              <a:t>פרחים והשפעתם על האדם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780CC0BB-0ADB-AA6F-3D64-5878ADCD72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528763"/>
            <a:ext cx="8438983" cy="6329237"/>
          </a:xfrm>
          <a:prstGeom prst="rect">
            <a:avLst/>
          </a:prstGeom>
        </p:spPr>
      </p:pic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623CD86F-DE0F-8928-D54C-1A0041E8A5AF}"/>
              </a:ext>
            </a:extLst>
          </p:cNvPr>
          <p:cNvSpPr txBox="1"/>
          <p:nvPr/>
        </p:nvSpPr>
        <p:spPr>
          <a:xfrm>
            <a:off x="1073426" y="0"/>
            <a:ext cx="978010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b="1" dirty="0">
                <a:highlight>
                  <a:srgbClr val="00FF00"/>
                </a:highlight>
              </a:rPr>
              <a:t>ברכת האילנות </a:t>
            </a:r>
            <a:r>
              <a:rPr lang="he-IL" b="1">
                <a:highlight>
                  <a:srgbClr val="00FF00"/>
                </a:highlight>
              </a:rPr>
              <a:t>– והשפעת הפריחה על האדם</a:t>
            </a:r>
            <a:r>
              <a:rPr lang="he-IL"/>
              <a:t> 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41786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1E17A4E-77B3-4ADE-A7C1-6201E583E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להזדרז לברך בראש חודש 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970DB3D-BBD0-4185-8F40-D13E48B3E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ברכת </a:t>
            </a:r>
            <a:r>
              <a:rPr lang="he-IL" dirty="0" err="1"/>
              <a:t>שהחינו</a:t>
            </a:r>
            <a:r>
              <a:rPr lang="he-IL" dirty="0"/>
              <a:t> – רק באכילה ראשונה. </a:t>
            </a:r>
          </a:p>
          <a:p>
            <a:r>
              <a:rPr lang="he-IL" dirty="0"/>
              <a:t>ברכות הראיה – רק בראיה ראשונה. </a:t>
            </a:r>
          </a:p>
          <a:p>
            <a:r>
              <a:rPr lang="he-IL" dirty="0"/>
              <a:t>מה הדין בברכת האילנות?</a:t>
            </a:r>
          </a:p>
          <a:p>
            <a:r>
              <a:rPr lang="he-IL" dirty="0"/>
              <a:t>אין מברכים על השמחה – אלא על חידוש הבריאה. </a:t>
            </a:r>
          </a:p>
          <a:p>
            <a:r>
              <a:rPr lang="he-IL" dirty="0"/>
              <a:t>האם הראיה יוצרת את הברכה – או שהיא המקום בו נזכרים.</a:t>
            </a:r>
          </a:p>
          <a:p>
            <a:r>
              <a:rPr lang="he-IL" dirty="0"/>
              <a:t>סימן או סיבה – בסימני בעלי החיים. </a:t>
            </a:r>
          </a:p>
          <a:p>
            <a:r>
              <a:rPr lang="he-IL" dirty="0"/>
              <a:t>פסקי תשובות  - ברכה שלא יהיה לה הזדמנות נוספת – אינה בטלה. </a:t>
            </a:r>
          </a:p>
        </p:txBody>
      </p:sp>
    </p:spTree>
    <p:extLst>
      <p:ext uri="{BB962C8B-B14F-4D97-AF65-F5344CB8AC3E}">
        <p14:creationId xmlns:p14="http://schemas.microsoft.com/office/powerpoint/2010/main" val="95266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BAB4EC0-D5A3-4C8C-8BB9-4CB68C2FD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סימן או סיבה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7F1B633-BEA4-4204-8C64-4BE4B0FC71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ג' נגיחות בשור המועד. </a:t>
            </a:r>
          </a:p>
          <a:p>
            <a:r>
              <a:rPr lang="he-IL" dirty="0"/>
              <a:t>צאת הכוכבים.</a:t>
            </a:r>
          </a:p>
          <a:p>
            <a:r>
              <a:rPr lang="he-IL" dirty="0"/>
              <a:t>דם נידה.</a:t>
            </a:r>
          </a:p>
          <a:p>
            <a:r>
              <a:rPr lang="he-IL" dirty="0"/>
              <a:t>סימני בעלי החיים. חזיר יהיה מותר. </a:t>
            </a:r>
          </a:p>
          <a:p>
            <a:r>
              <a:rPr lang="he-IL" dirty="0"/>
              <a:t>סימני גדלות. </a:t>
            </a:r>
          </a:p>
          <a:p>
            <a:r>
              <a:rPr lang="he-IL" dirty="0"/>
              <a:t>טענת </a:t>
            </a:r>
            <a:r>
              <a:rPr lang="he-IL" dirty="0" err="1"/>
              <a:t>מיגו</a:t>
            </a:r>
            <a:r>
              <a:rPr lang="he-IL" dirty="0"/>
              <a:t>. </a:t>
            </a:r>
          </a:p>
          <a:p>
            <a:r>
              <a:rPr lang="he-IL" dirty="0"/>
              <a:t>אין </a:t>
            </a:r>
            <a:r>
              <a:rPr lang="he-IL" dirty="0" err="1"/>
              <a:t>חוששין</a:t>
            </a:r>
            <a:r>
              <a:rPr lang="he-IL" dirty="0"/>
              <a:t> שמא גררה חולדה. אין לדבר סוף. </a:t>
            </a:r>
          </a:p>
        </p:txBody>
      </p:sp>
    </p:spTree>
    <p:extLst>
      <p:ext uri="{BB962C8B-B14F-4D97-AF65-F5344CB8AC3E}">
        <p14:creationId xmlns:p14="http://schemas.microsoft.com/office/powerpoint/2010/main" val="2607275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1E17A4E-77B3-4ADE-A7C1-6201E583E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ברכה על פירות הדר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970DB3D-BBD0-4185-8F40-D13E48B3E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ברכה על עץ כלאים</a:t>
            </a:r>
          </a:p>
          <a:p>
            <a:r>
              <a:rPr lang="he-IL" dirty="0"/>
              <a:t>דבר שמותר לטעת</a:t>
            </a:r>
          </a:p>
          <a:p>
            <a:r>
              <a:rPr lang="he-IL" dirty="0"/>
              <a:t>מין במינו</a:t>
            </a:r>
          </a:p>
          <a:p>
            <a:r>
              <a:rPr lang="he-IL" dirty="0"/>
              <a:t>מה היא </a:t>
            </a:r>
            <a:r>
              <a:rPr lang="he-IL" dirty="0" err="1"/>
              <a:t>חומרא</a:t>
            </a:r>
            <a:r>
              <a:rPr lang="he-IL" dirty="0"/>
              <a:t> ומה היא </a:t>
            </a:r>
            <a:r>
              <a:rPr lang="he-IL" dirty="0" err="1"/>
              <a:t>קולא</a:t>
            </a:r>
            <a:endParaRPr lang="he-IL" dirty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147419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1E17A4E-77B3-4ADE-A7C1-6201E583E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לברך בסמוך לראיה 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970DB3D-BBD0-4185-8F40-D13E48B3E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/>
              <a:t>ברכה לאחר כדי דיבור על ברק ורעם. </a:t>
            </a:r>
          </a:p>
          <a:p>
            <a:r>
              <a:rPr lang="he-IL" dirty="0"/>
              <a:t>ברכת </a:t>
            </a:r>
            <a:r>
              <a:rPr lang="he-IL" dirty="0" err="1"/>
              <a:t>שהחינו</a:t>
            </a:r>
            <a:r>
              <a:rPr lang="he-IL" dirty="0"/>
              <a:t> על הולדת ילד. </a:t>
            </a:r>
          </a:p>
          <a:p>
            <a:r>
              <a:rPr lang="he-IL" dirty="0"/>
              <a:t>יש שרוצים לדמות גם ברכת האילנות.</a:t>
            </a:r>
          </a:p>
          <a:p>
            <a:r>
              <a:rPr lang="he-IL" dirty="0" err="1"/>
              <a:t>הפמ"ג</a:t>
            </a:r>
            <a:r>
              <a:rPr lang="he-IL" dirty="0"/>
              <a:t> רוצה לחלק רק בדבר שלא קיים לאחר מכן.</a:t>
            </a:r>
          </a:p>
          <a:p>
            <a:r>
              <a:rPr lang="he-IL" dirty="0"/>
              <a:t>מה הדין ברכה על הים. לאחר שעבר ממנו. </a:t>
            </a:r>
          </a:p>
          <a:p>
            <a:r>
              <a:rPr lang="he-IL" dirty="0"/>
              <a:t>האם הברכה היא על </a:t>
            </a:r>
            <a:r>
              <a:rPr lang="he-IL" dirty="0" err="1"/>
              <a:t>הגברא</a:t>
            </a:r>
            <a:r>
              <a:rPr lang="he-IL" dirty="0"/>
              <a:t> או על </a:t>
            </a:r>
            <a:r>
              <a:rPr lang="he-IL" dirty="0" err="1"/>
              <a:t>החפצא</a:t>
            </a:r>
            <a:r>
              <a:rPr lang="he-IL" dirty="0"/>
              <a:t>. </a:t>
            </a:r>
          </a:p>
          <a:p>
            <a:r>
              <a:rPr lang="he-IL" dirty="0"/>
              <a:t>שמברכים על </a:t>
            </a:r>
            <a:r>
              <a:rPr lang="he-IL" dirty="0" err="1"/>
              <a:t>הגברא</a:t>
            </a:r>
            <a:r>
              <a:rPr lang="he-IL" dirty="0"/>
              <a:t> – לאחר שעברה הראיה לא ניתן לברך.</a:t>
            </a:r>
          </a:p>
          <a:p>
            <a:r>
              <a:rPr lang="he-IL" dirty="0"/>
              <a:t>שמברכים על </a:t>
            </a:r>
            <a:r>
              <a:rPr lang="he-IL" dirty="0" err="1"/>
              <a:t>החפצא</a:t>
            </a:r>
            <a:r>
              <a:rPr lang="he-IL" dirty="0"/>
              <a:t> – ניתן לברך כל עוד שמחה בליבו. </a:t>
            </a:r>
          </a:p>
        </p:txBody>
      </p:sp>
    </p:spTree>
    <p:extLst>
      <p:ext uri="{BB962C8B-B14F-4D97-AF65-F5344CB8AC3E}">
        <p14:creationId xmlns:p14="http://schemas.microsoft.com/office/powerpoint/2010/main" val="116579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1E17A4E-77B3-4ADE-A7C1-6201E583E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שני עצים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970DB3D-BBD0-4185-8F40-D13E48B3E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חזי </a:t>
            </a:r>
            <a:r>
              <a:rPr lang="he-IL" dirty="0" err="1"/>
              <a:t>אילנא</a:t>
            </a:r>
            <a:r>
              <a:rPr lang="he-IL" dirty="0"/>
              <a:t> </a:t>
            </a:r>
            <a:r>
              <a:rPr lang="he-IL" dirty="0" err="1"/>
              <a:t>דמלבלבי</a:t>
            </a:r>
            <a:endParaRPr lang="he-IL" dirty="0"/>
          </a:p>
          <a:p>
            <a:r>
              <a:rPr lang="he-IL" dirty="0"/>
              <a:t>שני מינים</a:t>
            </a:r>
          </a:p>
          <a:p>
            <a:r>
              <a:rPr lang="he-IL" dirty="0"/>
              <a:t>שנים הרחוקים זה מזה.</a:t>
            </a:r>
          </a:p>
          <a:p>
            <a:r>
              <a:rPr lang="he-IL" dirty="0"/>
              <a:t>כל שנראים באותו מעמד.</a:t>
            </a:r>
          </a:p>
          <a:p>
            <a:r>
              <a:rPr lang="he-IL" dirty="0"/>
              <a:t>גם שמחת הלב – יש שראה שנים, וגם מוכח שהגיע זמן פריחה.  </a:t>
            </a:r>
          </a:p>
        </p:txBody>
      </p:sp>
    </p:spTree>
    <p:extLst>
      <p:ext uri="{BB962C8B-B14F-4D97-AF65-F5344CB8AC3E}">
        <p14:creationId xmlns:p14="http://schemas.microsoft.com/office/powerpoint/2010/main" val="237281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1E17A4E-77B3-4ADE-A7C1-6201E583E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נפלאות הבריאה – גבורות הבריאה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970DB3D-BBD0-4185-8F40-D13E48B3E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ברכות על הבריאה – יוצר המאורות, מעשה בראשית. </a:t>
            </a:r>
          </a:p>
          <a:p>
            <a:r>
              <a:rPr lang="he-IL" dirty="0"/>
              <a:t>יופי הבריאה – ברכת האילנות. </a:t>
            </a:r>
          </a:p>
          <a:p>
            <a:r>
              <a:rPr lang="he-IL" dirty="0"/>
              <a:t>ברכת הלבנה. </a:t>
            </a:r>
          </a:p>
          <a:p>
            <a:r>
              <a:rPr lang="he-IL" dirty="0"/>
              <a:t>כשם שתיקנו ברכה על הנאת השמחה בתחילת הנישואין, כך גם תיקנו ברכה על הנאת היופי בתחילת האביב, כדי שבמשך כל הקיץ שנהנה מהבריאה היפה – נדע להכיר ולהודות למי שבראם. </a:t>
            </a:r>
          </a:p>
        </p:txBody>
      </p:sp>
    </p:spTree>
    <p:extLst>
      <p:ext uri="{BB962C8B-B14F-4D97-AF65-F5344CB8AC3E}">
        <p14:creationId xmlns:p14="http://schemas.microsoft.com/office/powerpoint/2010/main" val="1616100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1E17A4E-77B3-4ADE-A7C1-6201E583E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בריות טובות – בברכת האילנות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970DB3D-BBD0-4185-8F40-D13E48B3E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השפעת היופי והאור על האדם. </a:t>
            </a:r>
          </a:p>
          <a:p>
            <a:r>
              <a:rPr lang="he-IL" dirty="0"/>
              <a:t>להתנאות או להנות. וממה מגיעה ההנאה. </a:t>
            </a:r>
          </a:p>
        </p:txBody>
      </p:sp>
    </p:spTree>
    <p:extLst>
      <p:ext uri="{BB962C8B-B14F-4D97-AF65-F5344CB8AC3E}">
        <p14:creationId xmlns:p14="http://schemas.microsoft.com/office/powerpoint/2010/main" val="3037195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1E17A4E-77B3-4ADE-A7C1-6201E583E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בריות טובות – בברכת האילנות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970DB3D-BBD0-4185-8F40-D13E48B3E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e-IL" dirty="0"/>
              <a:t>המפגש עם הטבע - נותן לנו רוגע מיוחד</a:t>
            </a:r>
            <a:endParaRPr lang="en-US" dirty="0"/>
          </a:p>
          <a:p>
            <a:r>
              <a:rPr lang="he-IL" dirty="0"/>
              <a:t>מזכיר לנו את הגדולה הנפלאה של בורא עולם.</a:t>
            </a:r>
            <a:endParaRPr lang="en-US" dirty="0"/>
          </a:p>
          <a:p>
            <a:r>
              <a:rPr lang="he-IL" dirty="0"/>
              <a:t>ללכת על האדמה – לפעמים מחבר אותנו לטבע. </a:t>
            </a:r>
            <a:endParaRPr lang="en-US" dirty="0"/>
          </a:p>
          <a:p>
            <a:r>
              <a:rPr lang="he-IL" dirty="0"/>
              <a:t>הריח המיוחד – מאפשר לנו שחרור מאוד גדול.</a:t>
            </a:r>
            <a:endParaRPr lang="en-US" dirty="0"/>
          </a:p>
          <a:p>
            <a:r>
              <a:rPr lang="he-IL" dirty="0"/>
              <a:t>טבע ירוק – הירוק עובד על מרחב הלב שלנו – נותן לנו אנרגיה מיוחדת</a:t>
            </a:r>
            <a:endParaRPr lang="en-US" dirty="0"/>
          </a:p>
          <a:p>
            <a:r>
              <a:rPr lang="he-IL" dirty="0"/>
              <a:t>ככל שאנו נמצאים במתח – החיבור לטבע יוצר לנו רוגע.</a:t>
            </a:r>
            <a:endParaRPr lang="en-US" dirty="0"/>
          </a:p>
          <a:p>
            <a:r>
              <a:rPr lang="he-IL" dirty="0"/>
              <a:t>שאנו מסתכלים על פרחים – הצבע הצהוב – נותן לנו תחושה מיוחדת. </a:t>
            </a:r>
            <a:endParaRPr lang="en-US" dirty="0"/>
          </a:p>
          <a:p>
            <a:r>
              <a:rPr lang="he-IL" dirty="0"/>
              <a:t>היופי משפיע עלינו – זה מעורר בנו הרבה מאוד חושים – ודרך החושים והמגע זה מעביר מסר למוח. </a:t>
            </a:r>
            <a:endParaRPr lang="en-US" dirty="0"/>
          </a:p>
          <a:p>
            <a:r>
              <a:rPr lang="he-IL" dirty="0"/>
              <a:t>אם אנחנו עובדים עם פרחים – אז יש כאן הסתכלות בדבר יפה.</a:t>
            </a:r>
            <a:endParaRPr lang="en-US" dirty="0"/>
          </a:p>
          <a:p>
            <a:r>
              <a:rPr lang="he-IL" dirty="0"/>
              <a:t>יש דרכים רבות לשחרר מתחים ומתח. </a:t>
            </a:r>
            <a:endParaRPr lang="en-US" dirty="0"/>
          </a:p>
          <a:p>
            <a:r>
              <a:rPr lang="he-IL" dirty="0"/>
              <a:t>זה נותן לנו כוח להתחבר פנימה.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272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1E17A4E-77B3-4ADE-A7C1-6201E583E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בריות טובות – בברכת האילנות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970DB3D-BBD0-4185-8F40-D13E48B3E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/>
              <a:t>צמחי מרפא -  לכל צמח מרפא יש את </a:t>
            </a:r>
            <a:r>
              <a:rPr lang="he-IL" dirty="0" err="1"/>
              <a:t>היחודיות</a:t>
            </a:r>
            <a:r>
              <a:rPr lang="he-IL" dirty="0"/>
              <a:t> שלו. </a:t>
            </a:r>
            <a:endParaRPr lang="en-US" dirty="0"/>
          </a:p>
          <a:p>
            <a:r>
              <a:rPr lang="he-IL" dirty="0"/>
              <a:t>מעבר לתרופה שיש בהם – עצם המגע עם הפרח משפיע על האדם רגיעה ושלווה – דרך חיבור עם הרוח. </a:t>
            </a:r>
            <a:endParaRPr lang="en-US" dirty="0"/>
          </a:p>
          <a:p>
            <a:r>
              <a:rPr lang="he-IL" dirty="0"/>
              <a:t>הסתכלו על שדה חמניות וחשבו מה זה מעורר  אצלכם?</a:t>
            </a:r>
            <a:endParaRPr lang="en-US" dirty="0"/>
          </a:p>
          <a:p>
            <a:r>
              <a:rPr lang="he-IL" dirty="0"/>
              <a:t>זה הסמיילי של הטבע – זה צמח עם הרבה גרעינים. </a:t>
            </a:r>
            <a:endParaRPr lang="en-US" dirty="0"/>
          </a:p>
          <a:p>
            <a:r>
              <a:rPr lang="he-IL" dirty="0"/>
              <a:t>כמה תחושות נפלאות זה מעורר אצלנו. </a:t>
            </a:r>
            <a:endParaRPr lang="en-US" dirty="0"/>
          </a:p>
          <a:p>
            <a:r>
              <a:rPr lang="he-IL" dirty="0"/>
              <a:t>הפרח מעורר את כל </a:t>
            </a:r>
            <a:r>
              <a:rPr lang="he-IL" dirty="0" err="1"/>
              <a:t>הזכרונות</a:t>
            </a:r>
            <a:r>
              <a:rPr lang="he-IL" dirty="0"/>
              <a:t> הנפלאות שלנו</a:t>
            </a:r>
            <a:endParaRPr lang="en-US" dirty="0"/>
          </a:p>
          <a:p>
            <a:r>
              <a:rPr lang="he-IL" dirty="0"/>
              <a:t>המפגש עם הצמח מטעין אותנו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90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1E17A4E-77B3-4ADE-A7C1-6201E583E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בריות טובות – בברכת האילנות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970DB3D-BBD0-4185-8F40-D13E48B3E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/>
              <a:t>פרח – מלמד אותנו להנות מכאן ועכשיו. </a:t>
            </a:r>
            <a:endParaRPr lang="en-US" dirty="0"/>
          </a:p>
          <a:p>
            <a:r>
              <a:rPr lang="he-IL" dirty="0"/>
              <a:t>להנות מהרגע. </a:t>
            </a:r>
            <a:endParaRPr lang="en-US" dirty="0"/>
          </a:p>
          <a:p>
            <a:r>
              <a:rPr lang="he-IL" dirty="0"/>
              <a:t>הפרח מלמד אותנו ללמוד לראות שהכול משתנה – וגם אנחנו יכולים להשתנות. </a:t>
            </a:r>
            <a:endParaRPr lang="en-US" dirty="0"/>
          </a:p>
          <a:p>
            <a:r>
              <a:rPr lang="he-IL" dirty="0"/>
              <a:t> החיבור עם הטבע והפרחים – עוזר לנו להגיע לאיזון פנימי.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86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1E17A4E-77B3-4ADE-A7C1-6201E583E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בריות טובות – בברכת האילנות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970DB3D-BBD0-4185-8F40-D13E48B3E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/>
              <a:t>מחקר שנעשה על חולים – החולים שהחלון שלהם פנה לטבע – צרכו פחות </a:t>
            </a:r>
            <a:r>
              <a:rPr lang="he-IL" dirty="0" err="1"/>
              <a:t>משכחי</a:t>
            </a:r>
            <a:r>
              <a:rPr lang="he-IL" dirty="0"/>
              <a:t> כאבים – וחזרו יותר מהר לטבע. </a:t>
            </a:r>
            <a:endParaRPr lang="en-US" dirty="0"/>
          </a:p>
          <a:p>
            <a:r>
              <a:rPr lang="he-IL" dirty="0"/>
              <a:t>כיצד העבודה עם הפרחים משפיעה על האנשים? משפיעה על אהבה שלהם. </a:t>
            </a:r>
            <a:endParaRPr lang="en-US" dirty="0"/>
          </a:p>
          <a:p>
            <a:r>
              <a:rPr lang="he-IL" dirty="0"/>
              <a:t> ריח – צבע צורה – מרקם. </a:t>
            </a:r>
            <a:endParaRPr lang="en-US" dirty="0"/>
          </a:p>
          <a:p>
            <a:r>
              <a:rPr lang="he-IL" dirty="0"/>
              <a:t> לשאוף את הריח של הפרחים – עוזר לנו לשחרר את הפחדים והדאגה.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03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1E17A4E-77B3-4ADE-A7C1-6201E583E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הכוח הקסום של היופי 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970DB3D-BBD0-4185-8F40-D13E48B3E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/>
              <a:t>בחן בחסד וברחמים. </a:t>
            </a:r>
          </a:p>
          <a:p>
            <a:r>
              <a:rPr lang="he-IL" dirty="0"/>
              <a:t>ההבדל בין פרי העץ לפרי האדמה. </a:t>
            </a:r>
          </a:p>
          <a:p>
            <a:endParaRPr lang="he-IL" dirty="0"/>
          </a:p>
          <a:p>
            <a:r>
              <a:rPr lang="he-IL" dirty="0"/>
              <a:t>אפילו תמונה של פרח – יכולה להשפיע עלינו לטובה. </a:t>
            </a:r>
            <a:endParaRPr lang="en-US" dirty="0"/>
          </a:p>
          <a:p>
            <a:r>
              <a:rPr lang="he-IL" dirty="0"/>
              <a:t> לסיכום: פרחים יכולים לעזור לכל אחד מאיתנו – לשינה טובה</a:t>
            </a:r>
            <a:endParaRPr lang="en-US" dirty="0"/>
          </a:p>
          <a:p>
            <a:r>
              <a:rPr lang="he-IL" dirty="0"/>
              <a:t>גם בגינה הציבורית.</a:t>
            </a:r>
            <a:endParaRPr lang="en-US" dirty="0"/>
          </a:p>
          <a:p>
            <a:r>
              <a:rPr lang="he-IL" dirty="0"/>
              <a:t> פרחים הם שפה של אהבה ושמחה. </a:t>
            </a:r>
            <a:endParaRPr lang="en-US" dirty="0"/>
          </a:p>
          <a:p>
            <a:r>
              <a:rPr lang="he-IL" dirty="0"/>
              <a:t>פרחים עוזרים לנו לפתוח את הלב – לאחדות ולאני הטבעי.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98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1E17A4E-77B3-4ADE-A7C1-6201E583E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מדוע נשים אוהבות פרחים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970DB3D-BBD0-4185-8F40-D13E48B3E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/>
              <a:t>הקב"ה נטע בליבם אהבה ליופי – כדי שימצאו חן בעיני בעליהן.</a:t>
            </a:r>
          </a:p>
          <a:p>
            <a:r>
              <a:rPr lang="he-IL" dirty="0"/>
              <a:t>במיוחד שהעולם נברא בשביל השלום – ולכן כל מה שמרבה שלום חשוב.</a:t>
            </a:r>
          </a:p>
          <a:p>
            <a:r>
              <a:rPr lang="he-IL" dirty="0"/>
              <a:t>הפרח מסמל אהבה. </a:t>
            </a:r>
          </a:p>
          <a:p>
            <a:r>
              <a:rPr lang="he-IL" dirty="0"/>
              <a:t>כשושנה בין החוחים.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207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1E17A4E-77B3-4ADE-A7C1-6201E583E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בריות טובות - 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970DB3D-BBD0-4185-8F40-D13E48B3E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/>
              <a:t>לומדים שלאחר המיתה – פורח עולם יפה יותר. </a:t>
            </a:r>
          </a:p>
          <a:p>
            <a:r>
              <a:rPr lang="he-IL" dirty="0" err="1"/>
              <a:t>תחית</a:t>
            </a:r>
            <a:r>
              <a:rPr lang="he-IL" dirty="0"/>
              <a:t> המתים.  חיי הנשמה בגן עדן. </a:t>
            </a:r>
          </a:p>
          <a:p>
            <a:r>
              <a:rPr lang="he-IL" dirty="0"/>
              <a:t>מטרת החורף והשלכת. </a:t>
            </a:r>
          </a:p>
          <a:p>
            <a:r>
              <a:rPr lang="he-IL" dirty="0"/>
              <a:t>להתנאות – שיהיה האדם נאה. </a:t>
            </a:r>
          </a:p>
          <a:p>
            <a:r>
              <a:rPr lang="he-IL" dirty="0"/>
              <a:t>הפטרת העצמות היבשות.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838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2879</TotalTime>
  <Words>754</Words>
  <Application>Microsoft Office PowerPoint</Application>
  <PresentationFormat>מסך רחב</PresentationFormat>
  <Paragraphs>97</Paragraphs>
  <Slides>15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ערכת נושא Office</vt:lpstr>
      <vt:lpstr>ברכה על הנוי וההתחדשות</vt:lpstr>
      <vt:lpstr>להזדרז לברך בראש חודש </vt:lpstr>
      <vt:lpstr>סימן או סיבה</vt:lpstr>
      <vt:lpstr>ברכה על פירות הדר</vt:lpstr>
      <vt:lpstr>לברך בסמוך לראיה </vt:lpstr>
      <vt:lpstr>שני עצים</vt:lpstr>
      <vt:lpstr>נפלאות הבריאה – גבורות הבריאה</vt:lpstr>
      <vt:lpstr>בריות טובות – בברכת האילנות</vt:lpstr>
      <vt:lpstr>בריות טובות – בברכת האילנות</vt:lpstr>
      <vt:lpstr>בריות טובות – בברכת האילנות</vt:lpstr>
      <vt:lpstr>בריות טובות – בברכת האילנות</vt:lpstr>
      <vt:lpstr>בריות טובות – בברכת האילנות</vt:lpstr>
      <vt:lpstr>הכוח הקסום של היופי </vt:lpstr>
      <vt:lpstr>מדוע נשים אוהבות פרחים</vt:lpstr>
      <vt:lpstr>בריות טובות -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מרים</dc:creator>
  <cp:lastModifiedBy>יהודה טאוב</cp:lastModifiedBy>
  <cp:revision>15</cp:revision>
  <dcterms:created xsi:type="dcterms:W3CDTF">2024-04-08T23:36:54Z</dcterms:created>
  <dcterms:modified xsi:type="dcterms:W3CDTF">2024-09-14T23:55:42Z</dcterms:modified>
</cp:coreProperties>
</file>