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1.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diagrams/data48.xml" ContentType="application/vnd.openxmlformats-officedocument.drawingml.diagramData+xml"/>
  <Override PartName="/ppt/diagrams/layout48.xml" ContentType="application/vnd.openxmlformats-officedocument.drawingml.diagramLayout+xml"/>
  <Override PartName="/ppt/diagrams/quickStyle48.xml" ContentType="application/vnd.openxmlformats-officedocument.drawingml.diagramStyle+xml"/>
  <Override PartName="/ppt/diagrams/colors48.xml" ContentType="application/vnd.openxmlformats-officedocument.drawingml.diagramColors+xml"/>
  <Override PartName="/ppt/diagrams/drawing48.xml" ContentType="application/vnd.ms-office.drawingml.diagramDrawing+xml"/>
  <Override PartName="/ppt/diagrams/data49.xml" ContentType="application/vnd.openxmlformats-officedocument.drawingml.diagramData+xml"/>
  <Override PartName="/ppt/diagrams/layout49.xml" ContentType="application/vnd.openxmlformats-officedocument.drawingml.diagramLayout+xml"/>
  <Override PartName="/ppt/diagrams/quickStyle49.xml" ContentType="application/vnd.openxmlformats-officedocument.drawingml.diagramStyle+xml"/>
  <Override PartName="/ppt/diagrams/colors49.xml" ContentType="application/vnd.openxmlformats-officedocument.drawingml.diagramColors+xml"/>
  <Override PartName="/ppt/diagrams/drawing49.xml" ContentType="application/vnd.ms-office.drawingml.diagramDrawing+xml"/>
  <Override PartName="/ppt/diagrams/data50.xml" ContentType="application/vnd.openxmlformats-officedocument.drawingml.diagramData+xml"/>
  <Override PartName="/ppt/diagrams/layout50.xml" ContentType="application/vnd.openxmlformats-officedocument.drawingml.diagramLayout+xml"/>
  <Override PartName="/ppt/diagrams/quickStyle50.xml" ContentType="application/vnd.openxmlformats-officedocument.drawingml.diagramStyle+xml"/>
  <Override PartName="/ppt/diagrams/colors50.xml" ContentType="application/vnd.openxmlformats-officedocument.drawingml.diagramColors+xml"/>
  <Override PartName="/ppt/diagrams/drawing50.xml" ContentType="application/vnd.ms-office.drawingml.diagramDrawing+xml"/>
  <Override PartName="/ppt/diagrams/data51.xml" ContentType="application/vnd.openxmlformats-officedocument.drawingml.diagramData+xml"/>
  <Override PartName="/ppt/diagrams/layout51.xml" ContentType="application/vnd.openxmlformats-officedocument.drawingml.diagramLayout+xml"/>
  <Override PartName="/ppt/diagrams/quickStyle51.xml" ContentType="application/vnd.openxmlformats-officedocument.drawingml.diagramStyle+xml"/>
  <Override PartName="/ppt/diagrams/colors51.xml" ContentType="application/vnd.openxmlformats-officedocument.drawingml.diagramColors+xml"/>
  <Override PartName="/ppt/diagrams/drawing5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autoCompressPictures="0">
  <p:sldMasterIdLst>
    <p:sldMasterId id="2147483648" r:id="rId1"/>
    <p:sldMasterId id="2147483669" r:id="rId2"/>
  </p:sldMasterIdLst>
  <p:notesMasterIdLst>
    <p:notesMasterId r:id="rId67"/>
  </p:notesMasterIdLst>
  <p:sldIdLst>
    <p:sldId id="256" r:id="rId3"/>
    <p:sldId id="270" r:id="rId4"/>
    <p:sldId id="263" r:id="rId5"/>
    <p:sldId id="272" r:id="rId6"/>
    <p:sldId id="273" r:id="rId7"/>
    <p:sldId id="274" r:id="rId8"/>
    <p:sldId id="275" r:id="rId9"/>
    <p:sldId id="276" r:id="rId10"/>
    <p:sldId id="376" r:id="rId11"/>
    <p:sldId id="371" r:id="rId12"/>
    <p:sldId id="372" r:id="rId13"/>
    <p:sldId id="373" r:id="rId14"/>
    <p:sldId id="375" r:id="rId15"/>
    <p:sldId id="369" r:id="rId16"/>
    <p:sldId id="257" r:id="rId17"/>
    <p:sldId id="259" r:id="rId18"/>
    <p:sldId id="396" r:id="rId19"/>
    <p:sldId id="393" r:id="rId20"/>
    <p:sldId id="394" r:id="rId21"/>
    <p:sldId id="403" r:id="rId22"/>
    <p:sldId id="395" r:id="rId23"/>
    <p:sldId id="398" r:id="rId24"/>
    <p:sldId id="260" r:id="rId25"/>
    <p:sldId id="265" r:id="rId26"/>
    <p:sldId id="264" r:id="rId27"/>
    <p:sldId id="374" r:id="rId28"/>
    <p:sldId id="370" r:id="rId29"/>
    <p:sldId id="407" r:id="rId30"/>
    <p:sldId id="397" r:id="rId31"/>
    <p:sldId id="400" r:id="rId32"/>
    <p:sldId id="399" r:id="rId33"/>
    <p:sldId id="401" r:id="rId34"/>
    <p:sldId id="402" r:id="rId35"/>
    <p:sldId id="261" r:id="rId36"/>
    <p:sldId id="258" r:id="rId37"/>
    <p:sldId id="277" r:id="rId38"/>
    <p:sldId id="365" r:id="rId39"/>
    <p:sldId id="377" r:id="rId40"/>
    <p:sldId id="378" r:id="rId41"/>
    <p:sldId id="379" r:id="rId42"/>
    <p:sldId id="368" r:id="rId43"/>
    <p:sldId id="408" r:id="rId44"/>
    <p:sldId id="409" r:id="rId45"/>
    <p:sldId id="383" r:id="rId46"/>
    <p:sldId id="380" r:id="rId47"/>
    <p:sldId id="386" r:id="rId48"/>
    <p:sldId id="387" r:id="rId49"/>
    <p:sldId id="388" r:id="rId50"/>
    <p:sldId id="385" r:id="rId51"/>
    <p:sldId id="404" r:id="rId52"/>
    <p:sldId id="406" r:id="rId53"/>
    <p:sldId id="382" r:id="rId54"/>
    <p:sldId id="390" r:id="rId55"/>
    <p:sldId id="389" r:id="rId56"/>
    <p:sldId id="384" r:id="rId57"/>
    <p:sldId id="405" r:id="rId58"/>
    <p:sldId id="381" r:id="rId59"/>
    <p:sldId id="392" r:id="rId60"/>
    <p:sldId id="391" r:id="rId61"/>
    <p:sldId id="366" r:id="rId62"/>
    <p:sldId id="269" r:id="rId63"/>
    <p:sldId id="367" r:id="rId64"/>
    <p:sldId id="268" r:id="rId65"/>
    <p:sldId id="267" r:id="rId6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B88E441-FCB1-4CC5-B859-4FCC04C9BAEE}">
          <p14:sldIdLst>
            <p14:sldId id="256"/>
          </p14:sldIdLst>
        </p14:section>
        <p14:section name="רפואת הנפש - ברופא גשמי" id="{E9342604-F5AD-47F4-A201-D5881783D93E}">
          <p14:sldIdLst>
            <p14:sldId id="270"/>
            <p14:sldId id="263"/>
            <p14:sldId id="272"/>
            <p14:sldId id="273"/>
            <p14:sldId id="274"/>
            <p14:sldId id="275"/>
            <p14:sldId id="276"/>
            <p14:sldId id="376"/>
          </p14:sldIdLst>
        </p14:section>
        <p14:section name="סיפור ויקטור פרנקל" id="{D757FC26-418D-4BFA-8A63-590FBCAEDBF4}">
          <p14:sldIdLst>
            <p14:sldId id="371"/>
            <p14:sldId id="372"/>
            <p14:sldId id="373"/>
            <p14:sldId id="375"/>
          </p14:sldIdLst>
        </p14:section>
        <p14:section name="האדם מחפש משמעות" id="{FB538977-600E-42BB-93B7-EE97EDC99ED3}">
          <p14:sldIdLst>
            <p14:sldId id="369"/>
            <p14:sldId id="257"/>
            <p14:sldId id="259"/>
            <p14:sldId id="396"/>
            <p14:sldId id="393"/>
            <p14:sldId id="394"/>
            <p14:sldId id="403"/>
            <p14:sldId id="395"/>
            <p14:sldId id="398"/>
            <p14:sldId id="260"/>
            <p14:sldId id="265"/>
            <p14:sldId id="264"/>
            <p14:sldId id="374"/>
          </p14:sldIdLst>
        </p14:section>
        <p14:section name="מהי משמעות?" id="{80E78018-86C2-4135-AA3B-209039B73272}">
          <p14:sldIdLst>
            <p14:sldId id="370"/>
            <p14:sldId id="407"/>
            <p14:sldId id="397"/>
            <p14:sldId id="400"/>
            <p14:sldId id="399"/>
            <p14:sldId id="401"/>
            <p14:sldId id="402"/>
            <p14:sldId id="261"/>
            <p14:sldId id="258"/>
            <p14:sldId id="277"/>
            <p14:sldId id="365"/>
          </p14:sldIdLst>
        </p14:section>
        <p14:section name="שלומות" id="{CE8313C3-5043-4F9D-BF10-031F6B227332}">
          <p14:sldIdLst>
            <p14:sldId id="377"/>
            <p14:sldId id="378"/>
            <p14:sldId id="379"/>
            <p14:sldId id="368"/>
          </p14:sldIdLst>
        </p14:section>
        <p14:section name="ליקוטים וסיפורים" id="{108A0190-418B-49EF-88A9-DF2A98C819F6}">
          <p14:sldIdLst>
            <p14:sldId id="408"/>
            <p14:sldId id="409"/>
          </p14:sldIdLst>
        </p14:section>
        <p14:section name="הזדקנות מאושרת" id="{5A734C15-8AE3-43E1-B9C0-6712BB57F927}">
          <p14:sldIdLst>
            <p14:sldId id="383"/>
            <p14:sldId id="380"/>
            <p14:sldId id="386"/>
            <p14:sldId id="387"/>
            <p14:sldId id="388"/>
            <p14:sldId id="385"/>
            <p14:sldId id="404"/>
            <p14:sldId id="406"/>
            <p14:sldId id="382"/>
            <p14:sldId id="390"/>
            <p14:sldId id="389"/>
            <p14:sldId id="384"/>
            <p14:sldId id="405"/>
            <p14:sldId id="381"/>
            <p14:sldId id="392"/>
            <p14:sldId id="391"/>
          </p14:sldIdLst>
        </p14:section>
        <p14:section name="בין פסיכולגיה ליהדות" id="{F8A29165-49DD-45C1-91B8-B816E7FD60A0}">
          <p14:sldIdLst>
            <p14:sldId id="366"/>
            <p14:sldId id="269"/>
            <p14:sldId id="367"/>
            <p14:sldId id="268"/>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013" autoAdjust="0"/>
    <p:restoredTop sz="94660"/>
  </p:normalViewPr>
  <p:slideViewPr>
    <p:cSldViewPr snapToGrid="0">
      <p:cViewPr varScale="1">
        <p:scale>
          <a:sx n="96" d="100"/>
          <a:sy n="96" d="100"/>
        </p:scale>
        <p:origin x="130" y="62"/>
      </p:cViewPr>
      <p:guideLst/>
    </p:cSldViewPr>
  </p:slideViewPr>
  <p:notesTextViewPr>
    <p:cViewPr>
      <p:scale>
        <a:sx n="1" d="1"/>
        <a:sy n="1" d="1"/>
      </p:scale>
      <p:origin x="0" y="0"/>
    </p:cViewPr>
  </p:notesTextViewPr>
  <p:sorterViewPr>
    <p:cViewPr>
      <p:scale>
        <a:sx n="100" d="100"/>
        <a:sy n="100" d="100"/>
      </p:scale>
      <p:origin x="0" y="-8707"/>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diagrams/_rels/data13.xml.rels><?xml version="1.0" encoding="UTF-8" standalone="yes"?>
<Relationships xmlns="http://schemas.openxmlformats.org/package/2006/relationships"><Relationship Id="rId3" Type="http://schemas.openxmlformats.org/officeDocument/2006/relationships/hyperlink" Target="https://he.wikipedia.org/wiki/%D7%A0%D7%95%D7%99%D7%A8%D7%95%D7%9C%D7%95%D7%92" TargetMode="External"/><Relationship Id="rId2" Type="http://schemas.openxmlformats.org/officeDocument/2006/relationships/hyperlink" Target="https://he.wikipedia.org/w/index.php?title=%D7%AA%D7%A8%D7%A4%D7%99%D7%94&amp;action=edit&amp;redlink=1" TargetMode="External"/><Relationship Id="rId1" Type="http://schemas.openxmlformats.org/officeDocument/2006/relationships/hyperlink" Target="https://he.wikipedia.org/wiki/%D7%9C%D7%95%D7%92%D7%95%D7%A1" TargetMode="External"/><Relationship Id="rId6" Type="http://schemas.openxmlformats.org/officeDocument/2006/relationships/hyperlink" Target="https://he.wikipedia.org/wiki/%D7%96%D7%99%D7%92%D7%9E%D7%95%D7%A0%D7%93_%D7%A4%D7%A8%D7%95%D7%99%D7%93" TargetMode="External"/><Relationship Id="rId5" Type="http://schemas.openxmlformats.org/officeDocument/2006/relationships/hyperlink" Target="https://he.wikipedia.org/wiki/%D7%95%D7%99%D7%A7%D7%98%D7%95%D7%A8_%D7%A4%D7%A8%D7%90%D7%A0%D7%A7%D7%9C" TargetMode="External"/><Relationship Id="rId4" Type="http://schemas.openxmlformats.org/officeDocument/2006/relationships/hyperlink" Target="https://he.wikipedia.org/wiki/%D7%A4%D7%A1%D7%99%D7%9B%D7%99%D7%90%D7%98%D7%A8" TargetMode="External"/></Relationships>
</file>

<file path=ppt/diagrams/_rels/data14.xml.rels><?xml version="1.0" encoding="UTF-8" standalone="yes"?>
<Relationships xmlns="http://schemas.openxmlformats.org/package/2006/relationships"><Relationship Id="rId3" Type="http://schemas.openxmlformats.org/officeDocument/2006/relationships/hyperlink" Target="https://he.wikipedia.org/wiki/%D7%94%D7%A9%D7%95%D7%90%D7%94" TargetMode="External"/><Relationship Id="rId7" Type="http://schemas.openxmlformats.org/officeDocument/2006/relationships/hyperlink" Target="https://he.wikipedia.org/wiki/%D7%93%D7%AA" TargetMode="External"/><Relationship Id="rId2" Type="http://schemas.openxmlformats.org/officeDocument/2006/relationships/hyperlink" Target="https://he.wikipedia.org/wiki/%D7%9E%D7%97%D7%A0%D7%94_%D7%94%D7%A9%D7%9E%D7%93%D7%94" TargetMode="External"/><Relationship Id="rId1" Type="http://schemas.openxmlformats.org/officeDocument/2006/relationships/hyperlink" Target="https://he.wikipedia.org/wiki/%D7%A9%D7%A2%D7%9E%D7%95%D7%9D" TargetMode="External"/><Relationship Id="rId6" Type="http://schemas.openxmlformats.org/officeDocument/2006/relationships/hyperlink" Target="https://he.wikipedia.org/wiki/%D7%A0%D7%95%D7%99%D7%A8%D7%95%D7%96%D7%94" TargetMode="External"/><Relationship Id="rId5" Type="http://schemas.openxmlformats.org/officeDocument/2006/relationships/hyperlink" Target="https://he.wikipedia.org/wiki/%D7%9B%D7%A1%D7%A3_(%D7%90%D7%9E%D7%A6%D7%A2%D7%99_%D7%AA%D7%A9%D7%9C%D7%95%D7%9D)" TargetMode="External"/><Relationship Id="rId4" Type="http://schemas.openxmlformats.org/officeDocument/2006/relationships/hyperlink" Target="https://he.wikipedia.org/wiki/%D7%99%D7%97%D7%A1%D7%99_%D7%9E%D7%99%D7%9F" TargetMode="External"/></Relationships>
</file>

<file path=ppt/diagrams/_rels/data17.xml.rels><?xml version="1.0" encoding="UTF-8" standalone="yes"?>
<Relationships xmlns="http://schemas.openxmlformats.org/package/2006/relationships"><Relationship Id="rId1" Type="http://schemas.openxmlformats.org/officeDocument/2006/relationships/hyperlink" Target="https://www.hebpsy.net/default.asp?t=212" TargetMode="External"/></Relationships>
</file>

<file path=ppt/diagrams/_rels/data21.xml.rels><?xml version="1.0" encoding="UTF-8" standalone="yes"?>
<Relationships xmlns="http://schemas.openxmlformats.org/package/2006/relationships"><Relationship Id="rId1" Type="http://schemas.openxmlformats.org/officeDocument/2006/relationships/hyperlink" Target="https://he.wikipedia.org/wiki/%D7%9C%D7%90_%D7%9E%D7%95%D7%93%D7%A2" TargetMode="External"/></Relationships>
</file>

<file path=ppt/diagrams/_rels/data22.xml.rels><?xml version="1.0" encoding="UTF-8" standalone="yes"?>
<Relationships xmlns="http://schemas.openxmlformats.org/package/2006/relationships"><Relationship Id="rId1" Type="http://schemas.openxmlformats.org/officeDocument/2006/relationships/hyperlink" Target="https://he.wikipedia.org/wiki/%D7%90%D7%94%D7%91%D7%94" TargetMode="External"/></Relationships>
</file>

<file path=ppt/diagrams/_rels/data23.xml.rels><?xml version="1.0" encoding="UTF-8" standalone="yes"?>
<Relationships xmlns="http://schemas.openxmlformats.org/package/2006/relationships"><Relationship Id="rId3" Type="http://schemas.openxmlformats.org/officeDocument/2006/relationships/hyperlink" Target="https://he.wikipedia.org/wiki/%D7%A4%D7%9C%D7%95%D7%A8%D7%9C%D7%99%D7%96%D7%9D" TargetMode="External"/><Relationship Id="rId2" Type="http://schemas.openxmlformats.org/officeDocument/2006/relationships/hyperlink" Target="https://he.wikipedia.org/wiki/%D7%90%D7%A8%D7%A6%D7%95%D7%AA_%D7%94%D7%91%D7%A8%D7%99%D7%AA" TargetMode="External"/><Relationship Id="rId1" Type="http://schemas.openxmlformats.org/officeDocument/2006/relationships/hyperlink" Target="https://he.wikipedia.org/wiki/%D7%92%D7%A8%D7%9E%D7%A0%D7%99%D7%AA" TargetMode="External"/><Relationship Id="rId4" Type="http://schemas.openxmlformats.org/officeDocument/2006/relationships/hyperlink" Target="https://he.wikipedia.org/wiki/%D7%93%D7%AA" TargetMode="External"/></Relationships>
</file>

<file path=ppt/diagrams/_rels/data24.xml.rels><?xml version="1.0" encoding="UTF-8" standalone="yes"?>
<Relationships xmlns="http://schemas.openxmlformats.org/package/2006/relationships"><Relationship Id="rId1" Type="http://schemas.openxmlformats.org/officeDocument/2006/relationships/hyperlink" Target="https://he.wikiquote.org/wiki/%D7%97%D7%99%D7%99%D7%9D" TargetMode="External"/></Relationships>
</file>

<file path=ppt/diagrams/_rels/data30.xml.rels><?xml version="1.0" encoding="UTF-8" standalone="yes"?>
<Relationships xmlns="http://schemas.openxmlformats.org/package/2006/relationships"><Relationship Id="rId3" Type="http://schemas.openxmlformats.org/officeDocument/2006/relationships/hyperlink" Target="https://he.wikipedia.org/wiki/%D7%A2%D7%95%D7%91%D7%93_%D7%A1%D7%95%D7%A6%D7%99%D7%90%D7%9C%D7%99" TargetMode="External"/><Relationship Id="rId2" Type="http://schemas.openxmlformats.org/officeDocument/2006/relationships/hyperlink" Target="https://he.wikipedia.org/wiki/%D7%A4%D7%A1%D7%99%D7%9B%D7%95%D7%9C%D7%95%D7%92" TargetMode="External"/><Relationship Id="rId1" Type="http://schemas.openxmlformats.org/officeDocument/2006/relationships/hyperlink" Target="https://he.wikipedia.org/wiki/%D7%A4%D7%A1%D7%99%D7%9B%D7%99%D7%90%D7%98%D7%A8" TargetMode="External"/><Relationship Id="rId5" Type="http://schemas.openxmlformats.org/officeDocument/2006/relationships/hyperlink" Target="https://he.wikipedia.org/wiki/%D7%9E%D7%A6%D7%A4%D7%95%D7%9F" TargetMode="External"/><Relationship Id="rId4" Type="http://schemas.openxmlformats.org/officeDocument/2006/relationships/hyperlink" Target="https://he.wikipedia.org/w/index.php?title=%D7%90%D7%99%D7%A9_%D7%93%D7%AA&amp;action=edit&amp;redlink=1" TargetMode="External"/></Relationships>
</file>

<file path=ppt/diagrams/_rels/data35.xml.rels><?xml version="1.0" encoding="UTF-8" standalone="yes"?>
<Relationships xmlns="http://schemas.openxmlformats.org/package/2006/relationships"><Relationship Id="rId2" Type="http://schemas.openxmlformats.org/officeDocument/2006/relationships/hyperlink" Target="https://www.stedlo.com/2176-%D7%9E%D7%94%D7%9D-%D7%94%D7%95%D7%A8%D7%9E%D7%95%D7%A0%D7%99-%D7%94%D7%90%D7%95%D7%A9%D7%A8" TargetMode="External"/><Relationship Id="rId1" Type="http://schemas.openxmlformats.org/officeDocument/2006/relationships/hyperlink" Target="https://www.stedlo.com/8686-%D7%93%D7%99%D7%9B%D7%90%D7%95%D7%9F-%D7%91%D7%93%D7%9E%D7%95%D7%99%D7%95%D7%AA-%D7%94%D7%99%D7%A1%D7%98%D7%95%D7%A8%D7%99%D7%95%D7%AA" TargetMode="External"/></Relationships>
</file>

<file path=ppt/diagrams/_rels/data37.xml.rels><?xml version="1.0" encoding="UTF-8" standalone="yes"?>
<Relationships xmlns="http://schemas.openxmlformats.org/package/2006/relationships"><Relationship Id="rId3" Type="http://schemas.openxmlformats.org/officeDocument/2006/relationships/hyperlink" Target="https://he.wikipedia.org/wiki/%D7%90%D7%A8%D7%92%D7%95%D7%9F_%D7%94%D7%91%D7%A8%D7%99%D7%90%D7%95%D7%AA_%D7%94%D7%A2%D7%95%D7%9C%D7%9E%D7%99" TargetMode="External"/><Relationship Id="rId2" Type="http://schemas.openxmlformats.org/officeDocument/2006/relationships/hyperlink" Target="https://he.wikipedia.org/wiki/2016" TargetMode="External"/><Relationship Id="rId1" Type="http://schemas.openxmlformats.org/officeDocument/2006/relationships/hyperlink" Target="https://he.wikipedia.org/wiki/%D7%92%D7%99%D7%9C_%D7%A4%D7%A8%D7%99%D7%A9%D7%94" TargetMode="External"/><Relationship Id="rId6" Type="http://schemas.openxmlformats.org/officeDocument/2006/relationships/hyperlink" Target="https://he.wikipedia.org/wiki/%D7%AA%D7%95%D7%97%D7%9C%D7%AA_%D7%94%D7%97%D7%99%D7%99%D7%9D_%D7%91%D7%99%D7%A9%D7%A8%D7%90%D7%9C" TargetMode="External"/><Relationship Id="rId5" Type="http://schemas.openxmlformats.org/officeDocument/2006/relationships/hyperlink" Target="https://he.wikipedia.org/wiki/%D7%AA%D7%95%D7%97%D7%9C%D7%AA_%D7%97%D7%99%D7%99%D7%9D#cite_note-14" TargetMode="External"/><Relationship Id="rId4" Type="http://schemas.openxmlformats.org/officeDocument/2006/relationships/hyperlink" Target="https://he.wikipedia.org/wiki/%D7%AA%D7%95%D7%97%D7%9C%D7%AA_%D7%97%D7%99%D7%99%D7%9D#cite_note-13" TargetMode="External"/></Relationships>
</file>

<file path=ppt/diagrams/_rels/data48.xml.rels><?xml version="1.0" encoding="UTF-8" standalone="yes"?>
<Relationships xmlns="http://schemas.openxmlformats.org/package/2006/relationships"><Relationship Id="rId2" Type="http://schemas.openxmlformats.org/officeDocument/2006/relationships/hyperlink" Target="https://iyun.org.il/article/psychology/#_ftn38" TargetMode="External"/><Relationship Id="rId1" Type="http://schemas.openxmlformats.org/officeDocument/2006/relationships/hyperlink" Target="https://iyun.org.il/article/psychology/#_ftn35" TargetMode="External"/></Relationships>
</file>

<file path=ppt/diagrams/_rels/data49.xml.rels><?xml version="1.0" encoding="UTF-8" standalone="yes"?>
<Relationships xmlns="http://schemas.openxmlformats.org/package/2006/relationships"><Relationship Id="rId2" Type="http://schemas.openxmlformats.org/officeDocument/2006/relationships/hyperlink" Target="https://iyun.org.il/article/psychology/#_ftn38" TargetMode="External"/><Relationship Id="rId1" Type="http://schemas.openxmlformats.org/officeDocument/2006/relationships/hyperlink" Target="https://iyun.org.il/article/psychology/#_ftn40" TargetMode="External"/></Relationships>
</file>

<file path=ppt/diagrams/_rels/drawing13.xml.rels><?xml version="1.0" encoding="UTF-8" standalone="yes"?>
<Relationships xmlns="http://schemas.openxmlformats.org/package/2006/relationships"><Relationship Id="rId3" Type="http://schemas.openxmlformats.org/officeDocument/2006/relationships/hyperlink" Target="https://he.wikipedia.org/wiki/%D7%A0%D7%95%D7%99%D7%A8%D7%95%D7%9C%D7%95%D7%92" TargetMode="External"/><Relationship Id="rId2" Type="http://schemas.openxmlformats.org/officeDocument/2006/relationships/hyperlink" Target="https://he.wikipedia.org/w/index.php?title=%D7%AA%D7%A8%D7%A4%D7%99%D7%94&amp;action=edit&amp;redlink=1" TargetMode="External"/><Relationship Id="rId1" Type="http://schemas.openxmlformats.org/officeDocument/2006/relationships/hyperlink" Target="https://he.wikipedia.org/wiki/%D7%9C%D7%95%D7%92%D7%95%D7%A1" TargetMode="External"/><Relationship Id="rId6" Type="http://schemas.openxmlformats.org/officeDocument/2006/relationships/hyperlink" Target="https://he.wikipedia.org/wiki/%D7%96%D7%99%D7%92%D7%9E%D7%95%D7%A0%D7%93_%D7%A4%D7%A8%D7%95%D7%99%D7%93" TargetMode="External"/><Relationship Id="rId5" Type="http://schemas.openxmlformats.org/officeDocument/2006/relationships/hyperlink" Target="https://he.wikipedia.org/wiki/%D7%95%D7%99%D7%A7%D7%98%D7%95%D7%A8_%D7%A4%D7%A8%D7%90%D7%A0%D7%A7%D7%9C" TargetMode="External"/><Relationship Id="rId4" Type="http://schemas.openxmlformats.org/officeDocument/2006/relationships/hyperlink" Target="https://he.wikipedia.org/wiki/%D7%A4%D7%A1%D7%99%D7%9B%D7%99%D7%90%D7%98%D7%A8" TargetMode="External"/></Relationships>
</file>

<file path=ppt/diagrams/_rels/drawing14.xml.rels><?xml version="1.0" encoding="UTF-8" standalone="yes"?>
<Relationships xmlns="http://schemas.openxmlformats.org/package/2006/relationships"><Relationship Id="rId3" Type="http://schemas.openxmlformats.org/officeDocument/2006/relationships/hyperlink" Target="https://he.wikipedia.org/wiki/%D7%94%D7%A9%D7%95%D7%90%D7%94" TargetMode="External"/><Relationship Id="rId7" Type="http://schemas.openxmlformats.org/officeDocument/2006/relationships/hyperlink" Target="https://he.wikipedia.org/wiki/%D7%93%D7%AA" TargetMode="External"/><Relationship Id="rId2" Type="http://schemas.openxmlformats.org/officeDocument/2006/relationships/hyperlink" Target="https://he.wikipedia.org/wiki/%D7%9E%D7%97%D7%A0%D7%94_%D7%94%D7%A9%D7%9E%D7%93%D7%94" TargetMode="External"/><Relationship Id="rId1" Type="http://schemas.openxmlformats.org/officeDocument/2006/relationships/hyperlink" Target="https://he.wikipedia.org/wiki/%D7%A9%D7%A2%D7%9E%D7%95%D7%9D" TargetMode="External"/><Relationship Id="rId6" Type="http://schemas.openxmlformats.org/officeDocument/2006/relationships/hyperlink" Target="https://he.wikipedia.org/wiki/%D7%A0%D7%95%D7%99%D7%A8%D7%95%D7%96%D7%94" TargetMode="External"/><Relationship Id="rId5" Type="http://schemas.openxmlformats.org/officeDocument/2006/relationships/hyperlink" Target="https://he.wikipedia.org/wiki/%D7%9B%D7%A1%D7%A3_(%D7%90%D7%9E%D7%A6%D7%A2%D7%99_%D7%AA%D7%A9%D7%9C%D7%95%D7%9D)" TargetMode="External"/><Relationship Id="rId4" Type="http://schemas.openxmlformats.org/officeDocument/2006/relationships/hyperlink" Target="https://he.wikipedia.org/wiki/%D7%99%D7%97%D7%A1%D7%99_%D7%9E%D7%99%D7%9F" TargetMode="External"/></Relationships>
</file>

<file path=ppt/diagrams/_rels/drawing17.xml.rels><?xml version="1.0" encoding="UTF-8" standalone="yes"?>
<Relationships xmlns="http://schemas.openxmlformats.org/package/2006/relationships"><Relationship Id="rId1" Type="http://schemas.openxmlformats.org/officeDocument/2006/relationships/hyperlink" Target="https://www.hebpsy.net/default.asp?t=212" TargetMode="External"/></Relationships>
</file>

<file path=ppt/diagrams/_rels/drawing21.xml.rels><?xml version="1.0" encoding="UTF-8" standalone="yes"?>
<Relationships xmlns="http://schemas.openxmlformats.org/package/2006/relationships"><Relationship Id="rId1" Type="http://schemas.openxmlformats.org/officeDocument/2006/relationships/hyperlink" Target="https://he.wikipedia.org/wiki/%D7%9C%D7%90_%D7%9E%D7%95%D7%93%D7%A2" TargetMode="External"/></Relationships>
</file>

<file path=ppt/diagrams/_rels/drawing22.xml.rels><?xml version="1.0" encoding="UTF-8" standalone="yes"?>
<Relationships xmlns="http://schemas.openxmlformats.org/package/2006/relationships"><Relationship Id="rId1" Type="http://schemas.openxmlformats.org/officeDocument/2006/relationships/hyperlink" Target="https://he.wikipedia.org/wiki/%D7%90%D7%94%D7%91%D7%94" TargetMode="External"/></Relationships>
</file>

<file path=ppt/diagrams/_rels/drawing23.xml.rels><?xml version="1.0" encoding="UTF-8" standalone="yes"?>
<Relationships xmlns="http://schemas.openxmlformats.org/package/2006/relationships"><Relationship Id="rId3" Type="http://schemas.openxmlformats.org/officeDocument/2006/relationships/hyperlink" Target="https://he.wikipedia.org/wiki/%D7%A4%D7%9C%D7%95%D7%A8%D7%9C%D7%99%D7%96%D7%9D" TargetMode="External"/><Relationship Id="rId2" Type="http://schemas.openxmlformats.org/officeDocument/2006/relationships/hyperlink" Target="https://he.wikipedia.org/wiki/%D7%90%D7%A8%D7%A6%D7%95%D7%AA_%D7%94%D7%91%D7%A8%D7%99%D7%AA" TargetMode="External"/><Relationship Id="rId1" Type="http://schemas.openxmlformats.org/officeDocument/2006/relationships/hyperlink" Target="https://he.wikipedia.org/wiki/%D7%92%D7%A8%D7%9E%D7%A0%D7%99%D7%AA" TargetMode="External"/><Relationship Id="rId4" Type="http://schemas.openxmlformats.org/officeDocument/2006/relationships/hyperlink" Target="https://he.wikipedia.org/wiki/%D7%93%D7%AA" TargetMode="External"/></Relationships>
</file>

<file path=ppt/diagrams/_rels/drawing24.xml.rels><?xml version="1.0" encoding="UTF-8" standalone="yes"?>
<Relationships xmlns="http://schemas.openxmlformats.org/package/2006/relationships"><Relationship Id="rId1" Type="http://schemas.openxmlformats.org/officeDocument/2006/relationships/hyperlink" Target="https://he.wikiquote.org/wiki/%D7%97%D7%99%D7%99%D7%9D" TargetMode="External"/></Relationships>
</file>

<file path=ppt/diagrams/_rels/drawing30.xml.rels><?xml version="1.0" encoding="UTF-8" standalone="yes"?>
<Relationships xmlns="http://schemas.openxmlformats.org/package/2006/relationships"><Relationship Id="rId3" Type="http://schemas.openxmlformats.org/officeDocument/2006/relationships/hyperlink" Target="https://he.wikipedia.org/wiki/%D7%A2%D7%95%D7%91%D7%93_%D7%A1%D7%95%D7%A6%D7%99%D7%90%D7%9C%D7%99" TargetMode="External"/><Relationship Id="rId2" Type="http://schemas.openxmlformats.org/officeDocument/2006/relationships/hyperlink" Target="https://he.wikipedia.org/wiki/%D7%A4%D7%A1%D7%99%D7%9B%D7%95%D7%9C%D7%95%D7%92" TargetMode="External"/><Relationship Id="rId1" Type="http://schemas.openxmlformats.org/officeDocument/2006/relationships/hyperlink" Target="https://he.wikipedia.org/wiki/%D7%A4%D7%A1%D7%99%D7%9B%D7%99%D7%90%D7%98%D7%A8" TargetMode="External"/><Relationship Id="rId5" Type="http://schemas.openxmlformats.org/officeDocument/2006/relationships/hyperlink" Target="https://he.wikipedia.org/wiki/%D7%9E%D7%A6%D7%A4%D7%95%D7%9F" TargetMode="External"/><Relationship Id="rId4" Type="http://schemas.openxmlformats.org/officeDocument/2006/relationships/hyperlink" Target="https://he.wikipedia.org/w/index.php?title=%D7%90%D7%99%D7%A9_%D7%93%D7%AA&amp;action=edit&amp;redlink=1" TargetMode="External"/></Relationships>
</file>

<file path=ppt/diagrams/_rels/drawing35.xml.rels><?xml version="1.0" encoding="UTF-8" standalone="yes"?>
<Relationships xmlns="http://schemas.openxmlformats.org/package/2006/relationships"><Relationship Id="rId2" Type="http://schemas.openxmlformats.org/officeDocument/2006/relationships/hyperlink" Target="https://www.stedlo.com/2176-%D7%9E%D7%94%D7%9D-%D7%94%D7%95%D7%A8%D7%9E%D7%95%D7%A0%D7%99-%D7%94%D7%90%D7%95%D7%A9%D7%A8" TargetMode="External"/><Relationship Id="rId1" Type="http://schemas.openxmlformats.org/officeDocument/2006/relationships/hyperlink" Target="https://www.stedlo.com/8686-%D7%93%D7%99%D7%9B%D7%90%D7%95%D7%9F-%D7%91%D7%93%D7%9E%D7%95%D7%99%D7%95%D7%AA-%D7%94%D7%99%D7%A1%D7%98%D7%95%D7%A8%D7%99%D7%95%D7%AA" TargetMode="External"/></Relationships>
</file>

<file path=ppt/diagrams/_rels/drawing37.xml.rels><?xml version="1.0" encoding="UTF-8" standalone="yes"?>
<Relationships xmlns="http://schemas.openxmlformats.org/package/2006/relationships"><Relationship Id="rId3" Type="http://schemas.openxmlformats.org/officeDocument/2006/relationships/hyperlink" Target="https://he.wikipedia.org/wiki/%D7%90%D7%A8%D7%92%D7%95%D7%9F_%D7%94%D7%91%D7%A8%D7%99%D7%90%D7%95%D7%AA_%D7%94%D7%A2%D7%95%D7%9C%D7%9E%D7%99" TargetMode="External"/><Relationship Id="rId2" Type="http://schemas.openxmlformats.org/officeDocument/2006/relationships/hyperlink" Target="https://he.wikipedia.org/wiki/2016" TargetMode="External"/><Relationship Id="rId1" Type="http://schemas.openxmlformats.org/officeDocument/2006/relationships/hyperlink" Target="https://he.wikipedia.org/wiki/%D7%92%D7%99%D7%9C_%D7%A4%D7%A8%D7%99%D7%A9%D7%94" TargetMode="External"/><Relationship Id="rId6" Type="http://schemas.openxmlformats.org/officeDocument/2006/relationships/hyperlink" Target="https://he.wikipedia.org/wiki/%D7%AA%D7%95%D7%97%D7%9C%D7%AA_%D7%94%D7%97%D7%99%D7%99%D7%9D_%D7%91%D7%99%D7%A9%D7%A8%D7%90%D7%9C" TargetMode="External"/><Relationship Id="rId5" Type="http://schemas.openxmlformats.org/officeDocument/2006/relationships/hyperlink" Target="https://he.wikipedia.org/wiki/%D7%AA%D7%95%D7%97%D7%9C%D7%AA_%D7%97%D7%99%D7%99%D7%9D#cite_note-14" TargetMode="External"/><Relationship Id="rId4" Type="http://schemas.openxmlformats.org/officeDocument/2006/relationships/hyperlink" Target="https://he.wikipedia.org/wiki/%D7%AA%D7%95%D7%97%D7%9C%D7%AA_%D7%97%D7%99%D7%99%D7%9D#cite_note-13" TargetMode="External"/></Relationships>
</file>

<file path=ppt/diagrams/_rels/drawing48.xml.rels><?xml version="1.0" encoding="UTF-8" standalone="yes"?>
<Relationships xmlns="http://schemas.openxmlformats.org/package/2006/relationships"><Relationship Id="rId2" Type="http://schemas.openxmlformats.org/officeDocument/2006/relationships/hyperlink" Target="https://iyun.org.il/article/psychology/#_ftn38" TargetMode="External"/><Relationship Id="rId1" Type="http://schemas.openxmlformats.org/officeDocument/2006/relationships/hyperlink" Target="https://iyun.org.il/article/psychology/#_ftn35" TargetMode="External"/></Relationships>
</file>

<file path=ppt/diagrams/_rels/drawing49.xml.rels><?xml version="1.0" encoding="UTF-8" standalone="yes"?>
<Relationships xmlns="http://schemas.openxmlformats.org/package/2006/relationships"><Relationship Id="rId2" Type="http://schemas.openxmlformats.org/officeDocument/2006/relationships/hyperlink" Target="https://iyun.org.il/article/psychology/#_ftn38" TargetMode="External"/><Relationship Id="rId1" Type="http://schemas.openxmlformats.org/officeDocument/2006/relationships/hyperlink" Target="https://iyun.org.il/article/psychology/#_ftn40"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ומי שהשיגו החולי אינו סומך על הנס שלא לשאול ברופאים ולהתעסק בדברים המועילים בין בדברים הטבעיים בין בסגולות. והוא אמרו ורפא ירפא ואמרו ז"ל מכאן שנתנה רשות לרופא לרפאות. </a:t>
          </a:r>
        </a:p>
        <a:p>
          <a:pPr marL="0" marR="0" lvl="0" indent="0" defTabSz="914400" rtl="1" eaLnBrk="1" fontAlgn="auto" latinLnBrk="0" hangingPunct="1">
            <a:lnSpc>
              <a:spcPct val="100000"/>
            </a:lnSpc>
            <a:spcBef>
              <a:spcPts val="0"/>
            </a:spcBef>
            <a:spcAft>
              <a:spcPts val="0"/>
            </a:spcAft>
            <a:buClrTx/>
            <a:buSzTx/>
            <a:buFontTx/>
            <a:buNone/>
            <a:tabLst/>
            <a:defRPr/>
          </a:pPr>
          <a:r>
            <a:rPr lang="he-IL" dirty="0"/>
            <a:t>ואמרם נתנה רשות לומר שאין זה הפך מה שהזהירה התורה בהשגחה. </a:t>
          </a:r>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r>
            <a:rPr lang="he-IL" dirty="0"/>
            <a:t>שו"ת </a:t>
          </a:r>
          <a:r>
            <a:rPr lang="he-IL" dirty="0" err="1"/>
            <a:t>הרשב"א</a:t>
          </a:r>
          <a:r>
            <a:rPr lang="he-IL" dirty="0"/>
            <a:t> חלק א סימן </a:t>
          </a:r>
          <a:r>
            <a:rPr lang="he-IL" dirty="0" err="1"/>
            <a:t>תיג</a:t>
          </a:r>
          <a:endParaRPr lang="he-IL" dirty="0"/>
        </a:p>
        <a:p>
          <a:pPr rtl="1"/>
          <a:r>
            <a:rPr lang="he-IL" dirty="0"/>
            <a:t>ואם חל המקרה </a:t>
          </a:r>
          <a:r>
            <a:rPr lang="he-IL" dirty="0" err="1"/>
            <a:t>כחליים</a:t>
          </a:r>
          <a:r>
            <a:rPr lang="he-IL" dirty="0"/>
            <a:t> מותר להתעסק ברפואות ובלבד שיהא לבו לשמים וידע </a:t>
          </a:r>
          <a:r>
            <a:rPr lang="he-IL" dirty="0" err="1"/>
            <a:t>שאמתת</a:t>
          </a:r>
          <a:r>
            <a:rPr lang="he-IL" dirty="0"/>
            <a:t> הרפואה ממנו וידרשנו. ולא </a:t>
          </a:r>
          <a:r>
            <a:rPr lang="he-IL" dirty="0" err="1"/>
            <a:t>שיכוין</a:t>
          </a:r>
          <a:r>
            <a:rPr lang="he-IL" dirty="0"/>
            <a:t> </a:t>
          </a:r>
          <a:r>
            <a:rPr lang="he-IL" dirty="0" err="1"/>
            <a:t>שהכל</a:t>
          </a:r>
          <a:r>
            <a:rPr lang="he-IL" dirty="0"/>
            <a:t> תלוי בסם הפלוני וברפואת האיש הרופא. והוא אמרו באסא (</a:t>
          </a:r>
          <a:r>
            <a:rPr lang="he-IL" dirty="0" err="1"/>
            <a:t>דבה"י</a:t>
          </a:r>
          <a:r>
            <a:rPr lang="he-IL" dirty="0"/>
            <a:t> ב' </a:t>
          </a:r>
          <a:r>
            <a:rPr lang="he-IL" dirty="0" err="1"/>
            <a:t>י"ו</a:t>
          </a:r>
          <a:r>
            <a:rPr lang="he-IL" dirty="0"/>
            <a:t>) גם </a:t>
          </a:r>
          <a:r>
            <a:rPr lang="he-IL" dirty="0" err="1"/>
            <a:t>בחליו</a:t>
          </a:r>
          <a:r>
            <a:rPr lang="he-IL" dirty="0"/>
            <a:t> לא דרש את ה' כי ברופאי'. </a:t>
          </a:r>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r>
            <a:rPr lang="he-IL" dirty="0"/>
            <a:t>תלמוד בבלי מסכת בבא קמא דף פה עמוד ב</a:t>
          </a:r>
        </a:p>
        <a:p>
          <a:pPr rtl="1"/>
          <a:r>
            <a:rPr lang="he-IL" dirty="0" err="1"/>
            <a:t>דתנא</a:t>
          </a:r>
          <a:r>
            <a:rPr lang="he-IL" dirty="0"/>
            <a:t> דבי רבי ישמעאל: ורפא ירפא - מכאן שניתנה רשות לרופא לרפאות! </a:t>
          </a:r>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rtl="1"/>
          <a:r>
            <a:rPr lang="he-IL" dirty="0"/>
            <a:t>פנים יפות</a:t>
          </a:r>
        </a:p>
        <a:p>
          <a:pPr rtl="1"/>
          <a:r>
            <a:rPr lang="he-IL" dirty="0"/>
            <a:t>מכאן שניתן רשות לרופא לרפאות, נראה פירושו דודאי מצוה לרפאות שהרי </a:t>
          </a:r>
          <a:r>
            <a:rPr lang="he-IL" dirty="0" err="1"/>
            <a:t>מחללין</a:t>
          </a:r>
          <a:r>
            <a:rPr lang="he-IL" dirty="0"/>
            <a:t> שבת על פיקוח נפש, </a:t>
          </a:r>
        </a:p>
        <a:p>
          <a:pPr rtl="1"/>
          <a:r>
            <a:rPr lang="he-IL" dirty="0"/>
            <a:t>אלא דה"א שאסור </a:t>
          </a:r>
          <a:r>
            <a:rPr lang="he-IL" dirty="0" err="1"/>
            <a:t>ליקח</a:t>
          </a:r>
          <a:r>
            <a:rPr lang="he-IL" dirty="0"/>
            <a:t> שכר ע"ז, כדין כל מצוה שאסור לעשות בשכר, </a:t>
          </a:r>
          <a:r>
            <a:rPr lang="he-IL" dirty="0" err="1"/>
            <a:t>ויליף</a:t>
          </a:r>
          <a:r>
            <a:rPr lang="he-IL" dirty="0"/>
            <a:t> מהאי קרא </a:t>
          </a:r>
          <a:r>
            <a:rPr lang="he-IL" dirty="0" err="1"/>
            <a:t>דכתיב</a:t>
          </a:r>
          <a:r>
            <a:rPr lang="he-IL" dirty="0"/>
            <a:t> ורפא ירפא </a:t>
          </a:r>
          <a:r>
            <a:rPr lang="he-IL" dirty="0" err="1"/>
            <a:t>דצריך</a:t>
          </a:r>
          <a:r>
            <a:rPr lang="he-IL" dirty="0"/>
            <a:t> לשלם שכר הרופא.</a:t>
          </a:r>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ולא עוד אלא שאסור </a:t>
          </a:r>
          <a:r>
            <a:rPr lang="he-IL" dirty="0" err="1"/>
            <a:t>להכנס</a:t>
          </a:r>
          <a:r>
            <a:rPr lang="he-IL" dirty="0"/>
            <a:t> </a:t>
          </a:r>
          <a:r>
            <a:rPr lang="he-IL" dirty="0" err="1"/>
            <a:t>בעניני</a:t>
          </a:r>
          <a:r>
            <a:rPr lang="he-IL" dirty="0"/>
            <a:t> הסכנות ולבטוח על הנס והוא אמר' שקיר נטוי מזכיר </a:t>
          </a:r>
          <a:r>
            <a:rPr lang="he-IL" dirty="0" err="1"/>
            <a:t>עון</a:t>
          </a:r>
          <a:r>
            <a:rPr lang="he-IL" dirty="0"/>
            <a:t>. ואמרו כל הסומך על הנס אין </a:t>
          </a:r>
          <a:r>
            <a:rPr lang="he-IL" dirty="0" err="1"/>
            <a:t>עושין</a:t>
          </a:r>
          <a:r>
            <a:rPr lang="he-IL" dirty="0"/>
            <a:t> לו נס. ומותר לבטוח באדם והוא שלא יסור לבו מן השם. </a:t>
          </a:r>
        </a:p>
        <a:p>
          <a:pPr rtl="1"/>
          <a:endParaRPr lang="he-IL" dirty="0"/>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custLinFactNeighborX="6216" custLinFactNeighborY="-2789">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23908" custLinFactNeighborY="-1195">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21756" custLinFactNeighborY="-1195">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b="0" i="0" dirty="0"/>
            <a:t>והרופאים אין מעשיהם רק על המאכל והמשקה להזהיר ממנו ולצוות עליו </a:t>
          </a:r>
          <a:r>
            <a:rPr lang="he-IL" b="0" i="0" dirty="0" err="1"/>
            <a:t>כו</a:t>
          </a:r>
          <a:r>
            <a:rPr lang="he-IL" b="0" i="0" dirty="0"/>
            <a:t>'. והוא מאמרם (ברכות ס, א) שאין דרכם של בני אדם ברפואות אלא שנהגו. אילו לא היה דרכם ברפואות, יחלה האדם כפי אשר יהיה עליו עונש חטאו ויתרפא ברצון ה', </a:t>
          </a:r>
          <a:endParaRPr lang="he-IL"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r>
            <a:rPr lang="he-IL" b="0" i="0" dirty="0"/>
            <a:t>וכן היו הצדיקים עושים בזמן הנבואה, גם כי יקרם </a:t>
          </a:r>
          <a:r>
            <a:rPr lang="he-IL" b="0" i="0" dirty="0" err="1"/>
            <a:t>עון</a:t>
          </a:r>
          <a:r>
            <a:rPr lang="he-IL" b="0" i="0" dirty="0"/>
            <a:t> שיחלו לא ידרשו ברופאים רק בנביאים </a:t>
          </a:r>
          <a:r>
            <a:rPr lang="he-IL" b="0" i="0" dirty="0" err="1"/>
            <a:t>כו</a:t>
          </a:r>
          <a:r>
            <a:rPr lang="he-IL" b="0" i="0" dirty="0"/>
            <a:t>'. ומה חלק לרופאים בבית עושי רצון השם, אחר שהבטיח (שמות </a:t>
          </a:r>
          <a:r>
            <a:rPr lang="he-IL" b="0" i="0" dirty="0" err="1"/>
            <a:t>כג</a:t>
          </a:r>
          <a:r>
            <a:rPr lang="he-IL" b="0" i="0" dirty="0"/>
            <a:t>, כה) וברך את לחמך ואת מימיך והסירותי מחלה מקרבך, </a:t>
          </a:r>
          <a:endParaRPr lang="he-IL" dirty="0"/>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r>
            <a:rPr lang="he-IL" b="0" i="0" dirty="0"/>
            <a:t>כתב הרמב"ן (ויקרא </a:t>
          </a:r>
          <a:r>
            <a:rPr lang="he-IL" b="0" i="0" dirty="0" err="1"/>
            <a:t>כו</a:t>
          </a:r>
          <a:r>
            <a:rPr lang="he-IL" b="0" i="0" dirty="0"/>
            <a:t>, יא):</a:t>
          </a:r>
        </a:p>
        <a:p>
          <a:pPr rtl="1"/>
          <a:r>
            <a:rPr lang="he-IL" b="0" i="0" dirty="0"/>
            <a:t>כי בהיות ישראל שלמים והם רבים, לא יתנהג </a:t>
          </a:r>
          <a:r>
            <a:rPr lang="he-IL" b="0" i="0" dirty="0" err="1"/>
            <a:t>ענינם</a:t>
          </a:r>
          <a:r>
            <a:rPr lang="he-IL" b="0" i="0" dirty="0"/>
            <a:t> בטבע כלל, לא בגופם, ולא בארצם, לא בכללם, ולא ביחיד מהם </a:t>
          </a:r>
          <a:r>
            <a:rPr lang="he-IL" b="0" i="0" dirty="0" err="1"/>
            <a:t>כו</a:t>
          </a:r>
          <a:r>
            <a:rPr lang="he-IL" b="0" i="0" dirty="0"/>
            <a:t>', עד שלא יצטרכו לרופא ולהשתמר בדרך מדרכי הרפואות כלל </a:t>
          </a:r>
          <a:r>
            <a:rPr lang="he-IL" b="0" i="0" dirty="0" err="1"/>
            <a:t>כו</a:t>
          </a:r>
          <a:r>
            <a:rPr lang="he-IL" b="0" i="0" dirty="0"/>
            <a:t>'. </a:t>
          </a:r>
          <a:endParaRPr lang="he-IL" dirty="0"/>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b="0" i="0" dirty="0"/>
            <a:t>בימינו, כולנו מתנהגים על-פי דרך הטבע. גם הצדיקים והחכמים הגדולים ביותר מתייעצים ברופאים לפי הצורך, ומתייחסים לקיום דבריהם בבחינת "ונשמרתם מאד לנפשותיכם" (דברים ד, טו). למעשה, אנו כמעט איננו זוכים לראות איך טיפול רוחני מועיל לגוף גשמי.</a:t>
          </a:r>
          <a:endParaRPr lang="he-IL" dirty="0"/>
        </a:p>
        <a:p>
          <a:pPr marL="0" lvl="0" defTabSz="577850" rtl="1">
            <a:lnSpc>
              <a:spcPct val="90000"/>
            </a:lnSpc>
            <a:spcBef>
              <a:spcPct val="0"/>
            </a:spcBef>
            <a:spcAft>
              <a:spcPct val="35000"/>
            </a:spcAft>
            <a:buNone/>
          </a:pPr>
          <a:endParaRPr lang="he-IL" dirty="0"/>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b="0" i="0" dirty="0"/>
            <a:t>אבל הם נהגו ברפואות והשם הניחם למקרי </a:t>
          </a:r>
          <a:r>
            <a:rPr lang="he-IL" b="0" i="0" dirty="0" err="1"/>
            <a:t>הטבעים</a:t>
          </a:r>
          <a:r>
            <a:rPr lang="he-IL" b="0" i="0" dirty="0"/>
            <a:t> </a:t>
          </a:r>
          <a:r>
            <a:rPr lang="he-IL" b="0" i="0" dirty="0" err="1"/>
            <a:t>כו</a:t>
          </a:r>
          <a:r>
            <a:rPr lang="he-IL" b="0" i="0" dirty="0"/>
            <a:t>'. </a:t>
          </a:r>
        </a:p>
        <a:p>
          <a:pPr marL="0" marR="0" lvl="0" indent="0" defTabSz="914400" rtl="1" eaLnBrk="1" fontAlgn="auto" latinLnBrk="0" hangingPunct="1">
            <a:lnSpc>
              <a:spcPct val="100000"/>
            </a:lnSpc>
            <a:spcBef>
              <a:spcPts val="0"/>
            </a:spcBef>
            <a:spcAft>
              <a:spcPts val="0"/>
            </a:spcAft>
            <a:buClrTx/>
            <a:buSzTx/>
            <a:buFontTx/>
            <a:buNone/>
            <a:tabLst/>
            <a:defRPr/>
          </a:pPr>
          <a:r>
            <a:rPr lang="he-IL" b="0" i="0" dirty="0"/>
            <a:t>ועל כן האנשים </a:t>
          </a:r>
          <a:r>
            <a:rPr lang="he-IL" b="0" i="0" dirty="0" err="1"/>
            <a:t>הנצים</a:t>
          </a:r>
          <a:r>
            <a:rPr lang="he-IL" b="0" i="0" dirty="0"/>
            <a:t> שהכו זה את זה באבן או באגרוף, יש על המכה תשלומי הרפואה, כי התורה לא תסמוך דיניה על הנסים.</a:t>
          </a:r>
          <a:endParaRPr lang="he-IL" dirty="0"/>
        </a:p>
        <a:p>
          <a:pPr rtl="1"/>
          <a:endParaRPr lang="he-IL" dirty="0"/>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53809" custLinFactNeighborY="-5083">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54837" custLinFactNeighborY="-3669">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endParaRPr lang="he-IL"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r>
            <a:rPr lang="he-IL" dirty="0"/>
            <a:t>חולים אנושים רבים — החלמתם תלויה בעיקר ברצונם לחיות. זקנים המרגישים עצמם מיותרים בעולם הזה , שאינם מועילים לאיש. סיכוייהם לחיות עוד פוחתים הרבה.</a:t>
          </a:r>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r>
            <a:rPr lang="he-IL" dirty="0"/>
            <a:t>השפעתה של הנפש על הגוף היא עצומה. ידוע שרצון החיים של האדם (קרי; של הגשמה) משפיע ביותר על מצב בריאותו , וכמו שנאמר: ״רוח איש יכלכל מחלהו, ורוח נכאה מי ישאגה ׳ (משלי י״ח, י״ד). </a:t>
          </a:r>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marL="0" lvl="0" defTabSz="577850" rtl="1">
            <a:lnSpc>
              <a:spcPct val="90000"/>
            </a:lnSpc>
            <a:spcBef>
              <a:spcPct val="0"/>
            </a:spcBef>
            <a:spcAft>
              <a:spcPct val="35000"/>
            </a:spcAft>
            <a:buNone/>
          </a:pPr>
          <a:endParaRPr lang="he-IL" dirty="0"/>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endParaRPr lang="he-IL" dirty="0"/>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53809" custLinFactNeighborY="-5083">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54837" custLinFactNeighborY="-3669">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b="0" i="0" dirty="0"/>
            <a:t>וכן הוא לשונו </a:t>
          </a:r>
          <a:r>
            <a:rPr lang="he-IL" b="0" i="0" dirty="0" err="1"/>
            <a:t>בפ"ג</a:t>
          </a:r>
          <a:r>
            <a:rPr lang="he-IL" b="0" i="0" dirty="0"/>
            <a:t> משמונה פרקיו: </a:t>
          </a:r>
        </a:p>
        <a:p>
          <a:pPr marL="0" marR="0" lvl="0" indent="0" defTabSz="914400" rtl="1" eaLnBrk="1" fontAlgn="auto" latinLnBrk="0" hangingPunct="1">
            <a:lnSpc>
              <a:spcPct val="100000"/>
            </a:lnSpc>
            <a:spcBef>
              <a:spcPts val="0"/>
            </a:spcBef>
            <a:spcAft>
              <a:spcPts val="0"/>
            </a:spcAft>
            <a:buClrTx/>
            <a:buSzTx/>
            <a:buFontTx/>
            <a:buNone/>
            <a:tabLst/>
            <a:defRPr/>
          </a:pPr>
          <a:r>
            <a:rPr lang="he-IL" b="0" i="0" dirty="0"/>
            <a:t>"וכמו שהחולים, כאשר ידעו חוליים ולא ידעו מלאכת הרפואה, ישאלו הרופאים, ויודיעום מה ראוי שיעשו </a:t>
          </a:r>
          <a:r>
            <a:rPr lang="he-IL" b="0" i="0" dirty="0" err="1"/>
            <a:t>כו</a:t>
          </a:r>
          <a:r>
            <a:rPr lang="he-IL" b="0" i="0" dirty="0"/>
            <a:t>'. </a:t>
          </a:r>
        </a:p>
        <a:p>
          <a:pPr marL="0" marR="0" lvl="0" indent="0" defTabSz="914400" rtl="1" eaLnBrk="1" fontAlgn="auto" latinLnBrk="0" hangingPunct="1">
            <a:lnSpc>
              <a:spcPct val="100000"/>
            </a:lnSpc>
            <a:spcBef>
              <a:spcPts val="0"/>
            </a:spcBef>
            <a:spcAft>
              <a:spcPts val="0"/>
            </a:spcAft>
            <a:buClrTx/>
            <a:buSzTx/>
            <a:buFontTx/>
            <a:buNone/>
            <a:tabLst/>
            <a:defRPr/>
          </a:pPr>
          <a:r>
            <a:rPr lang="he-IL" b="0" i="0" dirty="0"/>
            <a:t>כן חולי הנפשות, ראוי להם שישאלו החכמים, אשר הם רופאי הנפשות, ויזהירום מאותן הרעות אשר יחשבון טובות, וירפאום במלאכה אשר ירופאו בה מידות הנפש".</a:t>
          </a:r>
          <a:endParaRPr lang="he-IL"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r>
            <a:rPr lang="he-IL" dirty="0"/>
            <a:t>כתב </a:t>
          </a:r>
          <a:r>
            <a:rPr lang="he-IL" b="0" i="0" dirty="0"/>
            <a:t>הרמב"ם (הלכות דעות ב, א):</a:t>
          </a:r>
        </a:p>
        <a:p>
          <a:pPr rtl="1"/>
          <a:r>
            <a:rPr lang="he-IL" b="0" i="0" dirty="0"/>
            <a:t>ומה היא תקנת חולי הנפשות, ילכו אצל החכמים שהן רופאי הנפשות, וירפאו </a:t>
          </a:r>
          <a:r>
            <a:rPr lang="he-IL" b="0" i="0" dirty="0" err="1"/>
            <a:t>חליים</a:t>
          </a:r>
          <a:r>
            <a:rPr lang="he-IL" b="0" i="0" dirty="0"/>
            <a:t> בדעות </a:t>
          </a:r>
          <a:r>
            <a:rPr lang="he-IL" b="0" i="0" dirty="0" err="1"/>
            <a:t>שמלמדין</a:t>
          </a:r>
          <a:r>
            <a:rPr lang="he-IL" b="0" i="0" dirty="0"/>
            <a:t> אותם, עד שיחזירום לדרך הטובה. </a:t>
          </a:r>
        </a:p>
        <a:p>
          <a:pPr rtl="1"/>
          <a:r>
            <a:rPr lang="he-IL" b="0" i="0" dirty="0"/>
            <a:t>והמכירים בדעות הרעות שלהם ואינם הולכים אצל החכמים לרפא אותם, עליהם אמר שלמה (משלי א, ז), חכמה ומוסר </a:t>
          </a:r>
          <a:r>
            <a:rPr lang="he-IL" b="0" i="0" dirty="0" err="1"/>
            <a:t>אוילים</a:t>
          </a:r>
          <a:r>
            <a:rPr lang="he-IL" b="0" i="0" dirty="0"/>
            <a:t> בזו.</a:t>
          </a:r>
          <a:endParaRPr lang="he-IL" dirty="0"/>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r>
            <a:rPr lang="he-IL" b="0" i="0" dirty="0"/>
            <a:t>האם מבחינה תורנית מקבילה הנפש לגוף במובן זה, שגם בה יש שתי דרכי טיפול – אחת טבעית, הכוללת מעשים ניטרליים הנועדים לחזק את הנפש, ואחת ניסית, שהיא טיפול רוחני – </a:t>
          </a:r>
        </a:p>
        <a:p>
          <a:pPr rtl="1"/>
          <a:r>
            <a:rPr lang="he-IL" b="0" i="0" dirty="0"/>
            <a:t>או שמא הטיפול הטבעי בנפש הוא עצמו הטיפול הרוחני, ואין אפשרות אחרת?</a:t>
          </a:r>
          <a:endParaRPr lang="he-IL" dirty="0"/>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marL="0" lvl="0" defTabSz="577850" rtl="1">
            <a:lnSpc>
              <a:spcPct val="90000"/>
            </a:lnSpc>
            <a:spcBef>
              <a:spcPct val="0"/>
            </a:spcBef>
            <a:spcAft>
              <a:spcPct val="35000"/>
            </a:spcAft>
            <a:buNone/>
          </a:pPr>
          <a:endParaRPr lang="he-IL" dirty="0"/>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r>
            <a:rPr lang="he-IL" b="0" i="0" dirty="0"/>
            <a:t>ניתן לעשות הבחנה בין טיפול נפשי שמטרתו בריאות הנפש, לבין עבודת המידות שמטרתה עליה רוחנית.</a:t>
          </a:r>
        </a:p>
        <a:p>
          <a:pPr rtl="1"/>
          <a:r>
            <a:rPr lang="he-IL" b="0" i="0" dirty="0"/>
            <a:t>רפואת הנפשות שאליה מתייחס הרמב"ם כאן היא רפואת הרוח, ולא הנפש במובנה בימינו.</a:t>
          </a:r>
          <a:endParaRPr lang="he-IL" dirty="0"/>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53809" custLinFactNeighborY="-5083">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54837" custLinFactNeighborY="-3669">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endParaRPr lang="he-IL"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r>
            <a:rPr lang="he-IL" b="0" i="0" dirty="0"/>
            <a:t>ראה לשון בזוהר (ח"א </a:t>
          </a:r>
          <a:r>
            <a:rPr lang="he-IL" b="0" i="0" dirty="0" err="1"/>
            <a:t>רו</a:t>
          </a:r>
          <a:r>
            <a:rPr lang="he-IL" b="0" i="0" dirty="0"/>
            <a:t>, א): "תא חזי, כלא אינון דרגין אלין על אלין, </a:t>
          </a:r>
          <a:r>
            <a:rPr lang="he-IL" b="0" i="0" dirty="0" err="1"/>
            <a:t>נפ"ש</a:t>
          </a:r>
          <a:r>
            <a:rPr lang="he-IL" b="0" i="0" dirty="0"/>
            <a:t> רו"ח </a:t>
          </a:r>
          <a:r>
            <a:rPr lang="he-IL" b="0" i="0" dirty="0" err="1"/>
            <a:t>נשמ"ה</a:t>
          </a:r>
          <a:r>
            <a:rPr lang="he-IL" b="0" i="0" dirty="0"/>
            <a:t>, </a:t>
          </a:r>
          <a:r>
            <a:rPr lang="he-IL" b="0" i="0" dirty="0" err="1"/>
            <a:t>דרגא</a:t>
          </a:r>
          <a:r>
            <a:rPr lang="he-IL" b="0" i="0" dirty="0"/>
            <a:t> על </a:t>
          </a:r>
          <a:r>
            <a:rPr lang="he-IL" b="0" i="0" dirty="0" err="1"/>
            <a:t>דרגא</a:t>
          </a:r>
          <a:r>
            <a:rPr lang="he-IL" b="0" i="0" dirty="0"/>
            <a:t>. נפש </a:t>
          </a:r>
          <a:r>
            <a:rPr lang="he-IL" b="0" i="0" dirty="0" err="1"/>
            <a:t>בקדמיתא</a:t>
          </a:r>
          <a:r>
            <a:rPr lang="he-IL" b="0" i="0" dirty="0"/>
            <a:t> </a:t>
          </a:r>
          <a:r>
            <a:rPr lang="he-IL" b="0" i="0" dirty="0" err="1"/>
            <a:t>ואיהי</a:t>
          </a:r>
          <a:r>
            <a:rPr lang="he-IL" b="0" i="0" dirty="0"/>
            <a:t> </a:t>
          </a:r>
          <a:r>
            <a:rPr lang="he-IL" b="0" i="0" dirty="0" err="1"/>
            <a:t>דרגא</a:t>
          </a:r>
          <a:r>
            <a:rPr lang="he-IL" b="0" i="0" dirty="0"/>
            <a:t> </a:t>
          </a:r>
          <a:r>
            <a:rPr lang="he-IL" b="0" i="0" dirty="0" err="1"/>
            <a:t>תתאה</a:t>
          </a:r>
          <a:r>
            <a:rPr lang="he-IL" b="0" i="0" dirty="0"/>
            <a:t> </a:t>
          </a:r>
          <a:r>
            <a:rPr lang="he-IL" b="0" i="0" dirty="0" err="1"/>
            <a:t>כדקאמרן</a:t>
          </a:r>
          <a:r>
            <a:rPr lang="he-IL" b="0" i="0" dirty="0"/>
            <a:t>, רוח לבתר </a:t>
          </a:r>
          <a:r>
            <a:rPr lang="he-IL" b="0" i="0" dirty="0" err="1"/>
            <a:t>דשריא</a:t>
          </a:r>
          <a:r>
            <a:rPr lang="he-IL" b="0" i="0" dirty="0"/>
            <a:t> על נפש וקיימא עלה, נשמה </a:t>
          </a:r>
          <a:r>
            <a:rPr lang="he-IL" b="0" i="0" dirty="0" err="1"/>
            <a:t>דרגא</a:t>
          </a:r>
          <a:r>
            <a:rPr lang="he-IL" b="0" i="0" dirty="0"/>
            <a:t> </a:t>
          </a:r>
          <a:r>
            <a:rPr lang="he-IL" b="0" i="0" dirty="0" err="1"/>
            <a:t>דסלקא</a:t>
          </a:r>
          <a:r>
            <a:rPr lang="he-IL" b="0" i="0" dirty="0"/>
            <a:t> על כלא".</a:t>
          </a:r>
          <a:endParaRPr lang="he-IL" dirty="0"/>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r>
            <a:rPr lang="he-IL" b="0" i="0" dirty="0"/>
            <a:t>שאלה זו היא בעצם תהייה על מהות הנפש. כיון שהנפש מתווכת בין עולם החומר לעולם הרוח, האם יש להתייחס אליה כאל ישות חומרית, ואזי הטיפול הנכון הוא טיפול ארצי ניטרלי כמו הטיפול בגוף, </a:t>
          </a:r>
        </a:p>
        <a:p>
          <a:pPr rtl="1"/>
          <a:r>
            <a:rPr lang="he-IL" b="0" i="0" dirty="0"/>
            <a:t>או יש הבדל עקרוני בין הגוף החומרי לבין הנפש, ויש להתייחס לנפש כאל ישות רוחנית, כאל "חלק </a:t>
          </a:r>
          <a:r>
            <a:rPr lang="he-IL" b="0" i="0" dirty="0" err="1"/>
            <a:t>אלוק</a:t>
          </a:r>
          <a:r>
            <a:rPr lang="he-IL" b="0" i="0" dirty="0"/>
            <a:t> ממעל"? </a:t>
          </a:r>
          <a:endParaRPr lang="he-IL" dirty="0"/>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marL="0" lvl="0" defTabSz="577850" rtl="1">
            <a:lnSpc>
              <a:spcPct val="90000"/>
            </a:lnSpc>
            <a:spcBef>
              <a:spcPct val="0"/>
            </a:spcBef>
            <a:spcAft>
              <a:spcPct val="35000"/>
            </a:spcAft>
            <a:buNone/>
          </a:pPr>
          <a:r>
            <a:rPr lang="he-IL" dirty="0"/>
            <a:t>.</a:t>
          </a:r>
          <a:r>
            <a:rPr lang="he-IL" b="0" i="0" dirty="0"/>
            <a:t> הפסיכולוגיה מתעלמת לחלוטין מכל דיון בשאלת מציאותה של הנשמה ותפקודה, ורואה בדיון כזה אנטי-רציונלי, מנוגד לחלוטין למגמה המדעית של הפסיכולוגיה. </a:t>
          </a:r>
          <a:endParaRPr lang="he-IL" dirty="0"/>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r>
            <a:rPr lang="he-IL" dirty="0"/>
            <a:t>.</a:t>
          </a:r>
          <a:r>
            <a:rPr lang="he-IL" b="0" i="0" dirty="0"/>
            <a:t> הפסיכולוגיה המערבית, אינה מודה בקיומו של ממד רוחני כלל. מיליוני מילים נכתבות כל שנה בכתבי-עת פסיכולוגיים, ועשרות אלפי הרצאות נמסרות באקדמיה כל סמסטר על טיפול נפשי, ואין אף מילה אחת על כך שבתוך כל אדם, או, למצער, בכל יהודי, ישנו חלק רוחני קדוש וטהור. </a:t>
          </a:r>
          <a:endParaRPr lang="he-IL" dirty="0"/>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53809" custLinFactNeighborY="-5083">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54837" custLinFactNeighborY="-3669">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a:t>
          </a:r>
          <a:r>
            <a:rPr lang="he-IL" b="0" i="0" dirty="0"/>
            <a:t> כאשר הנשמה אינה זוכה לסיפוק, התוצאה הבלתי נמנעת תהיה סבל וכאב לב, כדברי המדרש המפורסם (מדרש קהלת ו, א):</a:t>
          </a:r>
          <a:endParaRPr lang="he-IL"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r>
            <a:rPr lang="he-IL" b="0" i="0" dirty="0"/>
            <a:t>הגישה היהודית קובעת שמי שמתעלם מחלק כה מרכזי באישיות שלו: בנשמה ובצרכיה הרוחניים, בוודאי נועד לסבל רב. חכמת הנפש היהודית מחייבת שבכל מצב שבו מרגיש האדם סבל או דכאון וכיוצא בהם, תהיה אחת השאלות הראשונות: האם הנשמה מקבלת את מה שהיא זקוקה לו? </a:t>
          </a:r>
          <a:endParaRPr lang="he-IL" dirty="0"/>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r>
            <a:rPr lang="he-IL" dirty="0"/>
            <a:t>.</a:t>
          </a:r>
          <a:r>
            <a:rPr lang="he-IL" b="0" i="0" dirty="0"/>
            <a:t> מנגד, לפי חכמת הנפש היהודית, אי אפשר כלל לטפל בתחלואי הנפש ללא הזדקקות לשאלת הרוח. </a:t>
          </a:r>
          <a:endParaRPr lang="he-IL" dirty="0"/>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marL="0" lvl="0" defTabSz="577850" rtl="1">
            <a:lnSpc>
              <a:spcPct val="90000"/>
            </a:lnSpc>
            <a:spcBef>
              <a:spcPct val="0"/>
            </a:spcBef>
            <a:spcAft>
              <a:spcPct val="35000"/>
            </a:spcAft>
            <a:buNone/>
          </a:pPr>
          <a:r>
            <a:rPr lang="he-IL" dirty="0"/>
            <a:t>. האדם מחפש משמעות בחייו, אין טעם לחיות חיים שאין בהם תוכן. </a:t>
          </a:r>
        </a:p>
        <a:p>
          <a:pPr marL="0" lvl="0" defTabSz="577850" rtl="1">
            <a:lnSpc>
              <a:spcPct val="90000"/>
            </a:lnSpc>
            <a:spcBef>
              <a:spcPct val="0"/>
            </a:spcBef>
            <a:spcAft>
              <a:spcPct val="35000"/>
            </a:spcAft>
            <a:buNone/>
          </a:pPr>
          <a:r>
            <a:rPr lang="he-IL" dirty="0"/>
            <a:t>הדבר היחיד שמעניק משמעות פנימית לחיי האדם הוא – לעבוד את השם ולקיים את מצוותיו ותורתו. </a:t>
          </a:r>
        </a:p>
        <a:p>
          <a:pPr marL="0" lvl="0" defTabSz="577850" rtl="1">
            <a:lnSpc>
              <a:spcPct val="90000"/>
            </a:lnSpc>
            <a:spcBef>
              <a:spcPct val="0"/>
            </a:spcBef>
            <a:spcAft>
              <a:spcPct val="35000"/>
            </a:spcAft>
            <a:buNone/>
          </a:pPr>
          <a:r>
            <a:rPr lang="he-IL" dirty="0">
              <a:highlight>
                <a:srgbClr val="FF00FF"/>
              </a:highlight>
            </a:rPr>
            <a:t>זה הסוד של שמחת החיים הפנימית שהיא מנת חלקם של יהודים אמיתיים</a:t>
          </a:r>
          <a:r>
            <a:rPr lang="he-IL" dirty="0"/>
            <a:t>.</a:t>
          </a:r>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r>
            <a:rPr lang="he-IL" dirty="0"/>
            <a:t>.</a:t>
          </a:r>
          <a:r>
            <a:rPr lang="he-IL" b="0" i="0" dirty="0"/>
            <a:t> "וגם הנפש לא תמלא </a:t>
          </a:r>
          <a:r>
            <a:rPr lang="he-IL" b="0" i="0" dirty="0" err="1"/>
            <a:t>כו</a:t>
          </a:r>
          <a:r>
            <a:rPr lang="he-IL" b="0" i="0" dirty="0"/>
            <a:t>'. משל למה הדבר דומה, לעירוני שנשא בת מלכים, אם יביא לה כל מה שבעולם אינן </a:t>
          </a:r>
          <a:r>
            <a:rPr lang="he-IL" b="0" i="0" dirty="0" err="1"/>
            <a:t>חשובין</a:t>
          </a:r>
          <a:r>
            <a:rPr lang="he-IL" b="0" i="0" dirty="0"/>
            <a:t> לה כלום, למה, שהיא בת מלך. כך הנפש, אילו הבאת לה כל מעדני עולם, אינם כלום לה, למה, שהיא מן העליונים".</a:t>
          </a:r>
          <a:endParaRPr lang="he-IL" dirty="0"/>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53809" custLinFactNeighborY="-5083">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54837" custLinFactNeighborY="-3669">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endParaRPr lang="he-IL"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r>
            <a:rPr lang="he-IL" dirty="0"/>
            <a:t>. יש מבטא את חיפושו אחר פתרון לשאלה הנזכרת על ידי צורה דרמטית כמו שעשה הפילוסוף היווני הגדול סוקרטס בחוצות אתונה שטייל בחוצות אתונה עצר כל אזרח ושאלו כל אחד את אותה שאלה כיצד לחיות שאלה זו המשיך לשאול כל ימי חייו את כל מי שבא </a:t>
          </a:r>
          <a:r>
            <a:rPr lang="he-IL" dirty="0" err="1"/>
            <a:t>איתו</a:t>
          </a:r>
          <a:r>
            <a:rPr lang="he-IL" dirty="0"/>
            <a:t> במגע אירע וסוקרטס יצא בצהרי יום ונר דלוק בידיו כמחפש דבר וכאשר נשאל מה מחפש ענה אדם אני מבקש </a:t>
          </a:r>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r>
            <a:rPr lang="he-IL" dirty="0"/>
            <a:t>. האדם בטבעו שונה משאר בעלי החיים בכך שהוא תמיד מחפש משהו שכאילו חסר לו בעלי החיים ברגע שאכלו לשבעה ואין דבר מטרידם כדוגמת קור או חום או שאר דבר מזיק הרי הם ירבצו במקומם במנוחה ולא יעשו מאומה לכן מקובל בגני החיות שלא להאכיל את בעלי החיים שבכלובים אלא כדי קיומם ולא כדי לשבעה כדי שהחיות לא ירבצו במקומם אלא יסתובבו לחפש מזון בכלובים והצופים יוכלו לצפות בהם בני אדם אינם דומים בזה לבעלי החיים גם בשעה שאכלו לשבעה ואין שום דבר חיצוני מטרידם הם אינם רובצים במקומם הם תמיד מחפשים </a:t>
          </a:r>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marL="0" lvl="0" defTabSz="577850" rtl="1">
            <a:lnSpc>
              <a:spcPct val="90000"/>
            </a:lnSpc>
            <a:spcBef>
              <a:spcPct val="0"/>
            </a:spcBef>
            <a:spcAft>
              <a:spcPct val="35000"/>
            </a:spcAft>
            <a:buNone/>
          </a:pPr>
          <a:endParaRPr lang="he-IL" dirty="0"/>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endParaRPr lang="he-IL" dirty="0"/>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53809" custLinFactNeighborY="-5083">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54837" custLinFactNeighborY="-3669">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endParaRPr lang="he-IL"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endParaRPr lang="he-IL" dirty="0"/>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endParaRPr lang="he-IL" dirty="0"/>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marL="0" lvl="0" defTabSz="577850" rtl="1">
            <a:lnSpc>
              <a:spcPct val="90000"/>
            </a:lnSpc>
            <a:spcBef>
              <a:spcPct val="0"/>
            </a:spcBef>
            <a:spcAft>
              <a:spcPct val="35000"/>
            </a:spcAft>
            <a:buNone/>
          </a:pPr>
          <a:endParaRPr lang="he-IL" dirty="0"/>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endParaRPr lang="he-IL" dirty="0"/>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53809" custLinFactNeighborY="-5083">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54837" custLinFactNeighborY="-3669">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a:t>
          </a:r>
          <a:r>
            <a:rPr lang="he-IL" b="0" i="0" dirty="0"/>
            <a:t> אבל העיר הייתה רק התפאורה – הוא עצמו היה מוכשר וחרוץ, מלא רעיונות גדולים ואמונה גדולה עוד יותר בנפש האדם. הוא גם היה נואם בחסד, וכבר בגיל 15 נשא את נאומו הראשון שכותרתו – היומרנית עבור ילד בגילו – הייתה "על משמעות החיים". </a:t>
          </a:r>
        </a:p>
        <a:p>
          <a:pPr marL="0" lvl="0" indent="0" defTabSz="914400" rtl="1">
            <a:lnSpc>
              <a:spcPct val="100000"/>
            </a:lnSpc>
            <a:spcBef>
              <a:spcPts val="0"/>
            </a:spcBef>
            <a:spcAft>
              <a:spcPts val="0"/>
            </a:spcAft>
          </a:pPr>
          <a:r>
            <a:rPr lang="he-IL" b="0" i="0" dirty="0"/>
            <a:t> פרנקל נחל הצלחה מסחררת, ובמהירות. הוא עדיין לא היה בן עשרים כשפרסם את מאמרו הראשון (בעידודו של פרויד, שמאוחר יותר יצא נגד רעיונותיו), ובקושי מלאו לו 25 כשקיבל את הדוקטורט הראשון שלו. </a:t>
          </a:r>
          <a:endParaRPr lang="he-IL"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r>
            <a:rPr lang="he-IL" dirty="0"/>
            <a:t>.</a:t>
          </a:r>
          <a:r>
            <a:rPr lang="he-IL" b="0" i="0" dirty="0"/>
            <a:t> אי אפשר היה לבחור סביבה מושלמת יותר ללימודים כאלה מזו שהייתה לפרנקל:  וינה הייתה אז בירת הפסיכיאטריה והפסיכותרפיה. מוסדות הלימוד ומכוני המחקר הווינאים היו מהמתקדמים בעולם בתחום, והעיר הייתה מלאה בחוקרים ומדענים </a:t>
          </a:r>
          <a:r>
            <a:rPr lang="he-IL" b="0" i="0" dirty="0" err="1"/>
            <a:t>ידועי</a:t>
          </a:r>
          <a:r>
            <a:rPr lang="he-IL" b="0" i="0" dirty="0"/>
            <a:t> שם. הוא למד אצל תלמידיו של זיגמונד פרויד, ואף ניהל עם פרויד עצמו מערכת מכתבים מסועפת עד כדי כך שכאשר הם נפגשו בסופו של דבר, לחץ אבי </a:t>
          </a:r>
          <a:r>
            <a:rPr lang="he-IL" b="0" i="0" dirty="0" err="1"/>
            <a:t>הפסיכואנליטיקה</a:t>
          </a:r>
          <a:r>
            <a:rPr lang="he-IL" b="0" i="0" dirty="0"/>
            <a:t> את ידו ואמר: "ויקטור פרנקל, וינה, רחוב </a:t>
          </a:r>
          <a:r>
            <a:rPr lang="he-IL" b="0" i="0" dirty="0" err="1"/>
            <a:t>צ'רנין</a:t>
          </a:r>
          <a:r>
            <a:rPr lang="he-IL" b="0" i="0" dirty="0"/>
            <a:t> מספר 6, דלת 25, נכון?"</a:t>
          </a:r>
          <a:endParaRPr lang="he-IL" dirty="0"/>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r>
            <a:rPr lang="he-IL" b="0" i="0" dirty="0"/>
            <a:t>ויקטור אמיל פרנקל נולד </a:t>
          </a:r>
          <a:r>
            <a:rPr lang="he-IL" b="0" i="0" dirty="0" err="1"/>
            <a:t>בוינה</a:t>
          </a:r>
          <a:r>
            <a:rPr lang="he-IL" b="0" i="0" dirty="0"/>
            <a:t> הגנדרנית והמשכילה של תחילת המאה העשרים. כבר בגיל שלוש או ארבע הוא אמר לאביו שהוא רוצה להיות רופא ולטפל בבני אדם, ולא עברו שנים מעטות בטרם החליט שרפואת הגוף אינה מספיקה והוא רוצה להתמקד דווקא ברפואת הנפש – פסיכיאטריה. </a:t>
          </a:r>
          <a:endParaRPr lang="he-IL" dirty="0"/>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marL="0" lvl="0" defTabSz="577850" rtl="1">
            <a:lnSpc>
              <a:spcPct val="90000"/>
            </a:lnSpc>
            <a:spcBef>
              <a:spcPct val="0"/>
            </a:spcBef>
            <a:spcAft>
              <a:spcPct val="35000"/>
            </a:spcAft>
            <a:buNone/>
          </a:pPr>
          <a:r>
            <a:rPr lang="he-IL" b="0" i="0" dirty="0"/>
            <a:t>אדלר עצמו, שבתחילה היה מתומכיו הנלהבים של פרנקל כוכב האקדמיה הצעיר, התרשם שלא לטובה מרעיונותיו העצמאיים וממש "זרק" אותו מ"החברה לפסיכולוגיה אינדיבידואלית" שעמד בראשה. </a:t>
          </a:r>
          <a:endParaRPr lang="he-IL" dirty="0"/>
        </a:p>
        <a:p>
          <a:pPr marL="0" lvl="0" defTabSz="577850" rtl="1">
            <a:lnSpc>
              <a:spcPct val="90000"/>
            </a:lnSpc>
            <a:spcBef>
              <a:spcPct val="0"/>
            </a:spcBef>
            <a:spcAft>
              <a:spcPct val="35000"/>
            </a:spcAft>
            <a:buNone/>
          </a:pPr>
          <a:r>
            <a:rPr lang="he-IL" dirty="0"/>
            <a:t>.</a:t>
          </a:r>
          <a:r>
            <a:rPr lang="he-IL" b="0" i="0" dirty="0"/>
            <a:t> אבל זה לא פגע בפרנקל. להפך. הוא התפרסם באירופה ובעולם בזכות עצמו והוזמן להרצות במוסדות אקדמאיים מובילים – הרצאות שהיו ממלאות אולמות של </a:t>
          </a:r>
          <a:r>
            <a:rPr lang="he-IL" b="0" i="0" dirty="0" err="1"/>
            <a:t>סטונדנטים</a:t>
          </a:r>
          <a:r>
            <a:rPr lang="he-IL" b="0" i="0" dirty="0"/>
            <a:t> וחוקרים נלהבים. </a:t>
          </a:r>
          <a:endParaRPr lang="he-IL" dirty="0"/>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r>
            <a:rPr lang="he-IL" dirty="0"/>
            <a:t>.</a:t>
          </a:r>
          <a:r>
            <a:rPr lang="he-IL" b="0" i="0" dirty="0"/>
            <a:t> בזמן הזה הוא התחיל לנסח את תורתו המקצועית העצמאית – הלוגותרפיה – פסיכותרפיה מבוססת משמעות (השם נגזר מהמילה היוונית "לוגוס" שפירושה "משמעות").</a:t>
          </a:r>
        </a:p>
        <a:p>
          <a:pPr rtl="1"/>
          <a:r>
            <a:rPr lang="he-IL" b="0" i="0" dirty="0"/>
            <a:t> לימים כונתה הלוגותרפיה "האסכולה </a:t>
          </a:r>
          <a:r>
            <a:rPr lang="he-IL" b="0" i="0" dirty="0" err="1"/>
            <a:t>הוינאית</a:t>
          </a:r>
          <a:r>
            <a:rPr lang="he-IL" b="0" i="0" dirty="0"/>
            <a:t> השלישית לפסיכותרפיה", כשקדמו לה האסכולות </a:t>
          </a:r>
          <a:r>
            <a:rPr lang="he-IL" b="0" i="0" dirty="0" err="1"/>
            <a:t>הוינאיות</a:t>
          </a:r>
          <a:r>
            <a:rPr lang="he-IL" b="0" i="0" dirty="0"/>
            <a:t> הראשונה </a:t>
          </a:r>
          <a:r>
            <a:rPr lang="he-IL" b="0" i="0" dirty="0" err="1"/>
            <a:t>והשניה</a:t>
          </a:r>
          <a:r>
            <a:rPr lang="he-IL" b="0" i="0" dirty="0"/>
            <a:t> – זו של פרויד וזו של אדלר. </a:t>
          </a:r>
        </a:p>
        <a:p>
          <a:pPr rtl="1"/>
          <a:r>
            <a:rPr lang="he-IL" b="0" i="0" dirty="0"/>
            <a:t> </a:t>
          </a:r>
          <a:endParaRPr lang="he-IL" dirty="0"/>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53809" custLinFactNeighborY="-5083">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54837" custLinFactNeighborY="-3669">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a:t>
          </a:r>
          <a:r>
            <a:rPr lang="he-IL" b="0" i="0" dirty="0"/>
            <a:t> בספטמבר 1942 הוא נלקח, יחד עם טילי, הוריו ושאר בני משפחתם לגטו של "המיוחסים" – </a:t>
          </a:r>
          <a:r>
            <a:rPr lang="he-IL" b="1" i="0" dirty="0" err="1"/>
            <a:t>טֶרֶזְיֶינְשְטָט</a:t>
          </a:r>
          <a:r>
            <a:rPr lang="he-IL" b="0" i="0" dirty="0"/>
            <a:t>. בגטו, במסגרת תפקידו כרופא ופסיכיאטר הוא פיתח תוכניות פסיכולוגיות להקלה על ההלם הראשוני של האסירים החדשים ולמניעת התאבדות. </a:t>
          </a:r>
          <a:endParaRPr lang="he-IL"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r>
            <a:rPr lang="he-IL" dirty="0"/>
            <a:t>.</a:t>
          </a:r>
          <a:r>
            <a:rPr lang="he-IL" b="0" i="0" dirty="0"/>
            <a:t> על אף מעמדו האקדמאי והחברתי הגבוה, היה ברור שכיהודי, עתידו אינו מזהיר. האמריקאים פתחו לו את שערי ארצם שהיו נעולים בפני רבים אחרים, אבל הוא בחר להישאר </a:t>
          </a:r>
          <a:r>
            <a:rPr lang="he-IL" b="0" i="0" dirty="0" err="1"/>
            <a:t>בוינה</a:t>
          </a:r>
          <a:r>
            <a:rPr lang="he-IL" b="0" i="0" dirty="0"/>
            <a:t> לצד הוריו המבוגרים שלא זכו לקבל את </a:t>
          </a:r>
          <a:r>
            <a:rPr lang="he-IL" b="0" i="0" dirty="0" err="1"/>
            <a:t>הויזה</a:t>
          </a:r>
          <a:r>
            <a:rPr lang="he-IL" b="0" i="0" dirty="0"/>
            <a:t> המיוחלת. </a:t>
          </a:r>
        </a:p>
        <a:p>
          <a:pPr rtl="1"/>
          <a:r>
            <a:rPr lang="he-IL" b="0" i="0" dirty="0"/>
            <a:t> בדיוק אז, כשהעתיד היה ענן שחור מאיים – הוא פגש בבית החולים את האחות טילי </a:t>
          </a:r>
          <a:r>
            <a:rPr lang="he-IL" b="0" i="0" dirty="0" err="1"/>
            <a:t>גרוסר</a:t>
          </a:r>
          <a:r>
            <a:rPr lang="he-IL" b="0" i="0" dirty="0"/>
            <a:t>, והתאהב עמוקות. הם התחתנו באותה שנה, והיו הזוג היהודי האחרון שהורשה להתחתן רשמית בווינה שבשליטת הנאצים. אבל כשטילי נכנסה להריון, הזוג הצעיר נאלץ לוותר על החלום המשפחתי – יהודיות הרות נשלחו למזרח באופן </a:t>
          </a:r>
          <a:r>
            <a:rPr lang="he-IL" b="0" i="0" dirty="0" err="1"/>
            <a:t>מיידי</a:t>
          </a:r>
          <a:r>
            <a:rPr lang="he-IL" b="0" i="0" dirty="0"/>
            <a:t>, וטילי נאלצה לעבור הפלה כדי להציל את חייה. </a:t>
          </a:r>
        </a:p>
        <a:p>
          <a:pPr rtl="1"/>
          <a:r>
            <a:rPr lang="he-IL" b="0" i="0" dirty="0"/>
            <a:t> שנים אחר כך, יוקדש אחד מספריו "להארי, או </a:t>
          </a:r>
          <a:r>
            <a:rPr lang="he-IL" b="0" i="0" dirty="0" err="1"/>
            <a:t>למאריון</a:t>
          </a:r>
          <a:r>
            <a:rPr lang="he-IL" b="0" i="0" dirty="0"/>
            <a:t>. ילדים שלא באו לעולם". </a:t>
          </a:r>
          <a:endParaRPr lang="he-IL" dirty="0"/>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r>
            <a:rPr lang="he-IL" dirty="0"/>
            <a:t>.</a:t>
          </a:r>
          <a:r>
            <a:rPr lang="he-IL" b="0" i="0" dirty="0"/>
            <a:t> בינתיים, הנאצים סיפחו את אוסטריה. פרנקל, שהיה תומך נלהב של התנועה הציונית האוסטרית, נדרש "להוריד פרופיל". הוא כבר לא היה יכול להתהדר בתואר "דוקטור", שנשלל מרופאים יהודים, ונאלץ לסגור את הקליניקה הפרטית שפתח פחות משנה קודם לכן. </a:t>
          </a:r>
        </a:p>
        <a:p>
          <a:pPr rtl="1"/>
          <a:r>
            <a:rPr lang="he-IL" b="0" i="0" dirty="0"/>
            <a:t> בשנת 1940, כשהוא בן 35, הוא מונה לתפקיד מנהל המחלקה הנוירולוגית בבית החולים היהודי "רוטשילד" בווינה. למרות שסיכן בכך את חייו – הוא סיפק לחולים אבחנות פסיכיאטריות כוזבות על מנת למנוע מהנאצים הוצאה להורג או כליאה של חולי נפש. </a:t>
          </a:r>
          <a:endParaRPr lang="he-IL" dirty="0"/>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marL="0" lvl="0" defTabSz="577850" rtl="1">
            <a:lnSpc>
              <a:spcPct val="90000"/>
            </a:lnSpc>
            <a:spcBef>
              <a:spcPct val="0"/>
            </a:spcBef>
            <a:spcAft>
              <a:spcPct val="35000"/>
            </a:spcAft>
            <a:buNone/>
          </a:pPr>
          <a:r>
            <a:rPr lang="he-IL" dirty="0"/>
            <a:t>.</a:t>
          </a:r>
          <a:r>
            <a:rPr lang="he-IL" b="0" i="0" dirty="0"/>
            <a:t> אבל אם על טילי הוא יכול היה רק לחשוב ולחלום, הרי שבנוגע לספר הוא הצליח לעשות משהו ממשי. הוא המשיך לעסוק בכתיבתו לאורך כל אותה תקופה – בעיקר בראשו, אבל גם בכתב – על פיסות נייר קטנות שהצליח להשיג. </a:t>
          </a:r>
        </a:p>
        <a:p>
          <a:pPr marL="0" lvl="0" defTabSz="577850" rtl="1">
            <a:lnSpc>
              <a:spcPct val="90000"/>
            </a:lnSpc>
            <a:spcBef>
              <a:spcPct val="0"/>
            </a:spcBef>
            <a:spcAft>
              <a:spcPct val="35000"/>
            </a:spcAft>
          </a:pPr>
          <a:r>
            <a:rPr lang="he-IL" b="0" dirty="0"/>
            <a:t> "אני משוכנע", הוא כתב לימים, "שאני חב את הישרדותי, בין היתר, להחלטתי לשחזר את כתב היד שלי שאבד. התחלתי לעבוד עליו כשהייתי חולה בטיפוס וניסיתי להישאר ער, אפילו בלילה, כדי למנוע התמוטטות של מערכת כלי הדם. אסיר אחד נתן לי ביום הולדתי הארבעים זנב עיפרון שגנב כמעט בנס, וגם דפים אחדים מטפסים של </a:t>
          </a:r>
          <a:r>
            <a:rPr lang="he-IL" b="0" dirty="0" err="1"/>
            <a:t>האס.אס</a:t>
          </a:r>
          <a:r>
            <a:rPr lang="he-IL" b="0" dirty="0"/>
            <a:t>. רשמתי על הגב של טפסים אלה את ראשי הפרקים שעזרו לי לשחזר את ספרי."</a:t>
          </a:r>
          <a:endParaRPr lang="he-IL" dirty="0"/>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r>
            <a:rPr lang="he-IL" dirty="0"/>
            <a:t>.</a:t>
          </a:r>
          <a:r>
            <a:rPr lang="he-IL" b="0" i="0" dirty="0"/>
            <a:t> שנתיים אחרי שהגיעו לגטו, שאר משפחת פרנקל הועלתה על אחד המשלוחים למזרח – למחנה ממנו איש כמעט לא שב – אל אושוויץ. </a:t>
          </a:r>
        </a:p>
        <a:p>
          <a:pPr rtl="1"/>
          <a:r>
            <a:rPr lang="he-IL" b="0" i="0" dirty="0"/>
            <a:t>לא רק את בני משפחתו לקחו הנאצים. בכיס המעיל שנאלץ לוותר עליו כשהגיע למחנה היה כתב היד הכמעט מוכן של ספרו הראשון על יסודות שיטת הלוגותרפיה – "הרופא והנפש". לימים הוא סיפר שבאותו יום בו נלקח ממנו כתב היד, הוא מצא במעיל אחר שקיבל במחנה דף קרוע מסידור תפילה, ועליו מילות תפילת "שמע ישראל". הוא ראה בכך סימן שעכשיו תורו לא רק לנסח רעיונות גבוהים אלא גם, ואולי בעיקר, לחיות לפיהם. </a:t>
          </a:r>
          <a:endParaRPr lang="he-IL" dirty="0"/>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53809" custLinFactNeighborY="-5083">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54837" custLinFactNeighborY="-3669">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a:t>
          </a:r>
          <a:r>
            <a:rPr lang="he-IL" b="0" dirty="0"/>
            <a:t> "אנחנו שהיינו במחנות הריכוז, זוכרים את אלה שהיו עוברים מצריף לצריף כדי לעודד את רוחם של אחרים, או כדי לתת להם מפרוסת לחמם האחרונה. אולי הם היו מעטים, אך די בהם כדי להוכיח כי אפשר ליטול מן האדם </a:t>
          </a:r>
          <a:r>
            <a:rPr lang="he-IL" b="0" dirty="0" err="1"/>
            <a:t>הכל</a:t>
          </a:r>
          <a:r>
            <a:rPr lang="he-IL" b="0" dirty="0"/>
            <a:t> חוץ מדבר אחד: את האחרונה שבחירויות אנוש – לבחור את עמדתו במערכת נסיבות נתונות, לבחור את דרכו".  </a:t>
          </a:r>
          <a:endParaRPr lang="he-IL" dirty="0"/>
        </a:p>
        <a:p>
          <a:pPr marL="0" lvl="0" indent="0" defTabSz="914400" rtl="1">
            <a:lnSpc>
              <a:spcPct val="100000"/>
            </a:lnSpc>
            <a:spcBef>
              <a:spcPts val="0"/>
            </a:spcBef>
            <a:spcAft>
              <a:spcPts val="0"/>
            </a:spcAft>
          </a:pPr>
          <a:r>
            <a:rPr lang="he-IL" b="0" i="0" dirty="0"/>
            <a:t> האנשים ששרדו, כך טען פרנקל, לא היו האנשים החזקים ביותר, או העליזים ביותר, אלא האנשים שהצליחו למצוא משמעות ששווה לחיות עבורה. "כל מי שיש לו איזה למה שלמענו יחיה – יוכל לשאת כמעט כל איך" הייתה אמנם </a:t>
          </a:r>
          <a:r>
            <a:rPr lang="he-IL" b="0" i="0" dirty="0" err="1"/>
            <a:t>אימרה</a:t>
          </a:r>
          <a:r>
            <a:rPr lang="he-IL" b="0" i="0" dirty="0"/>
            <a:t> של ניטשה, אבל פרנקל נתן לה משמעות מעשית. </a:t>
          </a:r>
          <a:endParaRPr lang="he-IL"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r>
            <a:rPr lang="he-IL" dirty="0"/>
            <a:t>.</a:t>
          </a:r>
          <a:r>
            <a:rPr lang="he-IL" b="0" i="0" dirty="0"/>
            <a:t> את תורת הלוגותרפיה פרנקל פיתח עוד לפני המלחמה, אבל הספר הזה, שיצא לאור אחרי שנים של נדידה בין מחנות ריכוז, לא היה בדיוק הספר שתכנן להוציא. עכשיו, נוסף על תורתו המדעית "היבשה" הכיל הספר את סיפור הישרדותו שלו במחנות הריכוז, סיפור אוטוביוגרפי ששימש מעין מקרה בוחן ללוגותרפיה. </a:t>
          </a:r>
        </a:p>
        <a:p>
          <a:pPr rtl="1"/>
          <a:r>
            <a:rPr lang="he-IL" b="0" i="0" dirty="0"/>
            <a:t> שכן, תוך כדי שגרת החיים הבלתי אפשרית של המחנות הוא בחן על עצמו ועל הסובבים אותו את תורתו הפסיכותרפית. הוא מצא ששלושת היסודות העיקריים עליהם הוא העמיד את שיטת הלוגותרפיה – השאיפה למשמעות, משמעות החיים וחירות הרצון – הועמדו בפני המבחן האכזרי ביותר שאפשר להעלות על הדעת, ועמדו בו. </a:t>
          </a:r>
          <a:endParaRPr lang="he-IL" dirty="0"/>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r>
            <a:rPr lang="he-IL" dirty="0"/>
            <a:t>.</a:t>
          </a:r>
          <a:r>
            <a:rPr lang="he-IL" b="0" i="0" dirty="0"/>
            <a:t> מתוך אותם ראשי פרקים, ומתוך כל שעבר עליו בשנים הללו – הוא כתב ספר חדש. "האדם מחפש משמעות" נכתב </a:t>
          </a:r>
          <a:r>
            <a:rPr lang="he-IL" b="0" i="0" dirty="0" err="1"/>
            <a:t>בוינה</a:t>
          </a:r>
          <a:r>
            <a:rPr lang="he-IL" b="0" i="0" dirty="0"/>
            <a:t> מיד אחרי המלחמה, כשבמשך תשעה ימים רצופים פרנקל עמד מול כתבניות שהעלו את שטף דבריו על הכתב. </a:t>
          </a:r>
          <a:endParaRPr lang="he-IL" dirty="0"/>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marL="0" lvl="0" defTabSz="577850" rtl="1">
            <a:lnSpc>
              <a:spcPct val="90000"/>
            </a:lnSpc>
            <a:spcBef>
              <a:spcPct val="0"/>
            </a:spcBef>
            <a:spcAft>
              <a:spcPct val="35000"/>
            </a:spcAft>
            <a:buNone/>
          </a:pPr>
          <a:r>
            <a:rPr lang="he-IL" dirty="0"/>
            <a:t>.</a:t>
          </a:r>
          <a:r>
            <a:rPr lang="he-IL" b="0" i="0" dirty="0"/>
            <a:t> מאז ועד היום, רעיונותיו של ויקטור פרנקל הופצו ברחבי העולם כולו. הוא פרסם כ-40 ספרים שתורגמו </a:t>
          </a:r>
          <a:r>
            <a:rPr lang="he-IL" b="0" i="0" dirty="0" err="1"/>
            <a:t>ללמעלה</a:t>
          </a:r>
          <a:r>
            <a:rPr lang="he-IL" b="0" i="0" dirty="0"/>
            <a:t> מ-50 שפות. הוא עצמו נשאר לחיות </a:t>
          </a:r>
          <a:r>
            <a:rPr lang="he-IL" b="0" i="0" dirty="0" err="1"/>
            <a:t>בוינה</a:t>
          </a:r>
          <a:r>
            <a:rPr lang="he-IL" b="0" i="0" dirty="0"/>
            <a:t> עד סוף ימיו, אבל בילה שנים רבות בנסיעות ארוכות להרצאות ומפגשים בכל מוסד אקדמאי חשוב על פני הגלובוס. </a:t>
          </a:r>
        </a:p>
        <a:p>
          <a:pPr marL="0" lvl="0" defTabSz="577850" rtl="1">
            <a:lnSpc>
              <a:spcPct val="90000"/>
            </a:lnSpc>
            <a:spcBef>
              <a:spcPct val="0"/>
            </a:spcBef>
            <a:spcAft>
              <a:spcPct val="35000"/>
            </a:spcAft>
          </a:pPr>
          <a:r>
            <a:rPr lang="he-IL" b="0" i="0" dirty="0"/>
            <a:t> העובדה ש"האדם מחפש משמעות" חזר להיות רב מכר דווקא עכשיו, דווקא כשאנחנו בעיצומה של אחת התקופות הקשות והמאתגרות שעברו על מדינת ישראל, מלמדת יותר מכל על הרלוונטיות הנצחית של רעיונותיו. </a:t>
          </a:r>
          <a:endParaRPr lang="he-IL" dirty="0"/>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r>
            <a:rPr lang="he-IL" dirty="0"/>
            <a:t>.</a:t>
          </a:r>
          <a:r>
            <a:rPr lang="he-IL" b="0" i="0" dirty="0"/>
            <a:t> התוצאה הייתה ספר קטן – בקושי 200 עמודים, שנמכר ביותר מ-12 מיליון עותקים ונחשב שעיני רבים לאחד הספרים המשפיעים ביותר בעולם. </a:t>
          </a:r>
        </a:p>
        <a:p>
          <a:pPr rtl="1"/>
          <a:r>
            <a:rPr lang="he-IL" b="0" i="0" dirty="0"/>
            <a:t> עם סיומה של המלחמה ושחרורם ההדרגתי של מחנות הריכוז, חזר פרנקל מהתופת לווינה עיר הולדתו, למציאות האיומה בה גילה שכל בני משפחתו נרצחו, פרט לאחותו. בדוגמה אישית מרהיבה – הוא קם, וכשהוא רואה לנגד עיניו את המשמעות הגדולה ביותר של חייו ("לעזור לבני אדם למצוא את המשמעות שלהם", לפי דבריו שלו עצמו) – הוא הפשיל שרוולים ויצא לבנות מחדש את חייו. </a:t>
          </a:r>
          <a:endParaRPr lang="he-IL" dirty="0"/>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53809" custLinFactNeighborY="-5083">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54837" custLinFactNeighborY="-3669">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endParaRPr lang="he-IL"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endParaRPr lang="he-IL" dirty="0"/>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endParaRPr lang="he-IL" dirty="0"/>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marL="0" lvl="0" defTabSz="577850" rtl="1">
            <a:lnSpc>
              <a:spcPct val="90000"/>
            </a:lnSpc>
            <a:spcBef>
              <a:spcPct val="0"/>
            </a:spcBef>
            <a:spcAft>
              <a:spcPct val="35000"/>
            </a:spcAft>
            <a:buNone/>
          </a:pPr>
          <a:endParaRPr lang="he-IL" dirty="0"/>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endParaRPr lang="he-IL" dirty="0"/>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53809" custLinFactNeighborY="-5083">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54837" custLinFactNeighborY="-3669">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rtl="1"/>
          <a:r>
            <a:rPr lang="he-IL" b="0" i="0" dirty="0"/>
            <a:t>שמה של תורת הלוגו-תרפיה, נגזר מהמילים היווניות "</a:t>
          </a:r>
          <a:r>
            <a:rPr lang="he-IL" b="0" i="0" dirty="0">
              <a:hlinkClick xmlns:r="http://schemas.openxmlformats.org/officeDocument/2006/relationships" r:id="rId1" tooltip="לוגוס"/>
            </a:rPr>
            <a:t>לוגוס</a:t>
          </a:r>
          <a:r>
            <a:rPr lang="he-IL" b="0" i="0" dirty="0"/>
            <a:t>" ו"</a:t>
          </a:r>
          <a:r>
            <a:rPr lang="he-IL" b="0" i="0" dirty="0">
              <a:hlinkClick xmlns:r="http://schemas.openxmlformats.org/officeDocument/2006/relationships" r:id="rId2" tooltip="תרפיה (הדף אינו קיים)"/>
            </a:rPr>
            <a:t>תרפיה</a:t>
          </a:r>
          <a:r>
            <a:rPr lang="he-IL" b="0" i="0" dirty="0"/>
            <a:t>", שמשמעותן משמעות וטיפול, כלומר טיפול באמצעות פשר/משמעות.</a:t>
          </a:r>
          <a:endParaRPr lang="he-IL"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custT="1"/>
      <dgm:spPr/>
      <dgm:t>
        <a:bodyPr/>
        <a:lstStyle/>
        <a:p>
          <a:pPr rtl="1"/>
          <a:r>
            <a:rPr lang="he-IL" sz="1800" b="1" i="0" kern="1200" dirty="0"/>
            <a:t>לוגותרפיה</a:t>
          </a:r>
          <a:r>
            <a:rPr lang="he-IL" sz="1800" b="0" i="0" kern="1200" dirty="0"/>
            <a:t> היא </a:t>
          </a:r>
          <a:r>
            <a:rPr lang="he-IL" sz="1800" b="0" i="0" kern="1200" dirty="0">
              <a:solidFill>
                <a:prstClr val="white"/>
              </a:solidFill>
              <a:latin typeface="Tw Cen MT" panose="020B0602020104020603"/>
              <a:ea typeface="+mn-ea"/>
              <a:cs typeface="Arial" panose="020B0604020202020204" pitchFamily="34" charset="0"/>
            </a:rPr>
            <a:t>גישת האסכולה הווינאית, שפותחה על ידי ה</a:t>
          </a:r>
          <a:r>
            <a:rPr lang="he-IL" sz="1800" b="0" i="0" kern="1200" dirty="0">
              <a:solidFill>
                <a:prstClr val="white"/>
              </a:solidFill>
              <a:latin typeface="Tw Cen MT" panose="020B0602020104020603"/>
              <a:ea typeface="+mn-ea"/>
              <a:cs typeface="Arial" panose="020B0604020202020204" pitchFamily="34" charset="0"/>
              <a:hlinkClick xmlns:r="http://schemas.openxmlformats.org/officeDocument/2006/relationships" r:id="rId3" tooltip="נוירולוג">
                <a:extLst>
                  <a:ext uri="{A12FA001-AC4F-418D-AE19-62706E023703}">
                    <ahyp:hlinkClr xmlns:ahyp="http://schemas.microsoft.com/office/drawing/2018/hyperlinkcolor" val="tx"/>
                  </a:ext>
                </a:extLst>
              </a:hlinkClick>
            </a:rPr>
            <a:t>נוירולוג</a:t>
          </a:r>
          <a:r>
            <a:rPr lang="he-IL" sz="1800" b="0" i="0" kern="1200" dirty="0">
              <a:solidFill>
                <a:prstClr val="white"/>
              </a:solidFill>
              <a:latin typeface="Tw Cen MT" panose="020B0602020104020603"/>
              <a:ea typeface="+mn-ea"/>
              <a:cs typeface="Arial" panose="020B0604020202020204" pitchFamily="34" charset="0"/>
            </a:rPr>
            <a:t> וה</a:t>
          </a:r>
          <a:r>
            <a:rPr lang="he-IL" sz="1800" b="0" i="0" kern="1200" dirty="0">
              <a:solidFill>
                <a:prstClr val="white"/>
              </a:solidFill>
              <a:latin typeface="Tw Cen MT" panose="020B0602020104020603"/>
              <a:ea typeface="+mn-ea"/>
              <a:cs typeface="Arial" panose="020B0604020202020204" pitchFamily="34" charset="0"/>
              <a:hlinkClick xmlns:r="http://schemas.openxmlformats.org/officeDocument/2006/relationships" r:id="rId4" tooltip="פסיכיאטר">
                <a:extLst>
                  <a:ext uri="{A12FA001-AC4F-418D-AE19-62706E023703}">
                    <ahyp:hlinkClr xmlns:ahyp="http://schemas.microsoft.com/office/drawing/2018/hyperlinkcolor" val="tx"/>
                  </a:ext>
                </a:extLst>
              </a:hlinkClick>
            </a:rPr>
            <a:t>פסיכיאטר</a:t>
          </a:r>
          <a:r>
            <a:rPr lang="he-IL" sz="1800" b="0" i="0" kern="1200" dirty="0">
              <a:solidFill>
                <a:prstClr val="white"/>
              </a:solidFill>
              <a:latin typeface="Tw Cen MT" panose="020B0602020104020603"/>
              <a:ea typeface="+mn-ea"/>
              <a:cs typeface="Arial" panose="020B0604020202020204" pitchFamily="34" charset="0"/>
            </a:rPr>
            <a:t> דוקטור </a:t>
          </a:r>
          <a:r>
            <a:rPr lang="he-IL" sz="1800" b="0" i="0" kern="1200" dirty="0">
              <a:solidFill>
                <a:prstClr val="white"/>
              </a:solidFill>
              <a:latin typeface="Tw Cen MT" panose="020B0602020104020603"/>
              <a:ea typeface="+mn-ea"/>
              <a:cs typeface="Arial" panose="020B0604020202020204" pitchFamily="34" charset="0"/>
              <a:hlinkClick xmlns:r="http://schemas.openxmlformats.org/officeDocument/2006/relationships" r:id="rId5" tooltip="ויקטור פראנקל">
                <a:extLst>
                  <a:ext uri="{A12FA001-AC4F-418D-AE19-62706E023703}">
                    <ahyp:hlinkClr xmlns:ahyp="http://schemas.microsoft.com/office/drawing/2018/hyperlinkcolor" val="tx"/>
                  </a:ext>
                </a:extLst>
              </a:hlinkClick>
            </a:rPr>
            <a:t>ויקטור </a:t>
          </a:r>
          <a:r>
            <a:rPr lang="he-IL" sz="1800" b="0" i="0" kern="1200" dirty="0" err="1">
              <a:solidFill>
                <a:prstClr val="white"/>
              </a:solidFill>
              <a:latin typeface="Tw Cen MT" panose="020B0602020104020603"/>
              <a:ea typeface="+mn-ea"/>
              <a:cs typeface="Arial" panose="020B0604020202020204" pitchFamily="34" charset="0"/>
              <a:hlinkClick xmlns:r="http://schemas.openxmlformats.org/officeDocument/2006/relationships" r:id="rId5" tooltip="ויקטור פראנקל">
                <a:extLst>
                  <a:ext uri="{A12FA001-AC4F-418D-AE19-62706E023703}">
                    <ahyp:hlinkClr xmlns:ahyp="http://schemas.microsoft.com/office/drawing/2018/hyperlinkcolor" val="tx"/>
                  </a:ext>
                </a:extLst>
              </a:hlinkClick>
            </a:rPr>
            <a:t>פראנקל</a:t>
          </a:r>
          <a:r>
            <a:rPr lang="he-IL" sz="1800" b="0" i="0" kern="1200" dirty="0">
              <a:solidFill>
                <a:prstClr val="white"/>
              </a:solidFill>
              <a:latin typeface="Tw Cen MT" panose="020B0602020104020603"/>
              <a:ea typeface="+mn-ea"/>
              <a:cs typeface="Arial" panose="020B0604020202020204" pitchFamily="34" charset="0"/>
            </a:rPr>
            <a:t>. </a:t>
          </a:r>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custT="1"/>
      <dgm:spPr/>
      <dgm:t>
        <a:bodyPr/>
        <a:lstStyle/>
        <a:p>
          <a:pPr rtl="1"/>
          <a:r>
            <a:rPr lang="he-IL" sz="3100" b="0" i="0" kern="1200" dirty="0"/>
            <a:t>בניגוד </a:t>
          </a:r>
          <a:r>
            <a:rPr lang="he-IL" sz="3100" b="0" i="0" kern="1200" dirty="0">
              <a:solidFill>
                <a:prstClr val="white"/>
              </a:solidFill>
              <a:latin typeface="Tw Cen MT" panose="020B0602020104020603"/>
              <a:ea typeface="+mn-ea"/>
              <a:cs typeface="Arial" panose="020B0604020202020204" pitchFamily="34" charset="0"/>
            </a:rPr>
            <a:t>לדוקטרינה של </a:t>
          </a:r>
          <a:r>
            <a:rPr lang="he-IL" sz="3100" b="0" i="0" kern="1200" dirty="0">
              <a:solidFill>
                <a:prstClr val="white"/>
              </a:solidFill>
              <a:latin typeface="Tw Cen MT" panose="020B0602020104020603"/>
              <a:ea typeface="+mn-ea"/>
              <a:cs typeface="Arial" panose="020B0604020202020204" pitchFamily="34" charset="0"/>
              <a:hlinkClick xmlns:r="http://schemas.openxmlformats.org/officeDocument/2006/relationships" r:id="rId6" tooltip="זיגמונד פרויד">
                <a:extLst>
                  <a:ext uri="{A12FA001-AC4F-418D-AE19-62706E023703}">
                    <ahyp:hlinkClr xmlns:ahyp="http://schemas.microsoft.com/office/drawing/2018/hyperlinkcolor" val="tx"/>
                  </a:ext>
                </a:extLst>
              </a:hlinkClick>
            </a:rPr>
            <a:t>זיגמונד פרויד</a:t>
          </a:r>
          <a:r>
            <a:rPr lang="he-IL" sz="3100" b="0" i="0" kern="1200" dirty="0">
              <a:solidFill>
                <a:prstClr val="white"/>
              </a:solidFill>
              <a:latin typeface="Tw Cen MT" panose="020B0602020104020603"/>
              <a:ea typeface="+mn-ea"/>
              <a:cs typeface="Arial" panose="020B0604020202020204" pitchFamily="34" charset="0"/>
            </a:rPr>
            <a:t> על "שאיפה להנאה ועקרון העונג"</a:t>
          </a:r>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phldr="1"/>
      <dgm:spPr/>
      <dgm:t>
        <a:bodyPr/>
        <a:lstStyle/>
        <a:p>
          <a:pPr rtl="1"/>
          <a:endParaRPr lang="he-IL" dirty="0"/>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r>
            <a:rPr lang="he-IL" dirty="0"/>
            <a:t>ויקטור פרנקל אמר:</a:t>
          </a:r>
        </a:p>
        <a:p>
          <a:pPr rtl="1"/>
          <a:r>
            <a:rPr lang="he-IL" dirty="0"/>
            <a:t>בעוד שפרויד חקר לעומק האדם, </a:t>
          </a:r>
        </a:p>
        <a:p>
          <a:pPr rtl="1"/>
          <a:r>
            <a:rPr lang="he-IL" dirty="0"/>
            <a:t>אני חוקר לגובה של האדם. </a:t>
          </a:r>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23908" custLinFactNeighborY="-1195">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21756" custLinFactNeighborY="-1195">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rtl="1"/>
          <a:r>
            <a:rPr lang="he-IL" dirty="0"/>
            <a:t>או</a:t>
          </a:r>
          <a:r>
            <a:rPr lang="he-IL" b="0" i="0" dirty="0"/>
            <a:t>תו ריק קיומי גורם לרוב הצרות הרוחניות והבעיות הנפשיות. אליבא </a:t>
          </a:r>
          <a:r>
            <a:rPr lang="he-IL" b="0" i="0" dirty="0" err="1"/>
            <a:t>דפרנקל</a:t>
          </a:r>
          <a:r>
            <a:rPr lang="he-IL" b="0" i="0" dirty="0"/>
            <a:t> ברגע שהאדם ימלא לעצמו את הריק הפנימי שלו, וימצא משמעות לחייו בדבר שמחוצה לו, אליו יוכל להתכוון, ושלקראתו יוכל לחתור, ובו יוכל לשכוח את עצמו, הדבר יגלה את הווייתו האנושית האמיתית, ורוב הבעיות שליוו אותו יפתרו.</a:t>
          </a:r>
          <a:endParaRPr lang="he-IL"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r>
            <a:rPr lang="he-IL" b="0" i="0" dirty="0" err="1"/>
            <a:t>פראנקל</a:t>
          </a:r>
          <a:r>
            <a:rPr lang="he-IL" b="0" i="0" dirty="0"/>
            <a:t> טוען שהאדם המודרני שיש בידו את האמצעים, אך איבד את התכלית, סובל מתחושת עקרות וחוסר משמעות שהוא מכנה בשם "ריק קיומי", שהסימפטום הראשי שלה הוא </a:t>
          </a:r>
          <a:r>
            <a:rPr lang="he-IL" b="0" i="0" dirty="0">
              <a:hlinkClick xmlns:r="http://schemas.openxmlformats.org/officeDocument/2006/relationships" r:id="rId1" tooltip="שעמום"/>
            </a:rPr>
            <a:t>שעמום</a:t>
          </a:r>
          <a:r>
            <a:rPr lang="he-IL" b="0" i="0" dirty="0"/>
            <a:t>. </a:t>
          </a:r>
          <a:endParaRPr lang="he-IL" dirty="0"/>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r>
            <a:rPr lang="he-IL" b="0" i="0" dirty="0"/>
            <a:t>על פי תפיסתו של </a:t>
          </a:r>
          <a:r>
            <a:rPr lang="he-IL" b="0" i="0" dirty="0" err="1"/>
            <a:t>פראנקל</a:t>
          </a:r>
          <a:r>
            <a:rPr lang="he-IL" b="0" i="0" dirty="0"/>
            <a:t> - שפותחה לאחר שנכלא ב</a:t>
          </a:r>
          <a:r>
            <a:rPr lang="he-IL" b="0" i="0" dirty="0">
              <a:hlinkClick xmlns:r="http://schemas.openxmlformats.org/officeDocument/2006/relationships" r:id="rId2" tooltip="מחנה השמדה"/>
            </a:rPr>
            <a:t>מחנה השמדה</a:t>
          </a:r>
          <a:r>
            <a:rPr lang="he-IL" b="0" i="0" dirty="0"/>
            <a:t> בתקופת </a:t>
          </a:r>
          <a:r>
            <a:rPr lang="he-IL" b="0" i="0" dirty="0">
              <a:hlinkClick xmlns:r="http://schemas.openxmlformats.org/officeDocument/2006/relationships" r:id="rId3" tooltip="השואה"/>
            </a:rPr>
            <a:t>השואה</a:t>
          </a:r>
          <a:r>
            <a:rPr lang="he-IL" b="0" i="0" dirty="0"/>
            <a:t> - הדחף העמוק ביותר של האדם, או יותר נכון הרצון העמוק ביותר, הוא שאיפה למשמעות והבנה של חייו והעולם שבו הוא נמצא, והבנה זו היא הכוח שיכול לעזור לו להתמודד עם סבל ומצוקה קשים ככל שיהיו.</a:t>
          </a:r>
          <a:endParaRPr lang="he-IL" dirty="0"/>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rtl="1"/>
          <a:r>
            <a:rPr lang="he-IL" b="0" i="0" dirty="0"/>
            <a:t>ברדיפת האדם אחרי עקרון העונג וה</a:t>
          </a:r>
          <a:r>
            <a:rPr lang="he-IL" b="0" i="0" dirty="0">
              <a:hlinkClick xmlns:r="http://schemas.openxmlformats.org/officeDocument/2006/relationships" r:id="rId4" tooltip="יחסי מין"/>
            </a:rPr>
            <a:t>מין</a:t>
          </a:r>
          <a:r>
            <a:rPr lang="he-IL" b="0" i="0" dirty="0"/>
            <a:t>, הכוח </a:t>
          </a:r>
          <a:r>
            <a:rPr lang="he-IL" b="0" i="0" dirty="0" err="1"/>
            <a:t>ונגזרותיו</a:t>
          </a:r>
          <a:r>
            <a:rPr lang="he-IL" b="0" i="0" dirty="0"/>
            <a:t> כ</a:t>
          </a:r>
          <a:r>
            <a:rPr lang="he-IL" b="0" i="0" dirty="0">
              <a:hlinkClick xmlns:r="http://schemas.openxmlformats.org/officeDocument/2006/relationships" r:id="rId5" tooltip="כסף (אמצעי תשלום)"/>
            </a:rPr>
            <a:t>כסף</a:t>
          </a:r>
          <a:r>
            <a:rPr lang="he-IL" b="0" i="0" dirty="0"/>
            <a:t> והפיכתם למטרה, </a:t>
          </a:r>
        </a:p>
        <a:p>
          <a:pPr rtl="1"/>
          <a:r>
            <a:rPr lang="he-IL" b="0" i="0" dirty="0"/>
            <a:t>הוא ראה ניסיון של האדם למצוא מפלט לתסכולו הקיומי האישי.</a:t>
          </a:r>
          <a:endParaRPr lang="he-IL" dirty="0"/>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r>
            <a:rPr lang="he-IL" b="0" i="0" dirty="0" err="1"/>
            <a:t>פראנקל</a:t>
          </a:r>
          <a:r>
            <a:rPr lang="he-IL" b="0" i="0" dirty="0"/>
            <a:t> ראה את התסכול של חוסר המשמעות כ</a:t>
          </a:r>
          <a:r>
            <a:rPr lang="he-IL" b="0" i="0" dirty="0">
              <a:hlinkClick xmlns:r="http://schemas.openxmlformats.org/officeDocument/2006/relationships" r:id="rId6" tooltip="נוירוזה"/>
            </a:rPr>
            <a:t>נוירוזה</a:t>
          </a:r>
          <a:r>
            <a:rPr lang="he-IL" b="0" i="0" dirty="0"/>
            <a:t> של העידן החדש שיצרו שקיעת המסורות וה</a:t>
          </a:r>
          <a:r>
            <a:rPr lang="he-IL" b="0" i="0" dirty="0">
              <a:hlinkClick xmlns:r="http://schemas.openxmlformats.org/officeDocument/2006/relationships" r:id="rId7" tooltip="דת"/>
            </a:rPr>
            <a:t>דת</a:t>
          </a:r>
          <a:r>
            <a:rPr lang="he-IL" b="0" i="0" dirty="0"/>
            <a:t>.</a:t>
          </a:r>
          <a:endParaRPr lang="he-IL" dirty="0"/>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23908" custLinFactNeighborY="-1195">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21756" custLinFactNeighborY="-1195">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1D4383C-A145-4160-8734-CA95D563E865}"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03145508-AB15-416A-9637-33EF93C2B5FD}">
      <dgm:prSet phldrT="[טקסט]" phldr="1"/>
      <dgm:spPr/>
      <dgm:t>
        <a:bodyPr/>
        <a:lstStyle/>
        <a:p>
          <a:pPr rtl="1"/>
          <a:endParaRPr lang="he-IL" dirty="0"/>
        </a:p>
      </dgm:t>
    </dgm:pt>
    <dgm:pt modelId="{BB2BE550-EBD4-4329-BB1E-A1E0AD64D08F}" type="parTrans" cxnId="{A1E2A8F9-2D36-45D2-B53A-323609289921}">
      <dgm:prSet/>
      <dgm:spPr/>
      <dgm:t>
        <a:bodyPr/>
        <a:lstStyle/>
        <a:p>
          <a:pPr rtl="1"/>
          <a:endParaRPr lang="he-IL"/>
        </a:p>
      </dgm:t>
    </dgm:pt>
    <dgm:pt modelId="{1D66E2C4-D073-4EE3-A8DF-5F296CD9BAEF}" type="sibTrans" cxnId="{A1E2A8F9-2D36-45D2-B53A-323609289921}">
      <dgm:prSet/>
      <dgm:spPr/>
      <dgm:t>
        <a:bodyPr/>
        <a:lstStyle/>
        <a:p>
          <a:pPr rtl="1"/>
          <a:endParaRPr lang="he-IL"/>
        </a:p>
      </dgm:t>
    </dgm:pt>
    <dgm:pt modelId="{D7760A10-6F7B-4A7E-A972-A234A822E44E}">
      <dgm:prSet phldrT="[טקסט]" phldr="1"/>
      <dgm:spPr/>
      <dgm:t>
        <a:bodyPr/>
        <a:lstStyle/>
        <a:p>
          <a:pPr rtl="1"/>
          <a:endParaRPr lang="he-IL" dirty="0"/>
        </a:p>
      </dgm:t>
    </dgm:pt>
    <dgm:pt modelId="{BDBAB21B-AB29-4E4E-BE45-C76E2C1A5065}" type="parTrans" cxnId="{6EF5831B-14D8-441C-8EEC-50A740FB7249}">
      <dgm:prSet/>
      <dgm:spPr/>
      <dgm:t>
        <a:bodyPr/>
        <a:lstStyle/>
        <a:p>
          <a:pPr rtl="1"/>
          <a:endParaRPr lang="he-IL"/>
        </a:p>
      </dgm:t>
    </dgm:pt>
    <dgm:pt modelId="{ED5C86C1-3698-44AD-8BCA-B1B4DE02FDA9}" type="sibTrans" cxnId="{6EF5831B-14D8-441C-8EEC-50A740FB7249}">
      <dgm:prSet/>
      <dgm:spPr/>
      <dgm:t>
        <a:bodyPr/>
        <a:lstStyle/>
        <a:p>
          <a:pPr rtl="1"/>
          <a:endParaRPr lang="he-IL"/>
        </a:p>
      </dgm:t>
    </dgm:pt>
    <dgm:pt modelId="{944546B9-8B52-46F8-AEB5-92AA6C588A75}">
      <dgm:prSet phldrT="[טקסט]"/>
      <dgm:spPr/>
      <dgm:t>
        <a:bodyPr/>
        <a:lstStyle/>
        <a:p>
          <a:pPr rtl="1"/>
          <a:r>
            <a:rPr lang="he-IL" b="0" i="0" dirty="0"/>
            <a:t>ההקשבה העמוקה לחיים על ריבוי האפשרויות למצוא בהם משמעות עשויה לאפשר לנו לא רק "להישאר בחיים", </a:t>
          </a:r>
        </a:p>
        <a:p>
          <a:pPr rtl="1"/>
          <a:r>
            <a:rPr lang="he-IL" b="0" i="0" dirty="0"/>
            <a:t>אלא אף למצוא משהו שראוי לחיות למענו, ו</a:t>
          </a:r>
          <a:r>
            <a:rPr lang="he-IL" b="1" i="0" dirty="0"/>
            <a:t>לחוות חיבור עוצמתי יותר עם החיים</a:t>
          </a:r>
          <a:r>
            <a:rPr lang="he-IL" b="0" i="0" dirty="0"/>
            <a:t> חרף ואף בזכות האתגרים הכרוכים בלחיות אותם.</a:t>
          </a:r>
          <a:endParaRPr lang="he-IL" dirty="0"/>
        </a:p>
      </dgm:t>
    </dgm:pt>
    <dgm:pt modelId="{7D18970B-6469-4FDB-A667-63CA4711D9A7}" type="parTrans" cxnId="{31C26815-625D-4077-83B0-686759BEAFE4}">
      <dgm:prSet/>
      <dgm:spPr/>
      <dgm:t>
        <a:bodyPr/>
        <a:lstStyle/>
        <a:p>
          <a:pPr rtl="1"/>
          <a:endParaRPr lang="he-IL"/>
        </a:p>
      </dgm:t>
    </dgm:pt>
    <dgm:pt modelId="{3C1C036F-FD5C-47CB-A95C-E8B675F37B2C}" type="sibTrans" cxnId="{31C26815-625D-4077-83B0-686759BEAFE4}">
      <dgm:prSet/>
      <dgm:spPr/>
      <dgm:t>
        <a:bodyPr/>
        <a:lstStyle/>
        <a:p>
          <a:pPr rtl="1"/>
          <a:endParaRPr lang="he-IL"/>
        </a:p>
      </dgm:t>
    </dgm:pt>
    <dgm:pt modelId="{94B931D1-B7A1-42ED-AB82-4439DBA8D72C}">
      <dgm:prSet phldrT="[טקסט]" phldr="1"/>
      <dgm:spPr/>
      <dgm:t>
        <a:bodyPr/>
        <a:lstStyle/>
        <a:p>
          <a:pPr rtl="1"/>
          <a:endParaRPr lang="he-IL" dirty="0"/>
        </a:p>
      </dgm:t>
    </dgm:pt>
    <dgm:pt modelId="{281A3109-C2D1-4F86-B3F2-57DF6DF85747}" type="parTrans" cxnId="{3B93C544-7FDF-4111-A9E5-71D75F419CAD}">
      <dgm:prSet/>
      <dgm:spPr/>
      <dgm:t>
        <a:bodyPr/>
        <a:lstStyle/>
        <a:p>
          <a:pPr rtl="1"/>
          <a:endParaRPr lang="he-IL"/>
        </a:p>
      </dgm:t>
    </dgm:pt>
    <dgm:pt modelId="{07E016C9-74D4-4381-93C9-D08D15E58F0E}" type="sibTrans" cxnId="{3B93C544-7FDF-4111-A9E5-71D75F419CAD}">
      <dgm:prSet/>
      <dgm:spPr/>
      <dgm:t>
        <a:bodyPr/>
        <a:lstStyle/>
        <a:p>
          <a:pPr rtl="1"/>
          <a:endParaRPr lang="he-IL"/>
        </a:p>
      </dgm:t>
    </dgm:pt>
    <dgm:pt modelId="{E62462D6-6A30-4D3C-81B8-9C31A63690DD}">
      <dgm:prSet phldrT="[טקסט]" phldr="1"/>
      <dgm:spPr/>
      <dgm:t>
        <a:bodyPr/>
        <a:lstStyle/>
        <a:p>
          <a:pPr rtl="1"/>
          <a:endParaRPr lang="he-IL" dirty="0"/>
        </a:p>
      </dgm:t>
    </dgm:pt>
    <dgm:pt modelId="{F6AE91C9-7C9B-42E5-AB86-A7DC38607CAF}" type="parTrans" cxnId="{1F8741CF-BA6F-4C7F-9DC6-EC34C89E5827}">
      <dgm:prSet/>
      <dgm:spPr/>
      <dgm:t>
        <a:bodyPr/>
        <a:lstStyle/>
        <a:p>
          <a:pPr rtl="1"/>
          <a:endParaRPr lang="he-IL"/>
        </a:p>
      </dgm:t>
    </dgm:pt>
    <dgm:pt modelId="{0BD78441-3E44-40DA-B613-9ED6D9F104DC}" type="sibTrans" cxnId="{1F8741CF-BA6F-4C7F-9DC6-EC34C89E5827}">
      <dgm:prSet/>
      <dgm:spPr/>
      <dgm:t>
        <a:bodyPr/>
        <a:lstStyle/>
        <a:p>
          <a:pPr rtl="1"/>
          <a:endParaRPr lang="he-IL"/>
        </a:p>
      </dgm:t>
    </dgm:pt>
    <dgm:pt modelId="{7F1607D5-071E-41A5-9BA6-5D95EC018A4C}" type="pres">
      <dgm:prSet presAssocID="{51D4383C-A145-4160-8734-CA95D563E865}" presName="diagram" presStyleCnt="0">
        <dgm:presLayoutVars>
          <dgm:dir/>
          <dgm:resizeHandles val="exact"/>
        </dgm:presLayoutVars>
      </dgm:prSet>
      <dgm:spPr/>
    </dgm:pt>
    <dgm:pt modelId="{588A0BBD-E156-497E-AF1C-AEC97CB1F2D6}" type="pres">
      <dgm:prSet presAssocID="{03145508-AB15-416A-9637-33EF93C2B5FD}" presName="node" presStyleLbl="node1" presStyleIdx="0" presStyleCnt="5">
        <dgm:presLayoutVars>
          <dgm:bulletEnabled val="1"/>
        </dgm:presLayoutVars>
      </dgm:prSet>
      <dgm:spPr/>
    </dgm:pt>
    <dgm:pt modelId="{C6ED0851-3B2A-4014-B76E-D48493AA9F75}" type="pres">
      <dgm:prSet presAssocID="{1D66E2C4-D073-4EE3-A8DF-5F296CD9BAEF}" presName="sibTrans" presStyleCnt="0"/>
      <dgm:spPr/>
    </dgm:pt>
    <dgm:pt modelId="{98BB5B7C-B2DD-4AC8-B1EB-D0E843190C1C}" type="pres">
      <dgm:prSet presAssocID="{D7760A10-6F7B-4A7E-A972-A234A822E44E}" presName="node" presStyleLbl="node1" presStyleIdx="1" presStyleCnt="5">
        <dgm:presLayoutVars>
          <dgm:bulletEnabled val="1"/>
        </dgm:presLayoutVars>
      </dgm:prSet>
      <dgm:spPr/>
    </dgm:pt>
    <dgm:pt modelId="{423099A6-8CD1-49F2-9A62-79F730E382A6}" type="pres">
      <dgm:prSet presAssocID="{ED5C86C1-3698-44AD-8BCA-B1B4DE02FDA9}" presName="sibTrans" presStyleCnt="0"/>
      <dgm:spPr/>
    </dgm:pt>
    <dgm:pt modelId="{2C838FBF-F015-49D7-AEDC-A388CEB3B116}" type="pres">
      <dgm:prSet presAssocID="{944546B9-8B52-46F8-AEB5-92AA6C588A75}" presName="node" presStyleLbl="node1" presStyleIdx="2" presStyleCnt="5">
        <dgm:presLayoutVars>
          <dgm:bulletEnabled val="1"/>
        </dgm:presLayoutVars>
      </dgm:prSet>
      <dgm:spPr/>
    </dgm:pt>
    <dgm:pt modelId="{56885EFC-5836-4C10-B631-104FAC70B927}" type="pres">
      <dgm:prSet presAssocID="{3C1C036F-FD5C-47CB-A95C-E8B675F37B2C}" presName="sibTrans" presStyleCnt="0"/>
      <dgm:spPr/>
    </dgm:pt>
    <dgm:pt modelId="{507B8B0D-4377-405E-9AD5-FDBB6AFFBFF8}" type="pres">
      <dgm:prSet presAssocID="{94B931D1-B7A1-42ED-AB82-4439DBA8D72C}" presName="node" presStyleLbl="node1" presStyleIdx="3" presStyleCnt="5" custScaleX="101139" custLinFactNeighborX="-54411">
        <dgm:presLayoutVars>
          <dgm:bulletEnabled val="1"/>
        </dgm:presLayoutVars>
      </dgm:prSet>
      <dgm:spPr/>
    </dgm:pt>
    <dgm:pt modelId="{825117D5-E78D-417E-A31C-4E5AFA15BFA5}" type="pres">
      <dgm:prSet presAssocID="{07E016C9-74D4-4381-93C9-D08D15E58F0E}" presName="sibTrans" presStyleCnt="0"/>
      <dgm:spPr/>
    </dgm:pt>
    <dgm:pt modelId="{E2B40871-25EB-42B6-B015-E45AD6BCA5D8}" type="pres">
      <dgm:prSet presAssocID="{E62462D6-6A30-4D3C-81B8-9C31A63690DD}" presName="node" presStyleLbl="node1" presStyleIdx="4" presStyleCnt="5" custLinFactNeighborX="-55548">
        <dgm:presLayoutVars>
          <dgm:bulletEnabled val="1"/>
        </dgm:presLayoutVars>
      </dgm:prSet>
      <dgm:spPr/>
    </dgm:pt>
  </dgm:ptLst>
  <dgm:cxnLst>
    <dgm:cxn modelId="{31C26815-625D-4077-83B0-686759BEAFE4}" srcId="{51D4383C-A145-4160-8734-CA95D563E865}" destId="{944546B9-8B52-46F8-AEB5-92AA6C588A75}" srcOrd="2" destOrd="0" parTransId="{7D18970B-6469-4FDB-A667-63CA4711D9A7}" sibTransId="{3C1C036F-FD5C-47CB-A95C-E8B675F37B2C}"/>
    <dgm:cxn modelId="{6EF5831B-14D8-441C-8EEC-50A740FB7249}" srcId="{51D4383C-A145-4160-8734-CA95D563E865}" destId="{D7760A10-6F7B-4A7E-A972-A234A822E44E}" srcOrd="1" destOrd="0" parTransId="{BDBAB21B-AB29-4E4E-BE45-C76E2C1A5065}" sibTransId="{ED5C86C1-3698-44AD-8BCA-B1B4DE02FDA9}"/>
    <dgm:cxn modelId="{3B93C544-7FDF-4111-A9E5-71D75F419CAD}" srcId="{51D4383C-A145-4160-8734-CA95D563E865}" destId="{94B931D1-B7A1-42ED-AB82-4439DBA8D72C}" srcOrd="3" destOrd="0" parTransId="{281A3109-C2D1-4F86-B3F2-57DF6DF85747}" sibTransId="{07E016C9-74D4-4381-93C9-D08D15E58F0E}"/>
    <dgm:cxn modelId="{7A0CCF6C-8242-44E0-94C1-0ED1F73745A1}" type="presOf" srcId="{E62462D6-6A30-4D3C-81B8-9C31A63690DD}" destId="{E2B40871-25EB-42B6-B015-E45AD6BCA5D8}" srcOrd="0" destOrd="0" presId="urn:microsoft.com/office/officeart/2005/8/layout/default"/>
    <dgm:cxn modelId="{158FB097-548A-4E89-97CB-2FFE51679A80}" type="presOf" srcId="{51D4383C-A145-4160-8734-CA95D563E865}" destId="{7F1607D5-071E-41A5-9BA6-5D95EC018A4C}" srcOrd="0" destOrd="0" presId="urn:microsoft.com/office/officeart/2005/8/layout/default"/>
    <dgm:cxn modelId="{6EFD5AA7-E6BD-41CD-873C-3169A9708668}" type="presOf" srcId="{D7760A10-6F7B-4A7E-A972-A234A822E44E}" destId="{98BB5B7C-B2DD-4AC8-B1EB-D0E843190C1C}" srcOrd="0" destOrd="0" presId="urn:microsoft.com/office/officeart/2005/8/layout/default"/>
    <dgm:cxn modelId="{B045A6B4-7E49-482B-90F6-4B776EEDDC71}" type="presOf" srcId="{94B931D1-B7A1-42ED-AB82-4439DBA8D72C}" destId="{507B8B0D-4377-405E-9AD5-FDBB6AFFBFF8}" srcOrd="0" destOrd="0" presId="urn:microsoft.com/office/officeart/2005/8/layout/default"/>
    <dgm:cxn modelId="{1F8741CF-BA6F-4C7F-9DC6-EC34C89E5827}" srcId="{51D4383C-A145-4160-8734-CA95D563E865}" destId="{E62462D6-6A30-4D3C-81B8-9C31A63690DD}" srcOrd="4" destOrd="0" parTransId="{F6AE91C9-7C9B-42E5-AB86-A7DC38607CAF}" sibTransId="{0BD78441-3E44-40DA-B613-9ED6D9F104DC}"/>
    <dgm:cxn modelId="{C32F19E5-3FB8-48D6-84E4-E2D9BDABEF45}" type="presOf" srcId="{944546B9-8B52-46F8-AEB5-92AA6C588A75}" destId="{2C838FBF-F015-49D7-AEDC-A388CEB3B116}" srcOrd="0" destOrd="0" presId="urn:microsoft.com/office/officeart/2005/8/layout/default"/>
    <dgm:cxn modelId="{227928ED-369F-4602-BA74-97D1CB6D01B6}" type="presOf" srcId="{03145508-AB15-416A-9637-33EF93C2B5FD}" destId="{588A0BBD-E156-497E-AF1C-AEC97CB1F2D6}" srcOrd="0" destOrd="0" presId="urn:microsoft.com/office/officeart/2005/8/layout/default"/>
    <dgm:cxn modelId="{A1E2A8F9-2D36-45D2-B53A-323609289921}" srcId="{51D4383C-A145-4160-8734-CA95D563E865}" destId="{03145508-AB15-416A-9637-33EF93C2B5FD}" srcOrd="0" destOrd="0" parTransId="{BB2BE550-EBD4-4329-BB1E-A1E0AD64D08F}" sibTransId="{1D66E2C4-D073-4EE3-A8DF-5F296CD9BAEF}"/>
    <dgm:cxn modelId="{F52CFDDC-DA65-4877-B169-831C13EDEBC7}" type="presParOf" srcId="{7F1607D5-071E-41A5-9BA6-5D95EC018A4C}" destId="{588A0BBD-E156-497E-AF1C-AEC97CB1F2D6}" srcOrd="0" destOrd="0" presId="urn:microsoft.com/office/officeart/2005/8/layout/default"/>
    <dgm:cxn modelId="{577ED931-B601-45B8-B7BC-10343F2BF908}" type="presParOf" srcId="{7F1607D5-071E-41A5-9BA6-5D95EC018A4C}" destId="{C6ED0851-3B2A-4014-B76E-D48493AA9F75}" srcOrd="1" destOrd="0" presId="urn:microsoft.com/office/officeart/2005/8/layout/default"/>
    <dgm:cxn modelId="{3AB5506C-8FB6-4CDB-A1FA-EACB5C3F8CD2}" type="presParOf" srcId="{7F1607D5-071E-41A5-9BA6-5D95EC018A4C}" destId="{98BB5B7C-B2DD-4AC8-B1EB-D0E843190C1C}" srcOrd="2" destOrd="0" presId="urn:microsoft.com/office/officeart/2005/8/layout/default"/>
    <dgm:cxn modelId="{1D777F71-6624-4789-BB9B-D2FF8A954EE7}" type="presParOf" srcId="{7F1607D5-071E-41A5-9BA6-5D95EC018A4C}" destId="{423099A6-8CD1-49F2-9A62-79F730E382A6}" srcOrd="3" destOrd="0" presId="urn:microsoft.com/office/officeart/2005/8/layout/default"/>
    <dgm:cxn modelId="{4777CE88-48AB-4F9D-B3A0-43E508846124}" type="presParOf" srcId="{7F1607D5-071E-41A5-9BA6-5D95EC018A4C}" destId="{2C838FBF-F015-49D7-AEDC-A388CEB3B116}" srcOrd="4" destOrd="0" presId="urn:microsoft.com/office/officeart/2005/8/layout/default"/>
    <dgm:cxn modelId="{34CFCF35-8E7B-46A0-9DBD-BB27B7749B5D}" type="presParOf" srcId="{7F1607D5-071E-41A5-9BA6-5D95EC018A4C}" destId="{56885EFC-5836-4C10-B631-104FAC70B927}" srcOrd="5" destOrd="0" presId="urn:microsoft.com/office/officeart/2005/8/layout/default"/>
    <dgm:cxn modelId="{B27FB352-1624-4F46-AF95-E4DD4C05526B}" type="presParOf" srcId="{7F1607D5-071E-41A5-9BA6-5D95EC018A4C}" destId="{507B8B0D-4377-405E-9AD5-FDBB6AFFBFF8}" srcOrd="6" destOrd="0" presId="urn:microsoft.com/office/officeart/2005/8/layout/default"/>
    <dgm:cxn modelId="{B529E2E6-A8A1-4B03-BADE-5B87A8C3A2B2}" type="presParOf" srcId="{7F1607D5-071E-41A5-9BA6-5D95EC018A4C}" destId="{825117D5-E78D-417E-A31C-4E5AFA15BFA5}" srcOrd="7" destOrd="0" presId="urn:microsoft.com/office/officeart/2005/8/layout/default"/>
    <dgm:cxn modelId="{CC969558-D028-4C9B-871D-38F880F90ACB}" type="presParOf" srcId="{7F1607D5-071E-41A5-9BA6-5D95EC018A4C}" destId="{E2B40871-25EB-42B6-B015-E45AD6BCA5D8}"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1D4383C-A145-4160-8734-CA95D563E865}"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03145508-AB15-416A-9637-33EF93C2B5FD}">
      <dgm:prSet phldrT="[טקסט]"/>
      <dgm:spPr/>
      <dgm:t>
        <a:bodyPr/>
        <a:lstStyle/>
        <a:p>
          <a:pPr rtl="1"/>
          <a:r>
            <a:rPr lang="he-IL" dirty="0">
              <a:highlight>
                <a:srgbClr val="FF00FF"/>
              </a:highlight>
            </a:rPr>
            <a:t>התשובה היהודית</a:t>
          </a:r>
        </a:p>
        <a:p>
          <a:pPr rtl="1"/>
          <a:r>
            <a:rPr lang="he-IL" dirty="0"/>
            <a:t>הנשמה של האדם משתוקקת למזון רוחני כי זה מזונה ומשום כך, כתוב (קהלת ו, ז); ״וגם הנפש לא תמלא״ — היינו הנשמה של האדם אין לה סיפוק </a:t>
          </a:r>
          <a:r>
            <a:rPr lang="he-IL" dirty="0" err="1"/>
            <a:t>בענינים</a:t>
          </a:r>
          <a:r>
            <a:rPr lang="he-IL" dirty="0"/>
            <a:t> החומריים, כי היא מבקשת את חיי הרוח — כמו שהיא רוחנית,</a:t>
          </a:r>
        </a:p>
      </dgm:t>
    </dgm:pt>
    <dgm:pt modelId="{BB2BE550-EBD4-4329-BB1E-A1E0AD64D08F}" type="parTrans" cxnId="{A1E2A8F9-2D36-45D2-B53A-323609289921}">
      <dgm:prSet/>
      <dgm:spPr/>
      <dgm:t>
        <a:bodyPr/>
        <a:lstStyle/>
        <a:p>
          <a:pPr rtl="1"/>
          <a:endParaRPr lang="he-IL"/>
        </a:p>
      </dgm:t>
    </dgm:pt>
    <dgm:pt modelId="{1D66E2C4-D073-4EE3-A8DF-5F296CD9BAEF}" type="sibTrans" cxnId="{A1E2A8F9-2D36-45D2-B53A-323609289921}">
      <dgm:prSet/>
      <dgm:spPr/>
      <dgm:t>
        <a:bodyPr/>
        <a:lstStyle/>
        <a:p>
          <a:pPr rtl="1"/>
          <a:endParaRPr lang="he-IL"/>
        </a:p>
      </dgm:t>
    </dgm:pt>
    <dgm:pt modelId="{D7760A10-6F7B-4A7E-A972-A234A822E44E}">
      <dgm:prSet phldrT="[טקסט]"/>
      <dgm:spPr/>
      <dgm:t>
        <a:bodyPr/>
        <a:lstStyle/>
        <a:p>
          <a:pPr rtl="1"/>
          <a:r>
            <a:rPr lang="he-IL" dirty="0"/>
            <a:t>תשובה </a:t>
          </a:r>
          <a:r>
            <a:rPr lang="he-IL" dirty="0" err="1"/>
            <a:t>פילוספית</a:t>
          </a:r>
          <a:endParaRPr lang="he-IL" dirty="0"/>
        </a:p>
        <a:p>
          <a:pPr rtl="1"/>
          <a:endParaRPr lang="he-IL" dirty="0"/>
        </a:p>
      </dgm:t>
    </dgm:pt>
    <dgm:pt modelId="{BDBAB21B-AB29-4E4E-BE45-C76E2C1A5065}" type="parTrans" cxnId="{6EF5831B-14D8-441C-8EEC-50A740FB7249}">
      <dgm:prSet/>
      <dgm:spPr/>
      <dgm:t>
        <a:bodyPr/>
        <a:lstStyle/>
        <a:p>
          <a:pPr rtl="1"/>
          <a:endParaRPr lang="he-IL"/>
        </a:p>
      </dgm:t>
    </dgm:pt>
    <dgm:pt modelId="{ED5C86C1-3698-44AD-8BCA-B1B4DE02FDA9}" type="sibTrans" cxnId="{6EF5831B-14D8-441C-8EEC-50A740FB7249}">
      <dgm:prSet/>
      <dgm:spPr/>
      <dgm:t>
        <a:bodyPr/>
        <a:lstStyle/>
        <a:p>
          <a:pPr rtl="1"/>
          <a:endParaRPr lang="he-IL"/>
        </a:p>
      </dgm:t>
    </dgm:pt>
    <dgm:pt modelId="{944546B9-8B52-46F8-AEB5-92AA6C588A75}">
      <dgm:prSet phldrT="[טקסט]"/>
      <dgm:spPr/>
      <dgm:t>
        <a:bodyPr/>
        <a:lstStyle/>
        <a:p>
          <a:pPr rtl="1"/>
          <a:r>
            <a:rPr lang="he-IL" b="0" i="0" dirty="0"/>
            <a:t>שאלת המשמעות היא עתיקת יומין, אוניברסלית וייחודית לאדם. משחר האנושות ולאורך ההיסטוריה בני אדם חיפשו אחר פשר, משמעות ותכלית לקיומם — מהמערות, דרך מיתוסים, מסעות חיפוש, אומנות, פילוסופיות ודתות. החיפוש אחר משמעות הסעיר את המין האנושי לא כשאלה מטפיזית או תיאולוגית, אלא כשאלה קיומית — שאלת ה"לשם מה".</a:t>
          </a:r>
          <a:endParaRPr lang="he-IL" dirty="0"/>
        </a:p>
      </dgm:t>
    </dgm:pt>
    <dgm:pt modelId="{7D18970B-6469-4FDB-A667-63CA4711D9A7}" type="parTrans" cxnId="{31C26815-625D-4077-83B0-686759BEAFE4}">
      <dgm:prSet/>
      <dgm:spPr/>
      <dgm:t>
        <a:bodyPr/>
        <a:lstStyle/>
        <a:p>
          <a:pPr rtl="1"/>
          <a:endParaRPr lang="he-IL"/>
        </a:p>
      </dgm:t>
    </dgm:pt>
    <dgm:pt modelId="{3C1C036F-FD5C-47CB-A95C-E8B675F37B2C}" type="sibTrans" cxnId="{31C26815-625D-4077-83B0-686759BEAFE4}">
      <dgm:prSet/>
      <dgm:spPr/>
      <dgm:t>
        <a:bodyPr/>
        <a:lstStyle/>
        <a:p>
          <a:pPr rtl="1"/>
          <a:endParaRPr lang="he-IL"/>
        </a:p>
      </dgm:t>
    </dgm:pt>
    <dgm:pt modelId="{94B931D1-B7A1-42ED-AB82-4439DBA8D72C}">
      <dgm:prSet phldrT="[טקסט]" custT="1"/>
      <dgm:spPr/>
      <dgm:t>
        <a:bodyPr/>
        <a:lstStyle/>
        <a:p>
          <a:pPr rtl="1"/>
          <a:r>
            <a:rPr lang="he-IL" sz="800" dirty="0"/>
            <a:t>מדוע אין אדם שעומד על כך שהוא אכן רע ולא מתבייש בזה ולא מכחיש, אלא עומד אחרי מעשיו? הרי בסתר ליבו כל אדם יודע במה הוא לא בסדר, למה אדם מכחיש? </a:t>
          </a:r>
          <a:endParaRPr lang="en-US" sz="800" dirty="0"/>
        </a:p>
        <a:p>
          <a:pPr rtl="1"/>
          <a:r>
            <a:rPr lang="he-IL" sz="800" dirty="0"/>
            <a:t>התשובה היא, כי אדם לא יכול לחיות בסתירה שבין המהות שלו למעשים שלו. כפי שכבר למדנו, הנפש לא תאפשר סתירה כזו. </a:t>
          </a:r>
          <a:endParaRPr lang="en-US" sz="800" dirty="0"/>
        </a:p>
        <a:p>
          <a:pPr rtl="1"/>
          <a:r>
            <a:rPr lang="he-IL" sz="800" dirty="0"/>
            <a:t>במצב כזה, אחד מהשנים יקרה. או שהפעולה תיעצר, או שהנפש תגרום לשכל להמציא משהו, איזה תירוץ, איזו הוראת היתר שתאפשר לנפש להמשיך במעשה. </a:t>
          </a:r>
          <a:endParaRPr lang="en-US" sz="800" dirty="0"/>
        </a:p>
        <a:p>
          <a:pPr rtl="1"/>
          <a:r>
            <a:rPr lang="he-IL" sz="800" dirty="0"/>
            <a:t>זהו ההסבר לדברי הגמרא "כיון שעבר אדם עבירה ושנה בה – נעשית לו כהיתר." פעם ופעמים יכול אדם לבצע פעולה הנוגדת את פנימיותו. יותר מכך, נדרשת הוראת היתר כדי להמשיך. </a:t>
          </a:r>
          <a:endParaRPr lang="en-US" sz="800" dirty="0"/>
        </a:p>
        <a:p>
          <a:pPr rtl="1"/>
          <a:r>
            <a:rPr lang="he-IL" sz="800" dirty="0"/>
            <a:t>זוהי הוכחה לכך שהאדם ביסודו, בעומק פנימיותו, הוא טוב. ולכן הוא אינו מסוגל לחיות בידיעה ברורה שהוא עושה דבר רע, ללא הצדקה, אפילו שהיא מזויפת. ואפילו שהוא יודע בעומק ליבו שהיא לא אמיתית."</a:t>
          </a:r>
        </a:p>
      </dgm:t>
    </dgm:pt>
    <dgm:pt modelId="{281A3109-C2D1-4F86-B3F2-57DF6DF85747}" type="parTrans" cxnId="{3B93C544-7FDF-4111-A9E5-71D75F419CAD}">
      <dgm:prSet/>
      <dgm:spPr/>
      <dgm:t>
        <a:bodyPr/>
        <a:lstStyle/>
        <a:p>
          <a:pPr rtl="1"/>
          <a:endParaRPr lang="he-IL"/>
        </a:p>
      </dgm:t>
    </dgm:pt>
    <dgm:pt modelId="{07E016C9-74D4-4381-93C9-D08D15E58F0E}" type="sibTrans" cxnId="{3B93C544-7FDF-4111-A9E5-71D75F419CAD}">
      <dgm:prSet/>
      <dgm:spPr/>
      <dgm:t>
        <a:bodyPr/>
        <a:lstStyle/>
        <a:p>
          <a:pPr rtl="1"/>
          <a:endParaRPr lang="he-IL"/>
        </a:p>
      </dgm:t>
    </dgm:pt>
    <dgm:pt modelId="{E62462D6-6A30-4D3C-81B8-9C31A63690DD}">
      <dgm:prSet phldrT="[טקסט]"/>
      <dgm:spPr/>
      <dgm:t>
        <a:bodyPr/>
        <a:lstStyle/>
        <a:p>
          <a:pPr rtl="1"/>
          <a:r>
            <a:rPr lang="he-IL" dirty="0"/>
            <a:t>וכדברי המדרש, משל לבת מלך שנישאת לבן כפר, אף על פי שמאכילה מעדני עולם, אינו יוצא ידי חובתו כלפיה, למה?! </a:t>
          </a:r>
        </a:p>
        <a:p>
          <a:pPr rtl="1"/>
          <a:r>
            <a:rPr lang="he-IL" dirty="0"/>
            <a:t>לפי שהיא בת מלכים.</a:t>
          </a:r>
        </a:p>
        <a:p>
          <a:pPr rtl="1"/>
          <a:r>
            <a:rPr lang="he-IL" dirty="0"/>
            <a:t>נותנים לה את כל המעדנים של הכפר, זה לא מתחיל לדבר אליה. בת מלך חיה ברמה אחרת לגמרי, היא צריכה דברים אחרים.</a:t>
          </a:r>
        </a:p>
      </dgm:t>
    </dgm:pt>
    <dgm:pt modelId="{F6AE91C9-7C9B-42E5-AB86-A7DC38607CAF}" type="parTrans" cxnId="{1F8741CF-BA6F-4C7F-9DC6-EC34C89E5827}">
      <dgm:prSet/>
      <dgm:spPr/>
      <dgm:t>
        <a:bodyPr/>
        <a:lstStyle/>
        <a:p>
          <a:pPr rtl="1"/>
          <a:endParaRPr lang="he-IL"/>
        </a:p>
      </dgm:t>
    </dgm:pt>
    <dgm:pt modelId="{0BD78441-3E44-40DA-B613-9ED6D9F104DC}" type="sibTrans" cxnId="{1F8741CF-BA6F-4C7F-9DC6-EC34C89E5827}">
      <dgm:prSet/>
      <dgm:spPr/>
      <dgm:t>
        <a:bodyPr/>
        <a:lstStyle/>
        <a:p>
          <a:pPr rtl="1"/>
          <a:endParaRPr lang="he-IL"/>
        </a:p>
      </dgm:t>
    </dgm:pt>
    <dgm:pt modelId="{7F1607D5-071E-41A5-9BA6-5D95EC018A4C}" type="pres">
      <dgm:prSet presAssocID="{51D4383C-A145-4160-8734-CA95D563E865}" presName="diagram" presStyleCnt="0">
        <dgm:presLayoutVars>
          <dgm:dir/>
          <dgm:resizeHandles val="exact"/>
        </dgm:presLayoutVars>
      </dgm:prSet>
      <dgm:spPr/>
    </dgm:pt>
    <dgm:pt modelId="{588A0BBD-E156-497E-AF1C-AEC97CB1F2D6}" type="pres">
      <dgm:prSet presAssocID="{03145508-AB15-416A-9637-33EF93C2B5FD}" presName="node" presStyleLbl="node1" presStyleIdx="0" presStyleCnt="5">
        <dgm:presLayoutVars>
          <dgm:bulletEnabled val="1"/>
        </dgm:presLayoutVars>
      </dgm:prSet>
      <dgm:spPr/>
    </dgm:pt>
    <dgm:pt modelId="{C6ED0851-3B2A-4014-B76E-D48493AA9F75}" type="pres">
      <dgm:prSet presAssocID="{1D66E2C4-D073-4EE3-A8DF-5F296CD9BAEF}" presName="sibTrans" presStyleCnt="0"/>
      <dgm:spPr/>
    </dgm:pt>
    <dgm:pt modelId="{98BB5B7C-B2DD-4AC8-B1EB-D0E843190C1C}" type="pres">
      <dgm:prSet presAssocID="{D7760A10-6F7B-4A7E-A972-A234A822E44E}" presName="node" presStyleLbl="node1" presStyleIdx="1" presStyleCnt="5">
        <dgm:presLayoutVars>
          <dgm:bulletEnabled val="1"/>
        </dgm:presLayoutVars>
      </dgm:prSet>
      <dgm:spPr/>
    </dgm:pt>
    <dgm:pt modelId="{423099A6-8CD1-49F2-9A62-79F730E382A6}" type="pres">
      <dgm:prSet presAssocID="{ED5C86C1-3698-44AD-8BCA-B1B4DE02FDA9}" presName="sibTrans" presStyleCnt="0"/>
      <dgm:spPr/>
    </dgm:pt>
    <dgm:pt modelId="{2C838FBF-F015-49D7-AEDC-A388CEB3B116}" type="pres">
      <dgm:prSet presAssocID="{944546B9-8B52-46F8-AEB5-92AA6C588A75}" presName="node" presStyleLbl="node1" presStyleIdx="2" presStyleCnt="5">
        <dgm:presLayoutVars>
          <dgm:bulletEnabled val="1"/>
        </dgm:presLayoutVars>
      </dgm:prSet>
      <dgm:spPr/>
    </dgm:pt>
    <dgm:pt modelId="{56885EFC-5836-4C10-B631-104FAC70B927}" type="pres">
      <dgm:prSet presAssocID="{3C1C036F-FD5C-47CB-A95C-E8B675F37B2C}" presName="sibTrans" presStyleCnt="0"/>
      <dgm:spPr/>
    </dgm:pt>
    <dgm:pt modelId="{507B8B0D-4377-405E-9AD5-FDBB6AFFBFF8}" type="pres">
      <dgm:prSet presAssocID="{94B931D1-B7A1-42ED-AB82-4439DBA8D72C}" presName="node" presStyleLbl="node1" presStyleIdx="3" presStyleCnt="5" custScaleX="101139" custLinFactNeighborX="-54411">
        <dgm:presLayoutVars>
          <dgm:bulletEnabled val="1"/>
        </dgm:presLayoutVars>
      </dgm:prSet>
      <dgm:spPr/>
    </dgm:pt>
    <dgm:pt modelId="{825117D5-E78D-417E-A31C-4E5AFA15BFA5}" type="pres">
      <dgm:prSet presAssocID="{07E016C9-74D4-4381-93C9-D08D15E58F0E}" presName="sibTrans" presStyleCnt="0"/>
      <dgm:spPr/>
    </dgm:pt>
    <dgm:pt modelId="{E2B40871-25EB-42B6-B015-E45AD6BCA5D8}" type="pres">
      <dgm:prSet presAssocID="{E62462D6-6A30-4D3C-81B8-9C31A63690DD}" presName="node" presStyleLbl="node1" presStyleIdx="4" presStyleCnt="5" custLinFactNeighborX="-55548">
        <dgm:presLayoutVars>
          <dgm:bulletEnabled val="1"/>
        </dgm:presLayoutVars>
      </dgm:prSet>
      <dgm:spPr/>
    </dgm:pt>
  </dgm:ptLst>
  <dgm:cxnLst>
    <dgm:cxn modelId="{31C26815-625D-4077-83B0-686759BEAFE4}" srcId="{51D4383C-A145-4160-8734-CA95D563E865}" destId="{944546B9-8B52-46F8-AEB5-92AA6C588A75}" srcOrd="2" destOrd="0" parTransId="{7D18970B-6469-4FDB-A667-63CA4711D9A7}" sibTransId="{3C1C036F-FD5C-47CB-A95C-E8B675F37B2C}"/>
    <dgm:cxn modelId="{6EF5831B-14D8-441C-8EEC-50A740FB7249}" srcId="{51D4383C-A145-4160-8734-CA95D563E865}" destId="{D7760A10-6F7B-4A7E-A972-A234A822E44E}" srcOrd="1" destOrd="0" parTransId="{BDBAB21B-AB29-4E4E-BE45-C76E2C1A5065}" sibTransId="{ED5C86C1-3698-44AD-8BCA-B1B4DE02FDA9}"/>
    <dgm:cxn modelId="{3B93C544-7FDF-4111-A9E5-71D75F419CAD}" srcId="{51D4383C-A145-4160-8734-CA95D563E865}" destId="{94B931D1-B7A1-42ED-AB82-4439DBA8D72C}" srcOrd="3" destOrd="0" parTransId="{281A3109-C2D1-4F86-B3F2-57DF6DF85747}" sibTransId="{07E016C9-74D4-4381-93C9-D08D15E58F0E}"/>
    <dgm:cxn modelId="{7A0CCF6C-8242-44E0-94C1-0ED1F73745A1}" type="presOf" srcId="{E62462D6-6A30-4D3C-81B8-9C31A63690DD}" destId="{E2B40871-25EB-42B6-B015-E45AD6BCA5D8}" srcOrd="0" destOrd="0" presId="urn:microsoft.com/office/officeart/2005/8/layout/default"/>
    <dgm:cxn modelId="{158FB097-548A-4E89-97CB-2FFE51679A80}" type="presOf" srcId="{51D4383C-A145-4160-8734-CA95D563E865}" destId="{7F1607D5-071E-41A5-9BA6-5D95EC018A4C}" srcOrd="0" destOrd="0" presId="urn:microsoft.com/office/officeart/2005/8/layout/default"/>
    <dgm:cxn modelId="{6EFD5AA7-E6BD-41CD-873C-3169A9708668}" type="presOf" srcId="{D7760A10-6F7B-4A7E-A972-A234A822E44E}" destId="{98BB5B7C-B2DD-4AC8-B1EB-D0E843190C1C}" srcOrd="0" destOrd="0" presId="urn:microsoft.com/office/officeart/2005/8/layout/default"/>
    <dgm:cxn modelId="{B045A6B4-7E49-482B-90F6-4B776EEDDC71}" type="presOf" srcId="{94B931D1-B7A1-42ED-AB82-4439DBA8D72C}" destId="{507B8B0D-4377-405E-9AD5-FDBB6AFFBFF8}" srcOrd="0" destOrd="0" presId="urn:microsoft.com/office/officeart/2005/8/layout/default"/>
    <dgm:cxn modelId="{1F8741CF-BA6F-4C7F-9DC6-EC34C89E5827}" srcId="{51D4383C-A145-4160-8734-CA95D563E865}" destId="{E62462D6-6A30-4D3C-81B8-9C31A63690DD}" srcOrd="4" destOrd="0" parTransId="{F6AE91C9-7C9B-42E5-AB86-A7DC38607CAF}" sibTransId="{0BD78441-3E44-40DA-B613-9ED6D9F104DC}"/>
    <dgm:cxn modelId="{C32F19E5-3FB8-48D6-84E4-E2D9BDABEF45}" type="presOf" srcId="{944546B9-8B52-46F8-AEB5-92AA6C588A75}" destId="{2C838FBF-F015-49D7-AEDC-A388CEB3B116}" srcOrd="0" destOrd="0" presId="urn:microsoft.com/office/officeart/2005/8/layout/default"/>
    <dgm:cxn modelId="{227928ED-369F-4602-BA74-97D1CB6D01B6}" type="presOf" srcId="{03145508-AB15-416A-9637-33EF93C2B5FD}" destId="{588A0BBD-E156-497E-AF1C-AEC97CB1F2D6}" srcOrd="0" destOrd="0" presId="urn:microsoft.com/office/officeart/2005/8/layout/default"/>
    <dgm:cxn modelId="{A1E2A8F9-2D36-45D2-B53A-323609289921}" srcId="{51D4383C-A145-4160-8734-CA95D563E865}" destId="{03145508-AB15-416A-9637-33EF93C2B5FD}" srcOrd="0" destOrd="0" parTransId="{BB2BE550-EBD4-4329-BB1E-A1E0AD64D08F}" sibTransId="{1D66E2C4-D073-4EE3-A8DF-5F296CD9BAEF}"/>
    <dgm:cxn modelId="{F52CFDDC-DA65-4877-B169-831C13EDEBC7}" type="presParOf" srcId="{7F1607D5-071E-41A5-9BA6-5D95EC018A4C}" destId="{588A0BBD-E156-497E-AF1C-AEC97CB1F2D6}" srcOrd="0" destOrd="0" presId="urn:microsoft.com/office/officeart/2005/8/layout/default"/>
    <dgm:cxn modelId="{577ED931-B601-45B8-B7BC-10343F2BF908}" type="presParOf" srcId="{7F1607D5-071E-41A5-9BA6-5D95EC018A4C}" destId="{C6ED0851-3B2A-4014-B76E-D48493AA9F75}" srcOrd="1" destOrd="0" presId="urn:microsoft.com/office/officeart/2005/8/layout/default"/>
    <dgm:cxn modelId="{3AB5506C-8FB6-4CDB-A1FA-EACB5C3F8CD2}" type="presParOf" srcId="{7F1607D5-071E-41A5-9BA6-5D95EC018A4C}" destId="{98BB5B7C-B2DD-4AC8-B1EB-D0E843190C1C}" srcOrd="2" destOrd="0" presId="urn:microsoft.com/office/officeart/2005/8/layout/default"/>
    <dgm:cxn modelId="{1D777F71-6624-4789-BB9B-D2FF8A954EE7}" type="presParOf" srcId="{7F1607D5-071E-41A5-9BA6-5D95EC018A4C}" destId="{423099A6-8CD1-49F2-9A62-79F730E382A6}" srcOrd="3" destOrd="0" presId="urn:microsoft.com/office/officeart/2005/8/layout/default"/>
    <dgm:cxn modelId="{4777CE88-48AB-4F9D-B3A0-43E508846124}" type="presParOf" srcId="{7F1607D5-071E-41A5-9BA6-5D95EC018A4C}" destId="{2C838FBF-F015-49D7-AEDC-A388CEB3B116}" srcOrd="4" destOrd="0" presId="urn:microsoft.com/office/officeart/2005/8/layout/default"/>
    <dgm:cxn modelId="{34CFCF35-8E7B-46A0-9DBD-BB27B7749B5D}" type="presParOf" srcId="{7F1607D5-071E-41A5-9BA6-5D95EC018A4C}" destId="{56885EFC-5836-4C10-B631-104FAC70B927}" srcOrd="5" destOrd="0" presId="urn:microsoft.com/office/officeart/2005/8/layout/default"/>
    <dgm:cxn modelId="{B27FB352-1624-4F46-AF95-E4DD4C05526B}" type="presParOf" srcId="{7F1607D5-071E-41A5-9BA6-5D95EC018A4C}" destId="{507B8B0D-4377-405E-9AD5-FDBB6AFFBFF8}" srcOrd="6" destOrd="0" presId="urn:microsoft.com/office/officeart/2005/8/layout/default"/>
    <dgm:cxn modelId="{B529E2E6-A8A1-4B03-BADE-5B87A8C3A2B2}" type="presParOf" srcId="{7F1607D5-071E-41A5-9BA6-5D95EC018A4C}" destId="{825117D5-E78D-417E-A31C-4E5AFA15BFA5}" srcOrd="7" destOrd="0" presId="urn:microsoft.com/office/officeart/2005/8/layout/default"/>
    <dgm:cxn modelId="{CC969558-D028-4C9B-871D-38F880F90ACB}" type="presParOf" srcId="{7F1607D5-071E-41A5-9BA6-5D95EC018A4C}" destId="{E2B40871-25EB-42B6-B015-E45AD6BCA5D8}"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51D4383C-A145-4160-8734-CA95D563E865}"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03145508-AB15-416A-9637-33EF93C2B5FD}">
      <dgm:prSet phldrT="[טקסט]"/>
      <dgm:spPr/>
      <dgm:t>
        <a:bodyPr/>
        <a:lstStyle/>
        <a:p>
          <a:pPr rtl="1"/>
          <a:r>
            <a:rPr lang="he-IL" b="0" i="0" dirty="0">
              <a:hlinkClick xmlns:r="http://schemas.openxmlformats.org/officeDocument/2006/relationships" r:id="rId1"/>
            </a:rPr>
            <a:t>ויקטור פרנקל</a:t>
          </a:r>
          <a:r>
            <a:rPr lang="he-IL" b="0" i="0" dirty="0"/>
            <a:t>, מציע כי כשם שבמוזיקה גלי הקול ממלאים את האוויר אך ניתן לשומעם רק אם יש לנו ַמקלט, כך גם המשמעות נוכחת בחיינו וקוראת לנו להיענות לקריאתה, רק אם נסכים לגלות את הפוטנציאל לממש אותה בכל רגע ורגע בחיינו.</a:t>
          </a:r>
          <a:endParaRPr lang="he-IL" dirty="0"/>
        </a:p>
      </dgm:t>
    </dgm:pt>
    <dgm:pt modelId="{BB2BE550-EBD4-4329-BB1E-A1E0AD64D08F}" type="parTrans" cxnId="{A1E2A8F9-2D36-45D2-B53A-323609289921}">
      <dgm:prSet/>
      <dgm:spPr/>
      <dgm:t>
        <a:bodyPr/>
        <a:lstStyle/>
        <a:p>
          <a:pPr rtl="1"/>
          <a:endParaRPr lang="he-IL"/>
        </a:p>
      </dgm:t>
    </dgm:pt>
    <dgm:pt modelId="{1D66E2C4-D073-4EE3-A8DF-5F296CD9BAEF}" type="sibTrans" cxnId="{A1E2A8F9-2D36-45D2-B53A-323609289921}">
      <dgm:prSet/>
      <dgm:spPr/>
      <dgm:t>
        <a:bodyPr/>
        <a:lstStyle/>
        <a:p>
          <a:pPr rtl="1"/>
          <a:endParaRPr lang="he-IL"/>
        </a:p>
      </dgm:t>
    </dgm:pt>
    <dgm:pt modelId="{D7760A10-6F7B-4A7E-A972-A234A822E44E}">
      <dgm:prSet phldrT="[טקסט]"/>
      <dgm:spPr/>
      <dgm:t>
        <a:bodyPr/>
        <a:lstStyle/>
        <a:p>
          <a:pPr rtl="1"/>
          <a:r>
            <a:rPr lang="he-IL" dirty="0"/>
            <a:t>האם לכל אדם יש משמעות אחרת בחיים?</a:t>
          </a:r>
        </a:p>
      </dgm:t>
    </dgm:pt>
    <dgm:pt modelId="{BDBAB21B-AB29-4E4E-BE45-C76E2C1A5065}" type="parTrans" cxnId="{6EF5831B-14D8-441C-8EEC-50A740FB7249}">
      <dgm:prSet/>
      <dgm:spPr/>
      <dgm:t>
        <a:bodyPr/>
        <a:lstStyle/>
        <a:p>
          <a:pPr rtl="1"/>
          <a:endParaRPr lang="he-IL"/>
        </a:p>
      </dgm:t>
    </dgm:pt>
    <dgm:pt modelId="{ED5C86C1-3698-44AD-8BCA-B1B4DE02FDA9}" type="sibTrans" cxnId="{6EF5831B-14D8-441C-8EEC-50A740FB7249}">
      <dgm:prSet/>
      <dgm:spPr/>
      <dgm:t>
        <a:bodyPr/>
        <a:lstStyle/>
        <a:p>
          <a:pPr rtl="1"/>
          <a:endParaRPr lang="he-IL"/>
        </a:p>
      </dgm:t>
    </dgm:pt>
    <dgm:pt modelId="{944546B9-8B52-46F8-AEB5-92AA6C588A75}">
      <dgm:prSet phldrT="[טקסט]"/>
      <dgm:spPr/>
      <dgm:t>
        <a:bodyPr/>
        <a:lstStyle/>
        <a:p>
          <a:pPr rtl="1"/>
          <a:r>
            <a:rPr lang="he-IL" b="0" i="0" dirty="0"/>
            <a:t>למעשה, משמעות אינה מהות סטטית הממתינה להימצא אי־שם במרחב האידיאות, אלא מהות חיה, מורכבת ומשתנה. במובן מסוים היא מחפשת את האדם לא פחות משהוא מחפש אותה, ומתגלה בדיאלוג דינמי בינו לבין החיים עצמם, והאופן שבו הם "קוראים" לו להיענות לתפקידים שהם מציבים בפניו. היכולת להגיב לקריאת המשמעות כרוכה במודעות שלנו ובאחריות לזהות בתוכנו מה אנחנו נקראים להיות או לעשות בכל רגע נתון. אחריות זו איננה עוברת בתורשה או מונחלת על ידי הסביבה, אלא עולה מתוך מפגשו הייחודי של האדם עם נסיבות חייו.</a:t>
          </a:r>
          <a:endParaRPr lang="he-IL" dirty="0"/>
        </a:p>
      </dgm:t>
    </dgm:pt>
    <dgm:pt modelId="{7D18970B-6469-4FDB-A667-63CA4711D9A7}" type="parTrans" cxnId="{31C26815-625D-4077-83B0-686759BEAFE4}">
      <dgm:prSet/>
      <dgm:spPr/>
      <dgm:t>
        <a:bodyPr/>
        <a:lstStyle/>
        <a:p>
          <a:pPr rtl="1"/>
          <a:endParaRPr lang="he-IL"/>
        </a:p>
      </dgm:t>
    </dgm:pt>
    <dgm:pt modelId="{3C1C036F-FD5C-47CB-A95C-E8B675F37B2C}" type="sibTrans" cxnId="{31C26815-625D-4077-83B0-686759BEAFE4}">
      <dgm:prSet/>
      <dgm:spPr/>
      <dgm:t>
        <a:bodyPr/>
        <a:lstStyle/>
        <a:p>
          <a:pPr rtl="1"/>
          <a:endParaRPr lang="he-IL"/>
        </a:p>
      </dgm:t>
    </dgm:pt>
    <dgm:pt modelId="{94B931D1-B7A1-42ED-AB82-4439DBA8D72C}">
      <dgm:prSet phldrT="[טקסט]"/>
      <dgm:spPr/>
      <dgm:t>
        <a:bodyPr/>
        <a:lstStyle/>
        <a:p>
          <a:pPr rtl="1"/>
          <a:endParaRPr lang="he-IL" dirty="0"/>
        </a:p>
      </dgm:t>
    </dgm:pt>
    <dgm:pt modelId="{281A3109-C2D1-4F86-B3F2-57DF6DF85747}" type="parTrans" cxnId="{3B93C544-7FDF-4111-A9E5-71D75F419CAD}">
      <dgm:prSet/>
      <dgm:spPr/>
      <dgm:t>
        <a:bodyPr/>
        <a:lstStyle/>
        <a:p>
          <a:pPr rtl="1"/>
          <a:endParaRPr lang="he-IL"/>
        </a:p>
      </dgm:t>
    </dgm:pt>
    <dgm:pt modelId="{07E016C9-74D4-4381-93C9-D08D15E58F0E}" type="sibTrans" cxnId="{3B93C544-7FDF-4111-A9E5-71D75F419CAD}">
      <dgm:prSet/>
      <dgm:spPr/>
      <dgm:t>
        <a:bodyPr/>
        <a:lstStyle/>
        <a:p>
          <a:pPr rtl="1"/>
          <a:endParaRPr lang="he-IL"/>
        </a:p>
      </dgm:t>
    </dgm:pt>
    <dgm:pt modelId="{E62462D6-6A30-4D3C-81B8-9C31A63690DD}">
      <dgm:prSet phldrT="[טקסט]"/>
      <dgm:spPr/>
      <dgm:t>
        <a:bodyPr/>
        <a:lstStyle/>
        <a:p>
          <a:pPr rtl="1"/>
          <a:r>
            <a:rPr lang="he-IL" b="0" i="0" dirty="0"/>
            <a:t>החיים הם כמו כתב חידה גדול שצופן בעצמו משמעויות רבות ומבקש מהאדם לתת פשר, והאדם מאותגר לתת תשובה על כך באמצעות מעשיו.</a:t>
          </a:r>
          <a:endParaRPr lang="he-IL" dirty="0"/>
        </a:p>
      </dgm:t>
    </dgm:pt>
    <dgm:pt modelId="{F6AE91C9-7C9B-42E5-AB86-A7DC38607CAF}" type="parTrans" cxnId="{1F8741CF-BA6F-4C7F-9DC6-EC34C89E5827}">
      <dgm:prSet/>
      <dgm:spPr/>
      <dgm:t>
        <a:bodyPr/>
        <a:lstStyle/>
        <a:p>
          <a:pPr rtl="1"/>
          <a:endParaRPr lang="he-IL"/>
        </a:p>
      </dgm:t>
    </dgm:pt>
    <dgm:pt modelId="{0BD78441-3E44-40DA-B613-9ED6D9F104DC}" type="sibTrans" cxnId="{1F8741CF-BA6F-4C7F-9DC6-EC34C89E5827}">
      <dgm:prSet/>
      <dgm:spPr/>
      <dgm:t>
        <a:bodyPr/>
        <a:lstStyle/>
        <a:p>
          <a:pPr rtl="1"/>
          <a:endParaRPr lang="he-IL"/>
        </a:p>
      </dgm:t>
    </dgm:pt>
    <dgm:pt modelId="{7F1607D5-071E-41A5-9BA6-5D95EC018A4C}" type="pres">
      <dgm:prSet presAssocID="{51D4383C-A145-4160-8734-CA95D563E865}" presName="diagram" presStyleCnt="0">
        <dgm:presLayoutVars>
          <dgm:dir/>
          <dgm:resizeHandles val="exact"/>
        </dgm:presLayoutVars>
      </dgm:prSet>
      <dgm:spPr/>
    </dgm:pt>
    <dgm:pt modelId="{588A0BBD-E156-497E-AF1C-AEC97CB1F2D6}" type="pres">
      <dgm:prSet presAssocID="{03145508-AB15-416A-9637-33EF93C2B5FD}" presName="node" presStyleLbl="node1" presStyleIdx="0" presStyleCnt="5">
        <dgm:presLayoutVars>
          <dgm:bulletEnabled val="1"/>
        </dgm:presLayoutVars>
      </dgm:prSet>
      <dgm:spPr/>
    </dgm:pt>
    <dgm:pt modelId="{C6ED0851-3B2A-4014-B76E-D48493AA9F75}" type="pres">
      <dgm:prSet presAssocID="{1D66E2C4-D073-4EE3-A8DF-5F296CD9BAEF}" presName="sibTrans" presStyleCnt="0"/>
      <dgm:spPr/>
    </dgm:pt>
    <dgm:pt modelId="{98BB5B7C-B2DD-4AC8-B1EB-D0E843190C1C}" type="pres">
      <dgm:prSet presAssocID="{D7760A10-6F7B-4A7E-A972-A234A822E44E}" presName="node" presStyleLbl="node1" presStyleIdx="1" presStyleCnt="5">
        <dgm:presLayoutVars>
          <dgm:bulletEnabled val="1"/>
        </dgm:presLayoutVars>
      </dgm:prSet>
      <dgm:spPr/>
    </dgm:pt>
    <dgm:pt modelId="{423099A6-8CD1-49F2-9A62-79F730E382A6}" type="pres">
      <dgm:prSet presAssocID="{ED5C86C1-3698-44AD-8BCA-B1B4DE02FDA9}" presName="sibTrans" presStyleCnt="0"/>
      <dgm:spPr/>
    </dgm:pt>
    <dgm:pt modelId="{2C838FBF-F015-49D7-AEDC-A388CEB3B116}" type="pres">
      <dgm:prSet presAssocID="{944546B9-8B52-46F8-AEB5-92AA6C588A75}" presName="node" presStyleLbl="node1" presStyleIdx="2" presStyleCnt="5">
        <dgm:presLayoutVars>
          <dgm:bulletEnabled val="1"/>
        </dgm:presLayoutVars>
      </dgm:prSet>
      <dgm:spPr/>
    </dgm:pt>
    <dgm:pt modelId="{56885EFC-5836-4C10-B631-104FAC70B927}" type="pres">
      <dgm:prSet presAssocID="{3C1C036F-FD5C-47CB-A95C-E8B675F37B2C}" presName="sibTrans" presStyleCnt="0"/>
      <dgm:spPr/>
    </dgm:pt>
    <dgm:pt modelId="{507B8B0D-4377-405E-9AD5-FDBB6AFFBFF8}" type="pres">
      <dgm:prSet presAssocID="{94B931D1-B7A1-42ED-AB82-4439DBA8D72C}" presName="node" presStyleLbl="node1" presStyleIdx="3" presStyleCnt="5" custScaleX="101139" custLinFactNeighborX="-54411">
        <dgm:presLayoutVars>
          <dgm:bulletEnabled val="1"/>
        </dgm:presLayoutVars>
      </dgm:prSet>
      <dgm:spPr/>
    </dgm:pt>
    <dgm:pt modelId="{825117D5-E78D-417E-A31C-4E5AFA15BFA5}" type="pres">
      <dgm:prSet presAssocID="{07E016C9-74D4-4381-93C9-D08D15E58F0E}" presName="sibTrans" presStyleCnt="0"/>
      <dgm:spPr/>
    </dgm:pt>
    <dgm:pt modelId="{E2B40871-25EB-42B6-B015-E45AD6BCA5D8}" type="pres">
      <dgm:prSet presAssocID="{E62462D6-6A30-4D3C-81B8-9C31A63690DD}" presName="node" presStyleLbl="node1" presStyleIdx="4" presStyleCnt="5" custLinFactNeighborX="-55548">
        <dgm:presLayoutVars>
          <dgm:bulletEnabled val="1"/>
        </dgm:presLayoutVars>
      </dgm:prSet>
      <dgm:spPr/>
    </dgm:pt>
  </dgm:ptLst>
  <dgm:cxnLst>
    <dgm:cxn modelId="{31C26815-625D-4077-83B0-686759BEAFE4}" srcId="{51D4383C-A145-4160-8734-CA95D563E865}" destId="{944546B9-8B52-46F8-AEB5-92AA6C588A75}" srcOrd="2" destOrd="0" parTransId="{7D18970B-6469-4FDB-A667-63CA4711D9A7}" sibTransId="{3C1C036F-FD5C-47CB-A95C-E8B675F37B2C}"/>
    <dgm:cxn modelId="{6EF5831B-14D8-441C-8EEC-50A740FB7249}" srcId="{51D4383C-A145-4160-8734-CA95D563E865}" destId="{D7760A10-6F7B-4A7E-A972-A234A822E44E}" srcOrd="1" destOrd="0" parTransId="{BDBAB21B-AB29-4E4E-BE45-C76E2C1A5065}" sibTransId="{ED5C86C1-3698-44AD-8BCA-B1B4DE02FDA9}"/>
    <dgm:cxn modelId="{3B93C544-7FDF-4111-A9E5-71D75F419CAD}" srcId="{51D4383C-A145-4160-8734-CA95D563E865}" destId="{94B931D1-B7A1-42ED-AB82-4439DBA8D72C}" srcOrd="3" destOrd="0" parTransId="{281A3109-C2D1-4F86-B3F2-57DF6DF85747}" sibTransId="{07E016C9-74D4-4381-93C9-D08D15E58F0E}"/>
    <dgm:cxn modelId="{7A0CCF6C-8242-44E0-94C1-0ED1F73745A1}" type="presOf" srcId="{E62462D6-6A30-4D3C-81B8-9C31A63690DD}" destId="{E2B40871-25EB-42B6-B015-E45AD6BCA5D8}" srcOrd="0" destOrd="0" presId="urn:microsoft.com/office/officeart/2005/8/layout/default"/>
    <dgm:cxn modelId="{158FB097-548A-4E89-97CB-2FFE51679A80}" type="presOf" srcId="{51D4383C-A145-4160-8734-CA95D563E865}" destId="{7F1607D5-071E-41A5-9BA6-5D95EC018A4C}" srcOrd="0" destOrd="0" presId="urn:microsoft.com/office/officeart/2005/8/layout/default"/>
    <dgm:cxn modelId="{6EFD5AA7-E6BD-41CD-873C-3169A9708668}" type="presOf" srcId="{D7760A10-6F7B-4A7E-A972-A234A822E44E}" destId="{98BB5B7C-B2DD-4AC8-B1EB-D0E843190C1C}" srcOrd="0" destOrd="0" presId="urn:microsoft.com/office/officeart/2005/8/layout/default"/>
    <dgm:cxn modelId="{B045A6B4-7E49-482B-90F6-4B776EEDDC71}" type="presOf" srcId="{94B931D1-B7A1-42ED-AB82-4439DBA8D72C}" destId="{507B8B0D-4377-405E-9AD5-FDBB6AFFBFF8}" srcOrd="0" destOrd="0" presId="urn:microsoft.com/office/officeart/2005/8/layout/default"/>
    <dgm:cxn modelId="{1F8741CF-BA6F-4C7F-9DC6-EC34C89E5827}" srcId="{51D4383C-A145-4160-8734-CA95D563E865}" destId="{E62462D6-6A30-4D3C-81B8-9C31A63690DD}" srcOrd="4" destOrd="0" parTransId="{F6AE91C9-7C9B-42E5-AB86-A7DC38607CAF}" sibTransId="{0BD78441-3E44-40DA-B613-9ED6D9F104DC}"/>
    <dgm:cxn modelId="{C32F19E5-3FB8-48D6-84E4-E2D9BDABEF45}" type="presOf" srcId="{944546B9-8B52-46F8-AEB5-92AA6C588A75}" destId="{2C838FBF-F015-49D7-AEDC-A388CEB3B116}" srcOrd="0" destOrd="0" presId="urn:microsoft.com/office/officeart/2005/8/layout/default"/>
    <dgm:cxn modelId="{227928ED-369F-4602-BA74-97D1CB6D01B6}" type="presOf" srcId="{03145508-AB15-416A-9637-33EF93C2B5FD}" destId="{588A0BBD-E156-497E-AF1C-AEC97CB1F2D6}" srcOrd="0" destOrd="0" presId="urn:microsoft.com/office/officeart/2005/8/layout/default"/>
    <dgm:cxn modelId="{A1E2A8F9-2D36-45D2-B53A-323609289921}" srcId="{51D4383C-A145-4160-8734-CA95D563E865}" destId="{03145508-AB15-416A-9637-33EF93C2B5FD}" srcOrd="0" destOrd="0" parTransId="{BB2BE550-EBD4-4329-BB1E-A1E0AD64D08F}" sibTransId="{1D66E2C4-D073-4EE3-A8DF-5F296CD9BAEF}"/>
    <dgm:cxn modelId="{F52CFDDC-DA65-4877-B169-831C13EDEBC7}" type="presParOf" srcId="{7F1607D5-071E-41A5-9BA6-5D95EC018A4C}" destId="{588A0BBD-E156-497E-AF1C-AEC97CB1F2D6}" srcOrd="0" destOrd="0" presId="urn:microsoft.com/office/officeart/2005/8/layout/default"/>
    <dgm:cxn modelId="{577ED931-B601-45B8-B7BC-10343F2BF908}" type="presParOf" srcId="{7F1607D5-071E-41A5-9BA6-5D95EC018A4C}" destId="{C6ED0851-3B2A-4014-B76E-D48493AA9F75}" srcOrd="1" destOrd="0" presId="urn:microsoft.com/office/officeart/2005/8/layout/default"/>
    <dgm:cxn modelId="{3AB5506C-8FB6-4CDB-A1FA-EACB5C3F8CD2}" type="presParOf" srcId="{7F1607D5-071E-41A5-9BA6-5D95EC018A4C}" destId="{98BB5B7C-B2DD-4AC8-B1EB-D0E843190C1C}" srcOrd="2" destOrd="0" presId="urn:microsoft.com/office/officeart/2005/8/layout/default"/>
    <dgm:cxn modelId="{1D777F71-6624-4789-BB9B-D2FF8A954EE7}" type="presParOf" srcId="{7F1607D5-071E-41A5-9BA6-5D95EC018A4C}" destId="{423099A6-8CD1-49F2-9A62-79F730E382A6}" srcOrd="3" destOrd="0" presId="urn:microsoft.com/office/officeart/2005/8/layout/default"/>
    <dgm:cxn modelId="{4777CE88-48AB-4F9D-B3A0-43E508846124}" type="presParOf" srcId="{7F1607D5-071E-41A5-9BA6-5D95EC018A4C}" destId="{2C838FBF-F015-49D7-AEDC-A388CEB3B116}" srcOrd="4" destOrd="0" presId="urn:microsoft.com/office/officeart/2005/8/layout/default"/>
    <dgm:cxn modelId="{34CFCF35-8E7B-46A0-9DBD-BB27B7749B5D}" type="presParOf" srcId="{7F1607D5-071E-41A5-9BA6-5D95EC018A4C}" destId="{56885EFC-5836-4C10-B631-104FAC70B927}" srcOrd="5" destOrd="0" presId="urn:microsoft.com/office/officeart/2005/8/layout/default"/>
    <dgm:cxn modelId="{B27FB352-1624-4F46-AF95-E4DD4C05526B}" type="presParOf" srcId="{7F1607D5-071E-41A5-9BA6-5D95EC018A4C}" destId="{507B8B0D-4377-405E-9AD5-FDBB6AFFBFF8}" srcOrd="6" destOrd="0" presId="urn:microsoft.com/office/officeart/2005/8/layout/default"/>
    <dgm:cxn modelId="{B529E2E6-A8A1-4B03-BADE-5B87A8C3A2B2}" type="presParOf" srcId="{7F1607D5-071E-41A5-9BA6-5D95EC018A4C}" destId="{825117D5-E78D-417E-A31C-4E5AFA15BFA5}" srcOrd="7" destOrd="0" presId="urn:microsoft.com/office/officeart/2005/8/layout/default"/>
    <dgm:cxn modelId="{CC969558-D028-4C9B-871D-38F880F90ACB}" type="presParOf" srcId="{7F1607D5-071E-41A5-9BA6-5D95EC018A4C}" destId="{E2B40871-25EB-42B6-B015-E45AD6BCA5D8}"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1D4383C-A145-4160-8734-CA95D563E865}"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03145508-AB15-416A-9637-33EF93C2B5FD}">
      <dgm:prSet phldrT="[טקסט]"/>
      <dgm:spPr/>
      <dgm:t>
        <a:bodyPr/>
        <a:lstStyle/>
        <a:p>
          <a:pPr rtl="1"/>
          <a:r>
            <a:rPr lang="he-IL" dirty="0"/>
            <a:t>לצד תפיסה זו, האמירה האחרת, שבה מאמין סארטר הצרפתי,  היא כי עלינו ליצור משמעות. </a:t>
          </a:r>
        </a:p>
        <a:p>
          <a:pPr rtl="1"/>
          <a:r>
            <a:rPr lang="he-IL" dirty="0"/>
            <a:t>גישה זו נשענת על ההנחה  הבסיסית כי “הקיום קודם למהות”. </a:t>
          </a:r>
        </a:p>
        <a:p>
          <a:pPr rtl="1"/>
          <a:r>
            <a:rPr lang="he-IL" dirty="0"/>
            <a:t>במחשבה כי הקיום  קודם למהות טוען סארטר, כי אנו מגיעים לעולם שאין בו משמעות מוכתבת מראש וכי אחת מן המשימות  הגדולות בחיינו היא לצקת תוכן ומשמעות לחיים - יש  מאין. </a:t>
          </a:r>
        </a:p>
      </dgm:t>
    </dgm:pt>
    <dgm:pt modelId="{BB2BE550-EBD4-4329-BB1E-A1E0AD64D08F}" type="parTrans" cxnId="{A1E2A8F9-2D36-45D2-B53A-323609289921}">
      <dgm:prSet/>
      <dgm:spPr/>
      <dgm:t>
        <a:bodyPr/>
        <a:lstStyle/>
        <a:p>
          <a:pPr rtl="1"/>
          <a:endParaRPr lang="he-IL"/>
        </a:p>
      </dgm:t>
    </dgm:pt>
    <dgm:pt modelId="{1D66E2C4-D073-4EE3-A8DF-5F296CD9BAEF}" type="sibTrans" cxnId="{A1E2A8F9-2D36-45D2-B53A-323609289921}">
      <dgm:prSet/>
      <dgm:spPr/>
      <dgm:t>
        <a:bodyPr/>
        <a:lstStyle/>
        <a:p>
          <a:pPr rtl="1"/>
          <a:endParaRPr lang="he-IL"/>
        </a:p>
      </dgm:t>
    </dgm:pt>
    <dgm:pt modelId="{D7760A10-6F7B-4A7E-A972-A234A822E44E}">
      <dgm:prSet phldrT="[טקסט]"/>
      <dgm:spPr/>
      <dgm:t>
        <a:bodyPr/>
        <a:lstStyle/>
        <a:p>
          <a:pPr rtl="1"/>
          <a:r>
            <a:rPr lang="he-IL" dirty="0"/>
            <a:t>ויקטור פרנקל שהיה אדם המאמין סבר כי על האדם לחפש משמעות.</a:t>
          </a:r>
        </a:p>
        <a:p>
          <a:pPr rtl="1"/>
          <a:r>
            <a:rPr lang="he-IL" dirty="0"/>
            <a:t>המשמעות מצויה בעולם וכל שעלינו לעשות הוא  לא לוותר על החיפוש אחריה. </a:t>
          </a:r>
        </a:p>
        <a:p>
          <a:pPr rtl="1"/>
          <a:r>
            <a:rPr lang="he-IL" dirty="0"/>
            <a:t>כלומר, גם באותן שעות  קשות, בהן נדמה כי אבדה המשמעות ואין עוד טעם,  עלינו להחזיק בתוכנו את התקווה כי נוכל לשוב ולמצוא  אותה. </a:t>
          </a:r>
        </a:p>
        <a:p>
          <a:pPr rtl="1"/>
          <a:r>
            <a:rPr lang="he-IL" dirty="0"/>
            <a:t>היא אולי חמקמקה, ובתקופות קשות בחיינו היא  נעלמת מן העין, אך היא נסתרת רק באופן זמני ונוכל  לשוב ולמצוא אותה. </a:t>
          </a:r>
        </a:p>
      </dgm:t>
    </dgm:pt>
    <dgm:pt modelId="{BDBAB21B-AB29-4E4E-BE45-C76E2C1A5065}" type="parTrans" cxnId="{6EF5831B-14D8-441C-8EEC-50A740FB7249}">
      <dgm:prSet/>
      <dgm:spPr/>
      <dgm:t>
        <a:bodyPr/>
        <a:lstStyle/>
        <a:p>
          <a:pPr rtl="1"/>
          <a:endParaRPr lang="he-IL"/>
        </a:p>
      </dgm:t>
    </dgm:pt>
    <dgm:pt modelId="{ED5C86C1-3698-44AD-8BCA-B1B4DE02FDA9}" type="sibTrans" cxnId="{6EF5831B-14D8-441C-8EEC-50A740FB7249}">
      <dgm:prSet/>
      <dgm:spPr/>
      <dgm:t>
        <a:bodyPr/>
        <a:lstStyle/>
        <a:p>
          <a:pPr rtl="1"/>
          <a:endParaRPr lang="he-IL"/>
        </a:p>
      </dgm:t>
    </dgm:pt>
    <dgm:pt modelId="{944546B9-8B52-46F8-AEB5-92AA6C588A75}">
      <dgm:prSet phldrT="[טקסט]"/>
      <dgm:spPr/>
      <dgm:t>
        <a:bodyPr/>
        <a:lstStyle/>
        <a:p>
          <a:pPr rtl="1"/>
          <a:r>
            <a:rPr lang="he-IL" dirty="0"/>
            <a:t>האם צריך למצוא משמעות, או צריך ליצור משמעות?</a:t>
          </a:r>
        </a:p>
        <a:p>
          <a:pPr rtl="1"/>
          <a:endParaRPr lang="he-IL" dirty="0"/>
        </a:p>
      </dgm:t>
    </dgm:pt>
    <dgm:pt modelId="{7D18970B-6469-4FDB-A667-63CA4711D9A7}" type="parTrans" cxnId="{31C26815-625D-4077-83B0-686759BEAFE4}">
      <dgm:prSet/>
      <dgm:spPr/>
      <dgm:t>
        <a:bodyPr/>
        <a:lstStyle/>
        <a:p>
          <a:pPr rtl="1"/>
          <a:endParaRPr lang="he-IL"/>
        </a:p>
      </dgm:t>
    </dgm:pt>
    <dgm:pt modelId="{3C1C036F-FD5C-47CB-A95C-E8B675F37B2C}" type="sibTrans" cxnId="{31C26815-625D-4077-83B0-686759BEAFE4}">
      <dgm:prSet/>
      <dgm:spPr/>
      <dgm:t>
        <a:bodyPr/>
        <a:lstStyle/>
        <a:p>
          <a:pPr rtl="1"/>
          <a:endParaRPr lang="he-IL"/>
        </a:p>
      </dgm:t>
    </dgm:pt>
    <dgm:pt modelId="{94B931D1-B7A1-42ED-AB82-4439DBA8D72C}">
      <dgm:prSet phldrT="[טקסט]" phldr="1"/>
      <dgm:spPr/>
      <dgm:t>
        <a:bodyPr/>
        <a:lstStyle/>
        <a:p>
          <a:pPr rtl="1"/>
          <a:endParaRPr lang="he-IL" dirty="0"/>
        </a:p>
      </dgm:t>
    </dgm:pt>
    <dgm:pt modelId="{281A3109-C2D1-4F86-B3F2-57DF6DF85747}" type="parTrans" cxnId="{3B93C544-7FDF-4111-A9E5-71D75F419CAD}">
      <dgm:prSet/>
      <dgm:spPr/>
      <dgm:t>
        <a:bodyPr/>
        <a:lstStyle/>
        <a:p>
          <a:pPr rtl="1"/>
          <a:endParaRPr lang="he-IL"/>
        </a:p>
      </dgm:t>
    </dgm:pt>
    <dgm:pt modelId="{07E016C9-74D4-4381-93C9-D08D15E58F0E}" type="sibTrans" cxnId="{3B93C544-7FDF-4111-A9E5-71D75F419CAD}">
      <dgm:prSet/>
      <dgm:spPr/>
      <dgm:t>
        <a:bodyPr/>
        <a:lstStyle/>
        <a:p>
          <a:pPr rtl="1"/>
          <a:endParaRPr lang="he-IL"/>
        </a:p>
      </dgm:t>
    </dgm:pt>
    <dgm:pt modelId="{E62462D6-6A30-4D3C-81B8-9C31A63690DD}">
      <dgm:prSet phldrT="[טקסט]" phldr="1"/>
      <dgm:spPr/>
      <dgm:t>
        <a:bodyPr/>
        <a:lstStyle/>
        <a:p>
          <a:pPr rtl="1"/>
          <a:endParaRPr lang="he-IL" dirty="0"/>
        </a:p>
      </dgm:t>
    </dgm:pt>
    <dgm:pt modelId="{F6AE91C9-7C9B-42E5-AB86-A7DC38607CAF}" type="parTrans" cxnId="{1F8741CF-BA6F-4C7F-9DC6-EC34C89E5827}">
      <dgm:prSet/>
      <dgm:spPr/>
      <dgm:t>
        <a:bodyPr/>
        <a:lstStyle/>
        <a:p>
          <a:pPr rtl="1"/>
          <a:endParaRPr lang="he-IL"/>
        </a:p>
      </dgm:t>
    </dgm:pt>
    <dgm:pt modelId="{0BD78441-3E44-40DA-B613-9ED6D9F104DC}" type="sibTrans" cxnId="{1F8741CF-BA6F-4C7F-9DC6-EC34C89E5827}">
      <dgm:prSet/>
      <dgm:spPr/>
      <dgm:t>
        <a:bodyPr/>
        <a:lstStyle/>
        <a:p>
          <a:pPr rtl="1"/>
          <a:endParaRPr lang="he-IL"/>
        </a:p>
      </dgm:t>
    </dgm:pt>
    <dgm:pt modelId="{7F1607D5-071E-41A5-9BA6-5D95EC018A4C}" type="pres">
      <dgm:prSet presAssocID="{51D4383C-A145-4160-8734-CA95D563E865}" presName="diagram" presStyleCnt="0">
        <dgm:presLayoutVars>
          <dgm:dir/>
          <dgm:resizeHandles val="exact"/>
        </dgm:presLayoutVars>
      </dgm:prSet>
      <dgm:spPr/>
    </dgm:pt>
    <dgm:pt modelId="{588A0BBD-E156-497E-AF1C-AEC97CB1F2D6}" type="pres">
      <dgm:prSet presAssocID="{03145508-AB15-416A-9637-33EF93C2B5FD}" presName="node" presStyleLbl="node1" presStyleIdx="0" presStyleCnt="5">
        <dgm:presLayoutVars>
          <dgm:bulletEnabled val="1"/>
        </dgm:presLayoutVars>
      </dgm:prSet>
      <dgm:spPr/>
    </dgm:pt>
    <dgm:pt modelId="{C6ED0851-3B2A-4014-B76E-D48493AA9F75}" type="pres">
      <dgm:prSet presAssocID="{1D66E2C4-D073-4EE3-A8DF-5F296CD9BAEF}" presName="sibTrans" presStyleCnt="0"/>
      <dgm:spPr/>
    </dgm:pt>
    <dgm:pt modelId="{98BB5B7C-B2DD-4AC8-B1EB-D0E843190C1C}" type="pres">
      <dgm:prSet presAssocID="{D7760A10-6F7B-4A7E-A972-A234A822E44E}" presName="node" presStyleLbl="node1" presStyleIdx="1" presStyleCnt="5">
        <dgm:presLayoutVars>
          <dgm:bulletEnabled val="1"/>
        </dgm:presLayoutVars>
      </dgm:prSet>
      <dgm:spPr/>
    </dgm:pt>
    <dgm:pt modelId="{423099A6-8CD1-49F2-9A62-79F730E382A6}" type="pres">
      <dgm:prSet presAssocID="{ED5C86C1-3698-44AD-8BCA-B1B4DE02FDA9}" presName="sibTrans" presStyleCnt="0"/>
      <dgm:spPr/>
    </dgm:pt>
    <dgm:pt modelId="{2C838FBF-F015-49D7-AEDC-A388CEB3B116}" type="pres">
      <dgm:prSet presAssocID="{944546B9-8B52-46F8-AEB5-92AA6C588A75}" presName="node" presStyleLbl="node1" presStyleIdx="2" presStyleCnt="5">
        <dgm:presLayoutVars>
          <dgm:bulletEnabled val="1"/>
        </dgm:presLayoutVars>
      </dgm:prSet>
      <dgm:spPr/>
    </dgm:pt>
    <dgm:pt modelId="{56885EFC-5836-4C10-B631-104FAC70B927}" type="pres">
      <dgm:prSet presAssocID="{3C1C036F-FD5C-47CB-A95C-E8B675F37B2C}" presName="sibTrans" presStyleCnt="0"/>
      <dgm:spPr/>
    </dgm:pt>
    <dgm:pt modelId="{507B8B0D-4377-405E-9AD5-FDBB6AFFBFF8}" type="pres">
      <dgm:prSet presAssocID="{94B931D1-B7A1-42ED-AB82-4439DBA8D72C}" presName="node" presStyleLbl="node1" presStyleIdx="3" presStyleCnt="5" custScaleX="101139" custLinFactNeighborX="-54411">
        <dgm:presLayoutVars>
          <dgm:bulletEnabled val="1"/>
        </dgm:presLayoutVars>
      </dgm:prSet>
      <dgm:spPr/>
    </dgm:pt>
    <dgm:pt modelId="{825117D5-E78D-417E-A31C-4E5AFA15BFA5}" type="pres">
      <dgm:prSet presAssocID="{07E016C9-74D4-4381-93C9-D08D15E58F0E}" presName="sibTrans" presStyleCnt="0"/>
      <dgm:spPr/>
    </dgm:pt>
    <dgm:pt modelId="{E2B40871-25EB-42B6-B015-E45AD6BCA5D8}" type="pres">
      <dgm:prSet presAssocID="{E62462D6-6A30-4D3C-81B8-9C31A63690DD}" presName="node" presStyleLbl="node1" presStyleIdx="4" presStyleCnt="5" custLinFactNeighborX="-55548">
        <dgm:presLayoutVars>
          <dgm:bulletEnabled val="1"/>
        </dgm:presLayoutVars>
      </dgm:prSet>
      <dgm:spPr/>
    </dgm:pt>
  </dgm:ptLst>
  <dgm:cxnLst>
    <dgm:cxn modelId="{31C26815-625D-4077-83B0-686759BEAFE4}" srcId="{51D4383C-A145-4160-8734-CA95D563E865}" destId="{944546B9-8B52-46F8-AEB5-92AA6C588A75}" srcOrd="2" destOrd="0" parTransId="{7D18970B-6469-4FDB-A667-63CA4711D9A7}" sibTransId="{3C1C036F-FD5C-47CB-A95C-E8B675F37B2C}"/>
    <dgm:cxn modelId="{6EF5831B-14D8-441C-8EEC-50A740FB7249}" srcId="{51D4383C-A145-4160-8734-CA95D563E865}" destId="{D7760A10-6F7B-4A7E-A972-A234A822E44E}" srcOrd="1" destOrd="0" parTransId="{BDBAB21B-AB29-4E4E-BE45-C76E2C1A5065}" sibTransId="{ED5C86C1-3698-44AD-8BCA-B1B4DE02FDA9}"/>
    <dgm:cxn modelId="{3B93C544-7FDF-4111-A9E5-71D75F419CAD}" srcId="{51D4383C-A145-4160-8734-CA95D563E865}" destId="{94B931D1-B7A1-42ED-AB82-4439DBA8D72C}" srcOrd="3" destOrd="0" parTransId="{281A3109-C2D1-4F86-B3F2-57DF6DF85747}" sibTransId="{07E016C9-74D4-4381-93C9-D08D15E58F0E}"/>
    <dgm:cxn modelId="{7A0CCF6C-8242-44E0-94C1-0ED1F73745A1}" type="presOf" srcId="{E62462D6-6A30-4D3C-81B8-9C31A63690DD}" destId="{E2B40871-25EB-42B6-B015-E45AD6BCA5D8}" srcOrd="0" destOrd="0" presId="urn:microsoft.com/office/officeart/2005/8/layout/default"/>
    <dgm:cxn modelId="{158FB097-548A-4E89-97CB-2FFE51679A80}" type="presOf" srcId="{51D4383C-A145-4160-8734-CA95D563E865}" destId="{7F1607D5-071E-41A5-9BA6-5D95EC018A4C}" srcOrd="0" destOrd="0" presId="urn:microsoft.com/office/officeart/2005/8/layout/default"/>
    <dgm:cxn modelId="{6EFD5AA7-E6BD-41CD-873C-3169A9708668}" type="presOf" srcId="{D7760A10-6F7B-4A7E-A972-A234A822E44E}" destId="{98BB5B7C-B2DD-4AC8-B1EB-D0E843190C1C}" srcOrd="0" destOrd="0" presId="urn:microsoft.com/office/officeart/2005/8/layout/default"/>
    <dgm:cxn modelId="{B045A6B4-7E49-482B-90F6-4B776EEDDC71}" type="presOf" srcId="{94B931D1-B7A1-42ED-AB82-4439DBA8D72C}" destId="{507B8B0D-4377-405E-9AD5-FDBB6AFFBFF8}" srcOrd="0" destOrd="0" presId="urn:microsoft.com/office/officeart/2005/8/layout/default"/>
    <dgm:cxn modelId="{1F8741CF-BA6F-4C7F-9DC6-EC34C89E5827}" srcId="{51D4383C-A145-4160-8734-CA95D563E865}" destId="{E62462D6-6A30-4D3C-81B8-9C31A63690DD}" srcOrd="4" destOrd="0" parTransId="{F6AE91C9-7C9B-42E5-AB86-A7DC38607CAF}" sibTransId="{0BD78441-3E44-40DA-B613-9ED6D9F104DC}"/>
    <dgm:cxn modelId="{C32F19E5-3FB8-48D6-84E4-E2D9BDABEF45}" type="presOf" srcId="{944546B9-8B52-46F8-AEB5-92AA6C588A75}" destId="{2C838FBF-F015-49D7-AEDC-A388CEB3B116}" srcOrd="0" destOrd="0" presId="urn:microsoft.com/office/officeart/2005/8/layout/default"/>
    <dgm:cxn modelId="{227928ED-369F-4602-BA74-97D1CB6D01B6}" type="presOf" srcId="{03145508-AB15-416A-9637-33EF93C2B5FD}" destId="{588A0BBD-E156-497E-AF1C-AEC97CB1F2D6}" srcOrd="0" destOrd="0" presId="urn:microsoft.com/office/officeart/2005/8/layout/default"/>
    <dgm:cxn modelId="{A1E2A8F9-2D36-45D2-B53A-323609289921}" srcId="{51D4383C-A145-4160-8734-CA95D563E865}" destId="{03145508-AB15-416A-9637-33EF93C2B5FD}" srcOrd="0" destOrd="0" parTransId="{BB2BE550-EBD4-4329-BB1E-A1E0AD64D08F}" sibTransId="{1D66E2C4-D073-4EE3-A8DF-5F296CD9BAEF}"/>
    <dgm:cxn modelId="{F52CFDDC-DA65-4877-B169-831C13EDEBC7}" type="presParOf" srcId="{7F1607D5-071E-41A5-9BA6-5D95EC018A4C}" destId="{588A0BBD-E156-497E-AF1C-AEC97CB1F2D6}" srcOrd="0" destOrd="0" presId="urn:microsoft.com/office/officeart/2005/8/layout/default"/>
    <dgm:cxn modelId="{577ED931-B601-45B8-B7BC-10343F2BF908}" type="presParOf" srcId="{7F1607D5-071E-41A5-9BA6-5D95EC018A4C}" destId="{C6ED0851-3B2A-4014-B76E-D48493AA9F75}" srcOrd="1" destOrd="0" presId="urn:microsoft.com/office/officeart/2005/8/layout/default"/>
    <dgm:cxn modelId="{3AB5506C-8FB6-4CDB-A1FA-EACB5C3F8CD2}" type="presParOf" srcId="{7F1607D5-071E-41A5-9BA6-5D95EC018A4C}" destId="{98BB5B7C-B2DD-4AC8-B1EB-D0E843190C1C}" srcOrd="2" destOrd="0" presId="urn:microsoft.com/office/officeart/2005/8/layout/default"/>
    <dgm:cxn modelId="{1D777F71-6624-4789-BB9B-D2FF8A954EE7}" type="presParOf" srcId="{7F1607D5-071E-41A5-9BA6-5D95EC018A4C}" destId="{423099A6-8CD1-49F2-9A62-79F730E382A6}" srcOrd="3" destOrd="0" presId="urn:microsoft.com/office/officeart/2005/8/layout/default"/>
    <dgm:cxn modelId="{4777CE88-48AB-4F9D-B3A0-43E508846124}" type="presParOf" srcId="{7F1607D5-071E-41A5-9BA6-5D95EC018A4C}" destId="{2C838FBF-F015-49D7-AEDC-A388CEB3B116}" srcOrd="4" destOrd="0" presId="urn:microsoft.com/office/officeart/2005/8/layout/default"/>
    <dgm:cxn modelId="{34CFCF35-8E7B-46A0-9DBD-BB27B7749B5D}" type="presParOf" srcId="{7F1607D5-071E-41A5-9BA6-5D95EC018A4C}" destId="{56885EFC-5836-4C10-B631-104FAC70B927}" srcOrd="5" destOrd="0" presId="urn:microsoft.com/office/officeart/2005/8/layout/default"/>
    <dgm:cxn modelId="{B27FB352-1624-4F46-AF95-E4DD4C05526B}" type="presParOf" srcId="{7F1607D5-071E-41A5-9BA6-5D95EC018A4C}" destId="{507B8B0D-4377-405E-9AD5-FDBB6AFFBFF8}" srcOrd="6" destOrd="0" presId="urn:microsoft.com/office/officeart/2005/8/layout/default"/>
    <dgm:cxn modelId="{B529E2E6-A8A1-4B03-BADE-5B87A8C3A2B2}" type="presParOf" srcId="{7F1607D5-071E-41A5-9BA6-5D95EC018A4C}" destId="{825117D5-E78D-417E-A31C-4E5AFA15BFA5}" srcOrd="7" destOrd="0" presId="urn:microsoft.com/office/officeart/2005/8/layout/default"/>
    <dgm:cxn modelId="{CC969558-D028-4C9B-871D-38F880F90ACB}" type="presParOf" srcId="{7F1607D5-071E-41A5-9BA6-5D95EC018A4C}" destId="{E2B40871-25EB-42B6-B015-E45AD6BCA5D8}"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51D4383C-A145-4160-8734-CA95D563E865}"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03145508-AB15-416A-9637-33EF93C2B5FD}">
      <dgm:prSet phldrT="[טקסט]"/>
      <dgm:spPr/>
      <dgm:t>
        <a:bodyPr/>
        <a:lstStyle/>
        <a:p>
          <a:pPr rtl="1"/>
          <a:r>
            <a:rPr lang="he-IL" b="0" i="0" dirty="0"/>
            <a:t>לצד הירידה בסולידריות החברתית בולטת עליית קרנו של המדע והתפשטותם של ערכי הפלורליזם והחירות, ערכים המדגישים את הזכות של כל </a:t>
          </a:r>
          <a:r>
            <a:rPr lang="he-IL" b="0" i="0" dirty="0" err="1"/>
            <a:t>אינדיווידואל</a:t>
          </a:r>
          <a:r>
            <a:rPr lang="he-IL" b="0" i="0" dirty="0"/>
            <a:t> לגבש עמדה עצמאית כלפי סוגיות מהותיות בחייו ולחיות בהתאם להעדפותיו.</a:t>
          </a:r>
          <a:endParaRPr lang="he-IL" dirty="0"/>
        </a:p>
      </dgm:t>
    </dgm:pt>
    <dgm:pt modelId="{BB2BE550-EBD4-4329-BB1E-A1E0AD64D08F}" type="parTrans" cxnId="{A1E2A8F9-2D36-45D2-B53A-323609289921}">
      <dgm:prSet/>
      <dgm:spPr/>
      <dgm:t>
        <a:bodyPr/>
        <a:lstStyle/>
        <a:p>
          <a:pPr rtl="1"/>
          <a:endParaRPr lang="he-IL"/>
        </a:p>
      </dgm:t>
    </dgm:pt>
    <dgm:pt modelId="{1D66E2C4-D073-4EE3-A8DF-5F296CD9BAEF}" type="sibTrans" cxnId="{A1E2A8F9-2D36-45D2-B53A-323609289921}">
      <dgm:prSet/>
      <dgm:spPr/>
      <dgm:t>
        <a:bodyPr/>
        <a:lstStyle/>
        <a:p>
          <a:pPr rtl="1"/>
          <a:endParaRPr lang="he-IL"/>
        </a:p>
      </dgm:t>
    </dgm:pt>
    <dgm:pt modelId="{D7760A10-6F7B-4A7E-A972-A234A822E44E}">
      <dgm:prSet phldrT="[טקסט]"/>
      <dgm:spPr/>
      <dgm:t>
        <a:bodyPr/>
        <a:lstStyle/>
        <a:p>
          <a:pPr rtl="1"/>
          <a:r>
            <a:rPr lang="he-IL" b="0" i="0" dirty="0"/>
            <a:t>והאדם חווה פירוק גם במעגלי שייכות של משפחה וקהילה, וכן התנתקות משורשים תרבותיים עמוקים. </a:t>
          </a:r>
          <a:endParaRPr lang="he-IL" dirty="0"/>
        </a:p>
      </dgm:t>
    </dgm:pt>
    <dgm:pt modelId="{BDBAB21B-AB29-4E4E-BE45-C76E2C1A5065}" type="parTrans" cxnId="{6EF5831B-14D8-441C-8EEC-50A740FB7249}">
      <dgm:prSet/>
      <dgm:spPr/>
      <dgm:t>
        <a:bodyPr/>
        <a:lstStyle/>
        <a:p>
          <a:pPr rtl="1"/>
          <a:endParaRPr lang="he-IL"/>
        </a:p>
      </dgm:t>
    </dgm:pt>
    <dgm:pt modelId="{ED5C86C1-3698-44AD-8BCA-B1B4DE02FDA9}" type="sibTrans" cxnId="{6EF5831B-14D8-441C-8EEC-50A740FB7249}">
      <dgm:prSet/>
      <dgm:spPr/>
      <dgm:t>
        <a:bodyPr/>
        <a:lstStyle/>
        <a:p>
          <a:pPr rtl="1"/>
          <a:endParaRPr lang="he-IL"/>
        </a:p>
      </dgm:t>
    </dgm:pt>
    <dgm:pt modelId="{944546B9-8B52-46F8-AEB5-92AA6C588A75}">
      <dgm:prSet phldrT="[טקסט]"/>
      <dgm:spPr/>
      <dgm:t>
        <a:bodyPr/>
        <a:lstStyle/>
        <a:p>
          <a:pPr rtl="1"/>
          <a:r>
            <a:rPr lang="he-IL" b="0" i="0" dirty="0"/>
            <a:t>בעת הפוסט־מודרנית ניכרת שקיעה ברעיון התממשותה של גאולה דתית והתערערות המסורת אשר העניקה לאדם עוגנים ערכיים שהתוו את חייו וקבעו את דרכי עשייתו. האדם אינו יכול עוד להיתלות בהיררכיות וסדרים שהיו עד כה מובנים מאליהם, דבריהם של אבות קדמונים ומבני סמכות מסורתיים איבדו מכוחם, </a:t>
          </a:r>
          <a:endParaRPr lang="he-IL" dirty="0"/>
        </a:p>
      </dgm:t>
    </dgm:pt>
    <dgm:pt modelId="{7D18970B-6469-4FDB-A667-63CA4711D9A7}" type="parTrans" cxnId="{31C26815-625D-4077-83B0-686759BEAFE4}">
      <dgm:prSet/>
      <dgm:spPr/>
      <dgm:t>
        <a:bodyPr/>
        <a:lstStyle/>
        <a:p>
          <a:pPr rtl="1"/>
          <a:endParaRPr lang="he-IL"/>
        </a:p>
      </dgm:t>
    </dgm:pt>
    <dgm:pt modelId="{3C1C036F-FD5C-47CB-A95C-E8B675F37B2C}" type="sibTrans" cxnId="{31C26815-625D-4077-83B0-686759BEAFE4}">
      <dgm:prSet/>
      <dgm:spPr/>
      <dgm:t>
        <a:bodyPr/>
        <a:lstStyle/>
        <a:p>
          <a:pPr rtl="1"/>
          <a:endParaRPr lang="he-IL"/>
        </a:p>
      </dgm:t>
    </dgm:pt>
    <dgm:pt modelId="{94B931D1-B7A1-42ED-AB82-4439DBA8D72C}">
      <dgm:prSet phldrT="[טקסט]"/>
      <dgm:spPr/>
      <dgm:t>
        <a:bodyPr/>
        <a:lstStyle/>
        <a:p>
          <a:pPr rtl="1"/>
          <a:endParaRPr lang="he-IL" dirty="0"/>
        </a:p>
      </dgm:t>
    </dgm:pt>
    <dgm:pt modelId="{281A3109-C2D1-4F86-B3F2-57DF6DF85747}" type="parTrans" cxnId="{3B93C544-7FDF-4111-A9E5-71D75F419CAD}">
      <dgm:prSet/>
      <dgm:spPr/>
      <dgm:t>
        <a:bodyPr/>
        <a:lstStyle/>
        <a:p>
          <a:pPr rtl="1"/>
          <a:endParaRPr lang="he-IL"/>
        </a:p>
      </dgm:t>
    </dgm:pt>
    <dgm:pt modelId="{07E016C9-74D4-4381-93C9-D08D15E58F0E}" type="sibTrans" cxnId="{3B93C544-7FDF-4111-A9E5-71D75F419CAD}">
      <dgm:prSet/>
      <dgm:spPr/>
      <dgm:t>
        <a:bodyPr/>
        <a:lstStyle/>
        <a:p>
          <a:pPr rtl="1"/>
          <a:endParaRPr lang="he-IL"/>
        </a:p>
      </dgm:t>
    </dgm:pt>
    <dgm:pt modelId="{E62462D6-6A30-4D3C-81B8-9C31A63690DD}">
      <dgm:prSet phldrT="[טקסט]" custT="1"/>
      <dgm:spPr/>
      <dgm:t>
        <a:bodyPr/>
        <a:lstStyle/>
        <a:p>
          <a:pPr rtl="1"/>
          <a:r>
            <a:rPr lang="he-IL" sz="1050" b="0" i="0" dirty="0"/>
            <a:t>מעבר לרמה האישית, גם מערכות היחסים נמצאות בסכנה בעולם הדיגיטלי. התעסקות עם המכשיר הנייד במהלך מפגשים חברתיים פנים אל פנים משפיעה על היכולת להיות פנויים למערכות יחסים משמעותיות. גם תופעה זאת זכתה לכינוי: </a:t>
          </a:r>
          <a:r>
            <a:rPr lang="en-US" sz="1050" b="0" i="0" dirty="0"/>
            <a:t>Phubbing — </a:t>
          </a:r>
          <a:r>
            <a:rPr lang="he-IL" sz="1050" b="0" i="0" dirty="0"/>
            <a:t>התעסקות עם המכשיר הנייד לצורך שליחת הודעות או שיטוט ברשתות חברתיות בזמן שאנחנו נמצאים בחברה, תוך כדי התעלמות ואף זלזול באנשים שנמצאים לידנו. מחקרים מצאו שתופעה זו עלולה להוביל לכרסום במערכות יחסים כגון נישואין ומובילה לירידה בשביעות הרצון ותחושת החיבור הזוגי. גם במערכות יחסים אחרות, הפגיעה ביכולת ליצור חיבור אותנטי ובצורך האנושי כל כך להישמע ולהיראות עלולה עם הזמן להוביל לתחושת ניכור ובדידות</a:t>
          </a:r>
          <a:endParaRPr lang="he-IL" sz="1050" dirty="0"/>
        </a:p>
      </dgm:t>
    </dgm:pt>
    <dgm:pt modelId="{F6AE91C9-7C9B-42E5-AB86-A7DC38607CAF}" type="parTrans" cxnId="{1F8741CF-BA6F-4C7F-9DC6-EC34C89E5827}">
      <dgm:prSet/>
      <dgm:spPr/>
      <dgm:t>
        <a:bodyPr/>
        <a:lstStyle/>
        <a:p>
          <a:pPr rtl="1"/>
          <a:endParaRPr lang="he-IL"/>
        </a:p>
      </dgm:t>
    </dgm:pt>
    <dgm:pt modelId="{0BD78441-3E44-40DA-B613-9ED6D9F104DC}" type="sibTrans" cxnId="{1F8741CF-BA6F-4C7F-9DC6-EC34C89E5827}">
      <dgm:prSet/>
      <dgm:spPr/>
      <dgm:t>
        <a:bodyPr/>
        <a:lstStyle/>
        <a:p>
          <a:pPr rtl="1"/>
          <a:endParaRPr lang="he-IL"/>
        </a:p>
      </dgm:t>
    </dgm:pt>
    <dgm:pt modelId="{7F1607D5-071E-41A5-9BA6-5D95EC018A4C}" type="pres">
      <dgm:prSet presAssocID="{51D4383C-A145-4160-8734-CA95D563E865}" presName="diagram" presStyleCnt="0">
        <dgm:presLayoutVars>
          <dgm:dir/>
          <dgm:resizeHandles val="exact"/>
        </dgm:presLayoutVars>
      </dgm:prSet>
      <dgm:spPr/>
    </dgm:pt>
    <dgm:pt modelId="{588A0BBD-E156-497E-AF1C-AEC97CB1F2D6}" type="pres">
      <dgm:prSet presAssocID="{03145508-AB15-416A-9637-33EF93C2B5FD}" presName="node" presStyleLbl="node1" presStyleIdx="0" presStyleCnt="5">
        <dgm:presLayoutVars>
          <dgm:bulletEnabled val="1"/>
        </dgm:presLayoutVars>
      </dgm:prSet>
      <dgm:spPr/>
    </dgm:pt>
    <dgm:pt modelId="{C6ED0851-3B2A-4014-B76E-D48493AA9F75}" type="pres">
      <dgm:prSet presAssocID="{1D66E2C4-D073-4EE3-A8DF-5F296CD9BAEF}" presName="sibTrans" presStyleCnt="0"/>
      <dgm:spPr/>
    </dgm:pt>
    <dgm:pt modelId="{98BB5B7C-B2DD-4AC8-B1EB-D0E843190C1C}" type="pres">
      <dgm:prSet presAssocID="{D7760A10-6F7B-4A7E-A972-A234A822E44E}" presName="node" presStyleLbl="node1" presStyleIdx="1" presStyleCnt="5">
        <dgm:presLayoutVars>
          <dgm:bulletEnabled val="1"/>
        </dgm:presLayoutVars>
      </dgm:prSet>
      <dgm:spPr/>
    </dgm:pt>
    <dgm:pt modelId="{423099A6-8CD1-49F2-9A62-79F730E382A6}" type="pres">
      <dgm:prSet presAssocID="{ED5C86C1-3698-44AD-8BCA-B1B4DE02FDA9}" presName="sibTrans" presStyleCnt="0"/>
      <dgm:spPr/>
    </dgm:pt>
    <dgm:pt modelId="{2C838FBF-F015-49D7-AEDC-A388CEB3B116}" type="pres">
      <dgm:prSet presAssocID="{944546B9-8B52-46F8-AEB5-92AA6C588A75}" presName="node" presStyleLbl="node1" presStyleIdx="2" presStyleCnt="5">
        <dgm:presLayoutVars>
          <dgm:bulletEnabled val="1"/>
        </dgm:presLayoutVars>
      </dgm:prSet>
      <dgm:spPr/>
    </dgm:pt>
    <dgm:pt modelId="{56885EFC-5836-4C10-B631-104FAC70B927}" type="pres">
      <dgm:prSet presAssocID="{3C1C036F-FD5C-47CB-A95C-E8B675F37B2C}" presName="sibTrans" presStyleCnt="0"/>
      <dgm:spPr/>
    </dgm:pt>
    <dgm:pt modelId="{507B8B0D-4377-405E-9AD5-FDBB6AFFBFF8}" type="pres">
      <dgm:prSet presAssocID="{94B931D1-B7A1-42ED-AB82-4439DBA8D72C}" presName="node" presStyleLbl="node1" presStyleIdx="3" presStyleCnt="5" custScaleX="101139" custLinFactNeighborX="-54411">
        <dgm:presLayoutVars>
          <dgm:bulletEnabled val="1"/>
        </dgm:presLayoutVars>
      </dgm:prSet>
      <dgm:spPr/>
    </dgm:pt>
    <dgm:pt modelId="{825117D5-E78D-417E-A31C-4E5AFA15BFA5}" type="pres">
      <dgm:prSet presAssocID="{07E016C9-74D4-4381-93C9-D08D15E58F0E}" presName="sibTrans" presStyleCnt="0"/>
      <dgm:spPr/>
    </dgm:pt>
    <dgm:pt modelId="{E2B40871-25EB-42B6-B015-E45AD6BCA5D8}" type="pres">
      <dgm:prSet presAssocID="{E62462D6-6A30-4D3C-81B8-9C31A63690DD}" presName="node" presStyleLbl="node1" presStyleIdx="4" presStyleCnt="5" custLinFactNeighborX="-55548">
        <dgm:presLayoutVars>
          <dgm:bulletEnabled val="1"/>
        </dgm:presLayoutVars>
      </dgm:prSet>
      <dgm:spPr/>
    </dgm:pt>
  </dgm:ptLst>
  <dgm:cxnLst>
    <dgm:cxn modelId="{31C26815-625D-4077-83B0-686759BEAFE4}" srcId="{51D4383C-A145-4160-8734-CA95D563E865}" destId="{944546B9-8B52-46F8-AEB5-92AA6C588A75}" srcOrd="2" destOrd="0" parTransId="{7D18970B-6469-4FDB-A667-63CA4711D9A7}" sibTransId="{3C1C036F-FD5C-47CB-A95C-E8B675F37B2C}"/>
    <dgm:cxn modelId="{6EF5831B-14D8-441C-8EEC-50A740FB7249}" srcId="{51D4383C-A145-4160-8734-CA95D563E865}" destId="{D7760A10-6F7B-4A7E-A972-A234A822E44E}" srcOrd="1" destOrd="0" parTransId="{BDBAB21B-AB29-4E4E-BE45-C76E2C1A5065}" sibTransId="{ED5C86C1-3698-44AD-8BCA-B1B4DE02FDA9}"/>
    <dgm:cxn modelId="{3B93C544-7FDF-4111-A9E5-71D75F419CAD}" srcId="{51D4383C-A145-4160-8734-CA95D563E865}" destId="{94B931D1-B7A1-42ED-AB82-4439DBA8D72C}" srcOrd="3" destOrd="0" parTransId="{281A3109-C2D1-4F86-B3F2-57DF6DF85747}" sibTransId="{07E016C9-74D4-4381-93C9-D08D15E58F0E}"/>
    <dgm:cxn modelId="{7A0CCF6C-8242-44E0-94C1-0ED1F73745A1}" type="presOf" srcId="{E62462D6-6A30-4D3C-81B8-9C31A63690DD}" destId="{E2B40871-25EB-42B6-B015-E45AD6BCA5D8}" srcOrd="0" destOrd="0" presId="urn:microsoft.com/office/officeart/2005/8/layout/default"/>
    <dgm:cxn modelId="{158FB097-548A-4E89-97CB-2FFE51679A80}" type="presOf" srcId="{51D4383C-A145-4160-8734-CA95D563E865}" destId="{7F1607D5-071E-41A5-9BA6-5D95EC018A4C}" srcOrd="0" destOrd="0" presId="urn:microsoft.com/office/officeart/2005/8/layout/default"/>
    <dgm:cxn modelId="{6EFD5AA7-E6BD-41CD-873C-3169A9708668}" type="presOf" srcId="{D7760A10-6F7B-4A7E-A972-A234A822E44E}" destId="{98BB5B7C-B2DD-4AC8-B1EB-D0E843190C1C}" srcOrd="0" destOrd="0" presId="urn:microsoft.com/office/officeart/2005/8/layout/default"/>
    <dgm:cxn modelId="{B045A6B4-7E49-482B-90F6-4B776EEDDC71}" type="presOf" srcId="{94B931D1-B7A1-42ED-AB82-4439DBA8D72C}" destId="{507B8B0D-4377-405E-9AD5-FDBB6AFFBFF8}" srcOrd="0" destOrd="0" presId="urn:microsoft.com/office/officeart/2005/8/layout/default"/>
    <dgm:cxn modelId="{1F8741CF-BA6F-4C7F-9DC6-EC34C89E5827}" srcId="{51D4383C-A145-4160-8734-CA95D563E865}" destId="{E62462D6-6A30-4D3C-81B8-9C31A63690DD}" srcOrd="4" destOrd="0" parTransId="{F6AE91C9-7C9B-42E5-AB86-A7DC38607CAF}" sibTransId="{0BD78441-3E44-40DA-B613-9ED6D9F104DC}"/>
    <dgm:cxn modelId="{C32F19E5-3FB8-48D6-84E4-E2D9BDABEF45}" type="presOf" srcId="{944546B9-8B52-46F8-AEB5-92AA6C588A75}" destId="{2C838FBF-F015-49D7-AEDC-A388CEB3B116}" srcOrd="0" destOrd="0" presId="urn:microsoft.com/office/officeart/2005/8/layout/default"/>
    <dgm:cxn modelId="{227928ED-369F-4602-BA74-97D1CB6D01B6}" type="presOf" srcId="{03145508-AB15-416A-9637-33EF93C2B5FD}" destId="{588A0BBD-E156-497E-AF1C-AEC97CB1F2D6}" srcOrd="0" destOrd="0" presId="urn:microsoft.com/office/officeart/2005/8/layout/default"/>
    <dgm:cxn modelId="{A1E2A8F9-2D36-45D2-B53A-323609289921}" srcId="{51D4383C-A145-4160-8734-CA95D563E865}" destId="{03145508-AB15-416A-9637-33EF93C2B5FD}" srcOrd="0" destOrd="0" parTransId="{BB2BE550-EBD4-4329-BB1E-A1E0AD64D08F}" sibTransId="{1D66E2C4-D073-4EE3-A8DF-5F296CD9BAEF}"/>
    <dgm:cxn modelId="{F52CFDDC-DA65-4877-B169-831C13EDEBC7}" type="presParOf" srcId="{7F1607D5-071E-41A5-9BA6-5D95EC018A4C}" destId="{588A0BBD-E156-497E-AF1C-AEC97CB1F2D6}" srcOrd="0" destOrd="0" presId="urn:microsoft.com/office/officeart/2005/8/layout/default"/>
    <dgm:cxn modelId="{577ED931-B601-45B8-B7BC-10343F2BF908}" type="presParOf" srcId="{7F1607D5-071E-41A5-9BA6-5D95EC018A4C}" destId="{C6ED0851-3B2A-4014-B76E-D48493AA9F75}" srcOrd="1" destOrd="0" presId="urn:microsoft.com/office/officeart/2005/8/layout/default"/>
    <dgm:cxn modelId="{3AB5506C-8FB6-4CDB-A1FA-EACB5C3F8CD2}" type="presParOf" srcId="{7F1607D5-071E-41A5-9BA6-5D95EC018A4C}" destId="{98BB5B7C-B2DD-4AC8-B1EB-D0E843190C1C}" srcOrd="2" destOrd="0" presId="urn:microsoft.com/office/officeart/2005/8/layout/default"/>
    <dgm:cxn modelId="{1D777F71-6624-4789-BB9B-D2FF8A954EE7}" type="presParOf" srcId="{7F1607D5-071E-41A5-9BA6-5D95EC018A4C}" destId="{423099A6-8CD1-49F2-9A62-79F730E382A6}" srcOrd="3" destOrd="0" presId="urn:microsoft.com/office/officeart/2005/8/layout/default"/>
    <dgm:cxn modelId="{4777CE88-48AB-4F9D-B3A0-43E508846124}" type="presParOf" srcId="{7F1607D5-071E-41A5-9BA6-5D95EC018A4C}" destId="{2C838FBF-F015-49D7-AEDC-A388CEB3B116}" srcOrd="4" destOrd="0" presId="urn:microsoft.com/office/officeart/2005/8/layout/default"/>
    <dgm:cxn modelId="{34CFCF35-8E7B-46A0-9DBD-BB27B7749B5D}" type="presParOf" srcId="{7F1607D5-071E-41A5-9BA6-5D95EC018A4C}" destId="{56885EFC-5836-4C10-B631-104FAC70B927}" srcOrd="5" destOrd="0" presId="urn:microsoft.com/office/officeart/2005/8/layout/default"/>
    <dgm:cxn modelId="{B27FB352-1624-4F46-AF95-E4DD4C05526B}" type="presParOf" srcId="{7F1607D5-071E-41A5-9BA6-5D95EC018A4C}" destId="{507B8B0D-4377-405E-9AD5-FDBB6AFFBFF8}" srcOrd="6" destOrd="0" presId="urn:microsoft.com/office/officeart/2005/8/layout/default"/>
    <dgm:cxn modelId="{B529E2E6-A8A1-4B03-BADE-5B87A8C3A2B2}" type="presParOf" srcId="{7F1607D5-071E-41A5-9BA6-5D95EC018A4C}" destId="{825117D5-E78D-417E-A31C-4E5AFA15BFA5}" srcOrd="7" destOrd="0" presId="urn:microsoft.com/office/officeart/2005/8/layout/default"/>
    <dgm:cxn modelId="{CC969558-D028-4C9B-871D-38F880F90ACB}" type="presParOf" srcId="{7F1607D5-071E-41A5-9BA6-5D95EC018A4C}" destId="{E2B40871-25EB-42B6-B015-E45AD6BCA5D8}"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51D4383C-A145-4160-8734-CA95D563E865}"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03145508-AB15-416A-9637-33EF93C2B5FD}">
      <dgm:prSet phldrT="[טקסט]"/>
      <dgm:spPr/>
      <dgm:t>
        <a:bodyPr/>
        <a:lstStyle/>
        <a:p>
          <a:pPr rtl="1"/>
          <a:endParaRPr lang="he-IL" dirty="0"/>
        </a:p>
      </dgm:t>
    </dgm:pt>
    <dgm:pt modelId="{BB2BE550-EBD4-4329-BB1E-A1E0AD64D08F}" type="parTrans" cxnId="{A1E2A8F9-2D36-45D2-B53A-323609289921}">
      <dgm:prSet/>
      <dgm:spPr/>
      <dgm:t>
        <a:bodyPr/>
        <a:lstStyle/>
        <a:p>
          <a:pPr rtl="1"/>
          <a:endParaRPr lang="he-IL"/>
        </a:p>
      </dgm:t>
    </dgm:pt>
    <dgm:pt modelId="{1D66E2C4-D073-4EE3-A8DF-5F296CD9BAEF}" type="sibTrans" cxnId="{A1E2A8F9-2D36-45D2-B53A-323609289921}">
      <dgm:prSet/>
      <dgm:spPr/>
      <dgm:t>
        <a:bodyPr/>
        <a:lstStyle/>
        <a:p>
          <a:pPr rtl="1"/>
          <a:endParaRPr lang="he-IL"/>
        </a:p>
      </dgm:t>
    </dgm:pt>
    <dgm:pt modelId="{D7760A10-6F7B-4A7E-A972-A234A822E44E}">
      <dgm:prSet phldrT="[טקסט]"/>
      <dgm:spPr/>
      <dgm:t>
        <a:bodyPr/>
        <a:lstStyle/>
        <a:p>
          <a:pPr rtl="1"/>
          <a:endParaRPr lang="he-IL" dirty="0"/>
        </a:p>
      </dgm:t>
    </dgm:pt>
    <dgm:pt modelId="{BDBAB21B-AB29-4E4E-BE45-C76E2C1A5065}" type="parTrans" cxnId="{6EF5831B-14D8-441C-8EEC-50A740FB7249}">
      <dgm:prSet/>
      <dgm:spPr/>
      <dgm:t>
        <a:bodyPr/>
        <a:lstStyle/>
        <a:p>
          <a:pPr rtl="1"/>
          <a:endParaRPr lang="he-IL"/>
        </a:p>
      </dgm:t>
    </dgm:pt>
    <dgm:pt modelId="{ED5C86C1-3698-44AD-8BCA-B1B4DE02FDA9}" type="sibTrans" cxnId="{6EF5831B-14D8-441C-8EEC-50A740FB7249}">
      <dgm:prSet/>
      <dgm:spPr/>
      <dgm:t>
        <a:bodyPr/>
        <a:lstStyle/>
        <a:p>
          <a:pPr rtl="1"/>
          <a:endParaRPr lang="he-IL"/>
        </a:p>
      </dgm:t>
    </dgm:pt>
    <dgm:pt modelId="{944546B9-8B52-46F8-AEB5-92AA6C588A75}">
      <dgm:prSet phldrT="[טקסט]"/>
      <dgm:spPr/>
      <dgm:t>
        <a:bodyPr/>
        <a:lstStyle/>
        <a:p>
          <a:pPr rtl="1"/>
          <a:endParaRPr lang="he-IL" dirty="0"/>
        </a:p>
      </dgm:t>
    </dgm:pt>
    <dgm:pt modelId="{7D18970B-6469-4FDB-A667-63CA4711D9A7}" type="parTrans" cxnId="{31C26815-625D-4077-83B0-686759BEAFE4}">
      <dgm:prSet/>
      <dgm:spPr/>
      <dgm:t>
        <a:bodyPr/>
        <a:lstStyle/>
        <a:p>
          <a:pPr rtl="1"/>
          <a:endParaRPr lang="he-IL"/>
        </a:p>
      </dgm:t>
    </dgm:pt>
    <dgm:pt modelId="{3C1C036F-FD5C-47CB-A95C-E8B675F37B2C}" type="sibTrans" cxnId="{31C26815-625D-4077-83B0-686759BEAFE4}">
      <dgm:prSet/>
      <dgm:spPr/>
      <dgm:t>
        <a:bodyPr/>
        <a:lstStyle/>
        <a:p>
          <a:pPr rtl="1"/>
          <a:endParaRPr lang="he-IL"/>
        </a:p>
      </dgm:t>
    </dgm:pt>
    <dgm:pt modelId="{94B931D1-B7A1-42ED-AB82-4439DBA8D72C}">
      <dgm:prSet phldrT="[טקסט]"/>
      <dgm:spPr/>
      <dgm:t>
        <a:bodyPr/>
        <a:lstStyle/>
        <a:p>
          <a:pPr rtl="1"/>
          <a:r>
            <a:rPr lang="he-IL" b="0" i="0" dirty="0"/>
            <a:t>זרמים ותופעות, תמהיל של דת ומסורות ריפוי פגאניות עתיקות, תורות הנסתר ומיסטיקה לצד השראה גם מפסיכותרפיות בנות זמננו. המיקוד בחוויה האישית מקודש באמצעות עיסוק מוגבר בעצמי. תהליכי האדרת האינדיווידואליות נחשבים למאפיינים הבולטים של העידן החדש, הנתפס כצורה של "</a:t>
          </a:r>
          <a:r>
            <a:rPr lang="he-IL" b="0" i="0" dirty="0" err="1"/>
            <a:t>רוחניות־עצמית</a:t>
          </a:r>
          <a:r>
            <a:rPr lang="he-IL" b="0" i="0" dirty="0"/>
            <a:t>" (</a:t>
          </a:r>
          <a:r>
            <a:rPr lang="en-US" b="0" i="0" dirty="0"/>
            <a:t>self-spirituality).</a:t>
          </a:r>
          <a:endParaRPr lang="he-IL" dirty="0"/>
        </a:p>
      </dgm:t>
    </dgm:pt>
    <dgm:pt modelId="{281A3109-C2D1-4F86-B3F2-57DF6DF85747}" type="parTrans" cxnId="{3B93C544-7FDF-4111-A9E5-71D75F419CAD}">
      <dgm:prSet/>
      <dgm:spPr/>
      <dgm:t>
        <a:bodyPr/>
        <a:lstStyle/>
        <a:p>
          <a:pPr rtl="1"/>
          <a:endParaRPr lang="he-IL"/>
        </a:p>
      </dgm:t>
    </dgm:pt>
    <dgm:pt modelId="{07E016C9-74D4-4381-93C9-D08D15E58F0E}" type="sibTrans" cxnId="{3B93C544-7FDF-4111-A9E5-71D75F419CAD}">
      <dgm:prSet/>
      <dgm:spPr/>
      <dgm:t>
        <a:bodyPr/>
        <a:lstStyle/>
        <a:p>
          <a:pPr rtl="1"/>
          <a:endParaRPr lang="he-IL"/>
        </a:p>
      </dgm:t>
    </dgm:pt>
    <dgm:pt modelId="{E62462D6-6A30-4D3C-81B8-9C31A63690DD}">
      <dgm:prSet phldrT="[טקסט]"/>
      <dgm:spPr/>
      <dgm:t>
        <a:bodyPr/>
        <a:lstStyle/>
        <a:p>
          <a:pPr rtl="1"/>
          <a:r>
            <a:rPr lang="he-IL" b="0" i="0" dirty="0"/>
            <a:t>כחלק מהדחף למשמעות אנחנו עדים גם לחיפוש רוחני מחוץ לדת ממוסדת, ולפריחתן של התארגנויות אלטרנטיביות של קהילות, פסטיבלים וסדנאות לחיפוש משמעות והתפתחות עצמית. </a:t>
          </a:r>
          <a:endParaRPr lang="he-IL" dirty="0"/>
        </a:p>
      </dgm:t>
    </dgm:pt>
    <dgm:pt modelId="{F6AE91C9-7C9B-42E5-AB86-A7DC38607CAF}" type="parTrans" cxnId="{1F8741CF-BA6F-4C7F-9DC6-EC34C89E5827}">
      <dgm:prSet/>
      <dgm:spPr/>
      <dgm:t>
        <a:bodyPr/>
        <a:lstStyle/>
        <a:p>
          <a:pPr rtl="1"/>
          <a:endParaRPr lang="he-IL"/>
        </a:p>
      </dgm:t>
    </dgm:pt>
    <dgm:pt modelId="{0BD78441-3E44-40DA-B613-9ED6D9F104DC}" type="sibTrans" cxnId="{1F8741CF-BA6F-4C7F-9DC6-EC34C89E5827}">
      <dgm:prSet/>
      <dgm:spPr/>
      <dgm:t>
        <a:bodyPr/>
        <a:lstStyle/>
        <a:p>
          <a:pPr rtl="1"/>
          <a:endParaRPr lang="he-IL"/>
        </a:p>
      </dgm:t>
    </dgm:pt>
    <dgm:pt modelId="{7F1607D5-071E-41A5-9BA6-5D95EC018A4C}" type="pres">
      <dgm:prSet presAssocID="{51D4383C-A145-4160-8734-CA95D563E865}" presName="diagram" presStyleCnt="0">
        <dgm:presLayoutVars>
          <dgm:dir/>
          <dgm:resizeHandles val="exact"/>
        </dgm:presLayoutVars>
      </dgm:prSet>
      <dgm:spPr/>
    </dgm:pt>
    <dgm:pt modelId="{588A0BBD-E156-497E-AF1C-AEC97CB1F2D6}" type="pres">
      <dgm:prSet presAssocID="{03145508-AB15-416A-9637-33EF93C2B5FD}" presName="node" presStyleLbl="node1" presStyleIdx="0" presStyleCnt="5">
        <dgm:presLayoutVars>
          <dgm:bulletEnabled val="1"/>
        </dgm:presLayoutVars>
      </dgm:prSet>
      <dgm:spPr/>
    </dgm:pt>
    <dgm:pt modelId="{C6ED0851-3B2A-4014-B76E-D48493AA9F75}" type="pres">
      <dgm:prSet presAssocID="{1D66E2C4-D073-4EE3-A8DF-5F296CD9BAEF}" presName="sibTrans" presStyleCnt="0"/>
      <dgm:spPr/>
    </dgm:pt>
    <dgm:pt modelId="{98BB5B7C-B2DD-4AC8-B1EB-D0E843190C1C}" type="pres">
      <dgm:prSet presAssocID="{D7760A10-6F7B-4A7E-A972-A234A822E44E}" presName="node" presStyleLbl="node1" presStyleIdx="1" presStyleCnt="5">
        <dgm:presLayoutVars>
          <dgm:bulletEnabled val="1"/>
        </dgm:presLayoutVars>
      </dgm:prSet>
      <dgm:spPr/>
    </dgm:pt>
    <dgm:pt modelId="{423099A6-8CD1-49F2-9A62-79F730E382A6}" type="pres">
      <dgm:prSet presAssocID="{ED5C86C1-3698-44AD-8BCA-B1B4DE02FDA9}" presName="sibTrans" presStyleCnt="0"/>
      <dgm:spPr/>
    </dgm:pt>
    <dgm:pt modelId="{2C838FBF-F015-49D7-AEDC-A388CEB3B116}" type="pres">
      <dgm:prSet presAssocID="{944546B9-8B52-46F8-AEB5-92AA6C588A75}" presName="node" presStyleLbl="node1" presStyleIdx="2" presStyleCnt="5">
        <dgm:presLayoutVars>
          <dgm:bulletEnabled val="1"/>
        </dgm:presLayoutVars>
      </dgm:prSet>
      <dgm:spPr/>
    </dgm:pt>
    <dgm:pt modelId="{56885EFC-5836-4C10-B631-104FAC70B927}" type="pres">
      <dgm:prSet presAssocID="{3C1C036F-FD5C-47CB-A95C-E8B675F37B2C}" presName="sibTrans" presStyleCnt="0"/>
      <dgm:spPr/>
    </dgm:pt>
    <dgm:pt modelId="{507B8B0D-4377-405E-9AD5-FDBB6AFFBFF8}" type="pres">
      <dgm:prSet presAssocID="{94B931D1-B7A1-42ED-AB82-4439DBA8D72C}" presName="node" presStyleLbl="node1" presStyleIdx="3" presStyleCnt="5" custScaleX="101139" custLinFactNeighborX="-54411">
        <dgm:presLayoutVars>
          <dgm:bulletEnabled val="1"/>
        </dgm:presLayoutVars>
      </dgm:prSet>
      <dgm:spPr/>
    </dgm:pt>
    <dgm:pt modelId="{825117D5-E78D-417E-A31C-4E5AFA15BFA5}" type="pres">
      <dgm:prSet presAssocID="{07E016C9-74D4-4381-93C9-D08D15E58F0E}" presName="sibTrans" presStyleCnt="0"/>
      <dgm:spPr/>
    </dgm:pt>
    <dgm:pt modelId="{E2B40871-25EB-42B6-B015-E45AD6BCA5D8}" type="pres">
      <dgm:prSet presAssocID="{E62462D6-6A30-4D3C-81B8-9C31A63690DD}" presName="node" presStyleLbl="node1" presStyleIdx="4" presStyleCnt="5" custLinFactNeighborX="-55548">
        <dgm:presLayoutVars>
          <dgm:bulletEnabled val="1"/>
        </dgm:presLayoutVars>
      </dgm:prSet>
      <dgm:spPr/>
    </dgm:pt>
  </dgm:ptLst>
  <dgm:cxnLst>
    <dgm:cxn modelId="{31C26815-625D-4077-83B0-686759BEAFE4}" srcId="{51D4383C-A145-4160-8734-CA95D563E865}" destId="{944546B9-8B52-46F8-AEB5-92AA6C588A75}" srcOrd="2" destOrd="0" parTransId="{7D18970B-6469-4FDB-A667-63CA4711D9A7}" sibTransId="{3C1C036F-FD5C-47CB-A95C-E8B675F37B2C}"/>
    <dgm:cxn modelId="{6EF5831B-14D8-441C-8EEC-50A740FB7249}" srcId="{51D4383C-A145-4160-8734-CA95D563E865}" destId="{D7760A10-6F7B-4A7E-A972-A234A822E44E}" srcOrd="1" destOrd="0" parTransId="{BDBAB21B-AB29-4E4E-BE45-C76E2C1A5065}" sibTransId="{ED5C86C1-3698-44AD-8BCA-B1B4DE02FDA9}"/>
    <dgm:cxn modelId="{3B93C544-7FDF-4111-A9E5-71D75F419CAD}" srcId="{51D4383C-A145-4160-8734-CA95D563E865}" destId="{94B931D1-B7A1-42ED-AB82-4439DBA8D72C}" srcOrd="3" destOrd="0" parTransId="{281A3109-C2D1-4F86-B3F2-57DF6DF85747}" sibTransId="{07E016C9-74D4-4381-93C9-D08D15E58F0E}"/>
    <dgm:cxn modelId="{7A0CCF6C-8242-44E0-94C1-0ED1F73745A1}" type="presOf" srcId="{E62462D6-6A30-4D3C-81B8-9C31A63690DD}" destId="{E2B40871-25EB-42B6-B015-E45AD6BCA5D8}" srcOrd="0" destOrd="0" presId="urn:microsoft.com/office/officeart/2005/8/layout/default"/>
    <dgm:cxn modelId="{158FB097-548A-4E89-97CB-2FFE51679A80}" type="presOf" srcId="{51D4383C-A145-4160-8734-CA95D563E865}" destId="{7F1607D5-071E-41A5-9BA6-5D95EC018A4C}" srcOrd="0" destOrd="0" presId="urn:microsoft.com/office/officeart/2005/8/layout/default"/>
    <dgm:cxn modelId="{6EFD5AA7-E6BD-41CD-873C-3169A9708668}" type="presOf" srcId="{D7760A10-6F7B-4A7E-A972-A234A822E44E}" destId="{98BB5B7C-B2DD-4AC8-B1EB-D0E843190C1C}" srcOrd="0" destOrd="0" presId="urn:microsoft.com/office/officeart/2005/8/layout/default"/>
    <dgm:cxn modelId="{B045A6B4-7E49-482B-90F6-4B776EEDDC71}" type="presOf" srcId="{94B931D1-B7A1-42ED-AB82-4439DBA8D72C}" destId="{507B8B0D-4377-405E-9AD5-FDBB6AFFBFF8}" srcOrd="0" destOrd="0" presId="urn:microsoft.com/office/officeart/2005/8/layout/default"/>
    <dgm:cxn modelId="{1F8741CF-BA6F-4C7F-9DC6-EC34C89E5827}" srcId="{51D4383C-A145-4160-8734-CA95D563E865}" destId="{E62462D6-6A30-4D3C-81B8-9C31A63690DD}" srcOrd="4" destOrd="0" parTransId="{F6AE91C9-7C9B-42E5-AB86-A7DC38607CAF}" sibTransId="{0BD78441-3E44-40DA-B613-9ED6D9F104DC}"/>
    <dgm:cxn modelId="{C32F19E5-3FB8-48D6-84E4-E2D9BDABEF45}" type="presOf" srcId="{944546B9-8B52-46F8-AEB5-92AA6C588A75}" destId="{2C838FBF-F015-49D7-AEDC-A388CEB3B116}" srcOrd="0" destOrd="0" presId="urn:microsoft.com/office/officeart/2005/8/layout/default"/>
    <dgm:cxn modelId="{227928ED-369F-4602-BA74-97D1CB6D01B6}" type="presOf" srcId="{03145508-AB15-416A-9637-33EF93C2B5FD}" destId="{588A0BBD-E156-497E-AF1C-AEC97CB1F2D6}" srcOrd="0" destOrd="0" presId="urn:microsoft.com/office/officeart/2005/8/layout/default"/>
    <dgm:cxn modelId="{A1E2A8F9-2D36-45D2-B53A-323609289921}" srcId="{51D4383C-A145-4160-8734-CA95D563E865}" destId="{03145508-AB15-416A-9637-33EF93C2B5FD}" srcOrd="0" destOrd="0" parTransId="{BB2BE550-EBD4-4329-BB1E-A1E0AD64D08F}" sibTransId="{1D66E2C4-D073-4EE3-A8DF-5F296CD9BAEF}"/>
    <dgm:cxn modelId="{F52CFDDC-DA65-4877-B169-831C13EDEBC7}" type="presParOf" srcId="{7F1607D5-071E-41A5-9BA6-5D95EC018A4C}" destId="{588A0BBD-E156-497E-AF1C-AEC97CB1F2D6}" srcOrd="0" destOrd="0" presId="urn:microsoft.com/office/officeart/2005/8/layout/default"/>
    <dgm:cxn modelId="{577ED931-B601-45B8-B7BC-10343F2BF908}" type="presParOf" srcId="{7F1607D5-071E-41A5-9BA6-5D95EC018A4C}" destId="{C6ED0851-3B2A-4014-B76E-D48493AA9F75}" srcOrd="1" destOrd="0" presId="urn:microsoft.com/office/officeart/2005/8/layout/default"/>
    <dgm:cxn modelId="{3AB5506C-8FB6-4CDB-A1FA-EACB5C3F8CD2}" type="presParOf" srcId="{7F1607D5-071E-41A5-9BA6-5D95EC018A4C}" destId="{98BB5B7C-B2DD-4AC8-B1EB-D0E843190C1C}" srcOrd="2" destOrd="0" presId="urn:microsoft.com/office/officeart/2005/8/layout/default"/>
    <dgm:cxn modelId="{1D777F71-6624-4789-BB9B-D2FF8A954EE7}" type="presParOf" srcId="{7F1607D5-071E-41A5-9BA6-5D95EC018A4C}" destId="{423099A6-8CD1-49F2-9A62-79F730E382A6}" srcOrd="3" destOrd="0" presId="urn:microsoft.com/office/officeart/2005/8/layout/default"/>
    <dgm:cxn modelId="{4777CE88-48AB-4F9D-B3A0-43E508846124}" type="presParOf" srcId="{7F1607D5-071E-41A5-9BA6-5D95EC018A4C}" destId="{2C838FBF-F015-49D7-AEDC-A388CEB3B116}" srcOrd="4" destOrd="0" presId="urn:microsoft.com/office/officeart/2005/8/layout/default"/>
    <dgm:cxn modelId="{34CFCF35-8E7B-46A0-9DBD-BB27B7749B5D}" type="presParOf" srcId="{7F1607D5-071E-41A5-9BA6-5D95EC018A4C}" destId="{56885EFC-5836-4C10-B631-104FAC70B927}" srcOrd="5" destOrd="0" presId="urn:microsoft.com/office/officeart/2005/8/layout/default"/>
    <dgm:cxn modelId="{B27FB352-1624-4F46-AF95-E4DD4C05526B}" type="presParOf" srcId="{7F1607D5-071E-41A5-9BA6-5D95EC018A4C}" destId="{507B8B0D-4377-405E-9AD5-FDBB6AFFBFF8}" srcOrd="6" destOrd="0" presId="urn:microsoft.com/office/officeart/2005/8/layout/default"/>
    <dgm:cxn modelId="{B529E2E6-A8A1-4B03-BADE-5B87A8C3A2B2}" type="presParOf" srcId="{7F1607D5-071E-41A5-9BA6-5D95EC018A4C}" destId="{825117D5-E78D-417E-A31C-4E5AFA15BFA5}" srcOrd="7" destOrd="0" presId="urn:microsoft.com/office/officeart/2005/8/layout/default"/>
    <dgm:cxn modelId="{CC969558-D028-4C9B-871D-38F880F90ACB}" type="presParOf" srcId="{7F1607D5-071E-41A5-9BA6-5D95EC018A4C}" destId="{E2B40871-25EB-42B6-B015-E45AD6BCA5D8}"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rtl="1"/>
          <a:r>
            <a:rPr lang="he-IL" b="0" i="0" dirty="0"/>
            <a:t>פרנקל טוען כי: "איש אינו מסוגל לשכנע אותנו שנאמין שהאדם הוא בעל חיים מעודן, ברגע שניווכח שיש בו מלאך מודחק"</a:t>
          </a:r>
          <a:endParaRPr lang="he-IL"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r>
            <a:rPr lang="he-IL" b="0" i="0" dirty="0"/>
            <a:t>בעוד שבפסיכואנליזה האדם נעשה מודע ליצרים ולדחפים שלו, בלוגותרפיה לא הייצרי, אלא הרוחני הוא המועלה לתודעה.</a:t>
          </a:r>
          <a:endParaRPr lang="he-IL" dirty="0"/>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r>
            <a:rPr lang="he-IL" b="0" i="0" dirty="0"/>
            <a:t>על פי הלוגותרפיה ה</a:t>
          </a:r>
          <a:r>
            <a:rPr lang="he-IL" b="0" i="0" dirty="0">
              <a:hlinkClick xmlns:r="http://schemas.openxmlformats.org/officeDocument/2006/relationships" r:id="rId1" tooltip="לא מודע"/>
            </a:rPr>
            <a:t>לא מודע</a:t>
          </a:r>
          <a:r>
            <a:rPr lang="he-IL" b="0" i="0" dirty="0"/>
            <a:t> איננו כולל רק יצרים מודחקים (איד) כפי שסבר פרויד, </a:t>
          </a:r>
        </a:p>
        <a:p>
          <a:pPr rtl="1"/>
          <a:r>
            <a:rPr lang="he-IL" b="0" i="0" dirty="0"/>
            <a:t>אלא גם הוויות רוחניות. </a:t>
          </a:r>
          <a:endParaRPr lang="he-IL" dirty="0"/>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custT="1"/>
      <dgm:spPr/>
      <dgm:t>
        <a:bodyPr/>
        <a:lstStyle/>
        <a:p>
          <a:pPr rtl="1"/>
          <a:r>
            <a:rPr lang="he-IL" sz="1400" dirty="0"/>
            <a:t>עד עכשיו דיברנו על הרובד המאוד חיצוני של האדם. הגוף והנפש שקשורה אליו. אך פנימיות האדם, האדם עצמו, זו הנשמה. </a:t>
          </a:r>
        </a:p>
        <a:p>
          <a:pPr rtl="1"/>
          <a:r>
            <a:rPr lang="he-IL" sz="1400" dirty="0"/>
            <a:t>ממנה באים כל הרצונות הטובים של</a:t>
          </a:r>
        </a:p>
        <a:p>
          <a:pPr rtl="1"/>
          <a:r>
            <a:rPr lang="he-IL" sz="1400" dirty="0"/>
            <a:t>האדם, המידות הטובות, החיפוש של המשמעות</a:t>
          </a:r>
        </a:p>
        <a:p>
          <a:pPr rtl="1"/>
          <a:r>
            <a:rPr lang="he-IL" sz="1400" dirty="0"/>
            <a:t>שהזכרנו, וחוסר המנוחה התמידי שיש לאדם</a:t>
          </a:r>
        </a:p>
        <a:p>
          <a:pPr rtl="1"/>
          <a:r>
            <a:rPr lang="he-IL" sz="1400" dirty="0"/>
            <a:t>בעולם הזה.</a:t>
          </a:r>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r>
            <a:rPr lang="he-IL" dirty="0"/>
            <a:t>נשמה בשפה </a:t>
          </a:r>
          <a:r>
            <a:rPr lang="he-IL" dirty="0" err="1"/>
            <a:t>פסיכולגית</a:t>
          </a:r>
          <a:endParaRPr lang="he-IL" dirty="0"/>
        </a:p>
        <a:p>
          <a:pPr rtl="1"/>
          <a:r>
            <a:rPr lang="he-IL" dirty="0"/>
            <a:t>הלא מודע הרוחני.</a:t>
          </a:r>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23908" custLinFactNeighborY="-1195">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21756" custLinFactNeighborY="-1195">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rtl="1"/>
          <a:r>
            <a:rPr lang="he-IL" b="1" i="0" dirty="0"/>
            <a:t>פשר החיים</a:t>
          </a:r>
          <a:r>
            <a:rPr lang="he-IL" b="0" i="0" dirty="0"/>
            <a:t> - מושג חמקמק מכיוון שהוא שונה מאדם לאדם, מיום ליום ומשעה לשעה. פשר החיים הוא ספציפי לסיטואציה המיוחדת, ויכול להתגלות במעשה שהאדם עושה, בהתנסות וחוויה של ערך, ואף בסבל. לא האדם שואל לפשר החיים, אלא החיים שואלים אותו בעצם קיומם, והאדם צריך לענות על שאלות החיים, ורק באמצעות מעשיו</a:t>
          </a:r>
          <a:endParaRPr lang="he-IL"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buFont typeface="Arial" panose="020B0604020202020204" pitchFamily="34" charset="0"/>
            <a:buChar char="•"/>
          </a:pPr>
          <a:r>
            <a:rPr lang="he-IL" b="1" i="0" dirty="0"/>
            <a:t>תסכול קיומי</a:t>
          </a:r>
          <a:r>
            <a:rPr lang="he-IL" b="0" i="0" dirty="0"/>
            <a:t> - תסכול הנובע בשל שאיפה למשמעות שלא התמלאה.</a:t>
          </a:r>
          <a:endParaRPr lang="he-IL" dirty="0"/>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buFont typeface="Arial" panose="020B0604020202020204" pitchFamily="34" charset="0"/>
            <a:buChar char="•"/>
          </a:pPr>
          <a:r>
            <a:rPr lang="he-IL" b="1" i="0" dirty="0"/>
            <a:t>ריק קיומי</a:t>
          </a:r>
          <a:r>
            <a:rPr lang="he-IL" b="0" i="0" dirty="0"/>
            <a:t> - תחושה נפוצה של האדם המודרני בעקבות איבוד היצרים החייתיים ואיבוד המסורות, כך שלאדם קשה לשער את רצונו האמיתי והוא מרגיש שהוא שרוי בריק שתסמינו הבולט הוא שעמום.</a:t>
          </a:r>
          <a:endParaRPr lang="he-IL" dirty="0"/>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rtl="1">
            <a:buFont typeface="Arial" panose="020B0604020202020204" pitchFamily="34" charset="0"/>
            <a:buChar char="•"/>
          </a:pPr>
          <a:r>
            <a:rPr lang="he-IL" b="1" i="0" dirty="0"/>
            <a:t>פשר הסבל</a:t>
          </a:r>
          <a:r>
            <a:rPr lang="he-IL" b="0" i="0" dirty="0"/>
            <a:t> - הפשר העמוק והנעלה ביותר הוא פשר הסבל. שכן עמדתו של האדם כלפי הייסורים, הוא מבחנו הנעלה ביותר. שכן יש לחייו של האדם משמעות עד הרגע האחרון של הקיום אף כאשר הקיום כואב.</a:t>
          </a:r>
          <a:endParaRPr lang="he-IL" dirty="0"/>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r>
            <a:rPr lang="he-IL" b="1" i="0" dirty="0"/>
            <a:t>פשר האהבה</a:t>
          </a:r>
          <a:r>
            <a:rPr lang="he-IL" b="0" i="0" dirty="0"/>
            <a:t> - ה</a:t>
          </a:r>
          <a:r>
            <a:rPr lang="he-IL" b="0" i="0" dirty="0">
              <a:hlinkClick xmlns:r="http://schemas.openxmlformats.org/officeDocument/2006/relationships" r:id="rId1" tooltip="אהבה"/>
            </a:rPr>
            <a:t>אהבה</a:t>
          </a:r>
          <a:r>
            <a:rPr lang="he-IL" b="0" i="0" dirty="0"/>
            <a:t> היא הדרך היחידה לתפוס את עצמיותו של הזולת. אין דרך אחרת לרדת לעומק מהותו של הזולת. האוהב אף יכול לראות את הסגולות הגנוזות של הנאהב, ואף לגרום לו להוציאם לפועל.</a:t>
          </a:r>
          <a:endParaRPr lang="he-IL" dirty="0"/>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23908" custLinFactNeighborY="-1195">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21756" custLinFactNeighborY="-1195">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rtl="1"/>
          <a:r>
            <a:rPr lang="he-IL" b="0" i="0" dirty="0"/>
            <a:t>לעומת זאת בישראל התקבלה שיטתו של </a:t>
          </a:r>
          <a:r>
            <a:rPr lang="he-IL" b="0" i="0" dirty="0" err="1"/>
            <a:t>פראנקל</a:t>
          </a:r>
          <a:r>
            <a:rPr lang="he-IL" b="0" i="0" dirty="0"/>
            <a:t> בזלזול, אף שהובעה ב-14 כרכים עבי כרס ב</a:t>
          </a:r>
          <a:r>
            <a:rPr lang="he-IL" b="0" i="0" dirty="0">
              <a:hlinkClick xmlns:r="http://schemas.openxmlformats.org/officeDocument/2006/relationships" r:id="rId1" tooltip="גרמנית"/>
            </a:rPr>
            <a:t>גרמנית</a:t>
          </a:r>
          <a:r>
            <a:rPr lang="he-IL" b="0" i="0" dirty="0"/>
            <a:t>, ונחשבה כתאוריה ספרותית ולא מקצועית-טיפולית, בין היתר בשל השליטה החזקה של הזרם </a:t>
          </a:r>
          <a:r>
            <a:rPr lang="he-IL" b="0" i="0" dirty="0" err="1"/>
            <a:t>הפסיכואנלטיקאי</a:t>
          </a:r>
          <a:r>
            <a:rPr lang="he-IL" b="0" i="0" dirty="0"/>
            <a:t> בישראל. </a:t>
          </a:r>
          <a:endParaRPr lang="he-IL"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r>
            <a:rPr lang="he-IL" b="0" i="0" dirty="0"/>
            <a:t>ב</a:t>
          </a:r>
          <a:r>
            <a:rPr lang="he-IL" b="0" i="0" dirty="0">
              <a:hlinkClick xmlns:r="http://schemas.openxmlformats.org/officeDocument/2006/relationships" r:id="rId2" tooltip="ארצות הברית"/>
            </a:rPr>
            <a:t>ארצות הברית</a:t>
          </a:r>
          <a:r>
            <a:rPr lang="he-IL" b="0" i="0" dirty="0"/>
            <a:t> שם ישנו </a:t>
          </a:r>
          <a:r>
            <a:rPr lang="he-IL" b="0" i="0" dirty="0">
              <a:hlinkClick xmlns:r="http://schemas.openxmlformats.org/officeDocument/2006/relationships" r:id="rId3" tooltip="פלורליזם"/>
            </a:rPr>
            <a:t>פלורליזם</a:t>
          </a:r>
          <a:r>
            <a:rPr lang="he-IL" b="0" i="0" dirty="0"/>
            <a:t> בתחומים רבים, וניתן מקום לשיטות השונות, ללוגותרפיה יש מעמד של שיטה טיפולית לכל דבר ועניין, וישנם פסיכולוגים המתמחים בשיטה הזו. </a:t>
          </a:r>
          <a:endParaRPr lang="he-IL" dirty="0"/>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r>
            <a:rPr lang="he-IL" b="0" i="0" dirty="0"/>
            <a:t>ללוגותרפיה יש יחס של כבוד ל</a:t>
          </a:r>
          <a:r>
            <a:rPr lang="he-IL" b="0" i="0" dirty="0">
              <a:hlinkClick xmlns:r="http://schemas.openxmlformats.org/officeDocument/2006/relationships" r:id="rId4" tooltip="דת"/>
            </a:rPr>
            <a:t>דת</a:t>
          </a:r>
          <a:r>
            <a:rPr lang="he-IL" b="0" i="0" dirty="0"/>
            <a:t> ולאמונותיו הדתיות של האדם. </a:t>
          </a:r>
          <a:r>
            <a:rPr lang="he-IL" b="0" i="0" dirty="0" err="1"/>
            <a:t>פראנקל</a:t>
          </a:r>
          <a:r>
            <a:rPr lang="he-IL" b="0" i="0" dirty="0"/>
            <a:t> סובר כי הדחקה של הדתיות שבאדם סופה </a:t>
          </a:r>
          <a:r>
            <a:rPr lang="he-IL" b="0" i="0" dirty="0" err="1"/>
            <a:t>נאורוזה</a:t>
          </a:r>
          <a:r>
            <a:rPr lang="he-IL" b="0" i="0" dirty="0"/>
            <a:t> (שם, עמ' 71) "כשמדכאים את המלאך שבנו הוא הופך להיות שטן, כשם שדתיות מודחקת הופכת לאמונה טפילה"</a:t>
          </a:r>
          <a:endParaRPr lang="he-IL" dirty="0"/>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custT="1"/>
      <dgm:spPr/>
      <dgm:t>
        <a:bodyPr/>
        <a:lstStyle/>
        <a:p>
          <a:pPr rtl="1"/>
          <a:r>
            <a:rPr lang="he-IL" sz="2000" dirty="0"/>
            <a:t>האם ללכת לפסיכולוג?</a:t>
          </a:r>
        </a:p>
        <a:p>
          <a:pPr rtl="1"/>
          <a:r>
            <a:rPr lang="he-IL" sz="2000" dirty="0"/>
            <a:t>האם זה מרפא?</a:t>
          </a:r>
        </a:p>
        <a:p>
          <a:pPr rtl="1"/>
          <a:r>
            <a:rPr lang="he-IL" sz="2000" b="0" i="0" dirty="0"/>
            <a:t>יש לחפש אחר שורש הבעיה. </a:t>
          </a:r>
        </a:p>
        <a:p>
          <a:pPr rtl="1"/>
          <a:r>
            <a:rPr lang="he-IL" sz="2000" b="0" i="0" dirty="0"/>
            <a:t>לא בסימפטום אלא במה שמתחתיו.</a:t>
          </a:r>
          <a:endParaRPr lang="he-IL" sz="2000" dirty="0"/>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r>
            <a:rPr lang="he-IL" b="0" i="0" dirty="0"/>
            <a:t>יש הטוענים שיחס זה נובע בשל הפתיחות ששיטה זו מפגינה כלפי האלוהות והמשמעות העליונה של ההוויה, ושבגללה זכתה השיטה למעמד של כבוד בחברה הדתית והחרדית.</a:t>
          </a:r>
          <a:endParaRPr lang="he-IL" dirty="0"/>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23908" custLinFactNeighborY="-1195">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21756" custLinFactNeighborY="-1195">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a:t>
          </a:r>
          <a:r>
            <a:rPr lang="he-IL" b="0" i="0" dirty="0"/>
            <a:t> בכל מצב ניתן למצוא פשר</a:t>
          </a:r>
          <a:r>
            <a:rPr lang="he-IL" b="1" i="0" dirty="0"/>
            <a:t> !</a:t>
          </a:r>
          <a:r>
            <a:rPr lang="he-IL" b="0" i="0" dirty="0"/>
            <a:t> </a:t>
          </a:r>
          <a:r>
            <a:rPr lang="he-IL" b="1" i="0" dirty="0"/>
            <a:t> </a:t>
          </a:r>
          <a:r>
            <a:rPr lang="he-IL" b="1" i="1" dirty="0"/>
            <a:t>, "אל ישאל האדם מה פשר חייו, אלא הוא הנשאל, החיים שואלים כל אדם ואין הוא יכול לתת תשובה אלא ע"י דין וחשבון". </a:t>
          </a:r>
          <a:endParaRPr lang="he-IL"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r>
            <a:rPr lang="he-IL" dirty="0"/>
            <a:t>.</a:t>
          </a:r>
          <a:r>
            <a:rPr lang="he-IL" b="1" i="1" dirty="0"/>
            <a:t> אך יש משמעות לא רק לכוח  יצירה והנאה. אם יש בכלל טעם לחיים, צריך שתהא משמעות גם לסבל, אין שלמות לחיים בלי הסבל. הדרך שבה אדם מקבל עליו את גורלו ואת כל הסבל הכרוך בו, הדרך שבה הוא נושא את צלבו, נותנת לו הזדמנויות למכביר- אף בתנאים הקשים ביותר- להוסיף לחייו משמעות עמוקה יותר. </a:t>
          </a:r>
          <a:endParaRPr lang="he-IL" dirty="0"/>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r>
            <a:rPr lang="he-IL" dirty="0"/>
            <a:t>.</a:t>
          </a:r>
          <a:r>
            <a:rPr lang="he-IL" b="0" i="0" dirty="0"/>
            <a:t> "לא מצב של העדר מתיחות הוא שדרוש לאדם, אלא השאיפה והמאבק אל מטרה ראויה לו." </a:t>
          </a:r>
        </a:p>
        <a:p>
          <a:pPr rtl="1"/>
          <a:endParaRPr lang="he-IL" dirty="0"/>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marL="0" lvl="0" defTabSz="577850" rtl="1">
            <a:lnSpc>
              <a:spcPct val="90000"/>
            </a:lnSpc>
            <a:spcBef>
              <a:spcPct val="0"/>
            </a:spcBef>
            <a:spcAft>
              <a:spcPct val="35000"/>
            </a:spcAft>
            <a:buNone/>
          </a:pPr>
          <a:r>
            <a:rPr lang="he-IL" b="0" i="0" dirty="0"/>
            <a:t>"</a:t>
          </a:r>
          <a:r>
            <a:rPr lang="he-IL" b="0" i="0" dirty="0">
              <a:hlinkClick xmlns:r="http://schemas.openxmlformats.org/officeDocument/2006/relationships" r:id="rId1" tooltip="חיים"/>
            </a:rPr>
            <a:t>לחיות</a:t>
          </a:r>
          <a:r>
            <a:rPr lang="he-IL" b="0" i="0" dirty="0"/>
            <a:t> הוא אחד הדברים הנדירים ביותר, </a:t>
          </a:r>
        </a:p>
        <a:p>
          <a:pPr marL="0" lvl="0" defTabSz="577850" rtl="1">
            <a:lnSpc>
              <a:spcPct val="90000"/>
            </a:lnSpc>
            <a:spcBef>
              <a:spcPct val="0"/>
            </a:spcBef>
            <a:spcAft>
              <a:spcPct val="35000"/>
            </a:spcAft>
            <a:buNone/>
          </a:pPr>
          <a:r>
            <a:rPr lang="he-IL" b="0" i="0" dirty="0"/>
            <a:t>רוב האנשים פשוט קיימים."</a:t>
          </a:r>
        </a:p>
        <a:p>
          <a:pPr marL="0" lvl="0" defTabSz="577850" rtl="1">
            <a:lnSpc>
              <a:spcPct val="90000"/>
            </a:lnSpc>
            <a:spcBef>
              <a:spcPct val="0"/>
            </a:spcBef>
            <a:spcAft>
              <a:spcPct val="35000"/>
            </a:spcAft>
            <a:buNone/>
          </a:pPr>
          <a:r>
            <a:rPr lang="he-IL" b="0" i="0" dirty="0"/>
            <a:t>אוסקר ויילד</a:t>
          </a:r>
        </a:p>
        <a:p>
          <a:pPr marL="0" lvl="0" defTabSz="577850" rtl="1">
            <a:lnSpc>
              <a:spcPct val="90000"/>
            </a:lnSpc>
            <a:spcBef>
              <a:spcPct val="0"/>
            </a:spcBef>
            <a:spcAft>
              <a:spcPct val="35000"/>
            </a:spcAft>
            <a:buNone/>
          </a:pPr>
          <a:endParaRPr lang="he-IL" dirty="0"/>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r>
            <a:rPr lang="he-IL" dirty="0"/>
            <a:t>.</a:t>
          </a:r>
          <a:r>
            <a:rPr lang="he-IL" b="0" i="0" dirty="0"/>
            <a:t> מבחינת פרנקל להתמודדות עם הסבל יש חשיבות רבה למציאת משמעות בחיים. </a:t>
          </a:r>
          <a:r>
            <a:rPr lang="he-IL" b="1" i="0" dirty="0"/>
            <a:t>המשמעות שניתן לייחס לסבל אינה משימה פשוטה להשגה ויש בה אתגר רב.</a:t>
          </a:r>
          <a:r>
            <a:rPr lang="he-IL" b="0" i="0" dirty="0"/>
            <a:t> פרנקל סבור שהמשמעות היא חיונית וחשובה לכל בני האדם בכל הזמנים בכל המצבים. הסבל הוא חלק אינטגרלי מהחיים והחיים אינם שלמים ללא סבל. הטעם לחיים כרוך גם במשמעות הסבל. הדרך שבה אדם מקבל על עצמו את גורלו ואת סבלו היא משימה אשר מוסיפה לחייו משמעות עמוקה יותר.</a:t>
          </a:r>
          <a:endParaRPr lang="he-IL" dirty="0"/>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53809" custLinFactNeighborY="-5083">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54837" custLinFactNeighborY="-3669">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51D4383C-A145-4160-8734-CA95D563E865}"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03145508-AB15-416A-9637-33EF93C2B5FD}">
      <dgm:prSet phldrT="[טקסט]"/>
      <dgm:spPr/>
      <dgm:t>
        <a:bodyPr/>
        <a:lstStyle/>
        <a:p>
          <a:pPr rtl="1"/>
          <a:r>
            <a:rPr lang="he-IL" b="1" i="0" dirty="0"/>
            <a:t>המרכיב השלישי</a:t>
          </a:r>
          <a:r>
            <a:rPr lang="he-IL" b="0" i="0" dirty="0"/>
            <a:t> — המרכיב הקיומי והרגשי — מתייחס לתחושה של האדם שקיומו בעל ערך וחשיבות. </a:t>
          </a:r>
        </a:p>
        <a:p>
          <a:pPr rtl="1"/>
          <a:r>
            <a:rPr lang="he-IL" b="0" i="0" dirty="0"/>
            <a:t>תחושת ערך ונראות כרוכה בנוכחות אקטיבית ובביטוי עצמי במעגל זיקה נתון כגון משפחה, קהילה או כיתה. במצב של חוסר ערך, האדם חש שמאמציו אינם נראים וראויים והדבר מוביל לתחושת ניתוק וניכור, ובמקרים קיצוניים אף לביטויי אלימות או בעיות התנהגות.</a:t>
          </a:r>
          <a:endParaRPr lang="he-IL" dirty="0"/>
        </a:p>
      </dgm:t>
    </dgm:pt>
    <dgm:pt modelId="{BB2BE550-EBD4-4329-BB1E-A1E0AD64D08F}" type="parTrans" cxnId="{A1E2A8F9-2D36-45D2-B53A-323609289921}">
      <dgm:prSet/>
      <dgm:spPr/>
      <dgm:t>
        <a:bodyPr/>
        <a:lstStyle/>
        <a:p>
          <a:pPr rtl="1"/>
          <a:endParaRPr lang="he-IL"/>
        </a:p>
      </dgm:t>
    </dgm:pt>
    <dgm:pt modelId="{1D66E2C4-D073-4EE3-A8DF-5F296CD9BAEF}" type="sibTrans" cxnId="{A1E2A8F9-2D36-45D2-B53A-323609289921}">
      <dgm:prSet/>
      <dgm:spPr/>
      <dgm:t>
        <a:bodyPr/>
        <a:lstStyle/>
        <a:p>
          <a:pPr rtl="1"/>
          <a:endParaRPr lang="he-IL"/>
        </a:p>
      </dgm:t>
    </dgm:pt>
    <dgm:pt modelId="{D7760A10-6F7B-4A7E-A972-A234A822E44E}">
      <dgm:prSet phldrT="[טקסט]"/>
      <dgm:spPr/>
      <dgm:t>
        <a:bodyPr/>
        <a:lstStyle/>
        <a:p>
          <a:pPr rtl="1"/>
          <a:r>
            <a:rPr lang="he-IL" b="1" i="0" dirty="0"/>
            <a:t>המרכיב השני</a:t>
          </a:r>
          <a:r>
            <a:rPr lang="he-IL" b="0" i="0" dirty="0"/>
            <a:t> — תכלית ומטרה — </a:t>
          </a:r>
        </a:p>
        <a:p>
          <a:pPr rtl="1"/>
          <a:r>
            <a:rPr lang="he-IL" b="0" i="0" dirty="0"/>
            <a:t>זהו המרכיב המוטיבציוני המקנה תחושת כיוון, הנעה ותכלית. </a:t>
          </a:r>
        </a:p>
        <a:p>
          <a:pPr rtl="1"/>
          <a:r>
            <a:rPr lang="he-IL" b="0" i="0" dirty="0"/>
            <a:t>ללא כיוון או מטרה משמעותית, אין הנעה לפעולה. כאשר יש לאדם מטרה משמעותית שמניעה אותו, כשברורה לו תכלית מעשיו, הוא מסוגל לשאת תסכול, מאמץ ואתגר.</a:t>
          </a:r>
          <a:endParaRPr lang="he-IL" dirty="0"/>
        </a:p>
      </dgm:t>
    </dgm:pt>
    <dgm:pt modelId="{BDBAB21B-AB29-4E4E-BE45-C76E2C1A5065}" type="parTrans" cxnId="{6EF5831B-14D8-441C-8EEC-50A740FB7249}">
      <dgm:prSet/>
      <dgm:spPr/>
      <dgm:t>
        <a:bodyPr/>
        <a:lstStyle/>
        <a:p>
          <a:pPr rtl="1"/>
          <a:endParaRPr lang="he-IL"/>
        </a:p>
      </dgm:t>
    </dgm:pt>
    <dgm:pt modelId="{ED5C86C1-3698-44AD-8BCA-B1B4DE02FDA9}" type="sibTrans" cxnId="{6EF5831B-14D8-441C-8EEC-50A740FB7249}">
      <dgm:prSet/>
      <dgm:spPr/>
      <dgm:t>
        <a:bodyPr/>
        <a:lstStyle/>
        <a:p>
          <a:pPr rtl="1"/>
          <a:endParaRPr lang="he-IL"/>
        </a:p>
      </dgm:t>
    </dgm:pt>
    <dgm:pt modelId="{944546B9-8B52-46F8-AEB5-92AA6C588A75}">
      <dgm:prSet phldrT="[טקסט]"/>
      <dgm:spPr/>
      <dgm:t>
        <a:bodyPr/>
        <a:lstStyle/>
        <a:p>
          <a:pPr rtl="1"/>
          <a:r>
            <a:rPr lang="he-IL" b="1" i="0" dirty="0"/>
            <a:t>המרכיב הראשון</a:t>
          </a:r>
          <a:r>
            <a:rPr lang="he-IL" b="0" i="0" dirty="0"/>
            <a:t> — פשר והבנה: </a:t>
          </a:r>
        </a:p>
        <a:p>
          <a:pPr rtl="1"/>
          <a:r>
            <a:rPr lang="he-IL" b="0" i="0" dirty="0"/>
            <a:t>זהו ממד קוגניטיבי המתייחס לתחושה של האדם שאירועי וחוויות חייו משתלבים יחד לכדי שלם קוהרנטי, כחלק מרצף ומהיסטוריה, ומקנה תחושת עוגן, המשכיות ושייכות להקשר רחב יותר מהקיום הפרטי.</a:t>
          </a:r>
          <a:endParaRPr lang="he-IL" dirty="0"/>
        </a:p>
      </dgm:t>
    </dgm:pt>
    <dgm:pt modelId="{7D18970B-6469-4FDB-A667-63CA4711D9A7}" type="parTrans" cxnId="{31C26815-625D-4077-83B0-686759BEAFE4}">
      <dgm:prSet/>
      <dgm:spPr/>
      <dgm:t>
        <a:bodyPr/>
        <a:lstStyle/>
        <a:p>
          <a:pPr rtl="1"/>
          <a:endParaRPr lang="he-IL"/>
        </a:p>
      </dgm:t>
    </dgm:pt>
    <dgm:pt modelId="{3C1C036F-FD5C-47CB-A95C-E8B675F37B2C}" type="sibTrans" cxnId="{31C26815-625D-4077-83B0-686759BEAFE4}">
      <dgm:prSet/>
      <dgm:spPr/>
      <dgm:t>
        <a:bodyPr/>
        <a:lstStyle/>
        <a:p>
          <a:pPr rtl="1"/>
          <a:endParaRPr lang="he-IL"/>
        </a:p>
      </dgm:t>
    </dgm:pt>
    <dgm:pt modelId="{94B931D1-B7A1-42ED-AB82-4439DBA8D72C}">
      <dgm:prSet phldrT="[טקסט]"/>
      <dgm:spPr/>
      <dgm:t>
        <a:bodyPr/>
        <a:lstStyle/>
        <a:p>
          <a:pPr rtl="1"/>
          <a:r>
            <a:rPr lang="he-IL" dirty="0"/>
            <a:t>האמונה בדת מסייעת לאנשים במציאת מענה לשאלות לא פשוטות, ובכמיהה לדעת כי יש הגיון לדברים וכי יד כלשהי מכוונת את המתרחש בעולם.</a:t>
          </a:r>
        </a:p>
      </dgm:t>
    </dgm:pt>
    <dgm:pt modelId="{281A3109-C2D1-4F86-B3F2-57DF6DF85747}" type="parTrans" cxnId="{3B93C544-7FDF-4111-A9E5-71D75F419CAD}">
      <dgm:prSet/>
      <dgm:spPr/>
      <dgm:t>
        <a:bodyPr/>
        <a:lstStyle/>
        <a:p>
          <a:pPr rtl="1"/>
          <a:endParaRPr lang="he-IL"/>
        </a:p>
      </dgm:t>
    </dgm:pt>
    <dgm:pt modelId="{07E016C9-74D4-4381-93C9-D08D15E58F0E}" type="sibTrans" cxnId="{3B93C544-7FDF-4111-A9E5-71D75F419CAD}">
      <dgm:prSet/>
      <dgm:spPr/>
      <dgm:t>
        <a:bodyPr/>
        <a:lstStyle/>
        <a:p>
          <a:pPr rtl="1"/>
          <a:endParaRPr lang="he-IL"/>
        </a:p>
      </dgm:t>
    </dgm:pt>
    <dgm:pt modelId="{E62462D6-6A30-4D3C-81B8-9C31A63690DD}">
      <dgm:prSet phldrT="[טקסט]"/>
      <dgm:spPr/>
      <dgm:t>
        <a:bodyPr/>
        <a:lstStyle/>
        <a:p>
          <a:pPr rtl="1"/>
          <a:r>
            <a:rPr lang="he-IL" dirty="0"/>
            <a:t>ביהדות האדם מקבל פשר והבנה לסבל</a:t>
          </a:r>
        </a:p>
        <a:p>
          <a:pPr rtl="1"/>
          <a:r>
            <a:rPr lang="he-IL" dirty="0"/>
            <a:t>לסבל יש מטרה ותכלית. </a:t>
          </a:r>
        </a:p>
        <a:p>
          <a:pPr rtl="1"/>
          <a:r>
            <a:rPr lang="he-IL" dirty="0"/>
            <a:t>הוא מסוגל להביא את האדם לתכליתו לפעמים הרבה יותר מאשר חיים רגילים. </a:t>
          </a:r>
        </a:p>
        <a:p>
          <a:pPr rtl="1"/>
          <a:r>
            <a:rPr lang="he-IL" dirty="0"/>
            <a:t>ביהדות האדם מקבל פשר לתפקידו בעולם. </a:t>
          </a:r>
        </a:p>
      </dgm:t>
    </dgm:pt>
    <dgm:pt modelId="{F6AE91C9-7C9B-42E5-AB86-A7DC38607CAF}" type="parTrans" cxnId="{1F8741CF-BA6F-4C7F-9DC6-EC34C89E5827}">
      <dgm:prSet/>
      <dgm:spPr/>
      <dgm:t>
        <a:bodyPr/>
        <a:lstStyle/>
        <a:p>
          <a:pPr rtl="1"/>
          <a:endParaRPr lang="he-IL"/>
        </a:p>
      </dgm:t>
    </dgm:pt>
    <dgm:pt modelId="{0BD78441-3E44-40DA-B613-9ED6D9F104DC}" type="sibTrans" cxnId="{1F8741CF-BA6F-4C7F-9DC6-EC34C89E5827}">
      <dgm:prSet/>
      <dgm:spPr/>
      <dgm:t>
        <a:bodyPr/>
        <a:lstStyle/>
        <a:p>
          <a:pPr rtl="1"/>
          <a:endParaRPr lang="he-IL"/>
        </a:p>
      </dgm:t>
    </dgm:pt>
    <dgm:pt modelId="{7F1607D5-071E-41A5-9BA6-5D95EC018A4C}" type="pres">
      <dgm:prSet presAssocID="{51D4383C-A145-4160-8734-CA95D563E865}" presName="diagram" presStyleCnt="0">
        <dgm:presLayoutVars>
          <dgm:dir/>
          <dgm:resizeHandles val="exact"/>
        </dgm:presLayoutVars>
      </dgm:prSet>
      <dgm:spPr/>
    </dgm:pt>
    <dgm:pt modelId="{588A0BBD-E156-497E-AF1C-AEC97CB1F2D6}" type="pres">
      <dgm:prSet presAssocID="{03145508-AB15-416A-9637-33EF93C2B5FD}" presName="node" presStyleLbl="node1" presStyleIdx="0" presStyleCnt="5">
        <dgm:presLayoutVars>
          <dgm:bulletEnabled val="1"/>
        </dgm:presLayoutVars>
      </dgm:prSet>
      <dgm:spPr/>
    </dgm:pt>
    <dgm:pt modelId="{C6ED0851-3B2A-4014-B76E-D48493AA9F75}" type="pres">
      <dgm:prSet presAssocID="{1D66E2C4-D073-4EE3-A8DF-5F296CD9BAEF}" presName="sibTrans" presStyleCnt="0"/>
      <dgm:spPr/>
    </dgm:pt>
    <dgm:pt modelId="{98BB5B7C-B2DD-4AC8-B1EB-D0E843190C1C}" type="pres">
      <dgm:prSet presAssocID="{D7760A10-6F7B-4A7E-A972-A234A822E44E}" presName="node" presStyleLbl="node1" presStyleIdx="1" presStyleCnt="5">
        <dgm:presLayoutVars>
          <dgm:bulletEnabled val="1"/>
        </dgm:presLayoutVars>
      </dgm:prSet>
      <dgm:spPr/>
    </dgm:pt>
    <dgm:pt modelId="{423099A6-8CD1-49F2-9A62-79F730E382A6}" type="pres">
      <dgm:prSet presAssocID="{ED5C86C1-3698-44AD-8BCA-B1B4DE02FDA9}" presName="sibTrans" presStyleCnt="0"/>
      <dgm:spPr/>
    </dgm:pt>
    <dgm:pt modelId="{2C838FBF-F015-49D7-AEDC-A388CEB3B116}" type="pres">
      <dgm:prSet presAssocID="{944546B9-8B52-46F8-AEB5-92AA6C588A75}" presName="node" presStyleLbl="node1" presStyleIdx="2" presStyleCnt="5">
        <dgm:presLayoutVars>
          <dgm:bulletEnabled val="1"/>
        </dgm:presLayoutVars>
      </dgm:prSet>
      <dgm:spPr/>
    </dgm:pt>
    <dgm:pt modelId="{56885EFC-5836-4C10-B631-104FAC70B927}" type="pres">
      <dgm:prSet presAssocID="{3C1C036F-FD5C-47CB-A95C-E8B675F37B2C}" presName="sibTrans" presStyleCnt="0"/>
      <dgm:spPr/>
    </dgm:pt>
    <dgm:pt modelId="{507B8B0D-4377-405E-9AD5-FDBB6AFFBFF8}" type="pres">
      <dgm:prSet presAssocID="{94B931D1-B7A1-42ED-AB82-4439DBA8D72C}" presName="node" presStyleLbl="node1" presStyleIdx="3" presStyleCnt="5" custScaleX="101139" custLinFactNeighborX="-54411">
        <dgm:presLayoutVars>
          <dgm:bulletEnabled val="1"/>
        </dgm:presLayoutVars>
      </dgm:prSet>
      <dgm:spPr/>
    </dgm:pt>
    <dgm:pt modelId="{825117D5-E78D-417E-A31C-4E5AFA15BFA5}" type="pres">
      <dgm:prSet presAssocID="{07E016C9-74D4-4381-93C9-D08D15E58F0E}" presName="sibTrans" presStyleCnt="0"/>
      <dgm:spPr/>
    </dgm:pt>
    <dgm:pt modelId="{E2B40871-25EB-42B6-B015-E45AD6BCA5D8}" type="pres">
      <dgm:prSet presAssocID="{E62462D6-6A30-4D3C-81B8-9C31A63690DD}" presName="node" presStyleLbl="node1" presStyleIdx="4" presStyleCnt="5" custLinFactNeighborX="-55548">
        <dgm:presLayoutVars>
          <dgm:bulletEnabled val="1"/>
        </dgm:presLayoutVars>
      </dgm:prSet>
      <dgm:spPr/>
    </dgm:pt>
  </dgm:ptLst>
  <dgm:cxnLst>
    <dgm:cxn modelId="{31C26815-625D-4077-83B0-686759BEAFE4}" srcId="{51D4383C-A145-4160-8734-CA95D563E865}" destId="{944546B9-8B52-46F8-AEB5-92AA6C588A75}" srcOrd="2" destOrd="0" parTransId="{7D18970B-6469-4FDB-A667-63CA4711D9A7}" sibTransId="{3C1C036F-FD5C-47CB-A95C-E8B675F37B2C}"/>
    <dgm:cxn modelId="{6EF5831B-14D8-441C-8EEC-50A740FB7249}" srcId="{51D4383C-A145-4160-8734-CA95D563E865}" destId="{D7760A10-6F7B-4A7E-A972-A234A822E44E}" srcOrd="1" destOrd="0" parTransId="{BDBAB21B-AB29-4E4E-BE45-C76E2C1A5065}" sibTransId="{ED5C86C1-3698-44AD-8BCA-B1B4DE02FDA9}"/>
    <dgm:cxn modelId="{3B93C544-7FDF-4111-A9E5-71D75F419CAD}" srcId="{51D4383C-A145-4160-8734-CA95D563E865}" destId="{94B931D1-B7A1-42ED-AB82-4439DBA8D72C}" srcOrd="3" destOrd="0" parTransId="{281A3109-C2D1-4F86-B3F2-57DF6DF85747}" sibTransId="{07E016C9-74D4-4381-93C9-D08D15E58F0E}"/>
    <dgm:cxn modelId="{7A0CCF6C-8242-44E0-94C1-0ED1F73745A1}" type="presOf" srcId="{E62462D6-6A30-4D3C-81B8-9C31A63690DD}" destId="{E2B40871-25EB-42B6-B015-E45AD6BCA5D8}" srcOrd="0" destOrd="0" presId="urn:microsoft.com/office/officeart/2005/8/layout/default"/>
    <dgm:cxn modelId="{158FB097-548A-4E89-97CB-2FFE51679A80}" type="presOf" srcId="{51D4383C-A145-4160-8734-CA95D563E865}" destId="{7F1607D5-071E-41A5-9BA6-5D95EC018A4C}" srcOrd="0" destOrd="0" presId="urn:microsoft.com/office/officeart/2005/8/layout/default"/>
    <dgm:cxn modelId="{6EFD5AA7-E6BD-41CD-873C-3169A9708668}" type="presOf" srcId="{D7760A10-6F7B-4A7E-A972-A234A822E44E}" destId="{98BB5B7C-B2DD-4AC8-B1EB-D0E843190C1C}" srcOrd="0" destOrd="0" presId="urn:microsoft.com/office/officeart/2005/8/layout/default"/>
    <dgm:cxn modelId="{B045A6B4-7E49-482B-90F6-4B776EEDDC71}" type="presOf" srcId="{94B931D1-B7A1-42ED-AB82-4439DBA8D72C}" destId="{507B8B0D-4377-405E-9AD5-FDBB6AFFBFF8}" srcOrd="0" destOrd="0" presId="urn:microsoft.com/office/officeart/2005/8/layout/default"/>
    <dgm:cxn modelId="{1F8741CF-BA6F-4C7F-9DC6-EC34C89E5827}" srcId="{51D4383C-A145-4160-8734-CA95D563E865}" destId="{E62462D6-6A30-4D3C-81B8-9C31A63690DD}" srcOrd="4" destOrd="0" parTransId="{F6AE91C9-7C9B-42E5-AB86-A7DC38607CAF}" sibTransId="{0BD78441-3E44-40DA-B613-9ED6D9F104DC}"/>
    <dgm:cxn modelId="{C32F19E5-3FB8-48D6-84E4-E2D9BDABEF45}" type="presOf" srcId="{944546B9-8B52-46F8-AEB5-92AA6C588A75}" destId="{2C838FBF-F015-49D7-AEDC-A388CEB3B116}" srcOrd="0" destOrd="0" presId="urn:microsoft.com/office/officeart/2005/8/layout/default"/>
    <dgm:cxn modelId="{227928ED-369F-4602-BA74-97D1CB6D01B6}" type="presOf" srcId="{03145508-AB15-416A-9637-33EF93C2B5FD}" destId="{588A0BBD-E156-497E-AF1C-AEC97CB1F2D6}" srcOrd="0" destOrd="0" presId="urn:microsoft.com/office/officeart/2005/8/layout/default"/>
    <dgm:cxn modelId="{A1E2A8F9-2D36-45D2-B53A-323609289921}" srcId="{51D4383C-A145-4160-8734-CA95D563E865}" destId="{03145508-AB15-416A-9637-33EF93C2B5FD}" srcOrd="0" destOrd="0" parTransId="{BB2BE550-EBD4-4329-BB1E-A1E0AD64D08F}" sibTransId="{1D66E2C4-D073-4EE3-A8DF-5F296CD9BAEF}"/>
    <dgm:cxn modelId="{F52CFDDC-DA65-4877-B169-831C13EDEBC7}" type="presParOf" srcId="{7F1607D5-071E-41A5-9BA6-5D95EC018A4C}" destId="{588A0BBD-E156-497E-AF1C-AEC97CB1F2D6}" srcOrd="0" destOrd="0" presId="urn:microsoft.com/office/officeart/2005/8/layout/default"/>
    <dgm:cxn modelId="{577ED931-B601-45B8-B7BC-10343F2BF908}" type="presParOf" srcId="{7F1607D5-071E-41A5-9BA6-5D95EC018A4C}" destId="{C6ED0851-3B2A-4014-B76E-D48493AA9F75}" srcOrd="1" destOrd="0" presId="urn:microsoft.com/office/officeart/2005/8/layout/default"/>
    <dgm:cxn modelId="{3AB5506C-8FB6-4CDB-A1FA-EACB5C3F8CD2}" type="presParOf" srcId="{7F1607D5-071E-41A5-9BA6-5D95EC018A4C}" destId="{98BB5B7C-B2DD-4AC8-B1EB-D0E843190C1C}" srcOrd="2" destOrd="0" presId="urn:microsoft.com/office/officeart/2005/8/layout/default"/>
    <dgm:cxn modelId="{1D777F71-6624-4789-BB9B-D2FF8A954EE7}" type="presParOf" srcId="{7F1607D5-071E-41A5-9BA6-5D95EC018A4C}" destId="{423099A6-8CD1-49F2-9A62-79F730E382A6}" srcOrd="3" destOrd="0" presId="urn:microsoft.com/office/officeart/2005/8/layout/default"/>
    <dgm:cxn modelId="{4777CE88-48AB-4F9D-B3A0-43E508846124}" type="presParOf" srcId="{7F1607D5-071E-41A5-9BA6-5D95EC018A4C}" destId="{2C838FBF-F015-49D7-AEDC-A388CEB3B116}" srcOrd="4" destOrd="0" presId="urn:microsoft.com/office/officeart/2005/8/layout/default"/>
    <dgm:cxn modelId="{34CFCF35-8E7B-46A0-9DBD-BB27B7749B5D}" type="presParOf" srcId="{7F1607D5-071E-41A5-9BA6-5D95EC018A4C}" destId="{56885EFC-5836-4C10-B631-104FAC70B927}" srcOrd="5" destOrd="0" presId="urn:microsoft.com/office/officeart/2005/8/layout/default"/>
    <dgm:cxn modelId="{B27FB352-1624-4F46-AF95-E4DD4C05526B}" type="presParOf" srcId="{7F1607D5-071E-41A5-9BA6-5D95EC018A4C}" destId="{507B8B0D-4377-405E-9AD5-FDBB6AFFBFF8}" srcOrd="6" destOrd="0" presId="urn:microsoft.com/office/officeart/2005/8/layout/default"/>
    <dgm:cxn modelId="{B529E2E6-A8A1-4B03-BADE-5B87A8C3A2B2}" type="presParOf" srcId="{7F1607D5-071E-41A5-9BA6-5D95EC018A4C}" destId="{825117D5-E78D-417E-A31C-4E5AFA15BFA5}" srcOrd="7" destOrd="0" presId="urn:microsoft.com/office/officeart/2005/8/layout/default"/>
    <dgm:cxn modelId="{CC969558-D028-4C9B-871D-38F880F90ACB}" type="presParOf" srcId="{7F1607D5-071E-41A5-9BA6-5D95EC018A4C}" destId="{E2B40871-25EB-42B6-B015-E45AD6BCA5D8}"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51D4383C-A145-4160-8734-CA95D563E865}"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03145508-AB15-416A-9637-33EF93C2B5FD}">
      <dgm:prSet phldrT="[טקסט]"/>
      <dgm:spPr/>
      <dgm:t>
        <a:bodyPr/>
        <a:lstStyle/>
        <a:p>
          <a:pPr rtl="1"/>
          <a:r>
            <a:rPr lang="he-IL" dirty="0"/>
            <a:t>גם אדם שהוא צדיק, וזוכר את דברי המשנה באבות )ד, </a:t>
          </a:r>
          <a:r>
            <a:rPr lang="he-IL" dirty="0" err="1"/>
            <a:t>כא</a:t>
          </a:r>
          <a:r>
            <a:rPr lang="he-IL" dirty="0"/>
            <a:t>(, שהקנאה </a:t>
          </a:r>
          <a:r>
            <a:rPr lang="he-IL" dirty="0" err="1"/>
            <a:t>והתאוה</a:t>
          </a:r>
          <a:r>
            <a:rPr lang="he-IL" dirty="0"/>
            <a:t> והכבוד </a:t>
          </a:r>
          <a:r>
            <a:rPr lang="he-IL" dirty="0" err="1"/>
            <a:t>מוציאין</a:t>
          </a:r>
          <a:r>
            <a:rPr lang="he-IL" dirty="0"/>
            <a:t> את האדם מן העולם, כלומר שבקשת הכבוד היא דבר נתעב, </a:t>
          </a:r>
        </a:p>
        <a:p>
          <a:pPr rtl="1"/>
          <a:r>
            <a:rPr lang="he-IL" dirty="0"/>
            <a:t>אינו יכול להתעלם מכך שזהו הטבע האנושי - יותר מכל, האדם מבקש האדם “הכרה”,  שהיא מילה מכובסת עבור “כבוד”.  </a:t>
          </a:r>
        </a:p>
        <a:p>
          <a:pPr rtl="1"/>
          <a:r>
            <a:rPr lang="he-IL" dirty="0"/>
            <a:t>איך אומרים אנשים? “אינני מבקש כבוד, אלא רק הכרה” - זו מילה מודרנית הבאה לטשטש את המילה “כבוד ,”אבל זהו אכן רק טשטוש. כבוד הוא התשוקה העוצמתית ביותר בנפש האדם!</a:t>
          </a:r>
        </a:p>
        <a:p>
          <a:pPr rtl="1"/>
          <a:r>
            <a:rPr lang="he-IL" dirty="0"/>
            <a:t> זה לא רק מרכיב חיוני בנפש האדם, אלא זוהי ליבת רצונותיו של האדם. התשוקה הפנימית הפועמת בנפש האדם, יותר מכל, היא התשוקה </a:t>
          </a:r>
          <a:r>
            <a:rPr lang="he-IL" dirty="0" err="1"/>
            <a:t>ל”הכרה</a:t>
          </a:r>
          <a:r>
            <a:rPr lang="he-IL" dirty="0"/>
            <a:t>.”</a:t>
          </a:r>
        </a:p>
      </dgm:t>
    </dgm:pt>
    <dgm:pt modelId="{BB2BE550-EBD4-4329-BB1E-A1E0AD64D08F}" type="parTrans" cxnId="{A1E2A8F9-2D36-45D2-B53A-323609289921}">
      <dgm:prSet/>
      <dgm:spPr/>
      <dgm:t>
        <a:bodyPr/>
        <a:lstStyle/>
        <a:p>
          <a:pPr rtl="1"/>
          <a:endParaRPr lang="he-IL"/>
        </a:p>
      </dgm:t>
    </dgm:pt>
    <dgm:pt modelId="{1D66E2C4-D073-4EE3-A8DF-5F296CD9BAEF}" type="sibTrans" cxnId="{A1E2A8F9-2D36-45D2-B53A-323609289921}">
      <dgm:prSet/>
      <dgm:spPr/>
      <dgm:t>
        <a:bodyPr/>
        <a:lstStyle/>
        <a:p>
          <a:pPr rtl="1"/>
          <a:endParaRPr lang="he-IL"/>
        </a:p>
      </dgm:t>
    </dgm:pt>
    <dgm:pt modelId="{D7760A10-6F7B-4A7E-A972-A234A822E44E}">
      <dgm:prSet phldrT="[טקסט]"/>
      <dgm:spPr/>
      <dgm:t>
        <a:bodyPr/>
        <a:lstStyle/>
        <a:p>
          <a:pPr rtl="1"/>
          <a:r>
            <a:rPr lang="he-IL" dirty="0"/>
            <a:t>לכל רגש הקיים באופן טבעי אצל האדם,  ישנה מטרה.  ואם הקב”ה הכניס לתודעה האנושית את הרצון לתהילה וכבוד, עלינו להבין שהרגש הזה נמצא שם בכוונה תחילה, ויש לו תכלית. </a:t>
          </a:r>
        </a:p>
        <a:p>
          <a:pPr rtl="1"/>
          <a:r>
            <a:rPr lang="he-IL" dirty="0"/>
            <a:t>ולא רק שזהו אחד ממרכיביו של אופי של האדם - זו הליבה ;זהו מרכז כל הרצונות של האדם. יותר מכל דבר אחר, התשוקה של כל נפש אנושית היא שיכירו בה; כולם רוצים להיות חשובים, ואי אפשר להאשים אותם בזה. כך ברא הקב”ה את האדם, שיצר התהילה הוא החזק ביותר בלב האדם .</a:t>
          </a:r>
        </a:p>
      </dgm:t>
    </dgm:pt>
    <dgm:pt modelId="{BDBAB21B-AB29-4E4E-BE45-C76E2C1A5065}" type="parTrans" cxnId="{6EF5831B-14D8-441C-8EEC-50A740FB7249}">
      <dgm:prSet/>
      <dgm:spPr/>
      <dgm:t>
        <a:bodyPr/>
        <a:lstStyle/>
        <a:p>
          <a:pPr rtl="1"/>
          <a:endParaRPr lang="he-IL"/>
        </a:p>
      </dgm:t>
    </dgm:pt>
    <dgm:pt modelId="{ED5C86C1-3698-44AD-8BCA-B1B4DE02FDA9}" type="sibTrans" cxnId="{6EF5831B-14D8-441C-8EEC-50A740FB7249}">
      <dgm:prSet/>
      <dgm:spPr/>
      <dgm:t>
        <a:bodyPr/>
        <a:lstStyle/>
        <a:p>
          <a:pPr rtl="1"/>
          <a:endParaRPr lang="he-IL"/>
        </a:p>
      </dgm:t>
    </dgm:pt>
    <dgm:pt modelId="{944546B9-8B52-46F8-AEB5-92AA6C588A75}">
      <dgm:prSet phldrT="[טקסט]"/>
      <dgm:spPr/>
      <dgm:t>
        <a:bodyPr/>
        <a:lstStyle/>
        <a:p>
          <a:pPr rtl="1"/>
          <a:r>
            <a:rPr lang="he-IL" dirty="0"/>
            <a:t>לאדם יש הרבה רצונות ושאיפות בעולם הזה, ונדמה כי אין סוף לרצונותיו של האדם .אולם אם נבחון את הדברים, בין מצד התורה הקדושה, ובין מצד העולם שבו אנו חיים - נגיע למסקנה שהדבר אותו רוצה האדם יותר מכל הינו </a:t>
          </a:r>
          <a:r>
            <a:rPr lang="he-IL" b="1" dirty="0"/>
            <a:t>הכבוד</a:t>
          </a:r>
          <a:r>
            <a:rPr lang="he-IL" dirty="0"/>
            <a:t>. לא רק שאנו רוצים כבוד, אנחנו </a:t>
          </a:r>
          <a:r>
            <a:rPr lang="he-IL" b="1" dirty="0"/>
            <a:t>מתאווים ומשתוקקים</a:t>
          </a:r>
          <a:r>
            <a:rPr lang="he-IL" dirty="0"/>
            <a:t> לתהילה וכבוד.</a:t>
          </a:r>
        </a:p>
      </dgm:t>
    </dgm:pt>
    <dgm:pt modelId="{7D18970B-6469-4FDB-A667-63CA4711D9A7}" type="parTrans" cxnId="{31C26815-625D-4077-83B0-686759BEAFE4}">
      <dgm:prSet/>
      <dgm:spPr/>
      <dgm:t>
        <a:bodyPr/>
        <a:lstStyle/>
        <a:p>
          <a:pPr rtl="1"/>
          <a:endParaRPr lang="he-IL"/>
        </a:p>
      </dgm:t>
    </dgm:pt>
    <dgm:pt modelId="{3C1C036F-FD5C-47CB-A95C-E8B675F37B2C}" type="sibTrans" cxnId="{31C26815-625D-4077-83B0-686759BEAFE4}">
      <dgm:prSet/>
      <dgm:spPr/>
      <dgm:t>
        <a:bodyPr/>
        <a:lstStyle/>
        <a:p>
          <a:pPr rtl="1"/>
          <a:endParaRPr lang="he-IL"/>
        </a:p>
      </dgm:t>
    </dgm:pt>
    <dgm:pt modelId="{94B931D1-B7A1-42ED-AB82-4439DBA8D72C}">
      <dgm:prSet phldrT="[טקסט]"/>
      <dgm:spPr/>
      <dgm:t>
        <a:bodyPr/>
        <a:lstStyle/>
        <a:p>
          <a:pPr rtl="1">
            <a:buFont typeface="Wingdings" panose="05000000000000000000" pitchFamily="2" charset="2"/>
            <a:buChar char=""/>
          </a:pPr>
          <a:r>
            <a:rPr lang="he-IL" dirty="0"/>
            <a:t>כותב בעל המאור בהקדמה לחידושיו למסכת ברכות: </a:t>
          </a:r>
          <a:endParaRPr lang="en-US" dirty="0"/>
        </a:p>
        <a:p>
          <a:pPr rtl="1">
            <a:buFont typeface="Wingdings" panose="05000000000000000000" pitchFamily="2" charset="2"/>
            <a:buChar char=""/>
          </a:pPr>
          <a:r>
            <a:rPr lang="he-IL" dirty="0"/>
            <a:t>במקומות רבים בכתוב נקראת הנפש כבוד </a:t>
          </a:r>
          <a:r>
            <a:rPr lang="he-IL" dirty="0" err="1"/>
            <a:t>כדכתיב</a:t>
          </a:r>
          <a:r>
            <a:rPr lang="he-IL" dirty="0"/>
            <a:t> לכן שמח לבי </a:t>
          </a:r>
          <a:r>
            <a:rPr lang="he-IL" dirty="0" err="1"/>
            <a:t>ויגל</a:t>
          </a:r>
          <a:r>
            <a:rPr lang="he-IL" dirty="0"/>
            <a:t> כבודי וכתיב עורה כבודי וכתיב למען יזמרך כבוד, </a:t>
          </a:r>
          <a:endParaRPr lang="en-US" dirty="0"/>
        </a:p>
        <a:p>
          <a:pPr rtl="1">
            <a:buFont typeface="Wingdings" panose="05000000000000000000" pitchFamily="2" charset="2"/>
            <a:buChar char=""/>
          </a:pPr>
          <a:r>
            <a:rPr lang="he-IL" dirty="0"/>
            <a:t>כי הבורא אצל (מלשון האציל) על האדם </a:t>
          </a:r>
          <a:r>
            <a:rPr lang="he-IL" dirty="0" err="1"/>
            <a:t>מכסא</a:t>
          </a:r>
          <a:r>
            <a:rPr lang="he-IL" dirty="0"/>
            <a:t> כבודו </a:t>
          </a:r>
          <a:r>
            <a:rPr lang="he-IL" b="1" dirty="0"/>
            <a:t>ובה נתן עליו מהודו</a:t>
          </a:r>
          <a:r>
            <a:rPr lang="he-IL" dirty="0"/>
            <a:t> </a:t>
          </a:r>
          <a:endParaRPr lang="en-US" dirty="0"/>
        </a:p>
        <a:p>
          <a:pPr rtl="1">
            <a:buFont typeface="Wingdings" panose="05000000000000000000" pitchFamily="2" charset="2"/>
            <a:buChar char=""/>
          </a:pPr>
          <a:r>
            <a:rPr lang="he-IL" dirty="0"/>
            <a:t>והוא העצם הנכסף אל יסודו כמו חושק אשר נכסף לדודו אז יגלה עליו סודו </a:t>
          </a:r>
          <a:r>
            <a:rPr lang="he-IL" b="1" dirty="0"/>
            <a:t>בדרשו הצדק בעודו ובבקשו הנכון בכל לבבו ובכל מאודו</a:t>
          </a:r>
          <a:r>
            <a:rPr lang="he-IL" dirty="0"/>
            <a:t>, ובחפשו האמת כאשר תשיג ידו. </a:t>
          </a:r>
        </a:p>
      </dgm:t>
    </dgm:pt>
    <dgm:pt modelId="{281A3109-C2D1-4F86-B3F2-57DF6DF85747}" type="parTrans" cxnId="{3B93C544-7FDF-4111-A9E5-71D75F419CAD}">
      <dgm:prSet/>
      <dgm:spPr/>
      <dgm:t>
        <a:bodyPr/>
        <a:lstStyle/>
        <a:p>
          <a:pPr rtl="1"/>
          <a:endParaRPr lang="he-IL"/>
        </a:p>
      </dgm:t>
    </dgm:pt>
    <dgm:pt modelId="{07E016C9-74D4-4381-93C9-D08D15E58F0E}" type="sibTrans" cxnId="{3B93C544-7FDF-4111-A9E5-71D75F419CAD}">
      <dgm:prSet/>
      <dgm:spPr/>
      <dgm:t>
        <a:bodyPr/>
        <a:lstStyle/>
        <a:p>
          <a:pPr rtl="1"/>
          <a:endParaRPr lang="he-IL"/>
        </a:p>
      </dgm:t>
    </dgm:pt>
    <dgm:pt modelId="{E62462D6-6A30-4D3C-81B8-9C31A63690DD}">
      <dgm:prSet phldrT="[טקסט]"/>
      <dgm:spPr/>
      <dgm:t>
        <a:bodyPr/>
        <a:lstStyle/>
        <a:p>
          <a:pPr rtl="1"/>
          <a:r>
            <a:rPr lang="he-IL" dirty="0"/>
            <a:t>אמנם יש אנשים חסרי דעת, המעוותים את הרגש הזה ומנתבים אותו לאפיקים אחרים, חסרי משמעות, כגון להיות גיבור קרב או צייר מפורסם. אולם מהי תכליתו האמיתית של רגש זה? מדוע ברא ה’ את האדם באופן כזה שהוא מחפש אחר כבוד ?</a:t>
          </a:r>
        </a:p>
        <a:p>
          <a:pPr rtl="1"/>
          <a:r>
            <a:rPr lang="he-IL" dirty="0"/>
            <a:t>התשובה היא - כדי שירצה להשיג הערכה והכרה מאת ה’! למצוא חן בעיניו! זהו הכבוד האמיתי!</a:t>
          </a:r>
        </a:p>
      </dgm:t>
    </dgm:pt>
    <dgm:pt modelId="{F6AE91C9-7C9B-42E5-AB86-A7DC38607CAF}" type="parTrans" cxnId="{1F8741CF-BA6F-4C7F-9DC6-EC34C89E5827}">
      <dgm:prSet/>
      <dgm:spPr/>
      <dgm:t>
        <a:bodyPr/>
        <a:lstStyle/>
        <a:p>
          <a:pPr rtl="1"/>
          <a:endParaRPr lang="he-IL"/>
        </a:p>
      </dgm:t>
    </dgm:pt>
    <dgm:pt modelId="{0BD78441-3E44-40DA-B613-9ED6D9F104DC}" type="sibTrans" cxnId="{1F8741CF-BA6F-4C7F-9DC6-EC34C89E5827}">
      <dgm:prSet/>
      <dgm:spPr/>
      <dgm:t>
        <a:bodyPr/>
        <a:lstStyle/>
        <a:p>
          <a:pPr rtl="1"/>
          <a:endParaRPr lang="he-IL"/>
        </a:p>
      </dgm:t>
    </dgm:pt>
    <dgm:pt modelId="{7F1607D5-071E-41A5-9BA6-5D95EC018A4C}" type="pres">
      <dgm:prSet presAssocID="{51D4383C-A145-4160-8734-CA95D563E865}" presName="diagram" presStyleCnt="0">
        <dgm:presLayoutVars>
          <dgm:dir/>
          <dgm:resizeHandles val="exact"/>
        </dgm:presLayoutVars>
      </dgm:prSet>
      <dgm:spPr/>
    </dgm:pt>
    <dgm:pt modelId="{98BB5B7C-B2DD-4AC8-B1EB-D0E843190C1C}" type="pres">
      <dgm:prSet presAssocID="{D7760A10-6F7B-4A7E-A972-A234A822E44E}" presName="node" presStyleLbl="node1" presStyleIdx="0" presStyleCnt="5">
        <dgm:presLayoutVars>
          <dgm:bulletEnabled val="1"/>
        </dgm:presLayoutVars>
      </dgm:prSet>
      <dgm:spPr/>
    </dgm:pt>
    <dgm:pt modelId="{423099A6-8CD1-49F2-9A62-79F730E382A6}" type="pres">
      <dgm:prSet presAssocID="{ED5C86C1-3698-44AD-8BCA-B1B4DE02FDA9}" presName="sibTrans" presStyleCnt="0"/>
      <dgm:spPr/>
    </dgm:pt>
    <dgm:pt modelId="{588A0BBD-E156-497E-AF1C-AEC97CB1F2D6}" type="pres">
      <dgm:prSet presAssocID="{03145508-AB15-416A-9637-33EF93C2B5FD}" presName="node" presStyleLbl="node1" presStyleIdx="1" presStyleCnt="5">
        <dgm:presLayoutVars>
          <dgm:bulletEnabled val="1"/>
        </dgm:presLayoutVars>
      </dgm:prSet>
      <dgm:spPr/>
    </dgm:pt>
    <dgm:pt modelId="{C6ED0851-3B2A-4014-B76E-D48493AA9F75}" type="pres">
      <dgm:prSet presAssocID="{1D66E2C4-D073-4EE3-A8DF-5F296CD9BAEF}" presName="sibTrans" presStyleCnt="0"/>
      <dgm:spPr/>
    </dgm:pt>
    <dgm:pt modelId="{2C838FBF-F015-49D7-AEDC-A388CEB3B116}" type="pres">
      <dgm:prSet presAssocID="{944546B9-8B52-46F8-AEB5-92AA6C588A75}" presName="node" presStyleLbl="node1" presStyleIdx="2" presStyleCnt="5">
        <dgm:presLayoutVars>
          <dgm:bulletEnabled val="1"/>
        </dgm:presLayoutVars>
      </dgm:prSet>
      <dgm:spPr/>
    </dgm:pt>
    <dgm:pt modelId="{56885EFC-5836-4C10-B631-104FAC70B927}" type="pres">
      <dgm:prSet presAssocID="{3C1C036F-FD5C-47CB-A95C-E8B675F37B2C}" presName="sibTrans" presStyleCnt="0"/>
      <dgm:spPr/>
    </dgm:pt>
    <dgm:pt modelId="{507B8B0D-4377-405E-9AD5-FDBB6AFFBFF8}" type="pres">
      <dgm:prSet presAssocID="{94B931D1-B7A1-42ED-AB82-4439DBA8D72C}" presName="node" presStyleLbl="node1" presStyleIdx="3" presStyleCnt="5" custScaleX="101139" custLinFactNeighborX="-54411">
        <dgm:presLayoutVars>
          <dgm:bulletEnabled val="1"/>
        </dgm:presLayoutVars>
      </dgm:prSet>
      <dgm:spPr/>
    </dgm:pt>
    <dgm:pt modelId="{825117D5-E78D-417E-A31C-4E5AFA15BFA5}" type="pres">
      <dgm:prSet presAssocID="{07E016C9-74D4-4381-93C9-D08D15E58F0E}" presName="sibTrans" presStyleCnt="0"/>
      <dgm:spPr/>
    </dgm:pt>
    <dgm:pt modelId="{E2B40871-25EB-42B6-B015-E45AD6BCA5D8}" type="pres">
      <dgm:prSet presAssocID="{E62462D6-6A30-4D3C-81B8-9C31A63690DD}" presName="node" presStyleLbl="node1" presStyleIdx="4" presStyleCnt="5" custLinFactNeighborX="-55548">
        <dgm:presLayoutVars>
          <dgm:bulletEnabled val="1"/>
        </dgm:presLayoutVars>
      </dgm:prSet>
      <dgm:spPr/>
    </dgm:pt>
  </dgm:ptLst>
  <dgm:cxnLst>
    <dgm:cxn modelId="{31C26815-625D-4077-83B0-686759BEAFE4}" srcId="{51D4383C-A145-4160-8734-CA95D563E865}" destId="{944546B9-8B52-46F8-AEB5-92AA6C588A75}" srcOrd="2" destOrd="0" parTransId="{7D18970B-6469-4FDB-A667-63CA4711D9A7}" sibTransId="{3C1C036F-FD5C-47CB-A95C-E8B675F37B2C}"/>
    <dgm:cxn modelId="{6EF5831B-14D8-441C-8EEC-50A740FB7249}" srcId="{51D4383C-A145-4160-8734-CA95D563E865}" destId="{D7760A10-6F7B-4A7E-A972-A234A822E44E}" srcOrd="0" destOrd="0" parTransId="{BDBAB21B-AB29-4E4E-BE45-C76E2C1A5065}" sibTransId="{ED5C86C1-3698-44AD-8BCA-B1B4DE02FDA9}"/>
    <dgm:cxn modelId="{9CF0A927-C4E2-47CE-BB4C-D2845A2AC844}" type="presOf" srcId="{03145508-AB15-416A-9637-33EF93C2B5FD}" destId="{588A0BBD-E156-497E-AF1C-AEC97CB1F2D6}" srcOrd="0" destOrd="0" presId="urn:microsoft.com/office/officeart/2005/8/layout/default"/>
    <dgm:cxn modelId="{91701B34-1883-44DC-91F0-093C10D7B13A}" type="presOf" srcId="{E62462D6-6A30-4D3C-81B8-9C31A63690DD}" destId="{E2B40871-25EB-42B6-B015-E45AD6BCA5D8}" srcOrd="0" destOrd="0" presId="urn:microsoft.com/office/officeart/2005/8/layout/default"/>
    <dgm:cxn modelId="{3B93C544-7FDF-4111-A9E5-71D75F419CAD}" srcId="{51D4383C-A145-4160-8734-CA95D563E865}" destId="{94B931D1-B7A1-42ED-AB82-4439DBA8D72C}" srcOrd="3" destOrd="0" parTransId="{281A3109-C2D1-4F86-B3F2-57DF6DF85747}" sibTransId="{07E016C9-74D4-4381-93C9-D08D15E58F0E}"/>
    <dgm:cxn modelId="{2C689073-1402-4E4D-90DE-04D768B00724}" type="presOf" srcId="{D7760A10-6F7B-4A7E-A972-A234A822E44E}" destId="{98BB5B7C-B2DD-4AC8-B1EB-D0E843190C1C}" srcOrd="0" destOrd="0" presId="urn:microsoft.com/office/officeart/2005/8/layout/default"/>
    <dgm:cxn modelId="{675F6F89-7804-4D73-B69B-0E273C34B140}" type="presOf" srcId="{94B931D1-B7A1-42ED-AB82-4439DBA8D72C}" destId="{507B8B0D-4377-405E-9AD5-FDBB6AFFBFF8}" srcOrd="0" destOrd="0" presId="urn:microsoft.com/office/officeart/2005/8/layout/default"/>
    <dgm:cxn modelId="{158FB097-548A-4E89-97CB-2FFE51679A80}" type="presOf" srcId="{51D4383C-A145-4160-8734-CA95D563E865}" destId="{7F1607D5-071E-41A5-9BA6-5D95EC018A4C}" srcOrd="0" destOrd="0" presId="urn:microsoft.com/office/officeart/2005/8/layout/default"/>
    <dgm:cxn modelId="{83C179B4-AFA8-489C-B102-4389B989992F}" type="presOf" srcId="{944546B9-8B52-46F8-AEB5-92AA6C588A75}" destId="{2C838FBF-F015-49D7-AEDC-A388CEB3B116}" srcOrd="0" destOrd="0" presId="urn:microsoft.com/office/officeart/2005/8/layout/default"/>
    <dgm:cxn modelId="{1F8741CF-BA6F-4C7F-9DC6-EC34C89E5827}" srcId="{51D4383C-A145-4160-8734-CA95D563E865}" destId="{E62462D6-6A30-4D3C-81B8-9C31A63690DD}" srcOrd="4" destOrd="0" parTransId="{F6AE91C9-7C9B-42E5-AB86-A7DC38607CAF}" sibTransId="{0BD78441-3E44-40DA-B613-9ED6D9F104DC}"/>
    <dgm:cxn modelId="{A1E2A8F9-2D36-45D2-B53A-323609289921}" srcId="{51D4383C-A145-4160-8734-CA95D563E865}" destId="{03145508-AB15-416A-9637-33EF93C2B5FD}" srcOrd="1" destOrd="0" parTransId="{BB2BE550-EBD4-4329-BB1E-A1E0AD64D08F}" sibTransId="{1D66E2C4-D073-4EE3-A8DF-5F296CD9BAEF}"/>
    <dgm:cxn modelId="{43474A07-84B4-4FC5-BDC6-47B5F75F0A84}" type="presParOf" srcId="{7F1607D5-071E-41A5-9BA6-5D95EC018A4C}" destId="{98BB5B7C-B2DD-4AC8-B1EB-D0E843190C1C}" srcOrd="0" destOrd="0" presId="urn:microsoft.com/office/officeart/2005/8/layout/default"/>
    <dgm:cxn modelId="{081F7C8C-262A-4D0B-895B-0BA70AFC2302}" type="presParOf" srcId="{7F1607D5-071E-41A5-9BA6-5D95EC018A4C}" destId="{423099A6-8CD1-49F2-9A62-79F730E382A6}" srcOrd="1" destOrd="0" presId="urn:microsoft.com/office/officeart/2005/8/layout/default"/>
    <dgm:cxn modelId="{557B1B5A-20E8-443A-89B0-40E7D8BBC996}" type="presParOf" srcId="{7F1607D5-071E-41A5-9BA6-5D95EC018A4C}" destId="{588A0BBD-E156-497E-AF1C-AEC97CB1F2D6}" srcOrd="2" destOrd="0" presId="urn:microsoft.com/office/officeart/2005/8/layout/default"/>
    <dgm:cxn modelId="{B85D41CF-6073-4B34-B769-86712E43850A}" type="presParOf" srcId="{7F1607D5-071E-41A5-9BA6-5D95EC018A4C}" destId="{C6ED0851-3B2A-4014-B76E-D48493AA9F75}" srcOrd="3" destOrd="0" presId="urn:microsoft.com/office/officeart/2005/8/layout/default"/>
    <dgm:cxn modelId="{2CF09CB6-3BBA-4881-B6A0-F1BD89C40C30}" type="presParOf" srcId="{7F1607D5-071E-41A5-9BA6-5D95EC018A4C}" destId="{2C838FBF-F015-49D7-AEDC-A388CEB3B116}" srcOrd="4" destOrd="0" presId="urn:microsoft.com/office/officeart/2005/8/layout/default"/>
    <dgm:cxn modelId="{41F272ED-9DF2-4954-ABE8-FDBF1D5996B9}" type="presParOf" srcId="{7F1607D5-071E-41A5-9BA6-5D95EC018A4C}" destId="{56885EFC-5836-4C10-B631-104FAC70B927}" srcOrd="5" destOrd="0" presId="urn:microsoft.com/office/officeart/2005/8/layout/default"/>
    <dgm:cxn modelId="{05F63110-19A6-4AC9-803E-1D9A725F6A1D}" type="presParOf" srcId="{7F1607D5-071E-41A5-9BA6-5D95EC018A4C}" destId="{507B8B0D-4377-405E-9AD5-FDBB6AFFBFF8}" srcOrd="6" destOrd="0" presId="urn:microsoft.com/office/officeart/2005/8/layout/default"/>
    <dgm:cxn modelId="{9DDFDA5E-9F04-40E0-95E6-8A69043700EB}" type="presParOf" srcId="{7F1607D5-071E-41A5-9BA6-5D95EC018A4C}" destId="{825117D5-E78D-417E-A31C-4E5AFA15BFA5}" srcOrd="7" destOrd="0" presId="urn:microsoft.com/office/officeart/2005/8/layout/default"/>
    <dgm:cxn modelId="{89F1F8F2-4DC1-411A-9A49-210AC014C8EE}" type="presParOf" srcId="{7F1607D5-071E-41A5-9BA6-5D95EC018A4C}" destId="{E2B40871-25EB-42B6-B015-E45AD6BCA5D8}"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51D4383C-A145-4160-8734-CA95D563E865}"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03145508-AB15-416A-9637-33EF93C2B5FD}">
      <dgm:prSet phldrT="[טקסט]" custT="1"/>
      <dgm:spPr/>
      <dgm:t>
        <a:bodyPr/>
        <a:lstStyle/>
        <a:p>
          <a:pPr rtl="1"/>
          <a:r>
            <a:rPr lang="he-IL" sz="1050" dirty="0"/>
            <a:t>. תלמוד בבלי מסכת ברכות דף ו עמוד א</a:t>
          </a:r>
        </a:p>
        <a:p>
          <a:pPr rtl="1"/>
          <a:r>
            <a:rPr lang="he-IL" sz="1050" dirty="0"/>
            <a:t> אמר ליה רב נחמן בר יצחק לרב </a:t>
          </a:r>
          <a:r>
            <a:rPr lang="he-IL" sz="1050" dirty="0" err="1"/>
            <a:t>חייא</a:t>
          </a:r>
          <a:r>
            <a:rPr lang="he-IL" sz="1050" dirty="0"/>
            <a:t> בר אבין: הני תפילין </a:t>
          </a:r>
          <a:r>
            <a:rPr lang="he-IL" sz="1050" dirty="0" err="1"/>
            <a:t>דמרי</a:t>
          </a:r>
          <a:r>
            <a:rPr lang="he-IL" sz="1050" dirty="0"/>
            <a:t> עלמא מה כתיב בהו? אמר ליה: ומי כעמך ישראל גוי אחד בארץ. ומי משתבח </a:t>
          </a:r>
          <a:r>
            <a:rPr lang="he-IL" sz="1050" dirty="0" err="1"/>
            <a:t>קודשא</a:t>
          </a:r>
          <a:r>
            <a:rPr lang="he-IL" sz="1050" dirty="0"/>
            <a:t> </a:t>
          </a:r>
          <a:r>
            <a:rPr lang="he-IL" sz="1050" dirty="0" err="1"/>
            <a:t>בריך</a:t>
          </a:r>
          <a:r>
            <a:rPr lang="he-IL" sz="1050" dirty="0"/>
            <a:t> הוא </a:t>
          </a:r>
          <a:r>
            <a:rPr lang="he-IL" sz="1050" dirty="0" err="1"/>
            <a:t>בשבחייהו</a:t>
          </a:r>
          <a:r>
            <a:rPr lang="he-IL" sz="1050" dirty="0"/>
            <a:t> </a:t>
          </a:r>
          <a:r>
            <a:rPr lang="he-IL" sz="1050" dirty="0" err="1"/>
            <a:t>דישראל</a:t>
          </a:r>
          <a:r>
            <a:rPr lang="he-IL" sz="1050" dirty="0"/>
            <a:t>? - אין, </a:t>
          </a:r>
          <a:r>
            <a:rPr lang="he-IL" sz="1050" dirty="0" err="1"/>
            <a:t>דכתיב</a:t>
          </a:r>
          <a:r>
            <a:rPr lang="he-IL" sz="1050" dirty="0"/>
            <a:t>: את ה' האמרת היום (וכתיב) וה' האמירך היום. אמר להם הקדוש ברוך הוא לישראל: אתם </a:t>
          </a:r>
          <a:r>
            <a:rPr lang="he-IL" sz="1050" dirty="0" err="1"/>
            <a:t>עשיתוני</a:t>
          </a:r>
          <a:r>
            <a:rPr lang="he-IL" sz="1050" dirty="0"/>
            <a:t> חטיבה אחת בעולם, ואני אעשה אתכם חטיבה אחת בעולם; אתם </a:t>
          </a:r>
          <a:r>
            <a:rPr lang="he-IL" sz="1050" dirty="0" err="1"/>
            <a:t>עשיתוני</a:t>
          </a:r>
          <a:r>
            <a:rPr lang="he-IL" sz="1050" dirty="0"/>
            <a:t> חטיבה אחת בעולם, שנאמר: שמע ישראל ה' </a:t>
          </a:r>
          <a:r>
            <a:rPr lang="he-IL" sz="1050" dirty="0" err="1"/>
            <a:t>אלהינו</a:t>
          </a:r>
          <a:r>
            <a:rPr lang="he-IL" sz="1050" dirty="0"/>
            <a:t> ה' אחד. ואני אעשה אתכם חטיבה אחת בעולם, שנאמר: ומי כעמך ישראל גוי אחד בארץ. אמר ליה רב אחא בריה </a:t>
          </a:r>
          <a:r>
            <a:rPr lang="he-IL" sz="1050" dirty="0" err="1"/>
            <a:t>דרבא</a:t>
          </a:r>
          <a:r>
            <a:rPr lang="he-IL" sz="1050" dirty="0"/>
            <a:t> לרב אשי: </a:t>
          </a:r>
          <a:r>
            <a:rPr lang="he-IL" sz="1050" dirty="0" err="1"/>
            <a:t>תינח</a:t>
          </a:r>
          <a:r>
            <a:rPr lang="he-IL" sz="1050" dirty="0"/>
            <a:t> בחד ביתא, בשאר בתי מאי? - אמר ליה: כי מי גוי גדול ומי גוי גדול אשריך ישראל או הנסה </a:t>
          </a:r>
          <a:r>
            <a:rPr lang="he-IL" sz="1050" dirty="0" err="1"/>
            <a:t>אלהים</a:t>
          </a:r>
          <a:r>
            <a:rPr lang="he-IL" sz="1050" dirty="0"/>
            <a:t> ולתתך עליון. </a:t>
          </a:r>
        </a:p>
      </dgm:t>
    </dgm:pt>
    <dgm:pt modelId="{BB2BE550-EBD4-4329-BB1E-A1E0AD64D08F}" type="parTrans" cxnId="{A1E2A8F9-2D36-45D2-B53A-323609289921}">
      <dgm:prSet/>
      <dgm:spPr/>
      <dgm:t>
        <a:bodyPr/>
        <a:lstStyle/>
        <a:p>
          <a:pPr rtl="1"/>
          <a:endParaRPr lang="he-IL"/>
        </a:p>
      </dgm:t>
    </dgm:pt>
    <dgm:pt modelId="{1D66E2C4-D073-4EE3-A8DF-5F296CD9BAEF}" type="sibTrans" cxnId="{A1E2A8F9-2D36-45D2-B53A-323609289921}">
      <dgm:prSet/>
      <dgm:spPr/>
      <dgm:t>
        <a:bodyPr/>
        <a:lstStyle/>
        <a:p>
          <a:pPr rtl="1"/>
          <a:endParaRPr lang="he-IL"/>
        </a:p>
      </dgm:t>
    </dgm:pt>
    <dgm:pt modelId="{D7760A10-6F7B-4A7E-A972-A234A822E44E}">
      <dgm:prSet phldrT="[טקסט]"/>
      <dgm:spPr/>
      <dgm:t>
        <a:bodyPr/>
        <a:lstStyle/>
        <a:p>
          <a:pPr rtl="1"/>
          <a:r>
            <a:rPr lang="he-IL" dirty="0"/>
            <a:t>אֶת יְיָ הֶאֱמַרְתָּ הַיּוֹם לִהְיוֹת לְךָ </a:t>
          </a:r>
          <a:r>
            <a:rPr lang="he-IL" dirty="0" err="1"/>
            <a:t>לֵאלֹהִים</a:t>
          </a:r>
          <a:r>
            <a:rPr lang="he-IL" dirty="0"/>
            <a:t> וְלָלֶכֶת בִּדְרָכָיו וְלִשְׁמֹר </a:t>
          </a:r>
          <a:r>
            <a:rPr lang="he-IL" dirty="0" err="1"/>
            <a:t>חֻקָּיו</a:t>
          </a:r>
          <a:r>
            <a:rPr lang="he-IL" dirty="0"/>
            <a:t> וּמִצְוֹתָיו וּמִשְׁפָּטָיו וְלִשְׁמֹעַ </a:t>
          </a:r>
          <a:r>
            <a:rPr lang="he-IL" dirty="0" err="1"/>
            <a:t>בְּקֹלו</a:t>
          </a:r>
          <a:r>
            <a:rPr lang="he-IL" dirty="0"/>
            <a:t>ֹ:</a:t>
          </a:r>
        </a:p>
        <a:p>
          <a:pPr rtl="1"/>
          <a:r>
            <a:rPr lang="he-IL" dirty="0"/>
            <a:t> וַייָ הֶאֱמִירְךָ הַיּוֹם לִהְיוֹת לוֹ לְעַם סְגֻלָּה כַּאֲשֶׁר דִּבֶּר לָךְ וְלִשְׁמֹר כָּל מִצְוֹתָיו:</a:t>
          </a:r>
        </a:p>
        <a:p>
          <a:pPr rtl="1"/>
          <a:r>
            <a:rPr lang="he-IL" dirty="0"/>
            <a:t> וּלְתִתְּךָ עֶלְיוֹן עַל כָּל </a:t>
          </a:r>
          <a:r>
            <a:rPr lang="he-IL" dirty="0" err="1"/>
            <a:t>הַגּוֹיִם</a:t>
          </a:r>
          <a:r>
            <a:rPr lang="he-IL" dirty="0"/>
            <a:t> אֲשֶׁר עָשָׂה </a:t>
          </a:r>
          <a:r>
            <a:rPr lang="he-IL" dirty="0" err="1"/>
            <a:t>לִתְהִלָּה</a:t>
          </a:r>
          <a:r>
            <a:rPr lang="he-IL" dirty="0"/>
            <a:t> וּלְשֵׁם וּלְתִפְאָרֶת </a:t>
          </a:r>
          <a:r>
            <a:rPr lang="he-IL" dirty="0" err="1"/>
            <a:t>וְלִהְיֹתְך</a:t>
          </a:r>
          <a:r>
            <a:rPr lang="he-IL" dirty="0"/>
            <a:t>ָ עַם קָדֹשׁ </a:t>
          </a:r>
          <a:r>
            <a:rPr lang="he-IL" dirty="0" err="1"/>
            <a:t>לַיי</a:t>
          </a:r>
          <a:r>
            <a:rPr lang="he-IL" dirty="0"/>
            <a:t>ָ </a:t>
          </a:r>
          <a:r>
            <a:rPr lang="he-IL" dirty="0" err="1"/>
            <a:t>אֱלֹהֶיך</a:t>
          </a:r>
          <a:r>
            <a:rPr lang="he-IL" dirty="0"/>
            <a:t>ָ כַּאֲשֶׁר דִּבֵּר: </a:t>
          </a:r>
        </a:p>
      </dgm:t>
    </dgm:pt>
    <dgm:pt modelId="{BDBAB21B-AB29-4E4E-BE45-C76E2C1A5065}" type="parTrans" cxnId="{6EF5831B-14D8-441C-8EEC-50A740FB7249}">
      <dgm:prSet/>
      <dgm:spPr/>
      <dgm:t>
        <a:bodyPr/>
        <a:lstStyle/>
        <a:p>
          <a:pPr rtl="1"/>
          <a:endParaRPr lang="he-IL"/>
        </a:p>
      </dgm:t>
    </dgm:pt>
    <dgm:pt modelId="{ED5C86C1-3698-44AD-8BCA-B1B4DE02FDA9}" type="sibTrans" cxnId="{6EF5831B-14D8-441C-8EEC-50A740FB7249}">
      <dgm:prSet/>
      <dgm:spPr/>
      <dgm:t>
        <a:bodyPr/>
        <a:lstStyle/>
        <a:p>
          <a:pPr rtl="1"/>
          <a:endParaRPr lang="he-IL"/>
        </a:p>
      </dgm:t>
    </dgm:pt>
    <dgm:pt modelId="{944546B9-8B52-46F8-AEB5-92AA6C588A75}">
      <dgm:prSet phldrT="[טקסט]"/>
      <dgm:spPr/>
      <dgm:t>
        <a:bodyPr/>
        <a:lstStyle/>
        <a:p>
          <a:pPr rtl="1"/>
          <a:r>
            <a:rPr lang="he-IL" dirty="0">
              <a:highlight>
                <a:srgbClr val="FF00FF"/>
              </a:highlight>
            </a:rPr>
            <a:t>ערך וחשיבות</a:t>
          </a:r>
        </a:p>
        <a:p>
          <a:pPr rtl="1"/>
          <a:r>
            <a:rPr lang="he-IL" dirty="0"/>
            <a:t>בישיבת </a:t>
          </a:r>
          <a:r>
            <a:rPr lang="he-IL" dirty="0" err="1"/>
            <a:t>סלבודקא</a:t>
          </a:r>
          <a:r>
            <a:rPr lang="he-IL" dirty="0"/>
            <a:t> עבדו הרבה מאוד להכניס לבחורים את הערך העצום שיש להם בתור לומדי תורה. </a:t>
          </a:r>
        </a:p>
        <a:p>
          <a:pPr rtl="1"/>
          <a:r>
            <a:rPr lang="he-IL" dirty="0"/>
            <a:t>לאור מה שלמדנו </a:t>
          </a:r>
        </a:p>
        <a:p>
          <a:pPr rtl="1"/>
          <a:r>
            <a:rPr lang="he-IL" dirty="0"/>
            <a:t>הרי תחושת ערך וחשיבות היא הכוח העצום ביותר לאדם. </a:t>
          </a:r>
        </a:p>
      </dgm:t>
    </dgm:pt>
    <dgm:pt modelId="{7D18970B-6469-4FDB-A667-63CA4711D9A7}" type="parTrans" cxnId="{31C26815-625D-4077-83B0-686759BEAFE4}">
      <dgm:prSet/>
      <dgm:spPr/>
      <dgm:t>
        <a:bodyPr/>
        <a:lstStyle/>
        <a:p>
          <a:pPr rtl="1"/>
          <a:endParaRPr lang="he-IL"/>
        </a:p>
      </dgm:t>
    </dgm:pt>
    <dgm:pt modelId="{3C1C036F-FD5C-47CB-A95C-E8B675F37B2C}" type="sibTrans" cxnId="{31C26815-625D-4077-83B0-686759BEAFE4}">
      <dgm:prSet/>
      <dgm:spPr/>
      <dgm:t>
        <a:bodyPr/>
        <a:lstStyle/>
        <a:p>
          <a:pPr rtl="1"/>
          <a:endParaRPr lang="he-IL"/>
        </a:p>
      </dgm:t>
    </dgm:pt>
    <dgm:pt modelId="{94B931D1-B7A1-42ED-AB82-4439DBA8D72C}">
      <dgm:prSet phldrT="[טקסט]"/>
      <dgm:spPr/>
      <dgm:t>
        <a:bodyPr/>
        <a:lstStyle/>
        <a:p>
          <a:pPr rtl="1"/>
          <a:r>
            <a:rPr lang="he-IL" dirty="0">
              <a:highlight>
                <a:srgbClr val="FF00FF"/>
              </a:highlight>
            </a:rPr>
            <a:t>החיבור לאלוקים</a:t>
          </a:r>
        </a:p>
        <a:p>
          <a:pPr rtl="1"/>
          <a:r>
            <a:rPr lang="he-IL" dirty="0"/>
            <a:t>אהבה לבורא עולם יכולה להביא את האדם לתחושה חזקה של שייכות.</a:t>
          </a:r>
        </a:p>
        <a:p>
          <a:pPr rtl="1"/>
          <a:r>
            <a:rPr lang="he-IL" dirty="0"/>
            <a:t>אלוקים מחפש אהבה</a:t>
          </a:r>
        </a:p>
        <a:p>
          <a:pPr rtl="1"/>
          <a:r>
            <a:rPr lang="he-IL" dirty="0"/>
            <a:t>ה' מחכה שאני יאהב אותו, הוא רוצה מאוד להטיב לי, מחכה מאוד שאתקרב אליו. יש לי משמעות עצומה בחיים – יש לי חשיבות אדירה. </a:t>
          </a:r>
        </a:p>
        <a:p>
          <a:pPr rtl="1"/>
          <a:r>
            <a:rPr lang="he-IL" dirty="0"/>
            <a:t>בורא עולם  - מחכה לי. </a:t>
          </a:r>
        </a:p>
      </dgm:t>
    </dgm:pt>
    <dgm:pt modelId="{281A3109-C2D1-4F86-B3F2-57DF6DF85747}" type="parTrans" cxnId="{3B93C544-7FDF-4111-A9E5-71D75F419CAD}">
      <dgm:prSet/>
      <dgm:spPr/>
      <dgm:t>
        <a:bodyPr/>
        <a:lstStyle/>
        <a:p>
          <a:pPr rtl="1"/>
          <a:endParaRPr lang="he-IL"/>
        </a:p>
      </dgm:t>
    </dgm:pt>
    <dgm:pt modelId="{07E016C9-74D4-4381-93C9-D08D15E58F0E}" type="sibTrans" cxnId="{3B93C544-7FDF-4111-A9E5-71D75F419CAD}">
      <dgm:prSet/>
      <dgm:spPr/>
      <dgm:t>
        <a:bodyPr/>
        <a:lstStyle/>
        <a:p>
          <a:pPr rtl="1"/>
          <a:endParaRPr lang="he-IL"/>
        </a:p>
      </dgm:t>
    </dgm:pt>
    <dgm:pt modelId="{E62462D6-6A30-4D3C-81B8-9C31A63690DD}">
      <dgm:prSet phldrT="[טקסט]" custT="1"/>
      <dgm:spPr/>
      <dgm:t>
        <a:bodyPr/>
        <a:lstStyle/>
        <a:p>
          <a:pPr rtl="1">
            <a:buFont typeface="Wingdings" panose="05000000000000000000" pitchFamily="2" charset="2"/>
            <a:buChar char=""/>
          </a:pPr>
          <a:r>
            <a:rPr lang="he-IL" sz="1200" dirty="0">
              <a:highlight>
                <a:srgbClr val="FF00FF"/>
              </a:highlight>
            </a:rPr>
            <a:t>יהדות נותנת לאדם תחושת שייכות עצומה.</a:t>
          </a:r>
        </a:p>
        <a:p>
          <a:pPr rtl="1"/>
          <a:r>
            <a:rPr lang="he-IL" sz="1200" dirty="0"/>
            <a:t> כאשר האדם מבין שהוא העם הנבחר.</a:t>
          </a:r>
        </a:p>
        <a:p>
          <a:pPr rtl="1"/>
          <a:r>
            <a:rPr lang="he-IL" sz="1200" dirty="0"/>
            <a:t> העם היחידי שמשרת את מטרת האלוקים בבריאה. </a:t>
          </a:r>
        </a:p>
        <a:p>
          <a:pPr rtl="1"/>
          <a:r>
            <a:rPr lang="he-IL" sz="1200" dirty="0"/>
            <a:t> העם שאמור להביא את העולם לתכליתו.</a:t>
          </a:r>
        </a:p>
        <a:p>
          <a:pPr rtl="1"/>
          <a:r>
            <a:rPr lang="he-IL" sz="1200" dirty="0"/>
            <a:t> אני חלק משרשרת הדורות ממתן תורה ועד ימות המשיח. </a:t>
          </a:r>
        </a:p>
      </dgm:t>
    </dgm:pt>
    <dgm:pt modelId="{F6AE91C9-7C9B-42E5-AB86-A7DC38607CAF}" type="parTrans" cxnId="{1F8741CF-BA6F-4C7F-9DC6-EC34C89E5827}">
      <dgm:prSet/>
      <dgm:spPr/>
      <dgm:t>
        <a:bodyPr/>
        <a:lstStyle/>
        <a:p>
          <a:pPr rtl="1"/>
          <a:endParaRPr lang="he-IL"/>
        </a:p>
      </dgm:t>
    </dgm:pt>
    <dgm:pt modelId="{0BD78441-3E44-40DA-B613-9ED6D9F104DC}" type="sibTrans" cxnId="{1F8741CF-BA6F-4C7F-9DC6-EC34C89E5827}">
      <dgm:prSet/>
      <dgm:spPr/>
      <dgm:t>
        <a:bodyPr/>
        <a:lstStyle/>
        <a:p>
          <a:pPr rtl="1"/>
          <a:endParaRPr lang="he-IL"/>
        </a:p>
      </dgm:t>
    </dgm:pt>
    <dgm:pt modelId="{7F1607D5-071E-41A5-9BA6-5D95EC018A4C}" type="pres">
      <dgm:prSet presAssocID="{51D4383C-A145-4160-8734-CA95D563E865}" presName="diagram" presStyleCnt="0">
        <dgm:presLayoutVars>
          <dgm:dir/>
          <dgm:resizeHandles val="exact"/>
        </dgm:presLayoutVars>
      </dgm:prSet>
      <dgm:spPr/>
    </dgm:pt>
    <dgm:pt modelId="{588A0BBD-E156-497E-AF1C-AEC97CB1F2D6}" type="pres">
      <dgm:prSet presAssocID="{03145508-AB15-416A-9637-33EF93C2B5FD}" presName="node" presStyleLbl="node1" presStyleIdx="0" presStyleCnt="5">
        <dgm:presLayoutVars>
          <dgm:bulletEnabled val="1"/>
        </dgm:presLayoutVars>
      </dgm:prSet>
      <dgm:spPr/>
    </dgm:pt>
    <dgm:pt modelId="{C6ED0851-3B2A-4014-B76E-D48493AA9F75}" type="pres">
      <dgm:prSet presAssocID="{1D66E2C4-D073-4EE3-A8DF-5F296CD9BAEF}" presName="sibTrans" presStyleCnt="0"/>
      <dgm:spPr/>
    </dgm:pt>
    <dgm:pt modelId="{98BB5B7C-B2DD-4AC8-B1EB-D0E843190C1C}" type="pres">
      <dgm:prSet presAssocID="{D7760A10-6F7B-4A7E-A972-A234A822E44E}" presName="node" presStyleLbl="node1" presStyleIdx="1" presStyleCnt="5">
        <dgm:presLayoutVars>
          <dgm:bulletEnabled val="1"/>
        </dgm:presLayoutVars>
      </dgm:prSet>
      <dgm:spPr/>
    </dgm:pt>
    <dgm:pt modelId="{423099A6-8CD1-49F2-9A62-79F730E382A6}" type="pres">
      <dgm:prSet presAssocID="{ED5C86C1-3698-44AD-8BCA-B1B4DE02FDA9}" presName="sibTrans" presStyleCnt="0"/>
      <dgm:spPr/>
    </dgm:pt>
    <dgm:pt modelId="{2C838FBF-F015-49D7-AEDC-A388CEB3B116}" type="pres">
      <dgm:prSet presAssocID="{944546B9-8B52-46F8-AEB5-92AA6C588A75}" presName="node" presStyleLbl="node1" presStyleIdx="2" presStyleCnt="5">
        <dgm:presLayoutVars>
          <dgm:bulletEnabled val="1"/>
        </dgm:presLayoutVars>
      </dgm:prSet>
      <dgm:spPr/>
    </dgm:pt>
    <dgm:pt modelId="{56885EFC-5836-4C10-B631-104FAC70B927}" type="pres">
      <dgm:prSet presAssocID="{3C1C036F-FD5C-47CB-A95C-E8B675F37B2C}" presName="sibTrans" presStyleCnt="0"/>
      <dgm:spPr/>
    </dgm:pt>
    <dgm:pt modelId="{507B8B0D-4377-405E-9AD5-FDBB6AFFBFF8}" type="pres">
      <dgm:prSet presAssocID="{94B931D1-B7A1-42ED-AB82-4439DBA8D72C}" presName="node" presStyleLbl="node1" presStyleIdx="3" presStyleCnt="5" custScaleX="101139" custLinFactNeighborX="-54411">
        <dgm:presLayoutVars>
          <dgm:bulletEnabled val="1"/>
        </dgm:presLayoutVars>
      </dgm:prSet>
      <dgm:spPr/>
    </dgm:pt>
    <dgm:pt modelId="{825117D5-E78D-417E-A31C-4E5AFA15BFA5}" type="pres">
      <dgm:prSet presAssocID="{07E016C9-74D4-4381-93C9-D08D15E58F0E}" presName="sibTrans" presStyleCnt="0"/>
      <dgm:spPr/>
    </dgm:pt>
    <dgm:pt modelId="{E2B40871-25EB-42B6-B015-E45AD6BCA5D8}" type="pres">
      <dgm:prSet presAssocID="{E62462D6-6A30-4D3C-81B8-9C31A63690DD}" presName="node" presStyleLbl="node1" presStyleIdx="4" presStyleCnt="5" custLinFactNeighborX="-55548">
        <dgm:presLayoutVars>
          <dgm:bulletEnabled val="1"/>
        </dgm:presLayoutVars>
      </dgm:prSet>
      <dgm:spPr/>
    </dgm:pt>
  </dgm:ptLst>
  <dgm:cxnLst>
    <dgm:cxn modelId="{31C26815-625D-4077-83B0-686759BEAFE4}" srcId="{51D4383C-A145-4160-8734-CA95D563E865}" destId="{944546B9-8B52-46F8-AEB5-92AA6C588A75}" srcOrd="2" destOrd="0" parTransId="{7D18970B-6469-4FDB-A667-63CA4711D9A7}" sibTransId="{3C1C036F-FD5C-47CB-A95C-E8B675F37B2C}"/>
    <dgm:cxn modelId="{6EF5831B-14D8-441C-8EEC-50A740FB7249}" srcId="{51D4383C-A145-4160-8734-CA95D563E865}" destId="{D7760A10-6F7B-4A7E-A972-A234A822E44E}" srcOrd="1" destOrd="0" parTransId="{BDBAB21B-AB29-4E4E-BE45-C76E2C1A5065}" sibTransId="{ED5C86C1-3698-44AD-8BCA-B1B4DE02FDA9}"/>
    <dgm:cxn modelId="{3B93C544-7FDF-4111-A9E5-71D75F419CAD}" srcId="{51D4383C-A145-4160-8734-CA95D563E865}" destId="{94B931D1-B7A1-42ED-AB82-4439DBA8D72C}" srcOrd="3" destOrd="0" parTransId="{281A3109-C2D1-4F86-B3F2-57DF6DF85747}" sibTransId="{07E016C9-74D4-4381-93C9-D08D15E58F0E}"/>
    <dgm:cxn modelId="{7A0CCF6C-8242-44E0-94C1-0ED1F73745A1}" type="presOf" srcId="{E62462D6-6A30-4D3C-81B8-9C31A63690DD}" destId="{E2B40871-25EB-42B6-B015-E45AD6BCA5D8}" srcOrd="0" destOrd="0" presId="urn:microsoft.com/office/officeart/2005/8/layout/default"/>
    <dgm:cxn modelId="{158FB097-548A-4E89-97CB-2FFE51679A80}" type="presOf" srcId="{51D4383C-A145-4160-8734-CA95D563E865}" destId="{7F1607D5-071E-41A5-9BA6-5D95EC018A4C}" srcOrd="0" destOrd="0" presId="urn:microsoft.com/office/officeart/2005/8/layout/default"/>
    <dgm:cxn modelId="{6EFD5AA7-E6BD-41CD-873C-3169A9708668}" type="presOf" srcId="{D7760A10-6F7B-4A7E-A972-A234A822E44E}" destId="{98BB5B7C-B2DD-4AC8-B1EB-D0E843190C1C}" srcOrd="0" destOrd="0" presId="urn:microsoft.com/office/officeart/2005/8/layout/default"/>
    <dgm:cxn modelId="{B045A6B4-7E49-482B-90F6-4B776EEDDC71}" type="presOf" srcId="{94B931D1-B7A1-42ED-AB82-4439DBA8D72C}" destId="{507B8B0D-4377-405E-9AD5-FDBB6AFFBFF8}" srcOrd="0" destOrd="0" presId="urn:microsoft.com/office/officeart/2005/8/layout/default"/>
    <dgm:cxn modelId="{1F8741CF-BA6F-4C7F-9DC6-EC34C89E5827}" srcId="{51D4383C-A145-4160-8734-CA95D563E865}" destId="{E62462D6-6A30-4D3C-81B8-9C31A63690DD}" srcOrd="4" destOrd="0" parTransId="{F6AE91C9-7C9B-42E5-AB86-A7DC38607CAF}" sibTransId="{0BD78441-3E44-40DA-B613-9ED6D9F104DC}"/>
    <dgm:cxn modelId="{C32F19E5-3FB8-48D6-84E4-E2D9BDABEF45}" type="presOf" srcId="{944546B9-8B52-46F8-AEB5-92AA6C588A75}" destId="{2C838FBF-F015-49D7-AEDC-A388CEB3B116}" srcOrd="0" destOrd="0" presId="urn:microsoft.com/office/officeart/2005/8/layout/default"/>
    <dgm:cxn modelId="{227928ED-369F-4602-BA74-97D1CB6D01B6}" type="presOf" srcId="{03145508-AB15-416A-9637-33EF93C2B5FD}" destId="{588A0BBD-E156-497E-AF1C-AEC97CB1F2D6}" srcOrd="0" destOrd="0" presId="urn:microsoft.com/office/officeart/2005/8/layout/default"/>
    <dgm:cxn modelId="{A1E2A8F9-2D36-45D2-B53A-323609289921}" srcId="{51D4383C-A145-4160-8734-CA95D563E865}" destId="{03145508-AB15-416A-9637-33EF93C2B5FD}" srcOrd="0" destOrd="0" parTransId="{BB2BE550-EBD4-4329-BB1E-A1E0AD64D08F}" sibTransId="{1D66E2C4-D073-4EE3-A8DF-5F296CD9BAEF}"/>
    <dgm:cxn modelId="{F52CFDDC-DA65-4877-B169-831C13EDEBC7}" type="presParOf" srcId="{7F1607D5-071E-41A5-9BA6-5D95EC018A4C}" destId="{588A0BBD-E156-497E-AF1C-AEC97CB1F2D6}" srcOrd="0" destOrd="0" presId="urn:microsoft.com/office/officeart/2005/8/layout/default"/>
    <dgm:cxn modelId="{577ED931-B601-45B8-B7BC-10343F2BF908}" type="presParOf" srcId="{7F1607D5-071E-41A5-9BA6-5D95EC018A4C}" destId="{C6ED0851-3B2A-4014-B76E-D48493AA9F75}" srcOrd="1" destOrd="0" presId="urn:microsoft.com/office/officeart/2005/8/layout/default"/>
    <dgm:cxn modelId="{3AB5506C-8FB6-4CDB-A1FA-EACB5C3F8CD2}" type="presParOf" srcId="{7F1607D5-071E-41A5-9BA6-5D95EC018A4C}" destId="{98BB5B7C-B2DD-4AC8-B1EB-D0E843190C1C}" srcOrd="2" destOrd="0" presId="urn:microsoft.com/office/officeart/2005/8/layout/default"/>
    <dgm:cxn modelId="{1D777F71-6624-4789-BB9B-D2FF8A954EE7}" type="presParOf" srcId="{7F1607D5-071E-41A5-9BA6-5D95EC018A4C}" destId="{423099A6-8CD1-49F2-9A62-79F730E382A6}" srcOrd="3" destOrd="0" presId="urn:microsoft.com/office/officeart/2005/8/layout/default"/>
    <dgm:cxn modelId="{4777CE88-48AB-4F9D-B3A0-43E508846124}" type="presParOf" srcId="{7F1607D5-071E-41A5-9BA6-5D95EC018A4C}" destId="{2C838FBF-F015-49D7-AEDC-A388CEB3B116}" srcOrd="4" destOrd="0" presId="urn:microsoft.com/office/officeart/2005/8/layout/default"/>
    <dgm:cxn modelId="{34CFCF35-8E7B-46A0-9DBD-BB27B7749B5D}" type="presParOf" srcId="{7F1607D5-071E-41A5-9BA6-5D95EC018A4C}" destId="{56885EFC-5836-4C10-B631-104FAC70B927}" srcOrd="5" destOrd="0" presId="urn:microsoft.com/office/officeart/2005/8/layout/default"/>
    <dgm:cxn modelId="{B27FB352-1624-4F46-AF95-E4DD4C05526B}" type="presParOf" srcId="{7F1607D5-071E-41A5-9BA6-5D95EC018A4C}" destId="{507B8B0D-4377-405E-9AD5-FDBB6AFFBFF8}" srcOrd="6" destOrd="0" presId="urn:microsoft.com/office/officeart/2005/8/layout/default"/>
    <dgm:cxn modelId="{B529E2E6-A8A1-4B03-BADE-5B87A8C3A2B2}" type="presParOf" srcId="{7F1607D5-071E-41A5-9BA6-5D95EC018A4C}" destId="{825117D5-E78D-417E-A31C-4E5AFA15BFA5}" srcOrd="7" destOrd="0" presId="urn:microsoft.com/office/officeart/2005/8/layout/default"/>
    <dgm:cxn modelId="{CC969558-D028-4C9B-871D-38F880F90ACB}" type="presParOf" srcId="{7F1607D5-071E-41A5-9BA6-5D95EC018A4C}" destId="{E2B40871-25EB-42B6-B015-E45AD6BCA5D8}"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51D4383C-A145-4160-8734-CA95D563E865}"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03145508-AB15-416A-9637-33EF93C2B5FD}">
      <dgm:prSet phldrT="[טקסט]"/>
      <dgm:spPr/>
      <dgm:t>
        <a:bodyPr/>
        <a:lstStyle/>
        <a:p>
          <a:pPr rtl="1"/>
          <a:r>
            <a:rPr lang="he-IL" dirty="0"/>
            <a:t>להרגיש אהוב ומוערך על ידי האחר. </a:t>
          </a:r>
        </a:p>
        <a:p>
          <a:pPr rtl="1"/>
          <a:r>
            <a:rPr lang="he-IL" dirty="0"/>
            <a:t>כאשר חושבים על </a:t>
          </a:r>
          <a:r>
            <a:rPr lang="he-IL" dirty="0" err="1"/>
            <a:t>מישהוא</a:t>
          </a:r>
          <a:r>
            <a:rPr lang="he-IL" dirty="0"/>
            <a:t> אחר שהוא חשוב ומתייחסים אליו כך, גם הוא עצמו מאמין שהוא חשוב. </a:t>
          </a:r>
        </a:p>
      </dgm:t>
    </dgm:pt>
    <dgm:pt modelId="{BB2BE550-EBD4-4329-BB1E-A1E0AD64D08F}" type="parTrans" cxnId="{A1E2A8F9-2D36-45D2-B53A-323609289921}">
      <dgm:prSet/>
      <dgm:spPr/>
      <dgm:t>
        <a:bodyPr/>
        <a:lstStyle/>
        <a:p>
          <a:pPr rtl="1"/>
          <a:endParaRPr lang="he-IL"/>
        </a:p>
      </dgm:t>
    </dgm:pt>
    <dgm:pt modelId="{1D66E2C4-D073-4EE3-A8DF-5F296CD9BAEF}" type="sibTrans" cxnId="{A1E2A8F9-2D36-45D2-B53A-323609289921}">
      <dgm:prSet/>
      <dgm:spPr/>
      <dgm:t>
        <a:bodyPr/>
        <a:lstStyle/>
        <a:p>
          <a:pPr rtl="1"/>
          <a:endParaRPr lang="he-IL"/>
        </a:p>
      </dgm:t>
    </dgm:pt>
    <dgm:pt modelId="{D7760A10-6F7B-4A7E-A972-A234A822E44E}">
      <dgm:prSet phldrT="[טקסט]"/>
      <dgm:spPr/>
      <dgm:t>
        <a:bodyPr/>
        <a:lstStyle/>
        <a:p>
          <a:pPr rtl="1"/>
          <a:r>
            <a:rPr lang="he-IL" dirty="0"/>
            <a:t>כדי שאנשים ירגישו שייכים צריכים שני תנאים:</a:t>
          </a:r>
        </a:p>
      </dgm:t>
    </dgm:pt>
    <dgm:pt modelId="{BDBAB21B-AB29-4E4E-BE45-C76E2C1A5065}" type="parTrans" cxnId="{6EF5831B-14D8-441C-8EEC-50A740FB7249}">
      <dgm:prSet/>
      <dgm:spPr/>
      <dgm:t>
        <a:bodyPr/>
        <a:lstStyle/>
        <a:p>
          <a:pPr rtl="1"/>
          <a:endParaRPr lang="he-IL"/>
        </a:p>
      </dgm:t>
    </dgm:pt>
    <dgm:pt modelId="{ED5C86C1-3698-44AD-8BCA-B1B4DE02FDA9}" type="sibTrans" cxnId="{6EF5831B-14D8-441C-8EEC-50A740FB7249}">
      <dgm:prSet/>
      <dgm:spPr/>
      <dgm:t>
        <a:bodyPr/>
        <a:lstStyle/>
        <a:p>
          <a:pPr rtl="1"/>
          <a:endParaRPr lang="he-IL"/>
        </a:p>
      </dgm:t>
    </dgm:pt>
    <dgm:pt modelId="{944546B9-8B52-46F8-AEB5-92AA6C588A75}">
      <dgm:prSet phldrT="[טקסט]"/>
      <dgm:spPr/>
      <dgm:t>
        <a:bodyPr/>
        <a:lstStyle/>
        <a:p>
          <a:pPr rtl="1"/>
          <a:r>
            <a:rPr lang="he-IL" dirty="0"/>
            <a:t>אנשים צריכים משפחה, חברים, קבוצה.</a:t>
          </a:r>
        </a:p>
      </dgm:t>
    </dgm:pt>
    <dgm:pt modelId="{7D18970B-6469-4FDB-A667-63CA4711D9A7}" type="parTrans" cxnId="{31C26815-625D-4077-83B0-686759BEAFE4}">
      <dgm:prSet/>
      <dgm:spPr/>
      <dgm:t>
        <a:bodyPr/>
        <a:lstStyle/>
        <a:p>
          <a:pPr rtl="1"/>
          <a:endParaRPr lang="he-IL"/>
        </a:p>
      </dgm:t>
    </dgm:pt>
    <dgm:pt modelId="{3C1C036F-FD5C-47CB-A95C-E8B675F37B2C}" type="sibTrans" cxnId="{31C26815-625D-4077-83B0-686759BEAFE4}">
      <dgm:prSet/>
      <dgm:spPr/>
      <dgm:t>
        <a:bodyPr/>
        <a:lstStyle/>
        <a:p>
          <a:pPr rtl="1"/>
          <a:endParaRPr lang="he-IL"/>
        </a:p>
      </dgm:t>
    </dgm:pt>
    <dgm:pt modelId="{94B931D1-B7A1-42ED-AB82-4439DBA8D72C}">
      <dgm:prSet phldrT="[טקסט]"/>
      <dgm:spPr/>
      <dgm:t>
        <a:bodyPr/>
        <a:lstStyle/>
        <a:p>
          <a:pPr rtl="1"/>
          <a:r>
            <a:rPr lang="he-IL" dirty="0"/>
            <a:t>למעלה מרבע מהילדים שנולדו </a:t>
          </a:r>
          <a:r>
            <a:rPr lang="he-IL" dirty="0" err="1"/>
            <a:t>בארה''ב</a:t>
          </a:r>
          <a:r>
            <a:rPr lang="he-IL" dirty="0"/>
            <a:t> בין 1850-1900 מתו מחוסר אהבה. </a:t>
          </a:r>
        </a:p>
        <a:p>
          <a:pPr rtl="1"/>
          <a:r>
            <a:rPr lang="he-IL" dirty="0"/>
            <a:t>אהבה – צורך להשתייך. </a:t>
          </a:r>
        </a:p>
      </dgm:t>
    </dgm:pt>
    <dgm:pt modelId="{281A3109-C2D1-4F86-B3F2-57DF6DF85747}" type="parTrans" cxnId="{3B93C544-7FDF-4111-A9E5-71D75F419CAD}">
      <dgm:prSet/>
      <dgm:spPr/>
      <dgm:t>
        <a:bodyPr/>
        <a:lstStyle/>
        <a:p>
          <a:pPr rtl="1"/>
          <a:endParaRPr lang="he-IL"/>
        </a:p>
      </dgm:t>
    </dgm:pt>
    <dgm:pt modelId="{07E016C9-74D4-4381-93C9-D08D15E58F0E}" type="sibTrans" cxnId="{3B93C544-7FDF-4111-A9E5-71D75F419CAD}">
      <dgm:prSet/>
      <dgm:spPr/>
      <dgm:t>
        <a:bodyPr/>
        <a:lstStyle/>
        <a:p>
          <a:pPr rtl="1"/>
          <a:endParaRPr lang="he-IL"/>
        </a:p>
      </dgm:t>
    </dgm:pt>
    <dgm:pt modelId="{E62462D6-6A30-4D3C-81B8-9C31A63690DD}">
      <dgm:prSet phldrT="[טקסט]"/>
      <dgm:spPr/>
      <dgm:t>
        <a:bodyPr/>
        <a:lstStyle/>
        <a:p>
          <a:pPr rtl="1"/>
          <a:r>
            <a:rPr lang="he-IL" dirty="0"/>
            <a:t>לעשות פעילות משמחת ומהנה בייחד עם החברים. </a:t>
          </a:r>
        </a:p>
      </dgm:t>
    </dgm:pt>
    <dgm:pt modelId="{F6AE91C9-7C9B-42E5-AB86-A7DC38607CAF}" type="parTrans" cxnId="{1F8741CF-BA6F-4C7F-9DC6-EC34C89E5827}">
      <dgm:prSet/>
      <dgm:spPr/>
      <dgm:t>
        <a:bodyPr/>
        <a:lstStyle/>
        <a:p>
          <a:pPr rtl="1"/>
          <a:endParaRPr lang="he-IL"/>
        </a:p>
      </dgm:t>
    </dgm:pt>
    <dgm:pt modelId="{0BD78441-3E44-40DA-B613-9ED6D9F104DC}" type="sibTrans" cxnId="{1F8741CF-BA6F-4C7F-9DC6-EC34C89E5827}">
      <dgm:prSet/>
      <dgm:spPr/>
      <dgm:t>
        <a:bodyPr/>
        <a:lstStyle/>
        <a:p>
          <a:pPr rtl="1"/>
          <a:endParaRPr lang="he-IL"/>
        </a:p>
      </dgm:t>
    </dgm:pt>
    <dgm:pt modelId="{7F1607D5-071E-41A5-9BA6-5D95EC018A4C}" type="pres">
      <dgm:prSet presAssocID="{51D4383C-A145-4160-8734-CA95D563E865}" presName="diagram" presStyleCnt="0">
        <dgm:presLayoutVars>
          <dgm:dir/>
          <dgm:resizeHandles val="exact"/>
        </dgm:presLayoutVars>
      </dgm:prSet>
      <dgm:spPr/>
    </dgm:pt>
    <dgm:pt modelId="{588A0BBD-E156-497E-AF1C-AEC97CB1F2D6}" type="pres">
      <dgm:prSet presAssocID="{03145508-AB15-416A-9637-33EF93C2B5FD}" presName="node" presStyleLbl="node1" presStyleIdx="0" presStyleCnt="5">
        <dgm:presLayoutVars>
          <dgm:bulletEnabled val="1"/>
        </dgm:presLayoutVars>
      </dgm:prSet>
      <dgm:spPr/>
    </dgm:pt>
    <dgm:pt modelId="{C6ED0851-3B2A-4014-B76E-D48493AA9F75}" type="pres">
      <dgm:prSet presAssocID="{1D66E2C4-D073-4EE3-A8DF-5F296CD9BAEF}" presName="sibTrans" presStyleCnt="0"/>
      <dgm:spPr/>
    </dgm:pt>
    <dgm:pt modelId="{98BB5B7C-B2DD-4AC8-B1EB-D0E843190C1C}" type="pres">
      <dgm:prSet presAssocID="{D7760A10-6F7B-4A7E-A972-A234A822E44E}" presName="node" presStyleLbl="node1" presStyleIdx="1" presStyleCnt="5">
        <dgm:presLayoutVars>
          <dgm:bulletEnabled val="1"/>
        </dgm:presLayoutVars>
      </dgm:prSet>
      <dgm:spPr/>
    </dgm:pt>
    <dgm:pt modelId="{423099A6-8CD1-49F2-9A62-79F730E382A6}" type="pres">
      <dgm:prSet presAssocID="{ED5C86C1-3698-44AD-8BCA-B1B4DE02FDA9}" presName="sibTrans" presStyleCnt="0"/>
      <dgm:spPr/>
    </dgm:pt>
    <dgm:pt modelId="{2C838FBF-F015-49D7-AEDC-A388CEB3B116}" type="pres">
      <dgm:prSet presAssocID="{944546B9-8B52-46F8-AEB5-92AA6C588A75}" presName="node" presStyleLbl="node1" presStyleIdx="2" presStyleCnt="5">
        <dgm:presLayoutVars>
          <dgm:bulletEnabled val="1"/>
        </dgm:presLayoutVars>
      </dgm:prSet>
      <dgm:spPr/>
    </dgm:pt>
    <dgm:pt modelId="{56885EFC-5836-4C10-B631-104FAC70B927}" type="pres">
      <dgm:prSet presAssocID="{3C1C036F-FD5C-47CB-A95C-E8B675F37B2C}" presName="sibTrans" presStyleCnt="0"/>
      <dgm:spPr/>
    </dgm:pt>
    <dgm:pt modelId="{507B8B0D-4377-405E-9AD5-FDBB6AFFBFF8}" type="pres">
      <dgm:prSet presAssocID="{94B931D1-B7A1-42ED-AB82-4439DBA8D72C}" presName="node" presStyleLbl="node1" presStyleIdx="3" presStyleCnt="5" custScaleX="101139" custLinFactNeighborX="-54411">
        <dgm:presLayoutVars>
          <dgm:bulletEnabled val="1"/>
        </dgm:presLayoutVars>
      </dgm:prSet>
      <dgm:spPr/>
    </dgm:pt>
    <dgm:pt modelId="{825117D5-E78D-417E-A31C-4E5AFA15BFA5}" type="pres">
      <dgm:prSet presAssocID="{07E016C9-74D4-4381-93C9-D08D15E58F0E}" presName="sibTrans" presStyleCnt="0"/>
      <dgm:spPr/>
    </dgm:pt>
    <dgm:pt modelId="{E2B40871-25EB-42B6-B015-E45AD6BCA5D8}" type="pres">
      <dgm:prSet presAssocID="{E62462D6-6A30-4D3C-81B8-9C31A63690DD}" presName="node" presStyleLbl="node1" presStyleIdx="4" presStyleCnt="5" custLinFactNeighborX="-55548">
        <dgm:presLayoutVars>
          <dgm:bulletEnabled val="1"/>
        </dgm:presLayoutVars>
      </dgm:prSet>
      <dgm:spPr/>
    </dgm:pt>
  </dgm:ptLst>
  <dgm:cxnLst>
    <dgm:cxn modelId="{31C26815-625D-4077-83B0-686759BEAFE4}" srcId="{51D4383C-A145-4160-8734-CA95D563E865}" destId="{944546B9-8B52-46F8-AEB5-92AA6C588A75}" srcOrd="2" destOrd="0" parTransId="{7D18970B-6469-4FDB-A667-63CA4711D9A7}" sibTransId="{3C1C036F-FD5C-47CB-A95C-E8B675F37B2C}"/>
    <dgm:cxn modelId="{6EF5831B-14D8-441C-8EEC-50A740FB7249}" srcId="{51D4383C-A145-4160-8734-CA95D563E865}" destId="{D7760A10-6F7B-4A7E-A972-A234A822E44E}" srcOrd="1" destOrd="0" parTransId="{BDBAB21B-AB29-4E4E-BE45-C76E2C1A5065}" sibTransId="{ED5C86C1-3698-44AD-8BCA-B1B4DE02FDA9}"/>
    <dgm:cxn modelId="{3B93C544-7FDF-4111-A9E5-71D75F419CAD}" srcId="{51D4383C-A145-4160-8734-CA95D563E865}" destId="{94B931D1-B7A1-42ED-AB82-4439DBA8D72C}" srcOrd="3" destOrd="0" parTransId="{281A3109-C2D1-4F86-B3F2-57DF6DF85747}" sibTransId="{07E016C9-74D4-4381-93C9-D08D15E58F0E}"/>
    <dgm:cxn modelId="{7A0CCF6C-8242-44E0-94C1-0ED1F73745A1}" type="presOf" srcId="{E62462D6-6A30-4D3C-81B8-9C31A63690DD}" destId="{E2B40871-25EB-42B6-B015-E45AD6BCA5D8}" srcOrd="0" destOrd="0" presId="urn:microsoft.com/office/officeart/2005/8/layout/default"/>
    <dgm:cxn modelId="{158FB097-548A-4E89-97CB-2FFE51679A80}" type="presOf" srcId="{51D4383C-A145-4160-8734-CA95D563E865}" destId="{7F1607D5-071E-41A5-9BA6-5D95EC018A4C}" srcOrd="0" destOrd="0" presId="urn:microsoft.com/office/officeart/2005/8/layout/default"/>
    <dgm:cxn modelId="{6EFD5AA7-E6BD-41CD-873C-3169A9708668}" type="presOf" srcId="{D7760A10-6F7B-4A7E-A972-A234A822E44E}" destId="{98BB5B7C-B2DD-4AC8-B1EB-D0E843190C1C}" srcOrd="0" destOrd="0" presId="urn:microsoft.com/office/officeart/2005/8/layout/default"/>
    <dgm:cxn modelId="{B045A6B4-7E49-482B-90F6-4B776EEDDC71}" type="presOf" srcId="{94B931D1-B7A1-42ED-AB82-4439DBA8D72C}" destId="{507B8B0D-4377-405E-9AD5-FDBB6AFFBFF8}" srcOrd="0" destOrd="0" presId="urn:microsoft.com/office/officeart/2005/8/layout/default"/>
    <dgm:cxn modelId="{1F8741CF-BA6F-4C7F-9DC6-EC34C89E5827}" srcId="{51D4383C-A145-4160-8734-CA95D563E865}" destId="{E62462D6-6A30-4D3C-81B8-9C31A63690DD}" srcOrd="4" destOrd="0" parTransId="{F6AE91C9-7C9B-42E5-AB86-A7DC38607CAF}" sibTransId="{0BD78441-3E44-40DA-B613-9ED6D9F104DC}"/>
    <dgm:cxn modelId="{C32F19E5-3FB8-48D6-84E4-E2D9BDABEF45}" type="presOf" srcId="{944546B9-8B52-46F8-AEB5-92AA6C588A75}" destId="{2C838FBF-F015-49D7-AEDC-A388CEB3B116}" srcOrd="0" destOrd="0" presId="urn:microsoft.com/office/officeart/2005/8/layout/default"/>
    <dgm:cxn modelId="{227928ED-369F-4602-BA74-97D1CB6D01B6}" type="presOf" srcId="{03145508-AB15-416A-9637-33EF93C2B5FD}" destId="{588A0BBD-E156-497E-AF1C-AEC97CB1F2D6}" srcOrd="0" destOrd="0" presId="urn:microsoft.com/office/officeart/2005/8/layout/default"/>
    <dgm:cxn modelId="{A1E2A8F9-2D36-45D2-B53A-323609289921}" srcId="{51D4383C-A145-4160-8734-CA95D563E865}" destId="{03145508-AB15-416A-9637-33EF93C2B5FD}" srcOrd="0" destOrd="0" parTransId="{BB2BE550-EBD4-4329-BB1E-A1E0AD64D08F}" sibTransId="{1D66E2C4-D073-4EE3-A8DF-5F296CD9BAEF}"/>
    <dgm:cxn modelId="{F52CFDDC-DA65-4877-B169-831C13EDEBC7}" type="presParOf" srcId="{7F1607D5-071E-41A5-9BA6-5D95EC018A4C}" destId="{588A0BBD-E156-497E-AF1C-AEC97CB1F2D6}" srcOrd="0" destOrd="0" presId="urn:microsoft.com/office/officeart/2005/8/layout/default"/>
    <dgm:cxn modelId="{577ED931-B601-45B8-B7BC-10343F2BF908}" type="presParOf" srcId="{7F1607D5-071E-41A5-9BA6-5D95EC018A4C}" destId="{C6ED0851-3B2A-4014-B76E-D48493AA9F75}" srcOrd="1" destOrd="0" presId="urn:microsoft.com/office/officeart/2005/8/layout/default"/>
    <dgm:cxn modelId="{3AB5506C-8FB6-4CDB-A1FA-EACB5C3F8CD2}" type="presParOf" srcId="{7F1607D5-071E-41A5-9BA6-5D95EC018A4C}" destId="{98BB5B7C-B2DD-4AC8-B1EB-D0E843190C1C}" srcOrd="2" destOrd="0" presId="urn:microsoft.com/office/officeart/2005/8/layout/default"/>
    <dgm:cxn modelId="{1D777F71-6624-4789-BB9B-D2FF8A954EE7}" type="presParOf" srcId="{7F1607D5-071E-41A5-9BA6-5D95EC018A4C}" destId="{423099A6-8CD1-49F2-9A62-79F730E382A6}" srcOrd="3" destOrd="0" presId="urn:microsoft.com/office/officeart/2005/8/layout/default"/>
    <dgm:cxn modelId="{4777CE88-48AB-4F9D-B3A0-43E508846124}" type="presParOf" srcId="{7F1607D5-071E-41A5-9BA6-5D95EC018A4C}" destId="{2C838FBF-F015-49D7-AEDC-A388CEB3B116}" srcOrd="4" destOrd="0" presId="urn:microsoft.com/office/officeart/2005/8/layout/default"/>
    <dgm:cxn modelId="{34CFCF35-8E7B-46A0-9DBD-BB27B7749B5D}" type="presParOf" srcId="{7F1607D5-071E-41A5-9BA6-5D95EC018A4C}" destId="{56885EFC-5836-4C10-B631-104FAC70B927}" srcOrd="5" destOrd="0" presId="urn:microsoft.com/office/officeart/2005/8/layout/default"/>
    <dgm:cxn modelId="{B27FB352-1624-4F46-AF95-E4DD4C05526B}" type="presParOf" srcId="{7F1607D5-071E-41A5-9BA6-5D95EC018A4C}" destId="{507B8B0D-4377-405E-9AD5-FDBB6AFFBFF8}" srcOrd="6" destOrd="0" presId="urn:microsoft.com/office/officeart/2005/8/layout/default"/>
    <dgm:cxn modelId="{B529E2E6-A8A1-4B03-BADE-5B87A8C3A2B2}" type="presParOf" srcId="{7F1607D5-071E-41A5-9BA6-5D95EC018A4C}" destId="{825117D5-E78D-417E-A31C-4E5AFA15BFA5}" srcOrd="7" destOrd="0" presId="urn:microsoft.com/office/officeart/2005/8/layout/default"/>
    <dgm:cxn modelId="{CC969558-D028-4C9B-871D-38F880F90ACB}" type="presParOf" srcId="{7F1607D5-071E-41A5-9BA6-5D95EC018A4C}" destId="{E2B40871-25EB-42B6-B015-E45AD6BCA5D8}"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51D4383C-A145-4160-8734-CA95D563E865}"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03145508-AB15-416A-9637-33EF93C2B5FD}">
      <dgm:prSet phldrT="[טקסט]" phldr="1"/>
      <dgm:spPr/>
      <dgm:t>
        <a:bodyPr/>
        <a:lstStyle/>
        <a:p>
          <a:pPr rtl="1"/>
          <a:endParaRPr lang="he-IL" dirty="0"/>
        </a:p>
      </dgm:t>
    </dgm:pt>
    <dgm:pt modelId="{BB2BE550-EBD4-4329-BB1E-A1E0AD64D08F}" type="parTrans" cxnId="{A1E2A8F9-2D36-45D2-B53A-323609289921}">
      <dgm:prSet/>
      <dgm:spPr/>
      <dgm:t>
        <a:bodyPr/>
        <a:lstStyle/>
        <a:p>
          <a:pPr rtl="1"/>
          <a:endParaRPr lang="he-IL"/>
        </a:p>
      </dgm:t>
    </dgm:pt>
    <dgm:pt modelId="{1D66E2C4-D073-4EE3-A8DF-5F296CD9BAEF}" type="sibTrans" cxnId="{A1E2A8F9-2D36-45D2-B53A-323609289921}">
      <dgm:prSet/>
      <dgm:spPr/>
      <dgm:t>
        <a:bodyPr/>
        <a:lstStyle/>
        <a:p>
          <a:pPr rtl="1"/>
          <a:endParaRPr lang="he-IL"/>
        </a:p>
      </dgm:t>
    </dgm:pt>
    <dgm:pt modelId="{D7760A10-6F7B-4A7E-A972-A234A822E44E}">
      <dgm:prSet phldrT="[טקסט]" phldr="1"/>
      <dgm:spPr/>
      <dgm:t>
        <a:bodyPr/>
        <a:lstStyle/>
        <a:p>
          <a:pPr rtl="1"/>
          <a:endParaRPr lang="he-IL" dirty="0"/>
        </a:p>
      </dgm:t>
    </dgm:pt>
    <dgm:pt modelId="{BDBAB21B-AB29-4E4E-BE45-C76E2C1A5065}" type="parTrans" cxnId="{6EF5831B-14D8-441C-8EEC-50A740FB7249}">
      <dgm:prSet/>
      <dgm:spPr/>
      <dgm:t>
        <a:bodyPr/>
        <a:lstStyle/>
        <a:p>
          <a:pPr rtl="1"/>
          <a:endParaRPr lang="he-IL"/>
        </a:p>
      </dgm:t>
    </dgm:pt>
    <dgm:pt modelId="{ED5C86C1-3698-44AD-8BCA-B1B4DE02FDA9}" type="sibTrans" cxnId="{6EF5831B-14D8-441C-8EEC-50A740FB7249}">
      <dgm:prSet/>
      <dgm:spPr/>
      <dgm:t>
        <a:bodyPr/>
        <a:lstStyle/>
        <a:p>
          <a:pPr rtl="1"/>
          <a:endParaRPr lang="he-IL"/>
        </a:p>
      </dgm:t>
    </dgm:pt>
    <dgm:pt modelId="{944546B9-8B52-46F8-AEB5-92AA6C588A75}">
      <dgm:prSet phldrT="[טקסט]"/>
      <dgm:spPr/>
      <dgm:t>
        <a:bodyPr/>
        <a:lstStyle/>
        <a:p>
          <a:pPr rtl="1"/>
          <a:endParaRPr lang="he-IL" dirty="0"/>
        </a:p>
      </dgm:t>
    </dgm:pt>
    <dgm:pt modelId="{7D18970B-6469-4FDB-A667-63CA4711D9A7}" type="parTrans" cxnId="{31C26815-625D-4077-83B0-686759BEAFE4}">
      <dgm:prSet/>
      <dgm:spPr/>
      <dgm:t>
        <a:bodyPr/>
        <a:lstStyle/>
        <a:p>
          <a:pPr rtl="1"/>
          <a:endParaRPr lang="he-IL"/>
        </a:p>
      </dgm:t>
    </dgm:pt>
    <dgm:pt modelId="{3C1C036F-FD5C-47CB-A95C-E8B675F37B2C}" type="sibTrans" cxnId="{31C26815-625D-4077-83B0-686759BEAFE4}">
      <dgm:prSet/>
      <dgm:spPr/>
      <dgm:t>
        <a:bodyPr/>
        <a:lstStyle/>
        <a:p>
          <a:pPr rtl="1"/>
          <a:endParaRPr lang="he-IL"/>
        </a:p>
      </dgm:t>
    </dgm:pt>
    <dgm:pt modelId="{94B931D1-B7A1-42ED-AB82-4439DBA8D72C}">
      <dgm:prSet phldrT="[טקסט]" phldr="1"/>
      <dgm:spPr/>
      <dgm:t>
        <a:bodyPr/>
        <a:lstStyle/>
        <a:p>
          <a:pPr rtl="1"/>
          <a:endParaRPr lang="he-IL" dirty="0"/>
        </a:p>
      </dgm:t>
    </dgm:pt>
    <dgm:pt modelId="{281A3109-C2D1-4F86-B3F2-57DF6DF85747}" type="parTrans" cxnId="{3B93C544-7FDF-4111-A9E5-71D75F419CAD}">
      <dgm:prSet/>
      <dgm:spPr/>
      <dgm:t>
        <a:bodyPr/>
        <a:lstStyle/>
        <a:p>
          <a:pPr rtl="1"/>
          <a:endParaRPr lang="he-IL"/>
        </a:p>
      </dgm:t>
    </dgm:pt>
    <dgm:pt modelId="{07E016C9-74D4-4381-93C9-D08D15E58F0E}" type="sibTrans" cxnId="{3B93C544-7FDF-4111-A9E5-71D75F419CAD}">
      <dgm:prSet/>
      <dgm:spPr/>
      <dgm:t>
        <a:bodyPr/>
        <a:lstStyle/>
        <a:p>
          <a:pPr rtl="1"/>
          <a:endParaRPr lang="he-IL"/>
        </a:p>
      </dgm:t>
    </dgm:pt>
    <dgm:pt modelId="{E62462D6-6A30-4D3C-81B8-9C31A63690DD}">
      <dgm:prSet phldrT="[טקסט]" phldr="1"/>
      <dgm:spPr/>
      <dgm:t>
        <a:bodyPr/>
        <a:lstStyle/>
        <a:p>
          <a:pPr rtl="1"/>
          <a:endParaRPr lang="he-IL" dirty="0"/>
        </a:p>
      </dgm:t>
    </dgm:pt>
    <dgm:pt modelId="{F6AE91C9-7C9B-42E5-AB86-A7DC38607CAF}" type="parTrans" cxnId="{1F8741CF-BA6F-4C7F-9DC6-EC34C89E5827}">
      <dgm:prSet/>
      <dgm:spPr/>
      <dgm:t>
        <a:bodyPr/>
        <a:lstStyle/>
        <a:p>
          <a:pPr rtl="1"/>
          <a:endParaRPr lang="he-IL"/>
        </a:p>
      </dgm:t>
    </dgm:pt>
    <dgm:pt modelId="{0BD78441-3E44-40DA-B613-9ED6D9F104DC}" type="sibTrans" cxnId="{1F8741CF-BA6F-4C7F-9DC6-EC34C89E5827}">
      <dgm:prSet/>
      <dgm:spPr/>
      <dgm:t>
        <a:bodyPr/>
        <a:lstStyle/>
        <a:p>
          <a:pPr rtl="1"/>
          <a:endParaRPr lang="he-IL"/>
        </a:p>
      </dgm:t>
    </dgm:pt>
    <dgm:pt modelId="{7F1607D5-071E-41A5-9BA6-5D95EC018A4C}" type="pres">
      <dgm:prSet presAssocID="{51D4383C-A145-4160-8734-CA95D563E865}" presName="diagram" presStyleCnt="0">
        <dgm:presLayoutVars>
          <dgm:dir/>
          <dgm:resizeHandles val="exact"/>
        </dgm:presLayoutVars>
      </dgm:prSet>
      <dgm:spPr/>
    </dgm:pt>
    <dgm:pt modelId="{588A0BBD-E156-497E-AF1C-AEC97CB1F2D6}" type="pres">
      <dgm:prSet presAssocID="{03145508-AB15-416A-9637-33EF93C2B5FD}" presName="node" presStyleLbl="node1" presStyleIdx="0" presStyleCnt="5">
        <dgm:presLayoutVars>
          <dgm:bulletEnabled val="1"/>
        </dgm:presLayoutVars>
      </dgm:prSet>
      <dgm:spPr/>
    </dgm:pt>
    <dgm:pt modelId="{C6ED0851-3B2A-4014-B76E-D48493AA9F75}" type="pres">
      <dgm:prSet presAssocID="{1D66E2C4-D073-4EE3-A8DF-5F296CD9BAEF}" presName="sibTrans" presStyleCnt="0"/>
      <dgm:spPr/>
    </dgm:pt>
    <dgm:pt modelId="{98BB5B7C-B2DD-4AC8-B1EB-D0E843190C1C}" type="pres">
      <dgm:prSet presAssocID="{D7760A10-6F7B-4A7E-A972-A234A822E44E}" presName="node" presStyleLbl="node1" presStyleIdx="1" presStyleCnt="5">
        <dgm:presLayoutVars>
          <dgm:bulletEnabled val="1"/>
        </dgm:presLayoutVars>
      </dgm:prSet>
      <dgm:spPr/>
    </dgm:pt>
    <dgm:pt modelId="{423099A6-8CD1-49F2-9A62-79F730E382A6}" type="pres">
      <dgm:prSet presAssocID="{ED5C86C1-3698-44AD-8BCA-B1B4DE02FDA9}" presName="sibTrans" presStyleCnt="0"/>
      <dgm:spPr/>
    </dgm:pt>
    <dgm:pt modelId="{2C838FBF-F015-49D7-AEDC-A388CEB3B116}" type="pres">
      <dgm:prSet presAssocID="{944546B9-8B52-46F8-AEB5-92AA6C588A75}" presName="node" presStyleLbl="node1" presStyleIdx="2" presStyleCnt="5">
        <dgm:presLayoutVars>
          <dgm:bulletEnabled val="1"/>
        </dgm:presLayoutVars>
      </dgm:prSet>
      <dgm:spPr/>
    </dgm:pt>
    <dgm:pt modelId="{56885EFC-5836-4C10-B631-104FAC70B927}" type="pres">
      <dgm:prSet presAssocID="{3C1C036F-FD5C-47CB-A95C-E8B675F37B2C}" presName="sibTrans" presStyleCnt="0"/>
      <dgm:spPr/>
    </dgm:pt>
    <dgm:pt modelId="{507B8B0D-4377-405E-9AD5-FDBB6AFFBFF8}" type="pres">
      <dgm:prSet presAssocID="{94B931D1-B7A1-42ED-AB82-4439DBA8D72C}" presName="node" presStyleLbl="node1" presStyleIdx="3" presStyleCnt="5" custScaleX="101139" custLinFactNeighborX="-54411">
        <dgm:presLayoutVars>
          <dgm:bulletEnabled val="1"/>
        </dgm:presLayoutVars>
      </dgm:prSet>
      <dgm:spPr/>
    </dgm:pt>
    <dgm:pt modelId="{825117D5-E78D-417E-A31C-4E5AFA15BFA5}" type="pres">
      <dgm:prSet presAssocID="{07E016C9-74D4-4381-93C9-D08D15E58F0E}" presName="sibTrans" presStyleCnt="0"/>
      <dgm:spPr/>
    </dgm:pt>
    <dgm:pt modelId="{E2B40871-25EB-42B6-B015-E45AD6BCA5D8}" type="pres">
      <dgm:prSet presAssocID="{E62462D6-6A30-4D3C-81B8-9C31A63690DD}" presName="node" presStyleLbl="node1" presStyleIdx="4" presStyleCnt="5" custLinFactNeighborX="-55548">
        <dgm:presLayoutVars>
          <dgm:bulletEnabled val="1"/>
        </dgm:presLayoutVars>
      </dgm:prSet>
      <dgm:spPr/>
    </dgm:pt>
  </dgm:ptLst>
  <dgm:cxnLst>
    <dgm:cxn modelId="{31C26815-625D-4077-83B0-686759BEAFE4}" srcId="{51D4383C-A145-4160-8734-CA95D563E865}" destId="{944546B9-8B52-46F8-AEB5-92AA6C588A75}" srcOrd="2" destOrd="0" parTransId="{7D18970B-6469-4FDB-A667-63CA4711D9A7}" sibTransId="{3C1C036F-FD5C-47CB-A95C-E8B675F37B2C}"/>
    <dgm:cxn modelId="{6EF5831B-14D8-441C-8EEC-50A740FB7249}" srcId="{51D4383C-A145-4160-8734-CA95D563E865}" destId="{D7760A10-6F7B-4A7E-A972-A234A822E44E}" srcOrd="1" destOrd="0" parTransId="{BDBAB21B-AB29-4E4E-BE45-C76E2C1A5065}" sibTransId="{ED5C86C1-3698-44AD-8BCA-B1B4DE02FDA9}"/>
    <dgm:cxn modelId="{3B93C544-7FDF-4111-A9E5-71D75F419CAD}" srcId="{51D4383C-A145-4160-8734-CA95D563E865}" destId="{94B931D1-B7A1-42ED-AB82-4439DBA8D72C}" srcOrd="3" destOrd="0" parTransId="{281A3109-C2D1-4F86-B3F2-57DF6DF85747}" sibTransId="{07E016C9-74D4-4381-93C9-D08D15E58F0E}"/>
    <dgm:cxn modelId="{7A0CCF6C-8242-44E0-94C1-0ED1F73745A1}" type="presOf" srcId="{E62462D6-6A30-4D3C-81B8-9C31A63690DD}" destId="{E2B40871-25EB-42B6-B015-E45AD6BCA5D8}" srcOrd="0" destOrd="0" presId="urn:microsoft.com/office/officeart/2005/8/layout/default"/>
    <dgm:cxn modelId="{158FB097-548A-4E89-97CB-2FFE51679A80}" type="presOf" srcId="{51D4383C-A145-4160-8734-CA95D563E865}" destId="{7F1607D5-071E-41A5-9BA6-5D95EC018A4C}" srcOrd="0" destOrd="0" presId="urn:microsoft.com/office/officeart/2005/8/layout/default"/>
    <dgm:cxn modelId="{6EFD5AA7-E6BD-41CD-873C-3169A9708668}" type="presOf" srcId="{D7760A10-6F7B-4A7E-A972-A234A822E44E}" destId="{98BB5B7C-B2DD-4AC8-B1EB-D0E843190C1C}" srcOrd="0" destOrd="0" presId="urn:microsoft.com/office/officeart/2005/8/layout/default"/>
    <dgm:cxn modelId="{B045A6B4-7E49-482B-90F6-4B776EEDDC71}" type="presOf" srcId="{94B931D1-B7A1-42ED-AB82-4439DBA8D72C}" destId="{507B8B0D-4377-405E-9AD5-FDBB6AFFBFF8}" srcOrd="0" destOrd="0" presId="urn:microsoft.com/office/officeart/2005/8/layout/default"/>
    <dgm:cxn modelId="{1F8741CF-BA6F-4C7F-9DC6-EC34C89E5827}" srcId="{51D4383C-A145-4160-8734-CA95D563E865}" destId="{E62462D6-6A30-4D3C-81B8-9C31A63690DD}" srcOrd="4" destOrd="0" parTransId="{F6AE91C9-7C9B-42E5-AB86-A7DC38607CAF}" sibTransId="{0BD78441-3E44-40DA-B613-9ED6D9F104DC}"/>
    <dgm:cxn modelId="{C32F19E5-3FB8-48D6-84E4-E2D9BDABEF45}" type="presOf" srcId="{944546B9-8B52-46F8-AEB5-92AA6C588A75}" destId="{2C838FBF-F015-49D7-AEDC-A388CEB3B116}" srcOrd="0" destOrd="0" presId="urn:microsoft.com/office/officeart/2005/8/layout/default"/>
    <dgm:cxn modelId="{227928ED-369F-4602-BA74-97D1CB6D01B6}" type="presOf" srcId="{03145508-AB15-416A-9637-33EF93C2B5FD}" destId="{588A0BBD-E156-497E-AF1C-AEC97CB1F2D6}" srcOrd="0" destOrd="0" presId="urn:microsoft.com/office/officeart/2005/8/layout/default"/>
    <dgm:cxn modelId="{A1E2A8F9-2D36-45D2-B53A-323609289921}" srcId="{51D4383C-A145-4160-8734-CA95D563E865}" destId="{03145508-AB15-416A-9637-33EF93C2B5FD}" srcOrd="0" destOrd="0" parTransId="{BB2BE550-EBD4-4329-BB1E-A1E0AD64D08F}" sibTransId="{1D66E2C4-D073-4EE3-A8DF-5F296CD9BAEF}"/>
    <dgm:cxn modelId="{F52CFDDC-DA65-4877-B169-831C13EDEBC7}" type="presParOf" srcId="{7F1607D5-071E-41A5-9BA6-5D95EC018A4C}" destId="{588A0BBD-E156-497E-AF1C-AEC97CB1F2D6}" srcOrd="0" destOrd="0" presId="urn:microsoft.com/office/officeart/2005/8/layout/default"/>
    <dgm:cxn modelId="{577ED931-B601-45B8-B7BC-10343F2BF908}" type="presParOf" srcId="{7F1607D5-071E-41A5-9BA6-5D95EC018A4C}" destId="{C6ED0851-3B2A-4014-B76E-D48493AA9F75}" srcOrd="1" destOrd="0" presId="urn:microsoft.com/office/officeart/2005/8/layout/default"/>
    <dgm:cxn modelId="{3AB5506C-8FB6-4CDB-A1FA-EACB5C3F8CD2}" type="presParOf" srcId="{7F1607D5-071E-41A5-9BA6-5D95EC018A4C}" destId="{98BB5B7C-B2DD-4AC8-B1EB-D0E843190C1C}" srcOrd="2" destOrd="0" presId="urn:microsoft.com/office/officeart/2005/8/layout/default"/>
    <dgm:cxn modelId="{1D777F71-6624-4789-BB9B-D2FF8A954EE7}" type="presParOf" srcId="{7F1607D5-071E-41A5-9BA6-5D95EC018A4C}" destId="{423099A6-8CD1-49F2-9A62-79F730E382A6}" srcOrd="3" destOrd="0" presId="urn:microsoft.com/office/officeart/2005/8/layout/default"/>
    <dgm:cxn modelId="{4777CE88-48AB-4F9D-B3A0-43E508846124}" type="presParOf" srcId="{7F1607D5-071E-41A5-9BA6-5D95EC018A4C}" destId="{2C838FBF-F015-49D7-AEDC-A388CEB3B116}" srcOrd="4" destOrd="0" presId="urn:microsoft.com/office/officeart/2005/8/layout/default"/>
    <dgm:cxn modelId="{34CFCF35-8E7B-46A0-9DBD-BB27B7749B5D}" type="presParOf" srcId="{7F1607D5-071E-41A5-9BA6-5D95EC018A4C}" destId="{56885EFC-5836-4C10-B631-104FAC70B927}" srcOrd="5" destOrd="0" presId="urn:microsoft.com/office/officeart/2005/8/layout/default"/>
    <dgm:cxn modelId="{B27FB352-1624-4F46-AF95-E4DD4C05526B}" type="presParOf" srcId="{7F1607D5-071E-41A5-9BA6-5D95EC018A4C}" destId="{507B8B0D-4377-405E-9AD5-FDBB6AFFBFF8}" srcOrd="6" destOrd="0" presId="urn:microsoft.com/office/officeart/2005/8/layout/default"/>
    <dgm:cxn modelId="{B529E2E6-A8A1-4B03-BADE-5B87A8C3A2B2}" type="presParOf" srcId="{7F1607D5-071E-41A5-9BA6-5D95EC018A4C}" destId="{825117D5-E78D-417E-A31C-4E5AFA15BFA5}" srcOrd="7" destOrd="0" presId="urn:microsoft.com/office/officeart/2005/8/layout/default"/>
    <dgm:cxn modelId="{CC969558-D028-4C9B-871D-38F880F90ACB}" type="presParOf" srcId="{7F1607D5-071E-41A5-9BA6-5D95EC018A4C}" destId="{E2B40871-25EB-42B6-B015-E45AD6BCA5D8}"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custT="1"/>
      <dgm:spPr/>
      <dgm:t>
        <a:bodyPr/>
        <a:lstStyle/>
        <a:p>
          <a:pPr rtl="1"/>
          <a:r>
            <a:rPr lang="he-IL" sz="1600" b="1" i="0" dirty="0"/>
            <a:t>השאיפה למשמעות</a:t>
          </a:r>
          <a:r>
            <a:rPr lang="he-IL" sz="1600" b="0" i="0" dirty="0"/>
            <a:t> - יש באדם שאיפה מובנת למשמעות, שאיפה זו היא צורך ואיננה דחף. </a:t>
          </a:r>
        </a:p>
        <a:p>
          <a:pPr rtl="1"/>
          <a:r>
            <a:rPr lang="he-IL" sz="1600" b="0" i="0" dirty="0"/>
            <a:t>האדם הפתוח אל העולם בניגוד לבעלי חיים, הוא יצור התר אחר משמעות והעסוק בחיפוש אחר פשר. </a:t>
          </a:r>
        </a:p>
        <a:p>
          <a:pPr rtl="1"/>
          <a:r>
            <a:rPr lang="he-IL" sz="1600" b="0" i="0" dirty="0"/>
            <a:t>אדם שמוצא משמעות שביקש מוכן לסבול, להקריב </a:t>
          </a:r>
          <a:r>
            <a:rPr lang="he-IL" sz="1600" b="0" i="0" dirty="0" err="1"/>
            <a:t>קרבנות</a:t>
          </a:r>
          <a:r>
            <a:rPr lang="he-IL" sz="1600" b="0" i="0" dirty="0"/>
            <a:t> ובשעת הצורך אף למסור נפשו עליה, ואילו אדם חסר משמעות נוטה לאבד את עצמו, גם כאשר כל צרכיו מסופקים. </a:t>
          </a:r>
          <a:endParaRPr lang="he-IL" sz="1600"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b="0" i="0" dirty="0"/>
            <a:t>מבחינתו צריך לשלב בטיפול של הלוגותרפיה, אנשי מקצוע נוספים רבים ככל האפשר (</a:t>
          </a:r>
          <a:r>
            <a:rPr lang="he-IL" b="0" i="0" dirty="0">
              <a:hlinkClick xmlns:r="http://schemas.openxmlformats.org/officeDocument/2006/relationships" r:id="rId1" tooltip="פסיכיאטר"/>
            </a:rPr>
            <a:t>פסיכיאטרים</a:t>
          </a:r>
          <a:r>
            <a:rPr lang="he-IL" b="0" i="0" dirty="0"/>
            <a:t>, </a:t>
          </a:r>
          <a:r>
            <a:rPr lang="he-IL" b="0" i="0" dirty="0">
              <a:hlinkClick xmlns:r="http://schemas.openxmlformats.org/officeDocument/2006/relationships" r:id="rId2" tooltip="פסיכולוג"/>
            </a:rPr>
            <a:t>פסיכולוגים</a:t>
          </a:r>
          <a:r>
            <a:rPr lang="he-IL" b="0" i="0" dirty="0"/>
            <a:t>, </a:t>
          </a:r>
          <a:r>
            <a:rPr lang="he-IL" b="0" i="0" dirty="0">
              <a:hlinkClick xmlns:r="http://schemas.openxmlformats.org/officeDocument/2006/relationships" r:id="rId3" tooltip="עובד סוציאלי"/>
            </a:rPr>
            <a:t>עובדים סוציאליים</a:t>
          </a:r>
          <a:r>
            <a:rPr lang="he-IL" b="0" i="0" dirty="0"/>
            <a:t>, מטפלים באמנות, </a:t>
          </a:r>
          <a:r>
            <a:rPr lang="he-IL" b="0" i="0" dirty="0">
              <a:hlinkClick xmlns:r="http://schemas.openxmlformats.org/officeDocument/2006/relationships" r:id="rId4" tooltip="איש דת (הדף אינו קיים)"/>
            </a:rPr>
            <a:t>אנשי דת</a:t>
          </a:r>
          <a:r>
            <a:rPr lang="he-IL" b="0" i="0" dirty="0"/>
            <a:t> ועוד), שביכולתם לתת כיוונים של משמעות קיומית לאדם הנזקק לכך.</a:t>
          </a:r>
          <a:endParaRPr lang="he-IL" dirty="0"/>
        </a:p>
        <a:p>
          <a:pPr marL="0" lvl="0" defTabSz="622300" rtl="1">
            <a:lnSpc>
              <a:spcPct val="90000"/>
            </a:lnSpc>
            <a:spcBef>
              <a:spcPct val="0"/>
            </a:spcBef>
            <a:spcAft>
              <a:spcPct val="35000"/>
            </a:spcAft>
            <a:buNone/>
          </a:pPr>
          <a:endParaRPr lang="he-IL" dirty="0"/>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r>
            <a:rPr lang="he-IL" b="0" i="0" dirty="0"/>
            <a:t>הוא סבר שהחינוך צריך להשתכלל באופן כזה, שיכוון את הלומד למצוא משמעויות ייחודיות במצבים ייחודיים באמצעות פיתוח ה</a:t>
          </a:r>
          <a:r>
            <a:rPr lang="he-IL" b="0" i="0" dirty="0">
              <a:hlinkClick xmlns:r="http://schemas.openxmlformats.org/officeDocument/2006/relationships" r:id="rId5" tooltip="מצפון"/>
            </a:rPr>
            <a:t>מצפון</a:t>
          </a:r>
          <a:r>
            <a:rPr lang="he-IL" b="0" i="0" dirty="0"/>
            <a:t>. </a:t>
          </a:r>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rtl="1"/>
          <a:r>
            <a:rPr lang="he-IL" b="0" i="0" dirty="0"/>
            <a:t>החיים הם כמו כתב חידה גדול שצופן בעצמו משמעויות רבות ומבקש מהאדם לתת פשר, והאדם מאותגר לתת תשובה על כך באמצעות מעשיו.</a:t>
          </a:r>
          <a:endParaRPr lang="he-IL" dirty="0"/>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r>
            <a:rPr lang="he-IL" b="1" i="0" dirty="0"/>
            <a:t>משמעות החיים</a:t>
          </a:r>
          <a:r>
            <a:rPr lang="he-IL" b="0" i="0" dirty="0"/>
            <a:t> - יש לחיים מעצם היותם משמעות פנימית, אף במצבים הנוראים והקשים ביותר. משמעות שהאדם עצמו צריך למצוא ולא להמציא. </a:t>
          </a:r>
          <a:endParaRPr lang="he-IL" dirty="0"/>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23908" custLinFactNeighborY="-1195">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21756" custLinFactNeighborY="-1195">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rtl="1"/>
          <a:r>
            <a:rPr lang="he-IL" b="1" i="0" dirty="0"/>
            <a:t>ערכים הסתגלותיים</a:t>
          </a:r>
          <a:r>
            <a:rPr lang="he-IL" b="0" i="0" dirty="0"/>
            <a:t>, </a:t>
          </a:r>
        </a:p>
        <a:p>
          <a:pPr rtl="1"/>
          <a:r>
            <a:rPr lang="he-IL" b="0" i="0" dirty="0"/>
            <a:t>שבהם האדם מוצא משמעות באופן ההתייחסות שלו אל מצבו בעולם, ובמיוחד בתחום של השילוש הטרגי של האדם, אשם, סבל ומוות, שאין אדם שיכול להימלט מהם</a:t>
          </a:r>
          <a:endParaRPr lang="he-IL"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buFont typeface="Arial" panose="020B0604020202020204" pitchFamily="34" charset="0"/>
            <a:buChar char="•"/>
          </a:pPr>
          <a:r>
            <a:rPr lang="he-IL" b="1" i="0" dirty="0"/>
            <a:t>ערכים </a:t>
          </a:r>
          <a:r>
            <a:rPr lang="he-IL" b="1" i="0" dirty="0" err="1"/>
            <a:t>חווייתים</a:t>
          </a:r>
          <a:r>
            <a:rPr lang="he-IL" b="0" i="0" dirty="0"/>
            <a:t> </a:t>
          </a:r>
        </a:p>
        <a:p>
          <a:pPr rtl="1">
            <a:buFont typeface="Arial" panose="020B0604020202020204" pitchFamily="34" charset="0"/>
            <a:buChar char="•"/>
          </a:pPr>
          <a:r>
            <a:rPr lang="he-IL" b="0" i="0" dirty="0"/>
            <a:t>שבהם האדם מוצא משמעות במה שהוא נוטל מהעולם כמו אהבה.</a:t>
          </a:r>
        </a:p>
        <a:p>
          <a:pPr rtl="1">
            <a:buFont typeface="Arial" panose="020B0604020202020204" pitchFamily="34" charset="0"/>
            <a:buChar char="•"/>
          </a:pPr>
          <a:endParaRPr lang="he-IL" dirty="0"/>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buFont typeface="Arial" panose="020B0604020202020204" pitchFamily="34" charset="0"/>
            <a:buChar char="•"/>
          </a:pPr>
          <a:r>
            <a:rPr lang="he-IL" b="1" i="0" dirty="0"/>
            <a:t>ערכים יצירתיים</a:t>
          </a:r>
          <a:r>
            <a:rPr lang="he-IL" b="0" i="0" dirty="0"/>
            <a:t>, </a:t>
          </a:r>
        </a:p>
        <a:p>
          <a:pPr rtl="1">
            <a:buFont typeface="Arial" panose="020B0604020202020204" pitchFamily="34" charset="0"/>
            <a:buChar char="•"/>
          </a:pPr>
          <a:r>
            <a:rPr lang="he-IL" b="0" i="0" dirty="0"/>
            <a:t>שבהם האדם מוצא משמעות במה שהוא נותן לעולם כמו עבודה.</a:t>
          </a:r>
          <a:endParaRPr lang="he-IL" dirty="0"/>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rtl="1">
            <a:buFont typeface="Arial" panose="020B0604020202020204" pitchFamily="34" charset="0"/>
            <a:buChar char="•"/>
          </a:pPr>
          <a:r>
            <a:rPr lang="he-IL" sz="1800" b="0" i="0" dirty="0"/>
            <a:t>סבל - האדם יכול לראות את סבלו כבעל משמעות. </a:t>
          </a:r>
        </a:p>
        <a:p>
          <a:pPr rtl="1">
            <a:buFont typeface="Arial" panose="020B0604020202020204" pitchFamily="34" charset="0"/>
            <a:buChar char="•"/>
          </a:pPr>
          <a:r>
            <a:rPr lang="he-IL" sz="1800" b="0" i="0" dirty="0"/>
            <a:t>מוות - המוות מייצג את ההיסטוריה והעבר אשר אינם ניתנים לשינוי. </a:t>
          </a:r>
        </a:p>
        <a:p>
          <a:pPr rtl="1">
            <a:buFont typeface="Arial" panose="020B0604020202020204" pitchFamily="34" charset="0"/>
            <a:buChar char="•"/>
          </a:pPr>
          <a:r>
            <a:rPr lang="he-IL" sz="1800" b="0" i="0" dirty="0"/>
            <a:t>אך ניתן לתת להם משמעות.</a:t>
          </a:r>
          <a:endParaRPr lang="he-IL" sz="1800" dirty="0"/>
        </a:p>
        <a:p>
          <a:pPr rtl="1"/>
          <a:endParaRPr lang="he-IL" dirty="0"/>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custT="1"/>
      <dgm:spPr/>
      <dgm:t>
        <a:bodyPr/>
        <a:lstStyle/>
        <a:p>
          <a:pPr rtl="1">
            <a:buFont typeface="Arial" panose="020B0604020202020204" pitchFamily="34" charset="0"/>
            <a:buChar char="•"/>
          </a:pPr>
          <a:r>
            <a:rPr lang="he-IL" sz="1800" b="0" i="0" dirty="0"/>
            <a:t>אשם - האדם יכול להתייחס לתחושת האשמה כמקור לצמיחה. </a:t>
          </a:r>
        </a:p>
        <a:p>
          <a:pPr rtl="1">
            <a:buFont typeface="Arial" panose="020B0604020202020204" pitchFamily="34" charset="0"/>
            <a:buChar char="•"/>
          </a:pPr>
          <a:r>
            <a:rPr lang="he-IL" sz="1800" b="0" i="0" dirty="0"/>
            <a:t>העבר אינו ניתן לשינוי אך לאדם יש הזדמנות לשנות את העתיד. (תשובה)</a:t>
          </a:r>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23908" custLinFactNeighborY="-1195">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21756" custLinFactNeighborY="-1195">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 </a:t>
          </a:r>
          <a:r>
            <a:rPr lang="he-IL" dirty="0" err="1"/>
            <a:t>כְעִנְיַן</a:t>
          </a:r>
          <a:r>
            <a:rPr lang="he-IL" dirty="0"/>
            <a:t> זֶה נֶאֱמַר בָּאָדָם, וַיִּבְרָא </a:t>
          </a:r>
          <a:r>
            <a:rPr lang="he-IL" dirty="0" err="1"/>
            <a:t>אֱלֹהִים</a:t>
          </a:r>
          <a:r>
            <a:rPr lang="he-IL" dirty="0"/>
            <a:t> אֶת הָאָדָם בְּצַלְמוֹ, וְאָמַר לֵיהּ רְאֵה בָּנִיתִי כָּל הָעִיר וְכָל אֲשֶׁר בָּהּ, וְכַאֲשֶׁר הָיִיתִי מוֹשֵׁל עָלֶיהָ וּבוֹנֶה אוֹתָהּ כְּכָל חֶפְצִי, כָּךְ אַתָּה תִּבְנֶה וְתַעֲשֶׂה מְלֶאכֶת הָעוֹלָם. </a:t>
          </a:r>
        </a:p>
        <a:p>
          <a:pPr marL="0" marR="0" lvl="0" indent="0" defTabSz="914400" rtl="1" eaLnBrk="1" fontAlgn="auto" latinLnBrk="0" hangingPunct="1">
            <a:lnSpc>
              <a:spcPct val="100000"/>
            </a:lnSpc>
            <a:spcBef>
              <a:spcPts val="0"/>
            </a:spcBef>
            <a:spcAft>
              <a:spcPts val="0"/>
            </a:spcAft>
            <a:buClrTx/>
            <a:buSzTx/>
            <a:buFontTx/>
            <a:buNone/>
            <a:tabLst/>
            <a:defRPr/>
          </a:pPr>
          <a:r>
            <a:rPr lang="he-IL" dirty="0"/>
            <a:t>וְעַל כֵּן בְּצֶלֶם </a:t>
          </a:r>
          <a:r>
            <a:rPr lang="he-IL" dirty="0" err="1"/>
            <a:t>אֱלֹהִים</a:t>
          </a:r>
          <a:r>
            <a:rPr lang="he-IL" dirty="0"/>
            <a:t> עָשָׂה אוֹתוֹ. </a:t>
          </a:r>
          <a:r>
            <a:rPr lang="he-IL" b="1" dirty="0"/>
            <a:t>וַיִּבְרָא </a:t>
          </a:r>
          <a:r>
            <a:rPr lang="he-IL" b="1" dirty="0" err="1"/>
            <a:t>אֱלֹהִים</a:t>
          </a:r>
          <a:r>
            <a:rPr lang="he-IL" b="1" dirty="0"/>
            <a:t> אֶת הָאָדָם בְּצַלְמוֹ, לַעֲשׂוֹת כָּל צָרְכֵי הָעוֹלָם וְתִיקּוּנָיו, כַּאֲשֶׁר הוּא עָשָׂה </a:t>
          </a:r>
          <a:r>
            <a:rPr lang="he-IL" b="1" dirty="0" err="1"/>
            <a:t>בַּתְּחִלָּה</a:t>
          </a:r>
          <a:r>
            <a:rPr lang="he-IL" dirty="0"/>
            <a:t>. </a:t>
          </a:r>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r>
            <a:rPr lang="he-IL" dirty="0"/>
            <a:t>. וְאָמַר רִבִּי יוֹחָנָן, לָמָּה נִבְרָא אָדָם בְּצֶלֶם </a:t>
          </a:r>
          <a:r>
            <a:rPr lang="he-IL" dirty="0" err="1"/>
            <a:t>אֱלֹהִים</a:t>
          </a:r>
          <a:r>
            <a:rPr lang="he-IL" dirty="0"/>
            <a:t>. שֶׁנֶּאֱמַר (שם א) וַיִּבְרָא </a:t>
          </a:r>
          <a:r>
            <a:rPr lang="he-IL" dirty="0" err="1"/>
            <a:t>אֱלֹהִים</a:t>
          </a:r>
          <a:r>
            <a:rPr lang="he-IL" dirty="0"/>
            <a:t> אֶת הָאָדָם בְּצַלְמוֹ.</a:t>
          </a:r>
        </a:p>
        <a:p>
          <a:pPr rtl="1"/>
          <a:r>
            <a:rPr lang="he-IL" dirty="0"/>
            <a:t> מָשָׁל לְמֶלֶךְ שֶׁהָיָה מוֹשֵׁל עַל הַמְדִינָה, וְהָיָה בּוֹנֶה בִּירָנִיּוֹת </a:t>
          </a:r>
          <a:r>
            <a:rPr lang="he-IL" dirty="0" err="1"/>
            <a:t>וְתִיקּוּנִין</a:t>
          </a:r>
          <a:r>
            <a:rPr lang="he-IL" dirty="0"/>
            <a:t> לָעִיר, וְכָל בְּנֵי הָעִיר </a:t>
          </a:r>
          <a:r>
            <a:rPr lang="he-IL" dirty="0" err="1"/>
            <a:t>מִשְׁתַּעְבְּדִין</a:t>
          </a:r>
          <a:r>
            <a:rPr lang="he-IL" dirty="0"/>
            <a:t> תַּחְתָּיו. יוֹם א' קָרָא לְכָל בְּנֵי הָעִיר, וּמִינָּה עֲלֵיהֶם שַׂר אֶחָד שֶׁלּוֹ, אָמַר, עַד כָּאן הָיִיתִי טוֹרֵחַ בְּכָל צָרְכֵי הָעִיר, וְלַעֲשׂוֹת מִגְדָּלִים וּבִירָנִיּוֹת, מִכָּאן וָאֵילָךְ הֲרֵי זֶה כָּמוֹנִי.</a:t>
          </a:r>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r>
            <a:rPr lang="he-IL" dirty="0"/>
            <a:t>. ששת ימים תעבוד דורש ר' יהודה הנשיא: 'ששת ימים תעבד'. רבי אומר: הרי זו גזירה [=מצווה] אחרת, שכשם שנצטוו ישראל על מצות עשה של שבת, כך נצטוו על המלאכה (מכילתא דרבי שמעון בר יוחאי כ, ט)</a:t>
          </a:r>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a:solidFill>
          <a:schemeClr val="accent6">
            <a:lumMod val="60000"/>
            <a:lumOff val="40000"/>
          </a:schemeClr>
        </a:solidFill>
      </dgm:spPr>
      <dgm:t>
        <a:bodyPr/>
        <a:lstStyle/>
        <a:p>
          <a:pPr marL="0" lvl="0" defTabSz="577850" rtl="1">
            <a:lnSpc>
              <a:spcPct val="90000"/>
            </a:lnSpc>
            <a:spcBef>
              <a:spcPct val="0"/>
            </a:spcBef>
            <a:spcAft>
              <a:spcPct val="35000"/>
            </a:spcAft>
            <a:buNone/>
          </a:pPr>
          <a:r>
            <a:rPr lang="he-IL" dirty="0"/>
            <a:t>. </a:t>
          </a:r>
          <a:r>
            <a:rPr lang="he-IL" dirty="0" err="1"/>
            <a:t>ויכוין</a:t>
          </a:r>
          <a:r>
            <a:rPr lang="he-IL" dirty="0"/>
            <a:t> בטרדת לבו וגופו בסבה מן הסבות </a:t>
          </a:r>
          <a:r>
            <a:rPr lang="he-IL" dirty="0" err="1"/>
            <a:t>והסבוב</a:t>
          </a:r>
          <a:r>
            <a:rPr lang="he-IL" dirty="0"/>
            <a:t> עליה, לעמד במצות הבורא, </a:t>
          </a:r>
          <a:r>
            <a:rPr lang="he-IL" dirty="0" err="1"/>
            <a:t>שצוה</a:t>
          </a:r>
          <a:r>
            <a:rPr lang="he-IL" dirty="0"/>
            <a:t> האדם להתעסק בסבות העולם, כעבודת האדמה וחרישתה וזריעתה, כמו שכתוב: </a:t>
          </a:r>
          <a:r>
            <a:rPr lang="he-IL" dirty="0" err="1"/>
            <a:t>ויקח</a:t>
          </a:r>
          <a:r>
            <a:rPr lang="he-IL" dirty="0"/>
            <a:t> ה' </a:t>
          </a:r>
          <a:r>
            <a:rPr lang="he-IL" dirty="0" err="1"/>
            <a:t>אלהים</a:t>
          </a:r>
          <a:r>
            <a:rPr lang="he-IL" dirty="0"/>
            <a:t> את האדם ויניחהו בגן עדן לעבדה ולשמרה, (ספר חובות הלבבות) </a:t>
          </a:r>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a:solidFill>
          <a:schemeClr val="accent6">
            <a:lumMod val="60000"/>
            <a:lumOff val="40000"/>
          </a:schemeClr>
        </a:solidFill>
      </dgm:spPr>
      <dgm:t>
        <a:bodyPr/>
        <a:lstStyle/>
        <a:p>
          <a:pPr rtl="1"/>
          <a:r>
            <a:rPr lang="he-IL" dirty="0"/>
            <a:t>. מי שמוצא </a:t>
          </a:r>
          <a:r>
            <a:rPr lang="he-IL" dirty="0" err="1"/>
            <a:t>במדותיו</a:t>
          </a:r>
          <a:r>
            <a:rPr lang="he-IL" dirty="0"/>
            <a:t> וטבעו כוסף אל מלאכה מהמלאכות, ויהיה גופו ראוי לה, ויוכל לסבל את טרחה, יחזר עליה וישים אותה סבה להבאת מזונו ויסבל מתקה ומרירותה, ואל יקוץ כשימנע ממנו הטרף </a:t>
          </a:r>
          <a:r>
            <a:rPr lang="he-IL" dirty="0" err="1"/>
            <a:t>בקצת</a:t>
          </a:r>
          <a:r>
            <a:rPr lang="he-IL" dirty="0"/>
            <a:t> </a:t>
          </a:r>
          <a:r>
            <a:rPr lang="he-IL" dirty="0" err="1"/>
            <a:t>העתים</a:t>
          </a:r>
          <a:r>
            <a:rPr lang="he-IL" dirty="0"/>
            <a:t>, אך יבטח </a:t>
          </a:r>
          <a:r>
            <a:rPr lang="he-IL" dirty="0" err="1"/>
            <a:t>באלהים</a:t>
          </a:r>
          <a:r>
            <a:rPr lang="he-IL" dirty="0"/>
            <a:t>, שיספיק לו טרפו כל ימי חייו.</a:t>
          </a:r>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custLinFactNeighborX="-3181" custLinFactNeighborY="1060">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53809" custLinFactNeighborY="-5083">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54837" custLinFactNeighborY="-3669">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כְּלוֹמַר: עַל אָדָם זָקֵן מֻטֶּלֶת עֲבוֹדָה מְיֻחֶדֶת לִמְצֹא הֲנָאָה מֵחַיָּיו, </a:t>
          </a:r>
          <a:r>
            <a:rPr lang="he-IL" dirty="0" err="1"/>
            <a:t>אֲפִלּו</a:t>
          </a:r>
          <a:r>
            <a:rPr lang="he-IL" dirty="0"/>
            <a:t>ּ מֵאוֹר הַשֶּׁמֶשׁ הַזּוֹרַחַת בַּחוּץ. בַּגִּיל הַצָּעִיר הוּא נֶהֱנָה מֵחַיָּיו גַּם מֵאֹכֶל וּשְׁתִיָּה, אֲבָל בְּגִיל הַזְּקֵנָה, שֶׁחוּשׁ הַטַּעַם וְהַתֵּאָבוֹן כְּבָר לֹא מָה שֶׁהָיוּ - שֶׁיִּשְׁתַּדֵּל לֵהָנוֹת גַּם מֵהֲנָאוֹת פָּעוֹטוֹת, כְּמוֹ הָאוֹר בַּחוּץ.</a:t>
          </a:r>
        </a:p>
        <a:p>
          <a:pPr marL="0" lvl="0" defTabSz="933450" rtl="1">
            <a:lnSpc>
              <a:spcPct val="90000"/>
            </a:lnSpc>
            <a:spcBef>
              <a:spcPct val="0"/>
            </a:spcBef>
            <a:spcAft>
              <a:spcPct val="35000"/>
            </a:spcAft>
            <a:buNone/>
          </a:pPr>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שַׁעֲרֵי תְּשׁוּבָה לְרַבֵּנוּ יוֹנָה: "וּמָתוֹק הָאוֹר וְטוֹב </a:t>
          </a:r>
          <a:r>
            <a:rPr lang="he-IL" dirty="0" err="1"/>
            <a:t>לַעֵינַיִם</a:t>
          </a:r>
          <a:r>
            <a:rPr lang="he-IL" dirty="0"/>
            <a:t> לִרְאוֹת אֶת הַשָּׁמֶשׁ", פֵּרוּשׁ: חָזַר לְדַבֵּר עַל יְמֵי הַזְּקֵנָה שֶׁהִמְשִׁיל אוֹתָם לָעֶרֶב, וּמִפְּנֵי כִּי הַזָּקֵן לֹא יִטְעַם אֶת אֲשֶׁר יֹאכַל וְאֶת אֲשֶׁר יִשְׁתֶּה כְּדִבְרֵי בַּרְזִלַּי הַגִּלְעָדִי (שְׁמוּאֵל ב, </a:t>
          </a:r>
          <a:r>
            <a:rPr lang="he-IL" dirty="0" err="1"/>
            <a:t>יט</a:t>
          </a:r>
          <a:r>
            <a:rPr lang="he-IL" dirty="0"/>
            <a:t> - לוֹ): אָמַר כִּי יֵשׁ לוֹ לַזָּקֵן לֵהָנוֹת בִּמְאוֹר הַשֶּׁמֶשׁ, וְאַל תִּקְצַר נַפְשׁוֹ עָלָיו, כִּי קֹצֶר הַנֶּפֶשׁ מוֹנֵעַ מִמְּלֶאכֶת שָׁמַיִם.</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אָדָם אֵינוֹ יָכוֹל לְהַגִּיעַ לַהֲנָאָה מִתְּפִלָּה לְלֹא שֶׁרִגְשׁוֹתָיו פּוֹעֲמִים בּוֹ. רַק אִם הוּא קָם בַּבֹּקֶר וְנֶהֱנֶה מִזְּרִיחַת הַשֶּׁמֶשׁ וְצִיּוּץ </a:t>
          </a:r>
          <a:r>
            <a:rPr lang="he-IL" dirty="0" err="1"/>
            <a:t>הַצִּפּוֹרִים</a:t>
          </a:r>
          <a:r>
            <a:rPr lang="he-IL" dirty="0"/>
            <a:t>, הוּא יָכוֹל לְשַׁבֵּחַ אֶת ה' בִּפְסוּקֵי </a:t>
          </a:r>
          <a:r>
            <a:rPr lang="he-IL" dirty="0" err="1"/>
            <a:t>דִּזְמָרָה</a:t>
          </a:r>
          <a:r>
            <a:rPr lang="he-IL" dirty="0"/>
            <a:t> וְלוֹמַר בַּהֲנָאָה "הַלְלוּהוּ שֶׁמֶשׁ וְיָרֵחַ". </a:t>
          </a:r>
        </a:p>
        <a:p>
          <a:pPr rtl="1"/>
          <a:r>
            <a:rPr lang="he-IL" dirty="0"/>
            <a:t>רַק אִם </a:t>
          </a:r>
          <a:r>
            <a:rPr lang="he-IL" dirty="0" err="1"/>
            <a:t>אִשָּׁה</a:t>
          </a:r>
          <a:r>
            <a:rPr lang="he-IL" dirty="0"/>
            <a:t> נֶהֱנֵית מִכָּךְ שֶׁיֵּשׁ לָהּ יְלָדִים, וְהִיא אוֹהֶבֶת אוֹתָם וּשְׂמֵחָה בָּהֶם אוֹ אָז הִיא מְסֻגֶּלֶת לְטַפֵּל בָּהֶם מִתּוֹךְ שִׂמְחָה וְהוֹדָאָה לַה' שֶׁנָּתַן לָהּ תַּפְקִיד כֹּה חָשׁוּב.</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וְלָמָּה זֶה כֹּה חָשׁוּב? מַדּוּעַ לֹא עָדִיף לִסְבֹּל קְצָת יוֹתֵר </a:t>
          </a:r>
          <a:r>
            <a:rPr lang="he-IL" dirty="0" err="1"/>
            <a:t>וּלְהַרְוִיח</a:t>
          </a:r>
          <a:r>
            <a:rPr lang="he-IL" dirty="0"/>
            <a:t>ַ כַּפָּרַת עֲווֹנוֹת? לָמָּה חָשׁוּב לִמְצֹא הֲנָאוֹת? הוּא מְבָאֵר מִיָּד: "וְאַל תְּקַצֵּר נַפְשׁוֹ עָלָיו, כִּי קֹצֶר הַנֶּפֶשׁ מוֹנֵעַ אֶת הָאָדָם מִמְּלֶאכֶת שָׁמַיִם". "קֹצֶר נֶפֶשׁ" אֵין פֵּרוּשׁוֹ "עַצְבָּנוּת" אֶלָּא קֹצֶר הָרָצוֹן. </a:t>
          </a:r>
        </a:p>
        <a:p>
          <a:pPr marL="0" marR="0" lvl="0" indent="0" defTabSz="914400" rtl="1" eaLnBrk="1" fontAlgn="auto" latinLnBrk="0" hangingPunct="1">
            <a:lnSpc>
              <a:spcPct val="100000"/>
            </a:lnSpc>
            <a:spcBef>
              <a:spcPts val="0"/>
            </a:spcBef>
            <a:spcAft>
              <a:spcPts val="0"/>
            </a:spcAft>
            <a:buClrTx/>
            <a:buSzTx/>
            <a:buFontTx/>
            <a:buNone/>
            <a:tabLst/>
            <a:defRPr/>
          </a:pPr>
          <a:r>
            <a:rPr lang="he-IL" dirty="0" err="1"/>
            <a:t>דְּהַיְנו</a:t>
          </a:r>
          <a:r>
            <a:rPr lang="he-IL" dirty="0"/>
            <a:t>ּ - חֹסֶר רָצוֹן וְטַעַם </a:t>
          </a:r>
          <a:r>
            <a:rPr lang="he-IL" dirty="0" err="1"/>
            <a:t>בַּחֲוָיוֹת</a:t>
          </a:r>
          <a:r>
            <a:rPr lang="he-IL" dirty="0"/>
            <a:t>. אָדָם שֶׁאֵינוֹ חַי וּמַרְגִּישׁ, אֵינוֹ נֶהֱנֶה וְאֵינוֹ חוֹוֶה </a:t>
          </a:r>
          <a:r>
            <a:rPr lang="he-IL" dirty="0" err="1"/>
            <a:t>חֲוָיוֹת</a:t>
          </a:r>
          <a:r>
            <a:rPr lang="he-IL" dirty="0"/>
            <a:t> - לֹא מְסֻגָּל לַעֲבֹד אֶת ה'.</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FE6009A2-9B1C-4059-9C9A-F8E48E40D9D1}"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51EFA112-21BF-48AA-BCEA-2E8D62BC4AF3}" type="presOf" srcId="{28A3E453-3F88-4B5F-B3B1-326ABE0D2BBF}" destId="{7CD77BC4-D7BE-4475-B464-90F9F2005203}"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A5AB4A59-0062-47DA-BBAA-0E36A65B561F}"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6D8E8CC9-6FCE-4FF4-87DD-98AE0B6A22C1}" type="presOf" srcId="{6FE1E1AA-06F7-4D77-92B1-672813D02FA3}" destId="{7BDD0345-3F6A-42DD-AD0A-FBFA2BE6B4F4}"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CDCF93F7-D0CE-4BBA-8B63-513F9A3B52CA}" type="presOf" srcId="{68F53C08-B600-46D3-8283-9B3816A7DA67}" destId="{188BE399-BB79-42C6-9208-A5A9DB0B4E3C}" srcOrd="0" destOrd="0" presId="urn:microsoft.com/office/officeart/2005/8/layout/default"/>
    <dgm:cxn modelId="{9F72C1FC-F3F7-4414-AEC2-C60CF836CA13}" srcId="{26F90B33-A5A0-4D54-8DAD-10149A0E5DE9}" destId="{6FE1E1AA-06F7-4D77-92B1-672813D02FA3}" srcOrd="0" destOrd="0" parTransId="{C4EB10C8-1770-4CF4-8D38-2F2BFFCA2163}" sibTransId="{CE482230-CB28-49B2-AF8E-9CA0E04CECA3}"/>
    <dgm:cxn modelId="{F5B363A1-5403-45A7-957F-E8C42F3AE0C1}" type="presParOf" srcId="{6819571F-FAFE-464F-AA0C-4B95565A6697}" destId="{7BDD0345-3F6A-42DD-AD0A-FBFA2BE6B4F4}" srcOrd="0" destOrd="0" presId="urn:microsoft.com/office/officeart/2005/8/layout/default"/>
    <dgm:cxn modelId="{8B3B3CEA-B447-4DA7-9E52-90589221B2AB}" type="presParOf" srcId="{6819571F-FAFE-464F-AA0C-4B95565A6697}" destId="{1BB58B1F-8A5A-47D7-9B98-9B898040F939}" srcOrd="1" destOrd="0" presId="urn:microsoft.com/office/officeart/2005/8/layout/default"/>
    <dgm:cxn modelId="{6B3C089F-E17A-4AD5-8A09-E1A6A83F2CE5}" type="presParOf" srcId="{6819571F-FAFE-464F-AA0C-4B95565A6697}" destId="{7CD77BC4-D7BE-4475-B464-90F9F2005203}" srcOrd="2" destOrd="0" presId="urn:microsoft.com/office/officeart/2005/8/layout/default"/>
    <dgm:cxn modelId="{D9CAF238-92B5-44F8-9797-28F1BC82FEFB}" type="presParOf" srcId="{6819571F-FAFE-464F-AA0C-4B95565A6697}" destId="{7EAA978A-3B81-4123-94F9-5CE621DE2080}" srcOrd="3" destOrd="0" presId="urn:microsoft.com/office/officeart/2005/8/layout/default"/>
    <dgm:cxn modelId="{9EBFE036-653A-4483-8B54-507EBE2388AB}" type="presParOf" srcId="{6819571F-FAFE-464F-AA0C-4B95565A6697}" destId="{1048BA7F-2ABC-40B2-9CB1-BF1C300165B8}" srcOrd="4" destOrd="0" presId="urn:microsoft.com/office/officeart/2005/8/layout/default"/>
    <dgm:cxn modelId="{AEB05129-1D83-4107-B5B5-CDEE51264CD2}" type="presParOf" srcId="{6819571F-FAFE-464F-AA0C-4B95565A6697}" destId="{FE6009A2-9B1C-4059-9C9A-F8E48E40D9D1}" srcOrd="5" destOrd="0" presId="urn:microsoft.com/office/officeart/2005/8/layout/default"/>
    <dgm:cxn modelId="{D4BF2623-23F8-4FAE-85CC-02C2604F49C3}"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a:t>
          </a:r>
          <a:r>
            <a:rPr lang="he-IL" b="0" i="0" dirty="0"/>
            <a:t> כשמדברים על שמחה (</a:t>
          </a:r>
          <a:r>
            <a:rPr lang="en-US" b="0" i="0" dirty="0"/>
            <a:t>Happiness, Joy) </a:t>
          </a:r>
          <a:r>
            <a:rPr lang="he-IL" b="0" i="0" dirty="0"/>
            <a:t>כפשוטה, אנחנו חושבים על סיפוק הצרכים שלנו (לא רק המיידיים, גם צרכים כמו התפעמות, לימוד וקשר בין-אישי), </a:t>
          </a:r>
        </a:p>
        <a:p>
          <a:pPr marL="0" marR="0" lvl="0" indent="0" defTabSz="914400" rtl="1" eaLnBrk="1" fontAlgn="auto" latinLnBrk="0" hangingPunct="1">
            <a:lnSpc>
              <a:spcPct val="100000"/>
            </a:lnSpc>
            <a:spcBef>
              <a:spcPts val="0"/>
            </a:spcBef>
            <a:spcAft>
              <a:spcPts val="0"/>
            </a:spcAft>
            <a:buClrTx/>
            <a:buSzTx/>
            <a:buFontTx/>
            <a:buNone/>
            <a:tabLst/>
            <a:defRPr/>
          </a:pPr>
          <a:r>
            <a:rPr lang="he-IL" b="0" i="0" dirty="0"/>
            <a:t>אבל כשאנחנו חושבים על משמעות, אנחנו מתכוונים לחיבור לדבר מה שיש לו ערך מעבר לעצמנו, או למימוש הפוטנציאל שלנו.</a:t>
          </a:r>
          <a:endParaRPr lang="he-IL"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r>
            <a:rPr lang="he-IL" dirty="0"/>
            <a:t>.</a:t>
          </a:r>
          <a:r>
            <a:rPr lang="he-IL" b="0" i="0" dirty="0"/>
            <a:t> היום נהוג להבחין בין אושר למשמעות בחיים.</a:t>
          </a:r>
        </a:p>
        <a:p>
          <a:pPr rtl="1"/>
          <a:r>
            <a:rPr lang="he-IL" b="0" i="0" dirty="0"/>
            <a:t> הפסיכולוג הקוגניטיבי ד"ר סקוט בארי קאופמן אומר שהפסיכולוגיה רואה באושר ובמשמעות את שני המניעים העיקריים שלנו לפעולה בחיים, </a:t>
          </a:r>
        </a:p>
        <a:p>
          <a:pPr rtl="1"/>
          <a:r>
            <a:rPr lang="he-IL" b="0" i="0" dirty="0"/>
            <a:t>ואת המקורות המובילים לאיכות חיים.</a:t>
          </a:r>
          <a:endParaRPr lang="he-IL" dirty="0"/>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r>
            <a:rPr lang="he-IL" dirty="0"/>
            <a:t>.</a:t>
          </a:r>
          <a:r>
            <a:rPr lang="he-IL" b="0" i="0" dirty="0"/>
            <a:t> כאשר חקר האושר היה בראשיתו, בסוף שנות ה-2000, אחת הדרכים הנפוצות לחקור אותו הייתה לתת לאנשים יומנים ולבקש מהם לתעד את הרגשות שלהם מעת לעת לאורך היום. מי שתיעד יותר רגשות חיוביים משליליים נחשב מאושר יותר. אבל במחקרים האלה נמצאו פרדוקסים. לדוגמה, היה קשה למצוא הורים שהתחרטו על הבאת ילדים לעולם, אבל החיים עם ילדים הפחיתו מרמות השמחה היומיומית שלהם לעומת לא-הורים. האם הם פעלו באופן לא-רציונלי?</a:t>
          </a:r>
          <a:endParaRPr lang="he-IL" dirty="0"/>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marL="0" lvl="0" defTabSz="577850" rtl="1">
            <a:lnSpc>
              <a:spcPct val="90000"/>
            </a:lnSpc>
            <a:spcBef>
              <a:spcPct val="0"/>
            </a:spcBef>
            <a:spcAft>
              <a:spcPct val="35000"/>
            </a:spcAft>
            <a:buNone/>
          </a:pPr>
          <a:r>
            <a:rPr lang="he-IL" dirty="0"/>
            <a:t>.</a:t>
          </a:r>
          <a:r>
            <a:rPr lang="he-IL" b="0" i="0" dirty="0"/>
            <a:t> בשנים האחרונות טוענים כמה חוקרים שלצד אושר (או שמחה) ומשמעות יש גורם נוסף שמניע אותנו: העושר הפסיכולוגי. חיים עשירים פסיכולוגית הם, לדברי החוקרים, חיים שבהם עברנו חוויות רבות, ובמיוחד חוויות משנות פרספקטיבה. אנשים נהנים לומר "חייתי חיים מלאים בחוויות" או "חייתי כמה חיים בתקופת חיים אחת". החיפוש אחר חיים עשירים פסיכולוגית לפעמים סותר את הנוחות המזוהה עם שמחה או קשרים ארוכי טווח המזוהים עם משמעות, אבל יש לחיים כאלה הערך שלהם.</a:t>
          </a:r>
          <a:endParaRPr lang="he-IL" dirty="0"/>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r>
            <a:rPr lang="he-IL" dirty="0"/>
            <a:t>.</a:t>
          </a:r>
          <a:r>
            <a:rPr lang="he-IL" b="1" i="0" dirty="0"/>
            <a:t> הקשר הרופף בין משמעות לשמחה</a:t>
          </a:r>
          <a:endParaRPr lang="he-IL" dirty="0"/>
        </a:p>
        <a:p>
          <a:pPr rtl="1"/>
          <a:r>
            <a:rPr lang="he-IL" b="0" i="0" dirty="0"/>
            <a:t>מי שחשב שהחיים שלו קלים היה שמח יותר ממי שחשב שהחיים שלו קשים, אבל לא חש שיש לו משמעות רבה יותר. </a:t>
          </a:r>
        </a:p>
        <a:p>
          <a:pPr rtl="1"/>
          <a:r>
            <a:rPr lang="he-IL" b="0" i="0" dirty="0"/>
            <a:t>כך גם לגבי בריאות. אנשים שמחו שהם בריאים, אבל זה לא נתן להם תחושת משמעות. </a:t>
          </a:r>
        </a:p>
        <a:p>
          <a:pPr rtl="1"/>
          <a:r>
            <a:rPr lang="he-IL" b="0" i="0" dirty="0"/>
            <a:t>מי שאמר שהוא "מרגיש טוב" השיג ציונים גבוהים במדד השמחה, אבל לא במדד המשמעות.</a:t>
          </a:r>
          <a:endParaRPr lang="he-IL" dirty="0"/>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53809" custLinFactNeighborY="-5083">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55049" custLinFactNeighborY="-3669">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a:t>
          </a:r>
          <a:r>
            <a:rPr lang="he-IL" b="0" i="0" dirty="0"/>
            <a:t> אין טעם בחיים ללא משמעות. מחקר הוכיח זאת בכך שהראה </a:t>
          </a:r>
          <a:r>
            <a:rPr lang="he-IL" b="0" i="1" dirty="0"/>
            <a:t>שככל שהמשתתפים שמו דגש גדול יותר</a:t>
          </a:r>
          <a:r>
            <a:rPr lang="he-IL" b="0" i="0" dirty="0"/>
            <a:t> על אושר, כך הם היו פחות מאושרים. אנשים ששמו את הדגש הגדול ביותר על היותם מאושרים דיווחו על </a:t>
          </a:r>
          <a:r>
            <a:rPr lang="he-IL" b="1" i="0" dirty="0"/>
            <a:t>רגשות חיוביים פחות שכיחים</a:t>
          </a:r>
          <a:r>
            <a:rPr lang="he-IL" b="0" i="0" dirty="0"/>
            <a:t> ב-50 אחוז. ל-35 אחוז מהמשתתפים היה פחות שביעות רצון מהחיים ו-75 אחוז מהמשתתפים היו </a:t>
          </a:r>
          <a:r>
            <a:rPr lang="he-IL" b="0" i="0" dirty="0">
              <a:hlinkClick xmlns:r="http://schemas.openxmlformats.org/officeDocument/2006/relationships" r:id="rId1" tooltip="דיכאון בדמויות היסטוריות"/>
            </a:rPr>
            <a:t>יותר דיכאוניים</a:t>
          </a:r>
          <a:r>
            <a:rPr lang="he-IL" b="0" i="0" dirty="0"/>
            <a:t>.</a:t>
          </a:r>
          <a:endParaRPr lang="he-IL"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r>
            <a:rPr lang="he-IL" dirty="0"/>
            <a:t>.</a:t>
          </a:r>
          <a:r>
            <a:rPr lang="he-IL" b="0" i="0" dirty="0"/>
            <a:t> אבל חיים ללא משמעות הם בלתי נסבלים. עם זאת, רובנו לא מבינים מדוע להיות מאושרים לא מספיק כדי שנהיה מרוצים מהחיים. לאמיתו של דבר, אושר הוא לא כל מה שהוא צריך להיות. בואו נסתכל תחילה על מצב הדברים כפי שהם. אנחנו נוטים לרדוף אחרי האושר כאילו זה משהו בר השגה, משהו שאנחנו צריכים לשאוף להשיג.</a:t>
          </a:r>
        </a:p>
        <a:p>
          <a:pPr rtl="1"/>
          <a:r>
            <a:rPr lang="he-IL" b="0" i="0" dirty="0"/>
            <a:t> באירופה ובתרבויות דומות, אנשים </a:t>
          </a:r>
          <a:r>
            <a:rPr lang="he-IL" b="1" i="0" dirty="0"/>
            <a:t>נדחפים באופן עקבי למדי</a:t>
          </a:r>
          <a:r>
            <a:rPr lang="he-IL" b="0" i="0" dirty="0"/>
            <a:t> לעבר אושר. הם עושים זאת עם שפע של ספרי עזרה עצמית, מאמני אושר וקמפיינים שיווקיים. אבל הם אפילו לא מחשיבים חיים ללא משמעות.</a:t>
          </a:r>
          <a:endParaRPr lang="he-IL" dirty="0"/>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r>
            <a:rPr lang="he-IL" dirty="0"/>
            <a:t>.</a:t>
          </a:r>
          <a:r>
            <a:rPr lang="he-IL" b="0" i="0" dirty="0"/>
            <a:t> רבים מאמינים שללא אושר, לחייהם לא יהיה צבע או מטרה.</a:t>
          </a:r>
        </a:p>
        <a:p>
          <a:pPr rtl="1"/>
          <a:r>
            <a:rPr lang="he-IL" b="0" i="0" dirty="0"/>
            <a:t> אבל הם אפילו לא שקלו את האפשרות שהשאיפה לאושר עשויה להיות לא לטובתנו. מי לא היה רוצה להיות מאושר יותר? אושר אינו בהכרח רע עבורנו. עם זאת, </a:t>
          </a:r>
          <a:r>
            <a:rPr lang="he-IL" b="0" i="0" dirty="0">
              <a:hlinkClick xmlns:r="http://schemas.openxmlformats.org/officeDocument/2006/relationships" r:id="rId2" tooltip="מהם הורמוני האושר?"/>
            </a:rPr>
            <a:t>אושר לבדו</a:t>
          </a:r>
          <a:r>
            <a:rPr lang="he-IL" b="0" i="0" dirty="0"/>
            <a:t> אינו מספיק כדי שנרגיש סיפוק. למרבה הצער, לרדוף אחרי האושר הוא באמת נפוץ בימינו.</a:t>
          </a:r>
          <a:endParaRPr lang="he-IL" dirty="0"/>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marL="0" lvl="0" defTabSz="577850" rtl="1">
            <a:lnSpc>
              <a:spcPct val="90000"/>
            </a:lnSpc>
            <a:spcBef>
              <a:spcPct val="0"/>
            </a:spcBef>
            <a:spcAft>
              <a:spcPct val="35000"/>
            </a:spcAft>
            <a:buNone/>
          </a:pPr>
          <a:endParaRPr lang="he-IL" dirty="0"/>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r>
            <a:rPr lang="he-IL" dirty="0"/>
            <a:t>. באם נשאל כל אחד ואחד מה רצונך להשיג בחייך יש להניח לאור תשובות דומות שניתנו בעבר רצונו של האדם להיות מאושר ושמח בחייו ואם נבקש לפרט מה היא משמעות האושר נקבל תשובות מסוג זה בריאות פרנסה מעמד חברתי מיצוי עצמי וכו' וכל אחד ידגיש את הנקודה החשובה בעיניו יותר אחרים גם לא ידעו לפרט ויסתפקו בהגדרה כללית וסתמית מבלי יכולת להצביע על נקודה מיוחדת מעטים בלבד יודעים שסוד ההנאה והעונג האמיתיים של האושר היא הפשר לחיים </a:t>
          </a:r>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53809" custLinFactNeighborY="-5083">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54837" custLinFactNeighborY="-3669">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endParaRPr lang="he-IL"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r>
            <a:rPr lang="he-IL" dirty="0"/>
            <a:t>. אדם מטפל עם קרוב חולה, אמנם אין לזה רגשות חיוביים, אבל בסופו של יום הוא ירגיש שהוא עשה דבר גדול. </a:t>
          </a:r>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r>
            <a:rPr lang="he-IL" dirty="0"/>
            <a:t>.מדידת האושר על ידי רגשות חיוביים</a:t>
          </a:r>
        </a:p>
        <a:p>
          <a:pPr rtl="1"/>
          <a:r>
            <a:rPr lang="he-IL" b="0" i="0" dirty="0"/>
            <a:t>רגשות חיוביים הם: שמחה, הכרת תודה, סיפוק, השראה, תקווה, שלווה וסקרנות. </a:t>
          </a:r>
          <a:endParaRPr lang="he-IL" dirty="0"/>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marL="0" lvl="0" defTabSz="577850" rtl="1">
            <a:lnSpc>
              <a:spcPct val="90000"/>
            </a:lnSpc>
            <a:spcBef>
              <a:spcPct val="0"/>
            </a:spcBef>
            <a:spcAft>
              <a:spcPct val="35000"/>
            </a:spcAft>
            <a:buNone/>
          </a:pPr>
          <a:endParaRPr lang="he-IL" dirty="0"/>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endParaRPr lang="he-IL" dirty="0"/>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53809" custLinFactNeighborY="-5083">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54837" custLinFactNeighborY="-3669">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בתחילת המאה ה 20 חיו רוב האנשים – 50 שנה. </a:t>
          </a:r>
        </a:p>
        <a:p>
          <a:pPr marL="0" marR="0" lvl="0" indent="0" defTabSz="914400" rtl="1" eaLnBrk="1" fontAlgn="auto" latinLnBrk="0" hangingPunct="1">
            <a:lnSpc>
              <a:spcPct val="100000"/>
            </a:lnSpc>
            <a:spcBef>
              <a:spcPts val="0"/>
            </a:spcBef>
            <a:spcAft>
              <a:spcPts val="0"/>
            </a:spcAft>
            <a:buClrTx/>
            <a:buSzTx/>
            <a:buFontTx/>
            <a:buNone/>
            <a:tabLst/>
            <a:defRPr/>
          </a:pPr>
          <a:r>
            <a:rPr lang="he-IL" dirty="0"/>
            <a:t>היום הממוצע – 80 שנה. </a:t>
          </a:r>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r>
            <a:rPr lang="he-IL" dirty="0"/>
            <a:t>בהקמת המדינה היה 3 אחוזים קשישים.</a:t>
          </a:r>
        </a:p>
        <a:p>
          <a:pPr rtl="1"/>
          <a:r>
            <a:rPr lang="he-IL" dirty="0"/>
            <a:t>היום הם 10 אחוזים. </a:t>
          </a:r>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r>
            <a:rPr lang="he-IL" dirty="0"/>
            <a:t>.מספר הזקנים גדל מאוד. </a:t>
          </a:r>
        </a:p>
        <a:p>
          <a:pPr rtl="1"/>
          <a:r>
            <a:rPr lang="he-IL" dirty="0"/>
            <a:t>10-15 אחוז </a:t>
          </a:r>
          <a:r>
            <a:rPr lang="he-IL" dirty="0" err="1"/>
            <a:t>מהאכלוסיה</a:t>
          </a:r>
          <a:r>
            <a:rPr lang="he-IL" dirty="0"/>
            <a:t> בעולם.</a:t>
          </a:r>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marL="0" lvl="0" defTabSz="577850" rtl="1">
            <a:lnSpc>
              <a:spcPct val="90000"/>
            </a:lnSpc>
            <a:spcBef>
              <a:spcPct val="0"/>
            </a:spcBef>
            <a:spcAft>
              <a:spcPct val="35000"/>
            </a:spcAft>
            <a:buNone/>
          </a:pPr>
          <a:r>
            <a:rPr lang="he-IL" dirty="0"/>
            <a:t>.</a:t>
          </a:r>
          <a:r>
            <a:rPr lang="he-IL" b="0" i="0" dirty="0"/>
            <a:t> העלאת גיל הפרישה בישראל הייתה מהלך חד-פעמי שנעשה לאחר תקופה של יותר מ-50 שנה בה נשמר, למעשה, </a:t>
          </a:r>
          <a:r>
            <a:rPr lang="he-IL" b="0" i="0" dirty="0">
              <a:hlinkClick xmlns:r="http://schemas.openxmlformats.org/officeDocument/2006/relationships" r:id="rId1" tooltip="גיל פרישה"/>
            </a:rPr>
            <a:t>גיל פרישה</a:t>
          </a:r>
          <a:r>
            <a:rPr lang="he-IL" b="0" i="0" dirty="0"/>
            <a:t> של 65 שנה לגברים ו-60 שנה לנשים, למרות העלייה הרצופה שחלה בתוחלת החיים בלידה והגיעה במצטבר לכ-14 שנה.</a:t>
          </a:r>
          <a:endParaRPr lang="he-IL" dirty="0"/>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r>
            <a:rPr lang="he-IL" dirty="0"/>
            <a:t>.מדינת ישראל אם תוחלת החיים הגבוה בעולם.</a:t>
          </a:r>
        </a:p>
        <a:p>
          <a:pPr rtl="1"/>
          <a:r>
            <a:rPr lang="he-IL" b="0" i="0" dirty="0"/>
            <a:t>על-פי דו"ח משנת </a:t>
          </a:r>
          <a:r>
            <a:rPr lang="he-IL" b="0" i="0" dirty="0">
              <a:hlinkClick xmlns:r="http://schemas.openxmlformats.org/officeDocument/2006/relationships" r:id="rId2" tooltip="2016"/>
            </a:rPr>
            <a:t>2016</a:t>
          </a:r>
          <a:r>
            <a:rPr lang="he-IL" b="0" i="0" dirty="0"/>
            <a:t> של </a:t>
          </a:r>
          <a:r>
            <a:rPr lang="he-IL" b="0" i="0" dirty="0">
              <a:hlinkClick xmlns:r="http://schemas.openxmlformats.org/officeDocument/2006/relationships" r:id="rId3" tooltip="ארגון הבריאות העולמי"/>
            </a:rPr>
            <a:t>ארגון הבריאות העולמי</a:t>
          </a:r>
          <a:r>
            <a:rPr lang="he-IL" b="0" i="0" dirty="0"/>
            <a:t>, ישראל דורגה במקום השמיני בעולם בתוחלת החיים הממוצעת, עם תוחלת חיים כללית (גברים ונשים) של 82.5 שנים. התוחלת לגברים היא של 80.7, ושל נשים - 84.2</a:t>
          </a:r>
          <a:r>
            <a:rPr lang="he-IL" b="0" i="0" baseline="30000" dirty="0">
              <a:hlinkClick xmlns:r="http://schemas.openxmlformats.org/officeDocument/2006/relationships" r:id="rId4"/>
            </a:rPr>
            <a:t>[13]</a:t>
          </a:r>
          <a:r>
            <a:rPr lang="he-IL" b="0" i="0" baseline="30000" dirty="0">
              <a:hlinkClick xmlns:r="http://schemas.openxmlformats.org/officeDocument/2006/relationships" r:id="rId5"/>
            </a:rPr>
            <a:t>[14]</a:t>
          </a:r>
          <a:r>
            <a:rPr lang="he-IL" b="0" i="0" dirty="0"/>
            <a:t>. בשנים האחרונות עולה </a:t>
          </a:r>
          <a:r>
            <a:rPr lang="he-IL" b="0" i="0" dirty="0">
              <a:hlinkClick xmlns:r="http://schemas.openxmlformats.org/officeDocument/2006/relationships" r:id="rId6" tooltip="תוחלת החיים בישראל"/>
            </a:rPr>
            <a:t>תוחלת החיים בישראל</a:t>
          </a:r>
          <a:r>
            <a:rPr lang="he-IL" b="0" i="0" dirty="0"/>
            <a:t> בקצב מקורב של 2.5 שנים בכל עשר שנים.</a:t>
          </a:r>
          <a:endParaRPr lang="he-IL" dirty="0"/>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custLinFactNeighborX="636">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53809" custLinFactNeighborY="-5083">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54837" custLinFactNeighborY="-3669">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.אנו יכולים להפוך את שנות הזקנה ליפות ומושכות יותר. </a:t>
          </a:r>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r>
            <a:rPr lang="he-IL" dirty="0"/>
            <a:t>. הזקנה לא מחסלת את החיות, אלא מעצבת אותו מחדש. </a:t>
          </a:r>
        </a:p>
        <a:p>
          <a:pPr rtl="1">
            <a:buNone/>
          </a:pPr>
          <a:r>
            <a:rPr lang="he-IL" dirty="0"/>
            <a:t> הדבר תלוי רק בנו.</a:t>
          </a:r>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r>
            <a:rPr lang="he-IL" dirty="0"/>
            <a:t>הזדקנות מוצלחת בימינו היא אומנות בפני עצמה. 	</a:t>
          </a:r>
        </a:p>
        <a:p>
          <a:pPr rtl="1"/>
          <a:r>
            <a:rPr lang="he-IL" dirty="0"/>
            <a:t>.</a:t>
          </a:r>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marL="0" lvl="0" defTabSz="577850" rtl="1">
            <a:lnSpc>
              <a:spcPct val="90000"/>
            </a:lnSpc>
            <a:spcBef>
              <a:spcPct val="0"/>
            </a:spcBef>
            <a:spcAft>
              <a:spcPct val="35000"/>
            </a:spcAft>
            <a:buNone/>
          </a:pPr>
          <a:r>
            <a:rPr lang="he-IL" dirty="0"/>
            <a:t>קהלת פרק </a:t>
          </a:r>
          <a:r>
            <a:rPr lang="he-IL" dirty="0" err="1"/>
            <a:t>יב</a:t>
          </a:r>
          <a:r>
            <a:rPr lang="he-IL" dirty="0"/>
            <a:t> פסוק א</a:t>
          </a:r>
        </a:p>
        <a:p>
          <a:pPr rtl="1"/>
          <a:r>
            <a:rPr lang="he-IL" dirty="0"/>
            <a:t>וּזְכֹר אֶת </a:t>
          </a:r>
          <a:r>
            <a:rPr lang="he-IL" dirty="0" err="1"/>
            <a:t>בּוֹרְאֶיך</a:t>
          </a:r>
          <a:r>
            <a:rPr lang="he-IL" dirty="0"/>
            <a:t>ָ בִּימֵי </a:t>
          </a:r>
          <a:r>
            <a:rPr lang="he-IL" dirty="0" err="1"/>
            <a:t>בְּחוּרֹתֶיך</a:t>
          </a:r>
          <a:r>
            <a:rPr lang="he-IL" dirty="0"/>
            <a:t>ָ עַד אֲשֶׁר לֹא יָבֹאוּ יְמֵי הָרָעָה וְהִגִּיעוּ שָׁנִים אֲשֶׁר תֹּאמַר אֵין לִי בָהֶם חֵפֶץ: </a:t>
          </a:r>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r>
            <a:rPr lang="he-IL" dirty="0"/>
            <a:t>.האם שלמה המלך קורה לימי הזקנה</a:t>
          </a:r>
        </a:p>
        <a:p>
          <a:pPr rtl="1"/>
          <a:r>
            <a:rPr lang="he-IL" dirty="0"/>
            <a:t>ימי הרעה?</a:t>
          </a:r>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53809" custLinFactNeighborY="-5083">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54837" custLinFactNeighborY="-3669">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חברותא מסכת שבת דף צד עמוד ב</a:t>
          </a:r>
        </a:p>
        <a:p>
          <a:pPr rtl="1"/>
          <a:r>
            <a:rPr lang="he-IL" dirty="0"/>
            <a:t>ומודים חכמים לרבי אליעזר במלקט שערות לבנות מתוך שחורות שאפילו בשערה אחת חייב, מפני שהוא מקפיד אפילו על שערה אחת לבנה כדי שלא יראה כזקן, הלכך </a:t>
          </a:r>
          <a:r>
            <a:rPr lang="he-IL" dirty="0" err="1"/>
            <a:t>חשיבא</a:t>
          </a:r>
          <a:r>
            <a:rPr lang="he-IL" dirty="0"/>
            <a:t> מלאכה בכך.</a:t>
          </a:r>
        </a:p>
        <a:p>
          <a:pPr rtl="1"/>
          <a:r>
            <a:rPr lang="he-IL" dirty="0"/>
            <a:t>ודבר זה אף בחול אסור ללקט לבנות מתוך שחורות, משום שנאמר "לא ילבש גבר שמלת </a:t>
          </a:r>
          <a:r>
            <a:rPr lang="he-IL" dirty="0" err="1"/>
            <a:t>אשה</a:t>
          </a:r>
          <a:r>
            <a:rPr lang="he-IL" dirty="0"/>
            <a:t>". ודרך הנשים להקפיד על כך כדי להתנאות. .</a:t>
          </a:r>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r>
            <a:rPr lang="he-IL" dirty="0"/>
            <a:t>. בראשית רבה: </a:t>
          </a:r>
          <a:r>
            <a:rPr lang="he-IL" dirty="0" err="1"/>
            <a:t>א"ר</a:t>
          </a:r>
          <a:r>
            <a:rPr lang="he-IL" dirty="0"/>
            <a:t> יהודה בר סימון אברהם תבע זקנה אמר לפניו </a:t>
          </a:r>
          <a:r>
            <a:rPr lang="he-IL" dirty="0" err="1"/>
            <a:t>רבון</a:t>
          </a:r>
          <a:r>
            <a:rPr lang="he-IL" dirty="0"/>
            <a:t> העולמים אדם ובנו </a:t>
          </a:r>
          <a:r>
            <a:rPr lang="he-IL" dirty="0" err="1"/>
            <a:t>נכנסין</a:t>
          </a:r>
          <a:r>
            <a:rPr lang="he-IL" dirty="0"/>
            <a:t> למקום ואין אדם יודע למי מכבד מתוך שאתה מעטרו בזקנה אדם יודע למי מכבד, א"ל הקדוש ברוך הוא חייך דבר טוב תבעת וממך הוא מתחיל, </a:t>
          </a:r>
          <a:r>
            <a:rPr lang="he-IL" dirty="0" err="1"/>
            <a:t>מתחלת</a:t>
          </a:r>
          <a:r>
            <a:rPr lang="he-IL" dirty="0"/>
            <a:t> הספר ועד כאן אין כתיב זקנה וכיון שעמד אברהם נתן לו זקנה, ואברהם זקן בא בימים, </a:t>
          </a:r>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r>
            <a:rPr lang="he-IL" dirty="0"/>
            <a:t>תלמוד בבלי מסכת בבא מציעא דף פז עמוד א</a:t>
          </a:r>
        </a:p>
        <a:p>
          <a:pPr rtl="1"/>
          <a:r>
            <a:rPr lang="he-IL" dirty="0"/>
            <a:t>עד אברהם לא היה זקנה, מאן דהוה בעי </a:t>
          </a:r>
          <a:r>
            <a:rPr lang="he-IL" dirty="0" err="1"/>
            <a:t>למשתעי</a:t>
          </a:r>
          <a:r>
            <a:rPr lang="he-IL" dirty="0"/>
            <a:t> בהדי אברהם - משתעי בהדי יצחק, בהדי יצחק - משתעי בהדי אברהם. אתא אברהם, </a:t>
          </a:r>
          <a:r>
            <a:rPr lang="he-IL" dirty="0" err="1"/>
            <a:t>בעא</a:t>
          </a:r>
          <a:r>
            <a:rPr lang="he-IL" dirty="0"/>
            <a:t> רחמי </a:t>
          </a:r>
          <a:r>
            <a:rPr lang="he-IL" dirty="0" err="1"/>
            <a:t>והוה</a:t>
          </a:r>
          <a:r>
            <a:rPr lang="he-IL" dirty="0"/>
            <a:t> זקנה, שנאמר ואברהם זקן בא בימים. </a:t>
          </a:r>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marL="0" lvl="0" defTabSz="577850" rtl="1">
            <a:lnSpc>
              <a:spcPct val="90000"/>
            </a:lnSpc>
            <a:spcBef>
              <a:spcPct val="0"/>
            </a:spcBef>
            <a:spcAft>
              <a:spcPct val="35000"/>
            </a:spcAft>
            <a:buNone/>
          </a:pPr>
          <a:r>
            <a:rPr lang="he-IL" dirty="0"/>
            <a:t>.היחס לכבוד לזקנים</a:t>
          </a:r>
        </a:p>
        <a:p>
          <a:pPr marL="0" lvl="0" defTabSz="577850" rtl="1">
            <a:lnSpc>
              <a:spcPct val="90000"/>
            </a:lnSpc>
            <a:spcBef>
              <a:spcPct val="0"/>
            </a:spcBef>
            <a:spcAft>
              <a:spcPct val="35000"/>
            </a:spcAft>
            <a:buNone/>
          </a:pPr>
          <a:r>
            <a:rPr lang="he-IL" dirty="0"/>
            <a:t>בעבר</a:t>
          </a:r>
        </a:p>
        <a:p>
          <a:pPr marL="0" lvl="0" defTabSz="577850" rtl="1">
            <a:lnSpc>
              <a:spcPct val="90000"/>
            </a:lnSpc>
            <a:spcBef>
              <a:spcPct val="0"/>
            </a:spcBef>
            <a:spcAft>
              <a:spcPct val="35000"/>
            </a:spcAft>
            <a:buNone/>
          </a:pPr>
          <a:r>
            <a:rPr lang="he-IL" dirty="0"/>
            <a:t>וכיום </a:t>
          </a:r>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r>
            <a:rPr lang="he-IL" dirty="0" err="1"/>
            <a:t>ר"ש</a:t>
          </a:r>
          <a:r>
            <a:rPr lang="he-IL" dirty="0"/>
            <a:t> בן </a:t>
          </a:r>
          <a:r>
            <a:rPr lang="he-IL" dirty="0" err="1"/>
            <a:t>עקשיא</a:t>
          </a:r>
          <a:r>
            <a:rPr lang="he-IL" dirty="0"/>
            <a:t> אומר זקני עם הארץ כל זמן שמזקינים דעתן </a:t>
          </a:r>
          <a:r>
            <a:rPr lang="he-IL" dirty="0" err="1"/>
            <a:t>מיטרפת</a:t>
          </a:r>
          <a:r>
            <a:rPr lang="he-IL" dirty="0"/>
            <a:t> עליהן שנאמר (איוב </a:t>
          </a:r>
          <a:r>
            <a:rPr lang="he-IL" dirty="0" err="1"/>
            <a:t>יב</a:t>
          </a:r>
          <a:r>
            <a:rPr lang="he-IL" dirty="0"/>
            <a:t>) מסיר שפה לנאמנים וטעם זקנים </a:t>
          </a:r>
          <a:r>
            <a:rPr lang="he-IL" dirty="0" err="1"/>
            <a:t>יקח</a:t>
          </a:r>
          <a:r>
            <a:rPr lang="he-IL" dirty="0"/>
            <a:t> </a:t>
          </a:r>
        </a:p>
        <a:p>
          <a:pPr rtl="1"/>
          <a:r>
            <a:rPr lang="he-IL" dirty="0"/>
            <a:t>אבל זקני תורה (נ"א תלמידי חכמים) אינן כן אלא כל זמן שמזקינים דעתם </a:t>
          </a:r>
          <a:r>
            <a:rPr lang="he-IL" dirty="0" err="1"/>
            <a:t>מתישבת</a:t>
          </a:r>
          <a:r>
            <a:rPr lang="he-IL" dirty="0"/>
            <a:t> עליהם שנאמר (שם) בישישים חכמה וארך ימים תבונה: </a:t>
          </a:r>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53809" custLinFactNeighborY="-5083">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54837" custLinFactNeighborY="-3669">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5B3496F9-0A2C-4201-80C8-34BD87FBDA72}" type="doc">
      <dgm:prSet loTypeId="urn:microsoft.com/office/officeart/2005/8/layout/default" loCatId="list" qsTypeId="urn:microsoft.com/office/officeart/2005/8/quickstyle/simple1" qsCatId="simple" csTypeId="urn:microsoft.com/office/officeart/2005/8/colors/colorful1" csCatId="colorful" phldr="1"/>
      <dgm:spPr/>
      <dgm:t>
        <a:bodyPr/>
        <a:lstStyle/>
        <a:p>
          <a:pPr rtl="1"/>
          <a:endParaRPr lang="he-IL"/>
        </a:p>
      </dgm:t>
    </dgm:pt>
    <dgm:pt modelId="{FC032F2C-17A9-425E-8F78-C6E39A7D0790}">
      <dgm:prSet phldrT="[טקסט]"/>
      <dgm:spPr/>
      <dgm:t>
        <a:bodyPr/>
        <a:lstStyle/>
        <a:p>
          <a:pPr rtl="1"/>
          <a:r>
            <a:rPr lang="he-IL" dirty="0" err="1"/>
            <a:t>התפחות</a:t>
          </a:r>
          <a:r>
            <a:rPr lang="he-IL" dirty="0"/>
            <a:t> רוחנית</a:t>
          </a:r>
        </a:p>
      </dgm:t>
    </dgm:pt>
    <dgm:pt modelId="{8664DABD-7945-43FA-9845-8B5DD3388C2C}" type="parTrans" cxnId="{3A486DA6-E6A0-49F0-BAFA-59A82A62B5CC}">
      <dgm:prSet/>
      <dgm:spPr/>
      <dgm:t>
        <a:bodyPr/>
        <a:lstStyle/>
        <a:p>
          <a:pPr rtl="1"/>
          <a:endParaRPr lang="he-IL"/>
        </a:p>
      </dgm:t>
    </dgm:pt>
    <dgm:pt modelId="{B642FF76-05BE-435A-8DB0-5A03AA93A1AD}" type="sibTrans" cxnId="{3A486DA6-E6A0-49F0-BAFA-59A82A62B5CC}">
      <dgm:prSet/>
      <dgm:spPr/>
      <dgm:t>
        <a:bodyPr/>
        <a:lstStyle/>
        <a:p>
          <a:pPr rtl="1"/>
          <a:endParaRPr lang="he-IL"/>
        </a:p>
      </dgm:t>
    </dgm:pt>
    <dgm:pt modelId="{EB45A52B-4688-4F79-B177-4469CEB4483F}">
      <dgm:prSet phldrT="[טקסט]"/>
      <dgm:spPr/>
      <dgm:t>
        <a:bodyPr/>
        <a:lstStyle/>
        <a:p>
          <a:pPr rtl="1"/>
          <a:r>
            <a:rPr lang="he-IL" dirty="0"/>
            <a:t>הנשמה</a:t>
          </a:r>
        </a:p>
      </dgm:t>
    </dgm:pt>
    <dgm:pt modelId="{F2490392-46DA-43AD-8F89-6BF68050B3FE}" type="parTrans" cxnId="{47D7F769-86A6-4E20-9DE6-F5DBF9A9AF00}">
      <dgm:prSet/>
      <dgm:spPr/>
      <dgm:t>
        <a:bodyPr/>
        <a:lstStyle/>
        <a:p>
          <a:pPr rtl="1"/>
          <a:endParaRPr lang="he-IL"/>
        </a:p>
      </dgm:t>
    </dgm:pt>
    <dgm:pt modelId="{195BE3E5-C635-4572-9641-5DBD86780CB9}" type="sibTrans" cxnId="{47D7F769-86A6-4E20-9DE6-F5DBF9A9AF00}">
      <dgm:prSet/>
      <dgm:spPr/>
      <dgm:t>
        <a:bodyPr/>
        <a:lstStyle/>
        <a:p>
          <a:pPr rtl="1"/>
          <a:endParaRPr lang="he-IL"/>
        </a:p>
      </dgm:t>
    </dgm:pt>
    <dgm:pt modelId="{CD83ED71-D299-4B2D-B52E-0351A4FA2413}">
      <dgm:prSet phldrT="[טקסט]"/>
      <dgm:spPr/>
      <dgm:t>
        <a:bodyPr/>
        <a:lstStyle/>
        <a:p>
          <a:pPr rtl="1"/>
          <a:r>
            <a:rPr lang="he-IL" dirty="0"/>
            <a:t>רווחים </a:t>
          </a:r>
          <a:r>
            <a:rPr lang="he-IL" dirty="0" err="1"/>
            <a:t>רוחנים</a:t>
          </a:r>
          <a:endParaRPr lang="he-IL" dirty="0"/>
        </a:p>
      </dgm:t>
    </dgm:pt>
    <dgm:pt modelId="{5FB29FDF-0256-4775-BBFC-7C3B182DD85F}" type="parTrans" cxnId="{2D97117C-1E89-46B7-B7E3-9FEC75822579}">
      <dgm:prSet/>
      <dgm:spPr/>
      <dgm:t>
        <a:bodyPr/>
        <a:lstStyle/>
        <a:p>
          <a:pPr rtl="1"/>
          <a:endParaRPr lang="he-IL"/>
        </a:p>
      </dgm:t>
    </dgm:pt>
    <dgm:pt modelId="{6D1560BE-5097-4F2E-A0EE-3240102A7A9C}" type="sibTrans" cxnId="{2D97117C-1E89-46B7-B7E3-9FEC75822579}">
      <dgm:prSet/>
      <dgm:spPr/>
      <dgm:t>
        <a:bodyPr/>
        <a:lstStyle/>
        <a:p>
          <a:pPr rtl="1"/>
          <a:endParaRPr lang="he-IL"/>
        </a:p>
      </dgm:t>
    </dgm:pt>
    <dgm:pt modelId="{59EBB14B-1A79-406E-91B8-5FBEEDD2EC71}">
      <dgm:prSet phldrT="[טקסט]"/>
      <dgm:spPr/>
      <dgm:t>
        <a:bodyPr/>
        <a:lstStyle/>
        <a:p>
          <a:pPr rtl="1"/>
          <a:r>
            <a:rPr lang="he-IL" dirty="0"/>
            <a:t>אהבה</a:t>
          </a:r>
        </a:p>
      </dgm:t>
    </dgm:pt>
    <dgm:pt modelId="{A13550FF-B857-4CD5-8B90-A013A81F9E63}" type="parTrans" cxnId="{ECFEB42F-82EB-4F99-BFC2-6C974593DD49}">
      <dgm:prSet/>
      <dgm:spPr/>
      <dgm:t>
        <a:bodyPr/>
        <a:lstStyle/>
        <a:p>
          <a:pPr rtl="1"/>
          <a:endParaRPr lang="he-IL"/>
        </a:p>
      </dgm:t>
    </dgm:pt>
    <dgm:pt modelId="{4B569494-4672-47B5-916F-34DBD81F4FF1}" type="sibTrans" cxnId="{ECFEB42F-82EB-4F99-BFC2-6C974593DD49}">
      <dgm:prSet/>
      <dgm:spPr/>
      <dgm:t>
        <a:bodyPr/>
        <a:lstStyle/>
        <a:p>
          <a:pPr rtl="1"/>
          <a:endParaRPr lang="he-IL"/>
        </a:p>
      </dgm:t>
    </dgm:pt>
    <dgm:pt modelId="{274FA82E-4A0C-4700-B56C-EC9F7CA891E5}">
      <dgm:prSet phldrT="[טקסט]"/>
      <dgm:spPr/>
      <dgm:t>
        <a:bodyPr/>
        <a:lstStyle/>
        <a:p>
          <a:pPr rtl="1"/>
          <a:r>
            <a:rPr lang="he-IL" dirty="0"/>
            <a:t>נתינה</a:t>
          </a:r>
        </a:p>
      </dgm:t>
    </dgm:pt>
    <dgm:pt modelId="{3A0B1DB7-4F11-45DF-A76B-003B5F38EE10}" type="parTrans" cxnId="{F091718F-6C1B-4AC6-BEEC-6480217E8038}">
      <dgm:prSet/>
      <dgm:spPr/>
      <dgm:t>
        <a:bodyPr/>
        <a:lstStyle/>
        <a:p>
          <a:pPr rtl="1"/>
          <a:endParaRPr lang="he-IL"/>
        </a:p>
      </dgm:t>
    </dgm:pt>
    <dgm:pt modelId="{8FB421F4-E231-4BCB-84A2-AA5BCF3E62CF}" type="sibTrans" cxnId="{F091718F-6C1B-4AC6-BEEC-6480217E8038}">
      <dgm:prSet/>
      <dgm:spPr/>
      <dgm:t>
        <a:bodyPr/>
        <a:lstStyle/>
        <a:p>
          <a:pPr rtl="1"/>
          <a:endParaRPr lang="he-IL"/>
        </a:p>
      </dgm:t>
    </dgm:pt>
    <dgm:pt modelId="{67894034-2E19-4D67-8AE8-5F66FA370D87}" type="pres">
      <dgm:prSet presAssocID="{5B3496F9-0A2C-4201-80C8-34BD87FBDA72}" presName="diagram" presStyleCnt="0">
        <dgm:presLayoutVars>
          <dgm:dir/>
          <dgm:resizeHandles val="exact"/>
        </dgm:presLayoutVars>
      </dgm:prSet>
      <dgm:spPr/>
    </dgm:pt>
    <dgm:pt modelId="{773DC6C5-DD9F-457B-BDF0-824065C08830}" type="pres">
      <dgm:prSet presAssocID="{FC032F2C-17A9-425E-8F78-C6E39A7D0790}" presName="node" presStyleLbl="node1" presStyleIdx="0" presStyleCnt="5">
        <dgm:presLayoutVars>
          <dgm:bulletEnabled val="1"/>
        </dgm:presLayoutVars>
      </dgm:prSet>
      <dgm:spPr/>
    </dgm:pt>
    <dgm:pt modelId="{726E4E2F-FE20-47A7-8548-1AA6380E627A}" type="pres">
      <dgm:prSet presAssocID="{B642FF76-05BE-435A-8DB0-5A03AA93A1AD}" presName="sibTrans" presStyleCnt="0"/>
      <dgm:spPr/>
    </dgm:pt>
    <dgm:pt modelId="{CCDB7CF6-52B9-4CDE-9D7A-FE981418D76D}" type="pres">
      <dgm:prSet presAssocID="{EB45A52B-4688-4F79-B177-4469CEB4483F}" presName="node" presStyleLbl="node1" presStyleIdx="1" presStyleCnt="5">
        <dgm:presLayoutVars>
          <dgm:bulletEnabled val="1"/>
        </dgm:presLayoutVars>
      </dgm:prSet>
      <dgm:spPr/>
    </dgm:pt>
    <dgm:pt modelId="{BCC1BF5F-B991-49F8-938A-F59FE45C5A97}" type="pres">
      <dgm:prSet presAssocID="{195BE3E5-C635-4572-9641-5DBD86780CB9}" presName="sibTrans" presStyleCnt="0"/>
      <dgm:spPr/>
    </dgm:pt>
    <dgm:pt modelId="{235CF55A-C3CF-4F08-BFAB-F0E941EBC0B6}" type="pres">
      <dgm:prSet presAssocID="{CD83ED71-D299-4B2D-B52E-0351A4FA2413}" presName="node" presStyleLbl="node1" presStyleIdx="2" presStyleCnt="5">
        <dgm:presLayoutVars>
          <dgm:bulletEnabled val="1"/>
        </dgm:presLayoutVars>
      </dgm:prSet>
      <dgm:spPr/>
    </dgm:pt>
    <dgm:pt modelId="{8AEAADCC-C965-425E-96C3-95320AB0562D}" type="pres">
      <dgm:prSet presAssocID="{6D1560BE-5097-4F2E-A0EE-3240102A7A9C}" presName="sibTrans" presStyleCnt="0"/>
      <dgm:spPr/>
    </dgm:pt>
    <dgm:pt modelId="{B7ADDE59-39C7-4580-A020-F5439BE07D41}" type="pres">
      <dgm:prSet presAssocID="{59EBB14B-1A79-406E-91B8-5FBEEDD2EC71}" presName="node" presStyleLbl="node1" presStyleIdx="3" presStyleCnt="5">
        <dgm:presLayoutVars>
          <dgm:bulletEnabled val="1"/>
        </dgm:presLayoutVars>
      </dgm:prSet>
      <dgm:spPr/>
    </dgm:pt>
    <dgm:pt modelId="{49E035E1-27CD-497C-A346-6DFB1211543B}" type="pres">
      <dgm:prSet presAssocID="{4B569494-4672-47B5-916F-34DBD81F4FF1}" presName="sibTrans" presStyleCnt="0"/>
      <dgm:spPr/>
    </dgm:pt>
    <dgm:pt modelId="{58015C54-DDA8-4686-811A-F0EA4D12E655}" type="pres">
      <dgm:prSet presAssocID="{274FA82E-4A0C-4700-B56C-EC9F7CA891E5}" presName="node" presStyleLbl="node1" presStyleIdx="4" presStyleCnt="5">
        <dgm:presLayoutVars>
          <dgm:bulletEnabled val="1"/>
        </dgm:presLayoutVars>
      </dgm:prSet>
      <dgm:spPr/>
    </dgm:pt>
  </dgm:ptLst>
  <dgm:cxnLst>
    <dgm:cxn modelId="{ECFEB42F-82EB-4F99-BFC2-6C974593DD49}" srcId="{5B3496F9-0A2C-4201-80C8-34BD87FBDA72}" destId="{59EBB14B-1A79-406E-91B8-5FBEEDD2EC71}" srcOrd="3" destOrd="0" parTransId="{A13550FF-B857-4CD5-8B90-A013A81F9E63}" sibTransId="{4B569494-4672-47B5-916F-34DBD81F4FF1}"/>
    <dgm:cxn modelId="{A3D49B30-99EE-481A-BCAE-0A9DFABABF74}" type="presOf" srcId="{59EBB14B-1A79-406E-91B8-5FBEEDD2EC71}" destId="{B7ADDE59-39C7-4580-A020-F5439BE07D41}" srcOrd="0" destOrd="0" presId="urn:microsoft.com/office/officeart/2005/8/layout/default"/>
    <dgm:cxn modelId="{E520CC33-0F8D-435C-A061-0BD03D9EB06A}" type="presOf" srcId="{5B3496F9-0A2C-4201-80C8-34BD87FBDA72}" destId="{67894034-2E19-4D67-8AE8-5F66FA370D87}" srcOrd="0" destOrd="0" presId="urn:microsoft.com/office/officeart/2005/8/layout/default"/>
    <dgm:cxn modelId="{47D7F769-86A6-4E20-9DE6-F5DBF9A9AF00}" srcId="{5B3496F9-0A2C-4201-80C8-34BD87FBDA72}" destId="{EB45A52B-4688-4F79-B177-4469CEB4483F}" srcOrd="1" destOrd="0" parTransId="{F2490392-46DA-43AD-8F89-6BF68050B3FE}" sibTransId="{195BE3E5-C635-4572-9641-5DBD86780CB9}"/>
    <dgm:cxn modelId="{32F17952-6341-46CF-9C04-2FDD169D97A0}" type="presOf" srcId="{FC032F2C-17A9-425E-8F78-C6E39A7D0790}" destId="{773DC6C5-DD9F-457B-BDF0-824065C08830}" srcOrd="0" destOrd="0" presId="urn:microsoft.com/office/officeart/2005/8/layout/default"/>
    <dgm:cxn modelId="{2D97117C-1E89-46B7-B7E3-9FEC75822579}" srcId="{5B3496F9-0A2C-4201-80C8-34BD87FBDA72}" destId="{CD83ED71-D299-4B2D-B52E-0351A4FA2413}" srcOrd="2" destOrd="0" parTransId="{5FB29FDF-0256-4775-BBFC-7C3B182DD85F}" sibTransId="{6D1560BE-5097-4F2E-A0EE-3240102A7A9C}"/>
    <dgm:cxn modelId="{04FD118B-CAB6-493C-9050-C64D6EB1F486}" type="presOf" srcId="{274FA82E-4A0C-4700-B56C-EC9F7CA891E5}" destId="{58015C54-DDA8-4686-811A-F0EA4D12E655}" srcOrd="0" destOrd="0" presId="urn:microsoft.com/office/officeart/2005/8/layout/default"/>
    <dgm:cxn modelId="{F091718F-6C1B-4AC6-BEEC-6480217E8038}" srcId="{5B3496F9-0A2C-4201-80C8-34BD87FBDA72}" destId="{274FA82E-4A0C-4700-B56C-EC9F7CA891E5}" srcOrd="4" destOrd="0" parTransId="{3A0B1DB7-4F11-45DF-A76B-003B5F38EE10}" sibTransId="{8FB421F4-E231-4BCB-84A2-AA5BCF3E62CF}"/>
    <dgm:cxn modelId="{91304E93-A33F-4D87-A475-1AD2EC51595A}" type="presOf" srcId="{CD83ED71-D299-4B2D-B52E-0351A4FA2413}" destId="{235CF55A-C3CF-4F08-BFAB-F0E941EBC0B6}" srcOrd="0" destOrd="0" presId="urn:microsoft.com/office/officeart/2005/8/layout/default"/>
    <dgm:cxn modelId="{3A486DA6-E6A0-49F0-BAFA-59A82A62B5CC}" srcId="{5B3496F9-0A2C-4201-80C8-34BD87FBDA72}" destId="{FC032F2C-17A9-425E-8F78-C6E39A7D0790}" srcOrd="0" destOrd="0" parTransId="{8664DABD-7945-43FA-9845-8B5DD3388C2C}" sibTransId="{B642FF76-05BE-435A-8DB0-5A03AA93A1AD}"/>
    <dgm:cxn modelId="{34DDFAEB-5458-4923-B071-69A4D3B911F2}" type="presOf" srcId="{EB45A52B-4688-4F79-B177-4469CEB4483F}" destId="{CCDB7CF6-52B9-4CDE-9D7A-FE981418D76D}" srcOrd="0" destOrd="0" presId="urn:microsoft.com/office/officeart/2005/8/layout/default"/>
    <dgm:cxn modelId="{26902EEB-919A-4AB7-A29F-DF757932D654}" type="presParOf" srcId="{67894034-2E19-4D67-8AE8-5F66FA370D87}" destId="{773DC6C5-DD9F-457B-BDF0-824065C08830}" srcOrd="0" destOrd="0" presId="urn:microsoft.com/office/officeart/2005/8/layout/default"/>
    <dgm:cxn modelId="{BDF1FD29-3647-47D2-8819-CB5D78A5DF6D}" type="presParOf" srcId="{67894034-2E19-4D67-8AE8-5F66FA370D87}" destId="{726E4E2F-FE20-47A7-8548-1AA6380E627A}" srcOrd="1" destOrd="0" presId="urn:microsoft.com/office/officeart/2005/8/layout/default"/>
    <dgm:cxn modelId="{0C2B8755-0669-4952-A7ED-579D84BC17E2}" type="presParOf" srcId="{67894034-2E19-4D67-8AE8-5F66FA370D87}" destId="{CCDB7CF6-52B9-4CDE-9D7A-FE981418D76D}" srcOrd="2" destOrd="0" presId="urn:microsoft.com/office/officeart/2005/8/layout/default"/>
    <dgm:cxn modelId="{191177ED-B735-4C3C-8BC1-B5C9D2F3117C}" type="presParOf" srcId="{67894034-2E19-4D67-8AE8-5F66FA370D87}" destId="{BCC1BF5F-B991-49F8-938A-F59FE45C5A97}" srcOrd="3" destOrd="0" presId="urn:microsoft.com/office/officeart/2005/8/layout/default"/>
    <dgm:cxn modelId="{41CA9D31-6EEA-4914-8428-B69779E12DDA}" type="presParOf" srcId="{67894034-2E19-4D67-8AE8-5F66FA370D87}" destId="{235CF55A-C3CF-4F08-BFAB-F0E941EBC0B6}" srcOrd="4" destOrd="0" presId="urn:microsoft.com/office/officeart/2005/8/layout/default"/>
    <dgm:cxn modelId="{E01AB148-8FA9-455D-8544-C79A37A8AE36}" type="presParOf" srcId="{67894034-2E19-4D67-8AE8-5F66FA370D87}" destId="{8AEAADCC-C965-425E-96C3-95320AB0562D}" srcOrd="5" destOrd="0" presId="urn:microsoft.com/office/officeart/2005/8/layout/default"/>
    <dgm:cxn modelId="{D51B8D9B-D8C0-4EC8-BA0C-097CF5618512}" type="presParOf" srcId="{67894034-2E19-4D67-8AE8-5F66FA370D87}" destId="{B7ADDE59-39C7-4580-A020-F5439BE07D41}" srcOrd="6" destOrd="0" presId="urn:microsoft.com/office/officeart/2005/8/layout/default"/>
    <dgm:cxn modelId="{33616473-18EB-46E7-B1BF-049DC7AE005F}" type="presParOf" srcId="{67894034-2E19-4D67-8AE8-5F66FA370D87}" destId="{49E035E1-27CD-497C-A346-6DFB1211543B}" srcOrd="7" destOrd="0" presId="urn:microsoft.com/office/officeart/2005/8/layout/default"/>
    <dgm:cxn modelId="{03A2F556-3AFD-49B7-9803-C566459E7D6C}" type="presParOf" srcId="{67894034-2E19-4D67-8AE8-5F66FA370D87}" destId="{58015C54-DDA8-4686-811A-F0EA4D12E655}"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A3FBE12C-45B4-4970-A545-A551E7270E1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F1538C1B-B5F0-456E-BAB6-B88A807CD4EC}">
      <dgm:prSet phldrT="[טקסט]"/>
      <dgm:spPr/>
      <dgm:t>
        <a:bodyPr/>
        <a:lstStyle/>
        <a:p>
          <a:pPr rtl="1"/>
          <a:r>
            <a:rPr lang="he-IL" dirty="0"/>
            <a:t>הופעה חיצונית</a:t>
          </a:r>
        </a:p>
      </dgm:t>
    </dgm:pt>
    <dgm:pt modelId="{A34C9690-FB54-47EA-992E-F6B8AF8133A2}" type="parTrans" cxnId="{D100798D-BE0F-43F1-B9FF-0B03836BC5EF}">
      <dgm:prSet/>
      <dgm:spPr/>
      <dgm:t>
        <a:bodyPr/>
        <a:lstStyle/>
        <a:p>
          <a:pPr rtl="1"/>
          <a:endParaRPr lang="he-IL"/>
        </a:p>
      </dgm:t>
    </dgm:pt>
    <dgm:pt modelId="{DDA5C175-F6EA-42DE-823F-3C7F4AFE6322}" type="sibTrans" cxnId="{D100798D-BE0F-43F1-B9FF-0B03836BC5EF}">
      <dgm:prSet/>
      <dgm:spPr/>
      <dgm:t>
        <a:bodyPr/>
        <a:lstStyle/>
        <a:p>
          <a:pPr rtl="1"/>
          <a:endParaRPr lang="he-IL"/>
        </a:p>
      </dgm:t>
    </dgm:pt>
    <dgm:pt modelId="{D66ED4F9-AAEC-4A98-B5D1-27DFA1D088CA}">
      <dgm:prSet phldrT="[טקסט]"/>
      <dgm:spPr/>
      <dgm:t>
        <a:bodyPr/>
        <a:lstStyle/>
        <a:p>
          <a:pPr rtl="1"/>
          <a:r>
            <a:rPr lang="he-IL" dirty="0"/>
            <a:t>דיאטה</a:t>
          </a:r>
        </a:p>
      </dgm:t>
    </dgm:pt>
    <dgm:pt modelId="{72A5E112-D6B6-4BFD-8FFD-274B07869EA9}" type="parTrans" cxnId="{AE61EF19-B44B-416D-BF9A-0AEAC97A7784}">
      <dgm:prSet/>
      <dgm:spPr/>
      <dgm:t>
        <a:bodyPr/>
        <a:lstStyle/>
        <a:p>
          <a:pPr rtl="1"/>
          <a:endParaRPr lang="he-IL"/>
        </a:p>
      </dgm:t>
    </dgm:pt>
    <dgm:pt modelId="{0B5EA8D7-9612-4082-ADC5-AB9D9FDA61A8}" type="sibTrans" cxnId="{AE61EF19-B44B-416D-BF9A-0AEAC97A7784}">
      <dgm:prSet/>
      <dgm:spPr/>
      <dgm:t>
        <a:bodyPr/>
        <a:lstStyle/>
        <a:p>
          <a:pPr rtl="1"/>
          <a:endParaRPr lang="he-IL"/>
        </a:p>
      </dgm:t>
    </dgm:pt>
    <dgm:pt modelId="{F232224D-0555-494A-B72B-0B774D9DF473}">
      <dgm:prSet phldrT="[טקסט]"/>
      <dgm:spPr/>
      <dgm:t>
        <a:bodyPr/>
        <a:lstStyle/>
        <a:p>
          <a:pPr rtl="1"/>
          <a:r>
            <a:rPr lang="he-IL" dirty="0"/>
            <a:t>יופי</a:t>
          </a:r>
        </a:p>
      </dgm:t>
    </dgm:pt>
    <dgm:pt modelId="{73F2AB27-71F1-4D29-B769-C184D6A7AFE2}" type="parTrans" cxnId="{0C494482-0AA6-4CF4-86FD-0984CE4F439C}">
      <dgm:prSet/>
      <dgm:spPr/>
      <dgm:t>
        <a:bodyPr/>
        <a:lstStyle/>
        <a:p>
          <a:pPr rtl="1"/>
          <a:endParaRPr lang="he-IL"/>
        </a:p>
      </dgm:t>
    </dgm:pt>
    <dgm:pt modelId="{FE7B6DB9-E98A-4AF8-A0B3-D479EBF5419E}" type="sibTrans" cxnId="{0C494482-0AA6-4CF4-86FD-0984CE4F439C}">
      <dgm:prSet/>
      <dgm:spPr/>
      <dgm:t>
        <a:bodyPr/>
        <a:lstStyle/>
        <a:p>
          <a:pPr rtl="1"/>
          <a:endParaRPr lang="he-IL"/>
        </a:p>
      </dgm:t>
    </dgm:pt>
    <dgm:pt modelId="{6DC25F57-B05D-4787-81C5-A72795A8F6DE}">
      <dgm:prSet phldrT="[טקסט]"/>
      <dgm:spPr/>
      <dgm:t>
        <a:bodyPr/>
        <a:lstStyle/>
        <a:p>
          <a:pPr rtl="1"/>
          <a:r>
            <a:rPr lang="he-IL" dirty="0"/>
            <a:t>עסקים</a:t>
          </a:r>
        </a:p>
      </dgm:t>
    </dgm:pt>
    <dgm:pt modelId="{F6745BD4-C3FD-429E-B9EC-E89F5E9714E9}" type="parTrans" cxnId="{C48519D2-99B6-433B-8A16-5823B79D4EE8}">
      <dgm:prSet/>
      <dgm:spPr/>
      <dgm:t>
        <a:bodyPr/>
        <a:lstStyle/>
        <a:p>
          <a:pPr rtl="1"/>
          <a:endParaRPr lang="he-IL"/>
        </a:p>
      </dgm:t>
    </dgm:pt>
    <dgm:pt modelId="{F7E4FC11-A699-42FF-97BB-C1389AF9A10C}" type="sibTrans" cxnId="{C48519D2-99B6-433B-8A16-5823B79D4EE8}">
      <dgm:prSet/>
      <dgm:spPr/>
      <dgm:t>
        <a:bodyPr/>
        <a:lstStyle/>
        <a:p>
          <a:pPr rtl="1"/>
          <a:endParaRPr lang="he-IL"/>
        </a:p>
      </dgm:t>
    </dgm:pt>
    <dgm:pt modelId="{EA368920-0EB4-4B93-9E90-73F767AC0E23}">
      <dgm:prSet phldrT="[טקסט]"/>
      <dgm:spPr/>
      <dgm:t>
        <a:bodyPr/>
        <a:lstStyle/>
        <a:p>
          <a:pPr rtl="1"/>
          <a:r>
            <a:rPr lang="he-IL" dirty="0"/>
            <a:t>הנאות</a:t>
          </a:r>
        </a:p>
      </dgm:t>
    </dgm:pt>
    <dgm:pt modelId="{2FAAE697-170B-48A1-B1DF-F93295309D32}" type="parTrans" cxnId="{71A29FAF-7E2F-4FB6-9F5F-33F9B4676453}">
      <dgm:prSet/>
      <dgm:spPr/>
      <dgm:t>
        <a:bodyPr/>
        <a:lstStyle/>
        <a:p>
          <a:pPr rtl="1"/>
          <a:endParaRPr lang="he-IL"/>
        </a:p>
      </dgm:t>
    </dgm:pt>
    <dgm:pt modelId="{891096AF-FC39-40BD-9DD4-631D2443C7E1}" type="sibTrans" cxnId="{71A29FAF-7E2F-4FB6-9F5F-33F9B4676453}">
      <dgm:prSet/>
      <dgm:spPr/>
      <dgm:t>
        <a:bodyPr/>
        <a:lstStyle/>
        <a:p>
          <a:pPr rtl="1"/>
          <a:endParaRPr lang="he-IL"/>
        </a:p>
      </dgm:t>
    </dgm:pt>
    <dgm:pt modelId="{DD183724-8FA6-4766-98FF-0E95055A6AF9}" type="pres">
      <dgm:prSet presAssocID="{A3FBE12C-45B4-4970-A545-A551E7270E19}" presName="diagram" presStyleCnt="0">
        <dgm:presLayoutVars>
          <dgm:dir/>
          <dgm:resizeHandles val="exact"/>
        </dgm:presLayoutVars>
      </dgm:prSet>
      <dgm:spPr/>
    </dgm:pt>
    <dgm:pt modelId="{AEE87B0A-9B0F-4B9D-A127-7059756C97E0}" type="pres">
      <dgm:prSet presAssocID="{F1538C1B-B5F0-456E-BAB6-B88A807CD4EC}" presName="node" presStyleLbl="node1" presStyleIdx="0" presStyleCnt="5">
        <dgm:presLayoutVars>
          <dgm:bulletEnabled val="1"/>
        </dgm:presLayoutVars>
      </dgm:prSet>
      <dgm:spPr/>
    </dgm:pt>
    <dgm:pt modelId="{61D91E30-7B43-4097-AFDF-C30CA0EE634C}" type="pres">
      <dgm:prSet presAssocID="{DDA5C175-F6EA-42DE-823F-3C7F4AFE6322}" presName="sibTrans" presStyleCnt="0"/>
      <dgm:spPr/>
    </dgm:pt>
    <dgm:pt modelId="{B7091009-1332-4F95-A76B-EA61A0BEB08C}" type="pres">
      <dgm:prSet presAssocID="{D66ED4F9-AAEC-4A98-B5D1-27DFA1D088CA}" presName="node" presStyleLbl="node1" presStyleIdx="1" presStyleCnt="5">
        <dgm:presLayoutVars>
          <dgm:bulletEnabled val="1"/>
        </dgm:presLayoutVars>
      </dgm:prSet>
      <dgm:spPr/>
    </dgm:pt>
    <dgm:pt modelId="{29A3D143-E6F6-4119-BD85-151268C53633}" type="pres">
      <dgm:prSet presAssocID="{0B5EA8D7-9612-4082-ADC5-AB9D9FDA61A8}" presName="sibTrans" presStyleCnt="0"/>
      <dgm:spPr/>
    </dgm:pt>
    <dgm:pt modelId="{9180F0D7-3D8F-4778-A9DF-5F370BC23D60}" type="pres">
      <dgm:prSet presAssocID="{F232224D-0555-494A-B72B-0B774D9DF473}" presName="node" presStyleLbl="node1" presStyleIdx="2" presStyleCnt="5">
        <dgm:presLayoutVars>
          <dgm:bulletEnabled val="1"/>
        </dgm:presLayoutVars>
      </dgm:prSet>
      <dgm:spPr/>
    </dgm:pt>
    <dgm:pt modelId="{650042A7-3759-4D27-85D3-747D08A07123}" type="pres">
      <dgm:prSet presAssocID="{FE7B6DB9-E98A-4AF8-A0B3-D479EBF5419E}" presName="sibTrans" presStyleCnt="0"/>
      <dgm:spPr/>
    </dgm:pt>
    <dgm:pt modelId="{08DF35BA-119D-43AD-B9A3-922F91930D3D}" type="pres">
      <dgm:prSet presAssocID="{6DC25F57-B05D-4787-81C5-A72795A8F6DE}" presName="node" presStyleLbl="node1" presStyleIdx="3" presStyleCnt="5">
        <dgm:presLayoutVars>
          <dgm:bulletEnabled val="1"/>
        </dgm:presLayoutVars>
      </dgm:prSet>
      <dgm:spPr/>
    </dgm:pt>
    <dgm:pt modelId="{E3A45B25-C582-4898-B738-88482FD02C99}" type="pres">
      <dgm:prSet presAssocID="{F7E4FC11-A699-42FF-97BB-C1389AF9A10C}" presName="sibTrans" presStyleCnt="0"/>
      <dgm:spPr/>
    </dgm:pt>
    <dgm:pt modelId="{890A90ED-DEDE-48BB-94C1-EFA153093406}" type="pres">
      <dgm:prSet presAssocID="{EA368920-0EB4-4B93-9E90-73F767AC0E23}" presName="node" presStyleLbl="node1" presStyleIdx="4" presStyleCnt="5">
        <dgm:presLayoutVars>
          <dgm:bulletEnabled val="1"/>
        </dgm:presLayoutVars>
      </dgm:prSet>
      <dgm:spPr/>
    </dgm:pt>
  </dgm:ptLst>
  <dgm:cxnLst>
    <dgm:cxn modelId="{AE61EF19-B44B-416D-BF9A-0AEAC97A7784}" srcId="{A3FBE12C-45B4-4970-A545-A551E7270E19}" destId="{D66ED4F9-AAEC-4A98-B5D1-27DFA1D088CA}" srcOrd="1" destOrd="0" parTransId="{72A5E112-D6B6-4BFD-8FFD-274B07869EA9}" sibTransId="{0B5EA8D7-9612-4082-ADC5-AB9D9FDA61A8}"/>
    <dgm:cxn modelId="{AF38001F-B13E-4FF3-90DE-265C2D82272C}" type="presOf" srcId="{F232224D-0555-494A-B72B-0B774D9DF473}" destId="{9180F0D7-3D8F-4778-A9DF-5F370BC23D60}" srcOrd="0" destOrd="0" presId="urn:microsoft.com/office/officeart/2005/8/layout/default"/>
    <dgm:cxn modelId="{41FA8B22-EE93-4EAC-A803-8D24D6C3E642}" type="presOf" srcId="{A3FBE12C-45B4-4970-A545-A551E7270E19}" destId="{DD183724-8FA6-4766-98FF-0E95055A6AF9}" srcOrd="0" destOrd="0" presId="urn:microsoft.com/office/officeart/2005/8/layout/default"/>
    <dgm:cxn modelId="{0E640D69-46AE-485D-9379-FAC0F923FCC5}" type="presOf" srcId="{EA368920-0EB4-4B93-9E90-73F767AC0E23}" destId="{890A90ED-DEDE-48BB-94C1-EFA153093406}" srcOrd="0" destOrd="0" presId="urn:microsoft.com/office/officeart/2005/8/layout/default"/>
    <dgm:cxn modelId="{0C494482-0AA6-4CF4-86FD-0984CE4F439C}" srcId="{A3FBE12C-45B4-4970-A545-A551E7270E19}" destId="{F232224D-0555-494A-B72B-0B774D9DF473}" srcOrd="2" destOrd="0" parTransId="{73F2AB27-71F1-4D29-B769-C184D6A7AFE2}" sibTransId="{FE7B6DB9-E98A-4AF8-A0B3-D479EBF5419E}"/>
    <dgm:cxn modelId="{F423F888-C24A-48EF-80C3-C48F129DCE2C}" type="presOf" srcId="{D66ED4F9-AAEC-4A98-B5D1-27DFA1D088CA}" destId="{B7091009-1332-4F95-A76B-EA61A0BEB08C}" srcOrd="0" destOrd="0" presId="urn:microsoft.com/office/officeart/2005/8/layout/default"/>
    <dgm:cxn modelId="{D100798D-BE0F-43F1-B9FF-0B03836BC5EF}" srcId="{A3FBE12C-45B4-4970-A545-A551E7270E19}" destId="{F1538C1B-B5F0-456E-BAB6-B88A807CD4EC}" srcOrd="0" destOrd="0" parTransId="{A34C9690-FB54-47EA-992E-F6B8AF8133A2}" sibTransId="{DDA5C175-F6EA-42DE-823F-3C7F4AFE6322}"/>
    <dgm:cxn modelId="{182ACA8D-90A7-46DE-8BAE-A1B8F01EC62D}" type="presOf" srcId="{F1538C1B-B5F0-456E-BAB6-B88A807CD4EC}" destId="{AEE87B0A-9B0F-4B9D-A127-7059756C97E0}" srcOrd="0" destOrd="0" presId="urn:microsoft.com/office/officeart/2005/8/layout/default"/>
    <dgm:cxn modelId="{71A29FAF-7E2F-4FB6-9F5F-33F9B4676453}" srcId="{A3FBE12C-45B4-4970-A545-A551E7270E19}" destId="{EA368920-0EB4-4B93-9E90-73F767AC0E23}" srcOrd="4" destOrd="0" parTransId="{2FAAE697-170B-48A1-B1DF-F93295309D32}" sibTransId="{891096AF-FC39-40BD-9DD4-631D2443C7E1}"/>
    <dgm:cxn modelId="{A3721FBE-C588-43CC-9362-66E81769B9A6}" type="presOf" srcId="{6DC25F57-B05D-4787-81C5-A72795A8F6DE}" destId="{08DF35BA-119D-43AD-B9A3-922F91930D3D}" srcOrd="0" destOrd="0" presId="urn:microsoft.com/office/officeart/2005/8/layout/default"/>
    <dgm:cxn modelId="{C48519D2-99B6-433B-8A16-5823B79D4EE8}" srcId="{A3FBE12C-45B4-4970-A545-A551E7270E19}" destId="{6DC25F57-B05D-4787-81C5-A72795A8F6DE}" srcOrd="3" destOrd="0" parTransId="{F6745BD4-C3FD-429E-B9EC-E89F5E9714E9}" sibTransId="{F7E4FC11-A699-42FF-97BB-C1389AF9A10C}"/>
    <dgm:cxn modelId="{3D5CE650-7850-4238-BBC4-B3BACE0E204C}" type="presParOf" srcId="{DD183724-8FA6-4766-98FF-0E95055A6AF9}" destId="{AEE87B0A-9B0F-4B9D-A127-7059756C97E0}" srcOrd="0" destOrd="0" presId="urn:microsoft.com/office/officeart/2005/8/layout/default"/>
    <dgm:cxn modelId="{527F89C9-1F04-417C-B2D6-A665030DF0EB}" type="presParOf" srcId="{DD183724-8FA6-4766-98FF-0E95055A6AF9}" destId="{61D91E30-7B43-4097-AFDF-C30CA0EE634C}" srcOrd="1" destOrd="0" presId="urn:microsoft.com/office/officeart/2005/8/layout/default"/>
    <dgm:cxn modelId="{AE42D2D8-B53A-4606-8002-23BB4BEBA157}" type="presParOf" srcId="{DD183724-8FA6-4766-98FF-0E95055A6AF9}" destId="{B7091009-1332-4F95-A76B-EA61A0BEB08C}" srcOrd="2" destOrd="0" presId="urn:microsoft.com/office/officeart/2005/8/layout/default"/>
    <dgm:cxn modelId="{7D7A937E-3269-4A3C-9CAE-4F1A59C6349A}" type="presParOf" srcId="{DD183724-8FA6-4766-98FF-0E95055A6AF9}" destId="{29A3D143-E6F6-4119-BD85-151268C53633}" srcOrd="3" destOrd="0" presId="urn:microsoft.com/office/officeart/2005/8/layout/default"/>
    <dgm:cxn modelId="{5111989E-A40A-46D4-B409-DC37DB4E0DFA}" type="presParOf" srcId="{DD183724-8FA6-4766-98FF-0E95055A6AF9}" destId="{9180F0D7-3D8F-4778-A9DF-5F370BC23D60}" srcOrd="4" destOrd="0" presId="urn:microsoft.com/office/officeart/2005/8/layout/default"/>
    <dgm:cxn modelId="{A8710634-A827-45CC-9906-F794E3C89C84}" type="presParOf" srcId="{DD183724-8FA6-4766-98FF-0E95055A6AF9}" destId="{650042A7-3759-4D27-85D3-747D08A07123}" srcOrd="5" destOrd="0" presId="urn:microsoft.com/office/officeart/2005/8/layout/default"/>
    <dgm:cxn modelId="{07C3BA40-EEFD-4937-AF8D-2B81A6698390}" type="presParOf" srcId="{DD183724-8FA6-4766-98FF-0E95055A6AF9}" destId="{08DF35BA-119D-43AD-B9A3-922F91930D3D}" srcOrd="6" destOrd="0" presId="urn:microsoft.com/office/officeart/2005/8/layout/default"/>
    <dgm:cxn modelId="{67356C91-AF6F-4C5B-9A70-42FB409F5708}" type="presParOf" srcId="{DD183724-8FA6-4766-98FF-0E95055A6AF9}" destId="{E3A45B25-C582-4898-B738-88482FD02C99}" srcOrd="7" destOrd="0" presId="urn:microsoft.com/office/officeart/2005/8/layout/default"/>
    <dgm:cxn modelId="{1BC45623-78B2-411B-8F32-F34B55616F10}" type="presParOf" srcId="{DD183724-8FA6-4766-98FF-0E95055A6AF9}" destId="{890A90ED-DEDE-48BB-94C1-EFA153093406}" srcOrd="8"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custT="1"/>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sz="1050" dirty="0"/>
            <a:t>.</a:t>
          </a:r>
          <a:r>
            <a:rPr lang="he-IL" sz="1050" b="0" i="0" dirty="0"/>
            <a:t> במאמר בשם "למה אני מקווה למות בגיל 75" שהתפרסם בכתב-העת המוערך "</a:t>
          </a:r>
          <a:r>
            <a:rPr lang="he-IL" sz="1050" b="0" i="0" dirty="0" err="1"/>
            <a:t>האטלנטיק</a:t>
          </a:r>
          <a:r>
            <a:rPr lang="he-IL" sz="1050" b="0" i="0" dirty="0"/>
            <a:t>", טען ד"ר </a:t>
          </a:r>
          <a:r>
            <a:rPr lang="he-IL" sz="1050" b="0" i="0" dirty="0" err="1"/>
            <a:t>אזקיאל</a:t>
          </a:r>
          <a:r>
            <a:rPr lang="he-IL" sz="1050" b="0" i="0" dirty="0"/>
            <a:t> עמנואל כי החיים לאחר גיל שבעים וחמש הם חסרי טעם.</a:t>
          </a:r>
          <a:r>
            <a:rPr lang="he-IL" sz="1050" b="0" i="0" baseline="30000" dirty="0"/>
            <a:t>4</a:t>
          </a:r>
          <a:r>
            <a:rPr lang="he-IL" sz="1050" b="0" i="0" dirty="0"/>
            <a:t> לדבריו, "בגיל 75, היצירתיות, המקוריות והיצרנות נעלמות פחות או יותר אצל רובנו, רובנו המוחלט". בהמשך הוא מעיר כי "ממוצע הגילאים שבהם זוכי פרס הנובל עשו את פריצת הדרך המחקרית שהביא להם את </a:t>
          </a:r>
          <a:r>
            <a:rPr lang="he-IL" sz="1050" b="0" i="0" dirty="0" err="1"/>
            <a:t>הזכיה</a:t>
          </a:r>
          <a:r>
            <a:rPr lang="he-IL" sz="1050" b="0" i="0" dirty="0"/>
            <a:t> – לא הגיל שבו הם זכו בפרס – הוא 48". ד"ר עמנואל מצביע על כך שהעליות בתוחלת החיים שנצפו בשנים האחרונות אינן עומדות בקורלציה עם עליה באיכות החיים, וכך הופכים מבוגרים מזדקנים לנטל על ילדיהם ולמעמסה שמותירה זיכרון רע אצל היקרים להם. בסיכום מאמרו המטלטל, הכריז המחבר כי הוא מתכוון לנהוג לאור השקפת העולם שעליה הצהיר: הוא אינו מתכוון להשקיע במצבו הרפואי לאחר גיל שבעים וחמש.</a:t>
          </a:r>
          <a:endParaRPr lang="he-IL" sz="1050"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r>
            <a:rPr lang="he-IL" dirty="0"/>
            <a:t>"מזקנים אתבונן"</a:t>
          </a:r>
        </a:p>
        <a:p>
          <a:pPr rtl="1"/>
          <a:r>
            <a:rPr lang="he-IL" b="0" i="0" dirty="0"/>
            <a:t> בהשוואת גישה מערבית זו לערכים יהודיים כמו "והדרת פני זקן", "מזקנים אתבונן", ובאופן כללי יותר לערך של "חיי-שעה", ניכר באופן ברור כשמש הניגוד שבין נקודת המבט המערבית וההשקפה הדתית. ההשקפה הדתית מעריכה את החיים בראש ובראשונה מצד עצמם. מתוך כך, הזקנה מקבלת משמעות בתור תקופת חיים בעלת חשיבות ייחודית.</a:t>
          </a:r>
          <a:endParaRPr lang="he-IL" dirty="0"/>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r>
            <a:rPr lang="he-IL" dirty="0"/>
            <a:t>.</a:t>
          </a:r>
          <a:r>
            <a:rPr lang="he-IL" b="1" i="0" dirty="0"/>
            <a:t> "העולם שייך לצעירים"</a:t>
          </a:r>
        </a:p>
        <a:p>
          <a:pPr rtl="1"/>
          <a:r>
            <a:rPr lang="he-IL" b="0" i="0" dirty="0"/>
            <a:t> למרבה הצער, ההשקפה השלילית לגבי הזקנה וההזדקנות אינה נשארת בגדר רעיון בלבד, אלא היא משפיעה גם על היחס בפועל למזדקנים. המבט מלא הבוז על גיל הזקנה הוא מרכיב מרכזי במעמד החברתי הירוד של אנשים מבוגרים. מחקרים הצביעו על כך שאנשים צעירים בחברות מערביות נוהגים פחות כבוד במבוגרים מאשר בתרבויות אחרות. למרבה הצער, בתקופות האחרונות חוסר הכבוד הזה מתבטא במנטליות קיצונית יותר – זו הרואה בזקנה נטל מיותר, ואף קוראת לחיסולה.</a:t>
          </a:r>
          <a:endParaRPr lang="he-IL" dirty="0"/>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marL="0" lvl="0" defTabSz="577850" rtl="1">
            <a:lnSpc>
              <a:spcPct val="90000"/>
            </a:lnSpc>
            <a:spcBef>
              <a:spcPct val="0"/>
            </a:spcBef>
            <a:spcAft>
              <a:spcPct val="35000"/>
            </a:spcAft>
            <a:buNone/>
          </a:pPr>
          <a:r>
            <a:rPr lang="he-IL" dirty="0"/>
            <a:t>.</a:t>
          </a:r>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r>
            <a:rPr lang="he-IL" dirty="0"/>
            <a:t>.</a:t>
          </a:r>
          <a:r>
            <a:rPr lang="he-IL" b="0" i="0" dirty="0"/>
            <a:t> מבט בריא על שלב הזקנה בחיים מלמד כי החיים אינם רק "יצירתיות, מקוריות ויצרנות". את מקום היצירתיות תופסת התשוקה לחלוק את החכמה שצברנו עם הדורות הבאים. דרך אחת שבה צורך זה מסוגל להיות מסופק היא באמצעות יחסים עם הדור הצעיר, וביחוד משפחתו של האדם, מתוך רצון לתרום ולהשפיע על הצמיחה האישית שלהם.</a:t>
          </a:r>
          <a:endParaRPr lang="he-IL" dirty="0"/>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53809" custLinFactNeighborY="-5083">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54837" custLinFactNeighborY="-3669">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.היכולת לקבל את המציעות באהבה.</a:t>
          </a:r>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r>
            <a:rPr lang="he-IL" dirty="0"/>
            <a:t>.הכרת תודה</a:t>
          </a:r>
        </a:p>
        <a:p>
          <a:pPr rtl="1"/>
          <a:r>
            <a:rPr lang="he-IL" dirty="0"/>
            <a:t>על כל העבר ועל העתיד</a:t>
          </a:r>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r>
            <a:rPr lang="he-IL" dirty="0"/>
            <a:t>.אהבה </a:t>
          </a:r>
        </a:p>
        <a:p>
          <a:pPr rtl="1"/>
          <a:r>
            <a:rPr lang="he-IL" dirty="0"/>
            <a:t>בין אדם </a:t>
          </a:r>
          <a:r>
            <a:rPr lang="he-IL" dirty="0" err="1"/>
            <a:t>לחבירו</a:t>
          </a:r>
          <a:endParaRPr lang="he-IL" dirty="0"/>
        </a:p>
        <a:p>
          <a:pPr rtl="1"/>
          <a:r>
            <a:rPr lang="he-IL" dirty="0"/>
            <a:t>בין אדם למקום</a:t>
          </a:r>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marL="0" lvl="0" defTabSz="577850" rtl="1">
            <a:lnSpc>
              <a:spcPct val="90000"/>
            </a:lnSpc>
            <a:spcBef>
              <a:spcPct val="0"/>
            </a:spcBef>
            <a:spcAft>
              <a:spcPct val="35000"/>
            </a:spcAft>
            <a:buNone/>
          </a:pPr>
          <a:r>
            <a:rPr lang="he-IL" dirty="0"/>
            <a:t>.</a:t>
          </a:r>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r>
            <a:rPr lang="he-IL" dirty="0"/>
            <a:t>.לצאת מהמידות הרעות</a:t>
          </a:r>
        </a:p>
        <a:p>
          <a:pPr rtl="1"/>
          <a:r>
            <a:rPr lang="he-IL" dirty="0"/>
            <a:t>קנאה תאווה וכבוד</a:t>
          </a:r>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53809" custLinFactNeighborY="-5083">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54837" custLinFactNeighborY="-3669">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a:t>
          </a:r>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r>
            <a:rPr lang="he-IL" dirty="0"/>
            <a:t>.</a:t>
          </a:r>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r>
            <a:rPr lang="he-IL" dirty="0"/>
            <a:t>.</a:t>
          </a:r>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marL="0" lvl="0" defTabSz="577850" rtl="1">
            <a:lnSpc>
              <a:spcPct val="90000"/>
            </a:lnSpc>
            <a:spcBef>
              <a:spcPct val="0"/>
            </a:spcBef>
            <a:spcAft>
              <a:spcPct val="35000"/>
            </a:spcAft>
            <a:buNone/>
          </a:pPr>
          <a:r>
            <a:rPr lang="he-IL" dirty="0"/>
            <a:t>.</a:t>
          </a:r>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r>
            <a:rPr lang="he-IL" dirty="0"/>
            <a:t>.</a:t>
          </a:r>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53809" custLinFactNeighborY="-5083">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54837" custLinFactNeighborY="-3669">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a:t>
          </a:r>
          <a:endParaRPr lang="en-US" dirty="0"/>
        </a:p>
        <a:p>
          <a:pPr marL="0" lvl="0" indent="0" defTabSz="914400" rtl="1">
            <a:lnSpc>
              <a:spcPct val="100000"/>
            </a:lnSpc>
            <a:spcBef>
              <a:spcPts val="0"/>
            </a:spcBef>
            <a:spcAft>
              <a:spcPts val="0"/>
            </a:spcAft>
          </a:pPr>
          <a:r>
            <a:rPr lang="he-IL" dirty="0"/>
            <a:t> גם כשנדמה שאור המשמעות כבה, עלינו לשוב  ולהאיר אותו, שכן משמעות היא רוח אשר יכולה להשיב  טעם לחיים. </a:t>
          </a:r>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r>
            <a:rPr lang="he-IL" dirty="0"/>
            <a:t>. אחת התקופות המוכרות, שבהן אנשים תוהים האם יש משמעות לחיים, היא  בשעת היציאה לפנסיה. הסיבה לכך נעוצה בעובדה, כי  העבודה מספקת לנו תוכן ומשמעות ואף מעסיקה את  מחשבותינו. כשזו נלקחת מאתנו אנו חווים תחושה  המוכרת בשם ‘ריק קיומי’. </a:t>
          </a:r>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r>
            <a:rPr lang="he-IL" dirty="0"/>
            <a:t>. ויקטור פרנקל כתב כי האדם הפסימי הוא זה שכל יום תולש </a:t>
          </a:r>
        </a:p>
        <a:p>
          <a:pPr rtl="1"/>
          <a:r>
            <a:rPr lang="he-IL" dirty="0"/>
            <a:t> עוד יום מלוח השנה שלו וזורק אותו לפח, והאדם האופטימי </a:t>
          </a:r>
        </a:p>
        <a:p>
          <a:pPr rtl="1"/>
          <a:r>
            <a:rPr lang="he-IL" dirty="0"/>
            <a:t> הוא זה שתולש בסוף כל יום את היום מלוח השנה שלו </a:t>
          </a:r>
        </a:p>
        <a:p>
          <a:pPr rtl="1"/>
          <a:r>
            <a:rPr lang="he-IL" dirty="0"/>
            <a:t> ורושם את הדברים שעשה ושנותנים לו משמעות. </a:t>
          </a:r>
        </a:p>
        <a:p>
          <a:pPr rtl="1"/>
          <a:r>
            <a:rPr lang="he-IL" dirty="0"/>
            <a:t>אוסיף  טיפ להשגת משמעות: </a:t>
          </a:r>
        </a:p>
        <a:p>
          <a:pPr rtl="1"/>
          <a:r>
            <a:rPr lang="he-IL" dirty="0"/>
            <a:t>אפשר לחשוב בבוקר איזה דבר משמעותי רוצים להגשים באותו היום,  </a:t>
          </a:r>
        </a:p>
        <a:p>
          <a:pPr rtl="1"/>
          <a:r>
            <a:rPr lang="he-IL" dirty="0"/>
            <a:t> ל התקשר כדי להתנדב או לברר על לימודי שפה( ובערב </a:t>
          </a:r>
        </a:p>
        <a:p>
          <a:pPr rtl="1"/>
          <a:r>
            <a:rPr lang="he-IL" dirty="0"/>
            <a:t> לכתוב אם הצלחנו להגשימו.</a:t>
          </a:r>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marL="0" lvl="0" defTabSz="577850" rtl="1">
            <a:lnSpc>
              <a:spcPct val="90000"/>
            </a:lnSpc>
            <a:spcBef>
              <a:spcPct val="0"/>
            </a:spcBef>
            <a:spcAft>
              <a:spcPct val="35000"/>
            </a:spcAft>
            <a:buNone/>
          </a:pPr>
          <a:endParaRPr lang="he-IL" dirty="0"/>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endParaRPr lang="he-IL" dirty="0"/>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53809" custLinFactNeighborY="-5083">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54837" custLinFactNeighborY="-3669">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endParaRPr lang="he-IL"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endParaRPr lang="he-IL" dirty="0"/>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endParaRPr lang="he-IL" dirty="0"/>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marL="0" lvl="0" defTabSz="577850" rtl="1">
            <a:lnSpc>
              <a:spcPct val="90000"/>
            </a:lnSpc>
            <a:spcBef>
              <a:spcPct val="0"/>
            </a:spcBef>
            <a:spcAft>
              <a:spcPct val="35000"/>
            </a:spcAft>
            <a:buNone/>
          </a:pPr>
          <a:endParaRPr lang="he-IL" dirty="0"/>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endParaRPr lang="he-IL" dirty="0"/>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53809" custLinFactNeighborY="-5083">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54837" custLinFactNeighborY="-3669">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endParaRPr lang="he-IL"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r>
            <a:rPr lang="he-IL" b="0" i="0" dirty="0"/>
            <a:t>לעומת זאת, תפקידה של חכמת הנפש היהודית שונה לחלוטין. </a:t>
          </a:r>
        </a:p>
        <a:p>
          <a:pPr rtl="1"/>
          <a:r>
            <a:rPr lang="he-IL" b="0" i="0" dirty="0"/>
            <a:t>היא אמורה לעזור לאדם להגיע למצב שהוא מקיים את רצון הא-ל; </a:t>
          </a:r>
        </a:p>
        <a:p>
          <a:pPr rtl="1"/>
          <a:r>
            <a:rPr lang="he-IL" b="0" i="0" dirty="0"/>
            <a:t>הסיפוק והשלוה הפנימית אינם אלא כלי או שלב, לפעמים הכרחי, המאפשר לאדם להגיע למצב זה. </a:t>
          </a:r>
          <a:endParaRPr lang="he-IL" dirty="0"/>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r>
            <a:rPr lang="he-IL" dirty="0"/>
            <a:t>.</a:t>
          </a:r>
          <a:r>
            <a:rPr lang="he-IL" b="0" i="0" dirty="0"/>
            <a:t> הפסיכולוגיה, כפי שהיא נלמדת באקדמיה, אמביוולנטית בכל הקשור לשאלות מוסריות.</a:t>
          </a:r>
        </a:p>
        <a:p>
          <a:pPr rtl="1"/>
          <a:r>
            <a:rPr lang="he-IL" b="0" i="0" dirty="0"/>
            <a:t>תפקידו של הפסיכולוג הוא לעזור לאדם להגיע למצב של שלמות עם עצמו. העקרונות המנחים אותו הם השגת סיפוק, מניעת סבל, פתרון קונפליקטים והגשמת יעדים. </a:t>
          </a:r>
          <a:endParaRPr lang="he-IL" dirty="0"/>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marL="0" lvl="0" defTabSz="577850" rtl="1">
            <a:lnSpc>
              <a:spcPct val="90000"/>
            </a:lnSpc>
            <a:spcBef>
              <a:spcPct val="0"/>
            </a:spcBef>
            <a:spcAft>
              <a:spcPct val="35000"/>
            </a:spcAft>
            <a:buNone/>
          </a:pPr>
          <a:endParaRPr lang="he-IL" dirty="0"/>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endParaRPr lang="he-IL" dirty="0"/>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53809" custLinFactNeighborY="-5083">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54837" custLinFactNeighborY="-3669">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8.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rtl="1"/>
          <a:endParaRPr lang="he-IL"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r>
            <a:rPr lang="he-IL" dirty="0"/>
            <a:t>.</a:t>
          </a:r>
          <a:r>
            <a:rPr lang="he-IL" b="0" i="0" dirty="0"/>
            <a:t> לעומת זאת, החברה המערבית בכלל, ומחוזותיה האקדמיים בפרט, רואים את הדברים בצורה הפוכה, ומבקשים למעט ככל שניתן את ההבדלים בין המגדרים. אין צורך להאריך בנושא, שכן הדברים מפורסמים. ברור שהבדלים אלו ישפיעו עמוקות על הטיפול הפסיכולוגי, אם ביחס לטיפול ביחידים, אם בטיפול הקשור למערכות יחסים וזוגיות. אכן, ושלא במפתיע, הטיפול הפסיכולוגי אינו מבחין בין גברים לבין נשים (על אף שלאחרונה נעשו מאמצים בכיוון זה),</a:t>
          </a:r>
          <a:r>
            <a:rPr lang="he-IL" b="0" i="0" dirty="0">
              <a:hlinkClick xmlns:r="http://schemas.openxmlformats.org/officeDocument/2006/relationships" r:id="rId1"/>
            </a:rPr>
            <a:t>[35]</a:t>
          </a:r>
          <a:r>
            <a:rPr lang="he-IL" b="0" i="0" dirty="0"/>
            <a:t> ועצם רעיון ההבחנה זר למקצוע ועוין את המצע האידאולוגי שהוא מקדם. בניגוד לגישה העולה ממסורת ישראל, נראה שמטפל שיכריז על טיפול שונה לגברים ולנשים יוקע ויוחרם.</a:t>
          </a:r>
          <a:endParaRPr lang="he-IL" dirty="0"/>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r>
            <a:rPr lang="he-IL" dirty="0"/>
            <a:t>.</a:t>
          </a:r>
          <a:r>
            <a:rPr lang="he-IL" b="0" i="0" dirty="0"/>
            <a:t> היהדות סבורה שיש הבדלים מהותיים בין איש ואשה, כפי שבאים לידי ביטוי בדיני קידושין וגירושין, בהבדלי חיוב בקיום מצוות, ובעוד חילוקים רבים. במסכת שבת (סב, א) נאמר כי "נשים עם בפני עצמן הן", ופירש בפסקי </a:t>
          </a:r>
          <a:r>
            <a:rPr lang="he-IL" b="0" i="0" dirty="0" err="1"/>
            <a:t>הרי"ד</a:t>
          </a:r>
          <a:r>
            <a:rPr lang="he-IL" b="0" i="0" dirty="0"/>
            <a:t>: "משונים הם מן האנשים לכל דבר, ומה שראוי לזה אין ראוי לזה". כיון שהיהדות סבורה שיש הבדלים מהותיים ומשמעותיים בין גבר לאשה, על כן היא חייבת גם להתמודד עם השאלה מהו הטיפול הנכון לגבר ומהו הטיפול הנכון לאשה, ולהתאים את הטיפול לכל מגדר בנפרד. כן מצאנו בתורה צורת תקשורת שונה לגברים ולנשים, כמו שכתוב בפסוק (שמות </a:t>
          </a:r>
          <a:r>
            <a:rPr lang="he-IL" b="0" i="0" dirty="0" err="1"/>
            <a:t>יט</a:t>
          </a:r>
          <a:r>
            <a:rPr lang="he-IL" b="0" i="0" dirty="0"/>
            <a:t>, ג): "כה תאמר לבית יעקב ותגיד לבני ישראל", ופירש רש"י: "לבית יעקב, אלו הנשים, תאמר להן בלשון רכה. ותגיד לבני ישראל, עונשין </a:t>
          </a:r>
          <a:r>
            <a:rPr lang="he-IL" b="0" i="0" dirty="0" err="1"/>
            <a:t>ודקדוקין</a:t>
          </a:r>
          <a:r>
            <a:rPr lang="he-IL" b="0" i="0" dirty="0"/>
            <a:t> פרש לזכרים, דברים הקשין </a:t>
          </a:r>
          <a:r>
            <a:rPr lang="he-IL" b="0" i="0" dirty="0" err="1"/>
            <a:t>כגידין</a:t>
          </a:r>
          <a:r>
            <a:rPr lang="he-IL" b="0" i="0" dirty="0"/>
            <a:t>".</a:t>
          </a:r>
          <a:endParaRPr lang="he-IL" dirty="0"/>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rtl="1"/>
          <a:r>
            <a:rPr lang="he-IL" dirty="0"/>
            <a:t>.</a:t>
          </a:r>
          <a:r>
            <a:rPr lang="he-IL" b="0" i="0" dirty="0"/>
            <a:t> אולם, ליהדות גישה מנוגדת לחלוטין. דוד המלך אומר: "פלגי מים ירדו עיני על לא שמרו תורתך" (תהלים קיט, קלו). רבנו יונה יסד את השער הראשון בספרו שערי תשובה על עשרים (!) עיקרי התשובה. דבריו שם הם קילורין </a:t>
          </a:r>
          <a:r>
            <a:rPr lang="he-IL" b="0" i="0" dirty="0" err="1"/>
            <a:t>לעינים</a:t>
          </a:r>
          <a:r>
            <a:rPr lang="he-IL" b="0" i="0" dirty="0"/>
            <a:t>: כמה יש לו לאדם להרבות בתשובה על חטאיו! נביא כאן מקצת מדבריו (שם </a:t>
          </a:r>
          <a:r>
            <a:rPr lang="he-IL" b="0" i="0" dirty="0" err="1"/>
            <a:t>יג</a:t>
          </a:r>
          <a:r>
            <a:rPr lang="he-IL" b="0" i="0" dirty="0"/>
            <a:t>-יד):</a:t>
          </a:r>
        </a:p>
        <a:p>
          <a:pPr rtl="1"/>
          <a:r>
            <a:rPr lang="he-IL" b="0" i="0" dirty="0"/>
            <a:t> </a:t>
          </a:r>
          <a:r>
            <a:rPr lang="he-IL" b="0" i="0" dirty="0" err="1"/>
            <a:t>ישתונן</a:t>
          </a:r>
          <a:r>
            <a:rPr lang="he-IL" b="0" i="0" dirty="0"/>
            <a:t> כליותיו ויחשוב כמה רבה רעת מי שהמרה את יוצרו. ויגדיל יגון בלבבו וסער מתחולל </a:t>
          </a:r>
          <a:r>
            <a:rPr lang="he-IL" b="0" i="0" dirty="0" err="1"/>
            <a:t>ברעיוניו</a:t>
          </a:r>
          <a:r>
            <a:rPr lang="he-IL" b="0" i="0" dirty="0"/>
            <a:t>, </a:t>
          </a:r>
          <a:r>
            <a:rPr lang="he-IL" b="0" i="0" dirty="0" err="1"/>
            <a:t>ויאנח</a:t>
          </a:r>
          <a:r>
            <a:rPr lang="he-IL" b="0" i="0" dirty="0"/>
            <a:t> במרירות לב, כי יתכן שיתחרט וירע בעיניו על</a:t>
          </a:r>
          <a:endParaRPr lang="he-IL" dirty="0"/>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r>
            <a:rPr lang="he-IL" dirty="0"/>
            <a:t>.</a:t>
          </a:r>
          <a:r>
            <a:rPr lang="he-IL" b="0" i="0" dirty="0"/>
            <a:t> היחס הפסיכולוגי היום לרגשי אשמה, הוא כמו יחס הבשלנית אל המלח: קצת ממנו טוב, אבל יותר מדי הורס את כל המתכון. לפי מקור אחד, רגש האשמה הוא רגש משתק, המונע מהאדם לתפקד בצורה נורמלית.</a:t>
          </a:r>
          <a:r>
            <a:rPr lang="he-IL" b="0" i="0" dirty="0">
              <a:hlinkClick xmlns:r="http://schemas.openxmlformats.org/officeDocument/2006/relationships" r:id="rId2"/>
            </a:rPr>
            <a:t>[38]</a:t>
          </a:r>
          <a:r>
            <a:rPr lang="he-IL" b="0" i="0" dirty="0"/>
            <a:t> ידוע לי על פסיכולוג חרדי שהגיע אליו בחור ישיבה שסבל מדחפים עזים לעבירה כלשהי. הדבר הראשון שעשה הפסיכולוג היה לנטרל את רגשות האשמה שהבחור הרגיש עקב דחפים אלו. הוא ראה בכך הצלחה גדולה.</a:t>
          </a:r>
          <a:endParaRPr lang="he-IL" dirty="0"/>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23908" custLinFactNeighborY="-1195">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21756" custLinFactNeighborY="-1195">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9.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rtl="1"/>
          <a:r>
            <a:rPr lang="he-IL" dirty="0"/>
            <a:t>.</a:t>
          </a:r>
          <a:r>
            <a:rPr lang="he-IL" b="0" i="0" dirty="0"/>
            <a:t> גישת היהדות אם כן היא שרגשי אשמה הם מרכיב חשוב בצמיחת האדם: "והצער על העבר יצילהו מלעבור להבא, לכן אל יסיר הצער הזה </a:t>
          </a:r>
          <a:r>
            <a:rPr lang="he-IL" b="0" i="0" dirty="0" err="1"/>
            <a:t>מנגדו</a:t>
          </a:r>
          <a:r>
            <a:rPr lang="he-IL" b="0" i="0" dirty="0"/>
            <a:t>, כי הוא השומרו מליפול עוד בשחת אשר עלה ממנה".</a:t>
          </a:r>
          <a:r>
            <a:rPr lang="he-IL" b="0" i="0" dirty="0">
              <a:hlinkClick xmlns:r="http://schemas.openxmlformats.org/officeDocument/2006/relationships" r:id="rId1"/>
            </a:rPr>
            <a:t>[40]</a:t>
          </a:r>
          <a:r>
            <a:rPr lang="he-IL" b="0" i="0" dirty="0"/>
            <a:t> גישתה שונה בתכלית, גם לעניין הזה, מגישת הפסיכולוגיה בכללותה.</a:t>
          </a:r>
          <a:endParaRPr lang="he-IL"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r>
            <a:rPr lang="he-IL" dirty="0"/>
            <a:t>.</a:t>
          </a:r>
          <a:r>
            <a:rPr lang="he-IL" b="0" i="0" dirty="0"/>
            <a:t> אולם, ליהדות גישה מנוגדת לחלוטין. דוד המלך אומר: "פלגי מים ירדו עיני על לא שמרו תורתך" (תהלים קיט, קלו). רבנו יונה יסד את השער הראשון בספרו שערי תשובה על עשרים (!) עיקרי התשובה. דבריו שם הם קילורין </a:t>
          </a:r>
          <a:r>
            <a:rPr lang="he-IL" b="0" i="0" dirty="0" err="1"/>
            <a:t>לעינים</a:t>
          </a:r>
          <a:r>
            <a:rPr lang="he-IL" b="0" i="0" dirty="0"/>
            <a:t>: כמה יש לו לאדם להרבות בתשובה על חטאיו! נביא כאן מקצת מדבריו (שם </a:t>
          </a:r>
          <a:r>
            <a:rPr lang="he-IL" b="0" i="0" dirty="0" err="1"/>
            <a:t>יג</a:t>
          </a:r>
          <a:r>
            <a:rPr lang="he-IL" b="0" i="0" dirty="0"/>
            <a:t>-יד):</a:t>
          </a:r>
        </a:p>
        <a:p>
          <a:pPr rtl="1"/>
          <a:r>
            <a:rPr lang="he-IL" b="0" i="0" dirty="0"/>
            <a:t> </a:t>
          </a:r>
          <a:r>
            <a:rPr lang="he-IL" b="0" i="0" dirty="0" err="1"/>
            <a:t>ישתונן</a:t>
          </a:r>
          <a:r>
            <a:rPr lang="he-IL" b="0" i="0" dirty="0"/>
            <a:t> כליותיו ויחשוב כמה רבה רעת מי שהמרה את יוצרו. ויגדיל יגון בלבבו וסער מתחולל </a:t>
          </a:r>
          <a:r>
            <a:rPr lang="he-IL" b="0" i="0" dirty="0" err="1"/>
            <a:t>ברעיוניו</a:t>
          </a:r>
          <a:r>
            <a:rPr lang="he-IL" b="0" i="0" dirty="0"/>
            <a:t>, </a:t>
          </a:r>
          <a:r>
            <a:rPr lang="he-IL" b="0" i="0" dirty="0" err="1"/>
            <a:t>ויאנח</a:t>
          </a:r>
          <a:r>
            <a:rPr lang="he-IL" b="0" i="0" dirty="0"/>
            <a:t> במרירות לב, כי יתכן שיתחרט וירע בעיניו על</a:t>
          </a:r>
          <a:endParaRPr lang="he-IL" dirty="0"/>
        </a:p>
        <a:p>
          <a:pPr rtl="1"/>
          <a:endParaRPr lang="he-IL" dirty="0"/>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a:t>
          </a:r>
          <a:r>
            <a:rPr lang="he-IL" b="0" i="0" dirty="0"/>
            <a:t> היחס הפסיכולוגי היום לרגשי אשמה, הוא כמו יחס הבשלנית אל המלח: קצת ממנו טוב, אבל יותר מדי הורס את כל המתכון. לפי מקור אחד, רגש האשמה הוא רגש משתק, המונע מהאדם לתפקד בצורה נורמלית.</a:t>
          </a:r>
          <a:r>
            <a:rPr lang="he-IL" b="0" i="0" dirty="0">
              <a:hlinkClick xmlns:r="http://schemas.openxmlformats.org/officeDocument/2006/relationships" r:id="rId2"/>
            </a:rPr>
            <a:t>[38]</a:t>
          </a:r>
          <a:r>
            <a:rPr lang="he-IL" b="0" i="0" dirty="0"/>
            <a:t> ידוע לי על פסיכולוג חרדי שהגיע אליו בחור ישיבה שסבל מדחפים עזים לעבירה כלשהי. הדבר הראשון שעשה הפסיכולוג היה לנטרל את רגשות האשמה שהבחור הרגיש עקב דחפים אלו. הוא ראה בכך הצלחה גדולה.</a:t>
          </a:r>
          <a:endParaRPr lang="he-IL" dirty="0"/>
        </a:p>
        <a:p>
          <a:pPr marL="0" lvl="0" defTabSz="577850" rtl="1">
            <a:lnSpc>
              <a:spcPct val="90000"/>
            </a:lnSpc>
            <a:spcBef>
              <a:spcPct val="0"/>
            </a:spcBef>
            <a:spcAft>
              <a:spcPct val="35000"/>
            </a:spcAft>
            <a:buNone/>
          </a:pPr>
          <a:endParaRPr lang="he-IL" dirty="0"/>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dgm:spPr/>
      <dgm:t>
        <a:bodyPr/>
        <a:lstStyle/>
        <a:p>
          <a:pPr rtl="1"/>
          <a:endParaRPr lang="he-IL" dirty="0"/>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endParaRPr lang="he-IL" dirty="0"/>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23908" custLinFactNeighborY="-1195">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21756" custLinFactNeighborY="-1195">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0.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rtl="1"/>
          <a:endParaRPr lang="he-IL"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endParaRPr lang="he-IL" dirty="0"/>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endParaRPr lang="he-IL" dirty="0"/>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phldr="1"/>
      <dgm:spPr/>
      <dgm:t>
        <a:bodyPr/>
        <a:lstStyle/>
        <a:p>
          <a:pPr rtl="1"/>
          <a:endParaRPr lang="he-IL" dirty="0"/>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endParaRPr lang="he-IL" dirty="0"/>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23908" custLinFactNeighborY="-1195">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21756" custLinFactNeighborY="-1195">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1.xml><?xml version="1.0" encoding="utf-8"?>
<dgm:dataModel xmlns:dgm="http://schemas.openxmlformats.org/drawingml/2006/diagram" xmlns:a="http://schemas.openxmlformats.org/drawingml/2006/main">
  <dgm:ptLst>
    <dgm:pt modelId="{AFC300D0-776A-4C9E-8EC8-B9E1CD86C2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4A5DD0B-7494-4456-AB76-36FDBC524D1B}">
      <dgm:prSet phldrT="[טקסט]"/>
      <dgm:spPr/>
      <dgm:t>
        <a:bodyPr/>
        <a:lstStyle/>
        <a:p>
          <a:pPr rtl="1"/>
          <a:endParaRPr lang="he-IL" dirty="0"/>
        </a:p>
      </dgm:t>
    </dgm:pt>
    <dgm:pt modelId="{A705C2C0-4E94-41BD-A7D4-A8A1BB5A79B9}" type="parTrans" cxnId="{D8BFBB33-F7CF-40A1-B5BA-4CDA2EC09B54}">
      <dgm:prSet/>
      <dgm:spPr/>
      <dgm:t>
        <a:bodyPr/>
        <a:lstStyle/>
        <a:p>
          <a:pPr rtl="1"/>
          <a:endParaRPr lang="he-IL"/>
        </a:p>
      </dgm:t>
    </dgm:pt>
    <dgm:pt modelId="{DA06549A-C03B-4835-851B-FA8C7AF00B0C}" type="sibTrans" cxnId="{D8BFBB33-F7CF-40A1-B5BA-4CDA2EC09B54}">
      <dgm:prSet/>
      <dgm:spPr/>
      <dgm:t>
        <a:bodyPr/>
        <a:lstStyle/>
        <a:p>
          <a:pPr rtl="1"/>
          <a:endParaRPr lang="he-IL"/>
        </a:p>
      </dgm:t>
    </dgm:pt>
    <dgm:pt modelId="{31C06D68-DCF0-458B-A91E-E91A4253FCA3}">
      <dgm:prSet phldrT="[טקסט]"/>
      <dgm:spPr/>
      <dgm:t>
        <a:bodyPr/>
        <a:lstStyle/>
        <a:p>
          <a:pPr rtl="1"/>
          <a:endParaRPr lang="he-IL" dirty="0"/>
        </a:p>
      </dgm:t>
    </dgm:pt>
    <dgm:pt modelId="{45A7E7D1-224A-44AC-A8E8-C88A6F0FE837}" type="parTrans" cxnId="{6B5A01EA-E5F6-46B1-9C60-97077A23427A}">
      <dgm:prSet/>
      <dgm:spPr/>
      <dgm:t>
        <a:bodyPr/>
        <a:lstStyle/>
        <a:p>
          <a:pPr rtl="1"/>
          <a:endParaRPr lang="he-IL"/>
        </a:p>
      </dgm:t>
    </dgm:pt>
    <dgm:pt modelId="{C8F7424B-DA0A-40D9-903A-2C34701F2488}" type="sibTrans" cxnId="{6B5A01EA-E5F6-46B1-9C60-97077A23427A}">
      <dgm:prSet/>
      <dgm:spPr/>
      <dgm:t>
        <a:bodyPr/>
        <a:lstStyle/>
        <a:p>
          <a:pPr rtl="1"/>
          <a:endParaRPr lang="he-IL"/>
        </a:p>
      </dgm:t>
    </dgm:pt>
    <dgm:pt modelId="{32E9AE03-E8AA-4CB3-85F4-F85540F85988}">
      <dgm:prSet phldrT="[טקסט]"/>
      <dgm:spPr/>
      <dgm:t>
        <a:bodyPr/>
        <a:lstStyle/>
        <a:p>
          <a:pPr rtl="1"/>
          <a:endParaRPr lang="he-IL" dirty="0"/>
        </a:p>
      </dgm:t>
    </dgm:pt>
    <dgm:pt modelId="{6ED9490E-FB0F-4998-9B4C-DEBA5608E3D8}" type="parTrans" cxnId="{BBF51D08-F095-49C9-B46D-ACD3C6FB2C4B}">
      <dgm:prSet/>
      <dgm:spPr/>
      <dgm:t>
        <a:bodyPr/>
        <a:lstStyle/>
        <a:p>
          <a:pPr rtl="1"/>
          <a:endParaRPr lang="he-IL"/>
        </a:p>
      </dgm:t>
    </dgm:pt>
    <dgm:pt modelId="{975EF5DC-2A3D-4CA2-9A11-65AE53F4CF5F}" type="sibTrans" cxnId="{BBF51D08-F095-49C9-B46D-ACD3C6FB2C4B}">
      <dgm:prSet/>
      <dgm:spPr/>
      <dgm:t>
        <a:bodyPr/>
        <a:lstStyle/>
        <a:p>
          <a:pPr rtl="1"/>
          <a:endParaRPr lang="he-IL"/>
        </a:p>
      </dgm:t>
    </dgm:pt>
    <dgm:pt modelId="{CF2B7584-E431-4216-A773-D2014F5B0A88}">
      <dgm:prSet phldrT="[טקסט]" phldr="1"/>
      <dgm:spPr/>
      <dgm:t>
        <a:bodyPr/>
        <a:lstStyle/>
        <a:p>
          <a:pPr rtl="1"/>
          <a:endParaRPr lang="he-IL" dirty="0"/>
        </a:p>
      </dgm:t>
    </dgm:pt>
    <dgm:pt modelId="{27A1D86D-9922-4BAD-BDA6-4585CDBEC22F}" type="parTrans" cxnId="{E56B61DA-0949-4E94-8383-C84DF7077CBA}">
      <dgm:prSet/>
      <dgm:spPr/>
      <dgm:t>
        <a:bodyPr/>
        <a:lstStyle/>
        <a:p>
          <a:pPr rtl="1"/>
          <a:endParaRPr lang="he-IL"/>
        </a:p>
      </dgm:t>
    </dgm:pt>
    <dgm:pt modelId="{9AEC6C09-5870-4917-A3D5-A66CD564F02F}" type="sibTrans" cxnId="{E56B61DA-0949-4E94-8383-C84DF7077CBA}">
      <dgm:prSet/>
      <dgm:spPr/>
      <dgm:t>
        <a:bodyPr/>
        <a:lstStyle/>
        <a:p>
          <a:pPr rtl="1"/>
          <a:endParaRPr lang="he-IL"/>
        </a:p>
      </dgm:t>
    </dgm:pt>
    <dgm:pt modelId="{E47E81F8-3701-4602-BFAB-D22119B7672D}">
      <dgm:prSet phldrT="[טקסט]"/>
      <dgm:spPr/>
      <dgm:t>
        <a:bodyPr/>
        <a:lstStyle/>
        <a:p>
          <a:pPr rtl="1"/>
          <a:endParaRPr lang="he-IL" dirty="0"/>
        </a:p>
      </dgm:t>
    </dgm:pt>
    <dgm:pt modelId="{9C35E703-4730-4AB6-B5C3-1268CB1C98B3}" type="parTrans" cxnId="{882CF669-075D-48D6-9D2D-E8154DC950B6}">
      <dgm:prSet/>
      <dgm:spPr/>
      <dgm:t>
        <a:bodyPr/>
        <a:lstStyle/>
        <a:p>
          <a:pPr rtl="1"/>
          <a:endParaRPr lang="he-IL"/>
        </a:p>
      </dgm:t>
    </dgm:pt>
    <dgm:pt modelId="{0D9EEA15-A782-40BE-801A-6EAA086D7748}" type="sibTrans" cxnId="{882CF669-075D-48D6-9D2D-E8154DC950B6}">
      <dgm:prSet/>
      <dgm:spPr/>
      <dgm:t>
        <a:bodyPr/>
        <a:lstStyle/>
        <a:p>
          <a:pPr rtl="1"/>
          <a:endParaRPr lang="he-IL"/>
        </a:p>
      </dgm:t>
    </dgm:pt>
    <dgm:pt modelId="{B92F2CF2-FEF5-4766-863E-6673EFA96313}" type="pres">
      <dgm:prSet presAssocID="{AFC300D0-776A-4C9E-8EC8-B9E1CD86C278}" presName="diagram" presStyleCnt="0">
        <dgm:presLayoutVars>
          <dgm:dir/>
          <dgm:resizeHandles val="exact"/>
        </dgm:presLayoutVars>
      </dgm:prSet>
      <dgm:spPr/>
    </dgm:pt>
    <dgm:pt modelId="{ACB6B8BE-AAB2-4AF1-928B-933D0E529071}" type="pres">
      <dgm:prSet presAssocID="{94A5DD0B-7494-4456-AB76-36FDBC524D1B}" presName="node" presStyleLbl="node1" presStyleIdx="0" presStyleCnt="5">
        <dgm:presLayoutVars>
          <dgm:bulletEnabled val="1"/>
        </dgm:presLayoutVars>
      </dgm:prSet>
      <dgm:spPr/>
    </dgm:pt>
    <dgm:pt modelId="{26791FC6-CA26-4DE6-81C9-0ACF9DE3DEF5}" type="pres">
      <dgm:prSet presAssocID="{DA06549A-C03B-4835-851B-FA8C7AF00B0C}" presName="sibTrans" presStyleCnt="0"/>
      <dgm:spPr/>
    </dgm:pt>
    <dgm:pt modelId="{9316A743-E5E8-4EFA-A4BB-859AD8BEB71D}" type="pres">
      <dgm:prSet presAssocID="{31C06D68-DCF0-458B-A91E-E91A4253FCA3}" presName="node" presStyleLbl="node1" presStyleIdx="1" presStyleCnt="5">
        <dgm:presLayoutVars>
          <dgm:bulletEnabled val="1"/>
        </dgm:presLayoutVars>
      </dgm:prSet>
      <dgm:spPr/>
    </dgm:pt>
    <dgm:pt modelId="{0DE875E6-3662-4352-BE95-4BFED0747710}" type="pres">
      <dgm:prSet presAssocID="{C8F7424B-DA0A-40D9-903A-2C34701F2488}" presName="sibTrans" presStyleCnt="0"/>
      <dgm:spPr/>
    </dgm:pt>
    <dgm:pt modelId="{09950222-E596-43CF-AF44-D04B47947FC5}" type="pres">
      <dgm:prSet presAssocID="{32E9AE03-E8AA-4CB3-85F4-F85540F85988}" presName="node" presStyleLbl="node1" presStyleIdx="2" presStyleCnt="5">
        <dgm:presLayoutVars>
          <dgm:bulletEnabled val="1"/>
        </dgm:presLayoutVars>
      </dgm:prSet>
      <dgm:spPr/>
    </dgm:pt>
    <dgm:pt modelId="{E80D90F5-381B-4334-9F90-AD673F2EAF2B}" type="pres">
      <dgm:prSet presAssocID="{975EF5DC-2A3D-4CA2-9A11-65AE53F4CF5F}" presName="sibTrans" presStyleCnt="0"/>
      <dgm:spPr/>
    </dgm:pt>
    <dgm:pt modelId="{4E864EDF-F011-4AFE-B4CE-1363A1A9E93F}" type="pres">
      <dgm:prSet presAssocID="{CF2B7584-E431-4216-A773-D2014F5B0A88}" presName="node" presStyleLbl="node1" presStyleIdx="3" presStyleCnt="5" custLinFactNeighborX="-23908" custLinFactNeighborY="-1195">
        <dgm:presLayoutVars>
          <dgm:bulletEnabled val="1"/>
        </dgm:presLayoutVars>
      </dgm:prSet>
      <dgm:spPr/>
    </dgm:pt>
    <dgm:pt modelId="{20C81F1B-4C79-432B-AB14-8828FC8FD608}" type="pres">
      <dgm:prSet presAssocID="{9AEC6C09-5870-4917-A3D5-A66CD564F02F}" presName="sibTrans" presStyleCnt="0"/>
      <dgm:spPr/>
    </dgm:pt>
    <dgm:pt modelId="{67F92F07-CC1F-4D4E-B852-586E1F25609E}" type="pres">
      <dgm:prSet presAssocID="{E47E81F8-3701-4602-BFAB-D22119B7672D}" presName="node" presStyleLbl="node1" presStyleIdx="4" presStyleCnt="5" custLinFactNeighborX="-21756" custLinFactNeighborY="-1195">
        <dgm:presLayoutVars>
          <dgm:bulletEnabled val="1"/>
        </dgm:presLayoutVars>
      </dgm:prSet>
      <dgm:spPr/>
    </dgm:pt>
  </dgm:ptLst>
  <dgm:cxnLst>
    <dgm:cxn modelId="{BBF51D08-F095-49C9-B46D-ACD3C6FB2C4B}" srcId="{AFC300D0-776A-4C9E-8EC8-B9E1CD86C278}" destId="{32E9AE03-E8AA-4CB3-85F4-F85540F85988}" srcOrd="2" destOrd="0" parTransId="{6ED9490E-FB0F-4998-9B4C-DEBA5608E3D8}" sibTransId="{975EF5DC-2A3D-4CA2-9A11-65AE53F4CF5F}"/>
    <dgm:cxn modelId="{56716911-1662-4E61-89F0-DCB3C1F04EA9}" type="presOf" srcId="{32E9AE03-E8AA-4CB3-85F4-F85540F85988}" destId="{09950222-E596-43CF-AF44-D04B47947FC5}" srcOrd="0" destOrd="0" presId="urn:microsoft.com/office/officeart/2005/8/layout/default"/>
    <dgm:cxn modelId="{D8BFBB33-F7CF-40A1-B5BA-4CDA2EC09B54}" srcId="{AFC300D0-776A-4C9E-8EC8-B9E1CD86C278}" destId="{94A5DD0B-7494-4456-AB76-36FDBC524D1B}" srcOrd="0" destOrd="0" parTransId="{A705C2C0-4E94-41BD-A7D4-A8A1BB5A79B9}" sibTransId="{DA06549A-C03B-4835-851B-FA8C7AF00B0C}"/>
    <dgm:cxn modelId="{2E31DA34-B65C-450D-B93A-7D820EC391DB}" type="presOf" srcId="{CF2B7584-E431-4216-A773-D2014F5B0A88}" destId="{4E864EDF-F011-4AFE-B4CE-1363A1A9E93F}" srcOrd="0" destOrd="0" presId="urn:microsoft.com/office/officeart/2005/8/layout/default"/>
    <dgm:cxn modelId="{3B521467-6217-45E9-8E22-FED6E17F57B3}" type="presOf" srcId="{E47E81F8-3701-4602-BFAB-D22119B7672D}" destId="{67F92F07-CC1F-4D4E-B852-586E1F25609E}" srcOrd="0" destOrd="0" presId="urn:microsoft.com/office/officeart/2005/8/layout/default"/>
    <dgm:cxn modelId="{882CF669-075D-48D6-9D2D-E8154DC950B6}" srcId="{AFC300D0-776A-4C9E-8EC8-B9E1CD86C278}" destId="{E47E81F8-3701-4602-BFAB-D22119B7672D}" srcOrd="4" destOrd="0" parTransId="{9C35E703-4730-4AB6-B5C3-1268CB1C98B3}" sibTransId="{0D9EEA15-A782-40BE-801A-6EAA086D7748}"/>
    <dgm:cxn modelId="{579CD181-FA4F-45EF-AC34-2DD96F2AA34E}" type="presOf" srcId="{31C06D68-DCF0-458B-A91E-E91A4253FCA3}" destId="{9316A743-E5E8-4EFA-A4BB-859AD8BEB71D}" srcOrd="0" destOrd="0" presId="urn:microsoft.com/office/officeart/2005/8/layout/default"/>
    <dgm:cxn modelId="{E56B61DA-0949-4E94-8383-C84DF7077CBA}" srcId="{AFC300D0-776A-4C9E-8EC8-B9E1CD86C278}" destId="{CF2B7584-E431-4216-A773-D2014F5B0A88}" srcOrd="3" destOrd="0" parTransId="{27A1D86D-9922-4BAD-BDA6-4585CDBEC22F}" sibTransId="{9AEC6C09-5870-4917-A3D5-A66CD564F02F}"/>
    <dgm:cxn modelId="{33FA21E9-EFB3-45CC-B2FC-F072643EDE36}" type="presOf" srcId="{94A5DD0B-7494-4456-AB76-36FDBC524D1B}" destId="{ACB6B8BE-AAB2-4AF1-928B-933D0E529071}" srcOrd="0" destOrd="0" presId="urn:microsoft.com/office/officeart/2005/8/layout/default"/>
    <dgm:cxn modelId="{6B5A01EA-E5F6-46B1-9C60-97077A23427A}" srcId="{AFC300D0-776A-4C9E-8EC8-B9E1CD86C278}" destId="{31C06D68-DCF0-458B-A91E-E91A4253FCA3}" srcOrd="1" destOrd="0" parTransId="{45A7E7D1-224A-44AC-A8E8-C88A6F0FE837}" sibTransId="{C8F7424B-DA0A-40D9-903A-2C34701F2488}"/>
    <dgm:cxn modelId="{FFE7C3FA-7EA4-4D0A-A503-3DC8D6C4824B}" type="presOf" srcId="{AFC300D0-776A-4C9E-8EC8-B9E1CD86C278}" destId="{B92F2CF2-FEF5-4766-863E-6673EFA96313}" srcOrd="0" destOrd="0" presId="urn:microsoft.com/office/officeart/2005/8/layout/default"/>
    <dgm:cxn modelId="{0FF3814F-5540-4E6B-9D2F-1CF267DC4974}" type="presParOf" srcId="{B92F2CF2-FEF5-4766-863E-6673EFA96313}" destId="{ACB6B8BE-AAB2-4AF1-928B-933D0E529071}" srcOrd="0" destOrd="0" presId="urn:microsoft.com/office/officeart/2005/8/layout/default"/>
    <dgm:cxn modelId="{5488BD1B-0468-4521-A86C-9D6F4B1D5BD7}" type="presParOf" srcId="{B92F2CF2-FEF5-4766-863E-6673EFA96313}" destId="{26791FC6-CA26-4DE6-81C9-0ACF9DE3DEF5}" srcOrd="1" destOrd="0" presId="urn:microsoft.com/office/officeart/2005/8/layout/default"/>
    <dgm:cxn modelId="{64076D12-5C94-4D1B-A3AC-8D6F184E6434}" type="presParOf" srcId="{B92F2CF2-FEF5-4766-863E-6673EFA96313}" destId="{9316A743-E5E8-4EFA-A4BB-859AD8BEB71D}" srcOrd="2" destOrd="0" presId="urn:microsoft.com/office/officeart/2005/8/layout/default"/>
    <dgm:cxn modelId="{177D786C-F3AC-4022-B45F-5E4EDF261776}" type="presParOf" srcId="{B92F2CF2-FEF5-4766-863E-6673EFA96313}" destId="{0DE875E6-3662-4352-BE95-4BFED0747710}" srcOrd="3" destOrd="0" presId="urn:microsoft.com/office/officeart/2005/8/layout/default"/>
    <dgm:cxn modelId="{D8A95327-90CF-4A36-9D54-0B610CC18BE0}" type="presParOf" srcId="{B92F2CF2-FEF5-4766-863E-6673EFA96313}" destId="{09950222-E596-43CF-AF44-D04B47947FC5}" srcOrd="4" destOrd="0" presId="urn:microsoft.com/office/officeart/2005/8/layout/default"/>
    <dgm:cxn modelId="{4634C7CA-30E0-45F2-879C-4BDEBD11E517}" type="presParOf" srcId="{B92F2CF2-FEF5-4766-863E-6673EFA96313}" destId="{E80D90F5-381B-4334-9F90-AD673F2EAF2B}" srcOrd="5" destOrd="0" presId="urn:microsoft.com/office/officeart/2005/8/layout/default"/>
    <dgm:cxn modelId="{CF85A8A0-70BB-4AB2-8824-F4EC2813548B}" type="presParOf" srcId="{B92F2CF2-FEF5-4766-863E-6673EFA96313}" destId="{4E864EDF-F011-4AFE-B4CE-1363A1A9E93F}" srcOrd="6" destOrd="0" presId="urn:microsoft.com/office/officeart/2005/8/layout/default"/>
    <dgm:cxn modelId="{F9625B14-68D3-4C9D-BF11-FA5753899500}" type="presParOf" srcId="{B92F2CF2-FEF5-4766-863E-6673EFA96313}" destId="{20C81F1B-4C79-432B-AB14-8828FC8FD608}" srcOrd="7" destOrd="0" presId="urn:microsoft.com/office/officeart/2005/8/layout/default"/>
    <dgm:cxn modelId="{F84B9A48-DE2A-4887-A708-1F559F4F4850}" type="presParOf" srcId="{B92F2CF2-FEF5-4766-863E-6673EFA96313}" destId="{67F92F07-CC1F-4D4E-B852-586E1F25609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252565" y="2239"/>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600" kern="1200" dirty="0"/>
            <a:t>ומי שהשיגו החולי אינו סומך על הנס שלא לשאול ברופאים ולהתעסק בדברים המועילים בין בדברים הטבעיים בין בסגולות. והוא אמרו ורפא ירפא ואמרו ז"ל מכאן שנתנה רשות לרופא לרפאות. </a:t>
          </a:r>
        </a:p>
        <a:p>
          <a:pPr marL="0" marR="0" lvl="0" indent="0" algn="ctr" defTabSz="914400" rtl="1" eaLnBrk="1" fontAlgn="auto" latinLnBrk="0" hangingPunct="1">
            <a:lnSpc>
              <a:spcPct val="100000"/>
            </a:lnSpc>
            <a:spcBef>
              <a:spcPct val="0"/>
            </a:spcBef>
            <a:spcAft>
              <a:spcPts val="0"/>
            </a:spcAft>
            <a:buClrTx/>
            <a:buSzTx/>
            <a:buFontTx/>
            <a:buNone/>
            <a:tabLst/>
            <a:defRPr/>
          </a:pPr>
          <a:r>
            <a:rPr lang="he-IL" sz="1600" kern="1200" dirty="0"/>
            <a:t>ואמרם נתנה רשות לומר שאין זה הפך מה שהזהירה התורה בהשגחה. </a:t>
          </a:r>
        </a:p>
      </dsp:txBody>
      <dsp:txXfrm>
        <a:off x="252565" y="2239"/>
        <a:ext cx="3325811" cy="1995487"/>
      </dsp:txXfrm>
    </dsp:sp>
    <dsp:sp modelId="{9316A743-E5E8-4EFA-A4BB-859AD8BEB71D}">
      <dsp:nvSpPr>
        <dsp:cNvPr id="0" name=""/>
        <dsp:cNvSpPr/>
      </dsp:nvSpPr>
      <dsp:spPr>
        <a:xfrm>
          <a:off x="3910958" y="2239"/>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שו"ת </a:t>
          </a:r>
          <a:r>
            <a:rPr lang="he-IL" sz="1600" kern="1200" dirty="0" err="1"/>
            <a:t>הרשב"א</a:t>
          </a:r>
          <a:r>
            <a:rPr lang="he-IL" sz="1600" kern="1200" dirty="0"/>
            <a:t> חלק א סימן </a:t>
          </a:r>
          <a:r>
            <a:rPr lang="he-IL" sz="1600" kern="1200" dirty="0" err="1"/>
            <a:t>תיג</a:t>
          </a:r>
          <a:endParaRPr lang="he-IL" sz="1600" kern="1200" dirty="0"/>
        </a:p>
        <a:p>
          <a:pPr marL="0" lvl="0" indent="0" algn="ctr" defTabSz="711200" rtl="1">
            <a:lnSpc>
              <a:spcPct val="90000"/>
            </a:lnSpc>
            <a:spcBef>
              <a:spcPct val="0"/>
            </a:spcBef>
            <a:spcAft>
              <a:spcPct val="35000"/>
            </a:spcAft>
            <a:buNone/>
          </a:pPr>
          <a:r>
            <a:rPr lang="he-IL" sz="1600" kern="1200" dirty="0"/>
            <a:t>ואם חל המקרה </a:t>
          </a:r>
          <a:r>
            <a:rPr lang="he-IL" sz="1600" kern="1200" dirty="0" err="1"/>
            <a:t>כחליים</a:t>
          </a:r>
          <a:r>
            <a:rPr lang="he-IL" sz="1600" kern="1200" dirty="0"/>
            <a:t> מותר להתעסק ברפואות ובלבד שיהא לבו לשמים וידע </a:t>
          </a:r>
          <a:r>
            <a:rPr lang="he-IL" sz="1600" kern="1200" dirty="0" err="1"/>
            <a:t>שאמתת</a:t>
          </a:r>
          <a:r>
            <a:rPr lang="he-IL" sz="1600" kern="1200" dirty="0"/>
            <a:t> הרפואה ממנו וידרשנו. ולא </a:t>
          </a:r>
          <a:r>
            <a:rPr lang="he-IL" sz="1600" kern="1200" dirty="0" err="1"/>
            <a:t>שיכוין</a:t>
          </a:r>
          <a:r>
            <a:rPr lang="he-IL" sz="1600" kern="1200" dirty="0"/>
            <a:t> </a:t>
          </a:r>
          <a:r>
            <a:rPr lang="he-IL" sz="1600" kern="1200" dirty="0" err="1"/>
            <a:t>שהכל</a:t>
          </a:r>
          <a:r>
            <a:rPr lang="he-IL" sz="1600" kern="1200" dirty="0"/>
            <a:t> תלוי בסם הפלוני וברפואת האיש הרופא. והוא אמרו באסא (</a:t>
          </a:r>
          <a:r>
            <a:rPr lang="he-IL" sz="1600" kern="1200" dirty="0" err="1"/>
            <a:t>דבה"י</a:t>
          </a:r>
          <a:r>
            <a:rPr lang="he-IL" sz="1600" kern="1200" dirty="0"/>
            <a:t> ב' </a:t>
          </a:r>
          <a:r>
            <a:rPr lang="he-IL" sz="1600" kern="1200" dirty="0" err="1"/>
            <a:t>י"ו</a:t>
          </a:r>
          <a:r>
            <a:rPr lang="he-IL" sz="1600" kern="1200" dirty="0"/>
            <a:t>) גם </a:t>
          </a:r>
          <a:r>
            <a:rPr lang="he-IL" sz="1600" kern="1200" dirty="0" err="1"/>
            <a:t>בחליו</a:t>
          </a:r>
          <a:r>
            <a:rPr lang="he-IL" sz="1600" kern="1200" dirty="0"/>
            <a:t> לא דרש את ה' כי ברופאי'. </a:t>
          </a:r>
        </a:p>
      </dsp:txBody>
      <dsp:txXfrm>
        <a:off x="3910958" y="2239"/>
        <a:ext cx="3325811" cy="1995487"/>
      </dsp:txXfrm>
    </dsp:sp>
    <dsp:sp modelId="{09950222-E596-43CF-AF44-D04B47947FC5}">
      <dsp:nvSpPr>
        <dsp:cNvPr id="0" name=""/>
        <dsp:cNvSpPr/>
      </dsp:nvSpPr>
      <dsp:spPr>
        <a:xfrm>
          <a:off x="7776083" y="0"/>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תלמוד בבלי מסכת בבא קמא דף פה עמוד ב</a:t>
          </a:r>
        </a:p>
        <a:p>
          <a:pPr marL="0" lvl="0" indent="0" algn="ctr" defTabSz="711200" rtl="1">
            <a:lnSpc>
              <a:spcPct val="90000"/>
            </a:lnSpc>
            <a:spcBef>
              <a:spcPct val="0"/>
            </a:spcBef>
            <a:spcAft>
              <a:spcPct val="35000"/>
            </a:spcAft>
            <a:buNone/>
          </a:pPr>
          <a:r>
            <a:rPr lang="he-IL" sz="1600" kern="1200" dirty="0" err="1"/>
            <a:t>דתנא</a:t>
          </a:r>
          <a:r>
            <a:rPr lang="he-IL" sz="1600" kern="1200" dirty="0"/>
            <a:t> דבי רבי ישמעאל: ורפא ירפא - מכאן שניתנה רשות לרופא לרפאות! </a:t>
          </a:r>
        </a:p>
      </dsp:txBody>
      <dsp:txXfrm>
        <a:off x="7776083" y="0"/>
        <a:ext cx="3325811" cy="1995487"/>
      </dsp:txXfrm>
    </dsp:sp>
    <dsp:sp modelId="{4E864EDF-F011-4AFE-B4CE-1363A1A9E93F}">
      <dsp:nvSpPr>
        <dsp:cNvPr id="0" name=""/>
        <dsp:cNvSpPr/>
      </dsp:nvSpPr>
      <dsp:spPr>
        <a:xfrm>
          <a:off x="1286627" y="2306462"/>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פנים יפות</a:t>
          </a:r>
        </a:p>
        <a:p>
          <a:pPr marL="0" lvl="0" indent="0" algn="ctr" defTabSz="711200" rtl="1">
            <a:lnSpc>
              <a:spcPct val="90000"/>
            </a:lnSpc>
            <a:spcBef>
              <a:spcPct val="0"/>
            </a:spcBef>
            <a:spcAft>
              <a:spcPct val="35000"/>
            </a:spcAft>
            <a:buNone/>
          </a:pPr>
          <a:r>
            <a:rPr lang="he-IL" sz="1600" kern="1200" dirty="0"/>
            <a:t>מכאן שניתן רשות לרופא לרפאות, נראה פירושו דודאי מצוה לרפאות שהרי </a:t>
          </a:r>
          <a:r>
            <a:rPr lang="he-IL" sz="1600" kern="1200" dirty="0" err="1"/>
            <a:t>מחללין</a:t>
          </a:r>
          <a:r>
            <a:rPr lang="he-IL" sz="1600" kern="1200" dirty="0"/>
            <a:t> שבת על פיקוח נפש, </a:t>
          </a:r>
        </a:p>
        <a:p>
          <a:pPr marL="0" lvl="0" indent="0" algn="ctr" defTabSz="711200" rtl="1">
            <a:lnSpc>
              <a:spcPct val="90000"/>
            </a:lnSpc>
            <a:spcBef>
              <a:spcPct val="0"/>
            </a:spcBef>
            <a:spcAft>
              <a:spcPct val="35000"/>
            </a:spcAft>
            <a:buNone/>
          </a:pPr>
          <a:r>
            <a:rPr lang="he-IL" sz="1600" kern="1200" dirty="0"/>
            <a:t>אלא דה"א שאסור </a:t>
          </a:r>
          <a:r>
            <a:rPr lang="he-IL" sz="1600" kern="1200" dirty="0" err="1"/>
            <a:t>ליקח</a:t>
          </a:r>
          <a:r>
            <a:rPr lang="he-IL" sz="1600" kern="1200" dirty="0"/>
            <a:t> שכר ע"ז, כדין כל מצוה שאסור לעשות בשכר, </a:t>
          </a:r>
          <a:r>
            <a:rPr lang="he-IL" sz="1600" kern="1200" dirty="0" err="1"/>
            <a:t>ויליף</a:t>
          </a:r>
          <a:r>
            <a:rPr lang="he-IL" sz="1600" kern="1200" dirty="0"/>
            <a:t> מהאי קרא </a:t>
          </a:r>
          <a:r>
            <a:rPr lang="he-IL" sz="1600" kern="1200" dirty="0" err="1"/>
            <a:t>דכתיב</a:t>
          </a:r>
          <a:r>
            <a:rPr lang="he-IL" sz="1600" kern="1200" dirty="0"/>
            <a:t> ורפא ירפא </a:t>
          </a:r>
          <a:r>
            <a:rPr lang="he-IL" sz="1600" kern="1200" dirty="0" err="1"/>
            <a:t>דצריך</a:t>
          </a:r>
          <a:r>
            <a:rPr lang="he-IL" sz="1600" kern="1200" dirty="0"/>
            <a:t> לשלם שכר הרופא.</a:t>
          </a:r>
        </a:p>
      </dsp:txBody>
      <dsp:txXfrm>
        <a:off x="1286627" y="2306462"/>
        <a:ext cx="3325811" cy="1995487"/>
      </dsp:txXfrm>
    </dsp:sp>
    <dsp:sp modelId="{67F92F07-CC1F-4D4E-B852-586E1F25609E}">
      <dsp:nvSpPr>
        <dsp:cNvPr id="0" name=""/>
        <dsp:cNvSpPr/>
      </dsp:nvSpPr>
      <dsp:spPr>
        <a:xfrm>
          <a:off x="5016591" y="2306462"/>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600" kern="1200" dirty="0"/>
            <a:t>ולא עוד אלא שאסור </a:t>
          </a:r>
          <a:r>
            <a:rPr lang="he-IL" sz="1600" kern="1200" dirty="0" err="1"/>
            <a:t>להכנס</a:t>
          </a:r>
          <a:r>
            <a:rPr lang="he-IL" sz="1600" kern="1200" dirty="0"/>
            <a:t> </a:t>
          </a:r>
          <a:r>
            <a:rPr lang="he-IL" sz="1600" kern="1200" dirty="0" err="1"/>
            <a:t>בעניני</a:t>
          </a:r>
          <a:r>
            <a:rPr lang="he-IL" sz="1600" kern="1200" dirty="0"/>
            <a:t> הסכנות ולבטוח על הנס והוא אמר' שקיר נטוי מזכיר </a:t>
          </a:r>
          <a:r>
            <a:rPr lang="he-IL" sz="1600" kern="1200" dirty="0" err="1"/>
            <a:t>עון</a:t>
          </a:r>
          <a:r>
            <a:rPr lang="he-IL" sz="1600" kern="1200" dirty="0"/>
            <a:t>. ואמרו כל הסומך על הנס אין </a:t>
          </a:r>
          <a:r>
            <a:rPr lang="he-IL" sz="1600" kern="1200" dirty="0" err="1"/>
            <a:t>עושין</a:t>
          </a:r>
          <a:r>
            <a:rPr lang="he-IL" sz="1600" kern="1200" dirty="0"/>
            <a:t> לו נס. ומותר לבטוח באדם והוא שלא יסור לבו מן השם. </a:t>
          </a:r>
        </a:p>
        <a:p>
          <a:pPr algn="ctr" rtl="1">
            <a:spcBef>
              <a:spcPct val="0"/>
            </a:spcBef>
            <a:buNone/>
          </a:pPr>
          <a:endParaRPr lang="he-IL" sz="1600" kern="1200" dirty="0"/>
        </a:p>
      </dsp:txBody>
      <dsp:txXfrm>
        <a:off x="5016591" y="2306462"/>
        <a:ext cx="3325811" cy="19954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800" b="0" i="0" kern="1200" dirty="0"/>
            <a:t>והרופאים אין מעשיהם רק על המאכל והמשקה להזהיר ממנו ולצוות עליו </a:t>
          </a:r>
          <a:r>
            <a:rPr lang="he-IL" sz="1800" b="0" i="0" kern="1200" dirty="0" err="1"/>
            <a:t>כו</a:t>
          </a:r>
          <a:r>
            <a:rPr lang="he-IL" sz="1800" b="0" i="0" kern="1200" dirty="0"/>
            <a:t>'. והוא מאמרם (ברכות ס, א) שאין דרכם של בני אדם ברפואות אלא שנהגו. אילו לא היה דרכם ברפואות, יחלה האדם כפי אשר יהיה עליו עונש חטאו ויתרפא ברצון ה', </a:t>
          </a:r>
          <a:endParaRPr lang="he-IL" sz="1800" kern="1200" dirty="0"/>
        </a:p>
      </dsp:txBody>
      <dsp:txXfrm>
        <a:off x="0" y="266244"/>
        <a:ext cx="3749536" cy="2249722"/>
      </dsp:txXfrm>
    </dsp:sp>
    <dsp:sp modelId="{9316A743-E5E8-4EFA-A4BB-859AD8BEB71D}">
      <dsp:nvSpPr>
        <dsp:cNvPr id="0" name=""/>
        <dsp:cNvSpPr/>
      </dsp:nvSpPr>
      <dsp:spPr>
        <a:xfrm>
          <a:off x="412449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b="0" i="0" kern="1200" dirty="0"/>
            <a:t>וכן היו הצדיקים עושים בזמן הנבואה, גם כי יקרם </a:t>
          </a:r>
          <a:r>
            <a:rPr lang="he-IL" sz="1800" b="0" i="0" kern="1200" dirty="0" err="1"/>
            <a:t>עון</a:t>
          </a:r>
          <a:r>
            <a:rPr lang="he-IL" sz="1800" b="0" i="0" kern="1200" dirty="0"/>
            <a:t> שיחלו לא ידרשו ברופאים רק בנביאים </a:t>
          </a:r>
          <a:r>
            <a:rPr lang="he-IL" sz="1800" b="0" i="0" kern="1200" dirty="0" err="1"/>
            <a:t>כו</a:t>
          </a:r>
          <a:r>
            <a:rPr lang="he-IL" sz="1800" b="0" i="0" kern="1200" dirty="0"/>
            <a:t>'. ומה חלק לרופאים בבית עושי רצון השם, אחר שהבטיח (שמות </a:t>
          </a:r>
          <a:r>
            <a:rPr lang="he-IL" sz="1800" b="0" i="0" kern="1200" dirty="0" err="1"/>
            <a:t>כג</a:t>
          </a:r>
          <a:r>
            <a:rPr lang="he-IL" sz="1800" b="0" i="0" kern="1200" dirty="0"/>
            <a:t>, כה) וברך את לחמך ואת מימיך והסירותי מחלה מקרבך, </a:t>
          </a:r>
          <a:endParaRPr lang="he-IL" sz="1800" kern="1200" dirty="0"/>
        </a:p>
      </dsp:txBody>
      <dsp:txXfrm>
        <a:off x="4124490" y="266244"/>
        <a:ext cx="3749536" cy="2249722"/>
      </dsp:txXfrm>
    </dsp:sp>
    <dsp:sp modelId="{09950222-E596-43CF-AF44-D04B47947FC5}">
      <dsp:nvSpPr>
        <dsp:cNvPr id="0" name=""/>
        <dsp:cNvSpPr/>
      </dsp:nvSpPr>
      <dsp:spPr>
        <a:xfrm>
          <a:off x="8248981"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b="0" i="0" kern="1200" dirty="0"/>
            <a:t>כתב הרמב"ן (ויקרא </a:t>
          </a:r>
          <a:r>
            <a:rPr lang="he-IL" sz="1800" b="0" i="0" kern="1200" dirty="0" err="1"/>
            <a:t>כו</a:t>
          </a:r>
          <a:r>
            <a:rPr lang="he-IL" sz="1800" b="0" i="0" kern="1200" dirty="0"/>
            <a:t>, יא):</a:t>
          </a:r>
        </a:p>
        <a:p>
          <a:pPr marL="0" lvl="0" indent="0" algn="ctr" defTabSz="800100" rtl="1">
            <a:lnSpc>
              <a:spcPct val="90000"/>
            </a:lnSpc>
            <a:spcBef>
              <a:spcPct val="0"/>
            </a:spcBef>
            <a:spcAft>
              <a:spcPct val="35000"/>
            </a:spcAft>
            <a:buNone/>
          </a:pPr>
          <a:r>
            <a:rPr lang="he-IL" sz="1800" b="0" i="0" kern="1200" dirty="0"/>
            <a:t>כי בהיות ישראל שלמים והם רבים, לא יתנהג </a:t>
          </a:r>
          <a:r>
            <a:rPr lang="he-IL" sz="1800" b="0" i="0" kern="1200" dirty="0" err="1"/>
            <a:t>ענינם</a:t>
          </a:r>
          <a:r>
            <a:rPr lang="he-IL" sz="1800" b="0" i="0" kern="1200" dirty="0"/>
            <a:t> בטבע כלל, לא בגופם, ולא בארצם, לא בכללם, ולא ביחיד מהם </a:t>
          </a:r>
          <a:r>
            <a:rPr lang="he-IL" sz="1800" b="0" i="0" kern="1200" dirty="0" err="1"/>
            <a:t>כו</a:t>
          </a:r>
          <a:r>
            <a:rPr lang="he-IL" sz="1800" b="0" i="0" kern="1200" dirty="0"/>
            <a:t>', עד שלא יצטרכו לרופא ולהשתמר בדרך מדרכי הרפואות כלל </a:t>
          </a:r>
          <a:r>
            <a:rPr lang="he-IL" sz="1800" b="0" i="0" kern="1200" dirty="0" err="1"/>
            <a:t>כו</a:t>
          </a:r>
          <a:r>
            <a:rPr lang="he-IL" sz="1800" b="0" i="0" kern="1200" dirty="0"/>
            <a:t>'. </a:t>
          </a:r>
          <a:endParaRPr lang="he-IL" sz="1800" kern="1200" dirty="0"/>
        </a:p>
      </dsp:txBody>
      <dsp:txXfrm>
        <a:off x="8248981" y="266244"/>
        <a:ext cx="3749536" cy="2249722"/>
      </dsp:txXfrm>
    </dsp:sp>
    <dsp:sp modelId="{4E864EDF-F011-4AFE-B4CE-1363A1A9E93F}">
      <dsp:nvSpPr>
        <dsp:cNvPr id="0" name=""/>
        <dsp:cNvSpPr/>
      </dsp:nvSpPr>
      <dsp:spPr>
        <a:xfrm>
          <a:off x="44656" y="2776566"/>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800" b="0" i="0" kern="1200" dirty="0"/>
            <a:t>בימינו, כולנו מתנהגים על-פי דרך הטבע. גם הצדיקים והחכמים הגדולים ביותר מתייעצים ברופאים לפי הצורך, ומתייחסים לקיום דבריהם בבחינת "ונשמרתם מאד לנפשותיכם" (דברים ד, טו). למעשה, אנו כמעט איננו זוכים לראות איך טיפול רוחני מועיל לגוף גשמי.</a:t>
          </a:r>
          <a:endParaRPr lang="he-IL" sz="1800" kern="1200" dirty="0"/>
        </a:p>
        <a:p>
          <a:pPr marL="0" lvl="0" algn="ctr" defTabSz="577850" rtl="1">
            <a:lnSpc>
              <a:spcPct val="90000"/>
            </a:lnSpc>
            <a:spcBef>
              <a:spcPct val="0"/>
            </a:spcBef>
            <a:spcAft>
              <a:spcPct val="35000"/>
            </a:spcAft>
            <a:buNone/>
          </a:pPr>
          <a:endParaRPr lang="he-IL" sz="1800" kern="1200" dirty="0"/>
        </a:p>
      </dsp:txBody>
      <dsp:txXfrm>
        <a:off x="44656" y="2776566"/>
        <a:ext cx="3749536" cy="2249722"/>
      </dsp:txXfrm>
    </dsp:sp>
    <dsp:sp modelId="{67F92F07-CC1F-4D4E-B852-586E1F25609E}">
      <dsp:nvSpPr>
        <dsp:cNvPr id="0" name=""/>
        <dsp:cNvSpPr/>
      </dsp:nvSpPr>
      <dsp:spPr>
        <a:xfrm>
          <a:off x="4130602" y="2808378"/>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800" b="0" i="0" kern="1200" dirty="0"/>
            <a:t>אבל הם נהגו ברפואות והשם הניחם למקרי </a:t>
          </a:r>
          <a:r>
            <a:rPr lang="he-IL" sz="1800" b="0" i="0" kern="1200" dirty="0" err="1"/>
            <a:t>הטבעים</a:t>
          </a:r>
          <a:r>
            <a:rPr lang="he-IL" sz="1800" b="0" i="0" kern="1200" dirty="0"/>
            <a:t> </a:t>
          </a:r>
          <a:r>
            <a:rPr lang="he-IL" sz="1800" b="0" i="0" kern="1200" dirty="0" err="1"/>
            <a:t>כו</a:t>
          </a:r>
          <a:r>
            <a:rPr lang="he-IL" sz="1800" b="0" i="0" kern="1200" dirty="0"/>
            <a:t>'. </a:t>
          </a:r>
        </a:p>
        <a:p>
          <a:pPr marL="0" marR="0" lvl="0" indent="0" algn="ctr" defTabSz="914400" rtl="1" eaLnBrk="1" fontAlgn="auto" latinLnBrk="0" hangingPunct="1">
            <a:lnSpc>
              <a:spcPct val="100000"/>
            </a:lnSpc>
            <a:spcBef>
              <a:spcPct val="0"/>
            </a:spcBef>
            <a:spcAft>
              <a:spcPts val="0"/>
            </a:spcAft>
            <a:buClrTx/>
            <a:buSzTx/>
            <a:buFontTx/>
            <a:buNone/>
            <a:tabLst/>
            <a:defRPr/>
          </a:pPr>
          <a:r>
            <a:rPr lang="he-IL" sz="1800" b="0" i="0" kern="1200" dirty="0"/>
            <a:t>ועל כן האנשים </a:t>
          </a:r>
          <a:r>
            <a:rPr lang="he-IL" sz="1800" b="0" i="0" kern="1200" dirty="0" err="1"/>
            <a:t>הנצים</a:t>
          </a:r>
          <a:r>
            <a:rPr lang="he-IL" sz="1800" b="0" i="0" kern="1200" dirty="0"/>
            <a:t> שהכו זה את זה באבן או באגרוף, יש על המכה תשלומי הרפואה, כי התורה לא תסמוך דיניה על הנסים.</a:t>
          </a:r>
          <a:endParaRPr lang="he-IL" sz="1800" kern="1200" dirty="0"/>
        </a:p>
        <a:p>
          <a:pPr algn="ctr" rtl="1">
            <a:spcBef>
              <a:spcPct val="0"/>
            </a:spcBef>
            <a:buNone/>
          </a:pPr>
          <a:endParaRPr lang="he-IL" sz="1800" kern="1200" dirty="0"/>
        </a:p>
      </dsp:txBody>
      <dsp:txXfrm>
        <a:off x="4130602" y="2808378"/>
        <a:ext cx="3749536" cy="22497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endParaRPr lang="he-IL" sz="2200" kern="1200" dirty="0"/>
        </a:p>
      </dsp:txBody>
      <dsp:txXfrm>
        <a:off x="0" y="266244"/>
        <a:ext cx="3749536" cy="2249722"/>
      </dsp:txXfrm>
    </dsp:sp>
    <dsp:sp modelId="{9316A743-E5E8-4EFA-A4BB-859AD8BEB71D}">
      <dsp:nvSpPr>
        <dsp:cNvPr id="0" name=""/>
        <dsp:cNvSpPr/>
      </dsp:nvSpPr>
      <dsp:spPr>
        <a:xfrm>
          <a:off x="412449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r>
            <a:rPr lang="he-IL" sz="2200" kern="1200" dirty="0"/>
            <a:t>חולים אנושים רבים — החלמתם תלויה בעיקר ברצונם לחיות. זקנים המרגישים עצמם מיותרים בעולם הזה , שאינם מועילים לאיש. סיכוייהם לחיות עוד פוחתים הרבה.</a:t>
          </a:r>
        </a:p>
      </dsp:txBody>
      <dsp:txXfrm>
        <a:off x="4124490" y="266244"/>
        <a:ext cx="3749536" cy="2249722"/>
      </dsp:txXfrm>
    </dsp:sp>
    <dsp:sp modelId="{09950222-E596-43CF-AF44-D04B47947FC5}">
      <dsp:nvSpPr>
        <dsp:cNvPr id="0" name=""/>
        <dsp:cNvSpPr/>
      </dsp:nvSpPr>
      <dsp:spPr>
        <a:xfrm>
          <a:off x="8248981"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r>
            <a:rPr lang="he-IL" sz="2200" kern="1200" dirty="0"/>
            <a:t>השפעתה של הנפש על הגוף היא עצומה. ידוע שרצון החיים של האדם (קרי; של הגשמה) משפיע ביותר על מצב בריאותו , וכמו שנאמר: ״רוח איש יכלכל מחלהו, ורוח נכאה מי ישאגה ׳ (משלי י״ח, י״ד). </a:t>
          </a:r>
        </a:p>
      </dsp:txBody>
      <dsp:txXfrm>
        <a:off x="8248981" y="266244"/>
        <a:ext cx="3749536" cy="2249722"/>
      </dsp:txXfrm>
    </dsp:sp>
    <dsp:sp modelId="{4E864EDF-F011-4AFE-B4CE-1363A1A9E93F}">
      <dsp:nvSpPr>
        <dsp:cNvPr id="0" name=""/>
        <dsp:cNvSpPr/>
      </dsp:nvSpPr>
      <dsp:spPr>
        <a:xfrm>
          <a:off x="44656" y="2776566"/>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577850" rtl="1">
            <a:lnSpc>
              <a:spcPct val="90000"/>
            </a:lnSpc>
            <a:spcBef>
              <a:spcPct val="0"/>
            </a:spcBef>
            <a:spcAft>
              <a:spcPct val="35000"/>
            </a:spcAft>
            <a:buNone/>
          </a:pPr>
          <a:endParaRPr lang="he-IL" sz="2200" kern="1200" dirty="0"/>
        </a:p>
      </dsp:txBody>
      <dsp:txXfrm>
        <a:off x="44656" y="2776566"/>
        <a:ext cx="3749536" cy="2249722"/>
      </dsp:txXfrm>
    </dsp:sp>
    <dsp:sp modelId="{67F92F07-CC1F-4D4E-B852-586E1F25609E}">
      <dsp:nvSpPr>
        <dsp:cNvPr id="0" name=""/>
        <dsp:cNvSpPr/>
      </dsp:nvSpPr>
      <dsp:spPr>
        <a:xfrm>
          <a:off x="4130602" y="2808378"/>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endParaRPr lang="he-IL" sz="2200" kern="1200" dirty="0"/>
        </a:p>
      </dsp:txBody>
      <dsp:txXfrm>
        <a:off x="4130602" y="2808378"/>
        <a:ext cx="3749536" cy="224972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600" b="0" i="0" kern="1200" dirty="0"/>
            <a:t>וכן הוא לשונו </a:t>
          </a:r>
          <a:r>
            <a:rPr lang="he-IL" sz="1600" b="0" i="0" kern="1200" dirty="0" err="1"/>
            <a:t>בפ"ג</a:t>
          </a:r>
          <a:r>
            <a:rPr lang="he-IL" sz="1600" b="0" i="0" kern="1200" dirty="0"/>
            <a:t> משמונה פרקיו: </a:t>
          </a:r>
        </a:p>
        <a:p>
          <a:pPr marL="0" marR="0" lvl="0" indent="0" algn="ctr" defTabSz="914400" rtl="1" eaLnBrk="1" fontAlgn="auto" latinLnBrk="0" hangingPunct="1">
            <a:lnSpc>
              <a:spcPct val="100000"/>
            </a:lnSpc>
            <a:spcBef>
              <a:spcPct val="0"/>
            </a:spcBef>
            <a:spcAft>
              <a:spcPts val="0"/>
            </a:spcAft>
            <a:buClrTx/>
            <a:buSzTx/>
            <a:buFontTx/>
            <a:buNone/>
            <a:tabLst/>
            <a:defRPr/>
          </a:pPr>
          <a:r>
            <a:rPr lang="he-IL" sz="1600" b="0" i="0" kern="1200" dirty="0"/>
            <a:t>"וכמו שהחולים, כאשר ידעו חוליים ולא ידעו מלאכת הרפואה, ישאלו הרופאים, ויודיעום מה ראוי שיעשו </a:t>
          </a:r>
          <a:r>
            <a:rPr lang="he-IL" sz="1600" b="0" i="0" kern="1200" dirty="0" err="1"/>
            <a:t>כו</a:t>
          </a:r>
          <a:r>
            <a:rPr lang="he-IL" sz="1600" b="0" i="0" kern="1200" dirty="0"/>
            <a:t>'. </a:t>
          </a:r>
        </a:p>
        <a:p>
          <a:pPr marL="0" marR="0" lvl="0" indent="0" algn="ctr" defTabSz="914400" rtl="1" eaLnBrk="1" fontAlgn="auto" latinLnBrk="0" hangingPunct="1">
            <a:lnSpc>
              <a:spcPct val="100000"/>
            </a:lnSpc>
            <a:spcBef>
              <a:spcPct val="0"/>
            </a:spcBef>
            <a:spcAft>
              <a:spcPts val="0"/>
            </a:spcAft>
            <a:buClrTx/>
            <a:buSzTx/>
            <a:buFontTx/>
            <a:buNone/>
            <a:tabLst/>
            <a:defRPr/>
          </a:pPr>
          <a:r>
            <a:rPr lang="he-IL" sz="1600" b="0" i="0" kern="1200" dirty="0"/>
            <a:t>כן חולי הנפשות, ראוי להם שישאלו החכמים, אשר הם רופאי הנפשות, ויזהירום מאותן הרעות אשר יחשבון טובות, וירפאום במלאכה אשר ירופאו בה מידות הנפש".</a:t>
          </a:r>
          <a:endParaRPr lang="he-IL" sz="1600" kern="1200" dirty="0"/>
        </a:p>
      </dsp:txBody>
      <dsp:txXfrm>
        <a:off x="0" y="266244"/>
        <a:ext cx="3749536" cy="2249722"/>
      </dsp:txXfrm>
    </dsp:sp>
    <dsp:sp modelId="{9316A743-E5E8-4EFA-A4BB-859AD8BEB71D}">
      <dsp:nvSpPr>
        <dsp:cNvPr id="0" name=""/>
        <dsp:cNvSpPr/>
      </dsp:nvSpPr>
      <dsp:spPr>
        <a:xfrm>
          <a:off x="412449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כתב </a:t>
          </a:r>
          <a:r>
            <a:rPr lang="he-IL" sz="1600" b="0" i="0" kern="1200" dirty="0"/>
            <a:t>הרמב"ם (הלכות דעות ב, א):</a:t>
          </a:r>
        </a:p>
        <a:p>
          <a:pPr marL="0" lvl="0" indent="0" algn="ctr" defTabSz="711200" rtl="1">
            <a:lnSpc>
              <a:spcPct val="90000"/>
            </a:lnSpc>
            <a:spcBef>
              <a:spcPct val="0"/>
            </a:spcBef>
            <a:spcAft>
              <a:spcPct val="35000"/>
            </a:spcAft>
            <a:buNone/>
          </a:pPr>
          <a:r>
            <a:rPr lang="he-IL" sz="1600" b="0" i="0" kern="1200" dirty="0"/>
            <a:t>ומה היא תקנת חולי הנפשות, ילכו אצל החכמים שהן רופאי הנפשות, וירפאו </a:t>
          </a:r>
          <a:r>
            <a:rPr lang="he-IL" sz="1600" b="0" i="0" kern="1200" dirty="0" err="1"/>
            <a:t>חליים</a:t>
          </a:r>
          <a:r>
            <a:rPr lang="he-IL" sz="1600" b="0" i="0" kern="1200" dirty="0"/>
            <a:t> בדעות </a:t>
          </a:r>
          <a:r>
            <a:rPr lang="he-IL" sz="1600" b="0" i="0" kern="1200" dirty="0" err="1"/>
            <a:t>שמלמדין</a:t>
          </a:r>
          <a:r>
            <a:rPr lang="he-IL" sz="1600" b="0" i="0" kern="1200" dirty="0"/>
            <a:t> אותם, עד שיחזירום לדרך הטובה. </a:t>
          </a:r>
        </a:p>
        <a:p>
          <a:pPr marL="0" lvl="0" indent="0" algn="ctr" defTabSz="711200" rtl="1">
            <a:lnSpc>
              <a:spcPct val="90000"/>
            </a:lnSpc>
            <a:spcBef>
              <a:spcPct val="0"/>
            </a:spcBef>
            <a:spcAft>
              <a:spcPct val="35000"/>
            </a:spcAft>
            <a:buNone/>
          </a:pPr>
          <a:r>
            <a:rPr lang="he-IL" sz="1600" b="0" i="0" kern="1200" dirty="0"/>
            <a:t>והמכירים בדעות הרעות שלהם ואינם הולכים אצל החכמים לרפא אותם, עליהם אמר שלמה (משלי א, ז), חכמה ומוסר </a:t>
          </a:r>
          <a:r>
            <a:rPr lang="he-IL" sz="1600" b="0" i="0" kern="1200" dirty="0" err="1"/>
            <a:t>אוילים</a:t>
          </a:r>
          <a:r>
            <a:rPr lang="he-IL" sz="1600" b="0" i="0" kern="1200" dirty="0"/>
            <a:t> בזו.</a:t>
          </a:r>
          <a:endParaRPr lang="he-IL" sz="1600" kern="1200" dirty="0"/>
        </a:p>
      </dsp:txBody>
      <dsp:txXfrm>
        <a:off x="4124490" y="266244"/>
        <a:ext cx="3749536" cy="2249722"/>
      </dsp:txXfrm>
    </dsp:sp>
    <dsp:sp modelId="{09950222-E596-43CF-AF44-D04B47947FC5}">
      <dsp:nvSpPr>
        <dsp:cNvPr id="0" name=""/>
        <dsp:cNvSpPr/>
      </dsp:nvSpPr>
      <dsp:spPr>
        <a:xfrm>
          <a:off x="8248981"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0" i="0" kern="1200" dirty="0"/>
            <a:t>האם מבחינה תורנית מקבילה הנפש לגוף במובן זה, שגם בה יש שתי דרכי טיפול – אחת טבעית, הכוללת מעשים ניטרליים הנועדים לחזק את הנפש, ואחת ניסית, שהיא טיפול רוחני – </a:t>
          </a:r>
        </a:p>
        <a:p>
          <a:pPr marL="0" lvl="0" indent="0" algn="ctr" defTabSz="711200" rtl="1">
            <a:lnSpc>
              <a:spcPct val="90000"/>
            </a:lnSpc>
            <a:spcBef>
              <a:spcPct val="0"/>
            </a:spcBef>
            <a:spcAft>
              <a:spcPct val="35000"/>
            </a:spcAft>
            <a:buNone/>
          </a:pPr>
          <a:r>
            <a:rPr lang="he-IL" sz="1600" b="0" i="0" kern="1200" dirty="0"/>
            <a:t>או שמא הטיפול הטבעי בנפש הוא עצמו הטיפול הרוחני, ואין אפשרות אחרת?</a:t>
          </a:r>
          <a:endParaRPr lang="he-IL" sz="1600" kern="1200" dirty="0"/>
        </a:p>
      </dsp:txBody>
      <dsp:txXfrm>
        <a:off x="8248981" y="266244"/>
        <a:ext cx="3749536" cy="2249722"/>
      </dsp:txXfrm>
    </dsp:sp>
    <dsp:sp modelId="{4E864EDF-F011-4AFE-B4CE-1363A1A9E93F}">
      <dsp:nvSpPr>
        <dsp:cNvPr id="0" name=""/>
        <dsp:cNvSpPr/>
      </dsp:nvSpPr>
      <dsp:spPr>
        <a:xfrm>
          <a:off x="44656" y="2776566"/>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577850" rtl="1">
            <a:lnSpc>
              <a:spcPct val="90000"/>
            </a:lnSpc>
            <a:spcBef>
              <a:spcPct val="0"/>
            </a:spcBef>
            <a:spcAft>
              <a:spcPct val="35000"/>
            </a:spcAft>
            <a:buNone/>
          </a:pPr>
          <a:endParaRPr lang="he-IL" sz="1600" kern="1200" dirty="0"/>
        </a:p>
      </dsp:txBody>
      <dsp:txXfrm>
        <a:off x="44656" y="2776566"/>
        <a:ext cx="3749536" cy="2249722"/>
      </dsp:txXfrm>
    </dsp:sp>
    <dsp:sp modelId="{67F92F07-CC1F-4D4E-B852-586E1F25609E}">
      <dsp:nvSpPr>
        <dsp:cNvPr id="0" name=""/>
        <dsp:cNvSpPr/>
      </dsp:nvSpPr>
      <dsp:spPr>
        <a:xfrm>
          <a:off x="4130602" y="2808378"/>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0" i="0" kern="1200" dirty="0"/>
            <a:t>ניתן לעשות הבחנה בין טיפול נפשי שמטרתו בריאות הנפש, לבין עבודת המידות שמטרתה עליה רוחנית.</a:t>
          </a:r>
        </a:p>
        <a:p>
          <a:pPr marL="0" lvl="0" indent="0" algn="ctr" defTabSz="711200" rtl="1">
            <a:lnSpc>
              <a:spcPct val="90000"/>
            </a:lnSpc>
            <a:spcBef>
              <a:spcPct val="0"/>
            </a:spcBef>
            <a:spcAft>
              <a:spcPct val="35000"/>
            </a:spcAft>
            <a:buNone/>
          </a:pPr>
          <a:r>
            <a:rPr lang="he-IL" sz="1600" b="0" i="0" kern="1200" dirty="0"/>
            <a:t>רפואת הנפשות שאליה מתייחס הרמב"ם כאן היא רפואת הרוח, ולא הנפש במובנה בימינו.</a:t>
          </a:r>
          <a:endParaRPr lang="he-IL" sz="1600" kern="1200" dirty="0"/>
        </a:p>
      </dsp:txBody>
      <dsp:txXfrm>
        <a:off x="4130602" y="2808378"/>
        <a:ext cx="3749536" cy="224972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endParaRPr lang="he-IL" sz="1700" kern="1200" dirty="0"/>
        </a:p>
      </dsp:txBody>
      <dsp:txXfrm>
        <a:off x="0" y="266244"/>
        <a:ext cx="3749536" cy="2249722"/>
      </dsp:txXfrm>
    </dsp:sp>
    <dsp:sp modelId="{9316A743-E5E8-4EFA-A4BB-859AD8BEB71D}">
      <dsp:nvSpPr>
        <dsp:cNvPr id="0" name=""/>
        <dsp:cNvSpPr/>
      </dsp:nvSpPr>
      <dsp:spPr>
        <a:xfrm>
          <a:off x="412449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b="0" i="0" kern="1200" dirty="0"/>
            <a:t>ראה לשון בזוהר (ח"א </a:t>
          </a:r>
          <a:r>
            <a:rPr lang="he-IL" sz="1700" b="0" i="0" kern="1200" dirty="0" err="1"/>
            <a:t>רו</a:t>
          </a:r>
          <a:r>
            <a:rPr lang="he-IL" sz="1700" b="0" i="0" kern="1200" dirty="0"/>
            <a:t>, א): "תא חזי, כלא אינון דרגין אלין על אלין, </a:t>
          </a:r>
          <a:r>
            <a:rPr lang="he-IL" sz="1700" b="0" i="0" kern="1200" dirty="0" err="1"/>
            <a:t>נפ"ש</a:t>
          </a:r>
          <a:r>
            <a:rPr lang="he-IL" sz="1700" b="0" i="0" kern="1200" dirty="0"/>
            <a:t> רו"ח </a:t>
          </a:r>
          <a:r>
            <a:rPr lang="he-IL" sz="1700" b="0" i="0" kern="1200" dirty="0" err="1"/>
            <a:t>נשמ"ה</a:t>
          </a:r>
          <a:r>
            <a:rPr lang="he-IL" sz="1700" b="0" i="0" kern="1200" dirty="0"/>
            <a:t>, </a:t>
          </a:r>
          <a:r>
            <a:rPr lang="he-IL" sz="1700" b="0" i="0" kern="1200" dirty="0" err="1"/>
            <a:t>דרגא</a:t>
          </a:r>
          <a:r>
            <a:rPr lang="he-IL" sz="1700" b="0" i="0" kern="1200" dirty="0"/>
            <a:t> על </a:t>
          </a:r>
          <a:r>
            <a:rPr lang="he-IL" sz="1700" b="0" i="0" kern="1200" dirty="0" err="1"/>
            <a:t>דרגא</a:t>
          </a:r>
          <a:r>
            <a:rPr lang="he-IL" sz="1700" b="0" i="0" kern="1200" dirty="0"/>
            <a:t>. נפש </a:t>
          </a:r>
          <a:r>
            <a:rPr lang="he-IL" sz="1700" b="0" i="0" kern="1200" dirty="0" err="1"/>
            <a:t>בקדמיתא</a:t>
          </a:r>
          <a:r>
            <a:rPr lang="he-IL" sz="1700" b="0" i="0" kern="1200" dirty="0"/>
            <a:t> </a:t>
          </a:r>
          <a:r>
            <a:rPr lang="he-IL" sz="1700" b="0" i="0" kern="1200" dirty="0" err="1"/>
            <a:t>ואיהי</a:t>
          </a:r>
          <a:r>
            <a:rPr lang="he-IL" sz="1700" b="0" i="0" kern="1200" dirty="0"/>
            <a:t> </a:t>
          </a:r>
          <a:r>
            <a:rPr lang="he-IL" sz="1700" b="0" i="0" kern="1200" dirty="0" err="1"/>
            <a:t>דרגא</a:t>
          </a:r>
          <a:r>
            <a:rPr lang="he-IL" sz="1700" b="0" i="0" kern="1200" dirty="0"/>
            <a:t> </a:t>
          </a:r>
          <a:r>
            <a:rPr lang="he-IL" sz="1700" b="0" i="0" kern="1200" dirty="0" err="1"/>
            <a:t>תתאה</a:t>
          </a:r>
          <a:r>
            <a:rPr lang="he-IL" sz="1700" b="0" i="0" kern="1200" dirty="0"/>
            <a:t> </a:t>
          </a:r>
          <a:r>
            <a:rPr lang="he-IL" sz="1700" b="0" i="0" kern="1200" dirty="0" err="1"/>
            <a:t>כדקאמרן</a:t>
          </a:r>
          <a:r>
            <a:rPr lang="he-IL" sz="1700" b="0" i="0" kern="1200" dirty="0"/>
            <a:t>, רוח לבתר </a:t>
          </a:r>
          <a:r>
            <a:rPr lang="he-IL" sz="1700" b="0" i="0" kern="1200" dirty="0" err="1"/>
            <a:t>דשריא</a:t>
          </a:r>
          <a:r>
            <a:rPr lang="he-IL" sz="1700" b="0" i="0" kern="1200" dirty="0"/>
            <a:t> על נפש וקיימא עלה, נשמה </a:t>
          </a:r>
          <a:r>
            <a:rPr lang="he-IL" sz="1700" b="0" i="0" kern="1200" dirty="0" err="1"/>
            <a:t>דרגא</a:t>
          </a:r>
          <a:r>
            <a:rPr lang="he-IL" sz="1700" b="0" i="0" kern="1200" dirty="0"/>
            <a:t> </a:t>
          </a:r>
          <a:r>
            <a:rPr lang="he-IL" sz="1700" b="0" i="0" kern="1200" dirty="0" err="1"/>
            <a:t>דסלקא</a:t>
          </a:r>
          <a:r>
            <a:rPr lang="he-IL" sz="1700" b="0" i="0" kern="1200" dirty="0"/>
            <a:t> על כלא".</a:t>
          </a:r>
          <a:endParaRPr lang="he-IL" sz="1700" kern="1200" dirty="0"/>
        </a:p>
      </dsp:txBody>
      <dsp:txXfrm>
        <a:off x="4124490" y="266244"/>
        <a:ext cx="3749536" cy="2249722"/>
      </dsp:txXfrm>
    </dsp:sp>
    <dsp:sp modelId="{09950222-E596-43CF-AF44-D04B47947FC5}">
      <dsp:nvSpPr>
        <dsp:cNvPr id="0" name=""/>
        <dsp:cNvSpPr/>
      </dsp:nvSpPr>
      <dsp:spPr>
        <a:xfrm>
          <a:off x="8248981"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b="0" i="0" kern="1200" dirty="0"/>
            <a:t>שאלה זו היא בעצם תהייה על מהות הנפש. כיון שהנפש מתווכת בין עולם החומר לעולם הרוח, האם יש להתייחס אליה כאל ישות חומרית, ואזי הטיפול הנכון הוא טיפול ארצי ניטרלי כמו הטיפול בגוף, </a:t>
          </a:r>
        </a:p>
        <a:p>
          <a:pPr marL="0" lvl="0" indent="0" algn="ctr" defTabSz="755650" rtl="1">
            <a:lnSpc>
              <a:spcPct val="90000"/>
            </a:lnSpc>
            <a:spcBef>
              <a:spcPct val="0"/>
            </a:spcBef>
            <a:spcAft>
              <a:spcPct val="35000"/>
            </a:spcAft>
            <a:buNone/>
          </a:pPr>
          <a:r>
            <a:rPr lang="he-IL" sz="1700" b="0" i="0" kern="1200" dirty="0"/>
            <a:t>או יש הבדל עקרוני בין הגוף החומרי לבין הנפש, ויש להתייחס לנפש כאל ישות רוחנית, כאל "חלק </a:t>
          </a:r>
          <a:r>
            <a:rPr lang="he-IL" sz="1700" b="0" i="0" kern="1200" dirty="0" err="1"/>
            <a:t>אלוק</a:t>
          </a:r>
          <a:r>
            <a:rPr lang="he-IL" sz="1700" b="0" i="0" kern="1200" dirty="0"/>
            <a:t> ממעל"? </a:t>
          </a:r>
          <a:endParaRPr lang="he-IL" sz="1700" kern="1200" dirty="0"/>
        </a:p>
      </dsp:txBody>
      <dsp:txXfrm>
        <a:off x="8248981" y="266244"/>
        <a:ext cx="3749536" cy="2249722"/>
      </dsp:txXfrm>
    </dsp:sp>
    <dsp:sp modelId="{4E864EDF-F011-4AFE-B4CE-1363A1A9E93F}">
      <dsp:nvSpPr>
        <dsp:cNvPr id="0" name=""/>
        <dsp:cNvSpPr/>
      </dsp:nvSpPr>
      <dsp:spPr>
        <a:xfrm>
          <a:off x="44656" y="2776566"/>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577850" rtl="1">
            <a:lnSpc>
              <a:spcPct val="90000"/>
            </a:lnSpc>
            <a:spcBef>
              <a:spcPct val="0"/>
            </a:spcBef>
            <a:spcAft>
              <a:spcPct val="35000"/>
            </a:spcAft>
            <a:buNone/>
          </a:pPr>
          <a:r>
            <a:rPr lang="he-IL" sz="1700" kern="1200" dirty="0"/>
            <a:t>.</a:t>
          </a:r>
          <a:r>
            <a:rPr lang="he-IL" sz="1700" b="0" i="0" kern="1200" dirty="0"/>
            <a:t> הפסיכולוגיה מתעלמת לחלוטין מכל דיון בשאלת מציאותה של הנשמה ותפקודה, ורואה בדיון כזה אנטי-רציונלי, מנוגד לחלוטין למגמה המדעית של הפסיכולוגיה. </a:t>
          </a:r>
          <a:endParaRPr lang="he-IL" sz="1700" kern="1200" dirty="0"/>
        </a:p>
      </dsp:txBody>
      <dsp:txXfrm>
        <a:off x="44656" y="2776566"/>
        <a:ext cx="3749536" cy="2249722"/>
      </dsp:txXfrm>
    </dsp:sp>
    <dsp:sp modelId="{67F92F07-CC1F-4D4E-B852-586E1F25609E}">
      <dsp:nvSpPr>
        <dsp:cNvPr id="0" name=""/>
        <dsp:cNvSpPr/>
      </dsp:nvSpPr>
      <dsp:spPr>
        <a:xfrm>
          <a:off x="4130602" y="2808378"/>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a:t>
          </a:r>
          <a:r>
            <a:rPr lang="he-IL" sz="1700" b="0" i="0" kern="1200" dirty="0"/>
            <a:t> הפסיכולוגיה המערבית, אינה מודה בקיומו של ממד רוחני כלל. מיליוני מילים נכתבות כל שנה בכתבי-עת פסיכולוגיים, ועשרות אלפי הרצאות נמסרות באקדמיה כל סמסטר על טיפול נפשי, ואין אף מילה אחת על כך שבתוך כל אדם, או, למצער, בכל יהודי, ישנו חלק רוחני קדוש וטהור. </a:t>
          </a:r>
          <a:endParaRPr lang="he-IL" sz="1700" kern="1200" dirty="0"/>
        </a:p>
      </dsp:txBody>
      <dsp:txXfrm>
        <a:off x="4130602" y="2808378"/>
        <a:ext cx="3749536" cy="224972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900" kern="1200" dirty="0"/>
            <a:t>.</a:t>
          </a:r>
          <a:r>
            <a:rPr lang="he-IL" sz="1900" b="0" i="0" kern="1200" dirty="0"/>
            <a:t> כאשר הנשמה אינה זוכה לסיפוק, התוצאה הבלתי נמנעת תהיה סבל וכאב לב, כדברי המדרש המפורסם (מדרש קהלת ו, א):</a:t>
          </a:r>
          <a:endParaRPr lang="he-IL" sz="1900" kern="1200" dirty="0"/>
        </a:p>
      </dsp:txBody>
      <dsp:txXfrm>
        <a:off x="0" y="266244"/>
        <a:ext cx="3749536" cy="2249722"/>
      </dsp:txXfrm>
    </dsp:sp>
    <dsp:sp modelId="{9316A743-E5E8-4EFA-A4BB-859AD8BEB71D}">
      <dsp:nvSpPr>
        <dsp:cNvPr id="0" name=""/>
        <dsp:cNvSpPr/>
      </dsp:nvSpPr>
      <dsp:spPr>
        <a:xfrm>
          <a:off x="412449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1">
            <a:lnSpc>
              <a:spcPct val="90000"/>
            </a:lnSpc>
            <a:spcBef>
              <a:spcPct val="0"/>
            </a:spcBef>
            <a:spcAft>
              <a:spcPct val="35000"/>
            </a:spcAft>
            <a:buNone/>
          </a:pPr>
          <a:r>
            <a:rPr lang="he-IL" sz="1900" b="0" i="0" kern="1200" dirty="0"/>
            <a:t>הגישה היהודית קובעת שמי שמתעלם מחלק כה מרכזי באישיות שלו: בנשמה ובצרכיה הרוחניים, בוודאי נועד לסבל רב. חכמת הנפש היהודית מחייבת שבכל מצב שבו מרגיש האדם סבל או דכאון וכיוצא בהם, תהיה אחת השאלות הראשונות: האם הנשמה מקבלת את מה שהיא זקוקה לו? </a:t>
          </a:r>
          <a:endParaRPr lang="he-IL" sz="1900" kern="1200" dirty="0"/>
        </a:p>
      </dsp:txBody>
      <dsp:txXfrm>
        <a:off x="4124490" y="266244"/>
        <a:ext cx="3749536" cy="2249722"/>
      </dsp:txXfrm>
    </dsp:sp>
    <dsp:sp modelId="{09950222-E596-43CF-AF44-D04B47947FC5}">
      <dsp:nvSpPr>
        <dsp:cNvPr id="0" name=""/>
        <dsp:cNvSpPr/>
      </dsp:nvSpPr>
      <dsp:spPr>
        <a:xfrm>
          <a:off x="8248981"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1">
            <a:lnSpc>
              <a:spcPct val="90000"/>
            </a:lnSpc>
            <a:spcBef>
              <a:spcPct val="0"/>
            </a:spcBef>
            <a:spcAft>
              <a:spcPct val="35000"/>
            </a:spcAft>
            <a:buNone/>
          </a:pPr>
          <a:r>
            <a:rPr lang="he-IL" sz="1900" kern="1200" dirty="0"/>
            <a:t>.</a:t>
          </a:r>
          <a:r>
            <a:rPr lang="he-IL" sz="1900" b="0" i="0" kern="1200" dirty="0"/>
            <a:t> מנגד, לפי חכמת הנפש היהודית, אי אפשר כלל לטפל בתחלואי הנפש ללא הזדקקות לשאלת הרוח. </a:t>
          </a:r>
          <a:endParaRPr lang="he-IL" sz="1900" kern="1200" dirty="0"/>
        </a:p>
      </dsp:txBody>
      <dsp:txXfrm>
        <a:off x="8248981" y="266244"/>
        <a:ext cx="3749536" cy="2249722"/>
      </dsp:txXfrm>
    </dsp:sp>
    <dsp:sp modelId="{4E864EDF-F011-4AFE-B4CE-1363A1A9E93F}">
      <dsp:nvSpPr>
        <dsp:cNvPr id="0" name=""/>
        <dsp:cNvSpPr/>
      </dsp:nvSpPr>
      <dsp:spPr>
        <a:xfrm>
          <a:off x="44656" y="2776566"/>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577850" rtl="1">
            <a:lnSpc>
              <a:spcPct val="90000"/>
            </a:lnSpc>
            <a:spcBef>
              <a:spcPct val="0"/>
            </a:spcBef>
            <a:spcAft>
              <a:spcPct val="35000"/>
            </a:spcAft>
            <a:buNone/>
          </a:pPr>
          <a:r>
            <a:rPr lang="he-IL" sz="1900" kern="1200" dirty="0"/>
            <a:t>. האדם מחפש משמעות בחייו, אין טעם לחיות חיים שאין בהם תוכן. </a:t>
          </a:r>
        </a:p>
        <a:p>
          <a:pPr marL="0" lvl="0" indent="0" algn="ctr" defTabSz="577850" rtl="1">
            <a:lnSpc>
              <a:spcPct val="90000"/>
            </a:lnSpc>
            <a:spcBef>
              <a:spcPct val="0"/>
            </a:spcBef>
            <a:spcAft>
              <a:spcPct val="35000"/>
            </a:spcAft>
            <a:buNone/>
          </a:pPr>
          <a:r>
            <a:rPr lang="he-IL" sz="1900" kern="1200" dirty="0"/>
            <a:t>הדבר היחיד שמעניק משמעות פנימית לחיי האדם הוא – לעבוד את השם ולקיים את מצוותיו ותורתו. </a:t>
          </a:r>
        </a:p>
        <a:p>
          <a:pPr marL="0" lvl="0" indent="0" algn="ctr" defTabSz="577850" rtl="1">
            <a:lnSpc>
              <a:spcPct val="90000"/>
            </a:lnSpc>
            <a:spcBef>
              <a:spcPct val="0"/>
            </a:spcBef>
            <a:spcAft>
              <a:spcPct val="35000"/>
            </a:spcAft>
            <a:buNone/>
          </a:pPr>
          <a:r>
            <a:rPr lang="he-IL" sz="1900" kern="1200" dirty="0">
              <a:highlight>
                <a:srgbClr val="FF00FF"/>
              </a:highlight>
            </a:rPr>
            <a:t>זה הסוד של שמחת החיים הפנימית שהיא מנת חלקם של יהודים אמיתיים</a:t>
          </a:r>
          <a:r>
            <a:rPr lang="he-IL" sz="1900" kern="1200" dirty="0"/>
            <a:t>.</a:t>
          </a:r>
        </a:p>
      </dsp:txBody>
      <dsp:txXfrm>
        <a:off x="44656" y="2776566"/>
        <a:ext cx="3749536" cy="2249722"/>
      </dsp:txXfrm>
    </dsp:sp>
    <dsp:sp modelId="{67F92F07-CC1F-4D4E-B852-586E1F25609E}">
      <dsp:nvSpPr>
        <dsp:cNvPr id="0" name=""/>
        <dsp:cNvSpPr/>
      </dsp:nvSpPr>
      <dsp:spPr>
        <a:xfrm>
          <a:off x="4130602" y="2808378"/>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1">
            <a:lnSpc>
              <a:spcPct val="90000"/>
            </a:lnSpc>
            <a:spcBef>
              <a:spcPct val="0"/>
            </a:spcBef>
            <a:spcAft>
              <a:spcPct val="35000"/>
            </a:spcAft>
            <a:buNone/>
          </a:pPr>
          <a:r>
            <a:rPr lang="he-IL" sz="1900" kern="1200" dirty="0"/>
            <a:t>.</a:t>
          </a:r>
          <a:r>
            <a:rPr lang="he-IL" sz="1900" b="0" i="0" kern="1200" dirty="0"/>
            <a:t> "וגם הנפש לא תמלא </a:t>
          </a:r>
          <a:r>
            <a:rPr lang="he-IL" sz="1900" b="0" i="0" kern="1200" dirty="0" err="1"/>
            <a:t>כו</a:t>
          </a:r>
          <a:r>
            <a:rPr lang="he-IL" sz="1900" b="0" i="0" kern="1200" dirty="0"/>
            <a:t>'. משל למה הדבר דומה, לעירוני שנשא בת מלכים, אם יביא לה כל מה שבעולם אינן </a:t>
          </a:r>
          <a:r>
            <a:rPr lang="he-IL" sz="1900" b="0" i="0" kern="1200" dirty="0" err="1"/>
            <a:t>חשובין</a:t>
          </a:r>
          <a:r>
            <a:rPr lang="he-IL" sz="1900" b="0" i="0" kern="1200" dirty="0"/>
            <a:t> לה כלום, למה, שהיא בת מלך. כך הנפש, אילו הבאת לה כל מעדני עולם, אינם כלום לה, למה, שהיא מן העליונים".</a:t>
          </a:r>
          <a:endParaRPr lang="he-IL" sz="1900" kern="1200" dirty="0"/>
        </a:p>
      </dsp:txBody>
      <dsp:txXfrm>
        <a:off x="4130602" y="2808378"/>
        <a:ext cx="3749536" cy="224972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endParaRPr lang="he-IL" sz="1400" kern="1200" dirty="0"/>
        </a:p>
      </dsp:txBody>
      <dsp:txXfrm>
        <a:off x="0" y="266244"/>
        <a:ext cx="3749536" cy="2249722"/>
      </dsp:txXfrm>
    </dsp:sp>
    <dsp:sp modelId="{9316A743-E5E8-4EFA-A4BB-859AD8BEB71D}">
      <dsp:nvSpPr>
        <dsp:cNvPr id="0" name=""/>
        <dsp:cNvSpPr/>
      </dsp:nvSpPr>
      <dsp:spPr>
        <a:xfrm>
          <a:off x="412449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 יש מבטא את חיפושו אחר פתרון לשאלה הנזכרת על ידי צורה דרמטית כמו שעשה הפילוסוף היווני הגדול סוקרטס בחוצות אתונה שטייל בחוצות אתונה עצר כל אזרח ושאלו כל אחד את אותה שאלה כיצד לחיות שאלה זו המשיך לשאול כל ימי חייו את כל מי שבא </a:t>
          </a:r>
          <a:r>
            <a:rPr lang="he-IL" sz="1400" kern="1200" dirty="0" err="1"/>
            <a:t>איתו</a:t>
          </a:r>
          <a:r>
            <a:rPr lang="he-IL" sz="1400" kern="1200" dirty="0"/>
            <a:t> במגע אירע וסוקרטס יצא בצהרי יום ונר דלוק בידיו כמחפש דבר וכאשר נשאל מה מחפש ענה אדם אני מבקש </a:t>
          </a:r>
        </a:p>
      </dsp:txBody>
      <dsp:txXfrm>
        <a:off x="4124490" y="266244"/>
        <a:ext cx="3749536" cy="2249722"/>
      </dsp:txXfrm>
    </dsp:sp>
    <dsp:sp modelId="{09950222-E596-43CF-AF44-D04B47947FC5}">
      <dsp:nvSpPr>
        <dsp:cNvPr id="0" name=""/>
        <dsp:cNvSpPr/>
      </dsp:nvSpPr>
      <dsp:spPr>
        <a:xfrm>
          <a:off x="8248981"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 האדם בטבעו שונה משאר בעלי החיים בכך שהוא תמיד מחפש משהו שכאילו חסר לו בעלי החיים ברגע שאכלו לשבעה ואין דבר מטרידם כדוגמת קור או חום או שאר דבר מזיק הרי הם ירבצו במקומם במנוחה ולא יעשו מאומה לכן מקובל בגני החיות שלא להאכיל את בעלי החיים שבכלובים אלא כדי קיומם ולא כדי לשבעה כדי שהחיות לא ירבצו במקומם אלא יסתובבו לחפש מזון בכלובים והצופים יוכלו לצפות בהם בני אדם אינם דומים בזה לבעלי החיים גם בשעה שאכלו לשבעה ואין שום דבר חיצוני מטרידם הם אינם רובצים במקומם הם תמיד מחפשים </a:t>
          </a:r>
        </a:p>
      </dsp:txBody>
      <dsp:txXfrm>
        <a:off x="8248981" y="266244"/>
        <a:ext cx="3749536" cy="2249722"/>
      </dsp:txXfrm>
    </dsp:sp>
    <dsp:sp modelId="{4E864EDF-F011-4AFE-B4CE-1363A1A9E93F}">
      <dsp:nvSpPr>
        <dsp:cNvPr id="0" name=""/>
        <dsp:cNvSpPr/>
      </dsp:nvSpPr>
      <dsp:spPr>
        <a:xfrm>
          <a:off x="44656" y="2776566"/>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577850" rtl="1">
            <a:lnSpc>
              <a:spcPct val="90000"/>
            </a:lnSpc>
            <a:spcBef>
              <a:spcPct val="0"/>
            </a:spcBef>
            <a:spcAft>
              <a:spcPct val="35000"/>
            </a:spcAft>
            <a:buNone/>
          </a:pPr>
          <a:endParaRPr lang="he-IL" sz="1400" kern="1200" dirty="0"/>
        </a:p>
      </dsp:txBody>
      <dsp:txXfrm>
        <a:off x="44656" y="2776566"/>
        <a:ext cx="3749536" cy="2249722"/>
      </dsp:txXfrm>
    </dsp:sp>
    <dsp:sp modelId="{67F92F07-CC1F-4D4E-B852-586E1F25609E}">
      <dsp:nvSpPr>
        <dsp:cNvPr id="0" name=""/>
        <dsp:cNvSpPr/>
      </dsp:nvSpPr>
      <dsp:spPr>
        <a:xfrm>
          <a:off x="4130602" y="2808378"/>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endParaRPr lang="he-IL" sz="1400" kern="1200" dirty="0"/>
        </a:p>
      </dsp:txBody>
      <dsp:txXfrm>
        <a:off x="4130602" y="2808378"/>
        <a:ext cx="3749536" cy="224972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endParaRPr lang="he-IL" sz="6500" kern="1200" dirty="0"/>
        </a:p>
      </dsp:txBody>
      <dsp:txXfrm>
        <a:off x="0" y="266244"/>
        <a:ext cx="3749536" cy="2249722"/>
      </dsp:txXfrm>
    </dsp:sp>
    <dsp:sp modelId="{9316A743-E5E8-4EFA-A4BB-859AD8BEB71D}">
      <dsp:nvSpPr>
        <dsp:cNvPr id="0" name=""/>
        <dsp:cNvSpPr/>
      </dsp:nvSpPr>
      <dsp:spPr>
        <a:xfrm>
          <a:off x="412449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4124490" y="266244"/>
        <a:ext cx="3749536" cy="2249722"/>
      </dsp:txXfrm>
    </dsp:sp>
    <dsp:sp modelId="{09950222-E596-43CF-AF44-D04B47947FC5}">
      <dsp:nvSpPr>
        <dsp:cNvPr id="0" name=""/>
        <dsp:cNvSpPr/>
      </dsp:nvSpPr>
      <dsp:spPr>
        <a:xfrm>
          <a:off x="8248981"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8248981" y="266244"/>
        <a:ext cx="3749536" cy="2249722"/>
      </dsp:txXfrm>
    </dsp:sp>
    <dsp:sp modelId="{4E864EDF-F011-4AFE-B4CE-1363A1A9E93F}">
      <dsp:nvSpPr>
        <dsp:cNvPr id="0" name=""/>
        <dsp:cNvSpPr/>
      </dsp:nvSpPr>
      <dsp:spPr>
        <a:xfrm>
          <a:off x="44656" y="2776566"/>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577850" rtl="1">
            <a:lnSpc>
              <a:spcPct val="90000"/>
            </a:lnSpc>
            <a:spcBef>
              <a:spcPct val="0"/>
            </a:spcBef>
            <a:spcAft>
              <a:spcPct val="35000"/>
            </a:spcAft>
            <a:buNone/>
          </a:pPr>
          <a:endParaRPr lang="he-IL" sz="6500" kern="1200" dirty="0"/>
        </a:p>
      </dsp:txBody>
      <dsp:txXfrm>
        <a:off x="44656" y="2776566"/>
        <a:ext cx="3749536" cy="2249722"/>
      </dsp:txXfrm>
    </dsp:sp>
    <dsp:sp modelId="{67F92F07-CC1F-4D4E-B852-586E1F25609E}">
      <dsp:nvSpPr>
        <dsp:cNvPr id="0" name=""/>
        <dsp:cNvSpPr/>
      </dsp:nvSpPr>
      <dsp:spPr>
        <a:xfrm>
          <a:off x="4130602" y="2808378"/>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4130602" y="2808378"/>
        <a:ext cx="3749536" cy="224972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400" kern="1200" dirty="0"/>
            <a:t>.</a:t>
          </a:r>
          <a:r>
            <a:rPr lang="he-IL" sz="1400" b="0" i="0" kern="1200" dirty="0"/>
            <a:t> אבל העיר הייתה רק התפאורה – הוא עצמו היה מוכשר וחרוץ, מלא רעיונות גדולים ואמונה גדולה עוד יותר בנפש האדם. הוא גם היה נואם בחסד, וכבר בגיל 15 נשא את נאומו הראשון שכותרתו – היומרנית עבור ילד בגילו – הייתה "על משמעות החיים". </a:t>
          </a:r>
        </a:p>
        <a:p>
          <a:pPr marL="0" lvl="0" indent="0" algn="ctr" defTabSz="914400" rtl="1">
            <a:lnSpc>
              <a:spcPct val="100000"/>
            </a:lnSpc>
            <a:spcBef>
              <a:spcPct val="0"/>
            </a:spcBef>
            <a:spcAft>
              <a:spcPts val="0"/>
            </a:spcAft>
            <a:buNone/>
          </a:pPr>
          <a:r>
            <a:rPr lang="he-IL" sz="1400" b="0" i="0" kern="1200" dirty="0"/>
            <a:t> פרנקל נחל הצלחה מסחררת, ובמהירות. הוא עדיין לא היה בן עשרים כשפרסם את מאמרו הראשון (בעידודו של פרויד, שמאוחר יותר יצא נגד רעיונותיו), ובקושי מלאו לו 25 כשקיבל את הדוקטורט הראשון שלו. </a:t>
          </a:r>
          <a:endParaRPr lang="he-IL" sz="1400" kern="1200" dirty="0"/>
        </a:p>
      </dsp:txBody>
      <dsp:txXfrm>
        <a:off x="0" y="266244"/>
        <a:ext cx="3749536" cy="2249722"/>
      </dsp:txXfrm>
    </dsp:sp>
    <dsp:sp modelId="{9316A743-E5E8-4EFA-A4BB-859AD8BEB71D}">
      <dsp:nvSpPr>
        <dsp:cNvPr id="0" name=""/>
        <dsp:cNvSpPr/>
      </dsp:nvSpPr>
      <dsp:spPr>
        <a:xfrm>
          <a:off x="412449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a:t>
          </a:r>
          <a:r>
            <a:rPr lang="he-IL" sz="1400" b="0" i="0" kern="1200" dirty="0"/>
            <a:t> אי אפשר היה לבחור סביבה מושלמת יותר ללימודים כאלה מזו שהייתה לפרנקל:  וינה הייתה אז בירת הפסיכיאטריה והפסיכותרפיה. מוסדות הלימוד ומכוני המחקר הווינאים היו מהמתקדמים בעולם בתחום, והעיר הייתה מלאה בחוקרים ומדענים </a:t>
          </a:r>
          <a:r>
            <a:rPr lang="he-IL" sz="1400" b="0" i="0" kern="1200" dirty="0" err="1"/>
            <a:t>ידועי</a:t>
          </a:r>
          <a:r>
            <a:rPr lang="he-IL" sz="1400" b="0" i="0" kern="1200" dirty="0"/>
            <a:t> שם. הוא למד אצל תלמידיו של זיגמונד פרויד, ואף ניהל עם פרויד עצמו מערכת מכתבים מסועפת עד כדי כך שכאשר הם נפגשו בסופו של דבר, לחץ אבי </a:t>
          </a:r>
          <a:r>
            <a:rPr lang="he-IL" sz="1400" b="0" i="0" kern="1200" dirty="0" err="1"/>
            <a:t>הפסיכואנליטיקה</a:t>
          </a:r>
          <a:r>
            <a:rPr lang="he-IL" sz="1400" b="0" i="0" kern="1200" dirty="0"/>
            <a:t> את ידו ואמר: "ויקטור פרנקל, וינה, רחוב </a:t>
          </a:r>
          <a:r>
            <a:rPr lang="he-IL" sz="1400" b="0" i="0" kern="1200" dirty="0" err="1"/>
            <a:t>צ'רנין</a:t>
          </a:r>
          <a:r>
            <a:rPr lang="he-IL" sz="1400" b="0" i="0" kern="1200" dirty="0"/>
            <a:t> מספר 6, דלת 25, נכון?"</a:t>
          </a:r>
          <a:endParaRPr lang="he-IL" sz="1400" kern="1200" dirty="0"/>
        </a:p>
      </dsp:txBody>
      <dsp:txXfrm>
        <a:off x="4124490" y="266244"/>
        <a:ext cx="3749536" cy="2249722"/>
      </dsp:txXfrm>
    </dsp:sp>
    <dsp:sp modelId="{09950222-E596-43CF-AF44-D04B47947FC5}">
      <dsp:nvSpPr>
        <dsp:cNvPr id="0" name=""/>
        <dsp:cNvSpPr/>
      </dsp:nvSpPr>
      <dsp:spPr>
        <a:xfrm>
          <a:off x="8248981"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0" i="0" kern="1200" dirty="0"/>
            <a:t>ויקטור אמיל פרנקל נולד </a:t>
          </a:r>
          <a:r>
            <a:rPr lang="he-IL" sz="1400" b="0" i="0" kern="1200" dirty="0" err="1"/>
            <a:t>בוינה</a:t>
          </a:r>
          <a:r>
            <a:rPr lang="he-IL" sz="1400" b="0" i="0" kern="1200" dirty="0"/>
            <a:t> הגנדרנית והמשכילה של תחילת המאה העשרים. כבר בגיל שלוש או ארבע הוא אמר לאביו שהוא רוצה להיות רופא ולטפל בבני אדם, ולא עברו שנים מעטות בטרם החליט שרפואת הגוף אינה מספיקה והוא רוצה להתמקד דווקא ברפואת הנפש – פסיכיאטריה. </a:t>
          </a:r>
          <a:endParaRPr lang="he-IL" sz="1400" kern="1200" dirty="0"/>
        </a:p>
      </dsp:txBody>
      <dsp:txXfrm>
        <a:off x="8248981" y="266244"/>
        <a:ext cx="3749536" cy="2249722"/>
      </dsp:txXfrm>
    </dsp:sp>
    <dsp:sp modelId="{4E864EDF-F011-4AFE-B4CE-1363A1A9E93F}">
      <dsp:nvSpPr>
        <dsp:cNvPr id="0" name=""/>
        <dsp:cNvSpPr/>
      </dsp:nvSpPr>
      <dsp:spPr>
        <a:xfrm>
          <a:off x="44656" y="2776566"/>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577850" rtl="1">
            <a:lnSpc>
              <a:spcPct val="90000"/>
            </a:lnSpc>
            <a:spcBef>
              <a:spcPct val="0"/>
            </a:spcBef>
            <a:spcAft>
              <a:spcPct val="35000"/>
            </a:spcAft>
            <a:buNone/>
          </a:pPr>
          <a:r>
            <a:rPr lang="he-IL" sz="1400" b="0" i="0" kern="1200" dirty="0"/>
            <a:t>אדלר עצמו, שבתחילה היה מתומכיו הנלהבים של פרנקל כוכב האקדמיה הצעיר, התרשם שלא לטובה מרעיונותיו העצמאיים וממש "זרק" אותו מ"החברה לפסיכולוגיה אינדיבידואלית" שעמד בראשה. </a:t>
          </a:r>
          <a:endParaRPr lang="he-IL" sz="1400" kern="1200" dirty="0"/>
        </a:p>
        <a:p>
          <a:pPr marL="0" lvl="0" indent="0" algn="ctr" defTabSz="577850" rtl="1">
            <a:lnSpc>
              <a:spcPct val="90000"/>
            </a:lnSpc>
            <a:spcBef>
              <a:spcPct val="0"/>
            </a:spcBef>
            <a:spcAft>
              <a:spcPct val="35000"/>
            </a:spcAft>
            <a:buNone/>
          </a:pPr>
          <a:r>
            <a:rPr lang="he-IL" sz="1400" kern="1200" dirty="0"/>
            <a:t>.</a:t>
          </a:r>
          <a:r>
            <a:rPr lang="he-IL" sz="1400" b="0" i="0" kern="1200" dirty="0"/>
            <a:t> אבל זה לא פגע בפרנקל. להפך. הוא התפרסם באירופה ובעולם בזכות עצמו והוזמן להרצות במוסדות אקדמאיים מובילים – הרצאות שהיו ממלאות אולמות של </a:t>
          </a:r>
          <a:r>
            <a:rPr lang="he-IL" sz="1400" b="0" i="0" kern="1200" dirty="0" err="1"/>
            <a:t>סטונדנטים</a:t>
          </a:r>
          <a:r>
            <a:rPr lang="he-IL" sz="1400" b="0" i="0" kern="1200" dirty="0"/>
            <a:t> וחוקרים נלהבים. </a:t>
          </a:r>
          <a:endParaRPr lang="he-IL" sz="1400" kern="1200" dirty="0"/>
        </a:p>
      </dsp:txBody>
      <dsp:txXfrm>
        <a:off x="44656" y="2776566"/>
        <a:ext cx="3749536" cy="2249722"/>
      </dsp:txXfrm>
    </dsp:sp>
    <dsp:sp modelId="{67F92F07-CC1F-4D4E-B852-586E1F25609E}">
      <dsp:nvSpPr>
        <dsp:cNvPr id="0" name=""/>
        <dsp:cNvSpPr/>
      </dsp:nvSpPr>
      <dsp:spPr>
        <a:xfrm>
          <a:off x="4130602" y="2808378"/>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a:t>
          </a:r>
          <a:r>
            <a:rPr lang="he-IL" sz="1400" b="0" i="0" kern="1200" dirty="0"/>
            <a:t> בזמן הזה הוא התחיל לנסח את תורתו המקצועית העצמאית – הלוגותרפיה – פסיכותרפיה מבוססת משמעות (השם נגזר מהמילה היוונית "לוגוס" שפירושה "משמעות").</a:t>
          </a:r>
        </a:p>
        <a:p>
          <a:pPr marL="0" lvl="0" indent="0" algn="ctr" defTabSz="622300" rtl="1">
            <a:lnSpc>
              <a:spcPct val="90000"/>
            </a:lnSpc>
            <a:spcBef>
              <a:spcPct val="0"/>
            </a:spcBef>
            <a:spcAft>
              <a:spcPct val="35000"/>
            </a:spcAft>
            <a:buNone/>
          </a:pPr>
          <a:r>
            <a:rPr lang="he-IL" sz="1400" b="0" i="0" kern="1200" dirty="0"/>
            <a:t> לימים כונתה הלוגותרפיה "האסכולה </a:t>
          </a:r>
          <a:r>
            <a:rPr lang="he-IL" sz="1400" b="0" i="0" kern="1200" dirty="0" err="1"/>
            <a:t>הוינאית</a:t>
          </a:r>
          <a:r>
            <a:rPr lang="he-IL" sz="1400" b="0" i="0" kern="1200" dirty="0"/>
            <a:t> השלישית לפסיכותרפיה", כשקדמו לה האסכולות </a:t>
          </a:r>
          <a:r>
            <a:rPr lang="he-IL" sz="1400" b="0" i="0" kern="1200" dirty="0" err="1"/>
            <a:t>הוינאיות</a:t>
          </a:r>
          <a:r>
            <a:rPr lang="he-IL" sz="1400" b="0" i="0" kern="1200" dirty="0"/>
            <a:t> הראשונה </a:t>
          </a:r>
          <a:r>
            <a:rPr lang="he-IL" sz="1400" b="0" i="0" kern="1200" dirty="0" err="1"/>
            <a:t>והשניה</a:t>
          </a:r>
          <a:r>
            <a:rPr lang="he-IL" sz="1400" b="0" i="0" kern="1200" dirty="0"/>
            <a:t> – זו של פרויד וזו של אדלר. </a:t>
          </a:r>
        </a:p>
        <a:p>
          <a:pPr marL="0" lvl="0" indent="0" algn="ctr" defTabSz="622300" rtl="1">
            <a:lnSpc>
              <a:spcPct val="90000"/>
            </a:lnSpc>
            <a:spcBef>
              <a:spcPct val="0"/>
            </a:spcBef>
            <a:spcAft>
              <a:spcPct val="35000"/>
            </a:spcAft>
            <a:buNone/>
          </a:pPr>
          <a:r>
            <a:rPr lang="he-IL" sz="1400" b="0" i="0" kern="1200" dirty="0"/>
            <a:t> </a:t>
          </a:r>
          <a:endParaRPr lang="he-IL" sz="1400" kern="1200" dirty="0"/>
        </a:p>
      </dsp:txBody>
      <dsp:txXfrm>
        <a:off x="4130602" y="2808378"/>
        <a:ext cx="3749536" cy="224972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100" kern="1200" dirty="0"/>
            <a:t>.</a:t>
          </a:r>
          <a:r>
            <a:rPr lang="he-IL" sz="1100" b="0" i="0" kern="1200" dirty="0"/>
            <a:t> בספטמבר 1942 הוא נלקח, יחד עם טילי, הוריו ושאר בני משפחתם לגטו של "המיוחסים" – </a:t>
          </a:r>
          <a:r>
            <a:rPr lang="he-IL" sz="1100" b="1" i="0" kern="1200" dirty="0" err="1"/>
            <a:t>טֶרֶזְיֶינְשְטָט</a:t>
          </a:r>
          <a:r>
            <a:rPr lang="he-IL" sz="1100" b="0" i="0" kern="1200" dirty="0"/>
            <a:t>. בגטו, במסגרת תפקידו כרופא ופסיכיאטר הוא פיתח תוכניות פסיכולוגיות להקלה על ההלם הראשוני של האסירים החדשים ולמניעת התאבדות. </a:t>
          </a:r>
          <a:endParaRPr lang="he-IL" sz="1100" kern="1200" dirty="0"/>
        </a:p>
      </dsp:txBody>
      <dsp:txXfrm>
        <a:off x="0" y="266244"/>
        <a:ext cx="3749536" cy="2249722"/>
      </dsp:txXfrm>
    </dsp:sp>
    <dsp:sp modelId="{9316A743-E5E8-4EFA-A4BB-859AD8BEB71D}">
      <dsp:nvSpPr>
        <dsp:cNvPr id="0" name=""/>
        <dsp:cNvSpPr/>
      </dsp:nvSpPr>
      <dsp:spPr>
        <a:xfrm>
          <a:off x="412449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1">
            <a:lnSpc>
              <a:spcPct val="90000"/>
            </a:lnSpc>
            <a:spcBef>
              <a:spcPct val="0"/>
            </a:spcBef>
            <a:spcAft>
              <a:spcPct val="35000"/>
            </a:spcAft>
            <a:buNone/>
          </a:pPr>
          <a:r>
            <a:rPr lang="he-IL" sz="1100" kern="1200" dirty="0"/>
            <a:t>.</a:t>
          </a:r>
          <a:r>
            <a:rPr lang="he-IL" sz="1100" b="0" i="0" kern="1200" dirty="0"/>
            <a:t> על אף מעמדו האקדמאי והחברתי הגבוה, היה ברור שכיהודי, עתידו אינו מזהיר. האמריקאים פתחו לו את שערי ארצם שהיו נעולים בפני רבים אחרים, אבל הוא בחר להישאר </a:t>
          </a:r>
          <a:r>
            <a:rPr lang="he-IL" sz="1100" b="0" i="0" kern="1200" dirty="0" err="1"/>
            <a:t>בוינה</a:t>
          </a:r>
          <a:r>
            <a:rPr lang="he-IL" sz="1100" b="0" i="0" kern="1200" dirty="0"/>
            <a:t> לצד הוריו המבוגרים שלא זכו לקבל את </a:t>
          </a:r>
          <a:r>
            <a:rPr lang="he-IL" sz="1100" b="0" i="0" kern="1200" dirty="0" err="1"/>
            <a:t>הויזה</a:t>
          </a:r>
          <a:r>
            <a:rPr lang="he-IL" sz="1100" b="0" i="0" kern="1200" dirty="0"/>
            <a:t> המיוחלת. </a:t>
          </a:r>
        </a:p>
        <a:p>
          <a:pPr marL="0" lvl="0" indent="0" algn="ctr" defTabSz="488950" rtl="1">
            <a:lnSpc>
              <a:spcPct val="90000"/>
            </a:lnSpc>
            <a:spcBef>
              <a:spcPct val="0"/>
            </a:spcBef>
            <a:spcAft>
              <a:spcPct val="35000"/>
            </a:spcAft>
            <a:buNone/>
          </a:pPr>
          <a:r>
            <a:rPr lang="he-IL" sz="1100" b="0" i="0" kern="1200" dirty="0"/>
            <a:t> בדיוק אז, כשהעתיד היה ענן שחור מאיים – הוא פגש בבית החולים את האחות טילי </a:t>
          </a:r>
          <a:r>
            <a:rPr lang="he-IL" sz="1100" b="0" i="0" kern="1200" dirty="0" err="1"/>
            <a:t>גרוסר</a:t>
          </a:r>
          <a:r>
            <a:rPr lang="he-IL" sz="1100" b="0" i="0" kern="1200" dirty="0"/>
            <a:t>, והתאהב עמוקות. הם התחתנו באותה שנה, והיו הזוג היהודי האחרון שהורשה להתחתן רשמית בווינה שבשליטת הנאצים. אבל כשטילי נכנסה להריון, הזוג הצעיר נאלץ לוותר על החלום המשפחתי – יהודיות הרות נשלחו למזרח באופן </a:t>
          </a:r>
          <a:r>
            <a:rPr lang="he-IL" sz="1100" b="0" i="0" kern="1200" dirty="0" err="1"/>
            <a:t>מיידי</a:t>
          </a:r>
          <a:r>
            <a:rPr lang="he-IL" sz="1100" b="0" i="0" kern="1200" dirty="0"/>
            <a:t>, וטילי נאלצה לעבור הפלה כדי להציל את חייה. </a:t>
          </a:r>
        </a:p>
        <a:p>
          <a:pPr marL="0" lvl="0" indent="0" algn="ctr" defTabSz="488950" rtl="1">
            <a:lnSpc>
              <a:spcPct val="90000"/>
            </a:lnSpc>
            <a:spcBef>
              <a:spcPct val="0"/>
            </a:spcBef>
            <a:spcAft>
              <a:spcPct val="35000"/>
            </a:spcAft>
            <a:buNone/>
          </a:pPr>
          <a:r>
            <a:rPr lang="he-IL" sz="1100" b="0" i="0" kern="1200" dirty="0"/>
            <a:t> שנים אחר כך, יוקדש אחד מספריו "להארי, או </a:t>
          </a:r>
          <a:r>
            <a:rPr lang="he-IL" sz="1100" b="0" i="0" kern="1200" dirty="0" err="1"/>
            <a:t>למאריון</a:t>
          </a:r>
          <a:r>
            <a:rPr lang="he-IL" sz="1100" b="0" i="0" kern="1200" dirty="0"/>
            <a:t>. ילדים שלא באו לעולם". </a:t>
          </a:r>
          <a:endParaRPr lang="he-IL" sz="1100" kern="1200" dirty="0"/>
        </a:p>
      </dsp:txBody>
      <dsp:txXfrm>
        <a:off x="4124490" y="266244"/>
        <a:ext cx="3749536" cy="2249722"/>
      </dsp:txXfrm>
    </dsp:sp>
    <dsp:sp modelId="{09950222-E596-43CF-AF44-D04B47947FC5}">
      <dsp:nvSpPr>
        <dsp:cNvPr id="0" name=""/>
        <dsp:cNvSpPr/>
      </dsp:nvSpPr>
      <dsp:spPr>
        <a:xfrm>
          <a:off x="8248981"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1">
            <a:lnSpc>
              <a:spcPct val="90000"/>
            </a:lnSpc>
            <a:spcBef>
              <a:spcPct val="0"/>
            </a:spcBef>
            <a:spcAft>
              <a:spcPct val="35000"/>
            </a:spcAft>
            <a:buNone/>
          </a:pPr>
          <a:r>
            <a:rPr lang="he-IL" sz="1100" kern="1200" dirty="0"/>
            <a:t>.</a:t>
          </a:r>
          <a:r>
            <a:rPr lang="he-IL" sz="1100" b="0" i="0" kern="1200" dirty="0"/>
            <a:t> בינתיים, הנאצים סיפחו את אוסטריה. פרנקל, שהיה תומך נלהב של התנועה הציונית האוסטרית, נדרש "להוריד פרופיל". הוא כבר לא היה יכול להתהדר בתואר "דוקטור", שנשלל מרופאים יהודים, ונאלץ לסגור את הקליניקה הפרטית שפתח פחות משנה קודם לכן. </a:t>
          </a:r>
        </a:p>
        <a:p>
          <a:pPr marL="0" lvl="0" indent="0" algn="ctr" defTabSz="488950" rtl="1">
            <a:lnSpc>
              <a:spcPct val="90000"/>
            </a:lnSpc>
            <a:spcBef>
              <a:spcPct val="0"/>
            </a:spcBef>
            <a:spcAft>
              <a:spcPct val="35000"/>
            </a:spcAft>
            <a:buNone/>
          </a:pPr>
          <a:r>
            <a:rPr lang="he-IL" sz="1100" b="0" i="0" kern="1200" dirty="0"/>
            <a:t> בשנת 1940, כשהוא בן 35, הוא מונה לתפקיד מנהל המחלקה הנוירולוגית בבית החולים היהודי "רוטשילד" בווינה. למרות שסיכן בכך את חייו – הוא סיפק לחולים אבחנות פסיכיאטריות כוזבות על מנת למנוע מהנאצים הוצאה להורג או כליאה של חולי נפש. </a:t>
          </a:r>
          <a:endParaRPr lang="he-IL" sz="1100" kern="1200" dirty="0"/>
        </a:p>
      </dsp:txBody>
      <dsp:txXfrm>
        <a:off x="8248981" y="266244"/>
        <a:ext cx="3749536" cy="2249722"/>
      </dsp:txXfrm>
    </dsp:sp>
    <dsp:sp modelId="{4E864EDF-F011-4AFE-B4CE-1363A1A9E93F}">
      <dsp:nvSpPr>
        <dsp:cNvPr id="0" name=""/>
        <dsp:cNvSpPr/>
      </dsp:nvSpPr>
      <dsp:spPr>
        <a:xfrm>
          <a:off x="44656" y="2776566"/>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577850" rtl="1">
            <a:lnSpc>
              <a:spcPct val="90000"/>
            </a:lnSpc>
            <a:spcBef>
              <a:spcPct val="0"/>
            </a:spcBef>
            <a:spcAft>
              <a:spcPct val="35000"/>
            </a:spcAft>
            <a:buNone/>
          </a:pPr>
          <a:r>
            <a:rPr lang="he-IL" sz="1100" kern="1200" dirty="0"/>
            <a:t>.</a:t>
          </a:r>
          <a:r>
            <a:rPr lang="he-IL" sz="1100" b="0" i="0" kern="1200" dirty="0"/>
            <a:t> אבל אם על טילי הוא יכול היה רק לחשוב ולחלום, הרי שבנוגע לספר הוא הצליח לעשות משהו ממשי. הוא המשיך לעסוק בכתיבתו לאורך כל אותה תקופה – בעיקר בראשו, אבל גם בכתב – על פיסות נייר קטנות שהצליח להשיג. </a:t>
          </a:r>
        </a:p>
        <a:p>
          <a:pPr marL="0" lvl="0" indent="0" algn="ctr" defTabSz="577850" rtl="1">
            <a:lnSpc>
              <a:spcPct val="90000"/>
            </a:lnSpc>
            <a:spcBef>
              <a:spcPct val="0"/>
            </a:spcBef>
            <a:spcAft>
              <a:spcPct val="35000"/>
            </a:spcAft>
            <a:buNone/>
          </a:pPr>
          <a:r>
            <a:rPr lang="he-IL" sz="1100" b="0" kern="1200" dirty="0"/>
            <a:t> "אני משוכנע", הוא כתב לימים, "שאני חב את הישרדותי, בין היתר, להחלטתי לשחזר את כתב היד שלי שאבד. התחלתי לעבוד עליו כשהייתי חולה בטיפוס וניסיתי להישאר ער, אפילו בלילה, כדי למנוע התמוטטות של מערכת כלי הדם. אסיר אחד נתן לי ביום הולדתי הארבעים זנב עיפרון שגנב כמעט בנס, וגם דפים אחדים מטפסים של </a:t>
          </a:r>
          <a:r>
            <a:rPr lang="he-IL" sz="1100" b="0" kern="1200" dirty="0" err="1"/>
            <a:t>האס.אס</a:t>
          </a:r>
          <a:r>
            <a:rPr lang="he-IL" sz="1100" b="0" kern="1200" dirty="0"/>
            <a:t>. רשמתי על הגב של טפסים אלה את ראשי הפרקים שעזרו לי לשחזר את ספרי."</a:t>
          </a:r>
          <a:endParaRPr lang="he-IL" sz="1100" kern="1200" dirty="0"/>
        </a:p>
      </dsp:txBody>
      <dsp:txXfrm>
        <a:off x="44656" y="2776566"/>
        <a:ext cx="3749536" cy="2249722"/>
      </dsp:txXfrm>
    </dsp:sp>
    <dsp:sp modelId="{67F92F07-CC1F-4D4E-B852-586E1F25609E}">
      <dsp:nvSpPr>
        <dsp:cNvPr id="0" name=""/>
        <dsp:cNvSpPr/>
      </dsp:nvSpPr>
      <dsp:spPr>
        <a:xfrm>
          <a:off x="4130602" y="2808378"/>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1">
            <a:lnSpc>
              <a:spcPct val="90000"/>
            </a:lnSpc>
            <a:spcBef>
              <a:spcPct val="0"/>
            </a:spcBef>
            <a:spcAft>
              <a:spcPct val="35000"/>
            </a:spcAft>
            <a:buNone/>
          </a:pPr>
          <a:r>
            <a:rPr lang="he-IL" sz="1100" kern="1200" dirty="0"/>
            <a:t>.</a:t>
          </a:r>
          <a:r>
            <a:rPr lang="he-IL" sz="1100" b="0" i="0" kern="1200" dirty="0"/>
            <a:t> שנתיים אחרי שהגיעו לגטו, שאר משפחת פרנקל הועלתה על אחד המשלוחים למזרח – למחנה ממנו איש כמעט לא שב – אל אושוויץ. </a:t>
          </a:r>
        </a:p>
        <a:p>
          <a:pPr marL="0" lvl="0" indent="0" algn="ctr" defTabSz="488950" rtl="1">
            <a:lnSpc>
              <a:spcPct val="90000"/>
            </a:lnSpc>
            <a:spcBef>
              <a:spcPct val="0"/>
            </a:spcBef>
            <a:spcAft>
              <a:spcPct val="35000"/>
            </a:spcAft>
            <a:buNone/>
          </a:pPr>
          <a:r>
            <a:rPr lang="he-IL" sz="1100" b="0" i="0" kern="1200" dirty="0"/>
            <a:t>לא רק את בני משפחתו לקחו הנאצים. בכיס המעיל שנאלץ לוותר עליו כשהגיע למחנה היה כתב היד הכמעט מוכן של ספרו הראשון על יסודות שיטת הלוגותרפיה – "הרופא והנפש". לימים הוא סיפר שבאותו יום בו נלקח ממנו כתב היד, הוא מצא במעיל אחר שקיבל במחנה דף קרוע מסידור תפילה, ועליו מילות תפילת "שמע ישראל". הוא ראה בכך סימן שעכשיו תורו לא רק לנסח רעיונות גבוהים אלא גם, ואולי בעיקר, לחיות לפיהם. </a:t>
          </a:r>
          <a:endParaRPr lang="he-IL" sz="1100" kern="1200" dirty="0"/>
        </a:p>
      </dsp:txBody>
      <dsp:txXfrm>
        <a:off x="4130602" y="2808378"/>
        <a:ext cx="3749536" cy="224972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200" kern="1200" dirty="0"/>
            <a:t>.</a:t>
          </a:r>
          <a:r>
            <a:rPr lang="he-IL" sz="1200" b="0" kern="1200" dirty="0"/>
            <a:t> "אנחנו שהיינו במחנות הריכוז, זוכרים את אלה שהיו עוברים מצריף לצריף כדי לעודד את רוחם של אחרים, או כדי לתת להם מפרוסת לחמם האחרונה. אולי הם היו מעטים, אך די בהם כדי להוכיח כי אפשר ליטול מן האדם </a:t>
          </a:r>
          <a:r>
            <a:rPr lang="he-IL" sz="1200" b="0" kern="1200" dirty="0" err="1"/>
            <a:t>הכל</a:t>
          </a:r>
          <a:r>
            <a:rPr lang="he-IL" sz="1200" b="0" kern="1200" dirty="0"/>
            <a:t> חוץ מדבר אחד: את האחרונה שבחירויות אנוש – לבחור את עמדתו במערכת נסיבות נתונות, לבחור את דרכו".  </a:t>
          </a:r>
          <a:endParaRPr lang="he-IL" sz="1200" kern="1200" dirty="0"/>
        </a:p>
        <a:p>
          <a:pPr marL="0" lvl="0" indent="0" algn="ctr" defTabSz="914400" rtl="1">
            <a:lnSpc>
              <a:spcPct val="100000"/>
            </a:lnSpc>
            <a:spcBef>
              <a:spcPct val="0"/>
            </a:spcBef>
            <a:spcAft>
              <a:spcPts val="0"/>
            </a:spcAft>
            <a:buNone/>
          </a:pPr>
          <a:r>
            <a:rPr lang="he-IL" sz="1200" b="0" i="0" kern="1200" dirty="0"/>
            <a:t> האנשים ששרדו, כך טען פרנקל, לא היו האנשים החזקים ביותר, או העליזים ביותר, אלא האנשים שהצליחו למצוא משמעות ששווה לחיות עבורה. "כל מי שיש לו איזה למה שלמענו יחיה – יוכל לשאת כמעט כל איך" הייתה אמנם </a:t>
          </a:r>
          <a:r>
            <a:rPr lang="he-IL" sz="1200" b="0" i="0" kern="1200" dirty="0" err="1"/>
            <a:t>אימרה</a:t>
          </a:r>
          <a:r>
            <a:rPr lang="he-IL" sz="1200" b="0" i="0" kern="1200" dirty="0"/>
            <a:t> של ניטשה, אבל פרנקל נתן לה משמעות מעשית. </a:t>
          </a:r>
          <a:endParaRPr lang="he-IL" sz="1200" kern="1200" dirty="0"/>
        </a:p>
      </dsp:txBody>
      <dsp:txXfrm>
        <a:off x="0" y="266244"/>
        <a:ext cx="3749536" cy="2249722"/>
      </dsp:txXfrm>
    </dsp:sp>
    <dsp:sp modelId="{9316A743-E5E8-4EFA-A4BB-859AD8BEB71D}">
      <dsp:nvSpPr>
        <dsp:cNvPr id="0" name=""/>
        <dsp:cNvSpPr/>
      </dsp:nvSpPr>
      <dsp:spPr>
        <a:xfrm>
          <a:off x="412449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r>
            <a:rPr lang="he-IL" sz="1200" kern="1200" dirty="0"/>
            <a:t>.</a:t>
          </a:r>
          <a:r>
            <a:rPr lang="he-IL" sz="1200" b="0" i="0" kern="1200" dirty="0"/>
            <a:t> את תורת הלוגותרפיה פרנקל פיתח עוד לפני המלחמה, אבל הספר הזה, שיצא לאור אחרי שנים של נדידה בין מחנות ריכוז, לא היה בדיוק הספר שתכנן להוציא. עכשיו, נוסף על תורתו המדעית "היבשה" הכיל הספר את סיפור הישרדותו שלו במחנות הריכוז, סיפור אוטוביוגרפי ששימש מעין מקרה בוחן ללוגותרפיה. </a:t>
          </a:r>
        </a:p>
        <a:p>
          <a:pPr marL="0" lvl="0" indent="0" algn="ctr" defTabSz="533400" rtl="1">
            <a:lnSpc>
              <a:spcPct val="90000"/>
            </a:lnSpc>
            <a:spcBef>
              <a:spcPct val="0"/>
            </a:spcBef>
            <a:spcAft>
              <a:spcPct val="35000"/>
            </a:spcAft>
            <a:buNone/>
          </a:pPr>
          <a:r>
            <a:rPr lang="he-IL" sz="1200" b="0" i="0" kern="1200" dirty="0"/>
            <a:t> שכן, תוך כדי שגרת החיים הבלתי אפשרית של המחנות הוא בחן על עצמו ועל הסובבים אותו את תורתו הפסיכותרפית. הוא מצא ששלושת היסודות העיקריים עליהם הוא העמיד את שיטת הלוגותרפיה – השאיפה למשמעות, משמעות החיים וחירות הרצון – הועמדו בפני המבחן האכזרי ביותר שאפשר להעלות על הדעת, ועמדו בו. </a:t>
          </a:r>
          <a:endParaRPr lang="he-IL" sz="1200" kern="1200" dirty="0"/>
        </a:p>
      </dsp:txBody>
      <dsp:txXfrm>
        <a:off x="4124490" y="266244"/>
        <a:ext cx="3749536" cy="2249722"/>
      </dsp:txXfrm>
    </dsp:sp>
    <dsp:sp modelId="{09950222-E596-43CF-AF44-D04B47947FC5}">
      <dsp:nvSpPr>
        <dsp:cNvPr id="0" name=""/>
        <dsp:cNvSpPr/>
      </dsp:nvSpPr>
      <dsp:spPr>
        <a:xfrm>
          <a:off x="8248981"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r>
            <a:rPr lang="he-IL" sz="1200" kern="1200" dirty="0"/>
            <a:t>.</a:t>
          </a:r>
          <a:r>
            <a:rPr lang="he-IL" sz="1200" b="0" i="0" kern="1200" dirty="0"/>
            <a:t> מתוך אותם ראשי פרקים, ומתוך כל שעבר עליו בשנים הללו – הוא כתב ספר חדש. "האדם מחפש משמעות" נכתב </a:t>
          </a:r>
          <a:r>
            <a:rPr lang="he-IL" sz="1200" b="0" i="0" kern="1200" dirty="0" err="1"/>
            <a:t>בוינה</a:t>
          </a:r>
          <a:r>
            <a:rPr lang="he-IL" sz="1200" b="0" i="0" kern="1200" dirty="0"/>
            <a:t> מיד אחרי המלחמה, כשבמשך תשעה ימים רצופים פרנקל עמד מול כתבניות שהעלו את שטף דבריו על הכתב. </a:t>
          </a:r>
          <a:endParaRPr lang="he-IL" sz="1200" kern="1200" dirty="0"/>
        </a:p>
      </dsp:txBody>
      <dsp:txXfrm>
        <a:off x="8248981" y="266244"/>
        <a:ext cx="3749536" cy="2249722"/>
      </dsp:txXfrm>
    </dsp:sp>
    <dsp:sp modelId="{4E864EDF-F011-4AFE-B4CE-1363A1A9E93F}">
      <dsp:nvSpPr>
        <dsp:cNvPr id="0" name=""/>
        <dsp:cNvSpPr/>
      </dsp:nvSpPr>
      <dsp:spPr>
        <a:xfrm>
          <a:off x="44656" y="2776566"/>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77850" rtl="1">
            <a:lnSpc>
              <a:spcPct val="90000"/>
            </a:lnSpc>
            <a:spcBef>
              <a:spcPct val="0"/>
            </a:spcBef>
            <a:spcAft>
              <a:spcPct val="35000"/>
            </a:spcAft>
            <a:buNone/>
          </a:pPr>
          <a:r>
            <a:rPr lang="he-IL" sz="1200" kern="1200" dirty="0"/>
            <a:t>.</a:t>
          </a:r>
          <a:r>
            <a:rPr lang="he-IL" sz="1200" b="0" i="0" kern="1200" dirty="0"/>
            <a:t> מאז ועד היום, רעיונותיו של ויקטור פרנקל הופצו ברחבי העולם כולו. הוא פרסם כ-40 ספרים שתורגמו </a:t>
          </a:r>
          <a:r>
            <a:rPr lang="he-IL" sz="1200" b="0" i="0" kern="1200" dirty="0" err="1"/>
            <a:t>ללמעלה</a:t>
          </a:r>
          <a:r>
            <a:rPr lang="he-IL" sz="1200" b="0" i="0" kern="1200" dirty="0"/>
            <a:t> מ-50 שפות. הוא עצמו נשאר לחיות </a:t>
          </a:r>
          <a:r>
            <a:rPr lang="he-IL" sz="1200" b="0" i="0" kern="1200" dirty="0" err="1"/>
            <a:t>בוינה</a:t>
          </a:r>
          <a:r>
            <a:rPr lang="he-IL" sz="1200" b="0" i="0" kern="1200" dirty="0"/>
            <a:t> עד סוף ימיו, אבל בילה שנים רבות בנסיעות ארוכות להרצאות ומפגשים בכל מוסד אקדמאי חשוב על פני הגלובוס. </a:t>
          </a:r>
        </a:p>
        <a:p>
          <a:pPr marL="0" lvl="0" indent="0" algn="ctr" defTabSz="577850" rtl="1">
            <a:lnSpc>
              <a:spcPct val="90000"/>
            </a:lnSpc>
            <a:spcBef>
              <a:spcPct val="0"/>
            </a:spcBef>
            <a:spcAft>
              <a:spcPct val="35000"/>
            </a:spcAft>
            <a:buNone/>
          </a:pPr>
          <a:r>
            <a:rPr lang="he-IL" sz="1200" b="0" i="0" kern="1200" dirty="0"/>
            <a:t> העובדה ש"האדם מחפש משמעות" חזר להיות רב מכר דווקא עכשיו, דווקא כשאנחנו בעיצומה של אחת התקופות הקשות והמאתגרות שעברו על מדינת ישראל, מלמדת יותר מכל על הרלוונטיות הנצחית של רעיונותיו. </a:t>
          </a:r>
          <a:endParaRPr lang="he-IL" sz="1200" kern="1200" dirty="0"/>
        </a:p>
      </dsp:txBody>
      <dsp:txXfrm>
        <a:off x="44656" y="2776566"/>
        <a:ext cx="3749536" cy="2249722"/>
      </dsp:txXfrm>
    </dsp:sp>
    <dsp:sp modelId="{67F92F07-CC1F-4D4E-B852-586E1F25609E}">
      <dsp:nvSpPr>
        <dsp:cNvPr id="0" name=""/>
        <dsp:cNvSpPr/>
      </dsp:nvSpPr>
      <dsp:spPr>
        <a:xfrm>
          <a:off x="4130602" y="2808378"/>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r>
            <a:rPr lang="he-IL" sz="1200" kern="1200" dirty="0"/>
            <a:t>.</a:t>
          </a:r>
          <a:r>
            <a:rPr lang="he-IL" sz="1200" b="0" i="0" kern="1200" dirty="0"/>
            <a:t> התוצאה הייתה ספר קטן – בקושי 200 עמודים, שנמכר ביותר מ-12 מיליון עותקים ונחשב שעיני רבים לאחד הספרים המשפיעים ביותר בעולם. </a:t>
          </a:r>
        </a:p>
        <a:p>
          <a:pPr marL="0" lvl="0" indent="0" algn="ctr" defTabSz="533400" rtl="1">
            <a:lnSpc>
              <a:spcPct val="90000"/>
            </a:lnSpc>
            <a:spcBef>
              <a:spcPct val="0"/>
            </a:spcBef>
            <a:spcAft>
              <a:spcPct val="35000"/>
            </a:spcAft>
            <a:buNone/>
          </a:pPr>
          <a:r>
            <a:rPr lang="he-IL" sz="1200" b="0" i="0" kern="1200" dirty="0"/>
            <a:t> עם סיומה של המלחמה ושחרורם ההדרגתי של מחנות הריכוז, חזר פרנקל מהתופת לווינה עיר הולדתו, למציאות האיומה בה גילה שכל בני משפחתו נרצחו, פרט לאחותו. בדוגמה אישית מרהיבה – הוא קם, וכשהוא רואה לנגד עיניו את המשמעות הגדולה ביותר של חייו ("לעזור לבני אדם למצוא את המשמעות שלהם", לפי דבריו שלו עצמו) – הוא הפשיל שרוולים ויצא לבנות מחדש את חייו. </a:t>
          </a:r>
          <a:endParaRPr lang="he-IL" sz="1200" kern="1200" dirty="0"/>
        </a:p>
      </dsp:txBody>
      <dsp:txXfrm>
        <a:off x="4130602" y="2808378"/>
        <a:ext cx="3749536" cy="224972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endParaRPr lang="he-IL" sz="6500" kern="1200" dirty="0"/>
        </a:p>
      </dsp:txBody>
      <dsp:txXfrm>
        <a:off x="0" y="266244"/>
        <a:ext cx="3749536" cy="2249722"/>
      </dsp:txXfrm>
    </dsp:sp>
    <dsp:sp modelId="{9316A743-E5E8-4EFA-A4BB-859AD8BEB71D}">
      <dsp:nvSpPr>
        <dsp:cNvPr id="0" name=""/>
        <dsp:cNvSpPr/>
      </dsp:nvSpPr>
      <dsp:spPr>
        <a:xfrm>
          <a:off x="412449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4124490" y="266244"/>
        <a:ext cx="3749536" cy="2249722"/>
      </dsp:txXfrm>
    </dsp:sp>
    <dsp:sp modelId="{09950222-E596-43CF-AF44-D04B47947FC5}">
      <dsp:nvSpPr>
        <dsp:cNvPr id="0" name=""/>
        <dsp:cNvSpPr/>
      </dsp:nvSpPr>
      <dsp:spPr>
        <a:xfrm>
          <a:off x="8248981"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8248981" y="266244"/>
        <a:ext cx="3749536" cy="2249722"/>
      </dsp:txXfrm>
    </dsp:sp>
    <dsp:sp modelId="{4E864EDF-F011-4AFE-B4CE-1363A1A9E93F}">
      <dsp:nvSpPr>
        <dsp:cNvPr id="0" name=""/>
        <dsp:cNvSpPr/>
      </dsp:nvSpPr>
      <dsp:spPr>
        <a:xfrm>
          <a:off x="44656" y="2776566"/>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577850" rtl="1">
            <a:lnSpc>
              <a:spcPct val="90000"/>
            </a:lnSpc>
            <a:spcBef>
              <a:spcPct val="0"/>
            </a:spcBef>
            <a:spcAft>
              <a:spcPct val="35000"/>
            </a:spcAft>
            <a:buNone/>
          </a:pPr>
          <a:endParaRPr lang="he-IL" sz="6500" kern="1200" dirty="0"/>
        </a:p>
      </dsp:txBody>
      <dsp:txXfrm>
        <a:off x="44656" y="2776566"/>
        <a:ext cx="3749536" cy="2249722"/>
      </dsp:txXfrm>
    </dsp:sp>
    <dsp:sp modelId="{67F92F07-CC1F-4D4E-B852-586E1F25609E}">
      <dsp:nvSpPr>
        <dsp:cNvPr id="0" name=""/>
        <dsp:cNvSpPr/>
      </dsp:nvSpPr>
      <dsp:spPr>
        <a:xfrm>
          <a:off x="4130602" y="2808378"/>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4130602" y="2808378"/>
        <a:ext cx="3749536" cy="224972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252565" y="2239"/>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1">
            <a:lnSpc>
              <a:spcPct val="90000"/>
            </a:lnSpc>
            <a:spcBef>
              <a:spcPct val="0"/>
            </a:spcBef>
            <a:spcAft>
              <a:spcPct val="35000"/>
            </a:spcAft>
            <a:buNone/>
          </a:pPr>
          <a:r>
            <a:rPr lang="he-IL" sz="2300" b="0" i="0" kern="1200" dirty="0"/>
            <a:t>שמה של תורת הלוגו-תרפיה, נגזר מהמילים היווניות "</a:t>
          </a:r>
          <a:r>
            <a:rPr lang="he-IL" sz="2300" b="0" i="0" kern="1200" dirty="0">
              <a:hlinkClick xmlns:r="http://schemas.openxmlformats.org/officeDocument/2006/relationships" r:id="rId1" tooltip="לוגוס"/>
            </a:rPr>
            <a:t>לוגוס</a:t>
          </a:r>
          <a:r>
            <a:rPr lang="he-IL" sz="2300" b="0" i="0" kern="1200" dirty="0"/>
            <a:t>" ו"</a:t>
          </a:r>
          <a:r>
            <a:rPr lang="he-IL" sz="2300" b="0" i="0" kern="1200" dirty="0">
              <a:hlinkClick xmlns:r="http://schemas.openxmlformats.org/officeDocument/2006/relationships" r:id="rId2" tooltip="תרפיה (הדף אינו קיים)"/>
            </a:rPr>
            <a:t>תרפיה</a:t>
          </a:r>
          <a:r>
            <a:rPr lang="he-IL" sz="2300" b="0" i="0" kern="1200" dirty="0"/>
            <a:t>", שמשמעותן משמעות וטיפול, כלומר טיפול באמצעות פשר/משמעות.</a:t>
          </a:r>
          <a:endParaRPr lang="he-IL" sz="2300" kern="1200" dirty="0"/>
        </a:p>
      </dsp:txBody>
      <dsp:txXfrm>
        <a:off x="252565" y="2239"/>
        <a:ext cx="3325811" cy="1995487"/>
      </dsp:txXfrm>
    </dsp:sp>
    <dsp:sp modelId="{9316A743-E5E8-4EFA-A4BB-859AD8BEB71D}">
      <dsp:nvSpPr>
        <dsp:cNvPr id="0" name=""/>
        <dsp:cNvSpPr/>
      </dsp:nvSpPr>
      <dsp:spPr>
        <a:xfrm>
          <a:off x="3910958" y="2239"/>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b="1" i="0" kern="1200" dirty="0"/>
            <a:t>לוגותרפיה</a:t>
          </a:r>
          <a:r>
            <a:rPr lang="he-IL" sz="1800" b="0" i="0" kern="1200" dirty="0"/>
            <a:t> היא </a:t>
          </a:r>
          <a:r>
            <a:rPr lang="he-IL" sz="1800" b="0" i="0" kern="1200" dirty="0">
              <a:solidFill>
                <a:prstClr val="white"/>
              </a:solidFill>
              <a:latin typeface="Tw Cen MT" panose="020B0602020104020603"/>
              <a:ea typeface="+mn-ea"/>
              <a:cs typeface="Arial" panose="020B0604020202020204" pitchFamily="34" charset="0"/>
            </a:rPr>
            <a:t>גישת האסכולה הווינאית, שפותחה על ידי ה</a:t>
          </a:r>
          <a:r>
            <a:rPr lang="he-IL" sz="1800" b="0" i="0" kern="1200" dirty="0">
              <a:solidFill>
                <a:prstClr val="white"/>
              </a:solidFill>
              <a:latin typeface="Tw Cen MT" panose="020B0602020104020603"/>
              <a:ea typeface="+mn-ea"/>
              <a:cs typeface="Arial" panose="020B0604020202020204" pitchFamily="34" charset="0"/>
              <a:hlinkClick xmlns:r="http://schemas.openxmlformats.org/officeDocument/2006/relationships" r:id="rId3" tooltip="נוירולוג">
                <a:extLst>
                  <a:ext uri="{A12FA001-AC4F-418D-AE19-62706E023703}">
                    <ahyp:hlinkClr xmlns:ahyp="http://schemas.microsoft.com/office/drawing/2018/hyperlinkcolor" val="tx"/>
                  </a:ext>
                </a:extLst>
              </a:hlinkClick>
            </a:rPr>
            <a:t>נוירולוג</a:t>
          </a:r>
          <a:r>
            <a:rPr lang="he-IL" sz="1800" b="0" i="0" kern="1200" dirty="0">
              <a:solidFill>
                <a:prstClr val="white"/>
              </a:solidFill>
              <a:latin typeface="Tw Cen MT" panose="020B0602020104020603"/>
              <a:ea typeface="+mn-ea"/>
              <a:cs typeface="Arial" panose="020B0604020202020204" pitchFamily="34" charset="0"/>
            </a:rPr>
            <a:t> וה</a:t>
          </a:r>
          <a:r>
            <a:rPr lang="he-IL" sz="1800" b="0" i="0" kern="1200" dirty="0">
              <a:solidFill>
                <a:prstClr val="white"/>
              </a:solidFill>
              <a:latin typeface="Tw Cen MT" panose="020B0602020104020603"/>
              <a:ea typeface="+mn-ea"/>
              <a:cs typeface="Arial" panose="020B0604020202020204" pitchFamily="34" charset="0"/>
              <a:hlinkClick xmlns:r="http://schemas.openxmlformats.org/officeDocument/2006/relationships" r:id="rId4" tooltip="פסיכיאטר">
                <a:extLst>
                  <a:ext uri="{A12FA001-AC4F-418D-AE19-62706E023703}">
                    <ahyp:hlinkClr xmlns:ahyp="http://schemas.microsoft.com/office/drawing/2018/hyperlinkcolor" val="tx"/>
                  </a:ext>
                </a:extLst>
              </a:hlinkClick>
            </a:rPr>
            <a:t>פסיכיאטר</a:t>
          </a:r>
          <a:r>
            <a:rPr lang="he-IL" sz="1800" b="0" i="0" kern="1200" dirty="0">
              <a:solidFill>
                <a:prstClr val="white"/>
              </a:solidFill>
              <a:latin typeface="Tw Cen MT" panose="020B0602020104020603"/>
              <a:ea typeface="+mn-ea"/>
              <a:cs typeface="Arial" panose="020B0604020202020204" pitchFamily="34" charset="0"/>
            </a:rPr>
            <a:t> דוקטור </a:t>
          </a:r>
          <a:r>
            <a:rPr lang="he-IL" sz="1800" b="0" i="0" kern="1200" dirty="0">
              <a:solidFill>
                <a:prstClr val="white"/>
              </a:solidFill>
              <a:latin typeface="Tw Cen MT" panose="020B0602020104020603"/>
              <a:ea typeface="+mn-ea"/>
              <a:cs typeface="Arial" panose="020B0604020202020204" pitchFamily="34" charset="0"/>
              <a:hlinkClick xmlns:r="http://schemas.openxmlformats.org/officeDocument/2006/relationships" r:id="rId5" tooltip="ויקטור פראנקל">
                <a:extLst>
                  <a:ext uri="{A12FA001-AC4F-418D-AE19-62706E023703}">
                    <ahyp:hlinkClr xmlns:ahyp="http://schemas.microsoft.com/office/drawing/2018/hyperlinkcolor" val="tx"/>
                  </a:ext>
                </a:extLst>
              </a:hlinkClick>
            </a:rPr>
            <a:t>ויקטור </a:t>
          </a:r>
          <a:r>
            <a:rPr lang="he-IL" sz="1800" b="0" i="0" kern="1200" dirty="0" err="1">
              <a:solidFill>
                <a:prstClr val="white"/>
              </a:solidFill>
              <a:latin typeface="Tw Cen MT" panose="020B0602020104020603"/>
              <a:ea typeface="+mn-ea"/>
              <a:cs typeface="Arial" panose="020B0604020202020204" pitchFamily="34" charset="0"/>
              <a:hlinkClick xmlns:r="http://schemas.openxmlformats.org/officeDocument/2006/relationships" r:id="rId5" tooltip="ויקטור פראנקל">
                <a:extLst>
                  <a:ext uri="{A12FA001-AC4F-418D-AE19-62706E023703}">
                    <ahyp:hlinkClr xmlns:ahyp="http://schemas.microsoft.com/office/drawing/2018/hyperlinkcolor" val="tx"/>
                  </a:ext>
                </a:extLst>
              </a:hlinkClick>
            </a:rPr>
            <a:t>פראנקל</a:t>
          </a:r>
          <a:r>
            <a:rPr lang="he-IL" sz="1800" b="0" i="0" kern="1200" dirty="0">
              <a:solidFill>
                <a:prstClr val="white"/>
              </a:solidFill>
              <a:latin typeface="Tw Cen MT" panose="020B0602020104020603"/>
              <a:ea typeface="+mn-ea"/>
              <a:cs typeface="Arial" panose="020B0604020202020204" pitchFamily="34" charset="0"/>
            </a:rPr>
            <a:t>. </a:t>
          </a:r>
        </a:p>
      </dsp:txBody>
      <dsp:txXfrm>
        <a:off x="3910958" y="2239"/>
        <a:ext cx="3325811" cy="1995487"/>
      </dsp:txXfrm>
    </dsp:sp>
    <dsp:sp modelId="{09950222-E596-43CF-AF44-D04B47947FC5}">
      <dsp:nvSpPr>
        <dsp:cNvPr id="0" name=""/>
        <dsp:cNvSpPr/>
      </dsp:nvSpPr>
      <dsp:spPr>
        <a:xfrm>
          <a:off x="7569351" y="2239"/>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rtl="1">
            <a:lnSpc>
              <a:spcPct val="90000"/>
            </a:lnSpc>
            <a:spcBef>
              <a:spcPct val="0"/>
            </a:spcBef>
            <a:spcAft>
              <a:spcPct val="35000"/>
            </a:spcAft>
            <a:buNone/>
          </a:pPr>
          <a:r>
            <a:rPr lang="he-IL" sz="3100" b="0" i="0" kern="1200" dirty="0"/>
            <a:t>בניגוד </a:t>
          </a:r>
          <a:r>
            <a:rPr lang="he-IL" sz="3100" b="0" i="0" kern="1200" dirty="0">
              <a:solidFill>
                <a:prstClr val="white"/>
              </a:solidFill>
              <a:latin typeface="Tw Cen MT" panose="020B0602020104020603"/>
              <a:ea typeface="+mn-ea"/>
              <a:cs typeface="Arial" panose="020B0604020202020204" pitchFamily="34" charset="0"/>
            </a:rPr>
            <a:t>לדוקטרינה של </a:t>
          </a:r>
          <a:r>
            <a:rPr lang="he-IL" sz="3100" b="0" i="0" kern="1200" dirty="0">
              <a:solidFill>
                <a:prstClr val="white"/>
              </a:solidFill>
              <a:latin typeface="Tw Cen MT" panose="020B0602020104020603"/>
              <a:ea typeface="+mn-ea"/>
              <a:cs typeface="Arial" panose="020B0604020202020204" pitchFamily="34" charset="0"/>
              <a:hlinkClick xmlns:r="http://schemas.openxmlformats.org/officeDocument/2006/relationships" r:id="rId6" tooltip="זיגמונד פרויד">
                <a:extLst>
                  <a:ext uri="{A12FA001-AC4F-418D-AE19-62706E023703}">
                    <ahyp:hlinkClr xmlns:ahyp="http://schemas.microsoft.com/office/drawing/2018/hyperlinkcolor" val="tx"/>
                  </a:ext>
                </a:extLst>
              </a:hlinkClick>
            </a:rPr>
            <a:t>זיגמונד פרויד</a:t>
          </a:r>
          <a:r>
            <a:rPr lang="he-IL" sz="3100" b="0" i="0" kern="1200" dirty="0">
              <a:solidFill>
                <a:prstClr val="white"/>
              </a:solidFill>
              <a:latin typeface="Tw Cen MT" panose="020B0602020104020603"/>
              <a:ea typeface="+mn-ea"/>
              <a:cs typeface="Arial" panose="020B0604020202020204" pitchFamily="34" charset="0"/>
            </a:rPr>
            <a:t> על "שאיפה להנאה ועקרון העונג"</a:t>
          </a:r>
        </a:p>
      </dsp:txBody>
      <dsp:txXfrm>
        <a:off x="7569351" y="2239"/>
        <a:ext cx="3325811" cy="1995487"/>
      </dsp:txXfrm>
    </dsp:sp>
    <dsp:sp modelId="{4E864EDF-F011-4AFE-B4CE-1363A1A9E93F}">
      <dsp:nvSpPr>
        <dsp:cNvPr id="0" name=""/>
        <dsp:cNvSpPr/>
      </dsp:nvSpPr>
      <dsp:spPr>
        <a:xfrm>
          <a:off x="1286627" y="2306462"/>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1">
            <a:lnSpc>
              <a:spcPct val="90000"/>
            </a:lnSpc>
            <a:spcBef>
              <a:spcPct val="0"/>
            </a:spcBef>
            <a:spcAft>
              <a:spcPct val="35000"/>
            </a:spcAft>
            <a:buNone/>
          </a:pPr>
          <a:endParaRPr lang="he-IL" sz="2300" kern="1200" dirty="0"/>
        </a:p>
      </dsp:txBody>
      <dsp:txXfrm>
        <a:off x="1286627" y="2306462"/>
        <a:ext cx="3325811" cy="1995487"/>
      </dsp:txXfrm>
    </dsp:sp>
    <dsp:sp modelId="{67F92F07-CC1F-4D4E-B852-586E1F25609E}">
      <dsp:nvSpPr>
        <dsp:cNvPr id="0" name=""/>
        <dsp:cNvSpPr/>
      </dsp:nvSpPr>
      <dsp:spPr>
        <a:xfrm>
          <a:off x="5016591" y="2306462"/>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1">
            <a:lnSpc>
              <a:spcPct val="90000"/>
            </a:lnSpc>
            <a:spcBef>
              <a:spcPct val="0"/>
            </a:spcBef>
            <a:spcAft>
              <a:spcPct val="35000"/>
            </a:spcAft>
            <a:buNone/>
          </a:pPr>
          <a:r>
            <a:rPr lang="he-IL" sz="2300" kern="1200" dirty="0"/>
            <a:t>ויקטור פרנקל אמר:</a:t>
          </a:r>
        </a:p>
        <a:p>
          <a:pPr marL="0" lvl="0" indent="0" algn="ctr" defTabSz="1022350" rtl="1">
            <a:lnSpc>
              <a:spcPct val="90000"/>
            </a:lnSpc>
            <a:spcBef>
              <a:spcPct val="0"/>
            </a:spcBef>
            <a:spcAft>
              <a:spcPct val="35000"/>
            </a:spcAft>
            <a:buNone/>
          </a:pPr>
          <a:r>
            <a:rPr lang="he-IL" sz="2300" kern="1200" dirty="0"/>
            <a:t>בעוד שפרויד חקר לעומק האדם, </a:t>
          </a:r>
        </a:p>
        <a:p>
          <a:pPr marL="0" lvl="0" indent="0" algn="ctr" defTabSz="1022350" rtl="1">
            <a:lnSpc>
              <a:spcPct val="90000"/>
            </a:lnSpc>
            <a:spcBef>
              <a:spcPct val="0"/>
            </a:spcBef>
            <a:spcAft>
              <a:spcPct val="35000"/>
            </a:spcAft>
            <a:buNone/>
          </a:pPr>
          <a:r>
            <a:rPr lang="he-IL" sz="2300" kern="1200" dirty="0"/>
            <a:t>אני חוקר לגובה של האדם. </a:t>
          </a:r>
        </a:p>
      </dsp:txBody>
      <dsp:txXfrm>
        <a:off x="5016591" y="2306462"/>
        <a:ext cx="3325811" cy="199548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336812"/>
          <a:ext cx="3769415" cy="22616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או</a:t>
          </a:r>
          <a:r>
            <a:rPr lang="he-IL" sz="1700" b="0" i="0" kern="1200" dirty="0"/>
            <a:t>תו ריק קיומי גורם לרוב הצרות הרוחניות והבעיות הנפשיות. אליבא </a:t>
          </a:r>
          <a:r>
            <a:rPr lang="he-IL" sz="1700" b="0" i="0" kern="1200" dirty="0" err="1"/>
            <a:t>דפרנקל</a:t>
          </a:r>
          <a:r>
            <a:rPr lang="he-IL" sz="1700" b="0" i="0" kern="1200" dirty="0"/>
            <a:t> ברגע שהאדם ימלא לעצמו את הריק הפנימי שלו, וימצא משמעות לחייו בדבר שמחוצה לו, אליו יוכל להתכוון, ושלקראתו יוכל לחתור, ובו יוכל לשכוח את עצמו, הדבר יגלה את הווייתו האנושית האמיתית, ורוב הבעיות שליוו אותו יפתרו.</a:t>
          </a:r>
          <a:endParaRPr lang="he-IL" sz="1700" kern="1200" dirty="0"/>
        </a:p>
      </dsp:txBody>
      <dsp:txXfrm>
        <a:off x="0" y="336812"/>
        <a:ext cx="3769415" cy="2261649"/>
      </dsp:txXfrm>
    </dsp:sp>
    <dsp:sp modelId="{9316A743-E5E8-4EFA-A4BB-859AD8BEB71D}">
      <dsp:nvSpPr>
        <dsp:cNvPr id="0" name=""/>
        <dsp:cNvSpPr/>
      </dsp:nvSpPr>
      <dsp:spPr>
        <a:xfrm>
          <a:off x="4146356" y="336812"/>
          <a:ext cx="3769415" cy="22616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b="0" i="0" kern="1200" dirty="0" err="1"/>
            <a:t>פראנקל</a:t>
          </a:r>
          <a:r>
            <a:rPr lang="he-IL" sz="1700" b="0" i="0" kern="1200" dirty="0"/>
            <a:t> טוען שהאדם המודרני שיש בידו את האמצעים, אך איבד את התכלית, סובל מתחושת עקרות וחוסר משמעות שהוא מכנה בשם "ריק קיומי", שהסימפטום הראשי שלה הוא </a:t>
          </a:r>
          <a:r>
            <a:rPr lang="he-IL" sz="1700" b="0" i="0" kern="1200" dirty="0">
              <a:hlinkClick xmlns:r="http://schemas.openxmlformats.org/officeDocument/2006/relationships" r:id="rId1" tooltip="שעמום"/>
            </a:rPr>
            <a:t>שעמום</a:t>
          </a:r>
          <a:r>
            <a:rPr lang="he-IL" sz="1700" b="0" i="0" kern="1200" dirty="0"/>
            <a:t>. </a:t>
          </a:r>
          <a:endParaRPr lang="he-IL" sz="1700" kern="1200" dirty="0"/>
        </a:p>
      </dsp:txBody>
      <dsp:txXfrm>
        <a:off x="4146356" y="336812"/>
        <a:ext cx="3769415" cy="2261649"/>
      </dsp:txXfrm>
    </dsp:sp>
    <dsp:sp modelId="{09950222-E596-43CF-AF44-D04B47947FC5}">
      <dsp:nvSpPr>
        <dsp:cNvPr id="0" name=""/>
        <dsp:cNvSpPr/>
      </dsp:nvSpPr>
      <dsp:spPr>
        <a:xfrm>
          <a:off x="8292713" y="336812"/>
          <a:ext cx="3769415" cy="22616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b="0" i="0" kern="1200" dirty="0"/>
            <a:t>על פי תפיסתו של </a:t>
          </a:r>
          <a:r>
            <a:rPr lang="he-IL" sz="1700" b="0" i="0" kern="1200" dirty="0" err="1"/>
            <a:t>פראנקל</a:t>
          </a:r>
          <a:r>
            <a:rPr lang="he-IL" sz="1700" b="0" i="0" kern="1200" dirty="0"/>
            <a:t> - שפותחה לאחר שנכלא ב</a:t>
          </a:r>
          <a:r>
            <a:rPr lang="he-IL" sz="1700" b="0" i="0" kern="1200" dirty="0">
              <a:hlinkClick xmlns:r="http://schemas.openxmlformats.org/officeDocument/2006/relationships" r:id="rId2" tooltip="מחנה השמדה"/>
            </a:rPr>
            <a:t>מחנה השמדה</a:t>
          </a:r>
          <a:r>
            <a:rPr lang="he-IL" sz="1700" b="0" i="0" kern="1200" dirty="0"/>
            <a:t> בתקופת </a:t>
          </a:r>
          <a:r>
            <a:rPr lang="he-IL" sz="1700" b="0" i="0" kern="1200" dirty="0">
              <a:hlinkClick xmlns:r="http://schemas.openxmlformats.org/officeDocument/2006/relationships" r:id="rId3" tooltip="השואה"/>
            </a:rPr>
            <a:t>השואה</a:t>
          </a:r>
          <a:r>
            <a:rPr lang="he-IL" sz="1700" b="0" i="0" kern="1200" dirty="0"/>
            <a:t> - הדחף העמוק ביותר של האדם, או יותר נכון הרצון העמוק ביותר, הוא שאיפה למשמעות והבנה של חייו והעולם שבו הוא נמצא, והבנה זו היא הכוח שיכול לעזור לו להתמודד עם סבל ומצוקה קשים ככל שיהיו.</a:t>
          </a:r>
          <a:endParaRPr lang="he-IL" sz="1700" kern="1200" dirty="0"/>
        </a:p>
      </dsp:txBody>
      <dsp:txXfrm>
        <a:off x="8292713" y="336812"/>
        <a:ext cx="3769415" cy="2261649"/>
      </dsp:txXfrm>
    </dsp:sp>
    <dsp:sp modelId="{4E864EDF-F011-4AFE-B4CE-1363A1A9E93F}">
      <dsp:nvSpPr>
        <dsp:cNvPr id="0" name=""/>
        <dsp:cNvSpPr/>
      </dsp:nvSpPr>
      <dsp:spPr>
        <a:xfrm>
          <a:off x="1171986" y="2948376"/>
          <a:ext cx="3769415" cy="22616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b="0" i="0" kern="1200" dirty="0"/>
            <a:t>ברדיפת האדם אחרי עקרון העונג וה</a:t>
          </a:r>
          <a:r>
            <a:rPr lang="he-IL" sz="1700" b="0" i="0" kern="1200" dirty="0">
              <a:hlinkClick xmlns:r="http://schemas.openxmlformats.org/officeDocument/2006/relationships" r:id="rId4" tooltip="יחסי מין"/>
            </a:rPr>
            <a:t>מין</a:t>
          </a:r>
          <a:r>
            <a:rPr lang="he-IL" sz="1700" b="0" i="0" kern="1200" dirty="0"/>
            <a:t>, הכוח </a:t>
          </a:r>
          <a:r>
            <a:rPr lang="he-IL" sz="1700" b="0" i="0" kern="1200" dirty="0" err="1"/>
            <a:t>ונגזרותיו</a:t>
          </a:r>
          <a:r>
            <a:rPr lang="he-IL" sz="1700" b="0" i="0" kern="1200" dirty="0"/>
            <a:t> כ</a:t>
          </a:r>
          <a:r>
            <a:rPr lang="he-IL" sz="1700" b="0" i="0" kern="1200" dirty="0">
              <a:hlinkClick xmlns:r="http://schemas.openxmlformats.org/officeDocument/2006/relationships" r:id="rId5" tooltip="כסף (אמצעי תשלום)"/>
            </a:rPr>
            <a:t>כסף</a:t>
          </a:r>
          <a:r>
            <a:rPr lang="he-IL" sz="1700" b="0" i="0" kern="1200" dirty="0"/>
            <a:t> והפיכתם למטרה, </a:t>
          </a:r>
        </a:p>
        <a:p>
          <a:pPr marL="0" lvl="0" indent="0" algn="ctr" defTabSz="755650" rtl="1">
            <a:lnSpc>
              <a:spcPct val="90000"/>
            </a:lnSpc>
            <a:spcBef>
              <a:spcPct val="0"/>
            </a:spcBef>
            <a:spcAft>
              <a:spcPct val="35000"/>
            </a:spcAft>
            <a:buNone/>
          </a:pPr>
          <a:r>
            <a:rPr lang="he-IL" sz="1700" b="0" i="0" kern="1200" dirty="0"/>
            <a:t>הוא ראה ניסיון של האדם למצוא מפלט לתסכולו הקיומי האישי.</a:t>
          </a:r>
          <a:endParaRPr lang="he-IL" sz="1700" kern="1200" dirty="0"/>
        </a:p>
      </dsp:txBody>
      <dsp:txXfrm>
        <a:off x="1171986" y="2948376"/>
        <a:ext cx="3769415" cy="2261649"/>
      </dsp:txXfrm>
    </dsp:sp>
    <dsp:sp modelId="{67F92F07-CC1F-4D4E-B852-586E1F25609E}">
      <dsp:nvSpPr>
        <dsp:cNvPr id="0" name=""/>
        <dsp:cNvSpPr/>
      </dsp:nvSpPr>
      <dsp:spPr>
        <a:xfrm>
          <a:off x="5399460" y="2948376"/>
          <a:ext cx="3769415" cy="22616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b="0" i="0" kern="1200" dirty="0" err="1"/>
            <a:t>פראנקל</a:t>
          </a:r>
          <a:r>
            <a:rPr lang="he-IL" sz="1700" b="0" i="0" kern="1200" dirty="0"/>
            <a:t> ראה את התסכול של חוסר המשמעות כ</a:t>
          </a:r>
          <a:r>
            <a:rPr lang="he-IL" sz="1700" b="0" i="0" kern="1200" dirty="0">
              <a:hlinkClick xmlns:r="http://schemas.openxmlformats.org/officeDocument/2006/relationships" r:id="rId6" tooltip="נוירוזה"/>
            </a:rPr>
            <a:t>נוירוזה</a:t>
          </a:r>
          <a:r>
            <a:rPr lang="he-IL" sz="1700" b="0" i="0" kern="1200" dirty="0"/>
            <a:t> של העידן החדש שיצרו שקיעת המסורות וה</a:t>
          </a:r>
          <a:r>
            <a:rPr lang="he-IL" sz="1700" b="0" i="0" kern="1200" dirty="0">
              <a:hlinkClick xmlns:r="http://schemas.openxmlformats.org/officeDocument/2006/relationships" r:id="rId7" tooltip="דת"/>
            </a:rPr>
            <a:t>דת</a:t>
          </a:r>
          <a:r>
            <a:rPr lang="he-IL" sz="1700" b="0" i="0" kern="1200" dirty="0"/>
            <a:t>.</a:t>
          </a:r>
          <a:endParaRPr lang="he-IL" sz="1700" kern="1200" dirty="0"/>
        </a:p>
      </dsp:txBody>
      <dsp:txXfrm>
        <a:off x="5399460" y="2948376"/>
        <a:ext cx="3769415" cy="226164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8A0BBD-E156-497E-AF1C-AEC97CB1F2D6}">
      <dsp:nvSpPr>
        <dsp:cNvPr id="0" name=""/>
        <dsp:cNvSpPr/>
      </dsp:nvSpPr>
      <dsp:spPr>
        <a:xfrm>
          <a:off x="11453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endParaRPr lang="he-IL" sz="1700" kern="1200" dirty="0"/>
        </a:p>
      </dsp:txBody>
      <dsp:txXfrm>
        <a:off x="114538" y="1287"/>
        <a:ext cx="3452663" cy="2071598"/>
      </dsp:txXfrm>
    </dsp:sp>
    <dsp:sp modelId="{98BB5B7C-B2DD-4AC8-B1EB-D0E843190C1C}">
      <dsp:nvSpPr>
        <dsp:cNvPr id="0" name=""/>
        <dsp:cNvSpPr/>
      </dsp:nvSpPr>
      <dsp:spPr>
        <a:xfrm>
          <a:off x="391246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endParaRPr lang="he-IL" sz="1700" kern="1200" dirty="0"/>
        </a:p>
      </dsp:txBody>
      <dsp:txXfrm>
        <a:off x="3912468" y="1287"/>
        <a:ext cx="3452663" cy="2071598"/>
      </dsp:txXfrm>
    </dsp:sp>
    <dsp:sp modelId="{2C838FBF-F015-49D7-AEDC-A388CEB3B116}">
      <dsp:nvSpPr>
        <dsp:cNvPr id="0" name=""/>
        <dsp:cNvSpPr/>
      </dsp:nvSpPr>
      <dsp:spPr>
        <a:xfrm>
          <a:off x="771039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b="0" i="0" kern="1200" dirty="0"/>
            <a:t>ההקשבה העמוקה לחיים על ריבוי האפשרויות למצוא בהם משמעות עשויה לאפשר לנו לא רק "להישאר בחיים", </a:t>
          </a:r>
        </a:p>
        <a:p>
          <a:pPr marL="0" lvl="0" indent="0" algn="ctr" defTabSz="755650" rtl="1">
            <a:lnSpc>
              <a:spcPct val="90000"/>
            </a:lnSpc>
            <a:spcBef>
              <a:spcPct val="0"/>
            </a:spcBef>
            <a:spcAft>
              <a:spcPct val="35000"/>
            </a:spcAft>
            <a:buNone/>
          </a:pPr>
          <a:r>
            <a:rPr lang="he-IL" sz="1700" b="0" i="0" kern="1200" dirty="0"/>
            <a:t>אלא אף למצוא משהו שראוי לחיות למענו, ו</a:t>
          </a:r>
          <a:r>
            <a:rPr lang="he-IL" sz="1700" b="1" i="0" kern="1200" dirty="0"/>
            <a:t>לחוות חיבור עוצמתי יותר עם החיים</a:t>
          </a:r>
          <a:r>
            <a:rPr lang="he-IL" sz="1700" b="0" i="0" kern="1200" dirty="0"/>
            <a:t> חרף ואף בזכות האתגרים הכרוכים בלחיות אותם.</a:t>
          </a:r>
          <a:endParaRPr lang="he-IL" sz="1700" kern="1200" dirty="0"/>
        </a:p>
      </dsp:txBody>
      <dsp:txXfrm>
        <a:off x="7710398" y="1287"/>
        <a:ext cx="3452663" cy="2071598"/>
      </dsp:txXfrm>
    </dsp:sp>
    <dsp:sp modelId="{507B8B0D-4377-405E-9AD5-FDBB6AFFBFF8}">
      <dsp:nvSpPr>
        <dsp:cNvPr id="0" name=""/>
        <dsp:cNvSpPr/>
      </dsp:nvSpPr>
      <dsp:spPr>
        <a:xfrm>
          <a:off x="115211" y="2418151"/>
          <a:ext cx="3491989"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endParaRPr lang="he-IL" sz="1700" kern="1200" dirty="0"/>
        </a:p>
      </dsp:txBody>
      <dsp:txXfrm>
        <a:off x="115211" y="2418151"/>
        <a:ext cx="3491989" cy="2071598"/>
      </dsp:txXfrm>
    </dsp:sp>
    <dsp:sp modelId="{E2B40871-25EB-42B6-B015-E45AD6BCA5D8}">
      <dsp:nvSpPr>
        <dsp:cNvPr id="0" name=""/>
        <dsp:cNvSpPr/>
      </dsp:nvSpPr>
      <dsp:spPr>
        <a:xfrm>
          <a:off x="3913210" y="2418151"/>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endParaRPr lang="he-IL" sz="1700" kern="1200" dirty="0"/>
        </a:p>
      </dsp:txBody>
      <dsp:txXfrm>
        <a:off x="3913210" y="2418151"/>
        <a:ext cx="3452663" cy="2071598"/>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8A0BBD-E156-497E-AF1C-AEC97CB1F2D6}">
      <dsp:nvSpPr>
        <dsp:cNvPr id="0" name=""/>
        <dsp:cNvSpPr/>
      </dsp:nvSpPr>
      <dsp:spPr>
        <a:xfrm>
          <a:off x="11453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highlight>
                <a:srgbClr val="FF00FF"/>
              </a:highlight>
            </a:rPr>
            <a:t>התשובה היהודית</a:t>
          </a:r>
        </a:p>
        <a:p>
          <a:pPr marL="0" lvl="0" indent="0" algn="ctr" defTabSz="711200" rtl="1">
            <a:lnSpc>
              <a:spcPct val="90000"/>
            </a:lnSpc>
            <a:spcBef>
              <a:spcPct val="0"/>
            </a:spcBef>
            <a:spcAft>
              <a:spcPct val="35000"/>
            </a:spcAft>
            <a:buNone/>
          </a:pPr>
          <a:r>
            <a:rPr lang="he-IL" sz="1600" kern="1200" dirty="0"/>
            <a:t>הנשמה של האדם משתוקקת למזון רוחני כי זה מזונה ומשום כך, כתוב (קהלת ו, ז); ״וגם הנפש לא תמלא״ — היינו הנשמה של האדם אין לה סיפוק </a:t>
          </a:r>
          <a:r>
            <a:rPr lang="he-IL" sz="1600" kern="1200" dirty="0" err="1"/>
            <a:t>בענינים</a:t>
          </a:r>
          <a:r>
            <a:rPr lang="he-IL" sz="1600" kern="1200" dirty="0"/>
            <a:t> החומריים, כי היא מבקשת את חיי הרוח — כמו שהיא רוחנית,</a:t>
          </a:r>
        </a:p>
      </dsp:txBody>
      <dsp:txXfrm>
        <a:off x="114538" y="1287"/>
        <a:ext cx="3452663" cy="2071598"/>
      </dsp:txXfrm>
    </dsp:sp>
    <dsp:sp modelId="{98BB5B7C-B2DD-4AC8-B1EB-D0E843190C1C}">
      <dsp:nvSpPr>
        <dsp:cNvPr id="0" name=""/>
        <dsp:cNvSpPr/>
      </dsp:nvSpPr>
      <dsp:spPr>
        <a:xfrm>
          <a:off x="391246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תשובה </a:t>
          </a:r>
          <a:r>
            <a:rPr lang="he-IL" sz="1600" kern="1200" dirty="0" err="1"/>
            <a:t>פילוספית</a:t>
          </a:r>
          <a:endParaRPr lang="he-IL" sz="1600" kern="1200" dirty="0"/>
        </a:p>
        <a:p>
          <a:pPr marL="0" lvl="0" indent="0" algn="ctr" defTabSz="711200" rtl="1">
            <a:lnSpc>
              <a:spcPct val="90000"/>
            </a:lnSpc>
            <a:spcBef>
              <a:spcPct val="0"/>
            </a:spcBef>
            <a:spcAft>
              <a:spcPct val="35000"/>
            </a:spcAft>
            <a:buNone/>
          </a:pPr>
          <a:endParaRPr lang="he-IL" sz="1600" kern="1200" dirty="0"/>
        </a:p>
      </dsp:txBody>
      <dsp:txXfrm>
        <a:off x="3912468" y="1287"/>
        <a:ext cx="3452663" cy="2071598"/>
      </dsp:txXfrm>
    </dsp:sp>
    <dsp:sp modelId="{2C838FBF-F015-49D7-AEDC-A388CEB3B116}">
      <dsp:nvSpPr>
        <dsp:cNvPr id="0" name=""/>
        <dsp:cNvSpPr/>
      </dsp:nvSpPr>
      <dsp:spPr>
        <a:xfrm>
          <a:off x="771039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0" i="0" kern="1200" dirty="0"/>
            <a:t>שאלת המשמעות היא עתיקת יומין, אוניברסלית וייחודית לאדם. משחר האנושות ולאורך ההיסטוריה בני אדם חיפשו אחר פשר, משמעות ותכלית לקיומם — מהמערות, דרך מיתוסים, מסעות חיפוש, אומנות, פילוסופיות ודתות. החיפוש אחר משמעות הסעיר את המין האנושי לא כשאלה מטפיזית או תיאולוגית, אלא כשאלה קיומית — שאלת ה"לשם מה".</a:t>
          </a:r>
          <a:endParaRPr lang="he-IL" sz="1600" kern="1200" dirty="0"/>
        </a:p>
      </dsp:txBody>
      <dsp:txXfrm>
        <a:off x="7710398" y="1287"/>
        <a:ext cx="3452663" cy="2071598"/>
      </dsp:txXfrm>
    </dsp:sp>
    <dsp:sp modelId="{507B8B0D-4377-405E-9AD5-FDBB6AFFBFF8}">
      <dsp:nvSpPr>
        <dsp:cNvPr id="0" name=""/>
        <dsp:cNvSpPr/>
      </dsp:nvSpPr>
      <dsp:spPr>
        <a:xfrm>
          <a:off x="115211" y="2418151"/>
          <a:ext cx="3491989"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rtl="1">
            <a:lnSpc>
              <a:spcPct val="90000"/>
            </a:lnSpc>
            <a:spcBef>
              <a:spcPct val="0"/>
            </a:spcBef>
            <a:spcAft>
              <a:spcPct val="35000"/>
            </a:spcAft>
            <a:buNone/>
          </a:pPr>
          <a:r>
            <a:rPr lang="he-IL" sz="800" kern="1200" dirty="0"/>
            <a:t>מדוע אין אדם שעומד על כך שהוא אכן רע ולא מתבייש בזה ולא מכחיש, אלא עומד אחרי מעשיו? הרי בסתר ליבו כל אדם יודע במה הוא לא בסדר, למה אדם מכחיש? </a:t>
          </a:r>
          <a:endParaRPr lang="en-US" sz="800" kern="1200" dirty="0"/>
        </a:p>
        <a:p>
          <a:pPr marL="0" lvl="0" indent="0" algn="ctr" defTabSz="355600" rtl="1">
            <a:lnSpc>
              <a:spcPct val="90000"/>
            </a:lnSpc>
            <a:spcBef>
              <a:spcPct val="0"/>
            </a:spcBef>
            <a:spcAft>
              <a:spcPct val="35000"/>
            </a:spcAft>
            <a:buNone/>
          </a:pPr>
          <a:r>
            <a:rPr lang="he-IL" sz="800" kern="1200" dirty="0"/>
            <a:t>התשובה היא, כי אדם לא יכול לחיות בסתירה שבין המהות שלו למעשים שלו. כפי שכבר למדנו, הנפש לא תאפשר סתירה כזו. </a:t>
          </a:r>
          <a:endParaRPr lang="en-US" sz="800" kern="1200" dirty="0"/>
        </a:p>
        <a:p>
          <a:pPr marL="0" lvl="0" indent="0" algn="ctr" defTabSz="355600" rtl="1">
            <a:lnSpc>
              <a:spcPct val="90000"/>
            </a:lnSpc>
            <a:spcBef>
              <a:spcPct val="0"/>
            </a:spcBef>
            <a:spcAft>
              <a:spcPct val="35000"/>
            </a:spcAft>
            <a:buNone/>
          </a:pPr>
          <a:r>
            <a:rPr lang="he-IL" sz="800" kern="1200" dirty="0"/>
            <a:t>במצב כזה, אחד מהשנים יקרה. או שהפעולה תיעצר, או שהנפש תגרום לשכל להמציא משהו, איזה תירוץ, איזו הוראת היתר שתאפשר לנפש להמשיך במעשה. </a:t>
          </a:r>
          <a:endParaRPr lang="en-US" sz="800" kern="1200" dirty="0"/>
        </a:p>
        <a:p>
          <a:pPr marL="0" lvl="0" indent="0" algn="ctr" defTabSz="355600" rtl="1">
            <a:lnSpc>
              <a:spcPct val="90000"/>
            </a:lnSpc>
            <a:spcBef>
              <a:spcPct val="0"/>
            </a:spcBef>
            <a:spcAft>
              <a:spcPct val="35000"/>
            </a:spcAft>
            <a:buNone/>
          </a:pPr>
          <a:r>
            <a:rPr lang="he-IL" sz="800" kern="1200" dirty="0"/>
            <a:t>זהו ההסבר לדברי הגמרא "כיון שעבר אדם עבירה ושנה בה – נעשית לו כהיתר." פעם ופעמים יכול אדם לבצע פעולה הנוגדת את פנימיותו. יותר מכך, נדרשת הוראת היתר כדי להמשיך. </a:t>
          </a:r>
          <a:endParaRPr lang="en-US" sz="800" kern="1200" dirty="0"/>
        </a:p>
        <a:p>
          <a:pPr marL="0" lvl="0" indent="0" algn="ctr" defTabSz="355600" rtl="1">
            <a:lnSpc>
              <a:spcPct val="90000"/>
            </a:lnSpc>
            <a:spcBef>
              <a:spcPct val="0"/>
            </a:spcBef>
            <a:spcAft>
              <a:spcPct val="35000"/>
            </a:spcAft>
            <a:buNone/>
          </a:pPr>
          <a:r>
            <a:rPr lang="he-IL" sz="800" kern="1200" dirty="0"/>
            <a:t>זוהי הוכחה לכך שהאדם ביסודו, בעומק פנימיותו, הוא טוב. ולכן הוא אינו מסוגל לחיות בידיעה ברורה שהוא עושה דבר רע, ללא הצדקה, אפילו שהיא מזויפת. ואפילו שהוא יודע בעומק ליבו שהיא לא אמיתית."</a:t>
          </a:r>
        </a:p>
      </dsp:txBody>
      <dsp:txXfrm>
        <a:off x="115211" y="2418151"/>
        <a:ext cx="3491989" cy="2071598"/>
      </dsp:txXfrm>
    </dsp:sp>
    <dsp:sp modelId="{E2B40871-25EB-42B6-B015-E45AD6BCA5D8}">
      <dsp:nvSpPr>
        <dsp:cNvPr id="0" name=""/>
        <dsp:cNvSpPr/>
      </dsp:nvSpPr>
      <dsp:spPr>
        <a:xfrm>
          <a:off x="3913210" y="2418151"/>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וכדברי המדרש, משל לבת מלך שנישאת לבן כפר, אף על פי שמאכילה מעדני עולם, אינו יוצא ידי חובתו כלפיה, למה?! </a:t>
          </a:r>
        </a:p>
        <a:p>
          <a:pPr marL="0" lvl="0" indent="0" algn="ctr" defTabSz="711200" rtl="1">
            <a:lnSpc>
              <a:spcPct val="90000"/>
            </a:lnSpc>
            <a:spcBef>
              <a:spcPct val="0"/>
            </a:spcBef>
            <a:spcAft>
              <a:spcPct val="35000"/>
            </a:spcAft>
            <a:buNone/>
          </a:pPr>
          <a:r>
            <a:rPr lang="he-IL" sz="1600" kern="1200" dirty="0"/>
            <a:t>לפי שהיא בת מלכים.</a:t>
          </a:r>
        </a:p>
        <a:p>
          <a:pPr marL="0" lvl="0" indent="0" algn="ctr" defTabSz="711200" rtl="1">
            <a:lnSpc>
              <a:spcPct val="90000"/>
            </a:lnSpc>
            <a:spcBef>
              <a:spcPct val="0"/>
            </a:spcBef>
            <a:spcAft>
              <a:spcPct val="35000"/>
            </a:spcAft>
            <a:buNone/>
          </a:pPr>
          <a:r>
            <a:rPr lang="he-IL" sz="1600" kern="1200" dirty="0"/>
            <a:t>נותנים לה את כל המעדנים של הכפר, זה לא מתחיל לדבר אליה. בת מלך חיה ברמה אחרת לגמרי, היא צריכה דברים אחרים.</a:t>
          </a:r>
        </a:p>
      </dsp:txBody>
      <dsp:txXfrm>
        <a:off x="3913210" y="2418151"/>
        <a:ext cx="3452663" cy="2071598"/>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8A0BBD-E156-497E-AF1C-AEC97CB1F2D6}">
      <dsp:nvSpPr>
        <dsp:cNvPr id="0" name=""/>
        <dsp:cNvSpPr/>
      </dsp:nvSpPr>
      <dsp:spPr>
        <a:xfrm>
          <a:off x="11453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b="0" i="0" kern="1200" dirty="0">
              <a:hlinkClick xmlns:r="http://schemas.openxmlformats.org/officeDocument/2006/relationships" r:id="rId1"/>
            </a:rPr>
            <a:t>ויקטור פרנקל</a:t>
          </a:r>
          <a:r>
            <a:rPr lang="he-IL" sz="1300" b="0" i="0" kern="1200" dirty="0"/>
            <a:t>, מציע כי כשם שבמוזיקה גלי הקול ממלאים את האוויר אך ניתן לשומעם רק אם יש לנו ַמקלט, כך גם המשמעות נוכחת בחיינו וקוראת לנו להיענות לקריאתה, רק אם נסכים לגלות את הפוטנציאל לממש אותה בכל רגע ורגע בחיינו.</a:t>
          </a:r>
          <a:endParaRPr lang="he-IL" sz="1300" kern="1200" dirty="0"/>
        </a:p>
      </dsp:txBody>
      <dsp:txXfrm>
        <a:off x="114538" y="1287"/>
        <a:ext cx="3452663" cy="2071598"/>
      </dsp:txXfrm>
    </dsp:sp>
    <dsp:sp modelId="{98BB5B7C-B2DD-4AC8-B1EB-D0E843190C1C}">
      <dsp:nvSpPr>
        <dsp:cNvPr id="0" name=""/>
        <dsp:cNvSpPr/>
      </dsp:nvSpPr>
      <dsp:spPr>
        <a:xfrm>
          <a:off x="391246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kern="1200" dirty="0"/>
            <a:t>האם לכל אדם יש משמעות אחרת בחיים?</a:t>
          </a:r>
        </a:p>
      </dsp:txBody>
      <dsp:txXfrm>
        <a:off x="3912468" y="1287"/>
        <a:ext cx="3452663" cy="2071598"/>
      </dsp:txXfrm>
    </dsp:sp>
    <dsp:sp modelId="{2C838FBF-F015-49D7-AEDC-A388CEB3B116}">
      <dsp:nvSpPr>
        <dsp:cNvPr id="0" name=""/>
        <dsp:cNvSpPr/>
      </dsp:nvSpPr>
      <dsp:spPr>
        <a:xfrm>
          <a:off x="771039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b="0" i="0" kern="1200" dirty="0"/>
            <a:t>למעשה, משמעות אינה מהות סטטית הממתינה להימצא אי־שם במרחב האידיאות, אלא מהות חיה, מורכבת ומשתנה. במובן מסוים היא מחפשת את האדם לא פחות משהוא מחפש אותה, ומתגלה בדיאלוג דינמי בינו לבין החיים עצמם, והאופן שבו הם "קוראים" לו להיענות לתפקידים שהם מציבים בפניו. היכולת להגיב לקריאת המשמעות כרוכה במודעות שלנו ובאחריות לזהות בתוכנו מה אנחנו נקראים להיות או לעשות בכל רגע נתון. אחריות זו איננה עוברת בתורשה או מונחלת על ידי הסביבה, אלא עולה מתוך מפגשו הייחודי של האדם עם נסיבות חייו.</a:t>
          </a:r>
          <a:endParaRPr lang="he-IL" sz="1300" kern="1200" dirty="0"/>
        </a:p>
      </dsp:txBody>
      <dsp:txXfrm>
        <a:off x="7710398" y="1287"/>
        <a:ext cx="3452663" cy="2071598"/>
      </dsp:txXfrm>
    </dsp:sp>
    <dsp:sp modelId="{507B8B0D-4377-405E-9AD5-FDBB6AFFBFF8}">
      <dsp:nvSpPr>
        <dsp:cNvPr id="0" name=""/>
        <dsp:cNvSpPr/>
      </dsp:nvSpPr>
      <dsp:spPr>
        <a:xfrm>
          <a:off x="115211" y="2418151"/>
          <a:ext cx="3491989"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endParaRPr lang="he-IL" sz="1300" kern="1200" dirty="0"/>
        </a:p>
      </dsp:txBody>
      <dsp:txXfrm>
        <a:off x="115211" y="2418151"/>
        <a:ext cx="3491989" cy="2071598"/>
      </dsp:txXfrm>
    </dsp:sp>
    <dsp:sp modelId="{E2B40871-25EB-42B6-B015-E45AD6BCA5D8}">
      <dsp:nvSpPr>
        <dsp:cNvPr id="0" name=""/>
        <dsp:cNvSpPr/>
      </dsp:nvSpPr>
      <dsp:spPr>
        <a:xfrm>
          <a:off x="3913210" y="2418151"/>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b="0" i="0" kern="1200" dirty="0"/>
            <a:t>החיים הם כמו כתב חידה גדול שצופן בעצמו משמעויות רבות ומבקש מהאדם לתת פשר, והאדם מאותגר לתת תשובה על כך באמצעות מעשיו.</a:t>
          </a:r>
          <a:endParaRPr lang="he-IL" sz="1300" kern="1200" dirty="0"/>
        </a:p>
      </dsp:txBody>
      <dsp:txXfrm>
        <a:off x="3913210" y="2418151"/>
        <a:ext cx="3452663" cy="207159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8A0BBD-E156-497E-AF1C-AEC97CB1F2D6}">
      <dsp:nvSpPr>
        <dsp:cNvPr id="0" name=""/>
        <dsp:cNvSpPr/>
      </dsp:nvSpPr>
      <dsp:spPr>
        <a:xfrm>
          <a:off x="11453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kern="1200" dirty="0"/>
            <a:t>לצד תפיסה זו, האמירה האחרת, שבה מאמין סארטר הצרפתי,  היא כי עלינו ליצור משמעות. </a:t>
          </a:r>
        </a:p>
        <a:p>
          <a:pPr marL="0" lvl="0" indent="0" algn="ctr" defTabSz="577850" rtl="1">
            <a:lnSpc>
              <a:spcPct val="90000"/>
            </a:lnSpc>
            <a:spcBef>
              <a:spcPct val="0"/>
            </a:spcBef>
            <a:spcAft>
              <a:spcPct val="35000"/>
            </a:spcAft>
            <a:buNone/>
          </a:pPr>
          <a:r>
            <a:rPr lang="he-IL" sz="1300" kern="1200" dirty="0"/>
            <a:t>גישה זו נשענת על ההנחה  הבסיסית כי “הקיום קודם למהות”. </a:t>
          </a:r>
        </a:p>
        <a:p>
          <a:pPr marL="0" lvl="0" indent="0" algn="ctr" defTabSz="577850" rtl="1">
            <a:lnSpc>
              <a:spcPct val="90000"/>
            </a:lnSpc>
            <a:spcBef>
              <a:spcPct val="0"/>
            </a:spcBef>
            <a:spcAft>
              <a:spcPct val="35000"/>
            </a:spcAft>
            <a:buNone/>
          </a:pPr>
          <a:r>
            <a:rPr lang="he-IL" sz="1300" kern="1200" dirty="0"/>
            <a:t>במחשבה כי הקיום  קודם למהות טוען סארטר, כי אנו מגיעים לעולם שאין בו משמעות מוכתבת מראש וכי אחת מן המשימות  הגדולות בחיינו היא לצקת תוכן ומשמעות לחיים - יש  מאין. </a:t>
          </a:r>
        </a:p>
      </dsp:txBody>
      <dsp:txXfrm>
        <a:off x="114538" y="1287"/>
        <a:ext cx="3452663" cy="2071598"/>
      </dsp:txXfrm>
    </dsp:sp>
    <dsp:sp modelId="{98BB5B7C-B2DD-4AC8-B1EB-D0E843190C1C}">
      <dsp:nvSpPr>
        <dsp:cNvPr id="0" name=""/>
        <dsp:cNvSpPr/>
      </dsp:nvSpPr>
      <dsp:spPr>
        <a:xfrm>
          <a:off x="391246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kern="1200" dirty="0"/>
            <a:t>ויקטור פרנקל שהיה אדם המאמין סבר כי על האדם לחפש משמעות.</a:t>
          </a:r>
        </a:p>
        <a:p>
          <a:pPr marL="0" lvl="0" indent="0" algn="ctr" defTabSz="577850" rtl="1">
            <a:lnSpc>
              <a:spcPct val="90000"/>
            </a:lnSpc>
            <a:spcBef>
              <a:spcPct val="0"/>
            </a:spcBef>
            <a:spcAft>
              <a:spcPct val="35000"/>
            </a:spcAft>
            <a:buNone/>
          </a:pPr>
          <a:r>
            <a:rPr lang="he-IL" sz="1300" kern="1200" dirty="0"/>
            <a:t>המשמעות מצויה בעולם וכל שעלינו לעשות הוא  לא לוותר על החיפוש אחריה. </a:t>
          </a:r>
        </a:p>
        <a:p>
          <a:pPr marL="0" lvl="0" indent="0" algn="ctr" defTabSz="577850" rtl="1">
            <a:lnSpc>
              <a:spcPct val="90000"/>
            </a:lnSpc>
            <a:spcBef>
              <a:spcPct val="0"/>
            </a:spcBef>
            <a:spcAft>
              <a:spcPct val="35000"/>
            </a:spcAft>
            <a:buNone/>
          </a:pPr>
          <a:r>
            <a:rPr lang="he-IL" sz="1300" kern="1200" dirty="0"/>
            <a:t>כלומר, גם באותן שעות  קשות, בהן נדמה כי אבדה המשמעות ואין עוד טעם,  עלינו להחזיק בתוכנו את התקווה כי נוכל לשוב ולמצוא  אותה. </a:t>
          </a:r>
        </a:p>
        <a:p>
          <a:pPr marL="0" lvl="0" indent="0" algn="ctr" defTabSz="577850" rtl="1">
            <a:lnSpc>
              <a:spcPct val="90000"/>
            </a:lnSpc>
            <a:spcBef>
              <a:spcPct val="0"/>
            </a:spcBef>
            <a:spcAft>
              <a:spcPct val="35000"/>
            </a:spcAft>
            <a:buNone/>
          </a:pPr>
          <a:r>
            <a:rPr lang="he-IL" sz="1300" kern="1200" dirty="0"/>
            <a:t>היא אולי חמקמקה, ובתקופות קשות בחיינו היא  נעלמת מן העין, אך היא נסתרת רק באופן זמני ונוכל  לשוב ולמצוא אותה. </a:t>
          </a:r>
        </a:p>
      </dsp:txBody>
      <dsp:txXfrm>
        <a:off x="3912468" y="1287"/>
        <a:ext cx="3452663" cy="2071598"/>
      </dsp:txXfrm>
    </dsp:sp>
    <dsp:sp modelId="{2C838FBF-F015-49D7-AEDC-A388CEB3B116}">
      <dsp:nvSpPr>
        <dsp:cNvPr id="0" name=""/>
        <dsp:cNvSpPr/>
      </dsp:nvSpPr>
      <dsp:spPr>
        <a:xfrm>
          <a:off x="771039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kern="1200" dirty="0"/>
            <a:t>האם צריך למצוא משמעות, או צריך ליצור משמעות?</a:t>
          </a:r>
        </a:p>
        <a:p>
          <a:pPr marL="0" lvl="0" indent="0" algn="ctr" defTabSz="577850" rtl="1">
            <a:lnSpc>
              <a:spcPct val="90000"/>
            </a:lnSpc>
            <a:spcBef>
              <a:spcPct val="0"/>
            </a:spcBef>
            <a:spcAft>
              <a:spcPct val="35000"/>
            </a:spcAft>
            <a:buNone/>
          </a:pPr>
          <a:endParaRPr lang="he-IL" sz="1300" kern="1200" dirty="0"/>
        </a:p>
      </dsp:txBody>
      <dsp:txXfrm>
        <a:off x="7710398" y="1287"/>
        <a:ext cx="3452663" cy="2071598"/>
      </dsp:txXfrm>
    </dsp:sp>
    <dsp:sp modelId="{507B8B0D-4377-405E-9AD5-FDBB6AFFBFF8}">
      <dsp:nvSpPr>
        <dsp:cNvPr id="0" name=""/>
        <dsp:cNvSpPr/>
      </dsp:nvSpPr>
      <dsp:spPr>
        <a:xfrm>
          <a:off x="115211" y="2418151"/>
          <a:ext cx="3491989"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endParaRPr lang="he-IL" sz="1300" kern="1200" dirty="0"/>
        </a:p>
      </dsp:txBody>
      <dsp:txXfrm>
        <a:off x="115211" y="2418151"/>
        <a:ext cx="3491989" cy="2071598"/>
      </dsp:txXfrm>
    </dsp:sp>
    <dsp:sp modelId="{E2B40871-25EB-42B6-B015-E45AD6BCA5D8}">
      <dsp:nvSpPr>
        <dsp:cNvPr id="0" name=""/>
        <dsp:cNvSpPr/>
      </dsp:nvSpPr>
      <dsp:spPr>
        <a:xfrm>
          <a:off x="3913210" y="2418151"/>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endParaRPr lang="he-IL" sz="1300" kern="1200" dirty="0"/>
        </a:p>
      </dsp:txBody>
      <dsp:txXfrm>
        <a:off x="3913210" y="2418151"/>
        <a:ext cx="3452663" cy="2071598"/>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8A0BBD-E156-497E-AF1C-AEC97CB1F2D6}">
      <dsp:nvSpPr>
        <dsp:cNvPr id="0" name=""/>
        <dsp:cNvSpPr/>
      </dsp:nvSpPr>
      <dsp:spPr>
        <a:xfrm>
          <a:off x="11453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0" i="0" kern="1200" dirty="0"/>
            <a:t>לצד הירידה בסולידריות החברתית בולטת עליית קרנו של המדע והתפשטותם של ערכי הפלורליזם והחירות, ערכים המדגישים את הזכות של כל </a:t>
          </a:r>
          <a:r>
            <a:rPr lang="he-IL" sz="1600" b="0" i="0" kern="1200" dirty="0" err="1"/>
            <a:t>אינדיווידואל</a:t>
          </a:r>
          <a:r>
            <a:rPr lang="he-IL" sz="1600" b="0" i="0" kern="1200" dirty="0"/>
            <a:t> לגבש עמדה עצמאית כלפי סוגיות מהותיות בחייו ולחיות בהתאם להעדפותיו.</a:t>
          </a:r>
          <a:endParaRPr lang="he-IL" sz="1600" kern="1200" dirty="0"/>
        </a:p>
      </dsp:txBody>
      <dsp:txXfrm>
        <a:off x="114538" y="1287"/>
        <a:ext cx="3452663" cy="2071598"/>
      </dsp:txXfrm>
    </dsp:sp>
    <dsp:sp modelId="{98BB5B7C-B2DD-4AC8-B1EB-D0E843190C1C}">
      <dsp:nvSpPr>
        <dsp:cNvPr id="0" name=""/>
        <dsp:cNvSpPr/>
      </dsp:nvSpPr>
      <dsp:spPr>
        <a:xfrm>
          <a:off x="391246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0" i="0" kern="1200" dirty="0"/>
            <a:t>והאדם חווה פירוק גם במעגלי שייכות של משפחה וקהילה, וכן התנתקות משורשים תרבותיים עמוקים. </a:t>
          </a:r>
          <a:endParaRPr lang="he-IL" sz="1600" kern="1200" dirty="0"/>
        </a:p>
      </dsp:txBody>
      <dsp:txXfrm>
        <a:off x="3912468" y="1287"/>
        <a:ext cx="3452663" cy="2071598"/>
      </dsp:txXfrm>
    </dsp:sp>
    <dsp:sp modelId="{2C838FBF-F015-49D7-AEDC-A388CEB3B116}">
      <dsp:nvSpPr>
        <dsp:cNvPr id="0" name=""/>
        <dsp:cNvSpPr/>
      </dsp:nvSpPr>
      <dsp:spPr>
        <a:xfrm>
          <a:off x="771039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0" i="0" kern="1200" dirty="0"/>
            <a:t>בעת הפוסט־מודרנית ניכרת שקיעה ברעיון התממשותה של גאולה דתית והתערערות המסורת אשר העניקה לאדם עוגנים ערכיים שהתוו את חייו וקבעו את דרכי עשייתו. האדם אינו יכול עוד להיתלות בהיררכיות וסדרים שהיו עד כה מובנים מאליהם, דבריהם של אבות קדמונים ומבני סמכות מסורתיים איבדו מכוחם, </a:t>
          </a:r>
          <a:endParaRPr lang="he-IL" sz="1600" kern="1200" dirty="0"/>
        </a:p>
      </dsp:txBody>
      <dsp:txXfrm>
        <a:off x="7710398" y="1287"/>
        <a:ext cx="3452663" cy="2071598"/>
      </dsp:txXfrm>
    </dsp:sp>
    <dsp:sp modelId="{507B8B0D-4377-405E-9AD5-FDBB6AFFBFF8}">
      <dsp:nvSpPr>
        <dsp:cNvPr id="0" name=""/>
        <dsp:cNvSpPr/>
      </dsp:nvSpPr>
      <dsp:spPr>
        <a:xfrm>
          <a:off x="115211" y="2418151"/>
          <a:ext cx="3491989"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endParaRPr lang="he-IL" sz="1600" kern="1200" dirty="0"/>
        </a:p>
      </dsp:txBody>
      <dsp:txXfrm>
        <a:off x="115211" y="2418151"/>
        <a:ext cx="3491989" cy="2071598"/>
      </dsp:txXfrm>
    </dsp:sp>
    <dsp:sp modelId="{E2B40871-25EB-42B6-B015-E45AD6BCA5D8}">
      <dsp:nvSpPr>
        <dsp:cNvPr id="0" name=""/>
        <dsp:cNvSpPr/>
      </dsp:nvSpPr>
      <dsp:spPr>
        <a:xfrm>
          <a:off x="3913210" y="2418151"/>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rtl="1">
            <a:lnSpc>
              <a:spcPct val="90000"/>
            </a:lnSpc>
            <a:spcBef>
              <a:spcPct val="0"/>
            </a:spcBef>
            <a:spcAft>
              <a:spcPct val="35000"/>
            </a:spcAft>
            <a:buNone/>
          </a:pPr>
          <a:r>
            <a:rPr lang="he-IL" sz="1050" b="0" i="0" kern="1200" dirty="0"/>
            <a:t>מעבר לרמה האישית, גם מערכות היחסים נמצאות בסכנה בעולם הדיגיטלי. התעסקות עם המכשיר הנייד במהלך מפגשים חברתיים פנים אל פנים משפיעה על היכולת להיות פנויים למערכות יחסים משמעותיות. גם תופעה זאת זכתה לכינוי: </a:t>
          </a:r>
          <a:r>
            <a:rPr lang="en-US" sz="1050" b="0" i="0" kern="1200" dirty="0"/>
            <a:t>Phubbing — </a:t>
          </a:r>
          <a:r>
            <a:rPr lang="he-IL" sz="1050" b="0" i="0" kern="1200" dirty="0"/>
            <a:t>התעסקות עם המכשיר הנייד לצורך שליחת הודעות או שיטוט ברשתות חברתיות בזמן שאנחנו נמצאים בחברה, תוך כדי התעלמות ואף זלזול באנשים שנמצאים לידנו. מחקרים מצאו שתופעה זו עלולה להוביל לכרסום במערכות יחסים כגון נישואין ומובילה לירידה בשביעות הרצון ותחושת החיבור הזוגי. גם במערכות יחסים אחרות, הפגיעה ביכולת ליצור חיבור אותנטי ובצורך האנושי כל כך להישמע ולהיראות עלולה עם הזמן להוביל לתחושת ניכור ובדידות</a:t>
          </a:r>
          <a:endParaRPr lang="he-IL" sz="1050" kern="1200" dirty="0"/>
        </a:p>
      </dsp:txBody>
      <dsp:txXfrm>
        <a:off x="3913210" y="2418151"/>
        <a:ext cx="3452663" cy="2071598"/>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8A0BBD-E156-497E-AF1C-AEC97CB1F2D6}">
      <dsp:nvSpPr>
        <dsp:cNvPr id="0" name=""/>
        <dsp:cNvSpPr/>
      </dsp:nvSpPr>
      <dsp:spPr>
        <a:xfrm>
          <a:off x="11453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endParaRPr lang="he-IL" sz="1600" kern="1200" dirty="0"/>
        </a:p>
      </dsp:txBody>
      <dsp:txXfrm>
        <a:off x="114538" y="1287"/>
        <a:ext cx="3452663" cy="2071598"/>
      </dsp:txXfrm>
    </dsp:sp>
    <dsp:sp modelId="{98BB5B7C-B2DD-4AC8-B1EB-D0E843190C1C}">
      <dsp:nvSpPr>
        <dsp:cNvPr id="0" name=""/>
        <dsp:cNvSpPr/>
      </dsp:nvSpPr>
      <dsp:spPr>
        <a:xfrm>
          <a:off x="391246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endParaRPr lang="he-IL" sz="1600" kern="1200" dirty="0"/>
        </a:p>
      </dsp:txBody>
      <dsp:txXfrm>
        <a:off x="3912468" y="1287"/>
        <a:ext cx="3452663" cy="2071598"/>
      </dsp:txXfrm>
    </dsp:sp>
    <dsp:sp modelId="{2C838FBF-F015-49D7-AEDC-A388CEB3B116}">
      <dsp:nvSpPr>
        <dsp:cNvPr id="0" name=""/>
        <dsp:cNvSpPr/>
      </dsp:nvSpPr>
      <dsp:spPr>
        <a:xfrm>
          <a:off x="771039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endParaRPr lang="he-IL" sz="1600" kern="1200" dirty="0"/>
        </a:p>
      </dsp:txBody>
      <dsp:txXfrm>
        <a:off x="7710398" y="1287"/>
        <a:ext cx="3452663" cy="2071598"/>
      </dsp:txXfrm>
    </dsp:sp>
    <dsp:sp modelId="{507B8B0D-4377-405E-9AD5-FDBB6AFFBFF8}">
      <dsp:nvSpPr>
        <dsp:cNvPr id="0" name=""/>
        <dsp:cNvSpPr/>
      </dsp:nvSpPr>
      <dsp:spPr>
        <a:xfrm>
          <a:off x="115211" y="2418151"/>
          <a:ext cx="3491989"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0" i="0" kern="1200" dirty="0"/>
            <a:t>זרמים ותופעות, תמהיל של דת ומסורות ריפוי פגאניות עתיקות, תורות הנסתר ומיסטיקה לצד השראה גם מפסיכותרפיות בנות זמננו. המיקוד בחוויה האישית מקודש באמצעות עיסוק מוגבר בעצמי. תהליכי האדרת האינדיווידואליות נחשבים למאפיינים הבולטים של העידן החדש, הנתפס כצורה של "</a:t>
          </a:r>
          <a:r>
            <a:rPr lang="he-IL" sz="1600" b="0" i="0" kern="1200" dirty="0" err="1"/>
            <a:t>רוחניות־עצמית</a:t>
          </a:r>
          <a:r>
            <a:rPr lang="he-IL" sz="1600" b="0" i="0" kern="1200" dirty="0"/>
            <a:t>" (</a:t>
          </a:r>
          <a:r>
            <a:rPr lang="en-US" sz="1600" b="0" i="0" kern="1200" dirty="0"/>
            <a:t>self-spirituality).</a:t>
          </a:r>
          <a:endParaRPr lang="he-IL" sz="1600" kern="1200" dirty="0"/>
        </a:p>
      </dsp:txBody>
      <dsp:txXfrm>
        <a:off x="115211" y="2418151"/>
        <a:ext cx="3491989" cy="2071598"/>
      </dsp:txXfrm>
    </dsp:sp>
    <dsp:sp modelId="{E2B40871-25EB-42B6-B015-E45AD6BCA5D8}">
      <dsp:nvSpPr>
        <dsp:cNvPr id="0" name=""/>
        <dsp:cNvSpPr/>
      </dsp:nvSpPr>
      <dsp:spPr>
        <a:xfrm>
          <a:off x="3913210" y="2418151"/>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0" i="0" kern="1200" dirty="0"/>
            <a:t>כחלק מהדחף למשמעות אנחנו עדים גם לחיפוש רוחני מחוץ לדת ממוסדת, ולפריחתן של התארגנויות אלטרנטיביות של קהילות, פסטיבלים וסדנאות לחיפוש משמעות והתפתחות עצמית. </a:t>
          </a:r>
          <a:endParaRPr lang="he-IL" sz="1600" kern="1200" dirty="0"/>
        </a:p>
      </dsp:txBody>
      <dsp:txXfrm>
        <a:off x="3913210" y="2418151"/>
        <a:ext cx="3452663" cy="2071598"/>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312958"/>
          <a:ext cx="3769415" cy="22616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b="0" i="0" kern="1200" dirty="0"/>
            <a:t>פרנקל טוען כי: "איש אינו מסוגל לשכנע אותנו שנאמין שהאדם הוא בעל חיים מעודן, ברגע שניווכח שיש בו מלאך מודחק"</a:t>
          </a:r>
          <a:endParaRPr lang="he-IL" sz="2800" kern="1200" dirty="0"/>
        </a:p>
      </dsp:txBody>
      <dsp:txXfrm>
        <a:off x="0" y="312958"/>
        <a:ext cx="3769415" cy="2261649"/>
      </dsp:txXfrm>
    </dsp:sp>
    <dsp:sp modelId="{9316A743-E5E8-4EFA-A4BB-859AD8BEB71D}">
      <dsp:nvSpPr>
        <dsp:cNvPr id="0" name=""/>
        <dsp:cNvSpPr/>
      </dsp:nvSpPr>
      <dsp:spPr>
        <a:xfrm>
          <a:off x="4146356" y="312958"/>
          <a:ext cx="3769415" cy="22616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b="0" i="0" kern="1200" dirty="0"/>
            <a:t>בעוד שבפסיכואנליזה האדם נעשה מודע ליצרים ולדחפים שלו, בלוגותרפיה לא הייצרי, אלא הרוחני הוא המועלה לתודעה.</a:t>
          </a:r>
          <a:endParaRPr lang="he-IL" sz="2800" kern="1200" dirty="0"/>
        </a:p>
      </dsp:txBody>
      <dsp:txXfrm>
        <a:off x="4146356" y="312958"/>
        <a:ext cx="3769415" cy="2261649"/>
      </dsp:txXfrm>
    </dsp:sp>
    <dsp:sp modelId="{09950222-E596-43CF-AF44-D04B47947FC5}">
      <dsp:nvSpPr>
        <dsp:cNvPr id="0" name=""/>
        <dsp:cNvSpPr/>
      </dsp:nvSpPr>
      <dsp:spPr>
        <a:xfrm>
          <a:off x="8292713" y="312958"/>
          <a:ext cx="3769415" cy="22616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b="0" i="0" kern="1200" dirty="0"/>
            <a:t>על פי הלוגותרפיה ה</a:t>
          </a:r>
          <a:r>
            <a:rPr lang="he-IL" sz="2800" b="0" i="0" kern="1200" dirty="0">
              <a:hlinkClick xmlns:r="http://schemas.openxmlformats.org/officeDocument/2006/relationships" r:id="rId1" tooltip="לא מודע"/>
            </a:rPr>
            <a:t>לא מודע</a:t>
          </a:r>
          <a:r>
            <a:rPr lang="he-IL" sz="2800" b="0" i="0" kern="1200" dirty="0"/>
            <a:t> איננו כולל רק יצרים מודחקים (איד) כפי שסבר פרויד, </a:t>
          </a:r>
        </a:p>
        <a:p>
          <a:pPr marL="0" lvl="0" indent="0" algn="ctr" defTabSz="1244600" rtl="1">
            <a:lnSpc>
              <a:spcPct val="90000"/>
            </a:lnSpc>
            <a:spcBef>
              <a:spcPct val="0"/>
            </a:spcBef>
            <a:spcAft>
              <a:spcPct val="35000"/>
            </a:spcAft>
            <a:buNone/>
          </a:pPr>
          <a:r>
            <a:rPr lang="he-IL" sz="2800" b="0" i="0" kern="1200" dirty="0"/>
            <a:t>אלא גם הוויות רוחניות. </a:t>
          </a:r>
          <a:endParaRPr lang="he-IL" sz="2800" kern="1200" dirty="0"/>
        </a:p>
      </dsp:txBody>
      <dsp:txXfrm>
        <a:off x="8292713" y="312958"/>
        <a:ext cx="3769415" cy="2261649"/>
      </dsp:txXfrm>
    </dsp:sp>
    <dsp:sp modelId="{4E864EDF-F011-4AFE-B4CE-1363A1A9E93F}">
      <dsp:nvSpPr>
        <dsp:cNvPr id="0" name=""/>
        <dsp:cNvSpPr/>
      </dsp:nvSpPr>
      <dsp:spPr>
        <a:xfrm>
          <a:off x="1171986" y="2924522"/>
          <a:ext cx="3769415" cy="22616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עד עכשיו דיברנו על הרובד המאוד חיצוני של האדם. הגוף והנפש שקשורה אליו. אך פנימיות האדם, האדם עצמו, זו הנשמה. </a:t>
          </a:r>
        </a:p>
        <a:p>
          <a:pPr marL="0" lvl="0" indent="0" algn="ctr" defTabSz="622300" rtl="1">
            <a:lnSpc>
              <a:spcPct val="90000"/>
            </a:lnSpc>
            <a:spcBef>
              <a:spcPct val="0"/>
            </a:spcBef>
            <a:spcAft>
              <a:spcPct val="35000"/>
            </a:spcAft>
            <a:buNone/>
          </a:pPr>
          <a:r>
            <a:rPr lang="he-IL" sz="1400" kern="1200" dirty="0"/>
            <a:t>ממנה באים כל הרצונות הטובים של</a:t>
          </a:r>
        </a:p>
        <a:p>
          <a:pPr marL="0" lvl="0" indent="0" algn="ctr" defTabSz="622300" rtl="1">
            <a:lnSpc>
              <a:spcPct val="90000"/>
            </a:lnSpc>
            <a:spcBef>
              <a:spcPct val="0"/>
            </a:spcBef>
            <a:spcAft>
              <a:spcPct val="35000"/>
            </a:spcAft>
            <a:buNone/>
          </a:pPr>
          <a:r>
            <a:rPr lang="he-IL" sz="1400" kern="1200" dirty="0"/>
            <a:t>האדם, המידות הטובות, החיפוש של המשמעות</a:t>
          </a:r>
        </a:p>
        <a:p>
          <a:pPr marL="0" lvl="0" indent="0" algn="ctr" defTabSz="622300" rtl="1">
            <a:lnSpc>
              <a:spcPct val="90000"/>
            </a:lnSpc>
            <a:spcBef>
              <a:spcPct val="0"/>
            </a:spcBef>
            <a:spcAft>
              <a:spcPct val="35000"/>
            </a:spcAft>
            <a:buNone/>
          </a:pPr>
          <a:r>
            <a:rPr lang="he-IL" sz="1400" kern="1200" dirty="0"/>
            <a:t>שהזכרנו, וחוסר המנוחה התמידי שיש לאדם</a:t>
          </a:r>
        </a:p>
        <a:p>
          <a:pPr marL="0" lvl="0" indent="0" algn="ctr" defTabSz="622300" rtl="1">
            <a:lnSpc>
              <a:spcPct val="90000"/>
            </a:lnSpc>
            <a:spcBef>
              <a:spcPct val="0"/>
            </a:spcBef>
            <a:spcAft>
              <a:spcPct val="35000"/>
            </a:spcAft>
            <a:buNone/>
          </a:pPr>
          <a:r>
            <a:rPr lang="he-IL" sz="1400" kern="1200" dirty="0"/>
            <a:t>בעולם הזה.</a:t>
          </a:r>
        </a:p>
      </dsp:txBody>
      <dsp:txXfrm>
        <a:off x="1171986" y="2924522"/>
        <a:ext cx="3769415" cy="2261649"/>
      </dsp:txXfrm>
    </dsp:sp>
    <dsp:sp modelId="{67F92F07-CC1F-4D4E-B852-586E1F25609E}">
      <dsp:nvSpPr>
        <dsp:cNvPr id="0" name=""/>
        <dsp:cNvSpPr/>
      </dsp:nvSpPr>
      <dsp:spPr>
        <a:xfrm>
          <a:off x="5399460" y="2924522"/>
          <a:ext cx="3769415" cy="22616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נשמה בשפה </a:t>
          </a:r>
          <a:r>
            <a:rPr lang="he-IL" sz="2800" kern="1200" dirty="0" err="1"/>
            <a:t>פסיכולגית</a:t>
          </a:r>
          <a:endParaRPr lang="he-IL" sz="2800" kern="1200" dirty="0"/>
        </a:p>
        <a:p>
          <a:pPr marL="0" lvl="0" indent="0" algn="ctr" defTabSz="1244600" rtl="1">
            <a:lnSpc>
              <a:spcPct val="90000"/>
            </a:lnSpc>
            <a:spcBef>
              <a:spcPct val="0"/>
            </a:spcBef>
            <a:spcAft>
              <a:spcPct val="35000"/>
            </a:spcAft>
            <a:buNone/>
          </a:pPr>
          <a:r>
            <a:rPr lang="he-IL" sz="2800" kern="1200" dirty="0"/>
            <a:t>הלא מודע הרוחני.</a:t>
          </a:r>
        </a:p>
      </dsp:txBody>
      <dsp:txXfrm>
        <a:off x="5399460" y="2924522"/>
        <a:ext cx="3769415" cy="2261649"/>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252565" y="2239"/>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1" i="0" kern="1200" dirty="0"/>
            <a:t>פשר החיים</a:t>
          </a:r>
          <a:r>
            <a:rPr lang="he-IL" sz="1500" b="0" i="0" kern="1200" dirty="0"/>
            <a:t> - מושג חמקמק מכיוון שהוא שונה מאדם לאדם, מיום ליום ומשעה לשעה. פשר החיים הוא ספציפי לסיטואציה המיוחדת, ויכול להתגלות במעשה שהאדם עושה, בהתנסות וחוויה של ערך, ואף בסבל. לא האדם שואל לפשר החיים, אלא החיים שואלים אותו בעצם קיומם, והאדם צריך לענות על שאלות החיים, ורק באמצעות מעשיו</a:t>
          </a:r>
          <a:endParaRPr lang="he-IL" sz="1500" kern="1200" dirty="0"/>
        </a:p>
      </dsp:txBody>
      <dsp:txXfrm>
        <a:off x="252565" y="2239"/>
        <a:ext cx="3325811" cy="1995487"/>
      </dsp:txXfrm>
    </dsp:sp>
    <dsp:sp modelId="{9316A743-E5E8-4EFA-A4BB-859AD8BEB71D}">
      <dsp:nvSpPr>
        <dsp:cNvPr id="0" name=""/>
        <dsp:cNvSpPr/>
      </dsp:nvSpPr>
      <dsp:spPr>
        <a:xfrm>
          <a:off x="3910958" y="2239"/>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Font typeface="Arial" panose="020B0604020202020204" pitchFamily="34" charset="0"/>
            <a:buNone/>
          </a:pPr>
          <a:r>
            <a:rPr lang="he-IL" sz="1500" b="1" i="0" kern="1200" dirty="0"/>
            <a:t>תסכול קיומי</a:t>
          </a:r>
          <a:r>
            <a:rPr lang="he-IL" sz="1500" b="0" i="0" kern="1200" dirty="0"/>
            <a:t> - תסכול הנובע בשל שאיפה למשמעות שלא התמלאה.</a:t>
          </a:r>
          <a:endParaRPr lang="he-IL" sz="1500" kern="1200" dirty="0"/>
        </a:p>
      </dsp:txBody>
      <dsp:txXfrm>
        <a:off x="3910958" y="2239"/>
        <a:ext cx="3325811" cy="1995487"/>
      </dsp:txXfrm>
    </dsp:sp>
    <dsp:sp modelId="{09950222-E596-43CF-AF44-D04B47947FC5}">
      <dsp:nvSpPr>
        <dsp:cNvPr id="0" name=""/>
        <dsp:cNvSpPr/>
      </dsp:nvSpPr>
      <dsp:spPr>
        <a:xfrm>
          <a:off x="7569351" y="2239"/>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Font typeface="Arial" panose="020B0604020202020204" pitchFamily="34" charset="0"/>
            <a:buNone/>
          </a:pPr>
          <a:r>
            <a:rPr lang="he-IL" sz="1500" b="1" i="0" kern="1200" dirty="0"/>
            <a:t>ריק קיומי</a:t>
          </a:r>
          <a:r>
            <a:rPr lang="he-IL" sz="1500" b="0" i="0" kern="1200" dirty="0"/>
            <a:t> - תחושה נפוצה של האדם המודרני בעקבות איבוד היצרים החייתיים ואיבוד המסורות, כך שלאדם קשה לשער את רצונו האמיתי והוא מרגיש שהוא שרוי בריק שתסמינו הבולט הוא שעמום.</a:t>
          </a:r>
          <a:endParaRPr lang="he-IL" sz="1500" kern="1200" dirty="0"/>
        </a:p>
      </dsp:txBody>
      <dsp:txXfrm>
        <a:off x="7569351" y="2239"/>
        <a:ext cx="3325811" cy="1995487"/>
      </dsp:txXfrm>
    </dsp:sp>
    <dsp:sp modelId="{4E864EDF-F011-4AFE-B4CE-1363A1A9E93F}">
      <dsp:nvSpPr>
        <dsp:cNvPr id="0" name=""/>
        <dsp:cNvSpPr/>
      </dsp:nvSpPr>
      <dsp:spPr>
        <a:xfrm>
          <a:off x="1286627" y="2306462"/>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Font typeface="Arial" panose="020B0604020202020204" pitchFamily="34" charset="0"/>
            <a:buNone/>
          </a:pPr>
          <a:r>
            <a:rPr lang="he-IL" sz="1500" b="1" i="0" kern="1200" dirty="0"/>
            <a:t>פשר הסבל</a:t>
          </a:r>
          <a:r>
            <a:rPr lang="he-IL" sz="1500" b="0" i="0" kern="1200" dirty="0"/>
            <a:t> - הפשר העמוק והנעלה ביותר הוא פשר הסבל. שכן עמדתו של האדם כלפי הייסורים, הוא מבחנו הנעלה ביותר. שכן יש לחייו של האדם משמעות עד הרגע האחרון של הקיום אף כאשר הקיום כואב.</a:t>
          </a:r>
          <a:endParaRPr lang="he-IL" sz="1500" kern="1200" dirty="0"/>
        </a:p>
      </dsp:txBody>
      <dsp:txXfrm>
        <a:off x="1286627" y="2306462"/>
        <a:ext cx="3325811" cy="1995487"/>
      </dsp:txXfrm>
    </dsp:sp>
    <dsp:sp modelId="{67F92F07-CC1F-4D4E-B852-586E1F25609E}">
      <dsp:nvSpPr>
        <dsp:cNvPr id="0" name=""/>
        <dsp:cNvSpPr/>
      </dsp:nvSpPr>
      <dsp:spPr>
        <a:xfrm>
          <a:off x="5016591" y="2306462"/>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1" i="0" kern="1200" dirty="0"/>
            <a:t>פשר האהבה</a:t>
          </a:r>
          <a:r>
            <a:rPr lang="he-IL" sz="1500" b="0" i="0" kern="1200" dirty="0"/>
            <a:t> - ה</a:t>
          </a:r>
          <a:r>
            <a:rPr lang="he-IL" sz="1500" b="0" i="0" kern="1200" dirty="0">
              <a:hlinkClick xmlns:r="http://schemas.openxmlformats.org/officeDocument/2006/relationships" r:id="rId1" tooltip="אהבה"/>
            </a:rPr>
            <a:t>אהבה</a:t>
          </a:r>
          <a:r>
            <a:rPr lang="he-IL" sz="1500" b="0" i="0" kern="1200" dirty="0"/>
            <a:t> היא הדרך היחידה לתפוס את עצמיותו של הזולת. אין דרך אחרת לרדת לעומק מהותו של הזולת. האוהב אף יכול לראות את הסגולות הגנוזות של הנאהב, ואף לגרום לו להוציאם לפועל.</a:t>
          </a:r>
          <a:endParaRPr lang="he-IL" sz="1500" kern="1200" dirty="0"/>
        </a:p>
      </dsp:txBody>
      <dsp:txXfrm>
        <a:off x="5016591" y="2306462"/>
        <a:ext cx="3325811" cy="1995487"/>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376817"/>
          <a:ext cx="3744567" cy="224674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b="0" i="0" kern="1200" dirty="0"/>
            <a:t>לעומת זאת בישראל התקבלה שיטתו של </a:t>
          </a:r>
          <a:r>
            <a:rPr lang="he-IL" sz="2000" b="0" i="0" kern="1200" dirty="0" err="1"/>
            <a:t>פראנקל</a:t>
          </a:r>
          <a:r>
            <a:rPr lang="he-IL" sz="2000" b="0" i="0" kern="1200" dirty="0"/>
            <a:t> בזלזול, אף שהובעה ב-14 כרכים עבי כרס ב</a:t>
          </a:r>
          <a:r>
            <a:rPr lang="he-IL" sz="2000" b="0" i="0" kern="1200" dirty="0">
              <a:hlinkClick xmlns:r="http://schemas.openxmlformats.org/officeDocument/2006/relationships" r:id="rId1" tooltip="גרמנית"/>
            </a:rPr>
            <a:t>גרמנית</a:t>
          </a:r>
          <a:r>
            <a:rPr lang="he-IL" sz="2000" b="0" i="0" kern="1200" dirty="0"/>
            <a:t>, ונחשבה כתאוריה ספרותית ולא מקצועית-טיפולית, בין היתר בשל השליטה החזקה של הזרם </a:t>
          </a:r>
          <a:r>
            <a:rPr lang="he-IL" sz="2000" b="0" i="0" kern="1200" dirty="0" err="1"/>
            <a:t>הפסיכואנלטיקאי</a:t>
          </a:r>
          <a:r>
            <a:rPr lang="he-IL" sz="2000" b="0" i="0" kern="1200" dirty="0"/>
            <a:t> בישראל. </a:t>
          </a:r>
          <a:endParaRPr lang="he-IL" sz="2000" kern="1200" dirty="0"/>
        </a:p>
      </dsp:txBody>
      <dsp:txXfrm>
        <a:off x="0" y="376817"/>
        <a:ext cx="3744567" cy="2246740"/>
      </dsp:txXfrm>
    </dsp:sp>
    <dsp:sp modelId="{9316A743-E5E8-4EFA-A4BB-859AD8BEB71D}">
      <dsp:nvSpPr>
        <dsp:cNvPr id="0" name=""/>
        <dsp:cNvSpPr/>
      </dsp:nvSpPr>
      <dsp:spPr>
        <a:xfrm>
          <a:off x="4119023" y="376817"/>
          <a:ext cx="3744567" cy="224674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b="0" i="0" kern="1200" dirty="0"/>
            <a:t>ב</a:t>
          </a:r>
          <a:r>
            <a:rPr lang="he-IL" sz="2000" b="0" i="0" kern="1200" dirty="0">
              <a:hlinkClick xmlns:r="http://schemas.openxmlformats.org/officeDocument/2006/relationships" r:id="rId2" tooltip="ארצות הברית"/>
            </a:rPr>
            <a:t>ארצות הברית</a:t>
          </a:r>
          <a:r>
            <a:rPr lang="he-IL" sz="2000" b="0" i="0" kern="1200" dirty="0"/>
            <a:t> שם ישנו </a:t>
          </a:r>
          <a:r>
            <a:rPr lang="he-IL" sz="2000" b="0" i="0" kern="1200" dirty="0">
              <a:hlinkClick xmlns:r="http://schemas.openxmlformats.org/officeDocument/2006/relationships" r:id="rId3" tooltip="פלורליזם"/>
            </a:rPr>
            <a:t>פלורליזם</a:t>
          </a:r>
          <a:r>
            <a:rPr lang="he-IL" sz="2000" b="0" i="0" kern="1200" dirty="0"/>
            <a:t> בתחומים רבים, וניתן מקום לשיטות השונות, ללוגותרפיה יש מעמד של שיטה טיפולית לכל דבר ועניין, וישנם פסיכולוגים המתמחים בשיטה הזו. </a:t>
          </a:r>
          <a:endParaRPr lang="he-IL" sz="2000" kern="1200" dirty="0"/>
        </a:p>
      </dsp:txBody>
      <dsp:txXfrm>
        <a:off x="4119023" y="376817"/>
        <a:ext cx="3744567" cy="2246740"/>
      </dsp:txXfrm>
    </dsp:sp>
    <dsp:sp modelId="{09950222-E596-43CF-AF44-D04B47947FC5}">
      <dsp:nvSpPr>
        <dsp:cNvPr id="0" name=""/>
        <dsp:cNvSpPr/>
      </dsp:nvSpPr>
      <dsp:spPr>
        <a:xfrm>
          <a:off x="8238047" y="376817"/>
          <a:ext cx="3744567" cy="224674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b="0" i="0" kern="1200" dirty="0"/>
            <a:t>ללוגותרפיה יש יחס של כבוד ל</a:t>
          </a:r>
          <a:r>
            <a:rPr lang="he-IL" sz="2000" b="0" i="0" kern="1200" dirty="0">
              <a:hlinkClick xmlns:r="http://schemas.openxmlformats.org/officeDocument/2006/relationships" r:id="rId4" tooltip="דת"/>
            </a:rPr>
            <a:t>דת</a:t>
          </a:r>
          <a:r>
            <a:rPr lang="he-IL" sz="2000" b="0" i="0" kern="1200" dirty="0"/>
            <a:t> ולאמונותיו הדתיות של האדם. </a:t>
          </a:r>
          <a:r>
            <a:rPr lang="he-IL" sz="2000" b="0" i="0" kern="1200" dirty="0" err="1"/>
            <a:t>פראנקל</a:t>
          </a:r>
          <a:r>
            <a:rPr lang="he-IL" sz="2000" b="0" i="0" kern="1200" dirty="0"/>
            <a:t> סובר כי הדחקה של הדתיות שבאדם סופה </a:t>
          </a:r>
          <a:r>
            <a:rPr lang="he-IL" sz="2000" b="0" i="0" kern="1200" dirty="0" err="1"/>
            <a:t>נאורוזה</a:t>
          </a:r>
          <a:r>
            <a:rPr lang="he-IL" sz="2000" b="0" i="0" kern="1200" dirty="0"/>
            <a:t> (שם, עמ' 71) "כשמדכאים את המלאך שבנו הוא הופך להיות שטן, כשם שדתיות מודחקת הופכת לאמונה טפילה"</a:t>
          </a:r>
          <a:endParaRPr lang="he-IL" sz="2000" kern="1200" dirty="0"/>
        </a:p>
      </dsp:txBody>
      <dsp:txXfrm>
        <a:off x="8238047" y="376817"/>
        <a:ext cx="3744567" cy="2246740"/>
      </dsp:txXfrm>
    </dsp:sp>
    <dsp:sp modelId="{4E864EDF-F011-4AFE-B4CE-1363A1A9E93F}">
      <dsp:nvSpPr>
        <dsp:cNvPr id="0" name=""/>
        <dsp:cNvSpPr/>
      </dsp:nvSpPr>
      <dsp:spPr>
        <a:xfrm>
          <a:off x="1164260" y="2971165"/>
          <a:ext cx="3744567" cy="224674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kern="1200" dirty="0"/>
            <a:t>האם ללכת לפסיכולוג?</a:t>
          </a:r>
        </a:p>
        <a:p>
          <a:pPr marL="0" lvl="0" indent="0" algn="ctr" defTabSz="889000" rtl="1">
            <a:lnSpc>
              <a:spcPct val="90000"/>
            </a:lnSpc>
            <a:spcBef>
              <a:spcPct val="0"/>
            </a:spcBef>
            <a:spcAft>
              <a:spcPct val="35000"/>
            </a:spcAft>
            <a:buNone/>
          </a:pPr>
          <a:r>
            <a:rPr lang="he-IL" sz="2000" kern="1200" dirty="0"/>
            <a:t>האם זה מרפא?</a:t>
          </a:r>
        </a:p>
        <a:p>
          <a:pPr marL="0" lvl="0" indent="0" algn="ctr" defTabSz="889000" rtl="1">
            <a:lnSpc>
              <a:spcPct val="90000"/>
            </a:lnSpc>
            <a:spcBef>
              <a:spcPct val="0"/>
            </a:spcBef>
            <a:spcAft>
              <a:spcPct val="35000"/>
            </a:spcAft>
            <a:buNone/>
          </a:pPr>
          <a:r>
            <a:rPr lang="he-IL" sz="2000" b="0" i="0" kern="1200" dirty="0"/>
            <a:t>יש לחפש אחר שורש הבעיה. </a:t>
          </a:r>
        </a:p>
        <a:p>
          <a:pPr marL="0" lvl="0" indent="0" algn="ctr" defTabSz="889000" rtl="1">
            <a:lnSpc>
              <a:spcPct val="90000"/>
            </a:lnSpc>
            <a:spcBef>
              <a:spcPct val="0"/>
            </a:spcBef>
            <a:spcAft>
              <a:spcPct val="35000"/>
            </a:spcAft>
            <a:buNone/>
          </a:pPr>
          <a:r>
            <a:rPr lang="he-IL" sz="2000" b="0" i="0" kern="1200" dirty="0"/>
            <a:t>לא בסימפטום אלא במה שמתחתיו.</a:t>
          </a:r>
          <a:endParaRPr lang="he-IL" sz="2000" kern="1200" dirty="0"/>
        </a:p>
      </dsp:txBody>
      <dsp:txXfrm>
        <a:off x="1164260" y="2971165"/>
        <a:ext cx="3744567" cy="2246740"/>
      </dsp:txXfrm>
    </dsp:sp>
    <dsp:sp modelId="{67F92F07-CC1F-4D4E-B852-586E1F25609E}">
      <dsp:nvSpPr>
        <dsp:cNvPr id="0" name=""/>
        <dsp:cNvSpPr/>
      </dsp:nvSpPr>
      <dsp:spPr>
        <a:xfrm>
          <a:off x="5363867" y="2971165"/>
          <a:ext cx="3744567" cy="224674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b="0" i="0" kern="1200" dirty="0"/>
            <a:t>יש הטוענים שיחס זה נובע בשל הפתיחות ששיטה זו מפגינה כלפי האלוהות והמשמעות העליונה של ההוויה, ושבגללה זכתה השיטה למעמד של כבוד בחברה הדתית והחרדית.</a:t>
          </a:r>
          <a:endParaRPr lang="he-IL" sz="2000" kern="1200" dirty="0"/>
        </a:p>
      </dsp:txBody>
      <dsp:txXfrm>
        <a:off x="5363867" y="2971165"/>
        <a:ext cx="3744567" cy="2246740"/>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500" kern="1200" dirty="0"/>
            <a:t>.</a:t>
          </a:r>
          <a:r>
            <a:rPr lang="he-IL" sz="1500" b="0" i="0" kern="1200" dirty="0"/>
            <a:t> בכל מצב ניתן למצוא פשר</a:t>
          </a:r>
          <a:r>
            <a:rPr lang="he-IL" sz="1500" b="1" i="0" kern="1200" dirty="0"/>
            <a:t> !</a:t>
          </a:r>
          <a:r>
            <a:rPr lang="he-IL" sz="1500" b="0" i="0" kern="1200" dirty="0"/>
            <a:t> </a:t>
          </a:r>
          <a:r>
            <a:rPr lang="he-IL" sz="1500" b="1" i="0" kern="1200" dirty="0"/>
            <a:t> </a:t>
          </a:r>
          <a:r>
            <a:rPr lang="he-IL" sz="1500" b="1" i="1" kern="1200" dirty="0"/>
            <a:t>, "אל ישאל האדם מה פשר חייו, אלא הוא הנשאל, החיים שואלים כל אדם ואין הוא יכול לתת תשובה אלא ע"י דין וחשבון". </a:t>
          </a:r>
          <a:endParaRPr lang="he-IL" sz="1500" kern="1200" dirty="0"/>
        </a:p>
      </dsp:txBody>
      <dsp:txXfrm>
        <a:off x="0" y="266244"/>
        <a:ext cx="3749536" cy="2249722"/>
      </dsp:txXfrm>
    </dsp:sp>
    <dsp:sp modelId="{9316A743-E5E8-4EFA-A4BB-859AD8BEB71D}">
      <dsp:nvSpPr>
        <dsp:cNvPr id="0" name=""/>
        <dsp:cNvSpPr/>
      </dsp:nvSpPr>
      <dsp:spPr>
        <a:xfrm>
          <a:off x="412449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a:t>
          </a:r>
          <a:r>
            <a:rPr lang="he-IL" sz="1500" b="1" i="1" kern="1200" dirty="0"/>
            <a:t> אך יש משמעות לא רק לכוח  יצירה והנאה. אם יש בכלל טעם לחיים, צריך שתהא משמעות גם לסבל, אין שלמות לחיים בלי הסבל. הדרך שבה אדם מקבל עליו את גורלו ואת כל הסבל הכרוך בו, הדרך שבה הוא נושא את צלבו, נותנת לו הזדמנויות למכביר- אף בתנאים הקשים ביותר- להוסיף לחייו משמעות עמוקה יותר. </a:t>
          </a:r>
          <a:endParaRPr lang="he-IL" sz="1500" kern="1200" dirty="0"/>
        </a:p>
      </dsp:txBody>
      <dsp:txXfrm>
        <a:off x="4124490" y="266244"/>
        <a:ext cx="3749536" cy="2249722"/>
      </dsp:txXfrm>
    </dsp:sp>
    <dsp:sp modelId="{09950222-E596-43CF-AF44-D04B47947FC5}">
      <dsp:nvSpPr>
        <dsp:cNvPr id="0" name=""/>
        <dsp:cNvSpPr/>
      </dsp:nvSpPr>
      <dsp:spPr>
        <a:xfrm>
          <a:off x="8248981"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a:t>
          </a:r>
          <a:r>
            <a:rPr lang="he-IL" sz="1500" b="0" i="0" kern="1200" dirty="0"/>
            <a:t> "לא מצב של העדר מתיחות הוא שדרוש לאדם, אלא השאיפה והמאבק אל מטרה ראויה לו." </a:t>
          </a:r>
        </a:p>
        <a:p>
          <a:pPr marL="0" lvl="0" indent="0" algn="ctr" defTabSz="666750" rtl="1">
            <a:lnSpc>
              <a:spcPct val="90000"/>
            </a:lnSpc>
            <a:spcBef>
              <a:spcPct val="0"/>
            </a:spcBef>
            <a:spcAft>
              <a:spcPct val="35000"/>
            </a:spcAft>
            <a:buNone/>
          </a:pPr>
          <a:endParaRPr lang="he-IL" sz="1500" kern="1200" dirty="0"/>
        </a:p>
      </dsp:txBody>
      <dsp:txXfrm>
        <a:off x="8248981" y="266244"/>
        <a:ext cx="3749536" cy="2249722"/>
      </dsp:txXfrm>
    </dsp:sp>
    <dsp:sp modelId="{4E864EDF-F011-4AFE-B4CE-1363A1A9E93F}">
      <dsp:nvSpPr>
        <dsp:cNvPr id="0" name=""/>
        <dsp:cNvSpPr/>
      </dsp:nvSpPr>
      <dsp:spPr>
        <a:xfrm>
          <a:off x="44656" y="2776566"/>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577850" rtl="1">
            <a:lnSpc>
              <a:spcPct val="90000"/>
            </a:lnSpc>
            <a:spcBef>
              <a:spcPct val="0"/>
            </a:spcBef>
            <a:spcAft>
              <a:spcPct val="35000"/>
            </a:spcAft>
            <a:buNone/>
          </a:pPr>
          <a:r>
            <a:rPr lang="he-IL" sz="1500" b="0" i="0" kern="1200" dirty="0"/>
            <a:t>"</a:t>
          </a:r>
          <a:r>
            <a:rPr lang="he-IL" sz="1500" b="0" i="0" kern="1200" dirty="0">
              <a:hlinkClick xmlns:r="http://schemas.openxmlformats.org/officeDocument/2006/relationships" r:id="rId1" tooltip="חיים"/>
            </a:rPr>
            <a:t>לחיות</a:t>
          </a:r>
          <a:r>
            <a:rPr lang="he-IL" sz="1500" b="0" i="0" kern="1200" dirty="0"/>
            <a:t> הוא אחד הדברים הנדירים ביותר, </a:t>
          </a:r>
        </a:p>
        <a:p>
          <a:pPr marL="0" lvl="0" indent="0" algn="ctr" defTabSz="577850" rtl="1">
            <a:lnSpc>
              <a:spcPct val="90000"/>
            </a:lnSpc>
            <a:spcBef>
              <a:spcPct val="0"/>
            </a:spcBef>
            <a:spcAft>
              <a:spcPct val="35000"/>
            </a:spcAft>
            <a:buNone/>
          </a:pPr>
          <a:r>
            <a:rPr lang="he-IL" sz="1500" b="0" i="0" kern="1200" dirty="0"/>
            <a:t>רוב האנשים פשוט קיימים."</a:t>
          </a:r>
        </a:p>
        <a:p>
          <a:pPr marL="0" lvl="0" indent="0" algn="ctr" defTabSz="577850" rtl="1">
            <a:lnSpc>
              <a:spcPct val="90000"/>
            </a:lnSpc>
            <a:spcBef>
              <a:spcPct val="0"/>
            </a:spcBef>
            <a:spcAft>
              <a:spcPct val="35000"/>
            </a:spcAft>
            <a:buNone/>
          </a:pPr>
          <a:r>
            <a:rPr lang="he-IL" sz="1500" b="0" i="0" kern="1200" dirty="0"/>
            <a:t>אוסקר ויילד</a:t>
          </a:r>
        </a:p>
        <a:p>
          <a:pPr marL="0" lvl="0" indent="0" algn="ctr" defTabSz="577850" rtl="1">
            <a:lnSpc>
              <a:spcPct val="90000"/>
            </a:lnSpc>
            <a:spcBef>
              <a:spcPct val="0"/>
            </a:spcBef>
            <a:spcAft>
              <a:spcPct val="35000"/>
            </a:spcAft>
            <a:buNone/>
          </a:pPr>
          <a:endParaRPr lang="he-IL" sz="1500" kern="1200" dirty="0"/>
        </a:p>
      </dsp:txBody>
      <dsp:txXfrm>
        <a:off x="44656" y="2776566"/>
        <a:ext cx="3749536" cy="2249722"/>
      </dsp:txXfrm>
    </dsp:sp>
    <dsp:sp modelId="{67F92F07-CC1F-4D4E-B852-586E1F25609E}">
      <dsp:nvSpPr>
        <dsp:cNvPr id="0" name=""/>
        <dsp:cNvSpPr/>
      </dsp:nvSpPr>
      <dsp:spPr>
        <a:xfrm>
          <a:off x="4130602" y="2808378"/>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a:t>
          </a:r>
          <a:r>
            <a:rPr lang="he-IL" sz="1500" b="0" i="0" kern="1200" dirty="0"/>
            <a:t> מבחינת פרנקל להתמודדות עם הסבל יש חשיבות רבה למציאת משמעות בחיים. </a:t>
          </a:r>
          <a:r>
            <a:rPr lang="he-IL" sz="1500" b="1" i="0" kern="1200" dirty="0"/>
            <a:t>המשמעות שניתן לייחס לסבל אינה משימה פשוטה להשגה ויש בה אתגר רב.</a:t>
          </a:r>
          <a:r>
            <a:rPr lang="he-IL" sz="1500" b="0" i="0" kern="1200" dirty="0"/>
            <a:t> פרנקל סבור שהמשמעות היא חיונית וחשובה לכל בני האדם בכל הזמנים בכל המצבים. הסבל הוא חלק אינטגרלי מהחיים והחיים אינם שלמים ללא סבל. הטעם לחיים כרוך גם במשמעות הסבל. הדרך שבה אדם מקבל על עצמו את גורלו ואת סבלו היא משימה אשר מוסיפה לחייו משמעות עמוקה יותר.</a:t>
          </a:r>
          <a:endParaRPr lang="he-IL" sz="1500" kern="1200" dirty="0"/>
        </a:p>
      </dsp:txBody>
      <dsp:txXfrm>
        <a:off x="4130602" y="2808378"/>
        <a:ext cx="3749536" cy="2249722"/>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8A0BBD-E156-497E-AF1C-AEC97CB1F2D6}">
      <dsp:nvSpPr>
        <dsp:cNvPr id="0" name=""/>
        <dsp:cNvSpPr/>
      </dsp:nvSpPr>
      <dsp:spPr>
        <a:xfrm>
          <a:off x="11453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i="0" kern="1200" dirty="0"/>
            <a:t>המרכיב השלישי</a:t>
          </a:r>
          <a:r>
            <a:rPr lang="he-IL" sz="1400" b="0" i="0" kern="1200" dirty="0"/>
            <a:t> — המרכיב הקיומי והרגשי — מתייחס לתחושה של האדם שקיומו בעל ערך וחשיבות. </a:t>
          </a:r>
        </a:p>
        <a:p>
          <a:pPr marL="0" lvl="0" indent="0" algn="ctr" defTabSz="622300" rtl="1">
            <a:lnSpc>
              <a:spcPct val="90000"/>
            </a:lnSpc>
            <a:spcBef>
              <a:spcPct val="0"/>
            </a:spcBef>
            <a:spcAft>
              <a:spcPct val="35000"/>
            </a:spcAft>
            <a:buNone/>
          </a:pPr>
          <a:r>
            <a:rPr lang="he-IL" sz="1400" b="0" i="0" kern="1200" dirty="0"/>
            <a:t>תחושת ערך ונראות כרוכה בנוכחות אקטיבית ובביטוי עצמי במעגל זיקה נתון כגון משפחה, קהילה או כיתה. במצב של חוסר ערך, האדם חש שמאמציו אינם נראים וראויים והדבר מוביל לתחושת ניתוק וניכור, ובמקרים קיצוניים אף לביטויי אלימות או בעיות התנהגות.</a:t>
          </a:r>
          <a:endParaRPr lang="he-IL" sz="1400" kern="1200" dirty="0"/>
        </a:p>
      </dsp:txBody>
      <dsp:txXfrm>
        <a:off x="114538" y="1287"/>
        <a:ext cx="3452663" cy="2071598"/>
      </dsp:txXfrm>
    </dsp:sp>
    <dsp:sp modelId="{98BB5B7C-B2DD-4AC8-B1EB-D0E843190C1C}">
      <dsp:nvSpPr>
        <dsp:cNvPr id="0" name=""/>
        <dsp:cNvSpPr/>
      </dsp:nvSpPr>
      <dsp:spPr>
        <a:xfrm>
          <a:off x="391246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i="0" kern="1200" dirty="0"/>
            <a:t>המרכיב השני</a:t>
          </a:r>
          <a:r>
            <a:rPr lang="he-IL" sz="1400" b="0" i="0" kern="1200" dirty="0"/>
            <a:t> — תכלית ומטרה — </a:t>
          </a:r>
        </a:p>
        <a:p>
          <a:pPr marL="0" lvl="0" indent="0" algn="ctr" defTabSz="622300" rtl="1">
            <a:lnSpc>
              <a:spcPct val="90000"/>
            </a:lnSpc>
            <a:spcBef>
              <a:spcPct val="0"/>
            </a:spcBef>
            <a:spcAft>
              <a:spcPct val="35000"/>
            </a:spcAft>
            <a:buNone/>
          </a:pPr>
          <a:r>
            <a:rPr lang="he-IL" sz="1400" b="0" i="0" kern="1200" dirty="0"/>
            <a:t>זהו המרכיב המוטיבציוני המקנה תחושת כיוון, הנעה ותכלית. </a:t>
          </a:r>
        </a:p>
        <a:p>
          <a:pPr marL="0" lvl="0" indent="0" algn="ctr" defTabSz="622300" rtl="1">
            <a:lnSpc>
              <a:spcPct val="90000"/>
            </a:lnSpc>
            <a:spcBef>
              <a:spcPct val="0"/>
            </a:spcBef>
            <a:spcAft>
              <a:spcPct val="35000"/>
            </a:spcAft>
            <a:buNone/>
          </a:pPr>
          <a:r>
            <a:rPr lang="he-IL" sz="1400" b="0" i="0" kern="1200" dirty="0"/>
            <a:t>ללא כיוון או מטרה משמעותית, אין הנעה לפעולה. כאשר יש לאדם מטרה משמעותית שמניעה אותו, כשברורה לו תכלית מעשיו, הוא מסוגל לשאת תסכול, מאמץ ואתגר.</a:t>
          </a:r>
          <a:endParaRPr lang="he-IL" sz="1400" kern="1200" dirty="0"/>
        </a:p>
      </dsp:txBody>
      <dsp:txXfrm>
        <a:off x="3912468" y="1287"/>
        <a:ext cx="3452663" cy="2071598"/>
      </dsp:txXfrm>
    </dsp:sp>
    <dsp:sp modelId="{2C838FBF-F015-49D7-AEDC-A388CEB3B116}">
      <dsp:nvSpPr>
        <dsp:cNvPr id="0" name=""/>
        <dsp:cNvSpPr/>
      </dsp:nvSpPr>
      <dsp:spPr>
        <a:xfrm>
          <a:off x="771039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i="0" kern="1200" dirty="0"/>
            <a:t>המרכיב הראשון</a:t>
          </a:r>
          <a:r>
            <a:rPr lang="he-IL" sz="1400" b="0" i="0" kern="1200" dirty="0"/>
            <a:t> — פשר והבנה: </a:t>
          </a:r>
        </a:p>
        <a:p>
          <a:pPr marL="0" lvl="0" indent="0" algn="ctr" defTabSz="622300" rtl="1">
            <a:lnSpc>
              <a:spcPct val="90000"/>
            </a:lnSpc>
            <a:spcBef>
              <a:spcPct val="0"/>
            </a:spcBef>
            <a:spcAft>
              <a:spcPct val="35000"/>
            </a:spcAft>
            <a:buNone/>
          </a:pPr>
          <a:r>
            <a:rPr lang="he-IL" sz="1400" b="0" i="0" kern="1200" dirty="0"/>
            <a:t>זהו ממד קוגניטיבי המתייחס לתחושה של האדם שאירועי וחוויות חייו משתלבים יחד לכדי שלם קוהרנטי, כחלק מרצף ומהיסטוריה, ומקנה תחושת עוגן, המשכיות ושייכות להקשר רחב יותר מהקיום הפרטי.</a:t>
          </a:r>
          <a:endParaRPr lang="he-IL" sz="1400" kern="1200" dirty="0"/>
        </a:p>
      </dsp:txBody>
      <dsp:txXfrm>
        <a:off x="7710398" y="1287"/>
        <a:ext cx="3452663" cy="2071598"/>
      </dsp:txXfrm>
    </dsp:sp>
    <dsp:sp modelId="{507B8B0D-4377-405E-9AD5-FDBB6AFFBFF8}">
      <dsp:nvSpPr>
        <dsp:cNvPr id="0" name=""/>
        <dsp:cNvSpPr/>
      </dsp:nvSpPr>
      <dsp:spPr>
        <a:xfrm>
          <a:off x="115211" y="2418151"/>
          <a:ext cx="3491989"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האמונה בדת מסייעת לאנשים במציאת מענה לשאלות לא פשוטות, ובכמיהה לדעת כי יש הגיון לדברים וכי יד כלשהי מכוונת את המתרחש בעולם.</a:t>
          </a:r>
        </a:p>
      </dsp:txBody>
      <dsp:txXfrm>
        <a:off x="115211" y="2418151"/>
        <a:ext cx="3491989" cy="2071598"/>
      </dsp:txXfrm>
    </dsp:sp>
    <dsp:sp modelId="{E2B40871-25EB-42B6-B015-E45AD6BCA5D8}">
      <dsp:nvSpPr>
        <dsp:cNvPr id="0" name=""/>
        <dsp:cNvSpPr/>
      </dsp:nvSpPr>
      <dsp:spPr>
        <a:xfrm>
          <a:off x="3913210" y="2418151"/>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ביהדות האדם מקבל פשר והבנה לסבל</a:t>
          </a:r>
        </a:p>
        <a:p>
          <a:pPr marL="0" lvl="0" indent="0" algn="ctr" defTabSz="622300" rtl="1">
            <a:lnSpc>
              <a:spcPct val="90000"/>
            </a:lnSpc>
            <a:spcBef>
              <a:spcPct val="0"/>
            </a:spcBef>
            <a:spcAft>
              <a:spcPct val="35000"/>
            </a:spcAft>
            <a:buNone/>
          </a:pPr>
          <a:r>
            <a:rPr lang="he-IL" sz="1400" kern="1200" dirty="0"/>
            <a:t>לסבל יש מטרה ותכלית. </a:t>
          </a:r>
        </a:p>
        <a:p>
          <a:pPr marL="0" lvl="0" indent="0" algn="ctr" defTabSz="622300" rtl="1">
            <a:lnSpc>
              <a:spcPct val="90000"/>
            </a:lnSpc>
            <a:spcBef>
              <a:spcPct val="0"/>
            </a:spcBef>
            <a:spcAft>
              <a:spcPct val="35000"/>
            </a:spcAft>
            <a:buNone/>
          </a:pPr>
          <a:r>
            <a:rPr lang="he-IL" sz="1400" kern="1200" dirty="0"/>
            <a:t>הוא מסוגל להביא את האדם לתכליתו לפעמים הרבה יותר מאשר חיים רגילים. </a:t>
          </a:r>
        </a:p>
        <a:p>
          <a:pPr marL="0" lvl="0" indent="0" algn="ctr" defTabSz="622300" rtl="1">
            <a:lnSpc>
              <a:spcPct val="90000"/>
            </a:lnSpc>
            <a:spcBef>
              <a:spcPct val="0"/>
            </a:spcBef>
            <a:spcAft>
              <a:spcPct val="35000"/>
            </a:spcAft>
            <a:buNone/>
          </a:pPr>
          <a:r>
            <a:rPr lang="he-IL" sz="1400" kern="1200" dirty="0"/>
            <a:t>ביהדות האדם מקבל פשר לתפקידו בעולם. </a:t>
          </a:r>
        </a:p>
      </dsp:txBody>
      <dsp:txXfrm>
        <a:off x="3913210" y="2418151"/>
        <a:ext cx="3452663" cy="2071598"/>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BB5B7C-B2DD-4AC8-B1EB-D0E843190C1C}">
      <dsp:nvSpPr>
        <dsp:cNvPr id="0" name=""/>
        <dsp:cNvSpPr/>
      </dsp:nvSpPr>
      <dsp:spPr>
        <a:xfrm>
          <a:off x="11453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1">
            <a:lnSpc>
              <a:spcPct val="90000"/>
            </a:lnSpc>
            <a:spcBef>
              <a:spcPct val="0"/>
            </a:spcBef>
            <a:spcAft>
              <a:spcPct val="35000"/>
            </a:spcAft>
            <a:buNone/>
          </a:pPr>
          <a:r>
            <a:rPr lang="he-IL" sz="1100" kern="1200" dirty="0"/>
            <a:t>לכל רגש הקיים באופן טבעי אצל האדם,  ישנה מטרה.  ואם הקב”ה הכניס לתודעה האנושית את הרצון לתהילה וכבוד, עלינו להבין שהרגש הזה נמצא שם בכוונה תחילה, ויש לו תכלית. </a:t>
          </a:r>
        </a:p>
        <a:p>
          <a:pPr marL="0" lvl="0" indent="0" algn="ctr" defTabSz="488950" rtl="1">
            <a:lnSpc>
              <a:spcPct val="90000"/>
            </a:lnSpc>
            <a:spcBef>
              <a:spcPct val="0"/>
            </a:spcBef>
            <a:spcAft>
              <a:spcPct val="35000"/>
            </a:spcAft>
            <a:buNone/>
          </a:pPr>
          <a:r>
            <a:rPr lang="he-IL" sz="1100" kern="1200" dirty="0"/>
            <a:t>ולא רק שזהו אחד ממרכיביו של אופי של האדם - זו הליבה ;זהו מרכז כל הרצונות של האדם. יותר מכל דבר אחר, התשוקה של כל נפש אנושית היא שיכירו בה; כולם רוצים להיות חשובים, ואי אפשר להאשים אותם בזה. כך ברא הקב”ה את האדם, שיצר התהילה הוא החזק ביותר בלב האדם .</a:t>
          </a:r>
        </a:p>
      </dsp:txBody>
      <dsp:txXfrm>
        <a:off x="114538" y="1287"/>
        <a:ext cx="3452663" cy="2071598"/>
      </dsp:txXfrm>
    </dsp:sp>
    <dsp:sp modelId="{588A0BBD-E156-497E-AF1C-AEC97CB1F2D6}">
      <dsp:nvSpPr>
        <dsp:cNvPr id="0" name=""/>
        <dsp:cNvSpPr/>
      </dsp:nvSpPr>
      <dsp:spPr>
        <a:xfrm>
          <a:off x="391246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1">
            <a:lnSpc>
              <a:spcPct val="90000"/>
            </a:lnSpc>
            <a:spcBef>
              <a:spcPct val="0"/>
            </a:spcBef>
            <a:spcAft>
              <a:spcPct val="35000"/>
            </a:spcAft>
            <a:buNone/>
          </a:pPr>
          <a:r>
            <a:rPr lang="he-IL" sz="1100" kern="1200" dirty="0"/>
            <a:t>גם אדם שהוא צדיק, וזוכר את דברי המשנה באבות )ד, </a:t>
          </a:r>
          <a:r>
            <a:rPr lang="he-IL" sz="1100" kern="1200" dirty="0" err="1"/>
            <a:t>כא</a:t>
          </a:r>
          <a:r>
            <a:rPr lang="he-IL" sz="1100" kern="1200" dirty="0"/>
            <a:t>(, שהקנאה </a:t>
          </a:r>
          <a:r>
            <a:rPr lang="he-IL" sz="1100" kern="1200" dirty="0" err="1"/>
            <a:t>והתאוה</a:t>
          </a:r>
          <a:r>
            <a:rPr lang="he-IL" sz="1100" kern="1200" dirty="0"/>
            <a:t> והכבוד </a:t>
          </a:r>
          <a:r>
            <a:rPr lang="he-IL" sz="1100" kern="1200" dirty="0" err="1"/>
            <a:t>מוציאין</a:t>
          </a:r>
          <a:r>
            <a:rPr lang="he-IL" sz="1100" kern="1200" dirty="0"/>
            <a:t> את האדם מן העולם, כלומר שבקשת הכבוד היא דבר נתעב, </a:t>
          </a:r>
        </a:p>
        <a:p>
          <a:pPr marL="0" lvl="0" indent="0" algn="ctr" defTabSz="488950" rtl="1">
            <a:lnSpc>
              <a:spcPct val="90000"/>
            </a:lnSpc>
            <a:spcBef>
              <a:spcPct val="0"/>
            </a:spcBef>
            <a:spcAft>
              <a:spcPct val="35000"/>
            </a:spcAft>
            <a:buNone/>
          </a:pPr>
          <a:r>
            <a:rPr lang="he-IL" sz="1100" kern="1200" dirty="0"/>
            <a:t>אינו יכול להתעלם מכך שזהו הטבע האנושי - יותר מכל, האדם מבקש האדם “הכרה”,  שהיא מילה מכובסת עבור “כבוד”.  </a:t>
          </a:r>
        </a:p>
        <a:p>
          <a:pPr marL="0" lvl="0" indent="0" algn="ctr" defTabSz="488950" rtl="1">
            <a:lnSpc>
              <a:spcPct val="90000"/>
            </a:lnSpc>
            <a:spcBef>
              <a:spcPct val="0"/>
            </a:spcBef>
            <a:spcAft>
              <a:spcPct val="35000"/>
            </a:spcAft>
            <a:buNone/>
          </a:pPr>
          <a:r>
            <a:rPr lang="he-IL" sz="1100" kern="1200" dirty="0"/>
            <a:t>איך אומרים אנשים? “אינני מבקש כבוד, אלא רק הכרה” - זו מילה מודרנית הבאה לטשטש את המילה “כבוד ,”אבל זהו אכן רק טשטוש. כבוד הוא התשוקה העוצמתית ביותר בנפש האדם!</a:t>
          </a:r>
        </a:p>
        <a:p>
          <a:pPr marL="0" lvl="0" indent="0" algn="ctr" defTabSz="488950" rtl="1">
            <a:lnSpc>
              <a:spcPct val="90000"/>
            </a:lnSpc>
            <a:spcBef>
              <a:spcPct val="0"/>
            </a:spcBef>
            <a:spcAft>
              <a:spcPct val="35000"/>
            </a:spcAft>
            <a:buNone/>
          </a:pPr>
          <a:r>
            <a:rPr lang="he-IL" sz="1100" kern="1200" dirty="0"/>
            <a:t> זה לא רק מרכיב חיוני בנפש האדם, אלא זוהי ליבת רצונותיו של האדם. התשוקה הפנימית הפועמת בנפש האדם, יותר מכל, היא התשוקה </a:t>
          </a:r>
          <a:r>
            <a:rPr lang="he-IL" sz="1100" kern="1200" dirty="0" err="1"/>
            <a:t>ל”הכרה</a:t>
          </a:r>
          <a:r>
            <a:rPr lang="he-IL" sz="1100" kern="1200" dirty="0"/>
            <a:t>.”</a:t>
          </a:r>
        </a:p>
      </dsp:txBody>
      <dsp:txXfrm>
        <a:off x="3912468" y="1287"/>
        <a:ext cx="3452663" cy="2071598"/>
      </dsp:txXfrm>
    </dsp:sp>
    <dsp:sp modelId="{2C838FBF-F015-49D7-AEDC-A388CEB3B116}">
      <dsp:nvSpPr>
        <dsp:cNvPr id="0" name=""/>
        <dsp:cNvSpPr/>
      </dsp:nvSpPr>
      <dsp:spPr>
        <a:xfrm>
          <a:off x="771039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1">
            <a:lnSpc>
              <a:spcPct val="90000"/>
            </a:lnSpc>
            <a:spcBef>
              <a:spcPct val="0"/>
            </a:spcBef>
            <a:spcAft>
              <a:spcPct val="35000"/>
            </a:spcAft>
            <a:buNone/>
          </a:pPr>
          <a:r>
            <a:rPr lang="he-IL" sz="1100" kern="1200" dirty="0"/>
            <a:t>לאדם יש הרבה רצונות ושאיפות בעולם הזה, ונדמה כי אין סוף לרצונותיו של האדם .אולם אם נבחון את הדברים, בין מצד התורה הקדושה, ובין מצד העולם שבו אנו חיים - נגיע למסקנה שהדבר אותו רוצה האדם יותר מכל הינו </a:t>
          </a:r>
          <a:r>
            <a:rPr lang="he-IL" sz="1100" b="1" kern="1200" dirty="0"/>
            <a:t>הכבוד</a:t>
          </a:r>
          <a:r>
            <a:rPr lang="he-IL" sz="1100" kern="1200" dirty="0"/>
            <a:t>. לא רק שאנו רוצים כבוד, אנחנו </a:t>
          </a:r>
          <a:r>
            <a:rPr lang="he-IL" sz="1100" b="1" kern="1200" dirty="0"/>
            <a:t>מתאווים ומשתוקקים</a:t>
          </a:r>
          <a:r>
            <a:rPr lang="he-IL" sz="1100" kern="1200" dirty="0"/>
            <a:t> לתהילה וכבוד.</a:t>
          </a:r>
        </a:p>
      </dsp:txBody>
      <dsp:txXfrm>
        <a:off x="7710398" y="1287"/>
        <a:ext cx="3452663" cy="2071598"/>
      </dsp:txXfrm>
    </dsp:sp>
    <dsp:sp modelId="{507B8B0D-4377-405E-9AD5-FDBB6AFFBFF8}">
      <dsp:nvSpPr>
        <dsp:cNvPr id="0" name=""/>
        <dsp:cNvSpPr/>
      </dsp:nvSpPr>
      <dsp:spPr>
        <a:xfrm>
          <a:off x="115211" y="2418151"/>
          <a:ext cx="3491989"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1">
            <a:lnSpc>
              <a:spcPct val="90000"/>
            </a:lnSpc>
            <a:spcBef>
              <a:spcPct val="0"/>
            </a:spcBef>
            <a:spcAft>
              <a:spcPct val="35000"/>
            </a:spcAft>
            <a:buFont typeface="Wingdings" panose="05000000000000000000" pitchFamily="2" charset="2"/>
            <a:buNone/>
          </a:pPr>
          <a:r>
            <a:rPr lang="he-IL" sz="1100" kern="1200" dirty="0"/>
            <a:t>כותב בעל המאור בהקדמה לחידושיו למסכת ברכות: </a:t>
          </a:r>
          <a:endParaRPr lang="en-US" sz="1100" kern="1200" dirty="0"/>
        </a:p>
        <a:p>
          <a:pPr marL="0" lvl="0" indent="0" algn="ctr" defTabSz="488950" rtl="1">
            <a:lnSpc>
              <a:spcPct val="90000"/>
            </a:lnSpc>
            <a:spcBef>
              <a:spcPct val="0"/>
            </a:spcBef>
            <a:spcAft>
              <a:spcPct val="35000"/>
            </a:spcAft>
            <a:buFont typeface="Wingdings" panose="05000000000000000000" pitchFamily="2" charset="2"/>
            <a:buNone/>
          </a:pPr>
          <a:r>
            <a:rPr lang="he-IL" sz="1100" kern="1200" dirty="0"/>
            <a:t>במקומות רבים בכתוב נקראת הנפש כבוד </a:t>
          </a:r>
          <a:r>
            <a:rPr lang="he-IL" sz="1100" kern="1200" dirty="0" err="1"/>
            <a:t>כדכתיב</a:t>
          </a:r>
          <a:r>
            <a:rPr lang="he-IL" sz="1100" kern="1200" dirty="0"/>
            <a:t> לכן שמח לבי </a:t>
          </a:r>
          <a:r>
            <a:rPr lang="he-IL" sz="1100" kern="1200" dirty="0" err="1"/>
            <a:t>ויגל</a:t>
          </a:r>
          <a:r>
            <a:rPr lang="he-IL" sz="1100" kern="1200" dirty="0"/>
            <a:t> כבודי וכתיב עורה כבודי וכתיב למען יזמרך כבוד, </a:t>
          </a:r>
          <a:endParaRPr lang="en-US" sz="1100" kern="1200" dirty="0"/>
        </a:p>
        <a:p>
          <a:pPr marL="0" lvl="0" indent="0" algn="ctr" defTabSz="488950" rtl="1">
            <a:lnSpc>
              <a:spcPct val="90000"/>
            </a:lnSpc>
            <a:spcBef>
              <a:spcPct val="0"/>
            </a:spcBef>
            <a:spcAft>
              <a:spcPct val="35000"/>
            </a:spcAft>
            <a:buFont typeface="Wingdings" panose="05000000000000000000" pitchFamily="2" charset="2"/>
            <a:buNone/>
          </a:pPr>
          <a:r>
            <a:rPr lang="he-IL" sz="1100" kern="1200" dirty="0"/>
            <a:t>כי הבורא אצל (מלשון האציל) על האדם </a:t>
          </a:r>
          <a:r>
            <a:rPr lang="he-IL" sz="1100" kern="1200" dirty="0" err="1"/>
            <a:t>מכסא</a:t>
          </a:r>
          <a:r>
            <a:rPr lang="he-IL" sz="1100" kern="1200" dirty="0"/>
            <a:t> כבודו </a:t>
          </a:r>
          <a:r>
            <a:rPr lang="he-IL" sz="1100" b="1" kern="1200" dirty="0"/>
            <a:t>ובה נתן עליו מהודו</a:t>
          </a:r>
          <a:r>
            <a:rPr lang="he-IL" sz="1100" kern="1200" dirty="0"/>
            <a:t> </a:t>
          </a:r>
          <a:endParaRPr lang="en-US" sz="1100" kern="1200" dirty="0"/>
        </a:p>
        <a:p>
          <a:pPr marL="0" lvl="0" indent="0" algn="ctr" defTabSz="488950" rtl="1">
            <a:lnSpc>
              <a:spcPct val="90000"/>
            </a:lnSpc>
            <a:spcBef>
              <a:spcPct val="0"/>
            </a:spcBef>
            <a:spcAft>
              <a:spcPct val="35000"/>
            </a:spcAft>
            <a:buFont typeface="Wingdings" panose="05000000000000000000" pitchFamily="2" charset="2"/>
            <a:buNone/>
          </a:pPr>
          <a:r>
            <a:rPr lang="he-IL" sz="1100" kern="1200" dirty="0"/>
            <a:t>והוא העצם הנכסף אל יסודו כמו חושק אשר נכסף לדודו אז יגלה עליו סודו </a:t>
          </a:r>
          <a:r>
            <a:rPr lang="he-IL" sz="1100" b="1" kern="1200" dirty="0"/>
            <a:t>בדרשו הצדק בעודו ובבקשו הנכון בכל לבבו ובכל מאודו</a:t>
          </a:r>
          <a:r>
            <a:rPr lang="he-IL" sz="1100" kern="1200" dirty="0"/>
            <a:t>, ובחפשו האמת כאשר תשיג ידו. </a:t>
          </a:r>
        </a:p>
      </dsp:txBody>
      <dsp:txXfrm>
        <a:off x="115211" y="2418151"/>
        <a:ext cx="3491989" cy="2071598"/>
      </dsp:txXfrm>
    </dsp:sp>
    <dsp:sp modelId="{E2B40871-25EB-42B6-B015-E45AD6BCA5D8}">
      <dsp:nvSpPr>
        <dsp:cNvPr id="0" name=""/>
        <dsp:cNvSpPr/>
      </dsp:nvSpPr>
      <dsp:spPr>
        <a:xfrm>
          <a:off x="3913210" y="2418151"/>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1">
            <a:lnSpc>
              <a:spcPct val="90000"/>
            </a:lnSpc>
            <a:spcBef>
              <a:spcPct val="0"/>
            </a:spcBef>
            <a:spcAft>
              <a:spcPct val="35000"/>
            </a:spcAft>
            <a:buNone/>
          </a:pPr>
          <a:r>
            <a:rPr lang="he-IL" sz="1100" kern="1200" dirty="0"/>
            <a:t>אמנם יש אנשים חסרי דעת, המעוותים את הרגש הזה ומנתבים אותו לאפיקים אחרים, חסרי משמעות, כגון להיות גיבור קרב או צייר מפורסם. אולם מהי תכליתו האמיתית של רגש זה? מדוע ברא ה’ את האדם באופן כזה שהוא מחפש אחר כבוד ?</a:t>
          </a:r>
        </a:p>
        <a:p>
          <a:pPr marL="0" lvl="0" indent="0" algn="ctr" defTabSz="488950" rtl="1">
            <a:lnSpc>
              <a:spcPct val="90000"/>
            </a:lnSpc>
            <a:spcBef>
              <a:spcPct val="0"/>
            </a:spcBef>
            <a:spcAft>
              <a:spcPct val="35000"/>
            </a:spcAft>
            <a:buNone/>
          </a:pPr>
          <a:r>
            <a:rPr lang="he-IL" sz="1100" kern="1200" dirty="0"/>
            <a:t>התשובה היא - כדי שירצה להשיג הערכה והכרה מאת ה’! למצוא חן בעיניו! זהו הכבוד האמיתי!</a:t>
          </a:r>
        </a:p>
      </dsp:txBody>
      <dsp:txXfrm>
        <a:off x="3913210" y="2418151"/>
        <a:ext cx="3452663" cy="2071598"/>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8A0BBD-E156-497E-AF1C-AEC97CB1F2D6}">
      <dsp:nvSpPr>
        <dsp:cNvPr id="0" name=""/>
        <dsp:cNvSpPr/>
      </dsp:nvSpPr>
      <dsp:spPr>
        <a:xfrm>
          <a:off x="11453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rtl="1">
            <a:lnSpc>
              <a:spcPct val="90000"/>
            </a:lnSpc>
            <a:spcBef>
              <a:spcPct val="0"/>
            </a:spcBef>
            <a:spcAft>
              <a:spcPct val="35000"/>
            </a:spcAft>
            <a:buNone/>
          </a:pPr>
          <a:r>
            <a:rPr lang="he-IL" sz="1050" kern="1200" dirty="0"/>
            <a:t>. תלמוד בבלי מסכת ברכות דף ו עמוד א</a:t>
          </a:r>
        </a:p>
        <a:p>
          <a:pPr marL="0" lvl="0" indent="0" algn="ctr" defTabSz="466725" rtl="1">
            <a:lnSpc>
              <a:spcPct val="90000"/>
            </a:lnSpc>
            <a:spcBef>
              <a:spcPct val="0"/>
            </a:spcBef>
            <a:spcAft>
              <a:spcPct val="35000"/>
            </a:spcAft>
            <a:buNone/>
          </a:pPr>
          <a:r>
            <a:rPr lang="he-IL" sz="1050" kern="1200" dirty="0"/>
            <a:t> אמר ליה רב נחמן בר יצחק לרב </a:t>
          </a:r>
          <a:r>
            <a:rPr lang="he-IL" sz="1050" kern="1200" dirty="0" err="1"/>
            <a:t>חייא</a:t>
          </a:r>
          <a:r>
            <a:rPr lang="he-IL" sz="1050" kern="1200" dirty="0"/>
            <a:t> בר אבין: הני תפילין </a:t>
          </a:r>
          <a:r>
            <a:rPr lang="he-IL" sz="1050" kern="1200" dirty="0" err="1"/>
            <a:t>דמרי</a:t>
          </a:r>
          <a:r>
            <a:rPr lang="he-IL" sz="1050" kern="1200" dirty="0"/>
            <a:t> עלמא מה כתיב בהו? אמר ליה: ומי כעמך ישראל גוי אחד בארץ. ומי משתבח </a:t>
          </a:r>
          <a:r>
            <a:rPr lang="he-IL" sz="1050" kern="1200" dirty="0" err="1"/>
            <a:t>קודשא</a:t>
          </a:r>
          <a:r>
            <a:rPr lang="he-IL" sz="1050" kern="1200" dirty="0"/>
            <a:t> </a:t>
          </a:r>
          <a:r>
            <a:rPr lang="he-IL" sz="1050" kern="1200" dirty="0" err="1"/>
            <a:t>בריך</a:t>
          </a:r>
          <a:r>
            <a:rPr lang="he-IL" sz="1050" kern="1200" dirty="0"/>
            <a:t> הוא </a:t>
          </a:r>
          <a:r>
            <a:rPr lang="he-IL" sz="1050" kern="1200" dirty="0" err="1"/>
            <a:t>בשבחייהו</a:t>
          </a:r>
          <a:r>
            <a:rPr lang="he-IL" sz="1050" kern="1200" dirty="0"/>
            <a:t> </a:t>
          </a:r>
          <a:r>
            <a:rPr lang="he-IL" sz="1050" kern="1200" dirty="0" err="1"/>
            <a:t>דישראל</a:t>
          </a:r>
          <a:r>
            <a:rPr lang="he-IL" sz="1050" kern="1200" dirty="0"/>
            <a:t>? - אין, </a:t>
          </a:r>
          <a:r>
            <a:rPr lang="he-IL" sz="1050" kern="1200" dirty="0" err="1"/>
            <a:t>דכתיב</a:t>
          </a:r>
          <a:r>
            <a:rPr lang="he-IL" sz="1050" kern="1200" dirty="0"/>
            <a:t>: את ה' האמרת היום (וכתיב) וה' האמירך היום. אמר להם הקדוש ברוך הוא לישראל: אתם </a:t>
          </a:r>
          <a:r>
            <a:rPr lang="he-IL" sz="1050" kern="1200" dirty="0" err="1"/>
            <a:t>עשיתוני</a:t>
          </a:r>
          <a:r>
            <a:rPr lang="he-IL" sz="1050" kern="1200" dirty="0"/>
            <a:t> חטיבה אחת בעולם, ואני אעשה אתכם חטיבה אחת בעולם; אתם </a:t>
          </a:r>
          <a:r>
            <a:rPr lang="he-IL" sz="1050" kern="1200" dirty="0" err="1"/>
            <a:t>עשיתוני</a:t>
          </a:r>
          <a:r>
            <a:rPr lang="he-IL" sz="1050" kern="1200" dirty="0"/>
            <a:t> חטיבה אחת בעולם, שנאמר: שמע ישראל ה' </a:t>
          </a:r>
          <a:r>
            <a:rPr lang="he-IL" sz="1050" kern="1200" dirty="0" err="1"/>
            <a:t>אלהינו</a:t>
          </a:r>
          <a:r>
            <a:rPr lang="he-IL" sz="1050" kern="1200" dirty="0"/>
            <a:t> ה' אחד. ואני אעשה אתכם חטיבה אחת בעולם, שנאמר: ומי כעמך ישראל גוי אחד בארץ. אמר ליה רב אחא בריה </a:t>
          </a:r>
          <a:r>
            <a:rPr lang="he-IL" sz="1050" kern="1200" dirty="0" err="1"/>
            <a:t>דרבא</a:t>
          </a:r>
          <a:r>
            <a:rPr lang="he-IL" sz="1050" kern="1200" dirty="0"/>
            <a:t> לרב אשי: </a:t>
          </a:r>
          <a:r>
            <a:rPr lang="he-IL" sz="1050" kern="1200" dirty="0" err="1"/>
            <a:t>תינח</a:t>
          </a:r>
          <a:r>
            <a:rPr lang="he-IL" sz="1050" kern="1200" dirty="0"/>
            <a:t> בחד ביתא, בשאר בתי מאי? - אמר ליה: כי מי גוי גדול ומי גוי גדול אשריך ישראל או הנסה </a:t>
          </a:r>
          <a:r>
            <a:rPr lang="he-IL" sz="1050" kern="1200" dirty="0" err="1"/>
            <a:t>אלהים</a:t>
          </a:r>
          <a:r>
            <a:rPr lang="he-IL" sz="1050" kern="1200" dirty="0"/>
            <a:t> ולתתך עליון. </a:t>
          </a:r>
        </a:p>
      </dsp:txBody>
      <dsp:txXfrm>
        <a:off x="114538" y="1287"/>
        <a:ext cx="3452663" cy="2071598"/>
      </dsp:txXfrm>
    </dsp:sp>
    <dsp:sp modelId="{98BB5B7C-B2DD-4AC8-B1EB-D0E843190C1C}">
      <dsp:nvSpPr>
        <dsp:cNvPr id="0" name=""/>
        <dsp:cNvSpPr/>
      </dsp:nvSpPr>
      <dsp:spPr>
        <a:xfrm>
          <a:off x="391246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אֶת יְיָ הֶאֱמַרְתָּ הַיּוֹם לִהְיוֹת לְךָ </a:t>
          </a:r>
          <a:r>
            <a:rPr lang="he-IL" sz="1500" kern="1200" dirty="0" err="1"/>
            <a:t>לֵאלֹהִים</a:t>
          </a:r>
          <a:r>
            <a:rPr lang="he-IL" sz="1500" kern="1200" dirty="0"/>
            <a:t> וְלָלֶכֶת בִּדְרָכָיו וְלִשְׁמֹר </a:t>
          </a:r>
          <a:r>
            <a:rPr lang="he-IL" sz="1500" kern="1200" dirty="0" err="1"/>
            <a:t>חֻקָּיו</a:t>
          </a:r>
          <a:r>
            <a:rPr lang="he-IL" sz="1500" kern="1200" dirty="0"/>
            <a:t> וּמִצְוֹתָיו וּמִשְׁפָּטָיו וְלִשְׁמֹעַ </a:t>
          </a:r>
          <a:r>
            <a:rPr lang="he-IL" sz="1500" kern="1200" dirty="0" err="1"/>
            <a:t>בְּקֹלו</a:t>
          </a:r>
          <a:r>
            <a:rPr lang="he-IL" sz="1500" kern="1200" dirty="0"/>
            <a:t>ֹ:</a:t>
          </a:r>
        </a:p>
        <a:p>
          <a:pPr marL="0" lvl="0" indent="0" algn="ctr" defTabSz="666750" rtl="1">
            <a:lnSpc>
              <a:spcPct val="90000"/>
            </a:lnSpc>
            <a:spcBef>
              <a:spcPct val="0"/>
            </a:spcBef>
            <a:spcAft>
              <a:spcPct val="35000"/>
            </a:spcAft>
            <a:buNone/>
          </a:pPr>
          <a:r>
            <a:rPr lang="he-IL" sz="1500" kern="1200" dirty="0"/>
            <a:t> וַייָ הֶאֱמִירְךָ הַיּוֹם לִהְיוֹת לוֹ לְעַם סְגֻלָּה כַּאֲשֶׁר דִּבֶּר לָךְ וְלִשְׁמֹר כָּל מִצְוֹתָיו:</a:t>
          </a:r>
        </a:p>
        <a:p>
          <a:pPr marL="0" lvl="0" indent="0" algn="ctr" defTabSz="666750" rtl="1">
            <a:lnSpc>
              <a:spcPct val="90000"/>
            </a:lnSpc>
            <a:spcBef>
              <a:spcPct val="0"/>
            </a:spcBef>
            <a:spcAft>
              <a:spcPct val="35000"/>
            </a:spcAft>
            <a:buNone/>
          </a:pPr>
          <a:r>
            <a:rPr lang="he-IL" sz="1500" kern="1200" dirty="0"/>
            <a:t> וּלְתִתְּךָ עֶלְיוֹן עַל כָּל </a:t>
          </a:r>
          <a:r>
            <a:rPr lang="he-IL" sz="1500" kern="1200" dirty="0" err="1"/>
            <a:t>הַגּוֹיִם</a:t>
          </a:r>
          <a:r>
            <a:rPr lang="he-IL" sz="1500" kern="1200" dirty="0"/>
            <a:t> אֲשֶׁר עָשָׂה </a:t>
          </a:r>
          <a:r>
            <a:rPr lang="he-IL" sz="1500" kern="1200" dirty="0" err="1"/>
            <a:t>לִתְהִלָּה</a:t>
          </a:r>
          <a:r>
            <a:rPr lang="he-IL" sz="1500" kern="1200" dirty="0"/>
            <a:t> וּלְשֵׁם וּלְתִפְאָרֶת </a:t>
          </a:r>
          <a:r>
            <a:rPr lang="he-IL" sz="1500" kern="1200" dirty="0" err="1"/>
            <a:t>וְלִהְיֹתְך</a:t>
          </a:r>
          <a:r>
            <a:rPr lang="he-IL" sz="1500" kern="1200" dirty="0"/>
            <a:t>ָ עַם קָדֹשׁ </a:t>
          </a:r>
          <a:r>
            <a:rPr lang="he-IL" sz="1500" kern="1200" dirty="0" err="1"/>
            <a:t>לַיי</a:t>
          </a:r>
          <a:r>
            <a:rPr lang="he-IL" sz="1500" kern="1200" dirty="0"/>
            <a:t>ָ </a:t>
          </a:r>
          <a:r>
            <a:rPr lang="he-IL" sz="1500" kern="1200" dirty="0" err="1"/>
            <a:t>אֱלֹהֶיך</a:t>
          </a:r>
          <a:r>
            <a:rPr lang="he-IL" sz="1500" kern="1200" dirty="0"/>
            <a:t>ָ כַּאֲשֶׁר דִּבֵּר: </a:t>
          </a:r>
        </a:p>
      </dsp:txBody>
      <dsp:txXfrm>
        <a:off x="3912468" y="1287"/>
        <a:ext cx="3452663" cy="2071598"/>
      </dsp:txXfrm>
    </dsp:sp>
    <dsp:sp modelId="{2C838FBF-F015-49D7-AEDC-A388CEB3B116}">
      <dsp:nvSpPr>
        <dsp:cNvPr id="0" name=""/>
        <dsp:cNvSpPr/>
      </dsp:nvSpPr>
      <dsp:spPr>
        <a:xfrm>
          <a:off x="771039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highlight>
                <a:srgbClr val="FF00FF"/>
              </a:highlight>
            </a:rPr>
            <a:t>ערך וחשיבות</a:t>
          </a:r>
        </a:p>
        <a:p>
          <a:pPr marL="0" lvl="0" indent="0" algn="ctr" defTabSz="666750" rtl="1">
            <a:lnSpc>
              <a:spcPct val="90000"/>
            </a:lnSpc>
            <a:spcBef>
              <a:spcPct val="0"/>
            </a:spcBef>
            <a:spcAft>
              <a:spcPct val="35000"/>
            </a:spcAft>
            <a:buNone/>
          </a:pPr>
          <a:r>
            <a:rPr lang="he-IL" sz="1500" kern="1200" dirty="0"/>
            <a:t>בישיבת </a:t>
          </a:r>
          <a:r>
            <a:rPr lang="he-IL" sz="1500" kern="1200" dirty="0" err="1"/>
            <a:t>סלבודקא</a:t>
          </a:r>
          <a:r>
            <a:rPr lang="he-IL" sz="1500" kern="1200" dirty="0"/>
            <a:t> עבדו הרבה מאוד להכניס לבחורים את הערך העצום שיש להם בתור לומדי תורה. </a:t>
          </a:r>
        </a:p>
        <a:p>
          <a:pPr marL="0" lvl="0" indent="0" algn="ctr" defTabSz="666750" rtl="1">
            <a:lnSpc>
              <a:spcPct val="90000"/>
            </a:lnSpc>
            <a:spcBef>
              <a:spcPct val="0"/>
            </a:spcBef>
            <a:spcAft>
              <a:spcPct val="35000"/>
            </a:spcAft>
            <a:buNone/>
          </a:pPr>
          <a:r>
            <a:rPr lang="he-IL" sz="1500" kern="1200" dirty="0"/>
            <a:t>לאור מה שלמדנו </a:t>
          </a:r>
        </a:p>
        <a:p>
          <a:pPr marL="0" lvl="0" indent="0" algn="ctr" defTabSz="666750" rtl="1">
            <a:lnSpc>
              <a:spcPct val="90000"/>
            </a:lnSpc>
            <a:spcBef>
              <a:spcPct val="0"/>
            </a:spcBef>
            <a:spcAft>
              <a:spcPct val="35000"/>
            </a:spcAft>
            <a:buNone/>
          </a:pPr>
          <a:r>
            <a:rPr lang="he-IL" sz="1500" kern="1200" dirty="0"/>
            <a:t>הרי תחושת ערך וחשיבות היא הכוח העצום ביותר לאדם. </a:t>
          </a:r>
        </a:p>
      </dsp:txBody>
      <dsp:txXfrm>
        <a:off x="7710398" y="1287"/>
        <a:ext cx="3452663" cy="2071598"/>
      </dsp:txXfrm>
    </dsp:sp>
    <dsp:sp modelId="{507B8B0D-4377-405E-9AD5-FDBB6AFFBFF8}">
      <dsp:nvSpPr>
        <dsp:cNvPr id="0" name=""/>
        <dsp:cNvSpPr/>
      </dsp:nvSpPr>
      <dsp:spPr>
        <a:xfrm>
          <a:off x="115211" y="2418151"/>
          <a:ext cx="3491989"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highlight>
                <a:srgbClr val="FF00FF"/>
              </a:highlight>
            </a:rPr>
            <a:t>החיבור לאלוקים</a:t>
          </a:r>
        </a:p>
        <a:p>
          <a:pPr marL="0" lvl="0" indent="0" algn="ctr" defTabSz="666750" rtl="1">
            <a:lnSpc>
              <a:spcPct val="90000"/>
            </a:lnSpc>
            <a:spcBef>
              <a:spcPct val="0"/>
            </a:spcBef>
            <a:spcAft>
              <a:spcPct val="35000"/>
            </a:spcAft>
            <a:buNone/>
          </a:pPr>
          <a:r>
            <a:rPr lang="he-IL" sz="1500" kern="1200" dirty="0"/>
            <a:t>אהבה לבורא עולם יכולה להביא את האדם לתחושה חזקה של שייכות.</a:t>
          </a:r>
        </a:p>
        <a:p>
          <a:pPr marL="0" lvl="0" indent="0" algn="ctr" defTabSz="666750" rtl="1">
            <a:lnSpc>
              <a:spcPct val="90000"/>
            </a:lnSpc>
            <a:spcBef>
              <a:spcPct val="0"/>
            </a:spcBef>
            <a:spcAft>
              <a:spcPct val="35000"/>
            </a:spcAft>
            <a:buNone/>
          </a:pPr>
          <a:r>
            <a:rPr lang="he-IL" sz="1500" kern="1200" dirty="0"/>
            <a:t>אלוקים מחפש אהבה</a:t>
          </a:r>
        </a:p>
        <a:p>
          <a:pPr marL="0" lvl="0" indent="0" algn="ctr" defTabSz="666750" rtl="1">
            <a:lnSpc>
              <a:spcPct val="90000"/>
            </a:lnSpc>
            <a:spcBef>
              <a:spcPct val="0"/>
            </a:spcBef>
            <a:spcAft>
              <a:spcPct val="35000"/>
            </a:spcAft>
            <a:buNone/>
          </a:pPr>
          <a:r>
            <a:rPr lang="he-IL" sz="1500" kern="1200" dirty="0"/>
            <a:t>ה' מחכה שאני יאהב אותו, הוא רוצה מאוד להטיב לי, מחכה מאוד שאתקרב אליו. יש לי משמעות עצומה בחיים – יש לי חשיבות אדירה. </a:t>
          </a:r>
        </a:p>
        <a:p>
          <a:pPr marL="0" lvl="0" indent="0" algn="ctr" defTabSz="666750" rtl="1">
            <a:lnSpc>
              <a:spcPct val="90000"/>
            </a:lnSpc>
            <a:spcBef>
              <a:spcPct val="0"/>
            </a:spcBef>
            <a:spcAft>
              <a:spcPct val="35000"/>
            </a:spcAft>
            <a:buNone/>
          </a:pPr>
          <a:r>
            <a:rPr lang="he-IL" sz="1500" kern="1200" dirty="0"/>
            <a:t>בורא עולם  - מחכה לי. </a:t>
          </a:r>
        </a:p>
      </dsp:txBody>
      <dsp:txXfrm>
        <a:off x="115211" y="2418151"/>
        <a:ext cx="3491989" cy="2071598"/>
      </dsp:txXfrm>
    </dsp:sp>
    <dsp:sp modelId="{E2B40871-25EB-42B6-B015-E45AD6BCA5D8}">
      <dsp:nvSpPr>
        <dsp:cNvPr id="0" name=""/>
        <dsp:cNvSpPr/>
      </dsp:nvSpPr>
      <dsp:spPr>
        <a:xfrm>
          <a:off x="3913210" y="2418151"/>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Font typeface="Wingdings" panose="05000000000000000000" pitchFamily="2" charset="2"/>
            <a:buNone/>
          </a:pPr>
          <a:r>
            <a:rPr lang="he-IL" sz="1200" kern="1200" dirty="0">
              <a:highlight>
                <a:srgbClr val="FF00FF"/>
              </a:highlight>
            </a:rPr>
            <a:t>יהדות נותנת לאדם תחושת שייכות עצומה.</a:t>
          </a:r>
        </a:p>
        <a:p>
          <a:pPr marL="0" lvl="0" indent="0" algn="ctr" defTabSz="533400" rtl="1">
            <a:lnSpc>
              <a:spcPct val="90000"/>
            </a:lnSpc>
            <a:spcBef>
              <a:spcPct val="0"/>
            </a:spcBef>
            <a:spcAft>
              <a:spcPct val="35000"/>
            </a:spcAft>
            <a:buNone/>
          </a:pPr>
          <a:r>
            <a:rPr lang="he-IL" sz="1200" kern="1200" dirty="0"/>
            <a:t> כאשר האדם מבין שהוא העם הנבחר.</a:t>
          </a:r>
        </a:p>
        <a:p>
          <a:pPr marL="0" lvl="0" indent="0" algn="ctr" defTabSz="533400" rtl="1">
            <a:lnSpc>
              <a:spcPct val="90000"/>
            </a:lnSpc>
            <a:spcBef>
              <a:spcPct val="0"/>
            </a:spcBef>
            <a:spcAft>
              <a:spcPct val="35000"/>
            </a:spcAft>
            <a:buNone/>
          </a:pPr>
          <a:r>
            <a:rPr lang="he-IL" sz="1200" kern="1200" dirty="0"/>
            <a:t> העם היחידי שמשרת את מטרת האלוקים בבריאה. </a:t>
          </a:r>
        </a:p>
        <a:p>
          <a:pPr marL="0" lvl="0" indent="0" algn="ctr" defTabSz="533400" rtl="1">
            <a:lnSpc>
              <a:spcPct val="90000"/>
            </a:lnSpc>
            <a:spcBef>
              <a:spcPct val="0"/>
            </a:spcBef>
            <a:spcAft>
              <a:spcPct val="35000"/>
            </a:spcAft>
            <a:buNone/>
          </a:pPr>
          <a:r>
            <a:rPr lang="he-IL" sz="1200" kern="1200" dirty="0"/>
            <a:t> העם שאמור להביא את העולם לתכליתו.</a:t>
          </a:r>
        </a:p>
        <a:p>
          <a:pPr marL="0" lvl="0" indent="0" algn="ctr" defTabSz="533400" rtl="1">
            <a:lnSpc>
              <a:spcPct val="90000"/>
            </a:lnSpc>
            <a:spcBef>
              <a:spcPct val="0"/>
            </a:spcBef>
            <a:spcAft>
              <a:spcPct val="35000"/>
            </a:spcAft>
            <a:buNone/>
          </a:pPr>
          <a:r>
            <a:rPr lang="he-IL" sz="1200" kern="1200" dirty="0"/>
            <a:t> אני חלק משרשרת הדורות ממתן תורה ועד ימות המשיח. </a:t>
          </a:r>
        </a:p>
      </dsp:txBody>
      <dsp:txXfrm>
        <a:off x="3913210" y="2418151"/>
        <a:ext cx="3452663" cy="2071598"/>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8A0BBD-E156-497E-AF1C-AEC97CB1F2D6}">
      <dsp:nvSpPr>
        <dsp:cNvPr id="0" name=""/>
        <dsp:cNvSpPr/>
      </dsp:nvSpPr>
      <dsp:spPr>
        <a:xfrm>
          <a:off x="11453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r>
            <a:rPr lang="he-IL" sz="2200" kern="1200" dirty="0"/>
            <a:t>להרגיש אהוב ומוערך על ידי האחר. </a:t>
          </a:r>
        </a:p>
        <a:p>
          <a:pPr marL="0" lvl="0" indent="0" algn="ctr" defTabSz="977900" rtl="1">
            <a:lnSpc>
              <a:spcPct val="90000"/>
            </a:lnSpc>
            <a:spcBef>
              <a:spcPct val="0"/>
            </a:spcBef>
            <a:spcAft>
              <a:spcPct val="35000"/>
            </a:spcAft>
            <a:buNone/>
          </a:pPr>
          <a:r>
            <a:rPr lang="he-IL" sz="2200" kern="1200" dirty="0"/>
            <a:t>כאשר חושבים על </a:t>
          </a:r>
          <a:r>
            <a:rPr lang="he-IL" sz="2200" kern="1200" dirty="0" err="1"/>
            <a:t>מישהוא</a:t>
          </a:r>
          <a:r>
            <a:rPr lang="he-IL" sz="2200" kern="1200" dirty="0"/>
            <a:t> אחר שהוא חשוב ומתייחסים אליו כך, גם הוא עצמו מאמין שהוא חשוב. </a:t>
          </a:r>
        </a:p>
      </dsp:txBody>
      <dsp:txXfrm>
        <a:off x="114538" y="1287"/>
        <a:ext cx="3452663" cy="2071598"/>
      </dsp:txXfrm>
    </dsp:sp>
    <dsp:sp modelId="{98BB5B7C-B2DD-4AC8-B1EB-D0E843190C1C}">
      <dsp:nvSpPr>
        <dsp:cNvPr id="0" name=""/>
        <dsp:cNvSpPr/>
      </dsp:nvSpPr>
      <dsp:spPr>
        <a:xfrm>
          <a:off x="391246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r>
            <a:rPr lang="he-IL" sz="2200" kern="1200" dirty="0"/>
            <a:t>כדי שאנשים ירגישו שייכים צריכים שני תנאים:</a:t>
          </a:r>
        </a:p>
      </dsp:txBody>
      <dsp:txXfrm>
        <a:off x="3912468" y="1287"/>
        <a:ext cx="3452663" cy="2071598"/>
      </dsp:txXfrm>
    </dsp:sp>
    <dsp:sp modelId="{2C838FBF-F015-49D7-AEDC-A388CEB3B116}">
      <dsp:nvSpPr>
        <dsp:cNvPr id="0" name=""/>
        <dsp:cNvSpPr/>
      </dsp:nvSpPr>
      <dsp:spPr>
        <a:xfrm>
          <a:off x="771039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r>
            <a:rPr lang="he-IL" sz="2200" kern="1200" dirty="0"/>
            <a:t>אנשים צריכים משפחה, חברים, קבוצה.</a:t>
          </a:r>
        </a:p>
      </dsp:txBody>
      <dsp:txXfrm>
        <a:off x="7710398" y="1287"/>
        <a:ext cx="3452663" cy="2071598"/>
      </dsp:txXfrm>
    </dsp:sp>
    <dsp:sp modelId="{507B8B0D-4377-405E-9AD5-FDBB6AFFBFF8}">
      <dsp:nvSpPr>
        <dsp:cNvPr id="0" name=""/>
        <dsp:cNvSpPr/>
      </dsp:nvSpPr>
      <dsp:spPr>
        <a:xfrm>
          <a:off x="115211" y="2418151"/>
          <a:ext cx="3491989"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r>
            <a:rPr lang="he-IL" sz="2200" kern="1200" dirty="0"/>
            <a:t>למעלה מרבע מהילדים שנולדו </a:t>
          </a:r>
          <a:r>
            <a:rPr lang="he-IL" sz="2200" kern="1200" dirty="0" err="1"/>
            <a:t>בארה''ב</a:t>
          </a:r>
          <a:r>
            <a:rPr lang="he-IL" sz="2200" kern="1200" dirty="0"/>
            <a:t> בין 1850-1900 מתו מחוסר אהבה. </a:t>
          </a:r>
        </a:p>
        <a:p>
          <a:pPr marL="0" lvl="0" indent="0" algn="ctr" defTabSz="977900" rtl="1">
            <a:lnSpc>
              <a:spcPct val="90000"/>
            </a:lnSpc>
            <a:spcBef>
              <a:spcPct val="0"/>
            </a:spcBef>
            <a:spcAft>
              <a:spcPct val="35000"/>
            </a:spcAft>
            <a:buNone/>
          </a:pPr>
          <a:r>
            <a:rPr lang="he-IL" sz="2200" kern="1200" dirty="0"/>
            <a:t>אהבה – צורך להשתייך. </a:t>
          </a:r>
        </a:p>
      </dsp:txBody>
      <dsp:txXfrm>
        <a:off x="115211" y="2418151"/>
        <a:ext cx="3491989" cy="2071598"/>
      </dsp:txXfrm>
    </dsp:sp>
    <dsp:sp modelId="{E2B40871-25EB-42B6-B015-E45AD6BCA5D8}">
      <dsp:nvSpPr>
        <dsp:cNvPr id="0" name=""/>
        <dsp:cNvSpPr/>
      </dsp:nvSpPr>
      <dsp:spPr>
        <a:xfrm>
          <a:off x="3913210" y="2418151"/>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r>
            <a:rPr lang="he-IL" sz="2200" kern="1200" dirty="0"/>
            <a:t>לעשות פעילות משמחת ומהנה בייחד עם החברים. </a:t>
          </a:r>
        </a:p>
      </dsp:txBody>
      <dsp:txXfrm>
        <a:off x="3913210" y="2418151"/>
        <a:ext cx="3452663" cy="2071598"/>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8A0BBD-E156-497E-AF1C-AEC97CB1F2D6}">
      <dsp:nvSpPr>
        <dsp:cNvPr id="0" name=""/>
        <dsp:cNvSpPr/>
      </dsp:nvSpPr>
      <dsp:spPr>
        <a:xfrm>
          <a:off x="11453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114538" y="1287"/>
        <a:ext cx="3452663" cy="2071598"/>
      </dsp:txXfrm>
    </dsp:sp>
    <dsp:sp modelId="{98BB5B7C-B2DD-4AC8-B1EB-D0E843190C1C}">
      <dsp:nvSpPr>
        <dsp:cNvPr id="0" name=""/>
        <dsp:cNvSpPr/>
      </dsp:nvSpPr>
      <dsp:spPr>
        <a:xfrm>
          <a:off x="391246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3912468" y="1287"/>
        <a:ext cx="3452663" cy="2071598"/>
      </dsp:txXfrm>
    </dsp:sp>
    <dsp:sp modelId="{2C838FBF-F015-49D7-AEDC-A388CEB3B116}">
      <dsp:nvSpPr>
        <dsp:cNvPr id="0" name=""/>
        <dsp:cNvSpPr/>
      </dsp:nvSpPr>
      <dsp:spPr>
        <a:xfrm>
          <a:off x="7710398" y="1287"/>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7710398" y="1287"/>
        <a:ext cx="3452663" cy="2071598"/>
      </dsp:txXfrm>
    </dsp:sp>
    <dsp:sp modelId="{507B8B0D-4377-405E-9AD5-FDBB6AFFBFF8}">
      <dsp:nvSpPr>
        <dsp:cNvPr id="0" name=""/>
        <dsp:cNvSpPr/>
      </dsp:nvSpPr>
      <dsp:spPr>
        <a:xfrm>
          <a:off x="115211" y="2418151"/>
          <a:ext cx="3491989"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115211" y="2418151"/>
        <a:ext cx="3491989" cy="2071598"/>
      </dsp:txXfrm>
    </dsp:sp>
    <dsp:sp modelId="{E2B40871-25EB-42B6-B015-E45AD6BCA5D8}">
      <dsp:nvSpPr>
        <dsp:cNvPr id="0" name=""/>
        <dsp:cNvSpPr/>
      </dsp:nvSpPr>
      <dsp:spPr>
        <a:xfrm>
          <a:off x="3913210" y="2418151"/>
          <a:ext cx="3452663" cy="207159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3913210" y="2418151"/>
        <a:ext cx="3452663" cy="2071598"/>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392471"/>
          <a:ext cx="3769415" cy="22616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1" i="0" kern="1200" dirty="0"/>
            <a:t>השאיפה למשמעות</a:t>
          </a:r>
          <a:r>
            <a:rPr lang="he-IL" sz="1600" b="0" i="0" kern="1200" dirty="0"/>
            <a:t> - יש באדם שאיפה מובנת למשמעות, שאיפה זו היא צורך ואיננה דחף. </a:t>
          </a:r>
        </a:p>
        <a:p>
          <a:pPr marL="0" lvl="0" indent="0" algn="ctr" defTabSz="711200" rtl="1">
            <a:lnSpc>
              <a:spcPct val="90000"/>
            </a:lnSpc>
            <a:spcBef>
              <a:spcPct val="0"/>
            </a:spcBef>
            <a:spcAft>
              <a:spcPct val="35000"/>
            </a:spcAft>
            <a:buNone/>
          </a:pPr>
          <a:r>
            <a:rPr lang="he-IL" sz="1600" b="0" i="0" kern="1200" dirty="0"/>
            <a:t>האדם הפתוח אל העולם בניגוד לבעלי חיים, הוא יצור התר אחר משמעות והעסוק בחיפוש אחר פשר. </a:t>
          </a:r>
        </a:p>
        <a:p>
          <a:pPr marL="0" lvl="0" indent="0" algn="ctr" defTabSz="711200" rtl="1">
            <a:lnSpc>
              <a:spcPct val="90000"/>
            </a:lnSpc>
            <a:spcBef>
              <a:spcPct val="0"/>
            </a:spcBef>
            <a:spcAft>
              <a:spcPct val="35000"/>
            </a:spcAft>
            <a:buNone/>
          </a:pPr>
          <a:r>
            <a:rPr lang="he-IL" sz="1600" b="0" i="0" kern="1200" dirty="0"/>
            <a:t>אדם שמוצא משמעות שביקש מוכן לסבול, להקריב </a:t>
          </a:r>
          <a:r>
            <a:rPr lang="he-IL" sz="1600" b="0" i="0" kern="1200" dirty="0" err="1"/>
            <a:t>קרבנות</a:t>
          </a:r>
          <a:r>
            <a:rPr lang="he-IL" sz="1600" b="0" i="0" kern="1200" dirty="0"/>
            <a:t> ובשעת הצורך אף למסור נפשו עליה, ואילו אדם חסר משמעות נוטה לאבד את עצמו, גם כאשר כל צרכיו מסופקים. </a:t>
          </a:r>
          <a:endParaRPr lang="he-IL" sz="1600" kern="1200" dirty="0"/>
        </a:p>
      </dsp:txBody>
      <dsp:txXfrm>
        <a:off x="0" y="392471"/>
        <a:ext cx="3769415" cy="2261649"/>
      </dsp:txXfrm>
    </dsp:sp>
    <dsp:sp modelId="{9316A743-E5E8-4EFA-A4BB-859AD8BEB71D}">
      <dsp:nvSpPr>
        <dsp:cNvPr id="0" name=""/>
        <dsp:cNvSpPr/>
      </dsp:nvSpPr>
      <dsp:spPr>
        <a:xfrm>
          <a:off x="4146356" y="392471"/>
          <a:ext cx="3769415" cy="22616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800" b="0" i="0" kern="1200" dirty="0"/>
            <a:t>מבחינתו צריך לשלב בטיפול של הלוגותרפיה, אנשי מקצוע נוספים רבים ככל האפשר (</a:t>
          </a:r>
          <a:r>
            <a:rPr lang="he-IL" sz="1800" b="0" i="0" kern="1200" dirty="0">
              <a:hlinkClick xmlns:r="http://schemas.openxmlformats.org/officeDocument/2006/relationships" r:id="rId1" tooltip="פסיכיאטר"/>
            </a:rPr>
            <a:t>פסיכיאטרים</a:t>
          </a:r>
          <a:r>
            <a:rPr lang="he-IL" sz="1800" b="0" i="0" kern="1200" dirty="0"/>
            <a:t>, </a:t>
          </a:r>
          <a:r>
            <a:rPr lang="he-IL" sz="1800" b="0" i="0" kern="1200" dirty="0">
              <a:hlinkClick xmlns:r="http://schemas.openxmlformats.org/officeDocument/2006/relationships" r:id="rId2" tooltip="פסיכולוג"/>
            </a:rPr>
            <a:t>פסיכולוגים</a:t>
          </a:r>
          <a:r>
            <a:rPr lang="he-IL" sz="1800" b="0" i="0" kern="1200" dirty="0"/>
            <a:t>, </a:t>
          </a:r>
          <a:r>
            <a:rPr lang="he-IL" sz="1800" b="0" i="0" kern="1200" dirty="0">
              <a:hlinkClick xmlns:r="http://schemas.openxmlformats.org/officeDocument/2006/relationships" r:id="rId3" tooltip="עובד סוציאלי"/>
            </a:rPr>
            <a:t>עובדים סוציאליים</a:t>
          </a:r>
          <a:r>
            <a:rPr lang="he-IL" sz="1800" b="0" i="0" kern="1200" dirty="0"/>
            <a:t>, מטפלים באמנות, </a:t>
          </a:r>
          <a:r>
            <a:rPr lang="he-IL" sz="1800" b="0" i="0" kern="1200" dirty="0">
              <a:hlinkClick xmlns:r="http://schemas.openxmlformats.org/officeDocument/2006/relationships" r:id="rId4" tooltip="איש דת (הדף אינו קיים)"/>
            </a:rPr>
            <a:t>אנשי דת</a:t>
          </a:r>
          <a:r>
            <a:rPr lang="he-IL" sz="1800" b="0" i="0" kern="1200" dirty="0"/>
            <a:t> ועוד), שביכולתם לתת כיוונים של משמעות קיומית לאדם הנזקק לכך.</a:t>
          </a:r>
          <a:endParaRPr lang="he-IL" sz="1800" kern="1200" dirty="0"/>
        </a:p>
        <a:p>
          <a:pPr marL="0" lvl="0" algn="ctr" defTabSz="622300" rtl="1">
            <a:lnSpc>
              <a:spcPct val="90000"/>
            </a:lnSpc>
            <a:spcBef>
              <a:spcPct val="0"/>
            </a:spcBef>
            <a:spcAft>
              <a:spcPct val="35000"/>
            </a:spcAft>
            <a:buNone/>
          </a:pPr>
          <a:endParaRPr lang="he-IL" sz="1800" kern="1200" dirty="0"/>
        </a:p>
      </dsp:txBody>
      <dsp:txXfrm>
        <a:off x="4146356" y="392471"/>
        <a:ext cx="3769415" cy="2261649"/>
      </dsp:txXfrm>
    </dsp:sp>
    <dsp:sp modelId="{09950222-E596-43CF-AF44-D04B47947FC5}">
      <dsp:nvSpPr>
        <dsp:cNvPr id="0" name=""/>
        <dsp:cNvSpPr/>
      </dsp:nvSpPr>
      <dsp:spPr>
        <a:xfrm>
          <a:off x="8292713" y="392471"/>
          <a:ext cx="3769415" cy="22616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b="0" i="0" kern="1200" dirty="0"/>
            <a:t>הוא סבר שהחינוך צריך להשתכלל באופן כזה, שיכוון את הלומד למצוא משמעויות ייחודיות במצבים ייחודיים באמצעות פיתוח ה</a:t>
          </a:r>
          <a:r>
            <a:rPr lang="he-IL" sz="1800" b="0" i="0" kern="1200" dirty="0">
              <a:hlinkClick xmlns:r="http://schemas.openxmlformats.org/officeDocument/2006/relationships" r:id="rId5" tooltip="מצפון"/>
            </a:rPr>
            <a:t>מצפון</a:t>
          </a:r>
          <a:r>
            <a:rPr lang="he-IL" sz="1800" b="0" i="0" kern="1200" dirty="0"/>
            <a:t>. </a:t>
          </a:r>
        </a:p>
      </dsp:txBody>
      <dsp:txXfrm>
        <a:off x="8292713" y="392471"/>
        <a:ext cx="3769415" cy="2261649"/>
      </dsp:txXfrm>
    </dsp:sp>
    <dsp:sp modelId="{4E864EDF-F011-4AFE-B4CE-1363A1A9E93F}">
      <dsp:nvSpPr>
        <dsp:cNvPr id="0" name=""/>
        <dsp:cNvSpPr/>
      </dsp:nvSpPr>
      <dsp:spPr>
        <a:xfrm>
          <a:off x="1171986" y="3004035"/>
          <a:ext cx="3769415" cy="22616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b="0" i="0" kern="1200" dirty="0"/>
            <a:t>החיים הם כמו כתב חידה גדול שצופן בעצמו משמעויות רבות ומבקש מהאדם לתת פשר, והאדם מאותגר לתת תשובה על כך באמצעות מעשיו.</a:t>
          </a:r>
          <a:endParaRPr lang="he-IL" sz="1800" kern="1200" dirty="0"/>
        </a:p>
      </dsp:txBody>
      <dsp:txXfrm>
        <a:off x="1171986" y="3004035"/>
        <a:ext cx="3769415" cy="2261649"/>
      </dsp:txXfrm>
    </dsp:sp>
    <dsp:sp modelId="{67F92F07-CC1F-4D4E-B852-586E1F25609E}">
      <dsp:nvSpPr>
        <dsp:cNvPr id="0" name=""/>
        <dsp:cNvSpPr/>
      </dsp:nvSpPr>
      <dsp:spPr>
        <a:xfrm>
          <a:off x="5399460" y="3004035"/>
          <a:ext cx="3769415" cy="226164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b="1" i="0" kern="1200" dirty="0"/>
            <a:t>משמעות החיים</a:t>
          </a:r>
          <a:r>
            <a:rPr lang="he-IL" sz="1800" b="0" i="0" kern="1200" dirty="0"/>
            <a:t> - יש לחיים מעצם היותם משמעות פנימית, אף במצבים הנוראים והקשים ביותר. משמעות שהאדם עצמו צריך למצוא ולא להמציא. </a:t>
          </a:r>
          <a:endParaRPr lang="he-IL" sz="1800" kern="1200" dirty="0"/>
        </a:p>
      </dsp:txBody>
      <dsp:txXfrm>
        <a:off x="5399460" y="3004035"/>
        <a:ext cx="3769415" cy="2261649"/>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121878"/>
          <a:ext cx="3635236" cy="218114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b="1" i="0" kern="1200" dirty="0"/>
            <a:t>ערכים הסתגלותיים</a:t>
          </a:r>
          <a:r>
            <a:rPr lang="he-IL" sz="2000" b="0" i="0" kern="1200" dirty="0"/>
            <a:t>, </a:t>
          </a:r>
        </a:p>
        <a:p>
          <a:pPr marL="0" lvl="0" indent="0" algn="ctr" defTabSz="889000" rtl="1">
            <a:lnSpc>
              <a:spcPct val="90000"/>
            </a:lnSpc>
            <a:spcBef>
              <a:spcPct val="0"/>
            </a:spcBef>
            <a:spcAft>
              <a:spcPct val="35000"/>
            </a:spcAft>
            <a:buNone/>
          </a:pPr>
          <a:r>
            <a:rPr lang="he-IL" sz="2000" b="0" i="0" kern="1200" dirty="0"/>
            <a:t>שבהם האדם מוצא משמעות באופן ההתייחסות שלו אל מצבו בעולם, ובמיוחד בתחום של השילוש הטרגי של האדם, אשם, סבל ומוות, שאין אדם שיכול להימלט מהם</a:t>
          </a:r>
          <a:endParaRPr lang="he-IL" sz="2000" kern="1200" dirty="0"/>
        </a:p>
      </dsp:txBody>
      <dsp:txXfrm>
        <a:off x="0" y="121878"/>
        <a:ext cx="3635236" cy="2181142"/>
      </dsp:txXfrm>
    </dsp:sp>
    <dsp:sp modelId="{9316A743-E5E8-4EFA-A4BB-859AD8BEB71D}">
      <dsp:nvSpPr>
        <dsp:cNvPr id="0" name=""/>
        <dsp:cNvSpPr/>
      </dsp:nvSpPr>
      <dsp:spPr>
        <a:xfrm>
          <a:off x="3998760" y="121878"/>
          <a:ext cx="3635236" cy="218114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Font typeface="Arial" panose="020B0604020202020204" pitchFamily="34" charset="0"/>
            <a:buNone/>
          </a:pPr>
          <a:r>
            <a:rPr lang="he-IL" sz="2000" b="1" i="0" kern="1200" dirty="0"/>
            <a:t>ערכים </a:t>
          </a:r>
          <a:r>
            <a:rPr lang="he-IL" sz="2000" b="1" i="0" kern="1200" dirty="0" err="1"/>
            <a:t>חווייתים</a:t>
          </a:r>
          <a:r>
            <a:rPr lang="he-IL" sz="2000" b="0" i="0" kern="1200" dirty="0"/>
            <a:t> </a:t>
          </a:r>
        </a:p>
        <a:p>
          <a:pPr marL="0" lvl="0" indent="0" algn="ctr" defTabSz="889000" rtl="1">
            <a:lnSpc>
              <a:spcPct val="90000"/>
            </a:lnSpc>
            <a:spcBef>
              <a:spcPct val="0"/>
            </a:spcBef>
            <a:spcAft>
              <a:spcPct val="35000"/>
            </a:spcAft>
            <a:buFont typeface="Arial" panose="020B0604020202020204" pitchFamily="34" charset="0"/>
            <a:buNone/>
          </a:pPr>
          <a:r>
            <a:rPr lang="he-IL" sz="2000" b="0" i="0" kern="1200" dirty="0"/>
            <a:t>שבהם האדם מוצא משמעות במה שהוא נוטל מהעולם כמו אהבה.</a:t>
          </a:r>
        </a:p>
        <a:p>
          <a:pPr marL="0" lvl="0" indent="0" algn="ctr" defTabSz="889000" rtl="1">
            <a:lnSpc>
              <a:spcPct val="90000"/>
            </a:lnSpc>
            <a:spcBef>
              <a:spcPct val="0"/>
            </a:spcBef>
            <a:spcAft>
              <a:spcPct val="35000"/>
            </a:spcAft>
            <a:buFont typeface="Arial" panose="020B0604020202020204" pitchFamily="34" charset="0"/>
            <a:buNone/>
          </a:pPr>
          <a:endParaRPr lang="he-IL" sz="2000" kern="1200" dirty="0"/>
        </a:p>
      </dsp:txBody>
      <dsp:txXfrm>
        <a:off x="3998760" y="121878"/>
        <a:ext cx="3635236" cy="2181142"/>
      </dsp:txXfrm>
    </dsp:sp>
    <dsp:sp modelId="{09950222-E596-43CF-AF44-D04B47947FC5}">
      <dsp:nvSpPr>
        <dsp:cNvPr id="0" name=""/>
        <dsp:cNvSpPr/>
      </dsp:nvSpPr>
      <dsp:spPr>
        <a:xfrm>
          <a:off x="7997521" y="121878"/>
          <a:ext cx="3635236" cy="218114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Font typeface="Arial" panose="020B0604020202020204" pitchFamily="34" charset="0"/>
            <a:buNone/>
          </a:pPr>
          <a:r>
            <a:rPr lang="he-IL" sz="2000" b="1" i="0" kern="1200" dirty="0"/>
            <a:t>ערכים יצירתיים</a:t>
          </a:r>
          <a:r>
            <a:rPr lang="he-IL" sz="2000" b="0" i="0" kern="1200" dirty="0"/>
            <a:t>, </a:t>
          </a:r>
        </a:p>
        <a:p>
          <a:pPr marL="0" lvl="0" indent="0" algn="ctr" defTabSz="889000" rtl="1">
            <a:lnSpc>
              <a:spcPct val="90000"/>
            </a:lnSpc>
            <a:spcBef>
              <a:spcPct val="0"/>
            </a:spcBef>
            <a:spcAft>
              <a:spcPct val="35000"/>
            </a:spcAft>
            <a:buFont typeface="Arial" panose="020B0604020202020204" pitchFamily="34" charset="0"/>
            <a:buNone/>
          </a:pPr>
          <a:r>
            <a:rPr lang="he-IL" sz="2000" b="0" i="0" kern="1200" dirty="0"/>
            <a:t>שבהם האדם מוצא משמעות במה שהוא נותן לעולם כמו עבודה.</a:t>
          </a:r>
          <a:endParaRPr lang="he-IL" sz="2000" kern="1200" dirty="0"/>
        </a:p>
      </dsp:txBody>
      <dsp:txXfrm>
        <a:off x="7997521" y="121878"/>
        <a:ext cx="3635236" cy="2181142"/>
      </dsp:txXfrm>
    </dsp:sp>
    <dsp:sp modelId="{4E864EDF-F011-4AFE-B4CE-1363A1A9E93F}">
      <dsp:nvSpPr>
        <dsp:cNvPr id="0" name=""/>
        <dsp:cNvSpPr/>
      </dsp:nvSpPr>
      <dsp:spPr>
        <a:xfrm>
          <a:off x="1130267" y="2640479"/>
          <a:ext cx="3635236" cy="218114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Font typeface="Arial" panose="020B0604020202020204" pitchFamily="34" charset="0"/>
            <a:buNone/>
          </a:pPr>
          <a:r>
            <a:rPr lang="he-IL" sz="2000" b="0" i="0" kern="1200" dirty="0"/>
            <a:t>סבל - האדם יכול לראות את סבלו כבעל משמעות. </a:t>
          </a:r>
        </a:p>
        <a:p>
          <a:pPr marL="0" lvl="0" indent="0" algn="ctr" defTabSz="889000" rtl="1">
            <a:lnSpc>
              <a:spcPct val="90000"/>
            </a:lnSpc>
            <a:spcBef>
              <a:spcPct val="0"/>
            </a:spcBef>
            <a:spcAft>
              <a:spcPct val="35000"/>
            </a:spcAft>
            <a:buFont typeface="Arial" panose="020B0604020202020204" pitchFamily="34" charset="0"/>
            <a:buNone/>
          </a:pPr>
          <a:r>
            <a:rPr lang="he-IL" sz="2000" b="0" i="0" kern="1200" dirty="0"/>
            <a:t>מוות - המוות מייצג את ההיסטוריה והעבר אשר אינם ניתנים לשינוי. </a:t>
          </a:r>
        </a:p>
        <a:p>
          <a:pPr marL="0" lvl="0" indent="0" algn="ctr" defTabSz="889000" rtl="1">
            <a:lnSpc>
              <a:spcPct val="90000"/>
            </a:lnSpc>
            <a:spcBef>
              <a:spcPct val="0"/>
            </a:spcBef>
            <a:spcAft>
              <a:spcPct val="35000"/>
            </a:spcAft>
            <a:buFont typeface="Arial" panose="020B0604020202020204" pitchFamily="34" charset="0"/>
            <a:buNone/>
          </a:pPr>
          <a:r>
            <a:rPr lang="he-IL" sz="2000" b="0" i="0" kern="1200" dirty="0"/>
            <a:t>אך ניתן לתת להם משמעות.</a:t>
          </a:r>
          <a:endParaRPr lang="he-IL" sz="2000" kern="1200" dirty="0"/>
        </a:p>
        <a:p>
          <a:pPr marL="0" lvl="0" indent="0" algn="ctr" defTabSz="889000" rtl="1">
            <a:lnSpc>
              <a:spcPct val="90000"/>
            </a:lnSpc>
            <a:spcBef>
              <a:spcPct val="0"/>
            </a:spcBef>
            <a:spcAft>
              <a:spcPct val="35000"/>
            </a:spcAft>
            <a:buNone/>
          </a:pPr>
          <a:endParaRPr lang="he-IL" sz="2000" kern="1200" dirty="0"/>
        </a:p>
      </dsp:txBody>
      <dsp:txXfrm>
        <a:off x="1130267" y="2640479"/>
        <a:ext cx="3635236" cy="2181142"/>
      </dsp:txXfrm>
    </dsp:sp>
    <dsp:sp modelId="{67F92F07-CC1F-4D4E-B852-586E1F25609E}">
      <dsp:nvSpPr>
        <dsp:cNvPr id="0" name=""/>
        <dsp:cNvSpPr/>
      </dsp:nvSpPr>
      <dsp:spPr>
        <a:xfrm>
          <a:off x="5207258" y="2640479"/>
          <a:ext cx="3635236" cy="218114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Font typeface="Arial" panose="020B0604020202020204" pitchFamily="34" charset="0"/>
            <a:buNone/>
          </a:pPr>
          <a:r>
            <a:rPr lang="he-IL" sz="1800" b="0" i="0" kern="1200" dirty="0"/>
            <a:t>אשם - האדם יכול להתייחס לתחושת האשמה כמקור לצמיחה. </a:t>
          </a:r>
        </a:p>
        <a:p>
          <a:pPr marL="0" lvl="0" indent="0" algn="ctr" defTabSz="800100" rtl="1">
            <a:lnSpc>
              <a:spcPct val="90000"/>
            </a:lnSpc>
            <a:spcBef>
              <a:spcPct val="0"/>
            </a:spcBef>
            <a:spcAft>
              <a:spcPct val="35000"/>
            </a:spcAft>
            <a:buFont typeface="Arial" panose="020B0604020202020204" pitchFamily="34" charset="0"/>
            <a:buNone/>
          </a:pPr>
          <a:r>
            <a:rPr lang="he-IL" sz="1800" b="0" i="0" kern="1200" dirty="0"/>
            <a:t>העבר אינו ניתן לשינוי אך לאדם יש הזדמנות לשנות את העתיד. (תשובה)</a:t>
          </a:r>
        </a:p>
      </dsp:txBody>
      <dsp:txXfrm>
        <a:off x="5207258" y="2640479"/>
        <a:ext cx="3635236" cy="2181142"/>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700" kern="1200" dirty="0"/>
            <a:t> </a:t>
          </a:r>
          <a:r>
            <a:rPr lang="he-IL" sz="1700" kern="1200" dirty="0" err="1"/>
            <a:t>כְעִנְיַן</a:t>
          </a:r>
          <a:r>
            <a:rPr lang="he-IL" sz="1700" kern="1200" dirty="0"/>
            <a:t> זֶה נֶאֱמַר בָּאָדָם, וַיִּבְרָא </a:t>
          </a:r>
          <a:r>
            <a:rPr lang="he-IL" sz="1700" kern="1200" dirty="0" err="1"/>
            <a:t>אֱלֹהִים</a:t>
          </a:r>
          <a:r>
            <a:rPr lang="he-IL" sz="1700" kern="1200" dirty="0"/>
            <a:t> אֶת הָאָדָם בְּצַלְמוֹ, וְאָמַר לֵיהּ רְאֵה בָּנִיתִי כָּל הָעִיר וְכָל אֲשֶׁר בָּהּ, וְכַאֲשֶׁר הָיִיתִי מוֹשֵׁל עָלֶיהָ וּבוֹנֶה אוֹתָהּ כְּכָל חֶפְצִי, כָּךְ אַתָּה תִּבְנֶה וְתַעֲשֶׂה מְלֶאכֶת הָעוֹלָם. </a:t>
          </a:r>
        </a:p>
        <a:p>
          <a:pPr marL="0" marR="0" lvl="0" indent="0" algn="ctr" defTabSz="914400" rtl="1" eaLnBrk="1" fontAlgn="auto" latinLnBrk="0" hangingPunct="1">
            <a:lnSpc>
              <a:spcPct val="100000"/>
            </a:lnSpc>
            <a:spcBef>
              <a:spcPct val="0"/>
            </a:spcBef>
            <a:spcAft>
              <a:spcPts val="0"/>
            </a:spcAft>
            <a:buClrTx/>
            <a:buSzTx/>
            <a:buFontTx/>
            <a:buNone/>
            <a:tabLst/>
            <a:defRPr/>
          </a:pPr>
          <a:r>
            <a:rPr lang="he-IL" sz="1700" kern="1200" dirty="0"/>
            <a:t>וְעַל כֵּן בְּצֶלֶם </a:t>
          </a:r>
          <a:r>
            <a:rPr lang="he-IL" sz="1700" kern="1200" dirty="0" err="1"/>
            <a:t>אֱלֹהִים</a:t>
          </a:r>
          <a:r>
            <a:rPr lang="he-IL" sz="1700" kern="1200" dirty="0"/>
            <a:t> עָשָׂה אוֹתוֹ. </a:t>
          </a:r>
          <a:r>
            <a:rPr lang="he-IL" sz="1700" b="1" kern="1200" dirty="0"/>
            <a:t>וַיִּבְרָא </a:t>
          </a:r>
          <a:r>
            <a:rPr lang="he-IL" sz="1700" b="1" kern="1200" dirty="0" err="1"/>
            <a:t>אֱלֹהִים</a:t>
          </a:r>
          <a:r>
            <a:rPr lang="he-IL" sz="1700" b="1" kern="1200" dirty="0"/>
            <a:t> אֶת הָאָדָם בְּצַלְמוֹ, לַעֲשׂוֹת כָּל צָרְכֵי הָעוֹלָם וְתִיקּוּנָיו, כַּאֲשֶׁר הוּא עָשָׂה </a:t>
          </a:r>
          <a:r>
            <a:rPr lang="he-IL" sz="1700" b="1" kern="1200" dirty="0" err="1"/>
            <a:t>בַּתְּחִלָּה</a:t>
          </a:r>
          <a:r>
            <a:rPr lang="he-IL" sz="1700" kern="1200" dirty="0"/>
            <a:t>. </a:t>
          </a:r>
        </a:p>
      </dsp:txBody>
      <dsp:txXfrm>
        <a:off x="0" y="266244"/>
        <a:ext cx="3749536" cy="2249722"/>
      </dsp:txXfrm>
    </dsp:sp>
    <dsp:sp modelId="{9316A743-E5E8-4EFA-A4BB-859AD8BEB71D}">
      <dsp:nvSpPr>
        <dsp:cNvPr id="0" name=""/>
        <dsp:cNvSpPr/>
      </dsp:nvSpPr>
      <dsp:spPr>
        <a:xfrm>
          <a:off x="412449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 וְאָמַר רִבִּי יוֹחָנָן, לָמָּה נִבְרָא אָדָם בְּצֶלֶם </a:t>
          </a:r>
          <a:r>
            <a:rPr lang="he-IL" sz="1700" kern="1200" dirty="0" err="1"/>
            <a:t>אֱלֹהִים</a:t>
          </a:r>
          <a:r>
            <a:rPr lang="he-IL" sz="1700" kern="1200" dirty="0"/>
            <a:t>. שֶׁנֶּאֱמַר (שם א) וַיִּבְרָא </a:t>
          </a:r>
          <a:r>
            <a:rPr lang="he-IL" sz="1700" kern="1200" dirty="0" err="1"/>
            <a:t>אֱלֹהִים</a:t>
          </a:r>
          <a:r>
            <a:rPr lang="he-IL" sz="1700" kern="1200" dirty="0"/>
            <a:t> אֶת הָאָדָם בְּצַלְמוֹ.</a:t>
          </a:r>
        </a:p>
        <a:p>
          <a:pPr marL="0" lvl="0" indent="0" algn="ctr" defTabSz="755650" rtl="1">
            <a:lnSpc>
              <a:spcPct val="90000"/>
            </a:lnSpc>
            <a:spcBef>
              <a:spcPct val="0"/>
            </a:spcBef>
            <a:spcAft>
              <a:spcPct val="35000"/>
            </a:spcAft>
            <a:buNone/>
          </a:pPr>
          <a:r>
            <a:rPr lang="he-IL" sz="1700" kern="1200" dirty="0"/>
            <a:t> מָשָׁל לְמֶלֶךְ שֶׁהָיָה מוֹשֵׁל עַל הַמְדִינָה, וְהָיָה בּוֹנֶה בִּירָנִיּוֹת </a:t>
          </a:r>
          <a:r>
            <a:rPr lang="he-IL" sz="1700" kern="1200" dirty="0" err="1"/>
            <a:t>וְתִיקּוּנִין</a:t>
          </a:r>
          <a:r>
            <a:rPr lang="he-IL" sz="1700" kern="1200" dirty="0"/>
            <a:t> לָעִיר, וְכָל בְּנֵי הָעִיר </a:t>
          </a:r>
          <a:r>
            <a:rPr lang="he-IL" sz="1700" kern="1200" dirty="0" err="1"/>
            <a:t>מִשְׁתַּעְבְּדִין</a:t>
          </a:r>
          <a:r>
            <a:rPr lang="he-IL" sz="1700" kern="1200" dirty="0"/>
            <a:t> תַּחְתָּיו. יוֹם א' קָרָא לְכָל בְּנֵי הָעִיר, וּמִינָּה עֲלֵיהֶם שַׂר אֶחָד שֶׁלּוֹ, אָמַר, עַד כָּאן הָיִיתִי טוֹרֵחַ בְּכָל צָרְכֵי הָעִיר, וְלַעֲשׂוֹת מִגְדָּלִים וּבִירָנִיּוֹת, מִכָּאן וָאֵילָךְ הֲרֵי זֶה כָּמוֹנִי.</a:t>
          </a:r>
        </a:p>
      </dsp:txBody>
      <dsp:txXfrm>
        <a:off x="4124490" y="266244"/>
        <a:ext cx="3749536" cy="2249722"/>
      </dsp:txXfrm>
    </dsp:sp>
    <dsp:sp modelId="{09950222-E596-43CF-AF44-D04B47947FC5}">
      <dsp:nvSpPr>
        <dsp:cNvPr id="0" name=""/>
        <dsp:cNvSpPr/>
      </dsp:nvSpPr>
      <dsp:spPr>
        <a:xfrm>
          <a:off x="8129708" y="290091"/>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 ששת ימים תעבוד דורש ר' יהודה הנשיא: 'ששת ימים תעבד'. רבי אומר: הרי זו גזירה [=מצווה] אחרת, שכשם שנצטוו ישראל על מצות עשה של שבת, כך נצטוו על המלאכה (מכילתא דרבי שמעון בר יוחאי כ, ט)</a:t>
          </a:r>
        </a:p>
      </dsp:txBody>
      <dsp:txXfrm>
        <a:off x="8129708" y="290091"/>
        <a:ext cx="3749536" cy="2249722"/>
      </dsp:txXfrm>
    </dsp:sp>
    <dsp:sp modelId="{4E864EDF-F011-4AFE-B4CE-1363A1A9E93F}">
      <dsp:nvSpPr>
        <dsp:cNvPr id="0" name=""/>
        <dsp:cNvSpPr/>
      </dsp:nvSpPr>
      <dsp:spPr>
        <a:xfrm>
          <a:off x="44656" y="2776566"/>
          <a:ext cx="3749536" cy="2249722"/>
        </a:xfrm>
        <a:prstGeom prst="rect">
          <a:avLst/>
        </a:prstGeom>
        <a:solidFill>
          <a:schemeClr val="accent6">
            <a:lumMod val="60000"/>
            <a:lum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577850" rtl="1">
            <a:lnSpc>
              <a:spcPct val="90000"/>
            </a:lnSpc>
            <a:spcBef>
              <a:spcPct val="0"/>
            </a:spcBef>
            <a:spcAft>
              <a:spcPct val="35000"/>
            </a:spcAft>
            <a:buNone/>
          </a:pPr>
          <a:r>
            <a:rPr lang="he-IL" sz="1700" kern="1200" dirty="0"/>
            <a:t>. </a:t>
          </a:r>
          <a:r>
            <a:rPr lang="he-IL" sz="1700" kern="1200" dirty="0" err="1"/>
            <a:t>ויכוין</a:t>
          </a:r>
          <a:r>
            <a:rPr lang="he-IL" sz="1700" kern="1200" dirty="0"/>
            <a:t> בטרדת לבו וגופו בסבה מן הסבות </a:t>
          </a:r>
          <a:r>
            <a:rPr lang="he-IL" sz="1700" kern="1200" dirty="0" err="1"/>
            <a:t>והסבוב</a:t>
          </a:r>
          <a:r>
            <a:rPr lang="he-IL" sz="1700" kern="1200" dirty="0"/>
            <a:t> עליה, לעמד במצות הבורא, </a:t>
          </a:r>
          <a:r>
            <a:rPr lang="he-IL" sz="1700" kern="1200" dirty="0" err="1"/>
            <a:t>שצוה</a:t>
          </a:r>
          <a:r>
            <a:rPr lang="he-IL" sz="1700" kern="1200" dirty="0"/>
            <a:t> האדם להתעסק בסבות העולם, כעבודת האדמה וחרישתה וזריעתה, כמו שכתוב: </a:t>
          </a:r>
          <a:r>
            <a:rPr lang="he-IL" sz="1700" kern="1200" dirty="0" err="1"/>
            <a:t>ויקח</a:t>
          </a:r>
          <a:r>
            <a:rPr lang="he-IL" sz="1700" kern="1200" dirty="0"/>
            <a:t> ה' </a:t>
          </a:r>
          <a:r>
            <a:rPr lang="he-IL" sz="1700" kern="1200" dirty="0" err="1"/>
            <a:t>אלהים</a:t>
          </a:r>
          <a:r>
            <a:rPr lang="he-IL" sz="1700" kern="1200" dirty="0"/>
            <a:t> את האדם ויניחהו בגן עדן לעבדה ולשמרה, (ספר חובות הלבבות) </a:t>
          </a:r>
        </a:p>
      </dsp:txBody>
      <dsp:txXfrm>
        <a:off x="44656" y="2776566"/>
        <a:ext cx="3749536" cy="2249722"/>
      </dsp:txXfrm>
    </dsp:sp>
    <dsp:sp modelId="{67F92F07-CC1F-4D4E-B852-586E1F25609E}">
      <dsp:nvSpPr>
        <dsp:cNvPr id="0" name=""/>
        <dsp:cNvSpPr/>
      </dsp:nvSpPr>
      <dsp:spPr>
        <a:xfrm>
          <a:off x="4130602" y="2808378"/>
          <a:ext cx="3749536" cy="2249722"/>
        </a:xfrm>
        <a:prstGeom prst="rect">
          <a:avLst/>
        </a:prstGeom>
        <a:solidFill>
          <a:schemeClr val="accent6">
            <a:lumMod val="60000"/>
            <a:lum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 מי שמוצא </a:t>
          </a:r>
          <a:r>
            <a:rPr lang="he-IL" sz="1700" kern="1200" dirty="0" err="1"/>
            <a:t>במדותיו</a:t>
          </a:r>
          <a:r>
            <a:rPr lang="he-IL" sz="1700" kern="1200" dirty="0"/>
            <a:t> וטבעו כוסף אל מלאכה מהמלאכות, ויהיה גופו ראוי לה, ויוכל לסבל את טרחה, יחזר עליה וישים אותה סבה להבאת מזונו ויסבל מתקה ומרירותה, ואל יקוץ כשימנע ממנו הטרף </a:t>
          </a:r>
          <a:r>
            <a:rPr lang="he-IL" sz="1700" kern="1200" dirty="0" err="1"/>
            <a:t>בקצת</a:t>
          </a:r>
          <a:r>
            <a:rPr lang="he-IL" sz="1700" kern="1200" dirty="0"/>
            <a:t> </a:t>
          </a:r>
          <a:r>
            <a:rPr lang="he-IL" sz="1700" kern="1200" dirty="0" err="1"/>
            <a:t>העתים</a:t>
          </a:r>
          <a:r>
            <a:rPr lang="he-IL" sz="1700" kern="1200" dirty="0"/>
            <a:t>, אך יבטח </a:t>
          </a:r>
          <a:r>
            <a:rPr lang="he-IL" sz="1700" kern="1200" dirty="0" err="1"/>
            <a:t>באלהים</a:t>
          </a:r>
          <a:r>
            <a:rPr lang="he-IL" sz="1700" kern="1200" dirty="0"/>
            <a:t>, שיספיק לו טרפו כל ימי חייו.</a:t>
          </a:r>
        </a:p>
      </dsp:txBody>
      <dsp:txXfrm>
        <a:off x="4130602" y="2808378"/>
        <a:ext cx="3749536" cy="2249722"/>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800" kern="1200" dirty="0"/>
            <a:t>כְּלוֹמַר: עַל אָדָם זָקֵן מֻטֶּלֶת עֲבוֹדָה מְיֻחֶדֶת לִמְצֹא הֲנָאָה מֵחַיָּיו, </a:t>
          </a:r>
          <a:r>
            <a:rPr lang="he-IL" sz="1800" kern="1200" dirty="0" err="1"/>
            <a:t>אֲפִלּו</a:t>
          </a:r>
          <a:r>
            <a:rPr lang="he-IL" sz="1800" kern="1200" dirty="0"/>
            <a:t>ּ מֵאוֹר הַשֶּׁמֶשׁ הַזּוֹרַחַת בַּחוּץ. בַּגִּיל הַצָּעִיר הוּא נֶהֱנָה מֵחַיָּיו גַּם מֵאֹכֶל וּשְׁתִיָּה, אֲבָל בְּגִיל הַזְּקֵנָה, שֶׁחוּשׁ הַטַּעַם וְהַתֵּאָבוֹן כְּבָר לֹא מָה שֶׁהָיוּ - שֶׁיִּשְׁתַּדֵּל לֵהָנוֹת גַּם מֵהֲנָאוֹת פָּעוֹטוֹת, כְּמוֹ הָאוֹר בַּחוּץ.</a:t>
          </a:r>
        </a:p>
        <a:p>
          <a:pPr marL="0" lvl="0" algn="ctr" defTabSz="933450" rtl="1">
            <a:lnSpc>
              <a:spcPct val="90000"/>
            </a:lnSpc>
            <a:spcBef>
              <a:spcPct val="0"/>
            </a:spcBef>
            <a:spcAft>
              <a:spcPct val="35000"/>
            </a:spcAft>
            <a:buNone/>
          </a:pPr>
          <a:endParaRPr lang="he-IL" sz="1800" kern="1200" dirty="0"/>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שַׁעֲרֵי תְּשׁוּבָה לְרַבֵּנוּ יוֹנָה: "וּמָתוֹק הָאוֹר וְטוֹב </a:t>
          </a:r>
          <a:r>
            <a:rPr lang="he-IL" sz="1800" kern="1200" dirty="0" err="1"/>
            <a:t>לַעֵינַיִם</a:t>
          </a:r>
          <a:r>
            <a:rPr lang="he-IL" sz="1800" kern="1200" dirty="0"/>
            <a:t> לִרְאוֹת אֶת הַשָּׁמֶשׁ", פֵּרוּשׁ: חָזַר לְדַבֵּר עַל יְמֵי הַזְּקֵנָה שֶׁהִמְשִׁיל אוֹתָם לָעֶרֶב, וּמִפְּנֵי כִּי הַזָּקֵן לֹא יִטְעַם אֶת אֲשֶׁר יֹאכַל וְאֶת אֲשֶׁר יִשְׁתֶּה כְּדִבְרֵי בַּרְזִלַּי הַגִּלְעָדִי (שְׁמוּאֵל ב, </a:t>
          </a:r>
          <a:r>
            <a:rPr lang="he-IL" sz="1800" kern="1200" dirty="0" err="1"/>
            <a:t>יט</a:t>
          </a:r>
          <a:r>
            <a:rPr lang="he-IL" sz="1800" kern="1200" dirty="0"/>
            <a:t> - לוֹ): אָמַר כִּי יֵשׁ לוֹ לַזָּקֵן לֵהָנוֹת בִּמְאוֹר הַשֶּׁמֶשׁ, וְאַל תִּקְצַר נַפְשׁוֹ עָלָיו, כִּי קֹצֶר הַנֶּפֶשׁ מוֹנֵעַ מִמְּלֶאכֶת שָׁמַיִם.</a:t>
          </a:r>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אָדָם אֵינוֹ יָכוֹל לְהַגִּיעַ לַהֲנָאָה מִתְּפִלָּה לְלֹא שֶׁרִגְשׁוֹתָיו פּוֹעֲמִים בּוֹ. רַק אִם הוּא קָם בַּבֹּקֶר וְנֶהֱנֶה מִזְּרִיחַת הַשֶּׁמֶשׁ וְצִיּוּץ </a:t>
          </a:r>
          <a:r>
            <a:rPr lang="he-IL" sz="1800" kern="1200" dirty="0" err="1"/>
            <a:t>הַצִּפּוֹרִים</a:t>
          </a:r>
          <a:r>
            <a:rPr lang="he-IL" sz="1800" kern="1200" dirty="0"/>
            <a:t>, הוּא יָכוֹל לְשַׁבֵּחַ אֶת ה' בִּפְסוּקֵי </a:t>
          </a:r>
          <a:r>
            <a:rPr lang="he-IL" sz="1800" kern="1200" dirty="0" err="1"/>
            <a:t>דִּזְמָרָה</a:t>
          </a:r>
          <a:r>
            <a:rPr lang="he-IL" sz="1800" kern="1200" dirty="0"/>
            <a:t> וְלוֹמַר בַּהֲנָאָה "הַלְלוּהוּ שֶׁמֶשׁ וְיָרֵחַ". </a:t>
          </a:r>
        </a:p>
        <a:p>
          <a:pPr marL="0" lvl="0" indent="0" algn="ctr" defTabSz="800100" rtl="1">
            <a:lnSpc>
              <a:spcPct val="90000"/>
            </a:lnSpc>
            <a:spcBef>
              <a:spcPct val="0"/>
            </a:spcBef>
            <a:spcAft>
              <a:spcPct val="35000"/>
            </a:spcAft>
            <a:buNone/>
          </a:pPr>
          <a:r>
            <a:rPr lang="he-IL" sz="1800" kern="1200" dirty="0"/>
            <a:t>רַק אִם </a:t>
          </a:r>
          <a:r>
            <a:rPr lang="he-IL" sz="1800" kern="1200" dirty="0" err="1"/>
            <a:t>אִשָּׁה</a:t>
          </a:r>
          <a:r>
            <a:rPr lang="he-IL" sz="1800" kern="1200" dirty="0"/>
            <a:t> נֶהֱנֵית מִכָּךְ שֶׁיֵּשׁ לָהּ יְלָדִים, וְהִיא אוֹהֶבֶת אוֹתָם וּשְׂמֵחָה בָּהֶם אוֹ אָז הִיא מְסֻגֶּלֶת לְטַפֵּל בָּהֶם מִתּוֹךְ שִׂמְחָה וְהוֹדָאָה לַה' שֶׁנָּתַן לָהּ תַּפְקִיד כֹּה חָשׁוּב.</a:t>
          </a:r>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800" kern="1200" dirty="0"/>
            <a:t>וְלָמָּה זֶה כֹּה חָשׁוּב? מַדּוּעַ לֹא עָדִיף לִסְבֹּל קְצָת יוֹתֵר </a:t>
          </a:r>
          <a:r>
            <a:rPr lang="he-IL" sz="1800" kern="1200" dirty="0" err="1"/>
            <a:t>וּלְהַרְוִיח</a:t>
          </a:r>
          <a:r>
            <a:rPr lang="he-IL" sz="1800" kern="1200" dirty="0"/>
            <a:t>ַ כַּפָּרַת עֲווֹנוֹת? לָמָּה חָשׁוּב לִמְצֹא הֲנָאוֹת? הוּא מְבָאֵר מִיָּד: "וְאַל תְּקַצֵּר נַפְשׁוֹ עָלָיו, כִּי קֹצֶר הַנֶּפֶשׁ מוֹנֵעַ אֶת הָאָדָם מִמְּלֶאכֶת שָׁמַיִם". "קֹצֶר נֶפֶשׁ" אֵין פֵּרוּשׁוֹ "עַצְבָּנוּת" אֶלָּא קֹצֶר הָרָצוֹן. </a:t>
          </a:r>
        </a:p>
        <a:p>
          <a:pPr marL="0" marR="0" lvl="0" indent="0" algn="ctr" defTabSz="914400" rtl="1" eaLnBrk="1" fontAlgn="auto" latinLnBrk="0" hangingPunct="1">
            <a:lnSpc>
              <a:spcPct val="100000"/>
            </a:lnSpc>
            <a:spcBef>
              <a:spcPct val="0"/>
            </a:spcBef>
            <a:spcAft>
              <a:spcPts val="0"/>
            </a:spcAft>
            <a:buClrTx/>
            <a:buSzTx/>
            <a:buFontTx/>
            <a:buNone/>
            <a:tabLst/>
            <a:defRPr/>
          </a:pPr>
          <a:r>
            <a:rPr lang="he-IL" sz="1800" kern="1200" dirty="0" err="1"/>
            <a:t>דְּהַיְנו</a:t>
          </a:r>
          <a:r>
            <a:rPr lang="he-IL" sz="1800" kern="1200" dirty="0"/>
            <a:t>ּ - חֹסֶר רָצוֹן וְטַעַם </a:t>
          </a:r>
          <a:r>
            <a:rPr lang="he-IL" sz="1800" kern="1200" dirty="0" err="1"/>
            <a:t>בַּחֲוָיוֹת</a:t>
          </a:r>
          <a:r>
            <a:rPr lang="he-IL" sz="1800" kern="1200" dirty="0"/>
            <a:t>. אָדָם שֶׁאֵינוֹ חַי וּמַרְגִּישׁ, אֵינוֹ נֶהֱנֶה וְאֵינוֹ חוֹוֶה </a:t>
          </a:r>
          <a:r>
            <a:rPr lang="he-IL" sz="1800" kern="1200" dirty="0" err="1"/>
            <a:t>חֲוָיוֹת</a:t>
          </a:r>
          <a:r>
            <a:rPr lang="he-IL" sz="1800" kern="1200" dirty="0"/>
            <a:t> - לֹא מְסֻגָּל לַעֲבֹד אֶת ה'.</a:t>
          </a:r>
        </a:p>
      </dsp:txBody>
      <dsp:txXfrm>
        <a:off x="5422106" y="2609670"/>
        <a:ext cx="4954852" cy="2340003"/>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400" kern="1200" dirty="0"/>
            <a:t>.</a:t>
          </a:r>
          <a:r>
            <a:rPr lang="he-IL" sz="1400" b="0" i="0" kern="1200" dirty="0"/>
            <a:t> כשמדברים על שמחה (</a:t>
          </a:r>
          <a:r>
            <a:rPr lang="en-US" sz="1400" b="0" i="0" kern="1200" dirty="0"/>
            <a:t>Happiness, Joy) </a:t>
          </a:r>
          <a:r>
            <a:rPr lang="he-IL" sz="1400" b="0" i="0" kern="1200" dirty="0"/>
            <a:t>כפשוטה, אנחנו חושבים על סיפוק הצרכים שלנו (לא רק המיידיים, גם צרכים כמו התפעמות, לימוד וקשר בין-אישי), </a:t>
          </a:r>
        </a:p>
        <a:p>
          <a:pPr marL="0" marR="0" lvl="0" indent="0" algn="ctr" defTabSz="914400" rtl="1" eaLnBrk="1" fontAlgn="auto" latinLnBrk="0" hangingPunct="1">
            <a:lnSpc>
              <a:spcPct val="100000"/>
            </a:lnSpc>
            <a:spcBef>
              <a:spcPct val="0"/>
            </a:spcBef>
            <a:spcAft>
              <a:spcPts val="0"/>
            </a:spcAft>
            <a:buClrTx/>
            <a:buSzTx/>
            <a:buFontTx/>
            <a:buNone/>
            <a:tabLst/>
            <a:defRPr/>
          </a:pPr>
          <a:r>
            <a:rPr lang="he-IL" sz="1400" b="0" i="0" kern="1200" dirty="0"/>
            <a:t>אבל כשאנחנו חושבים על משמעות, אנחנו מתכוונים לחיבור לדבר מה שיש לו ערך מעבר לעצמנו, או למימוש הפוטנציאל שלנו.</a:t>
          </a:r>
          <a:endParaRPr lang="he-IL" sz="1400" kern="1200" dirty="0"/>
        </a:p>
      </dsp:txBody>
      <dsp:txXfrm>
        <a:off x="0" y="266244"/>
        <a:ext cx="3749536" cy="2249722"/>
      </dsp:txXfrm>
    </dsp:sp>
    <dsp:sp modelId="{9316A743-E5E8-4EFA-A4BB-859AD8BEB71D}">
      <dsp:nvSpPr>
        <dsp:cNvPr id="0" name=""/>
        <dsp:cNvSpPr/>
      </dsp:nvSpPr>
      <dsp:spPr>
        <a:xfrm>
          <a:off x="412449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a:t>
          </a:r>
          <a:r>
            <a:rPr lang="he-IL" sz="1400" b="0" i="0" kern="1200" dirty="0"/>
            <a:t> היום נהוג להבחין בין אושר למשמעות בחיים.</a:t>
          </a:r>
        </a:p>
        <a:p>
          <a:pPr marL="0" lvl="0" indent="0" algn="ctr" defTabSz="622300" rtl="1">
            <a:lnSpc>
              <a:spcPct val="90000"/>
            </a:lnSpc>
            <a:spcBef>
              <a:spcPct val="0"/>
            </a:spcBef>
            <a:spcAft>
              <a:spcPct val="35000"/>
            </a:spcAft>
            <a:buNone/>
          </a:pPr>
          <a:r>
            <a:rPr lang="he-IL" sz="1400" b="0" i="0" kern="1200" dirty="0"/>
            <a:t> הפסיכולוג הקוגניטיבי ד"ר סקוט בארי קאופמן אומר שהפסיכולוגיה רואה באושר ובמשמעות את שני המניעים העיקריים שלנו לפעולה בחיים, </a:t>
          </a:r>
        </a:p>
        <a:p>
          <a:pPr marL="0" lvl="0" indent="0" algn="ctr" defTabSz="622300" rtl="1">
            <a:lnSpc>
              <a:spcPct val="90000"/>
            </a:lnSpc>
            <a:spcBef>
              <a:spcPct val="0"/>
            </a:spcBef>
            <a:spcAft>
              <a:spcPct val="35000"/>
            </a:spcAft>
            <a:buNone/>
          </a:pPr>
          <a:r>
            <a:rPr lang="he-IL" sz="1400" b="0" i="0" kern="1200" dirty="0"/>
            <a:t>ואת המקורות המובילים לאיכות חיים.</a:t>
          </a:r>
          <a:endParaRPr lang="he-IL" sz="1400" kern="1200" dirty="0"/>
        </a:p>
      </dsp:txBody>
      <dsp:txXfrm>
        <a:off x="4124490" y="266244"/>
        <a:ext cx="3749536" cy="2249722"/>
      </dsp:txXfrm>
    </dsp:sp>
    <dsp:sp modelId="{09950222-E596-43CF-AF44-D04B47947FC5}">
      <dsp:nvSpPr>
        <dsp:cNvPr id="0" name=""/>
        <dsp:cNvSpPr/>
      </dsp:nvSpPr>
      <dsp:spPr>
        <a:xfrm>
          <a:off x="8248981"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a:t>
          </a:r>
          <a:r>
            <a:rPr lang="he-IL" sz="1400" b="0" i="0" kern="1200" dirty="0"/>
            <a:t> כאשר חקר האושר היה בראשיתו, בסוף שנות ה-2000, אחת הדרכים הנפוצות לחקור אותו הייתה לתת לאנשים יומנים ולבקש מהם לתעד את הרגשות שלהם מעת לעת לאורך היום. מי שתיעד יותר רגשות חיוביים משליליים נחשב מאושר יותר. אבל במחקרים האלה נמצאו פרדוקסים. לדוגמה, היה קשה למצוא הורים שהתחרטו על הבאת ילדים לעולם, אבל החיים עם ילדים הפחיתו מרמות השמחה היומיומית שלהם לעומת לא-הורים. האם הם פעלו באופן לא-רציונלי?</a:t>
          </a:r>
          <a:endParaRPr lang="he-IL" sz="1400" kern="1200" dirty="0"/>
        </a:p>
      </dsp:txBody>
      <dsp:txXfrm>
        <a:off x="8248981" y="266244"/>
        <a:ext cx="3749536" cy="2249722"/>
      </dsp:txXfrm>
    </dsp:sp>
    <dsp:sp modelId="{4E864EDF-F011-4AFE-B4CE-1363A1A9E93F}">
      <dsp:nvSpPr>
        <dsp:cNvPr id="0" name=""/>
        <dsp:cNvSpPr/>
      </dsp:nvSpPr>
      <dsp:spPr>
        <a:xfrm>
          <a:off x="44656" y="2776566"/>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577850" rtl="1">
            <a:lnSpc>
              <a:spcPct val="90000"/>
            </a:lnSpc>
            <a:spcBef>
              <a:spcPct val="0"/>
            </a:spcBef>
            <a:spcAft>
              <a:spcPct val="35000"/>
            </a:spcAft>
            <a:buNone/>
          </a:pPr>
          <a:r>
            <a:rPr lang="he-IL" sz="1400" kern="1200" dirty="0"/>
            <a:t>.</a:t>
          </a:r>
          <a:r>
            <a:rPr lang="he-IL" sz="1400" b="0" i="0" kern="1200" dirty="0"/>
            <a:t> בשנים האחרונות טוענים כמה חוקרים שלצד אושר (או שמחה) ומשמעות יש גורם נוסף שמניע אותנו: העושר הפסיכולוגי. חיים עשירים פסיכולוגית הם, לדברי החוקרים, חיים שבהם עברנו חוויות רבות, ובמיוחד חוויות משנות פרספקטיבה. אנשים נהנים לומר "חייתי חיים מלאים בחוויות" או "חייתי כמה חיים בתקופת חיים אחת". החיפוש אחר חיים עשירים פסיכולוגית לפעמים סותר את הנוחות המזוהה עם שמחה או קשרים ארוכי טווח המזוהים עם משמעות, אבל יש לחיים כאלה הערך שלהם.</a:t>
          </a:r>
          <a:endParaRPr lang="he-IL" sz="1400" kern="1200" dirty="0"/>
        </a:p>
      </dsp:txBody>
      <dsp:txXfrm>
        <a:off x="44656" y="2776566"/>
        <a:ext cx="3749536" cy="2249722"/>
      </dsp:txXfrm>
    </dsp:sp>
    <dsp:sp modelId="{67F92F07-CC1F-4D4E-B852-586E1F25609E}">
      <dsp:nvSpPr>
        <dsp:cNvPr id="0" name=""/>
        <dsp:cNvSpPr/>
      </dsp:nvSpPr>
      <dsp:spPr>
        <a:xfrm>
          <a:off x="4122653" y="2808378"/>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a:t>
          </a:r>
          <a:r>
            <a:rPr lang="he-IL" sz="1400" b="1" i="0" kern="1200" dirty="0"/>
            <a:t> הקשר הרופף בין משמעות לשמחה</a:t>
          </a:r>
          <a:endParaRPr lang="he-IL" sz="1400" kern="1200" dirty="0"/>
        </a:p>
        <a:p>
          <a:pPr marL="0" lvl="0" indent="0" algn="ctr" defTabSz="622300" rtl="1">
            <a:lnSpc>
              <a:spcPct val="90000"/>
            </a:lnSpc>
            <a:spcBef>
              <a:spcPct val="0"/>
            </a:spcBef>
            <a:spcAft>
              <a:spcPct val="35000"/>
            </a:spcAft>
            <a:buNone/>
          </a:pPr>
          <a:r>
            <a:rPr lang="he-IL" sz="1400" b="0" i="0" kern="1200" dirty="0"/>
            <a:t>מי שחשב שהחיים שלו קלים היה שמח יותר ממי שחשב שהחיים שלו קשים, אבל לא חש שיש לו משמעות רבה יותר. </a:t>
          </a:r>
        </a:p>
        <a:p>
          <a:pPr marL="0" lvl="0" indent="0" algn="ctr" defTabSz="622300" rtl="1">
            <a:lnSpc>
              <a:spcPct val="90000"/>
            </a:lnSpc>
            <a:spcBef>
              <a:spcPct val="0"/>
            </a:spcBef>
            <a:spcAft>
              <a:spcPct val="35000"/>
            </a:spcAft>
            <a:buNone/>
          </a:pPr>
          <a:r>
            <a:rPr lang="he-IL" sz="1400" b="0" i="0" kern="1200" dirty="0"/>
            <a:t>כך גם לגבי בריאות. אנשים שמחו שהם בריאים, אבל זה לא נתן להם תחושת משמעות. </a:t>
          </a:r>
        </a:p>
        <a:p>
          <a:pPr marL="0" lvl="0" indent="0" algn="ctr" defTabSz="622300" rtl="1">
            <a:lnSpc>
              <a:spcPct val="90000"/>
            </a:lnSpc>
            <a:spcBef>
              <a:spcPct val="0"/>
            </a:spcBef>
            <a:spcAft>
              <a:spcPct val="35000"/>
            </a:spcAft>
            <a:buNone/>
          </a:pPr>
          <a:r>
            <a:rPr lang="he-IL" sz="1400" b="0" i="0" kern="1200" dirty="0"/>
            <a:t>מי שאמר שהוא "מרגיש טוב" השיג ציונים גבוהים במדד השמחה, אבל לא במדד המשמעות.</a:t>
          </a:r>
          <a:endParaRPr lang="he-IL" sz="1400" kern="1200" dirty="0"/>
        </a:p>
      </dsp:txBody>
      <dsp:txXfrm>
        <a:off x="4122653" y="2808378"/>
        <a:ext cx="3749536" cy="2249722"/>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400" kern="1200" dirty="0"/>
            <a:t>.</a:t>
          </a:r>
          <a:r>
            <a:rPr lang="he-IL" sz="1400" b="0" i="0" kern="1200" dirty="0"/>
            <a:t> אין טעם בחיים ללא משמעות. מחקר הוכיח זאת בכך שהראה </a:t>
          </a:r>
          <a:r>
            <a:rPr lang="he-IL" sz="1400" b="0" i="1" kern="1200" dirty="0"/>
            <a:t>שככל שהמשתתפים שמו דגש גדול יותר</a:t>
          </a:r>
          <a:r>
            <a:rPr lang="he-IL" sz="1400" b="0" i="0" kern="1200" dirty="0"/>
            <a:t> על אושר, כך הם היו פחות מאושרים. אנשים ששמו את הדגש הגדול ביותר על היותם מאושרים דיווחו על </a:t>
          </a:r>
          <a:r>
            <a:rPr lang="he-IL" sz="1400" b="1" i="0" kern="1200" dirty="0"/>
            <a:t>רגשות חיוביים פחות שכיחים</a:t>
          </a:r>
          <a:r>
            <a:rPr lang="he-IL" sz="1400" b="0" i="0" kern="1200" dirty="0"/>
            <a:t> ב-50 אחוז. ל-35 אחוז מהמשתתפים היה פחות שביעות רצון מהחיים ו-75 אחוז מהמשתתפים היו </a:t>
          </a:r>
          <a:r>
            <a:rPr lang="he-IL" sz="1400" b="0" i="0" kern="1200" dirty="0">
              <a:hlinkClick xmlns:r="http://schemas.openxmlformats.org/officeDocument/2006/relationships" r:id="rId1" tooltip="דיכאון בדמויות היסטוריות"/>
            </a:rPr>
            <a:t>יותר דיכאוניים</a:t>
          </a:r>
          <a:r>
            <a:rPr lang="he-IL" sz="1400" b="0" i="0" kern="1200" dirty="0"/>
            <a:t>.</a:t>
          </a:r>
          <a:endParaRPr lang="he-IL" sz="1400" kern="1200" dirty="0"/>
        </a:p>
      </dsp:txBody>
      <dsp:txXfrm>
        <a:off x="0" y="266244"/>
        <a:ext cx="3749536" cy="2249722"/>
      </dsp:txXfrm>
    </dsp:sp>
    <dsp:sp modelId="{9316A743-E5E8-4EFA-A4BB-859AD8BEB71D}">
      <dsp:nvSpPr>
        <dsp:cNvPr id="0" name=""/>
        <dsp:cNvSpPr/>
      </dsp:nvSpPr>
      <dsp:spPr>
        <a:xfrm>
          <a:off x="412449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a:t>
          </a:r>
          <a:r>
            <a:rPr lang="he-IL" sz="1400" b="0" i="0" kern="1200" dirty="0"/>
            <a:t> אבל חיים ללא משמעות הם בלתי נסבלים. עם זאת, רובנו לא מבינים מדוע להיות מאושרים לא מספיק כדי שנהיה מרוצים מהחיים. לאמיתו של דבר, אושר הוא לא כל מה שהוא צריך להיות. בואו נסתכל תחילה על מצב הדברים כפי שהם. אנחנו נוטים לרדוף אחרי האושר כאילו זה משהו בר השגה, משהו שאנחנו צריכים לשאוף להשיג.</a:t>
          </a:r>
        </a:p>
        <a:p>
          <a:pPr marL="0" lvl="0" indent="0" algn="ctr" defTabSz="622300" rtl="1">
            <a:lnSpc>
              <a:spcPct val="90000"/>
            </a:lnSpc>
            <a:spcBef>
              <a:spcPct val="0"/>
            </a:spcBef>
            <a:spcAft>
              <a:spcPct val="35000"/>
            </a:spcAft>
            <a:buNone/>
          </a:pPr>
          <a:r>
            <a:rPr lang="he-IL" sz="1400" b="0" i="0" kern="1200" dirty="0"/>
            <a:t> באירופה ובתרבויות דומות, אנשים </a:t>
          </a:r>
          <a:r>
            <a:rPr lang="he-IL" sz="1400" b="1" i="0" kern="1200" dirty="0"/>
            <a:t>נדחפים באופן עקבי למדי</a:t>
          </a:r>
          <a:r>
            <a:rPr lang="he-IL" sz="1400" b="0" i="0" kern="1200" dirty="0"/>
            <a:t> לעבר אושר. הם עושים זאת עם שפע של ספרי עזרה עצמית, מאמני אושר וקמפיינים שיווקיים. אבל הם אפילו לא מחשיבים חיים ללא משמעות.</a:t>
          </a:r>
          <a:endParaRPr lang="he-IL" sz="1400" kern="1200" dirty="0"/>
        </a:p>
      </dsp:txBody>
      <dsp:txXfrm>
        <a:off x="4124490" y="266244"/>
        <a:ext cx="3749536" cy="2249722"/>
      </dsp:txXfrm>
    </dsp:sp>
    <dsp:sp modelId="{09950222-E596-43CF-AF44-D04B47947FC5}">
      <dsp:nvSpPr>
        <dsp:cNvPr id="0" name=""/>
        <dsp:cNvSpPr/>
      </dsp:nvSpPr>
      <dsp:spPr>
        <a:xfrm>
          <a:off x="8248981"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a:t>
          </a:r>
          <a:r>
            <a:rPr lang="he-IL" sz="1400" b="0" i="0" kern="1200" dirty="0"/>
            <a:t> רבים מאמינים שללא אושר, לחייהם לא יהיה צבע או מטרה.</a:t>
          </a:r>
        </a:p>
        <a:p>
          <a:pPr marL="0" lvl="0" indent="0" algn="ctr" defTabSz="622300" rtl="1">
            <a:lnSpc>
              <a:spcPct val="90000"/>
            </a:lnSpc>
            <a:spcBef>
              <a:spcPct val="0"/>
            </a:spcBef>
            <a:spcAft>
              <a:spcPct val="35000"/>
            </a:spcAft>
            <a:buNone/>
          </a:pPr>
          <a:r>
            <a:rPr lang="he-IL" sz="1400" b="0" i="0" kern="1200" dirty="0"/>
            <a:t> אבל הם אפילו לא שקלו את האפשרות שהשאיפה לאושר עשויה להיות לא לטובתנו. מי לא היה רוצה להיות מאושר יותר? אושר אינו בהכרח רע עבורנו. עם זאת, </a:t>
          </a:r>
          <a:r>
            <a:rPr lang="he-IL" sz="1400" b="0" i="0" kern="1200" dirty="0">
              <a:hlinkClick xmlns:r="http://schemas.openxmlformats.org/officeDocument/2006/relationships" r:id="rId2" tooltip="מהם הורמוני האושר?"/>
            </a:rPr>
            <a:t>אושר לבדו</a:t>
          </a:r>
          <a:r>
            <a:rPr lang="he-IL" sz="1400" b="0" i="0" kern="1200" dirty="0"/>
            <a:t> אינו מספיק כדי שנרגיש סיפוק. למרבה הצער, לרדוף אחרי האושר הוא באמת נפוץ בימינו.</a:t>
          </a:r>
          <a:endParaRPr lang="he-IL" sz="1400" kern="1200" dirty="0"/>
        </a:p>
      </dsp:txBody>
      <dsp:txXfrm>
        <a:off x="8248981" y="266244"/>
        <a:ext cx="3749536" cy="2249722"/>
      </dsp:txXfrm>
    </dsp:sp>
    <dsp:sp modelId="{4E864EDF-F011-4AFE-B4CE-1363A1A9E93F}">
      <dsp:nvSpPr>
        <dsp:cNvPr id="0" name=""/>
        <dsp:cNvSpPr/>
      </dsp:nvSpPr>
      <dsp:spPr>
        <a:xfrm>
          <a:off x="44656" y="2776566"/>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577850" rtl="1">
            <a:lnSpc>
              <a:spcPct val="90000"/>
            </a:lnSpc>
            <a:spcBef>
              <a:spcPct val="0"/>
            </a:spcBef>
            <a:spcAft>
              <a:spcPct val="35000"/>
            </a:spcAft>
            <a:buNone/>
          </a:pPr>
          <a:endParaRPr lang="he-IL" sz="1400" kern="1200" dirty="0"/>
        </a:p>
      </dsp:txBody>
      <dsp:txXfrm>
        <a:off x="44656" y="2776566"/>
        <a:ext cx="3749536" cy="2249722"/>
      </dsp:txXfrm>
    </dsp:sp>
    <dsp:sp modelId="{67F92F07-CC1F-4D4E-B852-586E1F25609E}">
      <dsp:nvSpPr>
        <dsp:cNvPr id="0" name=""/>
        <dsp:cNvSpPr/>
      </dsp:nvSpPr>
      <dsp:spPr>
        <a:xfrm>
          <a:off x="4130602" y="2808378"/>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 באם נשאל כל אחד ואחד מה רצונך להשיג בחייך יש להניח לאור תשובות דומות שניתנו בעבר רצונו של האדם להיות מאושר ושמח בחייו ואם נבקש לפרט מה היא משמעות האושר נקבל תשובות מסוג זה בריאות פרנסה מעמד חברתי מיצוי עצמי וכו' וכל אחד ידגיש את הנקודה החשובה בעיניו יותר אחרים גם לא ידעו לפרט ויסתפקו בהגדרה כללית וסתמית מבלי יכולת להצביע על נקודה מיוחדת מעטים בלבד יודעים שסוד ההנאה והעונג האמיתיים של האושר היא הפשר לחיים </a:t>
          </a:r>
        </a:p>
      </dsp:txBody>
      <dsp:txXfrm>
        <a:off x="4130602" y="2808378"/>
        <a:ext cx="3749536" cy="2249722"/>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endParaRPr lang="he-IL" sz="2500" kern="1200" dirty="0"/>
        </a:p>
      </dsp:txBody>
      <dsp:txXfrm>
        <a:off x="0" y="266244"/>
        <a:ext cx="3749536" cy="2249722"/>
      </dsp:txXfrm>
    </dsp:sp>
    <dsp:sp modelId="{9316A743-E5E8-4EFA-A4BB-859AD8BEB71D}">
      <dsp:nvSpPr>
        <dsp:cNvPr id="0" name=""/>
        <dsp:cNvSpPr/>
      </dsp:nvSpPr>
      <dsp:spPr>
        <a:xfrm>
          <a:off x="412449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1">
            <a:lnSpc>
              <a:spcPct val="90000"/>
            </a:lnSpc>
            <a:spcBef>
              <a:spcPct val="0"/>
            </a:spcBef>
            <a:spcAft>
              <a:spcPct val="35000"/>
            </a:spcAft>
            <a:buNone/>
          </a:pPr>
          <a:r>
            <a:rPr lang="he-IL" sz="2500" kern="1200" dirty="0"/>
            <a:t>. אדם מטפל עם קרוב חולה, אמנם אין לזה רגשות חיוביים, אבל בסופו של יום הוא ירגיש שהוא עשה דבר גדול. </a:t>
          </a:r>
        </a:p>
      </dsp:txBody>
      <dsp:txXfrm>
        <a:off x="4124490" y="266244"/>
        <a:ext cx="3749536" cy="2249722"/>
      </dsp:txXfrm>
    </dsp:sp>
    <dsp:sp modelId="{09950222-E596-43CF-AF44-D04B47947FC5}">
      <dsp:nvSpPr>
        <dsp:cNvPr id="0" name=""/>
        <dsp:cNvSpPr/>
      </dsp:nvSpPr>
      <dsp:spPr>
        <a:xfrm>
          <a:off x="8248981"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1">
            <a:lnSpc>
              <a:spcPct val="90000"/>
            </a:lnSpc>
            <a:spcBef>
              <a:spcPct val="0"/>
            </a:spcBef>
            <a:spcAft>
              <a:spcPct val="35000"/>
            </a:spcAft>
            <a:buNone/>
          </a:pPr>
          <a:r>
            <a:rPr lang="he-IL" sz="2500" kern="1200" dirty="0"/>
            <a:t>.מדידת האושר על ידי רגשות חיוביים</a:t>
          </a:r>
        </a:p>
        <a:p>
          <a:pPr marL="0" lvl="0" indent="0" algn="ctr" defTabSz="1111250" rtl="1">
            <a:lnSpc>
              <a:spcPct val="90000"/>
            </a:lnSpc>
            <a:spcBef>
              <a:spcPct val="0"/>
            </a:spcBef>
            <a:spcAft>
              <a:spcPct val="35000"/>
            </a:spcAft>
            <a:buNone/>
          </a:pPr>
          <a:r>
            <a:rPr lang="he-IL" sz="2500" b="0" i="0" kern="1200" dirty="0"/>
            <a:t>רגשות חיוביים הם: שמחה, הכרת תודה, סיפוק, השראה, תקווה, שלווה וסקרנות. </a:t>
          </a:r>
          <a:endParaRPr lang="he-IL" sz="2500" kern="1200" dirty="0"/>
        </a:p>
      </dsp:txBody>
      <dsp:txXfrm>
        <a:off x="8248981" y="266244"/>
        <a:ext cx="3749536" cy="2249722"/>
      </dsp:txXfrm>
    </dsp:sp>
    <dsp:sp modelId="{4E864EDF-F011-4AFE-B4CE-1363A1A9E93F}">
      <dsp:nvSpPr>
        <dsp:cNvPr id="0" name=""/>
        <dsp:cNvSpPr/>
      </dsp:nvSpPr>
      <dsp:spPr>
        <a:xfrm>
          <a:off x="44656" y="2776566"/>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577850" rtl="1">
            <a:lnSpc>
              <a:spcPct val="90000"/>
            </a:lnSpc>
            <a:spcBef>
              <a:spcPct val="0"/>
            </a:spcBef>
            <a:spcAft>
              <a:spcPct val="35000"/>
            </a:spcAft>
            <a:buNone/>
          </a:pPr>
          <a:endParaRPr lang="he-IL" sz="2500" kern="1200" dirty="0"/>
        </a:p>
      </dsp:txBody>
      <dsp:txXfrm>
        <a:off x="44656" y="2776566"/>
        <a:ext cx="3749536" cy="2249722"/>
      </dsp:txXfrm>
    </dsp:sp>
    <dsp:sp modelId="{67F92F07-CC1F-4D4E-B852-586E1F25609E}">
      <dsp:nvSpPr>
        <dsp:cNvPr id="0" name=""/>
        <dsp:cNvSpPr/>
      </dsp:nvSpPr>
      <dsp:spPr>
        <a:xfrm>
          <a:off x="4130602" y="2808378"/>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1">
            <a:lnSpc>
              <a:spcPct val="90000"/>
            </a:lnSpc>
            <a:spcBef>
              <a:spcPct val="0"/>
            </a:spcBef>
            <a:spcAft>
              <a:spcPct val="35000"/>
            </a:spcAft>
            <a:buNone/>
          </a:pPr>
          <a:endParaRPr lang="he-IL" sz="2500" kern="1200" dirty="0"/>
        </a:p>
      </dsp:txBody>
      <dsp:txXfrm>
        <a:off x="4130602" y="2808378"/>
        <a:ext cx="3749536" cy="2249722"/>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500" kern="1200" dirty="0"/>
            <a:t>בתחילת המאה ה 20 חיו רוב האנשים – 50 שנה. </a:t>
          </a:r>
        </a:p>
        <a:p>
          <a:pPr marL="0" marR="0" lvl="0" indent="0" algn="ctr" defTabSz="914400" rtl="1" eaLnBrk="1" fontAlgn="auto" latinLnBrk="0" hangingPunct="1">
            <a:lnSpc>
              <a:spcPct val="100000"/>
            </a:lnSpc>
            <a:spcBef>
              <a:spcPct val="0"/>
            </a:spcBef>
            <a:spcAft>
              <a:spcPts val="0"/>
            </a:spcAft>
            <a:buClrTx/>
            <a:buSzTx/>
            <a:buFontTx/>
            <a:buNone/>
            <a:tabLst/>
            <a:defRPr/>
          </a:pPr>
          <a:r>
            <a:rPr lang="he-IL" sz="1500" kern="1200" dirty="0"/>
            <a:t>היום הממוצע – 80 שנה. </a:t>
          </a:r>
        </a:p>
      </dsp:txBody>
      <dsp:txXfrm>
        <a:off x="0" y="266244"/>
        <a:ext cx="3749536" cy="2249722"/>
      </dsp:txXfrm>
    </dsp:sp>
    <dsp:sp modelId="{9316A743-E5E8-4EFA-A4BB-859AD8BEB71D}">
      <dsp:nvSpPr>
        <dsp:cNvPr id="0" name=""/>
        <dsp:cNvSpPr/>
      </dsp:nvSpPr>
      <dsp:spPr>
        <a:xfrm>
          <a:off x="4148337"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בהקמת המדינה היה 3 אחוזים קשישים.</a:t>
          </a:r>
        </a:p>
        <a:p>
          <a:pPr marL="0" lvl="0" indent="0" algn="ctr" defTabSz="666750" rtl="1">
            <a:lnSpc>
              <a:spcPct val="90000"/>
            </a:lnSpc>
            <a:spcBef>
              <a:spcPct val="0"/>
            </a:spcBef>
            <a:spcAft>
              <a:spcPct val="35000"/>
            </a:spcAft>
            <a:buNone/>
          </a:pPr>
          <a:r>
            <a:rPr lang="he-IL" sz="1500" kern="1200" dirty="0"/>
            <a:t>היום הם 10 אחוזים. </a:t>
          </a:r>
        </a:p>
      </dsp:txBody>
      <dsp:txXfrm>
        <a:off x="4148337" y="266244"/>
        <a:ext cx="3749536" cy="2249722"/>
      </dsp:txXfrm>
    </dsp:sp>
    <dsp:sp modelId="{09950222-E596-43CF-AF44-D04B47947FC5}">
      <dsp:nvSpPr>
        <dsp:cNvPr id="0" name=""/>
        <dsp:cNvSpPr/>
      </dsp:nvSpPr>
      <dsp:spPr>
        <a:xfrm>
          <a:off x="8248981"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.מספר הזקנים גדל מאוד. </a:t>
          </a:r>
        </a:p>
        <a:p>
          <a:pPr marL="0" lvl="0" indent="0" algn="ctr" defTabSz="666750" rtl="1">
            <a:lnSpc>
              <a:spcPct val="90000"/>
            </a:lnSpc>
            <a:spcBef>
              <a:spcPct val="0"/>
            </a:spcBef>
            <a:spcAft>
              <a:spcPct val="35000"/>
            </a:spcAft>
            <a:buNone/>
          </a:pPr>
          <a:r>
            <a:rPr lang="he-IL" sz="1500" kern="1200" dirty="0"/>
            <a:t>10-15 אחוז </a:t>
          </a:r>
          <a:r>
            <a:rPr lang="he-IL" sz="1500" kern="1200" dirty="0" err="1"/>
            <a:t>מהאכלוסיה</a:t>
          </a:r>
          <a:r>
            <a:rPr lang="he-IL" sz="1500" kern="1200" dirty="0"/>
            <a:t> בעולם.</a:t>
          </a:r>
        </a:p>
      </dsp:txBody>
      <dsp:txXfrm>
        <a:off x="8248981" y="266244"/>
        <a:ext cx="3749536" cy="2249722"/>
      </dsp:txXfrm>
    </dsp:sp>
    <dsp:sp modelId="{4E864EDF-F011-4AFE-B4CE-1363A1A9E93F}">
      <dsp:nvSpPr>
        <dsp:cNvPr id="0" name=""/>
        <dsp:cNvSpPr/>
      </dsp:nvSpPr>
      <dsp:spPr>
        <a:xfrm>
          <a:off x="44656" y="2776566"/>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577850" rtl="1">
            <a:lnSpc>
              <a:spcPct val="90000"/>
            </a:lnSpc>
            <a:spcBef>
              <a:spcPct val="0"/>
            </a:spcBef>
            <a:spcAft>
              <a:spcPct val="35000"/>
            </a:spcAft>
            <a:buNone/>
          </a:pPr>
          <a:r>
            <a:rPr lang="he-IL" sz="1500" kern="1200" dirty="0"/>
            <a:t>.</a:t>
          </a:r>
          <a:r>
            <a:rPr lang="he-IL" sz="1500" b="0" i="0" kern="1200" dirty="0"/>
            <a:t> העלאת גיל הפרישה בישראל הייתה מהלך חד-פעמי שנעשה לאחר תקופה של יותר מ-50 שנה בה נשמר, למעשה, </a:t>
          </a:r>
          <a:r>
            <a:rPr lang="he-IL" sz="1500" b="0" i="0" kern="1200" dirty="0">
              <a:hlinkClick xmlns:r="http://schemas.openxmlformats.org/officeDocument/2006/relationships" r:id="rId1" tooltip="גיל פרישה"/>
            </a:rPr>
            <a:t>גיל פרישה</a:t>
          </a:r>
          <a:r>
            <a:rPr lang="he-IL" sz="1500" b="0" i="0" kern="1200" dirty="0"/>
            <a:t> של 65 שנה לגברים ו-60 שנה לנשים, למרות העלייה הרצופה שחלה בתוחלת החיים בלידה והגיעה במצטבר לכ-14 שנה.</a:t>
          </a:r>
          <a:endParaRPr lang="he-IL" sz="1500" kern="1200" dirty="0"/>
        </a:p>
      </dsp:txBody>
      <dsp:txXfrm>
        <a:off x="44656" y="2776566"/>
        <a:ext cx="3749536" cy="2249722"/>
      </dsp:txXfrm>
    </dsp:sp>
    <dsp:sp modelId="{67F92F07-CC1F-4D4E-B852-586E1F25609E}">
      <dsp:nvSpPr>
        <dsp:cNvPr id="0" name=""/>
        <dsp:cNvSpPr/>
      </dsp:nvSpPr>
      <dsp:spPr>
        <a:xfrm>
          <a:off x="4130602" y="2808378"/>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.מדינת ישראל אם תוחלת החיים הגבוה בעולם.</a:t>
          </a:r>
        </a:p>
        <a:p>
          <a:pPr marL="0" lvl="0" indent="0" algn="ctr" defTabSz="666750" rtl="1">
            <a:lnSpc>
              <a:spcPct val="90000"/>
            </a:lnSpc>
            <a:spcBef>
              <a:spcPct val="0"/>
            </a:spcBef>
            <a:spcAft>
              <a:spcPct val="35000"/>
            </a:spcAft>
            <a:buNone/>
          </a:pPr>
          <a:r>
            <a:rPr lang="he-IL" sz="1500" b="0" i="0" kern="1200" dirty="0"/>
            <a:t>על-פי דו"ח משנת </a:t>
          </a:r>
          <a:r>
            <a:rPr lang="he-IL" sz="1500" b="0" i="0" kern="1200" dirty="0">
              <a:hlinkClick xmlns:r="http://schemas.openxmlformats.org/officeDocument/2006/relationships" r:id="rId2" tooltip="2016"/>
            </a:rPr>
            <a:t>2016</a:t>
          </a:r>
          <a:r>
            <a:rPr lang="he-IL" sz="1500" b="0" i="0" kern="1200" dirty="0"/>
            <a:t> של </a:t>
          </a:r>
          <a:r>
            <a:rPr lang="he-IL" sz="1500" b="0" i="0" kern="1200" dirty="0">
              <a:hlinkClick xmlns:r="http://schemas.openxmlformats.org/officeDocument/2006/relationships" r:id="rId3" tooltip="ארגון הבריאות העולמי"/>
            </a:rPr>
            <a:t>ארגון הבריאות העולמי</a:t>
          </a:r>
          <a:r>
            <a:rPr lang="he-IL" sz="1500" b="0" i="0" kern="1200" dirty="0"/>
            <a:t>, ישראל דורגה במקום השמיני בעולם בתוחלת החיים הממוצעת, עם תוחלת חיים כללית (גברים ונשים) של 82.5 שנים. התוחלת לגברים היא של 80.7, ושל נשים - 84.2</a:t>
          </a:r>
          <a:r>
            <a:rPr lang="he-IL" sz="1500" b="0" i="0" kern="1200" baseline="30000" dirty="0">
              <a:hlinkClick xmlns:r="http://schemas.openxmlformats.org/officeDocument/2006/relationships" r:id="rId4"/>
            </a:rPr>
            <a:t>[13]</a:t>
          </a:r>
          <a:r>
            <a:rPr lang="he-IL" sz="1500" b="0" i="0" kern="1200" baseline="30000" dirty="0">
              <a:hlinkClick xmlns:r="http://schemas.openxmlformats.org/officeDocument/2006/relationships" r:id="rId5"/>
            </a:rPr>
            <a:t>[14]</a:t>
          </a:r>
          <a:r>
            <a:rPr lang="he-IL" sz="1500" b="0" i="0" kern="1200" dirty="0"/>
            <a:t>. בשנים האחרונות עולה </a:t>
          </a:r>
          <a:r>
            <a:rPr lang="he-IL" sz="1500" b="0" i="0" kern="1200" dirty="0">
              <a:hlinkClick xmlns:r="http://schemas.openxmlformats.org/officeDocument/2006/relationships" r:id="rId6" tooltip="תוחלת החיים בישראל"/>
            </a:rPr>
            <a:t>תוחלת החיים בישראל</a:t>
          </a:r>
          <a:r>
            <a:rPr lang="he-IL" sz="1500" b="0" i="0" kern="1200" dirty="0"/>
            <a:t> בקצב מקורב של 2.5 שנים בכל עשר שנים.</a:t>
          </a:r>
          <a:endParaRPr lang="he-IL" sz="1500" kern="1200" dirty="0"/>
        </a:p>
      </dsp:txBody>
      <dsp:txXfrm>
        <a:off x="4130602" y="2808378"/>
        <a:ext cx="3749536" cy="2249722"/>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2600" kern="1200" dirty="0"/>
            <a:t>.אנו יכולים להפוך את שנות הזקנה ליפות ומושכות יותר. </a:t>
          </a:r>
        </a:p>
      </dsp:txBody>
      <dsp:txXfrm>
        <a:off x="0" y="266244"/>
        <a:ext cx="3749536" cy="2249722"/>
      </dsp:txXfrm>
    </dsp:sp>
    <dsp:sp modelId="{9316A743-E5E8-4EFA-A4BB-859AD8BEB71D}">
      <dsp:nvSpPr>
        <dsp:cNvPr id="0" name=""/>
        <dsp:cNvSpPr/>
      </dsp:nvSpPr>
      <dsp:spPr>
        <a:xfrm>
          <a:off x="412449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 הזקנה לא מחסלת את החיות, אלא מעצבת אותו מחדש. </a:t>
          </a:r>
        </a:p>
        <a:p>
          <a:pPr marL="0" lvl="0" indent="0" algn="ctr" defTabSz="1155700" rtl="1">
            <a:lnSpc>
              <a:spcPct val="90000"/>
            </a:lnSpc>
            <a:spcBef>
              <a:spcPct val="0"/>
            </a:spcBef>
            <a:spcAft>
              <a:spcPct val="35000"/>
            </a:spcAft>
            <a:buNone/>
          </a:pPr>
          <a:r>
            <a:rPr lang="he-IL" sz="2600" kern="1200" dirty="0"/>
            <a:t> הדבר תלוי רק בנו.</a:t>
          </a:r>
        </a:p>
      </dsp:txBody>
      <dsp:txXfrm>
        <a:off x="4124490" y="266244"/>
        <a:ext cx="3749536" cy="2249722"/>
      </dsp:txXfrm>
    </dsp:sp>
    <dsp:sp modelId="{09950222-E596-43CF-AF44-D04B47947FC5}">
      <dsp:nvSpPr>
        <dsp:cNvPr id="0" name=""/>
        <dsp:cNvSpPr/>
      </dsp:nvSpPr>
      <dsp:spPr>
        <a:xfrm>
          <a:off x="8248981"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הזדקנות מוצלחת בימינו היא אומנות בפני עצמה. 	</a:t>
          </a:r>
        </a:p>
        <a:p>
          <a:pPr marL="0" lvl="0" indent="0" algn="ctr" defTabSz="1155700" rtl="1">
            <a:lnSpc>
              <a:spcPct val="90000"/>
            </a:lnSpc>
            <a:spcBef>
              <a:spcPct val="0"/>
            </a:spcBef>
            <a:spcAft>
              <a:spcPct val="35000"/>
            </a:spcAft>
            <a:buNone/>
          </a:pPr>
          <a:r>
            <a:rPr lang="he-IL" sz="2600" kern="1200" dirty="0"/>
            <a:t>.</a:t>
          </a:r>
        </a:p>
      </dsp:txBody>
      <dsp:txXfrm>
        <a:off x="8248981" y="266244"/>
        <a:ext cx="3749536" cy="2249722"/>
      </dsp:txXfrm>
    </dsp:sp>
    <dsp:sp modelId="{4E864EDF-F011-4AFE-B4CE-1363A1A9E93F}">
      <dsp:nvSpPr>
        <dsp:cNvPr id="0" name=""/>
        <dsp:cNvSpPr/>
      </dsp:nvSpPr>
      <dsp:spPr>
        <a:xfrm>
          <a:off x="44656" y="2776566"/>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577850" rtl="1">
            <a:lnSpc>
              <a:spcPct val="90000"/>
            </a:lnSpc>
            <a:spcBef>
              <a:spcPct val="0"/>
            </a:spcBef>
            <a:spcAft>
              <a:spcPct val="35000"/>
            </a:spcAft>
            <a:buNone/>
          </a:pPr>
          <a:r>
            <a:rPr lang="he-IL" sz="2600" kern="1200" dirty="0"/>
            <a:t>קהלת פרק </a:t>
          </a:r>
          <a:r>
            <a:rPr lang="he-IL" sz="2600" kern="1200" dirty="0" err="1"/>
            <a:t>יב</a:t>
          </a:r>
          <a:r>
            <a:rPr lang="he-IL" sz="2600" kern="1200" dirty="0"/>
            <a:t> פסוק א</a:t>
          </a:r>
        </a:p>
        <a:p>
          <a:pPr indent="0" algn="ctr" rtl="1">
            <a:spcBef>
              <a:spcPct val="0"/>
            </a:spcBef>
            <a:buNone/>
          </a:pPr>
          <a:r>
            <a:rPr lang="he-IL" sz="2600" kern="1200" dirty="0"/>
            <a:t>וּזְכֹר אֶת </a:t>
          </a:r>
          <a:r>
            <a:rPr lang="he-IL" sz="2600" kern="1200" dirty="0" err="1"/>
            <a:t>בּוֹרְאֶיך</a:t>
          </a:r>
          <a:r>
            <a:rPr lang="he-IL" sz="2600" kern="1200" dirty="0"/>
            <a:t>ָ בִּימֵי </a:t>
          </a:r>
          <a:r>
            <a:rPr lang="he-IL" sz="2600" kern="1200" dirty="0" err="1"/>
            <a:t>בְּחוּרֹתֶיך</a:t>
          </a:r>
          <a:r>
            <a:rPr lang="he-IL" sz="2600" kern="1200" dirty="0"/>
            <a:t>ָ עַד אֲשֶׁר לֹא יָבֹאוּ יְמֵי הָרָעָה וְהִגִּיעוּ שָׁנִים אֲשֶׁר תֹּאמַר אֵין לִי בָהֶם חֵפֶץ: </a:t>
          </a:r>
        </a:p>
      </dsp:txBody>
      <dsp:txXfrm>
        <a:off x="44656" y="2776566"/>
        <a:ext cx="3749536" cy="2249722"/>
      </dsp:txXfrm>
    </dsp:sp>
    <dsp:sp modelId="{67F92F07-CC1F-4D4E-B852-586E1F25609E}">
      <dsp:nvSpPr>
        <dsp:cNvPr id="0" name=""/>
        <dsp:cNvSpPr/>
      </dsp:nvSpPr>
      <dsp:spPr>
        <a:xfrm>
          <a:off x="4130602" y="2808378"/>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.האם שלמה המלך קורה לימי הזקנה</a:t>
          </a:r>
        </a:p>
        <a:p>
          <a:pPr marL="0" lvl="0" indent="0" algn="ctr" defTabSz="1155700" rtl="1">
            <a:lnSpc>
              <a:spcPct val="90000"/>
            </a:lnSpc>
            <a:spcBef>
              <a:spcPct val="0"/>
            </a:spcBef>
            <a:spcAft>
              <a:spcPct val="35000"/>
            </a:spcAft>
            <a:buNone/>
          </a:pPr>
          <a:r>
            <a:rPr lang="he-IL" sz="2600" kern="1200" dirty="0"/>
            <a:t>ימי הרעה?</a:t>
          </a:r>
        </a:p>
      </dsp:txBody>
      <dsp:txXfrm>
        <a:off x="4130602" y="2808378"/>
        <a:ext cx="3749536" cy="2249722"/>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500" kern="1200" dirty="0"/>
            <a:t>חברותא מסכת שבת דף צד עמוד ב</a:t>
          </a:r>
        </a:p>
        <a:p>
          <a:pPr algn="ctr" rtl="1">
            <a:spcBef>
              <a:spcPct val="0"/>
            </a:spcBef>
            <a:buNone/>
          </a:pPr>
          <a:r>
            <a:rPr lang="he-IL" sz="1500" kern="1200" dirty="0"/>
            <a:t>ומודים חכמים לרבי אליעזר במלקט שערות לבנות מתוך שחורות שאפילו בשערה אחת חייב, מפני שהוא מקפיד אפילו על שערה אחת לבנה כדי שלא יראה כזקן, הלכך </a:t>
          </a:r>
          <a:r>
            <a:rPr lang="he-IL" sz="1500" kern="1200" dirty="0" err="1"/>
            <a:t>חשיבא</a:t>
          </a:r>
          <a:r>
            <a:rPr lang="he-IL" sz="1500" kern="1200" dirty="0"/>
            <a:t> מלאכה בכך.</a:t>
          </a:r>
        </a:p>
        <a:p>
          <a:pPr algn="ctr" rtl="1">
            <a:spcBef>
              <a:spcPct val="0"/>
            </a:spcBef>
            <a:buNone/>
          </a:pPr>
          <a:r>
            <a:rPr lang="he-IL" sz="1500" kern="1200" dirty="0"/>
            <a:t>ודבר זה אף בחול אסור ללקט לבנות מתוך שחורות, משום שנאמר "לא ילבש גבר שמלת </a:t>
          </a:r>
          <a:r>
            <a:rPr lang="he-IL" sz="1500" kern="1200" dirty="0" err="1"/>
            <a:t>אשה</a:t>
          </a:r>
          <a:r>
            <a:rPr lang="he-IL" sz="1500" kern="1200" dirty="0"/>
            <a:t>". ודרך הנשים להקפיד על כך כדי להתנאות. .</a:t>
          </a:r>
        </a:p>
      </dsp:txBody>
      <dsp:txXfrm>
        <a:off x="0" y="266244"/>
        <a:ext cx="3749536" cy="2249722"/>
      </dsp:txXfrm>
    </dsp:sp>
    <dsp:sp modelId="{9316A743-E5E8-4EFA-A4BB-859AD8BEB71D}">
      <dsp:nvSpPr>
        <dsp:cNvPr id="0" name=""/>
        <dsp:cNvSpPr/>
      </dsp:nvSpPr>
      <dsp:spPr>
        <a:xfrm>
          <a:off x="412449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 בראשית רבה: </a:t>
          </a:r>
          <a:r>
            <a:rPr lang="he-IL" sz="1500" kern="1200" dirty="0" err="1"/>
            <a:t>א"ר</a:t>
          </a:r>
          <a:r>
            <a:rPr lang="he-IL" sz="1500" kern="1200" dirty="0"/>
            <a:t> יהודה בר סימון אברהם תבע זקנה אמר לפניו </a:t>
          </a:r>
          <a:r>
            <a:rPr lang="he-IL" sz="1500" kern="1200" dirty="0" err="1"/>
            <a:t>רבון</a:t>
          </a:r>
          <a:r>
            <a:rPr lang="he-IL" sz="1500" kern="1200" dirty="0"/>
            <a:t> העולמים אדם ובנו </a:t>
          </a:r>
          <a:r>
            <a:rPr lang="he-IL" sz="1500" kern="1200" dirty="0" err="1"/>
            <a:t>נכנסין</a:t>
          </a:r>
          <a:r>
            <a:rPr lang="he-IL" sz="1500" kern="1200" dirty="0"/>
            <a:t> למקום ואין אדם יודע למי מכבד מתוך שאתה מעטרו בזקנה אדם יודע למי מכבד, א"ל הקדוש ברוך הוא חייך דבר טוב תבעת וממך הוא מתחיל, </a:t>
          </a:r>
          <a:r>
            <a:rPr lang="he-IL" sz="1500" kern="1200" dirty="0" err="1"/>
            <a:t>מתחלת</a:t>
          </a:r>
          <a:r>
            <a:rPr lang="he-IL" sz="1500" kern="1200" dirty="0"/>
            <a:t> הספר ועד כאן אין כתיב זקנה וכיון שעמד אברהם נתן לו זקנה, ואברהם זקן בא בימים, </a:t>
          </a:r>
        </a:p>
      </dsp:txBody>
      <dsp:txXfrm>
        <a:off x="4124490" y="266244"/>
        <a:ext cx="3749536" cy="2249722"/>
      </dsp:txXfrm>
    </dsp:sp>
    <dsp:sp modelId="{09950222-E596-43CF-AF44-D04B47947FC5}">
      <dsp:nvSpPr>
        <dsp:cNvPr id="0" name=""/>
        <dsp:cNvSpPr/>
      </dsp:nvSpPr>
      <dsp:spPr>
        <a:xfrm>
          <a:off x="8248981"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תלמוד בבלי מסכת בבא מציעא דף פז עמוד א</a:t>
          </a:r>
        </a:p>
        <a:p>
          <a:pPr marL="0" lvl="0" indent="0" algn="ctr" defTabSz="666750" rtl="1">
            <a:lnSpc>
              <a:spcPct val="90000"/>
            </a:lnSpc>
            <a:spcBef>
              <a:spcPct val="0"/>
            </a:spcBef>
            <a:spcAft>
              <a:spcPct val="35000"/>
            </a:spcAft>
            <a:buNone/>
          </a:pPr>
          <a:r>
            <a:rPr lang="he-IL" sz="1500" kern="1200" dirty="0"/>
            <a:t>עד אברהם לא היה זקנה, מאן דהוה בעי </a:t>
          </a:r>
          <a:r>
            <a:rPr lang="he-IL" sz="1500" kern="1200" dirty="0" err="1"/>
            <a:t>למשתעי</a:t>
          </a:r>
          <a:r>
            <a:rPr lang="he-IL" sz="1500" kern="1200" dirty="0"/>
            <a:t> בהדי אברהם - משתעי בהדי יצחק, בהדי יצחק - משתעי בהדי אברהם. אתא אברהם, </a:t>
          </a:r>
          <a:r>
            <a:rPr lang="he-IL" sz="1500" kern="1200" dirty="0" err="1"/>
            <a:t>בעא</a:t>
          </a:r>
          <a:r>
            <a:rPr lang="he-IL" sz="1500" kern="1200" dirty="0"/>
            <a:t> רחמי </a:t>
          </a:r>
          <a:r>
            <a:rPr lang="he-IL" sz="1500" kern="1200" dirty="0" err="1"/>
            <a:t>והוה</a:t>
          </a:r>
          <a:r>
            <a:rPr lang="he-IL" sz="1500" kern="1200" dirty="0"/>
            <a:t> זקנה, שנאמר ואברהם זקן בא בימים. </a:t>
          </a:r>
        </a:p>
      </dsp:txBody>
      <dsp:txXfrm>
        <a:off x="8248981" y="266244"/>
        <a:ext cx="3749536" cy="2249722"/>
      </dsp:txXfrm>
    </dsp:sp>
    <dsp:sp modelId="{4E864EDF-F011-4AFE-B4CE-1363A1A9E93F}">
      <dsp:nvSpPr>
        <dsp:cNvPr id="0" name=""/>
        <dsp:cNvSpPr/>
      </dsp:nvSpPr>
      <dsp:spPr>
        <a:xfrm>
          <a:off x="44656" y="2776566"/>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577850" rtl="1">
            <a:lnSpc>
              <a:spcPct val="90000"/>
            </a:lnSpc>
            <a:spcBef>
              <a:spcPct val="0"/>
            </a:spcBef>
            <a:spcAft>
              <a:spcPct val="35000"/>
            </a:spcAft>
            <a:buNone/>
          </a:pPr>
          <a:r>
            <a:rPr lang="he-IL" sz="1500" kern="1200" dirty="0"/>
            <a:t>.היחס לכבוד לזקנים</a:t>
          </a:r>
        </a:p>
        <a:p>
          <a:pPr marL="0" lvl="0" indent="0" algn="ctr" defTabSz="577850" rtl="1">
            <a:lnSpc>
              <a:spcPct val="90000"/>
            </a:lnSpc>
            <a:spcBef>
              <a:spcPct val="0"/>
            </a:spcBef>
            <a:spcAft>
              <a:spcPct val="35000"/>
            </a:spcAft>
            <a:buNone/>
          </a:pPr>
          <a:r>
            <a:rPr lang="he-IL" sz="1500" kern="1200" dirty="0"/>
            <a:t>בעבר</a:t>
          </a:r>
        </a:p>
        <a:p>
          <a:pPr marL="0" lvl="0" indent="0" algn="ctr" defTabSz="577850" rtl="1">
            <a:lnSpc>
              <a:spcPct val="90000"/>
            </a:lnSpc>
            <a:spcBef>
              <a:spcPct val="0"/>
            </a:spcBef>
            <a:spcAft>
              <a:spcPct val="35000"/>
            </a:spcAft>
            <a:buNone/>
          </a:pPr>
          <a:r>
            <a:rPr lang="he-IL" sz="1500" kern="1200" dirty="0"/>
            <a:t>וכיום </a:t>
          </a:r>
        </a:p>
      </dsp:txBody>
      <dsp:txXfrm>
        <a:off x="44656" y="2776566"/>
        <a:ext cx="3749536" cy="2249722"/>
      </dsp:txXfrm>
    </dsp:sp>
    <dsp:sp modelId="{67F92F07-CC1F-4D4E-B852-586E1F25609E}">
      <dsp:nvSpPr>
        <dsp:cNvPr id="0" name=""/>
        <dsp:cNvSpPr/>
      </dsp:nvSpPr>
      <dsp:spPr>
        <a:xfrm>
          <a:off x="4130602" y="2808378"/>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err="1"/>
            <a:t>ר"ש</a:t>
          </a:r>
          <a:r>
            <a:rPr lang="he-IL" sz="1500" kern="1200" dirty="0"/>
            <a:t> בן </a:t>
          </a:r>
          <a:r>
            <a:rPr lang="he-IL" sz="1500" kern="1200" dirty="0" err="1"/>
            <a:t>עקשיא</a:t>
          </a:r>
          <a:r>
            <a:rPr lang="he-IL" sz="1500" kern="1200" dirty="0"/>
            <a:t> אומר זקני עם הארץ כל זמן שמזקינים דעתן </a:t>
          </a:r>
          <a:r>
            <a:rPr lang="he-IL" sz="1500" kern="1200" dirty="0" err="1"/>
            <a:t>מיטרפת</a:t>
          </a:r>
          <a:r>
            <a:rPr lang="he-IL" sz="1500" kern="1200" dirty="0"/>
            <a:t> עליהן שנאמר (איוב </a:t>
          </a:r>
          <a:r>
            <a:rPr lang="he-IL" sz="1500" kern="1200" dirty="0" err="1"/>
            <a:t>יב</a:t>
          </a:r>
          <a:r>
            <a:rPr lang="he-IL" sz="1500" kern="1200" dirty="0"/>
            <a:t>) מסיר שפה לנאמנים וטעם זקנים </a:t>
          </a:r>
          <a:r>
            <a:rPr lang="he-IL" sz="1500" kern="1200" dirty="0" err="1"/>
            <a:t>יקח</a:t>
          </a:r>
          <a:r>
            <a:rPr lang="he-IL" sz="1500" kern="1200" dirty="0"/>
            <a:t> </a:t>
          </a:r>
        </a:p>
        <a:p>
          <a:pPr marL="0" lvl="0" indent="0" algn="ctr" defTabSz="666750" rtl="1">
            <a:lnSpc>
              <a:spcPct val="90000"/>
            </a:lnSpc>
            <a:spcBef>
              <a:spcPct val="0"/>
            </a:spcBef>
            <a:spcAft>
              <a:spcPct val="35000"/>
            </a:spcAft>
            <a:buNone/>
          </a:pPr>
          <a:r>
            <a:rPr lang="he-IL" sz="1500" kern="1200" dirty="0"/>
            <a:t>אבל זקני תורה (נ"א תלמידי חכמים) אינן כן אלא כל זמן שמזקינים דעתם </a:t>
          </a:r>
          <a:r>
            <a:rPr lang="he-IL" sz="1500" kern="1200" dirty="0" err="1"/>
            <a:t>מתישבת</a:t>
          </a:r>
          <a:r>
            <a:rPr lang="he-IL" sz="1500" kern="1200" dirty="0"/>
            <a:t> עליהם שנאמר (שם) בישישים חכמה וארך ימים תבונה: </a:t>
          </a:r>
        </a:p>
      </dsp:txBody>
      <dsp:txXfrm>
        <a:off x="4130602" y="2808378"/>
        <a:ext cx="3749536" cy="2249722"/>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3DC6C5-DD9F-457B-BDF0-824065C08830}">
      <dsp:nvSpPr>
        <dsp:cNvPr id="0" name=""/>
        <dsp:cNvSpPr/>
      </dsp:nvSpPr>
      <dsp:spPr>
        <a:xfrm>
          <a:off x="0" y="332978"/>
          <a:ext cx="1595437" cy="957262"/>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err="1"/>
            <a:t>התפחות</a:t>
          </a:r>
          <a:r>
            <a:rPr lang="he-IL" sz="2800" kern="1200" dirty="0"/>
            <a:t> רוחנית</a:t>
          </a:r>
        </a:p>
      </dsp:txBody>
      <dsp:txXfrm>
        <a:off x="0" y="332978"/>
        <a:ext cx="1595437" cy="957262"/>
      </dsp:txXfrm>
    </dsp:sp>
    <dsp:sp modelId="{CCDB7CF6-52B9-4CDE-9D7A-FE981418D76D}">
      <dsp:nvSpPr>
        <dsp:cNvPr id="0" name=""/>
        <dsp:cNvSpPr/>
      </dsp:nvSpPr>
      <dsp:spPr>
        <a:xfrm>
          <a:off x="1754981" y="332978"/>
          <a:ext cx="1595437" cy="957262"/>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הנשמה</a:t>
          </a:r>
        </a:p>
      </dsp:txBody>
      <dsp:txXfrm>
        <a:off x="1754981" y="332978"/>
        <a:ext cx="1595437" cy="957262"/>
      </dsp:txXfrm>
    </dsp:sp>
    <dsp:sp modelId="{235CF55A-C3CF-4F08-BFAB-F0E941EBC0B6}">
      <dsp:nvSpPr>
        <dsp:cNvPr id="0" name=""/>
        <dsp:cNvSpPr/>
      </dsp:nvSpPr>
      <dsp:spPr>
        <a:xfrm>
          <a:off x="3509962" y="332978"/>
          <a:ext cx="1595437" cy="957262"/>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רווחים </a:t>
          </a:r>
          <a:r>
            <a:rPr lang="he-IL" sz="2800" kern="1200" dirty="0" err="1"/>
            <a:t>רוחנים</a:t>
          </a:r>
          <a:endParaRPr lang="he-IL" sz="2800" kern="1200" dirty="0"/>
        </a:p>
      </dsp:txBody>
      <dsp:txXfrm>
        <a:off x="3509962" y="332978"/>
        <a:ext cx="1595437" cy="957262"/>
      </dsp:txXfrm>
    </dsp:sp>
    <dsp:sp modelId="{B7ADDE59-39C7-4580-A020-F5439BE07D41}">
      <dsp:nvSpPr>
        <dsp:cNvPr id="0" name=""/>
        <dsp:cNvSpPr/>
      </dsp:nvSpPr>
      <dsp:spPr>
        <a:xfrm>
          <a:off x="877490" y="1449784"/>
          <a:ext cx="1595437" cy="957262"/>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אהבה</a:t>
          </a:r>
        </a:p>
      </dsp:txBody>
      <dsp:txXfrm>
        <a:off x="877490" y="1449784"/>
        <a:ext cx="1595437" cy="957262"/>
      </dsp:txXfrm>
    </dsp:sp>
    <dsp:sp modelId="{58015C54-DDA8-4686-811A-F0EA4D12E655}">
      <dsp:nvSpPr>
        <dsp:cNvPr id="0" name=""/>
        <dsp:cNvSpPr/>
      </dsp:nvSpPr>
      <dsp:spPr>
        <a:xfrm>
          <a:off x="2632471" y="1449784"/>
          <a:ext cx="1595437" cy="957262"/>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נתינה</a:t>
          </a:r>
        </a:p>
      </dsp:txBody>
      <dsp:txXfrm>
        <a:off x="2632471" y="1449784"/>
        <a:ext cx="1595437" cy="957262"/>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87B0A-9B0F-4B9D-A127-7059756C97E0}">
      <dsp:nvSpPr>
        <dsp:cNvPr id="0" name=""/>
        <dsp:cNvSpPr/>
      </dsp:nvSpPr>
      <dsp:spPr>
        <a:xfrm>
          <a:off x="0" y="332978"/>
          <a:ext cx="1595437" cy="95726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הופעה חיצונית</a:t>
          </a:r>
        </a:p>
      </dsp:txBody>
      <dsp:txXfrm>
        <a:off x="0" y="332978"/>
        <a:ext cx="1595437" cy="957262"/>
      </dsp:txXfrm>
    </dsp:sp>
    <dsp:sp modelId="{B7091009-1332-4F95-A76B-EA61A0BEB08C}">
      <dsp:nvSpPr>
        <dsp:cNvPr id="0" name=""/>
        <dsp:cNvSpPr/>
      </dsp:nvSpPr>
      <dsp:spPr>
        <a:xfrm>
          <a:off x="1754981" y="332978"/>
          <a:ext cx="1595437" cy="95726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דיאטה</a:t>
          </a:r>
        </a:p>
      </dsp:txBody>
      <dsp:txXfrm>
        <a:off x="1754981" y="332978"/>
        <a:ext cx="1595437" cy="957262"/>
      </dsp:txXfrm>
    </dsp:sp>
    <dsp:sp modelId="{9180F0D7-3D8F-4778-A9DF-5F370BC23D60}">
      <dsp:nvSpPr>
        <dsp:cNvPr id="0" name=""/>
        <dsp:cNvSpPr/>
      </dsp:nvSpPr>
      <dsp:spPr>
        <a:xfrm>
          <a:off x="3509962" y="332978"/>
          <a:ext cx="1595437" cy="95726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יופי</a:t>
          </a:r>
        </a:p>
      </dsp:txBody>
      <dsp:txXfrm>
        <a:off x="3509962" y="332978"/>
        <a:ext cx="1595437" cy="957262"/>
      </dsp:txXfrm>
    </dsp:sp>
    <dsp:sp modelId="{08DF35BA-119D-43AD-B9A3-922F91930D3D}">
      <dsp:nvSpPr>
        <dsp:cNvPr id="0" name=""/>
        <dsp:cNvSpPr/>
      </dsp:nvSpPr>
      <dsp:spPr>
        <a:xfrm>
          <a:off x="877490" y="1449784"/>
          <a:ext cx="1595437" cy="95726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עסקים</a:t>
          </a:r>
        </a:p>
      </dsp:txBody>
      <dsp:txXfrm>
        <a:off x="877490" y="1449784"/>
        <a:ext cx="1595437" cy="957262"/>
      </dsp:txXfrm>
    </dsp:sp>
    <dsp:sp modelId="{890A90ED-DEDE-48BB-94C1-EFA153093406}">
      <dsp:nvSpPr>
        <dsp:cNvPr id="0" name=""/>
        <dsp:cNvSpPr/>
      </dsp:nvSpPr>
      <dsp:spPr>
        <a:xfrm>
          <a:off x="2632471" y="1449784"/>
          <a:ext cx="1595437" cy="95726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הנאות</a:t>
          </a:r>
        </a:p>
      </dsp:txBody>
      <dsp:txXfrm>
        <a:off x="2632471" y="1449784"/>
        <a:ext cx="1595437" cy="957262"/>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050" kern="1200" dirty="0"/>
            <a:t>.</a:t>
          </a:r>
          <a:r>
            <a:rPr lang="he-IL" sz="1050" b="0" i="0" kern="1200" dirty="0"/>
            <a:t> במאמר בשם "למה אני מקווה למות בגיל 75" שהתפרסם בכתב-העת המוערך "</a:t>
          </a:r>
          <a:r>
            <a:rPr lang="he-IL" sz="1050" b="0" i="0" kern="1200" dirty="0" err="1"/>
            <a:t>האטלנטיק</a:t>
          </a:r>
          <a:r>
            <a:rPr lang="he-IL" sz="1050" b="0" i="0" kern="1200" dirty="0"/>
            <a:t>", טען ד"ר </a:t>
          </a:r>
          <a:r>
            <a:rPr lang="he-IL" sz="1050" b="0" i="0" kern="1200" dirty="0" err="1"/>
            <a:t>אזקיאל</a:t>
          </a:r>
          <a:r>
            <a:rPr lang="he-IL" sz="1050" b="0" i="0" kern="1200" dirty="0"/>
            <a:t> עמנואל כי החיים לאחר גיל שבעים וחמש הם חסרי טעם.</a:t>
          </a:r>
          <a:r>
            <a:rPr lang="he-IL" sz="1050" b="0" i="0" kern="1200" baseline="30000" dirty="0"/>
            <a:t>4</a:t>
          </a:r>
          <a:r>
            <a:rPr lang="he-IL" sz="1050" b="0" i="0" kern="1200" dirty="0"/>
            <a:t> לדבריו, "בגיל 75, היצירתיות, המקוריות והיצרנות נעלמות פחות או יותר אצל רובנו, רובנו המוחלט". בהמשך הוא מעיר כי "ממוצע הגילאים שבהם זוכי פרס הנובל עשו את פריצת הדרך המחקרית שהביא להם את </a:t>
          </a:r>
          <a:r>
            <a:rPr lang="he-IL" sz="1050" b="0" i="0" kern="1200" dirty="0" err="1"/>
            <a:t>הזכיה</a:t>
          </a:r>
          <a:r>
            <a:rPr lang="he-IL" sz="1050" b="0" i="0" kern="1200" dirty="0"/>
            <a:t> – לא הגיל שבו הם זכו בפרס – הוא 48". ד"ר עמנואל מצביע על כך שהעליות בתוחלת החיים שנצפו בשנים האחרונות אינן עומדות בקורלציה עם עליה באיכות החיים, וכך הופכים מבוגרים מזדקנים לנטל על ילדיהם ולמעמסה שמותירה זיכרון רע אצל היקרים להם. בסיכום מאמרו המטלטל, הכריז המחבר כי הוא מתכוון לנהוג לאור השקפת העולם שעליה הצהיר: הוא אינו מתכוון להשקיע במצבו הרפואי לאחר גיל שבעים וחמש.</a:t>
          </a:r>
          <a:endParaRPr lang="he-IL" sz="1050" kern="1200" dirty="0"/>
        </a:p>
      </dsp:txBody>
      <dsp:txXfrm>
        <a:off x="0" y="266244"/>
        <a:ext cx="3749536" cy="2249722"/>
      </dsp:txXfrm>
    </dsp:sp>
    <dsp:sp modelId="{9316A743-E5E8-4EFA-A4BB-859AD8BEB71D}">
      <dsp:nvSpPr>
        <dsp:cNvPr id="0" name=""/>
        <dsp:cNvSpPr/>
      </dsp:nvSpPr>
      <dsp:spPr>
        <a:xfrm>
          <a:off x="412449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"מזקנים אתבונן"</a:t>
          </a:r>
        </a:p>
        <a:p>
          <a:pPr marL="0" lvl="0" indent="0" algn="ctr" defTabSz="622300" rtl="1">
            <a:lnSpc>
              <a:spcPct val="90000"/>
            </a:lnSpc>
            <a:spcBef>
              <a:spcPct val="0"/>
            </a:spcBef>
            <a:spcAft>
              <a:spcPct val="35000"/>
            </a:spcAft>
            <a:buNone/>
          </a:pPr>
          <a:r>
            <a:rPr lang="he-IL" sz="1400" b="0" i="0" kern="1200" dirty="0"/>
            <a:t> בהשוואת גישה מערבית זו לערכים יהודיים כמו "והדרת פני זקן", "מזקנים אתבונן", ובאופן כללי יותר לערך של "חיי-שעה", ניכר באופן ברור כשמש הניגוד שבין נקודת המבט המערבית וההשקפה הדתית. ההשקפה הדתית מעריכה את החיים בראש ובראשונה מצד עצמם. מתוך כך, הזקנה מקבלת משמעות בתור תקופת חיים בעלת חשיבות ייחודית.</a:t>
          </a:r>
          <a:endParaRPr lang="he-IL" sz="1400" kern="1200" dirty="0"/>
        </a:p>
      </dsp:txBody>
      <dsp:txXfrm>
        <a:off x="4124490" y="266244"/>
        <a:ext cx="3749536" cy="2249722"/>
      </dsp:txXfrm>
    </dsp:sp>
    <dsp:sp modelId="{09950222-E596-43CF-AF44-D04B47947FC5}">
      <dsp:nvSpPr>
        <dsp:cNvPr id="0" name=""/>
        <dsp:cNvSpPr/>
      </dsp:nvSpPr>
      <dsp:spPr>
        <a:xfrm>
          <a:off x="8248981"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a:t>
          </a:r>
          <a:r>
            <a:rPr lang="he-IL" sz="1400" b="1" i="0" kern="1200" dirty="0"/>
            <a:t> "העולם שייך לצעירים"</a:t>
          </a:r>
        </a:p>
        <a:p>
          <a:pPr marL="0" lvl="0" indent="0" algn="ctr" defTabSz="622300" rtl="1">
            <a:lnSpc>
              <a:spcPct val="90000"/>
            </a:lnSpc>
            <a:spcBef>
              <a:spcPct val="0"/>
            </a:spcBef>
            <a:spcAft>
              <a:spcPct val="35000"/>
            </a:spcAft>
            <a:buNone/>
          </a:pPr>
          <a:r>
            <a:rPr lang="he-IL" sz="1400" b="0" i="0" kern="1200" dirty="0"/>
            <a:t> למרבה הצער, ההשקפה השלילית לגבי הזקנה וההזדקנות אינה נשארת בגדר רעיון בלבד, אלא היא משפיעה גם על היחס בפועל למזדקנים. המבט מלא הבוז על גיל הזקנה הוא מרכיב מרכזי במעמד החברתי הירוד של אנשים מבוגרים. מחקרים הצביעו על כך שאנשים צעירים בחברות מערביות נוהגים פחות כבוד במבוגרים מאשר בתרבויות אחרות. למרבה הצער, בתקופות האחרונות חוסר הכבוד הזה מתבטא במנטליות קיצונית יותר – זו הרואה בזקנה נטל מיותר, ואף קוראת לחיסולה.</a:t>
          </a:r>
          <a:endParaRPr lang="he-IL" sz="1400" kern="1200" dirty="0"/>
        </a:p>
      </dsp:txBody>
      <dsp:txXfrm>
        <a:off x="8248981" y="266244"/>
        <a:ext cx="3749536" cy="2249722"/>
      </dsp:txXfrm>
    </dsp:sp>
    <dsp:sp modelId="{4E864EDF-F011-4AFE-B4CE-1363A1A9E93F}">
      <dsp:nvSpPr>
        <dsp:cNvPr id="0" name=""/>
        <dsp:cNvSpPr/>
      </dsp:nvSpPr>
      <dsp:spPr>
        <a:xfrm>
          <a:off x="44656" y="2776566"/>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577850" rtl="1">
            <a:lnSpc>
              <a:spcPct val="90000"/>
            </a:lnSpc>
            <a:spcBef>
              <a:spcPct val="0"/>
            </a:spcBef>
            <a:spcAft>
              <a:spcPct val="35000"/>
            </a:spcAft>
            <a:buNone/>
          </a:pPr>
          <a:r>
            <a:rPr lang="he-IL" sz="1400" kern="1200" dirty="0"/>
            <a:t>.</a:t>
          </a:r>
        </a:p>
      </dsp:txBody>
      <dsp:txXfrm>
        <a:off x="44656" y="2776566"/>
        <a:ext cx="3749536" cy="2249722"/>
      </dsp:txXfrm>
    </dsp:sp>
    <dsp:sp modelId="{67F92F07-CC1F-4D4E-B852-586E1F25609E}">
      <dsp:nvSpPr>
        <dsp:cNvPr id="0" name=""/>
        <dsp:cNvSpPr/>
      </dsp:nvSpPr>
      <dsp:spPr>
        <a:xfrm>
          <a:off x="4130602" y="2808378"/>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a:t>
          </a:r>
          <a:r>
            <a:rPr lang="he-IL" sz="1400" b="0" i="0" kern="1200" dirty="0"/>
            <a:t> מבט בריא על שלב הזקנה בחיים מלמד כי החיים אינם רק "יצירתיות, מקוריות ויצרנות". את מקום היצירתיות תופסת התשוקה לחלוק את החכמה שצברנו עם הדורות הבאים. דרך אחת שבה צורך זה מסוגל להיות מסופק היא באמצעות יחסים עם הדור הצעיר, וביחוד משפחתו של האדם, מתוך רצון לתרום ולהשפיע על הצמיחה האישית שלהם.</a:t>
          </a:r>
          <a:endParaRPr lang="he-IL" sz="1400" kern="1200" dirty="0"/>
        </a:p>
      </dsp:txBody>
      <dsp:txXfrm>
        <a:off x="4130602" y="2808378"/>
        <a:ext cx="3749536" cy="2249722"/>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3900" kern="1200" dirty="0"/>
            <a:t>.היכולת לקבל את המציעות באהבה.</a:t>
          </a:r>
        </a:p>
      </dsp:txBody>
      <dsp:txXfrm>
        <a:off x="0" y="266244"/>
        <a:ext cx="3749536" cy="2249722"/>
      </dsp:txXfrm>
    </dsp:sp>
    <dsp:sp modelId="{9316A743-E5E8-4EFA-A4BB-859AD8BEB71D}">
      <dsp:nvSpPr>
        <dsp:cNvPr id="0" name=""/>
        <dsp:cNvSpPr/>
      </dsp:nvSpPr>
      <dsp:spPr>
        <a:xfrm>
          <a:off x="412449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rtl="1">
            <a:lnSpc>
              <a:spcPct val="90000"/>
            </a:lnSpc>
            <a:spcBef>
              <a:spcPct val="0"/>
            </a:spcBef>
            <a:spcAft>
              <a:spcPct val="35000"/>
            </a:spcAft>
            <a:buNone/>
          </a:pPr>
          <a:r>
            <a:rPr lang="he-IL" sz="3900" kern="1200" dirty="0"/>
            <a:t>.הכרת תודה</a:t>
          </a:r>
        </a:p>
        <a:p>
          <a:pPr marL="0" lvl="0" indent="0" algn="ctr" defTabSz="1733550" rtl="1">
            <a:lnSpc>
              <a:spcPct val="90000"/>
            </a:lnSpc>
            <a:spcBef>
              <a:spcPct val="0"/>
            </a:spcBef>
            <a:spcAft>
              <a:spcPct val="35000"/>
            </a:spcAft>
            <a:buNone/>
          </a:pPr>
          <a:r>
            <a:rPr lang="he-IL" sz="3900" kern="1200" dirty="0"/>
            <a:t>על כל העבר ועל העתיד</a:t>
          </a:r>
        </a:p>
      </dsp:txBody>
      <dsp:txXfrm>
        <a:off x="4124490" y="266244"/>
        <a:ext cx="3749536" cy="2249722"/>
      </dsp:txXfrm>
    </dsp:sp>
    <dsp:sp modelId="{09950222-E596-43CF-AF44-D04B47947FC5}">
      <dsp:nvSpPr>
        <dsp:cNvPr id="0" name=""/>
        <dsp:cNvSpPr/>
      </dsp:nvSpPr>
      <dsp:spPr>
        <a:xfrm>
          <a:off x="8248981"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rtl="1">
            <a:lnSpc>
              <a:spcPct val="90000"/>
            </a:lnSpc>
            <a:spcBef>
              <a:spcPct val="0"/>
            </a:spcBef>
            <a:spcAft>
              <a:spcPct val="35000"/>
            </a:spcAft>
            <a:buNone/>
          </a:pPr>
          <a:r>
            <a:rPr lang="he-IL" sz="3900" kern="1200" dirty="0"/>
            <a:t>.אהבה </a:t>
          </a:r>
        </a:p>
        <a:p>
          <a:pPr marL="0" lvl="0" indent="0" algn="ctr" defTabSz="1733550" rtl="1">
            <a:lnSpc>
              <a:spcPct val="90000"/>
            </a:lnSpc>
            <a:spcBef>
              <a:spcPct val="0"/>
            </a:spcBef>
            <a:spcAft>
              <a:spcPct val="35000"/>
            </a:spcAft>
            <a:buNone/>
          </a:pPr>
          <a:r>
            <a:rPr lang="he-IL" sz="3900" kern="1200" dirty="0"/>
            <a:t>בין אדם </a:t>
          </a:r>
          <a:r>
            <a:rPr lang="he-IL" sz="3900" kern="1200" dirty="0" err="1"/>
            <a:t>לחבירו</a:t>
          </a:r>
          <a:endParaRPr lang="he-IL" sz="3900" kern="1200" dirty="0"/>
        </a:p>
        <a:p>
          <a:pPr marL="0" lvl="0" indent="0" algn="ctr" defTabSz="1733550" rtl="1">
            <a:lnSpc>
              <a:spcPct val="90000"/>
            </a:lnSpc>
            <a:spcBef>
              <a:spcPct val="0"/>
            </a:spcBef>
            <a:spcAft>
              <a:spcPct val="35000"/>
            </a:spcAft>
            <a:buNone/>
          </a:pPr>
          <a:r>
            <a:rPr lang="he-IL" sz="3900" kern="1200" dirty="0"/>
            <a:t>בין אדם למקום</a:t>
          </a:r>
        </a:p>
      </dsp:txBody>
      <dsp:txXfrm>
        <a:off x="8248981" y="266244"/>
        <a:ext cx="3749536" cy="2249722"/>
      </dsp:txXfrm>
    </dsp:sp>
    <dsp:sp modelId="{4E864EDF-F011-4AFE-B4CE-1363A1A9E93F}">
      <dsp:nvSpPr>
        <dsp:cNvPr id="0" name=""/>
        <dsp:cNvSpPr/>
      </dsp:nvSpPr>
      <dsp:spPr>
        <a:xfrm>
          <a:off x="44656" y="2776566"/>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577850" rtl="1">
            <a:lnSpc>
              <a:spcPct val="90000"/>
            </a:lnSpc>
            <a:spcBef>
              <a:spcPct val="0"/>
            </a:spcBef>
            <a:spcAft>
              <a:spcPct val="35000"/>
            </a:spcAft>
            <a:buNone/>
          </a:pPr>
          <a:r>
            <a:rPr lang="he-IL" sz="3900" kern="1200" dirty="0"/>
            <a:t>.</a:t>
          </a:r>
        </a:p>
      </dsp:txBody>
      <dsp:txXfrm>
        <a:off x="44656" y="2776566"/>
        <a:ext cx="3749536" cy="2249722"/>
      </dsp:txXfrm>
    </dsp:sp>
    <dsp:sp modelId="{67F92F07-CC1F-4D4E-B852-586E1F25609E}">
      <dsp:nvSpPr>
        <dsp:cNvPr id="0" name=""/>
        <dsp:cNvSpPr/>
      </dsp:nvSpPr>
      <dsp:spPr>
        <a:xfrm>
          <a:off x="4130602" y="2808378"/>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rtl="1">
            <a:lnSpc>
              <a:spcPct val="90000"/>
            </a:lnSpc>
            <a:spcBef>
              <a:spcPct val="0"/>
            </a:spcBef>
            <a:spcAft>
              <a:spcPct val="35000"/>
            </a:spcAft>
            <a:buNone/>
          </a:pPr>
          <a:r>
            <a:rPr lang="he-IL" sz="3900" kern="1200" dirty="0"/>
            <a:t>.לצאת מהמידות הרעות</a:t>
          </a:r>
        </a:p>
        <a:p>
          <a:pPr marL="0" lvl="0" indent="0" algn="ctr" defTabSz="1733550" rtl="1">
            <a:lnSpc>
              <a:spcPct val="90000"/>
            </a:lnSpc>
            <a:spcBef>
              <a:spcPct val="0"/>
            </a:spcBef>
            <a:spcAft>
              <a:spcPct val="35000"/>
            </a:spcAft>
            <a:buNone/>
          </a:pPr>
          <a:r>
            <a:rPr lang="he-IL" sz="3900" kern="1200" dirty="0"/>
            <a:t>קנאה תאווה וכבוד</a:t>
          </a:r>
        </a:p>
      </dsp:txBody>
      <dsp:txXfrm>
        <a:off x="4130602" y="2808378"/>
        <a:ext cx="3749536" cy="2249722"/>
      </dsp:txXfrm>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6500" kern="1200" dirty="0"/>
            <a:t>.</a:t>
          </a:r>
        </a:p>
      </dsp:txBody>
      <dsp:txXfrm>
        <a:off x="0" y="266244"/>
        <a:ext cx="3749536" cy="2249722"/>
      </dsp:txXfrm>
    </dsp:sp>
    <dsp:sp modelId="{9316A743-E5E8-4EFA-A4BB-859AD8BEB71D}">
      <dsp:nvSpPr>
        <dsp:cNvPr id="0" name=""/>
        <dsp:cNvSpPr/>
      </dsp:nvSpPr>
      <dsp:spPr>
        <a:xfrm>
          <a:off x="412449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r>
            <a:rPr lang="he-IL" sz="6500" kern="1200" dirty="0"/>
            <a:t>.</a:t>
          </a:r>
        </a:p>
      </dsp:txBody>
      <dsp:txXfrm>
        <a:off x="4124490" y="266244"/>
        <a:ext cx="3749536" cy="2249722"/>
      </dsp:txXfrm>
    </dsp:sp>
    <dsp:sp modelId="{09950222-E596-43CF-AF44-D04B47947FC5}">
      <dsp:nvSpPr>
        <dsp:cNvPr id="0" name=""/>
        <dsp:cNvSpPr/>
      </dsp:nvSpPr>
      <dsp:spPr>
        <a:xfrm>
          <a:off x="8248981"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r>
            <a:rPr lang="he-IL" sz="6500" kern="1200" dirty="0"/>
            <a:t>.</a:t>
          </a:r>
        </a:p>
      </dsp:txBody>
      <dsp:txXfrm>
        <a:off x="8248981" y="266244"/>
        <a:ext cx="3749536" cy="2249722"/>
      </dsp:txXfrm>
    </dsp:sp>
    <dsp:sp modelId="{4E864EDF-F011-4AFE-B4CE-1363A1A9E93F}">
      <dsp:nvSpPr>
        <dsp:cNvPr id="0" name=""/>
        <dsp:cNvSpPr/>
      </dsp:nvSpPr>
      <dsp:spPr>
        <a:xfrm>
          <a:off x="44656" y="2776566"/>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577850" rtl="1">
            <a:lnSpc>
              <a:spcPct val="90000"/>
            </a:lnSpc>
            <a:spcBef>
              <a:spcPct val="0"/>
            </a:spcBef>
            <a:spcAft>
              <a:spcPct val="35000"/>
            </a:spcAft>
            <a:buNone/>
          </a:pPr>
          <a:r>
            <a:rPr lang="he-IL" sz="6500" kern="1200" dirty="0"/>
            <a:t>.</a:t>
          </a:r>
        </a:p>
      </dsp:txBody>
      <dsp:txXfrm>
        <a:off x="44656" y="2776566"/>
        <a:ext cx="3749536" cy="2249722"/>
      </dsp:txXfrm>
    </dsp:sp>
    <dsp:sp modelId="{67F92F07-CC1F-4D4E-B852-586E1F25609E}">
      <dsp:nvSpPr>
        <dsp:cNvPr id="0" name=""/>
        <dsp:cNvSpPr/>
      </dsp:nvSpPr>
      <dsp:spPr>
        <a:xfrm>
          <a:off x="4130602" y="2808378"/>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r>
            <a:rPr lang="he-IL" sz="6500" kern="1200" dirty="0"/>
            <a:t>.</a:t>
          </a:r>
        </a:p>
      </dsp:txBody>
      <dsp:txXfrm>
        <a:off x="4130602" y="2808378"/>
        <a:ext cx="3749536" cy="2249722"/>
      </dsp:txXfrm>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200" kern="1200" dirty="0"/>
            <a:t>.</a:t>
          </a:r>
          <a:endParaRPr lang="en-US" sz="1200" kern="1200" dirty="0"/>
        </a:p>
        <a:p>
          <a:pPr marL="0" lvl="0" indent="0" algn="ctr" defTabSz="914400" rtl="1">
            <a:lnSpc>
              <a:spcPct val="100000"/>
            </a:lnSpc>
            <a:spcBef>
              <a:spcPct val="0"/>
            </a:spcBef>
            <a:spcAft>
              <a:spcPts val="0"/>
            </a:spcAft>
            <a:buNone/>
          </a:pPr>
          <a:r>
            <a:rPr lang="he-IL" sz="1200" kern="1200" dirty="0"/>
            <a:t> גם כשנדמה שאור המשמעות כבה, עלינו לשוב  ולהאיר אותו, שכן משמעות היא רוח אשר יכולה להשיב  טעם לחיים. </a:t>
          </a:r>
        </a:p>
      </dsp:txBody>
      <dsp:txXfrm>
        <a:off x="0" y="266244"/>
        <a:ext cx="3749536" cy="2249722"/>
      </dsp:txXfrm>
    </dsp:sp>
    <dsp:sp modelId="{9316A743-E5E8-4EFA-A4BB-859AD8BEB71D}">
      <dsp:nvSpPr>
        <dsp:cNvPr id="0" name=""/>
        <dsp:cNvSpPr/>
      </dsp:nvSpPr>
      <dsp:spPr>
        <a:xfrm>
          <a:off x="412449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r>
            <a:rPr lang="he-IL" sz="1200" kern="1200" dirty="0"/>
            <a:t>. אחת התקופות המוכרות, שבהן אנשים תוהים האם יש משמעות לחיים, היא  בשעת היציאה לפנסיה. הסיבה לכך נעוצה בעובדה, כי  העבודה מספקת לנו תוכן ומשמעות ואף מעסיקה את  מחשבותינו. כשזו נלקחת מאתנו אנו חווים תחושה  המוכרת בשם ‘ריק קיומי’. </a:t>
          </a:r>
        </a:p>
      </dsp:txBody>
      <dsp:txXfrm>
        <a:off x="4124490" y="266244"/>
        <a:ext cx="3749536" cy="2249722"/>
      </dsp:txXfrm>
    </dsp:sp>
    <dsp:sp modelId="{09950222-E596-43CF-AF44-D04B47947FC5}">
      <dsp:nvSpPr>
        <dsp:cNvPr id="0" name=""/>
        <dsp:cNvSpPr/>
      </dsp:nvSpPr>
      <dsp:spPr>
        <a:xfrm>
          <a:off x="8248981"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r>
            <a:rPr lang="he-IL" sz="1200" kern="1200" dirty="0"/>
            <a:t>. ויקטור פרנקל כתב כי האדם הפסימי הוא זה שכל יום תולש </a:t>
          </a:r>
        </a:p>
        <a:p>
          <a:pPr marL="0" lvl="0" indent="0" algn="ctr" defTabSz="533400" rtl="1">
            <a:lnSpc>
              <a:spcPct val="90000"/>
            </a:lnSpc>
            <a:spcBef>
              <a:spcPct val="0"/>
            </a:spcBef>
            <a:spcAft>
              <a:spcPct val="35000"/>
            </a:spcAft>
            <a:buNone/>
          </a:pPr>
          <a:r>
            <a:rPr lang="he-IL" sz="1200" kern="1200" dirty="0"/>
            <a:t> עוד יום מלוח השנה שלו וזורק אותו לפח, והאדם האופטימי </a:t>
          </a:r>
        </a:p>
        <a:p>
          <a:pPr marL="0" lvl="0" indent="0" algn="ctr" defTabSz="533400" rtl="1">
            <a:lnSpc>
              <a:spcPct val="90000"/>
            </a:lnSpc>
            <a:spcBef>
              <a:spcPct val="0"/>
            </a:spcBef>
            <a:spcAft>
              <a:spcPct val="35000"/>
            </a:spcAft>
            <a:buNone/>
          </a:pPr>
          <a:r>
            <a:rPr lang="he-IL" sz="1200" kern="1200" dirty="0"/>
            <a:t> הוא זה שתולש בסוף כל יום את היום מלוח השנה שלו </a:t>
          </a:r>
        </a:p>
        <a:p>
          <a:pPr marL="0" lvl="0" indent="0" algn="ctr" defTabSz="533400" rtl="1">
            <a:lnSpc>
              <a:spcPct val="90000"/>
            </a:lnSpc>
            <a:spcBef>
              <a:spcPct val="0"/>
            </a:spcBef>
            <a:spcAft>
              <a:spcPct val="35000"/>
            </a:spcAft>
            <a:buNone/>
          </a:pPr>
          <a:r>
            <a:rPr lang="he-IL" sz="1200" kern="1200" dirty="0"/>
            <a:t> ורושם את הדברים שעשה ושנותנים לו משמעות. </a:t>
          </a:r>
        </a:p>
        <a:p>
          <a:pPr marL="0" lvl="0" indent="0" algn="ctr" defTabSz="533400" rtl="1">
            <a:lnSpc>
              <a:spcPct val="90000"/>
            </a:lnSpc>
            <a:spcBef>
              <a:spcPct val="0"/>
            </a:spcBef>
            <a:spcAft>
              <a:spcPct val="35000"/>
            </a:spcAft>
            <a:buNone/>
          </a:pPr>
          <a:r>
            <a:rPr lang="he-IL" sz="1200" kern="1200" dirty="0"/>
            <a:t>אוסיף  טיפ להשגת משמעות: </a:t>
          </a:r>
        </a:p>
        <a:p>
          <a:pPr marL="0" lvl="0" indent="0" algn="ctr" defTabSz="533400" rtl="1">
            <a:lnSpc>
              <a:spcPct val="90000"/>
            </a:lnSpc>
            <a:spcBef>
              <a:spcPct val="0"/>
            </a:spcBef>
            <a:spcAft>
              <a:spcPct val="35000"/>
            </a:spcAft>
            <a:buNone/>
          </a:pPr>
          <a:r>
            <a:rPr lang="he-IL" sz="1200" kern="1200" dirty="0"/>
            <a:t>אפשר לחשוב בבוקר איזה דבר משמעותי רוצים להגשים באותו היום,  </a:t>
          </a:r>
        </a:p>
        <a:p>
          <a:pPr marL="0" lvl="0" indent="0" algn="ctr" defTabSz="533400" rtl="1">
            <a:lnSpc>
              <a:spcPct val="90000"/>
            </a:lnSpc>
            <a:spcBef>
              <a:spcPct val="0"/>
            </a:spcBef>
            <a:spcAft>
              <a:spcPct val="35000"/>
            </a:spcAft>
            <a:buNone/>
          </a:pPr>
          <a:r>
            <a:rPr lang="he-IL" sz="1200" kern="1200" dirty="0"/>
            <a:t> ל התקשר כדי להתנדב או לברר על לימודי שפה( ובערב </a:t>
          </a:r>
        </a:p>
        <a:p>
          <a:pPr marL="0" lvl="0" indent="0" algn="ctr" defTabSz="533400" rtl="1">
            <a:lnSpc>
              <a:spcPct val="90000"/>
            </a:lnSpc>
            <a:spcBef>
              <a:spcPct val="0"/>
            </a:spcBef>
            <a:spcAft>
              <a:spcPct val="35000"/>
            </a:spcAft>
            <a:buNone/>
          </a:pPr>
          <a:r>
            <a:rPr lang="he-IL" sz="1200" kern="1200" dirty="0"/>
            <a:t> לכתוב אם הצלחנו להגשימו.</a:t>
          </a:r>
        </a:p>
      </dsp:txBody>
      <dsp:txXfrm>
        <a:off x="8248981" y="266244"/>
        <a:ext cx="3749536" cy="2249722"/>
      </dsp:txXfrm>
    </dsp:sp>
    <dsp:sp modelId="{4E864EDF-F011-4AFE-B4CE-1363A1A9E93F}">
      <dsp:nvSpPr>
        <dsp:cNvPr id="0" name=""/>
        <dsp:cNvSpPr/>
      </dsp:nvSpPr>
      <dsp:spPr>
        <a:xfrm>
          <a:off x="44656" y="2776566"/>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77850" rtl="1">
            <a:lnSpc>
              <a:spcPct val="90000"/>
            </a:lnSpc>
            <a:spcBef>
              <a:spcPct val="0"/>
            </a:spcBef>
            <a:spcAft>
              <a:spcPct val="35000"/>
            </a:spcAft>
            <a:buNone/>
          </a:pPr>
          <a:endParaRPr lang="he-IL" sz="1200" kern="1200" dirty="0"/>
        </a:p>
      </dsp:txBody>
      <dsp:txXfrm>
        <a:off x="44656" y="2776566"/>
        <a:ext cx="3749536" cy="2249722"/>
      </dsp:txXfrm>
    </dsp:sp>
    <dsp:sp modelId="{67F92F07-CC1F-4D4E-B852-586E1F25609E}">
      <dsp:nvSpPr>
        <dsp:cNvPr id="0" name=""/>
        <dsp:cNvSpPr/>
      </dsp:nvSpPr>
      <dsp:spPr>
        <a:xfrm>
          <a:off x="4130602" y="2808378"/>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endParaRPr lang="he-IL" sz="1200" kern="1200" dirty="0"/>
        </a:p>
      </dsp:txBody>
      <dsp:txXfrm>
        <a:off x="4130602" y="2808378"/>
        <a:ext cx="3749536" cy="2249722"/>
      </dsp:txXfrm>
    </dsp:sp>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endParaRPr lang="he-IL" sz="6500" kern="1200" dirty="0"/>
        </a:p>
      </dsp:txBody>
      <dsp:txXfrm>
        <a:off x="0" y="266244"/>
        <a:ext cx="3749536" cy="2249722"/>
      </dsp:txXfrm>
    </dsp:sp>
    <dsp:sp modelId="{9316A743-E5E8-4EFA-A4BB-859AD8BEB71D}">
      <dsp:nvSpPr>
        <dsp:cNvPr id="0" name=""/>
        <dsp:cNvSpPr/>
      </dsp:nvSpPr>
      <dsp:spPr>
        <a:xfrm>
          <a:off x="412449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4124490" y="266244"/>
        <a:ext cx="3749536" cy="2249722"/>
      </dsp:txXfrm>
    </dsp:sp>
    <dsp:sp modelId="{09950222-E596-43CF-AF44-D04B47947FC5}">
      <dsp:nvSpPr>
        <dsp:cNvPr id="0" name=""/>
        <dsp:cNvSpPr/>
      </dsp:nvSpPr>
      <dsp:spPr>
        <a:xfrm>
          <a:off x="8248981"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8248981" y="266244"/>
        <a:ext cx="3749536" cy="2249722"/>
      </dsp:txXfrm>
    </dsp:sp>
    <dsp:sp modelId="{4E864EDF-F011-4AFE-B4CE-1363A1A9E93F}">
      <dsp:nvSpPr>
        <dsp:cNvPr id="0" name=""/>
        <dsp:cNvSpPr/>
      </dsp:nvSpPr>
      <dsp:spPr>
        <a:xfrm>
          <a:off x="44656" y="2776566"/>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577850" rtl="1">
            <a:lnSpc>
              <a:spcPct val="90000"/>
            </a:lnSpc>
            <a:spcBef>
              <a:spcPct val="0"/>
            </a:spcBef>
            <a:spcAft>
              <a:spcPct val="35000"/>
            </a:spcAft>
            <a:buNone/>
          </a:pPr>
          <a:endParaRPr lang="he-IL" sz="6500" kern="1200" dirty="0"/>
        </a:p>
      </dsp:txBody>
      <dsp:txXfrm>
        <a:off x="44656" y="2776566"/>
        <a:ext cx="3749536" cy="2249722"/>
      </dsp:txXfrm>
    </dsp:sp>
    <dsp:sp modelId="{67F92F07-CC1F-4D4E-B852-586E1F25609E}">
      <dsp:nvSpPr>
        <dsp:cNvPr id="0" name=""/>
        <dsp:cNvSpPr/>
      </dsp:nvSpPr>
      <dsp:spPr>
        <a:xfrm>
          <a:off x="4130602" y="2808378"/>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4130602" y="2808378"/>
        <a:ext cx="3749536" cy="2249722"/>
      </dsp:txXfrm>
    </dsp:sp>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endParaRPr lang="he-IL" sz="1900" kern="1200" dirty="0"/>
        </a:p>
      </dsp:txBody>
      <dsp:txXfrm>
        <a:off x="0" y="266244"/>
        <a:ext cx="3749536" cy="2249722"/>
      </dsp:txXfrm>
    </dsp:sp>
    <dsp:sp modelId="{9316A743-E5E8-4EFA-A4BB-859AD8BEB71D}">
      <dsp:nvSpPr>
        <dsp:cNvPr id="0" name=""/>
        <dsp:cNvSpPr/>
      </dsp:nvSpPr>
      <dsp:spPr>
        <a:xfrm>
          <a:off x="4124490"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1">
            <a:lnSpc>
              <a:spcPct val="90000"/>
            </a:lnSpc>
            <a:spcBef>
              <a:spcPct val="0"/>
            </a:spcBef>
            <a:spcAft>
              <a:spcPct val="35000"/>
            </a:spcAft>
            <a:buNone/>
          </a:pPr>
          <a:r>
            <a:rPr lang="he-IL" sz="1900" b="0" i="0" kern="1200" dirty="0"/>
            <a:t>לעומת זאת, תפקידה של חכמת הנפש היהודית שונה לחלוטין. </a:t>
          </a:r>
        </a:p>
        <a:p>
          <a:pPr marL="0" lvl="0" indent="0" algn="ctr" defTabSz="844550" rtl="1">
            <a:lnSpc>
              <a:spcPct val="90000"/>
            </a:lnSpc>
            <a:spcBef>
              <a:spcPct val="0"/>
            </a:spcBef>
            <a:spcAft>
              <a:spcPct val="35000"/>
            </a:spcAft>
            <a:buNone/>
          </a:pPr>
          <a:r>
            <a:rPr lang="he-IL" sz="1900" b="0" i="0" kern="1200" dirty="0"/>
            <a:t>היא אמורה לעזור לאדם להגיע למצב שהוא מקיים את רצון הא-ל; </a:t>
          </a:r>
        </a:p>
        <a:p>
          <a:pPr marL="0" lvl="0" indent="0" algn="ctr" defTabSz="844550" rtl="1">
            <a:lnSpc>
              <a:spcPct val="90000"/>
            </a:lnSpc>
            <a:spcBef>
              <a:spcPct val="0"/>
            </a:spcBef>
            <a:spcAft>
              <a:spcPct val="35000"/>
            </a:spcAft>
            <a:buNone/>
          </a:pPr>
          <a:r>
            <a:rPr lang="he-IL" sz="1900" b="0" i="0" kern="1200" dirty="0"/>
            <a:t>הסיפוק והשלוה הפנימית אינם אלא כלי או שלב, לפעמים הכרחי, המאפשר לאדם להגיע למצב זה. </a:t>
          </a:r>
          <a:endParaRPr lang="he-IL" sz="1900" kern="1200" dirty="0"/>
        </a:p>
      </dsp:txBody>
      <dsp:txXfrm>
        <a:off x="4124490" y="266244"/>
        <a:ext cx="3749536" cy="2249722"/>
      </dsp:txXfrm>
    </dsp:sp>
    <dsp:sp modelId="{09950222-E596-43CF-AF44-D04B47947FC5}">
      <dsp:nvSpPr>
        <dsp:cNvPr id="0" name=""/>
        <dsp:cNvSpPr/>
      </dsp:nvSpPr>
      <dsp:spPr>
        <a:xfrm>
          <a:off x="8248981" y="266244"/>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1">
            <a:lnSpc>
              <a:spcPct val="90000"/>
            </a:lnSpc>
            <a:spcBef>
              <a:spcPct val="0"/>
            </a:spcBef>
            <a:spcAft>
              <a:spcPct val="35000"/>
            </a:spcAft>
            <a:buNone/>
          </a:pPr>
          <a:r>
            <a:rPr lang="he-IL" sz="1900" kern="1200" dirty="0"/>
            <a:t>.</a:t>
          </a:r>
          <a:r>
            <a:rPr lang="he-IL" sz="1900" b="0" i="0" kern="1200" dirty="0"/>
            <a:t> הפסיכולוגיה, כפי שהיא נלמדת באקדמיה, אמביוולנטית בכל הקשור לשאלות מוסריות.</a:t>
          </a:r>
        </a:p>
        <a:p>
          <a:pPr marL="0" lvl="0" indent="0" algn="ctr" defTabSz="844550" rtl="1">
            <a:lnSpc>
              <a:spcPct val="90000"/>
            </a:lnSpc>
            <a:spcBef>
              <a:spcPct val="0"/>
            </a:spcBef>
            <a:spcAft>
              <a:spcPct val="35000"/>
            </a:spcAft>
            <a:buNone/>
          </a:pPr>
          <a:r>
            <a:rPr lang="he-IL" sz="1900" b="0" i="0" kern="1200" dirty="0"/>
            <a:t>תפקידו של הפסיכולוג הוא לעזור לאדם להגיע למצב של שלמות עם עצמו. העקרונות המנחים אותו הם השגת סיפוק, מניעת סבל, פתרון קונפליקטים והגשמת יעדים. </a:t>
          </a:r>
          <a:endParaRPr lang="he-IL" sz="1900" kern="1200" dirty="0"/>
        </a:p>
      </dsp:txBody>
      <dsp:txXfrm>
        <a:off x="8248981" y="266244"/>
        <a:ext cx="3749536" cy="2249722"/>
      </dsp:txXfrm>
    </dsp:sp>
    <dsp:sp modelId="{4E864EDF-F011-4AFE-B4CE-1363A1A9E93F}">
      <dsp:nvSpPr>
        <dsp:cNvPr id="0" name=""/>
        <dsp:cNvSpPr/>
      </dsp:nvSpPr>
      <dsp:spPr>
        <a:xfrm>
          <a:off x="44656" y="2776566"/>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577850" rtl="1">
            <a:lnSpc>
              <a:spcPct val="90000"/>
            </a:lnSpc>
            <a:spcBef>
              <a:spcPct val="0"/>
            </a:spcBef>
            <a:spcAft>
              <a:spcPct val="35000"/>
            </a:spcAft>
            <a:buNone/>
          </a:pPr>
          <a:endParaRPr lang="he-IL" sz="1900" kern="1200" dirty="0"/>
        </a:p>
      </dsp:txBody>
      <dsp:txXfrm>
        <a:off x="44656" y="2776566"/>
        <a:ext cx="3749536" cy="2249722"/>
      </dsp:txXfrm>
    </dsp:sp>
    <dsp:sp modelId="{67F92F07-CC1F-4D4E-B852-586E1F25609E}">
      <dsp:nvSpPr>
        <dsp:cNvPr id="0" name=""/>
        <dsp:cNvSpPr/>
      </dsp:nvSpPr>
      <dsp:spPr>
        <a:xfrm>
          <a:off x="4130602" y="2808378"/>
          <a:ext cx="3749536" cy="224972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1">
            <a:lnSpc>
              <a:spcPct val="90000"/>
            </a:lnSpc>
            <a:spcBef>
              <a:spcPct val="0"/>
            </a:spcBef>
            <a:spcAft>
              <a:spcPct val="35000"/>
            </a:spcAft>
            <a:buNone/>
          </a:pPr>
          <a:endParaRPr lang="he-IL" sz="1900" kern="1200" dirty="0"/>
        </a:p>
      </dsp:txBody>
      <dsp:txXfrm>
        <a:off x="4130602" y="2808378"/>
        <a:ext cx="3749536" cy="2249722"/>
      </dsp:txXfrm>
    </dsp:sp>
  </dsp:spTree>
</dsp:drawing>
</file>

<file path=ppt/diagrams/drawing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252565" y="2239"/>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1">
            <a:lnSpc>
              <a:spcPct val="90000"/>
            </a:lnSpc>
            <a:spcBef>
              <a:spcPct val="0"/>
            </a:spcBef>
            <a:spcAft>
              <a:spcPct val="35000"/>
            </a:spcAft>
            <a:buNone/>
          </a:pPr>
          <a:endParaRPr lang="he-IL" sz="1100" kern="1200" dirty="0"/>
        </a:p>
      </dsp:txBody>
      <dsp:txXfrm>
        <a:off x="252565" y="2239"/>
        <a:ext cx="3325811" cy="1995487"/>
      </dsp:txXfrm>
    </dsp:sp>
    <dsp:sp modelId="{9316A743-E5E8-4EFA-A4BB-859AD8BEB71D}">
      <dsp:nvSpPr>
        <dsp:cNvPr id="0" name=""/>
        <dsp:cNvSpPr/>
      </dsp:nvSpPr>
      <dsp:spPr>
        <a:xfrm>
          <a:off x="3910958" y="2239"/>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1">
            <a:lnSpc>
              <a:spcPct val="90000"/>
            </a:lnSpc>
            <a:spcBef>
              <a:spcPct val="0"/>
            </a:spcBef>
            <a:spcAft>
              <a:spcPct val="35000"/>
            </a:spcAft>
            <a:buNone/>
          </a:pPr>
          <a:r>
            <a:rPr lang="he-IL" sz="1100" kern="1200" dirty="0"/>
            <a:t>.</a:t>
          </a:r>
          <a:r>
            <a:rPr lang="he-IL" sz="1100" b="0" i="0" kern="1200" dirty="0"/>
            <a:t> לעומת זאת, החברה המערבית בכלל, ומחוזותיה האקדמיים בפרט, רואים את הדברים בצורה הפוכה, ומבקשים למעט ככל שניתן את ההבדלים בין המגדרים. אין צורך להאריך בנושא, שכן הדברים מפורסמים. ברור שהבדלים אלו ישפיעו עמוקות על הטיפול הפסיכולוגי, אם ביחס לטיפול ביחידים, אם בטיפול הקשור למערכות יחסים וזוגיות. אכן, ושלא במפתיע, הטיפול הפסיכולוגי אינו מבחין בין גברים לבין נשים (על אף שלאחרונה נעשו מאמצים בכיוון זה),</a:t>
          </a:r>
          <a:r>
            <a:rPr lang="he-IL" sz="1100" b="0" i="0" kern="1200" dirty="0">
              <a:hlinkClick xmlns:r="http://schemas.openxmlformats.org/officeDocument/2006/relationships" r:id="rId1"/>
            </a:rPr>
            <a:t>[35]</a:t>
          </a:r>
          <a:r>
            <a:rPr lang="he-IL" sz="1100" b="0" i="0" kern="1200" dirty="0"/>
            <a:t> ועצם רעיון ההבחנה זר למקצוע ועוין את המצע האידאולוגי שהוא מקדם. בניגוד לגישה העולה ממסורת ישראל, נראה שמטפל שיכריז על טיפול שונה לגברים ולנשים יוקע ויוחרם.</a:t>
          </a:r>
          <a:endParaRPr lang="he-IL" sz="1100" kern="1200" dirty="0"/>
        </a:p>
      </dsp:txBody>
      <dsp:txXfrm>
        <a:off x="3910958" y="2239"/>
        <a:ext cx="3325811" cy="1995487"/>
      </dsp:txXfrm>
    </dsp:sp>
    <dsp:sp modelId="{09950222-E596-43CF-AF44-D04B47947FC5}">
      <dsp:nvSpPr>
        <dsp:cNvPr id="0" name=""/>
        <dsp:cNvSpPr/>
      </dsp:nvSpPr>
      <dsp:spPr>
        <a:xfrm>
          <a:off x="7569351" y="2239"/>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1">
            <a:lnSpc>
              <a:spcPct val="90000"/>
            </a:lnSpc>
            <a:spcBef>
              <a:spcPct val="0"/>
            </a:spcBef>
            <a:spcAft>
              <a:spcPct val="35000"/>
            </a:spcAft>
            <a:buNone/>
          </a:pPr>
          <a:r>
            <a:rPr lang="he-IL" sz="1100" kern="1200" dirty="0"/>
            <a:t>.</a:t>
          </a:r>
          <a:r>
            <a:rPr lang="he-IL" sz="1100" b="0" i="0" kern="1200" dirty="0"/>
            <a:t> היהדות סבורה שיש הבדלים מהותיים בין איש ואשה, כפי שבאים לידי ביטוי בדיני קידושין וגירושין, בהבדלי חיוב בקיום מצוות, ובעוד חילוקים רבים. במסכת שבת (סב, א) נאמר כי "נשים עם בפני עצמן הן", ופירש בפסקי </a:t>
          </a:r>
          <a:r>
            <a:rPr lang="he-IL" sz="1100" b="0" i="0" kern="1200" dirty="0" err="1"/>
            <a:t>הרי"ד</a:t>
          </a:r>
          <a:r>
            <a:rPr lang="he-IL" sz="1100" b="0" i="0" kern="1200" dirty="0"/>
            <a:t>: "משונים הם מן האנשים לכל דבר, ומה שראוי לזה אין ראוי לזה". כיון שהיהדות סבורה שיש הבדלים מהותיים ומשמעותיים בין גבר לאשה, על כן היא חייבת גם להתמודד עם השאלה מהו הטיפול הנכון לגבר ומהו הטיפול הנכון לאשה, ולהתאים את הטיפול לכל מגדר בנפרד. כן מצאנו בתורה צורת תקשורת שונה לגברים ולנשים, כמו שכתוב בפסוק (שמות </a:t>
          </a:r>
          <a:r>
            <a:rPr lang="he-IL" sz="1100" b="0" i="0" kern="1200" dirty="0" err="1"/>
            <a:t>יט</a:t>
          </a:r>
          <a:r>
            <a:rPr lang="he-IL" sz="1100" b="0" i="0" kern="1200" dirty="0"/>
            <a:t>, ג): "כה תאמר לבית יעקב ותגיד לבני ישראל", ופירש רש"י: "לבית יעקב, אלו הנשים, תאמר להן בלשון רכה. ותגיד לבני ישראל, עונשין </a:t>
          </a:r>
          <a:r>
            <a:rPr lang="he-IL" sz="1100" b="0" i="0" kern="1200" dirty="0" err="1"/>
            <a:t>ודקדוקין</a:t>
          </a:r>
          <a:r>
            <a:rPr lang="he-IL" sz="1100" b="0" i="0" kern="1200" dirty="0"/>
            <a:t> פרש לזכרים, דברים הקשין </a:t>
          </a:r>
          <a:r>
            <a:rPr lang="he-IL" sz="1100" b="0" i="0" kern="1200" dirty="0" err="1"/>
            <a:t>כגידין</a:t>
          </a:r>
          <a:r>
            <a:rPr lang="he-IL" sz="1100" b="0" i="0" kern="1200" dirty="0"/>
            <a:t>".</a:t>
          </a:r>
          <a:endParaRPr lang="he-IL" sz="1100" kern="1200" dirty="0"/>
        </a:p>
      </dsp:txBody>
      <dsp:txXfrm>
        <a:off x="7569351" y="2239"/>
        <a:ext cx="3325811" cy="1995487"/>
      </dsp:txXfrm>
    </dsp:sp>
    <dsp:sp modelId="{4E864EDF-F011-4AFE-B4CE-1363A1A9E93F}">
      <dsp:nvSpPr>
        <dsp:cNvPr id="0" name=""/>
        <dsp:cNvSpPr/>
      </dsp:nvSpPr>
      <dsp:spPr>
        <a:xfrm>
          <a:off x="1286627" y="2306462"/>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1">
            <a:lnSpc>
              <a:spcPct val="90000"/>
            </a:lnSpc>
            <a:spcBef>
              <a:spcPct val="0"/>
            </a:spcBef>
            <a:spcAft>
              <a:spcPct val="35000"/>
            </a:spcAft>
            <a:buNone/>
          </a:pPr>
          <a:r>
            <a:rPr lang="he-IL" sz="1100" kern="1200" dirty="0"/>
            <a:t>.</a:t>
          </a:r>
          <a:r>
            <a:rPr lang="he-IL" sz="1100" b="0" i="0" kern="1200" dirty="0"/>
            <a:t> אולם, ליהדות גישה מנוגדת לחלוטין. דוד המלך אומר: "פלגי מים ירדו עיני על לא שמרו תורתך" (תהלים קיט, קלו). רבנו יונה יסד את השער הראשון בספרו שערי תשובה על עשרים (!) עיקרי התשובה. דבריו שם הם קילורין </a:t>
          </a:r>
          <a:r>
            <a:rPr lang="he-IL" sz="1100" b="0" i="0" kern="1200" dirty="0" err="1"/>
            <a:t>לעינים</a:t>
          </a:r>
          <a:r>
            <a:rPr lang="he-IL" sz="1100" b="0" i="0" kern="1200" dirty="0"/>
            <a:t>: כמה יש לו לאדם להרבות בתשובה על חטאיו! נביא כאן מקצת מדבריו (שם </a:t>
          </a:r>
          <a:r>
            <a:rPr lang="he-IL" sz="1100" b="0" i="0" kern="1200" dirty="0" err="1"/>
            <a:t>יג</a:t>
          </a:r>
          <a:r>
            <a:rPr lang="he-IL" sz="1100" b="0" i="0" kern="1200" dirty="0"/>
            <a:t>-יד):</a:t>
          </a:r>
        </a:p>
        <a:p>
          <a:pPr marL="0" lvl="0" indent="0" algn="ctr" defTabSz="488950" rtl="1">
            <a:lnSpc>
              <a:spcPct val="90000"/>
            </a:lnSpc>
            <a:spcBef>
              <a:spcPct val="0"/>
            </a:spcBef>
            <a:spcAft>
              <a:spcPct val="35000"/>
            </a:spcAft>
            <a:buNone/>
          </a:pPr>
          <a:r>
            <a:rPr lang="he-IL" sz="1100" b="0" i="0" kern="1200" dirty="0"/>
            <a:t> </a:t>
          </a:r>
          <a:r>
            <a:rPr lang="he-IL" sz="1100" b="0" i="0" kern="1200" dirty="0" err="1"/>
            <a:t>ישתונן</a:t>
          </a:r>
          <a:r>
            <a:rPr lang="he-IL" sz="1100" b="0" i="0" kern="1200" dirty="0"/>
            <a:t> כליותיו ויחשוב כמה רבה רעת מי שהמרה את יוצרו. ויגדיל יגון בלבבו וסער מתחולל </a:t>
          </a:r>
          <a:r>
            <a:rPr lang="he-IL" sz="1100" b="0" i="0" kern="1200" dirty="0" err="1"/>
            <a:t>ברעיוניו</a:t>
          </a:r>
          <a:r>
            <a:rPr lang="he-IL" sz="1100" b="0" i="0" kern="1200" dirty="0"/>
            <a:t>, </a:t>
          </a:r>
          <a:r>
            <a:rPr lang="he-IL" sz="1100" b="0" i="0" kern="1200" dirty="0" err="1"/>
            <a:t>ויאנח</a:t>
          </a:r>
          <a:r>
            <a:rPr lang="he-IL" sz="1100" b="0" i="0" kern="1200" dirty="0"/>
            <a:t> במרירות לב, כי יתכן שיתחרט וירע בעיניו על</a:t>
          </a:r>
          <a:endParaRPr lang="he-IL" sz="1100" kern="1200" dirty="0"/>
        </a:p>
      </dsp:txBody>
      <dsp:txXfrm>
        <a:off x="1286627" y="2306462"/>
        <a:ext cx="3325811" cy="1995487"/>
      </dsp:txXfrm>
    </dsp:sp>
    <dsp:sp modelId="{67F92F07-CC1F-4D4E-B852-586E1F25609E}">
      <dsp:nvSpPr>
        <dsp:cNvPr id="0" name=""/>
        <dsp:cNvSpPr/>
      </dsp:nvSpPr>
      <dsp:spPr>
        <a:xfrm>
          <a:off x="5016591" y="2306462"/>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1">
            <a:lnSpc>
              <a:spcPct val="90000"/>
            </a:lnSpc>
            <a:spcBef>
              <a:spcPct val="0"/>
            </a:spcBef>
            <a:spcAft>
              <a:spcPct val="35000"/>
            </a:spcAft>
            <a:buNone/>
          </a:pPr>
          <a:r>
            <a:rPr lang="he-IL" sz="1100" kern="1200" dirty="0"/>
            <a:t>.</a:t>
          </a:r>
          <a:r>
            <a:rPr lang="he-IL" sz="1100" b="0" i="0" kern="1200" dirty="0"/>
            <a:t> היחס הפסיכולוגי היום לרגשי אשמה, הוא כמו יחס הבשלנית אל המלח: קצת ממנו טוב, אבל יותר מדי הורס את כל המתכון. לפי מקור אחד, רגש האשמה הוא רגש משתק, המונע מהאדם לתפקד בצורה נורמלית.</a:t>
          </a:r>
          <a:r>
            <a:rPr lang="he-IL" sz="1100" b="0" i="0" kern="1200" dirty="0">
              <a:hlinkClick xmlns:r="http://schemas.openxmlformats.org/officeDocument/2006/relationships" r:id="rId2"/>
            </a:rPr>
            <a:t>[38]</a:t>
          </a:r>
          <a:r>
            <a:rPr lang="he-IL" sz="1100" b="0" i="0" kern="1200" dirty="0"/>
            <a:t> ידוע לי על פסיכולוג חרדי שהגיע אליו בחור ישיבה שסבל מדחפים עזים לעבירה כלשהי. הדבר הראשון שעשה הפסיכולוג היה לנטרל את רגשות האשמה שהבחור הרגיש עקב דחפים אלו. הוא ראה בכך הצלחה גדולה.</a:t>
          </a:r>
          <a:endParaRPr lang="he-IL" sz="1100" kern="1200" dirty="0"/>
        </a:p>
      </dsp:txBody>
      <dsp:txXfrm>
        <a:off x="5016591" y="2306462"/>
        <a:ext cx="3325811" cy="1995487"/>
      </dsp:txXfrm>
    </dsp:sp>
  </dsp:spTree>
</dsp:drawing>
</file>

<file path=ppt/diagrams/drawing4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252565" y="2239"/>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r>
            <a:rPr lang="he-IL" sz="1200" kern="1200" dirty="0"/>
            <a:t>.</a:t>
          </a:r>
          <a:r>
            <a:rPr lang="he-IL" sz="1200" b="0" i="0" kern="1200" dirty="0"/>
            <a:t> גישת היהדות אם כן היא שרגשי אשמה הם מרכיב חשוב בצמיחת האדם: "והצער על העבר יצילהו מלעבור להבא, לכן אל יסיר הצער הזה </a:t>
          </a:r>
          <a:r>
            <a:rPr lang="he-IL" sz="1200" b="0" i="0" kern="1200" dirty="0" err="1"/>
            <a:t>מנגדו</a:t>
          </a:r>
          <a:r>
            <a:rPr lang="he-IL" sz="1200" b="0" i="0" kern="1200" dirty="0"/>
            <a:t>, כי הוא השומרו מליפול עוד בשחת אשר עלה ממנה".</a:t>
          </a:r>
          <a:r>
            <a:rPr lang="he-IL" sz="1200" b="0" i="0" kern="1200" dirty="0">
              <a:hlinkClick xmlns:r="http://schemas.openxmlformats.org/officeDocument/2006/relationships" r:id="rId1"/>
            </a:rPr>
            <a:t>[40]</a:t>
          </a:r>
          <a:r>
            <a:rPr lang="he-IL" sz="1200" b="0" i="0" kern="1200" dirty="0"/>
            <a:t> גישתה שונה בתכלית, גם לעניין הזה, מגישת הפסיכולוגיה בכללותה.</a:t>
          </a:r>
          <a:endParaRPr lang="he-IL" sz="1200" kern="1200" dirty="0"/>
        </a:p>
      </dsp:txBody>
      <dsp:txXfrm>
        <a:off x="252565" y="2239"/>
        <a:ext cx="3325811" cy="1995487"/>
      </dsp:txXfrm>
    </dsp:sp>
    <dsp:sp modelId="{9316A743-E5E8-4EFA-A4BB-859AD8BEB71D}">
      <dsp:nvSpPr>
        <dsp:cNvPr id="0" name=""/>
        <dsp:cNvSpPr/>
      </dsp:nvSpPr>
      <dsp:spPr>
        <a:xfrm>
          <a:off x="3910958" y="2239"/>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r>
            <a:rPr lang="he-IL" sz="1200" kern="1200" dirty="0"/>
            <a:t>.</a:t>
          </a:r>
          <a:r>
            <a:rPr lang="he-IL" sz="1200" b="0" i="0" kern="1200" dirty="0"/>
            <a:t> אולם, ליהדות גישה מנוגדת לחלוטין. דוד המלך אומר: "פלגי מים ירדו עיני על לא שמרו תורתך" (תהלים קיט, קלו). רבנו יונה יסד את השער הראשון בספרו שערי תשובה על עשרים (!) עיקרי התשובה. דבריו שם הם קילורין </a:t>
          </a:r>
          <a:r>
            <a:rPr lang="he-IL" sz="1200" b="0" i="0" kern="1200" dirty="0" err="1"/>
            <a:t>לעינים</a:t>
          </a:r>
          <a:r>
            <a:rPr lang="he-IL" sz="1200" b="0" i="0" kern="1200" dirty="0"/>
            <a:t>: כמה יש לו לאדם להרבות בתשובה על חטאיו! נביא כאן מקצת מדבריו (שם </a:t>
          </a:r>
          <a:r>
            <a:rPr lang="he-IL" sz="1200" b="0" i="0" kern="1200" dirty="0" err="1"/>
            <a:t>יג</a:t>
          </a:r>
          <a:r>
            <a:rPr lang="he-IL" sz="1200" b="0" i="0" kern="1200" dirty="0"/>
            <a:t>-יד):</a:t>
          </a:r>
        </a:p>
        <a:p>
          <a:pPr marL="0" lvl="0" indent="0" algn="ctr" defTabSz="533400" rtl="1">
            <a:lnSpc>
              <a:spcPct val="90000"/>
            </a:lnSpc>
            <a:spcBef>
              <a:spcPct val="0"/>
            </a:spcBef>
            <a:spcAft>
              <a:spcPct val="35000"/>
            </a:spcAft>
            <a:buNone/>
          </a:pPr>
          <a:r>
            <a:rPr lang="he-IL" sz="1200" b="0" i="0" kern="1200" dirty="0"/>
            <a:t> </a:t>
          </a:r>
          <a:r>
            <a:rPr lang="he-IL" sz="1200" b="0" i="0" kern="1200" dirty="0" err="1"/>
            <a:t>ישתונן</a:t>
          </a:r>
          <a:r>
            <a:rPr lang="he-IL" sz="1200" b="0" i="0" kern="1200" dirty="0"/>
            <a:t> כליותיו ויחשוב כמה רבה רעת מי שהמרה את יוצרו. ויגדיל יגון בלבבו וסער מתחולל </a:t>
          </a:r>
          <a:r>
            <a:rPr lang="he-IL" sz="1200" b="0" i="0" kern="1200" dirty="0" err="1"/>
            <a:t>ברעיוניו</a:t>
          </a:r>
          <a:r>
            <a:rPr lang="he-IL" sz="1200" b="0" i="0" kern="1200" dirty="0"/>
            <a:t>, </a:t>
          </a:r>
          <a:r>
            <a:rPr lang="he-IL" sz="1200" b="0" i="0" kern="1200" dirty="0" err="1"/>
            <a:t>ויאנח</a:t>
          </a:r>
          <a:r>
            <a:rPr lang="he-IL" sz="1200" b="0" i="0" kern="1200" dirty="0"/>
            <a:t> במרירות לב, כי יתכן שיתחרט וירע בעיניו על</a:t>
          </a:r>
          <a:endParaRPr lang="he-IL" sz="1200" kern="1200" dirty="0"/>
        </a:p>
        <a:p>
          <a:pPr marL="0" lvl="0" indent="0" algn="ctr" defTabSz="533400" rtl="1">
            <a:lnSpc>
              <a:spcPct val="90000"/>
            </a:lnSpc>
            <a:spcBef>
              <a:spcPct val="0"/>
            </a:spcBef>
            <a:spcAft>
              <a:spcPct val="35000"/>
            </a:spcAft>
            <a:buNone/>
          </a:pPr>
          <a:endParaRPr lang="he-IL" sz="1200" kern="1200" dirty="0"/>
        </a:p>
      </dsp:txBody>
      <dsp:txXfrm>
        <a:off x="3910958" y="2239"/>
        <a:ext cx="3325811" cy="1995487"/>
      </dsp:txXfrm>
    </dsp:sp>
    <dsp:sp modelId="{09950222-E596-43CF-AF44-D04B47947FC5}">
      <dsp:nvSpPr>
        <dsp:cNvPr id="0" name=""/>
        <dsp:cNvSpPr/>
      </dsp:nvSpPr>
      <dsp:spPr>
        <a:xfrm>
          <a:off x="7569351" y="2239"/>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200" kern="1200" dirty="0"/>
            <a:t>.</a:t>
          </a:r>
          <a:r>
            <a:rPr lang="he-IL" sz="1200" b="0" i="0" kern="1200" dirty="0"/>
            <a:t> היחס הפסיכולוגי היום לרגשי אשמה, הוא כמו יחס הבשלנית אל המלח: קצת ממנו טוב, אבל יותר מדי הורס את כל המתכון. לפי מקור אחד, רגש האשמה הוא רגש משתק, המונע מהאדם לתפקד בצורה נורמלית.</a:t>
          </a:r>
          <a:r>
            <a:rPr lang="he-IL" sz="1200" b="0" i="0" kern="1200" dirty="0">
              <a:hlinkClick xmlns:r="http://schemas.openxmlformats.org/officeDocument/2006/relationships" r:id="rId2"/>
            </a:rPr>
            <a:t>[38]</a:t>
          </a:r>
          <a:r>
            <a:rPr lang="he-IL" sz="1200" b="0" i="0" kern="1200" dirty="0"/>
            <a:t> ידוע לי על פסיכולוג חרדי שהגיע אליו בחור ישיבה שסבל מדחפים עזים לעבירה כלשהי. הדבר הראשון שעשה הפסיכולוג היה לנטרל את רגשות האשמה שהבחור הרגיש עקב דחפים אלו. הוא ראה בכך הצלחה גדולה.</a:t>
          </a:r>
          <a:endParaRPr lang="he-IL" sz="1200" kern="1200" dirty="0"/>
        </a:p>
        <a:p>
          <a:pPr marL="0" lvl="0" algn="ctr" defTabSz="577850" rtl="1">
            <a:lnSpc>
              <a:spcPct val="90000"/>
            </a:lnSpc>
            <a:spcBef>
              <a:spcPct val="0"/>
            </a:spcBef>
            <a:spcAft>
              <a:spcPct val="35000"/>
            </a:spcAft>
            <a:buNone/>
          </a:pPr>
          <a:endParaRPr lang="he-IL" sz="1200" kern="1200" dirty="0"/>
        </a:p>
      </dsp:txBody>
      <dsp:txXfrm>
        <a:off x="7569351" y="2239"/>
        <a:ext cx="3325811" cy="1995487"/>
      </dsp:txXfrm>
    </dsp:sp>
    <dsp:sp modelId="{4E864EDF-F011-4AFE-B4CE-1363A1A9E93F}">
      <dsp:nvSpPr>
        <dsp:cNvPr id="0" name=""/>
        <dsp:cNvSpPr/>
      </dsp:nvSpPr>
      <dsp:spPr>
        <a:xfrm>
          <a:off x="1286627" y="2306462"/>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endParaRPr lang="he-IL" sz="1200" kern="1200" dirty="0"/>
        </a:p>
      </dsp:txBody>
      <dsp:txXfrm>
        <a:off x="1286627" y="2306462"/>
        <a:ext cx="3325811" cy="1995487"/>
      </dsp:txXfrm>
    </dsp:sp>
    <dsp:sp modelId="{67F92F07-CC1F-4D4E-B852-586E1F25609E}">
      <dsp:nvSpPr>
        <dsp:cNvPr id="0" name=""/>
        <dsp:cNvSpPr/>
      </dsp:nvSpPr>
      <dsp:spPr>
        <a:xfrm>
          <a:off x="5016591" y="2306462"/>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endParaRPr lang="he-IL" sz="1200" kern="1200" dirty="0"/>
        </a:p>
      </dsp:txBody>
      <dsp:txXfrm>
        <a:off x="5016591" y="2306462"/>
        <a:ext cx="3325811" cy="1995487"/>
      </dsp:txXfrm>
    </dsp:sp>
  </dsp:spTree>
</dsp:drawing>
</file>

<file path=ppt/diagrams/drawing5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252565" y="2239"/>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252565" y="2239"/>
        <a:ext cx="3325811" cy="1995487"/>
      </dsp:txXfrm>
    </dsp:sp>
    <dsp:sp modelId="{9316A743-E5E8-4EFA-A4BB-859AD8BEB71D}">
      <dsp:nvSpPr>
        <dsp:cNvPr id="0" name=""/>
        <dsp:cNvSpPr/>
      </dsp:nvSpPr>
      <dsp:spPr>
        <a:xfrm>
          <a:off x="3910958" y="2239"/>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3910958" y="2239"/>
        <a:ext cx="3325811" cy="1995487"/>
      </dsp:txXfrm>
    </dsp:sp>
    <dsp:sp modelId="{09950222-E596-43CF-AF44-D04B47947FC5}">
      <dsp:nvSpPr>
        <dsp:cNvPr id="0" name=""/>
        <dsp:cNvSpPr/>
      </dsp:nvSpPr>
      <dsp:spPr>
        <a:xfrm>
          <a:off x="7569351" y="2239"/>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7569351" y="2239"/>
        <a:ext cx="3325811" cy="1995487"/>
      </dsp:txXfrm>
    </dsp:sp>
    <dsp:sp modelId="{4E864EDF-F011-4AFE-B4CE-1363A1A9E93F}">
      <dsp:nvSpPr>
        <dsp:cNvPr id="0" name=""/>
        <dsp:cNvSpPr/>
      </dsp:nvSpPr>
      <dsp:spPr>
        <a:xfrm>
          <a:off x="1286627" y="2306462"/>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1286627" y="2306462"/>
        <a:ext cx="3325811" cy="1995487"/>
      </dsp:txXfrm>
    </dsp:sp>
    <dsp:sp modelId="{67F92F07-CC1F-4D4E-B852-586E1F25609E}">
      <dsp:nvSpPr>
        <dsp:cNvPr id="0" name=""/>
        <dsp:cNvSpPr/>
      </dsp:nvSpPr>
      <dsp:spPr>
        <a:xfrm>
          <a:off x="5016591" y="2306462"/>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5016591" y="2306462"/>
        <a:ext cx="3325811" cy="1995487"/>
      </dsp:txXfrm>
    </dsp:sp>
  </dsp:spTree>
</dsp:drawing>
</file>

<file path=ppt/diagrams/drawing5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6B8BE-AAB2-4AF1-928B-933D0E529071}">
      <dsp:nvSpPr>
        <dsp:cNvPr id="0" name=""/>
        <dsp:cNvSpPr/>
      </dsp:nvSpPr>
      <dsp:spPr>
        <a:xfrm>
          <a:off x="252565" y="2239"/>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252565" y="2239"/>
        <a:ext cx="3325811" cy="1995487"/>
      </dsp:txXfrm>
    </dsp:sp>
    <dsp:sp modelId="{9316A743-E5E8-4EFA-A4BB-859AD8BEB71D}">
      <dsp:nvSpPr>
        <dsp:cNvPr id="0" name=""/>
        <dsp:cNvSpPr/>
      </dsp:nvSpPr>
      <dsp:spPr>
        <a:xfrm>
          <a:off x="3910958" y="2239"/>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3910958" y="2239"/>
        <a:ext cx="3325811" cy="1995487"/>
      </dsp:txXfrm>
    </dsp:sp>
    <dsp:sp modelId="{09950222-E596-43CF-AF44-D04B47947FC5}">
      <dsp:nvSpPr>
        <dsp:cNvPr id="0" name=""/>
        <dsp:cNvSpPr/>
      </dsp:nvSpPr>
      <dsp:spPr>
        <a:xfrm>
          <a:off x="7569351" y="2239"/>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7569351" y="2239"/>
        <a:ext cx="3325811" cy="1995487"/>
      </dsp:txXfrm>
    </dsp:sp>
    <dsp:sp modelId="{4E864EDF-F011-4AFE-B4CE-1363A1A9E93F}">
      <dsp:nvSpPr>
        <dsp:cNvPr id="0" name=""/>
        <dsp:cNvSpPr/>
      </dsp:nvSpPr>
      <dsp:spPr>
        <a:xfrm>
          <a:off x="1286627" y="2306462"/>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1286627" y="2306462"/>
        <a:ext cx="3325811" cy="1995487"/>
      </dsp:txXfrm>
    </dsp:sp>
    <dsp:sp modelId="{67F92F07-CC1F-4D4E-B852-586E1F25609E}">
      <dsp:nvSpPr>
        <dsp:cNvPr id="0" name=""/>
        <dsp:cNvSpPr/>
      </dsp:nvSpPr>
      <dsp:spPr>
        <a:xfrm>
          <a:off x="5016591" y="2306462"/>
          <a:ext cx="3325811" cy="199548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5016591" y="2306462"/>
        <a:ext cx="3325811" cy="199548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05977E3F-59BA-4027-B3FF-219F8665EAE4}" type="datetimeFigureOut">
              <a:rPr lang="he-IL" smtClean="0"/>
              <a:t>ט"ז/אדר א/תשפ"ד</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0A7CB71E-49F4-40AB-868B-6042822B12D2}" type="slidenum">
              <a:rPr lang="he-IL" smtClean="0"/>
              <a:t>‹#›</a:t>
            </a:fld>
            <a:endParaRPr lang="he-IL"/>
          </a:p>
        </p:txBody>
      </p:sp>
    </p:spTree>
    <p:extLst>
      <p:ext uri="{BB962C8B-B14F-4D97-AF65-F5344CB8AC3E}">
        <p14:creationId xmlns:p14="http://schemas.microsoft.com/office/powerpoint/2010/main" val="226515361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גם קשר זוגי – כאשר יש אהבה חזקה בין השנים. זה גורם להם בעצמם להרגיש ערך. להרגיש שהם חשובים. </a:t>
            </a:r>
          </a:p>
        </p:txBody>
      </p:sp>
      <p:sp>
        <p:nvSpPr>
          <p:cNvPr id="4" name="מציין מיקום של מספר שקופית 3"/>
          <p:cNvSpPr>
            <a:spLocks noGrp="1"/>
          </p:cNvSpPr>
          <p:nvPr>
            <p:ph type="sldNum" sz="quarter" idx="5"/>
          </p:nvPr>
        </p:nvSpPr>
        <p:spPr/>
        <p:txBody>
          <a:bodyPr/>
          <a:lstStyle/>
          <a:p>
            <a:fld id="{0A7CB71E-49F4-40AB-868B-6042822B12D2}" type="slidenum">
              <a:rPr lang="he-IL" smtClean="0"/>
              <a:t>32</a:t>
            </a:fld>
            <a:endParaRPr lang="he-IL"/>
          </a:p>
        </p:txBody>
      </p:sp>
    </p:spTree>
    <p:extLst>
      <p:ext uri="{BB962C8B-B14F-4D97-AF65-F5344CB8AC3E}">
        <p14:creationId xmlns:p14="http://schemas.microsoft.com/office/powerpoint/2010/main" val="31266928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A87A34-81AB-432B-8DAE-1953F412C126}" type="datetimeFigureOut">
              <a:rPr lang="en-US" dirty="0"/>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he-IL"/>
              <a:t>לחץ כדי לערוך סגנון כותרת של תבנית בסיס</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2" name="Content Placeholder 3"/>
          <p:cNvSpPr>
            <a:spLocks noGrp="1"/>
          </p:cNvSpPr>
          <p:nvPr>
            <p:ph sz="quarter" idx="13"/>
          </p:nvPr>
        </p:nvSpPr>
        <p:spPr>
          <a:xfrm>
            <a:off x="913774" y="3051012"/>
            <a:ext cx="5106027" cy="2740187"/>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3" name="Content Placeholder 5"/>
          <p:cNvSpPr>
            <a:spLocks noGrp="1"/>
          </p:cNvSpPr>
          <p:nvPr>
            <p:ph sz="quarter" idx="14"/>
          </p:nvPr>
        </p:nvSpPr>
        <p:spPr>
          <a:xfrm>
            <a:off x="6172200" y="3051012"/>
            <a:ext cx="5105401" cy="2740187"/>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2/25/2024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2/25/2024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2/25/2024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he-IL"/>
              <a:t>לחץ כדי לערוך סגנון כותרת של תבנית בסיס</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2/25/2024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2/25/2024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תמונה פנורמית עם כיתוב">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2/25/2024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2/25/2024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he-IL"/>
              <a:t>לחץ כדי לערוך סגנון כותרת של תבנית בסיס</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2/25/2024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2/25/2024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עמודות">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he-IL"/>
              <a:t>לחץ כדי לערוך סגנון כותרת של תבנית בסיס</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3" name="Date Placeholder 2"/>
          <p:cNvSpPr>
            <a:spLocks noGrp="1"/>
          </p:cNvSpPr>
          <p:nvPr>
            <p:ph type="dt" sz="half" idx="10"/>
          </p:nvPr>
        </p:nvSpPr>
        <p:spPr/>
        <p:txBody>
          <a:bodyPr/>
          <a:lstStyle/>
          <a:p>
            <a:fld id="{48A87A34-81AB-432B-8DAE-1953F412C126}" type="datetimeFigureOut">
              <a:rPr lang="en-US" dirty="0"/>
              <a:t>2/25/2024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עמודת 3 תמונות">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he-IL"/>
              <a:t>לחץ כדי לערוך סגנון כותרת של תבנית בסיס</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3" name="Date Placeholder 2"/>
          <p:cNvSpPr>
            <a:spLocks noGrp="1"/>
          </p:cNvSpPr>
          <p:nvPr>
            <p:ph type="dt" sz="half" idx="10"/>
          </p:nvPr>
        </p:nvSpPr>
        <p:spPr/>
        <p:txBody>
          <a:bodyPr/>
          <a:lstStyle/>
          <a:p>
            <a:fld id="{48A87A34-81AB-432B-8DAE-1953F412C126}" type="datetimeFigureOut">
              <a:rPr lang="en-US" dirty="0"/>
              <a:t>2/25/2024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he-IL"/>
              <a:t>לחץ כדי לערוך סגנון כותרת של תבנית בסיס</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9D44D16-5663-2908-4336-DA8E6CBA76A1}"/>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61F626C3-784D-0DF6-7456-A617EF1E411B}"/>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DF3ED363-EDC7-BDBD-B05E-1149F4C40CCC}"/>
              </a:ext>
            </a:extLst>
          </p:cNvPr>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7317387-77AC-480A-A033-C4CE83505E3E}" type="datetimeFigureOut">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ט"ז/אדר א/תשפ"ד</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מציין מיקום של כותרת תחתונה 4">
            <a:extLst>
              <a:ext uri="{FF2B5EF4-FFF2-40B4-BE49-F238E27FC236}">
                <a16:creationId xmlns:a16="http://schemas.microsoft.com/office/drawing/2014/main" id="{1F8C1E08-E25D-40EE-9C41-42DCAD6AE395}"/>
              </a:ext>
            </a:extLst>
          </p:cNvPr>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מציין מיקום של מספר שקופית 5">
            <a:extLst>
              <a:ext uri="{FF2B5EF4-FFF2-40B4-BE49-F238E27FC236}">
                <a16:creationId xmlns:a16="http://schemas.microsoft.com/office/drawing/2014/main" id="{769C3226-0058-772F-C45B-C257A4AD6D6E}"/>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79494BE-8E78-4F23-B97A-78D2FA2CBFBD}"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203616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2/25/2024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1"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r" defTabSz="914400" rtl="1"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r" defTabSz="914400" rtl="1"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r" defTabSz="914400" rtl="1"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B4F66486-4AB9-F891-21C5-FCA0928F431D}"/>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5449CBDD-8606-F131-CC4F-5D8E56B44719}"/>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4DA56190-60C3-7C4E-1F4C-DC57A535681D}"/>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7317387-77AC-480A-A033-C4CE83505E3E}" type="datetimeFigureOut">
              <a:rPr lang="he-IL" smtClean="0"/>
              <a:t>ט"ז/אדר א/תשפ"ד</a:t>
            </a:fld>
            <a:endParaRPr lang="he-IL"/>
          </a:p>
        </p:txBody>
      </p:sp>
      <p:sp>
        <p:nvSpPr>
          <p:cNvPr id="5" name="מציין מיקום של כותרת תחתונה 4">
            <a:extLst>
              <a:ext uri="{FF2B5EF4-FFF2-40B4-BE49-F238E27FC236}">
                <a16:creationId xmlns:a16="http://schemas.microsoft.com/office/drawing/2014/main" id="{887514BC-CF86-0852-3915-288FDA97A0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4C1F2B5E-A880-B40E-DC72-2C509BE89D14}"/>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79494BE-8E78-4F23-B97A-78D2FA2CBFBD}" type="slidenum">
              <a:rPr lang="he-IL" smtClean="0"/>
              <a:t>‹#›</a:t>
            </a:fld>
            <a:endParaRPr lang="he-IL"/>
          </a:p>
        </p:txBody>
      </p:sp>
    </p:spTree>
    <p:extLst>
      <p:ext uri="{BB962C8B-B14F-4D97-AF65-F5344CB8AC3E}">
        <p14:creationId xmlns:p14="http://schemas.microsoft.com/office/powerpoint/2010/main" val="2669216533"/>
      </p:ext>
    </p:extLst>
  </p:cSld>
  <p:clrMap bg1="lt1" tx1="dk1" bg2="lt2" tx2="dk2" accent1="accent1" accent2="accent2" accent3="accent3" accent4="accent4" accent5="accent5" accent6="accent6" hlink="hlink" folHlink="folHlink"/>
  <p:sldLayoutIdLst>
    <p:sldLayoutId id="2147483670" r:id="rId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28.xml"/><Relationship Id="rId7" Type="http://schemas.microsoft.com/office/2007/relationships/diagramDrawing" Target="../diagrams/drawing28.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8.xml"/><Relationship Id="rId5" Type="http://schemas.openxmlformats.org/officeDocument/2006/relationships/diagramQuickStyle" Target="../diagrams/quickStyle28.xml"/><Relationship Id="rId4" Type="http://schemas.openxmlformats.org/officeDocument/2006/relationships/diagramLayout" Target="../diagrams/layout28.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2.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1.xml"/><Relationship Id="rId2" Type="http://schemas.openxmlformats.org/officeDocument/2006/relationships/diagramData" Target="../diagrams/data31.xml"/><Relationship Id="rId1" Type="http://schemas.openxmlformats.org/officeDocument/2006/relationships/slideLayout" Target="../slideLayouts/slideLayout2.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2.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37.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diagramData" Target="../diagrams/data33.xml"/><Relationship Id="rId7" Type="http://schemas.microsoft.com/office/2007/relationships/diagramDrawing" Target="../diagrams/drawing33.xml"/><Relationship Id="rId2" Type="http://schemas.openxmlformats.org/officeDocument/2006/relationships/image" Target="../media/image7.jpeg"/><Relationship Id="rId1" Type="http://schemas.openxmlformats.org/officeDocument/2006/relationships/slideLayout" Target="../slideLayouts/slideLayout18.xml"/><Relationship Id="rId6" Type="http://schemas.openxmlformats.org/officeDocument/2006/relationships/diagramColors" Target="../diagrams/colors33.xml"/><Relationship Id="rId5" Type="http://schemas.openxmlformats.org/officeDocument/2006/relationships/diagramQuickStyle" Target="../diagrams/quickStyle33.xml"/><Relationship Id="rId4" Type="http://schemas.openxmlformats.org/officeDocument/2006/relationships/diagramLayout" Target="../diagrams/layout33.xml"/><Relationship Id="rId9" Type="http://schemas.openxmlformats.org/officeDocument/2006/relationships/hyperlink" Target="https://commons.wikimedia.org/wiki/Category:Sunrises_from_Masada" TargetMode="Externa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2.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35.xml"/><Relationship Id="rId2" Type="http://schemas.openxmlformats.org/officeDocument/2006/relationships/diagramData" Target="../diagrams/data35.xml"/><Relationship Id="rId1" Type="http://schemas.openxmlformats.org/officeDocument/2006/relationships/slideLayout" Target="../slideLayouts/slideLayout2.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36.xml"/><Relationship Id="rId2" Type="http://schemas.openxmlformats.org/officeDocument/2006/relationships/diagramData" Target="../diagrams/data36.xml"/><Relationship Id="rId1" Type="http://schemas.openxmlformats.org/officeDocument/2006/relationships/slideLayout" Target="../slideLayouts/slideLayout2.xml"/><Relationship Id="rId6" Type="http://schemas.microsoft.com/office/2007/relationships/diagramDrawing" Target="../diagrams/drawing36.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37.xml"/><Relationship Id="rId2" Type="http://schemas.openxmlformats.org/officeDocument/2006/relationships/diagramData" Target="../diagrams/data37.xml"/><Relationship Id="rId1" Type="http://schemas.openxmlformats.org/officeDocument/2006/relationships/slideLayout" Target="../slideLayouts/slideLayout2.xml"/><Relationship Id="rId6" Type="http://schemas.microsoft.com/office/2007/relationships/diagramDrawing" Target="../diagrams/drawing37.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38.xml"/><Relationship Id="rId2" Type="http://schemas.openxmlformats.org/officeDocument/2006/relationships/diagramData" Target="../diagrams/data38.xml"/><Relationship Id="rId1" Type="http://schemas.openxmlformats.org/officeDocument/2006/relationships/slideLayout" Target="../slideLayouts/slideLayout2.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39.xml"/><Relationship Id="rId2" Type="http://schemas.openxmlformats.org/officeDocument/2006/relationships/diagramData" Target="../diagrams/data39.xml"/><Relationship Id="rId1" Type="http://schemas.openxmlformats.org/officeDocument/2006/relationships/slideLayout" Target="../slideLayouts/slideLayout2.xml"/><Relationship Id="rId6" Type="http://schemas.microsoft.com/office/2007/relationships/diagramDrawing" Target="../diagrams/drawing39.xml"/><Relationship Id="rId5" Type="http://schemas.openxmlformats.org/officeDocument/2006/relationships/diagramColors" Target="../diagrams/colors39.xml"/><Relationship Id="rId4" Type="http://schemas.openxmlformats.org/officeDocument/2006/relationships/diagramQuickStyle" Target="../diagrams/quickStyle39.xml"/></Relationships>
</file>

<file path=ppt/slides/_rels/slide53.xml.rels><?xml version="1.0" encoding="UTF-8" standalone="yes"?>
<Relationships xmlns="http://schemas.openxmlformats.org/package/2006/relationships"><Relationship Id="rId8" Type="http://schemas.openxmlformats.org/officeDocument/2006/relationships/diagramLayout" Target="../diagrams/layout41.xml"/><Relationship Id="rId3" Type="http://schemas.openxmlformats.org/officeDocument/2006/relationships/diagramLayout" Target="../diagrams/layout40.xml"/><Relationship Id="rId7" Type="http://schemas.openxmlformats.org/officeDocument/2006/relationships/diagramData" Target="../diagrams/data41.xml"/><Relationship Id="rId2" Type="http://schemas.openxmlformats.org/officeDocument/2006/relationships/diagramData" Target="../diagrams/data40.xml"/><Relationship Id="rId1" Type="http://schemas.openxmlformats.org/officeDocument/2006/relationships/slideLayout" Target="../slideLayouts/slideLayout5.xml"/><Relationship Id="rId6" Type="http://schemas.microsoft.com/office/2007/relationships/diagramDrawing" Target="../diagrams/drawing40.xml"/><Relationship Id="rId11" Type="http://schemas.microsoft.com/office/2007/relationships/diagramDrawing" Target="../diagrams/drawing41.xml"/><Relationship Id="rId5" Type="http://schemas.openxmlformats.org/officeDocument/2006/relationships/diagramColors" Target="../diagrams/colors40.xml"/><Relationship Id="rId10" Type="http://schemas.openxmlformats.org/officeDocument/2006/relationships/diagramColors" Target="../diagrams/colors41.xml"/><Relationship Id="rId4" Type="http://schemas.openxmlformats.org/officeDocument/2006/relationships/diagramQuickStyle" Target="../diagrams/quickStyle40.xml"/><Relationship Id="rId9" Type="http://schemas.openxmlformats.org/officeDocument/2006/relationships/diagramQuickStyle" Target="../diagrams/quickStyle41.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42.xml"/><Relationship Id="rId2" Type="http://schemas.openxmlformats.org/officeDocument/2006/relationships/diagramData" Target="../diagrams/data42.xml"/><Relationship Id="rId1" Type="http://schemas.openxmlformats.org/officeDocument/2006/relationships/slideLayout" Target="../slideLayouts/slideLayout2.xml"/><Relationship Id="rId6" Type="http://schemas.microsoft.com/office/2007/relationships/diagramDrawing" Target="../diagrams/drawing42.xml"/><Relationship Id="rId5" Type="http://schemas.openxmlformats.org/officeDocument/2006/relationships/diagramColors" Target="../diagrams/colors42.xml"/><Relationship Id="rId4" Type="http://schemas.openxmlformats.org/officeDocument/2006/relationships/diagramQuickStyle" Target="../diagrams/quickStyle4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43.xml"/><Relationship Id="rId2" Type="http://schemas.openxmlformats.org/officeDocument/2006/relationships/diagramData" Target="../diagrams/data43.xml"/><Relationship Id="rId1" Type="http://schemas.openxmlformats.org/officeDocument/2006/relationships/slideLayout" Target="../slideLayouts/slideLayout2.xml"/><Relationship Id="rId6" Type="http://schemas.microsoft.com/office/2007/relationships/diagramDrawing" Target="../diagrams/drawing43.xml"/><Relationship Id="rId5" Type="http://schemas.openxmlformats.org/officeDocument/2006/relationships/diagramColors" Target="../diagrams/colors43.xml"/><Relationship Id="rId4" Type="http://schemas.openxmlformats.org/officeDocument/2006/relationships/diagramQuickStyle" Target="../diagrams/quickStyle43.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44.xml"/><Relationship Id="rId2" Type="http://schemas.openxmlformats.org/officeDocument/2006/relationships/diagramData" Target="../diagrams/data44.xml"/><Relationship Id="rId1" Type="http://schemas.openxmlformats.org/officeDocument/2006/relationships/slideLayout" Target="../slideLayouts/slideLayout2.xml"/><Relationship Id="rId6" Type="http://schemas.microsoft.com/office/2007/relationships/diagramDrawing" Target="../diagrams/drawing44.xml"/><Relationship Id="rId5" Type="http://schemas.openxmlformats.org/officeDocument/2006/relationships/diagramColors" Target="../diagrams/colors44.xml"/><Relationship Id="rId4" Type="http://schemas.openxmlformats.org/officeDocument/2006/relationships/diagramQuickStyle" Target="../diagrams/quickStyle44.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45.xml"/><Relationship Id="rId2" Type="http://schemas.openxmlformats.org/officeDocument/2006/relationships/diagramData" Target="../diagrams/data45.xml"/><Relationship Id="rId1" Type="http://schemas.openxmlformats.org/officeDocument/2006/relationships/slideLayout" Target="../slideLayouts/slideLayout2.xml"/><Relationship Id="rId6" Type="http://schemas.microsoft.com/office/2007/relationships/diagramDrawing" Target="../diagrams/drawing45.xml"/><Relationship Id="rId5" Type="http://schemas.openxmlformats.org/officeDocument/2006/relationships/diagramColors" Target="../diagrams/colors45.xml"/><Relationship Id="rId4" Type="http://schemas.openxmlformats.org/officeDocument/2006/relationships/diagramQuickStyle" Target="../diagrams/quickStyle45.xml"/></Relationships>
</file>

<file path=ppt/slides/_rels/slide5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46.xml"/><Relationship Id="rId2" Type="http://schemas.openxmlformats.org/officeDocument/2006/relationships/diagramData" Target="../diagrams/data46.xml"/><Relationship Id="rId1" Type="http://schemas.openxmlformats.org/officeDocument/2006/relationships/slideLayout" Target="../slideLayouts/slideLayout2.xml"/><Relationship Id="rId6" Type="http://schemas.microsoft.com/office/2007/relationships/diagramDrawing" Target="../diagrams/drawing46.xml"/><Relationship Id="rId5" Type="http://schemas.openxmlformats.org/officeDocument/2006/relationships/diagramColors" Target="../diagrams/colors46.xml"/><Relationship Id="rId4" Type="http://schemas.openxmlformats.org/officeDocument/2006/relationships/diagramQuickStyle" Target="../diagrams/quickStyle46.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47.xml"/><Relationship Id="rId2" Type="http://schemas.openxmlformats.org/officeDocument/2006/relationships/diagramData" Target="../diagrams/data47.xml"/><Relationship Id="rId1" Type="http://schemas.openxmlformats.org/officeDocument/2006/relationships/slideLayout" Target="../slideLayouts/slideLayout2.xml"/><Relationship Id="rId6" Type="http://schemas.microsoft.com/office/2007/relationships/diagramDrawing" Target="../diagrams/drawing47.xml"/><Relationship Id="rId5" Type="http://schemas.openxmlformats.org/officeDocument/2006/relationships/diagramColors" Target="../diagrams/colors47.xml"/><Relationship Id="rId4" Type="http://schemas.openxmlformats.org/officeDocument/2006/relationships/diagramQuickStyle" Target="../diagrams/quickStyle47.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48.xml"/><Relationship Id="rId2" Type="http://schemas.openxmlformats.org/officeDocument/2006/relationships/diagramData" Target="../diagrams/data48.xml"/><Relationship Id="rId1" Type="http://schemas.openxmlformats.org/officeDocument/2006/relationships/slideLayout" Target="../slideLayouts/slideLayout2.xml"/><Relationship Id="rId6" Type="http://schemas.microsoft.com/office/2007/relationships/diagramDrawing" Target="../diagrams/drawing48.xml"/><Relationship Id="rId5" Type="http://schemas.openxmlformats.org/officeDocument/2006/relationships/diagramColors" Target="../diagrams/colors48.xml"/><Relationship Id="rId4" Type="http://schemas.openxmlformats.org/officeDocument/2006/relationships/diagramQuickStyle" Target="../diagrams/quickStyle48.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49.xml"/><Relationship Id="rId2" Type="http://schemas.openxmlformats.org/officeDocument/2006/relationships/diagramData" Target="../diagrams/data49.xml"/><Relationship Id="rId1" Type="http://schemas.openxmlformats.org/officeDocument/2006/relationships/slideLayout" Target="../slideLayouts/slideLayout2.xml"/><Relationship Id="rId6" Type="http://schemas.microsoft.com/office/2007/relationships/diagramDrawing" Target="../diagrams/drawing49.xml"/><Relationship Id="rId5" Type="http://schemas.openxmlformats.org/officeDocument/2006/relationships/diagramColors" Target="../diagrams/colors49.xml"/><Relationship Id="rId4" Type="http://schemas.openxmlformats.org/officeDocument/2006/relationships/diagramQuickStyle" Target="../diagrams/quickStyle49.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50.xml"/><Relationship Id="rId2" Type="http://schemas.openxmlformats.org/officeDocument/2006/relationships/diagramData" Target="../diagrams/data50.xml"/><Relationship Id="rId1" Type="http://schemas.openxmlformats.org/officeDocument/2006/relationships/slideLayout" Target="../slideLayouts/slideLayout2.xml"/><Relationship Id="rId6" Type="http://schemas.microsoft.com/office/2007/relationships/diagramDrawing" Target="../diagrams/drawing50.xml"/><Relationship Id="rId5" Type="http://schemas.openxmlformats.org/officeDocument/2006/relationships/diagramColors" Target="../diagrams/colors50.xml"/><Relationship Id="rId4" Type="http://schemas.openxmlformats.org/officeDocument/2006/relationships/diagramQuickStyle" Target="../diagrams/quickStyle50.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51.xml"/><Relationship Id="rId2" Type="http://schemas.openxmlformats.org/officeDocument/2006/relationships/diagramData" Target="../diagrams/data51.xml"/><Relationship Id="rId1" Type="http://schemas.openxmlformats.org/officeDocument/2006/relationships/slideLayout" Target="../slideLayouts/slideLayout2.xml"/><Relationship Id="rId6" Type="http://schemas.microsoft.com/office/2007/relationships/diagramDrawing" Target="../diagrams/drawing51.xml"/><Relationship Id="rId5" Type="http://schemas.openxmlformats.org/officeDocument/2006/relationships/diagramColors" Target="../diagrams/colors51.xml"/><Relationship Id="rId4" Type="http://schemas.openxmlformats.org/officeDocument/2006/relationships/diagramQuickStyle" Target="../diagrams/quickStyle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EA10D24-CF79-6DAF-FC5C-664EB544A65D}"/>
              </a:ext>
            </a:extLst>
          </p:cNvPr>
          <p:cNvSpPr>
            <a:spLocks noGrp="1"/>
          </p:cNvSpPr>
          <p:nvPr>
            <p:ph type="ctrTitle"/>
          </p:nvPr>
        </p:nvSpPr>
        <p:spPr>
          <a:xfrm>
            <a:off x="1751012" y="1300785"/>
            <a:ext cx="8689976" cy="1673003"/>
          </a:xfrm>
        </p:spPr>
        <p:txBody>
          <a:bodyPr/>
          <a:lstStyle/>
          <a:p>
            <a:r>
              <a:rPr lang="he-IL" dirty="0"/>
              <a:t>חדוות החיים</a:t>
            </a:r>
            <a:br>
              <a:rPr lang="he-IL" dirty="0"/>
            </a:br>
            <a:r>
              <a:rPr lang="he-IL" dirty="0"/>
              <a:t>למצוא משמעות </a:t>
            </a:r>
          </a:p>
        </p:txBody>
      </p:sp>
      <p:sp>
        <p:nvSpPr>
          <p:cNvPr id="3" name="כותרת משנה 2">
            <a:extLst>
              <a:ext uri="{FF2B5EF4-FFF2-40B4-BE49-F238E27FC236}">
                <a16:creationId xmlns:a16="http://schemas.microsoft.com/office/drawing/2014/main" id="{6AD65043-FA7F-337A-EBC1-1EFC7413B1E1}"/>
              </a:ext>
            </a:extLst>
          </p:cNvPr>
          <p:cNvSpPr>
            <a:spLocks noGrp="1"/>
          </p:cNvSpPr>
          <p:nvPr>
            <p:ph type="subTitle" idx="1"/>
          </p:nvPr>
        </p:nvSpPr>
        <p:spPr>
          <a:xfrm>
            <a:off x="1751012" y="3490624"/>
            <a:ext cx="8689976" cy="1767176"/>
          </a:xfrm>
        </p:spPr>
        <p:txBody>
          <a:bodyPr>
            <a:normAutofit fontScale="92500" lnSpcReduction="20000"/>
          </a:bodyPr>
          <a:lstStyle/>
          <a:p>
            <a:r>
              <a:rPr lang="he-IL" dirty="0"/>
              <a:t>הדרך להשיג חיים מאושרים</a:t>
            </a:r>
          </a:p>
          <a:p>
            <a:r>
              <a:rPr lang="he-IL" dirty="0"/>
              <a:t>המרצה</a:t>
            </a:r>
          </a:p>
          <a:p>
            <a:r>
              <a:rPr lang="he-IL" dirty="0"/>
              <a:t>הרב יהודה טאוב – יעוץ זוגי ביני לבוראי</a:t>
            </a:r>
          </a:p>
          <a:p>
            <a:r>
              <a:rPr lang="he-IL" dirty="0"/>
              <a:t>0527139520</a:t>
            </a:r>
          </a:p>
        </p:txBody>
      </p:sp>
    </p:spTree>
    <p:extLst>
      <p:ext uri="{BB962C8B-B14F-4D97-AF65-F5344CB8AC3E}">
        <p14:creationId xmlns:p14="http://schemas.microsoft.com/office/powerpoint/2010/main" val="2762994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p:txBody>
          <a:bodyPr/>
          <a:lstStyle/>
          <a:p>
            <a:r>
              <a:rPr lang="he-IL" dirty="0"/>
              <a:t>ניתנה רשות לרופא לרפאות </a:t>
            </a:r>
            <a:br>
              <a:rPr lang="he-IL" dirty="0"/>
            </a:br>
            <a:r>
              <a:rPr lang="he-IL" dirty="0"/>
              <a:t>רשות / מצווה או חובה</a:t>
            </a:r>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3006466864"/>
              </p:ext>
            </p:extLst>
          </p:nvPr>
        </p:nvGraphicFramePr>
        <p:xfrm>
          <a:off x="914399" y="2366963"/>
          <a:ext cx="11147729" cy="43280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45464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63611"/>
            <a:ext cx="10364451" cy="1319916"/>
          </a:xfrm>
        </p:spPr>
        <p:txBody>
          <a:bodyPr/>
          <a:lstStyle/>
          <a:p>
            <a:r>
              <a:rPr lang="he-IL" dirty="0"/>
              <a:t>שיטת הרמב"ן – רשות בלבד</a:t>
            </a:r>
            <a:br>
              <a:rPr lang="he-IL" dirty="0"/>
            </a:br>
            <a:r>
              <a:rPr lang="he-IL" dirty="0"/>
              <a:t>ומה לרופא בבית יראי השם</a:t>
            </a:r>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84615368"/>
              </p:ext>
            </p:extLst>
          </p:nvPr>
        </p:nvGraphicFramePr>
        <p:xfrm>
          <a:off x="63611" y="1288111"/>
          <a:ext cx="11998518" cy="5406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9596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63611"/>
            <a:ext cx="10364451" cy="1319916"/>
          </a:xfrm>
        </p:spPr>
        <p:txBody>
          <a:bodyPr/>
          <a:lstStyle/>
          <a:p>
            <a:r>
              <a:rPr lang="he-IL" dirty="0"/>
              <a:t>השפעת הנפש על הגוף</a:t>
            </a:r>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1905268064"/>
              </p:ext>
            </p:extLst>
          </p:nvPr>
        </p:nvGraphicFramePr>
        <p:xfrm>
          <a:off x="63611" y="1288111"/>
          <a:ext cx="11998518" cy="5406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73319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63611"/>
            <a:ext cx="10364451" cy="1319916"/>
          </a:xfrm>
        </p:spPr>
        <p:txBody>
          <a:bodyPr/>
          <a:lstStyle/>
          <a:p>
            <a:r>
              <a:rPr lang="he-IL" dirty="0"/>
              <a:t>רופא הנפשות?</a:t>
            </a:r>
            <a:br>
              <a:rPr lang="he-IL" dirty="0"/>
            </a:br>
            <a:r>
              <a:rPr lang="he-IL" dirty="0"/>
              <a:t>חילוק בין נפש לרוח</a:t>
            </a:r>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3030835268"/>
              </p:ext>
            </p:extLst>
          </p:nvPr>
        </p:nvGraphicFramePr>
        <p:xfrm>
          <a:off x="63611" y="1288111"/>
          <a:ext cx="11998518" cy="5406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90738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63611"/>
            <a:ext cx="10364451" cy="1319916"/>
          </a:xfrm>
        </p:spPr>
        <p:txBody>
          <a:bodyPr/>
          <a:lstStyle/>
          <a:p>
            <a:r>
              <a:rPr lang="he-IL" dirty="0"/>
              <a:t>האם הנשמה חולה?</a:t>
            </a:r>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4224120128"/>
              </p:ext>
            </p:extLst>
          </p:nvPr>
        </p:nvGraphicFramePr>
        <p:xfrm>
          <a:off x="63611" y="1288111"/>
          <a:ext cx="11998518" cy="5406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27170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63611"/>
            <a:ext cx="10364451" cy="1319916"/>
          </a:xfrm>
        </p:spPr>
        <p:txBody>
          <a:bodyPr/>
          <a:lstStyle/>
          <a:p>
            <a:r>
              <a:rPr lang="he-IL" dirty="0"/>
              <a:t>הנשמה רעבה</a:t>
            </a:r>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3794086439"/>
              </p:ext>
            </p:extLst>
          </p:nvPr>
        </p:nvGraphicFramePr>
        <p:xfrm>
          <a:off x="63611" y="1288111"/>
          <a:ext cx="11998518" cy="5406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4056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63611"/>
            <a:ext cx="10364451" cy="1319916"/>
          </a:xfrm>
        </p:spPr>
        <p:txBody>
          <a:bodyPr/>
          <a:lstStyle/>
          <a:p>
            <a:endParaRPr lang="he-IL" dirty="0"/>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79321811"/>
              </p:ext>
            </p:extLst>
          </p:nvPr>
        </p:nvGraphicFramePr>
        <p:xfrm>
          <a:off x="63611" y="1288111"/>
          <a:ext cx="11998518" cy="5406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55644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63611"/>
            <a:ext cx="10364451" cy="1319916"/>
          </a:xfrm>
        </p:spPr>
        <p:txBody>
          <a:bodyPr/>
          <a:lstStyle/>
          <a:p>
            <a:endParaRPr lang="he-IL" dirty="0"/>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nvPr>
        </p:nvGraphicFramePr>
        <p:xfrm>
          <a:off x="63611" y="1288111"/>
          <a:ext cx="11998518" cy="5406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11688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63611"/>
            <a:ext cx="10364451" cy="1319916"/>
          </a:xfrm>
        </p:spPr>
        <p:txBody>
          <a:bodyPr/>
          <a:lstStyle/>
          <a:p>
            <a:r>
              <a:rPr lang="he-IL" dirty="0"/>
              <a:t>סיפור חייו של ויקטור פרנקל</a:t>
            </a:r>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2727738994"/>
              </p:ext>
            </p:extLst>
          </p:nvPr>
        </p:nvGraphicFramePr>
        <p:xfrm>
          <a:off x="63611" y="1288111"/>
          <a:ext cx="11998518" cy="5406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40808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63611"/>
            <a:ext cx="10364451" cy="1319916"/>
          </a:xfrm>
        </p:spPr>
        <p:txBody>
          <a:bodyPr/>
          <a:lstStyle/>
          <a:p>
            <a:endParaRPr lang="he-IL" dirty="0"/>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519698055"/>
              </p:ext>
            </p:extLst>
          </p:nvPr>
        </p:nvGraphicFramePr>
        <p:xfrm>
          <a:off x="63611" y="1288111"/>
          <a:ext cx="11998518" cy="5406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09846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63611"/>
            <a:ext cx="10364451" cy="1319916"/>
          </a:xfrm>
        </p:spPr>
        <p:txBody>
          <a:bodyPr/>
          <a:lstStyle/>
          <a:p>
            <a:endParaRPr lang="he-IL" dirty="0"/>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2776362303"/>
              </p:ext>
            </p:extLst>
          </p:nvPr>
        </p:nvGraphicFramePr>
        <p:xfrm>
          <a:off x="63611" y="1288111"/>
          <a:ext cx="11998518" cy="5406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95965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63611"/>
            <a:ext cx="10364451" cy="1319916"/>
          </a:xfrm>
        </p:spPr>
        <p:txBody>
          <a:bodyPr/>
          <a:lstStyle/>
          <a:p>
            <a:endParaRPr lang="he-IL" dirty="0"/>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nvPr>
        </p:nvGraphicFramePr>
        <p:xfrm>
          <a:off x="63611" y="1288111"/>
          <a:ext cx="11998518" cy="5406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65367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D90FDAD-4C77-9DF7-9AF1-26548558E5D7}"/>
              </a:ext>
            </a:extLst>
          </p:cNvPr>
          <p:cNvSpPr>
            <a:spLocks noGrp="1"/>
          </p:cNvSpPr>
          <p:nvPr>
            <p:ph type="title"/>
          </p:nvPr>
        </p:nvSpPr>
        <p:spPr/>
        <p:txBody>
          <a:bodyPr/>
          <a:lstStyle/>
          <a:p>
            <a:r>
              <a:rPr lang="he-IL" b="0" i="0" dirty="0">
                <a:solidFill>
                  <a:srgbClr val="000000"/>
                </a:solidFill>
                <a:effectLst/>
                <a:latin typeface="Narkiss Block"/>
              </a:rPr>
              <a:t>איך מגיע ספר קטן, בעיצוב מיושן, שנכתב לפני כמעט שמונים שנה באוסטריה לרשימות רבי המכר של מדינת ישראל של שלהי 2023? </a:t>
            </a:r>
            <a:endParaRPr lang="he-IL" dirty="0"/>
          </a:p>
        </p:txBody>
      </p:sp>
      <p:pic>
        <p:nvPicPr>
          <p:cNvPr id="1026" name="Picture 2">
            <a:extLst>
              <a:ext uri="{FF2B5EF4-FFF2-40B4-BE49-F238E27FC236}">
                <a16:creationId xmlns:a16="http://schemas.microsoft.com/office/drawing/2014/main" id="{0A994548-DCDD-E61B-E51C-2EB5C29936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709" y="2329732"/>
            <a:ext cx="2502806" cy="3625795"/>
          </a:xfrm>
          <a:prstGeom prst="rect">
            <a:avLst/>
          </a:prstGeom>
          <a:noFill/>
          <a:extLst>
            <a:ext uri="{909E8E84-426E-40DD-AFC4-6F175D3DCCD1}">
              <a14:hiddenFill xmlns:a14="http://schemas.microsoft.com/office/drawing/2010/main">
                <a:solidFill>
                  <a:srgbClr val="FFFFFF"/>
                </a:solidFill>
              </a14:hiddenFill>
            </a:ext>
          </a:extLst>
        </p:spPr>
      </p:pic>
      <p:sp>
        <p:nvSpPr>
          <p:cNvPr id="3" name="תיבת טקסט 2">
            <a:extLst>
              <a:ext uri="{FF2B5EF4-FFF2-40B4-BE49-F238E27FC236}">
                <a16:creationId xmlns:a16="http://schemas.microsoft.com/office/drawing/2014/main" id="{A1996288-2693-EF0D-68E4-B88CF02D0AE5}"/>
              </a:ext>
            </a:extLst>
          </p:cNvPr>
          <p:cNvSpPr txBox="1"/>
          <p:nvPr/>
        </p:nvSpPr>
        <p:spPr>
          <a:xfrm>
            <a:off x="485030" y="6241774"/>
            <a:ext cx="11203387" cy="646331"/>
          </a:xfrm>
          <a:prstGeom prst="rect">
            <a:avLst/>
          </a:prstGeom>
          <a:noFill/>
        </p:spPr>
        <p:txBody>
          <a:bodyPr wrap="square" rtlCol="1">
            <a:spAutoFit/>
          </a:bodyPr>
          <a:lstStyle/>
          <a:p>
            <a:pPr algn="ctr"/>
            <a:r>
              <a:rPr lang="he-IL" b="1" i="0" dirty="0">
                <a:solidFill>
                  <a:srgbClr val="000000"/>
                </a:solidFill>
                <a:effectLst/>
                <a:latin typeface="Narkiss Block"/>
              </a:rPr>
              <a:t>כריכת המהדורה הראשונה של הספר "האדם מחפש משמעות" שיצאה לאור </a:t>
            </a:r>
            <a:r>
              <a:rPr lang="he-IL" b="1" i="0" dirty="0" err="1">
                <a:solidFill>
                  <a:srgbClr val="000000"/>
                </a:solidFill>
                <a:effectLst/>
                <a:latin typeface="Narkiss Block"/>
              </a:rPr>
              <a:t>בוינה</a:t>
            </a:r>
            <a:r>
              <a:rPr lang="he-IL" b="1" i="0" dirty="0">
                <a:solidFill>
                  <a:srgbClr val="000000"/>
                </a:solidFill>
                <a:effectLst/>
                <a:latin typeface="Narkiss Block"/>
              </a:rPr>
              <a:t>, 1946. </a:t>
            </a:r>
          </a:p>
          <a:p>
            <a:pPr algn="ctr"/>
            <a:r>
              <a:rPr lang="he-IL" b="1" i="0" dirty="0">
                <a:solidFill>
                  <a:srgbClr val="000000"/>
                </a:solidFill>
                <a:effectLst/>
                <a:latin typeface="Narkiss Block"/>
              </a:rPr>
              <a:t>הספר עדיין מככב ברשימות "הספרים שאדם חייב לקרוא בחייו" במדיות שונות עד היום.</a:t>
            </a:r>
            <a:endParaRPr lang="he-IL" b="1" dirty="0"/>
          </a:p>
        </p:txBody>
      </p:sp>
    </p:spTree>
    <p:extLst>
      <p:ext uri="{BB962C8B-B14F-4D97-AF65-F5344CB8AC3E}">
        <p14:creationId xmlns:p14="http://schemas.microsoft.com/office/powerpoint/2010/main" val="20224438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p:txBody>
          <a:bodyPr/>
          <a:lstStyle/>
          <a:p>
            <a:r>
              <a:rPr lang="he-IL" dirty="0"/>
              <a:t>לוגותרפיה</a:t>
            </a:r>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2142059590"/>
              </p:ext>
            </p:extLst>
          </p:nvPr>
        </p:nvGraphicFramePr>
        <p:xfrm>
          <a:off x="914399" y="2366963"/>
          <a:ext cx="11147729" cy="43280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66898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238539"/>
            <a:ext cx="10364451" cy="1041621"/>
          </a:xfrm>
        </p:spPr>
        <p:txBody>
          <a:bodyPr/>
          <a:lstStyle/>
          <a:p>
            <a:r>
              <a:rPr lang="he-IL" dirty="0"/>
              <a:t>האדם מחפש משמעות</a:t>
            </a:r>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4194141362"/>
              </p:ext>
            </p:extLst>
          </p:nvPr>
        </p:nvGraphicFramePr>
        <p:xfrm>
          <a:off x="0" y="1121133"/>
          <a:ext cx="12062128" cy="55738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47532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A971267-32E5-B9FB-9135-704B0CCF1322}"/>
              </a:ext>
            </a:extLst>
          </p:cNvPr>
          <p:cNvSpPr>
            <a:spLocks noGrp="1"/>
          </p:cNvSpPr>
          <p:nvPr>
            <p:ph type="title"/>
          </p:nvPr>
        </p:nvSpPr>
        <p:spPr/>
        <p:txBody>
          <a:bodyPr/>
          <a:lstStyle/>
          <a:p>
            <a:r>
              <a:rPr lang="he-IL" dirty="0"/>
              <a:t>חשיבות המשמעות</a:t>
            </a:r>
          </a:p>
        </p:txBody>
      </p:sp>
      <p:graphicFrame>
        <p:nvGraphicFramePr>
          <p:cNvPr id="4" name="מציין מיקום תוכן 3">
            <a:extLst>
              <a:ext uri="{FF2B5EF4-FFF2-40B4-BE49-F238E27FC236}">
                <a16:creationId xmlns:a16="http://schemas.microsoft.com/office/drawing/2014/main" id="{19B1CD39-512E-A330-6051-3757993EC2EE}"/>
              </a:ext>
            </a:extLst>
          </p:cNvPr>
          <p:cNvGraphicFramePr>
            <a:graphicFrameLocks noGrp="1"/>
          </p:cNvGraphicFramePr>
          <p:nvPr>
            <p:ph sz="quarter" idx="13"/>
            <p:extLst>
              <p:ext uri="{D42A27DB-BD31-4B8C-83A1-F6EECF244321}">
                <p14:modId xmlns:p14="http://schemas.microsoft.com/office/powerpoint/2010/main" val="3543374523"/>
              </p:ext>
            </p:extLst>
          </p:nvPr>
        </p:nvGraphicFramePr>
        <p:xfrm>
          <a:off x="914400" y="2366963"/>
          <a:ext cx="11277600" cy="44910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93406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A971267-32E5-B9FB-9135-704B0CCF1322}"/>
              </a:ext>
            </a:extLst>
          </p:cNvPr>
          <p:cNvSpPr>
            <a:spLocks noGrp="1"/>
          </p:cNvSpPr>
          <p:nvPr>
            <p:ph type="title"/>
          </p:nvPr>
        </p:nvSpPr>
        <p:spPr/>
        <p:txBody>
          <a:bodyPr/>
          <a:lstStyle/>
          <a:p>
            <a:r>
              <a:rPr lang="he-IL" dirty="0">
                <a:highlight>
                  <a:srgbClr val="FF00FF"/>
                </a:highlight>
              </a:rPr>
              <a:t>משמעות לשם מה?</a:t>
            </a:r>
            <a:br>
              <a:rPr lang="he-IL" dirty="0"/>
            </a:br>
            <a:r>
              <a:rPr lang="he-IL" dirty="0"/>
              <a:t>תשובה פילוסופית</a:t>
            </a:r>
            <a:br>
              <a:rPr lang="he-IL" dirty="0"/>
            </a:br>
            <a:r>
              <a:rPr lang="he-IL" dirty="0"/>
              <a:t>תשובה יהודית</a:t>
            </a:r>
          </a:p>
        </p:txBody>
      </p:sp>
      <p:graphicFrame>
        <p:nvGraphicFramePr>
          <p:cNvPr id="4" name="מציין מיקום תוכן 3">
            <a:extLst>
              <a:ext uri="{FF2B5EF4-FFF2-40B4-BE49-F238E27FC236}">
                <a16:creationId xmlns:a16="http://schemas.microsoft.com/office/drawing/2014/main" id="{19B1CD39-512E-A330-6051-3757993EC2EE}"/>
              </a:ext>
            </a:extLst>
          </p:cNvPr>
          <p:cNvGraphicFramePr>
            <a:graphicFrameLocks noGrp="1"/>
          </p:cNvGraphicFramePr>
          <p:nvPr>
            <p:ph sz="quarter" idx="13"/>
            <p:extLst>
              <p:ext uri="{D42A27DB-BD31-4B8C-83A1-F6EECF244321}">
                <p14:modId xmlns:p14="http://schemas.microsoft.com/office/powerpoint/2010/main" val="2898304375"/>
              </p:ext>
            </p:extLst>
          </p:nvPr>
        </p:nvGraphicFramePr>
        <p:xfrm>
          <a:off x="914400" y="2366963"/>
          <a:ext cx="11277600" cy="44910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85288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A971267-32E5-B9FB-9135-704B0CCF1322}"/>
              </a:ext>
            </a:extLst>
          </p:cNvPr>
          <p:cNvSpPr>
            <a:spLocks noGrp="1"/>
          </p:cNvSpPr>
          <p:nvPr>
            <p:ph type="title"/>
          </p:nvPr>
        </p:nvSpPr>
        <p:spPr/>
        <p:txBody>
          <a:bodyPr/>
          <a:lstStyle/>
          <a:p>
            <a:r>
              <a:rPr lang="he-IL" dirty="0">
                <a:highlight>
                  <a:srgbClr val="FF00FF"/>
                </a:highlight>
              </a:rPr>
              <a:t>משמעות מחפשת אדם?</a:t>
            </a:r>
            <a:br>
              <a:rPr lang="he-IL" dirty="0"/>
            </a:br>
            <a:endParaRPr lang="he-IL" dirty="0"/>
          </a:p>
        </p:txBody>
      </p:sp>
      <p:graphicFrame>
        <p:nvGraphicFramePr>
          <p:cNvPr id="4" name="מציין מיקום תוכן 3">
            <a:extLst>
              <a:ext uri="{FF2B5EF4-FFF2-40B4-BE49-F238E27FC236}">
                <a16:creationId xmlns:a16="http://schemas.microsoft.com/office/drawing/2014/main" id="{19B1CD39-512E-A330-6051-3757993EC2EE}"/>
              </a:ext>
            </a:extLst>
          </p:cNvPr>
          <p:cNvGraphicFramePr>
            <a:graphicFrameLocks noGrp="1"/>
          </p:cNvGraphicFramePr>
          <p:nvPr>
            <p:ph sz="quarter" idx="13"/>
            <p:extLst>
              <p:ext uri="{D42A27DB-BD31-4B8C-83A1-F6EECF244321}">
                <p14:modId xmlns:p14="http://schemas.microsoft.com/office/powerpoint/2010/main" val="1786307371"/>
              </p:ext>
            </p:extLst>
          </p:nvPr>
        </p:nvGraphicFramePr>
        <p:xfrm>
          <a:off x="914400" y="2366963"/>
          <a:ext cx="11277600" cy="44910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404193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A971267-32E5-B9FB-9135-704B0CCF1322}"/>
              </a:ext>
            </a:extLst>
          </p:cNvPr>
          <p:cNvSpPr>
            <a:spLocks noGrp="1"/>
          </p:cNvSpPr>
          <p:nvPr>
            <p:ph type="title"/>
          </p:nvPr>
        </p:nvSpPr>
        <p:spPr/>
        <p:txBody>
          <a:bodyPr/>
          <a:lstStyle/>
          <a:p>
            <a:pPr lvl="0" rtl="1"/>
            <a:r>
              <a:rPr lang="he-IL" dirty="0">
                <a:highlight>
                  <a:srgbClr val="FF00FF"/>
                </a:highlight>
              </a:rPr>
              <a:t>למצוא או ליצור</a:t>
            </a:r>
          </a:p>
        </p:txBody>
      </p:sp>
      <p:graphicFrame>
        <p:nvGraphicFramePr>
          <p:cNvPr id="4" name="מציין מיקום תוכן 3">
            <a:extLst>
              <a:ext uri="{FF2B5EF4-FFF2-40B4-BE49-F238E27FC236}">
                <a16:creationId xmlns:a16="http://schemas.microsoft.com/office/drawing/2014/main" id="{19B1CD39-512E-A330-6051-3757993EC2EE}"/>
              </a:ext>
            </a:extLst>
          </p:cNvPr>
          <p:cNvGraphicFramePr>
            <a:graphicFrameLocks noGrp="1"/>
          </p:cNvGraphicFramePr>
          <p:nvPr>
            <p:ph sz="quarter" idx="13"/>
            <p:extLst>
              <p:ext uri="{D42A27DB-BD31-4B8C-83A1-F6EECF244321}">
                <p14:modId xmlns:p14="http://schemas.microsoft.com/office/powerpoint/2010/main" val="276277708"/>
              </p:ext>
            </p:extLst>
          </p:nvPr>
        </p:nvGraphicFramePr>
        <p:xfrm>
          <a:off x="914400" y="2366963"/>
          <a:ext cx="11277600" cy="44910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923140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A971267-32E5-B9FB-9135-704B0CCF1322}"/>
              </a:ext>
            </a:extLst>
          </p:cNvPr>
          <p:cNvSpPr>
            <a:spLocks noGrp="1"/>
          </p:cNvSpPr>
          <p:nvPr>
            <p:ph type="title"/>
          </p:nvPr>
        </p:nvSpPr>
        <p:spPr/>
        <p:txBody>
          <a:bodyPr/>
          <a:lstStyle/>
          <a:p>
            <a:r>
              <a:rPr lang="he-IL" dirty="0"/>
              <a:t>מדוע היום יש ריק קיומי?</a:t>
            </a:r>
          </a:p>
        </p:txBody>
      </p:sp>
      <p:graphicFrame>
        <p:nvGraphicFramePr>
          <p:cNvPr id="4" name="מציין מיקום תוכן 3">
            <a:extLst>
              <a:ext uri="{FF2B5EF4-FFF2-40B4-BE49-F238E27FC236}">
                <a16:creationId xmlns:a16="http://schemas.microsoft.com/office/drawing/2014/main" id="{19B1CD39-512E-A330-6051-3757993EC2EE}"/>
              </a:ext>
            </a:extLst>
          </p:cNvPr>
          <p:cNvGraphicFramePr>
            <a:graphicFrameLocks noGrp="1"/>
          </p:cNvGraphicFramePr>
          <p:nvPr>
            <p:ph sz="quarter" idx="13"/>
            <p:extLst>
              <p:ext uri="{D42A27DB-BD31-4B8C-83A1-F6EECF244321}">
                <p14:modId xmlns:p14="http://schemas.microsoft.com/office/powerpoint/2010/main" val="8652797"/>
              </p:ext>
            </p:extLst>
          </p:nvPr>
        </p:nvGraphicFramePr>
        <p:xfrm>
          <a:off x="914400" y="2366963"/>
          <a:ext cx="11277600" cy="44910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166084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A971267-32E5-B9FB-9135-704B0CCF1322}"/>
              </a:ext>
            </a:extLst>
          </p:cNvPr>
          <p:cNvSpPr>
            <a:spLocks noGrp="1"/>
          </p:cNvSpPr>
          <p:nvPr>
            <p:ph type="title"/>
          </p:nvPr>
        </p:nvSpPr>
        <p:spPr/>
        <p:txBody>
          <a:bodyPr/>
          <a:lstStyle/>
          <a:p>
            <a:r>
              <a:rPr lang="he-IL" dirty="0"/>
              <a:t>חיפוש אחרי רוחנית ריקה</a:t>
            </a:r>
          </a:p>
        </p:txBody>
      </p:sp>
      <p:graphicFrame>
        <p:nvGraphicFramePr>
          <p:cNvPr id="4" name="מציין מיקום תוכן 3">
            <a:extLst>
              <a:ext uri="{FF2B5EF4-FFF2-40B4-BE49-F238E27FC236}">
                <a16:creationId xmlns:a16="http://schemas.microsoft.com/office/drawing/2014/main" id="{19B1CD39-512E-A330-6051-3757993EC2EE}"/>
              </a:ext>
            </a:extLst>
          </p:cNvPr>
          <p:cNvGraphicFramePr>
            <a:graphicFrameLocks noGrp="1"/>
          </p:cNvGraphicFramePr>
          <p:nvPr>
            <p:ph sz="quarter" idx="13"/>
            <p:extLst>
              <p:ext uri="{D42A27DB-BD31-4B8C-83A1-F6EECF244321}">
                <p14:modId xmlns:p14="http://schemas.microsoft.com/office/powerpoint/2010/main" val="2264368435"/>
              </p:ext>
            </p:extLst>
          </p:nvPr>
        </p:nvGraphicFramePr>
        <p:xfrm>
          <a:off x="914400" y="2366963"/>
          <a:ext cx="11277600" cy="44910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58397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71562"/>
            <a:ext cx="10364451" cy="1423284"/>
          </a:xfrm>
        </p:spPr>
        <p:txBody>
          <a:bodyPr>
            <a:normAutofit/>
          </a:bodyPr>
          <a:lstStyle/>
          <a:p>
            <a:r>
              <a:rPr lang="he-IL" b="1" i="0" dirty="0">
                <a:solidFill>
                  <a:srgbClr val="000000"/>
                </a:solidFill>
                <a:effectLst/>
                <a:latin typeface="Arial" panose="020B0604020202020204" pitchFamily="34" charset="0"/>
              </a:rPr>
              <a:t>הלא מודע הרוחני</a:t>
            </a:r>
            <a:br>
              <a:rPr lang="he-IL" b="1" i="0" dirty="0">
                <a:solidFill>
                  <a:srgbClr val="000000"/>
                </a:solidFill>
                <a:effectLst/>
                <a:latin typeface="Arial" panose="020B0604020202020204" pitchFamily="34" charset="0"/>
              </a:rPr>
            </a:br>
            <a:endParaRPr lang="he-IL" dirty="0"/>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3987561415"/>
              </p:ext>
            </p:extLst>
          </p:nvPr>
        </p:nvGraphicFramePr>
        <p:xfrm>
          <a:off x="1" y="1168843"/>
          <a:ext cx="12062128" cy="55261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1839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p:txBody>
          <a:bodyPr/>
          <a:lstStyle/>
          <a:p>
            <a:r>
              <a:rPr lang="he-IL" dirty="0"/>
              <a:t>מושגים</a:t>
            </a:r>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1028588900"/>
              </p:ext>
            </p:extLst>
          </p:nvPr>
        </p:nvGraphicFramePr>
        <p:xfrm>
          <a:off x="914399" y="2366963"/>
          <a:ext cx="11147729" cy="43280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667916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87465"/>
            <a:ext cx="10364451" cy="1065474"/>
          </a:xfrm>
        </p:spPr>
        <p:txBody>
          <a:bodyPr/>
          <a:lstStyle/>
          <a:p>
            <a:r>
              <a:rPr lang="he-IL" dirty="0"/>
              <a:t>דת </a:t>
            </a:r>
            <a:r>
              <a:rPr lang="he-IL" dirty="0" err="1"/>
              <a:t>ופסיכולגיה</a:t>
            </a:r>
            <a:endParaRPr lang="he-IL" dirty="0"/>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3500554306"/>
              </p:ext>
            </p:extLst>
          </p:nvPr>
        </p:nvGraphicFramePr>
        <p:xfrm>
          <a:off x="79513" y="1073427"/>
          <a:ext cx="11982615" cy="56215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766704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63611"/>
            <a:ext cx="10364451" cy="1319916"/>
          </a:xfrm>
        </p:spPr>
        <p:txBody>
          <a:bodyPr/>
          <a:lstStyle/>
          <a:p>
            <a:r>
              <a:rPr lang="he-IL" dirty="0"/>
              <a:t>משפטים חכמים</a:t>
            </a:r>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2598887989"/>
              </p:ext>
            </p:extLst>
          </p:nvPr>
        </p:nvGraphicFramePr>
        <p:xfrm>
          <a:off x="63611" y="1288111"/>
          <a:ext cx="11998518" cy="5406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3935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7589B2-A889-9D59-CECD-107E3590E8F9}"/>
              </a:ext>
            </a:extLst>
          </p:cNvPr>
          <p:cNvSpPr>
            <a:spLocks noGrp="1"/>
          </p:cNvSpPr>
          <p:nvPr>
            <p:ph type="title"/>
          </p:nvPr>
        </p:nvSpPr>
        <p:spPr>
          <a:xfrm>
            <a:off x="913775" y="618517"/>
            <a:ext cx="10364451" cy="3062937"/>
          </a:xfrm>
        </p:spPr>
        <p:txBody>
          <a:bodyPr>
            <a:normAutofit fontScale="90000"/>
          </a:bodyPr>
          <a:lstStyle/>
          <a:p>
            <a:r>
              <a:rPr lang="he-IL" b="1" i="0" dirty="0">
                <a:solidFill>
                  <a:srgbClr val="000000"/>
                </a:solidFill>
                <a:effectLst/>
                <a:latin typeface="Narkiss Block"/>
              </a:rPr>
              <a:t>בשלהי 1945 עמד ויקטור פרנקל מול השוקת השבורה שנותרה מחייו: אחרי ששרד בעצמו את מחנות הריכוז הנאציים הוא איבד את אשתו, את העובר שנשאה ברחמה, את מעמדו המקצועי ואת כתב היד של ספרו. עכשיו הוא נאלץ להתחיל מחדש. אבל האם אפשר בכלל לעשות דבר כזה? </a:t>
            </a:r>
            <a:br>
              <a:rPr lang="he-IL" b="1" i="0" dirty="0">
                <a:solidFill>
                  <a:srgbClr val="000000"/>
                </a:solidFill>
                <a:effectLst/>
                <a:latin typeface="Narkiss Block"/>
              </a:rPr>
            </a:br>
            <a:r>
              <a:rPr lang="he-IL" b="1" i="0" dirty="0">
                <a:solidFill>
                  <a:srgbClr val="000000"/>
                </a:solidFill>
                <a:effectLst/>
                <a:latin typeface="Narkiss Block"/>
              </a:rPr>
              <a:t>האם אפשר לשרוד את התופת ולקום ממנה חזק יותר? התשובה שהוא סיפק לעולם לשתי השאלות הללו הייתה חד משמעית - כן</a:t>
            </a:r>
            <a:br>
              <a:rPr lang="he-IL" b="1" i="0" dirty="0">
                <a:solidFill>
                  <a:srgbClr val="000000"/>
                </a:solidFill>
                <a:effectLst/>
                <a:latin typeface="Narkiss Block"/>
              </a:rPr>
            </a:br>
            <a:endParaRPr lang="he-IL" b="1" dirty="0"/>
          </a:p>
        </p:txBody>
      </p:sp>
      <p:pic>
        <p:nvPicPr>
          <p:cNvPr id="2050" name="Picture 2">
            <a:extLst>
              <a:ext uri="{FF2B5EF4-FFF2-40B4-BE49-F238E27FC236}">
                <a16:creationId xmlns:a16="http://schemas.microsoft.com/office/drawing/2014/main" id="{2E08F7FD-4B3B-2D46-0FBE-E5C9BDB35B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5275" y="3561396"/>
            <a:ext cx="1913862" cy="3296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60217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42D8F7A-6382-F35A-2DFC-ADC7FA17258D}"/>
              </a:ext>
            </a:extLst>
          </p:cNvPr>
          <p:cNvSpPr>
            <a:spLocks noGrp="1"/>
          </p:cNvSpPr>
          <p:nvPr>
            <p:ph type="title"/>
          </p:nvPr>
        </p:nvSpPr>
        <p:spPr/>
        <p:txBody>
          <a:bodyPr/>
          <a:lstStyle/>
          <a:p>
            <a:endParaRPr lang="he-IL"/>
          </a:p>
        </p:txBody>
      </p:sp>
      <p:pic>
        <p:nvPicPr>
          <p:cNvPr id="4" name="תמונה 3">
            <a:extLst>
              <a:ext uri="{FF2B5EF4-FFF2-40B4-BE49-F238E27FC236}">
                <a16:creationId xmlns:a16="http://schemas.microsoft.com/office/drawing/2014/main" id="{4AD350D3-60C0-FDF6-51D9-035568250881}"/>
              </a:ext>
            </a:extLst>
          </p:cNvPr>
          <p:cNvPicPr>
            <a:picLocks noChangeAspect="1"/>
          </p:cNvPicPr>
          <p:nvPr/>
        </p:nvPicPr>
        <p:blipFill>
          <a:blip r:embed="rId2"/>
          <a:stretch>
            <a:fillRect/>
          </a:stretch>
        </p:blipFill>
        <p:spPr>
          <a:xfrm>
            <a:off x="347204" y="757816"/>
            <a:ext cx="11545300" cy="4785775"/>
          </a:xfrm>
          <a:prstGeom prst="rect">
            <a:avLst/>
          </a:prstGeom>
        </p:spPr>
      </p:pic>
    </p:spTree>
    <p:extLst>
      <p:ext uri="{BB962C8B-B14F-4D97-AF65-F5344CB8AC3E}">
        <p14:creationId xmlns:p14="http://schemas.microsoft.com/office/powerpoint/2010/main" val="1152825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A971267-32E5-B9FB-9135-704B0CCF1322}"/>
              </a:ext>
            </a:extLst>
          </p:cNvPr>
          <p:cNvSpPr>
            <a:spLocks noGrp="1"/>
          </p:cNvSpPr>
          <p:nvPr>
            <p:ph type="title"/>
          </p:nvPr>
        </p:nvSpPr>
        <p:spPr/>
        <p:txBody>
          <a:bodyPr>
            <a:normAutofit fontScale="90000"/>
          </a:bodyPr>
          <a:lstStyle/>
          <a:p>
            <a:r>
              <a:rPr lang="he-IL" b="0" i="0" dirty="0">
                <a:solidFill>
                  <a:srgbClr val="000000"/>
                </a:solidFill>
                <a:effectLst/>
                <a:latin typeface="Assistant" pitchFamily="2" charset="-79"/>
                <a:cs typeface="Assistant" pitchFamily="2" charset="-79"/>
              </a:rPr>
              <a:t> </a:t>
            </a:r>
            <a:r>
              <a:rPr lang="he-IL" b="0" i="0" dirty="0">
                <a:solidFill>
                  <a:srgbClr val="000000"/>
                </a:solidFill>
                <a:effectLst/>
                <a:highlight>
                  <a:srgbClr val="FF00FF"/>
                </a:highlight>
                <a:latin typeface="Assistant" pitchFamily="2" charset="-79"/>
                <a:cs typeface="Assistant" pitchFamily="2" charset="-79"/>
              </a:rPr>
              <a:t>שלושה ממדים מרכזיים לקיומה של תחושת משמעות</a:t>
            </a:r>
            <a:r>
              <a:rPr lang="he-IL" b="0" i="0" dirty="0">
                <a:solidFill>
                  <a:srgbClr val="000000"/>
                </a:solidFill>
                <a:effectLst/>
                <a:latin typeface="Assistant" pitchFamily="2" charset="-79"/>
                <a:cs typeface="Assistant" pitchFamily="2" charset="-79"/>
              </a:rPr>
              <a:t>: </a:t>
            </a:r>
            <a:br>
              <a:rPr lang="he-IL" b="0" i="0" dirty="0">
                <a:solidFill>
                  <a:srgbClr val="000000"/>
                </a:solidFill>
                <a:effectLst/>
                <a:latin typeface="Assistant" pitchFamily="2" charset="-79"/>
                <a:cs typeface="Assistant" pitchFamily="2" charset="-79"/>
              </a:rPr>
            </a:br>
            <a:r>
              <a:rPr lang="he-IL" b="0" i="0" dirty="0">
                <a:solidFill>
                  <a:srgbClr val="000000"/>
                </a:solidFill>
                <a:effectLst/>
                <a:latin typeface="Assistant" pitchFamily="2" charset="-79"/>
                <a:cs typeface="Assistant" pitchFamily="2" charset="-79"/>
              </a:rPr>
              <a:t>פשר והבנה </a:t>
            </a:r>
            <a:r>
              <a:rPr lang="en-US" b="0" i="0" dirty="0">
                <a:solidFill>
                  <a:srgbClr val="000000"/>
                </a:solidFill>
                <a:effectLst/>
                <a:latin typeface="Assistant" pitchFamily="2" charset="-79"/>
                <a:cs typeface="Assistant" pitchFamily="2" charset="-79"/>
              </a:rPr>
              <a:t>Comprehension- </a:t>
            </a:r>
            <a:br>
              <a:rPr lang="he-IL" b="0" i="0" dirty="0">
                <a:solidFill>
                  <a:srgbClr val="000000"/>
                </a:solidFill>
                <a:effectLst/>
                <a:latin typeface="Assistant" pitchFamily="2" charset="-79"/>
                <a:cs typeface="Assistant" pitchFamily="2" charset="-79"/>
              </a:rPr>
            </a:br>
            <a:r>
              <a:rPr lang="he-IL" b="0" i="0" dirty="0">
                <a:solidFill>
                  <a:srgbClr val="000000"/>
                </a:solidFill>
                <a:effectLst/>
                <a:latin typeface="Assistant" pitchFamily="2" charset="-79"/>
                <a:cs typeface="Assistant" pitchFamily="2" charset="-79"/>
              </a:rPr>
              <a:t>תכלית ומטרה -</a:t>
            </a:r>
            <a:r>
              <a:rPr lang="en-US" b="0" i="0" dirty="0">
                <a:solidFill>
                  <a:srgbClr val="000000"/>
                </a:solidFill>
                <a:effectLst/>
                <a:latin typeface="Assistant" pitchFamily="2" charset="-79"/>
                <a:cs typeface="Assistant" pitchFamily="2" charset="-79"/>
              </a:rPr>
              <a:t>Purpose, </a:t>
            </a:r>
            <a:br>
              <a:rPr lang="he-IL" b="0" i="0" dirty="0">
                <a:solidFill>
                  <a:srgbClr val="000000"/>
                </a:solidFill>
                <a:effectLst/>
                <a:latin typeface="Assistant" pitchFamily="2" charset="-79"/>
                <a:cs typeface="Assistant" pitchFamily="2" charset="-79"/>
              </a:rPr>
            </a:br>
            <a:r>
              <a:rPr lang="he-IL" b="0" i="0" dirty="0">
                <a:solidFill>
                  <a:srgbClr val="000000"/>
                </a:solidFill>
                <a:effectLst/>
                <a:latin typeface="Assistant" pitchFamily="2" charset="-79"/>
                <a:cs typeface="Assistant" pitchFamily="2" charset="-79"/>
              </a:rPr>
              <a:t>ותחושת ערך -</a:t>
            </a:r>
            <a:r>
              <a:rPr lang="en-US" b="0" i="0" dirty="0">
                <a:solidFill>
                  <a:srgbClr val="000000"/>
                </a:solidFill>
                <a:effectLst/>
                <a:latin typeface="Assistant" pitchFamily="2" charset="-79"/>
                <a:cs typeface="Assistant" pitchFamily="2" charset="-79"/>
              </a:rPr>
              <a:t>Mattering. </a:t>
            </a:r>
            <a:endParaRPr lang="he-IL" dirty="0"/>
          </a:p>
        </p:txBody>
      </p:sp>
      <p:graphicFrame>
        <p:nvGraphicFramePr>
          <p:cNvPr id="4" name="מציין מיקום תוכן 3">
            <a:extLst>
              <a:ext uri="{FF2B5EF4-FFF2-40B4-BE49-F238E27FC236}">
                <a16:creationId xmlns:a16="http://schemas.microsoft.com/office/drawing/2014/main" id="{19B1CD39-512E-A330-6051-3757993EC2EE}"/>
              </a:ext>
            </a:extLst>
          </p:cNvPr>
          <p:cNvGraphicFramePr>
            <a:graphicFrameLocks noGrp="1"/>
          </p:cNvGraphicFramePr>
          <p:nvPr>
            <p:ph sz="quarter" idx="13"/>
            <p:extLst>
              <p:ext uri="{D42A27DB-BD31-4B8C-83A1-F6EECF244321}">
                <p14:modId xmlns:p14="http://schemas.microsoft.com/office/powerpoint/2010/main" val="2826467929"/>
              </p:ext>
            </p:extLst>
          </p:nvPr>
        </p:nvGraphicFramePr>
        <p:xfrm>
          <a:off x="914400" y="2366963"/>
          <a:ext cx="11277600" cy="44910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88659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A971267-32E5-B9FB-9135-704B0CCF1322}"/>
              </a:ext>
            </a:extLst>
          </p:cNvPr>
          <p:cNvSpPr>
            <a:spLocks noGrp="1"/>
          </p:cNvSpPr>
          <p:nvPr>
            <p:ph type="title"/>
          </p:nvPr>
        </p:nvSpPr>
        <p:spPr/>
        <p:txBody>
          <a:bodyPr/>
          <a:lstStyle/>
          <a:p>
            <a:r>
              <a:rPr lang="he-IL" dirty="0">
                <a:highlight>
                  <a:srgbClr val="FF00FF"/>
                </a:highlight>
              </a:rPr>
              <a:t>אדם מחפש כבוד</a:t>
            </a:r>
            <a:br>
              <a:rPr lang="he-IL" dirty="0"/>
            </a:br>
            <a:r>
              <a:rPr lang="he-IL" dirty="0"/>
              <a:t>התשוקה הגדולה ביותר באדם</a:t>
            </a:r>
            <a:br>
              <a:rPr lang="he-IL" dirty="0"/>
            </a:br>
            <a:r>
              <a:rPr lang="he-IL" dirty="0"/>
              <a:t>לכל רגש יש מטרה חיובית.</a:t>
            </a:r>
          </a:p>
        </p:txBody>
      </p:sp>
      <p:graphicFrame>
        <p:nvGraphicFramePr>
          <p:cNvPr id="4" name="מציין מיקום תוכן 3">
            <a:extLst>
              <a:ext uri="{FF2B5EF4-FFF2-40B4-BE49-F238E27FC236}">
                <a16:creationId xmlns:a16="http://schemas.microsoft.com/office/drawing/2014/main" id="{19B1CD39-512E-A330-6051-3757993EC2EE}"/>
              </a:ext>
            </a:extLst>
          </p:cNvPr>
          <p:cNvGraphicFramePr>
            <a:graphicFrameLocks noGrp="1"/>
          </p:cNvGraphicFramePr>
          <p:nvPr>
            <p:ph sz="quarter" idx="13"/>
            <p:extLst>
              <p:ext uri="{D42A27DB-BD31-4B8C-83A1-F6EECF244321}">
                <p14:modId xmlns:p14="http://schemas.microsoft.com/office/powerpoint/2010/main" val="1438763816"/>
              </p:ext>
            </p:extLst>
          </p:nvPr>
        </p:nvGraphicFramePr>
        <p:xfrm>
          <a:off x="914400" y="2366963"/>
          <a:ext cx="11277600" cy="44910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58702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A971267-32E5-B9FB-9135-704B0CCF1322}"/>
              </a:ext>
            </a:extLst>
          </p:cNvPr>
          <p:cNvSpPr>
            <a:spLocks noGrp="1"/>
          </p:cNvSpPr>
          <p:nvPr>
            <p:ph type="title"/>
          </p:nvPr>
        </p:nvSpPr>
        <p:spPr/>
        <p:txBody>
          <a:bodyPr>
            <a:normAutofit fontScale="90000"/>
          </a:bodyPr>
          <a:lstStyle/>
          <a:p>
            <a:r>
              <a:rPr lang="he-IL" dirty="0"/>
              <a:t>ערך חשיבות ושייכות ביהדות</a:t>
            </a:r>
            <a:br>
              <a:rPr lang="he-IL" dirty="0"/>
            </a:br>
            <a:r>
              <a:rPr lang="he-IL" dirty="0"/>
              <a:t>העם היחידי שמשרת את מטרת האלוקים</a:t>
            </a:r>
            <a:br>
              <a:rPr lang="he-IL" dirty="0"/>
            </a:br>
            <a:r>
              <a:rPr lang="he-IL" dirty="0"/>
              <a:t>אלוקים מחפש אהבה</a:t>
            </a:r>
            <a:br>
              <a:rPr lang="he-IL" dirty="0"/>
            </a:br>
            <a:r>
              <a:rPr lang="he-IL" dirty="0"/>
              <a:t> </a:t>
            </a:r>
          </a:p>
        </p:txBody>
      </p:sp>
      <p:graphicFrame>
        <p:nvGraphicFramePr>
          <p:cNvPr id="4" name="מציין מיקום תוכן 3">
            <a:extLst>
              <a:ext uri="{FF2B5EF4-FFF2-40B4-BE49-F238E27FC236}">
                <a16:creationId xmlns:a16="http://schemas.microsoft.com/office/drawing/2014/main" id="{19B1CD39-512E-A330-6051-3757993EC2EE}"/>
              </a:ext>
            </a:extLst>
          </p:cNvPr>
          <p:cNvGraphicFramePr>
            <a:graphicFrameLocks noGrp="1"/>
          </p:cNvGraphicFramePr>
          <p:nvPr>
            <p:ph sz="quarter" idx="13"/>
            <p:extLst>
              <p:ext uri="{D42A27DB-BD31-4B8C-83A1-F6EECF244321}">
                <p14:modId xmlns:p14="http://schemas.microsoft.com/office/powerpoint/2010/main" val="3702681526"/>
              </p:ext>
            </p:extLst>
          </p:nvPr>
        </p:nvGraphicFramePr>
        <p:xfrm>
          <a:off x="914400" y="2366963"/>
          <a:ext cx="11277600" cy="44910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036132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A971267-32E5-B9FB-9135-704B0CCF1322}"/>
              </a:ext>
            </a:extLst>
          </p:cNvPr>
          <p:cNvSpPr>
            <a:spLocks noGrp="1"/>
          </p:cNvSpPr>
          <p:nvPr>
            <p:ph type="title"/>
          </p:nvPr>
        </p:nvSpPr>
        <p:spPr/>
        <p:txBody>
          <a:bodyPr/>
          <a:lstStyle/>
          <a:p>
            <a:r>
              <a:rPr lang="he-IL" dirty="0"/>
              <a:t>שייכות</a:t>
            </a:r>
          </a:p>
        </p:txBody>
      </p:sp>
      <p:graphicFrame>
        <p:nvGraphicFramePr>
          <p:cNvPr id="4" name="מציין מיקום תוכן 3">
            <a:extLst>
              <a:ext uri="{FF2B5EF4-FFF2-40B4-BE49-F238E27FC236}">
                <a16:creationId xmlns:a16="http://schemas.microsoft.com/office/drawing/2014/main" id="{19B1CD39-512E-A330-6051-3757993EC2EE}"/>
              </a:ext>
            </a:extLst>
          </p:cNvPr>
          <p:cNvGraphicFramePr>
            <a:graphicFrameLocks noGrp="1"/>
          </p:cNvGraphicFramePr>
          <p:nvPr>
            <p:ph sz="quarter" idx="13"/>
            <p:extLst>
              <p:ext uri="{D42A27DB-BD31-4B8C-83A1-F6EECF244321}">
                <p14:modId xmlns:p14="http://schemas.microsoft.com/office/powerpoint/2010/main" val="3057883185"/>
              </p:ext>
            </p:extLst>
          </p:nvPr>
        </p:nvGraphicFramePr>
        <p:xfrm>
          <a:off x="914400" y="2366963"/>
          <a:ext cx="11277600" cy="44910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341377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A971267-32E5-B9FB-9135-704B0CCF1322}"/>
              </a:ext>
            </a:extLst>
          </p:cNvPr>
          <p:cNvSpPr>
            <a:spLocks noGrp="1"/>
          </p:cNvSpPr>
          <p:nvPr>
            <p:ph type="title"/>
          </p:nvPr>
        </p:nvSpPr>
        <p:spPr/>
        <p:txBody>
          <a:bodyPr/>
          <a:lstStyle/>
          <a:p>
            <a:endParaRPr lang="he-IL" dirty="0"/>
          </a:p>
        </p:txBody>
      </p:sp>
      <p:graphicFrame>
        <p:nvGraphicFramePr>
          <p:cNvPr id="4" name="מציין מיקום תוכן 3">
            <a:extLst>
              <a:ext uri="{FF2B5EF4-FFF2-40B4-BE49-F238E27FC236}">
                <a16:creationId xmlns:a16="http://schemas.microsoft.com/office/drawing/2014/main" id="{19B1CD39-512E-A330-6051-3757993EC2EE}"/>
              </a:ext>
            </a:extLst>
          </p:cNvPr>
          <p:cNvGraphicFramePr>
            <a:graphicFrameLocks noGrp="1"/>
          </p:cNvGraphicFramePr>
          <p:nvPr>
            <p:ph sz="quarter" idx="13"/>
          </p:nvPr>
        </p:nvGraphicFramePr>
        <p:xfrm>
          <a:off x="914400" y="2366963"/>
          <a:ext cx="11277600" cy="44910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520041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0"/>
            <a:ext cx="10364451" cy="1200648"/>
          </a:xfrm>
        </p:spPr>
        <p:txBody>
          <a:bodyPr>
            <a:normAutofit/>
          </a:bodyPr>
          <a:lstStyle/>
          <a:p>
            <a:r>
              <a:rPr lang="he-IL" dirty="0"/>
              <a:t>חינוך למשמעות</a:t>
            </a:r>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153181897"/>
              </p:ext>
            </p:extLst>
          </p:nvPr>
        </p:nvGraphicFramePr>
        <p:xfrm>
          <a:off x="1" y="1009817"/>
          <a:ext cx="12062128" cy="56851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733316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286247"/>
            <a:ext cx="10364451" cy="818985"/>
          </a:xfrm>
        </p:spPr>
        <p:txBody>
          <a:bodyPr>
            <a:normAutofit/>
          </a:bodyPr>
          <a:lstStyle/>
          <a:p>
            <a:r>
              <a:rPr lang="he-IL" b="0" i="0" dirty="0">
                <a:solidFill>
                  <a:srgbClr val="202122"/>
                </a:solidFill>
                <a:effectLst/>
                <a:latin typeface="Arial" panose="020B0604020202020204" pitchFamily="34" charset="0"/>
              </a:rPr>
              <a:t>את משמעויות החיים הוא מסווג לשלושה תחומים:</a:t>
            </a:r>
            <a:endParaRPr lang="he-IL" dirty="0"/>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429156724"/>
              </p:ext>
            </p:extLst>
          </p:nvPr>
        </p:nvGraphicFramePr>
        <p:xfrm>
          <a:off x="429371" y="1725433"/>
          <a:ext cx="11632758" cy="49695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94750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63611"/>
            <a:ext cx="10364451" cy="1319916"/>
          </a:xfrm>
        </p:spPr>
        <p:txBody>
          <a:bodyPr/>
          <a:lstStyle/>
          <a:p>
            <a:r>
              <a:rPr lang="he-IL" dirty="0"/>
              <a:t>יצירה - גדולה מלאכה</a:t>
            </a:r>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1031283041"/>
              </p:ext>
            </p:extLst>
          </p:nvPr>
        </p:nvGraphicFramePr>
        <p:xfrm>
          <a:off x="63611" y="1288111"/>
          <a:ext cx="11998518" cy="5406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090836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00">
            <a:alpha val="3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a:blipFill>
            <a:blip r:embed="rId2"/>
            <a:tile tx="0" ty="0" sx="100000" sy="100000" flip="none" algn="tl"/>
          </a:blipFill>
        </p:spPr>
        <p:txBody>
          <a:bodyPr>
            <a:normAutofit fontScale="90000"/>
          </a:bodyPr>
          <a:lstStyle/>
          <a:p>
            <a:pPr algn="ctr"/>
            <a:r>
              <a:rPr lang="he-IL" dirty="0">
                <a:solidFill>
                  <a:srgbClr val="FFFF00"/>
                </a:solidFill>
                <a:effectLst>
                  <a:glow rad="762000">
                    <a:schemeClr val="accent4">
                      <a:satMod val="175000"/>
                      <a:alpha val="24000"/>
                    </a:schemeClr>
                  </a:glow>
                </a:effectLst>
                <a:highlight>
                  <a:srgbClr val="00FF00"/>
                </a:highlight>
              </a:rPr>
              <a:t>קהלת: וּמָתוֹק הָאוֹר וְטוֹב </a:t>
            </a:r>
            <a:r>
              <a:rPr lang="he-IL" dirty="0" err="1">
                <a:solidFill>
                  <a:srgbClr val="FFFF00"/>
                </a:solidFill>
                <a:effectLst>
                  <a:glow rad="762000">
                    <a:schemeClr val="accent4">
                      <a:satMod val="175000"/>
                      <a:alpha val="24000"/>
                    </a:schemeClr>
                  </a:glow>
                </a:effectLst>
                <a:highlight>
                  <a:srgbClr val="00FF00"/>
                </a:highlight>
              </a:rPr>
              <a:t>לַעֵינַיִם</a:t>
            </a:r>
            <a:r>
              <a:rPr lang="he-IL" dirty="0">
                <a:solidFill>
                  <a:srgbClr val="FFFF00"/>
                </a:solidFill>
                <a:effectLst>
                  <a:glow rad="762000">
                    <a:schemeClr val="accent4">
                      <a:satMod val="175000"/>
                      <a:alpha val="24000"/>
                    </a:schemeClr>
                  </a:glow>
                </a:effectLst>
                <a:highlight>
                  <a:srgbClr val="00FF00"/>
                </a:highlight>
              </a:rPr>
              <a:t> לִרְאוֹת אֶת הַשָּׁמֶשׁ: </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תמונה 4">
            <a:extLst>
              <a:ext uri="{FF2B5EF4-FFF2-40B4-BE49-F238E27FC236}">
                <a16:creationId xmlns:a16="http://schemas.microsoft.com/office/drawing/2014/main" id="{6F5DA392-2496-EC8F-7534-30E07FC8DDC0}"/>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90792" y="0"/>
            <a:ext cx="1524000" cy="1016000"/>
          </a:xfrm>
          <a:prstGeom prst="rect">
            <a:avLst/>
          </a:prstGeom>
        </p:spPr>
      </p:pic>
    </p:spTree>
    <p:extLst>
      <p:ext uri="{BB962C8B-B14F-4D97-AF65-F5344CB8AC3E}">
        <p14:creationId xmlns:p14="http://schemas.microsoft.com/office/powerpoint/2010/main" val="10360159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63611"/>
            <a:ext cx="10364451" cy="1319916"/>
          </a:xfrm>
        </p:spPr>
        <p:txBody>
          <a:bodyPr/>
          <a:lstStyle/>
          <a:p>
            <a:r>
              <a:rPr lang="he-IL" dirty="0" err="1"/>
              <a:t>אושרולוגיה</a:t>
            </a:r>
            <a:r>
              <a:rPr lang="he-IL" dirty="0"/>
              <a:t> או שְׁלוֹמוּת </a:t>
            </a:r>
            <a:r>
              <a:rPr lang="en-US" dirty="0"/>
              <a:t>Well-being -</a:t>
            </a:r>
            <a:endParaRPr lang="he-IL" dirty="0"/>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1132878139"/>
              </p:ext>
            </p:extLst>
          </p:nvPr>
        </p:nvGraphicFramePr>
        <p:xfrm>
          <a:off x="63611" y="1288111"/>
          <a:ext cx="11998518" cy="5406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37002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3E6A18D1-492B-3E36-494A-9A5558ACCB26}"/>
              </a:ext>
            </a:extLst>
          </p:cNvPr>
          <p:cNvPicPr>
            <a:picLocks noChangeAspect="1"/>
          </p:cNvPicPr>
          <p:nvPr/>
        </p:nvPicPr>
        <p:blipFill>
          <a:blip r:embed="rId2"/>
          <a:stretch>
            <a:fillRect/>
          </a:stretch>
        </p:blipFill>
        <p:spPr>
          <a:xfrm>
            <a:off x="3394476" y="517907"/>
            <a:ext cx="5403048" cy="5822185"/>
          </a:xfrm>
          <a:prstGeom prst="rect">
            <a:avLst/>
          </a:prstGeom>
        </p:spPr>
      </p:pic>
    </p:spTree>
    <p:extLst>
      <p:ext uri="{BB962C8B-B14F-4D97-AF65-F5344CB8AC3E}">
        <p14:creationId xmlns:p14="http://schemas.microsoft.com/office/powerpoint/2010/main" val="9487222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63611"/>
            <a:ext cx="10364451" cy="1319916"/>
          </a:xfrm>
        </p:spPr>
        <p:txBody>
          <a:bodyPr/>
          <a:lstStyle/>
          <a:p>
            <a:endParaRPr lang="he-IL" dirty="0"/>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1356938414"/>
              </p:ext>
            </p:extLst>
          </p:nvPr>
        </p:nvGraphicFramePr>
        <p:xfrm>
          <a:off x="63611" y="1288111"/>
          <a:ext cx="11998518" cy="5406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34547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63611"/>
            <a:ext cx="10364451" cy="1319916"/>
          </a:xfrm>
        </p:spPr>
        <p:txBody>
          <a:bodyPr/>
          <a:lstStyle/>
          <a:p>
            <a:r>
              <a:rPr lang="he-IL" dirty="0" err="1"/>
              <a:t>אושרולוגיה</a:t>
            </a:r>
            <a:r>
              <a:rPr lang="he-IL" dirty="0"/>
              <a:t> או שְׁלוֹמוּת </a:t>
            </a:r>
            <a:r>
              <a:rPr lang="en-US" dirty="0"/>
              <a:t>Well-being -</a:t>
            </a:r>
            <a:endParaRPr lang="he-IL" dirty="0"/>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2711629645"/>
              </p:ext>
            </p:extLst>
          </p:nvPr>
        </p:nvGraphicFramePr>
        <p:xfrm>
          <a:off x="63611" y="1288111"/>
          <a:ext cx="11998518" cy="5406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318590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53746D5-06D8-D8FC-DD5C-C8D9EA1DD0A0}"/>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BE61160C-DE07-D2B9-813B-01545A573A69}"/>
              </a:ext>
            </a:extLst>
          </p:cNvPr>
          <p:cNvSpPr>
            <a:spLocks noGrp="1"/>
          </p:cNvSpPr>
          <p:nvPr>
            <p:ph sz="quarter" idx="13"/>
          </p:nvPr>
        </p:nvSpPr>
        <p:spPr/>
        <p:txBody>
          <a:bodyPr/>
          <a:lstStyle/>
          <a:p>
            <a:endParaRPr lang="he-IL"/>
          </a:p>
        </p:txBody>
      </p:sp>
      <p:pic>
        <p:nvPicPr>
          <p:cNvPr id="5" name="תמונה 4">
            <a:extLst>
              <a:ext uri="{FF2B5EF4-FFF2-40B4-BE49-F238E27FC236}">
                <a16:creationId xmlns:a16="http://schemas.microsoft.com/office/drawing/2014/main" id="{96083F9A-96BA-BBDA-53CC-2B8EC84FA07B}"/>
              </a:ext>
            </a:extLst>
          </p:cNvPr>
          <p:cNvPicPr>
            <a:picLocks noChangeAspect="1"/>
          </p:cNvPicPr>
          <p:nvPr/>
        </p:nvPicPr>
        <p:blipFill>
          <a:blip r:embed="rId2"/>
          <a:stretch>
            <a:fillRect/>
          </a:stretch>
        </p:blipFill>
        <p:spPr>
          <a:xfrm>
            <a:off x="2293921" y="0"/>
            <a:ext cx="7604158" cy="6858000"/>
          </a:xfrm>
          <a:prstGeom prst="rect">
            <a:avLst/>
          </a:prstGeom>
        </p:spPr>
      </p:pic>
    </p:spTree>
    <p:extLst>
      <p:ext uri="{BB962C8B-B14F-4D97-AF65-F5344CB8AC3E}">
        <p14:creationId xmlns:p14="http://schemas.microsoft.com/office/powerpoint/2010/main" val="35253594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21E3641-8D64-C2D7-0EB1-4F5AD3EF957C}"/>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AC1D2230-05B7-CF49-95A0-FAEDAB03BFDC}"/>
              </a:ext>
            </a:extLst>
          </p:cNvPr>
          <p:cNvSpPr>
            <a:spLocks noGrp="1"/>
          </p:cNvSpPr>
          <p:nvPr>
            <p:ph sz="quarter" idx="13"/>
          </p:nvPr>
        </p:nvSpPr>
        <p:spPr/>
        <p:txBody>
          <a:bodyPr/>
          <a:lstStyle/>
          <a:p>
            <a:endParaRPr lang="he-IL"/>
          </a:p>
        </p:txBody>
      </p:sp>
      <p:pic>
        <p:nvPicPr>
          <p:cNvPr id="5" name="תמונה 4">
            <a:extLst>
              <a:ext uri="{FF2B5EF4-FFF2-40B4-BE49-F238E27FC236}">
                <a16:creationId xmlns:a16="http://schemas.microsoft.com/office/drawing/2014/main" id="{2D1582A4-74A2-D01C-3D7E-12BB421654A4}"/>
              </a:ext>
            </a:extLst>
          </p:cNvPr>
          <p:cNvPicPr>
            <a:picLocks noChangeAspect="1"/>
          </p:cNvPicPr>
          <p:nvPr/>
        </p:nvPicPr>
        <p:blipFill>
          <a:blip r:embed="rId2"/>
          <a:stretch>
            <a:fillRect/>
          </a:stretch>
        </p:blipFill>
        <p:spPr>
          <a:xfrm>
            <a:off x="3748836" y="384546"/>
            <a:ext cx="4694327" cy="6088908"/>
          </a:xfrm>
          <a:prstGeom prst="rect">
            <a:avLst/>
          </a:prstGeom>
        </p:spPr>
      </p:pic>
    </p:spTree>
    <p:extLst>
      <p:ext uri="{BB962C8B-B14F-4D97-AF65-F5344CB8AC3E}">
        <p14:creationId xmlns:p14="http://schemas.microsoft.com/office/powerpoint/2010/main" val="29400642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6EAD25A-56FB-67A9-CDD4-0373BB4DE630}"/>
              </a:ext>
            </a:extLst>
          </p:cNvPr>
          <p:cNvSpPr>
            <a:spLocks noGrp="1"/>
          </p:cNvSpPr>
          <p:nvPr>
            <p:ph type="title"/>
          </p:nvPr>
        </p:nvSpPr>
        <p:spPr/>
        <p:txBody>
          <a:bodyPr>
            <a:normAutofit/>
          </a:bodyPr>
          <a:lstStyle/>
          <a:p>
            <a:r>
              <a:rPr lang="he-IL" sz="5400" dirty="0">
                <a:effectLst>
                  <a:glow rad="901700">
                    <a:schemeClr val="accent5">
                      <a:satMod val="175000"/>
                      <a:alpha val="40000"/>
                    </a:schemeClr>
                  </a:glow>
                </a:effectLst>
                <a:highlight>
                  <a:srgbClr val="FF00FF"/>
                </a:highlight>
              </a:rPr>
              <a:t>הזדקנות מוצלחת </a:t>
            </a:r>
            <a:br>
              <a:rPr lang="he-IL" sz="5400" dirty="0">
                <a:effectLst>
                  <a:glow rad="901700">
                    <a:schemeClr val="accent5">
                      <a:satMod val="175000"/>
                      <a:alpha val="40000"/>
                    </a:schemeClr>
                  </a:glow>
                </a:effectLst>
                <a:highlight>
                  <a:srgbClr val="FF00FF"/>
                </a:highlight>
              </a:rPr>
            </a:br>
            <a:r>
              <a:rPr lang="he-IL" sz="5400" dirty="0">
                <a:effectLst>
                  <a:glow rad="901700">
                    <a:schemeClr val="accent5">
                      <a:satMod val="175000"/>
                      <a:alpha val="40000"/>
                    </a:schemeClr>
                  </a:glow>
                </a:effectLst>
                <a:highlight>
                  <a:srgbClr val="FF00FF"/>
                </a:highlight>
              </a:rPr>
              <a:t>אומנות בפני עצמה</a:t>
            </a:r>
          </a:p>
        </p:txBody>
      </p:sp>
    </p:spTree>
    <p:extLst>
      <p:ext uri="{BB962C8B-B14F-4D97-AF65-F5344CB8AC3E}">
        <p14:creationId xmlns:p14="http://schemas.microsoft.com/office/powerpoint/2010/main" val="8311514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63611"/>
            <a:ext cx="10364451" cy="1319916"/>
          </a:xfrm>
        </p:spPr>
        <p:txBody>
          <a:bodyPr/>
          <a:lstStyle/>
          <a:p>
            <a:r>
              <a:rPr lang="he-IL" dirty="0"/>
              <a:t>למען ירבו ימיכם - נתונים</a:t>
            </a:r>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55886604"/>
              </p:ext>
            </p:extLst>
          </p:nvPr>
        </p:nvGraphicFramePr>
        <p:xfrm>
          <a:off x="63611" y="1288111"/>
          <a:ext cx="11998518" cy="5406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937411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9A20E92C-624B-9F1E-1480-03DA543F0495}"/>
              </a:ext>
            </a:extLst>
          </p:cNvPr>
          <p:cNvPicPr>
            <a:picLocks noChangeAspect="1"/>
          </p:cNvPicPr>
          <p:nvPr/>
        </p:nvPicPr>
        <p:blipFill>
          <a:blip r:embed="rId2"/>
          <a:stretch>
            <a:fillRect/>
          </a:stretch>
        </p:blipFill>
        <p:spPr>
          <a:xfrm>
            <a:off x="0" y="41063"/>
            <a:ext cx="12192000" cy="6775873"/>
          </a:xfrm>
          <a:prstGeom prst="rect">
            <a:avLst/>
          </a:prstGeom>
        </p:spPr>
      </p:pic>
    </p:spTree>
    <p:extLst>
      <p:ext uri="{BB962C8B-B14F-4D97-AF65-F5344CB8AC3E}">
        <p14:creationId xmlns:p14="http://schemas.microsoft.com/office/powerpoint/2010/main" val="5876662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F9B87646-C4C4-C677-71ED-613C125ABD1C}"/>
              </a:ext>
            </a:extLst>
          </p:cNvPr>
          <p:cNvPicPr>
            <a:picLocks noChangeAspect="1"/>
          </p:cNvPicPr>
          <p:nvPr/>
        </p:nvPicPr>
        <p:blipFill>
          <a:blip r:embed="rId2"/>
          <a:stretch>
            <a:fillRect/>
          </a:stretch>
        </p:blipFill>
        <p:spPr>
          <a:xfrm>
            <a:off x="14713" y="14944"/>
            <a:ext cx="12162574" cy="6828112"/>
          </a:xfrm>
          <a:prstGeom prst="rect">
            <a:avLst/>
          </a:prstGeom>
        </p:spPr>
      </p:pic>
    </p:spTree>
    <p:extLst>
      <p:ext uri="{BB962C8B-B14F-4D97-AF65-F5344CB8AC3E}">
        <p14:creationId xmlns:p14="http://schemas.microsoft.com/office/powerpoint/2010/main" val="39726572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22DB8F55-72B9-9211-8892-643EF42562C0}"/>
              </a:ext>
            </a:extLst>
          </p:cNvPr>
          <p:cNvPicPr>
            <a:picLocks noChangeAspect="1"/>
          </p:cNvPicPr>
          <p:nvPr/>
        </p:nvPicPr>
        <p:blipFill>
          <a:blip r:embed="rId2"/>
          <a:stretch>
            <a:fillRect/>
          </a:stretch>
        </p:blipFill>
        <p:spPr>
          <a:xfrm>
            <a:off x="14713" y="37806"/>
            <a:ext cx="12162574" cy="6782388"/>
          </a:xfrm>
          <a:prstGeom prst="rect">
            <a:avLst/>
          </a:prstGeom>
        </p:spPr>
      </p:pic>
    </p:spTree>
    <p:extLst>
      <p:ext uri="{BB962C8B-B14F-4D97-AF65-F5344CB8AC3E}">
        <p14:creationId xmlns:p14="http://schemas.microsoft.com/office/powerpoint/2010/main" val="4284150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63611"/>
            <a:ext cx="10364451" cy="1319916"/>
          </a:xfrm>
        </p:spPr>
        <p:txBody>
          <a:bodyPr/>
          <a:lstStyle/>
          <a:p>
            <a:endParaRPr lang="he-IL" dirty="0"/>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1409401906"/>
              </p:ext>
            </p:extLst>
          </p:nvPr>
        </p:nvGraphicFramePr>
        <p:xfrm>
          <a:off x="63611" y="1288111"/>
          <a:ext cx="11998518" cy="5406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626377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2E07A71-97D8-208F-2203-CD5CE3635649}"/>
              </a:ext>
            </a:extLst>
          </p:cNvPr>
          <p:cNvSpPr>
            <a:spLocks noGrp="1"/>
          </p:cNvSpPr>
          <p:nvPr>
            <p:ph type="title"/>
          </p:nvPr>
        </p:nvSpPr>
        <p:spPr/>
        <p:txBody>
          <a:bodyPr/>
          <a:lstStyle/>
          <a:p>
            <a:r>
              <a:rPr lang="he-IL" b="1" i="0" dirty="0">
                <a:solidFill>
                  <a:srgbClr val="3B3B3B"/>
                </a:solidFill>
                <a:effectLst/>
                <a:latin typeface="almoni"/>
              </a:rPr>
              <a:t>כיצד ניתן להיטיב את זקנותנו  </a:t>
            </a:r>
            <a:br>
              <a:rPr lang="he-IL" b="1" i="0" dirty="0">
                <a:solidFill>
                  <a:srgbClr val="3B3B3B"/>
                </a:solidFill>
                <a:effectLst/>
                <a:latin typeface="almoni"/>
              </a:rPr>
            </a:br>
            <a:endParaRPr lang="he-IL" dirty="0"/>
          </a:p>
        </p:txBody>
      </p:sp>
      <p:sp>
        <p:nvSpPr>
          <p:cNvPr id="9" name="תיבת טקסט 8">
            <a:extLst>
              <a:ext uri="{FF2B5EF4-FFF2-40B4-BE49-F238E27FC236}">
                <a16:creationId xmlns:a16="http://schemas.microsoft.com/office/drawing/2014/main" id="{7F6561F3-6A60-EBCD-C7B2-79AEC84F8FFA}"/>
              </a:ext>
            </a:extLst>
          </p:cNvPr>
          <p:cNvSpPr txBox="1"/>
          <p:nvPr/>
        </p:nvSpPr>
        <p:spPr>
          <a:xfrm>
            <a:off x="914400" y="2464904"/>
            <a:ext cx="10376452" cy="4051109"/>
          </a:xfrm>
          <a:prstGeom prst="rect">
            <a:avLst/>
          </a:prstGeom>
          <a:noFill/>
        </p:spPr>
        <p:txBody>
          <a:bodyPr wrap="square" rtlCol="1">
            <a:spAutoFit/>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גורמי הסיכון הידועים למחלות למיניהן הם חוסר פעילות גופנית, משקל יתר ותזונה לא בריאה.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אולם לדמנציה יש גורם נוסף, שרבים מתעלמים ממנו.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ד"ר קאופמן, נוירולוג ומנהל המרכז הרפואי של בית החולים "הרצוג" בירושלים, טוען כי לגורמים פסיכוסוציאליים יש תפקיד קריטי בהיווצרות דמנציה ומחלות נוספות.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הרגשת חוסר משמעות, המביאה לידי לחץ ודיכאון, מעלה את הסיכוי ללקות בדמנציה באופן דרמטי.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מחקרים מראים כי מדובר בגורמי סיכון חשובים שההשפעה שלהם היא פי חמישה עד עשרה מגורמי הסיכון הגופניים המוכרים.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לדברי ד"ר קאופמן, </a:t>
            </a:r>
            <a:r>
              <a:rPr lang="he-IL" sz="1800" b="1" dirty="0">
                <a:effectLst/>
                <a:latin typeface="Calibri" panose="020F0502020204030204" pitchFamily="34" charset="0"/>
                <a:ea typeface="Calibri" panose="020F0502020204030204" pitchFamily="34" charset="0"/>
                <a:cs typeface="Arial" panose="020B0604020202020204" pitchFamily="34" charset="0"/>
              </a:rPr>
              <a:t>אם נצליח לגרום לכך שהאדם לא יאבד את תחושת המשמעות בחייו עוד לפני הופעת הסימפטומים של השיטיון, </a:t>
            </a:r>
          </a:p>
          <a:p>
            <a:pPr algn="r" rtl="1">
              <a:lnSpc>
                <a:spcPct val="107000"/>
              </a:lnSpc>
              <a:spcAft>
                <a:spcPts val="800"/>
              </a:spcAft>
            </a:pPr>
            <a:r>
              <a:rPr lang="he-IL" sz="1800" dirty="0">
                <a:effectLst/>
                <a:highlight>
                  <a:srgbClr val="FF00FF"/>
                </a:highlight>
                <a:latin typeface="Calibri" panose="020F0502020204030204" pitchFamily="34" charset="0"/>
                <a:ea typeface="Calibri" panose="020F0502020204030204" pitchFamily="34" charset="0"/>
                <a:cs typeface="Arial" panose="020B0604020202020204" pitchFamily="34" charset="0"/>
              </a:rPr>
              <a:t>יהיה ניתן למנוע כ־50% ממקרים אלו.</a:t>
            </a:r>
            <a:endParaRPr lang="en-US" sz="1800" dirty="0">
              <a:effectLst/>
              <a:highlight>
                <a:srgbClr val="FF00FF"/>
              </a:highlight>
              <a:latin typeface="Calibri" panose="020F0502020204030204" pitchFamily="34" charset="0"/>
              <a:ea typeface="Calibri" panose="020F0502020204030204" pitchFamily="34" charset="0"/>
              <a:cs typeface="Arial" panose="020B0604020202020204" pitchFamily="34" charset="0"/>
            </a:endParaRPr>
          </a:p>
          <a:p>
            <a:pPr algn="r"/>
            <a:endParaRPr lang="he-IL" b="0" i="0" dirty="0">
              <a:solidFill>
                <a:srgbClr val="3B3B3B"/>
              </a:solidFill>
              <a:effectLst/>
              <a:latin typeface="almoni"/>
            </a:endParaRPr>
          </a:p>
        </p:txBody>
      </p:sp>
    </p:spTree>
    <p:extLst>
      <p:ext uri="{BB962C8B-B14F-4D97-AF65-F5344CB8AC3E}">
        <p14:creationId xmlns:p14="http://schemas.microsoft.com/office/powerpoint/2010/main" val="39792041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2E07A71-97D8-208F-2203-CD5CE3635649}"/>
              </a:ext>
            </a:extLst>
          </p:cNvPr>
          <p:cNvSpPr>
            <a:spLocks noGrp="1"/>
          </p:cNvSpPr>
          <p:nvPr>
            <p:ph type="title"/>
          </p:nvPr>
        </p:nvSpPr>
        <p:spPr/>
        <p:txBody>
          <a:bodyPr/>
          <a:lstStyle/>
          <a:p>
            <a:r>
              <a:rPr lang="he-IL" b="1" i="0" dirty="0">
                <a:solidFill>
                  <a:srgbClr val="3B3B3B"/>
                </a:solidFill>
                <a:effectLst/>
                <a:latin typeface="almoni"/>
              </a:rPr>
              <a:t>כיצד ניתן להיטיב את זקנותנו  </a:t>
            </a:r>
            <a:br>
              <a:rPr lang="he-IL" b="1" i="0" dirty="0">
                <a:solidFill>
                  <a:srgbClr val="3B3B3B"/>
                </a:solidFill>
                <a:effectLst/>
                <a:latin typeface="almoni"/>
              </a:rPr>
            </a:br>
            <a:endParaRPr lang="he-IL" dirty="0"/>
          </a:p>
        </p:txBody>
      </p:sp>
      <p:sp>
        <p:nvSpPr>
          <p:cNvPr id="9" name="תיבת טקסט 8">
            <a:extLst>
              <a:ext uri="{FF2B5EF4-FFF2-40B4-BE49-F238E27FC236}">
                <a16:creationId xmlns:a16="http://schemas.microsoft.com/office/drawing/2014/main" id="{7F6561F3-6A60-EBCD-C7B2-79AEC84F8FFA}"/>
              </a:ext>
            </a:extLst>
          </p:cNvPr>
          <p:cNvSpPr txBox="1"/>
          <p:nvPr/>
        </p:nvSpPr>
        <p:spPr>
          <a:xfrm>
            <a:off x="914400" y="2464904"/>
            <a:ext cx="10376452" cy="1860446"/>
          </a:xfrm>
          <a:prstGeom prst="rect">
            <a:avLst/>
          </a:prstGeom>
          <a:noFill/>
        </p:spPr>
        <p:txBody>
          <a:bodyPr wrap="square" rtlCol="1">
            <a:spAutoFit/>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כללו של דבר, בניית משמעות בגיל הזקנה, הן אקטיבית והן פסיבית, יכולה לשמש גורם המונע מחלות והידרדרות.</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ההידרדרות הדרמטית של קשישים מתחילה כאשר הם אינם מוצאים משמעות בחייהם.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היעדר המשמעות מביא לידי חוסר עניין, חוסר עניין מביא לידי שעמום, שעמום מביא לידי בדידות, בדידות מביאה לידי דיכאון, ודיכאון גורר הידרדרות גופנית ונפשית.</a:t>
            </a:r>
          </a:p>
          <a:p>
            <a:pPr algn="ctr" rtl="1">
              <a:lnSpc>
                <a:spcPct val="107000"/>
              </a:lnSpc>
              <a:spcAft>
                <a:spcPts val="800"/>
              </a:spcAft>
            </a:pPr>
            <a:r>
              <a:rPr lang="he-IL" sz="1800" dirty="0">
                <a:effectLst/>
                <a:highlight>
                  <a:srgbClr val="FF00FF"/>
                </a:highlight>
                <a:latin typeface="Calibri" panose="020F0502020204030204" pitchFamily="34" charset="0"/>
                <a:ea typeface="Calibri" panose="020F0502020204030204" pitchFamily="34" charset="0"/>
                <a:cs typeface="Arial" panose="020B0604020202020204" pitchFamily="34" charset="0"/>
              </a:rPr>
              <a:t>נמצאנו למדים ששאלת המשמעות בימי הזקנה אינה רק מותרות, אלא מצרך חיוני לקיומו של האדם. </a:t>
            </a:r>
            <a:endParaRPr lang="he-IL" b="0" i="0" dirty="0">
              <a:solidFill>
                <a:srgbClr val="3B3B3B"/>
              </a:solidFill>
              <a:effectLst/>
              <a:highlight>
                <a:srgbClr val="FF00FF"/>
              </a:highlight>
              <a:latin typeface="almoni"/>
            </a:endParaRPr>
          </a:p>
        </p:txBody>
      </p:sp>
    </p:spTree>
    <p:extLst>
      <p:ext uri="{BB962C8B-B14F-4D97-AF65-F5344CB8AC3E}">
        <p14:creationId xmlns:p14="http://schemas.microsoft.com/office/powerpoint/2010/main" val="41705277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63611"/>
            <a:ext cx="10364451" cy="1319916"/>
          </a:xfrm>
        </p:spPr>
        <p:txBody>
          <a:bodyPr/>
          <a:lstStyle/>
          <a:p>
            <a:r>
              <a:rPr lang="he-IL" dirty="0"/>
              <a:t>הימים הטובים</a:t>
            </a:r>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1416654755"/>
              </p:ext>
            </p:extLst>
          </p:nvPr>
        </p:nvGraphicFramePr>
        <p:xfrm>
          <a:off x="63611" y="1288111"/>
          <a:ext cx="11998518" cy="5406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315600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68BF83D-015A-715B-2CBB-71AEF5DC2FC3}"/>
              </a:ext>
            </a:extLst>
          </p:cNvPr>
          <p:cNvSpPr>
            <a:spLocks noGrp="1"/>
          </p:cNvSpPr>
          <p:nvPr>
            <p:ph type="title"/>
          </p:nvPr>
        </p:nvSpPr>
        <p:spPr/>
        <p:txBody>
          <a:bodyPr/>
          <a:lstStyle/>
          <a:p>
            <a:r>
              <a:rPr lang="he-IL" dirty="0"/>
              <a:t>מה נקרא הצלחה?</a:t>
            </a:r>
          </a:p>
        </p:txBody>
      </p:sp>
      <p:sp>
        <p:nvSpPr>
          <p:cNvPr id="3" name="מציין מיקום טקסט 2">
            <a:extLst>
              <a:ext uri="{FF2B5EF4-FFF2-40B4-BE49-F238E27FC236}">
                <a16:creationId xmlns:a16="http://schemas.microsoft.com/office/drawing/2014/main" id="{CE6FE5D0-6017-7FF4-E53A-F61D33AD344C}"/>
              </a:ext>
            </a:extLst>
          </p:cNvPr>
          <p:cNvSpPr>
            <a:spLocks noGrp="1"/>
          </p:cNvSpPr>
          <p:nvPr>
            <p:ph type="body" idx="1"/>
          </p:nvPr>
        </p:nvSpPr>
        <p:spPr/>
        <p:txBody>
          <a:bodyPr/>
          <a:lstStyle/>
          <a:p>
            <a:pPr algn="ctr"/>
            <a:r>
              <a:rPr lang="he-IL" dirty="0"/>
              <a:t>רוחנית</a:t>
            </a:r>
          </a:p>
        </p:txBody>
      </p:sp>
      <p:graphicFrame>
        <p:nvGraphicFramePr>
          <p:cNvPr id="8" name="מציין מיקום תוכן 7">
            <a:extLst>
              <a:ext uri="{FF2B5EF4-FFF2-40B4-BE49-F238E27FC236}">
                <a16:creationId xmlns:a16="http://schemas.microsoft.com/office/drawing/2014/main" id="{7FD29F5C-3B5C-3395-2BF3-BBCA7A6ADC26}"/>
              </a:ext>
            </a:extLst>
          </p:cNvPr>
          <p:cNvGraphicFramePr>
            <a:graphicFrameLocks noGrp="1"/>
          </p:cNvGraphicFramePr>
          <p:nvPr>
            <p:ph sz="quarter" idx="13"/>
            <p:extLst>
              <p:ext uri="{D42A27DB-BD31-4B8C-83A1-F6EECF244321}">
                <p14:modId xmlns:p14="http://schemas.microsoft.com/office/powerpoint/2010/main" val="1108785022"/>
              </p:ext>
            </p:extLst>
          </p:nvPr>
        </p:nvGraphicFramePr>
        <p:xfrm>
          <a:off x="914400" y="3051175"/>
          <a:ext cx="5105400" cy="27400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מציין מיקום טקסט 4">
            <a:extLst>
              <a:ext uri="{FF2B5EF4-FFF2-40B4-BE49-F238E27FC236}">
                <a16:creationId xmlns:a16="http://schemas.microsoft.com/office/drawing/2014/main" id="{710C90C5-5E12-9E2F-4B54-CF414A085BF9}"/>
              </a:ext>
            </a:extLst>
          </p:cNvPr>
          <p:cNvSpPr>
            <a:spLocks noGrp="1"/>
          </p:cNvSpPr>
          <p:nvPr>
            <p:ph type="body" sz="quarter" idx="3"/>
          </p:nvPr>
        </p:nvSpPr>
        <p:spPr/>
        <p:txBody>
          <a:bodyPr/>
          <a:lstStyle/>
          <a:p>
            <a:pPr algn="ctr"/>
            <a:r>
              <a:rPr lang="he-IL" dirty="0"/>
              <a:t>גשמית</a:t>
            </a:r>
          </a:p>
        </p:txBody>
      </p:sp>
      <p:graphicFrame>
        <p:nvGraphicFramePr>
          <p:cNvPr id="7" name="מציין מיקום תוכן 6">
            <a:extLst>
              <a:ext uri="{FF2B5EF4-FFF2-40B4-BE49-F238E27FC236}">
                <a16:creationId xmlns:a16="http://schemas.microsoft.com/office/drawing/2014/main" id="{524BC337-EC7E-93BF-748B-0E53A9E273CF}"/>
              </a:ext>
            </a:extLst>
          </p:cNvPr>
          <p:cNvGraphicFramePr>
            <a:graphicFrameLocks noGrp="1"/>
          </p:cNvGraphicFramePr>
          <p:nvPr>
            <p:ph sz="quarter" idx="14"/>
            <p:extLst>
              <p:ext uri="{D42A27DB-BD31-4B8C-83A1-F6EECF244321}">
                <p14:modId xmlns:p14="http://schemas.microsoft.com/office/powerpoint/2010/main" val="1499080414"/>
              </p:ext>
            </p:extLst>
          </p:nvPr>
        </p:nvGraphicFramePr>
        <p:xfrm>
          <a:off x="6172200" y="3051175"/>
          <a:ext cx="5105400" cy="27400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144760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63611"/>
            <a:ext cx="10364451" cy="1319916"/>
          </a:xfrm>
        </p:spPr>
        <p:txBody>
          <a:bodyPr/>
          <a:lstStyle/>
          <a:p>
            <a:r>
              <a:rPr lang="he-IL" dirty="0"/>
              <a:t>חברה מערבית לעומת חברה יהודית</a:t>
            </a:r>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1109246252"/>
              </p:ext>
            </p:extLst>
          </p:nvPr>
        </p:nvGraphicFramePr>
        <p:xfrm>
          <a:off x="63611" y="1288111"/>
          <a:ext cx="11998518" cy="5406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77064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63611"/>
            <a:ext cx="10364451" cy="1319916"/>
          </a:xfrm>
        </p:spPr>
        <p:txBody>
          <a:bodyPr/>
          <a:lstStyle/>
          <a:p>
            <a:r>
              <a:rPr lang="he-IL" dirty="0"/>
              <a:t>דברים שניתן לרכוש במיוחד בזקנה</a:t>
            </a:r>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2924948296"/>
              </p:ext>
            </p:extLst>
          </p:nvPr>
        </p:nvGraphicFramePr>
        <p:xfrm>
          <a:off x="63611" y="1288111"/>
          <a:ext cx="11998518" cy="5406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191483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63611"/>
            <a:ext cx="10364451" cy="1319916"/>
          </a:xfrm>
        </p:spPr>
        <p:txBody>
          <a:bodyPr/>
          <a:lstStyle/>
          <a:p>
            <a:endParaRPr lang="he-IL" dirty="0"/>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nvPr>
        </p:nvGraphicFramePr>
        <p:xfrm>
          <a:off x="63611" y="1288111"/>
          <a:ext cx="11998518" cy="5406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43920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63611"/>
            <a:ext cx="10364451" cy="1319916"/>
          </a:xfrm>
        </p:spPr>
        <p:txBody>
          <a:bodyPr/>
          <a:lstStyle/>
          <a:p>
            <a:endParaRPr lang="he-IL" dirty="0"/>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3373132600"/>
              </p:ext>
            </p:extLst>
          </p:nvPr>
        </p:nvGraphicFramePr>
        <p:xfrm>
          <a:off x="63611" y="1288111"/>
          <a:ext cx="11998518" cy="5406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31559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אין תיאור זמין לתמונה.">
            <a:extLst>
              <a:ext uri="{FF2B5EF4-FFF2-40B4-BE49-F238E27FC236}">
                <a16:creationId xmlns:a16="http://schemas.microsoft.com/office/drawing/2014/main" id="{AA88F8DE-66A1-E4A6-D2F0-E32646FD11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16913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63611"/>
            <a:ext cx="10364451" cy="1319916"/>
          </a:xfrm>
        </p:spPr>
        <p:txBody>
          <a:bodyPr/>
          <a:lstStyle/>
          <a:p>
            <a:endParaRPr lang="he-IL" dirty="0"/>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nvPr>
        </p:nvGraphicFramePr>
        <p:xfrm>
          <a:off x="63611" y="1288111"/>
          <a:ext cx="11998518" cy="5406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538181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a:xfrm>
            <a:off x="913775" y="63611"/>
            <a:ext cx="10364451" cy="1319916"/>
          </a:xfrm>
        </p:spPr>
        <p:txBody>
          <a:bodyPr/>
          <a:lstStyle/>
          <a:p>
            <a:endParaRPr lang="he-IL" dirty="0"/>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367305743"/>
              </p:ext>
            </p:extLst>
          </p:nvPr>
        </p:nvGraphicFramePr>
        <p:xfrm>
          <a:off x="63611" y="1288111"/>
          <a:ext cx="11998518" cy="5406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757348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p:txBody>
          <a:bodyPr/>
          <a:lstStyle/>
          <a:p>
            <a:r>
              <a:rPr lang="he-IL" dirty="0"/>
              <a:t>הבדלים נוספים בין </a:t>
            </a:r>
            <a:r>
              <a:rPr lang="he-IL" dirty="0" err="1"/>
              <a:t>פסיכולגיה</a:t>
            </a:r>
            <a:r>
              <a:rPr lang="he-IL" dirty="0"/>
              <a:t> ליהדות</a:t>
            </a:r>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1591074315"/>
              </p:ext>
            </p:extLst>
          </p:nvPr>
        </p:nvGraphicFramePr>
        <p:xfrm>
          <a:off x="914399" y="2366963"/>
          <a:ext cx="11147729" cy="43280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899121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p:txBody>
          <a:bodyPr/>
          <a:lstStyle/>
          <a:p>
            <a:r>
              <a:rPr lang="he-IL" dirty="0"/>
              <a:t>רגשי אשמה</a:t>
            </a:r>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extLst>
              <p:ext uri="{D42A27DB-BD31-4B8C-83A1-F6EECF244321}">
                <p14:modId xmlns:p14="http://schemas.microsoft.com/office/powerpoint/2010/main" val="3299795527"/>
              </p:ext>
            </p:extLst>
          </p:nvPr>
        </p:nvGraphicFramePr>
        <p:xfrm>
          <a:off x="914399" y="2366963"/>
          <a:ext cx="11147729" cy="43280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94262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p:txBody>
          <a:bodyPr/>
          <a:lstStyle/>
          <a:p>
            <a:endParaRPr lang="he-IL" dirty="0"/>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nvPr>
        </p:nvGraphicFramePr>
        <p:xfrm>
          <a:off x="914399" y="2366963"/>
          <a:ext cx="11147729" cy="43280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20611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BD77D-79D4-44E0-E6BC-4D12562E6B0D}"/>
              </a:ext>
            </a:extLst>
          </p:cNvPr>
          <p:cNvSpPr>
            <a:spLocks noGrp="1"/>
          </p:cNvSpPr>
          <p:nvPr>
            <p:ph type="title"/>
          </p:nvPr>
        </p:nvSpPr>
        <p:spPr/>
        <p:txBody>
          <a:bodyPr/>
          <a:lstStyle/>
          <a:p>
            <a:endParaRPr lang="he-IL" dirty="0"/>
          </a:p>
        </p:txBody>
      </p:sp>
      <p:graphicFrame>
        <p:nvGraphicFramePr>
          <p:cNvPr id="5" name="מציין מיקום תוכן 4">
            <a:extLst>
              <a:ext uri="{FF2B5EF4-FFF2-40B4-BE49-F238E27FC236}">
                <a16:creationId xmlns:a16="http://schemas.microsoft.com/office/drawing/2014/main" id="{8C5FBCFE-5DB4-52FF-6545-B892A9AD0E6E}"/>
              </a:ext>
            </a:extLst>
          </p:cNvPr>
          <p:cNvGraphicFramePr>
            <a:graphicFrameLocks noGrp="1"/>
          </p:cNvGraphicFramePr>
          <p:nvPr>
            <p:ph sz="quarter" idx="13"/>
          </p:nvPr>
        </p:nvGraphicFramePr>
        <p:xfrm>
          <a:off x="914399" y="2366963"/>
          <a:ext cx="11147729" cy="43280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849366"/>
      </p:ext>
    </p:extLst>
  </p:cSld>
  <p:clrMapOvr>
    <a:masterClrMapping/>
  </p:clrMapOvr>
</p:sld>
</file>

<file path=ppt/theme/theme1.xml><?xml version="1.0" encoding="utf-8"?>
<a:theme xmlns:a="http://schemas.openxmlformats.org/drawingml/2006/main" name="טיפה">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TM04033925[[fn=טיפה]]</Template>
  <TotalTime>8666</TotalTime>
  <Words>9262</Words>
  <Application>Microsoft Office PowerPoint</Application>
  <PresentationFormat>מסך רחב</PresentationFormat>
  <Paragraphs>396</Paragraphs>
  <Slides>64</Slides>
  <Notes>1</Notes>
  <HiddenSlides>0</HiddenSlides>
  <MMClips>0</MMClips>
  <ScaleCrop>false</ScaleCrop>
  <HeadingPairs>
    <vt:vector size="6" baseType="variant">
      <vt:variant>
        <vt:lpstr>גופנים בשימוש</vt:lpstr>
      </vt:variant>
      <vt:variant>
        <vt:i4>8</vt:i4>
      </vt:variant>
      <vt:variant>
        <vt:lpstr>ערכת נושא</vt:lpstr>
      </vt:variant>
      <vt:variant>
        <vt:i4>2</vt:i4>
      </vt:variant>
      <vt:variant>
        <vt:lpstr>כותרות שקופיות</vt:lpstr>
      </vt:variant>
      <vt:variant>
        <vt:i4>64</vt:i4>
      </vt:variant>
    </vt:vector>
  </HeadingPairs>
  <TitlesOfParts>
    <vt:vector size="74" baseType="lpstr">
      <vt:lpstr>almoni</vt:lpstr>
      <vt:lpstr>Arial</vt:lpstr>
      <vt:lpstr>Assistant</vt:lpstr>
      <vt:lpstr>Calibri</vt:lpstr>
      <vt:lpstr>Calibri Light</vt:lpstr>
      <vt:lpstr>Narkiss Block</vt:lpstr>
      <vt:lpstr>Tw Cen MT</vt:lpstr>
      <vt:lpstr>Wingdings</vt:lpstr>
      <vt:lpstr>טיפה</vt:lpstr>
      <vt:lpstr>ערכת נושא Office</vt:lpstr>
      <vt:lpstr>חדוות החיים למצוא משמעות </vt:lpstr>
      <vt:lpstr>ניתנה רשות לרופא לרפאות  רשות / מצווה או חובה</vt:lpstr>
      <vt:lpstr>שיטת הרמב"ן – רשות בלבד ומה לרופא בבית יראי השם</vt:lpstr>
      <vt:lpstr>השפעת הנפש על הגוף</vt:lpstr>
      <vt:lpstr>רופא הנפשות? חילוק בין נפש לרוח</vt:lpstr>
      <vt:lpstr>האם הנשמה חולה?</vt:lpstr>
      <vt:lpstr>הנשמה רעבה</vt:lpstr>
      <vt:lpstr>מצגת של PowerPoint‏</vt:lpstr>
      <vt:lpstr>מצגת של PowerPoint‏</vt:lpstr>
      <vt:lpstr>סיפור חייו של ויקטור פרנקל</vt:lpstr>
      <vt:lpstr>מצגת של PowerPoint‏</vt:lpstr>
      <vt:lpstr>מצגת של PowerPoint‏</vt:lpstr>
      <vt:lpstr>מצגת של PowerPoint‏</vt:lpstr>
      <vt:lpstr>איך מגיע ספר קטן, בעיצוב מיושן, שנכתב לפני כמעט שמונים שנה באוסטריה לרשימות רבי המכר של מדינת ישראל של שלהי 2023? </vt:lpstr>
      <vt:lpstr>לוגותרפיה</vt:lpstr>
      <vt:lpstr>האדם מחפש משמעות</vt:lpstr>
      <vt:lpstr>חשיבות המשמעות</vt:lpstr>
      <vt:lpstr>משמעות לשם מה? תשובה פילוסופית תשובה יהודית</vt:lpstr>
      <vt:lpstr>משמעות מחפשת אדם? </vt:lpstr>
      <vt:lpstr>למצוא או ליצור</vt:lpstr>
      <vt:lpstr>מדוע היום יש ריק קיומי?</vt:lpstr>
      <vt:lpstr>חיפוש אחרי רוחנית ריקה</vt:lpstr>
      <vt:lpstr>הלא מודע הרוחני </vt:lpstr>
      <vt:lpstr>מושגים</vt:lpstr>
      <vt:lpstr>דת ופסיכולגיה</vt:lpstr>
      <vt:lpstr>משפטים חכמים</vt:lpstr>
      <vt:lpstr>בשלהי 1945 עמד ויקטור פרנקל מול השוקת השבורה שנותרה מחייו: אחרי ששרד בעצמו את מחנות הריכוז הנאציים הוא איבד את אשתו, את העובר שנשאה ברחמה, את מעמדו המקצועי ואת כתב היד של ספרו. עכשיו הוא נאלץ להתחיל מחדש. אבל האם אפשר בכלל לעשות דבר כזה?  האם אפשר לשרוד את התופת ולקום ממנה חזק יותר? התשובה שהוא סיפק לעולם לשתי השאלות הללו הייתה חד משמעית - כן </vt:lpstr>
      <vt:lpstr>מצגת של PowerPoint‏</vt:lpstr>
      <vt:lpstr> שלושה ממדים מרכזיים לקיומה של תחושת משמעות:  פשר והבנה Comprehension-  תכלית ומטרה -Purpose,  ותחושת ערך -Mattering. </vt:lpstr>
      <vt:lpstr>אדם מחפש כבוד התשוקה הגדולה ביותר באדם לכל רגש יש מטרה חיובית.</vt:lpstr>
      <vt:lpstr>ערך חשיבות ושייכות ביהדות העם היחידי שמשרת את מטרת האלוקים אלוקים מחפש אהבה  </vt:lpstr>
      <vt:lpstr>שייכות</vt:lpstr>
      <vt:lpstr>מצגת של PowerPoint‏</vt:lpstr>
      <vt:lpstr>חינוך למשמעות</vt:lpstr>
      <vt:lpstr>את משמעויות החיים הוא מסווג לשלושה תחומים:</vt:lpstr>
      <vt:lpstr>יצירה - גדולה מלאכה</vt:lpstr>
      <vt:lpstr>קהלת: וּמָתוֹק הָאוֹר וְטוֹב לַעֵינַיִם לִרְאוֹת אֶת הַשָּׁמֶשׁ: </vt:lpstr>
      <vt:lpstr>אושרולוגיה או שְׁלוֹמוּת Well-being -</vt:lpstr>
      <vt:lpstr>מצגת של PowerPoint‏</vt:lpstr>
      <vt:lpstr>מצגת של PowerPoint‏</vt:lpstr>
      <vt:lpstr>אושרולוגיה או שְׁלוֹמוּת Well-being -</vt:lpstr>
      <vt:lpstr>מצגת של PowerPoint‏</vt:lpstr>
      <vt:lpstr>מצגת של PowerPoint‏</vt:lpstr>
      <vt:lpstr>הזדקנות מוצלחת  אומנות בפני עצמה</vt:lpstr>
      <vt:lpstr>למען ירבו ימיכם - נתונים</vt:lpstr>
      <vt:lpstr>מצגת של PowerPoint‏</vt:lpstr>
      <vt:lpstr>מצגת של PowerPoint‏</vt:lpstr>
      <vt:lpstr>מצגת של PowerPoint‏</vt:lpstr>
      <vt:lpstr>מצגת של PowerPoint‏</vt:lpstr>
      <vt:lpstr>כיצד ניתן להיטיב את זקנותנו   </vt:lpstr>
      <vt:lpstr>כיצד ניתן להיטיב את זקנותנו   </vt:lpstr>
      <vt:lpstr>הימים הטובים</vt:lpstr>
      <vt:lpstr>מה נקרא הצלחה?</vt:lpstr>
      <vt:lpstr>חברה מערבית לעומת חברה יהודית</vt:lpstr>
      <vt:lpstr>דברים שניתן לרכוש במיוחד בזקנה</vt:lpstr>
      <vt:lpstr>מצגת של PowerPoint‏</vt:lpstr>
      <vt:lpstr>מצגת של PowerPoint‏</vt:lpstr>
      <vt:lpstr>מצגת של PowerPoint‏</vt:lpstr>
      <vt:lpstr>מצגת של PowerPoint‏</vt:lpstr>
      <vt:lpstr>מצגת של PowerPoint‏</vt:lpstr>
      <vt:lpstr>הבדלים נוספים בין פסיכולגיה ליהדות</vt:lpstr>
      <vt:lpstr>רגשי אשמה</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חדוות החיים למצוא משמעות </dc:title>
  <dc:creator>יהודה טאוב</dc:creator>
  <cp:lastModifiedBy>יהודה טאוב</cp:lastModifiedBy>
  <cp:revision>4</cp:revision>
  <dcterms:created xsi:type="dcterms:W3CDTF">2024-02-08T07:59:24Z</dcterms:created>
  <dcterms:modified xsi:type="dcterms:W3CDTF">2024-02-25T14:25:29Z</dcterms:modified>
</cp:coreProperties>
</file>