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48" r:id="rId2"/>
    <p:sldMasterId id="2147483660" r:id="rId3"/>
    <p:sldMasterId id="2147483711" r:id="rId4"/>
    <p:sldMasterId id="2147483745" r:id="rId5"/>
  </p:sldMasterIdLst>
  <p:notesMasterIdLst>
    <p:notesMasterId r:id="rId20"/>
  </p:notesMasterIdLst>
  <p:sldIdLst>
    <p:sldId id="256" r:id="rId6"/>
    <p:sldId id="705" r:id="rId7"/>
    <p:sldId id="680" r:id="rId8"/>
    <p:sldId id="671" r:id="rId9"/>
    <p:sldId id="672" r:id="rId10"/>
    <p:sldId id="703" r:id="rId11"/>
    <p:sldId id="673" r:id="rId12"/>
    <p:sldId id="678" r:id="rId13"/>
    <p:sldId id="674" r:id="rId14"/>
    <p:sldId id="675" r:id="rId15"/>
    <p:sldId id="676" r:id="rId16"/>
    <p:sldId id="681" r:id="rId17"/>
    <p:sldId id="677" r:id="rId18"/>
    <p:sldId id="682" r:id="rId19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>
            <p14:sldId id="256"/>
            <p14:sldId id="705"/>
            <p14:sldId id="680"/>
            <p14:sldId id="671"/>
            <p14:sldId id="672"/>
            <p14:sldId id="703"/>
            <p14:sldId id="673"/>
            <p14:sldId id="678"/>
            <p14:sldId id="674"/>
            <p14:sldId id="675"/>
            <p14:sldId id="676"/>
            <p14:sldId id="681"/>
            <p14:sldId id="677"/>
            <p14:sldId id="6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29:53.447" v="9"/>
      <pc:docMkLst>
        <pc:docMk/>
      </pc:docMkLst>
      <pc:sldChg chg="delSp mod delAnim modAnim">
        <pc:chgData name="יהודה טאוב" userId="80c2dbd02819b45c" providerId="LiveId" clId="{9C42E4DE-A4EE-4899-912D-CC2AC8F5DB5D}" dt="2026-10-18T02:29:52.437" v="3"/>
        <pc:sldMkLst>
          <pc:docMk/>
          <pc:sldMk cId="2094133984" sldId="671"/>
        </pc:sldMkLst>
        <pc:picChg chg="del">
          <ac:chgData name="יהודה טאוב" userId="80c2dbd02819b45c" providerId="LiveId" clId="{9C42E4DE-A4EE-4899-912D-CC2AC8F5DB5D}" dt="2026-10-18T02:29:52.437" v="3"/>
          <ac:picMkLst>
            <pc:docMk/>
            <pc:sldMk cId="2094133984" sldId="671"/>
            <ac:picMk id="5" creationId="{A6CD1513-D2AA-B936-E047-B871EF863FF1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3.096" v="5"/>
        <pc:sldMkLst>
          <pc:docMk/>
          <pc:sldMk cId="3518836960" sldId="674"/>
        </pc:sldMkLst>
        <pc:picChg chg="del">
          <ac:chgData name="יהודה טאוב" userId="80c2dbd02819b45c" providerId="LiveId" clId="{9C42E4DE-A4EE-4899-912D-CC2AC8F5DB5D}" dt="2026-10-18T02:29:53.096" v="5"/>
          <ac:picMkLst>
            <pc:docMk/>
            <pc:sldMk cId="3518836960" sldId="674"/>
            <ac:picMk id="9" creationId="{FF4C38FD-36BB-79C5-128C-98EDC205043D}"/>
          </ac:picMkLst>
        </pc:picChg>
      </pc:sldChg>
      <pc:sldChg chg="addSp delSp modSp mod delAnim modAnim">
        <pc:chgData name="יהודה טאוב" userId="80c2dbd02819b45c" providerId="LiveId" clId="{9C42E4DE-A4EE-4899-912D-CC2AC8F5DB5D}" dt="2026-10-18T02:29:53.205" v="7"/>
        <pc:sldMkLst>
          <pc:docMk/>
          <pc:sldMk cId="2790350363" sldId="675"/>
        </pc:sldMkLst>
        <pc:spChg chg="add mod">
          <ac:chgData name="יהודה טאוב" userId="80c2dbd02819b45c" providerId="LiveId" clId="{9C42E4DE-A4EE-4899-912D-CC2AC8F5DB5D}" dt="2026-10-18T02:29:53.205" v="7"/>
          <ac:spMkLst>
            <pc:docMk/>
            <pc:sldMk cId="2790350363" sldId="675"/>
            <ac:spMk id="6" creationId="{A9208D32-B5C8-E76F-6759-3EB6555CB5CF}"/>
          </ac:spMkLst>
        </pc:spChg>
        <pc:picChg chg="del">
          <ac:chgData name="יהודה טאוב" userId="80c2dbd02819b45c" providerId="LiveId" clId="{9C42E4DE-A4EE-4899-912D-CC2AC8F5DB5D}" dt="2026-10-18T02:29:53.205" v="7"/>
          <ac:picMkLst>
            <pc:docMk/>
            <pc:sldMk cId="2790350363" sldId="675"/>
            <ac:picMk id="5" creationId="{DA68DAC3-8B1E-D4EB-45A4-86E8B426FE1F}"/>
          </ac:picMkLst>
        </pc:picChg>
      </pc:sldChg>
      <pc:sldChg chg="addSp delSp modSp mod delAnim modAnim">
        <pc:chgData name="יהודה טאוב" userId="80c2dbd02819b45c" providerId="LiveId" clId="{9C42E4DE-A4EE-4899-912D-CC2AC8F5DB5D}" dt="2026-10-18T02:29:53.447" v="9"/>
        <pc:sldMkLst>
          <pc:docMk/>
          <pc:sldMk cId="2496468414" sldId="682"/>
        </pc:sldMkLst>
        <pc:spChg chg="add mod">
          <ac:chgData name="יהודה טאוב" userId="80c2dbd02819b45c" providerId="LiveId" clId="{9C42E4DE-A4EE-4899-912D-CC2AC8F5DB5D}" dt="2026-10-18T02:29:53.447" v="9"/>
          <ac:spMkLst>
            <pc:docMk/>
            <pc:sldMk cId="2496468414" sldId="682"/>
            <ac:spMk id="6" creationId="{5FD8A817-330C-2E36-C691-F6C2FD655B22}"/>
          </ac:spMkLst>
        </pc:spChg>
        <pc:picChg chg="del">
          <ac:chgData name="יהודה טאוב" userId="80c2dbd02819b45c" providerId="LiveId" clId="{9C42E4DE-A4EE-4899-912D-CC2AC8F5DB5D}" dt="2026-10-18T02:29:53.447" v="9"/>
          <ac:picMkLst>
            <pc:docMk/>
            <pc:sldMk cId="2496468414" sldId="682"/>
            <ac:picMk id="5" creationId="{5B1577C1-7BF4-A077-5B8F-699745B83D65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2.066" v="1"/>
        <pc:sldMkLst>
          <pc:docMk/>
          <pc:sldMk cId="988590450" sldId="705"/>
        </pc:sldMkLst>
        <pc:picChg chg="del">
          <ac:chgData name="יהודה טאוב" userId="80c2dbd02819b45c" providerId="LiveId" clId="{9C42E4DE-A4EE-4899-912D-CC2AC8F5DB5D}" dt="2026-10-18T02:29:52.066" v="1"/>
          <ac:picMkLst>
            <pc:docMk/>
            <pc:sldMk cId="988590450" sldId="705"/>
            <ac:picMk id="3" creationId="{301A44E4-3910-DE55-6C5C-B56153A6C5E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7C1C-2021-4B23-806C-985B3F845590}" type="datetime1">
              <a:rPr lang="en-US" smtClean="0"/>
              <a:t>10/18/2026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2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32164B-D9D3-6ECD-1961-3C3A57C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B8E19C-089C-6E4D-C920-A94DC77B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6C6DD6-F22C-A3E7-6242-F5A6BA63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EFD5-F20E-495B-B5E3-5B81377C6BA2}" type="datetime1">
              <a:rPr lang="en-US" smtClean="0"/>
              <a:t>10/18/2026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69302A-05F8-A953-B962-3D67FCE8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4C6354-816D-E58C-9A79-F21431AA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596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68606-5848-0F81-B52E-AB66D76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6061B4-1713-D0A1-5D10-FCD592237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7CC049-49F6-EB0D-9959-18EC25C8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5053-0EA9-4CC7-BD15-41B06FA6B110}" type="datetime1">
              <a:rPr lang="en-US" smtClean="0"/>
              <a:t>10/18/2026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C39FE3-4017-CE27-9FF6-AB37833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4A8C3D-7499-EBEF-5CD2-4979FCE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FA5F8-4379-5FD4-FAE8-FB0E15C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61B3B4-C0CB-1F6E-2546-4294420EF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C3CD186-5C93-49CF-4804-C8F1DEFD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B4BE78-4C1C-9685-08A3-B2180BED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899B6-D91B-4EC9-B0AD-3E3B69D5A335}" type="datetime1">
              <a:rPr lang="en-US" smtClean="0"/>
              <a:t>10/18/2026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B87F7FC-9F7F-B9FC-0255-10720DE2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4EB1F99-4514-1A82-0952-9712FD3B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190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D7C88F-0547-5527-8536-A5500E58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84230A-02F5-1D34-C374-39B8FB09E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51B194-4A57-97F7-C657-AA6D4729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B71B69-A666-B1DA-98BF-32FFD03E6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3D2BB1-D892-B4A9-735D-A2E425E47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6E079B2-A8A0-F3CB-61FC-E43A7805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C009-0E8D-468F-97B5-7F7B5156EC9E}" type="datetime1">
              <a:rPr lang="en-US" smtClean="0"/>
              <a:t>10/18/2026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3EE9D25-DF77-3B12-68BB-2D795B9F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2983B7-54B1-5A54-DF9E-DF87FF5F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53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3000BB-F139-34AD-A9AC-A3A84CBC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6336238-D7B9-D3A7-5BAE-BBB8AC9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F42C-DC9D-4D08-873F-60B66C2E0BA6}" type="datetime1">
              <a:rPr lang="en-US" smtClean="0"/>
              <a:t>10/18/2026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694EBBA-1905-117C-4FFB-1B86F61C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2F78732-1767-F2D9-66E1-C0008BE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21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4B54-34DA-4981-B1DB-5A744A0FAF55}" type="datetime1">
              <a:rPr lang="en-US" smtClean="0"/>
              <a:t>10/18/2026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38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8C728A-F05A-DDD1-D146-DD98ADC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8DCAE8B-7895-E007-086D-D61C2788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9E5849-385A-7D02-F562-64C77796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022BCE-8614-CEBC-595C-92734692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723C-1D2B-4D9A-B420-F6F8F5B7E6B3}" type="datetime1">
              <a:rPr lang="en-US" smtClean="0"/>
              <a:t>10/18/2026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0031E75-56CD-0C45-1262-E80BF52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8E9F45-1864-4D90-C7ED-AD0AF5C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625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CEE51-CB55-DEAA-1E26-6C956B56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96F67C-1368-CCBB-A1C0-60894F503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525592-4871-6090-CD78-E6B3827A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0C4293-93B8-F7FC-EE0A-4CFE825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33D2-24E7-4E92-BF29-EA2CD3585625}" type="datetime1">
              <a:rPr lang="en-US" smtClean="0"/>
              <a:t>10/18/2026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3B907F-AB41-EA1A-67FB-72353088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DC2BEF-4C03-518D-6B58-6B74917F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948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F8437E-A8C0-7DA6-C01F-5FC8C176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0125D7-9739-0D3D-0B9D-F5E27E693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634518-6836-6478-4142-B7D73BD5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9634-CAF6-454B-A5F6-0A3E0C2C14ED}" type="datetime1">
              <a:rPr lang="en-US" smtClean="0"/>
              <a:t>10/18/2026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A62F5A-48F4-80BA-1E4D-2FAC9E1B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7646FC-5195-FA13-2F5C-15DFAFA0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473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EF45CAB-F659-EF49-307F-09EF58676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4C199D-4D72-7099-86FA-FE8DABBA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048242-683A-FC31-644B-01702B58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3A5-A0E5-419C-A709-726CE2975690}" type="datetime1">
              <a:rPr lang="en-US" smtClean="0"/>
              <a:t>10/18/2026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2B53F6-98A0-73E6-6EAA-5919A8D1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D11059-A898-694C-D876-81757C7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133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10/18/2026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17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5082" y="1122363"/>
            <a:ext cx="5292917" cy="2387600"/>
          </a:xfrm>
        </p:spPr>
        <p:txBody>
          <a:bodyPr/>
          <a:lstStyle/>
          <a:p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ירושלים של זהב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2058" y="3602038"/>
            <a:ext cx="5125941" cy="1655762"/>
          </a:xfrm>
        </p:spPr>
        <p:txBody>
          <a:bodyPr>
            <a:normAutofit/>
          </a:bodyPr>
          <a:lstStyle/>
          <a:p>
            <a:r>
              <a:rPr lang="he-IL" sz="3600" b="1" dirty="0">
                <a:solidFill>
                  <a:srgbClr val="002060"/>
                </a:solidFill>
                <a:highlight>
                  <a:srgbClr val="00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האם שיר יכול ליצור מציעות?</a:t>
            </a: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1</a:t>
            </a:fld>
            <a:endParaRPr lang="he-IL"/>
          </a:p>
        </p:txBody>
      </p:sp>
      <p:pic>
        <p:nvPicPr>
          <p:cNvPr id="2050" name="Picture 2" descr="אין תיאור זמין לתמונה.">
            <a:extLst>
              <a:ext uri="{FF2B5EF4-FFF2-40B4-BE49-F238E27FC236}">
                <a16:creationId xmlns:a16="http://schemas.microsoft.com/office/drawing/2014/main" id="{592476ED-3EAF-6F0F-AAE3-F23FC9E9F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98" y="297194"/>
            <a:ext cx="5056855" cy="605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4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32"/>
    </mc:Choice>
    <mc:Fallback xmlns="">
      <p:transition spd="slow" advTm="492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כיצד נוצר השיר?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  <p:pic>
        <p:nvPicPr>
          <p:cNvPr id="2050" name="Picture 2" descr="אין תיאור זמין לתמונה.">
            <a:extLst>
              <a:ext uri="{FF2B5EF4-FFF2-40B4-BE49-F238E27FC236}">
                <a16:creationId xmlns:a16="http://schemas.microsoft.com/office/drawing/2014/main" id="{592476ED-3EAF-6F0F-AAE3-F23FC9E9F5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645" y="806077"/>
            <a:ext cx="5056855" cy="605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59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כשמילים בוראות מציעות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כך סיפר דן אלמגור:</a:t>
            </a:r>
          </a:p>
          <a:p>
            <a:r>
              <a:rPr lang="he-IL" dirty="0"/>
              <a:t>"שלא מרצונה, ומבלי שיכלה לחלום על כך, שינה שיר זה לא רק את חייה שלה, אלא גם את חיי המדינה, האזור, ובמידת-מה, גם את חיי העולם כולו. </a:t>
            </a:r>
          </a:p>
          <a:p>
            <a:r>
              <a:rPr lang="he-IL" dirty="0"/>
              <a:t>כן, שיר אחד, שהושמע שוב ושוב ברדיו במשך השבועיים שקדמו לפרוץ מלחמת ששת הימים, והעיר לפתע בעם כולו, על מנהיגיו </a:t>
            </a:r>
            <a:r>
              <a:rPr lang="he-IL" dirty="0" err="1"/>
              <a:t>ואלופיו</a:t>
            </a:r>
            <a:r>
              <a:rPr lang="he-IL" dirty="0"/>
              <a:t>, גם את רגשי האשמה על שבמשך 19 שנים תמימות, מאז נפילת העיר העתיקה בידי ירדן, לא טרח איש ברצינות לשנות את המצב. </a:t>
            </a:r>
          </a:p>
          <a:p>
            <a:r>
              <a:rPr lang="he-IL" dirty="0"/>
              <a:t>עדויות ששמעתי אישית מפי אלופי צבא שכיהנו במטכ"ל באותה תקופה מעידות שלא </a:t>
            </a:r>
            <a:r>
              <a:rPr lang="he-IL" dirty="0" err="1"/>
              <a:t>היתה</a:t>
            </a:r>
            <a:r>
              <a:rPr lang="he-IL" dirty="0"/>
              <a:t> ב"בור" של צה"ל שום תוכנית רצינית הקשורה בשחרור העיר העתיקה.</a:t>
            </a:r>
          </a:p>
          <a:p>
            <a:r>
              <a:rPr lang="he-IL" dirty="0"/>
              <a:t>עובדה שגם בזמר העברי לא נולד והושר במשך 19 השנים מאז תש"ח אפילו פזמון אחד, המזכיר את אובדן העיר העתיקה. </a:t>
            </a:r>
          </a:p>
          <a:p>
            <a:r>
              <a:rPr lang="he-IL" dirty="0"/>
              <a:t>הפופולריות העצומה של השיר, </a:t>
            </a:r>
            <a:r>
              <a:rPr lang="he-IL" dirty="0" err="1"/>
              <a:t>שהיתה</a:t>
            </a:r>
            <a:r>
              <a:rPr lang="he-IL" dirty="0"/>
              <a:t> ללא ספק אחד המניעים הבולטים </a:t>
            </a:r>
            <a:r>
              <a:rPr lang="he-IL" dirty="0" err="1"/>
              <a:t>שדירבנו</a:t>
            </a:r>
            <a:r>
              <a:rPr lang="he-IL" dirty="0"/>
              <a:t> את המנהיגות והצבא להגיב על ההפגזה של המלך חוסיין גם בכניסה למערכה מאולתרת שמחירה היה כבד, הפכה את מחברת השיר בתוך זמן קצר למעין 'כוהנת גדולה', או 'דבורה הנביאה'. </a:t>
            </a:r>
            <a:r>
              <a:rPr lang="he-IL" dirty="0" err="1"/>
              <a:t>הכל</a:t>
            </a:r>
            <a:r>
              <a:rPr lang="he-IL" dirty="0"/>
              <a:t> השתנה. גם המדינה בת ה-19. גם החברה החיה בתוכה".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כוח של רצון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אין דבר העומד בפני הרצון.</a:t>
            </a:r>
          </a:p>
          <a:p>
            <a:r>
              <a:rPr lang="he-IL" dirty="0"/>
              <a:t>תלמוד בבלי מסכת מכות דף י עמוד ב</a:t>
            </a:r>
          </a:p>
          <a:p>
            <a:r>
              <a:rPr lang="he-IL" dirty="0"/>
              <a:t>אמר רב </a:t>
            </a:r>
            <a:r>
              <a:rPr lang="he-IL" dirty="0" err="1"/>
              <a:t>הונא</a:t>
            </a:r>
            <a:r>
              <a:rPr lang="he-IL" dirty="0"/>
              <a:t> </a:t>
            </a:r>
            <a:r>
              <a:rPr lang="he-IL" dirty="0" err="1"/>
              <a:t>א"ר</a:t>
            </a:r>
            <a:r>
              <a:rPr lang="he-IL" dirty="0"/>
              <a:t> אלעזר: מן התורה ומן הנביאים ומן הכתובים - בדרך שאדם רוצה לילך בה </a:t>
            </a:r>
            <a:r>
              <a:rPr lang="he-IL" dirty="0" err="1"/>
              <a:t>מוליכין</a:t>
            </a:r>
            <a:r>
              <a:rPr lang="he-IL" dirty="0"/>
              <a:t> אותו. מן התורה, </a:t>
            </a:r>
            <a:r>
              <a:rPr lang="he-IL" dirty="0" err="1"/>
              <a:t>דכתיב</a:t>
            </a:r>
            <a:r>
              <a:rPr lang="he-IL" dirty="0"/>
              <a:t>: לא תלך עמהם, וכתיב: קום לך אתם; מן הנביאים, </a:t>
            </a:r>
            <a:r>
              <a:rPr lang="he-IL" dirty="0" err="1"/>
              <a:t>דכתיב</a:t>
            </a:r>
            <a:r>
              <a:rPr lang="he-IL" dirty="0"/>
              <a:t>: אני ה' </a:t>
            </a:r>
            <a:r>
              <a:rPr lang="he-IL" dirty="0" err="1"/>
              <a:t>אלהיך</a:t>
            </a:r>
            <a:r>
              <a:rPr lang="he-IL" dirty="0"/>
              <a:t> מלמדך להועיל מדריכך בדרך (זו) תלך; מן הכתובים, </a:t>
            </a:r>
            <a:r>
              <a:rPr lang="he-IL" dirty="0" err="1"/>
              <a:t>דכתיב</a:t>
            </a:r>
            <a:r>
              <a:rPr lang="he-IL" dirty="0"/>
              <a:t>: אם ללצים הוא יליץ </a:t>
            </a:r>
            <a:r>
              <a:rPr lang="he-IL" dirty="0" err="1"/>
              <a:t>ולענוים</a:t>
            </a:r>
            <a:r>
              <a:rPr lang="he-IL" dirty="0"/>
              <a:t> </a:t>
            </a:r>
            <a:r>
              <a:rPr lang="he-IL" dirty="0" err="1"/>
              <a:t>יתן</a:t>
            </a:r>
            <a:r>
              <a:rPr lang="he-IL" dirty="0"/>
              <a:t> חן: </a:t>
            </a:r>
          </a:p>
          <a:p>
            <a:r>
              <a:rPr lang="he-IL" dirty="0"/>
              <a:t>ר' צדוק הכהן מלובלין: החשק יש לו </a:t>
            </a:r>
            <a:r>
              <a:rPr lang="he-IL" dirty="0" err="1"/>
              <a:t>כח</a:t>
            </a:r>
            <a:r>
              <a:rPr lang="he-IL" dirty="0"/>
              <a:t> לפעול אותו דבר שהוא משתוקק לו הרבה אפילו הוא רע </a:t>
            </a:r>
            <a:r>
              <a:rPr lang="he-IL" dirty="0" err="1"/>
              <a:t>כענין</a:t>
            </a:r>
            <a:r>
              <a:rPr lang="he-IL" dirty="0"/>
              <a:t> (מכות י' ע"ב) בדרך שאדם רוצה לילך וכו' מצד הרצון שלו פועל אפילו כל חמדת עולם הזה אם לא יהיה דבר מעכב שבמשפט אין מגיע לו זה </a:t>
            </a:r>
            <a:r>
              <a:rPr lang="he-IL" dirty="0" err="1"/>
              <a:t>ומונעין</a:t>
            </a:r>
            <a:r>
              <a:rPr lang="he-IL" dirty="0"/>
              <a:t> ממנו מה'. </a:t>
            </a:r>
            <a:r>
              <a:rPr lang="he-IL" b="1" dirty="0"/>
              <a:t>לולא זה על ידי החשק היה משיג כל מה שחושק.</a:t>
            </a:r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13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אם תרצו – אין זו אגדה</a:t>
            </a:r>
            <a:br>
              <a:rPr lang="he-IL" dirty="0"/>
            </a:br>
            <a:r>
              <a:rPr lang="he-IL" dirty="0"/>
              <a:t>רצון של אהבה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מציין מיקום תוכן 4">
            <a:extLst>
              <a:ext uri="{FF2B5EF4-FFF2-40B4-BE49-F238E27FC236}">
                <a16:creationId xmlns:a16="http://schemas.microsoft.com/office/drawing/2014/main" id="{5140EDA8-5A37-AF25-1182-6564D49CA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ספר הכוזרי מאמר ה אות </a:t>
            </a:r>
            <a:r>
              <a:rPr lang="he-IL" dirty="0" err="1"/>
              <a:t>כז</a:t>
            </a:r>
            <a:endParaRPr lang="he-IL" dirty="0"/>
          </a:p>
          <a:p>
            <a:r>
              <a:rPr lang="he-IL" b="1" dirty="0">
                <a:solidFill>
                  <a:schemeClr val="accent4">
                    <a:lumMod val="75000"/>
                  </a:schemeClr>
                </a:solidFill>
              </a:rPr>
              <a:t>ובהערת בני אדם והתעוררותם אל אהבת המקום ההוא הקדוש </a:t>
            </a:r>
            <a:r>
              <a:rPr lang="he-IL" b="1" dirty="0" err="1">
                <a:solidFill>
                  <a:schemeClr val="accent4">
                    <a:lumMod val="75000"/>
                  </a:schemeClr>
                </a:solidFill>
              </a:rPr>
              <a:t>ינחץ</a:t>
            </a:r>
            <a:r>
              <a:rPr lang="he-IL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he-IL" b="1" dirty="0" err="1">
                <a:solidFill>
                  <a:schemeClr val="accent4">
                    <a:lumMod val="75000"/>
                  </a:schemeClr>
                </a:solidFill>
              </a:rPr>
              <a:t>הענין</a:t>
            </a:r>
            <a:r>
              <a:rPr lang="he-IL" b="1" dirty="0">
                <a:solidFill>
                  <a:schemeClr val="accent4">
                    <a:lumMod val="75000"/>
                  </a:schemeClr>
                </a:solidFill>
              </a:rPr>
              <a:t> המיוחל, שכר גדול וגמול רב,</a:t>
            </a:r>
          </a:p>
          <a:p>
            <a:r>
              <a:rPr lang="he-IL" b="1" dirty="0">
                <a:solidFill>
                  <a:schemeClr val="accent4">
                    <a:lumMod val="75000"/>
                  </a:schemeClr>
                </a:solidFill>
              </a:rPr>
              <a:t>כמו שנאמר: אתה תקום תרחם ציון כי עת </a:t>
            </a:r>
            <a:r>
              <a:rPr lang="he-IL" b="1" dirty="0" err="1">
                <a:solidFill>
                  <a:schemeClr val="accent4">
                    <a:lumMod val="75000"/>
                  </a:schemeClr>
                </a:solidFill>
              </a:rPr>
              <a:t>לחננה</a:t>
            </a:r>
            <a:r>
              <a:rPr lang="he-IL" b="1" dirty="0">
                <a:solidFill>
                  <a:schemeClr val="accent4">
                    <a:lumMod val="75000"/>
                  </a:schemeClr>
                </a:solidFill>
              </a:rPr>
              <a:t> כי בא מועד, </a:t>
            </a:r>
          </a:p>
          <a:p>
            <a:r>
              <a:rPr lang="he-IL" b="1" dirty="0">
                <a:solidFill>
                  <a:schemeClr val="accent4">
                    <a:lumMod val="75000"/>
                  </a:schemeClr>
                </a:solidFill>
              </a:rPr>
              <a:t>כי רצו עבדיך את אבניה ואת עפרה יחוננו, - </a:t>
            </a:r>
          </a:p>
          <a:p>
            <a:r>
              <a:rPr lang="he-IL" b="1" dirty="0">
                <a:solidFill>
                  <a:schemeClr val="accent4">
                    <a:lumMod val="75000"/>
                  </a:schemeClr>
                </a:solidFill>
              </a:rPr>
              <a:t>רוצה לומר כי ירושלים אמנם תבנה </a:t>
            </a:r>
            <a:r>
              <a:rPr lang="he-IL" b="1" dirty="0" err="1">
                <a:solidFill>
                  <a:schemeClr val="accent4">
                    <a:lumMod val="75000"/>
                  </a:schemeClr>
                </a:solidFill>
              </a:rPr>
              <a:t>כשיכספו</a:t>
            </a:r>
            <a:r>
              <a:rPr lang="he-IL" b="1" dirty="0">
                <a:solidFill>
                  <a:schemeClr val="accent4">
                    <a:lumMod val="75000"/>
                  </a:schemeClr>
                </a:solidFill>
              </a:rPr>
              <a:t> בני ישראל לה תכלית הכוסף עד שיחוננו אבניה ועפרה. </a:t>
            </a:r>
          </a:p>
          <a:p>
            <a:pPr algn="just" rtl="1">
              <a:lnSpc>
                <a:spcPct val="107000"/>
              </a:lnSpc>
              <a:spcAft>
                <a:spcPts val="800"/>
              </a:spcAft>
            </a:pP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מסביר הרמב"ן: "רצו ותרצני -  כולם ענין חפץ וחשק בדבר".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על הפסוק "כִּי רָצוּ עֲבָדֶיךָ אֶת אֲבָנֶיהָ וְאֶת עֲפָרָהּ יְחֹנֵנוּ" (תהלים קב, טו) פירש </a:t>
            </a:r>
            <a:r>
              <a:rPr lang="he-I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הרד"ק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"כי רצו, בהיותם בגלות הם </a:t>
            </a:r>
            <a:r>
              <a:rPr lang="he-I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מתאוים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לנשק אבניה. ועפרה יחננו, על דרך משל, שמחונן אדם את הדבר הנאהב. ויש מפרשים, ירצו ויאהבו אבניה ועפרה להקים את בניינה. והחכם הכוזרי פירש: אתה תקום מתי, כי רצו, כלומר, כי ירושלם תבנה </a:t>
            </a:r>
            <a:r>
              <a:rPr lang="he-IL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כְּשֶׁיִּכְסְפו</a:t>
            </a: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ּ ישראל לה תכלית הַכֹּסֶף עד שיחננו אבניה ועפרה".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96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ירושלים של זהב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i="1" dirty="0"/>
              <a:t>"רבי עקיבא נישא לרחל, בתו של כלא שבוע, שהדיר אותה מכל נכסיו. בחורף היו ישנים במחסן תבן, והיה מוציא לה את התבן משערותיה. אמר לה: אילו יכולתי, הייתי נותן לך </a:t>
            </a:r>
            <a:r>
              <a:rPr lang="he-IL" b="1" i="1" dirty="0"/>
              <a:t>ירושלים של זהב</a:t>
            </a:r>
            <a:r>
              <a:rPr lang="he-IL" dirty="0"/>
              <a:t>. </a:t>
            </a:r>
          </a:p>
          <a:p>
            <a:r>
              <a:rPr lang="he-IL" i="1" dirty="0"/>
              <a:t>בא אליהו הנביא ונדמה להם כאדם ודפק על הדלת ואמר להם: תנו לי מעט תבן, שילדה אשתי, ואין לי דבר. אמר רבי עקיבא לאשתו: ראי איש שאפילו תבן אין לו, ואנו יכולים לשמוח בחלקנו. </a:t>
            </a:r>
          </a:p>
          <a:p>
            <a:r>
              <a:rPr lang="he-IL" i="1" dirty="0"/>
              <a:t>אמרה לו: לך לבית המדרש ולמד תורה. הלך ועסק בתורה שתיים עשרה שנים, ובא לביתו. שמע מאחורי הדלת שאומר רשע אחד לאשתו: יפה עשה אביך שהדירך מנכסיו, שבעלך אינו ראוי לך, והניח אותך כאלמנה בחייו כל השנים הללו. אמרה לו: אם היה שומע לי – היה לומד שם עוד שתיים עשרה שנים. </a:t>
            </a:r>
          </a:p>
          <a:p>
            <a:r>
              <a:rPr lang="he-IL" i="1" dirty="0"/>
              <a:t>חזר רבי עקיבא לאחוריו. חזר עם 24 אלף זוגות תלמידים ויצאו הכול לקבל פניו. יצאה גם רחל והיו דוחקים אותה. </a:t>
            </a:r>
          </a:p>
          <a:p>
            <a:r>
              <a:rPr lang="he-IL" i="1" dirty="0"/>
              <a:t>אמר להם רבי עקיבא: שלי ושלכם – שלה הוא". (תרגום ועיבוד מתוך מסכת נדרים בתלמוד)</a:t>
            </a:r>
            <a:endParaRPr lang="en-US" dirty="0"/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9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השיר המקורי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מציין מיקום תוכן 7">
            <a:extLst>
              <a:ext uri="{FF2B5EF4-FFF2-40B4-BE49-F238E27FC236}">
                <a16:creationId xmlns:a16="http://schemas.microsoft.com/office/drawing/2014/main" id="{A65C1E71-47A6-3FB5-5384-7571003E8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0409" y="1356829"/>
            <a:ext cx="7725499" cy="511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8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הבית שנוסף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הבית הבא לא היה בגרסה הראשונית, אלא נוסף אחר כך, למעשה עם ישראל חייב אותו לרבקה מיכאלי. </a:t>
            </a:r>
          </a:p>
          <a:p>
            <a:r>
              <a:rPr lang="he-IL" dirty="0"/>
              <a:t>נעמי הראתה והשמיעה את השיר לרבים והיא מספרת איך כל אחד בכה, והתנצל על כך בצורה אחרת: הייתי סטודנט בהר הצופים, גדלתי שם, יש לי דודה בירושלים </a:t>
            </a:r>
            <a:r>
              <a:rPr lang="he-IL" dirty="0" err="1"/>
              <a:t>וכו</a:t>
            </a:r>
            <a:r>
              <a:rPr lang="he-IL" dirty="0"/>
              <a:t>'. גיל </a:t>
            </a:r>
            <a:r>
              <a:rPr lang="he-IL" dirty="0" err="1"/>
              <a:t>אלדמע</a:t>
            </a:r>
            <a:r>
              <a:rPr lang="he-IL" dirty="0"/>
              <a:t>, המפיק של אותו פסטיבל מדובר, קבל את הדף עם המילים, דף עם תווים ובכה, בלי לשמוע, השמיע לעצמו בראש ובכה. רק </a:t>
            </a:r>
            <a:r>
              <a:rPr lang="he-IL" dirty="0" err="1"/>
              <a:t>רבקהל'ה</a:t>
            </a:r>
            <a:r>
              <a:rPr lang="he-IL" dirty="0"/>
              <a:t> לא בכתה, היא אמרה לה – נעמי, זה לא מספיק, איפה העיר העתיקה?</a:t>
            </a:r>
            <a:endParaRPr lang="en-US" dirty="0"/>
          </a:p>
          <a:p>
            <a:r>
              <a:rPr lang="he-IL" dirty="0" err="1"/>
              <a:t>רבקל'ה</a:t>
            </a:r>
            <a:r>
              <a:rPr lang="he-IL" dirty="0"/>
              <a:t>: "נעמי השמיעה את השיר והתרגשתי אבל אמרתי לה: את צריכה להזכיר יותר את העיר העתיקה. אבא שלי היה יליד העיר העתיקה, וגם אמא, אבא היה עומד ומביט לעברה דרך האשנבים בחומת המגן. אמרתי לה: ובליבה חומה. אמרתי: זה לא מספיק. את חייבת להוסיף את הגעגוע".</a:t>
            </a:r>
            <a:endParaRPr lang="en-US" dirty="0"/>
          </a:p>
          <a:p>
            <a:r>
              <a:rPr lang="he-IL" dirty="0"/>
              <a:t>ואז הוסיפה:</a:t>
            </a:r>
            <a:endParaRPr lang="en-US" dirty="0"/>
          </a:p>
          <a:p>
            <a:r>
              <a:rPr lang="he-IL" b="1" dirty="0"/>
              <a:t>איכה יבשו בורות המים</a:t>
            </a:r>
            <a:endParaRPr lang="en-US" dirty="0"/>
          </a:p>
          <a:p>
            <a:r>
              <a:rPr lang="he-IL" b="1" dirty="0"/>
              <a:t>כיכר השוק ריקה</a:t>
            </a:r>
            <a:endParaRPr lang="en-US" dirty="0"/>
          </a:p>
          <a:p>
            <a:r>
              <a:rPr lang="he-IL" b="1" dirty="0"/>
              <a:t>ואין פוקד את הר הבית</a:t>
            </a:r>
            <a:endParaRPr lang="en-US" dirty="0"/>
          </a:p>
          <a:p>
            <a:r>
              <a:rPr lang="he-IL" b="1" dirty="0"/>
              <a:t>בעיר העתיקה</a:t>
            </a:r>
            <a:endParaRPr lang="en-US" dirty="0"/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נעמי </a:t>
            </a:r>
            <a:r>
              <a:rPr lang="he-IL" dirty="0" err="1"/>
              <a:t>עידכנה</a:t>
            </a:r>
            <a:r>
              <a:rPr lang="he-IL" dirty="0"/>
              <a:t> את ירושלים שלה</a:t>
            </a:r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D13933F8-744E-EBC7-F2B3-30D9AA76B0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7676" y="1792746"/>
            <a:ext cx="6697010" cy="4801270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8DDF4757-7866-85F7-397E-BCC1A115B8E1}"/>
              </a:ext>
            </a:extLst>
          </p:cNvPr>
          <p:cNvSpPr txBox="1"/>
          <p:nvPr/>
        </p:nvSpPr>
        <p:spPr>
          <a:xfrm>
            <a:off x="8651019" y="1812897"/>
            <a:ext cx="1828800" cy="40677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חזרנו אל בורות המים לשוק ולכיכר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שופר קורא בהר הבית בעיר העתיקה.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ובמערות אשר בסלע אלפי שמשות זורחות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David" panose="020E0502060401010101" pitchFamily="34" charset="-79"/>
              </a:rPr>
              <a:t>נשוב נרד אל ים המלח בדרך יריחו.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1883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כיכר השוק ריקה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A9208D32-B5C8-E76F-6759-3EB6555CB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035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לכל שיריך אני כינור</a:t>
            </a:r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C45CB2E0-3BFB-6370-4970-66391B0F3D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2591" y="980597"/>
            <a:ext cx="6604574" cy="5877403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71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err="1"/>
              <a:t>לכתור</a:t>
            </a:r>
            <a:r>
              <a:rPr lang="he-IL" dirty="0"/>
              <a:t> קטרים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b="1" dirty="0"/>
              <a:t>תלמוד בבלי מסכת מנחות דף </a:t>
            </a:r>
            <a:r>
              <a:rPr lang="he-IL" b="1" dirty="0" err="1"/>
              <a:t>כט</a:t>
            </a:r>
            <a:r>
              <a:rPr lang="he-IL" b="1" dirty="0"/>
              <a:t> עמוד ב</a:t>
            </a:r>
          </a:p>
          <a:p>
            <a:r>
              <a:rPr lang="he-IL" b="1" dirty="0"/>
              <a:t>אמר רב יהודה אמר רב: בשעה שעלה משה למרום, מצאו להקב"ה שיושב וקושר כתרים לאותיות, אמר לפניו: רבש"ע, מי מעכב על ידך? </a:t>
            </a:r>
          </a:p>
          <a:p>
            <a:r>
              <a:rPr lang="he-IL" b="1" dirty="0"/>
              <a:t>אמר לו: אדם אחד יש שעתיד להיות בסוף כמה דורות ועקיבא בן יוסף שמו, שעתיד לדרוש על כל קוץ וקוץ </a:t>
            </a:r>
            <a:r>
              <a:rPr lang="he-IL" b="1" dirty="0" err="1"/>
              <a:t>תילין</a:t>
            </a:r>
            <a:r>
              <a:rPr lang="he-IL" b="1" dirty="0"/>
              <a:t> </a:t>
            </a:r>
            <a:r>
              <a:rPr lang="he-IL" b="1" dirty="0" err="1"/>
              <a:t>תילין</a:t>
            </a:r>
            <a:r>
              <a:rPr lang="he-IL" b="1" dirty="0"/>
              <a:t> של הלכות.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12</a:t>
            </a:fld>
            <a:endParaRPr lang="en-US" dirty="0"/>
          </a:p>
        </p:txBody>
      </p:sp>
      <p:pic>
        <p:nvPicPr>
          <p:cNvPr id="1026" name="Picture 2" descr="אותיות סת&quot;ם – ויקיפדיה">
            <a:extLst>
              <a:ext uri="{FF2B5EF4-FFF2-40B4-BE49-F238E27FC236}">
                <a16:creationId xmlns:a16="http://schemas.microsoft.com/office/drawing/2014/main" id="{7C219AA6-BC60-99C6-8BC1-879524EAE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8599" y="176917"/>
            <a:ext cx="19431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47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ירושלים שבלב 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הגאולה תלויה ברצון ובאהבה.</a:t>
            </a:r>
          </a:p>
          <a:p>
            <a:r>
              <a:rPr lang="he-IL" dirty="0"/>
              <a:t>בראשית פרק טו פסוק </a:t>
            </a:r>
            <a:r>
              <a:rPr lang="he-IL" dirty="0" err="1"/>
              <a:t>יח</a:t>
            </a:r>
            <a:r>
              <a:rPr lang="he-IL" dirty="0"/>
              <a:t>: בַּיּוֹם הַהוּא כָּרַת יְהֹוָה אֶת אַבְרָם </a:t>
            </a:r>
          </a:p>
          <a:p>
            <a:r>
              <a:rPr lang="he-IL" dirty="0"/>
              <a:t>בְּרִית </a:t>
            </a:r>
            <a:r>
              <a:rPr lang="he-IL" dirty="0" err="1"/>
              <a:t>לֵאמֹר</a:t>
            </a:r>
            <a:r>
              <a:rPr lang="he-IL" dirty="0"/>
              <a:t> לְזַרְעֲךָ נָתַתִּי אֶת הָאָרֶץ הַזֹּאת </a:t>
            </a:r>
          </a:p>
          <a:p>
            <a:r>
              <a:rPr lang="he-IL" dirty="0"/>
              <a:t>מִנְּהַר מִצְרַיִם עַד הַנָּהָר הַגָּדֹל נְהַר פְּרָת: </a:t>
            </a:r>
          </a:p>
          <a:p>
            <a:r>
              <a:rPr lang="he-IL" dirty="0"/>
              <a:t>מי שאמר והיה העולם. </a:t>
            </a:r>
          </a:p>
          <a:p>
            <a:r>
              <a:rPr lang="he-IL" dirty="0"/>
              <a:t>ירושלים של זהב – מתנה שבלב.</a:t>
            </a:r>
          </a:p>
          <a:p>
            <a:r>
              <a:rPr lang="he-IL" dirty="0"/>
              <a:t>לשמוע את העוד ישמע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  <p:pic>
        <p:nvPicPr>
          <p:cNvPr id="2050" name="Picture 2" descr="הארץ המובטחת – ויקיפדיה">
            <a:extLst>
              <a:ext uri="{FF2B5EF4-FFF2-40B4-BE49-F238E27FC236}">
                <a16:creationId xmlns:a16="http://schemas.microsoft.com/office/drawing/2014/main" id="{EC60BAC0-8816-BD2E-B12F-45DFFD1531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56"/>
          <a:stretch/>
        </p:blipFill>
        <p:spPr bwMode="auto">
          <a:xfrm>
            <a:off x="0" y="0"/>
            <a:ext cx="37609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3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FD8A817-330C-2E36-C691-F6C2FD655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64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22450</TotalTime>
  <Words>1069</Words>
  <Application>Microsoft Office PowerPoint</Application>
  <PresentationFormat>מסך רחב</PresentationFormat>
  <Paragraphs>72</Paragraphs>
  <Slides>14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14</vt:i4>
      </vt:variant>
    </vt:vector>
  </HeadingPairs>
  <TitlesOfParts>
    <vt:vector size="26" baseType="lpstr">
      <vt:lpstr>Aharoni</vt:lpstr>
      <vt:lpstr>Arial</vt:lpstr>
      <vt:lpstr>Calibri</vt:lpstr>
      <vt:lpstr>Calibri Light</vt:lpstr>
      <vt:lpstr>Times New Roman</vt:lpstr>
      <vt:lpstr>Trebuchet MS</vt:lpstr>
      <vt:lpstr>Wingdings 3</vt:lpstr>
      <vt:lpstr>2_פיאה</vt:lpstr>
      <vt:lpstr>ערכת נושא Office</vt:lpstr>
      <vt:lpstr>פיאה</vt:lpstr>
      <vt:lpstr>3_פיאה</vt:lpstr>
      <vt:lpstr>1_פיאה</vt:lpstr>
      <vt:lpstr>ירושלים של זהב</vt:lpstr>
      <vt:lpstr>כיצד נוצר השיר?</vt:lpstr>
      <vt:lpstr>כשמילים בוראות מציעות</vt:lpstr>
      <vt:lpstr>כוח של רצון</vt:lpstr>
      <vt:lpstr>אם תרצו – אין זו אגדה רצון של אהבה</vt:lpstr>
      <vt:lpstr>ירושלים של זהב</vt:lpstr>
      <vt:lpstr>השיר המקורי</vt:lpstr>
      <vt:lpstr>הבית שנוסף</vt:lpstr>
      <vt:lpstr>נעמי עידכנה את ירושלים שלה</vt:lpstr>
      <vt:lpstr>כיכר השוק ריקה</vt:lpstr>
      <vt:lpstr>לכל שיריך אני כינור</vt:lpstr>
      <vt:lpstr>לכתור קטרים</vt:lpstr>
      <vt:lpstr>ירושלים שבלב 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19</cp:revision>
  <cp:lastPrinted>2024-02-26T05:45:50Z</cp:lastPrinted>
  <dcterms:created xsi:type="dcterms:W3CDTF">2024-02-23T09:02:47Z</dcterms:created>
  <dcterms:modified xsi:type="dcterms:W3CDTF">2026-10-18T02:29:53Z</dcterms:modified>
</cp:coreProperties>
</file>