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18"/>
  </p:notesMasterIdLst>
  <p:sldIdLst>
    <p:sldId id="256" r:id="rId6"/>
    <p:sldId id="682" r:id="rId7"/>
    <p:sldId id="675" r:id="rId8"/>
    <p:sldId id="676" r:id="rId9"/>
    <p:sldId id="678" r:id="rId10"/>
    <p:sldId id="679" r:id="rId11"/>
    <p:sldId id="681" r:id="rId12"/>
    <p:sldId id="684" r:id="rId13"/>
    <p:sldId id="687" r:id="rId14"/>
    <p:sldId id="694" r:id="rId15"/>
    <p:sldId id="688" r:id="rId16"/>
    <p:sldId id="683" r:id="rId17"/>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איך לחלק את העוגה" id="{EB3E109B-94F6-4DC4-AB49-D9D2BA63A0D0}">
          <p14:sldIdLst>
            <p14:sldId id="682"/>
            <p14:sldId id="675"/>
            <p14:sldId id="676"/>
            <p14:sldId id="678"/>
            <p14:sldId id="679"/>
            <p14:sldId id="681"/>
            <p14:sldId id="684"/>
            <p14:sldId id="687"/>
            <p14:sldId id="694"/>
            <p14:sldId id="688"/>
            <p14:sldId id="6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265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8:37.041" v="25"/>
      <pc:docMkLst>
        <pc:docMk/>
      </pc:docMkLst>
      <pc:sldChg chg="delSp mod delAnim modAnim">
        <pc:chgData name="יהודה טאוב" userId="80c2dbd02819b45c" providerId="LiveId" clId="{9C42E4DE-A4EE-4899-912D-CC2AC8F5DB5D}" dt="2026-10-18T02:28:33.886" v="3"/>
        <pc:sldMkLst>
          <pc:docMk/>
          <pc:sldMk cId="685444161" sldId="256"/>
        </pc:sldMkLst>
        <pc:picChg chg="del">
          <ac:chgData name="יהודה טאוב" userId="80c2dbd02819b45c" providerId="LiveId" clId="{9C42E4DE-A4EE-4899-912D-CC2AC8F5DB5D}" dt="2026-10-18T02:28:33.886" v="3"/>
          <ac:picMkLst>
            <pc:docMk/>
            <pc:sldMk cId="685444161" sldId="256"/>
            <ac:picMk id="5" creationId="{6E3C4446-CB3E-0CFF-9F2D-1CB7ACD1A3D9}"/>
          </ac:picMkLst>
        </pc:picChg>
        <pc:picChg chg="del">
          <ac:chgData name="יהודה טאוב" userId="80c2dbd02819b45c" providerId="LiveId" clId="{9C42E4DE-A4EE-4899-912D-CC2AC8F5DB5D}" dt="2026-10-18T02:28:33.840" v="1"/>
          <ac:picMkLst>
            <pc:docMk/>
            <pc:sldMk cId="685444161" sldId="256"/>
            <ac:picMk id="8" creationId="{A6E07BAA-984C-6071-0ACB-CC08919A81E0}"/>
          </ac:picMkLst>
        </pc:picChg>
      </pc:sldChg>
      <pc:sldChg chg="delSp mod delAnim modAnim">
        <pc:chgData name="יהודה טאוב" userId="80c2dbd02819b45c" providerId="LiveId" clId="{9C42E4DE-A4EE-4899-912D-CC2AC8F5DB5D}" dt="2026-10-18T02:28:34.570" v="7"/>
        <pc:sldMkLst>
          <pc:docMk/>
          <pc:sldMk cId="9880791" sldId="675"/>
        </pc:sldMkLst>
        <pc:picChg chg="del">
          <ac:chgData name="יהודה טאוב" userId="80c2dbd02819b45c" providerId="LiveId" clId="{9C42E4DE-A4EE-4899-912D-CC2AC8F5DB5D}" dt="2026-10-18T02:28:34.570" v="7"/>
          <ac:picMkLst>
            <pc:docMk/>
            <pc:sldMk cId="9880791" sldId="675"/>
            <ac:picMk id="5" creationId="{EA1516BF-884E-BE98-79A0-76AA529CA25B}"/>
          </ac:picMkLst>
        </pc:picChg>
      </pc:sldChg>
      <pc:sldChg chg="delSp mod delAnim modAnim">
        <pc:chgData name="יהודה טאוב" userId="80c2dbd02819b45c" providerId="LiveId" clId="{9C42E4DE-A4EE-4899-912D-CC2AC8F5DB5D}" dt="2026-10-18T02:28:34.986" v="9"/>
        <pc:sldMkLst>
          <pc:docMk/>
          <pc:sldMk cId="3888487023" sldId="676"/>
        </pc:sldMkLst>
        <pc:picChg chg="del">
          <ac:chgData name="יהודה טאוב" userId="80c2dbd02819b45c" providerId="LiveId" clId="{9C42E4DE-A4EE-4899-912D-CC2AC8F5DB5D}" dt="2026-10-18T02:28:34.986" v="9"/>
          <ac:picMkLst>
            <pc:docMk/>
            <pc:sldMk cId="3888487023" sldId="676"/>
            <ac:picMk id="5" creationId="{F4D6B069-C8D9-B0DE-BC3A-1DD07DC6E7E6}"/>
          </ac:picMkLst>
        </pc:picChg>
      </pc:sldChg>
      <pc:sldChg chg="delSp mod delAnim modAnim">
        <pc:chgData name="יהודה טאוב" userId="80c2dbd02819b45c" providerId="LiveId" clId="{9C42E4DE-A4EE-4899-912D-CC2AC8F5DB5D}" dt="2026-10-18T02:28:35.442" v="11"/>
        <pc:sldMkLst>
          <pc:docMk/>
          <pc:sldMk cId="2591730971" sldId="678"/>
        </pc:sldMkLst>
        <pc:picChg chg="del">
          <ac:chgData name="יהודה טאוב" userId="80c2dbd02819b45c" providerId="LiveId" clId="{9C42E4DE-A4EE-4899-912D-CC2AC8F5DB5D}" dt="2026-10-18T02:28:35.442" v="11"/>
          <ac:picMkLst>
            <pc:docMk/>
            <pc:sldMk cId="2591730971" sldId="678"/>
            <ac:picMk id="5" creationId="{BE135F80-2361-B216-6651-DA47484ED418}"/>
          </ac:picMkLst>
        </pc:picChg>
      </pc:sldChg>
      <pc:sldChg chg="delSp mod delAnim modAnim">
        <pc:chgData name="יהודה טאוב" userId="80c2dbd02819b45c" providerId="LiveId" clId="{9C42E4DE-A4EE-4899-912D-CC2AC8F5DB5D}" dt="2026-10-18T02:28:35.741" v="13"/>
        <pc:sldMkLst>
          <pc:docMk/>
          <pc:sldMk cId="929171984" sldId="679"/>
        </pc:sldMkLst>
        <pc:picChg chg="del">
          <ac:chgData name="יהודה טאוב" userId="80c2dbd02819b45c" providerId="LiveId" clId="{9C42E4DE-A4EE-4899-912D-CC2AC8F5DB5D}" dt="2026-10-18T02:28:35.741" v="13"/>
          <ac:picMkLst>
            <pc:docMk/>
            <pc:sldMk cId="929171984" sldId="679"/>
            <ac:picMk id="5" creationId="{4E24D134-3823-5FCF-0D98-775FA4048B1A}"/>
          </ac:picMkLst>
        </pc:picChg>
      </pc:sldChg>
      <pc:sldChg chg="delSp mod delAnim modAnim">
        <pc:chgData name="יהודה טאוב" userId="80c2dbd02819b45c" providerId="LiveId" clId="{9C42E4DE-A4EE-4899-912D-CC2AC8F5DB5D}" dt="2026-10-18T02:28:36.131" v="15"/>
        <pc:sldMkLst>
          <pc:docMk/>
          <pc:sldMk cId="4244405357" sldId="681"/>
        </pc:sldMkLst>
        <pc:picChg chg="del">
          <ac:chgData name="יהודה טאוב" userId="80c2dbd02819b45c" providerId="LiveId" clId="{9C42E4DE-A4EE-4899-912D-CC2AC8F5DB5D}" dt="2026-10-18T02:28:36.131" v="15"/>
          <ac:picMkLst>
            <pc:docMk/>
            <pc:sldMk cId="4244405357" sldId="681"/>
            <ac:picMk id="5" creationId="{50209032-B3EC-FEA2-7E45-89E1986D8B09}"/>
          </ac:picMkLst>
        </pc:picChg>
      </pc:sldChg>
      <pc:sldChg chg="delSp mod delAnim modAnim">
        <pc:chgData name="יהודה טאוב" userId="80c2dbd02819b45c" providerId="LiveId" clId="{9C42E4DE-A4EE-4899-912D-CC2AC8F5DB5D}" dt="2026-10-18T02:28:34.171" v="5"/>
        <pc:sldMkLst>
          <pc:docMk/>
          <pc:sldMk cId="3671992900" sldId="682"/>
        </pc:sldMkLst>
        <pc:picChg chg="del">
          <ac:chgData name="יהודה טאוב" userId="80c2dbd02819b45c" providerId="LiveId" clId="{9C42E4DE-A4EE-4899-912D-CC2AC8F5DB5D}" dt="2026-10-18T02:28:34.171" v="5"/>
          <ac:picMkLst>
            <pc:docMk/>
            <pc:sldMk cId="3671992900" sldId="682"/>
            <ac:picMk id="5" creationId="{C4A302C6-AC17-6CB6-0409-C91C14CF3EDB}"/>
          </ac:picMkLst>
        </pc:picChg>
      </pc:sldChg>
      <pc:sldChg chg="delSp mod delAnim modAnim">
        <pc:chgData name="יהודה טאוב" userId="80c2dbd02819b45c" providerId="LiveId" clId="{9C42E4DE-A4EE-4899-912D-CC2AC8F5DB5D}" dt="2026-10-18T02:28:37.041" v="25"/>
        <pc:sldMkLst>
          <pc:docMk/>
          <pc:sldMk cId="2555559022" sldId="683"/>
        </pc:sldMkLst>
        <pc:picChg chg="del">
          <ac:chgData name="יהודה טאוב" userId="80c2dbd02819b45c" providerId="LiveId" clId="{9C42E4DE-A4EE-4899-912D-CC2AC8F5DB5D}" dt="2026-10-18T02:28:37.041" v="25"/>
          <ac:picMkLst>
            <pc:docMk/>
            <pc:sldMk cId="2555559022" sldId="683"/>
            <ac:picMk id="5" creationId="{AF57E918-9F58-3F4D-D846-39BAA4C9B74E}"/>
          </ac:picMkLst>
        </pc:picChg>
      </pc:sldChg>
      <pc:sldChg chg="delSp mod delAnim modAnim">
        <pc:chgData name="יהודה טאוב" userId="80c2dbd02819b45c" providerId="LiveId" clId="{9C42E4DE-A4EE-4899-912D-CC2AC8F5DB5D}" dt="2026-10-18T02:28:36.316" v="17"/>
        <pc:sldMkLst>
          <pc:docMk/>
          <pc:sldMk cId="3411518444" sldId="684"/>
        </pc:sldMkLst>
        <pc:picChg chg="del">
          <ac:chgData name="יהודה טאוב" userId="80c2dbd02819b45c" providerId="LiveId" clId="{9C42E4DE-A4EE-4899-912D-CC2AC8F5DB5D}" dt="2026-10-18T02:28:36.316" v="17"/>
          <ac:picMkLst>
            <pc:docMk/>
            <pc:sldMk cId="3411518444" sldId="684"/>
            <ac:picMk id="5" creationId="{07E17D35-03BB-1031-68B5-844B057E4CDC}"/>
          </ac:picMkLst>
        </pc:picChg>
      </pc:sldChg>
      <pc:sldChg chg="delSp mod delAnim modAnim">
        <pc:chgData name="יהודה טאוב" userId="80c2dbd02819b45c" providerId="LiveId" clId="{9C42E4DE-A4EE-4899-912D-CC2AC8F5DB5D}" dt="2026-10-18T02:28:36.428" v="19"/>
        <pc:sldMkLst>
          <pc:docMk/>
          <pc:sldMk cId="563290931" sldId="687"/>
        </pc:sldMkLst>
        <pc:picChg chg="del">
          <ac:chgData name="יהודה טאוב" userId="80c2dbd02819b45c" providerId="LiveId" clId="{9C42E4DE-A4EE-4899-912D-CC2AC8F5DB5D}" dt="2026-10-18T02:28:36.428" v="19"/>
          <ac:picMkLst>
            <pc:docMk/>
            <pc:sldMk cId="563290931" sldId="687"/>
            <ac:picMk id="5" creationId="{7464BF5C-EEDB-B7D2-1134-00BBF23C10EC}"/>
          </ac:picMkLst>
        </pc:picChg>
      </pc:sldChg>
      <pc:sldChg chg="delSp mod delAnim modAnim">
        <pc:chgData name="יהודה טאוב" userId="80c2dbd02819b45c" providerId="LiveId" clId="{9C42E4DE-A4EE-4899-912D-CC2AC8F5DB5D}" dt="2026-10-18T02:28:36.878" v="23"/>
        <pc:sldMkLst>
          <pc:docMk/>
          <pc:sldMk cId="3675790037" sldId="688"/>
        </pc:sldMkLst>
        <pc:picChg chg="del">
          <ac:chgData name="יהודה טאוב" userId="80c2dbd02819b45c" providerId="LiveId" clId="{9C42E4DE-A4EE-4899-912D-CC2AC8F5DB5D}" dt="2026-10-18T02:28:36.878" v="23"/>
          <ac:picMkLst>
            <pc:docMk/>
            <pc:sldMk cId="3675790037" sldId="688"/>
            <ac:picMk id="5" creationId="{ED577804-2D1B-84ED-246F-F5FF2A800B59}"/>
          </ac:picMkLst>
        </pc:picChg>
      </pc:sldChg>
      <pc:sldChg chg="delSp mod delAnim modAnim">
        <pc:chgData name="יהודה טאוב" userId="80c2dbd02819b45c" providerId="LiveId" clId="{9C42E4DE-A4EE-4899-912D-CC2AC8F5DB5D}" dt="2026-10-18T02:28:36.660" v="21"/>
        <pc:sldMkLst>
          <pc:docMk/>
          <pc:sldMk cId="3801345580" sldId="694"/>
        </pc:sldMkLst>
        <pc:picChg chg="del">
          <ac:chgData name="יהודה טאוב" userId="80c2dbd02819b45c" providerId="LiveId" clId="{9C42E4DE-A4EE-4899-912D-CC2AC8F5DB5D}" dt="2026-10-18T02:28:36.660" v="21"/>
          <ac:picMkLst>
            <pc:docMk/>
            <pc:sldMk cId="3801345580" sldId="694"/>
            <ac:picMk id="5" creationId="{6C494E78-2404-C42C-BFC2-7A48A393B2C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7.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שלושת אהבות</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חלוקת העולם לשלושה חלקים</a:t>
            </a:r>
          </a:p>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3"/>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dirty="0"/>
          </a:p>
        </p:txBody>
      </p:sp>
      <p:pic>
        <p:nvPicPr>
          <p:cNvPr id="6" name="תמונה 5">
            <a:extLst>
              <a:ext uri="{FF2B5EF4-FFF2-40B4-BE49-F238E27FC236}">
                <a16:creationId xmlns:a16="http://schemas.microsoft.com/office/drawing/2014/main" id="{F6AED4A9-4E4F-2460-B8A4-1389F5906B62}"/>
              </a:ext>
            </a:extLst>
          </p:cNvPr>
          <p:cNvPicPr>
            <a:picLocks noChangeAspect="1"/>
          </p:cNvPicPr>
          <p:nvPr/>
        </p:nvPicPr>
        <p:blipFill>
          <a:blip r:embed="rId5"/>
          <a:stretch>
            <a:fillRect/>
          </a:stretch>
        </p:blipFill>
        <p:spPr>
          <a:xfrm>
            <a:off x="4812955" y="4693969"/>
            <a:ext cx="2359356" cy="1938696"/>
          </a:xfrm>
          <a:prstGeom prst="rect">
            <a:avLst/>
          </a:prstGeom>
        </p:spPr>
      </p:pic>
    </p:spTree>
    <p:custDataLst>
      <p:tags r:id="rId1"/>
    </p:custDataLst>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5478"/>
    </mc:Choice>
    <mc:Fallback xmlns="">
      <p:transition spd="slow" advTm="5478"/>
    </mc:Fallback>
  </mc:AlternateContent>
  <p:extLst>
    <p:ext uri="{E180D4A7-C9FB-4DFB-919C-405C955672EB}">
      <p14:showEvtLst xmlns:p14="http://schemas.microsoft.com/office/powerpoint/2010/main">
        <p14:playEvt time="2485" objId="5"/>
        <p14:stopEvt time="5430" objId="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שלושה אהבות במגילה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pPr lvl="0" algn="r">
              <a:buFont typeface="+mj-cs"/>
              <a:buAutoNum type="hebrew2Minus"/>
              <a:tabLst>
                <a:tab pos="457200" algn="l"/>
              </a:tabLst>
            </a:pPr>
            <a:r>
              <a:rPr lang="he-IL" dirty="0">
                <a:latin typeface="Times New Roman" panose="02020603050405020304" pitchFamily="18" charset="0"/>
                <a:ea typeface="Times New Roman" panose="02020603050405020304" pitchFamily="18" charset="0"/>
              </a:rPr>
              <a:t>אסתר פרק ט פסוק </a:t>
            </a:r>
            <a:r>
              <a:rPr lang="he-IL" dirty="0" err="1">
                <a:latin typeface="Times New Roman" panose="02020603050405020304" pitchFamily="18" charset="0"/>
                <a:ea typeface="Times New Roman" panose="02020603050405020304" pitchFamily="18" charset="0"/>
              </a:rPr>
              <a:t>כא</a:t>
            </a:r>
            <a:r>
              <a:rPr lang="he-IL" dirty="0">
                <a:latin typeface="Times New Roman" panose="02020603050405020304" pitchFamily="18" charset="0"/>
                <a:ea typeface="Times New Roman" panose="02020603050405020304" pitchFamily="18" charset="0"/>
              </a:rPr>
              <a:t> – </a:t>
            </a:r>
            <a:r>
              <a:rPr lang="he-IL" dirty="0" err="1">
                <a:latin typeface="Times New Roman" panose="02020603050405020304" pitchFamily="18" charset="0"/>
                <a:ea typeface="Times New Roman" panose="02020603050405020304" pitchFamily="18" charset="0"/>
              </a:rPr>
              <a:t>כב</a:t>
            </a:r>
            <a:r>
              <a:rPr lang="he-IL" dirty="0">
                <a:latin typeface="Times New Roman" panose="02020603050405020304" pitchFamily="18" charset="0"/>
                <a:ea typeface="Times New Roman" panose="02020603050405020304" pitchFamily="18" charset="0"/>
              </a:rPr>
              <a:t>. לְקַיֵּם עֲלֵיהֶם לִהְיוֹת עֹשִׂים אֵת יוֹם אַרְבָּעָה עָשָׂר לְחֹדֶשׁ אֲדָר וְאֵת יוֹם חֲמִשָּׁה עָשָׂר בּוֹ בְּכָל שָׁנָה וְשָׁנָה: כַּיָּמִים אֲשֶׁר נָחוּ בָהֶם הַיְּהוּדִים מֵאוֹיְבֵיהֶם וְהַחֹדֶשׁ אֲשֶׁר נֶהְפַּךְ לָהֶם מִיָּגוֹן לְשִׂמְחָה וּמֵאֵבֶל לְיוֹם טוֹב לַעֲשׂוֹת אוֹתָם </a:t>
            </a:r>
            <a:r>
              <a:rPr lang="he-IL" b="1" dirty="0">
                <a:solidFill>
                  <a:srgbClr val="00B0F0"/>
                </a:solidFill>
                <a:latin typeface="Times New Roman" panose="02020603050405020304" pitchFamily="18" charset="0"/>
                <a:ea typeface="Times New Roman" panose="02020603050405020304" pitchFamily="18" charset="0"/>
              </a:rPr>
              <a:t>יְמֵי מִשְׁתֶּה וְשִׂמְחָה </a:t>
            </a:r>
            <a:r>
              <a:rPr lang="he-IL" b="1" dirty="0">
                <a:solidFill>
                  <a:schemeClr val="accent1">
                    <a:lumMod val="75000"/>
                  </a:schemeClr>
                </a:solidFill>
                <a:latin typeface="Times New Roman" panose="02020603050405020304" pitchFamily="18" charset="0"/>
                <a:ea typeface="Times New Roman" panose="02020603050405020304" pitchFamily="18" charset="0"/>
              </a:rPr>
              <a:t>וּמִשְׁלוֹחַ מָנוֹת אִישׁ לְרֵעֵהוּ </a:t>
            </a:r>
            <a:r>
              <a:rPr lang="he-IL" b="1" dirty="0">
                <a:solidFill>
                  <a:srgbClr val="92D050"/>
                </a:solidFill>
                <a:latin typeface="Times New Roman" panose="02020603050405020304" pitchFamily="18" charset="0"/>
                <a:ea typeface="Times New Roman" panose="02020603050405020304" pitchFamily="18" charset="0"/>
              </a:rPr>
              <a:t>וּמַתָּנוֹת לָאֶבְיוֹנִים</a:t>
            </a:r>
            <a:r>
              <a:rPr lang="he-IL" b="1" dirty="0">
                <a:latin typeface="Times New Roman" panose="02020603050405020304" pitchFamily="18" charset="0"/>
                <a:ea typeface="Times New Roman" panose="02020603050405020304" pitchFamily="18" charset="0"/>
              </a:rPr>
              <a:t>: </a:t>
            </a:r>
          </a:p>
          <a:p>
            <a:pPr lvl="0" algn="r">
              <a:buFont typeface="+mj-cs"/>
              <a:buAutoNum type="hebrew2Minus"/>
              <a:tabLst>
                <a:tab pos="457200" algn="l"/>
              </a:tabLst>
            </a:pPr>
            <a:r>
              <a:rPr lang="he-IL" b="1" dirty="0">
                <a:latin typeface="Times New Roman" panose="02020603050405020304" pitchFamily="18" charset="0"/>
                <a:ea typeface="Times New Roman" panose="02020603050405020304" pitchFamily="18" charset="0"/>
              </a:rPr>
              <a:t>מסתבר שזה שלושת המצוות?</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משלוח מנות איש לרעהו – אהבת החבר/רעהו.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מתנות לאביונים – אהבת ישראל.</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שמחה ומשתה – אהבת ה' יתברך.</a:t>
            </a:r>
            <a:endParaRPr lang="en-US" dirty="0">
              <a:latin typeface="Times New Roman" panose="02020603050405020304" pitchFamily="18" charset="0"/>
              <a:ea typeface="Times New Roman" panose="02020603050405020304" pitchFamily="18" charset="0"/>
            </a:endParaRPr>
          </a:p>
          <a:p>
            <a:pPr algn="r"/>
            <a:r>
              <a:rPr lang="he-IL" dirty="0">
                <a:latin typeface="Times New Roman" panose="02020603050405020304" pitchFamily="18" charset="0"/>
                <a:ea typeface="Times New Roman" panose="02020603050405020304" pitchFamily="18" charset="0"/>
              </a:rPr>
              <a:t>היכן מצאנו את שלושתם במגילה ?</a:t>
            </a:r>
            <a:br>
              <a:rPr lang="he-IL"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איש לאשתו - מרדכי לאסתר. </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ישראל – לך כנוס.</a:t>
            </a:r>
            <a:br>
              <a:rPr lang="en-US" dirty="0">
                <a:latin typeface="Times New Roman" panose="02020603050405020304" pitchFamily="18" charset="0"/>
                <a:ea typeface="Times New Roman" panose="02020603050405020304" pitchFamily="18" charset="0"/>
              </a:rPr>
            </a:br>
            <a:r>
              <a:rPr lang="he-IL" dirty="0">
                <a:latin typeface="Times New Roman" panose="02020603050405020304" pitchFamily="18" charset="0"/>
                <a:ea typeface="Times New Roman" panose="02020603050405020304" pitchFamily="18" charset="0"/>
              </a:rPr>
              <a:t>אהבת ה' – הדר קיבלו מאהבה.</a:t>
            </a:r>
            <a:endParaRPr lang="en-US" dirty="0">
              <a:latin typeface="Times New Roman" panose="02020603050405020304" pitchFamily="18" charset="0"/>
              <a:ea typeface="Times New Roman" panose="02020603050405020304" pitchFamily="18" charset="0"/>
            </a:endParaRP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custDataLst>
      <p:tags r:id="rId1"/>
    </p:custDataLst>
    <p:extLst>
      <p:ext uri="{BB962C8B-B14F-4D97-AF65-F5344CB8AC3E}">
        <p14:creationId xmlns:p14="http://schemas.microsoft.com/office/powerpoint/2010/main" val="3671992900"/>
      </p:ext>
    </p:extLst>
  </p:cSld>
  <p:clrMapOvr>
    <a:masterClrMapping/>
  </p:clrMapOvr>
  <mc:AlternateContent xmlns:mc="http://schemas.openxmlformats.org/markup-compatibility/2006" xmlns:p14="http://schemas.microsoft.com/office/powerpoint/2010/main">
    <mc:Choice Requires="p14">
      <p:transition spd="slow" p14:dur="2000" advTm="234708"/>
    </mc:Choice>
    <mc:Fallback xmlns="">
      <p:transition spd="slow" advTm="2347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איך לחלק את העוגה?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מסכת מגילה דף ז ע"א. ומתנות לאביונים. תני רב יוסף: ומשלוח מנות איש לרעהו - </a:t>
            </a:r>
            <a:r>
              <a:rPr lang="he-IL" b="1" dirty="0"/>
              <a:t>שתי מנות לאיש אחד</a:t>
            </a:r>
            <a:r>
              <a:rPr lang="he-IL" dirty="0"/>
              <a:t>. ומתנות לאביונים - </a:t>
            </a:r>
            <a:r>
              <a:rPr lang="he-IL" b="1" dirty="0"/>
              <a:t>שתי מתנות לשני בני אדם</a:t>
            </a:r>
            <a:r>
              <a:rPr lang="he-IL" dirty="0"/>
              <a:t>.</a:t>
            </a:r>
            <a:endParaRPr lang="en-US" sz="3200" dirty="0"/>
          </a:p>
          <a:p>
            <a:r>
              <a:rPr lang="he-IL" dirty="0"/>
              <a:t>בפורים יש לנו שתי מצוות: משלוח מנות ומתנות לאביונים, והנה בשתי המצוות צריך לתת שתי מתנות, אלא שלגבי משלוח מנות אמרו </a:t>
            </a:r>
            <a:r>
              <a:rPr lang="he-IL" dirty="0" err="1"/>
              <a:t>חז</a:t>
            </a:r>
            <a:r>
              <a:rPr lang="he-IL" dirty="0"/>
              <a:t>''ל </a:t>
            </a:r>
            <a:r>
              <a:rPr lang="he-IL" dirty="0" err="1"/>
              <a:t>שיתן</a:t>
            </a:r>
            <a:r>
              <a:rPr lang="he-IL" dirty="0"/>
              <a:t> את שתי המתנות לאדם אחד, ואילו לגבי מתנות לאביונים אמרו </a:t>
            </a:r>
            <a:r>
              <a:rPr lang="he-IL" dirty="0" err="1"/>
              <a:t>חז</a:t>
            </a:r>
            <a:r>
              <a:rPr lang="he-IL" dirty="0"/>
              <a:t>''ל </a:t>
            </a:r>
            <a:r>
              <a:rPr lang="he-IL" dirty="0" err="1"/>
              <a:t>שיתן</a:t>
            </a:r>
            <a:r>
              <a:rPr lang="he-IL" dirty="0"/>
              <a:t> לכל עני מתנה אחת. </a:t>
            </a:r>
          </a:p>
          <a:p>
            <a:r>
              <a:rPr lang="he-IL" dirty="0"/>
              <a:t>והדברים צריכים טעם מדוע לגבי מתנות לאביונים עדיף לחלק קצת, ליותר אנשים, </a:t>
            </a:r>
            <a:r>
              <a:rPr lang="he-IL" b="1" dirty="0"/>
              <a:t>ואילו למשלוח מנות עדיף הרבה לאדם אחד?</a:t>
            </a:r>
          </a:p>
          <a:p>
            <a:r>
              <a:rPr lang="he-IL" dirty="0"/>
              <a:t>באו חז"ל ולימדו אותנו יסוד עצום בעבודת האדם, יש לחלק בין מידת החסד והרחמים הנובעת מנפש האדם, לבין מידת אהבה הנובעת מלב האדם. </a:t>
            </a:r>
          </a:p>
          <a:p>
            <a:r>
              <a:rPr lang="he-IL" dirty="0"/>
              <a:t>במידת החסד והרחמים ככל שתיתן יותר פעמים כך תהיה יותר בעל חסד ורחמן, לכן עדיף לחלק לכמה עניים מאשר לתת לעני אחד הרבה, </a:t>
            </a:r>
          </a:p>
          <a:p>
            <a:r>
              <a:rPr lang="he-IL" dirty="0"/>
              <a:t>ואילו לקנות אהבת ישראל עדיף להשקיע באדם אחד הרבה ועל ידי זה תקנה את מידת האהבה ותוכל בסוף לאהוב את כולם. </a:t>
            </a:r>
            <a:endParaRPr lang="en-US" dirty="0"/>
          </a:p>
          <a:p>
            <a:endParaRPr lang="he-IL" b="1" dirty="0"/>
          </a:p>
          <a:p>
            <a:endParaRPr lang="en-US" sz="3200"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custDataLst>
      <p:tags r:id="rId1"/>
    </p:custDataLst>
    <p:extLst>
      <p:ext uri="{BB962C8B-B14F-4D97-AF65-F5344CB8AC3E}">
        <p14:creationId xmlns:p14="http://schemas.microsoft.com/office/powerpoint/2010/main" val="9880791"/>
      </p:ext>
    </p:extLst>
  </p:cSld>
  <p:clrMapOvr>
    <a:masterClrMapping/>
  </p:clrMapOvr>
  <mc:AlternateContent xmlns:mc="http://schemas.openxmlformats.org/markup-compatibility/2006" xmlns:p14="http://schemas.microsoft.com/office/powerpoint/2010/main">
    <mc:Choice Requires="p14">
      <p:transition spd="slow" p14:dur="2000" advTm="223960"/>
    </mc:Choice>
    <mc:Fallback xmlns="">
      <p:transition spd="slow" advTm="2239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לפי רב המעשה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יסוד זה למדנו במסכת אבות: לגבי מצוות צדקה אמרו: מסכת אבות פרק ג משנה טו "</a:t>
            </a:r>
            <a:r>
              <a:rPr lang="he-IL" dirty="0" err="1"/>
              <a:t>הכל</a:t>
            </a:r>
            <a:r>
              <a:rPr lang="he-IL" dirty="0"/>
              <a:t> לפי רב המעשה". </a:t>
            </a:r>
          </a:p>
          <a:p>
            <a:r>
              <a:rPr lang="he-IL" dirty="0"/>
              <a:t>מסביר רמב"ם בפירוש המשניות: ואחר כך אמר שהמעלות לא יגיעו לאדם לפי רוב גודל המעשה, אבל לפי רוב מספר המעשים, והוא שהמעלות אמנם יגיעו בכפול המעשים הטובים פעמים רבות ועם זה יגיע קנין חזק לא כשיעשה אדם פעל אחד גדול מפעולות הטובות כי בזה לבדו לא יגיע לו קנין חזק, </a:t>
            </a:r>
          </a:p>
          <a:p>
            <a:r>
              <a:rPr lang="he-IL" dirty="0"/>
              <a:t>והמשל בו </a:t>
            </a:r>
            <a:r>
              <a:rPr lang="he-IL" dirty="0" err="1"/>
              <a:t>כשיתן</a:t>
            </a:r>
            <a:r>
              <a:rPr lang="he-IL" dirty="0"/>
              <a:t> האדם למי שראוי אלף זהובים בבת אחת לאיש אחד, ולאיש אחד לא </a:t>
            </a:r>
            <a:r>
              <a:rPr lang="he-IL" dirty="0" err="1"/>
              <a:t>יתן</a:t>
            </a:r>
            <a:r>
              <a:rPr lang="he-IL" dirty="0"/>
              <a:t> כלום לא יעלה בידו מדת הנדיבות בזה המעשה האחד הגדול כמו שמגיע למי שהתנדב אלף זהובים באלף פעמים ונתן כל זהוב מהם על צד הנדיבות, מפני שזה כפל מעשה הנדיבות אלף פעמים והגיע לו קנין חזק, וזה פעם אחת לבד התעוררה נפשו התעוררות גדולה לפעל טוב ואח"כ פסקה ממנו. </a:t>
            </a:r>
          </a:p>
          <a:p>
            <a:r>
              <a:rPr lang="he-IL" dirty="0"/>
              <a:t>וכן בתורה אין שכר מי שפדה אסור במאה דינרים או עשה צדקה לעני במאה דינרים שהוא די מחסורו כמו שפדה עשרה איסורים או השלים חסרון עשרה עניים כל אחד בעשרה דינרים ואל זה </a:t>
            </a:r>
            <a:r>
              <a:rPr lang="he-IL" dirty="0" err="1"/>
              <a:t>ההקש</a:t>
            </a:r>
            <a:r>
              <a:rPr lang="he-IL" dirty="0"/>
              <a:t>, וזה ענין אמרו לפי רוב המעשה אבל לא לפי גודל המעשה:</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custDataLst>
      <p:tags r:id="rId1"/>
    </p:custDataLst>
    <p:extLst>
      <p:ext uri="{BB962C8B-B14F-4D97-AF65-F5344CB8AC3E}">
        <p14:creationId xmlns:p14="http://schemas.microsoft.com/office/powerpoint/2010/main" val="3888487023"/>
      </p:ext>
    </p:extLst>
  </p:cSld>
  <p:clrMapOvr>
    <a:masterClrMapping/>
  </p:clrMapOvr>
  <mc:AlternateContent xmlns:mc="http://schemas.openxmlformats.org/markup-compatibility/2006" xmlns:p14="http://schemas.microsoft.com/office/powerpoint/2010/main">
    <mc:Choice Requires="p14">
      <p:transition spd="slow" p14:dur="2000" advTm="145232"/>
    </mc:Choice>
    <mc:Fallback xmlns="">
      <p:transition spd="slow" advTm="1452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איך קונים לב גדול?</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ולגבי קנית אהבת ישראל אמרו פרק שני משנה </a:t>
            </a:r>
            <a:r>
              <a:rPr lang="he-IL" dirty="0" err="1"/>
              <a:t>יב</a:t>
            </a:r>
            <a:r>
              <a:rPr lang="he-IL" dirty="0"/>
              <a:t>: "אי זו היא דרך ישרה שידבק בה האדם ... ר' יהושע אומר, חבר טוב" </a:t>
            </a:r>
          </a:p>
          <a:p>
            <a:r>
              <a:rPr lang="he-IL" dirty="0"/>
              <a:t>מפרש רבנו יונה: "אי זו היא דרך ישרה שידבק בה האדם", בכל </a:t>
            </a:r>
            <a:r>
              <a:rPr lang="he-IL" dirty="0" err="1"/>
              <a:t>המדות</a:t>
            </a:r>
            <a:r>
              <a:rPr lang="he-IL" dirty="0"/>
              <a:t> הטובות והישרות יש לאדם להדבק בהם אלא זה ר"ל להדבק </a:t>
            </a:r>
            <a:r>
              <a:rPr lang="he-IL" dirty="0" err="1"/>
              <a:t>במדה</a:t>
            </a:r>
            <a:r>
              <a:rPr lang="he-IL" dirty="0"/>
              <a:t> אחת להיות שלם בה, כי טוב לאדם לאחוז </a:t>
            </a:r>
            <a:r>
              <a:rPr lang="he-IL" dirty="0" err="1"/>
              <a:t>במדה</a:t>
            </a:r>
            <a:r>
              <a:rPr lang="he-IL" dirty="0"/>
              <a:t> אחת בשלימות ונקל אליו להשיג ממנה אל כל </a:t>
            </a:r>
            <a:r>
              <a:rPr lang="he-IL" dirty="0" err="1"/>
              <a:t>המדות</a:t>
            </a:r>
            <a:r>
              <a:rPr lang="he-IL" dirty="0"/>
              <a:t> החשובות </a:t>
            </a:r>
            <a:r>
              <a:rPr lang="he-IL" dirty="0" err="1"/>
              <a:t>מהיותו</a:t>
            </a:r>
            <a:r>
              <a:rPr lang="he-IL" dirty="0"/>
              <a:t> בו כמה מדות ואיננו שלם באחת מהן:</a:t>
            </a:r>
            <a:endParaRPr lang="en-US" dirty="0"/>
          </a:p>
          <a:p>
            <a:r>
              <a:rPr lang="he-IL" dirty="0"/>
              <a:t>"ר' יהושע אומר, חבר טוב" (זו </a:t>
            </a:r>
            <a:r>
              <a:rPr lang="he-IL" dirty="0" err="1"/>
              <a:t>אשה</a:t>
            </a:r>
            <a:r>
              <a:rPr lang="he-IL" dirty="0"/>
              <a:t> טובה – כך </a:t>
            </a:r>
            <a:r>
              <a:rPr lang="he-IL" dirty="0" err="1"/>
              <a:t>הגירסה</a:t>
            </a:r>
            <a:r>
              <a:rPr lang="he-IL" dirty="0"/>
              <a:t> גם באבות דרבי נתן), </a:t>
            </a:r>
          </a:p>
          <a:p>
            <a:r>
              <a:rPr lang="he-IL" dirty="0"/>
              <a:t>ר"ל שידבק אל הדרך הטוב והישר הזה והוא נקל לעשותו להיותו חבר טוב בלב שלם לאיש אחד לאשר לבו חפץ ולהרגיל עצמו שתהא רוח אחת נוחה הימנו - </a:t>
            </a:r>
            <a:r>
              <a:rPr lang="he-IL" b="1" dirty="0"/>
              <a:t>על כן יבא באהבה עם כל הבריות</a:t>
            </a:r>
            <a:r>
              <a:rPr lang="he-IL" dirty="0"/>
              <a:t>:</a:t>
            </a:r>
          </a:p>
          <a:p>
            <a:r>
              <a:rPr lang="he-IL" dirty="0"/>
              <a:t>ממתי אפשר לחנך ילדים?</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custDataLst>
      <p:tags r:id="rId1"/>
    </p:custDataLst>
    <p:extLst>
      <p:ext uri="{BB962C8B-B14F-4D97-AF65-F5344CB8AC3E}">
        <p14:creationId xmlns:p14="http://schemas.microsoft.com/office/powerpoint/2010/main" val="2591730971"/>
      </p:ext>
    </p:extLst>
  </p:cSld>
  <p:clrMapOvr>
    <a:masterClrMapping/>
  </p:clrMapOvr>
  <mc:AlternateContent xmlns:mc="http://schemas.openxmlformats.org/markup-compatibility/2006" xmlns:p14="http://schemas.microsoft.com/office/powerpoint/2010/main">
    <mc:Choice Requires="p14">
      <p:transition spd="slow" p14:dur="2000" advTm="87818"/>
    </mc:Choice>
    <mc:Fallback xmlns="">
      <p:transition spd="slow" advTm="8781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פיתוח רגשות </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למדנו מכאן שאם אדם רוצה לזכות לכל המידות הטובות העצה הטובה היא שיאהב אדם אחד לגמרי, ומתוך זה יבוא לאהוב את כל הבריות, ואין לך חבר טוב יותר ממי שהנביא כתב עליו מלאכי פרק ב פסוק יד: וַאֲמַרְתֶּם עַל מָה עַל כִּי </a:t>
            </a:r>
            <a:r>
              <a:rPr lang="he-IL" dirty="0" err="1"/>
              <a:t>יְדֹוָד</a:t>
            </a:r>
            <a:r>
              <a:rPr lang="he-IL" dirty="0"/>
              <a:t> הֵעִיד בֵּינְךָ וּבֵין אֵשֶׁת נְעוּרֶיךָ ... </a:t>
            </a:r>
            <a:r>
              <a:rPr lang="he-IL" b="1" dirty="0"/>
              <a:t>וְהִיא חֲבֶרְתְּךָ</a:t>
            </a:r>
            <a:r>
              <a:rPr lang="he-IL" dirty="0"/>
              <a:t> וְאֵשֶׁת בְּרִיתֶךָ: </a:t>
            </a:r>
            <a:endParaRPr lang="en-US" dirty="0"/>
          </a:p>
          <a:p>
            <a:r>
              <a:rPr lang="he-IL" dirty="0"/>
              <a:t>וכך כתב </a:t>
            </a:r>
            <a:r>
              <a:rPr lang="he-IL" dirty="0" err="1"/>
              <a:t>כתב</a:t>
            </a:r>
            <a:r>
              <a:rPr lang="he-IL" dirty="0"/>
              <a:t> ר' </a:t>
            </a:r>
            <a:r>
              <a:rPr lang="he-IL" dirty="0" err="1"/>
              <a:t>איזיק</a:t>
            </a:r>
            <a:r>
              <a:rPr lang="he-IL" dirty="0"/>
              <a:t> שר (כתב יד) "מידת אהבה אינה מפותחת אצלנו כראוי, אבל יש לדעת </a:t>
            </a:r>
            <a:r>
              <a:rPr lang="he-IL" b="1" dirty="0"/>
              <a:t>שכל שלימות האדם נקנית רק על ידי מידה זו</a:t>
            </a:r>
            <a:r>
              <a:rPr lang="he-IL" dirty="0"/>
              <a:t>, ואהבת את ה' אלוקיך, ואהבת לרעך כמוך, הן שתי מצוות הכוללות כל התורה כולה, </a:t>
            </a:r>
            <a:r>
              <a:rPr lang="he-IL" dirty="0" err="1"/>
              <a:t>וע</a:t>
            </a:r>
            <a:r>
              <a:rPr lang="he-IL" dirty="0"/>
              <a:t>''י האהבה שבין איש לאשתו מקיים האדם מצוות ואהבת לרעך כמוך בשלמותה, ויוכל להגיע לקיום מצוות אהבת ה' </a:t>
            </a:r>
            <a:r>
              <a:rPr lang="he-IL" dirty="0" err="1"/>
              <a:t>ע''י</a:t>
            </a:r>
            <a:r>
              <a:rPr lang="he-IL" dirty="0"/>
              <a:t> פיתוח האהבה </a:t>
            </a:r>
            <a:r>
              <a:rPr lang="he-IL" dirty="0" err="1"/>
              <a:t>בענין</a:t>
            </a:r>
            <a:r>
              <a:rPr lang="he-IL" dirty="0"/>
              <a:t> ביתו.</a:t>
            </a:r>
            <a:endParaRPr lang="en-US" dirty="0"/>
          </a:p>
          <a:p>
            <a:r>
              <a:rPr lang="he-IL" dirty="0"/>
              <a:t>מבואר מדבריו יסוד גדול: כמו שאדם יכול לפתח שריר ואז בנקל הוא יכול לעשות תרגילים קשים, כך יכול האדם לפתח בליבו את מידת האהבה ואז בנקל יוכל לאהוב כל אדם ולקיים ואהבת לרעך כמוך, ואהבת את ה' אלוקיך, והיכן המקום הטוב ביותר לפתח את מידת האהבה - בתוך הבית, זה בית ספר שבורא העולם ברא במיוחד לכל אדם לפי מה שמתאים לו בשביל לקנות את מידת האהבה שהיא כדברי ר' </a:t>
            </a:r>
            <a:r>
              <a:rPr lang="he-IL" dirty="0" err="1"/>
              <a:t>איזיק</a:t>
            </a:r>
            <a:r>
              <a:rPr lang="he-IL" dirty="0"/>
              <a:t> שר </a:t>
            </a:r>
            <a:r>
              <a:rPr lang="he-IL" b="1" dirty="0"/>
              <a:t>"כל שלימות האדם נקנית רק על ידי מידה זו, ובה מקיים את כל התורה כולה".</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custDataLst>
      <p:tags r:id="rId1"/>
    </p:custDataLst>
    <p:extLst>
      <p:ext uri="{BB962C8B-B14F-4D97-AF65-F5344CB8AC3E}">
        <p14:creationId xmlns:p14="http://schemas.microsoft.com/office/powerpoint/2010/main" val="929171984"/>
      </p:ext>
    </p:extLst>
  </p:cSld>
  <p:clrMapOvr>
    <a:masterClrMapping/>
  </p:clrMapOvr>
  <mc:AlternateContent xmlns:mc="http://schemas.openxmlformats.org/markup-compatibility/2006" xmlns:p14="http://schemas.microsoft.com/office/powerpoint/2010/main">
    <mc:Choice Requires="p14">
      <p:transition spd="slow" p14:dur="2000" advTm="109665"/>
    </mc:Choice>
    <mc:Fallback xmlns="">
      <p:transition spd="slow" advTm="1096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אחודה נא</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חידה: כיצד יתכן ואדם ישלח שני מנות והשני יקבל רק מנה אחת?</a:t>
            </a:r>
            <a:endParaRPr lang="en-US" dirty="0"/>
          </a:p>
          <a:p>
            <a:r>
              <a:rPr lang="he-IL" dirty="0"/>
              <a:t>תשובה: אם שלח לשותפים, נמצא שהמקבל קיבל רק מנה אחת.</a:t>
            </a:r>
            <a:endParaRPr lang="en-US" dirty="0"/>
          </a:p>
          <a:p>
            <a:r>
              <a:rPr lang="he-IL" dirty="0"/>
              <a:t>האם יצא ידי חובה: דיש לחקור האם המצווה שאני</a:t>
            </a:r>
            <a:r>
              <a:rPr lang="he-IL" b="1" u="sng" dirty="0"/>
              <a:t> </a:t>
            </a:r>
            <a:r>
              <a:rPr lang="he-IL" b="1" u="sng" dirty="0" err="1"/>
              <a:t>יתן</a:t>
            </a:r>
            <a:r>
              <a:rPr lang="he-IL" b="1" u="sng" dirty="0"/>
              <a:t> </a:t>
            </a:r>
            <a:r>
              <a:rPr lang="he-IL" dirty="0"/>
              <a:t>שנים או </a:t>
            </a:r>
            <a:r>
              <a:rPr lang="he-IL" b="1" dirty="0">
                <a:solidFill>
                  <a:srgbClr val="FF0000"/>
                </a:solidFill>
              </a:rPr>
              <a:t>שחברי יקבל </a:t>
            </a:r>
            <a:r>
              <a:rPr lang="he-IL" dirty="0"/>
              <a:t>שנים?</a:t>
            </a:r>
            <a:endParaRPr lang="en-US" dirty="0"/>
          </a:p>
          <a:p>
            <a:r>
              <a:rPr lang="he-IL" dirty="0"/>
              <a:t>וכן יש לחקור להיפך: מה הדין אנשים שקנו יחד משלוח מנות ושלחו לאדם אחד? </a:t>
            </a:r>
          </a:p>
          <a:p>
            <a:r>
              <a:rPr lang="he-IL" dirty="0"/>
              <a:t>הנה נתקשו הפוסקים למה כתוב משלוח מנות ולא נתינת מנות, </a:t>
            </a:r>
          </a:p>
          <a:p>
            <a:r>
              <a:rPr lang="he-IL" dirty="0"/>
              <a:t>ורצו לחדש שצריך לתת על ידי שליח, אמנם הפוסקים הכריעו להלכה שעדיף ללא שליח (עיין דרשו הערה 38) </a:t>
            </a:r>
          </a:p>
          <a:p>
            <a:r>
              <a:rPr lang="he-IL" dirty="0"/>
              <a:t>נראה שמה שכתוב משלוח לומר שעיקר המצווה היא השליחות הינו שאתה </a:t>
            </a:r>
            <a:r>
              <a:rPr lang="he-IL" dirty="0" err="1"/>
              <a:t>תתן</a:t>
            </a:r>
            <a:r>
              <a:rPr lang="he-IL" dirty="0"/>
              <a:t> ולא שהשני יקבל וכמו שפסק </a:t>
            </a:r>
            <a:r>
              <a:rPr lang="he-IL" dirty="0" err="1"/>
              <a:t>הרמ</a:t>
            </a:r>
            <a:r>
              <a:rPr lang="he-IL" dirty="0"/>
              <a:t>''א: </a:t>
            </a:r>
            <a:r>
              <a:rPr lang="he-IL" sz="500" dirty="0" err="1"/>
              <a:t>שו"ע</a:t>
            </a:r>
            <a:r>
              <a:rPr lang="he-IL" sz="500" dirty="0"/>
              <a:t> </a:t>
            </a:r>
            <a:r>
              <a:rPr lang="he-IL" sz="500" dirty="0" err="1"/>
              <a:t>או"ח</a:t>
            </a:r>
            <a:r>
              <a:rPr lang="he-IL" sz="500" dirty="0"/>
              <a:t> תרצה </a:t>
            </a:r>
            <a:r>
              <a:rPr lang="he-IL" dirty="0"/>
              <a:t>ואם שולח מנות לרעהו והוא אינו רוצה לקבלם, או מוחל לו, יצא.  </a:t>
            </a:r>
            <a:r>
              <a:rPr lang="he-IL" b="1" dirty="0"/>
              <a:t>העיקר שאני שלחתי, ולא שהשני יקבל.</a:t>
            </a:r>
            <a:endParaRPr lang="en-US" b="1" dirty="0"/>
          </a:p>
          <a:p>
            <a:r>
              <a:rPr lang="he-IL" dirty="0"/>
              <a:t>לכן השולח לשותפים יצא ידי חובה, </a:t>
            </a:r>
          </a:p>
          <a:p>
            <a:r>
              <a:rPr lang="he-IL" dirty="0"/>
              <a:t>ושותפים ששלחו נראה אם יהיה כדי מנה אחת לכל אחד יצאו ידי חובה.</a:t>
            </a:r>
            <a:endParaRPr lang="en-US" dirty="0"/>
          </a:p>
          <a:p>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custDataLst>
      <p:tags r:id="rId1"/>
    </p:custDataLst>
    <p:extLst>
      <p:ext uri="{BB962C8B-B14F-4D97-AF65-F5344CB8AC3E}">
        <p14:creationId xmlns:p14="http://schemas.microsoft.com/office/powerpoint/2010/main" val="4244405357"/>
      </p:ext>
    </p:extLst>
  </p:cSld>
  <p:clrMapOvr>
    <a:masterClrMapping/>
  </p:clrMapOvr>
  <mc:AlternateContent xmlns:mc="http://schemas.openxmlformats.org/markup-compatibility/2006" xmlns:p14="http://schemas.microsoft.com/office/powerpoint/2010/main">
    <mc:Choice Requires="p14">
      <p:transition spd="slow" p14:dur="2000" advTm="321142"/>
    </mc:Choice>
    <mc:Fallback xmlns="">
      <p:transition spd="slow" advTm="3211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שים שלום</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err="1"/>
              <a:t>לפ</a:t>
            </a:r>
            <a:r>
              <a:rPr lang="he-IL" dirty="0"/>
              <a:t>''ז נוכל לפרש את ברכת שים שלום שהיא כנגד שלושת הכפתורים </a:t>
            </a:r>
            <a:r>
              <a:rPr lang="he-IL" dirty="0" err="1"/>
              <a:t>הנ</a:t>
            </a:r>
            <a:r>
              <a:rPr lang="he-IL" dirty="0"/>
              <a:t>''ל: </a:t>
            </a:r>
            <a:endParaRPr lang="en-US" dirty="0"/>
          </a:p>
          <a:p>
            <a:r>
              <a:rPr lang="he-IL" dirty="0"/>
              <a:t>שִֹים שָׁלוֹם טוֹבָה וּבְרָכָה. חַיִּים חֵן וָחֶסֶד וְרַחֲמִים עָלֵינוּ וְעַל כָּל יִשְֹרָאֵל עַמֶּךָ. (כנגד איש ואשתו עיין לעיל שהבאנו שמי שבשלום עם אשתו זוכה לטובה ברכה חיים)</a:t>
            </a:r>
          </a:p>
          <a:p>
            <a:r>
              <a:rPr lang="he-IL" dirty="0"/>
              <a:t> 2. בָּרְכֵנוּ אָבִינוּ כֻּלָּנוּ כְּאֶחָד (יַחַד) בְּאוֹר פָּנֶיךָ. כִּי בְאוֹר פָּנֶיךָ נָתַתָּ לָּנוּ </a:t>
            </a:r>
            <a:r>
              <a:rPr lang="he-IL" dirty="0" err="1"/>
              <a:t>יְדֹוָד</a:t>
            </a:r>
            <a:r>
              <a:rPr lang="he-IL" dirty="0"/>
              <a:t> </a:t>
            </a:r>
            <a:r>
              <a:rPr lang="he-IL" dirty="0" err="1"/>
              <a:t>אֱלֹהֵינו</a:t>
            </a:r>
            <a:r>
              <a:rPr lang="he-IL" dirty="0"/>
              <a:t>ּ תּוֹרַת חַיִּים וְאַהֲבַת חֶסֶד. וּצְדָקָה וּבְרָכָה וְרַחֲמִים וְחַיִּים וְשָׁלוֹם (כנגד השלום של עם ישראל כולנו כאחד, באור פניך תורת חיים זה מעמד הר סיני שהיו באחדות).</a:t>
            </a:r>
          </a:p>
          <a:p>
            <a:r>
              <a:rPr lang="he-IL" dirty="0"/>
              <a:t> 3. וְטוֹב יִהְיֶה בְּעֵינֶיךָ לְבָרְכֵנוּ וּלְבָרֵךְ אֶת כָּל עַמְּךָ יִשְֹרָאֵל בְּכָל עֵת וּבְכָל שָׁעָה בִּשְׁלוֹמֶךָ. (בשלומך זה הדבקות בך, וזה הדבר שהכי טוב בעיני בורא עולם לברך אותנו)</a:t>
            </a:r>
            <a:endParaRPr lang="en-US" dirty="0"/>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custDataLst>
      <p:tags r:id="rId1"/>
    </p:custDataLst>
    <p:extLst>
      <p:ext uri="{BB962C8B-B14F-4D97-AF65-F5344CB8AC3E}">
        <p14:creationId xmlns:p14="http://schemas.microsoft.com/office/powerpoint/2010/main" val="3411518444"/>
      </p:ext>
    </p:extLst>
  </p:cSld>
  <p:clrMapOvr>
    <a:masterClrMapping/>
  </p:clrMapOvr>
  <mc:AlternateContent xmlns:mc="http://schemas.openxmlformats.org/markup-compatibility/2006" xmlns:p14="http://schemas.microsoft.com/office/powerpoint/2010/main">
    <mc:Choice Requires="p14">
      <p:transition spd="slow" p14:dur="2000" advTm="122927"/>
    </mc:Choice>
    <mc:Fallback xmlns="">
      <p:transition spd="slow" advTm="1229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עולם, שנה, נפש</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normAutofit/>
          </a:bodyPr>
          <a:lstStyle/>
          <a:p>
            <a:r>
              <a:rPr lang="he-IL" dirty="0"/>
              <a:t>פרוש </a:t>
            </a:r>
            <a:r>
              <a:rPr lang="he-IL" dirty="0" err="1"/>
              <a:t>הגר"א</a:t>
            </a:r>
            <a:r>
              <a:rPr lang="he-IL" dirty="0"/>
              <a:t> ז"ל על ספר יצירה - פרק א משנה א </a:t>
            </a:r>
          </a:p>
          <a:p>
            <a:r>
              <a:rPr lang="he-IL" dirty="0"/>
              <a:t>התורה מתחלקת לג' חלקים אותיות נקודות וטעמים. </a:t>
            </a:r>
          </a:p>
          <a:p>
            <a:r>
              <a:rPr lang="he-IL" dirty="0"/>
              <a:t>וכן הוא באדם בראש ובטן וגויה, </a:t>
            </a:r>
          </a:p>
          <a:p>
            <a:r>
              <a:rPr lang="he-IL" dirty="0"/>
              <a:t>ובשנה חום </a:t>
            </a:r>
            <a:r>
              <a:rPr lang="he-IL" dirty="0" err="1"/>
              <a:t>ורויה</a:t>
            </a:r>
            <a:r>
              <a:rPr lang="he-IL" dirty="0"/>
              <a:t> וקור, </a:t>
            </a:r>
          </a:p>
          <a:p>
            <a:r>
              <a:rPr lang="he-IL" dirty="0"/>
              <a:t>ובעולם בשמים ואויר וארץ, </a:t>
            </a:r>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1026" name="Picture 2" descr="מסטרפונט | המוצרים שלנו - פונטים לדפוס עם טעמי המקרא">
            <a:extLst>
              <a:ext uri="{FF2B5EF4-FFF2-40B4-BE49-F238E27FC236}">
                <a16:creationId xmlns:a16="http://schemas.microsoft.com/office/drawing/2014/main" id="{2179EC27-688D-46D8-6448-AA6D95F6B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935" y="1676027"/>
            <a:ext cx="3667125" cy="12477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קמ”ח חמש מערכות בגוף האדם – דלילה הדרכה וציוד">
            <a:extLst>
              <a:ext uri="{FF2B5EF4-FFF2-40B4-BE49-F238E27FC236}">
                <a16:creationId xmlns:a16="http://schemas.microsoft.com/office/drawing/2014/main" id="{A3A95918-6F77-A65E-1991-C4BD901169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58350" y="0"/>
            <a:ext cx="25336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מדבקת קיר עונות השנה - Walli">
            <a:extLst>
              <a:ext uri="{FF2B5EF4-FFF2-40B4-BE49-F238E27FC236}">
                <a16:creationId xmlns:a16="http://schemas.microsoft.com/office/drawing/2014/main" id="{844155C4-DC80-A9A0-B755-460865B0B8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5" y="4655365"/>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על ארבעה יסודות דיברה האסטרולוגיה: גלו את ליבת האישיות שלכם">
            <a:extLst>
              <a:ext uri="{FF2B5EF4-FFF2-40B4-BE49-F238E27FC236}">
                <a16:creationId xmlns:a16="http://schemas.microsoft.com/office/drawing/2014/main" id="{80C5D774-5400-BB6F-27A6-E76349B3DA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10974" y="4838038"/>
            <a:ext cx="24003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הרב המקובל מציג הסימן שהגאולה קרובה . אותיות שם י&quot;הו על חומות העיר העתיקה #  עדכון נוסף סרטון – כי לה' המלוכה">
            <a:extLst>
              <a:ext uri="{FF2B5EF4-FFF2-40B4-BE49-F238E27FC236}">
                <a16:creationId xmlns:a16="http://schemas.microsoft.com/office/drawing/2014/main" id="{76B438E1-6F9A-2855-D581-183AB314D4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35172"/>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63290931"/>
      </p:ext>
    </p:extLst>
  </p:cSld>
  <p:clrMapOvr>
    <a:masterClrMapping/>
  </p:clrMapOvr>
  <mc:AlternateContent xmlns:mc="http://schemas.openxmlformats.org/markup-compatibility/2006" xmlns:p14="http://schemas.microsoft.com/office/powerpoint/2010/main">
    <mc:Choice Requires="p14">
      <p:transition spd="slow" p14:dur="2000" advTm="356822"/>
    </mc:Choice>
    <mc:Fallback xmlns="">
      <p:transition spd="slow" advTm="3568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2000"/>
                                        <p:tgtEl>
                                          <p:spTgt spid="1026"/>
                                        </p:tgtEl>
                                      </p:cBhvr>
                                    </p:animEffect>
                                    <p:anim calcmode="lin" valueType="num">
                                      <p:cBhvr>
                                        <p:cTn id="15" dur="2000" fill="hold"/>
                                        <p:tgtEl>
                                          <p:spTgt spid="1026"/>
                                        </p:tgtEl>
                                        <p:attrNameLst>
                                          <p:attrName>ppt_w</p:attrName>
                                        </p:attrNameLst>
                                      </p:cBhvr>
                                      <p:tavLst>
                                        <p:tav tm="0" fmla="#ppt_w*sin(2.5*pi*$)">
                                          <p:val>
                                            <p:fltVal val="0"/>
                                          </p:val>
                                        </p:tav>
                                        <p:tav tm="100000">
                                          <p:val>
                                            <p:fltVal val="1"/>
                                          </p:val>
                                        </p:tav>
                                      </p:tavLst>
                                    </p:anim>
                                    <p:anim calcmode="lin" valueType="num">
                                      <p:cBhvr>
                                        <p:cTn id="16"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030"/>
                                        </p:tgtEl>
                                        <p:attrNameLst>
                                          <p:attrName>style.visibility</p:attrName>
                                        </p:attrNameLst>
                                      </p:cBhvr>
                                      <p:to>
                                        <p:strVal val="visible"/>
                                      </p:to>
                                    </p:set>
                                    <p:animEffect transition="in" filter="barn(inVertical)">
                                      <p:cBhvr>
                                        <p:cTn id="35" dur="500"/>
                                        <p:tgtEl>
                                          <p:spTgt spid="1030"/>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fade">
                                      <p:cBhvr>
                                        <p:cTn id="40" dur="1000"/>
                                        <p:tgtEl>
                                          <p:spTgt spid="3">
                                            <p:txEl>
                                              <p:pRg st="3" end="3"/>
                                            </p:txEl>
                                          </p:spTgt>
                                        </p:tgtEl>
                                      </p:cBhvr>
                                    </p:animEffect>
                                    <p:anim calcmode="lin" valueType="num">
                                      <p:cBhvr>
                                        <p:cTn id="4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032"/>
                                        </p:tgtEl>
                                        <p:attrNameLst>
                                          <p:attrName>style.visibility</p:attrName>
                                        </p:attrNameLst>
                                      </p:cBhvr>
                                      <p:to>
                                        <p:strVal val="visible"/>
                                      </p:to>
                                    </p:set>
                                    <p:animEffect transition="in" filter="circle(in)">
                                      <p:cBhvr>
                                        <p:cTn id="47" dur="2000"/>
                                        <p:tgtEl>
                                          <p:spTgt spid="1032"/>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animEffect transition="in" filter="fade">
                                      <p:cBhvr>
                                        <p:cTn id="52" dur="1000"/>
                                        <p:tgtEl>
                                          <p:spTgt spid="3">
                                            <p:txEl>
                                              <p:pRg st="4" end="4"/>
                                            </p:txEl>
                                          </p:spTgt>
                                        </p:tgtEl>
                                      </p:cBhvr>
                                    </p:animEffect>
                                    <p:anim calcmode="lin" valueType="num">
                                      <p:cBhvr>
                                        <p:cTn id="5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nodeType="clickEffect">
                                  <p:stCondLst>
                                    <p:cond delay="0"/>
                                  </p:stCondLst>
                                  <p:childTnLst>
                                    <p:set>
                                      <p:cBhvr>
                                        <p:cTn id="58" dur="1" fill="hold">
                                          <p:stCondLst>
                                            <p:cond delay="0"/>
                                          </p:stCondLst>
                                        </p:cTn>
                                        <p:tgtEl>
                                          <p:spTgt spid="1034"/>
                                        </p:tgtEl>
                                        <p:attrNameLst>
                                          <p:attrName>style.visibility</p:attrName>
                                        </p:attrNameLst>
                                      </p:cBhvr>
                                      <p:to>
                                        <p:strVal val="visible"/>
                                      </p:to>
                                    </p:set>
                                    <p:animEffect transition="in" filter="wheel(1)">
                                      <p:cBhvr>
                                        <p:cTn id="59" dur="2000"/>
                                        <p:tgtEl>
                                          <p:spTgt spid="1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העליון נסתר</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normAutofit/>
          </a:bodyPr>
          <a:lstStyle/>
          <a:p>
            <a:r>
              <a:rPr lang="he-IL" dirty="0"/>
              <a:t>והטעמים נעלמים שהן בכתר והוא נעלם במופלא ממך </a:t>
            </a:r>
            <a:r>
              <a:rPr lang="he-IL" dirty="0" err="1"/>
              <a:t>כו</a:t>
            </a:r>
            <a:r>
              <a:rPr lang="he-IL" dirty="0"/>
              <a:t>' </a:t>
            </a:r>
          </a:p>
          <a:p>
            <a:r>
              <a:rPr lang="he-IL" dirty="0"/>
              <a:t>וכן בעולם השמים שמים לה' שלכן לא נזכר מבריאת שמים כלום בתורה כמ"ש </a:t>
            </a:r>
            <a:r>
              <a:rPr lang="he-IL" dirty="0" err="1"/>
              <a:t>בפ</a:t>
            </a:r>
            <a:r>
              <a:rPr lang="he-IL" dirty="0"/>
              <a:t>' בראשית. </a:t>
            </a:r>
          </a:p>
          <a:p>
            <a:r>
              <a:rPr lang="he-IL" dirty="0"/>
              <a:t>וכן באדם הנשמה נעלמת מאד. והנשמה הוא השכל המלמד לאדם דעת והוא מזלו של האדם ומלאכו כידוע. והיא בשמים רק ניצוצות מתנוצצים ממנו על האדם להנהיגו ולהשכילו, </a:t>
            </a:r>
          </a:p>
          <a:p>
            <a:r>
              <a:rPr lang="he-IL" dirty="0"/>
              <a:t>ולכן נשמה באדם נגד שמים בעולם.</a:t>
            </a:r>
          </a:p>
          <a:p>
            <a:r>
              <a:rPr lang="he-IL" dirty="0"/>
              <a:t>ובשנה - חום מניסן הוא נשמה. וזה מחלוקת רבי אליעזר </a:t>
            </a:r>
            <a:r>
              <a:rPr lang="he-IL" dirty="0" err="1"/>
              <a:t>ור"י</a:t>
            </a:r>
            <a:r>
              <a:rPr lang="he-IL" dirty="0"/>
              <a:t> ואלו דברי </a:t>
            </a:r>
            <a:r>
              <a:rPr lang="he-IL" dirty="0" err="1"/>
              <a:t>א"ח</a:t>
            </a:r>
            <a:r>
              <a:rPr lang="he-IL" dirty="0"/>
              <a:t> רק שבריאת העולם מניסן הוא נעלם. </a:t>
            </a:r>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10</a:t>
            </a:fld>
            <a:endParaRPr lang="en-US" dirty="0"/>
          </a:p>
        </p:txBody>
      </p:sp>
      <p:pic>
        <p:nvPicPr>
          <p:cNvPr id="2050" name="Picture 2" descr="גוף ונשמה | אתר ערכים | אתר מותאם">
            <a:extLst>
              <a:ext uri="{FF2B5EF4-FFF2-40B4-BE49-F238E27FC236}">
                <a16:creationId xmlns:a16="http://schemas.microsoft.com/office/drawing/2014/main" id="{9E6D78A5-0389-2683-52CF-5D13363C3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764" y="140141"/>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פיזור האור בשמיים - מדוע הם כחולים?">
            <a:extLst>
              <a:ext uri="{FF2B5EF4-FFF2-40B4-BE49-F238E27FC236}">
                <a16:creationId xmlns:a16="http://schemas.microsoft.com/office/drawing/2014/main" id="{D390076B-BDA3-95A7-79A0-1BC22F70C1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0296" y="79844"/>
            <a:ext cx="2609850" cy="1752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801345580"/>
      </p:ext>
    </p:extLst>
  </p:cSld>
  <p:clrMapOvr>
    <a:masterClrMapping/>
  </p:clrMapOvr>
  <mc:AlternateContent xmlns:mc="http://schemas.openxmlformats.org/markup-compatibility/2006" xmlns:p14="http://schemas.microsoft.com/office/powerpoint/2010/main">
    <mc:Choice Requires="p14">
      <p:transition spd="slow" p14:dur="2000" advTm="168951"/>
    </mc:Choice>
    <mc:Fallback xmlns="">
      <p:transition spd="slow" advTm="1689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רוח, נקודות, אביב</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התחלת אדם מרוח והוא עיקרו ובצאת הרוח מהאדם הוא מת. </a:t>
            </a:r>
          </a:p>
          <a:p>
            <a:r>
              <a:rPr lang="he-IL" b="1" dirty="0"/>
              <a:t>ועיקר חיותו של האדם הוא הרוח </a:t>
            </a:r>
            <a:r>
              <a:rPr lang="he-IL" dirty="0"/>
              <a:t>והוא האדם המקבל שכר ועונש כידוע והוא המרגיש והוא כל </a:t>
            </a:r>
            <a:r>
              <a:rPr lang="he-IL" dirty="0" err="1"/>
              <a:t>כחותיו</a:t>
            </a:r>
            <a:r>
              <a:rPr lang="he-IL" dirty="0"/>
              <a:t> וחושיו. </a:t>
            </a:r>
          </a:p>
          <a:p>
            <a:r>
              <a:rPr lang="he-IL" dirty="0"/>
              <a:t>ונגדו בעולם האויר שממנו חי האדם וא"א להתקיים בלתו אפי' רגע אחד ונקרא ג"כ רוח, </a:t>
            </a:r>
          </a:p>
          <a:p>
            <a:r>
              <a:rPr lang="he-IL" dirty="0"/>
              <a:t>וכן </a:t>
            </a:r>
            <a:r>
              <a:rPr lang="he-IL" b="1" dirty="0"/>
              <a:t>הנקודות באותיות </a:t>
            </a:r>
            <a:r>
              <a:rPr lang="he-IL" dirty="0" err="1"/>
              <a:t>שבלתם</a:t>
            </a:r>
            <a:r>
              <a:rPr lang="he-IL" dirty="0"/>
              <a:t> אין תנועה לאותיות כגופים בלא רוח. </a:t>
            </a:r>
          </a:p>
          <a:p>
            <a:r>
              <a:rPr lang="he-IL" dirty="0"/>
              <a:t>וכן בשנה התחלתו העיקרי מתשרי </a:t>
            </a:r>
            <a:r>
              <a:rPr lang="he-IL" b="1" dirty="0"/>
              <a:t>שהוא </a:t>
            </a:r>
            <a:r>
              <a:rPr lang="he-IL" b="1" dirty="0" err="1"/>
              <a:t>רויה</a:t>
            </a:r>
            <a:r>
              <a:rPr lang="he-IL" b="1" dirty="0"/>
              <a:t> </a:t>
            </a:r>
            <a:r>
              <a:rPr lang="he-IL" dirty="0"/>
              <a:t>כמ"ש לקמן והוא רוח השנה. </a:t>
            </a:r>
          </a:p>
          <a:p>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11</a:t>
            </a:fld>
            <a:endParaRPr lang="en-US" dirty="0"/>
          </a:p>
        </p:txBody>
      </p:sp>
      <p:pic>
        <p:nvPicPr>
          <p:cNvPr id="3074" name="Picture 2" descr="תמונה של רגשות ואימוג'ים - יויו תמונות">
            <a:extLst>
              <a:ext uri="{FF2B5EF4-FFF2-40B4-BE49-F238E27FC236}">
                <a16:creationId xmlns:a16="http://schemas.microsoft.com/office/drawing/2014/main" id="{B09D35E9-7528-20FC-0210-40E7DA24AF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99" y="78188"/>
            <a:ext cx="27336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ייעוץ הנדסי בנושאי איכות אוויר בהתאם לתקנות המשרד להגנת הסביבה">
            <a:extLst>
              <a:ext uri="{FF2B5EF4-FFF2-40B4-BE49-F238E27FC236}">
                <a16:creationId xmlns:a16="http://schemas.microsoft.com/office/drawing/2014/main" id="{2B678379-109D-7C71-BE75-24EAFBBE32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7434" y="0"/>
            <a:ext cx="2514600"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סימני הניקוד וזיהוי בניינים - לשונימי - הכנה לבגרות בלשון. נקודה.">
            <a:extLst>
              <a:ext uri="{FF2B5EF4-FFF2-40B4-BE49-F238E27FC236}">
                <a16:creationId xmlns:a16="http://schemas.microsoft.com/office/drawing/2014/main" id="{741AA99B-3E20-B77A-D9EA-ECE21D05FB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77" y="4898418"/>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ראש השנה : - ערוץ מאיר - אתר היהדות הגדול בעולם">
            <a:extLst>
              <a:ext uri="{FF2B5EF4-FFF2-40B4-BE49-F238E27FC236}">
                <a16:creationId xmlns:a16="http://schemas.microsoft.com/office/drawing/2014/main" id="{91DE037E-C2AE-C775-8D93-BD7736A169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4727" y="5046221"/>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75790037"/>
      </p:ext>
    </p:extLst>
  </p:cSld>
  <p:clrMapOvr>
    <a:masterClrMapping/>
  </p:clrMapOvr>
  <mc:AlternateContent xmlns:mc="http://schemas.openxmlformats.org/markup-compatibility/2006" xmlns:p14="http://schemas.microsoft.com/office/powerpoint/2010/main">
    <mc:Choice Requires="p14">
      <p:transition spd="slow" p14:dur="2000" advTm="127974"/>
    </mc:Choice>
    <mc:Fallback xmlns="">
      <p:transition spd="slow" advTm="1279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D82C8C-CC0E-E7E9-EDE7-040DFDF3C60A}"/>
              </a:ext>
            </a:extLst>
          </p:cNvPr>
          <p:cNvSpPr>
            <a:spLocks noGrp="1"/>
          </p:cNvSpPr>
          <p:nvPr>
            <p:ph type="title"/>
          </p:nvPr>
        </p:nvSpPr>
        <p:spPr/>
        <p:txBody>
          <a:bodyPr/>
          <a:lstStyle/>
          <a:p>
            <a:r>
              <a:rPr lang="he-IL" dirty="0"/>
              <a:t>הגוף המחולק לשלושה</a:t>
            </a:r>
          </a:p>
        </p:txBody>
      </p:sp>
      <p:sp>
        <p:nvSpPr>
          <p:cNvPr id="3" name="מציין מיקום תוכן 2">
            <a:extLst>
              <a:ext uri="{FF2B5EF4-FFF2-40B4-BE49-F238E27FC236}">
                <a16:creationId xmlns:a16="http://schemas.microsoft.com/office/drawing/2014/main" id="{3AE8AE2E-334B-A69C-E254-9988D656178A}"/>
              </a:ext>
            </a:extLst>
          </p:cNvPr>
          <p:cNvSpPr>
            <a:spLocks noGrp="1"/>
          </p:cNvSpPr>
          <p:nvPr>
            <p:ph idx="1"/>
          </p:nvPr>
        </p:nvSpPr>
        <p:spPr/>
        <p:txBody>
          <a:bodyPr/>
          <a:lstStyle/>
          <a:p>
            <a:r>
              <a:rPr lang="he-IL" dirty="0"/>
              <a:t>מענין לראות שגם באדם יש שלושה כפתורים בג' מקומות: </a:t>
            </a:r>
          </a:p>
          <a:p>
            <a:r>
              <a:rPr lang="he-IL" dirty="0"/>
              <a:t>באצבעות-האצבע מתחלקת לשלושה, </a:t>
            </a:r>
          </a:p>
          <a:p>
            <a:r>
              <a:rPr lang="he-IL" dirty="0"/>
              <a:t>וכן היד יש בה ג' מפרקים (זרוע מרפק כף היד) </a:t>
            </a:r>
          </a:p>
          <a:p>
            <a:r>
              <a:rPr lang="he-IL" dirty="0"/>
              <a:t>וכן ברגל יש ג' מפרקים/כפתורים (שוק, ירך, כף הרגל) </a:t>
            </a:r>
          </a:p>
          <a:p>
            <a:r>
              <a:rPr lang="he-IL" dirty="0"/>
              <a:t>וכל גוף האדם הוא ג' חלקים (ראש, גוף, רגלים).	 </a:t>
            </a:r>
            <a:endParaRPr lang="en-US" dirty="0"/>
          </a:p>
        </p:txBody>
      </p:sp>
      <p:sp>
        <p:nvSpPr>
          <p:cNvPr id="4" name="מציין מיקום של מספר שקופית 3">
            <a:extLst>
              <a:ext uri="{FF2B5EF4-FFF2-40B4-BE49-F238E27FC236}">
                <a16:creationId xmlns:a16="http://schemas.microsoft.com/office/drawing/2014/main" id="{07FED15F-9D1F-7844-1AA7-420F38C3DE6B}"/>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custDataLst>
      <p:tags r:id="rId1"/>
    </p:custDataLst>
    <p:extLst>
      <p:ext uri="{BB962C8B-B14F-4D97-AF65-F5344CB8AC3E}">
        <p14:creationId xmlns:p14="http://schemas.microsoft.com/office/powerpoint/2010/main" val="2555559022"/>
      </p:ext>
    </p:extLst>
  </p:cSld>
  <p:clrMapOvr>
    <a:masterClrMapping/>
  </p:clrMapOvr>
  <mc:AlternateContent xmlns:mc="http://schemas.openxmlformats.org/markup-compatibility/2006" xmlns:p14="http://schemas.microsoft.com/office/powerpoint/2010/main">
    <mc:Choice Requires="p14">
      <p:transition spd="slow" p14:dur="2000" advTm="50378"/>
    </mc:Choice>
    <mc:Fallback xmlns="">
      <p:transition spd="slow" advTm="503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ags/tag2.xml><?xml version="1.0" encoding="utf-8"?>
<p:tagLst xmlns:a="http://schemas.openxmlformats.org/drawingml/2006/main" xmlns:r="http://schemas.openxmlformats.org/officeDocument/2006/relationships" xmlns:p="http://schemas.openxmlformats.org/presentationml/2006/main">
  <p:tag name="TIMING" val="|37|74.5|53.8"/>
</p:tagLst>
</file>

<file path=ppt/tags/tag3.xml><?xml version="1.0" encoding="utf-8"?>
<p:tagLst xmlns:a="http://schemas.openxmlformats.org/drawingml/2006/main" xmlns:r="http://schemas.openxmlformats.org/officeDocument/2006/relationships" xmlns:p="http://schemas.openxmlformats.org/presentationml/2006/main">
  <p:tag name="TIMING" val="|10.3|73.6|63.8|5.3|40.4|16.9"/>
</p:tagLst>
</file>

<file path=ppt/tags/tag4.xml><?xml version="1.0" encoding="utf-8"?>
<p:tagLst xmlns:a="http://schemas.openxmlformats.org/drawingml/2006/main" xmlns:r="http://schemas.openxmlformats.org/officeDocument/2006/relationships" xmlns:p="http://schemas.openxmlformats.org/presentationml/2006/main">
  <p:tag name="TIMING" val="|4.8|7.3|27.4|43.3"/>
</p:tagLst>
</file>

<file path=ppt/tags/tag5.xml><?xml version="1.0" encoding="utf-8"?>
<p:tagLst xmlns:a="http://schemas.openxmlformats.org/drawingml/2006/main" xmlns:r="http://schemas.openxmlformats.org/officeDocument/2006/relationships" xmlns:p="http://schemas.openxmlformats.org/presentationml/2006/main">
  <p:tag name="TIMING" val="|8|15.6|21.1|3.4|37.6"/>
</p:tagLst>
</file>

<file path=ppt/tags/tag6.xml><?xml version="1.0" encoding="utf-8"?>
<p:tagLst xmlns:a="http://schemas.openxmlformats.org/drawingml/2006/main" xmlns:r="http://schemas.openxmlformats.org/officeDocument/2006/relationships" xmlns:p="http://schemas.openxmlformats.org/presentationml/2006/main">
  <p:tag name="TIMING" val="|0|26.5|31.9"/>
</p:tagLst>
</file>

<file path=ppt/tags/tag7.xml><?xml version="1.0" encoding="utf-8"?>
<p:tagLst xmlns:a="http://schemas.openxmlformats.org/drawingml/2006/main" xmlns:r="http://schemas.openxmlformats.org/officeDocument/2006/relationships" xmlns:p="http://schemas.openxmlformats.org/presentationml/2006/main">
  <p:tag name="TIMING" val="|5|86.9|33.3|80.1|4.5|13.1|17.1|65.8|13"/>
</p:tagLst>
</file>

<file path=ppt/tags/tag8.xml><?xml version="1.0" encoding="utf-8"?>
<p:tagLst xmlns:a="http://schemas.openxmlformats.org/drawingml/2006/main" xmlns:r="http://schemas.openxmlformats.org/officeDocument/2006/relationships" xmlns:p="http://schemas.openxmlformats.org/presentationml/2006/main">
  <p:tag name="TIMING" val="|20.6|2.3|30.1|23.5"/>
</p:tagLst>
</file>

<file path=ppt/tags/tag9.xml><?xml version="1.0" encoding="utf-8"?>
<p:tagLst xmlns:a="http://schemas.openxmlformats.org/drawingml/2006/main" xmlns:r="http://schemas.openxmlformats.org/officeDocument/2006/relationships" xmlns:p="http://schemas.openxmlformats.org/presentationml/2006/main">
  <p:tag name="TIMING" val="|210.5|5.9|3.4|30.9|7|16.1|22.6|27|7.4"/>
</p:tagLst>
</file>

<file path=ppt/tags/tag10.xml><?xml version="1.0" encoding="utf-8"?>
<p:tagLst xmlns:a="http://schemas.openxmlformats.org/drawingml/2006/main" xmlns:r="http://schemas.openxmlformats.org/officeDocument/2006/relationships" xmlns:p="http://schemas.openxmlformats.org/presentationml/2006/main">
  <p:tag name="TIMING" val="|9.2|14.1|51.7|87.1|3.5"/>
</p:tagLst>
</file>

<file path=ppt/tags/tag11.xml><?xml version="1.0" encoding="utf-8"?>
<p:tagLst xmlns:a="http://schemas.openxmlformats.org/drawingml/2006/main" xmlns:r="http://schemas.openxmlformats.org/officeDocument/2006/relationships" xmlns:p="http://schemas.openxmlformats.org/presentationml/2006/main">
  <p:tag name="TIMING" val="|16.8|8.5|49.6|15.7|30.6"/>
</p:tagLst>
</file>

<file path=ppt/tags/tag12.xml><?xml version="1.0" encoding="utf-8"?>
<p:tagLst xmlns:a="http://schemas.openxmlformats.org/drawingml/2006/main" xmlns:r="http://schemas.openxmlformats.org/officeDocument/2006/relationships" xmlns:p="http://schemas.openxmlformats.org/presentationml/2006/main">
  <p:tag name="TIMING" val="|6.5|1.1|29|3.2|3.4"/>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21802</TotalTime>
  <Words>1466</Words>
  <Application>Microsoft Office PowerPoint</Application>
  <PresentationFormat>מסך רחב</PresentationFormat>
  <Paragraphs>80</Paragraphs>
  <Slides>12</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5</vt:i4>
      </vt:variant>
      <vt:variant>
        <vt:lpstr>כותרות שקופיות</vt:lpstr>
      </vt:variant>
      <vt:variant>
        <vt:i4>12</vt:i4>
      </vt:variant>
    </vt:vector>
  </HeadingPairs>
  <TitlesOfParts>
    <vt:vector size="24" baseType="lpstr">
      <vt:lpstr>Aharoni</vt:lpstr>
      <vt:lpstr>Arial</vt:lpstr>
      <vt:lpstr>Calibri</vt:lpstr>
      <vt:lpstr>Calibri Light</vt:lpstr>
      <vt:lpstr>Times New Roman</vt:lpstr>
      <vt:lpstr>Trebuchet MS</vt:lpstr>
      <vt:lpstr>Wingdings 3</vt:lpstr>
      <vt:lpstr>2_פיאה</vt:lpstr>
      <vt:lpstr>ערכת נושא Office</vt:lpstr>
      <vt:lpstr>פיאה</vt:lpstr>
      <vt:lpstr>3_פיאה</vt:lpstr>
      <vt:lpstr>1_פיאה</vt:lpstr>
      <vt:lpstr>שלושת אהבות</vt:lpstr>
      <vt:lpstr>שלושה אהבות במגילה</vt:lpstr>
      <vt:lpstr>איך לחלק את העוגה?</vt:lpstr>
      <vt:lpstr>לפי רב המעשה</vt:lpstr>
      <vt:lpstr>איך קונים לב גדול?</vt:lpstr>
      <vt:lpstr>פיתוח רגשות </vt:lpstr>
      <vt:lpstr>אחודה נא</vt:lpstr>
      <vt:lpstr>שים שלום</vt:lpstr>
      <vt:lpstr>עולם, שנה, נפש</vt:lpstr>
      <vt:lpstr>העליון נסתר</vt:lpstr>
      <vt:lpstr>רוח, נקודות, אביב</vt:lpstr>
      <vt:lpstr>הגוף המחולק לשלושה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20</cp:revision>
  <cp:lastPrinted>2024-02-26T05:45:50Z</cp:lastPrinted>
  <dcterms:created xsi:type="dcterms:W3CDTF">2024-02-23T09:02:47Z</dcterms:created>
  <dcterms:modified xsi:type="dcterms:W3CDTF">2026-10-18T02:28:37Z</dcterms:modified>
</cp:coreProperties>
</file>